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3"/>
  </p:notesMasterIdLst>
  <p:sldIdLst>
    <p:sldId id="256" r:id="rId3"/>
    <p:sldId id="257" r:id="rId4"/>
    <p:sldId id="274" r:id="rId5"/>
    <p:sldId id="278" r:id="rId6"/>
    <p:sldId id="285" r:id="rId7"/>
    <p:sldId id="280" r:id="rId8"/>
    <p:sldId id="259" r:id="rId9"/>
    <p:sldId id="261" r:id="rId10"/>
    <p:sldId id="263" r:id="rId11"/>
    <p:sldId id="286" r:id="rId12"/>
    <p:sldId id="287" r:id="rId13"/>
    <p:sldId id="288" r:id="rId14"/>
    <p:sldId id="290" r:id="rId15"/>
    <p:sldId id="277" r:id="rId16"/>
    <p:sldId id="291" r:id="rId17"/>
    <p:sldId id="265" r:id="rId18"/>
    <p:sldId id="267" r:id="rId19"/>
    <p:sldId id="273" r:id="rId20"/>
    <p:sldId id="268"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B19D8-1A08-4AC7-8B75-0499CADA58D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C0C96D-D248-4B5C-AADB-B3A543B80067}">
      <dgm:prSet/>
      <dgm:spPr/>
      <dgm:t>
        <a:bodyPr/>
        <a:lstStyle/>
        <a:p>
          <a:pPr>
            <a:lnSpc>
              <a:spcPct val="100000"/>
            </a:lnSpc>
          </a:pPr>
          <a:r>
            <a:rPr lang="en-IN"/>
            <a:t>Innovative digital health solutions are the foundation for a better tomorrow in the chapter of healthcare. </a:t>
          </a:r>
          <a:endParaRPr lang="en-US"/>
        </a:p>
      </dgm:t>
    </dgm:pt>
    <dgm:pt modelId="{F943038E-7B0E-4242-ACCF-371C90A74840}" type="parTrans" cxnId="{19778017-F126-4180-A546-AC30421FDA37}">
      <dgm:prSet/>
      <dgm:spPr/>
      <dgm:t>
        <a:bodyPr/>
        <a:lstStyle/>
        <a:p>
          <a:endParaRPr lang="en-US"/>
        </a:p>
      </dgm:t>
    </dgm:pt>
    <dgm:pt modelId="{06E1738C-0EA0-4927-8F84-D59AEF79289F}" type="sibTrans" cxnId="{19778017-F126-4180-A546-AC30421FDA37}">
      <dgm:prSet/>
      <dgm:spPr/>
      <dgm:t>
        <a:bodyPr/>
        <a:lstStyle/>
        <a:p>
          <a:endParaRPr lang="en-US"/>
        </a:p>
      </dgm:t>
    </dgm:pt>
    <dgm:pt modelId="{1AE0F040-AFFD-4E93-8F22-4814996547E2}">
      <dgm:prSet/>
      <dgm:spPr/>
      <dgm:t>
        <a:bodyPr/>
        <a:lstStyle/>
        <a:p>
          <a:pPr>
            <a:lnSpc>
              <a:spcPct val="100000"/>
            </a:lnSpc>
          </a:pPr>
          <a:r>
            <a:rPr lang="en-IN"/>
            <a:t>The shift from paper to a computer screen is a step everyone must take to ease their lives. </a:t>
          </a:r>
          <a:endParaRPr lang="en-US"/>
        </a:p>
      </dgm:t>
    </dgm:pt>
    <dgm:pt modelId="{876C4267-E09C-4581-AAAA-067251223F7F}" type="parTrans" cxnId="{037D1374-7D82-4B33-BCBD-455DA57CE813}">
      <dgm:prSet/>
      <dgm:spPr/>
      <dgm:t>
        <a:bodyPr/>
        <a:lstStyle/>
        <a:p>
          <a:endParaRPr lang="en-US"/>
        </a:p>
      </dgm:t>
    </dgm:pt>
    <dgm:pt modelId="{E6B3F2D2-D3C5-4B30-A76F-5CCB08D06A38}" type="sibTrans" cxnId="{037D1374-7D82-4B33-BCBD-455DA57CE813}">
      <dgm:prSet/>
      <dgm:spPr/>
      <dgm:t>
        <a:bodyPr/>
        <a:lstStyle/>
        <a:p>
          <a:endParaRPr lang="en-US"/>
        </a:p>
      </dgm:t>
    </dgm:pt>
    <dgm:pt modelId="{E5F5643C-9E90-4346-B9E0-357BE3526A92}">
      <dgm:prSet/>
      <dgm:spPr/>
      <dgm:t>
        <a:bodyPr/>
        <a:lstStyle/>
        <a:p>
          <a:pPr>
            <a:lnSpc>
              <a:spcPct val="100000"/>
            </a:lnSpc>
          </a:pPr>
          <a:r>
            <a:rPr lang="en-IN" dirty="0"/>
            <a:t>With several choices, comes the question of which one to prefer, hence, my project deals with uncovering the practical applications of an ophthalmology focused Electronic Health Record (EHR) system. </a:t>
          </a:r>
          <a:endParaRPr lang="en-US" dirty="0"/>
        </a:p>
      </dgm:t>
    </dgm:pt>
    <dgm:pt modelId="{41253CC5-6D30-47E9-BE09-0497E728D174}" type="parTrans" cxnId="{6F8B70FB-8A00-4E24-9BC1-A8CFFFB4A31C}">
      <dgm:prSet/>
      <dgm:spPr/>
      <dgm:t>
        <a:bodyPr/>
        <a:lstStyle/>
        <a:p>
          <a:endParaRPr lang="en-US"/>
        </a:p>
      </dgm:t>
    </dgm:pt>
    <dgm:pt modelId="{06943CA8-780F-47AD-B190-D7B9C58E1CC7}" type="sibTrans" cxnId="{6F8B70FB-8A00-4E24-9BC1-A8CFFFB4A31C}">
      <dgm:prSet/>
      <dgm:spPr/>
      <dgm:t>
        <a:bodyPr/>
        <a:lstStyle/>
        <a:p>
          <a:endParaRPr lang="en-US"/>
        </a:p>
      </dgm:t>
    </dgm:pt>
    <dgm:pt modelId="{ED2769BB-94E7-4D64-89CE-C340B85140FB}" type="pres">
      <dgm:prSet presAssocID="{BE2B19D8-1A08-4AC7-8B75-0499CADA58D0}" presName="root" presStyleCnt="0">
        <dgm:presLayoutVars>
          <dgm:dir/>
          <dgm:resizeHandles val="exact"/>
        </dgm:presLayoutVars>
      </dgm:prSet>
      <dgm:spPr/>
    </dgm:pt>
    <dgm:pt modelId="{9D36B14A-EA09-413D-941B-A9076957F5F3}" type="pres">
      <dgm:prSet presAssocID="{52C0C96D-D248-4B5C-AADB-B3A543B80067}" presName="compNode" presStyleCnt="0"/>
      <dgm:spPr/>
    </dgm:pt>
    <dgm:pt modelId="{291BBAF3-850B-4585-A5B2-CDFB23B2F1DC}" type="pres">
      <dgm:prSet presAssocID="{52C0C96D-D248-4B5C-AADB-B3A543B80067}" presName="bgRect" presStyleLbl="bgShp" presStyleIdx="0" presStyleCnt="3"/>
      <dgm:spPr/>
    </dgm:pt>
    <dgm:pt modelId="{E5601EB4-D055-411C-9900-F10001DA8D82}" type="pres">
      <dgm:prSet presAssocID="{52C0C96D-D248-4B5C-AADB-B3A543B8006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6E77FB05-FAC0-4D69-BC96-D1DBCB97A082}" type="pres">
      <dgm:prSet presAssocID="{52C0C96D-D248-4B5C-AADB-B3A543B80067}" presName="spaceRect" presStyleCnt="0"/>
      <dgm:spPr/>
    </dgm:pt>
    <dgm:pt modelId="{4F8E0E48-0D55-4D47-B05B-645911D37B24}" type="pres">
      <dgm:prSet presAssocID="{52C0C96D-D248-4B5C-AADB-B3A543B80067}" presName="parTx" presStyleLbl="revTx" presStyleIdx="0" presStyleCnt="3">
        <dgm:presLayoutVars>
          <dgm:chMax val="0"/>
          <dgm:chPref val="0"/>
        </dgm:presLayoutVars>
      </dgm:prSet>
      <dgm:spPr/>
    </dgm:pt>
    <dgm:pt modelId="{BA5D1DFE-29D1-41CA-A8BC-DDD80B22A60D}" type="pres">
      <dgm:prSet presAssocID="{06E1738C-0EA0-4927-8F84-D59AEF79289F}" presName="sibTrans" presStyleCnt="0"/>
      <dgm:spPr/>
    </dgm:pt>
    <dgm:pt modelId="{87CC84A9-4E39-4642-94F1-B4F1F88E43D9}" type="pres">
      <dgm:prSet presAssocID="{1AE0F040-AFFD-4E93-8F22-4814996547E2}" presName="compNode" presStyleCnt="0"/>
      <dgm:spPr/>
    </dgm:pt>
    <dgm:pt modelId="{D40770EE-6313-435F-B04E-9C2CA5D9A5E1}" type="pres">
      <dgm:prSet presAssocID="{1AE0F040-AFFD-4E93-8F22-4814996547E2}" presName="bgRect" presStyleLbl="bgShp" presStyleIdx="1" presStyleCnt="3"/>
      <dgm:spPr/>
    </dgm:pt>
    <dgm:pt modelId="{207DB704-27B8-44E2-85F4-1ED3BE5963E5}" type="pres">
      <dgm:prSet presAssocID="{1AE0F040-AFFD-4E93-8F22-4814996547E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per"/>
        </a:ext>
      </dgm:extLst>
    </dgm:pt>
    <dgm:pt modelId="{AD2EA838-68F0-4262-9992-76BEDB65D06A}" type="pres">
      <dgm:prSet presAssocID="{1AE0F040-AFFD-4E93-8F22-4814996547E2}" presName="spaceRect" presStyleCnt="0"/>
      <dgm:spPr/>
    </dgm:pt>
    <dgm:pt modelId="{6EB9BE96-7AED-42EE-A9D8-27ACD97179F0}" type="pres">
      <dgm:prSet presAssocID="{1AE0F040-AFFD-4E93-8F22-4814996547E2}" presName="parTx" presStyleLbl="revTx" presStyleIdx="1" presStyleCnt="3">
        <dgm:presLayoutVars>
          <dgm:chMax val="0"/>
          <dgm:chPref val="0"/>
        </dgm:presLayoutVars>
      </dgm:prSet>
      <dgm:spPr/>
    </dgm:pt>
    <dgm:pt modelId="{0ECBAEB3-326C-4239-89B5-BE67440FA1D7}" type="pres">
      <dgm:prSet presAssocID="{E6B3F2D2-D3C5-4B30-A76F-5CCB08D06A38}" presName="sibTrans" presStyleCnt="0"/>
      <dgm:spPr/>
    </dgm:pt>
    <dgm:pt modelId="{B1BD7E34-3978-4E06-B5F9-26260564191B}" type="pres">
      <dgm:prSet presAssocID="{E5F5643C-9E90-4346-B9E0-357BE3526A92}" presName="compNode" presStyleCnt="0"/>
      <dgm:spPr/>
    </dgm:pt>
    <dgm:pt modelId="{78069275-72FF-40C5-A7DA-4D2C7BEA6305}" type="pres">
      <dgm:prSet presAssocID="{E5F5643C-9E90-4346-B9E0-357BE3526A92}" presName="bgRect" presStyleLbl="bgShp" presStyleIdx="2" presStyleCnt="3"/>
      <dgm:spPr/>
    </dgm:pt>
    <dgm:pt modelId="{C0EEB118-7F3B-4E15-9681-BF7AFD3DF981}" type="pres">
      <dgm:prSet presAssocID="{E5F5643C-9E90-4346-B9E0-357BE3526A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Question mark"/>
        </a:ext>
      </dgm:extLst>
    </dgm:pt>
    <dgm:pt modelId="{B5164369-3690-4DE7-97EA-F99FF4535BC9}" type="pres">
      <dgm:prSet presAssocID="{E5F5643C-9E90-4346-B9E0-357BE3526A92}" presName="spaceRect" presStyleCnt="0"/>
      <dgm:spPr/>
    </dgm:pt>
    <dgm:pt modelId="{BD263A29-AF92-486F-9DE7-A0686B77197D}" type="pres">
      <dgm:prSet presAssocID="{E5F5643C-9E90-4346-B9E0-357BE3526A92}" presName="parTx" presStyleLbl="revTx" presStyleIdx="2" presStyleCnt="3">
        <dgm:presLayoutVars>
          <dgm:chMax val="0"/>
          <dgm:chPref val="0"/>
        </dgm:presLayoutVars>
      </dgm:prSet>
      <dgm:spPr/>
    </dgm:pt>
  </dgm:ptLst>
  <dgm:cxnLst>
    <dgm:cxn modelId="{3B004A03-6EB0-400F-BFDF-5F5E91D82456}" type="presOf" srcId="{BE2B19D8-1A08-4AC7-8B75-0499CADA58D0}" destId="{ED2769BB-94E7-4D64-89CE-C340B85140FB}" srcOrd="0" destOrd="0" presId="urn:microsoft.com/office/officeart/2018/2/layout/IconVerticalSolidList"/>
    <dgm:cxn modelId="{19778017-F126-4180-A546-AC30421FDA37}" srcId="{BE2B19D8-1A08-4AC7-8B75-0499CADA58D0}" destId="{52C0C96D-D248-4B5C-AADB-B3A543B80067}" srcOrd="0" destOrd="0" parTransId="{F943038E-7B0E-4242-ACCF-371C90A74840}" sibTransId="{06E1738C-0EA0-4927-8F84-D59AEF79289F}"/>
    <dgm:cxn modelId="{037D1374-7D82-4B33-BCBD-455DA57CE813}" srcId="{BE2B19D8-1A08-4AC7-8B75-0499CADA58D0}" destId="{1AE0F040-AFFD-4E93-8F22-4814996547E2}" srcOrd="1" destOrd="0" parTransId="{876C4267-E09C-4581-AAAA-067251223F7F}" sibTransId="{E6B3F2D2-D3C5-4B30-A76F-5CCB08D06A38}"/>
    <dgm:cxn modelId="{5C9DF48C-2ACD-4A31-BF82-E98A1995A915}" type="presOf" srcId="{52C0C96D-D248-4B5C-AADB-B3A543B80067}" destId="{4F8E0E48-0D55-4D47-B05B-645911D37B24}" srcOrd="0" destOrd="0" presId="urn:microsoft.com/office/officeart/2018/2/layout/IconVerticalSolidList"/>
    <dgm:cxn modelId="{7C9182AE-E8DB-4284-90DD-CC4857B483F2}" type="presOf" srcId="{E5F5643C-9E90-4346-B9E0-357BE3526A92}" destId="{BD263A29-AF92-486F-9DE7-A0686B77197D}" srcOrd="0" destOrd="0" presId="urn:microsoft.com/office/officeart/2018/2/layout/IconVerticalSolidList"/>
    <dgm:cxn modelId="{51FD90F5-FC6E-4D29-AA48-06204AE9F1FF}" type="presOf" srcId="{1AE0F040-AFFD-4E93-8F22-4814996547E2}" destId="{6EB9BE96-7AED-42EE-A9D8-27ACD97179F0}" srcOrd="0" destOrd="0" presId="urn:microsoft.com/office/officeart/2018/2/layout/IconVerticalSolidList"/>
    <dgm:cxn modelId="{6F8B70FB-8A00-4E24-9BC1-A8CFFFB4A31C}" srcId="{BE2B19D8-1A08-4AC7-8B75-0499CADA58D0}" destId="{E5F5643C-9E90-4346-B9E0-357BE3526A92}" srcOrd="2" destOrd="0" parTransId="{41253CC5-6D30-47E9-BE09-0497E728D174}" sibTransId="{06943CA8-780F-47AD-B190-D7B9C58E1CC7}"/>
    <dgm:cxn modelId="{C60FDA33-FCD5-4086-AFDA-3D9CFFE4DC05}" type="presParOf" srcId="{ED2769BB-94E7-4D64-89CE-C340B85140FB}" destId="{9D36B14A-EA09-413D-941B-A9076957F5F3}" srcOrd="0" destOrd="0" presId="urn:microsoft.com/office/officeart/2018/2/layout/IconVerticalSolidList"/>
    <dgm:cxn modelId="{C5A18E84-9C40-4360-BF4B-AAB4BC38DC5D}" type="presParOf" srcId="{9D36B14A-EA09-413D-941B-A9076957F5F3}" destId="{291BBAF3-850B-4585-A5B2-CDFB23B2F1DC}" srcOrd="0" destOrd="0" presId="urn:microsoft.com/office/officeart/2018/2/layout/IconVerticalSolidList"/>
    <dgm:cxn modelId="{CCB16F36-9C06-4782-A078-59F0B7DE9EF6}" type="presParOf" srcId="{9D36B14A-EA09-413D-941B-A9076957F5F3}" destId="{E5601EB4-D055-411C-9900-F10001DA8D82}" srcOrd="1" destOrd="0" presId="urn:microsoft.com/office/officeart/2018/2/layout/IconVerticalSolidList"/>
    <dgm:cxn modelId="{B4104531-1650-4D16-9AE0-E3F80EAE3A43}" type="presParOf" srcId="{9D36B14A-EA09-413D-941B-A9076957F5F3}" destId="{6E77FB05-FAC0-4D69-BC96-D1DBCB97A082}" srcOrd="2" destOrd="0" presId="urn:microsoft.com/office/officeart/2018/2/layout/IconVerticalSolidList"/>
    <dgm:cxn modelId="{A821DC46-61AE-4E0B-8D74-32D014791080}" type="presParOf" srcId="{9D36B14A-EA09-413D-941B-A9076957F5F3}" destId="{4F8E0E48-0D55-4D47-B05B-645911D37B24}" srcOrd="3" destOrd="0" presId="urn:microsoft.com/office/officeart/2018/2/layout/IconVerticalSolidList"/>
    <dgm:cxn modelId="{2477F0F6-7153-449F-B61D-AA4D2606EF77}" type="presParOf" srcId="{ED2769BB-94E7-4D64-89CE-C340B85140FB}" destId="{BA5D1DFE-29D1-41CA-A8BC-DDD80B22A60D}" srcOrd="1" destOrd="0" presId="urn:microsoft.com/office/officeart/2018/2/layout/IconVerticalSolidList"/>
    <dgm:cxn modelId="{3732E9E3-B3CA-40E7-A5AC-BA8E7ECC0883}" type="presParOf" srcId="{ED2769BB-94E7-4D64-89CE-C340B85140FB}" destId="{87CC84A9-4E39-4642-94F1-B4F1F88E43D9}" srcOrd="2" destOrd="0" presId="urn:microsoft.com/office/officeart/2018/2/layout/IconVerticalSolidList"/>
    <dgm:cxn modelId="{A96E60D0-5F93-43D1-BCD6-0C52DF831C11}" type="presParOf" srcId="{87CC84A9-4E39-4642-94F1-B4F1F88E43D9}" destId="{D40770EE-6313-435F-B04E-9C2CA5D9A5E1}" srcOrd="0" destOrd="0" presId="urn:microsoft.com/office/officeart/2018/2/layout/IconVerticalSolidList"/>
    <dgm:cxn modelId="{DA839CEA-C7CF-4639-92E1-7A069D801DA9}" type="presParOf" srcId="{87CC84A9-4E39-4642-94F1-B4F1F88E43D9}" destId="{207DB704-27B8-44E2-85F4-1ED3BE5963E5}" srcOrd="1" destOrd="0" presId="urn:microsoft.com/office/officeart/2018/2/layout/IconVerticalSolidList"/>
    <dgm:cxn modelId="{FA7E794C-A81E-4D54-B47C-6ED0625E8518}" type="presParOf" srcId="{87CC84A9-4E39-4642-94F1-B4F1F88E43D9}" destId="{AD2EA838-68F0-4262-9992-76BEDB65D06A}" srcOrd="2" destOrd="0" presId="urn:microsoft.com/office/officeart/2018/2/layout/IconVerticalSolidList"/>
    <dgm:cxn modelId="{4C575F62-1189-40CF-BC5F-1380E28D73FD}" type="presParOf" srcId="{87CC84A9-4E39-4642-94F1-B4F1F88E43D9}" destId="{6EB9BE96-7AED-42EE-A9D8-27ACD97179F0}" srcOrd="3" destOrd="0" presId="urn:microsoft.com/office/officeart/2018/2/layout/IconVerticalSolidList"/>
    <dgm:cxn modelId="{C0E98C0B-7E01-435D-BD23-4A30158B8840}" type="presParOf" srcId="{ED2769BB-94E7-4D64-89CE-C340B85140FB}" destId="{0ECBAEB3-326C-4239-89B5-BE67440FA1D7}" srcOrd="3" destOrd="0" presId="urn:microsoft.com/office/officeart/2018/2/layout/IconVerticalSolidList"/>
    <dgm:cxn modelId="{84F6F517-57B1-4A32-9FA9-A1B41C65E2EC}" type="presParOf" srcId="{ED2769BB-94E7-4D64-89CE-C340B85140FB}" destId="{B1BD7E34-3978-4E06-B5F9-26260564191B}" srcOrd="4" destOrd="0" presId="urn:microsoft.com/office/officeart/2018/2/layout/IconVerticalSolidList"/>
    <dgm:cxn modelId="{C40CFB30-FF33-476F-AF69-F9E5257BB36A}" type="presParOf" srcId="{B1BD7E34-3978-4E06-B5F9-26260564191B}" destId="{78069275-72FF-40C5-A7DA-4D2C7BEA6305}" srcOrd="0" destOrd="0" presId="urn:microsoft.com/office/officeart/2018/2/layout/IconVerticalSolidList"/>
    <dgm:cxn modelId="{8C39B487-5965-4577-B9EA-6C9943A3D315}" type="presParOf" srcId="{B1BD7E34-3978-4E06-B5F9-26260564191B}" destId="{C0EEB118-7F3B-4E15-9681-BF7AFD3DF981}" srcOrd="1" destOrd="0" presId="urn:microsoft.com/office/officeart/2018/2/layout/IconVerticalSolidList"/>
    <dgm:cxn modelId="{6A3E14BA-614B-43DE-ACE6-41716A699FE5}" type="presParOf" srcId="{B1BD7E34-3978-4E06-B5F9-26260564191B}" destId="{B5164369-3690-4DE7-97EA-F99FF4535BC9}" srcOrd="2" destOrd="0" presId="urn:microsoft.com/office/officeart/2018/2/layout/IconVerticalSolidList"/>
    <dgm:cxn modelId="{A4EF862C-1352-43F0-96E0-829CA68CC527}" type="presParOf" srcId="{B1BD7E34-3978-4E06-B5F9-26260564191B}" destId="{BD263A29-AF92-486F-9DE7-A0686B7719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5B4060-72BA-429E-8BAA-2B76C297469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5081F03-5C06-4144-98B5-00E574F37AD1}">
      <dgm:prSet/>
      <dgm:spPr/>
      <dgm:t>
        <a:bodyPr/>
        <a:lstStyle/>
        <a:p>
          <a:pPr>
            <a:lnSpc>
              <a:spcPct val="100000"/>
            </a:lnSpc>
          </a:pPr>
          <a:r>
            <a:rPr lang="en-US" dirty="0"/>
            <a:t>To map the workflow of the newer version of the ophthalmology EHR system.</a:t>
          </a:r>
        </a:p>
      </dgm:t>
    </dgm:pt>
    <dgm:pt modelId="{4BC82F91-F3FF-47B5-AE84-C93990839D47}" type="parTrans" cxnId="{2B992F1A-8A58-4580-88D6-74FD38844D42}">
      <dgm:prSet/>
      <dgm:spPr/>
      <dgm:t>
        <a:bodyPr/>
        <a:lstStyle/>
        <a:p>
          <a:endParaRPr lang="en-US"/>
        </a:p>
      </dgm:t>
    </dgm:pt>
    <dgm:pt modelId="{9E5DDE90-6324-4A0D-9A85-C0789D40B5B7}" type="sibTrans" cxnId="{2B992F1A-8A58-4580-88D6-74FD38844D42}">
      <dgm:prSet/>
      <dgm:spPr/>
      <dgm:t>
        <a:bodyPr/>
        <a:lstStyle/>
        <a:p>
          <a:endParaRPr lang="en-US"/>
        </a:p>
      </dgm:t>
    </dgm:pt>
    <dgm:pt modelId="{5E5D39CA-B7CF-4100-9954-7C506E73F577}">
      <dgm:prSet/>
      <dgm:spPr/>
      <dgm:t>
        <a:bodyPr/>
        <a:lstStyle/>
        <a:p>
          <a:pPr>
            <a:lnSpc>
              <a:spcPct val="100000"/>
            </a:lnSpc>
          </a:pPr>
          <a:r>
            <a:rPr lang="en-US" dirty="0"/>
            <a:t>To compare the newer version with the older EHR system and identify the benefits</a:t>
          </a:r>
        </a:p>
      </dgm:t>
    </dgm:pt>
    <dgm:pt modelId="{470E842F-1491-430A-9BA4-0F9EBACC7557}" type="parTrans" cxnId="{1EE407E8-7FF8-4A8A-B390-AEA0D4D4CC6C}">
      <dgm:prSet/>
      <dgm:spPr/>
      <dgm:t>
        <a:bodyPr/>
        <a:lstStyle/>
        <a:p>
          <a:endParaRPr lang="en-US"/>
        </a:p>
      </dgm:t>
    </dgm:pt>
    <dgm:pt modelId="{0C211581-F595-4303-8BE4-A1BE37FC4CF6}" type="sibTrans" cxnId="{1EE407E8-7FF8-4A8A-B390-AEA0D4D4CC6C}">
      <dgm:prSet/>
      <dgm:spPr/>
      <dgm:t>
        <a:bodyPr/>
        <a:lstStyle/>
        <a:p>
          <a:endParaRPr lang="en-US"/>
        </a:p>
      </dgm:t>
    </dgm:pt>
    <dgm:pt modelId="{020FD7C0-E1D1-4463-AFAB-BA147D1CE4CA}" type="pres">
      <dgm:prSet presAssocID="{C65B4060-72BA-429E-8BAA-2B76C297469B}" presName="root" presStyleCnt="0">
        <dgm:presLayoutVars>
          <dgm:dir/>
          <dgm:resizeHandles val="exact"/>
        </dgm:presLayoutVars>
      </dgm:prSet>
      <dgm:spPr/>
    </dgm:pt>
    <dgm:pt modelId="{5441BE38-F5AC-4D7C-A338-28D6CF24B295}" type="pres">
      <dgm:prSet presAssocID="{15081F03-5C06-4144-98B5-00E574F37AD1}" presName="compNode" presStyleCnt="0"/>
      <dgm:spPr/>
    </dgm:pt>
    <dgm:pt modelId="{D2281283-F38F-4E7D-8F9C-ECD07A9C5BE6}" type="pres">
      <dgm:prSet presAssocID="{15081F03-5C06-4144-98B5-00E574F37AD1}" presName="bgRect" presStyleLbl="bgShp" presStyleIdx="0" presStyleCnt="2"/>
      <dgm:spPr/>
    </dgm:pt>
    <dgm:pt modelId="{89E37E7F-3BF1-49BC-936C-756BA568B799}" type="pres">
      <dgm:prSet presAssocID="{15081F03-5C06-4144-98B5-00E574F37AD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ye"/>
        </a:ext>
      </dgm:extLst>
    </dgm:pt>
    <dgm:pt modelId="{0378D2C8-E475-42D4-A2EC-0EAFE3B12F66}" type="pres">
      <dgm:prSet presAssocID="{15081F03-5C06-4144-98B5-00E574F37AD1}" presName="spaceRect" presStyleCnt="0"/>
      <dgm:spPr/>
    </dgm:pt>
    <dgm:pt modelId="{080DF3C8-79CB-4DF7-87BA-CCC280215BD8}" type="pres">
      <dgm:prSet presAssocID="{15081F03-5C06-4144-98B5-00E574F37AD1}" presName="parTx" presStyleLbl="revTx" presStyleIdx="0" presStyleCnt="2">
        <dgm:presLayoutVars>
          <dgm:chMax val="0"/>
          <dgm:chPref val="0"/>
        </dgm:presLayoutVars>
      </dgm:prSet>
      <dgm:spPr/>
    </dgm:pt>
    <dgm:pt modelId="{01DDFF52-7F8A-4234-A1AF-4A8ADF64A12D}" type="pres">
      <dgm:prSet presAssocID="{9E5DDE90-6324-4A0D-9A85-C0789D40B5B7}" presName="sibTrans" presStyleCnt="0"/>
      <dgm:spPr/>
    </dgm:pt>
    <dgm:pt modelId="{E4A7B38D-C872-4FF8-9BF3-9CF4562C7998}" type="pres">
      <dgm:prSet presAssocID="{5E5D39CA-B7CF-4100-9954-7C506E73F577}" presName="compNode" presStyleCnt="0"/>
      <dgm:spPr/>
    </dgm:pt>
    <dgm:pt modelId="{F7127879-929F-489B-9F7F-DDCEEB6B6012}" type="pres">
      <dgm:prSet presAssocID="{5E5D39CA-B7CF-4100-9954-7C506E73F577}" presName="bgRect" presStyleLbl="bgShp" presStyleIdx="1" presStyleCnt="2"/>
      <dgm:spPr/>
    </dgm:pt>
    <dgm:pt modelId="{919657EE-2289-4942-ADB0-346724FC4614}" type="pres">
      <dgm:prSet presAssocID="{5E5D39CA-B7CF-4100-9954-7C506E73F57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Cane"/>
        </a:ext>
      </dgm:extLst>
    </dgm:pt>
    <dgm:pt modelId="{BAFC1520-2EF6-4C81-9602-DCBEC7150B50}" type="pres">
      <dgm:prSet presAssocID="{5E5D39CA-B7CF-4100-9954-7C506E73F577}" presName="spaceRect" presStyleCnt="0"/>
      <dgm:spPr/>
    </dgm:pt>
    <dgm:pt modelId="{9DF5694C-1DE9-4421-8811-59FFB660A330}" type="pres">
      <dgm:prSet presAssocID="{5E5D39CA-B7CF-4100-9954-7C506E73F577}" presName="parTx" presStyleLbl="revTx" presStyleIdx="1" presStyleCnt="2">
        <dgm:presLayoutVars>
          <dgm:chMax val="0"/>
          <dgm:chPref val="0"/>
        </dgm:presLayoutVars>
      </dgm:prSet>
      <dgm:spPr/>
    </dgm:pt>
  </dgm:ptLst>
  <dgm:cxnLst>
    <dgm:cxn modelId="{2B992F1A-8A58-4580-88D6-74FD38844D42}" srcId="{C65B4060-72BA-429E-8BAA-2B76C297469B}" destId="{15081F03-5C06-4144-98B5-00E574F37AD1}" srcOrd="0" destOrd="0" parTransId="{4BC82F91-F3FF-47B5-AE84-C93990839D47}" sibTransId="{9E5DDE90-6324-4A0D-9A85-C0789D40B5B7}"/>
    <dgm:cxn modelId="{8896A646-C240-4486-8CF3-1F145C93C85A}" type="presOf" srcId="{15081F03-5C06-4144-98B5-00E574F37AD1}" destId="{080DF3C8-79CB-4DF7-87BA-CCC280215BD8}" srcOrd="0" destOrd="0" presId="urn:microsoft.com/office/officeart/2018/2/layout/IconVerticalSolidList"/>
    <dgm:cxn modelId="{AB37D782-0262-46E5-AF7C-14B1EBA478B3}" type="presOf" srcId="{5E5D39CA-B7CF-4100-9954-7C506E73F577}" destId="{9DF5694C-1DE9-4421-8811-59FFB660A330}" srcOrd="0" destOrd="0" presId="urn:microsoft.com/office/officeart/2018/2/layout/IconVerticalSolidList"/>
    <dgm:cxn modelId="{4FBABAAA-8500-417B-B2E5-6089429DFE4F}" type="presOf" srcId="{C65B4060-72BA-429E-8BAA-2B76C297469B}" destId="{020FD7C0-E1D1-4463-AFAB-BA147D1CE4CA}" srcOrd="0" destOrd="0" presId="urn:microsoft.com/office/officeart/2018/2/layout/IconVerticalSolidList"/>
    <dgm:cxn modelId="{1EE407E8-7FF8-4A8A-B390-AEA0D4D4CC6C}" srcId="{C65B4060-72BA-429E-8BAA-2B76C297469B}" destId="{5E5D39CA-B7CF-4100-9954-7C506E73F577}" srcOrd="1" destOrd="0" parTransId="{470E842F-1491-430A-9BA4-0F9EBACC7557}" sibTransId="{0C211581-F595-4303-8BE4-A1BE37FC4CF6}"/>
    <dgm:cxn modelId="{E6BC6D54-4605-48A8-B27D-CDE31288CE8F}" type="presParOf" srcId="{020FD7C0-E1D1-4463-AFAB-BA147D1CE4CA}" destId="{5441BE38-F5AC-4D7C-A338-28D6CF24B295}" srcOrd="0" destOrd="0" presId="urn:microsoft.com/office/officeart/2018/2/layout/IconVerticalSolidList"/>
    <dgm:cxn modelId="{FC86807A-8B90-451E-8552-9AE06D93400E}" type="presParOf" srcId="{5441BE38-F5AC-4D7C-A338-28D6CF24B295}" destId="{D2281283-F38F-4E7D-8F9C-ECD07A9C5BE6}" srcOrd="0" destOrd="0" presId="urn:microsoft.com/office/officeart/2018/2/layout/IconVerticalSolidList"/>
    <dgm:cxn modelId="{AC93B80B-AEA9-4EEB-8323-BEC9B8865DB8}" type="presParOf" srcId="{5441BE38-F5AC-4D7C-A338-28D6CF24B295}" destId="{89E37E7F-3BF1-49BC-936C-756BA568B799}" srcOrd="1" destOrd="0" presId="urn:microsoft.com/office/officeart/2018/2/layout/IconVerticalSolidList"/>
    <dgm:cxn modelId="{AA89991B-5F38-4476-B6BF-75B5E8C44E00}" type="presParOf" srcId="{5441BE38-F5AC-4D7C-A338-28D6CF24B295}" destId="{0378D2C8-E475-42D4-A2EC-0EAFE3B12F66}" srcOrd="2" destOrd="0" presId="urn:microsoft.com/office/officeart/2018/2/layout/IconVerticalSolidList"/>
    <dgm:cxn modelId="{A96D1320-6FA6-4549-B468-34182C0C7174}" type="presParOf" srcId="{5441BE38-F5AC-4D7C-A338-28D6CF24B295}" destId="{080DF3C8-79CB-4DF7-87BA-CCC280215BD8}" srcOrd="3" destOrd="0" presId="urn:microsoft.com/office/officeart/2018/2/layout/IconVerticalSolidList"/>
    <dgm:cxn modelId="{241214F0-CBC1-4CEA-A629-68B3EBDB4C6B}" type="presParOf" srcId="{020FD7C0-E1D1-4463-AFAB-BA147D1CE4CA}" destId="{01DDFF52-7F8A-4234-A1AF-4A8ADF64A12D}" srcOrd="1" destOrd="0" presId="urn:microsoft.com/office/officeart/2018/2/layout/IconVerticalSolidList"/>
    <dgm:cxn modelId="{FEFA2406-4B0D-4D09-AC50-ACC97634A0A8}" type="presParOf" srcId="{020FD7C0-E1D1-4463-AFAB-BA147D1CE4CA}" destId="{E4A7B38D-C872-4FF8-9BF3-9CF4562C7998}" srcOrd="2" destOrd="0" presId="urn:microsoft.com/office/officeart/2018/2/layout/IconVerticalSolidList"/>
    <dgm:cxn modelId="{931F8F6F-EBB4-4A15-A55D-848FC21B754C}" type="presParOf" srcId="{E4A7B38D-C872-4FF8-9BF3-9CF4562C7998}" destId="{F7127879-929F-489B-9F7F-DDCEEB6B6012}" srcOrd="0" destOrd="0" presId="urn:microsoft.com/office/officeart/2018/2/layout/IconVerticalSolidList"/>
    <dgm:cxn modelId="{9231E960-4D17-4C89-83CB-28AB89CBDF04}" type="presParOf" srcId="{E4A7B38D-C872-4FF8-9BF3-9CF4562C7998}" destId="{919657EE-2289-4942-ADB0-346724FC4614}" srcOrd="1" destOrd="0" presId="urn:microsoft.com/office/officeart/2018/2/layout/IconVerticalSolidList"/>
    <dgm:cxn modelId="{192628F3-1ACB-4B06-9DBD-85B76863E80C}" type="presParOf" srcId="{E4A7B38D-C872-4FF8-9BF3-9CF4562C7998}" destId="{BAFC1520-2EF6-4C81-9602-DCBEC7150B50}" srcOrd="2" destOrd="0" presId="urn:microsoft.com/office/officeart/2018/2/layout/IconVerticalSolidList"/>
    <dgm:cxn modelId="{671BFA2A-57B7-4792-B05A-DFEF4BD30000}" type="presParOf" srcId="{E4A7B38D-C872-4FF8-9BF3-9CF4562C7998}" destId="{9DF5694C-1DE9-4421-8811-59FFB660A33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BBAF3-850B-4585-A5B2-CDFB23B2F1DC}">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601EB4-D055-411C-9900-F10001DA8D82}">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8E0E48-0D55-4D47-B05B-645911D37B24}">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IN" sz="2100" kern="1200"/>
            <a:t>Innovative digital health solutions are the foundation for a better tomorrow in the chapter of healthcare. </a:t>
          </a:r>
          <a:endParaRPr lang="en-US" sz="2100" kern="1200"/>
        </a:p>
      </dsp:txBody>
      <dsp:txXfrm>
        <a:off x="1435590" y="531"/>
        <a:ext cx="9080009" cy="1242935"/>
      </dsp:txXfrm>
    </dsp:sp>
    <dsp:sp modelId="{D40770EE-6313-435F-B04E-9C2CA5D9A5E1}">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7DB704-27B8-44E2-85F4-1ED3BE5963E5}">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B9BE96-7AED-42EE-A9D8-27ACD97179F0}">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IN" sz="2100" kern="1200"/>
            <a:t>The shift from paper to a computer screen is a step everyone must take to ease their lives. </a:t>
          </a:r>
          <a:endParaRPr lang="en-US" sz="2100" kern="1200"/>
        </a:p>
      </dsp:txBody>
      <dsp:txXfrm>
        <a:off x="1435590" y="1554201"/>
        <a:ext cx="9080009" cy="1242935"/>
      </dsp:txXfrm>
    </dsp:sp>
    <dsp:sp modelId="{78069275-72FF-40C5-A7DA-4D2C7BEA6305}">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EEB118-7F3B-4E15-9681-BF7AFD3DF98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263A29-AF92-486F-9DE7-A0686B77197D}">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IN" sz="2100" kern="1200" dirty="0"/>
            <a:t>With several choices, comes the question of which one to prefer, hence, my project deals with uncovering the practical applications of an ophthalmology focused Electronic Health Record (EHR) system. </a:t>
          </a:r>
          <a:endParaRPr lang="en-US" sz="2100" kern="1200" dirty="0"/>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81283-F38F-4E7D-8F9C-ECD07A9C5BE6}">
      <dsp:nvSpPr>
        <dsp:cNvPr id="0" name=""/>
        <dsp:cNvSpPr/>
      </dsp:nvSpPr>
      <dsp:spPr>
        <a:xfrm>
          <a:off x="0" y="636638"/>
          <a:ext cx="10327378" cy="11753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E37E7F-3BF1-49BC-936C-756BA568B799}">
      <dsp:nvSpPr>
        <dsp:cNvPr id="0" name=""/>
        <dsp:cNvSpPr/>
      </dsp:nvSpPr>
      <dsp:spPr>
        <a:xfrm>
          <a:off x="355537" y="901087"/>
          <a:ext cx="646432" cy="6464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0DF3C8-79CB-4DF7-87BA-CCC280215BD8}">
      <dsp:nvSpPr>
        <dsp:cNvPr id="0" name=""/>
        <dsp:cNvSpPr/>
      </dsp:nvSpPr>
      <dsp:spPr>
        <a:xfrm>
          <a:off x="1357508" y="636638"/>
          <a:ext cx="8969870" cy="1175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89" tIns="124389" rIns="124389" bIns="124389" numCol="1" spcCol="1270" anchor="ctr" anchorCtr="0">
          <a:noAutofit/>
        </a:bodyPr>
        <a:lstStyle/>
        <a:p>
          <a:pPr marL="0" lvl="0" indent="0" algn="l" defTabSz="1111250">
            <a:lnSpc>
              <a:spcPct val="100000"/>
            </a:lnSpc>
            <a:spcBef>
              <a:spcPct val="0"/>
            </a:spcBef>
            <a:spcAft>
              <a:spcPct val="35000"/>
            </a:spcAft>
            <a:buNone/>
          </a:pPr>
          <a:r>
            <a:rPr lang="en-US" sz="2500" kern="1200" dirty="0"/>
            <a:t>To map the workflow of the newer version of the ophthalmology EHR system.</a:t>
          </a:r>
        </a:p>
      </dsp:txBody>
      <dsp:txXfrm>
        <a:off x="1357508" y="636638"/>
        <a:ext cx="8969870" cy="1175331"/>
      </dsp:txXfrm>
    </dsp:sp>
    <dsp:sp modelId="{F7127879-929F-489B-9F7F-DDCEEB6B6012}">
      <dsp:nvSpPr>
        <dsp:cNvPr id="0" name=""/>
        <dsp:cNvSpPr/>
      </dsp:nvSpPr>
      <dsp:spPr>
        <a:xfrm>
          <a:off x="0" y="2105802"/>
          <a:ext cx="10327378" cy="117533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9657EE-2289-4942-ADB0-346724FC4614}">
      <dsp:nvSpPr>
        <dsp:cNvPr id="0" name=""/>
        <dsp:cNvSpPr/>
      </dsp:nvSpPr>
      <dsp:spPr>
        <a:xfrm>
          <a:off x="355537" y="2370252"/>
          <a:ext cx="646432" cy="6464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5694C-1DE9-4421-8811-59FFB660A330}">
      <dsp:nvSpPr>
        <dsp:cNvPr id="0" name=""/>
        <dsp:cNvSpPr/>
      </dsp:nvSpPr>
      <dsp:spPr>
        <a:xfrm>
          <a:off x="1357508" y="2105802"/>
          <a:ext cx="8969870" cy="11753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389" tIns="124389" rIns="124389" bIns="124389" numCol="1" spcCol="1270" anchor="ctr" anchorCtr="0">
          <a:noAutofit/>
        </a:bodyPr>
        <a:lstStyle/>
        <a:p>
          <a:pPr marL="0" lvl="0" indent="0" algn="l" defTabSz="1111250">
            <a:lnSpc>
              <a:spcPct val="100000"/>
            </a:lnSpc>
            <a:spcBef>
              <a:spcPct val="0"/>
            </a:spcBef>
            <a:spcAft>
              <a:spcPct val="35000"/>
            </a:spcAft>
            <a:buNone/>
          </a:pPr>
          <a:r>
            <a:rPr lang="en-US" sz="2500" kern="1200" dirty="0"/>
            <a:t>To compare the newer version with the older EHR system and identify the benefits</a:t>
          </a:r>
        </a:p>
      </dsp:txBody>
      <dsp:txXfrm>
        <a:off x="1357508" y="2105802"/>
        <a:ext cx="8969870" cy="11753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28/07/24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9</a:t>
            </a:fld>
            <a:endParaRPr lang="en-IN"/>
          </a:p>
        </p:txBody>
      </p:sp>
    </p:spTree>
    <p:extLst>
      <p:ext uri="{BB962C8B-B14F-4D97-AF65-F5344CB8AC3E}">
        <p14:creationId xmlns:p14="http://schemas.microsoft.com/office/powerpoint/2010/main" val="376486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10</a:t>
            </a:fld>
            <a:endParaRPr lang="en-IN"/>
          </a:p>
        </p:txBody>
      </p:sp>
    </p:spTree>
    <p:extLst>
      <p:ext uri="{BB962C8B-B14F-4D97-AF65-F5344CB8AC3E}">
        <p14:creationId xmlns:p14="http://schemas.microsoft.com/office/powerpoint/2010/main" val="249333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11</a:t>
            </a:fld>
            <a:endParaRPr lang="en-IN"/>
          </a:p>
        </p:txBody>
      </p:sp>
    </p:spTree>
    <p:extLst>
      <p:ext uri="{BB962C8B-B14F-4D97-AF65-F5344CB8AC3E}">
        <p14:creationId xmlns:p14="http://schemas.microsoft.com/office/powerpoint/2010/main" val="1631316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12</a:t>
            </a:fld>
            <a:endParaRPr lang="en-IN"/>
          </a:p>
        </p:txBody>
      </p:sp>
    </p:spTree>
    <p:extLst>
      <p:ext uri="{BB962C8B-B14F-4D97-AF65-F5344CB8AC3E}">
        <p14:creationId xmlns:p14="http://schemas.microsoft.com/office/powerpoint/2010/main" val="151618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13</a:t>
            </a:fld>
            <a:endParaRPr lang="en-IN"/>
          </a:p>
        </p:txBody>
      </p:sp>
    </p:spTree>
    <p:extLst>
      <p:ext uri="{BB962C8B-B14F-4D97-AF65-F5344CB8AC3E}">
        <p14:creationId xmlns:p14="http://schemas.microsoft.com/office/powerpoint/2010/main" val="286427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15</a:t>
            </a:fld>
            <a:endParaRPr lang="en-IN"/>
          </a:p>
        </p:txBody>
      </p:sp>
    </p:spTree>
    <p:extLst>
      <p:ext uri="{BB962C8B-B14F-4D97-AF65-F5344CB8AC3E}">
        <p14:creationId xmlns:p14="http://schemas.microsoft.com/office/powerpoint/2010/main" val="370488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28/07/24</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28/07/24</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28/07/24</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E483-800D-D128-20F1-38C6BF045B6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4270884-1A78-7EA3-8B04-29283E9F07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49B24E3-22CE-4163-8807-0F1A3D005ED9}"/>
              </a:ext>
            </a:extLst>
          </p:cNvPr>
          <p:cNvSpPr>
            <a:spLocks noGrp="1"/>
          </p:cNvSpPr>
          <p:nvPr>
            <p:ph type="dt" sz="half" idx="10"/>
          </p:nvPr>
        </p:nvSpPr>
        <p:spPr/>
        <p:txBody>
          <a:bodyPr/>
          <a:lstStyle/>
          <a:p>
            <a:fld id="{406732C4-0857-40E0-A350-E0A377F29AC3}" type="datetimeFigureOut">
              <a:rPr lang="en-IN" smtClean="0"/>
              <a:t>28/07/24</a:t>
            </a:fld>
            <a:endParaRPr lang="en-IN"/>
          </a:p>
        </p:txBody>
      </p:sp>
      <p:sp>
        <p:nvSpPr>
          <p:cNvPr id="5" name="Footer Placeholder 4">
            <a:extLst>
              <a:ext uri="{FF2B5EF4-FFF2-40B4-BE49-F238E27FC236}">
                <a16:creationId xmlns:a16="http://schemas.microsoft.com/office/drawing/2014/main" id="{15971F34-4275-26DB-8A6A-3FBC2BDE636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6A2EE7-1E16-6306-BD85-A95484D0D19D}"/>
              </a:ext>
            </a:extLst>
          </p:cNvPr>
          <p:cNvSpPr>
            <a:spLocks noGrp="1"/>
          </p:cNvSpPr>
          <p:nvPr>
            <p:ph type="sldNum" sz="quarter" idx="12"/>
          </p:nvPr>
        </p:nvSpPr>
        <p:spPr/>
        <p:txBody>
          <a:bodyPr/>
          <a:lstStyle/>
          <a:p>
            <a:fld id="{FEE373F1-FB4B-414F-9B88-3027176D873A}" type="slidenum">
              <a:rPr lang="en-IN" smtClean="0"/>
              <a:t>‹#›</a:t>
            </a:fld>
            <a:endParaRPr lang="en-IN"/>
          </a:p>
        </p:txBody>
      </p:sp>
    </p:spTree>
    <p:extLst>
      <p:ext uri="{BB962C8B-B14F-4D97-AF65-F5344CB8AC3E}">
        <p14:creationId xmlns:p14="http://schemas.microsoft.com/office/powerpoint/2010/main" val="151006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28/07/24</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28/07/24</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28/07/24</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28/07/24</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28/07/24</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28/07/24</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28/07/24</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28/07/24</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28/07/24</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BFBB52-903D-F12F-627A-DC90F01008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C82600C-CE96-6205-0EB2-9CC3032E5B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B6F6F73-845E-747B-F505-01D1AD6EB8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6732C4-0857-40E0-A350-E0A377F29AC3}" type="datetimeFigureOut">
              <a:rPr lang="en-IN" smtClean="0"/>
              <a:t>28/07/24</a:t>
            </a:fld>
            <a:endParaRPr lang="en-IN"/>
          </a:p>
        </p:txBody>
      </p:sp>
      <p:sp>
        <p:nvSpPr>
          <p:cNvPr id="5" name="Footer Placeholder 4">
            <a:extLst>
              <a:ext uri="{FF2B5EF4-FFF2-40B4-BE49-F238E27FC236}">
                <a16:creationId xmlns:a16="http://schemas.microsoft.com/office/drawing/2014/main" id="{5B6462A3-ACE9-2A82-4166-939174942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26427510-FE01-434E-38B2-1CD6DFD7B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E373F1-FB4B-414F-9B88-3027176D873A}" type="slidenum">
              <a:rPr lang="en-IN" smtClean="0"/>
              <a:t>‹#›</a:t>
            </a:fld>
            <a:endParaRPr lang="en-IN"/>
          </a:p>
        </p:txBody>
      </p:sp>
    </p:spTree>
    <p:extLst>
      <p:ext uri="{BB962C8B-B14F-4D97-AF65-F5344CB8AC3E}">
        <p14:creationId xmlns:p14="http://schemas.microsoft.com/office/powerpoint/2010/main" val="39507165"/>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diagramLayout" Target="../diagrams/layout2.xml"/><Relationship Id="rId7" Type="http://schemas.openxmlformats.org/officeDocument/2006/relationships/image" Target="../media/image2.emf"/><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24000" y="1122363"/>
            <a:ext cx="9144000" cy="1532347"/>
          </a:xfrm>
        </p:spPr>
        <p:txBody>
          <a:bodyPr>
            <a:normAutofit/>
          </a:bodyPr>
          <a:lstStyle/>
          <a:p>
            <a:r>
              <a:rPr lang="en-US" sz="3600" b="1" i="1" u="none" strike="noStrike" baseline="0" dirty="0">
                <a:latin typeface="Times New Roman" panose="02020603050405020304" pitchFamily="18" charset="0"/>
                <a:cs typeface="Times New Roman" panose="02020603050405020304" pitchFamily="18" charset="0"/>
              </a:rPr>
              <a:t>Workflow mapping of an Ophthalmology Electronic Health Record (EHR) System</a:t>
            </a:r>
            <a:endParaRPr lang="en-IN" dirty="0"/>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3999" y="4779964"/>
            <a:ext cx="9144000" cy="1268958"/>
          </a:xfrm>
        </p:spPr>
        <p:txBody>
          <a:bodyPr>
            <a:normAutofit lnSpcReduction="10000"/>
          </a:bodyPr>
          <a:lstStyle/>
          <a:p>
            <a:r>
              <a:rPr lang="en-IN" dirty="0">
                <a:latin typeface="Times New Roman" panose="02020603050405020304" pitchFamily="18" charset="0"/>
                <a:cs typeface="Times New Roman" panose="02020603050405020304" pitchFamily="18" charset="0"/>
              </a:rPr>
              <a:t>By- Prannoy Mandal (PG/22/076)</a:t>
            </a:r>
          </a:p>
          <a:p>
            <a:r>
              <a:rPr lang="en-IN" dirty="0">
                <a:latin typeface="Times New Roman" panose="02020603050405020304" pitchFamily="18" charset="0"/>
                <a:cs typeface="Times New Roman" panose="02020603050405020304" pitchFamily="18" charset="0"/>
              </a:rPr>
              <a:t>Mentor- Dr Pankaj </a:t>
            </a:r>
            <a:r>
              <a:rPr lang="en-IN" dirty="0" err="1">
                <a:latin typeface="Times New Roman" panose="02020603050405020304" pitchFamily="18" charset="0"/>
                <a:cs typeface="Times New Roman" panose="02020603050405020304" pitchFamily="18" charset="0"/>
              </a:rPr>
              <a:t>Talreja</a:t>
            </a:r>
            <a:endParaRPr lang="en-IN"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pic>
        <p:nvPicPr>
          <p:cNvPr id="6" name="Picture 5">
            <a:extLst>
              <a:ext uri="{FF2B5EF4-FFF2-40B4-BE49-F238E27FC236}">
                <a16:creationId xmlns:a16="http://schemas.microsoft.com/office/drawing/2014/main" id="{415693A9-05C9-E1F8-6AD1-A2B71FEEAC00}"/>
              </a:ext>
            </a:extLst>
          </p:cNvPr>
          <p:cNvPicPr>
            <a:picLocks noChangeAspect="1"/>
          </p:cNvPicPr>
          <p:nvPr/>
        </p:nvPicPr>
        <p:blipFill>
          <a:blip r:embed="rId3"/>
          <a:stretch>
            <a:fillRect/>
          </a:stretch>
        </p:blipFill>
        <p:spPr>
          <a:xfrm>
            <a:off x="3527407" y="2999088"/>
            <a:ext cx="5137186" cy="1204203"/>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630936" y="922778"/>
            <a:ext cx="2939059" cy="1326204"/>
          </a:xfrm>
        </p:spPr>
        <p:txBody>
          <a:bodyPr anchor="b">
            <a:normAutofit/>
          </a:bodyPr>
          <a:lstStyle/>
          <a:p>
            <a:r>
              <a:rPr lang="en-IN" sz="5400" b="1" dirty="0">
                <a:latin typeface="Times New Roman" panose="02020603050405020304" pitchFamily="18" charset="0"/>
                <a:cs typeface="Times New Roman" panose="02020603050405020304" pitchFamily="18" charset="0"/>
              </a:rPr>
              <a:t>Results </a:t>
            </a:r>
          </a:p>
        </p:txBody>
      </p:sp>
      <p:sp>
        <p:nvSpPr>
          <p:cNvPr id="1040"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630936" y="2807208"/>
            <a:ext cx="2849683" cy="3410712"/>
          </a:xfrm>
        </p:spPr>
        <p:txBody>
          <a:bodyPr anchor="t">
            <a:normAutofit/>
          </a:bodyPr>
          <a:lstStyle/>
          <a:p>
            <a:pPr marL="0" indent="0">
              <a:buNone/>
            </a:pPr>
            <a:r>
              <a:rPr lang="en-US" sz="2200" dirty="0">
                <a:latin typeface="Times New Roman" panose="02020603050405020304" pitchFamily="18" charset="0"/>
                <a:cs typeface="Times New Roman" panose="02020603050405020304" pitchFamily="18" charset="0"/>
              </a:rPr>
              <a:t>Workflow of old EHR system</a:t>
            </a:r>
            <a:endParaRPr lang="en-IN"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a:xfrm>
            <a:off x="8610600" y="6356350"/>
            <a:ext cx="2743200" cy="365125"/>
          </a:xfrm>
        </p:spPr>
        <p:txBody>
          <a:bodyPr>
            <a:normAutofit/>
          </a:bodyPr>
          <a:lstStyle/>
          <a:p>
            <a:pPr>
              <a:spcAft>
                <a:spcPts val="600"/>
              </a:spcAft>
            </a:pPr>
            <a:fld id="{26AD20E6-394B-4DF0-96A5-9647FF39C943}" type="slidenum">
              <a:rPr lang="en-IN"/>
              <a:pPr>
                <a:spcAft>
                  <a:spcPts val="600"/>
                </a:spcAft>
              </a:pPr>
              <a:t>10</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4"/>
            <a:ext cx="2142715" cy="1008574"/>
          </a:xfrm>
          <a:prstGeom prst="rect">
            <a:avLst/>
          </a:prstGeom>
        </p:spPr>
      </p:pic>
      <p:sp>
        <p:nvSpPr>
          <p:cNvPr id="8" name="Rectangle 7">
            <a:extLst>
              <a:ext uri="{FF2B5EF4-FFF2-40B4-BE49-F238E27FC236}">
                <a16:creationId xmlns:a16="http://schemas.microsoft.com/office/drawing/2014/main" id="{B2EEEE1B-8041-4CC9-9DC9-5EF021BDA86C}"/>
              </a:ext>
            </a:extLst>
          </p:cNvPr>
          <p:cNvSpPr/>
          <p:nvPr/>
        </p:nvSpPr>
        <p:spPr>
          <a:xfrm>
            <a:off x="5751871" y="255639"/>
            <a:ext cx="2654708"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Patient Registration</a:t>
            </a:r>
          </a:p>
        </p:txBody>
      </p:sp>
      <p:cxnSp>
        <p:nvCxnSpPr>
          <p:cNvPr id="10" name="Straight Arrow Connector 9">
            <a:extLst>
              <a:ext uri="{FF2B5EF4-FFF2-40B4-BE49-F238E27FC236}">
                <a16:creationId xmlns:a16="http://schemas.microsoft.com/office/drawing/2014/main" id="{CFF0F744-D417-FAA5-C81E-0E5671CF18F1}"/>
              </a:ext>
            </a:extLst>
          </p:cNvPr>
          <p:cNvCxnSpPr>
            <a:cxnSpLocks/>
            <a:stCxn id="8" idx="2"/>
            <a:endCxn id="12" idx="0"/>
          </p:cNvCxnSpPr>
          <p:nvPr/>
        </p:nvCxnSpPr>
        <p:spPr>
          <a:xfrm>
            <a:off x="7079225" y="786581"/>
            <a:ext cx="1" cy="265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D37F954-59BD-608D-50D2-3E289DB1517E}"/>
              </a:ext>
            </a:extLst>
          </p:cNvPr>
          <p:cNvSpPr/>
          <p:nvPr/>
        </p:nvSpPr>
        <p:spPr>
          <a:xfrm>
            <a:off x="5761703" y="1052528"/>
            <a:ext cx="263504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Appointment Scheduling</a:t>
            </a:r>
          </a:p>
        </p:txBody>
      </p:sp>
      <p:cxnSp>
        <p:nvCxnSpPr>
          <p:cNvPr id="14" name="Straight Arrow Connector 13">
            <a:extLst>
              <a:ext uri="{FF2B5EF4-FFF2-40B4-BE49-F238E27FC236}">
                <a16:creationId xmlns:a16="http://schemas.microsoft.com/office/drawing/2014/main" id="{C9F6D718-5893-55AA-4401-7C61D9FB67F1}"/>
              </a:ext>
            </a:extLst>
          </p:cNvPr>
          <p:cNvCxnSpPr>
            <a:cxnSpLocks/>
            <a:stCxn id="12" idx="2"/>
          </p:cNvCxnSpPr>
          <p:nvPr/>
        </p:nvCxnSpPr>
        <p:spPr>
          <a:xfrm>
            <a:off x="7079226" y="1583470"/>
            <a:ext cx="0" cy="255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E5876A72-29A8-4296-2E65-5585AF80A427}"/>
              </a:ext>
            </a:extLst>
          </p:cNvPr>
          <p:cNvSpPr/>
          <p:nvPr/>
        </p:nvSpPr>
        <p:spPr>
          <a:xfrm>
            <a:off x="5761703" y="1849894"/>
            <a:ext cx="263504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Medical History Review</a:t>
            </a:r>
          </a:p>
        </p:txBody>
      </p:sp>
      <p:cxnSp>
        <p:nvCxnSpPr>
          <p:cNvPr id="20" name="Straight Arrow Connector 19">
            <a:extLst>
              <a:ext uri="{FF2B5EF4-FFF2-40B4-BE49-F238E27FC236}">
                <a16:creationId xmlns:a16="http://schemas.microsoft.com/office/drawing/2014/main" id="{30060DCE-E30D-6643-D138-A866ED5C0E4F}"/>
              </a:ext>
            </a:extLst>
          </p:cNvPr>
          <p:cNvCxnSpPr>
            <a:stCxn id="17" idx="2"/>
          </p:cNvCxnSpPr>
          <p:nvPr/>
        </p:nvCxnSpPr>
        <p:spPr>
          <a:xfrm>
            <a:off x="7079226" y="2380836"/>
            <a:ext cx="0" cy="211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B75CCF51-7779-A5CB-58A0-30B368CC9A58}"/>
              </a:ext>
            </a:extLst>
          </p:cNvPr>
          <p:cNvSpPr/>
          <p:nvPr/>
        </p:nvSpPr>
        <p:spPr>
          <a:xfrm>
            <a:off x="5761703" y="2597058"/>
            <a:ext cx="263504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Diagnostic Test Entry</a:t>
            </a:r>
          </a:p>
        </p:txBody>
      </p:sp>
      <p:cxnSp>
        <p:nvCxnSpPr>
          <p:cNvPr id="23" name="Straight Arrow Connector 22">
            <a:extLst>
              <a:ext uri="{FF2B5EF4-FFF2-40B4-BE49-F238E27FC236}">
                <a16:creationId xmlns:a16="http://schemas.microsoft.com/office/drawing/2014/main" id="{938D9B58-3C8E-F2CE-4808-979928513167}"/>
              </a:ext>
            </a:extLst>
          </p:cNvPr>
          <p:cNvCxnSpPr>
            <a:stCxn id="21" idx="2"/>
          </p:cNvCxnSpPr>
          <p:nvPr/>
        </p:nvCxnSpPr>
        <p:spPr>
          <a:xfrm>
            <a:off x="7079226" y="3128000"/>
            <a:ext cx="0" cy="30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973942CD-9274-33F4-E94C-C7A531A70D75}"/>
              </a:ext>
            </a:extLst>
          </p:cNvPr>
          <p:cNvSpPr/>
          <p:nvPr/>
        </p:nvSpPr>
        <p:spPr>
          <a:xfrm>
            <a:off x="5751871" y="3449908"/>
            <a:ext cx="264487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Treatment Planning</a:t>
            </a:r>
          </a:p>
        </p:txBody>
      </p:sp>
      <p:cxnSp>
        <p:nvCxnSpPr>
          <p:cNvPr id="26" name="Straight Arrow Connector 25">
            <a:extLst>
              <a:ext uri="{FF2B5EF4-FFF2-40B4-BE49-F238E27FC236}">
                <a16:creationId xmlns:a16="http://schemas.microsoft.com/office/drawing/2014/main" id="{165F1C18-10A6-6AE0-B911-E70A9242CB0F}"/>
              </a:ext>
            </a:extLst>
          </p:cNvPr>
          <p:cNvCxnSpPr>
            <a:stCxn id="24" idx="2"/>
          </p:cNvCxnSpPr>
          <p:nvPr/>
        </p:nvCxnSpPr>
        <p:spPr>
          <a:xfrm>
            <a:off x="7074309" y="3980850"/>
            <a:ext cx="4917" cy="247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6ACBAF9-EABE-DE3C-4AA1-D9D2FDE84967}"/>
              </a:ext>
            </a:extLst>
          </p:cNvPr>
          <p:cNvSpPr/>
          <p:nvPr/>
        </p:nvSpPr>
        <p:spPr>
          <a:xfrm>
            <a:off x="5761703" y="4232601"/>
            <a:ext cx="264487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Prescription Management</a:t>
            </a:r>
          </a:p>
        </p:txBody>
      </p:sp>
      <p:cxnSp>
        <p:nvCxnSpPr>
          <p:cNvPr id="29" name="Straight Arrow Connector 28">
            <a:extLst>
              <a:ext uri="{FF2B5EF4-FFF2-40B4-BE49-F238E27FC236}">
                <a16:creationId xmlns:a16="http://schemas.microsoft.com/office/drawing/2014/main" id="{736E8AD5-0B72-AD9C-9CC6-1CBED14BBC49}"/>
              </a:ext>
            </a:extLst>
          </p:cNvPr>
          <p:cNvCxnSpPr>
            <a:cxnSpLocks/>
            <a:stCxn id="27" idx="2"/>
            <a:endCxn id="30" idx="0"/>
          </p:cNvCxnSpPr>
          <p:nvPr/>
        </p:nvCxnSpPr>
        <p:spPr>
          <a:xfrm>
            <a:off x="7084141" y="4763543"/>
            <a:ext cx="0" cy="2895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7F9720-FCB2-3D32-3533-67EF4F1353B2}"/>
              </a:ext>
            </a:extLst>
          </p:cNvPr>
          <p:cNvSpPr/>
          <p:nvPr/>
        </p:nvSpPr>
        <p:spPr>
          <a:xfrm>
            <a:off x="5761703" y="5053118"/>
            <a:ext cx="264487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Billing and Insurance</a:t>
            </a:r>
          </a:p>
        </p:txBody>
      </p:sp>
      <p:cxnSp>
        <p:nvCxnSpPr>
          <p:cNvPr id="32" name="Straight Arrow Connector 31">
            <a:extLst>
              <a:ext uri="{FF2B5EF4-FFF2-40B4-BE49-F238E27FC236}">
                <a16:creationId xmlns:a16="http://schemas.microsoft.com/office/drawing/2014/main" id="{67441159-35E9-8249-04CD-9B5AFE09B2FD}"/>
              </a:ext>
            </a:extLst>
          </p:cNvPr>
          <p:cNvCxnSpPr>
            <a:cxnSpLocks/>
            <a:stCxn id="30" idx="2"/>
            <a:endCxn id="35" idx="0"/>
          </p:cNvCxnSpPr>
          <p:nvPr/>
        </p:nvCxnSpPr>
        <p:spPr>
          <a:xfrm flipH="1">
            <a:off x="7079225" y="5584060"/>
            <a:ext cx="4916" cy="284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6E71A05E-6476-49BC-AE12-A3362B0C1632}"/>
              </a:ext>
            </a:extLst>
          </p:cNvPr>
          <p:cNvSpPr/>
          <p:nvPr/>
        </p:nvSpPr>
        <p:spPr>
          <a:xfrm>
            <a:off x="5751871" y="5868144"/>
            <a:ext cx="2654708"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a:t>Follow-up Scheduling</a:t>
            </a:r>
          </a:p>
        </p:txBody>
      </p:sp>
      <p:cxnSp>
        <p:nvCxnSpPr>
          <p:cNvPr id="40" name="Straight Arrow Connector 39">
            <a:extLst>
              <a:ext uri="{FF2B5EF4-FFF2-40B4-BE49-F238E27FC236}">
                <a16:creationId xmlns:a16="http://schemas.microsoft.com/office/drawing/2014/main" id="{445A5EE5-EAD2-8652-1A51-9053DA3C6792}"/>
              </a:ext>
            </a:extLst>
          </p:cNvPr>
          <p:cNvCxnSpPr>
            <a:cxnSpLocks/>
            <a:stCxn id="35" idx="2"/>
            <a:endCxn id="41" idx="0"/>
          </p:cNvCxnSpPr>
          <p:nvPr/>
        </p:nvCxnSpPr>
        <p:spPr>
          <a:xfrm>
            <a:off x="7079225" y="6399086"/>
            <a:ext cx="54078" cy="1885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720CB96-6CF7-567F-D4CB-333D5CE1C9F9}"/>
              </a:ext>
            </a:extLst>
          </p:cNvPr>
          <p:cNvSpPr/>
          <p:nvPr/>
        </p:nvSpPr>
        <p:spPr>
          <a:xfrm>
            <a:off x="5761703" y="6587613"/>
            <a:ext cx="2743200" cy="2811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sz="1400" dirty="0"/>
              <a:t>Data Reporting and Analytics</a:t>
            </a:r>
          </a:p>
        </p:txBody>
      </p:sp>
    </p:spTree>
    <p:extLst>
      <p:ext uri="{BB962C8B-B14F-4D97-AF65-F5344CB8AC3E}">
        <p14:creationId xmlns:p14="http://schemas.microsoft.com/office/powerpoint/2010/main" val="2218873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Gaps in the older version </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4"/>
            <a:ext cx="2142715" cy="1008574"/>
          </a:xfrm>
          <a:prstGeom prst="rect">
            <a:avLst/>
          </a:prstGeom>
        </p:spPr>
      </p:pic>
      <p:sp>
        <p:nvSpPr>
          <p:cNvPr id="11" name="Rectangle 6">
            <a:extLst>
              <a:ext uri="{FF2B5EF4-FFF2-40B4-BE49-F238E27FC236}">
                <a16:creationId xmlns:a16="http://schemas.microsoft.com/office/drawing/2014/main" id="{84411802-42D7-50F7-F699-902436C03576}"/>
              </a:ext>
            </a:extLst>
          </p:cNvPr>
          <p:cNvSpPr>
            <a:spLocks noGrp="1" noChangeArrowheads="1"/>
          </p:cNvSpPr>
          <p:nvPr>
            <p:ph idx="1"/>
          </p:nvPr>
        </p:nvSpPr>
        <p:spPr bwMode="auto">
          <a:xfrm>
            <a:off x="838200" y="1482011"/>
            <a:ext cx="10783529"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Frequent system crashes and downtime.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Limited to a single language for reports.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Exclusion of non-clinical departments such as optical, pharmacy, and inventory.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Lack of internal and external doctor referral capabilities.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Manual data entry required for refraction findings and examinations.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No patient self-registration kiosks.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Poor data migration with risks of data loss or corruption.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Complex and non-intuitive navigation.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Limited dashboard views and reporting capabilities. </a:t>
            </a:r>
          </a:p>
        </p:txBody>
      </p:sp>
    </p:spTree>
    <p:extLst>
      <p:ext uri="{BB962C8B-B14F-4D97-AF65-F5344CB8AC3E}">
        <p14:creationId xmlns:p14="http://schemas.microsoft.com/office/powerpoint/2010/main" val="343013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093839" y="744410"/>
            <a:ext cx="10515600" cy="929916"/>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Root Cause Diagram for Frequent crashes</a:t>
            </a:r>
            <a:br>
              <a:rPr lang="en-IN"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838200" y="1465006"/>
            <a:ext cx="10515600" cy="4711957"/>
          </a:xfrm>
        </p:spPr>
        <p:txBody>
          <a:bodyPr>
            <a:normAutofit/>
          </a:bodyPr>
          <a:lstStyle/>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815"/>
            <a:ext cx="1724941" cy="811928"/>
          </a:xfrm>
          <a:prstGeom prst="rect">
            <a:avLst/>
          </a:prstGeom>
        </p:spPr>
      </p:pic>
      <p:pic>
        <p:nvPicPr>
          <p:cNvPr id="7" name="Picture 6" descr="A diagram of a software company&#10;&#10;Description automatically generated">
            <a:extLst>
              <a:ext uri="{FF2B5EF4-FFF2-40B4-BE49-F238E27FC236}">
                <a16:creationId xmlns:a16="http://schemas.microsoft.com/office/drawing/2014/main" id="{F25F9C92-EDA9-001A-E4A7-CE09B65931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644392"/>
            <a:ext cx="10395155" cy="4711957"/>
          </a:xfrm>
          <a:prstGeom prst="rect">
            <a:avLst/>
          </a:prstGeom>
        </p:spPr>
      </p:pic>
    </p:spTree>
    <p:extLst>
      <p:ext uri="{BB962C8B-B14F-4D97-AF65-F5344CB8AC3E}">
        <p14:creationId xmlns:p14="http://schemas.microsoft.com/office/powerpoint/2010/main" val="390525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365125"/>
            <a:ext cx="4343400" cy="775417"/>
          </a:xfrm>
        </p:spPr>
        <p:txBody>
          <a:bodyPr/>
          <a:lstStyle/>
          <a:p>
            <a:pPr algn="ctr"/>
            <a:r>
              <a:rPr lang="en-IN" b="1" dirty="0">
                <a:latin typeface="Times New Roman" panose="02020603050405020304" pitchFamily="18" charset="0"/>
                <a:cs typeface="Times New Roman" panose="02020603050405020304" pitchFamily="18" charset="0"/>
              </a:rPr>
              <a:t>Results </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117987" y="1465006"/>
            <a:ext cx="3372465" cy="4711957"/>
          </a:xfrm>
        </p:spPr>
        <p:txBody>
          <a:bodyPr>
            <a:normAutofit/>
          </a:bodyPr>
          <a:lstStyle/>
          <a:p>
            <a:pPr marL="0" indent="0">
              <a:buNone/>
            </a:pPr>
            <a:r>
              <a:rPr lang="en-US" dirty="0">
                <a:latin typeface="Times New Roman" panose="02020603050405020304" pitchFamily="18" charset="0"/>
                <a:cs typeface="Times New Roman" panose="02020603050405020304" pitchFamily="18" charset="0"/>
              </a:rPr>
              <a:t>Workflow diagram for newer version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13</a:t>
            </a:fld>
            <a:endParaRPr lang="en-IN" dirty="0"/>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4"/>
            <a:ext cx="1850271" cy="870921"/>
          </a:xfrm>
          <a:prstGeom prst="rect">
            <a:avLst/>
          </a:prstGeom>
        </p:spPr>
      </p:pic>
      <p:sp>
        <p:nvSpPr>
          <p:cNvPr id="5" name="Rectangle 4">
            <a:extLst>
              <a:ext uri="{FF2B5EF4-FFF2-40B4-BE49-F238E27FC236}">
                <a16:creationId xmlns:a16="http://schemas.microsoft.com/office/drawing/2014/main" id="{778CEE69-52DD-4BEF-148A-473F1C427EC0}"/>
              </a:ext>
            </a:extLst>
          </p:cNvPr>
          <p:cNvSpPr/>
          <p:nvPr/>
        </p:nvSpPr>
        <p:spPr>
          <a:xfrm>
            <a:off x="5751871" y="255639"/>
            <a:ext cx="2654708"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Patient Registration</a:t>
            </a:r>
          </a:p>
        </p:txBody>
      </p:sp>
      <p:cxnSp>
        <p:nvCxnSpPr>
          <p:cNvPr id="7" name="Straight Arrow Connector 6">
            <a:extLst>
              <a:ext uri="{FF2B5EF4-FFF2-40B4-BE49-F238E27FC236}">
                <a16:creationId xmlns:a16="http://schemas.microsoft.com/office/drawing/2014/main" id="{8E204D06-7C1C-BF7F-15DB-6D19ABC0FA05}"/>
              </a:ext>
            </a:extLst>
          </p:cNvPr>
          <p:cNvCxnSpPr>
            <a:cxnSpLocks/>
          </p:cNvCxnSpPr>
          <p:nvPr/>
        </p:nvCxnSpPr>
        <p:spPr>
          <a:xfrm>
            <a:off x="7079225" y="786581"/>
            <a:ext cx="1" cy="265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9C735B07-0A9A-2C4A-500F-C85C94D1CC8F}"/>
              </a:ext>
            </a:extLst>
          </p:cNvPr>
          <p:cNvSpPr/>
          <p:nvPr/>
        </p:nvSpPr>
        <p:spPr>
          <a:xfrm>
            <a:off x="5761703" y="1052528"/>
            <a:ext cx="263504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Kiosk Integration</a:t>
            </a:r>
          </a:p>
        </p:txBody>
      </p:sp>
      <p:cxnSp>
        <p:nvCxnSpPr>
          <p:cNvPr id="9" name="Straight Arrow Connector 8">
            <a:extLst>
              <a:ext uri="{FF2B5EF4-FFF2-40B4-BE49-F238E27FC236}">
                <a16:creationId xmlns:a16="http://schemas.microsoft.com/office/drawing/2014/main" id="{379F2EFC-FBB0-7B0E-FDF0-AF9C8DA36D1C}"/>
              </a:ext>
            </a:extLst>
          </p:cNvPr>
          <p:cNvCxnSpPr>
            <a:cxnSpLocks/>
          </p:cNvCxnSpPr>
          <p:nvPr/>
        </p:nvCxnSpPr>
        <p:spPr>
          <a:xfrm>
            <a:off x="7079225" y="1583470"/>
            <a:ext cx="1" cy="265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45B8F49-13D9-AA2B-C94D-8BA4BA54BCC8}"/>
              </a:ext>
            </a:extLst>
          </p:cNvPr>
          <p:cNvSpPr/>
          <p:nvPr/>
        </p:nvSpPr>
        <p:spPr>
          <a:xfrm>
            <a:off x="5801029" y="1848941"/>
            <a:ext cx="263504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Appointment Scheduling</a:t>
            </a:r>
          </a:p>
        </p:txBody>
      </p:sp>
      <p:cxnSp>
        <p:nvCxnSpPr>
          <p:cNvPr id="11" name="Straight Arrow Connector 10">
            <a:extLst>
              <a:ext uri="{FF2B5EF4-FFF2-40B4-BE49-F238E27FC236}">
                <a16:creationId xmlns:a16="http://schemas.microsoft.com/office/drawing/2014/main" id="{2C1D0003-3355-01AC-0F5A-1260399FE975}"/>
              </a:ext>
            </a:extLst>
          </p:cNvPr>
          <p:cNvCxnSpPr>
            <a:cxnSpLocks/>
          </p:cNvCxnSpPr>
          <p:nvPr/>
        </p:nvCxnSpPr>
        <p:spPr>
          <a:xfrm>
            <a:off x="7079225" y="2379883"/>
            <a:ext cx="1" cy="265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7ED7FAF-0498-8C44-2B0D-FF40776634A1}"/>
              </a:ext>
            </a:extLst>
          </p:cNvPr>
          <p:cNvSpPr/>
          <p:nvPr/>
        </p:nvSpPr>
        <p:spPr>
          <a:xfrm>
            <a:off x="5801029" y="2645354"/>
            <a:ext cx="263504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Medical History Review</a:t>
            </a:r>
          </a:p>
        </p:txBody>
      </p:sp>
      <p:cxnSp>
        <p:nvCxnSpPr>
          <p:cNvPr id="13" name="Straight Arrow Connector 12">
            <a:extLst>
              <a:ext uri="{FF2B5EF4-FFF2-40B4-BE49-F238E27FC236}">
                <a16:creationId xmlns:a16="http://schemas.microsoft.com/office/drawing/2014/main" id="{A1CEE636-53B2-F372-6434-9D9FF01451A8}"/>
              </a:ext>
            </a:extLst>
          </p:cNvPr>
          <p:cNvCxnSpPr>
            <a:cxnSpLocks/>
          </p:cNvCxnSpPr>
          <p:nvPr/>
        </p:nvCxnSpPr>
        <p:spPr>
          <a:xfrm>
            <a:off x="7079225" y="3200444"/>
            <a:ext cx="0" cy="228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C9359C9-85E5-582D-103D-CF26787F086F}"/>
              </a:ext>
            </a:extLst>
          </p:cNvPr>
          <p:cNvSpPr/>
          <p:nvPr/>
        </p:nvSpPr>
        <p:spPr>
          <a:xfrm>
            <a:off x="5801029" y="3402915"/>
            <a:ext cx="263504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Diagnostic Test Entry</a:t>
            </a:r>
          </a:p>
        </p:txBody>
      </p:sp>
      <p:cxnSp>
        <p:nvCxnSpPr>
          <p:cNvPr id="15" name="Straight Arrow Connector 14">
            <a:extLst>
              <a:ext uri="{FF2B5EF4-FFF2-40B4-BE49-F238E27FC236}">
                <a16:creationId xmlns:a16="http://schemas.microsoft.com/office/drawing/2014/main" id="{4909794D-CE14-C25F-1023-89718B0C2FB8}"/>
              </a:ext>
            </a:extLst>
          </p:cNvPr>
          <p:cNvCxnSpPr/>
          <p:nvPr/>
        </p:nvCxnSpPr>
        <p:spPr>
          <a:xfrm>
            <a:off x="7079225" y="3933857"/>
            <a:ext cx="0" cy="30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1825D5A-E755-07F8-F38D-0E91F7101095}"/>
              </a:ext>
            </a:extLst>
          </p:cNvPr>
          <p:cNvSpPr/>
          <p:nvPr/>
        </p:nvSpPr>
        <p:spPr>
          <a:xfrm>
            <a:off x="5801029" y="4234857"/>
            <a:ext cx="263504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Autofill feature</a:t>
            </a:r>
          </a:p>
        </p:txBody>
      </p:sp>
      <p:sp>
        <p:nvSpPr>
          <p:cNvPr id="19" name="Rectangle 18">
            <a:extLst>
              <a:ext uri="{FF2B5EF4-FFF2-40B4-BE49-F238E27FC236}">
                <a16:creationId xmlns:a16="http://schemas.microsoft.com/office/drawing/2014/main" id="{0D157583-107E-CF0B-45CF-A52B00B1A348}"/>
              </a:ext>
            </a:extLst>
          </p:cNvPr>
          <p:cNvSpPr/>
          <p:nvPr/>
        </p:nvSpPr>
        <p:spPr>
          <a:xfrm>
            <a:off x="5801029" y="5066799"/>
            <a:ext cx="264487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Treatment Planning</a:t>
            </a:r>
          </a:p>
        </p:txBody>
      </p:sp>
      <p:sp>
        <p:nvSpPr>
          <p:cNvPr id="20" name="Rectangle 19">
            <a:extLst>
              <a:ext uri="{FF2B5EF4-FFF2-40B4-BE49-F238E27FC236}">
                <a16:creationId xmlns:a16="http://schemas.microsoft.com/office/drawing/2014/main" id="{1205E25F-4B7D-366A-E7A5-B1A5485CA837}"/>
              </a:ext>
            </a:extLst>
          </p:cNvPr>
          <p:cNvSpPr/>
          <p:nvPr/>
        </p:nvSpPr>
        <p:spPr>
          <a:xfrm>
            <a:off x="5801029" y="5915854"/>
            <a:ext cx="264487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Prescription Management</a:t>
            </a:r>
          </a:p>
        </p:txBody>
      </p:sp>
      <p:sp>
        <p:nvSpPr>
          <p:cNvPr id="21" name="Rectangle 20">
            <a:extLst>
              <a:ext uri="{FF2B5EF4-FFF2-40B4-BE49-F238E27FC236}">
                <a16:creationId xmlns:a16="http://schemas.microsoft.com/office/drawing/2014/main" id="{64205574-28A1-1029-55DD-DDA1AFBBD5AE}"/>
              </a:ext>
            </a:extLst>
          </p:cNvPr>
          <p:cNvSpPr/>
          <p:nvPr/>
        </p:nvSpPr>
        <p:spPr>
          <a:xfrm>
            <a:off x="9168581" y="609600"/>
            <a:ext cx="264487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Integration with Pharmacy</a:t>
            </a:r>
          </a:p>
        </p:txBody>
      </p:sp>
      <p:cxnSp>
        <p:nvCxnSpPr>
          <p:cNvPr id="22" name="Straight Arrow Connector 21">
            <a:extLst>
              <a:ext uri="{FF2B5EF4-FFF2-40B4-BE49-F238E27FC236}">
                <a16:creationId xmlns:a16="http://schemas.microsoft.com/office/drawing/2014/main" id="{C19D202F-9180-FC80-19EB-3BFB8C042BC7}"/>
              </a:ext>
            </a:extLst>
          </p:cNvPr>
          <p:cNvCxnSpPr>
            <a:cxnSpLocks/>
            <a:stCxn id="16" idx="2"/>
            <a:endCxn id="19" idx="0"/>
          </p:cNvCxnSpPr>
          <p:nvPr/>
        </p:nvCxnSpPr>
        <p:spPr>
          <a:xfrm>
            <a:off x="7118552" y="4765799"/>
            <a:ext cx="4915" cy="30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A7BCE226-D7CF-E8EE-EDB2-5422A685A032}"/>
              </a:ext>
            </a:extLst>
          </p:cNvPr>
          <p:cNvCxnSpPr>
            <a:cxnSpLocks/>
            <a:stCxn id="19" idx="2"/>
            <a:endCxn id="20" idx="0"/>
          </p:cNvCxnSpPr>
          <p:nvPr/>
        </p:nvCxnSpPr>
        <p:spPr>
          <a:xfrm>
            <a:off x="7123467" y="5597741"/>
            <a:ext cx="0" cy="31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AE863E83-B303-66EF-FAE8-026890A2617A}"/>
              </a:ext>
            </a:extLst>
          </p:cNvPr>
          <p:cNvCxnSpPr>
            <a:cxnSpLocks/>
            <a:stCxn id="20" idx="3"/>
            <a:endCxn id="21" idx="0"/>
          </p:cNvCxnSpPr>
          <p:nvPr/>
        </p:nvCxnSpPr>
        <p:spPr>
          <a:xfrm flipV="1">
            <a:off x="8445905" y="609600"/>
            <a:ext cx="2045114" cy="5571725"/>
          </a:xfrm>
          <a:prstGeom prst="bentConnector4">
            <a:avLst>
              <a:gd name="adj1" fmla="val 17668"/>
              <a:gd name="adj2" fmla="val 10410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57E8742-1874-D7B8-7E6F-55CF10F4287B}"/>
              </a:ext>
            </a:extLst>
          </p:cNvPr>
          <p:cNvCxnSpPr>
            <a:stCxn id="21" idx="2"/>
          </p:cNvCxnSpPr>
          <p:nvPr/>
        </p:nvCxnSpPr>
        <p:spPr>
          <a:xfrm>
            <a:off x="10491019" y="1140542"/>
            <a:ext cx="0" cy="177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54751EA-145E-1E14-F2EC-3F3B65824925}"/>
              </a:ext>
            </a:extLst>
          </p:cNvPr>
          <p:cNvSpPr/>
          <p:nvPr/>
        </p:nvSpPr>
        <p:spPr>
          <a:xfrm>
            <a:off x="9168580" y="1315567"/>
            <a:ext cx="2644876"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Billing and Insurance</a:t>
            </a:r>
          </a:p>
        </p:txBody>
      </p:sp>
      <p:cxnSp>
        <p:nvCxnSpPr>
          <p:cNvPr id="38" name="Straight Arrow Connector 37">
            <a:extLst>
              <a:ext uri="{FF2B5EF4-FFF2-40B4-BE49-F238E27FC236}">
                <a16:creationId xmlns:a16="http://schemas.microsoft.com/office/drawing/2014/main" id="{23C8A969-590B-A0DA-69A6-E48ADCAAE788}"/>
              </a:ext>
            </a:extLst>
          </p:cNvPr>
          <p:cNvCxnSpPr/>
          <p:nvPr/>
        </p:nvCxnSpPr>
        <p:spPr>
          <a:xfrm>
            <a:off x="10491018" y="1846509"/>
            <a:ext cx="0" cy="30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428C35A-AD7D-68F4-0A9B-A4B319F30941}"/>
              </a:ext>
            </a:extLst>
          </p:cNvPr>
          <p:cNvSpPr/>
          <p:nvPr/>
        </p:nvSpPr>
        <p:spPr>
          <a:xfrm>
            <a:off x="9163665" y="2147509"/>
            <a:ext cx="2654708"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a:t>Follow-up Scheduling</a:t>
            </a:r>
          </a:p>
        </p:txBody>
      </p:sp>
      <p:sp>
        <p:nvSpPr>
          <p:cNvPr id="40" name="Rectangle 39">
            <a:extLst>
              <a:ext uri="{FF2B5EF4-FFF2-40B4-BE49-F238E27FC236}">
                <a16:creationId xmlns:a16="http://schemas.microsoft.com/office/drawing/2014/main" id="{FEB2D0E6-7272-E306-C41F-71190E53CCEE}"/>
              </a:ext>
            </a:extLst>
          </p:cNvPr>
          <p:cNvSpPr/>
          <p:nvPr/>
        </p:nvSpPr>
        <p:spPr>
          <a:xfrm>
            <a:off x="9158748" y="3049251"/>
            <a:ext cx="2654708"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Advanced report generation</a:t>
            </a:r>
          </a:p>
        </p:txBody>
      </p:sp>
      <p:sp>
        <p:nvSpPr>
          <p:cNvPr id="41" name="Rectangle 40">
            <a:extLst>
              <a:ext uri="{FF2B5EF4-FFF2-40B4-BE49-F238E27FC236}">
                <a16:creationId xmlns:a16="http://schemas.microsoft.com/office/drawing/2014/main" id="{0C6CA158-AEA7-0AF2-6D66-B19058488525}"/>
              </a:ext>
            </a:extLst>
          </p:cNvPr>
          <p:cNvSpPr/>
          <p:nvPr/>
        </p:nvSpPr>
        <p:spPr>
          <a:xfrm>
            <a:off x="9158748" y="3933857"/>
            <a:ext cx="2654708"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Non-clinical department </a:t>
            </a:r>
          </a:p>
        </p:txBody>
      </p:sp>
      <p:sp>
        <p:nvSpPr>
          <p:cNvPr id="42" name="Rectangle 41">
            <a:extLst>
              <a:ext uri="{FF2B5EF4-FFF2-40B4-BE49-F238E27FC236}">
                <a16:creationId xmlns:a16="http://schemas.microsoft.com/office/drawing/2014/main" id="{2A2C00E6-BA42-A56E-2719-FAA8FAAFB04A}"/>
              </a:ext>
            </a:extLst>
          </p:cNvPr>
          <p:cNvSpPr/>
          <p:nvPr/>
        </p:nvSpPr>
        <p:spPr>
          <a:xfrm>
            <a:off x="9158748" y="4839633"/>
            <a:ext cx="2654708" cy="5309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IN" dirty="0"/>
              <a:t>Referral</a:t>
            </a:r>
          </a:p>
        </p:txBody>
      </p:sp>
      <p:cxnSp>
        <p:nvCxnSpPr>
          <p:cNvPr id="43" name="Straight Arrow Connector 42">
            <a:extLst>
              <a:ext uri="{FF2B5EF4-FFF2-40B4-BE49-F238E27FC236}">
                <a16:creationId xmlns:a16="http://schemas.microsoft.com/office/drawing/2014/main" id="{F6DC9E53-26C5-FF62-040D-2ED71FF79E5D}"/>
              </a:ext>
            </a:extLst>
          </p:cNvPr>
          <p:cNvCxnSpPr>
            <a:cxnSpLocks/>
            <a:endCxn id="40" idx="0"/>
          </p:cNvCxnSpPr>
          <p:nvPr/>
        </p:nvCxnSpPr>
        <p:spPr>
          <a:xfrm>
            <a:off x="10486102" y="2678451"/>
            <a:ext cx="0" cy="370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777B08F-1897-2DFF-8AB9-CE468E67E574}"/>
              </a:ext>
            </a:extLst>
          </p:cNvPr>
          <p:cNvCxnSpPr>
            <a:cxnSpLocks/>
            <a:endCxn id="41" idx="0"/>
          </p:cNvCxnSpPr>
          <p:nvPr/>
        </p:nvCxnSpPr>
        <p:spPr>
          <a:xfrm>
            <a:off x="10481185" y="3580193"/>
            <a:ext cx="4917" cy="353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0D3A4C0C-623B-0036-A2EB-E29951EBF612}"/>
              </a:ext>
            </a:extLst>
          </p:cNvPr>
          <p:cNvCxnSpPr>
            <a:cxnSpLocks/>
            <a:endCxn id="42" idx="0"/>
          </p:cNvCxnSpPr>
          <p:nvPr/>
        </p:nvCxnSpPr>
        <p:spPr>
          <a:xfrm>
            <a:off x="10466435" y="4464799"/>
            <a:ext cx="19667" cy="3748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829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66AEC1-1FFF-BD34-59C6-948C71AF99FA}"/>
              </a:ext>
            </a:extLst>
          </p:cNvPr>
          <p:cNvSpPr>
            <a:spLocks noGrp="1"/>
          </p:cNvSpPr>
          <p:nvPr>
            <p:ph type="title"/>
          </p:nvPr>
        </p:nvSpPr>
        <p:spPr>
          <a:xfrm>
            <a:off x="2194314" y="128174"/>
            <a:ext cx="9392421" cy="745667"/>
          </a:xfrm>
        </p:spPr>
        <p:txBody>
          <a:bodyPr>
            <a:normAutofit/>
          </a:bodyPr>
          <a:lstStyle/>
          <a:p>
            <a:pPr algn="ctr"/>
            <a:r>
              <a:rPr lang="en-US" sz="3600" b="1" dirty="0">
                <a:latin typeface="Times New Roman" panose="02020603050405020304" pitchFamily="18" charset="0"/>
                <a:cs typeface="Times New Roman" panose="02020603050405020304" pitchFamily="18" charset="0"/>
              </a:rPr>
              <a:t>New EHR view</a:t>
            </a:r>
            <a:endParaRPr lang="en-IN" sz="3600" b="1" dirty="0">
              <a:latin typeface="Times New Roman" panose="02020603050405020304" pitchFamily="18" charset="0"/>
              <a:cs typeface="Times New Roman" panose="02020603050405020304" pitchFamily="18" charset="0"/>
            </a:endParaRPr>
          </a:p>
        </p:txBody>
      </p:sp>
      <p:pic>
        <p:nvPicPr>
          <p:cNvPr id="7" name="Content Placeholder 6" descr="A screenshot of a computer&#10;&#10;Description automatically generated">
            <a:extLst>
              <a:ext uri="{FF2B5EF4-FFF2-40B4-BE49-F238E27FC236}">
                <a16:creationId xmlns:a16="http://schemas.microsoft.com/office/drawing/2014/main" id="{D2B175B2-B0BF-6A66-188F-4ECC1BF4BD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171" y="1253194"/>
            <a:ext cx="8954151" cy="4508509"/>
          </a:xfrm>
          <a:ln>
            <a:solidFill>
              <a:schemeClr val="tx1"/>
            </a:solidFill>
          </a:ln>
        </p:spPr>
      </p:pic>
      <p:pic>
        <p:nvPicPr>
          <p:cNvPr id="5" name="Picture 4">
            <a:extLst>
              <a:ext uri="{FF2B5EF4-FFF2-40B4-BE49-F238E27FC236}">
                <a16:creationId xmlns:a16="http://schemas.microsoft.com/office/drawing/2014/main" id="{57D99038-8AA9-4A7C-26D7-F476AAD5E623}"/>
              </a:ext>
            </a:extLst>
          </p:cNvPr>
          <p:cNvPicPr>
            <a:picLocks noChangeAspect="1"/>
          </p:cNvPicPr>
          <p:nvPr/>
        </p:nvPicPr>
        <p:blipFill>
          <a:blip r:embed="rId3"/>
          <a:stretch>
            <a:fillRect/>
          </a:stretch>
        </p:blipFill>
        <p:spPr>
          <a:xfrm>
            <a:off x="9776299" y="6181034"/>
            <a:ext cx="2341171" cy="548792"/>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C2C6B24-E0BA-D2C3-F082-F6223B274C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434" y="95419"/>
            <a:ext cx="1761695" cy="847092"/>
          </a:xfrm>
          <a:prstGeom prst="rect">
            <a:avLst/>
          </a:prstGeom>
          <a:noFill/>
          <a:ln>
            <a:noFill/>
          </a:ln>
        </p:spPr>
      </p:pic>
    </p:spTree>
    <p:extLst>
      <p:ext uri="{BB962C8B-B14F-4D97-AF65-F5344CB8AC3E}">
        <p14:creationId xmlns:p14="http://schemas.microsoft.com/office/powerpoint/2010/main" val="3285357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1704053" y="432620"/>
            <a:ext cx="9531759" cy="1211772"/>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Benefits of the Newer Version Over the Older Version</a:t>
            </a:r>
            <a:br>
              <a:rPr lang="en-US"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a:xfrm>
            <a:off x="226142" y="1826955"/>
            <a:ext cx="11602064" cy="4711957"/>
          </a:xfrm>
        </p:spPr>
        <p:txBody>
          <a:bodyPr>
            <a:normAutofit fontScale="92500" lnSpcReduction="20000"/>
          </a:bodyPr>
          <a:lstStyle/>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Enhanced Stability</a:t>
            </a:r>
            <a:r>
              <a:rPr lang="en-US" dirty="0">
                <a:latin typeface="Times New Roman" panose="02020603050405020304" pitchFamily="18" charset="0"/>
                <a:cs typeface="Times New Roman" panose="02020603050405020304" pitchFamily="18" charset="0"/>
              </a:rPr>
              <a:t>: The new version eliminates frequent system crashes, ensuring a more reliable performance.</a:t>
            </a: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Language barrier: </a:t>
            </a:r>
            <a:r>
              <a:rPr lang="en-US" dirty="0">
                <a:latin typeface="Times New Roman" panose="02020603050405020304" pitchFamily="18" charset="0"/>
                <a:cs typeface="Times New Roman" panose="02020603050405020304" pitchFamily="18" charset="0"/>
              </a:rPr>
              <a:t>The </a:t>
            </a:r>
            <a:r>
              <a:rPr lang="en-IN" dirty="0">
                <a:latin typeface="Times New Roman" panose="02020603050405020304" pitchFamily="18" charset="0"/>
                <a:cs typeface="Times New Roman" panose="02020603050405020304" pitchFamily="18" charset="0"/>
              </a:rPr>
              <a:t>newer version of the EHR system prints the reports in multiple languages for example Bengali, Marathi etc</a:t>
            </a:r>
          </a:p>
          <a:p>
            <a:pPr>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Non-clinical department inclusion: </a:t>
            </a:r>
            <a:r>
              <a:rPr lang="en-IN" dirty="0">
                <a:latin typeface="Times New Roman" panose="02020603050405020304" pitchFamily="18" charset="0"/>
                <a:cs typeface="Times New Roman" panose="02020603050405020304" pitchFamily="18" charset="0"/>
              </a:rPr>
              <a:t>The newer version includes non-clinical departments like optical, pharmacy, inventory, insurance to increase optimization.</a:t>
            </a:r>
          </a:p>
          <a:p>
            <a:pPr>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Referrals: </a:t>
            </a:r>
            <a:r>
              <a:rPr lang="en-IN" dirty="0">
                <a:latin typeface="Times New Roman" panose="02020603050405020304" pitchFamily="18" charset="0"/>
                <a:cs typeface="Times New Roman" panose="02020603050405020304" pitchFamily="18" charset="0"/>
              </a:rPr>
              <a:t>the newer version has internal and external doctor referral possible which was not possible in the older version.</a:t>
            </a:r>
          </a:p>
          <a:p>
            <a:pPr>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Autofill feature: </a:t>
            </a:r>
            <a:r>
              <a:rPr lang="en-IN" dirty="0">
                <a:latin typeface="Times New Roman" panose="02020603050405020304" pitchFamily="18" charset="0"/>
                <a:cs typeface="Times New Roman" panose="02020603050405020304" pitchFamily="18" charset="0"/>
              </a:rPr>
              <a:t>The newer version has autofill feature in the refraction findings and examination part of the software where optometrists need not manually put the values.</a:t>
            </a:r>
          </a:p>
          <a:p>
            <a:pPr>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Kiosk integration: T</a:t>
            </a:r>
            <a:r>
              <a:rPr lang="en-IN" dirty="0">
                <a:latin typeface="Times New Roman" panose="02020603050405020304" pitchFamily="18" charset="0"/>
                <a:cs typeface="Times New Roman" panose="02020603050405020304" pitchFamily="18" charset="0"/>
              </a:rPr>
              <a:t>he newer version has an integrated kiosk for self-registration by the patients. It reduces the time.</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IN"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4"/>
            <a:ext cx="1704053" cy="802096"/>
          </a:xfrm>
          <a:prstGeom prst="rect">
            <a:avLst/>
          </a:prstGeom>
        </p:spPr>
      </p:pic>
    </p:spTree>
    <p:extLst>
      <p:ext uri="{BB962C8B-B14F-4D97-AF65-F5344CB8AC3E}">
        <p14:creationId xmlns:p14="http://schemas.microsoft.com/office/powerpoint/2010/main" val="3171069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Discussion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157316" y="1533832"/>
            <a:ext cx="11720052" cy="5083278"/>
          </a:xfrm>
        </p:spPr>
        <p:txBody>
          <a:bodyPr>
            <a:noAutofit/>
          </a:bodyPr>
          <a:lstStyle/>
          <a:p>
            <a:r>
              <a:rPr lang="en-US" sz="2700" dirty="0">
                <a:latin typeface="Times New Roman" panose="02020603050405020304" pitchFamily="18" charset="0"/>
                <a:cs typeface="Times New Roman" panose="02020603050405020304" pitchFamily="18" charset="0"/>
              </a:rPr>
              <a:t>The new EHR system offers enhanced stability, eliminating frequent crashes and ensuring reliable performance with minimal downtime.</a:t>
            </a:r>
          </a:p>
          <a:p>
            <a:r>
              <a:rPr lang="en-US" sz="2700" dirty="0">
                <a:latin typeface="Times New Roman" panose="02020603050405020304" pitchFamily="18" charset="0"/>
                <a:cs typeface="Times New Roman" panose="02020603050405020304" pitchFamily="18" charset="0"/>
              </a:rPr>
              <a:t>It supports multiple languages, such as Bengali and Marathi, making reports more accessible. </a:t>
            </a:r>
          </a:p>
          <a:p>
            <a:r>
              <a:rPr lang="en-US" sz="2700" dirty="0">
                <a:latin typeface="Times New Roman" panose="02020603050405020304" pitchFamily="18" charset="0"/>
                <a:cs typeface="Times New Roman" panose="02020603050405020304" pitchFamily="18" charset="0"/>
              </a:rPr>
              <a:t>By including non-clinical departments like optical, pharmacy, and inventory, the system optimizes overall operations. </a:t>
            </a:r>
          </a:p>
          <a:p>
            <a:r>
              <a:rPr lang="en-US" sz="2700" dirty="0">
                <a:latin typeface="Times New Roman" panose="02020603050405020304" pitchFamily="18" charset="0"/>
                <a:cs typeface="Times New Roman" panose="02020603050405020304" pitchFamily="18" charset="0"/>
              </a:rPr>
              <a:t>The new system also supports internal and external doctor referrals, improving patient care coordination. </a:t>
            </a:r>
          </a:p>
          <a:p>
            <a:r>
              <a:rPr lang="en-US" sz="2700" dirty="0">
                <a:latin typeface="Times New Roman" panose="02020603050405020304" pitchFamily="18" charset="0"/>
                <a:cs typeface="Times New Roman" panose="02020603050405020304" pitchFamily="18" charset="0"/>
              </a:rPr>
              <a:t>An autofill feature reduces manual data entry and errors in refraction findings and examinations. </a:t>
            </a:r>
          </a:p>
          <a:p>
            <a:r>
              <a:rPr lang="en-US" sz="2700" dirty="0">
                <a:latin typeface="Times New Roman" panose="02020603050405020304" pitchFamily="18" charset="0"/>
                <a:cs typeface="Times New Roman" panose="02020603050405020304" pitchFamily="18" charset="0"/>
              </a:rPr>
              <a:t>Additionally, integrated kiosks for patient self-registration significantly reduce wait times and improve efficiency.</a:t>
            </a:r>
            <a:endParaRPr lang="en-IN" sz="27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4"/>
            <a:ext cx="2456045" cy="1156058"/>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838200" y="1514168"/>
            <a:ext cx="10515600" cy="4842182"/>
          </a:xfrm>
        </p:spPr>
        <p:txBody>
          <a:bodyPr>
            <a:noAutofit/>
          </a:bodyPr>
          <a:lstStyle/>
          <a:p>
            <a:pPr marL="0" indent="0">
              <a:buNone/>
            </a:pPr>
            <a:r>
              <a:rPr lang="en-US" sz="2200" dirty="0">
                <a:latin typeface="Times New Roman" panose="02020603050405020304" pitchFamily="18" charset="0"/>
                <a:cs typeface="Times New Roman" panose="02020603050405020304" pitchFamily="18" charset="0"/>
              </a:rPr>
              <a:t>This EMR software designed for ophthalmology hospitals and centers. </a:t>
            </a:r>
          </a:p>
          <a:p>
            <a:pPr marL="0" indent="0">
              <a:buNone/>
            </a:pPr>
            <a:r>
              <a:rPr lang="en-US" sz="2200" dirty="0">
                <a:latin typeface="Times New Roman" panose="02020603050405020304" pitchFamily="18" charset="0"/>
                <a:cs typeface="Times New Roman" panose="02020603050405020304" pitchFamily="18" charset="0"/>
              </a:rPr>
              <a:t>Its modular design covers outpatient and inpatient management, insurance, pharmacy, inventory, optical, counseling, CRM, referral, and audit, enhancing operational efficiency across departments.</a:t>
            </a:r>
          </a:p>
          <a:p>
            <a:pPr marL="0" indent="0">
              <a:buNone/>
            </a:pPr>
            <a:r>
              <a:rPr lang="en-US" sz="2200" dirty="0">
                <a:latin typeface="Times New Roman" panose="02020603050405020304" pitchFamily="18" charset="0"/>
                <a:cs typeface="Times New Roman" panose="02020603050405020304" pitchFamily="18" charset="0"/>
              </a:rPr>
              <a:t>The software's advanced report generation feature, supports detailed insights for both clinical and non-clinical operations. </a:t>
            </a:r>
          </a:p>
          <a:p>
            <a:pPr marL="0" indent="0">
              <a:buNone/>
            </a:pPr>
            <a:r>
              <a:rPr lang="en-US" sz="2200" dirty="0">
                <a:latin typeface="Times New Roman" panose="02020603050405020304" pitchFamily="18" charset="0"/>
                <a:cs typeface="Times New Roman" panose="02020603050405020304" pitchFamily="18" charset="0"/>
              </a:rPr>
              <a:t>This software ensures smooth data migration, maintaining data integrity during transitions. </a:t>
            </a:r>
          </a:p>
          <a:p>
            <a:pPr marL="0" indent="0">
              <a:buNone/>
            </a:pPr>
            <a:r>
              <a:rPr lang="en-US" sz="2200" dirty="0">
                <a:latin typeface="Times New Roman" panose="02020603050405020304" pitchFamily="18" charset="0"/>
                <a:cs typeface="Times New Roman" panose="02020603050405020304" pitchFamily="18" charset="0"/>
              </a:rPr>
              <a:t>Its cloud-based infrastructure, built on Microsoft Azure, offers robust, military-grade data security and remote accessibility.</a:t>
            </a:r>
          </a:p>
          <a:p>
            <a:pPr marL="0" indent="0">
              <a:buNone/>
            </a:pPr>
            <a:r>
              <a:rPr lang="en-US" sz="2200" dirty="0">
                <a:latin typeface="Times New Roman" panose="02020603050405020304" pitchFamily="18" charset="0"/>
                <a:cs typeface="Times New Roman" panose="02020603050405020304" pitchFamily="18" charset="0"/>
              </a:rPr>
              <a:t>Overall, this is a powerful tool for improving efficiency, data security, and patient care in ophthalmology hospitals and centers.</a:t>
            </a:r>
            <a:endParaRPr lang="en-IN" sz="2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686834" y="1153572"/>
            <a:ext cx="3200400" cy="4461163"/>
          </a:xfrm>
        </p:spPr>
        <p:txBody>
          <a:bodyPr>
            <a:normAutofit/>
          </a:bodyPr>
          <a:lstStyle/>
          <a:p>
            <a:r>
              <a:rPr lang="en-IN" b="1" dirty="0">
                <a:solidFill>
                  <a:srgbClr val="FFFFFF"/>
                </a:solidFill>
                <a:latin typeface="Times New Roman" panose="02020603050405020304" pitchFamily="18" charset="0"/>
                <a:cs typeface="Times New Roman" panose="02020603050405020304" pitchFamily="18" charset="0"/>
              </a:rPr>
              <a:t>References</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4447308" y="591344"/>
            <a:ext cx="6906491" cy="5585619"/>
          </a:xfrm>
        </p:spPr>
        <p:txBody>
          <a:bodyPr anchor="ctr">
            <a:normAutofit lnSpcReduction="10000"/>
          </a:bodyPr>
          <a:lstStyle/>
          <a:p>
            <a:pPr marL="0" indent="0">
              <a:buNone/>
            </a:pPr>
            <a:r>
              <a:rPr lang="en-US" sz="1800" dirty="0">
                <a:latin typeface="Times New Roman" panose="02020603050405020304" pitchFamily="18" charset="0"/>
                <a:cs typeface="Times New Roman" panose="02020603050405020304" pitchFamily="18" charset="0"/>
              </a:rPr>
              <a:t>1. </a:t>
            </a:r>
            <a:r>
              <a:rPr lang="en-US" sz="1800" dirty="0" err="1">
                <a:latin typeface="Times New Roman" panose="02020603050405020304" pitchFamily="18" charset="0"/>
                <a:cs typeface="Times New Roman" panose="02020603050405020304" pitchFamily="18" charset="0"/>
              </a:rPr>
              <a:t>Funmil</a:t>
            </a:r>
            <a:r>
              <a:rPr lang="en-US" sz="1800" dirty="0">
                <a:latin typeface="Times New Roman" panose="02020603050405020304" pitchFamily="18" charset="0"/>
                <a:cs typeface="Times New Roman" panose="02020603050405020304" pitchFamily="18" charset="0"/>
              </a:rPr>
              <a:t> A, </a:t>
            </a:r>
            <a:r>
              <a:rPr lang="en-US" sz="1800" dirty="0" err="1">
                <a:latin typeface="Times New Roman" panose="02020603050405020304" pitchFamily="18" charset="0"/>
                <a:cs typeface="Times New Roman" panose="02020603050405020304" pitchFamily="18" charset="0"/>
              </a:rPr>
              <a:t>Ozichi</a:t>
            </a:r>
            <a:r>
              <a:rPr lang="en-US" sz="1800" dirty="0">
                <a:latin typeface="Times New Roman" panose="02020603050405020304" pitchFamily="18" charset="0"/>
                <a:cs typeface="Times New Roman" panose="02020603050405020304" pitchFamily="18" charset="0"/>
              </a:rPr>
              <a:t> E. Development Of An Electronic Medical Record (EMR) System For A Typical Nigerian Hospital. 2015;2(6).</a:t>
            </a:r>
          </a:p>
          <a:p>
            <a:pPr marL="0" indent="0">
              <a:buNone/>
            </a:pPr>
            <a:r>
              <a:rPr lang="en-US" sz="1800" dirty="0">
                <a:latin typeface="Times New Roman" panose="02020603050405020304" pitchFamily="18" charset="0"/>
                <a:cs typeface="Times New Roman" panose="02020603050405020304" pitchFamily="18" charset="0"/>
              </a:rPr>
              <a:t>2. Smith PD. Implementing an EMR System: One Clinic’s Experience.</a:t>
            </a:r>
          </a:p>
          <a:p>
            <a:pPr marL="0" indent="0">
              <a:buNone/>
            </a:pPr>
            <a:r>
              <a:rPr lang="en-US" sz="1800" dirty="0">
                <a:latin typeface="Times New Roman" panose="02020603050405020304" pitchFamily="18" charset="0"/>
                <a:cs typeface="Times New Roman" panose="02020603050405020304" pitchFamily="18" charset="0"/>
              </a:rPr>
              <a:t>3. Anwar K, </a:t>
            </a:r>
            <a:r>
              <a:rPr lang="en-US" sz="1800" dirty="0" err="1">
                <a:latin typeface="Times New Roman" panose="02020603050405020304" pitchFamily="18" charset="0"/>
                <a:cs typeface="Times New Roman" panose="02020603050405020304" pitchFamily="18" charset="0"/>
              </a:rPr>
              <a:t>Aransyah</a:t>
            </a:r>
            <a:r>
              <a:rPr lang="en-US" sz="1800" dirty="0">
                <a:latin typeface="Times New Roman" panose="02020603050405020304" pitchFamily="18" charset="0"/>
                <a:cs typeface="Times New Roman" panose="02020603050405020304" pitchFamily="18" charset="0"/>
              </a:rPr>
              <a:t> MF, Ibrahim SN, </a:t>
            </a:r>
            <a:r>
              <a:rPr lang="en-US" sz="1800" dirty="0" err="1">
                <a:latin typeface="Times New Roman" panose="02020603050405020304" pitchFamily="18" charset="0"/>
                <a:cs typeface="Times New Roman" panose="02020603050405020304" pitchFamily="18" charset="0"/>
              </a:rPr>
              <a:t>Nurlita</a:t>
            </a:r>
            <a:r>
              <a:rPr lang="en-US" sz="1800" dirty="0">
                <a:latin typeface="Times New Roman" panose="02020603050405020304" pitchFamily="18" charset="0"/>
                <a:cs typeface="Times New Roman" panose="02020603050405020304" pitchFamily="18" charset="0"/>
              </a:rPr>
              <a:t> F, Sari AS, </a:t>
            </a:r>
            <a:r>
              <a:rPr lang="en-US" sz="1800" dirty="0" err="1">
                <a:latin typeface="Times New Roman" panose="02020603050405020304" pitchFamily="18" charset="0"/>
                <a:cs typeface="Times New Roman" panose="02020603050405020304" pitchFamily="18" charset="0"/>
              </a:rPr>
              <a:t>Marlinda</a:t>
            </a:r>
            <a:r>
              <a:rPr lang="en-US" sz="1800" dirty="0">
                <a:latin typeface="Times New Roman" panose="02020603050405020304" pitchFamily="18" charset="0"/>
                <a:cs typeface="Times New Roman" panose="02020603050405020304" pitchFamily="18" charset="0"/>
              </a:rPr>
              <a:t> N. Literature review: Assessing the success factors of Hospital Management Information System (HMIS) implementation using the HOT-FIT method in Indonesia. New Appl Stud </a:t>
            </a:r>
            <a:r>
              <a:rPr lang="en-US" sz="1800" dirty="0" err="1">
                <a:latin typeface="Times New Roman" panose="02020603050405020304" pitchFamily="18" charset="0"/>
                <a:cs typeface="Times New Roman" panose="02020603050405020304" pitchFamily="18" charset="0"/>
              </a:rPr>
              <a:t>Manag</a:t>
            </a:r>
            <a:r>
              <a:rPr lang="en-US" sz="1800" dirty="0">
                <a:latin typeface="Times New Roman" panose="02020603050405020304" pitchFamily="18" charset="0"/>
                <a:cs typeface="Times New Roman" panose="02020603050405020304" pitchFamily="18" charset="0"/>
              </a:rPr>
              <a:t> Econ Account. 2023;6(2):26-38. Available from: http://nasme-journal.ir </a:t>
            </a:r>
          </a:p>
          <a:p>
            <a:pPr marL="0" indent="0">
              <a:buNone/>
            </a:pPr>
            <a:r>
              <a:rPr lang="en-US" sz="1800" dirty="0">
                <a:latin typeface="Times New Roman" panose="02020603050405020304" pitchFamily="18" charset="0"/>
                <a:cs typeface="Times New Roman" panose="02020603050405020304" pitchFamily="18" charset="0"/>
              </a:rPr>
              <a:t>4. Li L, Liang R, Zhou Y. Design and Implementation of Hospital Automatic Nursing Management Information System Based on Computer Information Technology. </a:t>
            </a:r>
            <a:r>
              <a:rPr lang="en-US" sz="1800" dirty="0" err="1">
                <a:latin typeface="Times New Roman" panose="02020603050405020304" pitchFamily="18" charset="0"/>
                <a:cs typeface="Times New Roman" panose="02020603050405020304" pitchFamily="18" charset="0"/>
              </a:rPr>
              <a:t>Comput</a:t>
            </a:r>
            <a:r>
              <a:rPr lang="en-US" sz="1800" dirty="0">
                <a:latin typeface="Times New Roman" panose="02020603050405020304" pitchFamily="18" charset="0"/>
                <a:cs typeface="Times New Roman" panose="02020603050405020304" pitchFamily="18" charset="0"/>
              </a:rPr>
              <a:t> Math Methods Med. 2021 Dec 14;2021:1824300. </a:t>
            </a:r>
            <a:r>
              <a:rPr lang="en-US" sz="1800" dirty="0" err="1">
                <a:latin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cs typeface="Times New Roman" panose="02020603050405020304" pitchFamily="18" charset="0"/>
              </a:rPr>
              <a:t>: 10.1155/2021/1824300. Retraction in: </a:t>
            </a:r>
            <a:r>
              <a:rPr lang="en-US" sz="1800" dirty="0" err="1">
                <a:latin typeface="Times New Roman" panose="02020603050405020304" pitchFamily="18" charset="0"/>
                <a:cs typeface="Times New Roman" panose="02020603050405020304" pitchFamily="18" charset="0"/>
              </a:rPr>
              <a:t>Comput</a:t>
            </a:r>
            <a:r>
              <a:rPr lang="en-US" sz="1800" dirty="0">
                <a:latin typeface="Times New Roman" panose="02020603050405020304" pitchFamily="18" charset="0"/>
                <a:cs typeface="Times New Roman" panose="02020603050405020304" pitchFamily="18" charset="0"/>
              </a:rPr>
              <a:t> Math Methods Med. 2023 Nov 1;2023:9845803. </a:t>
            </a:r>
            <a:r>
              <a:rPr lang="en-US" sz="1800" dirty="0" err="1">
                <a:latin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cs typeface="Times New Roman" panose="02020603050405020304" pitchFamily="18" charset="0"/>
              </a:rPr>
              <a:t>: 10.1155/2023/9845803. PMID: 34950222; PMCID: PMC8691973.</a:t>
            </a:r>
          </a:p>
          <a:p>
            <a:pPr marL="0" indent="0">
              <a:buNone/>
            </a:pPr>
            <a:r>
              <a:rPr lang="en-US" sz="1800" dirty="0">
                <a:latin typeface="Times New Roman" panose="02020603050405020304" pitchFamily="18" charset="0"/>
                <a:cs typeface="Times New Roman" panose="02020603050405020304" pitchFamily="18" charset="0"/>
              </a:rPr>
              <a:t>5. Abdulla MN, Al-</a:t>
            </a:r>
            <a:r>
              <a:rPr lang="en-US" sz="1800" dirty="0" err="1">
                <a:latin typeface="Times New Roman" panose="02020603050405020304" pitchFamily="18" charset="0"/>
                <a:cs typeface="Times New Roman" panose="02020603050405020304" pitchFamily="18" charset="0"/>
              </a:rPr>
              <a:t>Mejibli</a:t>
            </a:r>
            <a:r>
              <a:rPr lang="en-US" sz="1800" dirty="0">
                <a:latin typeface="Times New Roman" panose="02020603050405020304" pitchFamily="18" charset="0"/>
                <a:cs typeface="Times New Roman" panose="02020603050405020304" pitchFamily="18" charset="0"/>
              </a:rPr>
              <a:t> I, Ahmed SK. An Investigation Study of Hospital Management Information System. Int J Adv Res </a:t>
            </a:r>
            <a:r>
              <a:rPr lang="en-US" sz="1800" dirty="0" err="1">
                <a:latin typeface="Times New Roman" panose="02020603050405020304" pitchFamily="18" charset="0"/>
                <a:cs typeface="Times New Roman" panose="02020603050405020304" pitchFamily="18" charset="0"/>
              </a:rPr>
              <a:t>Comput</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Commun</a:t>
            </a:r>
            <a:r>
              <a:rPr lang="en-US" sz="1800" dirty="0">
                <a:latin typeface="Times New Roman" panose="02020603050405020304" pitchFamily="18" charset="0"/>
                <a:cs typeface="Times New Roman" panose="02020603050405020304" pitchFamily="18" charset="0"/>
              </a:rPr>
              <a:t> Eng. 2017 Jan;6(1):406. </a:t>
            </a:r>
            <a:r>
              <a:rPr lang="en-US" sz="1800" dirty="0" err="1">
                <a:latin typeface="Times New Roman" panose="02020603050405020304" pitchFamily="18" charset="0"/>
                <a:cs typeface="Times New Roman" panose="02020603050405020304" pitchFamily="18" charset="0"/>
              </a:rPr>
              <a:t>doi</a:t>
            </a:r>
            <a:r>
              <a:rPr lang="en-US" sz="1800" dirty="0">
                <a:latin typeface="Times New Roman" panose="02020603050405020304" pitchFamily="18" charset="0"/>
                <a:cs typeface="Times New Roman" panose="02020603050405020304" pitchFamily="18" charset="0"/>
              </a:rPr>
              <a:t>: 10.17148/IJARCCE.2017.6184.</a:t>
            </a:r>
          </a:p>
          <a:p>
            <a:pPr marL="0" indent="0">
              <a:buNone/>
            </a:pPr>
            <a:r>
              <a:rPr lang="en-US" sz="1800" dirty="0">
                <a:latin typeface="Times New Roman" panose="02020603050405020304" pitchFamily="18" charset="0"/>
                <a:cs typeface="Times New Roman" panose="02020603050405020304" pitchFamily="18" charset="0"/>
              </a:rPr>
              <a:t>6. Scholl J, Syed-Abdul S, Ahmed LA. A case study of an EMR system at a large hospital in India: Challenges and strategies for successful adoption. J Biomed Inform. 2011;44(6):958-967. doi:10.1016/j.jbi.2011.07.008.</a:t>
            </a:r>
            <a:endParaRPr lang="en-IN"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A6BC351-F8F3-57C7-6516-D8352B33A9A1}"/>
              </a:ext>
            </a:extLst>
          </p:cNvPr>
          <p:cNvSpPr>
            <a:spLocks noGrp="1"/>
          </p:cNvSpPr>
          <p:nvPr>
            <p:ph type="ftr" sz="quarter" idx="11"/>
          </p:nvPr>
        </p:nvSpPr>
        <p:spPr>
          <a:xfrm>
            <a:off x="4038600" y="6356350"/>
            <a:ext cx="5251174" cy="365125"/>
          </a:xfrm>
        </p:spPr>
        <p:txBody>
          <a:bodyPr>
            <a:normAutofit/>
          </a:bodyPr>
          <a:lstStyle/>
          <a:p>
            <a:pPr>
              <a:spcAft>
                <a:spcPts val="600"/>
              </a:spcAft>
            </a:pPr>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a:xfrm>
            <a:off x="9541564" y="6356350"/>
            <a:ext cx="1812235" cy="365125"/>
          </a:xfrm>
        </p:spPr>
        <p:txBody>
          <a:bodyPr>
            <a:normAutofit/>
          </a:bodyPr>
          <a:lstStyle/>
          <a:p>
            <a:pPr>
              <a:spcAft>
                <a:spcPts val="600"/>
              </a:spcAft>
            </a:pPr>
            <a:fld id="{26AD20E6-394B-4DF0-96A5-9647FF39C943}" type="slidenum">
              <a:rPr lang="en-IN" smtClean="0"/>
              <a:pPr>
                <a:spcAft>
                  <a:spcPts val="600"/>
                </a:spcAft>
              </a:pPr>
              <a:t>18</a:t>
            </a:fld>
            <a:endParaRPr lang="en-IN"/>
          </a:p>
        </p:txBody>
      </p:sp>
    </p:spTree>
    <p:extLst>
      <p:ext uri="{BB962C8B-B14F-4D97-AF65-F5344CB8AC3E}">
        <p14:creationId xmlns:p14="http://schemas.microsoft.com/office/powerpoint/2010/main" val="149243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E47FE40-F70B-4BF4-9CEA-F14800A6A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826778-2F54-4F8E-BA27-C95E488D3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83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1001676" y="1259958"/>
            <a:ext cx="3444948" cy="2481729"/>
          </a:xfrm>
        </p:spPr>
        <p:txBody>
          <a:bodyPr anchor="b">
            <a:normAutofit/>
          </a:bodyPr>
          <a:lstStyle/>
          <a:p>
            <a:r>
              <a:rPr lang="en-IN" sz="3200">
                <a:solidFill>
                  <a:srgbClr val="595959"/>
                </a:solidFill>
                <a:latin typeface="Times New Roman" panose="02020603050405020304" pitchFamily="18" charset="0"/>
                <a:cs typeface="Times New Roman" panose="02020603050405020304" pitchFamily="18" charset="0"/>
              </a:rPr>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a:xfrm>
            <a:off x="1182429" y="4046453"/>
            <a:ext cx="3083442" cy="1785506"/>
          </a:xfrm>
        </p:spPr>
        <p:txBody>
          <a:bodyPr anchor="t">
            <a:normAutofit/>
          </a:bodyPr>
          <a:lstStyle/>
          <a:p>
            <a:r>
              <a:rPr lang="en-IN" sz="1400">
                <a:solidFill>
                  <a:srgbClr val="595959"/>
                </a:solidFill>
                <a:latin typeface="Times New Roman" panose="02020603050405020304" pitchFamily="18" charset="0"/>
                <a:cs typeface="Times New Roman" panose="02020603050405020304" pitchFamily="18" charset="0"/>
              </a:rPr>
              <a:t>Any Questions?</a:t>
            </a:r>
          </a:p>
        </p:txBody>
      </p:sp>
      <p:sp>
        <p:nvSpPr>
          <p:cNvPr id="5" name="Footer Placeholder 4">
            <a:extLst>
              <a:ext uri="{FF2B5EF4-FFF2-40B4-BE49-F238E27FC236}">
                <a16:creationId xmlns:a16="http://schemas.microsoft.com/office/drawing/2014/main" id="{50FC9A4B-7D60-AC6E-3EFB-C49D8A77D0A3}"/>
              </a:ext>
            </a:extLst>
          </p:cNvPr>
          <p:cNvSpPr>
            <a:spLocks noGrp="1"/>
          </p:cNvSpPr>
          <p:nvPr>
            <p:ph type="ftr" sz="quarter" idx="11"/>
          </p:nvPr>
        </p:nvSpPr>
        <p:spPr>
          <a:xfrm rot="16200000">
            <a:off x="-1700784" y="3246120"/>
            <a:ext cx="4114800" cy="365125"/>
          </a:xfrm>
        </p:spPr>
        <p:txBody>
          <a:bodyPr>
            <a:normAutofit/>
          </a:bodyPr>
          <a:lstStyle/>
          <a:p>
            <a:pPr>
              <a:spcAft>
                <a:spcPts val="600"/>
              </a:spcAft>
            </a:pPr>
            <a:r>
              <a:rPr lang="en-US" sz="700">
                <a:solidFill>
                  <a:srgbClr val="595959"/>
                </a:solidFill>
              </a:rPr>
              <a:t>You are not allowed to add slides to this presentation</a:t>
            </a:r>
            <a:endParaRPr lang="en-IN" sz="700">
              <a:solidFill>
                <a:srgbClr val="595959"/>
              </a:solidFill>
            </a:endParaRPr>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0935" y="2408695"/>
            <a:ext cx="4018430" cy="2040609"/>
          </a:xfrm>
          <a:prstGeom prst="rect">
            <a:avLst/>
          </a:prstGeom>
        </p:spPr>
      </p:pic>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a:xfrm>
            <a:off x="9180576" y="6356350"/>
            <a:ext cx="2743200" cy="365125"/>
          </a:xfrm>
        </p:spPr>
        <p:txBody>
          <a:bodyPr>
            <a:normAutofit/>
          </a:bodyPr>
          <a:lstStyle/>
          <a:p>
            <a:pPr>
              <a:spcAft>
                <a:spcPts val="600"/>
              </a:spcAft>
            </a:pPr>
            <a:fld id="{26AD20E6-394B-4DF0-96A5-9647FF39C943}" type="slidenum">
              <a:rPr lang="en-IN" sz="900"/>
              <a:pPr>
                <a:spcAft>
                  <a:spcPts val="600"/>
                </a:spcAft>
              </a:pPr>
              <a:t>19</a:t>
            </a:fld>
            <a:endParaRPr lang="en-IN" sz="900"/>
          </a:p>
        </p:txBody>
      </p:sp>
    </p:spTree>
    <p:extLst>
      <p:ext uri="{BB962C8B-B14F-4D97-AF65-F5344CB8AC3E}">
        <p14:creationId xmlns:p14="http://schemas.microsoft.com/office/powerpoint/2010/main" val="367524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Mentor Approval</a:t>
            </a:r>
          </a:p>
        </p:txBody>
      </p:sp>
      <p:pic>
        <p:nvPicPr>
          <p:cNvPr id="7" name="Content Placeholder 6" descr="A screenshot of a web page&#10;&#10;Description automatically generated">
            <a:extLst>
              <a:ext uri="{FF2B5EF4-FFF2-40B4-BE49-F238E27FC236}">
                <a16:creationId xmlns:a16="http://schemas.microsoft.com/office/drawing/2014/main" id="{0F7181C2-96A6-16F9-F1C4-37020E2FF2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77316" y="1137203"/>
            <a:ext cx="6780700" cy="45812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26AD20E6-394B-4DF0-96A5-9647FF39C943}" type="slidenum">
              <a:rPr lang="en-US">
                <a:solidFill>
                  <a:schemeClr val="tx1">
                    <a:alpha val="80000"/>
                  </a:schemeClr>
                </a:solidFill>
              </a:rPr>
              <a:pPr>
                <a:spcAft>
                  <a:spcPts val="600"/>
                </a:spcAft>
              </a:pPr>
              <a:t>2</a:t>
            </a:fld>
            <a:endParaRPr lang="en-US">
              <a:solidFill>
                <a:schemeClr val="tx1">
                  <a:alpha val="80000"/>
                </a:schemeClr>
              </a:solidFill>
            </a:endParaRPr>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4"/>
            <a:ext cx="2320413" cy="1092216"/>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0A555D20-7E4D-42F3-92F0-361897B9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7EDBE90E-4E98-4485-B364-3EE5E0AA8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86FEA2A0-6487-486E-B336-D39C827C0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9"/>
            <a:ext cx="12191999" cy="3420702"/>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758952" y="777240"/>
            <a:ext cx="4600016" cy="2188395"/>
          </a:xfrm>
        </p:spPr>
        <p:txBody>
          <a:bodyPr vert="horz" lIns="91440" tIns="45720" rIns="91440" bIns="45720" rtlCol="0" anchor="t">
            <a:normAutofit/>
          </a:bodyPr>
          <a:lstStyle/>
          <a:p>
            <a:r>
              <a:rPr lang="en-US" sz="4800" b="1" kern="1200">
                <a:solidFill>
                  <a:schemeClr val="tx1"/>
                </a:solidFill>
                <a:latin typeface="+mj-lt"/>
                <a:ea typeface="+mj-ea"/>
                <a:cs typeface="+mj-cs"/>
              </a:rPr>
              <a:t>Pictorial Journey </a:t>
            </a:r>
          </a:p>
        </p:txBody>
      </p:sp>
      <p:pic>
        <p:nvPicPr>
          <p:cNvPr id="11" name="Picture 10" descr="A group of people sitting at desks in a room&#10;&#10;Description automatically generated">
            <a:extLst>
              <a:ext uri="{FF2B5EF4-FFF2-40B4-BE49-F238E27FC236}">
                <a16:creationId xmlns:a16="http://schemas.microsoft.com/office/drawing/2014/main" id="{912DEFF8-7D90-2426-F61E-7C02202236F4}"/>
              </a:ext>
            </a:extLst>
          </p:cNvPr>
          <p:cNvPicPr>
            <a:picLocks noChangeAspect="1"/>
          </p:cNvPicPr>
          <p:nvPr/>
        </p:nvPicPr>
        <p:blipFill rotWithShape="1">
          <a:blip r:embed="rId2">
            <a:extLst>
              <a:ext uri="{28A0092B-C50C-407E-A947-70E740481C1C}">
                <a14:useLocalDpi xmlns:a14="http://schemas.microsoft.com/office/drawing/2010/main" val="0"/>
              </a:ext>
            </a:extLst>
          </a:blip>
          <a:srcRect t="9895" b="14622"/>
          <a:stretch/>
        </p:blipFill>
        <p:spPr>
          <a:xfrm>
            <a:off x="-31" y="3430009"/>
            <a:ext cx="5730031" cy="3451101"/>
          </a:xfrm>
          <a:prstGeom prst="rect">
            <a:avLst/>
          </a:prstGeom>
          <a:ln>
            <a:noFill/>
          </a:ln>
          <a:effectLst>
            <a:outerShdw blurRad="292100" dist="139700" dir="2700000" algn="tl" rotWithShape="0">
              <a:srgbClr val="333333">
                <a:alpha val="65000"/>
              </a:srgbClr>
            </a:outerShdw>
          </a:effectLst>
        </p:spPr>
      </p:pic>
      <p:pic>
        <p:nvPicPr>
          <p:cNvPr id="9" name="Picture 8" descr="A group of people posing for a selfie&#10;&#10;Description automatically generated">
            <a:extLst>
              <a:ext uri="{FF2B5EF4-FFF2-40B4-BE49-F238E27FC236}">
                <a16:creationId xmlns:a16="http://schemas.microsoft.com/office/drawing/2014/main" id="{F35D3ECD-0633-B6B6-4327-D1927575FB47}"/>
              </a:ext>
            </a:extLst>
          </p:cNvPr>
          <p:cNvPicPr>
            <a:picLocks noChangeAspect="1"/>
          </p:cNvPicPr>
          <p:nvPr/>
        </p:nvPicPr>
        <p:blipFill rotWithShape="1">
          <a:blip r:embed="rId3">
            <a:extLst>
              <a:ext uri="{28A0092B-C50C-407E-A947-70E740481C1C}">
                <a14:useLocalDpi xmlns:a14="http://schemas.microsoft.com/office/drawing/2010/main" val="0"/>
              </a:ext>
            </a:extLst>
          </a:blip>
          <a:srcRect t="2288" r="4" b="13763"/>
          <a:stretch/>
        </p:blipFill>
        <p:spPr>
          <a:xfrm>
            <a:off x="5912998" y="1770314"/>
            <a:ext cx="3078164" cy="3445600"/>
          </a:xfrm>
          <a:prstGeom prst="rect">
            <a:avLst/>
          </a:prstGeom>
          <a:ln>
            <a:noFill/>
          </a:ln>
          <a:effectLst>
            <a:outerShdw blurRad="292100" dist="139700" dir="2700000" algn="tl" rotWithShape="0">
              <a:srgbClr val="333333">
                <a:alpha val="65000"/>
              </a:srgbClr>
            </a:outerShdw>
          </a:effectLst>
        </p:spPr>
      </p:pic>
      <p:pic>
        <p:nvPicPr>
          <p:cNvPr id="7" name="Content Placeholder 6" descr="A group of people in a room&#10;&#10;Description automatically generated">
            <a:extLst>
              <a:ext uri="{FF2B5EF4-FFF2-40B4-BE49-F238E27FC236}">
                <a16:creationId xmlns:a16="http://schemas.microsoft.com/office/drawing/2014/main" id="{4F5D708E-8932-1ACC-B8A6-BFC2DA62FB72}"/>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33671" r="-1" b="15700"/>
          <a:stretch/>
        </p:blipFill>
        <p:spPr>
          <a:xfrm>
            <a:off x="9174161" y="-8300"/>
            <a:ext cx="3045548" cy="3445600"/>
          </a:xfrm>
          <a:prstGeom prst="rect">
            <a:avLst/>
          </a:prstGeom>
          <a:ln>
            <a:noFill/>
          </a:ln>
          <a:effectLst>
            <a:outerShdw blurRad="292100" dist="139700" dir="2700000" algn="tl" rotWithShape="0">
              <a:srgbClr val="333333">
                <a:alpha val="65000"/>
              </a:srgbClr>
            </a:outerShdw>
          </a:effectLst>
        </p:spPr>
      </p:pic>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a:xfrm>
            <a:off x="6803409" y="6356350"/>
            <a:ext cx="4055091" cy="365125"/>
          </a:xfrm>
        </p:spPr>
        <p:txBody>
          <a:bodyPr vert="horz" lIns="91440" tIns="45720" rIns="91440" bIns="45720" rtlCol="0" anchor="ctr">
            <a:normAutofit/>
          </a:bodyPr>
          <a:lstStyle/>
          <a:p>
            <a:pPr algn="l">
              <a:spcAft>
                <a:spcPts val="600"/>
              </a:spcAft>
            </a:pPr>
            <a:r>
              <a:rPr lang="en-US" kern="1200">
                <a:solidFill>
                  <a:schemeClr val="tx1"/>
                </a:solidFill>
                <a:latin typeface="+mn-lt"/>
                <a:ea typeface="+mn-ea"/>
                <a:cs typeface="+mn-cs"/>
              </a:rPr>
              <a:t>You are not allowed to add slides to this presentation</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a:xfrm>
            <a:off x="8732520" y="6356350"/>
            <a:ext cx="3199389" cy="365125"/>
          </a:xfrm>
        </p:spPr>
        <p:txBody>
          <a:bodyPr vert="horz" lIns="91440" tIns="45720" rIns="91440" bIns="45720" rtlCol="0" anchor="ctr">
            <a:normAutofit/>
          </a:bodyPr>
          <a:lstStyle/>
          <a:p>
            <a:pPr>
              <a:spcAft>
                <a:spcPts val="600"/>
              </a:spcAft>
            </a:pPr>
            <a:fld id="{26AD20E6-394B-4DF0-96A5-9647FF39C943}" type="slidenum">
              <a:rPr lang="en-US">
                <a:solidFill>
                  <a:schemeClr val="tx1"/>
                </a:solidFill>
              </a:rPr>
              <a:pPr>
                <a:spcAft>
                  <a:spcPts val="600"/>
                </a:spcAft>
              </a:pPr>
              <a:t>20</a:t>
            </a:fld>
            <a:endParaRPr lang="en-US">
              <a:solidFill>
                <a:schemeClr val="tx1"/>
              </a:solidFill>
            </a:endParaRPr>
          </a:p>
        </p:txBody>
      </p:sp>
    </p:spTree>
    <p:extLst>
      <p:ext uri="{BB962C8B-B14F-4D97-AF65-F5344CB8AC3E}">
        <p14:creationId xmlns:p14="http://schemas.microsoft.com/office/powerpoint/2010/main" val="233393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Introduction </a:t>
            </a:r>
          </a:p>
        </p:txBody>
      </p:sp>
      <p:graphicFrame>
        <p:nvGraphicFramePr>
          <p:cNvPr id="8" name="Content Placeholder 2">
            <a:extLst>
              <a:ext uri="{FF2B5EF4-FFF2-40B4-BE49-F238E27FC236}">
                <a16:creationId xmlns:a16="http://schemas.microsoft.com/office/drawing/2014/main" id="{70AE7B5E-E15D-4189-9AB5-A22BFE0FE7CB}"/>
              </a:ext>
            </a:extLst>
          </p:cNvPr>
          <p:cNvGraphicFramePr>
            <a:graphicFrameLocks noGrp="1"/>
          </p:cNvGraphicFramePr>
          <p:nvPr>
            <p:ph idx="1"/>
            <p:extLst>
              <p:ext uri="{D42A27DB-BD31-4B8C-83A1-F6EECF244321}">
                <p14:modId xmlns:p14="http://schemas.microsoft.com/office/powerpoint/2010/main" val="2199000353"/>
              </p:ext>
            </p:extLst>
          </p:nvPr>
        </p:nvGraphicFramePr>
        <p:xfrm>
          <a:off x="838200" y="1447633"/>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23813"/>
            <a:ext cx="2247158" cy="1057735"/>
          </a:xfrm>
          <a:prstGeom prst="rect">
            <a:avLst/>
          </a:prstGeom>
        </p:spPr>
      </p:pic>
      <p:pic>
        <p:nvPicPr>
          <p:cNvPr id="3" name="Picture 2">
            <a:extLst>
              <a:ext uri="{FF2B5EF4-FFF2-40B4-BE49-F238E27FC236}">
                <a16:creationId xmlns:a16="http://schemas.microsoft.com/office/drawing/2014/main" id="{CDFA544D-A313-9722-55EA-46BCA265AC3F}"/>
              </a:ext>
            </a:extLst>
          </p:cNvPr>
          <p:cNvPicPr>
            <a:picLocks noChangeAspect="1"/>
          </p:cNvPicPr>
          <p:nvPr/>
        </p:nvPicPr>
        <p:blipFill>
          <a:blip r:embed="rId8"/>
          <a:stretch>
            <a:fillRect/>
          </a:stretch>
        </p:blipFill>
        <p:spPr>
          <a:xfrm>
            <a:off x="9011920" y="6012108"/>
            <a:ext cx="3059012" cy="717061"/>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66AEC1-1FFF-BD34-59C6-948C71AF99FA}"/>
              </a:ext>
            </a:extLst>
          </p:cNvPr>
          <p:cNvSpPr>
            <a:spLocks noGrp="1"/>
          </p:cNvSpPr>
          <p:nvPr>
            <p:ph type="title"/>
          </p:nvPr>
        </p:nvSpPr>
        <p:spPr>
          <a:xfrm>
            <a:off x="1137034" y="609597"/>
            <a:ext cx="9392421" cy="1330841"/>
          </a:xfrm>
        </p:spPr>
        <p:txBody>
          <a:bodyPr>
            <a:normAutofit/>
          </a:bodyPr>
          <a:lstStyle/>
          <a:p>
            <a:pPr algn="ctr"/>
            <a:r>
              <a:rPr lang="en-IN" sz="3600" b="1" dirty="0">
                <a:latin typeface="Times New Roman" panose="02020603050405020304" pitchFamily="18" charset="0"/>
                <a:cs typeface="Times New Roman" panose="02020603050405020304" pitchFamily="18" charset="0"/>
              </a:rPr>
              <a:t>Objectives of the Study</a:t>
            </a:r>
          </a:p>
        </p:txBody>
      </p:sp>
      <p:graphicFrame>
        <p:nvGraphicFramePr>
          <p:cNvPr id="16" name="Content Placeholder 2">
            <a:extLst>
              <a:ext uri="{FF2B5EF4-FFF2-40B4-BE49-F238E27FC236}">
                <a16:creationId xmlns:a16="http://schemas.microsoft.com/office/drawing/2014/main" id="{1BCA083B-6395-076A-C5A3-751A3C47CB0D}"/>
              </a:ext>
            </a:extLst>
          </p:cNvPr>
          <p:cNvGraphicFramePr>
            <a:graphicFrameLocks noGrp="1"/>
          </p:cNvGraphicFramePr>
          <p:nvPr>
            <p:ph idx="1"/>
            <p:extLst>
              <p:ext uri="{D42A27DB-BD31-4B8C-83A1-F6EECF244321}">
                <p14:modId xmlns:p14="http://schemas.microsoft.com/office/powerpoint/2010/main" val="499488868"/>
              </p:ext>
            </p:extLst>
          </p:nvPr>
        </p:nvGraphicFramePr>
        <p:xfrm>
          <a:off x="727587" y="1737165"/>
          <a:ext cx="10327379" cy="3917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57D99038-8AA9-4A7C-26D7-F476AAD5E623}"/>
              </a:ext>
            </a:extLst>
          </p:cNvPr>
          <p:cNvPicPr>
            <a:picLocks noChangeAspect="1"/>
          </p:cNvPicPr>
          <p:nvPr/>
        </p:nvPicPr>
        <p:blipFill>
          <a:blip r:embed="rId7"/>
          <a:stretch>
            <a:fillRect/>
          </a:stretch>
        </p:blipFill>
        <p:spPr>
          <a:xfrm>
            <a:off x="8455742" y="5873392"/>
            <a:ext cx="3533910" cy="828381"/>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C2C6B24-E0BA-D2C3-F082-F6223B274CF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434" y="95418"/>
            <a:ext cx="2087880" cy="1003935"/>
          </a:xfrm>
          <a:prstGeom prst="rect">
            <a:avLst/>
          </a:prstGeom>
          <a:noFill/>
          <a:ln>
            <a:noFill/>
          </a:ln>
        </p:spPr>
      </p:pic>
    </p:spTree>
    <p:extLst>
      <p:ext uri="{BB962C8B-B14F-4D97-AF65-F5344CB8AC3E}">
        <p14:creationId xmlns:p14="http://schemas.microsoft.com/office/powerpoint/2010/main" val="123840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66AEC1-1FFF-BD34-59C6-948C71AF99FA}"/>
              </a:ext>
            </a:extLst>
          </p:cNvPr>
          <p:cNvSpPr>
            <a:spLocks noGrp="1"/>
          </p:cNvSpPr>
          <p:nvPr>
            <p:ph type="title"/>
          </p:nvPr>
        </p:nvSpPr>
        <p:spPr>
          <a:xfrm>
            <a:off x="1137034" y="609597"/>
            <a:ext cx="9392421" cy="1330841"/>
          </a:xfrm>
        </p:spPr>
        <p:txBody>
          <a:bodyPr>
            <a:normAutofit/>
          </a:bodyPr>
          <a:lstStyle/>
          <a:p>
            <a:pPr algn="ctr"/>
            <a:r>
              <a:rPr lang="en-IN" sz="3600" b="1" dirty="0">
                <a:latin typeface="Times New Roman" panose="02020603050405020304" pitchFamily="18" charset="0"/>
                <a:cs typeface="Times New Roman" panose="02020603050405020304" pitchFamily="18" charset="0"/>
              </a:rPr>
              <a:t>Review of Literature </a:t>
            </a:r>
          </a:p>
        </p:txBody>
      </p:sp>
      <p:sp>
        <p:nvSpPr>
          <p:cNvPr id="3" name="Content Placeholder 2">
            <a:extLst>
              <a:ext uri="{FF2B5EF4-FFF2-40B4-BE49-F238E27FC236}">
                <a16:creationId xmlns:a16="http://schemas.microsoft.com/office/drawing/2014/main" id="{046DD24B-C625-3019-30BA-6A1699F148DD}"/>
              </a:ext>
            </a:extLst>
          </p:cNvPr>
          <p:cNvSpPr>
            <a:spLocks noGrp="1"/>
          </p:cNvSpPr>
          <p:nvPr>
            <p:ph idx="1"/>
          </p:nvPr>
        </p:nvSpPr>
        <p:spPr>
          <a:xfrm>
            <a:off x="727587" y="1737165"/>
            <a:ext cx="10327379" cy="3917773"/>
          </a:xfrm>
        </p:spPr>
        <p:txBody>
          <a:bodyPr>
            <a:noAutofit/>
          </a:bodyPr>
          <a:lstStyle/>
          <a:p>
            <a:r>
              <a:rPr lang="en-US" sz="2000" dirty="0">
                <a:latin typeface="Times New Roman" panose="02020603050405020304" pitchFamily="18" charset="0"/>
                <a:cs typeface="Times New Roman" panose="02020603050405020304" pitchFamily="18" charset="0"/>
              </a:rPr>
              <a:t>Electronic Medical Record (EMR) systems highlights their crucial role in improving healthcare delivery through enhanced data accuracy and operational efficiency. </a:t>
            </a:r>
          </a:p>
          <a:p>
            <a:r>
              <a:rPr lang="en-US" sz="2000" dirty="0">
                <a:latin typeface="Times New Roman" panose="02020603050405020304" pitchFamily="18" charset="0"/>
                <a:cs typeface="Times New Roman" panose="02020603050405020304" pitchFamily="18" charset="0"/>
              </a:rPr>
              <a:t>Smith PD’s study on a clinic’s EMR implementation emphasizes meticulous planning, comprehensive staff training, and stakeholder engagement as essential for success, addressing challenges like data migration issues and resistance to change, ultimately resulting in improved patient care. </a:t>
            </a:r>
          </a:p>
          <a:p>
            <a:r>
              <a:rPr lang="en-US" sz="2000" dirty="0">
                <a:latin typeface="Times New Roman" panose="02020603050405020304" pitchFamily="18" charset="0"/>
                <a:cs typeface="Times New Roman" panose="02020603050405020304" pitchFamily="18" charset="0"/>
              </a:rPr>
              <a:t>Similarly, Funmil A and </a:t>
            </a:r>
            <a:r>
              <a:rPr lang="en-US" sz="2000" dirty="0" err="1">
                <a:latin typeface="Times New Roman" panose="02020603050405020304" pitchFamily="18" charset="0"/>
                <a:cs typeface="Times New Roman" panose="02020603050405020304" pitchFamily="18" charset="0"/>
              </a:rPr>
              <a:t>Ozichi</a:t>
            </a:r>
            <a:r>
              <a:rPr lang="en-US" sz="2000" dirty="0">
                <a:latin typeface="Times New Roman" panose="02020603050405020304" pitchFamily="18" charset="0"/>
                <a:cs typeface="Times New Roman" panose="02020603050405020304" pitchFamily="18" charset="0"/>
              </a:rPr>
              <a:t> E’s research on developing an EMR system for a Nigerian hospital underscores the importance of user-friendly interfaces and robust database management. Despite facing technical issues and initial resistance, their tailored EMR system led to significant efficiency gains and minimized errors, showcasing substantial benefits such as better patient care and streamlined operations.</a:t>
            </a:r>
          </a:p>
          <a:p>
            <a:pPr marL="0" indent="0">
              <a:buNone/>
            </a:pPr>
            <a:endParaRPr lang="en-IN"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7D99038-8AA9-4A7C-26D7-F476AAD5E623}"/>
              </a:ext>
            </a:extLst>
          </p:cNvPr>
          <p:cNvPicPr>
            <a:picLocks noChangeAspect="1"/>
          </p:cNvPicPr>
          <p:nvPr/>
        </p:nvPicPr>
        <p:blipFill>
          <a:blip r:embed="rId2"/>
          <a:stretch>
            <a:fillRect/>
          </a:stretch>
        </p:blipFill>
        <p:spPr>
          <a:xfrm>
            <a:off x="8455742" y="5873392"/>
            <a:ext cx="3533910" cy="828381"/>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C2C6B24-E0BA-D2C3-F082-F6223B274C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34" y="95418"/>
            <a:ext cx="2087880" cy="1003935"/>
          </a:xfrm>
          <a:prstGeom prst="rect">
            <a:avLst/>
          </a:prstGeom>
          <a:noFill/>
          <a:ln>
            <a:noFill/>
          </a:ln>
        </p:spPr>
      </p:pic>
    </p:spTree>
    <p:extLst>
      <p:ext uri="{BB962C8B-B14F-4D97-AF65-F5344CB8AC3E}">
        <p14:creationId xmlns:p14="http://schemas.microsoft.com/office/powerpoint/2010/main" val="295502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66AEC1-1FFF-BD34-59C6-948C71AF99FA}"/>
              </a:ext>
            </a:extLst>
          </p:cNvPr>
          <p:cNvSpPr>
            <a:spLocks noGrp="1"/>
          </p:cNvSpPr>
          <p:nvPr>
            <p:ph type="title"/>
          </p:nvPr>
        </p:nvSpPr>
        <p:spPr>
          <a:xfrm>
            <a:off x="1137034" y="609597"/>
            <a:ext cx="9392421" cy="1330841"/>
          </a:xfrm>
        </p:spPr>
        <p:txBody>
          <a:bodyPr>
            <a:normAutofit/>
          </a:bodyPr>
          <a:lstStyle/>
          <a:p>
            <a:pPr algn="ctr"/>
            <a:r>
              <a:rPr lang="en-IN" sz="3600" b="1" dirty="0">
                <a:latin typeface="Times New Roman" panose="02020603050405020304" pitchFamily="18" charset="0"/>
                <a:cs typeface="Times New Roman" panose="02020603050405020304" pitchFamily="18" charset="0"/>
              </a:rPr>
              <a:t>Review of Literature </a:t>
            </a:r>
          </a:p>
        </p:txBody>
      </p:sp>
      <p:sp>
        <p:nvSpPr>
          <p:cNvPr id="3" name="Content Placeholder 2">
            <a:extLst>
              <a:ext uri="{FF2B5EF4-FFF2-40B4-BE49-F238E27FC236}">
                <a16:creationId xmlns:a16="http://schemas.microsoft.com/office/drawing/2014/main" id="{046DD24B-C625-3019-30BA-6A1699F148DD}"/>
              </a:ext>
            </a:extLst>
          </p:cNvPr>
          <p:cNvSpPr>
            <a:spLocks noGrp="1"/>
          </p:cNvSpPr>
          <p:nvPr>
            <p:ph idx="1"/>
          </p:nvPr>
        </p:nvSpPr>
        <p:spPr>
          <a:xfrm>
            <a:off x="727587" y="1737165"/>
            <a:ext cx="10327379" cy="3917773"/>
          </a:xfrm>
        </p:spPr>
        <p:txBody>
          <a:bodyPr>
            <a:noAutofit/>
          </a:bodyPr>
          <a:lstStyle/>
          <a:p>
            <a:r>
              <a:rPr lang="en-US" sz="2000" dirty="0">
                <a:latin typeface="Times New Roman" panose="02020603050405020304" pitchFamily="18" charset="0"/>
                <a:cs typeface="Times New Roman" panose="02020603050405020304" pitchFamily="18" charset="0"/>
              </a:rPr>
              <a:t>"A case study of an EMR system at a large hospital in India: Challenges and strategies for successful adoption" by Jeremiah Scholl, Shabbir Syed-Abdul, and </a:t>
            </a:r>
            <a:r>
              <a:rPr lang="en-US" sz="2000" dirty="0" err="1">
                <a:latin typeface="Times New Roman" panose="02020603050405020304" pitchFamily="18" charset="0"/>
                <a:cs typeface="Times New Roman" panose="02020603050405020304" pitchFamily="18" charset="0"/>
              </a:rPr>
              <a:t>Luai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Awad</a:t>
            </a:r>
            <a:r>
              <a:rPr lang="en-US" sz="2000" dirty="0">
                <a:latin typeface="Times New Roman" panose="02020603050405020304" pitchFamily="18" charset="0"/>
                <a:cs typeface="Times New Roman" panose="02020603050405020304" pitchFamily="18" charset="0"/>
              </a:rPr>
              <a:t> Ahmed explores the implementation of an Electronic Medical Record (EMR) system in a large Indian hospital and  addresses the challenges encountered, such as resistance from staff, workflow disruptions, and technical issues. The study highlights strategies for overcoming these obstacles, including strong leadership, continuous training, and adapting the system to fit the hospital's workflow. The paper provides insights into the complexities and potential solutions for EMR adoption in large healthcare settings​  </a:t>
            </a:r>
            <a:endParaRPr lang="en-IN"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57D99038-8AA9-4A7C-26D7-F476AAD5E623}"/>
              </a:ext>
            </a:extLst>
          </p:cNvPr>
          <p:cNvPicPr>
            <a:picLocks noChangeAspect="1"/>
          </p:cNvPicPr>
          <p:nvPr/>
        </p:nvPicPr>
        <p:blipFill>
          <a:blip r:embed="rId2"/>
          <a:stretch>
            <a:fillRect/>
          </a:stretch>
        </p:blipFill>
        <p:spPr>
          <a:xfrm>
            <a:off x="8455742" y="5873392"/>
            <a:ext cx="3533910" cy="828381"/>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C2C6B24-E0BA-D2C3-F082-F6223B274C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434" y="95418"/>
            <a:ext cx="2087880" cy="1003935"/>
          </a:xfrm>
          <a:prstGeom prst="rect">
            <a:avLst/>
          </a:prstGeom>
          <a:noFill/>
          <a:ln>
            <a:noFill/>
          </a:ln>
        </p:spPr>
      </p:pic>
    </p:spTree>
    <p:extLst>
      <p:ext uri="{BB962C8B-B14F-4D97-AF65-F5344CB8AC3E}">
        <p14:creationId xmlns:p14="http://schemas.microsoft.com/office/powerpoint/2010/main" val="1414474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Methodology</a:t>
            </a:r>
            <a:r>
              <a:rPr lang="en-IN" b="1" dirty="0"/>
              <a:t>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normAutofit/>
          </a:bodyPr>
          <a:lstStyle/>
          <a:p>
            <a:r>
              <a:rPr lang="en-IN" u="sng" dirty="0">
                <a:latin typeface="Times New Roman" panose="02020603050405020304" pitchFamily="18" charset="0"/>
                <a:cs typeface="Times New Roman" panose="02020603050405020304" pitchFamily="18" charset="0"/>
              </a:rPr>
              <a:t>Study Design-</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a:t>
            </a:r>
            <a:r>
              <a:rPr lang="en-US" sz="2800" dirty="0">
                <a:latin typeface="Times New Roman" panose="02020603050405020304" pitchFamily="18" charset="0"/>
                <a:cs typeface="Times New Roman" panose="02020603050405020304" pitchFamily="18" charset="0"/>
              </a:rPr>
              <a:t>escriptive study</a:t>
            </a:r>
            <a:endParaRPr lang="en-IN" dirty="0">
              <a:latin typeface="Times New Roman" panose="02020603050405020304" pitchFamily="18" charset="0"/>
              <a:cs typeface="Times New Roman" panose="02020603050405020304" pitchFamily="18" charset="0"/>
            </a:endParaRPr>
          </a:p>
          <a:p>
            <a:r>
              <a:rPr lang="en-US" u="sng" dirty="0">
                <a:latin typeface="TimesNewRomanPSMT"/>
                <a:cs typeface="Times New Roman" panose="02020603050405020304" pitchFamily="18" charset="0"/>
              </a:rPr>
              <a:t>Data type</a:t>
            </a:r>
            <a:r>
              <a:rPr lang="en-US" dirty="0">
                <a:latin typeface="TimesNewRomanPSMT"/>
                <a:cs typeface="Times New Roman" panose="02020603050405020304" pitchFamily="18" charset="0"/>
              </a:rPr>
              <a:t>- Secondary data </a:t>
            </a:r>
            <a:endParaRPr lang="en-US" u="sng" dirty="0">
              <a:latin typeface="TimesNewRomanPSMT"/>
              <a:cs typeface="Times New Roman" panose="02020603050405020304" pitchFamily="18" charset="0"/>
            </a:endParaRPr>
          </a:p>
          <a:p>
            <a:r>
              <a:rPr lang="en-IN" u="sng" dirty="0">
                <a:latin typeface="Times New Roman" panose="02020603050405020304" pitchFamily="18" charset="0"/>
                <a:cs typeface="Times New Roman" panose="02020603050405020304" pitchFamily="18" charset="0"/>
              </a:rPr>
              <a:t>Data sources-</a:t>
            </a:r>
            <a:r>
              <a:rPr lang="en-IN" dirty="0">
                <a:latin typeface="Times New Roman" panose="02020603050405020304" pitchFamily="18" charset="0"/>
                <a:cs typeface="Times New Roman" panose="02020603050405020304" pitchFamily="18" charset="0"/>
              </a:rPr>
              <a:t> Existing SRS documents, EHNOTE website, Company Implementation records</a:t>
            </a:r>
          </a:p>
          <a:p>
            <a:r>
              <a:rPr lang="en-IN" u="sng" dirty="0">
                <a:latin typeface="Times New Roman" panose="02020603050405020304" pitchFamily="18" charset="0"/>
                <a:cs typeface="Times New Roman" panose="02020603050405020304" pitchFamily="18" charset="0"/>
              </a:rPr>
              <a:t>Data Collection Method</a:t>
            </a:r>
            <a:r>
              <a:rPr lang="en-IN" dirty="0">
                <a:latin typeface="Times New Roman" panose="02020603050405020304" pitchFamily="18" charset="0"/>
                <a:cs typeface="Times New Roman" panose="02020603050405020304" pitchFamily="18" charset="0"/>
              </a:rPr>
              <a:t>- Desk review</a:t>
            </a:r>
            <a:r>
              <a:rPr lang="en-US" sz="2800" b="0" i="0" u="none" strike="noStrike" baseline="0" dirty="0">
                <a:latin typeface="TimesNewRomanPSMT"/>
              </a:rPr>
              <a:t> (Process Mapping) &amp; Review of grey literature</a:t>
            </a:r>
            <a:endParaRPr lang="en-IN" dirty="0">
              <a:latin typeface="Times New Roman" panose="02020603050405020304" pitchFamily="18" charset="0"/>
              <a:cs typeface="Times New Roman" panose="02020603050405020304" pitchFamily="18" charset="0"/>
            </a:endParaRPr>
          </a:p>
          <a:p>
            <a:pPr marL="0" indent="0">
              <a:buNone/>
            </a:pPr>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247158" cy="1057735"/>
          </a:xfrm>
          <a:prstGeom prst="rect">
            <a:avLst/>
          </a:prstGeom>
        </p:spPr>
      </p:pic>
      <p:pic>
        <p:nvPicPr>
          <p:cNvPr id="5" name="Picture 4">
            <a:extLst>
              <a:ext uri="{FF2B5EF4-FFF2-40B4-BE49-F238E27FC236}">
                <a16:creationId xmlns:a16="http://schemas.microsoft.com/office/drawing/2014/main" id="{77BBC2D4-1EFB-F168-3501-465BDACEB784}"/>
              </a:ext>
            </a:extLst>
          </p:cNvPr>
          <p:cNvPicPr>
            <a:picLocks noChangeAspect="1"/>
          </p:cNvPicPr>
          <p:nvPr/>
        </p:nvPicPr>
        <p:blipFill>
          <a:blip r:embed="rId3"/>
          <a:stretch>
            <a:fillRect/>
          </a:stretch>
        </p:blipFill>
        <p:spPr>
          <a:xfrm>
            <a:off x="8455742" y="5873392"/>
            <a:ext cx="3533910" cy="828381"/>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latin typeface="Times New Roman" panose="02020603050405020304" pitchFamily="18" charset="0"/>
                <a:cs typeface="Times New Roman" panose="02020603050405020304" pitchFamily="18" charset="0"/>
              </a:rPr>
              <a:t>Methodology</a:t>
            </a:r>
            <a:r>
              <a:rPr lang="en-IN" b="1" dirty="0"/>
              <a:t> </a:t>
            </a:r>
            <a:endParaRPr lang="en-IN" dirty="0"/>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p:txBody>
          <a:bodyPr>
            <a:normAutofit/>
          </a:bodyPr>
          <a:lstStyle/>
          <a:p>
            <a:r>
              <a:rPr lang="en-IN" u="sng" dirty="0">
                <a:latin typeface="Times New Roman" panose="02020603050405020304" pitchFamily="18" charset="0"/>
                <a:cs typeface="Times New Roman" panose="02020603050405020304" pitchFamily="18" charset="0"/>
              </a:rPr>
              <a:t>Time period</a:t>
            </a:r>
            <a:r>
              <a:rPr lang="en-IN" dirty="0">
                <a:latin typeface="Times New Roman" panose="02020603050405020304" pitchFamily="18" charset="0"/>
                <a:cs typeface="Times New Roman" panose="02020603050405020304" pitchFamily="18" charset="0"/>
              </a:rPr>
              <a:t>- March 2024- June 2024</a:t>
            </a:r>
            <a:endParaRPr lang="en-IN" sz="2800" dirty="0">
              <a:latin typeface="Times New Roman" panose="02020603050405020304" pitchFamily="18" charset="0"/>
              <a:cs typeface="Times New Roman" panose="02020603050405020304" pitchFamily="18" charset="0"/>
            </a:endParaRPr>
          </a:p>
          <a:p>
            <a:r>
              <a:rPr lang="en-IN" sz="2800" u="sng" dirty="0">
                <a:latin typeface="Times New Roman" panose="02020603050405020304" pitchFamily="18" charset="0"/>
                <a:cs typeface="Times New Roman" panose="02020603050405020304" pitchFamily="18" charset="0"/>
              </a:rPr>
              <a:t>Ethical considerations</a:t>
            </a:r>
            <a:r>
              <a:rPr lang="en-IN" sz="2800" dirty="0">
                <a:latin typeface="Times New Roman" panose="02020603050405020304" pitchFamily="18" charset="0"/>
                <a:cs typeface="Times New Roman" panose="02020603050405020304" pitchFamily="18" charset="0"/>
              </a:rPr>
              <a:t>- Not applicable</a:t>
            </a:r>
          </a:p>
          <a:p>
            <a:r>
              <a:rPr lang="en-US" sz="2800" u="sng" dirty="0">
                <a:latin typeface="Times New Roman" panose="02020603050405020304" pitchFamily="18" charset="0"/>
                <a:cs typeface="Times New Roman" panose="02020603050405020304" pitchFamily="18" charset="0"/>
              </a:rPr>
              <a:t>Limitations</a:t>
            </a:r>
            <a:r>
              <a:rPr lang="en-US" dirty="0">
                <a:latin typeface="Times New Roman" panose="02020603050405020304" pitchFamily="18" charset="0"/>
                <a:cs typeface="Times New Roman" panose="02020603050405020304" pitchFamily="18" charset="0"/>
              </a:rPr>
              <a:t>- Primary data was not collected</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 </a:t>
            </a:r>
            <a:r>
              <a:rPr lang="en-US" sz="2800" dirty="0">
                <a:latin typeface="Times New Roman" panose="02020603050405020304" pitchFamily="18" charset="0"/>
                <a:cs typeface="Times New Roman" panose="02020603050405020304" pitchFamily="18" charset="0"/>
              </a:rPr>
              <a:t>Completely theoretical study</a:t>
            </a:r>
          </a:p>
          <a:p>
            <a:r>
              <a:rPr lang="en-IN" u="sng" dirty="0">
                <a:latin typeface="Times New Roman" panose="02020603050405020304" pitchFamily="18" charset="0"/>
                <a:cs typeface="Times New Roman" panose="02020603050405020304" pitchFamily="18" charset="0"/>
              </a:rPr>
              <a:t>Tools</a:t>
            </a:r>
            <a:r>
              <a:rPr lang="en-IN" dirty="0">
                <a:latin typeface="Times New Roman" panose="02020603050405020304" pitchFamily="18" charset="0"/>
                <a:cs typeface="Times New Roman" panose="02020603050405020304" pitchFamily="18" charset="0"/>
              </a:rPr>
              <a:t>- Flow chart, Fish bone diagram, Use Case diagram, Wire frame diagram </a:t>
            </a:r>
          </a:p>
          <a:p>
            <a:pPr marL="0" indent="0">
              <a:buNone/>
            </a:pP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2247158" cy="1057735"/>
          </a:xfrm>
          <a:prstGeom prst="rect">
            <a:avLst/>
          </a:prstGeom>
        </p:spPr>
      </p:pic>
      <p:pic>
        <p:nvPicPr>
          <p:cNvPr id="5" name="Picture 4">
            <a:extLst>
              <a:ext uri="{FF2B5EF4-FFF2-40B4-BE49-F238E27FC236}">
                <a16:creationId xmlns:a16="http://schemas.microsoft.com/office/drawing/2014/main" id="{0AAA1869-AD22-33C1-ECBD-F143273E3F40}"/>
              </a:ext>
            </a:extLst>
          </p:cNvPr>
          <p:cNvPicPr>
            <a:picLocks noChangeAspect="1"/>
          </p:cNvPicPr>
          <p:nvPr/>
        </p:nvPicPr>
        <p:blipFill>
          <a:blip r:embed="rId3"/>
          <a:stretch>
            <a:fillRect/>
          </a:stretch>
        </p:blipFill>
        <p:spPr>
          <a:xfrm>
            <a:off x="8455742" y="5873392"/>
            <a:ext cx="3533910" cy="828381"/>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a:xfrm>
            <a:off x="838200" y="528101"/>
            <a:ext cx="10515600" cy="1325563"/>
          </a:xfrm>
        </p:spPr>
        <p:txBody>
          <a:bodyPr/>
          <a:lstStyle/>
          <a:p>
            <a:pPr algn="ctr"/>
            <a:r>
              <a:rPr lang="en-US" b="1" dirty="0">
                <a:latin typeface="Times New Roman" panose="02020603050405020304" pitchFamily="18" charset="0"/>
                <a:cs typeface="Times New Roman" panose="02020603050405020304" pitchFamily="18" charset="0"/>
              </a:rPr>
              <a:t>Modules in the EHR system</a:t>
            </a:r>
            <a:br>
              <a:rPr lang="en-US" dirty="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4"/>
            <a:ext cx="2142715" cy="1008574"/>
          </a:xfrm>
          <a:prstGeom prst="rect">
            <a:avLst/>
          </a:prstGeom>
        </p:spPr>
      </p:pic>
      <p:graphicFrame>
        <p:nvGraphicFramePr>
          <p:cNvPr id="5" name="Table 4">
            <a:extLst>
              <a:ext uri="{FF2B5EF4-FFF2-40B4-BE49-F238E27FC236}">
                <a16:creationId xmlns:a16="http://schemas.microsoft.com/office/drawing/2014/main" id="{1820F12F-8BBB-19C3-4C34-AD5D8112A856}"/>
              </a:ext>
            </a:extLst>
          </p:cNvPr>
          <p:cNvGraphicFramePr>
            <a:graphicFrameLocks noGrp="1"/>
          </p:cNvGraphicFramePr>
          <p:nvPr>
            <p:extLst>
              <p:ext uri="{D42A27DB-BD31-4B8C-83A1-F6EECF244321}">
                <p14:modId xmlns:p14="http://schemas.microsoft.com/office/powerpoint/2010/main" val="3169004285"/>
              </p:ext>
            </p:extLst>
          </p:nvPr>
        </p:nvGraphicFramePr>
        <p:xfrm>
          <a:off x="324465" y="1719230"/>
          <a:ext cx="5968180" cy="4028440"/>
        </p:xfrm>
        <a:graphic>
          <a:graphicData uri="http://schemas.openxmlformats.org/drawingml/2006/table">
            <a:tbl>
              <a:tblPr firstRow="1" bandRow="1">
                <a:tableStyleId>{5C22544A-7EE6-4342-B048-85BDC9FD1C3A}</a:tableStyleId>
              </a:tblPr>
              <a:tblGrid>
                <a:gridCol w="1759974">
                  <a:extLst>
                    <a:ext uri="{9D8B030D-6E8A-4147-A177-3AD203B41FA5}">
                      <a16:colId xmlns:a16="http://schemas.microsoft.com/office/drawing/2014/main" val="3836955716"/>
                    </a:ext>
                  </a:extLst>
                </a:gridCol>
                <a:gridCol w="4208206">
                  <a:extLst>
                    <a:ext uri="{9D8B030D-6E8A-4147-A177-3AD203B41FA5}">
                      <a16:colId xmlns:a16="http://schemas.microsoft.com/office/drawing/2014/main" val="1963660467"/>
                    </a:ext>
                  </a:extLst>
                </a:gridCol>
              </a:tblGrid>
              <a:tr h="370840">
                <a:tc>
                  <a:txBody>
                    <a:bodyPr/>
                    <a:lstStyle/>
                    <a:p>
                      <a:r>
                        <a:rPr lang="en-IN" dirty="0"/>
                        <a:t>Module</a:t>
                      </a:r>
                    </a:p>
                  </a:txBody>
                  <a:tcPr/>
                </a:tc>
                <a:tc>
                  <a:txBody>
                    <a:bodyPr/>
                    <a:lstStyle/>
                    <a:p>
                      <a:r>
                        <a:rPr lang="en-IN" dirty="0"/>
                        <a:t>Key Features</a:t>
                      </a:r>
                    </a:p>
                  </a:txBody>
                  <a:tcPr/>
                </a:tc>
                <a:extLst>
                  <a:ext uri="{0D108BD9-81ED-4DB2-BD59-A6C34878D82A}">
                    <a16:rowId xmlns:a16="http://schemas.microsoft.com/office/drawing/2014/main" val="4213959029"/>
                  </a:ext>
                </a:extLst>
              </a:tr>
              <a:tr h="370840">
                <a:tc>
                  <a:txBody>
                    <a:bodyPr/>
                    <a:lstStyle/>
                    <a:p>
                      <a:r>
                        <a:rPr lang="en-IN" dirty="0"/>
                        <a:t>Optometrist Dashboard</a:t>
                      </a:r>
                    </a:p>
                  </a:txBody>
                  <a:tcPr/>
                </a:tc>
                <a:tc>
                  <a:txBody>
                    <a:bodyPr/>
                    <a:lstStyle/>
                    <a:p>
                      <a:pPr marL="285750" indent="-285750">
                        <a:buFontTx/>
                        <a:buChar char="-"/>
                      </a:pPr>
                      <a:r>
                        <a:rPr lang="en-US" dirty="0"/>
                        <a:t>Vision assessments</a:t>
                      </a:r>
                    </a:p>
                    <a:p>
                      <a:pPr marL="285750" indent="-285750">
                        <a:buFontTx/>
                        <a:buChar char="-"/>
                      </a:pPr>
                      <a:r>
                        <a:rPr lang="en-US" dirty="0"/>
                        <a:t>Prescription management</a:t>
                      </a:r>
                    </a:p>
                    <a:p>
                      <a:pPr marL="285750" indent="-285750">
                        <a:buFontTx/>
                        <a:buChar char="-"/>
                      </a:pPr>
                      <a:r>
                        <a:rPr lang="en-US" dirty="0"/>
                        <a:t>Patient history tracking</a:t>
                      </a:r>
                      <a:endParaRPr lang="en-IN" dirty="0"/>
                    </a:p>
                  </a:txBody>
                  <a:tcPr/>
                </a:tc>
                <a:extLst>
                  <a:ext uri="{0D108BD9-81ED-4DB2-BD59-A6C34878D82A}">
                    <a16:rowId xmlns:a16="http://schemas.microsoft.com/office/drawing/2014/main" val="2554368881"/>
                  </a:ext>
                </a:extLst>
              </a:tr>
              <a:tr h="370840">
                <a:tc>
                  <a:txBody>
                    <a:bodyPr/>
                    <a:lstStyle/>
                    <a:p>
                      <a:r>
                        <a:rPr lang="en-IN" dirty="0"/>
                        <a:t>Ophthalmologist Dashboard</a:t>
                      </a:r>
                    </a:p>
                  </a:txBody>
                  <a:tcPr/>
                </a:tc>
                <a:tc>
                  <a:txBody>
                    <a:bodyPr/>
                    <a:lstStyle/>
                    <a:p>
                      <a:pPr marL="285750" indent="-285750">
                        <a:buFontTx/>
                        <a:buChar char="-"/>
                      </a:pPr>
                      <a:r>
                        <a:rPr lang="en-US" dirty="0"/>
                        <a:t>Comprehensive eye exams</a:t>
                      </a:r>
                    </a:p>
                    <a:p>
                      <a:pPr marL="285750" indent="-285750">
                        <a:buFontTx/>
                        <a:buChar char="-"/>
                      </a:pPr>
                      <a:r>
                        <a:rPr lang="en-US" dirty="0"/>
                        <a:t>Surgical planning and records</a:t>
                      </a:r>
                    </a:p>
                    <a:p>
                      <a:pPr marL="285750" indent="-285750">
                        <a:buFontTx/>
                        <a:buChar char="-"/>
                      </a:pPr>
                      <a:r>
                        <a:rPr lang="en-US" dirty="0"/>
                        <a:t>Detailed patient consultations</a:t>
                      </a:r>
                      <a:endParaRPr lang="en-IN" dirty="0"/>
                    </a:p>
                  </a:txBody>
                  <a:tcPr/>
                </a:tc>
                <a:extLst>
                  <a:ext uri="{0D108BD9-81ED-4DB2-BD59-A6C34878D82A}">
                    <a16:rowId xmlns:a16="http://schemas.microsoft.com/office/drawing/2014/main" val="558324971"/>
                  </a:ext>
                </a:extLst>
              </a:tr>
              <a:tr h="370840">
                <a:tc>
                  <a:txBody>
                    <a:bodyPr/>
                    <a:lstStyle/>
                    <a:p>
                      <a:r>
                        <a:rPr lang="en-IN" dirty="0"/>
                        <a:t>Pharmacy Dashboard</a:t>
                      </a:r>
                    </a:p>
                  </a:txBody>
                  <a:tcPr/>
                </a:tc>
                <a:tc>
                  <a:txBody>
                    <a:bodyPr/>
                    <a:lstStyle/>
                    <a:p>
                      <a:pPr marL="285750" indent="-285750">
                        <a:buFontTx/>
                        <a:buChar char="-"/>
                      </a:pPr>
                      <a:r>
                        <a:rPr lang="en-US" dirty="0"/>
                        <a:t>Medication dispensing</a:t>
                      </a:r>
                    </a:p>
                    <a:p>
                      <a:pPr marL="285750" indent="-285750">
                        <a:buFontTx/>
                        <a:buChar char="-"/>
                      </a:pPr>
                      <a:r>
                        <a:rPr lang="en-US" dirty="0"/>
                        <a:t>Inventory management</a:t>
                      </a:r>
                    </a:p>
                    <a:p>
                      <a:pPr marL="285750" indent="-285750">
                        <a:buFontTx/>
                        <a:buChar char="-"/>
                      </a:pPr>
                      <a:r>
                        <a:rPr lang="en-US" dirty="0"/>
                        <a:t>Prescription tracking</a:t>
                      </a:r>
                      <a:endParaRPr lang="en-IN" dirty="0"/>
                    </a:p>
                  </a:txBody>
                  <a:tcPr/>
                </a:tc>
                <a:extLst>
                  <a:ext uri="{0D108BD9-81ED-4DB2-BD59-A6C34878D82A}">
                    <a16:rowId xmlns:a16="http://schemas.microsoft.com/office/drawing/2014/main" val="2703720689"/>
                  </a:ext>
                </a:extLst>
              </a:tr>
              <a:tr h="370840">
                <a:tc>
                  <a:txBody>
                    <a:bodyPr/>
                    <a:lstStyle/>
                    <a:p>
                      <a:r>
                        <a:rPr lang="en-IN" dirty="0"/>
                        <a:t>Insurance Dashboard</a:t>
                      </a:r>
                    </a:p>
                  </a:txBody>
                  <a:tcPr/>
                </a:tc>
                <a:tc>
                  <a:txBody>
                    <a:bodyPr/>
                    <a:lstStyle/>
                    <a:p>
                      <a:pPr marL="285750" indent="-285750">
                        <a:buFontTx/>
                        <a:buChar char="-"/>
                      </a:pPr>
                      <a:r>
                        <a:rPr lang="en-US" dirty="0"/>
                        <a:t>Claims processing</a:t>
                      </a:r>
                    </a:p>
                    <a:p>
                      <a:pPr marL="285750" indent="-285750">
                        <a:buFontTx/>
                        <a:buChar char="-"/>
                      </a:pPr>
                      <a:r>
                        <a:rPr lang="en-US" dirty="0"/>
                        <a:t>Policy management</a:t>
                      </a:r>
                    </a:p>
                    <a:p>
                      <a:pPr marL="285750" indent="-285750">
                        <a:buFontTx/>
                        <a:buChar char="-"/>
                      </a:pPr>
                      <a:r>
                        <a:rPr lang="en-US" dirty="0"/>
                        <a:t>Billing and payment tracking</a:t>
                      </a:r>
                      <a:endParaRPr lang="en-IN" dirty="0"/>
                    </a:p>
                  </a:txBody>
                  <a:tcPr/>
                </a:tc>
                <a:extLst>
                  <a:ext uri="{0D108BD9-81ED-4DB2-BD59-A6C34878D82A}">
                    <a16:rowId xmlns:a16="http://schemas.microsoft.com/office/drawing/2014/main" val="3867118799"/>
                  </a:ext>
                </a:extLst>
              </a:tr>
            </a:tbl>
          </a:graphicData>
        </a:graphic>
      </p:graphicFrame>
      <p:graphicFrame>
        <p:nvGraphicFramePr>
          <p:cNvPr id="7" name="Table 6">
            <a:extLst>
              <a:ext uri="{FF2B5EF4-FFF2-40B4-BE49-F238E27FC236}">
                <a16:creationId xmlns:a16="http://schemas.microsoft.com/office/drawing/2014/main" id="{1FC9789C-2BA1-F4ED-97EE-0D6B49D82B7A}"/>
              </a:ext>
            </a:extLst>
          </p:cNvPr>
          <p:cNvGraphicFramePr>
            <a:graphicFrameLocks noGrp="1"/>
          </p:cNvGraphicFramePr>
          <p:nvPr>
            <p:extLst>
              <p:ext uri="{D42A27DB-BD31-4B8C-83A1-F6EECF244321}">
                <p14:modId xmlns:p14="http://schemas.microsoft.com/office/powerpoint/2010/main" val="788297519"/>
              </p:ext>
            </p:extLst>
          </p:nvPr>
        </p:nvGraphicFramePr>
        <p:xfrm>
          <a:off x="6633496" y="1719230"/>
          <a:ext cx="5234039" cy="3114040"/>
        </p:xfrm>
        <a:graphic>
          <a:graphicData uri="http://schemas.openxmlformats.org/drawingml/2006/table">
            <a:tbl>
              <a:tblPr firstRow="1" bandRow="1">
                <a:tableStyleId>{5C22544A-7EE6-4342-B048-85BDC9FD1C3A}</a:tableStyleId>
              </a:tblPr>
              <a:tblGrid>
                <a:gridCol w="1414066">
                  <a:extLst>
                    <a:ext uri="{9D8B030D-6E8A-4147-A177-3AD203B41FA5}">
                      <a16:colId xmlns:a16="http://schemas.microsoft.com/office/drawing/2014/main" val="3836955716"/>
                    </a:ext>
                  </a:extLst>
                </a:gridCol>
                <a:gridCol w="3819973">
                  <a:extLst>
                    <a:ext uri="{9D8B030D-6E8A-4147-A177-3AD203B41FA5}">
                      <a16:colId xmlns:a16="http://schemas.microsoft.com/office/drawing/2014/main" val="1963660467"/>
                    </a:ext>
                  </a:extLst>
                </a:gridCol>
              </a:tblGrid>
              <a:tr h="370840">
                <a:tc>
                  <a:txBody>
                    <a:bodyPr/>
                    <a:lstStyle/>
                    <a:p>
                      <a:r>
                        <a:rPr lang="en-IN" dirty="0"/>
                        <a:t>Module</a:t>
                      </a:r>
                    </a:p>
                  </a:txBody>
                  <a:tcPr/>
                </a:tc>
                <a:tc>
                  <a:txBody>
                    <a:bodyPr/>
                    <a:lstStyle/>
                    <a:p>
                      <a:r>
                        <a:rPr lang="en-IN" dirty="0"/>
                        <a:t>Key Features</a:t>
                      </a:r>
                    </a:p>
                  </a:txBody>
                  <a:tcPr/>
                </a:tc>
                <a:extLst>
                  <a:ext uri="{0D108BD9-81ED-4DB2-BD59-A6C34878D82A}">
                    <a16:rowId xmlns:a16="http://schemas.microsoft.com/office/drawing/2014/main" val="4213959029"/>
                  </a:ext>
                </a:extLst>
              </a:tr>
              <a:tr h="370840">
                <a:tc>
                  <a:txBody>
                    <a:bodyPr/>
                    <a:lstStyle/>
                    <a:p>
                      <a:r>
                        <a:rPr lang="en-IN" dirty="0"/>
                        <a:t>Optical Dashboard</a:t>
                      </a:r>
                    </a:p>
                  </a:txBody>
                  <a:tcPr/>
                </a:tc>
                <a:tc>
                  <a:txBody>
                    <a:bodyPr/>
                    <a:lstStyle/>
                    <a:p>
                      <a:pPr marL="285750" indent="-285750">
                        <a:buFontTx/>
                        <a:buChar char="-"/>
                      </a:pPr>
                      <a:r>
                        <a:rPr lang="en-US" dirty="0"/>
                        <a:t>Glasses and lenses prescriptions</a:t>
                      </a:r>
                    </a:p>
                    <a:p>
                      <a:pPr marL="285750" indent="-285750">
                        <a:buFontTx/>
                        <a:buChar char="-"/>
                      </a:pPr>
                      <a:r>
                        <a:rPr lang="en-US" dirty="0"/>
                        <a:t>Sales tracking</a:t>
                      </a:r>
                    </a:p>
                    <a:p>
                      <a:pPr marL="285750" indent="-285750">
                        <a:buFontTx/>
                        <a:buChar char="-"/>
                      </a:pPr>
                      <a:r>
                        <a:rPr lang="en-US" dirty="0"/>
                        <a:t>Product inventory</a:t>
                      </a:r>
                      <a:endParaRPr lang="en-IN" dirty="0"/>
                    </a:p>
                  </a:txBody>
                  <a:tcPr/>
                </a:tc>
                <a:extLst>
                  <a:ext uri="{0D108BD9-81ED-4DB2-BD59-A6C34878D82A}">
                    <a16:rowId xmlns:a16="http://schemas.microsoft.com/office/drawing/2014/main" val="2554368881"/>
                  </a:ext>
                </a:extLst>
              </a:tr>
              <a:tr h="370840">
                <a:tc>
                  <a:txBody>
                    <a:bodyPr/>
                    <a:lstStyle/>
                    <a:p>
                      <a:r>
                        <a:rPr lang="en-IN" dirty="0"/>
                        <a:t>Counsellor Dashboard</a:t>
                      </a:r>
                    </a:p>
                  </a:txBody>
                  <a:tcPr/>
                </a:tc>
                <a:tc>
                  <a:txBody>
                    <a:bodyPr/>
                    <a:lstStyle/>
                    <a:p>
                      <a:pPr marL="285750" indent="-285750">
                        <a:buFontTx/>
                        <a:buChar char="-"/>
                      </a:pPr>
                      <a:r>
                        <a:rPr lang="en-US" dirty="0"/>
                        <a:t>Patient counseling records</a:t>
                      </a:r>
                    </a:p>
                    <a:p>
                      <a:pPr marL="285750" indent="-285750">
                        <a:buFontTx/>
                        <a:buChar char="-"/>
                      </a:pPr>
                      <a:r>
                        <a:rPr lang="en-US" dirty="0"/>
                        <a:t>Appointment scheduling</a:t>
                      </a:r>
                    </a:p>
                    <a:p>
                      <a:pPr marL="0" indent="0">
                        <a:buFontTx/>
                        <a:buNone/>
                      </a:pPr>
                      <a:r>
                        <a:rPr lang="en-US" dirty="0"/>
                        <a:t>-    Treatment adherence tracking</a:t>
                      </a:r>
                      <a:endParaRPr lang="en-IN" dirty="0"/>
                    </a:p>
                  </a:txBody>
                  <a:tcPr/>
                </a:tc>
                <a:extLst>
                  <a:ext uri="{0D108BD9-81ED-4DB2-BD59-A6C34878D82A}">
                    <a16:rowId xmlns:a16="http://schemas.microsoft.com/office/drawing/2014/main" val="558324971"/>
                  </a:ext>
                </a:extLst>
              </a:tr>
              <a:tr h="370840">
                <a:tc>
                  <a:txBody>
                    <a:bodyPr/>
                    <a:lstStyle/>
                    <a:p>
                      <a:r>
                        <a:rPr lang="en-IN" dirty="0"/>
                        <a:t>Report Generation Feature</a:t>
                      </a:r>
                    </a:p>
                  </a:txBody>
                  <a:tcPr/>
                </a:tc>
                <a:tc>
                  <a:txBody>
                    <a:bodyPr/>
                    <a:lstStyle/>
                    <a:p>
                      <a:pPr marL="285750" indent="-285750">
                        <a:buFontTx/>
                        <a:buChar char="-"/>
                      </a:pPr>
                      <a:r>
                        <a:rPr lang="en-US" dirty="0"/>
                        <a:t>Customizable templates</a:t>
                      </a:r>
                    </a:p>
                    <a:p>
                      <a:pPr marL="285750" indent="-285750">
                        <a:buFontTx/>
                        <a:buChar char="-"/>
                      </a:pPr>
                      <a:r>
                        <a:rPr lang="en-US" dirty="0"/>
                        <a:t>Over 150 types of reports</a:t>
                      </a:r>
                    </a:p>
                    <a:p>
                      <a:pPr marL="285750" indent="-285750">
                        <a:buFontTx/>
                        <a:buChar char="-"/>
                      </a:pPr>
                      <a:r>
                        <a:rPr lang="en-US" dirty="0"/>
                        <a:t>Data analysis and visualization</a:t>
                      </a:r>
                      <a:endParaRPr lang="en-IN" dirty="0"/>
                    </a:p>
                  </a:txBody>
                  <a:tcPr/>
                </a:tc>
                <a:extLst>
                  <a:ext uri="{0D108BD9-81ED-4DB2-BD59-A6C34878D82A}">
                    <a16:rowId xmlns:a16="http://schemas.microsoft.com/office/drawing/2014/main" val="2703720689"/>
                  </a:ext>
                </a:extLst>
              </a:tr>
            </a:tbl>
          </a:graphicData>
        </a:graphic>
      </p:graphicFrame>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10032</TotalTime>
  <Words>1369</Words>
  <Application>Microsoft Office PowerPoint</Application>
  <PresentationFormat>Widescreen</PresentationFormat>
  <Paragraphs>159</Paragraphs>
  <Slides>20</Slides>
  <Notes>6</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Office Theme</vt:lpstr>
      <vt:lpstr>Workflow mapping of an Ophthalmology Electronic Health Record (EHR) System</vt:lpstr>
      <vt:lpstr>Mentor Approval</vt:lpstr>
      <vt:lpstr>Introduction </vt:lpstr>
      <vt:lpstr>Objectives of the Study</vt:lpstr>
      <vt:lpstr>Review of Literature </vt:lpstr>
      <vt:lpstr>Review of Literature </vt:lpstr>
      <vt:lpstr>Methodology </vt:lpstr>
      <vt:lpstr>Methodology </vt:lpstr>
      <vt:lpstr>Modules in the EHR system  </vt:lpstr>
      <vt:lpstr>Results </vt:lpstr>
      <vt:lpstr>Gaps in the older version </vt:lpstr>
      <vt:lpstr>Root Cause Diagram for Frequent crashes </vt:lpstr>
      <vt:lpstr>Results </vt:lpstr>
      <vt:lpstr>New EHR view</vt:lpstr>
      <vt:lpstr>Benefits of the Newer Version Over the Older Version </vt:lpstr>
      <vt:lpstr>Discussion </vt:lpstr>
      <vt:lpstr>Conclusion</vt:lpstr>
      <vt:lpstr>References</vt:lpstr>
      <vt:lpstr>Thank You!!</vt:lpstr>
      <vt:lpstr>Pictorial Journey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Prannoy Mandal</cp:lastModifiedBy>
  <cp:revision>41</cp:revision>
  <dcterms:created xsi:type="dcterms:W3CDTF">2022-05-20T15:11:38Z</dcterms:created>
  <dcterms:modified xsi:type="dcterms:W3CDTF">2024-07-28T07:41:59Z</dcterms:modified>
</cp:coreProperties>
</file>