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4" r:id="rId4"/>
    <p:sldId id="275" r:id="rId5"/>
    <p:sldId id="276" r:id="rId6"/>
    <p:sldId id="260" r:id="rId7"/>
    <p:sldId id="261" r:id="rId8"/>
    <p:sldId id="278" r:id="rId9"/>
    <p:sldId id="277" r:id="rId10"/>
    <p:sldId id="262" r:id="rId11"/>
    <p:sldId id="263" r:id="rId12"/>
    <p:sldId id="264" r:id="rId13"/>
    <p:sldId id="279" r:id="rId14"/>
    <p:sldId id="280" r:id="rId15"/>
    <p:sldId id="281" r:id="rId16"/>
    <p:sldId id="282" r:id="rId17"/>
    <p:sldId id="268" r:id="rId18"/>
    <p:sldId id="270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4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ana\Desktop\IIHMR%20DISSERTATION\Coolection%20too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ana\Desktop\IIHMR%20DISSERTATION\Coolection%20too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ana\Desktop\IIHMR%20DISSERTATION\Coolection%20too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ana\Desktop\IIHMR%20DISSERTATION\Coolection%20too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ana\Desktop\IIHMR%20DISSERTATION\Coolection%20too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ana\Desktop\IIHMR%20DISSERTATION\Coolection%20too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ana\Desktop\IIHMR%20DISSERTATION\Coolection%20tool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College%20Project\Research%20tool%20kit%20(1)%20(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b="1"/>
              <a:t>Age distribution of pregnant women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F55-4A2D-A3C4-75FF940AFD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F55-4A2D-A3C4-75FF940AFD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F55-4A2D-A3C4-75FF940AFD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Sheet3!$A$5:$C$6</c:f>
              <c:strCache>
                <c:ptCount val="3"/>
                <c:pt idx="0">
                  <c:v>&lt;19 yrs.</c:v>
                </c:pt>
                <c:pt idx="1">
                  <c:v>19-35 yrs</c:v>
                </c:pt>
                <c:pt idx="2">
                  <c:v>35+ yrs</c:v>
                </c:pt>
              </c:strCache>
            </c:strRef>
          </c:cat>
          <c:val>
            <c:numRef>
              <c:f>Sheet3!$A$7:$C$7</c:f>
              <c:numCache>
                <c:formatCode>0%</c:formatCode>
                <c:ptCount val="3"/>
                <c:pt idx="0">
                  <c:v>0.15643180349062702</c:v>
                </c:pt>
                <c:pt idx="1">
                  <c:v>0.75113122171945701</c:v>
                </c:pt>
                <c:pt idx="2">
                  <c:v>9.2436974789915971E-2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F55-4A2D-A3C4-75FF940AFD4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b="1"/>
              <a:t>Women with age below</a:t>
            </a:r>
            <a:r>
              <a:rPr lang="en-IN" b="1" baseline="0"/>
              <a:t> </a:t>
            </a:r>
            <a:r>
              <a:rPr lang="en-IN" b="1"/>
              <a:t>19 conceived</a:t>
            </a:r>
            <a:r>
              <a:rPr lang="en-IN" b="1" baseline="0"/>
              <a:t> </a:t>
            </a:r>
            <a:r>
              <a:rPr lang="en-IN" b="1"/>
              <a:t>their first pregnancy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Sheet2!$O$2</c:f>
              <c:strCache>
                <c:ptCount val="1"/>
                <c:pt idx="0">
                  <c:v>Age &lt; 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Sheet2!$P$1:$S$1</c:f>
              <c:strCache>
                <c:ptCount val="4"/>
                <c:pt idx="0">
                  <c:v>FEB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</c:strCache>
            </c:strRef>
          </c:cat>
          <c:val>
            <c:numRef>
              <c:f>Sheet2!$P$2:$S$2</c:f>
              <c:numCache>
                <c:formatCode>General</c:formatCode>
                <c:ptCount val="4"/>
                <c:pt idx="0">
                  <c:v>96</c:v>
                </c:pt>
                <c:pt idx="1">
                  <c:v>69</c:v>
                </c:pt>
                <c:pt idx="2">
                  <c:v>38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20-48D1-9B37-388A64D21B16}"/>
            </c:ext>
          </c:extLst>
        </c:ser>
        <c:ser>
          <c:idx val="1"/>
          <c:order val="1"/>
          <c:tx>
            <c:strRef>
              <c:f>Sheet2!$O$3</c:f>
              <c:strCache>
                <c:ptCount val="1"/>
                <c:pt idx="0">
                  <c:v>Gravida (Primi)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Sheet2!$P$1:$S$1</c:f>
              <c:strCache>
                <c:ptCount val="4"/>
                <c:pt idx="0">
                  <c:v>FEB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</c:strCache>
            </c:strRef>
          </c:cat>
          <c:val>
            <c:numRef>
              <c:f>Sheet2!$P$3:$S$3</c:f>
              <c:numCache>
                <c:formatCode>General</c:formatCode>
                <c:ptCount val="4"/>
                <c:pt idx="0">
                  <c:v>25</c:v>
                </c:pt>
                <c:pt idx="1">
                  <c:v>11</c:v>
                </c:pt>
                <c:pt idx="2">
                  <c:v>7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20-48D1-9B37-388A64D21B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12974479"/>
        <c:axId val="1612962479"/>
      </c:barChart>
      <c:catAx>
        <c:axId val="1612974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962479"/>
        <c:crosses val="autoZero"/>
        <c:auto val="1"/>
        <c:lblAlgn val="ctr"/>
        <c:lblOffset val="100"/>
        <c:noMultiLvlLbl val="0"/>
      </c:catAx>
      <c:valAx>
        <c:axId val="1612962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97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IN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Women with age more than 35 conceived their first pregnancy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Sheet2!$AD$2</c:f>
              <c:strCache>
                <c:ptCount val="1"/>
                <c:pt idx="0">
                  <c:v>Age &gt; 35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Sheet2!$AE$1:$AH$1</c:f>
              <c:strCache>
                <c:ptCount val="4"/>
                <c:pt idx="0">
                  <c:v>FEB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</c:strCache>
            </c:strRef>
          </c:cat>
          <c:val>
            <c:numRef>
              <c:f>Sheet2!$AE$2:$AH$2</c:f>
              <c:numCache>
                <c:formatCode>General</c:formatCode>
                <c:ptCount val="4"/>
                <c:pt idx="0">
                  <c:v>51</c:v>
                </c:pt>
                <c:pt idx="1">
                  <c:v>37</c:v>
                </c:pt>
                <c:pt idx="2">
                  <c:v>24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AD-4FB7-8B1E-8B6F267938D0}"/>
            </c:ext>
          </c:extLst>
        </c:ser>
        <c:ser>
          <c:idx val="1"/>
          <c:order val="1"/>
          <c:tx>
            <c:strRef>
              <c:f>Sheet2!$AD$3</c:f>
              <c:strCache>
                <c:ptCount val="1"/>
                <c:pt idx="0">
                  <c:v>Gravida (Primi)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Sheet2!$AE$1:$AH$1</c:f>
              <c:strCache>
                <c:ptCount val="4"/>
                <c:pt idx="0">
                  <c:v>FEB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</c:strCache>
            </c:strRef>
          </c:cat>
          <c:val>
            <c:numRef>
              <c:f>Sheet2!$AE$3:$AH$3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AD-4FB7-8B1E-8B6F267938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13104223"/>
        <c:axId val="1613112383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Sheet2!$AD$4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Sheet2!$AE$1:$AH$1</c15:sqref>
                        </c15:formulaRef>
                      </c:ext>
                    </c:extLst>
                    <c:strCache>
                      <c:ptCount val="4"/>
                      <c:pt idx="0">
                        <c:v>FEB</c:v>
                      </c:pt>
                      <c:pt idx="1">
                        <c:v>MAR</c:v>
                      </c:pt>
                      <c:pt idx="2">
                        <c:v>APR</c:v>
                      </c:pt>
                      <c:pt idx="3">
                        <c:v>May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Sheet2!$AE$4:$AH$4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70AD-4FB7-8B1E-8B6F267938D0}"/>
                  </c:ext>
                </c:extLst>
              </c15:ser>
            </c15:filteredBarSeries>
          </c:ext>
        </c:extLst>
      </c:barChart>
      <c:catAx>
        <c:axId val="1613104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3112383"/>
        <c:crosses val="autoZero"/>
        <c:auto val="1"/>
        <c:lblAlgn val="ctr"/>
        <c:lblOffset val="100"/>
        <c:noMultiLvlLbl val="0"/>
      </c:catAx>
      <c:valAx>
        <c:axId val="1613112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3104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b="1"/>
              <a:t>Complications</a:t>
            </a:r>
            <a:r>
              <a:rPr lang="en-IN" b="1" baseline="0"/>
              <a:t> </a:t>
            </a:r>
            <a:r>
              <a:rPr lang="en-IN" b="1"/>
              <a:t>among pregnant women (&lt;19 yr)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Sheet3!$H$46:$I$54</c:f>
              <c:strCache>
                <c:ptCount val="9"/>
                <c:pt idx="0">
                  <c:v>Hb: 7-9 gm/dl (Moderate)</c:v>
                </c:pt>
                <c:pt idx="2">
                  <c:v>Hb: 7gm/dl (severe)</c:v>
                </c:pt>
                <c:pt idx="4">
                  <c:v>total Preterm labor </c:v>
                </c:pt>
                <c:pt idx="6">
                  <c:v>Breech presentation</c:v>
                </c:pt>
                <c:pt idx="8">
                  <c:v>Previous LSCS</c:v>
                </c:pt>
              </c:strCache>
            </c:strRef>
          </c:cat>
          <c:val>
            <c:numRef>
              <c:f>Sheet3!$K$46:$K$54</c:f>
              <c:numCache>
                <c:formatCode>General</c:formatCode>
                <c:ptCount val="9"/>
                <c:pt idx="0" formatCode="0%">
                  <c:v>0.66528925619834711</c:v>
                </c:pt>
                <c:pt idx="2" formatCode="0%">
                  <c:v>3.71900826446281E-2</c:v>
                </c:pt>
                <c:pt idx="4" formatCode="0%">
                  <c:v>2.0661157024793389E-2</c:v>
                </c:pt>
                <c:pt idx="6" formatCode="0%">
                  <c:v>2.0661157024793389E-2</c:v>
                </c:pt>
                <c:pt idx="8" formatCode="0%">
                  <c:v>8.2644628099173556E-3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23-499D-8995-0BB7ED150D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95495488"/>
        <c:axId val="6954839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Sheet3!$H$46:$I$54</c15:sqref>
                        </c15:formulaRef>
                      </c:ext>
                    </c:extLst>
                    <c:strCache>
                      <c:ptCount val="9"/>
                      <c:pt idx="0">
                        <c:v>Hb: 7-9 gm/dl (Moderate)</c:v>
                      </c:pt>
                      <c:pt idx="2">
                        <c:v>Hb: 7gm/dl (severe)</c:v>
                      </c:pt>
                      <c:pt idx="4">
                        <c:v>total Preterm labor </c:v>
                      </c:pt>
                      <c:pt idx="6">
                        <c:v>Breech presentation</c:v>
                      </c:pt>
                      <c:pt idx="8">
                        <c:v>Previous LSCS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Sheet3!$J$46:$J$54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F23-499D-8995-0BB7ED150D58}"/>
                  </c:ext>
                </c:extLst>
              </c15:ser>
            </c15:filteredBarSeries>
          </c:ext>
        </c:extLst>
      </c:barChart>
      <c:catAx>
        <c:axId val="695495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483968"/>
        <c:crosses val="autoZero"/>
        <c:auto val="1"/>
        <c:lblAlgn val="ctr"/>
        <c:lblOffset val="100"/>
        <c:noMultiLvlLbl val="0"/>
      </c:catAx>
      <c:valAx>
        <c:axId val="695483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49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b="1"/>
              <a:t>Complications among pregnant women age above 35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Sheet3!$X$3:$X$13</c:f>
              <c:strCache>
                <c:ptCount val="11"/>
                <c:pt idx="0">
                  <c:v>Grandmulti Para ( &gt;4)</c:v>
                </c:pt>
                <c:pt idx="2">
                  <c:v>Hb: 7-9 gm/dl (Moderate)</c:v>
                </c:pt>
                <c:pt idx="4">
                  <c:v>Hb: 7gm/dl (severe)</c:v>
                </c:pt>
                <c:pt idx="6">
                  <c:v>total Preterm labor </c:v>
                </c:pt>
                <c:pt idx="8">
                  <c:v>Breech presentation</c:v>
                </c:pt>
                <c:pt idx="10">
                  <c:v>Previous LSCS</c:v>
                </c:pt>
              </c:strCache>
            </c:strRef>
          </c:cat>
          <c:val>
            <c:numRef>
              <c:f>Sheet3!$Z$3:$Z$13</c:f>
              <c:numCache>
                <c:formatCode>General</c:formatCode>
                <c:ptCount val="11"/>
                <c:pt idx="0" formatCode="0%">
                  <c:v>6.2937062937062943E-2</c:v>
                </c:pt>
                <c:pt idx="2" formatCode="0%">
                  <c:v>0.5174825174825175</c:v>
                </c:pt>
                <c:pt idx="4" formatCode="0%">
                  <c:v>2.097902097902098E-2</c:v>
                </c:pt>
                <c:pt idx="6" formatCode="0%">
                  <c:v>3.4965034965034968E-2</c:v>
                </c:pt>
                <c:pt idx="8" formatCode="0%">
                  <c:v>6.9930069930069935E-2</c:v>
                </c:pt>
                <c:pt idx="10" formatCode="0%">
                  <c:v>2.097902097902098E-2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99-4148-A79C-68C215BA72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86796895"/>
        <c:axId val="786801695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Sheet3!$X$3:$X$13</c15:sqref>
                        </c15:formulaRef>
                      </c:ext>
                    </c:extLst>
                    <c:strCache>
                      <c:ptCount val="11"/>
                      <c:pt idx="0">
                        <c:v>Grandmulti Para ( &gt;4)</c:v>
                      </c:pt>
                      <c:pt idx="2">
                        <c:v>Hb: 7-9 gm/dl (Moderate)</c:v>
                      </c:pt>
                      <c:pt idx="4">
                        <c:v>Hb: 7gm/dl (severe)</c:v>
                      </c:pt>
                      <c:pt idx="6">
                        <c:v>total Preterm labor </c:v>
                      </c:pt>
                      <c:pt idx="8">
                        <c:v>Breech presentation</c:v>
                      </c:pt>
                      <c:pt idx="10">
                        <c:v>Previous LSCS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Sheet3!$Y$3:$Y$13</c15:sqref>
                        </c15:formulaRef>
                      </c:ext>
                    </c:extLst>
                    <c:numCache>
                      <c:formatCode>General</c:formatCode>
                      <c:ptCount val="1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4699-4148-A79C-68C215BA7233}"/>
                  </c:ext>
                </c:extLst>
              </c15:ser>
            </c15:filteredBarSeries>
          </c:ext>
        </c:extLst>
      </c:barChart>
      <c:catAx>
        <c:axId val="786796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801695"/>
        <c:crosses val="autoZero"/>
        <c:auto val="1"/>
        <c:lblAlgn val="ctr"/>
        <c:lblOffset val="100"/>
        <c:noMultiLvlLbl val="0"/>
      </c:catAx>
      <c:valAx>
        <c:axId val="786801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796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Maternal Outcome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Sheet3!$AJ$3:$AJ$4</c:f>
              <c:strCache>
                <c:ptCount val="2"/>
                <c:pt idx="0">
                  <c:v>total Postpartum hemorrhage cases </c:v>
                </c:pt>
                <c:pt idx="1">
                  <c:v>total Infection cases </c:v>
                </c:pt>
              </c:strCache>
            </c:strRef>
          </c:cat>
          <c:val>
            <c:numRef>
              <c:f>Sheet3!$AK$3:$AK$4</c:f>
              <c:numCache>
                <c:formatCode>0%</c:formatCode>
                <c:ptCount val="2"/>
                <c:pt idx="0">
                  <c:v>0.21818181818181817</c:v>
                </c:pt>
                <c:pt idx="1">
                  <c:v>0.12467532467532468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6D-4E95-9B5F-29F07C9BCC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5471008"/>
        <c:axId val="695483008"/>
      </c:barChart>
      <c:catAx>
        <c:axId val="69547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483008"/>
        <c:crosses val="autoZero"/>
        <c:auto val="1"/>
        <c:lblAlgn val="ctr"/>
        <c:lblOffset val="100"/>
        <c:noMultiLvlLbl val="0"/>
      </c:catAx>
      <c:valAx>
        <c:axId val="69548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47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Sheet3!$AR$1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Sheet3!$AQ$2:$AQ$9</c:f>
              <c:strCache>
                <c:ptCount val="8"/>
                <c:pt idx="1">
                  <c:v>wt- &lt;2500gm</c:v>
                </c:pt>
                <c:pt idx="2">
                  <c:v>wt-&lt;2000gm</c:v>
                </c:pt>
                <c:pt idx="3">
                  <c:v>wt-&lt;1500gm</c:v>
                </c:pt>
                <c:pt idx="4">
                  <c:v>wt-&lt;1000gm</c:v>
                </c:pt>
                <c:pt idx="5">
                  <c:v>total no of Stillbirth </c:v>
                </c:pt>
                <c:pt idx="6">
                  <c:v>total no of babies with birth asphyxia</c:v>
                </c:pt>
                <c:pt idx="7">
                  <c:v>total Respiratory distress syndrome cases</c:v>
                </c:pt>
              </c:strCache>
            </c:strRef>
          </c:cat>
          <c:val>
            <c:numRef>
              <c:f>Sheet3!$AR$2:$AR$9</c:f>
              <c:numCache>
                <c:formatCode>0%</c:formatCode>
                <c:ptCount val="8"/>
                <c:pt idx="1">
                  <c:v>0.54663212435233166</c:v>
                </c:pt>
                <c:pt idx="2">
                  <c:v>0.17098445595854922</c:v>
                </c:pt>
                <c:pt idx="3">
                  <c:v>2.072538860103627E-2</c:v>
                </c:pt>
                <c:pt idx="4">
                  <c:v>7.7720207253886009E-3</c:v>
                </c:pt>
                <c:pt idx="5">
                  <c:v>1.5544041450777202E-2</c:v>
                </c:pt>
                <c:pt idx="6">
                  <c:v>6.4766839378238336E-2</c:v>
                </c:pt>
                <c:pt idx="7">
                  <c:v>2.072538860103627E-2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4A-4964-BBA3-79684088D0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74958624"/>
        <c:axId val="674963904"/>
      </c:barChart>
      <c:catAx>
        <c:axId val="67495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963904"/>
        <c:crosses val="autoZero"/>
        <c:auto val="1"/>
        <c:lblAlgn val="ctr"/>
        <c:lblOffset val="100"/>
        <c:noMultiLvlLbl val="0"/>
      </c:catAx>
      <c:valAx>
        <c:axId val="67496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958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IN" sz="1600" b="1"/>
              <a:t>Distribution of different causes of PPH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683-4504-8C36-FF99557C3C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683-4504-8C36-FF99557C3C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683-4504-8C36-FF99557C3C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683-4504-8C36-FF99557C3CD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683-4504-8C36-FF99557C3CD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683-4504-8C36-FF99557C3CD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683-4504-8C36-FF99557C3CDD}"/>
              </c:ext>
            </c:extLst>
          </c:dPt>
          <c:dLbls>
            <c:dLbl>
              <c:idx val="0"/>
              <c:layout>
                <c:manualLayout>
                  <c:x val="-9.6742232178743101E-2"/>
                  <c:y val="4.29294254884806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83-4504-8C36-FF99557C3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Sheet3!$E$18:$E$24</c:f>
              <c:strCache>
                <c:ptCount val="7"/>
                <c:pt idx="0">
                  <c:v>others</c:v>
                </c:pt>
                <c:pt idx="1">
                  <c:v>PROM</c:v>
                </c:pt>
                <c:pt idx="2">
                  <c:v>Breech presentation</c:v>
                </c:pt>
                <c:pt idx="3">
                  <c:v>Placenta previa</c:v>
                </c:pt>
                <c:pt idx="4">
                  <c:v>Preeclampsia/eclampsia</c:v>
                </c:pt>
                <c:pt idx="5">
                  <c:v>Gestational hypertension</c:v>
                </c:pt>
                <c:pt idx="6">
                  <c:v>Placental abruption</c:v>
                </c:pt>
              </c:strCache>
            </c:strRef>
          </c:cat>
          <c:val>
            <c:numRef>
              <c:f>Sheet3!$F$18:$F$24</c:f>
              <c:numCache>
                <c:formatCode>0.0</c:formatCode>
                <c:ptCount val="7"/>
                <c:pt idx="0">
                  <c:v>41.777777777777779</c:v>
                </c:pt>
                <c:pt idx="1">
                  <c:v>28.000000000000004</c:v>
                </c:pt>
                <c:pt idx="2">
                  <c:v>9.3333333333333339</c:v>
                </c:pt>
                <c:pt idx="3">
                  <c:v>7.5555555555555554</c:v>
                </c:pt>
                <c:pt idx="4">
                  <c:v>7.5555555555555554</c:v>
                </c:pt>
                <c:pt idx="5">
                  <c:v>4</c:v>
                </c:pt>
                <c:pt idx="6">
                  <c:v>1.7777777777777777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683-4504-8C36-FF99557C3CD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 w="12700" cap="flat" cmpd="sng" algn="ctr">
      <a:solidFill>
        <a:schemeClr val="dk1"/>
      </a:solidFill>
      <a:prstDash val="solid"/>
      <a:miter lim="800000"/>
    </a:ln>
    <a:effectLst>
      <a:outerShdw blurRad="50800" dist="38100" algn="l" rotWithShape="0">
        <a:prstClr val="black">
          <a:alpha val="40000"/>
        </a:prst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0.43191</cdr:x>
      <cdr:y>0.03675</cdr:y>
    </cdr:from>
    <cdr:to>
      <cdr:x>0.65532</cdr:x>
      <cdr:y>0.13513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2E8DB13-C329-122F-179D-5077BA4A8D6D}"/>
            </a:ext>
          </a:extLst>
        </cdr:cNvPr>
        <cdr:cNvSpPr txBox="1"/>
      </cdr:nvSpPr>
      <cdr:spPr>
        <a:xfrm xmlns:a="http://schemas.openxmlformats.org/drawingml/2006/main">
          <a:off x="2320290" y="100806"/>
          <a:ext cx="1200150" cy="269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N" b="1" dirty="0"/>
            <a:t>Foetal</a:t>
          </a:r>
          <a:r>
            <a:rPr lang="en-IN" dirty="0"/>
            <a:t> </a:t>
          </a:r>
          <a:r>
            <a:rPr lang="en-IN" b="1" dirty="0"/>
            <a:t>Outcome</a:t>
          </a:r>
          <a:endParaRPr lang="en-IN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499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21-07-2024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21-07-2024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21-07-2024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64310"/>
            <a:ext cx="9144000" cy="622070"/>
          </a:xfrm>
        </p:spPr>
        <p:txBody>
          <a:bodyPr>
            <a:normAutofit fontScale="90000"/>
          </a:bodyPr>
          <a:lstStyle/>
          <a:p>
            <a:br>
              <a:rPr lang="en-US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US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US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A secondary study on “the Trends of Maternal Complications During Pregnancy on Maternal and Fetal Outcomes” at </a:t>
            </a:r>
            <a:br>
              <a:rPr lang="en-US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en-US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Sub-Divisional Hospital </a:t>
            </a:r>
            <a:r>
              <a:rPr lang="en-US" sz="2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Banmankhi</a:t>
            </a:r>
            <a:r>
              <a:rPr lang="en-US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US" sz="2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Purnea</a:t>
            </a:r>
            <a:r>
              <a:rPr lang="en-US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 district, Bihar</a:t>
            </a:r>
            <a:b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br>
              <a:rPr lang="en-IN" dirty="0"/>
            </a:b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1896"/>
            <a:ext cx="9144000" cy="1265903"/>
          </a:xfrm>
        </p:spPr>
        <p:txBody>
          <a:bodyPr>
            <a:normAutofit/>
          </a:bodyPr>
          <a:lstStyle/>
          <a:p>
            <a:r>
              <a:rPr lang="en-IN" b="1" dirty="0"/>
              <a:t>Pranav Gupta</a:t>
            </a:r>
          </a:p>
          <a:p>
            <a:r>
              <a:rPr lang="en-IN" b="1" dirty="0"/>
              <a:t>Dr Vinay Tripathi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4A4A6-17A9-4392-BB4C-06FEF16CF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FD452BB5-110D-5701-EBA5-C3490C809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243" y="2705755"/>
            <a:ext cx="2851356" cy="115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5212" y="365126"/>
            <a:ext cx="6548285" cy="696074"/>
          </a:xfrm>
        </p:spPr>
        <p:txBody>
          <a:bodyPr/>
          <a:lstStyle/>
          <a:p>
            <a:pPr algn="ctr"/>
            <a:r>
              <a:rPr lang="en-IN" b="1" dirty="0"/>
              <a:t>Results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63CEABD-6561-E095-F1C7-AD2C968F37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400139"/>
              </p:ext>
            </p:extLst>
          </p:nvPr>
        </p:nvGraphicFramePr>
        <p:xfrm>
          <a:off x="668594" y="1496890"/>
          <a:ext cx="5063610" cy="103723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87870">
                  <a:extLst>
                    <a:ext uri="{9D8B030D-6E8A-4147-A177-3AD203B41FA5}">
                      <a16:colId xmlns:a16="http://schemas.microsoft.com/office/drawing/2014/main" val="2507077152"/>
                    </a:ext>
                  </a:extLst>
                </a:gridCol>
                <a:gridCol w="1687870">
                  <a:extLst>
                    <a:ext uri="{9D8B030D-6E8A-4147-A177-3AD203B41FA5}">
                      <a16:colId xmlns:a16="http://schemas.microsoft.com/office/drawing/2014/main" val="1713722272"/>
                    </a:ext>
                  </a:extLst>
                </a:gridCol>
                <a:gridCol w="1687870">
                  <a:extLst>
                    <a:ext uri="{9D8B030D-6E8A-4147-A177-3AD203B41FA5}">
                      <a16:colId xmlns:a16="http://schemas.microsoft.com/office/drawing/2014/main" val="3900710602"/>
                    </a:ext>
                  </a:extLst>
                </a:gridCol>
              </a:tblGrid>
              <a:tr h="7248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</a:rPr>
                        <a:t>Total Deliveries</a:t>
                      </a:r>
                      <a:endParaRPr lang="en-IN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</a:rPr>
                        <a:t>Maternal Complications</a:t>
                      </a:r>
                      <a:endParaRPr lang="en-IN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u="none" strike="noStrike" dirty="0">
                          <a:effectLst/>
                        </a:rPr>
                        <a:t>Percentage</a:t>
                      </a:r>
                      <a:endParaRPr lang="en-IN" sz="2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50549610"/>
                  </a:ext>
                </a:extLst>
              </a:tr>
              <a:tr h="305185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effectLst/>
                        </a:rPr>
                        <a:t>1547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effectLst/>
                        </a:rPr>
                        <a:t>385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effectLst/>
                        </a:rPr>
                        <a:t>25%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6497645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B1AD0-3937-0010-0111-E6BE0A374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809C2BD-1FFD-41E1-A3E4-E78DB4DB40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740390"/>
              </p:ext>
            </p:extLst>
          </p:nvPr>
        </p:nvGraphicFramePr>
        <p:xfrm>
          <a:off x="668594" y="273824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E9BB07AF-0558-6F90-5CDE-EB40CDAB41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0545254"/>
              </p:ext>
            </p:extLst>
          </p:nvPr>
        </p:nvGraphicFramePr>
        <p:xfrm>
          <a:off x="5732204" y="975360"/>
          <a:ext cx="5621596" cy="224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6724A445-C6E3-D413-6E8C-C87E3D7898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586471"/>
              </p:ext>
            </p:extLst>
          </p:nvPr>
        </p:nvGraphicFramePr>
        <p:xfrm>
          <a:off x="5732204" y="3215641"/>
          <a:ext cx="5499676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900" y="200659"/>
            <a:ext cx="6713220" cy="744221"/>
          </a:xfrm>
        </p:spPr>
        <p:txBody>
          <a:bodyPr/>
          <a:lstStyle/>
          <a:p>
            <a:pPr algn="ctr"/>
            <a:r>
              <a:rPr lang="en-IN" b="1" dirty="0"/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510F1-C90F-1644-E1E6-E6F7AEB4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452A5-4A37-38F4-E86E-331DB996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58825B6-E88B-8630-3468-065D4B0DB9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605109"/>
              </p:ext>
            </p:extLst>
          </p:nvPr>
        </p:nvGraphicFramePr>
        <p:xfrm>
          <a:off x="419100" y="1348923"/>
          <a:ext cx="4815840" cy="2301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AF84A0C-4AD6-2327-A903-AB668BE6C1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010553"/>
              </p:ext>
            </p:extLst>
          </p:nvPr>
        </p:nvGraphicFramePr>
        <p:xfrm>
          <a:off x="6217920" y="1292772"/>
          <a:ext cx="4572000" cy="2301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345"/>
            <a:ext cx="10515600" cy="556895"/>
          </a:xfrm>
        </p:spPr>
        <p:txBody>
          <a:bodyPr>
            <a:normAutofit fontScale="90000"/>
          </a:bodyPr>
          <a:lstStyle/>
          <a:p>
            <a:pPr algn="ctr"/>
            <a:endParaRPr lang="en-IN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D75EE-F9AD-7ECC-099C-1DECD261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C537E-F258-FF89-BDC8-88EC70E7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4"/>
            <a:ext cx="2695903" cy="753426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17D0A4B-1FA5-CE57-1675-6E54BCFFFD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702617"/>
              </p:ext>
            </p:extLst>
          </p:nvPr>
        </p:nvGraphicFramePr>
        <p:xfrm>
          <a:off x="571500" y="1113068"/>
          <a:ext cx="4572000" cy="2410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F2FCE6F-CACF-740D-4ED1-05B9B774C2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05061"/>
              </p:ext>
            </p:extLst>
          </p:nvPr>
        </p:nvGraphicFramePr>
        <p:xfrm>
          <a:off x="5726430" y="973771"/>
          <a:ext cx="57683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A0F64B9F-DBF6-6B88-9CE5-CB55865D8E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943452"/>
              </p:ext>
            </p:extLst>
          </p:nvPr>
        </p:nvGraphicFramePr>
        <p:xfrm>
          <a:off x="3041374" y="3716971"/>
          <a:ext cx="5188226" cy="2639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98613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5417"/>
          </a:xfrm>
        </p:spPr>
        <p:txBody>
          <a:bodyPr/>
          <a:lstStyle/>
          <a:p>
            <a:pPr algn="ctr"/>
            <a:r>
              <a:rPr lang="en-IN" b="1" dirty="0"/>
              <a:t>Discussion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854"/>
            <a:ext cx="10515600" cy="469510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Globally almost 75% of those maternal deaths occur during &amp; following childbirth.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Maternal complications have a high impact on maternal &amp; fetal outcomes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Most Prevalence cases in maternal complications </a:t>
            </a:r>
            <a:r>
              <a:rPr lang="en-US" sz="2400" dirty="0"/>
              <a:t>included obstructed labor (51.7%), hemorrhage (44.7%), eclampsia (24.1%), and sepsis (6.9%).</a:t>
            </a:r>
          </a:p>
          <a:p>
            <a:pPr>
              <a:lnSpc>
                <a:spcPct val="150000"/>
              </a:lnSpc>
            </a:pPr>
            <a:r>
              <a:rPr lang="en-IN" sz="2400" dirty="0"/>
              <a:t>Most Prevalence cases among newborns are birth asphyxia (54.6%) followed by Premature birth(48.9%),</a:t>
            </a:r>
            <a:r>
              <a:rPr lang="en-US" sz="2400" dirty="0"/>
              <a:t> neonatal infections(22.6), and congenital anomalies(13.5%).</a:t>
            </a:r>
            <a:r>
              <a:rPr lang="en-IN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12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7647"/>
          </a:xfrm>
        </p:spPr>
        <p:txBody>
          <a:bodyPr/>
          <a:lstStyle/>
          <a:p>
            <a:pPr algn="ctr"/>
            <a:r>
              <a:rPr lang="en-IN" b="1" dirty="0"/>
              <a:t>Discussion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In India, maternal complications during pregnancy are becoming an increasing concern.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Studies in Uttar Pradesh revealed that 38% of women suffer from maternal complications during pregnancy, with 7.0% experiencing postpartum hemorrhage following delivery, and notably, 5.4% reporting postpartum pre-eclampsia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The prevalence of high-risk pregnancies (HRPs) is notably high in Indian states such as Meghalaya (67.8%), Manipur (66.7%), and Mizoram (62.5%). Other states with significant HRP rates include Bihar (57%), Uttar Pradesh (55.2%), and Jharkhand (51.7%).</a:t>
            </a:r>
            <a:endParaRPr lang="en-IN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A2AEE-BCF7-2356-2A0D-334825D4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052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013" y="197233"/>
            <a:ext cx="10515600" cy="844987"/>
          </a:xfrm>
        </p:spPr>
        <p:txBody>
          <a:bodyPr>
            <a:normAutofit/>
          </a:bodyPr>
          <a:lstStyle/>
          <a:p>
            <a:pPr algn="ctr"/>
            <a:r>
              <a:rPr lang="en-IN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21F9-57FC-03A7-2EE3-925A45765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625" y="1130710"/>
            <a:ext cx="11336593" cy="5225640"/>
          </a:xfrm>
        </p:spPr>
        <p:txBody>
          <a:bodyPr>
            <a:normAutofit fontScale="85000" lnSpcReduction="10000"/>
          </a:bodyPr>
          <a:lstStyle/>
          <a:p>
            <a:pPr indent="0">
              <a:lnSpc>
                <a:spcPct val="160000"/>
              </a:lnSpc>
            </a:pPr>
            <a:r>
              <a:rPr lang="en-US" sz="2400" dirty="0"/>
              <a:t>High maternal complications among pregnant women indicate the urgent need for improved screening and awareness during antepartum periods.</a:t>
            </a:r>
          </a:p>
          <a:p>
            <a:pPr indent="0">
              <a:lnSpc>
                <a:spcPct val="160000"/>
              </a:lnSpc>
            </a:pPr>
            <a:r>
              <a:rPr lang="en-US" sz="2400" dirty="0"/>
              <a:t>There is a critical need to identify high-risk pregnancy (HRP) patients during their first trimester to ensure timely and appropriate treatment, improving both maternal and fetal health outcomes.</a:t>
            </a:r>
          </a:p>
          <a:p>
            <a:pPr indent="0">
              <a:lnSpc>
                <a:spcPct val="160000"/>
              </a:lnSpc>
            </a:pPr>
            <a:r>
              <a:rPr lang="en-US" sz="2400" dirty="0"/>
              <a:t>Low antenatal care (ANC) rates among these women highlight the necessity for strengthening all government programs aimed at maternal health.</a:t>
            </a:r>
          </a:p>
          <a:p>
            <a:pPr indent="0">
              <a:lnSpc>
                <a:spcPct val="160000"/>
              </a:lnSpc>
            </a:pPr>
            <a:r>
              <a:rPr lang="en-US" sz="2400" dirty="0"/>
              <a:t>The low intake of iron and folic acid (IFA) tablets suggests the need for enhanced ANC services and better utilization of Village Health, Sanitation, and Nutrition Days (VHSND).</a:t>
            </a:r>
          </a:p>
          <a:p>
            <a:pPr indent="0">
              <a:lnSpc>
                <a:spcPct val="160000"/>
              </a:lnSpc>
            </a:pPr>
            <a:r>
              <a:rPr lang="en-US" sz="2400" dirty="0"/>
              <a:t>During the Pradhan Mantri </a:t>
            </a:r>
            <a:r>
              <a:rPr lang="en-US" sz="2400" dirty="0" err="1"/>
              <a:t>Surakshit</a:t>
            </a:r>
            <a:r>
              <a:rPr lang="en-US" sz="2400" dirty="0"/>
              <a:t> </a:t>
            </a:r>
            <a:r>
              <a:rPr lang="en-US" sz="2400" dirty="0" err="1"/>
              <a:t>Matritva</a:t>
            </a:r>
            <a:r>
              <a:rPr lang="en-US" sz="2400" dirty="0"/>
              <a:t> Abhiyan (PMSMA), these women require special attention and care from healthcare providers.</a:t>
            </a:r>
            <a:endParaRPr lang="en-IN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4"/>
            <a:ext cx="2556387" cy="101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01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975"/>
            <a:ext cx="10515600" cy="904568"/>
          </a:xfrm>
        </p:spPr>
        <p:txBody>
          <a:bodyPr/>
          <a:lstStyle/>
          <a:p>
            <a:pPr algn="ctr"/>
            <a:r>
              <a:rPr lang="en-IN" b="1" dirty="0"/>
              <a:t>References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BC351-F8F3-57C7-6516-D8352B33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16</a:t>
            </a:fld>
            <a:endParaRPr lang="en-I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77488-8F8C-AF8F-E117-CD6AE39EF2E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0716" y="1471664"/>
            <a:ext cx="10515600" cy="435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Adil Barut, D. O. (2023). The association of maternal anemia with adverse maternal and fetal outcomes in Somali women: a prospective study. BMC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Womens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Health.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Barbosa, I. R. (2015). Maternal and fetal outcome in women with hypertensive disorders of pregnancy: the impact of prenatal care. Therapeutic Advances in Cardiovascular Disease.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Huda, F. A. (2012). Profile of Maternal and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Foetal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Complications during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Labour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Delivery among Women Giving Birth in Hospitals in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Matlab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Chandpur, Bangladesh. Journal of Health, Population and Nutrition.</a:t>
            </a:r>
          </a:p>
          <a:p>
            <a:pPr marL="342900" indent="-342900">
              <a:buAutoNum type="arabicPeriod"/>
            </a:pP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Kuppusamy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 (2023). Pregnancy outcomes among Indian women: increased prevalence of miscarriage and stillbirth during 2015-2021. BMC Pregnancy and Childbirth.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Luke, B. (2007). Elevated risks of pregnancy complications and adverse outcomes with increasing maternal age. Human reproduction.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Mesfin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Tadese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(2022). Assessment of the adverse pregnancy outcomes and its associated factors among deliveries at Debre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Berhan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Comprehensive Specialized Hospital, Northeast Ethiopia. PLOS ONE.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Periyasamy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Kuppusamy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(2023). High-risk pregnancy in India: Prevalence and contributing risk factors – a national survey-based analysis. Journal of Global Health.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Tamirat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K. S. (2021). Determinants of adverse birth outcome in Sub-Saharan Africa: analysis of recent demographic and health surveys. BMC Public Health.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WHO, U. U. (2023). VI. Trends in maternal mortality 2000 to 2020: estimates by WHO, UNICEF, UNFPA, World Bank Group and UNDESA/Population Division. WHO.</a:t>
            </a:r>
          </a:p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96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2" descr="A blue text with a black background&#10;&#10;Description automatically generated">
            <a:extLst>
              <a:ext uri="{FF2B5EF4-FFF2-40B4-BE49-F238E27FC236}">
                <a16:creationId xmlns:a16="http://schemas.microsoft.com/office/drawing/2014/main" id="{7FD261A6-CFDD-8E1D-8309-AB3CA0AEF0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13" r="18" b="5584"/>
          <a:stretch/>
        </p:blipFill>
        <p:spPr bwMode="auto">
          <a:xfrm>
            <a:off x="4547937" y="-5"/>
            <a:ext cx="7644062" cy="368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EDC1BA95-363B-4D43-B4A1-2FAE931EE57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2" r="1" b="9735"/>
          <a:stretch/>
        </p:blipFill>
        <p:spPr>
          <a:xfrm>
            <a:off x="4547938" y="3681409"/>
            <a:ext cx="7644062" cy="3176595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15219"/>
            <a:ext cx="5395912" cy="2387600"/>
          </a:xfrm>
        </p:spPr>
        <p:txBody>
          <a:bodyPr>
            <a:normAutofit/>
          </a:bodyPr>
          <a:lstStyle/>
          <a:p>
            <a:pPr algn="l"/>
            <a:r>
              <a:rPr lang="en-IN" sz="5000">
                <a:solidFill>
                  <a:schemeClr val="bg1"/>
                </a:solidFill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902075"/>
            <a:ext cx="5395912" cy="1655762"/>
          </a:xfrm>
        </p:spPr>
        <p:txBody>
          <a:bodyPr>
            <a:normAutofit/>
          </a:bodyPr>
          <a:lstStyle/>
          <a:p>
            <a:pPr algn="l"/>
            <a:endParaRPr lang="en-IN" sz="2000" dirty="0">
              <a:solidFill>
                <a:schemeClr val="bg1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C9A4B-7D60-AC6E-3EFB-C49D8A77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</a:schemeClr>
                </a:solidFill>
              </a:rPr>
              <a:t>You are not allowed to add slides to this presentation</a:t>
            </a:r>
            <a:endParaRPr lang="en-IN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6AD20E6-394B-4DF0-96A5-9647FF39C943}" type="slidenum">
              <a:rPr lang="en-IN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I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C552714D-0746-516F-8E04-8CD9710DD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4851085"/>
            <a:ext cx="12202174" cy="2020500"/>
            <a:chOff x="0" y="-29768"/>
            <a:chExt cx="12202174" cy="151935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CA41354-436C-9656-0817-56B6CF8CD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7863EEE-38BD-6BC9-BA81-2F33679D35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0A65459-0869-1AF9-758A-0BF65F1282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80884" y="-2910652"/>
              <a:ext cx="1519356" cy="728112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630" y="5167418"/>
            <a:ext cx="8949690" cy="7022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1">
                <a:solidFill>
                  <a:srgbClr val="FFFFFF"/>
                </a:solidFill>
              </a:rPr>
              <a:t>Pictorial Journey</a:t>
            </a:r>
          </a:p>
        </p:txBody>
      </p:sp>
      <p:pic>
        <p:nvPicPr>
          <p:cNvPr id="9" name="Content Placeholder 8" descr="A person standing in front of a projection screen&#10;&#10;Description automatically generated">
            <a:extLst>
              <a:ext uri="{FF2B5EF4-FFF2-40B4-BE49-F238E27FC236}">
                <a16:creationId xmlns:a16="http://schemas.microsoft.com/office/drawing/2014/main" id="{3CC4780D-9315-F37C-97C3-C16970C814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139" y="869989"/>
            <a:ext cx="1809749" cy="3217333"/>
          </a:xfrm>
          <a:prstGeom prst="rect">
            <a:avLst/>
          </a:prstGeom>
        </p:spPr>
      </p:pic>
      <p:pic>
        <p:nvPicPr>
          <p:cNvPr id="7" name="Picture 6" descr="A group of people standing together outside&#10;&#10;Description automatically generated">
            <a:extLst>
              <a:ext uri="{FF2B5EF4-FFF2-40B4-BE49-F238E27FC236}">
                <a16:creationId xmlns:a16="http://schemas.microsoft.com/office/drawing/2014/main" id="{F285DC39-09B6-322A-5A1E-9F3A3475D6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433" y="1219586"/>
            <a:ext cx="3358588" cy="2518941"/>
          </a:xfrm>
          <a:prstGeom prst="rect">
            <a:avLst/>
          </a:prstGeom>
        </p:spPr>
      </p:pic>
      <p:pic>
        <p:nvPicPr>
          <p:cNvPr id="11" name="Picture 10" descr="A screenshot of a phone&#10;&#10;Description automatically generated">
            <a:extLst>
              <a:ext uri="{FF2B5EF4-FFF2-40B4-BE49-F238E27FC236}">
                <a16:creationId xmlns:a16="http://schemas.microsoft.com/office/drawing/2014/main" id="{DCBD49FC-2B41-F75D-51D8-6C17EE7C073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8" t="43667" r="5863" b="44000"/>
          <a:stretch/>
        </p:blipFill>
        <p:spPr>
          <a:xfrm>
            <a:off x="7960564" y="1961419"/>
            <a:ext cx="3355136" cy="103447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87AAF-6A0B-1393-C469-6E06803B7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You are not allowed to add slides to this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27019A-DBE3-DD9F-379F-7EBC515D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6AD20E6-394B-4DF0-96A5-9647FF39C943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34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CB95732-565A-4D2C-A3AB-CC460C0D3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F1AF47-AE98-4034-BD91-1976FA4D9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EC0EE2B-2029-48DD-893D-F528E651B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200" y="8482"/>
            <a:ext cx="3568276" cy="6858000"/>
          </a:xfrm>
          <a:prstGeom prst="rect">
            <a:avLst/>
          </a:prstGeom>
          <a:gradFill>
            <a:gsLst>
              <a:gs pos="0">
                <a:schemeClr val="accent1">
                  <a:alpha val="32000"/>
                </a:schemeClr>
              </a:gs>
              <a:gs pos="7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5AE1D08-1ED1-4F59-B42F-4D8EA33DC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A79B912-88EA-4640-BDEB-51B3B11A0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180" y="2862471"/>
            <a:ext cx="3041803" cy="29078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Pictorial Journey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BA5A0-C039-E6BF-8014-4934B4E4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You are not allowed to add slides to this presentation</a:t>
            </a:r>
          </a:p>
        </p:txBody>
      </p:sp>
      <p:pic>
        <p:nvPicPr>
          <p:cNvPr id="11" name="Content Placeholder 10" descr="A screenshot of a phone&#10;&#10;Description automatically generated">
            <a:extLst>
              <a:ext uri="{FF2B5EF4-FFF2-40B4-BE49-F238E27FC236}">
                <a16:creationId xmlns:a16="http://schemas.microsoft.com/office/drawing/2014/main" id="{4B075070-CFA6-80A2-84FE-419BFCDF60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68" b="42055"/>
          <a:stretch/>
        </p:blipFill>
        <p:spPr>
          <a:xfrm>
            <a:off x="4601040" y="1700089"/>
            <a:ext cx="3387578" cy="1473747"/>
          </a:xfrm>
          <a:prstGeom prst="rect">
            <a:avLst/>
          </a:prstGeom>
        </p:spPr>
      </p:pic>
      <p:pic>
        <p:nvPicPr>
          <p:cNvPr id="9" name="Picture 8" descr="A group of people sitting in chairs in a room&#10;&#10;Description automatically generated">
            <a:extLst>
              <a:ext uri="{FF2B5EF4-FFF2-40B4-BE49-F238E27FC236}">
                <a16:creationId xmlns:a16="http://schemas.microsoft.com/office/drawing/2014/main" id="{42F9BB18-6553-16DE-AD3B-817A7E0CB7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63"/>
          <a:stretch/>
        </p:blipFill>
        <p:spPr>
          <a:xfrm>
            <a:off x="8293930" y="478712"/>
            <a:ext cx="2201010" cy="2695123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E98141D-0626-6D63-73DF-BC33B63C8C4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8" r="13038" b="2"/>
          <a:stretch/>
        </p:blipFill>
        <p:spPr>
          <a:xfrm>
            <a:off x="5786786" y="3429000"/>
            <a:ext cx="4740930" cy="288746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12292-B42A-7AC1-7086-3818B43D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2940"/>
            <a:ext cx="448056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6AD20E6-394B-4DF0-96A5-9647FF39C94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28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Mentor Approval</a:t>
            </a:r>
          </a:p>
        </p:txBody>
      </p:sp>
      <p:pic>
        <p:nvPicPr>
          <p:cNvPr id="8" name="Content Placeholder 7" descr="A screenshot of a computer&#10;&#10;Description automatically generated">
            <a:extLst>
              <a:ext uri="{FF2B5EF4-FFF2-40B4-BE49-F238E27FC236}">
                <a16:creationId xmlns:a16="http://schemas.microsoft.com/office/drawing/2014/main" id="{C4BD603A-B949-5E30-7D16-682790F34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1633538"/>
            <a:ext cx="10725717" cy="454342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0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Despite advancements in antenatal care, maternal complications during pregnancy have a profound impact on the health outcomes of both mothers and foetuses. The persistent occurrence of maternal deaths remains a significant concern, with approximately 800 women losing their lives daily due to pregnancy-related complications, as per 2020 WHO data.</a:t>
            </a:r>
          </a:p>
          <a:p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Complications which are taken into consideration are same as identified by MoHFW under PMSM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high-risk pregnancy is defined as one that is complicated by one or multiple factors that adversely affect the pregnancy outcome in maternal, perinatal, or both.</a:t>
            </a:r>
          </a:p>
          <a:p>
            <a:pPr marL="0" indent="0">
              <a:buNone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1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high-risk pregnancies in this study were defined according to the guidelines provided by the PMSMA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high-risk pregnancies, the fetus is vulnerable to a significant risk of death before and after birth and may develop a disability later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detection and effective management of high-risk pregnancies can contribute substantially to the reduction of maternal and fetal adverse outcomes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Pradhan Mantri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Surakshit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Abhiyan (PMSMA) is an initiative of the Ministry of Health and Family Welfare of the Indian Government to identify high-risk pregnancies early and follow them at health care centers with proper facilities.</a:t>
            </a:r>
          </a:p>
          <a:p>
            <a:r>
              <a:rPr lang="en-US" sz="2400" dirty="0"/>
              <a:t>Pregnant women from Bihar notably displayed a higher prevalence, with 57% experiencing one or more high-risk factors.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65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C452CD1-8AF2-0658-71B6-72272F0A25F5}"/>
              </a:ext>
            </a:extLst>
          </p:cNvPr>
          <p:cNvSpPr/>
          <p:nvPr/>
        </p:nvSpPr>
        <p:spPr>
          <a:xfrm>
            <a:off x="2812026" y="681037"/>
            <a:ext cx="6381135" cy="5788589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High-Risk Pregnancy/Maternal complications during pregnancy include:</a:t>
            </a:r>
          </a:p>
          <a:p>
            <a:pPr algn="ctr"/>
            <a:endParaRPr lang="en-US" sz="2000" b="1" dirty="0"/>
          </a:p>
          <a:p>
            <a:pPr marL="342900" indent="-342900" algn="just">
              <a:buAutoNum type="arabicPeriod"/>
            </a:pPr>
            <a:r>
              <a:rPr lang="en-US" dirty="0"/>
              <a:t>Age &lt;18 years &amp; &gt;35 years</a:t>
            </a:r>
          </a:p>
          <a:p>
            <a:pPr marL="342900" indent="-342900" algn="just">
              <a:buAutoNum type="arabicPeriod"/>
            </a:pPr>
            <a:r>
              <a:rPr lang="en-US" dirty="0"/>
              <a:t>Height (&lt;145cm)</a:t>
            </a:r>
          </a:p>
          <a:p>
            <a:pPr marL="342900" indent="-342900" algn="just">
              <a:buAutoNum type="arabicPeriod"/>
            </a:pPr>
            <a:r>
              <a:rPr lang="en-US" dirty="0"/>
              <a:t>Severe Anemia (&lt;7 gm/dl)</a:t>
            </a:r>
          </a:p>
          <a:p>
            <a:pPr marL="342900" indent="-342900" algn="just">
              <a:buAutoNum type="arabicPeriod"/>
            </a:pPr>
            <a:r>
              <a:rPr lang="en-US" dirty="0"/>
              <a:t>Gestational diabetes, </a:t>
            </a:r>
          </a:p>
          <a:p>
            <a:pPr marL="342900" indent="-342900" algn="just">
              <a:buAutoNum type="arabicPeriod"/>
            </a:pPr>
            <a:r>
              <a:rPr lang="en-US" dirty="0"/>
              <a:t>Preeclampsia/ Eclampsia</a:t>
            </a:r>
          </a:p>
          <a:p>
            <a:pPr marL="342900" indent="-342900" algn="just">
              <a:buAutoNum type="arabicPeriod"/>
            </a:pPr>
            <a:r>
              <a:rPr lang="en-US" dirty="0"/>
              <a:t>Gestational hypertension,</a:t>
            </a:r>
          </a:p>
          <a:p>
            <a:pPr marL="342900" indent="-342900" algn="just">
              <a:buAutoNum type="arabicPeriod"/>
            </a:pPr>
            <a:r>
              <a:rPr lang="en-US" dirty="0"/>
              <a:t> Antepartum hemorrhage (APH)</a:t>
            </a:r>
          </a:p>
          <a:p>
            <a:pPr marL="342900" indent="-342900" algn="just">
              <a:buAutoNum type="arabicPeriod"/>
            </a:pPr>
            <a:r>
              <a:rPr lang="en-US" dirty="0"/>
              <a:t>Grand multipara</a:t>
            </a:r>
          </a:p>
          <a:p>
            <a:pPr marL="342900" indent="-342900" algn="just">
              <a:buAutoNum type="arabicPeriod"/>
            </a:pPr>
            <a:r>
              <a:rPr lang="en-US" dirty="0"/>
              <a:t>Multiple pregnancy</a:t>
            </a:r>
          </a:p>
          <a:p>
            <a:pPr marL="342900" indent="-342900" algn="just">
              <a:buAutoNum type="arabicPeriod"/>
            </a:pPr>
            <a:r>
              <a:rPr lang="en-US" dirty="0"/>
              <a:t>Mal presentation</a:t>
            </a:r>
          </a:p>
          <a:p>
            <a:pPr marL="342900" indent="-342900" algn="just">
              <a:buAutoNum type="arabicPeriod"/>
            </a:pPr>
            <a:r>
              <a:rPr lang="en-US" dirty="0"/>
              <a:t>Previous Lscs</a:t>
            </a:r>
          </a:p>
          <a:p>
            <a:pPr marL="342900" indent="-342900" algn="just">
              <a:buAutoNum type="arabicPeriod"/>
            </a:pPr>
            <a:r>
              <a:rPr lang="en-US" dirty="0"/>
              <a:t>Rh-negative women with Rh positive husband</a:t>
            </a:r>
          </a:p>
          <a:p>
            <a:pPr marL="342900" indent="-342900" algn="just">
              <a:buAutoNum type="arabicPeriod"/>
            </a:pPr>
            <a:r>
              <a:rPr lang="en-US" dirty="0"/>
              <a:t>Infection</a:t>
            </a:r>
          </a:p>
          <a:p>
            <a:pPr marL="342900" indent="-342900" algn="just">
              <a:buAutoNum type="arabicPeriod"/>
            </a:pPr>
            <a:r>
              <a:rPr lang="en-US" dirty="0"/>
              <a:t>Premature rapture of membrane</a:t>
            </a:r>
          </a:p>
          <a:p>
            <a:pPr marL="342900" indent="-342900" algn="just">
              <a:buAutoNum type="arabicPeriod"/>
            </a:pPr>
            <a:r>
              <a:rPr lang="en-US" dirty="0"/>
              <a:t>obstructed labor, </a:t>
            </a:r>
          </a:p>
          <a:p>
            <a:pPr marL="342900" indent="-342900" algn="just">
              <a:buAutoNum type="arabicPeriod"/>
            </a:pPr>
            <a:r>
              <a:rPr lang="en-US" dirty="0"/>
              <a:t>Prematurity, </a:t>
            </a:r>
          </a:p>
          <a:p>
            <a:pPr marL="342900" indent="-342900" algn="just">
              <a:buAutoNum type="arabicPeriod"/>
            </a:pPr>
            <a:r>
              <a:rPr lang="en-US" dirty="0"/>
              <a:t>Uterine rupture</a:t>
            </a:r>
          </a:p>
          <a:p>
            <a:pPr marL="342900" indent="-342900" algn="just">
              <a:buAutoNum type="arabicPeriod"/>
            </a:pPr>
            <a:r>
              <a:rPr lang="en-US" dirty="0"/>
              <a:t>Placenta previa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731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Objectives of Your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The study sought to assess the effect of maternal complications during pregnancy on maternal and foetal outcomes among individuals aged 15 to 49 years in Purnia, Bihar.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 Objectives: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assess the prevalence of various maternal complications during pregnancy.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identify potential risk factors associated with maternal complications during pregnancy.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4328F-626B-70E2-D0C5-F16A1E59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672BA-4BE1-529E-07EC-8F4A53233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19" y="207810"/>
            <a:ext cx="10515600" cy="745920"/>
          </a:xfrm>
        </p:spPr>
        <p:txBody>
          <a:bodyPr/>
          <a:lstStyle/>
          <a:p>
            <a:pPr algn="ctr"/>
            <a:r>
              <a:rPr lang="en-IN" b="1" dirty="0"/>
              <a:t>Methodology (1/2)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90905-61DD-7573-FB83-64447E29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A07901-579C-BFCC-7D89-A24BBE44C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9318EBB-30C6-C7DA-1785-5EF9F82A7E70}"/>
              </a:ext>
            </a:extLst>
          </p:cNvPr>
          <p:cNvSpPr/>
          <p:nvPr/>
        </p:nvSpPr>
        <p:spPr>
          <a:xfrm>
            <a:off x="255638" y="1621427"/>
            <a:ext cx="3924299" cy="480418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Design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IN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cross-sectional study was conducted among deliveries at SDH 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Banmankhi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spanning from February,20 to May,20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Area</a:t>
            </a:r>
          </a:p>
          <a:p>
            <a:pPr marL="0" indent="0"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 Divisional Hospital,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Banmankhi,Purnea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Bihar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Population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Pregnant women who were identified as high-risk pregnancies/complications during pregnancy at Sadar Hospital</a:t>
            </a:r>
            <a:r>
              <a:rPr lang="en-US" b="0" i="0" dirty="0">
                <a:solidFill>
                  <a:srgbClr val="0D0D0D"/>
                </a:solidFill>
                <a:latin typeface="Söhne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F88C72-14F8-04F6-CD87-6359EDE33AF9}"/>
              </a:ext>
            </a:extLst>
          </p:cNvPr>
          <p:cNvSpPr/>
          <p:nvPr/>
        </p:nvSpPr>
        <p:spPr>
          <a:xfrm>
            <a:off x="4254915" y="1866338"/>
            <a:ext cx="3716594" cy="19083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Inclusion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Pregnant women who had at least one complication during their antepartum period.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Pregnant women aged between 15-49 years.</a:t>
            </a:r>
          </a:p>
          <a:p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7CE3E5-0EDA-52C8-3335-6F9459C2B23D}"/>
              </a:ext>
            </a:extLst>
          </p:cNvPr>
          <p:cNvSpPr/>
          <p:nvPr/>
        </p:nvSpPr>
        <p:spPr>
          <a:xfrm>
            <a:off x="8127599" y="1621426"/>
            <a:ext cx="3808763" cy="480418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IN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ample size and sampling: </a:t>
            </a:r>
          </a:p>
          <a:p>
            <a:pPr algn="ctr"/>
            <a:endParaRPr lang="en-IN" sz="1600" b="1" dirty="0">
              <a:solidFill>
                <a:srgbClr val="1F202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IN" sz="1600" b="1" dirty="0">
                <a:solidFill>
                  <a:srgbClr val="1F20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solidFill>
                  <a:srgbClr val="1F20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= Z</a:t>
            </a:r>
            <a:r>
              <a:rPr lang="en-IN" b="1" baseline="30000" dirty="0">
                <a:solidFill>
                  <a:srgbClr val="1F20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IN" b="1" dirty="0">
                <a:solidFill>
                  <a:srgbClr val="1F20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(1 – p) / e</a:t>
            </a:r>
            <a:r>
              <a:rPr lang="en-IN" b="1" baseline="30000" dirty="0">
                <a:solidFill>
                  <a:srgbClr val="1F20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algn="ctr"/>
            <a:endParaRPr lang="en-IN" b="1" baseline="30000" dirty="0">
              <a:solidFill>
                <a:srgbClr val="1F2024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‘z’ is the confidence interval of 95% (z score- 1.96), ‘p’ is the prevalence of the proportion population from the previous study (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%), and ‘e’ is the margin of error of 5%.</a:t>
            </a:r>
          </a:p>
          <a:p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sample size of this study is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377</a:t>
            </a:r>
          </a:p>
          <a:p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Finally, for operation ease sample size was 420.</a:t>
            </a:r>
          </a:p>
          <a:p>
            <a:pPr algn="ctr"/>
            <a:endParaRPr lang="en-IN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601B46-BFD5-6F34-B9EC-0021C86D668C}"/>
              </a:ext>
            </a:extLst>
          </p:cNvPr>
          <p:cNvSpPr/>
          <p:nvPr/>
        </p:nvSpPr>
        <p:spPr>
          <a:xfrm>
            <a:off x="4295471" y="4345859"/>
            <a:ext cx="3676038" cy="19083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Exclusion criteria</a:t>
            </a:r>
          </a:p>
          <a:p>
            <a:pPr algn="ctr"/>
            <a:r>
              <a:rPr lang="en-US" dirty="0"/>
              <a:t>Pregnant women aged between 15-49 years who have not had any complications during their antepartum period.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624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0FF6F4-D484-CA57-FD13-0C4D938D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4B6532-630A-61C8-F474-EBD684ACE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4F7DE5F-C240-9622-3780-8A943BD18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341" y="160347"/>
            <a:ext cx="10515600" cy="814746"/>
          </a:xfrm>
        </p:spPr>
        <p:txBody>
          <a:bodyPr/>
          <a:lstStyle/>
          <a:p>
            <a:pPr algn="ctr"/>
            <a:r>
              <a:rPr lang="en-IN" b="1" dirty="0"/>
              <a:t>Methodology (2/2)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C70B00-1834-3615-FD26-5DA28226F622}"/>
              </a:ext>
            </a:extLst>
          </p:cNvPr>
          <p:cNvSpPr/>
          <p:nvPr/>
        </p:nvSpPr>
        <p:spPr>
          <a:xfrm>
            <a:off x="412955" y="1429307"/>
            <a:ext cx="4982497" cy="529216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Sampling strategy</a:t>
            </a:r>
            <a:endParaRPr lang="en-IN" sz="20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 purposive sampling, ANC &amp; Labour room records at Sadar Hospital were accessed to identify eligible participants.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first based on their maternal complication during pregnancy, pregnant women were identified.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identification, history was taken from the registration log books and individual cards.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This process facilitated through a structured data collection checklist.</a:t>
            </a:r>
            <a:endParaRPr lang="en-IN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7871EA-C3FC-5FEC-168A-882820FD9547}"/>
              </a:ext>
            </a:extLst>
          </p:cNvPr>
          <p:cNvSpPr/>
          <p:nvPr/>
        </p:nvSpPr>
        <p:spPr>
          <a:xfrm>
            <a:off x="5874774" y="1429307"/>
            <a:ext cx="5850193" cy="276683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 Variables: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Dependent Variable: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Maternal and fetal outcomes (e.g., maternal mortality, maternal morbidity, fetal birth weight, neonatal complications).</a:t>
            </a:r>
          </a:p>
          <a:p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Independent Variable: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Maternal complications during pregnancy (e.g., Age of the woman, height of the woman,  Anemia, gestational diabetes, preeclampsia, gestational hypertension, placental abnormalities, preterm labor, etc.)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6ADB1A-C118-0F05-CAC7-B39BA697D1E2}"/>
              </a:ext>
            </a:extLst>
          </p:cNvPr>
          <p:cNvSpPr/>
          <p:nvPr/>
        </p:nvSpPr>
        <p:spPr>
          <a:xfrm>
            <a:off x="5874773" y="4406531"/>
            <a:ext cx="5850194" cy="229112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analysis: 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were entered into Microsoft Excel and cleaned for errors and missing values.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summarize the prevalence of maternal complications and adverse outcomes. </a:t>
            </a:r>
          </a:p>
        </p:txBody>
      </p:sp>
    </p:spTree>
    <p:extLst>
      <p:ext uri="{BB962C8B-B14F-4D97-AF65-F5344CB8AC3E}">
        <p14:creationId xmlns:p14="http://schemas.microsoft.com/office/powerpoint/2010/main" val="2910232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65C76-273B-9A86-DBC1-54F437B85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who had at least one complication during their antepartum period.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aged between 15-49 years.</a:t>
            </a: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Exclusion criteria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aged between 15-49 years who have not had any complications during their antepartum period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26005-CE28-7D60-D38A-A20359BF8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799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1597</Words>
  <Application>Microsoft Office PowerPoint</Application>
  <PresentationFormat>Widescreen</PresentationFormat>
  <Paragraphs>164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Söhne</vt:lpstr>
      <vt:lpstr>Times New Roman</vt:lpstr>
      <vt:lpstr>Wingdings</vt:lpstr>
      <vt:lpstr>Office Theme</vt:lpstr>
      <vt:lpstr>  A secondary study on “the Trends of Maternal Complications During Pregnancy on Maternal and Fetal Outcomes” at  Sub-Divisional Hospital Banmankhi, Purnea district, Bihar  </vt:lpstr>
      <vt:lpstr>Mentor Approval</vt:lpstr>
      <vt:lpstr>Introduction</vt:lpstr>
      <vt:lpstr>PowerPoint Presentation</vt:lpstr>
      <vt:lpstr>PowerPoint Presentation</vt:lpstr>
      <vt:lpstr>Objectives of Your Study</vt:lpstr>
      <vt:lpstr>Methodology (1/2)</vt:lpstr>
      <vt:lpstr>Methodology (2/2)</vt:lpstr>
      <vt:lpstr>Methodology (1/2)</vt:lpstr>
      <vt:lpstr>Results</vt:lpstr>
      <vt:lpstr>Results</vt:lpstr>
      <vt:lpstr>PowerPoint Presentation</vt:lpstr>
      <vt:lpstr>Discussion (1/2)</vt:lpstr>
      <vt:lpstr>Discussion (2/2)</vt:lpstr>
      <vt:lpstr>Conclusion</vt:lpstr>
      <vt:lpstr>References </vt:lpstr>
      <vt:lpstr>Thank You</vt:lpstr>
      <vt:lpstr>Pictorial Journey</vt:lpstr>
      <vt:lpstr>Pictorial Journey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Pranav Gupta</cp:lastModifiedBy>
  <cp:revision>15</cp:revision>
  <dcterms:created xsi:type="dcterms:W3CDTF">2022-05-20T15:11:38Z</dcterms:created>
  <dcterms:modified xsi:type="dcterms:W3CDTF">2024-07-21T12:49:51Z</dcterms:modified>
</cp:coreProperties>
</file>