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9" r:id="rId2"/>
    <p:sldId id="303" r:id="rId3"/>
    <p:sldId id="302" r:id="rId4"/>
    <p:sldId id="277" r:id="rId5"/>
    <p:sldId id="295" r:id="rId6"/>
    <p:sldId id="296" r:id="rId7"/>
    <p:sldId id="264" r:id="rId8"/>
    <p:sldId id="297" r:id="rId9"/>
    <p:sldId id="299" r:id="rId10"/>
    <p:sldId id="298" r:id="rId11"/>
    <p:sldId id="304" r:id="rId12"/>
    <p:sldId id="265" r:id="rId13"/>
    <p:sldId id="268" r:id="rId14"/>
    <p:sldId id="301" r:id="rId15"/>
    <p:sldId id="287" r:id="rId16"/>
    <p:sldId id="266" r:id="rId17"/>
    <p:sldId id="300" r:id="rId18"/>
    <p:sldId id="286" r:id="rId19"/>
    <p:sldId id="305" r:id="rId20"/>
    <p:sldId id="275" r:id="rId21"/>
    <p:sldId id="292" r:id="rId22"/>
    <p:sldId id="278" r:id="rId23"/>
    <p:sldId id="293" r:id="rId24"/>
    <p:sldId id="294" r:id="rId25"/>
    <p:sldId id="279" r:id="rId26"/>
  </p:sldIdLst>
  <p:sldSz cx="9144000" cy="6858000" type="screen4x3"/>
  <p:notesSz cx="6858000" cy="9144000"/>
  <p:defaultTextStyle>
    <a:defPPr>
      <a:defRPr lang="en-US"/>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7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416" y="72"/>
      </p:cViewPr>
      <p:guideLst>
        <p:guide orient="horz" pos="217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presProps" Target="presProps.xml" /><Relationship Id="rId30" Type="http://schemas.openxmlformats.org/officeDocument/2006/relationships/tableStyles" Target="tableStyles.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HP%20Laptop\Desktop\DESSERTATION\TAT.xlsx" TargetMode="External" /><Relationship Id="rId2" Type="http://schemas.microsoft.com/office/2011/relationships/chartColorStyle" Target="colors1.xml" /><Relationship Id="rId1" Type="http://schemas.microsoft.com/office/2011/relationships/chartStyle" Target="style1.xml" /></Relationships>
</file>

<file path=ppt/charts/_rels/chart2.xml.rels><?xml version="1.0" encoding="UTF-8" standalone="yes"?>
<Relationships xmlns="http://schemas.openxmlformats.org/package/2006/relationships"><Relationship Id="rId3" Type="http://schemas.openxmlformats.org/officeDocument/2006/relationships/oleObject" Target="file:///C:\Users\HP%20Laptop\Desktop\DESSERTATION\TAT.xlsx" TargetMode="External" /><Relationship Id="rId2" Type="http://schemas.microsoft.com/office/2011/relationships/chartColorStyle" Target="colors2.xml" /><Relationship Id="rId1" Type="http://schemas.microsoft.com/office/2011/relationships/chartStyle" Target="style2.xml" /></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xlsx" /><Relationship Id="rId2" Type="http://schemas.microsoft.com/office/2011/relationships/chartColorStyle" Target="colors3.xml" /><Relationship Id="rId1" Type="http://schemas.microsoft.com/office/2011/relationships/chartStyle" Target="style3.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Sheet6!$B$2</c:f>
              <c:strCache>
                <c:ptCount val="1"/>
                <c:pt idx="0">
                  <c:v>NO. OF PATIENTS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8D0-4E4E-B722-1BB25F13B42B}"/>
              </c:ext>
            </c:extLst>
          </c:dPt>
          <c:dPt>
            <c:idx val="1"/>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4BC-45A7-BABE-778AD970C704}"/>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Sheet6!$A$3:$A$4</c:f>
              <c:strCache>
                <c:ptCount val="2"/>
                <c:pt idx="0">
                  <c:v>DILATED</c:v>
                </c:pt>
                <c:pt idx="1">
                  <c:v>NON- DILATED</c:v>
                </c:pt>
              </c:strCache>
            </c:strRef>
          </c:cat>
          <c:val>
            <c:numRef>
              <c:f>Sheet6!$B$3:$B$4</c:f>
              <c:numCache>
                <c:formatCode>General</c:formatCode>
                <c:ptCount val="2"/>
                <c:pt idx="0">
                  <c:v>85</c:v>
                </c:pt>
                <c:pt idx="1">
                  <c:v>118</c:v>
                </c:pt>
              </c:numCache>
            </c:numRef>
          </c:val>
          <c:extLst>
            <c:ext xmlns:c16="http://schemas.microsoft.com/office/drawing/2014/chart" uri="{C3380CC4-5D6E-409C-BE32-E72D297353CC}">
              <c16:uniqueId val="{00000002-D4BC-45A7-BABE-778AD970C70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1187011241985458E-2"/>
          <c:y val="5.9899004932366003E-2"/>
          <c:w val="0.65736598977065364"/>
          <c:h val="0.9267901050826638"/>
        </c:manualLayout>
      </c:layout>
      <c:pie3D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4347-4C31-8CC3-7B678CEF2D5C}"/>
              </c:ext>
            </c:extLst>
          </c:dPt>
          <c:dPt>
            <c:idx val="1"/>
            <c:bubble3D val="0"/>
            <c:spPr>
              <a:solidFill>
                <a:schemeClr val="accent2"/>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DD92-4C22-8EE6-97B69F64CAD8}"/>
              </c:ext>
            </c:extLst>
          </c:dPt>
          <c:dPt>
            <c:idx val="2"/>
            <c:bubble3D val="0"/>
            <c:spPr>
              <a:solidFill>
                <a:schemeClr val="accent3"/>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5-DD92-4C22-8EE6-97B69F64CAD8}"/>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'new,follow up and post op'!$L$2:$N$2</c:f>
              <c:strCache>
                <c:ptCount val="3"/>
                <c:pt idx="0">
                  <c:v>NEW</c:v>
                </c:pt>
                <c:pt idx="1">
                  <c:v>FOLLOWUP</c:v>
                </c:pt>
                <c:pt idx="2">
                  <c:v>POST OP</c:v>
                </c:pt>
              </c:strCache>
            </c:strRef>
          </c:cat>
          <c:val>
            <c:numRef>
              <c:f>'new,follow up and post op'!$L$3:$N$3</c:f>
              <c:numCache>
                <c:formatCode>General</c:formatCode>
                <c:ptCount val="3"/>
                <c:pt idx="0">
                  <c:v>84</c:v>
                </c:pt>
                <c:pt idx="1">
                  <c:v>72</c:v>
                </c:pt>
                <c:pt idx="2">
                  <c:v>46</c:v>
                </c:pt>
              </c:numCache>
            </c:numRef>
          </c:val>
          <c:extLst>
            <c:ext xmlns:c16="http://schemas.microsoft.com/office/drawing/2014/chart" uri="{C3380CC4-5D6E-409C-BE32-E72D297353CC}">
              <c16:uniqueId val="{00000002-4347-4C31-8CC3-7B678CEF2D5C}"/>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solidFill>
                  <a:schemeClr val="tx1"/>
                </a:solidFill>
                <a:latin typeface="Times New Roman" panose="02020603050405020304" pitchFamily="18" charset="0"/>
                <a:cs typeface="Times New Roman" panose="02020603050405020304" pitchFamily="18" charset="0"/>
              </a:rPr>
              <a:t>April</a:t>
            </a:r>
            <a:r>
              <a:rPr lang="en-US" b="1" baseline="0" dirty="0">
                <a:solidFill>
                  <a:schemeClr val="tx1"/>
                </a:solidFill>
                <a:latin typeface="Times New Roman" panose="02020603050405020304" pitchFamily="18" charset="0"/>
                <a:cs typeface="Times New Roman" panose="02020603050405020304" pitchFamily="18" charset="0"/>
              </a:rPr>
              <a:t> TAT – Dilated and Non-Dilated </a:t>
            </a:r>
            <a:endParaRPr lang="en-US" b="1" dirty="0">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Dilated</c:v>
                </c:pt>
              </c:strCache>
            </c:strRef>
          </c:tx>
          <c:spPr>
            <a:solidFill>
              <a:schemeClr val="accent1"/>
            </a:solidFill>
            <a:ln>
              <a:noFill/>
            </a:ln>
            <a:effectLst/>
          </c:spPr>
          <c:invertIfNegative val="0"/>
          <c:cat>
            <c:strRef>
              <c:f>Sheet1!$A$2:$A$5</c:f>
              <c:strCache>
                <c:ptCount val="3"/>
                <c:pt idx="0">
                  <c:v>New Patient</c:v>
                </c:pt>
                <c:pt idx="1">
                  <c:v>Follow Up</c:v>
                </c:pt>
                <c:pt idx="2">
                  <c:v>Post Op</c:v>
                </c:pt>
              </c:strCache>
            </c:strRef>
          </c:cat>
          <c:val>
            <c:numRef>
              <c:f>Sheet1!$B$2:$B$5</c:f>
              <c:numCache>
                <c:formatCode>General</c:formatCode>
                <c:ptCount val="4"/>
                <c:pt idx="0">
                  <c:v>92</c:v>
                </c:pt>
                <c:pt idx="1">
                  <c:v>95</c:v>
                </c:pt>
                <c:pt idx="2">
                  <c:v>87</c:v>
                </c:pt>
              </c:numCache>
            </c:numRef>
          </c:val>
          <c:extLst>
            <c:ext xmlns:c16="http://schemas.microsoft.com/office/drawing/2014/chart" uri="{C3380CC4-5D6E-409C-BE32-E72D297353CC}">
              <c16:uniqueId val="{00000000-1C4F-41CD-B7A6-5F7068AAF243}"/>
            </c:ext>
          </c:extLst>
        </c:ser>
        <c:ser>
          <c:idx val="1"/>
          <c:order val="1"/>
          <c:tx>
            <c:strRef>
              <c:f>Sheet1!$C$1</c:f>
              <c:strCache>
                <c:ptCount val="1"/>
                <c:pt idx="0">
                  <c:v>Non Dilated</c:v>
                </c:pt>
              </c:strCache>
            </c:strRef>
          </c:tx>
          <c:spPr>
            <a:solidFill>
              <a:schemeClr val="accent2"/>
            </a:solidFill>
            <a:ln>
              <a:noFill/>
            </a:ln>
            <a:effectLst/>
          </c:spPr>
          <c:invertIfNegative val="0"/>
          <c:cat>
            <c:strRef>
              <c:f>Sheet1!$A$2:$A$5</c:f>
              <c:strCache>
                <c:ptCount val="3"/>
                <c:pt idx="0">
                  <c:v>New Patient</c:v>
                </c:pt>
                <c:pt idx="1">
                  <c:v>Follow Up</c:v>
                </c:pt>
                <c:pt idx="2">
                  <c:v>Post Op</c:v>
                </c:pt>
              </c:strCache>
            </c:strRef>
          </c:cat>
          <c:val>
            <c:numRef>
              <c:f>Sheet1!$C$2:$C$5</c:f>
              <c:numCache>
                <c:formatCode>General</c:formatCode>
                <c:ptCount val="4"/>
                <c:pt idx="0">
                  <c:v>61</c:v>
                </c:pt>
                <c:pt idx="1">
                  <c:v>61</c:v>
                </c:pt>
                <c:pt idx="2">
                  <c:v>51</c:v>
                </c:pt>
              </c:numCache>
            </c:numRef>
          </c:val>
          <c:extLst>
            <c:ext xmlns:c16="http://schemas.microsoft.com/office/drawing/2014/chart" uri="{C3380CC4-5D6E-409C-BE32-E72D297353CC}">
              <c16:uniqueId val="{00000001-1C4F-41CD-B7A6-5F7068AAF243}"/>
            </c:ext>
          </c:extLst>
        </c:ser>
        <c:dLbls>
          <c:showLegendKey val="0"/>
          <c:showVal val="0"/>
          <c:showCatName val="0"/>
          <c:showSerName val="0"/>
          <c:showPercent val="0"/>
          <c:showBubbleSize val="0"/>
        </c:dLbls>
        <c:gapWidth val="219"/>
        <c:overlap val="-27"/>
        <c:axId val="506963056"/>
        <c:axId val="506970960"/>
      </c:barChart>
      <c:catAx>
        <c:axId val="5069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en-US"/>
          </a:p>
        </c:txPr>
        <c:crossAx val="506970960"/>
        <c:crosses val="autoZero"/>
        <c:auto val="1"/>
        <c:lblAlgn val="ctr"/>
        <c:lblOffset val="100"/>
        <c:noMultiLvlLbl val="0"/>
      </c:catAx>
      <c:valAx>
        <c:axId val="506970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en-US"/>
          </a:p>
        </c:txPr>
        <c:crossAx val="50696305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97" b="0" i="0" u="none" strike="noStrike" kern="1200" baseline="0">
                <a:solidFill>
                  <a:schemeClr val="tx1"/>
                </a:solidFill>
                <a:latin typeface="+mn-lt"/>
                <a:ea typeface="+mn-ea"/>
                <a:cs typeface="+mn-cs"/>
              </a:defRPr>
            </a:pPr>
            <a:endParaRPr lang="en-US"/>
          </a:p>
        </c:txPr>
      </c:dTable>
      <c:spPr>
        <a:noFill/>
        <a:ln>
          <a:noFill/>
        </a:ln>
        <a:effectLst/>
      </c:spPr>
    </c:plotArea>
    <c:legend>
      <c:legendPos val="b"/>
      <c:layout>
        <c:manualLayout>
          <c:xMode val="edge"/>
          <c:yMode val="edge"/>
          <c:x val="0.31185752952755907"/>
          <c:y val="0.94031890130912266"/>
          <c:w val="0.245593889030156"/>
          <c:h val="5.968114873138824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977ABCB5-DA50-44D3-B735-7482845B5CF7}" type="doc">
      <dgm:prSet loTypeId="urn:microsoft.com/office/officeart/2005/8/layout/process2" qsTypeId="urn:microsoft.com/office/officeart/2005/8/quickstyle/simple1#1" csTypeId="urn:microsoft.com/office/officeart/2005/8/colors/accent1_2#1"/>
      <dgm:spPr/>
      <dgm:t>
        <a:bodyPr/>
        <a:lstStyle/>
        <a:p>
          <a:endParaRPr altLang="en-US"/>
        </a:p>
      </dgm:t>
    </dgm:pt>
    <dgm:pt modelId="{B973AB7F-9EBC-4949-A56C-CA19ACAADA96}">
      <dgm:prSet phldr="0" custT="0"/>
      <dgm:spPr/>
      <dgm:t>
        <a:bodyPr vert="horz" wrap="square"/>
        <a:lstStyle/>
        <a:p>
          <a:pPr>
            <a:lnSpc>
              <a:spcPct val="100000"/>
            </a:lnSpc>
            <a:spcBef>
              <a:spcPct val="0"/>
            </a:spcBef>
            <a:spcAft>
              <a:spcPct val="35000"/>
            </a:spcAft>
          </a:pPr>
          <a:r>
            <a:rPr lang="en-US" b="0" i="0" u="none" baseline="0">
              <a:latin typeface="Times New Roman" panose="02020603050405020304" charset="0"/>
              <a:cs typeface="Times New Roman" panose="02020603050405020304" charset="0"/>
              <a:rtl val="0"/>
            </a:rPr>
            <a:t>PATIENT</a:t>
          </a:r>
          <a:endParaRPr altLang="en-US">
            <a:latin typeface="Times New Roman" panose="02020603050405020304" charset="0"/>
            <a:cs typeface="Times New Roman" panose="02020603050405020304" charset="0"/>
          </a:endParaRPr>
        </a:p>
      </dgm:t>
    </dgm:pt>
    <dgm:pt modelId="{28672A70-4CE2-4168-855D-A8F3632EE034}" type="parTrans" cxnId="{D190428D-3F9E-4E2C-AF1D-E3E6043AE707}">
      <dgm:prSet/>
      <dgm:spPr/>
      <dgm:t>
        <a:bodyPr/>
        <a:lstStyle/>
        <a:p>
          <a:endParaRPr lang="en-US"/>
        </a:p>
      </dgm:t>
    </dgm:pt>
    <dgm:pt modelId="{0B4BFD80-9E20-4297-A326-A3C67F61AB06}" type="sibTrans" cxnId="{D190428D-3F9E-4E2C-AF1D-E3E6043AE707}">
      <dgm:prSet/>
      <dgm:spPr/>
      <dgm:t>
        <a:bodyPr/>
        <a:lstStyle/>
        <a:p>
          <a:endParaRPr lang="en-US"/>
        </a:p>
      </dgm:t>
    </dgm:pt>
    <dgm:pt modelId="{B3AB8755-59E3-4164-8FFE-4A6C5EF38629}">
      <dgm:prSet phldr="0" custT="0"/>
      <dgm:spPr/>
      <dgm:t>
        <a:bodyPr vert="horz" wrap="square"/>
        <a:lstStyle/>
        <a:p>
          <a:pPr>
            <a:lnSpc>
              <a:spcPct val="100000"/>
            </a:lnSpc>
            <a:spcBef>
              <a:spcPct val="0"/>
            </a:spcBef>
            <a:spcAft>
              <a:spcPct val="35000"/>
            </a:spcAft>
          </a:pPr>
          <a:r>
            <a:rPr lang="en-US" b="0" i="0" u="none" baseline="0">
              <a:rtl val="0"/>
            </a:rPr>
            <a:t>APPOINTMENT/</a:t>
          </a:r>
          <a:r>
            <a:rPr lang="en-US" b="0" i="0" u="none" baseline="0">
              <a:latin typeface="Times New Roman" panose="02020603050405020304" charset="0"/>
              <a:cs typeface="Times New Roman" panose="02020603050405020304" charset="0"/>
              <a:rtl val="0"/>
            </a:rPr>
            <a:t>WALKIN</a:t>
          </a:r>
          <a:endParaRPr altLang="en-US">
            <a:latin typeface="Times New Roman" panose="02020603050405020304" charset="0"/>
            <a:cs typeface="Times New Roman" panose="02020603050405020304" charset="0"/>
          </a:endParaRPr>
        </a:p>
      </dgm:t>
    </dgm:pt>
    <dgm:pt modelId="{D106AF34-A3EF-494E-9624-586BDEFFC02B}" type="parTrans" cxnId="{7C6E7828-B7E1-4431-BACC-50C994B6DD2E}">
      <dgm:prSet/>
      <dgm:spPr/>
      <dgm:t>
        <a:bodyPr/>
        <a:lstStyle/>
        <a:p>
          <a:endParaRPr lang="en-US"/>
        </a:p>
      </dgm:t>
    </dgm:pt>
    <dgm:pt modelId="{2F914C17-E142-4FD5-97FA-CBCB968E08DE}" type="sibTrans" cxnId="{7C6E7828-B7E1-4431-BACC-50C994B6DD2E}">
      <dgm:prSet/>
      <dgm:spPr/>
      <dgm:t>
        <a:bodyPr/>
        <a:lstStyle/>
        <a:p>
          <a:endParaRPr lang="en-US"/>
        </a:p>
      </dgm:t>
    </dgm:pt>
    <dgm:pt modelId="{0E3C487F-9D73-4E23-AE72-110A94B0A9D7}">
      <dgm:prSet phldr="0" custT="0"/>
      <dgm:spPr/>
      <dgm:t>
        <a:bodyPr vert="horz" wrap="square"/>
        <a:lstStyle/>
        <a:p>
          <a:pPr>
            <a:lnSpc>
              <a:spcPct val="100000"/>
            </a:lnSpc>
            <a:spcBef>
              <a:spcPct val="0"/>
            </a:spcBef>
            <a:spcAft>
              <a:spcPct val="35000"/>
            </a:spcAft>
          </a:pPr>
          <a:r>
            <a:rPr lang="en-US" b="0" i="0" u="none" baseline="0">
              <a:rtl val="0"/>
            </a:rPr>
            <a:t>REGISTRATION AT RECEPTION</a:t>
          </a:r>
          <a:r>
            <a:rPr lang="en-US" b="0" i="0" u="none" baseline="0">
              <a:latin typeface="Times New Roman" panose="02020603050405020304" charset="0"/>
              <a:cs typeface="Times New Roman" panose="02020603050405020304" charset="0"/>
              <a:rtl val="0"/>
            </a:rPr>
            <a:t>/ </a:t>
          </a:r>
          <a:r>
            <a:rPr lang="en-US" b="0" i="0" u="none" baseline="0">
              <a:rtl val="0"/>
            </a:rPr>
            <a:t>CHECK IN</a:t>
          </a:r>
          <a:endParaRPr altLang="en-US"/>
        </a:p>
      </dgm:t>
    </dgm:pt>
    <dgm:pt modelId="{8278EE6D-8017-4560-9883-74AAEEA2DB35}" type="parTrans" cxnId="{3ECB3845-9733-4F07-8623-C53857F129AC}">
      <dgm:prSet/>
      <dgm:spPr/>
      <dgm:t>
        <a:bodyPr/>
        <a:lstStyle/>
        <a:p>
          <a:endParaRPr lang="en-US"/>
        </a:p>
      </dgm:t>
    </dgm:pt>
    <dgm:pt modelId="{F00DC18B-2000-44D7-8807-736DD0AE9DBD}" type="sibTrans" cxnId="{3ECB3845-9733-4F07-8623-C53857F129AC}">
      <dgm:prSet/>
      <dgm:spPr/>
      <dgm:t>
        <a:bodyPr/>
        <a:lstStyle/>
        <a:p>
          <a:endParaRPr lang="en-US"/>
        </a:p>
      </dgm:t>
    </dgm:pt>
    <dgm:pt modelId="{8422F8D0-06E2-4A84-ABDE-685062CE6F74}">
      <dgm:prSet phldr="0" custT="0"/>
      <dgm:spPr/>
      <dgm:t>
        <a:bodyPr vert="horz" wrap="square"/>
        <a:lstStyle/>
        <a:p>
          <a:pPr>
            <a:lnSpc>
              <a:spcPct val="100000"/>
            </a:lnSpc>
            <a:spcBef>
              <a:spcPct val="0"/>
            </a:spcBef>
            <a:spcAft>
              <a:spcPct val="35000"/>
            </a:spcAft>
          </a:pPr>
          <a:r>
            <a:rPr lang="en-US" b="0" i="0" u="none" baseline="0">
              <a:rtl val="0"/>
            </a:rPr>
            <a:t>SENT TO RESPECTIVE FLOOR</a:t>
          </a:r>
          <a:endParaRPr altLang="en-US"/>
        </a:p>
      </dgm:t>
    </dgm:pt>
    <dgm:pt modelId="{36725DEA-2C35-4EC9-8D64-B7D83046BE0A}" type="parTrans" cxnId="{CD28D070-7CE3-4EEB-A455-1311FC64FD1E}">
      <dgm:prSet/>
      <dgm:spPr/>
      <dgm:t>
        <a:bodyPr/>
        <a:lstStyle/>
        <a:p>
          <a:endParaRPr lang="en-US"/>
        </a:p>
      </dgm:t>
    </dgm:pt>
    <dgm:pt modelId="{A66FAB51-A66E-41EC-AACF-80203EDC7851}" type="sibTrans" cxnId="{CD28D070-7CE3-4EEB-A455-1311FC64FD1E}">
      <dgm:prSet/>
      <dgm:spPr/>
      <dgm:t>
        <a:bodyPr/>
        <a:lstStyle/>
        <a:p>
          <a:endParaRPr lang="en-US"/>
        </a:p>
      </dgm:t>
    </dgm:pt>
    <dgm:pt modelId="{94890A27-7BE5-4D88-9765-20D31259C35F}">
      <dgm:prSet phldr="0" custT="0"/>
      <dgm:spPr/>
      <dgm:t>
        <a:bodyPr vert="horz" wrap="square"/>
        <a:lstStyle/>
        <a:p>
          <a:pPr>
            <a:lnSpc>
              <a:spcPct val="100000"/>
            </a:lnSpc>
            <a:spcBef>
              <a:spcPct val="0"/>
            </a:spcBef>
            <a:spcAft>
              <a:spcPct val="35000"/>
            </a:spcAft>
          </a:pPr>
          <a:r>
            <a:rPr lang="en-US" b="0" i="0" u="none" baseline="0">
              <a:rtl val="0"/>
            </a:rPr>
            <a:t>AR-</a:t>
          </a:r>
          <a:r>
            <a:rPr lang="en-US" b="0" i="0" u="none" baseline="0">
              <a:latin typeface="Times New Roman" panose="02020603050405020304" charset="0"/>
              <a:cs typeface="Times New Roman" panose="02020603050405020304" charset="0"/>
              <a:rtl val="0"/>
            </a:rPr>
            <a:t>NCT </a:t>
          </a:r>
          <a:endParaRPr altLang="en-US">
            <a:latin typeface="Times New Roman" panose="02020603050405020304" charset="0"/>
            <a:cs typeface="Times New Roman" panose="02020603050405020304" charset="0"/>
          </a:endParaRPr>
        </a:p>
      </dgm:t>
    </dgm:pt>
    <dgm:pt modelId="{D84CA3CD-43AD-4F9C-8B8E-200501616807}" type="parTrans" cxnId="{FF2CAA33-435F-4937-AAE4-7224D6A2D933}">
      <dgm:prSet/>
      <dgm:spPr/>
      <dgm:t>
        <a:bodyPr/>
        <a:lstStyle/>
        <a:p>
          <a:endParaRPr lang="en-US"/>
        </a:p>
      </dgm:t>
    </dgm:pt>
    <dgm:pt modelId="{D5395262-0DB1-4CD4-9EE1-A4C14A77C669}" type="sibTrans" cxnId="{FF2CAA33-435F-4937-AAE4-7224D6A2D933}">
      <dgm:prSet/>
      <dgm:spPr/>
      <dgm:t>
        <a:bodyPr/>
        <a:lstStyle/>
        <a:p>
          <a:endParaRPr lang="en-US"/>
        </a:p>
      </dgm:t>
    </dgm:pt>
    <dgm:pt modelId="{A46B653A-5FD0-44D0-87D7-C574B2CC390A}">
      <dgm:prSet phldr="0" custT="0"/>
      <dgm:spPr/>
      <dgm:t>
        <a:bodyPr vert="horz" wrap="square"/>
        <a:lstStyle/>
        <a:p>
          <a:pPr>
            <a:lnSpc>
              <a:spcPct val="100000"/>
            </a:lnSpc>
            <a:spcBef>
              <a:spcPct val="0"/>
            </a:spcBef>
            <a:spcAft>
              <a:spcPct val="35000"/>
            </a:spcAft>
          </a:pPr>
          <a:r>
            <a:rPr lang="en-US" b="0" i="0" u="none" baseline="0" dirty="0">
              <a:rtl val="0"/>
            </a:rPr>
            <a:t>OPTOMESTRIST </a:t>
          </a:r>
          <a:r>
            <a:rPr lang="en-US" b="0" i="0" u="none" baseline="0" dirty="0">
              <a:latin typeface="Times New Roman" panose="02020603050405020304" charset="0"/>
              <a:cs typeface="Times New Roman" panose="02020603050405020304" charset="0"/>
              <a:rtl val="0"/>
            </a:rPr>
            <a:t>CHECKUP</a:t>
          </a:r>
          <a:endParaRPr altLang="en-US" dirty="0">
            <a:latin typeface="Times New Roman" panose="02020603050405020304" charset="0"/>
            <a:cs typeface="Times New Roman" panose="02020603050405020304" charset="0"/>
          </a:endParaRPr>
        </a:p>
      </dgm:t>
    </dgm:pt>
    <dgm:pt modelId="{F9869E17-C589-4668-A145-5294D88EF7D6}" type="parTrans" cxnId="{C6C2FED6-D805-47F3-89B4-807DEE590FE5}">
      <dgm:prSet/>
      <dgm:spPr/>
      <dgm:t>
        <a:bodyPr/>
        <a:lstStyle/>
        <a:p>
          <a:endParaRPr lang="en-US"/>
        </a:p>
      </dgm:t>
    </dgm:pt>
    <dgm:pt modelId="{DB17F56F-0471-4E36-86B2-8660C5A09E03}" type="sibTrans" cxnId="{C6C2FED6-D805-47F3-89B4-807DEE590FE5}">
      <dgm:prSet/>
      <dgm:spPr/>
      <dgm:t>
        <a:bodyPr/>
        <a:lstStyle/>
        <a:p>
          <a:endParaRPr lang="en-US"/>
        </a:p>
      </dgm:t>
    </dgm:pt>
    <dgm:pt modelId="{BD93B026-3689-4450-A487-FBC2986ADA05}" type="pres">
      <dgm:prSet presAssocID="{977ABCB5-DA50-44D3-B735-7482845B5CF7}" presName="linearFlow" presStyleCnt="0">
        <dgm:presLayoutVars>
          <dgm:resizeHandles val="exact"/>
        </dgm:presLayoutVars>
      </dgm:prSet>
      <dgm:spPr/>
    </dgm:pt>
    <dgm:pt modelId="{ECBF02D3-7F25-4381-B520-29168290C2AE}" type="pres">
      <dgm:prSet presAssocID="{B973AB7F-9EBC-4949-A56C-CA19ACAADA96}" presName="node" presStyleLbl="node1" presStyleIdx="0" presStyleCnt="6">
        <dgm:presLayoutVars>
          <dgm:bulletEnabled val="1"/>
        </dgm:presLayoutVars>
      </dgm:prSet>
      <dgm:spPr/>
    </dgm:pt>
    <dgm:pt modelId="{C39A0DFE-A8AB-4774-B239-0BA74D349224}" type="pres">
      <dgm:prSet presAssocID="{0B4BFD80-9E20-4297-A326-A3C67F61AB06}" presName="sibTrans" presStyleLbl="sibTrans2D1" presStyleIdx="0" presStyleCnt="5"/>
      <dgm:spPr/>
    </dgm:pt>
    <dgm:pt modelId="{2D8C0726-A331-4435-89A6-B2ECE3A5C717}" type="pres">
      <dgm:prSet presAssocID="{0B4BFD80-9E20-4297-A326-A3C67F61AB06}" presName="connectorText" presStyleLbl="sibTrans2D1" presStyleIdx="0" presStyleCnt="5"/>
      <dgm:spPr/>
    </dgm:pt>
    <dgm:pt modelId="{EE585D5C-2684-41FB-93BC-AA2A7B2CF9D2}" type="pres">
      <dgm:prSet presAssocID="{B3AB8755-59E3-4164-8FFE-4A6C5EF38629}" presName="node" presStyleLbl="node1" presStyleIdx="1" presStyleCnt="6">
        <dgm:presLayoutVars>
          <dgm:bulletEnabled val="1"/>
        </dgm:presLayoutVars>
      </dgm:prSet>
      <dgm:spPr/>
    </dgm:pt>
    <dgm:pt modelId="{5111BD63-5C4E-4484-BE38-5DE844B6723C}" type="pres">
      <dgm:prSet presAssocID="{2F914C17-E142-4FD5-97FA-CBCB968E08DE}" presName="sibTrans" presStyleLbl="sibTrans2D1" presStyleIdx="1" presStyleCnt="5"/>
      <dgm:spPr/>
    </dgm:pt>
    <dgm:pt modelId="{A3FF30F1-252C-4EB2-A9DB-56C1420178E3}" type="pres">
      <dgm:prSet presAssocID="{2F914C17-E142-4FD5-97FA-CBCB968E08DE}" presName="connectorText" presStyleLbl="sibTrans2D1" presStyleIdx="1" presStyleCnt="5"/>
      <dgm:spPr/>
    </dgm:pt>
    <dgm:pt modelId="{98F28884-37FC-4D3C-A5DB-B38C8E90734A}" type="pres">
      <dgm:prSet presAssocID="{0E3C487F-9D73-4E23-AE72-110A94B0A9D7}" presName="node" presStyleLbl="node1" presStyleIdx="2" presStyleCnt="6">
        <dgm:presLayoutVars>
          <dgm:bulletEnabled val="1"/>
        </dgm:presLayoutVars>
      </dgm:prSet>
      <dgm:spPr/>
    </dgm:pt>
    <dgm:pt modelId="{E9DA020A-B6EB-4DC2-8DDC-CDB20C0057DD}" type="pres">
      <dgm:prSet presAssocID="{F00DC18B-2000-44D7-8807-736DD0AE9DBD}" presName="sibTrans" presStyleLbl="sibTrans2D1" presStyleIdx="2" presStyleCnt="5"/>
      <dgm:spPr/>
    </dgm:pt>
    <dgm:pt modelId="{84163FCD-DEC9-4BBF-AC52-594EC4E6FDD0}" type="pres">
      <dgm:prSet presAssocID="{F00DC18B-2000-44D7-8807-736DD0AE9DBD}" presName="connectorText" presStyleLbl="sibTrans2D1" presStyleIdx="2" presStyleCnt="5"/>
      <dgm:spPr/>
    </dgm:pt>
    <dgm:pt modelId="{F349B874-1F2D-422B-9D75-526AF5811772}" type="pres">
      <dgm:prSet presAssocID="{8422F8D0-06E2-4A84-ABDE-685062CE6F74}" presName="node" presStyleLbl="node1" presStyleIdx="3" presStyleCnt="6">
        <dgm:presLayoutVars>
          <dgm:bulletEnabled val="1"/>
        </dgm:presLayoutVars>
      </dgm:prSet>
      <dgm:spPr/>
    </dgm:pt>
    <dgm:pt modelId="{666D3C22-7C92-4AD0-913C-085151B0088C}" type="pres">
      <dgm:prSet presAssocID="{A66FAB51-A66E-41EC-AACF-80203EDC7851}" presName="sibTrans" presStyleLbl="sibTrans2D1" presStyleIdx="3" presStyleCnt="5"/>
      <dgm:spPr/>
    </dgm:pt>
    <dgm:pt modelId="{CA8AE423-1224-4523-8C7C-EF6A7A9335EA}" type="pres">
      <dgm:prSet presAssocID="{A66FAB51-A66E-41EC-AACF-80203EDC7851}" presName="connectorText" presStyleLbl="sibTrans2D1" presStyleIdx="3" presStyleCnt="5"/>
      <dgm:spPr/>
    </dgm:pt>
    <dgm:pt modelId="{2B2A481C-04E7-4594-B541-70ADF538ADE3}" type="pres">
      <dgm:prSet presAssocID="{94890A27-7BE5-4D88-9765-20D31259C35F}" presName="node" presStyleLbl="node1" presStyleIdx="4" presStyleCnt="6">
        <dgm:presLayoutVars>
          <dgm:bulletEnabled val="1"/>
        </dgm:presLayoutVars>
      </dgm:prSet>
      <dgm:spPr/>
    </dgm:pt>
    <dgm:pt modelId="{54A8D358-750B-4EA4-B762-02F74162F4E9}" type="pres">
      <dgm:prSet presAssocID="{D5395262-0DB1-4CD4-9EE1-A4C14A77C669}" presName="sibTrans" presStyleLbl="sibTrans2D1" presStyleIdx="4" presStyleCnt="5"/>
      <dgm:spPr/>
    </dgm:pt>
    <dgm:pt modelId="{C1412D43-6B6E-4CA5-ACA8-80BD2E3B71EE}" type="pres">
      <dgm:prSet presAssocID="{D5395262-0DB1-4CD4-9EE1-A4C14A77C669}" presName="connectorText" presStyleLbl="sibTrans2D1" presStyleIdx="4" presStyleCnt="5"/>
      <dgm:spPr/>
    </dgm:pt>
    <dgm:pt modelId="{896F228C-7E43-4B06-9050-32ADA6B51E56}" type="pres">
      <dgm:prSet presAssocID="{A46B653A-5FD0-44D0-87D7-C574B2CC390A}" presName="node" presStyleLbl="node1" presStyleIdx="5" presStyleCnt="6">
        <dgm:presLayoutVars>
          <dgm:bulletEnabled val="1"/>
        </dgm:presLayoutVars>
      </dgm:prSet>
      <dgm:spPr/>
    </dgm:pt>
  </dgm:ptLst>
  <dgm:cxnLst>
    <dgm:cxn modelId="{CEDC7302-7D8B-4BB8-97E1-F635347DB035}" type="presOf" srcId="{F00DC18B-2000-44D7-8807-736DD0AE9DBD}" destId="{E9DA020A-B6EB-4DC2-8DDC-CDB20C0057DD}" srcOrd="0" destOrd="0" presId="urn:microsoft.com/office/officeart/2005/8/layout/process2"/>
    <dgm:cxn modelId="{F4B9A504-CE5E-4B68-B1DD-5DBDE737B14C}" type="presOf" srcId="{94890A27-7BE5-4D88-9765-20D31259C35F}" destId="{2B2A481C-04E7-4594-B541-70ADF538ADE3}" srcOrd="0" destOrd="0" presId="urn:microsoft.com/office/officeart/2005/8/layout/process2"/>
    <dgm:cxn modelId="{3EEC1C0C-C1E0-40B3-AA1B-8D95E293E046}" type="presOf" srcId="{A66FAB51-A66E-41EC-AACF-80203EDC7851}" destId="{CA8AE423-1224-4523-8C7C-EF6A7A9335EA}" srcOrd="1" destOrd="0" presId="urn:microsoft.com/office/officeart/2005/8/layout/process2"/>
    <dgm:cxn modelId="{7C6E7828-B7E1-4431-BACC-50C994B6DD2E}" srcId="{977ABCB5-DA50-44D3-B735-7482845B5CF7}" destId="{B3AB8755-59E3-4164-8FFE-4A6C5EF38629}" srcOrd="1" destOrd="0" parTransId="{D106AF34-A3EF-494E-9624-586BDEFFC02B}" sibTransId="{2F914C17-E142-4FD5-97FA-CBCB968E08DE}"/>
    <dgm:cxn modelId="{FF2CAA33-435F-4937-AAE4-7224D6A2D933}" srcId="{977ABCB5-DA50-44D3-B735-7482845B5CF7}" destId="{94890A27-7BE5-4D88-9765-20D31259C35F}" srcOrd="4" destOrd="0" parTransId="{D84CA3CD-43AD-4F9C-8B8E-200501616807}" sibTransId="{D5395262-0DB1-4CD4-9EE1-A4C14A77C669}"/>
    <dgm:cxn modelId="{2D52B73E-B919-4CCF-9F50-3F99FB85DDEF}" type="presOf" srcId="{A66FAB51-A66E-41EC-AACF-80203EDC7851}" destId="{666D3C22-7C92-4AD0-913C-085151B0088C}" srcOrd="0" destOrd="0" presId="urn:microsoft.com/office/officeart/2005/8/layout/process2"/>
    <dgm:cxn modelId="{3ECB3845-9733-4F07-8623-C53857F129AC}" srcId="{977ABCB5-DA50-44D3-B735-7482845B5CF7}" destId="{0E3C487F-9D73-4E23-AE72-110A94B0A9D7}" srcOrd="2" destOrd="0" parTransId="{8278EE6D-8017-4560-9883-74AAEEA2DB35}" sibTransId="{F00DC18B-2000-44D7-8807-736DD0AE9DBD}"/>
    <dgm:cxn modelId="{CD28D070-7CE3-4EEB-A455-1311FC64FD1E}" srcId="{977ABCB5-DA50-44D3-B735-7482845B5CF7}" destId="{8422F8D0-06E2-4A84-ABDE-685062CE6F74}" srcOrd="3" destOrd="0" parTransId="{36725DEA-2C35-4EC9-8D64-B7D83046BE0A}" sibTransId="{A66FAB51-A66E-41EC-AACF-80203EDC7851}"/>
    <dgm:cxn modelId="{06B07376-082B-4C1C-9FD8-75DE89D81D0C}" type="presOf" srcId="{D5395262-0DB1-4CD4-9EE1-A4C14A77C669}" destId="{C1412D43-6B6E-4CA5-ACA8-80BD2E3B71EE}" srcOrd="1" destOrd="0" presId="urn:microsoft.com/office/officeart/2005/8/layout/process2"/>
    <dgm:cxn modelId="{42F7BB56-CE42-4825-B8E9-BC237872346E}" type="presOf" srcId="{D5395262-0DB1-4CD4-9EE1-A4C14A77C669}" destId="{54A8D358-750B-4EA4-B762-02F74162F4E9}" srcOrd="0" destOrd="0" presId="urn:microsoft.com/office/officeart/2005/8/layout/process2"/>
    <dgm:cxn modelId="{D190428D-3F9E-4E2C-AF1D-E3E6043AE707}" srcId="{977ABCB5-DA50-44D3-B735-7482845B5CF7}" destId="{B973AB7F-9EBC-4949-A56C-CA19ACAADA96}" srcOrd="0" destOrd="0" parTransId="{28672A70-4CE2-4168-855D-A8F3632EE034}" sibTransId="{0B4BFD80-9E20-4297-A326-A3C67F61AB06}"/>
    <dgm:cxn modelId="{08249E98-05B7-4736-A509-B3632730483C}" type="presOf" srcId="{0B4BFD80-9E20-4297-A326-A3C67F61AB06}" destId="{C39A0DFE-A8AB-4774-B239-0BA74D349224}" srcOrd="0" destOrd="0" presId="urn:microsoft.com/office/officeart/2005/8/layout/process2"/>
    <dgm:cxn modelId="{C125439B-03AA-49A4-A785-5F85E1324B2E}" type="presOf" srcId="{B3AB8755-59E3-4164-8FFE-4A6C5EF38629}" destId="{EE585D5C-2684-41FB-93BC-AA2A7B2CF9D2}" srcOrd="0" destOrd="0" presId="urn:microsoft.com/office/officeart/2005/8/layout/process2"/>
    <dgm:cxn modelId="{A64671A5-96FF-4BA0-A5AD-6D5A20A98701}" type="presOf" srcId="{A46B653A-5FD0-44D0-87D7-C574B2CC390A}" destId="{896F228C-7E43-4B06-9050-32ADA6B51E56}" srcOrd="0" destOrd="0" presId="urn:microsoft.com/office/officeart/2005/8/layout/process2"/>
    <dgm:cxn modelId="{B56FFDA8-C522-4ACA-97E3-7ABB3E1EBC25}" type="presOf" srcId="{F00DC18B-2000-44D7-8807-736DD0AE9DBD}" destId="{84163FCD-DEC9-4BBF-AC52-594EC4E6FDD0}" srcOrd="1" destOrd="0" presId="urn:microsoft.com/office/officeart/2005/8/layout/process2"/>
    <dgm:cxn modelId="{B95401AC-F408-4309-AE22-468885E85A3B}" type="presOf" srcId="{0B4BFD80-9E20-4297-A326-A3C67F61AB06}" destId="{2D8C0726-A331-4435-89A6-B2ECE3A5C717}" srcOrd="1" destOrd="0" presId="urn:microsoft.com/office/officeart/2005/8/layout/process2"/>
    <dgm:cxn modelId="{75340DB6-1A13-426B-B2BF-FCF58C5024D7}" type="presOf" srcId="{2F914C17-E142-4FD5-97FA-CBCB968E08DE}" destId="{A3FF30F1-252C-4EB2-A9DB-56C1420178E3}" srcOrd="1" destOrd="0" presId="urn:microsoft.com/office/officeart/2005/8/layout/process2"/>
    <dgm:cxn modelId="{3E0C58BA-EEF9-4888-81E4-B6B3017DCA66}" type="presOf" srcId="{8422F8D0-06E2-4A84-ABDE-685062CE6F74}" destId="{F349B874-1F2D-422B-9D75-526AF5811772}" srcOrd="0" destOrd="0" presId="urn:microsoft.com/office/officeart/2005/8/layout/process2"/>
    <dgm:cxn modelId="{C6C2FED6-D805-47F3-89B4-807DEE590FE5}" srcId="{977ABCB5-DA50-44D3-B735-7482845B5CF7}" destId="{A46B653A-5FD0-44D0-87D7-C574B2CC390A}" srcOrd="5" destOrd="0" parTransId="{F9869E17-C589-4668-A145-5294D88EF7D6}" sibTransId="{DB17F56F-0471-4E36-86B2-8660C5A09E03}"/>
    <dgm:cxn modelId="{D5E2B5D9-F1F6-428F-A607-31B1196FEF2D}" type="presOf" srcId="{B973AB7F-9EBC-4949-A56C-CA19ACAADA96}" destId="{ECBF02D3-7F25-4381-B520-29168290C2AE}" srcOrd="0" destOrd="0" presId="urn:microsoft.com/office/officeart/2005/8/layout/process2"/>
    <dgm:cxn modelId="{BE6511EE-C4D7-499B-A6BD-EDD86CC74155}" type="presOf" srcId="{2F914C17-E142-4FD5-97FA-CBCB968E08DE}" destId="{5111BD63-5C4E-4484-BE38-5DE844B6723C}" srcOrd="0" destOrd="0" presId="urn:microsoft.com/office/officeart/2005/8/layout/process2"/>
    <dgm:cxn modelId="{7F93F4F8-D50D-41E8-AEF2-B5B83825AFF1}" type="presOf" srcId="{977ABCB5-DA50-44D3-B735-7482845B5CF7}" destId="{BD93B026-3689-4450-A487-FBC2986ADA05}" srcOrd="0" destOrd="0" presId="urn:microsoft.com/office/officeart/2005/8/layout/process2"/>
    <dgm:cxn modelId="{2ACFBCF9-0E24-408B-83F0-4C93D39EFD6F}" type="presOf" srcId="{0E3C487F-9D73-4E23-AE72-110A94B0A9D7}" destId="{98F28884-37FC-4D3C-A5DB-B38C8E90734A}" srcOrd="0" destOrd="0" presId="urn:microsoft.com/office/officeart/2005/8/layout/process2"/>
    <dgm:cxn modelId="{DA8EF384-C93D-4E29-83B2-D3926089C30A}" type="presParOf" srcId="{BD93B026-3689-4450-A487-FBC2986ADA05}" destId="{ECBF02D3-7F25-4381-B520-29168290C2AE}" srcOrd="0" destOrd="0" presId="urn:microsoft.com/office/officeart/2005/8/layout/process2"/>
    <dgm:cxn modelId="{19F95686-195D-4989-9578-17447BD78224}" type="presParOf" srcId="{BD93B026-3689-4450-A487-FBC2986ADA05}" destId="{C39A0DFE-A8AB-4774-B239-0BA74D349224}" srcOrd="1" destOrd="0" presId="urn:microsoft.com/office/officeart/2005/8/layout/process2"/>
    <dgm:cxn modelId="{00DEEC7A-08D5-4E27-88FB-57278CC93553}" type="presParOf" srcId="{C39A0DFE-A8AB-4774-B239-0BA74D349224}" destId="{2D8C0726-A331-4435-89A6-B2ECE3A5C717}" srcOrd="0" destOrd="0" presId="urn:microsoft.com/office/officeart/2005/8/layout/process2"/>
    <dgm:cxn modelId="{17D4E231-442A-4F4E-9097-F8A25CEC326D}" type="presParOf" srcId="{BD93B026-3689-4450-A487-FBC2986ADA05}" destId="{EE585D5C-2684-41FB-93BC-AA2A7B2CF9D2}" srcOrd="2" destOrd="0" presId="urn:microsoft.com/office/officeart/2005/8/layout/process2"/>
    <dgm:cxn modelId="{FDC346B1-CD08-4D5C-A5E7-0FD0347A338B}" type="presParOf" srcId="{BD93B026-3689-4450-A487-FBC2986ADA05}" destId="{5111BD63-5C4E-4484-BE38-5DE844B6723C}" srcOrd="3" destOrd="0" presId="urn:microsoft.com/office/officeart/2005/8/layout/process2"/>
    <dgm:cxn modelId="{999721A5-3AEC-46C2-87B6-282DB6D0CB66}" type="presParOf" srcId="{5111BD63-5C4E-4484-BE38-5DE844B6723C}" destId="{A3FF30F1-252C-4EB2-A9DB-56C1420178E3}" srcOrd="0" destOrd="0" presId="urn:microsoft.com/office/officeart/2005/8/layout/process2"/>
    <dgm:cxn modelId="{2910C274-2DED-46CB-9E6B-3A2D2FF494CE}" type="presParOf" srcId="{BD93B026-3689-4450-A487-FBC2986ADA05}" destId="{98F28884-37FC-4D3C-A5DB-B38C8E90734A}" srcOrd="4" destOrd="0" presId="urn:microsoft.com/office/officeart/2005/8/layout/process2"/>
    <dgm:cxn modelId="{CB169484-3C8F-4327-8A78-905A7039B9D2}" type="presParOf" srcId="{BD93B026-3689-4450-A487-FBC2986ADA05}" destId="{E9DA020A-B6EB-4DC2-8DDC-CDB20C0057DD}" srcOrd="5" destOrd="0" presId="urn:microsoft.com/office/officeart/2005/8/layout/process2"/>
    <dgm:cxn modelId="{00B2B3F3-6811-432D-869A-A875687B2A6F}" type="presParOf" srcId="{E9DA020A-B6EB-4DC2-8DDC-CDB20C0057DD}" destId="{84163FCD-DEC9-4BBF-AC52-594EC4E6FDD0}" srcOrd="0" destOrd="0" presId="urn:microsoft.com/office/officeart/2005/8/layout/process2"/>
    <dgm:cxn modelId="{729BD193-0431-4CFF-8FC3-1FD1726FD17E}" type="presParOf" srcId="{BD93B026-3689-4450-A487-FBC2986ADA05}" destId="{F349B874-1F2D-422B-9D75-526AF5811772}" srcOrd="6" destOrd="0" presId="urn:microsoft.com/office/officeart/2005/8/layout/process2"/>
    <dgm:cxn modelId="{2E992734-7844-496A-B19A-4B90809AFE61}" type="presParOf" srcId="{BD93B026-3689-4450-A487-FBC2986ADA05}" destId="{666D3C22-7C92-4AD0-913C-085151B0088C}" srcOrd="7" destOrd="0" presId="urn:microsoft.com/office/officeart/2005/8/layout/process2"/>
    <dgm:cxn modelId="{F96128CB-3D36-450F-B507-E096C7A19F49}" type="presParOf" srcId="{666D3C22-7C92-4AD0-913C-085151B0088C}" destId="{CA8AE423-1224-4523-8C7C-EF6A7A9335EA}" srcOrd="0" destOrd="0" presId="urn:microsoft.com/office/officeart/2005/8/layout/process2"/>
    <dgm:cxn modelId="{43E18801-2AD5-4357-AD7E-844A03CFEE40}" type="presParOf" srcId="{BD93B026-3689-4450-A487-FBC2986ADA05}" destId="{2B2A481C-04E7-4594-B541-70ADF538ADE3}" srcOrd="8" destOrd="0" presId="urn:microsoft.com/office/officeart/2005/8/layout/process2"/>
    <dgm:cxn modelId="{876C626D-9CAF-43B4-836E-8B83792F4995}" type="presParOf" srcId="{BD93B026-3689-4450-A487-FBC2986ADA05}" destId="{54A8D358-750B-4EA4-B762-02F74162F4E9}" srcOrd="9" destOrd="0" presId="urn:microsoft.com/office/officeart/2005/8/layout/process2"/>
    <dgm:cxn modelId="{9A67D6DD-CCEE-4143-93CB-7DB00452484E}" type="presParOf" srcId="{54A8D358-750B-4EA4-B762-02F74162F4E9}" destId="{C1412D43-6B6E-4CA5-ACA8-80BD2E3B71EE}" srcOrd="0" destOrd="0" presId="urn:microsoft.com/office/officeart/2005/8/layout/process2"/>
    <dgm:cxn modelId="{1917FA75-6CC9-4A64-8FDF-9326D6A6E8D3}" type="presParOf" srcId="{BD93B026-3689-4450-A487-FBC2986ADA05}" destId="{896F228C-7E43-4B06-9050-32ADA6B51E56}"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D28882-FE4E-4DF5-991F-AB5C99314C20}" type="doc">
      <dgm:prSet loTypeId="urn:microsoft.com/office/officeart/2005/8/layout/process5#1" qsTypeId="urn:microsoft.com/office/officeart/2005/8/quickstyle/simple1#2" csTypeId="urn:microsoft.com/office/officeart/2005/8/colors/accent1_2#2"/>
      <dgm:spPr/>
      <dgm:t>
        <a:bodyPr/>
        <a:lstStyle/>
        <a:p>
          <a:endParaRPr altLang="en-US"/>
        </a:p>
      </dgm:t>
    </dgm:pt>
    <dgm:pt modelId="{587DD15E-D542-488D-97AE-2893AEDA1074}">
      <dgm:prSet phldr="0" custT="0"/>
      <dgm:spPr/>
      <dgm:t>
        <a:bodyPr vert="horz" wrap="square"/>
        <a:lstStyle/>
        <a:p>
          <a:pPr>
            <a:lnSpc>
              <a:spcPct val="100000"/>
            </a:lnSpc>
            <a:spcBef>
              <a:spcPct val="0"/>
            </a:spcBef>
            <a:spcAft>
              <a:spcPct val="35000"/>
            </a:spcAft>
          </a:pPr>
          <a:r>
            <a:rPr lang="en-US" b="0" i="0" u="none" baseline="0">
              <a:rtl val="0"/>
            </a:rPr>
            <a:t>Patient Check in (New/ Follow Up)</a:t>
          </a:r>
          <a:endParaRPr altLang="en-US"/>
        </a:p>
      </dgm:t>
    </dgm:pt>
    <dgm:pt modelId="{06FC0CD3-3816-4DD1-9752-2863DB2982E0}" type="parTrans" cxnId="{9F57E168-B669-4826-8896-0AD044F5EFE2}">
      <dgm:prSet/>
      <dgm:spPr/>
      <dgm:t>
        <a:bodyPr/>
        <a:lstStyle/>
        <a:p>
          <a:endParaRPr lang="en-US"/>
        </a:p>
      </dgm:t>
    </dgm:pt>
    <dgm:pt modelId="{CE4610E3-EC0C-4041-A75B-273777BEEFC0}" type="sibTrans" cxnId="{9F57E168-B669-4826-8896-0AD044F5EFE2}">
      <dgm:prSet/>
      <dgm:spPr/>
      <dgm:t>
        <a:bodyPr/>
        <a:lstStyle/>
        <a:p>
          <a:endParaRPr lang="en-US"/>
        </a:p>
      </dgm:t>
    </dgm:pt>
    <dgm:pt modelId="{74221EA6-CED4-44F6-819D-B9A3665877EA}">
      <dgm:prSet phldr="0" custT="0"/>
      <dgm:spPr/>
      <dgm:t>
        <a:bodyPr vert="horz" wrap="square"/>
        <a:lstStyle/>
        <a:p>
          <a:pPr>
            <a:lnSpc>
              <a:spcPct val="100000"/>
            </a:lnSpc>
            <a:spcBef>
              <a:spcPct val="0"/>
            </a:spcBef>
            <a:spcAft>
              <a:spcPct val="35000"/>
            </a:spcAft>
          </a:pPr>
          <a:r>
            <a:rPr lang="en-US" b="0" i="0" u="none" baseline="0">
              <a:rtl val="0"/>
            </a:rPr>
            <a:t>Patient get Registered at front Desk</a:t>
          </a:r>
          <a:endParaRPr altLang="en-US"/>
        </a:p>
      </dgm:t>
    </dgm:pt>
    <dgm:pt modelId="{4F39147D-C00D-4D87-BF2B-EE084CFB7622}" type="parTrans" cxnId="{ABAED8E6-B4A0-48AE-93F9-AB4F58934333}">
      <dgm:prSet/>
      <dgm:spPr/>
      <dgm:t>
        <a:bodyPr/>
        <a:lstStyle/>
        <a:p>
          <a:endParaRPr lang="en-US"/>
        </a:p>
      </dgm:t>
    </dgm:pt>
    <dgm:pt modelId="{7BCADCAF-F1DB-4A43-91ED-5FC696517E40}" type="sibTrans" cxnId="{ABAED8E6-B4A0-48AE-93F9-AB4F58934333}">
      <dgm:prSet/>
      <dgm:spPr/>
      <dgm:t>
        <a:bodyPr/>
        <a:lstStyle/>
        <a:p>
          <a:endParaRPr lang="en-US"/>
        </a:p>
      </dgm:t>
    </dgm:pt>
    <dgm:pt modelId="{73FB9704-B5A8-4B99-94FD-8C7730371D9C}">
      <dgm:prSet/>
      <dgm:spPr/>
      <dgm:t>
        <a:bodyPr/>
        <a:lstStyle/>
        <a:p>
          <a:r>
            <a:rPr lang="en-US" b="0" i="0" u="none" baseline="0">
              <a:rtl val="0"/>
            </a:rPr>
            <a:t>Bill paid</a:t>
          </a:r>
          <a:endParaRPr altLang="en-US"/>
        </a:p>
      </dgm:t>
    </dgm:pt>
    <dgm:pt modelId="{2DC99394-FA10-48EE-BF18-FF979D9B5D17}" type="parTrans" cxnId="{4C674EF1-18AC-441E-860E-39014FBD3349}">
      <dgm:prSet/>
      <dgm:spPr/>
      <dgm:t>
        <a:bodyPr/>
        <a:lstStyle/>
        <a:p>
          <a:endParaRPr lang="en-US"/>
        </a:p>
      </dgm:t>
    </dgm:pt>
    <dgm:pt modelId="{284CB9B1-3909-41B0-93DA-3629AE58C83D}" type="sibTrans" cxnId="{4C674EF1-18AC-441E-860E-39014FBD3349}">
      <dgm:prSet/>
      <dgm:spPr/>
      <dgm:t>
        <a:bodyPr/>
        <a:lstStyle/>
        <a:p>
          <a:endParaRPr lang="en-US"/>
        </a:p>
      </dgm:t>
    </dgm:pt>
    <dgm:pt modelId="{B3B51A06-2AA1-4FF5-86FF-227A0211578B}">
      <dgm:prSet/>
      <dgm:spPr/>
      <dgm:t>
        <a:bodyPr/>
        <a:lstStyle/>
        <a:p>
          <a:r>
            <a:rPr lang="en-US" b="0" i="0" u="none" baseline="0">
              <a:rtl val="0"/>
            </a:rPr>
            <a:t>Patient Moved with the file to the respective floor </a:t>
          </a:r>
          <a:endParaRPr altLang="en-US"/>
        </a:p>
      </dgm:t>
    </dgm:pt>
    <dgm:pt modelId="{5D323304-91E6-4A76-A022-CF512AB37B39}" type="parTrans" cxnId="{8DB671F0-6296-43C7-A1D2-2F4C7C0F5390}">
      <dgm:prSet/>
      <dgm:spPr/>
      <dgm:t>
        <a:bodyPr/>
        <a:lstStyle/>
        <a:p>
          <a:endParaRPr lang="en-US"/>
        </a:p>
      </dgm:t>
    </dgm:pt>
    <dgm:pt modelId="{E12C0531-FC19-4B6F-A6F8-8747F163B318}" type="sibTrans" cxnId="{8DB671F0-6296-43C7-A1D2-2F4C7C0F5390}">
      <dgm:prSet/>
      <dgm:spPr/>
      <dgm:t>
        <a:bodyPr/>
        <a:lstStyle/>
        <a:p>
          <a:endParaRPr lang="en-US"/>
        </a:p>
      </dgm:t>
    </dgm:pt>
    <dgm:pt modelId="{20C427D1-EB72-4FB1-9C73-2D821E63535E}">
      <dgm:prSet/>
      <dgm:spPr/>
      <dgm:t>
        <a:bodyPr/>
        <a:lstStyle/>
        <a:p>
          <a:r>
            <a:rPr lang="en-US" b="0" i="0" u="none" baseline="0">
              <a:rtl val="0"/>
            </a:rPr>
            <a:t>AR-NCT Checked</a:t>
          </a:r>
          <a:endParaRPr altLang="en-US"/>
        </a:p>
      </dgm:t>
    </dgm:pt>
    <dgm:pt modelId="{0F833179-1DCA-40C0-ACA4-3FCB1ADDE047}" type="parTrans" cxnId="{ACCF1A37-D5EB-4D14-93BF-F4D86F45E19A}">
      <dgm:prSet/>
      <dgm:spPr/>
      <dgm:t>
        <a:bodyPr/>
        <a:lstStyle/>
        <a:p>
          <a:endParaRPr lang="en-US"/>
        </a:p>
      </dgm:t>
    </dgm:pt>
    <dgm:pt modelId="{1E08E647-A960-4D09-942D-9D97210DD2A3}" type="sibTrans" cxnId="{ACCF1A37-D5EB-4D14-93BF-F4D86F45E19A}">
      <dgm:prSet/>
      <dgm:spPr/>
      <dgm:t>
        <a:bodyPr/>
        <a:lstStyle/>
        <a:p>
          <a:endParaRPr lang="en-US"/>
        </a:p>
      </dgm:t>
    </dgm:pt>
    <dgm:pt modelId="{72F34DF9-AE98-40F0-856F-437A14983692}">
      <dgm:prSet/>
      <dgm:spPr/>
      <dgm:t>
        <a:bodyPr/>
        <a:lstStyle/>
        <a:p>
          <a:r>
            <a:rPr lang="en-US" b="0" i="0" u="none" baseline="0">
              <a:rtl val="0"/>
            </a:rPr>
            <a:t>Optometrist Acknowledge</a:t>
          </a:r>
          <a:endParaRPr altLang="en-US"/>
        </a:p>
      </dgm:t>
    </dgm:pt>
    <dgm:pt modelId="{875F5C94-A863-443B-9A9F-B88CF2B071CB}" type="parTrans" cxnId="{BDA11667-A269-4911-9BC7-EEE56EF51EC0}">
      <dgm:prSet/>
      <dgm:spPr/>
      <dgm:t>
        <a:bodyPr/>
        <a:lstStyle/>
        <a:p>
          <a:endParaRPr lang="en-US"/>
        </a:p>
      </dgm:t>
    </dgm:pt>
    <dgm:pt modelId="{7E705754-D42D-4332-B0D0-4BF031B009FA}" type="sibTrans" cxnId="{BDA11667-A269-4911-9BC7-EEE56EF51EC0}">
      <dgm:prSet/>
      <dgm:spPr/>
      <dgm:t>
        <a:bodyPr/>
        <a:lstStyle/>
        <a:p>
          <a:endParaRPr lang="en-US"/>
        </a:p>
      </dgm:t>
    </dgm:pt>
    <dgm:pt modelId="{7F07878A-C2C9-4E75-AAB8-AA2B7C7482E1}">
      <dgm:prSet/>
      <dgm:spPr/>
      <dgm:t>
        <a:bodyPr/>
        <a:lstStyle/>
        <a:p>
          <a:r>
            <a:rPr lang="en-US" b="0" i="0" u="none" baseline="0">
              <a:rtl val="0"/>
            </a:rPr>
            <a:t>If dilation Require Drop 1  Drop 2 Drop 3 </a:t>
          </a:r>
          <a:endParaRPr altLang="en-US"/>
        </a:p>
      </dgm:t>
    </dgm:pt>
    <dgm:pt modelId="{7D0A3184-9795-40B0-8B9D-A3FC28118141}" type="parTrans" cxnId="{8A10C9EC-2047-4CD6-83FD-C25E5AAF5F24}">
      <dgm:prSet/>
      <dgm:spPr/>
      <dgm:t>
        <a:bodyPr/>
        <a:lstStyle/>
        <a:p>
          <a:endParaRPr lang="en-US"/>
        </a:p>
      </dgm:t>
    </dgm:pt>
    <dgm:pt modelId="{30F34D83-590B-4BCC-98DE-CA74E4DEABB1}" type="sibTrans" cxnId="{8A10C9EC-2047-4CD6-83FD-C25E5AAF5F24}">
      <dgm:prSet/>
      <dgm:spPr/>
      <dgm:t>
        <a:bodyPr/>
        <a:lstStyle/>
        <a:p>
          <a:endParaRPr lang="en-US"/>
        </a:p>
      </dgm:t>
    </dgm:pt>
    <dgm:pt modelId="{9FE5113A-4BA9-4396-AB0E-8D1B913F67A4}">
      <dgm:prSet/>
      <dgm:spPr/>
      <dgm:t>
        <a:bodyPr/>
        <a:lstStyle/>
        <a:p>
          <a:r>
            <a:rPr lang="en-US" b="0" i="0" u="none" baseline="0">
              <a:rtl val="0"/>
            </a:rPr>
            <a:t>Doctor Consultation</a:t>
          </a:r>
          <a:endParaRPr altLang="en-US"/>
        </a:p>
      </dgm:t>
    </dgm:pt>
    <dgm:pt modelId="{776084D9-D4A9-46B8-8230-F2E26A6E325A}" type="parTrans" cxnId="{436A52ED-FD58-4FE4-8471-7D29A237F461}">
      <dgm:prSet/>
      <dgm:spPr/>
      <dgm:t>
        <a:bodyPr/>
        <a:lstStyle/>
        <a:p>
          <a:endParaRPr lang="en-US"/>
        </a:p>
      </dgm:t>
    </dgm:pt>
    <dgm:pt modelId="{3FBA5883-7C74-430D-910F-7E9D297DEB2F}" type="sibTrans" cxnId="{436A52ED-FD58-4FE4-8471-7D29A237F461}">
      <dgm:prSet/>
      <dgm:spPr/>
      <dgm:t>
        <a:bodyPr/>
        <a:lstStyle/>
        <a:p>
          <a:endParaRPr lang="en-US"/>
        </a:p>
      </dgm:t>
    </dgm:pt>
    <dgm:pt modelId="{B840BD71-931D-4C32-B7A7-F3EA799B8C5A}">
      <dgm:prSet/>
      <dgm:spPr/>
      <dgm:t>
        <a:bodyPr/>
        <a:lstStyle/>
        <a:p>
          <a:r>
            <a:rPr lang="en-US" b="0" i="0" u="none" baseline="0">
              <a:rtl val="0"/>
            </a:rPr>
            <a:t>Patient Checkout</a:t>
          </a:r>
          <a:endParaRPr altLang="en-US"/>
        </a:p>
      </dgm:t>
    </dgm:pt>
    <dgm:pt modelId="{35D5CF17-7A3B-470E-8E11-0005807BC9A4}" type="parTrans" cxnId="{B775A7F7-12EE-409C-B994-2615A47CAC6B}">
      <dgm:prSet/>
      <dgm:spPr/>
      <dgm:t>
        <a:bodyPr/>
        <a:lstStyle/>
        <a:p>
          <a:endParaRPr lang="en-US"/>
        </a:p>
      </dgm:t>
    </dgm:pt>
    <dgm:pt modelId="{E5ACF788-E7F4-4255-8502-36003975E962}" type="sibTrans" cxnId="{B775A7F7-12EE-409C-B994-2615A47CAC6B}">
      <dgm:prSet/>
      <dgm:spPr/>
      <dgm:t>
        <a:bodyPr/>
        <a:lstStyle/>
        <a:p>
          <a:endParaRPr lang="en-US"/>
        </a:p>
      </dgm:t>
    </dgm:pt>
    <dgm:pt modelId="{B5551A0A-3307-43AD-928D-686272741C9E}" type="pres">
      <dgm:prSet presAssocID="{63D28882-FE4E-4DF5-991F-AB5C99314C20}" presName="diagram" presStyleCnt="0">
        <dgm:presLayoutVars>
          <dgm:dir/>
          <dgm:resizeHandles val="exact"/>
        </dgm:presLayoutVars>
      </dgm:prSet>
      <dgm:spPr/>
    </dgm:pt>
    <dgm:pt modelId="{11C76FE8-ECC3-42C4-8033-D3C97BF4B1C2}" type="pres">
      <dgm:prSet presAssocID="{587DD15E-D542-488D-97AE-2893AEDA1074}" presName="node" presStyleLbl="node1" presStyleIdx="0" presStyleCnt="9">
        <dgm:presLayoutVars>
          <dgm:bulletEnabled val="1"/>
        </dgm:presLayoutVars>
      </dgm:prSet>
      <dgm:spPr/>
    </dgm:pt>
    <dgm:pt modelId="{5ACFC031-88D3-4B29-9ACE-FB1B50A676BC}" type="pres">
      <dgm:prSet presAssocID="{CE4610E3-EC0C-4041-A75B-273777BEEFC0}" presName="sibTrans" presStyleLbl="sibTrans2D1" presStyleIdx="0" presStyleCnt="8"/>
      <dgm:spPr/>
    </dgm:pt>
    <dgm:pt modelId="{F66BC202-695A-4070-8900-31C92485FE2E}" type="pres">
      <dgm:prSet presAssocID="{CE4610E3-EC0C-4041-A75B-273777BEEFC0}" presName="connectorText" presStyleLbl="sibTrans2D1" presStyleIdx="0" presStyleCnt="8"/>
      <dgm:spPr/>
    </dgm:pt>
    <dgm:pt modelId="{51B5D561-1854-43C9-89B5-D3F4B863E4E7}" type="pres">
      <dgm:prSet presAssocID="{74221EA6-CED4-44F6-819D-B9A3665877EA}" presName="node" presStyleLbl="node1" presStyleIdx="1" presStyleCnt="9">
        <dgm:presLayoutVars>
          <dgm:bulletEnabled val="1"/>
        </dgm:presLayoutVars>
      </dgm:prSet>
      <dgm:spPr/>
    </dgm:pt>
    <dgm:pt modelId="{CEDA78FC-255B-4F72-9C0A-76C084A10793}" type="pres">
      <dgm:prSet presAssocID="{7BCADCAF-F1DB-4A43-91ED-5FC696517E40}" presName="sibTrans" presStyleLbl="sibTrans2D1" presStyleIdx="1" presStyleCnt="8"/>
      <dgm:spPr/>
    </dgm:pt>
    <dgm:pt modelId="{31DDC436-3952-4D9E-828B-3245FDC3DD82}" type="pres">
      <dgm:prSet presAssocID="{7BCADCAF-F1DB-4A43-91ED-5FC696517E40}" presName="connectorText" presStyleLbl="sibTrans2D1" presStyleIdx="1" presStyleCnt="8"/>
      <dgm:spPr/>
    </dgm:pt>
    <dgm:pt modelId="{C84C0A01-D893-430A-A3DE-3BFA2E0E59DF}" type="pres">
      <dgm:prSet presAssocID="{73FB9704-B5A8-4B99-94FD-8C7730371D9C}" presName="node" presStyleLbl="node1" presStyleIdx="2" presStyleCnt="9">
        <dgm:presLayoutVars>
          <dgm:bulletEnabled val="1"/>
        </dgm:presLayoutVars>
      </dgm:prSet>
      <dgm:spPr/>
    </dgm:pt>
    <dgm:pt modelId="{CDAEAA47-C6CE-451F-A02B-0E56E0ACEEA2}" type="pres">
      <dgm:prSet presAssocID="{284CB9B1-3909-41B0-93DA-3629AE58C83D}" presName="sibTrans" presStyleLbl="sibTrans2D1" presStyleIdx="2" presStyleCnt="8"/>
      <dgm:spPr/>
    </dgm:pt>
    <dgm:pt modelId="{BE5D5D4B-30AF-4823-A70B-70E2725ED728}" type="pres">
      <dgm:prSet presAssocID="{284CB9B1-3909-41B0-93DA-3629AE58C83D}" presName="connectorText" presStyleLbl="sibTrans2D1" presStyleIdx="2" presStyleCnt="8"/>
      <dgm:spPr/>
    </dgm:pt>
    <dgm:pt modelId="{4EBE9B5B-03A6-4644-8FA0-0D62FE9C7B49}" type="pres">
      <dgm:prSet presAssocID="{B3B51A06-2AA1-4FF5-86FF-227A0211578B}" presName="node" presStyleLbl="node1" presStyleIdx="3" presStyleCnt="9">
        <dgm:presLayoutVars>
          <dgm:bulletEnabled val="1"/>
        </dgm:presLayoutVars>
      </dgm:prSet>
      <dgm:spPr/>
    </dgm:pt>
    <dgm:pt modelId="{81F9F78C-5C2C-4A0A-8045-88309CFD643D}" type="pres">
      <dgm:prSet presAssocID="{E12C0531-FC19-4B6F-A6F8-8747F163B318}" presName="sibTrans" presStyleLbl="sibTrans2D1" presStyleIdx="3" presStyleCnt="8"/>
      <dgm:spPr/>
    </dgm:pt>
    <dgm:pt modelId="{CFA2EEAF-6775-43B9-ADF4-5597838D5FF6}" type="pres">
      <dgm:prSet presAssocID="{E12C0531-FC19-4B6F-A6F8-8747F163B318}" presName="connectorText" presStyleLbl="sibTrans2D1" presStyleIdx="3" presStyleCnt="8"/>
      <dgm:spPr/>
    </dgm:pt>
    <dgm:pt modelId="{8C628EE8-B4F5-4969-93B0-FE18114ED89D}" type="pres">
      <dgm:prSet presAssocID="{20C427D1-EB72-4FB1-9C73-2D821E63535E}" presName="node" presStyleLbl="node1" presStyleIdx="4" presStyleCnt="9">
        <dgm:presLayoutVars>
          <dgm:bulletEnabled val="1"/>
        </dgm:presLayoutVars>
      </dgm:prSet>
      <dgm:spPr/>
    </dgm:pt>
    <dgm:pt modelId="{34787F3B-B1B5-4980-A5CA-C3EDBD75038E}" type="pres">
      <dgm:prSet presAssocID="{1E08E647-A960-4D09-942D-9D97210DD2A3}" presName="sibTrans" presStyleLbl="sibTrans2D1" presStyleIdx="4" presStyleCnt="8"/>
      <dgm:spPr/>
    </dgm:pt>
    <dgm:pt modelId="{C328F87F-6CD5-4D2B-A760-E18EF975DE94}" type="pres">
      <dgm:prSet presAssocID="{1E08E647-A960-4D09-942D-9D97210DD2A3}" presName="connectorText" presStyleLbl="sibTrans2D1" presStyleIdx="4" presStyleCnt="8"/>
      <dgm:spPr/>
    </dgm:pt>
    <dgm:pt modelId="{31B3C6F3-8D4E-4B96-8C8A-F8DFC6EB65EF}" type="pres">
      <dgm:prSet presAssocID="{72F34DF9-AE98-40F0-856F-437A14983692}" presName="node" presStyleLbl="node1" presStyleIdx="5" presStyleCnt="9">
        <dgm:presLayoutVars>
          <dgm:bulletEnabled val="1"/>
        </dgm:presLayoutVars>
      </dgm:prSet>
      <dgm:spPr/>
    </dgm:pt>
    <dgm:pt modelId="{C6481A1B-2EC8-4CCF-A3C5-3B35EA08B310}" type="pres">
      <dgm:prSet presAssocID="{7E705754-D42D-4332-B0D0-4BF031B009FA}" presName="sibTrans" presStyleLbl="sibTrans2D1" presStyleIdx="5" presStyleCnt="8"/>
      <dgm:spPr/>
    </dgm:pt>
    <dgm:pt modelId="{EDBBC9B2-DC68-43CF-9418-67C58CE6A09F}" type="pres">
      <dgm:prSet presAssocID="{7E705754-D42D-4332-B0D0-4BF031B009FA}" presName="connectorText" presStyleLbl="sibTrans2D1" presStyleIdx="5" presStyleCnt="8"/>
      <dgm:spPr/>
    </dgm:pt>
    <dgm:pt modelId="{D9243CDB-6BBC-484C-8F6C-9250B1C1F922}" type="pres">
      <dgm:prSet presAssocID="{7F07878A-C2C9-4E75-AAB8-AA2B7C7482E1}" presName="node" presStyleLbl="node1" presStyleIdx="6" presStyleCnt="9">
        <dgm:presLayoutVars>
          <dgm:bulletEnabled val="1"/>
        </dgm:presLayoutVars>
      </dgm:prSet>
      <dgm:spPr/>
    </dgm:pt>
    <dgm:pt modelId="{25D6476D-16B9-47A4-961B-BE2BCE99F794}" type="pres">
      <dgm:prSet presAssocID="{30F34D83-590B-4BCC-98DE-CA74E4DEABB1}" presName="sibTrans" presStyleLbl="sibTrans2D1" presStyleIdx="6" presStyleCnt="8"/>
      <dgm:spPr/>
    </dgm:pt>
    <dgm:pt modelId="{AA402A88-FC07-4E60-B000-1DF602174B0A}" type="pres">
      <dgm:prSet presAssocID="{30F34D83-590B-4BCC-98DE-CA74E4DEABB1}" presName="connectorText" presStyleLbl="sibTrans2D1" presStyleIdx="6" presStyleCnt="8"/>
      <dgm:spPr/>
    </dgm:pt>
    <dgm:pt modelId="{C6BF77D5-F571-4842-8C9A-2635092FF1E7}" type="pres">
      <dgm:prSet presAssocID="{9FE5113A-4BA9-4396-AB0E-8D1B913F67A4}" presName="node" presStyleLbl="node1" presStyleIdx="7" presStyleCnt="9">
        <dgm:presLayoutVars>
          <dgm:bulletEnabled val="1"/>
        </dgm:presLayoutVars>
      </dgm:prSet>
      <dgm:spPr/>
    </dgm:pt>
    <dgm:pt modelId="{0E493652-6F4F-4291-AD87-23E90C0E2876}" type="pres">
      <dgm:prSet presAssocID="{3FBA5883-7C74-430D-910F-7E9D297DEB2F}" presName="sibTrans" presStyleLbl="sibTrans2D1" presStyleIdx="7" presStyleCnt="8"/>
      <dgm:spPr/>
    </dgm:pt>
    <dgm:pt modelId="{7654A7F2-6B8C-436C-977F-37A41207C8D3}" type="pres">
      <dgm:prSet presAssocID="{3FBA5883-7C74-430D-910F-7E9D297DEB2F}" presName="connectorText" presStyleLbl="sibTrans2D1" presStyleIdx="7" presStyleCnt="8"/>
      <dgm:spPr/>
    </dgm:pt>
    <dgm:pt modelId="{DB95E43C-BC7B-4B81-A683-292E6289CFF8}" type="pres">
      <dgm:prSet presAssocID="{B840BD71-931D-4C32-B7A7-F3EA799B8C5A}" presName="node" presStyleLbl="node1" presStyleIdx="8" presStyleCnt="9">
        <dgm:presLayoutVars>
          <dgm:bulletEnabled val="1"/>
        </dgm:presLayoutVars>
      </dgm:prSet>
      <dgm:spPr/>
    </dgm:pt>
  </dgm:ptLst>
  <dgm:cxnLst>
    <dgm:cxn modelId="{13C08000-A7DF-4BD0-A6E2-DCC351796087}" type="presOf" srcId="{284CB9B1-3909-41B0-93DA-3629AE58C83D}" destId="{BE5D5D4B-30AF-4823-A70B-70E2725ED728}" srcOrd="1" destOrd="0" presId="urn:microsoft.com/office/officeart/2005/8/layout/process5#1"/>
    <dgm:cxn modelId="{DA2CFE10-B3DE-48C8-A5E9-F22DD0F97FD6}" type="presOf" srcId="{CE4610E3-EC0C-4041-A75B-273777BEEFC0}" destId="{F66BC202-695A-4070-8900-31C92485FE2E}" srcOrd="1" destOrd="0" presId="urn:microsoft.com/office/officeart/2005/8/layout/process5#1"/>
    <dgm:cxn modelId="{87CCA013-DA8E-4A5E-9BB8-0BC2B8C9D56E}" type="presOf" srcId="{7F07878A-C2C9-4E75-AAB8-AA2B7C7482E1}" destId="{D9243CDB-6BBC-484C-8F6C-9250B1C1F922}" srcOrd="0" destOrd="0" presId="urn:microsoft.com/office/officeart/2005/8/layout/process5#1"/>
    <dgm:cxn modelId="{55BF2F19-BCD8-4C06-B9B6-3270145FF431}" type="presOf" srcId="{9FE5113A-4BA9-4396-AB0E-8D1B913F67A4}" destId="{C6BF77D5-F571-4842-8C9A-2635092FF1E7}" srcOrd="0" destOrd="0" presId="urn:microsoft.com/office/officeart/2005/8/layout/process5#1"/>
    <dgm:cxn modelId="{4908E936-F678-4AED-BFBC-3DB217C35EAA}" type="presOf" srcId="{7E705754-D42D-4332-B0D0-4BF031B009FA}" destId="{EDBBC9B2-DC68-43CF-9418-67C58CE6A09F}" srcOrd="1" destOrd="0" presId="urn:microsoft.com/office/officeart/2005/8/layout/process5#1"/>
    <dgm:cxn modelId="{ACCF1A37-D5EB-4D14-93BF-F4D86F45E19A}" srcId="{63D28882-FE4E-4DF5-991F-AB5C99314C20}" destId="{20C427D1-EB72-4FB1-9C73-2D821E63535E}" srcOrd="4" destOrd="0" parTransId="{0F833179-1DCA-40C0-ACA4-3FCB1ADDE047}" sibTransId="{1E08E647-A960-4D09-942D-9D97210DD2A3}"/>
    <dgm:cxn modelId="{4375C738-73BC-4A59-B190-4C0E1E9DA4D2}" type="presOf" srcId="{284CB9B1-3909-41B0-93DA-3629AE58C83D}" destId="{CDAEAA47-C6CE-451F-A02B-0E56E0ACEEA2}" srcOrd="0" destOrd="0" presId="urn:microsoft.com/office/officeart/2005/8/layout/process5#1"/>
    <dgm:cxn modelId="{906FBA39-D718-43B8-9838-65DF19031F99}" type="presOf" srcId="{30F34D83-590B-4BCC-98DE-CA74E4DEABB1}" destId="{AA402A88-FC07-4E60-B000-1DF602174B0A}" srcOrd="1" destOrd="0" presId="urn:microsoft.com/office/officeart/2005/8/layout/process5#1"/>
    <dgm:cxn modelId="{27E85A3C-D3AC-4346-B30A-030BDAB68FFF}" type="presOf" srcId="{7BCADCAF-F1DB-4A43-91ED-5FC696517E40}" destId="{CEDA78FC-255B-4F72-9C0A-76C084A10793}" srcOrd="0" destOrd="0" presId="urn:microsoft.com/office/officeart/2005/8/layout/process5#1"/>
    <dgm:cxn modelId="{CC82DB5D-3CC7-49F4-8E00-6AED358FC87A}" type="presOf" srcId="{B3B51A06-2AA1-4FF5-86FF-227A0211578B}" destId="{4EBE9B5B-03A6-4644-8FA0-0D62FE9C7B49}" srcOrd="0" destOrd="0" presId="urn:microsoft.com/office/officeart/2005/8/layout/process5#1"/>
    <dgm:cxn modelId="{0E2D9E5E-D1D8-4872-8CC4-A67910372873}" type="presOf" srcId="{72F34DF9-AE98-40F0-856F-437A14983692}" destId="{31B3C6F3-8D4E-4B96-8C8A-F8DFC6EB65EF}" srcOrd="0" destOrd="0" presId="urn:microsoft.com/office/officeart/2005/8/layout/process5#1"/>
    <dgm:cxn modelId="{60BDC45E-7C4C-49BC-9F30-B0FD2299A826}" type="presOf" srcId="{E12C0531-FC19-4B6F-A6F8-8747F163B318}" destId="{CFA2EEAF-6775-43B9-ADF4-5597838D5FF6}" srcOrd="1" destOrd="0" presId="urn:microsoft.com/office/officeart/2005/8/layout/process5#1"/>
    <dgm:cxn modelId="{8CDFFB5E-C75C-49B7-99BA-FBE180168FBC}" type="presOf" srcId="{7BCADCAF-F1DB-4A43-91ED-5FC696517E40}" destId="{31DDC436-3952-4D9E-828B-3245FDC3DD82}" srcOrd="1" destOrd="0" presId="urn:microsoft.com/office/officeart/2005/8/layout/process5#1"/>
    <dgm:cxn modelId="{BDA11667-A269-4911-9BC7-EEE56EF51EC0}" srcId="{63D28882-FE4E-4DF5-991F-AB5C99314C20}" destId="{72F34DF9-AE98-40F0-856F-437A14983692}" srcOrd="5" destOrd="0" parTransId="{875F5C94-A863-443B-9A9F-B88CF2B071CB}" sibTransId="{7E705754-D42D-4332-B0D0-4BF031B009FA}"/>
    <dgm:cxn modelId="{9F57E168-B669-4826-8896-0AD044F5EFE2}" srcId="{63D28882-FE4E-4DF5-991F-AB5C99314C20}" destId="{587DD15E-D542-488D-97AE-2893AEDA1074}" srcOrd="0" destOrd="0" parTransId="{06FC0CD3-3816-4DD1-9752-2863DB2982E0}" sibTransId="{CE4610E3-EC0C-4041-A75B-273777BEEFC0}"/>
    <dgm:cxn modelId="{3E1FE069-8F61-48F9-9E8E-7A031539C1D5}" type="presOf" srcId="{B840BD71-931D-4C32-B7A7-F3EA799B8C5A}" destId="{DB95E43C-BC7B-4B81-A683-292E6289CFF8}" srcOrd="0" destOrd="0" presId="urn:microsoft.com/office/officeart/2005/8/layout/process5#1"/>
    <dgm:cxn modelId="{C4B19D4B-E700-4198-84E4-4E63349ACB4F}" type="presOf" srcId="{1E08E647-A960-4D09-942D-9D97210DD2A3}" destId="{C328F87F-6CD5-4D2B-A760-E18EF975DE94}" srcOrd="1" destOrd="0" presId="urn:microsoft.com/office/officeart/2005/8/layout/process5#1"/>
    <dgm:cxn modelId="{8738D556-B727-4619-BDB4-213ACB3AD249}" type="presOf" srcId="{3FBA5883-7C74-430D-910F-7E9D297DEB2F}" destId="{7654A7F2-6B8C-436C-977F-37A41207C8D3}" srcOrd="1" destOrd="0" presId="urn:microsoft.com/office/officeart/2005/8/layout/process5#1"/>
    <dgm:cxn modelId="{02A22C58-18D4-47D1-886D-007D71F28BB1}" type="presOf" srcId="{3FBA5883-7C74-430D-910F-7E9D297DEB2F}" destId="{0E493652-6F4F-4291-AD87-23E90C0E2876}" srcOrd="0" destOrd="0" presId="urn:microsoft.com/office/officeart/2005/8/layout/process5#1"/>
    <dgm:cxn modelId="{EDF8CF79-EB7F-4531-B9DC-A7EFA9C7C283}" type="presOf" srcId="{E12C0531-FC19-4B6F-A6F8-8747F163B318}" destId="{81F9F78C-5C2C-4A0A-8045-88309CFD643D}" srcOrd="0" destOrd="0" presId="urn:microsoft.com/office/officeart/2005/8/layout/process5#1"/>
    <dgm:cxn modelId="{590F3B8C-BD92-4A42-A9F3-4B355F9BF086}" type="presOf" srcId="{74221EA6-CED4-44F6-819D-B9A3665877EA}" destId="{51B5D561-1854-43C9-89B5-D3F4B863E4E7}" srcOrd="0" destOrd="0" presId="urn:microsoft.com/office/officeart/2005/8/layout/process5#1"/>
    <dgm:cxn modelId="{0286278D-28B1-44F6-BE49-4A769448717D}" type="presOf" srcId="{1E08E647-A960-4D09-942D-9D97210DD2A3}" destId="{34787F3B-B1B5-4980-A5CA-C3EDBD75038E}" srcOrd="0" destOrd="0" presId="urn:microsoft.com/office/officeart/2005/8/layout/process5#1"/>
    <dgm:cxn modelId="{10A7F598-E3E9-49AD-8CD3-E1A1DD8A6F24}" type="presOf" srcId="{30F34D83-590B-4BCC-98DE-CA74E4DEABB1}" destId="{25D6476D-16B9-47A4-961B-BE2BCE99F794}" srcOrd="0" destOrd="0" presId="urn:microsoft.com/office/officeart/2005/8/layout/process5#1"/>
    <dgm:cxn modelId="{A946BCA6-6D22-4181-9CF7-2BF04FA5626A}" type="presOf" srcId="{63D28882-FE4E-4DF5-991F-AB5C99314C20}" destId="{B5551A0A-3307-43AD-928D-686272741C9E}" srcOrd="0" destOrd="0" presId="urn:microsoft.com/office/officeart/2005/8/layout/process5#1"/>
    <dgm:cxn modelId="{78DDB8CF-BE14-4874-8D25-7383AAEADB48}" type="presOf" srcId="{20C427D1-EB72-4FB1-9C73-2D821E63535E}" destId="{8C628EE8-B4F5-4969-93B0-FE18114ED89D}" srcOrd="0" destOrd="0" presId="urn:microsoft.com/office/officeart/2005/8/layout/process5#1"/>
    <dgm:cxn modelId="{ABAED8E6-B4A0-48AE-93F9-AB4F58934333}" srcId="{63D28882-FE4E-4DF5-991F-AB5C99314C20}" destId="{74221EA6-CED4-44F6-819D-B9A3665877EA}" srcOrd="1" destOrd="0" parTransId="{4F39147D-C00D-4D87-BF2B-EE084CFB7622}" sibTransId="{7BCADCAF-F1DB-4A43-91ED-5FC696517E40}"/>
    <dgm:cxn modelId="{8A10C9EC-2047-4CD6-83FD-C25E5AAF5F24}" srcId="{63D28882-FE4E-4DF5-991F-AB5C99314C20}" destId="{7F07878A-C2C9-4E75-AAB8-AA2B7C7482E1}" srcOrd="6" destOrd="0" parTransId="{7D0A3184-9795-40B0-8B9D-A3FC28118141}" sibTransId="{30F34D83-590B-4BCC-98DE-CA74E4DEABB1}"/>
    <dgm:cxn modelId="{436A52ED-FD58-4FE4-8471-7D29A237F461}" srcId="{63D28882-FE4E-4DF5-991F-AB5C99314C20}" destId="{9FE5113A-4BA9-4396-AB0E-8D1B913F67A4}" srcOrd="7" destOrd="0" parTransId="{776084D9-D4A9-46B8-8230-F2E26A6E325A}" sibTransId="{3FBA5883-7C74-430D-910F-7E9D297DEB2F}"/>
    <dgm:cxn modelId="{9BFE97EE-1CD1-4153-A12F-E0D87AB9B835}" type="presOf" srcId="{587DD15E-D542-488D-97AE-2893AEDA1074}" destId="{11C76FE8-ECC3-42C4-8033-D3C97BF4B1C2}" srcOrd="0" destOrd="0" presId="urn:microsoft.com/office/officeart/2005/8/layout/process5#1"/>
    <dgm:cxn modelId="{AA3AC5EF-6F97-4CE0-9EC3-E1198A4F502A}" type="presOf" srcId="{73FB9704-B5A8-4B99-94FD-8C7730371D9C}" destId="{C84C0A01-D893-430A-A3DE-3BFA2E0E59DF}" srcOrd="0" destOrd="0" presId="urn:microsoft.com/office/officeart/2005/8/layout/process5#1"/>
    <dgm:cxn modelId="{8DB671F0-6296-43C7-A1D2-2F4C7C0F5390}" srcId="{63D28882-FE4E-4DF5-991F-AB5C99314C20}" destId="{B3B51A06-2AA1-4FF5-86FF-227A0211578B}" srcOrd="3" destOrd="0" parTransId="{5D323304-91E6-4A76-A022-CF512AB37B39}" sibTransId="{E12C0531-FC19-4B6F-A6F8-8747F163B318}"/>
    <dgm:cxn modelId="{4C674EF1-18AC-441E-860E-39014FBD3349}" srcId="{63D28882-FE4E-4DF5-991F-AB5C99314C20}" destId="{73FB9704-B5A8-4B99-94FD-8C7730371D9C}" srcOrd="2" destOrd="0" parTransId="{2DC99394-FA10-48EE-BF18-FF979D9B5D17}" sibTransId="{284CB9B1-3909-41B0-93DA-3629AE58C83D}"/>
    <dgm:cxn modelId="{3148BDF2-A9D5-4F30-AE50-E032B7249404}" type="presOf" srcId="{7E705754-D42D-4332-B0D0-4BF031B009FA}" destId="{C6481A1B-2EC8-4CCF-A3C5-3B35EA08B310}" srcOrd="0" destOrd="0" presId="urn:microsoft.com/office/officeart/2005/8/layout/process5#1"/>
    <dgm:cxn modelId="{B775A7F7-12EE-409C-B994-2615A47CAC6B}" srcId="{63D28882-FE4E-4DF5-991F-AB5C99314C20}" destId="{B840BD71-931D-4C32-B7A7-F3EA799B8C5A}" srcOrd="8" destOrd="0" parTransId="{35D5CF17-7A3B-470E-8E11-0005807BC9A4}" sibTransId="{E5ACF788-E7F4-4255-8502-36003975E962}"/>
    <dgm:cxn modelId="{F1CF1EFF-24EA-402A-8FA1-259DABC495B2}" type="presOf" srcId="{CE4610E3-EC0C-4041-A75B-273777BEEFC0}" destId="{5ACFC031-88D3-4B29-9ACE-FB1B50A676BC}" srcOrd="0" destOrd="0" presId="urn:microsoft.com/office/officeart/2005/8/layout/process5#1"/>
    <dgm:cxn modelId="{9544512A-E022-43D5-9597-277403E7733A}" type="presParOf" srcId="{B5551A0A-3307-43AD-928D-686272741C9E}" destId="{11C76FE8-ECC3-42C4-8033-D3C97BF4B1C2}" srcOrd="0" destOrd="0" presId="urn:microsoft.com/office/officeart/2005/8/layout/process5#1"/>
    <dgm:cxn modelId="{47E6456B-1E8E-46CA-817E-64D2C96D1D12}" type="presParOf" srcId="{B5551A0A-3307-43AD-928D-686272741C9E}" destId="{5ACFC031-88D3-4B29-9ACE-FB1B50A676BC}" srcOrd="1" destOrd="0" presId="urn:microsoft.com/office/officeart/2005/8/layout/process5#1"/>
    <dgm:cxn modelId="{D26F758D-5316-4B43-B677-D20BDEB45247}" type="presParOf" srcId="{5ACFC031-88D3-4B29-9ACE-FB1B50A676BC}" destId="{F66BC202-695A-4070-8900-31C92485FE2E}" srcOrd="0" destOrd="0" presId="urn:microsoft.com/office/officeart/2005/8/layout/process5#1"/>
    <dgm:cxn modelId="{2F5C7F52-D204-4D3A-B9B8-52D8C78F17C6}" type="presParOf" srcId="{B5551A0A-3307-43AD-928D-686272741C9E}" destId="{51B5D561-1854-43C9-89B5-D3F4B863E4E7}" srcOrd="2" destOrd="0" presId="urn:microsoft.com/office/officeart/2005/8/layout/process5#1"/>
    <dgm:cxn modelId="{D277B46D-6DC0-4CF4-A5FD-9E51CC8762A1}" type="presParOf" srcId="{B5551A0A-3307-43AD-928D-686272741C9E}" destId="{CEDA78FC-255B-4F72-9C0A-76C084A10793}" srcOrd="3" destOrd="0" presId="urn:microsoft.com/office/officeart/2005/8/layout/process5#1"/>
    <dgm:cxn modelId="{A604E4DE-427F-45B9-BF7A-B48CA34DD261}" type="presParOf" srcId="{CEDA78FC-255B-4F72-9C0A-76C084A10793}" destId="{31DDC436-3952-4D9E-828B-3245FDC3DD82}" srcOrd="0" destOrd="0" presId="urn:microsoft.com/office/officeart/2005/8/layout/process5#1"/>
    <dgm:cxn modelId="{ABF94609-B8D8-4E63-900D-5093B4185BDD}" type="presParOf" srcId="{B5551A0A-3307-43AD-928D-686272741C9E}" destId="{C84C0A01-D893-430A-A3DE-3BFA2E0E59DF}" srcOrd="4" destOrd="0" presId="urn:microsoft.com/office/officeart/2005/8/layout/process5#1"/>
    <dgm:cxn modelId="{54C0EB72-E59B-47FB-BD52-8DD555C40FA9}" type="presParOf" srcId="{B5551A0A-3307-43AD-928D-686272741C9E}" destId="{CDAEAA47-C6CE-451F-A02B-0E56E0ACEEA2}" srcOrd="5" destOrd="0" presId="urn:microsoft.com/office/officeart/2005/8/layout/process5#1"/>
    <dgm:cxn modelId="{70802E3C-C7A8-4144-B78F-971ECD3210A7}" type="presParOf" srcId="{CDAEAA47-C6CE-451F-A02B-0E56E0ACEEA2}" destId="{BE5D5D4B-30AF-4823-A70B-70E2725ED728}" srcOrd="0" destOrd="0" presId="urn:microsoft.com/office/officeart/2005/8/layout/process5#1"/>
    <dgm:cxn modelId="{1D432470-9BCC-4D14-B730-DC52D440B754}" type="presParOf" srcId="{B5551A0A-3307-43AD-928D-686272741C9E}" destId="{4EBE9B5B-03A6-4644-8FA0-0D62FE9C7B49}" srcOrd="6" destOrd="0" presId="urn:microsoft.com/office/officeart/2005/8/layout/process5#1"/>
    <dgm:cxn modelId="{A05958FD-E843-4701-B606-F3C24CA6CAB1}" type="presParOf" srcId="{B5551A0A-3307-43AD-928D-686272741C9E}" destId="{81F9F78C-5C2C-4A0A-8045-88309CFD643D}" srcOrd="7" destOrd="0" presId="urn:microsoft.com/office/officeart/2005/8/layout/process5#1"/>
    <dgm:cxn modelId="{D9939C41-9971-4202-B63B-3277465C9318}" type="presParOf" srcId="{81F9F78C-5C2C-4A0A-8045-88309CFD643D}" destId="{CFA2EEAF-6775-43B9-ADF4-5597838D5FF6}" srcOrd="0" destOrd="0" presId="urn:microsoft.com/office/officeart/2005/8/layout/process5#1"/>
    <dgm:cxn modelId="{7802DB98-2FFE-4608-95B9-4F630344EB0C}" type="presParOf" srcId="{B5551A0A-3307-43AD-928D-686272741C9E}" destId="{8C628EE8-B4F5-4969-93B0-FE18114ED89D}" srcOrd="8" destOrd="0" presId="urn:microsoft.com/office/officeart/2005/8/layout/process5#1"/>
    <dgm:cxn modelId="{55E2B6EC-6C42-4A23-81E8-1FA90543FB2E}" type="presParOf" srcId="{B5551A0A-3307-43AD-928D-686272741C9E}" destId="{34787F3B-B1B5-4980-A5CA-C3EDBD75038E}" srcOrd="9" destOrd="0" presId="urn:microsoft.com/office/officeart/2005/8/layout/process5#1"/>
    <dgm:cxn modelId="{9A469727-89C3-4B80-BB94-EE8F26621D34}" type="presParOf" srcId="{34787F3B-B1B5-4980-A5CA-C3EDBD75038E}" destId="{C328F87F-6CD5-4D2B-A760-E18EF975DE94}" srcOrd="0" destOrd="0" presId="urn:microsoft.com/office/officeart/2005/8/layout/process5#1"/>
    <dgm:cxn modelId="{D58BA1F5-3D14-4DC2-8F85-C06CB2499CE5}" type="presParOf" srcId="{B5551A0A-3307-43AD-928D-686272741C9E}" destId="{31B3C6F3-8D4E-4B96-8C8A-F8DFC6EB65EF}" srcOrd="10" destOrd="0" presId="urn:microsoft.com/office/officeart/2005/8/layout/process5#1"/>
    <dgm:cxn modelId="{B7AD664B-F57C-49EC-9CFD-8711C6979027}" type="presParOf" srcId="{B5551A0A-3307-43AD-928D-686272741C9E}" destId="{C6481A1B-2EC8-4CCF-A3C5-3B35EA08B310}" srcOrd="11" destOrd="0" presId="urn:microsoft.com/office/officeart/2005/8/layout/process5#1"/>
    <dgm:cxn modelId="{516F12DF-C196-4913-85F5-0D6E5785BD09}" type="presParOf" srcId="{C6481A1B-2EC8-4CCF-A3C5-3B35EA08B310}" destId="{EDBBC9B2-DC68-43CF-9418-67C58CE6A09F}" srcOrd="0" destOrd="0" presId="urn:microsoft.com/office/officeart/2005/8/layout/process5#1"/>
    <dgm:cxn modelId="{53C88191-7939-4116-A8E7-6CC1BF001F03}" type="presParOf" srcId="{B5551A0A-3307-43AD-928D-686272741C9E}" destId="{D9243CDB-6BBC-484C-8F6C-9250B1C1F922}" srcOrd="12" destOrd="0" presId="urn:microsoft.com/office/officeart/2005/8/layout/process5#1"/>
    <dgm:cxn modelId="{693158B5-0AE2-4006-9E92-B69F0968D7B8}" type="presParOf" srcId="{B5551A0A-3307-43AD-928D-686272741C9E}" destId="{25D6476D-16B9-47A4-961B-BE2BCE99F794}" srcOrd="13" destOrd="0" presId="urn:microsoft.com/office/officeart/2005/8/layout/process5#1"/>
    <dgm:cxn modelId="{27383F53-2EF2-42B1-AF2F-2499488DB2D7}" type="presParOf" srcId="{25D6476D-16B9-47A4-961B-BE2BCE99F794}" destId="{AA402A88-FC07-4E60-B000-1DF602174B0A}" srcOrd="0" destOrd="0" presId="urn:microsoft.com/office/officeart/2005/8/layout/process5#1"/>
    <dgm:cxn modelId="{CA3E1C2F-8EED-4FC8-A0C0-B27EA46081BF}" type="presParOf" srcId="{B5551A0A-3307-43AD-928D-686272741C9E}" destId="{C6BF77D5-F571-4842-8C9A-2635092FF1E7}" srcOrd="14" destOrd="0" presId="urn:microsoft.com/office/officeart/2005/8/layout/process5#1"/>
    <dgm:cxn modelId="{93C8426F-813F-45FB-A4BE-B7785FE9CBB0}" type="presParOf" srcId="{B5551A0A-3307-43AD-928D-686272741C9E}" destId="{0E493652-6F4F-4291-AD87-23E90C0E2876}" srcOrd="15" destOrd="0" presId="urn:microsoft.com/office/officeart/2005/8/layout/process5#1"/>
    <dgm:cxn modelId="{83834C50-4375-427C-AD7E-B26E9960A6C9}" type="presParOf" srcId="{0E493652-6F4F-4291-AD87-23E90C0E2876}" destId="{7654A7F2-6B8C-436C-977F-37A41207C8D3}" srcOrd="0" destOrd="0" presId="urn:microsoft.com/office/officeart/2005/8/layout/process5#1"/>
    <dgm:cxn modelId="{33281BDA-378D-4A7F-B1B8-87D2C4F6A48F}" type="presParOf" srcId="{B5551A0A-3307-43AD-928D-686272741C9E}" destId="{DB95E43C-BC7B-4B81-A683-292E6289CFF8}" srcOrd="16" destOrd="0" presId="urn:microsoft.com/office/officeart/2005/8/layout/process5#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73C3DD-6C2A-430E-A8D3-168C76B734A7}" type="doc">
      <dgm:prSet loTypeId="urn:microsoft.com/office/officeart/2005/8/layout/process5#2" qsTypeId="urn:microsoft.com/office/officeart/2005/8/quickstyle/simple1#3" csTypeId="urn:microsoft.com/office/officeart/2005/8/colors/accent1_2#3"/>
      <dgm:spPr/>
      <dgm:t>
        <a:bodyPr/>
        <a:lstStyle/>
        <a:p>
          <a:endParaRPr altLang="en-US"/>
        </a:p>
      </dgm:t>
    </dgm:pt>
    <dgm:pt modelId="{EC0ACE43-1DF8-4737-BA99-5211AF4D8B6B}">
      <dgm:prSet phldr="0" custT="0"/>
      <dgm:spPr/>
      <dgm:t>
        <a:bodyPr vert="horz" wrap="square"/>
        <a:lstStyle/>
        <a:p>
          <a:pPr>
            <a:lnSpc>
              <a:spcPct val="100000"/>
            </a:lnSpc>
            <a:spcBef>
              <a:spcPct val="0"/>
            </a:spcBef>
            <a:spcAft>
              <a:spcPct val="35000"/>
            </a:spcAft>
          </a:pPr>
          <a:r>
            <a:rPr lang="en-US" b="0" i="0" u="none" baseline="0">
              <a:rtl val="0"/>
            </a:rPr>
            <a:t>Patient Check in (New/ Follow Up)</a:t>
          </a:r>
          <a:endParaRPr altLang="en-US"/>
        </a:p>
      </dgm:t>
    </dgm:pt>
    <dgm:pt modelId="{D57CF08B-1C3A-4EF3-80DA-A29D3938986D}" type="parTrans" cxnId="{6AB6746C-A054-4D30-9B28-6493D484DCC0}">
      <dgm:prSet/>
      <dgm:spPr/>
      <dgm:t>
        <a:bodyPr/>
        <a:lstStyle/>
        <a:p>
          <a:endParaRPr lang="en-US"/>
        </a:p>
      </dgm:t>
    </dgm:pt>
    <dgm:pt modelId="{55148716-FF9A-499B-B096-A1D28DB32AD8}" type="sibTrans" cxnId="{6AB6746C-A054-4D30-9B28-6493D484DCC0}">
      <dgm:prSet/>
      <dgm:spPr/>
      <dgm:t>
        <a:bodyPr/>
        <a:lstStyle/>
        <a:p>
          <a:endParaRPr lang="en-US"/>
        </a:p>
      </dgm:t>
    </dgm:pt>
    <dgm:pt modelId="{A016C0B7-FF2C-4976-A58E-600F4B9186B8}">
      <dgm:prSet phldr="0" custT="0"/>
      <dgm:spPr/>
      <dgm:t>
        <a:bodyPr vert="horz" wrap="square"/>
        <a:lstStyle/>
        <a:p>
          <a:pPr>
            <a:lnSpc>
              <a:spcPct val="100000"/>
            </a:lnSpc>
            <a:spcBef>
              <a:spcPct val="0"/>
            </a:spcBef>
            <a:spcAft>
              <a:spcPct val="35000"/>
            </a:spcAft>
          </a:pPr>
          <a:r>
            <a:rPr lang="en-US" b="0" i="0" u="none" baseline="0" dirty="0">
              <a:rtl val="0"/>
            </a:rPr>
            <a:t>Patient get Registered at front Desk</a:t>
          </a:r>
          <a:endParaRPr altLang="en-US" dirty="0"/>
        </a:p>
      </dgm:t>
    </dgm:pt>
    <dgm:pt modelId="{74129D74-F028-4AF5-ADE5-704E04B6232A}" type="parTrans" cxnId="{FD95056B-E44D-40D1-9C45-D06B989938D4}">
      <dgm:prSet/>
      <dgm:spPr/>
      <dgm:t>
        <a:bodyPr/>
        <a:lstStyle/>
        <a:p>
          <a:endParaRPr lang="en-US"/>
        </a:p>
      </dgm:t>
    </dgm:pt>
    <dgm:pt modelId="{36D27B84-6759-49DB-9AEB-876CCD52139C}" type="sibTrans" cxnId="{FD95056B-E44D-40D1-9C45-D06B989938D4}">
      <dgm:prSet/>
      <dgm:spPr/>
      <dgm:t>
        <a:bodyPr/>
        <a:lstStyle/>
        <a:p>
          <a:endParaRPr lang="en-US"/>
        </a:p>
      </dgm:t>
    </dgm:pt>
    <dgm:pt modelId="{C3BABB0E-EEB3-4140-A432-3139312F42D5}">
      <dgm:prSet/>
      <dgm:spPr/>
      <dgm:t>
        <a:bodyPr/>
        <a:lstStyle/>
        <a:p>
          <a:r>
            <a:rPr lang="en-US" b="0" i="0" u="none" baseline="0">
              <a:rtl val="0"/>
            </a:rPr>
            <a:t>Bill paid</a:t>
          </a:r>
          <a:endParaRPr altLang="en-US"/>
        </a:p>
      </dgm:t>
    </dgm:pt>
    <dgm:pt modelId="{49C257F6-DCEA-4BD4-8C00-B65A7EC957CB}" type="parTrans" cxnId="{08C9BB94-0075-4FE8-A921-C65EC01BDF0C}">
      <dgm:prSet/>
      <dgm:spPr/>
      <dgm:t>
        <a:bodyPr/>
        <a:lstStyle/>
        <a:p>
          <a:endParaRPr lang="en-US"/>
        </a:p>
      </dgm:t>
    </dgm:pt>
    <dgm:pt modelId="{62DD8867-C69C-489B-B1CD-36C2D86BB218}" type="sibTrans" cxnId="{08C9BB94-0075-4FE8-A921-C65EC01BDF0C}">
      <dgm:prSet/>
      <dgm:spPr/>
      <dgm:t>
        <a:bodyPr/>
        <a:lstStyle/>
        <a:p>
          <a:endParaRPr lang="en-US"/>
        </a:p>
      </dgm:t>
    </dgm:pt>
    <dgm:pt modelId="{5E91C8BF-C910-456C-B53C-BE1518E7408B}">
      <dgm:prSet phldr="0" custT="0"/>
      <dgm:spPr/>
      <dgm:t>
        <a:bodyPr vert="horz" wrap="square"/>
        <a:lstStyle/>
        <a:p>
          <a:pPr>
            <a:lnSpc>
              <a:spcPct val="100000"/>
            </a:lnSpc>
            <a:spcBef>
              <a:spcPct val="0"/>
            </a:spcBef>
            <a:spcAft>
              <a:spcPct val="35000"/>
            </a:spcAft>
          </a:pPr>
          <a:r>
            <a:rPr lang="en-US" b="0" i="0" u="none" baseline="0">
              <a:rtl val="0"/>
            </a:rPr>
            <a:t>Patient sent tp respective floor </a:t>
          </a:r>
          <a:endParaRPr altLang="en-US"/>
        </a:p>
      </dgm:t>
    </dgm:pt>
    <dgm:pt modelId="{EAF49D27-1A6C-4743-BF76-83BC88616600}" type="parTrans" cxnId="{30AF4558-B430-46E8-A19A-53CF5F99666C}">
      <dgm:prSet/>
      <dgm:spPr/>
      <dgm:t>
        <a:bodyPr/>
        <a:lstStyle/>
        <a:p>
          <a:endParaRPr lang="en-US"/>
        </a:p>
      </dgm:t>
    </dgm:pt>
    <dgm:pt modelId="{EC0EFB0D-3435-45FD-B4EC-6FDD6E3EC6A8}" type="sibTrans" cxnId="{30AF4558-B430-46E8-A19A-53CF5F99666C}">
      <dgm:prSet/>
      <dgm:spPr/>
      <dgm:t>
        <a:bodyPr/>
        <a:lstStyle/>
        <a:p>
          <a:endParaRPr lang="en-US"/>
        </a:p>
      </dgm:t>
    </dgm:pt>
    <dgm:pt modelId="{8671A160-07E0-4745-B6C1-B1BC0F66D3A3}">
      <dgm:prSet/>
      <dgm:spPr/>
      <dgm:t>
        <a:bodyPr/>
        <a:lstStyle/>
        <a:p>
          <a:r>
            <a:rPr lang="en-US" b="0" i="0" u="none" baseline="0">
              <a:rtl val="0"/>
            </a:rPr>
            <a:t>AR-NCT Checked</a:t>
          </a:r>
          <a:endParaRPr altLang="en-US"/>
        </a:p>
      </dgm:t>
    </dgm:pt>
    <dgm:pt modelId="{B177A528-530F-4BE3-B50F-0F0A4A5A828E}" type="parTrans" cxnId="{AADFA4B5-9D48-453F-8825-C7D29D592380}">
      <dgm:prSet/>
      <dgm:spPr/>
      <dgm:t>
        <a:bodyPr/>
        <a:lstStyle/>
        <a:p>
          <a:endParaRPr lang="en-US"/>
        </a:p>
      </dgm:t>
    </dgm:pt>
    <dgm:pt modelId="{2D73B511-218F-403B-8DDC-08F416A193B4}" type="sibTrans" cxnId="{AADFA4B5-9D48-453F-8825-C7D29D592380}">
      <dgm:prSet/>
      <dgm:spPr/>
      <dgm:t>
        <a:bodyPr/>
        <a:lstStyle/>
        <a:p>
          <a:endParaRPr lang="en-US"/>
        </a:p>
      </dgm:t>
    </dgm:pt>
    <dgm:pt modelId="{D7DDB894-5CC8-4C23-A21F-3192F2D31A3E}">
      <dgm:prSet/>
      <dgm:spPr/>
      <dgm:t>
        <a:bodyPr/>
        <a:lstStyle/>
        <a:p>
          <a:r>
            <a:rPr lang="en-US" b="0" i="0" u="none" baseline="0">
              <a:rtl val="0"/>
            </a:rPr>
            <a:t>Optometrist Acknowledge</a:t>
          </a:r>
          <a:endParaRPr altLang="en-US"/>
        </a:p>
      </dgm:t>
    </dgm:pt>
    <dgm:pt modelId="{DE2ECBE3-2E18-4616-9988-4EB36BF1BA28}" type="parTrans" cxnId="{BD57B5B8-BD91-46BC-A572-77F4311A48B2}">
      <dgm:prSet/>
      <dgm:spPr/>
      <dgm:t>
        <a:bodyPr/>
        <a:lstStyle/>
        <a:p>
          <a:endParaRPr lang="en-US"/>
        </a:p>
      </dgm:t>
    </dgm:pt>
    <dgm:pt modelId="{5085B2A0-A857-4380-B7D4-4689A738BD44}" type="sibTrans" cxnId="{BD57B5B8-BD91-46BC-A572-77F4311A48B2}">
      <dgm:prSet/>
      <dgm:spPr/>
      <dgm:t>
        <a:bodyPr/>
        <a:lstStyle/>
        <a:p>
          <a:endParaRPr lang="en-US"/>
        </a:p>
      </dgm:t>
    </dgm:pt>
    <dgm:pt modelId="{9D735FBF-814E-446A-961B-1E73500D37FD}">
      <dgm:prSet/>
      <dgm:spPr/>
      <dgm:t>
        <a:bodyPr/>
        <a:lstStyle/>
        <a:p>
          <a:r>
            <a:rPr lang="en-US" b="0" i="0" u="none" baseline="0">
              <a:rtl val="0"/>
            </a:rPr>
            <a:t>If dilation not Require </a:t>
          </a:r>
          <a:endParaRPr altLang="en-US"/>
        </a:p>
      </dgm:t>
    </dgm:pt>
    <dgm:pt modelId="{0E223851-C4D8-434D-ADBF-0FBA669A2B09}" type="parTrans" cxnId="{8E52BDD6-F531-4154-A72E-3BF845045CCA}">
      <dgm:prSet/>
      <dgm:spPr/>
      <dgm:t>
        <a:bodyPr/>
        <a:lstStyle/>
        <a:p>
          <a:endParaRPr lang="en-US"/>
        </a:p>
      </dgm:t>
    </dgm:pt>
    <dgm:pt modelId="{957F3E58-36ED-4A63-9FF9-8C11896000D5}" type="sibTrans" cxnId="{8E52BDD6-F531-4154-A72E-3BF845045CCA}">
      <dgm:prSet/>
      <dgm:spPr/>
      <dgm:t>
        <a:bodyPr/>
        <a:lstStyle/>
        <a:p>
          <a:endParaRPr lang="en-US"/>
        </a:p>
      </dgm:t>
    </dgm:pt>
    <dgm:pt modelId="{21939DDC-0EE6-498F-B2D8-E43DE6B97AC9}">
      <dgm:prSet/>
      <dgm:spPr/>
      <dgm:t>
        <a:bodyPr/>
        <a:lstStyle/>
        <a:p>
          <a:r>
            <a:rPr lang="en-US" b="0" i="0" u="none" baseline="0">
              <a:rtl val="0"/>
            </a:rPr>
            <a:t>Doctor Consultation</a:t>
          </a:r>
          <a:endParaRPr altLang="en-US"/>
        </a:p>
      </dgm:t>
    </dgm:pt>
    <dgm:pt modelId="{0BB926CB-D0C3-4C98-9795-B6C57D6B3ED6}" type="parTrans" cxnId="{432224F8-AAC3-4B78-80A6-BA801F03CE40}">
      <dgm:prSet/>
      <dgm:spPr/>
      <dgm:t>
        <a:bodyPr/>
        <a:lstStyle/>
        <a:p>
          <a:endParaRPr lang="en-US"/>
        </a:p>
      </dgm:t>
    </dgm:pt>
    <dgm:pt modelId="{54F87B6D-1731-4FB9-9003-3F9639517BA2}" type="sibTrans" cxnId="{432224F8-AAC3-4B78-80A6-BA801F03CE40}">
      <dgm:prSet/>
      <dgm:spPr/>
      <dgm:t>
        <a:bodyPr/>
        <a:lstStyle/>
        <a:p>
          <a:endParaRPr lang="en-US"/>
        </a:p>
      </dgm:t>
    </dgm:pt>
    <dgm:pt modelId="{678EC3C4-81EC-4166-B67F-006CCE7CBF6D}">
      <dgm:prSet/>
      <dgm:spPr/>
      <dgm:t>
        <a:bodyPr/>
        <a:lstStyle/>
        <a:p>
          <a:r>
            <a:rPr lang="en-US" b="0" i="0" u="none" baseline="0">
              <a:rtl val="0"/>
            </a:rPr>
            <a:t>Patient Checkout</a:t>
          </a:r>
          <a:endParaRPr altLang="en-US"/>
        </a:p>
      </dgm:t>
    </dgm:pt>
    <dgm:pt modelId="{A7F97241-A16D-487B-8B11-4B4A49892F98}" type="parTrans" cxnId="{D404EB67-D953-42CC-9601-2265D6DBBC88}">
      <dgm:prSet/>
      <dgm:spPr/>
      <dgm:t>
        <a:bodyPr/>
        <a:lstStyle/>
        <a:p>
          <a:endParaRPr lang="en-US"/>
        </a:p>
      </dgm:t>
    </dgm:pt>
    <dgm:pt modelId="{D9D4384C-7974-46EF-A3B9-27858A8E526C}" type="sibTrans" cxnId="{D404EB67-D953-42CC-9601-2265D6DBBC88}">
      <dgm:prSet/>
      <dgm:spPr/>
      <dgm:t>
        <a:bodyPr/>
        <a:lstStyle/>
        <a:p>
          <a:endParaRPr lang="en-US"/>
        </a:p>
      </dgm:t>
    </dgm:pt>
    <dgm:pt modelId="{8FF8DC1F-41FE-410C-AF9B-B27FDF813829}" type="pres">
      <dgm:prSet presAssocID="{A373C3DD-6C2A-430E-A8D3-168C76B734A7}" presName="diagram" presStyleCnt="0">
        <dgm:presLayoutVars>
          <dgm:dir/>
          <dgm:resizeHandles val="exact"/>
        </dgm:presLayoutVars>
      </dgm:prSet>
      <dgm:spPr/>
    </dgm:pt>
    <dgm:pt modelId="{5566992A-1056-458B-A0FF-AEC05DFB1F25}" type="pres">
      <dgm:prSet presAssocID="{EC0ACE43-1DF8-4737-BA99-5211AF4D8B6B}" presName="node" presStyleLbl="node1" presStyleIdx="0" presStyleCnt="9">
        <dgm:presLayoutVars>
          <dgm:bulletEnabled val="1"/>
        </dgm:presLayoutVars>
      </dgm:prSet>
      <dgm:spPr/>
    </dgm:pt>
    <dgm:pt modelId="{7723BB6A-AC40-4D9B-B91F-FC98E3CEE5A3}" type="pres">
      <dgm:prSet presAssocID="{55148716-FF9A-499B-B096-A1D28DB32AD8}" presName="sibTrans" presStyleLbl="sibTrans2D1" presStyleIdx="0" presStyleCnt="8"/>
      <dgm:spPr/>
    </dgm:pt>
    <dgm:pt modelId="{1C7A4828-3804-4878-8233-6354497FF4D9}" type="pres">
      <dgm:prSet presAssocID="{55148716-FF9A-499B-B096-A1D28DB32AD8}" presName="connectorText" presStyleLbl="sibTrans2D1" presStyleIdx="0" presStyleCnt="8"/>
      <dgm:spPr/>
    </dgm:pt>
    <dgm:pt modelId="{1619919F-B980-423E-98B6-DE04E5A1666D}" type="pres">
      <dgm:prSet presAssocID="{A016C0B7-FF2C-4976-A58E-600F4B9186B8}" presName="node" presStyleLbl="node1" presStyleIdx="1" presStyleCnt="9">
        <dgm:presLayoutVars>
          <dgm:bulletEnabled val="1"/>
        </dgm:presLayoutVars>
      </dgm:prSet>
      <dgm:spPr/>
    </dgm:pt>
    <dgm:pt modelId="{F0C57695-2029-4BE5-8100-BA8391F06009}" type="pres">
      <dgm:prSet presAssocID="{36D27B84-6759-49DB-9AEB-876CCD52139C}" presName="sibTrans" presStyleLbl="sibTrans2D1" presStyleIdx="1" presStyleCnt="8"/>
      <dgm:spPr/>
    </dgm:pt>
    <dgm:pt modelId="{709FB728-D237-49AE-874F-505E9D314D1E}" type="pres">
      <dgm:prSet presAssocID="{36D27B84-6759-49DB-9AEB-876CCD52139C}" presName="connectorText" presStyleLbl="sibTrans2D1" presStyleIdx="1" presStyleCnt="8"/>
      <dgm:spPr/>
    </dgm:pt>
    <dgm:pt modelId="{69C4D70A-5ABB-4B0C-BC26-2956A8242B3E}" type="pres">
      <dgm:prSet presAssocID="{C3BABB0E-EEB3-4140-A432-3139312F42D5}" presName="node" presStyleLbl="node1" presStyleIdx="2" presStyleCnt="9">
        <dgm:presLayoutVars>
          <dgm:bulletEnabled val="1"/>
        </dgm:presLayoutVars>
      </dgm:prSet>
      <dgm:spPr/>
    </dgm:pt>
    <dgm:pt modelId="{1E83BA15-262D-4247-A128-ACF8B77EB325}" type="pres">
      <dgm:prSet presAssocID="{62DD8867-C69C-489B-B1CD-36C2D86BB218}" presName="sibTrans" presStyleLbl="sibTrans2D1" presStyleIdx="2" presStyleCnt="8"/>
      <dgm:spPr/>
    </dgm:pt>
    <dgm:pt modelId="{C36EBDB3-245D-4CE5-8E5C-260F48AB9B67}" type="pres">
      <dgm:prSet presAssocID="{62DD8867-C69C-489B-B1CD-36C2D86BB218}" presName="connectorText" presStyleLbl="sibTrans2D1" presStyleIdx="2" presStyleCnt="8"/>
      <dgm:spPr/>
    </dgm:pt>
    <dgm:pt modelId="{7B342733-C64E-493C-A4D8-2C6C02F7F8BF}" type="pres">
      <dgm:prSet presAssocID="{5E91C8BF-C910-456C-B53C-BE1518E7408B}" presName="node" presStyleLbl="node1" presStyleIdx="3" presStyleCnt="9">
        <dgm:presLayoutVars>
          <dgm:bulletEnabled val="1"/>
        </dgm:presLayoutVars>
      </dgm:prSet>
      <dgm:spPr/>
    </dgm:pt>
    <dgm:pt modelId="{D5E02896-753D-4579-B84C-F92DD9A47A6E}" type="pres">
      <dgm:prSet presAssocID="{EC0EFB0D-3435-45FD-B4EC-6FDD6E3EC6A8}" presName="sibTrans" presStyleLbl="sibTrans2D1" presStyleIdx="3" presStyleCnt="8"/>
      <dgm:spPr/>
    </dgm:pt>
    <dgm:pt modelId="{0D086B16-F950-4B9C-82EB-1206367BEB95}" type="pres">
      <dgm:prSet presAssocID="{EC0EFB0D-3435-45FD-B4EC-6FDD6E3EC6A8}" presName="connectorText" presStyleLbl="sibTrans2D1" presStyleIdx="3" presStyleCnt="8"/>
      <dgm:spPr/>
    </dgm:pt>
    <dgm:pt modelId="{DE77C166-CDB2-4A25-A1C6-F41DC3C54191}" type="pres">
      <dgm:prSet presAssocID="{8671A160-07E0-4745-B6C1-B1BC0F66D3A3}" presName="node" presStyleLbl="node1" presStyleIdx="4" presStyleCnt="9">
        <dgm:presLayoutVars>
          <dgm:bulletEnabled val="1"/>
        </dgm:presLayoutVars>
      </dgm:prSet>
      <dgm:spPr/>
    </dgm:pt>
    <dgm:pt modelId="{5ECFD5AA-4847-4212-8ECB-F23602D54657}" type="pres">
      <dgm:prSet presAssocID="{2D73B511-218F-403B-8DDC-08F416A193B4}" presName="sibTrans" presStyleLbl="sibTrans2D1" presStyleIdx="4" presStyleCnt="8"/>
      <dgm:spPr/>
    </dgm:pt>
    <dgm:pt modelId="{B3977AF1-3A5D-4CA0-8545-813E3E890CAE}" type="pres">
      <dgm:prSet presAssocID="{2D73B511-218F-403B-8DDC-08F416A193B4}" presName="connectorText" presStyleLbl="sibTrans2D1" presStyleIdx="4" presStyleCnt="8"/>
      <dgm:spPr/>
    </dgm:pt>
    <dgm:pt modelId="{1525296F-1C55-4A9C-ACF2-085669B202E4}" type="pres">
      <dgm:prSet presAssocID="{D7DDB894-5CC8-4C23-A21F-3192F2D31A3E}" presName="node" presStyleLbl="node1" presStyleIdx="5" presStyleCnt="9">
        <dgm:presLayoutVars>
          <dgm:bulletEnabled val="1"/>
        </dgm:presLayoutVars>
      </dgm:prSet>
      <dgm:spPr/>
    </dgm:pt>
    <dgm:pt modelId="{0C7B7F88-8ABD-4E1A-951B-315EE8217EC6}" type="pres">
      <dgm:prSet presAssocID="{5085B2A0-A857-4380-B7D4-4689A738BD44}" presName="sibTrans" presStyleLbl="sibTrans2D1" presStyleIdx="5" presStyleCnt="8"/>
      <dgm:spPr/>
    </dgm:pt>
    <dgm:pt modelId="{BE6A89EE-E1C1-4DAC-BD36-6AB48E87E49C}" type="pres">
      <dgm:prSet presAssocID="{5085B2A0-A857-4380-B7D4-4689A738BD44}" presName="connectorText" presStyleLbl="sibTrans2D1" presStyleIdx="5" presStyleCnt="8"/>
      <dgm:spPr/>
    </dgm:pt>
    <dgm:pt modelId="{D85D3D94-947C-49E5-BC64-19B9A0BCB279}" type="pres">
      <dgm:prSet presAssocID="{9D735FBF-814E-446A-961B-1E73500D37FD}" presName="node" presStyleLbl="node1" presStyleIdx="6" presStyleCnt="9">
        <dgm:presLayoutVars>
          <dgm:bulletEnabled val="1"/>
        </dgm:presLayoutVars>
      </dgm:prSet>
      <dgm:spPr/>
    </dgm:pt>
    <dgm:pt modelId="{B98B6ED4-2359-4A13-BE1D-54C98724F05D}" type="pres">
      <dgm:prSet presAssocID="{957F3E58-36ED-4A63-9FF9-8C11896000D5}" presName="sibTrans" presStyleLbl="sibTrans2D1" presStyleIdx="6" presStyleCnt="8"/>
      <dgm:spPr/>
    </dgm:pt>
    <dgm:pt modelId="{A58DEDC9-6C88-493E-9D52-E36968530E90}" type="pres">
      <dgm:prSet presAssocID="{957F3E58-36ED-4A63-9FF9-8C11896000D5}" presName="connectorText" presStyleLbl="sibTrans2D1" presStyleIdx="6" presStyleCnt="8"/>
      <dgm:spPr/>
    </dgm:pt>
    <dgm:pt modelId="{CA4AFA1F-84C2-44FC-96D7-F0614C100AD0}" type="pres">
      <dgm:prSet presAssocID="{21939DDC-0EE6-498F-B2D8-E43DE6B97AC9}" presName="node" presStyleLbl="node1" presStyleIdx="7" presStyleCnt="9">
        <dgm:presLayoutVars>
          <dgm:bulletEnabled val="1"/>
        </dgm:presLayoutVars>
      </dgm:prSet>
      <dgm:spPr/>
    </dgm:pt>
    <dgm:pt modelId="{E4E7E12B-4666-40D7-A84F-A029A104DF9F}" type="pres">
      <dgm:prSet presAssocID="{54F87B6D-1731-4FB9-9003-3F9639517BA2}" presName="sibTrans" presStyleLbl="sibTrans2D1" presStyleIdx="7" presStyleCnt="8"/>
      <dgm:spPr/>
    </dgm:pt>
    <dgm:pt modelId="{4DAFAF48-60B9-4EAC-8ECA-896BD10D9AF9}" type="pres">
      <dgm:prSet presAssocID="{54F87B6D-1731-4FB9-9003-3F9639517BA2}" presName="connectorText" presStyleLbl="sibTrans2D1" presStyleIdx="7" presStyleCnt="8"/>
      <dgm:spPr/>
    </dgm:pt>
    <dgm:pt modelId="{22D2BD7C-7B1C-4DC8-9A6F-7EC2EB24F095}" type="pres">
      <dgm:prSet presAssocID="{678EC3C4-81EC-4166-B67F-006CCE7CBF6D}" presName="node" presStyleLbl="node1" presStyleIdx="8" presStyleCnt="9">
        <dgm:presLayoutVars>
          <dgm:bulletEnabled val="1"/>
        </dgm:presLayoutVars>
      </dgm:prSet>
      <dgm:spPr/>
    </dgm:pt>
  </dgm:ptLst>
  <dgm:cxnLst>
    <dgm:cxn modelId="{7AA96101-CBF3-4D0A-913A-4E723D76BEE3}" type="presOf" srcId="{8671A160-07E0-4745-B6C1-B1BC0F66D3A3}" destId="{DE77C166-CDB2-4A25-A1C6-F41DC3C54191}" srcOrd="0" destOrd="0" presId="urn:microsoft.com/office/officeart/2005/8/layout/process5#2"/>
    <dgm:cxn modelId="{43733A0B-332E-4509-8146-5F019B1742EF}" type="presOf" srcId="{A373C3DD-6C2A-430E-A8D3-168C76B734A7}" destId="{8FF8DC1F-41FE-410C-AF9B-B27FDF813829}" srcOrd="0" destOrd="0" presId="urn:microsoft.com/office/officeart/2005/8/layout/process5#2"/>
    <dgm:cxn modelId="{60F54C0B-1DB7-471B-A875-6E03523DFF2B}" type="presOf" srcId="{36D27B84-6759-49DB-9AEB-876CCD52139C}" destId="{F0C57695-2029-4BE5-8100-BA8391F06009}" srcOrd="0" destOrd="0" presId="urn:microsoft.com/office/officeart/2005/8/layout/process5#2"/>
    <dgm:cxn modelId="{CE127F1A-ACA4-4CDA-B42B-5A50320FA685}" type="presOf" srcId="{EC0ACE43-1DF8-4737-BA99-5211AF4D8B6B}" destId="{5566992A-1056-458B-A0FF-AEC05DFB1F25}" srcOrd="0" destOrd="0" presId="urn:microsoft.com/office/officeart/2005/8/layout/process5#2"/>
    <dgm:cxn modelId="{7369A11B-A453-45BD-B6BB-79ABC9D59F4C}" type="presOf" srcId="{21939DDC-0EE6-498F-B2D8-E43DE6B97AC9}" destId="{CA4AFA1F-84C2-44FC-96D7-F0614C100AD0}" srcOrd="0" destOrd="0" presId="urn:microsoft.com/office/officeart/2005/8/layout/process5#2"/>
    <dgm:cxn modelId="{3142241F-C10A-49D0-86C6-D8DC92521ADD}" type="presOf" srcId="{62DD8867-C69C-489B-B1CD-36C2D86BB218}" destId="{1E83BA15-262D-4247-A128-ACF8B77EB325}" srcOrd="0" destOrd="0" presId="urn:microsoft.com/office/officeart/2005/8/layout/process5#2"/>
    <dgm:cxn modelId="{5B3E0C2C-27BC-4B61-BD30-59D0F04E8A47}" type="presOf" srcId="{5E91C8BF-C910-456C-B53C-BE1518E7408B}" destId="{7B342733-C64E-493C-A4D8-2C6C02F7F8BF}" srcOrd="0" destOrd="0" presId="urn:microsoft.com/office/officeart/2005/8/layout/process5#2"/>
    <dgm:cxn modelId="{F2B4BF3C-7EBC-4741-AB11-5C2FA1C2E685}" type="presOf" srcId="{5085B2A0-A857-4380-B7D4-4689A738BD44}" destId="{BE6A89EE-E1C1-4DAC-BD36-6AB48E87E49C}" srcOrd="1" destOrd="0" presId="urn:microsoft.com/office/officeart/2005/8/layout/process5#2"/>
    <dgm:cxn modelId="{CBC4615B-51BE-4C7B-AB5D-8E356225FF3A}" type="presOf" srcId="{EC0EFB0D-3435-45FD-B4EC-6FDD6E3EC6A8}" destId="{0D086B16-F950-4B9C-82EB-1206367BEB95}" srcOrd="1" destOrd="0" presId="urn:microsoft.com/office/officeart/2005/8/layout/process5#2"/>
    <dgm:cxn modelId="{D404EB67-D953-42CC-9601-2265D6DBBC88}" srcId="{A373C3DD-6C2A-430E-A8D3-168C76B734A7}" destId="{678EC3C4-81EC-4166-B67F-006CCE7CBF6D}" srcOrd="8" destOrd="0" parTransId="{A7F97241-A16D-487B-8B11-4B4A49892F98}" sibTransId="{D9D4384C-7974-46EF-A3B9-27858A8E526C}"/>
    <dgm:cxn modelId="{FD95056B-E44D-40D1-9C45-D06B989938D4}" srcId="{A373C3DD-6C2A-430E-A8D3-168C76B734A7}" destId="{A016C0B7-FF2C-4976-A58E-600F4B9186B8}" srcOrd="1" destOrd="0" parTransId="{74129D74-F028-4AF5-ADE5-704E04B6232A}" sibTransId="{36D27B84-6759-49DB-9AEB-876CCD52139C}"/>
    <dgm:cxn modelId="{6AB6746C-A054-4D30-9B28-6493D484DCC0}" srcId="{A373C3DD-6C2A-430E-A8D3-168C76B734A7}" destId="{EC0ACE43-1DF8-4737-BA99-5211AF4D8B6B}" srcOrd="0" destOrd="0" parTransId="{D57CF08B-1C3A-4EF3-80DA-A29D3938986D}" sibTransId="{55148716-FF9A-499B-B096-A1D28DB32AD8}"/>
    <dgm:cxn modelId="{C487E24C-CEAB-4309-AFB6-5C07C83F69A6}" type="presOf" srcId="{54F87B6D-1731-4FB9-9003-3F9639517BA2}" destId="{4DAFAF48-60B9-4EAC-8ECA-896BD10D9AF9}" srcOrd="1" destOrd="0" presId="urn:microsoft.com/office/officeart/2005/8/layout/process5#2"/>
    <dgm:cxn modelId="{D3AB444D-D7F6-40D3-9F04-424E262356A1}" type="presOf" srcId="{36D27B84-6759-49DB-9AEB-876CCD52139C}" destId="{709FB728-D237-49AE-874F-505E9D314D1E}" srcOrd="1" destOrd="0" presId="urn:microsoft.com/office/officeart/2005/8/layout/process5#2"/>
    <dgm:cxn modelId="{30AF4558-B430-46E8-A19A-53CF5F99666C}" srcId="{A373C3DD-6C2A-430E-A8D3-168C76B734A7}" destId="{5E91C8BF-C910-456C-B53C-BE1518E7408B}" srcOrd="3" destOrd="0" parTransId="{EAF49D27-1A6C-4743-BF76-83BC88616600}" sibTransId="{EC0EFB0D-3435-45FD-B4EC-6FDD6E3EC6A8}"/>
    <dgm:cxn modelId="{6F484D58-8FAE-4400-8E03-D184E6CC1B40}" type="presOf" srcId="{EC0EFB0D-3435-45FD-B4EC-6FDD6E3EC6A8}" destId="{D5E02896-753D-4579-B84C-F92DD9A47A6E}" srcOrd="0" destOrd="0" presId="urn:microsoft.com/office/officeart/2005/8/layout/process5#2"/>
    <dgm:cxn modelId="{1AA69382-3009-45DB-A469-99F56EED5EE5}" type="presOf" srcId="{62DD8867-C69C-489B-B1CD-36C2D86BB218}" destId="{C36EBDB3-245D-4CE5-8E5C-260F48AB9B67}" srcOrd="1" destOrd="0" presId="urn:microsoft.com/office/officeart/2005/8/layout/process5#2"/>
    <dgm:cxn modelId="{D2260B8A-9E26-4419-8365-1A8139159408}" type="presOf" srcId="{5085B2A0-A857-4380-B7D4-4689A738BD44}" destId="{0C7B7F88-8ABD-4E1A-951B-315EE8217EC6}" srcOrd="0" destOrd="0" presId="urn:microsoft.com/office/officeart/2005/8/layout/process5#2"/>
    <dgm:cxn modelId="{3F944A91-A157-49BF-A4F4-5C34E626B741}" type="presOf" srcId="{54F87B6D-1731-4FB9-9003-3F9639517BA2}" destId="{E4E7E12B-4666-40D7-A84F-A029A104DF9F}" srcOrd="0" destOrd="0" presId="urn:microsoft.com/office/officeart/2005/8/layout/process5#2"/>
    <dgm:cxn modelId="{8B276B91-7D7E-4C39-A099-641E885BF529}" type="presOf" srcId="{678EC3C4-81EC-4166-B67F-006CCE7CBF6D}" destId="{22D2BD7C-7B1C-4DC8-9A6F-7EC2EB24F095}" srcOrd="0" destOrd="0" presId="urn:microsoft.com/office/officeart/2005/8/layout/process5#2"/>
    <dgm:cxn modelId="{08C9BB94-0075-4FE8-A921-C65EC01BDF0C}" srcId="{A373C3DD-6C2A-430E-A8D3-168C76B734A7}" destId="{C3BABB0E-EEB3-4140-A432-3139312F42D5}" srcOrd="2" destOrd="0" parTransId="{49C257F6-DCEA-4BD4-8C00-B65A7EC957CB}" sibTransId="{62DD8867-C69C-489B-B1CD-36C2D86BB218}"/>
    <dgm:cxn modelId="{A15946B5-BAC1-4A81-889F-A4A729F9A032}" type="presOf" srcId="{957F3E58-36ED-4A63-9FF9-8C11896000D5}" destId="{B98B6ED4-2359-4A13-BE1D-54C98724F05D}" srcOrd="0" destOrd="0" presId="urn:microsoft.com/office/officeart/2005/8/layout/process5#2"/>
    <dgm:cxn modelId="{AADFA4B5-9D48-453F-8825-C7D29D592380}" srcId="{A373C3DD-6C2A-430E-A8D3-168C76B734A7}" destId="{8671A160-07E0-4745-B6C1-B1BC0F66D3A3}" srcOrd="4" destOrd="0" parTransId="{B177A528-530F-4BE3-B50F-0F0A4A5A828E}" sibTransId="{2D73B511-218F-403B-8DDC-08F416A193B4}"/>
    <dgm:cxn modelId="{BD57B5B8-BD91-46BC-A572-77F4311A48B2}" srcId="{A373C3DD-6C2A-430E-A8D3-168C76B734A7}" destId="{D7DDB894-5CC8-4C23-A21F-3192F2D31A3E}" srcOrd="5" destOrd="0" parTransId="{DE2ECBE3-2E18-4616-9988-4EB36BF1BA28}" sibTransId="{5085B2A0-A857-4380-B7D4-4689A738BD44}"/>
    <dgm:cxn modelId="{33862DB9-DF7A-4A4D-9880-DDC3FA32CD24}" type="presOf" srcId="{2D73B511-218F-403B-8DDC-08F416A193B4}" destId="{5ECFD5AA-4847-4212-8ECB-F23602D54657}" srcOrd="0" destOrd="0" presId="urn:microsoft.com/office/officeart/2005/8/layout/process5#2"/>
    <dgm:cxn modelId="{E3AA03BD-A3F3-4B83-9F54-CF49A826667C}" type="presOf" srcId="{55148716-FF9A-499B-B096-A1D28DB32AD8}" destId="{1C7A4828-3804-4878-8233-6354497FF4D9}" srcOrd="1" destOrd="0" presId="urn:microsoft.com/office/officeart/2005/8/layout/process5#2"/>
    <dgm:cxn modelId="{42E00CC1-7539-41EC-BAD9-F755764B5CF5}" type="presOf" srcId="{A016C0B7-FF2C-4976-A58E-600F4B9186B8}" destId="{1619919F-B980-423E-98B6-DE04E5A1666D}" srcOrd="0" destOrd="0" presId="urn:microsoft.com/office/officeart/2005/8/layout/process5#2"/>
    <dgm:cxn modelId="{945D09C7-F262-44F8-AD8E-9F378664798D}" type="presOf" srcId="{D7DDB894-5CC8-4C23-A21F-3192F2D31A3E}" destId="{1525296F-1C55-4A9C-ACF2-085669B202E4}" srcOrd="0" destOrd="0" presId="urn:microsoft.com/office/officeart/2005/8/layout/process5#2"/>
    <dgm:cxn modelId="{F9A2C8D1-45E4-4DFE-8467-EBD9C4769DA3}" type="presOf" srcId="{55148716-FF9A-499B-B096-A1D28DB32AD8}" destId="{7723BB6A-AC40-4D9B-B91F-FC98E3CEE5A3}" srcOrd="0" destOrd="0" presId="urn:microsoft.com/office/officeart/2005/8/layout/process5#2"/>
    <dgm:cxn modelId="{35577ED6-DC18-42CB-A573-9033224ED378}" type="presOf" srcId="{C3BABB0E-EEB3-4140-A432-3139312F42D5}" destId="{69C4D70A-5ABB-4B0C-BC26-2956A8242B3E}" srcOrd="0" destOrd="0" presId="urn:microsoft.com/office/officeart/2005/8/layout/process5#2"/>
    <dgm:cxn modelId="{8E52BDD6-F531-4154-A72E-3BF845045CCA}" srcId="{A373C3DD-6C2A-430E-A8D3-168C76B734A7}" destId="{9D735FBF-814E-446A-961B-1E73500D37FD}" srcOrd="6" destOrd="0" parTransId="{0E223851-C4D8-434D-ADBF-0FBA669A2B09}" sibTransId="{957F3E58-36ED-4A63-9FF9-8C11896000D5}"/>
    <dgm:cxn modelId="{46396FDB-3B50-48AC-8359-FC71D7DC85D7}" type="presOf" srcId="{957F3E58-36ED-4A63-9FF9-8C11896000D5}" destId="{A58DEDC9-6C88-493E-9D52-E36968530E90}" srcOrd="1" destOrd="0" presId="urn:microsoft.com/office/officeart/2005/8/layout/process5#2"/>
    <dgm:cxn modelId="{A7BCD3E0-9758-4F5A-9820-1F0ABCC6F20C}" type="presOf" srcId="{2D73B511-218F-403B-8DDC-08F416A193B4}" destId="{B3977AF1-3A5D-4CA0-8545-813E3E890CAE}" srcOrd="1" destOrd="0" presId="urn:microsoft.com/office/officeart/2005/8/layout/process5#2"/>
    <dgm:cxn modelId="{11D499EA-85A0-4BFA-9116-FD9F51F159D5}" type="presOf" srcId="{9D735FBF-814E-446A-961B-1E73500D37FD}" destId="{D85D3D94-947C-49E5-BC64-19B9A0BCB279}" srcOrd="0" destOrd="0" presId="urn:microsoft.com/office/officeart/2005/8/layout/process5#2"/>
    <dgm:cxn modelId="{432224F8-AAC3-4B78-80A6-BA801F03CE40}" srcId="{A373C3DD-6C2A-430E-A8D3-168C76B734A7}" destId="{21939DDC-0EE6-498F-B2D8-E43DE6B97AC9}" srcOrd="7" destOrd="0" parTransId="{0BB926CB-D0C3-4C98-9795-B6C57D6B3ED6}" sibTransId="{54F87B6D-1731-4FB9-9003-3F9639517BA2}"/>
    <dgm:cxn modelId="{F3961697-59F6-4660-B5D9-6EC343542393}" type="presParOf" srcId="{8FF8DC1F-41FE-410C-AF9B-B27FDF813829}" destId="{5566992A-1056-458B-A0FF-AEC05DFB1F25}" srcOrd="0" destOrd="0" presId="urn:microsoft.com/office/officeart/2005/8/layout/process5#2"/>
    <dgm:cxn modelId="{02E6A6F4-EAAA-4127-8A50-5873CB808B2B}" type="presParOf" srcId="{8FF8DC1F-41FE-410C-AF9B-B27FDF813829}" destId="{7723BB6A-AC40-4D9B-B91F-FC98E3CEE5A3}" srcOrd="1" destOrd="0" presId="urn:microsoft.com/office/officeart/2005/8/layout/process5#2"/>
    <dgm:cxn modelId="{D42DF548-6128-423E-9F84-292CF950B88B}" type="presParOf" srcId="{7723BB6A-AC40-4D9B-B91F-FC98E3CEE5A3}" destId="{1C7A4828-3804-4878-8233-6354497FF4D9}" srcOrd="0" destOrd="0" presId="urn:microsoft.com/office/officeart/2005/8/layout/process5#2"/>
    <dgm:cxn modelId="{C5551A33-6882-4AFB-B708-DEB012D26B8D}" type="presParOf" srcId="{8FF8DC1F-41FE-410C-AF9B-B27FDF813829}" destId="{1619919F-B980-423E-98B6-DE04E5A1666D}" srcOrd="2" destOrd="0" presId="urn:microsoft.com/office/officeart/2005/8/layout/process5#2"/>
    <dgm:cxn modelId="{20B27AF3-A66E-473F-B762-41D6F5E507BE}" type="presParOf" srcId="{8FF8DC1F-41FE-410C-AF9B-B27FDF813829}" destId="{F0C57695-2029-4BE5-8100-BA8391F06009}" srcOrd="3" destOrd="0" presId="urn:microsoft.com/office/officeart/2005/8/layout/process5#2"/>
    <dgm:cxn modelId="{B0512361-872B-4BCC-B7E2-CA8BFAAB46A9}" type="presParOf" srcId="{F0C57695-2029-4BE5-8100-BA8391F06009}" destId="{709FB728-D237-49AE-874F-505E9D314D1E}" srcOrd="0" destOrd="0" presId="urn:microsoft.com/office/officeart/2005/8/layout/process5#2"/>
    <dgm:cxn modelId="{D0A8AD24-91E9-4ECB-B4C4-333D0748B23D}" type="presParOf" srcId="{8FF8DC1F-41FE-410C-AF9B-B27FDF813829}" destId="{69C4D70A-5ABB-4B0C-BC26-2956A8242B3E}" srcOrd="4" destOrd="0" presId="urn:microsoft.com/office/officeart/2005/8/layout/process5#2"/>
    <dgm:cxn modelId="{77FBC020-26D4-43D4-BB26-80FBCB7BD0B0}" type="presParOf" srcId="{8FF8DC1F-41FE-410C-AF9B-B27FDF813829}" destId="{1E83BA15-262D-4247-A128-ACF8B77EB325}" srcOrd="5" destOrd="0" presId="urn:microsoft.com/office/officeart/2005/8/layout/process5#2"/>
    <dgm:cxn modelId="{F46C1DFC-9BE6-4820-B694-4570A7A613C7}" type="presParOf" srcId="{1E83BA15-262D-4247-A128-ACF8B77EB325}" destId="{C36EBDB3-245D-4CE5-8E5C-260F48AB9B67}" srcOrd="0" destOrd="0" presId="urn:microsoft.com/office/officeart/2005/8/layout/process5#2"/>
    <dgm:cxn modelId="{AA7F9C13-DD83-4720-9A94-A5E769FB76FA}" type="presParOf" srcId="{8FF8DC1F-41FE-410C-AF9B-B27FDF813829}" destId="{7B342733-C64E-493C-A4D8-2C6C02F7F8BF}" srcOrd="6" destOrd="0" presId="urn:microsoft.com/office/officeart/2005/8/layout/process5#2"/>
    <dgm:cxn modelId="{50CE271C-5E70-4287-A2AD-FF513A79CCB7}" type="presParOf" srcId="{8FF8DC1F-41FE-410C-AF9B-B27FDF813829}" destId="{D5E02896-753D-4579-B84C-F92DD9A47A6E}" srcOrd="7" destOrd="0" presId="urn:microsoft.com/office/officeart/2005/8/layout/process5#2"/>
    <dgm:cxn modelId="{7A7D1DB7-3457-4634-B72A-9AA3825A1064}" type="presParOf" srcId="{D5E02896-753D-4579-B84C-F92DD9A47A6E}" destId="{0D086B16-F950-4B9C-82EB-1206367BEB95}" srcOrd="0" destOrd="0" presId="urn:microsoft.com/office/officeart/2005/8/layout/process5#2"/>
    <dgm:cxn modelId="{0630C07F-FDEF-455C-AABE-9C55BF3B8F80}" type="presParOf" srcId="{8FF8DC1F-41FE-410C-AF9B-B27FDF813829}" destId="{DE77C166-CDB2-4A25-A1C6-F41DC3C54191}" srcOrd="8" destOrd="0" presId="urn:microsoft.com/office/officeart/2005/8/layout/process5#2"/>
    <dgm:cxn modelId="{40A7EE7A-46B3-4DF3-81FA-778758AD10CD}" type="presParOf" srcId="{8FF8DC1F-41FE-410C-AF9B-B27FDF813829}" destId="{5ECFD5AA-4847-4212-8ECB-F23602D54657}" srcOrd="9" destOrd="0" presId="urn:microsoft.com/office/officeart/2005/8/layout/process5#2"/>
    <dgm:cxn modelId="{CB0462AB-CC13-49F0-B02C-3741FF708E3E}" type="presParOf" srcId="{5ECFD5AA-4847-4212-8ECB-F23602D54657}" destId="{B3977AF1-3A5D-4CA0-8545-813E3E890CAE}" srcOrd="0" destOrd="0" presId="urn:microsoft.com/office/officeart/2005/8/layout/process5#2"/>
    <dgm:cxn modelId="{1AE18C62-FBDF-449C-895D-4CFE757E8D4C}" type="presParOf" srcId="{8FF8DC1F-41FE-410C-AF9B-B27FDF813829}" destId="{1525296F-1C55-4A9C-ACF2-085669B202E4}" srcOrd="10" destOrd="0" presId="urn:microsoft.com/office/officeart/2005/8/layout/process5#2"/>
    <dgm:cxn modelId="{41063F5E-1079-4EE7-90A1-6961E78268E0}" type="presParOf" srcId="{8FF8DC1F-41FE-410C-AF9B-B27FDF813829}" destId="{0C7B7F88-8ABD-4E1A-951B-315EE8217EC6}" srcOrd="11" destOrd="0" presId="urn:microsoft.com/office/officeart/2005/8/layout/process5#2"/>
    <dgm:cxn modelId="{A85FB86C-CC14-4152-B453-3903C6FB9CCD}" type="presParOf" srcId="{0C7B7F88-8ABD-4E1A-951B-315EE8217EC6}" destId="{BE6A89EE-E1C1-4DAC-BD36-6AB48E87E49C}" srcOrd="0" destOrd="0" presId="urn:microsoft.com/office/officeart/2005/8/layout/process5#2"/>
    <dgm:cxn modelId="{26A9E3AD-B765-40B3-BFB0-533372936FE1}" type="presParOf" srcId="{8FF8DC1F-41FE-410C-AF9B-B27FDF813829}" destId="{D85D3D94-947C-49E5-BC64-19B9A0BCB279}" srcOrd="12" destOrd="0" presId="urn:microsoft.com/office/officeart/2005/8/layout/process5#2"/>
    <dgm:cxn modelId="{80756047-C279-4A74-8710-375044289CED}" type="presParOf" srcId="{8FF8DC1F-41FE-410C-AF9B-B27FDF813829}" destId="{B98B6ED4-2359-4A13-BE1D-54C98724F05D}" srcOrd="13" destOrd="0" presId="urn:microsoft.com/office/officeart/2005/8/layout/process5#2"/>
    <dgm:cxn modelId="{1B3770BD-1BD3-482C-8EA2-91B62AA9AB71}" type="presParOf" srcId="{B98B6ED4-2359-4A13-BE1D-54C98724F05D}" destId="{A58DEDC9-6C88-493E-9D52-E36968530E90}" srcOrd="0" destOrd="0" presId="urn:microsoft.com/office/officeart/2005/8/layout/process5#2"/>
    <dgm:cxn modelId="{4D027B75-A058-4D94-AE2D-59EBC09C8546}" type="presParOf" srcId="{8FF8DC1F-41FE-410C-AF9B-B27FDF813829}" destId="{CA4AFA1F-84C2-44FC-96D7-F0614C100AD0}" srcOrd="14" destOrd="0" presId="urn:microsoft.com/office/officeart/2005/8/layout/process5#2"/>
    <dgm:cxn modelId="{065A28F8-29B1-4CF4-BC17-887F8C19E153}" type="presParOf" srcId="{8FF8DC1F-41FE-410C-AF9B-B27FDF813829}" destId="{E4E7E12B-4666-40D7-A84F-A029A104DF9F}" srcOrd="15" destOrd="0" presId="urn:microsoft.com/office/officeart/2005/8/layout/process5#2"/>
    <dgm:cxn modelId="{2C65ACC4-5F0D-49B4-857F-EF372CCE5B71}" type="presParOf" srcId="{E4E7E12B-4666-40D7-A84F-A029A104DF9F}" destId="{4DAFAF48-60B9-4EAC-8ECA-896BD10D9AF9}" srcOrd="0" destOrd="0" presId="urn:microsoft.com/office/officeart/2005/8/layout/process5#2"/>
    <dgm:cxn modelId="{03696EC9-4AA6-4AD5-9A30-BB54480B65AF}" type="presParOf" srcId="{8FF8DC1F-41FE-410C-AF9B-B27FDF813829}" destId="{22D2BD7C-7B1C-4DC8-9A6F-7EC2EB24F095}" srcOrd="16" destOrd="0" presId="urn:microsoft.com/office/officeart/2005/8/layout/process5#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BF02D3-7F25-4381-B520-29168290C2AE}">
      <dsp:nvSpPr>
        <dsp:cNvPr id="0" name=""/>
        <dsp:cNvSpPr/>
      </dsp:nvSpPr>
      <dsp:spPr>
        <a:xfrm>
          <a:off x="3330836" y="1346"/>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latin typeface="Times New Roman" panose="02020603050405020304" charset="0"/>
              <a:cs typeface="Times New Roman" panose="02020603050405020304" charset="0"/>
              <a:rtl val="0"/>
            </a:rPr>
            <a:t>PATIENT</a:t>
          </a:r>
          <a:endParaRPr altLang="en-US" sz="1000" kern="1200">
            <a:latin typeface="Times New Roman" panose="02020603050405020304" charset="0"/>
            <a:cs typeface="Times New Roman" panose="02020603050405020304" charset="0"/>
          </a:endParaRPr>
        </a:p>
      </dsp:txBody>
      <dsp:txXfrm>
        <a:off x="3342518" y="13028"/>
        <a:ext cx="1544563" cy="375472"/>
      </dsp:txXfrm>
    </dsp:sp>
    <dsp:sp modelId="{C39A0DFE-A8AB-4774-B239-0BA74D349224}">
      <dsp:nvSpPr>
        <dsp:cNvPr id="0" name=""/>
        <dsp:cNvSpPr/>
      </dsp:nvSpPr>
      <dsp:spPr>
        <a:xfrm rot="5400000">
          <a:off x="4040018" y="410153"/>
          <a:ext cx="149563" cy="179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4060957" y="425110"/>
        <a:ext cx="107686" cy="104694"/>
      </dsp:txXfrm>
    </dsp:sp>
    <dsp:sp modelId="{EE585D5C-2684-41FB-93BC-AA2A7B2CF9D2}">
      <dsp:nvSpPr>
        <dsp:cNvPr id="0" name=""/>
        <dsp:cNvSpPr/>
      </dsp:nvSpPr>
      <dsp:spPr>
        <a:xfrm>
          <a:off x="3330836" y="599601"/>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APPOINTMENT/</a:t>
          </a:r>
          <a:r>
            <a:rPr lang="en-US" sz="1000" b="0" i="0" u="none" kern="1200" baseline="0">
              <a:latin typeface="Times New Roman" panose="02020603050405020304" charset="0"/>
              <a:cs typeface="Times New Roman" panose="02020603050405020304" charset="0"/>
              <a:rtl val="0"/>
            </a:rPr>
            <a:t>WALKIN</a:t>
          </a:r>
          <a:endParaRPr altLang="en-US" sz="1000" kern="1200">
            <a:latin typeface="Times New Roman" panose="02020603050405020304" charset="0"/>
            <a:cs typeface="Times New Roman" panose="02020603050405020304" charset="0"/>
          </a:endParaRPr>
        </a:p>
      </dsp:txBody>
      <dsp:txXfrm>
        <a:off x="3342518" y="611283"/>
        <a:ext cx="1544563" cy="375472"/>
      </dsp:txXfrm>
    </dsp:sp>
    <dsp:sp modelId="{5111BD63-5C4E-4484-BE38-5DE844B6723C}">
      <dsp:nvSpPr>
        <dsp:cNvPr id="0" name=""/>
        <dsp:cNvSpPr/>
      </dsp:nvSpPr>
      <dsp:spPr>
        <a:xfrm rot="5400000">
          <a:off x="4040018" y="1008408"/>
          <a:ext cx="149563" cy="179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4060957" y="1023365"/>
        <a:ext cx="107686" cy="104694"/>
      </dsp:txXfrm>
    </dsp:sp>
    <dsp:sp modelId="{98F28884-37FC-4D3C-A5DB-B38C8E90734A}">
      <dsp:nvSpPr>
        <dsp:cNvPr id="0" name=""/>
        <dsp:cNvSpPr/>
      </dsp:nvSpPr>
      <dsp:spPr>
        <a:xfrm>
          <a:off x="3330836" y="1197856"/>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REGISTRATION AT RECEPTION</a:t>
          </a:r>
          <a:r>
            <a:rPr lang="en-US" sz="1000" b="0" i="0" u="none" kern="1200" baseline="0">
              <a:latin typeface="Times New Roman" panose="02020603050405020304" charset="0"/>
              <a:cs typeface="Times New Roman" panose="02020603050405020304" charset="0"/>
              <a:rtl val="0"/>
            </a:rPr>
            <a:t>/ </a:t>
          </a:r>
          <a:r>
            <a:rPr lang="en-US" sz="1000" b="0" i="0" u="none" kern="1200" baseline="0">
              <a:rtl val="0"/>
            </a:rPr>
            <a:t>CHECK IN</a:t>
          </a:r>
          <a:endParaRPr altLang="en-US" sz="1000" kern="1200"/>
        </a:p>
      </dsp:txBody>
      <dsp:txXfrm>
        <a:off x="3342518" y="1209538"/>
        <a:ext cx="1544563" cy="375472"/>
      </dsp:txXfrm>
    </dsp:sp>
    <dsp:sp modelId="{E9DA020A-B6EB-4DC2-8DDC-CDB20C0057DD}">
      <dsp:nvSpPr>
        <dsp:cNvPr id="0" name=""/>
        <dsp:cNvSpPr/>
      </dsp:nvSpPr>
      <dsp:spPr>
        <a:xfrm rot="5400000">
          <a:off x="4040018" y="1606664"/>
          <a:ext cx="149563" cy="179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4060957" y="1621621"/>
        <a:ext cx="107686" cy="104694"/>
      </dsp:txXfrm>
    </dsp:sp>
    <dsp:sp modelId="{F349B874-1F2D-422B-9D75-526AF5811772}">
      <dsp:nvSpPr>
        <dsp:cNvPr id="0" name=""/>
        <dsp:cNvSpPr/>
      </dsp:nvSpPr>
      <dsp:spPr>
        <a:xfrm>
          <a:off x="3330836" y="1796111"/>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SENT TO RESPECTIVE FLOOR</a:t>
          </a:r>
          <a:endParaRPr altLang="en-US" sz="1000" kern="1200"/>
        </a:p>
      </dsp:txBody>
      <dsp:txXfrm>
        <a:off x="3342518" y="1807793"/>
        <a:ext cx="1544563" cy="375472"/>
      </dsp:txXfrm>
    </dsp:sp>
    <dsp:sp modelId="{666D3C22-7C92-4AD0-913C-085151B0088C}">
      <dsp:nvSpPr>
        <dsp:cNvPr id="0" name=""/>
        <dsp:cNvSpPr/>
      </dsp:nvSpPr>
      <dsp:spPr>
        <a:xfrm rot="5400000">
          <a:off x="4040018" y="2204919"/>
          <a:ext cx="149563" cy="179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4060957" y="2219876"/>
        <a:ext cx="107686" cy="104694"/>
      </dsp:txXfrm>
    </dsp:sp>
    <dsp:sp modelId="{2B2A481C-04E7-4594-B541-70ADF538ADE3}">
      <dsp:nvSpPr>
        <dsp:cNvPr id="0" name=""/>
        <dsp:cNvSpPr/>
      </dsp:nvSpPr>
      <dsp:spPr>
        <a:xfrm>
          <a:off x="3330836" y="2394366"/>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AR-</a:t>
          </a:r>
          <a:r>
            <a:rPr lang="en-US" sz="1000" b="0" i="0" u="none" kern="1200" baseline="0">
              <a:latin typeface="Times New Roman" panose="02020603050405020304" charset="0"/>
              <a:cs typeface="Times New Roman" panose="02020603050405020304" charset="0"/>
              <a:rtl val="0"/>
            </a:rPr>
            <a:t>NCT </a:t>
          </a:r>
          <a:endParaRPr altLang="en-US" sz="1000" kern="1200">
            <a:latin typeface="Times New Roman" panose="02020603050405020304" charset="0"/>
            <a:cs typeface="Times New Roman" panose="02020603050405020304" charset="0"/>
          </a:endParaRPr>
        </a:p>
      </dsp:txBody>
      <dsp:txXfrm>
        <a:off x="3342518" y="2406048"/>
        <a:ext cx="1544563" cy="375472"/>
      </dsp:txXfrm>
    </dsp:sp>
    <dsp:sp modelId="{54A8D358-750B-4EA4-B762-02F74162F4E9}">
      <dsp:nvSpPr>
        <dsp:cNvPr id="0" name=""/>
        <dsp:cNvSpPr/>
      </dsp:nvSpPr>
      <dsp:spPr>
        <a:xfrm rot="5400000">
          <a:off x="4040018" y="2803174"/>
          <a:ext cx="149563" cy="17947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endParaRPr lang="en-US" sz="700" kern="1200"/>
        </a:p>
      </dsp:txBody>
      <dsp:txXfrm rot="-5400000">
        <a:off x="4060957" y="2818131"/>
        <a:ext cx="107686" cy="104694"/>
      </dsp:txXfrm>
    </dsp:sp>
    <dsp:sp modelId="{896F228C-7E43-4B06-9050-32ADA6B51E56}">
      <dsp:nvSpPr>
        <dsp:cNvPr id="0" name=""/>
        <dsp:cNvSpPr/>
      </dsp:nvSpPr>
      <dsp:spPr>
        <a:xfrm>
          <a:off x="3330836" y="2992622"/>
          <a:ext cx="1567927" cy="39883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dirty="0">
              <a:rtl val="0"/>
            </a:rPr>
            <a:t>OPTOMESTRIST </a:t>
          </a:r>
          <a:r>
            <a:rPr lang="en-US" sz="1000" b="0" i="0" u="none" kern="1200" baseline="0" dirty="0">
              <a:latin typeface="Times New Roman" panose="02020603050405020304" charset="0"/>
              <a:cs typeface="Times New Roman" panose="02020603050405020304" charset="0"/>
              <a:rtl val="0"/>
            </a:rPr>
            <a:t>CHECKUP</a:t>
          </a:r>
          <a:endParaRPr altLang="en-US" sz="1000" kern="1200" dirty="0">
            <a:latin typeface="Times New Roman" panose="02020603050405020304" charset="0"/>
            <a:cs typeface="Times New Roman" panose="02020603050405020304" charset="0"/>
          </a:endParaRPr>
        </a:p>
      </dsp:txBody>
      <dsp:txXfrm>
        <a:off x="3342518" y="3004304"/>
        <a:ext cx="1544563" cy="3754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C76FE8-ECC3-42C4-8033-D3C97BF4B1C2}">
      <dsp:nvSpPr>
        <dsp:cNvPr id="0" name=""/>
        <dsp:cNvSpPr/>
      </dsp:nvSpPr>
      <dsp:spPr>
        <a:xfrm>
          <a:off x="3615" y="220297"/>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Patient Check in (New/ Follow Up)</a:t>
          </a:r>
          <a:endParaRPr altLang="en-US" sz="1000" kern="1200"/>
        </a:p>
      </dsp:txBody>
      <dsp:txXfrm>
        <a:off x="23312" y="239994"/>
        <a:ext cx="1081439" cy="633106"/>
      </dsp:txXfrm>
    </dsp:sp>
    <dsp:sp modelId="{5ACFC031-88D3-4B29-9ACE-FB1B50A676BC}">
      <dsp:nvSpPr>
        <dsp:cNvPr id="0" name=""/>
        <dsp:cNvSpPr/>
      </dsp:nvSpPr>
      <dsp:spPr>
        <a:xfrm>
          <a:off x="1223082" y="417564"/>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1223082" y="473157"/>
        <a:ext cx="166331" cy="166780"/>
      </dsp:txXfrm>
    </dsp:sp>
    <dsp:sp modelId="{51B5D561-1854-43C9-89B5-D3F4B863E4E7}">
      <dsp:nvSpPr>
        <dsp:cNvPr id="0" name=""/>
        <dsp:cNvSpPr/>
      </dsp:nvSpPr>
      <dsp:spPr>
        <a:xfrm>
          <a:off x="1572783" y="220297"/>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100000"/>
            </a:lnSpc>
            <a:spcBef>
              <a:spcPct val="0"/>
            </a:spcBef>
            <a:spcAft>
              <a:spcPct val="35000"/>
            </a:spcAft>
            <a:buNone/>
          </a:pPr>
          <a:r>
            <a:rPr lang="en-US" sz="1000" b="0" i="0" u="none" kern="1200" baseline="0">
              <a:rtl val="0"/>
            </a:rPr>
            <a:t>Patient get Registered at front Desk</a:t>
          </a:r>
          <a:endParaRPr altLang="en-US" sz="1000" kern="1200"/>
        </a:p>
      </dsp:txBody>
      <dsp:txXfrm>
        <a:off x="1592480" y="239994"/>
        <a:ext cx="1081439" cy="633106"/>
      </dsp:txXfrm>
    </dsp:sp>
    <dsp:sp modelId="{CEDA78FC-255B-4F72-9C0A-76C084A10793}">
      <dsp:nvSpPr>
        <dsp:cNvPr id="0" name=""/>
        <dsp:cNvSpPr/>
      </dsp:nvSpPr>
      <dsp:spPr>
        <a:xfrm>
          <a:off x="2792250" y="417564"/>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2792250" y="473157"/>
        <a:ext cx="166331" cy="166780"/>
      </dsp:txXfrm>
    </dsp:sp>
    <dsp:sp modelId="{C84C0A01-D893-430A-A3DE-3BFA2E0E59DF}">
      <dsp:nvSpPr>
        <dsp:cNvPr id="0" name=""/>
        <dsp:cNvSpPr/>
      </dsp:nvSpPr>
      <dsp:spPr>
        <a:xfrm>
          <a:off x="3141950" y="220297"/>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Bill paid</a:t>
          </a:r>
          <a:endParaRPr altLang="en-US" sz="1000" kern="1200"/>
        </a:p>
      </dsp:txBody>
      <dsp:txXfrm>
        <a:off x="3161647" y="239994"/>
        <a:ext cx="1081439" cy="633106"/>
      </dsp:txXfrm>
    </dsp:sp>
    <dsp:sp modelId="{CDAEAA47-C6CE-451F-A02B-0E56E0ACEEA2}">
      <dsp:nvSpPr>
        <dsp:cNvPr id="0" name=""/>
        <dsp:cNvSpPr/>
      </dsp:nvSpPr>
      <dsp:spPr>
        <a:xfrm>
          <a:off x="4361417" y="417564"/>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361417" y="473157"/>
        <a:ext cx="166331" cy="166780"/>
      </dsp:txXfrm>
    </dsp:sp>
    <dsp:sp modelId="{4EBE9B5B-03A6-4644-8FA0-0D62FE9C7B49}">
      <dsp:nvSpPr>
        <dsp:cNvPr id="0" name=""/>
        <dsp:cNvSpPr/>
      </dsp:nvSpPr>
      <dsp:spPr>
        <a:xfrm>
          <a:off x="4711118" y="220297"/>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Patient Moved with the file to the respective floor </a:t>
          </a:r>
          <a:endParaRPr altLang="en-US" sz="1000" kern="1200"/>
        </a:p>
      </dsp:txBody>
      <dsp:txXfrm>
        <a:off x="4730815" y="239994"/>
        <a:ext cx="1081439" cy="633106"/>
      </dsp:txXfrm>
    </dsp:sp>
    <dsp:sp modelId="{81F9F78C-5C2C-4A0A-8045-88309CFD643D}">
      <dsp:nvSpPr>
        <dsp:cNvPr id="0" name=""/>
        <dsp:cNvSpPr/>
      </dsp:nvSpPr>
      <dsp:spPr>
        <a:xfrm>
          <a:off x="5930585" y="417564"/>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5930585" y="473157"/>
        <a:ext cx="166331" cy="166780"/>
      </dsp:txXfrm>
    </dsp:sp>
    <dsp:sp modelId="{8C628EE8-B4F5-4969-93B0-FE18114ED89D}">
      <dsp:nvSpPr>
        <dsp:cNvPr id="0" name=""/>
        <dsp:cNvSpPr/>
      </dsp:nvSpPr>
      <dsp:spPr>
        <a:xfrm>
          <a:off x="6280285" y="220297"/>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AR-NCT Checked</a:t>
          </a:r>
          <a:endParaRPr altLang="en-US" sz="1000" kern="1200"/>
        </a:p>
      </dsp:txBody>
      <dsp:txXfrm>
        <a:off x="6299982" y="239994"/>
        <a:ext cx="1081439" cy="633106"/>
      </dsp:txXfrm>
    </dsp:sp>
    <dsp:sp modelId="{34787F3B-B1B5-4980-A5CA-C3EDBD75038E}">
      <dsp:nvSpPr>
        <dsp:cNvPr id="0" name=""/>
        <dsp:cNvSpPr/>
      </dsp:nvSpPr>
      <dsp:spPr>
        <a:xfrm rot="5400000">
          <a:off x="6721894" y="971256"/>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5400000">
        <a:off x="6757313" y="991431"/>
        <a:ext cx="166780" cy="166331"/>
      </dsp:txXfrm>
    </dsp:sp>
    <dsp:sp modelId="{31B3C6F3-8D4E-4B96-8C8A-F8DFC6EB65EF}">
      <dsp:nvSpPr>
        <dsp:cNvPr id="0" name=""/>
        <dsp:cNvSpPr/>
      </dsp:nvSpPr>
      <dsp:spPr>
        <a:xfrm>
          <a:off x="6280285" y="1341131"/>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Optometrist Acknowledge</a:t>
          </a:r>
          <a:endParaRPr altLang="en-US" sz="1000" kern="1200"/>
        </a:p>
      </dsp:txBody>
      <dsp:txXfrm>
        <a:off x="6299982" y="1360828"/>
        <a:ext cx="1081439" cy="633106"/>
      </dsp:txXfrm>
    </dsp:sp>
    <dsp:sp modelId="{C6481A1B-2EC8-4CCF-A3C5-3B35EA08B310}">
      <dsp:nvSpPr>
        <dsp:cNvPr id="0" name=""/>
        <dsp:cNvSpPr/>
      </dsp:nvSpPr>
      <dsp:spPr>
        <a:xfrm rot="10800000">
          <a:off x="5944035" y="1538398"/>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6015320" y="1593991"/>
        <a:ext cx="166331" cy="166780"/>
      </dsp:txXfrm>
    </dsp:sp>
    <dsp:sp modelId="{D9243CDB-6BBC-484C-8F6C-9250B1C1F922}">
      <dsp:nvSpPr>
        <dsp:cNvPr id="0" name=""/>
        <dsp:cNvSpPr/>
      </dsp:nvSpPr>
      <dsp:spPr>
        <a:xfrm>
          <a:off x="4711118" y="1341131"/>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If dilation Require Drop 1  Drop 2 Drop 3 </a:t>
          </a:r>
          <a:endParaRPr altLang="en-US" sz="1000" kern="1200"/>
        </a:p>
      </dsp:txBody>
      <dsp:txXfrm>
        <a:off x="4730815" y="1360828"/>
        <a:ext cx="1081439" cy="633106"/>
      </dsp:txXfrm>
    </dsp:sp>
    <dsp:sp modelId="{25D6476D-16B9-47A4-961B-BE2BCE99F794}">
      <dsp:nvSpPr>
        <dsp:cNvPr id="0" name=""/>
        <dsp:cNvSpPr/>
      </dsp:nvSpPr>
      <dsp:spPr>
        <a:xfrm rot="10800000">
          <a:off x="4374867" y="1538398"/>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4446152" y="1593991"/>
        <a:ext cx="166331" cy="166780"/>
      </dsp:txXfrm>
    </dsp:sp>
    <dsp:sp modelId="{C6BF77D5-F571-4842-8C9A-2635092FF1E7}">
      <dsp:nvSpPr>
        <dsp:cNvPr id="0" name=""/>
        <dsp:cNvSpPr/>
      </dsp:nvSpPr>
      <dsp:spPr>
        <a:xfrm>
          <a:off x="3141950" y="1341131"/>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Doctor Consultation</a:t>
          </a:r>
          <a:endParaRPr altLang="en-US" sz="1000" kern="1200"/>
        </a:p>
      </dsp:txBody>
      <dsp:txXfrm>
        <a:off x="3161647" y="1360828"/>
        <a:ext cx="1081439" cy="633106"/>
      </dsp:txXfrm>
    </dsp:sp>
    <dsp:sp modelId="{0E493652-6F4F-4291-AD87-23E90C0E2876}">
      <dsp:nvSpPr>
        <dsp:cNvPr id="0" name=""/>
        <dsp:cNvSpPr/>
      </dsp:nvSpPr>
      <dsp:spPr>
        <a:xfrm rot="10800000">
          <a:off x="2805700" y="1538398"/>
          <a:ext cx="237616" cy="2779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rot="10800000">
        <a:off x="2876985" y="1593991"/>
        <a:ext cx="166331" cy="166780"/>
      </dsp:txXfrm>
    </dsp:sp>
    <dsp:sp modelId="{DB95E43C-BC7B-4B81-A683-292E6289CFF8}">
      <dsp:nvSpPr>
        <dsp:cNvPr id="0" name=""/>
        <dsp:cNvSpPr/>
      </dsp:nvSpPr>
      <dsp:spPr>
        <a:xfrm>
          <a:off x="1572783" y="1341131"/>
          <a:ext cx="1120833" cy="67250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0" i="0" u="none" kern="1200" baseline="0">
              <a:rtl val="0"/>
            </a:rPr>
            <a:t>Patient Checkout</a:t>
          </a:r>
          <a:endParaRPr altLang="en-US" sz="1000" kern="1200"/>
        </a:p>
      </dsp:txBody>
      <dsp:txXfrm>
        <a:off x="1592480" y="1360828"/>
        <a:ext cx="1081439" cy="6331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66992A-1056-458B-A0FF-AEC05DFB1F25}">
      <dsp:nvSpPr>
        <dsp:cNvPr id="0" name=""/>
        <dsp:cNvSpPr/>
      </dsp:nvSpPr>
      <dsp:spPr>
        <a:xfrm>
          <a:off x="3522" y="222805"/>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100000"/>
            </a:lnSpc>
            <a:spcBef>
              <a:spcPct val="0"/>
            </a:spcBef>
            <a:spcAft>
              <a:spcPct val="35000"/>
            </a:spcAft>
            <a:buNone/>
          </a:pPr>
          <a:r>
            <a:rPr lang="en-US" sz="1100" b="0" i="0" u="none" kern="1200" baseline="0">
              <a:rtl val="0"/>
            </a:rPr>
            <a:t>Patient Check in (New/ Follow Up)</a:t>
          </a:r>
          <a:endParaRPr altLang="en-US" sz="1100" kern="1200"/>
        </a:p>
      </dsp:txBody>
      <dsp:txXfrm>
        <a:off x="22710" y="241993"/>
        <a:ext cx="1053526" cy="616765"/>
      </dsp:txXfrm>
    </dsp:sp>
    <dsp:sp modelId="{7723BB6A-AC40-4D9B-B91F-FC98E3CEE5A3}">
      <dsp:nvSpPr>
        <dsp:cNvPr id="0" name=""/>
        <dsp:cNvSpPr/>
      </dsp:nvSpPr>
      <dsp:spPr>
        <a:xfrm>
          <a:off x="1191512" y="414980"/>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191512" y="469138"/>
        <a:ext cx="162038" cy="162475"/>
      </dsp:txXfrm>
    </dsp:sp>
    <dsp:sp modelId="{1619919F-B980-423E-98B6-DE04E5A1666D}">
      <dsp:nvSpPr>
        <dsp:cNvPr id="0" name=""/>
        <dsp:cNvSpPr/>
      </dsp:nvSpPr>
      <dsp:spPr>
        <a:xfrm>
          <a:off x="1532185" y="222805"/>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100000"/>
            </a:lnSpc>
            <a:spcBef>
              <a:spcPct val="0"/>
            </a:spcBef>
            <a:spcAft>
              <a:spcPct val="35000"/>
            </a:spcAft>
            <a:buNone/>
          </a:pPr>
          <a:r>
            <a:rPr lang="en-US" sz="1100" b="0" i="0" u="none" kern="1200" baseline="0" dirty="0">
              <a:rtl val="0"/>
            </a:rPr>
            <a:t>Patient get Registered at front Desk</a:t>
          </a:r>
          <a:endParaRPr altLang="en-US" sz="1100" kern="1200" dirty="0"/>
        </a:p>
      </dsp:txBody>
      <dsp:txXfrm>
        <a:off x="1551373" y="241993"/>
        <a:ext cx="1053526" cy="616765"/>
      </dsp:txXfrm>
    </dsp:sp>
    <dsp:sp modelId="{F0C57695-2029-4BE5-8100-BA8391F06009}">
      <dsp:nvSpPr>
        <dsp:cNvPr id="0" name=""/>
        <dsp:cNvSpPr/>
      </dsp:nvSpPr>
      <dsp:spPr>
        <a:xfrm>
          <a:off x="2720175" y="414980"/>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2720175" y="469138"/>
        <a:ext cx="162038" cy="162475"/>
      </dsp:txXfrm>
    </dsp:sp>
    <dsp:sp modelId="{69C4D70A-5ABB-4B0C-BC26-2956A8242B3E}">
      <dsp:nvSpPr>
        <dsp:cNvPr id="0" name=""/>
        <dsp:cNvSpPr/>
      </dsp:nvSpPr>
      <dsp:spPr>
        <a:xfrm>
          <a:off x="3060848" y="222805"/>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Bill paid</a:t>
          </a:r>
          <a:endParaRPr altLang="en-US" sz="1100" kern="1200"/>
        </a:p>
      </dsp:txBody>
      <dsp:txXfrm>
        <a:off x="3080036" y="241993"/>
        <a:ext cx="1053526" cy="616765"/>
      </dsp:txXfrm>
    </dsp:sp>
    <dsp:sp modelId="{1E83BA15-262D-4247-A128-ACF8B77EB325}">
      <dsp:nvSpPr>
        <dsp:cNvPr id="0" name=""/>
        <dsp:cNvSpPr/>
      </dsp:nvSpPr>
      <dsp:spPr>
        <a:xfrm>
          <a:off x="4248838" y="414980"/>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4248838" y="469138"/>
        <a:ext cx="162038" cy="162475"/>
      </dsp:txXfrm>
    </dsp:sp>
    <dsp:sp modelId="{7B342733-C64E-493C-A4D8-2C6C02F7F8BF}">
      <dsp:nvSpPr>
        <dsp:cNvPr id="0" name=""/>
        <dsp:cNvSpPr/>
      </dsp:nvSpPr>
      <dsp:spPr>
        <a:xfrm>
          <a:off x="4589512" y="222805"/>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100000"/>
            </a:lnSpc>
            <a:spcBef>
              <a:spcPct val="0"/>
            </a:spcBef>
            <a:spcAft>
              <a:spcPct val="35000"/>
            </a:spcAft>
            <a:buNone/>
          </a:pPr>
          <a:r>
            <a:rPr lang="en-US" sz="1100" b="0" i="0" u="none" kern="1200" baseline="0">
              <a:rtl val="0"/>
            </a:rPr>
            <a:t>Patient sent tp respective floor </a:t>
          </a:r>
          <a:endParaRPr altLang="en-US" sz="1100" kern="1200"/>
        </a:p>
      </dsp:txBody>
      <dsp:txXfrm>
        <a:off x="4608700" y="241993"/>
        <a:ext cx="1053526" cy="616765"/>
      </dsp:txXfrm>
    </dsp:sp>
    <dsp:sp modelId="{D5E02896-753D-4579-B84C-F92DD9A47A6E}">
      <dsp:nvSpPr>
        <dsp:cNvPr id="0" name=""/>
        <dsp:cNvSpPr/>
      </dsp:nvSpPr>
      <dsp:spPr>
        <a:xfrm>
          <a:off x="5777501" y="414980"/>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5777501" y="469138"/>
        <a:ext cx="162038" cy="162475"/>
      </dsp:txXfrm>
    </dsp:sp>
    <dsp:sp modelId="{DE77C166-CDB2-4A25-A1C6-F41DC3C54191}">
      <dsp:nvSpPr>
        <dsp:cNvPr id="0" name=""/>
        <dsp:cNvSpPr/>
      </dsp:nvSpPr>
      <dsp:spPr>
        <a:xfrm>
          <a:off x="6118175" y="222805"/>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AR-NCT Checked</a:t>
          </a:r>
          <a:endParaRPr altLang="en-US" sz="1100" kern="1200"/>
        </a:p>
      </dsp:txBody>
      <dsp:txXfrm>
        <a:off x="6137363" y="241993"/>
        <a:ext cx="1053526" cy="616765"/>
      </dsp:txXfrm>
    </dsp:sp>
    <dsp:sp modelId="{5ECFD5AA-4847-4212-8ECB-F23602D54657}">
      <dsp:nvSpPr>
        <dsp:cNvPr id="0" name=""/>
        <dsp:cNvSpPr/>
      </dsp:nvSpPr>
      <dsp:spPr>
        <a:xfrm rot="5400000">
          <a:off x="6548384" y="954380"/>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5400000">
        <a:off x="6582889" y="974034"/>
        <a:ext cx="162475" cy="162038"/>
      </dsp:txXfrm>
    </dsp:sp>
    <dsp:sp modelId="{1525296F-1C55-4A9C-ACF2-085669B202E4}">
      <dsp:nvSpPr>
        <dsp:cNvPr id="0" name=""/>
        <dsp:cNvSpPr/>
      </dsp:nvSpPr>
      <dsp:spPr>
        <a:xfrm>
          <a:off x="6118175" y="1314707"/>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Optometrist Acknowledge</a:t>
          </a:r>
          <a:endParaRPr altLang="en-US" sz="1100" kern="1200"/>
        </a:p>
      </dsp:txBody>
      <dsp:txXfrm>
        <a:off x="6137363" y="1333895"/>
        <a:ext cx="1053526" cy="616765"/>
      </dsp:txXfrm>
    </dsp:sp>
    <dsp:sp modelId="{0C7B7F88-8ABD-4E1A-951B-315EE8217EC6}">
      <dsp:nvSpPr>
        <dsp:cNvPr id="0" name=""/>
        <dsp:cNvSpPr/>
      </dsp:nvSpPr>
      <dsp:spPr>
        <a:xfrm rot="10800000">
          <a:off x="5790604" y="1506882"/>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5860049" y="1561040"/>
        <a:ext cx="162038" cy="162475"/>
      </dsp:txXfrm>
    </dsp:sp>
    <dsp:sp modelId="{D85D3D94-947C-49E5-BC64-19B9A0BCB279}">
      <dsp:nvSpPr>
        <dsp:cNvPr id="0" name=""/>
        <dsp:cNvSpPr/>
      </dsp:nvSpPr>
      <dsp:spPr>
        <a:xfrm>
          <a:off x="4589512" y="1314707"/>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If dilation not Require </a:t>
          </a:r>
          <a:endParaRPr altLang="en-US" sz="1100" kern="1200"/>
        </a:p>
      </dsp:txBody>
      <dsp:txXfrm>
        <a:off x="4608700" y="1333895"/>
        <a:ext cx="1053526" cy="616765"/>
      </dsp:txXfrm>
    </dsp:sp>
    <dsp:sp modelId="{B98B6ED4-2359-4A13-BE1D-54C98724F05D}">
      <dsp:nvSpPr>
        <dsp:cNvPr id="0" name=""/>
        <dsp:cNvSpPr/>
      </dsp:nvSpPr>
      <dsp:spPr>
        <a:xfrm rot="10800000">
          <a:off x="4261941" y="1506882"/>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4331386" y="1561040"/>
        <a:ext cx="162038" cy="162475"/>
      </dsp:txXfrm>
    </dsp:sp>
    <dsp:sp modelId="{CA4AFA1F-84C2-44FC-96D7-F0614C100AD0}">
      <dsp:nvSpPr>
        <dsp:cNvPr id="0" name=""/>
        <dsp:cNvSpPr/>
      </dsp:nvSpPr>
      <dsp:spPr>
        <a:xfrm>
          <a:off x="3060848" y="1314707"/>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Doctor Consultation</a:t>
          </a:r>
          <a:endParaRPr altLang="en-US" sz="1100" kern="1200"/>
        </a:p>
      </dsp:txBody>
      <dsp:txXfrm>
        <a:off x="3080036" y="1333895"/>
        <a:ext cx="1053526" cy="616765"/>
      </dsp:txXfrm>
    </dsp:sp>
    <dsp:sp modelId="{E4E7E12B-4666-40D7-A84F-A029A104DF9F}">
      <dsp:nvSpPr>
        <dsp:cNvPr id="0" name=""/>
        <dsp:cNvSpPr/>
      </dsp:nvSpPr>
      <dsp:spPr>
        <a:xfrm rot="10800000">
          <a:off x="2733278" y="1506882"/>
          <a:ext cx="231483" cy="27079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rot="10800000">
        <a:off x="2802723" y="1561040"/>
        <a:ext cx="162038" cy="162475"/>
      </dsp:txXfrm>
    </dsp:sp>
    <dsp:sp modelId="{22D2BD7C-7B1C-4DC8-9A6F-7EC2EB24F095}">
      <dsp:nvSpPr>
        <dsp:cNvPr id="0" name=""/>
        <dsp:cNvSpPr/>
      </dsp:nvSpPr>
      <dsp:spPr>
        <a:xfrm>
          <a:off x="1532185" y="1314707"/>
          <a:ext cx="1091902" cy="6551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0" i="0" u="none" kern="1200" baseline="0">
              <a:rtl val="0"/>
            </a:rPr>
            <a:t>Patient Checkout</a:t>
          </a:r>
          <a:endParaRPr altLang="en-US" sz="1100" kern="1200"/>
        </a:p>
      </dsp:txBody>
      <dsp:txXfrm>
        <a:off x="1551373" y="1333895"/>
        <a:ext cx="1053526" cy="616765"/>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1">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bkpt" val="endCnv"/>
          <dgm:param type="contDir" val="revDir"/>
          <dgm:param type="grDir" val="tL"/>
          <dgm:param type="flowDir" val="row"/>
        </dgm:alg>
      </dgm:if>
      <dgm:else name="Name2">
        <dgm:alg type="snake">
          <dgm:param type="bkpt" val="endCnv"/>
          <dgm:param type="contDir" val="revDir"/>
          <dgm:param type="grDir" val="tR"/>
          <dgm:param type="flowDir" val="row"/>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5#2">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bkpt" val="endCnv"/>
          <dgm:param type="contDir" val="revDir"/>
          <dgm:param type="grDir" val="tL"/>
          <dgm:param type="flowDir" val="row"/>
        </dgm:alg>
      </dgm:if>
      <dgm:else name="Name2">
        <dgm:alg type="snake">
          <dgm:param type="bkpt" val="endCnv"/>
          <dgm:param type="contDir" val="revDir"/>
          <dgm:param type="grDir" val="tR"/>
          <dgm:param type="flowDir" val="row"/>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9156700" cy="6858000"/>
          </a:xfrm>
          <a:prstGeom prst="rect">
            <a:avLst/>
          </a:prstGeom>
          <a:noFill/>
          <a:ln w="9525">
            <a:noFill/>
          </a:ln>
        </p:spPr>
      </p:pic>
      <p:sp>
        <p:nvSpPr>
          <p:cNvPr id="2051" name="Rectangle 3"/>
          <p:cNvSpPr>
            <a:spLocks noGrp="1" noChangeArrowheads="1"/>
          </p:cNvSpPr>
          <p:nvPr>
            <p:ph type="ctrTitle"/>
          </p:nvPr>
        </p:nvSpPr>
        <p:spPr>
          <a:xfrm>
            <a:off x="468313" y="1196975"/>
            <a:ext cx="8207375" cy="1082675"/>
          </a:xfrm>
        </p:spPr>
        <p:txBody>
          <a:bodyPr/>
          <a:lstStyle>
            <a:lvl1pPr algn="ctr">
              <a:defRPr>
                <a:solidFill>
                  <a:schemeClr val="bg1"/>
                </a:solidFill>
              </a:defRPr>
            </a:lvl1pPr>
          </a:lstStyle>
          <a:p>
            <a:pPr lvl="0"/>
            <a:r>
              <a:rPr lang="en-US" altLang="zh-CN" noProof="0"/>
              <a:t>Click to edit Master title style</a:t>
            </a:r>
          </a:p>
        </p:txBody>
      </p:sp>
      <p:sp>
        <p:nvSpPr>
          <p:cNvPr id="2052" name="Rectangle 4"/>
          <p:cNvSpPr>
            <a:spLocks noGrp="1" noChangeArrowheads="1"/>
          </p:cNvSpPr>
          <p:nvPr>
            <p:ph type="subTitle" idx="1"/>
          </p:nvPr>
        </p:nvSpPr>
        <p:spPr>
          <a:xfrm>
            <a:off x="469900" y="2422525"/>
            <a:ext cx="8212138" cy="1752600"/>
          </a:xfrm>
        </p:spPr>
        <p:txBody>
          <a:bodyPr/>
          <a:lstStyle>
            <a:lvl1pPr marL="0" indent="0" algn="ctr">
              <a:buFontTx/>
              <a:buNone/>
              <a:defRPr>
                <a:solidFill>
                  <a:schemeClr val="bg1"/>
                </a:solidFill>
              </a:defRPr>
            </a:lvl1pPr>
          </a:lstStyle>
          <a:p>
            <a:pPr lvl="0"/>
            <a:r>
              <a:rPr lang="en-US" altLang="zh-CN" noProof="0"/>
              <a:t>Click to edit Master subtitle style</a:t>
            </a:r>
          </a:p>
        </p:txBody>
      </p:sp>
      <p:sp>
        <p:nvSpPr>
          <p:cNvPr id="9" name="Rectangle 5"/>
          <p:cNvSpPr>
            <a:spLocks noGrp="1" noChangeArrowheads="1"/>
          </p:cNvSpPr>
          <p:nvPr>
            <p:ph type="dt" sz="half"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endParaRPr lang="zh-CN" altLang="en-US" dirty="0"/>
          </a:p>
        </p:txBody>
      </p:sp>
      <p:sp>
        <p:nvSpPr>
          <p:cNvPr id="10" name="Rectangle 6"/>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endParaRPr lang="zh-CN" altLang="en-US" dirty="0"/>
          </a:p>
        </p:txBody>
      </p:sp>
      <p:sp>
        <p:nvSpPr>
          <p:cNvPr id="11" name="Rectangle 7"/>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90500"/>
            <a:ext cx="2057400" cy="59372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90500"/>
            <a:ext cx="6019800" cy="59372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pPr lvl="0"/>
            <a:endParaRPr lang="zh-CN" altLang="en-US" dirty="0"/>
          </a:p>
        </p:txBody>
      </p:sp>
      <p:sp>
        <p:nvSpPr>
          <p:cNvPr id="5" name="Footer Placeholder 4"/>
          <p:cNvSpPr>
            <a:spLocks noGrp="1"/>
          </p:cNvSpPr>
          <p:nvPr>
            <p:ph type="ftr" sz="quarter" idx="11"/>
          </p:nvPr>
        </p:nvSpPr>
        <p:spPr/>
        <p:txBody>
          <a:bodyPr/>
          <a:lstStyle/>
          <a:p>
            <a:pPr lvl="0"/>
            <a:endParaRPr lang="zh-CN" altLang="en-US" dirty="0"/>
          </a:p>
        </p:txBody>
      </p:sp>
      <p:sp>
        <p:nvSpPr>
          <p:cNvPr id="6" name="Slide Number Placeholder 5"/>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74750"/>
            <a:ext cx="4038600"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lvl="0"/>
            <a:endParaRPr lang="zh-CN" altLang="en-US" dirty="0"/>
          </a:p>
        </p:txBody>
      </p:sp>
      <p:sp>
        <p:nvSpPr>
          <p:cNvPr id="8" name="Footer Placeholder 7"/>
          <p:cNvSpPr>
            <a:spLocks noGrp="1"/>
          </p:cNvSpPr>
          <p:nvPr>
            <p:ph type="ftr" sz="quarter" idx="11"/>
          </p:nvPr>
        </p:nvSpPr>
        <p:spPr/>
        <p:txBody>
          <a:bodyPr/>
          <a:lstStyle/>
          <a:p>
            <a:pPr lvl="0"/>
            <a:endParaRPr lang="zh-CN" altLang="en-US" dirty="0"/>
          </a:p>
        </p:txBody>
      </p:sp>
      <p:sp>
        <p:nvSpPr>
          <p:cNvPr id="9" name="Slide Number Placeholder 8"/>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lvl="0"/>
            <a:endParaRPr lang="zh-CN" altLang="en-US" dirty="0"/>
          </a:p>
        </p:txBody>
      </p:sp>
      <p:sp>
        <p:nvSpPr>
          <p:cNvPr id="4" name="Footer Placeholder 3"/>
          <p:cNvSpPr>
            <a:spLocks noGrp="1"/>
          </p:cNvSpPr>
          <p:nvPr>
            <p:ph type="ftr" sz="quarter" idx="11"/>
          </p:nvPr>
        </p:nvSpPr>
        <p:spPr/>
        <p:txBody>
          <a:bodyPr/>
          <a:lstStyle/>
          <a:p>
            <a:pPr lvl="0"/>
            <a:endParaRPr lang="zh-CN" altLang="en-US" dirty="0"/>
          </a:p>
        </p:txBody>
      </p:sp>
      <p:sp>
        <p:nvSpPr>
          <p:cNvPr id="5" name="Slide Number Placeholder 4"/>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zh-CN" altLang="en-US" dirty="0"/>
          </a:p>
        </p:txBody>
      </p:sp>
      <p:sp>
        <p:nvSpPr>
          <p:cNvPr id="3" name="Footer Placeholder 2"/>
          <p:cNvSpPr>
            <a:spLocks noGrp="1"/>
          </p:cNvSpPr>
          <p:nvPr>
            <p:ph type="ftr" sz="quarter" idx="11"/>
          </p:nvPr>
        </p:nvSpPr>
        <p:spPr/>
        <p:txBody>
          <a:bodyPr/>
          <a:lstStyle/>
          <a:p>
            <a:pPr lvl="0"/>
            <a:endParaRPr lang="zh-CN" altLang="en-US" dirty="0"/>
          </a:p>
        </p:txBody>
      </p:sp>
      <p:sp>
        <p:nvSpPr>
          <p:cNvPr id="4" name="Slide Number Placeholder 3"/>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lvl="0"/>
            <a:endParaRPr lang="zh-CN" altLang="en-US" dirty="0"/>
          </a:p>
        </p:txBody>
      </p:sp>
      <p:sp>
        <p:nvSpPr>
          <p:cNvPr id="6" name="Footer Placeholder 5"/>
          <p:cNvSpPr>
            <a:spLocks noGrp="1"/>
          </p:cNvSpPr>
          <p:nvPr>
            <p:ph type="ftr" sz="quarter" idx="11"/>
          </p:nvPr>
        </p:nvSpPr>
        <p:spPr/>
        <p:txBody>
          <a:bodyPr/>
          <a:lstStyle/>
          <a:p>
            <a:pPr lvl="0"/>
            <a:endParaRPr lang="zh-CN" altLang="en-US" dirty="0"/>
          </a:p>
        </p:txBody>
      </p:sp>
      <p:sp>
        <p:nvSpPr>
          <p:cNvPr id="7" name="Slide Number Placeholder 6"/>
          <p:cNvSpPr>
            <a:spLocks noGrp="1"/>
          </p:cNvSpPr>
          <p:nvPr>
            <p:ph type="sldNum" sz="quarter" idx="12"/>
          </p:nvPr>
        </p:nvSpPr>
        <p:spPr/>
        <p:txBody>
          <a:bodyPr/>
          <a:lstStyle/>
          <a:p>
            <a:pPr lvl="0"/>
            <a:fld id="{9A0DB2DC-4C9A-4742-B13C-FB6460FD3503}" type="slidenum">
              <a:rPr lang="zh-CN" altLang="en-US" dirty="0"/>
              <a:t>‹#›</a:t>
            </a:fld>
            <a:endParaRPr lang="zh-CN" alt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image" Target="../media/image1.jpe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p:cNvPicPr>
            <a:picLocks noChangeAspect="1"/>
          </p:cNvPicPr>
          <p:nvPr/>
        </p:nvPicPr>
        <p:blipFill>
          <a:blip r:embed="rId14"/>
          <a:stretch>
            <a:fillRect/>
          </a:stretch>
        </p:blipFill>
        <p:spPr>
          <a:xfrm>
            <a:off x="0" y="0"/>
            <a:ext cx="9156700" cy="6858000"/>
          </a:xfrm>
          <a:prstGeom prst="rect">
            <a:avLst/>
          </a:prstGeom>
          <a:noFill/>
          <a:ln w="9525">
            <a:noFill/>
          </a:ln>
        </p:spPr>
      </p:pic>
      <p:sp>
        <p:nvSpPr>
          <p:cNvPr id="1027" name="Rectangle 3"/>
          <p:cNvSpPr>
            <a:spLocks noGrp="1"/>
          </p:cNvSpPr>
          <p:nvPr>
            <p:ph type="title"/>
          </p:nvPr>
        </p:nvSpPr>
        <p:spPr>
          <a:xfrm>
            <a:off x="457200" y="190500"/>
            <a:ext cx="82296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457200" y="1174750"/>
            <a:ext cx="82296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pPr lvl="0"/>
            <a:endParaRPr lang="zh-CN" altLang="en-US" dirty="0"/>
          </a:p>
        </p:txBody>
      </p:sp>
      <p:sp>
        <p:nvSpPr>
          <p:cNvPr id="1030"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pPr lvl="0"/>
            <a:endParaRPr lang="zh-CN" altLang="en-US" dirty="0"/>
          </a:p>
        </p:txBody>
      </p:sp>
      <p:sp>
        <p:nvSpPr>
          <p:cNvPr id="1031"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pPr lvl="0"/>
            <a:fld id="{9A0DB2DC-4C9A-4742-B13C-FB6460FD3503}" type="slidenum">
              <a:rPr lang="zh-CN" altLang="en-US" dirty="0"/>
              <a:t>‹#›</a:t>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7.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 /><Relationship Id="rId7" Type="http://schemas.openxmlformats.org/officeDocument/2006/relationships/image" Target="../media/image3.png" /><Relationship Id="rId2" Type="http://schemas.openxmlformats.org/officeDocument/2006/relationships/diagramData" Target="../diagrams/data1.xml" /><Relationship Id="rId1" Type="http://schemas.openxmlformats.org/officeDocument/2006/relationships/slideLayout" Target="../slideLayouts/slideLayout2.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13.xml.rels><?xml version="1.0" encoding="UTF-8" standalone="yes"?>
<Relationships xmlns="http://schemas.openxmlformats.org/package/2006/relationships"><Relationship Id="rId8" Type="http://schemas.openxmlformats.org/officeDocument/2006/relationships/diagramLayout" Target="../diagrams/layout3.xml" /><Relationship Id="rId3" Type="http://schemas.openxmlformats.org/officeDocument/2006/relationships/diagramLayout" Target="../diagrams/layout2.xml" /><Relationship Id="rId7" Type="http://schemas.openxmlformats.org/officeDocument/2006/relationships/diagramData" Target="../diagrams/data3.xml" /><Relationship Id="rId12" Type="http://schemas.openxmlformats.org/officeDocument/2006/relationships/image" Target="../media/image3.png" /><Relationship Id="rId2" Type="http://schemas.openxmlformats.org/officeDocument/2006/relationships/diagramData" Target="../diagrams/data2.xml" /><Relationship Id="rId1" Type="http://schemas.openxmlformats.org/officeDocument/2006/relationships/slideLayout" Target="../slideLayouts/slideLayout2.xml" /><Relationship Id="rId6" Type="http://schemas.microsoft.com/office/2007/relationships/diagramDrawing" Target="../diagrams/drawing2.xml" /><Relationship Id="rId11" Type="http://schemas.microsoft.com/office/2007/relationships/diagramDrawing" Target="../diagrams/drawing3.xml" /><Relationship Id="rId5" Type="http://schemas.openxmlformats.org/officeDocument/2006/relationships/diagramColors" Target="../diagrams/colors2.xml" /><Relationship Id="rId10" Type="http://schemas.openxmlformats.org/officeDocument/2006/relationships/diagramColors" Target="../diagrams/colors3.xml" /><Relationship Id="rId4" Type="http://schemas.openxmlformats.org/officeDocument/2006/relationships/diagramQuickStyle" Target="../diagrams/quickStyle2.xml" /><Relationship Id="rId9" Type="http://schemas.openxmlformats.org/officeDocument/2006/relationships/diagramQuickStyle" Target="../diagrams/quickStyle3.xml" /></Relationships>
</file>

<file path=ppt/slides/_rels/slide14.xml.rels><?xml version="1.0" encoding="UTF-8" standalone="yes"?>
<Relationships xmlns="http://schemas.openxmlformats.org/package/2006/relationships"><Relationship Id="rId3" Type="http://schemas.openxmlformats.org/officeDocument/2006/relationships/chart" Target="../charts/chart2.xml" /><Relationship Id="rId2" Type="http://schemas.openxmlformats.org/officeDocument/2006/relationships/chart" Target="../charts/chart1.xml" /><Relationship Id="rId1" Type="http://schemas.openxmlformats.org/officeDocument/2006/relationships/slideLayout" Target="../slideLayouts/slideLayout2.xml" /><Relationship Id="rId4" Type="http://schemas.openxmlformats.org/officeDocument/2006/relationships/image" Target="../media/image3.png" /></Relationships>
</file>

<file path=ppt/slides/_rels/slide1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chart" Target="../charts/chart3.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9.jp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hyperlink" Target="https://www.researchgate.net/publication/342043816_A_time_motion_study" TargetMode="Externa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6.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155957" y="1268760"/>
            <a:ext cx="9003030" cy="2639060"/>
          </a:xfrm>
        </p:spPr>
        <p:txBody>
          <a:bodyPr/>
          <a:lstStyle/>
          <a:p>
            <a:r>
              <a:rPr lang="en-US" sz="4400" dirty="0"/>
              <a:t>To identify and analyze the root causes of delays in the turnaround time (tat) in the outpatient department (</a:t>
            </a:r>
            <a:r>
              <a:rPr lang="en-US" sz="4400" dirty="0" err="1"/>
              <a:t>opd</a:t>
            </a:r>
            <a:r>
              <a:rPr lang="en-US" sz="4400" dirty="0"/>
              <a:t>)</a:t>
            </a:r>
            <a:endParaRPr lang="en-US" sz="4400" b="1" dirty="0">
              <a:latin typeface="Times New Roman" panose="02020603050405020304" charset="0"/>
              <a:cs typeface="Times New Roman" panose="02020603050405020304" charset="0"/>
            </a:endParaRPr>
          </a:p>
        </p:txBody>
      </p:sp>
      <p:sp>
        <p:nvSpPr>
          <p:cNvPr id="5" name="Subtitle 4"/>
          <p:cNvSpPr>
            <a:spLocks noGrp="1" noChangeArrowheads="1"/>
          </p:cNvSpPr>
          <p:nvPr>
            <p:ph type="subTitle" idx="1"/>
          </p:nvPr>
        </p:nvSpPr>
        <p:spPr>
          <a:xfrm>
            <a:off x="3347864" y="4653136"/>
            <a:ext cx="5796136" cy="2204863"/>
          </a:xfrm>
        </p:spPr>
        <p:txBody>
          <a:bodyPr/>
          <a:lstStyle/>
          <a:p>
            <a:r>
              <a:rPr lang="en-IN" sz="2400" b="1" dirty="0">
                <a:solidFill>
                  <a:schemeClr val="accent1">
                    <a:lumMod val="50000"/>
                  </a:schemeClr>
                </a:solidFill>
              </a:rPr>
              <a:t>Ms. </a:t>
            </a:r>
            <a:r>
              <a:rPr lang="en-IN" sz="2400" b="1" dirty="0" err="1">
                <a:solidFill>
                  <a:schemeClr val="accent1">
                    <a:lumMod val="50000"/>
                  </a:schemeClr>
                </a:solidFill>
              </a:rPr>
              <a:t>Prachi</a:t>
            </a:r>
            <a:endParaRPr lang="en-IN" sz="2400" b="1" dirty="0">
              <a:solidFill>
                <a:schemeClr val="accent1">
                  <a:lumMod val="50000"/>
                </a:schemeClr>
              </a:solidFill>
            </a:endParaRPr>
          </a:p>
          <a:p>
            <a:r>
              <a:rPr lang="en-IN" sz="2400" b="1" dirty="0">
                <a:solidFill>
                  <a:schemeClr val="accent1">
                    <a:lumMod val="50000"/>
                  </a:schemeClr>
                </a:solidFill>
              </a:rPr>
              <a:t>PG/22/074</a:t>
            </a:r>
          </a:p>
          <a:p>
            <a:r>
              <a:rPr lang="en-IN" sz="2400" b="1" dirty="0">
                <a:solidFill>
                  <a:schemeClr val="accent1">
                    <a:lumMod val="50000"/>
                  </a:schemeClr>
                </a:solidFill>
              </a:rPr>
              <a:t>Faculty mentor – </a:t>
            </a:r>
            <a:r>
              <a:rPr lang="en-IN" sz="2400" b="1" dirty="0" err="1">
                <a:solidFill>
                  <a:schemeClr val="accent1">
                    <a:lumMod val="50000"/>
                  </a:schemeClr>
                </a:solidFill>
              </a:rPr>
              <a:t>Anuradha</a:t>
            </a:r>
            <a:r>
              <a:rPr lang="en-IN" sz="2400" b="1" dirty="0">
                <a:solidFill>
                  <a:schemeClr val="accent1">
                    <a:lumMod val="50000"/>
                  </a:schemeClr>
                </a:solidFill>
              </a:rPr>
              <a:t> Bhardwaj</a:t>
            </a:r>
          </a:p>
          <a:p>
            <a:r>
              <a:rPr lang="en-IN" sz="2400" b="1" dirty="0">
                <a:solidFill>
                  <a:schemeClr val="accent1">
                    <a:lumMod val="50000"/>
                  </a:schemeClr>
                </a:solidFill>
              </a:rPr>
              <a:t>IIHMR Delhi</a:t>
            </a:r>
          </a:p>
          <a:p>
            <a:endParaRPr lang="en-US" sz="2400" dirty="0">
              <a:solidFill>
                <a:schemeClr val="tx1"/>
              </a:solidFill>
              <a:latin typeface="Times New Roman" panose="02020603050405020304" charset="0"/>
              <a:cs typeface="Times New Roman" panose="02020603050405020304" charset="0"/>
            </a:endParaRPr>
          </a:p>
        </p:txBody>
      </p:sp>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129246" cy="100223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48264" y="49734"/>
            <a:ext cx="2175164" cy="952500"/>
          </a:xfrm>
          <a:prstGeom prst="rect">
            <a:avLst/>
          </a:prstGeom>
          <a:ln>
            <a:noFill/>
          </a:ln>
          <a:effectLst/>
          <a:scene3d>
            <a:camera prst="orthographicFront">
              <a:rot lat="0" lon="0" rev="0"/>
            </a:camera>
            <a:lightRig rig="contrasting" dir="t">
              <a:rot lat="0" lon="0" rev="7800000"/>
            </a:lightRig>
          </a:scene3d>
          <a:sp3d>
            <a:bevelT w="139700" h="139700"/>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67544" y="1206922"/>
            <a:ext cx="8229600" cy="5651078"/>
          </a:xfrm>
        </p:spPr>
        <p:txBody>
          <a:bodyPr>
            <a:normAutofit/>
          </a:bodyPr>
          <a:lstStyle/>
          <a:p>
            <a:pPr marL="0" indent="0">
              <a:buNone/>
            </a:pPr>
            <a:endParaRPr lang="en-IN" sz="2000" dirty="0"/>
          </a:p>
          <a:p>
            <a:pPr lvl="0" algn="just" fontAlgn="base"/>
            <a:r>
              <a:rPr lang="en-IN" sz="2400" b="1" u="sng" dirty="0">
                <a:solidFill>
                  <a:schemeClr val="tx1"/>
                </a:solidFill>
                <a:latin typeface="Times New Roman" pitchFamily="18" charset="0"/>
                <a:cs typeface="Times New Roman" pitchFamily="18" charset="0"/>
              </a:rPr>
              <a:t>STUDY PERIOD- </a:t>
            </a:r>
            <a:r>
              <a:rPr lang="en-IN" sz="2400" dirty="0">
                <a:solidFill>
                  <a:schemeClr val="tx1"/>
                </a:solidFill>
                <a:latin typeface="Times New Roman" pitchFamily="18" charset="0"/>
                <a:cs typeface="Times New Roman" pitchFamily="18" charset="0"/>
              </a:rPr>
              <a:t>The study has been conducted for three months from </a:t>
            </a:r>
            <a:r>
              <a:rPr lang="en-IN" sz="2400" dirty="0">
                <a:latin typeface="Times New Roman" pitchFamily="18" charset="0"/>
                <a:cs typeface="Times New Roman" pitchFamily="18" charset="0"/>
              </a:rPr>
              <a:t>March </a:t>
            </a:r>
            <a:r>
              <a:rPr lang="en-IN" sz="2400" dirty="0">
                <a:solidFill>
                  <a:schemeClr val="tx1"/>
                </a:solidFill>
                <a:latin typeface="Times New Roman" pitchFamily="18" charset="0"/>
                <a:cs typeface="Times New Roman" pitchFamily="18" charset="0"/>
              </a:rPr>
              <a:t>2024 to June 2024. </a:t>
            </a:r>
            <a:r>
              <a:rPr lang="en-IN" sz="2400" b="1" dirty="0">
                <a:solidFill>
                  <a:schemeClr val="tx1"/>
                </a:solidFill>
                <a:latin typeface="Times New Roman" pitchFamily="18" charset="0"/>
                <a:cs typeface="Times New Roman" pitchFamily="18" charset="0"/>
              </a:rPr>
              <a:t> </a:t>
            </a:r>
            <a:endParaRPr lang="en-US" sz="2400" dirty="0">
              <a:solidFill>
                <a:schemeClr val="tx1"/>
              </a:solidFill>
              <a:latin typeface="Times New Roman" pitchFamily="18" charset="0"/>
              <a:cs typeface="Times New Roman" pitchFamily="18" charset="0"/>
            </a:endParaRPr>
          </a:p>
          <a:p>
            <a:pPr algn="just"/>
            <a:endParaRPr lang="en-IN" sz="2400" dirty="0">
              <a:solidFill>
                <a:schemeClr val="tx1"/>
              </a:solidFill>
              <a:latin typeface="Times New Roman" pitchFamily="18" charset="0"/>
              <a:cs typeface="Times New Roman" pitchFamily="18" charset="0"/>
            </a:endParaRPr>
          </a:p>
          <a:p>
            <a:pPr lvl="0" algn="just" fontAlgn="base"/>
            <a:r>
              <a:rPr lang="en-IN" sz="2400" b="1" u="sng" dirty="0">
                <a:solidFill>
                  <a:schemeClr val="tx1"/>
                </a:solidFill>
                <a:latin typeface="Times New Roman" pitchFamily="18" charset="0"/>
                <a:cs typeface="Times New Roman" pitchFamily="18" charset="0"/>
              </a:rPr>
              <a:t>SAMPLE SIZE- </a:t>
            </a:r>
            <a:r>
              <a:rPr lang="en-IN" sz="2400" dirty="0">
                <a:solidFill>
                  <a:schemeClr val="tx1"/>
                </a:solidFill>
                <a:latin typeface="Times New Roman" pitchFamily="18" charset="0"/>
                <a:cs typeface="Times New Roman" pitchFamily="18" charset="0"/>
              </a:rPr>
              <a:t>The study is conducted among 4</a:t>
            </a:r>
            <a:r>
              <a:rPr lang="en-IN" sz="2400" dirty="0">
                <a:latin typeface="Times New Roman" pitchFamily="18" charset="0"/>
                <a:cs typeface="Times New Roman" pitchFamily="18" charset="0"/>
              </a:rPr>
              <a:t>5</a:t>
            </a:r>
            <a:r>
              <a:rPr lang="en-IN" sz="2400" dirty="0">
                <a:solidFill>
                  <a:schemeClr val="tx1"/>
                </a:solidFill>
                <a:latin typeface="Times New Roman" pitchFamily="18" charset="0"/>
                <a:cs typeface="Times New Roman" pitchFamily="18" charset="0"/>
              </a:rPr>
              <a:t>0 patients. Daily 15 samples are collected for study for 1 month (April). </a:t>
            </a:r>
            <a:r>
              <a:rPr lang="en-IN" sz="2400" b="1" dirty="0">
                <a:solidFill>
                  <a:schemeClr val="tx1"/>
                </a:solidFill>
                <a:latin typeface="Times New Roman" pitchFamily="18" charset="0"/>
                <a:cs typeface="Times New Roman" pitchFamily="18" charset="0"/>
              </a:rPr>
              <a:t> </a:t>
            </a:r>
            <a:endParaRPr lang="en-IN" sz="2400" dirty="0">
              <a:solidFill>
                <a:schemeClr val="tx1"/>
              </a:solidFill>
              <a:latin typeface="Times New Roman" pitchFamily="18" charset="0"/>
              <a:cs typeface="Times New Roman" pitchFamily="18" charset="0"/>
            </a:endParaRPr>
          </a:p>
          <a:p>
            <a:pPr marL="0" indent="0" algn="just">
              <a:buNone/>
            </a:pPr>
            <a:endParaRPr lang="en-IN" sz="2400" dirty="0">
              <a:solidFill>
                <a:schemeClr val="tx1"/>
              </a:solidFill>
              <a:latin typeface="Times New Roman" pitchFamily="18" charset="0"/>
              <a:cs typeface="Times New Roman" pitchFamily="18" charset="0"/>
            </a:endParaRPr>
          </a:p>
          <a:p>
            <a:pPr lvl="0" algn="just" fontAlgn="base"/>
            <a:r>
              <a:rPr lang="en-IN" sz="2400" b="1" u="sng" dirty="0">
                <a:solidFill>
                  <a:schemeClr val="tx1"/>
                </a:solidFill>
                <a:latin typeface="Times New Roman" pitchFamily="18" charset="0"/>
                <a:cs typeface="Times New Roman" pitchFamily="18" charset="0"/>
              </a:rPr>
              <a:t>DATA SOURCE- </a:t>
            </a:r>
            <a:r>
              <a:rPr lang="en-IN" sz="2400" dirty="0">
                <a:solidFill>
                  <a:schemeClr val="tx1"/>
                </a:solidFill>
                <a:latin typeface="Times New Roman" pitchFamily="18" charset="0"/>
                <a:cs typeface="Times New Roman" pitchFamily="18" charset="0"/>
              </a:rPr>
              <a:t> Primary data through Patient co-ordination slip. </a:t>
            </a:r>
          </a:p>
          <a:p>
            <a:pPr marL="0" indent="0" algn="just">
              <a:buNone/>
            </a:pPr>
            <a:r>
              <a:rPr lang="en-IN" sz="2400" dirty="0">
                <a:solidFill>
                  <a:schemeClr val="tx1"/>
                </a:solidFill>
                <a:latin typeface="Times New Roman" pitchFamily="18" charset="0"/>
                <a:cs typeface="Times New Roman" pitchFamily="18" charset="0"/>
              </a:rPr>
              <a:t>                          </a:t>
            </a:r>
            <a:r>
              <a:rPr lang="en-IN" sz="2400" b="1" dirty="0">
                <a:solidFill>
                  <a:schemeClr val="tx1"/>
                </a:solidFill>
                <a:latin typeface="Times New Roman" pitchFamily="18" charset="0"/>
                <a:cs typeface="Times New Roman" pitchFamily="18" charset="0"/>
              </a:rPr>
              <a:t> </a:t>
            </a:r>
            <a:endParaRPr lang="en-IN" sz="2400" dirty="0">
              <a:solidFill>
                <a:schemeClr val="tx1"/>
              </a:solidFill>
              <a:latin typeface="Times New Roman" pitchFamily="18" charset="0"/>
              <a:cs typeface="Times New Roman" pitchFamily="18" charset="0"/>
            </a:endParaRPr>
          </a:p>
          <a:p>
            <a:pPr lvl="0" algn="just" fontAlgn="base"/>
            <a:r>
              <a:rPr lang="en-IN" sz="2400" b="1" u="sng" dirty="0">
                <a:solidFill>
                  <a:schemeClr val="tx1"/>
                </a:solidFill>
                <a:latin typeface="Times New Roman" pitchFamily="18" charset="0"/>
                <a:cs typeface="Times New Roman" pitchFamily="18" charset="0"/>
              </a:rPr>
              <a:t>DATA ANALYSIS TOOL- </a:t>
            </a:r>
            <a:r>
              <a:rPr lang="en-IN" sz="2400" dirty="0">
                <a:solidFill>
                  <a:schemeClr val="tx1"/>
                </a:solidFill>
                <a:latin typeface="Times New Roman" pitchFamily="18" charset="0"/>
                <a:cs typeface="Times New Roman" pitchFamily="18" charset="0"/>
              </a:rPr>
              <a:t> MS- EXCEL</a:t>
            </a:r>
            <a:r>
              <a:rPr lang="en-IN" sz="2400" b="1" dirty="0">
                <a:solidFill>
                  <a:schemeClr val="tx1"/>
                </a:solidFill>
                <a:latin typeface="Times New Roman" pitchFamily="18" charset="0"/>
                <a:cs typeface="Times New Roman" pitchFamily="18" charset="0"/>
              </a:rPr>
              <a:t> </a:t>
            </a:r>
            <a:endParaRPr lang="en-IN" sz="2400" dirty="0">
              <a:solidFill>
                <a:schemeClr val="tx1"/>
              </a:solidFill>
              <a:latin typeface="Times New Roman" pitchFamily="18" charset="0"/>
              <a:cs typeface="Times New Roman" pitchFamily="18" charset="0"/>
            </a:endParaRPr>
          </a:p>
          <a:p>
            <a:endParaRPr lang="en-IN" dirty="0"/>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3121477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E175E4A-3AAE-DA1D-BC6E-397D4868C89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87624" y="116632"/>
            <a:ext cx="5832648" cy="6408712"/>
          </a:xfrm>
        </p:spPr>
      </p:pic>
    </p:spTree>
    <p:extLst>
      <p:ext uri="{BB962C8B-B14F-4D97-AF65-F5344CB8AC3E}">
        <p14:creationId xmlns:p14="http://schemas.microsoft.com/office/powerpoint/2010/main" val="2844416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05" y="190500"/>
            <a:ext cx="8229600" cy="582613"/>
          </a:xfrm>
        </p:spPr>
        <p:txBody>
          <a:bodyPr/>
          <a:lstStyle/>
          <a:p>
            <a:pPr algn="ctr"/>
            <a:r>
              <a:rPr lang="en-US" sz="44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P</a:t>
            </a:r>
            <a:r>
              <a:rPr lang="en-IN" altLang="en-US" sz="4400" b="1" u="sng" dirty="0" err="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atient</a:t>
            </a:r>
            <a:r>
              <a:rPr lang="en-IN" altLang="en-US" sz="44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Flow Analysis</a:t>
            </a:r>
          </a:p>
        </p:txBody>
      </p:sp>
      <p:graphicFrame>
        <p:nvGraphicFramePr>
          <p:cNvPr id="8" name="Diagram 7"/>
          <p:cNvGraphicFramePr/>
          <p:nvPr/>
        </p:nvGraphicFramePr>
        <p:xfrm>
          <a:off x="467360" y="908685"/>
          <a:ext cx="8229600" cy="33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Flowchart: Process 9"/>
          <p:cNvSpPr/>
          <p:nvPr/>
        </p:nvSpPr>
        <p:spPr>
          <a:xfrm>
            <a:off x="1331595" y="4653280"/>
            <a:ext cx="1602105" cy="304165"/>
          </a:xfrm>
          <a:prstGeom prst="flowChartProcess">
            <a:avLst/>
          </a:prstGeom>
          <a:solidFill>
            <a:srgbClr val="FFFF00"/>
          </a:soli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200" b="1" i="0" u="none" strike="noStrike" cap="none" normalizeH="0" baseline="0" dirty="0">
                <a:ln>
                  <a:noFill/>
                </a:ln>
                <a:solidFill>
                  <a:schemeClr val="tx1"/>
                </a:solidFill>
                <a:effectLst/>
                <a:latin typeface="Arial" panose="020B0604020202020204" pitchFamily="34" charset="0"/>
                <a:ea typeface="SimSun" panose="02010600030101010101" pitchFamily="2" charset="-122"/>
              </a:rPr>
              <a:t>If Dilation Require</a:t>
            </a:r>
          </a:p>
        </p:txBody>
      </p:sp>
      <p:sp>
        <p:nvSpPr>
          <p:cNvPr id="11" name="Flowchart: Process 10"/>
          <p:cNvSpPr/>
          <p:nvPr/>
        </p:nvSpPr>
        <p:spPr>
          <a:xfrm>
            <a:off x="1331595" y="5209540"/>
            <a:ext cx="1601470" cy="490220"/>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Takes Around </a:t>
            </a:r>
          </a:p>
          <a:p>
            <a:pPr marL="0" marR="0" indent="0" algn="ctr" defTabSz="914400" rtl="0" eaLnBrk="1" fontAlgn="base" latinLnBrk="0" hangingPunct="1">
              <a:lnSpc>
                <a:spcPct val="100000"/>
              </a:lnSpc>
              <a:spcBef>
                <a:spcPct val="0"/>
              </a:spcBef>
              <a:spcAft>
                <a:spcPct val="0"/>
              </a:spcAft>
              <a:buClrTx/>
              <a:buSzTx/>
              <a:buFontTx/>
              <a:buNone/>
            </a:pPr>
            <a:r>
              <a:rPr kumimoji="0" lang="en-IN" altLang="en-US"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30-45</a:t>
            </a: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 min </a:t>
            </a:r>
          </a:p>
        </p:txBody>
      </p:sp>
      <p:sp>
        <p:nvSpPr>
          <p:cNvPr id="12" name="Flowchart: Process 11"/>
          <p:cNvSpPr/>
          <p:nvPr/>
        </p:nvSpPr>
        <p:spPr>
          <a:xfrm>
            <a:off x="1356995" y="5805805"/>
            <a:ext cx="1576070" cy="464185"/>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Doctor Consultation</a:t>
            </a:r>
          </a:p>
        </p:txBody>
      </p:sp>
      <p:sp>
        <p:nvSpPr>
          <p:cNvPr id="13" name="Flowchart: Process 12"/>
          <p:cNvSpPr/>
          <p:nvPr/>
        </p:nvSpPr>
        <p:spPr>
          <a:xfrm>
            <a:off x="6083935" y="5993130"/>
            <a:ext cx="1728470" cy="504190"/>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Patient Checkout </a:t>
            </a:r>
          </a:p>
        </p:txBody>
      </p:sp>
      <p:sp>
        <p:nvSpPr>
          <p:cNvPr id="14" name="Flowchart: Process 13"/>
          <p:cNvSpPr/>
          <p:nvPr/>
        </p:nvSpPr>
        <p:spPr>
          <a:xfrm>
            <a:off x="6118225" y="5262880"/>
            <a:ext cx="1622425" cy="504190"/>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Direct consultation</a:t>
            </a:r>
          </a:p>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 to Doctor</a:t>
            </a:r>
          </a:p>
        </p:txBody>
      </p:sp>
      <p:sp>
        <p:nvSpPr>
          <p:cNvPr id="15" name="Flowchart: Process 14"/>
          <p:cNvSpPr/>
          <p:nvPr/>
        </p:nvSpPr>
        <p:spPr>
          <a:xfrm>
            <a:off x="6012180" y="4530090"/>
            <a:ext cx="1878965" cy="448310"/>
          </a:xfrm>
          <a:prstGeom prst="flowChartProcess">
            <a:avLst/>
          </a:prstGeom>
          <a:solidFill>
            <a:srgbClr val="FFFF00"/>
          </a:soli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r>
              <a:rPr kumimoji="0" lang="en-US" altLang="zh-CN" sz="1200" b="1" i="0" u="none" strike="noStrike" cap="none" normalizeH="0" baseline="0">
                <a:ln>
                  <a:noFill/>
                </a:ln>
                <a:solidFill>
                  <a:schemeClr val="tx1"/>
                </a:solidFill>
                <a:effectLst/>
                <a:latin typeface="Arial" panose="020B0604020202020204" pitchFamily="34" charset="0"/>
                <a:ea typeface="SimSun" panose="02010600030101010101" pitchFamily="2" charset="-122"/>
              </a:rPr>
              <a:t>If Dilation Not Required </a:t>
            </a:r>
          </a:p>
        </p:txBody>
      </p:sp>
      <p:sp>
        <p:nvSpPr>
          <p:cNvPr id="17" name="Left Arrow 16"/>
          <p:cNvSpPr/>
          <p:nvPr/>
        </p:nvSpPr>
        <p:spPr>
          <a:xfrm rot="12960000">
            <a:off x="5398770" y="4323715"/>
            <a:ext cx="431800" cy="258445"/>
          </a:xfrm>
          <a:prstGeom prst="leftArrow">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18" name="Left Arrow 17"/>
          <p:cNvSpPr/>
          <p:nvPr/>
        </p:nvSpPr>
        <p:spPr>
          <a:xfrm rot="19620000">
            <a:off x="3084830" y="4363085"/>
            <a:ext cx="559435" cy="258445"/>
          </a:xfrm>
          <a:prstGeom prst="leftArrow">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l" defTabSz="914400" rtl="0" eaLnBrk="1" fontAlgn="base" latinLnBrk="0" hangingPunct="1">
              <a:lnSpc>
                <a:spcPct val="100000"/>
              </a:lnSpc>
              <a:spcBef>
                <a:spcPct val="0"/>
              </a:spcBef>
              <a:spcAft>
                <a:spcPct val="0"/>
              </a:spcAft>
              <a:buClrTx/>
              <a:buSzTx/>
              <a:buFontTx/>
              <a:buNone/>
            </a:pPr>
            <a:endParaRPr kumimoji="0" lang="zh-CN" altLang="en-US" sz="1800" b="0" i="0" u="none" strike="noStrike" cap="none" normalizeH="0" baseline="0">
              <a:ln>
                <a:noFill/>
              </a:ln>
              <a:solidFill>
                <a:schemeClr val="tx1"/>
              </a:solidFill>
              <a:effectLst/>
              <a:latin typeface="Arial" panose="020B0604020202020204" pitchFamily="34" charset="0"/>
              <a:ea typeface="SimSun" panose="02010600030101010101" pitchFamily="2" charset="-122"/>
            </a:endParaRPr>
          </a:p>
        </p:txBody>
      </p:sp>
      <p:sp>
        <p:nvSpPr>
          <p:cNvPr id="22" name="Flowchart: Process 21"/>
          <p:cNvSpPr/>
          <p:nvPr/>
        </p:nvSpPr>
        <p:spPr>
          <a:xfrm>
            <a:off x="1330960" y="6452235"/>
            <a:ext cx="1603375" cy="387350"/>
          </a:xfrm>
          <a:prstGeom prst="flowChartProcess">
            <a:avLst/>
          </a:pr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p:spPr>
        <p:txBody>
          <a:bodyPr vert="horz" wrap="none" lIns="91440" tIns="45720" rIns="91440" bIns="45720" numCol="1" anchor="ctr" anchorCtr="0" compatLnSpc="1"/>
          <a:lstStyle/>
          <a:p>
            <a:pPr marL="0" marR="0" indent="0" algn="ctr" defTabSz="914400" rtl="0" eaLnBrk="1" fontAlgn="base" latinLnBrk="0" hangingPunct="1">
              <a:lnSpc>
                <a:spcPct val="100000"/>
              </a:lnSpc>
              <a:spcBef>
                <a:spcPct val="0"/>
              </a:spcBef>
              <a:spcAft>
                <a:spcPct val="0"/>
              </a:spcAft>
              <a:buClrTx/>
              <a:buSzTx/>
              <a:buFontTx/>
              <a:buNone/>
            </a:pPr>
            <a:r>
              <a:rPr kumimoji="0" lang="en-US" altLang="zh-CN" sz="1400" b="0" i="0" u="none" strike="noStrike" cap="none" normalizeH="0" baseline="0">
                <a:ln>
                  <a:noFill/>
                </a:ln>
                <a:solidFill>
                  <a:schemeClr val="tx1"/>
                </a:solidFill>
                <a:effectLst/>
                <a:latin typeface="Times New Roman" panose="02020603050405020304" charset="0"/>
                <a:ea typeface="SimSun" panose="02010600030101010101" pitchFamily="2" charset="-122"/>
                <a:cs typeface="Times New Roman" panose="02020603050405020304" charset="0"/>
              </a:rPr>
              <a:t>Patient Checkout </a:t>
            </a:r>
          </a:p>
        </p:txBody>
      </p:sp>
      <p:pic>
        <p:nvPicPr>
          <p:cNvPr id="19" name="Picture 18">
            <a:extLst>
              <a:ext uri="{FF2B5EF4-FFF2-40B4-BE49-F238E27FC236}">
                <a16:creationId xmlns:a16="http://schemas.microsoft.com/office/drawing/2014/main" id="{A21B2A5D-6169-C448-9FB4-231CEEC4753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28" y="980728"/>
            <a:ext cx="8229600" cy="582613"/>
          </a:xfrm>
        </p:spPr>
        <p:txBody>
          <a:bodyPr>
            <a:scene3d>
              <a:camera prst="orthographicFront"/>
              <a:lightRig rig="threePt" dir="t"/>
            </a:scene3d>
          </a:bodyPr>
          <a:lstStyle/>
          <a:p>
            <a:r>
              <a:rPr lang="en-US" sz="28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Patient -Journey Flow chart of Dilated  Patient</a:t>
            </a:r>
            <a:r>
              <a:rPr lang="en-US" sz="2800" dirty="0">
                <a:solidFill>
                  <a:schemeClr val="accent1"/>
                </a:solidFill>
                <a:effectLst>
                  <a:outerShdw blurRad="38100" dist="25400" dir="5400000" algn="ctr" rotWithShape="0">
                    <a:srgbClr val="6E747A">
                      <a:alpha val="43000"/>
                    </a:srgbClr>
                  </a:outerShdw>
                </a:effectLst>
              </a:rPr>
              <a:t> </a:t>
            </a:r>
          </a:p>
        </p:txBody>
      </p:sp>
      <p:sp>
        <p:nvSpPr>
          <p:cNvPr id="7" name="Text Box 6"/>
          <p:cNvSpPr txBox="1"/>
          <p:nvPr/>
        </p:nvSpPr>
        <p:spPr>
          <a:xfrm>
            <a:off x="447081" y="3969965"/>
            <a:ext cx="8662670" cy="640715"/>
          </a:xfrm>
          <a:prstGeom prst="rect">
            <a:avLst/>
          </a:prstGeom>
          <a:noFill/>
        </p:spPr>
        <p:txBody>
          <a:bodyPr wrap="square" rtlCol="0">
            <a:noAutofit/>
          </a:bodyPr>
          <a:lstStyle/>
          <a:p>
            <a:r>
              <a:rPr lang="en-US" sz="28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sym typeface="+mn-ea"/>
              </a:rPr>
              <a:t>Patient -Journey Flow chart of </a:t>
            </a:r>
            <a:r>
              <a:rPr lang="en-IN" altLang="en-US" sz="28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sym typeface="+mn-ea"/>
              </a:rPr>
              <a:t>Non-</a:t>
            </a:r>
            <a:r>
              <a:rPr lang="en-US" sz="2800"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sym typeface="+mn-ea"/>
              </a:rPr>
              <a:t>Dilated  Patient</a:t>
            </a:r>
            <a:r>
              <a:rPr lang="en-US" sz="2800" dirty="0">
                <a:solidFill>
                  <a:schemeClr val="accent1"/>
                </a:solidFill>
                <a:effectLst>
                  <a:outerShdw blurRad="38100" dist="25400" dir="5400000" algn="ctr" rotWithShape="0">
                    <a:srgbClr val="6E747A">
                      <a:alpha val="43000"/>
                    </a:srgbClr>
                  </a:outerShdw>
                </a:effectLst>
                <a:sym typeface="+mn-ea"/>
              </a:rPr>
              <a:t> </a:t>
            </a:r>
            <a:endParaRPr lang="en-US" sz="2800" dirty="0"/>
          </a:p>
        </p:txBody>
      </p:sp>
      <p:graphicFrame>
        <p:nvGraphicFramePr>
          <p:cNvPr id="10" name="Diagram 9"/>
          <p:cNvGraphicFramePr/>
          <p:nvPr>
            <p:extLst>
              <p:ext uri="{D42A27DB-BD31-4B8C-83A1-F6EECF244321}">
                <p14:modId xmlns:p14="http://schemas.microsoft.com/office/powerpoint/2010/main" val="1076404616"/>
              </p:ext>
            </p:extLst>
          </p:nvPr>
        </p:nvGraphicFramePr>
        <p:xfrm>
          <a:off x="685328" y="1723281"/>
          <a:ext cx="7404735" cy="22339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1" name="Diagram 10"/>
          <p:cNvGraphicFramePr/>
          <p:nvPr>
            <p:extLst>
              <p:ext uri="{D42A27DB-BD31-4B8C-83A1-F6EECF244321}">
                <p14:modId xmlns:p14="http://schemas.microsoft.com/office/powerpoint/2010/main" val="1741872736"/>
              </p:ext>
            </p:extLst>
          </p:nvPr>
        </p:nvGraphicFramePr>
        <p:xfrm>
          <a:off x="899592" y="4692729"/>
          <a:ext cx="7213600" cy="219265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8" name="Picture 7">
            <a:extLst>
              <a:ext uri="{FF2B5EF4-FFF2-40B4-BE49-F238E27FC236}">
                <a16:creationId xmlns:a16="http://schemas.microsoft.com/office/drawing/2014/main" id="{A21B2A5D-6169-C448-9FB4-231CEEC47532}"/>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90500"/>
            <a:ext cx="8229600" cy="1251971"/>
          </a:xfrm>
        </p:spPr>
        <p:txBody>
          <a:bodyPr>
            <a:normAutofit/>
          </a:bodyPr>
          <a:lstStyle/>
          <a:p>
            <a:pPr algn="ctr"/>
            <a:r>
              <a:rPr lang="en-US" b="1" u="sng" dirty="0">
                <a:solidFill>
                  <a:srgbClr val="0070C0"/>
                </a:solidFill>
                <a:latin typeface="Times New Roman" pitchFamily="18" charset="0"/>
                <a:cs typeface="Times New Roman" pitchFamily="18" charset="0"/>
              </a:rPr>
              <a:t>RESULTS</a:t>
            </a:r>
            <a:endParaRPr lang="en-IN" b="1" u="sng" dirty="0">
              <a:solidFill>
                <a:srgbClr val="0070C0"/>
              </a:solidFill>
              <a:latin typeface="Times New Roman" pitchFamily="18" charset="0"/>
              <a:cs typeface="Times New Roman" pitchFamily="18" charset="0"/>
            </a:endParaRPr>
          </a:p>
        </p:txBody>
      </p:sp>
      <p:sp>
        <p:nvSpPr>
          <p:cNvPr id="6" name="Content Placeholder 2"/>
          <p:cNvSpPr>
            <a:spLocks noGrp="1"/>
          </p:cNvSpPr>
          <p:nvPr>
            <p:ph idx="1"/>
          </p:nvPr>
        </p:nvSpPr>
        <p:spPr>
          <a:xfrm>
            <a:off x="179512" y="1612210"/>
            <a:ext cx="4032448" cy="1313121"/>
          </a:xfrm>
        </p:spPr>
        <p:txBody>
          <a:bodyPr>
            <a:normAutofit/>
          </a:bodyPr>
          <a:lstStyle/>
          <a:p>
            <a:pPr marL="0" indent="0" algn="just">
              <a:buNone/>
            </a:pPr>
            <a:r>
              <a:rPr lang="en-IN" sz="1600" b="1" u="sng" dirty="0">
                <a:latin typeface="Times New Roman" pitchFamily="18" charset="0"/>
                <a:cs typeface="Times New Roman" pitchFamily="18" charset="0"/>
              </a:rPr>
              <a:t>1.Pie chart showing percentage of dilated and Non-dilated patients</a:t>
            </a:r>
            <a:r>
              <a:rPr lang="en-IN" sz="1400" b="1" u="sng" dirty="0">
                <a:latin typeface="Times New Roman" pitchFamily="18" charset="0"/>
                <a:cs typeface="Times New Roman" pitchFamily="18" charset="0"/>
              </a:rPr>
              <a:t>.</a:t>
            </a:r>
            <a:endParaRPr lang="en-IN" sz="1400" u="sng" dirty="0">
              <a:latin typeface="Times New Roman" pitchFamily="18" charset="0"/>
              <a:cs typeface="Times New Roman" pitchFamily="18" charset="0"/>
            </a:endParaRPr>
          </a:p>
          <a:p>
            <a:pPr marL="0" indent="0">
              <a:buNone/>
            </a:pPr>
            <a:r>
              <a:rPr lang="en-IN" dirty="0"/>
              <a:t> </a:t>
            </a:r>
          </a:p>
          <a:p>
            <a:pPr marL="0" indent="0">
              <a:buNone/>
            </a:pPr>
            <a:endParaRPr lang="en-IN" dirty="0"/>
          </a:p>
        </p:txBody>
      </p:sp>
      <p:sp>
        <p:nvSpPr>
          <p:cNvPr id="7" name="TextBox 6"/>
          <p:cNvSpPr txBox="1"/>
          <p:nvPr/>
        </p:nvSpPr>
        <p:spPr>
          <a:xfrm>
            <a:off x="4490833" y="1693921"/>
            <a:ext cx="4114800" cy="584775"/>
          </a:xfrm>
          <a:prstGeom prst="rect">
            <a:avLst/>
          </a:prstGeom>
          <a:noFill/>
        </p:spPr>
        <p:txBody>
          <a:bodyPr wrap="square" rtlCol="0">
            <a:spAutoFit/>
          </a:bodyPr>
          <a:lstStyle/>
          <a:p>
            <a:pPr algn="just"/>
            <a:r>
              <a:rPr lang="en-IN" sz="1600" b="1" u="sng" dirty="0">
                <a:latin typeface="Times New Roman" pitchFamily="18" charset="0"/>
                <a:cs typeface="Times New Roman" pitchFamily="18" charset="0"/>
              </a:rPr>
              <a:t>2.Showing percentage of new, follow-up and post- operative patients</a:t>
            </a:r>
            <a:endParaRPr lang="en-IN" sz="1600" u="sng" dirty="0">
              <a:latin typeface="Times New Roman" pitchFamily="18" charset="0"/>
              <a:cs typeface="Times New Roman" pitchFamily="18" charset="0"/>
            </a:endParaRPr>
          </a:p>
        </p:txBody>
      </p:sp>
      <p:graphicFrame>
        <p:nvGraphicFramePr>
          <p:cNvPr id="8" name="Chart 7"/>
          <p:cNvGraphicFramePr>
            <a:graphicFrameLocks/>
          </p:cNvGraphicFramePr>
          <p:nvPr>
            <p:extLst>
              <p:ext uri="{D42A27DB-BD31-4B8C-83A1-F6EECF244321}">
                <p14:modId xmlns:p14="http://schemas.microsoft.com/office/powerpoint/2010/main" val="694014110"/>
              </p:ext>
            </p:extLst>
          </p:nvPr>
        </p:nvGraphicFramePr>
        <p:xfrm>
          <a:off x="179512" y="2708920"/>
          <a:ext cx="3960440" cy="38164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p:cNvGraphicFramePr>
            <a:graphicFrameLocks/>
          </p:cNvGraphicFramePr>
          <p:nvPr>
            <p:extLst>
              <p:ext uri="{D42A27DB-BD31-4B8C-83A1-F6EECF244321}">
                <p14:modId xmlns:p14="http://schemas.microsoft.com/office/powerpoint/2010/main" val="3382929330"/>
              </p:ext>
            </p:extLst>
          </p:nvPr>
        </p:nvGraphicFramePr>
        <p:xfrm>
          <a:off x="4490833" y="2708920"/>
          <a:ext cx="4195967" cy="3816424"/>
        </p:xfrm>
        <a:graphic>
          <a:graphicData uri="http://schemas.openxmlformats.org/drawingml/2006/chart">
            <c:chart xmlns:c="http://schemas.openxmlformats.org/drawingml/2006/chart" xmlns:r="http://schemas.openxmlformats.org/officeDocument/2006/relationships" r:id="rId3"/>
          </a:graphicData>
        </a:graphic>
      </p:graphicFrame>
      <p:pic>
        <p:nvPicPr>
          <p:cNvPr id="10" name="Picture 9">
            <a:extLst>
              <a:ext uri="{FF2B5EF4-FFF2-40B4-BE49-F238E27FC236}">
                <a16:creationId xmlns:a16="http://schemas.microsoft.com/office/drawing/2014/main" id="{A21B2A5D-6169-C448-9FB4-231CEEC4753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2403980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13184" y="692696"/>
            <a:ext cx="8229600" cy="582613"/>
          </a:xfrm>
        </p:spPr>
        <p:txBody>
          <a:bodyPr/>
          <a:lstStyle/>
          <a:p>
            <a:pPr algn="ctr"/>
            <a:r>
              <a:rPr lang="en-IN"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April data</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117842328"/>
              </p:ext>
            </p:extLst>
          </p:nvPr>
        </p:nvGraphicFramePr>
        <p:xfrm>
          <a:off x="971600" y="1628800"/>
          <a:ext cx="7344816" cy="2584296"/>
        </p:xfrm>
        <a:graphic>
          <a:graphicData uri="http://schemas.openxmlformats.org/drawingml/2006/table">
            <a:tbl>
              <a:tblPr firstRow="1" bandRow="1">
                <a:tableStyleId>{5C22544A-7EE6-4342-B048-85BDC9FD1C3A}</a:tableStyleId>
              </a:tblPr>
              <a:tblGrid>
                <a:gridCol w="2448272">
                  <a:extLst>
                    <a:ext uri="{9D8B030D-6E8A-4147-A177-3AD203B41FA5}">
                      <a16:colId xmlns:a16="http://schemas.microsoft.com/office/drawing/2014/main" val="3782786533"/>
                    </a:ext>
                  </a:extLst>
                </a:gridCol>
                <a:gridCol w="2088232">
                  <a:extLst>
                    <a:ext uri="{9D8B030D-6E8A-4147-A177-3AD203B41FA5}">
                      <a16:colId xmlns:a16="http://schemas.microsoft.com/office/drawing/2014/main" val="1791071028"/>
                    </a:ext>
                  </a:extLst>
                </a:gridCol>
                <a:gridCol w="2808312">
                  <a:extLst>
                    <a:ext uri="{9D8B030D-6E8A-4147-A177-3AD203B41FA5}">
                      <a16:colId xmlns:a16="http://schemas.microsoft.com/office/drawing/2014/main" val="4152661079"/>
                    </a:ext>
                  </a:extLst>
                </a:gridCol>
              </a:tblGrid>
              <a:tr h="792088">
                <a:tc>
                  <a:txBody>
                    <a:bodyPr/>
                    <a:lstStyle/>
                    <a:p>
                      <a:endParaRPr lang="en-US" dirty="0"/>
                    </a:p>
                  </a:txBody>
                  <a:tcPr/>
                </a:tc>
                <a:tc>
                  <a:txBody>
                    <a:bodyPr/>
                    <a:lstStyle/>
                    <a:p>
                      <a:r>
                        <a:rPr lang="en-US" dirty="0"/>
                        <a:t>Dilated Patients</a:t>
                      </a:r>
                    </a:p>
                  </a:txBody>
                  <a:tcPr/>
                </a:tc>
                <a:tc>
                  <a:txBody>
                    <a:bodyPr/>
                    <a:lstStyle/>
                    <a:p>
                      <a:r>
                        <a:rPr lang="en-US" dirty="0"/>
                        <a:t>Non- Dilated Patients</a:t>
                      </a:r>
                    </a:p>
                  </a:txBody>
                  <a:tcPr/>
                </a:tc>
                <a:extLst>
                  <a:ext uri="{0D108BD9-81ED-4DB2-BD59-A6C34878D82A}">
                    <a16:rowId xmlns:a16="http://schemas.microsoft.com/office/drawing/2014/main" val="201427447"/>
                  </a:ext>
                </a:extLst>
              </a:tr>
              <a:tr h="576064">
                <a:tc>
                  <a:txBody>
                    <a:bodyPr/>
                    <a:lstStyle/>
                    <a:p>
                      <a:r>
                        <a:rPr lang="en-US" dirty="0">
                          <a:latin typeface="Times New Roman" panose="02020603050405020304" pitchFamily="18" charset="0"/>
                          <a:cs typeface="Times New Roman" panose="02020603050405020304" pitchFamily="18" charset="0"/>
                        </a:rPr>
                        <a:t>New patients</a:t>
                      </a:r>
                    </a:p>
                  </a:txBody>
                  <a:tcPr/>
                </a:tc>
                <a:tc>
                  <a:txBody>
                    <a:bodyPr/>
                    <a:lstStyle/>
                    <a:p>
                      <a:r>
                        <a:rPr lang="en-US" dirty="0">
                          <a:latin typeface="Times New Roman" panose="02020603050405020304" pitchFamily="18" charset="0"/>
                          <a:cs typeface="Times New Roman" panose="02020603050405020304" pitchFamily="18" charset="0"/>
                        </a:rPr>
                        <a:t>12</a:t>
                      </a:r>
                    </a:p>
                  </a:txBody>
                  <a:tcPr/>
                </a:tc>
                <a:tc>
                  <a:txBody>
                    <a:bodyPr/>
                    <a:lstStyle/>
                    <a:p>
                      <a:r>
                        <a:rPr lang="en-US" dirty="0">
                          <a:latin typeface="Times New Roman" panose="02020603050405020304" pitchFamily="18" charset="0"/>
                          <a:cs typeface="Times New Roman" panose="02020603050405020304" pitchFamily="18" charset="0"/>
                        </a:rPr>
                        <a:t>139</a:t>
                      </a:r>
                    </a:p>
                  </a:txBody>
                  <a:tcPr/>
                </a:tc>
                <a:extLst>
                  <a:ext uri="{0D108BD9-81ED-4DB2-BD59-A6C34878D82A}">
                    <a16:rowId xmlns:a16="http://schemas.microsoft.com/office/drawing/2014/main" val="2987007915"/>
                  </a:ext>
                </a:extLst>
              </a:tr>
              <a:tr h="576064">
                <a:tc>
                  <a:txBody>
                    <a:bodyPr/>
                    <a:lstStyle/>
                    <a:p>
                      <a:r>
                        <a:rPr lang="en-US" dirty="0">
                          <a:latin typeface="Times New Roman" panose="02020603050405020304" pitchFamily="18" charset="0"/>
                          <a:cs typeface="Times New Roman" panose="02020603050405020304" pitchFamily="18" charset="0"/>
                        </a:rPr>
                        <a:t>Follow Up</a:t>
                      </a:r>
                    </a:p>
                  </a:txBody>
                  <a:tcPr/>
                </a:tc>
                <a:tc>
                  <a:txBody>
                    <a:bodyPr/>
                    <a:lstStyle/>
                    <a:p>
                      <a:r>
                        <a:rPr lang="en-US" dirty="0">
                          <a:latin typeface="Times New Roman" panose="02020603050405020304" pitchFamily="18" charset="0"/>
                          <a:cs typeface="Times New Roman" panose="02020603050405020304" pitchFamily="18" charset="0"/>
                        </a:rPr>
                        <a:t>79</a:t>
                      </a:r>
                    </a:p>
                  </a:txBody>
                  <a:tcPr/>
                </a:tc>
                <a:tc>
                  <a:txBody>
                    <a:bodyPr/>
                    <a:lstStyle/>
                    <a:p>
                      <a:r>
                        <a:rPr lang="en-US" dirty="0">
                          <a:latin typeface="Times New Roman" panose="02020603050405020304" pitchFamily="18" charset="0"/>
                          <a:cs typeface="Times New Roman" panose="02020603050405020304" pitchFamily="18" charset="0"/>
                        </a:rPr>
                        <a:t>84</a:t>
                      </a:r>
                    </a:p>
                  </a:txBody>
                  <a:tcPr/>
                </a:tc>
                <a:extLst>
                  <a:ext uri="{0D108BD9-81ED-4DB2-BD59-A6C34878D82A}">
                    <a16:rowId xmlns:a16="http://schemas.microsoft.com/office/drawing/2014/main" val="323644635"/>
                  </a:ext>
                </a:extLst>
              </a:tr>
              <a:tr h="576064">
                <a:tc>
                  <a:txBody>
                    <a:bodyPr/>
                    <a:lstStyle/>
                    <a:p>
                      <a:r>
                        <a:rPr lang="en-US" dirty="0">
                          <a:latin typeface="Times New Roman" panose="02020603050405020304" pitchFamily="18" charset="0"/>
                          <a:cs typeface="Times New Roman" panose="02020603050405020304" pitchFamily="18" charset="0"/>
                        </a:rPr>
                        <a:t>Post op</a:t>
                      </a:r>
                    </a:p>
                  </a:txBody>
                  <a:tcPr/>
                </a:tc>
                <a:tc>
                  <a:txBody>
                    <a:bodyPr/>
                    <a:lstStyle/>
                    <a:p>
                      <a:r>
                        <a:rPr lang="en-US" dirty="0">
                          <a:latin typeface="Times New Roman" panose="02020603050405020304" pitchFamily="18" charset="0"/>
                          <a:cs typeface="Times New Roman" panose="02020603050405020304" pitchFamily="18" charset="0"/>
                        </a:rPr>
                        <a:t>66</a:t>
                      </a:r>
                    </a:p>
                  </a:txBody>
                  <a:tcPr/>
                </a:tc>
                <a:tc>
                  <a:txBody>
                    <a:bodyPr/>
                    <a:lstStyle/>
                    <a:p>
                      <a:r>
                        <a:rPr lang="en-US" dirty="0">
                          <a:latin typeface="Times New Roman" panose="02020603050405020304" pitchFamily="18" charset="0"/>
                          <a:cs typeface="Times New Roman" panose="02020603050405020304" pitchFamily="18" charset="0"/>
                        </a:rPr>
                        <a:t>70</a:t>
                      </a:r>
                    </a:p>
                    <a:p>
                      <a:endParaRPr lang="en-US"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72179730"/>
                  </a:ext>
                </a:extLst>
              </a:tr>
            </a:tbl>
          </a:graphicData>
        </a:graphic>
      </p:graphicFrame>
      <p:sp>
        <p:nvSpPr>
          <p:cNvPr id="7" name="TextBox 6"/>
          <p:cNvSpPr txBox="1"/>
          <p:nvPr/>
        </p:nvSpPr>
        <p:spPr>
          <a:xfrm>
            <a:off x="971600" y="4437112"/>
            <a:ext cx="6912768" cy="1323439"/>
          </a:xfrm>
          <a:prstGeom prst="rect">
            <a:avLst/>
          </a:prstGeom>
          <a:noFill/>
        </p:spPr>
        <p:txBody>
          <a:bodyPr wrap="square" rtlCol="0">
            <a:spAutoFit/>
          </a:bodyPr>
          <a:lstStyle/>
          <a:p>
            <a:endParaRPr lang="en-US" sz="20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We have taken sample of 15 patients each day which makes total of 450 patients containing Post OP, Follow Up and  New Patients.</a:t>
            </a:r>
          </a:p>
        </p:txBody>
      </p:sp>
      <p:pic>
        <p:nvPicPr>
          <p:cNvPr id="9" name="Picture 8">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251936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721029061"/>
              </p:ext>
            </p:extLst>
          </p:nvPr>
        </p:nvGraphicFramePr>
        <p:xfrm>
          <a:off x="467544" y="830166"/>
          <a:ext cx="7804500" cy="482453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25378" y="5684475"/>
            <a:ext cx="7488832" cy="984885"/>
          </a:xfrm>
          <a:prstGeom prst="rect">
            <a:avLst/>
          </a:prstGeom>
          <a:noFill/>
        </p:spPr>
        <p:txBody>
          <a:bodyPr wrap="square" rtlCol="0">
            <a:spAutoFit/>
          </a:bodyPr>
          <a:lstStyle/>
          <a:p>
            <a:pPr marL="285750" indent="-285750">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Quality Department has given the benchmark of TAT of OPD for Dilated patient 90 </a:t>
            </a:r>
            <a:r>
              <a:rPr lang="en-US" sz="2000" dirty="0" err="1">
                <a:latin typeface="Times New Roman" panose="02020603050405020304" pitchFamily="18" charset="0"/>
                <a:cs typeface="Times New Roman" panose="02020603050405020304" pitchFamily="18" charset="0"/>
              </a:rPr>
              <a:t>mins</a:t>
            </a:r>
            <a:r>
              <a:rPr lang="en-US" sz="2000" dirty="0">
                <a:latin typeface="Times New Roman" panose="02020603050405020304" pitchFamily="18" charset="0"/>
                <a:cs typeface="Times New Roman" panose="02020603050405020304" pitchFamily="18" charset="0"/>
              </a:rPr>
              <a:t> whereas for Non-Dilated patients 45 </a:t>
            </a:r>
            <a:r>
              <a:rPr lang="en-US" sz="2000" dirty="0" err="1">
                <a:latin typeface="Times New Roman" panose="02020603050405020304" pitchFamily="18" charset="0"/>
                <a:cs typeface="Times New Roman" panose="02020603050405020304" pitchFamily="18" charset="0"/>
              </a:rPr>
              <a:t>mins</a:t>
            </a:r>
            <a:r>
              <a:rPr lang="en-US" sz="2000" dirty="0">
                <a:latin typeface="Times New Roman" panose="02020603050405020304" pitchFamily="18" charset="0"/>
                <a:cs typeface="Times New Roman" panose="02020603050405020304" pitchFamily="18" charset="0"/>
              </a:rPr>
              <a:t>.</a:t>
            </a:r>
          </a:p>
          <a:p>
            <a:endParaRPr lang="en-US" dirty="0"/>
          </a:p>
        </p:txBody>
      </p:sp>
      <p:pic>
        <p:nvPicPr>
          <p:cNvPr id="7" name="Picture 6">
            <a:extLst>
              <a:ext uri="{FF2B5EF4-FFF2-40B4-BE49-F238E27FC236}">
                <a16:creationId xmlns:a16="http://schemas.microsoft.com/office/drawing/2014/main" id="{A21B2A5D-6169-C448-9FB4-231CEEC475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90500"/>
            <a:ext cx="8229600" cy="1366292"/>
          </a:xfrm>
        </p:spPr>
        <p:txBody>
          <a:bodyPr>
            <a:normAutofit/>
          </a:bodyPr>
          <a:lstStyle/>
          <a:p>
            <a:pPr algn="ctr"/>
            <a:r>
              <a:rPr lang="en-US" b="1" u="sng" dirty="0">
                <a:solidFill>
                  <a:srgbClr val="0070C0"/>
                </a:solidFill>
                <a:latin typeface="Times New Roman" pitchFamily="18" charset="0"/>
                <a:cs typeface="Times New Roman" pitchFamily="18" charset="0"/>
              </a:rPr>
              <a:t>OBSERVATIONS</a:t>
            </a:r>
            <a:endParaRPr lang="en-IN" b="1" u="sng"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457200" y="1340768"/>
            <a:ext cx="8229600" cy="1872208"/>
          </a:xfrm>
        </p:spPr>
        <p:txBody>
          <a:bodyPr>
            <a:normAutofit/>
          </a:bodyPr>
          <a:lstStyle/>
          <a:p>
            <a:pPr algn="just"/>
            <a:r>
              <a:rPr lang="en-IN" sz="2200" dirty="0">
                <a:solidFill>
                  <a:schemeClr val="tx1"/>
                </a:solidFill>
                <a:latin typeface="Times New Roman" pitchFamily="18" charset="0"/>
                <a:cs typeface="Times New Roman" pitchFamily="18" charset="0"/>
              </a:rPr>
              <a:t>The benchmark for non-dilated patients is</a:t>
            </a:r>
            <a:r>
              <a:rPr lang="en-IN" sz="2200" b="1" dirty="0">
                <a:solidFill>
                  <a:schemeClr val="tx1"/>
                </a:solidFill>
                <a:latin typeface="Times New Roman" pitchFamily="18" charset="0"/>
                <a:cs typeface="Times New Roman" pitchFamily="18" charset="0"/>
              </a:rPr>
              <a:t> 45 minutes.  </a:t>
            </a:r>
            <a:endParaRPr lang="en-IN" sz="2200" dirty="0">
              <a:solidFill>
                <a:schemeClr val="tx1"/>
              </a:solidFill>
              <a:latin typeface="Times New Roman" pitchFamily="18" charset="0"/>
              <a:cs typeface="Times New Roman" pitchFamily="18" charset="0"/>
            </a:endParaRPr>
          </a:p>
          <a:p>
            <a:pPr algn="just"/>
            <a:r>
              <a:rPr lang="en-IN" sz="2200" dirty="0">
                <a:solidFill>
                  <a:schemeClr val="tx1"/>
                </a:solidFill>
                <a:latin typeface="Times New Roman" pitchFamily="18" charset="0"/>
                <a:cs typeface="Times New Roman" pitchFamily="18" charset="0"/>
              </a:rPr>
              <a:t>the benchmark for dilated patients is </a:t>
            </a:r>
            <a:r>
              <a:rPr lang="en-IN" sz="2200" b="1" dirty="0">
                <a:solidFill>
                  <a:schemeClr val="tx1"/>
                </a:solidFill>
                <a:latin typeface="Times New Roman" pitchFamily="18" charset="0"/>
                <a:cs typeface="Times New Roman" pitchFamily="18" charset="0"/>
              </a:rPr>
              <a:t>90 minutes.</a:t>
            </a:r>
          </a:p>
          <a:p>
            <a:pPr algn="just"/>
            <a:r>
              <a:rPr lang="en-IN" sz="2200" b="1" dirty="0">
                <a:latin typeface="Times New Roman" pitchFamily="18" charset="0"/>
                <a:cs typeface="Times New Roman" pitchFamily="18" charset="0"/>
              </a:rPr>
              <a:t>39 Patients (Dilated)- More than 90 mins</a:t>
            </a:r>
          </a:p>
          <a:p>
            <a:pPr algn="just"/>
            <a:r>
              <a:rPr lang="en-IN" sz="2200" b="1" dirty="0">
                <a:solidFill>
                  <a:schemeClr val="tx1"/>
                </a:solidFill>
                <a:latin typeface="Times New Roman" pitchFamily="18" charset="0"/>
                <a:cs typeface="Times New Roman" pitchFamily="18" charset="0"/>
              </a:rPr>
              <a:t>45 </a:t>
            </a:r>
            <a:r>
              <a:rPr lang="en-IN" sz="2200" b="1" dirty="0">
                <a:latin typeface="Times New Roman" pitchFamily="18" charset="0"/>
                <a:cs typeface="Times New Roman" pitchFamily="18" charset="0"/>
              </a:rPr>
              <a:t>Patients (Non-Patients)- More than 45 mins</a:t>
            </a:r>
            <a:endParaRPr lang="en-IN" sz="2200" b="1" dirty="0">
              <a:solidFill>
                <a:schemeClr val="tx1"/>
              </a:solidFill>
              <a:latin typeface="Times New Roman" pitchFamily="18" charset="0"/>
              <a:cs typeface="Times New Roman" pitchFamily="18" charset="0"/>
            </a:endParaRPr>
          </a:p>
          <a:p>
            <a:pPr algn="just"/>
            <a:endParaRPr lang="en-US" sz="2000" b="1" dirty="0">
              <a:solidFill>
                <a:schemeClr val="tx1"/>
              </a:solidFill>
              <a:latin typeface="Times New Roman" pitchFamily="18" charset="0"/>
              <a:cs typeface="Times New Roman" pitchFamily="18" charset="0"/>
            </a:endParaRPr>
          </a:p>
          <a:p>
            <a:pPr algn="just"/>
            <a:endParaRPr lang="en-IN" sz="2000" dirty="0">
              <a:solidFill>
                <a:schemeClr val="accent2">
                  <a:lumMod val="75000"/>
                </a:schemeClr>
              </a:solidFill>
              <a:latin typeface="Times New Roman" pitchFamily="18" charset="0"/>
              <a:cs typeface="Times New Roman" pitchFamily="18" charset="0"/>
            </a:endParaRPr>
          </a:p>
        </p:txBody>
      </p:sp>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
        <p:nvSpPr>
          <p:cNvPr id="2" name="Title 1">
            <a:extLst>
              <a:ext uri="{FF2B5EF4-FFF2-40B4-BE49-F238E27FC236}">
                <a16:creationId xmlns:a16="http://schemas.microsoft.com/office/drawing/2014/main" id="{D836D71B-44FE-D175-FE32-118FFF79A526}"/>
              </a:ext>
            </a:extLst>
          </p:cNvPr>
          <p:cNvSpPr txBox="1">
            <a:spLocks/>
          </p:cNvSpPr>
          <p:nvPr/>
        </p:nvSpPr>
        <p:spPr>
          <a:xfrm>
            <a:off x="457200" y="2804280"/>
            <a:ext cx="8003232" cy="1582316"/>
          </a:xfrm>
          <a:prstGeom prst="rect">
            <a:avLst/>
          </a:prstGeom>
          <a:noFill/>
          <a:ln w="9525">
            <a:noFill/>
          </a:ln>
        </p:spPr>
        <p:txBody>
          <a:bodyPr anchor="ctr" anchorCtr="0">
            <a:normAutofit/>
          </a:bodyPr>
          <a:lst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a:lstStyle>
          <a:p>
            <a:pPr algn="ctr"/>
            <a:r>
              <a:rPr lang="en-US" b="1" u="sng">
                <a:solidFill>
                  <a:srgbClr val="0070C0"/>
                </a:solidFill>
                <a:latin typeface="Times New Roman" pitchFamily="18" charset="0"/>
                <a:cs typeface="Times New Roman" pitchFamily="18" charset="0"/>
              </a:rPr>
              <a:t>LIMITATIONS</a:t>
            </a:r>
            <a:endParaRPr lang="en-IN" b="1" u="sng" dirty="0">
              <a:solidFill>
                <a:srgbClr val="0070C0"/>
              </a:solidFill>
              <a:latin typeface="Times New Roman" pitchFamily="18" charset="0"/>
              <a:cs typeface="Times New Roman" pitchFamily="18" charset="0"/>
            </a:endParaRPr>
          </a:p>
        </p:txBody>
      </p:sp>
      <p:sp>
        <p:nvSpPr>
          <p:cNvPr id="3" name="TextBox 2">
            <a:extLst>
              <a:ext uri="{FF2B5EF4-FFF2-40B4-BE49-F238E27FC236}">
                <a16:creationId xmlns:a16="http://schemas.microsoft.com/office/drawing/2014/main" id="{8ABCB933-4140-C006-6986-2608D603E358}"/>
              </a:ext>
            </a:extLst>
          </p:cNvPr>
          <p:cNvSpPr txBox="1"/>
          <p:nvPr/>
        </p:nvSpPr>
        <p:spPr>
          <a:xfrm>
            <a:off x="262979" y="4149080"/>
            <a:ext cx="7920880" cy="1938992"/>
          </a:xfrm>
          <a:prstGeom prst="rect">
            <a:avLst/>
          </a:prstGeom>
          <a:noFill/>
        </p:spPr>
        <p:txBody>
          <a:bodyPr wrap="square" rtlCol="0">
            <a:spAutoFit/>
          </a:bodyPr>
          <a:lstStyle/>
          <a:p>
            <a:pPr marL="342900" indent="-342900" rtl="0" fontAlgn="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Only Dilated and Non-dilated patients were considered for this study. </a:t>
            </a:r>
          </a:p>
          <a:p>
            <a:pPr marL="342900" indent="-342900" rtl="0" fontAlgn="t">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a:p>
            <a:pPr marL="342900" indent="-342900" rtl="0" fontAlgn="t">
              <a:buFont typeface="Arial" panose="020B0604020202020204" pitchFamily="34" charset="0"/>
              <a:buChar char="•"/>
            </a:pPr>
            <a:r>
              <a:rPr lang="en-IN" sz="2400" dirty="0">
                <a:latin typeface="Times New Roman" panose="02020603050405020304" pitchFamily="18" charset="0"/>
                <a:cs typeface="Times New Roman" panose="02020603050405020304" pitchFamily="18" charset="0"/>
              </a:rPr>
              <a:t>The study focuses only on the (OPD) Out Patient Department of only two floors of CFSEI.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0811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798174"/>
            <a:ext cx="8820472" cy="956945"/>
          </a:xfrm>
        </p:spPr>
        <p:txBody>
          <a:bodyPr/>
          <a:lstStyle/>
          <a:p>
            <a:r>
              <a:rPr lang="en-US" sz="2800" b="1" u="sng" dirty="0">
                <a:ln w="0"/>
                <a:solidFill>
                  <a:srgbClr val="0070C0"/>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sym typeface="+mn-ea"/>
              </a:rPr>
              <a:t>Analyzing factors contributing to </a:t>
            </a:r>
            <a:r>
              <a:rPr lang="en-US" sz="2800" b="1" u="sng" dirty="0" err="1">
                <a:ln w="0"/>
                <a:solidFill>
                  <a:srgbClr val="0070C0"/>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sym typeface="+mn-ea"/>
              </a:rPr>
              <a:t>opd</a:t>
            </a:r>
            <a:r>
              <a:rPr lang="en-US" sz="2800" b="1" u="sng" dirty="0">
                <a:ln w="0"/>
                <a:solidFill>
                  <a:srgbClr val="0070C0"/>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sym typeface="+mn-ea"/>
              </a:rPr>
              <a:t> turnaround time delays</a:t>
            </a:r>
            <a:endParaRPr lang="en-US" sz="2800" b="1" dirty="0">
              <a:ln w="0"/>
              <a:solidFill>
                <a:srgbClr val="0070C0"/>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467544" y="1868450"/>
            <a:ext cx="8229600" cy="5040560"/>
          </a:xfrm>
        </p:spPr>
        <p:txBody>
          <a:bodyPr/>
          <a:lstStyle/>
          <a:p>
            <a:pPr marL="0" indent="0">
              <a:buNone/>
            </a:pPr>
            <a:r>
              <a:rPr lang="en-US" sz="2000" dirty="0">
                <a:latin typeface="Times New Roman" panose="02020603050405020304" charset="0"/>
                <a:cs typeface="Times New Roman" panose="02020603050405020304" charset="0"/>
                <a:sym typeface="+mn-ea"/>
              </a:rPr>
              <a:t>The factors affecting OPD turnaround time delays. Understanding these factors is crucial for improving patient care and operational efficiency.</a:t>
            </a:r>
            <a:endParaRPr lang="en-US" sz="2000" dirty="0">
              <a:latin typeface="Times New Roman" panose="02020603050405020304" charset="0"/>
              <a:cs typeface="Times New Roman" panose="02020603050405020304" charset="0"/>
            </a:endParaRPr>
          </a:p>
          <a:p>
            <a:pPr marL="0" indent="0">
              <a:buNone/>
            </a:pPr>
            <a:r>
              <a:rPr lang="en-US" sz="2000" dirty="0">
                <a:latin typeface="Times New Roman" panose="02020603050405020304" charset="0"/>
                <a:cs typeface="Times New Roman" panose="02020603050405020304" charset="0"/>
                <a:sym typeface="+mn-ea"/>
              </a:rPr>
              <a:t>Various factors such as staffing levels, appointment scheduling, patient arrivals, and administrative processes can contribute to OPD turnaround time delays.</a:t>
            </a:r>
            <a:endParaRPr lang="en-US" sz="2000" dirty="0">
              <a:latin typeface="Times New Roman" panose="02020603050405020304" charset="0"/>
              <a:cs typeface="Times New Roman" panose="02020603050405020304" charset="0"/>
            </a:endParaRPr>
          </a:p>
          <a:p>
            <a:pPr>
              <a:buFont typeface="Wingdings" panose="05000000000000000000" charset="0"/>
              <a:buChar char="Ø"/>
            </a:pPr>
            <a:r>
              <a:rPr lang="en-IN" altLang="en-US" sz="2000" dirty="0">
                <a:latin typeface="Times New Roman" panose="02020603050405020304" charset="0"/>
                <a:cs typeface="Times New Roman" panose="02020603050405020304" charset="0"/>
                <a:sym typeface="+mn-ea"/>
              </a:rPr>
              <a:t>There are some patients who did not visit on time in hospital.</a:t>
            </a:r>
            <a:endParaRPr lang="en-IN" altLang="en-US" sz="2000" dirty="0">
              <a:latin typeface="Times New Roman" panose="02020603050405020304" charset="0"/>
              <a:cs typeface="Times New Roman" panose="02020603050405020304" charset="0"/>
            </a:endParaRPr>
          </a:p>
          <a:p>
            <a:pPr>
              <a:buFont typeface="Wingdings" panose="05000000000000000000" charset="0"/>
              <a:buChar char="Ø"/>
            </a:pPr>
            <a:r>
              <a:rPr lang="en-IN" altLang="en-US" sz="2000" dirty="0">
                <a:latin typeface="Times New Roman" panose="02020603050405020304" charset="0"/>
                <a:cs typeface="Times New Roman" panose="02020603050405020304" charset="0"/>
                <a:sym typeface="+mn-ea"/>
              </a:rPr>
              <a:t>Sometimes the patient take appointment in Wrong Speciality.</a:t>
            </a:r>
            <a:endParaRPr lang="en-IN" altLang="en-US" sz="2000" dirty="0">
              <a:latin typeface="Times New Roman" panose="02020603050405020304" charset="0"/>
              <a:cs typeface="Times New Roman" panose="02020603050405020304" charset="0"/>
            </a:endParaRPr>
          </a:p>
          <a:p>
            <a:pPr>
              <a:buFont typeface="Wingdings" panose="05000000000000000000" charset="0"/>
              <a:buChar char="Ø"/>
            </a:pPr>
            <a:r>
              <a:rPr lang="en-US" sz="2000" dirty="0">
                <a:latin typeface="Times New Roman" panose="02020603050405020304" charset="0"/>
                <a:cs typeface="Times New Roman" panose="02020603050405020304" charset="0"/>
                <a:sym typeface="+mn-ea"/>
              </a:rPr>
              <a:t>Due to the Extended OT of the Doctors.</a:t>
            </a:r>
            <a:endParaRPr lang="en-US" sz="2000" dirty="0">
              <a:latin typeface="Times New Roman" panose="02020603050405020304" charset="0"/>
              <a:cs typeface="Times New Roman" panose="02020603050405020304" charset="0"/>
            </a:endParaRPr>
          </a:p>
          <a:p>
            <a:pPr>
              <a:buFont typeface="Wingdings" panose="05000000000000000000" charset="0"/>
              <a:buChar char="Ø"/>
            </a:pPr>
            <a:r>
              <a:rPr lang="en-US" sz="2000" dirty="0">
                <a:latin typeface="Times New Roman" panose="02020603050405020304" charset="0"/>
                <a:cs typeface="Times New Roman" panose="02020603050405020304" charset="0"/>
                <a:sym typeface="+mn-ea"/>
              </a:rPr>
              <a:t>Procedure advice after Doctor Consultation. Tests are also Depends on the Patient how much they are cooperating with the technician while doing the test.</a:t>
            </a:r>
            <a:endParaRPr lang="en-US" sz="2000" dirty="0">
              <a:latin typeface="Times New Roman" panose="02020603050405020304" charset="0"/>
              <a:cs typeface="Times New Roman" panose="02020603050405020304" charset="0"/>
            </a:endParaRPr>
          </a:p>
          <a:p>
            <a:pPr>
              <a:buFont typeface="Wingdings" panose="05000000000000000000" charset="0"/>
              <a:buChar char="Ø"/>
            </a:pPr>
            <a:r>
              <a:rPr lang="en-US" sz="2000" dirty="0">
                <a:latin typeface="Times New Roman" panose="02020603050405020304" charset="0"/>
                <a:cs typeface="Times New Roman" panose="02020603050405020304" charset="0"/>
                <a:sym typeface="+mn-ea"/>
              </a:rPr>
              <a:t>Same Day Opinions For Other Doctors (Glaucoma opinion , Retina Opinion,  Squint opinion, </a:t>
            </a:r>
            <a:r>
              <a:rPr lang="en-US" sz="2000" dirty="0" err="1">
                <a:latin typeface="Times New Roman" panose="02020603050405020304" charset="0"/>
                <a:cs typeface="Times New Roman" panose="02020603050405020304" charset="0"/>
                <a:sym typeface="+mn-ea"/>
              </a:rPr>
              <a:t>Oculoplasty</a:t>
            </a:r>
            <a:r>
              <a:rPr lang="en-IN" altLang="en-US" sz="2000" dirty="0">
                <a:latin typeface="Times New Roman" panose="02020603050405020304" charset="0"/>
                <a:cs typeface="Times New Roman" panose="02020603050405020304" charset="0"/>
                <a:sym typeface="+mn-ea"/>
              </a:rPr>
              <a:t> opinion</a:t>
            </a:r>
            <a:r>
              <a:rPr lang="en-US" sz="2000" dirty="0">
                <a:latin typeface="Times New Roman" panose="02020603050405020304" charset="0"/>
                <a:cs typeface="Times New Roman" panose="02020603050405020304" charset="0"/>
                <a:sym typeface="+mn-ea"/>
              </a:rPr>
              <a:t>)</a:t>
            </a:r>
            <a:r>
              <a:rPr lang="en-IN" altLang="en-US" sz="2000" dirty="0">
                <a:latin typeface="Times New Roman" panose="02020603050405020304" charset="0"/>
                <a:cs typeface="Times New Roman" panose="02020603050405020304" charset="0"/>
                <a:sym typeface="+mn-ea"/>
              </a:rPr>
              <a:t> also increases the patient journey in the hospital</a:t>
            </a:r>
            <a:r>
              <a:rPr lang="en-US" sz="2000" dirty="0">
                <a:latin typeface="Times New Roman" panose="02020603050405020304" charset="0"/>
                <a:cs typeface="Times New Roman" panose="02020603050405020304" charset="0"/>
                <a:sym typeface="+mn-ea"/>
              </a:rPr>
              <a:t>.</a:t>
            </a:r>
            <a:endParaRPr lang="en-US" sz="2000" dirty="0">
              <a:latin typeface="Times New Roman" panose="02020603050405020304" charset="0"/>
              <a:cs typeface="Times New Roman" panose="02020603050405020304" charset="0"/>
            </a:endParaRPr>
          </a:p>
          <a:p>
            <a:pPr>
              <a:buFont typeface="Wingdings" panose="05000000000000000000" charset="0"/>
              <a:buChar char="Ø"/>
            </a:pPr>
            <a:endParaRPr lang="en-US" dirty="0">
              <a:latin typeface="Times New Roman" panose="02020603050405020304" charset="0"/>
              <a:cs typeface="Times New Roman" panose="02020603050405020304" charset="0"/>
            </a:endParaRPr>
          </a:p>
          <a:p>
            <a:endParaRPr lang="en-US" dirty="0"/>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72938"/>
            <a:ext cx="8229600" cy="1150268"/>
          </a:xfrm>
        </p:spPr>
        <p:txBody>
          <a:bodyPr/>
          <a:lstStyle/>
          <a:p>
            <a:pPr algn="ctr"/>
            <a:r>
              <a:rPr lang="en-US" b="1" u="sng" dirty="0">
                <a:solidFill>
                  <a:schemeClr val="accent2">
                    <a:lumMod val="75000"/>
                  </a:schemeClr>
                </a:solidFill>
                <a:latin typeface="Times New Roman" panose="02020603050405020304" pitchFamily="18" charset="0"/>
                <a:cs typeface="Times New Roman" panose="02020603050405020304" pitchFamily="18" charset="0"/>
              </a:rPr>
              <a:t>FISHBONE DIAGRAM</a:t>
            </a:r>
          </a:p>
        </p:txBody>
      </p:sp>
      <p:pic>
        <p:nvPicPr>
          <p:cNvPr id="5" name="Content Placeholder 5"/>
          <p:cNvPicPr>
            <a:picLocks noGrp="1" noChangeAspect="1"/>
          </p:cNvPicPr>
          <p:nvPr>
            <p:ph idx="1"/>
          </p:nvPr>
        </p:nvPicPr>
        <p:blipFill>
          <a:blip r:embed="rId2"/>
          <a:stretch>
            <a:fillRect/>
          </a:stretch>
        </p:blipFill>
        <p:spPr>
          <a:xfrm>
            <a:off x="215516" y="1052736"/>
            <a:ext cx="8712968" cy="4824536"/>
          </a:xfrm>
          <a:prstGeom prst="rect">
            <a:avLst/>
          </a:prstGeom>
        </p:spPr>
      </p:pic>
      <p:sp>
        <p:nvSpPr>
          <p:cNvPr id="6" name="TextBox 5"/>
          <p:cNvSpPr txBox="1"/>
          <p:nvPr/>
        </p:nvSpPr>
        <p:spPr>
          <a:xfrm>
            <a:off x="457200" y="5960399"/>
            <a:ext cx="8229600" cy="646331"/>
          </a:xfrm>
          <a:prstGeom prst="rect">
            <a:avLst/>
          </a:prstGeom>
          <a:noFill/>
        </p:spPr>
        <p:txBody>
          <a:bodyPr wrap="square" rtlCol="0">
            <a:spAutoFit/>
          </a:bodyPr>
          <a:lstStyle/>
          <a:p>
            <a:r>
              <a:rPr lang="en-US" dirty="0"/>
              <a:t>A </a:t>
            </a:r>
            <a:r>
              <a:rPr lang="en-US" b="1" dirty="0"/>
              <a:t>fishbone</a:t>
            </a:r>
            <a:r>
              <a:rPr lang="en-US" dirty="0"/>
              <a:t> diagram is a root cause analysis tool that represents the various causes of a problem and helps to find the suitable solution for that.</a:t>
            </a:r>
          </a:p>
        </p:txBody>
      </p:sp>
    </p:spTree>
    <p:extLst>
      <p:ext uri="{BB962C8B-B14F-4D97-AF65-F5344CB8AC3E}">
        <p14:creationId xmlns:p14="http://schemas.microsoft.com/office/powerpoint/2010/main" val="1644629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0B73D-E8EF-2F5F-80B2-5FACF62AFC37}"/>
              </a:ext>
            </a:extLst>
          </p:cNvPr>
          <p:cNvSpPr>
            <a:spLocks noGrp="1"/>
          </p:cNvSpPr>
          <p:nvPr>
            <p:ph type="title"/>
          </p:nvPr>
        </p:nvSpPr>
        <p:spPr/>
        <p:txBody>
          <a:bodyPr/>
          <a:lstStyle/>
          <a:p>
            <a:r>
              <a:rPr lang="en-US" dirty="0"/>
              <a:t>APPROVAL</a:t>
            </a:r>
            <a:endParaRPr lang="en-IN" dirty="0"/>
          </a:p>
        </p:txBody>
      </p:sp>
      <p:pic>
        <p:nvPicPr>
          <p:cNvPr id="5" name="Content Placeholder 4">
            <a:extLst>
              <a:ext uri="{FF2B5EF4-FFF2-40B4-BE49-F238E27FC236}">
                <a16:creationId xmlns:a16="http://schemas.microsoft.com/office/drawing/2014/main" id="{719B407F-0EDF-E790-1DD6-D771026EEF1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1693" y="1196752"/>
            <a:ext cx="7067128" cy="4608512"/>
          </a:xfrm>
        </p:spPr>
      </p:pic>
    </p:spTree>
    <p:extLst>
      <p:ext uri="{BB962C8B-B14F-4D97-AF65-F5344CB8AC3E}">
        <p14:creationId xmlns:p14="http://schemas.microsoft.com/office/powerpoint/2010/main" val="24607959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89853"/>
            <a:ext cx="8229600" cy="1500336"/>
          </a:xfrm>
        </p:spPr>
        <p:txBody>
          <a:bodyPr/>
          <a:lstStyle/>
          <a:p>
            <a:pPr algn="ctr"/>
            <a:r>
              <a:rPr lang="en-US" u="sng" dirty="0">
                <a:ln w="0"/>
                <a:solidFill>
                  <a:srgbClr val="0070C0"/>
                </a:solidFill>
                <a:effectLst>
                  <a:outerShdw blurRad="38100" dist="19050" dir="2700000" algn="tl" rotWithShape="0">
                    <a:schemeClr val="dk1">
                      <a:alpha val="40000"/>
                    </a:schemeClr>
                  </a:outerShdw>
                </a:effectLst>
                <a:latin typeface="Times New Roman" panose="02020603050405020304" charset="0"/>
                <a:cs typeface="Times New Roman" panose="02020603050405020304" charset="0"/>
              </a:rPr>
              <a:t>PREVENTIVE ACTION TAKEN TO MINIMIZE TAT</a:t>
            </a:r>
          </a:p>
        </p:txBody>
      </p:sp>
      <p:sp>
        <p:nvSpPr>
          <p:cNvPr id="3" name="Content Placeholder 2"/>
          <p:cNvSpPr>
            <a:spLocks noGrp="1"/>
          </p:cNvSpPr>
          <p:nvPr>
            <p:ph idx="1"/>
          </p:nvPr>
        </p:nvSpPr>
        <p:spPr>
          <a:xfrm>
            <a:off x="457200" y="1905000"/>
            <a:ext cx="8229600" cy="4953000"/>
          </a:xfrm>
        </p:spPr>
        <p:txBody>
          <a:bodyPr/>
          <a:lstStyle/>
          <a:p>
            <a:r>
              <a:rPr lang="en-US" sz="2000" dirty="0">
                <a:latin typeface="Times New Roman" panose="02020603050405020304" pitchFamily="18" charset="0"/>
                <a:cs typeface="Times New Roman" panose="02020603050405020304" pitchFamily="18" charset="0"/>
              </a:rPr>
              <a:t>Educating patients about the importance of timely arrival and providing them with clear instructions can help in reducing delays. Patient engagement in the process can contribute to smoother operations.</a:t>
            </a:r>
          </a:p>
          <a:p>
            <a:r>
              <a:rPr lang="en-US" sz="2000" dirty="0">
                <a:latin typeface="Times New Roman" panose="02020603050405020304" pitchFamily="18" charset="0"/>
                <a:cs typeface="Times New Roman" panose="02020603050405020304" pitchFamily="18" charset="0"/>
              </a:rPr>
              <a:t>Effective communication and coordination among staff members and departments are essential for minimizing delays. Clear protocols and efficient handoffs can expedite patient care.</a:t>
            </a:r>
          </a:p>
          <a:p>
            <a:r>
              <a:rPr lang="en-IN" altLang="en-US" sz="2000" dirty="0">
                <a:latin typeface="Times New Roman" panose="02020603050405020304" pitchFamily="18" charset="0"/>
                <a:cs typeface="Times New Roman" panose="02020603050405020304" pitchFamily="18" charset="0"/>
              </a:rPr>
              <a:t>When the Doctors OT get extended we distribute the some patients to other  same Speciality Doctor and Inform Every patient proper time of total work up in the hospital.</a:t>
            </a:r>
          </a:p>
          <a:p>
            <a:r>
              <a:rPr lang="en-IN" altLang="en-US" sz="2000" dirty="0">
                <a:latin typeface="Times New Roman" panose="02020603050405020304" pitchFamily="18" charset="0"/>
                <a:cs typeface="Times New Roman" panose="02020603050405020304" pitchFamily="18" charset="0"/>
              </a:rPr>
              <a:t>Technicians make the patient more comfortable so the patient can do the test easily.</a:t>
            </a:r>
          </a:p>
          <a:p>
            <a:r>
              <a:rPr lang="en-IN" altLang="en-US" sz="2000" dirty="0">
                <a:latin typeface="Times New Roman" panose="02020603050405020304" pitchFamily="18" charset="0"/>
                <a:cs typeface="Times New Roman" panose="02020603050405020304" pitchFamily="18" charset="0"/>
              </a:rPr>
              <a:t>We are managing the same day opinions by seeing other doctors waiting if possible then we will consider the patient on priority if it is time consuming so we provide the appointment of next day to the patient.</a:t>
            </a:r>
          </a:p>
          <a:p>
            <a:endParaRPr lang="en-IN" altLang="en-US" sz="1800" dirty="0"/>
          </a:p>
          <a:p>
            <a:endParaRPr lang="en-IN" altLang="en-US" sz="1800" dirty="0"/>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988840"/>
            <a:ext cx="8229600" cy="3396208"/>
          </a:xfrm>
        </p:spPr>
        <p:txBody>
          <a:bodyPr/>
          <a:lstStyle/>
          <a:p>
            <a:pPr algn="just"/>
            <a:r>
              <a:rPr lang="en-IN" dirty="0">
                <a:latin typeface="Times New Roman" pitchFamily="18" charset="0"/>
                <a:cs typeface="Times New Roman" pitchFamily="18" charset="0"/>
              </a:rPr>
              <a:t>Proper availability of staff</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Appointment should be the priority. </a:t>
            </a:r>
            <a:endParaRPr lang="en-US" dirty="0">
              <a:latin typeface="Times New Roman" pitchFamily="18" charset="0"/>
              <a:cs typeface="Times New Roman" pitchFamily="18" charset="0"/>
            </a:endParaRPr>
          </a:p>
          <a:p>
            <a:pPr marL="0" indent="0" algn="just">
              <a:buNone/>
            </a:pPr>
            <a:endParaRPr lang="en-US" dirty="0">
              <a:latin typeface="Times New Roman" pitchFamily="18" charset="0"/>
              <a:cs typeface="Times New Roman" pitchFamily="18" charset="0"/>
            </a:endParaRPr>
          </a:p>
          <a:p>
            <a:pPr algn="just"/>
            <a:r>
              <a:rPr lang="en-IN" dirty="0">
                <a:latin typeface="Times New Roman" pitchFamily="18" charset="0"/>
                <a:cs typeface="Times New Roman" pitchFamily="18" charset="0"/>
              </a:rPr>
              <a:t> Minimize Physical Movement Of file</a:t>
            </a:r>
          </a:p>
          <a:p>
            <a:endParaRPr lang="en-US" dirty="0"/>
          </a:p>
        </p:txBody>
      </p:sp>
      <p:sp>
        <p:nvSpPr>
          <p:cNvPr id="4" name="Title 1"/>
          <p:cNvSpPr>
            <a:spLocks noGrp="1"/>
          </p:cNvSpPr>
          <p:nvPr>
            <p:ph type="title"/>
          </p:nvPr>
        </p:nvSpPr>
        <p:spPr>
          <a:xfrm>
            <a:off x="683568" y="661686"/>
            <a:ext cx="8280920" cy="1296144"/>
          </a:xfrm>
        </p:spPr>
        <p:txBody>
          <a:bodyPr>
            <a:noAutofit/>
          </a:bodyPr>
          <a:lstStyle/>
          <a:p>
            <a:r>
              <a:rPr lang="en-US" b="1" u="sng" dirty="0">
                <a:solidFill>
                  <a:srgbClr val="0070C0"/>
                </a:solidFill>
                <a:latin typeface="Times New Roman" pitchFamily="18" charset="0"/>
                <a:cs typeface="Times New Roman" pitchFamily="18" charset="0"/>
              </a:rPr>
              <a:t>SUGGESTIONS TO ORGANIZATION</a:t>
            </a:r>
            <a:endParaRPr lang="en-IN" b="1" u="sng" dirty="0">
              <a:solidFill>
                <a:srgbClr val="0070C0"/>
              </a:solidFill>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3036065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6730"/>
            <a:ext cx="8229600" cy="937260"/>
          </a:xfrm>
        </p:spPr>
        <p:txBody>
          <a:bodyPr/>
          <a:lstStyle/>
          <a:p>
            <a:pPr algn="ctr"/>
            <a:r>
              <a:rPr lang="en-IN" altLang="en-US" b="1" u="sng" dirty="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a:xfrm>
            <a:off x="436387" y="1468220"/>
            <a:ext cx="8229600" cy="2912110"/>
          </a:xfrm>
        </p:spPr>
        <p:txBody>
          <a:bodyPr/>
          <a:lstStyle/>
          <a:p>
            <a:pPr marL="0" indent="0">
              <a:buNone/>
            </a:pPr>
            <a:r>
              <a:rPr lang="en-US" sz="2800" dirty="0">
                <a:latin typeface="Times New Roman" panose="02020603050405020304" charset="0"/>
                <a:cs typeface="Times New Roman" panose="02020603050405020304" charset="0"/>
              </a:rPr>
              <a:t>By analyzing and minimizing OPD Floor Turnaround Time, healthcare facilities can achieve significant improvements in operational efficiency, patient experience, and overall quality of care.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432918"/>
            <a:ext cx="4644249" cy="3097713"/>
          </a:xfrm>
          <a:prstGeom prst="rect">
            <a:avLst/>
          </a:prstGeom>
          <a:ln>
            <a:noFill/>
          </a:ln>
          <a:effectLst>
            <a:softEdge rad="112500"/>
          </a:effectLst>
        </p:spPr>
      </p:pic>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a:solidFill>
                  <a:srgbClr val="0070C0"/>
                </a:solidFill>
                <a:latin typeface="Times New Roman" panose="02020603050405020304" pitchFamily="18" charset="0"/>
                <a:cs typeface="Times New Roman" panose="02020603050405020304" pitchFamily="18" charset="0"/>
              </a:rPr>
              <a:t>REFERENCES</a:t>
            </a:r>
            <a:endParaRPr lang="en-US" u="sng" dirty="0">
              <a:solidFill>
                <a:srgbClr val="0070C0"/>
              </a:solidFill>
            </a:endParaRPr>
          </a:p>
        </p:txBody>
      </p:sp>
      <p:sp>
        <p:nvSpPr>
          <p:cNvPr id="3" name="Content Placeholder 2"/>
          <p:cNvSpPr>
            <a:spLocks noGrp="1"/>
          </p:cNvSpPr>
          <p:nvPr>
            <p:ph idx="1"/>
          </p:nvPr>
        </p:nvSpPr>
        <p:spPr/>
        <p:txBody>
          <a:bodyPr/>
          <a:lstStyle/>
          <a:p>
            <a:pPr algn="just"/>
            <a:r>
              <a:rPr lang="en-US" sz="1600" dirty="0" err="1">
                <a:latin typeface="Times New Roman" panose="02020603050405020304" pitchFamily="18" charset="0"/>
                <a:cs typeface="Times New Roman" panose="02020603050405020304" pitchFamily="18" charset="0"/>
              </a:rPr>
              <a:t>Shivam</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Bahe</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Deepika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Kanyal</a:t>
            </a:r>
            <a:r>
              <a:rPr lang="en-US" sz="1600" dirty="0">
                <a:latin typeface="Times New Roman" panose="02020603050405020304" pitchFamily="18" charset="0"/>
                <a:cs typeface="Times New Roman" panose="02020603050405020304" pitchFamily="18" charset="0"/>
              </a:rPr>
              <a:t>, Assessments of Patients waiting Time in Radiology Department (X-RAY) in </a:t>
            </a:r>
            <a:r>
              <a:rPr lang="en-US" sz="1600" dirty="0" err="1">
                <a:latin typeface="Times New Roman" panose="02020603050405020304" pitchFamily="18" charset="0"/>
                <a:cs typeface="Times New Roman" panose="02020603050405020304" pitchFamily="18" charset="0"/>
              </a:rPr>
              <a:t>Avbrh</a:t>
            </a:r>
            <a:r>
              <a:rPr lang="en-US" sz="1600" dirty="0">
                <a:latin typeface="Times New Roman" panose="02020603050405020304" pitchFamily="18" charset="0"/>
                <a:cs typeface="Times New Roman" panose="02020603050405020304" pitchFamily="18" charset="0"/>
              </a:rPr>
              <a:t> Hospital, </a:t>
            </a:r>
            <a:r>
              <a:rPr lang="en-US" sz="1600" dirty="0" err="1">
                <a:latin typeface="Times New Roman" panose="02020603050405020304" pitchFamily="18" charset="0"/>
                <a:cs typeface="Times New Roman" panose="02020603050405020304" pitchFamily="18" charset="0"/>
              </a:rPr>
              <a:t>Sawangi</a:t>
            </a:r>
            <a:r>
              <a:rPr lang="en-US" sz="1600" dirty="0">
                <a:latin typeface="Times New Roman" panose="02020603050405020304" pitchFamily="18" charset="0"/>
                <a:cs typeface="Times New Roman" panose="02020603050405020304" pitchFamily="18" charset="0"/>
              </a:rPr>
              <a:t> (M), </a:t>
            </a:r>
            <a:r>
              <a:rPr lang="en-US" sz="1600" dirty="0" err="1">
                <a:latin typeface="Times New Roman" panose="02020603050405020304" pitchFamily="18" charset="0"/>
                <a:cs typeface="Times New Roman" panose="02020603050405020304" pitchFamily="18" charset="0"/>
              </a:rPr>
              <a:t>Wardha</a:t>
            </a:r>
            <a:r>
              <a:rPr lang="en-US" sz="1600" dirty="0">
                <a:latin typeface="Times New Roman" panose="02020603050405020304" pitchFamily="18" charset="0"/>
                <a:cs typeface="Times New Roman" panose="02020603050405020304" pitchFamily="18" charset="0"/>
              </a:rPr>
              <a:t>, 2022, </a:t>
            </a:r>
            <a:r>
              <a:rPr lang="en-US" sz="1600" u="sng" dirty="0">
                <a:latin typeface="Times New Roman" panose="02020603050405020304" pitchFamily="18" charset="0"/>
                <a:cs typeface="Times New Roman" panose="02020603050405020304" pitchFamily="18" charset="0"/>
              </a:rPr>
              <a:t>https://iopscience.iop.org/article/10.1149/10701.16099ecst/meta</a:t>
            </a:r>
            <a:r>
              <a:rPr lang="en-US" sz="1600" dirty="0">
                <a:latin typeface="Times New Roman" panose="02020603050405020304" pitchFamily="18" charset="0"/>
                <a:cs typeface="Times New Roman" panose="02020603050405020304" pitchFamily="18" charset="0"/>
              </a:rPr>
              <a:t> </a:t>
            </a:r>
          </a:p>
          <a:p>
            <a:pPr marL="0" indent="0" algn="just">
              <a:buNone/>
            </a:pPr>
            <a:endParaRPr lang="en-US" sz="1600" dirty="0">
              <a:latin typeface="Times New Roman" panose="02020603050405020304" pitchFamily="18" charset="0"/>
              <a:cs typeface="Times New Roman" panose="02020603050405020304" pitchFamily="18" charset="0"/>
            </a:endParaRPr>
          </a:p>
          <a:p>
            <a:pPr algn="just"/>
            <a:r>
              <a:rPr lang="en-US" sz="1600" dirty="0" err="1">
                <a:latin typeface="Times New Roman" panose="02020603050405020304" pitchFamily="18" charset="0"/>
                <a:cs typeface="Times New Roman" panose="02020603050405020304" pitchFamily="18" charset="0"/>
              </a:rPr>
              <a:t>Zaffar</a:t>
            </a:r>
            <a:r>
              <a:rPr lang="en-US" sz="1600" dirty="0">
                <a:latin typeface="Times New Roman" panose="02020603050405020304" pitchFamily="18" charset="0"/>
                <a:cs typeface="Times New Roman" panose="02020603050405020304" pitchFamily="18" charset="0"/>
              </a:rPr>
              <a:t> N, Rashid H, Hussain S, Hakeem A, Laboratory Turnaround Time For Biochemistry Investigations in Emergency department of Tertiary Care Hospitals of North India, 2021 Jan, 10.21474/IJAR01/12343,  </a:t>
            </a:r>
            <a:r>
              <a:rPr lang="en-US" sz="1600" u="sng" dirty="0">
                <a:latin typeface="Times New Roman" panose="02020603050405020304" pitchFamily="18" charset="0"/>
                <a:cs typeface="Times New Roman" panose="02020603050405020304" pitchFamily="18" charset="0"/>
              </a:rPr>
              <a:t>https://www.journalijar.com/article/36021/laboratory-turn-around-time-for-biochemistryinvestigations-in-emergency-department-of-a-tertiary-care-hospital-of-north-india/</a:t>
            </a:r>
            <a:r>
              <a:rPr lang="en-US" sz="1600" dirty="0">
                <a:latin typeface="Times New Roman" panose="02020603050405020304" pitchFamily="18" charset="0"/>
                <a:cs typeface="Times New Roman" panose="02020603050405020304" pitchFamily="18" charset="0"/>
              </a:rPr>
              <a:t> </a:t>
            </a:r>
          </a:p>
          <a:p>
            <a:pPr algn="just"/>
            <a:endParaRPr lang="en-US" sz="1600" dirty="0">
              <a:latin typeface="Times New Roman" panose="02020603050405020304" pitchFamily="18" charset="0"/>
              <a:cs typeface="Times New Roman" panose="02020603050405020304" pitchFamily="18" charset="0"/>
            </a:endParaRPr>
          </a:p>
          <a:p>
            <a:pPr lvl="0" algn="just"/>
            <a:r>
              <a:rPr lang="en-US" sz="1600" dirty="0">
                <a:latin typeface="Times New Roman" panose="02020603050405020304" pitchFamily="18" charset="0"/>
                <a:cs typeface="Times New Roman" panose="02020603050405020304" pitchFamily="18" charset="0"/>
              </a:rPr>
              <a:t>B </a:t>
            </a:r>
            <a:r>
              <a:rPr lang="en-US" sz="1600" dirty="0" err="1">
                <a:latin typeface="Times New Roman" panose="02020603050405020304" pitchFamily="18" charset="0"/>
                <a:cs typeface="Times New Roman" panose="02020603050405020304" pitchFamily="18" charset="0"/>
              </a:rPr>
              <a:t>Olokoba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Lateefat</a:t>
            </a:r>
            <a:r>
              <a:rPr lang="en-US" sz="1600" u="sng" dirty="0" err="1">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Kabir</a:t>
            </a:r>
            <a:r>
              <a:rPr lang="en-US" sz="1600" dirty="0">
                <a:latin typeface="Times New Roman" panose="02020603050405020304" pitchFamily="18" charset="0"/>
                <a:cs typeface="Times New Roman" panose="02020603050405020304" pitchFamily="18" charset="0"/>
              </a:rPr>
              <a:t> e, G </a:t>
            </a:r>
            <a:r>
              <a:rPr lang="en-US" sz="1600" dirty="0" err="1">
                <a:latin typeface="Times New Roman" panose="02020603050405020304" pitchFamily="18" charset="0"/>
                <a:cs typeface="Times New Roman" panose="02020603050405020304" pitchFamily="18" charset="0"/>
              </a:rPr>
              <a:t>Adepoju</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Feyi</a:t>
            </a:r>
            <a:r>
              <a:rPr lang="en-US" sz="1600" u="sng"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B </a:t>
            </a:r>
            <a:r>
              <a:rPr lang="en-US" sz="1600" dirty="0" err="1">
                <a:latin typeface="Times New Roman" panose="02020603050405020304" pitchFamily="18" charset="0"/>
                <a:cs typeface="Times New Roman" panose="02020603050405020304" pitchFamily="18" charset="0"/>
              </a:rPr>
              <a:t>Olokoba</a:t>
            </a:r>
            <a:r>
              <a:rPr lang="en-US" sz="1600" baseline="300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Abdulfatai</a:t>
            </a:r>
            <a:r>
              <a:rPr lang="en-US" sz="1600" dirty="0">
                <a:latin typeface="Times New Roman" panose="02020603050405020304" pitchFamily="18" charset="0"/>
                <a:cs typeface="Times New Roman" panose="02020603050405020304" pitchFamily="18" charset="0"/>
              </a:rPr>
              <a:t>, Assessment of patients waiting and service times in the ophthalmology clinic of a public tertiary hospital in Nigeria, 2020 Dec; 54(4): 231–237. </a:t>
            </a:r>
            <a:r>
              <a:rPr lang="en-US" sz="1600" u="sng" dirty="0">
                <a:latin typeface="Times New Roman" panose="02020603050405020304" pitchFamily="18" charset="0"/>
                <a:cs typeface="Times New Roman" panose="02020603050405020304" pitchFamily="18" charset="0"/>
              </a:rPr>
              <a:t>https://www.ncbi.nlm.nih.gov/pmc/articles/PMC8042814/</a:t>
            </a:r>
            <a:r>
              <a:rPr lang="en-US" sz="1600" dirty="0">
                <a:latin typeface="Times New Roman" panose="02020603050405020304" pitchFamily="18" charset="0"/>
                <a:cs typeface="Times New Roman" panose="02020603050405020304" pitchFamily="18" charset="0"/>
              </a:rPr>
              <a:t>  </a:t>
            </a:r>
          </a:p>
          <a:p>
            <a:pPr algn="just"/>
            <a:endParaRPr lang="en-US" sz="1600" dirty="0">
              <a:solidFill>
                <a:srgbClr val="00B0F0"/>
              </a:solidFill>
              <a:latin typeface="Times New Roman" panose="02020603050405020304" pitchFamily="18" charset="0"/>
              <a:cs typeface="Times New Roman" panose="02020603050405020304" pitchFamily="18" charset="0"/>
            </a:endParaRPr>
          </a:p>
          <a:p>
            <a:pPr lvl="0" algn="just"/>
            <a:r>
              <a:rPr lang="en-US" sz="1600" dirty="0" err="1">
                <a:latin typeface="Times New Roman" panose="02020603050405020304" pitchFamily="18" charset="0"/>
                <a:cs typeface="Times New Roman" panose="02020603050405020304" pitchFamily="18" charset="0"/>
              </a:rPr>
              <a:t>Naaz</a:t>
            </a:r>
            <a:r>
              <a:rPr lang="en-US" sz="1600" dirty="0">
                <a:latin typeface="Times New Roman" panose="02020603050405020304" pitchFamily="18" charset="0"/>
                <a:cs typeface="Times New Roman" panose="02020603050405020304" pitchFamily="18" charset="0"/>
              </a:rPr>
              <a:t> Farah,  A time motion study to evaluate the average waiting time in OPD with reference to patient satisfaction in the setting of state-level AYUSH Hospital (India),2019 </a:t>
            </a:r>
            <a:r>
              <a:rPr lang="en-US" sz="1600" u="sng" dirty="0">
                <a:latin typeface="Times New Roman" panose="02020603050405020304" pitchFamily="18" charset="0"/>
                <a:cs typeface="Times New Roman" panose="02020603050405020304" pitchFamily="18" charset="0"/>
                <a:hlinkClick r:id="rId2"/>
              </a:rPr>
              <a:t>https://www.researchgate.net/publication/342043816_A_time_motion_study</a:t>
            </a:r>
            <a:endParaRPr lang="en-US" sz="1600" dirty="0">
              <a:latin typeface="Times New Roman" panose="02020603050405020304" pitchFamily="18" charset="0"/>
              <a:cs typeface="Times New Roman" panose="02020603050405020304" pitchFamily="18" charset="0"/>
            </a:endParaRPr>
          </a:p>
          <a:p>
            <a:endParaRPr lang="en-IN" sz="12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21B2A5D-6169-C448-9FB4-231CEEC475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39007732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34914"/>
            <a:ext cx="8229600" cy="5723086"/>
          </a:xfrm>
        </p:spPr>
        <p:txBody>
          <a:bodyPr/>
          <a:lstStyle/>
          <a:p>
            <a:pPr lvl="0" algn="just"/>
            <a:r>
              <a:rPr lang="en-US" sz="1600" dirty="0"/>
              <a:t>Dr. Kumar </a:t>
            </a:r>
            <a:r>
              <a:rPr lang="en-US" sz="1600" dirty="0" err="1"/>
              <a:t>Vibhor</a:t>
            </a:r>
            <a:r>
              <a:rPr lang="en-US" sz="1600" dirty="0"/>
              <a:t>, Using Six Sigma Methodology for Reducing the Turn Around Time for Outpatient (OPD) and Pharmacy Services, </a:t>
            </a:r>
            <a:r>
              <a:rPr lang="en-US" sz="1600" u="sng" dirty="0"/>
              <a:t>https://qcin.org/nbqp/knowledge_bank/uploads/2020/05/1590554883_District%20Women_2018 164-171...pdf</a:t>
            </a:r>
            <a:r>
              <a:rPr lang="en-US" sz="1600" dirty="0"/>
              <a:t>  </a:t>
            </a:r>
          </a:p>
          <a:p>
            <a:pPr algn="just"/>
            <a:endParaRPr lang="en-US" sz="1600" dirty="0">
              <a:latin typeface="Times New Roman" panose="02020603050405020304" pitchFamily="18" charset="0"/>
              <a:cs typeface="Times New Roman" panose="02020603050405020304" pitchFamily="18" charset="0"/>
            </a:endParaRPr>
          </a:p>
          <a:p>
            <a:pPr algn="just"/>
            <a:endParaRPr lang="en-US" sz="1600" dirty="0">
              <a:latin typeface="Times New Roman" panose="02020603050405020304" pitchFamily="18" charset="0"/>
              <a:cs typeface="Times New Roman" panose="02020603050405020304" pitchFamily="18" charset="0"/>
            </a:endParaRPr>
          </a:p>
          <a:p>
            <a:pPr lvl="0" algn="just"/>
            <a:r>
              <a:rPr lang="en-US" sz="1600" dirty="0">
                <a:latin typeface="Times New Roman" panose="02020603050405020304" pitchFamily="18" charset="0"/>
                <a:cs typeface="Times New Roman" panose="02020603050405020304" pitchFamily="18" charset="0"/>
              </a:rPr>
              <a:t>Patel </a:t>
            </a:r>
            <a:r>
              <a:rPr lang="en-US" sz="1600" dirty="0" err="1">
                <a:latin typeface="Times New Roman" panose="02020603050405020304" pitchFamily="18" charset="0"/>
                <a:cs typeface="Times New Roman" panose="02020603050405020304" pitchFamily="18" charset="0"/>
              </a:rPr>
              <a:t>Ravikant</a:t>
            </a:r>
            <a:r>
              <a:rPr lang="en-US" sz="1600" dirty="0">
                <a:latin typeface="Times New Roman" panose="02020603050405020304" pitchFamily="18" charset="0"/>
                <a:cs typeface="Times New Roman" panose="02020603050405020304" pitchFamily="18" charset="0"/>
              </a:rPr>
              <a:t>, Patel </a:t>
            </a:r>
            <a:r>
              <a:rPr lang="en-US" sz="1600" dirty="0" err="1">
                <a:latin typeface="Times New Roman" panose="02020603050405020304" pitchFamily="18" charset="0"/>
                <a:cs typeface="Times New Roman" panose="02020603050405020304" pitchFamily="18" charset="0"/>
              </a:rPr>
              <a:t>Hinaben</a:t>
            </a:r>
            <a:r>
              <a:rPr lang="en-US" sz="1600" dirty="0">
                <a:latin typeface="Times New Roman" panose="02020603050405020304" pitchFamily="18" charset="0"/>
                <a:cs typeface="Times New Roman" panose="02020603050405020304" pitchFamily="18" charset="0"/>
              </a:rPr>
              <a:t> R, A study on waiting time and out-patient satisfaction at Gujarat medical education research society hospital, </a:t>
            </a:r>
            <a:r>
              <a:rPr lang="en-US" sz="1600" dirty="0" err="1">
                <a:latin typeface="Times New Roman" panose="02020603050405020304" pitchFamily="18" charset="0"/>
                <a:cs typeface="Times New Roman" panose="02020603050405020304" pitchFamily="18" charset="0"/>
              </a:rPr>
              <a:t>Valsad</a:t>
            </a:r>
            <a:r>
              <a:rPr lang="en-US" sz="1600" dirty="0">
                <a:latin typeface="Times New Roman" panose="02020603050405020304" pitchFamily="18" charset="0"/>
                <a:cs typeface="Times New Roman" panose="02020603050405020304" pitchFamily="18" charset="0"/>
              </a:rPr>
              <a:t>, Gujarat, India, 2017 Mar; 4(3):857-863, </a:t>
            </a:r>
            <a:r>
              <a:rPr lang="en-US" sz="1600" u="sng" dirty="0">
                <a:latin typeface="Times New Roman" panose="02020603050405020304" pitchFamily="18" charset="0"/>
                <a:cs typeface="Times New Roman" panose="02020603050405020304" pitchFamily="18" charset="0"/>
              </a:rPr>
              <a:t>file:///C:/Users/HP%20Laptop/Downloads/1136-4024-1-PB.pdf</a:t>
            </a:r>
            <a:r>
              <a:rPr lang="en-US" sz="1600" dirty="0">
                <a:latin typeface="Times New Roman" panose="02020603050405020304" pitchFamily="18" charset="0"/>
                <a:cs typeface="Times New Roman" panose="02020603050405020304" pitchFamily="18" charset="0"/>
              </a:rPr>
              <a:t>  </a:t>
            </a:r>
          </a:p>
          <a:p>
            <a:pPr lvl="0" algn="just"/>
            <a:endParaRPr lang="en-US" sz="1600" dirty="0">
              <a:latin typeface="Times New Roman" panose="02020603050405020304" pitchFamily="18" charset="0"/>
              <a:cs typeface="Times New Roman" panose="02020603050405020304" pitchFamily="18" charset="0"/>
            </a:endParaRPr>
          </a:p>
          <a:p>
            <a:pPr lvl="0" algn="just"/>
            <a:r>
              <a:rPr lang="en-US" sz="1600" dirty="0">
                <a:latin typeface="Times New Roman" panose="02020603050405020304" pitchFamily="18" charset="0"/>
                <a:cs typeface="Times New Roman" panose="02020603050405020304" pitchFamily="18" charset="0"/>
              </a:rPr>
              <a:t>Mrs. Devi </a:t>
            </a:r>
            <a:r>
              <a:rPr lang="en-US" sz="1600" dirty="0" err="1">
                <a:latin typeface="Times New Roman" panose="02020603050405020304" pitchFamily="18" charset="0"/>
                <a:cs typeface="Times New Roman" panose="02020603050405020304" pitchFamily="18" charset="0"/>
              </a:rPr>
              <a:t>Bhooma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Vigneshwaran</a:t>
            </a:r>
            <a:r>
              <a:rPr lang="en-US" sz="1600" dirty="0">
                <a:latin typeface="Times New Roman" panose="02020603050405020304" pitchFamily="18" charset="0"/>
                <a:cs typeface="Times New Roman" panose="02020603050405020304" pitchFamily="18" charset="0"/>
              </a:rPr>
              <a:t> S, Study on turnaround time of outpatient billing services at super </a:t>
            </a:r>
            <a:r>
              <a:rPr lang="en-US" sz="1600" dirty="0" err="1">
                <a:latin typeface="Times New Roman" panose="02020603050405020304" pitchFamily="18" charset="0"/>
                <a:cs typeface="Times New Roman" panose="02020603050405020304" pitchFamily="18" charset="0"/>
              </a:rPr>
              <a:t>speciality</a:t>
            </a:r>
            <a:r>
              <a:rPr lang="en-US" sz="1600" dirty="0">
                <a:latin typeface="Times New Roman" panose="02020603050405020304" pitchFamily="18" charset="0"/>
                <a:cs typeface="Times New Roman" panose="02020603050405020304" pitchFamily="18" charset="0"/>
              </a:rPr>
              <a:t> hospital /</a:t>
            </a:r>
            <a:r>
              <a:rPr lang="en-US" sz="1600" dirty="0" err="1">
                <a:latin typeface="Times New Roman" panose="02020603050405020304" pitchFamily="18" charset="0"/>
                <a:cs typeface="Times New Roman" panose="02020603050405020304" pitchFamily="18" charset="0"/>
              </a:rPr>
              <a:t>Ayanabakkam</a:t>
            </a:r>
            <a:r>
              <a:rPr lang="en-US" sz="1600" dirty="0">
                <a:latin typeface="Times New Roman" panose="02020603050405020304" pitchFamily="18" charset="0"/>
                <a:cs typeface="Times New Roman" panose="02020603050405020304" pitchFamily="18" charset="0"/>
              </a:rPr>
              <a:t> – Chennai, 2014, ISSN:  2321- 1784, Vol. 02 Issue  -02. </a:t>
            </a:r>
            <a:r>
              <a:rPr lang="en-US" sz="1600" u="sng" dirty="0">
                <a:latin typeface="Times New Roman" panose="02020603050405020304" pitchFamily="18" charset="0"/>
                <a:cs typeface="Times New Roman" panose="02020603050405020304" pitchFamily="18" charset="0"/>
              </a:rPr>
              <a:t>https://www.academia.edu/9361665/STUDY_ON_TURN_AROUND_TIME_OF_OUT_PATIENT_BILLING_SERVICES_AT_SUPER_SPECIALITY_HOSPITAL_AYANABAKKAM_CH ENNAI</a:t>
            </a:r>
            <a:r>
              <a:rPr lang="en-US" sz="1600" dirty="0">
                <a:latin typeface="Times New Roman" panose="02020603050405020304" pitchFamily="18" charset="0"/>
                <a:cs typeface="Times New Roman" panose="02020603050405020304" pitchFamily="18" charset="0"/>
              </a:rPr>
              <a:t>  </a:t>
            </a:r>
          </a:p>
          <a:p>
            <a:pPr algn="just"/>
            <a:endParaRPr lang="en-US" sz="1600" dirty="0">
              <a:latin typeface="Times New Roman" panose="02020603050405020304" pitchFamily="18" charset="0"/>
              <a:cs typeface="Times New Roman" panose="02020603050405020304" pitchFamily="18" charset="0"/>
            </a:endParaRPr>
          </a:p>
          <a:p>
            <a:pPr lvl="0" algn="just"/>
            <a:r>
              <a:rPr lang="en-US" sz="1600" u="sng" dirty="0"/>
              <a:t>H </a:t>
            </a:r>
            <a:r>
              <a:rPr lang="en-US" sz="1600" u="sng" dirty="0" err="1"/>
              <a:t>Adamu</a:t>
            </a:r>
            <a:r>
              <a:rPr lang="en-US" sz="1600" dirty="0"/>
              <a:t>, </a:t>
            </a:r>
            <a:r>
              <a:rPr lang="en-US" sz="1600" u="sng" dirty="0"/>
              <a:t>MO </a:t>
            </a:r>
            <a:r>
              <a:rPr lang="en-US" sz="1600" u="sng" dirty="0" err="1"/>
              <a:t>Oche</a:t>
            </a:r>
            <a:r>
              <a:rPr lang="en-US" sz="1600" dirty="0"/>
              <a:t>, Determinants of Patient Waiting Time in the General Outpatient Department of a Tertiary Health Institution in North Western Nigeria, 2013 Oct-Dec; 3(4): 588– 592, </a:t>
            </a:r>
            <a:r>
              <a:rPr lang="en-US" sz="1600" u="sng" dirty="0"/>
              <a:t>https://www.ncbi.nlm.nih.gov/pmc/articles/PMC3868129/</a:t>
            </a:r>
            <a:r>
              <a:rPr lang="en-US" sz="1600" dirty="0"/>
              <a:t>  </a:t>
            </a:r>
          </a:p>
          <a:p>
            <a:pPr algn="just"/>
            <a:endParaRPr lang="en-US" sz="1400" dirty="0">
              <a:latin typeface="Times New Roman" panose="02020603050405020304" pitchFamily="18" charset="0"/>
              <a:cs typeface="Times New Roman" panose="02020603050405020304" pitchFamily="18" charset="0"/>
            </a:endParaRPr>
          </a:p>
          <a:p>
            <a:endParaRPr lang="en-US" sz="1400" dirty="0"/>
          </a:p>
        </p:txBody>
      </p:sp>
      <p:pic>
        <p:nvPicPr>
          <p:cNvPr id="4" name="Picture 3">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extLst>
      <p:ext uri="{BB962C8B-B14F-4D97-AF65-F5344CB8AC3E}">
        <p14:creationId xmlns:p14="http://schemas.microsoft.com/office/powerpoint/2010/main" val="857269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204864"/>
            <a:ext cx="8229600" cy="1728192"/>
          </a:xfrm>
        </p:spPr>
        <p:txBody>
          <a:bodyPr/>
          <a:lstStyle/>
          <a:p>
            <a:pPr marL="0" indent="0" algn="ctr">
              <a:buNone/>
            </a:pPr>
            <a:r>
              <a:rPr lang="en-IN" altLang="en-US" sz="9600" dirty="0">
                <a:latin typeface="Times New Roman" panose="02020603050405020304" charset="0"/>
                <a:cs typeface="Times New Roman" panose="02020603050405020304" charset="0"/>
              </a:rPr>
              <a:t>Thank You!</a:t>
            </a:r>
          </a:p>
        </p:txBody>
      </p:sp>
      <p:pic>
        <p:nvPicPr>
          <p:cNvPr id="4" name="Picture 3">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80120"/>
          </a:xfrm>
        </p:spPr>
        <p:txBody>
          <a:bodyPr/>
          <a:lstStyle/>
          <a:p>
            <a:pPr algn="ctr"/>
            <a:r>
              <a:rPr lang="en-US" b="1" u="sng" dirty="0">
                <a:solidFill>
                  <a:srgbClr val="0070C0"/>
                </a:solidFill>
                <a:latin typeface="Times New Roman" panose="02020603050405020304" pitchFamily="18" charset="0"/>
                <a:cs typeface="Times New Roman" panose="02020603050405020304" pitchFamily="18" charset="0"/>
              </a:rPr>
              <a:t>ORGANIZATION</a:t>
            </a:r>
          </a:p>
        </p:txBody>
      </p:sp>
      <p:sp>
        <p:nvSpPr>
          <p:cNvPr id="3" name="Content Placeholder 2"/>
          <p:cNvSpPr>
            <a:spLocks noGrp="1"/>
          </p:cNvSpPr>
          <p:nvPr>
            <p:ph idx="1"/>
          </p:nvPr>
        </p:nvSpPr>
        <p:spPr>
          <a:xfrm>
            <a:off x="457200" y="1772816"/>
            <a:ext cx="8229600" cy="4953000"/>
          </a:xfrm>
        </p:spPr>
        <p:txBody>
          <a:bodyPr/>
          <a:lstStyle/>
          <a:p>
            <a:r>
              <a:rPr lang="en-US" sz="2400" dirty="0">
                <a:latin typeface="Times New Roman" panose="02020603050405020304" pitchFamily="18" charset="0"/>
                <a:cs typeface="Times New Roman" panose="02020603050405020304" pitchFamily="18" charset="0"/>
              </a:rPr>
              <a:t>Founded in 1996 by Prof. Dr. </a:t>
            </a:r>
            <a:r>
              <a:rPr lang="en-US" sz="2400" dirty="0" err="1">
                <a:latin typeface="Times New Roman" panose="02020603050405020304" pitchFamily="18" charset="0"/>
                <a:cs typeface="Times New Roman" panose="02020603050405020304" pitchFamily="18" charset="0"/>
              </a:rPr>
              <a:t>Mahipal</a:t>
            </a:r>
            <a:r>
              <a:rPr lang="en-US" sz="2400" dirty="0">
                <a:latin typeface="Times New Roman" panose="02020603050405020304" pitchFamily="18" charset="0"/>
                <a:cs typeface="Times New Roman" panose="02020603050405020304" pitchFamily="18" charset="0"/>
              </a:rPr>
              <a:t> S. </a:t>
            </a:r>
            <a:r>
              <a:rPr lang="en-US" sz="2400" dirty="0" err="1">
                <a:latin typeface="Times New Roman" panose="02020603050405020304" pitchFamily="18" charset="0"/>
                <a:cs typeface="Times New Roman" panose="02020603050405020304" pitchFamily="18" charset="0"/>
              </a:rPr>
              <a:t>Sachdev</a:t>
            </a:r>
            <a:r>
              <a:rPr lang="en-US" sz="2400" dirty="0">
                <a:latin typeface="Times New Roman" panose="02020603050405020304" pitchFamily="18" charset="0"/>
                <a:cs typeface="Times New Roman" panose="02020603050405020304" pitchFamily="18" charset="0"/>
              </a:rPr>
              <a:t>, Centre for Sight has been on a mission to eradicate preventable blindness in India by delivering world-class eye care. Through the incorporation of cutting-edge technology and top-tier medical professionals, It has become pioneers in the field of eye care.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Centre for Sight Eye Institute in </a:t>
            </a:r>
            <a:r>
              <a:rPr lang="en-US" sz="2400" dirty="0" err="1">
                <a:latin typeface="Times New Roman" panose="02020603050405020304" pitchFamily="18" charset="0"/>
                <a:cs typeface="Times New Roman" panose="02020603050405020304" pitchFamily="18" charset="0"/>
              </a:rPr>
              <a:t>Dwarka</a:t>
            </a:r>
            <a:r>
              <a:rPr lang="en-US" sz="2400" dirty="0">
                <a:latin typeface="Times New Roman" panose="02020603050405020304" pitchFamily="18" charset="0"/>
                <a:cs typeface="Times New Roman" panose="02020603050405020304" pitchFamily="18" charset="0"/>
              </a:rPr>
              <a:t>, Delhi, stands as North India’s largest private comprehensive super-specialty eye institute, a testament to our commitment to excellence</a:t>
            </a:r>
            <a:r>
              <a:rPr lang="en-US" sz="1800" dirty="0"/>
              <a:t>.</a:t>
            </a:r>
            <a:endParaRPr lang="en-US" sz="1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30576" cy="908720"/>
          </a:xfrm>
          <a:prstGeom prst="rect">
            <a:avLst/>
          </a:prstGeom>
        </p:spPr>
      </p:pic>
    </p:spTree>
    <p:extLst>
      <p:ext uri="{BB962C8B-B14F-4D97-AF65-F5344CB8AC3E}">
        <p14:creationId xmlns:p14="http://schemas.microsoft.com/office/powerpoint/2010/main" val="2329680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179" y="260648"/>
            <a:ext cx="8340725" cy="1082040"/>
          </a:xfrm>
        </p:spPr>
        <p:txBody>
          <a:bodyPr/>
          <a:lstStyle/>
          <a:p>
            <a:pPr algn="ctr"/>
            <a:r>
              <a:rPr lang="en-IN" altLang="en-US" b="1" u="sng"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AIM</a:t>
            </a:r>
          </a:p>
        </p:txBody>
      </p:sp>
      <p:sp>
        <p:nvSpPr>
          <p:cNvPr id="3" name="Content Placeholder 2"/>
          <p:cNvSpPr>
            <a:spLocks noGrp="1"/>
          </p:cNvSpPr>
          <p:nvPr>
            <p:ph idx="1"/>
          </p:nvPr>
        </p:nvSpPr>
        <p:spPr>
          <a:xfrm>
            <a:off x="502283" y="1484784"/>
            <a:ext cx="8184515" cy="2928620"/>
          </a:xfrm>
        </p:spPr>
        <p:txBody>
          <a:bodyPr/>
          <a:lstStyle/>
          <a:p>
            <a:r>
              <a:rPr lang="en-US" sz="2800" dirty="0">
                <a:latin typeface="Times New Roman" panose="02020603050405020304" pitchFamily="18" charset="0"/>
                <a:cs typeface="Times New Roman" panose="02020603050405020304" pitchFamily="18" charset="0"/>
              </a:rPr>
              <a:t>In this presentation, we will Identify and Analyze the root causes of delays in the Turnaround Time (TAT) in the Outpatient Department (OPD) and also will find out the techniques for analyzing and minimizing OPD Floor Turnaround Time to optimize operational efficiency</a:t>
            </a:r>
            <a:endParaRPr lang="en-US" sz="2800" dirty="0">
              <a:latin typeface="Times New Roman" panose="02020603050405020304" charset="0"/>
              <a:cs typeface="Times New Roman" panose="02020603050405020304" charset="0"/>
            </a:endParaRPr>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3933056"/>
            <a:ext cx="4978896" cy="2736303"/>
          </a:xfrm>
          <a:prstGeom prst="rect">
            <a:avLst/>
          </a:prstGeom>
          <a:ln>
            <a:noFill/>
          </a:ln>
          <a:effectLst>
            <a:softEdge rad="112500"/>
          </a:effectLst>
        </p:spPr>
      </p:pic>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6559"/>
            <a:ext cx="1835696" cy="8640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008112"/>
          </a:xfrm>
        </p:spPr>
        <p:txBody>
          <a:bodyPr/>
          <a:lstStyle/>
          <a:p>
            <a:pPr algn="ctr"/>
            <a:r>
              <a:rPr lang="en-US" b="1" u="sng" dirty="0">
                <a:solidFill>
                  <a:srgbClr val="0070C0"/>
                </a:solidFill>
                <a:latin typeface="Times New Roman" pitchFamily="18" charset="0"/>
                <a:cs typeface="Times New Roman" pitchFamily="18" charset="0"/>
              </a:rPr>
              <a:t>INTRODUCTION</a:t>
            </a:r>
            <a:endParaRPr lang="en-US" dirty="0">
              <a:solidFill>
                <a:srgbClr val="0070C0"/>
              </a:solidFill>
            </a:endParaRPr>
          </a:p>
        </p:txBody>
      </p:sp>
      <p:sp>
        <p:nvSpPr>
          <p:cNvPr id="3" name="Content Placeholder 2"/>
          <p:cNvSpPr>
            <a:spLocks noGrp="1"/>
          </p:cNvSpPr>
          <p:nvPr>
            <p:ph idx="1"/>
          </p:nvPr>
        </p:nvSpPr>
        <p:spPr>
          <a:xfrm>
            <a:off x="395536" y="1475834"/>
            <a:ext cx="8229600" cy="4953000"/>
          </a:xfrm>
        </p:spPr>
        <p:txBody>
          <a:bodyPr/>
          <a:lstStyle/>
          <a:p>
            <a:pPr marL="457200" indent="-457200" algn="just">
              <a:buFont typeface="Arial" pitchFamily="34" charset="0"/>
              <a:buChar char="•"/>
            </a:pPr>
            <a:r>
              <a:rPr lang="en-IN" sz="2400" dirty="0">
                <a:latin typeface="Times New Roman" pitchFamily="18" charset="0"/>
                <a:cs typeface="Times New Roman" pitchFamily="18" charset="0"/>
              </a:rPr>
              <a:t>We have seen that how the healthcare market is growing at very fast pace. To provide a satisfaction to a patient, it is much needed to provide the right information about the procedures and the expected time to complete those procedures. </a:t>
            </a:r>
          </a:p>
          <a:p>
            <a:pPr marL="457200" indent="-457200" algn="just">
              <a:buFont typeface="Arial" pitchFamily="34" charset="0"/>
              <a:buChar char="•"/>
            </a:pPr>
            <a:endParaRPr lang="en-IN" sz="2400" dirty="0">
              <a:latin typeface="Times New Roman" pitchFamily="18" charset="0"/>
              <a:cs typeface="Times New Roman" pitchFamily="18" charset="0"/>
            </a:endParaRPr>
          </a:p>
          <a:p>
            <a:pPr marL="457200" indent="-457200" algn="just">
              <a:buFont typeface="Arial" pitchFamily="34" charset="0"/>
              <a:buChar char="•"/>
            </a:pPr>
            <a:r>
              <a:rPr lang="en-IN" sz="2400" dirty="0">
                <a:latin typeface="Times New Roman" pitchFamily="18" charset="0"/>
                <a:cs typeface="Times New Roman" pitchFamily="18" charset="0"/>
              </a:rPr>
              <a:t>These procedures include initial workup, consultation and diagnosis. This information usually satisfies the patients instead of long waiting hours.</a:t>
            </a:r>
          </a:p>
          <a:p>
            <a:pPr algn="just"/>
            <a:endParaRPr lang="en-IN" sz="2400" dirty="0">
              <a:latin typeface="Times New Roman" pitchFamily="18" charset="0"/>
              <a:cs typeface="Times New Roman" pitchFamily="18" charset="0"/>
            </a:endParaRPr>
          </a:p>
          <a:p>
            <a:pPr marL="457200" indent="-457200" algn="just">
              <a:buFont typeface="Arial" pitchFamily="34" charset="0"/>
              <a:buChar char="•"/>
            </a:pPr>
            <a:r>
              <a:rPr lang="en-IN" sz="2400" dirty="0">
                <a:latin typeface="Times New Roman" pitchFamily="18" charset="0"/>
                <a:cs typeface="Times New Roman" pitchFamily="18" charset="0"/>
              </a:rPr>
              <a:t>To get the patient satisfaction and optimum output, there should not be long waiting hours.</a:t>
            </a:r>
          </a:p>
          <a:p>
            <a:pPr marL="0" indent="0" algn="just">
              <a:buNone/>
            </a:pPr>
            <a:endParaRPr lang="en-US" dirty="0"/>
          </a:p>
          <a:p>
            <a:pPr marL="457200" indent="-457200" algn="just">
              <a:buFont typeface="Arial" pitchFamily="34" charset="0"/>
              <a:buChar char="•"/>
            </a:pPr>
            <a:endParaRPr lang="en-IN" sz="2800" dirty="0">
              <a:solidFill>
                <a:srgbClr val="002060"/>
              </a:solidFill>
              <a:latin typeface="Times New Roman" pitchFamily="18" charset="0"/>
              <a:cs typeface="Times New Roman" pitchFamily="18" charset="0"/>
            </a:endParaRPr>
          </a:p>
          <a:p>
            <a:endParaRPr lang="en-US" dirty="0"/>
          </a:p>
        </p:txBody>
      </p:sp>
      <p:pic>
        <p:nvPicPr>
          <p:cNvPr id="4" name="Picture 3">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77595" cy="836712"/>
          </a:xfrm>
          <a:prstGeom prst="rect">
            <a:avLst/>
          </a:prstGeom>
        </p:spPr>
      </p:pic>
    </p:spTree>
    <p:extLst>
      <p:ext uri="{BB962C8B-B14F-4D97-AF65-F5344CB8AC3E}">
        <p14:creationId xmlns:p14="http://schemas.microsoft.com/office/powerpoint/2010/main" val="2425995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06200"/>
            <a:ext cx="8229600" cy="1366292"/>
          </a:xfrm>
        </p:spPr>
        <p:txBody>
          <a:bodyPr/>
          <a:lstStyle/>
          <a:p>
            <a:pPr marL="0" indent="0" algn="ctr"/>
            <a:r>
              <a:rPr lang="en-US" b="1" u="sng" dirty="0">
                <a:solidFill>
                  <a:srgbClr val="0070C0"/>
                </a:solidFill>
                <a:latin typeface="Times New Roman" pitchFamily="18" charset="0"/>
                <a:cs typeface="Times New Roman" pitchFamily="18" charset="0"/>
              </a:rPr>
              <a:t>OUT PATIENT DEPARTMENT</a:t>
            </a:r>
          </a:p>
        </p:txBody>
      </p:sp>
      <p:sp>
        <p:nvSpPr>
          <p:cNvPr id="4" name="Rectangle 3"/>
          <p:cNvSpPr/>
          <p:nvPr/>
        </p:nvSpPr>
        <p:spPr>
          <a:xfrm>
            <a:off x="611560" y="1720840"/>
            <a:ext cx="8075240" cy="3785652"/>
          </a:xfrm>
          <a:prstGeom prst="rect">
            <a:avLst/>
          </a:prstGeom>
        </p:spPr>
        <p:txBody>
          <a:bodyPr wrap="square">
            <a:spAutoFit/>
          </a:bodyPr>
          <a:lstStyle/>
          <a:p>
            <a:pPr algn="just"/>
            <a:r>
              <a:rPr lang="en-IN" sz="2400" dirty="0">
                <a:latin typeface="Times New Roman" pitchFamily="18" charset="0"/>
                <a:cs typeface="Times New Roman" pitchFamily="18" charset="0"/>
              </a:rPr>
              <a:t>The Out Patient Department (OPD) is the first interaction in the hospital. OPD care in the hospital reflects the quality of the hospital. </a:t>
            </a:r>
          </a:p>
          <a:p>
            <a:pPr algn="just"/>
            <a:endParaRPr lang="en-US" sz="2400" b="1" u="sng"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The Outpatient Department provides the care and diagnosis that does not require for a patient to overstay at night. </a:t>
            </a:r>
          </a:p>
          <a:p>
            <a:pPr algn="just"/>
            <a:endParaRPr lang="en-US" sz="2400" b="1" u="sng" dirty="0">
              <a:latin typeface="Times New Roman" pitchFamily="18" charset="0"/>
              <a:cs typeface="Times New Roman" pitchFamily="18" charset="0"/>
            </a:endParaRPr>
          </a:p>
          <a:p>
            <a:pPr algn="just"/>
            <a:r>
              <a:rPr lang="en-IN" sz="2400" dirty="0">
                <a:latin typeface="Times New Roman" pitchFamily="18" charset="0"/>
                <a:cs typeface="Times New Roman" pitchFamily="18" charset="0"/>
              </a:rPr>
              <a:t>To make the hospital output effective, it is much needed that the OPD of the hospital must be qualitative and time effective. It is because patient spent 50-60% of his time at OPD</a:t>
            </a:r>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extLst>
      <p:ext uri="{BB962C8B-B14F-4D97-AF65-F5344CB8AC3E}">
        <p14:creationId xmlns:p14="http://schemas.microsoft.com/office/powerpoint/2010/main" val="10453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940" y="1779181"/>
            <a:ext cx="8361547" cy="4818171"/>
          </a:xfrm>
        </p:spPr>
        <p:txBody>
          <a:bodyPr/>
          <a:lstStyle/>
          <a:p>
            <a:pPr>
              <a:buFont typeface="Wingdings" panose="05000000000000000000" charset="0"/>
              <a:buChar char="Ø"/>
            </a:pPr>
            <a:r>
              <a:rPr lang="en-US" sz="2000" dirty="0">
                <a:latin typeface="Times New Roman" panose="02020603050405020304" charset="0"/>
                <a:cs typeface="Times New Roman" panose="02020603050405020304" charset="0"/>
              </a:rPr>
              <a:t>OPD Floor Turnaround Time refers to the duration between a patient's arrival and departure from the outpatient department. Analyzing this process is crucial for operational efficiency.</a:t>
            </a:r>
          </a:p>
          <a:p>
            <a:pPr>
              <a:buFont typeface="Wingdings" panose="05000000000000000000" charset="0"/>
              <a:buChar char="Ø"/>
            </a:pPr>
            <a:r>
              <a:rPr lang="en-US" sz="2000" dirty="0">
                <a:latin typeface="Times New Roman" panose="02020603050405020304" charset="0"/>
                <a:cs typeface="Times New Roman" panose="02020603050405020304" charset="0"/>
              </a:rPr>
              <a:t>TAT in hospital increases the effectiveness of hospital industry</a:t>
            </a:r>
            <a:r>
              <a:rPr lang="en-IN" altLang="en-US" sz="2000" dirty="0">
                <a:latin typeface="Times New Roman" panose="02020603050405020304" charset="0"/>
                <a:cs typeface="Times New Roman" panose="02020603050405020304" charset="0"/>
              </a:rPr>
              <a:t>.</a:t>
            </a:r>
            <a:r>
              <a:rPr lang="en-US" sz="2000" dirty="0">
                <a:latin typeface="Times New Roman" panose="02020603050405020304" charset="0"/>
                <a:cs typeface="Times New Roman" panose="02020603050405020304" charset="0"/>
              </a:rPr>
              <a:t> </a:t>
            </a:r>
          </a:p>
          <a:p>
            <a:pPr>
              <a:buFont typeface="Wingdings" panose="05000000000000000000" charset="0"/>
              <a:buChar char="Ø"/>
            </a:pPr>
            <a:r>
              <a:rPr lang="en-US" sz="2000" dirty="0">
                <a:latin typeface="Times New Roman" panose="02020603050405020304" charset="0"/>
                <a:cs typeface="Times New Roman" panose="02020603050405020304" charset="0"/>
              </a:rPr>
              <a:t>It acts as a quality indicators to evaluate the effectiveness and efficiency of process and satisfaction of clinicians and patients</a:t>
            </a:r>
            <a:r>
              <a:rPr lang="en-IN" altLang="en-US" sz="2000" dirty="0">
                <a:latin typeface="Times New Roman" panose="02020603050405020304" charset="0"/>
                <a:cs typeface="Times New Roman" panose="02020603050405020304" charset="0"/>
              </a:rPr>
              <a:t>.</a:t>
            </a:r>
            <a:endParaRPr lang="en-US" sz="2000" dirty="0">
              <a:latin typeface="Times New Roman" panose="02020603050405020304" charset="0"/>
              <a:cs typeface="Times New Roman" panose="02020603050405020304" charset="0"/>
            </a:endParaRPr>
          </a:p>
          <a:p>
            <a:pPr marL="0" indent="0">
              <a:buFont typeface="Wingdings" panose="05000000000000000000" charset="0"/>
              <a:buNone/>
            </a:pPr>
            <a:r>
              <a:rPr lang="en-IN" altLang="en-US" sz="2000" b="1"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a:t>
            </a:r>
            <a:r>
              <a:rPr lang="en-US" sz="2800" b="1"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S</a:t>
            </a:r>
            <a:r>
              <a:rPr lang="en-IN" altLang="en-US" sz="2800" b="1" dirty="0" err="1">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ignificance</a:t>
            </a:r>
            <a:r>
              <a:rPr lang="en-IN" altLang="en-US" sz="2800" b="1"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of Turnaround Time</a:t>
            </a:r>
            <a:endParaRPr lang="en-US" sz="2800" b="1" dirty="0">
              <a:solidFill>
                <a:schemeClr val="accent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a:p>
            <a:r>
              <a:rPr lang="en-US" sz="2000" dirty="0">
                <a:latin typeface="Times New Roman" panose="02020603050405020304" charset="0"/>
                <a:cs typeface="Times New Roman" panose="02020603050405020304" charset="0"/>
              </a:rPr>
              <a:t>Increases patient satisfaction</a:t>
            </a:r>
          </a:p>
          <a:p>
            <a:r>
              <a:rPr lang="en-US" sz="2000" dirty="0">
                <a:latin typeface="Times New Roman" panose="02020603050405020304" charset="0"/>
                <a:cs typeface="Times New Roman" panose="02020603050405020304" charset="0"/>
              </a:rPr>
              <a:t>Set expectations</a:t>
            </a:r>
          </a:p>
          <a:p>
            <a:r>
              <a:rPr lang="en-US" sz="2000" dirty="0">
                <a:latin typeface="Times New Roman" panose="02020603050405020304" charset="0"/>
                <a:cs typeface="Times New Roman" panose="02020603050405020304" charset="0"/>
              </a:rPr>
              <a:t>Increases quality of services</a:t>
            </a:r>
          </a:p>
          <a:p>
            <a:r>
              <a:rPr lang="en-US" sz="2000" dirty="0">
                <a:latin typeface="Times New Roman" panose="02020603050405020304" charset="0"/>
                <a:cs typeface="Times New Roman" panose="02020603050405020304" charset="0"/>
              </a:rPr>
              <a:t>Reduce waiting time </a:t>
            </a:r>
          </a:p>
          <a:p>
            <a:r>
              <a:rPr lang="en-US" sz="2000" dirty="0">
                <a:latin typeface="Times New Roman" panose="02020603050405020304" charset="0"/>
                <a:cs typeface="Times New Roman" panose="02020603050405020304" charset="0"/>
              </a:rPr>
              <a:t> Better Coordination</a:t>
            </a:r>
          </a:p>
          <a:p>
            <a:endParaRPr lang="en-US" sz="2000" dirty="0">
              <a:latin typeface="Times New Roman" panose="02020603050405020304" charset="0"/>
              <a:cs typeface="Times New Roman" panose="02020603050405020304" charset="0"/>
            </a:endParaRPr>
          </a:p>
          <a:p>
            <a:endParaRPr lang="en-US" sz="2000" dirty="0">
              <a:latin typeface="Times New Roman" panose="02020603050405020304" charset="0"/>
              <a:cs typeface="Times New Roman" panose="02020603050405020304" charset="0"/>
            </a:endParaRPr>
          </a:p>
          <a:p>
            <a:pPr>
              <a:buFont typeface="Wingdings" panose="05000000000000000000" charset="0"/>
              <a:buChar char="Ø"/>
            </a:pPr>
            <a:endParaRPr lang="en-US" sz="2000" dirty="0">
              <a:latin typeface="Times New Roman" panose="02020603050405020304" charset="0"/>
              <a:cs typeface="Times New Roman" panose="02020603050405020304" charset="0"/>
            </a:endParaRPr>
          </a:p>
        </p:txBody>
      </p:sp>
      <p:sp>
        <p:nvSpPr>
          <p:cNvPr id="4" name="Title 3"/>
          <p:cNvSpPr>
            <a:spLocks noGrp="1"/>
          </p:cNvSpPr>
          <p:nvPr>
            <p:ph type="title"/>
          </p:nvPr>
        </p:nvSpPr>
        <p:spPr>
          <a:xfrm>
            <a:off x="535940" y="681189"/>
            <a:ext cx="8608060" cy="1086485"/>
          </a:xfrm>
        </p:spPr>
        <p:txBody>
          <a:bodyPr/>
          <a:lstStyle/>
          <a:p>
            <a:pPr algn="ctr"/>
            <a:r>
              <a:rPr lang="en-US" b="1" u="sng" dirty="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Understanding OPD floor turnaround time</a:t>
            </a:r>
          </a:p>
        </p:txBody>
      </p:sp>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72816"/>
            <a:ext cx="8229600" cy="3694410"/>
          </a:xfrm>
        </p:spPr>
        <p:txBody>
          <a:bodyPr/>
          <a:lstStyle/>
          <a:p>
            <a:pPr lvl="0" algn="just"/>
            <a:r>
              <a:rPr lang="en-IN" dirty="0">
                <a:latin typeface="Times New Roman" pitchFamily="18" charset="0"/>
                <a:cs typeface="Times New Roman" pitchFamily="18" charset="0"/>
              </a:rPr>
              <a:t>To learn about the  process flow in OPD  </a:t>
            </a:r>
          </a:p>
          <a:p>
            <a:pPr lvl="0" algn="just"/>
            <a:endParaRPr lang="en-IN"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To find out the TAT of dilated and Non dilated patients in OPD.  </a:t>
            </a:r>
          </a:p>
          <a:p>
            <a:pPr lvl="0" algn="just"/>
            <a:endParaRPr lang="en-IN" dirty="0">
              <a:latin typeface="Times New Roman" pitchFamily="18" charset="0"/>
              <a:cs typeface="Times New Roman" pitchFamily="18" charset="0"/>
            </a:endParaRPr>
          </a:p>
          <a:p>
            <a:pPr lvl="0" algn="just"/>
            <a:r>
              <a:rPr lang="en-IN" dirty="0">
                <a:latin typeface="Times New Roman" pitchFamily="18" charset="0"/>
                <a:cs typeface="Times New Roman" pitchFamily="18" charset="0"/>
              </a:rPr>
              <a:t>To identify and </a:t>
            </a:r>
            <a:r>
              <a:rPr lang="en-US" dirty="0">
                <a:latin typeface="Times New Roman" panose="02020603050405020304" pitchFamily="18" charset="0"/>
                <a:cs typeface="Times New Roman" panose="02020603050405020304" pitchFamily="18" charset="0"/>
              </a:rPr>
              <a:t>Analyze the root causes of delays in the Turnaround Time</a:t>
            </a:r>
            <a:endParaRPr lang="en-US" dirty="0"/>
          </a:p>
          <a:p>
            <a:endParaRPr lang="en-IN" dirty="0"/>
          </a:p>
          <a:p>
            <a:endParaRPr lang="en-US" dirty="0"/>
          </a:p>
        </p:txBody>
      </p:sp>
      <p:sp>
        <p:nvSpPr>
          <p:cNvPr id="4" name="Title 1"/>
          <p:cNvSpPr>
            <a:spLocks noGrp="1"/>
          </p:cNvSpPr>
          <p:nvPr>
            <p:ph type="title"/>
          </p:nvPr>
        </p:nvSpPr>
        <p:spPr>
          <a:xfrm>
            <a:off x="457200" y="190500"/>
            <a:ext cx="8229600" cy="1294284"/>
          </a:xfrm>
        </p:spPr>
        <p:txBody>
          <a:bodyPr>
            <a:normAutofit/>
          </a:bodyPr>
          <a:lstStyle/>
          <a:p>
            <a:pPr algn="ctr"/>
            <a:r>
              <a:rPr lang="en-US" sz="3600" b="1" u="sng" dirty="0">
                <a:solidFill>
                  <a:srgbClr val="0070C0"/>
                </a:solidFill>
                <a:latin typeface="Times New Roman" pitchFamily="18" charset="0"/>
                <a:cs typeface="Times New Roman" pitchFamily="18" charset="0"/>
              </a:rPr>
              <a:t>OBJECTIVES</a:t>
            </a:r>
            <a:endParaRPr lang="en-IN" sz="3600" b="1" u="sng" dirty="0">
              <a:solidFill>
                <a:srgbClr val="0070C0"/>
              </a:solidFill>
              <a:latin typeface="Times New Roman" pitchFamily="18" charset="0"/>
              <a:cs typeface="Times New Roman" pitchFamily="18" charset="0"/>
            </a:endParaRPr>
          </a:p>
        </p:txBody>
      </p:sp>
      <p:pic>
        <p:nvPicPr>
          <p:cNvPr id="5" name="Picture 4">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1763688" cy="830166"/>
          </a:xfrm>
          <a:prstGeom prst="rect">
            <a:avLst/>
          </a:prstGeom>
        </p:spPr>
      </p:pic>
    </p:spTree>
    <p:extLst>
      <p:ext uri="{BB962C8B-B14F-4D97-AF65-F5344CB8AC3E}">
        <p14:creationId xmlns:p14="http://schemas.microsoft.com/office/powerpoint/2010/main" val="38532981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90500"/>
            <a:ext cx="8229600" cy="1222276"/>
          </a:xfrm>
        </p:spPr>
        <p:txBody>
          <a:bodyPr>
            <a:normAutofit/>
          </a:bodyPr>
          <a:lstStyle/>
          <a:p>
            <a:pPr algn="ctr"/>
            <a:r>
              <a:rPr lang="en-US" sz="3600" b="1" u="sng" dirty="0">
                <a:solidFill>
                  <a:srgbClr val="0070C0"/>
                </a:solidFill>
                <a:latin typeface="Times New Roman" pitchFamily="18" charset="0"/>
                <a:cs typeface="Times New Roman" pitchFamily="18" charset="0"/>
              </a:rPr>
              <a:t>METHODOLOGY</a:t>
            </a:r>
            <a:endParaRPr lang="en-IN" sz="3600" b="1" u="sng" dirty="0">
              <a:solidFill>
                <a:srgbClr val="0070C0"/>
              </a:solidFill>
              <a:latin typeface="Times New Roman" pitchFamily="18" charset="0"/>
              <a:cs typeface="Times New Roman" pitchFamily="18" charset="0"/>
            </a:endParaRPr>
          </a:p>
        </p:txBody>
      </p:sp>
      <p:sp>
        <p:nvSpPr>
          <p:cNvPr id="5" name="Content Placeholder 2"/>
          <p:cNvSpPr>
            <a:spLocks noGrp="1"/>
          </p:cNvSpPr>
          <p:nvPr>
            <p:ph idx="1"/>
          </p:nvPr>
        </p:nvSpPr>
        <p:spPr>
          <a:xfrm>
            <a:off x="488001" y="1556792"/>
            <a:ext cx="8229600" cy="4953000"/>
          </a:xfrm>
        </p:spPr>
        <p:txBody>
          <a:bodyPr>
            <a:normAutofit/>
          </a:bodyPr>
          <a:lstStyle/>
          <a:p>
            <a:pPr lvl="0" algn="just" fontAlgn="base"/>
            <a:r>
              <a:rPr lang="en-IN" sz="2400" b="1" u="sng" dirty="0">
                <a:solidFill>
                  <a:schemeClr val="tx1"/>
                </a:solidFill>
                <a:latin typeface="Times New Roman" pitchFamily="18" charset="0"/>
                <a:cs typeface="Times New Roman" pitchFamily="18" charset="0"/>
              </a:rPr>
              <a:t>STUDY DESIGN- </a:t>
            </a:r>
            <a:r>
              <a:rPr lang="en-IN" sz="2400" dirty="0">
                <a:solidFill>
                  <a:schemeClr val="tx1"/>
                </a:solidFill>
                <a:latin typeface="Times New Roman" pitchFamily="18" charset="0"/>
                <a:cs typeface="Times New Roman" pitchFamily="18" charset="0"/>
              </a:rPr>
              <a:t>The study is an observational study with an objective of understanding of reducing turnaround time in outpatient departments. </a:t>
            </a:r>
          </a:p>
          <a:p>
            <a:pPr marL="0" lvl="0" indent="0" algn="just" fontAlgn="base">
              <a:buNone/>
            </a:pPr>
            <a:endParaRPr lang="en-IN" sz="2400" dirty="0">
              <a:solidFill>
                <a:schemeClr val="tx1"/>
              </a:solidFill>
              <a:latin typeface="Times New Roman" pitchFamily="18" charset="0"/>
              <a:cs typeface="Times New Roman" pitchFamily="18" charset="0"/>
            </a:endParaRPr>
          </a:p>
          <a:p>
            <a:pPr lvl="0" algn="just" fontAlgn="base"/>
            <a:r>
              <a:rPr lang="en-IN" sz="2400" b="1" u="sng" dirty="0">
                <a:solidFill>
                  <a:schemeClr val="tx1"/>
                </a:solidFill>
                <a:latin typeface="Times New Roman" pitchFamily="18" charset="0"/>
                <a:cs typeface="Times New Roman" pitchFamily="18" charset="0"/>
              </a:rPr>
              <a:t>STUDY AREA- </a:t>
            </a:r>
            <a:r>
              <a:rPr lang="en-IN" sz="2400" dirty="0">
                <a:solidFill>
                  <a:schemeClr val="tx1"/>
                </a:solidFill>
                <a:latin typeface="Times New Roman" pitchFamily="18" charset="0"/>
                <a:cs typeface="Times New Roman" pitchFamily="18" charset="0"/>
              </a:rPr>
              <a:t>the study has been done in the Outpatient Department of CFSEI, Dwarka, First and second floors.</a:t>
            </a:r>
            <a:r>
              <a:rPr lang="en-IN" sz="2400" b="1" dirty="0">
                <a:solidFill>
                  <a:schemeClr val="tx1"/>
                </a:solidFill>
                <a:latin typeface="Times New Roman" pitchFamily="18" charset="0"/>
                <a:cs typeface="Times New Roman" pitchFamily="18" charset="0"/>
              </a:rPr>
              <a:t> </a:t>
            </a:r>
          </a:p>
          <a:p>
            <a:pPr marL="0" lvl="0" indent="0" algn="just" fontAlgn="base">
              <a:buNone/>
            </a:pPr>
            <a:endParaRPr lang="en-IN" sz="2400" b="1" u="sng" dirty="0">
              <a:solidFill>
                <a:schemeClr val="tx1"/>
              </a:solidFill>
              <a:latin typeface="Times New Roman" pitchFamily="18" charset="0"/>
              <a:cs typeface="Times New Roman" pitchFamily="18" charset="0"/>
            </a:endParaRPr>
          </a:p>
          <a:p>
            <a:pPr lvl="0" algn="just" fontAlgn="base"/>
            <a:r>
              <a:rPr lang="en-IN" sz="2400" b="1" u="sng" dirty="0">
                <a:solidFill>
                  <a:schemeClr val="tx1"/>
                </a:solidFill>
                <a:latin typeface="Times New Roman" pitchFamily="18" charset="0"/>
                <a:cs typeface="Times New Roman" pitchFamily="18" charset="0"/>
              </a:rPr>
              <a:t>STUDY POPULATION-</a:t>
            </a:r>
            <a:r>
              <a:rPr lang="en-IN" sz="2400" dirty="0">
                <a:solidFill>
                  <a:schemeClr val="tx1"/>
                </a:solidFill>
                <a:latin typeface="Times New Roman" pitchFamily="18" charset="0"/>
                <a:cs typeface="Times New Roman" pitchFamily="18" charset="0"/>
              </a:rPr>
              <a:t> The study population includes all the appointments patients. Both categories of Patients, dilated and not-dilated includes in the study. </a:t>
            </a:r>
            <a:r>
              <a:rPr lang="en-IN" sz="2400" b="1" dirty="0">
                <a:solidFill>
                  <a:schemeClr val="tx1"/>
                </a:solidFill>
                <a:latin typeface="Times New Roman" pitchFamily="18" charset="0"/>
                <a:cs typeface="Times New Roman" pitchFamily="18" charset="0"/>
              </a:rPr>
              <a:t> </a:t>
            </a:r>
            <a:endParaRPr lang="en-IN" sz="2400" dirty="0">
              <a:solidFill>
                <a:schemeClr val="tx1"/>
              </a:solidFill>
              <a:latin typeface="Times New Roman" pitchFamily="18" charset="0"/>
              <a:cs typeface="Times New Roman" pitchFamily="18" charset="0"/>
            </a:endParaRPr>
          </a:p>
          <a:p>
            <a:endParaRPr lang="en-IN" dirty="0"/>
          </a:p>
        </p:txBody>
      </p:sp>
      <p:pic>
        <p:nvPicPr>
          <p:cNvPr id="6" name="Picture 5">
            <a:extLst>
              <a:ext uri="{FF2B5EF4-FFF2-40B4-BE49-F238E27FC236}">
                <a16:creationId xmlns:a16="http://schemas.microsoft.com/office/drawing/2014/main" id="{A21B2A5D-6169-C448-9FB4-231CEEC475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763688" cy="830166"/>
          </a:xfrm>
          <a:prstGeom prst="rect">
            <a:avLst/>
          </a:prstGeom>
        </p:spPr>
      </p:pic>
    </p:spTree>
    <p:extLst>
      <p:ext uri="{BB962C8B-B14F-4D97-AF65-F5344CB8AC3E}">
        <p14:creationId xmlns:p14="http://schemas.microsoft.com/office/powerpoint/2010/main" val="1214638584"/>
      </p:ext>
    </p:extLst>
  </p:cSld>
  <p:clrMapOvr>
    <a:masterClrMapping/>
  </p:clrMapOvr>
</p:sld>
</file>

<file path=ppt/theme/theme1.xml><?xml version="1.0" encoding="utf-8"?>
<a:theme xmlns:a="http://schemas.openxmlformats.org/drawingml/2006/main" name="Blue Waves">
  <a:themeElements>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fontScheme name="Blue Wa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lue Wa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Wa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ue Wa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Wa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ue Wa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ue Wa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ue Wa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ue Wa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ue Wa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ue Wa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ue Wa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ue Wa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ue Waves 13">
        <a:dk1>
          <a:srgbClr val="000000"/>
        </a:dk1>
        <a:lt1>
          <a:srgbClr val="FFFFFF"/>
        </a:lt1>
        <a:dk2>
          <a:srgbClr val="000000"/>
        </a:dk2>
        <a:lt2>
          <a:srgbClr val="969696"/>
        </a:lt2>
        <a:accent1>
          <a:srgbClr val="0066CC"/>
        </a:accent1>
        <a:accent2>
          <a:srgbClr val="3399FF"/>
        </a:accent2>
        <a:accent3>
          <a:srgbClr val="FFFFFF"/>
        </a:accent3>
        <a:accent4>
          <a:srgbClr val="000000"/>
        </a:accent4>
        <a:accent5>
          <a:srgbClr val="AAB8E2"/>
        </a:accent5>
        <a:accent6>
          <a:srgbClr val="2D8AE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399</TotalTime>
  <Words>1516</Words>
  <Application>Microsoft Office PowerPoint</Application>
  <PresentationFormat>On-screen Show (4:3)</PresentationFormat>
  <Paragraphs>162</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Blue Waves</vt:lpstr>
      <vt:lpstr>To identify and analyze the root causes of delays in the turnaround time (tat) in the outpatient department (opd)</vt:lpstr>
      <vt:lpstr>APPROVAL</vt:lpstr>
      <vt:lpstr>ORGANIZATION</vt:lpstr>
      <vt:lpstr>AIM</vt:lpstr>
      <vt:lpstr>INTRODUCTION</vt:lpstr>
      <vt:lpstr>OUT PATIENT DEPARTMENT</vt:lpstr>
      <vt:lpstr>Understanding OPD floor turnaround time</vt:lpstr>
      <vt:lpstr>OBJECTIVES</vt:lpstr>
      <vt:lpstr>METHODOLOGY</vt:lpstr>
      <vt:lpstr>PowerPoint Presentation</vt:lpstr>
      <vt:lpstr>PowerPoint Presentation</vt:lpstr>
      <vt:lpstr>Patient Flow Analysis</vt:lpstr>
      <vt:lpstr>Patient -Journey Flow chart of Dilated  Patient </vt:lpstr>
      <vt:lpstr>RESULTS</vt:lpstr>
      <vt:lpstr>April data</vt:lpstr>
      <vt:lpstr>PowerPoint Presentation</vt:lpstr>
      <vt:lpstr>OBSERVATIONS</vt:lpstr>
      <vt:lpstr>Analyzing factors contributing to opd turnaround time delays</vt:lpstr>
      <vt:lpstr>FISHBONE DIAGRAM</vt:lpstr>
      <vt:lpstr>PREVENTIVE ACTION TAKEN TO MINIMIZE TAT</vt:lpstr>
      <vt:lpstr>SUGGESTIONS TO ORGANIZATION</vt:lpstr>
      <vt:lpstr>CONCLUSION</vt:lpstr>
      <vt:lpstr>REFERENCES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Optimizing Operational Efficiency: Analyzing and Minimizing OPD Floor Turnaround Time</dc:title>
  <dc:creator>CFS</dc:creator>
  <cp:lastModifiedBy>Prachi Singh</cp:lastModifiedBy>
  <cp:revision>51</cp:revision>
  <dcterms:created xsi:type="dcterms:W3CDTF">2023-10-19T07:37:00Z</dcterms:created>
  <dcterms:modified xsi:type="dcterms:W3CDTF">2024-07-26T10:14:17Z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1033-12.2.0.16909</vt:lpwstr>
  </property>
  <property fmtid="{D5CDD505-2E9C-101B-9397-08002B2CF9AE}" pid="3" name="ICV">
    <vt:lpwstr>9A3C8B2C61B64C979FA0F1333EC4BF4B_13</vt:lpwstr>
  </property>
</Properties>
</file>