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74" r:id="rId4"/>
    <p:sldId id="275" r:id="rId5"/>
    <p:sldId id="276" r:id="rId6"/>
    <p:sldId id="260" r:id="rId7"/>
    <p:sldId id="259" r:id="rId8"/>
    <p:sldId id="261" r:id="rId9"/>
    <p:sldId id="262" r:id="rId10"/>
    <p:sldId id="263" r:id="rId11"/>
    <p:sldId id="264" r:id="rId12"/>
    <p:sldId id="277" r:id="rId13"/>
    <p:sldId id="278" r:id="rId14"/>
    <p:sldId id="265" r:id="rId15"/>
    <p:sldId id="266" r:id="rId16"/>
    <p:sldId id="267" r:id="rId17"/>
    <p:sldId id="273" r:id="rId18"/>
    <p:sldId id="26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D:\DOWNLOADS_CHROME\Dissertation%20tracker.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r>
              <a:rPr lang="en-IN"/>
              <a:t>Average patient stay duration</a:t>
            </a:r>
          </a:p>
        </c:rich>
      </c:tx>
      <c:overlay val="0"/>
      <c:spPr>
        <a:noFill/>
        <a:ln>
          <a:noFill/>
        </a:ln>
        <a:effectLst/>
      </c:spPr>
      <c:txPr>
        <a:bodyPr rot="0" spcFirstLastPara="1" vertOverflow="ellipsis" vert="horz" wrap="square" anchor="ctr" anchorCtr="1"/>
        <a:lstStyle/>
        <a:p>
          <a:pPr>
            <a:defRPr sz="1600" b="1" i="0" u="none" strike="noStrike" kern="1200" cap="none" spc="0" normalizeH="0" baseline="0">
              <a:solidFill>
                <a:schemeClr val="dk1">
                  <a:lumMod val="50000"/>
                  <a:lumOff val="50000"/>
                </a:schemeClr>
              </a:solidFill>
              <a:latin typeface="+mj-lt"/>
              <a:ea typeface="+mj-ea"/>
              <a:cs typeface="+mj-cs"/>
            </a:defRPr>
          </a:pPr>
          <a:endParaRPr lang="en-US"/>
        </a:p>
      </c:txPr>
    </c:title>
    <c:autoTitleDeleted val="0"/>
    <c:plotArea>
      <c:layout/>
      <c:barChart>
        <c:barDir val="col"/>
        <c:grouping val="clustered"/>
        <c:varyColors val="0"/>
        <c:ser>
          <c:idx val="0"/>
          <c:order val="0"/>
          <c:tx>
            <c:strRef>
              <c:f>Sheet2!$A$1</c:f>
              <c:strCache>
                <c:ptCount val="1"/>
                <c:pt idx="0">
                  <c:v>PATIENT STAY DURATION BEFORE NEW MAP</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val>
            <c:numRef>
              <c:f>Sheet2!$A$2</c:f>
              <c:numCache>
                <c:formatCode>h:mm:ss</c:formatCode>
                <c:ptCount val="1"/>
                <c:pt idx="0">
                  <c:v>7.3055555555555554E-2</c:v>
                </c:pt>
              </c:numCache>
            </c:numRef>
          </c:val>
          <c:extLst>
            <c:ext xmlns:c16="http://schemas.microsoft.com/office/drawing/2014/chart" uri="{C3380CC4-5D6E-409C-BE32-E72D297353CC}">
              <c16:uniqueId val="{00000000-23CC-4A77-BB10-FD1E3E391DE4}"/>
            </c:ext>
          </c:extLst>
        </c:ser>
        <c:ser>
          <c:idx val="1"/>
          <c:order val="1"/>
          <c:tx>
            <c:strRef>
              <c:f>Sheet2!$B$1</c:f>
              <c:strCache>
                <c:ptCount val="1"/>
                <c:pt idx="0">
                  <c:v>PATIENT STAY DURATION AFTER NEW MAP</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dk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dk1">
                          <a:lumMod val="35000"/>
                          <a:lumOff val="65000"/>
                        </a:schemeClr>
                      </a:solidFill>
                      <a:round/>
                    </a:ln>
                    <a:effectLst/>
                  </c:spPr>
                </c15:leaderLines>
              </c:ext>
            </c:extLst>
          </c:dLbls>
          <c:val>
            <c:numRef>
              <c:f>Sheet2!$B$2</c:f>
              <c:numCache>
                <c:formatCode>h:mm:ss</c:formatCode>
                <c:ptCount val="1"/>
                <c:pt idx="0">
                  <c:v>3.4166666666666665E-2</c:v>
                </c:pt>
              </c:numCache>
            </c:numRef>
          </c:val>
          <c:extLst>
            <c:ext xmlns:c16="http://schemas.microsoft.com/office/drawing/2014/chart" uri="{C3380CC4-5D6E-409C-BE32-E72D297353CC}">
              <c16:uniqueId val="{00000001-23CC-4A77-BB10-FD1E3E391DE4}"/>
            </c:ext>
          </c:extLst>
        </c:ser>
        <c:dLbls>
          <c:dLblPos val="outEnd"/>
          <c:showLegendKey val="0"/>
          <c:showVal val="1"/>
          <c:showCatName val="0"/>
          <c:showSerName val="0"/>
          <c:showPercent val="0"/>
          <c:showBubbleSize val="0"/>
        </c:dLbls>
        <c:gapWidth val="267"/>
        <c:overlap val="-43"/>
        <c:axId val="1935143648"/>
        <c:axId val="1935133568"/>
      </c:barChart>
      <c:catAx>
        <c:axId val="1935143648"/>
        <c:scaling>
          <c:orientation val="minMax"/>
        </c:scaling>
        <c:delete val="0"/>
        <c:axPos val="b"/>
        <c:majorGridlines>
          <c:spPr>
            <a:ln w="9525" cap="flat" cmpd="sng" algn="ctr">
              <a:solidFill>
                <a:schemeClr val="dk1">
                  <a:lumMod val="15000"/>
                  <a:lumOff val="85000"/>
                </a:schemeClr>
              </a:solidFill>
              <a:round/>
            </a:ln>
            <a:effectLst/>
          </c:spPr>
        </c:majorGridlines>
        <c:majorTickMark val="none"/>
        <c:minorTickMark val="none"/>
        <c:tickLblPos val="nextTo"/>
        <c:spPr>
          <a:noFill/>
          <a:ln w="9525" cap="flat" cmpd="sng" algn="ctr">
            <a:solidFill>
              <a:schemeClr val="dk1">
                <a:lumMod val="15000"/>
                <a:lumOff val="85000"/>
              </a:schemeClr>
            </a:solidFill>
            <a:round/>
          </a:ln>
          <a:effectLst/>
        </c:spPr>
        <c:txPr>
          <a:bodyPr rot="-60000000" spcFirstLastPara="1" vertOverflow="ellipsis" vert="horz" wrap="square" anchor="ctr" anchorCtr="1"/>
          <a:lstStyle/>
          <a:p>
            <a:pPr>
              <a:defRPr sz="900" b="0" i="0" u="none" strike="noStrike" kern="1200" cap="none" spc="0" normalizeH="0" baseline="0">
                <a:solidFill>
                  <a:schemeClr val="dk1">
                    <a:lumMod val="65000"/>
                    <a:lumOff val="35000"/>
                  </a:schemeClr>
                </a:solidFill>
                <a:latin typeface="+mn-lt"/>
                <a:ea typeface="+mn-ea"/>
                <a:cs typeface="+mn-cs"/>
              </a:defRPr>
            </a:pPr>
            <a:endParaRPr lang="en-US"/>
          </a:p>
        </c:txPr>
        <c:crossAx val="1935133568"/>
        <c:crosses val="autoZero"/>
        <c:auto val="1"/>
        <c:lblAlgn val="ctr"/>
        <c:lblOffset val="100"/>
        <c:noMultiLvlLbl val="0"/>
      </c:catAx>
      <c:valAx>
        <c:axId val="1935133568"/>
        <c:scaling>
          <c:orientation val="minMax"/>
        </c:scaling>
        <c:delete val="0"/>
        <c:axPos val="l"/>
        <c:majorGridlines>
          <c:spPr>
            <a:ln w="9525" cap="flat" cmpd="sng" algn="ctr">
              <a:solidFill>
                <a:schemeClr val="dk1">
                  <a:lumMod val="15000"/>
                  <a:lumOff val="85000"/>
                </a:schemeClr>
              </a:solidFill>
              <a:round/>
            </a:ln>
            <a:effectLst/>
          </c:spPr>
        </c:majorGridlines>
        <c:title>
          <c:tx>
            <c:rich>
              <a:bodyPr rot="-5400000" spcFirstLastPara="1" vertOverflow="ellipsis" vert="horz" wrap="square" anchor="ctr" anchorCtr="1"/>
              <a:lstStyle/>
              <a:p>
                <a:pPr>
                  <a:defRPr sz="900" b="1" i="0" u="none" strike="noStrike" kern="1200" baseline="0">
                    <a:solidFill>
                      <a:schemeClr val="dk1">
                        <a:lumMod val="65000"/>
                        <a:lumOff val="35000"/>
                      </a:schemeClr>
                    </a:solidFill>
                    <a:latin typeface="+mn-lt"/>
                    <a:ea typeface="+mn-ea"/>
                    <a:cs typeface="+mn-cs"/>
                  </a:defRPr>
                </a:pPr>
                <a:r>
                  <a:rPr lang="en-IN"/>
                  <a:t>Time</a:t>
                </a:r>
              </a:p>
            </c:rich>
          </c:tx>
          <c:overlay val="0"/>
          <c:spPr>
            <a:noFill/>
            <a:ln>
              <a:noFill/>
            </a:ln>
            <a:effectLst/>
          </c:spPr>
          <c:txPr>
            <a:bodyPr rot="-5400000" spcFirstLastPara="1" vertOverflow="ellipsis" vert="horz" wrap="square" anchor="ctr" anchorCtr="1"/>
            <a:lstStyle/>
            <a:p>
              <a:pPr>
                <a:defRPr sz="900" b="1" i="0" u="none" strike="noStrike" kern="1200" baseline="0">
                  <a:solidFill>
                    <a:schemeClr val="dk1">
                      <a:lumMod val="65000"/>
                      <a:lumOff val="35000"/>
                    </a:schemeClr>
                  </a:solidFill>
                  <a:latin typeface="+mn-lt"/>
                  <a:ea typeface="+mn-ea"/>
                  <a:cs typeface="+mn-cs"/>
                </a:defRPr>
              </a:pPr>
              <a:endParaRPr lang="en-US"/>
            </a:p>
          </c:txPr>
        </c:title>
        <c:numFmt formatCode="h:mm:ss"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crossAx val="1935143648"/>
        <c:crosses val="autoZero"/>
        <c:crossBetween val="between"/>
      </c:valAx>
      <c:spPr>
        <a:pattFill prst="ltDnDiag">
          <a:fgClr>
            <a:schemeClr val="dk1">
              <a:lumMod val="15000"/>
              <a:lumOff val="85000"/>
            </a:schemeClr>
          </a:fgClr>
          <a:bgClr>
            <a:schemeClr val="lt1"/>
          </a:bgClr>
        </a:pattFill>
        <a:ln>
          <a:noFill/>
        </a:ln>
        <a:effectLst/>
      </c:spPr>
    </c:plotArea>
    <c:legend>
      <c:legendPos val="b"/>
      <c:layout>
        <c:manualLayout>
          <c:xMode val="edge"/>
          <c:yMode val="edge"/>
          <c:x val="5.9671503145318348E-2"/>
          <c:y val="0.91718624007882432"/>
          <c:w val="0.8849767785415934"/>
          <c:h val="5.0134029003787529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dk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lt1"/>
    </a:solidFill>
    <a:ln w="9525" cap="flat" cmpd="sng" algn="ctr">
      <a:solidFill>
        <a:schemeClr val="tx1"/>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8">
  <cs:axisTitle>
    <cs:lnRef idx="0"/>
    <cs:fillRef idx="0"/>
    <cs:effectRef idx="0"/>
    <cs:fontRef idx="minor">
      <a:schemeClr val="dk1">
        <a:lumMod val="65000"/>
        <a:lumOff val="35000"/>
      </a:schemeClr>
    </cs:fontRef>
    <cs:defRPr sz="900" b="1" kern="1200"/>
  </cs:axisTitle>
  <cs:category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900" kern="1200" cap="none" spc="0" normalizeH="0" baseline="0"/>
  </cs:categoryAxis>
  <cs:chartArea>
    <cs:lnRef idx="0"/>
    <cs:fillRef idx="0"/>
    <cs:effectRef idx="0"/>
    <cs:fontRef idx="minor">
      <a:schemeClr val="dk1"/>
    </cs:fontRef>
    <cs:spPr>
      <a:solidFill>
        <a:schemeClr val="lt1"/>
      </a:solidFill>
      <a:ln w="9525" cap="flat" cmpd="sng" algn="ctr">
        <a:solidFill>
          <a:schemeClr val="dk1">
            <a:lumMod val="15000"/>
            <a:lumOff val="85000"/>
          </a:schemeClr>
        </a:solidFill>
        <a:round/>
      </a:ln>
    </cs:spPr>
    <cs:defRPr sz="900" kern="1200"/>
  </cs:chartArea>
  <cs:dataLabel>
    <cs:lnRef idx="0"/>
    <cs:fillRef idx="0"/>
    <cs:effectRef idx="0"/>
    <cs:fontRef idx="minor">
      <a:schemeClr val="dk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800"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spPr>
      <a:pattFill prst="ltDnDiag">
        <a:fgClr>
          <a:schemeClr val="dk1">
            <a:lumMod val="15000"/>
            <a:lumOff val="85000"/>
          </a:schemeClr>
        </a:fgClr>
        <a:bgClr>
          <a:schemeClr val="lt1"/>
        </a:bgClr>
      </a:pattFill>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defRPr sz="900" kern="1200"/>
  </cs:legend>
  <cs:plotArea>
    <cs:lnRef idx="0"/>
    <cs:fillRef idx="0"/>
    <cs:effectRef idx="0"/>
    <cs:fontRef idx="minor">
      <a:schemeClr val="dk1"/>
    </cs:fontRef>
    <cs:spPr>
      <a:pattFill prst="ltDnDiag">
        <a:fgClr>
          <a:schemeClr val="dk1">
            <a:lumMod val="15000"/>
            <a:lumOff val="85000"/>
          </a:schemeClr>
        </a:fgClr>
        <a:bgClr>
          <a:schemeClr val="lt1"/>
        </a:bgClr>
      </a:pattFill>
    </cs:spPr>
  </cs:plotArea>
  <cs:plotArea3D>
    <cs:lnRef idx="0"/>
    <cs:fillRef idx="0"/>
    <cs:effectRef idx="0"/>
    <cs:fontRef idx="minor">
      <a:schemeClr val="dk1"/>
    </cs:fontRef>
    <cs:spPr>
      <a:solidFill>
        <a:schemeClr val="lt1"/>
      </a:solidFill>
    </cs:spPr>
  </cs:plotArea3D>
  <cs:seriesAxis>
    <cs:lnRef idx="0"/>
    <cs:fillRef idx="0"/>
    <cs:effectRef idx="0"/>
    <cs:fontRef idx="minor">
      <a:schemeClr val="dk1">
        <a:lumMod val="65000"/>
        <a:lumOff val="35000"/>
      </a:schemeClr>
    </cs:fontRef>
    <cs:defRPr sz="900"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1600" b="1" kern="1200" cap="none"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900"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900" kern="1200"/>
  </cs:valueAxis>
  <cs:wall>
    <cs:lnRef idx="0"/>
    <cs:fillRef idx="0"/>
    <cs:effectRef idx="0"/>
    <cs:fontRef idx="minor">
      <a:schemeClr val="dk1"/>
    </cs:fontRef>
    <cs:spPr>
      <a:pattFill prst="ltDnDiag">
        <a:fgClr>
          <a:schemeClr val="dk1">
            <a:lumMod val="15000"/>
            <a:lumOff val="85000"/>
          </a:schemeClr>
        </a:fgClr>
        <a:bgClr>
          <a:schemeClr val="lt1"/>
        </a:bgClr>
      </a:pattFill>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t>06-07-2024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t>‹#›</a:t>
            </a:fld>
            <a:endParaRPr lang="en-IN"/>
          </a:p>
        </p:txBody>
      </p:sp>
    </p:spTree>
    <p:extLst>
      <p:ext uri="{BB962C8B-B14F-4D97-AF65-F5344CB8AC3E}">
        <p14:creationId xmlns:p14="http://schemas.microsoft.com/office/powerpoint/2010/main" val="185773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F2C74-2A67-7B88-E4B0-49C7348E49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EC02E0EF-E98B-4A5E-6AAD-8E0D811745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1330B9F-6AC3-446B-BE5D-168B172F7D31}"/>
              </a:ext>
            </a:extLst>
          </p:cNvPr>
          <p:cNvSpPr>
            <a:spLocks noGrp="1"/>
          </p:cNvSpPr>
          <p:nvPr>
            <p:ph type="dt" sz="half" idx="10"/>
          </p:nvPr>
        </p:nvSpPr>
        <p:spPr/>
        <p:txBody>
          <a:bodyPr/>
          <a:lstStyle/>
          <a:p>
            <a:fld id="{1147C0E5-F472-4823-852C-D183FA2F2488}" type="datetime1">
              <a:rPr lang="en-IN" smtClean="0"/>
              <a:t>06-07-2024</a:t>
            </a:fld>
            <a:endParaRPr lang="en-IN"/>
          </a:p>
        </p:txBody>
      </p:sp>
      <p:sp>
        <p:nvSpPr>
          <p:cNvPr id="5" name="Footer Placeholder 4">
            <a:extLst>
              <a:ext uri="{FF2B5EF4-FFF2-40B4-BE49-F238E27FC236}">
                <a16:creationId xmlns:a16="http://schemas.microsoft.com/office/drawing/2014/main" id="{150DD859-66CB-8ECC-6E50-6A57DFF25875}"/>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745186DF-C26B-58D8-1801-6CC6107B808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6870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E0628-FB36-BD34-9FE2-97E896AC4FC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5912D301-275B-FF6C-40F7-2E9B0CD333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0754F30-EF25-E3E3-BB1C-47025CFDEE9B}"/>
              </a:ext>
            </a:extLst>
          </p:cNvPr>
          <p:cNvSpPr>
            <a:spLocks noGrp="1"/>
          </p:cNvSpPr>
          <p:nvPr>
            <p:ph type="dt" sz="half" idx="10"/>
          </p:nvPr>
        </p:nvSpPr>
        <p:spPr/>
        <p:txBody>
          <a:bodyPr/>
          <a:lstStyle/>
          <a:p>
            <a:fld id="{0E9DCF6C-BC1F-457E-8C73-045A403582E6}" type="datetime1">
              <a:rPr lang="en-IN" smtClean="0"/>
              <a:t>06-07-2024</a:t>
            </a:fld>
            <a:endParaRPr lang="en-IN"/>
          </a:p>
        </p:txBody>
      </p:sp>
      <p:sp>
        <p:nvSpPr>
          <p:cNvPr id="5" name="Footer Placeholder 4">
            <a:extLst>
              <a:ext uri="{FF2B5EF4-FFF2-40B4-BE49-F238E27FC236}">
                <a16:creationId xmlns:a16="http://schemas.microsoft.com/office/drawing/2014/main" id="{367A5C90-C15D-39BC-189C-B04FF8FDA09C}"/>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C168025F-FDA9-0B8F-AD5D-453E4F100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832630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139D957-C999-1C16-1853-9A023AA6CEF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66E3950-F0D6-5D89-066D-08572318063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1CCAA96-007B-16EB-59B9-8466CF3A2B65}"/>
              </a:ext>
            </a:extLst>
          </p:cNvPr>
          <p:cNvSpPr>
            <a:spLocks noGrp="1"/>
          </p:cNvSpPr>
          <p:nvPr>
            <p:ph type="dt" sz="half" idx="10"/>
          </p:nvPr>
        </p:nvSpPr>
        <p:spPr/>
        <p:txBody>
          <a:bodyPr/>
          <a:lstStyle/>
          <a:p>
            <a:fld id="{FE1E070E-952C-41C9-9ABB-C56A7BE64D88}" type="datetime1">
              <a:rPr lang="en-IN" smtClean="0"/>
              <a:t>06-07-2024</a:t>
            </a:fld>
            <a:endParaRPr lang="en-IN"/>
          </a:p>
        </p:txBody>
      </p:sp>
      <p:sp>
        <p:nvSpPr>
          <p:cNvPr id="5" name="Footer Placeholder 4">
            <a:extLst>
              <a:ext uri="{FF2B5EF4-FFF2-40B4-BE49-F238E27FC236}">
                <a16:creationId xmlns:a16="http://schemas.microsoft.com/office/drawing/2014/main" id="{5B3D4BE2-2DF2-045A-8669-1F641EBCA970}"/>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55D12E-7ED4-76EF-2510-3424364F40F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382111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E716E-3B2D-E963-79E7-5EF7FA2114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3794634-ABC2-6BED-BF96-9B5559CE32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A95EF2B4-2DC2-6314-D99D-D61B5F64E224}"/>
              </a:ext>
            </a:extLst>
          </p:cNvPr>
          <p:cNvSpPr>
            <a:spLocks noGrp="1"/>
          </p:cNvSpPr>
          <p:nvPr>
            <p:ph type="dt" sz="half" idx="10"/>
          </p:nvPr>
        </p:nvSpPr>
        <p:spPr/>
        <p:txBody>
          <a:bodyPr/>
          <a:lstStyle/>
          <a:p>
            <a:fld id="{2CA2FBC0-878C-4FB7-8E1F-1D6F6FF7C223}" type="datetime1">
              <a:rPr lang="en-IN" smtClean="0"/>
              <a:t>06-07-2024</a:t>
            </a:fld>
            <a:endParaRPr lang="en-IN"/>
          </a:p>
        </p:txBody>
      </p:sp>
      <p:sp>
        <p:nvSpPr>
          <p:cNvPr id="5" name="Footer Placeholder 4">
            <a:extLst>
              <a:ext uri="{FF2B5EF4-FFF2-40B4-BE49-F238E27FC236}">
                <a16:creationId xmlns:a16="http://schemas.microsoft.com/office/drawing/2014/main" id="{C959C864-56F9-6F24-ACE2-6899436296E7}"/>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E20218AD-0394-8E9F-0B97-7A979B03DEC1}"/>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86011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37D86-16D6-2081-9141-B69FF05CEE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AB4426C-57D7-F200-FA35-8E436A5D5F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FE632E-3E25-D2A6-491C-E5592C333922}"/>
              </a:ext>
            </a:extLst>
          </p:cNvPr>
          <p:cNvSpPr>
            <a:spLocks noGrp="1"/>
          </p:cNvSpPr>
          <p:nvPr>
            <p:ph type="dt" sz="half" idx="10"/>
          </p:nvPr>
        </p:nvSpPr>
        <p:spPr/>
        <p:txBody>
          <a:bodyPr/>
          <a:lstStyle/>
          <a:p>
            <a:fld id="{CD685ADF-9D55-472F-A142-0A5A20BA4577}" type="datetime1">
              <a:rPr lang="en-IN" smtClean="0"/>
              <a:t>06-07-2024</a:t>
            </a:fld>
            <a:endParaRPr lang="en-IN"/>
          </a:p>
        </p:txBody>
      </p:sp>
      <p:sp>
        <p:nvSpPr>
          <p:cNvPr id="5" name="Footer Placeholder 4">
            <a:extLst>
              <a:ext uri="{FF2B5EF4-FFF2-40B4-BE49-F238E27FC236}">
                <a16:creationId xmlns:a16="http://schemas.microsoft.com/office/drawing/2014/main" id="{9868D8A7-1FEB-8F74-CC96-60F713D941D9}"/>
              </a:ext>
            </a:extLst>
          </p:cNvPr>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00764CDB-61F8-D5A9-1F23-AD369A512602}"/>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30907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8D318-BBB3-1ED4-702E-7B3E99D8461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832F8E8-3ED1-3166-5784-09ACC24D9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760D193F-E080-1819-0001-EC324458CCA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C319AC5-0DE1-5E65-1A58-599D06B824D5}"/>
              </a:ext>
            </a:extLst>
          </p:cNvPr>
          <p:cNvSpPr>
            <a:spLocks noGrp="1"/>
          </p:cNvSpPr>
          <p:nvPr>
            <p:ph type="dt" sz="half" idx="10"/>
          </p:nvPr>
        </p:nvSpPr>
        <p:spPr/>
        <p:txBody>
          <a:bodyPr/>
          <a:lstStyle/>
          <a:p>
            <a:fld id="{19B6A866-57B6-4C39-8809-FBA78A30FCC9}" type="datetime1">
              <a:rPr lang="en-IN" smtClean="0"/>
              <a:t>06-07-2024</a:t>
            </a:fld>
            <a:endParaRPr lang="en-IN"/>
          </a:p>
        </p:txBody>
      </p:sp>
      <p:sp>
        <p:nvSpPr>
          <p:cNvPr id="6" name="Footer Placeholder 5">
            <a:extLst>
              <a:ext uri="{FF2B5EF4-FFF2-40B4-BE49-F238E27FC236}">
                <a16:creationId xmlns:a16="http://schemas.microsoft.com/office/drawing/2014/main" id="{3B95DFD7-A0B2-3C6A-D7BA-B22A8C6829F4}"/>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EDB4F3E3-D244-DE91-E177-93FD9910D81A}"/>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325229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DD731-E7C4-A269-BE92-C85C608373A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25A0333-AA9A-DF4F-C57C-56BAA1F988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53AEBD8-A870-7FD7-F78A-B5EAACA47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BC07F615-1CA8-AC3F-C4FE-FFF9F49AF4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811C04-731E-98E6-D3D9-0ACFEBE391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AC9A91A-EBEF-9BB2-B813-F1A9FBC746F3}"/>
              </a:ext>
            </a:extLst>
          </p:cNvPr>
          <p:cNvSpPr>
            <a:spLocks noGrp="1"/>
          </p:cNvSpPr>
          <p:nvPr>
            <p:ph type="dt" sz="half" idx="10"/>
          </p:nvPr>
        </p:nvSpPr>
        <p:spPr/>
        <p:txBody>
          <a:bodyPr/>
          <a:lstStyle/>
          <a:p>
            <a:fld id="{52B34237-4DA9-498D-81CC-7DEBFDE0146A}" type="datetime1">
              <a:rPr lang="en-IN" smtClean="0"/>
              <a:t>06-07-2024</a:t>
            </a:fld>
            <a:endParaRPr lang="en-IN"/>
          </a:p>
        </p:txBody>
      </p:sp>
      <p:sp>
        <p:nvSpPr>
          <p:cNvPr id="8" name="Footer Placeholder 7">
            <a:extLst>
              <a:ext uri="{FF2B5EF4-FFF2-40B4-BE49-F238E27FC236}">
                <a16:creationId xmlns:a16="http://schemas.microsoft.com/office/drawing/2014/main" id="{5356CC76-53AF-D09D-7090-C46C6BC2E385}"/>
              </a:ext>
            </a:extLst>
          </p:cNvPr>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a:extLst>
              <a:ext uri="{FF2B5EF4-FFF2-40B4-BE49-F238E27FC236}">
                <a16:creationId xmlns:a16="http://schemas.microsoft.com/office/drawing/2014/main" id="{D1AEB7F1-3FD9-614A-DD77-0F4054D21FBF}"/>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278433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EC571-DEF0-68A8-EA51-110C122C175B}"/>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F0654D79-6E0A-9D35-0EBD-FB1ECA55D2D3}"/>
              </a:ext>
            </a:extLst>
          </p:cNvPr>
          <p:cNvSpPr>
            <a:spLocks noGrp="1"/>
          </p:cNvSpPr>
          <p:nvPr>
            <p:ph type="dt" sz="half" idx="10"/>
          </p:nvPr>
        </p:nvSpPr>
        <p:spPr/>
        <p:txBody>
          <a:bodyPr/>
          <a:lstStyle/>
          <a:p>
            <a:fld id="{03D29E31-0E2B-4B8B-A4CD-804F6A5D47A9}" type="datetime1">
              <a:rPr lang="en-IN" smtClean="0"/>
              <a:t>06-07-2024</a:t>
            </a:fld>
            <a:endParaRPr lang="en-IN"/>
          </a:p>
        </p:txBody>
      </p:sp>
      <p:sp>
        <p:nvSpPr>
          <p:cNvPr id="4" name="Footer Placeholder 3">
            <a:extLst>
              <a:ext uri="{FF2B5EF4-FFF2-40B4-BE49-F238E27FC236}">
                <a16:creationId xmlns:a16="http://schemas.microsoft.com/office/drawing/2014/main" id="{A434C3BC-2067-8919-8B3E-4092015A76DD}"/>
              </a:ext>
            </a:extLst>
          </p:cNvPr>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a:extLst>
              <a:ext uri="{FF2B5EF4-FFF2-40B4-BE49-F238E27FC236}">
                <a16:creationId xmlns:a16="http://schemas.microsoft.com/office/drawing/2014/main" id="{CCEB87ED-C91F-42C9-2E08-5FC7E4892BE0}"/>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408817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6467BF-AB2E-3DEF-67BB-BD30CABBCE82}"/>
              </a:ext>
            </a:extLst>
          </p:cNvPr>
          <p:cNvSpPr>
            <a:spLocks noGrp="1"/>
          </p:cNvSpPr>
          <p:nvPr>
            <p:ph type="dt" sz="half" idx="10"/>
          </p:nvPr>
        </p:nvSpPr>
        <p:spPr/>
        <p:txBody>
          <a:bodyPr/>
          <a:lstStyle/>
          <a:p>
            <a:fld id="{731C5607-A4BB-4D67-95B9-C9085ECC35A9}" type="datetime1">
              <a:rPr lang="en-IN" smtClean="0"/>
              <a:t>06-07-2024</a:t>
            </a:fld>
            <a:endParaRPr lang="en-IN"/>
          </a:p>
        </p:txBody>
      </p:sp>
      <p:sp>
        <p:nvSpPr>
          <p:cNvPr id="3" name="Footer Placeholder 2">
            <a:extLst>
              <a:ext uri="{FF2B5EF4-FFF2-40B4-BE49-F238E27FC236}">
                <a16:creationId xmlns:a16="http://schemas.microsoft.com/office/drawing/2014/main" id="{B6F09D29-4BFA-2AC9-ECDF-923DF9F3A342}"/>
              </a:ext>
            </a:extLst>
          </p:cNvPr>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a:extLst>
              <a:ext uri="{FF2B5EF4-FFF2-40B4-BE49-F238E27FC236}">
                <a16:creationId xmlns:a16="http://schemas.microsoft.com/office/drawing/2014/main" id="{64BA3FC0-FAB4-106E-CBFC-20A7CD3900A6}"/>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175088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67C7E-D521-F661-1C58-D19B826A05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1351BD9D-2A21-680C-A275-4A3D85F04C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FC0A35F-23A3-07EE-6BAB-E164189CE5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B0979A-120B-82A8-026D-4BE0C2466700}"/>
              </a:ext>
            </a:extLst>
          </p:cNvPr>
          <p:cNvSpPr>
            <a:spLocks noGrp="1"/>
          </p:cNvSpPr>
          <p:nvPr>
            <p:ph type="dt" sz="half" idx="10"/>
          </p:nvPr>
        </p:nvSpPr>
        <p:spPr/>
        <p:txBody>
          <a:bodyPr/>
          <a:lstStyle/>
          <a:p>
            <a:fld id="{C1C99E65-501E-4E79-B301-EC94E1C8867E}" type="datetime1">
              <a:rPr lang="en-IN" smtClean="0"/>
              <a:t>06-07-2024</a:t>
            </a:fld>
            <a:endParaRPr lang="en-IN"/>
          </a:p>
        </p:txBody>
      </p:sp>
      <p:sp>
        <p:nvSpPr>
          <p:cNvPr id="6" name="Footer Placeholder 5">
            <a:extLst>
              <a:ext uri="{FF2B5EF4-FFF2-40B4-BE49-F238E27FC236}">
                <a16:creationId xmlns:a16="http://schemas.microsoft.com/office/drawing/2014/main" id="{4AD45F37-3CB4-AE2D-2533-3877135BEEFF}"/>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68D38491-67AF-16FC-0E0E-3D1128F13375}"/>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09494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10D0E-376D-78FD-7FC8-983C68012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3AD1C15-75FE-9ACA-314E-0ADC5BF18D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2765D50-FC72-AC28-0F4E-E904A7F179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42FAAF-4A7B-5286-4106-E767F58BB2BC}"/>
              </a:ext>
            </a:extLst>
          </p:cNvPr>
          <p:cNvSpPr>
            <a:spLocks noGrp="1"/>
          </p:cNvSpPr>
          <p:nvPr>
            <p:ph type="dt" sz="half" idx="10"/>
          </p:nvPr>
        </p:nvSpPr>
        <p:spPr/>
        <p:txBody>
          <a:bodyPr/>
          <a:lstStyle/>
          <a:p>
            <a:fld id="{2751C047-BE12-4A43-A323-58AFB768CD35}" type="datetime1">
              <a:rPr lang="en-IN" smtClean="0"/>
              <a:t>06-07-2024</a:t>
            </a:fld>
            <a:endParaRPr lang="en-IN"/>
          </a:p>
        </p:txBody>
      </p:sp>
      <p:sp>
        <p:nvSpPr>
          <p:cNvPr id="6" name="Footer Placeholder 5">
            <a:extLst>
              <a:ext uri="{FF2B5EF4-FFF2-40B4-BE49-F238E27FC236}">
                <a16:creationId xmlns:a16="http://schemas.microsoft.com/office/drawing/2014/main" id="{E0E331BE-AD49-7317-E681-91E7744CEDF8}"/>
              </a:ext>
            </a:extLst>
          </p:cNvPr>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a:extLst>
              <a:ext uri="{FF2B5EF4-FFF2-40B4-BE49-F238E27FC236}">
                <a16:creationId xmlns:a16="http://schemas.microsoft.com/office/drawing/2014/main" id="{7136059E-4898-883B-FD49-34EA78AE0659}"/>
              </a:ext>
            </a:extLst>
          </p:cNvPr>
          <p:cNvSpPr>
            <a:spLocks noGrp="1"/>
          </p:cNvSpPr>
          <p:nvPr>
            <p:ph type="sldNum" sz="quarter" idx="12"/>
          </p:nvPr>
        </p:nvSpPr>
        <p:spPr/>
        <p:txBody>
          <a:bodyPr/>
          <a:lstStyle/>
          <a:p>
            <a:fld id="{26AD20E6-394B-4DF0-96A5-9647FF39C943}" type="slidenum">
              <a:rPr lang="en-IN" smtClean="0"/>
              <a:t>‹#›</a:t>
            </a:fld>
            <a:endParaRPr lang="en-IN"/>
          </a:p>
        </p:txBody>
      </p:sp>
    </p:spTree>
    <p:extLst>
      <p:ext uri="{BB962C8B-B14F-4D97-AF65-F5344CB8AC3E}">
        <p14:creationId xmlns:p14="http://schemas.microsoft.com/office/powerpoint/2010/main" val="249606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3B505A-F512-A52E-E888-47C174A75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8418E4A-8F52-4B39-2902-CB954C5F4F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3708D44-8BFC-15F0-F07E-C32BCCF65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12769F-3E27-4D36-A194-1A84EAEDBFA1}" type="datetime1">
              <a:rPr lang="en-IN" smtClean="0"/>
              <a:t>06-07-2024</a:t>
            </a:fld>
            <a:endParaRPr lang="en-IN"/>
          </a:p>
        </p:txBody>
      </p:sp>
      <p:sp>
        <p:nvSpPr>
          <p:cNvPr id="5" name="Footer Placeholder 4">
            <a:extLst>
              <a:ext uri="{FF2B5EF4-FFF2-40B4-BE49-F238E27FC236}">
                <a16:creationId xmlns:a16="http://schemas.microsoft.com/office/drawing/2014/main" id="{1C245A2C-4190-4E5A-5D38-07DF0B68BD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You are not allowed to add slides to this presentation</a:t>
            </a:r>
            <a:endParaRPr lang="en-IN"/>
          </a:p>
        </p:txBody>
      </p:sp>
      <p:sp>
        <p:nvSpPr>
          <p:cNvPr id="6" name="Slide Number Placeholder 5">
            <a:extLst>
              <a:ext uri="{FF2B5EF4-FFF2-40B4-BE49-F238E27FC236}">
                <a16:creationId xmlns:a16="http://schemas.microsoft.com/office/drawing/2014/main" id="{354B15AD-CE55-F5B7-3AE1-4BE3BEF7D3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D20E6-394B-4DF0-96A5-9647FF39C943}" type="slidenum">
              <a:rPr lang="en-IN" smtClean="0"/>
              <a:t>‹#›</a:t>
            </a:fld>
            <a:endParaRPr lang="en-IN"/>
          </a:p>
        </p:txBody>
      </p:sp>
    </p:spTree>
    <p:extLst>
      <p:ext uri="{BB962C8B-B14F-4D97-AF65-F5344CB8AC3E}">
        <p14:creationId xmlns:p14="http://schemas.microsoft.com/office/powerpoint/2010/main" val="460330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9BD04-9EFD-5298-48E0-BBFFD10429A7}"/>
              </a:ext>
            </a:extLst>
          </p:cNvPr>
          <p:cNvSpPr>
            <a:spLocks noGrp="1"/>
          </p:cNvSpPr>
          <p:nvPr>
            <p:ph type="ctrTitle"/>
          </p:nvPr>
        </p:nvSpPr>
        <p:spPr>
          <a:xfrm>
            <a:off x="1524000" y="1597763"/>
            <a:ext cx="9144000" cy="2387600"/>
          </a:xfrm>
        </p:spPr>
        <p:txBody>
          <a:bodyPr>
            <a:normAutofit fontScale="90000"/>
          </a:bodyPr>
          <a:lstStyle/>
          <a:p>
            <a:r>
              <a:rPr lang="en-IN" dirty="0"/>
              <a:t>Patient Journey Mapping</a:t>
            </a:r>
            <a:br>
              <a:rPr lang="en-IN" dirty="0"/>
            </a:br>
            <a:br>
              <a:rPr lang="en-IN" dirty="0"/>
            </a:br>
            <a:r>
              <a:rPr lang="en-IN" sz="4000" dirty="0"/>
              <a:t>Sitaram Bhartia Institute of Science and Research</a:t>
            </a:r>
          </a:p>
        </p:txBody>
      </p:sp>
      <p:sp>
        <p:nvSpPr>
          <p:cNvPr id="3" name="Subtitle 2">
            <a:extLst>
              <a:ext uri="{FF2B5EF4-FFF2-40B4-BE49-F238E27FC236}">
                <a16:creationId xmlns:a16="http://schemas.microsoft.com/office/drawing/2014/main" id="{7673AE62-677A-E7A9-D759-F10B648DEED4}"/>
              </a:ext>
            </a:extLst>
          </p:cNvPr>
          <p:cNvSpPr>
            <a:spLocks noGrp="1"/>
          </p:cNvSpPr>
          <p:nvPr>
            <p:ph type="subTitle" idx="1"/>
          </p:nvPr>
        </p:nvSpPr>
        <p:spPr>
          <a:xfrm>
            <a:off x="1524000" y="4290355"/>
            <a:ext cx="9144000" cy="1655762"/>
          </a:xfrm>
        </p:spPr>
        <p:txBody>
          <a:bodyPr/>
          <a:lstStyle/>
          <a:p>
            <a:r>
              <a:rPr lang="en-IN" dirty="0"/>
              <a:t>Pooja Bhardwaj</a:t>
            </a:r>
          </a:p>
          <a:p>
            <a:r>
              <a:rPr lang="en-IN" dirty="0" err="1"/>
              <a:t>Dr.</a:t>
            </a:r>
            <a:r>
              <a:rPr lang="en-IN" dirty="0"/>
              <a:t> Pankaj </a:t>
            </a:r>
            <a:r>
              <a:rPr lang="en-IN" dirty="0" err="1"/>
              <a:t>Talreja</a:t>
            </a:r>
            <a:endParaRPr lang="en-IN" dirty="0"/>
          </a:p>
          <a:p>
            <a:r>
              <a:rPr lang="en-IN" dirty="0"/>
              <a:t>IIHMR Delhi</a:t>
            </a:r>
          </a:p>
        </p:txBody>
      </p:sp>
      <p:sp>
        <p:nvSpPr>
          <p:cNvPr id="4" name="Slide Number Placeholder 3">
            <a:extLst>
              <a:ext uri="{FF2B5EF4-FFF2-40B4-BE49-F238E27FC236}">
                <a16:creationId xmlns:a16="http://schemas.microsoft.com/office/drawing/2014/main" id="{40197BFF-5EB9-4347-6E13-67AD995EB819}"/>
              </a:ext>
            </a:extLst>
          </p:cNvPr>
          <p:cNvSpPr>
            <a:spLocks noGrp="1"/>
          </p:cNvSpPr>
          <p:nvPr>
            <p:ph type="sldNum" sz="quarter" idx="12"/>
          </p:nvPr>
        </p:nvSpPr>
        <p:spPr/>
        <p:txBody>
          <a:bodyPr/>
          <a:lstStyle/>
          <a:p>
            <a:fld id="{26AD20E6-394B-4DF0-96A5-9647FF39C943}" type="slidenum">
              <a:rPr lang="en-IN" smtClean="0"/>
              <a:t>1</a:t>
            </a:fld>
            <a:endParaRPr lang="en-IN"/>
          </a:p>
        </p:txBody>
      </p:sp>
      <p:pic>
        <p:nvPicPr>
          <p:cNvPr id="7" name="Picture 6">
            <a:extLst>
              <a:ext uri="{FF2B5EF4-FFF2-40B4-BE49-F238E27FC236}">
                <a16:creationId xmlns:a16="http://schemas.microsoft.com/office/drawing/2014/main" id="{6A5D235C-68B3-B360-0BE2-EE01D3293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3"/>
            <a:ext cx="2472316" cy="1163717"/>
          </a:xfrm>
          <a:prstGeom prst="rect">
            <a:avLst/>
          </a:prstGeom>
        </p:spPr>
      </p:pic>
    </p:spTree>
    <p:extLst>
      <p:ext uri="{BB962C8B-B14F-4D97-AF65-F5344CB8AC3E}">
        <p14:creationId xmlns:p14="http://schemas.microsoft.com/office/powerpoint/2010/main" val="3199225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t>Results </a:t>
            </a:r>
          </a:p>
        </p:txBody>
      </p:sp>
      <p:sp>
        <p:nvSpPr>
          <p:cNvPr id="4" name="Slide Number Placeholder 3">
            <a:extLst>
              <a:ext uri="{FF2B5EF4-FFF2-40B4-BE49-F238E27FC236}">
                <a16:creationId xmlns:a16="http://schemas.microsoft.com/office/drawing/2014/main" id="{152510F1-C90F-1644-E1E6-E6F7AEB43F1B}"/>
              </a:ext>
            </a:extLst>
          </p:cNvPr>
          <p:cNvSpPr>
            <a:spLocks noGrp="1"/>
          </p:cNvSpPr>
          <p:nvPr>
            <p:ph type="sldNum" sz="quarter" idx="12"/>
          </p:nvPr>
        </p:nvSpPr>
        <p:spPr/>
        <p:txBody>
          <a:bodyPr/>
          <a:lstStyle/>
          <a:p>
            <a:fld id="{26AD20E6-394B-4DF0-96A5-9647FF39C943}" type="slidenum">
              <a:rPr lang="en-IN" smtClean="0"/>
              <a:t>10</a:t>
            </a:fld>
            <a:endParaRPr lang="en-IN"/>
          </a:p>
        </p:txBody>
      </p:sp>
      <p:pic>
        <p:nvPicPr>
          <p:cNvPr id="6" name="Picture 5">
            <a:extLst>
              <a:ext uri="{FF2B5EF4-FFF2-40B4-BE49-F238E27FC236}">
                <a16:creationId xmlns:a16="http://schemas.microsoft.com/office/drawing/2014/main" id="{FDE056D7-024E-A9C1-BBD7-5EE6669F64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2320413" cy="1092216"/>
          </a:xfrm>
          <a:prstGeom prst="rect">
            <a:avLst/>
          </a:prstGeom>
        </p:spPr>
      </p:pic>
      <p:pic>
        <p:nvPicPr>
          <p:cNvPr id="8" name="Picture 7">
            <a:extLst>
              <a:ext uri="{FF2B5EF4-FFF2-40B4-BE49-F238E27FC236}">
                <a16:creationId xmlns:a16="http://schemas.microsoft.com/office/drawing/2014/main" id="{0411142F-8A53-024C-3FD3-BD05A738178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38600" y="1656070"/>
            <a:ext cx="6392167" cy="4700280"/>
          </a:xfrm>
          <a:prstGeom prst="rect">
            <a:avLst/>
          </a:prstGeom>
        </p:spPr>
      </p:pic>
      <p:sp>
        <p:nvSpPr>
          <p:cNvPr id="9" name="TextBox 8">
            <a:extLst>
              <a:ext uri="{FF2B5EF4-FFF2-40B4-BE49-F238E27FC236}">
                <a16:creationId xmlns:a16="http://schemas.microsoft.com/office/drawing/2014/main" id="{25AC5C5F-EEBD-D5B0-73E1-8DC47097C8DA}"/>
              </a:ext>
            </a:extLst>
          </p:cNvPr>
          <p:cNvSpPr txBox="1"/>
          <p:nvPr/>
        </p:nvSpPr>
        <p:spPr>
          <a:xfrm>
            <a:off x="570271" y="2035277"/>
            <a:ext cx="2812026" cy="4431983"/>
          </a:xfrm>
          <a:prstGeom prst="rect">
            <a:avLst/>
          </a:prstGeom>
          <a:noFill/>
          <a:ln>
            <a:solidFill>
              <a:schemeClr val="tx1"/>
            </a:solidFill>
          </a:ln>
        </p:spPr>
        <p:txBody>
          <a:bodyPr wrap="square" rtlCol="0">
            <a:spAutoFit/>
          </a:bodyPr>
          <a:lstStyle/>
          <a:p>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After analyzing the reasons for increased length of stay, the following map was developed and a Plan-Do-Study-Act cycle was run for a sample size of 10 patients (same as the sample size of previous map).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911276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t>Results </a:t>
            </a:r>
          </a:p>
        </p:txBody>
      </p:sp>
      <p:sp>
        <p:nvSpPr>
          <p:cNvPr id="4" name="Slide Number Placeholder 3">
            <a:extLst>
              <a:ext uri="{FF2B5EF4-FFF2-40B4-BE49-F238E27FC236}">
                <a16:creationId xmlns:a16="http://schemas.microsoft.com/office/drawing/2014/main" id="{252D75EE-F9AD-7ECC-099C-1DECD261DAA7}"/>
              </a:ext>
            </a:extLst>
          </p:cNvPr>
          <p:cNvSpPr>
            <a:spLocks noGrp="1"/>
          </p:cNvSpPr>
          <p:nvPr>
            <p:ph type="sldNum" sz="quarter" idx="12"/>
          </p:nvPr>
        </p:nvSpPr>
        <p:spPr/>
        <p:txBody>
          <a:bodyPr/>
          <a:lstStyle/>
          <a:p>
            <a:fld id="{26AD20E6-394B-4DF0-96A5-9647FF39C943}" type="slidenum">
              <a:rPr lang="en-IN" smtClean="0"/>
              <a:t>11</a:t>
            </a:fld>
            <a:endParaRPr lang="en-IN"/>
          </a:p>
        </p:txBody>
      </p:sp>
      <p:pic>
        <p:nvPicPr>
          <p:cNvPr id="6" name="Picture 5">
            <a:extLst>
              <a:ext uri="{FF2B5EF4-FFF2-40B4-BE49-F238E27FC236}">
                <a16:creationId xmlns:a16="http://schemas.microsoft.com/office/drawing/2014/main" id="{DB668B9E-FFED-72D7-8936-12D60B63DD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pic>
        <p:nvPicPr>
          <p:cNvPr id="10" name="Picture 9">
            <a:extLst>
              <a:ext uri="{FF2B5EF4-FFF2-40B4-BE49-F238E27FC236}">
                <a16:creationId xmlns:a16="http://schemas.microsoft.com/office/drawing/2014/main" id="{7898A692-6E76-6F02-F78A-9F46FBAB4B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981" y="1633480"/>
            <a:ext cx="5919019" cy="4722870"/>
          </a:xfrm>
          <a:prstGeom prst="rect">
            <a:avLst/>
          </a:prstGeom>
        </p:spPr>
      </p:pic>
      <p:pic>
        <p:nvPicPr>
          <p:cNvPr id="12" name="Picture 11">
            <a:extLst>
              <a:ext uri="{FF2B5EF4-FFF2-40B4-BE49-F238E27FC236}">
                <a16:creationId xmlns:a16="http://schemas.microsoft.com/office/drawing/2014/main" id="{6DCAB741-3374-6F3F-DF77-10CA0E21B01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96000" y="1690689"/>
            <a:ext cx="6007510" cy="3451582"/>
          </a:xfrm>
          <a:prstGeom prst="rect">
            <a:avLst/>
          </a:prstGeom>
        </p:spPr>
      </p:pic>
    </p:spTree>
    <p:extLst>
      <p:ext uri="{BB962C8B-B14F-4D97-AF65-F5344CB8AC3E}">
        <p14:creationId xmlns:p14="http://schemas.microsoft.com/office/powerpoint/2010/main" val="1498613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7CC535C-BC4E-924E-A5EA-AB98FF9E6557}"/>
              </a:ext>
            </a:extLst>
          </p:cNvPr>
          <p:cNvSpPr>
            <a:spLocks noGrp="1"/>
          </p:cNvSpPr>
          <p:nvPr>
            <p:ph type="sldNum" sz="quarter" idx="12"/>
          </p:nvPr>
        </p:nvSpPr>
        <p:spPr/>
        <p:txBody>
          <a:bodyPr/>
          <a:lstStyle/>
          <a:p>
            <a:fld id="{26AD20E6-394B-4DF0-96A5-9647FF39C943}" type="slidenum">
              <a:rPr lang="en-IN" smtClean="0"/>
              <a:t>12</a:t>
            </a:fld>
            <a:endParaRPr lang="en-IN"/>
          </a:p>
        </p:txBody>
      </p:sp>
      <p:pic>
        <p:nvPicPr>
          <p:cNvPr id="4" name="Picture 3">
            <a:extLst>
              <a:ext uri="{FF2B5EF4-FFF2-40B4-BE49-F238E27FC236}">
                <a16:creationId xmlns:a16="http://schemas.microsoft.com/office/drawing/2014/main" id="{05AC0A80-0428-0365-5DCC-EE39CAA192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3"/>
            <a:ext cx="2143432" cy="949581"/>
          </a:xfrm>
          <a:prstGeom prst="rect">
            <a:avLst/>
          </a:prstGeom>
        </p:spPr>
      </p:pic>
      <p:pic>
        <p:nvPicPr>
          <p:cNvPr id="6" name="Picture 5">
            <a:extLst>
              <a:ext uri="{FF2B5EF4-FFF2-40B4-BE49-F238E27FC236}">
                <a16:creationId xmlns:a16="http://schemas.microsoft.com/office/drawing/2014/main" id="{30D74A8F-EDE5-E538-3D74-AFF7B98045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3563" y="1720646"/>
            <a:ext cx="5892438" cy="2851354"/>
          </a:xfrm>
          <a:prstGeom prst="rect">
            <a:avLst/>
          </a:prstGeom>
        </p:spPr>
      </p:pic>
      <p:pic>
        <p:nvPicPr>
          <p:cNvPr id="8" name="Picture 7">
            <a:extLst>
              <a:ext uri="{FF2B5EF4-FFF2-40B4-BE49-F238E27FC236}">
                <a16:creationId xmlns:a16="http://schemas.microsoft.com/office/drawing/2014/main" id="{C73AD9AC-B674-9113-7FF9-F0851545E8F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40361" y="1720645"/>
            <a:ext cx="6351640" cy="3184936"/>
          </a:xfrm>
          <a:prstGeom prst="rect">
            <a:avLst/>
          </a:prstGeom>
        </p:spPr>
      </p:pic>
      <p:sp>
        <p:nvSpPr>
          <p:cNvPr id="9" name="Title 1">
            <a:extLst>
              <a:ext uri="{FF2B5EF4-FFF2-40B4-BE49-F238E27FC236}">
                <a16:creationId xmlns:a16="http://schemas.microsoft.com/office/drawing/2014/main" id="{32ED1B8F-0322-EDCF-16E3-A1B0625DCFEB}"/>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IN" b="1" dirty="0"/>
              <a:t>Results </a:t>
            </a:r>
          </a:p>
        </p:txBody>
      </p:sp>
    </p:spTree>
    <p:extLst>
      <p:ext uri="{BB962C8B-B14F-4D97-AF65-F5344CB8AC3E}">
        <p14:creationId xmlns:p14="http://schemas.microsoft.com/office/powerpoint/2010/main" val="2802366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0940455D-17F9-9E7B-3457-C731BA1CAB0D}"/>
              </a:ext>
            </a:extLst>
          </p:cNvPr>
          <p:cNvSpPr>
            <a:spLocks noGrp="1"/>
          </p:cNvSpPr>
          <p:nvPr>
            <p:ph type="sldNum" sz="quarter" idx="12"/>
          </p:nvPr>
        </p:nvSpPr>
        <p:spPr/>
        <p:txBody>
          <a:bodyPr/>
          <a:lstStyle/>
          <a:p>
            <a:fld id="{26AD20E6-394B-4DF0-96A5-9647FF39C943}" type="slidenum">
              <a:rPr lang="en-IN" smtClean="0"/>
              <a:t>13</a:t>
            </a:fld>
            <a:endParaRPr lang="en-IN"/>
          </a:p>
        </p:txBody>
      </p:sp>
      <p:pic>
        <p:nvPicPr>
          <p:cNvPr id="6" name="Picture 5">
            <a:extLst>
              <a:ext uri="{FF2B5EF4-FFF2-40B4-BE49-F238E27FC236}">
                <a16:creationId xmlns:a16="http://schemas.microsoft.com/office/drawing/2014/main" id="{680EF427-976E-B1CB-444F-D1D5C41C5C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4072" y="2802841"/>
            <a:ext cx="4620270" cy="1724266"/>
          </a:xfrm>
          <a:prstGeom prst="rect">
            <a:avLst/>
          </a:prstGeom>
        </p:spPr>
      </p:pic>
      <p:graphicFrame>
        <p:nvGraphicFramePr>
          <p:cNvPr id="7" name="Chart 6">
            <a:extLst>
              <a:ext uri="{FF2B5EF4-FFF2-40B4-BE49-F238E27FC236}">
                <a16:creationId xmlns:a16="http://schemas.microsoft.com/office/drawing/2014/main" id="{F4D86EC4-854F-3CB1-06CD-A5D0E52BD175}"/>
              </a:ext>
            </a:extLst>
          </p:cNvPr>
          <p:cNvGraphicFramePr/>
          <p:nvPr>
            <p:extLst>
              <p:ext uri="{D42A27DB-BD31-4B8C-83A1-F6EECF244321}">
                <p14:modId xmlns:p14="http://schemas.microsoft.com/office/powerpoint/2010/main" val="143742839"/>
              </p:ext>
            </p:extLst>
          </p:nvPr>
        </p:nvGraphicFramePr>
        <p:xfrm>
          <a:off x="5584721" y="1527563"/>
          <a:ext cx="5879691" cy="4274821"/>
        </p:xfrm>
        <a:graphic>
          <a:graphicData uri="http://schemas.openxmlformats.org/drawingml/2006/chart">
            <c:chart xmlns:c="http://schemas.openxmlformats.org/drawingml/2006/chart" xmlns:r="http://schemas.openxmlformats.org/officeDocument/2006/relationships" r:id="rId3"/>
          </a:graphicData>
        </a:graphic>
      </p:graphicFrame>
      <p:pic>
        <p:nvPicPr>
          <p:cNvPr id="8" name="Picture 7">
            <a:extLst>
              <a:ext uri="{FF2B5EF4-FFF2-40B4-BE49-F238E27FC236}">
                <a16:creationId xmlns:a16="http://schemas.microsoft.com/office/drawing/2014/main" id="{3378C4B7-10D2-CE10-953D-8C65F30B27E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 y="23813"/>
            <a:ext cx="2143432" cy="949581"/>
          </a:xfrm>
          <a:prstGeom prst="rect">
            <a:avLst/>
          </a:prstGeom>
        </p:spPr>
      </p:pic>
      <p:sp>
        <p:nvSpPr>
          <p:cNvPr id="9" name="Title 1">
            <a:extLst>
              <a:ext uri="{FF2B5EF4-FFF2-40B4-BE49-F238E27FC236}">
                <a16:creationId xmlns:a16="http://schemas.microsoft.com/office/drawing/2014/main" id="{9E67FC42-6302-4DF0-51D1-E471738D6CD4}"/>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IN" b="1" dirty="0"/>
              <a:t>Results </a:t>
            </a:r>
          </a:p>
        </p:txBody>
      </p:sp>
    </p:spTree>
    <p:extLst>
      <p:ext uri="{BB962C8B-B14F-4D97-AF65-F5344CB8AC3E}">
        <p14:creationId xmlns:p14="http://schemas.microsoft.com/office/powerpoint/2010/main" val="1748380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p:txBody>
          <a:bodyPr/>
          <a:lstStyle/>
          <a:p>
            <a:pPr algn="ctr"/>
            <a:r>
              <a:rPr lang="en-US" b="1" dirty="0"/>
              <a:t>Discussion</a:t>
            </a:r>
            <a:endParaRPr lang="en-IN" b="1" dirty="0"/>
          </a:p>
        </p:txBody>
      </p:sp>
      <p:sp>
        <p:nvSpPr>
          <p:cNvPr id="4" name="Slide Number Placeholder 3">
            <a:extLst>
              <a:ext uri="{FF2B5EF4-FFF2-40B4-BE49-F238E27FC236}">
                <a16:creationId xmlns:a16="http://schemas.microsoft.com/office/drawing/2014/main" id="{D1486BD3-7B28-3873-3378-A9DBB9E3B3DD}"/>
              </a:ext>
            </a:extLst>
          </p:cNvPr>
          <p:cNvSpPr>
            <a:spLocks noGrp="1"/>
          </p:cNvSpPr>
          <p:nvPr>
            <p:ph type="sldNum" sz="quarter" idx="12"/>
          </p:nvPr>
        </p:nvSpPr>
        <p:spPr/>
        <p:txBody>
          <a:bodyPr/>
          <a:lstStyle/>
          <a:p>
            <a:fld id="{26AD20E6-394B-4DF0-96A5-9647FF39C943}" type="slidenum">
              <a:rPr lang="en-IN" smtClean="0"/>
              <a:t>14</a:t>
            </a:fld>
            <a:endParaRPr lang="en-IN"/>
          </a:p>
        </p:txBody>
      </p:sp>
      <p:pic>
        <p:nvPicPr>
          <p:cNvPr id="6" name="Picture 5">
            <a:extLst>
              <a:ext uri="{FF2B5EF4-FFF2-40B4-BE49-F238E27FC236}">
                <a16:creationId xmlns:a16="http://schemas.microsoft.com/office/drawing/2014/main" id="{B5261C97-CF15-220B-FFE7-145AE48C1E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
        <p:nvSpPr>
          <p:cNvPr id="8" name="Content Placeholder 7">
            <a:extLst>
              <a:ext uri="{FF2B5EF4-FFF2-40B4-BE49-F238E27FC236}">
                <a16:creationId xmlns:a16="http://schemas.microsoft.com/office/drawing/2014/main" id="{21A3D71D-9C13-B700-E0D9-4235C0D4AE66}"/>
              </a:ext>
            </a:extLst>
          </p:cNvPr>
          <p:cNvSpPr>
            <a:spLocks noGrp="1"/>
          </p:cNvSpPr>
          <p:nvPr>
            <p:ph idx="1"/>
          </p:nvPr>
        </p:nvSpPr>
        <p:spPr/>
        <p:txBody>
          <a:bodyPr/>
          <a:lstStyle/>
          <a:p>
            <a:pPr marL="342900" lvl="0" indent="-342900">
              <a:lnSpc>
                <a:spcPct val="150000"/>
              </a:lnSpc>
              <a:buFont typeface="Symbol" panose="05050102010706020507" pitchFamily="18" charset="2"/>
              <a:buChar char=""/>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Patient education handouts consisting of all the investigations and radiology tests should be formed. These forms will contain the fasting requirements of all the investigations and the significance of the tests. This will help the patients to plan their visits in a better way.</a:t>
            </a:r>
            <a:endParaRPr lang="en-IN"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buFont typeface="Symbol" panose="05050102010706020507" pitchFamily="18" charset="2"/>
              <a:buChar char=""/>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OT schedule of the anesthesiologists should be updated a day before their actual OT and this should be shared with all the coordinators/service leaders. This will help the coordinators to plan PACs in a better way.</a:t>
            </a:r>
            <a:endParaRPr lang="en-IN"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Symbol" panose="05050102010706020507" pitchFamily="18" charset="2"/>
              <a:buChar char=""/>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If the patient has not done any investigations, then the patient should be first sent to radiology department and then the PAC department. </a:t>
            </a:r>
            <a:endParaRPr lang="en-IN"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616270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9676-68AE-B31D-2B17-777B3CE4CB84}"/>
              </a:ext>
            </a:extLst>
          </p:cNvPr>
          <p:cNvSpPr>
            <a:spLocks noGrp="1"/>
          </p:cNvSpPr>
          <p:nvPr>
            <p:ph type="title"/>
          </p:nvPr>
        </p:nvSpPr>
        <p:spPr/>
        <p:txBody>
          <a:bodyPr/>
          <a:lstStyle/>
          <a:p>
            <a:pPr algn="ctr"/>
            <a:r>
              <a:rPr lang="en-IN" b="1" dirty="0"/>
              <a:t>Discussion </a:t>
            </a:r>
          </a:p>
        </p:txBody>
      </p:sp>
      <p:sp>
        <p:nvSpPr>
          <p:cNvPr id="3" name="Content Placeholder 2">
            <a:extLst>
              <a:ext uri="{FF2B5EF4-FFF2-40B4-BE49-F238E27FC236}">
                <a16:creationId xmlns:a16="http://schemas.microsoft.com/office/drawing/2014/main" id="{069AE405-828D-19A8-A3BF-17A9B1F9E370}"/>
              </a:ext>
            </a:extLst>
          </p:cNvPr>
          <p:cNvSpPr>
            <a:spLocks noGrp="1"/>
          </p:cNvSpPr>
          <p:nvPr>
            <p:ph idx="1"/>
          </p:nvPr>
        </p:nvSpPr>
        <p:spPr/>
        <p:txBody>
          <a:bodyPr/>
          <a:lstStyle/>
          <a:p>
            <a:pPr marL="342900" lvl="0" indent="-342900">
              <a:lnSpc>
                <a:spcPct val="150000"/>
              </a:lnSpc>
              <a:buFont typeface="Symbol" panose="05050102010706020507" pitchFamily="18" charset="2"/>
              <a:buChar char=""/>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If the patient has got  the tests done from outside and has chest X-ray and ECG reports with himself, then the patient should be sent to PAC department first. The coordinator should make sure that the tests done from outside are done recently (say 1 month ago) and not a while ago.</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Symbol" panose="05050102010706020507" pitchFamily="18" charset="2"/>
              <a:buChar char=""/>
            </a:pPr>
            <a:r>
              <a:rPr lang="en-US" sz="2000" kern="100" dirty="0">
                <a:effectLst/>
                <a:latin typeface="Times New Roman" panose="02020603050405020304" pitchFamily="18" charset="0"/>
                <a:ea typeface="Calibri" panose="020F0502020204030204" pitchFamily="34" charset="0"/>
                <a:cs typeface="Times New Roman" panose="02020603050405020304" pitchFamily="18" charset="0"/>
              </a:rPr>
              <a:t>While waiting for any diagnostic test, the patient can collect and fill his/her insurance forms so that the waiting time is utilized.</a:t>
            </a:r>
            <a:endParaRPr lang="en-IN" sz="20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4" name="Slide Number Placeholder 3">
            <a:extLst>
              <a:ext uri="{FF2B5EF4-FFF2-40B4-BE49-F238E27FC236}">
                <a16:creationId xmlns:a16="http://schemas.microsoft.com/office/drawing/2014/main" id="{A55A2AEE-BCF7-2356-2A0D-334825D425B5}"/>
              </a:ext>
            </a:extLst>
          </p:cNvPr>
          <p:cNvSpPr>
            <a:spLocks noGrp="1"/>
          </p:cNvSpPr>
          <p:nvPr>
            <p:ph type="sldNum" sz="quarter" idx="12"/>
          </p:nvPr>
        </p:nvSpPr>
        <p:spPr/>
        <p:txBody>
          <a:bodyPr/>
          <a:lstStyle/>
          <a:p>
            <a:fld id="{26AD20E6-394B-4DF0-96A5-9647FF39C943}" type="slidenum">
              <a:rPr lang="en-IN" smtClean="0"/>
              <a:t>15</a:t>
            </a:fld>
            <a:endParaRPr lang="en-IN"/>
          </a:p>
        </p:txBody>
      </p:sp>
      <p:pic>
        <p:nvPicPr>
          <p:cNvPr id="6" name="Picture 5">
            <a:extLst>
              <a:ext uri="{FF2B5EF4-FFF2-40B4-BE49-F238E27FC236}">
                <a16:creationId xmlns:a16="http://schemas.microsoft.com/office/drawing/2014/main" id="{67E54A9D-4B6F-6671-1709-E2CF64355D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2497821" cy="1175722"/>
          </a:xfrm>
          <a:prstGeom prst="rect">
            <a:avLst/>
          </a:prstGeom>
        </p:spPr>
      </p:pic>
    </p:spTree>
    <p:extLst>
      <p:ext uri="{BB962C8B-B14F-4D97-AF65-F5344CB8AC3E}">
        <p14:creationId xmlns:p14="http://schemas.microsoft.com/office/powerpoint/2010/main" val="23883681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65BDE-C1E4-2068-7ED7-1D9DDC4B3A10}"/>
              </a:ext>
            </a:extLst>
          </p:cNvPr>
          <p:cNvSpPr>
            <a:spLocks noGrp="1"/>
          </p:cNvSpPr>
          <p:nvPr>
            <p:ph type="title"/>
          </p:nvPr>
        </p:nvSpPr>
        <p:spPr/>
        <p:txBody>
          <a:bodyPr/>
          <a:lstStyle/>
          <a:p>
            <a:pPr algn="ctr"/>
            <a:r>
              <a:rPr lang="en-IN" b="1" dirty="0"/>
              <a:t>Conclusion</a:t>
            </a:r>
          </a:p>
        </p:txBody>
      </p:sp>
      <p:sp>
        <p:nvSpPr>
          <p:cNvPr id="3" name="Content Placeholder 2">
            <a:extLst>
              <a:ext uri="{FF2B5EF4-FFF2-40B4-BE49-F238E27FC236}">
                <a16:creationId xmlns:a16="http://schemas.microsoft.com/office/drawing/2014/main" id="{C37621F9-57FC-03A7-2EE3-925A45765D10}"/>
              </a:ext>
            </a:extLst>
          </p:cNvPr>
          <p:cNvSpPr>
            <a:spLocks noGrp="1"/>
          </p:cNvSpPr>
          <p:nvPr>
            <p:ph idx="1"/>
          </p:nvPr>
        </p:nvSpPr>
        <p:spPr/>
        <p:txBody>
          <a:bodyPr/>
          <a:lstStyle/>
          <a:p>
            <a:pPr>
              <a:lnSpc>
                <a:spcPct val="150000"/>
              </a:lnSpc>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It can be concluded from the study that the patient experience can be elevated with minor changes in the patient journey map like restricting unnecessary movements of the patients, decreasing their length of stay, improving communications between different departments, etc.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4" name="Slide Number Placeholder 3">
            <a:extLst>
              <a:ext uri="{FF2B5EF4-FFF2-40B4-BE49-F238E27FC236}">
                <a16:creationId xmlns:a16="http://schemas.microsoft.com/office/drawing/2014/main" id="{520413FC-7659-4BBD-06AF-798C6C1C0116}"/>
              </a:ext>
            </a:extLst>
          </p:cNvPr>
          <p:cNvSpPr>
            <a:spLocks noGrp="1"/>
          </p:cNvSpPr>
          <p:nvPr>
            <p:ph type="sldNum" sz="quarter" idx="12"/>
          </p:nvPr>
        </p:nvSpPr>
        <p:spPr/>
        <p:txBody>
          <a:bodyPr/>
          <a:lstStyle/>
          <a:p>
            <a:fld id="{26AD20E6-394B-4DF0-96A5-9647FF39C943}" type="slidenum">
              <a:rPr lang="en-IN" smtClean="0"/>
              <a:t>16</a:t>
            </a:fld>
            <a:endParaRPr lang="en-IN"/>
          </a:p>
        </p:txBody>
      </p:sp>
      <p:pic>
        <p:nvPicPr>
          <p:cNvPr id="6" name="Picture 5">
            <a:extLst>
              <a:ext uri="{FF2B5EF4-FFF2-40B4-BE49-F238E27FC236}">
                <a16:creationId xmlns:a16="http://schemas.microsoft.com/office/drawing/2014/main" id="{945CF6E8-DCFB-270F-3407-DF7FB025497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458065" cy="1157009"/>
          </a:xfrm>
          <a:prstGeom prst="rect">
            <a:avLst/>
          </a:prstGeom>
        </p:spPr>
      </p:pic>
    </p:spTree>
    <p:extLst>
      <p:ext uri="{BB962C8B-B14F-4D97-AF65-F5344CB8AC3E}">
        <p14:creationId xmlns:p14="http://schemas.microsoft.com/office/powerpoint/2010/main" val="1644327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0CEC-B205-D614-ACFB-9620DEF0A59E}"/>
              </a:ext>
            </a:extLst>
          </p:cNvPr>
          <p:cNvSpPr>
            <a:spLocks noGrp="1"/>
          </p:cNvSpPr>
          <p:nvPr>
            <p:ph type="title"/>
          </p:nvPr>
        </p:nvSpPr>
        <p:spPr/>
        <p:txBody>
          <a:bodyPr/>
          <a:lstStyle/>
          <a:p>
            <a:pPr algn="ctr"/>
            <a:r>
              <a:rPr lang="en-IN" b="1" dirty="0"/>
              <a:t>References </a:t>
            </a:r>
          </a:p>
        </p:txBody>
      </p:sp>
      <p:sp>
        <p:nvSpPr>
          <p:cNvPr id="3" name="Content Placeholder 2">
            <a:extLst>
              <a:ext uri="{FF2B5EF4-FFF2-40B4-BE49-F238E27FC236}">
                <a16:creationId xmlns:a16="http://schemas.microsoft.com/office/drawing/2014/main" id="{3E6CD5A5-350C-07B1-88E3-70F677EEF1DB}"/>
              </a:ext>
            </a:extLst>
          </p:cNvPr>
          <p:cNvSpPr>
            <a:spLocks noGrp="1"/>
          </p:cNvSpPr>
          <p:nvPr>
            <p:ph idx="1"/>
          </p:nvPr>
        </p:nvSpPr>
        <p:spPr/>
        <p:txBody>
          <a:bodyPr>
            <a:normAutofit fontScale="92500" lnSpcReduction="10000"/>
          </a:bodyPr>
          <a:lstStyle/>
          <a:p>
            <a:pPr marL="342900" lvl="0" indent="-342900">
              <a:lnSpc>
                <a:spcPct val="120000"/>
              </a:lnSpc>
              <a:buFont typeface="Symbol" panose="05050102010706020507" pitchFamily="18" charset="2"/>
              <a:buChar char=""/>
            </a:pPr>
            <a:r>
              <a:rPr lang="en-IN"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Gualandi</a:t>
            </a:r>
            <a:r>
              <a:rPr lang="en-IN" sz="1800" kern="0" dirty="0">
                <a:effectLst/>
                <a:latin typeface="Times New Roman" panose="02020603050405020304" pitchFamily="18" charset="0"/>
                <a:ea typeface="Times New Roman" panose="02020603050405020304" pitchFamily="18" charset="0"/>
                <a:cs typeface="Times New Roman" panose="02020603050405020304" pitchFamily="18" charset="0"/>
              </a:rPr>
              <a:t> R, </a:t>
            </a:r>
            <a:r>
              <a:rPr lang="en-IN"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Masella</a:t>
            </a:r>
            <a:r>
              <a:rPr lang="en-IN" sz="1800" kern="0" dirty="0">
                <a:effectLst/>
                <a:latin typeface="Times New Roman" panose="02020603050405020304" pitchFamily="18" charset="0"/>
                <a:ea typeface="Times New Roman" panose="02020603050405020304" pitchFamily="18" charset="0"/>
                <a:cs typeface="Times New Roman" panose="02020603050405020304" pitchFamily="18" charset="0"/>
              </a:rPr>
              <a:t> C, </a:t>
            </a:r>
            <a:r>
              <a:rPr lang="en-IN"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Viglione</a:t>
            </a:r>
            <a:r>
              <a:rPr lang="en-IN" sz="1800" kern="0" dirty="0">
                <a:effectLst/>
                <a:latin typeface="Times New Roman" panose="02020603050405020304" pitchFamily="18" charset="0"/>
                <a:ea typeface="Times New Roman" panose="02020603050405020304" pitchFamily="18" charset="0"/>
                <a:cs typeface="Times New Roman" panose="02020603050405020304" pitchFamily="18" charset="0"/>
              </a:rPr>
              <a:t> D, </a:t>
            </a:r>
            <a:r>
              <a:rPr lang="en-IN"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Tartaglini</a:t>
            </a:r>
            <a:r>
              <a:rPr lang="en-IN" sz="1800" kern="0" dirty="0">
                <a:effectLst/>
                <a:latin typeface="Times New Roman" panose="02020603050405020304" pitchFamily="18" charset="0"/>
                <a:ea typeface="Times New Roman" panose="02020603050405020304" pitchFamily="18" charset="0"/>
                <a:cs typeface="Times New Roman" panose="02020603050405020304" pitchFamily="18" charset="0"/>
              </a:rPr>
              <a:t> D. Exploring the hospital patient journey: What does the patient experience? Frey R, editor. PLOS ONE. 2019 Dec 5;14(12):e0224899.</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20000"/>
              </a:lnSpc>
              <a:buFont typeface="Symbol" panose="05050102010706020507" pitchFamily="18" charset="2"/>
              <a:buChar char=""/>
            </a:pPr>
            <a:r>
              <a:rPr lang="en-IN"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Simonse</a:t>
            </a:r>
            <a:r>
              <a:rPr lang="en-IN" sz="1800" kern="0" dirty="0">
                <a:effectLst/>
                <a:latin typeface="Times New Roman" panose="02020603050405020304" pitchFamily="18" charset="0"/>
                <a:ea typeface="Times New Roman" panose="02020603050405020304" pitchFamily="18" charset="0"/>
                <a:cs typeface="Times New Roman" panose="02020603050405020304" pitchFamily="18" charset="0"/>
              </a:rPr>
              <a:t> L, Albayrak A, </a:t>
            </a:r>
            <a:r>
              <a:rPr lang="en-IN"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Starre</a:t>
            </a:r>
            <a:r>
              <a:rPr lang="en-IN" sz="1800" kern="0" dirty="0">
                <a:effectLst/>
                <a:latin typeface="Times New Roman" panose="02020603050405020304" pitchFamily="18" charset="0"/>
                <a:ea typeface="Times New Roman" panose="02020603050405020304" pitchFamily="18" charset="0"/>
                <a:cs typeface="Times New Roman" panose="02020603050405020304" pitchFamily="18" charset="0"/>
              </a:rPr>
              <a:t> S. Patient journey method for integrated service design. Design for Health. 2019 Jan 2;3(1):82–97.</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20000"/>
              </a:lnSpc>
              <a:buFont typeface="Symbol" panose="05050102010706020507" pitchFamily="18" charset="2"/>
              <a:buChar char=""/>
            </a:pPr>
            <a:r>
              <a:rPr lang="en-IN"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Carayon</a:t>
            </a:r>
            <a:r>
              <a:rPr lang="en-IN" sz="1800" kern="0" dirty="0">
                <a:effectLst/>
                <a:latin typeface="Times New Roman" panose="02020603050405020304" pitchFamily="18" charset="0"/>
                <a:ea typeface="Times New Roman" panose="02020603050405020304" pitchFamily="18" charset="0"/>
                <a:cs typeface="Times New Roman" panose="02020603050405020304" pitchFamily="18" charset="0"/>
              </a:rPr>
              <a:t> P, </a:t>
            </a:r>
            <a:r>
              <a:rPr lang="en-IN"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Schoofs</a:t>
            </a:r>
            <a:r>
              <a:rPr lang="en-IN" sz="1800" kern="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IN"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Hundt</a:t>
            </a:r>
            <a:r>
              <a:rPr lang="en-IN" sz="1800" kern="0" dirty="0">
                <a:effectLst/>
                <a:latin typeface="Times New Roman" panose="02020603050405020304" pitchFamily="18" charset="0"/>
                <a:ea typeface="Times New Roman" panose="02020603050405020304" pitchFamily="18" charset="0"/>
                <a:cs typeface="Times New Roman" panose="02020603050405020304" pitchFamily="18" charset="0"/>
              </a:rPr>
              <a:t> A, Karsh B-T, </a:t>
            </a:r>
            <a:r>
              <a:rPr lang="en-IN"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Gurses</a:t>
            </a:r>
            <a:r>
              <a:rPr lang="en-IN" sz="1800" kern="0" dirty="0">
                <a:effectLst/>
                <a:latin typeface="Times New Roman" panose="02020603050405020304" pitchFamily="18" charset="0"/>
                <a:ea typeface="Times New Roman" panose="02020603050405020304" pitchFamily="18" charset="0"/>
                <a:cs typeface="Times New Roman" panose="02020603050405020304" pitchFamily="18" charset="0"/>
              </a:rPr>
              <a:t> AP, Alvarado CJ, Smith M, et al. Work system design for patient safety: the SEIPS model. Quality and Safety in Health Care [Internet]. 2006 Dec 1;15(suppl_1):i50–8. Available from: https://www.ncbi.nlm.nih.gov/pmc/articles/PMC2464868/</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20000"/>
              </a:lnSpc>
              <a:buFont typeface="Symbol" panose="05050102010706020507" pitchFamily="18" charset="2"/>
              <a:buChar char=""/>
            </a:pPr>
            <a:r>
              <a:rPr lang="en-IN"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Gallan</a:t>
            </a:r>
            <a:r>
              <a:rPr lang="en-IN" sz="1800" kern="0" dirty="0">
                <a:effectLst/>
                <a:latin typeface="Times New Roman" panose="02020603050405020304" pitchFamily="18" charset="0"/>
                <a:ea typeface="Times New Roman" panose="02020603050405020304" pitchFamily="18" charset="0"/>
                <a:cs typeface="Times New Roman" panose="02020603050405020304" pitchFamily="18" charset="0"/>
              </a:rPr>
              <a:t> AS, </a:t>
            </a:r>
            <a:r>
              <a:rPr lang="en-IN"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Perlow</a:t>
            </a:r>
            <a:r>
              <a:rPr lang="en-IN" sz="1800" kern="0" dirty="0">
                <a:effectLst/>
                <a:latin typeface="Times New Roman" panose="02020603050405020304" pitchFamily="18" charset="0"/>
                <a:ea typeface="Times New Roman" panose="02020603050405020304" pitchFamily="18" charset="0"/>
                <a:cs typeface="Times New Roman" panose="02020603050405020304" pitchFamily="18" charset="0"/>
              </a:rPr>
              <a:t> B, Shah R, </a:t>
            </a:r>
            <a:r>
              <a:rPr lang="en-IN"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Gravdal</a:t>
            </a:r>
            <a:r>
              <a:rPr lang="en-IN" sz="1800" kern="0" dirty="0">
                <a:effectLst/>
                <a:latin typeface="Times New Roman" panose="02020603050405020304" pitchFamily="18" charset="0"/>
                <a:ea typeface="Times New Roman" panose="02020603050405020304" pitchFamily="18" charset="0"/>
                <a:cs typeface="Times New Roman" panose="02020603050405020304" pitchFamily="18" charset="0"/>
              </a:rPr>
              <a:t> J. The impact of patient shadowing on service design: Insights from a family medicine clinic. Patient Experience Journal. 2021 Apr 28;8(1):88–98.</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20000"/>
              </a:lnSpc>
              <a:spcAft>
                <a:spcPts val="800"/>
              </a:spcAft>
              <a:buFont typeface="Symbol" panose="05050102010706020507" pitchFamily="18" charset="2"/>
              <a:buChar char=""/>
            </a:pPr>
            <a:r>
              <a:rPr lang="en-IN" sz="1800" kern="0" dirty="0">
                <a:effectLst/>
                <a:latin typeface="Times New Roman" panose="02020603050405020304" pitchFamily="18" charset="0"/>
                <a:ea typeface="Times New Roman" panose="02020603050405020304" pitchFamily="18" charset="0"/>
                <a:cs typeface="Times New Roman" panose="02020603050405020304" pitchFamily="18" charset="0"/>
              </a:rPr>
              <a:t>Feely MA, Collins CS, Daniels PR, Kebede EB, Jatoi A, </a:t>
            </a:r>
            <a:r>
              <a:rPr lang="en-IN" sz="1800" kern="0" dirty="0" err="1">
                <a:effectLst/>
                <a:latin typeface="Times New Roman" panose="02020603050405020304" pitchFamily="18" charset="0"/>
                <a:ea typeface="Times New Roman" panose="02020603050405020304" pitchFamily="18" charset="0"/>
                <a:cs typeface="Times New Roman" panose="02020603050405020304" pitchFamily="18" charset="0"/>
              </a:rPr>
              <a:t>Mauck</a:t>
            </a:r>
            <a:r>
              <a:rPr lang="en-IN" sz="1800" kern="0" dirty="0">
                <a:effectLst/>
                <a:latin typeface="Times New Roman" panose="02020603050405020304" pitchFamily="18" charset="0"/>
                <a:ea typeface="Times New Roman" panose="02020603050405020304" pitchFamily="18" charset="0"/>
                <a:cs typeface="Times New Roman" panose="02020603050405020304" pitchFamily="18" charset="0"/>
              </a:rPr>
              <a:t> KF. Preoperative testing before noncardiac surgery: guidelines and recommendations. American Family Physician [Internet]. 2013 Mar 15;87(6):414–8. Available from: https://pubmed.ncbi.nlm.nih.gov/23547574/</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
        <p:nvSpPr>
          <p:cNvPr id="5" name="Slide Number Placeholder 4">
            <a:extLst>
              <a:ext uri="{FF2B5EF4-FFF2-40B4-BE49-F238E27FC236}">
                <a16:creationId xmlns:a16="http://schemas.microsoft.com/office/drawing/2014/main" id="{65778F48-EED0-0966-D30D-CA2F4B9E882F}"/>
              </a:ext>
            </a:extLst>
          </p:cNvPr>
          <p:cNvSpPr>
            <a:spLocks noGrp="1"/>
          </p:cNvSpPr>
          <p:nvPr>
            <p:ph type="sldNum" sz="quarter" idx="12"/>
          </p:nvPr>
        </p:nvSpPr>
        <p:spPr/>
        <p:txBody>
          <a:bodyPr/>
          <a:lstStyle/>
          <a:p>
            <a:fld id="{26AD20E6-394B-4DF0-96A5-9647FF39C943}" type="slidenum">
              <a:rPr lang="en-IN" smtClean="0"/>
              <a:t>17</a:t>
            </a:fld>
            <a:endParaRPr lang="en-IN"/>
          </a:p>
        </p:txBody>
      </p:sp>
    </p:spTree>
    <p:extLst>
      <p:ext uri="{BB962C8B-B14F-4D97-AF65-F5344CB8AC3E}">
        <p14:creationId xmlns:p14="http://schemas.microsoft.com/office/powerpoint/2010/main" val="1492437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A40DA-CCAF-AA4D-F02C-E8A499F3A7C1}"/>
              </a:ext>
            </a:extLst>
          </p:cNvPr>
          <p:cNvSpPr>
            <a:spLocks noGrp="1"/>
          </p:cNvSpPr>
          <p:nvPr>
            <p:ph type="ctrTitle"/>
          </p:nvPr>
        </p:nvSpPr>
        <p:spPr/>
        <p:txBody>
          <a:bodyPr/>
          <a:lstStyle/>
          <a:p>
            <a:r>
              <a:rPr lang="en-IN" dirty="0"/>
              <a:t>Thank You</a:t>
            </a:r>
          </a:p>
        </p:txBody>
      </p:sp>
      <p:sp>
        <p:nvSpPr>
          <p:cNvPr id="3" name="Subtitle 2">
            <a:extLst>
              <a:ext uri="{FF2B5EF4-FFF2-40B4-BE49-F238E27FC236}">
                <a16:creationId xmlns:a16="http://schemas.microsoft.com/office/drawing/2014/main" id="{14362A6F-B772-4C22-FFAA-7F43C56C049B}"/>
              </a:ext>
            </a:extLst>
          </p:cNvPr>
          <p:cNvSpPr>
            <a:spLocks noGrp="1"/>
          </p:cNvSpPr>
          <p:nvPr>
            <p:ph type="subTitle" idx="1"/>
          </p:nvPr>
        </p:nvSpPr>
        <p:spPr/>
        <p:txBody>
          <a:bodyPr/>
          <a:lstStyle/>
          <a:p>
            <a:r>
              <a:rPr lang="en-IN" dirty="0"/>
              <a:t>Any Questions</a:t>
            </a:r>
          </a:p>
        </p:txBody>
      </p:sp>
      <p:sp>
        <p:nvSpPr>
          <p:cNvPr id="4" name="Slide Number Placeholder 3">
            <a:extLst>
              <a:ext uri="{FF2B5EF4-FFF2-40B4-BE49-F238E27FC236}">
                <a16:creationId xmlns:a16="http://schemas.microsoft.com/office/drawing/2014/main" id="{33C20748-CF29-ED49-B8D8-5DEBC4A531CC}"/>
              </a:ext>
            </a:extLst>
          </p:cNvPr>
          <p:cNvSpPr>
            <a:spLocks noGrp="1"/>
          </p:cNvSpPr>
          <p:nvPr>
            <p:ph type="sldNum" sz="quarter" idx="12"/>
          </p:nvPr>
        </p:nvSpPr>
        <p:spPr/>
        <p:txBody>
          <a:bodyPr/>
          <a:lstStyle/>
          <a:p>
            <a:fld id="{26AD20E6-394B-4DF0-96A5-9647FF39C943}" type="slidenum">
              <a:rPr lang="en-IN" smtClean="0"/>
              <a:t>18</a:t>
            </a:fld>
            <a:endParaRPr lang="en-IN"/>
          </a:p>
        </p:txBody>
      </p:sp>
      <p:pic>
        <p:nvPicPr>
          <p:cNvPr id="6" name="Picture 5">
            <a:extLst>
              <a:ext uri="{FF2B5EF4-FFF2-40B4-BE49-F238E27FC236}">
                <a16:creationId xmlns:a16="http://schemas.microsoft.com/office/drawing/2014/main" id="{EDC1BA95-363B-4D43-B4A1-2FAE931EE5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6752462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Mentor Approval</a:t>
            </a:r>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2</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23813"/>
            <a:ext cx="2226270" cy="1047903"/>
          </a:xfrm>
          <a:prstGeom prst="rect">
            <a:avLst/>
          </a:prstGeom>
        </p:spPr>
      </p:pic>
      <p:pic>
        <p:nvPicPr>
          <p:cNvPr id="8" name="Picture 7">
            <a:extLst>
              <a:ext uri="{FF2B5EF4-FFF2-40B4-BE49-F238E27FC236}">
                <a16:creationId xmlns:a16="http://schemas.microsoft.com/office/drawing/2014/main" id="{F9C4C8D0-03BE-0DE5-0FD2-0EFF0BF7FAA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47951" y="1591492"/>
            <a:ext cx="8905078" cy="4764858"/>
          </a:xfrm>
          <a:prstGeom prst="rect">
            <a:avLst/>
          </a:prstGeom>
        </p:spPr>
      </p:pic>
    </p:spTree>
    <p:extLst>
      <p:ext uri="{BB962C8B-B14F-4D97-AF65-F5344CB8AC3E}">
        <p14:creationId xmlns:p14="http://schemas.microsoft.com/office/powerpoint/2010/main" val="2861094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72094-D36A-007C-818C-6DC4FC39F74F}"/>
              </a:ext>
            </a:extLst>
          </p:cNvPr>
          <p:cNvSpPr>
            <a:spLocks noGrp="1"/>
          </p:cNvSpPr>
          <p:nvPr>
            <p:ph type="title"/>
          </p:nvPr>
        </p:nvSpPr>
        <p:spPr/>
        <p:txBody>
          <a:bodyPr/>
          <a:lstStyle/>
          <a:p>
            <a:pPr algn="ctr"/>
            <a:r>
              <a:rPr lang="en-IN" b="1" dirty="0"/>
              <a:t>Introduction </a:t>
            </a:r>
          </a:p>
        </p:txBody>
      </p:sp>
      <p:sp>
        <p:nvSpPr>
          <p:cNvPr id="3" name="Content Placeholder 2">
            <a:extLst>
              <a:ext uri="{FF2B5EF4-FFF2-40B4-BE49-F238E27FC236}">
                <a16:creationId xmlns:a16="http://schemas.microsoft.com/office/drawing/2014/main" id="{2DB44169-B653-8FCC-211C-27ABE8FE014A}"/>
              </a:ext>
            </a:extLst>
          </p:cNvPr>
          <p:cNvSpPr>
            <a:spLocks noGrp="1"/>
          </p:cNvSpPr>
          <p:nvPr>
            <p:ph idx="1"/>
          </p:nvPr>
        </p:nvSpPr>
        <p:spPr/>
        <p:txBody>
          <a:bodyPr>
            <a:normAutofit/>
          </a:bodyPr>
          <a:lstStyle/>
          <a:p>
            <a:r>
              <a:rPr lang="en-US" sz="2400" dirty="0">
                <a:effectLst/>
                <a:latin typeface="Times New Roman" panose="02020603050405020304" pitchFamily="18" charset="0"/>
                <a:ea typeface="Calibri" panose="020F0502020204030204" pitchFamily="34" charset="0"/>
              </a:rPr>
              <a:t>Surgical patients go through a lot of preoperative tests before they get admitted for the surgery. These tests include electrocardiography, chest radiography, various laboratory existing fitness of the patients before the surgical intervention is performed. These tests helps the doctors to identify the potential risks of the surgery that the patient can face. </a:t>
            </a:r>
          </a:p>
          <a:p>
            <a:r>
              <a:rPr lang="en-US" sz="2400" dirty="0">
                <a:effectLst/>
                <a:latin typeface="Times New Roman" panose="02020603050405020304" pitchFamily="18" charset="0"/>
                <a:ea typeface="Calibri" panose="020F0502020204030204" pitchFamily="34" charset="0"/>
              </a:rPr>
              <a:t>The reports of the preoperative tests are reviewed by the Anesthesiologists, who critically analyze the patients ability to sustain an anesthesia dose before the surgery. If the anesthesiologists find any reports to be abnormal, they instantly change the course of actions by referring the patients to respective specialists. For example, if the ECG reports show any deviation from the normal reports, the patient is referred to a cardiologist and the further course of actions are dependent upon the cardiologists analysis. </a:t>
            </a:r>
            <a:endParaRPr lang="en-IN" sz="2400" dirty="0"/>
          </a:p>
        </p:txBody>
      </p:sp>
      <p:sp>
        <p:nvSpPr>
          <p:cNvPr id="4" name="Slide Number Placeholder 3">
            <a:extLst>
              <a:ext uri="{FF2B5EF4-FFF2-40B4-BE49-F238E27FC236}">
                <a16:creationId xmlns:a16="http://schemas.microsoft.com/office/drawing/2014/main" id="{98B9F59A-EE54-15E1-6F90-F1AB79C0DCE7}"/>
              </a:ext>
            </a:extLst>
          </p:cNvPr>
          <p:cNvSpPr>
            <a:spLocks noGrp="1"/>
          </p:cNvSpPr>
          <p:nvPr>
            <p:ph type="sldNum" sz="quarter" idx="12"/>
          </p:nvPr>
        </p:nvSpPr>
        <p:spPr/>
        <p:txBody>
          <a:bodyPr/>
          <a:lstStyle/>
          <a:p>
            <a:fld id="{26AD20E6-394B-4DF0-96A5-9647FF39C943}" type="slidenum">
              <a:rPr lang="en-IN" smtClean="0"/>
              <a:t>3</a:t>
            </a:fld>
            <a:endParaRPr lang="en-IN"/>
          </a:p>
        </p:txBody>
      </p:sp>
      <p:pic>
        <p:nvPicPr>
          <p:cNvPr id="6" name="Picture 5">
            <a:extLst>
              <a:ext uri="{FF2B5EF4-FFF2-40B4-BE49-F238E27FC236}">
                <a16:creationId xmlns:a16="http://schemas.microsoft.com/office/drawing/2014/main" id="{623EA6A3-2D9E-C718-EBF4-5B7AFD95B0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477729" cy="1166265"/>
          </a:xfrm>
          <a:prstGeom prst="rect">
            <a:avLst/>
          </a:prstGeom>
        </p:spPr>
      </p:pic>
    </p:spTree>
    <p:extLst>
      <p:ext uri="{BB962C8B-B14F-4D97-AF65-F5344CB8AC3E}">
        <p14:creationId xmlns:p14="http://schemas.microsoft.com/office/powerpoint/2010/main" val="293501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43172-3A64-97D5-BA26-0EA01C199F7A}"/>
              </a:ext>
            </a:extLst>
          </p:cNvPr>
          <p:cNvSpPr>
            <a:spLocks noGrp="1"/>
          </p:cNvSpPr>
          <p:nvPr>
            <p:ph type="title"/>
          </p:nvPr>
        </p:nvSpPr>
        <p:spPr>
          <a:xfrm>
            <a:off x="1120878" y="365125"/>
            <a:ext cx="10232922" cy="1325563"/>
          </a:xfrm>
        </p:spPr>
        <p:txBody>
          <a:bodyPr/>
          <a:lstStyle/>
          <a:p>
            <a:pPr algn="ctr"/>
            <a:r>
              <a:rPr lang="en-US" b="1" dirty="0"/>
              <a:t>Introduction</a:t>
            </a:r>
            <a:endParaRPr lang="en-IN" b="1" dirty="0"/>
          </a:p>
        </p:txBody>
      </p:sp>
      <p:sp>
        <p:nvSpPr>
          <p:cNvPr id="3" name="Content Placeholder 2">
            <a:extLst>
              <a:ext uri="{FF2B5EF4-FFF2-40B4-BE49-F238E27FC236}">
                <a16:creationId xmlns:a16="http://schemas.microsoft.com/office/drawing/2014/main" id="{FF3A9EB2-DF96-787D-DDDD-E83AEE63A73D}"/>
              </a:ext>
            </a:extLst>
          </p:cNvPr>
          <p:cNvSpPr>
            <a:spLocks noGrp="1"/>
          </p:cNvSpPr>
          <p:nvPr>
            <p:ph idx="1"/>
          </p:nvPr>
        </p:nvSpPr>
        <p:spPr>
          <a:xfrm>
            <a:off x="838200" y="2141537"/>
            <a:ext cx="10515600" cy="4351338"/>
          </a:xfrm>
        </p:spPr>
        <p:txBody>
          <a:bodyPr/>
          <a:lstStyle/>
          <a:p>
            <a:r>
              <a:rPr lang="en-US" sz="2400" dirty="0">
                <a:effectLst/>
                <a:latin typeface="Times New Roman" panose="02020603050405020304" pitchFamily="18" charset="0"/>
                <a:ea typeface="Calibri" panose="020F0502020204030204" pitchFamily="34" charset="0"/>
              </a:rPr>
              <a:t>To get these tests done, the patient follows a certain journey path that was shadowed by the shadower. </a:t>
            </a:r>
          </a:p>
          <a:p>
            <a:r>
              <a:rPr lang="en-US" sz="2400" dirty="0">
                <a:effectLst/>
                <a:latin typeface="Times New Roman" panose="02020603050405020304" pitchFamily="18" charset="0"/>
                <a:ea typeface="Calibri" panose="020F0502020204030204" pitchFamily="34" charset="0"/>
              </a:rPr>
              <a:t>Journey mapping is a process where a patients journey is mapped through every touchpoint through the perspective of a patient. </a:t>
            </a:r>
          </a:p>
          <a:p>
            <a:r>
              <a:rPr lang="en-US" sz="2400" dirty="0">
                <a:effectLst/>
                <a:latin typeface="Times New Roman" panose="02020603050405020304" pitchFamily="18" charset="0"/>
                <a:ea typeface="Calibri" panose="020F0502020204030204" pitchFamily="34" charset="0"/>
              </a:rPr>
              <a:t>Patient shadowing, a qualitative technique, has been emphasized by many authors as a valuable tool to understand real time picture of the patient experience.</a:t>
            </a:r>
          </a:p>
          <a:p>
            <a:endParaRPr lang="en-IN" dirty="0"/>
          </a:p>
        </p:txBody>
      </p:sp>
      <p:sp>
        <p:nvSpPr>
          <p:cNvPr id="5" name="Slide Number Placeholder 4">
            <a:extLst>
              <a:ext uri="{FF2B5EF4-FFF2-40B4-BE49-F238E27FC236}">
                <a16:creationId xmlns:a16="http://schemas.microsoft.com/office/drawing/2014/main" id="{FE04D9F6-4A1E-550E-B1B1-57B0711710BA}"/>
              </a:ext>
            </a:extLst>
          </p:cNvPr>
          <p:cNvSpPr>
            <a:spLocks noGrp="1"/>
          </p:cNvSpPr>
          <p:nvPr>
            <p:ph type="sldNum" sz="quarter" idx="12"/>
          </p:nvPr>
        </p:nvSpPr>
        <p:spPr/>
        <p:txBody>
          <a:bodyPr/>
          <a:lstStyle/>
          <a:p>
            <a:fld id="{26AD20E6-394B-4DF0-96A5-9647FF39C943}" type="slidenum">
              <a:rPr lang="en-IN" smtClean="0"/>
              <a:t>4</a:t>
            </a:fld>
            <a:endParaRPr lang="en-IN"/>
          </a:p>
        </p:txBody>
      </p:sp>
      <p:pic>
        <p:nvPicPr>
          <p:cNvPr id="6" name="Picture 5">
            <a:extLst>
              <a:ext uri="{FF2B5EF4-FFF2-40B4-BE49-F238E27FC236}">
                <a16:creationId xmlns:a16="http://schemas.microsoft.com/office/drawing/2014/main" id="{2ADCF33D-EC9E-6E98-1242-BF71902D15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7318" y="171297"/>
            <a:ext cx="2536722" cy="1194033"/>
          </a:xfrm>
          <a:prstGeom prst="rect">
            <a:avLst/>
          </a:prstGeom>
        </p:spPr>
      </p:pic>
    </p:spTree>
    <p:extLst>
      <p:ext uri="{BB962C8B-B14F-4D97-AF65-F5344CB8AC3E}">
        <p14:creationId xmlns:p14="http://schemas.microsoft.com/office/powerpoint/2010/main" val="793401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417E8BA-FCF1-234B-22BC-18F05BD462F0}"/>
              </a:ext>
            </a:extLst>
          </p:cNvPr>
          <p:cNvSpPr>
            <a:spLocks noGrp="1"/>
          </p:cNvSpPr>
          <p:nvPr>
            <p:ph type="sldNum" sz="quarter" idx="12"/>
          </p:nvPr>
        </p:nvSpPr>
        <p:spPr/>
        <p:txBody>
          <a:bodyPr/>
          <a:lstStyle/>
          <a:p>
            <a:fld id="{26AD20E6-394B-4DF0-96A5-9647FF39C943}" type="slidenum">
              <a:rPr lang="en-IN" smtClean="0"/>
              <a:t>5</a:t>
            </a:fld>
            <a:endParaRPr lang="en-IN"/>
          </a:p>
        </p:txBody>
      </p:sp>
      <p:pic>
        <p:nvPicPr>
          <p:cNvPr id="5" name="Picture 4">
            <a:extLst>
              <a:ext uri="{FF2B5EF4-FFF2-40B4-BE49-F238E27FC236}">
                <a16:creationId xmlns:a16="http://schemas.microsoft.com/office/drawing/2014/main" id="{7BA3CDB2-D299-D167-6986-7B3876A4BF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7042" y="1344724"/>
            <a:ext cx="8329177" cy="5194188"/>
          </a:xfrm>
          <a:prstGeom prst="rect">
            <a:avLst/>
          </a:prstGeom>
        </p:spPr>
      </p:pic>
      <p:sp>
        <p:nvSpPr>
          <p:cNvPr id="6" name="TextBox 5">
            <a:extLst>
              <a:ext uri="{FF2B5EF4-FFF2-40B4-BE49-F238E27FC236}">
                <a16:creationId xmlns:a16="http://schemas.microsoft.com/office/drawing/2014/main" id="{79173958-2FF4-AE88-A1B7-41055A61BD8A}"/>
              </a:ext>
            </a:extLst>
          </p:cNvPr>
          <p:cNvSpPr txBox="1"/>
          <p:nvPr/>
        </p:nvSpPr>
        <p:spPr>
          <a:xfrm>
            <a:off x="2182761" y="442452"/>
            <a:ext cx="4739149" cy="52322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Existing patient journey map</a:t>
            </a:r>
            <a:endParaRPr lang="en-IN"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1710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04D3-A247-E528-2115-156C18874265}"/>
              </a:ext>
            </a:extLst>
          </p:cNvPr>
          <p:cNvSpPr>
            <a:spLocks noGrp="1"/>
          </p:cNvSpPr>
          <p:nvPr>
            <p:ph type="title"/>
          </p:nvPr>
        </p:nvSpPr>
        <p:spPr/>
        <p:txBody>
          <a:bodyPr/>
          <a:lstStyle/>
          <a:p>
            <a:pPr algn="ctr"/>
            <a:r>
              <a:rPr lang="en-IN" b="1" dirty="0"/>
              <a:t>Objectives of Your Study</a:t>
            </a:r>
          </a:p>
        </p:txBody>
      </p:sp>
      <p:sp>
        <p:nvSpPr>
          <p:cNvPr id="3" name="Content Placeholder 2">
            <a:extLst>
              <a:ext uri="{FF2B5EF4-FFF2-40B4-BE49-F238E27FC236}">
                <a16:creationId xmlns:a16="http://schemas.microsoft.com/office/drawing/2014/main" id="{8C6D7DE2-7518-3B77-F975-509EE81FC92A}"/>
              </a:ext>
            </a:extLst>
          </p:cNvPr>
          <p:cNvSpPr>
            <a:spLocks noGrp="1"/>
          </p:cNvSpPr>
          <p:nvPr>
            <p:ph idx="1"/>
          </p:nvPr>
        </p:nvSpPr>
        <p:spPr/>
        <p:txBody>
          <a:bodyPr>
            <a:normAutofit/>
          </a:bodyPr>
          <a:lstStyle/>
          <a:p>
            <a:pPr marL="342900" lvl="0" indent="-342900">
              <a:lnSpc>
                <a:spcPct val="150000"/>
              </a:lnSpc>
              <a:buFont typeface="Symbol" panose="05050102010706020507" pitchFamily="18" charset="2"/>
              <a:buChar char=""/>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To limit the repeated movements of patients between different departments.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buFont typeface="Symbol" panose="05050102010706020507" pitchFamily="18" charset="2"/>
              <a:buChar char=""/>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 To suggest a patient journey map which results in a decreased duration for which a patient has to stay at the hospital for investigations.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50000"/>
              </a:lnSpc>
              <a:spcAft>
                <a:spcPts val="800"/>
              </a:spcAft>
              <a:buFont typeface="Symbol" panose="05050102010706020507" pitchFamily="18" charset="2"/>
              <a:buChar char=""/>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To run a PDSA cycle for the new journey map designed for surgical patients and asses the improvements by comparing the previous journey map with the new one.</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
        <p:nvSpPr>
          <p:cNvPr id="4" name="Slide Number Placeholder 3">
            <a:extLst>
              <a:ext uri="{FF2B5EF4-FFF2-40B4-BE49-F238E27FC236}">
                <a16:creationId xmlns:a16="http://schemas.microsoft.com/office/drawing/2014/main" id="{196429B0-60CE-36A6-DD5A-4112E4534701}"/>
              </a:ext>
            </a:extLst>
          </p:cNvPr>
          <p:cNvSpPr>
            <a:spLocks noGrp="1"/>
          </p:cNvSpPr>
          <p:nvPr>
            <p:ph type="sldNum" sz="quarter" idx="12"/>
          </p:nvPr>
        </p:nvSpPr>
        <p:spPr/>
        <p:txBody>
          <a:bodyPr/>
          <a:lstStyle/>
          <a:p>
            <a:fld id="{26AD20E6-394B-4DF0-96A5-9647FF39C943}" type="slidenum">
              <a:rPr lang="en-IN" smtClean="0"/>
              <a:t>6</a:t>
            </a:fld>
            <a:endParaRPr lang="en-IN"/>
          </a:p>
        </p:txBody>
      </p:sp>
      <p:pic>
        <p:nvPicPr>
          <p:cNvPr id="6" name="Picture 5">
            <a:extLst>
              <a:ext uri="{FF2B5EF4-FFF2-40B4-BE49-F238E27FC236}">
                <a16:creationId xmlns:a16="http://schemas.microsoft.com/office/drawing/2014/main" id="{59DE848F-23EA-DD10-7CA9-E5A35CA4CE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3544687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6DAF6-311E-0255-B1ED-7410C0285961}"/>
              </a:ext>
            </a:extLst>
          </p:cNvPr>
          <p:cNvSpPr>
            <a:spLocks noGrp="1"/>
          </p:cNvSpPr>
          <p:nvPr>
            <p:ph type="title"/>
          </p:nvPr>
        </p:nvSpPr>
        <p:spPr/>
        <p:txBody>
          <a:bodyPr/>
          <a:lstStyle/>
          <a:p>
            <a:pPr algn="ctr"/>
            <a:r>
              <a:rPr lang="en-IN" b="1" dirty="0"/>
              <a:t>Methodology </a:t>
            </a:r>
          </a:p>
        </p:txBody>
      </p:sp>
      <p:sp>
        <p:nvSpPr>
          <p:cNvPr id="3" name="Content Placeholder 2">
            <a:extLst>
              <a:ext uri="{FF2B5EF4-FFF2-40B4-BE49-F238E27FC236}">
                <a16:creationId xmlns:a16="http://schemas.microsoft.com/office/drawing/2014/main" id="{70665C76-273B-9A86-DBC1-54F437B85A44}"/>
              </a:ext>
            </a:extLst>
          </p:cNvPr>
          <p:cNvSpPr>
            <a:spLocks noGrp="1"/>
          </p:cNvSpPr>
          <p:nvPr>
            <p:ph idx="1"/>
          </p:nvPr>
        </p:nvSpPr>
        <p:spPr>
          <a:xfrm>
            <a:off x="838200" y="1634084"/>
            <a:ext cx="10515600" cy="5087391"/>
          </a:xfrm>
        </p:spPr>
        <p:txBody>
          <a:bodyPr>
            <a:normAutofit fontScale="47500" lnSpcReduction="20000"/>
          </a:bodyPr>
          <a:lstStyle/>
          <a:p>
            <a:pPr>
              <a:lnSpc>
                <a:spcPct val="120000"/>
              </a:lnSpc>
              <a:spcAft>
                <a:spcPts val="800"/>
              </a:spcAft>
            </a:pPr>
            <a:r>
              <a:rPr lang="en-US" sz="4500" b="1" kern="100" dirty="0">
                <a:effectLst/>
                <a:latin typeface="Times New Roman" panose="02020603050405020304" pitchFamily="18" charset="0"/>
                <a:ea typeface="Calibri" panose="020F0502020204030204" pitchFamily="34" charset="0"/>
                <a:cs typeface="Times New Roman" panose="02020603050405020304" pitchFamily="18" charset="0"/>
              </a:rPr>
              <a:t>Study area- </a:t>
            </a:r>
            <a:r>
              <a:rPr lang="en-US" sz="4500" kern="100" dirty="0">
                <a:effectLst/>
                <a:latin typeface="Times New Roman" panose="02020603050405020304" pitchFamily="18" charset="0"/>
                <a:ea typeface="Calibri" panose="020F0502020204030204" pitchFamily="34" charset="0"/>
                <a:cs typeface="Times New Roman" panose="02020603050405020304" pitchFamily="18" charset="0"/>
              </a:rPr>
              <a:t>Sitaram Bhartia Institute of Science and Research, Delhi</a:t>
            </a:r>
            <a:endParaRPr lang="en-IN" sz="45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Aft>
                <a:spcPts val="800"/>
              </a:spcAft>
            </a:pPr>
            <a:r>
              <a:rPr lang="en-US" sz="4500" b="1" kern="100" dirty="0">
                <a:effectLst/>
                <a:latin typeface="Times New Roman" panose="02020603050405020304" pitchFamily="18" charset="0"/>
                <a:ea typeface="Calibri" panose="020F0502020204030204" pitchFamily="34" charset="0"/>
                <a:cs typeface="Times New Roman" panose="02020603050405020304" pitchFamily="18" charset="0"/>
              </a:rPr>
              <a:t>Study design-</a:t>
            </a:r>
            <a:r>
              <a:rPr lang="en-US" sz="4500" kern="100" dirty="0">
                <a:effectLst/>
                <a:latin typeface="Times New Roman" panose="02020603050405020304" pitchFamily="18" charset="0"/>
                <a:ea typeface="Calibri" panose="020F0502020204030204" pitchFamily="34" charset="0"/>
                <a:cs typeface="Times New Roman" panose="02020603050405020304" pitchFamily="18" charset="0"/>
              </a:rPr>
              <a:t> Prospective Study</a:t>
            </a:r>
            <a:endParaRPr lang="en-IN" sz="45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Aft>
                <a:spcPts val="800"/>
              </a:spcAft>
            </a:pPr>
            <a:r>
              <a:rPr lang="en-US" sz="4500" b="1" kern="100" dirty="0">
                <a:effectLst/>
                <a:latin typeface="Times New Roman" panose="02020603050405020304" pitchFamily="18" charset="0"/>
                <a:ea typeface="Calibri" panose="020F0502020204030204" pitchFamily="34" charset="0"/>
                <a:cs typeface="Times New Roman" panose="02020603050405020304" pitchFamily="18" charset="0"/>
              </a:rPr>
              <a:t>Study Period-</a:t>
            </a:r>
            <a:r>
              <a:rPr lang="en-US" sz="4500" kern="100" dirty="0">
                <a:effectLst/>
                <a:latin typeface="Times New Roman" panose="02020603050405020304" pitchFamily="18" charset="0"/>
                <a:ea typeface="Calibri" panose="020F0502020204030204" pitchFamily="34" charset="0"/>
                <a:cs typeface="Times New Roman" panose="02020603050405020304" pitchFamily="18" charset="0"/>
              </a:rPr>
              <a:t> 3 months</a:t>
            </a:r>
            <a:endParaRPr lang="en-IN" sz="45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Aft>
                <a:spcPts val="800"/>
              </a:spcAft>
            </a:pPr>
            <a:r>
              <a:rPr lang="en-US" sz="4500" b="1" kern="100" dirty="0">
                <a:effectLst/>
                <a:latin typeface="Times New Roman" panose="02020603050405020304" pitchFamily="18" charset="0"/>
                <a:ea typeface="Calibri" panose="020F0502020204030204" pitchFamily="34" charset="0"/>
                <a:cs typeface="Times New Roman" panose="02020603050405020304" pitchFamily="18" charset="0"/>
              </a:rPr>
              <a:t>Study population-</a:t>
            </a:r>
            <a:r>
              <a:rPr lang="en-US" sz="4500" kern="100" dirty="0">
                <a:effectLst/>
                <a:latin typeface="Times New Roman" panose="02020603050405020304" pitchFamily="18" charset="0"/>
                <a:ea typeface="Calibri" panose="020F0502020204030204" pitchFamily="34" charset="0"/>
                <a:cs typeface="Times New Roman" panose="02020603050405020304" pitchFamily="18" charset="0"/>
              </a:rPr>
              <a:t> Patients advised surgery</a:t>
            </a:r>
            <a:endParaRPr lang="en-IN" sz="45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Aft>
                <a:spcPts val="800"/>
              </a:spcAft>
            </a:pPr>
            <a:r>
              <a:rPr lang="en-US" sz="4500" b="1" kern="100" dirty="0">
                <a:effectLst/>
                <a:latin typeface="Times New Roman" panose="02020603050405020304" pitchFamily="18" charset="0"/>
                <a:ea typeface="Calibri" panose="020F0502020204030204" pitchFamily="34" charset="0"/>
                <a:cs typeface="Times New Roman" panose="02020603050405020304" pitchFamily="18" charset="0"/>
              </a:rPr>
              <a:t>Sampling method-</a:t>
            </a:r>
            <a:r>
              <a:rPr lang="en-US" sz="4500" kern="100" dirty="0">
                <a:effectLst/>
                <a:latin typeface="Times New Roman" panose="02020603050405020304" pitchFamily="18" charset="0"/>
                <a:ea typeface="Calibri" panose="020F0502020204030204" pitchFamily="34" charset="0"/>
                <a:cs typeface="Times New Roman" panose="02020603050405020304" pitchFamily="18" charset="0"/>
              </a:rPr>
              <a:t> Convenience sampling</a:t>
            </a:r>
            <a:endParaRPr lang="en-IN" sz="45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Aft>
                <a:spcPts val="800"/>
              </a:spcAft>
            </a:pPr>
            <a:r>
              <a:rPr lang="en-US" sz="4500" b="1" kern="100" dirty="0">
                <a:effectLst/>
                <a:latin typeface="Times New Roman" panose="02020603050405020304" pitchFamily="18" charset="0"/>
                <a:ea typeface="Calibri" panose="020F0502020204030204" pitchFamily="34" charset="0"/>
                <a:cs typeface="Times New Roman" panose="02020603050405020304" pitchFamily="18" charset="0"/>
              </a:rPr>
              <a:t>Research method-</a:t>
            </a:r>
            <a:r>
              <a:rPr lang="en-US" sz="4500" kern="100" dirty="0">
                <a:effectLst/>
                <a:latin typeface="Times New Roman" panose="02020603050405020304" pitchFamily="18" charset="0"/>
                <a:ea typeface="Calibri" panose="020F0502020204030204" pitchFamily="34" charset="0"/>
                <a:cs typeface="Times New Roman" panose="02020603050405020304" pitchFamily="18" charset="0"/>
              </a:rPr>
              <a:t> Patient shadowing</a:t>
            </a:r>
            <a:endParaRPr lang="en-IN" sz="45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Aft>
                <a:spcPts val="800"/>
              </a:spcAft>
            </a:pPr>
            <a:r>
              <a:rPr lang="en-US" sz="4500" b="1" kern="100" dirty="0">
                <a:effectLst/>
                <a:latin typeface="Times New Roman" panose="02020603050405020304" pitchFamily="18" charset="0"/>
                <a:ea typeface="Calibri" panose="020F0502020204030204" pitchFamily="34" charset="0"/>
                <a:cs typeface="Times New Roman" panose="02020603050405020304" pitchFamily="18" charset="0"/>
              </a:rPr>
              <a:t>Data collection mode-</a:t>
            </a:r>
            <a:r>
              <a:rPr lang="en-US" sz="4500" kern="100" dirty="0">
                <a:effectLst/>
                <a:latin typeface="Times New Roman" panose="02020603050405020304" pitchFamily="18" charset="0"/>
                <a:ea typeface="Calibri" panose="020F0502020204030204" pitchFamily="34" charset="0"/>
                <a:cs typeface="Times New Roman" panose="02020603050405020304" pitchFamily="18" charset="0"/>
              </a:rPr>
              <a:t> Primary</a:t>
            </a:r>
            <a:endParaRPr lang="en-IN" sz="45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Aft>
                <a:spcPts val="800"/>
              </a:spcAft>
            </a:pPr>
            <a:r>
              <a:rPr lang="en-US" sz="4500" b="1" kern="100" dirty="0">
                <a:effectLst/>
                <a:latin typeface="Times New Roman" panose="02020603050405020304" pitchFamily="18" charset="0"/>
                <a:ea typeface="Calibri" panose="020F0502020204030204" pitchFamily="34" charset="0"/>
                <a:cs typeface="Times New Roman" panose="02020603050405020304" pitchFamily="18" charset="0"/>
              </a:rPr>
              <a:t>Data analysis-</a:t>
            </a:r>
            <a:r>
              <a:rPr lang="en-US" sz="4500" kern="100" dirty="0">
                <a:effectLst/>
                <a:latin typeface="Times New Roman" panose="02020603050405020304" pitchFamily="18" charset="0"/>
                <a:ea typeface="Calibri" panose="020F0502020204030204" pitchFamily="34" charset="0"/>
                <a:cs typeface="Times New Roman" panose="02020603050405020304" pitchFamily="18" charset="0"/>
              </a:rPr>
              <a:t> Microsoft excel</a:t>
            </a:r>
            <a:endParaRPr lang="en-IN" sz="45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spcAft>
                <a:spcPts val="800"/>
              </a:spcAft>
            </a:pPr>
            <a:r>
              <a:rPr lang="en-US" sz="4500" b="1" kern="100" dirty="0">
                <a:effectLst/>
                <a:latin typeface="Times New Roman" panose="02020603050405020304" pitchFamily="18" charset="0"/>
                <a:ea typeface="Calibri" panose="020F0502020204030204" pitchFamily="34" charset="0"/>
                <a:cs typeface="Times New Roman" panose="02020603050405020304" pitchFamily="18" charset="0"/>
              </a:rPr>
              <a:t>Type of data-</a:t>
            </a:r>
            <a:r>
              <a:rPr lang="en-US" sz="4500" kern="100" dirty="0">
                <a:effectLst/>
                <a:latin typeface="Times New Roman" panose="02020603050405020304" pitchFamily="18" charset="0"/>
                <a:ea typeface="Calibri" panose="020F0502020204030204" pitchFamily="34" charset="0"/>
                <a:cs typeface="Times New Roman" panose="02020603050405020304" pitchFamily="18" charset="0"/>
              </a:rPr>
              <a:t> Quantitative </a:t>
            </a:r>
            <a:endParaRPr lang="en-IN" sz="45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
        <p:nvSpPr>
          <p:cNvPr id="4" name="Slide Number Placeholder 3">
            <a:extLst>
              <a:ext uri="{FF2B5EF4-FFF2-40B4-BE49-F238E27FC236}">
                <a16:creationId xmlns:a16="http://schemas.microsoft.com/office/drawing/2014/main" id="{6E049770-9203-2BD7-A999-EDFBD11B0D06}"/>
              </a:ext>
            </a:extLst>
          </p:cNvPr>
          <p:cNvSpPr>
            <a:spLocks noGrp="1"/>
          </p:cNvSpPr>
          <p:nvPr>
            <p:ph type="sldNum" sz="quarter" idx="12"/>
          </p:nvPr>
        </p:nvSpPr>
        <p:spPr/>
        <p:txBody>
          <a:bodyPr/>
          <a:lstStyle/>
          <a:p>
            <a:fld id="{26AD20E6-394B-4DF0-96A5-9647FF39C943}" type="slidenum">
              <a:rPr lang="en-IN" smtClean="0"/>
              <a:t>7</a:t>
            </a:fld>
            <a:endParaRPr lang="en-IN"/>
          </a:p>
        </p:txBody>
      </p:sp>
      <p:pic>
        <p:nvPicPr>
          <p:cNvPr id="6" name="Picture 5">
            <a:extLst>
              <a:ext uri="{FF2B5EF4-FFF2-40B4-BE49-F238E27FC236}">
                <a16:creationId xmlns:a16="http://schemas.microsoft.com/office/drawing/2014/main" id="{096665F7-D441-D56F-3223-09638E620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459109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672BA-4BE1-529E-07EC-8F4A53233F03}"/>
              </a:ext>
            </a:extLst>
          </p:cNvPr>
          <p:cNvSpPr>
            <a:spLocks noGrp="1"/>
          </p:cNvSpPr>
          <p:nvPr>
            <p:ph type="title"/>
          </p:nvPr>
        </p:nvSpPr>
        <p:spPr/>
        <p:txBody>
          <a:bodyPr/>
          <a:lstStyle/>
          <a:p>
            <a:pPr algn="ctr"/>
            <a:r>
              <a:rPr lang="en-IN" b="1" dirty="0"/>
              <a:t>Methodology </a:t>
            </a:r>
            <a:endParaRPr lang="en-IN" dirty="0"/>
          </a:p>
        </p:txBody>
      </p:sp>
      <p:sp>
        <p:nvSpPr>
          <p:cNvPr id="3" name="Content Placeholder 2">
            <a:extLst>
              <a:ext uri="{FF2B5EF4-FFF2-40B4-BE49-F238E27FC236}">
                <a16:creationId xmlns:a16="http://schemas.microsoft.com/office/drawing/2014/main" id="{C69F77E6-6698-55B6-C98F-1338F8539D37}"/>
              </a:ext>
            </a:extLst>
          </p:cNvPr>
          <p:cNvSpPr>
            <a:spLocks noGrp="1"/>
          </p:cNvSpPr>
          <p:nvPr>
            <p:ph idx="1"/>
          </p:nvPr>
        </p:nvSpPr>
        <p:spPr/>
        <p:txBody>
          <a:bodyPr>
            <a:normAutofit/>
          </a:bodyPr>
          <a:lstStyle/>
          <a:p>
            <a:pPr>
              <a:lnSpc>
                <a:spcPct val="100000"/>
              </a:lnSpc>
            </a:pP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The shadower has already mapped the existing patient journey map and calculated TAT at various touchpoints. These TAT values will be used to find the average duration of patient stay at hospital for investigations. Now, the shadower will design a new map and run a PDSA cycle to check if the new map has resulted in a decreased average duration of patient stay at hospital. </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0000"/>
              </a:lnSpc>
            </a:pPr>
            <a:r>
              <a:rPr lang="en-US" sz="2400" dirty="0">
                <a:effectLst/>
                <a:latin typeface="Times New Roman" panose="02020603050405020304" pitchFamily="18" charset="0"/>
                <a:ea typeface="Calibri" panose="020F0502020204030204" pitchFamily="34" charset="0"/>
              </a:rPr>
              <a:t>The shadower will use a fish bone diagram to find the causes of unnecessary movements. Another quality tool used by the shadower is PDSA cycle. The shadower will use PDSA cycle to implement the new surgical patient journey map and compare it with the existing map to check if the new map will bring any improvements. </a:t>
            </a:r>
            <a:endParaRPr lang="en-IN" sz="2400" dirty="0"/>
          </a:p>
        </p:txBody>
      </p:sp>
      <p:sp>
        <p:nvSpPr>
          <p:cNvPr id="4" name="Slide Number Placeholder 3">
            <a:extLst>
              <a:ext uri="{FF2B5EF4-FFF2-40B4-BE49-F238E27FC236}">
                <a16:creationId xmlns:a16="http://schemas.microsoft.com/office/drawing/2014/main" id="{EEF90905-61DD-7573-FB83-64447E29ABB1}"/>
              </a:ext>
            </a:extLst>
          </p:cNvPr>
          <p:cNvSpPr>
            <a:spLocks noGrp="1"/>
          </p:cNvSpPr>
          <p:nvPr>
            <p:ph type="sldNum" sz="quarter" idx="12"/>
          </p:nvPr>
        </p:nvSpPr>
        <p:spPr/>
        <p:txBody>
          <a:bodyPr/>
          <a:lstStyle/>
          <a:p>
            <a:fld id="{26AD20E6-394B-4DF0-96A5-9647FF39C943}" type="slidenum">
              <a:rPr lang="en-IN" smtClean="0"/>
              <a:t>8</a:t>
            </a:fld>
            <a:endParaRPr lang="en-IN"/>
          </a:p>
        </p:txBody>
      </p:sp>
      <p:pic>
        <p:nvPicPr>
          <p:cNvPr id="6" name="Picture 5">
            <a:extLst>
              <a:ext uri="{FF2B5EF4-FFF2-40B4-BE49-F238E27FC236}">
                <a16:creationId xmlns:a16="http://schemas.microsoft.com/office/drawing/2014/main" id="{7CA07901-579C-BFCC-7D89-A24BBE44C4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3"/>
            <a:ext cx="2695903" cy="1268959"/>
          </a:xfrm>
          <a:prstGeom prst="rect">
            <a:avLst/>
          </a:prstGeom>
        </p:spPr>
      </p:pic>
    </p:spTree>
    <p:extLst>
      <p:ext uri="{BB962C8B-B14F-4D97-AF65-F5344CB8AC3E}">
        <p14:creationId xmlns:p14="http://schemas.microsoft.com/office/powerpoint/2010/main" val="1206244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1AFC-9CD1-08C8-0F87-3A71E5733E59}"/>
              </a:ext>
            </a:extLst>
          </p:cNvPr>
          <p:cNvSpPr>
            <a:spLocks noGrp="1"/>
          </p:cNvSpPr>
          <p:nvPr>
            <p:ph type="title"/>
          </p:nvPr>
        </p:nvSpPr>
        <p:spPr/>
        <p:txBody>
          <a:bodyPr/>
          <a:lstStyle/>
          <a:p>
            <a:pPr algn="ctr"/>
            <a:r>
              <a:rPr lang="en-IN" b="1" dirty="0"/>
              <a:t>Results </a:t>
            </a:r>
          </a:p>
        </p:txBody>
      </p:sp>
      <p:sp>
        <p:nvSpPr>
          <p:cNvPr id="4" name="Slide Number Placeholder 3">
            <a:extLst>
              <a:ext uri="{FF2B5EF4-FFF2-40B4-BE49-F238E27FC236}">
                <a16:creationId xmlns:a16="http://schemas.microsoft.com/office/drawing/2014/main" id="{6849D843-D489-0698-8F13-E18D7AC34CCE}"/>
              </a:ext>
            </a:extLst>
          </p:cNvPr>
          <p:cNvSpPr>
            <a:spLocks noGrp="1"/>
          </p:cNvSpPr>
          <p:nvPr>
            <p:ph type="sldNum" sz="quarter" idx="12"/>
          </p:nvPr>
        </p:nvSpPr>
        <p:spPr/>
        <p:txBody>
          <a:bodyPr/>
          <a:lstStyle/>
          <a:p>
            <a:fld id="{26AD20E6-394B-4DF0-96A5-9647FF39C943}" type="slidenum">
              <a:rPr lang="en-IN" smtClean="0"/>
              <a:t>9</a:t>
            </a:fld>
            <a:endParaRPr lang="en-IN"/>
          </a:p>
        </p:txBody>
      </p:sp>
      <p:sp>
        <p:nvSpPr>
          <p:cNvPr id="5" name="Footer Placeholder 4">
            <a:extLst>
              <a:ext uri="{FF2B5EF4-FFF2-40B4-BE49-F238E27FC236}">
                <a16:creationId xmlns:a16="http://schemas.microsoft.com/office/drawing/2014/main" id="{606B1AD0-3937-0010-0111-E6BE0A3744C4}"/>
              </a:ext>
            </a:extLst>
          </p:cNvPr>
          <p:cNvSpPr>
            <a:spLocks noGrp="1"/>
          </p:cNvSpPr>
          <p:nvPr>
            <p:ph type="ftr" sz="quarter" idx="11"/>
          </p:nvPr>
        </p:nvSpPr>
        <p:spPr/>
        <p:txBody>
          <a:bodyPr/>
          <a:lstStyle/>
          <a:p>
            <a:r>
              <a:rPr lang="en-US"/>
              <a:t>You are not allowed to add slides to this presentation</a:t>
            </a:r>
            <a:endParaRPr lang="en-IN"/>
          </a:p>
        </p:txBody>
      </p:sp>
      <p:pic>
        <p:nvPicPr>
          <p:cNvPr id="6" name="Picture 5">
            <a:extLst>
              <a:ext uri="{FF2B5EF4-FFF2-40B4-BE49-F238E27FC236}">
                <a16:creationId xmlns:a16="http://schemas.microsoft.com/office/drawing/2014/main" id="{CC7E35C9-8D50-F7CA-E6F1-C10B29E0AE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814"/>
            <a:ext cx="2396929" cy="1128232"/>
          </a:xfrm>
          <a:prstGeom prst="rect">
            <a:avLst/>
          </a:prstGeom>
        </p:spPr>
      </p:pic>
      <p:pic>
        <p:nvPicPr>
          <p:cNvPr id="10" name="Picture 9">
            <a:extLst>
              <a:ext uri="{FF2B5EF4-FFF2-40B4-BE49-F238E27FC236}">
                <a16:creationId xmlns:a16="http://schemas.microsoft.com/office/drawing/2014/main" id="{4F6A1549-4066-6BC1-F51C-766AC2A77F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38600" y="1853521"/>
            <a:ext cx="6725589" cy="4867954"/>
          </a:xfrm>
          <a:prstGeom prst="rect">
            <a:avLst/>
          </a:prstGeom>
        </p:spPr>
      </p:pic>
      <p:sp>
        <p:nvSpPr>
          <p:cNvPr id="11" name="TextBox 10">
            <a:extLst>
              <a:ext uri="{FF2B5EF4-FFF2-40B4-BE49-F238E27FC236}">
                <a16:creationId xmlns:a16="http://schemas.microsoft.com/office/drawing/2014/main" id="{C42CE9AF-C79A-98F2-A5A9-141F027C5274}"/>
              </a:ext>
            </a:extLst>
          </p:cNvPr>
          <p:cNvSpPr txBox="1"/>
          <p:nvPr/>
        </p:nvSpPr>
        <p:spPr>
          <a:xfrm>
            <a:off x="452284" y="2320413"/>
            <a:ext cx="2458064" cy="3385542"/>
          </a:xfrm>
          <a:prstGeom prst="rect">
            <a:avLst/>
          </a:prstGeom>
          <a:noFill/>
          <a:ln>
            <a:solidFill>
              <a:schemeClr val="tx1"/>
            </a:solidFill>
          </a:ln>
        </p:spPr>
        <p:txBody>
          <a:bodyPr wrap="square" rtlCol="0">
            <a:spAutoFit/>
          </a:bodyPr>
          <a:lstStyle/>
          <a:p>
            <a:r>
              <a:rPr lang="en-US" sz="2800" kern="100" dirty="0">
                <a:effectLst/>
                <a:latin typeface="Times New Roman" panose="02020603050405020304" pitchFamily="18" charset="0"/>
                <a:ea typeface="Calibri" panose="020F0502020204030204" pitchFamily="34" charset="0"/>
                <a:cs typeface="Times New Roman" panose="02020603050405020304" pitchFamily="18" charset="0"/>
              </a:rPr>
              <a:t>Use of a fish bone diagram to analyze the reasons for unnecessary movement of the patient. </a:t>
            </a:r>
            <a:endParaRPr lang="en-IN" sz="2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13733061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TotalTime>
  <Words>1058</Words>
  <Application>Microsoft Office PowerPoint</Application>
  <PresentationFormat>Widescreen</PresentationFormat>
  <Paragraphs>75</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Symbol</vt:lpstr>
      <vt:lpstr>Times New Roman</vt:lpstr>
      <vt:lpstr>Office Theme</vt:lpstr>
      <vt:lpstr>Patient Journey Mapping  Sitaram Bhartia Institute of Science and Research</vt:lpstr>
      <vt:lpstr>Mentor Approval</vt:lpstr>
      <vt:lpstr>Introduction </vt:lpstr>
      <vt:lpstr>Introduction</vt:lpstr>
      <vt:lpstr>PowerPoint Presentation</vt:lpstr>
      <vt:lpstr>Objectives of Your Study</vt:lpstr>
      <vt:lpstr>Methodology </vt:lpstr>
      <vt:lpstr>Methodology </vt:lpstr>
      <vt:lpstr>Results </vt:lpstr>
      <vt:lpstr>Results </vt:lpstr>
      <vt:lpstr>Results </vt:lpstr>
      <vt:lpstr>PowerPoint Presentation</vt:lpstr>
      <vt:lpstr>PowerPoint Presentation</vt:lpstr>
      <vt:lpstr>Discussion</vt:lpstr>
      <vt:lpstr>Discussion </vt:lpstr>
      <vt:lpstr>Conclusion</vt:lpstr>
      <vt:lpstr>References </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Pooja Bhardwaj</cp:lastModifiedBy>
  <cp:revision>9</cp:revision>
  <dcterms:created xsi:type="dcterms:W3CDTF">2022-05-20T15:11:38Z</dcterms:created>
  <dcterms:modified xsi:type="dcterms:W3CDTF">2024-07-06T07:30:13Z</dcterms:modified>
</cp:coreProperties>
</file>