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4" r:id="rId11"/>
    <p:sldId id="275" r:id="rId12"/>
    <p:sldId id="266" r:id="rId13"/>
    <p:sldId id="267" r:id="rId14"/>
    <p:sldId id="273" r:id="rId15"/>
    <p:sldId id="270" r:id="rId16"/>
    <p:sldId id="271" r:id="rId17"/>
    <p:sldId id="272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014329\Desktop\Raw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014329\Desktop\Raw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014329\Desktop\Raw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014329\Desktop\Raw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014329\Desktop\Raw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014329\Desktop\Raw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014329\Desktop\Raw%20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014329\Desktop\Raw%20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[Raw data.xlsx]Q1!PivotTable5</c:name>
    <c:fmtId val="3"/>
  </c:pivotSource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7.0345698390785277E-2"/>
          <c:y val="0.16302173466968867"/>
          <c:w val="0.77865051817755726"/>
          <c:h val="0.728594125320947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'Q1'!$B$3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'Q1'!$A$4:$A$9</c:f>
              <c:strCache>
                <c:ptCount val="5"/>
                <c:pt idx="0">
                  <c:v>Annualy</c:v>
                </c:pt>
                <c:pt idx="1">
                  <c:v>Monthly</c:v>
                </c:pt>
                <c:pt idx="2">
                  <c:v>Quarterly</c:v>
                </c:pt>
                <c:pt idx="3">
                  <c:v>When feeling health issues</c:v>
                </c:pt>
                <c:pt idx="4">
                  <c:v>(blank)</c:v>
                </c:pt>
              </c:strCache>
            </c:strRef>
          </c:cat>
          <c:val>
            <c:numRef>
              <c:f>'Q1'!$B$4:$B$9</c:f>
              <c:numCache>
                <c:formatCode>General</c:formatCode>
                <c:ptCount val="5"/>
                <c:pt idx="0">
                  <c:v>8</c:v>
                </c:pt>
                <c:pt idx="1">
                  <c:v>3</c:v>
                </c:pt>
                <c:pt idx="2">
                  <c:v>15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C5-47C9-BC9B-7DFC4954B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1600959"/>
        <c:axId val="1456036415"/>
      </c:barChart>
      <c:catAx>
        <c:axId val="1171600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6036415"/>
        <c:crosses val="autoZero"/>
        <c:auto val="1"/>
        <c:lblAlgn val="ctr"/>
        <c:lblOffset val="100"/>
        <c:noMultiLvlLbl val="0"/>
      </c:catAx>
      <c:valAx>
        <c:axId val="145603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1600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[Raw data.xlsx]Q2!PivotTable2</c:name>
    <c:fmtId val="3"/>
  </c:pivotSource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'Q2'!$B$3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'Q2'!$A$4:$A$9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(blank)</c:v>
                </c:pt>
              </c:strCache>
            </c:strRef>
          </c:cat>
          <c:val>
            <c:numRef>
              <c:f>'Q2'!$B$4:$B$9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11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5F-4534-B220-29872FB3C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8237007"/>
        <c:axId val="1312613039"/>
      </c:barChart>
      <c:catAx>
        <c:axId val="1308237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613039"/>
        <c:crosses val="autoZero"/>
        <c:auto val="1"/>
        <c:lblAlgn val="ctr"/>
        <c:lblOffset val="100"/>
        <c:noMultiLvlLbl val="0"/>
      </c:catAx>
      <c:valAx>
        <c:axId val="1312613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8237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[Raw data.xlsx]Q3!PivotTable10</c:name>
    <c:fmtId val="3"/>
  </c:pivotSource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7.7382137407985357E-2"/>
          <c:y val="0.33188767597232166"/>
          <c:w val="0.78645603674540687"/>
          <c:h val="0.537743875765529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'Q3'!$B$3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'Q3'!$A$4:$A$8</c:f>
              <c:strCache>
                <c:ptCount val="4"/>
                <c:pt idx="0">
                  <c:v>Camp Duration</c:v>
                </c:pt>
                <c:pt idx="1">
                  <c:v>Camp Location</c:v>
                </c:pt>
                <c:pt idx="2">
                  <c:v>Camp Specialty</c:v>
                </c:pt>
                <c:pt idx="3">
                  <c:v>(blank)</c:v>
                </c:pt>
              </c:strCache>
            </c:strRef>
          </c:cat>
          <c:val>
            <c:numRef>
              <c:f>'Q3'!$B$4:$B$8</c:f>
              <c:numCache>
                <c:formatCode>General</c:formatCode>
                <c:ptCount val="4"/>
                <c:pt idx="0">
                  <c:v>9</c:v>
                </c:pt>
                <c:pt idx="1">
                  <c:v>6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91-4A62-B00D-CBB12673D0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6531775"/>
        <c:axId val="1306532191"/>
      </c:barChart>
      <c:catAx>
        <c:axId val="1306531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532191"/>
        <c:crosses val="autoZero"/>
        <c:auto val="1"/>
        <c:lblAlgn val="ctr"/>
        <c:lblOffset val="100"/>
        <c:noMultiLvlLbl val="0"/>
      </c:catAx>
      <c:valAx>
        <c:axId val="1306532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531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[Raw data.xlsx]Q4!PivotTable13</c:name>
    <c:fmtId val="3"/>
  </c:pivotSource>
  <c:chart>
    <c:title>
      <c:layout>
        <c:manualLayout>
          <c:xMode val="edge"/>
          <c:yMode val="edge"/>
          <c:x val="0.47641887284875317"/>
          <c:y val="0.115267052145147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5635701281205308"/>
          <c:y val="0.17546206826539054"/>
          <c:w val="0.79517877229343314"/>
          <c:h val="0.75204776338555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'Q4'!$B$3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'Q4'!$A$4:$A$8</c:f>
              <c:strCach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(blank)</c:v>
                </c:pt>
              </c:strCache>
            </c:strRef>
          </c:cat>
          <c:val>
            <c:numRef>
              <c:f>'Q4'!$B$4:$B$8</c:f>
              <c:numCache>
                <c:formatCode>General</c:formatCode>
                <c:ptCount val="4"/>
                <c:pt idx="0">
                  <c:v>4</c:v>
                </c:pt>
                <c:pt idx="1">
                  <c:v>8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41-4ECC-AB16-3131273C58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2614703"/>
        <c:axId val="1312615535"/>
      </c:barChart>
      <c:catAx>
        <c:axId val="1312614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615535"/>
        <c:crosses val="autoZero"/>
        <c:auto val="1"/>
        <c:lblAlgn val="ctr"/>
        <c:lblOffset val="100"/>
        <c:noMultiLvlLbl val="0"/>
      </c:catAx>
      <c:valAx>
        <c:axId val="1312615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614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[Raw data.xlsx]Q5!PivotTable14</c:name>
    <c:fmtId val="3"/>
  </c:pivotSource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'Q5'!$B$3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'Q5'!$A$4:$A$7</c:f>
              <c:strCache>
                <c:ptCount val="3"/>
                <c:pt idx="0">
                  <c:v>No</c:v>
                </c:pt>
                <c:pt idx="1">
                  <c:v>Yes</c:v>
                </c:pt>
                <c:pt idx="2">
                  <c:v>(blank)</c:v>
                </c:pt>
              </c:strCache>
            </c:strRef>
          </c:cat>
          <c:val>
            <c:numRef>
              <c:f>'Q5'!$B$4:$B$7</c:f>
              <c:numCache>
                <c:formatCode>General</c:formatCode>
                <c:ptCount val="3"/>
                <c:pt idx="0">
                  <c:v>3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74-4B83-B138-D1FFFFB2C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6530527"/>
        <c:axId val="1306531359"/>
      </c:barChart>
      <c:catAx>
        <c:axId val="1306530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531359"/>
        <c:crosses val="autoZero"/>
        <c:auto val="1"/>
        <c:lblAlgn val="ctr"/>
        <c:lblOffset val="100"/>
        <c:noMultiLvlLbl val="0"/>
      </c:catAx>
      <c:valAx>
        <c:axId val="1306531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530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[Raw data.xlsx]Q6!PivotTable15</c:name>
    <c:fmtId val="3"/>
  </c:pivotSource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'Q6'!$B$3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'Q6'!$A$4:$A$8</c:f>
              <c:strCache>
                <c:ptCount val="4"/>
                <c:pt idx="0">
                  <c:v>If Required</c:v>
                </c:pt>
                <c:pt idx="1">
                  <c:v>Maybe</c:v>
                </c:pt>
                <c:pt idx="2">
                  <c:v>Yes</c:v>
                </c:pt>
                <c:pt idx="3">
                  <c:v>(blank)</c:v>
                </c:pt>
              </c:strCache>
            </c:strRef>
          </c:cat>
          <c:val>
            <c:numRef>
              <c:f>'Q6'!$B$4:$B$8</c:f>
              <c:numCache>
                <c:formatCode>General</c:formatCode>
                <c:ptCount val="4"/>
                <c:pt idx="0">
                  <c:v>9</c:v>
                </c:pt>
                <c:pt idx="1">
                  <c:v>4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05-4309-BEDD-F46D59AF4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1298991"/>
        <c:axId val="1301299407"/>
      </c:barChart>
      <c:catAx>
        <c:axId val="1301298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1299407"/>
        <c:crosses val="autoZero"/>
        <c:auto val="1"/>
        <c:lblAlgn val="ctr"/>
        <c:lblOffset val="100"/>
        <c:noMultiLvlLbl val="0"/>
      </c:catAx>
      <c:valAx>
        <c:axId val="1301299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1298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[Raw data.xlsx]Q7!PivotTable16</c:name>
    <c:fmtId val="3"/>
  </c:pivotSource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'Q7'!$B$3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'Q7'!$A$4:$A$7</c:f>
              <c:strCache>
                <c:ptCount val="3"/>
                <c:pt idx="0">
                  <c:v>No</c:v>
                </c:pt>
                <c:pt idx="1">
                  <c:v>Yes</c:v>
                </c:pt>
                <c:pt idx="2">
                  <c:v>(blank)</c:v>
                </c:pt>
              </c:strCache>
            </c:strRef>
          </c:cat>
          <c:val>
            <c:numRef>
              <c:f>'Q7'!$B$4:$B$7</c:f>
              <c:numCache>
                <c:formatCode>General</c:formatCode>
                <c:ptCount val="3"/>
                <c:pt idx="0">
                  <c:v>3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B5-410B-BF08-68E7DAD138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6533439"/>
        <c:axId val="1301298575"/>
      </c:barChart>
      <c:catAx>
        <c:axId val="1306533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1298575"/>
        <c:crosses val="autoZero"/>
        <c:auto val="1"/>
        <c:lblAlgn val="ctr"/>
        <c:lblOffset val="100"/>
        <c:noMultiLvlLbl val="0"/>
      </c:catAx>
      <c:valAx>
        <c:axId val="1301298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533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[Raw data.xlsx]Q8!PivotTable17</c:name>
    <c:fmtId val="3"/>
  </c:pivotSource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'Q8'!$B$3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'Q8'!$A$4:$A$8</c:f>
              <c:strCache>
                <c:ptCount val="4"/>
                <c:pt idx="0">
                  <c:v>Maybe</c:v>
                </c:pt>
                <c:pt idx="1">
                  <c:v>No</c:v>
                </c:pt>
                <c:pt idx="2">
                  <c:v>Yes</c:v>
                </c:pt>
                <c:pt idx="3">
                  <c:v>(blank)</c:v>
                </c:pt>
              </c:strCache>
            </c:strRef>
          </c:cat>
          <c:val>
            <c:numRef>
              <c:f>'Q8'!$B$4:$B$8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A7-47DE-8646-00D24A82FD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3773535"/>
        <c:axId val="1053773119"/>
      </c:barChart>
      <c:catAx>
        <c:axId val="1053773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3773119"/>
        <c:crosses val="autoZero"/>
        <c:auto val="1"/>
        <c:lblAlgn val="ctr"/>
        <c:lblOffset val="100"/>
        <c:noMultiLvlLbl val="0"/>
      </c:catAx>
      <c:valAx>
        <c:axId val="1053773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3773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e67558cfc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e67558cfc6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2e67558cfc6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IN"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 lang="en-I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3424004" TargetMode="External"/><Relationship Id="rId7" Type="http://schemas.openxmlformats.org/officeDocument/2006/relationships/hyperlink" Target="http://www.iphindia.org/" TargetMode="External"/><Relationship Id="rId2" Type="http://schemas.openxmlformats.org/officeDocument/2006/relationships/hyperlink" Target="https://www.ncbi.nlm.nih.gov/pmc/articles/PMC357506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holar.google.com/scholar_lookup?journal=Social+Research+Methods:+Qualitative+and+Quantitative+Approaches&amp;author=WL+Neuman&amp;volume=8&amp;publication_year=2014&amp;pages=477-511&amp;" TargetMode="External"/><Relationship Id="rId5" Type="http://schemas.openxmlformats.org/officeDocument/2006/relationships/hyperlink" Target="https://scholar.google.com/scholar_lookup?journal=J+Commun+Manage&amp;title=The+role+of+branding+in+public+health+campaigns&amp;author=A+Basu&amp;volume=13&amp;publication_year=2009&amp;pages=1-14&amp;" TargetMode="External"/><Relationship Id="rId4" Type="http://schemas.openxmlformats.org/officeDocument/2006/relationships/hyperlink" Target="https://scholar.google.com/scholar_lookup?journal=Australas+Med+J&amp;title=Health+promotion+innovation+in+primary+health+care&amp;author=A+McManus&amp;volume=6&amp;publication_year=2013&amp;pages=15-8&amp;pmid=23424004&amp;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524000" y="1659489"/>
            <a:ext cx="9144000" cy="20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 panose="020F0502020204030204"/>
              <a:buNone/>
            </a:pPr>
            <a:r>
              <a:rPr lang="en-IN" sz="3700" b="1" dirty="0"/>
              <a:t>Impact of Outreach Activities &amp; Community Engagement in association with Max </a:t>
            </a:r>
            <a:r>
              <a:rPr lang="en-IN" sz="3700" b="1" dirty="0" smtClean="0"/>
              <a:t>Hospital, </a:t>
            </a:r>
            <a:r>
              <a:rPr lang="en-IN" sz="3700" b="1" dirty="0"/>
              <a:t>Gurgaon</a:t>
            </a:r>
            <a:br>
              <a:rPr lang="en-IN" sz="3700" b="1" dirty="0"/>
            </a:br>
            <a:endParaRPr sz="3700" b="1" dirty="0"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 dirty="0"/>
              <a:t>Faculty Mentor: Dr </a:t>
            </a:r>
            <a:r>
              <a:rPr lang="en-IN" dirty="0" err="1"/>
              <a:t>Nidhi</a:t>
            </a:r>
            <a:r>
              <a:rPr lang="en-IN" dirty="0"/>
              <a:t> Yadav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 dirty="0"/>
              <a:t>IIHMR Delhi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</a:t>
            </a:fld>
            <a:endParaRPr lang="en-IN"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Results(4/4)</a:t>
            </a:r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Satisfaction from Drs consultation </a:t>
            </a:r>
            <a:endParaRPr lang="en-IN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Text Placeholder 9"/>
          <p:cNvSpPr>
            <a:spLocks noGrp="1"/>
          </p:cNvSpPr>
          <p:nvPr>
            <p:ph type="body" idx="3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Additional services need to added in camp </a:t>
            </a:r>
            <a:endParaRPr lang="en-IN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10</a:t>
            </a:fld>
            <a:endParaRPr lang="en-IN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5568344"/>
              </p:ext>
            </p:extLst>
          </p:nvPr>
        </p:nvGraphicFramePr>
        <p:xfrm>
          <a:off x="1193079" y="3006726"/>
          <a:ext cx="4904509" cy="2941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9566305"/>
              </p:ext>
            </p:extLst>
          </p:nvPr>
        </p:nvGraphicFramePr>
        <p:xfrm>
          <a:off x="6350866" y="2925800"/>
          <a:ext cx="4662055" cy="3022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6707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Annexure 1 </a:t>
            </a:r>
            <a:endParaRPr lang="en-IN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Satisfaction from Camp activities</a:t>
            </a:r>
          </a:p>
          <a:p>
            <a:r>
              <a:rPr lang="en-GB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often do you do a health check </a:t>
            </a:r>
            <a:r>
              <a:rPr lang="en-GB" sz="2000" dirty="0" smtClean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endParaRPr lang="en-GB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modifications are you hoping to see in the hospital's outreach </a:t>
            </a:r>
            <a:r>
              <a:rPr lang="en-GB" sz="2000" dirty="0" smtClean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efforts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How satisfied you are with staff services  and TAT </a:t>
            </a:r>
            <a:endParaRPr lang="en-GB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you think outreach efforts could be made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better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Would you like to visit the hospital for additional consultation </a:t>
            </a:r>
            <a:endParaRPr lang="en-GB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Do you find the medical advice you received during Health Camp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satisfactory</a:t>
            </a:r>
          </a:p>
          <a:p>
            <a:r>
              <a:rPr lang="en-GB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require any additional services that are part of outreach </a:t>
            </a:r>
            <a:r>
              <a:rPr lang="en-GB" sz="2000" dirty="0" smtClean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initiatives</a:t>
            </a:r>
          </a:p>
          <a:p>
            <a:endParaRPr lang="en-GB" sz="2000" dirty="0" smtClean="0"/>
          </a:p>
          <a:p>
            <a:pPr marL="114300" indent="0">
              <a:buNone/>
            </a:pP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8377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IN" b="1"/>
              <a:t>Discussion (1/2)</a:t>
            </a:r>
          </a:p>
        </p:txBody>
      </p:sp>
      <p:sp>
        <p:nvSpPr>
          <p:cNvPr id="181" name="Google Shape;18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12</a:t>
            </a:fld>
            <a:endParaRPr lang="en-IN"/>
          </a:p>
        </p:txBody>
      </p:sp>
      <p:sp>
        <p:nvSpPr>
          <p:cNvPr id="182" name="Google Shape;1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You are not allowed to add slides to this presentation</a:t>
            </a:r>
          </a:p>
        </p:txBody>
      </p:sp>
      <p:pic>
        <p:nvPicPr>
          <p:cNvPr id="183" name="Google Shape;183;p2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data:image/png;base64,iVBORw0KGgoAAAANSUhEUgAABLAAAALmCAYAAABSJm0fAAAAAXNSR0IArs4c6QAAIABJREFUeF7snQe0VcXZ/t/bL02aIFJsKCrYAREBQaliCXZsMWLsJjEmxhTzmXzR9Pjln8RYokksscXEkiiisYtdCYiAAl460nu/95z/esbMzWbYZfY5Z5+z9z7PrHUX5e49e+Y3/Zl33qnIZrNZYSABEiABEiABEiABEiABEiABEiABEiABEiCBmBKooIAV05JhskiABEiABEiABEiABEiABEiABEiABEiABBQBClisCCRAAiRAAiRAAiRAAiRAAiRAAiRAAiRAArEmQAEr1sXDxJEACZAACZAACZAACZAACZAACZAACZAACVDAYh0gARIgARIgARIgARIgARIgARIgARIgARKINQEKWLEuHiaOBEiABEiABEiABEiABEiABEiABEiABEiAAhbrAAmQAAmQAAmQAAmQAAmQAAmQAAmQAAmQQKwJUMCKdfEwcSRAAiRAAiRAAiRAAiRAAiRAAiRAAiRAAhSwWAdIgARIgARIgARIgARIgARIgARIgARIgARiTYACVqyLh4kjARIgARIgARIgARIgARIgARIgARIgARKggMU6QAIkQAIkQAIkQAIkQAIkQAIkQAIkQAIkEGsCFLBiXTxMHAmQAAmQAAmQAAmQAAmQAAmQAAmQAAmQAAUs1gESIAESIAESIAESIAESIAESIAESIAESIIFYE6CAFeviYeJIgARIgARIgARIgARIgARIgARIgARIgAQoYLEOkAAJkAAJkAAJkAAJkAAJkAAJkAAJkAAJxJoABaxYFw8TRwIkQAIkQAIkQAIkQAIkQAIkQAIkQAIkQAGLdYAESIAESIAESIAESIAESIAESIAESIAESCDWBChgxbp4mDgSIAESIAESIAESIAESIAESIAESIAESIAEKWKwDJEACJEACJEACJEACJEACJEACJEACJEACsSZAASvWxcPEkQAJkAAJkAAJkAAJkAAJkAAJkAAJkAAJUMBiHSABEiABEiABEiABEiABEiABEiABEiABEog1AQpYsS4eJo4ESIAESIAESIAESIAESIAESIAESIAESIACFusACZAACZAACZAACZAACZAACZAACZAACZBArAlQwIp18TBxJEACJEACJEACJEACJEACJEACJEACJEACFLBYB0iABEiABEiABEiABEiABEiABEiABEiABGJNgAJWrIuHiSMBEiABEiABEiABEiABEiABEiABEiABEqCAxTpAAiRAAiRAAiRAAiRAAiRAAiRAAiRAAiQQawIUsGJdPEwcCZAACZAACZAACZAACZAACZAACZAACZAABSzWARIgARIgARIgARIgARIgARIgARIgARIggVgToIAV6+Jh4kiABEiABEiABEiABEiABEiABEiABEiABChgsQ6QAAmQAAmQAAmQAAmQAAmQAAmQAAmQAAnEmgAFrFgXDxNHAiRAAiRAAiRAAiRAAiRAAiRAAiRAAiRAAYt1gARIgARIgARIgARIgARIgARIgARIgARIINYEKGDFuniYOBIgARIgARIgARIgARIgARIgARIgARIgAQpYrAMkQAIkQAIkQAIkQAIkQAIkQAIkQAIkQAKxJkABK9bFw8SRAAmQAAmQAAmQAAmQAAmQAAmQAAmQAAlQwGIdIAESIAESIAESIAESIAESIAESIAESIAESiDUBClixLh4mjgRIgARIgARIgARIgARIgARIgARIgARIgAIW6wAJkAAJkAAJkAAJkAAJkAAJkAAJkAAJkECsCVDAinXxMHEkQAIkQAIkQAIkQAIkQAIkQAIkQAIkQAKJFLCamppk7ty5Mn36dJk9e7asW7dOGhsbVWlWV1dL27Zt5YADDpCjjjpK9tprL6msrGRJlxGBpUuXyvPPP6/qyJYtW1TOa2pqZLfddpOzzjpL9ttvv5xp7NixQ6ZOnSpvvPGGLFu2TPBvhFatWqk6d/zxx0uXLl2koqIi1De2bdum4n3rrbdk1apVzenW9blPnz4yaNAgad++fah4gx7+8MMP5f77729+bNSoUTJixIig11x//5e//EXlAaG+vl6+/OUvq/bHkF4CzvpTijIPauubNm1qrt+lSF/Ykl+wYIHcfffdsnXrVvXqhRdeKIceemjYaPg8CSSaQKH7lULHlwtczFNvu+02Wbt2rXo9n7E2l+/H6Z1//etf8txzz6kktWvXTq6++mo1b881xKF8c0073yOBqAkksX1gbYX10Ntvvy0rV66UTCaj1lV6rYW1HNZHCEHzwHzWfFGXDePPnUCiBCxM6l955RWZPHly8wQ/KOsYHMeOHSuHH354aFEhKO5y+D0mXWAOMbB79+6xz/K///1vefTRR5sFTWeCW7RoIZdeemnO+Zg/f7489NBDsnr1ak8O6GB79+6thLKWLVsG8kKn/Nprr6nJnBbDvF6CENu/f385+eSTpa6uLjBumwcoYNlQKs9nUDexSbB48WI58cQTXSGUcmJk09bXrFlDAas8qy9znWACYfqVuPdTuhgoYP23QoYRsJJSvglubkx6ygmE6U/jgAKGB/fee698+umnrsnBenT8+PHqdzbzwCSsXePAPWlpSISAlc1m5eOPP1bCxMaNG0MzhqgAAeuMM84o2MI/dCIS9gLEFAhXL730klRVVSXCmgYq/B/+8AfPOtKhQwe56qqrlCVW2DBr1ix5+OGHZfPmzVav7r333sp6wu9bsCT829/+Ju+//76gjtsGm7ht46KAZUuqvJ5DW0J/C/EKfef5558fKwHLtq1DdNYWhrTAKq86zNwml4Dtgivu/ZSzBChghRewklS+yW1tTHnaCdj2p3HggLXQ448/rqyvvAI2VHHaxXYemMuaLw4smAZ/ArEXsFCZYaHy7LPP7mRVA2uUffbZRy2usKCHWSHC8uXLZebMmUqVNcWu/fffX4kKsMRh8CeQpA5P5wRi28SJE5sz1q1bNxk5cqTgT9Sj9evXq79DkAsTYHEFYQxH+xC0JRSO2qFjxA7hvHnz5Mknn5TPPvusOeq+ffvKmWee6fm9F198USZNmtQsXuGYI44JDhgwQCC2QXjFEahp06ap55zi2RFHHCHnnHNO6LyY+aaAFaYmlMezsHT94x//qOo0QhwFLNu2PmPGDApY5VFtmcsUEbCZfyShn6KA5V4pbSywkla+KWp+zErKCNj0p3HJMtZpv//975tPuuh1Ub9+/ZQBCtZEON2C01W288Cwa764sGA6Ei5gmeaBWNQfdNBBMm7cOF9/QF5Hs4455hg57bTTeJwwoGUkqcPTWXH6YIKwdMUVV8juu++eVx8AK6m//vWv8sEHH6h4cOb67LPPFghIZoAfKzwLwUk/+8UvflHVVzNADLvjjjuU/zYEdMgXX3yxEmPdgimioUOGGIvjivkEClj50Evnu2EWDqUiEEVbL1VenN+lD6w4lALTkAQCYfqpOMxnaIH131pFASsJLYxpTAuBOPR/tizNOdBxxx2n3Ka4hbTOA21ZlftzsbbAMs0DIV7B6mX48OHWjtlNAay2tla+9KUvCayxGLwJJKnD07lwdmawzpswYYJyJp5PWLJkidx1113N1k9BAuiGDRvkzjvvVJaACL169ZKLLrpIOZF3hldffVX++c9/qv+CGAWfWTjX7RdgEQPLGO3g+ZBDDlFHu/LZXaCAlU/tSOe7YRaGpSIQRVsvVV4oYMWBPNOQNAJh+qk4zGcoYFHASlobY3rTQSAO/Z8tyTCbeGmdB9qyKvfnYitgwfLlgQcekI8++qi5jIYOHaocsoe54Q1Hx5555hnlz0mHQiz8015xktThRSlgOXcKbX3oOMUpWFZddtll0rVr1+YqA/9if/7zn9UNmgg41gjn8kFO39Em4M8Hx6IQ8vHppRNDASvtLTl8/sIsDMPHXpg30jpxCTN5KwxJxkICySQQpp+Kw3yGAhYFrGS2NKY66QTi0P/ZMgwzB0rrPNCWVbk/F1sBq6GhQe655x7Zvn27KqPOnTvL5ZdfLm3atAldZriJClY02ocR/GUhri5duoSOq1xeSFKHF5WAZQpNtlZd8IMFKyyc1UY49dRTZfDgwc1Vxzzj7bxRI6h+4bZCiGoIhTgmSQEriHj5/T7MwrBUdNI6cQkzeSsVe36XBOJAIEw/FYf5DAUsClhxaDdMQ/kRiEP/Z0s9zBworfNAW1bl/lxsBSzczvb22283lw/OwOIsbK4BVliwXIE/okMPPVRZxJjHupxxw3ILQgQcyM+ZM0c5AIdfLVh/QTjYd999BcfJIGrAqbdfyKWR2XQ4zmec4gomSkj39OnTZe3atSrd8N3UsWNHOfLII+XYY491PVpnTrC88uTn1DlM+eTL2JzA+n3bVnxyxgF2t912W7OfKjhXx02WQQHO1uH0HTe4IaC+XXDBBc2WgxBUcXxw4cKFAr9ZQ4YMUUdjbULaBCztAP/1119XTsMh+qFeoE3BSSOOYA4cOFCJzW6Wl3PnzlXHKiE2IuAoZv/+/T1RmmVqUy+cVni21nJ+ZYl6O2XKFHn33Xdl2bJlzWlHf9S2bVvVR6GuQbS3tTaFdd4nn3yi4gVH3V8hHWj7EP579uyp+qwePXq4xuvMp1f6TStEm35Kx4WyRhrfeecdwQaFFnhR1q1bt5a99tpLlR3K3DwWm2tbD5M+nU60yalTp6pbcLDpgSudEXD5B/pQMEQfCIeitsHZ18HyEuWD/0OcKBcci8eYhD7h7rvvbj4mDD936D/CBsT90EMPqctMENwsQf3ixHj58ssvq0c6deqkNnzcbvLJtw93piGqcTIsO+fz6KvRpjCWOusCnsFGWPv27VWdxbjqd1zdObbqNrTnnnvKG2+8Iej78Hu0f/zfsGHDlG9Dt3lFFHXTjY9p7WvT7znHJvRbGPP86i764ttvv13A2Oy7/dptIfsp9EFvvvmmvPfee6HmSrnUKS8BC6wxN8UpAbjNwFim55kHHHCA4OTBHnvsEeqTYDp58mR1ggHfbWxsVHGizmLMw4aazdzV+VG0dbhGwLiFfhztQY+7Om6M02gPOOXgN7/284GV1PI1CwjjHRbjGO+cfT7GY4zzffr0UZf2oA+xCWj7qCcYmxCvnivhXefcAfMl9NlewRxL9RiD9CJ+9Pu6HqIPgh9ZbLK6rRswf3nhhRfULfF6nMRc4+CDD1Zjml/evNYvXnEeeOCBaq7sNRe0YRj0TLEYo9/H+kAzQ7vEmhJrXPjBtZ33OefPzjmVLgPc1Ic5Sy7zoCBWzt97jUuol+i7DjvsMNUv6MvWzLjNjXS/b2NerF20+D3nN7cv1DjqVodRprh0C79D/4g8ox9HezD78SjWAmHKLenPxlLAMgWAYltMoQN9+OGHmwUIv0LGxA5OvTHx9ApRTczNxgMn4BgsMZHUEwu3NGExg9vxMIA6O8piCliFYJzrota20Zo7AaYllVc85uTfRiSxSVPajhBiUgehGg7q/YLfxQ24aRTO8PWABuf65557rucEYNasWXLvvfcKWOpFqJ81JtrRn/70JyViI9iKmG75wQIAi1XcqOrXPvEu8rzffvupvsVvEog4scB+6qmndrql0o8nBKzzzjtPTWycoZALB/P7ixYtUkfCg8oa72FyD6EYE1bdP+Xa1sNM3Lwu/vDqQ7Gpgol90AYGxjNc7oDFAcrLLSCfEMUwycMxYe3nLlcBC9/QNzDqum67CWSOv151vhB9uJNFVOOkTd9qPgOBEX0T+guvMnO+g4n6qFGj1ALLrT6YAhZ8F0I40cfBnXG5CYZR1U0/Nuir0K8gBB2fN62VbfpKZ/0053hRC1iXXHKJwL8lNpJymSvlUqfcBCws9B988EFZsWKFZ5SoTxAl4D7DTxRCBDZ9jf6QzdxVPxumreMdrzmmji9qAasU5essQAhAjz76aOAawqZs0X9DVMKt1UHzBj13gACOzTw3txRuAhY2T1APsYHiFdAvYTyCgIR0YJMDfRj6JreAuoo589FHH+06H3Nbv0B0Rd3wihPjpF/ecmmXeCcujMPkDwJyUJmhfkHEgnCCZ2368jAMw3BDfUBaIMib/VixBKxCj6NmHcYcAO0emzNmQDvAvBZlHMVaIEy5peXZWApYWOzAgkWr09iZ//KXv5y3Q26bQsNOKyqgXkDYvIPGiMHC7WY6vB/VxNzZeKDa4weWVzYTbuwCmTfkFUvAKhTjXBe1NmWKZ8xONcxi0lnmsCS6+uqr1cI8n2A6lMdAjjQlzYk76ifqKYQc7AzbBljp4AIG9AfO4LTWxO4Mbp/Es24BCxb4KHMGiDlebdd5HBSc4ZDf7VbJoDwgz9ipfP75563ap44PIhP8o8HfmRlyjRPxuB3JjkrAmj9/vhIBsbiyDeZtn7m2dVsBCxPyxx9/XN5//33r8sFEBAvLU045xbMNQrCDhaDNjiHYYJGAyY9eqITpc0y2prhrK6Q7RV5ceoLFIHaHnaFQfbgzzqjGSds6p58zb3y1fR/1AXXBeVxcv2sKWFgEwlLSLcACC2KFDlHVzaB8BR2Fd76/cuVKtZEA4U+HoHmbs9/GDjX6dr2wiVrAQluA1Uiuc6Ugdm6/N+dXsDTFXNe2Xwy6QAYiGDZnbPsapBHCJDZJYDHlFXLpvxGX2xxTfyNqAasU5avzBqtXbFjYiE36HWxeoBzMhT0Egscee0yNS2GD1wVC5liKvganXbSLFb/vQPTERvnEiROt0uR3aVY+6xfMX3BJk9u8KCynuDFG+r3KTucNm+vwo4sxPihgXIKBBdYPus1jPW3Oo4PiMX+P9fkjjzziugnjFxcuUMO8BtbnOhRDwIpiHHWmG5aKGE/c2pFzHpXrvN1vLRC27NLyfCwFLJg933fffc2TizA+gvIpGLeBGh32yJEjlQkgBhc0AjyHxeinn37anEbsdKBjh4hkhqgm5s7GA6UdDQM/6NTHjBmjFtqYoCDNsHbBbqrTAgIdCdLstqtnu/ALyzsqxkhHLpz90g9TeUxEcun0nRM0CFcQsCBk5RowyGLCj6MOCBiUMOHp27dvrlGq90rhA8u8GRR5wYANE1tYB0EowiQLxxTAEQspHdw6ceQB1j2o+6jLmNjgWJYZvEQQP6sqZx3wO0oVVAjmjaq6jcLKSA/kSB/EAwh7znZqLmidgz6OiWkREH3QCSecoCx5cNwLXFFvMKBiB/eDDz7YaWfTyyKnkL5l0PdgUYWyRED5YIGPxRjaBfotpBFljHzjOb2o7N69uxLvnBMdnXfbtm7Tj5ltC99wY4kjG9OmTVPm4XrRCcYYH1B3TbN/M++IV5c7rF/BAqwhBsFq1m3XLh8BC99zHgUMsqLB82CPfgaWvAhuoldUfbhtmTrbmk35BrVN5+9RHqivOJqs+1n0Tdg5Rt+kx0pM3iGAmG3Vq49w2xxCfenXr58Sq2CBBPEHbRRWOfqoQVR104aJ2Q/4bZg4+2Adt5/lvGnlZ/ZFNuWaaz/lzDvGZN1nop8BbwiLTz755E7jjl9fZMMSz3htEKJOoR7g+JBekKP/x9iH+qD7Qy8xGXGj78Cmr9OSS89dYcmLtg/rA4wFL7300k5jgd/c1YwX/TU2e2BFAREBYzXSh4U0+jFn34h0ec0x/QQszTNp5Yt0m32jtqTG+IC1ge7zMY6gb3aOI6NHj1Z10RlgdQWmug6gfmC8wdxeH8fCOAMLOTznHD9RNhg/0G7NPg6bKlpAx3Oo93psxlFBzB/0kX9s7OixCflBvcLxN/wdazN9TA3fgEiC8UO7z8D/eV2a5bV+QX0EC9QztEnUA5MX4g0SeWzbZTEZo/04mYEh+n20B8w1teWZV9khT+ZN5/g/lAn6UIzXeBdzFcSHeZ8pkNvMA4LYuYl+qD84Eov5tO7HkDekA9a8znRg3YJTQG6b71H4wIpqHHUT3sAXZYE8onwx98dcAdbZYBTFWiCovNL6+1gKWE7TdYCHWZ6tj6BcC8ocLFHxMEijI3VrZOho0PE5zV3RiUDZNs/5RjUxd2s8OGsMazA3/yyYZMAxvh5c/DoymwlkWNZRMkZacuHsl4dcbiDU8eXzrluaTNHH1poiqIzC7HwExeX8vVfdMi9UwC4tzMwx6Lmd+3fbNcHiH/5VdLvEpBy7/1gg+PUXpkWBTq+XpQAGPdQpTMwRgo4n2tYlDO4QZswjfPp9LI4xwcRkGMHNqsw82ui3CNHxmnXItHrQz+W6cHArc+dkBOWFvgkTOLeASTraDazUEPws3mzbuk0/BtEQGyZaCISAcM4553jeCoqJGEQO+JxA8Krr4I0dSn2ED1ZMsOBzO9Zhxqn55CtgmZNBLzFUf8/0S2QKC1H24bZl6qw7NuUbpt8yj136TbQRL9oq6gI2s/zqrJt4gT7vtNNO8z2CGlXdtGXiFEBxlPnKK6903YgxfZbq+L2sW52X9Li1H5tyzbWf0mnDwh7t3E0gN/vgQiz63OoABDRYwkMgM4PZH3qNbXgOIgN89iFgTMWcGYKY1/Fm1Ff0eXpR6TWfcN6o7CfW67Sb1oteImYxBKxil685JoM91i0QpdzKwWSFDR1Yj+t5ARb/uAxIi5JBFhhulh1um3NuG3l+8wcIXZiPOE+loI5BgIDvP3PeZrYdr37Dbe6JPGID0s2HF3jgeL2eF2F+gPbrZT1v08cVm/H48eNdLfhRdrCCQzvWYqXXfNO0lMd8CkfT3AwRUHdQdk6roEL0ZebcBnNaWNB6XYxmWoeiziDNOFZnhigErKjGUbMOo11gbWKKxs48OsuvEGsBm3qe1mdiKWCZDdTW91A+hWROXNF5oHP0O55lThy8rGKimpibjcfGQsRpUQJeXhNMmwlkWN5RMkZacuHsl4d8RKh83jXTZO7qYQDCII9JZ76h2AKWc0KMtGM3EZM8P6eVpiWLuRNt+gbzEmYw6Go/AGCHxTp+vCbZzsU80hfklNivLJx1EzuSiMvPdxLaKY47aqe72MF1Cl7mLa1BwgTSZk6wvRYtuS4MgxaimKBjAexn9o+jSLAkwAYBzN4xAYdgaQbbth7Uj5lMbG+7xYQQ6dSWck7/Bpo1TPxh+YqAHW34WvNzrmvGiffyFbDM/AVZkuCoCo7QY2xzaxdR9uG2ZeqsC0HlG6Z/NAVrc0HpFZfJxK3MTPHCxql+VHUzDBPnJRlegjL6C1w8gIUH+gD0K1gwIHhZtzrHR7d+yKZcc+2nkC70pZdddpmvf0FnW/CbK9nyNOuAzQLc3JwxL4TBt03XAkFHDXV6Yd0FC3PUezeLDwgR6ONwzBEhqO/Q8TrHeK/FctQCVinK1xyTYVWHRbrfGsIUApyX0Djrn63FvSnIuF245CZg+flHdPNvB9EEafXKG6z8cMwQwasOmHNPm00403rF7xSJTbuMC2Ok1bRKddtYNd0CeBlNOPNuCpD5CljmuGS7HjHLzqs/KbSAFeU4atZhm/pY6LWATT1P6zOJELDyncQHFV4+NzaZEwy3xXNUE3Oz8WDHDQORXzA7By/rNpsJZBBX5++jZoxv5cLZLw/5iFD5vOtMk5tJuteRpTDloZ8tpoBlTpxsBFedTnNyaC6MnFabEAuwk4kz6c7gtBLAsR2IC1pgcLu90OkLyHYx61UGzroZtOtiU45YWCLPmBRgAYKjwHDEGhSc6fDyF5brwjBIwAqywApKu/P3tm09qB8zrfJsHZ0jLX6+18x4bfpmxOm0eMG/CzH2OduG3xFbU8Axj35E3YfblqmzHgSVb5g6hZuJcOQC5v4QryGcnn766YE3Qtlc9mGKFzjWhU0IiPFeIaq6GYaJuWByq8fOdKJPgZiOtoH65HZ7obkgdhPfbco1134K+bdpjyb/fE8CmHXA5mZHk5Wb2Ods3zbCqC5/s2zNMRViCFxlYOzFsSUcFbO5CdxZdl6iZ9QCVinK1+lf07YcUAYQCVGXMX7jBAWsmhBwOQt+MMbDShCnO9xugnW2Z7NNuK1HzGe85ktecye/421u80pbAQuuBeBD0G8z0zzinu8FX3FibK5h3HznmpcQBd26jTjNcT1fAcsc78zNO7/xxTm/8eobCi1gRTmOmuunE088UfWTfqHQa4Ew43nank2EgJXvxCGo0Ezl28uCwy0edKjwv4OKjODW6UQ1MTcbj81ix+sqZzNvNhPIIK7O30fN2Oz8C3HELh8RKp93NTfTzD/oWGuY8nCbaOD/sMPr59DV7xu4Glibd7sNkqaj3zA3+jl3+ZEGs3ydg5SbtZSz/um0YTKAckJwS4tToMjXYb55LBqTRliegbfX1cK5lGfQOzaXC+S6MHQrc3PyABNr7EzDHwB2yYNu8PPKj22fGtSPmX7u4LDczY+hWzqcFn3Iu/Ndm0WcW5xOixf83qZPDypzc5PFq90522dQG8I3kzJOBvHJ9/c2m0LmuGvj1zOquhk2v85+0G1cdaYTluuYxP/+979XR7rdFpjOPsFLUA1qt8hDrv2UbbuynSvZ8jTjc7OOcYvLr68zrY+DHOc74zfnrmHe9cuzzbw0agHLpt8sZPlu375dHdXSR4kLMf+0rVfO58w24ZYO8xmbcneWl41oZFMHnM/4bayYHEwRx+8SnlwYBr2TC2Pb+hDULsKWg85LPv58TR7OuMJebIT1AdzY6OOobmv7QgtYUY6jzjqMOROOg7udGHAyjMtaIKieJ+H3sRSwnAsDQIxawDIX1ja7N87CDRIrbBdbzjhtJnA2z5iV0HbQziVuvwofNWN8OxfOfmkOKteo3sXEEn6XYN6vO/ooxCuk35xo5NPWnPzdxAxzcW6ze+Rk7Ce+mJMKc5HuHBT1zjf+D/5r3CwFTME1bFrNuuHmZFc/06ZNG4Ezd+y+wvl80FXpYQYW7cQdzl1R1rgmW/t68rodM9eFoVuZuznP1OlHPiEWYdELp7RBu8tedcFvchjUj7ndShmGr/NZ56Ip14mm2T/bLMSC0mtaTnlZPjqP/rg9E3Ufnkv/HVS+QWxy/T1SnPYIAAAgAElEQVSOV2EyjuODM2fObPa/5zVfsR13nemJqm6GzTMY60syzMWrWbf0bczO47Nm3+lcUHhZIdmUayH7KTcmuZSZH9tc4/NrF+Y4FbZsnc/neluyduKOo0ooN4w1TofNbn1Y0EId6UpS+eYiUOdTVs53YaUHH0Poi3ABFiy2tDNwGwHL7ViqmTab8vJav+D/3eqAs42HqXvmOJTPnNW2DPJlbCtWB3G2saB3y5Nz/puvBZZzXLKx3nOmx0bEL7SAFeU4ajNOxWUtYFvXk/RcLAUsc6Fr2/hzBW+zg+oXd9BOQlQT81waj+0kKpe4/RhFzRjfzoWzX5pNC4swV886B6IwtxBi4oGFJG4l00IDxCtY68APUq4WK175LKaAZbMr51ceTqZuA6fTPNlcGDl3PbRzTN0W8CdM9OFYXTvTddZXmx1Hm77H5upjlDUsk2ClBBHO1joLEyz4QsE34LMEk1gc+8BtNF6hGAIWvo3FPpyvzpkzxxcTjl3A0g3WWXAG6neUwLatB/VjznhsytDvGedC3Wm1EmZybloaFkLAQpqdfprcjoCYfiLcrLSi7sNty9RroZTvxNwsWyzMcYwKC3OIVVg4oV2hTem+2a0+uC2obMddZ3xR1c2w9dy04HPWc+cxNCd/jF/autVpbWYKXl7WgEHtNmkCB9KbSx0Imtd43WwYtozxfNBiVN9iiH4AbQKiCdoE6oAWTNy+Ww4CFjaobrvttsCLZHIpF/0OxgZsQKEvwq2DuIwJfRHGV69gI2DZrK+ChBXz+zZzPeczthZKbu3IJv223EvJGGn042xznNgrn876me84aWPF75UOU5R2O9lQaAErynHUZpxyYxHlWsC2rqfhuVgKWKbCbmPimk9hFHJijnSYA3ZUE/NcGo/tJCqXuP3KIGrGQRO9XOqHzSDsFW8unTwGKOwW4DYhfRMJjlyNGTNGLer9FvS55A/vJFXACrLwcv7ePGahF2DmhMC5MHNao4Q5KhVUDmh/uGUPDnT9FsGIB2IlBnjc9uN2cx2ewa2OTz31lLIC8VtEuKWrWAIWvg3W7733nso7FjxBARZAZ599tudxPts+NagfK+TkxnnZSC7tH0zMCV6hBCzT3415w5GzfzYvSdBlFXUfblumzroTVL5B9czt92hHaJ8QxG3qqhlHHAWsfC7CMftPZ91xbjY6Nw2cx3yc/+90Mu13/MSmXJNkoeO28La1HPFrF4UUsLw2atB3Yzx85ZVXdrqJzrZtlYOAlW/f6McSovljjz2mNqb0vNCWPQUsO1JxYBwkYNkcXfTKrbOfiJOA5VY/4yxgmeOozTjlVyaFXAvY1fR0PRVLAcs8T14ICwj4XcBEADdbwWQWtwXo65PzHXyCLHWimpjn0niSKmAFMY5CwDLrhe0xMnPCb7O7BJN7WKlgQaADBhos4nP1SWXTVSVJwHLu6ruJL+YiXQ82zv83La2cO17aUsAUtsI49rZhjmdQR3DUAk5EzSMXZhxw+HzRRRftct072gSOmSK9XgHH9PbYYw/V36EewUk1jqciFFPA0unDBHz58uWCY0SwCoJ1h9ek3O9WIts+NaiPzFVoCirnfCyw4EsFFg4IhRKwEJfTQtG82tz5O6/+KqnjZFBZOX9vYy2IjQRYq2BjDUd/MT955JFHfP162I67zrREVTfD8NDPOi1YnZc/OP/faWnlvMHV2ec6hS2/SzyC2i3SRQFrV6uuQlqjgDFuWUV/hD7bK2CjBWPJvvvuqzZc0IYguOhQDgJWFMfaMC7iNj/Me/w2p9C+sK7BGI/Ntn/84x/KEhuhHASsML5UzTocJ8ZIW1QWWHESsPSNtcivW38VpYAVxhreZpy0GaeC4inEWiDoG2n9fSwFLLMh49/5LiKdFhWIz7mLaJr/RukDCzeQXXXVVYH+Xmwahs0zZsW1nUjnErdfI4maMb5tu6i1bczYLYYzWkziEGzrhemXImhSCTbwxQSTcB3Q0cIhoD7SZpvmsM8VU8AyHTjaCoI6TzYLOqdwoH07wLEqJuEQesyjhW4WBCi/O+64Qx0fyne3yrY8cBQA6YSghVvQTFHKvKnLvJ0S30HfApEKfrQwocXC2vSnZcMw6oWhk4k++jh16lRlDYj+yRm8rlq2betB/ZizvhRio0Sn3TkRNUVTvzph9jmFFLCcE0PntexYcOImLOzw+421UffhzjIt5Dhp2wYxkcTCG1er6wALWCwK4aMN/tpwHBzCqtMa1kbYsx13nWmNqm7a8nA+53S8ri8sQNvEpguEaARnf+5l9er0R2JaATq/F9Ru8WzU/VQuZebHNtf4/Po6c9OmkNbC6BcwL9GOyZE3lD3aAoTbHj16CPw36o1gnXcby3WbI2lJKt8ofGBhg+rRRx/dyZUENqPgKxN9Ef6OMQuWjDrYWOmE4eo2ntmIADZ1wPmM143Ibu2pkLeDxokx8hrULnIZIxEvxnaM8WjT+c5pnRvJQceOzfIrhQ+sKMdRm3Eq7Hgbdi0QNv40PR9bAQv+XO66665mZ5Do4C6//HI1YIYNqBBQfbVAYPoAyeeGPHOiFnQLoU3nb3ZkNtfQ2nZKtpOoQjfMqBmDme2i1rb+mJY4tpNDm2vVdRrcdjghssDiBnUl6lBMASufWwjN+uNlJYL8aIfDelIEa5+JEycqlOZundNSQLch+PbAxBG7czbWc4UuI+y2vv3222onVR8zhBXWhAkTBMe7zGuR0Z/hOMrQoUN9faTZ3JhajIWhHy/00VgUa9HYS/yxbetB/ZjTgsTt5r1cyxbOdO+77z5Vh8LEa07OCylgmX6uIHaef/75ytpLC7x+E9Ko+3AbcdUsj3wu2jDjamhoUDckwQIcAX7Y0A/DJ51fsLlZyXbcdX4nqrqZS502F72wbsVCWm/wuIm/zrKBWDVu3Dg1D8NiKqhNBLXbYvRTuZSZH9tc4/Pr68w5imlZmUtZ63cg5OpxEP/Xq1cvwY1vXsfZ9XvmJUzlYIFl+i50jtdBZQBRF6yxtoE4CF+nmAM4NxUw7sMaH5tyfq4kgm5rDttudNqDhBUzj2EFrDCbR04rTtub39zKwNy4KTVjc93ntlaERZ6ey9qu+RCvk1mY99y45XMLoenfuhi3EEY5jtqMU0Ht3+/3QWuBfOJOw7uxFbCwSMPxGPii0AELtLFjx4byBYQFxAsvvKB8r+ijKuauvulYFAP0ZZddJl27dg0sY9PBqZvIEdahtymKpUHAipoxCsp2URtYqI4HnGVnWy+c1n5+g4XbDiesZzDhC5okhsmD37PFFLDMRZDfERIzzebi0sts3NkeYX2EBegbb7zhaiWAb5htDf6m4Gwck3AEW6u7oIULJh4QNpE+TESDrtr1E8ZNKx1bkc3crY/6CCHygMkDJi1YtGLX/pxzzgmsus4JEh52WwDZtvWgCYZZr1AuF1xwwU672oEJdnnAFGuPPvpoOeOMMwLHLtNSuJACFpLpnMzBmuiKK66QN998U/m4QdCilnNXX2cv6j48qnHStvyci4MggcUZp3ktdqF8YEVVN215mM85j5niqNixxx6rLHTcLFvxrmndOnr0aHnwwQeV5VTQzn1Qu0X8YSxJbOIz85ur4OTFN9f4gvo6Z7mg3qKfQX+Tb3j44Yeb599hFr1Oiwev/ttGEEla+TrzbTtX9HJqDZ9M2mIGDP2sFZ3lbG6AJOUIIfJgc8oGYxA4v/POOyrbegwL2mRwawtOq6Q4MEYagtqFKQDlwixMW3bjZm7Q285tEJezr/LygVjoI4RRjqNhxxWMAYVcC+Tbxyf9/dgKWACrO3HtSBVn7XEb2wknnGB9G5tpIopGg0UUBgRncN7SpDszPOc2kXdO6B9//HHldFsHtw7FOTF2uwHKrESm9VkaBCzkMUrGiD9oopdLYzXLArfDYYLoVS9g0YOJB6x4EOCX4OKLL97lKJfbcRUsClDnTJP8XNJt+04xBSykyVygjxw5UrVpv11FLJCwUIKvKAS/NmQKP4MHD1bvwYeH1y6fcwGK8sIgg/KDAAarJ4iK+QRTzICvGBy38etbzHw4jz6aCyG3m1zc0otJHyZ/WsgvhoDlPGKESSY2BmAl4BecApZXGdi29aAJhrkLiyNjEBjN8cFMLxii78fOOeoVxFhYpeBYB4JpJYc+HHUJCwqvYFoK47lCC1hOgRdtDoIteMMKy0a0ibIPj2qctG27zsWDbdt3K7NCCVhR1U1bHuZzzsUTjnjCAgs+9RDcNhTMGwphXaI3BoL6rKB2i28mTeCISsAyF2joZ3GjLsrIL+CW2jvvvFPdZFdXVycHH3ywujAGfzfnU0GCo/4Oxk3EiU0WHcrBAgt5NfvGY445Rk477TTfuQ0sY2Cpqy2ttd9OcxFvs5GGMQkCAZzt65AkAcvmlA1uYYSVLKyBEfw2XIL6ubgxRnqDBCxzTEAbR1v3E/DMNpmvgGVactvMbZA3cz3vtYFdaAErynHUZpxy1sNCrwWC6njafx9rAQvwX3zxRZk0aVLzoguTbEyEYI7utxDatm2behedudMBYt++fdWk3Vw8mpMhfAcWX9g1dFtoIk7Ejw5Hx+/VATvNN5EnL6fM+B0Gfiz6cCxBhzgIWJdcconnjWC2jSRKxuaEy9YqJSjtpiWg362A6CjhzFf7BPESS/FNWBbCwhDxB9WJoDTm8/tiC1i4NQ9Hg7GQRgBPTNqwAHITsTBYaqFACy84ygDLKtO/k+bgFKSwE4o48ON1m6m5q6XjCeOXwa8MTDEDeUYfdOSRR3pObpEmiHZoMwjOXS7Tkqp169ZKHPHylwZuEK9wW6HTt5atgKV9ibmVT9AAbh5DgXgHAdir7DAxxXE27YTWa5JTKAELbM00os7A/xz6abcAnq+99po8++yzzQsPt/4Glnx//vOfm4+kYZKJckKezIDxCv3BtGnTdvpVoQUs04oKbQJtEYtYG4vIKPvwqMZJ2/7RtKRCn4QFKDbO3ALGalgUOX0E4blCCVhR1k1bJs7nnP0O2i9+9EISR8tM0dcU4Z1xBd2KGNSvIC6zLubTT7nxyFVw8mKba3xBfZ05vuD7cKiOMdLLktucq7jVW6dFEfr+k046yfc2ZFj/YO6qN+80h0IJWHEvX7M+Bs1tcEwem516LuTc4DEtqTAXweYPhES3gDqAtQg2AZzrnSQJWMgXRHFs7mkR1ZlX1CvMifSFAl635dr2bXFjjHQHCVh4xtyI9GvrYdaTttzwHDYisNbR6xcIaV/60pfUsXu3YJYd+pNTTjlFsMFshkILWFGOozbjlDN/hV4LhCmzND4bewELBQ5fMDjm4LytCpNKdM5YBKIBo8PD7+FDBf5HcNOWXvzpgvMTjvCMm2NkWD7ASgRHAzFhwwIQz+FYIiauOk1+O/emAoxvIV5YayEPEDrQ0aBjwiQak0LkD3HjpxQClrmYgMNOTOZxTh8DR65WQlExBtOgiV6uDdjcwUDni4U4LIfQcWPCAAuGJ598UjAo6oAJvZsVn9751AMxyhodOepEmIB6A4shc5JqTpT9/K4VW8DSg5/pnBSiFHw/oJ4hX2i7sJzCgO5k6ncznWZnTkz0/3sdOzQFoaDnw5SRftYUM1DmqB8QyTE5RZ5Rj1B2sOhEP6DFJuQZAjLYIJhm9Pg/TGyxe44dSfQXCBAlwBBWb7AkNG/7g/n91VdfvYuvNdOvCvo2CPm4jADpdjqODRrA3SxUdJ+K/linFX0knNdDFNL+r9DO8F1Y3JrBtq0HpQ/xullDIp9o48cff7za3cS/USdx7MCt74fghY0VZ3DbEUdZwiF///79FUewxnjlzLczjkILWIjbtBTQ37PZ5U/iOGnbXk1rW9Q/LKjQz0PcQx1AXUG/jfkIJvHmHAPfwvMQsZwhV/Eiqrppy8R8zjweht/7+a8xRcGg5/X3bNptIfspNx65lpkX21zjs+nrTDEEaUBfg/4TdRhlhP4IYx36G2y+wlpcB7fNV7OfwDiAjRT0iRhv0D5QBrCKQXtAvNqSyMnATdy0WagnrXzd+kYwwtwGYzMW9xjnMSZiowIb81oANo9+mlYuiBtlhDUDLMKxFkF5Yt2AtoJ2psdNJ3u3Tbswlos6Lpvycn43rA8s57uYU4MXjvMjn5gboK918sLzubiUcX4nboyRNhvOGBPg5xXtTQfM8THm6PmfFzM8n68FFuJwG5dQVoMGDVKb0dr6E/UTFt56XavT67cWj0LAimoctRmnzPGgkGuBXMfxtLwXewELoLGwwyIMtx+4DZBBhYHBAZ0hlP0g4QXCFxbXbhNTr++g4WJHEYO711Eo8yijX5oRHzqjyZMnq0lGKQQs09TRmV5bZ+ZeeYyKsc1EL6iueP0e5QcLCfN2OK/ncUsMFp9uO2amxUeuafKqF3EXsNwsWGwYwNJo/PjxakLoF8wJGp71Ox5lWqXgeZujvjZp1s+4+eKzed/L4s/tqEZQfFjQ4JgIrP/8hHHE47wtzBmv6bfAZgB3E62D0orf+x2ptW3rNunDtzDhg/UAJhdhQtAuO/oLLPqdvhz94scGAeqqPoIThYDlJtiG3c2Oqg+PYpy0LU83wTHoXZQVNhGwKaGFdrdbZ3MVL6Ksm0F5c/u985IM/Xs/a2dzMYJ3vI7VO79n224L2U+Z+c2nzNzY5RqfbV8H1rD41C43bMvXy3rCbaEcFCdEXsy10efrPszNItFmoV7ocSjq8tXxh50rep32MBe6Qezxe5QlbiDW4obb5mUcBSyseZBW03rPK89Bltw2rPBMnBgjPbbtAsInrNFwfNgmoF7gHZR9IQQsPS45T5zYpAPPQLyCqO1lTRiFgBXVOGo7TjnZFHotYMs9jc8lQsDS4HGGFtdcYxfctCbwKhx0ilDzYe3gdRTAfHfZsmUCB5b61kK/goc1AXymYNDwC0gvFjGw0vETx/QiHb5UbrvttpIJWH6NrBBHq6JgbDvRy7Uhz549Wy1G3Xa6dJyYjGDhDbHUy3zf6Rw117TgvaQKWDrPNjzxrO2xYSdLp7NI/H/QLTempUAhb3PS6UKbwm4UFl02AjkspHDcDs7P3YRx9IPYifOrj/g2+j3swp944omCo2ra7wl+h3oKayAzuO3o62ecx39sB3As7tE+0e6DAkQh7K7C8srrqKFtW7dNH9IEsQlHznEMw0aoxqQQ5QNB3y9gIQhfQbB68IsXVj4YS55++mll0YkQhYCFeM32YSMqJHWcDKpvzt+jrMAfFz84j+K4xeGcW+CYM24ORXD6q9Pv5Spe6Pejqpth2OBZ89Ia/J+XZSt+5yaWugkaZjps222h+ylnOvItMzNPucZn29fhezii/8QTT6hbx4LmyHpcRR/mtZiEsI+NOwgiQfHBwghjAzbvIKRhfEdw83dmu1BPUvk6yxsC3kMPPRQ4NmN8g1UV2pDb+gTcwV9banm1V8SDDXRY3GHsgLiBvszNl18cBSzMZXHkFZZpsED3qmvID+YFsGL28yEapl+LC2Ok2bZd4FnM5TCXxJzSb6yCYITjv9ig8zOICMNMP2s7t8HzKDtYb2Ju5zWvw3NRCViIu9DjqO04ZbIt9Fogl7JLwzuJErA0cOzsoNOZOnWqMueHSa7zKB8WflhUQKWHCa2tcOUsUHQIaEg41geVHt/E/yEuDPaY8A8ZMkSZBfs5oDYrCQYPTI6nTJmiJoOwKMOCDcdUYH6JI5E4Dumc7JTCAgvpRn6xm4SFFyyydCdp69AzqIEUmnGYiV5Q2rx+jw4Q9Q5liMW4XpBCIMFRVhzDwQTOq064WQflmpakC1jINwZAHHPTjqR1W0abQDvGbi7aRZDjb5Oh6dcqyCeaOWja3vqTS9lh4oE6BEEbdQh5RkCdQT1CnwVffZj4B03SvOojJgjoUyBcQaACSwSz/vkJF1gMwWx/5syZykJJB+dRszADuD5qiwkqJtm6T0W8sIx1phcc/IJtWw+TPv09fcQDdRJ9tM677vtRl+CgF3+GGVvQp8N3FqyXMJEED5QTNitwoxssd9Ae4AMsagHLrO82txm5lUeh+3D9jUKOk7m0UbRLiJlYhKOeYn6h2yfKHYtFWILq8ndaJrlZb+YqXphpj6pu2jIy/VoFOf43rVttd//DtNtC91OaRaHKLN/4bPs6/R0wx7wYgir6buRDn1zQ4wKOOw8cONBqXEV8EGRwCgIWH3q8cs6F0R/iiLue9wTd3hxmoZ6U8jXbkB7vsDmG/tw5t8FYh7k++n19jN6rDbr1hc4xE+M74tLxYGy5/fbblZiJYN4SF1cB68tf/rKqQ6hrqB+oa5jf6PUR8gihL2huYNuXOZ+LA2OkJ0y70Ol3G6swn8JGCuoX5pGwEA4yiMiFW9CcSc/r0D9gfuPm28z8bpQCVlB6w87xwoxTbnwLuRbIp/yS+m4iBaykwma6SYAESIAESKDUBJw3l+VzFXmp88HvkwAJkAAJJI9Avov/5OWYKSYBEigkAQpYhaTJuEiABEiABEgg5gScRwjzuYo85tlk8kiABEiABGJIgAJWDAuFSSKBBBGggJWgwmJSSYAESIAESCAfAjhactddd6njkYW+rCCfdPFdEiABEiCB8iBAAas8ypm5JIGoCFDAioos4yUBEiABEiCBGBEwr5Pu3r27XHrppYG388YoC0wKCZAACZBAwglQwEp4ATL5JFBiAhSwSlwA/DwJkAAJkAAJREEAN1XiRjI4DcaNcHDsDAfPCHC4jFsPcWEAAwmQAAmQAAkUiwAFrGKR5ndIIJ0EKGCls1yZKxIgARIggTInAPFKX6luosAteri63O9K6zLHx+yTAAmQAAlEQIACVgRQGSUJlBEBClhlVNjMKgmQAAmQQPkQMK+k1jnv3LmzTJgwQTp06FA+MJhTEiABEiCBWBCggBWLYmAiSCCxBChgJbbomHASIAESIAES8CawZcsWeeCBB6ShoUEaGxulTZs2cvjhh8uoUaOkvr6e6EiABEiABEig6AQoYBUdOT9IAqkiQAErVcXJzJAACZAACZAACZAACZAACZAACZAACZBA+ghQwEpfmTJHJEACJEACJEACJEACJEACJEACJEACJJAqAhSwUlWczAwJkAAJkAAJkAAJkAAJkAAJkAAJkAAJpI8ABaz0lSlzRAIkQAIkQAIkQAIkQAIkQAIkQAIkQAKpIkABK1XFycyQAAmQAAmQAAmQAAmQAAmQAAmQAAmQQPoIUMBKX5kyRyRAAiRAAiRAAiRAAiRAAiRAAiRAAiSQKgIUsFJVnMwMCZAACZAACZAACZAACZAACZAACZAACaSPAAWs9JUpc0QCJEACJEACJEACJEACJEACJEACJEACqSJAAStVxcnMkAAJkAAJkAAJkAAJkAAJkAAJkAAJkED6CFDASl+ZMkckQAIkQAIkQAIkQAIkQAIkQAIkQAIkkCoCFLBSVZzMDAmQAAmQAAmQAAmQAAmQAAmQAAmQAAmkjwAFrPSVKXNEAiRAAiRAAiRAAiRAAiRAAiRAAiRAAqkiQAErVcXJzJAACZAACZAACZAACZAACZAACZAACZBA+ghQwEpfmTJHJEACJEACJEACJEACJEACJEACJEACJJAqAhSwUlWczAwJkAAJkAAJkAAJkAAJkAAJkAAJkAAJpI8ABaz0lSlzRAIkQAIkQAIkQAIkQAIkQAIkQAIkQAKpIkABK1XFycyQAAmQAAmQAAmQAAmQAAmQAAmQAAmQQPoIUMBKX5kyRyRAAiRAAiRAAiRAAiRAAiRAAiRAAiSQKgIUsFJVnMwMCZAACZAACZAACZAACZAACZAACZAACaSPAAWs9JUpc0QCJEACJEACJEACJEACJEACJEACJEACqSJAAStVxcnMkAAJkAAJkAAJkAAJkAAJkAAJkAAJkED6CFDASl+ZMkckQAIkQAIkQAIkQAIkQAIkQAIkQAIkkCoCFLBSVZzMDAmQAAmQAAmQAAmQAAmQAAmQAAmQAAmkjwAFrPSVKXNEAiRAAiRAAiRAAiRAAiRAAiRAAiRAAqkiQAErVcXJzJAACZAACZAACQQRWL99o6zbtkHWbd8g+Pv67Ztkw45NsnH7Ztm4Y7Nsatwim3dskS2NW9XP1qZtsrVpu2xr2i7bm3bI9swOacw0yo5Mk/oT/+8MrRZ/X6q27r9LMlrXV0h1lUhNlUhtVYXUVov6qa+pkPoakfraCmlRK9KytkJa1Ym0qsOfFdK6XqRNiwrZrb5CdmtRIW1bfv4uAwmQAAmQAAmQAAmUEwEKWOVU2swrCZAACZAACaSYwLLNK2X55lWyfMtqWbFltazcukZWblkrq7aukdVb18nqbetkzdb10pRtipTCIdtvkgUL94v0GxC52rWqkPatRNq3qpAOrSqlY+sK6dimQv3ZabcK6dQG4ldFpOlg5CRAAiRAAiRAAiRQLAKxFLB+/etfyy9+8QtPBocccogMGDBAvvCFL8iRRx4plZWVuzz77rvvyrhx4+T666+Xa6+9tlg8c/pOJpORyZMny5YtW2TUqFHNcaxZs0auueYa9e/f/e530r59+5ziz2azMmXKFLntttvk9ddfl40bN8p5550nX/va1+SGG27IO36bRP3973+Xr3zlK4koD5v88BkSIAESIIHiE1i+ZZUs2rhMFm9cJks2LVc/SzetkM82r5DPNq2UrGSLnyiXLxZDwLLNKCy4Ou9WIXu0rZAu7SqlS9sK2bNdhezZvlK6toPFFwUuW5Z8jgRIgARIgARIoLQEEilgOZFddNFF8q1vfUvatWu3E8kkCVhPPfWUXHnllfLb3/5WTj/99IILWB9//LFcfvnlMnv2bIH417FjR+nbt69ceOGF8vWvf50CVmnbIL9OAiRAAiTgILC5cavMW79I5q1fLPM3LFE/CzcslQUbl8rWxm2JYBUnASsI2O5tKqRbh0rp3qFCenSolB4dK2WvjhXStf2um4NBcfH3JOf+xikAACAASURBVEACJEACJEACJBAlgVgLWG7WU7AmWrt2rTz33HPKomju3LkCEevGG2+Uli1bRskqsri1dZIpYBXqg1rMu+SSSxSn2traQkVtHQ8tsKxR8UESIAESKAsCmWxW5qybL3PWzpe56xbKp+sXyqfrFiqrqqSHJAlYXqzrakT27lgp+3T6/GffTpWyX+dKgeDFQAIkQAIkQAIkQAKlIJA4AcsJadasWfLNb35THY+LSvwpRqEUS8Aq5XFKCljFqEn8BgmQAAnEkwAcoc9a0yAfr2mQT9biZ57MXjtPIGKlMaRBwPIqF/jb6tm5UnruUSn7d6mUA/b43GqLgQRIgARIgARIgASiJpBoAQvWWA8++KA6QnjSSSfJr371K2nTpo1i5nWEcPv27fL888/LQw89pJ6BP6iBAweq9+Ezy/QzFfZ5fHvx4sXy5JNPyosvvihvvvmmSk/Pnj1l+PDhyvfU/vvvLxUVFaJ9XL388ss7lbMWmrx8YMFn1ltvvSX33nuv8mkFizQcDRw7dqyceeaZ0q1bt50YmJWod+/ecscdd0iHDh08fWy5fQOcTj31VPUNN2s3lMfMmTPl7rvvlkmTJqnPgit8kCG99IEVdXNm/CRAAiQQDwIzVs+VGavnqJ+Zq+fKnHUL4pGwIqUizQKWG0I4iu/VpVIO3LNSDuxaKQftWaWcyDOQAAmQAAmQAAmQQCEJJFrAAogFCxbIVVddpUScP/zhD3LwwQd7ClibN2+Wm2++WQk/8JkFIaeqqkoaGhpk0aJFcsIJJ8jPfvYz6dq1q4oj7PN4B4IVBBvEB9Gqe/fusmPHDpkxY4ZKI/4NJ/UQg9atW6fSM23aNJk+fXqzf6oRI0bIhAkTmgUuxKuduDc2Nsqdd94pP/7xj6V169bSp08fqa+vV9/DcUrk6Te/+Y3igHh/+tOfyoYNG+SDDz5oTs9uu+0m3/nOdwR/ujmJR75h0YZ4EI466ihp1apVM6ehQ4fKLbfcIvvuu29zXYR49cQTT8i3v/1tJQpCUIMYCLadOnWS/v37y1133UUn7oVsvYyLBEiABGJAYM22dTJt5cfy4apP5MOVn8j01bNle9OOGKSsdEkoNwHLjTScxvfuViUHd6uUPt2q5KCutNIqXY3kl0mABEiABEggHQQSL2BBLPne974njz32mPzpT39qvsXPzQIL1krwAwVH6XgHAhAC4oAgc99998lNN90kl156qbKQCvv88uXL5atf/arAaTqEMAhR+oZEfOPWW29V4hN8duE7dXV16vteRwjdLLC0Q/b99ttPiVhdunRRccBSDHFDsDJ9XXlZo7nFDyHqnnvuUemDxdiPfvQj2XvvvZsFPTD6v//7PxkzZowS37TF29SpU+Wyyy5TzyFdxx9/vMo78g0xDAIcQimPMaajyTIXJEACJFBiAlvnS3bt65JdO1mWrZ8jpzbsVuIExe/zFLB2LZP6GpE+3avk0B74qVR/VlHTil/lZYpIgARIgARIIMYEEi9gbd26VX7wgx/I/fffv5MfLDfRRgtF/+///T91DM4ZcPQNRxGPOeYYdTMfjsiFfR7f/MlPfiKHHXaYfPe7393FWTq+AXEMgpC2qAorYOl8XXfddYIfCG06LFu2TL7xjW/I7rvvLt///vfVbYMIYQQsWHJdffXVyvrs97//vRxwwAE7cdK8H3/8cSV0DR48WJqampQ4B8uyn//85+qYpDNdsDRDuiZOnEgBK8adAZNGAiRAAq4Eti2R7JpXJLv2FcmueU2ymz9pfixT20UGLRlAcAYBCljBVQLi1WF7Vcnh6qdS/Z2BBEiABEiABEiABPwIlJWAhZsLL774YsEROFhK9e3bV2pqajz5hH0+qKrhiN8VV1whnTt3zlnAwrFAWHBBpILgNmjQoMDbF8MIWK+++qqce+65SmiDlZobn6eeekquvPJKdVwQfq0gUOFP+P6CFRh8fJnhgQcekBtuuIECVlAl4e9JgARIoNQEMtsku/oFya55UbKrX5Lsxmm+Kbpu+3ny5vpNpU51rL5PASt8ccBC68h9qtTPUftUqVsPGUiABEiABEiABEjASaCsBKxVq1bJjTfeKBBgEOAHCxZEOA4HIQi+mpyWQ2GfN6vWpk2bZP369co31XvvvaeOJMJH1rBhw3IWsGABhWOC8PeFgGOQ8C81atQo5cML/rv0sUWdnjAClhaatP8ut+aifWpdeOGFyvrts88+U4IWnMI7Lcuc78KJ+xlnnEEBi/0PCZAACcSQQHbjdMmufv4/Py+IZDPWqXymxbnyo4WbrZ8vhwcpYOVfynu2q5C++1ZJv/2qpN++VdKilk7h86fKGEiABEiABEgg2QQSL2BBTMHxtKefflrdLHjcccepEvESbXA0Dv6yHn30UZkyZcpOpXfiiScqqyKnBVHY5yF6IR2IH8KVM+DoIH7fr1+/nAUsxKdvRoQ/KohizjBgwAB1fBHWZVqMCyNg4RjgL37xC6tarQUsWF65WZY5I/FKg9WH+BAJkAAJkECBCWQlu/JZya7Cz3OS3TIn5/gXtRktZzXU5/x+Gl+kgFX4UoWQdTR+elZJj460zio8YcZIAiRAAiRAAvEnkHgBSzs1x1G3O+64Q9205ydg6SKBs/IVK1bIv//9byV+/etf/1K3BA4ZMkTdvodjfs5g8zziwzG5SZMmqVv4EBduCcRtffhZuXJl3kcIzSqF43vIA9KPI4/wYQW/VTjKd+CBB/qycHPiDssuWFXp44E2VXjevHnKAqtt27Zy2223NfveooBlQ4/PkAAJkECRCOxYJdmVT0tm5TOSXTVRpKkwVlON9T1lyKJDipQJ9890yrSVI3bsJz0yu0ujNMn8quXyfs1c2VixpSTpooAVLfb9OlfKMftXqR84hmcgARIgARIgARIoDwKJFrAgKj344IPKF9TZZ5+tbhKE83UbAcss3qVLlyrx6YUXXpAnnnhCHcvzC27Pa/EHPqpwVFGnRcczZ84cufzyy9XNgbk6cfdLE278++EPf6iY4OY/3Lbox8JNwNJ+v7R1VX198K66toKbMWOGOtp48MEH75JMWL197Wtf4xHC8uhXmEsSIIG4ENi6SDIrn5Lsin+q44FRhYs3nyOzNm+NKnrfePfMtJdxWwdKhex8xAzi1d/q35BNFcVPFwWs4lWFti0r5Pje1XLsAVXqyCEDCZAACZAACZBAegkkWsCaNWuWch6+YMECZTU1evTo5pIyj6xt27ZNcPvg5MmTlchzxBFH7FSqztsMIWDhJsEwzx966KGutyHqjzjFtnx8YP3xj38U3AAIi6exY8fuUjP1EcBcBSywvOqqqwRi2O23376LGIUbB3E74T//+U8566yzZMKECeqoIoQrcL3pppuUA3inLzEIXBD0IGJdf/31cu2116a3RTFnJEACJFBqAlsXSGbFE5Jd8aRk17xalNQ8Unu+/HrJxqJ8y/zIyduOlr2aOrl++8PqefJa7UdFTxcFrKIjVx9s16pChvSqksEHVivfWQwkQAIkQAIkQALpIpA4ASuTyQgsh3BkDsfV4GcKNwtCIHFaC7n5XIJvqm9+85tK6PrRj34k3bp1U6UJcemNN96Q6667Tvbcc09lvdSjRw/ly8r2+e7duysR7ec//7myBoOQAyfxCBDHcEwRv8MRPy8BC9/HjxZ/3Cyk4PPqkksuUccE4avqoIMOan4egh7Si6OMd911lxx++OHq+2F8YEGgwrs333yzuq3xO9/5jjoOiTQ1NjbKxIkT1e8QnN9oaGhQYiK+/f3vf1+Ja3AmDx9iEMJuvfVW9Q4FrHR1IMwNCZBATAhsXyaZ5X+XLH7WvFz0RM1uc7J8scFbMKjKVEhlplIqMxXy+d/xZ6VUZvXfP/+9/p3z9//9v//+XsdXJZVy1D6HeuZ3bcUmebBF8XlQwCp6Fdzlgx1aV8hxB1bLkIOq5Ii9KWaVvkSYAhIgARIgARLIn0CsBSyb7MECCEf/cBufM7iJNhCEYCX017/+VT161FFHSZs2bZRj9enTpwtEKAhPcOYOwSbs87Nnz5avf/3ryjk8xKvevXur7+BoHcSf8ePHC44Rrl69Wok6++yzT7PAdMEFF6i/w2fWiBEj1FFD3GB4zTXXqP/XRw4hhsEyDGIZAsSljh07ir4ZEBzgvwpHAKurq5vjHzdu3C7ikZtAhhcgOv3sZz+Tu+++eydOEN8gGCJvP/7xj+XUU0/dydIKNyzCugrPwRcZbkSEsAXfYrBQw+8pYNnUaj5DAiRAAhYEMtsku+yvkln+mPJtZRuy2QrZkamWHU34qfnv35v/r1p2ZGo+//1//q+x+e87/7/+/TbZTT7e0uK/AlT2v2KTbbpyeQ5jNTZyvMK6is3ylxYv5RJ1Xu9QwMoLX8Ffxo2GQw+ulmEHV8sBXegAvuCAGSEJkAAJkAAJFIlAIgUsCE9wkA4BpVevXsrSxwx+txDCyTqOCb733ntKXIHYMnz4cHUcDpZXzgAxJ8zzCxculHvuuUdZKmkhB3Gfd955ypH7L3/5S2XhhSN3+gggxK2HH35YWTRBIDrzzDOVP68dO3bsImAhbbiFEEchH3nkESWW4TsQ38AEeYAPKucRvjAWWDrvSNNbb70l999/v7rpMIiTfs/M/+DBg1UeamtrlU8uClhFatn8DAmQQGIIwLIY/b3bD/p78/+3r5su29dOkx3rPpYdTeIQmgzRaSdBqlq0CFVsMJnKrDRVZiVTkRH8/b///vzvmcrMf36v/73r8+qdis+fbY5D/Tsro6Sv7Jnt4Jqtj6oXyCu1HxY7y0IBq+jIrT/Ya89K5TPrhN7Vsnubnf2mWUfCB0mABEiABEiABEpCIJYCVklI8KMkQAIkQAIkICI4Su0lKO0iJrkITLbvYqMAzxY71FQ1Sk1lo+DP6v/8iX9Xm//f/H9NOz2r3tnp/SYVzz9rR8oTqzf9R6D6j9D0H5Epyjz2aOokp2w7epdPbKvYIX+rnyw4RljsQAGr2MRz+x4cvw/vUy3Den9usc5AAiRAAiRAAiQQbwIUsOJdPkwdCZAACZQ9AVNQcrNKshWNgp6DqFTsUFNTI+4/1VLdtFyqGxdLTdPScALTf8SozwWqzwUmLVxVVTZFksVprU+Xy+dFE3dQgrs37S5HNO4nELMapUnmVy2X92tmy6rKDUGvRvJ7CliRYI0s0nYtK2TEIdXqh0cMI8PMiEmABEiABEggbwIUsPJGyAhIgARIoLwIaMuhMMfenM8GvW8+W2y63oLSzkIT/Aw6n83131VVOzuYzq5/X7Kf3S+ZpfeLNK4vdvZz/t7GVv1l5PyuOb+fphcpYCW3NA/rUSWjDquWUYdWSxXdZSW3IJlyEiABEiCBVBKggJXKYmWmSIAEyokABKF8rZJsRaViWyjBnx9EIlMcChKZ/MSkIKHJza9iMepTZul9kl1yr2TXvlqMzxX+G5W1Mmj5WMlItvBxJyxGClgJKzCX5Laqq5DRh1XLmMOqpeceVLKSX6LMAQmQAAmQQBoIUMBKQykyDyRAArEi4OWM21YkCmOtVCpBSQtIhRSWTKFKx10qQakYlSq7eY5kl/xRMkv+LLJjRTE+Gek3finny99Wboz0G0mInAJWEkrJPo19962SEw+vVs7fGUiABEiABEiABEpHgAJW6djzyyRAAkUgkM1mfR1y5yIqQWDyeq/UglIu1kpu7/hZKTlvOS1CEabyE9lVz0lmyT2SXf73VOXvrVZnydfnb09VnnLJDAWsXKjF/50u7Spk7OE1ctKR1QK/WQwkQAIkQAIkQALFJUABq7i8+TUSKHsCQYKStj7KRVhyeycOglKu1kq2whIFpeQ0KyVaLf6DwM9VGsPq1kPkpHkd0pi1UHmigBUKVyIfhoh1ypE1dPqeyNJjokmABEiABJJKIFYC1vPPPy/4YSABEiCBQhHQPpT8fCaFPQbnZeWk4ylU2hlPSghsXyGZxXdKZtGdIts/S0mm3LORrekgxy4dkuo82mSOApYNpXQ8c8z+VXLKUTWCPxlIgARIgARIgASiJUABK1q+jJ0ESMAgYCMoFeoYnI6HhUACpSCQ3TRLsotul8yi20XKyLH5jU3nywtrytsPFgWsUrS40n7zwD0r5Qt9a5TjdwYSIAESIAESIIFoCMRKwIomi4yVBEiABEiABIpHILvuLcks+r1kP3uoeB+N0ZdeaDFebly4JUYpKn5SKGAVn3lcvrhnuwoZ169GTutXI1W8vDAuxcJ0kAAJkAAJpIQABayUFCSzQQIkQAIkUFoC2dUvSGbh7yS78p+lTUiJv/5ZmxFyWkOrEqeitJ+ngFVa/nH4etuWFUrEOr1/tbSqo8P3OJQJ00ACJEACJJB8AhSwkl+GzAEJkAAJkEAJCWRXPiOZhb8RCFgMIk11PWTw4qPKGgUFrLIu/p0yX18jcnr/Gjnz6BqBqMVAAiRAAiRAAiSQOwEKWLmz45skQAIkQAJlTACWVpkFv5bsmlfKmIJ71q/eNl4+2FC+xwgpYLFJmASqq0SJWPhp34pCFmsICZAACZAACeRCILYC1o4dO2TatGkye/Zs2bp1q8pbq1atpE+fPnLQQQdJZaWdY4FPPvlEJk+ebMWmQ4cOMmbMGKmrq1PPb9iwQb27bNky9e899thDBg4cKG3btt0lvm3btsmzzz4rTU1NKo6WLVtafZMPkQAJkAAJJItAduXTklnwfxSufIrtifrz5GeLNiWrYAuYWgpYBYSZsqjgF+usATVy9gBaZKWsaJkdEiABEiCBIhCIpYAFwer555+XlStXir6xDCwgamWzWenSpYscf/zxUl9fH4gojIAFgWrkyJGCm8sgSE2aNEnWrFkje+21lxK15s6dq/4cPXr0LiLWrFmz5O2335Z+/fopkY2BBEiABEggXQSyq56TzIJfSXb1i+nKWAS5mddmrJzbUBNBzMmIkgJWMsqplKmsqRI555ga9dOSPrJKWRT8NgmQAAmQQIIIxFLAev3115XlFSyuhg8fLh07dlRIP/vsM3nllVdky5Ytcvjhh8uRRx6ZN+qZM2fKO++8Iy1atFDiVfv27VWcc+bMUdZXPXv2lMGDB6v/g0XY+++/L0ccccRO3968ebOyvqqqqtrJgivvxDECEiABEiCBkhPIrn1dMvN/IfB1xWBHYHuLA2XowoPsHk7hUxSwUlioEWUJDt7HD6yR8cfUiOXhgohSwmhJgARIgARIIP4EYidgrV+/Xp555hllATVo0CDZf//9d6I4ffp0effdd5WohaN6tbW1OVNeunSpvPDCC+rYH0QqiFU6vPXWWwJxC2no1auX+u/FixfLiy++qI4Sjho1qvnZKVOmyIcffqiedcaRc8L4IgmQAAmQQMkJZDdMlcz8n0t22aMlT0sSE3DuxrNk3tbtSUx63mmmgJU3wrKLYPc2nwtZuLmQgQRIgARIgARIwJ1A7ASs5cuXCyywEHBUD1ZYzqCPBLZp00bGjh2bs68pfURw1apVcsABBzRbWelvPffcc8r31QknnCDdunXbScDafffdVdrgh2vt2rXqqOFuu+2mRC1YYTGQAAmQAAkkmMDWhZKZ91PJLL4rwZkofdLvrzlffr90Y+kTUoIUUMAqAfSUfHLv3Svl/GNrZPgh1SnJEbNBAiRAAiRAAoUjEDsBKyhr+njhnnvuqY785SoYwWIKxwEhkJ144onSunXrnT4Nf1baAgsCF4KbBRbS09DQsJPQFZQH/p4ESIAESCCGBDLbJDPvx5Jp+KmIZGKYwGQlaWbrL8iEeclKc6FSSwGrUCTLN57D9qqSCwbVSN99uTFavrWAOScBEiABEjAJJEbAwo2A7733nsyfP1+qq6tl2LBh0r1795xKFHFNnDhR4Luqb9++cuihh+4SDyy93njjDXWE0csHFqzF4GweFlpIDwMJkAAJkEAyCWQW3SGZhltEtn+WzAzEMNVbWh0hJ8zfO4Ypiz5JFLCiZ1wuXzi+d7USsvbpZHf7drlwYT5JgARIgATKk0DsBSxt9dTY2KhKqGXLlnLccccJLLByDbC8gkP2du3aKesrt9sMvW4hxLN4B07fX3rpJVmxYoU6OqgdzeeaJr5HAiRAAiRQfALZlf+UTMPNkl3/fvE/XgZfHLn2NNnYWH7WbBSwyqByFzmLZw+okS8OqZEWtRVF/jI/RwIkQAIkQALxIRB7AQvH8+BQHWH79u2SyWSkpqZGBgwYoHxXhQ1O66v+/ftLnz59PKPAs7iJEL6wEOC8HY7a4X8LlmC4EfHAAw9UaYE115tvvimLFi2SbDarxDFYbsFfFgMJkAAJkEC8CGQ3fiSZhv+V7PK/xythKUvN7yrPl78sLz8/WBSwUlaRY5Kddi0rlIj1hb509B6TImEySIAESIAEikwg9gKWk8fWrVvVsb4FCxaoY4TDhw8PbYmljwbCkguWVBCjwoYdO3YInLxDtNLWWNrpe9euXZV4he9UVFQoP12dO3cO+wk+TwIkQAIkEAWBzHbJfPoDycz/RRSxM06DwAetz5Cr531uQV1OgQJWOZV28fPau1ulfOm4WvrHKj56fpEESIAESKDEBBIlYIEVxKNnn31WVq5cKfvss48cf/zx1gibmpqUz6qlS5eGftf5kVmzZgmcvB911FHKf9bChQvVcUKIV0gPHMvPmTNHWW/17NlzlxsOrRPMB0mABEiABApGILP0Psl8epPI1kUFi5MR+RNY3/oYGT1vj7LDRAGr7Iq8JBkec1i1XDy0VnZvw2OFJSkAfpQESIAESKDoBBInYIEQxKMZM2ZIp06dZPTo0epIoU1Yv369PPPMM+oo4tChQ2XvvcM7l4XVFQQ0iFRjxoyRuro6mTJlivz73/8WHEk85JBDVFLWrVunvoVbDvFcbW2tTRL5DAmQAAmQQIEJwL9V5tP/keyq5wocM6MLJFDVSgYuGxH4WNoeoICVthKNb37qqkWJWGcNsJsLxzcnTBkJkAAJkAAJBBOInYA1depUmT59unTo0EE5R4dQZAb4xJo5c6ayeIKAZRs+/fRTee2115Qj+LFjxypxKWyAWAUH8PCFhRsKEbSghv/r1auX+j/4z3r66aeVs3ctdIX9Fp8nARIgARLIg0C2STJzb5TM/F/mEQlfzZfALZnz5Z+ry8sPFgWsfGsN3w9L4OBulXLJsFo5cu9d581h4+LzJEACJEACJBBXArETsLRz9MrKSuU/Co7TnUFbQMHC6bDDDpO+fftas9VCU1jhS39g7dq1MmnSJGndurUS17TlFy2wrIuAD5IACZBAUQhklz0mmbnfk+yWT4vyPX7Em8BrLc+Wby3YVlaIKGCVVXHHKrNw8P7l42ukJW8rjFW5MDEkQAIkQAKFIRA7AUs7SF++fLm0b99e+ZRq27atyi1Eq9dff13wO1hPwfpK/84GB8SnJUuWSO/evdXNgWEDvg0rLvP4oZ8PLFhpwTKLgQRIgARIoAgEti6QpjnfleyyR4rwMX7ChsDKNsPklIbPx/FyCRSwyqWk45nPjq0r5NLja2XkodXxTCBTRQIkQAIkQAI5EoidgIV8rFmzRv71r3/Jxo0b1U1+2tIJ4lY2m5X6+noZNmzYTjcQbtu2TfmmWr16tatA5fy986ifLTeIZnAAD4sw7ahdvwvn8C+//LJy5g7rLohrDQ0Nyu8VrMggxDGQAAmQAAlESyCz8DbJzPmOSGZLtB9i7KEIZGr3kEFLjgn1TtIfpoCV9BJMR/qPO6haLjuhVvZsRyfv6ShR5oIESIAESCCWAhaKZevWrcrXFCye8HcECFf77befOjqIvztDkIAFn1Rwqo7nwjpwh0CFWwaXLVumBKnOnTvvUnPgGP6NN96QBQsWSCaTkXbt2qnbB3fffXfWMhIgARIggQgJZDdOk8zsGyS7+l8RfoVR50Pg+h3nyevrNuUTRaLepYCVqOJKdWJrqkQuP6FWTutPJ++pLmhmjgRIgATKhEBsBawy4c9skgAJkAAJ5EEgM+9nylE7Q7wJPNviXPnhws3xTmQBU0cBq4AwGVVBCPTfr0quGF4r+3SqLEh8jIQESIAESIAESkGAAlYpqPObJEACJEACeRHIrn9fMrOvl+za1/KKhy8Xh8CiNqPkrIYWxflYDL5CASsGhcAkuBKAiHXWAFpjsXqQAAmQAAkkkwAFrGSWG1NNAiRAAmVLIDPvp5KZ+/2yzX8SM95Yv68MWXRYEpOeU5opYOWEjS8ViUC/favkypG1ss/utMYqEnJ+hgRIgARIoEAEKGAVCCSjIQESIAESiJaA8nX1yTcku+blaD/E2CMhcMmWc2TGps99WqY9UMBKewknP38VFSJXjaiV0+kbK/mFyRyQAAmQQBkRoIBVRoXNrJIACZBAUglkFv5GiVcMySXwaN358n+LNyY3AyFSTgErBCw+WlICg3pVydUj62SPtrypsKQFwY+TAAmQAAlYEaCAZYWJD5EACZAACZSEwNaF0vTJtZJd8VRJPs+PFo7AnDYny4UNVYWLMMYxUcCKceEwabsQaFVXIdeMqpVRh1aTDgmQAAmQAAnEmgAFrFgXDxNHAiRAAuVLIPvZQ9L08ddEGteUL4QU5Xxbyz4ybMH+KcqRd1YoYJVFMacuk2OPqJavjKqTWupYqStbZogESIAE0kKAAlZaSpL5IAESIIHUEMhIZtZXJbP4ztTkiBn5nMC49WfKsu07Uo+DAlbqizi1GezRsVK+OrpWjtqnPKwlU1uQzBgJkAAJpJRALAWsX//61/KLX/xCRo8eLT/72c+kU6dOnvjfffddGTdunFx44YXygx/8QOrr64teVJlMRiZPnixbtmyRUaNGRfr9NWvWyDXXXCPLly+XO+64Q3r27Bnp9xg5CZAACRSTQHbdG5KZ9RWBw3aG9BG4p/oCufuzDenLmJEjClipL+LUZ/DiobVywaCa1OeTGSQBYDPLnwAAIABJREFUEiABEkgWgVgLWED53e9+Vy6//HKprna3Z46DgPXUU0/JlVdeKb/97W/l9NNPj7QGUMCKFC8jJwESKCGBzIJfS2b29SVMAT8dNYEPW58ml83LRP2ZksdPAavkRcAEFIDAMftXybVj6qTTbnTwXgCcjIIESIAESKAABGIvYHXv3l1gkTVw4EDX7MZBwPr73/8uX/nKVyhgFaBCMgoSIIEyJNC4TppmXSXZZY+WYebLK8ubWvWTEfO7pT7TFLBSX8Rlk8F2LSvk2hNrZciBdIxVNoXOjJIACZBAjAnEWsDq3LmzOio3fPhw+eUvfyn4txkoYPEIYYzbF5NGAiQQQCC7+kXJQLzaMpesyoFARbUMWXmyNGazqc4tBaxUF29ZZu68Y2vkkmG1ZZl3ZpoESIAESCA+BGItYN1yyy0yZcoUeeyxx+Rb3/qWXH311bscJQwSsFatWiUPPfSQ/OMf/5Dp06cLLLqGDBkiEyZMkIMPPlgqKv5rFj137ly54oorlFD2u9/9Ttq3b79TSZm/xy/hj+rll1/e6bnrr79err32WtHP9+3bVy666CL51a9+JRMnTpTBgwervBx33HHqvcWLF8uTTz4pL774orz55pvq/+DbCsLdeeedJ/vvv39zOnmEMD6NhykhARLIj0Bm/q2SmXNDfpHw7cQRuLXifPnrio2JS3eYBFPACkOLzyaFQP/9quS6sXXSmUcKk1JkTCcJkAAJpI5ArAUs+JSCyAT/UuvWrVOi0qBBg3YqBD8B6/3335dvf/vbMmPGDCVc7bvvvrJp0yb54IMPpHXr1up3cP6u/WuFFbAqKyvl5ptvlmnTpilx7JBDDpGOHTvKiBEjlECm42vXrp1ks1llTda1a1dZsWKF3HrrrXL44YcrwQpi16JFi5RohXTu2LFDpXnt2rXq384jlBSwUtcGmSESKD8Cma3SNPNyyX72YPnlnTmWt1udJdfO355qEhSwUl28ZZ259q0q5Btj62TgAbylsKwrAjNPAiRAAiUiEHsB67TTTpMHH3xQWWAde+yxys9Uly5dmnF5CVgLFy5Ufqlmzpypbic844wzpLa2VglJEJt+8pOfCASuu+66S4YOHariCytgaQstLx9YOj6IUbCkuummm5Rw1tjYKBC/Vq5cKV/96lfl448/VrctQvjC/yNs3LhRiVx33nmnst7Cu3V1dUIBq0QthZ8lARIoCIHs+nclM/MyyW6cXpD4GEnyCKxpPVjGzuuYvISHSDEFrBCw+GgiCUwYWivn85bCRJYdE00CJEACSSYQewELt/pt3rxZiVB/+ctflODzjW98o9lqykvA+sMf/qDe8Tp6+NZbbynLrmHDhgmOKrZs2TIyAWvBggXywAMPSP/+/XeqK0g7hLTDDjtM3bYIgc0ZIL5deumlsvfeezcfaaSAleTmxrSTQHkTyCz5s2RmXlreEJh7yVa3k2M/+3zjKK2BAlZaS5b5chI4vne1XH9SndTVkAsJkAAJkAAJFIdAIgQsoJg9e7ZcddVVAjHIaTXlJmDBeul73/uevPrqq3LvvfcqgcgMOJIICy0c57v99ttln332iUzAwhFF/Y0wxepmEUYBKwxBPksCJBAXApnZN0hmwa1xSQ7TUWIC/9N0vjy/Jr1+sChglbiC8fNFI7Bf50q5/uQ66dXl8xMEDCRAAiRAAiQQJYHECFg4+oejerDAgiUTjhL26NFD3ASsZcuWKSfpH374ofTp00fq6+t3YZjJZKShoUH5nnriiSdUnFEdIfRyCm8mCv651q9fr9Lx3nvvyeuvv658ZMFKTDuVp4AVZXNg3CRAAgUnsGOVNM24RLIrny541IwwuQRebDlevrdgS3IzEJByClipLVpmzIVAdaXIt06uk+GHVJMPCZAACZAACURKIDECFig4jxJefvnlygn71KlTZdy4ccoZO44MQqxy+p6yoVdKAUvfkvjoo4+qdDsDjg7i9/369aOAZVOQfIYESCBWBLLr3pLMjAmS3Tw7VuliYkpPYFmb4TKuoXXpExJRCihgRQSW0caawIWDa+RLx+3sDiPWCWbiSIAESIAEEkcgUQIW6OIo4de//nX1529+8xvp0KHDLgIWrKpggbV9+/ZQR/eKbYGF44s33HCDTJo0Sd1gOGTIEGUxhtsS8QMn71dccYU4LbhogZW4NsYEk0BZEsh+9hdp+uhLZZl3ZjqYQKaumwxa3C/4wYQ+QQEroQXHZOdN4IQ+1fLtU+qkiicK82bJCEiABEiABHYlkDgBC0cJYTEF66sDDjhA3e53/fXX72SBtWHDBuXo/ZVXXnF1nu5VEYIErGnTpqkbAXv37t1sEYW4gm4h9DpCqB3NI84bb7xROZJ3hjlz5ggszXDrIo8QsvmSAAkkhUCm4UeS+fR/k5JcprNEBL6y7Vx5b8PmEn092s9SwIqWL2OPN4GDulbKd06tk+4dqGLFu6SYOhIgARJIHoHECVhAjKOEN998s3LQDnFo+fLlOwlYELkgDv3whz/c5dZCXUQQq+BPC+IQxCNYPOG4Hiy38Ocdd9whPXv2bC5RxPnggw+qWw2dPqlyFbC2bt2qjjzef//9yp8Xblt0Bq/v0QIreY2MKSaBciKg/F0tva+cssy85kjgqfrz5CeLNuX4drxfo4AV7/Jh6qIn0K5lhRKx+u1XFf3H+AUSIAESIIGyIZBIAQulo48STpkyRRWW0wcW/g0H7bhlUD/3xS9+sdnCaenSpfLTn/5UHnvsMWXhBGuu2tpacYpKsODCrYfwqQWH7y+99JJ897vfVU7fvQSs6667TvBTUVGh0uRn0QWBCkcgf/7zn8vZZ58tN910k7Rr1069h3Q8/fTT6nfm9yhglU3bZEZJIFkEti2Vpo8ulOyaV5KVbqa2ZATmtzlRxjek018OBaySVSt+OGYErhtbJycdQefuMSsWJocESIAEEksgsQKW8yjhxo0bdxGwUCJvvfWWspiCkNS9e3dlZQW/WB999JHgnZNPPllZcnXq1Km5AHGr4TXXXKOEI1hg4T38HTcbTpgwQd5++21p0aLFTkcI8c4FF1yg4oAPqxEjRihhbN68ebv4sHLWFKcIB/EKRxMRZsyYIY2NjTJ+/HjBMcLVq1c3+/KigJXYtsaEk0BqCWTXvyOZ6edLdsu81OaRGSs8gR0teslxCw8ufMQxiJECVgwKgUmIDQE6d49NUTAhJEACJJB4AokVsEAelkoQoP70pz+5Clh4BscLccPfP/7xD5k+fbq0bt1a+vfvL+eee66MHDlSWV6ZAYLXXXfdJS+//LKsXbtWBg8eLJdccokceOCB6tghgvZJhb9DbHr44YfVO3j3zDPPlFtuuUWJXqYTdvNbCxculHvuuUcmTpzYLJoNHz5c+faC4PbLX/5SHTHEkcixY8cKBazEtzlmgARSRSC74glpmna2iGRTlS9mpjgEzt90tny6ZVtxPlbEr1DAKiJsfioRBE48vFq+eVJdItLKRJIACZAACcSXQCwFrPjiYspIgARIgAQ0gcyi2yXz8eeiPgMJ5ELgLzXny++Wbszl1Vi/QwEr1sXDxJWIwNE9q+TGcXXSqu5zVxsMJEACJEACJBCWAAWssMT4PAmQAAmQgGQ+/YFkGm4hCRLIi8DHbU6VLzWkbzFLASuvasGXU0xg/z0q5fun8YbCFBcxs0YCJEACkRKggBUpXkZOAiRAAukjkJl1lWQW/yF9GWOOik5gS6vD5YT5+xT9u1F/kAJW1IQZf5IJdGxdIf9zep0c0p03FCa5HJl2EiABEigFAQpYpaDOb5IACZBAIglkpOnD8ZJd/ngiU89Ex5PAmLVnyLrGxngmLsdUUcDKERxfKxsC1VUi/3NavQzqRRGrbAqdGSUBEiCBAhCggFUAiIyCBEiABFJPYMcqafrwHMmueSXnrG5uaiefbBgmy7ftLzWVW6Rbiw+lV+tXc46PL6aDwO2V58t9y9PlB4sCVjrqJnMRPYHrT66TMYdVR/8hfoEESIAESCAVBChgpaIYmQkSIAESiI5Adsunkpl2tmQ3Ts35I6u27y0vLP+abMu03imO7i2myfGdfpdzvHwx+QSmtD5DrppHC6zklyRzQAK5EbhyRK2ceXRNbi/zLRIgARIggbIiQAGrrIqbmSUBEiCBcASyG/4tmQ/PkuyWeeFeNJ7+1/JrZenW3q5x9G//sBzU5sW84ufLySWwvvUAGT2vS3Iz4JJyWmClqjiZmSIQ+OKQGrloSG0RvsRPkAAJkAAJJJlArASsV155RZ5++ukk8/RNe48ePVKbN2aMBEigsAQWLlxY2AhLGFtVVZX06tXLMwV71s+QEZ1/XcIU8tMlJVDVUgYuG1nSJBT64xSwCk2U8ZUDgbMG1MgVwylilUNZM48kQAIkkCsBCli5kuN7JEACJEACVgRqa2ulZ8+ens92qF0gJ3W52SouPpROAj/Jni9PrUqPHywKWOmsp8xV9AROObJarj2xLvoP8QskQAIkQAKJJBArAStNFgeJrA1MNAmQAAmAwNpXpGn2twvK4o0N35RtmbaucR7U5iXp3/6hgn6PkSWLwOstz5brF2xLVqJ9UksBKzVFyYyUgMCoQ6vlhlMoYpUAPT9JAiRAArEnECsBK/a0mEASIAESSDmB7LJHpGn6BQXP5cwNI+S9NWfvEm+FZOSUPX8obWuWFvybjDA5BFa2GSqnNLRLToIDUkoBKzVFyYyUiMCwg6vl+6dRxCoRfn6WBEiABGJLgAJWbIuGCSMBEiCB4hLILr1fmmZMiOyjM9aPko82jJatTW3UN3avbZAj2z0uXepnRfZNRpwMAtmaTnLs0mOTkViLVFLAsoDER0gggMCgXlXyv2fWkxMJkAAJkAAJNBOggMXKQAIkQAIkIJklf5LMzMuKQmLtjm5SXbFVWlevKsr3+JFkELih8Tx5de2mZCQ2IJUUsFJRjMxEDAgcs3+V3HI2RawYFAWTQAIkQAKxIJAYAWv+/PmCWwoPPPBAGTBggDW8RYsWyUsvvSS77babjBkzRurqwpkjr1u3Tt59911ZsmSJNDU1SWVlpXTs2FGOPPJI6dat2y7pwDMffPCBfPzxx9LY2CitWrWSfv36yb777uua5rfffls9O3ToUNl7772t88UHSYAESKBQBDJL7pHMzCsKFR3jIYGcCExqMV5+sHBLTu/G7SUKWHErEaYnyQSO7vm5iFVZkeRcMO0kQAIkQAKFIJAIAWvp0qXy8ssvy9atW6V3797WAtbGjRtl4sSJgj87dOgQWsCC+IXv7tixQwlXuEkLApX+9yGHHCJ9+/bdqRwgdn300UfSvn176dGjh8ydO1c2b94sAwcO3OUa+bVr18qkSZOkbdu2MnLkSMFV8wwkQAIkUEwCmcV3S2bWlcX8JL9FAq4ElrQZKWc0tEwFHQpYqShGZiJGBPr3rJIfU8SKUYkwKSRAAiRQGgKxF7A++eQTgZUSrJkQbAUsCE0QnxYsWKDeCytgQSyD+AWRqWvXrspCqr6+XjKZjLKwgkhVXV2thKfOnTurb2zYsEG9g/+HtVfLli1l1apV8uyzzyqRavTo0VJTU9Nc0q+//ro0NDTICSec4GrNVZoqwa+SAAmUC4HMkj9KZubl5ZJd5jPmBBrr95Ehiw6PeSrtkkcBy44TnyKBMARgifXjc+qFhlhhqPFZEiABEkgXgdgKWGvWrJE333xTli9f3kw8m81aC1gzZ86Ud975/+zdBbRc1b3H8f/4XIO4u964EXdPCAQIFsElBAgQ3EqBQilFWlyLVtDiJJDglgQICXH0xt2vy8y8tQ9v0iTcmztyzsyR71nrrVJyzt7//2cPb7W/7rPP11qIVFxcrAVI8bxCGH1lUYVW48ePl5yc3w4dVpcKx9TOqa1bt4rahdW7d2/t72/cuFE++ugjqV+/vowZM0b7e6WlpVqApWqYMGHC/nFUX/PmzdOCq2HDhtnrV0U3CCBgeoHwpmclvOp809dJgc4SOL/4VFleWGL5pgmwLL+ENGBSAc7EMunCUBYCCCCQIgFTBljR0GfXrl3ajqWePXuKep1PBUSx7MBSu57mzp2rvZLXtWtX7QyreM/AUju/vvzyyyp3bn322Wfa64HNmjWTkSNHassVfebAGqO9qNcIVYCmXi1UAZg6l2v79u1a0KXO1OJCAAEEUiUQ2fJvCa04K1XTMQ8CMQu8Gpgm924siPl+s95IgGXWlaEuOwjwdUI7rCI9IIAAAokJmDbA+vzzz7WdTLm5uVqIpQKpWAIsdT6VuleFWOq1P/U6n9oVFW+AFd1Npc6+UsHTgSGTmkPtqtqxY4d0795dO9BdXdFnGjZsKKNGjdL+XmU7sBI9kD6xJeYpBBBA4H8Cka2vSGj5VEgQMKXALzkT5LQ8rylri6coAqx4tLgXgfgFhnbwyh9PiO/DTPHPwhMIIIAAAmYTMGWAVRlSrAGWem1w5cqVWvDVr1+//aFSvAHWgWdoqV1TgwcP1kIstZNqwYIF2tla6vVEda6Vej1RXfv27ZPZs2drh71XdQaWuk/1osZRryZmZ2eb7TdBPQggYFOByPa3JbR0kk27oy07CJRmdpRh69pavhUCLMsvIQ1YQGB0Z69cN5EQywJLRYkIIICAbgK2CrCiXw1UYZV6NU+dXxXdFRVvgKWE1U4rdWD76tWrtcPbo5fL5dIObleh1oFnY6k/r+orhIMGDZLWrVtrY6lD6dVrkV26dNFtIRkIAQQQOJxAZNcHElp8tIhEgELA1AKT8k+SzaXlpq6xuuIIsKoT4s8R0EfgmB5euXw8IZY+moyCAAIImF/ANgGW2tGkXutT/6oORW/SpImmn0yApc60UoFUWVmZdp6WepVR7cxSwZb692qXV69evbS/jl7qz1Xo9cMPP2hfTszKytIOeW/RooVWm6pR3a92aKnxli5dqn3RUM2hArdu3bpp53xxIYAAAnoJRPbOl9Di8SKhQr2GZBwEDBN42jtNntxi7XOwCLAM+3kwMAK/Ezipj08uHOVHBgEEEEDAAQK2CLCir/utX79eC4CiZ1IlE2Cp8Ep9BVFd6pwrtVtKnYelrry8PO01QnW+lQqb+vTpE9NPZfHixbJs2TIZOHCgthtL/fWiRYu0XVwtW7aUNWvWaK8hHtpDTINzEwIIIFCJQKRguYQWjxMp24oPApYQWJF9vJy3xto7BQmwLPFTo0gbCZw+yCdnDSHEstGS0goCCCBQqYAtAqxVq1aJOvtKvdanXh08cEdUIjuwDjykvUOHDtpZWode0YPY1S6q6NcFD/cb27Nnj7z//vvaYfKqRjXHnDlztJ1X6hytGjVqSH5+vvb3VP1HH320ZGRk8LNFAAEEEhcoWSehxWMlUvRz4mPwJAIpFijM6iWj1v62i9qqFwGWVVeOuq0sMGOkX07u67NyC9SOAAIIIFCNgC0CrOgB77Gstvoq4YgRI6Rx48ZV3q6CpHfffVcLmaq6t7i4WDuwvaCgQDsLq1WrVoed/osvvtB2bkXH27Ztm8ybN09q1ap1UOimQq7t27fLyJEjRX3NkAsBBBBISKBi32/h1b5vE3qchxBIm4DLI0N3TJSyyP/OnkxbLQlOTICVIByPIZCkwFUTAjK+m/W/ZJokA48jgAACthWwRYD16aefyqZNmypdJHX4ugqi1MHr6uuAaseUOlC9QYMGugRYKuxSrwS2bVv1V5OiYVWjRo1k+PDh2rzRnWH169fXAqzopcK4rVu3Vhuy2fYXSWMIIKCLgDqwPbJrni5jMQgCqRa4zzVNXtpu3XOwCLBS/YthPgT+J3DriQEZ1J4Qi98EAgggYEcBWwRYh1uYRF8hjO6EUsGUCrwOvaKvEKrX/UaPHq29vljZpc7n+vjjj7VQ6sD72IFlx3+c6AkBcwiElp8mka0vmaMYqkAgAYFvsk+SS9dY90uEBFgJLDqPIKCTgDqy9t6pQena7H8fWdJpaIZBAAEEEEizAAFWFQtw4CHu6lB1dYh79GytzZs3y2effaZ9VVAdvq6+eljVFQ261CuGBwZhJSUlVZ6BpXaJjR8/XvsqIRcCCCAQj0D4x8slvP6heB7hXgRMJ7Ane6CMX1PHdHXFWhABVqxS3IeAMQI1s1zyt2lBaVbntw8wcSGAAAII2EPA8QHWwoULZeXKldpZVOow9kAgsH9lv/nmG1mxYoVEIhEtvFLBknolUR28rq46depou6qqCprUq4vqlUB1Tlb0oPYDfzbRw+ezs7OlWbNmsm7dOu1e9VVDdXg8FwIIIBCPQHjNHRL+5eZ4HuFeBEwpEPEeKQO2VP0/Dpmy6AOKIsAy+wpRnxMEWtVzayFWTobLCe3SIwIIIOAIAQKswwRY6hewYcMGWbJkiezatUvU64But1uysrKkY8eOkpubq/37qq7Vq1eLCsi6du0qPXr0qPQ2FZ59//33onZkqSBM7fZSY3MhgAAC8QiENz0t4VUXxPMI9yJgaoFbwtPk/V3WPAeLAMvUPy2Kc5BAr5YeuWsKbzQ4aMlpFQEEbC5gmQDL5utAewgggEDCApGdcyS0ZGLCz/MgAmYU+CTzVLl+XYkZS6u2JgKsaom4AYGUCYzp4pVrj/3fGxYpm5iJEEAAAQR0FyDA0p2UARFAAIHUCUQKlkpo0XCRin2pm5SZEEiBwNacEXJ8Xk4KZtJ/CgIs/U0ZEYFkBKYO8Mm5w/zJDMGzCCCAAAImECDAMsEiUAICCCCQkED5bgktGiaRwpUJPc5DCJhZIOxvJAM39TZziVXWRoBlyWWjaJsLXDbOLxN7+mzeJe0hgAAC9hYgwLL3+tIdAgjYWCC05FiJ7HzPxh3SmtMFZpVNkYX7iizHQIBluSWjYIcI3HFKUPq28TikW9pEAAEE7CdAgGW/NaUjBBBwgEB49UwJb3zcAZ3SopMF3g5OlTs2FFqOgADLcktGwQ4RyA665P4zgtKiTtUfYXIIBW0igAAClhQgwLLkslE0Agg4WSC89h4J/3y9kwno3SEC63LGyal51jt8mQDLIT9Q2rSkQNsGbrn/jAwJeC1ZPkUjgAACjhYgwHL08tM8AghYTSCy7XUJLTvFamVTLwIJCZRntJEh6zsl9Gw6HyLASqc+cyNQvcCQXK/cPMl64Xj1nXEHAgggYG8BAix7ry/dIYCAjQQiBcsk9O1gkZD1Xqmy0TLQSooFTi88RX4uLk3xrMlNR4CVnB9PI5AKgSn9fXLecL5MmApr5kAAAQT0EiDA0kuScRBAAAEjBcIlWngVyV9i5CyMjYDpBP7jmyYPbi4wXV2HK4gAy1LLRbEOFrh6QkDGdeNdQgf/BGgdAQQsJkCAZbEFo1wEEHCmQGj5NIlsfdmZzdO1owV+zJ4oZ65xWcqAAMtSy0WxDhd44IwM6dSEQ90d/jOgfQQQsIgAAZZFFooyEUDAuQLhvNsk/OufnAtA544WKMnsKsPXtbSUAQGWpZaLYh0u0KSWWx4+KyjqC4VcCCCAAALmFiDAMvf6UB0CCDhcILLtvxJaNtnhCrTvdIGj954ou8srLMNAgGWZpaJQBDSBQe08cutJQTQQQAABBEwuQIBl8gWiPAQQcK5ApPAHCX3bX6Qi37kIdI6AiDzmmSbPbbXOOVgEWPxsEbCewGkDfXL2UA51t97KUTECCDhJgADLSatNrwggYCmB0LdDJbL3K0vVTLEIGCHwffYkmbEmZMTQhoxJgGUIK4MiYLjATScEZFgHDnU3HJoJEEAAgQQFCLAShOMxBBBAwEiB8A8zJbzhcSOnYGwELCOQn91HxqxpaJl6CbAss1QUisBBApkBlzxyVlCa1uZQd34aCCCAgBkFCLDMuCrUhAACjhYIb/yHhFdf6GgDmkfgIAF3UPpvG2sZFAIsyywVhSLwO4GuTT3y99M5D4ufBgIIIGBGAQIsM64KNSGAgGMFIvsWSeibfo7tn8YRqErgr3KavLHDGufBEWDxO0bA2gKTevvk4tGch2XtVaR6BBCwowABlh1XlZ4QQMCyAqGv+0gkf7Fl66dwBIwS+CrrFLlybalRw+s6LgGWrpwMhkBaBK47NiCju3AeVlrwmRQBBBCoQoAAi58GAgggYBKB8OqLJLzxSZNUQxkImEtgZ84QOSavprmKqqIaAixLLBNFInBYgYBP5LFzMqQZ52HxS0EAAQRMI0CAZZqloBAEEHCyQHjTMxJeNd3JBPSOwGEFIr46MmDzQEsoEWBZYpkoEoFqBbo188jfTuM8rGqhuAEBBBBIkQABVoqgmQYBBBCoSiBSuFJCC7qLSAQkBBA4jMB1FVPl0z2FpjciwDL9ElEgAjELnNrPJ9NHcB5WzGDciAACCBgoQIBlIC5DI4AAArEIhL4bKZHdn8VyK/cg4GiBuRlT5Ob1RaY3IMAy/RJRIAJxCdx6YlAGtffE9Qw3I4AAAgjoL0CApb8pIyKAAAIxC4R/uUnCa+6M+X5uRMDJAptyRsuJeZmmJyDAMv0SUSACcQnUynLJE+dlSM0sV1zPcTMCCCCAgL4CBFj6ejIaAgggELNAZOd7ElpybMz3cyMCThcIBZrLoI3qdVtzXwRY5l4fqkMgEYEhuV65eVIgkUd5BgEEEEBAJwECLJ0gGQYBBBCISyBUIKGFvSRS/Gtcj3EzAk4XuKBksiwtKDY1AwGWqZeH4hBIWGDmGL+ccJQv4ed5EAEEEEAgOQECrOT8eBoBBBBISCC86nwJb3o2oWd5CAEnC7wWmCp3bzT3Qe4EWE7+hdK73QWePC9DWtVz271N+kMAAQRMKUCAZcploSgEELCzQGTzvyS08mw7t0hvCBgmkJczQabmeQ0bX4+BCbD0UGQMBMwp0LmJR+4/I2jO4qgKAQQQsLkAAZbNF5j2EEDAZAKlG6ViQXeRij0mK4xyELCGQFlGrgxd397UxRJgmXp5KA6BpAXOGuKX0wfxKmHSkAyAAALy+6glAAAgAElEQVQIxClAgBUnGLcjgAACyQiElp0qkW2vJTMEzyLgeIGT80+WDaVlpnUgwDLt0lAYAroJPHBGUDo18eg2HgMhgAACCFQvQIBVvRF3IIAAAroIhDc+KeHVF+kyFoMg4GSB57zT5LEtBaYlIMAy7dJQGAK6CeQ2csvDZ2XoNh4DIYAAAghUL0CAVb0RdyCAAAJJC0SK10hoYTeRUFHSYzEAAk4XWJl9vJy7JmJaBgIs0y4NhSGgq8BpA31y9lC/rmMyGAIIIIBA1QIEWPw6EEAAgRQIhJaeLJHtb6RgJqZAwP4CRVk9ZOTaZqZtlADLtEtDYQjoLnD/6UHp3JRXCXWHZUAEEECgEgECLH4WCCCAgMEC4U1PSXjVDINnYXgEnCTgkuG7jpeScNiUTRNgmXJZKAoBQwQ6NHLLQ7xKaIgtgyKAAAKHChBg8ZtAAAEEjBQo3SQVC7qKVOw1chbGRsBxAve7psmL2815DhYBluN+jjTscAG+SujwHwDtI4BAygQIsFJGzUQIIOBEgdCKMySy5QUntk7PCBgq8G3WSXLJ2nJD50h0cAKsROV4DgHrCjx2Toa0beC2bgNUjgACCFhAgADLAotEiQggYE2ByNaXJbR8mjWLp2oETC6wN3uAjFtT15RVEmCZclkoCgFDBXq28MjdU4OGzsHgCCCAgNMFCLCc/gugfwQQMEYgXCwV8zuLlKwzZnxGRcDpAp4c6b91hCkVCLBMuSwUhYDhAjPH+OWEo3yGz8MECCCAgFMFCLCcuvL0jQAChgqEf7xcwusfMnQOBkfA6QJ/Ck+TObvMdw4WAZbTf5n071SBgE/k2Qsypd4RLqcS0DcCCCBgqAABlqG8DI4AAk4UiOz+VELfjXJi6/SMQEoFPs08Va5bV5LSOWOZjAArFiXuQcCeAiM7eeWG4wL2bI6uEEAAgTQLEGCleQGYHgEE7CcQ+nawRPYusF9jdISAyQS25QyX4/KOMFlVIgRYplsSCkIgpQK3nhiQQe29KZ2TyRBAAAEnCBBgOWGV6REBBFImEF53n4R/ujpl8zERAk4WCPsbysBNfUxHQIBluiWhIARSKtCstlueuSAjpXMyGQIIIOAEAQIsJ6wyPSKAQGoESjZIxfwOImHzvdKUGgBmQSD1ApeXTZEF+4pSP/FhZiTAMtVyUAwCaRE4fZBPzhriT8vcTIoAAgjYVYAAy64rS18IIJBygdDKcySy+Z8pn5cJEXCywLvBqXL7hkJTERBgmWo5KAaBtAk8NT1DWtRxp21+JkYAAQTsJkCAZbcVpR8EEEiLQGTn+xJackxa5mZSBJwssD5nrJySFzQVAQGWqZaDYhBIm4A6B0udh8WFAAIIIKCPAAGWPo6MggACDhcIfdNfIvu+dbgC7SOQeoGKYGsZvKFz6ic+zIwEWKZaDopBIK0CN08KyJBcDnRP6yIwOQII2EaAAMs2S0kjCCCQLoHw+gck/OOV6ZqeeRFwvMBZRafID0WlpnEgwDLNUlAIAmkXaF7HLU9P50D3tC8EBSCAgC0ECLBssYw0gQACaRMo3ykVX7UXqdibthKYGAGnC7zonyb3byowDQMBlmmWgkIQMIXAucP8MnWAzxS1UAQCCCBgZQECLCuvHrUjgEDaBcI/XCbhDY+kvQ4KQMDJAj/lHCtn5JnnoGQCLCf/Gukdgd8L+Dwi/7woU+rmuOBBAAEEEEhCgAArCTweRQABZwtE9i2S0Df9nI1A9wiYQKAks4sMX9fKBJX8VgIBlmmWgkIQMI3AhO5eueJoDnQ3zYJQCAIIWFKAAMuSy0bRCCBgBoHQ9ydIZMc7ZiiFGhBwvMCxe0+SHeXlpnAgwDLFMlAEAqYTeOCMoHRq4jFdXRSEAAIIWEWAAMsqK0WdCCBgKoHI9jcltPQkU9VEMQg4WeAJzzR5Zqs5zsEiwHLyL5HeEahaoHdrj9x5ahAiBBBAAIEEBQiwEoTjMQQQcLZA6Ou+Esn/ztkIdI+AiQSWZk+SC9aETFERAZYploEiEDClwM2TAjIk12vK2igKAQQQMLsAAZbZV4j6EEDAdALhjY9LePVM09VFQQg4WaAgu7eMXtPIFAQEWKZYBopAwJQCreu75YlzM0xZG0UhgAACZhcgwDL7ClEfAgiYSyASkoov24iUbjBXXVSDgNMF3AHpv22cKRQIsEyxDBSBgGkFLh3rl+N6+UxbH4UhgAACZhUgwDLrylAXAgiYUiCc92cJ/3qLKWujKAScLnC3nCav7chPOwMBVtqXgAIQMLVAnRyXvDAzU9wuU5dJcQgggIDpBAiwTLckFIQAAqYVKN8hFV+2FgkVmbZECkPAyQLzs06WK9aWpZ2AACvtS0ABCJhe4OyhfjltILuwTL9QFIgAAqYSIMAy1XJQDAIImFkg/NM1El73dzOXSG0IOFpgV/ZgmbCmVtoNCLDSvgQUgIDpBYI+kRdnZkpOBtuwTL9YFIgAAqYRIMAyzVJQCAIImFkgUpwnoa/amblEakPA8QIRXy0ZsHlw2h0IsNK+BBSAgCUETu3nk+kj/JaolSIRQAABMwgQYJlhFagBAQRMLxBefbGENz5h+jopEAGnC9wYmiof7S5MKwMBVlr5mRwBSwmoXVh1j2AXlqUWjWIRQCBtAgRYaaNnYgQQsIpApHClhBZ0s0q51ImAowU+yJgsN60vTqsBAVZa+ZkcAUsJnHCUT2aOYReWpRaNYhFAIG0CBFhpo2diBBCwikB45XkS3vycVcqlTgQcLbA5Z5RMystKqwEBVlr5mRwBywn888IMaVTTbbm6KRgBBBBItQABVqrFmQ8BBCwlEClYKqGFvSxVM8Ui4GSBUKCpDNrYM60EBFhp5WdyBCwncGxPr8waF7Bc3RSMAAIIpFqAACvV4syHAAKWEgitPFsim/9lqZopFgGnC1xYMlmWFKTvNUICLKf/AukfgfgFnpuRIU1qsQsrfjmeQAABJwkQYDlptekVAQTiEogUfC+hhUfF9Qw3I4BA+gVeD0yVuzam7yB3Aqz0/waoAAGrCRzbwyuzxrMLy2rrRr0IIJBaAQKs1HozGwIIWEggtPIciWz+p4UqplQEEFACa3KOlil5vrRhEGCljZ6JEbC0wPMXZkhjzsKy9BpSPAIIGCtAgGWsL6MjgIBFBSKFKyS0oLtFq6dsBJwtUJbRXoauz00bAgFW2uiZGAFLCxzXyyeXjuWLhJZeRIpHAAFDBQiwDOVlcAQQsKpAeNUMCW96yqrlUzcCjhc4teAUWVdSmhYHAqy0sDMpArYQeGFmptQ7wmWLXmgCAQQQ0FuAAEtvUcZDAAHLC0SKf5HQV+nbvWF5QBpAwAQCz/umyaObC9JSCQFWWtiZFAFbCJzc1yczRrILyxaLSRMIIKC7AAGW7qQMiAACVhcI/3i5hNc/ZPU2qB8BRwusyj5OzlmTHgICrPS4MysCdhF4bVamHJnJLiy7rCd9IICAfgIEWPpZMhICCNhBoGyrVHzeVEQiduiGHhBwrEBRVg8ZubZZWvonwEoLO5MiYBuBMwb55Mwh7MKyzYLSCAII6CZAgKUbJQMhgIAdBMK/3izhvDvs0Ao9IOB4gdG7T5CCUDjlDgRYKSdnQgRsJeD1iLx7VZaof+VCAAEEEPifAAEWvwYEEEAgKhAu/W33VcVuTBBAwAYCD7lPk39vy095JwRYKSdnQgRsJ3DRKL+c2Mdnu75oCAEEEEhGgAArGT2eRQABWwmE190v4Z+uslVPNIOAkwUWZZ8oM9dUpJyAACvl5EyIgO0EGtd0y/MXZtiuLxpCAAEEkhEgwEpGj2cRQMBWAqH5HSRS9LOteqIZBJwssDe7v4xbUy/lBARYKSdnQgRsKXD9xICM6uy1ZW80hQACCCQiQICViBrPIICA7QQiW16Q0IozbNcXDSHgaAFPtvTfOjLlBARYKSdnQgRsKdCpiUceOCNoy95oCgEEEEhEgAArETWeQQAB2wmEFg2XyJ4vbNcXDSHgdIHbw9Pk3V0FKWUgwEopN5MhYGuBu6cGpWcLTnO39SLTHAIIxCxAgBUzFTcigIBdBSK7P5PQd6nfpWFXT/pCwEwCn2WeKteuK0lpSQRYKeVmMgRsLTA01yt/nBSwdY80hwACCMQqQIAVqxT3IYCAbQVCK06XyJYXbdsfjSHgZIHtOcNkYt6RKSUgwEopN5MhYHuBZy/IkKa13bbvkwYRQACB6gQIsKoT4s8RQMDWAqFNeVL6znXibzVbxJXaXRq2hqU5BEwiEPbXl4Gb+qW0GgKslHIzGQK2Fzi5r09mjPTbvk8aRAABBKoTIMCqTog/RwABWwsUPv2oFP3nGXFlZkpwcDPx5y4Wd+ZqW/dMcwg4TeDK8iny1d6ilLVNgJUyaiZCwBECWQGXvDYrU7wcheWI9aZJBBCoWoAAi18HAgg4WmDniWMkvHfPQQaBPu3F322LeOt84mgbmkfALgJzMqbIn9YTYNllPekDAScKXDbOLxN7+pzYOj0jgAAC+wUIsPgxIICAYwVK3n9H8u/+U5X9e1s3k0Bvt/hbvikiYcc60TgCVhfYkDNWTs5L3afo2YFl9V8M9SNgPoF2Ddzy6DkZ5iuMihBAAIEUChBgpRCbqRBAwFwCey6fLuXLllRblDvnCAkMbiiB9t+KK/hztfdzAwIImEugIthKBm/okrKiCLBSRs1ECDhK4J6pQenRgvcIHbXoNIsAAgcJEGDxg0AAAUcKlK9aLnsuOSfu3gP9c8XfZYN4a38e97M8gAAC6RM4p+gUWVVUmpICCLBSwswkCDhOYFRnr1w/MeC4vmkYAQQQiAoQYPFbQAABRwrk3/cXKXnn9YR797ZrIcGjQuJr/lbCY/AgAgikTuBl/zT5+6aClExIgJUSZiZBwJECr16WKTWzXI7snaYRQAABAix+Awgg4DiBSEmx7DxhtETKy5Lu3V2zhgQG1hd/u/niDqxNejwGQAABYwR+zjlGTs9Lzas3BFjGrCGjIoCAyPnD/TK5P4e581tAAAFnChBgOXPd6RoBRwsUv/WqFDxwl+4GgYG5EuiyVjw1v9J9bAZEAIHkBEozO8mwdW2SGyTGpwmwYoTiNgQQiFugeR23PD2dw9zjhuMBBBCwhQABli2WkSYQQCAeAXX2lToDy6jLl9tK/EeVib/p20ZNwbgIIJCAwPH7TpKtZeUJPBnfIwRY8XlxNwIIxCdw15Sg9GqZmh2l8VXG3QgggICxAgRYxvoyOgIImEwg0cPbE2nDXae2BAfUFl/bL8Tt35jIEDyDAAI6CvzDO02e2mL8OVgEWDouGkMhgMDvBEZ39sp1HObOLwMBBBwoQIDlwEWnZQScLFDw4N1S/OYrKScIDOkggU4/i6fG1ymfmwkRQOA3gWXZJ8j0NWHDOQiwDCdmAgQcLaCOcH/jikzJDnKYu6N/CDSPgAMFCLAcuOi0jIBzBSKy4/hREinITxuBr1NrCfQqEl/j2WmrgYkRcKpAQdZRMnptY8PbJ8AynJgJEHC8wKVj/XJcLw5zd/wPAQAEHCZAgOWwBaddBJwsUPrhe7LvL380BYGnfj0J9D9S/G0+EZdvmylqoggEbC/g8smgHUdLKGJspwRYxvoyOgIIiHRq4pYHzuAwd34LzhUoKyuTBQsWyGuvvSbz58+XDRs2SHZ2tnTv3l2GDh0qxx13nDRurN//aKXme/fdd6V169bStWvX/fBq/ksuuUQefPBBmTRpUsILEg6H5cMPP5R//OMf8sUXX2i9XHDBBdKsWTO57LLLkh6/usJ2794tM2fOlG3btsljjz2m9WnGiwDLjKtCTQggYIjA3hsvl7KFXxoydjKDBoflir/Tj+I5YlEyw/AsAgjEIHCv6zR5dbuxuzAJsGJYCG5BAIGkBZ44N0Na13cnPQ4DIGA1ARVW3XLLLTJnzpwqS69Ro4bcfvvtWpDldif/z4kKqO6880554403pHfv3roHWCq0Ovfcc6WgoEB69uwpOTk5Mn78eMnKytIlIKtujQmwqhPizxFAAIEUCoS3bZGdUyemcMb4p/J1bSOBHvnia/Re/A/zBAIIxCSwMOtkmbW2LKZ7E72JACtROZ5DAIF4BCb398n5w/3xPMK9CFheID8/X/7whz/Iq6++Kscff7y2a6hNmzbi8/lE7WLavn279mcPPPCAZGZmykMPPSQDBw5Muu/77rtP7r777t8FWEkP/P8DRHdy3XzzzXL++eeLy5XaM+4IsPRaScZBAAEEdBAoeumfUvjkgzqMZPwQnkYNJNAvW/ytPxSXd5fxEzIDAg4S2J09SI5eU9vQjgmwDOVlcAQQ+H+B+ke65D8XZ+KBgKMEli5dKmeeeaZ06dJF7rnnHqlXr97v+o9EIvLUU0+JCoNOP/10bbdWMBhMyilVAVayryIm2iQBVqJyPIcAAggYILD7wjOk4qfVBoxs4JBerwSHtJVApxXizv7ewIkYGgHnCES8NWXAliGGNkyAZSgvgyOAwAECd04OSu9WHkwQcIyAOodq+vTp1QZTP//8s3aGVG5urtxxxx1y5JFH7jeq6vws9WrgiSeeKGPHjtV2b6nrl19+kRkzZsjKlSsPMo4GTVWdgaXmmDdvnrzwwgvyzTffaK8G9u/fXyZMmKDtHKtZs6Y2XvT5Qxdw2LBh2u6xjz/+uMpXCA+dQ42hepgyZYqMHj1a/P7f79AsKirSdqi9/PLLsnjxYunRo4e242vAgAEya9YszsByzD9JNIoAAqYVqPhxley+6EzT1hdLYf4e7cTffbf4GsyN5XbuQQCBwwjcFJoqH+wuNMyIAMswWgZGAIFDBMZ388pVEwK4IOAYgegOLPXaoNoVFe9B7SrAUWdjPffcc9pB6Z06ddJ2Z+3cuVOWL1+uOaodXuo1RRVirV27Vv7yl79oAZYKs6LnU6l7VNBVWYB14BzqLK6OHTuKx+ORvLw87bD5ESNGyF//+ldp1KiRvP/++1ot0fk7d+4stWvX1vpSNaiD3Ss7JF7d/6c//UkLo6J9qDlUnXv27JGTTjpJ/vjHP2pjRS/1euW1116rzRmtq6SkRL777jvt/C3Vv3pFk0PcHfOPE40igIAZBQqffEiKXnrejKXFXZOnaSMJ9s0QX6v3xeUx9iDquIvjAQQsIvBRxmS5cX2xYdUSYBlGy8AIIHCIQIbfJW9fmSkpPi6HdUAgbQIHhkNqd5XabaSCpIYNG4rX6622LrUj6qqrrpJTTjlFC4iiAY967VDtlLrmmmtk8+bN2s4pFVZFr6peIawswIoeyK6+SnjjjTdqAZO61C6sP//5z/L8889rrzceeNZVVTu5Kvv7aueVOlD+8ccfl2nTpmmhVLQPFWw98sgjWgh16aWXypVXXqm5VPWM6vvbb7+VG264QQu/VNhGgFXtz4gbEEAAAeMEdp1+goQ2bzRugjSM7AoEJDCkpQRyl4k7+7f/tYgLAQRiE9iSM1JOyPvtP0wacRFgGaHKmAggUJXATScEZFiH6v+LO4II2EVAhTTqtcAXX3xxf0tqR9GgQYNk8ODB2qt6zZs3/12gpcKvv//97/LZZ59pO6C6d+9+EEkoFNIOalevBx56FlU8AVY0dLr//vu1nVAHXqtWrdJCsn79+snll1++/1XFeAKs6s4B27Fjh1x99dXaji8VcrVv315++OEH7ZXKunXrar01aNDgoLpmz56tBWoEWHb5p4Q+EEDAkgLl3y+SPVdeaMnaYy3a36udBLrvEG+9D2N9hPsQcLRAKNBEBm3sZZgBAZZhtAyMAAKVCAzt4JU/nsBrhPw4nCWgvjj4448/yltvvaW9Zhd9/S+qoMIpdabTyJEjxe12x4wTDaqSCbDmzp0rZ599tgwdOlTbBdWrVy/tK4mHu+IJsP71r39pu67U4fQqdKrsUvWrXVqPPvqoTJw4UXO68MIL5YorrtD+79CvHG7dulUuvvhi2bt3LzuwYv61cCMCCCCgs0DBQ/dI8Rsv6zyqOYfztmgigT4+8beaLeIqMWeRVIWASQRmlk6WRfnGvEZIgGWSRaYMBBwi4HaJvH1VlgQP/9+PHaJBm04VUGc3rV69Wjv0/J133tHOq1KXejVO7Tyq7PXCiooKKSws1M6lUmHYp59+KvPnz9f+fTIBltohpl5PVKGRuqK7w8aNGycDBw7UdkEdGiDFGmAduEssel5WZWsePVNL7cRSQV400KrqK4fFxcXamVlLliwhwHLqP0T0jQAC6RfYeeoECe/cnv5CUliBKzNTgoObiT93sbgzLfblxRQ6MZWzBd4MTpU7NxhzkDsBlrN/W3SPQDoErpsYkNGdeY0wHfbMaT4Bdd7T22+/LXfddZdW3BNPPCHdunXT/lrt3FqwYIE89dRTos6qUudSRS8VNKmD2zdt2pRUgKXGO/RrfwcqjR8/Xq677jpRB9FHr1gDLHXoutp59c9//jMm+GiAVdXOsugg0XEXLVpEgBWTLDchgAACOguUffe17L1mps6jWms4f5/2Eui2Rbx1PrFW4VSLgMECa3PGy+S8339eWo9pCbD0UGQMBBCIR2BQe6/ceiKvEcZjxr3WE1C7itQuIfVlwIceekhatGhRZROVnWelDix/4403tPBI7chSZ2apg9o7dOigjaUOgn/44Yf3n4OlDmGPXvGcgXVgUWpO9fU/tbPp3XfflQ8++ED7SqA6q+uBBx6QevXqabfHGmCVl5drB8E/+eST+18PjGUlozuwKjuXSz1PgBWLIvcggAACBgoUPHiXFL/5qoEzWGdob+tmEujtFn/LN9X/9mSdwqkUAYMEyjPayZD1HQwZnQDLEFYGRQCBwwiorxC+fWWWZBiTy2OPgCkE1G4p9VW/V199VQtwjj766MPWdeiuI/VqoDrnacuWLaL+TB32fmjY9Le//U3U/yXzCuHhilJfOFTnV6lzu1SY1rt377gCLHWz6l3twlKHwasztg59HbGy+aPncl1yySXaAe8ej+eg21Q4qGzUv/IVQlP83CkCAQScJrBz8gQJ73DW64PVrbE7J0cCgxtJoN234sr4ubrb+XMEbC0wteAUySsp1b1HAizdSRkQAQRiELjhuICM7MRrhDFQcYuFBV544QW56qqrtMPZ1ZcImzRpUmk327Zt0+5buHChqEPPVVD0zTffyPHHHy/Dhg3TdnDVrFnzoGdVsKUCnq+++irhAKu0tFTULqcvv/xSbr311t996fDAVwATDbDUbi51SLx6BbGyLwpG51ixYoXMmDFDJkyYIOvWrZOLLrpI6/eRRx6RZs2aHdS7Ov9r+vTp2t8nwLLwPyCUjgAC1hRwwtcHk12ZQP9c8XfdKN5anyU7FM8jYEmBf/mmycOb/3f2hV5NEGDpJck4CCAQj8CwDl65ia8RxkPGvRYUUK/jqR1M77//vrRu3VrbNTRmzBjtoHS1E0kd5q6CKnXG1SeffKIFPepA9WAwqB3srgKdHTt2yD333CMjRozQnlGv+amAR52ZpUIldVW1A+vQV/Aqe/UvGrKNHTtWbrvtNmncuLE2pppHhWPqK4DqdUU1R9OmTbU/i/UVQnWvCqhuv/12eeaZZ7RATr0SGR1H/ZkK7O6++27t1cjoHOqVSnUWmHrupJNO0nayqdcXVU3ff/+9ZrR48WLp2LEjAZYF/7mgZAQQsLhAwWP3SfGr/7F4F6kp39u2hQR7h8TX/LcvpXAh4BSB1TkT5ew8l+7tEmDpTsqACCAQo8Dc67LE447xZm5DwKIC6lVA9QrdnDlzDtvB5MmTta8Q1q5dW7tPfXXw8ccf13ZuqSv6Fb/oF/vULq2+fftqu7NUKKR2Y0WvaMCkgjIV8kyZMkXUGVmVBU+7d+/Wdl+98sor2uPqnK2cnBzt9bzly5dru8ZuvvlmUYe5R1//iyfAUmOqIE+FTuqLi9nZ2dKpUyfx+/2Sl5enfUVRhXsqkOvXr9/+HtTB8irAeu655/Y/o87U+u6776R9+/b7XytkB5ZF/8GgbAQQsK7ArjNPlNDG9dZtIA2Vu2vUkMDA+uJvv0DcgTVpqIApEUitQHFWNxmxtuoDYBOthgArUTmeQwCBZAVuPTEog9offLZNsmPyPAJmFFBhlNoxpL42qF4TVMGQulRwo14RPO6446RHjx7idh+c6KovFM6bN0+ef/557SuEKvxRwdWJJ54oaseUOiD+/PPPl9zcXLn33nvlyCOP1MZV4Y8Kdl566SUtIIqeJfXmm29qf33oji11v9olpnZ0ffvtt9rB7ao29erjOeecs3/H1KEB2aHjVBVsqefUbit1KPyLL76o7TpTZ4SpUO7YY4/VArZocHfg+h3avwrTVBA3bdo0LbjjK4Rm/LVTEwII2Fqg4sdVsvuiM23do9HNBQbmSqDLWvHU/MroqRgfgbQKjN0zSfZVhHStgQBLV04GQwCBOATGd/PKVRP4GmEcZNyKAAIWEnBF1EuPXAgggICNBIr++Q8pfO4JG3WUvlZ8uS3Ff1S5+Ju+nb4imBkBAwUedp8m/9qWr+sMBFi6cjIYAgjEIVAj0yX/nZUZxxPcigACCFhHgADLOmtFpQggEKPA7plnS8XqFTHezW2xCLjr1JbggNria/uFuP0bY3mEexCwhMDi7BPlojUVutZKgKUrJ4MhgECcAn8/LShdm/EaYZxs3I4AAhYQIMCywCJRIgIIxC4Q3rZFdk6dGPsD3Bm3QGBIrgQ6/SqeGgvjfpYHEDCbwL7sfjJ2TX1dyyLA0pWTwRBwnIBbwlLPv0PEFZHtZXUkFIkvjJrS3yfnDfc7zo2GEUDA/gIEWPZfYzpEwFECJe+8Lvn3/cVRPaerWV+n1hLoVSS+xrPTVQLzIpC8gCdT+m8dnfw4B4xAgKUrJ4Mh4CiB3KwfpVvOcvG5ftsZqsKrpQWdZEVBbswOreq55cnzMmK+nxsRQAABqwgQYFllpagTAQRiEth3yzVS+sUnMd3LTfwOpDIAACAASURBVPoIeOrXlUD/GuJv86m4fFv1GZRREEihwB2RafL2zgLdZiTA0o2SgRBwlEDzjPUyuMb8Snuev7e3/FLUMmaPf16YIY1qHvz1tZgf5kYEEEDApAIEWCZdGMpCAIHEBHZMGCKR0pLEHuappAWCwzqIv9MP4jliUdJjMQACqRL4IusUuXptqW7TEWDpRslACDhKYHTtT6S+f1ulPe8py5AvtrSJ2WNCd6/0ae2N+X5uRAABBA4V6Ny5s+lQCLBMtyQUhAACiQqUfbtA9l53aaKP85yOAr6ubSTQI198jd7TcVSGQsAYgR05Q+XYvBq6DU6ApRslAyHgKIHJDV4T7/+/OlhZ46tXrxY+IO+onwTNIpA2gSOOOEL+8Ic/pG3+qiYmwDLdklAQAggkKlD4+P1S9Mq/E32c5wwQ8DRqIIF+2eJv/aG4vLsMmIEhEUheIOKrJwM2909+oP8fgQBLN0oGQsBRAhPrzpEjvPmV9lxeXi4///yzIR5m3GVhSKMMioBNBJYvX254JwRYhhMzAQIIOF1g9wXTpOKXn5zOYM7+PV4JDm0rgU4rxZ29xJw1UpWjBa4unyJf7C3SxYAASxdGBkHAcQLq8PYu2Ssr7XtVYXtZtK9bXCZ3TQlKr5bxfcEwrgm4GQEEEEixADuwUgzOdAggYIxAeNsW2Tl1ojGDM6quAv4ebcXffY/4GszVdVwGQyAZgfeCU+TWDQRYyRjyLAIIJC8wotbn0iiw+aCBtpbVkw93DZFwJL5D2Sf398n5w/3JF8UICCCAgEkECLBMshCUgQACyQmUvP+O5N/9p+QG4emUCniaNpJg3wzxtZorLs++lM7NZAgcKrAxZ4yclKfPZ+fZgcXvCwEEkhFokbFOGvi3iUsisrWsrvxa3CKh4do3dMsjZ+vz/9cSKoCHEEAAAZ0FCLB0BmU4BBBIj0D+nbdIyQez0zM5syYl4AoEJDCklQQ6LBV3lvHv9CdVLA/bVqAi2EIGb4jv9ZyqMAiwbPszoTEELCfw31mZUiPTZbm6KRgBBBCoTIAAi98FAgjYQmDnSWMlvGe3LXpxchP+Xu0k0H2HeOt96GQGek+TwHnFk2VFYXHSsxNgJU3IAAggoJPATccHZFhHr06jMQwCzhVYuXKlfPPNN9KwYUMZM2ZMpRDqYwtLly6Vn376SUpKSrR7srKypFOnTpKbmytud2yvAS9cuFDUfLFcjRs3Pqge9dz333+vzR8MBqVr167SoUOHSudWXzZVc/Xs2VO6dOkSy3Rpv4cAK+1LQAEIIJCsQEXeL7L7/CnJDsPzJhLwtmgigT4+8beaLeL67T8AcCFgtMArganyt42FSU9DgJU0IQMggIBOAsf29MqscQGdRmMYBJwpsG3bNpk3b56UlZXJoYFRVESFVx9//LFs3LhRXC6X+Hw+7Y/UM+rft2rVSgYOHCgeT/UfVognwFLjDh06VJvrxx9/lPnz50tmZqa0bt1a1q9fL7t379YCtN69ex+0eKWlpfLee+9JOByW8ePHa2GXFS4CLCusEjUigMBhBYrfeFkKHroHJRsKuDIzJTi4mfhzl4g7c5UNO6QlMwn8knOMnJZX/X+wrK5mAqzqhPhzBBBIlUCz2m555gLOwUqVN/PYT0DtZJo7d67s3LlTa66qAEvtzlqxYoVkZGTI8OHDpV69etr9v/zyixYqhUIh6d+/v7Rr1y5ppK+//lrboVWrVi1t95UKn1SApgKpgoIC7e/Vrl1bCgsL94dURx99tLYbLHotW7ZMvvvuO+nbt6+2O8wqFwGWVVaKOhFAoEqBfX+6Xko/45Uzu/9E/H3aS6DbFvHW+cTurdJfmgRKMzvKsHVtk56dACtpQgZAAAEdBV6YmSn1juAcLB1JGcpBAtGwKCcnR/bt21dpgJWfny9z5syR4uJibZdVmzZtDhJSYdGiRYu0UGncuHH7d2clwhjdZeX1emX06NH7g7K9e/fK7Nmztd1Xao5A4Ledlyp827p1q4wYMUKrXV0q5FL1qntV2BXdLZZIPal+hgAr1eLMhwACugvsPHmchHfv0n1cBjSngLd1Mwn0dom/5dsiEjJnkVRlWYFJ+SfJ5tLypOonwEqKj4cRQEBngesnBmRUZ87B0pmV4RwgsHbtWvn000+lRo0a2iuAapdVZTuwfv31V/n8888lOztb1E4ntQvrwCsaLqnX9Q4MneIlVOO8//77UlRUJL169Tro3Cr16uJHH30k9evXP+hMLBVgbdmyRdsV1rRpU21K9YriDz/8oL162Lx583jLSOv9BFhp5WdyBBBIVqDi159l9/SpyQ7D8xYUcOXkSHBQYwm0/0ZcGT9bsANKNqPA097T5Mkt+UmVRoCVFB8PI4CAzgLH9PDK5eM5B0tnVoazuUB0l1JFRYUWCKlXCL/88stKAywVbC1fvlwaNWokY8eO/Z1M9LypXbt2aTu0En2N8IsvvtAOiFevJx66c0rtAnv33Xf378Dy+/1aHYfuwFJ9qL9Xt25dLdSK5UwuMy01AZaZVoNaEEAgboHit16Vggfuivs5HrCXQKBfrvi7bRRvrc/s1RjdpFxgefbxcv6aSFLzEmAlxcfDCCCgs0CLOm55ajrnYOnMynA2FlDnVX3yySeyYcMG7fDzjh07agekVxVgqcPb16xZIy1atNBCocouFRqpXVJqLHXuVLyXeg1QHSSvdnFVtnMqGpKp3VmHOwNL9aXqSGYnWLy163k/AZaemoyFAAIpF9j3l5uk9MP3Uz4vE5pTwNu2hQR7h8XX/E1zFkhVphcozOolo9Y2SapOAqyk+HgYAQQMEHjlskyplcU5WAbQMqQNBVatWiXq7KsmTZrIsGHDtF1KhwuwYgmnYrnncJTRkKxhw4Za+FTZzqmqvkLYrVs36dGjhxZcqdcMW7ZsKYMGDbLkyhFgWXLZKBoBBKICO08eL+Hdv30VhAuBqIC7Rg0JDKwv/vYLxB1YAwwCsQu4vDJ0xzFSFkl8FxYBVuzc3IkAAqkRuOXEgAxuzzlYqdFmFisLRF+xUwGRCopq1qyptZPOAOvA3VcHnmVVmbP6OuH3338v6uuJ6uuEKrxSu77UrjIVoqmD6NVrjupcL/U6ovoSodq1pQ5yb9++vfTs2dPUrxUSYFn5ny5qR8DhAqEtm2TXacc7XIH2qxMIDMyVQOe14qn1VXW38ucIaAJ/d02Tl7cXJKxBgJUwHQ8igIBBAqf09ckFI387E4cLAQQqF1Cv4alD0nfv3q3tUGrduvX+G9MZYKlD11UwVadOnYS/YvjLL79or0B26dJF240VPaBenZWl+ty2bZts375dew1S7Toz60WAZdaVoS4EEKhWoPSjubLvjj9Uex83IKAEfLktxX9Uufibqq8XciFQtcDXWSfLZWvLEiYiwEqYjgcRQMAggc5NPHL/GUGDRmdYBOwhoF4bVEFRmzZtfveK3eECrOjh6m3btq3y1bzoK4SdO3fWztWK9VI7qebMmSN79uyR7t27a+FTvFf0fCy1C2vcuHESCAS087RUYDVixAjtYPry8nJ57733RB0Gr+6pVatWvNOk5H4CrJQwMwkCCBghUPDwvVL8+ktGDM2YNhZw164twQG1xdfuC3H7N9q4U1pLVGB39kA5ek2dRB8XAqyE6XgQAQQMEnC7Rd6/NkvcHINlkDDDWl3gwC8FxtJLRkaGTJgwQXJycsTIrxBGz61SrzQmGiwtW7ZMe1VQHR6fm5srhYWFMnv2bHG73XL00UeL6kVdCxYskNWrV2tfSlRhnBkvAiwzrgo1IYBATAJ7LjlHylctj+lebkKgMoHAYPV64a/iqbEQIAT2C0S8NWTAlqEJixBgJUzHgwggYKDAA2dkSKcmbgNnYGgErCtQVlamHXCuXh+s7FJf/1P3qCBJnRelQp9Ro0ZJdna2/Prrr/L5559rf31gIBQdZ9euXdrupkgkEvfX/xYvXixLliyRunXramdXqbnjuQoKCrQdXOo8LBWAqefVLqt3331X6yG6I0uNGX1VUQVY7dq1i2ealN1LgJUyaiZCAAFdBSoqZPv4gSJJHLSsaz0MZmkBX6fWEuhVLL7G71q6D4rXT+Dm8FSZu6swoQEJsBJi4yEEEDBY4KJRfjmxT3z/5dfgkhgeAcsIHO4VQhUIqZCouLhY272kXkE88FI7oBYtWiS1a9eO+wwr9arfhg0bpEOHDtKvX7+4vVQopXZVHXimFzuw4mbkAQQQQCA5gfIVS2XPZeclNwhPI3CIgKd+XQn0ryH+Np+Ky7cVHwcLfJw5WW5YV5yQAAFWQmw8hAACBguM7OSVG44LGDwLwyNgT4HDBViqY/Ua4YoVK7RdTUOHDpUGDRpoEOrw9Pnz52tfAYy+wherkHqtUQVjaldYIruiol9UVF8cHDNmzP6vC6paqjoDS+3YUruyol9fjLXWVN3HDqxUSTMPAgjoKqDOvlJnYHEhYJRAcFgH8Xf6QTxHLDJqCsY1scDWnBFyfF5OQhUSYCXExkMIIGCwQJNabnluxm9n3XAhgEB8AtUFWOqw9Y8//li2bNkiLpdr/6t+6rVD9e9btWqlhVDqFcToFR3zwPO0Dqwq+qqfOmA9eth6PFV/8sknsn79+kqfVbu61J97vV6tNlW3etWxY8eO0qdPn3imSem9BFgp5WYyBBDQSyD/r7dIybzZeg3HOAhUKeDr2kYCPfLF1+g9lBwkEA40loEbj0qoYwKshNh4CAEEUiDw+uWZckQGJ7mngJopbCZQXYCl2lVB09KlS+Wnn34SFWipKysrSzp16qQdnq4OTT/wqi7A2rx5s3z44Yfac/Ee4B49/L1p06YybNiwSldjzZo12s4x9UqhCrLat28vPXv2PChkM9syEmCZbUWoBwEEYhLYde5kCa39NaZ7uQkBPQQ8DRtIoH+2+Ft/KC7vLj2GZAyTC1xaOlm+yY//NUICLJMvLOUh4GCBv04OylGt/rcDxMEUtI4AAhYUIMCy4KJRMgJOF4gUF8mOYyv/XxKcbkP/KRDweCQ4tK0EOq4Sd86SFEzIFOkSeDs4Ve7YEP9B7gRY6Vox5kUAgeoEzhvulyn9Oci9Oif+HAEEzClAgGXOdaEqBBA4jED5ssWy5/ILMEIg7QL+7m3F32OP+BrMTXstFKC/wLqc8XJqnj/ugQmw4ibjAQQQSJHAsA5euekEDnJPETfTIICAzgIEWDqDMhwCCBgvwAHuxhszQ3wCniaNJNgvQ3yt5orLsy++h7nbtALlGW1lyPqOcddHgBU3GQ8ggECKBDjIPUXQTIMAAoYIEGAZwsqgCCBgpED+PbdLyXtvGTkFYyOQkIDLH5DAkJYS6LhM3FnLExqDh8wlcHrhKfJzcWlcRRFgxcXFzQggkGKBt6/MlMwAB7mnmJ3pEEBABwECLB0QGQIBBFIrsPuiM6Xix1WpnZTZEIhTwN+rnQS67xBvvQ/jfJLbzSTwb980eWhzQVwlEWDFxcXNCCCQYoH7Tg9Kl6Yc5J5idqZDAAEdBAiwdEBkCAQQSK3A9nEDRSrKUzspsyGQoIC3eRMJ9PWJr+Vscbl/+6Qyl3UEfsiZKGflxbdTgQDLOutLpQg4UeDSsX45rhcHuTtx7ekZAasLEGBZfQWpHwGHCVSs+VV2nzfZYV3Trh0EXJmZEhzcTPy5S8SdyQ5Cq6xpcWZXGbGuZVzlEmDFxcXNCCCQYoFje3pl1jgOck8xO9MhgIAOAgRYOiAyBAIIpE6g9JN5su/2G1M3ITMhYICAv097CXTbKt46HxswOkPqLTB+7yTZUx6KeVgCrJipuBEBBNIgoF4fVK8RciGAAAJWEyDAstqKUS8CDhcofPZxKfrXUw5XoH27CHhbNZNAH5f4W7wj4qqwS1u26+NRz2ny/Nb8mPsiwIqZihsRQCANAjlBl7xxRWYaZmZKBBBAIDkBAqzk/HgaAQRSLLDv1uuk9POPUjwr0yFgrIArJ0eCgxpLoP234sr4ydjJGD1ugSXZk+TCNezAihuOBxBAwLQCL87MlLpHxHe+n2mboTAEEHCMAAGWY5aaRhGwh8Cuc0+V0No8ezRDFwhUIhDolyv+rhvFW/szfEwikJ/dV8asaRBzNezAipmKGxFAIE0Cf50clKNa8SXCNPEzLQIIJChAgJUgHI8hgEAaBMJh2T62v0gkkobJmRKB1Ap427aQYO+w+Jq/mdqJme33Au4M6b9tTMwyBFgxU3EjAgikSeDi0X6Z1JsvEaaJn2kRQCBBAQKsBOF4DAEEUi+gdl6pHVhcCDhJwF2jhgQG1Rd/uwXiDqxxUuum6vXOyDR5c2dBTDURYMXExE0IIJBGgWN7+mTWOH8aK2BqBBBAIH4BAqz4zXgCAQTSJFD65Sey7+Zr0jQ70yKQfoHAwFwJdF4nnlpfpr8Yh1XwZeYpctW60pi6JsCKiYmbEEAgjQI9mnvknml8iTCNS8DUCCCQgAABVgJoPIIAAukRKHrpeSl88qH0TM6sCJhIwJfbUvxHlYu/6dsmqsrepezMHiLHrKkZU5MEWDExcRMCCKRRoE6OS166hC8RpnEJmBoBBBIQIMBKAI1HEEAgPQL59/5ZSuZwHlB69JnVjALu2rUlOKC2+Np9KW7/BjOWaJuaIr66MmDzgJj6IcCKiYmbEEAgzQLvXJUpGX6+RJjmZWB6BBCIQ4AAKw4sbkUAgfQK7LlyhpR//116i2B2BEwqEBjcQQKdfxFPjYUmrdD6ZV1XMVU+3VNYbSMEWNUScQMCCJhA4PFzM6RNfbcJKqEEBBBAIDYBAqzYnLgLAQRMILBzyjES3r7NBJVQAgLmFfB1ai2BXsXia/yueYu0aGXvZ0yRW9YXVVs9AVa1RNyAAAImELh5UkCG5HpNUAklIIAAArEJEGDF5sRdCCCQZoFIaansmDA4zVUwPQLWEXDXqyvBATXE3+ZTcfm2WqdwE1e6KWe0nJhX/ZkxBFgmXkRKQwCB/QLnD/fL5P4+RBBAAAHLCBBgWWapKBQBZwtUrPlVdp832dkIdI9AggKBYR0k0OlH8RzxbYIj8JgSCAWby6AN3avFIMCqlogbEEDABALH9PDK5eMDJqiEEhBAAIHYBAiwYnPiLgQQSLNA2YIvZO8frkhzFUyPgLUFfF3bSKBnvvgavmftRtJY/fTiybKssPiwFRBgpXGBmBoBBGIW6NXSI3dNCcZ8PzcigAAC6RYgwEr3CjA/AgjEJFD85itS8ODdMd3LTQggcHgBT8MGEuifLf7WH4nLuxOuOAT+G5gq92w8/EHuBFhxgHIrAgikTaBxLbc8PyMjbfMzMQIIIBCvAAFWvGLcjwACaREofOIBKXr5X2mZm0kRsK2AxyPBoe0k0HGluHOW2LZNPRv7NWeCTMs7/KHHBFh6ijMWAggYJeBxi8y9Lsuo4RkXAQQQ0F2AAEt3UgZEAAEjBPbddoOUfvqBEUMzJgIIiIi/e1vx99gjvgZz8TiMQFlmBxm6rt1hjQiw+AkhgIBVBF66JFPq5LisUi51IoCAwwUIsBz+A6B9BKwisOeSc6V81TKrlEudCFhWwNOkkQT7BcXXap64PPss24eRhZ+Uf7JsLC2rcgoCLCP1GRsBBPQUePDMDOnY2K3nkIyFAAIIGCZAgGUYLQMjgICeAjsnHyPhHdv0HJKxEEDgMAIuf0ACQ1pKoONycWcRHh9I9Yz3NHliSz4BFv8EIYCA5QX+eEJAhnY4/GvRlm+SBhBAwDYCBFi2WUoaQcDGApGIbB/d18YN0hoC5hbw92onge47xFvvQ3MXmqLqVmQfL+etiRBgpcibaRBAwDiBC0f55aQ+PuMmYGQEEEBARwECLB0xGQoBBIwRCG/fKjunHGvM4IyKAAIxC3ibN5FAX5/4Ws4Rl7s45ufsdmNRVk8ZubYpAZbdFpZ+EHCgwMl9fTJjpN+BndMyAghYUYAAy4qrRs0IOEygfPUK2TPzbId1TbsImFfAlZkpwcHNxN9+ibizVpm3UKMqc7ll+M6JUhKufBcWZ2AZBc+4CCCgt8CITl658biA3sMyHgIIIGCIAAGWIawMigACegqUfvmp7Lv5aj2HZCwEENBJwN+7vQS6bRVv3Y91GtEaw9zvmiYvbi+otFgCLGusIVUigIBIt2Ye+dtpQSgQQAABSwgQYFlimSgSAWcLFL/9Xym4/6/ORqB7BEwu4G3VTAJ93OJv8baIq8Lk1SZf3rdZJ8kla8sJsJKnZAQEEEijQNPabnn2gow0VsDUCCCAQOwCBFixW3EnAgikSaDw+Sel6Pkn0zQ70yKAQDwCrpwcCQ5qLP7234o746d4HrXUvXuyB8j4NXUJsCy1ahSLAAKHCmQFXPLWlZnAIIAAApYQIMCyxDJRJALOFlC7r9QuLC4EELCWQKBfrvi7bhBv7c+tVXgs1XqPkP5bhhNgxWLFPQggYGqB2ddkScBr6hIpDgEEENAECLD4ISCAgOkF9t16rZR+7qzzdUy/KBSIQBwC3rYtJNg7LL7mb8bxlPlvvTU8Vd7bVfi7QjkDy/xrR4UIIPA/gf9cnCn1j3RBggACCJhegADL9EtEgQggsOfyC6R82WIgEEDA4gLuGjUkMLC++NstEHdwjcW7Efkk81S5fl0JAZblV5IGEHC2wKNnZ0i7hm5nI9A9AghYQoAAyxLLRJEIOFtg1zmnSGid9f/LrrNXke4ROFggMDBXAl3Wiafml5al2ZYzQo7LyyHAsuwKUjgCCCiBv5walD6tPWAggAACphcgwDL9ElEgAgjsPHGMhPfuAQIBBGwo4MttKf6jysXf9G3LdRf2N5SBm/oQYFlu5SgYAQQOFLh+YkBGdeYQLH4VCCBgfgECLPOvERUi4HiB7eMGiFRUON4BAATsLOCuXVuCA2qLr92X4vZvsEyrs8qmyMJ9RQfVyxlYllk+CkUAARG5eLRfJvX2YYEAAgiYXoAAy/RLRIEIOFsgUlQkOyYOczYC3SPgMIHA4A4S6PyLeGosNH3n7wSnyJ83EGCZfqEoEAEEqhQ4Y7BPzhzsRwgBBBAwvQABlumXiAIRcLZAeNtW2Tn1WGcj0D0CDhXwdWotgV7F4mv8rmkF1ueMk1PyAgfVxw4s0y4XhSGAQCUCaveV2oXFhQACCJhdgADL7CtEfQg4XKAi72fZff5UhyvQPgLOFvDUqyuB/jXE3/ZTcfm2mgqjIthGBm/oRIBlqlWhGAQQiEdgTBevXHvswUF8PM9zLwIIIJAqAQKsVEkzDwIIJCRQvvx72TPr/ISe5SEEELCfQGBYrgQ6/iSeI781TXNnFp0qPxaV7K+HHVimWRoKQQCBGAQGtPPIbScFY7iTWxBAAIH0ChBgpdef2RFAoBqBsoVfyt4bL8cJAQQQOEjA16WNBHoWiK/RnLTLvOCfJg9sKiDASvtKUAACCCQi0L25R+6dRoCViB3PIIBAagUIsFLrzWwIIBCnQOkn82Tf7TfG+RS3I4CAUwQ8DRtIoH+2+Ft/JC7vzrS0/VPOsXJGnpsAKy36TIoAAskKtGvglkfPyUh2GJ5HAAEEDBcgwDKcmAkQQCAZgZI5b0r+vX9OZgieRQABJwh4PBIc2k4CHVeKO2dJSjsuyewiw9e1IsBKqTqTIYCAXgJNarnluRkEWHp5Mg4CCBgnQIBlnC0jI4CADgLFr70oBY/8TYeRGAIBBJwi4O/eVvw99oivwdyUtXzM3hNlZ3mFNh9nYKWMnYkQQEAHgTo5LnnpkkwdRmIIBBBAwFgBAixjfRkdAQSSFCj6zzNS+PSjSY7C4wgg4EQBT5NGEuyXIb5Wc8Xl2WcoweOe0+TZrfkEWIYqMzgCCBghkBVwyVtXEmAZYcuYCCCgrwABlr6ejIYAAjoLFD7zmBT9+2mdR2U4BBBwkoDL75fAkFYS6Lhc3FnLDGn9++xJMmNNiADLEF0GRQABIwW8bpH3r8sycgrGRgABBHQRIMDShZFBEEDAKIGCx+6T4lf/Y9TwjIsAAg4T8PdqJ4FuO8Vb/wNdO8/P6iNj1jYkwNJVlcEQQCBVAnOvyxLP/75FkappmQcBBBCIS4AAKy4ubkYAgVQLFDxwlxS/9Wqqp2U+BBCwuYC3eRMJ9PWJr+UccbmLk+/WHZD+28YRYCUvyQgIIJAGgXeuypQMvysNMzMlAgggELsAAVbsVtyJAAJpEMi/53Ypee+tNMzMlAgg4AQBV0amBIY0k0DuEnFnrkqq5btkmry+o4BD3JNS5GEEEEiHwGuzMuXITAKsdNgzJwIIxC5AgBW7FXcigEAaBPLvvFlKPpiThpmZEgEEnCbg79NeAl23irfuxwm1Pj/rFLlibSkBVkJ6PIQAAukUUF8hVF8j5EIAAQTMLECAZebVoTYEEJB9t90gpZ/qe1YNrAgggMDhBLytmkmgt1v8Ld8WcVXEjLUre7BMWFOLACtmMW5EAAGzCPz7okxpUIMAyyzrQR0IIFC5AAEWvwwEEDC1wL5brpHSLz4xdY0UhwAC9hRw5eRIcFAj8bdfJO6Mn6ptMuKrLQM2DyLAqlaKGxBAwGwCz83IkCa1OMXdbOtCPQggcLAAARa/CAQQMLXA3puulLL5n5u6RopDAAH7CwT65Yq/60bx1v7ssM3eUDFVtm+7Statb2V/FDpEAAHbCDw9PUOa1yHAss2C0ggCNhUgwLLpwtIWAnYR2HvDLCn7+iu7tEMfCCBgcQFv2xYSPCosvhZvVtrJvIzJ8vIv1xBgWXydKR8Bpwk8eV6GtKpHgOW0dadfBKwmQIBltRWjXgQcJrD3ukul7NsFDuuadhFAwOwC7ho1JDCwvvjbLRR3MG9/uZtzRskff7iLAMvsC0h9CCBwkMAT52ZI6/oEWPwsEEDA3AIEWOZeH6pDwPECe6+9RMoWLXS8AwAIIGBegcCAXAl0XSeeml9KKNBMZuS9QYBl3uWiMgQQqETgsXMypG0DAix+HAggeRB10gAAIABJREFUYG4BAixzrw/VIeB4gb3XzJSy7752vAMACCBgfgFfbksJ9CqXPwYukO/WDDJ/wVSIAAII/L8AARY/BQQQsIIAAZYVVokaEXCwAAGWgxef1hGwqMCmASfLFcGLLFo9ZSOAgBMFCLCcuOr0jID1BAiwrLdmVIyAowR4hdBRy02zCNhG4LVxd8vLZUfZph8aQQABews8fk6GtOEVQnsvMt0hYAMBAiwbLCItIGBnAQ5xt/Pq0hsC9hUIN2kpU9s9bd8G6QwBBGwlwCHutlpOmkHAtgIEWLZdWhpDwB4Ce2+YJWVff2WPZugCAQQcJbB+0BS52j/dUT3TLAIIWFPgH+dnSMu6HOJuzdWjagScI0CA5Zy1plMELCmw96YrpWz+55asnaIRQACBl8b9XV4v6w4EAgggYGqBp6dnSPM6BFimXiSKQwABIcDiR4AAAqYW2HfLNVL6xSemrpHiEEAAgaoEQs3bybTWjwOEAAIImFrg+RkZ0rgWAZapF4niEECAAIvfAAIImFtg3203SOmnH5i7SKpDAAEEDiOQN+R0ud57DkYIIICAaQX+fXGmNDjSZdr6KAwBBBBQAuzA4neAAAKmFsi/82Yp+WCOqWukOAQQQKA6gX+Oe1DeLetc3W38OQIIIJAWgZcvzZTa2QRYacFnUgQQiFmAACtmKm5EAIF0COTfe7uUzHkrHVMzJwIIIKCbQEWrjnJai4d1G4+BEEAAAT0FXr88U47IIMDS05SxEEBAfwECLP1NGREBBHQUKHjgLil+61UdR2QoBBBAID0CPw89R/7gOT09kzMrAgggcBiBd6/OkqAPIgQQQMDcAgRY5l4fqkPA8QIFj98vxa/82/EOACCAgD0Enhr/qMwrzbVHM3SBAAK2EZh3fZa42YBlm/WkEQTsKkCAZdeVpS8EbCJQ+MxjUvTvp23SDW0ggIDTBcrbdpXTm97vdAb6RwABEwn4PCLvXZtlooooBQEEEKhcgACLXwYCCJhaoOiFZ6XwqUdMXSPFIYAAAvEIrB4+XW5xTYnnEe5FAAEEDBPICrjkrSszDRufgRFAAAG9BAiw9JJkHAQQMESg+PWXpODhew0Zm0ERQACBdAk8Ou5J+bSsTbqmZ14EEEBgv0C9I1zywkwCLH4SCCBgfgECLPOvERUi4GiBkvfekvx7bne0Ac0jgID9BEpze8mZje6xX2N0hAAClhNoXsctT0/PsFzdFIwAAs4TIMBy3prTMQKWEij99APZd9sNlqqZYhFAAIFYBJaPuEhul5NjuZV7EEAAAcMEOjRyy0NnEWAZBszACCCgmwABlm6UDIQAAkYIlH0zX/Zef5kRQzMmAgggkHaB+8Y9KwvKmqe9DgpAAAHnCvRq6ZG7pgSdC0DnCCBgGQECLMssFYUi4EyB8hVLZc9l5zmzebpGAAHbCxR36itn17/T9n3SIAIImFdgSK5Xbp4UMG+BVIYAAgj8vwABFj8FBBAwtUDF2l9l97mTTV0jxSGAAALJCCweeZn8NXJ8MkPwLAIIIJCwwPhuXrlqAgFWwoA8iAACKRMgwEoZNRMhgEAiAuEd22Xn5AmJPMozCCCAgDUEPB7566jnZHF5Y2vUS5UIIGArgZP7+mTGSL+teqIZBBCwpwABlj3Xla4QsI1ApLREdkwYYpt+aAQBBBCoTKCwyyA5t+5t4CCAAAIpFzhnqF+mDfSlfF4mRAABBOIVIMCKV4z7EUAg5QI7jh4skbLSlM/LhAgggEAqBb4ZdaXcGz4mlVMyFwIIICCzxvnl2J4EWPwUEEDA/AIEWOZfIypEwPECOycfI+Ed2xzvAAACCNhbwBUIyK3Dn5OVZfXt3SjdIYCAqQRuOiEgwzp4TVUTxSCAAAKVCRBg8btAAAHTC+yePk0qfv3J9HVSIAIIIJCsQH73YXJ+rZuTHYbnEUAAgZgF7pkalB4tPDHfz40IIIBAugQIsNIlz7wIIBCzwN6rL5ayxd/EfD83IoAAAlYWmD/6Wrk/NM7KLVA7AghYSODJ8zKkVT23hSqmVAQQcKoAAZZTV56+EbCQwL4//0FKP55roYopFQEEEEhcwJWVLTcOelZ+Lq+d+CA8iQACCMQo8MqlmVIr2xXj3dyGAAIIpE+AACt99syMAAIxChQ8fK8Uv/5SjHdzGwIIIGB9gb09R8kFNW60fiN0gAACpheYd32WuMmvTL9OFIgAAiIEWPwKEEDA9AJF/3lGCp9+1PR1UiACCCCgp8BnY26URypG6TkkYyGAAAIHCdTIdMl/Z2WiggACCFhCgADLEstEkQg4W6BkzluSf+/tzkagewQQcJ7AkTXk6r7PyvqKI53XOx0jgEBKBNTZV+oMLC4EEEDACgIEWFZYJWpEwOECZQu/lL03Xu5wBdpHAAEnCuzqPV4uyrnGia3TMwIIpEDgqJYe+euUYApmYgoEEEAgeQECrOQNGQEBBAwWqPj5B9k943SDZ2F4BBBAwJwCH469RZ4sH2rO4qgKAQQsLTC2q1euOSZg6R4oHgEEnCNAgOWctaZTBCwrEN69S3aezCflLbuAFI4AAskJ1KorM3s9IztCWcmNw9MIIIDAIQJTB/jk3GF+XBBAAAFLCBBgWWKZKBIBBHaMGyiRinIgEEAAAUcKbO97rFySdYUje6dpBBAwTuDSsX45rpfPuAkYGQEEENBRgABLR0yGQgAB4wR2nX6ChDZvNG4CRkYAAQRMLvDe2Nvl2fKBJq+S8hBAwEoCt50clAFtPVYqmVoRQMDBAgRYDl58WkfASgJ7rpgh5Uu/s1LJ1IoAAgjoK1CvkZzf9WnJD3Nejb6wjIaAcwUeOydD2jZwOxeAzhFAwFICBFiWWi6KRcC5Avl33iwlH8xxLgCdI4AAAiKypf8JMivjUiwQQAABXQRem5UpR2a6dBmLQRBAAAGjBQiwjBZmfAQQ0EWg8JlHpejfz+gyFoMggAACVhZ4a9yd8p+yvlZugdoRQMAEAhl+l7xzVaYJKqEEBBBAIDYBAqzYnLgLAQTSLFAy+w3J/9sdaa6C6RFAAIH0C0QaNpMzOj4t5RHOrUn/alABAtYVaFHXLU+dn2HdBqgcAQQcJ0CA5bglp2EErClQtuhr2XvtTGsWT9UIIICAzgIbB54iVwYu1HlUhkMAAScJ9GvjkT+fEnRSy/SKAAIWFyDAsvgCUj4CThEIbdogu86Y5JR26RMBBBCoVuC/4+6RV8p6VXsfNyCAAAKVCRx/lE8uGeMHBwEEELCMAAGWZZaKQhFwuEAkIttHc+aLw38FtI8AAgcIhJu2kqltn8IEAQQQSEjgwlF+OamPL6FneQgBBBBIhwABVjrUmRMBBBISUDuw1E4sLgQQQACB3wTWDZoq1/jPhwMBBBCIW+C2k4MyoC1n6cUNxwMIIJA2AQKstNEzMQIIxCuw97pLpezbBfE+xv0IIICArQVeGHefvFnWzdY90hwCCOgv8NT0DGlRx63/wIyIAAIIGCRAgGUQLMMigID+AgUP3i3Fb76i/8CMiAACCFhYINSivUxr9ZiFO6B0BBBIh8B712aJjw1Y6aBnTgQQSFCAACtBOB5DAIHUCxS//pIUPHxv6idmRgQQQMDkAr8OOVNu8J5l8iopDwEEzCLQsIZL/nVRplnKoQ4EEEAgJgECrJiYuAkBBMwgUPbNfNl7/WVmKIUaEEAAAdMJPDf+YZlT2tF0dVEQAgiYT6B3K4/cOTlovsKoCAEEEDiMAAEWPw8EELCMQGjzJtl1+vGWqZdCEUAAgVQKVLTuJKc1fyiVUzIXAghYVGBSb59cPNpv0eopGwEEnCpAgOXUladvBCwqsGPCEImUlli0espGAAEEjBX4adi5cpP7NGMnYXQEELC8wGXj/DKxp8/yfdAAAgg4S4AAy1nrTbcIWF5g94VnSMVPqy3fBw0ggAACRgk8Of4x+bC0vVHDMy4CCNhA4N5pQenenBPcbbCUtICAowQIsBy13DSLgPUF8u+8WUo+mGP9RugAAQQQMEigrF13OaPJ3w0anWERQMAOAq9elik1s1x2aIUeEEDAQQIEWA5abFpFwA4CRS88K4VPPWKHVugBAQQQMExg1fAL5FbXZMPGZ2AEELCugAquVIDFhQACCFhNgADLaitGvQg4XKBs/uey96YrHa5A+wgggED1Ag+Pe0o+L2tV/Y3cgQACjhLo0dwj90zjC4SOWnSaRcAmAgRYNllI2kDAKQKhzRtl1+knOKVd+kQAAQQSFijtcJSc2fDuhJ/nQQQQsKfACUf5ZOYYvkBoz9WlKwTsLUCAZe/1pTsEbCmw47gREikssGVvNIUAAgjoKbBsxMXyZzlJzyEZCwEELC5wxdEBmdDda/EuKB8BBJwoQIDlxFWnZwQsLrDn8ulSvmyJxbugfAQQQCA1An8b95x8XdYsNZMxCwIImF7gobMypEMjt+nrpEAEEEDgUAECLH4TCCBgOYGCB++W4jdfsVzdFIwAAgikQ6C4c385u94d6ZiaORFAwIQCs6/JkgAbsEy4MpSEAALVCRBgVSfEnyOAgOkESma/Kfl/+7Pp6qIgBBBAwKwC342cJXdFjjNredSFAAIpEmhRxy1PTc9I0WxMgwACCOgrQIClryej/V979wElRbHvcfw/szM7G8g5ZyQJSAZBclhEEcGAAiJBQUUEVBQzillRDJgBwzVnRcSIOXFFULIomEDCsmzemdmZd6p9w11wF2Z3J1R3f+cczrvv0V31/3+qr+fe36uuRgCBGAj4t2yU/RdOjMFMTIEAAghYRMDlklsHPylrvfUs0hBtIIBAWQQGHeuSq0Z6ynIr9yCAAAJxFyDAivsSUAACCJRaIBCQPWnHiwQCpb6VGxBAAAG7CuR0OEGm1LjRru3TNwIIiMj0QYlyeg83FggggIApBQiwTLlsFI0AAvsvmij+zRuBQAABBBAohcC3Qy6ThYUjSnEHlyKAgJUE7h6XJMc1TrBSS/SCAAI2EiDAstFi0yoCVhLIvvc2yXv7VSu1RC8IIIBA1AUcSclyQ79lstFXK+pzMQECCOgn8OalKZLqcehXGBUhgAACYQgQYIWBxCUIIKCfAAe567cmVIQAAuYQyOo0QM6rep05iqVKBBCImEDjGk5ZwgHuEfNkIAQQiL0AAVbszZkRAQQiIODftkX2TxsfgZEYAgEEELCfwJdDr5T7/MPs1zgdI2BjgaHtXXLFyRzgbuNHgNYRML0AAZbpl5AGELCvwN6T+kkwP8++AHSOAAIIlFHAUaGizDt+mfzir1bGEbgNAQTMJjBzWKKc0oUD3M22btSLAAL/EyDA4mlAAAHTCmRcdqH4flht2vopHAEEEIinQEaXoTK98rx4lsDcCCAQQ4HFk5KlVV1nDGdkKgQQQCCyAgRYkfVkNAQQiKFAzhMPSu5zT8ZwRqZCAAEErCWwaug18rB/kLWaohsEEPiXQKJLZMXcVGQQQAABUwsQYJl6+SgeAXsLeL/8VA5cd5m9EegeAQQQKI9AlWoyp9tS+auwUnlG4V4EENBcoGOjBFk4PknzKikPAQQQOLIAARZPCAIImFYgkJEu+05LM239FI4AAgjoILCv24lyUcXLdSiFGhBAIEoCZx3vlqn9E6M0OsMigAACsREgwIqNM7MggECUBNInnymFv/0apdEZFgEEELCHwPvD5ssTvr72aJYuEbChwILTk6RXywQbdk7LCCBgJQECLCutJr0gYEOBrIU3S/47b9iwc1pGAAEEIihQvZZc1HmZ7CtMjuCgDIUAAroIvDY7RSolO3QphzoQQACBMgkQYJWJjZsQQEAXgfyVb0vWnTfqUg51IIAAAqYV2NPzFLk4ZZZp66dwBBAoXqB5bac8OoVwmucDAQTML0CAZf41pAMEbC1Q+Ncfkn7OaFsb0DwCCCAQKYF30hbIU97ekRqOcRBAQAOBU7q4ZeYwzr/SYCkoAQEEyilAgFVOQG5HAIH4C6SPHyWFu/6KfyFUgAACCJhcIFi7vkxtv0RyAvyXXZMvJeUjcFDg2lEe6d/WhQgCCCBgegECLNMvIQ0ggEDW7fMl//3lQCCAAAIIREBgV68xMit5RgRGYggEENBB4MWZKVK9Audf6bAW1IAAAuUTIMAqnx93I4CABgL5K96UrLsXaFAJJSCAAALWEHgj7XZ5ztvdGs3QBQI2FmhayymPT+X8Kxs/ArSOgKUECLAstZw0g4A9BTgHy57rTtcIIBA9gWC9xjK+9RIpFGf0JmFkBBCIusCorm65eCivBEcdmgkQQCAmAgRYMWFmEgQQiLZA+sQxUvjn79GehvERQAAB2wj82ftMudQz3Tb90igCVhS4YYxHTmjF+VdWXFt6QsCOAgRYdlx1ekbAggJZ99wq+ctfs2BntIQAAgjET+CltLvlFW/n+BXAzAggUC6B1+ekSMUkzr8qFyI3I4CANgIEWNosBYUggEB5BApWvS+ZC64uzxDciwACCCBwmECgUQs5u8VjuCCAgAkF2jVwyn3ncP6VCZeOkhFAoAQBAiweDQQQsIRA4ECG7Bsz1BK90AQCCCCgk8COE8bJFe6pOpVELQggEIbA+D5umdSX86/CoOISBBAwiQABlkkWijIRQODoAhkXTxbfxp+OfiFXIIAAAgiUSuA/affJW972pbqHixFAIL4CC8cnScdGCfEtgtkRQACBCAoQYEUQk6EQQCC+AjnLHpbcZ5bEtwhmRwABBCwoUNi0tYxr+pAFO6MlBKwpkOpxyJuXplizObpCAAHbChBg2XbpaRwB6wn41q2RjDnTrNcYHSGAAAIaCGzrd65cnTBRg0ooAQEEjibQr7VLrhvtOdpl/D0CCCBgKgECLFMtF8UigMDRBPaeOliCWZlHu4y/RwABBBAog8DS4YtlZUGbMtzJLQggEEuBS0/0yInHuWI5JXMhgAACURcgwIo6MRMggEAsBTJvvkYKPn4vllMyFwIIIGAbAV+L9jKh0X226ZdGETCrwHMzUqRWJYdZy6duBBBAoFgBAiweDAQQsJRA/nvLJeuO+ZbqiWYQQAABnQS29J8q1znH6VQStSCAQBGBVnWdsnhSMiYIIICA5QQIsCy3pDSEgL0FAhnpsu+0NHsj0D0CCCAQZYFH0h6Rj73HRHkWhkcAgbIITOjjlnP7JpblVu5BAAEEtBYgwNJ6eSgOAQTKIqAOclcHuvNDAAEEEIiOgLdVJzmn/sLoDM6oCCBQLoEHJiZLm/rOco3BzQgggICOAgRYOq4KNSGAQLkEcp9/SnIef6BcY3AzAggggMCRBTYMmC43Os6ECQEENBJQ516p86/4IYAAAlYUIMCy4qrSEwI2F/Bv3yb7p55lcwXaRwABBKIvcF/aEvnS2zT6EzEDAgiEJTCys1suSeP1wbCwuAgBBEwnQIBluiWjYAQQCEdg/9Sx4t/+SziXcg0CCCCAQBkF8tt2k3Pr3FHGu7kNAQQiLXDLmUnSo3lCpIdlPAQQQEALAQIsLZaBIhBAINICOY8/KLnPPxnpYRkPAQQQQOAwgbUDL5ZbZTQuCCAQZ4FUj0PevJTXB+O8DEyPAAJRFCDAiiIuQyOAQPwEfBvWScbMqfErgJkRQAABuwg4HHLXsCdltbehXTqmTwS0FBjS3iVXnuzRsjaKQgABBCIhQIAVCUXGQAABLQXSx4+Swl1/aVkbRSGAAAJWEsg99niZXOtmK7VELwiYTuD60R7p29pluropGAEEEAhXgAArXCmuQwAB0wlkP3SP5L3ynOnqpmAEEEDAjAL/HTxb7gyMNGPp1IyA6QU8LpG3LkuVBKfpW6EBBBBAoEQBAiweDgQQsKyAb933kjFnumX7ozEEEEBAKwG3W24Z9KSs89bVqiyKQcAOAgPbueTqU3h90A5rTY8I2FmAAMvOq0/vCNhAIH3cKVL4904bdEqLCCCAQPwFsjv2lanV58e/ECpAwGYC1432SD9eH7TZqtMuAvYTIMCy35rTMQK2Esh++F7Je/lZW/VMswgggEA8Bb4ZcrncU3hiPEtgbgRsJZDk/uf1QafDVm3TLAII2FCAAMuGi07LCNhJwPfTWsmYdZ6dWqZXBBBAIK4CjuQUua7vMtnsqxnXOpgcAbsIDG3vkiv4+qBdlps+EbC1AAGWrZef5hGwh0D6uadJ4R+/2aNZukQAAQQ0EMjsNFDOr3qtBpVQAgLWF1hwepL0aplg/UbpEAEEbC9AgGX7RwAABKwvkLPkIcl9dqn1G6VDBBBAQCOBz4fOkwf8QzWqiFIQsJ5A1VSHvHxJivUaoyMEEECgGAECLB4LBBCwvIB/21bZP22c5fukQQQQQEAnAUfFSjK31zLZ4a+qU1nUgoClBEZ1ccvFwxIt1RPNIIAAAiUJEGDxbCCAgC0E9s+YJP5N623RK00igAACugjs7zpMLqh0pS7lUAcClhO4d0KStG/I64OWW1gaQgCBYgUIsHgwEEDAFgJ5L/9Hsh9eZIteaRIBBBDQSeDjodfJI/4BOpVELQhYQqBxDacsOT/ZEr3QBAIIIBCOAAFWOEpcgwACphcI7N0j+8aOMH0fNIAAAgiYTqBqdZnVbZns8lcwXekUjIDOAuf2TZQJfdw6l0htCCCAQEQFCLAiyslgCCCgs8CBay8V71ef6VwitSGAAAKWFNjXfYRcVOEyS/ZGUwjES+DJ6cnSoJozXtMzLwIIIBBzAQKsmJMzIQIIxEug4OP3JPPma+I1PfMigAACthZ4b9iNssR3gq0NaB6BSAl0aZogd5yVFKnhGAcBBBAwhQABlimWiSIRQCBSAvtGD5FA5oFIDcc4CCCAAALhCtSoIxd0Wir7C/kv3eGScR0CJQlcfpJH0jq4AEIAAQRsJUCAZavlplkEEMh+8G7Je+0FIBBAAAEE4iCwu+comZlySRxmZkoErCOQ5BZ5Y06quPj4oHUWlU4QQCAsAQKssJi4CAEErCLg37xB9l90rlXaoQ8EEEDAdALL026Rp729TFc3BSOgi8DJnVwya7hHl3KoAwEEEIiZAAFWzKiZCAEEdBHImDlFfBt+1KUc6kAAAQRsJRCs00Amt1sieUG+nmarhafZiAksOidJjm3A9quIgTIQAgiYRoAAyzRLRaEIIBApgby3XpHsRbdHajjGQQABBBAopcDO40+T2UkXlfIuLkcAgVZ1nbJ4UjIQCCCAgC0FCLBsuew0jYC9BYIF+bLv1CES9BbYG4LuEUAAgTgKvJ52hzzv7RbHCpgaAfMJXDw0UUZ1Zfei+VaOihFAIBICBFiRUGQMBBAwnUD2otsk761XTVc3BSOAAAJWEQjUbyJnt1pqlXboA4GoC7gTRF6bnSLJiY6oz8UECCCAgI4CBFg6rgo1IYBA1AV8m9ZLxoxJUZ+HCRBAAAEEShb4vc9YuTxxGkQIIBCGwEmdXDKbw9vDkOISBBCwqgABllVXlr4QQOCoAhmzp4nvxzVHvY4LEEAAAQSiJ/BC2kJ5zdspehMwMgIWEXhgYrK0qe+0SDe0gQACCJRegACr9GbcgQACFhHIX/m2ZN15o0W6oQ0EEEDAnAKFjVrKuBaPmrN4qkYgRgIdGibIPROSYjQb0yCAAAJ6ChBg6bkuVIUAAjES2Hd6mgT2p8doNqZBAAEEEChOYHvfCXKlazI4CCBQgsAVJ3tkaHsXPggggICtBQiwbL38NI8AAjlLH5Lc/3CIME8CAgggEG+BZ4bfL28XHBvvMpgfAe0EqldwyIszU7Sri4IQQACBWAsQYMVanPkQQEArgcK/d0r6uFO0qoliEEAAATsK+Ju1kfFNFtuxdXpG4IgCE/q45dy+iSghgAACthcgwLL9IwAAAghk3nqdFHz4LhAIIIAAAnEW2NZvklydcE6cq2B6BPQSeH5GitSs5NCrKKpBAAEE4iBAgBUHdKZEAAG9BHzr1kjGHD7jrteqUA0CCNhVYEnaYnnP28au7dM3AocIqHOv1PlX/BBAAAEERAiweAoQQAABEcmYM118677HAgEEEEAgzgK+lh1kQsNFca6C6RHQQ+C+icnSrr5Tj2KoAgEEEIizAAFWnBeA6RFAQA+Bgo/fk8ybr9GjGKpAAAEEbC6wuf95cr3zbJsr0L7dBbo0TZA7zkqyOwP9I4AAAgcFCLB4GBBAAIH/F0ifdLoU/r4DDwQQQAABDQQeTntMVnlbaFAJJSAQH4EbxnjkhFau+EzOrAgggICGAgRYGi4KJSGAQHwE8l59XrIXL4zP5MyKAAIIIHCIQEHrzjKx3t2oIGBLgWa1nPLY1GRb9k7TCCCAQEkCBFg8GwgggEBIoLBQ9p2eJoHMA5gggAACCGgg8NPAC2SBnKFBJZSAQGwFZg/3yEmd2H0VW3VmQwAB3QUIsHRfIepDAIGYCuQ8+ajkPv14TOdkMgQQQACBkgUWpS2Vr7xNIELANgI1Kzrk+YtTbNMvjSKAAALhChBghSvFdQggYAuBwIEM2XfGcJHCQlv0S5MIIICA7gJ57XrIpNq36V4m9SEQMYHzBiTK2F7uiI3HQAgggIBVBAiwrLKS9IEAAhETyH7oXsl75dmIjcdACCCAAALlE/hh0Ey5LXhq+QbhbgRMIJDqcciLM1MkifzKBKtFiQggEGsBAqxYizMfAghoL1C4a6ekjz9F+zopEAEEELCNgNMpdwx9Ur73NrBNyzRqT4Hxvd0yqV+iPZunawQQQOAoAgRYPCIIIIBAMQLZi26TvLdexQYBBBBAQBOB3Pa9ZXLNBZpUQxkIRF4gwSny0swUqZziiPzgjIgAAghYQIAAywKLSAsIIBB5gcLfd0j6pNMjPzAjIoAAAgiUWWD14DlyV+DkMt/PjQjoLHBGT7dMG8juK53XiNoQQCC+AgRY8fVndgQQ0Fgg6+4Fkr/iTY0rpDQEEEDAXgKORI/cNGCZ/OSrY6/G6dYWAi9cnCI1KrL7yhaLTZMIIFAmAQKsMrFxEwII2EHAv/0EkNEcAAAgAElEQVQX2T91rB1apUcEEEDANALZx/WTqdVuME29FIpAOAJjurvlwsHsvgrHimsQQMC+AgRY9l17OkcAgTAEsu5aIPnvsgsrDCouQQABBGIm8PWQuXJv4fCYzcdECERb4PkZKVKzEruvou3M+AggYG4BAixzrx/VI4BAlAUKd/wq6VPOjPIsDI8AAgggUBoBR0qqXNNnmWz11yjNbVyLgJYCp3V3ywXsvtJybSgKAQT0EiDA0ms9qAYBBDQUyLrnVslf/pqGlVESAgggYF+BA50Hy7QqV9sXgM4tIeBwiLwwI0Wqc/aVJdaTJhBAILoCBFjR9WV0BBCwgEDhn79L+sQxFuiEFhBAAAFrCXw69CpZ7B9iraboxlYCY3u55bwBnH1lq0WnWQQQKLMAAVaZ6bgRAQTsJJD94N2S99oLdmqZXhFAAAH9BSpVkct7LpXf/VX0r5UKEThMwOMSee7iFKmczNlXPBwIIIBAOAIEWOEocQ0CCNheILB3t+w7e6RIIGB7CwAQQAABnQT2d02TCypdoVNJ1IJAWALnnOCWiSew+yosLC5CAAEERIQAi8cAAQQQCFMgZ8liyX12WZhXcxkCCCCAQKwEPhp2vTzq6x+r6ZgHgXILVE5xiPryYKKr3EMxAAIIIGAbAQIs2yw1jSKAQHkFgrk5xi6sYHZWeYfifgQQQACBSApUqyEzuyyT3YWpkRyVsRCImsD0QYlyeg931MZnYAQQQMCKAgRYVlxVekIAgagJ5L7wtOQ8dn/UxmdgBBBAAIGyCeztcbLMSJ1Ttpu5C4EYCtSv5pSnpifHcEamQgABBKwhQIBljXWkCwQQiKFA+jmjpfCvP2I4I1MhgAACCIQjsHLYTbLU1yecS7kGgbgJzD3JI8M68O5g3BaAiRFAwLQCBFimXToKRwCBeAnkr3xLsu68KV7TMy8CCCCAQEkCNevK+R2XSGYgCSMEtBRoW98p909k95WWi0NRCCCgvQABlvZLRIEIIKCjQMYlU8W3fp2OpVETAgggYGuBv3ueKpekzLS1Ac3rK3DLGUnSo0WCvgVSGQIIIKCxAAGWxotDaQggoK+A97uv5MC8S/QtkMoQQAABGwu8nXarPOPtaWMBWtdR4IRWLrlhjEfH0qgJAQQQMIUAAZYplokiEUBAR4HMm66Sgk8+0LE0akIAAQRsLRCs21DObbtUCoLsdLH1g6BZ849MSZYWtZ2aVUU5CCCAgHkECLDMs1ZUigACmgn4t2+T/VPP0qwqykEAAQQQUAJ/HX+6zEm6EAwEtBAY3c0tFw1J1KIWikAAAQTMKkCAZdaVo24EENBCIOfR+yX3xae1qIUiEEAAAQQOFXgl7U55ydsVFgTiKlAhySHPXJgsFZMcca2DyRFAAAGzCxBgmX0FqR8BBOIqEMzPl/QJp0pg/7641sHkCCCAAAL/Fgg0aCZnH/MENAjEVUDtvFI7sPghgAACCJRPgACrfH7cjQACCEj+269J1r23IoEAAgggoKHAb33OkrmJ52tYGSXZQaBVXacsnpRsh1bpEQEEEIi6AAFW1ImZAAEE7CCQMWea+NatsUOr9IgAAgiYTuD54ffK6wUdTVc3BZtf4JYzk6RHcz4mYP6VpAMEENBBgABLh1WgBgQQML2Ab933kjFnuun7oAEEEEDAigKFjY+Rcc0fsWJr9KSxwOBjXTJvpEfjCikNAQQQMJcAAZa51otqEUBAY4HsRbdL3luvaFwhpSGAAAL2Ffi17zkyzzXJvgB0HlOBBKfIUxekSJ3KHNweU3gmQwABSwsQYFl6eWkOAQRiKRDIPCDpE8dIMCszltMyFwIIIIBAmAJPpT0g73jbhXk1lyFQdoHzBiTK2F4c3F52Qe5EAAEE/i1AgMVTgQACCERQIO+tVyV70W0RHJGhEEAAAQQiJeBv3k7GN34gUsMxDgLFChxTxykPTebgdh4PBBBAINICBFiRFmU8BBCwvUDG5ReJb813tncAAAEEENBR4Od+k+WahAk6lkZNFhG4fWySdG3Gwe0WWU7aQAABjQQIsDRaDEpBAAFrCPg3bZD9M861RjN0gQACCFhQ4PG0h+UDbysLdkZL8RY4qZNLZg/n4PZ4rwPzI4CANQUIsKy5rnSFAAJxFsh54kHJfe7JOFfB9AgggAACxQl4W3aUcxreCw4CERWokuKQZdOTpWISB7dHFJbBEEAAgf8XIMDiUUAAAQSiJJA++Qwp/G17lEZnWAQQQACB8ghsHHC+zHecVZ4huBeBQwQuH+GRtI4uVBBAAAEEoiRAgBUlWIZFAAEEvF99KgeuvQwIBBBAAAFNBR5Me1w+8zbXtDrKMpNA72MS5MbTksxUMrUigAACphMgwDLdklEwAgiYSSBr4c2S/84bZiqZWhFAAAHbCBS07iIT691lm35pNDoCTofI0mnJ0qCaMzoTMCoCCCCAgCFAgMWDgAACCERRIJidJemTz5RA+t4ozsLQCCCAAAJlFfhx4EVys5xW1tu5DwG5YHCinNbdjQQCCCCAQJQFCLCiDMzwCCCAQMGH70rmrdcBgQACCCCgqcA9acvkG29jTaujLJ0FOjdJkDvP5tVBndeI2hBAwDoCBFjWWUs6QQABjQWybr1O8j98V+MKKQ0BBBCwr0Beu54yqfat9gWg8zILPDolWZrX5tXBMgNyIwIIIFAKAQKsUmBxKQIIIFBWgcD+dNk/dawEDmSUdQjuQwABBBCIosCaQZfI7cFRUZyBoa0mcN6ARBnbi1cHrbau9IMAAvoKEGDpuzZUhgACFhPIf/8dybr9Bot1RTsIIICARQQSEuT2IU/JGm89izREG9EU4NXBaOoyNgIIIFC8AAEWTwYCCCAQQwEVYKkgix8CCCCAgH4COR36yJQaN+lXGBVpJ/DY1GRpVotXB7VbGApCAAFLCxBgWXp5aQ4BBHQTCGRlyv6pZ0lg3x7dSqMeBBBAAAER+W7wpXJ34CQsEChR4MLBiTKGrw7yhCCAAAIxFyDAijk5EyKAgN0FCj79UDJvnGd3BvpHAAEEtBRweJJkfv9lssFXW8v6KCq+Ar1aJsiC0/nqYHxXgdkRQMCuAgRYdl15+kYAgbgKZN9/h+S98XJca2ByBBBAAIHiBbKO6y/nVbseHgQOEUhJdIh6dbBOFQcyCCCAAAJxECDAigM6UyKAAAISCMj+88eJf/s2MBBAAAEENBT4csgVcl9hmoaVUVK8BOae5JFhHVzxmp55EUAAAdsLEGDZ/hEAAAEE4iXgW/tfybj0gnhNz7wIIIAAAkcQcKRWkHm9l8kv/uo4ISDDO7rkshEeJBBAAAEE4ihAgBVHfKZGAAEEcp9ZIjnLHgYCAQQQQEBDgYwuQ2R65as0rIySYinQsJpTHpmaLB42X8WSnbkQQACBfwkQYPFQIIAAAnEWODDvEvF+91Wcq2B6BBBAAIHiBD4Zeo085B8Ejo0F7jw7STo3SbCxAK0jgAACeggQYOmxDlSBAAI2Fijc9Zfsnz5egtnZNlagdQQQQEBTgcpV5dIey+RPfyVNC6SsaApM6pso4/u4ozkFYyOAAAIIhClAgBUmFJchgAAC0RQo+Pg9ybz5mmhOwdgIIIAAAmUUSO82XC6sOLeMd3ObWQV6tkiQm89IMmv51I0AAghYToAAy3JLSkMIIGBWgeyH7pG8V54za/nUjQACCFha4INhN8jjvn6W7pHm/idQJcUhD09OlpqVHLAggAACCGgiQIClyUJQBgIIIKAEMmadJ76f1oKBAAIIIKCbQPVaMqPzUtlbmKJbZdQTBYEbxnjkhFac2h4FWoZEAAEEyixAgFVmOm5EAAEEIi/g3/GLZFw4UYIFBZEfnBERQAABBMolsKfHSLk4dXa5xuBm/QXGHe+Wyf0T9S+UChFAAAGbCRBg2WzBaRcBBPQXyP9ghWTddr3+hVIhAgggYEOBFcMWyJO+3jbs3B4td2+eILeeyblX9lhtukQAAbMJEGCZbcWoFwEEbCGQ/cgiyXvpP7bolSYRQAABUwnUqifndVgiWQGPqcqm2KMLVKvgkIcmJUuNipx7dXQtrkAAAQRiL0CAFXtzZkQAAQTCEjgwd4Z4v/82rGu5CAEEEEAgdgK7eo2WWckXx25CZoqJwC1nJEmPFgkxmYtJEEAAAQRKL0CAVXoz7kAAAQRiIlD49y7JmDFJAvv3xWQ+JkEAAQQQCF/gjbTb5Dlvj/Bv4EqtBaYOSJSzerm1rpHiEEAAAbsLEGDZ/QmgfwQQ0FrA+80XcuBqDgzWepEoDgEEbCkQrNdIJrRZKv6g05b9W6npwce6ZN5IXgm10prSCwIIWFOAAMua60pXCCBgIYHcF5+RnEfvs1BHtIIAAghYQ+DP3mfIpZ4LrNGMTbtoUdspD56bLC7eHLTpE0DbCCBgJgECLDOtFrUigIBtBbLuWiD5775p2/5pHAEEENBV4OW0u+Rlbxddy6OuIwi4nCKLJydL81rsouNBQQABBMwgQIBlhlWiRgQQQEBEMmadJ76f1mKBAAIIIKCRQKBhczm75eMaVUQp4Qpce6pH+rdxhXs51yGAAAIIxFmAACvOC8D0CCCAQLgChX/9IRkzp0ggY3+4t3AdAggggEAMBH47YZzMdU+NwUxMESmBSf0SZXxvDm2PlCfjIIAAArEQIMCKhTJzIIAAAhES8H73lRyYd0mERmMYBBBAAIFICTybtkje9HaI1HCME0WBoe1dcsXJHNoeRWKGRgABBKIiQIAVFVYGRQABBKInkPfmy5J93x3Rm4CREUAAAQRKLVDYpJWMa/Zwqe/jhtgKHNswQRZNSIrtpMyGAAIIIBARAQKsiDAyCAIIIBBbgZxH7pPcl56J7aTMhgACCCBwRIFf+k6Uq1znoqSpQI2KDll0TrLUqezQtELKQgABBBA4kgABFs8HAgggYFKBzBvnScGnH5q0espGAAEErCnwZNqDssLb1prNmbyrheOSpGPjBJN3QfkIIICAfQW0CrA2b94s06ZNE7/fL4899pi0adPmqCsTuqdChQqyePFiadSo0VHvsfoFgUBAvvjiC8nLy5OhQ4cebHf//v0yY8YM439/4IEHpGrVqmWiCAaDsmbNGnnwwQfl888/l+zsbDn77LPlkksukSuuuKLc44dT1KuvvioXX3yxXH755TJr1qxwbuEaBKwn4PfJ/lnni3/Teuv1RkcIIICASQX8zY+V8Y3vN2n11i1bnXmlzr7ihwACCCBgXgGtAiyv1ysLFiyQJ554Qq6//no577zzxOE48hbf5557Ti677DIjxJgzZ44kJPD/VXnzzTflggsukPvvv19Gjx4d8QArFBpu3bpVjj32WKlevbp06dJFJkyYILNnzybAMu8/D6jchAKFO/+UjNnnS2DvHhNWT8kIIICANQW29J8i1znHW7M5E3Y1uV+ijOOLgyZcOUpGAAEEDhXQKsBSpX366ady1llnyfDhw+Xuu++WypUrl7hmBw4ckEsvvVQ+++wzI/Tq06cP6ysiod1JhwdYkcL57rvvZNSoUTJlyhS55pprJDExMVJDhz0OO7DCpuJCGwj4flwjGbOn2aBTWkQAAQTMI/Bo2iPykfcY8xRs0UpHdnbLJWmx/8+qFuWkLQQQQCCuAtoFWLt375aZM2car6g988wz0q1btxKBfvjhB5k0aZKx++doYVdclWM8eawCrHi+vkeAFeOHium0FyhY9b5kLrha+zopEAEEELCLgPeY4+ScBvfYpV0t++xzTILMP40vDmq5OBSFAAIIlEFAuwBLna+kzr+aP3/+EV8LLCwslIULF8q9994rd911l7FrK/RTryK+//77ol4vVLuF1E8FYeqaIUOGHLJjqOi5UGrORx99VN544w1p2bKljB071tgR9sknn5QYpqWnpxuBW0ZGRlhncB1emzo/qlevXjJixAhjV1Nx51L9+eefRk0fffSRfPXVV0Y/zZs3l0GDBhlnT7Vo0cJ41TLUy6pVqw55FEJBU0lnYKkzs77++mt58sknjTOtVC/q1cATTzxRTjvtNKlfv74xXmjn1eHPWdu2beXhhx+WatWqlXjGVnFzqL5HjhxpzJGSkvKvx1c9Cxs3bpTHH39cVq5cafy9clKvi6p6OQOrDP+O5xZLC+S99rxkP7jQ0j3SHAIIIGAmgQ0DpsmNjrFmKtkytbat75SF45PFzekilllTGkEAAQS0C7DUkoTOWKpTp47cd999UqtWrX+t1N9//y0XXXSR5OfnHxIc7du3T2688UZ5+eWXRR3s3q5dO+NcrA0bNhjBjApLrrvuOuPcJvULhTpq51e9evVk06ZN0rRpU9m1a5fMmzdP9uzZYxxMPnfuXCOoOvxMLhXqjB8/3gjHrr76anG73SU+Vbm5ucYZXyooqlKliqjgR9X266+/yh9//CEDBw6U22+/3agj9FOBlQps1N+r0KpBgwbi8/kO9qP+dxXiqTBIvVKpxl+3bp389NNPB8+nGjx4sEyePPlgr2rs0CHu6sD8Rx55RG655ZaDXklJScZ827ZtM2pUa6AO1Ffj3nbbbZKVlSXff//9wXoqVapkWKn/Wdwh8apv9TqjGkf9OnfuLKmpqQf77tevn9x8882Ge+inwqvXX39drrzySuOQeBWoqXBPWdWsWdMIJFXYGM9dYPzjAwEdBXKWPCS5zy7VsTRqQgABBGwp8EDaE/K5t5kte49X0/WqOuXucUlSq9KRz9KNV33MiwACCCBQNgEtAywVeKgw6MUXX5SlS5ce8iW9UJvvvPOOcci7+hMKjtTuJhWwqEBm3LhxRvAUCqpUsKW+Uqh2CqkgSp2d5XK5Dtm1pHY0qQCpbt26onZ4qd/PP/9sfBlRBUUqgFG7jEK/0C4wtUMonDO41O4mdW6UOlhd1awCNvVTAY0KcJ566qlDDq8PvU6pAj1VlwqinE7nwXvUDjTV68SJE437PB6P8XclvUJY3A6sUFjYrFkzI8RSoaH6KUs1tvI8/Kyr0E6sw8Oj4sZXQVToUH7le9NNN0njxo2NOdQ6q57vueceSUtLM8K3ihUrGn+3du1aOf/8841/reoaMGCA0buyUmGYCuDUjwCrbP/G5y5rC2Tdc6vkL3/N2k3SHQIIIGASgfw23eTcuneYpFrzl5nqcRjhVcs6//xnZn4IIIAAAtYR0DLAUryhgKq4g8JDXyt84YUXDgmO1A4hFea0b9/eeK3w8J1be/fuNQIPtYtHhTOtWrU6JMAq7tBztcPrhhtukNdee+1fIVUoYFL1lrRTrOijEgqWFi1aZOwEK/pTr8qpXV49e/Y0vuSnXqlTQdGtt94qHTp0kKuuuupfh6Wre1SApwKh0I4qNWZpAqxQGKW+4Kj+FN1hpna5qaCvRo0acu211x4MA0sTYKmdXGqnnAqrVICoXs0s+ivOt+jroXfccYfxmmTRukKH969YsYIAyzr/LKKTCAtk3nilFHz6UYRHZTgEEEAAgbIIrBs0Q24JjinLrdxTSoE7zkqSLk15b7CUbFyOAAIImEJA2wArFA6pHTcq+GjUqNFB0NCuIXX2U9HD29Wh72rXlQqcVLBT3E+FVGpX0UMPPWScvxTaNbR69WrjzCz1etvhv1CYpl7lUyGPeu1P/UI7qi688MJiXy88fJz33nvPOHRevTKndoGpw+eP9Mrh0Z4g9Yrf9OnTjaCurAFWKPRTIZUK0Hr37l3seVRFaylNgBX6qmTRnXKH9/Xmm2/KBRdcYLwuqM61UgGV+p/q7C8VNKp1PvwXWmt2YB3tKeHv7SyQcflF4lvzzzmA/BBAAAEE4itwd9pT8p23YXyLsPjs147ySP+2Lot3SXsIIICAfQW0DbDUq2dqV5PagXP4zqhQeFH08Ha1a+fOO+80rlXnJYVeHTx8adWrhOp8qMMPNleBmXq9UJ0zdfjvt99+ExVSqVf+QjutQvOpXWDqNcfjjjvuqE+Rmvuaa64RFdionzoHq0+fPsbrcyo4Umc7HX7GVtFBc3JyJDMz0zibSgVuKkBTZ2T179+/zAGW2gGlAj11cL76qR7V+VJDhw41zuRS53GFXlsM1VKaACu0VqHzu4pDCp2pNWHCBCN8VOePqUBLva5ZNJgreq86xH3MmDHswDrqU8cFdhYIZmdJxtwZ4t+y0c4M9I4AAghoIZB3bC+ZVOsWLWqxYhGzh3vkpE6EV1ZcW3pCAAEEQgLaBliqwB9++MHYsaQCGnVGlHqtLvT62I4dOw4JnEKvoj399NNhrW5pAix1aLqaX+3QCp11FXo1rnbt2sYusNDZTUebXL1Kpw6YV+d7rVmz5pDLhw8fbuxCKrrjSIVeal51vQquiv7Uq4Pq77t27VrmAEuNF/oyojqPSoViRX89evQwXl9Uu8VC4VppAix1wLwKFsP5hQIstfOquJ1lRccoqYZw5uEaBOwkULh7lxyYO0MK//jNTm3TKwIIIKClwPeDZ8kdgVO0rM3MRU0bmChn9Cz5Q0pm7o3aEUAAAQT+J6B1gBU6zF2FFWqHkPoSXuirf2eeeaaxmykxMdHoJhQyqetCrweGs9BFv0JY0g4sNU7odcGpU6carxF++OGHRrimDldXXyEs7U/tMFNfOFQh3fLly+WDDz4wvpJ4wgknHNzlFfoC4sqVK41dZerv1FcV1df61B91pld5XyE8vG4VEKqaVD3qlUcV1Klzq0JnhqnrSxNgqfVQu6pCrweG47R9+3ZjB1blypXlwQcfLHY3HQFWOJJcg8A/Av7tv8iBKy6WwL49kCCAAAIIxFPA5ZZbBz0pa31141mFpeae0Mct5/b9578P8EMAAQQQsLaA1gGWog8dSK5CkMmTJ4v68l5JX/0LhSXqLCd1xtSRXscLLWu4AVboTC6/3298NU/txFq1atUhwU55HpWdO3ca53epYOz11183XuML9aMOpldhndqBVvQX+kKi+nJgWc/AOlLN6vyx+fPny7PPPnvIa5ylCbBC536FdlclJSUdlUm9UqgOj9+wYcPB4PLwm9QutksuuYRXCI+qyQUI/CPg37ReMq6cKeq1Qn4IIIAAAvETyOnQV6bUmB+/Aiw08+k93DJ9EOGVhZaUVhBAAIEjCmgfYIXOn1JnManX/ubNm2ecHVX08PZQh6FXDtUreOosLBXsFP2FXjNcv369sXNpxIgRBw9xP9IZWGqM0Jlc6kB5dS6XelVRzaOCtXBCmYKCAlFfH/ziiy+MUOjwM7OKvgKpAiz1JUU1tpqnuK8jqnpUsKTCuvKcgbVkyRLjC4tqx9OJJ574r4cl9Apg0RpKE2CF1k+FYWpnnNpFV/SnzhJTpm+//bacfvrpRkipgkcV3imn66+/3jiQv2gYqQIuFeipEItD3PknHALhC/jWfi8HVIjl84Z/E1cigAACCERc4JvBl8k9gRERH9dOA57SxS0zhxFe2WnN6RUBBBDQPsBSAYfadaXCmrPPPltUoFLSVwZVCLRgwQLjUPVRo0YZr601bPjP117U36kDxdV5TCpEUYGM+rtwd2CpMUIBWYMGDWTLli3GTqziQp+SHit1ltVll10mw4YNk5tuuknq169vXKrCqC+//NJ4NbFu3bpGbWqO0CH2Z5xxhhHkqOAu1It67VAFaeoVv5ICLDWe+hMKf0K9qjFCO7ZCr0aq1wSVTevWrQ9ev2nTJqNe9Srjo48+Kh07djTmL02ApdZP3avWRX19UQWQ6nVIVZPazbZixQrj79Sv6By//vqr8SVCNfe1115rOKvD5NVrpSoIU8+E+hFg8Q8xBEon4F39tRFi8UMAAQQQiJ+AIylZruu3TDb7asWvCBPPPLyjSy4b4TFxB5SOAAIIIFAWAe0DrKLBkdoldfh5TIc3rQIPtTtH7ehRX9RTZ0apc7JUIKLCHvU1PBX89OzZ07i1NAFW6NU2FR516tTJ2DnUqFGjsN3VXGpX0UsvvWTc07lzZ+Pw99CXEVVopYIqdZi7Cni2bt0qs2fPNg57V+FV27ZtjfvUq3Uq/Bk7dqyo1wjT09ONUKdJkybG34fOCVP/WvU/ePBgmTZtmvEFwxkzZhjXhAIsFeypnWEqLFO/0BccQ18GVIYqCFSvALpc/3zZpTQBlrpehU7qrDD16mfRvtV6qIPpVW+33HKLjBw58pCdVuoLi7NmzTq4bmoXnlpHdVaY2qGm/p4AK+zHjwsROCjg/eozOXDtpYgggAACCMRRILPTQDm/6rVxrMCcUw9p75IrTya8MufqUTUCCCBQPgFTBFihLw+q3TpTpkw55PD24tpXoYw6hPz55583whb1+poKZk4++WQ566yzDjkUvDQBlppL7eJSZ1Wp19quvvpqcbtL98UTFeaoQ9nVa4KrV682whgVqg0aNMh4fS60YyzU1++//26ct6V6DwVw6lq1G00d5H7XXXcZO7bUK3eh3WAq3FK9qx1NKiA67bTTjK8oqoPuDw+w1DzqK4Tq1cYXXnjBCMvUPCpMU4fGq5rUjrWir/CVNsBSc6iavv76a+OVSLXr62h9l9R/nz59jB5UKDl69GgCrPL9+5+7bSxQ8Pkqybxhro0FaB0BBBCIv8AXQ+fJ/f6h8S/EJBUMbOeSq08hvDLJclEmAgggEHEBUwRYEe+6HAOqAEu9/qdCJRWm8EMAAQTMKlDw6UeSeeOVZi2fuhFAAAHTCzgqVJIrei+T7b6qpu8l2g0MaOuSa0YRXkXbmfERQAABnQUIsEqxOqGdYGqHl3rlrlq1aqW4m0sRQAAB/QQKPv1QMm+cp19hVIQAAgjYRCCjy1CZXpl/Dh9pufu3dcm1hFc2+XcEbSKAAAIlCxBgHeXpUIeQq5/6n6+88opxgPx1111nvMJX9LU6HjIEEEDArALsxDLrylE3AghYRWDV0GvlYf9Aq7QT0T7YeRVRTgZDAAEETC1AgHWU5VNnSE2fPt04OF391BcE1YHkNWvWNPXCUzwCCCBQVKd+XvQAACAASURBVCBWZ2L5Ej2SUb2WuHxeqbr3bxYBAQQQQEAJVKkms7svk53+ingUERh0rEuuGslrgzwUCCCAAAL/CBBgHeVJUIe8z507Vz799FNJS0uTOXPmSOPGjXl+EEAAAcsJRPvrhBs79ZRtbTsddEvOyZI2a76Wejt+tpwlDSGAAAKlFdjXfYRcVOGy0t5m2euHdXDJ3JMIryy7wDSGAAIIlEGAAKsMaNyCAAIIWFXAu/prybz2Mgn6vBFtcUv7rrKlQ7dix+zz7itSZd/uiM7HYAgggIAZBd4fNl+e8PU1Y+kRrfmkTi6ZPZzwKqKoDIYAAghYQECrAEu9phcMBi3ASgsIIICAeQUKt/8iuc8tlWBefsSa2Dp0pBQmFv9fRhr9vFE6fLMqYnMxEAIIIGBagRq15cLjlkp6INm0LZS38FO7uWXGkMTyDsP9CCCAAAIWFNAqwPrkk09k+fLlFmSmJQQQQMC+AomJidK8efMSASrt3yd933nRvkB0jgACCBQR2N3zFJmZMsuWJmf1csvUAYRXtlx8mkYAAQTCECDAOgpSu3btwmDkEgQQQEBvgfXr18etQKfTKa1atSpx/lp/7pDuq96JW31MjAACCOgmsHzYzfK073jdyopqPZP6Jcr43u6ozsHgCCCAAALmFtAqwDI3JdUjgAAC1hMo/HuXZM6/QvxbNparudV902RXw6bFjtHx61XScFv5xi9XcdyMAAIIaCYQrF1fphy7VHKD9gh0LhqSKKO72aNXzR41ykEAAQRMJUCAZarlolgEEEAg9gLB7Cw5MP9K8a35rsyT51aoJN8OGCHZlaocMkaDXzbLcV99VOZxuREBBBCwqsDO48fI7KQZVm3vYF/qS4Pqi4P8EEAAAQQQOJoAAdbRhPh7BBBAAAFDIHP+lVLwWdnDpqDTKTtatpP0GrXF7fNKzb9+lzp//IouAggggEAJAq+n3S7Pe7tb1ufG05Kk9zEJlu2PxhBAAAEEIitAgBVZT0ZDAAEELC2Qdc+tkr/8NUv3SHMIIICALgLB+k1kXOslEgg6dCkpInWkehyy4HSPdGhEeBURUAZBAAEEbCJgmgCrsLBQPvroI/njjz+kd+/ecswxxxS7RAcOHJDvvvtOdu3aJT6fTxISEqRatWrSvXt3qVWrVljLWlBQIO+++66kp6eHdX3RelSd33//vWzevFn8fr+kpqZK165dpWnT4s9++eabb4xr+/XrJ40bNw5rPi5CAAEE4imQs+QhyX12aTxLYG4EEEDANgJ/9BkrlyVOs0y/TWo65bpTPdK4htMyPdEIAggggEBsBEwTYK1Zs0bWrl0rwWCwxABr79698uGHH0pubq6or16pT7erEEuFSi6XS3r27CktW7Y8qmxpAiw1jwqfmjRpYoyrwjP1ta+qVatKw4YNZdu2bUY9vXr1+lfolpGRIStXrpTKlSvLkCFDjLCNHwIIIGAGgbxXn5fsxQvNUCo1IoAAAqYXeCltobzi7WT6Pjo1TpBrT/VI5RRr7Sgz/cLQAAIIIGASAVMEWGrX1apVq4wwSv2K24GlQicVBu3bt0/q1asnAwYMOBhgffvtt7J161ZJSUmRYcOGGYFReX75+fny3nvvGTu02rZta+zuUr+srCxZsWKFEZalpaUZ86l61G4uNaea2+3+3xdWPv/8c/n1119l4MCBUr9+/fKUxL0IIIBAzAUKVr0vmQuujvm8TIgAAgjYTSDQqIWc3eIxU7c9qJ1LrjrFY+oeKB4BBBBAIL4C2gdYobAoMzPTCIby8vKKDbB+/vln+eKLLyQ5OVmGDx8uFStWPCirdmCpwEm9VtihQwfp0qVLmdXVWCpM++2334xXEocOHXowlPrzzz+N1xxr165t/N/VL7SbS9U9YsSIg3Xt3r1b3n//fSO46t+/f5nr4UYEEEAgngK+dWskc/4VEjiQEc8ymBsBBBCwvMCOE8bLFe4ppuzzjB5umTYo0ZS1UzQCCCCAgD4C2gdYapeSCqfatWsn+/fvFxUSFbcD6+OPP5bt27cbrwj26dPnX8KbNm2Sr776SmrWrPmvnVClWY4tW7YY46jXE1VIVb169YO3q79TIZraldWjR49DAiz1GqHalaVeLVQhmKp3z549/xqjNLVwLQIIIKCDQOFffxg7sfxbNupQDjUggAAClhX4T9p98pa3van6u3Bwoozp/r83EExVPMUigAACCGgloHWApc6PUgFWaKeTOt+quADL6/Uar+mp1/XUWVOtW7f+F3Jod5R6ha/oTqjSrIYKodQ8ajdYx44dpVOnQ88iCM1Rt25dGTx48CEBVtEdWDt27JBPPvlEWrVqdTDoKk0dXIsAAgjoJhD0+STrlmul4LOPdCuNehBAAAHLCBQ2bSPjmi42RT9ul8hVIz3St7XLFPVSJAIIIICA/gLaBlhqt5V6xU4d2q52OqmdS+o1wOICrJycHHnnnXeMw9JPOOEEadas2b/k1flUy5cvN87RKuuZU//9739l3bp1xnlWoTOuik6kgi1Vh9qdVdIZWOp61YeqVb3qWKFCBf2fEipEAAEEwhTIfmSR5L30nzCv5jIEEEAAgdIKbOt3rlydMLG0t8X0+obVnTJvpEda1eVLgzGFZzIEEEDA4gJaBlihc6bU4e3qgPQ2bdoYy1BSgBVOOBXONUda69AB7Sp46tatm/FKY3G/kr5CqF5rbN68uahXGb/55hvp3LmztG9vri3gFv/3Au0hgECEBPLeeEmy778zQqMxDAIIIIDA4QJL0hbLe95//vOxbr/uzRPkypP50qBu60I9CCCAgBUEtAywfvzxR1G7nRo2bGgccJ6QkBD3ACu0+6pKlSrGzqmkpKRi11+Fb99//71s3rxZ/H6/pKamGoFXkyZNjF1X6hVE1Y/aoaVeZ1Q7utavXy/qNUg1pno1UZ2hxQ8BBBAws4D32y+Nc7GCuTlmboPaEUAAAS0FfC3ay4RG92lX26gubrl4GIe1a7cwFIQAAghYREC7AGvnzp2izrryeDz/esUuXjuwQl8STE9PL9dXDNesWSMqnFOH0KvdWKGgTn0xsWnTpsYh9CWdr2WR5402EEDARgKFf/4uWbffIL4NP9qoa1pFAAEEYiOwuf9Uud45LjaThTHLRUMSZXQ3DmsPg4pLEEAAAQTKKKBVgJWfn2+8JpiRkSH9+vWTxo0bH9JWSQGWOiBdnT2lzsIq7j41SOgVQrUratCgQaIOWg/39/vvvxtfDVQ7p4YMGWIcKl/an+pp5cqVUqlSJeNML3UW14oVK4ydV8OGDRO1syv0mqKa58QTT5Tk5OTSTsP1CCCAgHYCWXfeKPkr39auLgpCAAEEzC7w8PBHZVVBy7i2UTXVIXNP8oh6dZAfAggggAAC0RTQKsAKfcVPhUzh/OrXr2+EQdH+CqE6s2rDhg1Sp04dY77QK43h1Bi6Rn1N8ddffz14gPzu3buNQ+qrVat2yJgq5NqzZ0+pQ7bS1MK1CCCAQKwFcp9/SnIefyDW0zIfAgggYGkBb6tOck79hXHrsWPjBJk7wiN1qjjiVgMTI4AAAgjYR0CrAGvXrl2igh61O6m4n/q/qzOm1Ff+nE6n1KtXz9hxpX5qh5R6Ba9ly5aiDkw//PfTTz+JOmC9Zs2axo4ndf5UOD81ZyhUOu6446RTp07h3HbINaGwStU7YMAA4+9CYV3t2rWNACv0U7vM/v777zJ/KbHUxXEDAgggECMB71efSdZdN0ngQEaMZmQaBBBAwPoC6wdeIDfJGTFv9JQubpnJeVcxd2dCBBBAwM4CWgVYR1uIkl4hVPf9/PPP8sUXXxiv3alD1tW5UqGfCr3UvSog69Chg3Tp0uVoUx38e3UmlXo9UQVZAwcOFLXrqzQ/NbcK11QoVfT1Q3ZglUaRaxFAwCoChbv+kqy7Fojvh9VWaYk+EEAAgbgL3Je2RL70No1ZHbPSPHJyZ1fM5mMiBBBAAAEElIBlAix10LraKbVv376DO7PUV/1U8PTtt9/K1q1bjXArdN5UuMsf2imldmyNGDHikGAsnDF27Nghn3zyiTRr1uyQnWHqvK+SzsBScx3pS4fhzMs1CCCAgM4C2YsXSt6rz+tcIrUhgAACphHIb9tdzq1ze9TrbVzDKZeemCjtGnDeVdSxmQABBBBA4F8ClgmwVGfqC4arVq0SFQ6pVwzVq4ah1w5dLpf07NnTeMWw6C90vpU6iyotLc34+mHR35YtW4ydXSX9/ZGeKTW32vmVnZ1dbHC2ceNGI1yrUKGCNGrUSH777Tfj2u7du0ubNm14XBFAAAFLC+S/97ZkLbxFJMxzDy2NQXMIIIBAOQXWDrpYbg2OLucoJd8+qJ1L5pzokaTwTuGIWh0MjAACCCBgXwFLBVhqGQ8cOGCcdaVeF1QBkjpwXYVPKhQq7uuBRwuw1Fjq/KyyHOC+adMmUeOr1xZLOjtLHQ6/du1aI3RTO8Y6duwobdu2te8TSecIIGArAf8vP0v2PbeIb+NPtuqbZhFAAIGICzgcctewp2S1t0HEh54+KFFO70FyFXFYBkQAAQQQKJWAqQKsUnXGxQgggAACphHIfuBOyXv9JdPUS6EIIICAjgK57Y+XyTVvjlhpjao7ZfbwROnQiFcGI4bKQAgggAACZRYgwCozHTcigAACCERSIP/9dyR70e0SzM+L5LCMhQACCNhK4L+D58idgZPL3fPQ9i6ZNdwjHs5qL7clAyCAAAIIREaAACsyjoyCAAIIIBABgcI/fpPs+24X7/ffRWA0hkAAAQRsKOBOlAUDl8lPvrplat7hELlkGF8ZLBMeNyGAAAIIRFWAACuqvAyOAAIIIFAWgZxlj0juM0+U5VbuQQABBGwvkN2xn0ytfkOpHdo3TJCZwxKlWS1nqe/lBgQQQAABBKItQIAVbWHGRwABBBAok4B39TeizsZSu7L4IYAAAgiUTuDrIZfLvYUnhn3T2ce7ZUr/xLCv50IEEEAAAQRiLUCAFWtx5kMAAQQQCFsg6C2Q7Afukvx33gj7Hi5EAAEEEBBxpKTKNScsla2+mkfkqF/NKRcPTZRuzTionecGAQQQQEBvAQIsvdeH6hBAAAEERCT/w3cl58G7JZB5AA8EEEAAgTAFDnQeJNOqXFPi1SM6uWTGEI8kclB7mKJchgACCCAQTwECrHjqMzcCCCCAQNgCgX17JXvxQin45IOw7+FCBBBAwO4Cnw29Sh70DzmEoUKSQ2alJcqAtiRXdn8+6B8BBBAwkwABlplWi1oRQAABBCR/+euS/fA9EszLQwMBBBBA4CgCjoqVZW6vZbLDX8W4ckh7l1w4OFEqJTuwQwABBBBAwFQCBFimWi6KRQABBBBQAoV/75Sch++Vgs8+BgQBBBBA4CgC+7sOk6vqzpPpgxJl8LHsuuKBQQABBBAwpwABljnXjaoRQAABBNTZWO+8IdmPLJJgTjYeCCCAAAIlCCQNPUmCU+dIpWoVMEIAAQQQQMC0AgRYpl06CkcAAQQQUAKBfXsk+5H7pOCjlYAggAACCBQRcNasJRWmzxZPv0G4IIAAAgggYHoBAizTLyENIIAAAggogYKP35Psx+6XwO6/AUEAAQRsL5A86gxJPe9icXg8trcAAAEEEEDAGgIEWNZYR7pAAAEEEBCRYEG+5Dz2gOS9/iIeCCCAgC0FXMe0kdSpF0li5+627J+mEUAAAQSsK0CAZd21pTMEEEDAtgK+H1ZLzuMPim/Tetsa0DgCCNhPIHXyBZJy9iT7NU7HCCCAAAK2ECDAssUy0yQCCCBgT4HcF5+WnEfvt2fzdI0AArYR8JwwQFInXygJDRvbpmcaRQABBBCwnwABlv3WnI4RQAABWwkU7topOUsfkoIP37VV3zSLAALWF0io10DUritP/yHWb5YOEUAAAQRsL0CAZftHAAAEEEDAHgLerz+TnGWPiP/nLfZomC4RQMDSAinjJkvqpOmW7pHmEEAAAQQQKCpAgMXzgAACCCBgK4HcF5+R3GUPS9DrtVXfNIsAAtYQ8PQdJKkTz5eExk2t0RBdIIAAAgggEKYAAVaYUFyGAAIIIGAdgUD6Xsl58jHJX/6adZqiEwQQsLSAq0UrST3nPEk8vq+l+6Q5BBBAAAEEShIgwOLZQAABBBCwrYBv/TrJffpx8a7+2rYGNI4AAnoLOCpWktQJUyV59Fi9C6U6BBBAAAEEoixAgBVlYIZHAAEEENBfoODj9yX3P0+If/sv+hdLhQggYBuB5NPHSer4KeJIrWCbnmkUAQQQQACBkgQIsHg2EEAAAQQQ+H+BvFeek9xnl0rgQAYmCCCAQNwEPIPSJHXcZElo1CRuNTAxAggggAACugkQYOm2ItSDAAIIIBBXgWB+nhFi5T67LK51MDkCCNhPILFrT0k5+1xxd+hsv+bpGAEEEEAAgaMIEGDxiCCAAAIIIFCMQGD3Lsl97knJe+sVfBBAAIGoCrhbt5PksyaKp3f/qM7D4AgggAACCJhZgADLzKtH7QgggAACURfwb98mec8/LfkfvBP1uZgAAQTsJeBq0kySzzxHkoacaK/G6RYBBBBAAIEyCBBglQGNWxBAAAEE7Cfg37xBcl94Wgo+/dB+zdMxAghEVCChXgNJOWOCJJ10akTHZTAEEEAAAQSsLECAZeXVpTcEEEAAgYgL+H5aK3kv/0cKPl8V8bEZEAEErC2QUKeeqC8LJp9yurUbpTsEEEAAAQSiIECAFQVUhkQAAQQQsL6A76cfJO/lZwmyrL/UdIhAuQUS6taX5DFnSfKoM8o9FgMggAACCCBgVwECLLuuPH0jgAACCEREwLfhR8l75Tkp+OSDiIzHIAggYB2BhIaNJXn0WEk+eYx1mqITBBBAAAEE4iRAgBUneKZFAAEEELCWgH/rJsl77QXJf2+5tRqjGwQQKLWAq8UxknzqmZI07ORS38sNCCCAAAIIIFC8AAEWTwYCCCCAAAIRFCj8fYfkvfGS5L3+YgRHZSgEEDCDgLtDJ0k+5Qzx9BtkhnKpEQEEEEAAAVMJEGCZarkoFgEEEEDALAKB/elGkJX/5ssSyDxglrKpEwEEyiDg6d1PkkaeLoldupfhbm5BAAEEEEAAgXAECLDCUeIaBBBAAAEEyioQKJS8N1+R/LdfFf/2X8o6CvchgICGAkkjTpXkkWPE1fwYDaujJAQQQAABBKwlQIBlrfWkGwQQQAABjQUKPvtY8pe/Jt7VX2tcJaUhgMCRBJzVqhuHsieddKo4q1YHCwEEEEAAAQRiJECAFSNopkEAAQQQQCAk4N+yUfKWvy75K94QCQSAQQABEwi423WUpBNPkaRhJ5mgWkpEAAEEEEDAegIEWNZbUzpCAAEEEDCJQDArU/JWvCn5774phb9tN0nVlImAvQSShp4kScNHirv9cfZqnG4RQAABBBDQTIAAS7MFoRwEEEAAAXsKeL/+XPJXviXqNUN+CCAQX4GERk3ECK7SThZnlarxLYbZEUAAAQQQQMAQIMDiQUAAAQQQQEAjgcJdO6Xg/eWS/95yKdz5p0aVUQoC1hfw9B8iSUNHSGL3463fLB0igAACCCBgMgECLJMtGOUigAACCNhHwNiV9cEKKVj1vn2aplMEYizgatZCPIOGS9KQ4eKsViPGszMdAggggAACCIQrQIAVrhTXIYAAAgggECeBQMZ+KfjwXcn/aKX4N2+IUxVMi4B1BBwpKeIZOEySBqaJu0Mn6zRGJwgggAACCFhYgADLwotLawgggAAC1hNQXzDM//g9Y1dWYM9u6zVIRwhEUSCxZx/xDBgqSQOGijidUZyJoRFAAAEEEEAg0gIEWJEWZTwEEEAAAQRiJOD99ksp+OQDKfjkQwnm58VoVqZBwFwC7nYdxNN3kHj6DxZn9ZrmKp5qEUAAAQQQQOCgAAEWDwMCCCCAAAJmFwgUSsGnH0nBZ+rPxyKBgNk7on4EyiXganGMePoMFE/fgaK+KMgPAQQQQAABBMwvQIBl/jWkAwQQQAABBA4KqJ1YBZ+vEu8Xq6Tgi08Is3g2bCPgat5SEnv3F0/v/qL+NT8EEEAAAQQQsJYAAZa11pNuEEAAAQQQ+F+YVZAv3i8/lYIvPxXvV5/xmiHPhuUEXK3biadXX0k8vq+4mja3XH80hAACCCCAAAL/EyDA4mlAAAEEEEDADgLBoHi//lwKvvlcvF9/IYG9HABvh2W3Yo+JXXtKYo/eog5kT6hb34ot0hMCCCCAAAIIFCNAgMVjgQACCCCAgA0FfBt+FHUIvPe7r8S/eYMNBWjZLALOqtUlsVtPSex2vCR27yWO1ApmKZ06EUAAAQQQQCCCAgRYEcRkKAQQQAABBMwoENizW7yrvxbvf78x/gSzMs3YBjVbSMB9bEdJ7Nxd3F17irttewt1RisIIIAAAgggUFYBAqyyynEfAggggAACFhXwrV8rvu+/E+8Pq8W39nuLdklbOgkkNGgk7uO6SmKnruLu1E2clSrrVB61IIAAAggggIAGAgRYGiwCJSCAAAIIIKCrQDA/X3xr/2v88a5bI/5N63UtlbpMJOCsVVsSO3QWt/pzXBdJqNfARNVTKgIIIIAAAgjEQ4AAKx7qzIkAAggggIBJBYLZ2eL7aY34flwrxk6tn9aatBPKjqWACqjUa4HGn/bHSULDJrGcnrkQQAABBBBAwAICBFgWWERaQAABBBBAIF4CQb9P/Ot/FHUovG/jj8YOrUD6vniVw7w6CDgc4m5zrLjaHCvuNu3F3a69OGvW1qEyakAAAQQQQAABEwsQYJl48SgdAQQQQAABHQUK//zd+LKhb/NG8W/ZKP6tmySYn6djqdQUAYGERk3E3bK1uFq1Nf64W7cTSUiIwMgMgQACCCCAAAII/E+AAIunAQEEEEAAAQSiLuDfvk38WzeLf9sW8W/bKoW/bJXAgYyoz8sEkRVwNWshrmYtxdWilbhaHCOuFq3FUaFCZCdhNAQQQAABBBBAoBgBAiweCwQQQAABBBCIi0Bg9y7x/7pNVLhVuP0X8e/4VQp3/CrBgvy41MOk/xNIqF1HEho3E1eTZpLQpLm4mqo/LURcLpgQQAABBBBAAIG4CBBgxYWdSRFAAAEEEECgJIHCnX9K4e87/vnzx2+iXkk0/vy9E7QICjiSkiWhfsN//jRoJAkNG4urYWNRrwQ6UlIjOBNDIYAAAggggAAC5RcgwCq/ISMggAACCCCAQAwEgj6fBFS4pf7s+ksCu3YaoVbh7l2idnNxePxhi+BySUKtOuKsVVsSatc1/jjr1JOEuvUloV59cVavGYNVYwoEEEAAAQQQQCAyAgRYkXFkFAQQQAABBBCIt4DfJ4V7dktg7x4J7FN/9hqhVmC/+pMugYz9xp/ggQwJegviXW2Z53ckp4izShVxVqkmjipVxVm1ujirVRdn9RrGn4TqtcRZs6Y4q9Uo8xzciAACCCCAAAII6CZAgKXbilAPAggggAACCERdIJiXJ8GsAxLIzJRgdqYEsrMkmJ0twdyc//+TK8G8XOPricH8fONcrqDXK+ItELUTTHw+Cfp9IoWFEiwsFAmoP0GRYFBE1B+HiMMh4lR/EsShvsqXkCAOl1vE7RaH2y2S6BGH5///JCWLeqVPhVOOFPUnVRypFYwD0p0VKoqjQiVxVqokjkqVxZHoiboPEyCAAAIIIIAAAroJEGDptiLUgwACCCCAAAIIIIAAAggggAACCCBwiAABFg8EAggggAACCCCAAAIIIIAAAggggIDWAgRYWi8PxSGAAAIIIIAAAggggAACCCCAAAIIEGDxDCCAAAIIIIAAAggggAACCCCAAAIIaC1AgKX18lAcAggggAACCCCAAAIIIIAAAggggAABFs8AAggggAACCCCAAAIIIIAAAggggIDWAgRYWi8PxSGAAAIIIIAAAggggAACCCCAAAIIEGDxDCCAAAIIIIAAAggggAACCCCAAAIIaC1AgKX18lAcAggggAACCCCAAAIIIIAAAggggAABFs8AAggggAACCCCAAAIIIIAAAggggIDWAgRYWi8PxSGAAAIIIIAAAggggAACCCCAAAIIEGDxDCCAAAIIIIAAAggggAACCCCAAAIIaC1AgKX18lAcAggggAACCCCAAAIIIIAAAggggAABFs8AAggggAACCCCAAAIIIIAAAggggIDWAgRYWi8PxSGAAAIIIIAAAggggAACCCCAAAIIEGDxDCCAAAIIIIAAAggggAACCCCAAAIIaC1AgKX18lAcAggggAACCCCAAAIIIIAAAggggAABFs8AAggggAACCCCAAAIIIIAAAggggIDWAgRYWi8PxSGAAAIIIIAAAggggAACCCCAAAIIEGDxDCCAAAIIIIAAAggggAACCCCAAAIIaC1AgKX18lAcAggggAACCCCAAAIIIIAAAggggAABFs8AAggggAACCCCAAAIIIIAAAggggIDWAgRYWi8PxSGAAAIIIIAAAggggAACCCCAAAIIEGDxDCCAAAIIIIAAAggggAACCCCAAAIIaC1AgKX18lAcAggggAACCCCAAAIIIIAAAggggAABFs8AAggggAACCCCAAAIIIIAAAggggIDWAgRYWi8PxSGAAAIIIIAAAggggAACCCCAAAIIEGDxDCCAAAIIIIAAAggggAACCCCAAAIIaC1AgKX18lAcAggggAACCCCAAAIIIIAAAggggAABFs8AAggggAACCCCAAAIIIIAAAggggIDWAgRYWi8PxSGAAAIIIIAAAggggAACCCCAAAIIEGDxDCCAAAIIIIAAAggggAACCCCAAAIIaC1AgKX18lAcAggggAACCCCAAAIIIIAAAggggAABFs8AAggggAACCCCAAAIIIIAAAggggIDWAgRYWi8PxSGAAAIIIIAAAggggAACCCCAAAIIEGDxDCCAAAIIIIAAAggggAACCCCAAAIIaC1AgKX11d0MswAAAB1JREFU8lAcAggggAACCCCAAAIIIIAAAggggMD/AV6RW7+p9nqyAAAAAElFTkSuQmCC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838200" y="2031999"/>
            <a:ext cx="10515600" cy="414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The data results suggest that patients are switching from quarterly to monthly health check-ups as they transition to early health check-ups</a:t>
            </a:r>
            <a:r>
              <a:rPr lang="en-GB" sz="2400" dirty="0" smtClean="0"/>
              <a:t>.</a:t>
            </a:r>
          </a:p>
          <a:p>
            <a:pPr marL="11430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With regard to the quality of service provided to patients in health camps, it helped build reputation and trust among participants, which may be viewed as a marketing strategy.</a:t>
            </a:r>
          </a:p>
          <a:p>
            <a:pPr marL="11430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IN" b="1"/>
              <a:t>Discussion (2/2)</a:t>
            </a:r>
          </a:p>
        </p:txBody>
      </p:sp>
      <p:sp>
        <p:nvSpPr>
          <p:cNvPr id="189" name="Google Shape;189;p24"/>
          <p:cNvSpPr txBox="1">
            <a:spLocks noGrp="1"/>
          </p:cNvSpPr>
          <p:nvPr>
            <p:ph type="body" idx="1"/>
          </p:nvPr>
        </p:nvSpPr>
        <p:spPr>
          <a:xfrm>
            <a:off x="838200" y="2031999"/>
            <a:ext cx="10515600" cy="414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 smtClean="0"/>
              <a:t> </a:t>
            </a:r>
          </a:p>
          <a:p>
            <a:pPr marL="635000" lvl="0" indent="-457200"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Apart from hospital branding and marketing, our primary goal is to raise public awareness about the prevention, control, and management of health issues. </a:t>
            </a:r>
            <a:endParaRPr lang="en-US" altLang="en-US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000" lvl="0" indent="-457200"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en-US" alt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 </a:t>
            </a: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footfall increased as a result of outreach operations in both the OPD, IPD, and PHP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dirty="0"/>
          </a:p>
        </p:txBody>
      </p:sp>
      <p:sp>
        <p:nvSpPr>
          <p:cNvPr id="190" name="Google Shape;19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13</a:t>
            </a:fld>
            <a:endParaRPr lang="en-IN"/>
          </a:p>
        </p:txBody>
      </p:sp>
      <p:sp>
        <p:nvSpPr>
          <p:cNvPr id="191" name="Google Shape;19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You are not allowed to add slides to this presentation</a:t>
            </a:r>
          </a:p>
        </p:txBody>
      </p:sp>
      <p:pic>
        <p:nvPicPr>
          <p:cNvPr id="192" name="Google Shape;192;p2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600164"/>
            <a:ext cx="24878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References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>
              <a:lnSpc>
                <a:spcPct val="115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endParaRPr lang="en-GB" sz="2000" dirty="0" smtClean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>
              <a:lnSpc>
                <a:spcPct val="115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McManus </a:t>
            </a:r>
            <a:r>
              <a:rPr lang="en-GB" sz="2000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A. Health promotion innovation in health care. </a:t>
            </a:r>
            <a:r>
              <a:rPr lang="en-GB" sz="2000" dirty="0" err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Australas</a:t>
            </a:r>
            <a:r>
              <a:rPr lang="en-GB" sz="2000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Med J. 2013;6:15–8. [</a:t>
            </a:r>
            <a:r>
              <a:rPr lang="en-GB" sz="2000" u="sng" dirty="0">
                <a:solidFill>
                  <a:schemeClr val="hlink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2"/>
              </a:rPr>
              <a:t>PMC free article</a:t>
            </a:r>
            <a:r>
              <a:rPr lang="en-GB" sz="2000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] [</a:t>
            </a:r>
            <a:r>
              <a:rPr lang="en-GB" sz="2000" u="sng" dirty="0">
                <a:solidFill>
                  <a:schemeClr val="hlink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3"/>
              </a:rPr>
              <a:t>PubMed</a:t>
            </a:r>
            <a:r>
              <a:rPr lang="en-GB" sz="2000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] [</a:t>
            </a:r>
            <a:r>
              <a:rPr lang="en-GB" sz="2000" u="sng" dirty="0">
                <a:solidFill>
                  <a:schemeClr val="hlink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4"/>
              </a:rPr>
              <a:t>Google Scholar</a:t>
            </a:r>
            <a:r>
              <a:rPr lang="en-GB" sz="2000" dirty="0" smtClea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]</a:t>
            </a:r>
          </a:p>
          <a:p>
            <a:pPr marL="342900" lvl="0">
              <a:lnSpc>
                <a:spcPct val="115000"/>
              </a:lnSpc>
              <a:spcBef>
                <a:spcPts val="0"/>
              </a:spcBef>
              <a:buSzPts val="2600"/>
              <a:buFont typeface="Wingdings" panose="05000000000000000000" pitchFamily="2" charset="2"/>
              <a:buChar char="Ø"/>
            </a:pPr>
            <a:r>
              <a:rPr lang="en-GB" sz="2000" dirty="0" err="1" smtClea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Basu</a:t>
            </a:r>
            <a:r>
              <a:rPr lang="en-GB" sz="2000" dirty="0" smtClea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GB" sz="2000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A. The role of branding in public health campaigns. [Last accessed on 2018 Oct 23];J </a:t>
            </a:r>
            <a:r>
              <a:rPr lang="en-GB" sz="2000" dirty="0" err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Commun</a:t>
            </a:r>
            <a:r>
              <a:rPr lang="en-GB" sz="2000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Manage. 2009 13:1–14. Available from: http;//www.emeraldinsight.com . [</a:t>
            </a:r>
            <a:r>
              <a:rPr lang="en-GB" sz="2000" u="sng" dirty="0">
                <a:solidFill>
                  <a:schemeClr val="hlink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5"/>
              </a:rPr>
              <a:t>Google Scholar</a:t>
            </a:r>
            <a:r>
              <a:rPr lang="en-GB" sz="2000" dirty="0" smtClea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]</a:t>
            </a:r>
          </a:p>
          <a:p>
            <a:pPr marL="342900" lvl="0">
              <a:lnSpc>
                <a:spcPct val="115000"/>
              </a:lnSpc>
              <a:spcBef>
                <a:spcPts val="0"/>
              </a:spcBef>
              <a:buSzPts val="2600"/>
              <a:buFont typeface="Wingdings" panose="05000000000000000000" pitchFamily="2" charset="2"/>
              <a:buChar char="Ø"/>
            </a:pPr>
            <a:endParaRPr lang="en-GB" sz="2000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lvl="0">
              <a:lnSpc>
                <a:spcPct val="115000"/>
              </a:lnSpc>
              <a:spcBef>
                <a:spcPts val="0"/>
              </a:spcBef>
              <a:buSzPts val="2600"/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GB" sz="2000" dirty="0" err="1" smtClea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Neuman</a:t>
            </a:r>
            <a:r>
              <a:rPr lang="en-GB" sz="2000" dirty="0" smtClea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GB" sz="2000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WL. Social Research Methods: Qualitative and Quantitative Approaches. 2014;8:477–511. doi:10.2307/3211488. [</a:t>
            </a:r>
            <a:r>
              <a:rPr lang="en-GB" sz="2000" u="sng" dirty="0">
                <a:solidFill>
                  <a:schemeClr val="hlink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6"/>
              </a:rPr>
              <a:t>Google Scholar</a:t>
            </a:r>
            <a:r>
              <a:rPr lang="en-GB" sz="2000" dirty="0" smtClea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]  </a:t>
            </a:r>
            <a:r>
              <a:rPr lang="en-GB" sz="2000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Is Health Camp An Effective Strategy – Institute of Public Health, Bengaluru. [Last accessed on 2018 Oct 24; Last updated on 2012 Oct 30]. Available from: </a:t>
            </a:r>
            <a:r>
              <a:rPr lang="en-GB" sz="2000" u="sng" dirty="0">
                <a:solidFill>
                  <a:schemeClr val="hlink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7"/>
              </a:rPr>
              <a:t>http://www.iphindia.org/</a:t>
            </a:r>
            <a:endParaRPr lang="en-GB" sz="2000" u="sng" dirty="0">
              <a:solidFill>
                <a:schemeClr val="hlink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0598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</a:pPr>
            <a:r>
              <a:rPr lang="en-IN"/>
              <a:t>Thank You</a:t>
            </a:r>
          </a:p>
        </p:txBody>
      </p:sp>
      <p:sp>
        <p:nvSpPr>
          <p:cNvPr id="216" name="Google Shape;216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Any Questions</a:t>
            </a:r>
          </a:p>
        </p:txBody>
      </p:sp>
      <p:sp>
        <p:nvSpPr>
          <p:cNvPr id="217" name="Google Shape;21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15</a:t>
            </a:fld>
            <a:endParaRPr lang="en-IN"/>
          </a:p>
        </p:txBody>
      </p:sp>
      <p:sp>
        <p:nvSpPr>
          <p:cNvPr id="218" name="Google Shape;21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You are not allowed to add slides to this presentation</a:t>
            </a:r>
          </a:p>
        </p:txBody>
      </p:sp>
      <p:pic>
        <p:nvPicPr>
          <p:cNvPr id="219" name="Google Shape;219;p2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IN" b="1"/>
              <a:t>Pictorial Journey (1/2)</a:t>
            </a:r>
          </a:p>
        </p:txBody>
      </p:sp>
      <p:sp>
        <p:nvSpPr>
          <p:cNvPr id="225" name="Google Shape;225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IN" dirty="0"/>
          </a:p>
        </p:txBody>
      </p:sp>
      <p:sp>
        <p:nvSpPr>
          <p:cNvPr id="226" name="Google Shape;22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16</a:t>
            </a:fld>
            <a:endParaRPr lang="en-IN"/>
          </a:p>
        </p:txBody>
      </p:sp>
      <p:sp>
        <p:nvSpPr>
          <p:cNvPr id="227" name="Google Shape;22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You are not allowed to add slides to this 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70075"/>
            <a:ext cx="10515600" cy="43068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IN" b="1"/>
              <a:t>Pictorial Journey (2/2)</a:t>
            </a:r>
          </a:p>
        </p:txBody>
      </p:sp>
      <p:sp>
        <p:nvSpPr>
          <p:cNvPr id="233" name="Google Shape;23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IN" dirty="0"/>
          </a:p>
        </p:txBody>
      </p:sp>
      <p:sp>
        <p:nvSpPr>
          <p:cNvPr id="234" name="Google Shape;23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17</a:t>
            </a:fld>
            <a:endParaRPr lang="en-IN"/>
          </a:p>
        </p:txBody>
      </p:sp>
      <p:sp>
        <p:nvSpPr>
          <p:cNvPr id="235" name="Google Shape;2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You are not allowed to add slides to this presentation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6"/>
            <a:ext cx="10515600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IN" b="1"/>
              <a:t>Mentor Approval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2</a:t>
            </a:fld>
            <a:endParaRPr lang="en-IN"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You are not allowed to add slides to this presentation</a:t>
            </a:r>
          </a:p>
        </p:txBody>
      </p:sp>
      <p:pic>
        <p:nvPicPr>
          <p:cNvPr id="101" name="Google Shape;101;p1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IN" b="1"/>
              <a:t>Introduction (1/2)</a:t>
            </a:r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IN" sz="2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What is outreach service in hospital?</a:t>
            </a:r>
            <a:endParaRPr sz="20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IN" sz="2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Outreach programs are important tools for bringing health education and screening services directly to community members and serve to contribute to reducing health disparities.</a:t>
            </a:r>
            <a:endParaRPr sz="20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IN" sz="2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What is the purpose of outreach?</a:t>
            </a:r>
            <a:endParaRPr sz="20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IN" sz="2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Outreach is the activity of providing services to any population that might not otherwise have access to those services. A key component of outreach involves meeting someone in need of an outreach service at the location where they are.</a:t>
            </a:r>
            <a:endParaRPr sz="20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IN" sz="2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What are the benefits of using outreach?</a:t>
            </a:r>
            <a:endParaRPr sz="20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IN" sz="2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Outreach programs can increase brand visibility, raise awareness of services, build customer relationships, and generate leads.</a:t>
            </a:r>
            <a:endParaRPr sz="20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600"/>
          </a:p>
        </p:txBody>
      </p:sp>
      <p:sp>
        <p:nvSpPr>
          <p:cNvPr id="108" name="Google Shape;10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3</a:t>
            </a:fld>
            <a:endParaRPr lang="en-IN"/>
          </a:p>
        </p:txBody>
      </p:sp>
      <p:sp>
        <p:nvSpPr>
          <p:cNvPr id="109" name="Google Shape;10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You are not allowed to add slides to this presentation</a:t>
            </a:r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IN" b="1"/>
              <a:t>Introduction (2/2)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b="1"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IN" sz="2000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Activities Comes Under Outreach Program: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Arial" panose="020B0604020202020204"/>
              <a:buChar char="★"/>
            </a:pPr>
            <a:r>
              <a:rPr lang="en-IN" sz="2000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Health Camp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/>
              <a:buChar char="★"/>
            </a:pPr>
            <a:r>
              <a:rPr lang="en-IN" sz="2000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Health Talks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/>
              <a:buChar char="★"/>
            </a:pPr>
            <a:r>
              <a:rPr lang="en-IN" sz="2000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Awareness Programme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/>
              <a:buChar char="★"/>
            </a:pPr>
            <a:r>
              <a:rPr lang="en-IN" sz="2000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BLS Training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/>
              <a:buChar char="★"/>
            </a:pPr>
            <a:r>
              <a:rPr lang="en-IN" sz="2000" dirty="0" smtClea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In-house  </a:t>
            </a:r>
            <a:r>
              <a:rPr lang="en-IN" sz="2000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Branding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IN" dirty="0"/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IN"/>
              <a:t>4</a:t>
            </a:fld>
            <a:endParaRPr lang="en-IN"/>
          </a:p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181" y="1862707"/>
            <a:ext cx="2493819" cy="2002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8" y="3973512"/>
            <a:ext cx="2514602" cy="20500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274" y="1870351"/>
            <a:ext cx="2431473" cy="19950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20" y="3973512"/>
            <a:ext cx="2369128" cy="20500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IN" b="1" dirty="0"/>
              <a:t>Objectives of </a:t>
            </a:r>
            <a:r>
              <a:rPr lang="en-IN" b="1" dirty="0" smtClean="0"/>
              <a:t> </a:t>
            </a:r>
            <a:r>
              <a:rPr lang="en-IN" b="1" dirty="0"/>
              <a:t>Study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838200" y="2238624"/>
            <a:ext cx="10515600" cy="39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Arial" panose="020B0604020202020204"/>
              <a:buChar char="❖"/>
            </a:pPr>
            <a:r>
              <a:rPr lang="en-IN" sz="2000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Assess the role of outreach activity on footfall  in Max Hospital, Gurgaon.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/>
              <a:buChar char="❖"/>
            </a:pPr>
            <a:r>
              <a:rPr lang="en-IN" sz="2000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Assess expectations and satisfaction perceived by community and organizers from health camps.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/>
              <a:buChar char="❖"/>
            </a:pPr>
            <a:r>
              <a:rPr lang="en-IN" sz="2000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Gain practical insights from the camp event to advocate participation-friendly policies in the community.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7" name="Google Shape;12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5</a:t>
            </a:fld>
            <a:endParaRPr lang="en-IN"/>
          </a:p>
        </p:txBody>
      </p:sp>
      <p:sp>
        <p:nvSpPr>
          <p:cNvPr id="128" name="Google Shape;12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You are not allowed to add slides to this presentation</a:t>
            </a:r>
          </a:p>
        </p:txBody>
      </p:sp>
      <p:pic>
        <p:nvPicPr>
          <p:cNvPr id="129" name="Google Shape;129;p1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IN" b="1" dirty="0"/>
              <a:t>Methodology </a:t>
            </a:r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838200" y="2031999"/>
            <a:ext cx="10515600" cy="414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GB" sz="2000" dirty="0">
                <a:latin typeface="+mj-lt"/>
              </a:rPr>
              <a:t>Study Design: Primary Research</a:t>
            </a:r>
          </a:p>
          <a:p>
            <a:r>
              <a:rPr lang="en-GB" sz="2000" dirty="0">
                <a:latin typeface="+mn-lt"/>
              </a:rPr>
              <a:t>Sampling</a:t>
            </a:r>
            <a:r>
              <a:rPr lang="en-GB" sz="2000" dirty="0">
                <a:latin typeface="+mj-lt"/>
              </a:rPr>
              <a:t> method: Snowball </a:t>
            </a:r>
            <a:r>
              <a:rPr lang="en-GB" sz="2000" dirty="0" smtClean="0">
                <a:latin typeface="+mj-lt"/>
              </a:rPr>
              <a:t>sampling</a:t>
            </a:r>
          </a:p>
          <a:p>
            <a:r>
              <a:rPr lang="en-GB" sz="2000" dirty="0" smtClean="0">
                <a:latin typeface="+mj-lt"/>
              </a:rPr>
              <a:t>Data analysis: MS Excel </a:t>
            </a:r>
            <a:endParaRPr lang="en-GB" sz="2000" dirty="0" smtClean="0">
              <a:latin typeface="+mj-lt"/>
            </a:endParaRPr>
          </a:p>
          <a:p>
            <a:r>
              <a:rPr lang="en-GB" sz="2000" dirty="0" smtClean="0">
                <a:latin typeface="+mj-lt"/>
              </a:rPr>
              <a:t>Universe : 200</a:t>
            </a:r>
            <a:endParaRPr lang="en-GB" sz="2000" dirty="0" smtClean="0">
              <a:latin typeface="+mj-lt"/>
            </a:endParaRPr>
          </a:p>
          <a:p>
            <a:r>
              <a:rPr lang="en-GB" sz="2000" dirty="0" smtClean="0">
                <a:latin typeface="+mj-lt"/>
              </a:rPr>
              <a:t>Sample Size : 30 (15%) </a:t>
            </a:r>
          </a:p>
          <a:p>
            <a:r>
              <a:rPr lang="en-GB" sz="2000" dirty="0" smtClean="0">
                <a:latin typeface="+mj-lt"/>
              </a:rPr>
              <a:t>Data Collection Tool : Questionnaire (annexure 1)</a:t>
            </a:r>
          </a:p>
          <a:p>
            <a:r>
              <a:rPr lang="en-GB" sz="2000" dirty="0" smtClean="0">
                <a:latin typeface="+mj-lt"/>
              </a:rPr>
              <a:t>Study area : Camps done around Gurgaon </a:t>
            </a:r>
          </a:p>
          <a:p>
            <a:pPr marL="228600" lvl="0" indent="-50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600" dirty="0"/>
          </a:p>
        </p:txBody>
      </p:sp>
      <p:sp>
        <p:nvSpPr>
          <p:cNvPr id="136" name="Google Shape;13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6</a:t>
            </a:fld>
            <a:endParaRPr lang="en-IN"/>
          </a:p>
        </p:txBody>
      </p:sp>
      <p:sp>
        <p:nvSpPr>
          <p:cNvPr id="137" name="Google Shape;13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You are not allowed to add slides to this presentation</a:t>
            </a:r>
          </a:p>
        </p:txBody>
      </p:sp>
      <p:pic>
        <p:nvPicPr>
          <p:cNvPr id="138" name="Google Shape;138;p18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IN" b="1" dirty="0" smtClean="0"/>
              <a:t>Results(1/4) </a:t>
            </a:r>
            <a:endParaRPr lang="en-IN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Durations of health Check ups </a:t>
            </a:r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GB" dirty="0" smtClean="0"/>
              <a:t>Satisfaction from camp </a:t>
            </a:r>
            <a:endParaRPr lang="en-IN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55" name="Google Shape;155;p2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You are not allowed to add slides to this presentation</a:t>
            </a:r>
          </a:p>
        </p:txBody>
      </p:sp>
      <p:sp>
        <p:nvSpPr>
          <p:cNvPr id="154" name="Google Shape;154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7</a:t>
            </a:fld>
            <a:endParaRPr lang="en-IN"/>
          </a:p>
        </p:txBody>
      </p:sp>
      <p:pic>
        <p:nvPicPr>
          <p:cNvPr id="156" name="Google Shape;156;p20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23813"/>
            <a:ext cx="1911927" cy="7797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8" descr="data:image/png;base64,iVBORw0KGgoAAAANSUhEUgAABLAAAALmCAYAAABSJm0fAAAAAXNSR0IArs4c6QAAIABJREFUeF7svQe4HVXV/79uSw+h11BC6BBKQgsBQguBUER6EkA6KnZe4fWvP3t78fUVCwooAoooiCIgXRFC7zWEEEIq6b23e87/+Q7OdTKZc87MOWfOnfLZPHlC7p3Zs9dn7dmz5ztrr91ULBaLRoEABCAAAQhAAAIQgAAEIAABCEAAAhCAQEIJNCFgJdQzNAsCEIAABCAAAQhAAAIQgAAEIAABCEDAIYCARUeAAAQgAAEIQAACEIAABCAAAQhAAAIQSDQBBKxEu4fGQQACEIAABCAAAQhAAAIQgAAEIAABCCBg0QcgAAEIQAACEIAABCAAAQhAAAIQgAAEEk0AASvR7qFxEIAABCAAAQhAAAIQgAAEIAABCEAAAghY9AEIQAACEIAABCAAAQhAAAIQgAAEIACBRBNAwEq0e2gcBCAAAQhAAAIQgAAEIAABCEAAAhCAAAIWfQACEIAABCAAAQhAAAIQgAAEIAABCEAg0QQQsBLtHhoHAQhAAAIQgAAEIAABCEAAAhCAAAQggIBFH4AABCAAAQhAAAIQgAAEIAABCEAAAhBINAEErES7h8ZBAAIQgAAEIAABCEAAAhCAAAQgAAEIIGDRByAAAQhAAAIQgAAEIAABCEAAAhCAAAQSTQABK9HuoXEQgAAEIAABCEAAAhCAAAQgAAEIQAACCFj0AQhAAAIQgAAEIAABCEAAAhCAAAQgAIFEE0DASrR7aBwEIAABCEAAAhCAAAQgAAEIQAACEIAAAhZ9AAIQgAAEIAABCEAAAhCAAAQgAAEIQCDRBBCwEu0eGgcBCEAAAhCAAAQgAAEIQAACEIAABCCAgEUfgAAEIAABCEAAAhCAAAQgAAEIQAACEEg0AQSsRLuHxkEAAhCAAAQgAAEIQAACEIAABCAAAQggYNEHIAABCEAAAhCAAAQgAAEIQAACEIAABBJNAAEr0e6hcRCAAAQgAAEIQAACEIAABCAAAQhAAAIIWPQBCEAAAhCAAAQgAAEIQAACEIAABCAAgUQTQMBKtHtoHAQgAAEIQAACEIAABCAAAQhAAAIQgAACFn0AAhCAAAQgAAEIQAACEIAABCAAAQhAINEEELAS7R4aBwEIQAACEIAABCAAAQhAAAIQgAAEIICARR+AAAQgAAEIQAACEIAABCAAAQhAAAIQSDQBBKxEu4fGQQACEIAABCAAAQhAAAIQgAAEIAABCCBg0QcgAAEIQAACEIAABCAAAQhAAAIQgAAEEk0AASvR7qFxEIAABCAAAQhAAAIQgAAEIAABCEAAAghY9AEIQAACEIAABCAAAQhAAAIQgAAEIACBRBNAwEq0e2gcBCAAAQhAAAIQgAAEIAABCEAAAhCAAAIWfQACEIAABCAAAQhAAAIQgAAEIAABCEAg0QQQsBLtHhoHAQhAAAIQgAAEIAABCEAAAhCAAAQggIBFH4AABCAAAQhAAAIQgAAEIAABCEAAAhBINAEErES7h8ZBAAIQgAAEIAABCEAAAhCAAAQgAAEIIGDRByAAAQhAAAIQgAAEIAABCEAAAhCAAAQSTQABK9HuoXEQgAAEIAABCEAAAhCAAAQgAAEIQAACCFj0AQhAAAIQgAAEIAABCEAAAhCAAAQgAIFEE0DASrR7aBwEIAABCEAAAhCAAAQgAAEIQAACEIBAqgWshQsX2tixY+3tt9+22bNn2/Llyzs82rNnT9tqq61sv/32s3333df0b0p+CKxdu9aef/55e+GFF2zevHlWKBSsqanJ6Qe77rqrnXXWWdba2lo1kMWLF9tTTz3l9L1FixY59Tc3N9vGG29sBx54oA0ePLhufU623Hbbbfbee+85/Xn06NFVt7seJ/7jH/+wRx99tKOq888/3wYMGBC56lWrVtlvf/tbmzx5snOu2F155ZXWp0+fyHVxQnUE1G/ffPNNGzNmjM2aNcvWrVvnVKT7ZJtttrHzzjvPevToUV3lnGX+Pp6E+xe3dB6BP/zhD/bGG284Ddhpp53s4osvtm7dunVegxJ8Ze6d/zhn6tSp9pvf/MYZT1Sqfea6NWr+cv311ztzF5Xjjz/ejjvuuAT3hnBN885N8jifeOutt+z3v/+9A0vjyqWXXmo77LBDOHgcBQEIQCBFBFInYBWLRZsyZYrdf//9Nn36dNO/KxUJCxKxTj75ZNtoo40qHc7vfQT0kiuh5sMPP7QTTzwx8XxWrlzpCD4ffPBBYFsHDhxo5557blV2iIWEKwk4EpZKlba2NmdSeMQRRzjCVi3l1VdftT//+c/W3t6OgFULSM5dj4D60913322vvPJKIJmdd97ZecHu0qWL8/u0jQNJcDcv4UnwQnLagIAV3hfcO/9hFVXAkkD15JNPmuY6ffv23QA6Alb4fpimIxGw0uQt2goBCNRCIFUCliY0f/nLX5yIgTDClR9Mr169HOFit912q4VZrs6dOXOm3XXXXY54lYboAfWLe+65x4m+KlUkwh199NGR/agX/kceecSZGIbpf4r4Gjp0qA0fPtxaWloiX08nzJ0712688UZbsmSJc34SfEAEVlWuTNxJTz/9tPMhoFRf9gq9aRsHkgKbl/CkeCIZ7UDACu8H7p3oApY+qml+8q9//cuZc5SKwEHACt8P03QkAlaavEVbIQCBWgikRsBSqLOiaiSkeItEqf33399ZFqYlLxINVq9ebZMmTbLXXnvNWZ6kyAG3KDJGy8d0DqU8gTROICX0/PKXv7QFCxY4xsnfQ4YMcZb1de3a1VlmqiVRCi+PWl5//XVHzHOXWameESNGONF9CtdW5Jf63MMPP9wR6q9limeffXZV/S2ozyNgRfUaxwcRWLNmjbN8041SVJSgxsQjjzzSWT6oMVRlyy23ZBlcDV0ojWNoDeZyagUCCFjhuwj3TnQBK6yAgYAVvh+m6ciw/k+TTbQVAhCAQBCBVAhYQUvCJB5oSaCiBMot0Zo/f77dcccdNm3atA77JXpddtlljuBFKU0gjRNIf6i9XsjVT2otyrd20003mfqTymabbeb0oU033XSDqpVL6NZbb+0Q0SQCXHHFFda7d+/QzZAQp1wGWi7rLQhYoRFyYBkC/heYvfbay8mrEhQpmMZxICnOh11SPJGMdiBghfcD9w4CVvje8tGR5MAiB1bUPsPxEIBAOgkkXsAKWhIm8UC5WbbYYotQ1IMEsL333ttJUFzt0q5QF075QWmcQEbNFRHWRUpy/fe//905XFFVF1xwge2xxx4lT3/33Xftd7/7nROtpajAU045xQ4//PBQl5MAJvFKywf9BQErFEIOqkAgyhf4NI4DSekAsEuKJ5LRDgSs8H7g3kHACt9bELBEgAisqD2G4yEAgbQSSLyA9f777zvRLFryoqIk7IpmCSteuY7x5xJSYuJLLrnE+vXrl1bfxd7uNE4g4xCw/BzC7B6lXBS33HKLqf+q7LLLLnbRRRc5SxpLFS11VcL2++67r2MJopY9SgBzdx9CwIq92+fiAghYjXFzGsfQxpDJ51UQsML7nXsHASt8b0HAQsCK2ls4HgIQSDOBRAtYSpqtCZ92wFOJGsnid4w/+fQhhxxiZ5xxRpr9F2vb0ziBjEPAUkSUEqkrf5ZK2C2nlSRbYpSK8gpJeN16660DfTZ79mwnwuu9997rSKotkVb5sx544AEnl5sKAlasXT43lSNgNcbVaRxDG0Mmn1dBwArvd+4dBKzwvQUBCwEram/heAhAIM0EEi1g+YUDvdBLBFAUVjVl3rx5TlSM6lHOl913392pS8JYqaJkxm+88Yazq53yH2k5oooiabbaaisngfdBBx3kCBTlSjXCSpgJnP8Y5bEZMGCAk7j+nXfesWeffdZJfO+2W+1U1JlyQ+24446BtvuFviC7lLS81A43UX1TK2Nv2HSla7t8Kh3n/b2StyuPmoqWnH7iE58ou3zQPXfixIlOomxFY6mMGjUqMJm734fqj0o6r2WHKqoDAes/Hqm1v7z00kv25z//ueM+1nLk/v37l+wSykN28803d0TBKdn5yJEjS44bWvb8xz/+0dRvVMrll4rSD3VPqx9IGNXfElR1LeUA1KYE2l118ODBjkgaNKb5x6By15ZIq/Loo4+WbWKlcaCUr7p37+7kkTv00EMdUVaRhuWK9x73RkBKiHvqqaecjxza9ECMtMRXdR9wwAF22GGHORssxFHE/4UXXnA2btCzQcuFdW3xP+KII5xng+79qPevfKpnn+xSBKfy4cku+VTPK43f4iYO5fI/hrXZ3y8OPvhg58NOueeiW7fsvuGGG0x+UFG+QT1bgkqt961bZ1zP0rC8KtmmjxHyu3yz+eabm3jqY5n6eDUCltvPNJ6It/s80T2kPJ7KAxrmHqrVPs0nNBcSf3fsUZ2aC/Xp08d5Jmr8iRodX6pdpeY/7jj4+OOPO7lNo8xtSl2rXuOUv37lztT4oPHJO3/UcZqLbbLJJs78UWNVuXGqXJ/3f4woZaP341epDxj6aCw/aydD7TyrvuaOO9ooSbsqa94bV1G/0i7jeka795HLSn1d/UvP01KpP0rlwJIfZNPYsWOd8VRjrDuH1zNCbMpFx/vtjau/qF7xl/3eeXvY52WUJYTa6OjXv/51R15X+fm4446zY489tqrnSlzjcql3HPVNrVjQc1Lvdu6zX8/fsPOKuPox9UIAAvETSLSA5X3RFIpGRkzpQf7EE0+YJknuhLGUO/TgO/roo52He6mHYCMH92233XaDxPX+tuthpYmAdmRUQnxvaZSAVS/GcQtYXh6VIqm8HPVQ1cudJkwqpSK3vA9oJYU//fTTnV013aWDUV+A4x42/P2jGlFQbfRPTCTCXHnllc7LUFCpV3+JGlHnjaRTu5SU/5Of/KRpM4igIn8rYs/NYXbqqaeGzn9WyncTJkywv/zlLx0bA5Q6Tn1GL5KnnXaa83LkLY0UsDSZ1MRSAlil8TPMhhx+AUvLcV988cWK9avuM88805TzMIwgE+beCWtbNRGUemn705/+tMFuu0Ht2m677ZwIzVo3I/Evd47yocj7jC41NtbrvnUZxPUsDeN7/zF6EdZL8d13320rVqwoWYXGinPPPdd5MZUIpFJpKbpeZhWVq3O8OykHXSTMPVSNfVF8p/rLzSuiXj9IwNKuv3feeWfH7qlBdUZpQ9h7WdeJwljPAI3XyoWpPlKpaN6o+YGE7yBRuhEC1p577unMG4Nyb7rtV9skIskPUQSfSvZrDJLA9K9//avi80JzJH1A0gdYf/ELWJdffrlz/6jucvdQuTq914irv7jpI3S/lxtH3H5Y6pkWVsCSeKV55Zw5cxzzahWvVEdc43KQgCWRSrvSu+0vNSbW+9lfqR/zewhAoHEEEi1gaSIvhd0tpSJY6o1LX/Q0SdKXkChFeY70Mq+vJf7SqMFdEwtFBbi75VVqv6I2FFHknYw0QsCqJ+O4BSzvV/NKIouXt/8rZ6nlf3pAa7Ir4UHRPd6vi2Gi8Cr5uN6/7wwBq579RZNl5dWTKKQisfDCCy8MnJDrBU4J9b1jgb6UK39e0ARa9emlRZMrnRtF8Azyk15+JAQ9/PDDToRP2KIXZtm0ww47dJzSKAFLfO+55x575ZVXQr28uRNovRgp6jDo67r3Hhd3/RGXMC+HYTZdCMtVPtW9GtY27TyqlwNXxC63BFhRGnfddVdHpF+YNmnc1kcIjRu1FK9Iq/ZqgxNF8pYr/vton332sdGjR6/nv3ret25b4nqWRuWnvqcXbom0lQQm1S0BRFFYigZRKSdgKZpQY4iiMMIW+W3QoEFO9Fw9NqdRX5cwp74etQTNK6LW4X/29e3b14m2qmVu421DHOOU6vdHtoS1u1yKjLgFLPlr+vTpFcUT1xZFuHz84x+vy0cB+VTPWDdfaBheupc01ujZ7S3euYmegRI6wtZbaXfyuPpL1GeK7NUzTR+pFN3pLWEELP/Yon43bNgwJ/Kqlo88cY3L/nEgyjuOBFcJwwowqMW2MH2SYyAAgcYSSKyApaTt+kLwwQcfOEQkCl122WWmSUycJWjSppeEIUOGOBFg+lKjohcSfdnRxN/7xUQTSKn+/glkowZ3XVc2aODW0gIN3FpO475E6QHv/aKr4yW6KRrLX+IST+JirPZXw7lcf/ILGJW+mnvr8vPTC6FeDKM8SOPyQS33UKMFrDj6i9cGLctSRJWW+/iLJnu/+tWvOl463d+Xi6rSV1TtWqkSJnl/OV9o2ZBEDVe8Ut/Ry4Ymm9tvv70zzqiPKHeabFJ0mVt032vMdMcs73XiyoHlTsZffvnljsvpZeOYY45xlmm4S7bdpSKPPPJIx/hZbiLtnZhrbJN4oD+y7YQTTnDEXwmLesmQMKncc3qRdEutfnDr0Xh///33dwhnejZod1E9H2Sb7J8xY4Y9+OCDzrPLL7CVErC0TFXL273PEkVY6cVCL2m6jmzTcf/85z/Xq1t8FZFWSlANc6/7lwJWWiarOmXnTTfd5LQ5SPSK476tdoyPYxz17jSrdrnPXN2b6pfyvaJZ5C8ti/KLXKWeJUG7Jrv3kPyifqa65DP1R91rbpRjvV5GZY+iz3V/un1YNqk/6l5zUybouooa1HHe/I3l5hVh+qOO8fvMPU+c9Sw96qijnOhD/VvzsWeeecYRtb1jpSIUNSfzl7jGKbVZwqPSB6i447XmYRqv3Q+F8vH48eOdDxPecapU9GPYeU0YAUPtKrXsUO1T+gItA3afG2qfni36mOz2hXptghQ0Rqiva0zV0kr1dfc+0pjqjWgTKz3f9FHRLaU+vkrI0vI4RZm5Y6kiJ1WnnvFuCRLh9bu4+ots0/jw2GOPrfdMkQ/EoNzcXZz0IU39yi2V/K/7RGKhniPumFUvgSdsH/Xei2HGZf8x7juOe2/p+e9GIWu89feTen7ACjt2cRwEIBA/gcQKWMuWLXOWX7kholEiX2rBphdGRV/pgaWih7giGUol39aA6Q1l1aCqL6D+LyONGtzVZj3YtFxBE01/0QNTEVqKkHAnI6VeVsI8XKphHRdjtaUazuVsqGYHQre+Ws4tVUcSk7hX0weCzil1j8fRXyZNmuTktZJQXi7ixBtN5W1zKTFSLybKK6Gv2SphE/4H8VCkhgQCN+JAEzEJZxLSg0TQoC/EWjon0dQvqMclYPlf6vXCcM4552ywTNm1V+KHxk/5Q6VUTq2gKEvlmFL0UVD+LD0/5F83gqVSrq4wfdjvD42zF1xwge28884bnC6BQS8meqHyilhB929QDjwtRx8+fHhgJI3qlrigul1RRGKXchJWysVYyk5/3jYt45WoqxeoUsX7shj04h3HfVvtGF/vZ5m/Pt2b+nClXEb+e1NslQdJ0UzeKMpSApb/JVzCpD4ylcr9qXtHL6Xq8yoSFzRnkWhbbfEvgy4nhusaQS/itaZ8CBKwdB9LlJLQEFQksii/oTt/KzW3iWucUqSufOFev9QHTbftfrGyVI7NsPOaSgKGe90gAUvPX41nQR+J5V/1Swktbqnl2ebW4eel5flaERCURy2oj0nEVESOW/z3ju7FcpG9erbqee2KiFp2/6lPfWo9UUx1x9VfvB8BdB1FgeleL7U7uv+Dll9wK+d//7O23tFJYfuo974NMy4HjQPlljy67zj6iOWOt1E+PFc7ZnIeBCDQWAKJFbD8D9hKeWfqgc2fC0STJSV41uBXrijZpR6C7gRSEwB9GfIuJWzk4F4uka7s0INM7XVf7rTMSC8//iSiYR4uUbnHybjal5tyNtQiQtVyrtumOHwQ1Wf+48MsMa3mGkECVlz9xX8PlHrZ0vIg2asiQVjJ0+WTUuOR9z6vVTRRFJeiudyi6Ad9RS4XwSdeEoQUDaFS6kt5HAKW31dipE03tIyuXPG/RAQlEfcLWGHyNPlzKNa6BN2/zC7oQ4XXTr3E6mOIm8xfvwsSsPwvcXrpluhXbhmYJun6CKHNRVTUJ0pFm4S9F73tqFSfX6j13z9x3bfVjvH1Hkf9wrYER71Il7o3gwSAoJcqv3CkD2iaS5QTEsXE/4JdKpIkbF/QskFFfqrdlfqCW6e/7bV+bAl6ca0kmvj7ZdDcJq5xyr9rdhgRWOz8939QTsmw88dqBSyNNRpzyi1F9kdpVhNR7h8fvbuMB0UU+furv09IuNf94eZx9c9NwggXithRvluVoPQAcfUXXc97bYngyu1Vbum2+pgEWje1ij96vJT//UKprqXIJeVci7IioNz4EbaPeusIMy4HjQOVhGH/87EeEaFhx06OgwAEGkMgNQJWmAdRrchq2Y3J+yAK+orWqMG93HIoL58weZ3CPFyiMo+TcbUvN+VsqEWEquVct01x+CCqz/zHN1LAirO/KJeRohFV/BNh/cyb40f3tAQLTXQVFaplCEG7F3pFjiAhOyx7v9/DCDZu3d7oMv0sSJyLQ8DyJ8evJKR7WXh9ESQO+gUsLXFR/VEm1JVefsvV5c/3FNRfgs73+8L/Uu+PfNKLmBIPayOOSsX/Qlkul1uluvR7f9Rzud0zvXYFiaRx3rdxPUvDMHKP8fbXsM9cv7+C5jTq57fffntH1F7Ye8gvntSae08RY/qjj3P6EKcPXJV2f/aPWbX2R399YTl7fRP0USSucUpJ9/V80NJALUtT9Ks2ZKkkEPj7c9Dy9LB9vloBK8x45h8Da52T+ze5Cbv7qZ6xim5VtJSiE7U83f1I4p+bKEJXSxHLFb8Y7RcQ4+ov/o9oYZe5q736MCKbNcfw7gwZ5H/NHfRRy03HEod4Ve3cO8z81n+MotQUHax5Qrnij26rNSI0yvOBYyEAgfgJpEbAasQSQu8X+1Kh3KVcojXlWrKiwVbF/7IUdgLirb+awT3spKLUdsNRrx+1i8bJuNqHaDkbahGhajnXbVOYPhDVB7Ue758kKleDNw9D2Po1IdaEXxNZlaB7PM7+4p24BkVLeSfY7tIC5T/SJFHF/6Lhn+CHEVlKsfJP7qNMvtRnfvOb3zjLaVWCxoQ4BCyvryoluvfbrSgl7YClEnSuX8AKs/NlFBsr9Vl/XWH94X9J8QtY/t9HeemX+CWxw+2P9XhGej/ElBNBvHnegvpXnPdtXM/SSn2g1Jgc1mdh8il6uUYVobz3kNoa5h4Ja3OY4+rxvCs3/6jX3CbOcSoMJ/8x/v4cJLSH7fPVClhho+W8Hz7D+qMUE+Wg+t3vftcR5Rdm44hKfL1zk7AR0JXYxtVflGZAKyEUHRX0zlDJ1qDf+/2vRPfaaMIVr/Reo3mLkvBXElajXr8Sx6D6wsxv/ceU+7DivYZ/PlZqpUlUOzkeAhBIBoHEClj+l7B6TM4rIfdOHsN+7XPrrLTjXKMG97ATkc4SsOJkLF9Uw7lcv6hlUl7LuaVelsL6t1Jfr+X3jUziHmd/8Sdo9wtS3mgId9L03HPPOQnCVfwTKa/oVCpCKyx3JQHWJhZucuYwX5K9dVeKsIwi7oSZZOraXl+FtbPUcf6X77AvZt76othYqb1hoiRK1eH1hf/+9QuVUUXPal7YytnqtzMoAsi/VCzomDjv22rG+LB9uFI/0O+rFTN1rtdffgHAL3CFiYrxtjeMEBLGvijHaHxSHlAtg5MgoYgtNy9brQJHtT6rNLeJc5wKy06ihT56itu4ceOcPuWWzhCwwkan1lPA8vqpXps0VfJ9kH8qjSdx9RfvM01ikvKPKWqvluKtU2KVRDxtmOItlZY7V3v9ShyD6g1zj/uPCdtX/XOSRrxDVsuO8yAAgegEEitg+SdzYb+mREfwnzMqvfSVq7vSV4JGDe5hBY4wD/owD5eovONkrLZUw7mcDf4ohyiTcj+/anJGxOGDqD7zH99IASvO/uJfduMXpLxLUdxJkzfSUvlpPv3pT3csrfEKXrXm7Ksm4sjrp0q7LEYRd8L2Qa+vau1jfsGuswWsSstMytnrzaPmH59rFR28XGoVTWWDP99L0LIWb86eUlFCcd631YzxYftwmH7rX1IU5YXKGyXlf5bU+sHDf09HFUMrzW+mTZvmiC7adVD5M/Vi7EaPBJ0b5VlZ7ctt0HmV5jZxjlPe9mjuILFXeRPFTWK1BD5x8ybz99uQFwHLOy7WS1yo5PtqBKy4+os/6ljLdBUlVEsJ2uzEX189NnmohmO197h/XIwSWVrvDzy1+IZzIQCB+hJIrIAlM/1fPmpNwlsJXT0n3f7JW1yT7mon5mEe9NXWXY5znIzjELBUZ7VtrhSVV6k/6vdx+CDMdcsdk1YBq9JSJ+8ORN6lXV5hwJsnyPtzvaxI8HrxxRcddGGXmJXiXE8BK0j8T7qAFRQNp929VMJ+zIhiY6V7ohZ/eO+XOAUs2RBlcl/KZm8eNz9rf86uUsnCqx0zg8a8Rj1LK/UB9/e1iI7efhS3gBX2Y1Y5uyW4aPdELXfy7qYZhlUeBKygfFWKQFOSbS3HdTf2CcPLPSYvAlYtY0QpnmHmtf5zK83N6ylgeftLHOJKkIClnFfaHVW/c1Oc1LprbRD/ShyDzgkzv0XAijJ6cCwE8kMg0QKWd418PV4KVce9997rfA1TtIUm34qU0HaytQgV7qTbm3em0otKmBeNagb3sJPWMA/6MNePeqvUMmnxLysNsrWah2glGypFs5Q63788KMqXerfOOHxQyd5Kv0+TgFXunpSd3mgKb94778+9kVb+F/gTTzzRjj766PUSYNdjx5taBBPZVenrdhRxJ2wfrOXertTn0hyBFaeAFcdXfH+yce+45f2dlr2UyltTS1+oNM5XM8aH7cOV+qF/zNC/o4zrcQpYWhJ9/fXXdyxHi9Iuv90a55Q7R+OIuyQwiI2Wfm2zzTamSD3lAlOOwHK598LwrfXZV2luU0vfrNR+RaRJaH///fdLHqr7RikqFG2z++67m6IYlZTbFRfyImB5P1CnJQKrXu1U5/Dn1oojAkvilUQzJch/6KGH7Mknn+zol/VeShhPQrtWAAAgAElEQVTXuFwvAStqTsFK9zq/hwAEOpdAogUsf46aKDtxBWH15+7wf132vvTFnQPLffEt5/4wk+4wxwRdo9IkzxXllIdHIfAqYcWxcjbFyVjXreYhWukW9AqpUZbp+PMYhREt/W2p1r+VbKrl940UsOLuL/5En8cdd5zzQuqdXPqXFgb9TveIm7PKG8lVLWf/phBpyIHlXXJZ78liZwtY/nElzPjt+v5Pf/pTx7bn/jHULzpEXfYVx1d8v0jr3U3zlVdesbvuusuJxin3PI7zvq3GF/UcR/3i78CBA+3cc88NdatLFNKLpIo/Qsm/XL0zc2BJGJWf3aVuEl222mor23fffZ2d3/T/uscl1pcSnJIagRXXOKUl6YpW0z3iFgkIEvb22GMPh1ufPn1MO416E2iHiegLO68JO05G+YDh7dh5zIEVV39pRA4s7Zw8aNAgp79p6ao+6Gn5r0q9lxLGNS77x+6gqMdSg2+lHUlDDdocBAEIJJJAogUs/7IcDcKnnHKKadezaoqW92hAc0Ph/fk9atk5yS9WVNqFMMzX0TBL0KqdmHeWgBUn47gELH/Ok7APUC/jal/oq/VvNfdH2HMaKWDF3V9ks9ced0cxjRNaBqLi97d3ouaKVc8++6yzo6LK/vvvbyNHjqxpl59adiH072zXqF0IvUvPykXnhO1n3uPCvph5z6n2JS2offr48ctf/tIWLFgQycd+gbSeuxD680TWMzrAm+dKLzqXXHKJEzGi6BL9TqWc2BbnfRvmhd/vwzDP0rD9cs2aNY5Y7e7sFUWo8b5QBZ1Xyy6EXuaypZoPJjpPUUTaHU3LBt0X3bPPPtuUw7HczmX+yLkoXILYV/vsqzS3iWucmjRpkrMTtfqHytZbb22f+MQnbLPNNivbtSrtYB1lXhN2nKx2bKyngOWNHo2SxFzPRvVPRQYq+k+RRP3793cYV/J9kCMqiYNx9Re/38N+FNHzXUKUnkmbb765k65ASwRVKvlfuRy186MrTEtUvfjii02RlLWWuMZl/zgQNj2D/9m78847O7bqeUaBAATSTyDRAlbQg1uRUVdccYXz9TdK0YuHHnpaAqGiB6YmZfo64Rb/AKywW33BCLPdrHf7ce9SJLdu/4TBjfQoZ4NfFAuKgIprkqd2VVt3OZviZBxlohel7/g5BCU29tfnT4Zc7WQ+Dh9EsT3o2EYKWHH3F9nnffHQ+KLdgO655x7nS2VQxJ0/P5Zy8yk0341UjBotFcTY7/co0af+F6mgCV+UF5iwfdB/Xe2opCVm3iiNavtepYl5UL1RbKzULr9YFNYfM2bMsJtuusnUZ1T8Y7g/2knRGZdffrltu+22lZrkPMtuuOGGjiVjrviqPltr8eZ6U11HHXWUswxF19OLkytq9evXL/BScd63cT1LozDzCk1hfeaPAA96Jng3glB7gnZ4DGqnf0OKaj+YqG4JV5oruQnawwry/g891T7zXPvCjjt+HpVEjLjGKW90XRQB3yuQyJa8LCH095ew823vPeJ/PlfyfdC9U0nAiqu/+MfYMPPKoDmud75R6TmpcUIi+ssvv9yBYtiwYab3kTDvOeXGyLjG5WrnQv5nr55hI0aMiDLMcywEIJBgAokXsDTB18vk888/34FReav0ZSusiKWJ2G233dbxxVQVBU2u/KKDlhhKsdex5YoSnWrC5ybsDHq58X/Br/Sw8kefBb386GdxTfJqqbscqzgZBz3cq/0K7bdhzJgxzqYCKloWoAgbfZEuVTSR+OMf/9jxpSvsi4i/vmr9G+eY00gBK+7+Ik5eQUqTOE3onnnmGSfkvtRugt5ICvUDRWPo+KhLj8v5ydvndFyYiaZ4aax77733nKpL5eOKIu6E7YP+yA3dJ/pIoBfgcsUd47X0Ri/eGj8V9aZlSm6pNDEPqj+KjWHuF+/yuTD+kF36sOHNOxL0EcIb7aR6xeucc84pK/wFPRerHWNK2e79KKNn4EEHHeQskdK1K4kTcd63cT1Lw/QB9xj/S20Yn/kjwIMY+kUu5d+77LLLKkbx+CMrKs0vytnqf6EPs6w1qK9X6iOVeIcdd/z1VBIx4hqnvNcNm2rAv6xLtuRFwPKPEb169XL6uqKqShX/883/fK7k+6B6KwlYcfUX/xxfz0t9PNNy01LFP+77heowz0n/x/yw7zmV7te4xmX/OBBmJY5fqKv0waWSbfweAhBIHoHEC1hCpjwhEojmzp3bQVBfPTVhV/4JNwm7H68Ge0VRSEjwn3vRRRc5OQn8RWHNSqipAVBFE8gLL7zQCQcPKqpXL4xz5sxxfl1qcPWHs5Z7uVO7X3jhBbvvvvvW2265syOw9KKuiIpav9TExVj8K01Gqr0FFy5c6ERSuBF8Wq6jyYbyw/iLvmArTFv9VkVLCBRVoeVmUUu1k/io14lyfCMFLLUrzv7i2u0VpJSnROKHSqk+71+u49ZTzygYf59zE7IqoiroHtQYI7FfQou7THq33XZzxH5/VE4UccffB8uNA36RR+O07hOF7wcVtfOpp56yhx9+uGOsKxWZ0pm7EKrt/pdN+ePMM890lm/4/VHLGK66tCxm+PDhgSKWls48/vjjznIZN8G2XuQUmdy7d+8ot3LZY71jqV6UNI65CbrDiGVx3bdxPUujgNP84PbbbzflR3Sf+4piOPbYYwPnIxKYlAvNjcTTOaUEHv/4qnmKPsRIHA8qEtN0b7gf0MK8CJez1R8Zo76l51ep64uF2qwIJG/C96QKWLI9jnHKH0mlcfrjH/94yfmpXvjvuOOO9T6sqm31FLC09Ddonhtl/Pf2lXouIQx6tpfr6xpT//nPf9pjjz3W8Xzzs4pDwIqrvwTNVyu9b/hz0+n9RxFYbpRzGAFL11V6hD//+c8d7zn1WEoY17jsn3+o/ZpXKO9gkNgX9HwstVtulDGfYyEAgWQRSIWAJWR+UcDFqK82+vq55557OtES7ouGlt/pJXP27Nnrbf9cKSogKBGnXv6GDBnirDXXA0ZFkw/Vr0mLd1KqFzW9MAatKfdPmlSv8nmpbk0OdW0tQ9JDWBEdemDrweSKaY0WsIIeSHqpUjskGvqTuIbt2nEyjkvAkm3+L+j6cnXCCSc4L7Dyt77Uvfbaa87LuLujkPynCYYmGtWUWgQs/0529UjCLxsaLWDF2V9cn+gFU0K0e6+5Py+V78z/klfp+Gp8707w/cmUJUrpRXn77bd3xgf1EUVcyS9ql1s0ySsl1Ed5gYkyDgT5SmOF+r92a5QIon+rzRrT9ULijnVqd6mX77ATcy/nKDaG9Y92F7v11ls78tzIFiW2lj/ciGBF5GoMkE9cIdGtv9Q9qHwot9xyy3rPEiXxVtSdRFE9K+QHHRfELEykW1gb3eP8ERLuz8NGGcZ538bxLI3KRx+vbrzxRmcuoCLhUc9/LVPRElD1DUU7yF96YfTv5ldK4AmKGNe9fMwxxzhzHfFXXfqYovmHlgPJV25RWgQJq9Uu3Q3yu+ZWEi2Va0h9Uf1aduu+VBvc3HBehsqZpp3V9JysplT77AsjYsQxTvmXLKk/aGyQsKmxQf1B19XHzueee875MOPOE7x8gtJLhJ3X+J9jekZIRJOwrSgUd15a7dhYbwEryA/q65pnip3mmDpGzzX/mKrxUf1Lx7gljO/9fTEM2zj6i9oRJMq57wWHHXaYc6/rGN3rEoi940hQOpWwz0m/AK+2hInwrnQfxzEuBwlYaoc7r9CzV+9l4hT07K027UwlW/k9BCDQuQRSI2AJkwZxffV0d9GIik4PRokJys1SrmgCqSgsN1lt2Oto8qp8OKW+VAZNTMvVrWUACqdWhIJKowUsXdOb68Pb1qA8X2E56bi4GIeZjERpp/dYNyzZG+FSrq5KkRRh2lHtJF51Z0XAirO/uD7w73iqn/t3KfX6q9RXwbD5i8L43p3g+iOUwpwrYV9fKCV2BZWoLzBRxoEwW8kHtalchFnYibm33qg2huGqSbJEai2lcxPhljtPNkm004eUUmO4e/7bb7/t7PwW9FJb6hp62XG3Sa81MjboGv6oEh0T5Wt2XON8HM/SMP73HyPxVdG23o9YpeqRf/Q8l9ChUi5CSeORBPUocx3VrzmC8nZ27dq1GnM6zvELtWEq00uk7HOj0mrdVKDaZ19YEaPe41TQMspK3OQzzfOWLl3a8fEhaJ4Xdl7j3/zDe31vdHC1Y2O9BSz32a4IQvW5sKVUpFJY33uvE5ZtvfuL24ao80qdVyoCKcpz0i/A12MpYRzjsn8c0EqG1atXhxpzK0WAh+1vHAcBCCSPQKoELOHT10HlhlFekbATffcruXb5CLuMSw8V7SqmpRrer5tBLtRLhKILtOyjUgJdfbVU6O748eNL9gbvRFQvr9qSvNTLT9yTPP96eW+jw+7GV8rQOBiHnYxUeyuGbbP6gcLbjzjiiJJLCMK0oVr/qu4sCViyJyx7HRvlnnTr1uRcIoJbSuW/cn/vXXaon9W6ZKZcf5gwYYKTfDUo0sF7nsYOhdWfdtppZce6qC8wUccBjZkao/XVuNL4qfbrhUQv3nrJCipRJubu+VFtDHM/useE8YcrLmnM17KXUmO497oSurTULIxwoQgERV6VyxkTxaagY/2J4kvlVCt3nbju23o/S6tlFcZnmoNojqC8blo2Fma80EuahGNFevujt/xtDZNSIap9EqI0V6kkzqmfKwG3omYUQe5GsobNA1WqXdU++6KIGPUep9TXH3jgAdOutJV8JoFPEdyKqtPSb6WNUNF9rVxQ8qlbws5rgiJ6gp5n1Y6NcQhYap/8oJx7ikyrxE0fipUjMGguH8X3Udm67aznc81tg2x25/qVnpeK5tOHcvUTf4n6nNQHivvvv78jUrgeSwnrPS4HjQNauaK+6KbpCBpDxEcf8by5NKOOgRwPAQgkl0DqBCwXpSYK06ZNc0Jq9eVGD2TvwK+wYg1c+prlhiJX4wblPXnzzTedSaQm8+7OPArF1pf1Qw891LlGlC+emmRoKYiEOOWv0DVU1Ga9wGmiq5xbehn1PpA7IwJL7VIunkceecTGjRvXYb9+Hia5axjm9WQcdqIXpl3ljlF/04RDgoceopqA6CVFk1JFKEi4Ui6lWku1k3hdN2sClsuynv3F6x9/XqtKu2/5dwwLyl1Sq/+952vM07I0tVMviuKgsURRPupriizVcuQwIn01LzDVjAOlfKV7RZGqEv00hurvUrkM/X25XGScl1c1Nkbxl543b7zxhvOyKhFD/w4aAyqN4f5raizROKYly3q26YXAHV/ETBEbGl/cZ0SUNkc91r9LYtjdF4OuE8d9W89naVQ23uPlH0Vsqy9IfNQ8Qc9v+UvPdH3c0nzEOyaHFbx13ynqV/MQzUHceY7mCxIvBw8ebHvttVfVSwbL2a3nj2xS1KGu7UYduvMfJfbXEnp3maA/kjXsznJBbaj22VeNiFGvccq1Q+OBhA4J3bp/1U/VH+Qz+V1cFB3rjnneZ0mQSBxlXqO+qOWJ+viqiCxXEPIu/a12bIxLwPI+2yXkqf3+vq4dTzXnlMhSKtq0Gt9HYVtpDhL1uebv9xKt9UzRplX+9w0JMlpWqHu91LMyqoCle0yCs1KuqLib2GhZXi0RvfUcl0uNA/q5BDjNhzTu6Jq6v9RPJHBVmlPUMt5zLgQg0PkEUitgdT46WgABCEAAAhDILgGJpt7IRLYiz66vsQwCEIBA0ghUK2QnzQ7aAwEI1JcAAlZ9eVIbBCAAAQhAIBMEvEsI2Yo8Ey7FCAhAAAKpIYCAlRpX0VAINJQAAlZDcXMxCEAAAhCAQDoIeJfkaOmidrWslOcxHZbRSghAAAIQSDoBBKyke4j2QaBzCCBgdQ53rgoBCEAAAhBILAHlabzlllucJN7Kh6KE8YMGDUpse2kYBCAAAQhkiwACVrb8iTUQqBcBBKx6kaQeCEAAAhCAQAoJKDG4knVr5zMlCFbyeCUNdxOG9+3b19kZTcm7KRCAAAQgAIFGEEDAagRlrgGB9BFAwEqfz2gxBCAAAQhAoG4EJFTdeuutzq5p/qJdLi+44ALbY4896nY9KoIABCAAAQhUIoCAVYkQv4dAPgkgYOXT71gNAQhAAAIQ6CCg3Qa1hbu3KBrr+OOPt6OPPrqmbdXBDAEIQAACEIhKAAErKjGOh0A+CCBg5cPPWAkBCEAAAhAoSeDVV1+1Bx54wJYuXWqKutp2223thBNOsP79+yNe0W8gAAEIQKDhBBCwGo6cC0IgFQQQsFLhJhoJAQhAAAIQgAAEIAABCEAAAhCAAATySwABK7++x3IIQAACEIAABCAAAQhAAAIQgAAEIJAKAghYqXATjYQABCAAAQhAAAIQgAAEIAABCEAAAvklgICVX99jOQQgAAEIQAACEIAABCAAAQhAAAIQSAUBBKxUuIlGQgACEIAABCAAAQhAAAIQgAAEIACB/BJAwMqv77EcAhCAAAQgAAEIQAACEIAABCAAAQikggACVircRCMhAAEIQAACEIAABCAAAQhAAAIQgEB+CSBg5df3WA4BCEAAAhCAAAQgAAEIQAACEIAABFJBAAErFW6ikRCAAAQgAAEIQAACEIAABCAAAQhAIL8EELDy63sshwAEIAABCEAAAhCAAAQgAAEIQAACqSCAgJUKN9FICEAAAhCAAAQgAAEIQAACEIAABCCQXwIIWPn1PZZDAAIQgAAEIAABCEAAAhCAAAQgAIFUEEDASoWbaCQEIAABCEAAAhCAAAQgAAEIQAACEMgvAQSs/PoeyyEAAQhAAAIQgAAEIAABCEAAAhCAQCoIIGClwk00EgIQgAAEIAABCEAAAhCAAAQgAAEI5JcAAlZ+fY/lEIAABCAAAQhAAAIQgAAEIAABCEAgFQQQsFLhJhoJAQhAAAIQgAAEIAABCEAAAhCAAATySwABK7++x3IIQAACEIAABCAAAQhAAAIQgAAEIJAKAghYqXATjYQABCAAAQhAAAIQgAAEIAABCEAAAvklgICVX99jOQQgAAEIQAACEIAABCAAAQhAAAIQSAUBBKxUuIlGQgACEIAABCAAAQhAAAIQgAAEIACB/BJAwMqv77EcAhCAAAQgAAEIQAACEIAABCAAAQikggACVircRCMhAAEIQAACEIAABCAAAQhAAAIQgEB+CSBg5df3WA4BCEAAAhCAAAQgAAEIQAACEIAABFJBAAErFW6ikRCAAAQgAAEIJIFAe7Fga9rX2NrCOufPOv0ptluhUDD9rqj/ikVbvXw7695m1r1Lk3VrM+vW1mRd25JgAW2AAAQgAAEIQAAC6SSAgJVOv9FqCEAAAhCAAASqILBw9WJbuGqJLVq9xBatWWpL1iyzxauX2dK1y2zpmhW2bO1yW752pS1ft9JWrF1pK9atslXrVtvK9tW2un21rSu0h7rqRhNvCzyupfkjUatD3Opi1r2tybrrb1fs+vff+rkrfnXr8pEIpn9v1L3JttioyTbu0RSqLRwEAQhAAAIQgAAEskAAASsLXsQGCEAAAhCAQM4JLF6zzGavmOf8mbNigc1ZOd/mrlxo81YttPkrF9r8VYtswarFToRUI0opAaue125rMdu8t8SsZtvC+bvJ+Xvz3s0d/79pL0SuejKnLghAAAIQgAAEOo9AIgWs22+/3a655hr77Gc/a1/+8petpaVlA0LTp0+3K6+80l5++WU788wz7Xvf+5716tVrg+Pmz5/vHDd+/Hi77bbbbN9997XrrrvOfvSjH9nPf/5zO/300zuPfhVX1rKE1157za6//np7+umnbdmyZTZq1Cj7xje+EWh/FZeoeEoQv4ULF9pnPvMZ59xf/OIXtskmm1Ssp1EHJN3ff/3rXzv6+he+8IUOLGvWrLEHHnjA+vfv7/Rbt5Q6vlqeL730kp122mnOvea9frX1cR4EIACBOAgo8mnaspk2fdls+3DZLPtwuf6eYzOXz7GZK+Y6UVNJKo0QsMLYq4gvR+TyiFqb/1vocoUv/Z4CAQhAAAIQgAAEkk4gkQLWm2++aZ/4xCdswIABjsjUp0+fDTiOGTPGRo4c6fx8r732shtuuMF50fcXt669997bfvazn9mmm26aagFLQtwVV1xhEyZMsH322cc222wzGzRokH3uc5+ztrbGJNdAwKrvbV1KkFLf/+EPf2h/+9vf7KCDDkLAqi92aoMABBJKYOHqJTZpyXSbvORD58+UpTNs6tIZNn3ZrIS2OLhZSRGwwkCTfOWKWjtt0Wy7bNVsu27d4vzdpTVMDRwDAQhAAAIQgAAE4ieQSAFr9uzZTtTUrFmz7Ne//rXtueee65Fob293Iqj+/ve/2wEHHGASAG655RY7/vjjNyB299132+c///n1ormSHpFTzu1utMwll1xiX/va16xLly7x9xLfFdLGL+ntLSVgue2OW8BqeAfighCAAATMnAToExZNsfcXT7H3F021iYun2gdLptm8lQszwSdNAlY54Dts9pGgtcvW//57q2brQ+6tTPRRjIAABCAAAQikjUAiBay1a9c6SwIlXgUJUwsWLHAijnr06GHnn3++8/8f+9jH7Ktf/ep6UUil6km6oBFGwOrM5V5p45f09iJgpW3YpL0QgEBUAivXrbZ3F060dxdOsvELJ9l7iyY54lWWS1YErCAfKdeWI2p5IrW26sMyxCz3Z2yDAAQgAAEIJIFAIgUsgXFf6r/0pS+Z/jQ1/Wdi5C4LvPDCC+28885zIqxWrVrl5IXaaqutOri6QpciurxLDL2ChpZm3XzzzfbQQw+Z8moNHjzYqXPEiBGB0U3KqfXHP/7R7r//fnv77betb9++dsQRR9jFF1/sRIp52+nNC6Xli1r+p2spd1Vra6sNHz7cLr300g3OC+oYbuSV/3f+5ZPKm/TYY485bdQ5KrJRyy2HDRsWaJO2/n7++eedHGFq26JFixwOp556qpNfTEKht4RdQliL/W6b/Lwuv/xyW7p0aaScTbX4uxqeslu5qx5++GHHB8pT5vYT+UFRg83NzR1I/QLWxIkT7ZOf/KS9884763F3c7Z5j5eAK1/fddddpvO0rPSss85y8qL5/VZqwCEHVhKGYtoAgWwRkEg1dsEEG7vgfRu3YGLmxaog72VZwAqyt3e3pvWitCRuaTkiBQIQgAAEIAABCNSLQGIFrHHjxtlll13m5HfyJ2h3k7zrxX3IkCHOckJFaunn3lxBrtB15JFHrleHK2hIoBk7dqxJlJIQJBHs1VdfddgqIflVV121nuDzyiuv2H//9387woIEiX79+tny5cudc5RAXr+ToCBxSsUVcFauXOkk4VZ7JbDpXIllEhw23nhjJyeXxKVyRbYoH5LEG11P+b5Uz0YbbWRf+cpXbMcdd3Ts+Pa3v21aNqn2KO+XEuCrvRKlJEZ9/etfd/JmuWXFihVOnjEJbCoDBw60nj172qRJk5w2Dh061GEnW90SVcCKav+6deuc6DtdR+KP2tStWzfHDtl1xhln2E9/+tPQScer9Xc1PJWb7Itf/KKTaN/tI+Lm8lT75UclTXfFTr+ANWXKFPvBD37g2Ks+Ivt79+7t5IWT6Okef+yxx9qSJUtM94p8raL+LGbanOC73/1uYP44fz9DwKrXcEo9EMgngeVrV9gb88bbm/PH21vz3rO3579nK9atyicMj9V5E7CCHN7aYh2RWgO2b7GDdm5h+WHu7wwAQAACEIAABKonkFgBS0KNBKRp06bZr371K9tpp50cKyUyffOb33Re2hVxJZHg0UcftYsuusj5uUQvt7gv+v6fu4KGjpNQ9elPf9p50dcOf88++6wT8aXIG3fXQh2ndmhXRF1X9UlEUf4pnaNILAkOErhuuukmR/RRcQWsJ554wmnn97//fTv66KOd6BvVf+ONNzpixkknnWQ//vGPHZGiUiklNqg+1aU6R48e7ezi6ApVEmJ++ctfOlFoWm4prhLZ1HZFOGkHQ4kh3/nOdxwhTEXC1u9+9zv7yU9+YieccIIjhrjtiypgRbX/ySefNEVa7brrrs5199tvP0fskR3/8z//Y3/4wx+cNoZdRlmNv6vhKWZaxqpoKLXz7LPP7hBA3f6kviPW3s0Jql1CKAYSJSWcbrPNNg6Td9991/7rv/7LEdBK5YXz9zEErEp3Hb+HAAS8BBatXmKvzR3n/Hl93jgnwoqyIQEErOBesevWzY6QpT/77rDhLtP0JQhAAAIQgAAEIFCKQGIFLIkrigq69tprncglRVGpKCpICd61XE9igCJz3CVXiqJyo7Xc/Fc61x+Z5QoaJ554oiMceXc5dBPES2CQcKYoLRVFBOl6V199tXN9N8rKBasleJ/61KfsqKOOctqg5VteAUsikcQ17xJDN1m9ori8Il257lpKbPDu3Pi///u/tuWWW65Xzbx58xzBR5FAErl23333DpYSXiRwSTDyFlcsvOeeexyh6/DDD3d+XY2AFdZ+VwR68MEH1xMD3XYpsb+ERAmNUQWsKP6uhqf6oQQ3CZvqt/7dM11/L168eL0lrdUKWFqKKL/tsMMO6/nNjVCUsCVWlQoCViVC/B4C+SagaKqX57xtr8wZa6/OGWvvLvwg30BCWo+AVRlU11azAx0xq9X226HZdticJYeVqXEEBCAAAQhAIL8EEitgySVBkVXuzxTholxVKloypcgXLblyc125+a+CcmO5AkypF3xXAHBzDrn1jxkzZr2oLG+3kSghsWDu3LkdYpQrYL388suOCKelYEHnzJw5cz1BoxoBy22zP9rMW5fsUZSWK8zJHuVkkrDmT4Dvnnffffc5wpyXVVQBK4r9kydPdq6n6DEJmJtuuul6OCRsSkz81re+FVnACutvXbAanpWGEbc/zJkzpy4ClpYUShjs2rXrepd2/RpW4EPAquQ5fg+B/BF4c954e3H2m/bS7Lfs1bnr5+PLH43qLEbAiox7DPEAACAASURBVM5t+02bHUFr/x2bTUsO2e0wOkPOgAAEIAABCGSZQKIFLDeyav/993dyOymyRfmu7rzzzg2EJDdCyhVn3Bxaxx133AbiTKVd6dyIGFfAciNn3nrrLSfXkKK+/EVJx908R3/729+cXFylBAv3XDfCSUsPvUnmowpY3qgxJfH25rjy1qUleFru6Aobrkjj5tMKuq6bc0u5vdyIt6gCll+wKWe/K6Z4r+dvlyuqhRVoovq7Wp7+dsq/4vfBBx+YIrq0NFL2KWLK6+9qI7BK2R9VkIp6fJYHRGyDQF4JzFu50J6f9bo9P+sNe2H2G7Zo9dK8oqib3QhYtaMc1K/F9ttBSw0/ErQoEIAABCAAAQjkm0CiBSw38klROcp3pWV5yuGk4o/O0Uu4IrKUC0sv9vfee68TEeWKUF43RxU0Su0KV6rrNFrAcoWw3//+96F6syt8eHNDVToxSQJWVMElqr+r5SmGWgKpJPrKg6U8VN6y7bbbOr/X3whYlXocv4cABOImoNxVz8x81Z6d+Zq9Nf+9uC+Xu/oRsOrr8s17N9n+O7Y4Qta+27PcsL50qQ0CEIAABCCQDgKJFrCEUJFVyumkJXjKO6VlU+ecc44jUmmHPbe4UVISuZR4XOf9/e9/d/5WvqxaBCw375YScYfNVaXrNSoCy833JVu9ebsqdUE3ai1sriS3vs6OwHKXkcYVgVUtT4lTyoGl5P+KalPOsAEDBtguu+xiO++8s4NPAmy9lhASgVWph/N7CEDAT6C44DErznvArnn/Q3tiaRFAMRJAwIoRrpnttnWzDdihxQ7eucVZdkiBAAQgAAEIQCD7BBIvYLmRVf/v//0/Z+ne5z//+cDd1VzR4amnnnLyPCnySscH7e4XNSLH3RFRS8D8CeHLdZFGCViu0OcmmZdI4k0WX6qNrhBUbrle0LlxClhutNtWW20VmAPLa2tcAlatPIcPH+7sQrjFFlush09LOLUBgP4mAiv7gysWQiAZBIpWnHufFefeb4W5fzNbt9hp1pu9Pm5XTC4ko4khWrHvun7Wf93W1rPYzeY0L7J3Wqfa9Jb5Ic7svEMQsBrHvt8WzTZ41xY7dNdW23s7EsE3jjxXggAEIAABCDSWQOIFLDeySlEsKuXyRbm5hJTY+ne/+52dddZZTsSLX8yJKmB5E4ervquuumqDXQglvOh3W2+9tX3ta1+zfv36NSwCS1xef/11Z/mkOEm8Uzu8xV0WN3bsWPvkJz9pJ510kk2dOtU+/elPO0nwFbnlj1RTLijtcqdINrG8+OKLrbm5OfIuhFFyYFXahdDdTVHiW5wCVjU83X5Vql0SQC+//HJyYDV2jONqEMglgeLcv1lhzt+sOPdes/ZlGzBY3WMvO2rq+jvPJhXU8NUDrX/7Nhs0759d3rDxrdOT2mxDwOoc10jAkpAlQUvCFgUCEIAABCAAgewQSLyA5QovL774omkJ36BBg+x73/ue9erVawMvuInbe/bs6SQr17LDI488coPjogpYqkAJ2pVTa8KECfbFL37RLrjgAicnl4p2EVTUl3IfXXHFFc6OfUo438gILHHS8rVbbrnFTjvtNKcN22+/vdM+/U6RY0qAL5FKApd+J4Hqpptucs4bOnSofeUrXzElgZfgt27dOnvooYec36nouP3228/5/zgjsFS/K/TsuuuuzvV1XbVJkUuKqNMSPZU4BaxqeLoC6lFHHeX0B5e/WD7zzDOOLdopc6+99ooUgfXTn/7UzjzzzI5+XCrpu3tA1BxhUY/PzvCHJRDIFoHivAetOOevVph7j9m6JRWN+8KakfbCkhUVj+vMA3Zp38aOX73+Dr5ue5Y3rbLbuv+zM5tX9toIWJ3vGi0tHLzLR5FZW/dp6vwG0QIIQAACEIAABGoikHgBS9a5u+Xp/7VM7rLLLgs02l3q98ADD9iBBx7oJH7v27fvBsdWI2Cpkueff96uvvpqU7SV6lWUlUQ1RTUpiunkk092RAp36VgjBSy1b+7cuU70lyKmJPBpx0QJae7uiMrLdO2119qhhx7awUQRT1ru9pvf/Mb52cCBA613796mvF+yc+ONN7bvf//7duqpp3ZEssUtYEnwUX4uXUdc1SYtB5X4ox0WZZd2IgxK0B/UMar1d1SeOv6aa66xRx55JJD/ueeeaytXrrR//vOfjrgqu1RKCVLuz+UDiV4jR460008/veTxru1RBalSx3uT2QexrvX3NY1cnAwBCDgEioueseKcu60w+26zNbMiURnT4xy7ZuqqSOe4BzcXm6y58O8/Hf/fbC3en+v3//53i/P/zRuc4/w84Hfuz3fcvK9tttGmJdv4127P2qzmhVXZEPdJCFhxEw5ff1uLfRSVtUuLE5m1UXfErPD0OBICEIAABCCQHAKpELDefPNNJ3m7xJZyOai01E+7E0qkKZfXqVpBQ27TcjjtMHf//fc7UV4Sig466CBHXBg2bJgjGLml0QKWritR4R//+If96U9/MgkTEoAUVXXKKac4bZQA5C8SjCTOaRfDp59+2hYtWuQkIT/22GOdZYNuJJF7XtwClq5TKBScNt18881Om5TAX8seFQWnCC0JRXELWNXwVJSYxCn1EVfoPOKIIxz2BxxwgN1xxx1O27XMVUKsIstKCVjq78qVdeeddzqComz37rAZdxL3WgWqSucnZxikJRBIF4HiivetOPtOWzfzbluzdIKta2+xtYVWW1dotbXt+vvf/25v/ffPW2yd+/+eny1v6Wt/W9TLKolI/xGrmh1BqqmBud+3224722ijjUo66L6uL9j0lnmJdCACViLd4ohXErHcyCyJWxQIQAACEIAABNJBIBUCVjpQ0spGEXAFtCg7LjaqbVwHAhDIFwEtxdYmIvqjjwHev+v5s3W6xprltnbtGlvXblYodl5un2JT0QrNRWv/99/6/4L7/4E/KzjHBx5XoY7drK8NLqy/k7Dbw4pWtN/0eMTWWnsiOx0CViLdsl6jtKzQjcxiJ8Pk+4sWQgACEIAABBCw6AOJIrB48WInQklFObl23HHH9dqnZaJaJjlmzBgnF9a+++6bqPbTGAhAoPEE4hKRvIKUX5zSv3XdzirNTQVra1lnrc3t1tq8ztqa11lry0f/r5/5/+0c4znePW9c14H20OJVpQWmDnGq8B+RqlnSUePK2auOsM0LG0ZhvdQ2wV5qe69xDYl4JQSsiMA6+XB2MuxkB3B5CEAAAhCAQAgCCFghIHFI4wgoYkFJ+pUDS0KWdu1T/isVLUnTkkItEx0xYoRznJtIv3Et5EoQgEAQgXqISEEikRvFVOp3nSoiNTc7y5vb2trK/u09ptz/d/yueZ21LHncWhY9aq0r3/pIpHLEJwlV/xGpmuqwlm9u76Pt1Emll+globf3KHa1wWv3tF3XbWPN1mxLmlbYW21T7I3WD5LQvJJtQMBKtHvKNu7Afi123IBWG7ZPa3qNoOUQgAAEIACBDBJAwMqgU9NukrvT42uvvdaRLF8vqUrirvxcyjmm3QiVp4sCAQj8h0BUEamcYBS0/E3HB52jn3VWUR65SgKS+/sgsckvKIUVm9w6df16leKSl6w441YrzLzNrLC6XtWWr6elhw2ZfbwVGhpTVZ1pIt292NVWNDWITXXN7DgLAatGgAk4fectm23Yv4WsTXrW715PgGk0AQIQgAAEIJBKAghYqXRb9hutZOh33323PfbYY/bcc885Bg8ePNjZDfHMM88k8ir7XSC1FoYRkaoRjipFInW2iBQ1EqmU6KR6OlNE6oyOV5x1uxVm3GLFhWM64/J2S+tou2nWsk65dpYvioCVHe9KvFI0lsQsiVoUCEAAAhCAAAQ6hwACVudw56oQgECMBMqJSKWiiEpFHEWJRNKxnVkqRSKFEZmCopXCCEr1jETqTIYNu/bqGVb48DdWmHGz2eoZDbts0IUm9x5hIye1dWobsnhxBKwsetUcIUvLC7XMkAIBCEAAAhCAQGMJJFLA+uCDZOe1aKyLuBoEskkgqmDkP75cFFOx2MgU0+v7J4xIFOYYvxiFiJSN+6C4+EUrfnjTR8sEE1IKXba1ITMOSkhrstMMBKzs+DLIEvJkZdu/WAcBCEAAAskkkEgB6+qrr04mLVoFAQikgoB/GVo5MahS1FKYc73iEpFIqegiDW9kce69VvjwRivOf6zh1w5zwWtttN0zj2WEYViFPQYBKyypdB9Hnqx0+4/WQwACEIBAuggkUsC64YYb0kWR1kIAApEJRBWOwghJcSTWjmwYJ0DAQ6Aw47dWnP4rKy59PdFc3u71cbtsciHRbUxb4xCw0uax2tpLnqza+HE2BCAAAQhAIAyBRApYYRrOMRCAAAQgAIFEEiistsL0660w7XqzVVMT2UR/o9Z038OGTts9FW1NSyMRsNLiqfq3kzxZ9WdKjRCAAAQgAAERQMCiH0AAAhCAAATqQWDtQitM+7kVpv/CbO3CetTY0DquWjvKnl28vKHXzPLFELCy7N1wtpEnKxwnjoIABCAAAQiEJYCAFZYUx0EAAhCAAASCCKyZbYWpP7PCtJ+ZFValltEzPc62/5q6OrXtT1rDEbCS5pHOa88e2zbbxwa12fEDWjuvEVwZAhCAAAQgkAECCFgZcCImQAACEIBAJxBYPcsK066zwtTrzIrtndCA+l5yWc+DbNiUbetbaY5rQ8DKsfNLmH7ATi122qBWO3x3hCx6BwQgAAEIQKAaAqkTsKZPn27/+te/bKONNrITTjjBunbtGsnuxYsX20svvWQzZsyw9vZ2a25uts0228wOOOAA22677QLreuedd+yNN96wVatWWbdu3Wzfffe1Pffc0znXX95991174YUXbODAgTZgwIBIbeNgCEAAAhBIAYE1c6ww9f+sMPUnZsVsJT4fuexsm7yKKKx69EIErHpQzGYdQ3ZrcSKyBvVryaaBWAUBCEAAAhCIiUCqBKxly5bZQw89ZPp70003jSxgSfx64oknbO3atY741KVLF0fEcv+9zz772KBBg9ZD/d5779lzzz1nPXr0sP79+9u0adNs4cKFtvfee9tBBx203rGrV6+2hx9+2AqFgp144omO2EWBAAQgAIGMEFi32ApTfmyFyT/IiEEbmvH3biPte9NXZNa+RhqGgNVI2um81nH7tDpC1l7bbfhBNJ0W0WoIQAACEIBAvARSI2BJaJL4NHXqRzs6RRWwFD0l8WvRokW27bbb2tChQx2BSWLTq6++amPHjrXW1lYbNmyYbbnlls41JGxJkJJgdvzxxzuRWsuXL+8QqUaMGGE9e/bs8NBbb73l1HXIIYfYHnvsEa/nqB0CEIAABBpDoLjOClN+ZIXJPzRrz7a4M6/3UXbKpD6N4ZrxqyBgZdzBdTTvlIFtztLCnbZAyKojVqqCAAQgAIEMEkiNgDVu3Dh78cUXnUiolStXWp8+fSJFYE2ZMsWefPJJR7RSdFTv3r073Clx7JFHHrHZs2eborDcyCotN3zwwQeda3qXKz766KPOscccc0zHskM3OkzHSuxqa2vLYHfBJAhAAAL5IlCY9gsrTLnWbPXMfBje3M2Gzj3B1hSL+bA3RisRsGKEm8Gqu7WZE42lP1v1acqghZgEAQhAAAIQqJ1AKgSs+fPnm0SjlpYWJ/+UclhFzYGlpYDPPPNMycitMWPG2MSJE22HHXawY4891iH74Ycf2uOPP25bbbWVI0q5RW2ZNWuWHX300bb99ts7P1beq/HjxzuRXTvuuGPtnqEGCEAAAhDoNALFWXc4SwWLy9/ttDZ01oVvaxttN8xc1lmXz8x1EbAy48qGGrJJzyZHxFJEVu/uCFkNhc/FIAABCEAg8QQSL2BpGZ8EI4lYEoe0zE+iUlQByxWjlPtK0VRaDugWd6ngvHnzbP/993cSuqssXbrUHnjggY4ILOXMUvFHYLkC2xZbbOGIWhLaKBCAAAQgkD4CxQWPWWHSD6y46Kn0Nb5OLZ7S+0Q7d9JHzztK9QQQsKpnx5lm227S7IhYHzuwzVpZWUiXgAAEIAABCDgEEi9gadmgdgFUTqlDDz20IyoqqoDlzaG1ySab2BFHHOGIWCtWrLDnn3/eya2l5X/Dhw93liequEnZdUy5HFjKzSWBzJs/i/4FAQhAAALpIVBcPtYKk75nxdl/Tk+jY2ppocvWNmTGITHVnp9qEbDy4+s4Ld1lq2YnImvE/q1xXoa6IQABCEAAAqkgkGgBy901UGKVBCTlr3IjqaIKWPKGIq2UZP3dd991kre7pampyUncLlHLmxtLvy+1C+F+++3nRGq57enXr58dfvjhqXA6jYQABCAAgX8TaF9qhQ++a4Wp/wcSD4EfN51nd89dCpMaCCBg1QCPUzcgMGD7FjvtwFY7ak+ELLoHBCAAAQjkl0BiBSxFPWkHQP191FFHWd++fR0v1SJgSYxS/qw1a9Y4y/yUaF2RWRK29G9FeQ0aNGiDJYCKAHvjjTdMOxlKRJN4tddeeznnajnhkiVLnMitjTfe2CZMmOCIZGq36t99991t4MCBLCvM7z2G5RCAQEIJFKb/ygoffMds7dyEtrDzmjW212l26WQSudfiAQSsWuhxbikCh/RvsbMOabMDdiJdBb0EAhCAAATyRyCRApa73G/atGmOWOTmpKpFwHIjqVSH8lwNGDDAlA9LZdKkSc4yQi0ZlDB18MEHh+oJSvquxPCqS210dzpUrqz+/fvbnDlzbO7cubbTTjs5IhwFAhCAAAQ6n0BxwT+s8MG3rLj4+c5vTEJbsLb7bnbktD0T2rp0NAsBKx1+Smsrzz6kzUYNabPe3Uj0nlYf0m4IQAACEIhOIJEC1rhx40y5r7SsT0sHvUnRq4nA8iZp33PPPZ1cWv7iik+KmlKSd+XJKlfc/FgS23R8165d7bHHHnMEq2OOOca22247J7JLUWRKBq9jNt100+ge4gwIQAACEKgPgdUfWmHiN6ww87b61JfxWq5eO9KeWrwi41bGZx4CVnxsqfkjAjtt0WyjDmuzY/dmWSF9AgIQgAAE8kEgkQKWluVJqApTtCuhKxiVOt7dTVCCUqljV65caQ8++KAtW7bMyYW18847l738W2+95SwVPOSQQ5ylh8uXL3fOV1TXiBEjrHv37s75iuxSzq0hQ4bYrrvuGsYkjoEABCAAgToTKEz9iRUmft2ssKrONWe3uud6nmVfmrImuwbGbBkCVsyAqb6DwLB9Wh0ha4fN2a6QbgEBCEAAAtkmkEgB68knn7QZM2YEklfydQlRSryupXqKmFLy9K233rqkp6IIWDq2ktgkkeuhhx5y8mEpskptcK8h4cqNyFKDXnjhBWcXRdW52267Zbs3YR0EIACBhBEoLvyXFSZ+zYqLX0xYy5LfnOU9B9lxUz7KP0mJTgABKzozzqieQJ8eTY6IdebBbdVXwpkQgAAEIACBhBNIpIBVjlm1SwgfeeQRZ3mfoqCCdgt0lxBqueKwYcOc5YulikQpRVWpHuW6UiECK+E9neZBAAL5IrBuqRUmftWUqJ1SPYHzl59t769cXX0FOT4TASvHzu9E0wf1a7HRh7XZfjuS5L0T3cClIQABCEAgJgK5ELDEzpvEXYnhlXjdza01c+ZMGzNmjLNzYL9+/comXJ8/f76z86B2HPTm51IurFI5sBSxFSavVkw+ploIQAACuSJQnHm7tU/8/8xWz8yV3XEY+1D3kfbtaeTBqoYtAlY11DinXgTOHdzmRGT17EqS93oxpR4IQAACEOh8ApkTsCRUaWdALeU76aSTrHfv3h2UX3rpJRs7dqwVi0VHvNLSPy1JXLPmoxwfm2++uRN9paWBpcoTTzxh2h0xKJfW9OnTTb9XXi7l0Jo1a5YtWLAg0s6Gnd8laAEEIACBdBIorpxkhff/24pz/ppOAxLY6vm9jrSTJ5ff1CSBzU5EkxCwEuGGXDdi5y0/SvJ+9F4kec91R8B4CEAAAhkikCsBS36TyPT66687wpKippR0vWfPno7IpGTs+nep4i5f3H777UtGaU2ePNkklGlJoYSs3Xff3QYOHLjeTooZ6j+YAgEIQCARBArTfmGF968xK5B0vK4OaWqzY+afbCsLhbpWm4fKELDy4OV02Dh834+SvPfdlCTv6fAYrYQABCAAgVIEUidg4UoIQAACEICAS6C4fKwVJlxtxfmPAiUmAre3jbbrZy6LqfbsVouAlV3fptGyTXp+lOT99INI8p5G/9FmCEAAAhD4iAACFj0BAhCAAARSSaAw9SeOeEWJl8C03sPt7Emll9bHe/X01o6AlV7fZbnlB+3cYqOGtNm+25PkPct+xjYIQAACWSWAgJVVz2IXBCAAgYwSKC4fZ4UJV1lx/mMZtTBZZhXbtrTDZg5OVqNS0BoErBQ4KcdNVDSW/nTvQpL3HHcDTIcABCCQOgIIWKlzGQ2GAAQgkF8ChWnXW2HCl8yK5GRqZC+4rmm03TmXZYRRmCNgRaHFsZ1BYJetmu3So7uYorIoEIAABCAAgTQQQMBKg5doIwQgAIG8E1g13drf+6IV5/4t7yQ6xf5xvT5mF0/ulEun9qIIWKl1Xe4afulRXWzkYeTGyp3jMRgCEIBACgkgYKXQaTQZAhCAQJ4IFGfdYe3jv2C2bmGezE6UrWu772pHTtsrUW1KemMQsJLuIdrnJTB0z1a7/JgutnUflhTSMyAAAQhAILkEELCS6xtaBgEIQCDfBIprrTD+81b48Nf55pAQ67+ybpQ9sWh5QlqT/GYgYCXfR7RwfQLbbdJslx/TZofv3goaCEAAAhCAQCIJIGAl0i00CgIQgEC+CRQXPmmF8Z+z4vJ38g0iQda/0PMs+8KUNQlqUbKbgoCVbP/QutIEzhvSZhcN7QIiCEAAAhCAQOIIIGAlziU0CAIQgEC+CRQmX2uFiV/NN4QEWr+i50A7dsr2CWxZMpuEgJVMv9CqcAQO3aXFLjumi+20eXO4EzgKAhCAAAQg0AACCFgNgMwlIAABCEAgBIE1s6z93SutOPe+EAdzSGcQuHDFOTZ+xarOuHTqromAlTqX0WAfgc16NTl5sY7bhyWFdA4IQAACEEgGAQSsZPiBVkAAAhDINYHivL874pWtnpFrDkk3/pHu59o3p61MejMT0T4ErES4gUbUgcCZB7c5QlYLwVh1oEkVEIAABCBQCwEErFrocS4EIAABCNRMoPDBt60w6Ts110MF8RNY0OsIO2nypvFfKANXQMDKgBMxoYPA/ju2OCLW7tugYtEtIAABCECg8wggYHUee64MAQhAIN8E1syx9nGftOK8+/PNIU3WN7XY8Qs/ZkvXtaep1Z3SVgSsTsHORWMk0Ktrk5MX6+QDWFIYI2aqhgAEIACBMgQQsOgeEIAABCDQcALFBf+w9nFXmK2a2vBrc8HaCNzRNtp+PnNZbZXk4GwErBw4OacmnjKw1S47uov17NqUUwKYDQEIQAACnUUAAauzyHNdCEAAAjklUJh6nRUmfDmn1qff7Om9j7ezJnVPvyExW4CAFTNgqu9UAnts2+wsKdxvh5ZObQcXhwAEIACBfBFAwMqXv7EWAhCAQKcSKIy7zAozbu3UNnDx2ggU2za3w2YOqa2SHJyNgJUDJ+fcxNZmc0SsMw5uyzkJzIcABCAAgUYRQMBqFGmuAwEIQCDHBIorxlth7EVWXPJSjilkx/SfN51nd8xdmh2DYrAEASsGqFSZSALDBrTaZ49nSWEinUOjIAABCGSMAAJWxhyKORCAAASSRqA49z5rf+cSs3WLktY02lMlgfG9T7ULJ5H/phw+BKwqOxenpZLAgO1b7AsndLGdtmCXwlQ6kEZDAAIQSAkBBKyUOIpmQgACEEgjgcLUn1hhwtVpbDptLkNgXbf+dsT0fWBUhgACFt0jbwS27tNknz+hqx3cn7xYefM99kIAAhBoFAEErEaR5joQgAAEckagMP4zVph+Y86szo+5X2sfbf9cyG6EpTyOgJWfewFL/0OgucnsCyd0tZMOaAULBCAAAQhAoO4EELDqjpQKIQABCOScwNr51j72E1ac/0jOQWTb/Jd6nmmfm7I220bWYB0CVg3wODX1BM4b0mYXDe2SejswAAIQgAAEkkUAAStZ/qA1EIAABFJNoLj0NSuMvcCKy99NtR00vjKBFT33t2On7Fj5wJwegYCVU8djdgeB4fu22tUnd4UIBCAAAQhAoG4EELDqhpKKIAABCOSbgJOsfez5Zu0r8g0iR9ZfuvIcG7t8VY4sDm8qAlZ4VhyZXQIH7NRi/zuqW3YNxDIIQAACEGgoAQSshuLmYhCAAASySaAw/VdWGP+5bBqHVSUJPNb9XPv6tJUQCiCAgEW3gMBHBLbbtNn+59xuts3G7FxKn4AABCAAgdoIIGDVxo+zIQABCOSeQGHi160w+Qe555BHAAt7HW4jJm+WR9Mr2oyAVRERB+SIQJdWs++c2c0O3JkdCnPkdkyFAAQgUHcCCFh1R0qFEIAABPJDoDDucivMuCU/BmOpj0CTnbj447ZobTtkfAQQsOgSENiQwOeGd7GPDWoDDQQgAAEIQKAqAghYVWHjJAhAAAI5J9C+wtrfHmnFeQ/mHATm39lltF03YxkgELDoAxAIReCMg9vs08exQ2EoWBwEAQhAAALrEUDAokNAAAIQgEA0AqumWvtbI6245MVo53F0JgnM6D3MzpjUI5O21WIUEVi10OPcrBMYvGuLffcskrtn3c/YBwEIQKDeBBCw6k2U+iAAAQhkmEBx6etWeOtcK66cmGErMS0KgWLbpnbYzCOinJKLYxGwcuFmjKyBwI6bN9tvL+9eQw2cCgEIQAACeSOAgJU3j2MvBCAAgSoJFBf+y9rfOsds7cIqa+C0rBK4vvk8u33O0qyaV5VdCFhVYeOknBHo0aXJ7vxsd+vRlR0Kc+Z6zIUABCBQFQEErKqwcRIEIACByJWqjwAAIABJREFUfBEozv2btb95tpkV82U41oYiMKH3KXbBpOZQx+blIASsvHgaO+tB4IaLu9uuWzOG1IMldUAAAhDIMgEErCx7F9sgAAEI1IFAcebvrf2di+tQE1VklcC6bv3siOn7ZtW8quxCwKoKGyflmMD/je5m++3YkmMCmA4BCEAAApUIIGBVIsTvIQABCOSYQGH6r6ww/nM5JoDpYQl8ozDKHl2wPOzhmT8OASvzLsbAGAggYsUAlSohAAEIZIgAAlaGnIkpEIAABOpJoDDlx1Z4/7/rWSV1ZZjAK73OsM9MXpdhC6OZhoAVjRdHQ8AlgIhFX4AABCAAgVIEELDoGxCAAAQgsAGBwqTvWuGDb0EGAqEJrOyxrx0ztV/o47N+IAJW1j2MfXESQMSKky51QwACEEgvAQSs9PqOlkMAAhCIhUBh4tetMPkHsdRNpdkmcMWqc+3NZSuzbWRI6xCwQoLiMAiUIICIRdeAAAQgAAE/AQQs+gQEIAABCHQQ0JJBLR2kQKAaAo93P9e+Og0BS+wQsKrpQZwDgfUJIGLRIyAAAQhAwEsAAYv+AAEIQAACDoHChC9bYep10IBA1QQW9TrMTpy8RdXnZ+lEBKwseRNbOpMAIlZn0ufaEIAABJJFAAErWf6gNRCAAAQ6hUDhvausMO1nnXJtLpotAqcsPsPmrSWZOwJWtvo11nQuAUSszuXP1SEAAQgkhQACVlI8QTsgAAEIdBKBwntfssK0n3fS1bls1gjc3XW0/fjDZVkzK7I9CFiRkXECBMoSQMSig0AAAhCAAAIWfQACEIBAjgkUJvyXFab+NMcEML3eBGb2Ps5On9Sz3tWmrj4ErNS5jAangAAiVgqcRBMhAAEIxEgAAStGuFQNAQhAIMkEChOuscLU/0tyE2lbCgkUW/vYYbOOSmHL69tkBKz68qQ2CLgEELHoCxCAAATySwABK7++x3IIQCDHBAoTv2qFydfmmACmx0nghpbRdtvsfC8jRMCKs4dRd94JIGLlvQdgPwQgkFcCCFh59Tx2QwACuSVQ+ODbVpj0ndzaj+HxE3i/98l2/qSW+C+U4CsgYCXYOTQtEwQQsTLhRoyAAAQgEIkAAlYkXBwMAQhAIN0EFHWl6CsKBOIk0N51Rzv8w/3jvETi60bASryLaGAGCCBiZcCJmAABCEAgAgEErAiwOBQCEIBAmglop0HtOEiBQCMIfLsw2h5akN9lhAhYjehlXAMCZohY9AIIQAAC+SGAgJUfX2MpBCCQYwKFGb+1wrgrckwA0xtN4LVeZ9inJ69r9GUTcz0ErMS4gobkgAAiVg6cjIkQgAAEzAwBi24AAQhAIOMEirP/bO1vj8q4lZiXNAKregywo6funLRmNaw9CFgNQ82FIOAQuOPKHrZVnyZoQAACEIBAhgkgYGXYuZgGAQhAoDj/UWt//SRAQKBTCFy5aqS9umxFp1y7sy+KgNXZHuD6eSTw8DU9rS3f+0fk0e3YDAEI5IgAAlaOnI2pEIBAvggUl7xo7a8ON2vPbx6ifHk8edY+0eMc+8rUVclrWANahIDVAMhcAgI+Apv0bLK7P98DLhCAAAQgkFECCFgZdSxmQQAC+SZQXPG+tb92vNmqafkGgfWdSmBxr8F2wuQtO7UNnXVxBKzOIs91805gwPYtdt353fKOAfshAAEIZJIAAlYm3YpREIBArgmsW2Ttrx5nxaVv5BoDxieDwGlLzrTZa9YmozENbAUCVgNhcykI+AicsG+rffnkrnCBAAQgAIGMEUDAyphDMQcCEIBA+2snWnHBPwABgUQQ+GvXUfajD5cnoi2NbAQCViNpcy0IbEjgkqO62KjD2kADAQhAAAIZIoCAlSFnYgoEIACB9rGfsOKsOwABgcQQmN37WDttUq/EtKdRDUHAahRprgOB0gS+cmpXO26fVhBBAAIQgEBGCCBgZcSRmAEBCECgMOEaK0z9P0BAIFkEWnrb4NnHJKtNDWgNAlYDIHMJCIQg8INzutnB/dmaMAQqDoEABCCQeAIIWIl3EQ2EAAQgUJlAYep1Vpjw5coHcgQEOoHAr1vPs9/OWtoJV+68SyJgdR57rgwBP4HrL+xue2zbDBgIQAACEEg5AQSslDuQ5kMAAhAozv6ztb89ChAQSCyBD3qfZKMn5WsZDwJWYrsjDcshgbYWs5sv727bbYKIlUP3YzIEIJAhAghYGXImpkAAAvkjUFz8vLW/crRZcV3+jMfi1BBo77q9Hf7hwNS0tx4NRcCqB0XqgED9CPTbotl+cn43692tqX6VUhMEIAABCDSUAAJWQ3FzMQhAAAJ1JLB6prW/MtSKKyfVsVKqgkA8BL5XHG1/n78snsoTWCsCVgKdQpNyT2DIbi327TO75Z4DACAAAQiklQACVlo9R7shAIHcE2h/9XgrLvxX7jkAIB0E3uh1un1ycns6GluHViJg1QEiVUAgBgIn7tdq/3VS1xhqpkoIQAACEIibAAJW3ISpHwIQgEAMBArjrrDCjN/GUDNVQiAeAqt77G1HTd0lnsoTWCsCVgKdQpMg8G8CZx/aZlcc0wUeEIAABCCQMgIIWClzGM2FAAQgUJj8P1aY+DVAQCB1BD63+lx7aenK1LW7mgYjYFVDjXMg0DgClx7VxUYe1ta4C3IlCEAAAhComQACVs0IqQACEIBA4wgU5/zV2t86p3EX5EoQqCOBMT3OsWumrqpjjcmtCgErub6hZRBwCXzxxK528gH52iEV70MAAhBIMwEErDR7j7ZDAAK5IlBc9ra1v3y4WfvyXNmNsdkhsKTXITZ88tbZMaiMJQhYuXAzRmaAwLfO6GaH796SAUswAQIQgED2CSBgZd/HWAgBCGSBQHGttb90uBWXvpoFa7AhxwTOXHqWfbh6TeYJIGBl3sUYmBECfTdtth+N6mZbbtSUEYswAwIQgEB2CSBgZde3WAYBCGSIQPvYC6046w8ZsghT8krg3m6j7IfTsx9FiICV1x6O3WkkcMzerfbVj7EzYRp9R5shAIF8EUDAype/sRYCEEghgcLka60w8aspbDlNhsCGBOb0Pto+NmmjzKNBwMq8izEwYwQ+eWwXO+sQkrpnzK2YAwEIZIwAAlbGHIo5EIBAtggU5z1o7W98LFtGYU2+CbT0tMGzj8s8AwSszLsYAzNGoLXZ7NpR3Wy/HciHlTHXYg4EIJAhAghYGXImpkAAAhkjsGqarXtpsNma2RkzDHPyTuC3refZr2ctzTQGBKxMuxfjMkpgr+2a7dqR3a17l4waiFkQgAAEUk4AASvlDqT5EIBAdgm0v36SFec/ml0DsSy3BCb1HmGjJmV7qQ4CVm67N4annMBpg9rss8NRsFLuRpoPAQhklAACVkYdi1kQgEC6CRTe/6oVplybbiNoPQRKECh03c6GfHhgpvkgYGXavRiXcQJXn9zVhu/bmnErMQ8CEIBA+gggYKXPZ7QYAhDIOIHinL9Y+1vnZtxKzMs7gR8WR9u985dlFgMCVmZdi2E5ILBJzyb70ahu1m+L5hxYi4kQgAAE0kMAASs9vqKlEIBADggUV0629pcOMVu7IAfWYmKeCbzV6+N2+eRCZhEgYGXWtRiWEwKH7NJi3z+7W06sxUwIQAAC6SCAgJUOP9FKCEAgJwTIe5UTR2Omremxpw2dultmSSBgZda1GJYjAucf3mYXHkk+rBy5HFMhAIGEE0DASriDaB4EIJAfAoUPvmWFSd/Nj8FYmnsCX1wz0p5fsiKTHBCwMulWjMohge+c1c0O27Ulh5ZjMgQgAIHkEUDASp5PaBEEIJBDAsX5j1j76yfn0HJMzjOBp3uebV+esjqTCBCwMulWjMohgR02b7Yfjexmm/duyqH1mAwBCEAgWQQQsJLlD1oDAQjkkcC6Jdb+4oFWXDkpj9Zjc44JLO15kB0/ZdtMEkDAyqRbMSqnBI7bp9W+cmrXnFqP2RCAAASSQwABKzm+oCUQgEBOCbSPvdCKs/6QU+sxO+8Ezl12tk1Zlb0oLASsvPds7M8agU8P62JnHNSWNbOwBwIQgECqCCBgpcpdNBYCEMgagcKHv7HCu5/KmlnYA4HQBO7vNtK+Pz17ebAQsEJ3AQ6EQCoIdGk1u3ZkNxuwPfmwUuEwGgkBCGSSAAJWJt2KURCAQBoIFFe8Z+0vDDQrZC/6JA38aWMyCMztfZSdOqlPMhpTx1YgYNURJlVBICEE9unbYteO6mZdWxPSIJoBAQhAIGcEELBy5nDMhQAEkkOg/bURVlzwWHIaREsg0BkEmrvbEXOPt3XFzrh4fNdEwIqPLTVDoDMJnH5Qm105rEtnNoFrQwACEMgtAQSs3LoewyEAgc4kUJhyrRXe/2pnNoFrQyAxBG5rHW03zFqWmPbUoyEIWPWgSB0QSCaB/z6lqw0bQBhWMr1DqyAAgSwTQMDKsnexDQIQSCSB4pKXrf2lwYlsG42CQGcQmNL7RDt3UrYiGhCwOqMncU0INIbANhs32U/O725b9G5qzAW5CgQgAAEIOAQQsOgIEIAABBpMoP2VoVZc9GyDr8rlIJBcAoUu29iQGQcnt4FVtAwBqwponAKBFBE4+YBW++KJXVPUYpoKAQhAIP0EUiNgFYtF+/Wvf23f+ta3bNddd7Ubb7zRdt999/R7IIIFCxcutM985jM2Z84cu+GGG6x///4RzuZQCEAgCQQKk75jhQ++nYSm0AYIJIrAj2y0/XVedpYRImAlqnvRGAjEQuAbp3e1I/dgKWEscKkUAhCAQACB1AhYEm0+97nP2bhx42zVqlV21VVX2WWXXWZNTfkJ3UXA4h6GQLoJFBe/YO0vH55uI2g9BGIi8Hav0+yyydnJ5I6AFVNHoVoIJIhA/y2b7Sfnd7OeXfPzPpIg/DQFAhDIIYHUCFhjxoyxkSNH2kUXXWTvvvuutba22s9+9jPbcsstc+M2BKzcuBpDM0qg/eWhVlzM0sGMuhezaiSwpvvuNnTaHjXWkpzTEbCS4wtaAoE4CZx9SJtdcWy2cvjFyYu6IQABCNRCIBUC1po1a+y73/2u3XnnnXbrrbfa008/bdddd52zpHDEiBG12J+qcxGwUuUuGguB9QgUJv/AChO/DhUIQKAMgS+vHWVPL16eCUYIWJlwI0ZAIBSBH57bzQ7auSXUsRwEAQhAAALVE0iFgDV+/Hi74oorrG/fvk7U1TvvvGOXXHKJI15973vfsx49emxA4K9//at99rOftZ///Oc2dOhQ++Mf/2h33XWXTZw40Q444AA7++yz7cwzz1zvXFcgUmW6jq578803O4KZIr6GDx9ul156qe25557rLV2UmPajH/3Iudbpp5++QVvK/f7DDz+0e++91x5//HF77rnnnHOV2+rYY4+1UaNG2S677NJxrSABSyLeN7/5Tbv66qudJZb+JZXKHSZbrr322twJftXfFpwJgfoSKC57w9pfOLC+lVIbBDJI4NmeZ9lVU9ZkwjIErEy4ESP+f/buA86K6u7/+G97Y6lSlN6kdymCKB0BC6IiTY0Ve++aGBNjb4+xRU18jCWax8REo6jYUAEVKUqRvhXYpewu29md8n+d8X/JArvsrXNn7nzm9crrSbwz5/zO+4zJw9dzziDgl0D/jgny5IJUiWcnoV9e3IQAAggEK+CKAEuFT7fccovce++91rlXpaWl1hlYK1eulFdeeUUGDx7cYIB1xRVXWPeps7P69etn3bd+/XopLy+3wia1sqtZs2bWX/cFRFVVVTJw4EAr9Grbtq0VnOXn51vhV/Pmza3VX5MnTz7YZ7ABlgqsbrjhBqttFVqpfmpra62ArqSkxPrPqu0TTzzxkPrqHuKuxqVMunTpYgVVLVu2PMSiqKjICrbKysrk2WeftdrkQgABewX01dPELPrU3k7pDQEXCpRnnCCTc9q7sPIjSybAiolpZBAI+C1w4dhkuWBskt/3cyMCCCCAQOACjg+w9u/ffzCsevXVV61gSV2+lUcqALrpppskIeHQZbu+FVjq3vnz58vtt98urVq1sp5VZ2ipQGz16tVWADZlypRDAqIvv/zSCnoeeOABGT9+vMTHx4vaxqi+fPjQQw/JjBkz5PHHH5fMzEzruWACLN+h9GqV18MPPyyTJk2y+lGXCteeeOIJq78LL7zQCu5SUlIOBmx1A6zKykq5++675cMPP5TXX39dhg8ffshboFaPqdVqauVYfU6BvzI8gQACgQgY+c+Jsen6QB7hXgQ8LTC/YrZsrzrgegMCLNdPIQNAICCBhHixVmH168BWwoDguBkBBBAIQMDxAZYvgDl8u6BvW2GTJk3kueeek06dOh0ybF+ApbYL1ve7CntUqHXHHXdYWw3V5VuBpQIs32qvulvyCgsL5eqrr5aKigp5/vnnrVVPwQZYK1askAcffNAK5O666y5JTj708EffyqrOnTvLM888Iy1atKg3wFL9+8Z6eJin67oVhL388svWVsiTTuLrZwH8vcGtCIQucCBftOX9RfTYONMndBBaQKBxgQ9S58r9+ZWN3+jwOwiwHD5BlIdABARGdE+QB89LjUDLNIkAAgggoAQcHWD5Ahi1wunw86V8B7urYOaxxx6zvlBY9/KFOnVXMNX9/b333pMrr7xSbr31VmsbX90A64cffrC2Dw4dOvSQNtVqMBV27dq1S1544QVr21+wAVZjr5/arqi2P6qvLDYWYOXm5spVV10lKsyr+2VG3yov3xcbD99e2FgN/I4AAqEJ6OsvFLPgzdAa4WkEPCawN/MUOT2ruetHTYDl+ilkAAgEJXDFxGQ5dyRbCYPC4yEEEECgEQFHB1i+YEaNob5VVGrbnDr/adq0adaWPt9ZVup+X4BVN6Cqa6FWQM2cObPeAKvuFr26z1RXV1sHpqsztcIdYKlVXepsLxVcqQBNrTxTZ2SNGzeu0QCr7lca6660+uqrr6xgr77VZPydgQACkRUwd78r+trZke2E1hGIRYH4ZBm/d4ZUG4arR0eA5erpo3gEghZokhpnbSXs1uaXo0G4EEAAAQTCJ+DoAMt3eHtjw1Urjw7fIueGAGvfvn2HfB2x7jjV1kH1+wknnNBogKWe++STT+Siiy6yVpOps64Mw7C+0Ki+cFj37LDGLPkdAQTCI6Av7y9m5abwNEYrCHhM4LWk+fLcrnJXj5oAy9XTR/EIhCRwSp9E+c1ZKSG1wcMIIIAAAkcKODbAqns4ufp6YGpq/fvJVcizbt0666Dye+655+BZUk4PsPbs2WOdwfXxxx9L//79ZezYsdZXErt27Wr9a+/evX5vIVTT6tsuqP692kaoVmWp87rUOV0qyFIhHxcCCNgjYGy/V4ysB+zpjF4QiEGB3MxT5bwsd//hjwArBl9MhoRAAAI3TUuRGUMSA3iCWxFAAAEEGhNwbIC1Zs0aa0WRCnVUINPQ+U2++9T2QfXVvl69elljdkqAVVtbawVI6quJdc/x8n1FUZ3RpYK39PT0Q+Zq69atsnDhQmnXrp1fK7DqnhemVq6p7Y7Kr77zwRp7KfgdAQSCFzDL14n+3ZDgG+BJBBAQI7mtjNk5ytUSBFiunj6KRyBkgTZN1VbCNGnXPC7ktmgAAQQQQOAXAUcGWHXDmMbOb/Kt1Pr73/9+yFlPdgZY77zzjlx//fVy2223yXXXXSd1v1xYUFBgHfy+bNmygwGW7yyt11577YjD6dWkmKYpb775ptWeP2dg+V5mda7XggUL5PLLL7dWYH3++eeHnNXFS48AApEX0H+aJeae9yPfET0gEOMCT8QtkP/bU+baURJguXbqKByBsAmcOihRbp3h7tWkYcOgIQQQQCAMAo4MsHzb4TZt2iSvvPKKDB48+KhD9Z2Vpbbh+b7CZ2eA5QuOevbsKQ888IAMHDjQqldtb3z44YfljTfesP6zbwWWCqhUnY888ojMnj3bCt6aN//li0sq3Prggw+s3/Lz8wMKsNRXEm+++WbZvn27FWBNmDDhkG2VYXhfaAIBBI4iYBa+Lfq6BRghgEAYBDZknimXZIWhoSg1QYAVJXi6RcBhAnfPTJEJfdlK6LBpoRwEEHCpgCMDLN/XBWfMmGF9XTAzM/OovL6vFa5evdraqjd9+nRbtxCq0On++++3wjZ11pTa9qiu9evXy7Bhw6wzrp599tlDVltt2bJFbrzxRlE1q/Cqb9++1jMbNmwQTdNkzpw5orYRFhUVyfPPP2+dZVVcXCzXXHONdd5V3a8g1sXxbU1Uf81n4dJ3k7IRcJ2AvryvmJVbXFc3BSPgRIHatOPl5Lw+TizNr5oIsPxi4iYEYl6g8zHx1lcJm6WzlTDmJ5sBIoBAxAUcF2DV3V7n7/lNasvho48+agVEakWTOnPqo48+srbu3XrrrdaX+Q6/1KqpmTNnHvJ7YwGRr7aVK1ceESCp395//315++23Zfny5dK9e3erlrlz58qSJUusWuqegaXqycvLs76euGjRImu1lXpm4sSJMm/ePOsgdzV+9YwviGqsPtXmzz//LJdddpm0atXKCs06dOgQ8ZeIDhBAQMTI+r0Y238HBQIIhFHgDm2eLCmpCGOL9jVFgGWfNT0h4HSBWcOT5OrJyU4vk/oQQAABxws4LsByvJjDC/QFWGeeeabcdNNNkpCQ4PCKKQ8B9wuYVdtFX/bLByS4EEAgfALfZpwrN+bUhK9BG1siwLIRm64QcIHAHy9Mk77t411QKSUigAACzhUgwHLu3ARcmTpbS63WUtsuX3/9dRk+fHjAbfAAAggELqBvuEjMXa8H/iBPIIDAUQUqMobKpJyOrlQiwHLltFE0AhETmNQ/Ue48gwPdIwZMwwgg4AkBAiyXT7MKrdQWSrXS6scff7QObVdbEdWZXI2dHebyoVM+Ao4QMIu/EH3VFEfUQhEIxKLAhZXnyebKatcNjQDLdVNGwQhEXOCRuakyrCu7IyIOTQcIIBCzAgRYLp/aumeGqaGoM6+eeuopOfHEE10+MspHwB0C+qpJYhYvcUexVImACwU+Sp0r9+VXuq5yAizXTRkFIxBxgTHHJ8jvzkmNeD90gAACCMSqAAGWy2dWrcBSXyRUoZX6+uHVV18tEyZMkLg4vnTi8qmlfBcIqG2DavtgIFeF1lJ+LpskhQd6SXxcrRyXul76N/1IEuJqA2mGexHwjEBRk7EyI7ul68ZLgOW6KaNgBGwRuO/sFDmpV6ItfdEJAgggEGsCBFixNqOMBwEEbBPQl/cVs3KL3/2V1LaXxYU3SbWRecgzLZPzZErbRyQp7oDfbXEjAp4RiEuUSfvOkApDd9WQCbBcNV0Ui4BtAkO6JMhj81iFZRs4HSGAQEwJEGDF1HQyGAQQsEvAyHlcjK13BNTdkr1XSG7l0Hqf6df0Ixna/J8BtcfNCHhF4I2k+fLMrnJXDZcAy1XTRbEI2Cpw++kpMmUAq7BsRaczBBCICQFHBljqAPLS0tKYAG5oEK1atYrp8TE4BEIV2LdvX6hNOO753r17N7i9t3nSTjn92N86rmYKQsAJAvmZU+XcLHetWCDAcsKbQw0IOFOg93Hx8uyv0pxZHFUhgAACDhYgwHLw5FAaAgjEjkB8fLz06tWrwQFlJBTJrPaBreiKHR1GgsDRBcyk1jJ612hXMRFguWq6KBYB2wWum5osZw5Lsr1fOkQAAQTcLODIACsWV164+SWhdgQQ+K+AWb1DjFUTgiJZWnKtlGid6n22W8a3MqbVX4Jql4cQ8ILA/8TNl7f2uGcbIQGWF95KxohA8AKdj1GrsFIlLZkPLwWvyJMIIOA1AUcGWF6bBMaLAALuETA2XiXGjpeCKjincph8tXdhvc9Ob/cHaZWcE1S7PISAFwQ2NjlTLsp2z0gJsNwzV1SKQLQELhufLHNOZBVWtPzpFwEE3CdAgOW+OaNiBBCIkoBZvk7074aE1Ht25QhZV3qqFNd0sNppm7JZBjb7j7RL3RhSuzyMQKwLaKk9ZGx+P9cMkwDLNVNFoQhETaBN0zjrLKyWTViFFbVJoGMEEHCVAAGWq6aLYhFAIJoC+voLxSx4MywlVOnNJD5Ok5T4irC0RyMIeEHgbn2efF7sjr9nCLC88EYyRgRCF1gwJkkuOiU59IZoAQEEEPCAgOMDrPz8fFmzZo0UFRWJruvWF7wyMjKkX79+or7opQ5GPvyqra2Vn376SbZs2SLV1dXWz409c7S5NgxDNm7cKOvWrZPKykoxTVNSU1Ole/fuMnjwYElOPvJ/dPbu3SvffPONlJSUWDV26tRJRo0aZT13+KXu+fjjj6Vp06YyZcoUSUhI8MCrxxARcJeAWbpC9BXuOkTaXcJUi0DjAt9nnCvX59Q0fqMD7iDAcsAkUAICLhBokhonz/0qVdq3PPLPNC4onxIRQAABWwUcHWCtWLFC1q9fbwVGKtRJSkoSFSbV1Pzy/7y2a9dOxo8ff0gopAKrxYsXiwqQVNilnlGXCrVUO/U9czRxFZp9+eWXkpuba92mwioVSB04cMBqT4VOkyZNkmbNmh1sZv/+/VYgpe5RIZf6v+r5Fi1ayNSpUyUlJeWQLr/77jvZtGmTNZaOHTva+gLQGQII+Cegr50r5u53/LuZuxBAICIClRlDZGJO/R9CiEiHITRKgBUCHo8i4DGBs4cnyVWTWYXlsWlnuAggEISAYwOsnJwcWbJkiRUSqVVOAwYMOLjaatu2bbJ8+XIrlOrbt6+MHDny4NDVqie18kqtuJo4caK0atXK+q2goMBqr6qqSgYNGiRDhvh3jo0K0FSQlpiYKCeeeKIVSKmruLhYPv/8cyktLZWuXbvKuHHjDtawcuVKWbt2rQwbNsyqW11fffWVZGVlydixY6Vbt24H71VfXPzkk0+kdevWVoDF6qsg3mIeQSDCAub+5aL/cHKEe6F5BBDwR+DiyvPk58pfVlc7+SLAcvLsUBsCzhJIiBd57ldp0qMdq7CcNTOXpj16AAAgAElEQVRUgwACThNwbID1xRdfSHZ2tnTp0sUKdg6/VECkgqLMzEyZPn26pKWlWWHShx9+aK14GjNmjPTo0eOQx9QWQBVGqVDr1FNPrXfrX90H1OorFS6p8GvgwIFWIFX3UoHU119/ba2oUjWoWtSlVl/t3r1bJkyYIO3bt7f+2ubNm2Xp0qVHBG5qddeOHTtk8uTJ0qZNG6e9H9SDAAIioq+dLebud7FAAAEHCHySNkfuzatyQCVHL4EAy/FTRIEIOEpg2qBEuWXGobs0HFUgxSCAAAIOEHBkgKW2CKrVTSoEUudGHX/88UdQqdBH3aO2CM6YMcMKj9T9agWWutRWPbUKq+7lC5F8oVd6evpRp0AFYR999JF1/pYKxA6vQ62eUr+rVWJqG6Hanuh7Rq308tVVN8BSbai21OUbg1rBddJJJzngdaAEBBA4XIDVV7wTCDhLoLjJSTI9+5fV1U6+CLCcPDvUhoAzBZ48P1UGduQsXGfODlUhgIATBBwZYPkD49tiqM6kqhsUHe1Z3/bCY4891lrx5M92PXWeljpIXm0dPPnkQ7cQbd261VpVpYIwtQLLF5ipVVsqTFNbGFVfdQMs35ZH3+outWpMhW3Nmzf3Z9jcgwACNgvoa88Tc/c/be6V7hBAoGGBeDm1ZKbs13RHIxFgOXp6KA4BRwqM65Movz6LVViOnByKQgABRwi4NsDybTH0J4wqKyuTH374QVTopc6yUudVdejQwa8JUOGV2uanAie1jbB///5W8KW2D37//ffWiiv1RcThw4cfbE8dyv7zzz8f9QwsdY6XCr/UGVn+nsflV8HchAACYRMwS78XfcUvKya5EEDAOQJvJc+X/9lZ7pyC6qmEAMvR00NxCDhW4IHzUmVkd1ZhOXaCKAwBBKIq4MoAS4VDKjxSXxk85ZRTpHPnzvUi+rboaZpm/a5WSqlVVL5VUf7Kq9VU6qwrtVqq7qW2Lw4dOtQ616ru1dBXCI855hiZMmWK9SVFtfVQhWLqLK7GtjL6Wyf3IYBAeAX0deeLWfhWeBulNQQQCFlgR+YUOScrLeR2ItkAAVYkdWkbgdgVGNsrUX57NquwYneGGRkCCIQi4LoAS31h8Ntvv7XCHxUcjRgxosHxq1VS6l51qXO1VHCkQif11cKePXv65VZZWWl9QVAd5K4u9Xx8fLy18kqdfdWsWTMrFFPhVN1r79691nlcJSUl1v2dOnWS0aNHWwfHqwPoV61aZdXRu3dv64uGy5Ytkz179lihXNu2ba1zsnyHwvtVKDchgEBYBczytaJ/NzSsbdIYAgiER8BMaiWjdzn77EgCrPDMNa0g4EWBZ36VJn2O44uEXpx7xowAAkcXcFWApYKf1atXW0GUCqDUAe/+nGOlCKqrq62QKDc319pGWPd8qoaIVEilviioDmtv0aKF9TVEFVgd3p5aQaXO1FL3NHaVl5fLokWLrFVXajVWbW2ttRpL/fWOHTtaAdn27dutrypOmzZNmjRp0liT/I4AAhEQMH5eKMbOv0SgZZpEAIFwCDwTv0De2F0WjqYi0gYBVkRYaRQBTwicdUKSXDMl2RNjZZAIIIBAIAKuCLDUaiu1ZXDTpk3W2NTKqxNOOMFa2RTI5QuL1OqoLl26WIHU0S7fIe2pqalW2HR4QOU7iF2tzqr7dcGjtanOx1Lj8G19XL9+vaxYsUL69OljrchS18qVK+Wnn36yztVSZ25xIYCAvQJmVZboy478+qm9VdAbAggcTWBzkzPkwuw4xyIRYDl2aigMAccLZKbFyUuXpknrTOf+d5zjESkQAQRiUsDxAZZaOaUObFchkVptpUIdFfYEe6kAacOGDdK6dWvr639qxVNDl+/e4447zrq3vmvdunVWAOVPe2oll/pCobpXhWdqPGpseXl5h5zl5Tu7S53VNWnSpGCHynMIIBCkgLHlVjFynwryaR5DAAE7BLTUbjI2f4AdXQXVBwFWUGw8hAAC/1/gsvHJMufEhv+cAhQCCCDgRQFHB1jq/KnFixdLUVGRqFVQ6qyp9u3bNzhPP/74o6hAqWXLltaKqfq2F6ozsdQh8EcLpXwdBBJgtWrVyjqQXZ1x1dClvmaovmqothuqc67UpQKtwsJCmTBhwsGx+QIsdY8aBxcCCNgooBWL9nUHEaPGxk7pCgEEghH4tT5fPi125tcICbCCmVGeQQABn0DXNvHy8qXO/lgFs4UAAgjYLeDYAEutvFLhjlq1pM6BUgGPComOduXk5MiSJUusrYV1QyLfMyoQU+dNqa8EDhw4UIYNG3bU9tRZVOrrgyqUUkHS4f3X3ULY2JZEXyilzrkaN27cwX5ZgWX3K09/CBxdwMh+UIxtv4EJAQRcIPBDxjlybU6tIyslwHLktFAUAq4SuPOMFJnUP9FVNVMsAgggEEkBxwZYalueOh8qkAPS1RlXKvTavXv3EYeuq9BKfRVQ/ZaRkWFtCfQdyN4Q8OGHuKtzq3znYKmvGqpzudQ5WWobogrM2rRpU29TvqBLfZHw8CCsoTOw1IH1artkv379Ijn/tI0AAocJaN90FjmwExcEEHCBQFXGIJmQ08WRlRJgOXJaKAoBVwkM75YgD81JdVXNFIsAAghEUsCRAVZpaal8+OGHUlVV1ejY1df6ZsyYIZmZmda9xcXF8umnn1pf9YuLizt4xpUKt0zTtLYiqhVQ6nwp31VWViYffPCB1d+YMWOsA9l9V33tqRVeKsBSX0NU2xRHjBghvXv3brDWbdu2WeGZusd3ULvvZt9KMxVuqdVZ6lJnYjVv3twKu1S9XAggYI+AsfPPYvx8hT2d0QsCCIRF4PKq82RtRXVY2gpnIwRY4dSkLQS8K/D4/FQZ3DnBuwCMHAEEEKgj4MgAy7d1TwVEjV2HB1jqfhUKqa/4qXbUv1eXCoK6detmbR08PBQ6WoBVX3sqCFPbCtUZVWqV1NFWcqlVXGrbogq8pk2bZm2HPPxS/S9dutQ6C0tdql0VpPlCucYM+B0BBMIjoH8/UsyyVeFpjFYQQMAWgU/T5siv8xr/B162FFOnEwIsu8XpD4HYFJg+KFFunpESm4NjVAgggECAAo4MsAIcA7cjgAACIQuY+z4Sfc3pIbdDAwggYK9ASZMxMi37GHs79aM3Aiw/kLgFAQQaFUhOFHnp0jTp0DK+0Xu5AQEEEIh1AQKsWJ9hxocAAn4J6D+dLeae9/y6l5sQQMBZAjP2ny1FtZqjiiLActR0UAwCrha44KQkufDkhr907urBUTwCCCAQgAABVgBY3IoAArEpYFZsEP3bQbE5OEaFgAcE/p4yX57cUe6okRJgOWo6KAYBVwsc1yLeWoWVmuTqYVA8AgggELIAAVbIhDSAAAJuFzC23CJG7v+4fRjUj4BnBXZlTpJZWRmOGj8BlqOmg2IQcL3ATdNSZMaQRNePgwEggAACoQgQYIWix7MIIOB+AeOAaF8dK6KXuX8sjAABjwqYic1ldMEpjho9AZajpoNiEHC9wMBOCfLkAr5O7vqJZAAIIBCSAAFWSHw8jAACbhcw8l8QY9O1bh8G9SPgeYHnE+bLXwuds42QAMvzryQACIRd4IHZqTKyR0LY26VBBBBAwC0CBFhumSnqRACBiAjoK0aJWboyIm3TKAII2CewJfN0uSDLOV/pIsCyb+7pCQGvCEzolyh3n5nileEyTgQQQOAIAQIsXgoEEPCsgFm8RPRVkzw7fgaOQCwJ6Kld5KR853yMgQArlt4uxoKAcwRevCRNurd1TljvHBkqQQABLwgQYHlhlhkjAgjUK6BvuETMXX9FBwEEYkTgPmO+fFTkjG2EBFgx8lIxDAQcJjB7VJIsnJDssKooBwEEELBHgADLHmd6QQABpwnUFon2VVunVUU9CCAQgsCqJmfL1dlaCC2E71ECrPBZ0hICCPxXoFWTOHnp0jRplh4HCwIIIOA5AQIsz005A0YAASVg5D0txuabwUAAgRgSqE4fIONzuzliRARYjpgGikAgJgWumpwsZw9PismxMSgEEEDgaAIEWLwfCCDgSQH9+xFilq325NgZNAKxLHBl9RxZU14V9SESYEV9CigAgZgV6H1cvDz7q7SYHR8DQwABBBoSIMDi3UAAAc8JmCXfiL5yvOfGzYAR8ILAF+lz5K5cAiwvzDVjRMDLAk9fkCr9OiR4mYCxI4CABwUIsDw46QwZAa8LGBuvEmPHS15nYPwIxKTA/iYnyqnZbaI+NlZgRX0KKACBmBaYNzpJLhnHYe4xPckMDgEEjhAgwOKlQAABbwmYtaItaSOiO+NLZd7CZ7QI2CNwZuk5srum1p7OGuiFACuq/HSOQMwLdG8TLy9eyjbCmJ9oBogAAocIEGDxQiCAgKcEzF2vib7hYk+NmcEi4DWBf6TMk8d2VER12ARYUeWncwQ8IfDY/FQZ0plthJ6YbAaJAAKWAAEWLwICCHhKQF8zQ8x9n3hqzAwWAa8JFGROlLOymkR12ARYUeWncwQ8IXDuyCS5YiLbCD0x2QwSAQQIsHgHEEDAWwJmVbboy3p6a9CMFgEvCiQ2lRMLovuhBgIsL754jBkBewU6toqX/13INkJ71ekNAQSiKcAKrGjq0zcCCNgqYGQ/Isa2u23tk84QQCA6Ai8mzJdXCqN31h0BVnTmnV4R8JrAg+elyojubCP02rwzXgS8KkCA5dWZZ9wIeFBA/364mGVrPDhyhoyA9wS2ZZ4mC7Ki94c6AizvvXOMGIFoCJw5LEmum8o2wmjY0ycCCNgvQIBlvzk9IoBAFATM0pWirxgVhZ7pEgEEoiGgp3SSk3YMiUbXVp8EWFGjp2MEPCXQrlmcvHpFuiRGL6/3lDeDRQCB6AoQYEXXn94RQMAmAWPrnWLkPGZTb3SDAAJOELjfmC8fFEVnGyEBlhPeAGpAwBsC952dKif1IsHyxmwzSgS8LUCA5e35Z/QIeEZAX3a8mFVZnhkvA0UAAZE1TWbJldl6VCgIsKLCTqcIeFJg+uBEuXl6iifHzqARQMBbAgRY3ppvRouAJwXM4q9EXzXRk2Nn0Ah4WeBAen8Zl9s9KgQEWFFhp1MEPCnQsonaRpgm6clxnhw/g0YAAe8IEGB5Z64ZKQKeFTA23yhG3jOeHT8DR8DLAtccmCsryyptJyDAsp2cDhHwtMA9M1NkfN9ETxsweAQQiH0BAqzYn2NGiIDnBbRvuoocyPe8AwAIeFFgSfp5ckdute1DJ8CynZwOEfC0wKT+iXLnGWwj9PRLwOAR8IAAAZYHJpkhIuBlAbP4C9FXTfEyAWNHwNMCpU1GydTstrYbEGDZTk6HCHhaIDP1l22EzdLZRujpF4HBIxDjAgRYMT7BDA8BrwuwfdDrbwDjR0BkVtk5sutAra0UBFi2ctMZAgiIyG2npcjUgWwj5GVAAIHYFSDAit25ZWQIICAi2tLuItW5WCCAgIcF3k2ZJ4/sqLBVgADLVm46QwABETmld6L8ZhbbCHkZEEAgdgUIsGJ3bhkZAp4XMEuWir5ynOcdAEDA6wKFmRNkZlamrQwEWLZy0xkCCIhISqLIq1emS+tMthHyQiCAQGwKEGDF5rwyKgQQEBFj651i5DyGBQIIeF0goYmcWDjRVgUCLFu56QwBBP6/wI3TUuS0IWwj5IVAAIHYFCDAis15ZVQIICAi+rcDxaz4GQsEEEBAXk5cIH8uKLNNggDLNmo6QgCBOgIn9kyQ+89NxQQBBBCISQECrJicVgaFAAJm+TrRvxsCBAIIIGAJZGVOl3lZSbZpEGDZRk1HCCBQRyAuTuSvV6TJcS3icUEAAQRiToAAK+amlAEhgIASMHIeEWPr3WAggAACloCe0kFO2jHMNg0CLNuo6QgBBA4TYBshrwQCCMSqAAFWrM4s40LA4wL6yglilnztcQWGjwACdQUeNOfLe/vKbUEhwLKFmU4QQKAegYn9EuWuM/kaIS8HAgjEngABVuzNKSNCAIGa3aJ93R4HBBBA4BCBn5qcJQuzDVtUCLBsYaYTBBCoR6B10zh565p0bBBAAIGYEyDAirkpZUAIIGDuek30DRcDgQACCBwicCC9r4zL7WmLCgGWLcx0ggACDQg8MT9VBnVOwAcBBBCIKQECrJiaTgaDAAJKQF9/vpgFb4GBAAIIHCFwQ81c+a60MuIyBFgRJ6YDBBA4isCvTk6W80+y78MVTAYCCCBghwABlh3K9IEAArYKaF+1E6ndZ2ufdIYAAu4Q+Dr9PLkttzrixRJgRZyYDhBA4CgCQ7skyKPzUjFCAAEEYkqAACumppPBIICAWbJU9JXjgEAAAQTqFShrMkKmZB8bcR0CrIgT0wECCBxFIDFB5J3r0iUzLQ4nBBBAIGYECLBiZioZCAIIKAFj+31iZN0PBgIIINCgwOzycyWvuiaiQgRYEeWlcQQQ8EPg12elyLg+iX7cyS0IIICAOwQIsNwxT1SJAAJ+Cug/nCzm/uV+3s1tCCDgRYH3UufJg/kVER06AVZEeWkcAQT8EDhzWJJcNzXZjzu5BQEEEHCHAAGWO+aJKhFAwB+B2iLRvmrrz53cgwACHhbYkzlezshqGlEBAqyI8tI4Agj4IdC1dby8fFmaH3dyCwIIIOAOAQIsd8wTVSKAgB8C5u5/iL52jh93cgsCCHhaICFdxhROEUPMiDEQYEWMloYRQCAAgVevSJMOLeMDeIJbEUAAAecKEGA5d26oDAEEAhQwNl0rRv4LAT7F7Qgg4EWBVxLny4sF5REbOgFWxGhpGAEEAhBQWwjVVkIuBBBAIBYECLBiYRYZAwIIWAL6twPErNiIBgIIINCoQHbmdJmbFbk/1BFgNToF3IAAAjYInNw7Ue6dlWJDT3SBAAIIRF6AACvyxvSAAAJ2CFTniLa0hx090QcCCMSAgJF8nIzZOTxiIyHAihgtDSOAQAACzdPj5B83pAfwBLcigAACzhUgwHLu3FAZAggEIGDuel30DRcF8AS3IoCA1wUekfny7t7IbCMkwPL628X4EXCOwNMXpEq/DgnOKYhKEEAAgSAFCLCChOMxBBBwloDx80Ixdv7FWUVRDQIIOFpgXZOz5LJsIyI1EmBFhJVGEUAgCIELxybLBWMjt2U6iJJ4BAEEEAhKgAArKDYeQgABpwnoy/uKWbnFaWVRDwIIOFigJq23nJLXKyIVEmBFhJVGEUAgCIH+HRPkf85PDeJJHkEAAQScJUCA5az5oBoEEAhGoDpPtKXdgnmSZxBAwOMCN9fOlWX7K8OuQIAVdlIaRACBEAQ+vC1DUhJDaIBHEUAAAQcIEGA5YBIoAQEEQhMwC98Sfd35oTXC0wgg4EmBpemz5ZbcA2EfOwFW2ElpEAEEQhD4/bmpMron52CFQMijCCDgAAECLAdMAiUggEBoAsam68TIfz60RngaAQQ8KVCeMVwm5xwX9rETYIWdlAYRQCAEgZknJMm1U5JDaIFHEUAAgegLEGBFfw6oAAEEQhTQvx8uZtmaEFvhcQQQ8KrA3PLZkl0d3lVYBFhefZsYNwLOFOjYKl7+d2GaM4ujKgQQQMBPAQIsP6G4DQEEHCqglYq2pJVDi6MsBBBwg8B/UufKH/LDew4WAZYbZp4aEfCWwN+uSZc2TeO8NWhGiwACMSVAgBVT08lgEPCegLnvE9HXzPDewBkxAgiETWBv5ilyelbzsLWnGiLACisnjSGAQBgEfn1Wiozrw0nuYaCkCQQQiJIAAVaU4OkWAQTCI2Bk3S/G9vvC0xitIICANwXiU+WUPadKjWmGbfwEWGGjpCEEEAiTwPwxSXLxKZyDFSZOmkEAgSgIEGBFAZ0uEUAgfAL6mjPE3LcofA3SEgIIeFLgr0nz5fld5WEbOwFW2ChpCAEEwiSgvkKovkbIhQACCLhVgADLrTNH3QggYAloXx0rUrsXDQQQQCAkgZzMaTInK3wrEwiwQpoOHkYAgQgItGseJ29clR6BlmkSAQQQsEeAAMseZ3pBAIEICJiVm0Vf3i8CLdMkAgh4TcBIbidjdo4M27AJsMJGSUMIIBBGgf/cki5pyRzkHkZSmkIAARsFCLBsxKYrBBAIr4BZ8DfR118Q3kZpDQEEPCvweNwCeWdPWVjGT4AVFkYaQQCBMAs8fUGq9OuQEOZWaQ4BBBCwR4AAyx5nekEAgQgIGFtuESP3fyLQMk0igIAXBdY3mSmXZofnIHcCLC++QYwZAecL3DAtRU4fwpcInT9TVIgAAvUJEGDxXiCAgGsF9JUTxSz5yrX1UzgCCDhLoDbteDk5r09YiiLACgsjjSCAQJgFzhyWJNdNDd95f2Euj+YQQACBowoQYPGCIICAawW0L1uK6OHZ7uNaBApHAIGwCtxWO0++3l8RcpsEWCET0gACCERAYEDHBHnqfL5EGAFamkQAARsECLBsQKYLBBAIv4BZsVH0bweEv2FaRAABTwsszzhXbsqpCdmAACtkQhpAAIEICDRJiZN/38yXCCNAS5MIIGCDAAGWDch0gQAC4RcwC98Sfd354W+YFhFAwNMCFRnDZFJOh5ANCLBCJqQBBBCIkMDfrkmXNk35EmGEeGkWAQQiKECAFUFcmkYAgcgJGFvvEiPn0ch1QMsIIOBZgfMrZsvWqgMhjZ8AKyQ+HkYAgQgK/GF2qozqwZcII0hM0wggECEBAqwIwdIsAghEVkBfc5qY+z6ObCe0jgACnhRYlDZXfpdXGdLYCbBC4uNhBBCIoMCl45Jl7uikCPZA0wgggEBkBAiwIuNKqwggEGEB7ZvOIgd2RrgXmkcAAS8K7Ms8WU7LahHS0AmwQuLjYQQQiKDAhH6JcveZKRHsgaYRQACByAgQYEXGlVYRQCCSAjW7Rfu6fSR7oG0EEPCyQFySTNh3mlQZRtAKBFhB0/EgAghEWKBr63h5+bK0CPdC8wgggED4BQiwwm9KiwggEGEBs/hz0VdNjXAvNI8AAl4WeCNpvjyzqzxoAgKsoOl4EAEEbBD49M4MieMcdxuk6QIBBMIpQIAVTk3aQgABWwSMvGfE2HyjLX3RCQIIeFMgL3OqzM5KDXrwBFhB0/EgAgjYIPDipWnSvU28DT3RBQIIIBA+AQKs8FnSEgII2CRgbLxKjB0v2dQb3SCAgBcFzKQ2MnrXiUEPnQAraDoeRAABGwTuPCNFJvVPtKEnukAAAQTCJ0CAFT5LWkIAAZsE9JXjxCxZalNvdIMAAl4VeCpuvry9J7hthARYXn1rGDcC7hA4b1SSXD4h2R3FUiUCCCDw/wUIsHgVEEDAdQLaV+1Eave5rm4KRgABdwn83ORMuTg7uJoJsIJz4ykEELBHYET3BHnwvOC3SdtTJb0ggAAChwoQYPFGIICAuwRqCkX7uoO7aqZaBBBwpUBtWk85Oa9vULUTYAXFxkMIIGCTwDGZcfL2tek29UY3CCCAQHgECLDC40grCCBgk4BZ8o3oK8fb1BvdIICA1wXu0ubJFyUVATMQYAVMxgMIIGCzwLs3pkvTND5FaDM73SGAQAgCBFgh4PEoAgjYL2DsfEWMny+3v2N6RAABTwp8l3Gu3JBTE/DYCbACJuMBBBCwWeCJ+akyqHOCzb3SHQIIIBC8AAFW8HY8iQACURAwtt4tRs4jUeiZLhFAwIsClRlDZWJOx4CHToAVMBkPIICAzQJ8idBmcLpDAIGQBQiwQiakAQQQsFNAX3uemLv/aWeX9IUAAh4XuKjyPNlYWR2QAgFWQFzcjAACURC4ZFyyzBudFIWe6RIBBBAIToAAKzg3nkIAgSgJ6N8PF7NsTZR6p1sEEPCiwMdpc+W3eZUBDZ0AKyAubkYAgSgInDE0Sa4/NTkKPdMlAgggEJwAAVZwbjyFAAJREtCWtBLRSqPUO90igIAXBYqajJUZ2S0DGjoBVkBc3IwAAlEQOLFngtx/bmoUeqZLBBBAIDgBAqzg3HgKAQSiIVC7V7Svjo1Gz/SJAAJeFohLkCnFZ0qZpvutQIDlNxU3IoBAlAR6tI2XP12SFqXe6RYBBBAIXIAAK3AznkAAgSgJmKU/iL7ixCj1TrcIIOBlgb8lzZend5X7TUCA5TcVNyKAQJQEmqbFybs3pkepd7pFAAEEAhcgwArcjCcQQCBKAubud0RfOzdKvdMtAgh4WSA/c4qcm+X/SgUCLC+/LYwdAfcIfHhbhqQkuqdeKkUAAW8LEGB5e/4ZPQKuEjBynxBjy+2uqpliEUAgNgTMpGNk9K4xfg+GAMtvKm5EAIEoCrx6RZp0aBkfxQroGgEEEPBfgADLfyvuRACBKAsYm28QI+/ZKFdB9wgg4FWBP8bNlzf3+LeNkADLq28J40bAXQKPzUuVIV0S3FU01SKAgGcFCLA8O/UMHAH3Ceg/nSPmnn+7r3AqRgCBmBDYlHmG/Corzq+xEGD5xcRNCCAQZYHbTkuRqQPZQxjlaaB7BBDwU4AAy08obkMAgegL6CtGiVm6MvqFUAECCHhSQEvtLmPz+/s1dgIsv5i4CQEEoixw0SnJsmBMUpSroHsEEEDAPwECLP+cuAsBBBwgoH3dUaSmwAGVUAICCHhV4Nf6PPm0uKLR4RNgNUrEDQgg4ACB04Ykyo3TUhxQCSUggAACjQsQYDVuxB0IIOAEAVMT7XP/vwDmhJKpAQEEYk9gRcY5cl1ObaMDI8BqlIgbEEDAAQIjuyfIA+elOqASSkAAAQQaFyDAatyIOxBAwAkC1XmiLe3mhEqoAQEEPCxQlTFYJuR0blSAAKtRIm5AAAEHCHRtEy8vX8o/IHTAVFACAgj4IUCA5QcStyCAQPQFzNIVoq8YHf1CqAABBDwvcGnVHFlfUXVUBwIsz78mACDgCoEmqXHy75vSXVErRSKAAAIEWLwDCCDgCgFzz/ui/zTLFbVSJAIIxLbA4rQ58ps8AqzYnmVGh4B3BP5zS7qkJfv3hVXvqDBSBBBwogABlhNnhZoQQOAIAWPHy2JZwu0AACAASURBVGJsvBIZBBBAIOoCxU3GyPTsY45aByuwoj5NFIAAAn4KvHJ5mnQ6Jt7Pu7kNAQQQiJ4AAVb07OkZAQQCEDCyHxBj270BPMGtCCCAQKQE4mT6/rOkuFZvsAMCrEjZ0y4CCIRb4JG5qTKsa0K4m6U9BBBAIOwCBFhhJ6VBBBCIhICx+UYx8p6JRNO0iQACCAQs8HbyfHlqZzkBVsByPIAAAk4TuGVGikwblOi0sqgHAQQQOEKAAIuXAgEEXCGgrztfzMK3XFErRSKAQOwL7MycLGdnNXzwMSuwYv8dYIQIxIrAhWOT5YKxSbEyHMaBAAIxLECAFcOTy9AQiCUBffU0MYs+jaUhMRYEEHCxgJnYQkYXnNzgCAiwXDy5lI6AxwSmD06Um6eneGzUDBcBBNwoQIDlxlmjZgQ8KKB/P1LMslUeHDlDRgABpwo8F79AXttdVm95BFhOnTXqQgCBwwWGd0uQh+akAoMAAgg4XoAAy/FTRIEIIKAE9GU9xazKBgMBBBBwjMCWzNPlgqz6v9xFgOWYaaIQBBBoRKBf+3h5+sI0nBBAAAHHCxBgOX6KKBABBJSAtuQYEW0/GAgggIBjBLTUrjI2f2C99RBgOWaaKAQBBBoR6NE2Xv50CQEWLwoCCDhfgADL+XNEhQggIKZonyXjgAACCDhO4F5jnnxSVHFEXQRYjpsqCkIAgQYEOrWKl1cWEmDxgiCAgPMFCLCcP0dUiAACWrFoS9rggAACCDhOYGWTs+WabI0Ay3EzQ0EIIOCvQLtmcfLG1Q1/VdXfdrgPAQQQiLQAAVakhWkfAQRCF6jOEW1pj9DboQUEEEAgzAJV6QNlQm5XAqwwu9IcAgjYJ9AiI07euZ4Ayz5xekIAgWAFCLCCleM5BBCwTcAsXyv6d0Nt64+OEEAAgUAEFlbPkZ/Kqw55hC2EgQhyLwIIRFMgIyVO3ruZACuac0DfCCDgnwABln9O3IUAAlEUMPcvF/2Hk6NYAV0jgAACDQt8njZH7s4jwOIdQQABdwokJYh8dHuGO4unagQQ8JQAAZanppvBIuBOAbNoseirp7uzeKpGAIGYFyhpMlqmZbc+ZJyswIr5aWeACMSUwOI7MyQ+LqaGxGAQQCAGBQiwYnBSGRICsSZg7vmX6D+dG2vDYjwIIBBDAmeUni17av57mDsBVgxNLkNBwAMCH9yaIalJHhgoQ0QAAVcLEGC5evooHgFvCJgFb4q+/kJvDJZRIoCAKwXeSZkvj+8oP1g7AZYrp5GiEfCswLs3pkvTNJZgefYFYOAIuESAAMslE0WZCHhZwNjxshgbr/QyAWNHAAGHC+zKnCSzsv57hgwBlsMnjPIQQOAQgbevTZdjMgmweC0QQMDZAgRYzp4fqkMAAREx8p4RY/ONWCCAAAKOFTATm8nognEH6yPAcuxUURgCCNQj8Ncr06R9i3hsEEAAAUcLEGA5enooDgEElICR85gYW+8EAwEEEHC0wAsJ8+XVwl+2ERJgOXqqKA4BBA4TePmyNOnamgCLFwMBBJwtQIDl7PmhOgQQUAFW1h/E2P5bLBBAAAFHC2zNPE3Oz0ogwHL0LFEcAgjUJ/DcRWnS61gCLN4OBBBwtgABlrPnh+oQQEAFWNvvFSPrASwQQAABRwvoKZ3lpB2DCbAcPUsUhwAC9Qk8eX6qDOz4SwDPhQACCDhVgADLqTNDXQggcFDA2HqXGDmPIoIAAgg4XuB3xnxZVFTOFkLHzxQFIoBAXYGH56TKCd0IsHgrEEDA2QIEWM6eH6pDAAG1AmvLbWLkPokFAggg4HiB1U3OlquyNQIsx88UBSKAQF2B35+TKqOPJ8DirUAAAWcLEGA5e36oDgEEVIC1+SYx8v6IBQIIIOB4ger0/jI+tzsBluNnigIRQKCuwD0zU2R830RQEEAAAUcLEGA5enooDgEElICx+QYx8p4FAwEEEHCFwNUH5sjWNS+4olaKRAABBJTAbaelyNSBBFi8DQgg4GwBAixnzw/VIYCACrA2XSdG/vNYIIAAAq4Q+DJ9jjz4BQGWKyaLIhFAwBK44dQUOX0oARavAwIIOFuAAMvZ80N1CCBgBVjXipHPHwZ5GRBAwB0CpU1GybmffeSOYqkSAQQQEJGrJiXL2SOSsEAAAQQcLUCA5ejpoTgEEFACBFi8Bwgg4AYBUztG9KJBsmtXL7m0+gE3lEyNCCCAgCVwybhkmTeaAIvXAQEEnC1AgOXs+aE6BBBgCyHvAAIIOFTAqOwj+p6eou3MkNqsctFz8q1KX5n5F/m4tKtDq6YsBBBA4EiBX52cLOefRIDFu4EAAs4WIMBy9vxQHQIIWAHW9WLkP4cFAgggED0BM1n0khNEK2wvWl6CaFsLxSgpOaKe8pYd5dLBf41enfSMAAIIBCFw+YRkOW8UAVYQdDyCAAI2ChBg2YhNVwggEJyAsfkmMfL+GNzDPIUAAggEIWDUdBB9Xz/Rd7UULfuA1G7OFjHNRlt688wX5L2yXo3exw0IIICAkwSunZIsM08gwHLSnFALAggcKUCAxVuBAAKOFzC23CpG7lOOr5MCEUDAvQJG+WDR9nQVLT9VtG0lou8qCHgwNenN5YJR7wb8HA8ggAAC0Ra4eXqKTB/MVwijPQ/0jwACRxcgwOINQQABxwsYW+8UI+cxx9dJgQgg4A4BU28mevEQ0QvaipZrSu3WnWJWVIRc/D9Of1r+r2JAyO3QAAIIIGC3wF1npMjE/gRYdrvTHwIIBCZAgBWYF3cjgEAUBIxtvxEj+8Eo9EyXCCAQCwJmVQ/R9vUSbWcz0bIqRNueG/ZhmfGJMnfc4rC3S4MIIICAHQK/PTtFxvYiwLLDmj4QQCB4AQKs4O14EgEEbBIwsu4XY/t9NvVGNwgg4HYBff8I0Xd3Ei0vUWq37RVj776ID+n9GY/IG1XDI94PHSCAAAKREHjgvFQZ2T0hEk3TJgIIIBA2AQKssFHSEAIIRErAyHlEjK13R6p52kUAARcLmLVtRSsaIPqu1qLl1Iq2JVfM2lrbR3TB5C+kRre9WzpEAAEEwiLw+PxUGdyZACssmDSCAAIREyDAihgtDSOAQLgEjLynxdh8c7iaox0EEHCxgFHRT/Q9PaR2R4ZoWftFz9sZ9dF8curv5S81J0W9DgpAAAEEghX444Vp0rd9fLCP8xwCCCBgiwABli3MdIIAAqEIGDteFGPj1aE0wbMIIOBCAdNIE71kmOiFx4mWFyfalgIxSksdN5LLp30mpQf4g5/jJoaCEEDAb4E/XZImPdry32N+g3EjAghERYAAKyrsdIoAAoEImLteE33DxYE8wr0IIOBCAeNAZ9H39RVtV3PRsqtF25zt+FF8OflueUGf5Pg6KRABBBA4msD/LkyTjq0IsHhLEEDA2QIEWM6eH6pDAAERMXf/Q/S1c7BAAIEYE9BLh4m+p7No+SmibS8SvWC360Z47Wmfyp5Kzo1x3cRRMAIIHCLw5tXp0rZZHCoIIICAowUIsBw9PRSHAAJKwNy3SPQ1Z4CBAAIuFjC1lqIXDxKtoK1oubpoW3aIWVXl4hGJLBt/kzwdd7qrx0DxCCCAgBL4x/Xp0jyDAIu3AQEEnC1AgOXs+aE6BBBQAVbJ16KvnIAFAgi4SMCo6iXa3uNF35EpWla5aNl5Lqrev1JvOeMTyS9P8u9m7kIAAQQcLPD+zemSnkKA5eApojQEEBARAixeAwQQcLyAWbZa9O9HOL5OCkTAuwIJopeMEG13e9FyE0XbtkeMoqKY5lg59kp5NGl2TI+RwSGAgHcEPr4jQxI5Ass7E85IEXCpAAGWSyeOshHwkoBZtVX0ZX28NGTGioCjBYya40Qv6i/6rlai5dRI7eYcEV13dM3hLu7umYtkW2lquJulPQQQQMB2gYR4kU/uyLC9XzpEAAEEAhUgwApUjPsRQMB+gZrdon3d3v5+6REBBCwBo3ygaHu6ibYjTbTt+0XfscvTMmtHXSh/SP+Vpw0YPAIIxI5AWnKc/OeW9NgZECNBAIGYFSDAitmpZWAIxJCAcUC0L5rE0IAYCgLOFTCNTNGLh4he2E60XJHaLbvELC93bsFRqOx3Z/1HNuxntUIU6OkSAQQiINAsPU7+eQMBVgRoaRIBBMIsQIAVZlCaQwCByAhoXzYT0Ssj0zitIuBhAbO6m2j7eou2s7lo2ZWibc3xsEbjQ9807Fy5t9lVjd/IHQgggIBLBNo0jZO/XUOA5ZLpokwEPC1AgOXp6WfwCLhHQPums8iBne4pmEoRcKiAvv8E0fd0Fi0/WbRt+0TfvcehlTqzrIdn/VtWlzR1ZnFUhQACCAQh0KFlvLx6RVoQT/IIAgggYK8AAZa93vSGAAJBCujfDRazfH2QT/MYAt4UMLXWohcNFK2gtWg5mmhb8sU8cMCbGGEYddaA6XJn61vD0BJNIIAAAs4R6N4mXl68lADLOTNCJQgg0JAAARbvBgIIuEJAXzlRzJKvXFErRSIQLQGjso/oe3uKtqOJ1G4vEz03P1qlxGS/T539jnxb3Comx8agEEDAuwJ9jouXZ35FgOXdN4CRI+AeAQIs98wVlSLgaQF97Wwxd7/raQMGj8AhAkayqO2AWmF70fISRNtaKEZJCUgREtjZ6xS5qf1vI9Q6zSKAAALRExjUKUGeWJAavQLoGQEEEPBTgADLTyhuQwCB6AoYG68SY8dL0S2C3hGIooBxoKPoRf1E39VCtOwDUrs5W8Q0o1iRt7p+7uy35Kvitt4aNKNFAAFPCEwdmCi3nZbiibEySAQQcLcAAZa754/qEfCMgLHtN2JkP+iZ8TJQBIyywaLt6SrajlTRtpWIvqsAlCgJ7O0yTK7p9liUeqdbBBBAILICF4xNkgvHJke2E1pHAAEEwiBAgBUGRJpAAIHICxh5z4ix+cbId0QPCERBwNSbi148SPSCdqLlmlK7ZaeYlRVRqIQu6xP486y/yuKSjuAggAACMSmgVl+pVVhcCCCAgNMFCLCcPkPUhwACloBZ+HfR181HA4GYEDCreoq2r5doO5uKllUh2vbcmBhXLA5i/7G9ZGGfF2JxaIwJAQQQsASemJ8qgzonoIEAAgg4XoAAy/FTRIEIIGAFWMVLRF81CQwEXCmg7x8h+u5OouUlSu22vWLs3efKcXix6NfO+rN8sL+bF4fOmBFAwCMCb1ydLu2axXlktAwTAQTcLECA5ebZo3YEPCRgVm4WfXk/D42YobpVwKxtJ1pRf9ELjhEtWxNtc66YWq1bh+PpuitbtpeLB7/uaQMGjwACsS/w2V0ZsT9IRogAAjEhQIAVE9PIIBDwgIBWKtqSVh4YKEN0m4BR3l/0vd2ldkeGaFn7Rc/b6bYhUG8DAn+f+bz8s7Q3PggggEDMCqiVV2oFFhcCCCDgBgECLDfMEjUigIAloC1pKaKVoYFA1ARMI030kmGiFx4nWm6caFsLxCgtjVo9dBw5gZr05nLBqHcj1wEtI4AAAg4QGNQpQZ5YkOqASigBAQQQaFyAAKtxI+5AAAGHCOjfDhCzYqNDqqEMLwgYB7qIvq+PaLuai5ZVLdqWbC8MmzGKyL/PeEr+Vj4ICwQQQCCmBdTXB9VXCLkQQAABNwgQYLlhlqgRAQQsAX31qWIWfYYGAhET0MuGib67s2j5KaJtKxK9cHfE+qJh5woYCYly/vjFohvOrZHKEEAAgXAIXDA2SS4cmxyOpmgDAQQQiLgAAVbEiekAAQTCJWD8fJkYO/83XM3RjscFTK2l6MWDRCtoK1qOLtqWHWJWV3lcheErgUUzHpZXq0aAgQACCMS8gFp9pVZhcSGAAAJuECDAcsMsUSMCCFgCxvbfiZH1ezQQCErAqOwt2r6eou/IFC2rTLTs/KDa4aHYF7jk1M+looZPysf+TDNCBBB4Yn6qDOqcAAQCCCDgCgECLFdME0UigIAVYO38X1GrsLgQaFwgUfSS4aLt7iBaXoJoW3eLUVTc+GPc4XmBz0+9T16sOdnzDgAggIA3BNQXCNWXCLkQQAABNwgQYLlhlqgRAQQsAbPoc9FXT0UDgSMEjJrjRC/qL/quVqLl1EjtphwRQ0cKgYAFrprxmRRVxQf8HA8ggAACbhT47K4MN5ZNzQgg4FEBAiyPTjzDRsCNAmbVdtGX9XJj6dQcZgGjfJBoe7qKtiNNtO37Rd+xK8w90JwXBb6ZfIc8oxOSe3HuGTMCXhRQK6/UCiwuBBBAwC0CBFhumSnqRAABtYlQtM/41LPXXgXTyBS9eIjohceKlmtK7ZZdYpaXe42B8dogcOMZi2VXOYcZ20BNFwgg4ACBQZ0S5IkFqQ6ohBIQOLpAZWWlLF68WBYtWiSrV6+W/Px8ad68uZxwwgkyefJkmTFjhrRo0cLxjIZhyNKlS6WqqkqmTJkS0XqLi4vlmmuukd27d8sLL7wg3bt3j2h/djVOgGWXNP0ggEBYBNQKLLUSiyt2BczqbqLt6y3azmaiZVWJti0ndgfLyBwj8P34G+SJuDMdUw+FIIAAApEWUF8fVF8h5ELAqQKmacqXX34p9957r2zbts0qc+jQoZKZmSnV1dWyfv16KS8vt8Ks3/72t3LWWWdJYqJz/0HUe++9J1deeaX88Y9/lFmzZkWUnQArorw0jgACCPgnoK+eJmbRp/7dzF2uEND3Dxd9TyfR8pKldtteMfbsdUXdFBlbAnfM/FiyS5Nja1CMBgEEEDiKwAVjk+TCsfz3Hi+JMwVUePWvf/1L7rjjDiuUuuGGG2T27NnSrFmzgwWXlZXJBx98IE8++aS1Kuuuu+6ShQsXOjbE+uc//ynXXnstAVYIrxwrsELA41EEELBfwNh4jRg7/mR/x/QYFgGztrXoxQNFK2gtWo4m2uZ8MWsOhKVtGkEgWIEfT7pcHkyeG+zjPIcAAgi4UkCtvlKrsLgQcKLAjz/+KJdffrlV2hNPPCGjR4+WuLj6v5j5008/WeHVli1b5Omnn5apU515niUBVuhvGgFW6Ia0gAACNgoYuU+KseU2G3ukq1AEjMo+ou/tKbU7moi2vVT03B2hNMezCERE4N5ZH8qmkrSItE2jCCCAgFMFnpifKoM6Jzi1POrysEBNTY3cf//98uc//1nuu+8+ueSSSxoMr3xMvnBo2rRp8vjjjx9cqfXUU0/Jo48+2uCqp6P9vmPHDvn3v/8tn3/+uSxfvtzqSp0lNXHiRJk3b5706NHjYF2+LXvqHlXziy++aD3bs2dPa+XYRx99JEuWLDlkVm+99VZrZZnvUuNWZ3397W9/kxUrVlh/efjw4TJ37lzrrK/k5P+umDxafxdddJGMGzdOrrvuukPOwPrkk09E/Xb++edbWy5TU488A8/nqLZtXnbZZY262/2aEmDZLU5/CCAQkoC59z+i/3hWSG3wcIQEzBTRi08QbXd70fLiRNu6W4ySkgh1RrMIhEfg51EL5L70S8LTGK0ggAACLhJQXyBUXyLkQsBpAps2bbK2AiYlJfl9ALk6rFwFNuqQdxV8nXTSSdawgg2wVGClwiW1NVGFVh06dJDa2lrZsGGDlJSUWP9ZtX3iiSda/dQ9c+q4446TjRs3SteuXaWgoMCqS7WnVoqtW7dO+vfvL61atZJJkybJxRdfbD2/b98++d3vfifvvPOONGnSRPr16ycJCQkH+zvnnHPkN7/5jfVcY/3deeedMmLEiCMOcS8sLJSrr75a9u/fX6+rOldMBVsff/yxvPrqqzJw4ECnvRpCgOW4KaEgBBA4moBZuUn05f1BcoCAcaCj6EX9RNvVQrTsA6JtynJAVZSAQGACD5z9vvxU3CSwh7gbAQQQiAGBz+7KiIFRMIRYFPCtFFKhzR/+8Acr0Gns0nX94EorFcKo1UPBBli+MEwFaQ8//LAVNMXHx1vtqUPj1ZbGP/3pT3LhhRdaB8ynpKQcDLDUofNqhZZ67thjjxVVl7pUGNXQFkK18uqhhx6y2pw/f77cfvvtB4MqFWw999xzVuCkgrCbb77ZOuPLF5g11F9paekRAZaqRdWugrf6DpL3BYdDhgyx3NPT0xtjt/13AizbyekQAQRCEzBF+zxVxDRCa4anAxYwygaLtqeraPmpom0vFn1XYcBt8AACThLYNmyW3N3sWieVRC0IIICALQLd2sTLS5eyddoWbDoJWOCll16yVgKpA8/VNjsV/vhz+Z5T4dXdd99treAKZgWW2r734IMPWiuQ1NladbfuqTp+/vlnKyDr3LmzPPPMM9KiRYtDAqWGvjLYUIClVmapMGzAgAHy2GOPSZs2bQ4Z7t69ey2HrKwsK+Tq1atXo/019BVCNbYFCxbI9OnTjwip1NbFW265xapBbVt04kWA5cRZoSYEEDiqgP7tQDErfkYpggKm3lz04sGiFbQVPdeU2i07xKysjGCPNI2A/QKPn/OurChqbn/H9IgAAghEWWBy/0S544yUKFdB9wjUL+ALnQ4/I6oxL19AVPeMp2ACrMb62bZtm1xxxRVW0HR4gPXDDz9YZ1gNHTr0iGYaCrBef/11a9VV3ZVjhz+sQjG1Suv555+XM84442CA1VB/DQVYavugWsW1devWg2GY6quystIK/dQWR7XaS22bdOJFgOXEWaEmBBA4eoC1draYu99FKYwCRlVP0fb2En1nU9GyK0TbnhvG1mkKAecJ5A2YKre2vsN5hVERAgggYIPAwonJMntkkg090QUCgQvUt5LKn1bCtQLr8L4qKipEbclTwZUKjL755hvrTCt1UPrhAZbafthQAFRfgFV366PvbKz6xqq2EqpwyRfqNRRQ+Z5t6HfTNEU5qYPm66608q0qmzBhgtxzzz1HrDrzx9+Oewiw7FCmDwQQCKuAsf1eMbIeCGub3mosTvSS4aLv7iRafqLUbt0rxr593iJgtJ4XeOac/5Nvio7xvAMACCDgTYGH56bKCV3925blTSFGHU2BaJ+BpcauAiO1kurvf/+7FVzVvdTWQfX7CSecEHKA5Ts4/bXXXvOLPNQAS3Xi27KoAjjfWVe+8O+VV16RKVOm+FVLNG4iwIqGOn0igEBIAmbh26KvWxBSG1562KxtJ1rRANF3HSNaTo3Ubs4V0TQvETBWBA4RKOw1Vq5v/ztUEEAAAc8KvHN9urTI4AuEnn0BHD7waH+FcM+ePdaWPvU1PrUqauzYsdZXAdVXBdW/1JlUDW0hDHQFlvqyoQqRVIDk2x7oz/QEuwJLte3bLqi+2KjO1FJfTVTbCouKiuTZZ5+Vtm3b+lNCVO4hwIoKO50igEAoAmb5WtG/O3JfeShtxtKzRkV/0fd0l9odGaJt3y96/s5YGh5jQSBkgRfPeVM+Lzo25HZoAAEEEHCjgAquVIDFhYBTBdRX+e6//37585//LHfccYdcddVVhxzkXlZWZh2yPnz4cJk6daqkpaVZX/hTX+lTq4ceffRROeaYX1ZZH+0MrLrhUd2D132rkdTB6mo73eFf41PnRy1cuFDatWsX8gosVaOvv9tuu80aQ1xc4+FyKAGW6tN3YLv6WqI6rF6Ndd68eXLTTTf5fWh+NN4fAqxoqNMnAgiEJmAaon2uvpzDlwhNI130kqGiFx4nWm6caFsLxCgtDc2XpxGIYYF9XYbK1d0ej+ERMjQEEEDg6AJq66DaQsiFgJMFfvzxR7n88sutElVYNX78+IPBju+8JvVVvlNOOcX6op4KoEpKSuTpp5+2Qi3f9c4778j1118v9YVDBQUF1pcOly1bZj0/a9Ysqbulr76vCaozpN58802rvXCcgaXqXLNmjVx00UXSo0cPqw4VjNW9fDWtX7/eWvk1Y8aMg4e4N7Tiq7GAy3cQ/bBhw6Rbt27y+OOPizpMXoWCTr4IsJw8O9SGAAINCujfDROz/CfPCRkHuoi+r49oO1uIll0l2pZszxkwYARCEXj17FdlUXGnUJrgWQQQQMDVAurwdnWIOxcCThZQQdG//vUvawVWYmKiXHPNNXLuuedaK6vUb2qbnzqfSq1eUlv61HXXXXdZK6PU/b5rxYoVsmDBAunZs6c88MAD1mojdakzrNTqozfeeMP6z76wSrWtQrBHHnlEZs+eLffee680b/7LF4tVkPTBBx9Yv+Xn5wcdYKlVTupfvpVWql214kydPzVz5kxrzB07djzYpwqW1KqyPn36WHWq3xoLqBr73bfKTW2TbNq0qahzvVSI1axZMye/FkKA5ejpoTgEEGhIQF//KzELfvkfnFi+9NJhou/pLFp+imjbikQv3B3Lw2VsCERUYP9xvWVh7+cj2geNI4AAAk4XuOOMFJnc/79/wHd6vdTnXQEVJqnVUSp4UquU1DV06FDJzMwUtY1w1apVh+CMHDnS2ganVkb5thDWDYeaNGlinWWlLrWaSa0+UmdcqXOf6q622rJli9x4442izohS4VXfvn2tZzZs2CCapsmcOXNEbSNUZ0apc6u6dOnSaKCknveFaerfqzomTZpkBW4JCQlWIKe2K/7nP/8RX53JycmiVpmpsKx79+5WcDZq1CirlsYCqsZ+V234DstX/14FdZdddplf2xej+UYSYEVTn74RQCBoASPncTG23hH080580NRaiV48SLSCNqLl6KJtyRezutqJpVITAq4U+Nusl+TfJT1cWTtFI4AAAuESeOnSNOnWJj5czdEOAhEXUIeOL168WBYtWmSFSirQUcGS+grg5MmTZeLEifLtt9/Kk08+aX0xcNq0aYesJlIh1vvvvy9vv/22LF++3AqD1OqquXPnypIlS6xthIdvF8zLy7PO4FJ9+gIk1Y8KyNRB7o899pj1jFoBprYw+hMYqfDrrbfekhdffNGq85xzzrEOcFeBlbpUnZ9++ql1jwq7ysvLrYDt9NNPt2pt1arVQevG+mvsd9VQYWGhXH311VYtr7766sHVaRGf0BA6IMAKAY9HEUAgegJm0aeir54WvQLCwLNBQQAAIABJREFU0LNR2Vu0vT1F35kpWlaZaNn5YWiVJhBAoD6BylYd5eJBfwUHAQQQ8LzAZ3dleN4AgNgUUNsC1ZZAFQipM6X8OQw9NiX8G5UvwFJbElWQdvhh9f61Yu9dBFj2etMbAgiES6Bmj2hfHxeu1iLfjpko+v7hohV2EC0vQbRtu8UoKo58v/SAAAKWwD9nPit/L/1lCwAXAggg4FUBtfJKrcDiQgABBD788ENr22B9h9U7VYcAy6kzQ10IINCogL6sp5hVzjzE3KhpL/q+/qIXtBQt+4DUbs4RMfhqYqOTyg0IRECgJqOFXDDynxFomSYRQAABdwmos6/UGVhcCCDgTYHa2lpJSkqSnJwc+fWvfy1VVVX1fvnQqToEWE6dGepCAIFGBfS1s8Xc/W6j99lxg1E+SLQ9XUXbkS7a9hLRd+yyo1v6QAABPwQ+OOMJea18iB93cgsCCCAQ2wLq64PqK4RcCCDgTYGnnnrK+qKhutRWy4ceesj68qFbtlsSYHnzvWXUCMSEgJH9kBjbfm37WEw9U/SSIaIXHCtarim1W3eJWV5uex10iAACjQsYCcly0cSP5YDW+L3cgQACCDhVoE/GJumUukPSEqpkb00r2VzZXXbXtA643IfnpsoJXRMCfo4HEEAgNgTUVw5vv/12adeunVx++eVy9tlnS2Kie75KSoAVG+8ho0DAkwLmvk9EXzMj4mM3q7uLtq+3aDubipZVJdq2nIj3SQcIIBAegcWnPSB/rjwxPI3RCgIIIBAFgXEtlkqH1B1H9PxNySjJruoUUEXvXJ8uLTLiAnqGmxFAAAGnCBBgOWUmqAMBBAIXqC0S7au2gT/XyBPqsHV9dyfR8pOldtteMfbsDXsfNIgAAvYILJz+ueyv5g9r9mjTCwIIhFugW1qOjG7+Xb3NlusZ8q/d/v+DPBVcqQCLCwEEEHCrAAGWW2eOuhFAwBLQv+0vZsWmoDXM2taiFw8UbVdr0XI10TbniVlTE3R7PIgAAs4R+Grab+S5A+OdUxCVIIAAAgEKjGn+nXRNa3jld1ZWllRXVwfYqnNvb9asmXOLozIE6hHYv39/TLo0bdpU7rnnHseNjQDLcVNCQQggEIiAvuFiMXe95vcjRmVf0ff0lNqd6rD1MtFzj1yS73dj3IgAAo4WuO70z2R3Rbyja6Q4BBBA4GgCJ7dYJp1S8xu8RX1JrLKyEkQEEEAgrAIEWGHlpDEEEEDgFwEj/3kxNl1XP4eZInrJCaIVthctN060bYVilMTmPyXhfUAAgUMFvp18mzylT4MFAQQQcLVAn4zNMqzpmnrHoJkJ8u7OSWKKf9ukr5qSLCf3cs9hza6eOIpHIAYEnLgikhVYMfBiMQQEvCxglq0S/fuRv4RZBzqJXtRXtJ0tRMs5INqmLC/TMHYEPC1w68zFklfKH9Q8/RIweARiQCA+zpAZx3wizRJLjxjNmrIBsq68j9+jfOnSNOnWhlWpfoNxIwIIOE6AAMtxU0JBCCAQqEDpvReItr1Y9F2FgT7K/QggEIMCq8ZfK4/EzYrBkTEkBBDwokBGQqUMyfxJOqflSZyYUqY1kU2VPWVjRc+AOD67KyOg+7kZAQQQcJoAAZbTZoR6EEAgYIH9t18jNSu/D/g5HkAAgdgUuGfWx7K1JDk2B8eoEEDAswIqvEqNPyBVRmrABsO6JsgjcwN/LuCOeAABBBCIoAABVgRxaRoBBOwRqPjrS1L515fs6YxeEEDA0QLrx14qv0+a7+gaKQ4BBBCwW+DyCcly3qgku7ulPwRcKaA+jrBkyRLRdb3B+seMGSPHH3+89ft3330nGzZs8Gus7du3lylTpvh17+E3rV27VlauXCmjR48+2Pfh96g6fvzxR+vrpKmpqTJw4EDp06ePxMcfuX1448aNVu1Dhw6VAQMGBFWT3Q8RYNktTn8IIBB2gZqV38n+268Ne7s0iAAC7hP4/TkfyvqiNPcVTsUIIIBABAX+dEma9GjL+VcRJKbpGBJYvXq1rFlT/8cTfMMMNsDq1q2bnHLKKQFrbdmyRb799lvRNE3q9l23oc2bN8vy5cslPT1dunfvLnl5eVJcXCz9+vWT4cOHH9LngQMH5KOPPhLDMGTatGlW2OWGiwDLDbNEjQggcFQB88AB2TtjLEoIIOBxgc2j5stv0i/1uALDRwABBA4VaJ4eJ/+4IR0WBBDwU+CLL76Q7OxsGTx4sAwZMsTPpxq+7fvvv7dWaLVs2dJafRVIWKQCplWrVsn69eutsEld9QVYtbW1ViBVXl5u9dGqVSupqKg4GFJNnz5dMjL+ew6eWs2l2h05cqT07t075DHa1QABll3S9IMAAhEVKLn+Uqld/1NE+6BxBBBwtsAj574nq/ZlOrtIqkMAAQRsFpjYL1HuOjPF5l7pDgF3CtTU1FihT0lJibVSqnPnziENxLcqKjExUSZPnixt2rTxu72CggJZtmyZ7N+/X+Li4qznTNOsN8BS93z44YfW6qtTTz1VUlJ++Xv+k08+kcLCQpkwYYKo7YvqUiHXokWLrHtV2JWU5J7txQRYfr8+3IgAAk4WqHj5Wal861Unl0htCCAQQYGsoWfJnc2vi2APNI0AAgi4U+C201Jk6sBEdxZP1QjYLFBWVmYFQer8KxUEqVVTwV4qVPr444+lsrJShg0bFtA5U6qODz74QKqqqqygSa0E+/nnn6WoqKjeAGvHjh3y+eefS9u2bQ85Y0sFWCoIGz9+vHTs2NEaijr3atOmTWEJ6IK1CfY5Aqxg5XgOAQQcJVDz/TLZf9cNjqqJYhBAwD6B/zn3XVm+r7l9HdITAggg4BKB169Kl2Ob/7J6gwsBBI4u4AuCMjMzrdBJHZquVmOpq1mzZlaQ1KVLF78Yv/nmG1FnV6lVV4GudFIBlnq+R48e1nlWvi2CDQVYvsDLtwIrOfmXrzEfvgJr37591l9r3bq1FWolJCT4NRan3ESA5ZSZoA4EEAhJwKyulr2nnRxSGzyMAALuFMgbMFVubX2HO4unagQQQCCCAp2PiZe/XM6HLSJITNMxJqC+zKcOQlfb6tSZU+rrfSrkUQGSWpWltvL17NlTRo0addTwR23bW7x4sdVGOLYi+g5dbyjA8v2uVnsd7QysL7/8UlRIF+h2RqdMMwGWU2aCOhBAIGSBkpsWSu1Pq0NuhwYQQMBdAi/M/rt8ube1u4qmWgQQQMAGgVnDk+Tqyb+sxOBCAIHGBXyrplRwpQ5xHzBggBViqfBKfZ1QHaauLvVVv759+zbYoO8g+GOPPdYKi0Jd6dRYgKUKaegrhIMGDbJWjvlWl3Xt2lVOOumkxjEceAcBlgMnhZIQQCA4gYpXX5TK114O7mGeQgABVwoU9DpZbmh/nytrp2gEEEAg0gK/OydVxhzvri1CkTahfQQaElCrpdQKpZ07d8rxxx8vI0aMOOJWX8DVvHlzmTZtWr1fFKy7+qru2VOhyPsTYKn21dcOf/zxR6murrZqU+GVCtpUAKe2DpaWlsrUqVNF1a+2N6ovEapVW2rFWa9evWTo0KEhh22hjLOxZwmwGhPidwQQcI1A7U+rpOSmK1xTL4UigEDoAn859w35ZN9xoTdECwgggEAMCvzzhnRpls75VzE4tQwpSgK+VUxqK+HEiRNFrbA6/FKHpKsg6ZhjjrEOgg/HV/78DbAaYtm2bZssXbrUWlGmVmPl5OTIkiVLRJ2Vpc7Y2r17t+zZs8c632vcuHFR0m28WwKsxo24AwEEXCSw9/RxYlZVuqhiSkUAgWAF9nYdJtd0fSzYx3kOAQQQiGmBQZ0S5IkFqTE9RgaHgN0CvsPS1ZlYEyZMkPbt2x9Sglr5tGjRIuvgd7UFUYVF4bhCCbB8z/q+rJiSkmKdz6UCK98YfIfEq/GF+vXFcIy3oTYIsCKpS9sIIGC7QOm9t8qBpUts75cOEUDAfoE3znlF3i/y70tA9ldHjwgggEB0BS4cmywXjE2KbhH0joDLBNQ2wqqqKklLS7POvjr82r9/v3z44YeiaVq9AZZvhZY68yqcQVAoAdbatWutrYIjR46U3r17S0VFhTUGNb7p06dbY1XXt99+K+oQ+zFjxlgH1TvxIsBy4qxQEwIIBC1Q9e//k/I/Phr08zyIAALuEChp30eu6PWcO4qlSgQQQCAKAo/OS5WhXTj/Kgr0dOlSAbWNzvflwPpWV6lh1d16p8Kfpk2bHjJaddD7mjVrpHXr1tZZU+HYPqg6CDbAKi8vt1aEqfOwfNsZfavIVHCl/ppakaUu39ZHFWCpM8CceBFgOXFWqAkBBIIW0PNz/1979wEmRZXuf/ydPAMMOUmUHCQoSRGVpCBgIkjUNV7FAGZEJRgwxwUVUEHFAK7gugaCBAURRUQQEQQBScoww+Qc+/8/NTYOOMN091R3V5369vP4uKtV57zv59T13vvz1ClJunaEz/dzIwII2ENg8fDXZHGyNf/toD0EqRIBBHQWqBwVIovvqCSR4Tp3SW8ImCtQ8vU/tQPp5C/1qVfw1qxZI4cPHzbOvirt64IqAFN/v127dnLOOeeYVqCvAZYKpdSuKtWLOutK/diBZdqyMBACCCBQcYGk60dJ4cHfKz4QIyCAgCUFMms1lhs6L7BkbRSFAAIIWEHgvDbh8sjw4l0V/BBAwHMB9brd5s2bRR3Srs6wUoeeq1ft1BlRGzZskN9//13Cw8NLPcBdhUxqt1NycrLxGp6Zu5h8CbASExONLw+qLw4OGDDg+NcFVRBX1hlYaseW2pVVo0YNz9ECeCU7sAKIzVQIIBAYgYzZL0r2koWBmYxZEEAg4AKfDJsl76d0CPi8TIgAAgjYReCWCyNlRA/Ov7LLelGndQRUuKO+1rdv3z5xuVzGK4DqPKu8vDxR52Op8ErtrCrtjKjyDng/ucvdu3cbc6lX+YYMGSKxsbFlQvgSYH311Vdy6NChUs/qUrvE1N9X/TRv3lzi4uIkKSlJ2rdvLz169LDOgpxUCQGWZZeGwhBAwFeBvE3fSuoDd/h6O/chgICFBXKr1JQbei6RgkILF0lpCCCAQJAFXrk2Rto2+OcB1EEui+kRsI3A/v37RZ1nlZaWZgRXKsiqX7++dO/eXapVq1ZqH0eOHJHVq1cbO7Y8OcDdnwGW+zD5xo0bS58+fUqtV/W4adMm45VCFWS1adNGunTpcnynlhUXiwDLiqtCTQggUGGBY5f0FldOdoXHYQAEELCWwIornpM307paqyiqQQABBCwk0KBGqLxzS/FXxfghgAACOgkQYOm0mvSCAALHBdIefUBy161GBAEENBIoDI+Umy9aIRm5GjVFKwgggIDJAgM6hsv9l3L+lcmsDIcAAhYQIMCywCJQAgIImC+Qs+IzSX/2UfMHZkQEEAiawJeXPC5zs84N2vxMjAACCNhB4O7BUTLkTD4/aIe1okYEEPBOgADLOy+uRgABmwgUpSRL4oiBNqmWMhFAwBOB2y5ZI4lZIZ5cyjUIIICAIwVCQkQWjI8R9RohPwQQQEA3AQIs3VaUfhBA4LhAyr23Sv7WHxBBAAENBDYMmiozc/tp0AktIIAAAv4T6NkqTGZcGe2/CRgZAQQQCKIAAVYQ8ZkaAQT8K5C9ZKFkzH7Rv5MwOgIIBETg7stXyZ/pYQGZi0kQQAABuwrcNShKLjmL1wftun7UjQACpxYgwOIJQQABbQUK/zwsSf8apm1/NIaAUwR+GHCvPFcwxCnt0icCCCDgk0BUhMjb4ytJnVhetfYJkJsQQMDyAgRYll8iCkQAgYoIpEy4XvJ3bq/IENyLAAJBFnhg2Bfye0pEkKtgegQQQMDaAr3bhcu0oXx90NqrRHUIIFARAQKsiuhxLwIIWF4ga+HbkjnvFcvXSYEIIFC6wNZ+t8tTMhweBBBAAIFyBCZdEiUDO/H6IA8KAgjoK0CApe/a0hkCCIhI4cH9knT9SCwQQMCmAg+PWC6/JrGjwKbLR9kIIBAggdjoEHl7fIxUq8TrgwEiZxoEEAiCAAFWENCZEgEEAiuQfNu1UrBrR2AnZTYEEKiwwI7zb5RHI8ZVeBwGQAABBHQXuKhDuEy+jLBf93WmPwScLkCA5fQngP4RcIBA1qK3JfMNXiN0wFLTomYCT175ufyUWEmzrmgHAQQQMF9gyhVR0rc9rw+aL8uICCBgJQECLCutBrUggIBfBAoPH5Ska0f4ZWwGRQAB/wjsPmecTKt0o38GZ1QEEEBAI4FaVYpfH4yJ5PVBjZaVVhBAoBQBAiweCwQQcIRAyp03Sf72rY7olSYR0EHghZH/k++PVdWhFXpAAAEE/Cow+MxwuWcwrw/6FZnBEUDAEgIEWJZYBopAAAF/C2R/tEgyXn3B39MwPgIImCCwr+swebDaBBNGYggEEEBAf4FHR0RLr9Zh+jdKhwgg4HgBAizHPwIAIOAMgaLEY5I4arAzmqVLBGwu8MqoJfJ1Qk2bd0H5CCCAgP8F6lcPkQXjK0lYqP/nYgYEEEAg2AIEWMFeAeZHAIGACaQ+dLfkbVwfsPmYCAEEvBc41GmQ3Fd7kvc3cgcCCCDgQIErukXIhAGRDuyclhFAwIkCBFhOXHV6RsChAjkrl0r60w87tHvaRsAeAm+M+kBWJdS1R7FUiQACCARZ4KnR0dK9Oa8PBnkZmB4BBAIkQIAVIGimQQABCwgUFMixK/qJKyfHAsVQAgIInCxwpE1vuashITNPBgIIIOCJQJPaofLmTTGeXMo1CCCAgBYCBFhaLCNNIICApwLpz8+QnGWfeHo51yGAQAAFFox6V5YmNAzgjEyFAAII2Fdg5NkRcnN/Xh+07wpSOQIIeCtAgOWtGNcjgICtBfK2bJLU+26zdQ8Uj4COAseadZPbmz2rY2v0hAACCPhF4IVx0dK5Ka8P+gWXQRFAwJICBFiWXBaKQgABfwokXTdSCg/t9+cUjI0AAl4KfDByvvz3WDMv7+JyBBBAwJkCLeuFytwbeH3QmatP1wg4V4AAy7lrT+cIOFYg6735kvnmHMf2T+MIWE0gpWF7Gd/mFauVRT0IIICAZQWu6hUh1/Xm9UHLLhCFIYCAXwQIsPzCyqAIIGBlgcK4PyXpqiusXCK1IeAogY+vnCOLEts4qmeaRQABBCoiMOuaGGnfMLQiQ3AvAgggYDsBAizbLRkFI4CAGQKpU++VvG/XmTEUYyCAQAUEMms3lRs7vyUuVwUG4VYEEEDAQQJdm4XJM2OiHdQxrSKAAALFAgRYPAkIIOBIgdx1ayTt0cmO7J2mEbCSwNJhM2VBSkcrlUQtCCCAgKUF7r80SgZ0DLd0jRSHAAII+EOAAMsfqoyJAAK2EEgcc6kUJRy1Ra0UiYCOArlVasn4XoslO1/H7ugJAQQQMF/g9Dqh8vqNMRIaYv7YjIgAAghYXYAAy+orRH0IIOA3gcy35krWu/P8Nj4DI4DAqQVWX/GMvJ7WHSYEEEAAAQ8FbuwbKWN6Rnh4NZchgAACegkQYOm1nnSDAAJeCBQe+UOSrh7qxR1cigACZgkUhkfJbQOXSUo22wjMMmUcBBDQWyA2JsTYfVUnln9u6r3SdIcAAmUJEGDxbCCAgKMF0h6+X3LXf+loA5pHIBgC6y59TF7NPC8YUzMnAgggYEuBod0i5PYBkbasnaIRQAABMwQIsMxQZAwEELCtQN536yV1yt22rZ/CEbCrwB2XrZGjGewisOv6UTcCCARe4JVrY6Rtg9DAT8yMCCCAgEUECLAsshCUgQACwRNIvnG0FOzfF7wCmBkBhwl8O3iK/Dunv8O6pl0EEEDAd4EL2obL9GFRvg/AnQgggIAGAgRYGiwiLSCAQMUEspcslIzZL1ZsEO5GAAGPBSYNXSUHU8M8vp4LEUAAAacLPDoiWnq15p+bTn8O6B8BpwsQYDn9CaB/BBAQV3aWJA4fKK68XDQQQMDPApsG3CfPFwz28ywMjwACCOgjcEajMJn5r2h9GqITBBBAwEcBAiwf4bgNAQT0Esh45XnJ/u8HejVFNwhYUGDqiC/ktyQ+AW/BpaEkBBCwqMCdF0fKpV3456ZFl4eyEEAggAIEWAHEZioEELCugDoDS52FxQ8BBPwnsLXfBHlKhvlvAkZGAAEENBM4rXqIvH5jjMRE8tELzZaWdhBAwAcBAiwf0LgFAQT0FEh7+H7JXf+lns3RFQIWEJgxcplsP8ZrMBZYCkpAAAGbCFx9XoRce0GkTaqlTAQQQMC/AgRY/vVldAQQsJFA3uaNknr/BBtVTKkI2EfglwtulMfCx9mnYCpFAAEEgiwQGS7G7qtGNUODXAnTI4AAAtYQIMCyxjpQBQIIWEQgZeKNkr9jm0WqoQwE9BF4dtRnsjmhsj4N0QkCCCDgZ4HBZ4bLPYOj/DwLwyOAAAL2ESDAss9aUSkCCARAIGfVMkl/anoAZmIKBJwjsKvnVTI95gbnNEynCCCAgAkCL4yLls5Nw0wYiSEQQAABPQQIsPRYR7pAAAETBZKuHSGFhw+aOCJDIeBsgZmjP5YN8dWcjUD3CCCAgBcCZ7cIkydGcWagF2RcigACDhAgwHLAItMiAgh4J5D93w8k45XnvbuJqxFAoFSBfV2Hy4PVbkcHAQQQQMALgYcuj5J+Z4R7cQeXIoAAAvoLEGDpv8Z0iAAC3gq4iuTYsAHiSk/z9k6uRwCBkwTmjl4iX8bXxAUBBBBAwEOBlvVCZe4NMR5ezWUIIICAcwQIsJyz1nSKAAJeCGS9N18y35zjxR1cigACJwsc6jRI7qs9CRgEEEAAAS8ExvePlCvPjvDiDi5FAAEEnCFAgOWMdaZLBBDwUsCVlSmJIweJKyfHyzu5HAEE3AJvjV4ky+PrAYIAAggg4KFArdgQmXt9jNSoHOLhHVyGAAIIOEeAAMs5a02nCCDgpUDm/Fcl6/23vLyLyxFAQAkcadtb7mrwMBgIIIAAAl4IXNc7Uq7qxe4rL8i4FAEEHCRAgOWgxaZVBBDwTqAoJUkSRw4WKSry7kauRgABeX/0AvkkvjESCCCAAAIeCpxWPURevS5Gqsaw+8pDMi5DAAGHCRBgOWzBaRcBBLwTyHxtpmT9513vbuJqBBwukNC8u0w4/RmHK9A+Aggg4J3Azf0jZSRnX3mHxtUIIOAoAQIsRy03zSKAgLcCRYkJkjhqiLe3cT0CjhZYMmqefJjQ3NEGNI8AAgh4I9C0dqix+yqatwe9YeNaBBBwmAABlsMWnHYRQMB7gYy5/5bsD9/z/kbuQMCBAikN28v4Nq84sHNaRgABBHwXmDAgUq7oRnrluyB3IoCAEwQIsJywyvSIAAIVEihKPCaJo4eIuFwVGoebEXCCwKdXzpb3Ets6oVV6RAABBEwRaFU/VF69NkZCQ00ZjkEQQAABbQUIsLRdWhpDAAEzBTJfnyVZH7xj5pCMhYB2Ahm1m8otZ70l+YXatUZDCCCAgN8E7h4cJUPODPfb+AyMAAII6CJAgKXLStIHAgj4VaAoJVmSxlwqrvw8v87D4AjYWWD58H/LW8md7NwCtSOAAAIBFWjfMFRmXRMT0DmZDAEEELCrAAGWXVeOuhFAIOACmW/Nlax35wV8XiZEwA4CObG1ZcL5H0p6jh2qpUYEEEDAGgKTL4uSizqw+8oaq0EVCCBgdQECLKuvEPUhgIBlBFzZWZKodmFlpFumJgpBwCoCq4c+I6+ndrdKOdSBAAIIWF7gzKZh8vy4aMvXSYEIIICAVQQIsKyyEtSBAAK2EMha9LZkvsEX1myxWBQZMIGCiGi58+KlciwzJGBzMhECCCBgd4FpQ6Okdzt2X9l9HakfAQQCJ0CAFThrZkIAAU0EEsdeJkXxcZp0QxsIVFxg3aUz5NXMXhUfiBEQQAABhwj0aBEmT45i95VDlps2EUDAJAECLJMgGQYBBJwjkP3pR5Lx76ec0zCdIlCOwD1DV8sfqXz/nQcFAQQQ8FRgxpXR0rNVmKeXcx0CCCCAgIgQYPEYIIAAAj4IJI+/Sgr27PbhTm5BQC+BDYOnysycfno1RTcIIICAHwV6tQ6TR0ew+8qPxAyNAAKaChBgabqwtIUAAv4VyF23WtIefcC/kzA6AjYQeHD4KtmXzC4CGywVJSKAgEUEnh4TLd2a8c9NiywHZSCAgI0ECLBstFiUigAC1hJInTxR8n74zlpFUQ0CARTYNPA+eT5/cABnZCoEEEDA3gJ924fLlCui7N0E1SOAAAJBEiDAChI80yKAgP0F8n/eKil33WT/RugAAR8FHhm5QnYei/Txbm5DAAEEnCfw4lXR0qkJu6+ct/J0jAACZggQYJmhyBgIIOBYgfRnH5OcFZ86tn8ad67Alv4T5WnXUOcC0DkCCCDgpcDATuEy6RJ2X3nJxuUIIIDAcQECLB4GBBBAoAIChXF/StLVQ0VcrgqMwq0I2E/gqVHLZGsChxDbb+WoGAEEgiXwyrUx0rYBX2wNlj/zIoCA/QUIsOy/hnSAAAJBFsha8LpkLng9yFUwPQKBE/jlgv+Tx8LHBm5CZkIAAQRsLjC0W4TcPoBXrm2+jJSPAAJBFiDACvICMD0CCOghoHZhFR75Q49m6AKBcgReHPOpbDxaBScEEEAAAQ8EGtYIlZeujpaaVUI8uJpLEEAAAQTKEiDA4tlAAAEETBDIWbVM0p+absJIDIGAtQV29bxKpsfcYO0iqQ4BBBCwkMC9Q6JkUOdwC1VEKQgggIA9BQiw7LluVI0AAhYUSH3gDsnb9K0FK6MkBMwTeHXsx7Iurpp5AzISAgggoLHABW3DZfowDm7XeIlpDQEEAihg2QBr7969Mn78eNmxY4dUqVJF5s2bJ+edd94paeLj42XixIny9ddfS/v27WXOnDnSokWLAHL+PdWhQ4dk1apVMmbMGImOLj7kNjk5WW6//XZRdXpT20svvSTPPvuszJo1S4YNGxaUfpgUAQTKFyj4dYck335t+ReEiqDtAAAgAElEQVRyBQI2Fdjbbbg8VPV2m1ZP2QgggEBgBaIjRF66OkZa1efg9sDKMxsCCOgqYIsAS+Hfeeedcvfdd0tYWFiZa7Fu3TojMFK/YAZY+/fvl1tuuUU6d+4sDz/8MAGWrv/TQ18IlCKQMfslyV7yPjYIaCkwb+yHsjKutpa90RQCCCBgtsD1vSNlXK8Is4dlPAQQQMCxApYPsA4ePGgEQO3atZOZM2dK3bp1S12swsLC47uUgh1guXePde3alQDLsf+jReNOFXDl5EjSNcOlKDHBqQT0ranAwc6DZVKt+zTtjrYQQAABcwU6NAozDm4P4dx2c2EZDQEEHC1g+QCrWrVq0qRJE/nggw9k4cKFcsEFF5S6YIcPH5bbbrtNTj/9dPnjjz8kNTXVq9f0zHwKCLDM1GQsBOwnkLPiM0l/9lH7FU7FCJxC4N2x78tncadhhAACCCDggcDjI6PlnJZlvzniwRBcggACCCBwkoDlAyy142rkyJEyadIkue666+S+++4r9TXCpUuXyv/93/8Z50QtWbKkzHOmVLi1ePFiUddv375dGjVqJOeff75cf/31xi6vkBL/msR9ZpUyU7u/du3aZZzFtX79egkPD5eBAwfKjTfeeMJ97vOqSjr36dNHXn75ZeMvuc/AevXVVyUhIeGE8dR16tyvDh06nFDHyWdgucO6rKysMkM6d4jWtGlTef7550UFgfwQQCBwAqkP3SV5G78J3ITMhIAfBf5s20fubsBXNv1IzNAIIKCRwOVdI2TiwEiNOqIVBBBAwBoCtgiwpk6daryKV1BQIK+88orUq1fvBL28vDyZMWOG7N6927juscce+0eA5XK5ZNmyZfLII4+ICoDU4e4qvEpMTDSCLHVQvDpnS4VgKpxSP3eAlZ2dLZ06dTJ2gKm51X1qDBUSVa9eXVTAdNFFFxn3zJ8/Xz777DP55ZdfjL/XrFkzady4sUyZMkWKioqMAOvAgQPSsWNHWbNmTbnjqTFPDrBKvi5Z1sHuH330kUyYMMHwUD3xQwCBwAoU7PtNkm8aF9hJmQ0BPwl8MGaB/PdoYz+NzrAIIICAPgKnVQ8xDm6vHcu7g/qsKp0ggIBVBGwRYKmQ5p133pFnnnmm1NcI1TlZt956q/Tu3dvYpXXHHXf8I8DauXOncbC62vU0bdo0GTp0qERGRooKtn744Qd58MEHRY2j5rj88stPCLC++uorI7R64oknpG/fvhIaGioqNJs7d6489dRTMmTIEGOXU2xsrHFfea8QusdTodagQYOMwOxU45X2FUK1C+yGG24w+ih5ULyaX+3Meuihh2TLli1GjW3atLHK80YdCDhKIHPB65K14HVH9Uyz+gkkNO8hE05/Wr/G6AgBBBDwg8A9g6Nk8JnF/zKcHwIIIICAuQK2CLDU63d79uyRq666qtTXCNVuowceeEDeffddadmy5fHX9ObMmWPstFI7ll544QVjJ9PkyZONsOvkrxmuXbtWbrrpJuN1Qvcrd+4dWCpwmj59urGTqeQrhkePHjXO3crMzJTZs2cb5295GmB5M15pAVZSUpJMnDjR2Al2ckilXnW8+eab5ayzzpLHH39cKlWqZO5Tw2gIIOCxQPLNV0nB3t0eX8+FCFhN4KNR8+Q/Cc2tVhb1IIAAApYTOK9NuDwyPMpydVEQAgggoIuAbQIstVNKBTY5OTknvEao/rvagXTs2DEjeHK/phcfH3/8fCj1mqAKmlTY8/rrrxtnVp38S09Pl3vuuUc2bdokb7/9tvHKoDvAUju01OuDXbp0OeE2dVC8ek3vyJEjJ5xFVd4OrLLGy8jIMHZO7dix44TxSguwlIfqRb0S+dxzz8mYMWOO16Zqvffee43zwIYNG6bLs0ofCNhSIO+H7yR18kRb1k7RCKQ06iC3tp0lRUVYIIAAAgicSiAyXIxXB9ucFgoUAggggICfBGwTYKnzpNyBTcmvEbp3G40dO9bYIZWSkvKPHVjuQEkdCK92c9WoUeMfnPn5+cZuJTXHm2++KQMGDDgeYJUMw0re6A7PNm/e7FWA5e14pQVYqo6tW7caO9LU4e/unVbuEEz1rA6KV19w5IcAAsEVyJj1rGT/78PgFsHsCPgg8OmVs+W9xLY+3MktCCCAgLMErr0gUq4+L8JZTdMtAgggEGAB2wRYKnRyBzbqjCq1UykiIsLYGaXOrVKh05lnnllq6ORJgKXcTw6K3DuwvA2cytuB5e14ZQVY7l1j6vB692uE27Ztk2uuucY4x8ttFOBniukQQOAkAVdujiRfP0oKjx7BBgHbCGTUaSYTu86XrDzblEyhCCCAQFAE2jcMNXZfhbH5Kij+TIoAAs4RsFWApV7ZU6/5qYPY1dcI1a4sFdKorwS6D1EvLXTyJMAquQPLvcPL6gGWekzdrwu6XyNUO8jUK5Uld6k553GmUwSsK5C7brWkPfqAdQukMgROElg+fKa8ldwRFwQQQACBcgQeuzJazm0VhhMCCCCAgJ8FbBVgKQt3QKN2XDVu3Nh4bXD8+PHGAe/qV1ro5D7wfP/+/WWegeUOx9TrgCefgeXtjqlA7cBS/bpfoezcubNxQL06HD4tLU1mzpwp6pVJfgggYB2B9Ocek5zln1qnICpBoAyBnNg6clfv/0hyFkQIIIAAAqcSuLRLuNx5MQe385QggAACgRCwXYBV8hU5FWCpIKvkweylBVjefIWwe/fuRvhTs2ZNy5+BpR6QkudwqQPl1euUV155pXHgfckvJgbiYWIOBBA4tYArI12SbhgtRYkJUCFgaYFVQ5+VN1K7WbpGikMAAQSCLVCvWojx6mDdqiHBLoX5EUAAAUcI2C7AKvm1wNjYWOnatevxA8zVipX12t/OnTvllltuMV4/nDZtmgwdOlQiIyNFfc1PfRXwwQcflIMHDxoBkDo/6lRjuZ+M8g5xr1WrlvGqo/pzRcYr6wwsdx1Lly41dqJ169bN6MF9HpgjnmCaRMBmArlfrZS0GQ/ZrGrKdZJAQWSM3Dv4c4lL4/8hc9K60ysCCHgvcNegKLnkrHDvb+QOBBBAAAGfBGwXYKku3333Xbn//vuNht1nP7m7LyvAUkHVsmXL5JFHHpHDhw9LixYtpFGjRpKYmCjbt2+XKlWqyJ133mkEQeHhxf+LyNczsNyvLH755ZfSoUMHadeunXFWlxr39ttvF29fSSwvwFL93HbbbUYQN2jQIOM8sGrVqvn0QHATAgj4XyD9+RmSs+wT/0/EDAj4ILD2shkyO6OXD3dyCwIIIOAcgfPahMkjw6Od0zCdIoAAAhYQsGWApXZTqaApJiZG5syZY4RR5QVY7r9/6NAh44Dz1atXG8GVCrEGDBggY8aMMYKmkq/d+Rpgqbl+/PFHefrpp2X9+vXSrFkz4zXH+vXr+yXAUq9IPvvsszJr1izjAHdlww8BBKwr4MrOkuQbx/BVQusukaMru3/4ajmQzKe0HP0Q0DwCCJxSoH71EHlmTLQ0rME/K3lUEEAAgUAKWDbACiSC3edyB1jLly+XuXPnSps2bezeEvUjoL1A3oZ1kjrtXu37pEF7CWwYPFVm5vSzV9FUiwACCARYYNrQKOndjlcHA8zOdAgggIAQYGnwEKhzr2699VbjdUW1Ays6mu3MGiwrLThAIOPVFyT7o0UO6JQW7SIwbeRK2X2M/6fMLutFnQggEHiBsedGyA19IgM/MTMigAACCBBg2fUZKCgokNDQUOMrhLNnz5bXXnvN+KN37952bYm6EXCkQPL4q6Vgzy5H9k7T1hL4fuAkeSF/kLWKohoEEEDAQgI9WoTJk6P4F8UWWhJKQQABhwmwA8umC75p0ya54oorjld/zTXXyJQpU6RSpUo27YiyEXCmQP72nyTlTs6tc+bqW6vrx0evkJ/j2VVgrVWhGgQQsIpAzSrF5141q8O5V1ZZE+pAAAHnCRBg2XTN9+/fb3w18bfffpNRo0YZXyGsVauWTbuhbAScLZC16G3JfOMVUxBSa9aWPWd0lfgGTaQoLEzq/nlQWuzYIjXjj5gyPoPoKbCl/0R52jVUz+boCgEEEDBBYPJlUXJRB16xNoGSIRBAAAGfBQiwfKbjRgQQQMA8gdSp90jet19XaMD06rVk/cBhUhj+z/8D+9yVHxNiVUhX75ufG7tUfoiL0btJukMAAQR8FLjy7AgZ358dqj7ycRsCCCBgmoAlAyx1vhM/BBBAwEkCRQlHJXnC9VKUlupz29vO6St/Nmtd6v11/zggPb5a6vPY3KivwPYLbpIZ4WP0bZDOEEAAgQoInNU0zHh1MJQ3ByugyK0IIICAOQKWDLBmzJghaWlp5nTIKAgggIBDBFq1aiXhpey+Uu2HuFwy5P05DpGgTW8EZo39VL6Jq+LNLVyLAAIIOEIgNrr43KvWp5FeOWLBaRIBBCwvQIBl+SXyvsCy/h9Y70fiDgSCL8COTM/XoGXLlhIREVHqDQRYnjs66cpfz/2XPBx9nZNaplcEEEDAY4F7BkfJ4DM598pjMC5EAAEE/CxgyQDLzz0zPAIIIGBpgZS7x0v+th+9rnHbOX3kYIt2pd5X/9Dv0m3dcq/H5Aa9BeaO+698eaS63k3SHQIIIOCDwOVdI2TiQM698oGOWxBAAAG/CRBg+Y2WgRFAAAHfBAoPHZDkW/8lruxsrwbIjK0m3wwYKnnRJx7GHVpYKOoQ9+qJ8V6Nx8V6C+ztNkIeqnqb3k3SHQIIIOCDwBmNis+9ii59U7MPI3ILAggggIAZAgRYZigyBgIIIGCyQO6aFZL2xFSvR1Uh1p4zukhCg8ZSFBomdY4ckhY7tkrV5GNej8UNegvMH/ehfHGktt5N0h0CCCDgpUBUhBjhVYdGYV7eyeUIIIAAAv4WIMDytzDjI4AAAj4KZL42S7L+846Pd3MbAmULHOw8RCbVuhciBBBAAIGTBCYMiJQrurH1igcDAQQQsKKArQKswv//GswXX3whqampMmTIEImNjfXIVN23Zs0aOXz4sPTq1Utaty79M/NlDZafny/btm2T3377TXJycozLKleuLGeccYa0bdtWQkv5ru6xY8dk/fr1kpKSYvz9Jk2ayDnnnCPR0dH/mEZds2LFCqlataoMGDBAwsL4Nz4eLSwXIeAAgdTJEyXvh+8c0CktBlLgnbEL5fO4+oGckrkQQAABywsM6hwu9w6JsnydFIgAAgg4VcA2AZYKob755hvZt2+fEQJ5E2Bt2bJFfvrpJ3G5XF4HWCqwWrlypahAKiQk5PgXvlSopcarX7++9O3b94RgSgVsKpDKzc2VFi1aGH8+ePCg1KhRQwYOHChRUSf+L8aNGzfKrl27jHEaN27s1GeRvhFAoBSBooSjkjz+ailKTcEHAVME/mzXV+4+bZopYzEIAgggoItAq/qhxquDVWNCdGmJPhBAAAHtBGwRYGVlZclXX30lR48eNRYgJibG4wBL7bpS96rASf283YGldlGpnVdqx1X//v2lVq1axjhxcXGydu1ayc7Ols6dO8tZZ511/OHYvHmz/Pzzz9K1a1fp2LGj8dfXrVsnv//+u5x//vnSvHnz49cmJiYau8rq1KljBFjsvtLuf8ZoCIEKC+R9v0FSH7yzwuMwAAJKYNGYBfLxUf5lCU8DAggg4BYICSk+96rL6bwFwVOBAAIIWFnA0gGW2nW1c+dO2bp1qxFAqR1Q6ufpDiy1e0qFQ2lpaRIeHm6ETd4EWOq+pUuXGjuo1H0tW7Y8YS23b98umzZtMkKtiy++WCIjiz+1q3ZfxcfHS79+/aRhw4bGX9u9e7exg6x9+/Zy9tlnHx9HhWt//PGHXHTRRVK3bl0rPyvUhgACQRTI+vBdyZw7M4gVMLUOAvEtzpaJTZ/SoRV6QAABBEwTuLl/pIw8m3OvTANlIAQQQMBPApYOsNyhjwquVLijAiT1ul1ERIRHO7DU7qk9e/YYZ1UlJycbQZE3AZYKodQY6qde/VO7sEr+3PWps7gGDx4slSpVMsKu5cuXG2FZydcc3deq87dUDeqn6lFnczVr1kzOO+88Py0xwyKAgC4C6c/NkJzln+jSDn0EQWDJqHnyYcLfu4CDUAJTIoAAApYSuLxrhEwcWPwvofkhgAACCFhbwNIB1t69e0X9oV7PU6/YuQMfTwIsdZ8Kn1TwpQ5GX716tdcBVnlL53698LTTTjN2ULlf/1O7vlT4pV45VH9P/U7egeU+kF7t8lLhWPXq1cubjr+PAAIISModN0r+L9uQQMBrgeRGHeTO9rMkt8DrW7kBAQQQ0FKgZ6swmXHlPz+wpGWzNIUAAghoIGDpAOtkX08DLLXbSh28rg5ZV+GVOjxdhUre7sAqa33T09Plhx9+kAMHDhivJvbp00caNWp0/HK1S0y9+niqM7BUwKZeKVRnZJU8P0uDZ4oWEEDAjwKFfx6W5NuuFVd6mh9nYWgdBT4ZOUfeP9ZGx9boCQEEEPBaoGW94kPbq1Xi0Hav8bgBAQQQCJKAdgGW2tmkzpVSh7f36NFD2rVrZ9CaEWC5A7SCguJ/fa1eGbzggguO77Jyr2FZXyGsXbu2EagVFRUZrxmqWtXZWWocfggggICnAnmbvpXUB+7w9HKuQ0DS6zSTe3q8KWnZLjQQQAABxwuo0OrxkdHSrkGo4y0AQAABBOwkoF2Apb7+p74C2LhxY2NnVMnX+iq6A0t9RfC7774z1jcvL88IotTrjOpQ9latWp2w7seOHTNeYUxJSZHQ0FBp0qSJnHvuucZB76rGH3/80bivbdu2xvlcGzZskISEBOOg+nr16hnnZKmztfghgAACpQlk/+9DyZj1LDgIeCSwbMRMeTup+Ku4/BBAAAGnC0wfFiUXtA13OgP9I4AAArYT0CrAOnLkiHHWVVRUlAwaNEiqVKlyfEHM2IFVcnXVFw5V6HTw4EHjNcKS512d6inIyMiQZcuWGbuu1G4s9XVFtRtL/XUVuqlAbN++fRITE/OPHmz3dFEwAgj4VSBj7r8l+8P3/DoHg9tfILtqXZnU9wNJSLd/L3SAAAIIVFTg1gsjZXgPvjhYUUfuRwABBIIhoE2ApQIlFVKpHU+9e/eWpk2bnuBpdoClBneHT2q31emnny59+/Ytdw3V+Vi7du06XuMvv/wimzZtMl51VDuy1E/tINu2bZt0795dOnToUO6YXIAAAs4VSHtksuR+vca5AHRersCqoc/KG6ndyr2OCxBAAAHdBUb0iJBbLuSLg7qvM/0hgIC+AtoEWCefT1XekjVs2NDYAVXRnwqkduzYYXwlUX1NUO2gKuuXmJhohGzqWhV2qdcbv/zySzl06NAJoZu7F/UFwwsvvLCiJXI/AghoLODKz5OUO2+Sgl07NO6S1nwVKIiqJJOHfCaHUzik2FdD7kMAAT0EercLl2lDo/Rohi4QQAABhwpoE2DFxcUZZ06pXVGl/dRfV4emqzOo1JlUDRo0MEKjU/1++ukn2b59u9SsWdMIu9znaZW8R52Jpb44qMZTAdapfu7D5S+66CLjnCv1U4HW0aNHpV+/fqJCNfVzB1jqGjNCNoc+27SNgGMECv84JCl33SxFSccc0zONeiaw9rLHZXbGuZ5dzFUIIICApgLtG4bKrGtiNO2OthBAAAHnCGgTYJW3ZL68QnjgwAFZu3atEXiVDJ3cc2VlZRnnV6mvDnbq1Em6du1aZhnuUMp9uLz7QnZglbdy/H0EEPBEIP+nHyXlnvGeXMo1DhJ46MrVsjeRr2w5aMlpFQEEThKoExsiiybwxW8eDAQQQEAHAQKsU6yi2rWlgq/4+HipUaOG8dpftWrVjDtUaKV2fKm/V7lyZWP3lfvvnTyk2vnlPp9L7aiqVavW8UvKOgNLfalQnYF1xhln6PCc0QMCCARAIHfNCkl7YmoAZmIKOwh8M2SazMou/2xGO/RCjQgggICvAu/dWknqV+c1al/9uA8BBBCwkgABloikp6fL559/LtnZ2dKrVy9p3br18TVKTk6WVatWGV8JDAkJOX7GlQq3XC6XREdHS58+fUSdV1XWb+/evUbY1bZt2+MHtbuvLXn4vNqdpX7qTKzq1asbrw+q8fkhgAACngpkL35fMua85OnlXKexwKOjV8qOeD4Tr/ES0xoCCJQj8MyYaOnaLAwnBBBAAAFNBAiwygmw1DqrkEl9FXDfvn3Gf1Y/FSw1b97ceHXwVCFTbm6u8ZphXl6eDBo0SKpUqfKPR0cFaN98841xFpb6qbOvVJAWGxuryWNGGwggEEiBzDdelqxFCwI5JXNZTOD7gZPkhfxBFquKchBAAIHACdx5cZRc2oUQP3DizIQAAgj4X8BWAZb/OZgBAQQQ0EMg/fkZkrPsEz2aoQuvBZ4eu0K2xPGpeK/huAEBBLQQGHl2hNzcn38GarGYNIEAAgiUECDA4nFAAAEENBVIm36f5H6zVtPuaKssgS39J8rTrqEAIYAAAo4U6NU6TB4dwREcjlx8mkYAAe0FCLC0X2IaRAABxwoUFkrKfbdK/rYtjiVwYuMvjF0q38fxuXgnrj09I+B0gWZ1QuWN/+Off05/DugfAQT0FSDA0ndt6QwBBBCQotQUSZ10mxTs/Q0NBwhsv+BmmRE+2gGd0iICCCBwokBUuMjSSZVhQQABBBDQWIAAS+PFpTUEEEBACRT+eVhSJ90uhXF/AqK5wMvjPpX1R/75sRDN26Y9BBBAQFY/SHjFY4AAAgjoLkCApfsK0x8CCCAgIgV7d0vqpAlSlJqMh6YCv577L3k4+jpNu6MtBBBAoGwBwiueDgQQQMAZAgRYzlhnukQAAQQkf/tPkjp5grhyctDQUGDuuP/Kl0eqa9gZLSGAAAKEVzwDCCCAAAIiBFg8BQgggICDBPI2b5TUyRNFXC4Hda1/q3u6XylTYm/Vv1E6RAABBEoIsPOKxwEBBBBwlgABlrPWm24RQAAByfv2a0mdeg8SGgnMH7tYvoirpVFHtIIAAgicWoDwiicEAQQQcJ4AAZbz1pyOEUAAAcn9eo2kPTIZCQ0EDpx5idxfk0BSg6WkBQQQ8FCA8MpDKC5DAAEENBMgwNJsQWkHAQQQ8FQg96uVkjbjIU8v5zqLCrwzdqF8HlffotVRFgIIIGCuAOGVuZ6MhgACCNhJgADLTqtFrQgggIDJArmrl0vak9NMHpXhAiXwR7t+cs9pUwM1HfMggAACQRUgvAoqP5MjgAACQRcgwAr6ElAAAgggEFyBnNXLJZ0QK7iL4OPsi8a8Ix8fbeTj3dyGAAII2EeA8Mo+a0WlCCCAgL8ECLD8Jcu4CCCAgI0E2Illo8X6q9T4FufIXc2elMIi+9VOxQgggIA3AoRX3mhxLQIIIKCvAAGWvmtLZwgggIBXArlffiFpj0/x6h4uDp7A4tHzZXF8s+AVwMwIIIBAAAQIrwKAzBQIIICATQQIsGyyUJSJAAIIBEIgd91qSXv0gUBMxRwVEEhu3Enu7TBTMnNdFRiFWxFAAAFrCxBeWXt9qA4BBBAItAABVqDFmQ8BBBCwuEDehnWSOu1ei1fp7PI+uXKOvJ/YxtkIdI8AAloLEF5pvbw0hwACCPgkQIDlExs3IYAAAnoL5G36VtKm3yeuvDy9G7Vhd+l1m8v958yXpAx2X9lw+SgZAQQ8ECC88gCJSxBAAAEHChBgOXDRaRkBBBDwRCB/2xZJVSFWeponl3NNgASWDp8pC5I7Bmg2pkEAAQQCK0B4FVhvZkMAAQTsJECAZafVolYEEEAgwAIFu3dK6vRJUpRwNMAzM11pAtlV68mD/RfJkVR8EEAAAf0ECK/0W1M6QgABBMwUIMAyU5OxEEAAAQ0FCg8dkNSH75fCA/s07M5eLa0c+pzMS+1qr6KpFgEEEChHIDpC5PP7KuOEAAIIIIDAKQUIsHhAEEAAAQTKFShKPCZpj0yW/B3byr2WC/wjUBBVWaZc9qnsTwzxzwSMigACCARBoG2DUHnl2pggzMyUCCCAAAJ2EyDAstuKUS8CCCAQJAFXbq6kPTpZ8jZ+E6QKnD3tV5c9IXMyejobge4RQEArgUGdw+XeIVFa9UQzCCCAAAL+EyDA8p8tIyOAAAJaCqQ/NV1yVi3TsjcrNzVt1GrZnRBq5RKpDQEEEPBY4JYLI2VEjwiPr+dCBBBAAAEECLB4BhBAAAEEvBbImP2iZC9Z6PV93OCbwDdDpsms7L6+3cxdCCCAgMUEnh4dLd2ah1msKspBAAEEELC6AAGW1VeI+hBAAAGLCmQtfEsy571q0er0Kuux0Svll/hwvZqiGwQQcKTA6zfGSPO67CZ15OLTNAIIIFBBAQKsCgJyOwIIIOBkgZzln0r6c485mcDvvW8ceL+8mH+x3+dhAgQQQMCfAo1rhsqLV0dLjcp8iMKfzoyNAAII6CxAgKXz6tIbAgggEACBvE3fStrjU8SVkR6A2Zw3xVNjV8jWuEjnNU7HCCCgjcD5bcLl4eEc1q7NgtIIAgggECQBAqwgwTMtAgggoJNAwb49kv7EVCnYv1entoLey5b+d8jTriuCXgcFIIAAAr4KjOsVIdf3JoT31Y/7EEAAAQT+FiDA4mlAAAEEEDBFwJWeJmlPTpO87zeYMh6DiLwwdql8HxcDBQIIIGBLgdsvipSh3fnSoC0Xj6IRQAABCwoQYFlwUSgJAQQQsLNAxktPSfZnH9m5BUvU/nPvm+XxsNGWqIUiEEAAAW8Fpl4RJX3a8/EJb924HgEEEECgbAECLJ4OBBBAAAHTBbIWLZDMN142fVwnDThr3KfyzZEqTmqZXhFAQAMBdUi7Cq86Nw3ToBtaQAABBBCwkgABlpVWg1oQQAABjQRy166WtCemiBQWatRVYFrZee418kj0tYGZjFkQQAABkwQ6NAqTuwdHStPaoSaNyDAIIIAAAgj8LUCAxdOAAAIIIOA3gYI9uyT9qYc53N1L4TnjPpavjlTz8i4uRzzHOsYAABScSURBVAABBIInoL40qMKrqjEhwSuCmRFAAAEEtBYgwNJ6eWkOAQQQCL6AKztb0p95RHK/XhP8YmxQwZ7uI2VK7C02qJQSEUAAgWKBy7pEyB0X86VBngcEEEAAAf8KEGD515fREUAAAQT+Esh8c45kvTcfj3IE5o1bLCuP1MIJAQQQsIXAv86PkGvOJ7yyxWJRJAIIIGBzAQIsmy8g5SOAAAJ2Eshds0LSnn6Yc7HKWLQDZ14i99e8x05LSq0IIOBQgUY1Q+WmfpHSqzWHtTv0EaBtBBBAIOACBFgBJ2dCBBBAwNkCBfv2SPrzM6Rg1w5nQ5TS/YKxi2RpXD1cEEAAAUsL9GkXboRX9apx3pWlF4riEEAAAc0ECLA0W1DaQQABBGwh4HJJ+guPS86yT2xRbiCK/KN9P7mn/tRATMUcCCCAgM8CN/aNlDE9I3y+nxsRQAABBBDwVYAAy1c57kMAAQQQqLBA9sf/kYyXn6vwODoMsHDMO/K/o410aIUeEEBAQ4HmdYtfGezenFcGNVxeWkIAAQRsIUCAZYtlokgEEEBAX4H87T9JxktPSsH+ffo2WU5nR1v0lPtbPiE5+Y4loHEEELCwwICOxa8M1qjMK4MWXiZKQwABBLQXIMDSfolpEAEEELC+gCsvzwixcr743PrF+qHCxaPmy+KEZn4YmSERQAAB3wXCQ8UIrob34JVB3xW5EwEEEEDALAECLLMkGQcBBBBAoMIC2Z8sloyZz1R4HDsNkNS4kzzQeaakZrnsVDa1IoCA5gJtG4TKTX0jpXNTXhnUfKlpDwEEELCNAAGWbZaKQhFAAAFnCBTs/lXSZz4tBb/+4oiG/zdyriw81toRvdIkAgjYQ+CSs4pfGawcxSuD9lgxqkQAAQScIUCA5Yx1pksEEEDAdgIZs1+U7CULbVe3NwWn1W0hD507TxLS2H3ljRvXIoCAfwRiIkPk5n4RcmkXXhn0jzCjIoAAAghURIAAqyJ63IsAAggg4FeB3K/XSMas56Qo6Zhf5wnW4EtHzJIFSR2CNT3zIoAAAscFOjYOM3ZdtW8YigoCCCCAAAKWFCDAsuSyUBQCCCCAgFugKCVZMl5+TnK/WqkVSla1+jK1/yL5I4XdV1otLM0gYEOBod0ijPAqMtyGxVMyAggggIBjBAiwHLPUNIoAAgjYWyD7048k89XnxZWfb+9G/qp+5dDnZV5qFy16oQkEELCnQLVKIUZwdXEnkit7riBVI4AAAs4SIMBy1nrTLQIIIGBrgcLDByTj1Rcl7/sNtu4jP7qKTL30E9mfyAHJtl5IikfAxgJdmxW/MtiyHq8M2ngZKR0BBBBwlAABlqOWm2YRQAABPQSyF78vGXNesm0zX132hMzJ6Gnb+ikcAQTsK6AOah97boTxBz8EEEAAAQTsJECAZafVolYEEEAAgeMCBb/vlcw5L0ne5o22UnFJiEwftUp2J7DrwVYLR7EIaCDQp124jDk3gl1XGqwlLSCAAAJOFCDAcuKq0zMCCCCgkUD2kvclY+5MkaIiW3S1fsh0eTm7jy1qpUgEENBDoFHNUGPH1UDOutJjQekCAQQQcKgAAZZDF562EUAAAZ0ECg8dkIzXZkret19bvq3HRq+UX+I5MNnyC0WBCGgiMKx78euCNSpz5p4mS0obCCCAgGMFCLAcu/Q0jgACCOgnkPP5x5Lx+ixxZaRbsrmNF0+WF/MGWrI2ikIAAb0EOjcJM4Krbs3D9GqMbhBAAAEEHCtAgOXYpadxBBBAQE+BouQkyXzjZclZ8ZnlGnxqzArZejTScnVREAII6CNQOar4kPbRPTmkXZ9VpRMEEEAAASVAgMVzgAACCCCgpUDehnWSMe9VKTywzxL9/dj/TnnGdbklaqEIBBDQU6Bv+3AjvGpel49E6LnCdIUAAgg4W4AAy9nrT/cIIICA9gKZb78mWe+8EfQ+nx+7VDbFxQS9DgpAAAH9BJrUKj6k/aKOnK+n3+rSEQIIIICAW4AAi2cBAQQQQEB7gYL9eyVr/hzJ3bA2KL3+3Hu8PB42KihzMykCCOgtMKJH8SHt1SpxSLveK013CCCAAAIEWDwDCCCAAAKOEcj98gvJfGuuFP5xKKA9zxz3qWw4UiWgczIZAgjoLXBW0zAZc26EdG3GIe16rzTdIYAAAgi4BQiweBYQQAABBBwnkLngdcla8HpA+t7Z6xp5JOragMzFJAggoL9AbHTxIe0jz+GQdv1Xmw4RQAABBEoKEGDxPCCAAAIIOFJA7cJSIVbO6uV+7X/2uI9l7ZFqfp2DwRFAwBkC/c8oPqT99Doc0u6MFadLBBBAAAECLJ4BBBBAAAEE/hLI27zROOQ9f/tPppvs6TFSplS5xfRxGRABBJwloF4TvLxrhPRqzeuCzlp5ukUAAQQQIMDiGUAAAQQQQOAkgZzln0jWu/OlMO5P02zmjV0sK+NqmTYeAyGAgLMEOjRSwVW49DuDrws6a+XpFgEEEECgNAFeIeS5QAABBBBAoIRA1ntvStb788WVm1shl/1nXiaTa95VoTG4GQEEnCnQsn6oXN4lQgafSXDlzCeArhFAAAEECLB4BhBAAAEEEPBAoCglWbLef1OyP1rkwdWlX7Jg7CJZGlfP5/u5EQEEnCfQuJYKrsLlsq4REsYxV857AOgYAQQQQOCUAuzA4gFBAAEEEECgDIHCQwcka+HbkvPFZ14ZHW5/oUxu+JAUFHp1GxcjgIBDBepWDTFCKxVeVYoKcagCbSOAAAIIIHBqAQIsnhAEEEAAAQTKESjYtUOyPlgguevWeGS1cMy78r+jDT26losQQMC5AlVjQowzrlR4VbMywZVznwQ6RwABBBDwRIAAyxMlrkEAAQQQQEBE8rf9KFn/eVfyvltfpsfRlj3lgZZPSlaeCzMEEECgVIGocCnecdU1Qk6rTnDFY4IAAggggIAnAgRYnihxDQIIIIAAAiUE8n78XrI/fE/yNn37D5fFo9+UxfGn44UAAgiUKnBZlwi5rGu4NKvDIVc8IggggAACCHgjQIDljRbXIoAAAgggUDLI2rxRspcslLzvNxh/NalJZ3mg078lNYvdVzwoCCBwosCAjuHGjqu2DQiueDYQQAABBBDwRYAAyxc17kEAAQQQQKCEQP7WHyRryUL5sPFVsvBYa2wQQACB4wK926ozrsLlzKZhqCCAAAIIIIBABQQIsCqAx60IIIAAAgiUFDhwrEhWbCuQ5dsK2IXFo4GAwwXObxsugzqFy9ktCa4c/ijQPgIIIICASQIEWCZBMgwCCCCAAAJugYwcl6z4uUBW/FQge+OLgEEAAYcIqC8J9jsjXPqfES6tT+NVQYcsO20igAACCARIgAArQNBMgwACCCDgTIG1vxYHWRv3FjoTgK4RcICAOtdKhVYqvKpeia8KOmDJaREBBBBAIAgCBFhBQGdKBBBAAAHnCWw/XChf/PV6YSGbspz3ANCxlgK92xXvturVmtcEtVxgmkIAAQQQsJQAAZalloNiEEAAAQR0F/gzuUhWbi8wzso6msrXCnVfb/rTT6BWbIj0b1+826pVfV4T1G+F6QgBBBBAwKoCBFhWXRnqQgABBBDQWiAnX2TV9gL54ud8+eUwW7K0Xmya00KgfcO/XxOsGsNrglosKk0ggAACCNhKgADLVstFsQgggAACOgps2F1o7Mpa92uBju3REwK2Fujbvvg1wZ6teE3Q1gtJ8QgggAACthcgwLL9EtIAAggggIAuAjv/LDJ2Za38uUAyc3m9UJd1pQ/7CdSpGnL8UPYWdXlN0H4rSMUIIIAAAjoKEGDpuKr0hAACCCBga4H4VJexI0uFWQcTeb3Q1otJ8bYS6NA4TPq3DzPOt6oSzWuCtlo8ikUAAQQQ0F6AAEv7JaZBBBBAAAG7CuQXiqzdWSDf7SmUjXsKJSuPXVl2XUvqtq6A2m3Vs2XxK4I9WvCaoHVXisoQQAABBJwuQIDl9CeA/hFAAAEEbCGQlOEqDrL2FgdaBYW2KJsiEbCkgNpd1bNlmJzTKswIr6IiLFkmRSGAAAIIIIBACQECLB4HBBBAAAEEbCYQl+qSjXuKg6zv95Jk2Wz5KDdIAqGhYoRWPVuFyzktw6RGZV4RDNJSMC0CCCCAAAI+CRBg+cTGTQgggAACCFhD4FBi0fFXDLccIMyyxqpQhZUEupzu3mkVJg1qcCC7ldaGWhBAAAEEEPBGgADLGy2uRQABBBBAwMICe+OLjLOy1M6sXw4TZll4qSjNzwJtG4QaO63UjqsW9Qit/MzN8AgggAACCAREgAArIMxMggACCCCAQGAFfv1T7cwqMAKt3XF8yTCw+swWDIGmtUONVwPVYewdG3MYezDWgDkRQAABBBDwpwABlj91GRsBBBBAAAELCGw7qA5/L96ZtT+BMMsCS0IJJgnwBUGTIBkGAQQQQAABGwgQYNlgkSgRAQQQQAABswQ2/14cZKk/HzhGmGWWK+METqBWlRD5+1wrviAYOHlmQgABBBBAILgCBFjB9Wd2BBBAAAEEgiaw52iR/HyoUH4+VCTbDxVKYoYraLUwMQJlCUSEiXRsUvxaYKfGocafwzjWigcGAQQQQAABxwkQYDluyWkYAQQQQACB0gW2Hvg7zPr5cKHk5iOFQHAEWtUvDqo6Ng6VM5uGSdWYkOAUwqwIIIAAAgggYBkBAizLLAWFIIAAAgggYB0BFV5tOVAoxaFWoahD4fkh4C+BetVCjMCqc5Mw4/XA+tUJrPxlzbgIIIAAAgjYVYAAy64rR90IIIAAAggEUCAlyyVb9hcaf2w7WCSHkgi0Asiv3VQxkSqwCjXCKvVHi3q8E6jdItMQAggggAACJgsQYJkMynAIIIAAAgg4QSAuxSU/HigOtNQfyZmcn+WEda9Ij2c0+juw6tQkrCJDcS8CCCCAAAIIOFCAAMuBi07LCCCAAAIImC3we0KREWT9eqRI9sQV8YVDs4FtNl71yiHSom6o8YcKq9Quq6gImzVBuQgggAACCCBgKQECLEstB8UggAACCCCgh0B+oYj6yqEKs/YcLTz+nwt481CPBS7Rxem1Q6V5veKwSr0KqP5cswpnWGm30DSEAAIIIIBAkAUIsIK8AEyPAAIIIICAkwT2J6hAq0h+M4Kt4j8ycnj90A7PQJXo4l1Vx8OqvwKrMI6vssPyUSMCCCCAAAK2FyDAsv0S0gACCCCAAAL2FohLdf1jp1ZCOqFWMFe1Yc2/dlSVCKzUlwL5IYAAAggggAACwRIgwAqWPPMigAACCCCAQJkCqVmuE3ZqHU4qkvg0l6i/zs8cgdqxIVKnaojUjQ01/txIhVb1QqV53VCJ5rwqc5AZBQEEEEAAAQRMEyDAMo2SgRBAAAEEEEDA3wJ5BSIJ6UWSkOYyAi31Z/d/N/5aukvSswm51BlUdWJDpG7V4nBK/WfjzyqwUn8tNkRC2FDl78eV8RFAAAEEEEDARAECLBMxGQoBBBBAAAEEgi+Qky+SkPZXyJX+V8il/nv636FXZq59Q67qlUqEUX/tnjoeTv313zmXKvjPIRUggAACCCCAgLkCBFjmejIaAggggAACCNhAICtX7dxySVKGS9SurtyC4j+X+p/zy/n76v78f96vXsOLiQwxXscz88+h7JyywRNGiQgggAACCCBgtgABltmijIcAAggggAACCCCAAAIIIIAAAgggYKoAAZapnAyGAAIIIIAAAggggAACCCCAAAIIIGC2AAGW2aKMhwACCCCAAAIIIIAAAggggAACCCBgqgABlqmcDIYAAggggAACCCCAAAIIIIAAAgggYLYAAZbZooyHAAIIIIAAAggggAACCCCAAAIIIGCqAAGWqZwMhgACCCCAAAIIIIAAAggggAACCCBgtgABltmijIcAAggggAACCCCAAAIIIIAAAgggYKoAAZapnAyGAAIIIIAAAggggAACCCCAAAIIIGC2AAGW2aKMhwACCCCAAAIIIIAAAggggAACCCBgqgABlqmcDIYAAggggAACCCCAAAIIIIAAAgggYLYAAZbZooyHAAIIIIAAAggggAACCCCAAAIIIGCqAAGWqZwMhgACCCCAAAIIIIAAAggggAACCCBgtgABltmijIcAAggggAACCCCAAAIIIIAAAgggYKoAAZapnAyGAAIIIIAAAggggAACCCCAAAIIIGC2AAGW2aKMhwACCCCAAAIIIIAAAggggAACCCBgqgABlqmcDIYAAggggAACCCCAAAIIIIAAAgggYLYAAZbZooyHAAIIIIAAAggggAACCCCAAAIIIGCqAAGWqZwMhgACCCCAAAIIIIAAAggggAACCCBgtgABltmijIcAAggggAACCCCAAAIIIIAAAgggYKoAAZapnAyGAAIIIIAAAggggAACCCCAAAIIIGC2AAGW2aKMhwACCCCAAAIIIIAAAggggAACCCBgqgABlqmcDIYAAggggAACCCCAAAIIIIAAAgggYLYAAZbZooyHAAIIIIAAAggggAACCCCAAAIIIGCqAAGWqZwMhgACCCCAAAIIIIAAAggggAACCCBgtgABltmijIcAAggggAACCCCAAAIIIIAAAgggYKoAAZapnAyGAAIIIIAAAggggAACCCCAAAIIIGC2AAGW2aKMhwACCCCAAAIIIIAAAggggAACCCBgqgABlqmcDIYAAggggAACCCCAAAIIIIAAAgggYLYAAZbZooyHAAIIIIAAAggggAACCCCAAAIIIGCqAAGWqZwMhgACCCCAAAIIIIAAAggggAACCCBgtgABltmijIcAAggggAACCCCAAAIIIIAAAgggYKoAAZapnAyGAAIIIIAAAggggAACCCCAAAIIIGC2AAGW2aKMhwACCCCAAAIIIIAAAggggAACCCBgqgABlqmcDIYAAggggAACCCCAAAIIIIAAAgggYLYAAZbZooyHAAIIIIAAAggggAACCCCAAAIIIGCqAAGWqZwMhgACCCCAAAIIIIAAAggggAACCCBgtgABltmijIcAAggggAACCCCAAAIIIIAAAgggYKrA/wOfd3l0TdwbzgAAAABJRU5ErkJggg=="/>
          <p:cNvSpPr>
            <a:spLocks noChangeAspect="1" noChangeArrowheads="1"/>
          </p:cNvSpPr>
          <p:nvPr/>
        </p:nvSpPr>
        <p:spPr bwMode="auto">
          <a:xfrm>
            <a:off x="155574" y="-144463"/>
            <a:ext cx="5478445" cy="547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10" descr="data:image/png;base64,iVBORw0KGgoAAAANSUhEUgAABLAAAALmCAYAAABSJm0fAAAAAXNSR0IArs4c6QAAIABJREFUeF7s3QvUHkV9x/GJUmm0SEGpNoKpVQzVFptyEUVERALW4g0laEBUkEQDtGjLoVpES2s52AKKoKFQlXBTkYsWlQBaqlxiQQxaNYUq0QrFqKgUKRSh57d10mGy++x/nt2Zfd7n/T7n9LQl887ufuayM/+dnZ3z0EMPPeT4IYAAAggggAACCCCAAAIIIIAAAgggMKECcwhgTWjJcFoIIIAAAggggAACCCCAAAIIIIAAApUAASwqAgIIIIAAAggggAACCCCAAAIIIIDARAsQwJro4uHkEEAAAQQQQAABBBBAAAEEEEAAAQQIYFEHEEAAAQQQQAABBBBAAAEEEEAAAQQmWoAA1kQXDyeHAAIIIIAAAggggAACCCCAAAIIIEAAizqAAAIIIIAAAggggAACCCCAAAIIIDDRAgSwJrp4ODkEEEAAAQQQQAABBBBAAAEEEEAAAQJY1AEEEEAAAQQQQAABBBBAAAEEEEAAgYkWIIA10cXDySGAAAIIIIAAAggggAACCCCAAAIIEMCiDiCAAAIIIIAAAggggAACCCCAAAIITLQAAayJLh5ODgEEEEAAAQQQQAABBBBAAAEEEECAABZ1AAEEEEAAAQQQQAABBBBAAAEEEEBgogUIYE108XByCCCAAAIIIIAAAggggAACCCCAAAIEsKgDCCCAAAIIIIAAAggggAACCCCAAAITLUAAa6KLh5NDAAEEEEAAAQQQQAABBBBAAAEEECCARR1AAAEEEEAAAQQQQAABBBBAAAEEEJhoAQJYE108nBwCCCCAAAIIIIAAAggggAACCCCAAAEs6gACCCCAAAIIIIAAAggggAACCCCAwEQLEMCa6OLh5BBAAAEEEEAAAQQQQAABBBBAAAEECGBRBxBAAAEEEEAAAQQQQAABBBBAAAEEJlqAANZEFw8nhwACCCCAAAIIIIAAAggggAACCCBAAIs6gAACCCCAAAIIIIAAAggggAACCCAw0QIEsCa6eDg5BBBAAAEEEEAAAQQQQAABBBBAAAECWNQBBBBAAAEEEEAAAQQQQAABBBBAAIGJFiCANdHFw8khgAACCCCAAAIIIIAAAggggAACCBDAog4ggAACCCCAAAIIIIAAAggggAACCEy0AAGsiS4eTg4BBBBAAAEEEEAAAQQQQAABBBBAgAAWdQABBBBAAAEEEEAAAQQQQAABBBBAYKIFCGBNdPFwcggggAACCCCAAAIIIIAAAggggAACBLCoAwgggAACCCCAAAIIIIAAAggggAACEy1AAGuii4eTQwABBBBAAAEEEEAAAQQQQAABBBAggEUdQAABBBBAAAEEEEAAAQQQQAABBBCYaAECWBNdPJwcAggggAACCCCAAAIIIIAAAggggAABLOoAAggggAACCCCAAAIIIIAAAggggMBECxDAmuji4eQQQAABBBBAAAEEEEAAAQQQQAABBAhgUQcQQAABBBBAAAEEEEAAAQQQQAABBCZagADWRBcPJ4cAAggggAACCCCAAAIIIIAAAgggQACLOoAAAggggAACCCCAAAIIIIAAAgggMNECBLAmung4OQQQQAABBBBAAAEEEEAAAQQQQACBGR3Auuuuu9y//uu/uq9//evuzjvvdPfcc8+GEn3MYx7jnvCEJ7hnPetZbvvtt3f6//nNHoH/+Z//cddff71bvXq1++EPf+gefPBBN2fOnKoebLvttu7Vr36122STTcYG+elPf+q++MUvVnXvJz/5SZX/Ix7xCPfrv/7rbscdd3TPec5zxqpzqsM6569+9avuRz/6kdN16Pcrv/Ir7nGPe5z7/d//fffsZz97rLybLva///u/3T/8wz+42267rUqia1i+fLnbfPPNk32++93vujPPPNMpT/3U/pYsWZKcD38wcwTi+lO6zNX2br75ZvfP//zP7j//8z/dAw88UOGprf/mb/5m1dbPP//8DfW79PmNU5Jf+9rX3MqVK6s//dVf/VV36KGHuic/+cnjZMXfIDAjBfruV/rOb1zUK6+80q1atarzvXbc40/K32kMddppp1XjJ/0WLVrkXvSiF419epNSvmNfAH+IQEaBmdo+NM+/6qqr3De/+U139913V0Kau2l8t/fee1fzLf1yz/kyFg1Zjykw4wJYDz30kFu3bp379Kc/7f7jP/7D6f9v+ymwoCDWH/3RH7nHPvaxbcn590hAE0QFar7//e+7F7/4xRPvc++997qPfvSj7tvf/nbtuf7BH/yBO+CAA8a6DlkocKUBqA8u1WWkgJMGZLvttlsV2Gr7Ka/PfOYz7rrrrquCYaN+yvuFL3yhe8ELXuAe+chHtmXd+u8EsFqJZnUC1Y8vfOEL7ilPeYrbbrvtNrIYcmD0i1/8wl144YXuxhtvrC2j3/7t364CqAoG+QAtAaxZXZ25+BkikNqvKCBy9dVXO93ft95664nqp8KTIYD1fxqpAaxJvg/NkCbFac5igdT+dBKoNNf/8Ic/7H7+859vdDpakPC6173OPfOZz3Q553yT4MA51AvMqACWGuAnP/nJ6mm7JXAVX/Kv/dqvVYGLpz/96dQHo8Add9zhPv7xj1fBq5kw8VO9uPjii6vVV00/BeH22GMPo8D/J9Nk+fLLL68GyZb6pw529913r54SjAo0qfPVBPvWW29NOicFZbW6ZNNNN036uzgxAaxOfFP7xwqkfuUrX3H/+I//WA0gDjroIPd7v/d7EzUx/NKXvlQ9zGhqj5rMvvzlL3/YCsOZ0I+xAmtqmxUXZhSwTrj08Ef3ZAXZdZ9tWq1ozc94emMnI4CVFsCaCfehsSsDf4hAIYFJ6f+sl6vVVitWrHA/+MEPav9k7ty57k1vepN70pOelG3OZz1X0g0jMGMCWFpmrFU1CqSEPwWl9FqVXgvT6yIKGtx3333uO9/5jrvpppuqp+7hihatXtGkX3/Db7TATOvwdDU/+9nP3Omnn+5+/OMfVxen8t51112rZaYK9OgVvUc/+tHVa3KpP73Wp2Cef0VJ+fzhH/5htbpPr/koEKU697nPfW7DK3Ra6rr//vs31jcFxRSUveGGGzacjvLVCivVUa0Y1ORc13Xttdc6TdjDlV977bVXtexe9X7cHwGsceWm++/i10EnLYB1//33V4Epv9JSKx3VZp7//OdXy8t1H9BPbSh8RZYA1nTXW65uOgSs4w9rsNeaX249AlhpAaxJvw/lri/kj0AfApPS/1mvRdsDnX322RseTm655ZZO852nPvWp1XxHMYF58+ZV865ccz7ruZJuGIEZEcCqWx6oSb5eCdQT9lGvaGkfofPOO89973vf2yCsoJcitwp48WsWmGkdnq4kHuxoMqt60vWn97DPOOOMal8q/bQfleqQOtX4p314PvKRj2wIov3Gb/yGW7p0qdtss802SqtA61lnneU0GW/LV/8eL6lVOzjssMOqjnzcHwGsceWm+++sE4ehFOJXUJ7xjGdUq8T6eK12qGvyx7VOyoc+T46PwNAC1rYyKeMZAlj/V2OsrxBa70OTUr5DtweOj0CdwExrH2E/qYUIb3zjG6vgVfzLNeejFk2+wMQHsOpeCVPwQJV5q622MgnXBcD03uyBBx44FZMdE8IYiWZah6dLtA52Ujm0QbRepdJPq6r07nXdfkA+329961vV0wOt1tLTgn333dc973nPe9hhVbe1+urLX/5y9d+1ikv1+rd+67dGnp5e6/rEJz7htHpLP+2FpZVg4/4IYI0rN91/l6st9aVmnQD1dbyS+Vgn5SXPiWMhMIkC1rYyKeMZAlj/V4us/bf1PjQp5TuJbYRzQmCmtQ9rP2ntH6gB0ycw8QEs7Quk1Sx+hYpeB9FqFmvwyhfZ+vXrq/dp9SqWfo961KPcIYccUm1MzK9eYKZ1eLqKHJ1Z7KAAkwJNCjg1/fSanzYf9PtaPe1pT3NveMMbqlca/e+//uu/3Ic+9KEN73hbV5BoP6K///u/3/A6rTaq1vmoTo/zI4A1jtr0/02OttSnmnUC1OcxS+VlnZSXOh+Og8CkCljbyqSMZ6wTs0n17uu8rP239T40KeXblw/5INCnwExrH9Z+0to/9GlJXpMhMNEBLK0wOffcc6sv4OnXtJLFShk2CP3Ns5/9bLfffvtZ/3zWpZtpHV6uAJZeCVTwU/tn6Wf93LP2q/rUpz5V/Y325FHg9YlPfOKGeqSvaCoQpRWC+lk3l9fKrXPOOcdp4K6fNjHU64x6nXCcHwGscdSm/28mfWBgnQDNxJKyTspn4rVxzgj0KWBtK5MynrFOzPo0msS8rP239T40KeU7idacEwIzrX1Y+0lr/0ANmD6BiQ5gxYEDrbpSEECrsMb5/fCHP6xWxSgfrXZZsGBBldeoDbC1EfCaNWuqr9pp/yMfbNBKmic84QnVBt477bRTFaAY9RunkVk6nDiN32hZG9d/4xvfqDb+1sb3/rx1nlp1pr2h5s+fX3vtcaCv7rq0+qjpaz+pZdPVOBzAth27aSPqUX+nzdu1j5p+2l/n4IMPHvn6oM/r3//936vNo/2m66997Wsftpm7ykWvJapeKTimL2TWfeUtPrdpDGB1rQP/8i//Ur1Wqd+o9+W9pfYS095jaj/6afPv17zmNY19gczPP/98p7qgn3W13Kh6pQG8zlv9i+qA/ziAvq6y+eabV33LDjvs4LbYYou2ar3h3+Wodq881eeoXvkv9MlF+erV1+c85zm1q1jj/qTpwOEqREs/Feaj9PrYga79zjvv3NA+wvPTwwXtHRf3zXE/OgrGB5pTz8/nqX3vrrnmGqfNRFVW/nVg9aG6fr0SrP89ag/G+PzUL+vDIgpua/87HxTX/ni/8zu/U30dVa/IWyflbRUj9tp5552rhzaWjz6oTmqFqK5dP+0lqPtG3a9r+/V55rpPtjmN+nc9SPu3f/u3DR+F0Spu/2EYvU6ustPeHLvssovbZpttRtqG91b/MQF96Vf3AdUHHUtjEm1xoLqg9lrX/2ts9MUvfrFa4evPR/VQf6vVvrvttlv1sMRSzqOuPb6H6QM4Gu80/bSx7mmnnbahzlhWK4cm4cOYUe02Dn40nU/4wYam/Hyb/PznP1/tlZoyVhqnXjVNzNTf6GuK6m9Upuq3/Tjzuc99bvUV6HAFd9uxVZd0L7juuuuc6pjva5SH+hjd89TPto1d4+N0vcf4/EYFsPq8D5Uu3yYv3e/Csbju8yoH9RsqW+vXpFVPdP/Ug/1wTqLjqiw1XlAbXbhw4ci3BEL/cDyv8aq2qdA9yo9L1M+pP6mrh6qnGk+pXqsP09+r39GHknRd+iBR09sKTfMXfw7q4zRvUxn6c0j1amsndf2rvnyn8lK/LwM/htd1yVgWMv7d3/3dkW0yvI+HfaHsdW0qQ/WZ/vpUH1Ruch71hkd8zmrbq1evrupFXGa6F2gsqWvI/TEbfx4aJ4duquvac1p7Vo+q61qworFr209l4PuztrSj5nx9jfG63NfVfnTfUYzhlltu2dD3x3VNcw5rH9FmMi3/PtEBrHBSKvCSK6Z08/+nf/onp0FN+NW3uoLXgECDzd13372xM8s1MK+7AWhD73jj+vi81TjUIDQgjVfulApg9WWcO4AVetStpGrqDHTj1QTQv7ZqXbnV1rlM0yuEfdWB1FVy4eo4eStYsmzZMqcPPNT9VIZahadXkfV76UtfutGeZm3l5v9d13zZZZdVweXwC6l1f69JqW74r3jFK0YOaFIcdZym9t/nxKFuYCh3faWzrU/V+enVWH3BMwzglQhgqX0pGKrJnw/+NZWtJtw6R8sHQeo+KBLnq/LWvUQPR3zQvMvDgvhV5pSHQOH9t6nfS6l3Q94nrW0zTKey14RAq2hVJyw/BbD0oEITkbpfPNBV29aXbX0gPfybuoChpQ759q1A9ctf/vKkAHh8zvFr7m2Bfu39qK9F+/0Z2+6Xcf0Mx3glAljaO/JjH/vYhi+Z1pXZqLGSpU7EaeIAlj7Coram4NWo+4E+GKOHLHrwOOqneqsg2IUXXthaby1tMrxvWcfEo+4xPr8SAawhytdfn8pSgSAFp9v6D43BX/WqV1WB66ags8Yg2jNVbaztvqRzUNlqzKkARt1DlroAln9Q57/iXVfPdF9WH6dgueVeqTGVHs4+/elP3yi7uvmLgkPqQxREavpZvMZpm3qgdsEFF2z0tftxzyMOYGkbEe15u2rVqpFjIOv1qY4pENaWn+77Gqdo3KkHaPr1+TVmBbVVz9WPtY1pR32ArVQAy1JvfZlbxnjj3tcVvFy5cuXDPjLXVNc0DlR/poeQKQ9Nx2kHM+VvJjqApY5ENwD/i1ew5ELWEzgNajSBSfnpyaeivYo2x79SASxVcEXi/dfy2s5fNxWtKAqf7JUIYPVpnDuAFXaqeqq0fPny2ifjsXU8QOvrhqF6qU7PTxK6fmlxqFcI+6wDmghprzw9wdBv2223da9//etrA8pyk1/YvnVz0J54TZODcGLWNikb1eZ0bE0sbrzxxram+bB/16BR7bSubxk3Tx0gbv+5AlgaGF911VXuiiuuMA2+/cXHX/vMHcBSgLJt8BwXnOqOBod6Gtv003mrfiog0PbTBEYBsdtvv71K2iWApb8Pg7XKWx8vaVvpGbcnXduSJUse9tGTPtuvN8l1n2wzj/993PqqfEZ9dTa8t6qM9RTZP+AIz0ErrxRQDwNhWt2gfstSh3xeul/pgyNbb711KsGG9Jo0a0zhr21UoF+TGH3wJPyNGreFDx7i1c25A1gyUR3uMlYaBzWsA5rca8Lu98psy6/tC9qaPOqhq47RNpEMj6WHmYsXL669vyhdn/cYf9zcAayhytd7qd3oPm8JNulvtMJIAWdNUOOfAkrabsJaV/3fj9p2JQ5gvehFL6rqTluwTXkr0KaVvNrK4tvf/nZbta2CXXV7F8dtPGX+okm8AnR64NN1pakuIP7Cd+tF/TLBqI86hXMTjS31Pwo4WepE28ei1CZT6phWCsvJ32/6mo8oCKMxk1YXWn86D71doDoUfjW6RAArxxhvnPv6OG1abnvttZfbc889e6nz1vKa1HQTG8DSpu1a7ug7R03ctM9Pl4GYpRDqbtQK7uy6667VCjA9BdNPnYCizZochB2+GqWepMSfcs81MI9vADqurkGdu5Zr+ldSfMelhhZGyZVeQTcNYOLfuK/etDnnMtZxx3Eedb5xsMPySoTPL/bTpFGTxy43W+Wpm4Ve7dCvj48RDBHAylEHwpuIBkyaaD3+8Y/fqHh1w/3gBz/otHw4/I1aVRVOzOo25G+r8/7fw69T6r/p6c5LXvKSql/zS8Y1qb355pvd5ZdfvqFvUZ1RkET9S/zToFNp/aBIfZRuclqB4V8PUUBCTxeVTsvifdpR7d/aliz9hF5h0QDcT751jvvss0/1GrcPyikf+WiFVvgEuOkrm9Y9VCznJ1PVC52jX2Xny0eWCiCqfDQp1CTiC1/4QvVwxU8S9VRRT1frAqB33313tXovfKKsctcKG/UnKgOVufplrXCIJxBdA1jxq4Btq2h03QqenXHGGdW51AW9crTfcftva/la26jSaeKhV4b9a70qX70Ko0G/33ZABrJVmYV1QX/f9Lpl3cMhBZle+cpXVsFktUs9IZe/XlH19wq9YqBXnn3d0H9Xet3ftepLYxSdjwJCaj9hG4+DwCkO3kITVf9KW9PnzJuC36NWzoer/OLVgdZytb5u23R+Givp3qx+RkFF/f8a3+n1YU02fR0Y1QenmDY9IFQgS0EEvUqs8lSfrZVUn/nMZ6q+yf/qgsn+3+J7gR+76nUn1QNdW1M/2zR2Vd457jHW/nvc+5A3KV2+dcFvlcOOO+5YtWmVQ9N4XP2MHqSpTYfjyHDMV9f2lVbB2LVr1250/2xadRv6K0/9j+5nOoe99967eu1M4wf/Op9W7/iVohp3amW0xhS6Nl2XXntT36g81P9ceumlrffxpvmLv0aNEfzqZt2X1RbCFWhtQR5ru4zv/aozuk/qrRo9kNA9WuWq8Yte+wvHZjpG05gw7JuUp/LQ//jxj8Zour/LWA9ftdo3HPuMGmtq7vnpT3/6YVtEqBw0V1U56H6g+4jMNI+Og2Z9BLBU51Q3wyCmv1fKz9cH3Sd1vjfccMPDXsccFYzJsQdWrjFe6n1ddebiiy+uXhvUz8/XdQ9S/6D61jTWrHu4Za3n05ZuYgNY8dL1lJUvXQpJ7+5q9ZVf3aKORis5ws23w/zjaK46XkWV46co1ptwmLdlAFc3KFMHoiW76hzjnzoxPU1V4/EdWtOExnL8caxzGY87ARp1DbFBlwBWyt/WnVPdwEhBSr0GGgdMU8rFuuomJU+ftukmmaMOaIWCJnkKfo9aaRK/5uLPtSnAqJu0AhvadF+/cV8FjffRUrBDk8G6VVU6jm76Oq4f0NStKotfbWybrNbVoaYJprXPsvQT4Q1efaoeRjS9ZiVvPbzQE1H9ml7vtE6ALOcnl3BAoYGxylmrG5uWa2vQdvbZZ28IKjS173hwozare0Tdfja6n+jawyftXQNYcb2zDIDCc66bAOVov+P235byTem74tfaRgUnfb7y0KuAPtjRtAI0rgtaUaM+YNSDOZ2PJgmaFOqn+qA+X4GMuoch/tVHrfT059PlPhEHQJv6v/g1bm/z5Cc/udovM97TJf5ITzwOsZZrlwBW2+pJBSb1OrEfD1qCv211La4DKkPtSbjvvvvW3sfj+4ACB29+85urPYbCX/yQQEFyPTBr6mdVr7SCw7/loDGEVmHpGsNfrnuMtf8e9z7k28qo1bE5yjcM/usc1Mb1kLjpi+dx3xEHKOMV96MCjTpeHFRo2re1bh+5UeOH2ErHUt+oFZ56wBP/4npbd3+sG3uqPSiQq1Um8b3Xz18U6PF9W9dxtc5bq0b1kFI/yyqXePVM06r8urdDFBhU/123n5HmvRrD+tVMTfd+PXzVAyY/ThhVDgqEaPW7+p0wiNVHACvuyzSmVV1v2qc6XkWsQKjm1wrUxb++A1glx3ht9/X4IboCearzTYsb4rbXZQuTtvvTTPr3iQ1gxZ1r2x41faDHA1d1HhpcqoMc9YsHDhqMaoIWTkytN+HwOJYBXN0NYNRmu8o/3kOpaYBpOX6qe07jcSdAo65hkgJY8UCnLRBgLZvSAaxcdSCu102BGe0XoJujfgryasWDDJr6mLDtdgkmxM5aPaEvT476aVCl1xD8RtGaPIb9iv5NE2fdnK0rBOIJSdNAxtpnWfqJcGm4BuiaWI16j18rM3TtfsN0DWbjiZh1AmQ5v3jSoY1ite9Y22rJcGBRt5otfhCjSaUm86M2TlZ9VBDLP+3uUud83QonQW31JA7Yxu0oV/sdt/+2lK+1L1S6MBCu/79pBWCYZ2xiDWZaNtWPy06BDj1pH/VTf6A+Tq/s+omm9lrS/pipv3gVclNwLvzYia5fg3T9T9PkLhzE1z1wsJZrlwBW28OIuC00jZVSTONJn2UCrlUUWumnX93r7ipvBaO0v45+ba8a+vONHxbUrfjIdY+x9t/j3od0jUOUb1hWehCifctGvbKt9qUgqQ8khqvH4yCv5eGDrjsOetVtZB37j1qNrTzje5nFN9wGpm4RQt3Ysy1AFwci2s67rW3Gbbxu/laXRxj0arpHxwEsyx6U8d7Pda9gx9sC1C2aCM9Z9UgLM/xHiPRvXQNY8TjSOh+J30JoWlHadwAr1xhPlnGf3nZfD/s0y1s0mtuceeaZ1cpgvVWistNDj9n+mzEBLMtNvmthdvliU3jTqnviYb0Jh9dgGcDFaUa9OhXmbdnXyXL8VPOcxuNOgEZdw6QEsOLglQZGerIYPy1NLQ+lLx3AylkHwv1awi9aeZdwbx+1U934NTHQ611NXy8MBwvWwU1dOcTObSuwLGWpTab1PwqiK7Cl4EjbV1rj82iakFr7LEs/EfY31oFO2/VbJ0CW8wvLWE8zrZP9eFAfB3vi1X5tX3HTNceTlj4CWPF5jvqKZhjAqRtc5Wy/1jqXep9sq0vhv+v1bNUHtSmVhV4NtQR+wjreFAwPB7oK2mj1gvaTGfUL+zTLBMjnFa+I6vLUNmwfTWOM8Dy1l41eifF7EtbV+7Bt1E3MLe1W1zpuAMs6Vgqvq483AeLJjqVPiPuROCARt++2CVRY38KyrQs25rrHWPtva58w7li4z/KNH6JZtxtQ+SrAoAdVGmPo1TV9yEObY2t8olcDFfBVX6HXjdserMRmdW0/9q8bL4X1JN4X0XKfbAtCxGWmwKu2flD/OeoXByO6fOBLQQGtUNJ9T6/768Fi09d2w3MK+52mVW5xAMuyX21cdnEQNi6HtnLz5xw/mOkawNK1+VfLdYy2hRP+POLxTdMDjra64/Oz9g+5xnhxAMtyX4/PuW0FVsr4ZTalnTEBrD4GDm0FG0a+mzqkpjz0uouWfvqn5nGnY21kqQPzcQMsls7BOoBscw3/PaexjjOO86jzH9e3LjA0ThC27nUQBa80INFNu20gYymb+Bo1MIlX+ljyURq/P5D/ylzdTTJnHQgH+nUT//DLkP5VDO0joJuxfvFALx4sWAYg1smo0mmgJmvtZ5Py2WRredSls9Zpa1uy9BPxVx81edSSaT2ZTv2Mu78m6wSo7fziFSYpqyzUPjWI8/Un/tuwn03Z/D9sI30EsGQWPmQZdS7hfm91fVbO9mutc6n3yS7txfq3lodCYX2w7OsZT4hT9lFUvddTW5nql/K38TWHwbC61VLhefr6qr7Yr3Stm2CGgYO6gGpbu/XnOG4Ay3o/toyVrHUknuxY23Zbu1DQVas2/X035YNH8dg15W+brttyj7H2323X7s/Bcsy68+2zfLXNgF7716oe/dpWgKXUm5S0bUEQ5RX7W/oHS5A+PM/Qtq6ux2U26sFKmG88Lku5Z6c4jkobB6fqVrlZ0sTHaGsX8b/Sdx5tAAAgAElEQVRbg3fxvaRrACscJ6SMbXS94Wpd/f91dtZ2aekfco7x4j7dcl+PHzjonqrgtN400HZFXbaE6at+z4R8JjaAFQ++SgSwwgZpfTrXNJmKOwdLI4srjGUAZ0kz7k173LxHVfycxjruOM6jznfcQZHy7PK3+nu9u65lynrlzb/v33fwqu48u7S12L/uJpmzDsTvlscBqfCpkR8sXXfdddXmmfrFA6gw4NW0Qiulo483Y/Z/qxuY3HUT06o6PVXr8yamAZ/2V9KrBdoYWKtL/AbkTRM5a1uy9BN1m2f6a9dTZ23mrr0hnvrUp9buDVVn3DbQa5rYxHUyHtillGecNm47qQN+n19fr62G5xeXZ90T0/i1gLo0Oduvtc6F12Wpf13KtOlv/Sbu2ptK/Yratu+nm/pQ66DcHzPsf7pegzVgU3ec2DieNIXl5lcE6L9p7y45xasE4jZXtwrJWq7jBrCsE7jUMmsrp3Hya2sX8WtHbecw6t/HDbqk3mOs/XfbtVv7+aZrHqc8mvIK66JlJUaXcor/VkEzBSN1j//mN79ZBaj8r65MY389UFK6Ub/wfmbpT1IDWCl1L7wPdRmzWsvAb+KuV/xVzur3ww+utAWwrMHqtnZhWV3XdE1h+Vn7v7q84oCQdRVY3fhG/62u3K3t0tI/5Bzj6fyt5xpaxh/G8P+mOZ6CWNq3Uh/00BsLfSxUsNbzmZRuYgNYcQOxNv4u+JYnqE35tz1JsDSyOG/LAM6Spu6cLQ1u3LytN8DUm06bsY47jvOo841XWFhu2k0DKssTLv+3GgzqBq2vVPiNF9Wx6QuXCxcu7LVDi11TyyX0swSwcrazeHlyHJAKn/r7m2b4BFo3i7e85S0bXsMLA1597cOnp0/a88I/La+rf9ofSl/f0XvuGmjUbfhZ93cqS02kdU36QpA2A9UX7vwT4bq/KRHA8m3zIx/5yIYvEdadi27U2utKX2zSJHnU6qy2gV5TO4wHbnWb2Y57HwkffMRPiVP6DgX8TjvttGoS0te9L96nqe71lnDvlKanqjnb7zj9d477VFj+ctMrKzo3rbBQ8FevmqhdNf36CmDFHuPWS/1d6iQjPla4gi/OK1xh6Tc69+1K/zt+Kh1eV1M9s5YrAayN92DpUk/aVhn3dY+x9t/WPsFaX2Iby1jY6hmuLOmr3w6PrbGgHjIoiKJ7vALc6o/UF/nged25WgJYluBR7gBWXRCoyb4tOGYtszid//qb6p2c9eBPzlo14x/61eVdKoDV9jrxqOsO93/tEsDq+nA+bvt1fY61XVr6h1xjPG9tPdewbDRX0XxEewzGX4gM0+nBuR7wat9LjSFH7R07bp2fqX83sQEsgYYRdv3/fSxtHlVQfQ7M48mKpZHF52a5IVvS1F2zpcGNm/dQxn6SrNcmdO76pdwQm8573HoRd5rWG4aeFmg/BD1F87+2ryV16YBmcgCr7RWn8ItN4VOYcDVVuJw3/O/xxrjWpdqWslBwSRNC7W0xalCkvBS41Kbi2vC97st1SqNBrL46pgn2qJth3bmVCmDp2GoT2lhaG9aOGnArrW7UCkAqaKvXWuOfdQLU1o/1ObgJJ+NdBnnhOfU5EQoDDXG+8dcKmzZXHbc/VPm1meS6T1raZJxGX3rSykz1w21tNP7bSQxgdQ3Ah6+phXUnftjoV1PFAdxwlVW4AXLTHnxt7dabE8DqN4DVdJ/r+x5j7b+tfYK1vsRt1TIWtvYfOYMqumdqzKDxSuqPAFa7mPor9UtXX331hvlD+1/9f4pSAaxxXkv0ZxnWT+t8pM6g7T7e5maZG1nbpaV/yDXGq3NNWQCgccXXv/51d/nll1eB0raf9ojTHnh6U4NVWc5NdABLr7roM+V+QtbHBPLSSy+tnlxoYqQBugZ1PqLZdWAe7jfBK4T1TTGnsY5o6czaOolRA5yUV0vj1z8sT7jUiem1C20q7n/qELXZ76hPradeU5h+pgWwRrUzXVe4X0u4l13438OVVvHEXYEibeQZBra6fummqXy0SatWvaxZs6ba8HjUqqy6r/Po3L/whS9Ur5mOmmRrBYRWdGnVjSaM2vdLbUW/kgEs76BJr5bga4PgeCl+bKVPdB988MEP+/qi0lgnQG0TG8tgapz21WUFVq4Alvao+9CHPrTh9ZKwTwr/rW6fI2+Qsw8fp/9uK99xys6ySlLBZG20rDalsYQ2W9ZgVL9cASzLPWSc67X8Tbxvh389O/zv8UqrcBKiVyIOOOCAqo/TSky/wXvT5r/WciWA9fAAVp8Bb9WLXPcYa/9t7ROs9WXU+C5l8lnXZnLsXajV0ytXrnS33nprYzNVf62xqfaC0moNPUjRQ1D/IHfaA1ipezDFkD/+8Y+rPeTCcXecRvNE1Y+nPOUp1fxR5aKHhv5XKoDVZQXWpASwwhXm8sv9CmGuMZ4ve2uwbdR9Vg/MNB7W/Szc4iP+mz4/4GW5709ymokOYMX72aR8gacOPd7fI77Rh8srUwIVdZOptgCWnySPqhyWG7IlTd0xLA1u3LxHXVNOYx3XOthJaZRhIDVlH6R4Y9W21WBaPaOAreq9/+lVDU3edePM9SsdwMpdB+IJkt/bIRxcxq8W1v2blo/7jXHDlVy5ysG/HqBVWbqRKdAerlLSIFVfnlQgy//ir1MqjSbV2k9KXznU/63BXbiflvXpmbUt9dFP6BWIb3/729V16/rjQN4LXvACpy+bhT/rBKjt/OKJedOKkHHKPf76Yvh66qj8ws2A+5yQxsHa8KuaWsr+8Y9/vJqwjrrX5my/cZ3r6z6ZUnZqdx/+8Icftr+JAt4KUmmPNgWC1abi1ZCWwJ7lvhuea/wlwT4e4qVYxGnDV7D9K/Fqt76fjF8tDO+B/t+0ElZBVI3HRtXttnbrz40Alqu+mun3cUz9AFFbfch1j7H237nvQ6ltcpRX33tg6UGPgiTqm/1PE1jdo7bbbrvqHq8veGqFcrgiIzabKQGslC+l9vX1SAWi9NBY/Zj/qV+Sr4KB22yzTfV1SAXnw59lJZS1b0oZ14xzj/T5X3DBBdXqd/26rMCKt1ZJfT3dUj+t7dLSP+Qc48nSeq5tfa3/d7V7BVNVf9T/6uFi+GZF3Vd7rXlPU7qJDmDFr/Cog953332rd0HH+X35y1+u3jn1FSHeA6TL15XiYEXbVwgtT1ItUWPrIC/2sjS4cfMeVTY5jXVcS2eWWnfG/Rx5aNz2hEjnHe8PpCDL4sWLN7pxpp5/W/rSAazcdSC+ofiAhNq+v3nHA6Ww3vhg1bXXXlutqtDP7+tSctmugjh63U5L2n2f5Vcx6Jw08NIXjxTs0O9Rj3pUFeDSxHLUeaq8w1VsQ6zAGlUntZJs9erV1SoxH8DTKqw3vvGN1TX6n3UC1NaPxQHPPoOVWh332c9+tjrllEBU29c029r0qH8P97mS5yGHHFI9uddTfv2bfqP2wcnZfi0D2/jaLPdJq1e8h56CAbpX67P2o/aeiAf0fa3AigfeKfuoWa85JV3dnoCqD76OxwG28CGkr/9aZewDpaOup63d+vO2ThKt+Y0zVkoxtIy94vzaxjXxqgzL+NJyzjnvMdb+u+3a/XVMQvnGX3S0BOB1/grq6p6soO7jH//4av9H7XX6ne98p/q6+f33319dpjZ31gNN7RM56tf2VXT9rdU/PE7uPbCsAfr4nl03PrDUb6UJH9zo/9cXobVdTd22BWGeli/pWfumMN+2clEdOf30051WjelnHZvGZl0CWDpul68Qxh+dyP0VwpxjPFmM06db66fSaXXWeeedVz3U1q/0ByJSzrVk2okOYAkivnlpZdTSpUurJ8QpPzV2TfYUyfQVIF7NEB9r5513dvvtt5/pXdNwg9O6J2DjfPEjDorVdTg5b9rj5j2qXHIa19WXtlVPljoUO9RtfhznE2+YPGqgXlc3tcrmFa94hfmLbJbraEpTOoCVuw7oOsOBn/oMvYJ58cUXV5ua162ii/fH0gBGgSOtwtKv7itZqeYKhCpPnYOO9/rXv771tdD46ylhPYo/2W0dyMQB2dwBLPV9CuSo3NX/qt/VO/yjfvG+OnUBgbaBns/f0o+F/bcGB+r31f93/cV9eNPrUuFx4gc3KYEvy/nGQRGtbtO1+lUxPqilVyXqfjnbb677pMVFaeLJgTVgFJv2FcCKA2oqG/UbugcN8QtfM1U/qsm0Av0+8Bn3k3E71n52ehVKkz/9RgVKLe1WeVgnidb8Yte+Jyfj5NcWxIlfDdaKiEMPPXTkRzAs9SfnPcbaf7dde0o/X3fN45RHk13cD1jGinXjVt+Owgcgo17rjs8nXJGnf5spK7Csb9nooxpnnHHGhlWydSu0LfVbacJVSSn32nAFmPIp9Qph3KeOa9Y1gBU+zND1W8Y2Shff05oe7lvbpbV/yDXG0zVZz9XXSQVNtd2A5gIKRr/hDW942MPZurrbtkjGWt+nKd3EB7A0mNfEU19j8z/tW6WBkzWIVbdEtG5gGgcd1Jnpqb/SjvrpfVUFx/zminUdSjwwbruxxZMYHX8aAlg5jesGAn0EsJRvuOmslnC/5jWvqVa6NP3UuZ9//vkbVpA0de5x3dQgRV+e00rD8LWvnJ1O6QBW7jogqzDwI9O99trLXXPNNdXXepo2M45fj9GScqVPfZ24qazGuQHFAazw1cf4xt329Sidl/oV3cgVSPO/3AGseC84rSLTAH1U/bZ8ptk6AbJMXOMn3RpUvOlNb6o+YTzqp6/RrVixoqon+lKkPnu8zz77bPhqZLyCQfkp31FP0LVCRXnqnqFfyqDa2k+EgzmV/0477VS9qqL60Ra0ydl+c90nrS5xnYpfNW7KJ17d3VcAS8eLVwg07QkXn5vGJVrVoTJVHVIZt60ka3OK26VWw2sPO73u0DQRCSfTGvfIWHW87XV8S7vV+RLA2nhS6O95e+65Z+sDWJWP+gOVn16VeslLXlK9Kls3nurzHmPtv60TVGt9iet46uRzVBuJx+0aK+rhmV5Ha/rFc5ywHYXn1tZefP66F6nda3LsfzMlgGV5y8Z/ve2GG26oLq/tgUtbnxauKrOO9eJ7tI5RKoBVd0/Q+FZbZTStvK8b93UNYMVb8ljGNjp3rRbVVil+dX3TXNjaLq39Q64xnq7Jeq6+Loar16zju3j+0MdD9ba2Men/PvEBLAFqGboCROEu/VreqaCAJkNNS/vVaNWJK5AQ/60innp/PP7pyaA2P1QnqZ8apZ54aulu3S/edLupA46XMI7aiE3nrVdotKdBuAfO0AEsv+dF19eochnXDbj6CmBpCaee+PgVfKM2Vo/3stJk9bDDDnN6NSn8qZzV8ek1Mf+r26g7dydSOoCl68lZB7xXGJDSO+MaMOvXVI/jZc0+n772RIqDGerDNLjVhLTup/qhyauuw/dHYSA0XkmlwJzqmQZhdT/lofqmp7rhhu/WAFbTV2DbJg7xEzf1fVqJoVckmvoS3ay1L4XfhLZuNax1AtR2frKKz1H/TSuQ9KCk6VUClafuFX71if6mbqIQBzdG5atBoV7l80vFlad1gJPST4SDPk2Y1Ef5Tf0tT1Jztd9c90mrTbyCQl/90UOspg9oqI2qfHWvDvdt6zOAFfcbuhaNe7RKsOmrpBozqf34SayCxXodXas0u/7CgJTahq5b/6PXULXqR/U1/MUDb/9vbV9FtLRb5RUHsPRKbN3Yzppf7JM6OWnzHSc/yyQtnqBZ+lmtAtDrnL6fjccqOe8x1v47vvZx70NN5TJOeYwq4/h82+YQ8R5j4QOeeCWVXrHTyvymOY/uH3rVKNzPqem+ZPUPrzX3K4Q6lvoUfeyhLuinccvnP//5ahzjxzBNX8tta4d140SNRxTA3W233RrHJmoTukfHX40rGcCKg5Sj2nrKfNJq5tOFbUf/Tf2uHJrGoOqjZOcXe4wK8FrbpaVvzD3Gs56rd4v76raxpu6vn/jEJzasXFYb0Vh/3rx5qUU2VelnRABL4nUbXOu/a4CpQZmefGtApJ8atwZNmpDqc/Xh5mdtO/jXbZqoQeKuu+5avZfun8jrRqH8dYPRKgn/G/V0NH6Sqnz1BFN5q8Hr2HplSY1BNyCdtwaefvJaOoBVN5nYe++9q5VguoHGm0NbW0ZOY2tnZj3XMF08EdVAXastNBHXBo+aaGgT6s997nMbBoQqP0XKNSiJf/HKPa3geOELX5i8YbueQOm9/XgyE28y2fTEZYgAVs464J3jfUH8f2/aKDQerLel76MO+b5FqyM0eVC7ko0Cpdp/S3t2+YGaVnZq9Y7f0D9eCaPzUR+oAISeoCtvvzG86oL6Kr9vQnjuTRPP2EN9nybNOob6Ub9xrGViqNeGtMeb38tD16l+WytClJ/aia5Tg2qtttW5+oCAjqNJqTZTDX/WAbjl/JRv/CqvH0yrz9Om+Orv5KnBlz7soIF0+MEFXYdeb9cqhvCn8jznnHOqv/E/laGCXRp8qx9R36GJjD6nHN5PlD5HAKuu7uhY1ifQOdtvjvukta3WrXyWifp5X1Z+jKGVR1qZq9dZwjGG/l0B8+XLl2/Ul6cOdP15N20sr/PSRE91xLcf+cXjEt0fFIxtCnhZfZSuqZ9s2r8mDgr6Y7Xtd2Ntt3E/r35Ck3y1Q90b/ebL1vxii3HLrMl0nPws4xrVwauuuqp6IObroybkKnvVEz2EVT+rtq9xsVbh6r7g7y91D19z3mOs/Xef96G6MhmnPEa1l7py8GP95z73uVUfqzS6x+thUniPj7dIiV+VUxnpXqTVNhoP+PGCVkBed9111T3EByPDc/Qfshnn/hn+TYkAlo6n69KYWSsINe6Ql8bLGlur3/X1e9wtZcJrCveE1H/X2EYPzPQlauUvc7WD733ve5Wx7uPhwgKfV11g1bo6dJxyqRtTqW7IzL+dVGfmj9V1BZbyqXu7SeM1zWM0vpOf+hfVdd2TtGoufNAz6oG9tV1a+kZ/zbnGeNZz9edRNyZUPddKOt3PNdbUT21ZsY/LLrvsYSsqd9xxx2osXuotnZTxQcm0MyaAJRQ1Ak0EwqWxKVhqWAomtO2/Uvdk3XIcBa/UiTVFn+sa+6h8tbRSXzz64he/WCUrHcDSMcOljuG5dv3STS7jlM7MUqZhGr90WROEeMJSl5dufJqgawJc19GEr/GknkuYvulp/yQHsPzNL17BYnFoa2c+j/grpvrvKV+9Uvq+n3TUTfwt16zz1t5RmkSHv3gQY8lLN0r1Kz6g0lR/4tcXw7zD1ROWiWHdoN5yrhpMavJV90TUOgGynJ8/l7qPKVjOs+0puyy1IkZP3iw/5ae/0bnnCGDpHOKn+/pvKU+zc/XhOe6TFnOfpu71kLa/Vz+hh2iajPpX9rQaScHh8Jc60A3/VpNTPYWNv9DZdm5tT8Xb/j7+97g96d9H7c8jD62C9/teKb3uh3pSr1c0m37Wdhu/ohzmF66eteYXn0+XMqu7tnHys45rUsco/vxGjVVy3WOs/Xef96G+yqOtzYxTDnUrj+pe/Wo7tspScwe93q7gn351cwerf3i83AEsvaVw3333bfQQp+6a21awtzn5f68LJrT9rQJsmkfqwYJ/1b9u9XXOAJbqhh6Y69X/uoBafA0aS+khqYLXTXWi7brr/j1e7WvJQ3VUdVJBGD2479IurX2jP0aOMd44fXpdMM1iV+LL9JbzmIQ0MyqAJTAN3vTUU0+P6p401KGqs1FkWl8EiV/jaioEdWpaAaGn7G0DRj1dUbRewYq2J5zq7DQI1afim35h41bwSp8tb+pwcg/KRjWylE/e1l1rDuPUziy1EVrPWfVANzRNvOuWe2slij49Hi/1Tj0fpZ+pASydu9VTaVPamc9bAy69JuF/ba+txBtztu0HNE55+Vf51IdZBh5PeMITqiX1unHV/RSIUp8Sr9yJ08pPTxYVUNVKTwVUdC6j9taIX2/weYb7dFj7IA24tGpVQXFL361VLBrg6FPWda8aWgfg1vPz16bXhS+55JJqr4a2QLXOS0/MdJ5NDy58vhqY69plEL7CGZeTArR6jUFL7TU4zBXAijd+tgQV4nPN1X77vk+mtlM99dTDsroVi2Fe4dhC5ev3Q1Oauj0qxhnohsfTE3W98mV5iKdz08pOrchsmiSkuvj08cOXtq/sxsFSy5c+re12VHA8NdBe59G1zOI8x8kvZVyjvkWBVPU1bfcEnZsCARrLjXqlO8c9xtp/6xz7vA/1UR6WdqNy8OP3tjmEVszo4XfdPV59rFZg6GMJo+4bfiyoBz5a/aK9g7UViX7KV6u3w9fhU/z99eYOYCmoobdSdJxwdXPsrevRmEhjoz5+emiiMZTqeds9XysZ1V70YECrym+55ZbqFOr2S8wZwPLXreNr3DrqXqUxns5Z91W/ZUkfK7BSxza+v2nb/kfprP1kSt+Ya4xnPde4rqo89HDHv3E1qi7rfq4y0+ri+DX9PtrATMxjxgWwPLI6dS3p1I1aT4jUGYc3CQ2o1LmpwP3rH+MUkF5HvPnmm6tJhwb86uj007J0RbN32WWX6hgpA0R1kIrcKxCnJ/I6hn46Zz0xVDBMnaQmR2HDGGIFls5LEzq92vLNb35zw/Xrv1s29LSY92k8TmdmOcc4jeqbBicKjuhGq4GFOhgFk7SKQYErTcCbfvHgYZxz8H8zkwNY/hr6rAOhZbyvVduX+uIvq/T1OfK68tU16/zUv4R9i+qRgiEKnql/0f9u2vPC56vJnga4eiKnvHxgzPdTmshqguJvfPHqtKYvrqqv0uvYWrqv1xl8vmHQyzrRDAc7a9asqfpuPQ30/Z/6O/WBWrWipeUaEI5aIm0dgKeen85T163XMjQBUL+nY4XXrr5fgSt9cMH6UMRfv399RwNPDWB0LJWTBuV6xUTXrafnp512WtYAVrwyxvo1o6a6PMn3yXH6V40nVE/VrlRmfnyhuq/y17hC7cr383E9q9ucdtyBbnj+utfoPqdX2jX2UR3yE1vf3v25+VcRxrn+UX8T72vVFuiP78tt/bCOndJudf0KcuiBo1ZkeY/wldiU/MJr76PMuuY3zrhGAVW9HqV7jAKf4/azue4x1v7b98d934f8dfVdvnG7UTmoH9Gr8fEcIuzz2+7xdfcNf89U+9M9XK+L+nzCsUzdw4kUf39NJQJYS5Ysqdq+gt6quxqr6F6lvkx7BSnAZRkTpfZ5TfMyPx5Tf67xmF5R9g/UwrpTt1q/RABL11l3r6qbj7TNJ1PN4vSaK+oNFT+m9fdMlZ1W/Wu81DauS22X4/SNfY/xuvQhqndaKanXUzUm7HOs2bU8J/3vZ2wAa9JhOT8EEEAAAQQmVSDeuL7Lp8gn9Ro5LwQQQACByRQYN6g8mVfDWSGAQEkBAlgltTkWAggggAACEyAQvkLY9VPkE3A5nAICCCCAwAwSIIA1gwqLU0VgwgQIYE1YgXA6CCCAAAII5BYIl73Xve6W+/jkjwACCCAwewUIYM3esufKEegqQACrqyB/jwACCCCAwAwS0B6MH/7wh6tNnrWfh75wqX3H+CGAAAIIIFBCgABWCWWOgcB0ChDAms5y5aoQQAABBBCoNnjVRuTaZFYbu2rjb22y6jdY3XrrrasvVGkDcH4IIIAAAgiUECCAVUKZYyAwnQIEsKazXLkqBBBAAAEEqkBV+LnvkGSTTTZxr3vd66ovKvJDAAEEEECglAABrFLSHAeB6RMggDV9ZcoVIYAAAgggsEEg/Py5/49ajbVo0SK3xx57bPgsOGQIIIAAAgiUECCAVUKZYyAwnQIEsKazXLkqBBBAAAEEKoGvfOUr7rLLLnN3332306qrefPmuX322cc99alPJXhFHUEAAQQQKC5AAKs4OQdEYGoECGBNTVFyIQgggAACCCCAAAIIIIAAAggggMB0ChDAms5y5aoQQAABBBBAAAEEEEAAAQQQQACBqREggDU1RcmFIIAAAggggAACCCCAAAIIIIAAAtMpQABrOsuVq0IAAQQQQAABBBBAAAEEEEAAAQSmRoAA1tQUJReCAAIIIIAAAggggAACCCCAAAIITKcAAazpLFeuCgEEEEAAAQQQQAABBBBAAAEEEJgaAQJYU1OUXAgCCCCAAAIIIIAAAggggAACCCAwnQIEsKazXLkqBBBAAAEEEEAAAQQQQAABBBBAYGoECGBNTVFyIQgggAACCCCAAAIIIIAAAggggMB0ChDAms5y5aoQQAABBBBAAAEEEEAAAQQQQACBqREggDU1RcmFIIAAAggggAACCCCAAAIIIIAAAtMpQABrOsuVq0IAAQQQQAABBBBAAAEEEEAAAQSmRoAA1tQUJReCAAIIIIAAAggggAACCCCAAAIITKcAAazpLFeuCgEEEEAAAQQQQAABBBBAAAEEEJgaAQJYU1OUXAgCCCCAAAIIIIAAAggggAACCCAwnQIEsKazXLkqBBBAAAEEEEAAAQQQQAABBBBAYGoECGBNTVFyIQgggAACCCCAAAIIIIAAAggggMB0ChDAms5y5aoQQAABBBBAAAEEEEAAAQQQQACBqREggDU1RcmFIIAAAggggAACCCCAAAIIIIAAAtMpQABrOsuVq0IAAQQQQAABBBBAAAEEEEAAAQSmRoAA1tQUJReCAAIIIIAAAggggAACCCCAAAIITKcAAazpLFeuCgEEEEAAAQQQQAABBBBAAAEEEJgaAQJYU1OUXAgCCCCAAAIIIIAAAggggAACCCAwnQIEsKazXLkqBBBAAAEEEEAAAQQQQAABBBBAYGoECGBNTVFyIQgggAACCCCAAAIIIIAAAggggMB0ChDAms5y5aoQQAABBBBAAAEEEEAAAQQQQACBqREggDU1RcmFIIAAAggggAACCCCAAAIIIIAAAtMpMCsCWDfffLM74IAD3Dve8Q63ZMmS2pJ88MEH3erVq91ZZ0lBp0cAACAASURBVJ3lrrzySrdu3To3f/5896IXvcgdccQRbvvtt3dz5syZzlrAVSGAAAIIIIAAAggggAACCCCAAAITLDD1AaxbbrnFHX744W7VqlXunHPOqQ1gPfDAA+7kk092xx9/vLv77rvdwoUL3VZbbeXWr1/vbrrpJrfZZpu597znPW7ZsmVuk002meDi5NQQQAABBBBAAAEEEEAAAQQQQACB6ROY2gDWQw895K699lq3fPlyt2bNmqrkmgJYCm696lWvcs94xjPcqaee6nbcccdqtZVWZX32s5+t8rj//vvdBRdc4J7//OdPXy3gihBAAAEEEEAAAQQQQAABBBBAAIEJFpjKANYdd9zh3ve+97nTTz+9op87d677wQ9+UBvAUmDqmGOOqVZgffKTn3SvfOUrH1ZcCoSdeeaZ7rDDDnN//ud/Xq3SeuQjHznBRcqpIYAAAggggAACCCCAAAIIIIAAAtMlMHUBrHvvvdcdddRRbsWKFW6nnXZyJ5xwgvvSl77kjjvuuNoA1l133eX+9E//1K1du7ba/2rBggUblfA111zjnve857mlS5dWgS4FxPghgAACCCCAAAIIIIAAAggggAACCJQRmMoA1imnnFLtY7XHHnu4TTfdtFo19c53vrPxFcI26iuuuMItWrSIAFYbFP+OAAIIIIAAAggggAACCCCAAAIIZBCYugBWnVGXANZ9993njj76aPf+97+/epXwkEMOyVAMZIkAAggggAACCCCAAAIIIIAAAggg0CRAAGtE3dD+V+eff3719UFt7L5y5Ur3pCc9idqEAAIIIIAAAggggAACCCCAAAIIIFBQgABWA7aCVxdffLF761vfWqX46Ec/6nbfffexiubGG28c6+/4IwQQQAABBBBAAAEEEEAAAQQQQKC0wA477FD6kK3HI4BVQ/TAAw+4c889twpebbbZZu6DH/yg22effdycOXNaQesSEMAai40/QgABBBBAAAEEEEAAAQQQQACBAQQIYA2ArkOm7IGlrxj+3d/9nTvxxBPdvHnz3Ic+9KFq5dW4wauBLpnDIoAAAggggAACCCCAAAIIIIAAAlMjwAqsoCjXr1/v3va2t1V7Xe26665uxYoV7pnPfObUFDYXggACCCCAAAIIIIAAAggggAACCMxEAQJYvyy173//+2758uXu0ksvdQcddFC1AuuJT3ziTCxTzhkBBBBAAAEEEEAAAQQQQAABBBCYKgECWM65O++80y1durQKXh1xxBHur//6r6u9r/ghgAACCCCAAAIIIIAAAggggAACCAwvMOsDWL/4xS/cSSed5I4++mj3lre8pVp59ZjHPGb4kuEMEEAAAQQQQAABBBBAAAEEEEAAAQQqgVkfwFq7dq1bvHixW7NmTWuV0Cqtk08+2c2dO7c1LQkQQAABBBBAAAEEEEAAAQQQQAABBPoRmPUBrE996lPuZS97mUmTAJaJiUQIIIAAAggggAACCCCAAAIIIIBArwKzIoDVqxiZIYAAAggggAACCCCAAAIIIIAAAggUFSCAVZSbgyGAAAIIIIAAAggggAACCCCAAAIIpAoQwEoVIz0CCCCAAAIIIIAAAggggAACCCCAQFEBAlhFuTkYAggggAACCCCAAAIIIIAAAggggECqAAGsVDHSI4AAAggggAACCCCAAAIIIIAAAggUFSCAVZSbgyGAAAIIIIAAAggggAACCCCAAAIIpAoQwEoVIz0CCCCAAAIIIIAAAggggAACCCCAQFEBAlhFuTkYAggggAACCCCAAAIIIIAAAggggECqAAGsVDHSI4AAAggggAACCCCAAAIIIIAAAggUFSCAVZSbgyGAAAIIIIAAAggggAACCCCAAAIIpAoQwEoVIz0CCCCAAAIIIIAAAggggAACCCCAQFEBAlhFuTkYAggggAACCCCAAAIIIIAAAggggECqAAGsVDHSI4AAAggggAACCCCAAAIIIIAAAggUFSCAVZSbgyGAAAIIIIAAAggggAACCCCAAAIIpAoQwEoVIz0CCCCAAAIIIIAAAggggAACCCCAQFEBAlhFuTkYAggggAACCCCAAAIIIIAAAggggECqAAGsVDHSI4AAAggggAACCCCAAAIIIIAAAggUFSCAVZSbgyGAAAIIIIAAAggggAACCCCAAAIIpAoQwEoVIz0CCCCAAAIIIIAAAggggAACCCCAQFEBAlhFuTkYAggggAACCCCAAAIIIIAAAggggECqAAGsVDHSI4AAAggggAACCCCAAAIIIIAAAggUFSCAVZSbgyGAAAIIIIAAAggggAACCCCAAAIIpAoQwEoVIz0CCCCAAAIIIIAAAggggAACCCCAQFEBAlhFuTkYAggggAACCCCAAAIIIIAAAggggECqAAGsVDHSI4AAAggggAACCCCAAAIIIIAAAggUFSCAVZSbgyGAAAIIIIAAAggggAACCCCAAAIIpAoQwEoVIz0CCCCAAAIIIIAAAggggAACCCCAQFEBAlhFuTkYAggggAACCCCAAAIIIIAAAggggECqAAGsVDHSI4AAAggggAACCCCAAAIIIIAAAggUFSCAVZSbgyGAAAIIIIAAAggggAACCCCAAAIIpAoQwEoVIz0CCCCAAAIIIIAAAggggAACCCCAQFEBAlhFuTkYAggggAACCCCAAAIIIIAAAggggECqAAGsVDHSI4AAAggggAACCCCAAAIIIIAAAggUFSCAVZSbgyGAAAIIIIAAAggggAACCCCAAAIIpAoQwEoVIz0CCCCAAAIIIIAAAggggAACCCCAQFEBAlhFuTlYDoFb73zQnX/d/7jVt/7C3Xv/QzkOQZ4IVAK/9qtz3I6//Uj3muf8invaEx6BSkYB2nVGXLJ+mADtmgqBAAIIIIAAAgjMDAECWDOjnDjLBgFNco/86L3uvgcgQqCcwKabOPf+g+cSxMpETrvOBEu2IwVo11QQBBBAAAEEEEBgsgUIYE12+XB2LQLHX3Kf+6dvEL2iopQXeMEzNnHHvnzT8geeBUekXc+CQp7QS6RdT2jBcFoIIIAAAggggIBzjgAW1WBGC/zR3/6c1wZndAnO7JO/6u2PmdkXMKFnT7ue0IKZJadFu54lBc1lIoAAAggggMCMEyCANeOKjBMOBfZ8zz2AIDCYABPdPPS06zyu5GoToF3bnEiFAAIIIIAAAgiUFiCAVVqc4/UqwES3V04ySxRgopsIZkxOuzZCkSyLAO06CyuZIoAAAggggAACnQUIYHUmJIMhBZjoDqnPsZno5qkDtOs8ruRqE6Bd25xIhQACCCCAAAIIlBYggFVanOP1KsBEt1dOMksUYKKbCGZMTrs2QpEsiwDtOgsrmSKAAAIIIIAAAp0FCGB1JiSDIQWY6A6pz7GZ6OapA7TrPK7kahOgXducSIUAAggggAACCJQWIIBVWpzj9SrARLdXTjJLFGCimwhmTE67NkKRLIsA7ToLK5kigAACCCCAAAKdBQhgdSYkgyEFmOgOqc+xmejmqQO06zyu5GoToF3bnEiFAAIIIIAAAgiUFiCAVVqc4/UqwES3V04ySxRgopsIZkxOuzZCkSyLAO06CyuZIoAAAggggAACnQUIYHUmJIMhBZjoDqnPsZno5qkDtOs8ruRqE6Bd25xIhQACCCCAAAIIlBYggFVanOP1KsBEt1dOMksUYKKbCGZMTrs2QpEsiwDtOgsrmSKAAAIIIIAAAp0FCGB1JiSDIQWY6A6pz7GZ6OapA7TrPK7kahOgXducSIUAAggggAACCJQWIIBVWpzj9SrARLdXTjJLFGCimwhmTE67NkKRLIsA7ToLK5kigAACCCCAAAKdBQhgdSYkgyEFmOgOqc+xmejmqQO06zyu5GoToF3bnEiFAAIIIIAAAgiUFiCAVVqc4/UqwES3V04ySxRgopsIZkxOuzZCkSyLAO06CyuZIoAAAggggAACnQUIYHUmJIMhBZjoDqnPsZno5qkDtOs8ruRqE6Bd25xIhQACCCCAAAIIlBYggFVanOP1KsBEt1dOMksUYKKbCGZMTrs2QpEsiwDtOgsrmSKAAAIIIIAAAp0FCGB1JiSDIQWY6A6pz7GZ6OapA7TrPK7kahOgXducSIUAAggggAACCJQWIIBVWpzj9SrARLdXTjJLFGCimwhmTE67NkKRLIsA7ToLK5kigAACCCCAAAKdBQhgdSYkgyEFmOgOqc+xmejmqQO06zyu5GoToF3bnEiFAAIIIIAAAgiUFiCAVVqc4/UqwES3V04ySxRgopsIZkxOuzZCkSyLAO06CyuZIoAAAggggAACnQUIYHUmJIMhBZjoDqnPsZno5qkDtOs8ruRqE6Bd25xIhQACCCCAAAIIlBYggFVanOP1KsBEt1dOMksUYKKbCGZMTrs2QpEsiwDtOgsrmSKAAAIIIIAAAp0FCGB1JiSDIQWY6A6pz7GZ6OapA7TrPK7kahOgXducSIUAAggggAACCJQWIIBVWpzj9SrARLdXTjJLFGCimwhmTE67NkKRLIsA7ToLK5kigAACCCCAAAKdBQhgdSYkgyEFmOgOqc+xmejmqQO06zyu5GoToF3bnEiFAAIIIIAAAgiUFiCAVVqc4/UqwES3V04ySxRgopsIZkxOuzZCkSyLAO06CyuZIoAAAggggAACnQUIYHUmJIMhBZjoDqnPsZno5qkDtOs8ruRqE6Bd25xIhQACCCCAAAIIlBaYFQGsm2++2R1wwAHuHe94h1uyZEmj8W233eZOPfVUd9lll7m1a9e6hQsXuv33398dcsghbquttipdNhzPIMBE14BEkmwCTHTz0NKu87iSq02Adm1zIhUCCCCAAAIIIFBaYOoDWLfccos7/PDD3apVq9w555zTGMD66le/6pYtW+ZWr17tFixY4LbZZhunv123bp1btGiR+8AHPuC23Xbb0uXD8VoEmOhSRYYUYKKbR592nceVXG0CtGubE6kQQAABBBBAAIHSAlMbwHrooYfctdde65YvX+7WrFlTuTYFsNavX++WLl3qrrzySnfyySe7gw8+2G2yySbunnvuce9973vdu9/97ioIduKJJ7q5c+eWLiOON0KAiS7VY0gBJrp59GnXeVzJ1SZAu7Y5kQoBBBBAAAEEECgtMJUBrDvuuMO9733vc6effnrlqaDTD37wg8YA1kUXXeT2228/d+SRR1ZBqk033XRDOfzsZz9zRxxxhLviiivcJZdc4nbeeefSZcTxCGBRByZUgIlunoIhgJXHlVxtArRrmxOpEEAAAQQQQACB0gJTF8C699573VFHHeVWrFjhdtppJ3fCCSe4L33pS+64446rDWDdf//97phjjqlWXuk1w7322mujMjj77LOrVVknnXRSlTe/yRFgojs5ZTEbz4SJbp5Sp13ncSVXmwDt2uZEKgQQQAABBBBAoLTAVAawTjnllGoD9j322KNaTXX88ce7d77znbUBrLvuussddNBB7rvf/a77+Mc/7rbbbruNyuCaa65xz3ve86rXDBXo4jXC0tW0+XhMdCenLGbjmTDRzVPqtOs8ruRqE6Bd25xIhQACCCCAAAIIlBaYugBWHeCoAJY2aX/ta19b/dl5553n5s+fv1EW+iLh4sWL3ROf+ER37rnnusc97nGly4njNQgw0aVqDCnARDePPu06jyu52gRo1zYnUiGAAAIIIIAAAqUFZn0AyxKcsqQpXXAc7/8EmOhSE4YUYKKbR592nceVXG0CtGubE6kQQAABBBBAAIHSAgSwDKurCGCVrpb24zHRtVuRsn8BJrr9mxKYzmNKrnYB2rXdipQIIIAAAggggEBJAQJYBQJYN954Y8kynVXHOvryjfcsm1UAXOygAifu/a1Bjz+tB6ddT2vJzozrol3PjHLiLBFAAAEEEEAgr8AOO+yQ9wBj5D7rA1i33367W7JkSUWn/a3mzZu3EaNfgbX11lu7lStXui222CKJmgBWEldSYia6SVwk7lmAiW7PoL/Mjnadx5VcbQK0a5sTqRBAAAEEEEBgugUIYA1UvnyFcCD4AoflFcICyByiUYBXjfJUDtp1HldytQnQrm1OpEIAAQQQQAABBEoLzPoVWPfff7875phj3Mknn+xWrVrl9tprr43KYMWKFW7ZsmXupJNOckcddVTpMuJ4IwSY6FI9hhRgoptHn3adx5VcbQK0a5sTqRBAAAEEEEAAgdICsz6AJfCLLrrI7bfffu7II490J554ott00003lMPPfvYzd8QRR7grrrjCXXLJJW7nnXcuXUYcjwAWdWBCBZjo5ikYAlh5XMnVJkC7tjmRCgEEEEAAAQQQKC1AAMs5t379erd06VJ35ZVXViuxDjzwwCqIdc8997j3vve97t3vfnf17/q3uXPnli4jjkcAizowoQJMdPMUDAGsPK7kahOgXducSIUAAggggAACCJQWIID1S/HrrrvOvfnNb3Zr1qxxCxYscNtss4275ZZb3Lp169yiRYvcBz7wAbftttuWLh+O1yLARJcqMqQAE908+rTrPK7kahOgXducSIUAAggggAACCJQWIIAViN92223u1FNPdZdddpnTlwcXLlzo9t9/f3fIIYe4rbbaqnTZcDyDABNdAxJJsgkw0c1DS7vO40quNgHatc2JVAgggAACCCCAQGmBWRHAKo3K8coJMNEtZ82RNhZgopunVtCu87iSq02Adm1zIhUCCCCAAAIIIFBagABWaXGO16sAE91eOcksUYCJbiKYMTnt2ghFsiwCtOssrGSKAAIIIIAAAgh0FiCA1ZmQDIYUYKI7pD7HZqKbpw7QrvO4kqtNgHZtcyIVAggggAACCCBQWoAAVmlxjterABPdXjnJLFGAiW4imDE57doIRbIsArTrLKxkigACCCCAAAIIdBYggNWZkAyGFGCiO6Q+x2aim6cO0K7zuJKrTYB2bXMiFQIIIIAAAgggUFqAAFZpcY7XqwAT3V45ySxRgIluIpgxOe3aCEWyLAK06yysZIoAAggggAACCHQWIIDVmZAMhhRgojukPsdmopunDtCu87iSq02Adm1zIhUCCCCAAAIIIFBagABWaXGO16sAE91eOcksUYCJbiKYMTnt2ghFsiwCtOssrGSKAAIIIIAAAgh0FiCA1ZmQDIYUYKI7pD7HZqKbpw7QrvO4kqtNgHZtcyIVAggggAACCCBQWoAAVmlxjterABPdXjnJLFGAiW4imDE57doIRbIsArTrLKxkigACCCCAAAIIdBYggNWZkAyGFGCiO6Q+x2aim6cO0K7zuJKrTYB2bXMiFQIIIIAAAgggUFqAAFZpcY7XqwAT3V45ySxRgIluIpgxOe3aCEWyLAK06yysZIoAAggggAACCHQWIIDVmZAMhhRgojukPsdmopunDtCu87iSq02Adm1zIhUCCCCAAAIIIFBagABWaXGO16sAE91eOcksUYCJbiKYMTnt2ghFsiwCtOssrGSKAAIIIIAAAgh0FiCA1ZmQDIYUYKI7pD7HZqKbpw7QrvO4kqtNgHZtcyIVAggggAACCCBQWoAAVmlxjterABPdXjnJLFGAiW4imDE57doIRbIsArTrLKxkigACCCCAAAIIdBYggNWZkAyGFGCiO6Q+x2aim6cO0K7zuJKrTYB2bXMiFQIIIIAAAgggUFqAAFZpcY7XqwAT3V45ySxRgIluIpgxOe3aCEWyLAK06yysZIoAAggggAACCHQWIIDVmZAMhhRgojukPsdmopunDtCu87iSq02Adm1zIhUCCCCAAAIIIFBagABWaXGO16sAE91eOcksUYCJbiKYMTnt2ghFsiwCtOssrGSKAAIIIIAAAgh0FiCA1ZmQDIYUYKI7pD7HZqKbpw7QrvO4kqtNgHZtcyIVAggggAACCCBQWoAAVmlxjterABPdXjnJLFGAiW4imDE57doIRbIsArTrLKxkigACCCCAAAIIdBYggNWZkAyGFGCiO6Q+x2aim6cO0K7zuJKrTYB2bXMiFQIIIIAAAgggUFqAAFZpcY7XqwAT3V45ySxRgIluIpgxOe3aCEWyLAK06yysZIoAAggggAACCHQWIIDVmZAMhhRgojukPsdmopunDtCu87iSq02Adm1zIhUCCCCAAAIIIFBagABWaXGO16sAE91eOcksUYCJbiKYMTnt2ghFsiwCtOssrGSKAAIIIIAAAgh0FiCA1ZmQDIYUYKI7pD7HZqKbpw7QrvO4kqtNgHZtcyIVAggggAACCCBQWoAAVmlxjterABPdXjnJLFGAiW4imDE57doIRbIsArTrLKxkigACCCCAAAIIdBYggNWZkAyGFGCiO6Q+x2aim6cO0K7zuJKrTYB2bXMiFQIIIIAAAgggUFqAAFZpcY7XqwAT3V45ySxRgIluIpgxOe3aCEWyLAK06yysZIoAAggggAACCHQWIIDVmZAMhhRgojukPsdmopunDtCu87iSq02Adm1zIhUCCCCAAAIIIFBagABWaXGO16sAE91eOcksUYCJbiKYMTnt2ghFsiwCtOssrGSKAAIIIIAAAgh0FiCA1ZmQDIYUYKI7pD7HZqKbpw7QrvO4kqtNgHZtcyIVAggggAACCCBQWoAAVmlxjterABPdXjnJLFGAiW4imDE57doIRbIsArTrLKxkigACCCCAAAIIdBYggNWZkAyGFGCiO6Q+x2aim6cO0K7zuJKrTYB2bXMiFQIIIIAAAgggUFqAAFZpcY7XqwAT3V45ySxRgIluIpgxOe3aCEWyLAK06yysZIoAAggggAACCHQWIIDVmZAMhhRgojukPsdmopunDtCu87iSq02Adm1zIhUCCCCAAAIIIFBagABWaXGO16sAE91eOcksUYCJbiKYMTnt2ghFsiwCtOssrGSKAAIIIIAAAgh0FiCA1ZmQDIYUYKI7pD7HZqKbpw7QrvO4kqtNgHZtcyIVAggggAACCCBQWoAAVmlxjterABPdXjnJLFGAiW4imDE57doIRbIsArTrLKxkigACCCCAAAIIdBYggNWZkAyGFGCiO6Q+x2aim6cO0K7zuJKrTYB2bXMiFQIIIIAAAgggUFqAAFZpcY7XqwAT3V45ySxRgIluIpgxOe3aCEWyLAK06yysZIoAAggggAACCHQWIIDVmZAMhhRgojukPsdmopunDtCu87iSq02Adm1zIhUCCCCAAAIIIFBagABWaXGO16sAE91eOcksUYCJbiKYMTnt2ghFsiwCtOssrGSKAAIIIIAAAgh0FiCA1ZmQDIYUYKI7pD7HZqKbpw7QrvO4kqtNgHZtcyIVAggggAACCCBQWoAAVmlxjterABPdXjnJLFGAiW4imDE57doIRbIsArTrLKxkigACCCCAAAIIdBYggNWZkAyGFGCiO6Q+x2aim6cO0K7zuJKrTYB2bXMiFQIIIIAAAgggUFqAAFZpcY7XqwAT3V45ySxRgIluIpgxOe3aCEWyLAK06yysZIoAAggggAACCHQWIIDVmZAMhhRgojukPsdmopunDtCu87iSq02Adm1zIhUCCCCAAAIIIFBagABWaXGO16sAE91eOcksUYCJbiKYMTnt2ghFsiwCtOssrGSKAAIIIIAAAgh0FiCA1ZmQDIYUYKI7pD7HZqKbpw7QrvO4kqtNgHZtcyIVAggggAACCCBQWoAAVmlxjterABPdXjnJLFGAiW4imDE57doIRbIsArTrLKxkigACCCCAAAIIdBYggNWZkAyGFGCiO6Q+x2aim6cO0K7zuJKrTYB2bXMiFQIIIIAAAgggUFqAAFZpcY7XqwAT3V45ySxRgIluIpgxOe3aCEWyLAK06yysZIoAAggggAACCHQWIIDVmZAMhhRgojukPsdmopunDtCu87iSq02Adm1zIhUCCCCAAAIIIFBagABWaXGO16sAE91eOcksUYCJbiKYMTnt2ghFsiwCtOssrGSKAAIIIIAAAgh0FiCA1ZmQDIYUYKI7pD7HZqKbpw7QrvO4kqtNgHZtcyIVAggggAACCCBQWoAAVmlxjterABPdXjnJLFGAiW4imDE57doIRbIsArTrLKxkigACCCCAAAIIdBYggNWZkAyGFGCiO6Q+x2aim6cO0K7zuJKrTYB2bXMiFQIIIIAAAgggUFqAAFZpcY7XqwAT3V45ySxRgIluIpgxOe3aCEWyLAK06yysZIoAAggggAACCHQWIIDVmZAMhhRgojukPsdmopunDtCu87iSq02Adm1zIhUCCCCAAAIIIFBagABWaXGO16sAE91eOcksUYCJbiKYMTnt2ghFsiwCtOssrGSKAAIIIIAAAgh0FiCA1ZmQDIYUYKI7pD7HZqKbpw7QrvO4kqtNgHZtcyIVAggggAACCCBQWoAAVmlxjterABPdXjnJLFGAiW4imDE57doIRbIsArTrLKxkigACCCCAAAIIdBYggNWZkAyGFGCiO6Q+x2aim6cO0K7zuJKrTYB2bXMiFQIIIIAAAgggUFqAAFYgftttt7n3v//97qKLLnLr1q1zCxYscAceeKB74xvf6ObNm1e6bDieQYCJrgGJJNkEmOjmoaVd53ElV5sA7drmRCoEEEAAAQQQQKC0AAGsX4pfffXV7uCDD94QuJo/f371f69du9Y961nPch/84Afdc57znNLlw/FaBJjoUkWGFGCim0efdp3HlVxtArRrmxOpEEAAAQQQQACB0gIEsJxzd9xxh3vd617nVq9e7U4++eRq1dWmm27q7rvvPnfGGWe4d7zjHW6fffZxK1ascFtssUXpMuJ4IwSY6FI9hhRgoptHn3adx5VcbQK0a5sTqRBAAAEEEEAAgdICBLCcc1dccYVbtGiRO/LII92JJ55YBa/876c//albvny5+9SnPuVWrVrldtlll9JlxPEIYFEHJlSAiW6egiGAlceVXG0CtGubE6kQQAABBBBAAIHSAgSwnHPnnntuterqL//yL92xHTWtqAAAIABJREFUxx77sDJ44IEHqhVYCmxdeOGFbr/99itdRhyPABZ1YEIFmOjmKRgCWHlcydUmQLu2OZEKAQQQQAABBBAoLUAAyzl3zTXXuBe/+MXupS99qTvttNPc5ptvvqEc7rrrLnfIIYe466+/3n360592O+ywQ+ky4ngEsKgDEyrARDdPwRDAyuNKrjYB2rXNiVQIIIAAAggggEBpAQJYzrl77rnHHX300e700093xx13nPvjP/7jaq8r7Y110kknub/92791hx9+eLUKa+7cuaXLiOMRwKIOTKgAE908BUMAK48rudoEaNc2J1IhgAACCCCAAAKlBQhg/VJcQSx9aVCvEd59990bymHLLbd0f/EXf+GWLVtG8Kp07TQcj4muAYkk2QSY6OahpV3ncSVXmwDt2uZEKgQQQAABBBBAoLQAASzn3IMPPuguueQS9653vct97WtfcwsXLnRbbbWVW7dunVu7dq3baaed3AknnOD22GMPN2fOnNJlxPFGCDDRpXoMKcBEN48+7TqPK7naBGjXNidSIYAAAggggAACpQUIYDnnLrjgAnfYYYe5ZzzjGe7UU091O+64YxWoUmDrqquucn/2Z3/mfvKTn7iPfvSjbvfdd08uoxtvvDH5b/gDm8DRl29nS0gqBDIInLj3tzLkSpa0a+rAkAK06yH1OTYCCCCAAAIITIrAJO7/PesDWOEm7eecc4574QtfuFF9WbVqlXvVq15VfYHwAx/4gHvMYx6TVKcIYCVxJSVmopvEReKeBZjo9gz6y+xo13lcydUmQLu2OZEKAQQQQAABBKZbgADWBJavXhFcvHhx9crgeeedV/3v+Hf77be7JUuWuPvvv79KM3/+/Am8ktl5SrxqNDvLfVKumleN8pQE7TqPK7naBGjXNidSIYAAAggggAACpQVm/QqslACWNnfX64ZPe9rTSpcTx2sQYKJL1RhSgIluHn3adR5XcrUJ0K5tTqRCAAEEEEAAAQRKC8z6ANZPf/pTd+ihh7rLL7/cXXjhhW7RokUblYF/hXDvvfd2Z555ptt8881LlxPHI4BFHZhAASa6eQqFAFYeV3K1CdCubU6kQgABBBBAAAEESgvM+gCWwMNN3E855RS38847u0c84hHVJu5f/vKX3Z/8yZ+4b3zjG27lypXuZS97Weky4ngjBJjoUj2GFGCim0efdp3HlVxtArRrmxOpEEAAAQQQQACB0gIEsJxzDzzwgDv55JPd8ccf7/Sa4MKFC6u9sNavX+9uuukmt9lmm7ljjz3WHXXUUW6TTTYpXUYcjwAWdWBCBZjo5ikYAlh5XMnVJkC7tjmRCgEEEEAAAQQQKC1AAOuX4lpttXr1anfWWWe5K6+80q1bt84tWLDA7bbbbu7www9322+/vZszZ07p8uF4LQJMdKkiQwow0c2jT7vO40quNgHatc2JVAgggAACCCCAQGkBAlilxTlerwJMdHvlJLNEASa6iWDG5LRrIxTJsgjQrrOwkikCCCCAAAIIINBZgABWZ0IyGFKAie6Q+hybiW6eOkC7zuNKrjYB2rXNiVQIIIAAAggggEBpAQJYpcU5Xq8CTHR75SSzRAEmuolgxuS0ayMUybII0K6zsJIpAggggAACCCDQWYAAVmdCMhhSgInukPocm4lunjpAu87jSq42Adq1zYlUCCCAAAIIIIBAaQECWKXFOV6vAkx0e+Uks0QBJrqJYMbktGsjFMmyCNCus7CSKQIIIIAAAggg0FmAAFZnQjIYUoCJ7pD6HJuJbp46QLvO40quNgHatc2JVAgggAACCCCAQGkBAlilxTlerwJMdHvlJLNEASa6iWDG5LRrIxTJsgjQrrOwkikCCCCAAAIIINBZgABWZ0IyGFKAie6Q+hybiW6eOkC7zuNKrjYB2rXNiVQIIIAAAggggEBpAQJYpcU5Xq8CTHR75SSzRAEmuolgxuS0ayMUybII0K6zsJIpAggggAACCCDQWYAAVmdCMhhSgInukPocm4lunjpAu87jSq42Adq1zYlUCCCAAAIIIIBAaQECWKXFOV6vAkx0e+Uks0QBJrqJYMbktGsjFMmyCNCus7CSKQIIIIAAAggg0FmAAFZnQjIYUoCJ7pD6HJuJbp46QLvO40quNgHatc2JVAgggAACCCCAQGkBAlilxTlerwJMdHvlJLNEASa6iWDG5LRrIxTJsgjQrrOwkikCCCCAAAIIINBZgABWZ0IyGFKAie6Q+hybiW6eOkC7zuNKrjYB2rXNiVQIIIAAAggggEBpAQJYpcU5Xq8CTHR75SSzRAEmuolgxuS0ayMUybII0K6zsJIpAggggAACCCDQWYAAVmdCMhhSgInukPocm4lunjpAu87jSq42Adq1zYlUCCCAAAIIIIBAaQECWKXFOV6vAkx0e+Uks0QBJrqJYMbktGsjFMmyCNCus7CSKQIIIIAAAggg0FmAAFZnQjIYUoCJ7pD6HJuJbp46QLvO40quNgHatc2JVAgggAACCCCAQGkBAlilxTlerwJMdHvlJLNEASa6iWDG5LRrIxTJsgjQrrOwkikCCCCAAAIIINBZgABWZ0IyGFKAie6Q+hybiW6eOkC7zuNKrjYB2rXNiVQIIIAAAggggEBpAQJYpcU5Xq8CTHR75SSzRAEmuolgxuS0ayMUybII0K6zsJIpAggggAACCCDQWYAAVmdCMhhSgInukPocm4lunjpAu87jSq42Adq1zYlUCCCAAAIIIIBAaQECWKXFOV6vAkx0e+Uks0QBJrqJYMbktGsjFMmyCNCus7CSKQIIIIAAAggg0FmAAFZnQjIYUoCJ7pD6HJuJbp46QLvO40quNgHatc2JVAgggAACCCCAQGkBAlilxTlerwJMdHvlJLNEASa6iWDG5LRrIxTJsgjQrrOwkikCCCCAAAIIINBZgABWZ0IyGFKAie6Q+hybiW6eOkC7zuNKrjYB2rXNiVQIIIAAAggggEBpAQJYpcU5Xq8CTHR75SSzRAEmuolgxuS0ayMUybII0K6zsJIpAggggAACCCDQWYAAVmdCMhhSgInukPocm4lunjpAu87jSq42Adq1zYlUCCCAAAIIIIBAaQECWKXFOV6vAkx0e+Uks0QBJrqJYMbktGsjFMmyCNCus7CSKQIIIIAAAggg0FmAAFZnQjIYUoCJ7pD6HJuJbp46QLvO40quNgHatc2JVAgggAACCCCAQGkBAlilxTlerwJMdHvlJLNEASa6iWDG5LRrIxTJsgjQrrOwkikCCCCAAAIIINBZgABWZ0IyGFKAie6Q+hybiW6eOkC7zuNKrjYB2rXNiVQIIIAAAggggEBpAQJYpcU5Xq8CTHR75SSzRAEmuolgxuS0ayMUybII0K6zsJIpAggggAACCCDQWYAAVmdCMhhSgInukPocm4lunjpAu87jSq42Adq1zYlUCCCAAAIIIIBAaQECWKXFOV6vAkx0e+Uks0QBJrqJYMbktGsjFMmyCNCus7CSKQIIIIAAAggg0FmAAFZnQjIYUoCJ7pD6HJuJbp46QLvO40quNgHatc2JVAgggAACCCCAQGkBAlilxTlerwJMdHvlJLNEASa6iWDG5LRrIxTJsgjQrrOwkikCCCCAAAIIINBZgABWZ0IyGFKAie6Q+hybiW6eOkC7zuNKrjYB2rXNiVQIIIAAAggggEBpAQJYpcU5Xq8CTHR75SSzRAEmuolgxuS0ayMUybII0K6zsJIpAggggAACCCDQWYAAVmdCMhhSgInukPocm4lunjpAu87jSq42Adq1zYlUCCCAAAIIIIBAaQECWKXFOV6vAkx0e+Uks0QBJrqJYMbktGsjFMmyCNCus7CSKQIIIIAAAggg0FmAAFZnQjIYUoCJ7pD6HJuJbp46QLvO40quNgHatc2JVAgggAACCCCAQGkBAlilxTlerwJMdHvlJLNEASa6iWDG5LRrIxTJsgjQrrOwkikCCCCAAAIIINBZgABWZ0IyGFKAie6Q+hybiW6eOkC7zuNKrjYB2rXNiVQIIIAAAggggEBpAQJYpcU5Xq8CTHR75SSzRAEmuolgxuS0ayMUybII0K6zsJIpAggggAACCCDQWYAAVmdCMhhSgInukPocm4lunjpAu87jSq42Adq1zYlUCCCAAAIIIIBAaQECWKXFOV6vAkx0e+Uks0QBJrqJYMbktGsjFMmyCNCus7CSKQIIIIAAAggg0FmAAFZnQjIYUoCJ7pD6HJuJbp46QLvO40quNgHatc2JVAgggAACCCCAQGkBAlilxTlerwJMdHvlJLNEASa6iWDG5LRrIxTJsgjQrrOwkikCCCCAAAIIINBZgABWZ0IyGFKAie6Q+hybiW6eOkC7zuNKrjYB2rXNiVQIIIAAAggggEBpAQJYpcU5Xq8CTHR75SSzRAEmuolgxuS0ayMUybII0K6zsJIpAggggAACCCDQWYAAVmdCMhhSgInukPocm4lunjpAu87jSq42Adq1zYlUCCCAAAIIIIBAaQECWKXFOV6vAkx0e+Uks0QBJrqJYMbktGsjFMmyCNCus7CSKQIIIIAAAggg0FmAAFZnQjIYUoCJ7pD6HJuJbp46QLvO40quNgHatc2JVAgggAACCCCAQGkBAlilxTlerwJMdHvlJLNEASa6iWDG5LRrIxTJsgjQrrOwkikCCCCAAAIIINBZgABWZ0IyGFKAie6Q+hybiW6eOkC7zuNKrjYB2rXNiVQIIIAAAggggEBpAQJYpcU5Xq8CTHR75SSzRAEmuolgxuS0ayMUybII0K6zsJIpAggggAACCCDQWYAAVmdCMhhSgInukPocm4lunjpAu87jSq42Adq1zYlUCCCAAAIIIIBAaQECWKXFOV6vAkx0e+Uks0QBJrqJYMbktGsjFMmyCNCus7CSKQIIIIAAAggg0FmAAFZnQjIYUoCJ7pD6HJuJbp46QLvO40quNgHatc2JVAgggAACCCCAQGkBAlilxTlerwJMdHvlJLNEASa6iWDG5LRrIxTJsgjQrrOwkikCCCCAAAIIINBZgABWZ0IyGFKAie6Q+hybiW6eOkC7zuNKrjYB2rXNiVQIIIAAAggggEBpAQJYpcU5Xq8CTHR75SSzRAEmuolgxuS0ayMUybII0K6zsJIpAggggAACCCDQWYAAVmdCMhhSgInukPocm4lunjpAu87jSq42Adq1zYlUCCCAAAIIIIBAaQECWKXFOV6vAkx0e+Uks0QBJrqJYMbktGsjFMmyCNCus7CSKQIIIIAAAggg0FmAAFZnQjIYUoCJ7pD6HJuJbp46QLvO40quNgHatc2JVAgggAACCCCAQGkBAliB+D333OPOPvts97GPfcxdffXVbrPNNnN77rmnW7ZsWfW/N9lkk9Llw/FaBJjoUkWGFGCim0efdp3HlVxtArRrmxOpEEAAAQQQQACB0gIEsH4pfuedd7qlS5e6Sy+91G255ZbuWc96lrv33nvd9ddfX6U44YQT3Nve9jaCWKVrKAGsCRPndEIBJrp56gMBrDyu5GoToF3bnEiFAAIIIIAAAgiUFiCA5ZzTyqujjz7anX766e6YY45xb3/726vVVw899JC74YYb3BFHHOG+8Y1vuIsvvrhaicVvcgSY6E5OWczGM2Gim6fUadd5XMnVJkC7tjmRCgEEEEAAAQQQKC1AAMs5d9VVV7lXvOIV1f+ceuqp7rGPfezDyuGiiy5yr3/969273vUu99a3vrV0GXG8EQJMdKkeQwow0c2jT7vO40quNgHatc2JVAgggAACCCCAQGmBWR/A+sUvfuGOPfZY9zd/8zdu1apVbq+99ipdBhyvgwAT3Q54/GlnASa6nQlrM6Bd53ElV5sA7drmRCoEEEAAAQQQQKC0wKwPYN11113uoIMOcvrf5513nps/f37pMuB4HQSY6HbA4087CzDR7UxIACsPIbl2EKBdd8DjTxFAAAEEEEAAgYwCsz6Adeutt7oDDjjAPeUpT3FnnHGG++53v+ve9773VZu567f33ntXe2Dtsssubs6cORmLgqzHESCANY4af9OXABPdviQfng/tOo8rudoEaNc2J1IhgAACCCCAAAKlBWZ9AGvt2rVu8eLFbuHChW7BggXuPe95j5s3b161Emv9+vXupptuqjZ0139ftmwZXyEsXUNbjsdEd8IKZJadDhPdPAVOu87jSq42Adq1zYlUCCCAAAIIIIBAaYFZH8C6/vrr3aJFi9zdd99dBa3+6q/+yr361a92m266qXvwwQfdZz/7Wfe2t73N3X777e7CCy+s0qb+brzxxtQ/Ib1R4OjLtzOmJBkC/QucuPe3+s+UHB3tmkowpADtekh9jo0AAggggAACkyKwww47TMqpbDiPWR/AUnBp3333dXfccYc75ZRT3JFHHrnRq4LnnnuuO/DAA6t/O/HEE6vgVsqPAFaKVlpaJrppXqTuV4CJbr+ePjfadR5XcrUJ0K5tTqRCAAEEEEAAgekWIIA1geXrXyH8+c9/Xq2w2n777Tc6y29961tu//33r14tVDDrcY973AReyew8JV41mp3lPilXzatGeUqCdp3HlVxtArRrmxOpEEAAAQQQQACB0gKzfgWWXg1csmRJ9RXCj33sY9U+WPFPe2G99rWvdY985CMJYJWuoS3HY6I7YQUyy06HiW6eAqdd53ElV5sA7drmRCoEEEAAAQQQQKC0wKwPYGnvq+XLl7tLLrmk2u9q11133agM/AqsJz/5yW7lypVuiy22KF1OHK9BgIkuVWNIASa6efRp13lcydUmQLu2OZEKAQQQQAABBBAoLTDrA1gCP+uss9yhhx7q3v72t7t3v/vdD/vS4EMPPeTOPPNMd9hhh7ljjz3WHXfccdVKLH6TIcBEdzLKYbaeBRPdPCVPu87jSq42Adq1zYlUCCCAAAIIIIBAaQECWM6573//++6ggw5yN9xwgzv++OOrYNXcuXM3fIVQK7Qe/ehHuwsuuKB2j6zShcbx/l+AiS61YUgBJrp59GnXeVzJ1SZAu7Y5kQoBBBBAAAEEECgtQADrl+L6UqACVatXr3bz58932267rfvRj37kbrrpJrflllu60047zS1evHijLxSWLjCO93ABJrrUiCEFmOjm0add53ElV5sA7drmRCoEEEAAAQQQQKC0AAGsQFybtZ999tnuE5/4xIZA1itf+Ur3pje9yW233XYEr0rXTsPxmOgakEiSTYCJbh5a2nUeV3K1CdCubU6kQgABBBBAAAEESgsQwCotzvF6FWCi2ysnmSUKMNFNBDMmp10boUiWRYB2nYWVTBFAAAEEEEAAgc4CBLA6E5LBkAJMdIfU59hMdPPUAdp1HldytQnQrm1OpEIAAQQQQAABBEoLEMAqLc7xehVgotsrJ5klCjDRTQQzJqddG6FIlkWAdp2FlUwRQAABBBBAAIHOAgSwOhOSwZACTHSH1OfYTHTz1AHadR5XcrUJ0K5tTqRCAAEEEEAAAQRKCxDAKi3O8XoVYKLbKyeZJQow0U0EMyanXRuhSJZFgHadhZVMEUAAAQQQQACBzgIEsDoTksGQAkx0h9Tn2Ex089QB2vX/sncv8LdU8//HV4o6P8ovSUkXt5RyS4mIQp1cIkolSkidLk4kKpcoyeV0o3JJlKQiJBS6SC6p0K9yT9GFkBCRlC7/x3v+1nnMmTN79prP/qw9e/Z+7cejB/WdWTPznPWZWesza9bkcaXUNAHiOs2JpRBAAAEEEEAAgXELkMAatzjbcxWgo+vKSWEtBejotgRLXJy4ToRisSwCxHUWVgpFAAEEEEAAAQRGFiCBNTIhBXQpQEe3S322TUc3Tx0grvO4UmqaAHGd5sRSCCCAAAIIIIDAuAVIYI1bnO25CtDRdeWksJYCdHRbgiUuTlwnQrFYFgHiOgsrhSKAAAIIIIAAAiMLkMAamZACuhSgo9ulPtumo5unDhDXeVwpNU2AuE5zYikEEEAAAQQQQGDcAiSwxi3O9lwF6Oi6clJYSwE6ui3BEhcnrhOhWCyLAHGdhZVCEUAAAQQQQACBkQVIYI1MSAFdCtDR7VKfbdPRzVMHiOs8rpSaJkBcpzmxFAIIIIAAAgggMG4BEljjFmd7rgJ0dF05KaylAB3dlmCJixPXiVAslkWAuM7CSqEIIIAAAggggMDIAiSwRiakgC4F6Oh2qc+26ejmqQPEdR5XSk0TIK7TnFgKAQQQQAABBBAYtwAJrHGLsz1XATq6rpwU1lKAjm5LsMTFietEKBbLIkBcZ2GlUAQQQAABBBBAYGQBElgjE1JAlwJ0dLvUZ9t0dPPUAeI6jyulpgkQ12lOLIUAAggggAACCIxbgATWuMXZnqsAHV1XTgprKUBHtyVY4uLEdSIUi2URIK6zsFIoAggggAACCCAwsgAJrJEJKaBLATq6XeqzbTq6eeoAcZ3HlVLTBIjrNCeWQgABBBBAAAEExi1AAmvc4mzPVYCOrisnhbUUoKPbEixxceI6EYrFsggQ11lYKRQBBBBAAAEEEBhZgATWyIQU0KUAHd0u9dk2Hd08dYC4zuNKqWkCxHWaE0shgAACCCCAAALjFiCBNW5xtucqQEfXlZPCWgrQ0W0Jlrg4cZ0IxWJZBIjrLKwUigACCCCAAAIIjCxAAmtkQgroUoCObpf6bJuObp46QFzncaXUNAHiOs2JpRBAAAEEEEAAgXELkMAatzjbcxWgo+vKSWEtBejotgRLXJy4ToRisSwCxHUWVgpFAAEEEEAAAQRGFiCBNTIhBXQpQEe3S322TUc3Tx0grvO4UmqaAHGd5sRSCCCAAAIIIIDAuAVIYI1bnO25CtDRdeWksJYCdHRbgiUuTlwnQrFYFgHiOgsrhSKAAAIIIIAAAiMLkMAamZACuhSgo9ulPtumo5unDhDXeVwpNU2AuE5zYikEEEAAAQQQQGDcAiSwxi3O9lwF6Oi6clJYSwE6ui3BEhcnrhOhWCyLAHGdhZVCEUAAAQQQQACBkQVIYI1MSAFdCtDR7VKfbdPRzVMHiOs8rpSaJkBcpzmxFAIIIIAAAgggMG4BEljjFmd7rgJ0dF05KaylAB3dlmCJixPXiVAslkWAuM7CSqEIIIAAAggggMDIAiSwRiakgC4F6Oh2qc+26ejmqQPEdR5XSk0TIK7TnFgKAQQQQAABBBAYtwAJrHGLsz1XATq6rpwU1lKAjm5LsMTFietEKBbLIkBcZ2GlUAQQQAABBBBAYGQBElgjE1JAlwJ0dLvUZ9t0dPPUAeI6jyulpgkQ12lOLIUAAggggAACCIxbgATWuMXZnqsAHV1XTgprKUBHtyVY4uLEdSIUi2URIK6zsFIoAggggAACCCAwsgAJrJEJKaBLATq6XeqzbTq6eeoAcZ3HlVLTBIjrNCeWQgABBBBAAAEExi1AAmvc4mzPVYCOrisnhbUUoKPbEixxceI6EYrFsggQ11lYKRQBBBBAAAEEEBhZgATWyIQU0KUAHd0u9dk2Hd08dYC4zuNKqWkCxHWaE0shgAACCCCAAALjFiCBNW5xtucqQEfXlZPCWgrQ0W0Jlrg4cZ0IxWJZBIjrLKwUigACCCCAAAIIjCxAAmtkQgroUoCObpf6bJuObp46QFzncaXUNAHiOs2JpRBAAAEEEEAAgXELkMAatzjbcxWgo+vKSWEtBejotgRLXJy4ToRisSwCxHUWVgpFAAEEEEAAAQRGFiCBNTIhBXQpQEe3S322TUc3Tx0grvO4UmqaAHGd5sRSCCCAAAIIIIDAuAVIYI1bnO25CtDRdeWksJYCdHRbgiUuTlwnQrFYFgHiOgsrhSKAAAIIIIAAAiMLkMAamZACuhSgo9ulPtumo5unDhDXeVwpNU2AuE5zYikEEEAAAQQQQGDcAiSwxi3O9lwF6Oi6clJYSwE6ui3BEhcnrhOhWCyLAHGdhZVCEUAAAQQQQACBkQVIYI1MSAFdCtDR7VKfbdPRzVMHiOs8rpSaJkBcpzmxFAIIIIAAAgggMG4BEljjFmd7rgJ0dF05KaylAB3dlmCJixPXiVAslkWAuM7CSqEIIIAAAggggMDIAiSwRiakgC4F6Oh2qc+26ejmqQPEdR5XSk0TIK7TnFgKAQQQQAABBBAYtwAJrHGLsz1XATq6rpwU1lKAjm5LsMTFietEKBbLIkBcZ2GlUAQQQAABBBBAYGQBElgjE1JAlwJ0dLvUZ9t0dPPUAeI6jyulpgkQ12lOLIUAAggggAACCIxbgATWuMXZnqsAHV1XTgprKUBHtyVY4uLEdSIUi2URIK6zsFIoAggggAACCCAwsgAJrJEJKaBLATq6XeqzbTq6eeoAcZ3HlVLTBIjrNCeWQgABBBBAAAEExi1AAmvc4mzPVYCOrisnhbUUoKPbEixxceI6EYrFsggQ11lYKRQBBBBAAAEEEBhZgATWyIQU0KUAHd0u9dk2Hd08dYC4zuNKqWkCxHWaE0shgAACCCCAAALjFiCBNW5xtucqQEfXlZPCWgrQ0W0Jlrg4cZ0IxWJZBIjrLKwUigACCCCAAAIIjCxAAmtkQgroUoCObpf6bJuObp46QFzncaXUNAHiOs2JpRBAAAEEEEAAgXELkMAatzjbcxWgo+vKSWEtBejotgRLXJy4ToRisSwCxHUWVgpFAAEEEEAAAQRGFiCBNTIhBXQpQEe3S322TUc3Tx0grvO4UmqaAHGd5sRSCCCAAAIIIIDAuAVIYI1bnO25CtDRdeWksJYCdHRbgiUuTlwnQrFYFgHiOgsrhSKAAAIIIIAAAiMLkMAamZACuhSgo9ulPtumo5unDhDXeVwpNU2AuE5zYikEEEAAAQQQQGDcAiSwxi3O9lwF6Oi6clJYSwE6ui3BEhcnrhOhWCyLAHGdhZVCEUAAAQQQQACBkQVIYI1MSAFdCtDR7VKfbdPRzVMHiOs8rpSaJkBcpzmxFAIIIICfNA/QAAAgAElEQVQAAgggMG4BEljjFmd7rgJ0dF05KaylAB3dlmCJixPXiVAslkWAuM7CSqEIIIAAAggggMDIAiSwRiakgC4F6Oh2qc+26ejmqQPEdR5XSk0TIK7TnFgKAQQQQAABBBAYtwAJrHGLsz1XATq6rpwU1lKAjm5LsMTFietEKBbLIkBcZ2GlUAQQQAABBBBAYGQBElgjE1JAlwJ0dLvUZ9t0dPPUAeI6jyulpgkQ12lOLIUAAggggAACCIxbgATWuMXZnqsAHV1XTgprKUBHtyVY4uLEdSIUi2URIK6zsFIoAggggAACCCAwsgAJrAbCCy64IOy4445hjz32CAceeODI2BTgL0BH19+UEtMF6OimW7VZkrhuo8Wy3gLEtbco5SGAAAIIIIAAAj4CJLAGOF533XVF8uqiiy4K7373u0lg+dQ391Lo6LqTUmALATq6LbBaLEpct8BiUXcB4tqdlAIRQAABBBBAAAEXARJYNYy33XZb2G+//cJHPvKR4q8ksFzqWpZC6OhmYaXQRAE6uolQLRcjrluCsbirAHHtyklhCCCAAAIIIICAmwAJrArlvffeG0477bSwzz77hLlz54bPfOYzJLDcqpt/QXR0/U0pMV2Ajm66VZslies2WizrLUBce4tSHgIIIIAAAggg4CNAAqvi+OMf/zi8/OUvD8997nPDi1/84iKJxQgsn8qWoxQ6ujlUKTNVgI5uqlS75Yjrdl4s7StAXPt6UhoCCCCAAAIIIOAlQAKrJHnLLbeEefPmhT//+c/h5JNPDpoHa+ONNyaB5VXbMpRDRzcDKkUmC9DRTaZqtSBx3YqLhZ0FiGtnUIpDAAEEEEAAAQScBEhg/RfyrrvuCkcccUT40Ic+VLw2+JznPKeYwJ0EllNNy1QMHd1MsBSbJEBHN4mp9ULEdWsyVnAUIK4dMSkKAQQQQAABBBBwFCCB9V/Mb3/722HnnXcOe+yxR9h3333DUkstRQLLsaLlKoqObi5Zyk0RoKObotR+GeK6vRlr+AkQ136WlIQAAggggAACCHgKkMAKIdx4441hp512Csstt1w47rjjwkorrVQYe43AuuyyyzzPGWWVBPY7Z208EOhMYMEWv+xs29O8YeJ6ms/u5B8bcT3554g9RAABBBBAAIH8Auuvv37+jbTcwswnsG6//faw3377ha9+9avhC1/4Qthggw0WEpLAalmbOlicjm4H6GxyoQAd3TyVgbjO40qpaQLEdZoTSyGAAAIIIIDAdAuQwJqw83vvvfeG0047Ley+++7F/Feve93rwhJLLOGewJqww56q3eFVo6k6nb07GF41ynPKiOs8rpSaJkBcpzmNstQ1N90TTrv4P+HSa+4Ot9957yhFsS4CjQIPWGaJsMEjlww7bHTf8OiV7oMWAggggEDPBWZ6BJZGX+2zzz7Fa4Mpvy222CKccsopYYUVVkhZnGXGIEBHdwzIbGKgAB3dPJWDuM7jSqlpAsR1mpN1KSWv9j7p9nDHXdYSWA+B9gJLLxXC0TvPIYnVno41EEAAgYkSmOkE1r///e9w6KGHhh/84Ae1J+XWW28Nl1xySVhrrbXCGmusEVZfffWwYMGCsPzyy0/USZzlnaGjO8tnv/tjp6Ob5xwQ13lcKTVNgLhOc7IudciZd4QLf072yurHenaBTddZKhz4kqXtBbAmAggggEDnAjOdwBqm7zUH1rDt8He7AB1dux1rji5AR3d0w7oSiOs8rpSaJkBcpzlZl9ry8H/x2qAVj/VGFiC+RyakAAQQQKBTARJYDfwksDqtm0kbp6ObxMRCmQRoCOeBJa7zuFJqmgBxneZkXYr4tsqxnocA8e2hSBkIIIBAdwIksEhgdVf7HLZMQ9gBkSLMAjSEzXSNKxLXeVwpNU2AuE5zsi5FfFvlWM9DgPj2UKQMBBBAoDsBElgksLqrfQ5bpiHsgEgRZgEawmY6Elh56CjVQYC4dkBsKIL7dl5fSm8WIL6pIQgggEC/BUhg9fv8zfze0xCe+SrQKQAN4Tz8xHUeV0pNEyCu05ysSxHfVjnW8xAgvj0UKQMBBBDoToAEVnf2bNlBgIawAyJFmAVoCJvpGlckrvO4UmqaAHGd5mRdivi2yrGehwDx7aFIGQgggEB3AiSwurNnyw4CNIQdECnCLEBD2ExHAisPHaU6CBDXDogNRXDfzutL6c0CxDc1BAEEEOi3AAmsfp+/md97GsIzXwU6BaAhnIefuM7jSqlpAsR1mpN1KeLbKsd6HgLEt4ciZSCAAALdCZDA6s6eLTsI0BB2QKQIswANYTNd44rEdR5XSk0TIK7TnKxLEd9WOdbzECC+PRQpAwEEEOhOgARWd/Zs2UGAhrADIkWYBWgIm+lIYOWho1QHAeLaAbGhCO7beX0pvVmA+KaGIIAAAv0WIIHV7/M383tPQ3jmq0CnADSE8/AT13lcKTVNgLhOc7IuRXxb5VjPQ4D49lCkDAQQQKA7ARJY3dmzZQcBGsIOiBRhFqAhbKZrXJG4zuNKqWkCxHWak3Up4tsqx3oeAsS3hyJlIIAAAt0JkMDqzp4tOwjQEHZApAizAA1hMx0JrDx0lOogQFw7IDYUwX07ry+lNwsQ39QQBBBAoN8CJLD6ff5mfu9pCM98FegUgIZwHn7iOo8rpaYJENdpTtaliG+rHOt5CBDfHoqUgQACCHQnQAKrO3u27CBAQ9gBkSLMAjSEzXSNKxLXeVwpNU2AuE5zsi5FfFvlWM9DgPj2UKQMBBBAoDsBEljd2bNlBwEawg6IFGEWoCFspiOBlYeOUh0EiGsHxIYiuG/n9aX0ZgHimxqCAAII9FuABFa/z9/M7z0N4ZmvAp0C0BDOw09c53Gl1DQB4jrNyboU8W2VYz0PAeLbQ5EyEEAAge4ESGB1Z8+WHQRoCDsgUoRZgIawma5xReI6jyulpgkQ12lO1qWIb6sc63kIEN8eipSBAAIIdCdAAqs7e7bsIEBD2AGRIswCNITNdCSw8tBRqoMAce2A2FAE9+28vpTeLEB8U0MQQACBfguQwOr3+Zv5vachPPNVoFMAGsJ5+InrPK6UmiZAXKc5WZcivq1yrOchQHx7KFIGAggg0J0ACazu7NmygwANYQdEijAL0BA20zWuSFzncaXUNAHiOs3JuhTxbZVjPQ8B4ttDkTIQQACB7gRIYHVnz5YdBGgIOyBShFmAhrCZjgRWHjpKdRAgrh0QG4rgvp3Xl9KbBYhvaggCCCDQbwESWP0+fzO/9zSEZ74KdApAQzgPP3Gdx5VS0wSI6zQn61LEt1WO9TwEiG8PRcpAAAEEuhMggdWdPVt2EKAh7IBIEWYBGsJmusYVies8rpSaJkBcpzlZlyK+rXKs5yFAfHsoUgYCCCDQnQAJrO7s2bKDAA1hB0SKMAvQEDbTkcDKQ0epDgLEtQNiQxHct/P6UnqzAPFNDUEAAQT6LUACq9/nb+b3nobwzFeBTgFoCOfhJ67zuFJqmgBxneZkXYr4tsqxnocA8e2hSBkIIIBAdwIksLqzZ8sOAjSEHRApwixAQ9hM17gicZ3HlVLTBIjrNCfrUsS3VY71PASIbw9FykAAAQS6EyCB1Z09W3YQoCHsgEgRZgEawmY6Elh56CjVQYC4dkBsKIL7dl5fSm8WIL6pIQgggEC/BUhg9fv8zfze0xCe+SrQKQAN4Tz8xHUeV0pNEyCu05ysSxHfVjnW8xAgvj0UKQMBBBDoToAEVnf2bNlBgIawAyJFmAVoCJvpGlckrvO4UmqaAHGd5mRdivi2yrGehwDx7aFIGQgggEB3AiSwurNnyw4CNIQdECnCLEBD2ExHAisPHaU6CBDXDogNRXDfzutL6c0CxDc1BAEEEOi3AAmsfp+/md97GsIzXwU6BaAhnIefuM7jSqlpAsR1mpN1KeLbKsd6HgLEt4ciZSCAAALdCZDA6s6eLTsI0BB2QKQIswANYTNd44rEdR5XSk0TIK7TnKxLEd9WOdbzECC+PRQpAwEEEOhOgARWd/Zs2UGAhrADIkWYBWgIm+lIYOWho1QHAeLaAbGhCO7beX0pvVmA+KaGIIAAAv0WIIHV7/M383tPQ3jmq0CnADSE8/AT13lcKTVNgLhOc7IuRXxb5VjPQ4D49lCkDAQQQKA7ARJY3dmzZQcBGsIOiBRhFqAhbKZrXJG4zuNKqWkCxHWak3Up4tsqx3oeAsS3hyJlIIAAAt0JkMDqzp4tOwjQEHZApAizAA1hMx0JrDx0lOogQFw7IDYUwX07ry+lNwsQ39QQBBBAoN8CJLD6ff5mfu9pCM98FegUgIZwHn7iOo8rpaYJENdpTtaliG+rHOt5CBDfHoqUgQACCHQnQAKrO3u27CBAQ9gBkSLMAjSEzXSNKxLXeVwpNU2AuE5zsi5FfFvlWM9DgPj2UKQMBBBAoDsBEljd2bNlBwEawg6IFGEWoCFspiOBlYeOUh0EiGsHxIYiuG/n9aX0ZgHimxqCAAII9FuABFa/z9/M7z0N4ZmvAp0C0BDOw09c53Gl1DQB4jrNyboU8W2VYz0PAeLbQ5EyEEAAge4ESGB1Z8+WHQRoCDsgUoRZgIawma5xReI6jyulpgkQ12lO1qWIb6sc63kIEN8eipSBAAIIdCdAAqs7e7bsIEBD2AGRIswCNITNdCSw8tBRqoMAce2A2FAE9+28vpTeLEB8U0MQQACBfguQwOr3+Zv5vachPPNVoFMAGsJ5+InrPK6UmiZAXKc5WZcivq1yrOchQHx7KFIGAggg0J0ACazu7NmygwANYQdEijAL0BA20zWuSFzncaXUNAHiOs3JuhTxbZVjPQ8B4ttDkTIQQACB7gRIYHVnz5YdBGgIOyBShFmAhrCZjgRWHjpKdRAgrh0QG4rgvp3Xl9KbBYhvaggCCCDQbwESWP0+fzO/9zSEZ74KdApAQzgPP3Gdx5VS0wSI6zQn61LEt1WO9TwEiG8PRcpAAAEEuhMggdWdPVt2EKAh7IBIEWYBGsJmusYVies8rpSaJkBcpzlZlyK+rXKs5yFAfHsoUgYCCCDQnQAJrO7s2bKDAA1hB0SKMAvQEDbTkcDKQ0epDgLEtQNiQxHct/P6UnqzAPFNDUEAAQT6LUACq9/nb+b3nobwzFeBTgFoCOfhJ67zuFJqmgBxneZkXYr4tsqxnocA8e2hSBkIIIBAdwIksLqzZ8sOAjSEHRApwixAQ9hM17gicZ3HlVLTBIjrNCfrUsS3VY71PASIbw9FykAAAQS6EyCB1Z09W3YQoCHsgEgRZgEawmY6Elh56CjVQYC4dkBsKIL7dl5fSm8WIL6pIQgggEC/BUhg9fv8zfze0xCe+SrQKQAN4Tz8xHUeV0pNEyCu05ysSxHfVjnW8xAgvj0UKQMBBBDoToAEVnf2bNlBgIawAyJFmAVoCJvpGlckrvO4UmqaAHGd5mRdivi2yrGehwDx7aFIGQgggEB3AiSwurNnyw4CNIQdECnCLEBD2ExHAisPHaU6CBDXDogNRXDfzutL6c0CxDc1BAEEEOi3AAmsfp+/md97GsIzXwU6BaAhnIefuM7jSqlpAsR1mpN1KeLbKsd6HgLEt4ciZSCAAALdCZDA6s6eLTsI0BB2QKQIswANYTNd44rEdR5XSk0TIK7TnKxLEd9WOdbzECC+PRQpAwEEEOhOgARWd/Zs2UGAhrADIkWYBWgIm+lIYOWho1QHAeLaAbGhCO7beX0pvVmA+KaGIIAAAv0WIIHV7/M383tPQ3jmq0CnADSE8/AT13lcKTVNgLhOc7IuRXxb5VjPQ4D49lCkDAQQQKA7ARJY3dmzZQcBGsIOiBRhFqAhbKZrXJG4zuNKqWkCxHWak3Up4tsqx3oeAsS3hyJlIIAAAt0JkMDqzp4tOwjQEHZApAizAA1hMx0JrDx0lOogQFw7IDYUwX07ry+lNwsQ39QQBBBAoN8CJLD6ff5mfu9pCM98FegUgIZwHn7iOo8rpaYJENdpTtaliG+rHOt5CBDfHoqUgQACCHQnQAKrO3u27CBAQ9gBkSLMAjSEzXSNKxLXeVwpNU2AuE5zsi5FfFvlWM9DgPj2UKQMBBBAoDsBEljd2bNlBwEawg6IFGEWoCFspiOBlYeOUh0EiGsHxIYiuG/n9aX0ZgHimxqCAAII9FuABFa/z9/M7z0N4ZmvAp0C0BDOw09c53Gl1DQB4jrNyboU8W2VYz0PAeLbQ5EyEEAAge4ESGB1Z8+WHQRoCDsgUoRZgIawma5xReI6jyulpgkQ12lO1qWIb6sc63kIEN8eipSBAAIIdCdAAqs7e7bsIEBD2AGRIswCNITNdCSw8tBRqoMAce2A2FAE9+28vpTeLEB8U0MQQACBfguQwOr3+Zv5vachPPNVoFMAGsJ5+InrPK6UmiZAXKc5WZcivq1yrOchQHx7KFIGAggg0J0ACazu7NmygwANYQdEijAL0BA20zWuSFzncaXUNAHiOs3JuhTxbZVjPQ8B4ttDkTIQQACB7gRIYHVnz5YdBGgIOyBShFmAhrCZjgRWHjpKdRAgrh0QG4rgvp3Xl9KbBYhvaggCCCDQbwESWP89f/fcc0+49NJLwyc/+clw/vnnh+uvvz6sscYaYbPNNgvz588PT3jCE8ISSyzR77M9hXtPQ3gKT2qPDomGcJ6TRVzncaXUNAHiOs3JuhTxbZVjPQ8B4ttDkTIQQACB7gRIYIUQ7rrrrnDUUUeFQw45JPzjH/8I6623XlhxxRXDzTffHC6//PKw7LLLhve+971h9913D0sttVR3Z4stLyZAQ5hK0aUADeE8+sR1HldKTRMgrtOcrEsR31Y51vMQIL49FCkDAQQQ6E6ABFYI4dxzzw0ve9nLwjrrrBOOOeaYsMEGGxSjrTQq6+tf/3rYa6+9wp133hk++9nPhmc961ndnS22TAKLOjBRAjSE85wOOrh5XCk1TYC4TnOyLkV8W+VYz0OA+PZQpAwEEECgO4GZT2ApMXXAAQcUI7C++MUvhq233nqRs3HvvfeGT3ziE2G33XYLb33rW4tRWksuuWR3Z4wtLyJAQ5gK0aUADeE8+sR1HldKTRMgrtOcrEsR31Y51vMQIL49FCkDAQQQ6E5g5hNYt9xyS3jzm98crrrqqmL+q7XWWmuxs3HRRReFjTfeOMybN69IdM2ZM6e7M8aWSWBRByZGgIZwnlNBBzePK6WmCRDXaU7WpYhvqxzreQgQ3x6KlIEAAgh0JzDzCawU+vPOOy/MnTuXBFYK1piXoSE8ZnA2t4gADeE8FYK4zuNKqWkCxHWak3Up4tsqx3oeAsS3hyJlIIAAAt0JkMAaYn/HHXeE/fbbLxx99NHFq4S77LJLd2eLLS8mQEOYStGlAA3hPPrEdR5XSk0TIK7TnKxLEd9WOdbzECC+PRQpAwEEEOhOgARWg73mvzrttNOKrw9qYveTTz45POxhD+vubLFlEljUgYkSoCGc53TQwc3jSqlpAsR1mpN1KeLbKsd6HgLEt4ciZSCAAALdCZDAGmCv5NWXvvSl8KY3valY4qSTTgqbbLJJd2eKLdcK0BCmYnQpQEM4jz5xnceVUtMEiOs0J+tSxLdVjvU8BIhvD0XKQAABBLoTIIFVY3/XXXeFU045pUheLbvssuGjH/1oeN7znheWWGIJ05m67LLLTOux0nCB/c5Ze/hCLIFAJoEFW/wyU8mzXSxxPdvnv+ujJ67zngHiO68vpTcLEN/UEAQQQCBdYP31109feExLksCqQN9+++3hiCOOCAsWLAirrLJK+NjHPlaMvLImr1Q8Cax8tZmGcD5bSh4uQEN4uJFlCeLaosY6XgLEtZdkfTnEd15fSieBRR1AAAEEvARIYHlJZirn5ptvDvvuu28x19UznvGMcNxxx4V1110309Yo1kOAVxE8FCnDKsCrCFa55vWI6zyulJomQFynOVmXIr6tcqznIUB8eyhSBgIIINCdACOw/mt/4403hr322it8+ctfDjvttFMxAmvllVfu7syw5SQBGsJJTCyUSYCGcB5Y4jqPK6WmCRDXaU7WpYhvqxzreQgQ3x6KlIEAAgh0J0ACK4Rw0003hXnz5hXJq/nz54dDDz20mPuK3+QL0BCe/HM0zXtIQzjP2SWu87hSapoAcZ3mZF2K+LbKsZ6HAPHtoUgZCCCAQHcCM5/Auvvuu8ORRx4Z9ttvv7DnnnsWI6/uf//7d3dG2HIrARrCrbhY2FmAhrAz6H+LI67zuFJqmgBxneZkXYr4tsqxnocA8e2hSBkIIIBAdwIzn8C66qqrwvbbbx+uvPLKoWdBo7SOOuqoMGfOnKHLssB4BGgIj8eZrdQL0BDOUzOI6zyulJomQFynOVmXIr6tcqznIUB8eyhSBgIIINCdwMwnsL7yla+ErbbaKukMkMBKYhrrQjSEx8rNxioCNITzVAniOo8rpaYJENdpTtaliG+rHOt5CBDfHoqUgQACCHQnMPMJrO7o2bKHAA1hD0XKsArQELbKNa9HXOdxpdQ0AeI6zcm6FPFtlWM9DwHi20ORMhBAAIHuBEhgdWfPlh0EaAg7IFKEWYCGsJmucUXiOo8rpaYJENdpTtaliG+rHOt5CBDfHoqUgQACCHQnQAKrO3u27CBAQ9gBkSLMAjSEzXQksPLQUaqDAHHtgNhQBPftvL6U3ixAfFNDEEAAgX4LkMDq9/mb+b2nITzzVaBTABrCefiJ6zyulJomQFynOVmXIr6tcqznIUB8eyhSBgIIINCdAAms7uzZsoMADWEHRIowC9AQNtM1rkhc53Gl1DQB4jrNyboU8W2VYz0PAeLbQ5EyEEAAge4ESGB1Z8+WHQRoCDsgUoRZgIawmY4EVh46SnUQIK4dEBuK4L6d15fSmwWIb2oIAggg0G8BElj9Pn8zv/c0hGe+CnQKQEM4Dz9xnceVUtMEiOs0J+tSxLdVjvU8BIhvD0XKQAABBLoTIIHVnT1bdhCgIeyASBFmARrCZrrGFYnrPK6UmiZAXKc5WZcivq1yrOchQHx7KFIGAggg0J0ACazu7NmygwANYQdEijAL0BA205HAykNHqQ4CxLUDYkMR3Lfz+lJ6swDxTQ1BAAEE+i1AAqvf52/m956G8MxXgU4BaAjn4Seu87hSapoAcZ3mZF2K+LbKsZ6HAPHtoUgZCCCAQHcCJLC6s2fLDgI0hB0QKcIsQEPYTNe4InGdx5VS0wSI6zQn61LEt1WO9TwEiG8PRcpAAAEEuhMggdWdPVt2EKAh7IBIEWYBGsJmOhJYeego1UGAuHZAbCiC+3ZeX0pvFiC+qSEIIIBAvwVIYPX7/M383tMQnvkq0CkADeE8/MR1HldKTRMgrtOcrEsR31Y51vMQIL49FCkDAQQQ6E6ABFZ39mzZQYCGsAMiRZgFaAib6RpXJK7zuFJqmgBxneZkXYr4tsqxnocA8e2hSBkIIIBAdwIksLqzZ8sOAjSEHRApwixAQ9hMRwIrDx2lOggQ1w6IDUVw387rS+nNAsQ3NQQBBBDotwAJrH6fv5nfexrCM18FOgWgIZyHn7jO40qpaQLEdZqTdSni2yrHeh4CxLeHImUggAAC3QmQwOrOni07CNAQdkCkCLMADWEzXeOKxHUeV0pNEyCu05ysSxHfVjnW8xAgvj0UKQMBBBDoToAEVnf2bNlBgIawAyJFmAVoCJvpSGDloaNUBwHi2gGxoQju23l9Kb1ZgPimhiCAAAL9FiCB1e/zN/N7T0N45qtApwA0hPPwE9d5XCk1TYC4TnOyLkV8W+VYz0OA+PZQpAwEEECgOwESWN3Zs2UHARrCDogUYRagIWyma1yRuM7jSqlpAsR1mpN1KeLbKsd6HgLEt4ciZSCAAALdCZDA6s6eLTsI0BB2QKQIswANYTMdCaw8dJTqIEBcOyA2FMF9O68vpTcLEN/UEAQQQKDfAiSw+n3+Zn7vaQjPfBXoFICGcB5+4jqPK6WmCRDXaU7WpYhvqxzreQgQ3x6KlIEAAgh0J0ACqzt7tuwgQEPYAZEizAI0hM10jSsS13lcKTVNgLhOc7IuRXxb5VjPQ4D49lCkDAQQQKA7ARJY3dmzZQcBGsIOiBRhFqAhbKYjgZWHjlIdBIhrB8SGIrhv5/Wl9GYB4psaggACCPRbgARWv8/fzO89DeGZrwKdAtAQzsNPXOdxpdQ0AeI6zcm6FPFtlWM9DwHi20ORMhBAAIHuBEhgdWfPlh0EaAg7IFKEWYCGsJmucUXiOo8rpaYJENdpTtaliG+rHOt5CBDfHoqUgQACCHQnQAKrO3u27CBAQ9gBkSLMAjSEzXQksPLQUaqDAHHtgNhQBPftvL6U3ixAfFNDEEAAgX4LkMDq9/mb+b2nITzzVaBTABrCefiJ6zyulJomQFynOVmXIr6tcqznIUB8eyhSBgIIINCdAAms7uzZsoMADWEHRIowC9AQNtM1rkhc53Gl1DQB4jrNyboU8W2VYz0PAeLbQ5EyEEAAge4ESGB1Z8+WHQRoCDsgUoRZgIawmY4EVh46SnUQIK4dEBuK4L6d15fSmwWIb2oIAggg0G8BElj9Pn8zv/c0hGe+CnQKQEM4Dz9xnceVUtMEiOs0J+tSxLdVjvU8BIhvD0XKQAABBLoTIIHVnT1bdhCgIeyASBFmARrCZrrGFYnrPK6UmiZAXKc5WZcivq1yrOchQHx7KFIGAggg0J0ACazu7NmygwANYQdEijAL0BA205HAykNHqQ4CxLUDYkMR3Lfz+lJ6swDxTQ1BAAEE+i1AAqvf52/m956G8MxXgU4BaAjn4Seu87hSapoAcZ3mZF2K+LbKsZ6HAPHtoUgZCCCAQHcCJLC6s2fLDgI0hB0QKcIsQEPYTNe4InGdx5VS0wSI6zQn61LEt1WO9TwEiG8PxfoyrrnpnnDaxf8Jl15zd7j9znvzbYiSZ17gAcssETZ45JJhh43uGx690ptvVgwAACAASURBVH1m3mPWAEhgzdoZn7LjpSE8ZSe0Z4dDQzjPCSOu87hSapoAcZ3mZF2K+LbKsZ6HAPHtobh4GUpe7X3S7eGOu/KUT6kI1AksvVQIR+88hyTWjFUPElgzdsKn7XBpCE/bGe3X8dAQznO+iOs8rpSaJkBcpzlZlyK+rXKs5yFAfHsoLl7GIWfeES78OdmrPLqU2iSw6TpLhQNfsjRIMyRAAmuGTvY0HioN4Wk8q/05JhrCec4VcZ3HlVLTBIjrNCfrUsS3VY71PASIbw/FxcvY8vB/8dpgHlpKTRAgrhOQpmgRElhTdDJn8VBoCM/iWZ+cY+aGmedcENd5XCk1TYC4TnOyLkV8W+VYz0OA+PZQXLwM4jqPK6WmCRDXaU7TshQJrGk5kzN6HNwwZ/TET8hhc8PMcyKI6zyulJomQFynOVmXIr6tcqznIUB8eyiSwMqjSKlWAeLaKtfP9Uhg9fO8sdf/FaAhTFXoUoAbZh594jqPK6WmCRDXaU7WpYhvqxzreQgQ3x6KJLDyKFKqVYC4tsr1cz0SWP08b+w1CSzqwAQIcMPMcxLo4OZxpdQ0AeI6zcm6FPFtlWM9DwHi20ORBFYeRUq1ChDXVrl+rkcCq5/njb0mgUUdmAABbph5TgId3DyulJomQFynOVmXIr6tcqznIUB8eyiSwMqjSKlWAeLaKtfP9Uhg9fO8sdcksKgDEyDADTPPSaCDm8eVUtMEiOs0J+tSxLdVjvU8BIhvD0USWHkUKdUqQFxb5fq5Hgmsfp439poEFnVgAgS4YeY5CXRw87hSapoAcZ3mZF2K+LbKsZ6HAPHtoUgCK48ipVoFiGurXD/XI4HVz/PGXpPAog5MgAA3zDwngQ5uHldKTRMgrtOcrEsR31Y51vMQIL49FElg5VGkVKsAcW2V6+d6JLD6ed7YaxJY1IEJEOCGmeck0MHN40qpaQLEdZqTdSni2yrHeh4CxLeHIgmsPIqUahUgrq1y/VyPBFY/zxt7TQKLOjABAtww85wEOrh5XCk1TYC4TnOyLkV8W+VYz0OA+PZQJIGVR5FSrQLEtVWun+uRwOrneWOvSWBRByZAgBtmnpNABzePK6WmCRDXaU7WpYhvqxzreQgQ3x6KJLDyKFKqVYC4tsr1cz0SWP08b+w1CSzqwAQIcMPMcxLo4OZxpdQ0AeI6zcm6FPFtlWM9DwHi20ORBFYeRUq1ChDXVrl+rkcCq5/njb0mgUUdmAABbph5TgId3DyulJomQFynOVmXIr6tcqznIUB8eyiSwMqjSKlWAeLaKtfP9Uhg9fO8sdcksKgDEyDADTPPSaCDm8eVUtMEiOs0J+tSxLdVjvU8BIhvD0USWHkUKdUqQFxb5fq5Hgmsfp439poEFnVgAgS4YeY5CXRw87hSapoAcZ3mZF2K+LbKsZ6HAPHtoUgCK48ipVoFiGurXD/XI4HVz/PGXpPAog5MgAA3zDwngQ5uHldKTRMgrtOcrEsR31Y51vMQIL49FElg5VGkVKsAcW2V6+d6JLD6ed7YaxJY1IEJEOCGmeck0MHN40qpaQLEdZqTdSni2yrHeh4CxLeHIgmsPIqUahUgrq1y/VyPBFY/zxt7TQKLOjABAtww85wEOrh5XCk1TYC4TnOyLkV8W+VYz0OA+PZQJIGVR5FSrQLEtVWun+uRwOrneWOvSWBRByZAgBtmnpNABzePK6WmCRDXaU7WpYhvqxzreQgQ3x6KJLDyKFKqVYC4tsr1cz0SWP08b+w1CSzqwAQIcMPMcxLo4OZxpdQ0AeI6zcm6FPFtlWM9DwHi20ORBFYeRUq1ChDXVrl+rkcCq5/njb0mgUUdmAABbph5TgId3DyulJomQFynOVmXIr6tcqznIUB8eyiSwMqjSKlWAeLaKtfP9Uhg9fO8sdcksKgDEyDADTPPSaCDm8eVUtMEiOs0J+tSxLdVjvU8BIhvD0USWHkUKdUqQFxb5fq5Hgmsfp439poEFnVgAgS4YeY5CXRw87hSapoAcZ3mZF2K+LbKsZ6HAPHtoUgCK48ipVoFiGurXD/XI4HVz/PGXpPAog5MgAA3zDwngQ5uHldKTRMgrtOcrEsR31Y51vMQIL49FElg5VGkVKsAcW2V6+d6JLD6ed7YaxJY1IEJEOCGmeck0MHN40qpaQLEdZqTdSni2yrHeh4CxLeHIgmsPIqUahUgrq1y/VyPBFY/zxt7TQKLOjABAtww85wEOrh5XCk1TYC4TnOyLkV8W+VYz0OA+PZQJIGVR5FSrQLEtVWun+uRwOrneWOvSWBRByZAgBtmnpNABzePK6WmCRDXaU7WpYhvqxzreQgQ3x6KJLDyKFKqVYC4tsr1cz0SWKXzdt1114VjjjkmnH322eGqq64K6623Xthuu+3CLrvsElZcccV+nuEp32sawlN+gif88Lhh5jlBxHUeV0pNEyCu05ysSxHfVjnW8xAgvj0USWDlUaRUqwBxbZXr53oksP573q644oqw++67h0svvTSstdZaYbXVVgtXX311uP7668PcuXPDscceG9Zcc81+nuUp3msawlN8cntwaNww85wk4jqPK6WmCRDXaU7WpYhvqxzreQgQ3x6KJLDyKFKqVYC4tsr1cz0SWCGEm2++OcybNy+cf/754aijjgo777xzWGqppcJtt90WDjvssHDwwQeH17/+9WHBggVhzpw5/TzTU7rXNISn9MT25LC4YeY5UcR1HldKTRMgrtOcrEsR31Y51vMQIL49FElg5VGkVKsAcW2V6+d6JLBCCGeccUbYZpttwt57710kqZZeeumFZ/PWW28N8+fPD+edd14488wzw4YbbtjPMz2le01DeEpPbE8OixtmnhNFXOdxpdQ0AeI6zcm6FPFtlWM9DwHi20ORBFYeRUq1ChDXVrl+rjfzCaw777wzHHDAAcXIq3PPPTdsvvnmi53JT3/608WorCOPPDLss88+/TzTU7rXNISn9MT25LC4YeY5UcR1HldKTRMgrtOcrEsR31Y51vMQIL49FElg5VGkVKsAcW2V6+d6M5/AuuWWW8JOO+0UbrjhhnD66aeHtddee7EzedFFF4WNN964eM1QiS5eI5ycyk5DeHLOxSzuCTfMPGeduM7jSqlpAsR1mpN1KeLbKsd6HgLEt4ciCaw8ipRqFSCurXL9XG/mE1iapP0Vr3hFcfZOPfXUsMYaayx2JvVFwu233z6svPLK4ZRTTgkrrLBCP8/2FO41DeEpPKk9OiRumHlOFnGdx5VS0wSI6zQn61LEt1WO9TwEiG8PRRJYeRQp1SpAXFvl+rnezCewUpJTKcv08/T3f69pCPf/HPb5CLhh5jl7xHUeV0pNEyCu05ysSxHfVjnW8xAgvj0USWDlUaRUqwBxbZXr53oksBJGV5HAmtzKTUN4cs/NLOwZN8w8Z5m4zuNKqWkCxHWak3Up4tsqx3oeAsS3hyIJrDyKlGoVIK6tcv1cjwTWGBJYG2ywQT9rB3uNAAIIIIAAAggggAACCCCAAAIzJ/CjH/1o4o555hNYv//978MrX/nK4sRofqtVVlllsZMUR2Ctuuqq4eSTTw7LL798qxNJAqsVFwsjgAACCCCAAAIIIIAAAggggECHAiSwOsQftGm+QjiBJ4VdQgABBBBAAAEEEEAAAQQQQAABBEoCMz8C68477wwHHHBAOOqoo8K5554bNt9888UqyHHHHRd23333cOSRR4Z99tmHCoQAAggggAACCCCAAAIIIIAAAgggMEaBmU9gyfqMM84I22yzTdh7773DggULwtJLL73wFNx6661h/vz54bzzzgtnnnlm2HDDDcd4etgUAggggAACCCCAAAIIIIAAAggggAAJrBDCzTffHObNmxfOP//8YiTWjjvuWCSxbrvttnDYYYeFgw8+uPi7/jZnzhxqDQIIIIAAAggggAACCCCAAAIIIIDAGAVIYP0X++KLLw577LFHuPLKK8Naa60VVltttXD11VeH66+/PsydOzcce+yxYc011xzjqWFTCCCAAAIIIIAAAggggAACCCCAAAISIIFVqgfXXXddOOaYY8LZZ58d9OXB9dZbL2y33XZhl112CSuuuCI1BgEEEEAAAQQQQAABBBBAAAEEEECgAwESWB2gs0kEEEAAAQQQQAABBBBAAAEEEEAAgXQBEljpViyJAAIIIIAAAggggAACCCCAAAIIINCBAAmsDtDZJAIIIIAAAggggAACCCCAAAIIIIBAugAJrHQrlkQAAQQQQAABBBBAAAEEEEAAAQQQ6ECABFYH6GwSAQQQQAABBBBAAAEEEEAAAQQQQCBdgARWuhVLIoAAAggggAACCCCAAAIIIIAAAgh0IEACqwN0NokAAggggAACCCCAAAIIIIAAAgggkC5AAivdiiURSBK44447wne+851wyimnhAsvvDBcf/31Ydlllw0bbrhhmDt3bnj5y18eVl999aSyUha6+eabw6mnnhpe9apXheWXX37hKtr+jjvuGD7zmc+EV77ylSlF1S7zj3/8I3z0ox8NJ5xwQrjqqqvCGmusEY4//vjwpz/9yaX8YTv2l7/8pdj/P/7xj+Fzn/tcWGuttYatwt9nQOCb3/xmeOlLXxrWX3/9ItZWWWWVoUcd19lss83CJz/5yUXiZejKU7qArldf/OIXi7iSZfxddNFFYeONNw7vfve7w4EHHmg++nvuuSecffbZ4UMf+lCQv66F++67b9h0002Lf0Ytf9iOcf0YJsTfBwnEGNA976STTgqbbLLJQKxJqWfXXXddOOuss8Iuu+wS5syZk/XkHnLIIeGd73znyG2MrDtJ4b0VUHtz++23D1deeWXtMTzoQQ8KT3/608OLXvSisM0224QVVlhhseViXOoPaifULTNJQHXt+dtvvz3ss88+4ZJLLhm5DVzXnj/22GOLa4ZH+cMs4zldeeWVe3E+hh0Pf+9OgARWd/ZseQoFlKzSjeZLX/rSwKPTTfeYY44pEln3uc99RlK45ZZbwk477RTuuuuuxW4GHgmsu+++Oxx88MFBDVXt9xOf+MSw9NJLh/e9733hZz/7GQmskc4eK48ioLqvTppiTQmYrbfeurG4cl3+xCc+UazLLxSx/La3vS1873vfC894xjPcE1gxaaiG89Oe9rSw3HLLFYnHxz/+8S4JsmHncFISC8P2k79PnkBMYGnPttpqq3DccceFlVZaqXZHJ6GeXXPNNUW7YoMNNghHHXUUCazJq1LsUQuBYQmsclF6APPBD34wbLHFFmGJJZZY+Kc+JbAGtee9EliD2vMHHXRQOPHEE0lgtaibLNq9AAms7s8BezAlArfeemuYP39++PSnPx122GGHcMABB4S111473O9+9wsahaARRCeffHI49NBDwwMe8IDiqeVznvOckY4+98053ji/8pWvhDPPPLMYRTbu3yR0DMZ9zGwvTUAdyt133z3svffeYcGCBUVyddDv2muvLeJScfr5z38+rLvuumkbmfKl4iiKagLL67BjIv2II44okvvlzoXXNprK4foxDuXp3EY5gaUjfP/731+MHlxqqaUWO+BJqGexw69EMQms6ayTs3RUsT7rmOtG3995553hl7/8ZdC9Re3ulJGSk+w3C+15RmBNcg3s176RwOrX+WJvJ1jgsssuK4YyP/nJTw4a4aEhstXfvffeG44++ujwxje+McybN2/kRua4bnjjGFo86NROQsdggqvdTO+aRgFuu+22RZJ42OulZ5xxRvGaQUqya5ZQx5XAGvVVZus54fphlWO9mMB6yEMeEvQwp+nB0yTUMxJY1NlpEhiWwIrHqtfgjzzyyGIk8Ytf/OJiigvFbN9+s9CeJ4HVt1o5uftLAmtyzw171jMBvcb0spe9bGhiSk+Mtttuu/C4xz0ufPjDH15kHp5B82fp1R69KqjXGO5///sXMnFkQ5lJr/jFjvygVwj1jr3m/zn99NPD5ZdfXrwa+NznPje89rWvDc9+9rOLUSxx5JVGuFR/cc6aplcUq9vQkzHNO6QRak94whNqR2HcdtttxVM0zTVy6aWXhqc+9alFok/7tPPOOzMHVs/iYRy7q3jZb7/9iqRw02uBqluvf/3ri1cN9cqh6nv8tamr5Q7innvuGTT0Ppb36le/upgrTtsalEyL6z/ykY9MmoMrJVbLzhrpqdj57Gc/G84555xizjr9NHePrk0agRbnABn0ekZMNA2aA0vmmi9D3lpGrwbWlV93fdK+6BUP/U3XwUFzbFW3ofV0DXzd614Xttxyy9qRdlw/xhFxs7WNGAO77rpreOxjHxve9KY3hRe+8IW1D6iGJbDaXGeGlVX395iILp+hGGv6b3EeTL1mpc6+rhHrrLNOcV18xSteUUxnoHLjNTLGdrx365Vr3ZPL0x4wB9ZsxcO4jzY1gaX9uvHGG4s28re+9a3w5S9/uUhk6TcoKaR75be//e3inq3X3P/617+G9dZbr5iKQPPJVuepbbt83HZqPDW157Uvg+bASmkjDGvPv/nNb26cY6vNtavarvrUpz5VtEPU5lKC8WEPe1gxrxlzYI07mqZveySwpu+cckQdCcQRWHptUBftthO1qwOmzvhHPvKRYqLjJz3pScUcFrp5KNGknzrNelVKSSzdpDUxcpzgUsmrFVdcsZjTRh3kugTTL37xi/Ca17ym6ORqzgA1TnVzu+KKK4qOqOa72n///YNGiulVR428uvrqq4ube9wfdSCViBqUwLr44ovDHnvsUeyXyl9zzTXDP//5z6IsHdd73/ve4rWv8msYN910U5H40zHFuba0X1pHI2Z0/Hr1a9gom45OPZvtUCDOsaTRVZqMNCZ4y7v04x//uEjgKGlcnry9bV2NDWrV0fha8GqrrRZUf5XQ0Wu2ir9Bo41izKgDqQZp0y81VuNrk5oHT69S6NVl/eJ8U4obxZF+5Xl8fvOb34S3vvWtRZzquOLyusZouboEVvkaFeN0ySWXLK4Rmv/vBS94QfjYxz4WZKJY1rUsXr/UOdD1SddFXcN+/vOf1yawtLxe09Lr1vE6qGuF9lPXIXVSdJwqK/64fnQYgFO86RgDujfp3qj7sx6yKHGjOCvfw5qSTm2vM5YElubV1KvRupcrNnXfffjDH17Emq5V8UMois2f/OQnxd/V6df1SvFevt7E+7ZObYxtxaJiW0nw+BowCawprvwTcGhtElhqs+q1Wd07dF9T3dS9qS6BVb5Xltvauodpm2pLK871sFW/tstrnbbx1NSef+hDH1qbYEptIwxrz+vB0KAEWdtr16Bj13nQHH1q+3/jG98oPrrTh0n1JyAM2IUBAiSwqBoIOAmUO3eaoFhPLNUwXHXVVWvnzKhuVh1r3Ug0kkONzthB081HDenddtst/O53vwvnnntu0dnUr2nIcTXBFCdw1BNYdSzjU1eV89Of/rTY9g033LDIXFdNk0fWJbD0BSR9+VAJAzUm9P/VwdYxKAmlhoVuiF/4wheKLzLqp9EWb3/724tOqZ50K3GmY9c63//+98Nee+1VdF7Lo8ucThnFTIHAH/7wh+KJqV4n/OpXv7rIl/R0eOWGbTlxZKmr5VFLiheVpwawGrgamaCnv5qgXLFVnYMmjgJT8njYHFyWWI2JPH2VSYm8Rz/60QvPrhq6iiPtn0Ze6Alo/A16hbAugRW3obj+wAc+UBy7fkp+K/Gtp9nVua4GJbrryh90LdA2lNjSdfHwww8vnuQqoaAEAtePKQjiCT2EcgJL8axkjiZJ1324fA8r34urX8u1XGcsCSztw6BXCGN5GpWpEWRKRKldouuMfv/+97+LkVh68KZR1xrxHBPjii/FtTq4WleJ5fi1YxJYE1pxp2S32iSwdMjnnXde0a7Uwyo9UHrgAx9Y20aOUw885jGPKd6C0Kig2BaNryKWpxpou3y817eNp0Ht+bp2uKWNMKg9P+i/W65dmoheCX+1cd71rneFt7zlLcVDRSXRNRpN/65EYRwdOulfhZySUJrKwyCBNZWnlYPqSkCdLD2ZPeGEExbuQnxFT0No9dn4Rz3qUYsltHTD06t5ugGrcVmdLF03K33Kvjq6o00CK96klBTS64MaKVb+qeGqG+4b3vCGopGuX9sElhr5es2i7gm1yvvOd75TlK2bVxwtExsHGlKsxnFsTMR9i3MXkcDqqlZP9nbLCaq6icLj1wr1ylo5cWSpq7FBrdFLX//61xf5ap+U/vznPxcjhNRAqyapYj3XaziDRopF6baxqsahjkfJone84x21X2SME97HV4AtCayYjNJrvkoaln9KWqvh+qxnPSu8853vXOxV5+qotLoE1rB5BP/0pz8VSW4lEqIv14/Jjs8+7101gbXMMssUMaYY16vt5fvVoKST5TqTM4FVNzpU1zWNLlPSSteJmKCK5+73v/99MYJL19LyKGgSWH2u3ZO/720TWDFey8mRujZyXE4JFv1T/rCI6roePutro4cddljxMLXt8tZ4apPAattGaGrPD2rnW65d8SGXHuRpVKi+Ohx/5bYaCazJj79J30MSWJN+hti/3gmoM6nXY9TQO/vssxe+/hcP5ClPeUqRjNLTzPJ8EsMOtK6x2CaBpS+2KLmmm5KepuqJq14xaNqHNgksjcLQKI/zzz+/diSMji9+JlhPqTUSRKNE5KSkVl1jQusMajwP8+LvsyMQkxhKypZfEZRAbFDp1dn4pUJrXY0Nao38ifW3rFxuoFXn5IojLFMmM7fE6rCzHZNPoySw9DVSjSrVU26NmtRIUE2g3/RrMwIrJtmaXrFUEl8jsOJIMq4fw848f7cKVBNYeqVfD5t0/9RE0eWRgHVJJ+t1JlcCSw+vyiO4U10G7Q8JrFRBlrMI5EpgxQclmuhddVhfA6+beiDuc9vlhx3roHhqk8CytBHajMCyXrvi/bnuIZdc4nQOcZoTRmANqy38fZAACSzqBgKZBf7+978Xr+jpvW+NGogTKzd9kluvJOkGopEcSoap0XnhhRcW/17uALdJYOkw1SDX06W4D5oHS09C9LREibXqTbxNAismmnSzj/NlVWmV3Itzanzve98rRrDEG96gjv2//vWvYlTYD3/4Q+bAylxX+1p8rKennnrqIiOj4shFjXgqT95uraspX9D5wQ9+EF7ykpcsMsowNgZ/9atfhdNOOy084hGPGErdNlbLBSrOdN1Rolgjz5RUViJP+z9KAksjTDX/nZJG+sXRpTpedQL01Lr8NFvLpCawyqNM43xZdUhxTq14HFw/hlYlFjAK1CWwVJReydVcUBqJqVFYSurWdUqt15lcCazq642DWHQ91dx5ul7pfq5XD2WhTicjsIyVidVaC+RKYKl+K/ms6TT006vwaotq4nfN46h54soPdtsuXz3Q1Hhqk8DybM/XtfMt167111+/mINMU5TE9n3VQvdvTbGg+cmYA6t1SLBCSYAEFtUBgTEKaD4JJbH0mo9+mkdjgw02KP5//MqJvqimzqY6vfGnjqKSS7/97W9HSmCpPL3Xrm3o1TwlxMrb0AgqvaMe57Zpk8Aa9FWzQbzxBjfsKW7TPozx1LGpCReIr5pqdKNG86mBdO211xYdTb0So47mgx/84OIorHU1JYGlxJHmx9KosPiaW3yCq5GGSlwPG7UUqdvEqkZ/6emmPuygCWE14Xn8KZ71KoQ63KMksFRe9Wt/5WqhRLg+0lB+PTk1gdX0paS6qhePg+vHhAdmj3dvUAJLsRZfJVTHVw9fFGNxovSY5LFeZ7pIYDXFtTr0+rv+lwRWjyt0z3a9bQIrjhDWK76a20oxOSgpFL90G79CWKZ55jOfWdynN9poo4UPZNoub4mntgksr/Z8XRvbcu168pOfXIxO1UjqQQmspofuPaue7G7HAiSwOj4BbH46BPRUQaOE1EFUY7Y8gXL1COvms1KDWCMz9IWO+973vsUnZzVXjr6CorI0L5QmTdbcMqOMwCrvi0Z5/frXvw4XXHBBMbmikmb6lRMAbRJYSobpyYpu9HWvVw0608OGHJPAmo4YyX0UcTJ31Wt1LuNXbjTheHVuLGtdTUlg6Tjj64LxNcI4l4RGUm6++eatKVJiVZ8E1+TLSlypU61GuOaN06gJvSqsBJ8sRk1gxZ3XNUtf/9OIMyXi9bq0tr3ZZpsVX3DSl5P0S01glV+JqE403wTG9aN1dWKFRIFBCayYyI1fDdaoA839+NrXvrYY9RiTPNbrzLgTWOUP0GhUttof6owqEa2JrvVTUqA6gmtY8jiRmcUQqBVok8CKk5qrTuofveKu0cApCRNNbaER/meddVZQEkxx+9jHPnbgx1aGLW+NJ0sCK8KltBHavEJouXbpYxBxBJbaI5oPs/pLOR+EAwIpAiSwUpRYBoEhAvEVIY3yUDJo6623blyj2vCLNwt91lrvjm+yySaLrK/Oor66pX+8EljlDah8JbA0MbOSZnFob5sEVhx5otcN6ia4HgQSn5qVP31cXjYOOdb/lp/+UikRqNZhfcFSCViNQFInTPO81X31z1pXUxNYcU4uja7UiCQ9lfzb3/62SGLHevbqYlVzcmnUl2Kv+qn7uB0llZTg8kpgVfdfX2ZTAl6JrPLT19QElsorTxobOyDDnLh+DBPi71aBpgSWyoyfsddr/rqn675XTvJYrzPDElixvaCOcvmeOOwrhINeIYwxpFchNXpCrwKn3INJYFlrFuulCLRJYKntrCTrj370o0WmC2ibMFFbXsloPXxKma+ybnlrPI2SwBqlPV/Xzrdeu+I9XO0QfdSl+tOUBtttt93CB4zMgZUSCSxTJ0ACi3qBgJNAHHWhydk1fHmNNdaoLVmNSHU29UW+mOip+3pKeeV4c/7Wt75lTmBpdJgmcVdnV/tX/dJQXee8TQKrPIF1eXLb8nFoG2pkaESZJtRec801F77mpeXq5gfSqBV9Frk6/4bTaaOYK8/3AQAAIABJREFUKRKI80/pVT2NBtQ/z3/+8xdO3h4P1VpXUxNY5bhRYlZJNSWHU5MybWNVXz/cfvvti8OrS/JqPhvNXaUkljWBpaerShBqxKYaqdUvpZZfAbQmsOL508iPui+Sxm1ceeWVxZNeXRfia6JcP6YokCfkUIYlsMojpzXBu+pn+T5lvc7EeR8Vy3UPgwbdE60JrJiIql4b4mkYtD0SWBNSUad0N1ITWBr1r/ak3lDYdtttF/mSZl1SSF/H03yZmi6j7mFztV63Xd4aT20SWG3bCEoUtRmBZb12xXu4PvBS/aCOylRicLfddivmCGUOrCkN3DEdFgmsMUGzmekX0Os0euKg0R8ahr///vsXk0Jq/ioNZdYTDX0FSHPUaKSERofopquGb7xR6zPx+rqRJpLUOrrgq4OmObOU3NGvbgSWJlw8/fTTG+ee0dNabfNTn/pU0RHVqBBtWz81APTlLyWe1DHU3/VJ7TYJLJWjCdqVoNITaTUm9thjj4UTw2uEhspXx7S8DQ391rb1OobWlcnKK69cHLuepqnjrVE0eh2KEVjTH0ejHGGs45p8WAkWTdKqeFQcVn+WupqawNK24pxcT3/604sYPvPMMxdL+gw61raxqqfAih19KOLjH/940BcXlajWT69WKr4OP/zw4t8HJbCqXw2Knffy8jFJr5Eamkdv9dVXL8pUrCq5rleoVl111eIapdcW9WszAkvXG10HNOm+5i7T6LVYjv6mY1MyUKNE4za4fowSMazbJDAsgaV1y68L6d+r9ynLdUbxFEeT7rrrrsV8PGpHDLsnxuuT5rtTB13/q9+wEV0xRtWp1MiJGHN6LUkJa8WkksbVYyOBRfzkFBiWwNI9QfGlKQL0cEYPjVWX9Qp9/NUlheKXiddZZ53invL4xz9+4VxX+uCSHjDrQXOco7bt8tZ4ivtabc/XtcPbthGa2vOD2vmWa1f5Hq4H5mrzay4yzfGrZLzm2dUIUhJYOSNnNsomgTUb55mjHJOALsxKDOmLZ00/dfTUKI0NTDUUdRPWBV+/+BWu+MWtOKeN1lGnTqM69CuPelDSTO/t6+/637qOo97zV4NYjVE1iNUg1WTX8cuAc+fOLTqPGhlVLv+SSy5ZLHk0qGOqkWV6wqLGhxoUKksJsiuuuKKYmF5PyPREq/yaQrkToJudvmL4n//8J2i766677sLOOAmsMVXkHm8mJo50CNX5mKqH1bautklgxdd8lLTW5ObVp5HDiNvEankkiGJM1wLFnkZeKYb07xq2r6ef2hdda5ZZZplFEkzxeqCvlGoy6roElhrYSj4r2aWfnrIut9xyIV6ntE0ly7SN+DXCNgkslakHAUpaawL8eC1Q4zteo3Qs6nSU59fg+jGsNvF3i0BKAkvlxlcJBz1oaXudUZmx86gy431U8Xf55ZcXnUA97FKivnxP1EjMmMhWG0KJXs2dqWR2dYL5skf54VtdzKm9olFhej1Yo7EU9/qRwLLUKtZJFWgzkbjuC0q+avqN8pdw6xJYaje/5z3vKdrK5fZ2vF8qBvQ3vRKv2Gm7vDWeBrXnlVBWv6LaDm/TRmhqzzc9qLZcu8rHH9sVmkJB1y5dO/RQTaOsGYGVGgksVydAAot6gYCzgJJRanRqRNR3v/vd4qKtn26weuqg15s0QXv5M736e/UrJ/HTvmqQasSDJlzXKzOPe9zjFukMq6GrV5M0+kKd1zhR9KCO4w033FA8rVJjVDdE/XTT1ytIes1JXzuMv7YjsOJ6ukGpkysDHX88Fj3Z2nLLLYvRXdVf9fjVaNek00q4aaLmuiSa86mjuCkQiK+UKQark7fXHV6butomgVX+WIOSOmqAtv21idW6r5gqrnXN0GgmxZc6sYrp8qu6Sv5odNaJJ55YPBmNc9Ep3jbeeOPFRmxpeY1qUxlKzmnidl3b9Oq0Ek9x9EY81rYJrNjQ1oS6J5xwQpFI03VNHXIl4ZRgi4n/sifXj7a1i+WHCaQmsFSOPjygBzeDXnVvc52J+6WRGHrdX/Nq6tqjef00qln/q4dddfdE/TeN2NaoET080igSvbLflMDS9pSEVpJdI7Tjwyc9AFC8qb2ikeHq0JevqSSwhtUg/j6KwLAEltqIqpt6YKK3FvQwpfpr+gqhRg3rvqe2gu59Kk91XvcxJX/LiTDdX9osb4kn7Xtde1734boElpZv00Zo8wph2dFy7ap+hVFtBF27dK50ndSPBNYo0cG6JLCoAwgggAACCDgLxASWXh3UaCKNJOSHAAIIIIAAAggggAACdgESWHY71kQAAQQQQKBWII4E0+uwmvQ8zjcHFwIIIIAAAggggAACCNgESGDZ3FgLAQQQQACBRQT0+rBeDdZQ/cMOO6yYD0qv8GhuOX4IIIAAAggggAACCCAwmgAJrNH8WBsBBBBAAIFCIM6ZEzn23HPP4qua5XnloEIAAQQQQAABBBBAAAGbAAksmxtrIYAAAgggsIjANddcE1796lcv/CrZ/vvvXzvhOGwIIIAAAggggAACCCDQXoAEVnsz1kAAAQQQQAABBBBAAAEEEEAAAQQQGKMACawxYrMpBBBAAAEEEEAAAQQQQAABBBBAAIH2AiSw2puxBgIIIIAAAggggAACCCCAAAIIIIDAGAVIYI0Rm00hgAACCCCAAAIIIIAAAggggAACCLQXIIHV3ow1EEAAAQQQQAABBBBAAAEEEEAAAQTGKEACa4zYbAoBBBBAAAEEEEAAAQQQQAABBBBAoL0ACaz2ZqyBAAIIIIAAAggggAACCCCAAAIIIDBGARJYY8RmUwgggAACCCCAAAIIIIAAAggggAAC7QVIYLU3Yw0EEEAAAQQQQAABBBBAAAEEEEAAgTEKkMAaIzabQgABBBBAAAEEEEAAAQQQQAABBBBoL0ACq70ZayCAAAIIIIAAAggggAACCCCAAAIIjFGABNYYsdkUAggggAACCCCAAAIIIIAAAggggEB7ARJY7c1YAwEEEEAAAQQQQAABBBBAAAEEEEBgjAIksMaIzaYQQAABBBBAAAEEEEAAAQQQQAABBNoLkMBqb8YaCCCAAAIIIIAAAggggAACCCCAAAJjFCCBNUZsNoUAAggggAACCCCAAAIIIIAAAggg0F6ABFZ7M9ZAAAEEEEAAAQQQQAABBBBAAAEEEBijAAmsMWKzKQQQQAABBBBAAAEEEEAAAQQQQACB9gIksNqbsQYCCCCAAAIIIIAAAggggAACCCCAwBgFSGCNEZtNIYAAAggggAACCCCAAAIIIIAAAgi0FyCB1d6MNRBAAAEEEEAAAQQQQAABBBBAAAEExihAAmuM2GwKAQQQQAABBBBAAAEEEEAAAQQQQKC9AAms9masgQACCCCAAAIIIIAAAggggAACCCAwRgESWGPEZlMIIIAAAggggAACCCCAAAIIIIAAAu0FSGC1N2MNBBBAAAEEEEAAAQQQQAABBBBAAIExCpDAGiM2m0IAAQQQQAABBBBAAAEEEEAAAQQQaC9AAqu9GWsggAACCCCAAAIIIIAAAggggAACCIxRgATWGLHZFAIIIIAAAggggAACCCCAAAIIIIBAewESWO3NWAMBBBBAAAEEEEAAAQQQQAABBBBAYIwCJLDGiM2mEEAAAQQQQAABBBBAAAEEEEAAAQTaC5DAam/GGggggAACCCCAAAIIIIAAAggggAACYxQggTVGbDaFAAIIIIAAAggggAACCCCAAAIIINBegARWezPWQAABBBBAAAEEEEAAAQQQQAABBBAYowAJrDFisykEEEAAAQQQQAABBBBAAAEEEEAAgfYCJLDam7EGAggggAACCCCAAAIIIIAAAggggMAYBUhgjRGbTSGAAAIIIIAAAggggAACCCCAAAIItBcggdXejDUQQAABBBBAAAEEEEAAAQQQQAABBMYoQAJrjNhsCgEEEEAAAQQQQAABBBBAAAEEEECgvQAJrPZmrIEAAh0K/OlPfwpnnnlm+NKXvhQuuuii8I9//COstdZaYaONNgqveMUrwrOe9ayw9NJLd7iHtk3fc8894YILLgj/+te/wotf/GJbIYlryeyjH/1oOOGEE8JVV10V1lhjjXD88ceHzTffvLEE7eO3v/3tYt1vfvOb4T//+U94xjOeEV73uteFLbfcstZd61x66aXhk5/8ZDj//PPD9ddfX2xvs802C/Pnzw9PeMITwhJLLJG059rX7bffPqy88srhlFNOCSussMLA9f7yl7+EV77yleGPf/xj+NznPlfUEX4hXHfddeGss84Ku+yyS5gzZ05Bcvvtt4d99tknXHLJJSNbyfuII44In//854tzvd566xV1S/94lD/sHLapI8PK4u/dC8Q41p6UY37Q9dL7/HuX5y3atH91sT7px+PtM2vljfO+V3et//SnP13c3y3ti1k7VxwvAgjYBUhg2e1YEwEExiigTvbHPvax8J73vCf89a9/DQ960IPCE5/4xHDf+9433HzzzeHyyy8v9kaJlCOPPDKsueaaY9y70TelJMvLX/7y8JnPfKZIvOT63X333eHggw8OhxxyyEJDJfze9773hSc96UkDN6v1tG9KOikB9rSnPa2wv+KKK4p/f9vb3lb8c//7339hGXfddVc46qijim1pGSUzVlxxxYXna9lllw3vfe97w+677x6WWmqpoYfcpvM1zob80B2fkAWuueaaoo5tsMEGxXnxTmDddttt4fWvf3341Kc+VXRiFINKMr773e8uYpIE1oRUhB7txqAE1qDrZZtrRAqDd3kp22yzzKD9GxTrk348bY6dZRcXGNd9b9C1Xu2IE088sXX7gnOJAAIItBEggdVGi2URQKATATWW3v72t4cPfehD4SlPeUo49NBDw7Of/eyFSY977703XHvtteEd73hHOO2008JWW20VjjvuuLDSSit1sr+WjWp0wY477pg9gRVH23zlK18pRrJtuOGGSbur0W5KrGn004c//OGw/vrrF+v95je/CXvvvXf4zne+Ez7+8Y8XCZL4O/fcc8PLXvaysM4664RjjjmmSJxotJVGT3z9618Pe+21V7jzzjvDZz/72WLk3LBfm87XuBryw/Z5kv4e/ZR8LCewvPYxmv/tb38r4vARj3iEV9HJ5bSpI8mFsuDECQy6Xnqff+/yvCEH7d+gWJ/04/H2mbXyxnXfG3Stt7YvZu08cbwIIDCaAAms0fxYGwEEMgsoOfWJT3wi7LbbbkViSsmThz3sYbVb1cisefPmhS984QvhwAMPDO9617vCkksumXkPfYofdwKrzWiYO+64I+y3337h6KOPDl/84hfD1ltvvchB//jHPy4SV2uvvXbxquDyyy9fJKYOOOCAIlFSt075vL71rW8tntgOO1dtOl/jasj7nP3xlDKuBJaOZtgrnrmOuE0dybUPlJtfgATW/zcmgZW/rvVpC+O67w0aGen5Onqf3NlXBBAYrwAJrPF6szUEEGgp8Ic//CG86lWvKuZRUmJq7ty5jSVobia9ZvjCF76weDXtAQ94wMLllYj51re+Vcz9pOWU8Npkk02KeZW0jfLrb1pJSZV3vvOdA0dF1f293LHSviqho1eq1NF46lOfGnbeeedFthUbguecc84ix6XXrpSEG/ZTIuiXv/xlkeQ7++yzi+1ovicdv173e/jDH14UERuWGplW/Q3bluYy0vxi97vf/YrExCqrrLJIEZq36w1veEOx/a9+9avF6KxbbrklvPnNby72RwZ1c1BpVNfGG29cJB1TRgS1SU4Ma8hrVN+Xv/zlcPLJJxdzqelXN5/XZZddFl70ohcVCbr3v//9hUH8/fnPfw477bRT+MY3vlG8Iqd5pMq/M844I2yzzTa1f6ueg+r8YqqbeuVSyULVzdVXX32x86ZjVHKwPB9cnF9Mc1ypvt3nPvcp1ot1tVzIFltsUZzP//mf/xk4B5bm0dHouVi36sofVIe1Lb12qmNommOruo26+ls9eL02XI6t5z73ucUrrEpup86TFuu16sKgedJinXvkIx+5MDmrfUmtP1p2WF0c9vdB14A2519lxGuT6ryui7q23XjjjeElL3lJOOigg8Jqq61WbCrann766cWr2W3nrIvJa42sjNeD8jHE/Xj6058eTj311KL8+NN1Q3X3pptuKv6m/YyvVGs9/fTvg66X5WuErvMXX3zxwjn7tB3VeSXM43Vx2PV1lPLqYrrpfqN9iXMGyk7HqO3rp/U0mnWHHXZYZO6/umtiU6zrmhXjw8Mn+rWJB61zww03FCNvv/a1rxXzKuoX415zKuphSHluxHhM3/ve94oY16vnuvZpHsbnPe95xcMSXS///e9/h5NOOqm456rNoGugHn6pzpTnxiyXt9xyyxX3H90P9NODMt3P2szPqPXUvtBIZNXTCy+8sJgDUK/J676i+4TKLbcx2rYVynVV3ppvSscaj/ONb3xjMTJdbYy2cz+mto2arvXPec5zink8q79q+6LN9T7lmlW9Xml6Cd0PXvva1xYefZwTddh1ib8jMOsCJLBmvQZw/AhMuIBedVPDT41Udbwe/OAHm/ZYjZx99923KEONSs33pHmXrrzyyiKRpUZmNdEySgJLyRt1njQ6Kc4tFeeLUmNaSQGNVFKHTaOblChRZzHOE6W5vJSAavppjinNC6aOe3mOKTWc1bFRQ04j1tRhUQNVr15q5NXVV19dHLP2S/MgDduW1lEyTuXoNU4lPKq/YVZ1x3HeeecV5Y47gaXj11xNesUxzqUmy3h+tt122+L86BXUmKRSx6iavIvJLSVZ99xzz2Ly8mWWWaY41HInftirmtq21lUnLNZNnZd4HjXXmzor6lDF3y9+8Yvwmte8pui8xPmm9DcdW+w4qW6ow6uOoI5HE6vrGHXMmp9KnfgFCxYU+1yXYFLHUp2hOBm75i+79dZbizqk/VSnT50EvTKoOvzrX/+6iCf94vx0ctE5ritfyVcl3970pjcV21AHVscS57TT/1di8KUvfekindm6Y1fHSvP+KGmthKKSrMNGgWleNyWJNW/LoLnnYgeqnKBsU39kMSxBNezvdbHT9vyrjHgs2223XVFvHvrQhxbz2MlKky7reqRr1h577FGcx1iv/vnPfy4856lz1sVtqQ4qvuOvPDJTdUgxqFda4y/GlGJQdVPbLiewlJBtul7GhI7Ke9SjHhWURNY1VXOxxdhQPdP+xdegm66x1vKUYJCV/tFPx6hkXNwHxcSxxx67yFyN5etAXEfJlRhz+m/V1+PrElhNsa6PoOg67uWjcpRs1L1K15d4/dJ/j9dTXQN0LmPypnxdiTGvRFS8F6veKTGjpF38xfuLpgnQPVw/XcN++9vfLvwQiZJW2gf9Xfc2lalrlX7avq4zcZRvLE/JFdUFXXN0zdK1TPdhHUf5+tlUR/Q3nW/Vy4985COLXMPL83NWHWKMpLYV4j7IWzGlhFu8f+kBlY5Vr/Nr/1VnUj9e0qZtFNsr1Wu9XLUvalcMal9YrvfDrllK1MX7YKxLsoh1T/N97r///iSxhlVg/o5AzwRIYPXshLG7CMyagDqXStCkvmZW56OOgV4nVGdCneHDDz88aESFfkr86L9rdI3+phFK6qjrNywp0zQCS+vvuuuuRdIolvfTn/60+GKfOo9qfJa/Nmh5hTDOMaUOqBIgz3/+84sRN3qKr6fTb3nLW4rjUNlK0OlnGeIfk4hKQlRHIUXvuP/DRnPF5cuvJWr0mEZdDPt5jMBSw16dLSWE1KHQyJN4ftQYVidEHSAluNTp0YgrNYI/+MEPFvN2RUftq8pQgke/TTfddJEE1+9///ui463k0LDE689+9rOgDvtjHvOYRV6RlZESJ6r/6phof/Q0uTyBruqr9iE+ZdY6SkboXGkUnratxIR+g14hrKsTcRtxxKKeZCsRpk6I/psSV5oPrTzXVdvXSn70ox8Vo0r0U6K1XH81QlL1N86RFpN36kCp86aOqmJay6hjXK7zSobF0WVNX6rUdrUdxb1GGFZHAUYDxau2t+666xYdwzb1R4nIYQmqYX+vxoX1/McYVXnq7GtUiK4XMlY918gIzcOnpLss9P9Vr3TO1SnWNVgJrpSRsLFOa267sqs6y7LWF0n1qya4VJ+VhIwJxUF1atgrhEqGKCGhZI5iVsepa706szE+Bl3Lyt4xZtqUJy+9bq0RMYpB/f94v9G50/Z1nVS90/4pSVWuixqZpuTWox/96IW7ooSl5gxU7GnkUkxCWV8hbHM8TddlXW80P6XuP9X7nUb3aZ91r4vX+DiiWvVD514PT+IoUZ0fXWtVVvWBQHlUWTnutX2to3aCErJPfvKTF3rrPCi+NYI1Ji3j6OFyeeX9Ls/PqONWXdfcjcN+evile/urX/3q4jod7ynaB43w1Siw3/3ud4skbMvxmNpWGOSt7Xz/+98vvOO5TUlgWdtGba/18rNc75uuWUqaxXuzEoe6rsS6FNtaGuk37AHSsHPL3xFAYPIESGBN3jlhjxBA4L8C5af1da9opULFzpQ6aXWNunKntDxf0ygJLL26UDeRdeygKWmmDmH8tU1glTuxdaNHynNMlZMflgRWSnIqZZl4rNo32aijqs6BkiyD5jUb1JlMPffqxJbPeUxYKCFz/PHHh4c85CGLFKVOlzr2ei0zNnzjSLFyHYx1U43yVVddtXhlpPy6lDotSsioEztsLrb4KqWW0z/lV2eUCFNyT6PBDjvssKJjpE6rEm1KLqg+xQRVPJCYPFOyp3zsbRJYsYOiUUp6lSt2yLQN/Te9fvbd73636DjGpF6bTk05tnX+lewrH7e2E+tUeT67eP6qnX8tr3qlZIlGWqYmsOIIOyW9YpIqOsbrhmJZCQUlyiz1Z1iCatjfq3Xdev6j56DRrLLTKBVd9zQasPplUL0epVdpZRs9BsWhkhHqTGukRvk1wTjCSq/lKhmjBEZMJMVrk7YTz8UoCaxB8/UpaapkcTm5O+g4ygms1PLKr6bqOvfYxz52keLjccpFIxD1upMSJ/LXOdIoo+o8gyog3jvKDwlGSWClHk/TtVbJTnnqGlh3Hf/BD35QJNNV55Q8/OEPf1jc9zT6Tee9+npXLE8Jv/IIyngvVtzHeRbjfsURwhrhVk1W/P3vfy8SS7rGlq/PsTzdB6r73XZ+Rt2LdU50n1BSrvphlEEjPWM8tmkrxGuSHh7UecfX1qv3vUHn0No2anOt17at1/uma1aMIyXu9LqzXjst/xQvStTrddDyx2VS2w4shwACkytAAmtyzw17hsDMC5TnbRr0ik8KUhwp0zSKq26U0SgJrOoT5Lif8fPv1ZFKbRNYSrDoVSCNMKm+2ha3FTtS+vfYiew6gVV+jUD7VX1VpOl8ljuTKeddy5Qb8tq2ntjqn+rIj3J5sSMfE1bRUa8kaaSQXi+JI0ke//jHFx1UPWEv19FYhkbJbb755o27Gzv1Sqapzmkukep8bKnHq+UGJUTaJLBix0/z8GiEhUZ5KYlWTTKV96tNpyYm2dSxqc6DFMvUK4HqeMTOmhJ1cUSm6o1GVlR/gzrAg/zKSa/qSMA4qiKeV2v9GZagGvb3Nue+6fzHa0zdtSkmnDQyqm7eKpWrhKiSuxqpqFFA5RFCdftYFwO6Fis5Jmv9XUmyOEKxLs6sCSyVW7ePsd4pcTLsFVMdU4yZNuXFhHfTiNV4H6g+yGg613UPCawJrDbH07RP8d6q65auE03Xh5R6POh4yq/8VeeGbBqZW25DaP6smGyP5Q16MBbLVOK+msBPOY7qMk2jtdu0FWK9qXvYoW0OengxaJ+tbaM21/ryfrW93jdds8pJMcWaRk3rtfg4CstynlgHAQT6IUACqx/nib1EYCYFyk8uRxmBNSwRJdyYRFADV52rBz7wgSO9QjjoVbo42mbUBFbKBOh1T5+7TGDpdQU1SDXKQ0kgvUqjJ/OpnZ5RXyEc1JmpBlc1manEhUY8ae6WOKIp1heNItBoDs1powa06prm7dFTf3UmBiVnytvUfuk1Qb2mqF+c+FevmL7gBS8oJtduapRrfY0i/NWvflXUYyWdVD80isE6Akv7oVEwGiWneU3001xCeiVKo2c0x0x5Qvty4kT/v5wcqKtzMdGkjlCcL6t6HuK8ODp+HYfmxtHoKr0uUu6MlteLiUW9XpKSoNC6GiWiiczLI4tiQkemcSSltf6oLI0wGzSx8qgJrNTz3zRKMnZ8VX/i3HjV86FRQnEOp0H+5XWiqzroSm7ofCp59ZOf/KQYRfOBD3ygGLWi17T0imiMu/K13prAUtKz7vwPKm/QDXbYNaeuvDhSKs7JU1d2nNdq0Px/stb1W3VGDyuUWNToP+2PxwgsL5+Ue2tT40XXSs07pePSSBodo66z1RGUTdsZJYE16AHDKDGp+5xiXgnZn//858Vrg3FS9/JDjmGjluvaCjGBP+iBXvygika6pbxCmHL+6tpGbRNYlut9fO1TrzI3tac0Qjl+7EDrqO5opN5TnvKUkR4EzWSjm4NGoCcCJLB6cqLYTQRmVSA+xR9lDqyURlrT15wGNRabnqpOQgKrrsNtSWDFEQVN5yA2xgeNKNB2NbeJ5gfRPCQaAaVJelOTV6r/wzqT5Rip64CkJiDqkoPx+OLcZeqkaiSXRqvowwKaf0MjhDSaRBML67Wa8utRw+JXc5ucddZZC7+YVl7+mc98ZvG6zUYbbbTQq/oVqvLySvjo7zHxE78A2WYElspT4k4dD03cr+OOiSz9TckkvRKkubDia0BtOjXReJiL/h5H0elLjHrSLvtBCZS2CQqVHxO9ep0mvrpW9/VJa/1Rp9I7gWU5/00d5rajG1MSWPH1TL3apYcC2mc5KBGq+qzRjEpma6SU4kUja/TKT3kEWB8TWHVfARxUz8sJrKZ4U1Jbo4F+85vf9D6BVf2CaNlGSXf9XfOA1b1CWHcvHiWBNeypzvjqAAARk0lEQVQ6kvo1v/jFSc13piScEljxp8nNNaJW94VRE1jD2jJt7+/Dyht0321zrVcZlut9SgJLZWvuPrnr9UklDcvueo1Z8yQqfvghgMD0CJDAmp5zyZEgMJUCcS4hjYwaNhm2ANRp0rxDj3jEI4qvaSlZktJIix3WzTbbbOFrYsPWm/QEVuyYa1LXOMqhbQNXpqN+hbD8lSOdRyUgNCF229+4ElhxJEg5YRfnCtFIHXW0NaJEEyurTuqrjJpnQ5N9ay4O1SU9Nba+9qpXtfQEXQkt7Ysa5XpNMSZXyl+8UiNfc+ho8mLNAaLRYPrFV71GGYFVPj96XUMjZ9Q5U0dBx6pf+bW7Np2aGG/a75S5iLQtfQkyjsDSKA1NEF79WRJYKiO+LhiPp+71t9QEVrX+aISJZwLLev6bEljx9T0lUlNeD0yJXY2gVZJX5en6oxFYGr2nudzkobmulMTW61DqaMZXQsvX+T4msGLdafN6oDzj1/niV3GVuFbyVkkdvRqluKuORrG+QtjVCKzyF/SUyNT9ViP+9EVBvZIav5JY3b9cI7CGXUdSEljlOR31VU9djzWvlUYV6pg0v6NGG2rewFETWMNeoW57fx/WxlG9rGsbtbnWl8toc73XesNGqZWvQxr5pjn3LrjgguIjNrpX6VeeQzHlusUyCCAw+QIksCb/HLGHCMy0QPxqkTrMKV+/il/m09xE8fWt2AhqGkEUJz8tz1vS1Lgrz78waqO03FBLTXrEjotG/QyaA+vaa68NO+ywQ/Hp8FHmwIqdW70yVretpvlzyl+iUlJFI7DUObH8Rk1gqaOhr0KqQTtoDqzynEjlV5niMSoZp86IElZxJIlcYqdVCSx9qU2N6JRXOIY5aLsapaLESqwbMUGy1VZbFclAzU1V/sXX6PS/XgmscvkabaAkg764VR5B0qZTU57ouo1TdB50/uLccEpcp75CqGOLCUp9VECJB10HlHjSHDH6upl+1voz7HWkthbW89/UGSzPeVb92uawOtr09zh6U3VXr4vFUYuaxDset86V6pESWPF1wzgys48JrHh+Br0eWOdV9lfd1nW7Ojo1zlc0Sa8QxtclB82BVf0IheqBrmc6z7oXVOf6GxS/uRJYg64j8V4TJ6evfiijfA5jPda9rm5Ox/LceaO2FeoerqRc+wfFqLVt1OZar223vcbF/W2TwCofY/kLlEoktrkXjHK9Y10EEBiPAAms8TizFQQQGEEgNmLUYddrJ4O+WFd+uqv5hPT1PXUC2nxpp9zAbJqgNn6tTl/SGrVRaklgtfkKYbkj1fYJrfZNozI0B5SG6Q/6cpUm29YIoPIXosrnY/78+UXyaJSh/KMmsHQsqV+R09cFqx15JU80ekSvJGjUiObw0kgS/WJHXZOd6zUfjZiIE74Pq/rHHHNMkWBUuXVfH6t23pomNNa2YhJ3lDmw9NRd+6PREXrqX/1aWN1rlm06NeU69fGPf7yYM6zaYdcIHXV0NZpBSUO9qhnnVXra05622NfIyl8PS/0KYTw35bhQoltJTiVUqhNTW+pPnJdGibq65NCg8zWo3ljPf1NnsJy41XxsSjRVv0Ko+FMSWtdfJR80ambYL3ZcNeJSIyT0QCKOsIpJYb2mqnOselCdk6iPCaz44EDzXGn0mTrQ5Z9GpslPIyp1vdC1UXOLbb/99sViw76UO0kJrDg6R9f+uq/ixbr9mte8pqhTmgNNSa9hX84d1xxYinFdf5dbbrmFp6h8HUkZvROvhYOuOZ5thVi3tLN1Xzluey2xto3aXOurbYg21/uma5bus/FrqbrXVpOMbdoLw65j/B0BBCZLgATWZJ0P9gYBBGoEyq/MaGJOJUL0+evYwdKIkP/7v/8rOptqwFVHpqjjpISDRlZocs/DDz+8eC1DP3Wi9N81J4v+psa15hrRL76+uM466xTJCI0a0E8jW7St448/vvh3zwTWoK8L1VWM2FjVCAbNL/X85z+/mOxbHko0KQGhnxqB8etLlgRWtFCyRqOn1ODXSBUlHNSIVKLw7LPPXsRBnTSNYFLia9DT9raVvU2DdNCoF3Uq1WFUclL7ddBBBy0833pdRPurjpgmZFcnc86cOQt3MyZP1AnXqJzyXD3xi3nq0OnX9JXD6nHHpIjqmRr3Gj0Ykzk//elPi+SO9k0jEOUeG/XqMGk7Spbpp3qukV86Br02Wv2U+qAva9XVifLIx2OPPbaY4yvGm2JG818pgVdOFLft1Ci+YgLwPe95T9h2222LRJk6kHo9U6OgVMfL29C+6vi0T+q8KNmipKjqvJJDehVNSZO2CSz5xVGYmn9HHcUzzzwzbLjhhoucLkv9KY/c2nXXXYtrjebF0X9XolT1USNMq+drUHxYz/+w0QxKoihBpYmn9bqTXsGOI2R+97vfFdaKDb3GqWtwNalZt7/lRKX+Xv0yX3wlSn/bdNNNFxvhOSyBVb1eDrtGtH3F1FJe+dqnjzvoGDVaUzGtGFU9Ux3WL8Z0nC/sG9/4RnENUMInxptiUddS3bf0a5PAqn5Fz3I8TddpnV/dC3X/Ud1WvYj3T42m0khVvXqsRJ5eiYwjYDV6U+soDvRTXOue9Y53vKM2fnONwNK2VYd0r1RdL19H/vd//zdpFG001euPahPowxs614pvXUd0TEo2ebQVynWrPKLZei2xto3aXuvLbQj9/9TrfdM1q/wQT/VK15Z4v1a9VMzomtXmetW2TcLyCCDQjQAJrG7c2SoCCLQUKCeatKoavurw6fW4+GUs/XdNKq0OYmxEx82U52FSh1cjS9RBUEc/zjmi0UNxwuvYqI6d5biO/vsVV1xRTKitTolGhngksGKyTOVr3zQBuBpeOr5BPzU+lcBQI00+2h8dtzrwalTLSIk3PdmPCRFrAqu6LY2A0XwfstC2tQ/6J3Z420wKXX3VJjZaq/99WOer7NT02pbqixJUSo7EeqTji8eiRIqSdNVX88qdTH09sTxXTxxNov9WTW4Nq+o6J2rQK5GqXzyP8Utlqnv6m74IqDpbHtkW66WSCTEOFAMa9aOkoo5R50q/8v5rGxoZovqr0Qdq/Guus/LoDyVwNJ+c6pMmbdeIG3WgYsyoA6VOaIy1tp0adbq0PSWdFIPxq23xuLXP6gCrc1J+1ah8/PH86XW/yy+/vDhWdfg1IqTtayNxtJC+hqZkdnk0YfkcWupPTA4pURUt5aV91vGr86svHqa8Tmk9/8MSWDpGjXrbbbfdiutH3E91BofFRlMdj9utduD173Hkov5/Nbml/zaoTg26XiqRrOud1xxPw645g/ZPnWsldvQBBP1ULxVng67N5XmUdC2pxoL+fbvttiteJVbdVNwts8wyAz9sMSjWFSeePjo21UclYTWirHo91d/L1y4lppWcUxzEZbWMrimaI03XLiW+tP/ludhyJbBkGufz0/UtxqTqfupXcnXv0PlQQr18/VabQ/Gth0fxQxzledGGxeOgLxaXH+jF67/sdP3WSMeY+Ey5lmh/LW2jttd6bcdyvR9mpLkilThV/alrEyqBrIcdKaNFh92n+TsCCEyOAAmsyTkX7AkCCAwR0NNRjQ5Qw0yfFVeDTb/46WS9xqZXUTQKqe6njtjXvva14mmoRr2o06wJVzXfiNatzsehMpRc0LxGJ554YjHJrralp8f6dLOSA9XJuoc1uAY1StUIVodZr6nFV3VSXkGLX6464YQTwjnnnFOsq31UEkb7GEfnRA9rAkvrxy8tqWEvPzWa1TjXCCEl3MojMuJcHSmVetwJLO2TOgFxcmmdE/1UF/RKiZ6g140uUfJGr5RoREW1s10eZdOU/Bjkobqp11FVz9ShikkjTXKszqGSTeVX7Kpf8lKHS8vqnCsGNBJACS91rLSvcV3FjEYE6PypUa8RIPrfugSWjkmdSXWatW/qjKnDNOicWzs1GqWguq6EW0y86lxoBJAm+a6L5+pX+FTntbzslYDRr20Cq3x+y/Of1Z0zS/3RfEA6To000XHGY9T/qvNbTSA2xY7l/A+7NsXtKQGouXx03Rt2zlPiW68I6iuDmgOrPGpR65YT3XWvJw+qU4OulzL2TNBYE1g6Nu2j7hka1RvvN6qnL3zhC4uYrl6b675kp/ovO92jdI3QiEVdw+PrY037Vxfruq55+sTzr3jQl0p1H9KxKpmgUZAa5aoRjeUYrn41LproPqJrkUb/6Rpbrg+5Elh64KCRr3ropdFv2m+9xq1RxdXz01TXq1+RjddJJfk1IlyTi+s8Pu5xj1uYGB8Wj4PaCtqP6vZ0/VdbRMkc2bW5lsTy2rSNLNd6bSeOSku93g8zUpk33HBDMaJa94/YJlTcqJ7rfl7Xrku5brEMAghMrgAJrMk9N+wZAggggAACCIxJICawNPIsfvFxTJtmMwggMEaBlK/vjXF32BQCCCCAQAsBElgtsFgUAQQQQAABBKZTIE6QrFd4NRKyPP/ZdB4xR4XAbAqQwJrN885RI4DAdAiQwJqO88hRIIAAAggggEBLAb3mpdeb9FqWvjCpVwf1WqXmTuGHAALTKUACazrPK0eFAAKzIUACazbOM0eJAAIIIIAAAhWBOM9M/M9eX8wEGgEEJleABNbknhv2DAEEEBgmQAJrmBB/RwABBBBAAIGpFNBX6/RRhvh1tP3333+xL5hO5YFzUAjMsAAJrBk++Rw6Agj0XoAEVu9PIQeAAAIIIIAAAggggAACCCCAAAIITLcACazpPr8cHQIIIIAAAggggAACCCCAAAIIINB7ARJYvT+FHAACCCCAAAIIIIAAAggggAACCCAw3QIksKb7/HJ0CCCAAAIIIIAAAggggAACCCCAQO8FSGD1/hRyAAgggAACCCCAAAIIIIAAAggggMB0C5DAmu7zy9EhgAACCCCAAAIIIIAAAggggAACvRcggdX7U8gBIIAAAggggAACCCCAAAIIIIAAAtMtQAJrus8vR4cAAggggAACCCCAAAIIIIAAAgj0XoAEVu9PIQeAAAIIIIAAAggggAACCCCAAAIITLcACazpPr8cHQIIIIAAAggggAACCCCAAAIIINB7ARJYvT+FHAACCCCAAAIIIIAAAggggAACCCAw3QIksKb7/HJ0CCCAAAIIIIAAAggggAACCCCAQO8FSGD1/hRyAAgggAACCCCAAAIIIIAAAggggMB0C5DAmu7zy9EhgAACCCCAAAIIIIAAAggggAACvRcggdX7U8gBIIAAAggggAACCCCAAAIIIIAAAtMtQAJrus8vR4cAAggggAACCCCAAAIIIIAAAgj0XoAEVu9PIQeAAAIIIIAAAggggAACCCCAAAIITLcACazpPr8cHQIIIIDA/2vHjmkAAAAQhvl3jY6RSqB8I0CAAAECBAgQIECAQF5AwMpfaAABAgQIECBAgAABAgQIECBA4FtAwPr+1zoCBAgQIECAAAECBAgQIECAQF5AwMpfaAABAgQIECBAgAABAgQIECBA4FtAwPr+1zoCBAgQIECAAAECBAgQIECAQF5AwMpfaAABAgQIECBAgAABAgQIECBA4FtAwPr+1zoCBAgQIECAAAECBAgQIECAQF5AwMpfaAABAgQIECBAgAABAgQIECBA4FtAwPr+1zoCBAgQIECAAAECBAgQIECAQF5AwMpfaAABAgQIECBAgAABAgQIECBA4FtAwPr+1zoCBAgQIECAAAECBAgQIECAQF5AwMpfaAABAgQIECBAgAABAgQIECBA4FtAwPr+1zoCBAgQIECAAAECBAgQIECAQF5AwMpfaAABAgQIECBAgAABAgQIECBA4FtAwPr+1zoCBAgQIECAAAECBAgQIECAQF5AwMpfaAABAgQIECBAgAABAgQIECBA4FtAwPr+1zoCBAgQIECAAAECBAgQIECAQF5AwMpfaAABAgQIECBAgAABAgQIECBA4FtAwPr+1zoCBAgQIECAAAECBAgQIECAQF5AwMpfaAABAgQIECBAgAABAgQIECBA4FtgEH+jkehzlI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902568"/>
              </p:ext>
            </p:extLst>
          </p:nvPr>
        </p:nvGraphicFramePr>
        <p:xfrm>
          <a:off x="1122219" y="2746447"/>
          <a:ext cx="4378036" cy="3201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048567"/>
              </p:ext>
            </p:extLst>
          </p:nvPr>
        </p:nvGraphicFramePr>
        <p:xfrm>
          <a:off x="6498852" y="2913638"/>
          <a:ext cx="4737183" cy="2867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IN" b="1" dirty="0" smtClean="0"/>
              <a:t>Results(2/4) </a:t>
            </a:r>
            <a:endParaRPr lang="en-IN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Modifications required in camp 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GB" dirty="0" smtClean="0"/>
              <a:t>Satisfaction with staff services 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64" name="Google Shape;164;p2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You are not allowed to add slides to this presentation</a:t>
            </a:r>
          </a:p>
        </p:txBody>
      </p:sp>
      <p:sp>
        <p:nvSpPr>
          <p:cNvPr id="163" name="Google Shape;163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8</a:t>
            </a:fld>
            <a:endParaRPr lang="en-IN"/>
          </a:p>
        </p:txBody>
      </p:sp>
      <p:pic>
        <p:nvPicPr>
          <p:cNvPr id="165" name="Google Shape;165;p2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23814"/>
            <a:ext cx="2161309" cy="9182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256951"/>
              </p:ext>
            </p:extLst>
          </p:nvPr>
        </p:nvGraphicFramePr>
        <p:xfrm>
          <a:off x="1080654" y="2629405"/>
          <a:ext cx="4842164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8055638"/>
              </p:ext>
            </p:extLst>
          </p:nvPr>
        </p:nvGraphicFramePr>
        <p:xfrm>
          <a:off x="6238441" y="2924681"/>
          <a:ext cx="4731326" cy="2974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IN" b="1" dirty="0" smtClean="0"/>
              <a:t>Results(3/4) </a:t>
            </a:r>
            <a:endParaRPr lang="en-IN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Any modifications in outreach activity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Patient conversion for additional consultation 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73" name="Google Shape;173;p2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You are not allowed to add slides to this presentation</a:t>
            </a:r>
          </a:p>
        </p:txBody>
      </p:sp>
      <p:sp>
        <p:nvSpPr>
          <p:cNvPr id="172" name="Google Shape;172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9</a:t>
            </a:fld>
            <a:endParaRPr lang="en-IN"/>
          </a:p>
        </p:txBody>
      </p:sp>
      <p:pic>
        <p:nvPicPr>
          <p:cNvPr id="174" name="Google Shape;174;p2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" y="23814"/>
            <a:ext cx="2092036" cy="7658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2439102"/>
              </p:ext>
            </p:extLst>
          </p:nvPr>
        </p:nvGraphicFramePr>
        <p:xfrm>
          <a:off x="985262" y="2942215"/>
          <a:ext cx="4849092" cy="2888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179282"/>
              </p:ext>
            </p:extLst>
          </p:nvPr>
        </p:nvGraphicFramePr>
        <p:xfrm>
          <a:off x="6303818" y="2863201"/>
          <a:ext cx="4613564" cy="2968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769</Words>
  <Application>Microsoft Office PowerPoint</Application>
  <PresentationFormat>Widescreen</PresentationFormat>
  <Paragraphs>112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Impact of Outreach Activities &amp; Community Engagement in association with Max Hospital, Gurgaon </vt:lpstr>
      <vt:lpstr>Mentor Approval</vt:lpstr>
      <vt:lpstr>Introduction (1/2)</vt:lpstr>
      <vt:lpstr>Introduction (2/2) </vt:lpstr>
      <vt:lpstr>Objectives of  Study</vt:lpstr>
      <vt:lpstr>Methodology </vt:lpstr>
      <vt:lpstr>Results(1/4) </vt:lpstr>
      <vt:lpstr>Results(2/4) </vt:lpstr>
      <vt:lpstr>Results(3/4) </vt:lpstr>
      <vt:lpstr>Results(4/4)</vt:lpstr>
      <vt:lpstr>Annexure 1 </vt:lpstr>
      <vt:lpstr>Discussion (1/2)</vt:lpstr>
      <vt:lpstr>Discussion (2/2)</vt:lpstr>
      <vt:lpstr>References</vt:lpstr>
      <vt:lpstr>Thank You</vt:lpstr>
      <vt:lpstr>Pictorial Journey (1/2)</vt:lpstr>
      <vt:lpstr>Pictorial Journey (2/2)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Outreach Activities &amp; Community Engagement in association with Max Hospital , Gurgaon</dc:title>
  <dc:creator>Pawan Pandey</dc:creator>
  <cp:lastModifiedBy>Pawan Pandey</cp:lastModifiedBy>
  <cp:revision>23</cp:revision>
  <dcterms:created xsi:type="dcterms:W3CDTF">2024-06-18T01:47:38Z</dcterms:created>
  <dcterms:modified xsi:type="dcterms:W3CDTF">2024-06-19T05:48:14Z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506C27019C1F4C5A9D91D546244A0704_13</vt:lpwstr>
  </property>
  <property fmtid="{D5CDD505-2E9C-101B-9397-08002B2CF9AE}" pid="3" name="KSOProductBuildVer">
    <vt:lpwstr>1033-12.2.0.16909</vt:lpwstr>
  </property>
</Properties>
</file>