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4" r:id="rId4"/>
    <p:sldId id="275" r:id="rId5"/>
    <p:sldId id="260" r:id="rId6"/>
    <p:sldId id="259" r:id="rId7"/>
    <p:sldId id="261" r:id="rId8"/>
    <p:sldId id="262" r:id="rId9"/>
    <p:sldId id="263" r:id="rId10"/>
    <p:sldId id="265" r:id="rId11"/>
    <p:sldId id="266" r:id="rId12"/>
    <p:sldId id="276" r:id="rId13"/>
    <p:sldId id="267" r:id="rId14"/>
    <p:sldId id="273" r:id="rId15"/>
    <p:sldId id="268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user\OneDrive\Desktop\dissertation%20data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Sheet4!$A$2:$A$9</cx:f>
        <cx:lvl ptCount="8">
          <cx:pt idx="0">Hair removal</cx:pt>
          <cx:pt idx="1">Scrubbing and drapping with CHG rub</cx:pt>
          <cx:pt idx="2">Hand washing</cx:pt>
          <cx:pt idx="3">No traffic</cx:pt>
          <cx:pt idx="4">Swab Count</cx:pt>
          <cx:pt idx="5">Temperature control</cx:pt>
          <cx:pt idx="6">Antibiotics repeat </cx:pt>
          <cx:pt idx="7">Surgical Safety Checklist </cx:pt>
        </cx:lvl>
      </cx:strDim>
      <cx:numDim type="val">
        <cx:f>Sheet4!$B$2:$B$9</cx:f>
        <cx:lvl ptCount="8" formatCode="0.00%">
          <cx:pt idx="0">0.69565217391304346</cx:pt>
          <cx:pt idx="1">0.91304347826086951</cx:pt>
          <cx:pt idx="2">1</cx:pt>
          <cx:pt idx="3">0.086956521739130432</cx:pt>
          <cx:pt idx="4">0.95652173913043481</cx:pt>
          <cx:pt idx="5">1</cx:pt>
          <cx:pt idx="6">0</cx:pt>
          <cx:pt idx="7">1</cx:pt>
        </cx:lvl>
      </cx:numDim>
    </cx:data>
  </cx:chartData>
  <cx:chart>
    <cx:title pos="t" align="ctr" overlay="0">
      <cx:tx>
        <cx:txData>
          <cx:v>% Compliance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1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% Compliance</a:t>
          </a:r>
        </a:p>
      </cx:txPr>
    </cx:title>
    <cx:plotArea>
      <cx:plotAreaRegion>
        <cx:series layoutId="funnel" uniqueId="{79DE11C8-0658-4C87-A039-4AA45E1070E5}">
          <cx:tx>
            <cx:txData>
              <cx:f>Sheet4!$B$1</cx:f>
              <cx:v>%Complaince </cx:v>
            </cx:txData>
          </cx:tx>
          <cx:dataLabels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15-06-2024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15-06-2024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15-06-2024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15-06-2024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15-06-2024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15-06-2024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15-06-2024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15-06-2024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15-06-2024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15-06-2024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15-06-2024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15-06-2024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15-06-2024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S0195670117301354" TargetMode="External"/><Relationship Id="rId2" Type="http://schemas.openxmlformats.org/officeDocument/2006/relationships/hyperlink" Target="https://www.cdc.gov/infectioncontrol/guidelines/ss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REVIEW COMPLIANCE OF THE INTRAOPERATIVE SURGICAL SITE INFECTION CARE BUNDLE AT A MULTI SPECIALITY HOSPITAL IN DELHI</a:t>
            </a:r>
            <a:b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</a:t>
            </a:r>
            <a:br>
              <a:rPr lang="en-IN" dirty="0"/>
            </a:b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Sitaram Bhartia Institute of Science and Research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Name- </a:t>
            </a:r>
            <a:r>
              <a:rPr lang="en-IN" dirty="0" err="1"/>
              <a:t>Dr.</a:t>
            </a:r>
            <a:r>
              <a:rPr lang="en-IN" dirty="0"/>
              <a:t> Nitya Kapoor</a:t>
            </a:r>
          </a:p>
          <a:p>
            <a:r>
              <a:rPr lang="en-IN" dirty="0"/>
              <a:t>Mentor- </a:t>
            </a:r>
            <a:r>
              <a:rPr lang="en-IN" dirty="0" err="1"/>
              <a:t>Dr.</a:t>
            </a:r>
            <a:r>
              <a:rPr lang="en-IN" dirty="0"/>
              <a:t> Nidhi Yadav</a:t>
            </a:r>
          </a:p>
          <a:p>
            <a:r>
              <a:rPr lang="en-IN" dirty="0"/>
              <a:t>IIHMR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4A4A6-17A9-4392-BB4C-06FEF16C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From the results generated we can see that compliance % are-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Hair Removal- 69.57%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Scrubbing and Draping with CHG Rub- 91.30%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Hand Washing- 100.00%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No Traffic (NVA)- 8.70%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Swab Count- 95.65%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Temperature Control- 100.00%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Surgical Safety Checklist- 100%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E8C70-D405-03BF-6CEE-48677636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IN" dirty="0"/>
              <a:t>Hair Removal recommendations- 69.57%</a:t>
            </a:r>
          </a:p>
          <a:p>
            <a:r>
              <a:rPr lang="en-IN" dirty="0"/>
              <a:t>Hair removal should not be done at home </a:t>
            </a:r>
          </a:p>
          <a:p>
            <a:r>
              <a:rPr lang="en-IN" dirty="0"/>
              <a:t>In hospitals only clippers should be used </a:t>
            </a:r>
          </a:p>
          <a:p>
            <a:r>
              <a:rPr lang="en-IN" dirty="0"/>
              <a:t>Hair removal to be done on the OT table.</a:t>
            </a:r>
          </a:p>
          <a:p>
            <a:pPr marL="514350" indent="-514350">
              <a:buAutoNum type="arabicParenR" startAt="2"/>
            </a:pPr>
            <a:r>
              <a:rPr lang="en-US" dirty="0"/>
              <a:t>Scrubbing and Draping with CHG Rub </a:t>
            </a:r>
            <a:r>
              <a:rPr lang="en-IN" dirty="0"/>
              <a:t>recommendations- </a:t>
            </a:r>
            <a:r>
              <a:rPr lang="en-US" dirty="0"/>
              <a:t>91.30%</a:t>
            </a:r>
            <a:endParaRPr lang="en-IN" dirty="0"/>
          </a:p>
          <a:p>
            <a:r>
              <a:rPr lang="en-US" dirty="0"/>
              <a:t>Regular audits to ensure consistent adherence to the protocol.</a:t>
            </a:r>
            <a:endParaRPr lang="en-IN" dirty="0"/>
          </a:p>
          <a:p>
            <a:r>
              <a:rPr lang="en-IN" dirty="0"/>
              <a:t>Training of the nursing staff.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A2AEE-BCF7-2356-2A0D-334825D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04681-6BE2-30DB-6630-A78A118C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8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C2D40-5443-4D93-2513-861B2F278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12B49-F31D-AB9B-4AF7-BAB26B933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3) No Traffic (non value added) recommendations- 8.70%</a:t>
            </a:r>
          </a:p>
          <a:p>
            <a:r>
              <a:rPr lang="en-IN" dirty="0"/>
              <a:t>Ots should be prepared before hand for any surgery so as to stop movement.</a:t>
            </a:r>
          </a:p>
          <a:p>
            <a:r>
              <a:rPr lang="en-IN" dirty="0"/>
              <a:t>Staff should be trained on OT traffic.</a:t>
            </a:r>
          </a:p>
          <a:p>
            <a:r>
              <a:rPr lang="en-IN" dirty="0"/>
              <a:t>OT traffic concern should be discussed during huddles to avoid it.</a:t>
            </a:r>
          </a:p>
          <a:p>
            <a:pPr marL="0" indent="0">
              <a:buNone/>
            </a:pPr>
            <a:r>
              <a:rPr lang="en-IN" dirty="0"/>
              <a:t>4) Swab Count recommendations- 95.65%</a:t>
            </a:r>
          </a:p>
          <a:p>
            <a:r>
              <a:rPr lang="en-IN" dirty="0"/>
              <a:t>Assistant surgeon should keep a check on swab count.</a:t>
            </a:r>
          </a:p>
          <a:p>
            <a:r>
              <a:rPr lang="en-US" dirty="0"/>
              <a:t>Conduct regular training and competency assessments for staff involved in swab counting.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3EBA44-8B26-3C4B-C41D-DBAB9E52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F908A6-ED7E-4CD5-5666-1CF20262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8D1F06-B529-D02D-4DD4-4BFDACC962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265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From the above results we can see that parameters like </a:t>
            </a:r>
            <a:r>
              <a:rPr lang="en-IN" sz="2800" u="none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</a:rPr>
              <a:t>Hand washing, Swab count are 100% compliant</a:t>
            </a:r>
            <a:r>
              <a:rPr lang="en-IN" dirty="0">
                <a:highlight>
                  <a:srgbClr val="FFFFFF"/>
                </a:highlight>
              </a:rPr>
              <a:t>.</a:t>
            </a:r>
          </a:p>
          <a:p>
            <a:r>
              <a:rPr lang="en-IN" dirty="0">
                <a:highlight>
                  <a:srgbClr val="FFFFFF"/>
                </a:highlight>
                <a:latin typeface="Calibri" panose="020F0502020204030204" pitchFamily="34" charset="0"/>
              </a:rPr>
              <a:t>But parameters like </a:t>
            </a:r>
            <a:r>
              <a:rPr lang="en-IN" dirty="0"/>
              <a:t>Hair Removal, </a:t>
            </a:r>
            <a:r>
              <a:rPr lang="en-US" dirty="0"/>
              <a:t>Scrubbing and Draping with CHG Rub, </a:t>
            </a:r>
            <a:r>
              <a:rPr lang="en-IN" dirty="0"/>
              <a:t>No Traffic in OT during surgery (NVA), Swab Count are not </a:t>
            </a:r>
            <a:r>
              <a:rPr lang="en-IN" sz="2800" u="none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</a:rPr>
              <a:t>compliant</a:t>
            </a:r>
            <a:r>
              <a:rPr lang="en-IN" dirty="0"/>
              <a:t>.</a:t>
            </a:r>
          </a:p>
          <a:p>
            <a:r>
              <a:rPr lang="en-IN" sz="2800" i="0" u="none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So recommendations have been given </a:t>
            </a:r>
            <a:r>
              <a:rPr lang="en-IN" dirty="0">
                <a:highlight>
                  <a:srgbClr val="FFFFFF"/>
                </a:highlight>
                <a:latin typeface="Calibri" panose="020F0502020204030204" pitchFamily="34" charset="0"/>
              </a:rPr>
              <a:t>and regular audits are being conducted.</a:t>
            </a:r>
            <a:endParaRPr lang="en-IN" sz="2800" i="0" u="none" strike="noStrike" dirty="0">
              <a:solidFill>
                <a:schemeClr val="tx1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4B806-E805-17DC-360E-E996C56D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200000"/>
              </a:lnSpc>
              <a:spcAft>
                <a:spcPts val="800"/>
              </a:spcAft>
              <a:buNone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 Surgical Site Infection | Guidelines | Infection Control | CDC [Internet]. www.cdc.gov. 2019. Available from: </a:t>
            </a:r>
            <a:r>
              <a:rPr lang="en-IN" sz="18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https://www.cdc.gov/infectioncontrol/guidelines/ssi/</a:t>
            </a:r>
            <a:endParaRPr lang="en-IN" sz="1800" u="sng" kern="100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spcAft>
                <a:spcPts val="800"/>
              </a:spcAft>
              <a:buNone/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IN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Badia</a:t>
            </a:r>
            <a:r>
              <a:rPr lang="en-IN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JM, Casey AL, </a:t>
            </a:r>
            <a:r>
              <a:rPr lang="en-IN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Petrosillo</a:t>
            </a:r>
            <a:r>
              <a:rPr lang="en-IN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N, Hudson PM, Mitchell SA, Crosby C. Impact of surgical site infection on healthcare costs and patient outcomes: a systematic review in six European countries. Journal of Hospital Infection [Internet]. 2017 May;96(1):1–15. Available from:   </a:t>
            </a:r>
            <a:r>
              <a:rPr lang="en-IN" sz="18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https://www.sciencedirect.com/science/article/pii/S0195670117301354</a:t>
            </a:r>
            <a:r>
              <a:rPr lang="en-IN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spcAft>
                <a:spcPts val="800"/>
              </a:spcAft>
              <a:buNone/>
            </a:pP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BC351-F8F3-57C7-6516-D8352B33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Any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9A4B-7D60-AC6E-3EFB-C49D8A7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Pictorial Journey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CCAE2E8-2D41-195A-FF90-D5E0CCAE63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676" y="1377208"/>
            <a:ext cx="4289324" cy="534426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7019A-DBE3-DD9F-379F-7EBC515D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16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87AAF-6A0B-1393-C469-6E06803B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3934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Pictorial Journey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8FA26C6-DD91-3E70-AFD4-4A75CCBC6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301" y="1690688"/>
            <a:ext cx="5276299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12292-B42A-7AC1-7086-3818B43D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BA5A0-C039-E6BF-8014-4934B4E4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228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Mentor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effectLst/>
                <a:ea typeface="Times New Roman" panose="02020603050405020304" pitchFamily="18" charset="0"/>
              </a:rPr>
              <a:t>Infections of the incision, organ or space that develop following surgery are known as surgical site infections or SSIs.</a:t>
            </a:r>
          </a:p>
          <a:p>
            <a:endParaRPr lang="en-IN" dirty="0">
              <a:effectLst/>
              <a:ea typeface="Times New Roman" panose="02020603050405020304" pitchFamily="18" charset="0"/>
            </a:endParaRPr>
          </a:p>
          <a:p>
            <a:r>
              <a:rPr lang="en-IN" dirty="0">
                <a:effectLst/>
                <a:ea typeface="Times New Roman" panose="02020603050405020304" pitchFamily="18" charset="0"/>
              </a:rPr>
              <a:t>The cost and difficulty of treating surgical site infections (SSIs) have increased by the emergence of antimicrobial-resistant organisms and surgical patients who are initially encountered with more complex comorbidities. </a:t>
            </a:r>
            <a:r>
              <a:rPr lang="en-IN" baseline="30000" dirty="0">
                <a:effectLst/>
                <a:ea typeface="Calibri" panose="020F0502020204030204" pitchFamily="34" charset="0"/>
              </a:rPr>
              <a:t>[1] </a:t>
            </a:r>
            <a:endParaRPr lang="en-IN" dirty="0">
              <a:effectLst/>
              <a:ea typeface="Times New Roman" panose="02020603050405020304" pitchFamily="18" charset="0"/>
            </a:endParaRPr>
          </a:p>
          <a:p>
            <a:endParaRPr lang="en-IN" dirty="0">
              <a:ea typeface="Times New Roman" panose="02020603050405020304" pitchFamily="18" charset="0"/>
            </a:endParaRPr>
          </a:p>
          <a:p>
            <a:r>
              <a:rPr lang="en-IN" dirty="0">
                <a:effectLst/>
                <a:ea typeface="Calibri" panose="020F0502020204030204" pitchFamily="34" charset="0"/>
              </a:rPr>
              <a:t>According to estimates, applying evidence-based techniques can avoid almost half of SSIs.</a:t>
            </a:r>
            <a:r>
              <a:rPr lang="en-IN" baseline="30000" dirty="0">
                <a:effectLst/>
                <a:ea typeface="Calibri" panose="020F0502020204030204" pitchFamily="34" charset="0"/>
              </a:rPr>
              <a:t> [2] </a:t>
            </a:r>
            <a:endParaRPr lang="en-IN" dirty="0">
              <a:effectLst/>
              <a:ea typeface="Times New Roman" panose="02020603050405020304" pitchFamily="18" charset="0"/>
            </a:endParaRPr>
          </a:p>
          <a:p>
            <a:endParaRPr lang="en-IN" baseline="30000" dirty="0">
              <a:ea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A4FC8-50D7-3016-7AD1-6B008BC19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652" y="365125"/>
            <a:ext cx="9692148" cy="1325563"/>
          </a:xfrm>
        </p:spPr>
        <p:txBody>
          <a:bodyPr/>
          <a:lstStyle/>
          <a:p>
            <a:pPr algn="ctr"/>
            <a:r>
              <a:rPr lang="en-IN" b="1" dirty="0"/>
              <a:t>Introduction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0F3B0E-A446-4FE3-ED87-3D98ACF3A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9C510-0134-051F-6BF5-199B0179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A016BF-27FB-2BD8-4067-51ABA7F2E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ADE33EB-2FD8-A339-C1DA-37026C04A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SSI is broadly divided into 3 main categories-</a:t>
            </a:r>
          </a:p>
          <a:p>
            <a:endParaRPr lang="en-IN" dirty="0"/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Pre OP- before starting of surgery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Intra OP- during surgery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Post OP- after surgery</a:t>
            </a:r>
          </a:p>
        </p:txBody>
      </p:sp>
    </p:spTree>
    <p:extLst>
      <p:ext uri="{BB962C8B-B14F-4D97-AF65-F5344CB8AC3E}">
        <p14:creationId xmlns:p14="http://schemas.microsoft.com/office/powerpoint/2010/main" val="2369062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This dissertation aims to review the compliance to</a:t>
            </a:r>
            <a:r>
              <a:rPr lang="en-US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intraoperative SSI care bundle</a:t>
            </a:r>
            <a:r>
              <a:rPr lang="en-US" sz="28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and recommend ways to increase compliance in non compliance areas in a multispecialty hospital in Delhi</a:t>
            </a:r>
            <a:r>
              <a:rPr lang="en-US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4328F-626B-70E2-D0C5-F16A1E59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design</a:t>
            </a:r>
            <a:r>
              <a:rPr lang="en-US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Descriptive.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duration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- 3months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population</a:t>
            </a:r>
            <a:r>
              <a:rPr lang="en-US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All elective ortho patients who underwent surgery by in house consultant.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area</a:t>
            </a:r>
            <a:r>
              <a:rPr lang="en-US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Sitaram Bhartia Institute of Science and Research.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26005-CE28-7D60-D38A-A20359BF8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72BA-4BE1-529E-07EC-8F4A53233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F77E6-6698-55B6-C98F-1338F8539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Sample size</a:t>
            </a:r>
            <a:r>
              <a:rPr lang="en-US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- All elective orthopedic surgeries happening in the month of May by in house consultants (46 surgeries)</a:t>
            </a:r>
            <a:endParaRPr lang="en-US" sz="28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Inclusion criteria-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the orthopedic surgeries done by in house consultants.</a:t>
            </a:r>
          </a:p>
          <a:p>
            <a:pPr algn="l"/>
            <a:r>
              <a:rPr lang="en-US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Exclusion criteria-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other emergency surgeries except orthopedic surgeries and orthopedic surgeries done by visiting consultant.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DCD10-8A3E-7240-0E8B-DDE634E0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A07901-579C-BFCC-7D89-A24BBE44C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4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34B7B6-4537-7A39-39BE-B273F49637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920562"/>
              </p:ext>
            </p:extLst>
          </p:nvPr>
        </p:nvGraphicFramePr>
        <p:xfrm>
          <a:off x="1700981" y="2032000"/>
          <a:ext cx="9957619" cy="4090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6364">
                  <a:extLst>
                    <a:ext uri="{9D8B030D-6E8A-4147-A177-3AD203B41FA5}">
                      <a16:colId xmlns:a16="http://schemas.microsoft.com/office/drawing/2014/main" val="746448099"/>
                    </a:ext>
                  </a:extLst>
                </a:gridCol>
                <a:gridCol w="2335738">
                  <a:extLst>
                    <a:ext uri="{9D8B030D-6E8A-4147-A177-3AD203B41FA5}">
                      <a16:colId xmlns:a16="http://schemas.microsoft.com/office/drawing/2014/main" val="201263614"/>
                    </a:ext>
                  </a:extLst>
                </a:gridCol>
                <a:gridCol w="2745517">
                  <a:extLst>
                    <a:ext uri="{9D8B030D-6E8A-4147-A177-3AD203B41FA5}">
                      <a16:colId xmlns:a16="http://schemas.microsoft.com/office/drawing/2014/main" val="1819581542"/>
                    </a:ext>
                  </a:extLst>
                </a:gridCol>
              </a:tblGrid>
              <a:tr h="392643"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B4C6E7"/>
                          </a:highlight>
                        </a:rPr>
                        <a:t>Parameters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B4C6E7"/>
                          </a:highlight>
                        </a:rPr>
                        <a:t>Compliance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B4C6E7"/>
                          </a:highlight>
                        </a:rPr>
                        <a:t>%Compliance 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617835"/>
                  </a:ext>
                </a:extLst>
              </a:tr>
              <a:tr h="39264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Hair removal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69.57%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690195"/>
                  </a:ext>
                </a:extLst>
              </a:tr>
              <a:tr h="7852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Scrubbing and drapping with CHG rub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91.30%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312861"/>
                  </a:ext>
                </a:extLst>
              </a:tr>
              <a:tr h="39264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Hand washing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100.00%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206587"/>
                  </a:ext>
                </a:extLst>
              </a:tr>
              <a:tr h="39264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No traffic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8.70%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997708"/>
                  </a:ext>
                </a:extLst>
              </a:tr>
              <a:tr h="39264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Swab Count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95.65%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551599"/>
                  </a:ext>
                </a:extLst>
              </a:tr>
              <a:tr h="39264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Temperature control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100.00%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087981"/>
                  </a:ext>
                </a:extLst>
              </a:tr>
              <a:tr h="3926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Antibiotics repeat 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NA (as no surgery lasted beyond 4hrs) 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164119"/>
                  </a:ext>
                </a:extLst>
              </a:tr>
              <a:tr h="3926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</a:rPr>
                        <a:t>Surgical Safety Checklist 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IN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100.00%</a:t>
                      </a:r>
                      <a:endParaRPr lang="en-IN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76414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B1AD0-3937-0010-0111-E6BE0A374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452A5-4A37-38F4-E86E-331DB996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9E58C689-74B6-4A56-8846-4825E10FCC6D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7" name="Content Placeholder 6">
                <a:extLst>
                  <a:ext uri="{FF2B5EF4-FFF2-40B4-BE49-F238E27FC236}">
                    <a16:creationId xmlns:a16="http://schemas.microsoft.com/office/drawing/2014/main" id="{9E58C689-74B6-4A56-8846-4825E10FCC6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864</Words>
  <Application>Microsoft Office PowerPoint</Application>
  <PresentationFormat>Widescreen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REVIEW COMPLIANCE OF THE INTRAOPERATIVE SURGICAL SITE INFECTION CARE BUNDLE AT A MULTI SPECIALITY HOSPITAL IN DELHI at Sitaram Bhartia Institute of Science and Research </vt:lpstr>
      <vt:lpstr>Mentor Approval</vt:lpstr>
      <vt:lpstr>Introduction</vt:lpstr>
      <vt:lpstr>Introduction</vt:lpstr>
      <vt:lpstr>Objectives</vt:lpstr>
      <vt:lpstr>Methodology</vt:lpstr>
      <vt:lpstr>Methodology</vt:lpstr>
      <vt:lpstr>Results </vt:lpstr>
      <vt:lpstr>Results </vt:lpstr>
      <vt:lpstr>Discussion</vt:lpstr>
      <vt:lpstr>Discussion</vt:lpstr>
      <vt:lpstr>Discussion</vt:lpstr>
      <vt:lpstr>Conclusion</vt:lpstr>
      <vt:lpstr>References</vt:lpstr>
      <vt:lpstr>Thank You</vt:lpstr>
      <vt:lpstr>Pictorial Journey </vt:lpstr>
      <vt:lpstr>Pictorial Journey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nitya kapoor</cp:lastModifiedBy>
  <cp:revision>17</cp:revision>
  <dcterms:created xsi:type="dcterms:W3CDTF">2022-05-20T15:11:38Z</dcterms:created>
  <dcterms:modified xsi:type="dcterms:W3CDTF">2024-06-15T17:52:14Z</dcterms:modified>
</cp:coreProperties>
</file>