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4" r:id="rId4"/>
    <p:sldId id="260" r:id="rId5"/>
    <p:sldId id="259" r:id="rId6"/>
    <p:sldId id="261" r:id="rId7"/>
    <p:sldId id="265" r:id="rId8"/>
    <p:sldId id="266" r:id="rId9"/>
    <p:sldId id="277" r:id="rId10"/>
    <p:sldId id="276" r:id="rId11"/>
    <p:sldId id="267" r:id="rId12"/>
    <p:sldId id="273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6.xml" /><Relationship Id="rId1" Type="http://schemas.microsoft.com/office/2011/relationships/chartStyle" Target="style6.xml" /><Relationship Id="rId4" Type="http://schemas.openxmlformats.org/officeDocument/2006/relationships/chartUserShapes" Target="../drawings/drawing1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esktop\KARISHMA%20(1).csv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Figure 1 : Distribution of study participants according to age.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Sheet1!$C$19:$F$19</c:f>
              <c:strCache>
                <c:ptCount val="4"/>
                <c:pt idx="0">
                  <c:v>60-69</c:v>
                </c:pt>
                <c:pt idx="1">
                  <c:v>70-79</c:v>
                </c:pt>
                <c:pt idx="2">
                  <c:v>80-89</c:v>
                </c:pt>
                <c:pt idx="3">
                  <c:v>90-100</c:v>
                </c:pt>
              </c:strCache>
            </c:strRef>
          </c:cat>
          <c:val>
            <c:numRef>
              <c:f>Sheet1!$C$20:$F$20</c:f>
              <c:numCache>
                <c:formatCode>General</c:formatCode>
                <c:ptCount val="4"/>
                <c:pt idx="0">
                  <c:v>38</c:v>
                </c:pt>
                <c:pt idx="1">
                  <c:v>46</c:v>
                </c:pt>
                <c:pt idx="2">
                  <c:v>57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9-4B38-BB49-749897AC23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1950272"/>
        <c:axId val="1701950752"/>
      </c:barChart>
      <c:catAx>
        <c:axId val="170195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950752"/>
        <c:crosses val="autoZero"/>
        <c:auto val="1"/>
        <c:lblAlgn val="ctr"/>
        <c:lblOffset val="100"/>
        <c:noMultiLvlLbl val="0"/>
      </c:catAx>
      <c:valAx>
        <c:axId val="170195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95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Figure 3 : Distribution of study participants according to Geographic Location </a:t>
            </a:r>
          </a:p>
        </c:rich>
      </c:tx>
      <c:layout>
        <c:manualLayout>
          <c:xMode val="edge"/>
          <c:yMode val="edge"/>
          <c:x val="0.111023325808878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Sheet1!$C$40:$C$43</c:f>
              <c:strCache>
                <c:ptCount val="4"/>
                <c:pt idx="0">
                  <c:v>GURGAON</c:v>
                </c:pt>
                <c:pt idx="1">
                  <c:v>DELHI</c:v>
                </c:pt>
                <c:pt idx="2">
                  <c:v>KOLKATA</c:v>
                </c:pt>
                <c:pt idx="3">
                  <c:v>NOIDA</c:v>
                </c:pt>
              </c:strCache>
            </c:strRef>
          </c:cat>
          <c:val>
            <c:numRef>
              <c:f>Sheet1!$D$40:$D$43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32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3-4004-BD84-982E94369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9642000"/>
        <c:axId val="299640080"/>
      </c:barChart>
      <c:catAx>
        <c:axId val="29964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40080"/>
        <c:crosses val="autoZero"/>
        <c:auto val="1"/>
        <c:lblAlgn val="ctr"/>
        <c:lblOffset val="100"/>
        <c:noMultiLvlLbl val="0"/>
      </c:catAx>
      <c:valAx>
        <c:axId val="29964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Figure 2 : Distribution of study participants according to gender.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3.647179114746579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1531058617673"/>
          <c:y val="0.34758556024378812"/>
          <c:w val="0.63522543015456412"/>
          <c:h val="0.5440306248638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>
                  <c:v>91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5-431F-9C63-0B74C12071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212384"/>
        <c:axId val="1337211904"/>
      </c:barChart>
      <c:catAx>
        <c:axId val="13372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211904"/>
        <c:crosses val="autoZero"/>
        <c:auto val="1"/>
        <c:lblAlgn val="ctr"/>
        <c:lblOffset val="100"/>
        <c:noMultiLvlLbl val="0"/>
      </c:catAx>
      <c:valAx>
        <c:axId val="13372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21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Figure 4 : Distribution of study participants according to Language</a:t>
            </a:r>
          </a:p>
        </c:rich>
      </c:tx>
      <c:layout>
        <c:manualLayout>
          <c:xMode val="edge"/>
          <c:yMode val="edge"/>
          <c:x val="0.10860091743119266"/>
          <c:y val="3.7383177570093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48929663608563E-2"/>
          <c:y val="0.25109034267912772"/>
          <c:w val="0.91590214067278286"/>
          <c:h val="0.604870606127505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Sheet1!$C$31:$C$33</c:f>
              <c:strCache>
                <c:ptCount val="3"/>
                <c:pt idx="0">
                  <c:v>ENGLISH</c:v>
                </c:pt>
                <c:pt idx="1">
                  <c:v>HINDI</c:v>
                </c:pt>
                <c:pt idx="2">
                  <c:v>BENGALI</c:v>
                </c:pt>
              </c:strCache>
            </c:strRef>
          </c:cat>
          <c:val>
            <c:numRef>
              <c:f>Sheet1!$D$31:$D$33</c:f>
              <c:numCache>
                <c:formatCode>General</c:formatCode>
                <c:ptCount val="3"/>
                <c:pt idx="0">
                  <c:v>73</c:v>
                </c:pt>
                <c:pt idx="1">
                  <c:v>62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1-4E44-A8BF-087F3EAC36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6186704"/>
        <c:axId val="1606187664"/>
      </c:barChart>
      <c:catAx>
        <c:axId val="16061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187664"/>
        <c:crosses val="autoZero"/>
        <c:auto val="1"/>
        <c:lblAlgn val="ctr"/>
        <c:lblOffset val="100"/>
        <c:noMultiLvlLbl val="0"/>
      </c:catAx>
      <c:valAx>
        <c:axId val="16061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18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Figure 5 : Distribution of study participants</a:t>
            </a:r>
            <a:r>
              <a:rPr lang="en-US" sz="1400" b="1" baseline="0" dirty="0"/>
              <a:t> </a:t>
            </a:r>
            <a:r>
              <a:rPr lang="en-US" sz="1400" b="1" dirty="0"/>
              <a:t>according to Employment Status</a:t>
            </a:r>
          </a:p>
        </c:rich>
      </c:tx>
      <c:layout>
        <c:manualLayout>
          <c:xMode val="edge"/>
          <c:yMode val="edge"/>
          <c:x val="0.11508230767270594"/>
          <c:y val="2.0120724346076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24730525189206"/>
          <c:y val="0.39751844399731717"/>
          <c:w val="0.84025431287108532"/>
          <c:h val="0.447429458641613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Sheet1!$C$52:$C$54</c:f>
              <c:strCache>
                <c:ptCount val="3"/>
                <c:pt idx="0">
                  <c:v>UNEMPLOYED</c:v>
                </c:pt>
                <c:pt idx="1">
                  <c:v>EMPLOYED</c:v>
                </c:pt>
                <c:pt idx="2">
                  <c:v>RETIRED</c:v>
                </c:pt>
              </c:strCache>
            </c:strRef>
          </c:cat>
          <c:val>
            <c:numRef>
              <c:f>Sheet1!$D$52:$D$54</c:f>
              <c:numCache>
                <c:formatCode>General</c:formatCode>
                <c:ptCount val="3"/>
                <c:pt idx="0">
                  <c:v>28</c:v>
                </c:pt>
                <c:pt idx="1">
                  <c:v>0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A-4CE4-B8A8-1AA3D236C8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9630960"/>
        <c:axId val="299637680"/>
      </c:barChart>
      <c:catAx>
        <c:axId val="2996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37680"/>
        <c:crosses val="autoZero"/>
        <c:auto val="1"/>
        <c:lblAlgn val="ctr"/>
        <c:lblOffset val="100"/>
        <c:noMultiLvlLbl val="0"/>
      </c:catAx>
      <c:valAx>
        <c:axId val="29963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63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6 : Distribution of study participants according to Disability Status</a:t>
            </a:r>
          </a:p>
        </c:rich>
      </c:tx>
      <c:layout>
        <c:manualLayout>
          <c:xMode val="edge"/>
          <c:yMode val="edge"/>
          <c:x val="0.154885170603674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0704380679222"/>
          <c:y val="0.34920032947467305"/>
          <c:w val="0.85713990190610778"/>
          <c:h val="0.547906350489293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Sheet1!$D$66:$D$67</c:f>
              <c:strCache>
                <c:ptCount val="2"/>
                <c:pt idx="0">
                  <c:v>With Disability</c:v>
                </c:pt>
                <c:pt idx="1">
                  <c:v>Without Disability</c:v>
                </c:pt>
              </c:strCache>
            </c:strRef>
          </c:cat>
          <c:val>
            <c:numRef>
              <c:f>Sheet1!$E$66:$E$67</c:f>
              <c:numCache>
                <c:formatCode>General</c:formatCode>
                <c:ptCount val="2"/>
                <c:pt idx="0">
                  <c:v>59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A-4DB8-AD3A-0A5C3D7844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6401328"/>
        <c:axId val="1696402768"/>
      </c:barChart>
      <c:catAx>
        <c:axId val="1696401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6402768"/>
        <c:crosses val="autoZero"/>
        <c:auto val="1"/>
        <c:lblAlgn val="ctr"/>
        <c:lblOffset val="100"/>
        <c:noMultiLvlLbl val="0"/>
      </c:catAx>
      <c:valAx>
        <c:axId val="16964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40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Figure 7: Distribution of study participants according to Health Status</a:t>
            </a:r>
          </a:p>
        </c:rich>
      </c:tx>
      <c:layout>
        <c:manualLayout>
          <c:xMode val="edge"/>
          <c:yMode val="edge"/>
          <c:x val="0.118763557483731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Sheet1!$E$10:$E$12</c:f>
              <c:strCache>
                <c:ptCount val="3"/>
                <c:pt idx="0">
                  <c:v>SEVERE</c:v>
                </c:pt>
                <c:pt idx="1">
                  <c:v>MODERATE</c:v>
                </c:pt>
                <c:pt idx="2">
                  <c:v>MILD</c:v>
                </c:pt>
              </c:strCache>
            </c:strRef>
          </c:cat>
          <c:val>
            <c:numRef>
              <c:f>Sheet1!$F$10:$F$12</c:f>
              <c:numCache>
                <c:formatCode>General</c:formatCode>
                <c:ptCount val="3"/>
                <c:pt idx="0">
                  <c:v>53</c:v>
                </c:pt>
                <c:pt idx="1">
                  <c:v>63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F-4217-AF57-FA7284E49B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463744"/>
        <c:axId val="490469504"/>
      </c:barChart>
      <c:catAx>
        <c:axId val="4904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69504"/>
        <c:crosses val="autoZero"/>
        <c:auto val="1"/>
        <c:lblAlgn val="ctr"/>
        <c:lblOffset val="100"/>
        <c:noMultiLvlLbl val="0"/>
      </c:catAx>
      <c:valAx>
        <c:axId val="4904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image" Target="../media/image2.png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0.19036</cdr:x>
      <cdr:y>0.89734</cdr:y>
    </cdr:from>
    <cdr:to>
      <cdr:x>0.4541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A26B694-2690-59AA-718B-78187AD92DE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0938" y="2157340"/>
          <a:ext cx="943462" cy="2468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0.59554</cdr:x>
      <cdr:y>0.89259</cdr:y>
    </cdr:from>
    <cdr:to>
      <cdr:x>0.92923</cdr:x>
      <cdr:y>0.99738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79CDABEA-62E9-1157-6B1E-434CDE63BD5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30358" y="2196519"/>
          <a:ext cx="1193683" cy="25786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26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41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3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8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01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12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19-06-2024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4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31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19-06-2024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00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19-06-2024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8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19-06-2024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25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751C047-BE12-4A43-A323-58AFB768CD35}" type="datetime1">
              <a:rPr lang="en-IN" smtClean="0"/>
              <a:t>19-06-2024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4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6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geriatr.biomedcentral.com/articles/10.1186/s12877-021-02069-1" TargetMode="External" /><Relationship Id="rId2" Type="http://schemas.openxmlformats.org/officeDocument/2006/relationships/hyperlink" Target="https://pubmed.ncbi.nlm.nih.gov/9257623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doi.org/10.1046/j.1532-5415.2001.49285.x" TargetMode="External" /><Relationship Id="rId4" Type="http://schemas.openxmlformats.org/officeDocument/2006/relationships/hyperlink" Target="https://bmchealthservres.biomedcentral.com/articles/10.1186/1472-6963-11-93" TargetMode="Externa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4.xml" /><Relationship Id="rId4" Type="http://schemas.openxmlformats.org/officeDocument/2006/relationships/chart" Target="../charts/char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7.xml" /><Relationship Id="rId4" Type="http://schemas.openxmlformats.org/officeDocument/2006/relationships/chart" Target="../charts/char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49" y="1418240"/>
            <a:ext cx="9365059" cy="2178612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Topic - Profile of Clients Availing Services from Silver Genie Pvt Ltd.</a:t>
            </a:r>
            <a:b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Silver Genie Pvt Ltd.</a:t>
            </a:r>
            <a:br>
              <a:rPr lang="en-US" sz="31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(Body)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(Body)"/>
              </a:rPr>
              <a:t> </a:t>
            </a:r>
            <a:endParaRPr lang="en-IN" sz="2800" dirty="0">
              <a:latin typeface="Calibri (Body)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384" y="3596852"/>
            <a:ext cx="9144000" cy="2047876"/>
          </a:xfrm>
        </p:spPr>
        <p:txBody>
          <a:bodyPr>
            <a:normAutofit fontScale="25000" lnSpcReduction="20000"/>
          </a:bodyPr>
          <a:lstStyle/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r>
              <a:rPr lang="en-I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By - Dr Ekta Saroha</a:t>
            </a:r>
          </a:p>
          <a:p>
            <a:r>
              <a:rPr lang="en-I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IIHMR Delhi</a:t>
            </a:r>
          </a:p>
          <a:p>
            <a:r>
              <a:rPr lang="en-I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By- Dr Nikita Dubey</a:t>
            </a:r>
          </a:p>
          <a:p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92708" cy="9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4493-6EFC-790F-765C-97074FFE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75" y="209550"/>
            <a:ext cx="5286376" cy="762794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731243A-817F-BF3A-F9D1-583294EC15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28775" y="1075991"/>
            <a:ext cx="89820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Mean age of clients: 76.7 years (Standard Deviation = 8.94), indicating predominantly older adults.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Gender distribution: 60.6% females, 39.3% males, reflecting global longevity trends.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Geographic distribution: Primarily urban areas—Delhi (40%), Kolkata (21.3%), Gurgaon (20%), Noida (18.66%).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Employment status: Majority (81.3%) are retired, highlighting support for the aging population.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Language diversity: English (48.6%), Hindi (41.3%), Bengali (10%); reflects regional and cultural variations.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Disability prevalence: 39.3% report disabilities, indicating the need for tailored care services.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Health status: Varied distribution—35.3% severe, 42% moderate, 21.3% mild—underscoring diverse health care needs.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6D111-3033-DC00-1203-2D15EF52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D06A8-7D14-55A5-CF76-5AD113BA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32522" cy="9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255653"/>
            <a:ext cx="5667375" cy="79209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42" y="2205813"/>
            <a:ext cx="9491966" cy="319486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study will provide valuable insights into the sociodemographic characteristics and needs of clients using elder homecare services. By employing rigorous quantitative methods and a well-structured survey, the research aims to produce reliable and actionable findings that can benefit both Silver Genie and the broader elder care sector.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this dissertation contributes valuable insights that can guide Silver Genie Pvt Ltd. in improving service provision and policy formulation to better meet the evolving needs of India's aging population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00250" cy="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73037"/>
            <a:ext cx="5800725" cy="101600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In conclusion, "/>
              </a:rPr>
              <a:t>References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4A5E680-0D3C-E8B9-ED59-9BC05CE7D0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12203"/>
            <a:ext cx="102203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 MA, Mayberry PS, Kunkel SR. Consumer-directed home care: client profiles and service challenges. PubMed. 1992. Available from: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https://pubmed.ncbi.nlm.nih.gov/9257623/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 JC, Stevens SJ, Keefe JM, Rockwood K, Andrew MK. Social factors influencing utilization of home care in community-dwelling older adults: a scoping review. BMC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Geriatr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2021;21(1):169. Available from: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https://bmcgeriatr.biomedcentral.com/articles/10.1186/s12877-021-02069-1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LF, Yap M,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Brodaty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H. A systematic review of different models of home and community care services for older persons. BMC Health Serv Res. 2011;11:93. Available from: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https://bmchealthservres.biomedcentral.com/articles/10.1186/1472-6963-11-93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90F7C32-0E5D-E569-EC6D-A7967579A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45812"/>
            <a:ext cx="1041973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Hokenstad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MC, Johansson L. Eldercare in Sweden: issues in service provision and case management. J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2008;16(2):169-177. PMID: 18269547. doi:10.1111/j.1365-2834.2007.00841.x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Tullett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M, Neno R. Approaches to long-term conditions management and care for older people: similarities or differences? J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2008;16(2):178-187. PMID: 18269547. doi:10.1111/j.1365-2834.2007.00841.x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Davies S, Goodman C. Supporting quality improvement in care homes for older people: the contribution of primary care nurses. J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2008;16(2):188-196. PMID: 18269540. doi:10.1111/j.1365-2834.2007.00838.x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Clarfield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AM, Bergman H, Kane R. Fragmentation of care for frail older people—an international problem. Experience from three countries: Israel, Canada, and the United States. J Am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Geriatr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Soc. 2001;49(12):1714-1721. Available from: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https://doi.org/10.1046/j.1532-5415.2001.49285.x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5" y="3582988"/>
            <a:ext cx="9144000" cy="1655762"/>
          </a:xfrm>
        </p:spPr>
        <p:txBody>
          <a:bodyPr>
            <a:normAutofit/>
          </a:bodyPr>
          <a:lstStyle/>
          <a:p>
            <a:r>
              <a:rPr lang="en-IN" sz="1800" dirty="0"/>
              <a:t>Any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 Journey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1F1605-CEDC-E230-CB4A-235EAD10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017" y="2638425"/>
            <a:ext cx="4135966" cy="3101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28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Mentor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72995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5" y="964692"/>
            <a:ext cx="6048376" cy="84505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247900"/>
            <a:ext cx="10029824" cy="4108450"/>
          </a:xfrm>
        </p:spPr>
        <p:txBody>
          <a:bodyPr>
            <a:normAutofit/>
          </a:bodyPr>
          <a:lstStyle/>
          <a:p>
            <a:pPr rtl="0" fontAlgn="base"/>
            <a:r>
              <a:rPr 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Global Aging Phenomenon: The aging population is a worldwide trend with major social and economic effects, prompting a need for specialized elder care services.</a:t>
            </a:r>
          </a:p>
          <a:p>
            <a:pPr rtl="0" fontAlgn="base"/>
            <a:r>
              <a:rPr 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India, the increase in the elderly population has heightened the demand for elder care services, with Silver Genie Private Limited emerging as a key provider in this sector.</a:t>
            </a:r>
          </a:p>
          <a:p>
            <a:pPr rtl="0" fontAlgn="base"/>
            <a:r>
              <a:rPr 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study seeks to analyze the sociodemographic profile of clients using Silver Genie's services, using a quantitative approach with univariate analysis to summarize data through measures like mean, standard deviation, median, and range.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993231" cy="9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9" y="709615"/>
            <a:ext cx="6457951" cy="69906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Your Study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324402"/>
            <a:ext cx="9010650" cy="3124922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To describe the sociodemographic characteristics of clients using Silver Genie's services. </a:t>
            </a:r>
          </a:p>
          <a:p>
            <a:pPr marL="0" indent="0" rtl="0" fontAlgn="base">
              <a:buNone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To quantify the central tendencies of key sociodemographic variables. </a:t>
            </a:r>
          </a:p>
          <a:p>
            <a:pPr marL="0" indent="0" rtl="0" fontAlgn="base">
              <a:buNone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To identify patterns and trends within the client data that may inform service provision and policy development. </a:t>
            </a:r>
          </a:p>
          <a:p>
            <a:pPr marL="0" indent="0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mtClean="0"/>
              <a:pPr>
                <a:spcAft>
                  <a:spcPts val="600"/>
                </a:spcAft>
              </a:pPr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013467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5" y="399937"/>
            <a:ext cx="5724525" cy="52398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1098549"/>
            <a:ext cx="9740265" cy="5603876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Quantitative study using univariate analysis and survey methodology.</a:t>
            </a:r>
          </a:p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Study Area: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Clients of Silver Genie Pvt Ltd across India.</a:t>
            </a:r>
          </a:p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Population: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Clients who have availed services from Silver Genie over the past year.</a:t>
            </a:r>
          </a:p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Study Variables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Demographic Variables: Age, gender, Location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etc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Sociodemographic Variables: Health Status, Disability Status, Employment status, etc.</a:t>
            </a:r>
            <a:endParaRPr lang="en-US" sz="24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Tools and Techniques</a:t>
            </a:r>
          </a:p>
          <a:p>
            <a:pPr algn="l" rtl="0" fontAlgn="base"/>
            <a:r>
              <a:rPr lang="en-US" sz="24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Secondary Data Collection</a:t>
            </a:r>
            <a:r>
              <a:rPr lang="en-US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Total 150 client’s data extracted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from Silver Genie's records, focusing on age, gender, location, services, and health status.</a:t>
            </a: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838325" cy="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228599"/>
            <a:ext cx="5762626" cy="75723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995361"/>
            <a:ext cx="10515600" cy="63452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5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sz="5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08750" cy="757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3E539-9D74-EBEE-0FC5-3F0C28815F95}"/>
              </a:ext>
            </a:extLst>
          </p:cNvPr>
          <p:cNvSpPr txBox="1"/>
          <p:nvPr/>
        </p:nvSpPr>
        <p:spPr>
          <a:xfrm>
            <a:off x="1162050" y="1495761"/>
            <a:ext cx="9596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Timelines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3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Inclusion Criteria: </a:t>
            </a:r>
            <a:r>
              <a:rPr lang="en-US" sz="2000" dirty="0"/>
              <a:t>Clients of Silver Genie: Participants must have availed services from Silver Genie Pvt Ltd. within the past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Exclusion Criteria: </a:t>
            </a:r>
            <a:r>
              <a:rPr lang="en-US" sz="2000" dirty="0"/>
              <a:t>Non-clients: Individuals who have not utilized services from Silver Genie within the past year.</a:t>
            </a:r>
          </a:p>
        </p:txBody>
      </p:sp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214968"/>
            <a:ext cx="6248400" cy="84161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IN" sz="3200" b="1" dirty="0"/>
              <a:t>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3E9DDE-5D9B-7AF0-7492-8DFB3785D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7722"/>
              </p:ext>
            </p:extLst>
          </p:nvPr>
        </p:nvGraphicFramePr>
        <p:xfrm>
          <a:off x="838201" y="1825625"/>
          <a:ext cx="4686300" cy="319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z="1600" b="1" smtClean="0"/>
              <a:t>7</a:t>
            </a:fld>
            <a:endParaRPr lang="en-IN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790873" cy="8429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3224CF-9A04-50FA-85A6-E1AB19C4B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21502"/>
              </p:ext>
            </p:extLst>
          </p:nvPr>
        </p:nvGraphicFramePr>
        <p:xfrm>
          <a:off x="5457825" y="2640489"/>
          <a:ext cx="5022849" cy="534670"/>
        </p:xfrm>
        <a:graphic>
          <a:graphicData uri="http://schemas.openxmlformats.org/drawingml/2006/table">
            <a:tbl>
              <a:tblPr/>
              <a:tblGrid>
                <a:gridCol w="1862576">
                  <a:extLst>
                    <a:ext uri="{9D8B030D-6E8A-4147-A177-3AD203B41FA5}">
                      <a16:colId xmlns:a16="http://schemas.microsoft.com/office/drawing/2014/main" val="1189220403"/>
                    </a:ext>
                  </a:extLst>
                </a:gridCol>
                <a:gridCol w="1725173">
                  <a:extLst>
                    <a:ext uri="{9D8B030D-6E8A-4147-A177-3AD203B41FA5}">
                      <a16:colId xmlns:a16="http://schemas.microsoft.com/office/drawing/2014/main" val="592749778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40864558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72094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STANDARD DEVIATION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945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3EA898-5373-6C2D-E754-ABAB374CB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28379"/>
              </p:ext>
            </p:extLst>
          </p:nvPr>
        </p:nvGraphicFramePr>
        <p:xfrm>
          <a:off x="7321549" y="3242627"/>
          <a:ext cx="3765551" cy="1041188"/>
        </p:xfrm>
        <a:graphic>
          <a:graphicData uri="http://schemas.openxmlformats.org/drawingml/2006/table">
            <a:tbl>
              <a:tblPr/>
              <a:tblGrid>
                <a:gridCol w="3765551">
                  <a:extLst>
                    <a:ext uri="{9D8B030D-6E8A-4147-A177-3AD203B41FA5}">
                      <a16:colId xmlns:a16="http://schemas.microsoft.com/office/drawing/2014/main" val="3091457771"/>
                    </a:ext>
                  </a:extLst>
                </a:gridCol>
              </a:tblGrid>
              <a:tr h="260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RANGE                                                                        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808566"/>
                  </a:ext>
                </a:extLst>
              </a:tr>
              <a:tr h="260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MINIMUM AGE                                                         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336743"/>
                  </a:ext>
                </a:extLst>
              </a:tr>
              <a:tr h="260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MAXIMUM  AGE                                                       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79594"/>
                  </a:ext>
                </a:extLst>
              </a:tr>
              <a:tr h="26029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35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CB0715-611C-5B42-05FB-41D061819818}"/>
              </a:ext>
            </a:extLst>
          </p:cNvPr>
          <p:cNvSpPr txBox="1"/>
          <p:nvPr/>
        </p:nvSpPr>
        <p:spPr>
          <a:xfrm>
            <a:off x="6419850" y="192232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 of age distribution </a:t>
            </a:r>
            <a:r>
              <a:rPr lang="en-US" sz="1600" b="1" u="sng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</a:t>
            </a:r>
            <a:r>
              <a:rPr lang="en-US" sz="16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ean, Standard deviation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117908"/>
            <a:ext cx="7686675" cy="81598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326BFA-1EF0-B60A-2E82-F76ABE711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31775"/>
              </p:ext>
            </p:extLst>
          </p:nvPr>
        </p:nvGraphicFramePr>
        <p:xfrm>
          <a:off x="4352924" y="1574010"/>
          <a:ext cx="4048125" cy="240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33550" cy="81598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DBCC84-CA55-AC4E-7658-A8DA046C9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79680"/>
              </p:ext>
            </p:extLst>
          </p:nvPr>
        </p:nvGraphicFramePr>
        <p:xfrm>
          <a:off x="1059507" y="1576705"/>
          <a:ext cx="3293417" cy="243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5B5D4D-E9FE-B544-744B-0C3E7A1F3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539835"/>
              </p:ext>
            </p:extLst>
          </p:nvPr>
        </p:nvGraphicFramePr>
        <p:xfrm>
          <a:off x="8545215" y="1468877"/>
          <a:ext cx="3322320" cy="25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2DA982-1635-6E61-978C-74C0FFCBE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27606"/>
              </p:ext>
            </p:extLst>
          </p:nvPr>
        </p:nvGraphicFramePr>
        <p:xfrm>
          <a:off x="694925" y="4328774"/>
          <a:ext cx="3134334" cy="568762"/>
        </p:xfrm>
        <a:graphic>
          <a:graphicData uri="http://schemas.openxmlformats.org/drawingml/2006/table">
            <a:tbl>
              <a:tblPr/>
              <a:tblGrid>
                <a:gridCol w="1192525">
                  <a:extLst>
                    <a:ext uri="{9D8B030D-6E8A-4147-A177-3AD203B41FA5}">
                      <a16:colId xmlns:a16="http://schemas.microsoft.com/office/drawing/2014/main" val="3400286104"/>
                    </a:ext>
                  </a:extLst>
                </a:gridCol>
                <a:gridCol w="992011">
                  <a:extLst>
                    <a:ext uri="{9D8B030D-6E8A-4147-A177-3AD203B41FA5}">
                      <a16:colId xmlns:a16="http://schemas.microsoft.com/office/drawing/2014/main" val="125802873"/>
                    </a:ext>
                  </a:extLst>
                </a:gridCol>
                <a:gridCol w="949798">
                  <a:extLst>
                    <a:ext uri="{9D8B030D-6E8A-4147-A177-3AD203B41FA5}">
                      <a16:colId xmlns:a16="http://schemas.microsoft.com/office/drawing/2014/main" val="1854914668"/>
                    </a:ext>
                  </a:extLst>
                </a:gridCol>
              </a:tblGrid>
              <a:tr h="284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2971"/>
                  </a:ext>
                </a:extLst>
              </a:tr>
              <a:tr h="284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FEMALE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511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EB3F68-D929-3C3C-5A10-5303136C6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38954"/>
              </p:ext>
            </p:extLst>
          </p:nvPr>
        </p:nvGraphicFramePr>
        <p:xfrm>
          <a:off x="4629149" y="4363162"/>
          <a:ext cx="3771900" cy="88392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10198812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9613434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83263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GURGAON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602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DELHI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90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KOLKATA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945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NOIDA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989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AA3E48-E6CC-D156-58E2-3EFEAFC52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46294"/>
              </p:ext>
            </p:extLst>
          </p:nvPr>
        </p:nvGraphicFramePr>
        <p:xfrm>
          <a:off x="8751440" y="4387174"/>
          <a:ext cx="3116095" cy="662940"/>
        </p:xfrm>
        <a:graphic>
          <a:graphicData uri="http://schemas.openxmlformats.org/drawingml/2006/table">
            <a:tbl>
              <a:tblPr/>
              <a:tblGrid>
                <a:gridCol w="1185585">
                  <a:extLst>
                    <a:ext uri="{9D8B030D-6E8A-4147-A177-3AD203B41FA5}">
                      <a16:colId xmlns:a16="http://schemas.microsoft.com/office/drawing/2014/main" val="3341470439"/>
                    </a:ext>
                  </a:extLst>
                </a:gridCol>
                <a:gridCol w="986239">
                  <a:extLst>
                    <a:ext uri="{9D8B030D-6E8A-4147-A177-3AD203B41FA5}">
                      <a16:colId xmlns:a16="http://schemas.microsoft.com/office/drawing/2014/main" val="2408628203"/>
                    </a:ext>
                  </a:extLst>
                </a:gridCol>
                <a:gridCol w="944271">
                  <a:extLst>
                    <a:ext uri="{9D8B030D-6E8A-4147-A177-3AD203B41FA5}">
                      <a16:colId xmlns:a16="http://schemas.microsoft.com/office/drawing/2014/main" val="738888724"/>
                    </a:ext>
                  </a:extLst>
                </a:gridCol>
              </a:tblGrid>
              <a:tr h="160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ENGLISH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976851"/>
                  </a:ext>
                </a:extLst>
              </a:tr>
              <a:tr h="184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HINDI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050555"/>
                  </a:ext>
                </a:extLst>
              </a:tr>
              <a:tr h="184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BENGALI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85563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93EB82-2BF1-0810-D60F-3D77B6599F36}"/>
              </a:ext>
            </a:extLst>
          </p:cNvPr>
          <p:cNvSpPr txBox="1"/>
          <p:nvPr/>
        </p:nvSpPr>
        <p:spPr>
          <a:xfrm>
            <a:off x="694925" y="5475682"/>
            <a:ext cx="3862389" cy="60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Frequency and percentage distribution of male </a:t>
            </a:r>
            <a:r>
              <a:rPr lang="en-US" sz="14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and</a:t>
            </a:r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 female individuals.</a:t>
            </a:r>
            <a:endParaRPr lang="en-US" sz="16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0000400000000000000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86ACA-6B55-1A7C-C453-A6C2D99788C3}"/>
              </a:ext>
            </a:extLst>
          </p:cNvPr>
          <p:cNvSpPr txBox="1"/>
          <p:nvPr/>
        </p:nvSpPr>
        <p:spPr>
          <a:xfrm>
            <a:off x="4557314" y="5475682"/>
            <a:ext cx="4194126" cy="608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Frequency and percentage distribution of primary languages spoken.</a:t>
            </a:r>
            <a:endParaRPr lang="en-US" sz="16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0000400000000000000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701A0-D85B-6383-92D0-98BBC404851A}"/>
              </a:ext>
            </a:extLst>
          </p:cNvPr>
          <p:cNvSpPr txBox="1"/>
          <p:nvPr/>
        </p:nvSpPr>
        <p:spPr>
          <a:xfrm>
            <a:off x="8610601" y="5509423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Frequency and percentage distribution of Location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EE5-BDC4-6D1B-FDFA-EC3EE721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0" y="116601"/>
            <a:ext cx="5222537" cy="871777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7A4544-ED77-5885-0259-ABD9FD215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56460"/>
              </p:ext>
            </p:extLst>
          </p:nvPr>
        </p:nvGraphicFramePr>
        <p:xfrm>
          <a:off x="838202" y="1502837"/>
          <a:ext cx="3364147" cy="258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66EA-E062-CCF5-7ADF-92F16C70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b="1" smtClean="0"/>
              <a:t>9</a:t>
            </a:fld>
            <a:endParaRPr lang="en-IN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2E66D-959E-3A7C-1D90-332BF355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79061" cy="931542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CC008A4-3D59-057F-162C-6531F90FC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061861"/>
              </p:ext>
            </p:extLst>
          </p:nvPr>
        </p:nvGraphicFramePr>
        <p:xfrm>
          <a:off x="4698460" y="1502837"/>
          <a:ext cx="3577185" cy="24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192561-3B29-2D57-A911-411FE7641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46414"/>
              </p:ext>
            </p:extLst>
          </p:nvPr>
        </p:nvGraphicFramePr>
        <p:xfrm>
          <a:off x="838200" y="4358631"/>
          <a:ext cx="3364145" cy="669182"/>
        </p:xfrm>
        <a:graphic>
          <a:graphicData uri="http://schemas.openxmlformats.org/drawingml/2006/table">
            <a:tbl>
              <a:tblPr/>
              <a:tblGrid>
                <a:gridCol w="1363059">
                  <a:extLst>
                    <a:ext uri="{9D8B030D-6E8A-4147-A177-3AD203B41FA5}">
                      <a16:colId xmlns:a16="http://schemas.microsoft.com/office/drawing/2014/main" val="3979712261"/>
                    </a:ext>
                  </a:extLst>
                </a:gridCol>
                <a:gridCol w="1305056">
                  <a:extLst>
                    <a:ext uri="{9D8B030D-6E8A-4147-A177-3AD203B41FA5}">
                      <a16:colId xmlns:a16="http://schemas.microsoft.com/office/drawing/2014/main" val="1922227119"/>
                    </a:ext>
                  </a:extLst>
                </a:gridCol>
                <a:gridCol w="696030">
                  <a:extLst>
                    <a:ext uri="{9D8B030D-6E8A-4147-A177-3AD203B41FA5}">
                      <a16:colId xmlns:a16="http://schemas.microsoft.com/office/drawing/2014/main" val="4267950707"/>
                    </a:ext>
                  </a:extLst>
                </a:gridCol>
              </a:tblGrid>
              <a:tr h="214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UNEMPLOYED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098833"/>
                  </a:ext>
                </a:extLst>
              </a:tr>
              <a:tr h="224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599924"/>
                  </a:ext>
                </a:extLst>
              </a:tr>
              <a:tr h="224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RETIRED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121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0D41E9A-F77D-3A28-2D45-67A66A384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25799"/>
              </p:ext>
            </p:extLst>
          </p:nvPr>
        </p:nvGraphicFramePr>
        <p:xfrm>
          <a:off x="4698460" y="4339821"/>
          <a:ext cx="3454940" cy="668135"/>
        </p:xfrm>
        <a:graphic>
          <a:graphicData uri="http://schemas.openxmlformats.org/drawingml/2006/table">
            <a:tbl>
              <a:tblPr/>
              <a:tblGrid>
                <a:gridCol w="1314506">
                  <a:extLst>
                    <a:ext uri="{9D8B030D-6E8A-4147-A177-3AD203B41FA5}">
                      <a16:colId xmlns:a16="http://schemas.microsoft.com/office/drawing/2014/main" val="1465272071"/>
                    </a:ext>
                  </a:extLst>
                </a:gridCol>
                <a:gridCol w="1093482">
                  <a:extLst>
                    <a:ext uri="{9D8B030D-6E8A-4147-A177-3AD203B41FA5}">
                      <a16:colId xmlns:a16="http://schemas.microsoft.com/office/drawing/2014/main" val="3780268812"/>
                    </a:ext>
                  </a:extLst>
                </a:gridCol>
                <a:gridCol w="1046952">
                  <a:extLst>
                    <a:ext uri="{9D8B030D-6E8A-4147-A177-3AD203B41FA5}">
                      <a16:colId xmlns:a16="http://schemas.microsoft.com/office/drawing/2014/main" val="2906150739"/>
                    </a:ext>
                  </a:extLst>
                </a:gridCol>
              </a:tblGrid>
              <a:tr h="233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WITH DISABILITY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803468"/>
                  </a:ext>
                </a:extLst>
              </a:tr>
              <a:tr h="32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WITHOUT DISABILITY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843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8802862-A9D1-4B29-D156-6A69BA9A54C8}"/>
              </a:ext>
            </a:extLst>
          </p:cNvPr>
          <p:cNvSpPr txBox="1"/>
          <p:nvPr/>
        </p:nvSpPr>
        <p:spPr>
          <a:xfrm>
            <a:off x="733425" y="5290434"/>
            <a:ext cx="3724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Frequency and percentage distribution of employment </a:t>
            </a:r>
            <a:r>
              <a:rPr lang="en-US" sz="1600" u="sng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Status</a:t>
            </a:r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BB8A7-9459-711A-AAF4-66BCC2DFBAA1}"/>
              </a:ext>
            </a:extLst>
          </p:cNvPr>
          <p:cNvSpPr txBox="1"/>
          <p:nvPr/>
        </p:nvSpPr>
        <p:spPr>
          <a:xfrm>
            <a:off x="4576215" y="5252936"/>
            <a:ext cx="3805785" cy="87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0000400000000000000" pitchFamily="2"/>
              </a:rPr>
              <a:t>Frequency and percentage distribution of individuals with physical or mental disabilities.</a:t>
            </a:r>
            <a:endParaRPr lang="en-US" sz="16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0000400000000000000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1541E-9F44-E969-035C-E0D769B19E62}"/>
              </a:ext>
            </a:extLst>
          </p:cNvPr>
          <p:cNvSpPr txBox="1"/>
          <p:nvPr/>
        </p:nvSpPr>
        <p:spPr>
          <a:xfrm>
            <a:off x="8610600" y="5252936"/>
            <a:ext cx="3485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Frequency and percentage distribution of health conditions.</a:t>
            </a:r>
            <a:endParaRPr lang="en-US" sz="1600" u="sng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C35D5F-824B-45AD-000B-6D3777CE7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911915"/>
              </p:ext>
            </p:extLst>
          </p:nvPr>
        </p:nvGraphicFramePr>
        <p:xfrm>
          <a:off x="8382000" y="1502837"/>
          <a:ext cx="3512820" cy="24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F8423-3D5E-DB2F-69A7-591FD3216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97335"/>
              </p:ext>
            </p:extLst>
          </p:nvPr>
        </p:nvGraphicFramePr>
        <p:xfrm>
          <a:off x="8746787" y="4305976"/>
          <a:ext cx="3004225" cy="690765"/>
        </p:xfrm>
        <a:graphic>
          <a:graphicData uri="http://schemas.openxmlformats.org/drawingml/2006/table">
            <a:tbl>
              <a:tblPr/>
              <a:tblGrid>
                <a:gridCol w="1178873">
                  <a:extLst>
                    <a:ext uri="{9D8B030D-6E8A-4147-A177-3AD203B41FA5}">
                      <a16:colId xmlns:a16="http://schemas.microsoft.com/office/drawing/2014/main" val="1275022058"/>
                    </a:ext>
                  </a:extLst>
                </a:gridCol>
                <a:gridCol w="912676">
                  <a:extLst>
                    <a:ext uri="{9D8B030D-6E8A-4147-A177-3AD203B41FA5}">
                      <a16:colId xmlns:a16="http://schemas.microsoft.com/office/drawing/2014/main" val="3885883881"/>
                    </a:ext>
                  </a:extLst>
                </a:gridCol>
                <a:gridCol w="912676">
                  <a:extLst>
                    <a:ext uri="{9D8B030D-6E8A-4147-A177-3AD203B41FA5}">
                      <a16:colId xmlns:a16="http://schemas.microsoft.com/office/drawing/2014/main" val="667621674"/>
                    </a:ext>
                  </a:extLst>
                </a:gridCol>
              </a:tblGrid>
              <a:tr h="23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SEVERE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655924"/>
                  </a:ext>
                </a:extLst>
              </a:tr>
              <a:tr h="23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MODERATE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005584"/>
                  </a:ext>
                </a:extLst>
              </a:tr>
              <a:tr h="23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22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492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3208</TotalTime>
  <Words>1139</Words>
  <Application>Microsoft Office PowerPoint</Application>
  <PresentationFormat>Widescreen</PresentationFormat>
  <Paragraphs>157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Parcel</vt:lpstr>
      <vt:lpstr>Topic - Profile of Clients Availing Services from Silver Genie Pvt Ltd.  Silver Genie Pvt Ltd.  </vt:lpstr>
      <vt:lpstr>Mentor Approval</vt:lpstr>
      <vt:lpstr>Introduction</vt:lpstr>
      <vt:lpstr>Objectives of Your Study</vt:lpstr>
      <vt:lpstr>Methodology</vt:lpstr>
      <vt:lpstr>Methodology</vt:lpstr>
      <vt:lpstr>Results </vt:lpstr>
      <vt:lpstr>Results</vt:lpstr>
      <vt:lpstr>Results</vt:lpstr>
      <vt:lpstr>Discussion</vt:lpstr>
      <vt:lpstr>Conclusion</vt:lpstr>
      <vt:lpstr>References</vt:lpstr>
      <vt:lpstr>Thank You</vt:lpstr>
      <vt:lpstr>Pictorial Journey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Dr Nikita Dubey</cp:lastModifiedBy>
  <cp:revision>16</cp:revision>
  <dcterms:created xsi:type="dcterms:W3CDTF">2022-05-20T15:11:38Z</dcterms:created>
  <dcterms:modified xsi:type="dcterms:W3CDTF">2024-06-19T07:49:53Z</dcterms:modified>
</cp:coreProperties>
</file>