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4" r:id="rId4"/>
    <p:sldId id="275" r:id="rId5"/>
    <p:sldId id="260" r:id="rId6"/>
    <p:sldId id="259" r:id="rId7"/>
    <p:sldId id="261" r:id="rId8"/>
    <p:sldId id="262" r:id="rId9"/>
    <p:sldId id="263" r:id="rId10"/>
    <p:sldId id="264" r:id="rId11"/>
    <p:sldId id="276" r:id="rId12"/>
    <p:sldId id="265" r:id="rId13"/>
    <p:sldId id="267" r:id="rId14"/>
    <p:sldId id="273" r:id="rId15"/>
    <p:sldId id="270" r:id="rId16"/>
    <p:sldId id="271"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9"/>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23/07/24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7BCBBF-3B14-49EE-839D-F9D0F54BECC4}" type="slidenum">
              <a:rPr lang="en-IN" smtClean="0"/>
              <a:t>7</a:t>
            </a:fld>
            <a:endParaRPr lang="en-IN"/>
          </a:p>
        </p:txBody>
      </p:sp>
    </p:spTree>
    <p:extLst>
      <p:ext uri="{BB962C8B-B14F-4D97-AF65-F5344CB8AC3E}">
        <p14:creationId xmlns:p14="http://schemas.microsoft.com/office/powerpoint/2010/main" val="58573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23/07/24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23/07/24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23/07/24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23/07/24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23/07/24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23/07/24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23/07/24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23/07/24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23/07/24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23/07/24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23/07/24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23/07/24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rxiv.org/abs/2401.15605"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380379"/>
            <a:ext cx="9144000" cy="2764028"/>
          </a:xfrm>
        </p:spPr>
        <p:txBody>
          <a:bodyPr anchor="ctr">
            <a:normAutofit/>
          </a:bodyPr>
          <a:lstStyle/>
          <a:p>
            <a:r>
              <a:rPr lang="en-IN" sz="4500" dirty="0">
                <a:latin typeface="Times New Roman" panose="02020603050405020304" pitchFamily="18" charset="0"/>
                <a:cs typeface="Times New Roman" panose="02020603050405020304" pitchFamily="18" charset="0"/>
              </a:rPr>
              <a:t>Evaluating Diagnostic Accuracy of Chat GPT</a:t>
            </a:r>
            <a:br>
              <a:rPr lang="en-IN" sz="4500" dirty="0">
                <a:latin typeface="Times New Roman" panose="02020603050405020304" pitchFamily="18" charset="0"/>
                <a:cs typeface="Times New Roman" panose="02020603050405020304" pitchFamily="18" charset="0"/>
              </a:rPr>
            </a:br>
            <a:br>
              <a:rPr lang="en-IN" sz="4500" dirty="0">
                <a:latin typeface="Times New Roman" panose="02020603050405020304" pitchFamily="18" charset="0"/>
                <a:cs typeface="Times New Roman" panose="02020603050405020304" pitchFamily="18" charset="0"/>
              </a:rPr>
            </a:br>
            <a:r>
              <a:rPr lang="en-IN" sz="4500" dirty="0">
                <a:latin typeface="Times New Roman" panose="02020603050405020304" pitchFamily="18" charset="0"/>
                <a:cs typeface="Times New Roman" panose="02020603050405020304" pitchFamily="18" charset="0"/>
              </a:rPr>
              <a:t>JIVI.AI</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795462" y="4618553"/>
            <a:ext cx="8258176" cy="631825"/>
          </a:xfrm>
        </p:spPr>
        <p:txBody>
          <a:bodyPr anchor="ctr">
            <a:noAutofit/>
          </a:bodyPr>
          <a:lstStyle/>
          <a:p>
            <a:r>
              <a:rPr lang="en-IN" sz="1600" dirty="0">
                <a:latin typeface="Times New Roman" panose="02020603050405020304" pitchFamily="18" charset="0"/>
                <a:cs typeface="Times New Roman" panose="02020603050405020304" pitchFamily="18" charset="0"/>
              </a:rPr>
              <a:t>Clinical Affairs</a:t>
            </a:r>
          </a:p>
          <a:p>
            <a:r>
              <a:rPr lang="en-IN" sz="1600" dirty="0">
                <a:latin typeface="Times New Roman" panose="02020603050405020304" pitchFamily="18" charset="0"/>
                <a:cs typeface="Times New Roman" panose="02020603050405020304" pitchFamily="18" charset="0"/>
              </a:rPr>
              <a:t>NIDA SHAMS</a:t>
            </a:r>
          </a:p>
          <a:p>
            <a:r>
              <a:rPr lang="en-IN" sz="1600" dirty="0">
                <a:latin typeface="Times New Roman" panose="02020603050405020304" pitchFamily="18" charset="0"/>
                <a:cs typeface="Times New Roman" panose="02020603050405020304" pitchFamily="18" charset="0"/>
              </a:rPr>
              <a:t>IIHMR Delhi</a:t>
            </a:r>
          </a:p>
        </p:txBody>
      </p:sp>
      <p:sp>
        <p:nvSpPr>
          <p:cNvPr id="18" name="Rectangle 17">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10489019" y="6356350"/>
            <a:ext cx="1268818"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a:t>
            </a:fld>
            <a:endParaRPr lang="en-IN">
              <a:solidFill>
                <a:schemeClr val="tx1">
                  <a:lumMod val="50000"/>
                  <a:lumOff val="50000"/>
                </a:schemeClr>
              </a:solidFill>
            </a:endParaRPr>
          </a:p>
        </p:txBody>
      </p:sp>
      <p:pic>
        <p:nvPicPr>
          <p:cNvPr id="7" name="Picture 6" descr="A black and white logo&#10;&#10;Description automatically generated">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pic>
        <p:nvPicPr>
          <p:cNvPr id="9" name="Picture 8" descr="A logo with a white cross&#10;&#10;Description automatically generated">
            <a:extLst>
              <a:ext uri="{FF2B5EF4-FFF2-40B4-BE49-F238E27FC236}">
                <a16:creationId xmlns:a16="http://schemas.microsoft.com/office/drawing/2014/main" id="{AB590897-BA4C-EA62-8772-5B35B66DDF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sp>
        <p:nvSpPr>
          <p:cNvPr id="5" name="TextBox 4">
            <a:extLst>
              <a:ext uri="{FF2B5EF4-FFF2-40B4-BE49-F238E27FC236}">
                <a16:creationId xmlns:a16="http://schemas.microsoft.com/office/drawing/2014/main" id="{674E5578-9FE7-B3D3-2B22-096821887AFF}"/>
              </a:ext>
            </a:extLst>
          </p:cNvPr>
          <p:cNvSpPr txBox="1"/>
          <p:nvPr/>
        </p:nvSpPr>
        <p:spPr>
          <a:xfrm>
            <a:off x="4795652" y="5826626"/>
            <a:ext cx="260069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Mentor: Dr </a:t>
            </a:r>
            <a:r>
              <a:rPr lang="en-US" dirty="0" err="1">
                <a:latin typeface="Times New Roman" panose="02020603050405020304" pitchFamily="18" charset="0"/>
                <a:cs typeface="Times New Roman" panose="02020603050405020304" pitchFamily="18" charset="0"/>
              </a:rPr>
              <a:t>Preetha</a:t>
            </a:r>
            <a:r>
              <a:rPr lang="en-US" dirty="0">
                <a:latin typeface="Times New Roman" panose="02020603050405020304" pitchFamily="18" charset="0"/>
                <a:cs typeface="Times New Roman" panose="02020603050405020304" pitchFamily="18" charset="0"/>
              </a:rPr>
              <a:t> G.S</a:t>
            </a:r>
          </a:p>
        </p:txBody>
      </p:sp>
    </p:spTree>
    <p:extLst>
      <p:ext uri="{BB962C8B-B14F-4D97-AF65-F5344CB8AC3E}">
        <p14:creationId xmlns:p14="http://schemas.microsoft.com/office/powerpoint/2010/main" val="319922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Results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838200" y="1711264"/>
            <a:ext cx="10515600" cy="4351338"/>
          </a:xfrm>
        </p:spPr>
        <p:txBody>
          <a:bodyPr/>
          <a:lstStyle/>
          <a:p>
            <a:pPr>
              <a:lnSpc>
                <a:spcPct val="150000"/>
              </a:lnSpc>
            </a:pPr>
            <a:r>
              <a:rPr lang="en-IN" sz="1800" dirty="0">
                <a:effectLst/>
                <a:latin typeface="Times New Roman" panose="02020603050405020304" pitchFamily="18" charset="0"/>
                <a:ea typeface="Times New Roman" panose="02020603050405020304" pitchFamily="18" charset="0"/>
              </a:rPr>
              <a:t>The model's performance varies significantly across different medical specialties. Specialties such as Dermatology, Infectious Disease, Respiratory, and Urology exhibit high accuracy and reliability, with perfect or near-perfect scores in accuracy and Top-3 Accuracy. These specialties demonstrate the model's robustness and potential for practical applications.</a:t>
            </a:r>
          </a:p>
          <a:p>
            <a:pPr>
              <a:lnSpc>
                <a:spcPct val="150000"/>
              </a:lnSpc>
            </a:pPr>
            <a:r>
              <a:rPr lang="en-IN" sz="1800" dirty="0">
                <a:effectLst/>
                <a:latin typeface="Times New Roman" panose="02020603050405020304" pitchFamily="18" charset="0"/>
                <a:ea typeface="Times New Roman" panose="02020603050405020304" pitchFamily="18" charset="0"/>
              </a:rPr>
              <a:t>In contrast, specialties like Cardiology, Emergency, Endocrinology, Gastroenterology, Geriatrics, and Orthopaedics show moderate performance, with accuracy and Top-3 Accuracy around 66.67%. These areas require targeted improvements to enhance the model's overall reliability and effectiveness.</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7" name="Picture 6" descr="A logo with a white cross&#10;&#10;Description automatically generated">
            <a:extLst>
              <a:ext uri="{FF2B5EF4-FFF2-40B4-BE49-F238E27FC236}">
                <a16:creationId xmlns:a16="http://schemas.microsoft.com/office/drawing/2014/main" id="{6B445F8E-27FC-FF7F-9CD9-9EBC944659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71E38319-8CAB-4E4F-0ACC-7F8ECF2A6C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Results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3074" name="Picture 2">
            <a:extLst>
              <a:ext uri="{FF2B5EF4-FFF2-40B4-BE49-F238E27FC236}">
                <a16:creationId xmlns:a16="http://schemas.microsoft.com/office/drawing/2014/main" id="{3B820E79-9F60-1657-E7C5-E42B5ECE922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5777" y="1690688"/>
            <a:ext cx="6433859" cy="398066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logo with a white cross&#10;&#10;Description automatically generated">
            <a:extLst>
              <a:ext uri="{FF2B5EF4-FFF2-40B4-BE49-F238E27FC236}">
                <a16:creationId xmlns:a16="http://schemas.microsoft.com/office/drawing/2014/main" id="{D77D45E5-96CE-E272-A478-74B7DF2F6F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DB7D3D75-0075-4135-D174-F0FFAC2FA9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911571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Discussion</a:t>
            </a:r>
            <a:endParaRPr lang="en-IN" b="1" dirty="0"/>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fontScale="47500" lnSpcReduction="20000"/>
          </a:bodyPr>
          <a:lstStyle/>
          <a:p>
            <a:pPr>
              <a:lnSpc>
                <a:spcPct val="170000"/>
              </a:lnSpc>
            </a:pPr>
            <a:r>
              <a:rPr lang="en-IN" dirty="0">
                <a:latin typeface="Times New Roman" panose="02020603050405020304" pitchFamily="18" charset="0"/>
                <a:cs typeface="Times New Roman" panose="02020603050405020304" pitchFamily="18" charset="0"/>
              </a:rPr>
              <a:t>The integration of artificial intelligence, particularly conversational AI models like </a:t>
            </a:r>
            <a:r>
              <a:rPr lang="en-IN" dirty="0" err="1">
                <a:latin typeface="Times New Roman" panose="02020603050405020304" pitchFamily="18" charset="0"/>
                <a:cs typeface="Times New Roman" panose="02020603050405020304" pitchFamily="18" charset="0"/>
              </a:rPr>
              <a:t>ChatGPT</a:t>
            </a:r>
            <a:r>
              <a:rPr lang="en-IN" dirty="0">
                <a:latin typeface="Times New Roman" panose="02020603050405020304" pitchFamily="18" charset="0"/>
                <a:cs typeface="Times New Roman" panose="02020603050405020304" pitchFamily="18" charset="0"/>
              </a:rPr>
              <a:t>, is transforming clinical decision-making and patient care. The study evaluated </a:t>
            </a:r>
            <a:r>
              <a:rPr lang="en-IN" dirty="0" err="1">
                <a:latin typeface="Times New Roman" panose="02020603050405020304" pitchFamily="18" charset="0"/>
                <a:cs typeface="Times New Roman" panose="02020603050405020304" pitchFamily="18" charset="0"/>
              </a:rPr>
              <a:t>ChatGPT's</a:t>
            </a:r>
            <a:r>
              <a:rPr lang="en-IN" dirty="0">
                <a:latin typeface="Times New Roman" panose="02020603050405020304" pitchFamily="18" charset="0"/>
                <a:cs typeface="Times New Roman" panose="02020603050405020304" pitchFamily="18" charset="0"/>
              </a:rPr>
              <a:t> diagnostic accuracy using Objective Structured Clinical Examination (OSCE) cases as a benchmark.</a:t>
            </a:r>
          </a:p>
          <a:p>
            <a:pPr>
              <a:lnSpc>
                <a:spcPct val="170000"/>
              </a:lnSpc>
            </a:pPr>
            <a:r>
              <a:rPr lang="en-IN" b="1" dirty="0">
                <a:latin typeface="Times New Roman" panose="02020603050405020304" pitchFamily="18" charset="0"/>
                <a:cs typeface="Times New Roman" panose="02020603050405020304" pitchFamily="18" charset="0"/>
              </a:rPr>
              <a:t>Diagnostic Accuracy and Clinical Significance:</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ChatGPT</a:t>
            </a:r>
            <a:r>
              <a:rPr lang="en-IN" dirty="0">
                <a:latin typeface="Times New Roman" panose="02020603050405020304" pitchFamily="18" charset="0"/>
                <a:cs typeface="Times New Roman" panose="02020603050405020304" pitchFamily="18" charset="0"/>
              </a:rPr>
              <a:t> achieved an 85% diagnostic accuracy, correctly identifying diagnoses in 85 out of 100 cases. This high accuracy underscores its potential as a reliable clinical decision support tool, though the 15% error rate highlights the need for further refinement and fine tuning of the model by rigorous training.</a:t>
            </a:r>
          </a:p>
          <a:p>
            <a:pPr>
              <a:lnSpc>
                <a:spcPct val="170000"/>
              </a:lnSpc>
            </a:pPr>
            <a:r>
              <a:rPr lang="en-IN" b="1" dirty="0">
                <a:latin typeface="Times New Roman" panose="02020603050405020304" pitchFamily="18" charset="0"/>
                <a:cs typeface="Times New Roman" panose="02020603050405020304" pitchFamily="18" charset="0"/>
              </a:rPr>
              <a:t>Top-3 Accuracy and Clinical Utility:</a:t>
            </a:r>
            <a:r>
              <a:rPr lang="en-IN" dirty="0">
                <a:latin typeface="Times New Roman" panose="02020603050405020304" pitchFamily="18" charset="0"/>
                <a:cs typeface="Times New Roman" panose="02020603050405020304" pitchFamily="18" charset="0"/>
              </a:rPr>
              <a:t> With an 82% Top-3 Accuracy, the correct diagnosis was among the top three predictions in 82 out of 100 cases. This aids healthcare providers by narrowing down potential conditions, enhancing decision-making.</a:t>
            </a:r>
          </a:p>
          <a:p>
            <a:pPr>
              <a:lnSpc>
                <a:spcPct val="170000"/>
              </a:lnSpc>
            </a:pPr>
            <a:r>
              <a:rPr lang="en-IN" b="1" dirty="0">
                <a:latin typeface="Times New Roman" panose="02020603050405020304" pitchFamily="18" charset="0"/>
                <a:cs typeface="Times New Roman" panose="02020603050405020304" pitchFamily="18" charset="0"/>
              </a:rPr>
              <a:t>Mean Reciprocal Rank (MRR):</a:t>
            </a:r>
            <a:r>
              <a:rPr lang="en-IN" dirty="0">
                <a:latin typeface="Times New Roman" panose="02020603050405020304" pitchFamily="18" charset="0"/>
                <a:cs typeface="Times New Roman" panose="02020603050405020304" pitchFamily="18" charset="0"/>
              </a:rPr>
              <a:t> An MRR of 1.12 indicates the model's effectiveness in ranking the correct diagnosis, frequently placing it in the first or second position. This improves clinical decision-making by reducing errors and enhancing patient outcomes.</a:t>
            </a:r>
          </a:p>
          <a:p>
            <a:pPr>
              <a:lnSpc>
                <a:spcPct val="170000"/>
              </a:lnSpc>
            </a:pPr>
            <a:r>
              <a:rPr lang="en-IN" b="1" dirty="0">
                <a:latin typeface="Times New Roman" panose="02020603050405020304" pitchFamily="18" charset="0"/>
                <a:cs typeface="Times New Roman" panose="02020603050405020304" pitchFamily="18" charset="0"/>
              </a:rPr>
              <a:t>Specialty-Specific Performance:</a:t>
            </a:r>
            <a:r>
              <a:rPr lang="en-IN" dirty="0">
                <a:latin typeface="Times New Roman" panose="02020603050405020304" pitchFamily="18" charset="0"/>
                <a:cs typeface="Times New Roman" panose="02020603050405020304" pitchFamily="18" charset="0"/>
              </a:rPr>
              <a:t> High accuracy was noted in Dermatology, Infectious Disease, Respiratory, and Urology, demonstrating robustness in these areas. Conversely, moderate performance in Cardiology, Emergency Medicine, Endocrinology, Gastroenterology, Geriatrics, and Orthopaedics, with around 66.67% accuracy, suggests a need for targeted improvements to enhance overall reliability and effectiveness.</a:t>
            </a:r>
          </a:p>
          <a:p>
            <a:pPr marL="0" indent="0">
              <a:lnSpc>
                <a:spcPct val="170000"/>
              </a:lnSpc>
              <a:buNone/>
            </a:pPr>
            <a:endParaRPr lang="en-IN" dirty="0">
              <a:latin typeface="Times New Roman" panose="02020603050405020304" pitchFamily="18"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8" name="Picture 7" descr="A black and white logo&#10;&#10;Description automatically generated">
            <a:extLst>
              <a:ext uri="{FF2B5EF4-FFF2-40B4-BE49-F238E27FC236}">
                <a16:creationId xmlns:a16="http://schemas.microsoft.com/office/drawing/2014/main" id="{75FA5B8A-DC69-AC29-9A55-D6CEA0FE75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pic>
        <p:nvPicPr>
          <p:cNvPr id="9" name="Picture 8" descr="A logo with a white cross&#10;&#10;Description automatically generated">
            <a:extLst>
              <a:ext uri="{FF2B5EF4-FFF2-40B4-BE49-F238E27FC236}">
                <a16:creationId xmlns:a16="http://schemas.microsoft.com/office/drawing/2014/main" id="{5AD5E04A-8017-BFFB-16FF-9D3E5CC894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fontScale="92500" lnSpcReduction="10000"/>
          </a:bodyPr>
          <a:lstStyle/>
          <a:p>
            <a:pPr>
              <a:lnSpc>
                <a:spcPct val="150000"/>
              </a:lnSpc>
              <a:spcBef>
                <a:spcPts val="0"/>
              </a:spcBef>
            </a:pPr>
            <a:r>
              <a:rPr lang="en-IN" sz="1800" b="0" i="0" u="none" strike="noStrike" dirty="0">
                <a:solidFill>
                  <a:srgbClr val="000000"/>
                </a:solidFill>
                <a:effectLst/>
                <a:latin typeface="Times New Roman" panose="02020603050405020304" pitchFamily="18" charset="0"/>
                <a:cs typeface="Times New Roman" panose="02020603050405020304" pitchFamily="18" charset="0"/>
              </a:rPr>
              <a:t>This study demonstrates that conversational AI models like Chat GPT have significant potential to enhance clinical decision support, showing high diagnostic accuracy in simulated clinical scenarios. The model's strong Top-3 Accuracy and MRR further support its utility in clinical settings, providing robust support for differential diagnoses and reducing diagnostic errors.</a:t>
            </a:r>
          </a:p>
          <a:p>
            <a:pPr marL="0" indent="0">
              <a:lnSpc>
                <a:spcPct val="150000"/>
              </a:lnSpc>
              <a:spcBef>
                <a:spcPts val="0"/>
              </a:spcBef>
              <a:buNone/>
            </a:pPr>
            <a:endParaRPr lang="en-IN" sz="1800" b="0" dirty="0">
              <a:effectLst/>
              <a:latin typeface="Times New Roman" panose="02020603050405020304" pitchFamily="18" charset="0"/>
              <a:cs typeface="Times New Roman" panose="02020603050405020304" pitchFamily="18" charset="0"/>
            </a:endParaRPr>
          </a:p>
          <a:p>
            <a:pPr>
              <a:lnSpc>
                <a:spcPct val="150000"/>
              </a:lnSpc>
              <a:spcBef>
                <a:spcPts val="0"/>
              </a:spcBef>
            </a:pPr>
            <a:r>
              <a:rPr lang="en-IN" sz="1800" b="0" i="0" u="none" strike="noStrike" dirty="0">
                <a:solidFill>
                  <a:srgbClr val="000000"/>
                </a:solidFill>
                <a:effectLst/>
                <a:latin typeface="Times New Roman" panose="02020603050405020304" pitchFamily="18" charset="0"/>
                <a:cs typeface="Times New Roman" panose="02020603050405020304" pitchFamily="18" charset="0"/>
              </a:rPr>
              <a:t>Implications for Healthcare: AI models in healthcare have the potential to revolutionize patient care by providing timely and accurate clinical decision support. However, this study also highlights the importance of ongoing refinement, particularly in specialties where performance was moderate. Addressing these areas for improvement can optimize AI models to ensure reliability and effectiveness across a wider range of clinical scenarios.</a:t>
            </a:r>
            <a:endParaRPr lang="en-IN" sz="1800" b="0" dirty="0">
              <a:effectLst/>
              <a:latin typeface="Times New Roman" panose="02020603050405020304" pitchFamily="18" charset="0"/>
              <a:cs typeface="Times New Roman" panose="02020603050405020304" pitchFamily="18" charset="0"/>
            </a:endParaRPr>
          </a:p>
          <a:p>
            <a:pPr marL="0" indent="0">
              <a:buNone/>
            </a:pPr>
            <a:br>
              <a:rPr lang="en-IN" dirty="0"/>
            </a:b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7" name="Picture 6" descr="A black and white logo&#10;&#10;Description automatically generated">
            <a:extLst>
              <a:ext uri="{FF2B5EF4-FFF2-40B4-BE49-F238E27FC236}">
                <a16:creationId xmlns:a16="http://schemas.microsoft.com/office/drawing/2014/main" id="{282B4EAA-817E-27A5-B43D-6FFC60C58C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pic>
        <p:nvPicPr>
          <p:cNvPr id="8" name="Picture 7" descr="A logo with a white cross&#10;&#10;Description automatically generated">
            <a:extLst>
              <a:ext uri="{FF2B5EF4-FFF2-40B4-BE49-F238E27FC236}">
                <a16:creationId xmlns:a16="http://schemas.microsoft.com/office/drawing/2014/main" id="{3C591F5D-00CD-213D-5F11-30C209B10D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References</a:t>
            </a:r>
            <a:endParaRPr lang="en-IN" b="1" dirty="0"/>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Autofit/>
          </a:bodyPr>
          <a:lstStyle/>
          <a:p>
            <a:pPr>
              <a:lnSpc>
                <a:spcPct val="170000"/>
              </a:lnSpc>
              <a:buFont typeface="+mj-lt"/>
              <a:buAutoNum type="arabicPeriod"/>
            </a:pPr>
            <a:r>
              <a:rPr lang="en-IN" sz="1600" dirty="0">
                <a:latin typeface="Times New Roman" panose="02020603050405020304" pitchFamily="18" charset="0"/>
                <a:cs typeface="Times New Roman" panose="02020603050405020304" pitchFamily="18" charset="0"/>
              </a:rPr>
              <a:t>Zhou H, Huang J, Tian Y, Yu Y, Yang W, Wang J. </a:t>
            </a:r>
            <a:r>
              <a:rPr lang="en-IN" sz="1600" dirty="0" err="1">
                <a:latin typeface="Times New Roman" panose="02020603050405020304" pitchFamily="18" charset="0"/>
                <a:cs typeface="Times New Roman" panose="02020603050405020304" pitchFamily="18" charset="0"/>
              </a:rPr>
              <a:t>ChatGPT</a:t>
            </a:r>
            <a:r>
              <a:rPr lang="en-IN" sz="1600" dirty="0">
                <a:latin typeface="Times New Roman" panose="02020603050405020304" pitchFamily="18" charset="0"/>
                <a:cs typeface="Times New Roman" panose="02020603050405020304" pitchFamily="18" charset="0"/>
              </a:rPr>
              <a:t> in Healthcare: The Impact on AI-Driven Medical Communication. </a:t>
            </a:r>
            <a:r>
              <a:rPr lang="en-IN" sz="1600" b="1" dirty="0">
                <a:latin typeface="Times New Roman" panose="02020603050405020304" pitchFamily="18" charset="0"/>
                <a:cs typeface="Times New Roman" panose="02020603050405020304" pitchFamily="18" charset="0"/>
              </a:rPr>
              <a:t>J Med Internet Res</a:t>
            </a:r>
            <a:r>
              <a:rPr lang="en-IN" sz="1600" dirty="0">
                <a:latin typeface="Times New Roman" panose="02020603050405020304" pitchFamily="18" charset="0"/>
                <a:cs typeface="Times New Roman" panose="02020603050405020304" pitchFamily="18" charset="0"/>
              </a:rPr>
              <a:t>. 2023;25 </a:t>
            </a:r>
            <a:r>
              <a:rPr lang="en-IN" sz="1600" dirty="0" err="1">
                <a:latin typeface="Times New Roman" panose="02020603050405020304" pitchFamily="18" charset="0"/>
                <a:cs typeface="Times New Roman" panose="02020603050405020304" pitchFamily="18" charset="0"/>
              </a:rPr>
              <a:t>doi</a:t>
            </a:r>
            <a:r>
              <a:rPr lang="en-IN" sz="1600" dirty="0">
                <a:latin typeface="Times New Roman" panose="02020603050405020304" pitchFamily="18" charset="0"/>
                <a:cs typeface="Times New Roman" panose="02020603050405020304" pitchFamily="18" charset="0"/>
              </a:rPr>
              <a:t>: 10.2196/33312.</a:t>
            </a:r>
          </a:p>
          <a:p>
            <a:pPr>
              <a:lnSpc>
                <a:spcPct val="170000"/>
              </a:lnSpc>
              <a:buFont typeface="+mj-lt"/>
              <a:buAutoNum type="arabicPeriod"/>
            </a:pPr>
            <a:r>
              <a:rPr lang="en-IN" sz="1600" dirty="0">
                <a:latin typeface="Times New Roman" panose="02020603050405020304" pitchFamily="18" charset="0"/>
                <a:cs typeface="Times New Roman" panose="02020603050405020304" pitchFamily="18" charset="0"/>
              </a:rPr>
              <a:t>Patel BN, Rosenberg L, Willcox G, Sidhu P, Brown T, Gupta R, et al. Evaluating the Feasibility of </a:t>
            </a:r>
            <a:r>
              <a:rPr lang="en-IN" sz="1600" dirty="0" err="1">
                <a:latin typeface="Times New Roman" panose="02020603050405020304" pitchFamily="18" charset="0"/>
                <a:cs typeface="Times New Roman" panose="02020603050405020304" pitchFamily="18" charset="0"/>
              </a:rPr>
              <a:t>ChatGPT</a:t>
            </a:r>
            <a:r>
              <a:rPr lang="en-IN" sz="1600" dirty="0">
                <a:latin typeface="Times New Roman" panose="02020603050405020304" pitchFamily="18" charset="0"/>
                <a:cs typeface="Times New Roman" panose="02020603050405020304" pitchFamily="18" charset="0"/>
              </a:rPr>
              <a:t> in Healthcare: An Analysis of Multiple Clinical and Research Scenarios. </a:t>
            </a:r>
            <a:r>
              <a:rPr lang="en-IN" sz="1600" b="1" dirty="0">
                <a:latin typeface="Times New Roman" panose="02020603050405020304" pitchFamily="18" charset="0"/>
                <a:cs typeface="Times New Roman" panose="02020603050405020304" pitchFamily="18" charset="0"/>
              </a:rPr>
              <a:t>JMIR Med Inform</a:t>
            </a:r>
            <a:r>
              <a:rPr lang="en-IN" sz="1600" dirty="0">
                <a:latin typeface="Times New Roman" panose="02020603050405020304" pitchFamily="18" charset="0"/>
                <a:cs typeface="Times New Roman" panose="02020603050405020304" pitchFamily="18" charset="0"/>
              </a:rPr>
              <a:t>. 2023;11 </a:t>
            </a:r>
            <a:r>
              <a:rPr lang="en-IN" sz="1600" dirty="0" err="1">
                <a:latin typeface="Times New Roman" panose="02020603050405020304" pitchFamily="18" charset="0"/>
                <a:cs typeface="Times New Roman" panose="02020603050405020304" pitchFamily="18" charset="0"/>
              </a:rPr>
              <a:t>doi</a:t>
            </a:r>
            <a:r>
              <a:rPr lang="en-IN" sz="1600" dirty="0">
                <a:latin typeface="Times New Roman" panose="02020603050405020304" pitchFamily="18" charset="0"/>
                <a:cs typeface="Times New Roman" panose="02020603050405020304" pitchFamily="18" charset="0"/>
              </a:rPr>
              <a:t>: 10.2196/37203.</a:t>
            </a:r>
          </a:p>
          <a:p>
            <a:pPr>
              <a:lnSpc>
                <a:spcPct val="170000"/>
              </a:lnSpc>
              <a:buFont typeface="+mj-lt"/>
              <a:buAutoNum type="arabicPeriod"/>
            </a:pPr>
            <a:r>
              <a:rPr lang="en-IN" sz="1600" dirty="0">
                <a:latin typeface="Times New Roman" panose="02020603050405020304" pitchFamily="18" charset="0"/>
                <a:cs typeface="Times New Roman" panose="02020603050405020304" pitchFamily="18" charset="0"/>
              </a:rPr>
              <a:t>Das S, </a:t>
            </a:r>
            <a:r>
              <a:rPr lang="en-IN" sz="1600" dirty="0" err="1">
                <a:latin typeface="Times New Roman" panose="02020603050405020304" pitchFamily="18" charset="0"/>
                <a:cs typeface="Times New Roman" panose="02020603050405020304" pitchFamily="18" charset="0"/>
              </a:rPr>
              <a:t>Devakumar</a:t>
            </a:r>
            <a:r>
              <a:rPr lang="en-IN" sz="1600" dirty="0">
                <a:latin typeface="Times New Roman" panose="02020603050405020304" pitchFamily="18" charset="0"/>
                <a:cs typeface="Times New Roman" panose="02020603050405020304" pitchFamily="18" charset="0"/>
              </a:rPr>
              <a:t> D, Murali S, </a:t>
            </a:r>
            <a:r>
              <a:rPr lang="en-IN" sz="1600" dirty="0" err="1">
                <a:latin typeface="Times New Roman" panose="02020603050405020304" pitchFamily="18" charset="0"/>
                <a:cs typeface="Times New Roman" panose="02020603050405020304" pitchFamily="18" charset="0"/>
              </a:rPr>
              <a:t>Duraiswamy</a:t>
            </a:r>
            <a:r>
              <a:rPr lang="en-IN" sz="1600" dirty="0">
                <a:latin typeface="Times New Roman" panose="02020603050405020304" pitchFamily="18" charset="0"/>
                <a:cs typeface="Times New Roman" panose="02020603050405020304" pitchFamily="18" charset="0"/>
              </a:rPr>
              <a:t> K, </a:t>
            </a:r>
            <a:r>
              <a:rPr lang="en-IN" sz="1600" dirty="0" err="1">
                <a:latin typeface="Times New Roman" panose="02020603050405020304" pitchFamily="18" charset="0"/>
                <a:cs typeface="Times New Roman" panose="02020603050405020304" pitchFamily="18" charset="0"/>
              </a:rPr>
              <a:t>Madhavan</a:t>
            </a:r>
            <a:r>
              <a:rPr lang="en-IN" sz="1600" dirty="0">
                <a:latin typeface="Times New Roman" panose="02020603050405020304" pitchFamily="18" charset="0"/>
                <a:cs typeface="Times New Roman" panose="02020603050405020304" pitchFamily="18" charset="0"/>
              </a:rPr>
              <a:t> V. Enhancing Diagnostic Accuracy with Large Language Models in Clinical Settings. </a:t>
            </a:r>
            <a:r>
              <a:rPr lang="en-IN" sz="1600" dirty="0" err="1">
                <a:latin typeface="Times New Roman" panose="02020603050405020304" pitchFamily="18" charset="0"/>
                <a:cs typeface="Times New Roman" panose="02020603050405020304" pitchFamily="18" charset="0"/>
              </a:rPr>
              <a:t>arXiv</a:t>
            </a:r>
            <a:r>
              <a:rPr lang="en-IN" sz="1600" dirty="0">
                <a:latin typeface="Times New Roman" panose="02020603050405020304" pitchFamily="18" charset="0"/>
                <a:cs typeface="Times New Roman" panose="02020603050405020304" pitchFamily="18" charset="0"/>
              </a:rPr>
              <a:t> Available from: </a:t>
            </a:r>
            <a:r>
              <a:rPr lang="en-IN" sz="1600" dirty="0">
                <a:latin typeface="Times New Roman" panose="02020603050405020304" pitchFamily="18" charset="0"/>
                <a:cs typeface="Times New Roman" panose="02020603050405020304" pitchFamily="18" charset="0"/>
                <a:hlinkClick r:id="rId2"/>
              </a:rPr>
              <a:t>https://arxiv.org/abs/2401.15605</a:t>
            </a:r>
            <a:endParaRPr lang="en-IN" sz="1600" dirty="0">
              <a:latin typeface="Times New Roman" panose="02020603050405020304" pitchFamily="18" charset="0"/>
              <a:cs typeface="Times New Roman" panose="02020603050405020304" pitchFamily="18" charset="0"/>
            </a:endParaRPr>
          </a:p>
          <a:p>
            <a:pPr>
              <a:lnSpc>
                <a:spcPct val="150000"/>
              </a:lnSpc>
              <a:buFont typeface="+mj-lt"/>
              <a:buAutoNum type="arabicPeriod"/>
            </a:pPr>
            <a:r>
              <a:rPr lang="en-IN" sz="1600" dirty="0">
                <a:latin typeface="Times New Roman" panose="02020603050405020304" pitchFamily="18" charset="0"/>
                <a:cs typeface="Times New Roman" panose="02020603050405020304" pitchFamily="18" charset="0"/>
              </a:rPr>
              <a:t>Natarajan A, Smith L, Jones T, Lee K. Evaluating the Feasibility of </a:t>
            </a:r>
            <a:r>
              <a:rPr lang="en-IN" sz="1600" dirty="0" err="1">
                <a:latin typeface="Times New Roman" panose="02020603050405020304" pitchFamily="18" charset="0"/>
                <a:cs typeface="Times New Roman" panose="02020603050405020304" pitchFamily="18" charset="0"/>
              </a:rPr>
              <a:t>ChatGPT</a:t>
            </a:r>
            <a:r>
              <a:rPr lang="en-IN" sz="1600" dirty="0">
                <a:latin typeface="Times New Roman" panose="02020603050405020304" pitchFamily="18" charset="0"/>
                <a:cs typeface="Times New Roman" panose="02020603050405020304" pitchFamily="18" charset="0"/>
              </a:rPr>
              <a:t> in Healthcare: An Analysis of Multiple Clinical and Research Scenarios. ResearchGate.</a:t>
            </a:r>
            <a:endParaRPr lang="en-IN" sz="1600"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descr="A black and white logo&#10;&#10;Description automatically generated">
            <a:extLst>
              <a:ext uri="{FF2B5EF4-FFF2-40B4-BE49-F238E27FC236}">
                <a16:creationId xmlns:a16="http://schemas.microsoft.com/office/drawing/2014/main" id="{03012618-27E7-3F68-1B3E-E012B72155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pic>
        <p:nvPicPr>
          <p:cNvPr id="7" name="Picture 6" descr="A logo with a white cross&#10;&#10;Description automatically generated">
            <a:extLst>
              <a:ext uri="{FF2B5EF4-FFF2-40B4-BE49-F238E27FC236}">
                <a16:creationId xmlns:a16="http://schemas.microsoft.com/office/drawing/2014/main" id="{CE50BAAE-9722-F0E3-3BF3-1E31A36F8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A group of people posing for a photo&#10;&#10;Description automatically generated">
            <a:extLst>
              <a:ext uri="{FF2B5EF4-FFF2-40B4-BE49-F238E27FC236}">
                <a16:creationId xmlns:a16="http://schemas.microsoft.com/office/drawing/2014/main" id="{C69FDF56-385F-98A1-3837-E1CB92842FC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713" b="5287"/>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b="1">
                <a:solidFill>
                  <a:schemeClr val="tx1">
                    <a:lumMod val="85000"/>
                    <a:lumOff val="15000"/>
                  </a:schemeClr>
                </a:solidFill>
              </a:rPr>
              <a:t>Pictorial Journey </a:t>
            </a:r>
          </a:p>
        </p:txBody>
      </p:sp>
      <p:cxnSp>
        <p:nvCxnSpPr>
          <p:cNvPr id="14" name="Straight Connector 13">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9B187AAF-6A0B-1393-C469-6E06803B74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457200">
              <a:spcAft>
                <a:spcPts val="600"/>
              </a:spcAft>
            </a:pPr>
            <a:r>
              <a:rPr lang="en-US" kern="1200">
                <a:solidFill>
                  <a:srgbClr val="FFFFFF"/>
                </a:solidFill>
                <a:latin typeface="+mn-lt"/>
                <a:ea typeface="+mn-ea"/>
                <a:cs typeface="+mn-cs"/>
              </a:rPr>
              <a:t>You are not allowed to add slides to this presentation</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26AD20E6-394B-4DF0-96A5-9647FF39C943}" type="slidenum">
              <a:rPr lang="en-US">
                <a:solidFill>
                  <a:srgbClr val="FFFFFF"/>
                </a:solidFill>
              </a:rPr>
              <a:pPr defTabSz="457200">
                <a:spcAft>
                  <a:spcPts val="600"/>
                </a:spcAft>
              </a:pPr>
              <a:t>15</a:t>
            </a:fld>
            <a:endParaRPr lang="en-US">
              <a:solidFill>
                <a:srgbClr val="FFFFFF"/>
              </a:solidFill>
            </a:endParaRPr>
          </a:p>
        </p:txBody>
      </p:sp>
    </p:spTree>
    <p:extLst>
      <p:ext uri="{BB962C8B-B14F-4D97-AF65-F5344CB8AC3E}">
        <p14:creationId xmlns:p14="http://schemas.microsoft.com/office/powerpoint/2010/main" val="2333934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A group of people standing in a room&#10;&#10;Description automatically generated">
            <a:extLst>
              <a:ext uri="{FF2B5EF4-FFF2-40B4-BE49-F238E27FC236}">
                <a16:creationId xmlns:a16="http://schemas.microsoft.com/office/drawing/2014/main" id="{82CBD859-30B5-312B-FAE9-9432AD1A54A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1737" b="3263"/>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b="1">
                <a:solidFill>
                  <a:schemeClr val="tx1">
                    <a:lumMod val="85000"/>
                    <a:lumOff val="15000"/>
                  </a:schemeClr>
                </a:solidFill>
              </a:rPr>
              <a:t>Pictorial Journey</a:t>
            </a:r>
          </a:p>
        </p:txBody>
      </p:sp>
      <p:cxnSp>
        <p:nvCxnSpPr>
          <p:cNvPr id="14" name="Straight Connector 13">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68ABA5A0-C039-E6BF-8014-4934B4E407B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457200">
              <a:spcAft>
                <a:spcPts val="600"/>
              </a:spcAft>
            </a:pPr>
            <a:r>
              <a:rPr lang="en-US" kern="1200">
                <a:solidFill>
                  <a:srgbClr val="FFFFFF"/>
                </a:solidFill>
                <a:latin typeface="+mn-lt"/>
                <a:ea typeface="+mn-ea"/>
                <a:cs typeface="+mn-cs"/>
              </a:rPr>
              <a:t>You are not allowed to add slides to this presentation</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26AD20E6-394B-4DF0-96A5-9647FF39C943}" type="slidenum">
              <a:rPr lang="en-US">
                <a:solidFill>
                  <a:srgbClr val="FFFFFF"/>
                </a:solidFill>
              </a:rPr>
              <a:pPr defTabSz="457200">
                <a:spcAft>
                  <a:spcPts val="600"/>
                </a:spcAft>
              </a:pPr>
              <a:t>16</a:t>
            </a:fld>
            <a:endParaRPr lang="en-US">
              <a:solidFill>
                <a:srgbClr val="FFFFFF"/>
              </a:solidFill>
            </a:endParaRPr>
          </a:p>
        </p:txBody>
      </p:sp>
    </p:spTree>
    <p:extLst>
      <p:ext uri="{BB962C8B-B14F-4D97-AF65-F5344CB8AC3E}">
        <p14:creationId xmlns:p14="http://schemas.microsoft.com/office/powerpoint/2010/main" val="4112284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latin typeface="Times New Roman" panose="02020603050405020304" pitchFamily="18" charset="0"/>
                <a:cs typeface="Times New Roman" panose="02020603050405020304" pitchFamily="18"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latin typeface="Times New Roman" panose="02020603050405020304" pitchFamily="18" charset="0"/>
                <a:cs typeface="Times New Roman" panose="02020603050405020304" pitchFamily="18" charset="0"/>
              </a:rPr>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7" name="Picture 6" descr="A logo with a white cross&#10;&#10;Description automatically generated">
            <a:extLst>
              <a:ext uri="{FF2B5EF4-FFF2-40B4-BE49-F238E27FC236}">
                <a16:creationId xmlns:a16="http://schemas.microsoft.com/office/drawing/2014/main" id="{421B8DAF-EF8B-D3C7-29E0-C49EBB0148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8F2831AC-87AE-C762-7BBE-E445FA87A8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Mentor Approval</a:t>
            </a:r>
          </a:p>
        </p:txBody>
      </p:sp>
      <p:pic>
        <p:nvPicPr>
          <p:cNvPr id="10" name="Content Placeholder 9">
            <a:extLst>
              <a:ext uri="{FF2B5EF4-FFF2-40B4-BE49-F238E27FC236}">
                <a16:creationId xmlns:a16="http://schemas.microsoft.com/office/drawing/2014/main" id="{D1860F94-98D6-9A29-CDF2-70DED861CD0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8156" y="1690688"/>
            <a:ext cx="3135085" cy="4665662"/>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descr="A black and white logo&#10;&#10;Description automatically generated">
            <a:extLst>
              <a:ext uri="{FF2B5EF4-FFF2-40B4-BE49-F238E27FC236}">
                <a16:creationId xmlns:a16="http://schemas.microsoft.com/office/drawing/2014/main" id="{EBB52CF9-886F-B126-BAB7-A297B91F68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pic>
        <p:nvPicPr>
          <p:cNvPr id="7" name="Picture 6" descr="A logo with a white cross&#10;&#10;Description automatically generated">
            <a:extLst>
              <a:ext uri="{FF2B5EF4-FFF2-40B4-BE49-F238E27FC236}">
                <a16:creationId xmlns:a16="http://schemas.microsoft.com/office/drawing/2014/main" id="{E7364064-38AB-778C-C160-BE3F4D34D9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12" name="Picture 11" descr="A screenshot of a phone&#10;&#10;Description automatically generated">
            <a:extLst>
              <a:ext uri="{FF2B5EF4-FFF2-40B4-BE49-F238E27FC236}">
                <a16:creationId xmlns:a16="http://schemas.microsoft.com/office/drawing/2014/main" id="{AD54B4F1-9E81-0CFF-84A6-E2EA52D513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22369" y="1690688"/>
            <a:ext cx="3168763" cy="4802187"/>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pPr marL="0" indent="0">
              <a:lnSpc>
                <a:spcPct val="150000"/>
              </a:lnSpc>
              <a:buNone/>
            </a:pPr>
            <a:r>
              <a:rPr lang="en-IN" sz="1800" dirty="0">
                <a:latin typeface="Times New Roman" panose="02020603050405020304" pitchFamily="18" charset="0"/>
                <a:cs typeface="Times New Roman" panose="02020603050405020304" pitchFamily="18" charset="0"/>
              </a:rPr>
              <a:t>In recent years, the integration of AI into healthcare has shown promising potential to enhance clinical decision-making and patient care. Conversational AI models, like Chat GPT, developed by Open AI, demonstrate remarkable capabilities in understanding and generating human-like text responses. These large language models (LLMs) are revolutionizing healthcare by improving clinical decision support, patient communication, and various medical tasks. However, rigorous evaluation of their accuracy is crucial, particularly in clinical settings where precision is vital. The Objective Structured Clinical Examination (OSCE), with its standardized scenarios, provides an ideal benchmark for assessing the efficacy of AI models like Chat GPT in healthcare</a:t>
            </a:r>
            <a:r>
              <a:rPr lang="en-IN" sz="1400" dirty="0">
                <a:latin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7" name="Picture 6" descr="A logo with a white cross&#10;&#10;Description automatically generated">
            <a:extLst>
              <a:ext uri="{FF2B5EF4-FFF2-40B4-BE49-F238E27FC236}">
                <a16:creationId xmlns:a16="http://schemas.microsoft.com/office/drawing/2014/main" id="{3A693E39-5164-EA58-8C4A-68318EDC60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015EF64B-3703-6EA5-746A-83E55AD696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pPr>
              <a:lnSpc>
                <a:spcPct val="150000"/>
              </a:lnSpc>
            </a:pPr>
            <a:r>
              <a:rPr lang="en-IN" sz="1800" dirty="0">
                <a:effectLst/>
                <a:latin typeface="Times New Roman" panose="02020603050405020304" pitchFamily="18" charset="0"/>
                <a:ea typeface="Times New Roman" panose="02020603050405020304" pitchFamily="18" charset="0"/>
              </a:rPr>
              <a:t>The study focuses on evaluating the performance of Chat GPT in simulated clinical scenarios using OSCE cases as benchmarks. The study aims to assess the accuracy of Chat GPT's responses, its ability to generate contextually appropriate diagnoses, and its overall proficiency in simulating clinical interactions</a:t>
            </a:r>
          </a:p>
          <a:p>
            <a:pPr>
              <a:lnSpc>
                <a:spcPct val="150000"/>
              </a:lnSpc>
            </a:pPr>
            <a:r>
              <a:rPr lang="en-IN" sz="1800" dirty="0">
                <a:effectLst/>
                <a:latin typeface="Times New Roman" panose="02020603050405020304" pitchFamily="18" charset="0"/>
                <a:ea typeface="Times New Roman" panose="02020603050405020304" pitchFamily="18" charset="0"/>
              </a:rPr>
              <a:t>By evaluating Chat GPT against the rigorous standards set by OSCE, the study aim to provide valuable insights into the accuracy, efficacy of conversational AI models in healthcare. </a:t>
            </a:r>
            <a:r>
              <a:rPr lang="en-IN" sz="1800" dirty="0">
                <a:latin typeface="Times New Roman" panose="02020603050405020304" pitchFamily="18" charset="0"/>
                <a:cs typeface="Times New Roman" panose="02020603050405020304" pitchFamily="18" charset="0"/>
              </a:rPr>
              <a:t>This research aims to contribute to the discussion about using AI in healthcare and help develop AI solutions that are accurate, reliable, and ethically sound</a:t>
            </a:r>
            <a:r>
              <a:rPr lang="en-IN" sz="1200" dirty="0"/>
              <a:t>.</a:t>
            </a: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7" name="Picture 6" descr="A logo with a white cross&#10;&#10;Description automatically generated">
            <a:extLst>
              <a:ext uri="{FF2B5EF4-FFF2-40B4-BE49-F238E27FC236}">
                <a16:creationId xmlns:a16="http://schemas.microsoft.com/office/drawing/2014/main" id="{3A416F45-38DE-CE2F-1483-048786C1BE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802C3A53-3789-8271-5DE4-0400F0346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999286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marL="0" indent="0" algn="just">
              <a:lnSpc>
                <a:spcPct val="150000"/>
              </a:lnSpc>
              <a:buNone/>
            </a:pPr>
            <a:r>
              <a:rPr lang="en-IN" sz="1800" b="1" dirty="0">
                <a:effectLst/>
                <a:latin typeface="Times New Roman" panose="02020603050405020304" pitchFamily="18" charset="0"/>
                <a:ea typeface="Times New Roman" panose="02020603050405020304" pitchFamily="18" charset="0"/>
              </a:rPr>
              <a:t>    Primary Objective:</a:t>
            </a:r>
            <a:endParaRPr lang="en-IN" sz="1800" dirty="0">
              <a:effectLst/>
              <a:latin typeface="Times New Roman" panose="02020603050405020304" pitchFamily="18" charset="0"/>
              <a:ea typeface="Times New Roman" panose="02020603050405020304" pitchFamily="18" charset="0"/>
            </a:endParaRPr>
          </a:p>
          <a:p>
            <a:pPr algn="just">
              <a:lnSpc>
                <a:spcPct val="150000"/>
              </a:lnSpc>
            </a:pPr>
            <a:r>
              <a:rPr lang="en-IN" sz="1800" dirty="0">
                <a:effectLst/>
                <a:latin typeface="Times New Roman" panose="02020603050405020304" pitchFamily="18" charset="0"/>
                <a:ea typeface="Times New Roman" panose="02020603050405020304" pitchFamily="18" charset="0"/>
              </a:rPr>
              <a:t>To evaluate the diagnostic accuracy of Chat GPT in simulated clinical scenarios using Objective Structured Clinical Examination (OSCE) cases as a benchmark.</a:t>
            </a:r>
          </a:p>
          <a:p>
            <a:pPr marL="0" indent="0" algn="just">
              <a:lnSpc>
                <a:spcPct val="150000"/>
              </a:lnSpc>
              <a:buNone/>
            </a:pPr>
            <a:r>
              <a:rPr lang="en-IN" sz="1800" dirty="0">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Secondary Objective:</a:t>
            </a:r>
            <a:endParaRPr lang="en-IN" sz="1800" dirty="0">
              <a:effectLst/>
              <a:latin typeface="Times New Roman" panose="02020603050405020304" pitchFamily="18" charset="0"/>
              <a:ea typeface="Times New Roman" panose="02020603050405020304" pitchFamily="18" charset="0"/>
            </a:endParaRPr>
          </a:p>
          <a:p>
            <a:pPr algn="just">
              <a:lnSpc>
                <a:spcPct val="150000"/>
              </a:lnSpc>
            </a:pPr>
            <a:r>
              <a:rPr lang="en-IN" sz="1800" dirty="0">
                <a:effectLst/>
                <a:latin typeface="Times New Roman" panose="02020603050405020304" pitchFamily="18" charset="0"/>
                <a:ea typeface="Times New Roman" panose="02020603050405020304" pitchFamily="18" charset="0"/>
              </a:rPr>
              <a:t>To compare the performance of Chat GPT across different medical departments in terms of diagnostic accuracy and contextual appropriateness.</a:t>
            </a:r>
          </a:p>
          <a:p>
            <a:pPr marL="0" indent="0">
              <a:buNone/>
            </a:pPr>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7" name="Picture 6" descr="A logo with a white cross&#10;&#10;Description automatically generated">
            <a:extLst>
              <a:ext uri="{FF2B5EF4-FFF2-40B4-BE49-F238E27FC236}">
                <a16:creationId xmlns:a16="http://schemas.microsoft.com/office/drawing/2014/main" id="{CB4B8431-EFC5-50DC-C199-87A28FC0A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B21DC828-2A94-7A03-C292-B45D21FDD9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lstStyle/>
          <a:p>
            <a:pPr>
              <a:lnSpc>
                <a:spcPct val="150000"/>
              </a:lnSpc>
            </a:pPr>
            <a:r>
              <a:rPr lang="en-IN" sz="1800" b="1" dirty="0">
                <a:effectLst/>
                <a:latin typeface="Times New Roman" panose="02020603050405020304" pitchFamily="18" charset="0"/>
                <a:ea typeface="Times New Roman" panose="02020603050405020304" pitchFamily="18" charset="0"/>
              </a:rPr>
              <a:t>Study Design:</a:t>
            </a:r>
            <a:r>
              <a:rPr lang="en-IN" sz="1800" dirty="0">
                <a:effectLst/>
                <a:latin typeface="Times New Roman" panose="02020603050405020304" pitchFamily="18" charset="0"/>
                <a:ea typeface="Times New Roman" panose="02020603050405020304" pitchFamily="18" charset="0"/>
              </a:rPr>
              <a:t> This study is a comparative observational study design. It involved comparing the performance of Chat GPT against the established standard provided by Objective Structured Clinical Examination (OSCE) cases. The study assessed the diagnostic accuracy of Chat GPT and compared its performance across different medical departments.</a:t>
            </a:r>
          </a:p>
          <a:p>
            <a:pPr>
              <a:lnSpc>
                <a:spcPct val="150000"/>
              </a:lnSpc>
            </a:pPr>
            <a:r>
              <a:rPr lang="en-IN" sz="1800" b="1" dirty="0">
                <a:effectLst/>
                <a:latin typeface="Times New Roman" panose="02020603050405020304" pitchFamily="18" charset="0"/>
                <a:ea typeface="Times New Roman" panose="02020603050405020304" pitchFamily="18" charset="0"/>
              </a:rPr>
              <a:t>Study Duration:</a:t>
            </a:r>
            <a:r>
              <a:rPr lang="en-IN" sz="1800" dirty="0">
                <a:effectLst/>
                <a:latin typeface="Times New Roman" panose="02020603050405020304" pitchFamily="18" charset="0"/>
                <a:ea typeface="Times New Roman" panose="02020603050405020304" pitchFamily="18" charset="0"/>
              </a:rPr>
              <a:t> The study was conducted over a period of three months.</a:t>
            </a:r>
          </a:p>
          <a:p>
            <a:pPr>
              <a:lnSpc>
                <a:spcPct val="150000"/>
              </a:lnSpc>
            </a:pPr>
            <a:r>
              <a:rPr lang="en-IN" sz="1800" b="1" dirty="0">
                <a:effectLst/>
                <a:latin typeface="Times New Roman" panose="02020603050405020304" pitchFamily="18" charset="0"/>
                <a:ea typeface="Times New Roman" panose="02020603050405020304" pitchFamily="18" charset="0"/>
              </a:rPr>
              <a:t>Sample Size:</a:t>
            </a:r>
            <a:r>
              <a:rPr lang="en-IN" sz="1800" dirty="0">
                <a:effectLst/>
                <a:latin typeface="Times New Roman" panose="02020603050405020304" pitchFamily="18" charset="0"/>
                <a:ea typeface="Times New Roman" panose="02020603050405020304" pitchFamily="18" charset="0"/>
              </a:rPr>
              <a:t> The sample size for this study consisted of 170 clinical cases selected from OSCE repositories which includes 80 cases from general practise and 6 cases each from 15 other specialties. These cases covered a diverse range of medical conditions and presenting symptoms across different departments.</a:t>
            </a: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8" name="Picture 7" descr="A logo with a white cross&#10;&#10;Description automatically generated">
            <a:extLst>
              <a:ext uri="{FF2B5EF4-FFF2-40B4-BE49-F238E27FC236}">
                <a16:creationId xmlns:a16="http://schemas.microsoft.com/office/drawing/2014/main" id="{58FC0AC2-99E5-0E87-7397-12FDCFA77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9" name="Picture 8" descr="A black and white logo&#10;&#10;Description automatically generated">
            <a:extLst>
              <a:ext uri="{FF2B5EF4-FFF2-40B4-BE49-F238E27FC236}">
                <a16:creationId xmlns:a16="http://schemas.microsoft.com/office/drawing/2014/main" id="{F0507A1B-776D-98AF-D64A-81ACBB82CF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fontScale="77500" lnSpcReduction="20000"/>
          </a:bodyPr>
          <a:lstStyle/>
          <a:p>
            <a:pPr marL="0" indent="0">
              <a:lnSpc>
                <a:spcPct val="150000"/>
              </a:lnSpc>
              <a:buNone/>
            </a:pPr>
            <a:r>
              <a:rPr lang="en-IN" sz="2100" b="1" dirty="0">
                <a:latin typeface="Times New Roman" panose="02020603050405020304" pitchFamily="18" charset="0"/>
                <a:cs typeface="Times New Roman" panose="02020603050405020304" pitchFamily="18" charset="0"/>
              </a:rPr>
              <a:t>    Data Analysis:</a:t>
            </a:r>
            <a:endParaRPr lang="en-IN" sz="2100" dirty="0">
              <a:latin typeface="Times New Roman" panose="02020603050405020304" pitchFamily="18" charset="0"/>
              <a:cs typeface="Times New Roman" panose="02020603050405020304" pitchFamily="18" charset="0"/>
            </a:endParaRPr>
          </a:p>
          <a:p>
            <a:pPr>
              <a:lnSpc>
                <a:spcPct val="150000"/>
              </a:lnSpc>
            </a:pPr>
            <a:r>
              <a:rPr lang="en-IN" sz="2100" dirty="0">
                <a:latin typeface="Times New Roman" panose="02020603050405020304" pitchFamily="18" charset="0"/>
                <a:cs typeface="Times New Roman" panose="02020603050405020304" pitchFamily="18" charset="0"/>
              </a:rPr>
              <a:t>Data analysis was conducted using Google Sheets, evaluating the AI model using three metrics  Accuracy, Top-3 Accuracy, and Mean Reciprocal Rank (MRR).</a:t>
            </a:r>
          </a:p>
          <a:p>
            <a:pPr>
              <a:lnSpc>
                <a:spcPct val="150000"/>
              </a:lnSpc>
              <a:buFont typeface="Arial" panose="020B0604020202020204" pitchFamily="34" charset="0"/>
              <a:buChar char="•"/>
            </a:pPr>
            <a:r>
              <a:rPr lang="en-IN" sz="2100" b="1" dirty="0">
                <a:latin typeface="Times New Roman" panose="02020603050405020304" pitchFamily="18" charset="0"/>
                <a:cs typeface="Times New Roman" panose="02020603050405020304" pitchFamily="18" charset="0"/>
              </a:rPr>
              <a:t>Accuracy:</a:t>
            </a:r>
            <a:r>
              <a:rPr lang="en-IN" sz="2100" dirty="0">
                <a:latin typeface="Times New Roman" panose="02020603050405020304" pitchFamily="18" charset="0"/>
                <a:cs typeface="Times New Roman" panose="02020603050405020304" pitchFamily="18" charset="0"/>
              </a:rPr>
              <a:t> Measures the percentage of correct predictions. Scoring: 1 if correct, 0 if incorrect.</a:t>
            </a:r>
          </a:p>
          <a:p>
            <a:pPr>
              <a:lnSpc>
                <a:spcPct val="150000"/>
              </a:lnSpc>
              <a:buFont typeface="Arial" panose="020B0604020202020204" pitchFamily="34" charset="0"/>
              <a:buChar char="•"/>
            </a:pPr>
            <a:r>
              <a:rPr lang="en-IN" sz="2100" b="1" dirty="0">
                <a:latin typeface="Times New Roman" panose="02020603050405020304" pitchFamily="18" charset="0"/>
                <a:cs typeface="Times New Roman" panose="02020603050405020304" pitchFamily="18" charset="0"/>
              </a:rPr>
              <a:t>Top-3 Accuracy:</a:t>
            </a:r>
            <a:r>
              <a:rPr lang="en-IN" sz="2100" dirty="0">
                <a:latin typeface="Times New Roman" panose="02020603050405020304" pitchFamily="18" charset="0"/>
                <a:cs typeface="Times New Roman" panose="02020603050405020304" pitchFamily="18" charset="0"/>
              </a:rPr>
              <a:t> Indicates the percentage of times the correct answer is in the top three predictions. Scoring: 1 if correct, 0 if incorrect.</a:t>
            </a:r>
          </a:p>
          <a:p>
            <a:pPr>
              <a:lnSpc>
                <a:spcPct val="150000"/>
              </a:lnSpc>
              <a:buFont typeface="Arial" panose="020B0604020202020204" pitchFamily="34" charset="0"/>
              <a:buChar char="•"/>
            </a:pPr>
            <a:r>
              <a:rPr lang="en-IN" sz="2100" b="1" dirty="0">
                <a:latin typeface="Times New Roman" panose="02020603050405020304" pitchFamily="18" charset="0"/>
                <a:cs typeface="Times New Roman" panose="02020603050405020304" pitchFamily="18" charset="0"/>
              </a:rPr>
              <a:t>MRR:</a:t>
            </a:r>
            <a:r>
              <a:rPr lang="en-IN" sz="2100" dirty="0">
                <a:latin typeface="Times New Roman" panose="02020603050405020304" pitchFamily="18" charset="0"/>
                <a:cs typeface="Times New Roman" panose="02020603050405020304" pitchFamily="18" charset="0"/>
              </a:rPr>
              <a:t> Evaluates ranking effectiveness, calculated as the average reciprocal rank of correct answers. Scoring: 1/rank of the correct diagnosis, averaged across cases.</a:t>
            </a:r>
          </a:p>
          <a:p>
            <a:pPr marL="0" indent="0">
              <a:lnSpc>
                <a:spcPct val="150000"/>
              </a:lnSpc>
              <a:buNone/>
            </a:pPr>
            <a:r>
              <a:rPr lang="en-IN" sz="2100" b="1" dirty="0">
                <a:latin typeface="Times New Roman" panose="02020603050405020304" pitchFamily="18" charset="0"/>
                <a:cs typeface="Times New Roman" panose="02020603050405020304" pitchFamily="18" charset="0"/>
              </a:rPr>
              <a:t>     Ethical Considerations:</a:t>
            </a:r>
            <a:endParaRPr lang="en-IN" sz="2100" dirty="0">
              <a:latin typeface="Times New Roman" panose="02020603050405020304" pitchFamily="18" charset="0"/>
              <a:cs typeface="Times New Roman" panose="02020603050405020304" pitchFamily="18" charset="0"/>
            </a:endParaRPr>
          </a:p>
          <a:p>
            <a:pPr>
              <a:lnSpc>
                <a:spcPct val="150000"/>
              </a:lnSpc>
            </a:pPr>
            <a:r>
              <a:rPr lang="en-IN" sz="2100" dirty="0">
                <a:latin typeface="Times New Roman" panose="02020603050405020304" pitchFamily="18" charset="0"/>
                <a:cs typeface="Times New Roman" panose="02020603050405020304" pitchFamily="18" charset="0"/>
              </a:rPr>
              <a:t>Ethical guidelines were followed to ensure patient confidentiality and data privacy, and potential biases were addressed to ensure validity and reliability.</a:t>
            </a:r>
          </a:p>
          <a:p>
            <a:pPr marL="0" indent="0">
              <a:buNone/>
            </a:pPr>
            <a:endParaRPr lang="en-IN" dirty="0"/>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7" name="Picture 6" descr="A logo with a white cross&#10;&#10;Description automatically generated">
            <a:extLst>
              <a:ext uri="{FF2B5EF4-FFF2-40B4-BE49-F238E27FC236}">
                <a16:creationId xmlns:a16="http://schemas.microsoft.com/office/drawing/2014/main" id="{C21926D0-F645-BF70-6F63-21C06EA84C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4686D5BA-8BB7-4809-4778-EB95FB0031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Results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838200" y="1564368"/>
            <a:ext cx="10515600" cy="4351338"/>
          </a:xfrm>
        </p:spPr>
        <p:txBody>
          <a:bodyPr>
            <a:normAutofit fontScale="25000" lnSpcReduction="20000"/>
          </a:bodyPr>
          <a:lstStyle/>
          <a:p>
            <a:pPr marL="0" indent="0">
              <a:lnSpc>
                <a:spcPct val="160000"/>
              </a:lnSpc>
              <a:buNone/>
            </a:pPr>
            <a:r>
              <a:rPr lang="en-IN" sz="6400" b="1" dirty="0">
                <a:latin typeface="Times New Roman" panose="02020603050405020304" pitchFamily="18" charset="0"/>
                <a:cs typeface="Times New Roman" panose="02020603050405020304" pitchFamily="18" charset="0"/>
              </a:rPr>
              <a:t>     Accuracy Analysis:</a:t>
            </a:r>
            <a:endParaRPr lang="en-IN" sz="6400" dirty="0">
              <a:latin typeface="Times New Roman" panose="02020603050405020304" pitchFamily="18" charset="0"/>
              <a:cs typeface="Times New Roman" panose="02020603050405020304" pitchFamily="18" charset="0"/>
            </a:endParaRPr>
          </a:p>
          <a:p>
            <a:pPr>
              <a:lnSpc>
                <a:spcPct val="160000"/>
              </a:lnSpc>
              <a:buFont typeface="Arial" panose="020B0604020202020204" pitchFamily="34" charset="0"/>
              <a:buChar char="•"/>
            </a:pPr>
            <a:r>
              <a:rPr lang="en-IN" sz="6400" b="1" dirty="0">
                <a:latin typeface="Times New Roman" panose="02020603050405020304" pitchFamily="18" charset="0"/>
                <a:cs typeface="Times New Roman" panose="02020603050405020304" pitchFamily="18" charset="0"/>
              </a:rPr>
              <a:t>High Accuracy: </a:t>
            </a:r>
            <a:r>
              <a:rPr lang="en-IN" sz="6400" dirty="0">
                <a:latin typeface="Times New Roman" panose="02020603050405020304" pitchFamily="18" charset="0"/>
                <a:cs typeface="Times New Roman" panose="02020603050405020304" pitchFamily="18" charset="0"/>
              </a:rPr>
              <a:t>The model correctly identifies the diagnosis in 85 out of 100 cases, demonstrating strong predictive capabilities essential for patient safety and effective treatment. However, a 15% error rate highlights the need for further refinement.</a:t>
            </a:r>
          </a:p>
          <a:p>
            <a:pPr>
              <a:lnSpc>
                <a:spcPct val="160000"/>
              </a:lnSpc>
            </a:pPr>
            <a:r>
              <a:rPr lang="en-IN" sz="6400" b="1" dirty="0">
                <a:latin typeface="Times New Roman" panose="02020603050405020304" pitchFamily="18" charset="0"/>
                <a:cs typeface="Times New Roman" panose="02020603050405020304" pitchFamily="18" charset="0"/>
              </a:rPr>
              <a:t>Top-3 Accuracy Analysis:</a:t>
            </a:r>
            <a:endParaRPr lang="en-IN" sz="6400" dirty="0">
              <a:latin typeface="Times New Roman" panose="02020603050405020304" pitchFamily="18" charset="0"/>
              <a:cs typeface="Times New Roman" panose="02020603050405020304" pitchFamily="18" charset="0"/>
            </a:endParaRPr>
          </a:p>
          <a:p>
            <a:pPr>
              <a:lnSpc>
                <a:spcPct val="160000"/>
              </a:lnSpc>
              <a:buFont typeface="Arial" panose="020B0604020202020204" pitchFamily="34" charset="0"/>
              <a:buChar char="•"/>
            </a:pPr>
            <a:r>
              <a:rPr lang="en-IN" sz="6400" b="1" dirty="0">
                <a:latin typeface="Times New Roman" panose="02020603050405020304" pitchFamily="18" charset="0"/>
                <a:cs typeface="Times New Roman" panose="02020603050405020304" pitchFamily="18" charset="0"/>
              </a:rPr>
              <a:t>Strong Top-3 Accuracy: </a:t>
            </a:r>
            <a:r>
              <a:rPr lang="en-IN" sz="6400" dirty="0">
                <a:latin typeface="Times New Roman" panose="02020603050405020304" pitchFamily="18" charset="0"/>
                <a:cs typeface="Times New Roman" panose="02020603050405020304" pitchFamily="18" charset="0"/>
              </a:rPr>
              <a:t>The correct diagnosis is among the top three predictions in 82 out of 100 cases. This indicates the model's robustness in providing relevant diagnostic options, useful in complex cases where multiple diagnoses need consideration.</a:t>
            </a:r>
          </a:p>
          <a:p>
            <a:pPr>
              <a:lnSpc>
                <a:spcPct val="160000"/>
              </a:lnSpc>
            </a:pPr>
            <a:r>
              <a:rPr lang="en-IN" sz="6400" b="1" dirty="0">
                <a:latin typeface="Times New Roman" panose="02020603050405020304" pitchFamily="18" charset="0"/>
                <a:cs typeface="Times New Roman" panose="02020603050405020304" pitchFamily="18" charset="0"/>
              </a:rPr>
              <a:t>Mean Reciprocal Rank (MRR):</a:t>
            </a:r>
            <a:endParaRPr lang="en-IN" sz="6400" dirty="0">
              <a:latin typeface="Times New Roman" panose="02020603050405020304" pitchFamily="18" charset="0"/>
              <a:cs typeface="Times New Roman" panose="02020603050405020304" pitchFamily="18" charset="0"/>
            </a:endParaRPr>
          </a:p>
          <a:p>
            <a:pPr>
              <a:lnSpc>
                <a:spcPct val="160000"/>
              </a:lnSpc>
              <a:buFont typeface="Arial" panose="020B0604020202020204" pitchFamily="34" charset="0"/>
              <a:buChar char="•"/>
            </a:pPr>
            <a:r>
              <a:rPr lang="en-IN" sz="6400" b="1" dirty="0">
                <a:latin typeface="Times New Roman" panose="02020603050405020304" pitchFamily="18" charset="0"/>
                <a:cs typeface="Times New Roman" panose="02020603050405020304" pitchFamily="18" charset="0"/>
              </a:rPr>
              <a:t>High MRR:</a:t>
            </a:r>
            <a:r>
              <a:rPr lang="en-IN" sz="6400" dirty="0">
                <a:latin typeface="Times New Roman" panose="02020603050405020304" pitchFamily="18" charset="0"/>
                <a:cs typeface="Times New Roman" panose="02020603050405020304" pitchFamily="18" charset="0"/>
              </a:rPr>
              <a:t> The correct diagnosis often appears in the first or second position, with an average rank of 1.12. This high-ranking efficiency enhances clinical decision-making, reducing diagnostic errors and improving patient outcomes.</a:t>
            </a:r>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7" name="Picture 6" descr="A logo with a white cross&#10;&#10;Description automatically generated">
            <a:extLst>
              <a:ext uri="{FF2B5EF4-FFF2-40B4-BE49-F238E27FC236}">
                <a16:creationId xmlns:a16="http://schemas.microsoft.com/office/drawing/2014/main" id="{49CEDF02-D516-34FB-1F73-D3096ECF1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2ED1A0A8-D9B9-EECB-1C4B-A4BA9351DD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Results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2050" name="Picture 2">
            <a:extLst>
              <a:ext uri="{FF2B5EF4-FFF2-40B4-BE49-F238E27FC236}">
                <a16:creationId xmlns:a16="http://schemas.microsoft.com/office/drawing/2014/main" id="{B2705B2D-A2D9-09AA-496A-D406E9F4B1F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0850" y="2077244"/>
            <a:ext cx="6210300" cy="38481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logo with a white cross&#10;&#10;Description automatically generated">
            <a:extLst>
              <a:ext uri="{FF2B5EF4-FFF2-40B4-BE49-F238E27FC236}">
                <a16:creationId xmlns:a16="http://schemas.microsoft.com/office/drawing/2014/main" id="{CF2E1139-AC6F-AFAA-734C-58F6754E3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9273" y="65644"/>
            <a:ext cx="1694561" cy="879456"/>
          </a:xfrm>
          <a:prstGeom prst="rect">
            <a:avLst/>
          </a:prstGeom>
        </p:spPr>
      </p:pic>
      <p:pic>
        <p:nvPicPr>
          <p:cNvPr id="8" name="Picture 7" descr="A black and white logo&#10;&#10;Description automatically generated">
            <a:extLst>
              <a:ext uri="{FF2B5EF4-FFF2-40B4-BE49-F238E27FC236}">
                <a16:creationId xmlns:a16="http://schemas.microsoft.com/office/drawing/2014/main" id="{0932F9FE-0DF4-4FFD-9318-B77DDC7E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073" y="166956"/>
            <a:ext cx="1437927" cy="676831"/>
          </a:xfrm>
          <a:prstGeom prst="rect">
            <a:avLst/>
          </a:prstGeom>
        </p:spPr>
      </p:pic>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5771</TotalTime>
  <Words>1366</Words>
  <Application>Microsoft Macintosh PowerPoint</Application>
  <PresentationFormat>Widescreen</PresentationFormat>
  <Paragraphs>80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Evaluating Diagnostic Accuracy of Chat GPT  JIVI.AI</vt:lpstr>
      <vt:lpstr>Mentor Approval</vt:lpstr>
      <vt:lpstr>Introduction</vt:lpstr>
      <vt:lpstr>Introduction</vt:lpstr>
      <vt:lpstr>Objectives</vt:lpstr>
      <vt:lpstr>Methodology</vt:lpstr>
      <vt:lpstr>Methodology</vt:lpstr>
      <vt:lpstr>Results</vt:lpstr>
      <vt:lpstr>Results</vt:lpstr>
      <vt:lpstr>Results</vt:lpstr>
      <vt:lpstr>Results</vt:lpstr>
      <vt:lpstr>Discussion</vt:lpstr>
      <vt:lpstr>Conclusion</vt:lpstr>
      <vt:lpstr>References</vt:lpstr>
      <vt:lpstr>Pictorial Journey </vt:lpstr>
      <vt:lpstr>Pictorial Journey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NIDA SHAMS-181160056</cp:lastModifiedBy>
  <cp:revision>14</cp:revision>
  <dcterms:created xsi:type="dcterms:W3CDTF">2022-05-20T15:11:38Z</dcterms:created>
  <dcterms:modified xsi:type="dcterms:W3CDTF">2024-07-23T11:09:31Z</dcterms:modified>
</cp:coreProperties>
</file>