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omments/modernComment_112_AEF0B4A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modernComment_104_D347A4E9.xml" ContentType="application/vnd.ms-powerpoint.comments+xml"/>
  <Override PartName="/ppt/comments/modernComment_103_1B5D7393.xml" ContentType="application/vnd.ms-powerpoint.comments+xml"/>
  <Override PartName="/ppt/comments/modernComment_118_359CBDC0.xml" ContentType="application/vnd.ms-powerpoint.comments+xml"/>
  <Override PartName="/ppt/comments/modernComment_14B_28AAFAF6.xml" ContentType="application/vnd.ms-powerpoint.comments+xml"/>
  <Override PartName="/ppt/comments/modernComment_119_73E6F0D.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48_E0423BA.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149_719988AD.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1C_E230E031.xml" ContentType="application/vnd.ms-powerpoint.comments+xml"/>
  <Override PartName="/ppt/comments/modernComment_109_9BF1201F.xml" ContentType="application/vnd.ms-powerpoint.comments+xml"/>
  <Override PartName="/ppt/comments/modernComment_10A_8E5B9B3B.xml" ContentType="application/vnd.ms-powerpoint.comments+xml"/>
  <Override PartName="/ppt/comments/modernComment_14C_7059D66F.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5" r:id="rId2"/>
    <p:sldId id="325" r:id="rId3"/>
    <p:sldId id="326" r:id="rId4"/>
    <p:sldId id="274" r:id="rId5"/>
    <p:sldId id="276" r:id="rId6"/>
    <p:sldId id="278" r:id="rId7"/>
    <p:sldId id="260" r:id="rId8"/>
    <p:sldId id="259" r:id="rId9"/>
    <p:sldId id="279" r:id="rId10"/>
    <p:sldId id="280" r:id="rId11"/>
    <p:sldId id="331" r:id="rId12"/>
    <p:sldId id="281" r:id="rId13"/>
    <p:sldId id="328" r:id="rId14"/>
    <p:sldId id="329" r:id="rId15"/>
    <p:sldId id="283" r:id="rId16"/>
    <p:sldId id="284" r:id="rId17"/>
    <p:sldId id="285" r:id="rId18"/>
    <p:sldId id="265" r:id="rId19"/>
    <p:sldId id="266" r:id="rId20"/>
    <p:sldId id="332" r:id="rId21"/>
    <p:sldId id="267" r:id="rId22"/>
    <p:sldId id="273" r:id="rId23"/>
    <p:sldId id="330" r:id="rId24"/>
    <p:sldId id="287" r:id="rId25"/>
    <p:sldId id="327"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0F08A9-0748-0FE0-A2CB-6642382F647D}" name="Preetha G.S" initials="PG" userId="S::preetha@iihmrdelhi.edu.in::42fc5a75-f7e5-4b61-a7a5-6fe2475bcca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ehadur Rahman" initials="NR" lastIdx="3" clrIdx="0">
    <p:extLst>
      <p:ext uri="{19B8F6BF-5375-455C-9EA6-DF929625EA0E}">
        <p15:presenceInfo xmlns:p15="http://schemas.microsoft.com/office/powerpoint/2012/main" userId="2b1e3f988845c7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94" autoAdjust="0"/>
  </p:normalViewPr>
  <p:slideViewPr>
    <p:cSldViewPr snapToGrid="0">
      <p:cViewPr varScale="1">
        <p:scale>
          <a:sx n="98" d="100"/>
          <a:sy n="98" d="100"/>
        </p:scale>
        <p:origin x="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tx1"/>
                </a:solidFill>
                <a:latin typeface="Times New Roman" panose="02020603050405020304" pitchFamily="18" charset="0"/>
                <a:cs typeface="Times New Roman" panose="02020603050405020304" pitchFamily="18" charset="0"/>
              </a:rPr>
              <a:t>Death due to of tobacco (in Million)</a:t>
            </a:r>
          </a:p>
        </c:rich>
      </c:tx>
      <c:layout>
        <c:manualLayout>
          <c:xMode val="edge"/>
          <c:yMode val="edge"/>
          <c:x val="5.8117233627207263E-2"/>
          <c:y val="4.8441943094067004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Death in Million</c:v>
                </c:pt>
              </c:strCache>
            </c:strRef>
          </c:tx>
          <c:explosion val="7"/>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B1C9-474A-804C-B71842CEDE9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1C9-474A-804C-B71842CEDE9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096-4294-96D2-858A59A372E5}"/>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096-4294-96D2-858A59A372E5}"/>
              </c:ext>
            </c:extLst>
          </c:dPt>
          <c:dLbls>
            <c:delete val="1"/>
          </c:dLbls>
          <c:cat>
            <c:strRef>
              <c:f>Sheet1!$A$2:$A$5</c:f>
              <c:strCache>
                <c:ptCount val="2"/>
                <c:pt idx="0">
                  <c:v>Death due to direct tobacco consumption</c:v>
                </c:pt>
                <c:pt idx="1">
                  <c:v>Death due to Second hand smoking </c:v>
                </c:pt>
              </c:strCache>
            </c:strRef>
          </c:cat>
          <c:val>
            <c:numRef>
              <c:f>Sheet1!$B$2:$B$5</c:f>
              <c:numCache>
                <c:formatCode>General</c:formatCode>
                <c:ptCount val="4"/>
                <c:pt idx="0">
                  <c:v>8</c:v>
                </c:pt>
                <c:pt idx="1">
                  <c:v>1.3</c:v>
                </c:pt>
              </c:numCache>
            </c:numRef>
          </c:val>
          <c:extLst>
            <c:ext xmlns:c16="http://schemas.microsoft.com/office/drawing/2014/chart" uri="{C3380CC4-5D6E-409C-BE32-E72D297353CC}">
              <c16:uniqueId val="{00000000-B1C9-474A-804C-B71842CEDE9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Prevalence Rate Of Tobacco Consumption </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Prevalance Rate</c:v>
                </c:pt>
              </c:strCache>
            </c:strRef>
          </c:tx>
          <c:explosion val="15"/>
          <c:dPt>
            <c:idx val="0"/>
            <c:bubble3D val="0"/>
            <c:explosion val="4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AFA-44D0-9E34-3A6374557A64}"/>
              </c:ext>
            </c:extLst>
          </c:dPt>
          <c:dPt>
            <c:idx val="1"/>
            <c:bubble3D val="0"/>
            <c:explosion val="18"/>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AFA-44D0-9E34-3A6374557A6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AFA-44D0-9E34-3A6374557A6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AFA-44D0-9E34-3A6374557A64}"/>
              </c:ext>
            </c:extLst>
          </c:dPt>
          <c:dLbls>
            <c:dLbl>
              <c:idx val="0"/>
              <c:layout>
                <c:manualLayout>
                  <c:x val="9.6285057608981012E-2"/>
                  <c:y val="-0.26286832249484415"/>
                </c:manualLayout>
              </c:layout>
              <c:tx>
                <c:rich>
                  <a:bodyPr/>
                  <a:lstStyle/>
                  <a:p>
                    <a:fld id="{9B2EE121-AE59-4EDA-9842-D8D37CF4018E}" type="VALUE">
                      <a:rPr lang="en-US" sz="2000" b="1">
                        <a:latin typeface="Times New Roman" panose="02020603050405020304" pitchFamily="18" charset="0"/>
                        <a:cs typeface="Times New Roman" panose="02020603050405020304" pitchFamily="18" charset="0"/>
                      </a:rPr>
                      <a:pPr/>
                      <a:t>[VALUE]</a:t>
                    </a:fld>
                    <a:endParaRPr lang="en-IN"/>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FA-44D0-9E34-3A6374557A64}"/>
                </c:ext>
              </c:extLst>
            </c:dLbl>
            <c:dLbl>
              <c:idx val="1"/>
              <c:layout>
                <c:manualLayout>
                  <c:x val="0.24001853923169311"/>
                  <c:y val="3.9683387217956867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fld id="{F207FAFF-77A8-4614-BBF0-6841950EC538}" type="VALUE">
                      <a:rPr lang="en-US" sz="2000" b="1">
                        <a:latin typeface="Times New Roman" panose="02020603050405020304" pitchFamily="18" charset="0"/>
                        <a:cs typeface="Times New Roman" panose="02020603050405020304" pitchFamily="18" charset="0"/>
                      </a:rPr>
                      <a:pPr>
                        <a:defRPr/>
                      </a:pPr>
                      <a:t>[VALUE]</a:t>
                    </a:fld>
                    <a:endParaRPr lang="en-IN"/>
                  </a:p>
                </c:rich>
              </c:tx>
              <c:spPr>
                <a:solidFill>
                  <a:schemeClr val="accent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AFA-44D0-9E34-3A6374557A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Sheet1!$A$2:$A$5</c:f>
              <c:strCache>
                <c:ptCount val="2"/>
                <c:pt idx="0">
                  <c:v>No Current Status of Tobacco Consumption</c:v>
                </c:pt>
                <c:pt idx="1">
                  <c:v>Consuming Tobacco Currentlt</c:v>
                </c:pt>
              </c:strCache>
            </c:strRef>
          </c:cat>
          <c:val>
            <c:numRef>
              <c:f>Sheet1!$B$2:$B$5</c:f>
              <c:numCache>
                <c:formatCode>0.00%</c:formatCode>
                <c:ptCount val="4"/>
                <c:pt idx="0">
                  <c:v>0.98199999999999998</c:v>
                </c:pt>
                <c:pt idx="1">
                  <c:v>1.7999999999999999E-2</c:v>
                </c:pt>
              </c:numCache>
            </c:numRef>
          </c:val>
          <c:extLst>
            <c:ext xmlns:c16="http://schemas.microsoft.com/office/drawing/2014/chart" uri="{C3380CC4-5D6E-409C-BE32-E72D297353CC}">
              <c16:uniqueId val="{00000008-8AFA-44D0-9E34-3A6374557A6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latin typeface="Times New Roman" panose="02020603050405020304" pitchFamily="18" charset="0"/>
                <a:cs typeface="Times New Roman" panose="02020603050405020304" pitchFamily="18" charset="0"/>
              </a:rPr>
              <a:t>Prevalence Rate </a:t>
            </a:r>
          </a:p>
        </c:rich>
      </c:tx>
      <c:layout>
        <c:manualLayout>
          <c:xMode val="edge"/>
          <c:yMode val="edge"/>
          <c:x val="0.38467874053952061"/>
          <c:y val="1.477987586068046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4463350030282133E-2"/>
          <c:y val="0.11016419045557513"/>
          <c:w val="0.89484529289674097"/>
          <c:h val="0.60569832100998144"/>
        </c:manualLayout>
      </c:layout>
      <c:pie3DChart>
        <c:varyColors val="1"/>
        <c:ser>
          <c:idx val="0"/>
          <c:order val="0"/>
          <c:tx>
            <c:strRef>
              <c:f>Sheet1!$B$1</c:f>
              <c:strCache>
                <c:ptCount val="1"/>
                <c:pt idx="0">
                  <c:v>Prevalance Rate</c:v>
                </c:pt>
              </c:strCache>
            </c:strRef>
          </c:tx>
          <c:explosion val="15"/>
          <c:dPt>
            <c:idx val="0"/>
            <c:bubble3D val="0"/>
            <c:explosion val="64"/>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ADD-4E4F-973C-48C351040B33}"/>
              </c:ext>
            </c:extLst>
          </c:dPt>
          <c:dPt>
            <c:idx val="1"/>
            <c:bubble3D val="0"/>
            <c:explosion val="123"/>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ADD-4E4F-973C-48C351040B33}"/>
              </c:ext>
            </c:extLst>
          </c:dPt>
          <c:dPt>
            <c:idx val="2"/>
            <c:bubble3D val="0"/>
            <c:explosion val="10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ADD-4E4F-973C-48C351040B33}"/>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ADD-4E4F-973C-48C351040B33}"/>
              </c:ext>
            </c:extLst>
          </c:dPt>
          <c:dLbls>
            <c:dLbl>
              <c:idx val="0"/>
              <c:layout>
                <c:manualLayout>
                  <c:x val="-0.16027664491987509"/>
                  <c:y val="-2.1353041386173912E-2"/>
                </c:manualLayout>
              </c:layout>
              <c:tx>
                <c:rich>
                  <a:bodyPr/>
                  <a:lstStyle/>
                  <a:p>
                    <a:fld id="{6645A2DE-32F5-48B8-A629-8396DA92CD80}" type="VALUE">
                      <a:rPr lang="en-US" sz="1800">
                        <a:latin typeface="Times New Roman" panose="02020603050405020304" pitchFamily="18" charset="0"/>
                        <a:cs typeface="Times New Roman" panose="02020603050405020304" pitchFamily="18" charset="0"/>
                      </a:rPr>
                      <a:pPr/>
                      <a:t>[VALUE]</a:t>
                    </a:fld>
                    <a:endParaRPr lang="en-IN"/>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DD-4E4F-973C-48C351040B33}"/>
                </c:ext>
              </c:extLst>
            </c:dLbl>
            <c:dLbl>
              <c:idx val="1"/>
              <c:layout>
                <c:manualLayout>
                  <c:x val="8.4838856235351312E-2"/>
                  <c:y val="4.5635873125045703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E40A968F-D7D7-4F5F-B858-20EFD6CD0211}" type="VALUE">
                      <a:rPr lang="en-US" sz="2000" dirty="0">
                        <a:latin typeface="Times New Roman" panose="02020603050405020304" pitchFamily="18" charset="0"/>
                        <a:cs typeface="Times New Roman" panose="02020603050405020304" pitchFamily="18" charset="0"/>
                      </a:rPr>
                      <a:pPr>
                        <a:defRPr/>
                      </a:pPr>
                      <a:t>[VALUE]</a:t>
                    </a:fld>
                    <a:endParaRPr lang="en-IN"/>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0711435341633323"/>
                      <c:h val="7.5402000015904858E-2"/>
                    </c:manualLayout>
                  </c15:layout>
                  <c15:dlblFieldTable/>
                  <c15:showDataLabelsRange val="0"/>
                </c:ext>
                <c:ext xmlns:c16="http://schemas.microsoft.com/office/drawing/2014/chart" uri="{C3380CC4-5D6E-409C-BE32-E72D297353CC}">
                  <c16:uniqueId val="{00000003-4ADD-4E4F-973C-48C351040B33}"/>
                </c:ext>
              </c:extLst>
            </c:dLbl>
            <c:dLbl>
              <c:idx val="2"/>
              <c:layout>
                <c:manualLayout>
                  <c:x val="0.31357270907657803"/>
                  <c:y val="-8.37210141322379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DD-4E4F-973C-48C351040B3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Non-Consumers with History of Tobacco Consumption</c:v>
                </c:pt>
                <c:pt idx="1">
                  <c:v>Current tobacco consumers </c:v>
                </c:pt>
                <c:pt idx="2">
                  <c:v>Non-Consumers with no history of Tobacco Consumption</c:v>
                </c:pt>
              </c:strCache>
            </c:strRef>
          </c:cat>
          <c:val>
            <c:numRef>
              <c:f>Sheet1!$B$2:$B$5</c:f>
              <c:numCache>
                <c:formatCode>0.00%</c:formatCode>
                <c:ptCount val="4"/>
                <c:pt idx="0">
                  <c:v>3.2000000000000001E-2</c:v>
                </c:pt>
                <c:pt idx="1">
                  <c:v>1.7999999999999999E-2</c:v>
                </c:pt>
                <c:pt idx="2" formatCode="0%">
                  <c:v>0.95</c:v>
                </c:pt>
              </c:numCache>
            </c:numRef>
          </c:val>
          <c:extLst>
            <c:ext xmlns:c16="http://schemas.microsoft.com/office/drawing/2014/chart" uri="{C3380CC4-5D6E-409C-BE32-E72D297353CC}">
              <c16:uniqueId val="{00000008-4ADD-4E4F-973C-48C351040B33}"/>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Times New Roman" panose="02020603050405020304" pitchFamily="18" charset="0"/>
                <a:cs typeface="Times New Roman" panose="02020603050405020304" pitchFamily="18" charset="0"/>
              </a:rPr>
              <a:t>Frequency of Consumption prior to Pregnancy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2"/>
                <c:pt idx="0">
                  <c:v>Non -Consumers before Pregnancy -Less than A week</c:v>
                </c:pt>
                <c:pt idx="1">
                  <c:v>Current smokers - Daily</c:v>
                </c:pt>
              </c:strCache>
            </c:strRef>
          </c:cat>
          <c:val>
            <c:numRef>
              <c:f>Sheet1!$B$2:$B$5</c:f>
              <c:numCache>
                <c:formatCode>General</c:formatCode>
                <c:ptCount val="4"/>
                <c:pt idx="0">
                  <c:v>11</c:v>
                </c:pt>
                <c:pt idx="1">
                  <c:v>6</c:v>
                </c:pt>
              </c:numCache>
            </c:numRef>
          </c:val>
          <c:extLst>
            <c:ext xmlns:c16="http://schemas.microsoft.com/office/drawing/2014/chart" uri="{C3380CC4-5D6E-409C-BE32-E72D297353CC}">
              <c16:uniqueId val="{00000000-B712-4513-9964-614A7187FD65}"/>
            </c:ext>
          </c:extLst>
        </c:ser>
        <c:ser>
          <c:idx val="1"/>
          <c:order val="1"/>
          <c:tx>
            <c:strRef>
              <c:f>Sheet1!$C$1</c:f>
              <c:strCache>
                <c:ptCount val="1"/>
                <c:pt idx="0">
                  <c:v>Column1</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2"/>
                <c:pt idx="0">
                  <c:v>Non -Consumers before Pregnancy -Less than A week</c:v>
                </c:pt>
                <c:pt idx="1">
                  <c:v>Current smokers - Daily</c:v>
                </c:pt>
              </c:strCache>
            </c:strRef>
          </c:cat>
          <c:val>
            <c:numRef>
              <c:f>Sheet1!$C$2:$C$5</c:f>
              <c:numCache>
                <c:formatCode>General</c:formatCode>
                <c:ptCount val="4"/>
              </c:numCache>
            </c:numRef>
          </c:val>
          <c:extLst>
            <c:ext xmlns:c16="http://schemas.microsoft.com/office/drawing/2014/chart" uri="{C3380CC4-5D6E-409C-BE32-E72D297353CC}">
              <c16:uniqueId val="{00000001-B712-4513-9964-614A7187FD65}"/>
            </c:ext>
          </c:extLst>
        </c:ser>
        <c:ser>
          <c:idx val="2"/>
          <c:order val="2"/>
          <c:tx>
            <c:strRef>
              <c:f>Sheet1!$D$1</c:f>
              <c:strCache>
                <c:ptCount val="1"/>
                <c:pt idx="0">
                  <c:v>Column2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Sheet1!$A$2:$A$5</c:f>
              <c:strCache>
                <c:ptCount val="2"/>
                <c:pt idx="0">
                  <c:v>Non -Consumers before Pregnancy -Less than A week</c:v>
                </c:pt>
                <c:pt idx="1">
                  <c:v>Current smokers - Daily</c:v>
                </c:pt>
              </c:strCache>
            </c:strRef>
          </c:cat>
          <c:val>
            <c:numRef>
              <c:f>Sheet1!$D$2:$D$5</c:f>
              <c:numCache>
                <c:formatCode>General</c:formatCode>
                <c:ptCount val="4"/>
              </c:numCache>
            </c:numRef>
          </c:val>
          <c:extLst>
            <c:ext xmlns:c16="http://schemas.microsoft.com/office/drawing/2014/chart" uri="{C3380CC4-5D6E-409C-BE32-E72D297353CC}">
              <c16:uniqueId val="{00000002-B712-4513-9964-614A7187FD65}"/>
            </c:ext>
          </c:extLst>
        </c:ser>
        <c:dLbls>
          <c:showLegendKey val="0"/>
          <c:showVal val="0"/>
          <c:showCatName val="0"/>
          <c:showSerName val="0"/>
          <c:showPercent val="0"/>
          <c:showBubbleSize val="0"/>
        </c:dLbls>
        <c:gapWidth val="100"/>
        <c:overlap val="-24"/>
        <c:axId val="313051392"/>
        <c:axId val="313060640"/>
      </c:barChart>
      <c:catAx>
        <c:axId val="313051392"/>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3060640"/>
        <c:crosses val="autoZero"/>
        <c:auto val="1"/>
        <c:lblAlgn val="ctr"/>
        <c:lblOffset val="100"/>
        <c:noMultiLvlLbl val="0"/>
      </c:catAx>
      <c:valAx>
        <c:axId val="3130606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1305139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omments/modernComment_103_1B5D7393.xml><?xml version="1.0" encoding="utf-8"?>
<p188:cmLst xmlns:a="http://schemas.openxmlformats.org/drawingml/2006/main" xmlns:r="http://schemas.openxmlformats.org/officeDocument/2006/relationships" xmlns:p188="http://schemas.microsoft.com/office/powerpoint/2018/8/main">
  <p188:cm id="{5994073C-079A-4B2E-B5FE-2A6E034CC7DA}" authorId="{AB0F08A9-0748-0FE0-A2CB-6642382F647D}" created="2024-06-20T10:34:08.152">
    <ac:deMkLst xmlns:ac="http://schemas.microsoft.com/office/drawing/2013/main/command">
      <pc:docMk xmlns:pc="http://schemas.microsoft.com/office/powerpoint/2013/main/command"/>
      <pc:sldMk xmlns:pc="http://schemas.microsoft.com/office/powerpoint/2013/main/command" cId="459109267" sldId="259"/>
      <ac:spMk id="3" creationId="{70665C76-273B-9A86-DBC1-54F437B85A44}"/>
    </ac:deMkLst>
    <p188:txBody>
      <a:bodyPr/>
      <a:lstStyle/>
      <a:p>
        <a:r>
          <a:rPr lang="en-IN"/>
          <a:t>What is the p you have used in your formula for sample size?</a:t>
        </a:r>
      </a:p>
    </p188:txBody>
  </p188:cm>
</p188:cmLst>
</file>

<file path=ppt/comments/modernComment_104_D347A4E9.xml><?xml version="1.0" encoding="utf-8"?>
<p188:cmLst xmlns:a="http://schemas.openxmlformats.org/drawingml/2006/main" xmlns:r="http://schemas.openxmlformats.org/officeDocument/2006/relationships" xmlns:p188="http://schemas.microsoft.com/office/powerpoint/2018/8/main">
  <p188:cm id="{EFF686C0-7A56-4800-A1AF-1E41E0EFE714}" authorId="{AB0F08A9-0748-0FE0-A2CB-6642382F647D}" created="2024-06-20T10:30:56.881">
    <ac:txMkLst xmlns:ac="http://schemas.microsoft.com/office/drawing/2013/main/command">
      <pc:docMk xmlns:pc="http://schemas.microsoft.com/office/powerpoint/2013/main/command"/>
      <pc:sldMk xmlns:pc="http://schemas.microsoft.com/office/powerpoint/2013/main/command" cId="3544687849" sldId="260"/>
      <ac:spMk id="3" creationId="{8C6D7DE2-7518-3B77-F975-509EE81FC92A}"/>
      <ac:txMk cp="346" len="37">
        <ac:context len="385" hash="3929374144"/>
      </ac:txMk>
    </ac:txMkLst>
    <p188:pos x="8821856" y="1800069"/>
    <p188:txBody>
      <a:bodyPr/>
      <a:lstStyle/>
      <a:p>
        <a:r>
          <a:rPr lang="en-IN"/>
          <a:t>?</a:t>
        </a:r>
      </a:p>
    </p188:txBody>
  </p188:cm>
</p188:cmLst>
</file>

<file path=ppt/comments/modernComment_109_9BF1201F.xml><?xml version="1.0" encoding="utf-8"?>
<p188:cmLst xmlns:a="http://schemas.openxmlformats.org/drawingml/2006/main" xmlns:r="http://schemas.openxmlformats.org/officeDocument/2006/relationships" xmlns:p188="http://schemas.microsoft.com/office/powerpoint/2018/8/main">
  <p188:cm id="{452FA7BF-1A57-46A1-AB26-65F11BABF9F8}" authorId="{AB0F08A9-0748-0FE0-A2CB-6642382F647D}" created="2024-06-20T10:43:34.095">
    <ac:deMkLst xmlns:ac="http://schemas.microsoft.com/office/drawing/2013/main/command">
      <pc:docMk xmlns:pc="http://schemas.microsoft.com/office/powerpoint/2013/main/command"/>
      <pc:sldMk xmlns:pc="http://schemas.microsoft.com/office/powerpoint/2013/main/command" cId="2616270879" sldId="265"/>
      <ac:spMk id="3" creationId="{069AE405-828D-19A8-A3BF-17A9B1F9E370}"/>
    </ac:deMkLst>
    <p188:txBody>
      <a:bodyPr/>
      <a:lstStyle/>
      <a:p>
        <a:r>
          <a:rPr lang="en-IN"/>
          <a:t>Please try to decompress text. Have bulleted points, you can speak all these</a:t>
        </a:r>
      </a:p>
    </p188:txBody>
  </p188:cm>
</p188:cmLst>
</file>

<file path=ppt/comments/modernComment_10A_8E5B9B3B.xml><?xml version="1.0" encoding="utf-8"?>
<p188:cmLst xmlns:a="http://schemas.openxmlformats.org/drawingml/2006/main" xmlns:r="http://schemas.openxmlformats.org/officeDocument/2006/relationships" xmlns:p188="http://schemas.microsoft.com/office/powerpoint/2018/8/main">
  <p188:cm id="{26662D97-5850-4B74-B7D3-7FA811BB6B28}" authorId="{AB0F08A9-0748-0FE0-A2CB-6642382F647D}" created="2024-06-20T10:44:18.973">
    <ac:deMkLst xmlns:ac="http://schemas.microsoft.com/office/drawing/2013/main/command">
      <pc:docMk xmlns:pc="http://schemas.microsoft.com/office/powerpoint/2013/main/command"/>
      <pc:sldMk xmlns:pc="http://schemas.microsoft.com/office/powerpoint/2013/main/command" cId="2388368187" sldId="266"/>
      <ac:spMk id="3" creationId="{069AE405-828D-19A8-A3BF-17A9B1F9E370}"/>
    </ac:deMkLst>
    <p188:txBody>
      <a:bodyPr/>
      <a:lstStyle/>
      <a:p>
        <a:r>
          <a:rPr lang="en-IN"/>
          <a:t>What is the outcome of the study? Do you have any recommendations ? </a:t>
        </a:r>
      </a:p>
    </p188:txBody>
  </p188:cm>
</p188:cmLst>
</file>

<file path=ppt/comments/modernComment_112_AEF0B4AB.xml><?xml version="1.0" encoding="utf-8"?>
<p188:cmLst xmlns:a="http://schemas.openxmlformats.org/drawingml/2006/main" xmlns:r="http://schemas.openxmlformats.org/officeDocument/2006/relationships" xmlns:p188="http://schemas.microsoft.com/office/powerpoint/2018/8/main">
  <p188:cm id="{A395B9ED-CACA-4B4E-9F56-66C63FCC6AC9}" authorId="{AB0F08A9-0748-0FE0-A2CB-6642382F647D}" created="2024-06-20T10:07:05.721">
    <ac:deMkLst xmlns:ac="http://schemas.microsoft.com/office/drawing/2013/main/command">
      <pc:docMk xmlns:pc="http://schemas.microsoft.com/office/powerpoint/2013/main/command"/>
      <pc:sldMk xmlns:pc="http://schemas.microsoft.com/office/powerpoint/2013/main/command" cId="2935010475" sldId="274"/>
      <ac:spMk id="3" creationId="{2DB44169-B653-8FCC-211C-27ABE8FE014A}"/>
    </ac:deMkLst>
    <p188:replyLst>
      <p188:reply id="{C585A832-BF9E-403E-A3B4-00B4759D8614}" authorId="{AB0F08A9-0748-0FE0-A2CB-6642382F647D}" created="2024-06-20T10:30:33.765">
        <p188:txBody>
          <a:bodyPr/>
          <a:lstStyle/>
          <a:p>
            <a:r>
              <a:rPr lang="en-IN"/>
              <a:t>You have 4 slides for introduction. 1-2 slides of bulleted points - problem statement and rationale</a:t>
            </a:r>
          </a:p>
        </p188:txBody>
      </p188:reply>
    </p188:replyLst>
    <p188:txBody>
      <a:bodyPr/>
      <a:lstStyle/>
      <a:p>
        <a:r>
          <a:rPr lang="en-IN"/>
          <a:t>Please present your points in 5-6 bullets</a:t>
        </a:r>
      </a:p>
    </p188:txBody>
  </p188:cm>
</p188:cmLst>
</file>

<file path=ppt/comments/modernComment_118_359CBDC0.xml><?xml version="1.0" encoding="utf-8"?>
<p188:cmLst xmlns:a="http://schemas.openxmlformats.org/drawingml/2006/main" xmlns:r="http://schemas.openxmlformats.org/officeDocument/2006/relationships" xmlns:p188="http://schemas.microsoft.com/office/powerpoint/2018/8/main">
  <p188:cm id="{E2B0E15E-5A96-42FF-B998-2EF0581CD2D9}" authorId="{AB0F08A9-0748-0FE0-A2CB-6642382F647D}" created="2024-06-20T10:35:17.154">
    <ac:deMkLst xmlns:ac="http://schemas.microsoft.com/office/drawing/2013/main/command">
      <pc:docMk xmlns:pc="http://schemas.microsoft.com/office/powerpoint/2013/main/command"/>
      <pc:sldMk xmlns:pc="http://schemas.microsoft.com/office/powerpoint/2013/main/command" cId="899464640" sldId="280"/>
      <ac:spMk id="3" creationId="{70665C76-273B-9A86-DBC1-54F437B85A44}"/>
    </ac:deMkLst>
    <p188:txBody>
      <a:bodyPr/>
      <a:lstStyle/>
      <a:p>
        <a:r>
          <a:rPr lang="en-IN"/>
          <a:t>Did you interview all the women who came to the facility ? How many refused?</a:t>
        </a:r>
      </a:p>
    </p188:txBody>
  </p188:cm>
</p188:cmLst>
</file>

<file path=ppt/comments/modernComment_119_73E6F0D.xml><?xml version="1.0" encoding="utf-8"?>
<p188:cmLst xmlns:a="http://schemas.openxmlformats.org/drawingml/2006/main" xmlns:r="http://schemas.openxmlformats.org/officeDocument/2006/relationships" xmlns:p188="http://schemas.microsoft.com/office/powerpoint/2018/8/main">
  <p188:cm id="{CFD511E9-6B24-4E1B-97C2-1F78222802B0}" authorId="{AB0F08A9-0748-0FE0-A2CB-6642382F647D}" created="2024-06-20T10:38:09.206">
    <ac:deMkLst xmlns:ac="http://schemas.microsoft.com/office/drawing/2013/main/command">
      <pc:docMk xmlns:pc="http://schemas.microsoft.com/office/powerpoint/2013/main/command"/>
      <pc:sldMk xmlns:pc="http://schemas.microsoft.com/office/powerpoint/2013/main/command" cId="121532173" sldId="281"/>
      <ac:graphicFrameMk id="16" creationId="{A6374116-0ACD-D09A-18DF-A1F41FCF6B46}"/>
    </ac:deMkLst>
    <p188:replyLst>
      <p188:reply id="{63DCE0C4-0E46-47E0-A064-1A08DEB93C83}" authorId="{AB0F08A9-0748-0FE0-A2CB-6642382F647D}" created="2024-06-20T10:39:01.336">
        <p188:txBody>
          <a:bodyPr/>
          <a:lstStyle/>
          <a:p>
            <a:r>
              <a:rPr lang="en-IN"/>
              <a:t>For example, one slide on Prevalence of smoking, another one on prevalence of smokeless tobacco</a:t>
            </a:r>
          </a:p>
        </p188:txBody>
      </p188:reply>
      <p188:reply id="{31649722-95F2-48A7-915C-B5C669D09CE9}" authorId="{AB0F08A9-0748-0FE0-A2CB-6642382F647D}" created="2024-06-20T10:40:19.796">
        <p188:txBody>
          <a:bodyPr/>
          <a:lstStyle/>
          <a:p>
            <a:r>
              <a:rPr lang="en-IN"/>
              <a:t>You can have tables or figures on frequency of tobacco use, reasons for not using etc</a:t>
            </a:r>
          </a:p>
        </p188:txBody>
      </p188:reply>
      <p188:reply id="{7F85F543-2A29-43C8-AE6A-C02267F3EFE8}" authorId="{AB0F08A9-0748-0FE0-A2CB-6642382F647D}" created="2024-06-20T10:40:44.560">
        <p188:txBody>
          <a:bodyPr/>
          <a:lstStyle/>
          <a:p>
            <a:r>
              <a:rPr lang="en-IN"/>
              <a:t>The figures should be visible, should have titles and be self explanatory</a:t>
            </a:r>
          </a:p>
        </p188:txBody>
      </p188:reply>
      <p188:reply id="{613B2699-F218-4355-B76F-804AE6259DFD}" authorId="{AB0F08A9-0748-0FE0-A2CB-6642382F647D}" created="2024-06-20T10:41:51.572">
        <p188:txBody>
          <a:bodyPr/>
          <a:lstStyle/>
          <a:p>
            <a:r>
              <a:rPr lang="en-IN"/>
              <a:t>First slide should ideally be on the socio demographic profile of respondents</a:t>
            </a:r>
          </a:p>
        </p188:txBody>
      </p188:reply>
    </p188:replyLst>
    <p188:txBody>
      <a:bodyPr/>
      <a:lstStyle/>
      <a:p>
        <a:r>
          <a:rPr lang="en-IN"/>
          <a:t>Please arrange your results variable wise, not question wise</a:t>
        </a:r>
      </a:p>
    </p188:txBody>
  </p188:cm>
</p188:cmLst>
</file>

<file path=ppt/comments/modernComment_11C_E230E031.xml><?xml version="1.0" encoding="utf-8"?>
<p188:cmLst xmlns:a="http://schemas.openxmlformats.org/drawingml/2006/main" xmlns:r="http://schemas.openxmlformats.org/officeDocument/2006/relationships" xmlns:p188="http://schemas.microsoft.com/office/powerpoint/2018/8/main">
  <p188:cm id="{0474C0C9-C771-4E4D-97AB-556172D10FF2}" authorId="{AB0F08A9-0748-0FE0-A2CB-6642382F647D}" created="2024-06-20T10:42:41.752">
    <ac:deMkLst xmlns:ac="http://schemas.microsoft.com/office/drawing/2013/main/command">
      <pc:docMk xmlns:pc="http://schemas.microsoft.com/office/powerpoint/2013/main/command"/>
      <pc:sldMk xmlns:pc="http://schemas.microsoft.com/office/powerpoint/2013/main/command" cId="3794853937" sldId="284"/>
      <ac:spMk id="7" creationId="{D2021FB0-3586-D578-BA20-14583F7FEEAD}"/>
    </ac:deMkLst>
    <p188:txBody>
      <a:bodyPr/>
      <a:lstStyle/>
      <a:p>
        <a:r>
          <a:rPr lang="en-IN"/>
          <a:t>If you can display results in tables or figures, then no need of textual presentation like this</a:t>
        </a:r>
      </a:p>
    </p188:txBody>
  </p188:cm>
</p188:cmLst>
</file>

<file path=ppt/comments/modernComment_148_E0423BA.xml><?xml version="1.0" encoding="utf-8"?>
<p188:cmLst xmlns:a="http://schemas.openxmlformats.org/drawingml/2006/main" xmlns:r="http://schemas.openxmlformats.org/officeDocument/2006/relationships" xmlns:p188="http://schemas.microsoft.com/office/powerpoint/2018/8/main">
  <p188:cm id="{CFD511E9-6B24-4E1B-97C2-1F78222802B0}" authorId="{AB0F08A9-0748-0FE0-A2CB-6642382F647D}" created="2024-06-20T10:38:09.206">
    <ac:deMkLst xmlns:ac="http://schemas.microsoft.com/office/drawing/2013/main/command">
      <pc:docMk xmlns:pc="http://schemas.microsoft.com/office/powerpoint/2013/main/command"/>
      <pc:sldMk xmlns:pc="http://schemas.microsoft.com/office/powerpoint/2013/main/command" cId="121532173" sldId="281"/>
      <ac:graphicFrameMk id="16" creationId="{A6374116-0ACD-D09A-18DF-A1F41FCF6B46}"/>
    </ac:deMkLst>
    <p188:replyLst>
      <p188:reply id="{63DCE0C4-0E46-47E0-A064-1A08DEB93C83}" authorId="{AB0F08A9-0748-0FE0-A2CB-6642382F647D}" created="2024-06-20T10:39:01.336">
        <p188:txBody>
          <a:bodyPr/>
          <a:lstStyle/>
          <a:p>
            <a:r>
              <a:rPr lang="en-IN"/>
              <a:t>For example, one slide on Prevalence of smoking, another one on prevalence of smokeless tobacco</a:t>
            </a:r>
          </a:p>
        </p188:txBody>
      </p188:reply>
      <p188:reply id="{31649722-95F2-48A7-915C-B5C669D09CE9}" authorId="{AB0F08A9-0748-0FE0-A2CB-6642382F647D}" created="2024-06-20T10:40:19.796">
        <p188:txBody>
          <a:bodyPr/>
          <a:lstStyle/>
          <a:p>
            <a:r>
              <a:rPr lang="en-IN"/>
              <a:t>You can have tables or figures on frequency of tobacco use, reasons for not using etc</a:t>
            </a:r>
          </a:p>
        </p188:txBody>
      </p188:reply>
      <p188:reply id="{7F85F543-2A29-43C8-AE6A-C02267F3EFE8}" authorId="{AB0F08A9-0748-0FE0-A2CB-6642382F647D}" created="2024-06-20T10:40:44.560">
        <p188:txBody>
          <a:bodyPr/>
          <a:lstStyle/>
          <a:p>
            <a:r>
              <a:rPr lang="en-IN"/>
              <a:t>The figures should be visible, should have titles and be self explanatory</a:t>
            </a:r>
          </a:p>
        </p188:txBody>
      </p188:reply>
      <p188:reply id="{613B2699-F218-4355-B76F-804AE6259DFD}" authorId="{AB0F08A9-0748-0FE0-A2CB-6642382F647D}" created="2024-06-20T10:41:51.572">
        <p188:txBody>
          <a:bodyPr/>
          <a:lstStyle/>
          <a:p>
            <a:r>
              <a:rPr lang="en-IN"/>
              <a:t>First slide should ideally be on the socio demographic profile of respondents</a:t>
            </a:r>
          </a:p>
        </p188:txBody>
      </p188:reply>
    </p188:replyLst>
    <p188:txBody>
      <a:bodyPr/>
      <a:lstStyle/>
      <a:p>
        <a:r>
          <a:rPr lang="en-IN"/>
          <a:t>Please arrange your results variable wise, not question wise</a:t>
        </a:r>
      </a:p>
    </p188:txBody>
  </p188:cm>
</p188:cmLst>
</file>

<file path=ppt/comments/modernComment_149_719988AD.xml><?xml version="1.0" encoding="utf-8"?>
<p188:cmLst xmlns:a="http://schemas.openxmlformats.org/drawingml/2006/main" xmlns:r="http://schemas.openxmlformats.org/officeDocument/2006/relationships" xmlns:p188="http://schemas.microsoft.com/office/powerpoint/2018/8/main">
  <p188:cm id="{CFD511E9-6B24-4E1B-97C2-1F78222802B0}" authorId="{AB0F08A9-0748-0FE0-A2CB-6642382F647D}" created="2024-06-20T10:38:09.206">
    <ac:deMkLst xmlns:ac="http://schemas.microsoft.com/office/drawing/2013/main/command">
      <pc:docMk xmlns:pc="http://schemas.microsoft.com/office/powerpoint/2013/main/command"/>
      <pc:sldMk xmlns:pc="http://schemas.microsoft.com/office/powerpoint/2013/main/command" cId="121532173" sldId="281"/>
      <ac:graphicFrameMk id="16" creationId="{A6374116-0ACD-D09A-18DF-A1F41FCF6B46}"/>
    </ac:deMkLst>
    <p188:replyLst>
      <p188:reply id="{63DCE0C4-0E46-47E0-A064-1A08DEB93C83}" authorId="{AB0F08A9-0748-0FE0-A2CB-6642382F647D}" created="2024-06-20T10:39:01.336">
        <p188:txBody>
          <a:bodyPr/>
          <a:lstStyle/>
          <a:p>
            <a:r>
              <a:rPr lang="en-IN"/>
              <a:t>For example, one slide on Prevalence of smoking, another one on prevalence of smokeless tobacco</a:t>
            </a:r>
          </a:p>
        </p188:txBody>
      </p188:reply>
      <p188:reply id="{31649722-95F2-48A7-915C-B5C669D09CE9}" authorId="{AB0F08A9-0748-0FE0-A2CB-6642382F647D}" created="2024-06-20T10:40:19.796">
        <p188:txBody>
          <a:bodyPr/>
          <a:lstStyle/>
          <a:p>
            <a:r>
              <a:rPr lang="en-IN"/>
              <a:t>You can have tables or figures on frequency of tobacco use, reasons for not using etc</a:t>
            </a:r>
          </a:p>
        </p188:txBody>
      </p188:reply>
      <p188:reply id="{7F85F543-2A29-43C8-AE6A-C02267F3EFE8}" authorId="{AB0F08A9-0748-0FE0-A2CB-6642382F647D}" created="2024-06-20T10:40:44.560">
        <p188:txBody>
          <a:bodyPr/>
          <a:lstStyle/>
          <a:p>
            <a:r>
              <a:rPr lang="en-IN"/>
              <a:t>The figures should be visible, should have titles and be self explanatory</a:t>
            </a:r>
          </a:p>
        </p188:txBody>
      </p188:reply>
      <p188:reply id="{613B2699-F218-4355-B76F-804AE6259DFD}" authorId="{AB0F08A9-0748-0FE0-A2CB-6642382F647D}" created="2024-06-20T10:41:51.572">
        <p188:txBody>
          <a:bodyPr/>
          <a:lstStyle/>
          <a:p>
            <a:r>
              <a:rPr lang="en-IN"/>
              <a:t>First slide should ideally be on the socio demographic profile of respondents</a:t>
            </a:r>
          </a:p>
        </p188:txBody>
      </p188:reply>
    </p188:replyLst>
    <p188:txBody>
      <a:bodyPr/>
      <a:lstStyle/>
      <a:p>
        <a:r>
          <a:rPr lang="en-IN"/>
          <a:t>Please arrange your results variable wise, not question wise</a:t>
        </a:r>
      </a:p>
    </p188:txBody>
  </p188:cm>
</p188:cmLst>
</file>

<file path=ppt/comments/modernComment_14B_28AAFAF6.xml><?xml version="1.0" encoding="utf-8"?>
<p188:cmLst xmlns:a="http://schemas.openxmlformats.org/drawingml/2006/main" xmlns:r="http://schemas.openxmlformats.org/officeDocument/2006/relationships" xmlns:p188="http://schemas.microsoft.com/office/powerpoint/2018/8/main">
  <p188:cm id="{CFD511E9-6B24-4E1B-97C2-1F78222802B0}" authorId="{AB0F08A9-0748-0FE0-A2CB-6642382F647D}" created="2024-06-20T10:38:09.206">
    <ac:deMkLst xmlns:ac="http://schemas.microsoft.com/office/drawing/2013/main/command">
      <pc:docMk xmlns:pc="http://schemas.microsoft.com/office/powerpoint/2013/main/command"/>
      <pc:sldMk xmlns:pc="http://schemas.microsoft.com/office/powerpoint/2013/main/command" cId="121532173" sldId="281"/>
      <ac:graphicFrameMk id="16" creationId="{A6374116-0ACD-D09A-18DF-A1F41FCF6B46}"/>
    </ac:deMkLst>
    <p188:replyLst>
      <p188:reply id="{63DCE0C4-0E46-47E0-A064-1A08DEB93C83}" authorId="{AB0F08A9-0748-0FE0-A2CB-6642382F647D}" created="2024-06-20T10:39:01.336">
        <p188:txBody>
          <a:bodyPr/>
          <a:lstStyle/>
          <a:p>
            <a:r>
              <a:rPr lang="en-IN"/>
              <a:t>For example, one slide on Prevalence of smoking, another one on prevalence of smokeless tobacco</a:t>
            </a:r>
          </a:p>
        </p188:txBody>
      </p188:reply>
      <p188:reply id="{31649722-95F2-48A7-915C-B5C669D09CE9}" authorId="{AB0F08A9-0748-0FE0-A2CB-6642382F647D}" created="2024-06-20T10:40:19.796">
        <p188:txBody>
          <a:bodyPr/>
          <a:lstStyle/>
          <a:p>
            <a:r>
              <a:rPr lang="en-IN"/>
              <a:t>You can have tables or figures on frequency of tobacco use, reasons for not using etc</a:t>
            </a:r>
          </a:p>
        </p188:txBody>
      </p188:reply>
      <p188:reply id="{7F85F543-2A29-43C8-AE6A-C02267F3EFE8}" authorId="{AB0F08A9-0748-0FE0-A2CB-6642382F647D}" created="2024-06-20T10:40:44.560">
        <p188:txBody>
          <a:bodyPr/>
          <a:lstStyle/>
          <a:p>
            <a:r>
              <a:rPr lang="en-IN"/>
              <a:t>The figures should be visible, should have titles and be self explanatory</a:t>
            </a:r>
          </a:p>
        </p188:txBody>
      </p188:reply>
      <p188:reply id="{613B2699-F218-4355-B76F-804AE6259DFD}" authorId="{AB0F08A9-0748-0FE0-A2CB-6642382F647D}" created="2024-06-20T10:41:51.572">
        <p188:txBody>
          <a:bodyPr/>
          <a:lstStyle/>
          <a:p>
            <a:r>
              <a:rPr lang="en-IN"/>
              <a:t>First slide should ideally be on the socio demographic profile of respondents</a:t>
            </a:r>
          </a:p>
        </p188:txBody>
      </p188:reply>
    </p188:replyLst>
    <p188:txBody>
      <a:bodyPr/>
      <a:lstStyle/>
      <a:p>
        <a:r>
          <a:rPr lang="en-IN"/>
          <a:t>Please arrange your results variable wise, not question wise</a:t>
        </a:r>
      </a:p>
    </p188:txBody>
  </p188:cm>
</p188:cmLst>
</file>

<file path=ppt/comments/modernComment_14C_7059D66F.xml><?xml version="1.0" encoding="utf-8"?>
<p188:cmLst xmlns:a="http://schemas.openxmlformats.org/drawingml/2006/main" xmlns:r="http://schemas.openxmlformats.org/officeDocument/2006/relationships" xmlns:p188="http://schemas.microsoft.com/office/powerpoint/2018/8/main">
  <p188:cm id="{26662D97-5850-4B74-B7D3-7FA811BB6B28}" authorId="{AB0F08A9-0748-0FE0-A2CB-6642382F647D}" created="2024-06-20T10:44:18.973">
    <ac:deMkLst xmlns:ac="http://schemas.microsoft.com/office/drawing/2013/main/command">
      <pc:docMk xmlns:pc="http://schemas.microsoft.com/office/powerpoint/2013/main/command"/>
      <pc:sldMk xmlns:pc="http://schemas.microsoft.com/office/powerpoint/2013/main/command" cId="2388368187" sldId="266"/>
      <ac:spMk id="3" creationId="{069AE405-828D-19A8-A3BF-17A9B1F9E370}"/>
    </ac:deMkLst>
    <p188:txBody>
      <a:bodyPr/>
      <a:lstStyle/>
      <a:p>
        <a:r>
          <a:rPr lang="en-IN"/>
          <a:t>What is the outcome of the study? Do you have any recommendations ? </a:t>
        </a:r>
      </a:p>
    </p188:txBody>
  </p188:cm>
</p188:cmLst>
</file>

<file path=ppt/drawings/drawing1.xml><?xml version="1.0" encoding="utf-8"?>
<c:userShapes xmlns:c="http://schemas.openxmlformats.org/drawingml/2006/chart">
  <cdr:relSizeAnchor xmlns:cdr="http://schemas.openxmlformats.org/drawingml/2006/chartDrawing">
    <cdr:from>
      <cdr:x>0.68762</cdr:x>
      <cdr:y>0.2375</cdr:y>
    </cdr:from>
    <cdr:to>
      <cdr:x>0.89502</cdr:x>
      <cdr:y>0.26719</cdr:y>
    </cdr:to>
    <cdr:cxnSp macro="">
      <cdr:nvCxnSpPr>
        <cdr:cNvPr id="3" name="Straight Arrow Connector 2">
          <a:extLst xmlns:a="http://schemas.openxmlformats.org/drawingml/2006/main">
            <a:ext uri="{FF2B5EF4-FFF2-40B4-BE49-F238E27FC236}">
              <a16:creationId xmlns:a16="http://schemas.microsoft.com/office/drawing/2014/main" id="{353BBD42-1B1B-0714-E15C-753CB7222EB5}"/>
            </a:ext>
          </a:extLst>
        </cdr:cNvPr>
        <cdr:cNvCxnSpPr/>
      </cdr:nvCxnSpPr>
      <cdr:spPr>
        <a:xfrm xmlns:a="http://schemas.openxmlformats.org/drawingml/2006/main" flipV="1">
          <a:off x="5224834" y="1245322"/>
          <a:ext cx="1575881" cy="15564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0.13073</cdr:x>
      <cdr:y>0.1804</cdr:y>
    </cdr:from>
    <cdr:to>
      <cdr:x>0.34353</cdr:x>
      <cdr:y>0.1804</cdr:y>
    </cdr:to>
    <cdr:cxnSp macro="">
      <cdr:nvCxnSpPr>
        <cdr:cNvPr id="4" name="Straight Arrow Connector 3">
          <a:extLst xmlns:a="http://schemas.openxmlformats.org/drawingml/2006/main">
            <a:ext uri="{FF2B5EF4-FFF2-40B4-BE49-F238E27FC236}">
              <a16:creationId xmlns:a16="http://schemas.microsoft.com/office/drawing/2014/main" id="{9329BDA0-12F2-7A87-2232-021A91497232}"/>
            </a:ext>
          </a:extLst>
        </cdr:cNvPr>
        <cdr:cNvCxnSpPr/>
      </cdr:nvCxnSpPr>
      <cdr:spPr>
        <a:xfrm xmlns:a="http://schemas.openxmlformats.org/drawingml/2006/main" flipH="1">
          <a:off x="993302" y="945926"/>
          <a:ext cx="1616954"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0.89118</cdr:x>
      <cdr:y>0.2004</cdr:y>
    </cdr:from>
    <cdr:to>
      <cdr:x>1</cdr:x>
      <cdr:y>0.26904</cdr:y>
    </cdr:to>
    <cdr:sp macro="" textlink="">
      <cdr:nvSpPr>
        <cdr:cNvPr id="6" name="TextBox 5">
          <a:extLst xmlns:a="http://schemas.openxmlformats.org/drawingml/2006/main">
            <a:ext uri="{FF2B5EF4-FFF2-40B4-BE49-F238E27FC236}">
              <a16:creationId xmlns:a16="http://schemas.microsoft.com/office/drawing/2014/main" id="{B5C79C1F-3DE3-544F-7C6E-348D15F7C1E8}"/>
            </a:ext>
          </a:extLst>
        </cdr:cNvPr>
        <cdr:cNvSpPr txBox="1"/>
      </cdr:nvSpPr>
      <cdr:spPr>
        <a:xfrm xmlns:a="http://schemas.openxmlformats.org/drawingml/2006/main">
          <a:off x="6771532" y="1050769"/>
          <a:ext cx="826851" cy="359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100" dirty="0">
              <a:latin typeface="Times New Roman" panose="02020603050405020304" pitchFamily="18" charset="0"/>
              <a:cs typeface="Times New Roman" panose="02020603050405020304" pitchFamily="18" charset="0"/>
            </a:rPr>
            <a:t>8 Million</a:t>
          </a:r>
        </a:p>
      </cdr:txBody>
    </cdr:sp>
  </cdr:relSizeAnchor>
  <cdr:relSizeAnchor xmlns:cdr="http://schemas.openxmlformats.org/drawingml/2006/chartDrawing">
    <cdr:from>
      <cdr:x>0.01529</cdr:x>
      <cdr:y>0.15629</cdr:y>
    </cdr:from>
    <cdr:to>
      <cdr:x>0.12411</cdr:x>
      <cdr:y>0.22493</cdr:y>
    </cdr:to>
    <cdr:sp macro="" textlink="">
      <cdr:nvSpPr>
        <cdr:cNvPr id="7" name="TextBox 1">
          <a:extLst xmlns:a="http://schemas.openxmlformats.org/drawingml/2006/main">
            <a:ext uri="{FF2B5EF4-FFF2-40B4-BE49-F238E27FC236}">
              <a16:creationId xmlns:a16="http://schemas.microsoft.com/office/drawing/2014/main" id="{23B6C457-C876-4A97-A43E-75D91665FA5F}"/>
            </a:ext>
          </a:extLst>
        </cdr:cNvPr>
        <cdr:cNvSpPr txBox="1"/>
      </cdr:nvSpPr>
      <cdr:spPr>
        <a:xfrm xmlns:a="http://schemas.openxmlformats.org/drawingml/2006/main">
          <a:off x="116191" y="819467"/>
          <a:ext cx="826851" cy="3599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N" dirty="0">
              <a:latin typeface="Times New Roman" panose="02020603050405020304" pitchFamily="18" charset="0"/>
              <a:cs typeface="Times New Roman" panose="02020603050405020304" pitchFamily="18" charset="0"/>
            </a:rPr>
            <a:t>1.5</a:t>
          </a:r>
          <a:r>
            <a:rPr lang="en-IN" sz="1100" dirty="0">
              <a:latin typeface="Times New Roman" panose="02020603050405020304" pitchFamily="18" charset="0"/>
              <a:cs typeface="Times New Roman" panose="02020603050405020304" pitchFamily="18" charset="0"/>
            </a:rPr>
            <a:t> Million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29-07-2024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CBBF-3B14-49EE-839D-F9D0F54BECC4}" type="slidenum">
              <a:rPr lang="en-IN" smtClean="0"/>
              <a:t>26</a:t>
            </a:fld>
            <a:endParaRPr lang="en-IN"/>
          </a:p>
        </p:txBody>
      </p:sp>
    </p:spTree>
    <p:extLst>
      <p:ext uri="{BB962C8B-B14F-4D97-AF65-F5344CB8AC3E}">
        <p14:creationId xmlns:p14="http://schemas.microsoft.com/office/powerpoint/2010/main" val="92950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29-07-2024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29-07-2024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29-07-2024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4625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en-US"/>
              <a:t>Click icon to add picture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91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29-07-2024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29-07-2024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29-07-2024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29-07-2024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29-07-2024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29-07-2024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29-07-2024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29-07-2024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29-07-2024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18_359CBDC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B_28AAFAF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19_73E6F0D.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8_E0423BA.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9_719988AD.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1C_E230E03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09_9BF1201F.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0A_8E5B9B3B.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bin"/><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4C_7059D66F.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12_AEF0B4AB.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04_D347A4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3_1B5D739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3FBD-9A80-0685-9C6A-7279D1DEEFD8}"/>
              </a:ext>
            </a:extLst>
          </p:cNvPr>
          <p:cNvSpPr>
            <a:spLocks noGrp="1"/>
          </p:cNvSpPr>
          <p:nvPr>
            <p:ph type="title"/>
          </p:nvPr>
        </p:nvSpPr>
        <p:spPr>
          <a:xfrm>
            <a:off x="3212868" y="2429781"/>
            <a:ext cx="6417426" cy="919779"/>
          </a:xfrm>
        </p:spPr>
        <p:txBody>
          <a:bodyPr>
            <a:normAutofit fontScale="90000"/>
          </a:bodyPr>
          <a:lstStyle/>
          <a:p>
            <a:pPr algn="ctr"/>
            <a:r>
              <a:rPr lang="en-IN" sz="3200" b="1" dirty="0">
                <a:latin typeface="Times New Roman" panose="02020603050405020304" pitchFamily="18" charset="0"/>
                <a:cs typeface="Times New Roman" panose="02020603050405020304" pitchFamily="18" charset="0"/>
              </a:rPr>
              <a:t>DEDICATED TO 55,000 PEOPLE OF GOYALA DAIRY</a:t>
            </a:r>
          </a:p>
        </p:txBody>
      </p:sp>
      <p:sp>
        <p:nvSpPr>
          <p:cNvPr id="4" name="Slide Number Placeholder 3">
            <a:extLst>
              <a:ext uri="{FF2B5EF4-FFF2-40B4-BE49-F238E27FC236}">
                <a16:creationId xmlns:a16="http://schemas.microsoft.com/office/drawing/2014/main" id="{8F006D08-C516-897C-AE38-F28F45CE7EBE}"/>
              </a:ext>
            </a:extLst>
          </p:cNvPr>
          <p:cNvSpPr>
            <a:spLocks noGrp="1"/>
          </p:cNvSpPr>
          <p:nvPr>
            <p:ph type="sldNum" sz="quarter" idx="12"/>
          </p:nvPr>
        </p:nvSpPr>
        <p:spPr/>
        <p:txBody>
          <a:bodyPr/>
          <a:lstStyle/>
          <a:p>
            <a:fld id="{26AD20E6-394B-4DF0-96A5-9647FF39C943}" type="slidenum">
              <a:rPr lang="en-IN" smtClean="0"/>
              <a:t>1</a:t>
            </a:fld>
            <a:endParaRPr lang="en-IN" dirty="0"/>
          </a:p>
        </p:txBody>
      </p:sp>
      <p:pic>
        <p:nvPicPr>
          <p:cNvPr id="5" name="Picture 4">
            <a:extLst>
              <a:ext uri="{FF2B5EF4-FFF2-40B4-BE49-F238E27FC236}">
                <a16:creationId xmlns:a16="http://schemas.microsoft.com/office/drawing/2014/main" id="{CADC6080-F489-FDA7-4167-5876C7D03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094" y="5787131"/>
            <a:ext cx="1875905" cy="1055196"/>
          </a:xfrm>
          <a:prstGeom prst="rect">
            <a:avLst/>
          </a:prstGeom>
        </p:spPr>
      </p:pic>
      <p:pic>
        <p:nvPicPr>
          <p:cNvPr id="7" name="Picture 6">
            <a:extLst>
              <a:ext uri="{FF2B5EF4-FFF2-40B4-BE49-F238E27FC236}">
                <a16:creationId xmlns:a16="http://schemas.microsoft.com/office/drawing/2014/main" id="{6DB6D23F-2065-531B-8D1C-287913C56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4495" y="4634990"/>
            <a:ext cx="1371599" cy="2207337"/>
          </a:xfrm>
          <a:prstGeom prst="rect">
            <a:avLst/>
          </a:prstGeom>
        </p:spPr>
      </p:pic>
      <p:pic>
        <p:nvPicPr>
          <p:cNvPr id="9" name="Picture 8">
            <a:extLst>
              <a:ext uri="{FF2B5EF4-FFF2-40B4-BE49-F238E27FC236}">
                <a16:creationId xmlns:a16="http://schemas.microsoft.com/office/drawing/2014/main" id="{55E7E8D0-0639-8742-028D-B4134FFBD3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6094" y="2638011"/>
            <a:ext cx="1875905" cy="3149120"/>
          </a:xfrm>
          <a:prstGeom prst="rect">
            <a:avLst/>
          </a:prstGeom>
        </p:spPr>
      </p:pic>
      <p:pic>
        <p:nvPicPr>
          <p:cNvPr id="11" name="Picture 10">
            <a:extLst>
              <a:ext uri="{FF2B5EF4-FFF2-40B4-BE49-F238E27FC236}">
                <a16:creationId xmlns:a16="http://schemas.microsoft.com/office/drawing/2014/main" id="{7049BE49-5A06-F3C9-E345-A4D7D68087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736" y="15673"/>
            <a:ext cx="1482264" cy="2635135"/>
          </a:xfrm>
          <a:prstGeom prst="rect">
            <a:avLst/>
          </a:prstGeom>
        </p:spPr>
      </p:pic>
      <p:pic>
        <p:nvPicPr>
          <p:cNvPr id="13" name="Picture 12">
            <a:extLst>
              <a:ext uri="{FF2B5EF4-FFF2-40B4-BE49-F238E27FC236}">
                <a16:creationId xmlns:a16="http://schemas.microsoft.com/office/drawing/2014/main" id="{95C783FF-A590-7FB5-8650-EB289792FE54}"/>
              </a:ext>
            </a:extLst>
          </p:cNvPr>
          <p:cNvPicPr>
            <a:picLocks noChangeAspect="1"/>
          </p:cNvPicPr>
          <p:nvPr/>
        </p:nvPicPr>
        <p:blipFill rotWithShape="1">
          <a:blip r:embed="rId6">
            <a:extLst>
              <a:ext uri="{28A0092B-C50C-407E-A947-70E740481C1C}">
                <a14:useLocalDpi xmlns:a14="http://schemas.microsoft.com/office/drawing/2010/main" val="0"/>
              </a:ext>
            </a:extLst>
          </a:blip>
          <a:srcRect t="16517" b="32415"/>
          <a:stretch/>
        </p:blipFill>
        <p:spPr>
          <a:xfrm>
            <a:off x="7966536" y="0"/>
            <a:ext cx="2743200" cy="1912914"/>
          </a:xfrm>
          <a:prstGeom prst="rect">
            <a:avLst/>
          </a:prstGeom>
        </p:spPr>
      </p:pic>
      <p:pic>
        <p:nvPicPr>
          <p:cNvPr id="15" name="Picture 14">
            <a:extLst>
              <a:ext uri="{FF2B5EF4-FFF2-40B4-BE49-F238E27FC236}">
                <a16:creationId xmlns:a16="http://schemas.microsoft.com/office/drawing/2014/main" id="{BCFBCC82-B850-F2D0-8A83-B9A194B501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3334" y="-6516"/>
            <a:ext cx="2743201" cy="1594248"/>
          </a:xfrm>
          <a:prstGeom prst="rect">
            <a:avLst/>
          </a:prstGeom>
        </p:spPr>
      </p:pic>
      <p:pic>
        <p:nvPicPr>
          <p:cNvPr id="17" name="Picture 16">
            <a:extLst>
              <a:ext uri="{FF2B5EF4-FFF2-40B4-BE49-F238E27FC236}">
                <a16:creationId xmlns:a16="http://schemas.microsoft.com/office/drawing/2014/main" id="{9D7BAE42-C6BE-32D5-0DBB-C6D697AECF53}"/>
              </a:ext>
            </a:extLst>
          </p:cNvPr>
          <p:cNvPicPr>
            <a:picLocks noChangeAspect="1"/>
          </p:cNvPicPr>
          <p:nvPr/>
        </p:nvPicPr>
        <p:blipFill rotWithShape="1">
          <a:blip r:embed="rId8">
            <a:extLst>
              <a:ext uri="{28A0092B-C50C-407E-A947-70E740481C1C}">
                <a14:useLocalDpi xmlns:a14="http://schemas.microsoft.com/office/drawing/2010/main" val="0"/>
              </a:ext>
            </a:extLst>
          </a:blip>
          <a:srcRect t="42545" b="19829"/>
          <a:stretch/>
        </p:blipFill>
        <p:spPr>
          <a:xfrm>
            <a:off x="2363576" y="0"/>
            <a:ext cx="2859757" cy="1912914"/>
          </a:xfrm>
          <a:prstGeom prst="rect">
            <a:avLst/>
          </a:prstGeom>
        </p:spPr>
      </p:pic>
      <p:pic>
        <p:nvPicPr>
          <p:cNvPr id="19" name="Picture 18">
            <a:extLst>
              <a:ext uri="{FF2B5EF4-FFF2-40B4-BE49-F238E27FC236}">
                <a16:creationId xmlns:a16="http://schemas.microsoft.com/office/drawing/2014/main" id="{F9659451-668C-CE91-2AFD-7599D6CD6E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8255" y="4491991"/>
            <a:ext cx="4206239" cy="2366009"/>
          </a:xfrm>
          <a:prstGeom prst="rect">
            <a:avLst/>
          </a:prstGeom>
        </p:spPr>
      </p:pic>
      <p:pic>
        <p:nvPicPr>
          <p:cNvPr id="21" name="Picture 20">
            <a:extLst>
              <a:ext uri="{FF2B5EF4-FFF2-40B4-BE49-F238E27FC236}">
                <a16:creationId xmlns:a16="http://schemas.microsoft.com/office/drawing/2014/main" id="{455182B4-5980-9BF4-2E35-C590E9ACBE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3" b="27034"/>
          <a:stretch/>
        </p:blipFill>
        <p:spPr>
          <a:xfrm>
            <a:off x="-13956" y="-6516"/>
            <a:ext cx="2377531" cy="3373171"/>
          </a:xfrm>
          <a:prstGeom prst="rect">
            <a:avLst/>
          </a:prstGeom>
        </p:spPr>
      </p:pic>
      <p:pic>
        <p:nvPicPr>
          <p:cNvPr id="23" name="Picture 22">
            <a:extLst>
              <a:ext uri="{FF2B5EF4-FFF2-40B4-BE49-F238E27FC236}">
                <a16:creationId xmlns:a16="http://schemas.microsoft.com/office/drawing/2014/main" id="{7B9AD7AB-DFF3-99B5-4757-530FDE695FE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7314"/>
          <a:stretch/>
        </p:blipFill>
        <p:spPr>
          <a:xfrm>
            <a:off x="1704109" y="3948545"/>
            <a:ext cx="3034145" cy="2888466"/>
          </a:xfrm>
          <a:prstGeom prst="rect">
            <a:avLst/>
          </a:prstGeom>
        </p:spPr>
      </p:pic>
      <p:pic>
        <p:nvPicPr>
          <p:cNvPr id="27" name="Picture 26">
            <a:extLst>
              <a:ext uri="{FF2B5EF4-FFF2-40B4-BE49-F238E27FC236}">
                <a16:creationId xmlns:a16="http://schemas.microsoft.com/office/drawing/2014/main" id="{FF148B8C-992F-3089-3B63-29F847E889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957" y="2444953"/>
            <a:ext cx="2630978" cy="4413047"/>
          </a:xfrm>
          <a:prstGeom prst="rect">
            <a:avLst/>
          </a:prstGeom>
        </p:spPr>
      </p:pic>
      <p:sp>
        <p:nvSpPr>
          <p:cNvPr id="28" name="TextBox 27">
            <a:extLst>
              <a:ext uri="{FF2B5EF4-FFF2-40B4-BE49-F238E27FC236}">
                <a16:creationId xmlns:a16="http://schemas.microsoft.com/office/drawing/2014/main" id="{DE362092-0DAA-27D0-0E6D-2E519CD7A3EC}"/>
              </a:ext>
            </a:extLst>
          </p:cNvPr>
          <p:cNvSpPr txBox="1"/>
          <p:nvPr/>
        </p:nvSpPr>
        <p:spPr>
          <a:xfrm>
            <a:off x="5457470" y="3438277"/>
            <a:ext cx="2274927"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A Small contribution</a:t>
            </a:r>
          </a:p>
        </p:txBody>
      </p:sp>
      <p:sp>
        <p:nvSpPr>
          <p:cNvPr id="3" name="Rectangle 2"/>
          <p:cNvSpPr/>
          <p:nvPr/>
        </p:nvSpPr>
        <p:spPr>
          <a:xfrm>
            <a:off x="2363575" y="1912914"/>
            <a:ext cx="2859758" cy="171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40355" y="3723027"/>
            <a:ext cx="1897899" cy="225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66532" y="1909336"/>
            <a:ext cx="2743203" cy="345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82977" y="1559409"/>
            <a:ext cx="2783556" cy="12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38254" y="4187409"/>
            <a:ext cx="4206240" cy="293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363575" y="2084832"/>
            <a:ext cx="96161" cy="344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08778" y="2444953"/>
            <a:ext cx="231577" cy="150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935111" y="4292328"/>
            <a:ext cx="1380981" cy="344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3590" y="3723028"/>
            <a:ext cx="141018" cy="74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223157" y="2650809"/>
            <a:ext cx="92936" cy="164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557336" y="2270407"/>
            <a:ext cx="152399" cy="35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745024" y="3190988"/>
            <a:ext cx="270110" cy="231289"/>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Flowchart: Connector 31"/>
          <p:cNvSpPr/>
          <p:nvPr/>
        </p:nvSpPr>
        <p:spPr>
          <a:xfrm>
            <a:off x="5105565" y="3588424"/>
            <a:ext cx="188232" cy="16917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Flowchart: Connector 32"/>
          <p:cNvSpPr/>
          <p:nvPr/>
        </p:nvSpPr>
        <p:spPr>
          <a:xfrm>
            <a:off x="6841374" y="2085672"/>
            <a:ext cx="139736" cy="14009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Flowchart: Connector 34"/>
          <p:cNvSpPr/>
          <p:nvPr/>
        </p:nvSpPr>
        <p:spPr>
          <a:xfrm>
            <a:off x="8325258" y="3588424"/>
            <a:ext cx="285341" cy="300679"/>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Flowchart: Connector 35"/>
          <p:cNvSpPr/>
          <p:nvPr/>
        </p:nvSpPr>
        <p:spPr>
          <a:xfrm>
            <a:off x="9746377" y="2990088"/>
            <a:ext cx="235823" cy="263691"/>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Flowchart: Connector 36"/>
          <p:cNvSpPr/>
          <p:nvPr/>
        </p:nvSpPr>
        <p:spPr>
          <a:xfrm>
            <a:off x="8944494" y="3481220"/>
            <a:ext cx="351905" cy="29816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Rectangle 37"/>
          <p:cNvSpPr/>
          <p:nvPr/>
        </p:nvSpPr>
        <p:spPr>
          <a:xfrm>
            <a:off x="885959" y="3948544"/>
            <a:ext cx="594815" cy="2388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176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0" y="54212"/>
            <a:ext cx="3647872" cy="482026"/>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Methodology</a:t>
            </a:r>
            <a:endParaRPr lang="en-IN" b="1" dirty="0"/>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204281" y="749031"/>
            <a:ext cx="11498093" cy="5957176"/>
          </a:xfrm>
        </p:spPr>
        <p:txBody>
          <a:bodyPr>
            <a:normAutofit fontScale="92500" lnSpcReduction="10000"/>
          </a:bodyPr>
          <a:lstStyle/>
          <a:p>
            <a:pPr marL="0" indent="0">
              <a:lnSpc>
                <a:spcPct val="107000"/>
              </a:lnSpc>
              <a:spcAft>
                <a:spcPts val="800"/>
              </a:spcAft>
              <a:buNone/>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Exclusion Criteria</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Women not coming to the health facility for the Antenatal checkups.</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Women not giving Consent for the participation.</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Women from area other than </a:t>
            </a:r>
            <a:r>
              <a:rPr lang="en-IN" sz="1800" kern="100" dirty="0" err="1">
                <a:effectLst/>
                <a:latin typeface="Times New Roman" panose="02020603050405020304" pitchFamily="18" charset="0"/>
                <a:ea typeface="Calibri" panose="020F0502020204030204" pitchFamily="34" charset="0"/>
                <a:cs typeface="Mangal" panose="02040503050203030202" pitchFamily="18" charset="0"/>
              </a:rPr>
              <a:t>Goyala</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Dairy was not be considered for the interview</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Data Collection Method</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Primary Data was collected by approaching the women at the facility by taking a direct interview using a checklist tool. After undertaking an informed consent an exit interview will take from them. The checklist tool has a set of 27 close ended questioner all of it based on GATS(</a:t>
            </a: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Global Adult Tobacco Survey Questionnaire</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The data was captured each Antenatal day which is twice in a week at the health facility between 08:00-12:00.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The data was collected in English and Hindi language, whichever suits the participants for the exit interview.</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Data Collection Tool</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Data collection tool is developed using the Global Adult Tobacco survey (GATS) Questionnaire was used in the Study to determine the prevalence of consumption of tobacco amongst the women taking antenatal care. The tool captured the socio-cultural information of the participants, the type of tobacco product consumed and its frequency of consumption. The tool also captured the change in behaviour of consumption of tobacco during pregnancy and reason for the change in the behaviour.</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7938" y="34419"/>
            <a:ext cx="1024062" cy="482025"/>
          </a:xfrm>
          <a:prstGeom prst="rect">
            <a:avLst/>
          </a:prstGeom>
        </p:spPr>
      </p:pic>
      <p:sp>
        <p:nvSpPr>
          <p:cNvPr id="7" name="Rectangle 6"/>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flipV="1">
            <a:off x="1187714" y="561575"/>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9464640"/>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657606" y="8924"/>
            <a:ext cx="5124750" cy="633362"/>
          </a:xfrm>
        </p:spPr>
        <p:txBody>
          <a:bodyPr>
            <a:normAutofit/>
          </a:bodyPr>
          <a:lstStyle/>
          <a:p>
            <a:pPr algn="ctr"/>
            <a:r>
              <a:rPr lang="en-IN" sz="2800" b="1" dirty="0">
                <a:latin typeface="Times New Roman" panose="02020603050405020304" pitchFamily="18" charset="0"/>
                <a:cs typeface="Times New Roman" panose="02020603050405020304" pitchFamily="18" charset="0"/>
              </a:rPr>
              <a:t>Important Tables and Figures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sp>
        <p:nvSpPr>
          <p:cNvPr id="18" name="TextBox 17">
            <a:extLst>
              <a:ext uri="{FF2B5EF4-FFF2-40B4-BE49-F238E27FC236}">
                <a16:creationId xmlns:a16="http://schemas.microsoft.com/office/drawing/2014/main" id="{92747F3D-7AC4-1939-A1CA-13FF6691316D}"/>
              </a:ext>
            </a:extLst>
          </p:cNvPr>
          <p:cNvSpPr txBox="1"/>
          <p:nvPr/>
        </p:nvSpPr>
        <p:spPr>
          <a:xfrm>
            <a:off x="90361" y="691866"/>
            <a:ext cx="1346661" cy="369332"/>
          </a:xfrm>
          <a:prstGeom prst="rect">
            <a:avLst/>
          </a:prstGeom>
          <a:noFill/>
        </p:spPr>
        <p:txBody>
          <a:bodyPr wrap="square" rtlCol="0">
            <a:spAutoFit/>
          </a:bodyPr>
          <a:lstStyle/>
          <a:p>
            <a:r>
              <a:rPr lang="en-IN" b="1" u="sng" dirty="0">
                <a:highlight>
                  <a:srgbClr val="FFFF00"/>
                </a:highlight>
                <a:latin typeface="Times New Roman" panose="02020603050405020304" pitchFamily="18" charset="0"/>
                <a:cs typeface="Times New Roman" panose="02020603050405020304" pitchFamily="18" charset="0"/>
              </a:rPr>
              <a:t>TABLE: 01</a:t>
            </a:r>
          </a:p>
        </p:txBody>
      </p:sp>
      <p:sp>
        <p:nvSpPr>
          <p:cNvPr id="26" name="Rectangle 25"/>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13226396"/>
              </p:ext>
            </p:extLst>
          </p:nvPr>
        </p:nvGraphicFramePr>
        <p:xfrm>
          <a:off x="1923691" y="517374"/>
          <a:ext cx="7720641" cy="5321603"/>
        </p:xfrm>
        <a:graphic>
          <a:graphicData uri="http://schemas.openxmlformats.org/drawingml/2006/table">
            <a:tbl>
              <a:tblPr firstRow="1" firstCol="1" bandRow="1">
                <a:tableStyleId>{5C22544A-7EE6-4342-B048-85BDC9FD1C3A}</a:tableStyleId>
              </a:tblPr>
              <a:tblGrid>
                <a:gridCol w="3251106">
                  <a:extLst>
                    <a:ext uri="{9D8B030D-6E8A-4147-A177-3AD203B41FA5}">
                      <a16:colId xmlns:a16="http://schemas.microsoft.com/office/drawing/2014/main" val="20000"/>
                    </a:ext>
                  </a:extLst>
                </a:gridCol>
                <a:gridCol w="1198021">
                  <a:extLst>
                    <a:ext uri="{9D8B030D-6E8A-4147-A177-3AD203B41FA5}">
                      <a16:colId xmlns:a16="http://schemas.microsoft.com/office/drawing/2014/main" val="20001"/>
                    </a:ext>
                  </a:extLst>
                </a:gridCol>
                <a:gridCol w="3271514">
                  <a:extLst>
                    <a:ext uri="{9D8B030D-6E8A-4147-A177-3AD203B41FA5}">
                      <a16:colId xmlns:a16="http://schemas.microsoft.com/office/drawing/2014/main" val="20002"/>
                    </a:ext>
                  </a:extLst>
                </a:gridCol>
              </a:tblGrid>
              <a:tr h="376025">
                <a:tc>
                  <a:txBody>
                    <a:bodyPr/>
                    <a:lstStyle/>
                    <a:p>
                      <a:pPr marL="0" marR="0">
                        <a:lnSpc>
                          <a:spcPct val="107000"/>
                        </a:lnSpc>
                        <a:spcBef>
                          <a:spcPts val="0"/>
                        </a:spcBef>
                        <a:spcAft>
                          <a:spcPts val="0"/>
                        </a:spcAft>
                      </a:pPr>
                      <a:r>
                        <a:rPr lang="en-IN" sz="1200" kern="0" dirty="0">
                          <a:solidFill>
                            <a:schemeClr val="tx1"/>
                          </a:solidFill>
                          <a:effectLst/>
                          <a:latin typeface="Times New Roman" panose="02020603050405020304" pitchFamily="18" charset="0"/>
                          <a:cs typeface="Times New Roman" panose="02020603050405020304" pitchFamily="18" charset="0"/>
                        </a:rPr>
                        <a:t>AGE GROUP (IN YEARS)</a:t>
                      </a:r>
                      <a:endParaRPr lang="en-US"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b">
                    <a:solidFill>
                      <a:schemeClr val="accent2">
                        <a:lumMod val="20000"/>
                        <a:lumOff val="80000"/>
                      </a:schemeClr>
                    </a:solidFill>
                  </a:tcPr>
                </a:tc>
                <a:tc>
                  <a:txBody>
                    <a:bodyPr/>
                    <a:lstStyle/>
                    <a:p>
                      <a:pPr marL="0" marR="0">
                        <a:lnSpc>
                          <a:spcPct val="107000"/>
                        </a:lnSpc>
                        <a:spcBef>
                          <a:spcPts val="0"/>
                        </a:spcBef>
                        <a:spcAft>
                          <a:spcPts val="0"/>
                        </a:spcAft>
                      </a:pPr>
                      <a:r>
                        <a:rPr lang="en-IN" sz="1200" kern="0">
                          <a:solidFill>
                            <a:schemeClr val="tx1"/>
                          </a:solidFill>
                          <a:effectLst/>
                          <a:latin typeface="Times New Roman" panose="02020603050405020304" pitchFamily="18" charset="0"/>
                          <a:cs typeface="Times New Roman" panose="02020603050405020304" pitchFamily="18" charset="0"/>
                        </a:rPr>
                        <a:t>FREQUENCY</a:t>
                      </a:r>
                      <a:endParaRPr lang="en-US" sz="1200" kern="1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b">
                    <a:solidFill>
                      <a:schemeClr val="accent2">
                        <a:lumMod val="20000"/>
                        <a:lumOff val="80000"/>
                      </a:schemeClr>
                    </a:solidFill>
                  </a:tcPr>
                </a:tc>
                <a:tc>
                  <a:txBody>
                    <a:bodyPr/>
                    <a:lstStyle/>
                    <a:p>
                      <a:pPr marL="0" marR="0">
                        <a:lnSpc>
                          <a:spcPct val="107000"/>
                        </a:lnSpc>
                        <a:spcBef>
                          <a:spcPts val="0"/>
                        </a:spcBef>
                        <a:spcAft>
                          <a:spcPts val="0"/>
                        </a:spcAft>
                      </a:pPr>
                      <a:r>
                        <a:rPr lang="en-IN" sz="1200" kern="0" dirty="0">
                          <a:solidFill>
                            <a:schemeClr val="tx1"/>
                          </a:solidFill>
                          <a:effectLst/>
                          <a:latin typeface="Times New Roman" panose="02020603050405020304" pitchFamily="18" charset="0"/>
                          <a:cs typeface="Times New Roman" panose="02020603050405020304" pitchFamily="18" charset="0"/>
                        </a:rPr>
                        <a:t>CONTRIBUTING PERCENTAGE</a:t>
                      </a:r>
                      <a:endParaRPr lang="en-US"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b">
                    <a:solidFill>
                      <a:schemeClr val="accent2">
                        <a:lumMod val="20000"/>
                        <a:lumOff val="80000"/>
                      </a:schemeClr>
                    </a:solidFill>
                  </a:tcPr>
                </a:tc>
                <a:extLst>
                  <a:ext uri="{0D108BD9-81ED-4DB2-BD59-A6C34878D82A}">
                    <a16:rowId xmlns:a16="http://schemas.microsoft.com/office/drawing/2014/main" val="10000"/>
                  </a:ext>
                </a:extLst>
              </a:tr>
              <a:tr h="224799">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15</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solidFill>
                      <a:schemeClr val="accent6"/>
                    </a:solidFill>
                  </a:tcP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5</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solidFill>
                      <a:schemeClr val="accent6"/>
                    </a:solidFill>
                  </a:tcP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1.5</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solidFill>
                      <a:schemeClr val="accent6"/>
                    </a:solidFill>
                  </a:tcPr>
                </a:tc>
                <a:extLst>
                  <a:ext uri="{0D108BD9-81ED-4DB2-BD59-A6C34878D82A}">
                    <a16:rowId xmlns:a16="http://schemas.microsoft.com/office/drawing/2014/main" val="10001"/>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16</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8</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2.4</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2"/>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17</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1.5</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3"/>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18</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6</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1.8</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4"/>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19</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17</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5.1</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5"/>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6.9</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6"/>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21</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9.6</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7"/>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6</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8"/>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31</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9.3</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09"/>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24</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19</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5.7</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0"/>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39</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11.6</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1"/>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26</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10.4</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2"/>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27</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6.9</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3"/>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28</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24</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7.2</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4"/>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29</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3.6</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5"/>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30</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6</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1.8</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6"/>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31</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8</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2.4</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7"/>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32</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3.9</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8"/>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33</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1.5</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19"/>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34</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0.3</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20"/>
                  </a:ext>
                </a:extLst>
              </a:tr>
              <a:tr h="224799">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35</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a:effectLst/>
                          <a:latin typeface="Times New Roman" panose="02020603050405020304" pitchFamily="18" charset="0"/>
                          <a:cs typeface="Times New Roman" panose="02020603050405020304" pitchFamily="18" charset="0"/>
                        </a:rPr>
                        <a:t>1</a:t>
                      </a:r>
                      <a:endParaRPr lang="en-US" sz="20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0.3</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tc>
                <a:extLst>
                  <a:ext uri="{0D108BD9-81ED-4DB2-BD59-A6C34878D82A}">
                    <a16:rowId xmlns:a16="http://schemas.microsoft.com/office/drawing/2014/main" val="10021"/>
                  </a:ext>
                </a:extLst>
              </a:tr>
              <a:tr h="224799">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39</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solidFill>
                      <a:schemeClr val="accent2"/>
                    </a:solidFill>
                  </a:tcP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1</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solidFill>
                      <a:schemeClr val="accent2"/>
                    </a:solidFill>
                  </a:tcPr>
                </a:tc>
                <a:tc>
                  <a:txBody>
                    <a:bodyPr/>
                    <a:lstStyle/>
                    <a:p>
                      <a:pPr marL="0" marR="0" algn="r">
                        <a:lnSpc>
                          <a:spcPct val="107000"/>
                        </a:lnSpc>
                        <a:spcBef>
                          <a:spcPts val="0"/>
                        </a:spcBef>
                        <a:spcAft>
                          <a:spcPts val="0"/>
                        </a:spcAft>
                      </a:pPr>
                      <a:r>
                        <a:rPr lang="en-IN" sz="1400" kern="0" dirty="0">
                          <a:effectLst/>
                          <a:latin typeface="Times New Roman" panose="02020603050405020304" pitchFamily="18" charset="0"/>
                          <a:cs typeface="Times New Roman" panose="02020603050405020304" pitchFamily="18" charset="0"/>
                        </a:rPr>
                        <a:t>0.3</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98" marR="68098" marT="0" marB="0" anchor="ctr">
                    <a:solidFill>
                      <a:schemeClr val="accent2"/>
                    </a:solidFill>
                  </a:tcPr>
                </a:tc>
                <a:extLst>
                  <a:ext uri="{0D108BD9-81ED-4DB2-BD59-A6C34878D82A}">
                    <a16:rowId xmlns:a16="http://schemas.microsoft.com/office/drawing/2014/main" val="1002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11762880"/>
              </p:ext>
            </p:extLst>
          </p:nvPr>
        </p:nvGraphicFramePr>
        <p:xfrm>
          <a:off x="1923691" y="5875813"/>
          <a:ext cx="7660257" cy="609283"/>
        </p:xfrm>
        <a:graphic>
          <a:graphicData uri="http://schemas.openxmlformats.org/drawingml/2006/table">
            <a:tbl>
              <a:tblPr firstRow="1" firstCol="1" bandRow="1">
                <a:tableStyleId>{5C22544A-7EE6-4342-B048-85BDC9FD1C3A}</a:tableStyleId>
              </a:tblPr>
              <a:tblGrid>
                <a:gridCol w="1858974">
                  <a:extLst>
                    <a:ext uri="{9D8B030D-6E8A-4147-A177-3AD203B41FA5}">
                      <a16:colId xmlns:a16="http://schemas.microsoft.com/office/drawing/2014/main" val="20000"/>
                    </a:ext>
                  </a:extLst>
                </a:gridCol>
                <a:gridCol w="769231">
                  <a:extLst>
                    <a:ext uri="{9D8B030D-6E8A-4147-A177-3AD203B41FA5}">
                      <a16:colId xmlns:a16="http://schemas.microsoft.com/office/drawing/2014/main" val="20001"/>
                    </a:ext>
                  </a:extLst>
                </a:gridCol>
                <a:gridCol w="769231">
                  <a:extLst>
                    <a:ext uri="{9D8B030D-6E8A-4147-A177-3AD203B41FA5}">
                      <a16:colId xmlns:a16="http://schemas.microsoft.com/office/drawing/2014/main" val="20002"/>
                    </a:ext>
                  </a:extLst>
                </a:gridCol>
                <a:gridCol w="769231">
                  <a:extLst>
                    <a:ext uri="{9D8B030D-6E8A-4147-A177-3AD203B41FA5}">
                      <a16:colId xmlns:a16="http://schemas.microsoft.com/office/drawing/2014/main" val="20003"/>
                    </a:ext>
                  </a:extLst>
                </a:gridCol>
                <a:gridCol w="1450169">
                  <a:extLst>
                    <a:ext uri="{9D8B030D-6E8A-4147-A177-3AD203B41FA5}">
                      <a16:colId xmlns:a16="http://schemas.microsoft.com/office/drawing/2014/main" val="20004"/>
                    </a:ext>
                  </a:extLst>
                </a:gridCol>
                <a:gridCol w="2043421">
                  <a:extLst>
                    <a:ext uri="{9D8B030D-6E8A-4147-A177-3AD203B41FA5}">
                      <a16:colId xmlns:a16="http://schemas.microsoft.com/office/drawing/2014/main" val="20005"/>
                    </a:ext>
                  </a:extLst>
                </a:gridCol>
              </a:tblGrid>
              <a:tr h="182880">
                <a:tc gridSpan="6">
                  <a:txBody>
                    <a:bodyPr/>
                    <a:lstStyle/>
                    <a:p>
                      <a:pPr marL="0" marR="0" algn="ctr">
                        <a:lnSpc>
                          <a:spcPct val="107000"/>
                        </a:lnSpc>
                        <a:spcBef>
                          <a:spcPts val="0"/>
                        </a:spcBef>
                        <a:spcAft>
                          <a:spcPts val="0"/>
                        </a:spcAft>
                      </a:pPr>
                      <a:r>
                        <a:rPr lang="en-IN" sz="1400" b="1" kern="0" dirty="0">
                          <a:effectLst/>
                          <a:latin typeface="Times New Roman" panose="02020603050405020304" pitchFamily="18" charset="0"/>
                          <a:cs typeface="Times New Roman" panose="02020603050405020304" pitchFamily="18" charset="0"/>
                        </a:rPr>
                        <a:t>AGE DISCRIPTION</a:t>
                      </a:r>
                      <a:endPar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120">
                <a:tc>
                  <a:txBody>
                    <a:bodyPr/>
                    <a:lstStyle/>
                    <a:p>
                      <a:pPr marL="0" marR="0">
                        <a:lnSpc>
                          <a:spcPct val="107000"/>
                        </a:lnSpc>
                        <a:spcBef>
                          <a:spcPts val="0"/>
                        </a:spcBef>
                        <a:spcAft>
                          <a:spcPts val="0"/>
                        </a:spcAft>
                      </a:pPr>
                      <a:r>
                        <a:rPr lang="en-IN" sz="1200" kern="0" dirty="0">
                          <a:effectLst/>
                        </a:rPr>
                        <a:t> </a:t>
                      </a:r>
                      <a:endParaRPr lang="en-US" sz="1100" kern="100" dirty="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ctr">
                        <a:lnSpc>
                          <a:spcPct val="107000"/>
                        </a:lnSpc>
                        <a:spcBef>
                          <a:spcPts val="0"/>
                        </a:spcBef>
                        <a:spcAft>
                          <a:spcPts val="0"/>
                        </a:spcAft>
                      </a:pPr>
                      <a:r>
                        <a:rPr lang="en-IN" sz="900" kern="0">
                          <a:effectLst/>
                        </a:rPr>
                        <a:t>N</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ctr">
                        <a:lnSpc>
                          <a:spcPct val="107000"/>
                        </a:lnSpc>
                        <a:spcBef>
                          <a:spcPts val="0"/>
                        </a:spcBef>
                        <a:spcAft>
                          <a:spcPts val="0"/>
                        </a:spcAft>
                      </a:pPr>
                      <a:r>
                        <a:rPr lang="en-IN" sz="900" kern="0">
                          <a:effectLst/>
                        </a:rPr>
                        <a:t>Minimum</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ctr">
                        <a:lnSpc>
                          <a:spcPct val="107000"/>
                        </a:lnSpc>
                        <a:spcBef>
                          <a:spcPts val="0"/>
                        </a:spcBef>
                        <a:spcAft>
                          <a:spcPts val="0"/>
                        </a:spcAft>
                      </a:pPr>
                      <a:r>
                        <a:rPr lang="en-IN" sz="900" kern="0">
                          <a:effectLst/>
                        </a:rPr>
                        <a:t>Maximum</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ctr">
                        <a:lnSpc>
                          <a:spcPct val="107000"/>
                        </a:lnSpc>
                        <a:spcBef>
                          <a:spcPts val="0"/>
                        </a:spcBef>
                        <a:spcAft>
                          <a:spcPts val="0"/>
                        </a:spcAft>
                      </a:pPr>
                      <a:r>
                        <a:rPr lang="en-IN" sz="900" kern="0">
                          <a:effectLst/>
                        </a:rPr>
                        <a:t>Mean</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ctr">
                        <a:lnSpc>
                          <a:spcPct val="107000"/>
                        </a:lnSpc>
                        <a:spcBef>
                          <a:spcPts val="0"/>
                        </a:spcBef>
                        <a:spcAft>
                          <a:spcPts val="0"/>
                        </a:spcAft>
                      </a:pPr>
                      <a:r>
                        <a:rPr lang="en-IN" sz="900" kern="0">
                          <a:effectLst/>
                        </a:rPr>
                        <a:t>Std. Deviation</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0001"/>
                  </a:ext>
                </a:extLst>
              </a:tr>
              <a:tr h="182880">
                <a:tc>
                  <a:txBody>
                    <a:bodyPr/>
                    <a:lstStyle/>
                    <a:p>
                      <a:pPr marL="0" marR="0">
                        <a:lnSpc>
                          <a:spcPct val="107000"/>
                        </a:lnSpc>
                        <a:spcBef>
                          <a:spcPts val="0"/>
                        </a:spcBef>
                        <a:spcAft>
                          <a:spcPts val="0"/>
                        </a:spcAft>
                      </a:pPr>
                      <a:r>
                        <a:rPr lang="en-IN" sz="900" kern="0">
                          <a:effectLst/>
                        </a:rPr>
                        <a:t>AGE</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r">
                        <a:lnSpc>
                          <a:spcPct val="107000"/>
                        </a:lnSpc>
                        <a:spcBef>
                          <a:spcPts val="0"/>
                        </a:spcBef>
                        <a:spcAft>
                          <a:spcPts val="0"/>
                        </a:spcAft>
                      </a:pPr>
                      <a:r>
                        <a:rPr lang="en-IN" sz="900" kern="0">
                          <a:effectLst/>
                        </a:rPr>
                        <a:t>334</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r">
                        <a:lnSpc>
                          <a:spcPct val="107000"/>
                        </a:lnSpc>
                        <a:spcBef>
                          <a:spcPts val="0"/>
                        </a:spcBef>
                        <a:spcAft>
                          <a:spcPts val="0"/>
                        </a:spcAft>
                      </a:pPr>
                      <a:r>
                        <a:rPr lang="en-IN" sz="900" kern="0">
                          <a:effectLst/>
                        </a:rPr>
                        <a:t>15</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r">
                        <a:lnSpc>
                          <a:spcPct val="107000"/>
                        </a:lnSpc>
                        <a:spcBef>
                          <a:spcPts val="0"/>
                        </a:spcBef>
                        <a:spcAft>
                          <a:spcPts val="0"/>
                        </a:spcAft>
                      </a:pPr>
                      <a:r>
                        <a:rPr lang="en-IN" sz="900" kern="0">
                          <a:effectLst/>
                        </a:rPr>
                        <a:t>39</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r">
                        <a:lnSpc>
                          <a:spcPct val="107000"/>
                        </a:lnSpc>
                        <a:spcBef>
                          <a:spcPts val="0"/>
                        </a:spcBef>
                        <a:spcAft>
                          <a:spcPts val="0"/>
                        </a:spcAft>
                      </a:pPr>
                      <a:r>
                        <a:rPr lang="en-IN" sz="900" kern="0">
                          <a:effectLst/>
                        </a:rPr>
                        <a:t>24.26</a:t>
                      </a:r>
                      <a:endParaRPr lang="en-US" sz="1100" kern="100">
                        <a:effectLst/>
                        <a:latin typeface="Calibri" panose="020F0502020204030204" pitchFamily="34" charset="0"/>
                        <a:ea typeface="Calibri" panose="020F0502020204030204" pitchFamily="34" charset="0"/>
                        <a:cs typeface="Mangal"/>
                      </a:endParaRPr>
                    </a:p>
                  </a:txBody>
                  <a:tcPr marL="68580" marR="68580" marT="0" marB="0" anchor="ctr"/>
                </a:tc>
                <a:tc>
                  <a:txBody>
                    <a:bodyPr/>
                    <a:lstStyle/>
                    <a:p>
                      <a:pPr marL="0" marR="0" algn="r">
                        <a:lnSpc>
                          <a:spcPct val="107000"/>
                        </a:lnSpc>
                        <a:spcBef>
                          <a:spcPts val="0"/>
                        </a:spcBef>
                        <a:spcAft>
                          <a:spcPts val="0"/>
                        </a:spcAft>
                      </a:pPr>
                      <a:r>
                        <a:rPr lang="en-IN" sz="900" kern="0" dirty="0">
                          <a:effectLst/>
                        </a:rPr>
                        <a:t>4.212</a:t>
                      </a:r>
                      <a:endParaRPr lang="en-US" sz="1100" kern="100" dirty="0">
                        <a:effectLst/>
                        <a:latin typeface="Calibri" panose="020F0502020204030204" pitchFamily="34" charset="0"/>
                        <a:ea typeface="Calibri" panose="020F0502020204030204" pitchFamily="34" charset="0"/>
                        <a:cs typeface="Mangal"/>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2294006"/>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40880" y="82234"/>
            <a:ext cx="8796115" cy="633362"/>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Important Tables and Figures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sp>
        <p:nvSpPr>
          <p:cNvPr id="18" name="TextBox 17">
            <a:extLst>
              <a:ext uri="{FF2B5EF4-FFF2-40B4-BE49-F238E27FC236}">
                <a16:creationId xmlns:a16="http://schemas.microsoft.com/office/drawing/2014/main" id="{92747F3D-7AC4-1939-A1CA-13FF6691316D}"/>
              </a:ext>
            </a:extLst>
          </p:cNvPr>
          <p:cNvSpPr txBox="1"/>
          <p:nvPr/>
        </p:nvSpPr>
        <p:spPr>
          <a:xfrm>
            <a:off x="81735" y="642683"/>
            <a:ext cx="1346661" cy="369332"/>
          </a:xfrm>
          <a:prstGeom prst="rect">
            <a:avLst/>
          </a:prstGeom>
          <a:noFill/>
        </p:spPr>
        <p:txBody>
          <a:bodyPr wrap="square" rtlCol="0">
            <a:spAutoFit/>
          </a:bodyPr>
          <a:lstStyle/>
          <a:p>
            <a:r>
              <a:rPr lang="en-IN" b="1" u="sng" dirty="0">
                <a:highlight>
                  <a:srgbClr val="FFFF00"/>
                </a:highlight>
                <a:latin typeface="Times New Roman" panose="02020603050405020304" pitchFamily="18" charset="0"/>
                <a:cs typeface="Times New Roman" panose="02020603050405020304" pitchFamily="18" charset="0"/>
              </a:rPr>
              <a:t>Figure: 01</a:t>
            </a:r>
          </a:p>
        </p:txBody>
      </p:sp>
      <p:graphicFrame>
        <p:nvGraphicFramePr>
          <p:cNvPr id="25" name="Chart 24"/>
          <p:cNvGraphicFramePr/>
          <p:nvPr>
            <p:extLst>
              <p:ext uri="{D42A27DB-BD31-4B8C-83A1-F6EECF244321}">
                <p14:modId xmlns:p14="http://schemas.microsoft.com/office/powerpoint/2010/main" val="1772222053"/>
              </p:ext>
            </p:extLst>
          </p:nvPr>
        </p:nvGraphicFramePr>
        <p:xfrm>
          <a:off x="1241544" y="1175916"/>
          <a:ext cx="7211202" cy="4955949"/>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3217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40880" y="82234"/>
            <a:ext cx="8796115" cy="633362"/>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Important Tables and Figures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sp>
        <p:nvSpPr>
          <p:cNvPr id="18" name="TextBox 17">
            <a:extLst>
              <a:ext uri="{FF2B5EF4-FFF2-40B4-BE49-F238E27FC236}">
                <a16:creationId xmlns:a16="http://schemas.microsoft.com/office/drawing/2014/main" id="{92747F3D-7AC4-1939-A1CA-13FF6691316D}"/>
              </a:ext>
            </a:extLst>
          </p:cNvPr>
          <p:cNvSpPr txBox="1"/>
          <p:nvPr/>
        </p:nvSpPr>
        <p:spPr>
          <a:xfrm>
            <a:off x="81735" y="642683"/>
            <a:ext cx="1346661" cy="369332"/>
          </a:xfrm>
          <a:prstGeom prst="rect">
            <a:avLst/>
          </a:prstGeom>
          <a:noFill/>
        </p:spPr>
        <p:txBody>
          <a:bodyPr wrap="square" rtlCol="0">
            <a:spAutoFit/>
          </a:bodyPr>
          <a:lstStyle/>
          <a:p>
            <a:r>
              <a:rPr lang="en-IN" b="1" u="sng" dirty="0">
                <a:highlight>
                  <a:srgbClr val="FFFF00"/>
                </a:highlight>
                <a:latin typeface="Times New Roman" panose="02020603050405020304" pitchFamily="18" charset="0"/>
                <a:cs typeface="Times New Roman" panose="02020603050405020304" pitchFamily="18" charset="0"/>
              </a:rPr>
              <a:t>Figure: 02</a:t>
            </a:r>
          </a:p>
        </p:txBody>
      </p:sp>
      <p:graphicFrame>
        <p:nvGraphicFramePr>
          <p:cNvPr id="26" name="Chart 25"/>
          <p:cNvGraphicFramePr/>
          <p:nvPr>
            <p:extLst>
              <p:ext uri="{D42A27DB-BD31-4B8C-83A1-F6EECF244321}">
                <p14:modId xmlns:p14="http://schemas.microsoft.com/office/powerpoint/2010/main" val="2758957123"/>
              </p:ext>
            </p:extLst>
          </p:nvPr>
        </p:nvGraphicFramePr>
        <p:xfrm>
          <a:off x="2480552" y="1468876"/>
          <a:ext cx="7679447" cy="5155659"/>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tangle 30"/>
          <p:cNvSpPr/>
          <p:nvPr/>
        </p:nvSpPr>
        <p:spPr>
          <a:xfrm flipV="1">
            <a:off x="1519172" y="738138"/>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515231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40880" y="82234"/>
            <a:ext cx="8796115" cy="633362"/>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Important Tables and Figures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sp>
        <p:nvSpPr>
          <p:cNvPr id="18" name="TextBox 17">
            <a:extLst>
              <a:ext uri="{FF2B5EF4-FFF2-40B4-BE49-F238E27FC236}">
                <a16:creationId xmlns:a16="http://schemas.microsoft.com/office/drawing/2014/main" id="{92747F3D-7AC4-1939-A1CA-13FF6691316D}"/>
              </a:ext>
            </a:extLst>
          </p:cNvPr>
          <p:cNvSpPr txBox="1"/>
          <p:nvPr/>
        </p:nvSpPr>
        <p:spPr>
          <a:xfrm>
            <a:off x="81735" y="642683"/>
            <a:ext cx="1346661" cy="369332"/>
          </a:xfrm>
          <a:prstGeom prst="rect">
            <a:avLst/>
          </a:prstGeom>
          <a:noFill/>
        </p:spPr>
        <p:txBody>
          <a:bodyPr wrap="square" rtlCol="0">
            <a:spAutoFit/>
          </a:bodyPr>
          <a:lstStyle/>
          <a:p>
            <a:r>
              <a:rPr lang="en-IN" b="1" u="sng" dirty="0">
                <a:highlight>
                  <a:srgbClr val="FFFF00"/>
                </a:highlight>
                <a:latin typeface="Times New Roman" panose="02020603050405020304" pitchFamily="18" charset="0"/>
                <a:cs typeface="Times New Roman" panose="02020603050405020304" pitchFamily="18" charset="0"/>
              </a:rPr>
              <a:t>Figure: 03</a:t>
            </a:r>
          </a:p>
        </p:txBody>
      </p:sp>
      <p:sp>
        <p:nvSpPr>
          <p:cNvPr id="27" name="Rectangle 26"/>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27"/>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ectangle 29"/>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ectangle 30"/>
          <p:cNvSpPr/>
          <p:nvPr/>
        </p:nvSpPr>
        <p:spPr>
          <a:xfrm flipV="1">
            <a:off x="1519172" y="738138"/>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graphicFrame>
        <p:nvGraphicFramePr>
          <p:cNvPr id="16" name="Chart 15"/>
          <p:cNvGraphicFramePr/>
          <p:nvPr>
            <p:extLst>
              <p:ext uri="{D42A27DB-BD31-4B8C-83A1-F6EECF244321}">
                <p14:modId xmlns:p14="http://schemas.microsoft.com/office/powerpoint/2010/main" val="104792445"/>
              </p:ext>
            </p:extLst>
          </p:nvPr>
        </p:nvGraphicFramePr>
        <p:xfrm>
          <a:off x="1519172" y="1067940"/>
          <a:ext cx="8126919" cy="54001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5887405"/>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0" y="9828"/>
            <a:ext cx="7373566" cy="957837"/>
          </a:xfrm>
        </p:spPr>
        <p:txBody>
          <a:bodyPr>
            <a:normAutofit/>
          </a:bodyPr>
          <a:lstStyle/>
          <a:p>
            <a:pPr algn="ctr"/>
            <a:r>
              <a:rPr lang="en-IN" b="1" dirty="0">
                <a:latin typeface="Times New Roman" panose="02020603050405020304" pitchFamily="18" charset="0"/>
                <a:cs typeface="Times New Roman" panose="02020603050405020304" pitchFamily="18" charset="0"/>
              </a:rPr>
              <a:t>Important Tables and Figures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pic>
        <p:nvPicPr>
          <p:cNvPr id="10" name="Picture 9">
            <a:extLst>
              <a:ext uri="{FF2B5EF4-FFF2-40B4-BE49-F238E27FC236}">
                <a16:creationId xmlns:a16="http://schemas.microsoft.com/office/drawing/2014/main" id="{5F344164-8D3D-5F2D-FB39-4ACFD52A3C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165" y="1421906"/>
            <a:ext cx="5731510" cy="4583430"/>
          </a:xfrm>
          <a:prstGeom prst="rect">
            <a:avLst/>
          </a:prstGeom>
          <a:noFill/>
          <a:ln>
            <a:noFill/>
          </a:ln>
        </p:spPr>
      </p:pic>
      <p:pic>
        <p:nvPicPr>
          <p:cNvPr id="14" name="Picture 13">
            <a:extLst>
              <a:ext uri="{FF2B5EF4-FFF2-40B4-BE49-F238E27FC236}">
                <a16:creationId xmlns:a16="http://schemas.microsoft.com/office/drawing/2014/main" id="{986E6A0B-81D3-9B73-9C8E-2C92CCE57D7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5675" y="1421906"/>
            <a:ext cx="5731510" cy="4583430"/>
          </a:xfrm>
          <a:prstGeom prst="rect">
            <a:avLst/>
          </a:prstGeom>
          <a:noFill/>
          <a:ln>
            <a:noFill/>
          </a:ln>
        </p:spPr>
      </p:pic>
      <p:sp>
        <p:nvSpPr>
          <p:cNvPr id="8" name="Rectangle 7"/>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747F3D-7AC4-1939-A1CA-13FF6691316D}"/>
              </a:ext>
            </a:extLst>
          </p:cNvPr>
          <p:cNvSpPr txBox="1"/>
          <p:nvPr/>
        </p:nvSpPr>
        <p:spPr>
          <a:xfrm>
            <a:off x="6489291" y="827051"/>
            <a:ext cx="1346661" cy="369332"/>
          </a:xfrm>
          <a:prstGeom prst="rect">
            <a:avLst/>
          </a:prstGeom>
          <a:noFill/>
        </p:spPr>
        <p:txBody>
          <a:bodyPr wrap="square" rtlCol="0">
            <a:spAutoFit/>
          </a:bodyPr>
          <a:lstStyle/>
          <a:p>
            <a:r>
              <a:rPr lang="en-IN" b="1" u="sng" dirty="0">
                <a:highlight>
                  <a:srgbClr val="FFFF00"/>
                </a:highlight>
                <a:latin typeface="Times New Roman" panose="02020603050405020304" pitchFamily="18" charset="0"/>
                <a:cs typeface="Times New Roman" panose="02020603050405020304" pitchFamily="18" charset="0"/>
              </a:rPr>
              <a:t>Figure: 05</a:t>
            </a:r>
          </a:p>
        </p:txBody>
      </p:sp>
      <p:sp>
        <p:nvSpPr>
          <p:cNvPr id="13" name="TextBox 12">
            <a:extLst>
              <a:ext uri="{FF2B5EF4-FFF2-40B4-BE49-F238E27FC236}">
                <a16:creationId xmlns:a16="http://schemas.microsoft.com/office/drawing/2014/main" id="{92747F3D-7AC4-1939-A1CA-13FF6691316D}"/>
              </a:ext>
            </a:extLst>
          </p:cNvPr>
          <p:cNvSpPr txBox="1"/>
          <p:nvPr/>
        </p:nvSpPr>
        <p:spPr>
          <a:xfrm>
            <a:off x="81735" y="642683"/>
            <a:ext cx="1346661" cy="369332"/>
          </a:xfrm>
          <a:prstGeom prst="rect">
            <a:avLst/>
          </a:prstGeom>
          <a:noFill/>
        </p:spPr>
        <p:txBody>
          <a:bodyPr wrap="square" rtlCol="0">
            <a:spAutoFit/>
          </a:bodyPr>
          <a:lstStyle/>
          <a:p>
            <a:r>
              <a:rPr lang="en-IN" b="1" u="sng" dirty="0">
                <a:highlight>
                  <a:srgbClr val="FFFF00"/>
                </a:highlight>
                <a:latin typeface="Times New Roman" panose="02020603050405020304" pitchFamily="18" charset="0"/>
                <a:cs typeface="Times New Roman" panose="02020603050405020304" pitchFamily="18" charset="0"/>
              </a:rPr>
              <a:t>Figure: 03</a:t>
            </a:r>
          </a:p>
        </p:txBody>
      </p:sp>
      <p:sp>
        <p:nvSpPr>
          <p:cNvPr id="3" name="TextBox 2"/>
          <p:cNvSpPr txBox="1"/>
          <p:nvPr/>
        </p:nvSpPr>
        <p:spPr>
          <a:xfrm>
            <a:off x="9506310" y="4955825"/>
            <a:ext cx="71599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3.5%</a:t>
            </a:r>
          </a:p>
        </p:txBody>
      </p:sp>
      <p:sp>
        <p:nvSpPr>
          <p:cNvPr id="16" name="TextBox 15"/>
          <p:cNvSpPr txBox="1"/>
          <p:nvPr/>
        </p:nvSpPr>
        <p:spPr>
          <a:xfrm>
            <a:off x="3740294" y="5056466"/>
            <a:ext cx="71599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1.8%</a:t>
            </a:r>
          </a:p>
        </p:txBody>
      </p:sp>
    </p:spTree>
    <p:extLst>
      <p:ext uri="{BB962C8B-B14F-4D97-AF65-F5344CB8AC3E}">
        <p14:creationId xmlns:p14="http://schemas.microsoft.com/office/powerpoint/2010/main" val="9552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0" y="113056"/>
            <a:ext cx="2186247" cy="705768"/>
          </a:xfrm>
        </p:spPr>
        <p:txBody>
          <a:bodyPr>
            <a:normAutofit/>
          </a:bodyPr>
          <a:lstStyle/>
          <a:p>
            <a:pPr algn="ctr"/>
            <a:r>
              <a:rPr lang="en-IN" b="1" dirty="0">
                <a:latin typeface="Times New Roman" panose="02020603050405020304" pitchFamily="18" charset="0"/>
                <a:cs typeface="Times New Roman" panose="02020603050405020304" pitchFamily="18" charset="0"/>
              </a:rPr>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sp>
        <p:nvSpPr>
          <p:cNvPr id="7" name="TextBox 6">
            <a:extLst>
              <a:ext uri="{FF2B5EF4-FFF2-40B4-BE49-F238E27FC236}">
                <a16:creationId xmlns:a16="http://schemas.microsoft.com/office/drawing/2014/main" id="{D2021FB0-3586-D578-BA20-14583F7FEEAD}"/>
              </a:ext>
            </a:extLst>
          </p:cNvPr>
          <p:cNvSpPr txBox="1"/>
          <p:nvPr/>
        </p:nvSpPr>
        <p:spPr>
          <a:xfrm>
            <a:off x="282632" y="896402"/>
            <a:ext cx="11071167"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334 cases where age recorded, revealing a range from 15 to 39 years. The average age of participants in the dataset is 24.26 years, with a standard deviation of 4.212, indicating a moderate degree of variability around the mean age. The distribution suggests that the majority of individuals fall between their late teens and late twenties, with fewer individuals in their thirties. provides a clear picture of the age profile within the dataset, highlighting both the central tendency and the spread of ages observed.</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E1AB1AA-300C-81A2-4967-8866FDB2C0C3}"/>
              </a:ext>
            </a:extLst>
          </p:cNvPr>
          <p:cNvSpPr txBox="1"/>
          <p:nvPr/>
        </p:nvSpPr>
        <p:spPr>
          <a:xfrm>
            <a:off x="282632" y="2468262"/>
            <a:ext cx="10648604"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It was seen that tobacco smoking habits, 334 participants (100%) reported </a:t>
            </a:r>
            <a:r>
              <a:rPr lang="en-US" b="1" dirty="0">
                <a:latin typeface="Times New Roman" panose="02020603050405020304" pitchFamily="18" charset="0"/>
                <a:cs typeface="Times New Roman" panose="02020603050405020304" pitchFamily="18" charset="0"/>
              </a:rPr>
              <a:t>not smoking tobacco </a:t>
            </a:r>
            <a:r>
              <a:rPr lang="en-US" dirty="0">
                <a:latin typeface="Times New Roman" panose="02020603050405020304" pitchFamily="18" charset="0"/>
                <a:cs typeface="Times New Roman" panose="02020603050405020304" pitchFamily="18" charset="0"/>
              </a:rPr>
              <a:t>at all. This distribution underscores a stark prevalence of non-smoking behavior in the surveyed population, with daily tobacco use being exceptionally rare.</a:t>
            </a:r>
            <a:endParaRPr lang="en-IN"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994088D-B88E-E90F-79B4-8ACA44DC7D45}"/>
              </a:ext>
            </a:extLst>
          </p:cNvPr>
          <p:cNvSpPr txBox="1"/>
          <p:nvPr/>
        </p:nvSpPr>
        <p:spPr>
          <a:xfrm>
            <a:off x="206431" y="3391592"/>
            <a:ext cx="11147368" cy="147732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According to the provided frequency table on smokeless tobacco use among 334 respondents, the majority (97.9%) reported not using smokeless tobacco at all. Six respondents (1.8%) indicated using smokeless tobacco less than daily,. This distribution underscores a significant prevalence of smokeless tobacco within the surveyed population, with daily and occasional use being relatively uncommon. The data suggests a strong adherence to use of smokeless tobacco among the respondents, reflecting low levels of habitual or occasional consumption in this sample</a:t>
            </a:r>
            <a:r>
              <a:rPr lang="en-US" dirty="0"/>
              <a:t>.</a:t>
            </a:r>
            <a:endParaRPr lang="en-IN" dirty="0"/>
          </a:p>
        </p:txBody>
      </p:sp>
      <p:sp>
        <p:nvSpPr>
          <p:cNvPr id="15" name="TextBox 14">
            <a:extLst>
              <a:ext uri="{FF2B5EF4-FFF2-40B4-BE49-F238E27FC236}">
                <a16:creationId xmlns:a16="http://schemas.microsoft.com/office/drawing/2014/main" id="{EC2FDC46-FF99-5219-007F-74CF9F5D11F3}"/>
              </a:ext>
            </a:extLst>
          </p:cNvPr>
          <p:cNvSpPr txBox="1"/>
          <p:nvPr/>
        </p:nvSpPr>
        <p:spPr>
          <a:xfrm>
            <a:off x="282632" y="4992865"/>
            <a:ext cx="11147368" cy="923330"/>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Based on the provided data table on past daily smokeless tobacco use among 335 respondents only six respondents (1.8%) indicated that they had engaged in daily smokeless tobacco use at some point in past among the surveyed population. The percentage of individuals who reported past daily use suggests that while infrequent, </a:t>
            </a:r>
            <a:endParaRPr lang="en-IN" dirty="0">
              <a:latin typeface="Times New Roman" panose="02020603050405020304" pitchFamily="18" charset="0"/>
              <a:cs typeface="Times New Roman" panose="02020603050405020304" pitchFamily="18" charset="0"/>
            </a:endParaRPr>
          </a:p>
        </p:txBody>
      </p:sp>
      <p:sp>
        <p:nvSpPr>
          <p:cNvPr id="10" name="Rectangle 9"/>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p:cNvSpPr/>
          <p:nvPr/>
        </p:nvSpPr>
        <p:spPr>
          <a:xfrm flipV="1">
            <a:off x="556134" y="737420"/>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485393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0" y="113056"/>
            <a:ext cx="2186247" cy="705768"/>
          </a:xfrm>
        </p:spPr>
        <p:txBody>
          <a:bodyPr>
            <a:normAutofit/>
          </a:bodyPr>
          <a:lstStyle/>
          <a:p>
            <a:pPr algn="ctr"/>
            <a:r>
              <a:rPr lang="en-IN" b="1" dirty="0">
                <a:latin typeface="Times New Roman" panose="02020603050405020304" pitchFamily="18" charset="0"/>
                <a:cs typeface="Times New Roman" panose="02020603050405020304" pitchFamily="18" charset="0"/>
              </a:rPr>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157" y="9828"/>
            <a:ext cx="1499401" cy="705767"/>
          </a:xfrm>
          <a:prstGeom prst="rect">
            <a:avLst/>
          </a:prstGeom>
        </p:spPr>
      </p:pic>
      <p:sp>
        <p:nvSpPr>
          <p:cNvPr id="3" name="TextBox 2">
            <a:extLst>
              <a:ext uri="{FF2B5EF4-FFF2-40B4-BE49-F238E27FC236}">
                <a16:creationId xmlns:a16="http://schemas.microsoft.com/office/drawing/2014/main" id="{7F408DBF-3359-780A-4520-253913E795D0}"/>
              </a:ext>
            </a:extLst>
          </p:cNvPr>
          <p:cNvSpPr txBox="1"/>
          <p:nvPr/>
        </p:nvSpPr>
        <p:spPr>
          <a:xfrm>
            <a:off x="228600" y="962025"/>
            <a:ext cx="11487150" cy="2031325"/>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All the participant who had the previous habit of the consumption of the smokeless tobacco on the daily basis have seen significant reduction in the tobacco consumption from the daily basis to less than a week due to awareness about the pregnancy while the 11 participants who had previous history of occasional smokeless consumption have completely ceased the use of tobacco due to awareness about the ill effects of tobacco on Antenatal health </a:t>
            </a:r>
          </a:p>
          <a:p>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All the 334 participants were reported with having the knowledge and awareness about the ill effects of tobacco on Antenatal health </a:t>
            </a:r>
          </a:p>
        </p:txBody>
      </p:sp>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flipV="1">
            <a:off x="379995" y="756603"/>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90168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610600" y="116148"/>
            <a:ext cx="3495675" cy="495300"/>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42875" y="895350"/>
            <a:ext cx="11963400" cy="5846502"/>
          </a:xfrm>
        </p:spPr>
        <p:txBody>
          <a:bodyPr>
            <a:normAutofit/>
          </a:bodyPr>
          <a:lstStyle/>
          <a:p>
            <a:r>
              <a:rPr lang="en-IN" sz="1800" dirty="0">
                <a:latin typeface="Times New Roman" panose="02020603050405020304" pitchFamily="18" charset="0"/>
                <a:cs typeface="Times New Roman" panose="02020603050405020304" pitchFamily="18" charset="0"/>
              </a:rPr>
              <a:t>The maternal mortality and infant mortality has a significant relation and outcome of both first hand and second hand consumption of the tobacco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(Panwar et al., 2018) with a undesirable foetal outcomes. There is need for the reduction in the consumption of the tobacco in the varied population of developing countries.</a:t>
            </a:r>
          </a:p>
          <a:p>
            <a:r>
              <a:rPr lang="en-IN" sz="1800" kern="100" dirty="0">
                <a:latin typeface="Times New Roman" panose="02020603050405020304" pitchFamily="18" charset="0"/>
                <a:ea typeface="Calibri" panose="020F0502020204030204" pitchFamily="34" charset="0"/>
                <a:cs typeface="Times New Roman" panose="02020603050405020304" pitchFamily="18" charset="0"/>
              </a:rPr>
              <a:t>Our study elaborated the total of 1.8% of the total population seen with the prevalence of the tobacco during the antenatal care which is lower than the 4% prevalence in the study conducted by </a:t>
            </a:r>
            <a:r>
              <a:rPr lang="en-IN" sz="1800" kern="0" dirty="0">
                <a:latin typeface="Times New Roman" panose="02020603050405020304" pitchFamily="18" charset="0"/>
                <a:ea typeface="Calibri" panose="020F0502020204030204" pitchFamily="34" charset="0"/>
                <a:cs typeface="Times New Roman" panose="02020603050405020304" pitchFamily="18" charset="0"/>
              </a:rPr>
              <a:t>(</a:t>
            </a:r>
            <a:r>
              <a:rPr lang="en-IN" sz="1800" kern="0" dirty="0">
                <a:effectLst/>
                <a:latin typeface="Times New Roman" panose="02020603050405020304" pitchFamily="18" charset="0"/>
                <a:ea typeface="Calibri" panose="020F0502020204030204" pitchFamily="34" charset="0"/>
                <a:cs typeface="Times New Roman" panose="02020603050405020304" pitchFamily="18" charset="0"/>
              </a:rPr>
              <a:t>. S. R. </a:t>
            </a:r>
            <a:r>
              <a:rPr lang="en-IN" sz="1800" kern="0" dirty="0" err="1">
                <a:effectLst/>
                <a:latin typeface="Times New Roman" panose="02020603050405020304" pitchFamily="18" charset="0"/>
                <a:ea typeface="Calibri" panose="020F0502020204030204" pitchFamily="34" charset="0"/>
                <a:cs typeface="Times New Roman" panose="02020603050405020304" pitchFamily="18" charset="0"/>
              </a:rPr>
              <a:t>Pasupuleti</a:t>
            </a:r>
            <a:r>
              <a:rPr lang="en-IN" sz="1800" kern="0" dirty="0">
                <a:effectLst/>
                <a:latin typeface="Times New Roman" panose="02020603050405020304" pitchFamily="18" charset="0"/>
                <a:ea typeface="Calibri" panose="020F0502020204030204" pitchFamily="34" charset="0"/>
                <a:cs typeface="Times New Roman" panose="02020603050405020304" pitchFamily="18" charset="0"/>
              </a:rPr>
              <a:t>, P. Mohan, and P. J. Babu, “Prevalence and predictors of tobacco)</a:t>
            </a:r>
            <a:endParaRPr lang="en-IN"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N" sz="1800" dirty="0">
                <a:latin typeface="Times New Roman" panose="02020603050405020304" pitchFamily="18" charset="0"/>
                <a:cs typeface="Times New Roman" panose="02020603050405020304" pitchFamily="18" charset="0"/>
              </a:rPr>
              <a:t>In our study we also found that there is a dominance of the smokeless tobacco consumption than the smoked tobacco products as similar to the study conducted by </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(Virk et al., 2024)</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1800" kern="100" dirty="0">
                <a:latin typeface="Times New Roman" panose="02020603050405020304" pitchFamily="18" charset="0"/>
                <a:ea typeface="Calibri" panose="020F0502020204030204" pitchFamily="34" charset="0"/>
                <a:cs typeface="Times New Roman" panose="02020603050405020304" pitchFamily="18" charset="0"/>
              </a:rPr>
              <a:t>these products are chewable like khaini, gutka etc known in the community / local market was also observed.</a:t>
            </a:r>
          </a:p>
          <a:p>
            <a:r>
              <a:rPr lang="en-IN" sz="1800" kern="100" dirty="0">
                <a:latin typeface="Times New Roman" panose="02020603050405020304" pitchFamily="18" charset="0"/>
                <a:ea typeface="Calibri" panose="020F0502020204030204" pitchFamily="34" charset="0"/>
                <a:cs typeface="Times New Roman" panose="02020603050405020304" pitchFamily="18" charset="0"/>
              </a:rPr>
              <a:t>There was a very significant findings that was observed and justified through the study that the participants who has history of tobacco consumption in past which is 11 participants constituting the 3.3% of the total population had completely ceased the tobacco consumption now as they are concerned about the effect of the tobacco on the foetal health and undesirable outcomes on the pregnancy, while the participants who have habit of consumption of tobacco on daily basis have significantly reduced the intake to less than a week due to awareness about the pregnancy.</a:t>
            </a:r>
          </a:p>
          <a:p>
            <a:r>
              <a:rPr lang="en-IN" sz="1800" kern="100" dirty="0">
                <a:latin typeface="Times New Roman" panose="02020603050405020304" pitchFamily="18" charset="0"/>
                <a:ea typeface="Calibri" panose="020F0502020204030204" pitchFamily="34" charset="0"/>
                <a:cs typeface="Times New Roman" panose="02020603050405020304" pitchFamily="18" charset="0"/>
              </a:rPr>
              <a:t>All the participants are well aware about the Ill-effects of tobacco on the on the antenatal health, revealing the engagement of the healthcare workers and well versed population in the area.</a:t>
            </a:r>
          </a:p>
          <a:p>
            <a:r>
              <a:rPr lang="en-IN" sz="1800" kern="100" dirty="0">
                <a:latin typeface="Times New Roman" panose="02020603050405020304" pitchFamily="18" charset="0"/>
                <a:ea typeface="Calibri" panose="020F0502020204030204" pitchFamily="34" charset="0"/>
                <a:cs typeface="Times New Roman" panose="02020603050405020304" pitchFamily="18" charset="0"/>
              </a:rPr>
              <a:t>One of the greatest hurdle that was faced during the study was the patients were not fully cooperative in revealing the tobacco consumption habits, one of the study conducted by </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(Lozano et al., 2018)</a:t>
            </a:r>
            <a:r>
              <a:rPr lang="en-IN" sz="1800" kern="100" dirty="0">
                <a:latin typeface="Calibri" panose="020F0502020204030204" pitchFamily="34" charset="0"/>
                <a:ea typeface="Calibri" panose="020F0502020204030204" pitchFamily="34" charset="0"/>
                <a:cs typeface="Mangal" panose="02040503050203030202" pitchFamily="18" charset="0"/>
              </a:rPr>
              <a:t> </a:t>
            </a:r>
            <a:r>
              <a:rPr lang="en-IN" sz="1800" kern="100" dirty="0">
                <a:latin typeface="Times New Roman" panose="02020603050405020304" pitchFamily="18" charset="0"/>
                <a:ea typeface="Calibri" panose="020F0502020204030204" pitchFamily="34" charset="0"/>
                <a:cs typeface="Times New Roman" panose="02020603050405020304" pitchFamily="18" charset="0"/>
              </a:rPr>
              <a:t>which saw the less participation of females than males, </a:t>
            </a:r>
          </a:p>
          <a:p>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18</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58"/>
            <a:ext cx="1347953" cy="634480"/>
          </a:xfrm>
          <a:prstGeom prst="rect">
            <a:avLst/>
          </a:prstGeom>
        </p:spPr>
      </p:pic>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flipV="1">
            <a:off x="2414117" y="742475"/>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6270879"/>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9372598" y="0"/>
            <a:ext cx="2790826" cy="747713"/>
          </a:xfrm>
        </p:spPr>
        <p:txBody>
          <a:bodyPr/>
          <a:lstStyle/>
          <a:p>
            <a:pPr algn="ctr"/>
            <a:r>
              <a:rPr lang="en-IN" b="1"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257175" y="990600"/>
            <a:ext cx="11734800" cy="5730875"/>
          </a:xfrm>
        </p:spPr>
        <p:txBody>
          <a:bodyPr>
            <a:normAutofit/>
          </a:bodyPr>
          <a:lstStyle/>
          <a:p>
            <a:r>
              <a:rPr lang="en-IN" sz="1800" dirty="0">
                <a:latin typeface="Times New Roman" panose="02020603050405020304" pitchFamily="18" charset="0"/>
                <a:cs typeface="Times New Roman" panose="02020603050405020304" pitchFamily="18" charset="0"/>
              </a:rPr>
              <a:t>Another important challenge during the study was the antenatal condition of the women, the antenatal period is one of the crucial time in a women like, a slight behavioural pattern change in them might bring the undesirable effect in the foetal health. Study by </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(Dunkel </a:t>
            </a:r>
            <a:r>
              <a:rPr lang="en-IN" sz="1800" kern="100" dirty="0" err="1">
                <a:effectLst/>
                <a:latin typeface="Times New Roman" panose="02020603050405020304" pitchFamily="18" charset="0"/>
                <a:ea typeface="Calibri" panose="020F0502020204030204" pitchFamily="34" charset="0"/>
                <a:cs typeface="Mangal" panose="02040503050203030202" pitchFamily="18" charset="0"/>
              </a:rPr>
              <a:t>Schetter</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&amp; Tanner, 2012)</a:t>
            </a:r>
            <a:r>
              <a:rPr lang="en-IN" sz="1800" kern="100" dirty="0">
                <a:latin typeface="Calibri" panose="020F0502020204030204" pitchFamily="34" charset="0"/>
                <a:ea typeface="Calibri" panose="020F0502020204030204" pitchFamily="34" charset="0"/>
                <a:cs typeface="Mangal" panose="02040503050203030202" pitchFamily="18" charset="0"/>
              </a:rPr>
              <a:t> </a:t>
            </a:r>
            <a:r>
              <a:rPr lang="en-IN" sz="1800" dirty="0">
                <a:latin typeface="Times New Roman" panose="02020603050405020304" pitchFamily="18" charset="0"/>
                <a:cs typeface="Times New Roman" panose="02020603050405020304" pitchFamily="18" charset="0"/>
              </a:rPr>
              <a:t> elaborates the </a:t>
            </a:r>
            <a:r>
              <a:rPr lang="en-US" sz="1800" b="0" i="0" dirty="0">
                <a:solidFill>
                  <a:srgbClr val="212121"/>
                </a:solidFill>
                <a:effectLst/>
                <a:highlight>
                  <a:srgbClr val="FFFFFF"/>
                </a:highlight>
                <a:latin typeface="Times New Roman" panose="02020603050405020304" pitchFamily="18" charset="0"/>
                <a:cs typeface="Times New Roman" panose="02020603050405020304" pitchFamily="18" charset="0"/>
              </a:rPr>
              <a:t>Anxiety, depression, and stress in pregnancy are risk factors for adverse outcomes for mothers and children. </a:t>
            </a:r>
          </a:p>
          <a:p>
            <a:r>
              <a:rPr lang="en-US" sz="1800" b="0" i="0" dirty="0">
                <a:solidFill>
                  <a:srgbClr val="212121"/>
                </a:solidFill>
                <a:effectLst/>
                <a:highlight>
                  <a:srgbClr val="FFFFFF"/>
                </a:highlight>
                <a:latin typeface="Times New Roman" panose="02020603050405020304" pitchFamily="18" charset="0"/>
                <a:cs typeface="Times New Roman" panose="02020603050405020304" pitchFamily="18" charset="0"/>
              </a:rPr>
              <a:t>Anxiety in pregnancy is associated with shorter gestation and has adverse implications for fetal neurodevelopment and child outcomes. Anxiety about a particular pregnancy is especially potent.</a:t>
            </a:r>
          </a:p>
          <a:p>
            <a:r>
              <a:rPr lang="en-US" sz="1800" dirty="0">
                <a:solidFill>
                  <a:srgbClr val="212121"/>
                </a:solidFill>
                <a:highlight>
                  <a:srgbClr val="FFFFFF"/>
                </a:highlight>
                <a:latin typeface="Times New Roman" panose="02020603050405020304" pitchFamily="18" charset="0"/>
                <a:cs typeface="Times New Roman" panose="02020603050405020304" pitchFamily="18" charset="0"/>
              </a:rPr>
              <a:t>A very important finding is that, the study conducted only in married women the minimum age that was reported was 15 years which is below the age limit of marriage in </a:t>
            </a:r>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India 18 years, this finding identifies that there is child marriage and under age marriages still pertaining in certain communities.</a:t>
            </a:r>
          </a:p>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The participants visiting facility every antenatal check-up day was an add-on aid to our study, but only 2 ante-natal day per week was another time barrier.</a:t>
            </a:r>
          </a:p>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There were also the incidences of repeat participant coming for the follow-up consultation was another barrier as it needed the tracking to remove the repetition/Duplication.</a:t>
            </a:r>
          </a:p>
          <a:p>
            <a:endParaRPr lang="en-IN" sz="1800" dirty="0">
              <a:solidFill>
                <a:srgbClr val="212121"/>
              </a:solidFill>
              <a:highlight>
                <a:srgbClr val="FFFFFF"/>
              </a:highlight>
              <a:latin typeface="Times New Roman" panose="02020603050405020304" pitchFamily="18" charset="0"/>
              <a:cs typeface="Times New Roman" panose="02020603050405020304" pitchFamily="18" charset="0"/>
            </a:endParaRPr>
          </a:p>
          <a:p>
            <a:endParaRPr lang="en-US" sz="1800" dirty="0">
              <a:solidFill>
                <a:srgbClr val="212121"/>
              </a:solidFill>
              <a:highlight>
                <a:srgbClr val="FFFFFF"/>
              </a:highligh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6" y="46557"/>
            <a:ext cx="1238250" cy="582843"/>
          </a:xfrm>
          <a:prstGeom prst="rect">
            <a:avLst/>
          </a:prstGeom>
        </p:spPr>
      </p:pic>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flipV="1">
            <a:off x="2526064" y="701994"/>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8836818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123F5A-84CB-0478-0705-94D5570D1A90}"/>
              </a:ext>
            </a:extLst>
          </p:cNvPr>
          <p:cNvPicPr>
            <a:picLocks noChangeAspect="1"/>
          </p:cNvPicPr>
          <p:nvPr/>
        </p:nvPicPr>
        <p:blipFill>
          <a:blip r:embed="rId2"/>
          <a:stretch>
            <a:fillRect/>
          </a:stretch>
        </p:blipFill>
        <p:spPr>
          <a:xfrm>
            <a:off x="0" y="1"/>
            <a:ext cx="12191999" cy="6858000"/>
          </a:xfrm>
          <a:prstGeom prst="rect">
            <a:avLst/>
          </a:prstGeom>
        </p:spPr>
      </p:pic>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3">
            <a:alphaModFix amt="65000"/>
            <a:extLst>
              <a:ext uri="{28A0092B-C50C-407E-A947-70E740481C1C}">
                <a14:useLocalDpi xmlns:a14="http://schemas.microsoft.com/office/drawing/2010/main" val="0"/>
              </a:ext>
            </a:extLst>
          </a:blip>
          <a:srcRect/>
          <a:stretch>
            <a:fillRect/>
          </a:stretch>
        </p:blipFill>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750735" y="3108959"/>
            <a:ext cx="10515600" cy="640080"/>
          </a:xfrm>
        </p:spPr>
        <p:txBody>
          <a:bodyPr>
            <a:noAutofit/>
          </a:bodyPr>
          <a:lstStyle/>
          <a:p>
            <a:pPr algn="ctr">
              <a:lnSpc>
                <a:spcPts val="2250"/>
              </a:lnSpc>
              <a:spcBef>
                <a:spcPts val="2000"/>
              </a:spcBef>
              <a:spcAft>
                <a:spcPts val="1000"/>
              </a:spcAft>
            </a:pPr>
            <a:r>
              <a:rPr lang="en-IN" sz="2400" b="1" kern="100"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rPr>
              <a:t>Assessment of Prevalence of Tobacco Consumption Among Wome</a:t>
            </a:r>
            <a:r>
              <a:rPr lang="en-IN" sz="2400" b="1" kern="100" spc="-10" dirty="0">
                <a:effectLst/>
                <a:latin typeface="Times New Roman" panose="02020603050405020304" pitchFamily="18" charset="0"/>
                <a:ea typeface="Times New Roman" panose="02020603050405020304" pitchFamily="18" charset="0"/>
                <a:cs typeface="Mangal" panose="02040503050203030202" pitchFamily="18" charset="0"/>
              </a:rPr>
              <a:t>n</a:t>
            </a:r>
            <a:r>
              <a:rPr lang="en-IN" sz="2400" b="1" kern="100"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2400" b="1" kern="100" spc="-10" dirty="0">
                <a:solidFill>
                  <a:schemeClr val="bg1"/>
                </a:solidFill>
                <a:effectLst/>
                <a:latin typeface="Times New Roman" panose="02020603050405020304" pitchFamily="18" charset="0"/>
                <a:ea typeface="Times New Roman" panose="02020603050405020304" pitchFamily="18" charset="0"/>
                <a:cs typeface="Mangal" panose="02040503050203030202" pitchFamily="18" charset="0"/>
              </a:rPr>
              <a:t>Taking </a:t>
            </a:r>
            <a:r>
              <a:rPr lang="en-IN" sz="2400" b="1" kern="100"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rPr>
              <a:t>Antenatal Care at One of The </a:t>
            </a:r>
            <a:r>
              <a:rPr lang="en-IN" sz="2400" b="1" kern="100" spc="-10" dirty="0">
                <a:effectLst/>
                <a:latin typeface="Times New Roman" panose="02020603050405020304" pitchFamily="18" charset="0"/>
                <a:ea typeface="Times New Roman" panose="02020603050405020304" pitchFamily="18" charset="0"/>
                <a:cs typeface="Mangal" panose="02040503050203030202" pitchFamily="18" charset="0"/>
              </a:rPr>
              <a:t>PSU of South-West </a:t>
            </a:r>
            <a:r>
              <a:rPr lang="en-IN" sz="2400" b="1" kern="100" spc="-10" dirty="0">
                <a:solidFill>
                  <a:schemeClr val="tx1">
                    <a:lumMod val="95000"/>
                    <a:lumOff val="5000"/>
                  </a:schemeClr>
                </a:solidFill>
                <a:effectLst/>
                <a:latin typeface="Times New Roman" panose="02020603050405020304" pitchFamily="18" charset="0"/>
                <a:ea typeface="Times New Roman" panose="02020603050405020304" pitchFamily="18" charset="0"/>
                <a:cs typeface="Mangal" panose="02040503050203030202" pitchFamily="18" charset="0"/>
              </a:rPr>
              <a:t>Delhi</a:t>
            </a:r>
            <a:endParaRPr lang="en-IN" sz="2400" b="1" kern="100" dirty="0">
              <a:solidFill>
                <a:schemeClr val="tx1">
                  <a:lumMod val="95000"/>
                  <a:lumOff val="5000"/>
                </a:schemeClr>
              </a:solidFill>
              <a:effectLst/>
              <a:latin typeface="Calibri Light" panose="020F0302020204030204" pitchFamily="34" charset="0"/>
              <a:ea typeface="Times New Roman" panose="02020603050405020304" pitchFamily="18" charset="0"/>
              <a:cs typeface="Mangal" panose="02040503050203030202" pitchFamily="18" charset="0"/>
            </a:endParaRP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1253656" y="4748121"/>
            <a:ext cx="9144000" cy="356616"/>
          </a:xfrm>
        </p:spPr>
        <p:txBody>
          <a:bodyPr/>
          <a:lstStyle/>
          <a:p>
            <a:r>
              <a:rPr lang="en-US" sz="1800" b="1" dirty="0">
                <a:latin typeface="Times New Roman" panose="02020603050405020304" pitchFamily="18" charset="0"/>
                <a:cs typeface="Times New Roman" panose="02020603050405020304" pitchFamily="18" charset="0"/>
              </a:rPr>
              <a:t>Dissertation proposal by : Dr Nehad</a:t>
            </a:r>
          </a:p>
        </p:txBody>
      </p:sp>
      <p:sp>
        <p:nvSpPr>
          <p:cNvPr id="7" name="TextBox 6">
            <a:extLst>
              <a:ext uri="{FF2B5EF4-FFF2-40B4-BE49-F238E27FC236}">
                <a16:creationId xmlns:a16="http://schemas.microsoft.com/office/drawing/2014/main" id="{CAECEC48-FCB3-E6FF-B511-783788B57140}"/>
              </a:ext>
            </a:extLst>
          </p:cNvPr>
          <p:cNvSpPr txBox="1"/>
          <p:nvPr/>
        </p:nvSpPr>
        <p:spPr>
          <a:xfrm>
            <a:off x="3331597" y="5104737"/>
            <a:ext cx="5494352"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GUIDED AND MENTORED BY: DR PREETHA GS</a:t>
            </a:r>
          </a:p>
        </p:txBody>
      </p:sp>
      <p:sp>
        <p:nvSpPr>
          <p:cNvPr id="9" name="TextBox 8">
            <a:extLst>
              <a:ext uri="{FF2B5EF4-FFF2-40B4-BE49-F238E27FC236}">
                <a16:creationId xmlns:a16="http://schemas.microsoft.com/office/drawing/2014/main" id="{2057E097-AAD0-496B-44B1-7B947B99069E}"/>
              </a:ext>
            </a:extLst>
          </p:cNvPr>
          <p:cNvSpPr txBox="1"/>
          <p:nvPr/>
        </p:nvSpPr>
        <p:spPr>
          <a:xfrm>
            <a:off x="422744" y="6108991"/>
            <a:ext cx="2503336" cy="369332"/>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ROLL NO: PG/22/060</a:t>
            </a:r>
          </a:p>
        </p:txBody>
      </p:sp>
      <p:pic>
        <p:nvPicPr>
          <p:cNvPr id="8" name="Picture 7">
            <a:extLst>
              <a:ext uri="{FF2B5EF4-FFF2-40B4-BE49-F238E27FC236}">
                <a16:creationId xmlns:a16="http://schemas.microsoft.com/office/drawing/2014/main" id="{06ACCA33-23A6-78FB-D2DB-A01187A82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338" y="438113"/>
            <a:ext cx="1612394" cy="758952"/>
          </a:xfrm>
          <a:prstGeom prst="rect">
            <a:avLst/>
          </a:prstGeom>
        </p:spPr>
      </p:pic>
    </p:spTree>
    <p:extLst>
      <p:ext uri="{BB962C8B-B14F-4D97-AF65-F5344CB8AC3E}">
        <p14:creationId xmlns:p14="http://schemas.microsoft.com/office/powerpoint/2010/main" val="85521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3666226" y="0"/>
            <a:ext cx="8497198" cy="747713"/>
          </a:xfrm>
        </p:spPr>
        <p:txBody>
          <a:bodyPr>
            <a:normAutofit/>
          </a:bodyPr>
          <a:lstStyle/>
          <a:p>
            <a:pPr algn="ctr"/>
            <a:r>
              <a:rPr lang="en-IN" sz="3200" b="1" dirty="0">
                <a:latin typeface="Times New Roman" panose="02020603050405020304" pitchFamily="18" charset="0"/>
                <a:cs typeface="Times New Roman" panose="02020603050405020304" pitchFamily="18" charset="0"/>
              </a:rPr>
              <a:t>CONCLUSION AND RECOMMENDATIONS</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257175" y="990600"/>
            <a:ext cx="11734800" cy="5730875"/>
          </a:xfrm>
        </p:spPr>
        <p:txBody>
          <a:bodyPr>
            <a:normAutofit/>
          </a:bodyPr>
          <a:lstStyle/>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The data collected through this study is a very significant representation of a mixed populated urban settlement  with the findings suggestive of the behaviour pattern of women during the antenatal period towards the tobacco consumption, thus making and necessitating the healthcare workers like ASHAs and ANM to integrate with the population and community and counsel them about the ill effects tobacco consumption on general health and foetal health. </a:t>
            </a:r>
          </a:p>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1.8% is a very significant number that can be reduced by executing policies and programs for the tobacco control in the region.</a:t>
            </a:r>
            <a:r>
              <a:rPr lang="en-US" sz="1800" dirty="0">
                <a:solidFill>
                  <a:srgbClr val="212121"/>
                </a:solidFill>
                <a:highlight>
                  <a:srgbClr val="FFFFFF"/>
                </a:highlight>
                <a:latin typeface="Times New Roman" panose="02020603050405020304" pitchFamily="18" charset="0"/>
                <a:cs typeface="Times New Roman" panose="02020603050405020304" pitchFamily="18" charset="0"/>
              </a:rPr>
              <a:t> Through this study we can strategies which part of the population needs more focus on the tobacco control during antenatal period.</a:t>
            </a:r>
          </a:p>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Even though the finding of 1.8% of active consumers in the region which is less than the 4%prevalence than the country it is necessary that the patients should be counselled every visit to make them understand the harmful effects which is not happening and must be followed.</a:t>
            </a:r>
          </a:p>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There must be check on the illegal gatka and </a:t>
            </a:r>
            <a:r>
              <a:rPr lang="en-IN" sz="1800" dirty="0" err="1">
                <a:solidFill>
                  <a:srgbClr val="212121"/>
                </a:solidFill>
                <a:highlight>
                  <a:srgbClr val="FFFFFF"/>
                </a:highlight>
                <a:latin typeface="Times New Roman" panose="02020603050405020304" pitchFamily="18" charset="0"/>
                <a:cs typeface="Times New Roman" panose="02020603050405020304" pitchFamily="18" charset="0"/>
              </a:rPr>
              <a:t>khaini</a:t>
            </a:r>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 vendors that are not licenced as it will aid in less access to the smokeless tobacco is more dominant that smoked products.</a:t>
            </a:r>
          </a:p>
          <a:p>
            <a:r>
              <a:rPr lang="en-IN" sz="1800" dirty="0">
                <a:solidFill>
                  <a:srgbClr val="212121"/>
                </a:solidFill>
                <a:highlight>
                  <a:srgbClr val="FFFFFF"/>
                </a:highlight>
                <a:latin typeface="Times New Roman" panose="02020603050405020304" pitchFamily="18" charset="0"/>
                <a:cs typeface="Times New Roman" panose="02020603050405020304" pitchFamily="18" charset="0"/>
              </a:rPr>
              <a:t>There must also be check on the under age marriages and ASHA and ANMS must also counsel the community about it that it must removed to prevent the probable complication due to early pregnancy.</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20</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6" y="46557"/>
            <a:ext cx="1238250" cy="582843"/>
          </a:xfrm>
          <a:prstGeom prst="rect">
            <a:avLst/>
          </a:prstGeom>
        </p:spPr>
      </p:pic>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flipV="1">
            <a:off x="2526064" y="701994"/>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4935791"/>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3747655" y="660226"/>
            <a:ext cx="8006542" cy="757093"/>
          </a:xfrm>
        </p:spPr>
        <p:txBody>
          <a:bodyPr>
            <a:normAutofit fontScale="90000"/>
          </a:bodyPr>
          <a:lstStyle/>
          <a:p>
            <a:pPr algn="ctr"/>
            <a:r>
              <a:rPr lang="en-IN" sz="2800" b="1" dirty="0">
                <a:latin typeface="Times New Roman" panose="02020603050405020304" pitchFamily="18" charset="0"/>
                <a:cs typeface="Times New Roman" panose="02020603050405020304" pitchFamily="18" charset="0"/>
              </a:rPr>
              <a:t>Contribution of the study at Global and Community level</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46858" y="1787237"/>
            <a:ext cx="11898283" cy="4199195"/>
          </a:xfrm>
        </p:spPr>
        <p:txBody>
          <a:bodyPr>
            <a:normAutofit/>
          </a:bodyPr>
          <a:lstStyle/>
          <a:p>
            <a:pPr marL="0" indent="0">
              <a:buNone/>
            </a:pPr>
            <a:r>
              <a:rPr lang="en-IN" sz="1800" dirty="0">
                <a:latin typeface="Times New Roman" panose="02020603050405020304" pitchFamily="18" charset="0"/>
                <a:cs typeface="Times New Roman" panose="02020603050405020304" pitchFamily="18" charset="0"/>
              </a:rPr>
              <a:t>This study is on e of its kind in the region of </a:t>
            </a:r>
            <a:r>
              <a:rPr lang="en-IN" sz="1800" dirty="0" err="1">
                <a:latin typeface="Times New Roman" panose="02020603050405020304" pitchFamily="18" charset="0"/>
                <a:cs typeface="Times New Roman" panose="02020603050405020304" pitchFamily="18" charset="0"/>
              </a:rPr>
              <a:t>Goyala</a:t>
            </a:r>
            <a:r>
              <a:rPr lang="en-IN" sz="1800" dirty="0">
                <a:latin typeface="Times New Roman" panose="02020603050405020304" pitchFamily="18" charset="0"/>
                <a:cs typeface="Times New Roman" panose="02020603050405020304" pitchFamily="18" charset="0"/>
              </a:rPr>
              <a:t> dairy, such study never been conducted in recent past. The </a:t>
            </a:r>
            <a:r>
              <a:rPr lang="en-IN" sz="1800" dirty="0" err="1">
                <a:latin typeface="Times New Roman" panose="02020603050405020304" pitchFamily="18" charset="0"/>
                <a:cs typeface="Times New Roman" panose="02020603050405020304" pitchFamily="18" charset="0"/>
              </a:rPr>
              <a:t>goyala</a:t>
            </a:r>
            <a:r>
              <a:rPr lang="en-IN" sz="1800" dirty="0">
                <a:latin typeface="Times New Roman" panose="02020603050405020304" pitchFamily="18" charset="0"/>
                <a:cs typeface="Times New Roman" panose="02020603050405020304" pitchFamily="18" charset="0"/>
              </a:rPr>
              <a:t> dairy is a region with 55,000 population with one dispensary and 2 Mohalla Clinics. As the study is unique and highlights the important findings of the region for the woman  taking antenatal care with the tobacco consumption needs an immediate intervention, planned approach for counselling thus helping the healthcare workers to for quitting the tobacco habits by the community individual.</a:t>
            </a:r>
          </a:p>
          <a:p>
            <a:pPr marL="0" indent="0">
              <a:buNone/>
            </a:pPr>
            <a:r>
              <a:rPr lang="en-IN" sz="1800" dirty="0">
                <a:latin typeface="Times New Roman" panose="02020603050405020304" pitchFamily="18" charset="0"/>
                <a:cs typeface="Times New Roman" panose="02020603050405020304" pitchFamily="18" charset="0"/>
              </a:rPr>
              <a:t>The value of 1.8% which is lower than the national per valance percentage does not mean there is something to be very happy about  This is just the findings of women under antenatal care there also must be women who are now just under the antenatal care there must be some more participants who are not under the study radar and are not pregnant.</a:t>
            </a:r>
          </a:p>
          <a:p>
            <a:pPr marL="0" indent="0">
              <a:buNone/>
            </a:pPr>
            <a:r>
              <a:rPr lang="en-IN" sz="1800" dirty="0">
                <a:latin typeface="Times New Roman" panose="02020603050405020304" pitchFamily="18" charset="0"/>
                <a:cs typeface="Times New Roman" panose="02020603050405020304" pitchFamily="18" charset="0"/>
              </a:rPr>
              <a:t>Globally, we have seen there is significant mortality and associated morbidity to the complications associated with the tobacco consumption in any form. The study will also picturise the current smoking status in this specific are and will inspire for more such studies through at a larger scale.</a:t>
            </a:r>
            <a:endParaRPr lang="en-IN" sz="1800"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21</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238596" cy="583006"/>
          </a:xfrm>
          <a:prstGeom prst="rect">
            <a:avLst/>
          </a:prstGeom>
        </p:spPr>
      </p:pic>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flipV="1">
            <a:off x="2138829" y="1351137"/>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4432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290945" y="1330036"/>
            <a:ext cx="11777750" cy="4846927"/>
          </a:xfrm>
        </p:spPr>
        <p:txBody>
          <a:bodyPr>
            <a:normAutofit/>
          </a:bodyPr>
          <a:lstStyle/>
          <a:p>
            <a:pPr marL="0" indent="0">
              <a:buNone/>
            </a:pPr>
            <a:r>
              <a:rPr lang="en-IN" sz="1800" b="1" dirty="0">
                <a:latin typeface="Times New Roman" panose="02020603050405020304" pitchFamily="18" charset="0"/>
                <a:cs typeface="Times New Roman" panose="02020603050405020304" pitchFamily="18" charset="0"/>
              </a:rPr>
              <a:t>National Programs </a:t>
            </a:r>
          </a:p>
          <a:p>
            <a:pPr marL="0" indent="0">
              <a:buNone/>
            </a:pPr>
            <a:r>
              <a:rPr lang="it-IT" sz="1800" b="0" i="0" dirty="0">
                <a:effectLst/>
                <a:highlight>
                  <a:srgbClr val="FFFFFF"/>
                </a:highlight>
                <a:latin typeface="Times New Roman" panose="02020603050405020304" pitchFamily="18" charset="0"/>
                <a:cs typeface="Times New Roman" panose="02020603050405020304" pitchFamily="18" charset="0"/>
              </a:rPr>
              <a:t>National Tobacco Control Programme (NTCP): </a:t>
            </a:r>
            <a:r>
              <a:rPr lang="en-US" sz="1800" b="0" i="0" dirty="0">
                <a:effectLst/>
                <a:highlight>
                  <a:srgbClr val="FFFFFF"/>
                </a:highlight>
                <a:latin typeface="Times New Roman" panose="02020603050405020304" pitchFamily="18" charset="0"/>
                <a:cs typeface="Times New Roman" panose="02020603050405020304" pitchFamily="18" charset="0"/>
              </a:rPr>
              <a:t>Overall policy formulation, planning, implementation, monitoring and e</a:t>
            </a:r>
          </a:p>
          <a:p>
            <a:pPr marL="0" indent="0">
              <a:buNone/>
            </a:pPr>
            <a:r>
              <a:rPr lang="en-US" sz="1800" b="0" i="0" dirty="0">
                <a:effectLst/>
                <a:highlight>
                  <a:srgbClr val="FFFFFF"/>
                </a:highlight>
                <a:latin typeface="Times New Roman" panose="02020603050405020304" pitchFamily="18" charset="0"/>
                <a:cs typeface="Times New Roman" panose="02020603050405020304" pitchFamily="18" charset="0"/>
              </a:rPr>
              <a:t>valuation of the different activities envisaged under the National Tobacco Control Program (NTCP).</a:t>
            </a:r>
          </a:p>
          <a:p>
            <a:pPr marL="0" indent="0">
              <a:buNone/>
            </a:pPr>
            <a:endParaRPr lang="en-US" sz="1800" dirty="0">
              <a:solidFill>
                <a:srgbClr val="404040"/>
              </a:solidFill>
              <a:highlight>
                <a:srgbClr val="FFFFFF"/>
              </a:highlight>
              <a:latin typeface="Times New Roman" panose="02020603050405020304" pitchFamily="18" charset="0"/>
              <a:cs typeface="Times New Roman" panose="02020603050405020304" pitchFamily="18" charset="0"/>
            </a:endParaRPr>
          </a:p>
          <a:p>
            <a:pPr marL="0" indent="0">
              <a:buNone/>
            </a:pPr>
            <a:r>
              <a:rPr lang="en-IN" sz="1800" b="1" dirty="0">
                <a:latin typeface="Times New Roman" panose="02020603050405020304" pitchFamily="18" charset="0"/>
                <a:cs typeface="Times New Roman" panose="02020603050405020304" pitchFamily="18" charset="0"/>
              </a:rPr>
              <a:t>International Programs </a:t>
            </a:r>
          </a:p>
          <a:p>
            <a:pPr marL="0" indent="0">
              <a:buNone/>
            </a:pPr>
            <a:endParaRPr lang="en-IN" sz="1800" b="1"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22</a:t>
            </a:fld>
            <a:endParaRPr lang="en-IN"/>
          </a:p>
        </p:txBody>
      </p:sp>
      <p:sp>
        <p:nvSpPr>
          <p:cNvPr id="7" name="TextBox 6">
            <a:extLst>
              <a:ext uri="{FF2B5EF4-FFF2-40B4-BE49-F238E27FC236}">
                <a16:creationId xmlns:a16="http://schemas.microsoft.com/office/drawing/2014/main" id="{ADE43962-F852-9BE5-6AEA-18B0A1E571AC}"/>
              </a:ext>
            </a:extLst>
          </p:cNvPr>
          <p:cNvSpPr txBox="1"/>
          <p:nvPr/>
        </p:nvSpPr>
        <p:spPr>
          <a:xfrm>
            <a:off x="290945" y="3221182"/>
            <a:ext cx="11438313" cy="1200329"/>
          </a:xfrm>
          <a:prstGeom prst="rect">
            <a:avLst/>
          </a:prstGeom>
          <a:noFill/>
        </p:spPr>
        <p:txBody>
          <a:bodyPr wrap="square">
            <a:spAutoFit/>
          </a:bodyPr>
          <a:lstStyle/>
          <a:p>
            <a:pPr algn="l"/>
            <a:r>
              <a:rPr lang="en-US" b="0" i="0" dirty="0">
                <a:effectLst/>
                <a:highlight>
                  <a:srgbClr val="FFFFFF"/>
                </a:highlight>
                <a:latin typeface="Times New Roman" panose="02020603050405020304" pitchFamily="18" charset="0"/>
                <a:cs typeface="Times New Roman" panose="02020603050405020304" pitchFamily="18" charset="0"/>
              </a:rPr>
              <a:t>National and State Tobacco Control Program</a:t>
            </a:r>
          </a:p>
          <a:p>
            <a:pPr algn="l"/>
            <a:r>
              <a:rPr lang="en-US" b="0" i="0" dirty="0">
                <a:effectLst/>
                <a:highlight>
                  <a:srgbClr val="FFFFFF"/>
                </a:highlight>
                <a:latin typeface="Times New Roman" panose="02020603050405020304" pitchFamily="18" charset="0"/>
                <a:cs typeface="Times New Roman" panose="02020603050405020304" pitchFamily="18" charset="0"/>
              </a:rPr>
              <a:t>OSH created the National and State Tobacco Control Program (NTCP) in 1999. NTCP encourages coordinated, national efforts to reduce tobacco-related diseases and deaths. The program provides funding and technical support to state and territorial health departments. </a:t>
            </a:r>
          </a:p>
        </p:txBody>
      </p:sp>
      <p:sp>
        <p:nvSpPr>
          <p:cNvPr id="8" name="Title 1">
            <a:extLst>
              <a:ext uri="{FF2B5EF4-FFF2-40B4-BE49-F238E27FC236}">
                <a16:creationId xmlns:a16="http://schemas.microsoft.com/office/drawing/2014/main" id="{C5A553A7-D4EF-76BD-81A6-3DE70B2C7A4A}"/>
              </a:ext>
            </a:extLst>
          </p:cNvPr>
          <p:cNvSpPr>
            <a:spLocks noGrp="1"/>
          </p:cNvSpPr>
          <p:nvPr>
            <p:ph type="title"/>
          </p:nvPr>
        </p:nvSpPr>
        <p:spPr>
          <a:xfrm>
            <a:off x="4738256" y="232757"/>
            <a:ext cx="6991002" cy="1039090"/>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Programs related to Tobacco consumption</a:t>
            </a:r>
          </a:p>
        </p:txBody>
      </p:sp>
      <p:sp>
        <p:nvSpPr>
          <p:cNvPr id="9" name="Rectangle 8"/>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flipV="1">
            <a:off x="1519172" y="738138"/>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 y="6251"/>
            <a:ext cx="1221971" cy="575181"/>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23</a:t>
            </a:fld>
            <a:endParaRPr lang="en-IN"/>
          </a:p>
        </p:txBody>
      </p:sp>
      <p:sp>
        <p:nvSpPr>
          <p:cNvPr id="8" name="Title 1">
            <a:extLst>
              <a:ext uri="{FF2B5EF4-FFF2-40B4-BE49-F238E27FC236}">
                <a16:creationId xmlns:a16="http://schemas.microsoft.com/office/drawing/2014/main" id="{C5A553A7-D4EF-76BD-81A6-3DE70B2C7A4A}"/>
              </a:ext>
            </a:extLst>
          </p:cNvPr>
          <p:cNvSpPr>
            <a:spLocks noGrp="1"/>
          </p:cNvSpPr>
          <p:nvPr>
            <p:ph type="title"/>
          </p:nvPr>
        </p:nvSpPr>
        <p:spPr>
          <a:xfrm>
            <a:off x="1011677" y="56951"/>
            <a:ext cx="11086805" cy="766009"/>
          </a:xfrm>
        </p:spPr>
        <p:txBody>
          <a:bodyPr>
            <a:noAutofit/>
          </a:bodyPr>
          <a:lstStyle/>
          <a:p>
            <a:pPr algn="ctr"/>
            <a:r>
              <a:rPr lang="en-IN" sz="3600" b="1" dirty="0">
                <a:latin typeface="Times New Roman" panose="02020603050405020304" pitchFamily="18" charset="0"/>
                <a:cs typeface="Times New Roman" panose="02020603050405020304" pitchFamily="18" charset="0"/>
              </a:rPr>
              <a:t>My Recent Contribution Towards Tobacco Awareness</a:t>
            </a:r>
          </a:p>
        </p:txBody>
      </p:sp>
      <p:sp>
        <p:nvSpPr>
          <p:cNvPr id="9" name="Rectangle 8"/>
          <p:cNvSpPr/>
          <p:nvPr/>
        </p:nvSpPr>
        <p:spPr>
          <a:xfrm>
            <a:off x="0" y="6730101"/>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68111"/>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p:cNvSpPr/>
          <p:nvPr/>
        </p:nvSpPr>
        <p:spPr>
          <a:xfrm flipV="1">
            <a:off x="118389" y="777241"/>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497" y="959485"/>
            <a:ext cx="5933210" cy="3072630"/>
          </a:xfrm>
          <a:prstGeom prst="rect">
            <a:avLst/>
          </a:prstGeom>
          <a:noFill/>
          <a:ln>
            <a:noFill/>
          </a:ln>
        </p:spPr>
      </p:pic>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2494" y="2782111"/>
            <a:ext cx="5731510" cy="3802839"/>
          </a:xfrm>
          <a:prstGeom prst="rect">
            <a:avLst/>
          </a:prstGeom>
          <a:noFill/>
          <a:ln>
            <a:noFill/>
          </a:ln>
        </p:spPr>
      </p:pic>
      <p:pic>
        <p:nvPicPr>
          <p:cNvPr id="15" name="Picture 14">
            <a:extLst>
              <a:ext uri="{FF2B5EF4-FFF2-40B4-BE49-F238E27FC236}">
                <a16:creationId xmlns:a16="http://schemas.microsoft.com/office/drawing/2014/main" id="{623EA6A3-2D9E-C718-EBF4-5B7AFD95B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 y="6251"/>
            <a:ext cx="1221971" cy="575181"/>
          </a:xfrm>
          <a:prstGeom prst="rect">
            <a:avLst/>
          </a:prstGeom>
        </p:spPr>
      </p:pic>
    </p:spTree>
    <p:extLst>
      <p:ext uri="{BB962C8B-B14F-4D97-AF65-F5344CB8AC3E}">
        <p14:creationId xmlns:p14="http://schemas.microsoft.com/office/powerpoint/2010/main" val="316998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B38C-7C00-B3B3-7FE1-A76190590179}"/>
              </a:ext>
            </a:extLst>
          </p:cNvPr>
          <p:cNvSpPr>
            <a:spLocks noGrp="1"/>
          </p:cNvSpPr>
          <p:nvPr>
            <p:ph type="title"/>
          </p:nvPr>
        </p:nvSpPr>
        <p:spPr>
          <a:xfrm>
            <a:off x="9101051" y="136525"/>
            <a:ext cx="2919153" cy="707217"/>
          </a:xfrm>
        </p:spPr>
        <p:txBody>
          <a:bodyPr>
            <a:normAutofit fontScale="90000"/>
          </a:bodyPr>
          <a:lstStyle/>
          <a:p>
            <a:r>
              <a:rPr lang="en-IN" b="1" dirty="0">
                <a:latin typeface="Times New Roman" panose="02020603050405020304" pitchFamily="18" charset="0"/>
                <a:cs typeface="Times New Roman" panose="02020603050405020304" pitchFamily="18" charset="0"/>
              </a:rPr>
              <a:t>Referencing</a:t>
            </a:r>
            <a:r>
              <a:rPr lang="en-IN" dirty="0"/>
              <a:t> </a:t>
            </a:r>
          </a:p>
        </p:txBody>
      </p:sp>
      <p:sp>
        <p:nvSpPr>
          <p:cNvPr id="5" name="Slide Number Placeholder 4">
            <a:extLst>
              <a:ext uri="{FF2B5EF4-FFF2-40B4-BE49-F238E27FC236}">
                <a16:creationId xmlns:a16="http://schemas.microsoft.com/office/drawing/2014/main" id="{D3740D45-9A98-F229-9CCF-1FE06E8AEC81}"/>
              </a:ext>
            </a:extLst>
          </p:cNvPr>
          <p:cNvSpPr>
            <a:spLocks noGrp="1"/>
          </p:cNvSpPr>
          <p:nvPr>
            <p:ph type="sldNum" sz="quarter" idx="12"/>
          </p:nvPr>
        </p:nvSpPr>
        <p:spPr/>
        <p:txBody>
          <a:bodyPr/>
          <a:lstStyle/>
          <a:p>
            <a:fld id="{26AD20E6-394B-4DF0-96A5-9647FF39C943}" type="slidenum">
              <a:rPr lang="en-IN" smtClean="0"/>
              <a:t>24</a:t>
            </a:fld>
            <a:endParaRPr lang="en-IN"/>
          </a:p>
        </p:txBody>
      </p:sp>
      <p:sp>
        <p:nvSpPr>
          <p:cNvPr id="6" name="TextBox 5">
            <a:extLst>
              <a:ext uri="{FF2B5EF4-FFF2-40B4-BE49-F238E27FC236}">
                <a16:creationId xmlns:a16="http://schemas.microsoft.com/office/drawing/2014/main" id="{28CB3277-2E56-2969-D17B-18394F5DCCBA}"/>
              </a:ext>
            </a:extLst>
          </p:cNvPr>
          <p:cNvSpPr txBox="1"/>
          <p:nvPr/>
        </p:nvSpPr>
        <p:spPr>
          <a:xfrm>
            <a:off x="526713" y="899215"/>
            <a:ext cx="10953717" cy="5457135"/>
          </a:xfrm>
          <a:prstGeom prst="rect">
            <a:avLst/>
          </a:prstGeom>
          <a:noFill/>
        </p:spPr>
        <p:txBody>
          <a:bodyPr wrap="square">
            <a:spAutoFit/>
          </a:bodyPr>
          <a:lstStyle/>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1.Kheirallah K,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Shugaa</a:t>
            </a:r>
            <a:r>
              <a:rPr lang="en-IN" sz="1200" kern="0" dirty="0">
                <a:effectLst/>
                <a:latin typeface="Calibri" panose="020F0502020204030204" pitchFamily="34" charset="0"/>
                <a:ea typeface="Calibri" panose="020F0502020204030204" pitchFamily="34" charset="0"/>
                <a:cs typeface="Calibri" panose="020F0502020204030204" pitchFamily="34" charset="0"/>
              </a:rPr>
              <a:t>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Addin</a:t>
            </a:r>
            <a:r>
              <a:rPr lang="en-IN" sz="1200" kern="0" dirty="0">
                <a:effectLst/>
                <a:latin typeface="Calibri" panose="020F0502020204030204" pitchFamily="34" charset="0"/>
                <a:ea typeface="Calibri" panose="020F0502020204030204" pitchFamily="34" charset="0"/>
                <a:cs typeface="Calibri" panose="020F0502020204030204" pitchFamily="34" charset="0"/>
              </a:rPr>
              <a:t> N,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Alolimat</a:t>
            </a:r>
            <a:r>
              <a:rPr lang="en-IN" sz="1200" kern="0" dirty="0">
                <a:effectLst/>
                <a:latin typeface="Calibri" panose="020F0502020204030204" pitchFamily="34" charset="0"/>
                <a:ea typeface="Calibri" panose="020F0502020204030204" pitchFamily="34" charset="0"/>
                <a:cs typeface="Calibri" panose="020F0502020204030204" pitchFamily="34" charset="0"/>
              </a:rPr>
              <a:t> M. Trends of maternal waterpipe, cigarettes, and dual tobacco smoking in Jordan. A decade of lost opportunities.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PloS</a:t>
            </a:r>
            <a:r>
              <a:rPr lang="en-IN" sz="1200" kern="0" dirty="0">
                <a:effectLst/>
                <a:latin typeface="Calibri" panose="020F0502020204030204" pitchFamily="34" charset="0"/>
                <a:ea typeface="Calibri" panose="020F0502020204030204" pitchFamily="34" charset="0"/>
                <a:cs typeface="Calibri" panose="020F0502020204030204" pitchFamily="34" charset="0"/>
              </a:rPr>
              <a:t> One. 2021 Jul 9;16:e0253655. </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2.Panwar M, Yadav P,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Nakra</a:t>
            </a:r>
            <a:r>
              <a:rPr lang="en-IN" sz="1200" kern="0" dirty="0">
                <a:effectLst/>
                <a:latin typeface="Calibri" panose="020F0502020204030204" pitchFamily="34" charset="0"/>
                <a:ea typeface="Calibri" panose="020F0502020204030204" pitchFamily="34" charset="0"/>
                <a:cs typeface="Calibri" panose="020F0502020204030204" pitchFamily="34" charset="0"/>
              </a:rPr>
              <a:t> P, Pandya H, Shukla G,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Todkar</a:t>
            </a:r>
            <a:r>
              <a:rPr lang="en-IN" sz="1200" kern="0" dirty="0">
                <a:effectLst/>
                <a:latin typeface="Calibri" panose="020F0502020204030204" pitchFamily="34" charset="0"/>
                <a:ea typeface="Calibri" panose="020F0502020204030204" pitchFamily="34" charset="0"/>
                <a:cs typeface="Calibri" panose="020F0502020204030204" pitchFamily="34" charset="0"/>
              </a:rPr>
              <a:t> M. The effects of smoking tobacco during pregnancy on the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fetus</a:t>
            </a:r>
            <a:r>
              <a:rPr lang="en-IN" sz="1200" kern="0" dirty="0">
                <a:effectLst/>
                <a:latin typeface="Calibri" panose="020F0502020204030204" pitchFamily="34" charset="0"/>
                <a:ea typeface="Calibri" panose="020F0502020204030204" pitchFamily="34" charset="0"/>
                <a:cs typeface="Calibri" panose="020F0502020204030204" pitchFamily="34" charset="0"/>
              </a:rPr>
              <a:t>: A review. 2018 Jan 1; </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3.Virk A, Kalia M, Singh P, Sharma SK, Goel S, Singh S, et al. Tobacco use in currently married pregnant &amp; lactating women in India; key findings from the National Family Health Survey-5. Lancet Reg Health - Southeast Asia [Internet]. 2024 Apr 1 [cited 2024 May 9];23. Available from: https://www.thelancet.com/journals/lansea/article/PIIS2772-3682(23)00134-8/fulltext</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4.Do EK, Nicksic NE, Clifford JS, Hayes A,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Fuemmeler</a:t>
            </a:r>
            <a:r>
              <a:rPr lang="en-IN" sz="1200" kern="0" dirty="0">
                <a:effectLst/>
                <a:latin typeface="Calibri" panose="020F0502020204030204" pitchFamily="34" charset="0"/>
                <a:ea typeface="Calibri" panose="020F0502020204030204" pitchFamily="34" charset="0"/>
                <a:cs typeface="Calibri" panose="020F0502020204030204" pitchFamily="34" charset="0"/>
              </a:rPr>
              <a:t> BF. Perceived harms of and exposure to tobacco use and current tobacco use among reproductive-aged women from the PATH study. Women Health. 2020 Oct 20;60(9):1040–51. </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5.Hermans C,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Libotte</a:t>
            </a:r>
            <a:r>
              <a:rPr lang="en-IN" sz="1200" kern="0" dirty="0">
                <a:effectLst/>
                <a:latin typeface="Calibri" panose="020F0502020204030204" pitchFamily="34" charset="0"/>
                <a:ea typeface="Calibri" panose="020F0502020204030204" pitchFamily="34" charset="0"/>
                <a:cs typeface="Calibri" panose="020F0502020204030204" pitchFamily="34" charset="0"/>
              </a:rPr>
              <a:t> V, Robin M,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Clippe</a:t>
            </a:r>
            <a:r>
              <a:rPr lang="en-IN" sz="1200" kern="0" dirty="0">
                <a:effectLst/>
                <a:latin typeface="Calibri" panose="020F0502020204030204" pitchFamily="34" charset="0"/>
                <a:ea typeface="Calibri" panose="020F0502020204030204" pitchFamily="34" charset="0"/>
                <a:cs typeface="Calibri" panose="020F0502020204030204" pitchFamily="34" charset="0"/>
              </a:rPr>
              <a:t> A,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Wattiez</a:t>
            </a:r>
            <a:r>
              <a:rPr lang="en-IN" sz="1200" kern="0" dirty="0">
                <a:effectLst/>
                <a:latin typeface="Calibri" panose="020F0502020204030204" pitchFamily="34" charset="0"/>
                <a:ea typeface="Calibri" panose="020F0502020204030204" pitchFamily="34" charset="0"/>
                <a:cs typeface="Calibri" panose="020F0502020204030204" pitchFamily="34" charset="0"/>
              </a:rPr>
              <a:t> R,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Falmagne</a:t>
            </a:r>
            <a:r>
              <a:rPr lang="en-IN" sz="1200" kern="0" dirty="0">
                <a:effectLst/>
                <a:latin typeface="Calibri" panose="020F0502020204030204" pitchFamily="34" charset="0"/>
                <a:ea typeface="Calibri" panose="020F0502020204030204" pitchFamily="34" charset="0"/>
                <a:cs typeface="Calibri" panose="020F0502020204030204" pitchFamily="34" charset="0"/>
              </a:rPr>
              <a:t> P, et al. Maternal Tobacco Smoking and Lung Epithelium-Specific Proteins in Amniotic Fluid.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Pediatr</a:t>
            </a:r>
            <a:r>
              <a:rPr lang="en-IN" sz="1200" kern="0" dirty="0">
                <a:effectLst/>
                <a:latin typeface="Calibri" panose="020F0502020204030204" pitchFamily="34" charset="0"/>
                <a:ea typeface="Calibri" panose="020F0502020204030204" pitchFamily="34" charset="0"/>
                <a:cs typeface="Calibri" panose="020F0502020204030204" pitchFamily="34" charset="0"/>
              </a:rPr>
              <a:t> Res. 2001 Oct;50(4):487–94. </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6.Antenatal Tobacco Use and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Secondhand</a:t>
            </a:r>
            <a:r>
              <a:rPr lang="en-IN" sz="1200" kern="0" dirty="0">
                <a:effectLst/>
                <a:latin typeface="Calibri" panose="020F0502020204030204" pitchFamily="34" charset="0"/>
                <a:ea typeface="Calibri" panose="020F0502020204030204" pitchFamily="34" charset="0"/>
                <a:cs typeface="Calibri" panose="020F0502020204030204" pitchFamily="34" charset="0"/>
              </a:rPr>
              <a:t> Smoke Exposure in the Home in India | Nicotine &amp; Tobacco Research | Oxford Academic [Internet]. [cited 2024 May 9]. Available from: https://academic.oup.com/ntr/article-abstract/20/2/258/3059925?redirectedFrom=fulltext</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7.Maternal tobacco exposure and health-related quality of life during pregnancy: a national-based study of pregnant women in China | Health and Quality of Life Outcomes | Full Text [Internet]. [cited 2024 May 9]. Available from: https://hqlo.biomedcentral.com/articles/10.1186/s12955-021-01785-x#Abs1</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8.Exposure to tobacco use in pregnancy and its determinants among sub-Saharan Africa women: analysis of pooled cross-sectional surveys: The Journal of Maternal-</a:t>
            </a:r>
            <a:r>
              <a:rPr lang="en-IN" sz="1200" kern="0" dirty="0" err="1">
                <a:effectLst/>
                <a:latin typeface="Calibri" panose="020F0502020204030204" pitchFamily="34" charset="0"/>
                <a:ea typeface="Calibri" panose="020F0502020204030204" pitchFamily="34" charset="0"/>
                <a:cs typeface="Calibri" panose="020F0502020204030204" pitchFamily="34" charset="0"/>
              </a:rPr>
              <a:t>Fetal</a:t>
            </a:r>
            <a:r>
              <a:rPr lang="en-IN" sz="1200" kern="0" dirty="0">
                <a:effectLst/>
                <a:latin typeface="Calibri" panose="020F0502020204030204" pitchFamily="34" charset="0"/>
                <a:ea typeface="Calibri" panose="020F0502020204030204" pitchFamily="34" charset="0"/>
                <a:cs typeface="Calibri" panose="020F0502020204030204" pitchFamily="34" charset="0"/>
              </a:rPr>
              <a:t> &amp; Neonatal Medicine: Vol 33 , No 9 - Get Access [Internet]. [cited 2024 May 9]. Available from: https://www.tandfonline.com/doi/full/10.1080/14767058.2018.1520835</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9.(PDF) Cigarette Smoking During Pregnancy [Internet]. [cited 2024 May 9]. Available from: https://www.researchgate.net/publication/5616284_Cigarette_Smoking_During_Pregnancy</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10.Abuse NI on D. What are the risks of smoking during pregnancy? | National Institute on Drug Abuse (NIDA) [Internet]. -- [cited 2024 May 9]. Available from: https://nida.nih.gov/publications/research-reports/tobacco-nicotine-e-cigarettes/what-are-risks-smoking-during-pregnancy</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200" kern="0" dirty="0">
                <a:effectLst/>
                <a:latin typeface="Calibri" panose="020F0502020204030204" pitchFamily="34" charset="0"/>
                <a:ea typeface="Calibri" panose="020F0502020204030204" pitchFamily="34" charset="0"/>
                <a:cs typeface="Calibri" panose="020F0502020204030204" pitchFamily="34" charset="0"/>
              </a:rPr>
              <a:t>11.Rosenqvist M,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Granath</a:t>
            </a:r>
            <a:r>
              <a:rPr lang="en-IN" sz="1200" kern="0" dirty="0">
                <a:effectLst/>
                <a:latin typeface="Calibri" panose="020F0502020204030204" pitchFamily="34" charset="0"/>
                <a:ea typeface="Calibri" panose="020F0502020204030204" pitchFamily="34" charset="0"/>
                <a:cs typeface="Calibri" panose="020F0502020204030204" pitchFamily="34" charset="0"/>
              </a:rPr>
              <a:t> F,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Cnattingius</a:t>
            </a:r>
            <a:r>
              <a:rPr lang="en-IN" sz="1200" kern="0" dirty="0">
                <a:effectLst/>
                <a:latin typeface="Calibri" panose="020F0502020204030204" pitchFamily="34" charset="0"/>
                <a:ea typeface="Calibri" panose="020F0502020204030204" pitchFamily="34" charset="0"/>
                <a:cs typeface="Calibri" panose="020F0502020204030204" pitchFamily="34" charset="0"/>
              </a:rPr>
              <a:t> S, Svensson A, Magnusson C, </a:t>
            </a:r>
            <a:r>
              <a:rPr lang="en-IN" sz="1200" kern="0" dirty="0" err="1">
                <a:effectLst/>
                <a:latin typeface="Calibri" panose="020F0502020204030204" pitchFamily="34" charset="0"/>
                <a:ea typeface="Calibri" panose="020F0502020204030204" pitchFamily="34" charset="0"/>
                <a:cs typeface="Calibri" panose="020F0502020204030204" pitchFamily="34" charset="0"/>
              </a:rPr>
              <a:t>Galanti</a:t>
            </a:r>
            <a:r>
              <a:rPr lang="en-IN" sz="1200" kern="0" dirty="0">
                <a:effectLst/>
                <a:latin typeface="Calibri" panose="020F0502020204030204" pitchFamily="34" charset="0"/>
                <a:ea typeface="Calibri" panose="020F0502020204030204" pitchFamily="34" charset="0"/>
                <a:cs typeface="Calibri" panose="020F0502020204030204" pitchFamily="34" charset="0"/>
              </a:rPr>
              <a:t> M. Maternal smoking during pregnancy and offspring’s tobacco dependence. A study of exposure-discordant sibling pairs. Drug Alcohol Depend. 2016 Aug 1;167. </a:t>
            </a:r>
            <a:endParaRPr lang="en-IN" sz="12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7" name="Rectangle 6"/>
          <p:cNvSpPr/>
          <p:nvPr/>
        </p:nvSpPr>
        <p:spPr>
          <a:xfrm flipV="1">
            <a:off x="1519172" y="738138"/>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
        <p:nvSpPr>
          <p:cNvPr id="8" name="Rectangle 7"/>
          <p:cNvSpPr/>
          <p:nvPr/>
        </p:nvSpPr>
        <p:spPr>
          <a:xfrm>
            <a:off x="0" y="6730101"/>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968111"/>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 y="6251"/>
            <a:ext cx="1221971" cy="575181"/>
          </a:xfrm>
          <a:prstGeom prst="rect">
            <a:avLst/>
          </a:prstGeom>
        </p:spPr>
      </p:pic>
    </p:spTree>
    <p:extLst>
      <p:ext uri="{BB962C8B-B14F-4D97-AF65-F5344CB8AC3E}">
        <p14:creationId xmlns:p14="http://schemas.microsoft.com/office/powerpoint/2010/main" val="1826643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86CEB87-9C31-2F69-DB0A-ABF725BC8979}"/>
              </a:ext>
            </a:extLst>
          </p:cNvPr>
          <p:cNvSpPr/>
          <p:nvPr/>
        </p:nvSpPr>
        <p:spPr>
          <a:xfrm>
            <a:off x="6317673" y="2650807"/>
            <a:ext cx="2743200" cy="923213"/>
          </a:xfrm>
          <a:prstGeom prst="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a:extLst>
              <a:ext uri="{FF2B5EF4-FFF2-40B4-BE49-F238E27FC236}">
                <a16:creationId xmlns:a16="http://schemas.microsoft.com/office/drawing/2014/main" id="{8F006D08-C516-897C-AE38-F28F45CE7EBE}"/>
              </a:ext>
            </a:extLst>
          </p:cNvPr>
          <p:cNvSpPr>
            <a:spLocks noGrp="1"/>
          </p:cNvSpPr>
          <p:nvPr>
            <p:ph type="sldNum" sz="quarter" idx="12"/>
          </p:nvPr>
        </p:nvSpPr>
        <p:spPr/>
        <p:txBody>
          <a:bodyPr/>
          <a:lstStyle/>
          <a:p>
            <a:fld id="{26AD20E6-394B-4DF0-96A5-9647FF39C943}" type="slidenum">
              <a:rPr lang="en-IN" smtClean="0"/>
              <a:t>25</a:t>
            </a:fld>
            <a:endParaRPr lang="en-IN" dirty="0"/>
          </a:p>
        </p:txBody>
      </p:sp>
      <p:pic>
        <p:nvPicPr>
          <p:cNvPr id="5" name="Picture 4">
            <a:extLst>
              <a:ext uri="{FF2B5EF4-FFF2-40B4-BE49-F238E27FC236}">
                <a16:creationId xmlns:a16="http://schemas.microsoft.com/office/drawing/2014/main" id="{CADC6080-F489-FDA7-4167-5876C7D03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094" y="5787131"/>
            <a:ext cx="1875905" cy="1055196"/>
          </a:xfrm>
          <a:prstGeom prst="rect">
            <a:avLst/>
          </a:prstGeom>
        </p:spPr>
      </p:pic>
      <p:pic>
        <p:nvPicPr>
          <p:cNvPr id="7" name="Picture 6">
            <a:extLst>
              <a:ext uri="{FF2B5EF4-FFF2-40B4-BE49-F238E27FC236}">
                <a16:creationId xmlns:a16="http://schemas.microsoft.com/office/drawing/2014/main" id="{6DB6D23F-2065-531B-8D1C-287913C56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4495" y="4634990"/>
            <a:ext cx="1371599" cy="2207337"/>
          </a:xfrm>
          <a:prstGeom prst="rect">
            <a:avLst/>
          </a:prstGeom>
        </p:spPr>
      </p:pic>
      <p:pic>
        <p:nvPicPr>
          <p:cNvPr id="9" name="Picture 8">
            <a:extLst>
              <a:ext uri="{FF2B5EF4-FFF2-40B4-BE49-F238E27FC236}">
                <a16:creationId xmlns:a16="http://schemas.microsoft.com/office/drawing/2014/main" id="{55E7E8D0-0639-8742-028D-B4134FFBD3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6094" y="2638011"/>
            <a:ext cx="1875905" cy="3149120"/>
          </a:xfrm>
          <a:prstGeom prst="rect">
            <a:avLst/>
          </a:prstGeom>
        </p:spPr>
      </p:pic>
      <p:pic>
        <p:nvPicPr>
          <p:cNvPr id="11" name="Picture 10">
            <a:extLst>
              <a:ext uri="{FF2B5EF4-FFF2-40B4-BE49-F238E27FC236}">
                <a16:creationId xmlns:a16="http://schemas.microsoft.com/office/drawing/2014/main" id="{7049BE49-5A06-F3C9-E345-A4D7D68087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9736" y="15673"/>
            <a:ext cx="1482264" cy="2635135"/>
          </a:xfrm>
          <a:prstGeom prst="rect">
            <a:avLst/>
          </a:prstGeom>
        </p:spPr>
      </p:pic>
      <p:pic>
        <p:nvPicPr>
          <p:cNvPr id="13" name="Picture 12">
            <a:extLst>
              <a:ext uri="{FF2B5EF4-FFF2-40B4-BE49-F238E27FC236}">
                <a16:creationId xmlns:a16="http://schemas.microsoft.com/office/drawing/2014/main" id="{95C783FF-A590-7FB5-8650-EB289792FE54}"/>
              </a:ext>
            </a:extLst>
          </p:cNvPr>
          <p:cNvPicPr>
            <a:picLocks noChangeAspect="1"/>
          </p:cNvPicPr>
          <p:nvPr/>
        </p:nvPicPr>
        <p:blipFill rotWithShape="1">
          <a:blip r:embed="rId6">
            <a:extLst>
              <a:ext uri="{28A0092B-C50C-407E-A947-70E740481C1C}">
                <a14:useLocalDpi xmlns:a14="http://schemas.microsoft.com/office/drawing/2010/main" val="0"/>
              </a:ext>
            </a:extLst>
          </a:blip>
          <a:srcRect t="16517" b="32415"/>
          <a:stretch/>
        </p:blipFill>
        <p:spPr>
          <a:xfrm>
            <a:off x="7966536" y="0"/>
            <a:ext cx="2743200" cy="1912914"/>
          </a:xfrm>
          <a:prstGeom prst="rect">
            <a:avLst/>
          </a:prstGeom>
        </p:spPr>
      </p:pic>
      <p:pic>
        <p:nvPicPr>
          <p:cNvPr id="15" name="Picture 14">
            <a:extLst>
              <a:ext uri="{FF2B5EF4-FFF2-40B4-BE49-F238E27FC236}">
                <a16:creationId xmlns:a16="http://schemas.microsoft.com/office/drawing/2014/main" id="{BCFBCC82-B850-F2D0-8A83-B9A194B501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3334" y="-6516"/>
            <a:ext cx="2743201" cy="1594248"/>
          </a:xfrm>
          <a:prstGeom prst="rect">
            <a:avLst/>
          </a:prstGeom>
        </p:spPr>
      </p:pic>
      <p:pic>
        <p:nvPicPr>
          <p:cNvPr id="17" name="Picture 16">
            <a:extLst>
              <a:ext uri="{FF2B5EF4-FFF2-40B4-BE49-F238E27FC236}">
                <a16:creationId xmlns:a16="http://schemas.microsoft.com/office/drawing/2014/main" id="{9D7BAE42-C6BE-32D5-0DBB-C6D697AECF53}"/>
              </a:ext>
            </a:extLst>
          </p:cNvPr>
          <p:cNvPicPr>
            <a:picLocks noChangeAspect="1"/>
          </p:cNvPicPr>
          <p:nvPr/>
        </p:nvPicPr>
        <p:blipFill rotWithShape="1">
          <a:blip r:embed="rId8">
            <a:extLst>
              <a:ext uri="{28A0092B-C50C-407E-A947-70E740481C1C}">
                <a14:useLocalDpi xmlns:a14="http://schemas.microsoft.com/office/drawing/2010/main" val="0"/>
              </a:ext>
            </a:extLst>
          </a:blip>
          <a:srcRect t="42545" b="19829"/>
          <a:stretch/>
        </p:blipFill>
        <p:spPr>
          <a:xfrm>
            <a:off x="2363576" y="0"/>
            <a:ext cx="2859757" cy="1912914"/>
          </a:xfrm>
          <a:prstGeom prst="rect">
            <a:avLst/>
          </a:prstGeom>
        </p:spPr>
      </p:pic>
      <p:pic>
        <p:nvPicPr>
          <p:cNvPr id="19" name="Picture 18">
            <a:extLst>
              <a:ext uri="{FF2B5EF4-FFF2-40B4-BE49-F238E27FC236}">
                <a16:creationId xmlns:a16="http://schemas.microsoft.com/office/drawing/2014/main" id="{F9659451-668C-CE91-2AFD-7599D6CD6E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38255" y="4491991"/>
            <a:ext cx="4206239" cy="2366009"/>
          </a:xfrm>
          <a:prstGeom prst="rect">
            <a:avLst/>
          </a:prstGeom>
        </p:spPr>
      </p:pic>
      <p:pic>
        <p:nvPicPr>
          <p:cNvPr id="21" name="Picture 20">
            <a:extLst>
              <a:ext uri="{FF2B5EF4-FFF2-40B4-BE49-F238E27FC236}">
                <a16:creationId xmlns:a16="http://schemas.microsoft.com/office/drawing/2014/main" id="{455182B4-5980-9BF4-2E35-C590E9ACBE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3" b="27034"/>
          <a:stretch/>
        </p:blipFill>
        <p:spPr>
          <a:xfrm>
            <a:off x="-13956" y="-6516"/>
            <a:ext cx="2377531" cy="3373171"/>
          </a:xfrm>
          <a:prstGeom prst="rect">
            <a:avLst/>
          </a:prstGeom>
        </p:spPr>
      </p:pic>
      <p:pic>
        <p:nvPicPr>
          <p:cNvPr id="23" name="Picture 22">
            <a:extLst>
              <a:ext uri="{FF2B5EF4-FFF2-40B4-BE49-F238E27FC236}">
                <a16:creationId xmlns:a16="http://schemas.microsoft.com/office/drawing/2014/main" id="{7B9AD7AB-DFF3-99B5-4757-530FDE695FE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37314"/>
          <a:stretch/>
        </p:blipFill>
        <p:spPr>
          <a:xfrm>
            <a:off x="1704109" y="3948545"/>
            <a:ext cx="3034145" cy="2888466"/>
          </a:xfrm>
          <a:prstGeom prst="rect">
            <a:avLst/>
          </a:prstGeom>
        </p:spPr>
      </p:pic>
      <p:pic>
        <p:nvPicPr>
          <p:cNvPr id="27" name="Picture 26">
            <a:extLst>
              <a:ext uri="{FF2B5EF4-FFF2-40B4-BE49-F238E27FC236}">
                <a16:creationId xmlns:a16="http://schemas.microsoft.com/office/drawing/2014/main" id="{FF148B8C-992F-3089-3B63-29F847E889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957" y="2444953"/>
            <a:ext cx="2630978" cy="4413047"/>
          </a:xfrm>
          <a:prstGeom prst="rect">
            <a:avLst/>
          </a:prstGeom>
        </p:spPr>
      </p:pic>
      <p:sp>
        <p:nvSpPr>
          <p:cNvPr id="3" name="Rectangle 2"/>
          <p:cNvSpPr/>
          <p:nvPr/>
        </p:nvSpPr>
        <p:spPr>
          <a:xfrm>
            <a:off x="2363575" y="1912914"/>
            <a:ext cx="2859758" cy="171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40355" y="3723027"/>
            <a:ext cx="1897899" cy="225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66532" y="1909336"/>
            <a:ext cx="2743203" cy="345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182977" y="1559409"/>
            <a:ext cx="2783556" cy="126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738254" y="4187409"/>
            <a:ext cx="4206240" cy="293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363575" y="2084832"/>
            <a:ext cx="96161" cy="344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08778" y="2444953"/>
            <a:ext cx="231577" cy="150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935111" y="4292328"/>
            <a:ext cx="1380981" cy="344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3590" y="3723028"/>
            <a:ext cx="141018" cy="747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223157" y="2650809"/>
            <a:ext cx="92936" cy="1641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557336" y="2270407"/>
            <a:ext cx="152399" cy="35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745024" y="3190988"/>
            <a:ext cx="270110" cy="231289"/>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Flowchart: Connector 31"/>
          <p:cNvSpPr/>
          <p:nvPr/>
        </p:nvSpPr>
        <p:spPr>
          <a:xfrm>
            <a:off x="5105565" y="3588424"/>
            <a:ext cx="188232" cy="16917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3" name="Flowchart: Connector 32"/>
          <p:cNvSpPr/>
          <p:nvPr/>
        </p:nvSpPr>
        <p:spPr>
          <a:xfrm>
            <a:off x="6841374" y="2085672"/>
            <a:ext cx="139736" cy="14009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Flowchart: Connector 34"/>
          <p:cNvSpPr/>
          <p:nvPr/>
        </p:nvSpPr>
        <p:spPr>
          <a:xfrm>
            <a:off x="8214998" y="3685445"/>
            <a:ext cx="285341" cy="300679"/>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6" name="Flowchart: Connector 35"/>
          <p:cNvSpPr/>
          <p:nvPr/>
        </p:nvSpPr>
        <p:spPr>
          <a:xfrm>
            <a:off x="9746377" y="2990088"/>
            <a:ext cx="235823" cy="263691"/>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Flowchart: Connector 36"/>
          <p:cNvSpPr/>
          <p:nvPr/>
        </p:nvSpPr>
        <p:spPr>
          <a:xfrm>
            <a:off x="9114158" y="3742905"/>
            <a:ext cx="351905" cy="29816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Title 1">
            <a:extLst>
              <a:ext uri="{FF2B5EF4-FFF2-40B4-BE49-F238E27FC236}">
                <a16:creationId xmlns:a16="http://schemas.microsoft.com/office/drawing/2014/main" id="{B4EA3FBD-9A80-0685-9C6A-7279D1DEEFD8}"/>
              </a:ext>
            </a:extLst>
          </p:cNvPr>
          <p:cNvSpPr txBox="1">
            <a:spLocks/>
          </p:cNvSpPr>
          <p:nvPr/>
        </p:nvSpPr>
        <p:spPr>
          <a:xfrm>
            <a:off x="4281086" y="2626044"/>
            <a:ext cx="3466372" cy="9413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dirty="0">
                <a:latin typeface="Algerian" panose="04020705040A02060702" pitchFamily="82" charset="0"/>
                <a:cs typeface="Times New Roman" panose="02020603050405020304" pitchFamily="18" charset="0"/>
              </a:rPr>
              <a:t>Thank </a:t>
            </a:r>
            <a:r>
              <a:rPr lang="en-IN" sz="3200" b="1" dirty="0">
                <a:solidFill>
                  <a:schemeClr val="bg1"/>
                </a:solidFill>
                <a:latin typeface="Algerian" panose="04020705040A02060702" pitchFamily="82" charset="0"/>
                <a:cs typeface="Times New Roman" panose="02020603050405020304" pitchFamily="18" charset="0"/>
              </a:rPr>
              <a:t>You</a:t>
            </a:r>
          </a:p>
        </p:txBody>
      </p:sp>
      <p:sp>
        <p:nvSpPr>
          <p:cNvPr id="14" name="Rectangle 13"/>
          <p:cNvSpPr/>
          <p:nvPr/>
        </p:nvSpPr>
        <p:spPr>
          <a:xfrm>
            <a:off x="885959" y="3948544"/>
            <a:ext cx="594815" cy="2388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107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298574" y="136525"/>
            <a:ext cx="4811683" cy="881148"/>
          </a:xfrm>
        </p:spPr>
        <p:txBody>
          <a:bodyPr/>
          <a:lstStyle/>
          <a:p>
            <a:pPr algn="ctr"/>
            <a:r>
              <a:rPr lang="en-IN" b="1" dirty="0">
                <a:latin typeface="Times New Roman" panose="02020603050405020304" pitchFamily="18" charset="0"/>
                <a:cs typeface="Times New Roman" panose="02020603050405020304" pitchFamily="18" charset="0"/>
              </a:rPr>
              <a:t>Pictural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26</a:t>
            </a:fld>
            <a:endParaRPr lang="en-IN"/>
          </a:p>
        </p:txBody>
      </p:sp>
      <p:pic>
        <p:nvPicPr>
          <p:cNvPr id="9" name="Picture 8">
            <a:extLst>
              <a:ext uri="{FF2B5EF4-FFF2-40B4-BE49-F238E27FC236}">
                <a16:creationId xmlns:a16="http://schemas.microsoft.com/office/drawing/2014/main" id="{3FA6621A-1FD3-EC09-A630-16DB3659F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512" y="1043248"/>
            <a:ext cx="3048346" cy="4064461"/>
          </a:xfrm>
          <a:prstGeom prst="rect">
            <a:avLst/>
          </a:prstGeom>
        </p:spPr>
      </p:pic>
      <p:pic>
        <p:nvPicPr>
          <p:cNvPr id="11" name="Picture 10">
            <a:extLst>
              <a:ext uri="{FF2B5EF4-FFF2-40B4-BE49-F238E27FC236}">
                <a16:creationId xmlns:a16="http://schemas.microsoft.com/office/drawing/2014/main" id="{0CAD1AD5-9049-0326-5AF5-E7F5A2AA58F7}"/>
              </a:ext>
            </a:extLst>
          </p:cNvPr>
          <p:cNvPicPr>
            <a:picLocks noChangeAspect="1"/>
          </p:cNvPicPr>
          <p:nvPr/>
        </p:nvPicPr>
        <p:blipFill rotWithShape="1">
          <a:blip r:embed="rId4">
            <a:extLst>
              <a:ext uri="{28A0092B-C50C-407E-A947-70E740481C1C}">
                <a14:useLocalDpi xmlns:a14="http://schemas.microsoft.com/office/drawing/2010/main" val="0"/>
              </a:ext>
            </a:extLst>
          </a:blip>
          <a:srcRect t="24484" b="29819"/>
          <a:stretch/>
        </p:blipFill>
        <p:spPr>
          <a:xfrm>
            <a:off x="4281400" y="1671088"/>
            <a:ext cx="3171825" cy="3133898"/>
          </a:xfrm>
          <a:prstGeom prst="rect">
            <a:avLst/>
          </a:prstGeom>
        </p:spPr>
      </p:pic>
      <p:sp>
        <p:nvSpPr>
          <p:cNvPr id="12" name="Rectangle 11">
            <a:extLst>
              <a:ext uri="{FF2B5EF4-FFF2-40B4-BE49-F238E27FC236}">
                <a16:creationId xmlns:a16="http://schemas.microsoft.com/office/drawing/2014/main" id="{23CB7021-5939-7C91-36D8-83F0C2049A26}"/>
              </a:ext>
            </a:extLst>
          </p:cNvPr>
          <p:cNvSpPr/>
          <p:nvPr/>
        </p:nvSpPr>
        <p:spPr>
          <a:xfrm>
            <a:off x="4680065" y="2044931"/>
            <a:ext cx="399011" cy="1330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129BA257-501E-747C-4110-FE6C331D91CA}"/>
              </a:ext>
            </a:extLst>
          </p:cNvPr>
          <p:cNvPicPr>
            <a:picLocks noChangeAspect="1"/>
          </p:cNvPicPr>
          <p:nvPr/>
        </p:nvPicPr>
        <p:blipFill rotWithShape="1">
          <a:blip r:embed="rId5">
            <a:extLst>
              <a:ext uri="{28A0092B-C50C-407E-A947-70E740481C1C}">
                <a14:useLocalDpi xmlns:a14="http://schemas.microsoft.com/office/drawing/2010/main" val="0"/>
              </a:ext>
            </a:extLst>
          </a:blip>
          <a:srcRect l="17654" r="35907"/>
          <a:stretch/>
        </p:blipFill>
        <p:spPr>
          <a:xfrm>
            <a:off x="7458767" y="1043248"/>
            <a:ext cx="3486263" cy="4222866"/>
          </a:xfrm>
          <a:prstGeom prst="rect">
            <a:avLst/>
          </a:prstGeom>
        </p:spPr>
      </p:pic>
      <p:pic>
        <p:nvPicPr>
          <p:cNvPr id="10" name="Picture 9">
            <a:extLst>
              <a:ext uri="{FF2B5EF4-FFF2-40B4-BE49-F238E27FC236}">
                <a16:creationId xmlns:a16="http://schemas.microsoft.com/office/drawing/2014/main" id="{623EA6A3-2D9E-C718-EBF4-5B7AFD95B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2" y="6251"/>
            <a:ext cx="1221971" cy="575181"/>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145770" y="434755"/>
            <a:ext cx="6687711" cy="433744"/>
          </a:xfrm>
        </p:spPr>
        <p:txBody>
          <a:bodyPr>
            <a:normAutofit fontScale="90000"/>
          </a:bodyPr>
          <a:lstStyle/>
          <a:p>
            <a:r>
              <a:rPr lang="en-US" sz="3200" b="1" dirty="0">
                <a:latin typeface="Times New Roman" panose="02020603050405020304" pitchFamily="18" charset="0"/>
                <a:cs typeface="Times New Roman" panose="02020603050405020304" pitchFamily="18" charset="0"/>
              </a:rPr>
              <a:t>Agenda of Presentation </a:t>
            </a:r>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p:txBody>
          <a:bodyPr/>
          <a:lstStyle/>
          <a:p>
            <a:fld id="{75DF2D63-3FF5-D547-96B9-BE9CCD1ABA58}" type="slidenum">
              <a:rPr lang="en-US" smtClean="0"/>
              <a:pPr/>
              <a:t>3</a:t>
            </a:fld>
            <a:endParaRPr lang="en-US" dirty="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1837668" y="1194332"/>
            <a:ext cx="3091779" cy="5344580"/>
          </a:xfrm>
        </p:spPr>
        <p:txBody>
          <a:bodyPr>
            <a:normAutofit/>
          </a:bodyPr>
          <a:lstStyle/>
          <a:p>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1. Introduction</a:t>
            </a:r>
            <a:endParaRPr lang="en-US" dirty="0">
              <a:latin typeface="Times New Roman" panose="02020603050405020304" pitchFamily="18" charset="0"/>
              <a:cs typeface="Times New Roman" panose="02020603050405020304" pitchFamily="18" charset="0"/>
            </a:endParaRPr>
          </a:p>
          <a:p>
            <a:pPr lvl="0">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2. Objectives</a:t>
            </a:r>
          </a:p>
          <a:p>
            <a:pPr lvl="0">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3. Methodology</a:t>
            </a:r>
          </a:p>
          <a:p>
            <a:pPr lvl="0">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4. Analysis- tables and figures</a:t>
            </a:r>
          </a:p>
          <a:p>
            <a:pPr lvl="0">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6. Results</a:t>
            </a:r>
          </a:p>
          <a:p>
            <a:pPr lvl="0">
              <a:lnSpc>
                <a:spcPct val="107000"/>
              </a:lnSpc>
              <a:spcAft>
                <a:spcPts val="800"/>
              </a:spcAft>
            </a:pPr>
            <a:r>
              <a:rPr lang="en-IN" sz="1800" kern="100" dirty="0">
                <a:latin typeface="Times New Roman" panose="02020603050405020304" pitchFamily="18" charset="0"/>
                <a:ea typeface="Calibri" panose="020F0502020204030204" pitchFamily="34" charset="0"/>
                <a:cs typeface="Times New Roman" panose="02020603050405020304" pitchFamily="18" charset="0"/>
              </a:rPr>
              <a:t>7. </a:t>
            </a:r>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Discussion </a:t>
            </a:r>
          </a:p>
          <a:p>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8. Conclusion</a:t>
            </a:r>
          </a:p>
          <a:p>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9. Referencing</a:t>
            </a:r>
          </a:p>
          <a:p>
            <a:r>
              <a:rPr lang="en-IN" sz="1800" kern="100" dirty="0">
                <a:effectLst/>
                <a:latin typeface="Times New Roman" panose="02020603050405020304" pitchFamily="18" charset="0"/>
                <a:ea typeface="Calibri" panose="020F0502020204030204" pitchFamily="34" charset="0"/>
                <a:cs typeface="Times New Roman" panose="02020603050405020304" pitchFamily="18" charset="0"/>
              </a:rPr>
              <a:t>10. Pictorial  Journey</a:t>
            </a:r>
          </a:p>
          <a:p>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a:p>
            <a:endParaRPr lang="en-US" dirty="0"/>
          </a:p>
        </p:txBody>
      </p:sp>
      <p:pic>
        <p:nvPicPr>
          <p:cNvPr id="7" name="Picture 6">
            <a:extLst>
              <a:ext uri="{FF2B5EF4-FFF2-40B4-BE49-F238E27FC236}">
                <a16:creationId xmlns:a16="http://schemas.microsoft.com/office/drawing/2014/main" id="{1EB2B390-C75B-82DB-C0C8-401CBADFB95E}"/>
              </a:ext>
            </a:extLst>
          </p:cNvPr>
          <p:cNvPicPr>
            <a:picLocks noChangeAspect="1"/>
          </p:cNvPicPr>
          <p:nvPr/>
        </p:nvPicPr>
        <p:blipFill>
          <a:blip r:embed="rId2"/>
          <a:stretch>
            <a:fillRect/>
          </a:stretch>
        </p:blipFill>
        <p:spPr>
          <a:xfrm>
            <a:off x="5315712" y="1673352"/>
            <a:ext cx="6096000" cy="4066032"/>
          </a:xfrm>
          <a:prstGeom prst="rect">
            <a:avLst/>
          </a:prstGeom>
        </p:spPr>
      </p:pic>
      <p:sp>
        <p:nvSpPr>
          <p:cNvPr id="8" name="Rectangle 7"/>
          <p:cNvSpPr/>
          <p:nvPr/>
        </p:nvSpPr>
        <p:spPr>
          <a:xfrm>
            <a:off x="283464" y="0"/>
            <a:ext cx="3657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2926080" y="907792"/>
            <a:ext cx="8580120"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10866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63731" y="0"/>
            <a:ext cx="2317865" cy="649028"/>
          </a:xfrm>
        </p:spPr>
        <p:txBody>
          <a:bodyPr>
            <a:normAutofit/>
          </a:bodyPr>
          <a:lstStyle/>
          <a:p>
            <a:pPr algn="ctr"/>
            <a:r>
              <a:rPr lang="en-IN" sz="2800"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98120" y="749271"/>
            <a:ext cx="9386455" cy="5751282"/>
          </a:xfrm>
        </p:spPr>
        <p:txBody>
          <a:bodyPr>
            <a:normAutofit/>
          </a:bodyPr>
          <a:lstStyle/>
          <a:p>
            <a:r>
              <a:rPr lang="en-US" sz="1800" dirty="0">
                <a:latin typeface="Times New Roman" panose="02020603050405020304" pitchFamily="18" charset="0"/>
                <a:cs typeface="Times New Roman" panose="02020603050405020304" pitchFamily="18" charset="0"/>
              </a:rPr>
              <a:t>Tobacco usage remains a leading preventable cause of global deaths, with over 8 million fatalities annually, including 1.2 million from second-hand smoke. Female smokers face increased health risks, including osteoporosis, early menopause, and cervical cancer, while maternal smoking adversely affects infant respiratory health, impairing airway and alveoli development.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Tobacco use and second-hand smoke (SHS) exposure at home pose significant public health challenges in India, particularly for younger, single, or socio-economically disadvantaged pregnant women. Interventions should target these groups to mitigate health risks. Exposure to tobacco during pregnancy reduces Health-Related Quality of Life (</a:t>
            </a:r>
            <a:r>
              <a:rPr lang="en-US" sz="1800" dirty="0" err="1">
                <a:latin typeface="Times New Roman" panose="02020603050405020304" pitchFamily="18" charset="0"/>
                <a:cs typeface="Times New Roman" panose="02020603050405020304" pitchFamily="18" charset="0"/>
              </a:rPr>
              <a:t>HRQoL</a:t>
            </a:r>
            <a:r>
              <a:rPr lang="en-US" sz="1800" dirty="0">
                <a:latin typeface="Times New Roman" panose="02020603050405020304" pitchFamily="18" charset="0"/>
                <a:cs typeface="Times New Roman" panose="02020603050405020304" pitchFamily="18" charset="0"/>
              </a:rPr>
              <a:t>), with firsthand (FHS) and secondhand smoke (SHS) having more severe impacts than third hand smoke (THS).</a:t>
            </a:r>
            <a:endParaRPr lang="en-US" dirty="0"/>
          </a:p>
          <a:p>
            <a:r>
              <a:rPr lang="en-US" sz="1900" dirty="0">
                <a:latin typeface="Times New Roman" panose="02020603050405020304" pitchFamily="18" charset="0"/>
                <a:cs typeface="Times New Roman" panose="02020603050405020304" pitchFamily="18" charset="0"/>
              </a:rPr>
              <a:t>It's important to address tobacco cessation during antenatal care when pregnancy is confirmed, emphasizing the health benefits of quitting. The smoking habits of other household members, especially partners, significantly affect pregnant women's exposure. </a:t>
            </a:r>
          </a:p>
          <a:p>
            <a:r>
              <a:rPr lang="en-US" sz="1900" dirty="0">
                <a:latin typeface="Times New Roman" panose="02020603050405020304" pitchFamily="18" charset="0"/>
                <a:cs typeface="Times New Roman" panose="02020603050405020304" pitchFamily="18" charset="0"/>
              </a:rPr>
              <a:t>Maternal smoking during pregnancy poses neurodevelopmental risks for the fetus, leading to issues such as intrauterine growth retardation, conduct disorder, substance abuse, depression, hyperactivity, attention difficulties, and cognitive impairments.</a:t>
            </a:r>
          </a:p>
          <a:p>
            <a:pPr marL="0" indent="0">
              <a:buNone/>
            </a:pPr>
            <a:r>
              <a:rPr lang="en-US" sz="1900" dirty="0">
                <a:latin typeface="Times New Roman" panose="02020603050405020304" pitchFamily="18" charset="0"/>
                <a:cs typeface="Times New Roman" panose="02020603050405020304" pitchFamily="18" charset="0"/>
              </a:rPr>
              <a:t> </a:t>
            </a:r>
          </a:p>
          <a:p>
            <a:r>
              <a:rPr lang="en-US" sz="1900" dirty="0">
                <a:latin typeface="Times New Roman" panose="02020603050405020304" pitchFamily="18" charset="0"/>
                <a:cs typeface="Times New Roman" panose="02020603050405020304" pitchFamily="18" charset="0"/>
              </a:rPr>
              <a:t>Adverse birth outcomes linked to smoking during pregnancy include low birth weight, preterm birth, restricted head growth, placental problems, stillbirth, and miscarriage.</a:t>
            </a:r>
          </a:p>
          <a:p>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298" y="96766"/>
            <a:ext cx="1221971" cy="575181"/>
          </a:xfrm>
          <a:prstGeom prst="rect">
            <a:avLst/>
          </a:prstGeom>
        </p:spPr>
      </p:pic>
      <p:sp>
        <p:nvSpPr>
          <p:cNvPr id="5" name="Rectangle 4"/>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12139076"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601287" y="546003"/>
            <a:ext cx="8580120"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35010475"/>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F2A783-DFC7-966F-DC4C-F87E4FCCC278}"/>
              </a:ext>
            </a:extLst>
          </p:cNvPr>
          <p:cNvSpPr>
            <a:spLocks noGrp="1"/>
          </p:cNvSpPr>
          <p:nvPr>
            <p:ph type="ftr" sz="quarter" idx="11"/>
          </p:nvPr>
        </p:nvSpPr>
        <p:spPr>
          <a:xfrm>
            <a:off x="2006600" y="6345151"/>
            <a:ext cx="8153400" cy="365125"/>
          </a:xfrm>
        </p:spPr>
        <p:txBody>
          <a:bodyPr/>
          <a:lstStyle/>
          <a:p>
            <a:r>
              <a:rPr lang="en-US" b="1" dirty="0">
                <a:solidFill>
                  <a:schemeClr val="tx1"/>
                </a:solidFill>
              </a:rPr>
              <a:t>You are not allhttps://www.who.int/news-room/fact-sheets/detail/tobaccoowed to add slides to this presentation</a:t>
            </a:r>
            <a:endParaRPr lang="en-IN" b="1" dirty="0">
              <a:solidFill>
                <a:schemeClr val="tx1"/>
              </a:solidFill>
            </a:endParaRPr>
          </a:p>
        </p:txBody>
      </p:sp>
      <p:sp>
        <p:nvSpPr>
          <p:cNvPr id="3" name="Slide Number Placeholder 2">
            <a:extLst>
              <a:ext uri="{FF2B5EF4-FFF2-40B4-BE49-F238E27FC236}">
                <a16:creationId xmlns:a16="http://schemas.microsoft.com/office/drawing/2014/main" id="{AC026EC7-6161-346E-DD74-56E513C832FA}"/>
              </a:ext>
            </a:extLst>
          </p:cNvPr>
          <p:cNvSpPr>
            <a:spLocks noGrp="1"/>
          </p:cNvSpPr>
          <p:nvPr>
            <p:ph type="sldNum" sz="quarter" idx="12"/>
          </p:nvPr>
        </p:nvSpPr>
        <p:spPr/>
        <p:txBody>
          <a:bodyPr/>
          <a:lstStyle/>
          <a:p>
            <a:fld id="{26AD20E6-394B-4DF0-96A5-9647FF39C943}" type="slidenum">
              <a:rPr lang="en-IN" smtClean="0"/>
              <a:t>5</a:t>
            </a:fld>
            <a:endParaRPr lang="en-IN"/>
          </a:p>
        </p:txBody>
      </p:sp>
      <p:graphicFrame>
        <p:nvGraphicFramePr>
          <p:cNvPr id="6" name="Chart 5">
            <a:extLst>
              <a:ext uri="{FF2B5EF4-FFF2-40B4-BE49-F238E27FC236}">
                <a16:creationId xmlns:a16="http://schemas.microsoft.com/office/drawing/2014/main" id="{BBC351E0-8EEE-D525-1405-AC7AFE2F0665}"/>
              </a:ext>
            </a:extLst>
          </p:cNvPr>
          <p:cNvGraphicFramePr/>
          <p:nvPr>
            <p:extLst>
              <p:ext uri="{D42A27DB-BD31-4B8C-83A1-F6EECF244321}">
                <p14:modId xmlns:p14="http://schemas.microsoft.com/office/powerpoint/2010/main" val="933672562"/>
              </p:ext>
            </p:extLst>
          </p:nvPr>
        </p:nvGraphicFramePr>
        <p:xfrm>
          <a:off x="2032000" y="719665"/>
          <a:ext cx="7598383" cy="524339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0"/>
            <a:ext cx="73152" cy="1508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288" y="0"/>
            <a:ext cx="5577840" cy="64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2118848" y="0"/>
            <a:ext cx="73152" cy="6710276"/>
          </a:xfrm>
          <a:prstGeom prst="rect">
            <a:avLst/>
          </a:prstGeom>
          <a:solidFill>
            <a:schemeClr val="accent5">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3474720" y="1170433"/>
            <a:ext cx="8580120"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4025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63731" y="0"/>
            <a:ext cx="2317865" cy="649028"/>
          </a:xfrm>
        </p:spPr>
        <p:txBody>
          <a:bodyPr>
            <a:normAutofit fontScale="90000"/>
          </a:bodyPr>
          <a:lstStyle/>
          <a:p>
            <a:pPr algn="ctr"/>
            <a:r>
              <a:rPr lang="en-IN" sz="2800" b="1" dirty="0">
                <a:latin typeface="Times New Roman" panose="02020603050405020304" pitchFamily="18" charset="0"/>
                <a:cs typeface="Times New Roman" panose="02020603050405020304" pitchFamily="18" charset="0"/>
              </a:rPr>
              <a:t>KEY WORDS</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98120" y="749270"/>
            <a:ext cx="9386455" cy="5875265"/>
          </a:xfrm>
        </p:spPr>
        <p:txBody>
          <a:bodyPr>
            <a:normAutofit/>
          </a:bodyPr>
          <a:lstStyle/>
          <a:p>
            <a:pPr marL="0" indent="0">
              <a:lnSpc>
                <a:spcPct val="115000"/>
              </a:lnSpc>
              <a:spcAft>
                <a:spcPts val="1000"/>
              </a:spcAft>
              <a:buNone/>
            </a:pPr>
            <a:r>
              <a:rPr lang="en-US" sz="1800" dirty="0">
                <a:effectLst/>
                <a:latin typeface="Times New Roman" panose="02020603050405020304" pitchFamily="18" charset="0"/>
                <a:ea typeface="Calibri" panose="020F0502020204030204" pitchFamily="34" charset="0"/>
                <a:cs typeface="Mangal" panose="02040503050203030202" pitchFamily="18" charset="0"/>
              </a:rPr>
              <a:t>Smoke exposure, tobacco, maternal, birth, pregnancy, prevalence of tobacco , antenatal women , smoking in antenatal women, smoking and pregnancy, chewable tobacco consumption in pregnant women, tobacco consumption in India, tobacco consumption in world,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15000"/>
              </a:lnSpc>
              <a:spcAft>
                <a:spcPts val="1000"/>
              </a:spcAft>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298" y="131272"/>
            <a:ext cx="1221971" cy="575181"/>
          </a:xfrm>
          <a:prstGeom prst="rect">
            <a:avLst/>
          </a:prstGeom>
        </p:spPr>
      </p:pic>
      <p:sp>
        <p:nvSpPr>
          <p:cNvPr id="7" name="Rectangle 6"/>
          <p:cNvSpPr/>
          <p:nvPr/>
        </p:nvSpPr>
        <p:spPr>
          <a:xfrm>
            <a:off x="12128269"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601287" y="567026"/>
            <a:ext cx="8580120"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8341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6485" y="24658"/>
            <a:ext cx="6272719" cy="520936"/>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94553" y="719847"/>
            <a:ext cx="9474741" cy="5457116"/>
          </a:xfrm>
        </p:spPr>
        <p:txBody>
          <a:bodyPr/>
          <a:lstStyle/>
          <a:p>
            <a:pPr marL="0" indent="0">
              <a:lnSpc>
                <a:spcPct val="107000"/>
              </a:lnSpc>
              <a:spcAft>
                <a:spcPts val="800"/>
              </a:spcAft>
              <a:buNone/>
            </a:pPr>
            <a:r>
              <a:rPr lang="en-IN" sz="1800" b="1" kern="100" dirty="0">
                <a:latin typeface="Times New Roman" panose="02020603050405020304" pitchFamily="18" charset="0"/>
                <a:ea typeface="Calibri" panose="020F0502020204030204" pitchFamily="34" charset="0"/>
                <a:cs typeface="Mangal" panose="02040503050203030202" pitchFamily="18" charset="0"/>
              </a:rPr>
              <a:t>P</a:t>
            </a: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rimary objective </a:t>
            </a:r>
          </a:p>
          <a:p>
            <a:pPr marL="0" indent="0">
              <a:lnSpc>
                <a:spcPct val="107000"/>
              </a:lnSpc>
              <a:spcAft>
                <a:spcPts val="800"/>
              </a:spcAft>
              <a:buNone/>
            </a:pPr>
            <a:r>
              <a:rPr lang="en-IN" sz="1800" kern="100" dirty="0">
                <a:latin typeface="Times New Roman" panose="02020603050405020304" pitchFamily="18" charset="0"/>
                <a:ea typeface="Calibri" panose="020F0502020204030204" pitchFamily="34" charset="0"/>
                <a:cs typeface="Mangal" panose="02040503050203030202" pitchFamily="18" charset="0"/>
              </a:rPr>
              <a:t>A</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ssess the prevalence of consumption of tobacco among the women taking antenatal care at the health facility, </a:t>
            </a:r>
            <a:endParaRPr lang="en-IN" sz="1800" kern="100" dirty="0">
              <a:latin typeface="Times New Roman" panose="02020603050405020304" pitchFamily="18"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b="1" kern="100" dirty="0">
                <a:latin typeface="Times New Roman" panose="02020603050405020304" pitchFamily="18" charset="0"/>
                <a:ea typeface="Calibri" panose="020F0502020204030204" pitchFamily="34" charset="0"/>
                <a:cs typeface="Mangal" panose="02040503050203030202" pitchFamily="18" charset="0"/>
              </a:rPr>
              <a:t>S</a:t>
            </a: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econdary objectives</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800" kern="100" dirty="0">
              <a:latin typeface="Times New Roman" panose="02020603050405020304" pitchFamily="18"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kern="100" dirty="0">
                <a:latin typeface="Times New Roman" panose="02020603050405020304" pitchFamily="18" charset="0"/>
                <a:ea typeface="Calibri" panose="020F0502020204030204" pitchFamily="34" charset="0"/>
                <a:cs typeface="Mangal" panose="02040503050203030202" pitchFamily="18" charset="0"/>
              </a:rPr>
              <a:t>To</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identify the smokeless tobacco user (SLTU) and smoked tobacco users (STU), the frequency of consumption and,</a:t>
            </a:r>
          </a:p>
          <a:p>
            <a:pPr marL="0" indent="0">
              <a:lnSpc>
                <a:spcPct val="107000"/>
              </a:lnSpc>
              <a:spcAft>
                <a:spcPts val="800"/>
              </a:spcAft>
              <a:buNone/>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Assessment of the change in behaviour towards the tobacco consumption due the pregnancy.</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5272" y="-27222"/>
            <a:ext cx="1106728" cy="520936"/>
          </a:xfrm>
          <a:prstGeom prst="rect">
            <a:avLst/>
          </a:prstGeom>
        </p:spPr>
      </p:pic>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46281" y="77108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16375" y="24658"/>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flipV="1">
            <a:off x="1187714" y="561575"/>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468784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0" y="54212"/>
            <a:ext cx="3647872" cy="482026"/>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Methodology</a:t>
            </a:r>
            <a:endParaRPr lang="en-IN" b="1" dirty="0"/>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204281" y="749031"/>
            <a:ext cx="11498093" cy="5957176"/>
          </a:xfrm>
        </p:spPr>
        <p:txBody>
          <a:bodyPr>
            <a:normAutofit/>
          </a:bodyPr>
          <a:lstStyle/>
          <a:p>
            <a:pPr>
              <a:lnSpc>
                <a:spcPct val="107000"/>
              </a:lnSpc>
              <a:spcAft>
                <a:spcPts val="800"/>
              </a:spcAft>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Study Design</a:t>
            </a:r>
            <a:endParaRPr lang="en-IN" sz="1800" b="1" kern="100" dirty="0">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 descriptive Cross-sectional study was conducted to assess the consumption of tobacco in pregnant women taking antenatal care at the health facility at one of the PSU in South-West District of Delhi.</a:t>
            </a:r>
          </a:p>
          <a:p>
            <a:pPr marL="0" indent="0">
              <a:lnSpc>
                <a:spcPct val="107000"/>
              </a:lnSpc>
              <a:spcAft>
                <a:spcPts val="800"/>
              </a:spcAft>
              <a:buNone/>
            </a:pP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Study Population</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 purposive sampling technique is selected with the total of 384 participants taken into the study for the women taking antenatal care one of the dedicated health facility in the locality of the study are. With the confidence interval of 95% and 5% margin of error. The total population of the area is approximately 55,000. P value is 0.5.</a:t>
            </a:r>
          </a:p>
          <a:p>
            <a:pPr marL="0" indent="0">
              <a:lnSpc>
                <a:spcPct val="107000"/>
              </a:lnSpc>
              <a:spcAft>
                <a:spcPts val="800"/>
              </a:spcAft>
              <a:buNone/>
            </a:pPr>
            <a:r>
              <a:rPr lang="en-IN" sz="1800" kern="100" dirty="0">
                <a:latin typeface="Times New Roman" panose="02020603050405020304" pitchFamily="18" charset="0"/>
                <a:ea typeface="Calibri" panose="020F0502020204030204" pitchFamily="34" charset="0"/>
                <a:cs typeface="Mangal" panose="02040503050203030202" pitchFamily="18" charset="0"/>
              </a:rPr>
              <a:t>(</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In a similar study conducted by </a:t>
            </a:r>
            <a:r>
              <a:rPr lang="en-IN" sz="1800" kern="0" dirty="0">
                <a:effectLst/>
                <a:latin typeface="Times New Roman" panose="02020603050405020304" pitchFamily="18" charset="0"/>
                <a:ea typeface="Calibri" panose="020F0502020204030204" pitchFamily="34" charset="0"/>
                <a:cs typeface="Mangal" panose="02040503050203030202" pitchFamily="18" charset="0"/>
              </a:rPr>
              <a:t>S. S. R. </a:t>
            </a:r>
            <a:r>
              <a:rPr lang="en-IN" sz="1800" kern="0" dirty="0" err="1">
                <a:effectLst/>
                <a:latin typeface="Times New Roman" panose="02020603050405020304" pitchFamily="18" charset="0"/>
                <a:ea typeface="Calibri" panose="020F0502020204030204" pitchFamily="34" charset="0"/>
                <a:cs typeface="Mangal" panose="02040503050203030202" pitchFamily="18" charset="0"/>
              </a:rPr>
              <a:t>Pasupuleti</a:t>
            </a:r>
            <a:r>
              <a:rPr lang="en-IN" sz="1800" kern="0" dirty="0">
                <a:effectLst/>
                <a:latin typeface="Times New Roman" panose="02020603050405020304" pitchFamily="18" charset="0"/>
                <a:ea typeface="Calibri" panose="020F0502020204030204" pitchFamily="34" charset="0"/>
                <a:cs typeface="Mangal" panose="02040503050203030202" pitchFamily="18" charset="0"/>
              </a:rPr>
              <a:t>, P. Mohan, and P. J. Babu, “Prevalence and predictors of tobacco use among currently married pregnant women in India,” </a:t>
            </a:r>
            <a:r>
              <a:rPr lang="en-IN" sz="1800" i="1" kern="0" dirty="0" err="1">
                <a:effectLst/>
                <a:latin typeface="Times New Roman" panose="02020603050405020304" pitchFamily="18" charset="0"/>
                <a:ea typeface="Calibri" panose="020F0502020204030204" pitchFamily="34" charset="0"/>
                <a:cs typeface="Mangal" panose="02040503050203030202" pitchFamily="18" charset="0"/>
              </a:rPr>
              <a:t>Popul</a:t>
            </a:r>
            <a:r>
              <a:rPr lang="en-IN" sz="1800" i="1" kern="0" dirty="0">
                <a:effectLst/>
                <a:latin typeface="Times New Roman" panose="02020603050405020304" pitchFamily="18" charset="0"/>
                <a:ea typeface="Calibri" panose="020F0502020204030204" pitchFamily="34" charset="0"/>
                <a:cs typeface="Mangal" panose="02040503050203030202" pitchFamily="18" charset="0"/>
              </a:rPr>
              <a:t>. Med.</a:t>
            </a:r>
            <a:r>
              <a:rPr lang="en-IN" sz="1800" kern="0" dirty="0">
                <a:effectLst/>
                <a:latin typeface="Times New Roman" panose="02020603050405020304" pitchFamily="18" charset="0"/>
                <a:ea typeface="Calibri" panose="020F0502020204030204" pitchFamily="34" charset="0"/>
                <a:cs typeface="Mangal" panose="02040503050203030202" pitchFamily="18" charset="0"/>
              </a:rPr>
              <a:t>, vol. 3, May 2021, </a:t>
            </a:r>
            <a:r>
              <a:rPr lang="en-IN" sz="1800" kern="0" dirty="0" err="1">
                <a:effectLst/>
                <a:latin typeface="Times New Roman" panose="02020603050405020304" pitchFamily="18" charset="0"/>
                <a:ea typeface="Calibri" panose="020F0502020204030204" pitchFamily="34" charset="0"/>
                <a:cs typeface="Mangal" panose="02040503050203030202" pitchFamily="18" charset="0"/>
              </a:rPr>
              <a:t>doi</a:t>
            </a:r>
            <a:r>
              <a:rPr lang="en-IN" sz="1800" kern="0" dirty="0">
                <a:effectLst/>
                <a:latin typeface="Times New Roman" panose="02020603050405020304" pitchFamily="18" charset="0"/>
                <a:ea typeface="Calibri" panose="020F0502020204030204" pitchFamily="34" charset="0"/>
                <a:cs typeface="Mangal" panose="02040503050203030202" pitchFamily="18" charset="0"/>
              </a:rPr>
              <a:t>: 10.18332/</a:t>
            </a:r>
            <a:r>
              <a:rPr lang="en-IN" sz="1800" kern="0" dirty="0" err="1">
                <a:effectLst/>
                <a:latin typeface="Times New Roman" panose="02020603050405020304" pitchFamily="18" charset="0"/>
                <a:ea typeface="Calibri" panose="020F0502020204030204" pitchFamily="34" charset="0"/>
                <a:cs typeface="Mangal" panose="02040503050203030202" pitchFamily="18" charset="0"/>
              </a:rPr>
              <a:t>popmed</a:t>
            </a:r>
            <a:r>
              <a:rPr lang="en-IN" sz="1800" kern="0" dirty="0">
                <a:effectLst/>
                <a:latin typeface="Times New Roman" panose="02020603050405020304" pitchFamily="18" charset="0"/>
                <a:ea typeface="Calibri" panose="020F0502020204030204" pitchFamily="34" charset="0"/>
                <a:cs typeface="Mangal" panose="02040503050203030202" pitchFamily="18" charset="0"/>
              </a:rPr>
              <a:t>/134755 </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prevalence rate from previous study was found to be 4.6%. While in one of the studies by </a:t>
            </a:r>
            <a:r>
              <a:rPr lang="en-IN" sz="1800" kern="100" dirty="0">
                <a:effectLst/>
                <a:latin typeface="Calibri" panose="020F0502020204030204" pitchFamily="34" charset="0"/>
                <a:ea typeface="Calibri" panose="020F0502020204030204" pitchFamily="34" charset="0"/>
                <a:cs typeface="Calibri" panose="020F0502020204030204" pitchFamily="34" charset="0"/>
              </a:rPr>
              <a:t>J. Chaudhary, E. Gupta, P. K. Singh, and S. Singh, “Tobacco exposure among antenatal women in India: Challenges in tobacco screening &amp; cessation counselling,” </a:t>
            </a:r>
            <a:r>
              <a:rPr lang="en-IN" sz="1800" i="1" kern="100" dirty="0">
                <a:effectLst/>
                <a:latin typeface="Calibri" panose="020F0502020204030204" pitchFamily="34" charset="0"/>
                <a:ea typeface="Calibri" panose="020F0502020204030204" pitchFamily="34" charset="0"/>
                <a:cs typeface="Calibri" panose="020F0502020204030204" pitchFamily="34" charset="0"/>
              </a:rPr>
              <a:t>Indian J. Med. Res.</a:t>
            </a:r>
            <a:r>
              <a:rPr lang="en-IN" sz="1800" kern="100" dirty="0">
                <a:effectLst/>
                <a:latin typeface="Calibri" panose="020F0502020204030204" pitchFamily="34" charset="0"/>
                <a:ea typeface="Calibri" panose="020F0502020204030204" pitchFamily="34" charset="0"/>
                <a:cs typeface="Calibri" panose="020F0502020204030204" pitchFamily="34" charset="0"/>
              </a:rPr>
              <a:t>, vol. 158, no. 5–6, pp. 477–482, 2023, </a:t>
            </a:r>
            <a:r>
              <a:rPr lang="en-IN" sz="1800" kern="100" dirty="0" err="1">
                <a:effectLst/>
                <a:latin typeface="Calibri" panose="020F0502020204030204" pitchFamily="34" charset="0"/>
                <a:ea typeface="Calibri" panose="020F0502020204030204" pitchFamily="34" charset="0"/>
                <a:cs typeface="Calibri" panose="020F0502020204030204" pitchFamily="34" charset="0"/>
              </a:rPr>
              <a:t>doi</a:t>
            </a:r>
            <a:r>
              <a:rPr lang="en-IN" sz="1800" kern="100" dirty="0">
                <a:effectLst/>
                <a:latin typeface="Calibri" panose="020F0502020204030204" pitchFamily="34" charset="0"/>
                <a:ea typeface="Calibri" panose="020F0502020204030204" pitchFamily="34" charset="0"/>
                <a:cs typeface="Calibri" panose="020F0502020204030204" pitchFamily="34" charset="0"/>
              </a:rPr>
              <a:t>: 10.4103/ijmr.ijmr_188_23 the </a:t>
            </a:r>
            <a:r>
              <a:rPr lang="en-IN" sz="1800" kern="100" dirty="0" err="1">
                <a:effectLst/>
                <a:latin typeface="Calibri" panose="020F0502020204030204" pitchFamily="34" charset="0"/>
                <a:ea typeface="Calibri" panose="020F0502020204030204" pitchFamily="34" charset="0"/>
                <a:cs typeface="Calibri" panose="020F0502020204030204" pitchFamily="34" charset="0"/>
              </a:rPr>
              <a:t>prevalance</a:t>
            </a:r>
            <a:r>
              <a:rPr lang="en-IN" sz="1800" kern="100" dirty="0">
                <a:effectLst/>
                <a:latin typeface="Calibri" panose="020F0502020204030204" pitchFamily="34" charset="0"/>
                <a:ea typeface="Calibri" panose="020F0502020204030204" pitchFamily="34" charset="0"/>
                <a:cs typeface="Calibri" panose="020F0502020204030204" pitchFamily="34" charset="0"/>
              </a:rPr>
              <a:t> of exposure of tobacco was between 4%-8%)</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67938" y="34419"/>
            <a:ext cx="1024062" cy="482025"/>
          </a:xfrm>
          <a:prstGeom prst="rect">
            <a:avLst/>
          </a:prstGeom>
        </p:spPr>
      </p:pic>
      <p:sp>
        <p:nvSpPr>
          <p:cNvPr id="7" name="Rectangle 6"/>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a:off x="11779694" y="536238"/>
            <a:ext cx="220419" cy="61852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flipV="1">
            <a:off x="1187714" y="561575"/>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910926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0" y="54212"/>
            <a:ext cx="3647872" cy="482026"/>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Methodology</a:t>
            </a:r>
            <a:endParaRPr lang="en-IN" b="1" dirty="0"/>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204281" y="749031"/>
            <a:ext cx="11498093" cy="5957176"/>
          </a:xfrm>
        </p:spPr>
        <p:txBody>
          <a:bodyPr>
            <a:normAutofit/>
          </a:bodyPr>
          <a:lstStyle/>
          <a:p>
            <a:pPr marL="0" indent="0">
              <a:lnSpc>
                <a:spcPct val="107000"/>
              </a:lnSpc>
              <a:spcAft>
                <a:spcPts val="800"/>
              </a:spcAft>
              <a:buNone/>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Site</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The site selected for the study is </a:t>
            </a:r>
            <a:r>
              <a:rPr lang="en-IN" sz="1800" kern="100" dirty="0" err="1">
                <a:effectLst/>
                <a:latin typeface="Times New Roman" panose="02020603050405020304" pitchFamily="18" charset="0"/>
                <a:ea typeface="Calibri" panose="020F0502020204030204" pitchFamily="34" charset="0"/>
                <a:cs typeface="Mangal" panose="02040503050203030202" pitchFamily="18" charset="0"/>
              </a:rPr>
              <a:t>Goyala</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Dairy and the facility selected for the study is the Dispensary</a:t>
            </a:r>
          </a:p>
          <a:p>
            <a:pPr marL="0" indent="0">
              <a:lnSpc>
                <a:spcPct val="107000"/>
              </a:lnSpc>
              <a:spcAft>
                <a:spcPts val="800"/>
              </a:spcAft>
              <a:buNone/>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of </a:t>
            </a:r>
            <a:r>
              <a:rPr lang="en-IN" sz="1800" kern="100" dirty="0" err="1">
                <a:effectLst/>
                <a:latin typeface="Times New Roman" panose="02020603050405020304" pitchFamily="18" charset="0"/>
                <a:ea typeface="Calibri" panose="020F0502020204030204" pitchFamily="34" charset="0"/>
                <a:cs typeface="Mangal" panose="02040503050203030202" pitchFamily="18" charset="0"/>
              </a:rPr>
              <a:t>Goyala</a:t>
            </a: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Dairy which caters the health needs of 55,000 population along with the</a:t>
            </a:r>
          </a:p>
          <a:p>
            <a:pPr marL="0" indent="0">
              <a:lnSpc>
                <a:spcPct val="107000"/>
              </a:lnSpc>
              <a:spcAft>
                <a:spcPts val="800"/>
              </a:spcAft>
              <a:buNone/>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 two Mohalla clinic and 1 TB clinic.</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Duration of the study</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The total during of the study was 35 days starting from the 15 May 2024 to 1</a:t>
            </a:r>
            <a:r>
              <a:rPr lang="en-IN" sz="1800" kern="100" dirty="0">
                <a:latin typeface="Times New Roman" panose="02020603050405020304" pitchFamily="18" charset="0"/>
                <a:ea typeface="Calibri" panose="020F0502020204030204" pitchFamily="34" charset="0"/>
                <a:cs typeface="Mangal" panose="02040503050203030202" pitchFamily="18" charset="0"/>
              </a:rPr>
              <a:t>9 June 2024</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lnSpc>
                <a:spcPct val="107000"/>
              </a:lnSpc>
              <a:spcAft>
                <a:spcPts val="800"/>
              </a:spcAft>
              <a:buNone/>
            </a:pPr>
            <a:r>
              <a:rPr lang="en-IN" sz="1800" b="1" kern="100" dirty="0">
                <a:effectLst/>
                <a:latin typeface="Times New Roman" panose="02020603050405020304" pitchFamily="18" charset="0"/>
                <a:ea typeface="Calibri" panose="020F0502020204030204" pitchFamily="34" charset="0"/>
                <a:cs typeface="Mangal" panose="02040503050203030202" pitchFamily="18" charset="0"/>
              </a:rPr>
              <a:t>Inclusion Criteria</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All the women taking the Antenatal care at the health facility.</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All the Women giving the consent for the participation.</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kern="100" dirty="0">
                <a:effectLst/>
                <a:latin typeface="Times New Roman" panose="02020603050405020304" pitchFamily="18" charset="0"/>
                <a:ea typeface="Calibri" panose="020F0502020204030204" pitchFamily="34" charset="0"/>
                <a:cs typeface="Mangal" panose="02040503050203030202" pitchFamily="18" charset="0"/>
              </a:rPr>
              <a:t>All women the above 15 years of age.</a:t>
            </a:r>
          </a:p>
          <a:p>
            <a:pPr>
              <a:lnSpc>
                <a:spcPct val="107000"/>
              </a:lnSpc>
              <a:spcAft>
                <a:spcPts val="800"/>
              </a:spcAft>
            </a:pPr>
            <a:r>
              <a:rPr lang="en-IN" sz="1800" kern="100" dirty="0">
                <a:latin typeface="Times New Roman" panose="02020603050405020304" pitchFamily="18" charset="0"/>
                <a:ea typeface="Calibri" panose="020F0502020204030204" pitchFamily="34" charset="0"/>
                <a:cs typeface="Mangal" panose="02040503050203030202" pitchFamily="18" charset="0"/>
              </a:rPr>
              <a:t>All the women comfortable with the interview.</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67938" y="34419"/>
            <a:ext cx="1024062" cy="482025"/>
          </a:xfrm>
          <a:prstGeom prst="rect">
            <a:avLst/>
          </a:prstGeom>
        </p:spPr>
      </p:pic>
      <p:sp>
        <p:nvSpPr>
          <p:cNvPr id="7" name="Rectangle 6"/>
          <p:cNvSpPr/>
          <p:nvPr/>
        </p:nvSpPr>
        <p:spPr>
          <a:xfrm>
            <a:off x="0" y="959485"/>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0" y="6721475"/>
            <a:ext cx="12192000" cy="13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28269" y="822960"/>
            <a:ext cx="45719" cy="5898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9866376" y="0"/>
            <a:ext cx="365760" cy="67214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flipV="1">
            <a:off x="1187714" y="561575"/>
            <a:ext cx="9602205" cy="45719"/>
          </a:xfrm>
          <a:prstGeom prst="rect">
            <a:avLst/>
          </a:prstGeom>
        </p:spPr>
        <p:style>
          <a:lnRef idx="1">
            <a:schemeClr val="dk1"/>
          </a:lnRef>
          <a:fillRef idx="100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90330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3283</Words>
  <Application>Microsoft Office PowerPoint</Application>
  <PresentationFormat>Widescreen</PresentationFormat>
  <Paragraphs>248</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Algerian</vt:lpstr>
      <vt:lpstr>Arial</vt:lpstr>
      <vt:lpstr>Calibri</vt:lpstr>
      <vt:lpstr>Calibri Light</vt:lpstr>
      <vt:lpstr>Times New Roman</vt:lpstr>
      <vt:lpstr>Office Theme</vt:lpstr>
      <vt:lpstr>DEDICATED TO 55,000 PEOPLE OF GOYALA DAIRY</vt:lpstr>
      <vt:lpstr>Assessment of Prevalence of Tobacco Consumption Among Women Taking Antenatal Care at One of The PSU of South-West Delhi</vt:lpstr>
      <vt:lpstr>Agenda of Presentation </vt:lpstr>
      <vt:lpstr>Introduction</vt:lpstr>
      <vt:lpstr>PowerPoint Presentation</vt:lpstr>
      <vt:lpstr>KEY WORDS</vt:lpstr>
      <vt:lpstr>Objectives of Your Study</vt:lpstr>
      <vt:lpstr>Methodology</vt:lpstr>
      <vt:lpstr>Methodology</vt:lpstr>
      <vt:lpstr>Methodology</vt:lpstr>
      <vt:lpstr>Important Tables and Figures</vt:lpstr>
      <vt:lpstr>Important Tables and Figures</vt:lpstr>
      <vt:lpstr>Important Tables and Figures</vt:lpstr>
      <vt:lpstr>Important Tables and Figures</vt:lpstr>
      <vt:lpstr>Important Tables and Figures</vt:lpstr>
      <vt:lpstr>Results</vt:lpstr>
      <vt:lpstr>Results</vt:lpstr>
      <vt:lpstr>DISCUSSION</vt:lpstr>
      <vt:lpstr>Discussion</vt:lpstr>
      <vt:lpstr>CONCLUSION AND RECOMMENDATIONS</vt:lpstr>
      <vt:lpstr>Contribution of the study at Global and Community level</vt:lpstr>
      <vt:lpstr>Programs related to Tobacco consumption</vt:lpstr>
      <vt:lpstr>My Recent Contribution Towards Tobacco Awareness</vt:lpstr>
      <vt:lpstr>Referencing </vt:lpstr>
      <vt:lpstr>PowerPoint Presentation</vt:lpstr>
      <vt:lpstr>Pictural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Nehadur Rahman</cp:lastModifiedBy>
  <cp:revision>169</cp:revision>
  <dcterms:created xsi:type="dcterms:W3CDTF">2022-05-20T15:11:38Z</dcterms:created>
  <dcterms:modified xsi:type="dcterms:W3CDTF">2024-07-29T06:42:18Z</dcterms:modified>
</cp:coreProperties>
</file>