
<file path=[Content_Types].xml><?xml version="1.0" encoding="utf-8"?>
<Types xmlns="http://schemas.openxmlformats.org/package/2006/content-types">
  <Default Extension="png" ContentType="image/png"/>
  <Default Extension="jfif" ContentType="image/jpe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65" r:id="rId2"/>
    <p:sldId id="276" r:id="rId3"/>
    <p:sldId id="257" r:id="rId4"/>
    <p:sldId id="259" r:id="rId5"/>
    <p:sldId id="261" r:id="rId6"/>
    <p:sldId id="262" r:id="rId7"/>
    <p:sldId id="272" r:id="rId8"/>
    <p:sldId id="275" r:id="rId9"/>
    <p:sldId id="270" r:id="rId10"/>
    <p:sldId id="271" r:id="rId11"/>
    <p:sldId id="274" r:id="rId12"/>
    <p:sldId id="273" r:id="rId13"/>
    <p:sldId id="264"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2DAB4FD-0076-4368-8F7E-4DD9A21E928A}" type="datetimeFigureOut">
              <a:rPr lang="en-US" smtClean="0"/>
              <a:t>6/19/2024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2CF9A2-D3F7-40E9-A219-EAEA4B4C1AFB}" type="slidenum">
              <a:rPr lang="en-US" smtClean="0"/>
              <a:t>‹#›</a:t>
            </a:fld>
            <a:endParaRPr lang="en-US"/>
          </a:p>
        </p:txBody>
      </p:sp>
    </p:spTree>
    <p:extLst>
      <p:ext uri="{BB962C8B-B14F-4D97-AF65-F5344CB8AC3E}">
        <p14:creationId xmlns:p14="http://schemas.microsoft.com/office/powerpoint/2010/main" val="10535643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DAB4FD-0076-4368-8F7E-4DD9A21E928A}" type="datetimeFigureOut">
              <a:rPr lang="en-US" smtClean="0"/>
              <a:t>6/19/2024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2CF9A2-D3F7-40E9-A219-EAEA4B4C1AFB}" type="slidenum">
              <a:rPr lang="en-US" smtClean="0"/>
              <a:t>‹#›</a:t>
            </a:fld>
            <a:endParaRPr lang="en-US"/>
          </a:p>
        </p:txBody>
      </p:sp>
    </p:spTree>
    <p:extLst>
      <p:ext uri="{BB962C8B-B14F-4D97-AF65-F5344CB8AC3E}">
        <p14:creationId xmlns:p14="http://schemas.microsoft.com/office/powerpoint/2010/main" val="36646363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DAB4FD-0076-4368-8F7E-4DD9A21E928A}" type="datetimeFigureOut">
              <a:rPr lang="en-US" smtClean="0"/>
              <a:t>6/19/2024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2CF9A2-D3F7-40E9-A219-EAEA4B4C1AFB}" type="slidenum">
              <a:rPr lang="en-US" smtClean="0"/>
              <a:t>‹#›</a:t>
            </a:fld>
            <a:endParaRPr lang="en-US"/>
          </a:p>
        </p:txBody>
      </p:sp>
    </p:spTree>
    <p:extLst>
      <p:ext uri="{BB962C8B-B14F-4D97-AF65-F5344CB8AC3E}">
        <p14:creationId xmlns:p14="http://schemas.microsoft.com/office/powerpoint/2010/main" val="40850156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DAB4FD-0076-4368-8F7E-4DD9A21E928A}" type="datetimeFigureOut">
              <a:rPr lang="en-US" smtClean="0"/>
              <a:t>6/19/2024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2CF9A2-D3F7-40E9-A219-EAEA4B4C1AFB}" type="slidenum">
              <a:rPr lang="en-US" smtClean="0"/>
              <a:t>‹#›</a:t>
            </a:fld>
            <a:endParaRPr lang="en-US"/>
          </a:p>
        </p:txBody>
      </p:sp>
    </p:spTree>
    <p:extLst>
      <p:ext uri="{BB962C8B-B14F-4D97-AF65-F5344CB8AC3E}">
        <p14:creationId xmlns:p14="http://schemas.microsoft.com/office/powerpoint/2010/main" val="4525682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2DAB4FD-0076-4368-8F7E-4DD9A21E928A}" type="datetimeFigureOut">
              <a:rPr lang="en-US" smtClean="0"/>
              <a:t>6/19/2024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2CF9A2-D3F7-40E9-A219-EAEA4B4C1AFB}" type="slidenum">
              <a:rPr lang="en-US" smtClean="0"/>
              <a:t>‹#›</a:t>
            </a:fld>
            <a:endParaRPr lang="en-US"/>
          </a:p>
        </p:txBody>
      </p:sp>
    </p:spTree>
    <p:extLst>
      <p:ext uri="{BB962C8B-B14F-4D97-AF65-F5344CB8AC3E}">
        <p14:creationId xmlns:p14="http://schemas.microsoft.com/office/powerpoint/2010/main" val="18476439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2DAB4FD-0076-4368-8F7E-4DD9A21E928A}" type="datetimeFigureOut">
              <a:rPr lang="en-US" smtClean="0"/>
              <a:t>6/19/2024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2CF9A2-D3F7-40E9-A219-EAEA4B4C1AFB}" type="slidenum">
              <a:rPr lang="en-US" smtClean="0"/>
              <a:t>‹#›</a:t>
            </a:fld>
            <a:endParaRPr lang="en-US"/>
          </a:p>
        </p:txBody>
      </p:sp>
    </p:spTree>
    <p:extLst>
      <p:ext uri="{BB962C8B-B14F-4D97-AF65-F5344CB8AC3E}">
        <p14:creationId xmlns:p14="http://schemas.microsoft.com/office/powerpoint/2010/main" val="13762648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2DAB4FD-0076-4368-8F7E-4DD9A21E928A}" type="datetimeFigureOut">
              <a:rPr lang="en-US" smtClean="0"/>
              <a:t>6/19/2024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42CF9A2-D3F7-40E9-A219-EAEA4B4C1AFB}" type="slidenum">
              <a:rPr lang="en-US" smtClean="0"/>
              <a:t>‹#›</a:t>
            </a:fld>
            <a:endParaRPr lang="en-US"/>
          </a:p>
        </p:txBody>
      </p:sp>
    </p:spTree>
    <p:extLst>
      <p:ext uri="{BB962C8B-B14F-4D97-AF65-F5344CB8AC3E}">
        <p14:creationId xmlns:p14="http://schemas.microsoft.com/office/powerpoint/2010/main" val="28553270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2DAB4FD-0076-4368-8F7E-4DD9A21E928A}" type="datetimeFigureOut">
              <a:rPr lang="en-US" smtClean="0"/>
              <a:t>6/19/2024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42CF9A2-D3F7-40E9-A219-EAEA4B4C1AFB}" type="slidenum">
              <a:rPr lang="en-US" smtClean="0"/>
              <a:t>‹#›</a:t>
            </a:fld>
            <a:endParaRPr lang="en-US"/>
          </a:p>
        </p:txBody>
      </p:sp>
    </p:spTree>
    <p:extLst>
      <p:ext uri="{BB962C8B-B14F-4D97-AF65-F5344CB8AC3E}">
        <p14:creationId xmlns:p14="http://schemas.microsoft.com/office/powerpoint/2010/main" val="8226063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DAB4FD-0076-4368-8F7E-4DD9A21E928A}" type="datetimeFigureOut">
              <a:rPr lang="en-US" smtClean="0"/>
              <a:t>6/19/2024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42CF9A2-D3F7-40E9-A219-EAEA4B4C1AFB}" type="slidenum">
              <a:rPr lang="en-US" smtClean="0"/>
              <a:t>‹#›</a:t>
            </a:fld>
            <a:endParaRPr lang="en-US"/>
          </a:p>
        </p:txBody>
      </p:sp>
    </p:spTree>
    <p:extLst>
      <p:ext uri="{BB962C8B-B14F-4D97-AF65-F5344CB8AC3E}">
        <p14:creationId xmlns:p14="http://schemas.microsoft.com/office/powerpoint/2010/main" val="38522231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2DAB4FD-0076-4368-8F7E-4DD9A21E928A}" type="datetimeFigureOut">
              <a:rPr lang="en-US" smtClean="0"/>
              <a:t>6/19/2024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2CF9A2-D3F7-40E9-A219-EAEA4B4C1AFB}" type="slidenum">
              <a:rPr lang="en-US" smtClean="0"/>
              <a:t>‹#›</a:t>
            </a:fld>
            <a:endParaRPr lang="en-US"/>
          </a:p>
        </p:txBody>
      </p:sp>
    </p:spTree>
    <p:extLst>
      <p:ext uri="{BB962C8B-B14F-4D97-AF65-F5344CB8AC3E}">
        <p14:creationId xmlns:p14="http://schemas.microsoft.com/office/powerpoint/2010/main" val="3125361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2DAB4FD-0076-4368-8F7E-4DD9A21E928A}" type="datetimeFigureOut">
              <a:rPr lang="en-US" smtClean="0"/>
              <a:t>6/19/2024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2CF9A2-D3F7-40E9-A219-EAEA4B4C1AFB}" type="slidenum">
              <a:rPr lang="en-US" smtClean="0"/>
              <a:t>‹#›</a:t>
            </a:fld>
            <a:endParaRPr lang="en-US"/>
          </a:p>
        </p:txBody>
      </p:sp>
    </p:spTree>
    <p:extLst>
      <p:ext uri="{BB962C8B-B14F-4D97-AF65-F5344CB8AC3E}">
        <p14:creationId xmlns:p14="http://schemas.microsoft.com/office/powerpoint/2010/main" val="36418773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2DAB4FD-0076-4368-8F7E-4DD9A21E928A}" type="datetimeFigureOut">
              <a:rPr lang="en-US" smtClean="0"/>
              <a:t>6/19/2024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42CF9A2-D3F7-40E9-A219-EAEA4B4C1AFB}" type="slidenum">
              <a:rPr lang="en-US" smtClean="0"/>
              <a:t>‹#›</a:t>
            </a:fld>
            <a:endParaRPr lang="en-US"/>
          </a:p>
        </p:txBody>
      </p:sp>
    </p:spTree>
    <p:extLst>
      <p:ext uri="{BB962C8B-B14F-4D97-AF65-F5344CB8AC3E}">
        <p14:creationId xmlns:p14="http://schemas.microsoft.com/office/powerpoint/2010/main" val="3511683062"/>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openxmlformats.org/officeDocument/2006/relationships/hyperlink" Target="https://irdai.gov.in/handbook-of-indian-insurance&#2349;&#2366;&#2352;&#2340;&#2368;&#2351;%20&#2348;&#2368;&#2350;&#2366;%20&#2360;&#2366;&#2306;&#2326;&#2381;&#2351;&#2367;&#2325;&#2368;%202022-23%20&#2346;&#2352;%20&#2346;&#2369;&#2360;&#2381;&#2340;&#2367;&#2325;&#2366;%20_%20Handbook%20on%20Indian%20Insurance%20Statistics%202022-23.zip" TargetMode="External"/><Relationship Id="rId3" Type="http://schemas.openxmlformats.org/officeDocument/2006/relationships/hyperlink" Target="https://www.ncbi.nlm.nih.gov/pmc/articles/PMC5508938/" TargetMode="External"/><Relationship Id="rId7" Type="http://schemas.openxmlformats.org/officeDocument/2006/relationships/hyperlink" Target="https://irdai.gov.in/" TargetMode="External"/><Relationship Id="rId2" Type="http://schemas.openxmlformats.org/officeDocument/2006/relationships/hyperlink" Target="https://www.who.int/data/gho/data/major-themes/health-and-well-being#:~:text=The%20WHO%20constitution%20states%3A%20%22Health,of%20mental%20disorders%20or%20disabilities" TargetMode="External"/><Relationship Id="rId1" Type="http://schemas.openxmlformats.org/officeDocument/2006/relationships/slideLayout" Target="../slideLayouts/slideLayout2.xml"/><Relationship Id="rId6" Type="http://schemas.openxmlformats.org/officeDocument/2006/relationships/hyperlink" Target="https://irdai.gov.in/guidelines" TargetMode="External"/><Relationship Id="rId11" Type="http://schemas.openxmlformats.org/officeDocument/2006/relationships/image" Target="../media/image1.png"/><Relationship Id="rId5" Type="http://schemas.openxmlformats.org/officeDocument/2006/relationships/hyperlink" Target="https://www.chiratae.com/indias-preventive-healthcare-sector-to-reach-a-value-of-usd-197-bn-by-2025-a-report-by-chiratae-ventures-amazon-web-services-aws-and-redseer/" TargetMode="External"/><Relationship Id="rId10" Type="http://schemas.openxmlformats.org/officeDocument/2006/relationships/image" Target="../media/image2.jpg"/><Relationship Id="rId4" Type="http://schemas.openxmlformats.org/officeDocument/2006/relationships/hyperlink" Target="file:///C:\Users\DELL\Desktop\NBHI%20policy\Dissertation\k" TargetMode="External"/><Relationship Id="rId9" Type="http://schemas.openxmlformats.org/officeDocument/2006/relationships/hyperlink" Target="http://www.ijtbm.com/"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2.jp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7.jfif"/><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97280" y="1252673"/>
            <a:ext cx="10058400" cy="1489165"/>
          </a:xfrm>
        </p:spPr>
        <p:txBody>
          <a:bodyPr>
            <a:normAutofit/>
          </a:bodyPr>
          <a:lstStyle/>
          <a:p>
            <a:pPr algn="ctr"/>
            <a:r>
              <a:rPr lang="en-US" sz="2000" dirty="0">
                <a:latin typeface="+mn-lt"/>
              </a:rPr>
              <a:t>‘</a:t>
            </a:r>
            <a:r>
              <a:rPr lang="en-US" sz="2000" u="sng" dirty="0">
                <a:latin typeface="+mn-lt"/>
              </a:rPr>
              <a:t>’INTEGRATION OF TECHNOLOGY IN WELLNESS PROGRAMS’’ AND ITS INFLUENCE ON THE </a:t>
            </a:r>
            <a:r>
              <a:rPr lang="en-US" sz="2000" u="sng" dirty="0" smtClean="0">
                <a:latin typeface="+mn-lt"/>
              </a:rPr>
              <a:t>HEALTH </a:t>
            </a:r>
            <a:r>
              <a:rPr lang="en-US" sz="2000" u="sng" dirty="0">
                <a:latin typeface="+mn-lt"/>
              </a:rPr>
              <a:t>INSURANCE MARKET: A NARRATIVE </a:t>
            </a:r>
            <a:r>
              <a:rPr lang="en-US" sz="2000" u="sng" dirty="0" smtClean="0">
                <a:latin typeface="+mn-lt"/>
              </a:rPr>
              <a:t>REVIEW</a:t>
            </a:r>
            <a:br>
              <a:rPr lang="en-US" sz="2000" u="sng" dirty="0" smtClean="0">
                <a:latin typeface="+mn-lt"/>
              </a:rPr>
            </a:br>
            <a:r>
              <a:rPr lang="en-IN" sz="2000" dirty="0">
                <a:latin typeface="+mn-lt"/>
              </a:rPr>
              <a:t/>
            </a:r>
            <a:br>
              <a:rPr lang="en-IN" sz="2000" dirty="0">
                <a:latin typeface="+mn-lt"/>
              </a:rPr>
            </a:br>
            <a:endParaRPr lang="en-IN" sz="2000" dirty="0">
              <a:latin typeface="+mn-lt"/>
            </a:endParaRPr>
          </a:p>
        </p:txBody>
      </p:sp>
      <p:sp>
        <p:nvSpPr>
          <p:cNvPr id="3" name="Subtitle 2"/>
          <p:cNvSpPr>
            <a:spLocks noGrp="1"/>
          </p:cNvSpPr>
          <p:nvPr>
            <p:ph type="subTitle" idx="1"/>
          </p:nvPr>
        </p:nvSpPr>
        <p:spPr>
          <a:xfrm>
            <a:off x="1097280" y="4481746"/>
            <a:ext cx="10058400" cy="1143000"/>
          </a:xfrm>
        </p:spPr>
        <p:txBody>
          <a:bodyPr>
            <a:normAutofit fontScale="70000" lnSpcReduction="20000"/>
          </a:bodyPr>
          <a:lstStyle/>
          <a:p>
            <a:r>
              <a:rPr lang="en-US" i="1" dirty="0" smtClean="0"/>
              <a:t> </a:t>
            </a:r>
            <a:r>
              <a:rPr lang="en-US" i="1" u="sng" dirty="0"/>
              <a:t/>
            </a:r>
            <a:br>
              <a:rPr lang="en-US" i="1" u="sng" dirty="0"/>
            </a:br>
            <a:r>
              <a:rPr lang="en-US" i="1" dirty="0"/>
              <a:t>UNDER THE GUIDANCE OF DR PREETHA GS (college mentor)</a:t>
            </a:r>
          </a:p>
          <a:p>
            <a:r>
              <a:rPr lang="en-US" i="1" dirty="0"/>
              <a:t>Mr Gopal </a:t>
            </a:r>
            <a:r>
              <a:rPr lang="en-US" i="1" dirty="0" err="1"/>
              <a:t>dutt</a:t>
            </a:r>
            <a:r>
              <a:rPr lang="en-US" i="1" dirty="0"/>
              <a:t> &amp; </a:t>
            </a:r>
            <a:r>
              <a:rPr lang="en-US" i="1" dirty="0" smtClean="0"/>
              <a:t>Mr Dinesh </a:t>
            </a:r>
            <a:r>
              <a:rPr lang="en-US" i="1" dirty="0"/>
              <a:t>Gupta (Work </a:t>
            </a:r>
            <a:r>
              <a:rPr lang="en-US" i="1" dirty="0" smtClean="0"/>
              <a:t>mentor at </a:t>
            </a:r>
            <a:r>
              <a:rPr lang="en-US" i="1" dirty="0" err="1" smtClean="0"/>
              <a:t>niva</a:t>
            </a:r>
            <a:r>
              <a:rPr lang="en-US" i="1" dirty="0" smtClean="0"/>
              <a:t> </a:t>
            </a:r>
            <a:r>
              <a:rPr lang="en-US" i="1" dirty="0" err="1" smtClean="0"/>
              <a:t>bupa</a:t>
            </a:r>
            <a:r>
              <a:rPr lang="en-US" i="1" dirty="0" smtClean="0"/>
              <a:t> health insurance)</a:t>
            </a:r>
            <a:endParaRPr lang="en-US" i="1" dirty="0"/>
          </a:p>
          <a:p>
            <a:r>
              <a:rPr lang="en-US" i="1" dirty="0"/>
              <a:t>Presented by: Dr Monika </a:t>
            </a:r>
            <a:r>
              <a:rPr lang="en-US" i="1" dirty="0" smtClean="0"/>
              <a:t>Sahay</a:t>
            </a:r>
          </a:p>
          <a:p>
            <a:endParaRPr lang="en-IN"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7076" y="129441"/>
            <a:ext cx="1628872" cy="827162"/>
          </a:xfrm>
          <a:prstGeom prst="rect">
            <a:avLst/>
          </a:prstGeom>
        </p:spPr>
      </p:pic>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457229" y="2348841"/>
            <a:ext cx="3338501" cy="1877907"/>
          </a:xfrm>
          <a:prstGeom prst="rect">
            <a:avLst/>
          </a:prstGeom>
        </p:spPr>
      </p:pic>
    </p:spTree>
    <p:extLst>
      <p:ext uri="{BB962C8B-B14F-4D97-AF65-F5344CB8AC3E}">
        <p14:creationId xmlns:p14="http://schemas.microsoft.com/office/powerpoint/2010/main" val="11057726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2735111744"/>
              </p:ext>
            </p:extLst>
          </p:nvPr>
        </p:nvGraphicFramePr>
        <p:xfrm>
          <a:off x="64395" y="38636"/>
          <a:ext cx="12041746" cy="6699648"/>
        </p:xfrm>
        <a:graphic>
          <a:graphicData uri="http://schemas.openxmlformats.org/drawingml/2006/table">
            <a:tbl>
              <a:tblPr firstRow="1" bandRow="1">
                <a:tableStyleId>{5C22544A-7EE6-4342-B048-85BDC9FD1C3A}</a:tableStyleId>
              </a:tblPr>
              <a:tblGrid>
                <a:gridCol w="869056"/>
                <a:gridCol w="3947641"/>
                <a:gridCol w="2895433"/>
                <a:gridCol w="1921266"/>
                <a:gridCol w="2408350"/>
              </a:tblGrid>
              <a:tr h="412125">
                <a:tc>
                  <a:txBody>
                    <a:bodyPr/>
                    <a:lstStyle/>
                    <a:p>
                      <a:pPr marL="0" algn="ctr" defTabSz="914400" rtl="0" eaLnBrk="1" fontAlgn="ctr" latinLnBrk="0" hangingPunct="1"/>
                      <a:r>
                        <a:rPr lang="en-US" sz="1600" b="1" i="0" u="none" strike="noStrike" kern="1200" dirty="0" smtClean="0">
                          <a:solidFill>
                            <a:srgbClr val="000000"/>
                          </a:solidFill>
                          <a:effectLst/>
                          <a:latin typeface="Calibri" panose="020F0502020204030204" pitchFamily="34" charset="0"/>
                          <a:ea typeface="+mn-ea"/>
                          <a:cs typeface="+mn-cs"/>
                        </a:rPr>
                        <a:t>S. No.</a:t>
                      </a:r>
                      <a:endParaRPr lang="en-US" sz="1600" b="1" i="0" u="none" strike="noStrike" kern="1200" dirty="0">
                        <a:solidFill>
                          <a:srgbClr val="000000"/>
                        </a:solidFill>
                        <a:effectLst/>
                        <a:latin typeface="Calibri" panose="020F0502020204030204" pitchFamily="34" charset="0"/>
                        <a:ea typeface="+mn-ea"/>
                        <a:cs typeface="+mn-cs"/>
                      </a:endParaRPr>
                    </a:p>
                  </a:txBody>
                  <a:tcPr/>
                </a:tc>
                <a:tc>
                  <a:txBody>
                    <a:bodyPr/>
                    <a:lstStyle/>
                    <a:p>
                      <a:pPr marL="0" algn="ctr" defTabSz="914400" rtl="0" eaLnBrk="1" fontAlgn="ctr" latinLnBrk="0" hangingPunct="1"/>
                      <a:r>
                        <a:rPr lang="en-US" sz="1600" b="1" i="0" u="none" strike="noStrike" kern="1200" dirty="0" smtClean="0">
                          <a:solidFill>
                            <a:srgbClr val="000000"/>
                          </a:solidFill>
                          <a:effectLst/>
                          <a:latin typeface="Calibri" panose="020F0502020204030204" pitchFamily="34" charset="0"/>
                          <a:ea typeface="+mn-ea"/>
                          <a:cs typeface="+mn-cs"/>
                        </a:rPr>
                        <a:t>Tile &amp; Author</a:t>
                      </a:r>
                      <a:endParaRPr lang="en-US" sz="1600" b="1" i="0" u="none" strike="noStrike" kern="1200" dirty="0">
                        <a:solidFill>
                          <a:srgbClr val="000000"/>
                        </a:solidFill>
                        <a:effectLst/>
                        <a:latin typeface="Calibri" panose="020F0502020204030204" pitchFamily="34" charset="0"/>
                        <a:ea typeface="+mn-ea"/>
                        <a:cs typeface="+mn-cs"/>
                      </a:endParaRPr>
                    </a:p>
                  </a:txBody>
                  <a:tcPr/>
                </a:tc>
                <a:tc>
                  <a:txBody>
                    <a:bodyPr/>
                    <a:lstStyle/>
                    <a:p>
                      <a:pPr marL="0" algn="ctr" defTabSz="914400" rtl="0" eaLnBrk="1" fontAlgn="ctr" latinLnBrk="0" hangingPunct="1"/>
                      <a:r>
                        <a:rPr lang="en-US" sz="1600" b="1" i="0" u="none" strike="noStrike" kern="1200" dirty="0" smtClean="0">
                          <a:solidFill>
                            <a:srgbClr val="000000"/>
                          </a:solidFill>
                          <a:effectLst/>
                          <a:latin typeface="Calibri" panose="020F0502020204030204" pitchFamily="34" charset="0"/>
                          <a:ea typeface="+mn-ea"/>
                          <a:cs typeface="+mn-cs"/>
                        </a:rPr>
                        <a:t>Objective</a:t>
                      </a:r>
                      <a:endParaRPr lang="en-US" sz="1600" b="1" i="0" u="none" strike="noStrike" kern="1200" dirty="0">
                        <a:solidFill>
                          <a:srgbClr val="000000"/>
                        </a:solidFill>
                        <a:effectLst/>
                        <a:latin typeface="Calibri" panose="020F0502020204030204" pitchFamily="34" charset="0"/>
                        <a:ea typeface="+mn-ea"/>
                        <a:cs typeface="+mn-cs"/>
                      </a:endParaRPr>
                    </a:p>
                  </a:txBody>
                  <a:tcPr/>
                </a:tc>
                <a:tc>
                  <a:txBody>
                    <a:bodyPr/>
                    <a:lstStyle/>
                    <a:p>
                      <a:pPr marL="0" algn="ctr" defTabSz="914400" rtl="0" eaLnBrk="1" fontAlgn="ctr" latinLnBrk="0" hangingPunct="1"/>
                      <a:r>
                        <a:rPr lang="en-US" sz="1600" b="1" i="0" u="none" strike="noStrike" kern="1200" dirty="0" smtClean="0">
                          <a:solidFill>
                            <a:srgbClr val="000000"/>
                          </a:solidFill>
                          <a:effectLst/>
                          <a:latin typeface="Calibri" panose="020F0502020204030204" pitchFamily="34" charset="0"/>
                          <a:ea typeface="+mn-ea"/>
                          <a:cs typeface="+mn-cs"/>
                        </a:rPr>
                        <a:t>Methodology </a:t>
                      </a:r>
                      <a:endParaRPr lang="en-US" sz="1600" b="1" i="0" u="none" strike="noStrike" kern="1200" dirty="0">
                        <a:solidFill>
                          <a:srgbClr val="000000"/>
                        </a:solidFill>
                        <a:effectLst/>
                        <a:latin typeface="Calibri" panose="020F0502020204030204" pitchFamily="34" charset="0"/>
                        <a:ea typeface="+mn-ea"/>
                        <a:cs typeface="+mn-cs"/>
                      </a:endParaRPr>
                    </a:p>
                  </a:txBody>
                  <a:tcPr/>
                </a:tc>
                <a:tc>
                  <a:txBody>
                    <a:bodyPr/>
                    <a:lstStyle/>
                    <a:p>
                      <a:pPr marL="0" algn="ctr" defTabSz="914400" rtl="0" eaLnBrk="1" fontAlgn="ctr" latinLnBrk="0" hangingPunct="1"/>
                      <a:r>
                        <a:rPr lang="en-US" sz="1600" b="1" i="0" u="none" strike="noStrike" kern="1200" dirty="0" smtClean="0">
                          <a:solidFill>
                            <a:srgbClr val="000000"/>
                          </a:solidFill>
                          <a:effectLst/>
                          <a:latin typeface="Calibri" panose="020F0502020204030204" pitchFamily="34" charset="0"/>
                          <a:ea typeface="+mn-ea"/>
                          <a:cs typeface="+mn-cs"/>
                        </a:rPr>
                        <a:t>Result</a:t>
                      </a:r>
                      <a:endParaRPr lang="en-US" sz="1600" b="1" i="0" u="none" strike="noStrike" kern="1200" dirty="0">
                        <a:solidFill>
                          <a:srgbClr val="000000"/>
                        </a:solidFill>
                        <a:effectLst/>
                        <a:latin typeface="Calibri" panose="020F0502020204030204" pitchFamily="34" charset="0"/>
                        <a:ea typeface="+mn-ea"/>
                        <a:cs typeface="+mn-cs"/>
                      </a:endParaRPr>
                    </a:p>
                  </a:txBody>
                  <a:tcPr/>
                </a:tc>
              </a:tr>
              <a:tr h="2207248">
                <a:tc>
                  <a:txBody>
                    <a:bodyPr/>
                    <a:lstStyle/>
                    <a:p>
                      <a:r>
                        <a:rPr lang="en-US" sz="1400" dirty="0" smtClean="0"/>
                        <a:t>3</a:t>
                      </a:r>
                      <a:endParaRPr lang="en-US" sz="1400" dirty="0"/>
                    </a:p>
                  </a:txBody>
                  <a:tcPr/>
                </a:tc>
                <a:tc>
                  <a:txBody>
                    <a:bodyPr/>
                    <a:lstStyle/>
                    <a:p>
                      <a:pPr marL="0" algn="ctr" defTabSz="914400" rtl="0" eaLnBrk="1" fontAlgn="ctr" latinLnBrk="0" hangingPunct="1">
                        <a:lnSpc>
                          <a:spcPct val="150000"/>
                        </a:lnSpc>
                      </a:pPr>
                      <a:r>
                        <a:rPr lang="en-US" sz="1400" b="0" i="0" u="none" strike="noStrike" kern="1200" dirty="0" smtClean="0">
                          <a:solidFill>
                            <a:srgbClr val="000000"/>
                          </a:solidFill>
                          <a:effectLst/>
                          <a:latin typeface="Calibri" panose="020F0502020204030204" pitchFamily="34" charset="0"/>
                          <a:ea typeface="+mn-ea"/>
                          <a:cs typeface="+mn-cs"/>
                        </a:rPr>
                        <a:t>SURVEY ON: APPLICATIONS OF SMART WEARABLE TECHNOLOGY IN HEALTH INSURANCE</a:t>
                      </a:r>
                    </a:p>
                    <a:p>
                      <a:pPr marL="0" algn="ctr" defTabSz="914400" rtl="0" eaLnBrk="1" fontAlgn="ctr" latinLnBrk="0" hangingPunct="1">
                        <a:lnSpc>
                          <a:spcPct val="150000"/>
                        </a:lnSpc>
                      </a:pPr>
                      <a:endParaRPr lang="en-US" sz="1400" b="0" i="0" u="none" strike="noStrike" kern="1200" dirty="0" smtClean="0">
                        <a:solidFill>
                          <a:srgbClr val="000000"/>
                        </a:solidFill>
                        <a:effectLst/>
                        <a:latin typeface="Calibri" panose="020F0502020204030204" pitchFamily="34" charset="0"/>
                        <a:ea typeface="+mn-ea"/>
                        <a:cs typeface="+mn-cs"/>
                      </a:endParaRPr>
                    </a:p>
                    <a:p>
                      <a:pPr marL="0" algn="ctr" defTabSz="914400" rtl="0" eaLnBrk="1" fontAlgn="ctr" latinLnBrk="0" hangingPunct="1">
                        <a:lnSpc>
                          <a:spcPct val="100000"/>
                        </a:lnSpc>
                      </a:pPr>
                      <a:r>
                        <a:rPr lang="en-US" sz="1400" i="1" kern="1200" dirty="0" err="1" smtClean="0">
                          <a:solidFill>
                            <a:schemeClr val="dk1"/>
                          </a:solidFill>
                          <a:latin typeface="+mj-lt"/>
                          <a:ea typeface="+mn-ea"/>
                          <a:cs typeface="+mn-cs"/>
                        </a:rPr>
                        <a:t>Apeksha</a:t>
                      </a:r>
                      <a:r>
                        <a:rPr lang="en-US" sz="1400" i="1" kern="1200" dirty="0" smtClean="0">
                          <a:solidFill>
                            <a:schemeClr val="dk1"/>
                          </a:solidFill>
                          <a:latin typeface="+mj-lt"/>
                          <a:ea typeface="+mn-ea"/>
                          <a:cs typeface="+mn-cs"/>
                        </a:rPr>
                        <a:t> Shah1 , Dr. Swati Ahirrao2 , Dr. </a:t>
                      </a:r>
                      <a:r>
                        <a:rPr lang="en-US" sz="1400" i="1" kern="1200" dirty="0" err="1" smtClean="0">
                          <a:solidFill>
                            <a:schemeClr val="dk1"/>
                          </a:solidFill>
                          <a:latin typeface="+mj-lt"/>
                          <a:ea typeface="+mn-ea"/>
                          <a:cs typeface="+mn-cs"/>
                        </a:rPr>
                        <a:t>Shraddha</a:t>
                      </a:r>
                      <a:r>
                        <a:rPr lang="en-US" sz="1400" i="1" kern="1200" dirty="0" smtClean="0">
                          <a:solidFill>
                            <a:schemeClr val="dk1"/>
                          </a:solidFill>
                          <a:latin typeface="+mj-lt"/>
                          <a:ea typeface="+mn-ea"/>
                          <a:cs typeface="+mn-cs"/>
                        </a:rPr>
                        <a:t> Phansalkar2 , Dr. </a:t>
                      </a:r>
                      <a:r>
                        <a:rPr lang="en-US" sz="1400" i="1" kern="1200" dirty="0" err="1" smtClean="0">
                          <a:solidFill>
                            <a:schemeClr val="dk1"/>
                          </a:solidFill>
                          <a:latin typeface="+mj-lt"/>
                          <a:ea typeface="+mn-ea"/>
                          <a:cs typeface="+mn-cs"/>
                        </a:rPr>
                        <a:t>Ketan</a:t>
                      </a:r>
                      <a:r>
                        <a:rPr lang="en-US" sz="1400" i="1" kern="1200" dirty="0" smtClean="0">
                          <a:solidFill>
                            <a:schemeClr val="dk1"/>
                          </a:solidFill>
                          <a:latin typeface="+mj-lt"/>
                          <a:ea typeface="+mn-ea"/>
                          <a:cs typeface="+mn-cs"/>
                        </a:rPr>
                        <a:t> Kotecha3</a:t>
                      </a:r>
                    </a:p>
                    <a:p>
                      <a:pPr marL="0" algn="ctr" defTabSz="914400" rtl="0" eaLnBrk="1" fontAlgn="ctr" latinLnBrk="0" hangingPunct="1">
                        <a:lnSpc>
                          <a:spcPct val="100000"/>
                        </a:lnSpc>
                      </a:pPr>
                      <a:r>
                        <a:rPr lang="en-US" sz="1400" i="1" kern="1200" dirty="0" smtClean="0">
                          <a:solidFill>
                            <a:schemeClr val="dk1"/>
                          </a:solidFill>
                          <a:latin typeface="+mj-lt"/>
                          <a:ea typeface="+mn-ea"/>
                          <a:cs typeface="+mn-cs"/>
                        </a:rPr>
                        <a:t>ICMLSC 2020</a:t>
                      </a:r>
                      <a:endParaRPr lang="en-US" sz="1400" i="1" kern="1200" dirty="0">
                        <a:solidFill>
                          <a:schemeClr val="dk1"/>
                        </a:solidFill>
                        <a:latin typeface="+mj-lt"/>
                        <a:ea typeface="+mn-ea"/>
                        <a:cs typeface="+mn-cs"/>
                      </a:endParaRPr>
                    </a:p>
                  </a:txBody>
                  <a:tcPr anchor="ctr"/>
                </a:tc>
                <a:tc>
                  <a:txBody>
                    <a:bodyPr/>
                    <a:lstStyle/>
                    <a:p>
                      <a:pPr marL="0" algn="ctr" defTabSz="914400" rtl="0" eaLnBrk="1" fontAlgn="ctr" latinLnBrk="0" hangingPunct="1">
                        <a:lnSpc>
                          <a:spcPct val="100000"/>
                        </a:lnSpc>
                      </a:pPr>
                      <a:r>
                        <a:rPr lang="en-US" sz="1400" dirty="0" smtClean="0"/>
                        <a:t>T</a:t>
                      </a:r>
                      <a:r>
                        <a:rPr lang="en-US" sz="1400" b="0" i="0" u="none" strike="noStrike" kern="1200" dirty="0" smtClean="0">
                          <a:solidFill>
                            <a:srgbClr val="000000"/>
                          </a:solidFill>
                          <a:effectLst/>
                          <a:latin typeface="Calibri" panose="020F0502020204030204" pitchFamily="34" charset="0"/>
                          <a:ea typeface="+mn-ea"/>
                          <a:cs typeface="+mn-cs"/>
                        </a:rPr>
                        <a:t>o analyze if wearable technologies with AI solutions can predict health outcomes and help health insurance manage risks, improve coverage, extend life spans, and reduce treatment cost</a:t>
                      </a:r>
                      <a:endParaRPr lang="en-US" sz="1400" b="0" i="0" u="none" strike="noStrike" kern="1200" dirty="0">
                        <a:solidFill>
                          <a:srgbClr val="000000"/>
                        </a:solidFill>
                        <a:effectLst/>
                        <a:latin typeface="Calibri" panose="020F0502020204030204" pitchFamily="34" charset="0"/>
                        <a:ea typeface="+mn-ea"/>
                        <a:cs typeface="+mn-cs"/>
                      </a:endParaRPr>
                    </a:p>
                  </a:txBody>
                  <a:tcPr anchor="ctr"/>
                </a:tc>
                <a:tc>
                  <a:txBody>
                    <a:bodyPr/>
                    <a:lstStyle/>
                    <a:p>
                      <a:pPr algn="ctr">
                        <a:lnSpc>
                          <a:spcPct val="100000"/>
                        </a:lnSpc>
                      </a:pPr>
                      <a:r>
                        <a:rPr lang="en-US" sz="1400" b="0" i="0" u="none" strike="noStrike" kern="1200" dirty="0" smtClean="0">
                          <a:solidFill>
                            <a:srgbClr val="000000"/>
                          </a:solidFill>
                          <a:effectLst/>
                          <a:latin typeface="Calibri" panose="020F0502020204030204" pitchFamily="34" charset="0"/>
                          <a:ea typeface="+mn-ea"/>
                          <a:cs typeface="+mn-cs"/>
                        </a:rPr>
                        <a:t>literature review study</a:t>
                      </a:r>
                      <a:endParaRPr lang="en-US" sz="1400" b="0" i="0" u="none" strike="noStrike" kern="1200" dirty="0">
                        <a:solidFill>
                          <a:srgbClr val="000000"/>
                        </a:solidFill>
                        <a:effectLst/>
                        <a:latin typeface="Calibri" panose="020F0502020204030204" pitchFamily="34" charset="0"/>
                        <a:ea typeface="+mn-ea"/>
                        <a:cs typeface="+mn-cs"/>
                      </a:endParaRPr>
                    </a:p>
                  </a:txBody>
                  <a:tcPr anchor="ctr"/>
                </a:tc>
                <a:tc>
                  <a:txBody>
                    <a:bodyPr/>
                    <a:lstStyle/>
                    <a:p>
                      <a:pPr marL="0" algn="ctr" defTabSz="914400" rtl="0" eaLnBrk="1" fontAlgn="ctr" latinLnBrk="0" hangingPunct="1">
                        <a:lnSpc>
                          <a:spcPct val="100000"/>
                        </a:lnSpc>
                      </a:pPr>
                      <a:r>
                        <a:rPr lang="en-US" sz="1400" kern="1200" dirty="0" smtClean="0">
                          <a:solidFill>
                            <a:schemeClr val="dk1"/>
                          </a:solidFill>
                          <a:latin typeface="+mn-lt"/>
                          <a:ea typeface="+mn-ea"/>
                          <a:cs typeface="+mn-cs"/>
                        </a:rPr>
                        <a:t>Smart wearable's with AI improve healthcare and benefit insurance by enhancing customer relationships and profitability. Wearable data adds value for both parties.</a:t>
                      </a:r>
                      <a:r>
                        <a:rPr lang="en-US" sz="1400" kern="1200" baseline="0" dirty="0" smtClean="0">
                          <a:solidFill>
                            <a:schemeClr val="dk1"/>
                          </a:solidFill>
                          <a:latin typeface="+mn-lt"/>
                          <a:ea typeface="+mn-ea"/>
                          <a:cs typeface="+mn-cs"/>
                        </a:rPr>
                        <a:t> </a:t>
                      </a:r>
                      <a:endParaRPr lang="en-US" sz="1400" kern="1200" dirty="0">
                        <a:solidFill>
                          <a:schemeClr val="dk1"/>
                        </a:solidFill>
                        <a:latin typeface="+mn-lt"/>
                        <a:ea typeface="+mn-ea"/>
                        <a:cs typeface="+mn-cs"/>
                      </a:endParaRPr>
                    </a:p>
                  </a:txBody>
                  <a:tcPr anchor="ctr"/>
                </a:tc>
              </a:tr>
              <a:tr h="2281955">
                <a:tc>
                  <a:txBody>
                    <a:bodyPr/>
                    <a:lstStyle/>
                    <a:p>
                      <a:r>
                        <a:rPr lang="en-US" sz="1400" dirty="0" smtClean="0"/>
                        <a:t>4.</a:t>
                      </a:r>
                      <a:endParaRPr lang="en-US" sz="1400" dirty="0"/>
                    </a:p>
                  </a:txBody>
                  <a:tcPr/>
                </a:tc>
                <a:tc>
                  <a:txBody>
                    <a:bodyPr/>
                    <a:lstStyle/>
                    <a:p>
                      <a:pPr marL="0" algn="ctr" defTabSz="914400" rtl="0" eaLnBrk="1" fontAlgn="ctr" latinLnBrk="0" hangingPunct="1">
                        <a:lnSpc>
                          <a:spcPct val="100000"/>
                        </a:lnSpc>
                      </a:pPr>
                      <a:r>
                        <a:rPr lang="en-US" sz="1400" b="0" i="0" u="none" strike="noStrike" kern="1200" dirty="0" smtClean="0">
                          <a:solidFill>
                            <a:srgbClr val="000000"/>
                          </a:solidFill>
                          <a:effectLst/>
                          <a:latin typeface="Calibri" panose="020F0502020204030204" pitchFamily="34" charset="0"/>
                          <a:ea typeface="+mn-ea"/>
                          <a:cs typeface="+mn-cs"/>
                        </a:rPr>
                        <a:t>THE ROLE OF SPECIFIC TECHNOLOGICAL SOLUTIONS IN THE</a:t>
                      </a:r>
                    </a:p>
                    <a:p>
                      <a:pPr marL="0" algn="ctr" defTabSz="914400" rtl="0" eaLnBrk="1" fontAlgn="ctr" latinLnBrk="0" hangingPunct="1">
                        <a:lnSpc>
                          <a:spcPct val="100000"/>
                        </a:lnSpc>
                      </a:pPr>
                      <a:r>
                        <a:rPr lang="en-US" sz="1400" b="0" i="0" u="none" strike="noStrike" kern="1200" dirty="0" smtClean="0">
                          <a:solidFill>
                            <a:srgbClr val="000000"/>
                          </a:solidFill>
                          <a:effectLst/>
                          <a:latin typeface="Calibri" panose="020F0502020204030204" pitchFamily="34" charset="0"/>
                          <a:ea typeface="+mn-ea"/>
                          <a:cs typeface="+mn-cs"/>
                        </a:rPr>
                        <a:t>CREATION OF WELLNESS PROGRAMMES</a:t>
                      </a:r>
                    </a:p>
                    <a:p>
                      <a:pPr marL="0" algn="ctr" defTabSz="914400" rtl="0" eaLnBrk="1" fontAlgn="ctr" latinLnBrk="0" hangingPunct="1">
                        <a:lnSpc>
                          <a:spcPct val="100000"/>
                        </a:lnSpc>
                      </a:pPr>
                      <a:endParaRPr lang="en-US" sz="1400" b="0" i="0" u="none" strike="noStrike" kern="1200" dirty="0" smtClean="0">
                        <a:solidFill>
                          <a:srgbClr val="000000"/>
                        </a:solidFill>
                        <a:effectLst/>
                        <a:latin typeface="Calibri" panose="020F0502020204030204" pitchFamily="34" charset="0"/>
                        <a:ea typeface="+mn-ea"/>
                        <a:cs typeface="+mn-cs"/>
                      </a:endParaRPr>
                    </a:p>
                    <a:p>
                      <a:pPr marL="0" algn="ctr" defTabSz="914400" rtl="0" eaLnBrk="1" fontAlgn="ctr" latinLnBrk="0" hangingPunct="1">
                        <a:lnSpc>
                          <a:spcPct val="100000"/>
                        </a:lnSpc>
                      </a:pPr>
                      <a:r>
                        <a:rPr lang="en-US" sz="1400" i="1" dirty="0" err="1" smtClean="0">
                          <a:latin typeface="+mj-lt"/>
                        </a:rPr>
                        <a:t>Živković</a:t>
                      </a:r>
                      <a:r>
                        <a:rPr lang="en-US" sz="1400" i="1" dirty="0" smtClean="0">
                          <a:latin typeface="+mj-lt"/>
                        </a:rPr>
                        <a:t>, I. (2020)</a:t>
                      </a:r>
                      <a:endParaRPr lang="en-US" sz="1400" b="0" i="1" u="none" strike="noStrike" kern="1200" dirty="0" smtClean="0">
                        <a:solidFill>
                          <a:srgbClr val="000000"/>
                        </a:solidFill>
                        <a:effectLst/>
                        <a:latin typeface="+mj-lt"/>
                        <a:ea typeface="+mn-ea"/>
                        <a:cs typeface="+mn-cs"/>
                      </a:endParaRPr>
                    </a:p>
                  </a:txBody>
                  <a:tcPr/>
                </a:tc>
                <a:tc>
                  <a:txBody>
                    <a:bodyPr/>
                    <a:lstStyle/>
                    <a:p>
                      <a:pPr marL="0" algn="ctr" defTabSz="914400" rtl="0" eaLnBrk="1" fontAlgn="ctr" latinLnBrk="0" hangingPunct="1">
                        <a:lnSpc>
                          <a:spcPct val="100000"/>
                        </a:lnSpc>
                      </a:pPr>
                      <a:r>
                        <a:rPr lang="en-US" sz="1400" dirty="0" smtClean="0"/>
                        <a:t>Evaluate advanced technological tools like the </a:t>
                      </a:r>
                      <a:r>
                        <a:rPr lang="en-US" sz="1400" dirty="0" err="1" smtClean="0"/>
                        <a:t>InBody</a:t>
                      </a:r>
                      <a:r>
                        <a:rPr lang="en-US" sz="1400" dirty="0" smtClean="0"/>
                        <a:t> 770 and </a:t>
                      </a:r>
                      <a:r>
                        <a:rPr lang="en-US" sz="1400" dirty="0" err="1" smtClean="0"/>
                        <a:t>Templo</a:t>
                      </a:r>
                      <a:r>
                        <a:rPr lang="en-US" sz="1400" dirty="0" smtClean="0"/>
                        <a:t> software for designing precise wellness programs, and assess the accuracy of portable devices for monitoring daily activities in facilitating positive changes in users</a:t>
                      </a:r>
                      <a:r>
                        <a:rPr lang="en-US" sz="1400" baseline="0" dirty="0" smtClean="0"/>
                        <a:t> </a:t>
                      </a:r>
                      <a:r>
                        <a:rPr lang="en-US" sz="1400" dirty="0" smtClean="0"/>
                        <a:t>overall condition and habits</a:t>
                      </a:r>
                      <a:endParaRPr lang="en-US" sz="1400" b="0" i="0" u="none" strike="noStrike" kern="1200" dirty="0">
                        <a:solidFill>
                          <a:srgbClr val="000000"/>
                        </a:solidFill>
                        <a:effectLst/>
                        <a:latin typeface="Calibri" panose="020F0502020204030204" pitchFamily="34" charset="0"/>
                        <a:ea typeface="+mn-ea"/>
                        <a:cs typeface="+mn-cs"/>
                      </a:endParaRPr>
                    </a:p>
                  </a:txBody>
                  <a:tcPr anchor="ctr"/>
                </a:tc>
                <a:tc>
                  <a:txBody>
                    <a:bodyPr/>
                    <a:lstStyle/>
                    <a:p>
                      <a:pPr algn="ctr">
                        <a:lnSpc>
                          <a:spcPct val="100000"/>
                        </a:lnSpc>
                      </a:pPr>
                      <a:r>
                        <a:rPr lang="en-US" sz="1400" b="0" i="0" u="none" strike="noStrike" kern="1200" dirty="0" smtClean="0">
                          <a:solidFill>
                            <a:srgbClr val="000000"/>
                          </a:solidFill>
                          <a:effectLst/>
                          <a:latin typeface="Calibri" panose="020F0502020204030204" pitchFamily="34" charset="0"/>
                          <a:ea typeface="+mn-ea"/>
                          <a:cs typeface="+mn-cs"/>
                        </a:rPr>
                        <a:t>Descriptive study</a:t>
                      </a:r>
                      <a:endParaRPr lang="en-US" sz="1400" b="0" i="0" u="none" strike="noStrike" kern="1200" dirty="0">
                        <a:solidFill>
                          <a:srgbClr val="000000"/>
                        </a:solidFill>
                        <a:effectLst/>
                        <a:latin typeface="Calibri" panose="020F0502020204030204" pitchFamily="34" charset="0"/>
                        <a:ea typeface="+mn-ea"/>
                        <a:cs typeface="+mn-cs"/>
                      </a:endParaRPr>
                    </a:p>
                  </a:txBody>
                  <a:tcPr anchor="ctr"/>
                </a:tc>
                <a:tc>
                  <a:txBody>
                    <a:bodyPr/>
                    <a:lstStyle/>
                    <a:p>
                      <a:pPr marL="0" algn="ctr" defTabSz="914400" rtl="0" eaLnBrk="1" fontAlgn="ctr" latinLnBrk="0" hangingPunct="1">
                        <a:lnSpc>
                          <a:spcPct val="100000"/>
                        </a:lnSpc>
                      </a:pPr>
                      <a:r>
                        <a:rPr lang="en-US" sz="1400" kern="1200" dirty="0" smtClean="0">
                          <a:solidFill>
                            <a:schemeClr val="dk1"/>
                          </a:solidFill>
                          <a:latin typeface="+mn-lt"/>
                          <a:ea typeface="+mn-ea"/>
                          <a:cs typeface="+mn-cs"/>
                        </a:rPr>
                        <a:t>Integration of technology like </a:t>
                      </a:r>
                      <a:r>
                        <a:rPr lang="en-US" sz="1400" kern="1200" dirty="0" err="1" smtClean="0">
                          <a:solidFill>
                            <a:schemeClr val="dk1"/>
                          </a:solidFill>
                          <a:latin typeface="+mn-lt"/>
                          <a:ea typeface="+mn-ea"/>
                          <a:cs typeface="+mn-cs"/>
                        </a:rPr>
                        <a:t>InBody</a:t>
                      </a:r>
                      <a:r>
                        <a:rPr lang="en-US" sz="1400" kern="1200" dirty="0" smtClean="0">
                          <a:solidFill>
                            <a:schemeClr val="dk1"/>
                          </a:solidFill>
                          <a:latin typeface="+mn-lt"/>
                          <a:ea typeface="+mn-ea"/>
                          <a:cs typeface="+mn-cs"/>
                        </a:rPr>
                        <a:t> 770 and </a:t>
                      </a:r>
                      <a:r>
                        <a:rPr lang="en-US" sz="1400" kern="1200" dirty="0" err="1" smtClean="0">
                          <a:solidFill>
                            <a:schemeClr val="dk1"/>
                          </a:solidFill>
                          <a:latin typeface="+mn-lt"/>
                          <a:ea typeface="+mn-ea"/>
                          <a:cs typeface="+mn-cs"/>
                        </a:rPr>
                        <a:t>Templo</a:t>
                      </a:r>
                      <a:r>
                        <a:rPr lang="en-US" sz="1400" kern="1200" dirty="0" smtClean="0">
                          <a:solidFill>
                            <a:schemeClr val="dk1"/>
                          </a:solidFill>
                          <a:latin typeface="+mn-lt"/>
                          <a:ea typeface="+mn-ea"/>
                          <a:cs typeface="+mn-cs"/>
                        </a:rPr>
                        <a:t> software in wellness programs enhances personalized assessments and treatments, potentially reducing health risks and improving outcomes, impacting the health insurance market positively.</a:t>
                      </a:r>
                      <a:endParaRPr lang="en-US" sz="1400" kern="1200" dirty="0">
                        <a:solidFill>
                          <a:schemeClr val="dk1"/>
                        </a:solidFill>
                        <a:latin typeface="+mn-lt"/>
                        <a:ea typeface="+mn-ea"/>
                        <a:cs typeface="+mn-cs"/>
                      </a:endParaRPr>
                    </a:p>
                  </a:txBody>
                  <a:tcPr/>
                </a:tc>
              </a:tr>
              <a:tr h="1790164">
                <a:tc>
                  <a:txBody>
                    <a:bodyPr/>
                    <a:lstStyle/>
                    <a:p>
                      <a:r>
                        <a:rPr lang="en-US" sz="1400" dirty="0" smtClean="0"/>
                        <a:t>5.</a:t>
                      </a:r>
                      <a:endParaRPr lang="en-US" sz="1400" dirty="0"/>
                    </a:p>
                  </a:txBody>
                  <a:tcPr/>
                </a:tc>
                <a:tc>
                  <a:txBody>
                    <a:bodyPr/>
                    <a:lstStyle/>
                    <a:p>
                      <a:pPr marL="0" algn="ctr" defTabSz="914400" rtl="0" eaLnBrk="1" fontAlgn="ctr" latinLnBrk="0" hangingPunct="1">
                        <a:lnSpc>
                          <a:spcPct val="100000"/>
                        </a:lnSpc>
                      </a:pPr>
                      <a:r>
                        <a:rPr lang="en-US" sz="1400" dirty="0" smtClean="0"/>
                        <a:t>WILLINGNESS TO ADOPT WEARABLE DEVICES WITH BEHAVIORAL AND ECONOMIC INCENTIVES BY HEALTH INSURANCE WELLNESS PROGRAMS: RESULTS OF A US CROSS-SECTIONAL SURVEY WITH MULTIPLE CONSUMER HEALTH VIGNETTES</a:t>
                      </a:r>
                    </a:p>
                    <a:p>
                      <a:pPr marL="0" algn="ctr" defTabSz="914400" rtl="0" eaLnBrk="1" fontAlgn="ctr" latinLnBrk="0" hangingPunct="1">
                        <a:lnSpc>
                          <a:spcPct val="100000"/>
                        </a:lnSpc>
                      </a:pPr>
                      <a:endParaRPr lang="en-US" sz="1400" dirty="0" smtClean="0"/>
                    </a:p>
                    <a:p>
                      <a:pPr marL="0" algn="ctr" defTabSz="914400" rtl="0" eaLnBrk="1" fontAlgn="ctr" latinLnBrk="0" hangingPunct="1">
                        <a:lnSpc>
                          <a:spcPct val="100000"/>
                        </a:lnSpc>
                      </a:pPr>
                      <a:r>
                        <a:rPr lang="en-US" sz="1400" dirty="0" smtClean="0"/>
                        <a:t> </a:t>
                      </a:r>
                      <a:r>
                        <a:rPr lang="en-US" sz="1400" i="1" dirty="0" smtClean="0">
                          <a:latin typeface="+mj-lt"/>
                        </a:rPr>
                        <a:t>Diego Soliño-Fernandez1 , Alexander Ding2 , Esteban Bayro-Kaiser3* and Eric L. Ding4</a:t>
                      </a:r>
                      <a:r>
                        <a:rPr lang="en-US" sz="1400" i="1" dirty="0" smtClean="0"/>
                        <a:t>,</a:t>
                      </a:r>
                      <a:endParaRPr lang="en-US" sz="1400" b="0" i="1" u="none" strike="noStrike" kern="1200" dirty="0" smtClean="0">
                        <a:solidFill>
                          <a:srgbClr val="000000"/>
                        </a:solidFill>
                        <a:effectLst/>
                        <a:latin typeface="Calibri" panose="020F0502020204030204" pitchFamily="34" charset="0"/>
                        <a:ea typeface="+mn-ea"/>
                        <a:cs typeface="+mn-cs"/>
                      </a:endParaRPr>
                    </a:p>
                  </a:txBody>
                  <a:tcPr/>
                </a:tc>
                <a:tc>
                  <a:txBody>
                    <a:bodyPr/>
                    <a:lstStyle/>
                    <a:p>
                      <a:pPr marL="0" algn="ctr" defTabSz="914400" rtl="0" eaLnBrk="1" fontAlgn="ctr" latinLnBrk="0" hangingPunct="1">
                        <a:lnSpc>
                          <a:spcPct val="100000"/>
                        </a:lnSpc>
                      </a:pPr>
                      <a:r>
                        <a:rPr lang="en-US" sz="1400" dirty="0" smtClean="0"/>
                        <a:t>This study assesses Americans' willingness to use wearable devices for health insurance wellness programs. </a:t>
                      </a:r>
                      <a:endParaRPr lang="en-US" sz="1400" b="0" i="0" u="none" strike="noStrike" kern="1200" dirty="0">
                        <a:solidFill>
                          <a:srgbClr val="000000"/>
                        </a:solidFill>
                        <a:effectLst/>
                        <a:latin typeface="Calibri" panose="020F0502020204030204" pitchFamily="34" charset="0"/>
                        <a:ea typeface="+mn-ea"/>
                        <a:cs typeface="+mn-cs"/>
                      </a:endParaRPr>
                    </a:p>
                  </a:txBody>
                  <a:tcPr anchor="ctr"/>
                </a:tc>
                <a:tc>
                  <a:txBody>
                    <a:bodyPr/>
                    <a:lstStyle/>
                    <a:p>
                      <a:pPr algn="ctr">
                        <a:lnSpc>
                          <a:spcPct val="100000"/>
                        </a:lnSpc>
                      </a:pPr>
                      <a:r>
                        <a:rPr lang="en-US" sz="1400" b="0" i="0" u="none" strike="noStrike" kern="1200" dirty="0" smtClean="0">
                          <a:solidFill>
                            <a:srgbClr val="000000"/>
                          </a:solidFill>
                          <a:effectLst/>
                          <a:latin typeface="Calibri" panose="020F0502020204030204" pitchFamily="34" charset="0"/>
                          <a:ea typeface="+mn-ea"/>
                          <a:cs typeface="+mn-cs"/>
                        </a:rPr>
                        <a:t>Cross-Sectional Study</a:t>
                      </a:r>
                      <a:endParaRPr lang="en-US" sz="1400" b="0" i="0" u="none" strike="noStrike" kern="1200" dirty="0">
                        <a:solidFill>
                          <a:srgbClr val="000000"/>
                        </a:solidFill>
                        <a:effectLst/>
                        <a:latin typeface="Calibri" panose="020F0502020204030204" pitchFamily="34" charset="0"/>
                        <a:ea typeface="+mn-ea"/>
                        <a:cs typeface="+mn-cs"/>
                      </a:endParaRPr>
                    </a:p>
                  </a:txBody>
                  <a:tcPr anchor="ctr"/>
                </a:tc>
                <a:tc>
                  <a:txBody>
                    <a:bodyPr/>
                    <a:lstStyle/>
                    <a:p>
                      <a:pPr marL="0" algn="ctr" defTabSz="914400" rtl="0" eaLnBrk="1" fontAlgn="ctr" latinLnBrk="0" hangingPunct="1">
                        <a:lnSpc>
                          <a:spcPct val="100000"/>
                        </a:lnSpc>
                      </a:pPr>
                      <a:r>
                        <a:rPr lang="en-US" sz="1400" kern="1200" dirty="0" smtClean="0">
                          <a:solidFill>
                            <a:schemeClr val="dk1"/>
                          </a:solidFill>
                          <a:latin typeface="+mn-lt"/>
                          <a:ea typeface="+mn-ea"/>
                          <a:cs typeface="+mn-cs"/>
                        </a:rPr>
                        <a:t>Americans are willing to adopt health insurance wellness programs based on </a:t>
                      </a:r>
                      <a:r>
                        <a:rPr lang="en-US" sz="1400" kern="1200" dirty="0" err="1" smtClean="0">
                          <a:solidFill>
                            <a:schemeClr val="dk1"/>
                          </a:solidFill>
                          <a:latin typeface="+mn-lt"/>
                          <a:ea typeface="+mn-ea"/>
                          <a:cs typeface="+mn-cs"/>
                        </a:rPr>
                        <a:t>wearables</a:t>
                      </a:r>
                      <a:r>
                        <a:rPr lang="en-US" sz="1400" kern="1200" dirty="0" smtClean="0">
                          <a:solidFill>
                            <a:schemeClr val="dk1"/>
                          </a:solidFill>
                          <a:latin typeface="+mn-lt"/>
                          <a:ea typeface="+mn-ea"/>
                          <a:cs typeface="+mn-cs"/>
                        </a:rPr>
                        <a:t>, especially with incentives related to health benefits and financial rewards, to stabilize insurance premiums.</a:t>
                      </a:r>
                      <a:endParaRPr lang="en-US" sz="1400" kern="1200" dirty="0">
                        <a:solidFill>
                          <a:schemeClr val="dk1"/>
                        </a:solidFill>
                        <a:latin typeface="+mn-lt"/>
                        <a:ea typeface="+mn-ea"/>
                        <a:cs typeface="+mn-cs"/>
                      </a:endParaRPr>
                    </a:p>
                  </a:txBody>
                  <a:tcPr/>
                </a:tc>
              </a:tr>
            </a:tbl>
          </a:graphicData>
        </a:graphic>
      </p:graphicFrame>
    </p:spTree>
    <p:extLst>
      <p:ext uri="{BB962C8B-B14F-4D97-AF65-F5344CB8AC3E}">
        <p14:creationId xmlns:p14="http://schemas.microsoft.com/office/powerpoint/2010/main" val="27186602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66342"/>
            <a:ext cx="10515600" cy="536023"/>
          </a:xfrm>
        </p:spPr>
        <p:txBody>
          <a:bodyPr>
            <a:normAutofit/>
          </a:bodyPr>
          <a:lstStyle/>
          <a:p>
            <a:pPr algn="ctr"/>
            <a:r>
              <a:rPr lang="en-US" sz="2400" b="1" u="sng" dirty="0" smtClean="0">
                <a:latin typeface="+mn-lt"/>
              </a:rPr>
              <a:t>Discussion </a:t>
            </a:r>
            <a:endParaRPr lang="en-US" sz="2400" b="1" u="sng" dirty="0">
              <a:latin typeface="+mn-lt"/>
            </a:endParaRPr>
          </a:p>
        </p:txBody>
      </p:sp>
      <p:sp>
        <p:nvSpPr>
          <p:cNvPr id="3" name="Content Placeholder 2"/>
          <p:cNvSpPr>
            <a:spLocks noGrp="1"/>
          </p:cNvSpPr>
          <p:nvPr>
            <p:ph idx="1"/>
          </p:nvPr>
        </p:nvSpPr>
        <p:spPr>
          <a:xfrm>
            <a:off x="745435" y="1163017"/>
            <a:ext cx="10515600" cy="4351338"/>
          </a:xfrm>
        </p:spPr>
        <p:txBody>
          <a:bodyPr>
            <a:normAutofit/>
          </a:bodyPr>
          <a:lstStyle/>
          <a:p>
            <a:pPr>
              <a:lnSpc>
                <a:spcPct val="150000"/>
              </a:lnSpc>
            </a:pPr>
            <a:r>
              <a:rPr lang="en-US" sz="1800" dirty="0">
                <a:latin typeface="+mj-lt"/>
              </a:rPr>
              <a:t>The integration of technology in wellness programs represents a significant shift towards more personalized, accessible, and effective health management </a:t>
            </a:r>
            <a:r>
              <a:rPr lang="en-US" sz="1800" dirty="0" smtClean="0">
                <a:latin typeface="+mj-lt"/>
              </a:rPr>
              <a:t>strategies</a:t>
            </a:r>
          </a:p>
          <a:p>
            <a:pPr>
              <a:lnSpc>
                <a:spcPct val="150000"/>
              </a:lnSpc>
            </a:pPr>
            <a:r>
              <a:rPr lang="en-US" sz="1800" dirty="0">
                <a:latin typeface="+mj-lt"/>
              </a:rPr>
              <a:t>Findings underscore improvements in health outcomes, with technology facilitating better disease management and preventive </a:t>
            </a:r>
            <a:r>
              <a:rPr lang="en-US" sz="1800" dirty="0" smtClean="0">
                <a:latin typeface="+mj-lt"/>
              </a:rPr>
              <a:t>care</a:t>
            </a:r>
          </a:p>
          <a:p>
            <a:pPr>
              <a:lnSpc>
                <a:spcPct val="150000"/>
              </a:lnSpc>
            </a:pPr>
            <a:r>
              <a:rPr lang="en-US" sz="1800" dirty="0">
                <a:latin typeface="+mj-lt"/>
              </a:rPr>
              <a:t>Increased user engagement is observed, attributed to features like </a:t>
            </a:r>
            <a:r>
              <a:rPr lang="en-US" sz="1800" dirty="0" smtClean="0">
                <a:latin typeface="+mj-lt"/>
              </a:rPr>
              <a:t>personalized </a:t>
            </a:r>
            <a:r>
              <a:rPr lang="en-US" sz="1800" dirty="0">
                <a:latin typeface="+mj-lt"/>
              </a:rPr>
              <a:t>notifications</a:t>
            </a:r>
          </a:p>
          <a:p>
            <a:pPr>
              <a:lnSpc>
                <a:spcPct val="150000"/>
              </a:lnSpc>
            </a:pPr>
            <a:r>
              <a:rPr lang="en-US" sz="1800" dirty="0">
                <a:latin typeface="+mj-lt"/>
              </a:rPr>
              <a:t>Economic benefits are evident for individuals through improved health outcomes and for health insurers via reduced healthcare costs</a:t>
            </a:r>
          </a:p>
          <a:p>
            <a:pPr>
              <a:lnSpc>
                <a:spcPct val="150000"/>
              </a:lnSpc>
            </a:pPr>
            <a:r>
              <a:rPr lang="en-US" sz="1800" dirty="0">
                <a:latin typeface="+mj-lt"/>
              </a:rPr>
              <a:t>Challenges include privacy concerns, ethical considerations, and barriers to adoption, necessitating careful navigation and mitigation </a:t>
            </a:r>
            <a:r>
              <a:rPr lang="en-US" sz="1800" dirty="0" smtClean="0">
                <a:latin typeface="+mj-lt"/>
              </a:rPr>
              <a:t>strategies</a:t>
            </a:r>
            <a:endParaRPr lang="en-US" sz="1800" dirty="0">
              <a:latin typeface="+mj-lt"/>
            </a:endParaRPr>
          </a:p>
          <a:p>
            <a:pPr>
              <a:lnSpc>
                <a:spcPct val="100000"/>
              </a:lnSpc>
            </a:pPr>
            <a:endParaRPr lang="en-US" sz="1800" dirty="0" smtClean="0">
              <a:latin typeface="+mj-lt"/>
            </a:endParaRPr>
          </a:p>
          <a:p>
            <a:pPr>
              <a:lnSpc>
                <a:spcPct val="100000"/>
              </a:lnSpc>
            </a:pPr>
            <a:endParaRPr lang="en-US" sz="1800" dirty="0">
              <a:latin typeface="+mj-lt"/>
            </a:endParaRPr>
          </a:p>
          <a:p>
            <a:pPr>
              <a:lnSpc>
                <a:spcPct val="100000"/>
              </a:lnSpc>
            </a:pPr>
            <a:endParaRPr lang="en-US" sz="1800" dirty="0">
              <a:latin typeface="+mj-lt"/>
            </a:endParaRPr>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8812" y="166342"/>
            <a:ext cx="1465463" cy="744181"/>
          </a:xfrm>
          <a:prstGeom prst="rect">
            <a:avLst/>
          </a:prstGeom>
        </p:spPr>
      </p:pic>
      <p:pic>
        <p:nvPicPr>
          <p:cNvPr id="8" name="Picture 7"/>
          <p:cNvPicPr>
            <a:picLocks noChangeAspect="1"/>
          </p:cNvPicPr>
          <p:nvPr/>
        </p:nvPicPr>
        <p:blipFill>
          <a:blip r:embed="rId3"/>
          <a:stretch>
            <a:fillRect/>
          </a:stretch>
        </p:blipFill>
        <p:spPr>
          <a:xfrm>
            <a:off x="9973994" y="7929"/>
            <a:ext cx="2049194" cy="1155088"/>
          </a:xfrm>
          <a:prstGeom prst="rect">
            <a:avLst/>
          </a:prstGeom>
        </p:spPr>
      </p:pic>
    </p:spTree>
    <p:extLst>
      <p:ext uri="{BB962C8B-B14F-4D97-AF65-F5344CB8AC3E}">
        <p14:creationId xmlns:p14="http://schemas.microsoft.com/office/powerpoint/2010/main" val="368021264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39839"/>
            <a:ext cx="10515600" cy="589032"/>
          </a:xfrm>
        </p:spPr>
        <p:txBody>
          <a:bodyPr>
            <a:normAutofit/>
          </a:bodyPr>
          <a:lstStyle/>
          <a:p>
            <a:pPr algn="ctr"/>
            <a:r>
              <a:rPr lang="en-US" sz="2400" b="1" u="sng" dirty="0" smtClean="0"/>
              <a:t>Conclusion </a:t>
            </a:r>
            <a:endParaRPr lang="en-US" sz="2400" b="1" u="sng" dirty="0"/>
          </a:p>
        </p:txBody>
      </p:sp>
      <p:sp>
        <p:nvSpPr>
          <p:cNvPr id="3" name="Content Placeholder 2"/>
          <p:cNvSpPr>
            <a:spLocks noGrp="1"/>
          </p:cNvSpPr>
          <p:nvPr>
            <p:ph idx="1"/>
          </p:nvPr>
        </p:nvSpPr>
        <p:spPr>
          <a:xfrm>
            <a:off x="725658" y="1118283"/>
            <a:ext cx="10515600" cy="5100034"/>
          </a:xfrm>
        </p:spPr>
        <p:txBody>
          <a:bodyPr/>
          <a:lstStyle/>
          <a:p>
            <a:pPr marL="228600" lvl="1">
              <a:spcBef>
                <a:spcPts val="1000"/>
              </a:spcBef>
            </a:pPr>
            <a:r>
              <a:rPr lang="en-US" sz="1800" b="1" u="sng" dirty="0">
                <a:latin typeface="+mj-lt"/>
                <a:ea typeface="Times New Roman" panose="02020603050405020304" pitchFamily="18" charset="0"/>
              </a:rPr>
              <a:t>Linking</a:t>
            </a:r>
            <a:r>
              <a:rPr lang="en-US" sz="1800" b="1" u="sng" spc="-5" dirty="0">
                <a:latin typeface="+mj-lt"/>
                <a:ea typeface="Times New Roman" panose="02020603050405020304" pitchFamily="18" charset="0"/>
              </a:rPr>
              <a:t> </a:t>
            </a:r>
            <a:r>
              <a:rPr lang="en-US" sz="1800" b="1" u="sng" dirty="0">
                <a:latin typeface="+mj-lt"/>
                <a:ea typeface="Times New Roman" panose="02020603050405020304" pitchFamily="18" charset="0"/>
              </a:rPr>
              <a:t>with</a:t>
            </a:r>
            <a:r>
              <a:rPr lang="en-US" sz="1800" b="1" u="sng" spc="-30" dirty="0">
                <a:latin typeface="+mj-lt"/>
                <a:ea typeface="Times New Roman" panose="02020603050405020304" pitchFamily="18" charset="0"/>
              </a:rPr>
              <a:t> </a:t>
            </a:r>
            <a:r>
              <a:rPr lang="en-US" sz="1800" b="1" u="sng" dirty="0" smtClean="0">
                <a:latin typeface="+mj-lt"/>
                <a:ea typeface="Times New Roman" panose="02020603050405020304" pitchFamily="18" charset="0"/>
              </a:rPr>
              <a:t>Objectives: </a:t>
            </a:r>
            <a:endParaRPr lang="en-IN" sz="1800" u="sng" dirty="0">
              <a:latin typeface="+mj-lt"/>
              <a:ea typeface="Times New Roman" panose="02020603050405020304" pitchFamily="18" charset="0"/>
            </a:endParaRPr>
          </a:p>
          <a:p>
            <a:pPr marL="228600" lvl="1">
              <a:spcBef>
                <a:spcPts val="1000"/>
              </a:spcBef>
            </a:pPr>
            <a:r>
              <a:rPr lang="en-US" sz="1800" u="sng" dirty="0">
                <a:latin typeface="+mj-lt"/>
                <a:ea typeface="Times New Roman" panose="02020603050405020304" pitchFamily="18" charset="0"/>
              </a:rPr>
              <a:t>Evaluate the effectiveness of technology-integrated wellness programs </a:t>
            </a:r>
            <a:r>
              <a:rPr lang="en-US" sz="1800" u="sng" dirty="0" smtClean="0">
                <a:latin typeface="+mj-lt"/>
                <a:ea typeface="Times New Roman" panose="02020603050405020304" pitchFamily="18" charset="0"/>
              </a:rPr>
              <a:t>:</a:t>
            </a:r>
          </a:p>
          <a:p>
            <a:pPr marL="0" lvl="1" indent="0">
              <a:spcBef>
                <a:spcPts val="1000"/>
              </a:spcBef>
              <a:buNone/>
            </a:pPr>
            <a:r>
              <a:rPr lang="en-US" sz="1400" dirty="0">
                <a:latin typeface="+mj-lt"/>
              </a:rPr>
              <a:t>The findings clearly demonstrate that the integration of technology in wellness programs has a profound impact on improving health outcomes, increasing user engagement, and offering economic benefits to both individuals and health insurers. However, challenges related to privacy, ethical considerations, and adoption barriers also emerged, highlighting the need for strategic approaches to maximize the benefits of these initiatives.</a:t>
            </a:r>
            <a:endParaRPr lang="en-US" sz="1400" u="sng" dirty="0">
              <a:latin typeface="+mj-lt"/>
              <a:ea typeface="Times New Roman" panose="02020603050405020304" pitchFamily="18" charset="0"/>
            </a:endParaRPr>
          </a:p>
          <a:p>
            <a:pPr lvl="0"/>
            <a:endParaRPr lang="en-US" sz="1800" u="sng" dirty="0" smtClean="0">
              <a:latin typeface="+mj-lt"/>
              <a:ea typeface="Times New Roman" panose="02020603050405020304" pitchFamily="18" charset="0"/>
            </a:endParaRPr>
          </a:p>
          <a:p>
            <a:pPr lvl="0"/>
            <a:r>
              <a:rPr lang="en-US" sz="1800" u="sng" dirty="0" smtClean="0">
                <a:latin typeface="+mj-lt"/>
                <a:ea typeface="Times New Roman" panose="02020603050405020304" pitchFamily="18" charset="0"/>
              </a:rPr>
              <a:t>To </a:t>
            </a:r>
            <a:r>
              <a:rPr lang="en-US" sz="1800" u="sng" dirty="0">
                <a:latin typeface="+mj-lt"/>
                <a:ea typeface="Times New Roman" panose="02020603050405020304" pitchFamily="18" charset="0"/>
              </a:rPr>
              <a:t>make practical, feasible recommendations to enhance technology-driven initiatives </a:t>
            </a:r>
            <a:r>
              <a:rPr lang="en-US" sz="1800" u="sng" dirty="0" smtClean="0">
                <a:latin typeface="+mj-lt"/>
                <a:ea typeface="Times New Roman" panose="02020603050405020304" pitchFamily="18" charset="0"/>
              </a:rPr>
              <a:t>:</a:t>
            </a:r>
          </a:p>
          <a:p>
            <a:pPr marL="0" lvl="0" indent="0">
              <a:buNone/>
            </a:pPr>
            <a:endParaRPr lang="en-US" sz="1800" u="sng" dirty="0" smtClean="0">
              <a:latin typeface="+mj-lt"/>
              <a:ea typeface="Times New Roman" panose="02020603050405020304" pitchFamily="18" charset="0"/>
            </a:endParaRPr>
          </a:p>
          <a:p>
            <a:endParaRPr lang="en-US" dirty="0" smtClean="0"/>
          </a:p>
          <a:p>
            <a:pPr marL="0" lvl="1" indent="0">
              <a:spcBef>
                <a:spcPts val="1000"/>
              </a:spcBef>
              <a:buNone/>
            </a:pPr>
            <a:endParaRPr lang="en-US" sz="1400" dirty="0" smtClean="0">
              <a:latin typeface="+mj-lt"/>
            </a:endParaRPr>
          </a:p>
          <a:p>
            <a:pPr marL="0" lvl="1" indent="0">
              <a:spcBef>
                <a:spcPts val="1000"/>
              </a:spcBef>
              <a:buNone/>
            </a:pPr>
            <a:endParaRPr lang="en-US" sz="1400" dirty="0">
              <a:latin typeface="+mj-lt"/>
            </a:endParaRPr>
          </a:p>
          <a:p>
            <a:pPr marL="0" lvl="1" indent="0">
              <a:spcBef>
                <a:spcPts val="1000"/>
              </a:spcBef>
              <a:buNone/>
            </a:pPr>
            <a:endParaRPr lang="en-US" sz="1400" dirty="0">
              <a:latin typeface="+mj-lt"/>
            </a:endParaRPr>
          </a:p>
          <a:p>
            <a:pPr marL="285750" lvl="1" indent="-285750">
              <a:spcBef>
                <a:spcPts val="1000"/>
              </a:spcBef>
              <a:buFont typeface="Wingdings" panose="05000000000000000000" pitchFamily="2" charset="2"/>
              <a:buChar char="v"/>
            </a:pPr>
            <a:r>
              <a:rPr lang="en-US" sz="1400" b="1" dirty="0">
                <a:latin typeface="+mj-lt"/>
              </a:rPr>
              <a:t>Integrating technology into wellness programs offers a promising avenue for enhancing health management and reshaping the insurance landscape</a:t>
            </a:r>
          </a:p>
        </p:txBody>
      </p:sp>
      <p:sp>
        <p:nvSpPr>
          <p:cNvPr id="5" name="Rectangle 2"/>
          <p:cNvSpPr>
            <a:spLocks noChangeArrowheads="1"/>
          </p:cNvSpPr>
          <p:nvPr/>
        </p:nvSpPr>
        <p:spPr bwMode="auto">
          <a:xfrm>
            <a:off x="938618" y="3204685"/>
            <a:ext cx="7247690" cy="16619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anose="020B0604020202020204" pitchFamily="34" charset="0"/>
            </a:endParaRPr>
          </a:p>
          <a:p>
            <a:pPr marL="342900" marR="0" lvl="0" indent="-342900" algn="l" defTabSz="914400" rtl="0" eaLnBrk="0" fontAlgn="base" latinLnBrk="0" hangingPunct="0">
              <a:lnSpc>
                <a:spcPct val="100000"/>
              </a:lnSpc>
              <a:spcBef>
                <a:spcPct val="0"/>
              </a:spcBef>
              <a:spcAft>
                <a:spcPct val="0"/>
              </a:spcAft>
              <a:buClrTx/>
              <a:buSzTx/>
              <a:buFont typeface="+mj-lt"/>
              <a:buAutoNum type="arabicPeriod"/>
              <a:tabLst/>
            </a:pPr>
            <a:r>
              <a:rPr lang="en-US" sz="1400" dirty="0">
                <a:latin typeface="+mj-lt"/>
              </a:rPr>
              <a:t>Strengthen privacy and security measures.</a:t>
            </a:r>
          </a:p>
          <a:p>
            <a:pPr marL="342900" marR="0" lvl="0" indent="-342900" algn="l" defTabSz="914400" rtl="0" eaLnBrk="0" fontAlgn="base" latinLnBrk="0" hangingPunct="0">
              <a:lnSpc>
                <a:spcPct val="100000"/>
              </a:lnSpc>
              <a:spcBef>
                <a:spcPct val="0"/>
              </a:spcBef>
              <a:spcAft>
                <a:spcPct val="0"/>
              </a:spcAft>
              <a:buClrTx/>
              <a:buSzTx/>
              <a:buFont typeface="+mj-lt"/>
              <a:buAutoNum type="arabicPeriod"/>
              <a:tabLst/>
            </a:pPr>
            <a:r>
              <a:rPr lang="en-US" sz="1400" dirty="0">
                <a:latin typeface="+mj-lt"/>
              </a:rPr>
              <a:t>Ensure technology accessibility and user education.</a:t>
            </a:r>
          </a:p>
          <a:p>
            <a:pPr marL="342900" marR="0" lvl="0" indent="-342900" algn="l" defTabSz="914400" rtl="0" eaLnBrk="0" fontAlgn="base" latinLnBrk="0" hangingPunct="0">
              <a:lnSpc>
                <a:spcPct val="100000"/>
              </a:lnSpc>
              <a:spcBef>
                <a:spcPct val="0"/>
              </a:spcBef>
              <a:spcAft>
                <a:spcPct val="0"/>
              </a:spcAft>
              <a:buClrTx/>
              <a:buSzTx/>
              <a:buFont typeface="+mj-lt"/>
              <a:buAutoNum type="arabicPeriod"/>
              <a:tabLst/>
            </a:pPr>
            <a:r>
              <a:rPr lang="en-US" sz="1400" dirty="0">
                <a:latin typeface="+mj-lt"/>
              </a:rPr>
              <a:t>Develop incentive structures within insurance products.</a:t>
            </a:r>
          </a:p>
          <a:p>
            <a:pPr marL="342900" marR="0" lvl="0" indent="-342900" algn="l" defTabSz="914400" rtl="0" eaLnBrk="0" fontAlgn="base" latinLnBrk="0" hangingPunct="0">
              <a:lnSpc>
                <a:spcPct val="100000"/>
              </a:lnSpc>
              <a:spcBef>
                <a:spcPct val="0"/>
              </a:spcBef>
              <a:spcAft>
                <a:spcPct val="0"/>
              </a:spcAft>
              <a:buClrTx/>
              <a:buSzTx/>
              <a:buFont typeface="+mj-lt"/>
              <a:buAutoNum type="arabicPeriod"/>
              <a:tabLst/>
            </a:pPr>
            <a:r>
              <a:rPr lang="en-US" sz="1400" dirty="0">
                <a:latin typeface="+mj-lt"/>
              </a:rPr>
              <a:t>Foster collaborative approaches among stakeholders.</a:t>
            </a:r>
          </a:p>
          <a:p>
            <a:pPr marL="342900" marR="0" lvl="0" indent="-342900" algn="l" defTabSz="914400" rtl="0" eaLnBrk="0" fontAlgn="base" latinLnBrk="0" hangingPunct="0">
              <a:lnSpc>
                <a:spcPct val="100000"/>
              </a:lnSpc>
              <a:spcBef>
                <a:spcPct val="0"/>
              </a:spcBef>
              <a:spcAft>
                <a:spcPct val="0"/>
              </a:spcAft>
              <a:buClrTx/>
              <a:buSzTx/>
              <a:buFont typeface="+mj-lt"/>
              <a:buAutoNum type="arabicPeriod"/>
              <a:tabLst/>
            </a:pPr>
            <a:r>
              <a:rPr lang="en-US" sz="1400" dirty="0">
                <a:latin typeface="+mj-lt"/>
              </a:rPr>
              <a:t>Create a supportive environment for the success of technology-integrated wellness programs.</a:t>
            </a:r>
          </a:p>
          <a:p>
            <a:pPr marL="0" marR="0" lvl="0" indent="0" algn="l" defTabSz="914400" rtl="0" eaLnBrk="0" fontAlgn="base" latinLnBrk="0" hangingPunct="0">
              <a:lnSpc>
                <a:spcPct val="100000"/>
              </a:lnSpc>
              <a:spcBef>
                <a:spcPct val="0"/>
              </a:spcBef>
              <a:spcAft>
                <a:spcPct val="0"/>
              </a:spcAft>
              <a:buClrTx/>
              <a:buSzTx/>
              <a:buFontTx/>
              <a:buNone/>
              <a:tabLst/>
            </a:pPr>
            <a:endParaRPr lang="en-US" sz="1400" dirty="0">
              <a:latin typeface="+mj-lt"/>
            </a:endParaRP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6589" y="139838"/>
            <a:ext cx="1359072" cy="690155"/>
          </a:xfrm>
          <a:prstGeom prst="rect">
            <a:avLst/>
          </a:prstGeom>
        </p:spPr>
      </p:pic>
      <p:pic>
        <p:nvPicPr>
          <p:cNvPr id="7" name="Picture 6"/>
          <p:cNvPicPr>
            <a:picLocks noChangeAspect="1"/>
          </p:cNvPicPr>
          <p:nvPr/>
        </p:nvPicPr>
        <p:blipFill>
          <a:blip r:embed="rId3"/>
          <a:stretch>
            <a:fillRect/>
          </a:stretch>
        </p:blipFill>
        <p:spPr>
          <a:xfrm>
            <a:off x="9896977" y="139839"/>
            <a:ext cx="2048434" cy="1158340"/>
          </a:xfrm>
          <a:prstGeom prst="rect">
            <a:avLst/>
          </a:prstGeom>
        </p:spPr>
      </p:pic>
    </p:spTree>
    <p:extLst>
      <p:ext uri="{BB962C8B-B14F-4D97-AF65-F5344CB8AC3E}">
        <p14:creationId xmlns:p14="http://schemas.microsoft.com/office/powerpoint/2010/main" val="186069082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84821"/>
            <a:ext cx="10515600" cy="1325563"/>
          </a:xfrm>
        </p:spPr>
        <p:txBody>
          <a:bodyPr>
            <a:normAutofit/>
          </a:bodyPr>
          <a:lstStyle/>
          <a:p>
            <a:pPr algn="ctr"/>
            <a:r>
              <a:rPr lang="en-US" sz="2400" b="1" u="sng" dirty="0" smtClean="0">
                <a:latin typeface="+mn-lt"/>
              </a:rPr>
              <a:t>REFERENCES</a:t>
            </a:r>
            <a:endParaRPr lang="en-US" sz="2400" b="1" u="sng" dirty="0">
              <a:latin typeface="+mn-lt"/>
            </a:endParaRPr>
          </a:p>
        </p:txBody>
      </p:sp>
      <p:sp>
        <p:nvSpPr>
          <p:cNvPr id="3" name="Content Placeholder 2"/>
          <p:cNvSpPr>
            <a:spLocks noGrp="1"/>
          </p:cNvSpPr>
          <p:nvPr>
            <p:ph idx="1"/>
          </p:nvPr>
        </p:nvSpPr>
        <p:spPr>
          <a:xfrm>
            <a:off x="516228" y="1210373"/>
            <a:ext cx="11353800" cy="4897147"/>
          </a:xfrm>
        </p:spPr>
        <p:txBody>
          <a:bodyPr>
            <a:normAutofit fontScale="25000" lnSpcReduction="20000"/>
          </a:bodyPr>
          <a:lstStyle/>
          <a:p>
            <a:pPr>
              <a:lnSpc>
                <a:spcPct val="170000"/>
              </a:lnSpc>
            </a:pPr>
            <a:r>
              <a:rPr lang="en-IN" sz="7200" u="sng" dirty="0">
                <a:hlinkClick r:id="rId2"/>
              </a:rPr>
              <a:t>https://www.who.int/data/gho/data/major-themes/health-and-well-being#:~:text=The%20WHO%20constitution%20states%3A%20%22Health,of%20mental%20disorders%20or%20disabilities</a:t>
            </a:r>
            <a:endParaRPr lang="en-US" sz="7200" dirty="0"/>
          </a:p>
          <a:p>
            <a:pPr>
              <a:lnSpc>
                <a:spcPct val="170000"/>
              </a:lnSpc>
            </a:pPr>
            <a:r>
              <a:rPr lang="en-IN" sz="7200" u="sng" dirty="0">
                <a:hlinkClick r:id="rId2"/>
              </a:rPr>
              <a:t>https://www.who.int/data/gho/data/major-themes/health-and-well-being#:~:text=The%20WHO%20constitution%20states%3A%20%22Health,of%20mental%20disorders%20or%20disabilities</a:t>
            </a:r>
            <a:endParaRPr lang="en-US" sz="7200" dirty="0"/>
          </a:p>
          <a:p>
            <a:pPr>
              <a:lnSpc>
                <a:spcPct val="170000"/>
              </a:lnSpc>
            </a:pPr>
            <a:r>
              <a:rPr lang="en-IN" sz="7200" u="sng" dirty="0">
                <a:hlinkClick r:id="rId3"/>
              </a:rPr>
              <a:t>https://www.ncbi.nlm.nih.gov/pmc/articles/PMC5508938/</a:t>
            </a:r>
            <a:endParaRPr lang="en-US" sz="7200" dirty="0"/>
          </a:p>
          <a:p>
            <a:pPr>
              <a:lnSpc>
                <a:spcPct val="170000"/>
              </a:lnSpc>
            </a:pPr>
            <a:r>
              <a:rPr lang="en-IN" sz="7200" dirty="0" smtClean="0"/>
              <a:t> </a:t>
            </a:r>
            <a:r>
              <a:rPr lang="en-IN" sz="7200" u="sng" dirty="0">
                <a:hlinkClick r:id="rId4"/>
              </a:rPr>
              <a:t>The Fusion of Health Tech and Insure </a:t>
            </a:r>
            <a:r>
              <a:rPr lang="en-IN" sz="7200" u="sng" dirty="0" smtClean="0">
                <a:hlinkClick r:id="rId4"/>
              </a:rPr>
              <a:t>Tech   </a:t>
            </a:r>
            <a:r>
              <a:rPr lang="en-IN" sz="7200" u="sng" dirty="0">
                <a:hlinkClick r:id="rId4"/>
              </a:rPr>
              <a:t>DOI:10.37648/ijtbm.v13i01.001</a:t>
            </a:r>
            <a:endParaRPr lang="en-US" sz="7200" dirty="0"/>
          </a:p>
          <a:p>
            <a:pPr>
              <a:lnSpc>
                <a:spcPct val="170000"/>
              </a:lnSpc>
            </a:pPr>
            <a:r>
              <a:rPr lang="en-IN" sz="7200" u="sng" dirty="0">
                <a:hlinkClick r:id="rId5"/>
              </a:rPr>
              <a:t>https://www.chiratae.com/indias-preventive-healthcare-sector-to-reach-a-value-of-usd-197-bn-by-2025-a-report-by-chiratae-ventures-amazon-web-services-aws-and-redseer</a:t>
            </a:r>
            <a:r>
              <a:rPr lang="en-IN" sz="7200" u="sng" dirty="0" smtClean="0">
                <a:hlinkClick r:id="rId5"/>
              </a:rPr>
              <a:t>/</a:t>
            </a:r>
            <a:endParaRPr lang="en-US" sz="7200" dirty="0"/>
          </a:p>
          <a:p>
            <a:pPr>
              <a:lnSpc>
                <a:spcPct val="170000"/>
              </a:lnSpc>
            </a:pPr>
            <a:r>
              <a:rPr lang="en-IN" sz="7200" dirty="0"/>
              <a:t>. </a:t>
            </a:r>
            <a:r>
              <a:rPr lang="en-IN" sz="7200" u="sng" dirty="0">
                <a:hlinkClick r:id="rId6"/>
              </a:rPr>
              <a:t>https://irdai.gov.in/guidelines</a:t>
            </a:r>
            <a:endParaRPr lang="en-US" sz="7200" dirty="0"/>
          </a:p>
          <a:p>
            <a:pPr>
              <a:lnSpc>
                <a:spcPct val="170000"/>
              </a:lnSpc>
            </a:pPr>
            <a:r>
              <a:rPr lang="en-IN" sz="7200" baseline="30000" dirty="0"/>
              <a:t>.</a:t>
            </a:r>
            <a:r>
              <a:rPr lang="en-IN" sz="7200" dirty="0"/>
              <a:t> </a:t>
            </a:r>
            <a:r>
              <a:rPr lang="en-US" sz="7200" u="sng" dirty="0">
                <a:hlinkClick r:id="rId7"/>
              </a:rPr>
              <a:t>https://irdai.gov.in/</a:t>
            </a:r>
            <a:endParaRPr lang="en-US" sz="7200" dirty="0"/>
          </a:p>
          <a:p>
            <a:pPr>
              <a:lnSpc>
                <a:spcPct val="170000"/>
              </a:lnSpc>
            </a:pPr>
            <a:r>
              <a:rPr lang="en-US" sz="7200" dirty="0"/>
              <a:t> </a:t>
            </a:r>
          </a:p>
          <a:p>
            <a:pPr>
              <a:lnSpc>
                <a:spcPct val="170000"/>
              </a:lnSpc>
            </a:pPr>
            <a:r>
              <a:rPr lang="en-IN" sz="7200" u="sng" dirty="0">
                <a:hlinkClick r:id="rId8"/>
              </a:rPr>
              <a:t>https://irdai.gov.in/handbook-of-</a:t>
            </a:r>
            <a:r>
              <a:rPr lang="en-IN" sz="7200" u="sng" dirty="0" err="1">
                <a:hlinkClick r:id="rId8"/>
              </a:rPr>
              <a:t>indian</a:t>
            </a:r>
            <a:r>
              <a:rPr lang="en-IN" sz="7200" u="sng" dirty="0">
                <a:hlinkClick r:id="rId8"/>
              </a:rPr>
              <a:t>-</a:t>
            </a:r>
            <a:r>
              <a:rPr lang="en-IN" sz="7200" u="sng" dirty="0" err="1">
                <a:hlinkClick r:id="rId8"/>
              </a:rPr>
              <a:t>insuranceभारतीय</a:t>
            </a:r>
            <a:r>
              <a:rPr lang="en-IN" sz="7200" u="sng" dirty="0">
                <a:hlinkClick r:id="rId8"/>
              </a:rPr>
              <a:t> </a:t>
            </a:r>
            <a:r>
              <a:rPr lang="en-IN" sz="7200" u="sng" dirty="0" err="1">
                <a:hlinkClick r:id="rId8"/>
              </a:rPr>
              <a:t>बीमा</a:t>
            </a:r>
            <a:r>
              <a:rPr lang="en-IN" sz="7200" u="sng" dirty="0">
                <a:hlinkClick r:id="rId8"/>
              </a:rPr>
              <a:t> </a:t>
            </a:r>
            <a:r>
              <a:rPr lang="en-IN" sz="7200" u="sng" dirty="0" err="1">
                <a:hlinkClick r:id="rId8"/>
              </a:rPr>
              <a:t>सांख्यिकी</a:t>
            </a:r>
            <a:r>
              <a:rPr lang="en-IN" sz="7200" u="sng" dirty="0">
                <a:hlinkClick r:id="rId8"/>
              </a:rPr>
              <a:t> 2022-23 </a:t>
            </a:r>
            <a:r>
              <a:rPr lang="en-IN" sz="7200" u="sng" dirty="0" err="1">
                <a:hlinkClick r:id="rId8"/>
              </a:rPr>
              <a:t>पर</a:t>
            </a:r>
            <a:r>
              <a:rPr lang="en-IN" sz="7200" u="sng" dirty="0">
                <a:hlinkClick r:id="rId8"/>
              </a:rPr>
              <a:t> </a:t>
            </a:r>
            <a:r>
              <a:rPr lang="en-IN" sz="7200" u="sng" dirty="0" err="1">
                <a:hlinkClick r:id="rId8"/>
              </a:rPr>
              <a:t>पुस्तिका</a:t>
            </a:r>
            <a:r>
              <a:rPr lang="en-IN" sz="7200" u="sng" dirty="0">
                <a:hlinkClick r:id="rId8"/>
              </a:rPr>
              <a:t> _ Handbook on Indian Insurance Statistics 2022-23.zip </a:t>
            </a:r>
            <a:endParaRPr lang="en-US" sz="7200" dirty="0"/>
          </a:p>
          <a:p>
            <a:pPr>
              <a:lnSpc>
                <a:spcPct val="170000"/>
              </a:lnSpc>
            </a:pPr>
            <a:r>
              <a:rPr lang="en-US" sz="7200" u="sng" dirty="0">
                <a:hlinkClick r:id="rId9"/>
              </a:rPr>
              <a:t>http://www.ijtbm.com/</a:t>
            </a:r>
            <a:endParaRPr lang="en-US" sz="7200" dirty="0"/>
          </a:p>
          <a:p>
            <a:endParaRPr lang="en-US" dirty="0"/>
          </a:p>
        </p:txBody>
      </p:sp>
      <p:pic>
        <p:nvPicPr>
          <p:cNvPr id="4" name="Picture 3"/>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9286378" y="120950"/>
            <a:ext cx="2583650" cy="1453303"/>
          </a:xfrm>
          <a:prstGeom prst="rect">
            <a:avLst/>
          </a:prstGeom>
        </p:spPr>
      </p:pic>
      <p:pic>
        <p:nvPicPr>
          <p:cNvPr id="5" name="Picture 4"/>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321972" y="300186"/>
            <a:ext cx="1688819" cy="857604"/>
          </a:xfrm>
          <a:prstGeom prst="rect">
            <a:avLst/>
          </a:prstGeom>
        </p:spPr>
      </p:pic>
    </p:spTree>
    <p:extLst>
      <p:ext uri="{BB962C8B-B14F-4D97-AF65-F5344CB8AC3E}">
        <p14:creationId xmlns:p14="http://schemas.microsoft.com/office/powerpoint/2010/main" val="228429455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5169" y="0"/>
            <a:ext cx="10515600" cy="1325563"/>
          </a:xfrm>
        </p:spPr>
        <p:txBody>
          <a:bodyPr>
            <a:normAutofit/>
          </a:bodyPr>
          <a:lstStyle/>
          <a:p>
            <a:pPr algn="ctr"/>
            <a:r>
              <a:rPr lang="en-US" sz="2000" u="sng" dirty="0">
                <a:latin typeface="+mn-lt"/>
              </a:rPr>
              <a:t>PERMISSION SLIDE </a:t>
            </a:r>
          </a:p>
        </p:txBody>
      </p:sp>
      <p:pic>
        <p:nvPicPr>
          <p:cNvPr id="4" name="Content Placeholder 3"/>
          <p:cNvPicPr>
            <a:picLocks noGrp="1" noChangeAspect="1"/>
          </p:cNvPicPr>
          <p:nvPr>
            <p:ph idx="1"/>
          </p:nvPr>
        </p:nvPicPr>
        <p:blipFill rotWithShape="1">
          <a:blip r:embed="rId2">
            <a:extLst>
              <a:ext uri="{28A0092B-C50C-407E-A947-70E740481C1C}">
                <a14:useLocalDpi xmlns:a14="http://schemas.microsoft.com/office/drawing/2010/main" val="0"/>
              </a:ext>
            </a:extLst>
          </a:blip>
          <a:srcRect l="45119" t="10729" r="-1" b="19125"/>
          <a:stretch/>
        </p:blipFill>
        <p:spPr>
          <a:xfrm>
            <a:off x="2704564" y="1325563"/>
            <a:ext cx="6349284" cy="4562629"/>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extLst>
      <p:ext uri="{BB962C8B-B14F-4D97-AF65-F5344CB8AC3E}">
        <p14:creationId xmlns:p14="http://schemas.microsoft.com/office/powerpoint/2010/main" val="241772263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8923" y="54973"/>
            <a:ext cx="10515600" cy="1325563"/>
          </a:xfrm>
        </p:spPr>
        <p:txBody>
          <a:bodyPr>
            <a:normAutofit/>
          </a:bodyPr>
          <a:lstStyle/>
          <a:p>
            <a:pPr algn="ctr"/>
            <a:r>
              <a:rPr lang="en-US" sz="2400" b="1" u="sng" dirty="0" smtClean="0"/>
              <a:t>INTRODUCTION</a:t>
            </a:r>
            <a:endParaRPr lang="en-US" sz="2400" b="1" u="sng" dirty="0"/>
          </a:p>
        </p:txBody>
      </p:sp>
      <p:sp>
        <p:nvSpPr>
          <p:cNvPr id="3" name="Content Placeholder 2"/>
          <p:cNvSpPr>
            <a:spLocks noGrp="1"/>
          </p:cNvSpPr>
          <p:nvPr>
            <p:ph idx="1"/>
          </p:nvPr>
        </p:nvSpPr>
        <p:spPr>
          <a:xfrm>
            <a:off x="335924" y="1521053"/>
            <a:ext cx="6386848" cy="4699443"/>
          </a:xfrm>
        </p:spPr>
        <p:txBody>
          <a:bodyPr>
            <a:normAutofit/>
          </a:bodyPr>
          <a:lstStyle/>
          <a:p>
            <a:pPr>
              <a:lnSpc>
                <a:spcPct val="150000"/>
              </a:lnSpc>
            </a:pPr>
            <a:r>
              <a:rPr lang="en-US" sz="1600" dirty="0">
                <a:latin typeface="+mj-lt"/>
              </a:rPr>
              <a:t>Wellness, defined by WHO, is optimal health achieved through a positive lifestyle.</a:t>
            </a:r>
          </a:p>
          <a:p>
            <a:pPr>
              <a:lnSpc>
                <a:spcPct val="150000"/>
              </a:lnSpc>
            </a:pPr>
            <a:r>
              <a:rPr lang="en-US" sz="1600" dirty="0">
                <a:latin typeface="+mj-lt"/>
              </a:rPr>
              <a:t>It differs from health as an ongoing pursuit, crucial for overall well-being.</a:t>
            </a:r>
          </a:p>
          <a:p>
            <a:pPr>
              <a:lnSpc>
                <a:spcPct val="150000"/>
              </a:lnSpc>
            </a:pPr>
            <a:r>
              <a:rPr lang="en-US" sz="1600" dirty="0">
                <a:latin typeface="+mj-lt"/>
              </a:rPr>
              <a:t>Technology integration, like wearable devices, is reshaping insurance-driven wellness programs.</a:t>
            </a:r>
          </a:p>
          <a:p>
            <a:pPr>
              <a:lnSpc>
                <a:spcPct val="150000"/>
              </a:lnSpc>
            </a:pPr>
            <a:r>
              <a:rPr lang="en-US" sz="1600" dirty="0">
                <a:latin typeface="+mj-lt"/>
              </a:rPr>
              <a:t>This shift is evident in the booming preventive healthcare sector, driven by evolving regulations.</a:t>
            </a:r>
          </a:p>
          <a:p>
            <a:pPr>
              <a:lnSpc>
                <a:spcPct val="150000"/>
              </a:lnSpc>
            </a:pPr>
            <a:r>
              <a:rPr lang="en-US" sz="1600" dirty="0">
                <a:latin typeface="+mj-lt"/>
              </a:rPr>
              <a:t>The focus is shifting towards proactive health management and personalized wellness approaches</a:t>
            </a:r>
          </a:p>
          <a:p>
            <a:endParaRPr lang="en-US" dirty="0"/>
          </a:p>
        </p:txBody>
      </p:sp>
      <p:pic>
        <p:nvPicPr>
          <p:cNvPr id="4" name="Picture 3"/>
          <p:cNvPicPr>
            <a:picLocks noChangeAspect="1"/>
          </p:cNvPicPr>
          <p:nvPr/>
        </p:nvPicPr>
        <p:blipFill>
          <a:blip r:embed="rId2"/>
          <a:stretch>
            <a:fillRect/>
          </a:stretch>
        </p:blipFill>
        <p:spPr>
          <a:xfrm>
            <a:off x="7313359" y="1986933"/>
            <a:ext cx="4531438" cy="2379005"/>
          </a:xfrm>
          <a:prstGeom prst="rect">
            <a:avLst/>
          </a:prstGeom>
        </p:spPr>
      </p:pic>
      <p:sp>
        <p:nvSpPr>
          <p:cNvPr id="5" name="TextBox 4"/>
          <p:cNvSpPr txBox="1"/>
          <p:nvPr/>
        </p:nvSpPr>
        <p:spPr>
          <a:xfrm>
            <a:off x="7313359" y="4528972"/>
            <a:ext cx="4880566" cy="400110"/>
          </a:xfrm>
          <a:prstGeom prst="rect">
            <a:avLst/>
          </a:prstGeom>
          <a:noFill/>
        </p:spPr>
        <p:txBody>
          <a:bodyPr wrap="square" rtlCol="0">
            <a:spAutoFit/>
          </a:bodyPr>
          <a:lstStyle/>
          <a:p>
            <a:r>
              <a:rPr lang="en-US" sz="1000" b="1" i="1" u="sng" dirty="0" smtClean="0"/>
              <a:t>Source: https://www.himss.org/resources/endless-possibilities-wearable-technology-healthcare</a:t>
            </a:r>
            <a:endParaRPr lang="en-US" sz="1000" b="1" i="1" u="sng" dirty="0"/>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47472" y="128016"/>
            <a:ext cx="1688819" cy="857604"/>
          </a:xfrm>
          <a:prstGeom prst="rect">
            <a:avLst/>
          </a:prstGeom>
        </p:spPr>
      </p:pic>
      <p:pic>
        <p:nvPicPr>
          <p:cNvPr id="7" name="Picture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104475" y="0"/>
            <a:ext cx="2923621" cy="1644537"/>
          </a:xfrm>
          <a:prstGeom prst="rect">
            <a:avLst/>
          </a:prstGeom>
        </p:spPr>
      </p:pic>
    </p:spTree>
    <p:extLst>
      <p:ext uri="{BB962C8B-B14F-4D97-AF65-F5344CB8AC3E}">
        <p14:creationId xmlns:p14="http://schemas.microsoft.com/office/powerpoint/2010/main" val="37405967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155972"/>
            <a:ext cx="10515600" cy="1325563"/>
          </a:xfrm>
        </p:spPr>
        <p:txBody>
          <a:bodyPr>
            <a:normAutofit/>
          </a:bodyPr>
          <a:lstStyle/>
          <a:p>
            <a:pPr algn="ctr"/>
            <a:r>
              <a:rPr lang="en-IN" sz="2400" b="1" u="sng" dirty="0" smtClean="0"/>
              <a:t>OBJECTIVES</a:t>
            </a:r>
            <a:r>
              <a:rPr lang="en-IN" sz="2400" b="1" u="sng" dirty="0" smtClean="0">
                <a:latin typeface="+mn-lt"/>
              </a:rPr>
              <a:t/>
            </a:r>
            <a:br>
              <a:rPr lang="en-IN" sz="2400" b="1" u="sng" dirty="0" smtClean="0">
                <a:latin typeface="+mn-lt"/>
              </a:rPr>
            </a:br>
            <a:endParaRPr lang="en-US" sz="2400" b="1" u="sng" dirty="0">
              <a:latin typeface="+mn-lt"/>
            </a:endParaRPr>
          </a:p>
        </p:txBody>
      </p:sp>
      <p:sp>
        <p:nvSpPr>
          <p:cNvPr id="3" name="Content Placeholder 2"/>
          <p:cNvSpPr>
            <a:spLocks noGrp="1"/>
          </p:cNvSpPr>
          <p:nvPr>
            <p:ph idx="1"/>
          </p:nvPr>
        </p:nvSpPr>
        <p:spPr>
          <a:xfrm>
            <a:off x="1273397" y="1481535"/>
            <a:ext cx="9645203" cy="3950258"/>
          </a:xfrm>
        </p:spPr>
        <p:txBody>
          <a:bodyPr>
            <a:normAutofit/>
          </a:bodyPr>
          <a:lstStyle/>
          <a:p>
            <a:pPr marL="0" lvl="0" indent="0">
              <a:lnSpc>
                <a:spcPct val="150000"/>
              </a:lnSpc>
              <a:buNone/>
            </a:pPr>
            <a:endParaRPr lang="en-US" sz="1800" dirty="0">
              <a:latin typeface="+mj-lt"/>
            </a:endParaRPr>
          </a:p>
          <a:p>
            <a:pPr lvl="0">
              <a:lnSpc>
                <a:spcPct val="150000"/>
              </a:lnSpc>
            </a:pPr>
            <a:r>
              <a:rPr lang="en-US" sz="1600" dirty="0" smtClean="0">
                <a:latin typeface="+mj-lt"/>
              </a:rPr>
              <a:t>To </a:t>
            </a:r>
            <a:r>
              <a:rPr lang="en-US" sz="1600" dirty="0">
                <a:latin typeface="+mj-lt"/>
              </a:rPr>
              <a:t>critically review the existing research that has been done in health sector and health insurance using wearable device.</a:t>
            </a:r>
          </a:p>
          <a:p>
            <a:pPr lvl="0">
              <a:lnSpc>
                <a:spcPct val="150000"/>
              </a:lnSpc>
            </a:pPr>
            <a:r>
              <a:rPr lang="en-US" sz="1600" dirty="0">
                <a:latin typeface="+mj-lt"/>
              </a:rPr>
              <a:t>Evaluate the effectiveness of technology-integrated wellness programs </a:t>
            </a:r>
          </a:p>
          <a:p>
            <a:pPr lvl="0">
              <a:lnSpc>
                <a:spcPct val="150000"/>
              </a:lnSpc>
            </a:pPr>
            <a:r>
              <a:rPr lang="en-US" sz="1600" dirty="0">
                <a:latin typeface="+mj-lt"/>
              </a:rPr>
              <a:t>To make practical, feasible recommendations to enhance technology-driven initiatives </a:t>
            </a:r>
            <a:endParaRPr lang="en-US" sz="1600" dirty="0" smtClean="0">
              <a:latin typeface="+mj-lt"/>
            </a:endParaRPr>
          </a:p>
          <a:p>
            <a:pPr marL="0" lvl="0" indent="0">
              <a:lnSpc>
                <a:spcPct val="150000"/>
              </a:lnSpc>
              <a:buNone/>
            </a:pPr>
            <a:endParaRPr lang="en-US" sz="1800" dirty="0">
              <a:latin typeface="+mj-lt"/>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235440" y="155972"/>
            <a:ext cx="2583650" cy="1453303"/>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47472" y="128016"/>
            <a:ext cx="1688819" cy="857604"/>
          </a:xfrm>
          <a:prstGeom prst="rect">
            <a:avLst/>
          </a:prstGeom>
        </p:spPr>
      </p:pic>
    </p:spTree>
    <p:extLst>
      <p:ext uri="{BB962C8B-B14F-4D97-AF65-F5344CB8AC3E}">
        <p14:creationId xmlns:p14="http://schemas.microsoft.com/office/powerpoint/2010/main" val="59377604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74973"/>
            <a:ext cx="10515600" cy="1325563"/>
          </a:xfrm>
        </p:spPr>
        <p:txBody>
          <a:bodyPr>
            <a:normAutofit/>
          </a:bodyPr>
          <a:lstStyle/>
          <a:p>
            <a:pPr algn="ctr"/>
            <a:r>
              <a:rPr lang="en-US" sz="2400" b="1" u="sng" dirty="0" smtClean="0"/>
              <a:t>METHODOLOGY</a:t>
            </a:r>
            <a:endParaRPr lang="en-US" sz="2400" b="1" u="sng" dirty="0"/>
          </a:p>
        </p:txBody>
      </p:sp>
      <p:sp>
        <p:nvSpPr>
          <p:cNvPr id="3" name="Content Placeholder 2"/>
          <p:cNvSpPr>
            <a:spLocks noGrp="1"/>
          </p:cNvSpPr>
          <p:nvPr>
            <p:ph idx="1"/>
          </p:nvPr>
        </p:nvSpPr>
        <p:spPr>
          <a:xfrm>
            <a:off x="600891" y="1728275"/>
            <a:ext cx="9629788" cy="4261707"/>
          </a:xfrm>
        </p:spPr>
        <p:txBody>
          <a:bodyPr>
            <a:normAutofit fontScale="92500"/>
          </a:bodyPr>
          <a:lstStyle/>
          <a:p>
            <a:pPr>
              <a:lnSpc>
                <a:spcPct val="160000"/>
              </a:lnSpc>
            </a:pPr>
            <a:r>
              <a:rPr lang="en-US" sz="1900" b="1" u="sng" dirty="0" smtClean="0">
                <a:latin typeface="+mj-lt"/>
              </a:rPr>
              <a:t>Study Design:  </a:t>
            </a:r>
            <a:r>
              <a:rPr lang="en-US" sz="1700" dirty="0">
                <a:latin typeface="+mj-lt"/>
              </a:rPr>
              <a:t>Narrative literature review</a:t>
            </a:r>
          </a:p>
          <a:p>
            <a:pPr>
              <a:lnSpc>
                <a:spcPct val="160000"/>
              </a:lnSpc>
            </a:pPr>
            <a:r>
              <a:rPr lang="en-US" sz="2000" b="1" u="sng" dirty="0" smtClean="0">
                <a:latin typeface="+mj-lt"/>
              </a:rPr>
              <a:t>Search methods for identification of studies: </a:t>
            </a:r>
            <a:r>
              <a:rPr lang="en-US" sz="1700" dirty="0">
                <a:latin typeface="+mj-lt"/>
              </a:rPr>
              <a:t>Data was gathered from published articles, electronic sources including Insurance Regulatory and Development Authority of India (IRDAI) and the General Insurance Council, academic journals (e.g., PubMed, Research Gate, </a:t>
            </a:r>
            <a:r>
              <a:rPr lang="en-US" sz="1700" dirty="0" err="1">
                <a:latin typeface="+mj-lt"/>
              </a:rPr>
              <a:t>ProQuest</a:t>
            </a:r>
            <a:r>
              <a:rPr lang="en-US" sz="1700" dirty="0">
                <a:latin typeface="+mj-lt"/>
              </a:rPr>
              <a:t>, Lancet journals), as well as program documents and reports published </a:t>
            </a:r>
            <a:r>
              <a:rPr lang="en-US" sz="1900" dirty="0">
                <a:latin typeface="+mj-lt"/>
              </a:rPr>
              <a:t>by </a:t>
            </a:r>
            <a:r>
              <a:rPr lang="en-US" sz="1700" dirty="0">
                <a:latin typeface="+mj-lt"/>
              </a:rPr>
              <a:t>national governments and international agencies.</a:t>
            </a:r>
          </a:p>
          <a:p>
            <a:pPr>
              <a:lnSpc>
                <a:spcPct val="170000"/>
              </a:lnSpc>
            </a:pPr>
            <a:r>
              <a:rPr lang="en-IN" sz="1900" b="1" u="sng" dirty="0">
                <a:latin typeface="+mj-lt"/>
              </a:rPr>
              <a:t>Terms</a:t>
            </a:r>
            <a:r>
              <a:rPr lang="en-IN" sz="1900" b="1" u="sng" dirty="0" smtClean="0">
                <a:latin typeface="+mj-lt"/>
              </a:rPr>
              <a:t>:  </a:t>
            </a:r>
            <a:r>
              <a:rPr lang="en-US" sz="1700" dirty="0">
                <a:latin typeface="+mj-lt"/>
              </a:rPr>
              <a:t>Search terms such as "wellness," "health insurance," "health program," "health policy," "</a:t>
            </a:r>
            <a:r>
              <a:rPr lang="en-US" sz="1700" dirty="0" err="1">
                <a:latin typeface="+mj-lt"/>
              </a:rPr>
              <a:t>IoT</a:t>
            </a:r>
            <a:r>
              <a:rPr lang="en-US" sz="1700" dirty="0">
                <a:latin typeface="+mj-lt"/>
              </a:rPr>
              <a:t> healthcare," and "health wearable device" </a:t>
            </a:r>
            <a:r>
              <a:rPr lang="en-US" sz="1700" dirty="0" smtClean="0">
                <a:latin typeface="+mj-lt"/>
              </a:rPr>
              <a:t>were</a:t>
            </a:r>
            <a:r>
              <a:rPr lang="en-US" sz="1700" dirty="0" smtClean="0">
                <a:latin typeface="+mj-lt"/>
              </a:rPr>
              <a:t> </a:t>
            </a:r>
            <a:r>
              <a:rPr lang="en-US" sz="1700" dirty="0">
                <a:latin typeface="+mj-lt"/>
              </a:rPr>
              <a:t>used both individually and in combination to gather relevant insights.</a:t>
            </a:r>
          </a:p>
          <a:p>
            <a:pPr>
              <a:lnSpc>
                <a:spcPct val="160000"/>
              </a:lnSpc>
            </a:pPr>
            <a:r>
              <a:rPr lang="en-US" sz="1900" b="1" u="sng" dirty="0" smtClean="0">
                <a:latin typeface="+mj-lt"/>
              </a:rPr>
              <a:t>Period: </a:t>
            </a:r>
            <a:r>
              <a:rPr lang="en-US" sz="1900" b="1" u="sng" dirty="0" smtClean="0">
                <a:latin typeface="+mj-lt"/>
              </a:rPr>
              <a:t> </a:t>
            </a:r>
            <a:r>
              <a:rPr lang="en-US" sz="1700" dirty="0" smtClean="0">
                <a:latin typeface="+mj-lt"/>
              </a:rPr>
              <a:t>Last </a:t>
            </a:r>
            <a:r>
              <a:rPr lang="en-US" sz="1700" dirty="0">
                <a:latin typeface="+mj-lt"/>
              </a:rPr>
              <a:t>12 years, from 2012 to 2024</a:t>
            </a:r>
            <a:endParaRPr lang="en-US" sz="1700" dirty="0">
              <a:latin typeface="+mj-lt"/>
            </a:endParaRPr>
          </a:p>
          <a:p>
            <a:pPr lvl="0">
              <a:lnSpc>
                <a:spcPct val="160000"/>
              </a:lnSpc>
            </a:pPr>
            <a:endParaRPr lang="en-US" sz="1900" dirty="0">
              <a:latin typeface="+mj-lt"/>
            </a:endParaRPr>
          </a:p>
          <a:p>
            <a:pPr>
              <a:lnSpc>
                <a:spcPct val="160000"/>
              </a:lnSpc>
            </a:pPr>
            <a:endParaRPr lang="en-US" sz="1900" dirty="0">
              <a:latin typeface="+mj-lt"/>
            </a:endParaRPr>
          </a:p>
          <a:p>
            <a:pPr lvl="0">
              <a:lnSpc>
                <a:spcPct val="160000"/>
              </a:lnSpc>
            </a:pPr>
            <a:endParaRPr lang="en-US" sz="1900" dirty="0" smtClean="0">
              <a:latin typeface="+mj-lt"/>
            </a:endParaRPr>
          </a:p>
          <a:p>
            <a:pPr marL="0" lvl="0" indent="0">
              <a:lnSpc>
                <a:spcPct val="160000"/>
              </a:lnSpc>
              <a:buNone/>
            </a:pPr>
            <a:endParaRPr lang="en-US" sz="1900" dirty="0">
              <a:latin typeface="+mj-lt"/>
            </a:endParaRPr>
          </a:p>
          <a:p>
            <a:pPr lvl="0">
              <a:lnSpc>
                <a:spcPct val="160000"/>
              </a:lnSpc>
            </a:pPr>
            <a:endParaRPr lang="en-US" sz="2000" dirty="0" smtClean="0">
              <a:latin typeface="Times New Roman" panose="02020603050405020304" pitchFamily="18" charset="0"/>
              <a:cs typeface="Times New Roman" panose="02020603050405020304" pitchFamily="18" charset="0"/>
            </a:endParaRPr>
          </a:p>
          <a:p>
            <a:pPr>
              <a:lnSpc>
                <a:spcPct val="160000"/>
              </a:lnSpc>
            </a:pPr>
            <a:endParaRPr lang="en-US" sz="1900" dirty="0" smtClean="0">
              <a:latin typeface="+mj-lt"/>
            </a:endParaRPr>
          </a:p>
          <a:p>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209314" y="274973"/>
            <a:ext cx="2583650" cy="1453303"/>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47472" y="128016"/>
            <a:ext cx="1688819" cy="857604"/>
          </a:xfrm>
          <a:prstGeom prst="rect">
            <a:avLst/>
          </a:prstGeom>
        </p:spPr>
      </p:pic>
    </p:spTree>
    <p:extLst>
      <p:ext uri="{BB962C8B-B14F-4D97-AF65-F5344CB8AC3E}">
        <p14:creationId xmlns:p14="http://schemas.microsoft.com/office/powerpoint/2010/main" val="306583084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400" b="1" u="sng" dirty="0" smtClean="0"/>
              <a:t>METHODOLOGY</a:t>
            </a:r>
            <a:endParaRPr lang="en-US" sz="2400" dirty="0"/>
          </a:p>
        </p:txBody>
      </p:sp>
      <p:sp>
        <p:nvSpPr>
          <p:cNvPr id="3" name="Content Placeholder 2"/>
          <p:cNvSpPr>
            <a:spLocks noGrp="1"/>
          </p:cNvSpPr>
          <p:nvPr>
            <p:ph idx="1"/>
          </p:nvPr>
        </p:nvSpPr>
        <p:spPr>
          <a:xfrm>
            <a:off x="1828018" y="1707122"/>
            <a:ext cx="8535964" cy="3766399"/>
          </a:xfrm>
        </p:spPr>
        <p:txBody>
          <a:bodyPr/>
          <a:lstStyle/>
          <a:p>
            <a:pPr>
              <a:lnSpc>
                <a:spcPct val="150000"/>
              </a:lnSpc>
              <a:spcAft>
                <a:spcPts val="800"/>
              </a:spcAft>
            </a:pPr>
            <a:r>
              <a:rPr lang="en-IN" sz="1800" dirty="0">
                <a:latin typeface="+mj-lt"/>
              </a:rPr>
              <a:t>Inclusion Criteria: </a:t>
            </a:r>
            <a:r>
              <a:rPr lang="en-IN" sz="1800" dirty="0" smtClean="0">
                <a:latin typeface="+mj-lt"/>
              </a:rPr>
              <a:t>English </a:t>
            </a:r>
            <a:r>
              <a:rPr lang="en-IN" sz="1800" dirty="0">
                <a:latin typeface="+mj-lt"/>
              </a:rPr>
              <a:t>articles, full –text articles, published, peer-review, review articles</a:t>
            </a:r>
          </a:p>
          <a:p>
            <a:pPr>
              <a:lnSpc>
                <a:spcPct val="150000"/>
              </a:lnSpc>
              <a:spcAft>
                <a:spcPts val="800"/>
              </a:spcAft>
            </a:pPr>
            <a:r>
              <a:rPr lang="en-IN" sz="1800" dirty="0">
                <a:latin typeface="+mj-lt"/>
              </a:rPr>
              <a:t>Exclusion Criteria: Newspaper reports, news, blogs, websites (Grey literature)</a:t>
            </a:r>
          </a:p>
          <a:p>
            <a:pPr>
              <a:lnSpc>
                <a:spcPct val="150000"/>
              </a:lnSpc>
            </a:pPr>
            <a:r>
              <a:rPr lang="en-US" sz="1800" dirty="0" smtClean="0">
                <a:latin typeface="+mj-lt"/>
              </a:rPr>
              <a:t>Ethical considerations: - Secondary research – free of ethical concerns. </a:t>
            </a:r>
            <a:endParaRPr lang="en-US" sz="1800" u="sng" dirty="0">
              <a:latin typeface="+mj-lt"/>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390172" y="82837"/>
            <a:ext cx="2583650" cy="1453303"/>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47472" y="128016"/>
            <a:ext cx="1688819" cy="857604"/>
          </a:xfrm>
          <a:prstGeom prst="rect">
            <a:avLst/>
          </a:prstGeom>
        </p:spPr>
      </p:pic>
    </p:spTree>
    <p:extLst>
      <p:ext uri="{BB962C8B-B14F-4D97-AF65-F5344CB8AC3E}">
        <p14:creationId xmlns:p14="http://schemas.microsoft.com/office/powerpoint/2010/main" val="187077510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Rounded Corners 3">
            <a:extLst>
              <a:ext uri="{FF2B5EF4-FFF2-40B4-BE49-F238E27FC236}">
                <a16:creationId xmlns="" xmlns:a16="http://schemas.microsoft.com/office/drawing/2014/main" id="{F276346A-98F8-C5DF-14E2-B5A454700A8F}"/>
              </a:ext>
            </a:extLst>
          </p:cNvPr>
          <p:cNvSpPr/>
          <p:nvPr/>
        </p:nvSpPr>
        <p:spPr>
          <a:xfrm>
            <a:off x="277585" y="898075"/>
            <a:ext cx="5127171" cy="1074958"/>
          </a:xfrm>
          <a:prstGeom prst="roundRect">
            <a:avLst/>
          </a:prstGeom>
          <a:solidFill>
            <a:schemeClr val="accent2">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IN" dirty="0">
                <a:solidFill>
                  <a:schemeClr val="tx1"/>
                </a:solidFill>
                <a:latin typeface="Times New Roman" panose="02020603050405020304" pitchFamily="18" charset="0"/>
                <a:cs typeface="Times New Roman" panose="02020603050405020304" pitchFamily="18" charset="0"/>
              </a:rPr>
              <a:t>Data base used for identification (Total </a:t>
            </a:r>
            <a:r>
              <a:rPr lang="en-IN" b="1" dirty="0">
                <a:solidFill>
                  <a:schemeClr val="tx1"/>
                </a:solidFill>
                <a:latin typeface="Times New Roman" panose="02020603050405020304" pitchFamily="18" charset="0"/>
                <a:cs typeface="Times New Roman" panose="02020603050405020304" pitchFamily="18" charset="0"/>
              </a:rPr>
              <a:t>N=119</a:t>
            </a:r>
            <a:r>
              <a:rPr lang="en-IN" dirty="0">
                <a:solidFill>
                  <a:schemeClr val="tx1"/>
                </a:solidFill>
                <a:latin typeface="Times New Roman" panose="02020603050405020304" pitchFamily="18" charset="0"/>
                <a:cs typeface="Times New Roman" panose="02020603050405020304" pitchFamily="18" charset="0"/>
              </a:rPr>
              <a:t>)</a:t>
            </a:r>
          </a:p>
          <a:p>
            <a:r>
              <a:rPr lang="en-IN" dirty="0">
                <a:solidFill>
                  <a:schemeClr val="tx1"/>
                </a:solidFill>
                <a:latin typeface="Times New Roman" panose="02020603050405020304" pitchFamily="18" charset="0"/>
                <a:cs typeface="Times New Roman" panose="02020603050405020304" pitchFamily="18" charset="0"/>
              </a:rPr>
              <a:t>PubMed :</a:t>
            </a:r>
            <a:r>
              <a:rPr lang="en-IN" b="1" dirty="0">
                <a:solidFill>
                  <a:schemeClr val="tx1"/>
                </a:solidFill>
                <a:latin typeface="Times New Roman" panose="02020603050405020304" pitchFamily="18" charset="0"/>
                <a:cs typeface="Times New Roman" panose="02020603050405020304" pitchFamily="18" charset="0"/>
              </a:rPr>
              <a:t>38</a:t>
            </a:r>
          </a:p>
          <a:p>
            <a:r>
              <a:rPr lang="en-IN" dirty="0">
                <a:solidFill>
                  <a:schemeClr val="tx1"/>
                </a:solidFill>
                <a:latin typeface="Times New Roman" panose="02020603050405020304" pitchFamily="18" charset="0"/>
                <a:cs typeface="Times New Roman" panose="02020603050405020304" pitchFamily="18" charset="0"/>
              </a:rPr>
              <a:t>Research Gate : </a:t>
            </a:r>
            <a:r>
              <a:rPr lang="en-IN" b="1" dirty="0">
                <a:solidFill>
                  <a:schemeClr val="tx1"/>
                </a:solidFill>
                <a:latin typeface="Times New Roman" panose="02020603050405020304" pitchFamily="18" charset="0"/>
                <a:cs typeface="Times New Roman" panose="02020603050405020304" pitchFamily="18" charset="0"/>
              </a:rPr>
              <a:t>51</a:t>
            </a:r>
          </a:p>
          <a:p>
            <a:r>
              <a:rPr lang="en-IN" dirty="0">
                <a:solidFill>
                  <a:schemeClr val="tx1"/>
                </a:solidFill>
                <a:latin typeface="Times New Roman" panose="02020603050405020304" pitchFamily="18" charset="0"/>
                <a:cs typeface="Times New Roman" panose="02020603050405020304" pitchFamily="18" charset="0"/>
              </a:rPr>
              <a:t>Google Scholar : </a:t>
            </a:r>
            <a:r>
              <a:rPr lang="en-IN" b="1" dirty="0">
                <a:solidFill>
                  <a:schemeClr val="tx1"/>
                </a:solidFill>
                <a:latin typeface="Times New Roman" panose="02020603050405020304" pitchFamily="18" charset="0"/>
                <a:cs typeface="Times New Roman" panose="02020603050405020304" pitchFamily="18" charset="0"/>
              </a:rPr>
              <a:t>30</a:t>
            </a:r>
          </a:p>
        </p:txBody>
      </p:sp>
      <p:sp>
        <p:nvSpPr>
          <p:cNvPr id="5" name="Rectangle: Rounded Corners 4">
            <a:extLst>
              <a:ext uri="{FF2B5EF4-FFF2-40B4-BE49-F238E27FC236}">
                <a16:creationId xmlns="" xmlns:a16="http://schemas.microsoft.com/office/drawing/2014/main" id="{09308DFF-7378-CF3F-62A4-514F322DEEC9}"/>
              </a:ext>
            </a:extLst>
          </p:cNvPr>
          <p:cNvSpPr/>
          <p:nvPr/>
        </p:nvSpPr>
        <p:spPr>
          <a:xfrm>
            <a:off x="277586" y="2603042"/>
            <a:ext cx="4955723" cy="718457"/>
          </a:xfrm>
          <a:prstGeom prst="roundRect">
            <a:avLst/>
          </a:prstGeom>
          <a:solidFill>
            <a:schemeClr val="accent2">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IN" dirty="0">
                <a:solidFill>
                  <a:schemeClr val="tx1"/>
                </a:solidFill>
                <a:latin typeface="Times New Roman" panose="02020603050405020304" pitchFamily="18" charset="0"/>
                <a:cs typeface="Times New Roman" panose="02020603050405020304" pitchFamily="18" charset="0"/>
              </a:rPr>
              <a:t>Article sought for Title and Abstract screening : (</a:t>
            </a:r>
            <a:r>
              <a:rPr lang="en-IN" b="1" dirty="0">
                <a:solidFill>
                  <a:schemeClr val="tx1"/>
                </a:solidFill>
                <a:latin typeface="Times New Roman" panose="02020603050405020304" pitchFamily="18" charset="0"/>
                <a:cs typeface="Times New Roman" panose="02020603050405020304" pitchFamily="18" charset="0"/>
              </a:rPr>
              <a:t>N=19</a:t>
            </a:r>
            <a:r>
              <a:rPr lang="en-IN" dirty="0">
                <a:solidFill>
                  <a:schemeClr val="tx1"/>
                </a:solidFill>
                <a:latin typeface="Times New Roman" panose="02020603050405020304" pitchFamily="18" charset="0"/>
                <a:cs typeface="Times New Roman" panose="02020603050405020304" pitchFamily="18" charset="0"/>
              </a:rPr>
              <a:t>)</a:t>
            </a:r>
          </a:p>
        </p:txBody>
      </p:sp>
      <p:sp>
        <p:nvSpPr>
          <p:cNvPr id="6" name="Rectangle: Rounded Corners 5">
            <a:extLst>
              <a:ext uri="{FF2B5EF4-FFF2-40B4-BE49-F238E27FC236}">
                <a16:creationId xmlns="" xmlns:a16="http://schemas.microsoft.com/office/drawing/2014/main" id="{3DDE1D40-4D54-3B6F-57D1-128416B63D93}"/>
              </a:ext>
            </a:extLst>
          </p:cNvPr>
          <p:cNvSpPr/>
          <p:nvPr/>
        </p:nvSpPr>
        <p:spPr>
          <a:xfrm>
            <a:off x="247649" y="4146777"/>
            <a:ext cx="4969330" cy="812346"/>
          </a:xfrm>
          <a:prstGeom prst="roundRect">
            <a:avLst/>
          </a:prstGeom>
          <a:solidFill>
            <a:schemeClr val="accent2">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IN" dirty="0">
                <a:solidFill>
                  <a:schemeClr val="tx1"/>
                </a:solidFill>
                <a:latin typeface="Times New Roman" panose="02020603050405020304" pitchFamily="18" charset="0"/>
                <a:cs typeface="Times New Roman" panose="02020603050405020304" pitchFamily="18" charset="0"/>
              </a:rPr>
              <a:t>Article assessed for eligibility : (</a:t>
            </a:r>
            <a:r>
              <a:rPr lang="en-IN" b="1" dirty="0">
                <a:solidFill>
                  <a:schemeClr val="tx1"/>
                </a:solidFill>
                <a:latin typeface="Times New Roman" panose="02020603050405020304" pitchFamily="18" charset="0"/>
                <a:cs typeface="Times New Roman" panose="02020603050405020304" pitchFamily="18" charset="0"/>
              </a:rPr>
              <a:t>N=19</a:t>
            </a:r>
            <a:r>
              <a:rPr lang="en-IN" dirty="0">
                <a:solidFill>
                  <a:schemeClr val="tx1"/>
                </a:solidFill>
                <a:latin typeface="Times New Roman" panose="02020603050405020304" pitchFamily="18" charset="0"/>
                <a:cs typeface="Times New Roman" panose="02020603050405020304" pitchFamily="18" charset="0"/>
              </a:rPr>
              <a:t>)</a:t>
            </a:r>
          </a:p>
        </p:txBody>
      </p:sp>
      <p:sp>
        <p:nvSpPr>
          <p:cNvPr id="7" name="Rectangle: Rounded Corners 6">
            <a:extLst>
              <a:ext uri="{FF2B5EF4-FFF2-40B4-BE49-F238E27FC236}">
                <a16:creationId xmlns="" xmlns:a16="http://schemas.microsoft.com/office/drawing/2014/main" id="{9D6D7BD8-1CD2-462F-27E8-E8E3806D4DE1}"/>
              </a:ext>
            </a:extLst>
          </p:cNvPr>
          <p:cNvSpPr/>
          <p:nvPr/>
        </p:nvSpPr>
        <p:spPr>
          <a:xfrm>
            <a:off x="247649" y="5878290"/>
            <a:ext cx="4955722" cy="812346"/>
          </a:xfrm>
          <a:prstGeom prst="roundRect">
            <a:avLst/>
          </a:prstGeom>
          <a:solidFill>
            <a:schemeClr val="accent2">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IN" dirty="0">
                <a:solidFill>
                  <a:schemeClr val="tx1"/>
                </a:solidFill>
                <a:latin typeface="Times New Roman" panose="02020603050405020304" pitchFamily="18" charset="0"/>
                <a:cs typeface="Times New Roman" panose="02020603050405020304" pitchFamily="18" charset="0"/>
              </a:rPr>
              <a:t>Included studies : (</a:t>
            </a:r>
            <a:r>
              <a:rPr lang="en-IN" b="1" dirty="0">
                <a:solidFill>
                  <a:schemeClr val="tx1"/>
                </a:solidFill>
                <a:latin typeface="Times New Roman" panose="02020603050405020304" pitchFamily="18" charset="0"/>
                <a:cs typeface="Times New Roman" panose="02020603050405020304" pitchFamily="18" charset="0"/>
              </a:rPr>
              <a:t>N=16</a:t>
            </a:r>
            <a:r>
              <a:rPr lang="en-IN" dirty="0">
                <a:solidFill>
                  <a:schemeClr val="tx1"/>
                </a:solidFill>
                <a:latin typeface="Times New Roman" panose="02020603050405020304" pitchFamily="18" charset="0"/>
                <a:cs typeface="Times New Roman" panose="02020603050405020304" pitchFamily="18" charset="0"/>
              </a:rPr>
              <a:t>)</a:t>
            </a:r>
          </a:p>
        </p:txBody>
      </p:sp>
      <p:sp>
        <p:nvSpPr>
          <p:cNvPr id="8" name="Rectangle: Rounded Corners 7">
            <a:extLst>
              <a:ext uri="{FF2B5EF4-FFF2-40B4-BE49-F238E27FC236}">
                <a16:creationId xmlns="" xmlns:a16="http://schemas.microsoft.com/office/drawing/2014/main" id="{19459DB5-3428-F810-F17E-F57EBFD1BFBB}"/>
              </a:ext>
            </a:extLst>
          </p:cNvPr>
          <p:cNvSpPr/>
          <p:nvPr/>
        </p:nvSpPr>
        <p:spPr>
          <a:xfrm>
            <a:off x="6528705" y="1004874"/>
            <a:ext cx="5385709" cy="651788"/>
          </a:xfrm>
          <a:prstGeom prst="roundRect">
            <a:avLst/>
          </a:prstGeom>
          <a:solidFill>
            <a:schemeClr val="accent2">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IN" dirty="0">
                <a:solidFill>
                  <a:schemeClr val="tx1"/>
                </a:solidFill>
                <a:latin typeface="Times New Roman" panose="02020603050405020304" pitchFamily="18" charset="0"/>
                <a:cs typeface="Times New Roman" panose="02020603050405020304" pitchFamily="18" charset="0"/>
              </a:rPr>
              <a:t>Articles removed before Screening: Duplicate articles   (</a:t>
            </a:r>
            <a:r>
              <a:rPr lang="en-IN" b="1" dirty="0">
                <a:solidFill>
                  <a:schemeClr val="tx1"/>
                </a:solidFill>
                <a:latin typeface="Times New Roman" panose="02020603050405020304" pitchFamily="18" charset="0"/>
                <a:cs typeface="Times New Roman" panose="02020603050405020304" pitchFamily="18" charset="0"/>
              </a:rPr>
              <a:t>n=28</a:t>
            </a:r>
            <a:r>
              <a:rPr lang="en-IN" dirty="0">
                <a:solidFill>
                  <a:schemeClr val="tx1"/>
                </a:solidFill>
                <a:latin typeface="Times New Roman" panose="02020603050405020304" pitchFamily="18" charset="0"/>
                <a:cs typeface="Times New Roman" panose="02020603050405020304" pitchFamily="18" charset="0"/>
              </a:rPr>
              <a:t>)</a:t>
            </a:r>
          </a:p>
        </p:txBody>
      </p:sp>
      <p:sp>
        <p:nvSpPr>
          <p:cNvPr id="9" name="Rectangle: Rounded Corners 8">
            <a:extLst>
              <a:ext uri="{FF2B5EF4-FFF2-40B4-BE49-F238E27FC236}">
                <a16:creationId xmlns="" xmlns:a16="http://schemas.microsoft.com/office/drawing/2014/main" id="{44C75C9E-CEA7-258A-BD1E-CABA09C877B1}"/>
              </a:ext>
            </a:extLst>
          </p:cNvPr>
          <p:cNvSpPr/>
          <p:nvPr/>
        </p:nvSpPr>
        <p:spPr>
          <a:xfrm>
            <a:off x="6376304" y="2200952"/>
            <a:ext cx="5538110" cy="2166936"/>
          </a:xfrm>
          <a:prstGeom prst="roundRect">
            <a:avLst/>
          </a:prstGeom>
          <a:solidFill>
            <a:schemeClr val="accent2">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IN" dirty="0">
                <a:solidFill>
                  <a:schemeClr val="tx1"/>
                </a:solidFill>
                <a:latin typeface="Times New Roman" panose="02020603050405020304" pitchFamily="18" charset="0"/>
                <a:cs typeface="Times New Roman" panose="02020603050405020304" pitchFamily="18" charset="0"/>
              </a:rPr>
              <a:t>Articles removed after Title and Abstract screening</a:t>
            </a:r>
            <a:r>
              <a:rPr lang="en-IN" dirty="0">
                <a:solidFill>
                  <a:schemeClr val="tx1"/>
                </a:solidFill>
                <a:latin typeface="Times New Roman" panose="02020603050405020304" pitchFamily="18" charset="0"/>
                <a:cs typeface="Times New Roman" panose="02020603050405020304" pitchFamily="18" charset="0"/>
                <a:sym typeface="Wingdings" panose="05000000000000000000" pitchFamily="2" charset="2"/>
              </a:rPr>
              <a:t> (</a:t>
            </a:r>
            <a:r>
              <a:rPr lang="en-IN" b="1" dirty="0">
                <a:solidFill>
                  <a:schemeClr val="tx1"/>
                </a:solidFill>
                <a:latin typeface="Times New Roman" panose="02020603050405020304" pitchFamily="18" charset="0"/>
                <a:cs typeface="Times New Roman" panose="02020603050405020304" pitchFamily="18" charset="0"/>
                <a:sym typeface="Wingdings" panose="05000000000000000000" pitchFamily="2" charset="2"/>
              </a:rPr>
              <a:t>n=72</a:t>
            </a:r>
            <a:r>
              <a:rPr lang="en-IN" dirty="0">
                <a:solidFill>
                  <a:schemeClr val="tx1"/>
                </a:solidFill>
                <a:latin typeface="Times New Roman" panose="02020603050405020304" pitchFamily="18" charset="0"/>
                <a:cs typeface="Times New Roman" panose="02020603050405020304" pitchFamily="18" charset="0"/>
                <a:sym typeface="Wingdings" panose="05000000000000000000" pitchFamily="2" charset="2"/>
              </a:rPr>
              <a:t>)</a:t>
            </a:r>
          </a:p>
          <a:p>
            <a:r>
              <a:rPr lang="en-IN" u="sng" dirty="0">
                <a:solidFill>
                  <a:schemeClr val="tx1"/>
                </a:solidFill>
                <a:latin typeface="Times New Roman" panose="02020603050405020304" pitchFamily="18" charset="0"/>
                <a:cs typeface="Times New Roman" panose="02020603050405020304" pitchFamily="18" charset="0"/>
                <a:sym typeface="Wingdings" panose="05000000000000000000" pitchFamily="2" charset="2"/>
              </a:rPr>
              <a:t>Reports Excluded </a:t>
            </a:r>
            <a:r>
              <a:rPr lang="en-IN" dirty="0">
                <a:solidFill>
                  <a:schemeClr val="tx1"/>
                </a:solidFill>
                <a:latin typeface="Times New Roman" panose="02020603050405020304" pitchFamily="18" charset="0"/>
                <a:cs typeface="Times New Roman" panose="02020603050405020304" pitchFamily="18" charset="0"/>
                <a:sym typeface="Wingdings" panose="05000000000000000000" pitchFamily="2" charset="2"/>
              </a:rPr>
              <a:t>:-</a:t>
            </a:r>
          </a:p>
          <a:p>
            <a:pPr marL="285750" indent="-285750">
              <a:buFont typeface="Arial" panose="020B0604020202020204" pitchFamily="34" charset="0"/>
              <a:buChar char="•"/>
            </a:pPr>
            <a:r>
              <a:rPr lang="en-IN" dirty="0">
                <a:solidFill>
                  <a:schemeClr val="tx1"/>
                </a:solidFill>
                <a:latin typeface="Times New Roman" panose="02020603050405020304" pitchFamily="18" charset="0"/>
                <a:cs typeface="Times New Roman" panose="02020603050405020304" pitchFamily="18" charset="0"/>
                <a:sym typeface="Wingdings" panose="05000000000000000000" pitchFamily="2" charset="2"/>
              </a:rPr>
              <a:t>Title not meeting inclusion (</a:t>
            </a:r>
            <a:r>
              <a:rPr lang="en-IN" b="1" dirty="0">
                <a:solidFill>
                  <a:schemeClr val="tx1"/>
                </a:solidFill>
                <a:latin typeface="Times New Roman" panose="02020603050405020304" pitchFamily="18" charset="0"/>
                <a:cs typeface="Times New Roman" panose="02020603050405020304" pitchFamily="18" charset="0"/>
                <a:sym typeface="Wingdings" panose="05000000000000000000" pitchFamily="2" charset="2"/>
              </a:rPr>
              <a:t>n=33</a:t>
            </a:r>
            <a:r>
              <a:rPr lang="en-IN" dirty="0">
                <a:solidFill>
                  <a:schemeClr val="tx1"/>
                </a:solidFill>
                <a:latin typeface="Times New Roman" panose="02020603050405020304" pitchFamily="18" charset="0"/>
                <a:cs typeface="Times New Roman" panose="02020603050405020304" pitchFamily="18" charset="0"/>
                <a:sym typeface="Wingdings" panose="05000000000000000000" pitchFamily="2" charset="2"/>
              </a:rPr>
              <a:t>)</a:t>
            </a:r>
          </a:p>
          <a:p>
            <a:pPr marL="285750" indent="-285750">
              <a:buFont typeface="Arial" panose="020B0604020202020204" pitchFamily="34" charset="0"/>
              <a:buChar char="•"/>
            </a:pPr>
            <a:r>
              <a:rPr lang="en-IN" dirty="0">
                <a:solidFill>
                  <a:schemeClr val="tx1"/>
                </a:solidFill>
                <a:latin typeface="Times New Roman" panose="02020603050405020304" pitchFamily="18" charset="0"/>
                <a:cs typeface="Times New Roman" panose="02020603050405020304" pitchFamily="18" charset="0"/>
                <a:sym typeface="Wingdings" panose="05000000000000000000" pitchFamily="2" charset="2"/>
              </a:rPr>
              <a:t>Abstract showing study not meeting inclusion (</a:t>
            </a:r>
            <a:r>
              <a:rPr lang="en-IN" b="1" dirty="0">
                <a:solidFill>
                  <a:schemeClr val="tx1"/>
                </a:solidFill>
                <a:latin typeface="Times New Roman" panose="02020603050405020304" pitchFamily="18" charset="0"/>
                <a:cs typeface="Times New Roman" panose="02020603050405020304" pitchFamily="18" charset="0"/>
                <a:sym typeface="Wingdings" panose="05000000000000000000" pitchFamily="2" charset="2"/>
              </a:rPr>
              <a:t>n=39</a:t>
            </a:r>
            <a:r>
              <a:rPr lang="en-IN" dirty="0">
                <a:solidFill>
                  <a:schemeClr val="tx1"/>
                </a:solidFill>
                <a:latin typeface="Times New Roman" panose="02020603050405020304" pitchFamily="18" charset="0"/>
                <a:cs typeface="Times New Roman" panose="02020603050405020304" pitchFamily="18" charset="0"/>
                <a:sym typeface="Wingdings" panose="05000000000000000000" pitchFamily="2" charset="2"/>
              </a:rPr>
              <a:t>)</a:t>
            </a:r>
          </a:p>
          <a:p>
            <a:r>
              <a:rPr lang="en-IN" dirty="0">
                <a:solidFill>
                  <a:schemeClr val="tx1"/>
                </a:solidFill>
                <a:latin typeface="Times New Roman" panose="02020603050405020304" pitchFamily="18" charset="0"/>
                <a:cs typeface="Times New Roman" panose="02020603050405020304" pitchFamily="18" charset="0"/>
                <a:sym typeface="Wingdings" panose="05000000000000000000" pitchFamily="2" charset="2"/>
              </a:rPr>
              <a:t>Example:- Studies focusing on wellness programs without any technological component </a:t>
            </a:r>
            <a:r>
              <a:rPr lang="en-IN" dirty="0">
                <a:solidFill>
                  <a:schemeClr val="tx1"/>
                </a:solidFill>
                <a:sym typeface="Wingdings" panose="05000000000000000000" pitchFamily="2" charset="2"/>
              </a:rPr>
              <a:t>.</a:t>
            </a:r>
            <a:endParaRPr lang="en-IN" dirty="0">
              <a:solidFill>
                <a:schemeClr val="tx1"/>
              </a:solidFill>
            </a:endParaRPr>
          </a:p>
        </p:txBody>
      </p:sp>
      <p:sp>
        <p:nvSpPr>
          <p:cNvPr id="10" name="Rectangle: Rounded Corners 9">
            <a:extLst>
              <a:ext uri="{FF2B5EF4-FFF2-40B4-BE49-F238E27FC236}">
                <a16:creationId xmlns="" xmlns:a16="http://schemas.microsoft.com/office/drawing/2014/main" id="{B3682570-AD30-833E-82D1-F86EA024940F}"/>
              </a:ext>
            </a:extLst>
          </p:cNvPr>
          <p:cNvSpPr/>
          <p:nvPr/>
        </p:nvSpPr>
        <p:spPr>
          <a:xfrm>
            <a:off x="6406241" y="4912178"/>
            <a:ext cx="5448302" cy="812346"/>
          </a:xfrm>
          <a:prstGeom prst="roundRect">
            <a:avLst/>
          </a:prstGeom>
          <a:solidFill>
            <a:schemeClr val="accent2">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IN" dirty="0">
                <a:solidFill>
                  <a:schemeClr val="tx1"/>
                </a:solidFill>
                <a:latin typeface="Times New Roman" panose="02020603050405020304" pitchFamily="18" charset="0"/>
                <a:cs typeface="Times New Roman" panose="02020603050405020304" pitchFamily="18" charset="0"/>
              </a:rPr>
              <a:t>Articles excluded due to unavailability of full text (</a:t>
            </a:r>
            <a:r>
              <a:rPr lang="en-IN" b="1" dirty="0">
                <a:solidFill>
                  <a:schemeClr val="tx1"/>
                </a:solidFill>
                <a:latin typeface="Times New Roman" panose="02020603050405020304" pitchFamily="18" charset="0"/>
                <a:cs typeface="Times New Roman" panose="02020603050405020304" pitchFamily="18" charset="0"/>
              </a:rPr>
              <a:t>n=3</a:t>
            </a:r>
            <a:r>
              <a:rPr lang="en-IN" dirty="0">
                <a:solidFill>
                  <a:schemeClr val="tx1"/>
                </a:solidFill>
                <a:latin typeface="Times New Roman" panose="02020603050405020304" pitchFamily="18" charset="0"/>
                <a:cs typeface="Times New Roman" panose="02020603050405020304" pitchFamily="18" charset="0"/>
              </a:rPr>
              <a:t>)</a:t>
            </a:r>
          </a:p>
        </p:txBody>
      </p:sp>
      <p:cxnSp>
        <p:nvCxnSpPr>
          <p:cNvPr id="12" name="Straight Arrow Connector 11">
            <a:extLst>
              <a:ext uri="{FF2B5EF4-FFF2-40B4-BE49-F238E27FC236}">
                <a16:creationId xmlns="" xmlns:a16="http://schemas.microsoft.com/office/drawing/2014/main" id="{DF80DF0F-0E30-8B84-592C-A7A459D6FCCF}"/>
              </a:ext>
            </a:extLst>
          </p:cNvPr>
          <p:cNvCxnSpPr/>
          <p:nvPr/>
        </p:nvCxnSpPr>
        <p:spPr>
          <a:xfrm>
            <a:off x="5404757" y="1466851"/>
            <a:ext cx="911676" cy="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14" name="Straight Arrow Connector 13">
            <a:extLst>
              <a:ext uri="{FF2B5EF4-FFF2-40B4-BE49-F238E27FC236}">
                <a16:creationId xmlns="" xmlns:a16="http://schemas.microsoft.com/office/drawing/2014/main" id="{8B473CAB-D346-7533-2240-64F9A3E27EEB}"/>
              </a:ext>
            </a:extLst>
          </p:cNvPr>
          <p:cNvCxnSpPr>
            <a:cxnSpLocks/>
          </p:cNvCxnSpPr>
          <p:nvPr/>
        </p:nvCxnSpPr>
        <p:spPr>
          <a:xfrm>
            <a:off x="2751363" y="2035627"/>
            <a:ext cx="4084" cy="504821"/>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15" name="Straight Arrow Connector 14">
            <a:extLst>
              <a:ext uri="{FF2B5EF4-FFF2-40B4-BE49-F238E27FC236}">
                <a16:creationId xmlns="" xmlns:a16="http://schemas.microsoft.com/office/drawing/2014/main" id="{FEE35D3C-C1A4-289E-E26B-B7FD0F729651}"/>
              </a:ext>
            </a:extLst>
          </p:cNvPr>
          <p:cNvCxnSpPr/>
          <p:nvPr/>
        </p:nvCxnSpPr>
        <p:spPr>
          <a:xfrm>
            <a:off x="2732314" y="3481727"/>
            <a:ext cx="4084" cy="504821"/>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16" name="Straight Arrow Connector 15">
            <a:extLst>
              <a:ext uri="{FF2B5EF4-FFF2-40B4-BE49-F238E27FC236}">
                <a16:creationId xmlns="" xmlns:a16="http://schemas.microsoft.com/office/drawing/2014/main" id="{97BB37EB-F0EB-B4F6-9A38-27C45CAAF62A}"/>
              </a:ext>
            </a:extLst>
          </p:cNvPr>
          <p:cNvCxnSpPr/>
          <p:nvPr/>
        </p:nvCxnSpPr>
        <p:spPr>
          <a:xfrm>
            <a:off x="2721426" y="5166296"/>
            <a:ext cx="4084" cy="504821"/>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17" name="Straight Arrow Connector 16">
            <a:extLst>
              <a:ext uri="{FF2B5EF4-FFF2-40B4-BE49-F238E27FC236}">
                <a16:creationId xmlns="" xmlns:a16="http://schemas.microsoft.com/office/drawing/2014/main" id="{10487362-44EC-2BC8-4473-33130A3C7EDD}"/>
              </a:ext>
            </a:extLst>
          </p:cNvPr>
          <p:cNvCxnSpPr/>
          <p:nvPr/>
        </p:nvCxnSpPr>
        <p:spPr>
          <a:xfrm>
            <a:off x="5404757" y="2982676"/>
            <a:ext cx="911676" cy="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18" name="Straight Arrow Connector 17">
            <a:extLst>
              <a:ext uri="{FF2B5EF4-FFF2-40B4-BE49-F238E27FC236}">
                <a16:creationId xmlns="" xmlns:a16="http://schemas.microsoft.com/office/drawing/2014/main" id="{0CF36ECC-B032-A21C-9110-61E00B68770B}"/>
              </a:ext>
            </a:extLst>
          </p:cNvPr>
          <p:cNvCxnSpPr>
            <a:cxnSpLocks/>
          </p:cNvCxnSpPr>
          <p:nvPr/>
        </p:nvCxnSpPr>
        <p:spPr>
          <a:xfrm flipV="1">
            <a:off x="3739243" y="5310178"/>
            <a:ext cx="2466971" cy="8173"/>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pic>
        <p:nvPicPr>
          <p:cNvPr id="2" name="Picture 1"/>
          <p:cNvPicPr>
            <a:picLocks noChangeAspect="1"/>
          </p:cNvPicPr>
          <p:nvPr/>
        </p:nvPicPr>
        <p:blipFill>
          <a:blip r:embed="rId2"/>
          <a:stretch>
            <a:fillRect/>
          </a:stretch>
        </p:blipFill>
        <p:spPr>
          <a:xfrm>
            <a:off x="277585" y="72797"/>
            <a:ext cx="1387759" cy="706405"/>
          </a:xfrm>
          <a:prstGeom prst="rect">
            <a:avLst/>
          </a:prstGeom>
        </p:spPr>
      </p:pic>
      <p:pic>
        <p:nvPicPr>
          <p:cNvPr id="19" name="Picture 1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648230" y="58095"/>
            <a:ext cx="1375425" cy="773677"/>
          </a:xfrm>
          <a:prstGeom prst="rect">
            <a:avLst/>
          </a:prstGeom>
        </p:spPr>
      </p:pic>
      <p:sp>
        <p:nvSpPr>
          <p:cNvPr id="3" name="Rectangle 2"/>
          <p:cNvSpPr/>
          <p:nvPr/>
        </p:nvSpPr>
        <p:spPr>
          <a:xfrm>
            <a:off x="4687910" y="137202"/>
            <a:ext cx="2318197" cy="369332"/>
          </a:xfrm>
          <a:prstGeom prst="rect">
            <a:avLst/>
          </a:prstGeom>
        </p:spPr>
        <p:txBody>
          <a:bodyPr wrap="square">
            <a:spAutoFit/>
          </a:bodyPr>
          <a:lstStyle/>
          <a:p>
            <a:pPr algn="ctr"/>
            <a:r>
              <a:rPr lang="en-US" b="1" u="sng" dirty="0"/>
              <a:t>METHODOLOGY</a:t>
            </a:r>
            <a:endParaRPr lang="en-US" dirty="0"/>
          </a:p>
        </p:txBody>
      </p:sp>
    </p:spTree>
    <p:extLst>
      <p:ext uri="{BB962C8B-B14F-4D97-AF65-F5344CB8AC3E}">
        <p14:creationId xmlns:p14="http://schemas.microsoft.com/office/powerpoint/2010/main" val="405485329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utoShape 2" descr="Result Analysis - Elite Wealth Ltd"/>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04253" y="1898291"/>
            <a:ext cx="8037386" cy="2454768"/>
          </a:xfrm>
          <a:prstGeom prst="rect">
            <a:avLst/>
          </a:prstGeom>
          <a:ln w="127000" cap="sq">
            <a:solidFill>
              <a:srgbClr val="000000"/>
            </a:solidFill>
            <a:miter lim="800000"/>
          </a:ln>
          <a:effectLst>
            <a:outerShdw blurRad="57150" dist="50800" dir="2700000" algn="tl" rotWithShape="0">
              <a:srgbClr val="000000">
                <a:alpha val="40000"/>
              </a:srgbClr>
            </a:outerShdw>
          </a:effectLst>
        </p:spPr>
      </p:pic>
    </p:spTree>
    <p:extLst>
      <p:ext uri="{BB962C8B-B14F-4D97-AF65-F5344CB8AC3E}">
        <p14:creationId xmlns:p14="http://schemas.microsoft.com/office/powerpoint/2010/main" val="5292458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2"/>
          <a:stretch>
            <a:fillRect/>
          </a:stretch>
        </p:blipFill>
        <p:spPr>
          <a:xfrm>
            <a:off x="641437" y="1907154"/>
            <a:ext cx="10290940" cy="2786113"/>
          </a:xfrm>
          <a:prstGeom prst="rect">
            <a:avLst/>
          </a:prstGeom>
        </p:spPr>
      </p:pic>
      <p:pic>
        <p:nvPicPr>
          <p:cNvPr id="9" name="Picture 8"/>
          <p:cNvPicPr>
            <a:picLocks noChangeAspect="1"/>
          </p:cNvPicPr>
          <p:nvPr/>
        </p:nvPicPr>
        <p:blipFill>
          <a:blip r:embed="rId2"/>
          <a:stretch>
            <a:fillRect/>
          </a:stretch>
        </p:blipFill>
        <p:spPr>
          <a:xfrm>
            <a:off x="887029" y="1840057"/>
            <a:ext cx="10290940" cy="2786113"/>
          </a:xfrm>
          <a:prstGeom prst="rect">
            <a:avLst/>
          </a:prstGeom>
        </p:spPr>
      </p:pic>
      <p:graphicFrame>
        <p:nvGraphicFramePr>
          <p:cNvPr id="3" name="Table 2"/>
          <p:cNvGraphicFramePr>
            <a:graphicFrameLocks noGrp="1"/>
          </p:cNvGraphicFramePr>
          <p:nvPr>
            <p:extLst>
              <p:ext uri="{D42A27DB-BD31-4B8C-83A1-F6EECF244321}">
                <p14:modId xmlns:p14="http://schemas.microsoft.com/office/powerpoint/2010/main" val="3081669705"/>
              </p:ext>
            </p:extLst>
          </p:nvPr>
        </p:nvGraphicFramePr>
        <p:xfrm>
          <a:off x="0" y="12879"/>
          <a:ext cx="12192000" cy="7221309"/>
        </p:xfrm>
        <a:graphic>
          <a:graphicData uri="http://schemas.openxmlformats.org/drawingml/2006/table">
            <a:tbl>
              <a:tblPr firstRow="1" bandRow="1">
                <a:tableStyleId>{5C22544A-7EE6-4342-B048-85BDC9FD1C3A}</a:tableStyleId>
              </a:tblPr>
              <a:tblGrid>
                <a:gridCol w="605307"/>
                <a:gridCol w="3740324"/>
                <a:gridCol w="3051770"/>
                <a:gridCol w="1810993"/>
                <a:gridCol w="2983606"/>
              </a:tblGrid>
              <a:tr h="407962">
                <a:tc>
                  <a:txBody>
                    <a:bodyPr/>
                    <a:lstStyle/>
                    <a:p>
                      <a:pPr algn="ctr" fontAlgn="ctr"/>
                      <a:r>
                        <a:rPr lang="en-US" sz="1600" b="1" i="0" u="none" strike="noStrike" dirty="0">
                          <a:solidFill>
                            <a:srgbClr val="000000"/>
                          </a:solidFill>
                          <a:effectLst/>
                          <a:latin typeface="Calibri" panose="020F0502020204030204" pitchFamily="34" charset="0"/>
                        </a:rPr>
                        <a:t>S. No.</a:t>
                      </a:r>
                    </a:p>
                  </a:txBody>
                  <a:tcPr marL="9525" marR="9525" marT="9525" marB="0" anchor="ctr"/>
                </a:tc>
                <a:tc>
                  <a:txBody>
                    <a:bodyPr/>
                    <a:lstStyle/>
                    <a:p>
                      <a:pPr algn="ctr" fontAlgn="ctr"/>
                      <a:r>
                        <a:rPr lang="en-US" sz="1600" b="1" i="0" u="none" strike="noStrike" dirty="0" smtClean="0">
                          <a:solidFill>
                            <a:srgbClr val="000000"/>
                          </a:solidFill>
                          <a:effectLst/>
                          <a:latin typeface="Calibri" panose="020F0502020204030204" pitchFamily="34" charset="0"/>
                        </a:rPr>
                        <a:t>Title</a:t>
                      </a:r>
                      <a:r>
                        <a:rPr lang="en-US" sz="1600" b="1" i="0" u="none" strike="noStrike" baseline="0" dirty="0" smtClean="0">
                          <a:solidFill>
                            <a:srgbClr val="000000"/>
                          </a:solidFill>
                          <a:effectLst/>
                          <a:latin typeface="Calibri" panose="020F0502020204030204" pitchFamily="34" charset="0"/>
                        </a:rPr>
                        <a:t> &amp; </a:t>
                      </a:r>
                      <a:r>
                        <a:rPr lang="en-US" sz="1600" b="1" i="0" u="none" strike="noStrike" dirty="0" smtClean="0">
                          <a:solidFill>
                            <a:srgbClr val="000000"/>
                          </a:solidFill>
                          <a:effectLst/>
                          <a:latin typeface="Calibri" panose="020F0502020204030204" pitchFamily="34" charset="0"/>
                        </a:rPr>
                        <a:t>Author</a:t>
                      </a:r>
                      <a:endParaRPr lang="en-US" sz="16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600" b="1" i="0" u="none" strike="noStrike" dirty="0" smtClean="0">
                          <a:solidFill>
                            <a:srgbClr val="000000"/>
                          </a:solidFill>
                          <a:effectLst/>
                          <a:latin typeface="Calibri" panose="020F0502020204030204" pitchFamily="34" charset="0"/>
                        </a:rPr>
                        <a:t>Objective</a:t>
                      </a:r>
                      <a:endParaRPr lang="en-US" sz="1600" b="1" i="0" u="none" strike="noStrike" dirty="0">
                        <a:solidFill>
                          <a:srgbClr val="000000"/>
                        </a:solidFill>
                        <a:effectLst/>
                        <a:latin typeface="Calibri" panose="020F0502020204030204" pitchFamily="34" charset="0"/>
                      </a:endParaRPr>
                    </a:p>
                  </a:txBody>
                  <a:tcPr marL="9525" marR="9525" marT="9525" marB="0" anchor="ct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US" sz="1600" b="1" i="0" u="none" strike="noStrike" kern="1200" dirty="0" smtClean="0">
                          <a:solidFill>
                            <a:srgbClr val="000000"/>
                          </a:solidFill>
                          <a:effectLst/>
                          <a:latin typeface="Calibri" panose="020F0502020204030204" pitchFamily="34" charset="0"/>
                          <a:ea typeface="+mn-ea"/>
                          <a:cs typeface="+mn-cs"/>
                        </a:rPr>
                        <a:t>Methodology</a:t>
                      </a:r>
                    </a:p>
                  </a:txBody>
                  <a:tcPr marL="9525" marR="9525" marT="9525" marB="0" anchor="ctr"/>
                </a:tc>
                <a:tc>
                  <a:txBody>
                    <a:bodyPr/>
                    <a:lstStyle/>
                    <a:p>
                      <a:pPr algn="ctr" fontAlgn="ctr"/>
                      <a:r>
                        <a:rPr lang="en-US" sz="1600" b="1" i="0" u="none" strike="noStrike" dirty="0" smtClean="0">
                          <a:solidFill>
                            <a:srgbClr val="000000"/>
                          </a:solidFill>
                          <a:effectLst/>
                          <a:latin typeface="Calibri" panose="020F0502020204030204" pitchFamily="34" charset="0"/>
                        </a:rPr>
                        <a:t>Result</a:t>
                      </a:r>
                      <a:endParaRPr lang="en-US" sz="1600" b="1" i="0" u="none" strike="noStrike" dirty="0">
                        <a:solidFill>
                          <a:srgbClr val="000000"/>
                        </a:solidFill>
                        <a:effectLst/>
                        <a:latin typeface="Calibri" panose="020F0502020204030204" pitchFamily="34" charset="0"/>
                      </a:endParaRPr>
                    </a:p>
                  </a:txBody>
                  <a:tcPr marL="9525" marR="9525" marT="9525" marB="0" anchor="ctr"/>
                </a:tc>
              </a:tr>
              <a:tr h="2399632">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endParaRPr lang="en-US" sz="1100" b="0" i="0" u="none" strike="noStrike" kern="1200" dirty="0" smtClean="0">
                        <a:solidFill>
                          <a:srgbClr val="000000"/>
                        </a:solidFill>
                        <a:effectLst/>
                        <a:latin typeface="Calibri" panose="020F0502020204030204" pitchFamily="34" charset="0"/>
                        <a:ea typeface="+mn-ea"/>
                        <a:cs typeface="+mn-cs"/>
                      </a:endParaRPr>
                    </a:p>
                    <a:p>
                      <a:pPr marL="0" algn="ctr" defTabSz="914400" rtl="0" eaLnBrk="1" fontAlgn="ctr" latinLnBrk="0" hangingPunct="1"/>
                      <a:r>
                        <a:rPr lang="en-US" sz="1400" b="0" i="0" u="none" strike="noStrike" dirty="0" smtClean="0">
                          <a:solidFill>
                            <a:srgbClr val="000000"/>
                          </a:solidFill>
                          <a:effectLst/>
                          <a:latin typeface="Calibri" panose="020F0502020204030204" pitchFamily="34" charset="0"/>
                        </a:rPr>
                        <a:t>1</a:t>
                      </a:r>
                      <a:endParaRPr lang="en-US" sz="1400" b="0" i="0" u="none" strike="noStrike" kern="1200" dirty="0">
                        <a:solidFill>
                          <a:srgbClr val="000000"/>
                        </a:solidFill>
                        <a:effectLst/>
                        <a:latin typeface="Calibri" panose="020F0502020204030204" pitchFamily="34" charset="0"/>
                        <a:ea typeface="+mn-ea"/>
                        <a:cs typeface="+mn-cs"/>
                      </a:endParaRPr>
                    </a:p>
                  </a:txBody>
                  <a:tcPr marL="9525" marR="9525" marT="9525" marB="0" anchor="ctr"/>
                </a:tc>
                <a:tc>
                  <a:txBody>
                    <a:bodyPr/>
                    <a:lstStyle/>
                    <a:p>
                      <a:pPr algn="ctr" fontAlgn="ctr"/>
                      <a:r>
                        <a:rPr lang="en-US" sz="1400" b="0" i="0" u="none" strike="noStrike" dirty="0">
                          <a:solidFill>
                            <a:srgbClr val="000000"/>
                          </a:solidFill>
                          <a:effectLst/>
                          <a:latin typeface="Calibri" panose="020F0502020204030204" pitchFamily="34" charset="0"/>
                        </a:rPr>
                        <a:t>HIDDEN TRADE-OFFS IN INSURANCE WELLNESS </a:t>
                      </a:r>
                      <a:r>
                        <a:rPr lang="en-US" sz="1400" b="0" i="0" u="none" strike="noStrike" dirty="0" smtClean="0">
                          <a:solidFill>
                            <a:srgbClr val="000000"/>
                          </a:solidFill>
                          <a:effectLst/>
                          <a:latin typeface="Calibri" panose="020F0502020204030204" pitchFamily="34" charset="0"/>
                        </a:rPr>
                        <a:t>PROGRAMS</a:t>
                      </a:r>
                    </a:p>
                    <a:p>
                      <a:pPr algn="ctr" fontAlgn="ctr"/>
                      <a:endParaRPr lang="en-US" sz="1400" b="0" i="0" u="none" strike="noStrike" dirty="0" smtClean="0">
                        <a:solidFill>
                          <a:srgbClr val="000000"/>
                        </a:solidFill>
                        <a:effectLst/>
                        <a:latin typeface="Calibri" panose="020F0502020204030204" pitchFamily="34" charset="0"/>
                      </a:endParaRPr>
                    </a:p>
                    <a:p>
                      <a:pPr marL="0" algn="ctr" defTabSz="914400" rtl="0" eaLnBrk="1" fontAlgn="ctr" latinLnBrk="0" hangingPunct="1">
                        <a:lnSpc>
                          <a:spcPct val="100000"/>
                        </a:lnSpc>
                      </a:pPr>
                      <a:r>
                        <a:rPr lang="en-US" sz="1400" i="1" kern="1200" dirty="0" smtClean="0">
                          <a:solidFill>
                            <a:schemeClr val="dk1"/>
                          </a:solidFill>
                          <a:latin typeface="+mj-lt"/>
                          <a:ea typeface="+mn-ea"/>
                          <a:cs typeface="+mn-cs"/>
                        </a:rPr>
                        <a:t>January, 2021 Anya E.R. Prince </a:t>
                      </a:r>
                      <a:endParaRPr lang="en-US" sz="1400" i="1" kern="1200" dirty="0">
                        <a:solidFill>
                          <a:schemeClr val="dk1"/>
                        </a:solidFill>
                        <a:latin typeface="+mj-lt"/>
                        <a:ea typeface="+mn-ea"/>
                        <a:cs typeface="+mn-cs"/>
                      </a:endParaRPr>
                    </a:p>
                  </a:txBody>
                  <a:tcPr marL="9525" marR="9525" marT="9525" marB="0" anchor="ctr"/>
                </a:tc>
                <a:tc>
                  <a:txBody>
                    <a:bodyPr/>
                    <a:lstStyle/>
                    <a:p>
                      <a:pPr marL="0" marR="0" indent="0" algn="ctr" defTabSz="914400" rtl="0" eaLnBrk="1" fontAlgn="ctr" latinLnBrk="0" hangingPunct="1">
                        <a:lnSpc>
                          <a:spcPct val="150000"/>
                        </a:lnSpc>
                        <a:spcBef>
                          <a:spcPts val="0"/>
                        </a:spcBef>
                        <a:spcAft>
                          <a:spcPts val="0"/>
                        </a:spcAft>
                        <a:buClrTx/>
                        <a:buSzTx/>
                        <a:buFontTx/>
                        <a:buNone/>
                        <a:tabLst/>
                        <a:defRPr/>
                      </a:pPr>
                      <a:r>
                        <a:rPr lang="en-US" sz="1400" b="0" i="0" u="none" strike="noStrike" kern="1200" dirty="0" smtClean="0">
                          <a:solidFill>
                            <a:srgbClr val="000000"/>
                          </a:solidFill>
                          <a:effectLst/>
                          <a:latin typeface="Calibri" panose="020F0502020204030204" pitchFamily="34" charset="0"/>
                          <a:ea typeface="+mn-ea"/>
                          <a:cs typeface="+mn-cs"/>
                        </a:rPr>
                        <a:t>The paper discusses the trend of wellness programs in the insurance industry, where policyholders receive rewards or premium discounts for participating in health education and surveys or meeting health goals</a:t>
                      </a:r>
                    </a:p>
                    <a:p>
                      <a:pPr marL="0" algn="ctr" defTabSz="914400" rtl="0" eaLnBrk="1" fontAlgn="ctr" latinLnBrk="0" hangingPunct="1"/>
                      <a:endParaRPr lang="en-US" sz="1400" b="0" i="0" u="none" strike="noStrike" kern="1200" dirty="0">
                        <a:solidFill>
                          <a:srgbClr val="000000"/>
                        </a:solidFill>
                        <a:effectLst/>
                        <a:latin typeface="Calibri" panose="020F0502020204030204" pitchFamily="34" charset="0"/>
                        <a:ea typeface="+mn-ea"/>
                        <a:cs typeface="+mn-cs"/>
                      </a:endParaRPr>
                    </a:p>
                  </a:txBody>
                  <a:tcPr marL="9525" marR="9525" marT="9525" marB="0" anchor="ct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US" sz="1400" b="0" i="0" u="none" strike="noStrike" kern="1200" dirty="0" smtClean="0">
                          <a:solidFill>
                            <a:srgbClr val="000000"/>
                          </a:solidFill>
                          <a:effectLst/>
                          <a:latin typeface="Calibri" panose="020F0502020204030204" pitchFamily="34" charset="0"/>
                          <a:ea typeface="+mn-ea"/>
                          <a:cs typeface="+mn-cs"/>
                        </a:rPr>
                        <a:t>Descriptive  </a:t>
                      </a:r>
                    </a:p>
                    <a:p>
                      <a:pPr marL="0" marR="0" indent="0" algn="ctr" defTabSz="914400" rtl="0" eaLnBrk="1" fontAlgn="ctr" latinLnBrk="0" hangingPunct="1">
                        <a:lnSpc>
                          <a:spcPct val="100000"/>
                        </a:lnSpc>
                        <a:spcBef>
                          <a:spcPts val="0"/>
                        </a:spcBef>
                        <a:spcAft>
                          <a:spcPts val="0"/>
                        </a:spcAft>
                        <a:buClrTx/>
                        <a:buSzTx/>
                        <a:buFontTx/>
                        <a:buNone/>
                        <a:tabLst/>
                        <a:defRPr/>
                      </a:pPr>
                      <a:r>
                        <a:rPr lang="en-US" sz="1400" b="0" i="0" u="none" strike="noStrike" kern="1200" dirty="0" smtClean="0">
                          <a:solidFill>
                            <a:srgbClr val="000000"/>
                          </a:solidFill>
                          <a:effectLst/>
                          <a:latin typeface="Calibri" panose="020F0502020204030204" pitchFamily="34" charset="0"/>
                          <a:ea typeface="+mn-ea"/>
                          <a:cs typeface="+mn-cs"/>
                        </a:rPr>
                        <a:t>study</a:t>
                      </a:r>
                    </a:p>
                    <a:p>
                      <a:pPr marL="0" algn="ctr" defTabSz="914400" rtl="0" eaLnBrk="1" fontAlgn="ctr" latinLnBrk="0" hangingPunct="1"/>
                      <a:endParaRPr lang="en-US" sz="1400" b="0" i="0" u="none" strike="noStrike" kern="1200" dirty="0">
                        <a:solidFill>
                          <a:srgbClr val="000000"/>
                        </a:solidFill>
                        <a:effectLst/>
                        <a:latin typeface="Calibri" panose="020F0502020204030204" pitchFamily="34" charset="0"/>
                        <a:ea typeface="+mn-ea"/>
                        <a:cs typeface="+mn-cs"/>
                      </a:endParaRPr>
                    </a:p>
                  </a:txBody>
                  <a:tcPr marL="9525" marR="9525" marT="9525" marB="0" anchor="ctr"/>
                </a:tc>
                <a:tc>
                  <a:txBody>
                    <a:bodyPr/>
                    <a:lstStyle/>
                    <a:p>
                      <a:pPr algn="ctr"/>
                      <a:r>
                        <a:rPr lang="en-US" sz="1400" b="0" i="0" u="none" strike="noStrike" kern="1200" dirty="0" smtClean="0">
                          <a:solidFill>
                            <a:srgbClr val="000000"/>
                          </a:solidFill>
                          <a:effectLst/>
                          <a:latin typeface="Calibri" panose="020F0502020204030204" pitchFamily="34" charset="0"/>
                          <a:ea typeface="+mn-ea"/>
                          <a:cs typeface="+mn-cs"/>
                        </a:rPr>
                        <a:t>69.5% Americans willing to adopt health-insurance use-cases with wearable's.</a:t>
                      </a:r>
                    </a:p>
                    <a:p>
                      <a:pPr algn="ctr"/>
                      <a:r>
                        <a:rPr lang="en-US" sz="1400" b="0" i="0" u="none" strike="noStrike" kern="1200" dirty="0" smtClean="0">
                          <a:solidFill>
                            <a:srgbClr val="000000"/>
                          </a:solidFill>
                          <a:effectLst/>
                          <a:latin typeface="Calibri" panose="020F0502020204030204" pitchFamily="34" charset="0"/>
                          <a:ea typeface="+mn-ea"/>
                          <a:cs typeface="+mn-cs"/>
                        </a:rPr>
                        <a:t>Financial incentives increase willingness to adopt health insurance wellness program</a:t>
                      </a:r>
                    </a:p>
                    <a:p>
                      <a:pPr marL="0" algn="ctr" defTabSz="914400" rtl="0" eaLnBrk="1" fontAlgn="ctr" latinLnBrk="0" hangingPunct="1"/>
                      <a:endParaRPr lang="en-US" sz="1400" b="0" i="0" u="none" strike="noStrike" kern="1200" dirty="0">
                        <a:solidFill>
                          <a:srgbClr val="000000"/>
                        </a:solidFill>
                        <a:effectLst/>
                        <a:latin typeface="Calibri" panose="020F0502020204030204" pitchFamily="34" charset="0"/>
                        <a:ea typeface="+mn-ea"/>
                        <a:cs typeface="+mn-cs"/>
                      </a:endParaRPr>
                    </a:p>
                  </a:txBody>
                  <a:tcPr marL="9525" marR="9525" marT="9525" marB="0" anchor="ctr"/>
                </a:tc>
              </a:tr>
              <a:tr h="4413715">
                <a:tc>
                  <a:txBody>
                    <a:bodyPr/>
                    <a:lstStyle/>
                    <a:p>
                      <a:pPr marL="0" algn="ctr" defTabSz="914400" rtl="0" eaLnBrk="1" fontAlgn="ctr" latinLnBrk="0" hangingPunct="1"/>
                      <a:r>
                        <a:rPr lang="en-US" sz="1400" b="0" i="0" u="none" strike="noStrike" kern="1200" dirty="0" smtClean="0">
                          <a:solidFill>
                            <a:srgbClr val="000000"/>
                          </a:solidFill>
                          <a:effectLst/>
                          <a:latin typeface="Calibri" panose="020F0502020204030204" pitchFamily="34" charset="0"/>
                          <a:ea typeface="+mn-ea"/>
                          <a:cs typeface="+mn-cs"/>
                        </a:rPr>
                        <a:t>2.</a:t>
                      </a:r>
                      <a:endParaRPr lang="en-US" sz="1400" b="0" i="0" u="none" strike="noStrike" kern="1200" dirty="0">
                        <a:solidFill>
                          <a:srgbClr val="000000"/>
                        </a:solidFill>
                        <a:effectLst/>
                        <a:latin typeface="Calibri" panose="020F0502020204030204" pitchFamily="34" charset="0"/>
                        <a:ea typeface="+mn-ea"/>
                        <a:cs typeface="+mn-cs"/>
                      </a:endParaRPr>
                    </a:p>
                  </a:txBody>
                  <a:tcPr/>
                </a:tc>
                <a:tc>
                  <a:txBody>
                    <a:bodyPr/>
                    <a:lstStyle/>
                    <a:p>
                      <a:pPr marL="0" algn="ctr" defTabSz="914400" rtl="0" eaLnBrk="1" fontAlgn="ctr" latinLnBrk="0" hangingPunct="1">
                        <a:lnSpc>
                          <a:spcPct val="150000"/>
                        </a:lnSpc>
                      </a:pPr>
                      <a:r>
                        <a:rPr lang="en-US" sz="1400" b="0" i="0" u="none" strike="noStrike" kern="1200" dirty="0" smtClean="0">
                          <a:solidFill>
                            <a:srgbClr val="000000"/>
                          </a:solidFill>
                          <a:effectLst/>
                          <a:latin typeface="Calibri" panose="020F0502020204030204" pitchFamily="34" charset="0"/>
                          <a:ea typeface="+mn-ea"/>
                          <a:cs typeface="+mn-cs"/>
                        </a:rPr>
                        <a:t>THE FUSION OF HEALTH TECH AND INSURE TECH</a:t>
                      </a:r>
                    </a:p>
                    <a:p>
                      <a:pPr marL="0" algn="ctr" defTabSz="914400" rtl="0" eaLnBrk="1" fontAlgn="ctr" latinLnBrk="0" hangingPunct="1">
                        <a:lnSpc>
                          <a:spcPct val="150000"/>
                        </a:lnSpc>
                      </a:pPr>
                      <a:r>
                        <a:rPr lang="en-US" sz="1400" dirty="0" smtClean="0"/>
                        <a:t>Dr. Gaurav </a:t>
                      </a:r>
                      <a:r>
                        <a:rPr lang="en-US" sz="1400" dirty="0" err="1" smtClean="0"/>
                        <a:t>Sahni</a:t>
                      </a:r>
                      <a:endParaRPr lang="en-US" sz="1400" dirty="0" smtClean="0"/>
                    </a:p>
                    <a:p>
                      <a:pPr marL="0" algn="ctr" defTabSz="914400" rtl="0" eaLnBrk="1" fontAlgn="ctr" latinLnBrk="0" hangingPunct="1">
                        <a:lnSpc>
                          <a:spcPct val="150000"/>
                        </a:lnSpc>
                      </a:pPr>
                      <a:endParaRPr lang="en-US" sz="1400" i="1" dirty="0" smtClean="0"/>
                    </a:p>
                    <a:p>
                      <a:pPr marL="0" algn="ctr" defTabSz="914400" rtl="0" eaLnBrk="1" fontAlgn="ctr" latinLnBrk="0" hangingPunct="1">
                        <a:lnSpc>
                          <a:spcPct val="100000"/>
                        </a:lnSpc>
                      </a:pPr>
                      <a:r>
                        <a:rPr lang="en-US" sz="1400" i="1" kern="1200" dirty="0" smtClean="0">
                          <a:solidFill>
                            <a:schemeClr val="dk1"/>
                          </a:solidFill>
                          <a:latin typeface="+mj-lt"/>
                          <a:ea typeface="+mn-ea"/>
                          <a:cs typeface="+mn-cs"/>
                        </a:rPr>
                        <a:t>Received: 27 March 2022; Accepted: 18 May 2022; Published: 08 January 2023</a:t>
                      </a:r>
                      <a:endParaRPr lang="en-US" sz="1400" i="1" kern="1200" dirty="0">
                        <a:solidFill>
                          <a:schemeClr val="dk1"/>
                        </a:solidFill>
                        <a:latin typeface="+mj-lt"/>
                        <a:ea typeface="+mn-ea"/>
                        <a:cs typeface="+mn-cs"/>
                      </a:endParaRPr>
                    </a:p>
                  </a:txBody>
                  <a:tcPr/>
                </a:tc>
                <a:tc>
                  <a:txBody>
                    <a:bodyPr/>
                    <a:lstStyle/>
                    <a:p>
                      <a:pPr marL="0" marR="0" indent="0" algn="ctr" defTabSz="914400" rtl="0" eaLnBrk="1" fontAlgn="ctr" latinLnBrk="0" hangingPunct="1">
                        <a:lnSpc>
                          <a:spcPct val="150000"/>
                        </a:lnSpc>
                        <a:spcBef>
                          <a:spcPts val="0"/>
                        </a:spcBef>
                        <a:spcAft>
                          <a:spcPts val="0"/>
                        </a:spcAft>
                        <a:buClrTx/>
                        <a:buSzTx/>
                        <a:buFontTx/>
                        <a:buNone/>
                        <a:tabLst/>
                        <a:defRPr/>
                      </a:pPr>
                      <a:r>
                        <a:rPr lang="en-US" sz="1400" b="0" i="0" u="none" strike="noStrike" kern="1200" dirty="0" smtClean="0">
                          <a:solidFill>
                            <a:srgbClr val="000000"/>
                          </a:solidFill>
                          <a:effectLst/>
                          <a:latin typeface="Calibri" panose="020F0502020204030204" pitchFamily="34" charset="0"/>
                          <a:ea typeface="+mn-ea"/>
                          <a:cs typeface="+mn-cs"/>
                        </a:rPr>
                        <a:t>The main objective of this study is to examine how digital health technologies, like wearable devices, are transforming the health insurance market by providing valuable data for improved product development and preventive healthcare.</a:t>
                      </a:r>
                    </a:p>
                    <a:p>
                      <a:pPr marL="0" marR="0" indent="0" algn="ctr" defTabSz="914400" rtl="0" eaLnBrk="1" fontAlgn="ctr" latinLnBrk="0" hangingPunct="1">
                        <a:lnSpc>
                          <a:spcPct val="100000"/>
                        </a:lnSpc>
                        <a:spcBef>
                          <a:spcPts val="0"/>
                        </a:spcBef>
                        <a:spcAft>
                          <a:spcPts val="0"/>
                        </a:spcAft>
                        <a:buClrTx/>
                        <a:buSzTx/>
                        <a:buFontTx/>
                        <a:buNone/>
                        <a:tabLst/>
                        <a:defRPr/>
                      </a:pPr>
                      <a:endParaRPr lang="en-US" sz="1400" b="0" i="0" u="none" strike="noStrike" kern="1200" dirty="0">
                        <a:solidFill>
                          <a:srgbClr val="000000"/>
                        </a:solidFill>
                        <a:effectLst/>
                        <a:latin typeface="Calibri" panose="020F0502020204030204" pitchFamily="34" charset="0"/>
                        <a:ea typeface="+mn-ea"/>
                        <a:cs typeface="+mn-cs"/>
                      </a:endParaRPr>
                    </a:p>
                  </a:txBody>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US" sz="1400" b="0" i="0" u="none" strike="noStrike" kern="1200" dirty="0" smtClean="0">
                          <a:solidFill>
                            <a:srgbClr val="000000"/>
                          </a:solidFill>
                          <a:effectLst/>
                          <a:latin typeface="Calibri" panose="020F0502020204030204" pitchFamily="34" charset="0"/>
                          <a:ea typeface="+mn-ea"/>
                          <a:cs typeface="+mn-cs"/>
                        </a:rPr>
                        <a:t>Observational </a:t>
                      </a:r>
                    </a:p>
                    <a:p>
                      <a:pPr marL="0" marR="0" indent="0" algn="ctr" defTabSz="914400" rtl="0" eaLnBrk="1" fontAlgn="ctr" latinLnBrk="0" hangingPunct="1">
                        <a:lnSpc>
                          <a:spcPct val="100000"/>
                        </a:lnSpc>
                        <a:spcBef>
                          <a:spcPts val="0"/>
                        </a:spcBef>
                        <a:spcAft>
                          <a:spcPts val="0"/>
                        </a:spcAft>
                        <a:buClrTx/>
                        <a:buSzTx/>
                        <a:buFontTx/>
                        <a:buNone/>
                        <a:tabLst/>
                        <a:defRPr/>
                      </a:pPr>
                      <a:r>
                        <a:rPr lang="en-US" sz="1400" b="0" i="0" u="none" strike="noStrike" kern="1200" dirty="0" smtClean="0">
                          <a:solidFill>
                            <a:srgbClr val="000000"/>
                          </a:solidFill>
                          <a:effectLst/>
                          <a:latin typeface="Calibri" panose="020F0502020204030204" pitchFamily="34" charset="0"/>
                          <a:ea typeface="+mn-ea"/>
                          <a:cs typeface="+mn-cs"/>
                        </a:rPr>
                        <a:t>Study</a:t>
                      </a:r>
                      <a:endParaRPr lang="en-US" sz="1400" b="0" i="0" u="none" strike="noStrike" kern="1200" dirty="0">
                        <a:solidFill>
                          <a:srgbClr val="000000"/>
                        </a:solidFill>
                        <a:effectLst/>
                        <a:latin typeface="Calibri" panose="020F0502020204030204" pitchFamily="34" charset="0"/>
                        <a:ea typeface="+mn-ea"/>
                        <a:cs typeface="+mn-cs"/>
                      </a:endParaRPr>
                    </a:p>
                  </a:txBody>
                  <a:tcPr/>
                </a:tc>
                <a:tc>
                  <a:txBody>
                    <a:bodyPr/>
                    <a:lstStyle/>
                    <a:p>
                      <a:pPr marL="285750" indent="-285750" algn="ctr">
                        <a:buFont typeface="Wingdings" panose="05000000000000000000" pitchFamily="2" charset="2"/>
                        <a:buChar char="§"/>
                      </a:pPr>
                      <a:r>
                        <a:rPr lang="en-US" sz="1400" dirty="0" smtClean="0"/>
                        <a:t>Wearable health devices, like fitness bands, are widely used.</a:t>
                      </a:r>
                    </a:p>
                    <a:p>
                      <a:pPr marL="285750" indent="-285750" algn="ctr">
                        <a:buFont typeface="Wingdings" panose="05000000000000000000" pitchFamily="2" charset="2"/>
                        <a:buChar char="§"/>
                      </a:pPr>
                      <a:endParaRPr lang="en-US" sz="1400" dirty="0" smtClean="0"/>
                    </a:p>
                    <a:p>
                      <a:pPr marL="285750" indent="-285750" algn="ctr">
                        <a:buFont typeface="Wingdings" panose="05000000000000000000" pitchFamily="2" charset="2"/>
                        <a:buChar char="§"/>
                      </a:pPr>
                      <a:r>
                        <a:rPr lang="en-US" sz="1400" dirty="0" smtClean="0"/>
                        <a:t>Data from these devices is valuable for insurance companies.</a:t>
                      </a:r>
                    </a:p>
                    <a:p>
                      <a:pPr marL="285750" indent="-285750" algn="ctr">
                        <a:buFont typeface="Wingdings" panose="05000000000000000000" pitchFamily="2" charset="2"/>
                        <a:buChar char="§"/>
                      </a:pPr>
                      <a:r>
                        <a:rPr lang="en-US" sz="1400" dirty="0" smtClean="0"/>
                        <a:t>It helps insurers offer better plans and enhance preventive healthcare.</a:t>
                      </a:r>
                    </a:p>
                    <a:p>
                      <a:pPr marL="285750" indent="-285750" algn="ctr">
                        <a:buFont typeface="Wingdings" panose="05000000000000000000" pitchFamily="2" charset="2"/>
                        <a:buChar char="§"/>
                      </a:pPr>
                      <a:endParaRPr lang="en-US" sz="1400" dirty="0" smtClean="0"/>
                    </a:p>
                    <a:p>
                      <a:pPr marL="285750" indent="-285750" algn="ctr">
                        <a:buFont typeface="Wingdings" panose="05000000000000000000" pitchFamily="2" charset="2"/>
                        <a:buChar char="§"/>
                      </a:pPr>
                      <a:r>
                        <a:rPr lang="en-US" sz="1400" dirty="0" smtClean="0"/>
                        <a:t>The </a:t>
                      </a:r>
                      <a:r>
                        <a:rPr lang="en-US" sz="1400" dirty="0" err="1" smtClean="0"/>
                        <a:t>IoT</a:t>
                      </a:r>
                      <a:r>
                        <a:rPr lang="en-US" sz="1400" dirty="0" smtClean="0"/>
                        <a:t> Healthcare Technology market reached $14.6 billion by 2022.</a:t>
                      </a:r>
                    </a:p>
                    <a:p>
                      <a:pPr marL="285750" indent="-285750" algn="ctr">
                        <a:buFont typeface="Wingdings" panose="05000000000000000000" pitchFamily="2" charset="2"/>
                        <a:buChar char="§"/>
                      </a:pPr>
                      <a:endParaRPr lang="en-US" sz="1400" dirty="0" smtClean="0"/>
                    </a:p>
                    <a:p>
                      <a:pPr marL="285750" indent="-285750" algn="ctr">
                        <a:buFont typeface="Wingdings" panose="05000000000000000000" pitchFamily="2" charset="2"/>
                        <a:buChar char="§"/>
                      </a:pPr>
                      <a:r>
                        <a:rPr lang="en-US" sz="1400" dirty="0" smtClean="0"/>
                        <a:t>Integrating this data benefits insurers and policyholders, improving healthcare outcomes</a:t>
                      </a:r>
                      <a:r>
                        <a:rPr lang="en-US" dirty="0" smtClean="0"/>
                        <a:t>.</a:t>
                      </a:r>
                    </a:p>
                    <a:p>
                      <a:pPr algn="ctr"/>
                      <a:endParaRPr lang="en-US" dirty="0"/>
                    </a:p>
                  </a:txBody>
                  <a:tcPr/>
                </a:tc>
              </a:tr>
            </a:tbl>
          </a:graphicData>
        </a:graphic>
      </p:graphicFrame>
    </p:spTree>
    <p:extLst>
      <p:ext uri="{BB962C8B-B14F-4D97-AF65-F5344CB8AC3E}">
        <p14:creationId xmlns:p14="http://schemas.microsoft.com/office/powerpoint/2010/main" val="299759418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1097</TotalTime>
  <Words>1173</Words>
  <Application>Microsoft Office PowerPoint</Application>
  <PresentationFormat>Widescreen</PresentationFormat>
  <Paragraphs>141</Paragraphs>
  <Slides>13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Arial</vt:lpstr>
      <vt:lpstr>Calibri</vt:lpstr>
      <vt:lpstr>Calibri Light</vt:lpstr>
      <vt:lpstr>Times New Roman</vt:lpstr>
      <vt:lpstr>Wingdings</vt:lpstr>
      <vt:lpstr>Office Theme</vt:lpstr>
      <vt:lpstr>‘’INTEGRATION OF TECHNOLOGY IN WELLNESS PROGRAMS’’ AND ITS INFLUENCE ON THE HEALTH INSURANCE MARKET: A NARRATIVE REVIEW  </vt:lpstr>
      <vt:lpstr>PERMISSION SLIDE </vt:lpstr>
      <vt:lpstr>INTRODUCTION</vt:lpstr>
      <vt:lpstr>OBJECTIVES </vt:lpstr>
      <vt:lpstr>METHODOLOGY</vt:lpstr>
      <vt:lpstr>METHODOLOGY</vt:lpstr>
      <vt:lpstr>PowerPoint Presentation</vt:lpstr>
      <vt:lpstr>PowerPoint Presentation</vt:lpstr>
      <vt:lpstr>PowerPoint Presentation</vt:lpstr>
      <vt:lpstr>PowerPoint Presentation</vt:lpstr>
      <vt:lpstr>Discussion </vt:lpstr>
      <vt:lpstr>Conclusion </vt:lpstr>
      <vt:lpstr>REFERENCES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account</dc:creator>
  <cp:lastModifiedBy>Microsoft account</cp:lastModifiedBy>
  <cp:revision>141</cp:revision>
  <dcterms:created xsi:type="dcterms:W3CDTF">2024-04-28T13:26:41Z</dcterms:created>
  <dcterms:modified xsi:type="dcterms:W3CDTF">2024-06-19T16:01:29Z</dcterms:modified>
</cp:coreProperties>
</file>