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handoutMasterIdLst>
    <p:handoutMasterId r:id="rId26"/>
  </p:handoutMasterIdLst>
  <p:sldIdLst>
    <p:sldId id="257" r:id="rId2"/>
    <p:sldId id="279" r:id="rId3"/>
    <p:sldId id="258" r:id="rId4"/>
    <p:sldId id="262" r:id="rId5"/>
    <p:sldId id="259" r:id="rId6"/>
    <p:sldId id="263" r:id="rId7"/>
    <p:sldId id="283" r:id="rId8"/>
    <p:sldId id="264" r:id="rId9"/>
    <p:sldId id="266" r:id="rId10"/>
    <p:sldId id="270" r:id="rId11"/>
    <p:sldId id="271" r:id="rId12"/>
    <p:sldId id="272" r:id="rId13"/>
    <p:sldId id="273" r:id="rId14"/>
    <p:sldId id="276" r:id="rId15"/>
    <p:sldId id="274" r:id="rId16"/>
    <p:sldId id="275" r:id="rId17"/>
    <p:sldId id="277" r:id="rId18"/>
    <p:sldId id="282" r:id="rId19"/>
    <p:sldId id="278" r:id="rId20"/>
    <p:sldId id="268" r:id="rId21"/>
    <p:sldId id="269" r:id="rId22"/>
    <p:sldId id="280" r:id="rId23"/>
    <p:sldId id="281" r:id="rId2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888">
          <p15:clr>
            <a:srgbClr val="A4A3A4"/>
          </p15:clr>
        </p15:guide>
        <p15:guide id="4" orient="horz" pos="864" userDrawn="1">
          <p15:clr>
            <a:srgbClr val="A4A3A4"/>
          </p15:clr>
        </p15:guide>
        <p15:guide id="5" pos="3839">
          <p15:clr>
            <a:srgbClr val="A4A3A4"/>
          </p15:clr>
        </p15:guide>
        <p15:guide id="6" pos="1007">
          <p15:clr>
            <a:srgbClr val="A4A3A4"/>
          </p15:clr>
        </p15:guide>
        <p15:guide id="7" pos="717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ABFCF23-3B69-468F-B69F-88F6DE6A72F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howGuides="1">
      <p:cViewPr varScale="1">
        <p:scale>
          <a:sx n="83" d="100"/>
          <a:sy n="83" d="100"/>
        </p:scale>
        <p:origin x="566" y="77"/>
      </p:cViewPr>
      <p:guideLst>
        <p:guide orient="horz" pos="2160"/>
        <p:guide orient="horz" pos="1008"/>
        <p:guide orient="horz" pos="3888"/>
        <p:guide orient="horz" pos="864"/>
        <p:guide pos="3839"/>
        <p:guide pos="1007"/>
        <p:guide pos="7173"/>
      </p:guideLst>
    </p:cSldViewPr>
  </p:slideViewPr>
  <p:notesTextViewPr>
    <p:cViewPr>
      <p:scale>
        <a:sx n="3" d="2"/>
        <a:sy n="3" d="2"/>
      </p:scale>
      <p:origin x="0" y="0"/>
    </p:cViewPr>
  </p:notesTextViewPr>
  <p:notesViewPr>
    <p:cSldViewPr showGuides="1">
      <p:cViewPr varScale="1">
        <p:scale>
          <a:sx n="76" d="100"/>
          <a:sy n="76" d="100"/>
        </p:scale>
        <p:origin x="256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E:\DISSERTATION\PRESCRIPTION%20AUDIT.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b="1" dirty="0"/>
              <a:t>TYPE OF PRESCRIPTIONS</a:t>
            </a:r>
          </a:p>
        </c:rich>
      </c:tx>
      <c:layout>
        <c:manualLayout>
          <c:xMode val="edge"/>
          <c:yMode val="edge"/>
          <c:x val="0.47249481435241969"/>
          <c:y val="1.603357202735049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A3DB-49E2-A5A6-07CB998C5B5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Sheet1!$B$47:$B$48</c:f>
              <c:strCache>
                <c:ptCount val="2"/>
                <c:pt idx="0">
                  <c:v>Hand</c:v>
                </c:pt>
                <c:pt idx="1">
                  <c:v>Printed</c:v>
                </c:pt>
              </c:strCache>
            </c:strRef>
          </c:cat>
          <c:val>
            <c:numRef>
              <c:f>Sheet1!$C$47:$C$48</c:f>
              <c:numCache>
                <c:formatCode>0%</c:formatCode>
                <c:ptCount val="2"/>
                <c:pt idx="0">
                  <c:v>0.59663865546218486</c:v>
                </c:pt>
                <c:pt idx="1">
                  <c:v>0.40336134453781514</c:v>
                </c:pt>
              </c:numCache>
            </c:numRef>
          </c:val>
          <c:extLst>
            <c:ext xmlns:c16="http://schemas.microsoft.com/office/drawing/2014/chart" uri="{C3380CC4-5D6E-409C-BE32-E72D297353CC}">
              <c16:uniqueId val="{00000002-A3DB-49E2-A5A6-07CB998C5B5D}"/>
            </c:ext>
          </c:extLst>
        </c:ser>
        <c:dLbls>
          <c:showLegendKey val="0"/>
          <c:showVal val="0"/>
          <c:showCatName val="0"/>
          <c:showSerName val="0"/>
          <c:showPercent val="0"/>
          <c:showBubbleSize val="0"/>
        </c:dLbls>
        <c:gapWidth val="219"/>
        <c:overlap val="-27"/>
        <c:axId val="636225808"/>
        <c:axId val="636234088"/>
      </c:barChart>
      <c:catAx>
        <c:axId val="636225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234088"/>
        <c:crosses val="autoZero"/>
        <c:auto val="1"/>
        <c:lblAlgn val="ctr"/>
        <c:lblOffset val="100"/>
        <c:noMultiLvlLbl val="0"/>
      </c:catAx>
      <c:valAx>
        <c:axId val="6362340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225808"/>
        <c:crosses val="autoZero"/>
        <c:crossBetween val="between"/>
      </c:valAx>
      <c:spPr>
        <a:noFill/>
        <a:ln>
          <a:noFill/>
        </a:ln>
        <a:effectLst/>
      </c:spPr>
    </c:plotArea>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DATE ON PRESCRIPTION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CADD-4D4D-88E7-8928F974AB5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Sheet1!$B$38:$B$39</c:f>
              <c:strCache>
                <c:ptCount val="2"/>
                <c:pt idx="0">
                  <c:v>No</c:v>
                </c:pt>
                <c:pt idx="1">
                  <c:v>Yes</c:v>
                </c:pt>
              </c:strCache>
            </c:strRef>
          </c:cat>
          <c:val>
            <c:numRef>
              <c:f>Sheet1!$C$38:$C$39</c:f>
              <c:numCache>
                <c:formatCode>0%</c:formatCode>
                <c:ptCount val="2"/>
                <c:pt idx="0">
                  <c:v>4.7619047619047616E-2</c:v>
                </c:pt>
                <c:pt idx="1">
                  <c:v>0.95238095238095233</c:v>
                </c:pt>
              </c:numCache>
            </c:numRef>
          </c:val>
          <c:extLst>
            <c:ext xmlns:c16="http://schemas.microsoft.com/office/drawing/2014/chart" uri="{C3380CC4-5D6E-409C-BE32-E72D297353CC}">
              <c16:uniqueId val="{00000002-CADD-4D4D-88E7-8928F974AB52}"/>
            </c:ext>
          </c:extLst>
        </c:ser>
        <c:dLbls>
          <c:showLegendKey val="0"/>
          <c:showVal val="0"/>
          <c:showCatName val="0"/>
          <c:showSerName val="0"/>
          <c:showPercent val="0"/>
          <c:showBubbleSize val="0"/>
        </c:dLbls>
        <c:gapWidth val="219"/>
        <c:overlap val="-27"/>
        <c:axId val="612069824"/>
        <c:axId val="612070184"/>
      </c:barChart>
      <c:catAx>
        <c:axId val="612069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2070184"/>
        <c:crosses val="autoZero"/>
        <c:auto val="1"/>
        <c:lblAlgn val="ctr"/>
        <c:lblOffset val="100"/>
        <c:noMultiLvlLbl val="0"/>
      </c:catAx>
      <c:valAx>
        <c:axId val="6120701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2069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PRESCRIPTIONS ARE NAMED OR NOT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5C77-4B29-816A-C62F0F5AE7CB}"/>
              </c:ext>
            </c:extLst>
          </c:dPt>
          <c:dPt>
            <c:idx val="2"/>
            <c:invertIfNegative val="0"/>
            <c:bubble3D val="0"/>
            <c:spPr>
              <a:solidFill>
                <a:srgbClr val="FF0000"/>
              </a:solidFill>
              <a:ln>
                <a:noFill/>
              </a:ln>
              <a:effectLst/>
            </c:spPr>
            <c:extLst>
              <c:ext xmlns:c16="http://schemas.microsoft.com/office/drawing/2014/chart" uri="{C3380CC4-5D6E-409C-BE32-E72D297353CC}">
                <c16:uniqueId val="{00000003-5C77-4B29-816A-C62F0F5AE7C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Sheet1!$B$34:$B$36</c:f>
              <c:strCache>
                <c:ptCount val="2"/>
                <c:pt idx="0">
                  <c:v>No</c:v>
                </c:pt>
                <c:pt idx="1">
                  <c:v>Yes</c:v>
                </c:pt>
              </c:strCache>
            </c:strRef>
          </c:cat>
          <c:val>
            <c:numRef>
              <c:f>Sheet1!$C$34:$C$36</c:f>
              <c:numCache>
                <c:formatCode>0%</c:formatCode>
                <c:ptCount val="3"/>
                <c:pt idx="0">
                  <c:v>0.35294117647058826</c:v>
                </c:pt>
                <c:pt idx="1">
                  <c:v>0.6470588235294118</c:v>
                </c:pt>
              </c:numCache>
            </c:numRef>
          </c:val>
          <c:extLst>
            <c:ext xmlns:c16="http://schemas.microsoft.com/office/drawing/2014/chart" uri="{C3380CC4-5D6E-409C-BE32-E72D297353CC}">
              <c16:uniqueId val="{00000004-5C77-4B29-816A-C62F0F5AE7CB}"/>
            </c:ext>
          </c:extLst>
        </c:ser>
        <c:dLbls>
          <c:showLegendKey val="0"/>
          <c:showVal val="0"/>
          <c:showCatName val="0"/>
          <c:showSerName val="0"/>
          <c:showPercent val="0"/>
          <c:showBubbleSize val="0"/>
        </c:dLbls>
        <c:gapWidth val="219"/>
        <c:overlap val="-27"/>
        <c:axId val="498472096"/>
        <c:axId val="498478576"/>
      </c:barChart>
      <c:catAx>
        <c:axId val="49847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78576"/>
        <c:crosses val="autoZero"/>
        <c:auto val="1"/>
        <c:lblAlgn val="ctr"/>
        <c:lblOffset val="100"/>
        <c:noMultiLvlLbl val="0"/>
      </c:catAx>
      <c:valAx>
        <c:axId val="4984785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72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TIME ON PRESCRIPTION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7F7-4565-A4AB-DB0F682A34B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Sheet1!$B$41:$B$42</c:f>
              <c:strCache>
                <c:ptCount val="2"/>
                <c:pt idx="0">
                  <c:v>No</c:v>
                </c:pt>
                <c:pt idx="1">
                  <c:v>Yes</c:v>
                </c:pt>
              </c:strCache>
            </c:strRef>
          </c:cat>
          <c:val>
            <c:numRef>
              <c:f>Sheet1!$C$41:$C$42</c:f>
              <c:numCache>
                <c:formatCode>0%</c:formatCode>
                <c:ptCount val="2"/>
                <c:pt idx="0">
                  <c:v>0.80392156862745101</c:v>
                </c:pt>
                <c:pt idx="1">
                  <c:v>0.19607843137254902</c:v>
                </c:pt>
              </c:numCache>
            </c:numRef>
          </c:val>
          <c:extLst>
            <c:ext xmlns:c16="http://schemas.microsoft.com/office/drawing/2014/chart" uri="{C3380CC4-5D6E-409C-BE32-E72D297353CC}">
              <c16:uniqueId val="{00000002-97F7-4565-A4AB-DB0F682A34B3}"/>
            </c:ext>
          </c:extLst>
        </c:ser>
        <c:dLbls>
          <c:dLblPos val="ctr"/>
          <c:showLegendKey val="0"/>
          <c:showVal val="1"/>
          <c:showCatName val="0"/>
          <c:showSerName val="0"/>
          <c:showPercent val="0"/>
          <c:showBubbleSize val="0"/>
        </c:dLbls>
        <c:gapWidth val="219"/>
        <c:overlap val="-27"/>
        <c:axId val="487320768"/>
        <c:axId val="615106104"/>
      </c:barChart>
      <c:catAx>
        <c:axId val="487320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5106104"/>
        <c:crosses val="autoZero"/>
        <c:auto val="1"/>
        <c:lblAlgn val="ctr"/>
        <c:lblOffset val="100"/>
        <c:noMultiLvlLbl val="0"/>
      </c:catAx>
      <c:valAx>
        <c:axId val="615106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320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t>DOCTOR’S</a:t>
            </a:r>
            <a:r>
              <a:rPr lang="en-US" sz="2000" b="1" baseline="0" dirty="0"/>
              <a:t> SIGNATURE ON PRESCRIPTION</a:t>
            </a:r>
            <a:endParaRPr lang="en-IN" sz="20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11D3-46F4-AFFD-B4943F82157F}"/>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Sheet1!$B$44:$B$45</c:f>
              <c:strCache>
                <c:ptCount val="2"/>
                <c:pt idx="0">
                  <c:v>No</c:v>
                </c:pt>
                <c:pt idx="1">
                  <c:v>Yes</c:v>
                </c:pt>
              </c:strCache>
            </c:strRef>
          </c:cat>
          <c:val>
            <c:numRef>
              <c:f>Sheet1!$C$44:$C$45</c:f>
              <c:numCache>
                <c:formatCode>0%</c:formatCode>
                <c:ptCount val="2"/>
                <c:pt idx="0">
                  <c:v>5.0420168067226892E-2</c:v>
                </c:pt>
                <c:pt idx="1">
                  <c:v>0.94957983193277307</c:v>
                </c:pt>
              </c:numCache>
            </c:numRef>
          </c:val>
          <c:extLst>
            <c:ext xmlns:c16="http://schemas.microsoft.com/office/drawing/2014/chart" uri="{C3380CC4-5D6E-409C-BE32-E72D297353CC}">
              <c16:uniqueId val="{00000002-11D3-46F4-AFFD-B4943F82157F}"/>
            </c:ext>
          </c:extLst>
        </c:ser>
        <c:dLbls>
          <c:showLegendKey val="0"/>
          <c:showVal val="0"/>
          <c:showCatName val="0"/>
          <c:showSerName val="0"/>
          <c:showPercent val="0"/>
          <c:showBubbleSize val="0"/>
        </c:dLbls>
        <c:gapWidth val="219"/>
        <c:overlap val="-27"/>
        <c:axId val="636206008"/>
        <c:axId val="636206728"/>
      </c:barChart>
      <c:catAx>
        <c:axId val="636206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206728"/>
        <c:crosses val="autoZero"/>
        <c:auto val="1"/>
        <c:lblAlgn val="ctr"/>
        <c:lblOffset val="100"/>
        <c:noMultiLvlLbl val="0"/>
      </c:catAx>
      <c:valAx>
        <c:axId val="6362067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206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WHETHER AGE IS MENTIONED OR NOT</a:t>
            </a:r>
          </a:p>
          <a:p>
            <a:pPr>
              <a:defRPr/>
            </a:pPr>
            <a:endParaRPr lang="en-IN" sz="20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F40-4D2F-A71F-DF9606778ED1}"/>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9F40-4D2F-A71F-DF9606778ED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Sheet1!$B$3:$B$4</c:f>
              <c:strCache>
                <c:ptCount val="2"/>
                <c:pt idx="0">
                  <c:v>No</c:v>
                </c:pt>
                <c:pt idx="1">
                  <c:v>Yes</c:v>
                </c:pt>
              </c:strCache>
            </c:strRef>
          </c:cat>
          <c:val>
            <c:numRef>
              <c:f>Sheet1!$C$3:$C$4</c:f>
              <c:numCache>
                <c:formatCode>0.00%</c:formatCode>
                <c:ptCount val="2"/>
                <c:pt idx="0">
                  <c:v>0.51820728291316531</c:v>
                </c:pt>
                <c:pt idx="1">
                  <c:v>0.48179271708683474</c:v>
                </c:pt>
              </c:numCache>
            </c:numRef>
          </c:val>
          <c:extLst>
            <c:ext xmlns:c16="http://schemas.microsoft.com/office/drawing/2014/chart" uri="{C3380CC4-5D6E-409C-BE32-E72D297353CC}">
              <c16:uniqueId val="{00000004-9F40-4D2F-A71F-DF9606778ED1}"/>
            </c:ext>
          </c:extLst>
        </c:ser>
        <c:dLbls>
          <c:showLegendKey val="0"/>
          <c:showVal val="0"/>
          <c:showCatName val="0"/>
          <c:showSerName val="0"/>
          <c:showPercent val="0"/>
          <c:showBubbleSize val="0"/>
        </c:dLbls>
        <c:gapWidth val="219"/>
        <c:overlap val="-27"/>
        <c:axId val="615101064"/>
        <c:axId val="615095304"/>
      </c:barChart>
      <c:catAx>
        <c:axId val="615101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5095304"/>
        <c:crosses val="autoZero"/>
        <c:auto val="1"/>
        <c:lblAlgn val="ctr"/>
        <c:lblOffset val="100"/>
        <c:noMultiLvlLbl val="0"/>
      </c:catAx>
      <c:valAx>
        <c:axId val="61509530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5101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DIAGNOSIS IS WRITTEN ON</a:t>
            </a:r>
            <a:r>
              <a:rPr lang="en-IN" sz="2000" b="1" baseline="0" dirty="0"/>
              <a:t> PRESCRIPTIONS OR NOT</a:t>
            </a:r>
            <a:endParaRPr lang="en-IN" sz="20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31FA-4320-8756-45E9AF7AD69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Sheet1!$B$6:$B$7</c:f>
              <c:strCache>
                <c:ptCount val="2"/>
                <c:pt idx="0">
                  <c:v>No</c:v>
                </c:pt>
                <c:pt idx="1">
                  <c:v>Yes</c:v>
                </c:pt>
              </c:strCache>
            </c:strRef>
          </c:cat>
          <c:val>
            <c:numRef>
              <c:f>Sheet1!$C$6:$C$7</c:f>
              <c:numCache>
                <c:formatCode>0.00%</c:formatCode>
                <c:ptCount val="2"/>
                <c:pt idx="0">
                  <c:v>0.71988795518207283</c:v>
                </c:pt>
                <c:pt idx="1">
                  <c:v>0.28011204481792717</c:v>
                </c:pt>
              </c:numCache>
            </c:numRef>
          </c:val>
          <c:extLst>
            <c:ext xmlns:c16="http://schemas.microsoft.com/office/drawing/2014/chart" uri="{C3380CC4-5D6E-409C-BE32-E72D297353CC}">
              <c16:uniqueId val="{00000002-31FA-4320-8756-45E9AF7AD694}"/>
            </c:ext>
          </c:extLst>
        </c:ser>
        <c:dLbls>
          <c:dLblPos val="ctr"/>
          <c:showLegendKey val="0"/>
          <c:showVal val="1"/>
          <c:showCatName val="0"/>
          <c:showSerName val="0"/>
          <c:showPercent val="0"/>
          <c:showBubbleSize val="0"/>
        </c:dLbls>
        <c:gapWidth val="219"/>
        <c:overlap val="-27"/>
        <c:axId val="498465616"/>
        <c:axId val="498472816"/>
      </c:barChart>
      <c:catAx>
        <c:axId val="498465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72816"/>
        <c:crosses val="autoZero"/>
        <c:auto val="1"/>
        <c:lblAlgn val="ctr"/>
        <c:lblOffset val="100"/>
        <c:noMultiLvlLbl val="0"/>
      </c:catAx>
      <c:valAx>
        <c:axId val="49847281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65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ALLERGY DOCUMENTATION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A0E2-42EA-9131-8A1463E6F05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Sheet1!$B$9:$B$10</c:f>
              <c:strCache>
                <c:ptCount val="2"/>
                <c:pt idx="0">
                  <c:v>No</c:v>
                </c:pt>
                <c:pt idx="1">
                  <c:v>Yes</c:v>
                </c:pt>
              </c:strCache>
            </c:strRef>
          </c:cat>
          <c:val>
            <c:numRef>
              <c:f>Sheet1!$C$9:$C$10</c:f>
              <c:numCache>
                <c:formatCode>0.00%</c:formatCode>
                <c:ptCount val="2"/>
                <c:pt idx="0">
                  <c:v>0.76470588235294112</c:v>
                </c:pt>
                <c:pt idx="1">
                  <c:v>0.23529411764705882</c:v>
                </c:pt>
              </c:numCache>
            </c:numRef>
          </c:val>
          <c:extLst>
            <c:ext xmlns:c16="http://schemas.microsoft.com/office/drawing/2014/chart" uri="{C3380CC4-5D6E-409C-BE32-E72D297353CC}">
              <c16:uniqueId val="{00000002-A0E2-42EA-9131-8A1463E6F057}"/>
            </c:ext>
          </c:extLst>
        </c:ser>
        <c:dLbls>
          <c:showLegendKey val="0"/>
          <c:showVal val="0"/>
          <c:showCatName val="0"/>
          <c:showSerName val="0"/>
          <c:showPercent val="0"/>
          <c:showBubbleSize val="0"/>
        </c:dLbls>
        <c:gapWidth val="219"/>
        <c:overlap val="-27"/>
        <c:axId val="498472456"/>
        <c:axId val="498463816"/>
      </c:barChart>
      <c:catAx>
        <c:axId val="49847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63816"/>
        <c:crosses val="autoZero"/>
        <c:auto val="1"/>
        <c:lblAlgn val="ctr"/>
        <c:lblOffset val="100"/>
        <c:noMultiLvlLbl val="0"/>
      </c:catAx>
      <c:valAx>
        <c:axId val="49846381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72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NAME</a:t>
            </a:r>
            <a:r>
              <a:rPr lang="en-IN" sz="2000" b="1" baseline="0" dirty="0"/>
              <a:t> OF DRUG IN CAPITAL LETTER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184F-4FEF-AFA0-A8B255DFF1A5}"/>
              </c:ext>
            </c:extLst>
          </c:dPt>
          <c:dLbls>
            <c:dLbl>
              <c:idx val="0"/>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84F-4FEF-AFA0-A8B255DFF1A5}"/>
                </c:ext>
              </c:extLst>
            </c:dLbl>
            <c:dLbl>
              <c:idx val="1"/>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84F-4FEF-AFA0-A8B255DFF1A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Sheet1!$B$12:$B$13</c:f>
              <c:strCache>
                <c:ptCount val="2"/>
                <c:pt idx="0">
                  <c:v>No</c:v>
                </c:pt>
                <c:pt idx="1">
                  <c:v>Yes</c:v>
                </c:pt>
              </c:strCache>
            </c:strRef>
          </c:cat>
          <c:val>
            <c:numRef>
              <c:f>Sheet1!$C$12:$C$13</c:f>
              <c:numCache>
                <c:formatCode>0.00%</c:formatCode>
                <c:ptCount val="2"/>
                <c:pt idx="0">
                  <c:v>0.50140056022408963</c:v>
                </c:pt>
                <c:pt idx="1">
                  <c:v>0.49859943977591037</c:v>
                </c:pt>
              </c:numCache>
            </c:numRef>
          </c:val>
          <c:extLst>
            <c:ext xmlns:c16="http://schemas.microsoft.com/office/drawing/2014/chart" uri="{C3380CC4-5D6E-409C-BE32-E72D297353CC}">
              <c16:uniqueId val="{00000003-184F-4FEF-AFA0-A8B255DFF1A5}"/>
            </c:ext>
          </c:extLst>
        </c:ser>
        <c:dLbls>
          <c:showLegendKey val="0"/>
          <c:showVal val="0"/>
          <c:showCatName val="0"/>
          <c:showSerName val="0"/>
          <c:showPercent val="0"/>
          <c:showBubbleSize val="0"/>
        </c:dLbls>
        <c:gapWidth val="219"/>
        <c:overlap val="-27"/>
        <c:axId val="498473896"/>
        <c:axId val="498473176"/>
      </c:barChart>
      <c:catAx>
        <c:axId val="498473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73176"/>
        <c:crosses val="autoZero"/>
        <c:auto val="1"/>
        <c:lblAlgn val="ctr"/>
        <c:lblOffset val="100"/>
        <c:noMultiLvlLbl val="0"/>
      </c:catAx>
      <c:valAx>
        <c:axId val="49847317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73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DOSE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5C25-4D7F-9E50-B999CCD284A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Sheet1!$B$20:$B$21</c:f>
              <c:strCache>
                <c:ptCount val="2"/>
                <c:pt idx="0">
                  <c:v>No</c:v>
                </c:pt>
                <c:pt idx="1">
                  <c:v>Yes</c:v>
                </c:pt>
              </c:strCache>
            </c:strRef>
          </c:cat>
          <c:val>
            <c:numRef>
              <c:f>Sheet1!$C$20:$C$21</c:f>
              <c:numCache>
                <c:formatCode>0.00%</c:formatCode>
                <c:ptCount val="2"/>
                <c:pt idx="0">
                  <c:v>8.4033613445378148E-3</c:v>
                </c:pt>
                <c:pt idx="1">
                  <c:v>0.99159663865546221</c:v>
                </c:pt>
              </c:numCache>
            </c:numRef>
          </c:val>
          <c:extLst>
            <c:ext xmlns:c16="http://schemas.microsoft.com/office/drawing/2014/chart" uri="{C3380CC4-5D6E-409C-BE32-E72D297353CC}">
              <c16:uniqueId val="{00000002-5C25-4D7F-9E50-B999CCD284A2}"/>
            </c:ext>
          </c:extLst>
        </c:ser>
        <c:dLbls>
          <c:showLegendKey val="0"/>
          <c:showVal val="0"/>
          <c:showCatName val="0"/>
          <c:showSerName val="0"/>
          <c:showPercent val="0"/>
          <c:showBubbleSize val="0"/>
        </c:dLbls>
        <c:gapWidth val="219"/>
        <c:overlap val="-27"/>
        <c:axId val="615094224"/>
        <c:axId val="615101784"/>
      </c:barChart>
      <c:catAx>
        <c:axId val="615094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5101784"/>
        <c:crosses val="autoZero"/>
        <c:auto val="1"/>
        <c:lblAlgn val="ctr"/>
        <c:lblOffset val="100"/>
        <c:noMultiLvlLbl val="0"/>
      </c:catAx>
      <c:valAx>
        <c:axId val="61510178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50942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ROUTE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EEFD-4D80-964D-6131C89CAB4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Sheet1!$B$23:$B$24</c:f>
              <c:strCache>
                <c:ptCount val="2"/>
                <c:pt idx="0">
                  <c:v>No</c:v>
                </c:pt>
                <c:pt idx="1">
                  <c:v>Yes</c:v>
                </c:pt>
              </c:strCache>
            </c:strRef>
          </c:cat>
          <c:val>
            <c:numRef>
              <c:f>Sheet1!$C$23:$C$24</c:f>
              <c:numCache>
                <c:formatCode>0.00%</c:formatCode>
                <c:ptCount val="2"/>
                <c:pt idx="0">
                  <c:v>4.4817927170868348E-2</c:v>
                </c:pt>
                <c:pt idx="1">
                  <c:v>0.9551820728291317</c:v>
                </c:pt>
              </c:numCache>
            </c:numRef>
          </c:val>
          <c:extLst>
            <c:ext xmlns:c16="http://schemas.microsoft.com/office/drawing/2014/chart" uri="{C3380CC4-5D6E-409C-BE32-E72D297353CC}">
              <c16:uniqueId val="{00000002-EEFD-4D80-964D-6131C89CAB41}"/>
            </c:ext>
          </c:extLst>
        </c:ser>
        <c:dLbls>
          <c:showLegendKey val="0"/>
          <c:showVal val="0"/>
          <c:showCatName val="0"/>
          <c:showSerName val="0"/>
          <c:showPercent val="0"/>
          <c:showBubbleSize val="0"/>
        </c:dLbls>
        <c:gapWidth val="219"/>
        <c:overlap val="-27"/>
        <c:axId val="496087920"/>
        <c:axId val="496096200"/>
      </c:barChart>
      <c:catAx>
        <c:axId val="496087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6096200"/>
        <c:crosses val="autoZero"/>
        <c:auto val="1"/>
        <c:lblAlgn val="ctr"/>
        <c:lblOffset val="100"/>
        <c:noMultiLvlLbl val="0"/>
      </c:catAx>
      <c:valAx>
        <c:axId val="49609620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6087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PRESCRIPTIONS ARE LEGIBLE OR NOT</a:t>
            </a:r>
          </a:p>
        </c:rich>
      </c:tx>
      <c:layout>
        <c:manualLayout>
          <c:xMode val="edge"/>
          <c:yMode val="edge"/>
          <c:x val="0.11284878603232119"/>
          <c:y val="2.150297316699852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C55D-4897-8A62-2D8798041ED6}"/>
              </c:ext>
            </c:extLst>
          </c:dPt>
          <c:dPt>
            <c:idx val="2"/>
            <c:invertIfNegative val="0"/>
            <c:bubble3D val="0"/>
            <c:spPr>
              <a:solidFill>
                <a:srgbClr val="FF0000"/>
              </a:solidFill>
              <a:ln>
                <a:noFill/>
              </a:ln>
              <a:effectLst/>
            </c:spPr>
            <c:extLst>
              <c:ext xmlns:c16="http://schemas.microsoft.com/office/drawing/2014/chart" uri="{C3380CC4-5D6E-409C-BE32-E72D297353CC}">
                <c16:uniqueId val="{00000003-C55D-4897-8A62-2D8798041ED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Sheet1!$B$30:$B$32</c:f>
              <c:strCache>
                <c:ptCount val="3"/>
                <c:pt idx="0">
                  <c:v>No</c:v>
                </c:pt>
                <c:pt idx="1">
                  <c:v>Yes</c:v>
                </c:pt>
                <c:pt idx="2">
                  <c:v>Partial Yes</c:v>
                </c:pt>
              </c:strCache>
            </c:strRef>
          </c:cat>
          <c:val>
            <c:numRef>
              <c:f>Sheet1!$C$30:$C$32</c:f>
              <c:numCache>
                <c:formatCode>0%</c:formatCode>
                <c:ptCount val="3"/>
                <c:pt idx="0">
                  <c:v>0.11484593837535013</c:v>
                </c:pt>
                <c:pt idx="1">
                  <c:v>0.78711484593837533</c:v>
                </c:pt>
                <c:pt idx="2">
                  <c:v>9.8039215686274508E-2</c:v>
                </c:pt>
              </c:numCache>
            </c:numRef>
          </c:val>
          <c:extLst>
            <c:ext xmlns:c16="http://schemas.microsoft.com/office/drawing/2014/chart" uri="{C3380CC4-5D6E-409C-BE32-E72D297353CC}">
              <c16:uniqueId val="{00000004-C55D-4897-8A62-2D8798041ED6}"/>
            </c:ext>
          </c:extLst>
        </c:ser>
        <c:dLbls>
          <c:dLblPos val="ctr"/>
          <c:showLegendKey val="0"/>
          <c:showVal val="1"/>
          <c:showCatName val="0"/>
          <c:showSerName val="0"/>
          <c:showPercent val="0"/>
          <c:showBubbleSize val="0"/>
        </c:dLbls>
        <c:gapWidth val="219"/>
        <c:overlap val="-27"/>
        <c:axId val="496104120"/>
        <c:axId val="496108080"/>
      </c:barChart>
      <c:catAx>
        <c:axId val="496104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6108080"/>
        <c:crosses val="autoZero"/>
        <c:auto val="1"/>
        <c:lblAlgn val="ctr"/>
        <c:lblOffset val="100"/>
        <c:noMultiLvlLbl val="0"/>
      </c:catAx>
      <c:valAx>
        <c:axId val="4961080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61041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t>DURATION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3B8A-4200-832C-AC3AED248074}"/>
              </c:ext>
            </c:extLst>
          </c:dPt>
          <c:dPt>
            <c:idx val="2"/>
            <c:invertIfNegative val="0"/>
            <c:bubble3D val="0"/>
            <c:spPr>
              <a:solidFill>
                <a:srgbClr val="FF0000"/>
              </a:solidFill>
              <a:ln>
                <a:noFill/>
              </a:ln>
              <a:effectLst/>
            </c:spPr>
            <c:extLst>
              <c:ext xmlns:c16="http://schemas.microsoft.com/office/drawing/2014/chart" uri="{C3380CC4-5D6E-409C-BE32-E72D297353CC}">
                <c16:uniqueId val="{00000003-3B8A-4200-832C-AC3AED24807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Sheet1!$B$26:$B$28</c:f>
              <c:strCache>
                <c:ptCount val="2"/>
                <c:pt idx="0">
                  <c:v>No</c:v>
                </c:pt>
                <c:pt idx="1">
                  <c:v>Yes</c:v>
                </c:pt>
              </c:strCache>
            </c:strRef>
          </c:cat>
          <c:val>
            <c:numRef>
              <c:f>Sheet1!$C$26:$C$28</c:f>
              <c:numCache>
                <c:formatCode>0.00%</c:formatCode>
                <c:ptCount val="3"/>
                <c:pt idx="0">
                  <c:v>0.23249299719887956</c:v>
                </c:pt>
                <c:pt idx="1">
                  <c:v>0.7675070028011205</c:v>
                </c:pt>
              </c:numCache>
            </c:numRef>
          </c:val>
          <c:extLst>
            <c:ext xmlns:c16="http://schemas.microsoft.com/office/drawing/2014/chart" uri="{C3380CC4-5D6E-409C-BE32-E72D297353CC}">
              <c16:uniqueId val="{00000004-3B8A-4200-832C-AC3AED248074}"/>
            </c:ext>
          </c:extLst>
        </c:ser>
        <c:dLbls>
          <c:showLegendKey val="0"/>
          <c:showVal val="0"/>
          <c:showCatName val="0"/>
          <c:showSerName val="0"/>
          <c:showPercent val="0"/>
          <c:showBubbleSize val="0"/>
        </c:dLbls>
        <c:gapWidth val="219"/>
        <c:axId val="498452296"/>
        <c:axId val="498458776"/>
      </c:barChart>
      <c:catAx>
        <c:axId val="498452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58776"/>
        <c:crosses val="autoZero"/>
        <c:auto val="1"/>
        <c:lblAlgn val="ctr"/>
        <c:lblOffset val="100"/>
        <c:noMultiLvlLbl val="0"/>
      </c:catAx>
      <c:valAx>
        <c:axId val="49845877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452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6/19/2024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en-US" smtClean="0"/>
              <a:pPr/>
              <a:t>6/19/2024</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1221E5-7225-48EB-A4EE-420E7BFCF705}" type="slidenum">
              <a:rPr lang="en-US" smtClean="0"/>
              <a:pPr/>
              <a:t>1</a:t>
            </a:fld>
            <a:endParaRPr lang="en-US"/>
          </a:p>
        </p:txBody>
      </p:sp>
    </p:spTree>
    <p:extLst>
      <p:ext uri="{BB962C8B-B14F-4D97-AF65-F5344CB8AC3E}">
        <p14:creationId xmlns:p14="http://schemas.microsoft.com/office/powerpoint/2010/main" val="232957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1221E5-7225-48EB-A4EE-420E7BFCF705}" type="slidenum">
              <a:rPr lang="en-US" smtClean="0"/>
              <a:pPr/>
              <a:t>3</a:t>
            </a:fld>
            <a:endParaRPr lang="en-US"/>
          </a:p>
        </p:txBody>
      </p:sp>
    </p:spTree>
    <p:extLst>
      <p:ext uri="{BB962C8B-B14F-4D97-AF65-F5344CB8AC3E}">
        <p14:creationId xmlns:p14="http://schemas.microsoft.com/office/powerpoint/2010/main" val="36354063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Pr>
        <a:gradFill rotWithShape="1">
          <a:gsLst>
            <a:gs pos="0">
              <a:schemeClr val="tx2">
                <a:lumMod val="20000"/>
                <a:lumOff val="80000"/>
              </a:schemeClr>
            </a:gs>
            <a:gs pos="90000">
              <a:schemeClr val="tx2">
                <a:lumMod val="60000"/>
                <a:lumOff val="4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28669" y="1600200"/>
            <a:ext cx="8329031" cy="2680127"/>
          </a:xfrm>
        </p:spPr>
        <p:txBody>
          <a:bodyPr>
            <a:noAutofit/>
          </a:bodyPr>
          <a:lstStyle>
            <a:lvl1pPr>
              <a:defRPr sz="5400">
                <a:solidFill>
                  <a:schemeClr val="tx2">
                    <a:lumMod val="75000"/>
                  </a:schemeClr>
                </a:solidFill>
              </a:defRPr>
            </a:lvl1pPr>
          </a:lstStyle>
          <a:p>
            <a:r>
              <a:rPr lang="en-US"/>
              <a:t>Click to edit Master title style</a:t>
            </a:r>
            <a:endParaRPr dirty="0"/>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4699025" y="6356351"/>
            <a:ext cx="1218883" cy="365125"/>
          </a:xfrm>
        </p:spPr>
        <p:txBody>
          <a:bodyPr/>
          <a:lstStyle>
            <a:lvl1pPr>
              <a:defRPr>
                <a:solidFill>
                  <a:schemeClr val="tx1"/>
                </a:solidFill>
              </a:defRPr>
            </a:lvl1pPr>
          </a:lstStyle>
          <a:p>
            <a:fld id="{80BBE6BF-C811-45BB-8BA9-22EFF2B83FFA}" type="datetime1">
              <a:rPr lang="en-US" smtClean="0"/>
              <a:t>6/19/2024</a:t>
            </a:fld>
            <a:endParaRPr lang="en-US"/>
          </a:p>
        </p:txBody>
      </p:sp>
      <p:sp>
        <p:nvSpPr>
          <p:cNvPr id="5" name="Footer Placeholder 4"/>
          <p:cNvSpPr>
            <a:spLocks noGrp="1"/>
          </p:cNvSpPr>
          <p:nvPr>
            <p:ph type="ftr" sz="quarter" idx="11"/>
          </p:nvPr>
        </p:nvSpPr>
        <p:spPr>
          <a:xfrm>
            <a:off x="6114708" y="6356351"/>
            <a:ext cx="3974065" cy="365125"/>
          </a:xfrm>
        </p:spPr>
        <p:txBody>
          <a:bodyPr/>
          <a:lstStyle>
            <a:lvl1pPr>
              <a:defRPr>
                <a:solidFill>
                  <a:schemeClr val="tx1"/>
                </a:solidFill>
              </a:defRPr>
            </a:lvl1pPr>
          </a:lstStyle>
          <a:p>
            <a:r>
              <a:rPr lang="en-US" dirty="0"/>
              <a:t>Add a footer</a:t>
            </a:r>
          </a:p>
        </p:txBody>
      </p:sp>
      <p:sp>
        <p:nvSpPr>
          <p:cNvPr id="6" name="Slide Number Placeholder 5"/>
          <p:cNvSpPr>
            <a:spLocks noGrp="1"/>
          </p:cNvSpPr>
          <p:nvPr>
            <p:ph type="sldNum" sz="quarter" idx="12"/>
          </p:nvPr>
        </p:nvSpPr>
        <p:spPr>
          <a:xfrm>
            <a:off x="10285571" y="6356351"/>
            <a:ext cx="609441" cy="365125"/>
          </a:xfrm>
        </p:spPr>
        <p:txBody>
          <a:bodyPr/>
          <a:lstStyle>
            <a:lvl1pPr>
              <a:defRPr>
                <a:solidFill>
                  <a:schemeClr val="tx1"/>
                </a:solidFill>
              </a:defRPr>
            </a:lvl1pPr>
          </a:lstStyle>
          <a:p>
            <a:fld id="{7DC1BBB0-96F0-4077-A278-0F3FB5C104D3}" type="slidenum">
              <a:rPr lang="en-US" smtClean="0"/>
              <a:pPr/>
              <a:t>‹#›</a:t>
            </a:fld>
            <a:endParaRPr lang="en-US"/>
          </a:p>
        </p:txBody>
      </p:sp>
      <p:pic>
        <p:nvPicPr>
          <p:cNvPr id="55" name="Picture 2"/>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ltGray">
          <a:xfrm>
            <a:off x="0" y="0"/>
            <a:ext cx="1803400" cy="6858000"/>
          </a:xfrm>
          <a:prstGeom prst="rect">
            <a:avLst/>
          </a:prstGeom>
          <a:noFill/>
          <a:ln>
            <a:noFill/>
          </a:ln>
        </p:spPr>
      </p:pic>
      <p:sp>
        <p:nvSpPr>
          <p:cNvPr id="36" name="Rectangle 35"/>
          <p:cNvSpPr/>
          <p:nvPr userDrawn="1"/>
        </p:nvSpPr>
        <p:spPr>
          <a:xfrm>
            <a:off x="11892563" y="0"/>
            <a:ext cx="304721"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Tree>
    <p:extLst>
      <p:ext uri="{BB962C8B-B14F-4D97-AF65-F5344CB8AC3E}">
        <p14:creationId xmlns:p14="http://schemas.microsoft.com/office/powerpoint/2010/main" val="3011475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dirty="0"/>
          </a:p>
        </p:txBody>
      </p:sp>
      <p:sp>
        <p:nvSpPr>
          <p:cNvPr id="3" name="Vertical Text Placeholder 2"/>
          <p:cNvSpPr>
            <a:spLocks noGrp="1"/>
          </p:cNvSpPr>
          <p:nvPr>
            <p:ph type="body" orient="vert" idx="1" hasCustomPrompt="1"/>
          </p:nvPr>
        </p:nvSpPr>
        <p:spPr/>
        <p:txBody>
          <a:bodyPr vert="eaVert"/>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10"/>
          </p:nvPr>
        </p:nvSpPr>
        <p:spPr/>
        <p:txBody>
          <a:bodyPr/>
          <a:lstStyle/>
          <a:p>
            <a:fld id="{42DF41C5-B5F2-469F-BA25-292CFCDAF6E0}" type="datetime1">
              <a:rPr lang="en-US" smtClean="0"/>
              <a:t>6/19/2024</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23496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9612" y="685800"/>
            <a:ext cx="1787526" cy="5486400"/>
          </a:xfrm>
        </p:spPr>
        <p:txBody>
          <a:bodyPr vert="eaVert"/>
          <a:lstStyle/>
          <a:p>
            <a:r>
              <a:rPr lang="en-US"/>
              <a:t>Click to edit Master title style</a:t>
            </a:r>
            <a:endParaRPr dirty="0"/>
          </a:p>
        </p:txBody>
      </p:sp>
      <p:sp>
        <p:nvSpPr>
          <p:cNvPr id="3" name="Vertical Text Placeholder 2"/>
          <p:cNvSpPr>
            <a:spLocks noGrp="1"/>
          </p:cNvSpPr>
          <p:nvPr>
            <p:ph type="body" orient="vert" idx="1" hasCustomPrompt="1"/>
          </p:nvPr>
        </p:nvSpPr>
        <p:spPr>
          <a:xfrm>
            <a:off x="1598613" y="685800"/>
            <a:ext cx="7848599" cy="5486400"/>
          </a:xfrm>
        </p:spPr>
        <p:txBody>
          <a:bodyPr vert="eaVert"/>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10"/>
          </p:nvPr>
        </p:nvSpPr>
        <p:spPr/>
        <p:txBody>
          <a:bodyPr/>
          <a:lstStyle/>
          <a:p>
            <a:fld id="{E69D85FE-5443-4629-8A1C-6F6EA57CBD60}" type="datetime1">
              <a:rPr lang="en-US" smtClean="0"/>
              <a:t>6/19/2024</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
        <p:nvSpPr>
          <p:cNvPr id="8" name="Rectangle 7"/>
          <p:cNvSpPr/>
          <p:nvPr userDrawn="1"/>
        </p:nvSpPr>
        <p:spPr>
          <a:xfrm>
            <a:off x="11885691" y="0"/>
            <a:ext cx="304721" cy="6858000"/>
          </a:xfrm>
          <a:prstGeom prst="rect">
            <a:avLst/>
          </a:prstGeom>
          <a:solidFill>
            <a:schemeClr val="tx2">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Tree>
    <p:extLst>
      <p:ext uri="{BB962C8B-B14F-4D97-AF65-F5344CB8AC3E}">
        <p14:creationId xmlns:p14="http://schemas.microsoft.com/office/powerpoint/2010/main" val="2848637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dirty="0"/>
          </a:p>
        </p:txBody>
      </p:sp>
      <p:sp>
        <p:nvSpPr>
          <p:cNvPr id="3" name="Content Placeholder 2"/>
          <p:cNvSpPr>
            <a:spLocks noGrp="1"/>
          </p:cNvSpPr>
          <p:nvPr>
            <p:ph idx="1"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10"/>
          </p:nvPr>
        </p:nvSpPr>
        <p:spPr/>
        <p:txBody>
          <a:bodyPr/>
          <a:lstStyle>
            <a:lvl1pPr>
              <a:defRPr>
                <a:solidFill>
                  <a:schemeClr val="tx1"/>
                </a:solidFill>
              </a:defRPr>
            </a:lvl1pPr>
          </a:lstStyle>
          <a:p>
            <a:fld id="{F39362CC-4597-4E8E-AFE5-237B3DA1FF07}" type="datetime1">
              <a:rPr lang="en-US" smtClean="0"/>
              <a:t>6/19/2024</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1532199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19454" y="1600201"/>
            <a:ext cx="8283272" cy="2654064"/>
          </a:xfrm>
        </p:spPr>
        <p:txBody>
          <a:bodyPr anchor="b">
            <a:normAutofit/>
          </a:bodyPr>
          <a:lstStyle>
            <a:lvl1pPr algn="l">
              <a:defRPr sz="5400" b="0" cap="none" baseline="0">
                <a:solidFill>
                  <a:schemeClr val="tx2">
                    <a:lumMod val="75000"/>
                  </a:schemeClr>
                </a:solidFill>
              </a:defRPr>
            </a:lvl1pPr>
          </a:lstStyle>
          <a:p>
            <a:r>
              <a:rPr lang="en-US"/>
              <a:t>Click to edit Master title style</a:t>
            </a:r>
            <a:endParaRPr dirty="0"/>
          </a:p>
        </p:txBody>
      </p:sp>
      <p:sp>
        <p:nvSpPr>
          <p:cNvPr id="3" name="Text Placeholder 2"/>
          <p:cNvSpPr>
            <a:spLocks noGrp="1"/>
          </p:cNvSpPr>
          <p:nvPr>
            <p:ph type="body" idx="1"/>
          </p:nvPr>
        </p:nvSpPr>
        <p:spPr>
          <a:xfrm>
            <a:off x="1919454"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E1F63988-78D4-46C4-B808-1786C6A42859}" type="datetime1">
              <a:rPr lang="en-US" smtClean="0"/>
              <a:t>6/19/2024</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pic>
        <p:nvPicPr>
          <p:cNvPr id="7"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ltGray">
          <a:xfrm>
            <a:off x="0" y="0"/>
            <a:ext cx="1803400" cy="6858000"/>
          </a:xfrm>
          <a:prstGeom prst="rect">
            <a:avLst/>
          </a:prstGeom>
          <a:noFill/>
          <a:ln>
            <a:noFill/>
          </a:ln>
        </p:spPr>
      </p:pic>
      <p:sp>
        <p:nvSpPr>
          <p:cNvPr id="9" name="Rectangle 8"/>
          <p:cNvSpPr/>
          <p:nvPr/>
        </p:nvSpPr>
        <p:spPr>
          <a:xfrm>
            <a:off x="11892563" y="0"/>
            <a:ext cx="304721"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Tree>
    <p:extLst>
      <p:ext uri="{BB962C8B-B14F-4D97-AF65-F5344CB8AC3E}">
        <p14:creationId xmlns:p14="http://schemas.microsoft.com/office/powerpoint/2010/main" val="3128736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a:p>
        </p:txBody>
      </p:sp>
      <p:sp>
        <p:nvSpPr>
          <p:cNvPr id="3" name="Content Placeholder 2"/>
          <p:cNvSpPr>
            <a:spLocks noGrp="1"/>
          </p:cNvSpPr>
          <p:nvPr>
            <p:ph sz="half" idx="1" hasCustomPrompt="1"/>
          </p:nvPr>
        </p:nvSpPr>
        <p:spPr>
          <a:xfrm>
            <a:off x="1935496" y="1600200"/>
            <a:ext cx="4572000" cy="4572000"/>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hasCustomPrompt="1"/>
          </p:nvPr>
        </p:nvSpPr>
        <p:spPr>
          <a:xfrm>
            <a:off x="6824328" y="1600200"/>
            <a:ext cx="4572000" cy="4572000"/>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baseline="0"/>
            </a:lvl6pPr>
            <a:lvl7pPr>
              <a:defRPr sz="1800" baseline="0"/>
            </a:lvl7pPr>
            <a:lvl8pPr>
              <a:defRPr sz="1800" baseline="0"/>
            </a:lvl8pPr>
            <a:lvl9pPr>
              <a:defRPr sz="1800" baseline="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Date Placeholder 4"/>
          <p:cNvSpPr>
            <a:spLocks noGrp="1"/>
          </p:cNvSpPr>
          <p:nvPr>
            <p:ph type="dt" sz="half" idx="10"/>
          </p:nvPr>
        </p:nvSpPr>
        <p:spPr/>
        <p:txBody>
          <a:bodyPr/>
          <a:lstStyle>
            <a:lvl1pPr>
              <a:defRPr>
                <a:solidFill>
                  <a:schemeClr val="tx1"/>
                </a:solidFill>
              </a:defRPr>
            </a:lvl1pPr>
          </a:lstStyle>
          <a:p>
            <a:fld id="{A482C1EE-CCC0-4F27-8918-BF938AC1419F}" type="datetime1">
              <a:rPr lang="en-US" smtClean="0"/>
              <a:t>6/19/2024</a:t>
            </a:fld>
            <a:endParaRPr lang="en-US"/>
          </a:p>
        </p:txBody>
      </p:sp>
      <p:sp>
        <p:nvSpPr>
          <p:cNvPr id="6" name="Footer Placeholder 5"/>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1053845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03413" y="177800"/>
            <a:ext cx="9472824" cy="1239837"/>
          </a:xfrm>
        </p:spPr>
        <p:txBody>
          <a:bodyPr/>
          <a:lstStyle>
            <a:lvl1pPr>
              <a:defRPr>
                <a:solidFill>
                  <a:schemeClr val="tx2">
                    <a:lumMod val="75000"/>
                  </a:schemeClr>
                </a:solidFill>
              </a:defRPr>
            </a:lvl1pPr>
          </a:lstStyle>
          <a:p>
            <a:r>
              <a:rPr lang="en-US"/>
              <a:t>Click to edit Master title style</a:t>
            </a:r>
            <a:endParaRPr dirty="0"/>
          </a:p>
        </p:txBody>
      </p:sp>
      <p:sp>
        <p:nvSpPr>
          <p:cNvPr id="3" name="Text Placeholder 2"/>
          <p:cNvSpPr>
            <a:spLocks noGrp="1"/>
          </p:cNvSpPr>
          <p:nvPr>
            <p:ph type="body" idx="1"/>
          </p:nvPr>
        </p:nvSpPr>
        <p:spPr>
          <a:xfrm>
            <a:off x="1936615" y="1499616"/>
            <a:ext cx="4572000" cy="938784"/>
          </a:xfrm>
        </p:spPr>
        <p:txBody>
          <a:bodyPr anchor="b">
            <a:noAutofit/>
          </a:bodyPr>
          <a:lstStyle>
            <a:lvl1pPr marL="0" indent="0">
              <a:spcBef>
                <a:spcPts val="0"/>
              </a:spcBef>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1936615" y="2514706"/>
            <a:ext cx="4572000" cy="3657493"/>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baseline="0"/>
            </a:lvl8pPr>
            <a:lvl9pPr>
              <a:defRPr sz="1600" baseline="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Text Placeholder 4"/>
          <p:cNvSpPr>
            <a:spLocks noGrp="1"/>
          </p:cNvSpPr>
          <p:nvPr>
            <p:ph type="body" sz="quarter" idx="3"/>
          </p:nvPr>
        </p:nvSpPr>
        <p:spPr>
          <a:xfrm>
            <a:off x="6824328" y="1499616"/>
            <a:ext cx="4572000" cy="938784"/>
          </a:xfrm>
        </p:spPr>
        <p:txBody>
          <a:bodyPr anchor="b">
            <a:noAutofit/>
          </a:bodyPr>
          <a:lstStyle>
            <a:lvl1pPr marL="0" indent="0">
              <a:spcBef>
                <a:spcPts val="0"/>
              </a:spcBef>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hasCustomPrompt="1"/>
          </p:nvPr>
        </p:nvSpPr>
        <p:spPr>
          <a:xfrm>
            <a:off x="6824328" y="2514600"/>
            <a:ext cx="4572000" cy="3655568"/>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Date Placeholder 6"/>
          <p:cNvSpPr>
            <a:spLocks noGrp="1"/>
          </p:cNvSpPr>
          <p:nvPr>
            <p:ph type="dt" sz="half" idx="10"/>
          </p:nvPr>
        </p:nvSpPr>
        <p:spPr/>
        <p:txBody>
          <a:bodyPr/>
          <a:lstStyle>
            <a:lvl1pPr>
              <a:defRPr>
                <a:solidFill>
                  <a:schemeClr val="tx1"/>
                </a:solidFill>
              </a:defRPr>
            </a:lvl1pPr>
          </a:lstStyle>
          <a:p>
            <a:fld id="{B9A0C48B-9D86-4C33-9BD3-2929B1D74E3D}" type="datetime1">
              <a:rPr lang="en-US" smtClean="0"/>
              <a:t>6/19/2024</a:t>
            </a:fld>
            <a:endParaRPr lang="en-US"/>
          </a:p>
        </p:txBody>
      </p:sp>
      <p:sp>
        <p:nvSpPr>
          <p:cNvPr id="8" name="Footer Placeholder 7"/>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9" name="Slide Number Placeholder 8"/>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2848964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dirty="0"/>
          </a:p>
        </p:txBody>
      </p:sp>
      <p:sp>
        <p:nvSpPr>
          <p:cNvPr id="3" name="Date Placeholder 2"/>
          <p:cNvSpPr>
            <a:spLocks noGrp="1"/>
          </p:cNvSpPr>
          <p:nvPr>
            <p:ph type="dt" sz="half" idx="10"/>
          </p:nvPr>
        </p:nvSpPr>
        <p:spPr/>
        <p:txBody>
          <a:bodyPr/>
          <a:lstStyle>
            <a:lvl1pPr>
              <a:defRPr>
                <a:solidFill>
                  <a:schemeClr val="tx1"/>
                </a:solidFill>
              </a:defRPr>
            </a:lvl1pPr>
          </a:lstStyle>
          <a:p>
            <a:fld id="{E87B711C-F9D6-42CE-B848-D107B7756573}" type="datetime1">
              <a:rPr lang="en-US" smtClean="0"/>
              <a:t>6/19/2024</a:t>
            </a:fld>
            <a:endParaRPr lang="en-US"/>
          </a:p>
        </p:txBody>
      </p:sp>
      <p:sp>
        <p:nvSpPr>
          <p:cNvPr id="4" name="Footer Placeholder 3"/>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2087922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2"/>
          <p:cNvSpPr>
            <a:spLocks noGrp="1"/>
          </p:cNvSpPr>
          <p:nvPr>
            <p:ph type="dt" sz="half" idx="10"/>
          </p:nvPr>
        </p:nvSpPr>
        <p:spPr>
          <a:xfrm>
            <a:off x="5180250" y="6356351"/>
            <a:ext cx="1218883" cy="365125"/>
          </a:xfrm>
        </p:spPr>
        <p:txBody>
          <a:bodyPr/>
          <a:lstStyle/>
          <a:p>
            <a:fld id="{4C1EAC44-87EE-4E25-9BCB-D1B8F4FDD9D1}" type="datetime1">
              <a:rPr lang="en-US" smtClean="0"/>
              <a:t>6/19/2024</a:t>
            </a:fld>
            <a:endParaRPr lang="en-US"/>
          </a:p>
        </p:txBody>
      </p:sp>
      <p:sp>
        <p:nvSpPr>
          <p:cNvPr id="6" name="Footer Placeholder 3"/>
          <p:cNvSpPr>
            <a:spLocks noGrp="1"/>
          </p:cNvSpPr>
          <p:nvPr>
            <p:ph type="ftr" sz="quarter" idx="11"/>
          </p:nvPr>
        </p:nvSpPr>
        <p:spPr>
          <a:xfrm>
            <a:off x="6595933" y="6356351"/>
            <a:ext cx="3974065" cy="365125"/>
          </a:xfrm>
        </p:spPr>
        <p:txBody>
          <a:bodyPr/>
          <a:lstStyle/>
          <a:p>
            <a:r>
              <a:rPr lang="en-US" dirty="0"/>
              <a:t>Add a footer</a:t>
            </a:r>
          </a:p>
        </p:txBody>
      </p:sp>
      <p:sp>
        <p:nvSpPr>
          <p:cNvPr id="7" name="Slide Number Placeholder 4"/>
          <p:cNvSpPr>
            <a:spLocks noGrp="1"/>
          </p:cNvSpPr>
          <p:nvPr>
            <p:ph type="sldNum" sz="quarter" idx="12"/>
          </p:nvPr>
        </p:nvSpPr>
        <p:spPr>
          <a:xfrm>
            <a:off x="10766796" y="6356351"/>
            <a:ext cx="609441" cy="365125"/>
          </a:xfrm>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2973289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tx2">
                    <a:lumMod val="75000"/>
                  </a:schemeClr>
                </a:solidFill>
              </a:defRPr>
            </a:lvl1pPr>
          </a:lstStyle>
          <a:p>
            <a:r>
              <a:rPr lang="en-US"/>
              <a:t>Click to edit Master title style</a:t>
            </a:r>
            <a:endParaRPr dirty="0"/>
          </a:p>
        </p:txBody>
      </p:sp>
      <p:sp>
        <p:nvSpPr>
          <p:cNvPr id="3" name="Content Placeholder 2"/>
          <p:cNvSpPr>
            <a:spLocks noGrp="1"/>
          </p:cNvSpPr>
          <p:nvPr>
            <p:ph idx="1" hasCustomPrompt="1"/>
          </p:nvPr>
        </p:nvSpPr>
        <p:spPr>
          <a:xfrm>
            <a:off x="5180251" y="482600"/>
            <a:ext cx="6195986" cy="5689600"/>
          </a:xfrm>
        </p:spPr>
        <p:txBody>
          <a:bodyP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baseline="0"/>
            </a:lvl8pPr>
            <a:lvl9pPr>
              <a:defRPr sz="1800" baseline="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Text Placeholder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1"/>
                </a:solidFill>
              </a:defRPr>
            </a:lvl1pPr>
          </a:lstStyle>
          <a:p>
            <a:fld id="{E68E44B9-3FFE-4574-9630-3E5A6F960186}" type="datetime1">
              <a:rPr lang="en-US" smtClean="0"/>
              <a:t>6/19/2024</a:t>
            </a:fld>
            <a:endParaRPr lang="en-US"/>
          </a:p>
        </p:txBody>
      </p:sp>
      <p:sp>
        <p:nvSpPr>
          <p:cNvPr id="6" name="Footer Placeholder 5"/>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sp>
        <p:nvSpPr>
          <p:cNvPr id="9" name="Rectangle 8"/>
          <p:cNvSpPr/>
          <p:nvPr/>
        </p:nvSpPr>
        <p:spPr>
          <a:xfrm>
            <a:off x="11884104" y="0"/>
            <a:ext cx="30472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Tree>
    <p:extLst>
      <p:ext uri="{BB962C8B-B14F-4D97-AF65-F5344CB8AC3E}">
        <p14:creationId xmlns:p14="http://schemas.microsoft.com/office/powerpoint/2010/main" val="3476394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4240" y="381000"/>
            <a:ext cx="3293422" cy="1371600"/>
          </a:xfrm>
        </p:spPr>
        <p:txBody>
          <a:bodyPr anchor="b">
            <a:normAutofit/>
          </a:bodyPr>
          <a:lstStyle>
            <a:lvl1pPr algn="l">
              <a:defRPr sz="2800" b="0" cap="all" baseline="0">
                <a:solidFill>
                  <a:schemeClr val="tx2">
                    <a:lumMod val="75000"/>
                  </a:schemeClr>
                </a:solidFill>
              </a:defRPr>
            </a:lvl1pPr>
          </a:lstStyle>
          <a:p>
            <a:r>
              <a:rPr lang="en-US"/>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66F492-7803-4716-B969-A5873965FF8A}" type="datetime1">
              <a:rPr lang="en-US" smtClean="0"/>
              <a:t>6/19/2024</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
        <p:nvSpPr>
          <p:cNvPr id="9" name="Rectangle 8"/>
          <p:cNvSpPr/>
          <p:nvPr/>
        </p:nvSpPr>
        <p:spPr>
          <a:xfrm>
            <a:off x="11884104" y="0"/>
            <a:ext cx="30472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Tree>
    <p:extLst>
      <p:ext uri="{BB962C8B-B14F-4D97-AF65-F5344CB8AC3E}">
        <p14:creationId xmlns:p14="http://schemas.microsoft.com/office/powerpoint/2010/main" val="225645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tx2">
                <a:lumMod val="20000"/>
                <a:lumOff val="80000"/>
              </a:schemeClr>
            </a:gs>
            <a:gs pos="90000">
              <a:schemeClr val="tx2">
                <a:lumMod val="60000"/>
                <a:lumOff val="4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3413" y="177800"/>
            <a:ext cx="9472824" cy="1239837"/>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903413" y="1600200"/>
            <a:ext cx="9472824" cy="4572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100" cap="all" baseline="0">
                <a:solidFill>
                  <a:schemeClr val="tx1"/>
                </a:solidFill>
              </a:defRPr>
            </a:lvl1pPr>
          </a:lstStyle>
          <a:p>
            <a:fld id="{FD004168-AADC-4457-9784-543656FEE4FC}" type="datetime1">
              <a:rPr lang="en-US" smtClean="0"/>
              <a:pPr/>
              <a:t>6/19/2024</a:t>
            </a:fld>
            <a:endParaRPr lang="en-US"/>
          </a:p>
        </p:txBody>
      </p:sp>
      <p:sp>
        <p:nvSpPr>
          <p:cNvPr id="5" name="Footer Placeholder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100" cap="all" baseline="0">
                <a:solidFill>
                  <a:schemeClr val="tx1"/>
                </a:solidFill>
              </a:defRPr>
            </a:lvl1pPr>
          </a:lstStyle>
          <a:p>
            <a:r>
              <a:rPr lang="en-US"/>
              <a:t>Add a footer</a:t>
            </a:r>
            <a:endParaRPr lang="en-US" dirty="0"/>
          </a:p>
        </p:txBody>
      </p:sp>
      <p:sp>
        <p:nvSpPr>
          <p:cNvPr id="6" name="Slide Number Placeholder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100" cap="all" baseline="0">
                <a:solidFill>
                  <a:schemeClr val="tx1"/>
                </a:solidFill>
              </a:defRPr>
            </a:lvl1pPr>
          </a:lstStyle>
          <a:p>
            <a:fld id="{7DC1BBB0-96F0-4077-A278-0F3FB5C104D3}" type="slidenum">
              <a:rPr lang="en-US" smtClean="0"/>
              <a:pPr/>
              <a:t>‹#›</a:t>
            </a:fld>
            <a:endParaRPr lang="en-US"/>
          </a:p>
        </p:txBody>
      </p:sp>
      <p:sp>
        <p:nvSpPr>
          <p:cNvPr id="9" name="Rectangle 8"/>
          <p:cNvSpPr/>
          <p:nvPr/>
        </p:nvSpPr>
        <p:spPr>
          <a:xfrm>
            <a:off x="11885691" y="0"/>
            <a:ext cx="304721" cy="6858000"/>
          </a:xfrm>
          <a:prstGeom prst="rect">
            <a:avLst/>
          </a:prstGeom>
          <a:solidFill>
            <a:schemeClr val="tx2">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pic>
        <p:nvPicPr>
          <p:cNvPr id="46" name="Picture 2"/>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ltGray">
          <a:xfrm>
            <a:off x="0" y="0"/>
            <a:ext cx="1803400" cy="6858000"/>
          </a:xfrm>
          <a:prstGeom prst="rect">
            <a:avLst/>
          </a:prstGeom>
          <a:noFill/>
          <a:ln>
            <a:noFill/>
          </a:ln>
        </p:spPr>
      </p:pic>
    </p:spTree>
    <p:extLst>
      <p:ext uri="{BB962C8B-B14F-4D97-AF65-F5344CB8AC3E}">
        <p14:creationId xmlns:p14="http://schemas.microsoft.com/office/powerpoint/2010/main" val="414151883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2">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39" userDrawn="1">
          <p15:clr>
            <a:srgbClr val="F26B43"/>
          </p15:clr>
        </p15:guide>
        <p15:guide id="2" pos="1199" userDrawn="1">
          <p15:clr>
            <a:srgbClr val="F26B43"/>
          </p15:clr>
        </p15:guide>
        <p15:guide id="3" pos="719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0076" y="404664"/>
            <a:ext cx="8329031" cy="2680127"/>
          </a:xfrm>
        </p:spPr>
        <p:txBody>
          <a:bodyPr/>
          <a:lstStyle/>
          <a:p>
            <a:r>
              <a:rPr lang="en-US" dirty="0"/>
              <a:t>Optimizing Patient Care- Prescription Audit in OPD Pharmacy </a:t>
            </a:r>
          </a:p>
        </p:txBody>
      </p:sp>
      <p:sp>
        <p:nvSpPr>
          <p:cNvPr id="3" name="TextBox 2">
            <a:extLst>
              <a:ext uri="{FF2B5EF4-FFF2-40B4-BE49-F238E27FC236}">
                <a16:creationId xmlns:a16="http://schemas.microsoft.com/office/drawing/2014/main" id="{D6D5C987-4CF7-DA15-66E1-0CF5C4A85DD7}"/>
              </a:ext>
            </a:extLst>
          </p:cNvPr>
          <p:cNvSpPr txBox="1"/>
          <p:nvPr/>
        </p:nvSpPr>
        <p:spPr>
          <a:xfrm>
            <a:off x="4366220" y="4287579"/>
            <a:ext cx="3888432" cy="1200329"/>
          </a:xfrm>
          <a:prstGeom prst="rect">
            <a:avLst/>
          </a:prstGeom>
          <a:noFill/>
          <a:ln>
            <a:solidFill>
              <a:schemeClr val="tx2">
                <a:lumMod val="20000"/>
                <a:lumOff val="80000"/>
              </a:schemeClr>
            </a:solidFill>
          </a:ln>
        </p:spPr>
        <p:txBody>
          <a:bodyPr wrap="square" rtlCol="0" anchor="ctr" anchorCtr="1">
            <a:spAutoFit/>
          </a:bodyPr>
          <a:lstStyle/>
          <a:p>
            <a:r>
              <a:rPr lang="en-US" b="1" dirty="0"/>
              <a:t>NAME - </a:t>
            </a:r>
            <a:r>
              <a:rPr lang="en-US" dirty="0"/>
              <a:t>MANSI JAIN</a:t>
            </a:r>
          </a:p>
          <a:p>
            <a:r>
              <a:rPr lang="en-US" b="1" dirty="0"/>
              <a:t>ROLL NO. – </a:t>
            </a:r>
            <a:r>
              <a:rPr lang="en-US" dirty="0"/>
              <a:t>PG/22/052</a:t>
            </a:r>
          </a:p>
          <a:p>
            <a:r>
              <a:rPr lang="en-US" b="1" dirty="0"/>
              <a:t>FACULTY NAME – </a:t>
            </a:r>
            <a:r>
              <a:rPr lang="en-US" dirty="0"/>
              <a:t>DR. SUMESH KUMAR</a:t>
            </a:r>
          </a:p>
          <a:p>
            <a:r>
              <a:rPr lang="en-US" dirty="0"/>
              <a:t>                    IIHMR DELHI</a:t>
            </a:r>
            <a:endParaRPr lang="en-IN" dirty="0"/>
          </a:p>
        </p:txBody>
      </p:sp>
      <p:sp>
        <p:nvSpPr>
          <p:cNvPr id="4" name="TextBox 3">
            <a:extLst>
              <a:ext uri="{FF2B5EF4-FFF2-40B4-BE49-F238E27FC236}">
                <a16:creationId xmlns:a16="http://schemas.microsoft.com/office/drawing/2014/main" id="{F798F9F7-CF1E-6949-CB02-0DEE3BE959A2}"/>
              </a:ext>
            </a:extLst>
          </p:cNvPr>
          <p:cNvSpPr txBox="1"/>
          <p:nvPr/>
        </p:nvSpPr>
        <p:spPr>
          <a:xfrm>
            <a:off x="2422004" y="3444969"/>
            <a:ext cx="8784976" cy="400110"/>
          </a:xfrm>
          <a:prstGeom prst="rect">
            <a:avLst/>
          </a:prstGeom>
          <a:noFill/>
          <a:ln>
            <a:solidFill>
              <a:schemeClr val="tx2">
                <a:lumMod val="20000"/>
                <a:lumOff val="80000"/>
              </a:schemeClr>
            </a:solidFill>
          </a:ln>
        </p:spPr>
        <p:txBody>
          <a:bodyPr wrap="square" rtlCol="0" anchor="ctr" anchorCtr="1">
            <a:spAutoFit/>
          </a:bodyPr>
          <a:lstStyle/>
          <a:p>
            <a:r>
              <a:rPr lang="en-US" sz="2000" b="1" dirty="0"/>
              <a:t>RAJIV GANDHI CANCER INSTITUTE AND RESEARCH CENTRE </a:t>
            </a:r>
            <a:endParaRPr lang="en-IN" sz="2000" b="1" dirty="0"/>
          </a:p>
        </p:txBody>
      </p:sp>
      <p:pic>
        <p:nvPicPr>
          <p:cNvPr id="5" name="Picture 4">
            <a:extLst>
              <a:ext uri="{FF2B5EF4-FFF2-40B4-BE49-F238E27FC236}">
                <a16:creationId xmlns:a16="http://schemas.microsoft.com/office/drawing/2014/main" id="{3CCAA607-60D9-673A-C52D-F78B2D771CC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3190" y="116632"/>
            <a:ext cx="1226886" cy="761416"/>
          </a:xfrm>
          <a:prstGeom prst="rect">
            <a:avLst/>
          </a:prstGeom>
          <a:noFill/>
          <a:ln>
            <a:noFill/>
          </a:ln>
        </p:spPr>
      </p:pic>
    </p:spTree>
    <p:extLst>
      <p:ext uri="{BB962C8B-B14F-4D97-AF65-F5344CB8AC3E}">
        <p14:creationId xmlns:p14="http://schemas.microsoft.com/office/powerpoint/2010/main" val="66759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129E4-5F1B-FF24-4DA7-429037D645A7}"/>
              </a:ext>
            </a:extLst>
          </p:cNvPr>
          <p:cNvSpPr>
            <a:spLocks noGrp="1"/>
          </p:cNvSpPr>
          <p:nvPr>
            <p:ph type="title"/>
          </p:nvPr>
        </p:nvSpPr>
        <p:spPr/>
        <p:txBody>
          <a:bodyPr>
            <a:normAutofit/>
          </a:bodyPr>
          <a:lstStyle/>
          <a:p>
            <a:r>
              <a:rPr lang="en-US" dirty="0">
                <a:latin typeface="Arial Black" panose="020B0A04020102020204" pitchFamily="34" charset="0"/>
              </a:rPr>
              <a:t>INTERPRETATION </a:t>
            </a:r>
            <a:r>
              <a:rPr lang="en-US" dirty="0"/>
              <a:t>                                </a:t>
            </a:r>
            <a:br>
              <a:rPr lang="en-US" dirty="0"/>
            </a:br>
            <a:endParaRPr lang="en-IN" dirty="0"/>
          </a:p>
        </p:txBody>
      </p:sp>
      <p:graphicFrame>
        <p:nvGraphicFramePr>
          <p:cNvPr id="3" name="Table 2">
            <a:extLst>
              <a:ext uri="{FF2B5EF4-FFF2-40B4-BE49-F238E27FC236}">
                <a16:creationId xmlns:a16="http://schemas.microsoft.com/office/drawing/2014/main" id="{86CA0300-F769-7F77-A1B7-B28EE9F9DB0B}"/>
              </a:ext>
            </a:extLst>
          </p:cNvPr>
          <p:cNvGraphicFramePr>
            <a:graphicFrameLocks noGrp="1"/>
          </p:cNvGraphicFramePr>
          <p:nvPr>
            <p:extLst>
              <p:ext uri="{D42A27DB-BD31-4B8C-83A1-F6EECF244321}">
                <p14:modId xmlns:p14="http://schemas.microsoft.com/office/powerpoint/2010/main" val="256756838"/>
              </p:ext>
            </p:extLst>
          </p:nvPr>
        </p:nvGraphicFramePr>
        <p:xfrm>
          <a:off x="5518348" y="1340768"/>
          <a:ext cx="6197600" cy="1872615"/>
        </p:xfrm>
        <a:graphic>
          <a:graphicData uri="http://schemas.openxmlformats.org/drawingml/2006/table">
            <a:tbl>
              <a:tblPr firstRow="1" bandRow="1">
                <a:tableStyleId>{FABFCF23-3B69-468F-B69F-88F6DE6A72F2}</a:tableStyleId>
              </a:tblPr>
              <a:tblGrid>
                <a:gridCol w="3111500">
                  <a:extLst>
                    <a:ext uri="{9D8B030D-6E8A-4147-A177-3AD203B41FA5}">
                      <a16:colId xmlns:a16="http://schemas.microsoft.com/office/drawing/2014/main" val="350561348"/>
                    </a:ext>
                  </a:extLst>
                </a:gridCol>
                <a:gridCol w="3086100">
                  <a:extLst>
                    <a:ext uri="{9D8B030D-6E8A-4147-A177-3AD203B41FA5}">
                      <a16:colId xmlns:a16="http://schemas.microsoft.com/office/drawing/2014/main" val="1312020948"/>
                    </a:ext>
                  </a:extLst>
                </a:gridCol>
              </a:tblGrid>
              <a:tr h="624205">
                <a:tc>
                  <a:txBody>
                    <a:bodyPr/>
                    <a:lstStyle/>
                    <a:p>
                      <a:pPr algn="ctr">
                        <a:lnSpc>
                          <a:spcPct val="150000"/>
                        </a:lnSpc>
                        <a:spcBef>
                          <a:spcPts val="1200"/>
                        </a:spcBef>
                        <a:spcAft>
                          <a:spcPts val="800"/>
                        </a:spcAft>
                      </a:pPr>
                      <a:r>
                        <a:rPr lang="en-US" sz="1400" b="1" kern="0" dirty="0">
                          <a:effectLst/>
                          <a:highlight>
                            <a:srgbClr val="F496CB"/>
                          </a:highlight>
                        </a:rPr>
                        <a:t>TOTAL NO. OF PRESCRIPTIONS</a:t>
                      </a:r>
                      <a:endParaRPr lang="en-IN" sz="1100" b="1" kern="100" dirty="0">
                        <a:effectLst/>
                        <a:highlight>
                          <a:srgbClr val="F496CB"/>
                        </a:highligh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50000"/>
                        </a:lnSpc>
                        <a:spcBef>
                          <a:spcPts val="1200"/>
                        </a:spcBef>
                        <a:spcAft>
                          <a:spcPts val="800"/>
                        </a:spcAft>
                      </a:pPr>
                      <a:r>
                        <a:rPr lang="en-US" sz="1400" b="1" kern="0" dirty="0">
                          <a:effectLst/>
                          <a:highlight>
                            <a:srgbClr val="F496CB"/>
                          </a:highlight>
                        </a:rPr>
                        <a:t>357</a:t>
                      </a:r>
                      <a:endParaRPr lang="en-IN" sz="1100" b="1" kern="100" dirty="0">
                        <a:effectLst/>
                        <a:highlight>
                          <a:srgbClr val="F496CB"/>
                        </a:highligh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14044617"/>
                  </a:ext>
                </a:extLst>
              </a:tr>
              <a:tr h="624205">
                <a:tc>
                  <a:txBody>
                    <a:bodyPr/>
                    <a:lstStyle/>
                    <a:p>
                      <a:pPr algn="ctr">
                        <a:lnSpc>
                          <a:spcPct val="150000"/>
                        </a:lnSpc>
                        <a:spcBef>
                          <a:spcPts val="1200"/>
                        </a:spcBef>
                        <a:spcAft>
                          <a:spcPts val="800"/>
                        </a:spcAft>
                      </a:pPr>
                      <a:r>
                        <a:rPr lang="en-US" sz="1400" b="1" kern="0" dirty="0">
                          <a:effectLst/>
                          <a:highlight>
                            <a:srgbClr val="FBDDEC"/>
                          </a:highlight>
                        </a:rPr>
                        <a:t>HANDWRITTEN</a:t>
                      </a:r>
                      <a:endParaRPr lang="en-IN" sz="1100" b="1" kern="100" dirty="0">
                        <a:effectLst/>
                        <a:highlight>
                          <a:srgbClr val="FBDDEC"/>
                        </a:highligh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50000"/>
                        </a:lnSpc>
                        <a:spcBef>
                          <a:spcPts val="1200"/>
                        </a:spcBef>
                        <a:spcAft>
                          <a:spcPts val="800"/>
                        </a:spcAft>
                      </a:pPr>
                      <a:r>
                        <a:rPr lang="en-IN" sz="1400" b="1" kern="0" dirty="0">
                          <a:effectLst/>
                          <a:highlight>
                            <a:srgbClr val="FBDDEC"/>
                          </a:highlight>
                        </a:rPr>
                        <a:t>214</a:t>
                      </a:r>
                      <a:endParaRPr lang="en-IN" sz="1100" b="1" kern="100" dirty="0">
                        <a:effectLst/>
                        <a:highlight>
                          <a:srgbClr val="FBDDEC"/>
                        </a:highligh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431530658"/>
                  </a:ext>
                </a:extLst>
              </a:tr>
              <a:tr h="624205">
                <a:tc>
                  <a:txBody>
                    <a:bodyPr/>
                    <a:lstStyle/>
                    <a:p>
                      <a:pPr algn="ctr">
                        <a:lnSpc>
                          <a:spcPct val="150000"/>
                        </a:lnSpc>
                        <a:spcBef>
                          <a:spcPts val="1200"/>
                        </a:spcBef>
                        <a:spcAft>
                          <a:spcPts val="800"/>
                        </a:spcAft>
                      </a:pPr>
                      <a:r>
                        <a:rPr lang="en-US" sz="1400" b="1" kern="0" dirty="0">
                          <a:effectLst/>
                          <a:highlight>
                            <a:srgbClr val="FDEFF6"/>
                          </a:highlight>
                        </a:rPr>
                        <a:t>PRINTED</a:t>
                      </a:r>
                      <a:endParaRPr lang="en-IN" sz="1100" b="1" kern="100" dirty="0">
                        <a:effectLst/>
                        <a:highlight>
                          <a:srgbClr val="FDEFF6"/>
                        </a:highligh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50000"/>
                        </a:lnSpc>
                        <a:spcBef>
                          <a:spcPts val="1200"/>
                        </a:spcBef>
                        <a:spcAft>
                          <a:spcPts val="800"/>
                        </a:spcAft>
                      </a:pPr>
                      <a:r>
                        <a:rPr lang="en-IN" sz="1400" b="1" kern="0" dirty="0">
                          <a:effectLst/>
                          <a:highlight>
                            <a:srgbClr val="FDEFF6"/>
                          </a:highlight>
                        </a:rPr>
                        <a:t>143</a:t>
                      </a:r>
                      <a:endParaRPr lang="en-IN" sz="1100" b="1" kern="100" dirty="0">
                        <a:effectLst/>
                        <a:highlight>
                          <a:srgbClr val="FDEFF6"/>
                        </a:highligh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397696467"/>
                  </a:ext>
                </a:extLst>
              </a:tr>
            </a:tbl>
          </a:graphicData>
        </a:graphic>
      </p:graphicFrame>
      <p:graphicFrame>
        <p:nvGraphicFramePr>
          <p:cNvPr id="4" name="Chart 3">
            <a:extLst>
              <a:ext uri="{FF2B5EF4-FFF2-40B4-BE49-F238E27FC236}">
                <a16:creationId xmlns:a16="http://schemas.microsoft.com/office/drawing/2014/main" id="{46DC05C7-C8C9-4C71-8585-968C9B829F4E}"/>
              </a:ext>
            </a:extLst>
          </p:cNvPr>
          <p:cNvGraphicFramePr/>
          <p:nvPr>
            <p:extLst>
              <p:ext uri="{D42A27DB-BD31-4B8C-83A1-F6EECF244321}">
                <p14:modId xmlns:p14="http://schemas.microsoft.com/office/powerpoint/2010/main" val="3297297046"/>
              </p:ext>
            </p:extLst>
          </p:nvPr>
        </p:nvGraphicFramePr>
        <p:xfrm>
          <a:off x="2061964" y="3356992"/>
          <a:ext cx="5010946" cy="316835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622A6EB5-29E3-0C9A-8BAB-68A523799BBB}"/>
              </a:ext>
            </a:extLst>
          </p:cNvPr>
          <p:cNvSpPr txBox="1"/>
          <p:nvPr/>
        </p:nvSpPr>
        <p:spPr>
          <a:xfrm>
            <a:off x="7534572" y="4149080"/>
            <a:ext cx="3701812" cy="2300566"/>
          </a:xfrm>
          <a:prstGeom prst="rect">
            <a:avLst/>
          </a:prstGeom>
          <a:noFill/>
          <a:ln>
            <a:solidFill>
              <a:schemeClr val="tx2">
                <a:lumMod val="20000"/>
                <a:lumOff val="80000"/>
              </a:schemeClr>
            </a:solidFill>
          </a:ln>
        </p:spPr>
        <p:txBody>
          <a:bodyPr wrap="square">
            <a:spAutoFit/>
          </a:bodyPr>
          <a:lstStyle/>
          <a:p>
            <a:pPr>
              <a:lnSpc>
                <a:spcPct val="150000"/>
              </a:lnSpc>
              <a:spcBef>
                <a:spcPts val="1200"/>
              </a:spcBef>
              <a:spcAft>
                <a:spcPts val="800"/>
              </a:spcAft>
            </a:pPr>
            <a:r>
              <a:rPr lang="en-US" sz="1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graph interprets that out of total 357 prescriptions, 214 that is 60% are Handwritten while 143 that is 40% are Printed.</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Bef>
                <a:spcPts val="1200"/>
              </a:spcBef>
              <a:spcAft>
                <a:spcPts val="800"/>
              </a:spcAft>
            </a:pP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F670C702-2AE9-3849-0670-F94EC3DEE082}"/>
              </a:ext>
            </a:extLst>
          </p:cNvPr>
          <p:cNvSpPr txBox="1"/>
          <p:nvPr/>
        </p:nvSpPr>
        <p:spPr>
          <a:xfrm>
            <a:off x="1903413" y="1143159"/>
            <a:ext cx="3470919" cy="463397"/>
          </a:xfrm>
          <a:prstGeom prst="rect">
            <a:avLst/>
          </a:prstGeom>
          <a:noFill/>
          <a:ln>
            <a:solidFill>
              <a:schemeClr val="tx2">
                <a:lumMod val="20000"/>
                <a:lumOff val="80000"/>
              </a:schemeClr>
            </a:solidFill>
          </a:ln>
        </p:spPr>
        <p:txBody>
          <a:bodyPr wrap="square">
            <a:spAutoFit/>
          </a:bodyPr>
          <a:lstStyle/>
          <a:p>
            <a:pPr marL="342900" lvl="0" indent="-342900">
              <a:lnSpc>
                <a:spcPct val="150000"/>
              </a:lnSpc>
              <a:spcBef>
                <a:spcPts val="1200"/>
              </a:spcBef>
              <a:spcAft>
                <a:spcPts val="800"/>
              </a:spcAft>
              <a:buFont typeface="Wingdings" panose="05000000000000000000" pitchFamily="2" charset="2"/>
              <a:buChar char=""/>
            </a:pPr>
            <a:r>
              <a:rPr lang="en-IN"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TYPE OF PRESCRIPTIONS</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69AA73F9-C99A-D8C6-CAEC-CD0EA519096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796" y="116632"/>
            <a:ext cx="1226886" cy="761416"/>
          </a:xfrm>
          <a:prstGeom prst="rect">
            <a:avLst/>
          </a:prstGeom>
          <a:noFill/>
          <a:ln>
            <a:noFill/>
          </a:ln>
        </p:spPr>
      </p:pic>
    </p:spTree>
    <p:extLst>
      <p:ext uri="{BB962C8B-B14F-4D97-AF65-F5344CB8AC3E}">
        <p14:creationId xmlns:p14="http://schemas.microsoft.com/office/powerpoint/2010/main" val="2307442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A8557035-339B-4C77-AE2B-F0779CA10B68}"/>
              </a:ext>
            </a:extLst>
          </p:cNvPr>
          <p:cNvGraphicFramePr/>
          <p:nvPr>
            <p:extLst>
              <p:ext uri="{D42A27DB-BD31-4B8C-83A1-F6EECF244321}">
                <p14:modId xmlns:p14="http://schemas.microsoft.com/office/powerpoint/2010/main" val="4171164202"/>
              </p:ext>
            </p:extLst>
          </p:nvPr>
        </p:nvGraphicFramePr>
        <p:xfrm>
          <a:off x="2061964" y="1166584"/>
          <a:ext cx="4301490" cy="34865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7E9CECBF-2FC1-40AC-9664-6E9A7E30CCFB}"/>
              </a:ext>
            </a:extLst>
          </p:cNvPr>
          <p:cNvGraphicFramePr/>
          <p:nvPr>
            <p:extLst>
              <p:ext uri="{D42A27DB-BD31-4B8C-83A1-F6EECF244321}">
                <p14:modId xmlns:p14="http://schemas.microsoft.com/office/powerpoint/2010/main" val="2185243842"/>
              </p:ext>
            </p:extLst>
          </p:nvPr>
        </p:nvGraphicFramePr>
        <p:xfrm>
          <a:off x="6886500" y="1159198"/>
          <a:ext cx="4322445" cy="370996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06A29830-C584-CD3A-77FF-F5EEC1F62513}"/>
              </a:ext>
            </a:extLst>
          </p:cNvPr>
          <p:cNvSpPr txBox="1"/>
          <p:nvPr/>
        </p:nvSpPr>
        <p:spPr>
          <a:xfrm>
            <a:off x="2061964" y="4941168"/>
            <a:ext cx="3888432" cy="1477328"/>
          </a:xfrm>
          <a:prstGeom prst="rect">
            <a:avLst/>
          </a:prstGeom>
          <a:noFill/>
          <a:ln>
            <a:solidFill>
              <a:schemeClr val="tx2">
                <a:lumMod val="20000"/>
                <a:lumOff val="80000"/>
              </a:schemeClr>
            </a:solidFill>
          </a:ln>
        </p:spPr>
        <p:txBody>
          <a:bodyPr wrap="square">
            <a:spAutoFit/>
          </a:bodyPr>
          <a:lstStyle/>
          <a:p>
            <a:r>
              <a:rPr lang="en-US" sz="1800" kern="100" dirty="0">
                <a:effectLst/>
                <a:latin typeface="Times New Roman" panose="02020603050405020304" pitchFamily="18" charset="0"/>
                <a:ea typeface="Times New Roman" panose="02020603050405020304" pitchFamily="18" charset="0"/>
                <a:cs typeface="Times New Roman" panose="02020603050405020304" pitchFamily="18" charset="0"/>
              </a:rPr>
              <a:t>The above graph explains that age is not mentioned in 51.82% of prescriptions while in 48.18% of prescriptions, age was mentioned.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a:t>
            </a:r>
            <a:endParaRPr lang="en-IN" dirty="0"/>
          </a:p>
        </p:txBody>
      </p:sp>
      <p:sp>
        <p:nvSpPr>
          <p:cNvPr id="8" name="TextBox 7">
            <a:extLst>
              <a:ext uri="{FF2B5EF4-FFF2-40B4-BE49-F238E27FC236}">
                <a16:creationId xmlns:a16="http://schemas.microsoft.com/office/drawing/2014/main" id="{56FDC42B-6A4B-68D7-200A-22D1CAE83BDA}"/>
              </a:ext>
            </a:extLst>
          </p:cNvPr>
          <p:cNvSpPr txBox="1"/>
          <p:nvPr/>
        </p:nvSpPr>
        <p:spPr>
          <a:xfrm>
            <a:off x="6879008" y="5013176"/>
            <a:ext cx="4301490" cy="1600695"/>
          </a:xfrm>
          <a:prstGeom prst="rect">
            <a:avLst/>
          </a:prstGeom>
          <a:noFill/>
          <a:ln>
            <a:solidFill>
              <a:schemeClr val="tx2">
                <a:lumMod val="20000"/>
                <a:lumOff val="80000"/>
              </a:schemeClr>
            </a:solidFill>
          </a:ln>
        </p:spPr>
        <p:txBody>
          <a:bodyPr wrap="square">
            <a:spAutoFit/>
          </a:bodyPr>
          <a:lstStyle/>
          <a:p>
            <a:pPr>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This graph explains that Diagnosis is not mentioned in 71.99% of prescriptions while in 28.01% of prescriptions, diagnosis was mentioned.</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5224651B-DA57-8ED4-993B-3BB2C55934A3}"/>
              </a:ext>
            </a:extLst>
          </p:cNvPr>
          <p:cNvSpPr txBox="1"/>
          <p:nvPr/>
        </p:nvSpPr>
        <p:spPr>
          <a:xfrm>
            <a:off x="1917948" y="188640"/>
            <a:ext cx="4445506" cy="878895"/>
          </a:xfrm>
          <a:prstGeom prst="rect">
            <a:avLst/>
          </a:prstGeom>
          <a:noFill/>
          <a:ln>
            <a:solidFill>
              <a:schemeClr val="tx2">
                <a:lumMod val="20000"/>
                <a:lumOff val="80000"/>
              </a:schemeClr>
            </a:solidFill>
          </a:ln>
        </p:spPr>
        <p:txBody>
          <a:bodyPr wrap="square">
            <a:spAutoFit/>
          </a:bodyPr>
          <a:lstStyle/>
          <a:p>
            <a:pPr marL="342900" lvl="0" indent="-342900" algn="just">
              <a:lnSpc>
                <a:spcPct val="150000"/>
              </a:lnSpc>
              <a:spcAft>
                <a:spcPts val="800"/>
              </a:spcAft>
              <a:buFont typeface="Wingdings" panose="05000000000000000000" pitchFamily="2" charset="2"/>
              <a:buChar char=""/>
            </a:pPr>
            <a:r>
              <a:rPr lang="en-US" sz="1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WHETHER AGE IS MENTIONED OR NOT</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D08D6B39-05BD-6E1F-2AF9-F53B9B346B0B}"/>
              </a:ext>
            </a:extLst>
          </p:cNvPr>
          <p:cNvSpPr txBox="1"/>
          <p:nvPr/>
        </p:nvSpPr>
        <p:spPr>
          <a:xfrm>
            <a:off x="6879008" y="188640"/>
            <a:ext cx="4680520" cy="878895"/>
          </a:xfrm>
          <a:prstGeom prst="rect">
            <a:avLst/>
          </a:prstGeom>
          <a:noFill/>
          <a:ln>
            <a:solidFill>
              <a:schemeClr val="tx2">
                <a:lumMod val="20000"/>
                <a:lumOff val="80000"/>
              </a:schemeClr>
            </a:solidFill>
          </a:ln>
        </p:spPr>
        <p:txBody>
          <a:bodyPr wrap="square">
            <a:spAutoFit/>
          </a:bodyPr>
          <a:lstStyle/>
          <a:p>
            <a:pPr marL="342900" lvl="0" indent="-342900">
              <a:lnSpc>
                <a:spcPct val="150000"/>
              </a:lnSpc>
              <a:spcBef>
                <a:spcPts val="1200"/>
              </a:spcBef>
              <a:spcAft>
                <a:spcPts val="800"/>
              </a:spcAft>
              <a:buFont typeface="Wingdings" panose="05000000000000000000" pitchFamily="2" charset="2"/>
              <a:buChar char=""/>
            </a:pPr>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DIAGNOSIS IS WRITTEN ON PRESCRIPTIONS OR NOT</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E76073CB-769E-EF03-3B60-5A9ADCC72B2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3285" y="116632"/>
            <a:ext cx="1226886" cy="761416"/>
          </a:xfrm>
          <a:prstGeom prst="rect">
            <a:avLst/>
          </a:prstGeom>
          <a:noFill/>
          <a:ln>
            <a:noFill/>
          </a:ln>
        </p:spPr>
      </p:pic>
    </p:spTree>
    <p:extLst>
      <p:ext uri="{BB962C8B-B14F-4D97-AF65-F5344CB8AC3E}">
        <p14:creationId xmlns:p14="http://schemas.microsoft.com/office/powerpoint/2010/main" val="1891826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4BF8E286-5340-4FEC-A2CC-01AD26E91521}"/>
              </a:ext>
            </a:extLst>
          </p:cNvPr>
          <p:cNvGraphicFramePr/>
          <p:nvPr>
            <p:extLst>
              <p:ext uri="{D42A27DB-BD31-4B8C-83A1-F6EECF244321}">
                <p14:modId xmlns:p14="http://schemas.microsoft.com/office/powerpoint/2010/main" val="1361369451"/>
              </p:ext>
            </p:extLst>
          </p:nvPr>
        </p:nvGraphicFramePr>
        <p:xfrm>
          <a:off x="2133972" y="980728"/>
          <a:ext cx="4432935" cy="33843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5835CC7F-82A5-4C80-A3DD-4A6BC6AD3AF4}"/>
              </a:ext>
            </a:extLst>
          </p:cNvPr>
          <p:cNvGraphicFramePr/>
          <p:nvPr>
            <p:extLst>
              <p:ext uri="{D42A27DB-BD31-4B8C-83A1-F6EECF244321}">
                <p14:modId xmlns:p14="http://schemas.microsoft.com/office/powerpoint/2010/main" val="3370381483"/>
              </p:ext>
            </p:extLst>
          </p:nvPr>
        </p:nvGraphicFramePr>
        <p:xfrm>
          <a:off x="6837421" y="1124744"/>
          <a:ext cx="4752528" cy="324036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2A585010-7D6E-F432-EA36-8A6B6EDA9632}"/>
              </a:ext>
            </a:extLst>
          </p:cNvPr>
          <p:cNvSpPr txBox="1"/>
          <p:nvPr/>
        </p:nvSpPr>
        <p:spPr>
          <a:xfrm>
            <a:off x="1989956" y="4717186"/>
            <a:ext cx="4176464" cy="1897058"/>
          </a:xfrm>
          <a:prstGeom prst="rect">
            <a:avLst/>
          </a:prstGeom>
          <a:noFill/>
          <a:ln>
            <a:solidFill>
              <a:schemeClr val="tx2">
                <a:lumMod val="20000"/>
                <a:lumOff val="80000"/>
              </a:schemeClr>
            </a:solidFill>
          </a:ln>
        </p:spPr>
        <p:txBody>
          <a:bodyPr wrap="square">
            <a:spAutoFit/>
          </a:bodyPr>
          <a:lstStyle/>
          <a:p>
            <a:pPr>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above graph states that allergy documentation is not mentioned in 76.47% of prescriptions while in 23.53% of prescriptions, allergy documentation was mentioned which were printed.</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6933BC54-658E-8386-B519-B01412A7C27F}"/>
              </a:ext>
            </a:extLst>
          </p:cNvPr>
          <p:cNvSpPr txBox="1"/>
          <p:nvPr/>
        </p:nvSpPr>
        <p:spPr>
          <a:xfrm>
            <a:off x="6842652" y="4717186"/>
            <a:ext cx="4176464" cy="1897058"/>
          </a:xfrm>
          <a:prstGeom prst="rect">
            <a:avLst/>
          </a:prstGeom>
          <a:noFill/>
          <a:ln>
            <a:solidFill>
              <a:schemeClr val="tx2">
                <a:lumMod val="20000"/>
                <a:lumOff val="80000"/>
              </a:schemeClr>
            </a:solidFill>
          </a:ln>
        </p:spPr>
        <p:txBody>
          <a:bodyPr wrap="square">
            <a:spAutoFit/>
          </a:bodyPr>
          <a:lstStyle/>
          <a:p>
            <a:pPr>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above graph interprets that name of drug in capital letter is not mentioned in 50.14% of prescriptions while in 49.86% of prescriptions, name of drug in capital was mentioned.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2D49319B-D26E-7E29-55B2-BD3B81D66C2C}"/>
              </a:ext>
            </a:extLst>
          </p:cNvPr>
          <p:cNvSpPr txBox="1"/>
          <p:nvPr/>
        </p:nvSpPr>
        <p:spPr>
          <a:xfrm>
            <a:off x="1989956" y="165249"/>
            <a:ext cx="4104456" cy="463397"/>
          </a:xfrm>
          <a:prstGeom prst="rect">
            <a:avLst/>
          </a:prstGeom>
          <a:noFill/>
          <a:ln>
            <a:solidFill>
              <a:schemeClr val="tx2">
                <a:lumMod val="20000"/>
                <a:lumOff val="80000"/>
              </a:schemeClr>
            </a:solidFill>
          </a:ln>
        </p:spPr>
        <p:txBody>
          <a:bodyPr wrap="square">
            <a:spAutoFit/>
          </a:bodyPr>
          <a:lstStyle/>
          <a:p>
            <a:pPr marL="342900" lvl="0" indent="-342900" algn="just">
              <a:lnSpc>
                <a:spcPct val="150000"/>
              </a:lnSpc>
              <a:spcBef>
                <a:spcPts val="1200"/>
              </a:spcBef>
              <a:spcAft>
                <a:spcPts val="800"/>
              </a:spcAft>
              <a:buFont typeface="Wingdings" panose="05000000000000000000" pitchFamily="2" charset="2"/>
              <a:buChar char=""/>
            </a:pPr>
            <a:r>
              <a:rPr lang="en-IN"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ALLERGY DOCUMENTATION</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2A166125-B493-E84F-18B0-D842A6E4F7C3}"/>
              </a:ext>
            </a:extLst>
          </p:cNvPr>
          <p:cNvSpPr txBox="1"/>
          <p:nvPr/>
        </p:nvSpPr>
        <p:spPr>
          <a:xfrm>
            <a:off x="6566907" y="177653"/>
            <a:ext cx="4928105" cy="463397"/>
          </a:xfrm>
          <a:prstGeom prst="rect">
            <a:avLst/>
          </a:prstGeom>
          <a:noFill/>
          <a:ln>
            <a:solidFill>
              <a:schemeClr val="tx2">
                <a:lumMod val="20000"/>
                <a:lumOff val="80000"/>
              </a:schemeClr>
            </a:solidFill>
          </a:ln>
        </p:spPr>
        <p:txBody>
          <a:bodyPr wrap="square">
            <a:spAutoFit/>
          </a:bodyPr>
          <a:lstStyle/>
          <a:p>
            <a:pPr marL="342900" lvl="0" indent="-342900" algn="just">
              <a:lnSpc>
                <a:spcPct val="150000"/>
              </a:lnSpc>
              <a:spcBef>
                <a:spcPts val="1200"/>
              </a:spcBef>
              <a:spcAft>
                <a:spcPts val="800"/>
              </a:spcAft>
              <a:buFont typeface="Wingdings" panose="05000000000000000000" pitchFamily="2" charset="2"/>
              <a:buChar char=""/>
            </a:pPr>
            <a:r>
              <a:rPr lang="en-IN" sz="1800" b="1" kern="0" dirty="0">
                <a:effectLst/>
                <a:latin typeface="Times New Roman" panose="02020603050405020304" pitchFamily="18" charset="0"/>
                <a:ea typeface="Times New Roman" panose="02020603050405020304" pitchFamily="18" charset="0"/>
                <a:cs typeface="Times New Roman" panose="02020603050405020304" pitchFamily="18" charset="0"/>
              </a:rPr>
              <a:t>NAME OF DRUG IS CAPITAL LETTER</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03F28CD4-781B-A0A7-5F04-14A32735118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6823" y="165249"/>
            <a:ext cx="1226886" cy="761416"/>
          </a:xfrm>
          <a:prstGeom prst="rect">
            <a:avLst/>
          </a:prstGeom>
          <a:noFill/>
          <a:ln>
            <a:noFill/>
          </a:ln>
        </p:spPr>
      </p:pic>
    </p:spTree>
    <p:extLst>
      <p:ext uri="{BB962C8B-B14F-4D97-AF65-F5344CB8AC3E}">
        <p14:creationId xmlns:p14="http://schemas.microsoft.com/office/powerpoint/2010/main" val="3518478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DC48C671-713A-423C-96D7-869775B56F5E}"/>
              </a:ext>
            </a:extLst>
          </p:cNvPr>
          <p:cNvGraphicFramePr/>
          <p:nvPr>
            <p:extLst>
              <p:ext uri="{D42A27DB-BD31-4B8C-83A1-F6EECF244321}">
                <p14:modId xmlns:p14="http://schemas.microsoft.com/office/powerpoint/2010/main" val="299575995"/>
              </p:ext>
            </p:extLst>
          </p:nvPr>
        </p:nvGraphicFramePr>
        <p:xfrm>
          <a:off x="2133972" y="980728"/>
          <a:ext cx="4536504"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3D849394-300D-EC04-DE8B-6B946939E573}"/>
              </a:ext>
            </a:extLst>
          </p:cNvPr>
          <p:cNvSpPr txBox="1"/>
          <p:nvPr/>
        </p:nvSpPr>
        <p:spPr>
          <a:xfrm>
            <a:off x="1917948" y="5085184"/>
            <a:ext cx="3816424" cy="1477328"/>
          </a:xfrm>
          <a:prstGeom prst="rect">
            <a:avLst/>
          </a:prstGeom>
          <a:noFill/>
          <a:ln>
            <a:solidFill>
              <a:schemeClr val="tx2">
                <a:lumMod val="20000"/>
                <a:lumOff val="80000"/>
              </a:schemeClr>
            </a:solidFill>
          </a:ln>
        </p:spPr>
        <p:txBody>
          <a:bodyPr wrap="square">
            <a:spAutoFit/>
          </a:bodyPr>
          <a:lstStyle/>
          <a:p>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above graph explain about dose is not mentioned in 0.84% of prescriptions while in 99.16% of prescriptions, dose was mentioned.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graphicFrame>
        <p:nvGraphicFramePr>
          <p:cNvPr id="6" name="Chart 5">
            <a:extLst>
              <a:ext uri="{FF2B5EF4-FFF2-40B4-BE49-F238E27FC236}">
                <a16:creationId xmlns:a16="http://schemas.microsoft.com/office/drawing/2014/main" id="{79954622-4EEA-402F-BFD6-41B499EB31F3}"/>
              </a:ext>
            </a:extLst>
          </p:cNvPr>
          <p:cNvGraphicFramePr/>
          <p:nvPr>
            <p:extLst>
              <p:ext uri="{D42A27DB-BD31-4B8C-83A1-F6EECF244321}">
                <p14:modId xmlns:p14="http://schemas.microsoft.com/office/powerpoint/2010/main" val="233083972"/>
              </p:ext>
            </p:extLst>
          </p:nvPr>
        </p:nvGraphicFramePr>
        <p:xfrm>
          <a:off x="6958508" y="980728"/>
          <a:ext cx="4680520" cy="352839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BE7A347A-883C-2503-2861-903C6BE5055D}"/>
              </a:ext>
            </a:extLst>
          </p:cNvPr>
          <p:cNvSpPr txBox="1"/>
          <p:nvPr/>
        </p:nvSpPr>
        <p:spPr>
          <a:xfrm>
            <a:off x="1989956" y="100958"/>
            <a:ext cx="1944216" cy="463397"/>
          </a:xfrm>
          <a:prstGeom prst="rect">
            <a:avLst/>
          </a:prstGeom>
          <a:noFill/>
          <a:ln>
            <a:solidFill>
              <a:schemeClr val="tx2">
                <a:lumMod val="20000"/>
                <a:lumOff val="80000"/>
              </a:schemeClr>
            </a:solidFill>
          </a:ln>
        </p:spPr>
        <p:txBody>
          <a:bodyPr wrap="square">
            <a:spAutoFit/>
          </a:bodyPr>
          <a:lstStyle/>
          <a:p>
            <a:pPr marL="342900" lvl="0" indent="-342900" algn="just">
              <a:lnSpc>
                <a:spcPct val="150000"/>
              </a:lnSpc>
              <a:spcBef>
                <a:spcPts val="1200"/>
              </a:spcBef>
              <a:spcAft>
                <a:spcPts val="800"/>
              </a:spcAft>
              <a:buFont typeface="Wingdings" panose="05000000000000000000" pitchFamily="2" charset="2"/>
              <a:buChar char=""/>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DOSE</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0AB62F14-2016-ED95-0289-CC8B2F84665E}"/>
              </a:ext>
            </a:extLst>
          </p:cNvPr>
          <p:cNvSpPr txBox="1"/>
          <p:nvPr/>
        </p:nvSpPr>
        <p:spPr>
          <a:xfrm>
            <a:off x="8229937" y="332656"/>
            <a:ext cx="1728192" cy="369332"/>
          </a:xfrm>
          <a:prstGeom prst="rect">
            <a:avLst/>
          </a:prstGeom>
          <a:noFill/>
          <a:ln>
            <a:solidFill>
              <a:schemeClr val="tx2">
                <a:lumMod val="20000"/>
                <a:lumOff val="80000"/>
              </a:schemeClr>
            </a:solidFill>
          </a:ln>
        </p:spPr>
        <p:txBody>
          <a:bodyPr wrap="square">
            <a:spAutoFit/>
          </a:bodyPr>
          <a:lstStyle/>
          <a:p>
            <a:pPr marL="285750" indent="-285750">
              <a:buFont typeface="Wingdings" panose="05000000000000000000" pitchFamily="2" charset="2"/>
              <a:buChar char="Ø"/>
            </a:pPr>
            <a:r>
              <a:rPr lang="en-IN" sz="1800" b="1" dirty="0">
                <a:effectLst/>
                <a:latin typeface="Times New Roman" panose="02020603050405020304" pitchFamily="18" charset="0"/>
                <a:ea typeface="Calibri" panose="020F0502020204030204" pitchFamily="34" charset="0"/>
              </a:rPr>
              <a:t>ROUTE</a:t>
            </a:r>
            <a:endParaRPr lang="en-IN" dirty="0"/>
          </a:p>
        </p:txBody>
      </p:sp>
      <p:sp>
        <p:nvSpPr>
          <p:cNvPr id="11" name="TextBox 10">
            <a:extLst>
              <a:ext uri="{FF2B5EF4-FFF2-40B4-BE49-F238E27FC236}">
                <a16:creationId xmlns:a16="http://schemas.microsoft.com/office/drawing/2014/main" id="{0280F6BE-587F-014C-1DBC-BEB7739CAFA0}"/>
              </a:ext>
            </a:extLst>
          </p:cNvPr>
          <p:cNvSpPr txBox="1"/>
          <p:nvPr/>
        </p:nvSpPr>
        <p:spPr>
          <a:xfrm>
            <a:off x="7102524" y="5085184"/>
            <a:ext cx="4392488" cy="1263166"/>
          </a:xfrm>
          <a:prstGeom prst="rect">
            <a:avLst/>
          </a:prstGeom>
          <a:noFill/>
          <a:ln>
            <a:solidFill>
              <a:schemeClr val="tx2">
                <a:lumMod val="20000"/>
                <a:lumOff val="80000"/>
              </a:schemeClr>
            </a:solidFill>
          </a:ln>
        </p:spPr>
        <p:txBody>
          <a:bodyPr wrap="square">
            <a:spAutoFit/>
          </a:bodyPr>
          <a:lstStyle/>
          <a:p>
            <a:pPr>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This graph tells us about the route is not mentioned in 4.48% of prescriptions while in 95.52% of prescriptions, route was mentioned.</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D927D93E-6DEC-1F3D-FDC4-2386D915C9E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5780" y="183647"/>
            <a:ext cx="1226886" cy="761416"/>
          </a:xfrm>
          <a:prstGeom prst="rect">
            <a:avLst/>
          </a:prstGeom>
          <a:noFill/>
          <a:ln>
            <a:noFill/>
          </a:ln>
        </p:spPr>
      </p:pic>
    </p:spTree>
    <p:extLst>
      <p:ext uri="{BB962C8B-B14F-4D97-AF65-F5344CB8AC3E}">
        <p14:creationId xmlns:p14="http://schemas.microsoft.com/office/powerpoint/2010/main" val="114588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9BCFCC1-AD75-692F-2148-C74BD94F7924}"/>
              </a:ext>
            </a:extLst>
          </p:cNvPr>
          <p:cNvSpPr txBox="1"/>
          <p:nvPr/>
        </p:nvSpPr>
        <p:spPr>
          <a:xfrm>
            <a:off x="2114624" y="4591057"/>
            <a:ext cx="4176464" cy="1263166"/>
          </a:xfrm>
          <a:prstGeom prst="rect">
            <a:avLst/>
          </a:prstGeom>
          <a:noFill/>
          <a:ln>
            <a:solidFill>
              <a:schemeClr val="tx2">
                <a:lumMod val="20000"/>
                <a:lumOff val="80000"/>
              </a:schemeClr>
            </a:solidFill>
          </a:ln>
        </p:spPr>
        <p:txBody>
          <a:bodyPr wrap="square">
            <a:spAutoFit/>
          </a:bodyPr>
          <a:lstStyle/>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above graph interprets that duration is not mentioned 23.25% of prescriptions while in 76.75% of prescriptions duration was mentioned.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Chart 5">
            <a:extLst>
              <a:ext uri="{FF2B5EF4-FFF2-40B4-BE49-F238E27FC236}">
                <a16:creationId xmlns:a16="http://schemas.microsoft.com/office/drawing/2014/main" id="{E509CA09-2C5D-421D-AA30-680AF3979852}"/>
              </a:ext>
            </a:extLst>
          </p:cNvPr>
          <p:cNvGraphicFramePr/>
          <p:nvPr>
            <p:extLst>
              <p:ext uri="{D42A27DB-BD31-4B8C-83A1-F6EECF244321}">
                <p14:modId xmlns:p14="http://schemas.microsoft.com/office/powerpoint/2010/main" val="1138770693"/>
              </p:ext>
            </p:extLst>
          </p:nvPr>
        </p:nvGraphicFramePr>
        <p:xfrm>
          <a:off x="7102524" y="980728"/>
          <a:ext cx="4680520" cy="361032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414E0723-3330-ACB6-1AD2-1370B76B9C85}"/>
              </a:ext>
            </a:extLst>
          </p:cNvPr>
          <p:cNvSpPr txBox="1"/>
          <p:nvPr/>
        </p:nvSpPr>
        <p:spPr>
          <a:xfrm>
            <a:off x="7123276" y="4887420"/>
            <a:ext cx="4468323" cy="1263166"/>
          </a:xfrm>
          <a:prstGeom prst="rect">
            <a:avLst/>
          </a:prstGeom>
          <a:noFill/>
          <a:ln>
            <a:solidFill>
              <a:schemeClr val="tx2">
                <a:lumMod val="20000"/>
                <a:lumOff val="80000"/>
              </a:schemeClr>
            </a:solidFill>
          </a:ln>
        </p:spPr>
        <p:txBody>
          <a:bodyPr wrap="square">
            <a:spAutoFit/>
          </a:bodyPr>
          <a:lstStyle/>
          <a:p>
            <a:pPr algn="just">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above graph explains that11% of prescriptions were not legible while 79% of prescriptions were legible whereas 10% of prescriptions were partially yes.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65012ABB-B52C-730A-C196-4CFD1D2C5961}"/>
              </a:ext>
            </a:extLst>
          </p:cNvPr>
          <p:cNvSpPr txBox="1"/>
          <p:nvPr/>
        </p:nvSpPr>
        <p:spPr>
          <a:xfrm>
            <a:off x="2133972" y="202321"/>
            <a:ext cx="1800200" cy="374077"/>
          </a:xfrm>
          <a:prstGeom prst="rect">
            <a:avLst/>
          </a:prstGeom>
          <a:noFill/>
          <a:ln>
            <a:solidFill>
              <a:schemeClr val="tx2">
                <a:lumMod val="20000"/>
                <a:lumOff val="80000"/>
              </a:schemeClr>
            </a:solidFill>
          </a:ln>
        </p:spPr>
        <p:txBody>
          <a:bodyPr wrap="square">
            <a:spAutoFit/>
          </a:bodyPr>
          <a:lstStyle/>
          <a:p>
            <a:pPr marL="342900" lvl="0" indent="-342900">
              <a:lnSpc>
                <a:spcPct val="107000"/>
              </a:lnSpc>
              <a:spcAft>
                <a:spcPts val="800"/>
              </a:spcAft>
              <a:buFont typeface="Wingdings" panose="05000000000000000000" pitchFamily="2" charset="2"/>
              <a:buChar char=""/>
            </a:pPr>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DURATION</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DC30B8C7-2DC3-BAFD-7E9A-7A8FADBC5068}"/>
              </a:ext>
            </a:extLst>
          </p:cNvPr>
          <p:cNvSpPr txBox="1"/>
          <p:nvPr/>
        </p:nvSpPr>
        <p:spPr>
          <a:xfrm>
            <a:off x="6742484" y="333337"/>
            <a:ext cx="5040560" cy="374077"/>
          </a:xfrm>
          <a:prstGeom prst="rect">
            <a:avLst/>
          </a:prstGeom>
          <a:noFill/>
          <a:ln>
            <a:solidFill>
              <a:schemeClr val="tx2">
                <a:lumMod val="20000"/>
                <a:lumOff val="80000"/>
              </a:schemeClr>
            </a:solidFill>
          </a:ln>
        </p:spPr>
        <p:txBody>
          <a:bodyPr wrap="square">
            <a:spAutoFit/>
          </a:bodyPr>
          <a:lstStyle/>
          <a:p>
            <a:pPr marL="342900" lvl="0" indent="-342900" algn="just">
              <a:lnSpc>
                <a:spcPct val="107000"/>
              </a:lnSpc>
              <a:spcAft>
                <a:spcPts val="800"/>
              </a:spcAft>
              <a:buFont typeface="Wingdings" panose="05000000000000000000" pitchFamily="2" charset="2"/>
              <a:buChar char=""/>
            </a:pPr>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PRESCRIPTIONS ARE LEGIBLE OR NOT</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Chart 1">
            <a:extLst>
              <a:ext uri="{FF2B5EF4-FFF2-40B4-BE49-F238E27FC236}">
                <a16:creationId xmlns:a16="http://schemas.microsoft.com/office/drawing/2014/main" id="{CCD03A42-6ACA-2266-92BC-092C2C629D40}"/>
              </a:ext>
            </a:extLst>
          </p:cNvPr>
          <p:cNvGraphicFramePr>
            <a:graphicFrameLocks/>
          </p:cNvGraphicFramePr>
          <p:nvPr>
            <p:extLst>
              <p:ext uri="{D42A27DB-BD31-4B8C-83A1-F6EECF244321}">
                <p14:modId xmlns:p14="http://schemas.microsoft.com/office/powerpoint/2010/main" val="19576523"/>
              </p:ext>
            </p:extLst>
          </p:nvPr>
        </p:nvGraphicFramePr>
        <p:xfrm>
          <a:off x="1916856" y="1124744"/>
          <a:ext cx="4572000" cy="3312367"/>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a:extLst>
              <a:ext uri="{FF2B5EF4-FFF2-40B4-BE49-F238E27FC236}">
                <a16:creationId xmlns:a16="http://schemas.microsoft.com/office/drawing/2014/main" id="{BBA466CE-AFFB-510D-E2EB-0E1B9E21195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1624263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3DB3A015-0879-43DE-B6B6-487FF7767424}"/>
              </a:ext>
            </a:extLst>
          </p:cNvPr>
          <p:cNvGraphicFramePr/>
          <p:nvPr>
            <p:extLst>
              <p:ext uri="{D42A27DB-BD31-4B8C-83A1-F6EECF244321}">
                <p14:modId xmlns:p14="http://schemas.microsoft.com/office/powerpoint/2010/main" val="549506264"/>
              </p:ext>
            </p:extLst>
          </p:nvPr>
        </p:nvGraphicFramePr>
        <p:xfrm>
          <a:off x="6654089" y="1445717"/>
          <a:ext cx="4896544" cy="338437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D295C05-F504-2274-68A2-DB95FEA01256}"/>
              </a:ext>
            </a:extLst>
          </p:cNvPr>
          <p:cNvSpPr txBox="1"/>
          <p:nvPr/>
        </p:nvSpPr>
        <p:spPr>
          <a:xfrm>
            <a:off x="2056448" y="5229200"/>
            <a:ext cx="4070625" cy="1304331"/>
          </a:xfrm>
          <a:prstGeom prst="rect">
            <a:avLst/>
          </a:prstGeom>
          <a:noFill/>
          <a:ln>
            <a:solidFill>
              <a:schemeClr val="tx2">
                <a:lumMod val="20000"/>
                <a:lumOff val="80000"/>
              </a:schemeClr>
            </a:solidFill>
          </a:ln>
        </p:spPr>
        <p:txBody>
          <a:bodyPr wrap="square">
            <a:spAutoFit/>
          </a:bodyPr>
          <a:lstStyle/>
          <a:p>
            <a:pPr>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above graph predicts that 65% of prescriptions were named whereas 35% of prescriptions were not named.</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D21688D-D8B2-02FD-792D-7ED9554C5A96}"/>
              </a:ext>
            </a:extLst>
          </p:cNvPr>
          <p:cNvSpPr txBox="1"/>
          <p:nvPr/>
        </p:nvSpPr>
        <p:spPr>
          <a:xfrm>
            <a:off x="6814492" y="5229200"/>
            <a:ext cx="4896544" cy="1304331"/>
          </a:xfrm>
          <a:prstGeom prst="rect">
            <a:avLst/>
          </a:prstGeom>
          <a:noFill/>
          <a:ln>
            <a:solidFill>
              <a:schemeClr val="tx2">
                <a:lumMod val="20000"/>
                <a:lumOff val="80000"/>
              </a:schemeClr>
            </a:solidFill>
          </a:ln>
        </p:spPr>
        <p:txBody>
          <a:bodyPr wrap="square">
            <a:spAutoFit/>
          </a:bodyPr>
          <a:lstStyle/>
          <a:p>
            <a:pPr>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above graphs talk about date is mentioned in 95% of prescriptions while in 5% of prescriptions date wasn’t mentioned.</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70CCA5E0-C17B-269F-C2C3-AA7D758D9ECF}"/>
              </a:ext>
            </a:extLst>
          </p:cNvPr>
          <p:cNvSpPr txBox="1"/>
          <p:nvPr/>
        </p:nvSpPr>
        <p:spPr>
          <a:xfrm>
            <a:off x="1990088" y="244973"/>
            <a:ext cx="4680388" cy="878895"/>
          </a:xfrm>
          <a:prstGeom prst="rect">
            <a:avLst/>
          </a:prstGeom>
          <a:noFill/>
          <a:ln>
            <a:solidFill>
              <a:schemeClr val="tx2">
                <a:lumMod val="20000"/>
                <a:lumOff val="80000"/>
              </a:schemeClr>
            </a:solidFill>
          </a:ln>
        </p:spPr>
        <p:txBody>
          <a:bodyPr wrap="square">
            <a:spAutoFit/>
          </a:bodyPr>
          <a:lstStyle/>
          <a:p>
            <a:pPr marL="342900" lvl="0" indent="-342900" algn="just">
              <a:lnSpc>
                <a:spcPct val="150000"/>
              </a:lnSpc>
              <a:spcBef>
                <a:spcPts val="1200"/>
              </a:spcBef>
              <a:spcAft>
                <a:spcPts val="800"/>
              </a:spcAft>
              <a:buFont typeface="Wingdings" panose="05000000000000000000" pitchFamily="2" charset="2"/>
              <a:buChar char=""/>
            </a:pPr>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PRESCRIPTONS ARE NAMED OR NOT</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Chart 6">
            <a:extLst>
              <a:ext uri="{FF2B5EF4-FFF2-40B4-BE49-F238E27FC236}">
                <a16:creationId xmlns:a16="http://schemas.microsoft.com/office/drawing/2014/main" id="{4D9731A5-B414-8F0C-26F3-B2BE7EF19A55}"/>
              </a:ext>
            </a:extLst>
          </p:cNvPr>
          <p:cNvGraphicFramePr/>
          <p:nvPr>
            <p:extLst>
              <p:ext uri="{D42A27DB-BD31-4B8C-83A1-F6EECF244321}">
                <p14:modId xmlns:p14="http://schemas.microsoft.com/office/powerpoint/2010/main" val="1947197923"/>
              </p:ext>
            </p:extLst>
          </p:nvPr>
        </p:nvGraphicFramePr>
        <p:xfrm>
          <a:off x="1983254" y="1445482"/>
          <a:ext cx="4680388" cy="3590062"/>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7E352C51-E999-339C-31F7-9096FA6D99C9}"/>
              </a:ext>
            </a:extLst>
          </p:cNvPr>
          <p:cNvSpPr txBox="1"/>
          <p:nvPr/>
        </p:nvSpPr>
        <p:spPr>
          <a:xfrm>
            <a:off x="7030516" y="299656"/>
            <a:ext cx="3528392" cy="374077"/>
          </a:xfrm>
          <a:prstGeom prst="rect">
            <a:avLst/>
          </a:prstGeom>
          <a:noFill/>
          <a:ln>
            <a:solidFill>
              <a:schemeClr val="tx2">
                <a:lumMod val="20000"/>
                <a:lumOff val="80000"/>
              </a:schemeClr>
            </a:solidFill>
          </a:ln>
        </p:spPr>
        <p:txBody>
          <a:bodyPr wrap="square">
            <a:spAutoFit/>
          </a:bodyPr>
          <a:lstStyle/>
          <a:p>
            <a:pPr marL="342900" lvl="0" indent="-342900" algn="just">
              <a:lnSpc>
                <a:spcPct val="107000"/>
              </a:lnSpc>
              <a:spcAft>
                <a:spcPts val="800"/>
              </a:spcAft>
              <a:buFont typeface="Wingdings" panose="05000000000000000000" pitchFamily="2" charset="2"/>
              <a:buChar char=""/>
            </a:pPr>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DATE ON PRESCRIPTION</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1684F581-05C0-E319-8C83-2813F661838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2576099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B8F53E8E-071B-4065-BF48-1E280EBCA78A}"/>
              </a:ext>
            </a:extLst>
          </p:cNvPr>
          <p:cNvGraphicFramePr/>
          <p:nvPr>
            <p:extLst>
              <p:ext uri="{D42A27DB-BD31-4B8C-83A1-F6EECF244321}">
                <p14:modId xmlns:p14="http://schemas.microsoft.com/office/powerpoint/2010/main" val="1505954619"/>
              </p:ext>
            </p:extLst>
          </p:nvPr>
        </p:nvGraphicFramePr>
        <p:xfrm>
          <a:off x="1932058" y="980728"/>
          <a:ext cx="4860032"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8F83C39-06B1-2495-D248-D03AAEA0834A}"/>
              </a:ext>
            </a:extLst>
          </p:cNvPr>
          <p:cNvSpPr txBox="1"/>
          <p:nvPr/>
        </p:nvSpPr>
        <p:spPr>
          <a:xfrm>
            <a:off x="1932058" y="4910469"/>
            <a:ext cx="4376952" cy="1600695"/>
          </a:xfrm>
          <a:prstGeom prst="rect">
            <a:avLst/>
          </a:prstGeom>
          <a:noFill/>
          <a:ln>
            <a:solidFill>
              <a:schemeClr val="tx2">
                <a:lumMod val="20000"/>
                <a:lumOff val="80000"/>
              </a:schemeClr>
            </a:solidFill>
          </a:ln>
        </p:spPr>
        <p:txBody>
          <a:bodyPr wrap="square">
            <a:spAutoFit/>
          </a:bodyPr>
          <a:lstStyle/>
          <a:p>
            <a:pPr>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above graph talk about time is not mentioned in 80% of prescriptions while in 20% of prescriptions time was mentioned which are printed one.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Chart 5">
            <a:extLst>
              <a:ext uri="{FF2B5EF4-FFF2-40B4-BE49-F238E27FC236}">
                <a16:creationId xmlns:a16="http://schemas.microsoft.com/office/drawing/2014/main" id="{5416D42D-006F-46F5-B3B8-5C141C0F8F31}"/>
              </a:ext>
            </a:extLst>
          </p:cNvPr>
          <p:cNvGraphicFramePr/>
          <p:nvPr>
            <p:extLst>
              <p:ext uri="{D42A27DB-BD31-4B8C-83A1-F6EECF244321}">
                <p14:modId xmlns:p14="http://schemas.microsoft.com/office/powerpoint/2010/main" val="1539860922"/>
              </p:ext>
            </p:extLst>
          </p:nvPr>
        </p:nvGraphicFramePr>
        <p:xfrm>
          <a:off x="6847766" y="1124744"/>
          <a:ext cx="4990953" cy="381955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DE303238-E309-DA46-3391-372F9B46A3B4}"/>
              </a:ext>
            </a:extLst>
          </p:cNvPr>
          <p:cNvSpPr txBox="1"/>
          <p:nvPr/>
        </p:nvSpPr>
        <p:spPr>
          <a:xfrm>
            <a:off x="6822514" y="5235456"/>
            <a:ext cx="4990953" cy="1304331"/>
          </a:xfrm>
          <a:prstGeom prst="rect">
            <a:avLst/>
          </a:prstGeom>
          <a:noFill/>
          <a:ln>
            <a:solidFill>
              <a:schemeClr val="tx2">
                <a:lumMod val="20000"/>
                <a:lumOff val="80000"/>
              </a:schemeClr>
            </a:solidFill>
          </a:ln>
        </p:spPr>
        <p:txBody>
          <a:bodyPr wrap="square">
            <a:spAutoFit/>
          </a:bodyPr>
          <a:lstStyle/>
          <a:p>
            <a:pPr>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This graph interprets that doctor’s signature is there in 95% of prescriptions while in 5% of prescriptions sign wasn’t there.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7A7A8E2-4974-706C-B634-2131BBF43734}"/>
              </a:ext>
            </a:extLst>
          </p:cNvPr>
          <p:cNvSpPr txBox="1"/>
          <p:nvPr/>
        </p:nvSpPr>
        <p:spPr>
          <a:xfrm>
            <a:off x="1933484" y="127143"/>
            <a:ext cx="3584864" cy="711605"/>
          </a:xfrm>
          <a:prstGeom prst="rect">
            <a:avLst/>
          </a:prstGeom>
          <a:noFill/>
          <a:ln>
            <a:solidFill>
              <a:schemeClr val="tx2">
                <a:lumMod val="20000"/>
                <a:lumOff val="80000"/>
              </a:schemeClr>
            </a:solidFill>
          </a:ln>
        </p:spPr>
        <p:txBody>
          <a:bodyPr wrap="square">
            <a:spAutoFit/>
          </a:bodyPr>
          <a:lstStyle/>
          <a:p>
            <a:pPr marL="342900" lvl="0" indent="-342900">
              <a:lnSpc>
                <a:spcPct val="107000"/>
              </a:lnSpc>
              <a:spcAft>
                <a:spcPts val="800"/>
              </a:spcAft>
              <a:buFont typeface="Wingdings" panose="05000000000000000000" pitchFamily="2" charset="2"/>
              <a:buChar char=""/>
            </a:pPr>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TIME ON PRESCRIPTION</a:t>
            </a:r>
          </a:p>
          <a:p>
            <a:pPr marL="342900" lvl="0" indent="-342900">
              <a:lnSpc>
                <a:spcPct val="107000"/>
              </a:lnSpc>
              <a:spcAft>
                <a:spcPts val="800"/>
              </a:spcAft>
              <a:buFont typeface="Wingdings" panose="05000000000000000000" pitchFamily="2" charset="2"/>
              <a:buChar char=""/>
            </a:pP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9479302B-27FE-B159-E188-F6A0B6FE93B6}"/>
              </a:ext>
            </a:extLst>
          </p:cNvPr>
          <p:cNvSpPr txBox="1"/>
          <p:nvPr/>
        </p:nvSpPr>
        <p:spPr>
          <a:xfrm>
            <a:off x="7102524" y="163144"/>
            <a:ext cx="3584864" cy="670440"/>
          </a:xfrm>
          <a:prstGeom prst="rect">
            <a:avLst/>
          </a:prstGeom>
          <a:noFill/>
          <a:ln>
            <a:solidFill>
              <a:schemeClr val="tx2">
                <a:lumMod val="20000"/>
                <a:lumOff val="80000"/>
              </a:schemeClr>
            </a:solidFill>
          </a:ln>
        </p:spPr>
        <p:txBody>
          <a:bodyPr wrap="square">
            <a:spAutoFit/>
          </a:bodyPr>
          <a:lstStyle/>
          <a:p>
            <a:pPr marL="342900" lvl="0" indent="-342900" algn="just">
              <a:lnSpc>
                <a:spcPct val="107000"/>
              </a:lnSpc>
              <a:spcAft>
                <a:spcPts val="800"/>
              </a:spcAft>
              <a:buFont typeface="Wingdings" panose="05000000000000000000" pitchFamily="2" charset="2"/>
              <a:buChar char=""/>
            </a:pPr>
            <a:r>
              <a:rPr lang="en-IN" sz="1800" b="1" kern="100" dirty="0">
                <a:effectLst/>
                <a:latin typeface="Times New Roman" panose="02020603050405020304" pitchFamily="18" charset="0"/>
                <a:ea typeface="Calibri" panose="020F0502020204030204" pitchFamily="34" charset="0"/>
                <a:cs typeface="Times New Roman" panose="02020603050405020304" pitchFamily="18" charset="0"/>
              </a:rPr>
              <a:t>DOCTOR’S SIGNATURE ON PRESCRIPTION</a:t>
            </a:r>
            <a:endParaRPr lang="en-IN"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8690C39D-6ECC-C7AD-B220-6574C7522DF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243489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C5289-D075-2769-57B2-3BC3FD50519E}"/>
              </a:ext>
            </a:extLst>
          </p:cNvPr>
          <p:cNvSpPr>
            <a:spLocks noGrp="1"/>
          </p:cNvSpPr>
          <p:nvPr>
            <p:ph type="title"/>
          </p:nvPr>
        </p:nvSpPr>
        <p:spPr/>
        <p:txBody>
          <a:bodyPr/>
          <a:lstStyle/>
          <a:p>
            <a:r>
              <a:rPr lang="en-US" dirty="0">
                <a:latin typeface="Arial Black" panose="020B0A04020102020204" pitchFamily="34" charset="0"/>
              </a:rPr>
              <a:t>DISCUSSION</a:t>
            </a:r>
            <a:br>
              <a:rPr lang="en-US" dirty="0"/>
            </a:br>
            <a:endParaRPr lang="en-IN" dirty="0"/>
          </a:p>
        </p:txBody>
      </p:sp>
      <p:sp>
        <p:nvSpPr>
          <p:cNvPr id="4" name="TextBox 3">
            <a:extLst>
              <a:ext uri="{FF2B5EF4-FFF2-40B4-BE49-F238E27FC236}">
                <a16:creationId xmlns:a16="http://schemas.microsoft.com/office/drawing/2014/main" id="{DDECD096-F43F-040B-3F82-31841818554D}"/>
              </a:ext>
            </a:extLst>
          </p:cNvPr>
          <p:cNvSpPr txBox="1"/>
          <p:nvPr/>
        </p:nvSpPr>
        <p:spPr>
          <a:xfrm>
            <a:off x="1931696" y="1124744"/>
            <a:ext cx="9707332" cy="5644302"/>
          </a:xfrm>
          <a:prstGeom prst="rect">
            <a:avLst/>
          </a:prstGeom>
          <a:noFill/>
          <a:ln>
            <a:solidFill>
              <a:schemeClr val="tx2">
                <a:lumMod val="20000"/>
                <a:lumOff val="80000"/>
              </a:schemeClr>
            </a:solidFill>
          </a:ln>
        </p:spPr>
        <p:txBody>
          <a:bodyPr wrap="square">
            <a:spAutoFit/>
          </a:bodyPr>
          <a:lstStyle/>
          <a:p>
            <a:pPr marL="285750" indent="-285750" algn="just">
              <a:lnSpc>
                <a:spcPct val="150000"/>
              </a:lnSpc>
              <a:spcBef>
                <a:spcPts val="1200"/>
              </a:spcBef>
              <a:spcAft>
                <a:spcPts val="800"/>
              </a:spcAft>
              <a:buFont typeface="Wingdings" panose="05000000000000000000" pitchFamily="2" charset="2"/>
              <a:buChar char="v"/>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A total of 357 prescriptions were taken for the study out of which 60% (214) were handwritten and 40% (143) were printed prescriptions. </a:t>
            </a:r>
          </a:p>
          <a:p>
            <a:pPr marL="285750" indent="-285750" algn="just">
              <a:lnSpc>
                <a:spcPct val="150000"/>
              </a:lnSpc>
              <a:spcBef>
                <a:spcPts val="1200"/>
              </a:spcBef>
              <a:spcAft>
                <a:spcPts val="800"/>
              </a:spcAft>
              <a:buFont typeface="Wingdings" panose="05000000000000000000" pitchFamily="2" charset="2"/>
              <a:buChar char="v"/>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All the prescriptions included patient identifiers such as name and sex of the patient. Among 357 prescriptions, 51.82% prescriptions had age mentioned on it while age was not mentioned in 48.18% prescriptions. </a:t>
            </a:r>
          </a:p>
          <a:p>
            <a:pPr marL="285750" indent="-285750" algn="just">
              <a:lnSpc>
                <a:spcPct val="150000"/>
              </a:lnSpc>
              <a:spcBef>
                <a:spcPts val="1200"/>
              </a:spcBef>
              <a:spcAft>
                <a:spcPts val="800"/>
              </a:spcAft>
              <a:buFont typeface="Wingdings" panose="05000000000000000000" pitchFamily="2" charset="2"/>
              <a:buChar char="v"/>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Diagnosis is not mentioned in 71.99% prescriptions while 28.01% prescriptions had diagnosis written on it.</a:t>
            </a:r>
          </a:p>
          <a:p>
            <a:pPr marL="285750" indent="-285750" algn="just">
              <a:lnSpc>
                <a:spcPct val="150000"/>
              </a:lnSpc>
              <a:spcBef>
                <a:spcPts val="1200"/>
              </a:spcBef>
              <a:spcAft>
                <a:spcPts val="800"/>
              </a:spcAft>
              <a:buFont typeface="Wingdings" panose="05000000000000000000" pitchFamily="2" charset="2"/>
              <a:buChar char="v"/>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Around 23.53% prescriptions had allergy documented on it while 76.47% prescriptions had not. Name of the drug was written in capital letter in 49.86% of prescriptions and it was not in capital letter in 50.14% prescriptions.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Bef>
                <a:spcPts val="1200"/>
              </a:spcBef>
              <a:spcAft>
                <a:spcPts val="800"/>
              </a:spcAft>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CA8FB8EA-2EF8-0CB7-D918-D45C3806A3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804036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A8138-3627-B758-9D0C-91F14869B87B}"/>
              </a:ext>
            </a:extLst>
          </p:cNvPr>
          <p:cNvSpPr>
            <a:spLocks noGrp="1"/>
          </p:cNvSpPr>
          <p:nvPr>
            <p:ph type="title"/>
          </p:nvPr>
        </p:nvSpPr>
        <p:spPr/>
        <p:txBody>
          <a:bodyPr/>
          <a:lstStyle/>
          <a:p>
            <a:r>
              <a:rPr lang="en-US" dirty="0">
                <a:latin typeface="Arial Black" panose="020B0A04020102020204" pitchFamily="34" charset="0"/>
              </a:rPr>
              <a:t>DISCUSSION</a:t>
            </a:r>
            <a:endParaRPr lang="en-IN" dirty="0">
              <a:latin typeface="Arial Black" panose="020B0A04020102020204" pitchFamily="34" charset="0"/>
            </a:endParaRPr>
          </a:p>
        </p:txBody>
      </p:sp>
      <p:sp>
        <p:nvSpPr>
          <p:cNvPr id="4" name="TextBox 3">
            <a:extLst>
              <a:ext uri="{FF2B5EF4-FFF2-40B4-BE49-F238E27FC236}">
                <a16:creationId xmlns:a16="http://schemas.microsoft.com/office/drawing/2014/main" id="{C47CCC89-34BB-7FD6-F8FE-1EAC5AC721FB}"/>
              </a:ext>
            </a:extLst>
          </p:cNvPr>
          <p:cNvSpPr txBox="1"/>
          <p:nvPr/>
        </p:nvSpPr>
        <p:spPr>
          <a:xfrm>
            <a:off x="1938490" y="1772816"/>
            <a:ext cx="9170257" cy="2308324"/>
          </a:xfrm>
          <a:prstGeom prst="rect">
            <a:avLst/>
          </a:prstGeom>
          <a:noFill/>
          <a:ln>
            <a:solidFill>
              <a:schemeClr val="tx2">
                <a:lumMod val="20000"/>
                <a:lumOff val="80000"/>
              </a:schemeClr>
            </a:solidFill>
          </a:ln>
        </p:spPr>
        <p:txBody>
          <a:bodyPr wrap="square">
            <a:spAutoFit/>
          </a:bodyPr>
          <a:lstStyle/>
          <a:p>
            <a:pPr marL="285750" indent="-285750">
              <a:buFont typeface="Wingdings" panose="05000000000000000000" pitchFamily="2" charset="2"/>
              <a:buChar char="v"/>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Dosage of drug was mentioned in 99.16% of prescriptions. 95.52% of prescriptions had route of drug administration mentioned in them. </a:t>
            </a:r>
          </a:p>
          <a:p>
            <a:endPar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Only 75.07% prescriptions had duration of drug mentioned in them. 79% prescriptions were clearly read while 10% and 11% prescriptions were partially read and not legible respectively.</a:t>
            </a:r>
          </a:p>
          <a:p>
            <a:endPar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Name, Date and Time were mentioned on 65%, 95% and 20% prescriptions respectively. 95% prescriptions were signed by doctor and 5% were not. </a:t>
            </a:r>
            <a:endParaRPr lang="en-IN" dirty="0"/>
          </a:p>
        </p:txBody>
      </p:sp>
      <p:pic>
        <p:nvPicPr>
          <p:cNvPr id="3" name="Picture 2">
            <a:extLst>
              <a:ext uri="{FF2B5EF4-FFF2-40B4-BE49-F238E27FC236}">
                <a16:creationId xmlns:a16="http://schemas.microsoft.com/office/drawing/2014/main" id="{3FE2AF62-BD35-2DEE-4016-37369EFD7DC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3190288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D7B46-D82E-580D-6FCF-C2727F5E28C6}"/>
              </a:ext>
            </a:extLst>
          </p:cNvPr>
          <p:cNvSpPr>
            <a:spLocks noGrp="1"/>
          </p:cNvSpPr>
          <p:nvPr>
            <p:ph type="title"/>
          </p:nvPr>
        </p:nvSpPr>
        <p:spPr/>
        <p:txBody>
          <a:bodyPr/>
          <a:lstStyle/>
          <a:p>
            <a:r>
              <a:rPr lang="en-US" dirty="0">
                <a:latin typeface="Arial Black" panose="020B0A04020102020204" pitchFamily="34" charset="0"/>
              </a:rPr>
              <a:t>CONCLUSION</a:t>
            </a:r>
            <a:br>
              <a:rPr lang="en-US" dirty="0"/>
            </a:br>
            <a:endParaRPr lang="en-IN" dirty="0"/>
          </a:p>
        </p:txBody>
      </p:sp>
      <p:sp>
        <p:nvSpPr>
          <p:cNvPr id="4" name="TextBox 3">
            <a:extLst>
              <a:ext uri="{FF2B5EF4-FFF2-40B4-BE49-F238E27FC236}">
                <a16:creationId xmlns:a16="http://schemas.microsoft.com/office/drawing/2014/main" id="{D1CDDDAF-1709-8D1D-5794-EF85B738EF2C}"/>
              </a:ext>
            </a:extLst>
          </p:cNvPr>
          <p:cNvSpPr txBox="1"/>
          <p:nvPr/>
        </p:nvSpPr>
        <p:spPr>
          <a:xfrm>
            <a:off x="2205980" y="1281137"/>
            <a:ext cx="9001000" cy="3053849"/>
          </a:xfrm>
          <a:prstGeom prst="rect">
            <a:avLst/>
          </a:prstGeom>
          <a:noFill/>
          <a:ln>
            <a:solidFill>
              <a:schemeClr val="tx2">
                <a:lumMod val="20000"/>
                <a:lumOff val="80000"/>
              </a:schemeClr>
            </a:solidFill>
          </a:ln>
        </p:spPr>
        <p:txBody>
          <a:bodyPr wrap="square">
            <a:spAutoFit/>
          </a:bodyPr>
          <a:lstStyle/>
          <a:p>
            <a:pPr algn="just">
              <a:lnSpc>
                <a:spcPct val="150000"/>
              </a:lnSpc>
              <a:spcBef>
                <a:spcPts val="1200"/>
              </a:spcBef>
              <a:spcAft>
                <a:spcPts val="800"/>
              </a:spcAft>
            </a:pPr>
            <a:r>
              <a:rPr lang="en-IN"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prescription audit is a part of clinical audit that seeks to improve patient care and outcomes through standardized care. It shows major insights into prescribing practices and helps in recognizing areas for improvement. Regular audit and targeted interventions can help in improved patient care and patient satisfaction. </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1200"/>
              </a:spcBef>
              <a:spcAft>
                <a:spcPts val="800"/>
              </a:spcAft>
            </a:pPr>
            <a:r>
              <a:rPr lang="en-IN"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Continuous efforts to make clinicians aware regarding rational prescribing practices is required. </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1200"/>
              </a:spcBef>
              <a:spcAft>
                <a:spcPts val="800"/>
              </a:spcAft>
            </a:pPr>
            <a:r>
              <a:rPr lang="en-IN"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02775591-3F43-61D2-D539-6EC2FF16E7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360745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0A996-5618-F9DE-DAEF-8E0F2CA839FB}"/>
              </a:ext>
            </a:extLst>
          </p:cNvPr>
          <p:cNvSpPr>
            <a:spLocks noGrp="1"/>
          </p:cNvSpPr>
          <p:nvPr>
            <p:ph type="title"/>
          </p:nvPr>
        </p:nvSpPr>
        <p:spPr/>
        <p:txBody>
          <a:bodyPr/>
          <a:lstStyle/>
          <a:p>
            <a:r>
              <a:rPr lang="en-US" b="1" dirty="0">
                <a:latin typeface="Arial Black" panose="020B0A04020102020204" pitchFamily="34" charset="0"/>
              </a:rPr>
              <a:t>MENTOR APPROVAL</a:t>
            </a:r>
            <a:endParaRPr lang="en-IN" b="1"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3988984D-4209-4797-F128-5DA66852AAE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4012" y="1484784"/>
            <a:ext cx="8712968" cy="5040560"/>
          </a:xfrm>
        </p:spPr>
      </p:pic>
      <p:pic>
        <p:nvPicPr>
          <p:cNvPr id="3" name="Picture 2">
            <a:extLst>
              <a:ext uri="{FF2B5EF4-FFF2-40B4-BE49-F238E27FC236}">
                <a16:creationId xmlns:a16="http://schemas.microsoft.com/office/drawing/2014/main" id="{C4BC7B5F-6654-B571-4766-4D573109D98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3190" y="116632"/>
            <a:ext cx="1226886" cy="761416"/>
          </a:xfrm>
          <a:prstGeom prst="rect">
            <a:avLst/>
          </a:prstGeom>
          <a:noFill/>
          <a:ln>
            <a:noFill/>
          </a:ln>
        </p:spPr>
      </p:pic>
    </p:spTree>
    <p:extLst>
      <p:ext uri="{BB962C8B-B14F-4D97-AF65-F5344CB8AC3E}">
        <p14:creationId xmlns:p14="http://schemas.microsoft.com/office/powerpoint/2010/main" val="2531094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ED67D-FEAC-F29B-B096-D0511A20BB7E}"/>
              </a:ext>
            </a:extLst>
          </p:cNvPr>
          <p:cNvSpPr>
            <a:spLocks noGrp="1"/>
          </p:cNvSpPr>
          <p:nvPr>
            <p:ph type="title"/>
          </p:nvPr>
        </p:nvSpPr>
        <p:spPr/>
        <p:txBody>
          <a:bodyPr>
            <a:normAutofit fontScale="90000"/>
          </a:bodyPr>
          <a:lstStyle/>
          <a:p>
            <a:r>
              <a:rPr lang="en-US" b="1" dirty="0"/>
              <a:t>ANNEXURES-</a:t>
            </a:r>
            <a:r>
              <a:rPr lang="en-US" dirty="0"/>
              <a:t>  </a:t>
            </a:r>
            <a:r>
              <a:rPr lang="en-US" sz="2800" dirty="0"/>
              <a:t>CHECKLIST</a:t>
            </a:r>
            <a:br>
              <a:rPr lang="en-US" dirty="0"/>
            </a:br>
            <a:br>
              <a:rPr lang="en-US" dirty="0"/>
            </a:br>
            <a:endParaRPr lang="en-IN" sz="2400" dirty="0"/>
          </a:p>
        </p:txBody>
      </p:sp>
      <p:graphicFrame>
        <p:nvGraphicFramePr>
          <p:cNvPr id="5" name="Table 4">
            <a:extLst>
              <a:ext uri="{FF2B5EF4-FFF2-40B4-BE49-F238E27FC236}">
                <a16:creationId xmlns:a16="http://schemas.microsoft.com/office/drawing/2014/main" id="{9B650288-91F2-BE60-EECB-DA6EFAEAF024}"/>
              </a:ext>
            </a:extLst>
          </p:cNvPr>
          <p:cNvGraphicFramePr>
            <a:graphicFrameLocks noGrp="1"/>
          </p:cNvGraphicFramePr>
          <p:nvPr>
            <p:extLst>
              <p:ext uri="{D42A27DB-BD31-4B8C-83A1-F6EECF244321}">
                <p14:modId xmlns:p14="http://schemas.microsoft.com/office/powerpoint/2010/main" val="2429426033"/>
              </p:ext>
            </p:extLst>
          </p:nvPr>
        </p:nvGraphicFramePr>
        <p:xfrm>
          <a:off x="1869817" y="756010"/>
          <a:ext cx="9841217" cy="5982636"/>
        </p:xfrm>
        <a:graphic>
          <a:graphicData uri="http://schemas.openxmlformats.org/drawingml/2006/table">
            <a:tbl>
              <a:tblPr firstRow="1" bandRow="1">
                <a:tableStyleId>{BDBED569-4797-4DF1-A0F4-6AAB3CD982D8}</a:tableStyleId>
              </a:tblPr>
              <a:tblGrid>
                <a:gridCol w="656081">
                  <a:extLst>
                    <a:ext uri="{9D8B030D-6E8A-4147-A177-3AD203B41FA5}">
                      <a16:colId xmlns:a16="http://schemas.microsoft.com/office/drawing/2014/main" val="1159289870"/>
                    </a:ext>
                  </a:extLst>
                </a:gridCol>
                <a:gridCol w="656081">
                  <a:extLst>
                    <a:ext uri="{9D8B030D-6E8A-4147-A177-3AD203B41FA5}">
                      <a16:colId xmlns:a16="http://schemas.microsoft.com/office/drawing/2014/main" val="3948823121"/>
                    </a:ext>
                  </a:extLst>
                </a:gridCol>
                <a:gridCol w="656081">
                  <a:extLst>
                    <a:ext uri="{9D8B030D-6E8A-4147-A177-3AD203B41FA5}">
                      <a16:colId xmlns:a16="http://schemas.microsoft.com/office/drawing/2014/main" val="3341095137"/>
                    </a:ext>
                  </a:extLst>
                </a:gridCol>
                <a:gridCol w="656081">
                  <a:extLst>
                    <a:ext uri="{9D8B030D-6E8A-4147-A177-3AD203B41FA5}">
                      <a16:colId xmlns:a16="http://schemas.microsoft.com/office/drawing/2014/main" val="2234302255"/>
                    </a:ext>
                  </a:extLst>
                </a:gridCol>
                <a:gridCol w="656081">
                  <a:extLst>
                    <a:ext uri="{9D8B030D-6E8A-4147-A177-3AD203B41FA5}">
                      <a16:colId xmlns:a16="http://schemas.microsoft.com/office/drawing/2014/main" val="4867735"/>
                    </a:ext>
                  </a:extLst>
                </a:gridCol>
                <a:gridCol w="656081">
                  <a:extLst>
                    <a:ext uri="{9D8B030D-6E8A-4147-A177-3AD203B41FA5}">
                      <a16:colId xmlns:a16="http://schemas.microsoft.com/office/drawing/2014/main" val="2769507996"/>
                    </a:ext>
                  </a:extLst>
                </a:gridCol>
                <a:gridCol w="870942">
                  <a:extLst>
                    <a:ext uri="{9D8B030D-6E8A-4147-A177-3AD203B41FA5}">
                      <a16:colId xmlns:a16="http://schemas.microsoft.com/office/drawing/2014/main" val="1382172856"/>
                    </a:ext>
                  </a:extLst>
                </a:gridCol>
                <a:gridCol w="441221">
                  <a:extLst>
                    <a:ext uri="{9D8B030D-6E8A-4147-A177-3AD203B41FA5}">
                      <a16:colId xmlns:a16="http://schemas.microsoft.com/office/drawing/2014/main" val="2307339513"/>
                    </a:ext>
                  </a:extLst>
                </a:gridCol>
                <a:gridCol w="656081">
                  <a:extLst>
                    <a:ext uri="{9D8B030D-6E8A-4147-A177-3AD203B41FA5}">
                      <a16:colId xmlns:a16="http://schemas.microsoft.com/office/drawing/2014/main" val="4090429604"/>
                    </a:ext>
                  </a:extLst>
                </a:gridCol>
                <a:gridCol w="656081">
                  <a:extLst>
                    <a:ext uri="{9D8B030D-6E8A-4147-A177-3AD203B41FA5}">
                      <a16:colId xmlns:a16="http://schemas.microsoft.com/office/drawing/2014/main" val="2983223944"/>
                    </a:ext>
                  </a:extLst>
                </a:gridCol>
                <a:gridCol w="656081">
                  <a:extLst>
                    <a:ext uri="{9D8B030D-6E8A-4147-A177-3AD203B41FA5}">
                      <a16:colId xmlns:a16="http://schemas.microsoft.com/office/drawing/2014/main" val="4049630885"/>
                    </a:ext>
                  </a:extLst>
                </a:gridCol>
                <a:gridCol w="656081">
                  <a:extLst>
                    <a:ext uri="{9D8B030D-6E8A-4147-A177-3AD203B41FA5}">
                      <a16:colId xmlns:a16="http://schemas.microsoft.com/office/drawing/2014/main" val="2182784778"/>
                    </a:ext>
                  </a:extLst>
                </a:gridCol>
                <a:gridCol w="681421">
                  <a:extLst>
                    <a:ext uri="{9D8B030D-6E8A-4147-A177-3AD203B41FA5}">
                      <a16:colId xmlns:a16="http://schemas.microsoft.com/office/drawing/2014/main" val="2164618505"/>
                    </a:ext>
                  </a:extLst>
                </a:gridCol>
                <a:gridCol w="636277">
                  <a:extLst>
                    <a:ext uri="{9D8B030D-6E8A-4147-A177-3AD203B41FA5}">
                      <a16:colId xmlns:a16="http://schemas.microsoft.com/office/drawing/2014/main" val="2630211146"/>
                    </a:ext>
                  </a:extLst>
                </a:gridCol>
                <a:gridCol w="650546">
                  <a:extLst>
                    <a:ext uri="{9D8B030D-6E8A-4147-A177-3AD203B41FA5}">
                      <a16:colId xmlns:a16="http://schemas.microsoft.com/office/drawing/2014/main" val="2232883747"/>
                    </a:ext>
                  </a:extLst>
                </a:gridCol>
              </a:tblGrid>
              <a:tr h="992739">
                <a:tc>
                  <a:txBody>
                    <a:bodyPr/>
                    <a:lstStyle/>
                    <a:p>
                      <a:r>
                        <a:rPr lang="en-US" dirty="0"/>
                        <a:t>CRNO.</a:t>
                      </a:r>
                      <a:endParaRPr lang="en-IN" dirty="0"/>
                    </a:p>
                  </a:txBody>
                  <a:tcPr/>
                </a:tc>
                <a:tc>
                  <a:txBody>
                    <a:bodyPr/>
                    <a:lstStyle/>
                    <a:p>
                      <a:r>
                        <a:rPr lang="en-US" dirty="0"/>
                        <a:t>PATIENT NAME</a:t>
                      </a:r>
                      <a:endParaRPr lang="en-IN" dirty="0"/>
                    </a:p>
                  </a:txBody>
                  <a:tcPr/>
                </a:tc>
                <a:tc>
                  <a:txBody>
                    <a:bodyPr/>
                    <a:lstStyle/>
                    <a:p>
                      <a:r>
                        <a:rPr lang="en-US" dirty="0"/>
                        <a:t>DOCTOR NAME</a:t>
                      </a:r>
                      <a:endParaRPr lang="en-IN" dirty="0"/>
                    </a:p>
                  </a:txBody>
                  <a:tcPr/>
                </a:tc>
                <a:tc>
                  <a:txBody>
                    <a:bodyPr/>
                    <a:lstStyle/>
                    <a:p>
                      <a:r>
                        <a:rPr lang="en-US" dirty="0"/>
                        <a:t>AGE/SEX</a:t>
                      </a:r>
                      <a:endParaRPr lang="en-IN" dirty="0"/>
                    </a:p>
                  </a:txBody>
                  <a:tcPr/>
                </a:tc>
                <a:tc>
                  <a:txBody>
                    <a:bodyPr/>
                    <a:lstStyle/>
                    <a:p>
                      <a:r>
                        <a:rPr lang="en-US" dirty="0"/>
                        <a:t>DIAGNOSIS</a:t>
                      </a:r>
                      <a:endParaRPr lang="en-IN" dirty="0"/>
                    </a:p>
                  </a:txBody>
                  <a:tcPr/>
                </a:tc>
                <a:tc>
                  <a:txBody>
                    <a:bodyPr/>
                    <a:lstStyle/>
                    <a:p>
                      <a:r>
                        <a:rPr lang="en-US" dirty="0"/>
                        <a:t>ALLERGY DOCUMENTATION</a:t>
                      </a:r>
                      <a:endParaRPr lang="en-IN" dirty="0"/>
                    </a:p>
                  </a:txBody>
                  <a:tcPr/>
                </a:tc>
                <a:tc>
                  <a:txBody>
                    <a:bodyPr/>
                    <a:lstStyle/>
                    <a:p>
                      <a:r>
                        <a:rPr lang="en-US" dirty="0"/>
                        <a:t>NAME OF DRUG IN CAPITAL LETTER</a:t>
                      </a:r>
                      <a:endParaRPr lang="en-IN" dirty="0"/>
                    </a:p>
                  </a:txBody>
                  <a:tcPr/>
                </a:tc>
                <a:tc>
                  <a:txBody>
                    <a:bodyPr/>
                    <a:lstStyle/>
                    <a:p>
                      <a:r>
                        <a:rPr lang="en-US" dirty="0"/>
                        <a:t>DOSE</a:t>
                      </a:r>
                      <a:endParaRPr lang="en-IN" dirty="0"/>
                    </a:p>
                  </a:txBody>
                  <a:tcPr/>
                </a:tc>
                <a:tc>
                  <a:txBody>
                    <a:bodyPr/>
                    <a:lstStyle/>
                    <a:p>
                      <a:r>
                        <a:rPr lang="en-US" dirty="0"/>
                        <a:t>ROUTE</a:t>
                      </a:r>
                      <a:endParaRPr lang="en-IN" dirty="0"/>
                    </a:p>
                  </a:txBody>
                  <a:tcPr/>
                </a:tc>
                <a:tc>
                  <a:txBody>
                    <a:bodyPr/>
                    <a:lstStyle/>
                    <a:p>
                      <a:r>
                        <a:rPr lang="en-US" dirty="0"/>
                        <a:t>DURATION</a:t>
                      </a:r>
                      <a:endParaRPr lang="en-IN" dirty="0"/>
                    </a:p>
                  </a:txBody>
                  <a:tcPr/>
                </a:tc>
                <a:tc>
                  <a:txBody>
                    <a:bodyPr/>
                    <a:lstStyle/>
                    <a:p>
                      <a:r>
                        <a:rPr lang="en-US" dirty="0"/>
                        <a:t>LEGIBLE</a:t>
                      </a:r>
                      <a:endParaRPr lang="en-IN" dirty="0"/>
                    </a:p>
                  </a:txBody>
                  <a:tcPr/>
                </a:tc>
                <a:tc>
                  <a:txBody>
                    <a:bodyPr/>
                    <a:lstStyle/>
                    <a:p>
                      <a:r>
                        <a:rPr lang="en-US" dirty="0"/>
                        <a:t>NAMED</a:t>
                      </a:r>
                      <a:endParaRPr lang="en-IN" dirty="0"/>
                    </a:p>
                  </a:txBody>
                  <a:tcPr/>
                </a:tc>
                <a:tc>
                  <a:txBody>
                    <a:bodyPr/>
                    <a:lstStyle/>
                    <a:p>
                      <a:r>
                        <a:rPr lang="en-US" dirty="0"/>
                        <a:t>DATE </a:t>
                      </a:r>
                      <a:endParaRPr lang="en-IN" dirty="0"/>
                    </a:p>
                  </a:txBody>
                  <a:tcPr/>
                </a:tc>
                <a:tc>
                  <a:txBody>
                    <a:bodyPr/>
                    <a:lstStyle/>
                    <a:p>
                      <a:r>
                        <a:rPr lang="en-US" dirty="0"/>
                        <a:t>TIME</a:t>
                      </a:r>
                      <a:endParaRPr lang="en-IN" dirty="0"/>
                    </a:p>
                  </a:txBody>
                  <a:tcPr/>
                </a:tc>
                <a:tc>
                  <a:txBody>
                    <a:bodyPr/>
                    <a:lstStyle/>
                    <a:p>
                      <a:r>
                        <a:rPr lang="en-US" dirty="0"/>
                        <a:t>SIGN</a:t>
                      </a:r>
                      <a:endParaRPr lang="en-IN" dirty="0"/>
                    </a:p>
                  </a:txBody>
                  <a:tcPr/>
                </a:tc>
                <a:extLst>
                  <a:ext uri="{0D108BD9-81ED-4DB2-BD59-A6C34878D82A}">
                    <a16:rowId xmlns:a16="http://schemas.microsoft.com/office/drawing/2014/main" val="1670266480"/>
                  </a:ext>
                </a:extLst>
              </a:tr>
              <a:tr h="992739">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4100274409"/>
                  </a:ext>
                </a:extLst>
              </a:tr>
              <a:tr h="992739">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3014869381"/>
                  </a:ext>
                </a:extLst>
              </a:tr>
              <a:tr h="992739">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val="1075650272"/>
                  </a:ext>
                </a:extLst>
              </a:tr>
              <a:tr h="992739">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a:p>
                  </a:txBody>
                  <a:tcPr/>
                </a:tc>
                <a:tc>
                  <a:txBody>
                    <a:bodyPr/>
                    <a:lstStyle/>
                    <a:p>
                      <a:endParaRPr lang="en-IN" dirty="0"/>
                    </a:p>
                  </a:txBody>
                  <a:tcPr/>
                </a:tc>
                <a:extLst>
                  <a:ext uri="{0D108BD9-81ED-4DB2-BD59-A6C34878D82A}">
                    <a16:rowId xmlns:a16="http://schemas.microsoft.com/office/drawing/2014/main" val="56782518"/>
                  </a:ext>
                </a:extLst>
              </a:tr>
            </a:tbl>
          </a:graphicData>
        </a:graphic>
      </p:graphicFrame>
      <p:pic>
        <p:nvPicPr>
          <p:cNvPr id="3" name="Picture 2">
            <a:extLst>
              <a:ext uri="{FF2B5EF4-FFF2-40B4-BE49-F238E27FC236}">
                <a16:creationId xmlns:a16="http://schemas.microsoft.com/office/drawing/2014/main" id="{206F2F2F-B93B-1F0A-D0EE-A5B8ACDCB0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1158928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D6551-E722-E5FE-BEB1-4EA8EE8B5651}"/>
              </a:ext>
            </a:extLst>
          </p:cNvPr>
          <p:cNvSpPr>
            <a:spLocks noGrp="1"/>
          </p:cNvSpPr>
          <p:nvPr>
            <p:ph type="title"/>
          </p:nvPr>
        </p:nvSpPr>
        <p:spPr/>
        <p:txBody>
          <a:bodyPr/>
          <a:lstStyle/>
          <a:p>
            <a:r>
              <a:rPr lang="en-US" dirty="0">
                <a:latin typeface="Arial Black" panose="020B0A04020102020204" pitchFamily="34" charset="0"/>
              </a:rPr>
              <a:t>REFERNCES</a:t>
            </a:r>
            <a:endParaRPr lang="en-IN" dirty="0">
              <a:latin typeface="Arial Black" panose="020B0A04020102020204" pitchFamily="34" charset="0"/>
            </a:endParaRPr>
          </a:p>
        </p:txBody>
      </p:sp>
      <p:sp>
        <p:nvSpPr>
          <p:cNvPr id="4" name="TextBox 3">
            <a:extLst>
              <a:ext uri="{FF2B5EF4-FFF2-40B4-BE49-F238E27FC236}">
                <a16:creationId xmlns:a16="http://schemas.microsoft.com/office/drawing/2014/main" id="{80EE7E2A-C8C0-0BC2-A39A-19A280C59503}"/>
              </a:ext>
            </a:extLst>
          </p:cNvPr>
          <p:cNvSpPr txBox="1"/>
          <p:nvPr/>
        </p:nvSpPr>
        <p:spPr>
          <a:xfrm>
            <a:off x="2277988" y="1417637"/>
            <a:ext cx="9217024" cy="3884846"/>
          </a:xfrm>
          <a:prstGeom prst="rect">
            <a:avLst/>
          </a:prstGeom>
          <a:noFill/>
          <a:ln>
            <a:solidFill>
              <a:schemeClr val="tx2">
                <a:lumMod val="20000"/>
                <a:lumOff val="80000"/>
              </a:schemeClr>
            </a:solidFill>
          </a:ln>
        </p:spPr>
        <p:txBody>
          <a:bodyPr wrap="square">
            <a:spAutoFit/>
          </a:bodyPr>
          <a:lstStyle/>
          <a:p>
            <a:pPr marL="342900" lvl="0" indent="-342900" algn="just">
              <a:lnSpc>
                <a:spcPct val="150000"/>
              </a:lnSpc>
              <a:spcBef>
                <a:spcPts val="1200"/>
              </a:spcBef>
              <a:spcAft>
                <a:spcPts val="800"/>
              </a:spcAft>
              <a:buFont typeface="Symbol" panose="05050102010706020507" pitchFamily="18" charset="2"/>
              <a:buChar char=""/>
            </a:pPr>
            <a:r>
              <a:rPr lang="en-IN"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Singh T, Banerjee B, Garg S, Sharma S. A prescription audit using the World Health Organization-recommended core drug use indicators in a rural hospital of Delhi. J </a:t>
            </a:r>
            <a:r>
              <a:rPr lang="en-IN"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Educ</a:t>
            </a:r>
            <a:r>
              <a:rPr lang="en-IN"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Health </a:t>
            </a:r>
            <a:r>
              <a:rPr lang="en-IN"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Promot</a:t>
            </a:r>
            <a:r>
              <a:rPr lang="en-IN"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2019 Feb 15;8:37. Doi: 10.4103/jehp.jehp_90_18. PMID: 30993130; PMCID: PMC6432812.</a:t>
            </a:r>
            <a:endParaRPr lang="en-IN" kern="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Bef>
                <a:spcPts val="1200"/>
              </a:spcBef>
              <a:spcAft>
                <a:spcPts val="800"/>
              </a:spcAft>
              <a:buFont typeface="Symbol" panose="05050102010706020507" pitchFamily="18" charset="2"/>
              <a:buChar char=""/>
            </a:pPr>
            <a:r>
              <a:rPr lang="en-IN"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NHM Guidelines</a:t>
            </a:r>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1200"/>
              </a:spcBef>
              <a:spcAft>
                <a:spcPts val="800"/>
              </a:spcAft>
              <a:buFont typeface="Symbol" panose="05050102010706020507" pitchFamily="18" charset="2"/>
              <a:buChar char=""/>
            </a:pPr>
            <a:r>
              <a:rPr lang="en-IN"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Luv R, Biswas R, Ojha VS. An audit of prescriptions in general medicine outpatient department in a tertiary care government hospital in Eastern India: a quality improvement project. International Journal of Basic &amp; Clinical Pharmacology. 2023 Jan;12(1):39</a:t>
            </a:r>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FD9C4B3-2305-625A-4E2D-5EB6F220436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4107148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CF9B36B-A29F-D537-94E0-2561DF36B00B}"/>
              </a:ext>
            </a:extLst>
          </p:cNvPr>
          <p:cNvSpPr/>
          <p:nvPr/>
        </p:nvSpPr>
        <p:spPr>
          <a:xfrm>
            <a:off x="4279044" y="2967335"/>
            <a:ext cx="3630738" cy="130805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THANK YOU</a:t>
            </a:r>
          </a:p>
          <a:p>
            <a:pPr algn="ctr"/>
            <a:r>
              <a:rPr lang="en-US" sz="25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ANY QUESTIONS</a:t>
            </a:r>
            <a:endParaRPr lang="en-US" sz="25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2" name="Picture 1">
            <a:extLst>
              <a:ext uri="{FF2B5EF4-FFF2-40B4-BE49-F238E27FC236}">
                <a16:creationId xmlns:a16="http://schemas.microsoft.com/office/drawing/2014/main" id="{FB1368CE-8929-D404-7558-A49AA66357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243910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686F2-4F6D-838E-3534-E8F9B50EAC8D}"/>
              </a:ext>
            </a:extLst>
          </p:cNvPr>
          <p:cNvSpPr>
            <a:spLocks noGrp="1"/>
          </p:cNvSpPr>
          <p:nvPr>
            <p:ph type="title"/>
          </p:nvPr>
        </p:nvSpPr>
        <p:spPr/>
        <p:txBody>
          <a:bodyPr/>
          <a:lstStyle/>
          <a:p>
            <a:r>
              <a:rPr lang="en-US" dirty="0">
                <a:latin typeface="Arial Black" panose="020B0A04020102020204" pitchFamily="34" charset="0"/>
              </a:rPr>
              <a:t>PICTORIAL JOURNEY</a:t>
            </a:r>
            <a:endParaRPr lang="en-IN" dirty="0">
              <a:latin typeface="Arial Black" panose="020B0A04020102020204" pitchFamily="34" charset="0"/>
            </a:endParaRPr>
          </a:p>
        </p:txBody>
      </p:sp>
      <p:pic>
        <p:nvPicPr>
          <p:cNvPr id="4" name="Picture 3">
            <a:extLst>
              <a:ext uri="{FF2B5EF4-FFF2-40B4-BE49-F238E27FC236}">
                <a16:creationId xmlns:a16="http://schemas.microsoft.com/office/drawing/2014/main" id="{3E344866-0CA5-00C3-0D02-C375F2B13E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94212" y="1449894"/>
            <a:ext cx="3795886" cy="5061181"/>
          </a:xfrm>
          <a:prstGeom prst="rect">
            <a:avLst/>
          </a:prstGeom>
        </p:spPr>
      </p:pic>
      <p:pic>
        <p:nvPicPr>
          <p:cNvPr id="3" name="Picture 2">
            <a:extLst>
              <a:ext uri="{FF2B5EF4-FFF2-40B4-BE49-F238E27FC236}">
                <a16:creationId xmlns:a16="http://schemas.microsoft.com/office/drawing/2014/main" id="{07CF3759-B3C9-CF86-1EA7-A9744711EBD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5389" y="139667"/>
            <a:ext cx="1226886" cy="761416"/>
          </a:xfrm>
          <a:prstGeom prst="rect">
            <a:avLst/>
          </a:prstGeom>
          <a:noFill/>
          <a:ln>
            <a:noFill/>
          </a:ln>
        </p:spPr>
      </p:pic>
    </p:spTree>
    <p:extLst>
      <p:ext uri="{BB962C8B-B14F-4D97-AF65-F5344CB8AC3E}">
        <p14:creationId xmlns:p14="http://schemas.microsoft.com/office/powerpoint/2010/main" val="1311080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latin typeface="Arial Black" panose="020B0A04020102020204" pitchFamily="34" charset="0"/>
              </a:rPr>
              <a:t>INTRODUCTION</a:t>
            </a:r>
            <a:br>
              <a:rPr lang="en-US" dirty="0"/>
            </a:br>
            <a:endParaRPr lang="en-US" dirty="0"/>
          </a:p>
        </p:txBody>
      </p:sp>
      <p:sp>
        <p:nvSpPr>
          <p:cNvPr id="14" name="Content Placeholder 13"/>
          <p:cNvSpPr>
            <a:spLocks noGrp="1"/>
          </p:cNvSpPr>
          <p:nvPr>
            <p:ph idx="1"/>
          </p:nvPr>
        </p:nvSpPr>
        <p:spPr>
          <a:xfrm>
            <a:off x="1903413" y="1196752"/>
            <a:ext cx="9472824" cy="4975448"/>
          </a:xfrm>
        </p:spPr>
        <p:txBody>
          <a:bodyPr>
            <a:normAutofit fontScale="92500" lnSpcReduction="10000"/>
          </a:bodyPr>
          <a:lstStyle/>
          <a:p>
            <a:pPr lvl="0">
              <a:buFont typeface="Wingdings" panose="05000000000000000000" pitchFamily="2" charset="2"/>
              <a:buChar char="Ø"/>
            </a:pPr>
            <a:r>
              <a:rPr lang="en-US" dirty="0"/>
              <a:t>The Outpatient Department (OPD) Pharmacy plays a major role in ensuring patients receive accurate and optimal medicines. </a:t>
            </a:r>
          </a:p>
          <a:p>
            <a:pPr lvl="0">
              <a:buFont typeface="Wingdings" panose="05000000000000000000" pitchFamily="2" charset="2"/>
              <a:buChar char="Ø"/>
            </a:pPr>
            <a:r>
              <a:rPr lang="en-US" dirty="0"/>
              <a:t>Prescription is a written order from a licensed healthcare provider (such as doctor or nurse practitioner) to a pharmacist, directing them to dispense a specific medication for a patient. </a:t>
            </a:r>
          </a:p>
          <a:p>
            <a:pPr lvl="0">
              <a:buFont typeface="Wingdings" panose="05000000000000000000" pitchFamily="2" charset="2"/>
              <a:buChar char="Ø"/>
            </a:pPr>
            <a:r>
              <a:rPr lang="en-US" dirty="0"/>
              <a:t>It includes details like patient details, doctor name, medication name, dosage, frequency, route of administration and instruction for use. </a:t>
            </a:r>
          </a:p>
          <a:p>
            <a:pPr lvl="0">
              <a:buFont typeface="Wingdings" panose="05000000000000000000" pitchFamily="2" charset="2"/>
              <a:buChar char="Ø"/>
            </a:pPr>
            <a:r>
              <a:rPr lang="en-US" dirty="0"/>
              <a:t>Audit is a simple tool to measure and monitor what we do against a given standard. Prescription auditing if regularly done can help in improving prescription quality enhancing patient health outcomes. I undertook this study to audit the quality of OPD prescriptions for its completeness, legibility and rational use of drugs.</a:t>
            </a:r>
          </a:p>
        </p:txBody>
      </p:sp>
      <p:pic>
        <p:nvPicPr>
          <p:cNvPr id="2" name="Picture 1">
            <a:extLst>
              <a:ext uri="{FF2B5EF4-FFF2-40B4-BE49-F238E27FC236}">
                <a16:creationId xmlns:a16="http://schemas.microsoft.com/office/drawing/2014/main" id="{28DAE27B-802D-6C49-D566-46D683BC67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35" y="42098"/>
            <a:ext cx="1226886" cy="761416"/>
          </a:xfrm>
          <a:prstGeom prst="rect">
            <a:avLst/>
          </a:prstGeom>
          <a:noFill/>
          <a:ln>
            <a:noFill/>
          </a:ln>
        </p:spPr>
      </p:pic>
    </p:spTree>
    <p:extLst>
      <p:ext uri="{BB962C8B-B14F-4D97-AF65-F5344CB8AC3E}">
        <p14:creationId xmlns:p14="http://schemas.microsoft.com/office/powerpoint/2010/main" val="2970739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96E055-FB1F-5FFA-3D25-73D418D44C02}"/>
              </a:ext>
            </a:extLst>
          </p:cNvPr>
          <p:cNvSpPr>
            <a:spLocks noGrp="1"/>
          </p:cNvSpPr>
          <p:nvPr>
            <p:ph idx="1"/>
          </p:nvPr>
        </p:nvSpPr>
        <p:spPr/>
        <p:txBody>
          <a:bodyPr/>
          <a:lstStyle/>
          <a:p>
            <a:pPr marL="0" indent="0">
              <a:buNone/>
            </a:pPr>
            <a:r>
              <a:rPr lang="en-US" sz="3600" b="1" dirty="0">
                <a:latin typeface="Arial Black" panose="020B0A04020102020204" pitchFamily="34" charset="0"/>
              </a:rPr>
              <a:t>RESEARCH QUESTION </a:t>
            </a:r>
          </a:p>
          <a:p>
            <a:pPr marL="0" indent="0">
              <a:buNone/>
            </a:pPr>
            <a:r>
              <a:rPr lang="en-US" dirty="0"/>
              <a:t>How can a prescription audit in the OPD Pharmacy of our cancer hospital contribute to optimizing oncology prescribing practices and ensuring patient safety?</a:t>
            </a:r>
            <a:endParaRPr lang="en-IN" dirty="0"/>
          </a:p>
        </p:txBody>
      </p:sp>
      <p:pic>
        <p:nvPicPr>
          <p:cNvPr id="2" name="Picture 1">
            <a:extLst>
              <a:ext uri="{FF2B5EF4-FFF2-40B4-BE49-F238E27FC236}">
                <a16:creationId xmlns:a16="http://schemas.microsoft.com/office/drawing/2014/main" id="{2AF0AAEC-8B15-B1A1-8AD9-CA1A9E59CFE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3190" y="116632"/>
            <a:ext cx="1226886" cy="761416"/>
          </a:xfrm>
          <a:prstGeom prst="rect">
            <a:avLst/>
          </a:prstGeom>
          <a:noFill/>
          <a:ln>
            <a:noFill/>
          </a:ln>
        </p:spPr>
      </p:pic>
    </p:spTree>
    <p:extLst>
      <p:ext uri="{BB962C8B-B14F-4D97-AF65-F5344CB8AC3E}">
        <p14:creationId xmlns:p14="http://schemas.microsoft.com/office/powerpoint/2010/main" val="1556588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itle and Content Layout with Chart"/>
          <p:cNvSpPr>
            <a:spLocks noGrp="1"/>
          </p:cNvSpPr>
          <p:nvPr>
            <p:ph type="title"/>
          </p:nvPr>
        </p:nvSpPr>
        <p:spPr/>
        <p:txBody>
          <a:bodyPr>
            <a:normAutofit/>
          </a:bodyPr>
          <a:lstStyle/>
          <a:p>
            <a:r>
              <a:rPr lang="en-US" dirty="0">
                <a:latin typeface="Arial Black" panose="020B0A04020102020204" pitchFamily="34" charset="0"/>
              </a:rPr>
              <a:t>OBJECTIVES</a:t>
            </a:r>
          </a:p>
        </p:txBody>
      </p:sp>
      <p:sp>
        <p:nvSpPr>
          <p:cNvPr id="7" name="TextBox 6">
            <a:extLst>
              <a:ext uri="{FF2B5EF4-FFF2-40B4-BE49-F238E27FC236}">
                <a16:creationId xmlns:a16="http://schemas.microsoft.com/office/drawing/2014/main" id="{A5F9108C-62AC-FEEA-CD53-8362D250B599}"/>
              </a:ext>
            </a:extLst>
          </p:cNvPr>
          <p:cNvSpPr txBox="1"/>
          <p:nvPr/>
        </p:nvSpPr>
        <p:spPr>
          <a:xfrm>
            <a:off x="2061964" y="1844824"/>
            <a:ext cx="9073008" cy="1815882"/>
          </a:xfrm>
          <a:prstGeom prst="rect">
            <a:avLst/>
          </a:prstGeom>
          <a:noFill/>
          <a:ln>
            <a:solidFill>
              <a:schemeClr val="tx2">
                <a:lumMod val="20000"/>
                <a:lumOff val="80000"/>
              </a:schemeClr>
            </a:solidFill>
          </a:ln>
        </p:spPr>
        <p:txBody>
          <a:bodyPr wrap="square">
            <a:spAutoFit/>
          </a:bodyPr>
          <a:lstStyle/>
          <a:p>
            <a:pPr marL="342900" indent="-342900">
              <a:buAutoNum type="arabicPeriod"/>
            </a:pPr>
            <a:r>
              <a:rPr lang="en-US" sz="2800" dirty="0"/>
              <a:t>To assess the adherence of OPD pharmacy prescriptions to established prescribing guidelines.</a:t>
            </a:r>
          </a:p>
          <a:p>
            <a:pPr marL="342900" indent="-342900">
              <a:buAutoNum type="arabicPeriod"/>
            </a:pPr>
            <a:r>
              <a:rPr lang="en-US" sz="2800" dirty="0"/>
              <a:t>To channelize the good practice of writing complete, legible and rationale prescriptions.</a:t>
            </a:r>
            <a:endParaRPr lang="en-IN" sz="2800" dirty="0"/>
          </a:p>
        </p:txBody>
      </p:sp>
      <p:pic>
        <p:nvPicPr>
          <p:cNvPr id="3" name="Picture 2">
            <a:extLst>
              <a:ext uri="{FF2B5EF4-FFF2-40B4-BE49-F238E27FC236}">
                <a16:creationId xmlns:a16="http://schemas.microsoft.com/office/drawing/2014/main" id="{CBC5738F-A391-5932-382B-83D21C4C3B6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3190" y="116632"/>
            <a:ext cx="1226886" cy="761416"/>
          </a:xfrm>
          <a:prstGeom prst="rect">
            <a:avLst/>
          </a:prstGeom>
          <a:noFill/>
          <a:ln>
            <a:noFill/>
          </a:ln>
        </p:spPr>
      </p:pic>
    </p:spTree>
    <p:extLst>
      <p:ext uri="{BB962C8B-B14F-4D97-AF65-F5344CB8AC3E}">
        <p14:creationId xmlns:p14="http://schemas.microsoft.com/office/powerpoint/2010/main" val="3295254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09FD-0CB6-71DC-AEEF-6D2FC5F2D9B4}"/>
              </a:ext>
            </a:extLst>
          </p:cNvPr>
          <p:cNvSpPr>
            <a:spLocks noGrp="1"/>
          </p:cNvSpPr>
          <p:nvPr>
            <p:ph type="title"/>
          </p:nvPr>
        </p:nvSpPr>
        <p:spPr>
          <a:xfrm>
            <a:off x="1903413" y="177801"/>
            <a:ext cx="9472824" cy="874936"/>
          </a:xfrm>
        </p:spPr>
        <p:txBody>
          <a:bodyPr>
            <a:normAutofit/>
          </a:bodyPr>
          <a:lstStyle/>
          <a:p>
            <a:r>
              <a:rPr lang="en-US" dirty="0">
                <a:latin typeface="Arial Black" panose="020B0A04020102020204" pitchFamily="34" charset="0"/>
              </a:rPr>
              <a:t>METHODLOGY</a:t>
            </a:r>
            <a:endParaRPr lang="en-IN" dirty="0">
              <a:latin typeface="Arial Black" panose="020B0A04020102020204" pitchFamily="34" charset="0"/>
            </a:endParaRPr>
          </a:p>
        </p:txBody>
      </p:sp>
      <p:sp>
        <p:nvSpPr>
          <p:cNvPr id="4" name="TextBox 3">
            <a:extLst>
              <a:ext uri="{FF2B5EF4-FFF2-40B4-BE49-F238E27FC236}">
                <a16:creationId xmlns:a16="http://schemas.microsoft.com/office/drawing/2014/main" id="{BA8D052A-686A-509F-3BAD-93ADD250FC31}"/>
              </a:ext>
            </a:extLst>
          </p:cNvPr>
          <p:cNvSpPr txBox="1"/>
          <p:nvPr/>
        </p:nvSpPr>
        <p:spPr>
          <a:xfrm>
            <a:off x="1918136" y="1340768"/>
            <a:ext cx="9790383" cy="4524315"/>
          </a:xfrm>
          <a:prstGeom prst="rect">
            <a:avLst/>
          </a:prstGeom>
          <a:noFill/>
          <a:ln>
            <a:solidFill>
              <a:schemeClr val="tx2">
                <a:lumMod val="20000"/>
                <a:lumOff val="80000"/>
              </a:schemeClr>
            </a:solidFill>
          </a:ln>
        </p:spPr>
        <p:txBody>
          <a:bodyPr wrap="square">
            <a:spAutoFit/>
          </a:bodyPr>
          <a:lstStyle/>
          <a:p>
            <a:pPr marL="342900" indent="-342900">
              <a:buFont typeface="Wingdings" panose="05000000000000000000" pitchFamily="2" charset="2"/>
              <a:buChar char="v"/>
            </a:pPr>
            <a:r>
              <a:rPr lang="en-US" sz="2400" b="1" dirty="0"/>
              <a:t>Study Design: </a:t>
            </a:r>
            <a:r>
              <a:rPr lang="en-US" sz="2400" dirty="0"/>
              <a:t>Observational study for a period of 10 days</a:t>
            </a:r>
          </a:p>
          <a:p>
            <a:pPr marL="342900" indent="-342900">
              <a:buFont typeface="Wingdings" panose="05000000000000000000" pitchFamily="2" charset="2"/>
              <a:buChar char="v"/>
            </a:pPr>
            <a:r>
              <a:rPr lang="en-US" sz="2400" b="1" dirty="0"/>
              <a:t>Study Period: </a:t>
            </a:r>
            <a:r>
              <a:rPr lang="en-US" sz="2400" dirty="0"/>
              <a:t>12th February 2024 – 11th May 2024 (20 days for observation and 10 days data collection, 20 days for data analysis,1 month for report writing) </a:t>
            </a:r>
          </a:p>
          <a:p>
            <a:pPr marL="342900" indent="-342900">
              <a:buFont typeface="Wingdings" panose="05000000000000000000" pitchFamily="2" charset="2"/>
              <a:buChar char="v"/>
            </a:pPr>
            <a:r>
              <a:rPr lang="en-US" sz="2400" b="1" dirty="0"/>
              <a:t>Sample Size: </a:t>
            </a:r>
            <a:r>
              <a:rPr lang="en-US" sz="2400" dirty="0"/>
              <a:t>Considering an error margin of 5%, confidence interval of 95%, and population size as 5000 which is approximate average OPD footfall for 10 days (500/day) of the department. The minimum sample size was calculated as 357 prescriptions. </a:t>
            </a:r>
          </a:p>
          <a:p>
            <a:pPr marL="342900" indent="-342900">
              <a:buFont typeface="Wingdings" panose="05000000000000000000" pitchFamily="2" charset="2"/>
              <a:buChar char="v"/>
            </a:pPr>
            <a:r>
              <a:rPr lang="en-US" sz="2400" b="1" dirty="0"/>
              <a:t>Study Area: </a:t>
            </a:r>
            <a:r>
              <a:rPr lang="en-US" sz="2400" dirty="0"/>
              <a:t>OPD Pharmacy at RGCIRC </a:t>
            </a:r>
          </a:p>
          <a:p>
            <a:pPr marL="342900" indent="-342900">
              <a:buFont typeface="Wingdings" panose="05000000000000000000" pitchFamily="2" charset="2"/>
              <a:buChar char="v"/>
            </a:pPr>
            <a:r>
              <a:rPr lang="en-US" sz="2400" b="1" dirty="0"/>
              <a:t>Sampling Method: </a:t>
            </a:r>
            <a:r>
              <a:rPr lang="en-US" sz="2400" dirty="0"/>
              <a:t>357 prescriptions were picked up (irrespective of patient characteristics like age, sex, diagnosis) by convenience sampling and included in the audit. </a:t>
            </a:r>
          </a:p>
        </p:txBody>
      </p:sp>
      <p:pic>
        <p:nvPicPr>
          <p:cNvPr id="3" name="Picture 2">
            <a:extLst>
              <a:ext uri="{FF2B5EF4-FFF2-40B4-BE49-F238E27FC236}">
                <a16:creationId xmlns:a16="http://schemas.microsoft.com/office/drawing/2014/main" id="{2BA20D71-3DB1-4A5B-01BB-B53DF745B5B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7788" y="116632"/>
            <a:ext cx="1226886" cy="761416"/>
          </a:xfrm>
          <a:prstGeom prst="rect">
            <a:avLst/>
          </a:prstGeom>
          <a:noFill/>
          <a:ln>
            <a:noFill/>
          </a:ln>
        </p:spPr>
      </p:pic>
    </p:spTree>
    <p:extLst>
      <p:ext uri="{BB962C8B-B14F-4D97-AF65-F5344CB8AC3E}">
        <p14:creationId xmlns:p14="http://schemas.microsoft.com/office/powerpoint/2010/main" val="3975145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A6592-F0EC-50BD-DF81-4A4B5E3E44A2}"/>
              </a:ext>
            </a:extLst>
          </p:cNvPr>
          <p:cNvSpPr>
            <a:spLocks noGrp="1"/>
          </p:cNvSpPr>
          <p:nvPr>
            <p:ph type="title"/>
          </p:nvPr>
        </p:nvSpPr>
        <p:spPr/>
        <p:txBody>
          <a:bodyPr/>
          <a:lstStyle/>
          <a:p>
            <a:r>
              <a:rPr lang="en-US" dirty="0">
                <a:latin typeface="Arial Black" panose="020B0A04020102020204" pitchFamily="34" charset="0"/>
              </a:rPr>
              <a:t>METHODLOGY</a:t>
            </a:r>
            <a:endParaRPr lang="en-IN" dirty="0"/>
          </a:p>
        </p:txBody>
      </p:sp>
      <p:sp>
        <p:nvSpPr>
          <p:cNvPr id="4" name="TextBox 3">
            <a:extLst>
              <a:ext uri="{FF2B5EF4-FFF2-40B4-BE49-F238E27FC236}">
                <a16:creationId xmlns:a16="http://schemas.microsoft.com/office/drawing/2014/main" id="{DC0C3176-91FD-039C-9039-CA24D715A62B}"/>
              </a:ext>
            </a:extLst>
          </p:cNvPr>
          <p:cNvSpPr txBox="1"/>
          <p:nvPr/>
        </p:nvSpPr>
        <p:spPr>
          <a:xfrm>
            <a:off x="2205980" y="2000148"/>
            <a:ext cx="9217024" cy="3785652"/>
          </a:xfrm>
          <a:prstGeom prst="rect">
            <a:avLst/>
          </a:prstGeom>
          <a:noFill/>
          <a:ln>
            <a:solidFill>
              <a:schemeClr val="tx2">
                <a:lumMod val="20000"/>
                <a:lumOff val="80000"/>
              </a:schemeClr>
            </a:solidFill>
          </a:ln>
        </p:spPr>
        <p:txBody>
          <a:bodyPr wrap="square">
            <a:spAutoFit/>
          </a:bodyPr>
          <a:lstStyle/>
          <a:p>
            <a:pPr marL="342900" indent="-342900">
              <a:buFont typeface="Wingdings" panose="05000000000000000000" pitchFamily="2" charset="2"/>
              <a:buChar char="v"/>
            </a:pPr>
            <a:r>
              <a:rPr lang="en-US" sz="2400" b="1" dirty="0"/>
              <a:t>Inclusion Criteria: </a:t>
            </a:r>
            <a:r>
              <a:rPr lang="en-US" sz="2400" dirty="0"/>
              <a:t>All OPD cases</a:t>
            </a:r>
          </a:p>
          <a:p>
            <a:pPr marL="342900" indent="-342900">
              <a:buFont typeface="Wingdings" panose="05000000000000000000" pitchFamily="2" charset="2"/>
              <a:buChar char="v"/>
            </a:pPr>
            <a:r>
              <a:rPr lang="en-US" sz="2400" b="1" dirty="0"/>
              <a:t>Exclusion Criteria: </a:t>
            </a:r>
            <a:r>
              <a:rPr lang="en-US" sz="2400" dirty="0"/>
              <a:t>Discharge summary and all Holidays were excluded.</a:t>
            </a:r>
          </a:p>
          <a:p>
            <a:pPr marL="342900" indent="-342900">
              <a:buFont typeface="Wingdings" panose="05000000000000000000" pitchFamily="2" charset="2"/>
              <a:buChar char="v"/>
            </a:pPr>
            <a:r>
              <a:rPr lang="en-US" sz="2400" dirty="0"/>
              <a:t> </a:t>
            </a:r>
            <a:r>
              <a:rPr lang="en-US" sz="2400" b="1" dirty="0"/>
              <a:t>Research Instrument: </a:t>
            </a:r>
            <a:r>
              <a:rPr lang="en-US" sz="2400" dirty="0"/>
              <a:t>Data will be collected through observation. A checklist is created to check on various parameters of prescription taking reference from NHM Guidelines and with the help of department head. </a:t>
            </a:r>
          </a:p>
          <a:p>
            <a:pPr marL="342900" indent="-342900">
              <a:buFont typeface="Wingdings" panose="05000000000000000000" pitchFamily="2" charset="2"/>
              <a:buChar char="v"/>
            </a:pPr>
            <a:r>
              <a:rPr lang="en-US" sz="2400" b="1" dirty="0"/>
              <a:t>Audit Tool: </a:t>
            </a:r>
            <a:r>
              <a:rPr lang="en-US" sz="2400" dirty="0"/>
              <a:t>This tool is designed to assess prescribing practices sech as accuracy, appropriateness, completeness and compliance with guidelines. </a:t>
            </a:r>
            <a:endParaRPr lang="en-IN" sz="2400" dirty="0"/>
          </a:p>
        </p:txBody>
      </p:sp>
      <p:pic>
        <p:nvPicPr>
          <p:cNvPr id="3" name="Picture 2">
            <a:extLst>
              <a:ext uri="{FF2B5EF4-FFF2-40B4-BE49-F238E27FC236}">
                <a16:creationId xmlns:a16="http://schemas.microsoft.com/office/drawing/2014/main" id="{AFF5162C-30BB-A60A-3265-22592EC0CB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3190" y="116632"/>
            <a:ext cx="1226886" cy="761416"/>
          </a:xfrm>
          <a:prstGeom prst="rect">
            <a:avLst/>
          </a:prstGeom>
          <a:noFill/>
          <a:ln>
            <a:noFill/>
          </a:ln>
        </p:spPr>
      </p:pic>
    </p:spTree>
    <p:extLst>
      <p:ext uri="{BB962C8B-B14F-4D97-AF65-F5344CB8AC3E}">
        <p14:creationId xmlns:p14="http://schemas.microsoft.com/office/powerpoint/2010/main" val="2355403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ACC06-B579-7CDE-22F9-48973A42F3F3}"/>
              </a:ext>
            </a:extLst>
          </p:cNvPr>
          <p:cNvSpPr>
            <a:spLocks noGrp="1"/>
          </p:cNvSpPr>
          <p:nvPr>
            <p:ph type="title"/>
          </p:nvPr>
        </p:nvSpPr>
        <p:spPr/>
        <p:txBody>
          <a:bodyPr/>
          <a:lstStyle/>
          <a:p>
            <a:r>
              <a:rPr lang="en-US" dirty="0">
                <a:latin typeface="Arial Black" panose="020B0A04020102020204" pitchFamily="34" charset="0"/>
              </a:rPr>
              <a:t>FORMULA</a:t>
            </a:r>
            <a:endParaRPr lang="en-IN" dirty="0">
              <a:latin typeface="Arial Black" panose="020B0A04020102020204" pitchFamily="34" charset="0"/>
            </a:endParaRPr>
          </a:p>
        </p:txBody>
      </p:sp>
      <p:sp>
        <p:nvSpPr>
          <p:cNvPr id="4" name="TextBox 3">
            <a:extLst>
              <a:ext uri="{FF2B5EF4-FFF2-40B4-BE49-F238E27FC236}">
                <a16:creationId xmlns:a16="http://schemas.microsoft.com/office/drawing/2014/main" id="{87CBE8C8-9349-F9E8-50F2-44E8695417F3}"/>
              </a:ext>
            </a:extLst>
          </p:cNvPr>
          <p:cNvSpPr txBox="1"/>
          <p:nvPr/>
        </p:nvSpPr>
        <p:spPr>
          <a:xfrm>
            <a:off x="2205979" y="1844824"/>
            <a:ext cx="9170257" cy="3416320"/>
          </a:xfrm>
          <a:prstGeom prst="rect">
            <a:avLst/>
          </a:prstGeom>
          <a:noFill/>
          <a:ln>
            <a:solidFill>
              <a:schemeClr val="tx2">
                <a:lumMod val="20000"/>
                <a:lumOff val="80000"/>
              </a:schemeClr>
            </a:solidFill>
          </a:ln>
        </p:spPr>
        <p:txBody>
          <a:bodyPr wrap="square">
            <a:spAutoFit/>
          </a:bodyPr>
          <a:lstStyle/>
          <a:p>
            <a:r>
              <a:rPr lang="en-US" dirty="0"/>
              <a:t>n = {Z²* p(1-p)}/e² 1+ {Z²* p(1-p)}/e²N) </a:t>
            </a:r>
          </a:p>
          <a:p>
            <a:r>
              <a:rPr lang="en-US" dirty="0"/>
              <a:t>Where</a:t>
            </a:r>
          </a:p>
          <a:p>
            <a:r>
              <a:rPr lang="en-US" dirty="0"/>
              <a:t> n = Sample Size </a:t>
            </a:r>
          </a:p>
          <a:p>
            <a:r>
              <a:rPr lang="en-US" dirty="0"/>
              <a:t>N = Population Size</a:t>
            </a:r>
          </a:p>
          <a:p>
            <a:r>
              <a:rPr lang="en-US" dirty="0"/>
              <a:t> Z = Score for level of confidence </a:t>
            </a:r>
          </a:p>
          <a:p>
            <a:r>
              <a:rPr lang="en-US" dirty="0"/>
              <a:t>p = Expected proportion (if the prevalence is 50%) </a:t>
            </a:r>
          </a:p>
          <a:p>
            <a:r>
              <a:rPr lang="en-US" dirty="0"/>
              <a:t>e = Precision</a:t>
            </a:r>
          </a:p>
          <a:p>
            <a:pPr algn="ctr"/>
            <a:r>
              <a:rPr lang="en-US" dirty="0"/>
              <a:t> n =            {(1.96) ²*(0.5) (1- 0.5)} / (0.05) ² </a:t>
            </a:r>
          </a:p>
          <a:p>
            <a:pPr algn="ctr"/>
            <a:r>
              <a:rPr lang="en-IN" dirty="0"/>
              <a:t>                         </a:t>
            </a:r>
          </a:p>
          <a:p>
            <a:pPr algn="ctr"/>
            <a:r>
              <a:rPr lang="en-IN" dirty="0"/>
              <a:t>                                 1+ {(1.96) ² (0.5) (1-0.5)} / (0.05) ²*5000</a:t>
            </a:r>
          </a:p>
          <a:p>
            <a:pPr algn="ctr"/>
            <a:endParaRPr lang="en-IN" dirty="0"/>
          </a:p>
          <a:p>
            <a:pPr algn="ctr"/>
            <a:r>
              <a:rPr lang="en-IN" dirty="0"/>
              <a:t> = 357</a:t>
            </a:r>
          </a:p>
        </p:txBody>
      </p:sp>
      <p:cxnSp>
        <p:nvCxnSpPr>
          <p:cNvPr id="6" name="Straight Connector 5">
            <a:extLst>
              <a:ext uri="{FF2B5EF4-FFF2-40B4-BE49-F238E27FC236}">
                <a16:creationId xmlns:a16="http://schemas.microsoft.com/office/drawing/2014/main" id="{67FA9BAB-579A-B384-30C2-09E9B9BD2FA7}"/>
              </a:ext>
            </a:extLst>
          </p:cNvPr>
          <p:cNvCxnSpPr/>
          <p:nvPr/>
        </p:nvCxnSpPr>
        <p:spPr>
          <a:xfrm>
            <a:off x="5518348" y="4221088"/>
            <a:ext cx="4320480" cy="0"/>
          </a:xfrm>
          <a:prstGeom prst="line">
            <a:avLst/>
          </a:prstGeom>
          <a:ln/>
        </p:spPr>
        <p:style>
          <a:lnRef idx="2">
            <a:schemeClr val="dk1"/>
          </a:lnRef>
          <a:fillRef idx="0">
            <a:schemeClr val="dk1"/>
          </a:fillRef>
          <a:effectRef idx="1">
            <a:schemeClr val="dk1"/>
          </a:effectRef>
          <a:fontRef idx="minor">
            <a:schemeClr val="tx1"/>
          </a:fontRef>
        </p:style>
      </p:cxnSp>
      <p:pic>
        <p:nvPicPr>
          <p:cNvPr id="3" name="Picture 2">
            <a:extLst>
              <a:ext uri="{FF2B5EF4-FFF2-40B4-BE49-F238E27FC236}">
                <a16:creationId xmlns:a16="http://schemas.microsoft.com/office/drawing/2014/main" id="{C8847B45-4845-0E27-7B75-507B7FCF05E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3190" y="116632"/>
            <a:ext cx="1226886" cy="761416"/>
          </a:xfrm>
          <a:prstGeom prst="rect">
            <a:avLst/>
          </a:prstGeom>
          <a:noFill/>
          <a:ln>
            <a:noFill/>
          </a:ln>
        </p:spPr>
      </p:pic>
    </p:spTree>
    <p:extLst>
      <p:ext uri="{BB962C8B-B14F-4D97-AF65-F5344CB8AC3E}">
        <p14:creationId xmlns:p14="http://schemas.microsoft.com/office/powerpoint/2010/main" val="1559613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18CB3-7111-C36D-BFC4-DF1C156FA4CC}"/>
              </a:ext>
            </a:extLst>
          </p:cNvPr>
          <p:cNvSpPr>
            <a:spLocks noGrp="1"/>
          </p:cNvSpPr>
          <p:nvPr>
            <p:ph type="title"/>
          </p:nvPr>
        </p:nvSpPr>
        <p:spPr/>
        <p:txBody>
          <a:bodyPr>
            <a:normAutofit/>
          </a:bodyPr>
          <a:lstStyle/>
          <a:p>
            <a:r>
              <a:rPr lang="en-US" dirty="0">
                <a:latin typeface="Arial Black" panose="020B0A04020102020204" pitchFamily="34" charset="0"/>
              </a:rPr>
              <a:t>DATA ANALYSIS PLAN</a:t>
            </a:r>
            <a:endParaRPr lang="en-IN" dirty="0">
              <a:latin typeface="Arial Black" panose="020B0A04020102020204" pitchFamily="34" charset="0"/>
            </a:endParaRPr>
          </a:p>
        </p:txBody>
      </p:sp>
      <p:sp>
        <p:nvSpPr>
          <p:cNvPr id="4" name="TextBox 3">
            <a:extLst>
              <a:ext uri="{FF2B5EF4-FFF2-40B4-BE49-F238E27FC236}">
                <a16:creationId xmlns:a16="http://schemas.microsoft.com/office/drawing/2014/main" id="{FE2AC181-BABE-8B04-A09F-97159F597F23}"/>
              </a:ext>
            </a:extLst>
          </p:cNvPr>
          <p:cNvSpPr txBox="1"/>
          <p:nvPr/>
        </p:nvSpPr>
        <p:spPr>
          <a:xfrm>
            <a:off x="2031313" y="1772816"/>
            <a:ext cx="9217024" cy="4524315"/>
          </a:xfrm>
          <a:prstGeom prst="rect">
            <a:avLst/>
          </a:prstGeom>
          <a:noFill/>
          <a:ln>
            <a:solidFill>
              <a:schemeClr val="tx2">
                <a:lumMod val="20000"/>
                <a:lumOff val="80000"/>
              </a:schemeClr>
            </a:solidFill>
          </a:ln>
        </p:spPr>
        <p:txBody>
          <a:bodyPr wrap="square">
            <a:spAutoFit/>
          </a:bodyPr>
          <a:lstStyle/>
          <a:p>
            <a:pPr algn="just"/>
            <a:r>
              <a:rPr lang="en-US" sz="3200" dirty="0"/>
              <a:t>First the data is collected to gather the required amount of sample including all the cases coming in RGCI OPD Pharmacy. After data collection, all the attributes are added on an Excel sheet to provide a holistic view of the samples. Data is then assessed on the basis of these attributes and responses is recorded as YES or No. Compliance and Non- compliance is then converted to percentages and a bar graph is created to show the data in more presentable form.</a:t>
            </a:r>
            <a:endParaRPr lang="en-IN" sz="3200" dirty="0"/>
          </a:p>
        </p:txBody>
      </p:sp>
      <p:pic>
        <p:nvPicPr>
          <p:cNvPr id="3" name="Picture 2">
            <a:extLst>
              <a:ext uri="{FF2B5EF4-FFF2-40B4-BE49-F238E27FC236}">
                <a16:creationId xmlns:a16="http://schemas.microsoft.com/office/drawing/2014/main" id="{26647C32-C323-4DED-D35B-D4C85B3DB9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3190" y="116632"/>
            <a:ext cx="1226886" cy="761416"/>
          </a:xfrm>
          <a:prstGeom prst="rect">
            <a:avLst/>
          </a:prstGeom>
          <a:noFill/>
          <a:ln>
            <a:noFill/>
          </a:ln>
        </p:spPr>
      </p:pic>
    </p:spTree>
    <p:extLst>
      <p:ext uri="{BB962C8B-B14F-4D97-AF65-F5344CB8AC3E}">
        <p14:creationId xmlns:p14="http://schemas.microsoft.com/office/powerpoint/2010/main" val="3070798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harmacy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tx2">
              <a:lumMod val="20000"/>
              <a:lumOff val="80000"/>
            </a:schemeClr>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Pharmacy design slides.potx" id="{BDD4D5A3-0C20-4887-95F2-BFAB47634035}" vid="{397845B7-7EB0-4CC3-ABEB-6754AD0875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Pharmacy design slides</Template>
  <TotalTime>379</TotalTime>
  <Words>1494</Words>
  <Application>Microsoft Office PowerPoint</Application>
  <PresentationFormat>Custom</PresentationFormat>
  <Paragraphs>133</Paragraphs>
  <Slides>23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Arial Black</vt:lpstr>
      <vt:lpstr>Calibri</vt:lpstr>
      <vt:lpstr>Euphemia</vt:lpstr>
      <vt:lpstr>Franklin Gothic Book</vt:lpstr>
      <vt:lpstr>Symbol</vt:lpstr>
      <vt:lpstr>Times New Roman</vt:lpstr>
      <vt:lpstr>Wingdings</vt:lpstr>
      <vt:lpstr>Pharmacy design template</vt:lpstr>
      <vt:lpstr>Optimizing Patient Care- Prescription Audit in OPD Pharmacy </vt:lpstr>
      <vt:lpstr>MENTOR APPROVAL</vt:lpstr>
      <vt:lpstr>INTRODUCTION </vt:lpstr>
      <vt:lpstr>PowerPoint Presentation</vt:lpstr>
      <vt:lpstr>OBJECTIVES</vt:lpstr>
      <vt:lpstr>METHODLOGY</vt:lpstr>
      <vt:lpstr>METHODLOGY</vt:lpstr>
      <vt:lpstr>FORMULA</vt:lpstr>
      <vt:lpstr>DATA ANALYSIS PLAN</vt:lpstr>
      <vt:lpstr>INTERPRETATION                                  </vt:lpstr>
      <vt:lpstr>PowerPoint Presentation</vt:lpstr>
      <vt:lpstr>PowerPoint Presentation</vt:lpstr>
      <vt:lpstr>PowerPoint Presentation</vt:lpstr>
      <vt:lpstr>PowerPoint Presentation</vt:lpstr>
      <vt:lpstr>PowerPoint Presentation</vt:lpstr>
      <vt:lpstr>PowerPoint Presentation</vt:lpstr>
      <vt:lpstr>DISCUSSION </vt:lpstr>
      <vt:lpstr>DISCUSSION</vt:lpstr>
      <vt:lpstr>CONCLUSION </vt:lpstr>
      <vt:lpstr>ANNEXURES-  CHECKLIST  </vt:lpstr>
      <vt:lpstr>REFERNCES</vt:lpstr>
      <vt:lpstr>PowerPoint Presentation</vt:lpstr>
      <vt:lpstr>PICTORIAL JOURNEY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ridhi jain</dc:creator>
  <cp:lastModifiedBy>jainr8804@gmail.com</cp:lastModifiedBy>
  <cp:revision>13</cp:revision>
  <dcterms:created xsi:type="dcterms:W3CDTF">2024-04-17T12:49:35Z</dcterms:created>
  <dcterms:modified xsi:type="dcterms:W3CDTF">2024-06-19T04:54:30Z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