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4" r:id="rId4"/>
    <p:sldId id="275" r:id="rId5"/>
    <p:sldId id="260" r:id="rId6"/>
    <p:sldId id="259" r:id="rId7"/>
    <p:sldId id="261" r:id="rId8"/>
    <p:sldId id="262" r:id="rId9"/>
    <p:sldId id="263" r:id="rId10"/>
    <p:sldId id="264" r:id="rId11"/>
    <p:sldId id="276" r:id="rId12"/>
    <p:sldId id="277" r:id="rId13"/>
    <p:sldId id="265" r:id="rId14"/>
    <p:sldId id="266" r:id="rId15"/>
    <p:sldId id="267" r:id="rId16"/>
    <p:sldId id="273" r:id="rId17"/>
    <p:sldId id="278" r:id="rId18"/>
    <p:sldId id="26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27-07-2024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517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27-07-2024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27-07-2024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27-07-2024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27-07-2024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27-07-2024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.unicef.org/resources/data_explorer/unicef_f/?ag=UNICEF&amp;df=DM&amp;ver=1.0&amp;dq=NPL+BGD.DM_BRTS+DM_POP_GRT+DM_POP_U5+DM_POP_URBN+DM_POP_TOT.._T.&amp;startPeriod=2012&amp;endPeriod=2022" TargetMode="External" /><Relationship Id="rId13" Type="http://schemas.openxmlformats.org/officeDocument/2006/relationships/hyperlink" Target="https://www.proquest.com/docview/2756691800/249FA0004E8942F1PQ/90?accountid=136944&amp;sourcetype=Scholarly%20Journals" TargetMode="External" /><Relationship Id="rId3" Type="http://schemas.openxmlformats.org/officeDocument/2006/relationships/hyperlink" Target="https://www.proquest.com/docview/2659827443/E3495AA5CBC242F9PQ/37?accountid=136944&amp;sourcetype=Scholarly%20Journals" TargetMode="External" /><Relationship Id="rId7" Type="http://schemas.openxmlformats.org/officeDocument/2006/relationships/hyperlink" Target="https://www.worldbank.org/en/publication/worldwide-governance-indicators/interactive-data-access" TargetMode="External" /><Relationship Id="rId12" Type="http://schemas.openxmlformats.org/officeDocument/2006/relationships/hyperlink" Target="https://www.proquest.com/docview/2791558745/E3495AA5CBC242F9PQ/26?accountid=136944&amp;sourcetype=Scholarly%20Journals" TargetMode="External" /><Relationship Id="rId2" Type="http://schemas.openxmlformats.org/officeDocument/2006/relationships/hyperlink" Target="https://www.itmedicalteam.pl/articles/nutrition-security-in-india-determinants-and-policies.pdf" TargetMode="External" /><Relationship Id="rId16" Type="http://schemas.openxmlformats.org/officeDocument/2006/relationships/hyperlink" Target="https://www.proquest.com/docview/2838768603/E3495AA5CBC242F9PQ/31?accountid=136944&amp;sourcetype=Scholarly%20Journals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hdr.undp.org/content/2023-global-multidimensional-poverty-index-mpi#/indicies/MPI" TargetMode="External" /><Relationship Id="rId11" Type="http://schemas.openxmlformats.org/officeDocument/2006/relationships/hyperlink" Target="https://www.proquest.com/docview/2728410240/249FA0004E8942F1PQ/115?accountid=136944&amp;sourcetype=Scholarly%20Journals" TargetMode="External" /><Relationship Id="rId5" Type="http://schemas.openxmlformats.org/officeDocument/2006/relationships/hyperlink" Target="https://wid.world/#:~:text=WID.world%20overcomes%20this%20limitation,the%20bottom%20to%20the%20top" TargetMode="External" /><Relationship Id="rId15" Type="http://schemas.openxmlformats.org/officeDocument/2006/relationships/hyperlink" Target="https://www.proquest.com/docview/2928580938/8AFEEA80D5F34A78PQ/3?accountid=136944&amp;sourcetype=Scholarly%20Journals" TargetMode="External" /><Relationship Id="rId10" Type="http://schemas.openxmlformats.org/officeDocument/2006/relationships/hyperlink" Target="file:///C:/Users/Mansi/Downloads/DOC-20240629-WA0003..pdf" TargetMode="External" /><Relationship Id="rId4" Type="http://schemas.openxmlformats.org/officeDocument/2006/relationships/hyperlink" Target="https://hdr.undp.org/data-center/thematic-composite-indices/gender-inequality-index#/indicies/GII" TargetMode="External" /><Relationship Id="rId9" Type="http://schemas.openxmlformats.org/officeDocument/2006/relationships/hyperlink" Target="https://impact.economist.com/sustainability/project/food-security-index#rankings-and-trends" TargetMode="External" /><Relationship Id="rId14" Type="http://schemas.openxmlformats.org/officeDocument/2006/relationships/hyperlink" Target="https://www.proquest.com/docview/2761521839/2644EA0CFF134111PQ/49?accountid=136944&amp;sourcetype=Scholarly%20Journals" TargetMode="Externa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Relationship Id="rId4" Type="http://schemas.microsoft.com/office/2007/relationships/hdphoto" Target="../media/hdphoto1.wdp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100" dirty="0">
                <a:solidFill>
                  <a:srgbClr val="15608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Hunger Unveiled: A Comprehensive Narrative Review of Global Hunger Index Factors in India and Neighboring Nations, with Comparative Performance Analysis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87173"/>
            <a:ext cx="9144000" cy="1655762"/>
          </a:xfrm>
        </p:spPr>
        <p:txBody>
          <a:bodyPr/>
          <a:lstStyle/>
          <a:p>
            <a:r>
              <a:rPr lang="en-IN" dirty="0"/>
              <a:t>Name- Mansi Chauhan</a:t>
            </a:r>
          </a:p>
          <a:p>
            <a:r>
              <a:rPr lang="en-IN" dirty="0"/>
              <a:t>Faculty Mentor- </a:t>
            </a:r>
            <a:r>
              <a:rPr lang="en-IN" dirty="0" err="1"/>
              <a:t>Dr.</a:t>
            </a:r>
            <a:r>
              <a:rPr lang="en-IN" dirty="0"/>
              <a:t> </a:t>
            </a:r>
            <a:r>
              <a:rPr lang="en-IN" dirty="0" err="1"/>
              <a:t>Rupsa</a:t>
            </a:r>
            <a:r>
              <a:rPr lang="en-IN" dirty="0"/>
              <a:t> Banerjee</a:t>
            </a:r>
          </a:p>
          <a:p>
            <a:r>
              <a:rPr lang="en-IN" dirty="0"/>
              <a:t>IIHMR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D75EE-F9AD-7ECC-099C-1DECD261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B41BDDBC-B056-B5AB-4B32-E53EA00902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837992"/>
              </p:ext>
            </p:extLst>
          </p:nvPr>
        </p:nvGraphicFramePr>
        <p:xfrm>
          <a:off x="838200" y="1514463"/>
          <a:ext cx="8255064" cy="1376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3674">
                  <a:extLst>
                    <a:ext uri="{9D8B030D-6E8A-4147-A177-3AD203B41FA5}">
                      <a16:colId xmlns:a16="http://schemas.microsoft.com/office/drawing/2014/main" val="1025801856"/>
                    </a:ext>
                  </a:extLst>
                </a:gridCol>
                <a:gridCol w="953770">
                  <a:extLst>
                    <a:ext uri="{9D8B030D-6E8A-4147-A177-3AD203B41FA5}">
                      <a16:colId xmlns:a16="http://schemas.microsoft.com/office/drawing/2014/main" val="2045871711"/>
                    </a:ext>
                  </a:extLst>
                </a:gridCol>
                <a:gridCol w="954405">
                  <a:extLst>
                    <a:ext uri="{9D8B030D-6E8A-4147-A177-3AD203B41FA5}">
                      <a16:colId xmlns:a16="http://schemas.microsoft.com/office/drawing/2014/main" val="1601123338"/>
                    </a:ext>
                  </a:extLst>
                </a:gridCol>
                <a:gridCol w="954405">
                  <a:extLst>
                    <a:ext uri="{9D8B030D-6E8A-4147-A177-3AD203B41FA5}">
                      <a16:colId xmlns:a16="http://schemas.microsoft.com/office/drawing/2014/main" val="3995116712"/>
                    </a:ext>
                  </a:extLst>
                </a:gridCol>
                <a:gridCol w="954405">
                  <a:extLst>
                    <a:ext uri="{9D8B030D-6E8A-4147-A177-3AD203B41FA5}">
                      <a16:colId xmlns:a16="http://schemas.microsoft.com/office/drawing/2014/main" val="2125247518"/>
                    </a:ext>
                  </a:extLst>
                </a:gridCol>
                <a:gridCol w="954405">
                  <a:extLst>
                    <a:ext uri="{9D8B030D-6E8A-4147-A177-3AD203B41FA5}">
                      <a16:colId xmlns:a16="http://schemas.microsoft.com/office/drawing/2014/main" val="652796698"/>
                    </a:ext>
                  </a:extLst>
                </a:gridCol>
              </a:tblGrid>
              <a:tr h="1892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Indicators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Pakistan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Nepal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Bangladesh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Sri Lanka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2491773"/>
                  </a:ext>
                </a:extLst>
              </a:tr>
              <a:tr h="206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0" i="0" kern="100" dirty="0">
                          <a:effectLst/>
                        </a:rPr>
                        <a:t>Voice</a:t>
                      </a:r>
                      <a:r>
                        <a:rPr lang="en-IN" sz="1200" b="0" kern="100" dirty="0">
                          <a:effectLst/>
                        </a:rPr>
                        <a:t> and Accountability</a:t>
                      </a:r>
                      <a:endParaRPr lang="en-IN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49.28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25.12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44.93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28.02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40.10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1088771"/>
                  </a:ext>
                </a:extLst>
              </a:tr>
              <a:tr h="206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0" kern="100" dirty="0">
                          <a:effectLst/>
                        </a:rPr>
                        <a:t>Political Stability and Absence of Violence/Terrorism</a:t>
                      </a:r>
                      <a:endParaRPr lang="en-IN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24.53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6.60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37.74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13.21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18.87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9247178"/>
                  </a:ext>
                </a:extLst>
              </a:tr>
              <a:tr h="206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0" kern="100" dirty="0">
                          <a:effectLst/>
                        </a:rPr>
                        <a:t>Government Effectiveness</a:t>
                      </a:r>
                      <a:endParaRPr lang="en-IN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63.21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29.25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16.04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23.11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35.85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2874097"/>
                  </a:ext>
                </a:extLst>
              </a:tr>
              <a:tr h="1892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b="0" kern="100" dirty="0">
                          <a:effectLst/>
                        </a:rPr>
                        <a:t>Regulatory Quality</a:t>
                      </a:r>
                      <a:endParaRPr lang="en-IN" sz="1100" b="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50.94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20.28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27.83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17.92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27.36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1505772"/>
                  </a:ext>
                </a:extLst>
              </a:tr>
              <a:tr h="1892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Rule of Law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55.19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25.00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37.74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29.72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52.36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0652832"/>
                  </a:ext>
                </a:extLst>
              </a:tr>
              <a:tr h="1892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Control of Corruption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44.34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22.64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33.96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15.57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40.09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48329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C07F2C2-3BF0-7E81-74BC-D20BD0D24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409138"/>
              </p:ext>
            </p:extLst>
          </p:nvPr>
        </p:nvGraphicFramePr>
        <p:xfrm>
          <a:off x="838200" y="2988652"/>
          <a:ext cx="8255062" cy="16718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5233">
                  <a:extLst>
                    <a:ext uri="{9D8B030D-6E8A-4147-A177-3AD203B41FA5}">
                      <a16:colId xmlns:a16="http://schemas.microsoft.com/office/drawing/2014/main" val="2166081221"/>
                    </a:ext>
                  </a:extLst>
                </a:gridCol>
                <a:gridCol w="1375233">
                  <a:extLst>
                    <a:ext uri="{9D8B030D-6E8A-4147-A177-3AD203B41FA5}">
                      <a16:colId xmlns:a16="http://schemas.microsoft.com/office/drawing/2014/main" val="2291327544"/>
                    </a:ext>
                  </a:extLst>
                </a:gridCol>
                <a:gridCol w="1376149">
                  <a:extLst>
                    <a:ext uri="{9D8B030D-6E8A-4147-A177-3AD203B41FA5}">
                      <a16:colId xmlns:a16="http://schemas.microsoft.com/office/drawing/2014/main" val="2072014162"/>
                    </a:ext>
                  </a:extLst>
                </a:gridCol>
                <a:gridCol w="1376149">
                  <a:extLst>
                    <a:ext uri="{9D8B030D-6E8A-4147-A177-3AD203B41FA5}">
                      <a16:colId xmlns:a16="http://schemas.microsoft.com/office/drawing/2014/main" val="2061515100"/>
                    </a:ext>
                  </a:extLst>
                </a:gridCol>
                <a:gridCol w="1376149">
                  <a:extLst>
                    <a:ext uri="{9D8B030D-6E8A-4147-A177-3AD203B41FA5}">
                      <a16:colId xmlns:a16="http://schemas.microsoft.com/office/drawing/2014/main" val="2632158691"/>
                    </a:ext>
                  </a:extLst>
                </a:gridCol>
                <a:gridCol w="1376149">
                  <a:extLst>
                    <a:ext uri="{9D8B030D-6E8A-4147-A177-3AD203B41FA5}">
                      <a16:colId xmlns:a16="http://schemas.microsoft.com/office/drawing/2014/main" val="2695562238"/>
                    </a:ext>
                  </a:extLst>
                </a:gridCol>
              </a:tblGrid>
              <a:tr h="183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Indicators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Pakistan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Nepal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Sri Lanka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Bangladesh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8484024"/>
                  </a:ext>
                </a:extLst>
              </a:tr>
              <a:tr h="183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Total population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1417173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235825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30548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21832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171186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880307"/>
                  </a:ext>
                </a:extLst>
              </a:tr>
              <a:tr h="183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Surface Area (sq. km)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3,287,260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796,100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147,180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65,610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147,570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5927677"/>
                  </a:ext>
                </a:extLst>
              </a:tr>
              <a:tr h="373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Population under 5 years of age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114064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29798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2966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1537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14678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4889659"/>
                  </a:ext>
                </a:extLst>
              </a:tr>
              <a:tr h="373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Share of Urban Population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35.872%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37.731%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21.451%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19.026%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39.711%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4601830"/>
                  </a:ext>
                </a:extLst>
              </a:tr>
              <a:tr h="373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Population Annual Growth Rate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0.741%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1.704%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1.103%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0.195%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0.879%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575960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9FAEE08-1600-04DC-0CE5-0216F19BA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11724"/>
              </p:ext>
            </p:extLst>
          </p:nvPr>
        </p:nvGraphicFramePr>
        <p:xfrm>
          <a:off x="1357919" y="4781105"/>
          <a:ext cx="6795481" cy="1575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0783">
                  <a:extLst>
                    <a:ext uri="{9D8B030D-6E8A-4147-A177-3AD203B41FA5}">
                      <a16:colId xmlns:a16="http://schemas.microsoft.com/office/drawing/2014/main" val="1227118885"/>
                    </a:ext>
                  </a:extLst>
                </a:gridCol>
                <a:gridCol w="970783">
                  <a:extLst>
                    <a:ext uri="{9D8B030D-6E8A-4147-A177-3AD203B41FA5}">
                      <a16:colId xmlns:a16="http://schemas.microsoft.com/office/drawing/2014/main" val="682402929"/>
                    </a:ext>
                  </a:extLst>
                </a:gridCol>
                <a:gridCol w="970783">
                  <a:extLst>
                    <a:ext uri="{9D8B030D-6E8A-4147-A177-3AD203B41FA5}">
                      <a16:colId xmlns:a16="http://schemas.microsoft.com/office/drawing/2014/main" val="465942168"/>
                    </a:ext>
                  </a:extLst>
                </a:gridCol>
                <a:gridCol w="970783">
                  <a:extLst>
                    <a:ext uri="{9D8B030D-6E8A-4147-A177-3AD203B41FA5}">
                      <a16:colId xmlns:a16="http://schemas.microsoft.com/office/drawing/2014/main" val="45792790"/>
                    </a:ext>
                  </a:extLst>
                </a:gridCol>
                <a:gridCol w="970783">
                  <a:extLst>
                    <a:ext uri="{9D8B030D-6E8A-4147-A177-3AD203B41FA5}">
                      <a16:colId xmlns:a16="http://schemas.microsoft.com/office/drawing/2014/main" val="3066248062"/>
                    </a:ext>
                  </a:extLst>
                </a:gridCol>
                <a:gridCol w="970783">
                  <a:extLst>
                    <a:ext uri="{9D8B030D-6E8A-4147-A177-3AD203B41FA5}">
                      <a16:colId xmlns:a16="http://schemas.microsoft.com/office/drawing/2014/main" val="2059292817"/>
                    </a:ext>
                  </a:extLst>
                </a:gridCol>
                <a:gridCol w="970783">
                  <a:extLst>
                    <a:ext uri="{9D8B030D-6E8A-4147-A177-3AD203B41FA5}">
                      <a16:colId xmlns:a16="http://schemas.microsoft.com/office/drawing/2014/main" val="23474079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CRI Rank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Country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CRI score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Fatalities in 2019 (Rank)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Fatalities per 100000 inhabitants (Rank)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Losses in million US$ (PPP) (Rank)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Losses per unit GDP in % (Rank)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67579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16.67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36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5816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Nepal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20.00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3516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15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Pakistan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25.00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8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25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1112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Sri Lanka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41.83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48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61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9435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Bangladesh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23.50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7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28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106898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CA032287-0470-32D6-12AE-7520133AF4F3}"/>
              </a:ext>
            </a:extLst>
          </p:cNvPr>
          <p:cNvSpPr txBox="1"/>
          <p:nvPr/>
        </p:nvSpPr>
        <p:spPr>
          <a:xfrm>
            <a:off x="9507793" y="1690688"/>
            <a:ext cx="2025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Worldwide Governance Indicators 2022</a:t>
            </a:r>
            <a:r>
              <a:rPr lang="en-IN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(in percentile)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3DA00C-154A-FB3A-1363-5AEECDAAB838}"/>
              </a:ext>
            </a:extLst>
          </p:cNvPr>
          <p:cNvSpPr txBox="1"/>
          <p:nvPr/>
        </p:nvSpPr>
        <p:spPr>
          <a:xfrm>
            <a:off x="9328353" y="3313471"/>
            <a:ext cx="2025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Demographic conditions 2022</a:t>
            </a:r>
            <a:r>
              <a:rPr lang="en-IN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C87695-211F-802A-4C46-523F7BD39C02}"/>
              </a:ext>
            </a:extLst>
          </p:cNvPr>
          <p:cNvSpPr txBox="1"/>
          <p:nvPr/>
        </p:nvSpPr>
        <p:spPr>
          <a:xfrm>
            <a:off x="9429136" y="5156021"/>
            <a:ext cx="16321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Climate risk index 2019</a:t>
            </a:r>
            <a:r>
              <a:rPr lang="en-IN" sz="1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I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1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D75EE-F9AD-7ECC-099C-1DECD261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A032287-0470-32D6-12AE-7520133AF4F3}"/>
              </a:ext>
            </a:extLst>
          </p:cNvPr>
          <p:cNvSpPr txBox="1"/>
          <p:nvPr/>
        </p:nvSpPr>
        <p:spPr>
          <a:xfrm>
            <a:off x="9566788" y="2201965"/>
            <a:ext cx="1710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800" dirty="0">
                <a:effectLst/>
                <a:highlight>
                  <a:srgbClr val="FFFF00"/>
                </a:highlight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Global Food Security Index 2022</a:t>
            </a:r>
            <a:r>
              <a:rPr lang="en-IN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N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83565A9-2C53-521B-95CD-BDBB8C716E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581277"/>
              </p:ext>
            </p:extLst>
          </p:nvPr>
        </p:nvGraphicFramePr>
        <p:xfrm>
          <a:off x="1347951" y="1447241"/>
          <a:ext cx="7943534" cy="21495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3335">
                  <a:extLst>
                    <a:ext uri="{9D8B030D-6E8A-4147-A177-3AD203B41FA5}">
                      <a16:colId xmlns:a16="http://schemas.microsoft.com/office/drawing/2014/main" val="1143012851"/>
                    </a:ext>
                  </a:extLst>
                </a:gridCol>
                <a:gridCol w="1323335">
                  <a:extLst>
                    <a:ext uri="{9D8B030D-6E8A-4147-A177-3AD203B41FA5}">
                      <a16:colId xmlns:a16="http://schemas.microsoft.com/office/drawing/2014/main" val="1469103989"/>
                    </a:ext>
                  </a:extLst>
                </a:gridCol>
                <a:gridCol w="1324216">
                  <a:extLst>
                    <a:ext uri="{9D8B030D-6E8A-4147-A177-3AD203B41FA5}">
                      <a16:colId xmlns:a16="http://schemas.microsoft.com/office/drawing/2014/main" val="2584235140"/>
                    </a:ext>
                  </a:extLst>
                </a:gridCol>
                <a:gridCol w="1324216">
                  <a:extLst>
                    <a:ext uri="{9D8B030D-6E8A-4147-A177-3AD203B41FA5}">
                      <a16:colId xmlns:a16="http://schemas.microsoft.com/office/drawing/2014/main" val="4058585100"/>
                    </a:ext>
                  </a:extLst>
                </a:gridCol>
                <a:gridCol w="1324216">
                  <a:extLst>
                    <a:ext uri="{9D8B030D-6E8A-4147-A177-3AD203B41FA5}">
                      <a16:colId xmlns:a16="http://schemas.microsoft.com/office/drawing/2014/main" val="1631511678"/>
                    </a:ext>
                  </a:extLst>
                </a:gridCol>
                <a:gridCol w="1324216">
                  <a:extLst>
                    <a:ext uri="{9D8B030D-6E8A-4147-A177-3AD203B41FA5}">
                      <a16:colId xmlns:a16="http://schemas.microsoft.com/office/drawing/2014/main" val="2439352622"/>
                    </a:ext>
                  </a:extLst>
                </a:gridCol>
              </a:tblGrid>
              <a:tr h="7254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Country Name with Rank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Overall Score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Affordability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Availability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Quality and Safety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Sustainability and Adaptation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5941062"/>
                  </a:ext>
                </a:extLst>
              </a:tr>
              <a:tr h="2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India (68)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58.9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59.3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62.3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62.1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51.2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8907981"/>
                  </a:ext>
                </a:extLst>
              </a:tr>
              <a:tr h="2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Pakistan (84)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52.2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59.9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58.3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49.4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37.7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9733995"/>
                  </a:ext>
                </a:extLst>
              </a:tr>
              <a:tr h="2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Nepal (74)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56.9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52.7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70.9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57.8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46.2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7675132"/>
                  </a:ext>
                </a:extLst>
              </a:tr>
              <a:tr h="480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Bangladesh (80)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54.0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52.1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61.5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58.4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43.9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8720"/>
                  </a:ext>
                </a:extLst>
              </a:tr>
              <a:tr h="2358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Sri Lanka (79)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55.2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61.0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57.2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55.0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45.3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5320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C4A6BCB-D1DA-A1B8-E7D5-8DE00BE231EB}"/>
              </a:ext>
            </a:extLst>
          </p:cNvPr>
          <p:cNvSpPr txBox="1"/>
          <p:nvPr/>
        </p:nvSpPr>
        <p:spPr>
          <a:xfrm>
            <a:off x="718984" y="3771027"/>
            <a:ext cx="10754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Factors Responsible for India's Global Hunger Index (GHI) Rank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Anaemic</a:t>
            </a:r>
            <a:r>
              <a:rPr lang="en-US" b="1" dirty="0"/>
              <a:t> Women</a:t>
            </a:r>
            <a:r>
              <a:rPr lang="en-US" dirty="0"/>
              <a:t>: There is a high number of anemic women (57%) in the reproductive age group.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err="1"/>
              <a:t>Anaemic</a:t>
            </a:r>
            <a:r>
              <a:rPr lang="en-US" b="1" dirty="0"/>
              <a:t> Children</a:t>
            </a:r>
            <a:r>
              <a:rPr lang="en-US" dirty="0"/>
              <a:t>: Significant prevalence of anemia among children aged 6-59 months (67%).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Public Health Emergency</a:t>
            </a:r>
            <a:r>
              <a:rPr lang="en-US" dirty="0"/>
              <a:t>: Urgent need to reduce </a:t>
            </a:r>
            <a:r>
              <a:rPr lang="en-US" dirty="0" err="1"/>
              <a:t>anaemia</a:t>
            </a:r>
            <a:r>
              <a:rPr lang="en-US" dirty="0"/>
              <a:t> to prevent malnourished births.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Among mothers with a child aged 6-23 months, 18% reported their child did not eat any food ("</a:t>
            </a:r>
            <a:r>
              <a:rPr lang="en-US" b="1" dirty="0"/>
              <a:t>zero-food</a:t>
            </a:r>
            <a:r>
              <a:rPr lang="en-US" dirty="0"/>
              <a:t>") in the past 24 hours. This prevalence was 30% for infants 6-11 months, 13% for children 12-17 months, and 8% for those 18-23 months.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Hidden Hunger (deficiency of 4 micronutrients Vit A, Zn, Fe, iodine). Zn- 32%, iodine adequacy- 78%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Nutrition Programs facing challenges: </a:t>
            </a:r>
            <a:r>
              <a:rPr lang="en-US" dirty="0"/>
              <a:t>Quality, implementation, and corruption issues in existing programs.</a:t>
            </a:r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14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DC555-6DCD-D5C3-974B-B71410071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0116"/>
            <a:ext cx="10515600" cy="5966234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Income Inequality</a:t>
            </a:r>
          </a:p>
          <a:p>
            <a:pPr marL="0" indent="0">
              <a:buNone/>
            </a:pPr>
            <a:r>
              <a:rPr lang="en-US" b="1" dirty="0"/>
              <a:t>Economic Disparities</a:t>
            </a:r>
            <a:r>
              <a:rPr lang="en-US" dirty="0"/>
              <a:t>: Significant gap between the top and bottom income groups.</a:t>
            </a:r>
          </a:p>
          <a:p>
            <a:pPr marL="0" indent="0">
              <a:buNone/>
            </a:pPr>
            <a:r>
              <a:rPr lang="en-US" dirty="0"/>
              <a:t>Inequality Ranking for India: Bottom 50% (13.13%), Top 10% (57.13%), Top 1% (18.15%).</a:t>
            </a:r>
          </a:p>
          <a:p>
            <a:r>
              <a:rPr lang="en-US" b="1" dirty="0"/>
              <a:t>Multidimensional Poverty</a:t>
            </a:r>
          </a:p>
          <a:p>
            <a:pPr marL="0" indent="0">
              <a:buNone/>
            </a:pPr>
            <a:r>
              <a:rPr lang="en-US" b="1" dirty="0"/>
              <a:t>MPI Value</a:t>
            </a:r>
            <a:r>
              <a:rPr lang="en-US" dirty="0"/>
              <a:t>: 0.069</a:t>
            </a:r>
          </a:p>
          <a:p>
            <a:pPr marL="0" indent="0">
              <a:buNone/>
            </a:pPr>
            <a:r>
              <a:rPr lang="en-US" b="1" dirty="0"/>
              <a:t>Indicators</a:t>
            </a:r>
            <a:r>
              <a:rPr lang="en-US" dirty="0"/>
              <a:t>: High percentages in nutrition, years of schooling, and other factors contributing to poverty.</a:t>
            </a:r>
          </a:p>
          <a:p>
            <a:r>
              <a:rPr lang="en-US" b="1" dirty="0"/>
              <a:t>Governance</a:t>
            </a:r>
          </a:p>
          <a:p>
            <a:r>
              <a:rPr lang="en-US" dirty="0"/>
              <a:t>India's governance ratings indicate moderate performance but highlight areas for improvement.</a:t>
            </a:r>
          </a:p>
          <a:p>
            <a:r>
              <a:rPr lang="en-US" b="1" dirty="0"/>
              <a:t>Demographic Conditions</a:t>
            </a:r>
          </a:p>
          <a:p>
            <a:pPr marL="0" indent="0">
              <a:buNone/>
            </a:pPr>
            <a:r>
              <a:rPr lang="en-US" b="1" dirty="0"/>
              <a:t>Total Population</a:t>
            </a:r>
            <a:r>
              <a:rPr lang="en-US" dirty="0"/>
              <a:t>: 1,417,173,000</a:t>
            </a:r>
          </a:p>
          <a:p>
            <a:pPr marL="0" indent="0">
              <a:buNone/>
            </a:pPr>
            <a:r>
              <a:rPr lang="en-US" b="1" dirty="0"/>
              <a:t>Urban Population</a:t>
            </a:r>
            <a:r>
              <a:rPr lang="en-US" dirty="0"/>
              <a:t>: 35.872%</a:t>
            </a:r>
          </a:p>
          <a:p>
            <a:pPr marL="0" indent="0">
              <a:buNone/>
            </a:pPr>
            <a:r>
              <a:rPr lang="en-US" b="1" dirty="0"/>
              <a:t>Annual Growth Rate</a:t>
            </a:r>
            <a:r>
              <a:rPr lang="en-US" dirty="0"/>
              <a:t>: 0.741%</a:t>
            </a:r>
          </a:p>
          <a:p>
            <a:r>
              <a:rPr lang="en-US" b="1" dirty="0"/>
              <a:t>Climate Risk</a:t>
            </a:r>
          </a:p>
          <a:p>
            <a:pPr marL="0" indent="0">
              <a:buNone/>
            </a:pPr>
            <a:r>
              <a:rPr lang="en-US" b="1" dirty="0"/>
              <a:t>CRI Rank</a:t>
            </a:r>
            <a:r>
              <a:rPr lang="en-US" dirty="0"/>
              <a:t>: 7</a:t>
            </a:r>
          </a:p>
          <a:p>
            <a:pPr marL="0" indent="0">
              <a:buNone/>
            </a:pPr>
            <a:r>
              <a:rPr lang="en-US" b="1" dirty="0"/>
              <a:t>Losses and Fatalities</a:t>
            </a:r>
            <a:r>
              <a:rPr lang="en-US" dirty="0"/>
              <a:t>: Highest losses and fatalities due to climate-related events impacting food security and economic stability.</a:t>
            </a:r>
          </a:p>
          <a:p>
            <a:r>
              <a:rPr lang="en-US" b="1" dirty="0"/>
              <a:t>Global Food Security Index 2022</a:t>
            </a:r>
          </a:p>
          <a:p>
            <a:pPr marL="0" indent="0">
              <a:buNone/>
            </a:pPr>
            <a:r>
              <a:rPr lang="en-US" b="1" dirty="0"/>
              <a:t>Overall Rank</a:t>
            </a:r>
            <a:r>
              <a:rPr lang="en-US" dirty="0"/>
              <a:t>: 68</a:t>
            </a:r>
          </a:p>
          <a:p>
            <a:pPr marL="0" indent="0">
              <a:buNone/>
            </a:pPr>
            <a:r>
              <a:rPr lang="en-US" b="1" dirty="0"/>
              <a:t>Scores</a:t>
            </a:r>
            <a:r>
              <a:rPr lang="en-US" dirty="0"/>
              <a:t>: Affordability (59.3), Availability (62.3), Quality and Safety (62.1), Sustainability and Adaptation (51.2).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4D5A8-29F2-EC0F-1063-18E1FA68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8220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fontAlgn="base">
              <a:buFont typeface="+mj-lt"/>
              <a:buAutoNum type="arabicPeriod"/>
            </a:pPr>
            <a:r>
              <a:rPr lang="en-US" sz="2400" b="1" i="0" dirty="0">
                <a:effectLst/>
                <a:latin typeface="-apple-system"/>
              </a:rPr>
              <a:t>Key Indicators of Hunger and Malnutrition</a:t>
            </a:r>
            <a:r>
              <a:rPr lang="en-US" sz="2400" b="0" i="0" dirty="0">
                <a:effectLst/>
                <a:latin typeface="-apple-system"/>
              </a:rPr>
              <a:t>: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2000" b="0" i="0" dirty="0">
                <a:effectLst/>
                <a:latin typeface="-apple-system"/>
              </a:rPr>
              <a:t>Complex issue with undernourishment, child stunting, wasting, and mortality.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2000" b="0" i="0" dirty="0">
                <a:effectLst/>
                <a:latin typeface="-apple-system"/>
              </a:rPr>
              <a:t>Factors include food insecurity, maternal health, childcare practices, and service access.</a:t>
            </a:r>
          </a:p>
          <a:p>
            <a:pPr algn="l" fontAlgn="base">
              <a:buFont typeface="+mj-lt"/>
              <a:buAutoNum type="arabicPeriod"/>
            </a:pPr>
            <a:r>
              <a:rPr lang="en-US" sz="2400" b="1" i="0" dirty="0">
                <a:effectLst/>
                <a:latin typeface="-apple-system"/>
              </a:rPr>
              <a:t>Maternal and Child Health</a:t>
            </a:r>
            <a:r>
              <a:rPr lang="en-US" sz="2400" b="0" i="0" dirty="0">
                <a:effectLst/>
                <a:latin typeface="-apple-system"/>
              </a:rPr>
              <a:t>: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2000" b="0" i="0" dirty="0">
                <a:effectLst/>
                <a:latin typeface="-apple-system"/>
              </a:rPr>
              <a:t>Maternal health impacts child nutrition.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2000" b="0" i="0" dirty="0">
                <a:effectLst/>
                <a:latin typeface="-apple-system"/>
              </a:rPr>
              <a:t>Low birth weight leads to stunting, wasting, and underweight.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2000" b="0" i="0" dirty="0">
                <a:effectLst/>
                <a:latin typeface="-apple-system"/>
              </a:rPr>
              <a:t>Maternal education, wealth, and breastfeeding influence childhood nutrition.</a:t>
            </a:r>
          </a:p>
          <a:p>
            <a:r>
              <a:rPr lang="en-US" dirty="0"/>
              <a:t>India has the largest income disparity among its neighboring nations.</a:t>
            </a:r>
          </a:p>
          <a:p>
            <a:r>
              <a:rPr lang="en-US" dirty="0"/>
              <a:t>India lacks sanitation facilities as 9.1% (highest) of the population lacks adequate sanitation.</a:t>
            </a:r>
          </a:p>
          <a:p>
            <a:r>
              <a:rPr lang="en-US" dirty="0"/>
              <a:t>28.1% of India’s population is malnourished which is still higher than Pakistan, Nepal, and Bangladesh.</a:t>
            </a:r>
          </a:p>
          <a:p>
            <a:r>
              <a:rPr lang="en-US" dirty="0"/>
              <a:t>Being the most dense country among the study nations, the effect of these factors is many folds on India.</a:t>
            </a:r>
          </a:p>
          <a:p>
            <a:r>
              <a:rPr lang="en-US" dirty="0"/>
              <a:t>India has the highest population of under 5 aged children.</a:t>
            </a:r>
          </a:p>
          <a:p>
            <a:endParaRPr lang="en-US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fontAlgn="base">
              <a:buFont typeface="+mj-lt"/>
              <a:buAutoNum type="arabicPeriod"/>
            </a:pPr>
            <a:r>
              <a:rPr lang="en-US" sz="2000" b="1" i="0" dirty="0">
                <a:effectLst/>
                <a:latin typeface="-apple-system"/>
              </a:rPr>
              <a:t>Regional Variations and High-Risk Groups</a:t>
            </a:r>
            <a:r>
              <a:rPr lang="en-US" sz="2000" b="0" i="0" dirty="0">
                <a:effectLst/>
                <a:latin typeface="-apple-system"/>
              </a:rPr>
              <a:t>: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1800" b="0" i="0" dirty="0">
                <a:effectLst/>
                <a:latin typeface="-apple-system"/>
              </a:rPr>
              <a:t>Disparities in malnutrition rates across states.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1800" b="0" i="0" dirty="0">
                <a:effectLst/>
                <a:latin typeface="-apple-system"/>
              </a:rPr>
              <a:t>Western region children more prone to stunting and underweight.</a:t>
            </a:r>
          </a:p>
          <a:p>
            <a:pPr algn="l" fontAlgn="base">
              <a:buFont typeface="+mj-lt"/>
              <a:buAutoNum type="arabicPeriod"/>
            </a:pPr>
            <a:r>
              <a:rPr lang="en-US" sz="2000" b="1" i="0" dirty="0">
                <a:effectLst/>
                <a:latin typeface="-apple-system"/>
              </a:rPr>
              <a:t>Impact of Climate Change</a:t>
            </a:r>
            <a:r>
              <a:rPr lang="en-US" sz="2000" b="0" i="0" dirty="0">
                <a:effectLst/>
                <a:latin typeface="-apple-system"/>
              </a:rPr>
              <a:t>: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1800" b="0" i="0" dirty="0">
                <a:effectLst/>
                <a:latin typeface="-apple-system"/>
              </a:rPr>
              <a:t>Climate change threatens food security.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1800" b="0" i="0" dirty="0">
                <a:effectLst/>
                <a:latin typeface="-apple-system"/>
              </a:rPr>
              <a:t>Negative effects on rice production in Cauvery Delta Zone predicted.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1800" b="0" i="0" dirty="0">
                <a:effectLst/>
                <a:latin typeface="-apple-system"/>
              </a:rPr>
              <a:t>Climate anomalies reduce crop productivity, destabilizing food security.</a:t>
            </a:r>
          </a:p>
          <a:p>
            <a:pPr algn="l" fontAlgn="base">
              <a:buFont typeface="+mj-lt"/>
              <a:buAutoNum type="arabicPeriod"/>
            </a:pPr>
            <a:r>
              <a:rPr lang="en-US" sz="2000" b="1" i="0" dirty="0">
                <a:effectLst/>
                <a:latin typeface="-apple-system"/>
              </a:rPr>
              <a:t>Policy Implications and Recommendations</a:t>
            </a:r>
            <a:r>
              <a:rPr lang="en-US" sz="2000" b="0" i="0" dirty="0">
                <a:effectLst/>
                <a:latin typeface="-apple-system"/>
              </a:rPr>
              <a:t>: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1800" b="0" i="0" dirty="0">
                <a:effectLst/>
                <a:latin typeface="-apple-system"/>
              </a:rPr>
              <a:t>Improve maternal and child health programs.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1800" b="0" i="0" dirty="0">
                <a:effectLst/>
                <a:latin typeface="-apple-system"/>
              </a:rPr>
              <a:t>Address regional disparities through targeted interventions.</a:t>
            </a:r>
          </a:p>
          <a:p>
            <a:pPr marL="742950" lvl="1" indent="-285750" algn="l" fontAlgn="base">
              <a:buFont typeface="+mj-lt"/>
              <a:buAutoNum type="arabicPeriod"/>
            </a:pPr>
            <a:r>
              <a:rPr lang="en-US" sz="1800" b="0" i="0" dirty="0">
                <a:effectLst/>
                <a:latin typeface="-apple-system"/>
              </a:rPr>
              <a:t>Develop strategies to mitigate climate change impact on agriculture.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A2AEE-BCF7-2356-2A0D-334825D4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04681-6BE2-30DB-6630-A78A118C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68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21F9-57FC-03A7-2EE3-925A45765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-apple-system"/>
              </a:rPr>
              <a:t>T</a:t>
            </a:r>
            <a:r>
              <a:rPr lang="en-US" sz="2400" b="0" i="0" dirty="0">
                <a:effectLst/>
                <a:latin typeface="-apple-system"/>
              </a:rPr>
              <a:t>he GHI report highlights the intricate relationship between various socio-economic, health, and environmental factors contributing to hunger and malnutrition in India. Addressing these issues requires a multi-faceted approach, integrating health care, education, and sustainable agricultural practices to create a resilient food system.</a:t>
            </a:r>
            <a:endParaRPr lang="en-IN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4B806-E805-17DC-360E-E996C56D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27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CD5A5-350C-07B1-88E3-70F677EEF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Global Hunger Index (GHI) [Internet]. [cited 2024 Mar 15]. Available from: https://www.who.int/data/nutrition/nlis/info/global-hunger-index-(ghi)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	Global Hunger Index (GHI) - peer-reviewed annual publication designed to comprehensively measure and track hunger at the global, regional, and country levels [Internet]. [cited 2024 Mar 15]. Methodology. Available from: https://www.globalhungerindex.org/methodology.html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	</a:t>
            </a:r>
            <a:r>
              <a:rPr lang="en-IN" sz="18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Lastname</a:t>
            </a: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F. woop.ie. [cited 2024 Mar 15]. Chapter 1: The Concept of the Global Hunger Index. Available from: http://www.woop.ie/url/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4.	The State of Food Security and Nutrition in the World 2023 [Internet]. FAO; IFAD; UNICEF; WFP; WHO; 2023 [cited 2024 Mar 15]. Available from: http://www.fao.org/documents/card/en/c/cc3017en</a:t>
            </a:r>
            <a:endParaRPr lang="en-IN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5.	2023 Global Hunger Index: The Power of Youth in Shaping Food Systems. 2023;</a:t>
            </a: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BC351-F8F3-57C7-6516-D8352B33A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243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49909-910F-D48C-DCB9-1FD88DDE3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9" y="265473"/>
            <a:ext cx="10921181" cy="6119273"/>
          </a:xfrm>
        </p:spPr>
        <p:txBody>
          <a:bodyPr>
            <a:normAutofit/>
          </a:bodyPr>
          <a:lstStyle/>
          <a:p>
            <a:r>
              <a:rPr lang="en-IN" sz="1500" u="sng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https://www.itmedicalteam.pl/articles/nutrition-security-in-india-determinants-and-policies.pdf</a:t>
            </a:r>
            <a:r>
              <a:rPr lang="en-IN" sz="15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N" sz="1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1500" u="sng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https://www.proquest.com/docview/2659827443/E3495AA5CBC242F9PQ/37?accountid=136944&amp;sourcetype=Scholarly%20Journals</a:t>
            </a:r>
            <a:endParaRPr lang="en-IN" sz="1500" u="sng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15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https://hdr.undp.org/data-center/thematic-composite-indices/gender-inequality-index#/indicies/GII</a:t>
            </a:r>
            <a:r>
              <a:rPr lang="en-IN" sz="15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N" sz="1500" u="sng" dirty="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1500" u="sng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https://wid.world/#:~:text=WID.world%20overcomes%20this%20limitation,the%20bottom%20to%20the%20top</a:t>
            </a:r>
            <a:r>
              <a:rPr lang="en-IN" sz="1500" dirty="0">
                <a:effectLst/>
                <a:latin typeface="Open Sans" panose="020B0606030504020204" pitchFamily="34" charset="0"/>
                <a:ea typeface="Aptos" panose="020B0004020202020204" pitchFamily="34" charset="0"/>
              </a:rPr>
              <a:t>. </a:t>
            </a:r>
            <a:endParaRPr lang="en-IN" sz="1500" u="sng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15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https://hdr.undp.org/content/2023-global-multidimensional-poverty-index-mpi#/indicies/MPI</a:t>
            </a:r>
            <a:r>
              <a:rPr lang="en-IN" sz="15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N" sz="1500" u="sng" dirty="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15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https://www.worldbank.org/en/publication/worldwide-governance-indicators/interactive-data-access</a:t>
            </a:r>
            <a:r>
              <a:rPr lang="en-IN" sz="15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N" sz="1500" u="sng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15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https://data.unicef.org/resources/</a:t>
            </a:r>
            <a:r>
              <a:rPr lang="en-IN" sz="1500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data_explorer</a:t>
            </a:r>
            <a:r>
              <a:rPr lang="en-IN" sz="15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IN" sz="1500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unicef_f</a:t>
            </a:r>
            <a:r>
              <a:rPr lang="en-IN" sz="15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/?ag=</a:t>
            </a:r>
            <a:r>
              <a:rPr lang="en-IN" sz="1500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UNICEF&amp;df</a:t>
            </a:r>
            <a:r>
              <a:rPr lang="en-IN" sz="15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</a:t>
            </a:r>
            <a:r>
              <a:rPr lang="en-IN" sz="1500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DM&amp;ver</a:t>
            </a:r>
            <a:r>
              <a:rPr lang="en-IN" sz="15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=1.0&amp;dq=NPL+BGD.DM_BRTS+DM_POP_GRT+DM_POP_U5+DM_POP_URBN+DM_POP_TOT.._T.&amp;startPeriod=2012&amp;endPeriod=2022</a:t>
            </a:r>
            <a:r>
              <a:rPr lang="en-IN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sz="1500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https://impact.economist.com/sustainability/project/food-security-index#rankings-and-trends</a:t>
            </a:r>
            <a:endParaRPr lang="en-IN" sz="1500" u="sng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IN" sz="15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file:///C:/Users/Mansi/Downloads/DOC-20240629-WA0003..pdf</a:t>
            </a:r>
            <a:r>
              <a:rPr lang="en-IN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sz="1500" u="sng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https://www.proquest.com/docview/2728410240/249FA0004E8942F1PQ/115?accountid=136944&amp;sourcetype=Scholarly%20Journals</a:t>
            </a:r>
            <a:r>
              <a:rPr lang="en-IN" sz="15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N" sz="1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altLang="en-US" sz="1500" u="sng" dirty="0">
                <a:latin typeface="Roboto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https://www.proquest.com/docview/2791558745/E3495AA5CBC242F9PQ/26?accountid=136944&amp;sourcetype=Scholarly%20Journals</a:t>
            </a:r>
            <a:r>
              <a:rPr lang="en-US" altLang="en-US" sz="1500" u="sng" dirty="0">
                <a:latin typeface="Roboto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N" sz="1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1500" u="sng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https://www.proquest.com/docview/2756691800/249FA0004E8942F1PQ/90?accountid=136944&amp;sourcetype=Scholarly%20Journals</a:t>
            </a:r>
            <a:r>
              <a:rPr lang="en-IN" sz="15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sz="1500" u="sng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https://www.proquest.com/docview/2761521839/2644EA0CFF134111PQ/49?accountid=136944&amp;sourcetype=Scholarly%20Journals</a:t>
            </a:r>
            <a:r>
              <a:rPr lang="en-IN" sz="15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1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1500" u="sng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https://www.proquest.com/docview/2928580938/8AFEEA80D5F34A78PQ/3?accountid=136944&amp;sourcetype=Scholarly%20Journals</a:t>
            </a:r>
            <a:r>
              <a:rPr lang="en-IN" sz="15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IN" sz="15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N" sz="1800" u="sng" dirty="0">
              <a:solidFill>
                <a:srgbClr val="467886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0E9567-FDAF-D440-384D-4D654FA5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B841F-ED5F-0A84-6E82-BE21D918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17</a:t>
            </a:fld>
            <a:endParaRPr lang="en-IN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89E3A719-8032-4FF3-C7E6-EBC31F285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4F5794-078D-C18F-19D5-337E8DE68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619" y="6115442"/>
            <a:ext cx="94175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sng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https://www.proquest.com/docview/2838768603/E3495AA5CBC242F9PQ/31?accountid=136944&amp;sourcetype=Scholarly%20Journals</a:t>
            </a:r>
            <a:r>
              <a:rPr kumimoji="0" lang="en-US" altLang="en-US" sz="1200" b="0" i="0" u="sng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731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Any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18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C9A4B-7D60-AC6E-3EFB-C49D8A77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Mentor Approval</a:t>
            </a:r>
          </a:p>
        </p:txBody>
      </p:sp>
      <p:pic>
        <p:nvPicPr>
          <p:cNvPr id="8" name="Content Placeholder 7" descr="A screenshot of a computer&#10;&#10;Description automatically generated">
            <a:extLst>
              <a:ext uri="{FF2B5EF4-FFF2-40B4-BE49-F238E27FC236}">
                <a16:creationId xmlns:a16="http://schemas.microsoft.com/office/drawing/2014/main" id="{9C11809F-FDD5-B64E-0A82-6F2B5AD8EE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19" t="28770" r="-205" b="40767"/>
          <a:stretch/>
        </p:blipFill>
        <p:spPr>
          <a:xfrm>
            <a:off x="1054768" y="2032000"/>
            <a:ext cx="10665283" cy="314632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09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Persistent Cycle of Hunger and Malnutrition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Low birth weights and susceptibility to illnesses in offspring of economically disadvantaged families.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Developmental setbacks due to adverse living conditions.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Role of Global Hunger Index (GHI)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WHO uses GHI to assess progress towards Sustainable Development Goals related to hunger.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Facilitates international comparisons among nations.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Global Hunger Index (GHI) Report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Published annually by Concern Worldwide and Welthungerhilfe.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Focuses on UN's Sustainable Development Goal 2: 'Zero Hunger' by 2030.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GHI score ranges from 0 (no hunger) to 100 (extreme hunger).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1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54058-5A9C-0B01-D760-4C776B6B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5222BA3-1D2E-CA44-F01F-2C9E5FE51D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93839" y="1540489"/>
            <a:ext cx="1051560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India's Current Situation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Ranked 111th out of 125 countries in the 2023 GHI.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Classified among the 40 countries with a 'serious' level of global hunger.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GHI score: 28.7.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Highest rate of child wasting (18.7%) and significant child stunting (35%).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Undernourishment affects 16.6% of the population.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Low under-5 mortality rate (3.1%).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Comparison with Neighboring Countries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Pakistan: Rank 102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Bangladesh: Rank 81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Nepal: Rank 69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Sri Lanka: Rank 60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BACFE5-056D-A03F-6D02-CF6C6BB9B1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7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Objectives of 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Primary Objective: To study the factors associated with India’s current rank in the GHI (Global Hunger Index)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Secondary Objective: Compare India’s performance with the low-paced economically growing </a:t>
            </a:r>
            <a:r>
              <a:rPr lang="en-IN" sz="20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neighboring</a:t>
            </a:r>
            <a:r>
              <a:rPr lang="en-IN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countries.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98BE35FA-C852-161D-28EC-6BC80455A0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00466" y="1342395"/>
            <a:ext cx="10515600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Study Design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Narrative Review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Source of Data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Academic databases: PubMed, Web of Science, ProQuest. Reports from WHO, UNICEF, and other international NGOs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Credible public domain sources: government websites, institutional repositories, policy documents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Search Terms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Global Hunger Index factors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Hunger elimination in India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India GHI ranking determinants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Factors influencing India's GHI position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India hunger statistics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Food security in India and neighboring countries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Study Variables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Dependent Variable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India's Global Hunger Index (GHI) rank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Independent Variables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Socioeconomic factors (poverty rate, income inequality)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Food availability and accessibility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Agricultural productivity and food production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Government policies and programs related to food security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Gender inequality index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Environmental factors (climate change, natural disasters)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Demographic factors (population growth, urbanization)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0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672BA-4BE1-529E-07EC-8F4A53233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F77E6-6698-55B6-C98F-1338F8539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Data Analysis/Synthesis Plan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Data Extraction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Create article and report matrices summarizing study aims, designs, variables, key findings, and conclusions.</a:t>
            </a:r>
          </a:p>
          <a:p>
            <a:pPr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Data Synthesis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Organize data into themes based on objectives.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patterns, trends, and relationships influencing India's GHI rank.</a:t>
            </a:r>
          </a:p>
          <a:p>
            <a:pPr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Comparison with Neighboring Countries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Collate GHI ranks and relevant variables from Bangladesh, Pakistan, Nepal, Sri Lanka.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Compare India’s performance and identify lessons from neighboring countries.</a:t>
            </a:r>
          </a:p>
          <a:p>
            <a:pPr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Interpretation and Discussion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Interpret findings in context of study objectives.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Explore implications for India's GHI rank and potential policy interventions.</a:t>
            </a:r>
          </a:p>
          <a:p>
            <a:pPr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Conclusion and Recommendations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Summarize key findings and conclusions.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actionable recommendations based on the analysis.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90905-61DD-7573-FB83-64447E29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A07901-579C-BFCC-7D89-A24BBE44C4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4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  <a:r>
              <a:rPr lang="en-IN" sz="2000" b="1" dirty="0"/>
              <a:t>(Comparation between target nations)</a:t>
            </a:r>
            <a:endParaRPr lang="en-IN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9946F39-A042-EE85-E766-0398FBA6F4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001715"/>
              </p:ext>
            </p:extLst>
          </p:nvPr>
        </p:nvGraphicFramePr>
        <p:xfrm>
          <a:off x="1347950" y="1330801"/>
          <a:ext cx="9093906" cy="11517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5204">
                  <a:extLst>
                    <a:ext uri="{9D8B030D-6E8A-4147-A177-3AD203B41FA5}">
                      <a16:colId xmlns:a16="http://schemas.microsoft.com/office/drawing/2014/main" val="1878098349"/>
                    </a:ext>
                  </a:extLst>
                </a:gridCol>
                <a:gridCol w="1270888">
                  <a:extLst>
                    <a:ext uri="{9D8B030D-6E8A-4147-A177-3AD203B41FA5}">
                      <a16:colId xmlns:a16="http://schemas.microsoft.com/office/drawing/2014/main" val="4194300178"/>
                    </a:ext>
                  </a:extLst>
                </a:gridCol>
                <a:gridCol w="1347545">
                  <a:extLst>
                    <a:ext uri="{9D8B030D-6E8A-4147-A177-3AD203B41FA5}">
                      <a16:colId xmlns:a16="http://schemas.microsoft.com/office/drawing/2014/main" val="4065274840"/>
                    </a:ext>
                  </a:extLst>
                </a:gridCol>
                <a:gridCol w="1271896">
                  <a:extLst>
                    <a:ext uri="{9D8B030D-6E8A-4147-A177-3AD203B41FA5}">
                      <a16:colId xmlns:a16="http://schemas.microsoft.com/office/drawing/2014/main" val="2832318768"/>
                    </a:ext>
                  </a:extLst>
                </a:gridCol>
                <a:gridCol w="1271896">
                  <a:extLst>
                    <a:ext uri="{9D8B030D-6E8A-4147-A177-3AD203B41FA5}">
                      <a16:colId xmlns:a16="http://schemas.microsoft.com/office/drawing/2014/main" val="897188082"/>
                    </a:ext>
                  </a:extLst>
                </a:gridCol>
                <a:gridCol w="1456477">
                  <a:extLst>
                    <a:ext uri="{9D8B030D-6E8A-4147-A177-3AD203B41FA5}">
                      <a16:colId xmlns:a16="http://schemas.microsoft.com/office/drawing/2014/main" val="3236781232"/>
                    </a:ext>
                  </a:extLst>
                </a:gridCol>
              </a:tblGrid>
              <a:tr h="155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Indicators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Pakistan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Nepal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Sri Lanka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Bangladesh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8720691"/>
                  </a:ext>
                </a:extLst>
              </a:tr>
              <a:tr h="316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Prevalence of Undernourishment(1/3) 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16.6%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18.5%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5.4%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5.3%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11.2%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762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Child Stunting (1/6)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35%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37.6%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24.8%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13.1%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23.6%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6338173"/>
                  </a:ext>
                </a:extLst>
              </a:tr>
              <a:tr h="155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Child Wasting(1/6)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18.7%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7.1%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7.7%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13.1%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11.0%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6457097"/>
                  </a:ext>
                </a:extLst>
              </a:tr>
              <a:tr h="3166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Child Mortality(1/3) Rate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6.3%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2.7%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0.7%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2.7%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368848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pic>
        <p:nvPicPr>
          <p:cNvPr id="14" name="Picture 13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982A955E-0F09-00A4-E89C-8E37F379CE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903" t="10466" r="21371" b="16989"/>
          <a:stretch/>
        </p:blipFill>
        <p:spPr>
          <a:xfrm>
            <a:off x="838199" y="2482544"/>
            <a:ext cx="10016613" cy="401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510F1-C90F-1644-E1E6-E6F7AEB4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7" name="Rectangle 1">
            <a:extLst>
              <a:ext uri="{FF2B5EF4-FFF2-40B4-BE49-F238E27FC236}">
                <a16:creationId xmlns:a16="http://schemas.microsoft.com/office/drawing/2014/main" id="{708AD5D0-3E96-3CD6-01CA-E197074707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35993" y="1285933"/>
            <a:ext cx="11520013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ranks 108th on the Gender inequality index with a score of 0.437, indicating significant gender inequality.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Pakistan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is ranked 135th on the GII, showing higher gender inequality.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Nepal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Ranked 126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Bangladesh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Sri Lanka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are ranked 127th and 90th respectively on the Gender Gap Index,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with Sri Lanka showing better gender equality compared to its neighbors.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IN" sz="1400" i="1" dirty="0">
                <a:solidFill>
                  <a:srgbClr val="353A47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</a:rPr>
              <a:t>World Inequality Database 2022 </a:t>
            </a:r>
            <a:endParaRPr kumimoji="0" lang="en-US" altLang="en-US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9C5E6F5-86B3-2752-99D4-1D82DCD23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907466"/>
              </p:ext>
            </p:extLst>
          </p:nvPr>
        </p:nvGraphicFramePr>
        <p:xfrm>
          <a:off x="500053" y="3295567"/>
          <a:ext cx="5725160" cy="1216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4905">
                  <a:extLst>
                    <a:ext uri="{9D8B030D-6E8A-4147-A177-3AD203B41FA5}">
                      <a16:colId xmlns:a16="http://schemas.microsoft.com/office/drawing/2014/main" val="3261606928"/>
                    </a:ext>
                  </a:extLst>
                </a:gridCol>
                <a:gridCol w="1144905">
                  <a:extLst>
                    <a:ext uri="{9D8B030D-6E8A-4147-A177-3AD203B41FA5}">
                      <a16:colId xmlns:a16="http://schemas.microsoft.com/office/drawing/2014/main" val="1607370461"/>
                    </a:ext>
                  </a:extLst>
                </a:gridCol>
                <a:gridCol w="1144905">
                  <a:extLst>
                    <a:ext uri="{9D8B030D-6E8A-4147-A177-3AD203B41FA5}">
                      <a16:colId xmlns:a16="http://schemas.microsoft.com/office/drawing/2014/main" val="2911032655"/>
                    </a:ext>
                  </a:extLst>
                </a:gridCol>
                <a:gridCol w="1144905">
                  <a:extLst>
                    <a:ext uri="{9D8B030D-6E8A-4147-A177-3AD203B41FA5}">
                      <a16:colId xmlns:a16="http://schemas.microsoft.com/office/drawing/2014/main" val="1431068480"/>
                    </a:ext>
                  </a:extLst>
                </a:gridCol>
                <a:gridCol w="1145540">
                  <a:extLst>
                    <a:ext uri="{9D8B030D-6E8A-4147-A177-3AD203B41FA5}">
                      <a16:colId xmlns:a16="http://schemas.microsoft.com/office/drawing/2014/main" val="4957831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Inequality Ranking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Country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Bottom 50%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Top 10%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Top 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198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13.13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57.13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18.15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40982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79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Sri Lanka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14.11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49.43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20.64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211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122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Bangladesh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17.06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42.85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16.33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24517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116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Nepal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16.67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41.92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13.89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1431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123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Pakistan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17.27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43.26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16.82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010608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506A1C9-6BE0-7F8E-957F-170DFAB34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355304"/>
              </p:ext>
            </p:extLst>
          </p:nvPr>
        </p:nvGraphicFramePr>
        <p:xfrm>
          <a:off x="6561206" y="2900763"/>
          <a:ext cx="4917102" cy="34555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6448">
                  <a:extLst>
                    <a:ext uri="{9D8B030D-6E8A-4147-A177-3AD203B41FA5}">
                      <a16:colId xmlns:a16="http://schemas.microsoft.com/office/drawing/2014/main" val="2644708713"/>
                    </a:ext>
                  </a:extLst>
                </a:gridCol>
                <a:gridCol w="812004">
                  <a:extLst>
                    <a:ext uri="{9D8B030D-6E8A-4147-A177-3AD203B41FA5}">
                      <a16:colId xmlns:a16="http://schemas.microsoft.com/office/drawing/2014/main" val="132491169"/>
                    </a:ext>
                  </a:extLst>
                </a:gridCol>
                <a:gridCol w="815179">
                  <a:extLst>
                    <a:ext uri="{9D8B030D-6E8A-4147-A177-3AD203B41FA5}">
                      <a16:colId xmlns:a16="http://schemas.microsoft.com/office/drawing/2014/main" val="282339915"/>
                    </a:ext>
                  </a:extLst>
                </a:gridCol>
                <a:gridCol w="848192">
                  <a:extLst>
                    <a:ext uri="{9D8B030D-6E8A-4147-A177-3AD203B41FA5}">
                      <a16:colId xmlns:a16="http://schemas.microsoft.com/office/drawing/2014/main" val="3605849675"/>
                    </a:ext>
                  </a:extLst>
                </a:gridCol>
                <a:gridCol w="906694">
                  <a:extLst>
                    <a:ext uri="{9D8B030D-6E8A-4147-A177-3AD203B41FA5}">
                      <a16:colId xmlns:a16="http://schemas.microsoft.com/office/drawing/2014/main" val="2708995118"/>
                    </a:ext>
                  </a:extLst>
                </a:gridCol>
                <a:gridCol w="718585">
                  <a:extLst>
                    <a:ext uri="{9D8B030D-6E8A-4147-A177-3AD203B41FA5}">
                      <a16:colId xmlns:a16="http://schemas.microsoft.com/office/drawing/2014/main" val="2074741865"/>
                    </a:ext>
                  </a:extLst>
                </a:gridCol>
              </a:tblGrid>
              <a:tr h="816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Indicators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India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MPI Value- 0.069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Pakistan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MPI Value- 0.198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Bangladesh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MPI Value- 0.104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Nepal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MPI Value- 0.074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Sri Lanka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MPI Value- 0.011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3462364"/>
                  </a:ext>
                </a:extLst>
              </a:tr>
              <a:tr h="173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Nutrition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28.6%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22.7%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15.2%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20.9%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30.3%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5196895"/>
                  </a:ext>
                </a:extLst>
              </a:tr>
              <a:tr h="354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Years of Schooling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18.7%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20.9%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26.8%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26.1%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14.5%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5285047"/>
                  </a:ext>
                </a:extLst>
              </a:tr>
              <a:tr h="354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School attendance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9.5%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20.4%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10.9%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7.8%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10.0%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9083757"/>
                  </a:ext>
                </a:extLst>
              </a:tr>
              <a:tr h="354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Child Mortality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3.6%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4.9%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2.2%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2.3%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1837527"/>
                  </a:ext>
                </a:extLst>
              </a:tr>
              <a:tr h="354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Cooking Fuel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11.2%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8.8%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12.5%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12.1%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13.3%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620536"/>
                  </a:ext>
                </a:extLst>
              </a:tr>
              <a:tr h="173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Housing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11.0%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8.6%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12.5%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12.2%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7.3%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5358533"/>
                  </a:ext>
                </a:extLst>
              </a:tr>
              <a:tr h="173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Sanitation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9.1%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8.3%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4.9%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6.9%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3345394"/>
                  </a:ext>
                </a:extLst>
              </a:tr>
              <a:tr h="173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Electricity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1.7%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2.0%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2.5%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4.1%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3.7%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8592448"/>
                  </a:ext>
                </a:extLst>
              </a:tr>
              <a:tr h="354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Drinking water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2.2%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2.2%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0.8%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2.0%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6.2%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1946003"/>
                  </a:ext>
                </a:extLst>
              </a:tr>
              <a:tr h="173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Asset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4.5%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3.4%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8.6%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>
                          <a:effectLst/>
                        </a:rPr>
                        <a:t>7.7%</a:t>
                      </a:r>
                      <a:endParaRPr lang="en-IN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kern="100" dirty="0">
                          <a:effectLst/>
                        </a:rPr>
                        <a:t>5.7%</a:t>
                      </a:r>
                      <a:endParaRPr lang="en-IN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710496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B3EC222-9584-6AEA-B3C3-F5E9FECE5836}"/>
              </a:ext>
            </a:extLst>
          </p:cNvPr>
          <p:cNvSpPr txBox="1"/>
          <p:nvPr/>
        </p:nvSpPr>
        <p:spPr>
          <a:xfrm>
            <a:off x="4191632" y="5526448"/>
            <a:ext cx="23695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i="1" dirty="0"/>
              <a:t>MULTIDIMENSIONAL POVERTY INDEX 2023 UNDP data</a:t>
            </a:r>
          </a:p>
        </p:txBody>
      </p:sp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2347</Words>
  <Application>Microsoft Office PowerPoint</Application>
  <PresentationFormat>Widescreen</PresentationFormat>
  <Paragraphs>476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Hunger Unveiled: A Comprehensive Narrative Review of Global Hunger Index Factors in India and Neighboring Nations, with Comparative Performance Analysis</vt:lpstr>
      <vt:lpstr>Mentor Approval</vt:lpstr>
      <vt:lpstr>Introduction</vt:lpstr>
      <vt:lpstr>PowerPoint Presentation</vt:lpstr>
      <vt:lpstr>Objectives of the Study</vt:lpstr>
      <vt:lpstr>Methodology</vt:lpstr>
      <vt:lpstr>Methodology</vt:lpstr>
      <vt:lpstr>Results (Comparation between target nations)</vt:lpstr>
      <vt:lpstr>Results</vt:lpstr>
      <vt:lpstr>Results</vt:lpstr>
      <vt:lpstr>Results</vt:lpstr>
      <vt:lpstr>PowerPoint Presentation</vt:lpstr>
      <vt:lpstr>Discussion</vt:lpstr>
      <vt:lpstr>Discussion</vt:lpstr>
      <vt:lpstr>Conclusion</vt:lpstr>
      <vt:lpstr>References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Mansi Chauhan</cp:lastModifiedBy>
  <cp:revision>10</cp:revision>
  <dcterms:created xsi:type="dcterms:W3CDTF">2022-05-20T15:11:38Z</dcterms:created>
  <dcterms:modified xsi:type="dcterms:W3CDTF">2024-07-27T10:21:34Z</dcterms:modified>
</cp:coreProperties>
</file>