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74" r:id="rId4"/>
    <p:sldId id="275" r:id="rId5"/>
    <p:sldId id="259" r:id="rId6"/>
    <p:sldId id="260" r:id="rId7"/>
    <p:sldId id="266" r:id="rId8"/>
    <p:sldId id="276" r:id="rId9"/>
    <p:sldId id="261" r:id="rId10"/>
    <p:sldId id="262" r:id="rId11"/>
    <p:sldId id="263" r:id="rId12"/>
    <p:sldId id="265" r:id="rId13"/>
    <p:sldId id="264" r:id="rId14"/>
    <p:sldId id="277" r:id="rId15"/>
    <p:sldId id="273" r:id="rId16"/>
    <p:sldId id="268" r:id="rId17"/>
    <p:sldId id="270"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67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ELIANCE%20DIGITAL\Downloads\Kunal%20ABP%20DATA%20DSS(1)%2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ELIANCE%20DIGITAL\Downloads\Kunal%20ABP%20DATA%20DSS(1)%2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RELIANCE%20DIGITAL\Downloads\Kunal%20ABP%20DATA%20DSS(1)%20(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RELIANCE%20DIGITAL\Downloads\Kunal%20ABP%20DATA%20DSS(1)%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sng" strike="noStrike" kern="1200" spc="0" baseline="0">
                <a:solidFill>
                  <a:sysClr val="windowText" lastClr="000000"/>
                </a:solidFill>
                <a:latin typeface="+mn-lt"/>
                <a:ea typeface="+mn-ea"/>
                <a:cs typeface="+mn-cs"/>
              </a:defRPr>
            </a:pPr>
            <a:r>
              <a:rPr lang="en-US" b="1" u="sng">
                <a:solidFill>
                  <a:sysClr val="windowText" lastClr="000000"/>
                </a:solidFill>
              </a:rPr>
              <a:t>Trend</a:t>
            </a:r>
            <a:r>
              <a:rPr lang="en-US" b="1" u="sng" baseline="0">
                <a:solidFill>
                  <a:sysClr val="windowText" lastClr="000000"/>
                </a:solidFill>
              </a:rPr>
              <a:t> Analysis - Fatehpur</a:t>
            </a:r>
            <a:endParaRPr lang="en-US" b="1" u="sng">
              <a:solidFill>
                <a:sysClr val="windowText" lastClr="000000"/>
              </a:solidFill>
            </a:endParaRPr>
          </a:p>
        </c:rich>
      </c:tx>
      <c:overlay val="0"/>
      <c:spPr>
        <a:noFill/>
        <a:ln>
          <a:noFill/>
        </a:ln>
        <a:effectLst/>
      </c:spPr>
    </c:title>
    <c:autoTitleDeleted val="0"/>
    <c:plotArea>
      <c:layout/>
      <c:lineChart>
        <c:grouping val="standard"/>
        <c:varyColors val="0"/>
        <c:ser>
          <c:idx val="0"/>
          <c:order val="0"/>
          <c:tx>
            <c:strRef>
              <c:f>'[Kunal ABP DATA DSS(1) (1).xlsx]Sheet2 (2)'!$A$3</c:f>
              <c:strCache>
                <c:ptCount val="1"/>
                <c:pt idx="0">
                  <c:v>Percentage of pregnant women registered for Antenatal care (ANC) within the first trimester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7"/>
              <c:layout>
                <c:manualLayout>
                  <c:x val="-3.2012694397874374E-2"/>
                  <c:y val="1.23557193430734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70F-4BE9-BE07-CA0FD7552606}"/>
                </c:ext>
              </c:extLst>
            </c:dLbl>
            <c:dLbl>
              <c:idx val="11"/>
              <c:spPr>
                <a:solidFill>
                  <a:srgbClr val="0070C0"/>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B1D0-4DB8-BADA-2539E1D881E4}"/>
                </c:ext>
              </c:extLst>
            </c:dLbl>
            <c:dLbl>
              <c:idx val="14"/>
              <c:layout>
                <c:manualLayout>
                  <c:x val="-3.2134362767945485E-2"/>
                  <c:y val="4.40598100583792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70F-4BE9-BE07-CA0FD7552606}"/>
                </c:ext>
              </c:extLst>
            </c:dLbl>
            <c:spPr>
              <a:solidFill>
                <a:schemeClr val="accent2">
                  <a:lumMod val="40000"/>
                  <a:lumOff val="60000"/>
                </a:schemeClr>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'[Kunal ABP DATA DSS(1) (1).xlsx]Sheet2 (2)'!$B$2:$Q$2</c:f>
              <c:strCache>
                <c:ptCount val="16"/>
                <c:pt idx="0">
                  <c:v>APR-JUN 20</c:v>
                </c:pt>
                <c:pt idx="1">
                  <c:v>JUL-SEPT 20</c:v>
                </c:pt>
                <c:pt idx="2">
                  <c:v>OCT-DEC 20</c:v>
                </c:pt>
                <c:pt idx="3">
                  <c:v>JAN-MARCH 21</c:v>
                </c:pt>
                <c:pt idx="4">
                  <c:v>APR-JUNE 21</c:v>
                </c:pt>
                <c:pt idx="5">
                  <c:v>JULY-SEPT 21</c:v>
                </c:pt>
                <c:pt idx="6">
                  <c:v>OCT-DEC 21</c:v>
                </c:pt>
                <c:pt idx="7">
                  <c:v>JAN-MARCH 22</c:v>
                </c:pt>
                <c:pt idx="8">
                  <c:v>APR-JUNE 22</c:v>
                </c:pt>
                <c:pt idx="9">
                  <c:v>JULY-SEPT 22</c:v>
                </c:pt>
                <c:pt idx="10">
                  <c:v>OCT-DEC 22</c:v>
                </c:pt>
                <c:pt idx="11">
                  <c:v>JAN-MARCH 23</c:v>
                </c:pt>
                <c:pt idx="12">
                  <c:v>APR-JUNE 23</c:v>
                </c:pt>
                <c:pt idx="13">
                  <c:v>JULY-SEPT 23</c:v>
                </c:pt>
                <c:pt idx="14">
                  <c:v>OCT-DEC 23</c:v>
                </c:pt>
                <c:pt idx="15">
                  <c:v>JAN-MARCH 24</c:v>
                </c:pt>
              </c:strCache>
            </c:strRef>
          </c:cat>
          <c:val>
            <c:numRef>
              <c:f>'[Kunal ABP DATA DSS(1) (1).xlsx]Sheet2 (2)'!$B$3:$Q$3</c:f>
              <c:numCache>
                <c:formatCode>0.00</c:formatCode>
                <c:ptCount val="16"/>
                <c:pt idx="0">
                  <c:v>91.184971098265905</c:v>
                </c:pt>
                <c:pt idx="1">
                  <c:v>91.3986013986014</c:v>
                </c:pt>
                <c:pt idx="2">
                  <c:v>88.231046931407946</c:v>
                </c:pt>
                <c:pt idx="3">
                  <c:v>93.54194407456724</c:v>
                </c:pt>
                <c:pt idx="4">
                  <c:v>88.329519450800916</c:v>
                </c:pt>
                <c:pt idx="5">
                  <c:v>89.233038348082587</c:v>
                </c:pt>
                <c:pt idx="6">
                  <c:v>91.492537313432834</c:v>
                </c:pt>
                <c:pt idx="7">
                  <c:v>69.032258064516128</c:v>
                </c:pt>
                <c:pt idx="8">
                  <c:v>83.883495145631073</c:v>
                </c:pt>
                <c:pt idx="9">
                  <c:v>87.123287671232873</c:v>
                </c:pt>
                <c:pt idx="10">
                  <c:v>85.011990407673864</c:v>
                </c:pt>
                <c:pt idx="11">
                  <c:v>86.600597339125713</c:v>
                </c:pt>
                <c:pt idx="12">
                  <c:v>41.693989071038253</c:v>
                </c:pt>
                <c:pt idx="13">
                  <c:v>52.495107632093926</c:v>
                </c:pt>
                <c:pt idx="14">
                  <c:v>61.954624781849908</c:v>
                </c:pt>
                <c:pt idx="15">
                  <c:v>72.820919175911243</c:v>
                </c:pt>
              </c:numCache>
            </c:numRef>
          </c:val>
          <c:smooth val="0"/>
          <c:extLst>
            <c:ext xmlns:c16="http://schemas.microsoft.com/office/drawing/2014/chart" uri="{C3380CC4-5D6E-409C-BE32-E72D297353CC}">
              <c16:uniqueId val="{00000000-270F-4BE9-BE07-CA0FD7552606}"/>
            </c:ext>
          </c:extLst>
        </c:ser>
        <c:ser>
          <c:idx val="1"/>
          <c:order val="1"/>
          <c:tx>
            <c:strRef>
              <c:f>'[Kunal ABP DATA DSS(1) (1).xlsx]Sheet2 (2)'!$A$4</c:f>
              <c:strCache>
                <c:ptCount val="1"/>
                <c:pt idx="0">
                  <c:v>Percentage of institutional deliveries against total reported deliveries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7"/>
              <c:layout>
                <c:manualLayout>
                  <c:x val="-3.3815714584459991E-2"/>
                  <c:y val="-4.05371333122342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0F-4BE9-BE07-CA0FD7552606}"/>
                </c:ext>
              </c:extLst>
            </c:dLbl>
            <c:dLbl>
              <c:idx val="11"/>
              <c:spPr>
                <a:solidFill>
                  <a:srgbClr val="0070C0"/>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1-B1D0-4DB8-BADA-2539E1D881E4}"/>
                </c:ext>
              </c:extLst>
            </c:dLbl>
            <c:dLbl>
              <c:idx val="13"/>
              <c:layout>
                <c:manualLayout>
                  <c:x val="-3.3937382954531095E-2"/>
                  <c:y val="-2.99691030737989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70F-4BE9-BE07-CA0FD7552606}"/>
                </c:ext>
              </c:extLst>
            </c:dLbl>
            <c:dLbl>
              <c:idx val="14"/>
              <c:layout>
                <c:manualLayout>
                  <c:x val="-3.3937382954531095E-2"/>
                  <c:y val="-4.75824868045244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70F-4BE9-BE07-CA0FD7552606}"/>
                </c:ext>
              </c:extLst>
            </c:dLbl>
            <c:spPr>
              <a:solidFill>
                <a:schemeClr val="accent4">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'[Kunal ABP DATA DSS(1) (1).xlsx]Sheet2 (2)'!$B$2:$Q$2</c:f>
              <c:strCache>
                <c:ptCount val="16"/>
                <c:pt idx="0">
                  <c:v>APR-JUN 20</c:v>
                </c:pt>
                <c:pt idx="1">
                  <c:v>JUL-SEPT 20</c:v>
                </c:pt>
                <c:pt idx="2">
                  <c:v>OCT-DEC 20</c:v>
                </c:pt>
                <c:pt idx="3">
                  <c:v>JAN-MARCH 21</c:v>
                </c:pt>
                <c:pt idx="4">
                  <c:v>APR-JUNE 21</c:v>
                </c:pt>
                <c:pt idx="5">
                  <c:v>JULY-SEPT 21</c:v>
                </c:pt>
                <c:pt idx="6">
                  <c:v>OCT-DEC 21</c:v>
                </c:pt>
                <c:pt idx="7">
                  <c:v>JAN-MARCH 22</c:v>
                </c:pt>
                <c:pt idx="8">
                  <c:v>APR-JUNE 22</c:v>
                </c:pt>
                <c:pt idx="9">
                  <c:v>JULY-SEPT 22</c:v>
                </c:pt>
                <c:pt idx="10">
                  <c:v>OCT-DEC 22</c:v>
                </c:pt>
                <c:pt idx="11">
                  <c:v>JAN-MARCH 23</c:v>
                </c:pt>
                <c:pt idx="12">
                  <c:v>APR-JUNE 23</c:v>
                </c:pt>
                <c:pt idx="13">
                  <c:v>JULY-SEPT 23</c:v>
                </c:pt>
                <c:pt idx="14">
                  <c:v>OCT-DEC 23</c:v>
                </c:pt>
                <c:pt idx="15">
                  <c:v>JAN-MARCH 24</c:v>
                </c:pt>
              </c:strCache>
            </c:strRef>
          </c:cat>
          <c:val>
            <c:numRef>
              <c:f>'[Kunal ABP DATA DSS(1) (1).xlsx]Sheet2 (2)'!$B$4:$Q$4</c:f>
              <c:numCache>
                <c:formatCode>0.00</c:formatCode>
                <c:ptCount val="16"/>
                <c:pt idx="0">
                  <c:v>83.801020408163268</c:v>
                </c:pt>
                <c:pt idx="1">
                  <c:v>89.879518072289159</c:v>
                </c:pt>
                <c:pt idx="2">
                  <c:v>80.868385345997282</c:v>
                </c:pt>
                <c:pt idx="3">
                  <c:v>72.604588394062077</c:v>
                </c:pt>
                <c:pt idx="4">
                  <c:v>69.679849340866298</c:v>
                </c:pt>
                <c:pt idx="5">
                  <c:v>72.92775665399239</c:v>
                </c:pt>
                <c:pt idx="6">
                  <c:v>74.380871050384286</c:v>
                </c:pt>
                <c:pt idx="7">
                  <c:v>86.510008703220194</c:v>
                </c:pt>
                <c:pt idx="8">
                  <c:v>63.541666666666664</c:v>
                </c:pt>
                <c:pt idx="9">
                  <c:v>69.504643962848306</c:v>
                </c:pt>
                <c:pt idx="10">
                  <c:v>76.847612818835842</c:v>
                </c:pt>
                <c:pt idx="11">
                  <c:v>68.452727625703744</c:v>
                </c:pt>
                <c:pt idx="12">
                  <c:v>75.933609958506224</c:v>
                </c:pt>
                <c:pt idx="13">
                  <c:v>83.189992181391716</c:v>
                </c:pt>
                <c:pt idx="14">
                  <c:v>79.65367965367966</c:v>
                </c:pt>
                <c:pt idx="15">
                  <c:v>70.127915726109862</c:v>
                </c:pt>
              </c:numCache>
            </c:numRef>
          </c:val>
          <c:smooth val="0"/>
          <c:extLst>
            <c:ext xmlns:c16="http://schemas.microsoft.com/office/drawing/2014/chart" uri="{C3380CC4-5D6E-409C-BE32-E72D297353CC}">
              <c16:uniqueId val="{00000001-270F-4BE9-BE07-CA0FD7552606}"/>
            </c:ext>
          </c:extLst>
        </c:ser>
        <c:ser>
          <c:idx val="2"/>
          <c:order val="2"/>
          <c:tx>
            <c:strRef>
              <c:f>'[Kunal ABP DATA DSS(1) (1).xlsx]Sheet2 (2)'!$A$5</c:f>
              <c:strCache>
                <c:ptCount val="1"/>
                <c:pt idx="0">
                  <c:v>Percentage of low-birth weight babies (less than 2500g)</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11"/>
              <c:spPr>
                <a:solidFill>
                  <a:srgbClr val="0070C0"/>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B1D0-4DB8-BADA-2539E1D881E4}"/>
                </c:ext>
              </c:extLst>
            </c:dLbl>
            <c:spPr>
              <a:solidFill>
                <a:schemeClr val="accent6">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'[Kunal ABP DATA DSS(1) (1).xlsx]Sheet2 (2)'!$B$2:$Q$2</c:f>
              <c:strCache>
                <c:ptCount val="16"/>
                <c:pt idx="0">
                  <c:v>APR-JUN 20</c:v>
                </c:pt>
                <c:pt idx="1">
                  <c:v>JUL-SEPT 20</c:v>
                </c:pt>
                <c:pt idx="2">
                  <c:v>OCT-DEC 20</c:v>
                </c:pt>
                <c:pt idx="3">
                  <c:v>JAN-MARCH 21</c:v>
                </c:pt>
                <c:pt idx="4">
                  <c:v>APR-JUNE 21</c:v>
                </c:pt>
                <c:pt idx="5">
                  <c:v>JULY-SEPT 21</c:v>
                </c:pt>
                <c:pt idx="6">
                  <c:v>OCT-DEC 21</c:v>
                </c:pt>
                <c:pt idx="7">
                  <c:v>JAN-MARCH 22</c:v>
                </c:pt>
                <c:pt idx="8">
                  <c:v>APR-JUNE 22</c:v>
                </c:pt>
                <c:pt idx="9">
                  <c:v>JULY-SEPT 22</c:v>
                </c:pt>
                <c:pt idx="10">
                  <c:v>OCT-DEC 22</c:v>
                </c:pt>
                <c:pt idx="11">
                  <c:v>JAN-MARCH 23</c:v>
                </c:pt>
                <c:pt idx="12">
                  <c:v>APR-JUNE 23</c:v>
                </c:pt>
                <c:pt idx="13">
                  <c:v>JULY-SEPT 23</c:v>
                </c:pt>
                <c:pt idx="14">
                  <c:v>OCT-DEC 23</c:v>
                </c:pt>
                <c:pt idx="15">
                  <c:v>JAN-MARCH 24</c:v>
                </c:pt>
              </c:strCache>
            </c:strRef>
          </c:cat>
          <c:val>
            <c:numRef>
              <c:f>'[Kunal ABP DATA DSS(1) (1).xlsx]Sheet2 (2)'!$B$5:$Q$5</c:f>
              <c:numCache>
                <c:formatCode>0.00</c:formatCode>
                <c:ptCount val="16"/>
                <c:pt idx="0">
                  <c:v>12.597402597402596</c:v>
                </c:pt>
                <c:pt idx="1">
                  <c:v>14.763458401305057</c:v>
                </c:pt>
                <c:pt idx="2">
                  <c:v>14.118457300275484</c:v>
                </c:pt>
                <c:pt idx="3">
                  <c:v>28.817056396148555</c:v>
                </c:pt>
                <c:pt idx="4">
                  <c:v>14.92007104795737</c:v>
                </c:pt>
                <c:pt idx="5">
                  <c:v>3.6979969183359018</c:v>
                </c:pt>
                <c:pt idx="6">
                  <c:v>6.9237510955302364</c:v>
                </c:pt>
                <c:pt idx="7">
                  <c:v>24.433497536945815</c:v>
                </c:pt>
                <c:pt idx="8">
                  <c:v>13.916947250280584</c:v>
                </c:pt>
                <c:pt idx="9">
                  <c:v>7.9416531604538081</c:v>
                </c:pt>
                <c:pt idx="10">
                  <c:v>10.898379970544919</c:v>
                </c:pt>
                <c:pt idx="11">
                  <c:v>13.041741561813462</c:v>
                </c:pt>
                <c:pt idx="12">
                  <c:v>15.408805031446541</c:v>
                </c:pt>
                <c:pt idx="13">
                  <c:v>4.5705279747832934</c:v>
                </c:pt>
                <c:pt idx="14">
                  <c:v>18.994413407821227</c:v>
                </c:pt>
                <c:pt idx="15">
                  <c:v>12.820512820512819</c:v>
                </c:pt>
              </c:numCache>
            </c:numRef>
          </c:val>
          <c:smooth val="0"/>
          <c:extLst>
            <c:ext xmlns:c16="http://schemas.microsoft.com/office/drawing/2014/chart" uri="{C3380CC4-5D6E-409C-BE32-E72D297353CC}">
              <c16:uniqueId val="{00000002-270F-4BE9-BE07-CA0FD7552606}"/>
            </c:ext>
          </c:extLst>
        </c:ser>
        <c:dLbls>
          <c:dLblPos val="t"/>
          <c:showLegendKey val="0"/>
          <c:showVal val="1"/>
          <c:showCatName val="0"/>
          <c:showSerName val="0"/>
          <c:showPercent val="0"/>
          <c:showBubbleSize val="0"/>
        </c:dLbls>
        <c:marker val="1"/>
        <c:smooth val="0"/>
        <c:axId val="202082560"/>
        <c:axId val="202362880"/>
      </c:lineChart>
      <c:catAx>
        <c:axId val="202082560"/>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2362880"/>
        <c:crosses val="autoZero"/>
        <c:auto val="1"/>
        <c:lblAlgn val="ctr"/>
        <c:lblOffset val="100"/>
        <c:noMultiLvlLbl val="0"/>
      </c:catAx>
      <c:valAx>
        <c:axId val="202362880"/>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202082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sng" strike="noStrike" kern="1200" spc="0" baseline="0">
                <a:solidFill>
                  <a:schemeClr val="tx1"/>
                </a:solidFill>
                <a:latin typeface="+mn-lt"/>
                <a:ea typeface="+mn-ea"/>
                <a:cs typeface="+mn-cs"/>
              </a:defRPr>
            </a:pPr>
            <a:r>
              <a:rPr lang="en-US" b="1" u="sng">
                <a:solidFill>
                  <a:schemeClr val="tx1"/>
                </a:solidFill>
              </a:rPr>
              <a:t>Trend Analysis - Imamganj</a:t>
            </a:r>
          </a:p>
        </c:rich>
      </c:tx>
      <c:overlay val="0"/>
      <c:spPr>
        <a:noFill/>
        <a:ln>
          <a:noFill/>
        </a:ln>
        <a:effectLst/>
      </c:spPr>
    </c:title>
    <c:autoTitleDeleted val="0"/>
    <c:plotArea>
      <c:layout/>
      <c:lineChart>
        <c:grouping val="standard"/>
        <c:varyColors val="0"/>
        <c:ser>
          <c:idx val="0"/>
          <c:order val="0"/>
          <c:tx>
            <c:strRef>
              <c:f>'[Kunal ABP DATA DSS(1) (1).xlsx]Sheet2'!$A$3</c:f>
              <c:strCache>
                <c:ptCount val="1"/>
                <c:pt idx="0">
                  <c:v>Percentage of pregnant women registered for Antenatal care (ANC) within the first trimester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1"/>
              <c:spPr>
                <a:solidFill>
                  <a:schemeClr val="accent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AC2D-4CF8-9B0C-32A5A3274D76}"/>
                </c:ext>
              </c:extLst>
            </c:dLbl>
            <c:spPr>
              <a:solidFill>
                <a:schemeClr val="accent2">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'[Kunal ABP DATA DSS(1) (1).xlsx]Sheet2'!$B$2:$Q$2</c:f>
              <c:strCache>
                <c:ptCount val="16"/>
                <c:pt idx="0">
                  <c:v>APR-JUN 20</c:v>
                </c:pt>
                <c:pt idx="1">
                  <c:v>JUL-SEPT 20</c:v>
                </c:pt>
                <c:pt idx="2">
                  <c:v>OCT-DEC 20</c:v>
                </c:pt>
                <c:pt idx="3">
                  <c:v>JAN-MARCH 21</c:v>
                </c:pt>
                <c:pt idx="4">
                  <c:v>APR-JUNE 21</c:v>
                </c:pt>
                <c:pt idx="5">
                  <c:v>JULY-SEPT 21</c:v>
                </c:pt>
                <c:pt idx="6">
                  <c:v>OCT-DEC 21</c:v>
                </c:pt>
                <c:pt idx="7">
                  <c:v>JAN-MARCH 22</c:v>
                </c:pt>
                <c:pt idx="8">
                  <c:v>APR-JUNE 22</c:v>
                </c:pt>
                <c:pt idx="9">
                  <c:v>JULY-SEPT 22</c:v>
                </c:pt>
                <c:pt idx="10">
                  <c:v>OCT-DEC 22</c:v>
                </c:pt>
                <c:pt idx="11">
                  <c:v>JAN-MARCH 23</c:v>
                </c:pt>
                <c:pt idx="12">
                  <c:v>APR-JUNE 23</c:v>
                </c:pt>
                <c:pt idx="13">
                  <c:v>JULY-SEPT 23</c:v>
                </c:pt>
                <c:pt idx="14">
                  <c:v>OCT-DEC 23</c:v>
                </c:pt>
                <c:pt idx="15">
                  <c:v>JAN-MARCH 24</c:v>
                </c:pt>
              </c:strCache>
            </c:strRef>
          </c:cat>
          <c:val>
            <c:numRef>
              <c:f>'[Kunal ABP DATA DSS(1) (1).xlsx]Sheet2'!$B$3:$Q$3</c:f>
              <c:numCache>
                <c:formatCode>0.00</c:formatCode>
                <c:ptCount val="16"/>
                <c:pt idx="0">
                  <c:v>59.859154929577464</c:v>
                </c:pt>
                <c:pt idx="1">
                  <c:v>71.167883211678827</c:v>
                </c:pt>
                <c:pt idx="2">
                  <c:v>69.759143621766285</c:v>
                </c:pt>
                <c:pt idx="3">
                  <c:v>62.830188679245282</c:v>
                </c:pt>
                <c:pt idx="4">
                  <c:v>57.496360989810768</c:v>
                </c:pt>
                <c:pt idx="5">
                  <c:v>52.911813643926784</c:v>
                </c:pt>
                <c:pt idx="6">
                  <c:v>58.051948051948052</c:v>
                </c:pt>
                <c:pt idx="7">
                  <c:v>57.523148148148152</c:v>
                </c:pt>
                <c:pt idx="8">
                  <c:v>71.843778383287912</c:v>
                </c:pt>
                <c:pt idx="9">
                  <c:v>60.69017254313578</c:v>
                </c:pt>
                <c:pt idx="10">
                  <c:v>66.608695652173907</c:v>
                </c:pt>
                <c:pt idx="11">
                  <c:v>66.449305847707194</c:v>
                </c:pt>
                <c:pt idx="12">
                  <c:v>59.224806201550386</c:v>
                </c:pt>
                <c:pt idx="13">
                  <c:v>55.489614243323437</c:v>
                </c:pt>
                <c:pt idx="14">
                  <c:v>55.140186915887845</c:v>
                </c:pt>
                <c:pt idx="15">
                  <c:v>59.36</c:v>
                </c:pt>
              </c:numCache>
            </c:numRef>
          </c:val>
          <c:smooth val="0"/>
          <c:extLst>
            <c:ext xmlns:c16="http://schemas.microsoft.com/office/drawing/2014/chart" uri="{C3380CC4-5D6E-409C-BE32-E72D297353CC}">
              <c16:uniqueId val="{00000000-891B-4AD3-8915-897FFC99C4F7}"/>
            </c:ext>
          </c:extLst>
        </c:ser>
        <c:ser>
          <c:idx val="1"/>
          <c:order val="1"/>
          <c:tx>
            <c:strRef>
              <c:f>'[Kunal ABP DATA DSS(1) (1).xlsx]Sheet2'!$A$4</c:f>
              <c:strCache>
                <c:ptCount val="1"/>
                <c:pt idx="0">
                  <c:v>Percentage of institutional deliveries against total reported deliveries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11"/>
              <c:spPr>
                <a:solidFill>
                  <a:schemeClr val="accent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1-AC2D-4CF8-9B0C-32A5A3274D76}"/>
                </c:ext>
              </c:extLst>
            </c:dLbl>
            <c:spPr>
              <a:solidFill>
                <a:schemeClr val="accent4">
                  <a:lumMod val="40000"/>
                  <a:lumOff val="60000"/>
                </a:schemeClr>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'[Kunal ABP DATA DSS(1) (1).xlsx]Sheet2'!$B$2:$Q$2</c:f>
              <c:strCache>
                <c:ptCount val="16"/>
                <c:pt idx="0">
                  <c:v>APR-JUN 20</c:v>
                </c:pt>
                <c:pt idx="1">
                  <c:v>JUL-SEPT 20</c:v>
                </c:pt>
                <c:pt idx="2">
                  <c:v>OCT-DEC 20</c:v>
                </c:pt>
                <c:pt idx="3">
                  <c:v>JAN-MARCH 21</c:v>
                </c:pt>
                <c:pt idx="4">
                  <c:v>APR-JUNE 21</c:v>
                </c:pt>
                <c:pt idx="5">
                  <c:v>JULY-SEPT 21</c:v>
                </c:pt>
                <c:pt idx="6">
                  <c:v>OCT-DEC 21</c:v>
                </c:pt>
                <c:pt idx="7">
                  <c:v>JAN-MARCH 22</c:v>
                </c:pt>
                <c:pt idx="8">
                  <c:v>APR-JUNE 22</c:v>
                </c:pt>
                <c:pt idx="9">
                  <c:v>JULY-SEPT 22</c:v>
                </c:pt>
                <c:pt idx="10">
                  <c:v>OCT-DEC 22</c:v>
                </c:pt>
                <c:pt idx="11">
                  <c:v>JAN-MARCH 23</c:v>
                </c:pt>
                <c:pt idx="12">
                  <c:v>APR-JUNE 23</c:v>
                </c:pt>
                <c:pt idx="13">
                  <c:v>JULY-SEPT 23</c:v>
                </c:pt>
                <c:pt idx="14">
                  <c:v>OCT-DEC 23</c:v>
                </c:pt>
                <c:pt idx="15">
                  <c:v>JAN-MARCH 24</c:v>
                </c:pt>
              </c:strCache>
            </c:strRef>
          </c:cat>
          <c:val>
            <c:numRef>
              <c:f>'[Kunal ABP DATA DSS(1) (1).xlsx]Sheet2'!$B$4:$Q$4</c:f>
              <c:numCache>
                <c:formatCode>0.00</c:formatCode>
                <c:ptCount val="16"/>
                <c:pt idx="0">
                  <c:v>41.75257731958763</c:v>
                </c:pt>
                <c:pt idx="1">
                  <c:v>41.019108280254777</c:v>
                </c:pt>
                <c:pt idx="2">
                  <c:v>41.014799154334035</c:v>
                </c:pt>
                <c:pt idx="3">
                  <c:v>35.729847494553383</c:v>
                </c:pt>
                <c:pt idx="4">
                  <c:v>36.781609195402297</c:v>
                </c:pt>
                <c:pt idx="5">
                  <c:v>42.086330935251794</c:v>
                </c:pt>
                <c:pt idx="6">
                  <c:v>54.032258064516128</c:v>
                </c:pt>
                <c:pt idx="7">
                  <c:v>51.935483870967744</c:v>
                </c:pt>
                <c:pt idx="8">
                  <c:v>36.695652173913047</c:v>
                </c:pt>
                <c:pt idx="9">
                  <c:v>43.221690590111642</c:v>
                </c:pt>
                <c:pt idx="10">
                  <c:v>42.424242424242422</c:v>
                </c:pt>
                <c:pt idx="11">
                  <c:v>40.211019929660026</c:v>
                </c:pt>
                <c:pt idx="12">
                  <c:v>44.252873563218394</c:v>
                </c:pt>
                <c:pt idx="13">
                  <c:v>40</c:v>
                </c:pt>
                <c:pt idx="14">
                  <c:v>36.85968819599109</c:v>
                </c:pt>
                <c:pt idx="15">
                  <c:v>40.256709451575261</c:v>
                </c:pt>
              </c:numCache>
            </c:numRef>
          </c:val>
          <c:smooth val="0"/>
          <c:extLst>
            <c:ext xmlns:c16="http://schemas.microsoft.com/office/drawing/2014/chart" uri="{C3380CC4-5D6E-409C-BE32-E72D297353CC}">
              <c16:uniqueId val="{00000001-891B-4AD3-8915-897FFC99C4F7}"/>
            </c:ext>
          </c:extLst>
        </c:ser>
        <c:ser>
          <c:idx val="2"/>
          <c:order val="2"/>
          <c:tx>
            <c:strRef>
              <c:f>'[Kunal ABP DATA DSS(1) (1).xlsx]Sheet2'!$A$5</c:f>
              <c:strCache>
                <c:ptCount val="1"/>
                <c:pt idx="0">
                  <c:v>Percentage of low-birth weight babies (less than 2500g)</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11"/>
              <c:spPr>
                <a:solidFill>
                  <a:schemeClr val="accent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AC2D-4CF8-9B0C-32A5A3274D76}"/>
                </c:ext>
              </c:extLst>
            </c:dLbl>
            <c:spPr>
              <a:solidFill>
                <a:schemeClr val="accent6">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'[Kunal ABP DATA DSS(1) (1).xlsx]Sheet2'!$B$2:$Q$2</c:f>
              <c:strCache>
                <c:ptCount val="16"/>
                <c:pt idx="0">
                  <c:v>APR-JUN 20</c:v>
                </c:pt>
                <c:pt idx="1">
                  <c:v>JUL-SEPT 20</c:v>
                </c:pt>
                <c:pt idx="2">
                  <c:v>OCT-DEC 20</c:v>
                </c:pt>
                <c:pt idx="3">
                  <c:v>JAN-MARCH 21</c:v>
                </c:pt>
                <c:pt idx="4">
                  <c:v>APR-JUNE 21</c:v>
                </c:pt>
                <c:pt idx="5">
                  <c:v>JULY-SEPT 21</c:v>
                </c:pt>
                <c:pt idx="6">
                  <c:v>OCT-DEC 21</c:v>
                </c:pt>
                <c:pt idx="7">
                  <c:v>JAN-MARCH 22</c:v>
                </c:pt>
                <c:pt idx="8">
                  <c:v>APR-JUNE 22</c:v>
                </c:pt>
                <c:pt idx="9">
                  <c:v>JULY-SEPT 22</c:v>
                </c:pt>
                <c:pt idx="10">
                  <c:v>OCT-DEC 22</c:v>
                </c:pt>
                <c:pt idx="11">
                  <c:v>JAN-MARCH 23</c:v>
                </c:pt>
                <c:pt idx="12">
                  <c:v>APR-JUNE 23</c:v>
                </c:pt>
                <c:pt idx="13">
                  <c:v>JULY-SEPT 23</c:v>
                </c:pt>
                <c:pt idx="14">
                  <c:v>OCT-DEC 23</c:v>
                </c:pt>
                <c:pt idx="15">
                  <c:v>JAN-MARCH 24</c:v>
                </c:pt>
              </c:strCache>
            </c:strRef>
          </c:cat>
          <c:val>
            <c:numRef>
              <c:f>'[Kunal ABP DATA DSS(1) (1).xlsx]Sheet2'!$B$5:$Q$5</c:f>
              <c:numCache>
                <c:formatCode>0.00</c:formatCode>
                <c:ptCount val="16"/>
                <c:pt idx="0">
                  <c:v>1.2773722627737227</c:v>
                </c:pt>
                <c:pt idx="1">
                  <c:v>3.1563845050215207</c:v>
                </c:pt>
                <c:pt idx="2">
                  <c:v>8.2758620689655178</c:v>
                </c:pt>
                <c:pt idx="3">
                  <c:v>5.134189031505251</c:v>
                </c:pt>
                <c:pt idx="4">
                  <c:v>6.1465721040189125</c:v>
                </c:pt>
                <c:pt idx="5">
                  <c:v>10.27027027027027</c:v>
                </c:pt>
                <c:pt idx="6">
                  <c:v>13.279678068410464</c:v>
                </c:pt>
                <c:pt idx="7">
                  <c:v>12.418300653594772</c:v>
                </c:pt>
                <c:pt idx="8">
                  <c:v>13.873873873873874</c:v>
                </c:pt>
                <c:pt idx="9">
                  <c:v>13.237639553429027</c:v>
                </c:pt>
                <c:pt idx="10">
                  <c:v>12.23021582733813</c:v>
                </c:pt>
                <c:pt idx="11">
                  <c:v>13.272942103190232</c:v>
                </c:pt>
                <c:pt idx="12">
                  <c:v>9.6</c:v>
                </c:pt>
                <c:pt idx="13">
                  <c:v>11.094674556213018</c:v>
                </c:pt>
                <c:pt idx="14">
                  <c:v>4.1479820627802688</c:v>
                </c:pt>
                <c:pt idx="15">
                  <c:v>2.558139534883721</c:v>
                </c:pt>
              </c:numCache>
            </c:numRef>
          </c:val>
          <c:smooth val="0"/>
          <c:extLst>
            <c:ext xmlns:c16="http://schemas.microsoft.com/office/drawing/2014/chart" uri="{C3380CC4-5D6E-409C-BE32-E72D297353CC}">
              <c16:uniqueId val="{00000002-891B-4AD3-8915-897FFC99C4F7}"/>
            </c:ext>
          </c:extLst>
        </c:ser>
        <c:dLbls>
          <c:dLblPos val="t"/>
          <c:showLegendKey val="0"/>
          <c:showVal val="1"/>
          <c:showCatName val="0"/>
          <c:showSerName val="0"/>
          <c:showPercent val="0"/>
          <c:showBubbleSize val="0"/>
        </c:dLbls>
        <c:marker val="1"/>
        <c:smooth val="0"/>
        <c:axId val="202340608"/>
        <c:axId val="202346496"/>
      </c:lineChart>
      <c:catAx>
        <c:axId val="202340608"/>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02346496"/>
        <c:crosses val="autoZero"/>
        <c:auto val="1"/>
        <c:lblAlgn val="ctr"/>
        <c:lblOffset val="100"/>
        <c:noMultiLvlLbl val="0"/>
      </c:catAx>
      <c:valAx>
        <c:axId val="202346496"/>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202340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sng" strike="noStrike" kern="1200" spc="0" baseline="0">
                <a:solidFill>
                  <a:schemeClr val="tx1"/>
                </a:solidFill>
                <a:latin typeface="+mn-lt"/>
                <a:ea typeface="+mn-ea"/>
                <a:cs typeface="+mn-cs"/>
              </a:defRPr>
            </a:pPr>
            <a:r>
              <a:rPr lang="en-US" b="1" u="sng">
                <a:solidFill>
                  <a:schemeClr val="tx1"/>
                </a:solidFill>
              </a:rPr>
              <a:t>DTF Analysis - Fatehpur</a:t>
            </a:r>
          </a:p>
        </c:rich>
      </c:tx>
      <c:overlay val="0"/>
      <c:spPr>
        <a:noFill/>
        <a:ln>
          <a:noFill/>
        </a:ln>
        <a:effectLst/>
      </c:sp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dPt>
            <c:idx val="0"/>
            <c:marker>
              <c:spPr>
                <a:solidFill>
                  <a:srgbClr val="7030A0"/>
                </a:solidFill>
                <a:ln w="9525">
                  <a:solidFill>
                    <a:srgbClr val="7030A0"/>
                  </a:solidFill>
                </a:ln>
                <a:effectLst/>
              </c:spPr>
            </c:marker>
            <c:bubble3D val="0"/>
            <c:extLst>
              <c:ext xmlns:c16="http://schemas.microsoft.com/office/drawing/2014/chart" uri="{C3380CC4-5D6E-409C-BE32-E72D297353CC}">
                <c16:uniqueId val="{00000001-3C6A-4E7D-9C03-22D8D27A40E0}"/>
              </c:ext>
            </c:extLst>
          </c:dPt>
          <c:dPt>
            <c:idx val="1"/>
            <c:marker>
              <c:spPr>
                <a:solidFill>
                  <a:srgbClr val="06CACA"/>
                </a:solidFill>
                <a:ln w="9525">
                  <a:solidFill>
                    <a:srgbClr val="06CACA"/>
                  </a:solidFill>
                </a:ln>
                <a:effectLst/>
              </c:spPr>
            </c:marker>
            <c:bubble3D val="0"/>
            <c:extLst>
              <c:ext xmlns:c16="http://schemas.microsoft.com/office/drawing/2014/chart" uri="{C3380CC4-5D6E-409C-BE32-E72D297353CC}">
                <c16:uniqueId val="{00000002-3C6A-4E7D-9C03-22D8D27A40E0}"/>
              </c:ext>
            </c:extLst>
          </c:dPt>
          <c:dPt>
            <c:idx val="2"/>
            <c:bubble3D val="0"/>
            <c:extLst>
              <c:ext xmlns:c16="http://schemas.microsoft.com/office/drawing/2014/chart" uri="{C3380CC4-5D6E-409C-BE32-E72D297353CC}">
                <c16:uniqueId val="{00000003-3C6A-4E7D-9C03-22D8D27A40E0}"/>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'[Kunal ABP DATA DSS(1) (1).xlsx]Sheet1'!$A$2:$A$4</c:f>
              <c:strCache>
                <c:ptCount val="3"/>
                <c:pt idx="0">
                  <c:v>Percentage of pregnant women registered for Antenatal care (ANC) within the first trimester</c:v>
                </c:pt>
                <c:pt idx="1">
                  <c:v>Percentage of institutional deliveries against total reported deliveries</c:v>
                </c:pt>
                <c:pt idx="2">
                  <c:v>Percentage of low-birth weight babies (less than 2500g)</c:v>
                </c:pt>
              </c:strCache>
            </c:strRef>
          </c:xVal>
          <c:yVal>
            <c:numRef>
              <c:f>'[Kunal ABP DATA DSS(1) (1).xlsx]Sheet1'!$B$2:$B$4</c:f>
              <c:numCache>
                <c:formatCode>0.00</c:formatCode>
                <c:ptCount val="3"/>
                <c:pt idx="0">
                  <c:v>27.179080824088757</c:v>
                </c:pt>
                <c:pt idx="1">
                  <c:v>29.872084273890138</c:v>
                </c:pt>
                <c:pt idx="2" formatCode="General">
                  <c:v>12.82</c:v>
                </c:pt>
              </c:numCache>
            </c:numRef>
          </c:yVal>
          <c:smooth val="0"/>
          <c:extLst>
            <c:ext xmlns:c16="http://schemas.microsoft.com/office/drawing/2014/chart" uri="{C3380CC4-5D6E-409C-BE32-E72D297353CC}">
              <c16:uniqueId val="{00000000-3C6A-4E7D-9C03-22D8D27A40E0}"/>
            </c:ext>
          </c:extLst>
        </c:ser>
        <c:dLbls>
          <c:showLegendKey val="0"/>
          <c:showVal val="0"/>
          <c:showCatName val="0"/>
          <c:showSerName val="0"/>
          <c:showPercent val="0"/>
          <c:showBubbleSize val="0"/>
        </c:dLbls>
        <c:axId val="203331840"/>
        <c:axId val="211584512"/>
      </c:scatterChart>
      <c:valAx>
        <c:axId val="203331840"/>
        <c:scaling>
          <c:orientation val="minMax"/>
        </c:scaling>
        <c:delete val="0"/>
        <c:axPos val="t"/>
        <c:majorGridlines>
          <c:spPr>
            <a:ln w="9525" cap="flat" cmpd="sng" algn="ctr">
              <a:solidFill>
                <a:schemeClr val="tx1">
                  <a:lumMod val="15000"/>
                  <a:lumOff val="85000"/>
                </a:schemeClr>
              </a:solidFill>
              <a:round/>
            </a:ln>
            <a:effectLst/>
          </c:spPr>
        </c:majorGridlines>
        <c:majorTickMark val="none"/>
        <c:minorTickMark val="none"/>
        <c:tickLblPos val="none"/>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584512"/>
        <c:crosses val="autoZero"/>
        <c:crossBetween val="midCat"/>
      </c:valAx>
      <c:valAx>
        <c:axId val="211584512"/>
        <c:scaling>
          <c:orientation val="maxMin"/>
          <c:max val="33"/>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331840"/>
        <c:crosses val="autoZero"/>
        <c:crossBetween val="midCat"/>
      </c:valAx>
      <c:spPr>
        <a:noFill/>
        <a:ln>
          <a:noFill/>
        </a:ln>
        <a:effectLst/>
      </c:spPr>
    </c:plotArea>
    <c:legend>
      <c:legendPos val="r"/>
      <c:layout>
        <c:manualLayout>
          <c:xMode val="edge"/>
          <c:yMode val="edge"/>
          <c:x val="0.67484063340939249"/>
          <c:y val="0.15113701721174089"/>
          <c:w val="0.31768135239396061"/>
          <c:h val="0.744971044229566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sng" strike="noStrike" kern="1200" spc="0" baseline="0">
                <a:solidFill>
                  <a:schemeClr val="tx1"/>
                </a:solidFill>
                <a:latin typeface="+mn-lt"/>
                <a:ea typeface="+mn-ea"/>
                <a:cs typeface="+mn-cs"/>
              </a:defRPr>
            </a:pPr>
            <a:r>
              <a:rPr lang="en-US" b="1" u="sng">
                <a:solidFill>
                  <a:schemeClr val="tx1"/>
                </a:solidFill>
              </a:rPr>
              <a:t>DTF Analysis - Imamganj</a:t>
            </a:r>
          </a:p>
        </c:rich>
      </c:tx>
      <c:overlay val="0"/>
      <c:spPr>
        <a:noFill/>
        <a:ln>
          <a:noFill/>
        </a:ln>
        <a:effectLst/>
      </c:sp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dPt>
            <c:idx val="0"/>
            <c:marker>
              <c:spPr>
                <a:solidFill>
                  <a:srgbClr val="7030A0"/>
                </a:solidFill>
                <a:ln w="9525">
                  <a:solidFill>
                    <a:srgbClr val="7030A0"/>
                  </a:solidFill>
                </a:ln>
                <a:effectLst/>
              </c:spPr>
            </c:marker>
            <c:bubble3D val="0"/>
            <c:extLst>
              <c:ext xmlns:c16="http://schemas.microsoft.com/office/drawing/2014/chart" uri="{C3380CC4-5D6E-409C-BE32-E72D297353CC}">
                <c16:uniqueId val="{00000001-736B-4ABC-BFA3-8C600A27B8DA}"/>
              </c:ext>
            </c:extLst>
          </c:dPt>
          <c:dPt>
            <c:idx val="1"/>
            <c:marker>
              <c:spPr>
                <a:solidFill>
                  <a:srgbClr val="06CACA"/>
                </a:solidFill>
                <a:ln w="9525">
                  <a:solidFill>
                    <a:srgbClr val="06CACA"/>
                  </a:solidFill>
                </a:ln>
                <a:effectLst/>
              </c:spPr>
            </c:marker>
            <c:bubble3D val="0"/>
            <c:extLst>
              <c:ext xmlns:c16="http://schemas.microsoft.com/office/drawing/2014/chart" uri="{C3380CC4-5D6E-409C-BE32-E72D297353CC}">
                <c16:uniqueId val="{00000002-736B-4ABC-BFA3-8C600A27B8DA}"/>
              </c:ext>
            </c:extLst>
          </c:dPt>
          <c:dLbls>
            <c:dLbl>
              <c:idx val="0"/>
              <c:spPr>
                <a:solidFill>
                  <a:srgbClr val="E8D2FC"/>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736B-4ABC-BFA3-8C600A27B8DA}"/>
                </c:ext>
              </c:extLst>
            </c:dLbl>
            <c:dLbl>
              <c:idx val="1"/>
              <c:spPr>
                <a:solidFill>
                  <a:srgbClr val="D3F9FB"/>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736B-4ABC-BFA3-8C600A27B8DA}"/>
                </c:ext>
              </c:extLst>
            </c:dLbl>
            <c:dLbl>
              <c:idx val="2"/>
              <c:layout>
                <c:manualLayout>
                  <c:x val="-4.5763998250218825E-2"/>
                  <c:y val="5.32753718285214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36B-4ABC-BFA3-8C600A27B8DA}"/>
                </c:ext>
              </c:extLst>
            </c:dLbl>
            <c:spPr>
              <a:solidFill>
                <a:schemeClr val="accent1">
                  <a:lumMod val="20000"/>
                  <a:lumOff val="80000"/>
                </a:scheme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'[Kunal ABP DATA DSS(1) (1).xlsx]Sheet1'!$H$2:$H$4</c:f>
              <c:strCache>
                <c:ptCount val="3"/>
                <c:pt idx="0">
                  <c:v>Percentage of pregnant women registered for Antenatal care (ANC) within the first trimester</c:v>
                </c:pt>
                <c:pt idx="1">
                  <c:v>Percentage of institutional deliveries against total reported deliveries</c:v>
                </c:pt>
                <c:pt idx="2">
                  <c:v>Percentage of low-birth weight babies (less than 2500g)</c:v>
                </c:pt>
              </c:strCache>
            </c:strRef>
          </c:xVal>
          <c:yVal>
            <c:numRef>
              <c:f>'[Kunal ABP DATA DSS(1) (1).xlsx]Sheet1'!$I$2:$I$4</c:f>
              <c:numCache>
                <c:formatCode>0.00</c:formatCode>
                <c:ptCount val="3"/>
                <c:pt idx="0">
                  <c:v>40.64</c:v>
                </c:pt>
                <c:pt idx="1">
                  <c:v>59.743290548424739</c:v>
                </c:pt>
                <c:pt idx="2" formatCode="General">
                  <c:v>2.56</c:v>
                </c:pt>
              </c:numCache>
            </c:numRef>
          </c:yVal>
          <c:smooth val="0"/>
          <c:extLst>
            <c:ext xmlns:c16="http://schemas.microsoft.com/office/drawing/2014/chart" uri="{C3380CC4-5D6E-409C-BE32-E72D297353CC}">
              <c16:uniqueId val="{00000000-736B-4ABC-BFA3-8C600A27B8DA}"/>
            </c:ext>
          </c:extLst>
        </c:ser>
        <c:dLbls>
          <c:dLblPos val="t"/>
          <c:showLegendKey val="0"/>
          <c:showVal val="1"/>
          <c:showCatName val="0"/>
          <c:showSerName val="0"/>
          <c:showPercent val="0"/>
          <c:showBubbleSize val="0"/>
        </c:dLbls>
        <c:axId val="202354048"/>
        <c:axId val="203285632"/>
      </c:scatterChart>
      <c:valAx>
        <c:axId val="202354048"/>
        <c:scaling>
          <c:orientation val="minMax"/>
        </c:scaling>
        <c:delete val="0"/>
        <c:axPos val="t"/>
        <c:majorGridlines>
          <c:spPr>
            <a:ln w="9525" cap="flat" cmpd="sng" algn="ctr">
              <a:solidFill>
                <a:schemeClr val="tx1">
                  <a:lumMod val="15000"/>
                  <a:lumOff val="85000"/>
                </a:schemeClr>
              </a:solidFill>
              <a:round/>
            </a:ln>
            <a:effectLst/>
          </c:spPr>
        </c:majorGridlines>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285632"/>
        <c:crosses val="autoZero"/>
        <c:crossBetween val="midCat"/>
      </c:valAx>
      <c:valAx>
        <c:axId val="203285632"/>
        <c:scaling>
          <c:orientation val="maxMin"/>
          <c:max val="65"/>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2354048"/>
        <c:crosses val="autoZero"/>
        <c:crossBetween val="midCat"/>
      </c:valAx>
      <c:spPr>
        <a:noFill/>
        <a:ln>
          <a:noFill/>
        </a:ln>
        <a:effectLst/>
      </c:spPr>
    </c:plotArea>
    <c:legend>
      <c:legendPos val="r"/>
      <c:layout>
        <c:manualLayout>
          <c:xMode val="edge"/>
          <c:yMode val="edge"/>
          <c:x val="0.65746367183389065"/>
          <c:y val="0.1316455010166353"/>
          <c:w val="0.33506261782495611"/>
          <c:h val="0.79620159987348138"/>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19-06-2024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t>19-06-2024</a:t>
            </a:fld>
            <a:endParaRPr lang="en-IN"/>
          </a:p>
        </p:txBody>
      </p:sp>
      <p:sp>
        <p:nvSpPr>
          <p:cNvPr id="5" name="Footer Placeholder 4">
            <a:extLst>
              <a:ext uri="{FF2B5EF4-FFF2-40B4-BE49-F238E27FC236}">
                <a16:creationId xmlns:a16="http://schemas.microsoft.com/office/drawing/2014/main"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t>19-06-2024</a:t>
            </a:fld>
            <a:endParaRPr lang="en-IN"/>
          </a:p>
        </p:txBody>
      </p:sp>
      <p:sp>
        <p:nvSpPr>
          <p:cNvPr id="5" name="Footer Placeholder 4">
            <a:extLst>
              <a:ext uri="{FF2B5EF4-FFF2-40B4-BE49-F238E27FC236}">
                <a16:creationId xmlns:a16="http://schemas.microsoft.com/office/drawing/2014/main"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t>19-06-2024</a:t>
            </a:fld>
            <a:endParaRPr lang="en-IN"/>
          </a:p>
        </p:txBody>
      </p:sp>
      <p:sp>
        <p:nvSpPr>
          <p:cNvPr id="5" name="Footer Placeholder 4">
            <a:extLst>
              <a:ext uri="{FF2B5EF4-FFF2-40B4-BE49-F238E27FC236}">
                <a16:creationId xmlns:a16="http://schemas.microsoft.com/office/drawing/2014/main"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821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t>19-06-2024</a:t>
            </a:fld>
            <a:endParaRPr lang="en-IN"/>
          </a:p>
        </p:txBody>
      </p:sp>
      <p:sp>
        <p:nvSpPr>
          <p:cNvPr id="5" name="Footer Placeholder 4">
            <a:extLst>
              <a:ext uri="{FF2B5EF4-FFF2-40B4-BE49-F238E27FC236}">
                <a16:creationId xmlns:a16="http://schemas.microsoft.com/office/drawing/2014/main"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t>19-06-2024</a:t>
            </a:fld>
            <a:endParaRPr lang="en-IN"/>
          </a:p>
        </p:txBody>
      </p:sp>
      <p:sp>
        <p:nvSpPr>
          <p:cNvPr id="5" name="Footer Placeholder 4">
            <a:extLst>
              <a:ext uri="{FF2B5EF4-FFF2-40B4-BE49-F238E27FC236}">
                <a16:creationId xmlns:a16="http://schemas.microsoft.com/office/drawing/2014/main"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t>19-06-2024</a:t>
            </a:fld>
            <a:endParaRPr lang="en-IN"/>
          </a:p>
        </p:txBody>
      </p:sp>
      <p:sp>
        <p:nvSpPr>
          <p:cNvPr id="6" name="Footer Placeholder 5">
            <a:extLst>
              <a:ext uri="{FF2B5EF4-FFF2-40B4-BE49-F238E27FC236}">
                <a16:creationId xmlns:a16="http://schemas.microsoft.com/office/drawing/2014/main"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t>19-06-2024</a:t>
            </a:fld>
            <a:endParaRPr lang="en-IN"/>
          </a:p>
        </p:txBody>
      </p:sp>
      <p:sp>
        <p:nvSpPr>
          <p:cNvPr id="8" name="Footer Placeholder 7">
            <a:extLst>
              <a:ext uri="{FF2B5EF4-FFF2-40B4-BE49-F238E27FC236}">
                <a16:creationId xmlns:a16="http://schemas.microsoft.com/office/drawing/2014/main"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t>19-06-2024</a:t>
            </a:fld>
            <a:endParaRPr lang="en-IN"/>
          </a:p>
        </p:txBody>
      </p:sp>
      <p:sp>
        <p:nvSpPr>
          <p:cNvPr id="4" name="Footer Placeholder 3">
            <a:extLst>
              <a:ext uri="{FF2B5EF4-FFF2-40B4-BE49-F238E27FC236}">
                <a16:creationId xmlns:a16="http://schemas.microsoft.com/office/drawing/2014/main"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t>19-06-2024</a:t>
            </a:fld>
            <a:endParaRPr lang="en-IN"/>
          </a:p>
        </p:txBody>
      </p:sp>
      <p:sp>
        <p:nvSpPr>
          <p:cNvPr id="3" name="Footer Placeholder 2">
            <a:extLst>
              <a:ext uri="{FF2B5EF4-FFF2-40B4-BE49-F238E27FC236}">
                <a16:creationId xmlns:a16="http://schemas.microsoft.com/office/drawing/2014/main"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t>19-06-2024</a:t>
            </a:fld>
            <a:endParaRPr lang="en-IN"/>
          </a:p>
        </p:txBody>
      </p:sp>
      <p:sp>
        <p:nvSpPr>
          <p:cNvPr id="6" name="Footer Placeholder 5">
            <a:extLst>
              <a:ext uri="{FF2B5EF4-FFF2-40B4-BE49-F238E27FC236}">
                <a16:creationId xmlns:a16="http://schemas.microsoft.com/office/drawing/2014/main"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t>19-06-2024</a:t>
            </a:fld>
            <a:endParaRPr lang="en-IN"/>
          </a:p>
        </p:txBody>
      </p:sp>
      <p:sp>
        <p:nvSpPr>
          <p:cNvPr id="6" name="Footer Placeholder 5">
            <a:extLst>
              <a:ext uri="{FF2B5EF4-FFF2-40B4-BE49-F238E27FC236}">
                <a16:creationId xmlns:a16="http://schemas.microsoft.com/office/drawing/2014/main"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19-06-2024</a:t>
            </a:fld>
            <a:endParaRPr lang="en-IN"/>
          </a:p>
        </p:txBody>
      </p:sp>
      <p:sp>
        <p:nvSpPr>
          <p:cNvPr id="5" name="Footer Placeholder 4">
            <a:extLst>
              <a:ext uri="{FF2B5EF4-FFF2-40B4-BE49-F238E27FC236}">
                <a16:creationId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2.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E4CBDBB-4FBD-4B9E-BD01-054A81D43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B01A6F03-171F-40B2-8B2C-A061B89241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8" name="Rectangle 17">
            <a:extLst>
              <a:ext uri="{FF2B5EF4-FFF2-40B4-BE49-F238E27FC236}">
                <a16:creationId xmlns:a16="http://schemas.microsoft.com/office/drawing/2014/main" id="{72C4834C-B602-4125-8264-BD0D55A58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3172EE5-132F-4DD4-8855-4DBBD9C34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1998875" y="1302871"/>
            <a:ext cx="8188026" cy="2044650"/>
          </a:xfrm>
        </p:spPr>
        <p:txBody>
          <a:bodyPr vert="horz" lIns="91440" tIns="45720" rIns="91440" bIns="45720" rtlCol="0" anchor="b">
            <a:normAutofit/>
          </a:bodyPr>
          <a:lstStyle/>
          <a:p>
            <a:r>
              <a:rPr lang="en-US" sz="2400" b="1" kern="1200" dirty="0">
                <a:solidFill>
                  <a:schemeClr val="tx1"/>
                </a:solidFill>
                <a:effectLst/>
                <a:latin typeface="Times New Roman" panose="02020603050405020304" pitchFamily="18" charset="0"/>
                <a:cs typeface="Times New Roman" panose="02020603050405020304" pitchFamily="18" charset="0"/>
              </a:rPr>
              <a:t>Understanding the trend of maternal and child health pre and post launch of ADP: </a:t>
            </a:r>
            <a:br>
              <a:rPr lang="en-US" sz="2400" b="1" kern="1200" dirty="0">
                <a:solidFill>
                  <a:schemeClr val="tx1"/>
                </a:solidFill>
                <a:effectLst/>
                <a:latin typeface="Times New Roman" panose="02020603050405020304" pitchFamily="18" charset="0"/>
                <a:cs typeface="Times New Roman" panose="02020603050405020304" pitchFamily="18" charset="0"/>
              </a:rPr>
            </a:br>
            <a:r>
              <a:rPr lang="en-US" sz="2400" b="1" kern="1200" dirty="0">
                <a:solidFill>
                  <a:schemeClr val="tx1"/>
                </a:solidFill>
                <a:effectLst/>
                <a:latin typeface="Times New Roman" panose="02020603050405020304" pitchFamily="18" charset="0"/>
                <a:cs typeface="Times New Roman" panose="02020603050405020304" pitchFamily="18" charset="0"/>
              </a:rPr>
              <a:t>Study of 2 Aspirational Blocks of district Gaya, Bihar.</a:t>
            </a:r>
            <a:br>
              <a:rPr lang="en-US" sz="2400" b="1" kern="1200" dirty="0">
                <a:solidFill>
                  <a:schemeClr val="tx1"/>
                </a:solidFill>
                <a:effectLst/>
                <a:latin typeface="Times New Roman" panose="02020603050405020304" pitchFamily="18" charset="0"/>
                <a:cs typeface="Times New Roman" panose="02020603050405020304" pitchFamily="18" charset="0"/>
              </a:rPr>
            </a:br>
            <a:br>
              <a:rPr lang="en-US" sz="2400" kern="1200" dirty="0">
                <a:solidFill>
                  <a:schemeClr val="tx1"/>
                </a:solidFill>
                <a:effectLst/>
                <a:latin typeface="Times New Roman" panose="02020603050405020304" pitchFamily="18" charset="0"/>
                <a:cs typeface="Times New Roman" panose="02020603050405020304" pitchFamily="18" charset="0"/>
              </a:rPr>
            </a:br>
            <a:r>
              <a:rPr lang="en-US" sz="2400" b="1" kern="1200" dirty="0" err="1">
                <a:solidFill>
                  <a:schemeClr val="tx1"/>
                </a:solidFill>
                <a:effectLst/>
                <a:latin typeface="Times New Roman" panose="02020603050405020304" pitchFamily="18" charset="0"/>
                <a:cs typeface="Times New Roman" panose="02020603050405020304" pitchFamily="18" charset="0"/>
              </a:rPr>
              <a:t>Unicef</a:t>
            </a:r>
            <a:r>
              <a:rPr lang="en-US" sz="2400" b="1" kern="1200" dirty="0">
                <a:solidFill>
                  <a:schemeClr val="tx1"/>
                </a:solidFill>
                <a:effectLst/>
                <a:latin typeface="Times New Roman" panose="02020603050405020304" pitchFamily="18" charset="0"/>
                <a:cs typeface="Times New Roman" panose="02020603050405020304" pitchFamily="18" charset="0"/>
              </a:rPr>
              <a:t>-SIHFW, Bihar</a:t>
            </a:r>
            <a:endParaRPr lang="en-US" sz="2400" b="1" kern="12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a:xfrm>
            <a:off x="11722608" y="18288"/>
            <a:ext cx="475488" cy="475488"/>
          </a:xfrm>
        </p:spPr>
        <p:txBody>
          <a:bodyPr vert="horz" lIns="91440" tIns="45720" rIns="91440" bIns="45720" rtlCol="0" anchor="ctr">
            <a:normAutofit/>
          </a:bodyPr>
          <a:lstStyle/>
          <a:p>
            <a:pPr algn="ctr">
              <a:spcAft>
                <a:spcPts val="600"/>
              </a:spcAft>
            </a:pPr>
            <a:fld id="{26AD20E6-394B-4DF0-96A5-9647FF39C943}" type="slidenum">
              <a:rPr lang="en-US" sz="900">
                <a:solidFill>
                  <a:schemeClr val="tx1">
                    <a:alpha val="70000"/>
                  </a:schemeClr>
                </a:solidFill>
              </a:rPr>
              <a:pPr algn="ctr">
                <a:spcAft>
                  <a:spcPts val="600"/>
                </a:spcAft>
              </a:pPr>
              <a:t>1</a:t>
            </a:fld>
            <a:endParaRPr lang="en-US" sz="900">
              <a:solidFill>
                <a:schemeClr val="tx1">
                  <a:alpha val="70000"/>
                </a:schemeClr>
              </a:solidFill>
            </a:endParaRPr>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a:xfrm>
            <a:off x="1993641" y="3519236"/>
            <a:ext cx="8192843" cy="2057046"/>
          </a:xfrm>
        </p:spPr>
        <p:txBody>
          <a:bodyPr vert="horz" lIns="91440" tIns="45720" rIns="91440" bIns="45720" rtlCol="0" anchor="t">
            <a:normAutofit fontScale="70000" lnSpcReduction="20000"/>
          </a:bodyPr>
          <a:lstStyle/>
          <a:p>
            <a:pPr algn="r"/>
            <a:endParaRPr lang="en-US" sz="1500" dirty="0"/>
          </a:p>
          <a:p>
            <a:pPr algn="r"/>
            <a:r>
              <a:rPr lang="en-US" sz="2900" dirty="0">
                <a:latin typeface="Times New Roman" panose="02020603050405020304" pitchFamily="18" charset="0"/>
                <a:cs typeface="Times New Roman" panose="02020603050405020304" pitchFamily="18" charset="0"/>
              </a:rPr>
              <a:t>Mentor: Dr. Nidhi Yadav mam</a:t>
            </a:r>
          </a:p>
          <a:p>
            <a:pPr algn="r"/>
            <a:r>
              <a:rPr lang="en-US" sz="2900" dirty="0">
                <a:latin typeface="Times New Roman" panose="02020603050405020304" pitchFamily="18" charset="0"/>
                <a:cs typeface="Times New Roman" panose="02020603050405020304" pitchFamily="18" charset="0"/>
              </a:rPr>
              <a:t>Assistant Professor, IIHMR Delhi</a:t>
            </a:r>
          </a:p>
          <a:p>
            <a:pPr indent="-228600" algn="r">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r>
              <a:rPr lang="en-US" sz="1500" dirty="0"/>
              <a:t>		</a:t>
            </a:r>
          </a:p>
          <a:p>
            <a:pPr algn="l"/>
            <a:endParaRPr lang="en-US" sz="1500" dirty="0"/>
          </a:p>
          <a:p>
            <a:pPr algn="l"/>
            <a:r>
              <a:rPr lang="en-US" sz="2600" dirty="0">
                <a:latin typeface="Times New Roman" panose="02020603050405020304" pitchFamily="18" charset="0"/>
                <a:cs typeface="Times New Roman" panose="02020603050405020304" pitchFamily="18" charset="0"/>
              </a:rPr>
              <a:t>Presented by: Kunal A Aute (PG/22/048).</a:t>
            </a:r>
          </a:p>
          <a:p>
            <a:pPr indent="-228600">
              <a:buFont typeface="Arial" panose="020B0604020202020204" pitchFamily="34" charset="0"/>
              <a:buChar char="•"/>
            </a:pPr>
            <a:endParaRPr lang="en-US" sz="1500" dirty="0"/>
          </a:p>
        </p:txBody>
      </p:sp>
      <p:sp>
        <p:nvSpPr>
          <p:cNvPr id="5" name="Footer Placeholder 4">
            <a:extLst>
              <a:ext uri="{FF2B5EF4-FFF2-40B4-BE49-F238E27FC236}">
                <a16:creationId xmlns:a16="http://schemas.microsoft.com/office/drawing/2014/main" id="{D624A4A6-17A9-4392-BB4C-06FEF16CF7A3}"/>
              </a:ext>
            </a:extLst>
          </p:cNvPr>
          <p:cNvSpPr>
            <a:spLocks noGrp="1"/>
          </p:cNvSpPr>
          <p:nvPr>
            <p:ph type="ftr" sz="quarter" idx="11"/>
          </p:nvPr>
        </p:nvSpPr>
        <p:spPr>
          <a:xfrm rot="5400000">
            <a:off x="10269029" y="3246438"/>
            <a:ext cx="3474720" cy="365125"/>
          </a:xfrm>
        </p:spPr>
        <p:txBody>
          <a:bodyPr vert="horz" lIns="91440" tIns="45720" rIns="91440" bIns="45720" rtlCol="0" anchor="ctr">
            <a:normAutofit/>
          </a:bodyPr>
          <a:lstStyle/>
          <a:p>
            <a:pPr>
              <a:spcAft>
                <a:spcPts val="600"/>
              </a:spcAft>
            </a:pPr>
            <a:r>
              <a:rPr lang="en-US" sz="900" kern="1200">
                <a:solidFill>
                  <a:schemeClr val="tx1">
                    <a:alpha val="70000"/>
                  </a:schemeClr>
                </a:solidFill>
                <a:latin typeface="+mn-lt"/>
                <a:ea typeface="+mn-ea"/>
                <a:cs typeface="+mn-cs"/>
              </a:rPr>
              <a:t>You are not allowed to add slides to this presentation</a:t>
            </a:r>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3"/>
            <a:ext cx="1909482" cy="898791"/>
          </a:xfrm>
          <a:prstGeom prst="rect">
            <a:avLst/>
          </a:prstGeom>
        </p:spPr>
      </p:pic>
      <p:pic>
        <p:nvPicPr>
          <p:cNvPr id="8" name="Picture 7">
            <a:extLst>
              <a:ext uri="{FF2B5EF4-FFF2-40B4-BE49-F238E27FC236}">
                <a16:creationId xmlns:a16="http://schemas.microsoft.com/office/drawing/2014/main" id="{5D79B8C9-F13C-84F7-B9C1-1BC48F5DF6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4964" y="-8764"/>
            <a:ext cx="1653988" cy="930368"/>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E4CBDBB-4FBD-4B9E-BD01-054A81D43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B01A6F03-171F-40B2-8B2C-A061B89241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7" name="Rectangle 16">
            <a:extLst>
              <a:ext uri="{FF2B5EF4-FFF2-40B4-BE49-F238E27FC236}">
                <a16:creationId xmlns:a16="http://schemas.microsoft.com/office/drawing/2014/main" id="{72C4834C-B602-4125-8264-BD0D55A58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3172EE5-132F-4DD4-8855-4DBBD9C34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a:xfrm>
            <a:off x="11722608" y="18288"/>
            <a:ext cx="475488" cy="475488"/>
          </a:xfrm>
        </p:spPr>
        <p:txBody>
          <a:bodyPr>
            <a:normAutofit/>
          </a:bodyPr>
          <a:lstStyle/>
          <a:p>
            <a:pPr algn="ctr">
              <a:spcAft>
                <a:spcPts val="600"/>
              </a:spcAft>
            </a:pPr>
            <a:fld id="{26AD20E6-394B-4DF0-96A5-9647FF39C943}" type="slidenum">
              <a:rPr lang="en-IN" sz="900">
                <a:solidFill>
                  <a:schemeClr val="tx1">
                    <a:alpha val="70000"/>
                  </a:schemeClr>
                </a:solidFill>
              </a:rPr>
              <a:pPr algn="ctr">
                <a:spcAft>
                  <a:spcPts val="600"/>
                </a:spcAft>
              </a:pPr>
              <a:t>10</a:t>
            </a:fld>
            <a:endParaRPr lang="en-IN" sz="900">
              <a:solidFill>
                <a:schemeClr val="tx1">
                  <a:alpha val="70000"/>
                </a:schemeClr>
              </a:solidFill>
            </a:endParaRPr>
          </a:p>
        </p:txBody>
      </p:sp>
      <p:sp>
        <p:nvSpPr>
          <p:cNvPr id="5" name="Footer Placeholder 4">
            <a:extLst>
              <a:ext uri="{FF2B5EF4-FFF2-40B4-BE49-F238E27FC236}">
                <a16:creationId xmlns:a16="http://schemas.microsoft.com/office/drawing/2014/main" id="{606B1AD0-3937-0010-0111-E6BE0A3744C4}"/>
              </a:ext>
            </a:extLst>
          </p:cNvPr>
          <p:cNvSpPr>
            <a:spLocks noGrp="1"/>
          </p:cNvSpPr>
          <p:nvPr>
            <p:ph type="ftr" sz="quarter" idx="11"/>
          </p:nvPr>
        </p:nvSpPr>
        <p:spPr>
          <a:xfrm rot="5400000">
            <a:off x="10269029" y="3246438"/>
            <a:ext cx="3474720" cy="365125"/>
          </a:xfrm>
        </p:spPr>
        <p:txBody>
          <a:bodyPr>
            <a:normAutofit/>
          </a:bodyPr>
          <a:lstStyle/>
          <a:p>
            <a:pPr>
              <a:spcAft>
                <a:spcPts val="600"/>
              </a:spcAft>
            </a:pPr>
            <a:r>
              <a:rPr lang="en-US" sz="900">
                <a:solidFill>
                  <a:schemeClr val="tx1">
                    <a:alpha val="70000"/>
                  </a:schemeClr>
                </a:solidFill>
              </a:rPr>
              <a:t>You are not allowed to add slides to this presentation</a:t>
            </a:r>
            <a:endParaRPr lang="en-IN" sz="900">
              <a:solidFill>
                <a:schemeClr val="tx1">
                  <a:alpha val="70000"/>
                </a:schemeClr>
              </a:solidFill>
            </a:endParaRPr>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4"/>
            <a:ext cx="1788459" cy="841826"/>
          </a:xfrm>
          <a:prstGeom prst="rect">
            <a:avLst/>
          </a:prstGeom>
        </p:spPr>
      </p:pic>
      <p:graphicFrame>
        <p:nvGraphicFramePr>
          <p:cNvPr id="7" name="Content Placeholder 6">
            <a:extLst>
              <a:ext uri="{FF2B5EF4-FFF2-40B4-BE49-F238E27FC236}">
                <a16:creationId xmlns:a16="http://schemas.microsoft.com/office/drawing/2014/main" id="{B5C9959B-9FF9-E0A9-1349-2D814843BA40}"/>
              </a:ext>
            </a:extLst>
          </p:cNvPr>
          <p:cNvGraphicFramePr>
            <a:graphicFrameLocks noGrp="1"/>
          </p:cNvGraphicFramePr>
          <p:nvPr>
            <p:ph idx="1"/>
            <p:extLst>
              <p:ext uri="{D42A27DB-BD31-4B8C-83A1-F6EECF244321}">
                <p14:modId xmlns:p14="http://schemas.microsoft.com/office/powerpoint/2010/main" val="3254216740"/>
              </p:ext>
            </p:extLst>
          </p:nvPr>
        </p:nvGraphicFramePr>
        <p:xfrm>
          <a:off x="995844" y="1118765"/>
          <a:ext cx="10195739" cy="48648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73306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E4CBDBB-4FBD-4B9E-BD01-054A81D43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B01A6F03-171F-40B2-8B2C-A061B89241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7" name="Rectangle 16">
            <a:extLst>
              <a:ext uri="{FF2B5EF4-FFF2-40B4-BE49-F238E27FC236}">
                <a16:creationId xmlns:a16="http://schemas.microsoft.com/office/drawing/2014/main" id="{72C4834C-B602-4125-8264-BD0D55A58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3172EE5-132F-4DD4-8855-4DBBD9C34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a:xfrm>
            <a:off x="11722608" y="18288"/>
            <a:ext cx="475488" cy="475488"/>
          </a:xfrm>
        </p:spPr>
        <p:txBody>
          <a:bodyPr>
            <a:normAutofit/>
          </a:bodyPr>
          <a:lstStyle/>
          <a:p>
            <a:pPr algn="ctr">
              <a:spcAft>
                <a:spcPts val="600"/>
              </a:spcAft>
            </a:pPr>
            <a:fld id="{26AD20E6-394B-4DF0-96A5-9647FF39C943}" type="slidenum">
              <a:rPr lang="en-IN" sz="900">
                <a:solidFill>
                  <a:schemeClr val="tx1">
                    <a:alpha val="70000"/>
                  </a:schemeClr>
                </a:solidFill>
              </a:rPr>
              <a:pPr algn="ctr">
                <a:spcAft>
                  <a:spcPts val="600"/>
                </a:spcAft>
              </a:pPr>
              <a:t>11</a:t>
            </a:fld>
            <a:endParaRPr lang="en-IN" sz="900">
              <a:solidFill>
                <a:schemeClr val="tx1">
                  <a:alpha val="70000"/>
                </a:schemeClr>
              </a:solidFill>
            </a:endParaRPr>
          </a:p>
        </p:txBody>
      </p:sp>
      <p:sp>
        <p:nvSpPr>
          <p:cNvPr id="5" name="Footer Placeholder 4">
            <a:extLst>
              <a:ext uri="{FF2B5EF4-FFF2-40B4-BE49-F238E27FC236}">
                <a16:creationId xmlns:a16="http://schemas.microsoft.com/office/drawing/2014/main" id="{8EF452A5-4A37-38F4-E86E-331DB996CC6B}"/>
              </a:ext>
            </a:extLst>
          </p:cNvPr>
          <p:cNvSpPr>
            <a:spLocks noGrp="1"/>
          </p:cNvSpPr>
          <p:nvPr>
            <p:ph type="ftr" sz="quarter" idx="11"/>
          </p:nvPr>
        </p:nvSpPr>
        <p:spPr>
          <a:xfrm rot="5400000">
            <a:off x="10269029" y="3246438"/>
            <a:ext cx="3474720" cy="365125"/>
          </a:xfrm>
        </p:spPr>
        <p:txBody>
          <a:bodyPr>
            <a:normAutofit/>
          </a:bodyPr>
          <a:lstStyle/>
          <a:p>
            <a:pPr>
              <a:spcAft>
                <a:spcPts val="600"/>
              </a:spcAft>
            </a:pPr>
            <a:r>
              <a:rPr lang="en-US" sz="900">
                <a:solidFill>
                  <a:schemeClr val="tx1">
                    <a:alpha val="70000"/>
                  </a:schemeClr>
                </a:solidFill>
              </a:rPr>
              <a:t>You are not allowed to add slides to this presentation</a:t>
            </a:r>
            <a:endParaRPr lang="en-IN" sz="900">
              <a:solidFill>
                <a:schemeClr val="tx1">
                  <a:alpha val="70000"/>
                </a:schemeClr>
              </a:solidFill>
            </a:endParaRPr>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1922929" cy="905121"/>
          </a:xfrm>
          <a:prstGeom prst="rect">
            <a:avLst/>
          </a:prstGeom>
        </p:spPr>
      </p:pic>
      <p:graphicFrame>
        <p:nvGraphicFramePr>
          <p:cNvPr id="9" name="Content Placeholder 8">
            <a:extLst>
              <a:ext uri="{FF2B5EF4-FFF2-40B4-BE49-F238E27FC236}">
                <a16:creationId xmlns:a16="http://schemas.microsoft.com/office/drawing/2014/main" id="{2F809B61-3FA9-0AE2-EB59-E65007E9911F}"/>
              </a:ext>
            </a:extLst>
          </p:cNvPr>
          <p:cNvGraphicFramePr>
            <a:graphicFrameLocks noGrp="1"/>
          </p:cNvGraphicFramePr>
          <p:nvPr>
            <p:ph idx="1"/>
            <p:extLst>
              <p:ext uri="{D42A27DB-BD31-4B8C-83A1-F6EECF244321}">
                <p14:modId xmlns:p14="http://schemas.microsoft.com/office/powerpoint/2010/main" val="3487121361"/>
              </p:ext>
            </p:extLst>
          </p:nvPr>
        </p:nvGraphicFramePr>
        <p:xfrm>
          <a:off x="986700" y="1119188"/>
          <a:ext cx="10205175" cy="49857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11276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E4CBDBB-4FBD-4B9E-BD01-054A81D43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B01A6F03-171F-40B2-8B2C-A061B89241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7" name="Rectangle 16">
            <a:extLst>
              <a:ext uri="{FF2B5EF4-FFF2-40B4-BE49-F238E27FC236}">
                <a16:creationId xmlns:a16="http://schemas.microsoft.com/office/drawing/2014/main" id="{72C4834C-B602-4125-8264-BD0D55A58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3172EE5-132F-4DD4-8855-4DBBD9C34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1998875" y="1302871"/>
            <a:ext cx="8188026" cy="779147"/>
          </a:xfrm>
        </p:spPr>
        <p:txBody>
          <a:bodyPr anchor="b">
            <a:normAutofit/>
          </a:bodyPr>
          <a:lstStyle/>
          <a:p>
            <a:pPr algn="ctr"/>
            <a:r>
              <a:rPr lang="en-IN" sz="4800" b="1" dirty="0"/>
              <a:t>Discussion </a:t>
            </a:r>
          </a:p>
        </p:txBody>
      </p:sp>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a:xfrm>
            <a:off x="11722608" y="18288"/>
            <a:ext cx="475488" cy="475488"/>
          </a:xfrm>
        </p:spPr>
        <p:txBody>
          <a:bodyPr>
            <a:normAutofit/>
          </a:bodyPr>
          <a:lstStyle/>
          <a:p>
            <a:pPr algn="ctr">
              <a:spcAft>
                <a:spcPts val="600"/>
              </a:spcAft>
            </a:pPr>
            <a:fld id="{26AD20E6-394B-4DF0-96A5-9647FF39C943}" type="slidenum">
              <a:rPr lang="en-IN" sz="900">
                <a:solidFill>
                  <a:schemeClr val="tx1">
                    <a:alpha val="70000"/>
                  </a:schemeClr>
                </a:solidFill>
              </a:rPr>
              <a:pPr algn="ctr">
                <a:spcAft>
                  <a:spcPts val="600"/>
                </a:spcAft>
              </a:pPr>
              <a:t>12</a:t>
            </a:fld>
            <a:endParaRPr lang="en-IN" sz="900">
              <a:solidFill>
                <a:schemeClr val="tx1">
                  <a:alpha val="70000"/>
                </a:schemeClr>
              </a:solidFill>
            </a:endParaRP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a:xfrm>
            <a:off x="1519311" y="2082018"/>
            <a:ext cx="9242474" cy="3494264"/>
          </a:xfrm>
        </p:spPr>
        <p:txBody>
          <a:bodyPr anchor="t">
            <a:normAutofit/>
          </a:bodyPr>
          <a:lstStyle/>
          <a:p>
            <a:pPr marL="457200" indent="-457200">
              <a:buFont typeface="+mj-lt"/>
              <a:buAutoNum type="arabicPeriod"/>
            </a:pPr>
            <a:r>
              <a:rPr lang="en-US" sz="2000" dirty="0">
                <a:latin typeface="Times New Roman" panose="02020603050405020304" pitchFamily="18" charset="0"/>
                <a:cs typeface="Times New Roman" panose="02020603050405020304" pitchFamily="18" charset="0"/>
              </a:rPr>
              <a:t>The data's downward trend shows the difficulties facilities are facing in meeting the objectives of the Aspirational Block </a:t>
            </a:r>
            <a:r>
              <a:rPr lang="en-US" sz="2000" dirty="0" err="1">
                <a:latin typeface="Times New Roman" panose="02020603050405020304" pitchFamily="18" charset="0"/>
                <a:cs typeface="Times New Roman" panose="02020603050405020304" pitchFamily="18" charset="0"/>
              </a:rPr>
              <a:t>Programme</a:t>
            </a:r>
            <a:r>
              <a:rPr lang="en-US" sz="2000" dirty="0">
                <a:latin typeface="Times New Roman" panose="02020603050405020304" pitchFamily="18" charset="0"/>
                <a:cs typeface="Times New Roman" panose="02020603050405020304" pitchFamily="18" charset="0"/>
              </a:rPr>
              <a:t> while implementing novel strategies and priorities to obtain or meet the anticipated results following the baseline to start the comparison.</a:t>
            </a:r>
          </a:p>
          <a:p>
            <a:pPr marL="457200" indent="-457200">
              <a:buFont typeface="+mj-lt"/>
              <a:buAutoNum type="arabicPeriod"/>
            </a:pPr>
            <a:r>
              <a:rPr lang="en-US" sz="2000" dirty="0">
                <a:latin typeface="Times New Roman" panose="02020603050405020304" pitchFamily="18" charset="0"/>
                <a:cs typeface="Times New Roman" panose="02020603050405020304" pitchFamily="18" charset="0"/>
              </a:rPr>
              <a:t>The degree of strategies employed for facility capacity building for the stated attainment of the set aim of the specific indicators is shown by the data's difference or closeness to the target.</a:t>
            </a:r>
          </a:p>
          <a:p>
            <a:pPr marL="457200" indent="-457200">
              <a:buFont typeface="+mj-lt"/>
              <a:buAutoNum type="arabicPeriod"/>
            </a:pPr>
            <a:r>
              <a:rPr lang="en-US" sz="2000" dirty="0">
                <a:latin typeface="Times New Roman" panose="02020603050405020304" pitchFamily="18" charset="0"/>
                <a:cs typeface="Times New Roman" panose="02020603050405020304" pitchFamily="18" charset="0"/>
              </a:rPr>
              <a:t>The consistency/absence of a significant discrepancy between the feasible aim and the present stage of the data demonstrates the facility's ability to adjust the working interventions as well as resistance to change.</a:t>
            </a:r>
            <a:endParaRPr lang="en-IN" sz="2000"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DD6E8C70-D405-03BF-6CEE-48677636D9A7}"/>
              </a:ext>
            </a:extLst>
          </p:cNvPr>
          <p:cNvSpPr>
            <a:spLocks noGrp="1"/>
          </p:cNvSpPr>
          <p:nvPr>
            <p:ph type="ftr" sz="quarter" idx="11"/>
          </p:nvPr>
        </p:nvSpPr>
        <p:spPr>
          <a:xfrm rot="5400000">
            <a:off x="10269029" y="3246438"/>
            <a:ext cx="3474720" cy="365125"/>
          </a:xfrm>
        </p:spPr>
        <p:txBody>
          <a:bodyPr>
            <a:normAutofit/>
          </a:bodyPr>
          <a:lstStyle/>
          <a:p>
            <a:pPr>
              <a:spcAft>
                <a:spcPts val="600"/>
              </a:spcAft>
            </a:pPr>
            <a:r>
              <a:rPr lang="en-US" sz="900">
                <a:solidFill>
                  <a:schemeClr val="tx1">
                    <a:alpha val="70000"/>
                  </a:schemeClr>
                </a:solidFill>
              </a:rPr>
              <a:t>You are not allowed to add slides to this presentation</a:t>
            </a:r>
            <a:endParaRPr lang="en-IN" sz="900">
              <a:solidFill>
                <a:schemeClr val="tx1">
                  <a:alpha val="70000"/>
                </a:schemeClr>
              </a:solidFill>
            </a:endParaRPr>
          </a:p>
        </p:txBody>
      </p:sp>
      <p:pic>
        <p:nvPicPr>
          <p:cNvPr id="6" name="Picture 5">
            <a:extLst>
              <a:ext uri="{FF2B5EF4-FFF2-40B4-BE49-F238E27FC236}">
                <a16:creationId xmlns:a16="http://schemas.microsoft.com/office/drawing/2014/main" id="{B5261C97-CF15-220B-FFE7-145AE48C1E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75012" cy="835497"/>
          </a:xfrm>
          <a:prstGeom prst="rect">
            <a:avLst/>
          </a:prstGeom>
        </p:spPr>
      </p:pic>
    </p:spTree>
    <p:extLst>
      <p:ext uri="{BB962C8B-B14F-4D97-AF65-F5344CB8AC3E}">
        <p14:creationId xmlns:p14="http://schemas.microsoft.com/office/powerpoint/2010/main" val="2616270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E4CBDBB-4FBD-4B9E-BD01-054A81D43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B01A6F03-171F-40B2-8B2C-A061B89241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7" name="Rectangle 16">
            <a:extLst>
              <a:ext uri="{FF2B5EF4-FFF2-40B4-BE49-F238E27FC236}">
                <a16:creationId xmlns:a16="http://schemas.microsoft.com/office/drawing/2014/main" id="{72C4834C-B602-4125-8264-BD0D55A58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3172EE5-132F-4DD4-8855-4DBBD9C34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1998875" y="1302871"/>
            <a:ext cx="8188026" cy="388769"/>
          </a:xfrm>
        </p:spPr>
        <p:txBody>
          <a:bodyPr anchor="b">
            <a:normAutofit fontScale="90000"/>
          </a:bodyPr>
          <a:lstStyle/>
          <a:p>
            <a:pPr algn="ctr"/>
            <a:r>
              <a:rPr lang="en-IN" sz="4800" b="1" dirty="0"/>
              <a:t>Distance to Frontier Analysis</a:t>
            </a:r>
          </a:p>
        </p:txBody>
      </p:sp>
      <p:sp>
        <p:nvSpPr>
          <p:cNvPr id="4" name="Slide Number Placeholder 3">
            <a:extLst>
              <a:ext uri="{FF2B5EF4-FFF2-40B4-BE49-F238E27FC236}">
                <a16:creationId xmlns:a16="http://schemas.microsoft.com/office/drawing/2014/main" id="{252D75EE-F9AD-7ECC-099C-1DECD261DAA7}"/>
              </a:ext>
            </a:extLst>
          </p:cNvPr>
          <p:cNvSpPr>
            <a:spLocks noGrp="1"/>
          </p:cNvSpPr>
          <p:nvPr>
            <p:ph type="sldNum" sz="quarter" idx="12"/>
          </p:nvPr>
        </p:nvSpPr>
        <p:spPr>
          <a:xfrm>
            <a:off x="11722608" y="18288"/>
            <a:ext cx="475488" cy="475488"/>
          </a:xfrm>
        </p:spPr>
        <p:txBody>
          <a:bodyPr>
            <a:normAutofit/>
          </a:bodyPr>
          <a:lstStyle/>
          <a:p>
            <a:pPr algn="ctr">
              <a:spcAft>
                <a:spcPts val="600"/>
              </a:spcAft>
            </a:pPr>
            <a:fld id="{26AD20E6-394B-4DF0-96A5-9647FF39C943}" type="slidenum">
              <a:rPr lang="en-IN" sz="900">
                <a:solidFill>
                  <a:schemeClr val="tx1">
                    <a:alpha val="70000"/>
                  </a:schemeClr>
                </a:solidFill>
              </a:rPr>
              <a:pPr algn="ctr">
                <a:spcAft>
                  <a:spcPts val="600"/>
                </a:spcAft>
              </a:pPr>
              <a:t>13</a:t>
            </a:fld>
            <a:endParaRPr lang="en-IN" sz="900">
              <a:solidFill>
                <a:schemeClr val="tx1">
                  <a:alpha val="70000"/>
                </a:schemeClr>
              </a:solidFill>
            </a:endParaRPr>
          </a:p>
        </p:txBody>
      </p:sp>
      <p:sp>
        <p:nvSpPr>
          <p:cNvPr id="5" name="Footer Placeholder 4">
            <a:extLst>
              <a:ext uri="{FF2B5EF4-FFF2-40B4-BE49-F238E27FC236}">
                <a16:creationId xmlns:a16="http://schemas.microsoft.com/office/drawing/2014/main" id="{BC6C537E-F258-FF89-BDC8-88EC70E7BEAF}"/>
              </a:ext>
            </a:extLst>
          </p:cNvPr>
          <p:cNvSpPr>
            <a:spLocks noGrp="1"/>
          </p:cNvSpPr>
          <p:nvPr>
            <p:ph type="ftr" sz="quarter" idx="11"/>
          </p:nvPr>
        </p:nvSpPr>
        <p:spPr>
          <a:xfrm rot="5400000">
            <a:off x="10269029" y="3246438"/>
            <a:ext cx="3474720" cy="365125"/>
          </a:xfrm>
        </p:spPr>
        <p:txBody>
          <a:bodyPr>
            <a:normAutofit/>
          </a:bodyPr>
          <a:lstStyle/>
          <a:p>
            <a:pPr>
              <a:spcAft>
                <a:spcPts val="600"/>
              </a:spcAft>
            </a:pPr>
            <a:r>
              <a:rPr lang="en-US" sz="900">
                <a:solidFill>
                  <a:schemeClr val="tx1">
                    <a:alpha val="70000"/>
                  </a:schemeClr>
                </a:solidFill>
              </a:rPr>
              <a:t>You are not allowed to add slides to this presentation</a:t>
            </a:r>
            <a:endParaRPr lang="en-IN" sz="900">
              <a:solidFill>
                <a:schemeClr val="tx1">
                  <a:alpha val="70000"/>
                </a:schemeClr>
              </a:solidFill>
            </a:endParaRPr>
          </a:p>
        </p:txBody>
      </p:sp>
      <p:pic>
        <p:nvPicPr>
          <p:cNvPr id="6" name="Picture 5">
            <a:extLst>
              <a:ext uri="{FF2B5EF4-FFF2-40B4-BE49-F238E27FC236}">
                <a16:creationId xmlns:a16="http://schemas.microsoft.com/office/drawing/2014/main" id="{DB668B9E-FFED-72D7-8936-12D60B63D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4"/>
            <a:ext cx="1828799" cy="860814"/>
          </a:xfrm>
          <a:prstGeom prst="rect">
            <a:avLst/>
          </a:prstGeom>
        </p:spPr>
      </p:pic>
      <p:graphicFrame>
        <p:nvGraphicFramePr>
          <p:cNvPr id="7" name="Content Placeholder 6">
            <a:extLst>
              <a:ext uri="{FF2B5EF4-FFF2-40B4-BE49-F238E27FC236}">
                <a16:creationId xmlns:a16="http://schemas.microsoft.com/office/drawing/2014/main" id="{865FDBDC-F6D3-D8E2-1EB0-60CAEB02CD12}"/>
              </a:ext>
            </a:extLst>
          </p:cNvPr>
          <p:cNvGraphicFramePr>
            <a:graphicFrameLocks noGrp="1"/>
          </p:cNvGraphicFramePr>
          <p:nvPr>
            <p:ph idx="1"/>
            <p:extLst>
              <p:ext uri="{D42A27DB-BD31-4B8C-83A1-F6EECF244321}">
                <p14:modId xmlns:p14="http://schemas.microsoft.com/office/powerpoint/2010/main" val="41665221"/>
              </p:ext>
            </p:extLst>
          </p:nvPr>
        </p:nvGraphicFramePr>
        <p:xfrm>
          <a:off x="1001713" y="1691640"/>
          <a:ext cx="10189871" cy="40563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8613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B84055-029C-4E86-8844-D05D96C02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8A2842C0-6210-4FDB-B1FF-C14C927377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6" name="Rectangle 15">
            <a:extLst>
              <a:ext uri="{FF2B5EF4-FFF2-40B4-BE49-F238E27FC236}">
                <a16:creationId xmlns:a16="http://schemas.microsoft.com/office/drawing/2014/main" id="{799037F2-4CAF-446B-90DB-1480B247A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128589C-AF3D-49CF-BD92-C1D1D2F53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0C4D2747-29FC-FCD0-5C9C-B68785EA03C3}"/>
              </a:ext>
            </a:extLst>
          </p:cNvPr>
          <p:cNvSpPr>
            <a:spLocks noGrp="1"/>
          </p:cNvSpPr>
          <p:nvPr>
            <p:ph type="title"/>
          </p:nvPr>
        </p:nvSpPr>
        <p:spPr>
          <a:xfrm>
            <a:off x="995844" y="1118765"/>
            <a:ext cx="10195740" cy="4620470"/>
          </a:xfrm>
        </p:spPr>
        <p:txBody>
          <a:bodyPr vert="horz" lIns="91440" tIns="45720" rIns="91440" bIns="45720" rtlCol="0" anchor="b">
            <a:normAutofit/>
          </a:bodyPr>
          <a:lstStyle/>
          <a:p>
            <a:pPr algn="ctr"/>
            <a:endParaRPr lang="en-US" sz="4800" kern="1200" dirty="0">
              <a:solidFill>
                <a:schemeClr val="tx1"/>
              </a:solidFill>
              <a:latin typeface="+mj-lt"/>
              <a:ea typeface="+mj-ea"/>
              <a:cs typeface="+mj-cs"/>
            </a:endParaRPr>
          </a:p>
        </p:txBody>
      </p:sp>
      <p:sp>
        <p:nvSpPr>
          <p:cNvPr id="5" name="Slide Number Placeholder 4">
            <a:extLst>
              <a:ext uri="{FF2B5EF4-FFF2-40B4-BE49-F238E27FC236}">
                <a16:creationId xmlns:a16="http://schemas.microsoft.com/office/drawing/2014/main" id="{A61FCCEE-4482-B824-C6FE-C4942DD2C5C6}"/>
              </a:ext>
            </a:extLst>
          </p:cNvPr>
          <p:cNvSpPr>
            <a:spLocks noGrp="1"/>
          </p:cNvSpPr>
          <p:nvPr>
            <p:ph type="sldNum" sz="quarter" idx="12"/>
          </p:nvPr>
        </p:nvSpPr>
        <p:spPr>
          <a:xfrm>
            <a:off x="11718297" y="17978"/>
            <a:ext cx="470655" cy="475488"/>
          </a:xfrm>
        </p:spPr>
        <p:txBody>
          <a:bodyPr vert="horz" lIns="91440" tIns="45720" rIns="91440" bIns="45720" rtlCol="0" anchor="ctr">
            <a:normAutofit/>
          </a:bodyPr>
          <a:lstStyle/>
          <a:p>
            <a:pPr algn="ctr">
              <a:spcAft>
                <a:spcPts val="600"/>
              </a:spcAft>
            </a:pPr>
            <a:fld id="{26AD20E6-394B-4DF0-96A5-9647FF39C943}" type="slidenum">
              <a:rPr lang="en-US" sz="900">
                <a:solidFill>
                  <a:schemeClr val="tx1">
                    <a:alpha val="70000"/>
                  </a:schemeClr>
                </a:solidFill>
              </a:rPr>
              <a:pPr algn="ctr">
                <a:spcAft>
                  <a:spcPts val="600"/>
                </a:spcAft>
              </a:pPr>
              <a:t>14</a:t>
            </a:fld>
            <a:endParaRPr lang="en-US" sz="900">
              <a:solidFill>
                <a:schemeClr val="tx1">
                  <a:alpha val="70000"/>
                </a:schemeClr>
              </a:solidFill>
            </a:endParaRPr>
          </a:p>
        </p:txBody>
      </p:sp>
      <p:sp>
        <p:nvSpPr>
          <p:cNvPr id="4" name="Footer Placeholder 3">
            <a:extLst>
              <a:ext uri="{FF2B5EF4-FFF2-40B4-BE49-F238E27FC236}">
                <a16:creationId xmlns:a16="http://schemas.microsoft.com/office/drawing/2014/main" id="{4C9E8356-48C1-90D6-3E65-5147E91476A9}"/>
              </a:ext>
            </a:extLst>
          </p:cNvPr>
          <p:cNvSpPr>
            <a:spLocks noGrp="1"/>
          </p:cNvSpPr>
          <p:nvPr>
            <p:ph type="ftr" sz="quarter" idx="11"/>
          </p:nvPr>
        </p:nvSpPr>
        <p:spPr>
          <a:xfrm rot="5400000">
            <a:off x="10269029" y="3246438"/>
            <a:ext cx="3474720" cy="365125"/>
          </a:xfrm>
        </p:spPr>
        <p:txBody>
          <a:bodyPr vert="horz" lIns="91440" tIns="45720" rIns="91440" bIns="45720" rtlCol="0" anchor="ctr">
            <a:normAutofit/>
          </a:bodyPr>
          <a:lstStyle/>
          <a:p>
            <a:pPr>
              <a:spcAft>
                <a:spcPts val="600"/>
              </a:spcAft>
            </a:pPr>
            <a:r>
              <a:rPr lang="en-US" sz="900" kern="1200">
                <a:solidFill>
                  <a:schemeClr val="tx1">
                    <a:alpha val="70000"/>
                  </a:schemeClr>
                </a:solidFill>
                <a:latin typeface="+mn-lt"/>
                <a:ea typeface="+mn-ea"/>
                <a:cs typeface="+mn-cs"/>
              </a:rPr>
              <a:t>You are not allowed to add slides to this presentation</a:t>
            </a:r>
          </a:p>
        </p:txBody>
      </p:sp>
      <p:graphicFrame>
        <p:nvGraphicFramePr>
          <p:cNvPr id="6" name="Chart 5">
            <a:extLst>
              <a:ext uri="{FF2B5EF4-FFF2-40B4-BE49-F238E27FC236}">
                <a16:creationId xmlns:a16="http://schemas.microsoft.com/office/drawing/2014/main" id="{F0C559B8-1B67-FB24-4E1F-FB11251C3FB9}"/>
              </a:ext>
            </a:extLst>
          </p:cNvPr>
          <p:cNvGraphicFramePr>
            <a:graphicFrameLocks/>
          </p:cNvGraphicFramePr>
          <p:nvPr>
            <p:extLst>
              <p:ext uri="{D42A27DB-BD31-4B8C-83A1-F6EECF244321}">
                <p14:modId xmlns:p14="http://schemas.microsoft.com/office/powerpoint/2010/main" val="3177273023"/>
              </p:ext>
            </p:extLst>
          </p:nvPr>
        </p:nvGraphicFramePr>
        <p:xfrm>
          <a:off x="995844" y="1237129"/>
          <a:ext cx="10195739" cy="4502106"/>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a:extLst>
              <a:ext uri="{FF2B5EF4-FFF2-40B4-BE49-F238E27FC236}">
                <a16:creationId xmlns:a16="http://schemas.microsoft.com/office/drawing/2014/main" id="{E82998F7-66DE-12B5-543A-E195D48197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814"/>
            <a:ext cx="1828799" cy="860814"/>
          </a:xfrm>
          <a:prstGeom prst="rect">
            <a:avLst/>
          </a:prstGeom>
        </p:spPr>
      </p:pic>
    </p:spTree>
    <p:extLst>
      <p:ext uri="{BB962C8B-B14F-4D97-AF65-F5344CB8AC3E}">
        <p14:creationId xmlns:p14="http://schemas.microsoft.com/office/powerpoint/2010/main" val="1433120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E4CBDBB-4FBD-4B9E-BD01-054A81D43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B01A6F03-171F-40B2-8B2C-A061B89241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6" name="Rectangle 15">
            <a:extLst>
              <a:ext uri="{FF2B5EF4-FFF2-40B4-BE49-F238E27FC236}">
                <a16:creationId xmlns:a16="http://schemas.microsoft.com/office/drawing/2014/main" id="{72C4834C-B602-4125-8264-BD0D55A58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3172EE5-132F-4DD4-8855-4DBBD9C34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a:xfrm>
            <a:off x="1998875" y="1302871"/>
            <a:ext cx="8188026" cy="666606"/>
          </a:xfrm>
        </p:spPr>
        <p:txBody>
          <a:bodyPr anchor="b">
            <a:normAutofit fontScale="90000"/>
          </a:bodyPr>
          <a:lstStyle/>
          <a:p>
            <a:pPr algn="ctr"/>
            <a:r>
              <a:rPr lang="en-IN" sz="4800" b="1" dirty="0"/>
              <a:t>References</a:t>
            </a:r>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a:xfrm>
            <a:off x="11722608" y="18288"/>
            <a:ext cx="475488" cy="475488"/>
          </a:xfrm>
        </p:spPr>
        <p:txBody>
          <a:bodyPr>
            <a:normAutofit/>
          </a:bodyPr>
          <a:lstStyle/>
          <a:p>
            <a:pPr algn="ctr">
              <a:spcAft>
                <a:spcPts val="600"/>
              </a:spcAft>
            </a:pPr>
            <a:fld id="{26AD20E6-394B-4DF0-96A5-9647FF39C943}" type="slidenum">
              <a:rPr lang="en-IN" sz="900">
                <a:solidFill>
                  <a:schemeClr val="tx1">
                    <a:alpha val="70000"/>
                  </a:schemeClr>
                </a:solidFill>
              </a:rPr>
              <a:pPr algn="ctr">
                <a:spcAft>
                  <a:spcPts val="600"/>
                </a:spcAft>
              </a:pPr>
              <a:t>15</a:t>
            </a:fld>
            <a:endParaRPr lang="en-IN" sz="900">
              <a:solidFill>
                <a:schemeClr val="tx1">
                  <a:alpha val="70000"/>
                </a:schemeClr>
              </a:solidFill>
            </a:endParaRPr>
          </a:p>
        </p:txBody>
      </p:sp>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a:xfrm>
            <a:off x="1993641" y="1969477"/>
            <a:ext cx="8192843" cy="3606805"/>
          </a:xfrm>
        </p:spPr>
        <p:txBody>
          <a:bodyPr anchor="t">
            <a:normAutofit/>
          </a:bodyPr>
          <a:lstStyle/>
          <a:p>
            <a:pPr marL="0" indent="0">
              <a:buNone/>
            </a:pPr>
            <a:r>
              <a:rPr lang="en-IN" sz="1800" dirty="0"/>
              <a:t>1.Amit Kapoor MG, Mark Esposito, Chirag Yadav. India’s Aspirational Districts Programme Focuses Governance Efforts On Development. Harvard. 2018-19.</a:t>
            </a:r>
          </a:p>
          <a:p>
            <a:pPr marL="0" indent="0">
              <a:buNone/>
            </a:pPr>
            <a:r>
              <a:rPr lang="en-US" sz="1800" dirty="0"/>
              <a:t>2.Subramanian SV, </a:t>
            </a:r>
            <a:r>
              <a:rPr lang="en-US" sz="1800" dirty="0" err="1"/>
              <a:t>Ambade</a:t>
            </a:r>
            <a:r>
              <a:rPr lang="en-US" sz="1800" dirty="0"/>
              <a:t> M, Kumar A, Chi H, Joe W, Rajpal S, et al. Progress on Sustainable Development Goal indicators in 707 districts of India: a quantitative mid-line assessment using the National Family Health Surveys, 2016 and 2021. The Lancet regional health Southeast Asia. 2023;13:100155.</a:t>
            </a:r>
          </a:p>
          <a:p>
            <a:pPr marL="0" indent="0" algn="ctr">
              <a:buNone/>
            </a:pPr>
            <a:endParaRPr lang="en-IN" sz="1800" dirty="0"/>
          </a:p>
        </p:txBody>
      </p:sp>
      <p:sp>
        <p:nvSpPr>
          <p:cNvPr id="4" name="Footer Placeholder 3">
            <a:extLst>
              <a:ext uri="{FF2B5EF4-FFF2-40B4-BE49-F238E27FC236}">
                <a16:creationId xmlns:a16="http://schemas.microsoft.com/office/drawing/2014/main" id="{BA6BC351-F8F3-57C7-6516-D8352B33A9A1}"/>
              </a:ext>
            </a:extLst>
          </p:cNvPr>
          <p:cNvSpPr>
            <a:spLocks noGrp="1"/>
          </p:cNvSpPr>
          <p:nvPr>
            <p:ph type="ftr" sz="quarter" idx="11"/>
          </p:nvPr>
        </p:nvSpPr>
        <p:spPr>
          <a:xfrm rot="5400000">
            <a:off x="10269029" y="3246438"/>
            <a:ext cx="3474720" cy="365125"/>
          </a:xfrm>
        </p:spPr>
        <p:txBody>
          <a:bodyPr>
            <a:normAutofit/>
          </a:bodyPr>
          <a:lstStyle/>
          <a:p>
            <a:pPr>
              <a:spcAft>
                <a:spcPts val="600"/>
              </a:spcAft>
            </a:pPr>
            <a:r>
              <a:rPr lang="en-US" sz="900">
                <a:solidFill>
                  <a:schemeClr val="tx1">
                    <a:alpha val="70000"/>
                  </a:schemeClr>
                </a:solidFill>
              </a:rPr>
              <a:t>You are not allowed to add slides to this presentation</a:t>
            </a:r>
            <a:endParaRPr lang="en-IN" sz="900">
              <a:solidFill>
                <a:schemeClr val="tx1">
                  <a:alpha val="70000"/>
                </a:schemeClr>
              </a:solidFill>
            </a:endParaRPr>
          </a:p>
        </p:txBody>
      </p:sp>
      <p:pic>
        <p:nvPicPr>
          <p:cNvPr id="6" name="Picture 5">
            <a:extLst>
              <a:ext uri="{FF2B5EF4-FFF2-40B4-BE49-F238E27FC236}">
                <a16:creationId xmlns:a16="http://schemas.microsoft.com/office/drawing/2014/main" id="{9FA1FE58-DE01-3F84-7ADD-590D4F00AE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3"/>
            <a:ext cx="1721224" cy="810179"/>
          </a:xfrm>
          <a:prstGeom prst="rect">
            <a:avLst/>
          </a:prstGeom>
        </p:spPr>
      </p:pic>
    </p:spTree>
    <p:extLst>
      <p:ext uri="{BB962C8B-B14F-4D97-AF65-F5344CB8AC3E}">
        <p14:creationId xmlns:p14="http://schemas.microsoft.com/office/powerpoint/2010/main" val="149243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89D6CA-ECEC-4E47-9769-0FB02E67FF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DF3537D-7D15-42A9-B483-CBB707B13D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7" name="Rectangle 16">
            <a:extLst>
              <a:ext uri="{FF2B5EF4-FFF2-40B4-BE49-F238E27FC236}">
                <a16:creationId xmlns:a16="http://schemas.microsoft.com/office/drawing/2014/main" id="{58D235B8-3D10-493F-88AC-84BB404C1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2789E38E-B75E-42F0-AE25-A84216AF4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a:xfrm>
            <a:off x="11718297" y="17978"/>
            <a:ext cx="470655" cy="475488"/>
          </a:xfrm>
        </p:spPr>
        <p:txBody>
          <a:bodyPr>
            <a:normAutofit/>
          </a:bodyPr>
          <a:lstStyle/>
          <a:p>
            <a:pPr algn="ctr">
              <a:spcAft>
                <a:spcPts val="600"/>
              </a:spcAft>
            </a:pPr>
            <a:fld id="{26AD20E6-394B-4DF0-96A5-9647FF39C943}" type="slidenum">
              <a:rPr lang="en-IN" sz="900" smtClean="0">
                <a:solidFill>
                  <a:schemeClr val="tx1">
                    <a:alpha val="70000"/>
                  </a:schemeClr>
                </a:solidFill>
              </a:rPr>
              <a:pPr algn="ctr">
                <a:spcAft>
                  <a:spcPts val="600"/>
                </a:spcAft>
              </a:pPr>
              <a:t>16</a:t>
            </a:fld>
            <a:endParaRPr lang="en-IN" sz="900">
              <a:solidFill>
                <a:schemeClr val="tx1">
                  <a:alpha val="70000"/>
                </a:schemeClr>
              </a:solidFill>
            </a:endParaRPr>
          </a:p>
        </p:txBody>
      </p:sp>
      <p:sp>
        <p:nvSpPr>
          <p:cNvPr id="5" name="Footer Placeholder 4">
            <a:extLst>
              <a:ext uri="{FF2B5EF4-FFF2-40B4-BE49-F238E27FC236}">
                <a16:creationId xmlns:a16="http://schemas.microsoft.com/office/drawing/2014/main" id="{50FC9A4B-7D60-AC6E-3EFB-C49D8A77D0A3}"/>
              </a:ext>
            </a:extLst>
          </p:cNvPr>
          <p:cNvSpPr>
            <a:spLocks noGrp="1"/>
          </p:cNvSpPr>
          <p:nvPr>
            <p:ph type="ftr" sz="quarter" idx="11"/>
          </p:nvPr>
        </p:nvSpPr>
        <p:spPr>
          <a:xfrm rot="5400000">
            <a:off x="10269029" y="3246438"/>
            <a:ext cx="3474720" cy="365125"/>
          </a:xfrm>
        </p:spPr>
        <p:txBody>
          <a:bodyPr>
            <a:normAutofit/>
          </a:bodyPr>
          <a:lstStyle/>
          <a:p>
            <a:pPr>
              <a:spcAft>
                <a:spcPts val="600"/>
              </a:spcAft>
            </a:pPr>
            <a:r>
              <a:rPr lang="en-US" sz="900">
                <a:solidFill>
                  <a:schemeClr val="tx1">
                    <a:alpha val="70000"/>
                  </a:schemeClr>
                </a:solidFill>
              </a:rPr>
              <a:t>You are not allowed to add slides to this presentation</a:t>
            </a:r>
            <a:endParaRPr lang="en-IN" sz="900">
              <a:solidFill>
                <a:schemeClr val="tx1">
                  <a:alpha val="70000"/>
                </a:schemeClr>
              </a:solidFill>
            </a:endParaRPr>
          </a:p>
        </p:txBody>
      </p:sp>
      <p:pic>
        <p:nvPicPr>
          <p:cNvPr id="6" name="Picture 5" descr="A black and white logo&#10;&#10;Description automatically generated">
            <a:extLst>
              <a:ext uri="{FF2B5EF4-FFF2-40B4-BE49-F238E27FC236}">
                <a16:creationId xmlns:a16="http://schemas.microsoft.com/office/drawing/2014/main" id="{EDC1BA95-363B-4D43-B4A1-2FAE931EE5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4"/>
            <a:ext cx="1922928" cy="905120"/>
          </a:xfrm>
          <a:prstGeom prst="rect">
            <a:avLst/>
          </a:prstGeom>
        </p:spPr>
      </p:pic>
      <p:sp>
        <p:nvSpPr>
          <p:cNvPr id="8" name="Subtitle 7">
            <a:extLst>
              <a:ext uri="{FF2B5EF4-FFF2-40B4-BE49-F238E27FC236}">
                <a16:creationId xmlns:a16="http://schemas.microsoft.com/office/drawing/2014/main" id="{D0BD5765-8248-4693-C9EB-1E5F91E1C68C}"/>
              </a:ext>
            </a:extLst>
          </p:cNvPr>
          <p:cNvSpPr>
            <a:spLocks noGrp="1"/>
          </p:cNvSpPr>
          <p:nvPr>
            <p:ph type="subTitle" idx="1"/>
          </p:nvPr>
        </p:nvSpPr>
        <p:spPr>
          <a:xfrm>
            <a:off x="6965576" y="2541494"/>
            <a:ext cx="3702424" cy="1734670"/>
          </a:xfrm>
        </p:spPr>
        <p:txBody>
          <a:bodyPr>
            <a:normAutofit/>
          </a:bodyPr>
          <a:lstStyle/>
          <a:p>
            <a:endParaRPr lang="en-IN" sz="2000" b="1">
              <a:latin typeface="Times New Roman" panose="02020603050405020304" pitchFamily="18" charset="0"/>
              <a:cs typeface="Times New Roman" panose="02020603050405020304" pitchFamily="18" charset="0"/>
            </a:endParaRPr>
          </a:p>
          <a:p>
            <a:endParaRPr lang="en-IN" sz="2000" b="1">
              <a:latin typeface="Times New Roman" panose="02020603050405020304" pitchFamily="18" charset="0"/>
              <a:cs typeface="Times New Roman" panose="02020603050405020304" pitchFamily="18" charset="0"/>
            </a:endParaRPr>
          </a:p>
          <a:p>
            <a:r>
              <a:rPr lang="en-IN" sz="3600" b="1">
                <a:latin typeface="Times New Roman" panose="02020603050405020304" pitchFamily="18" charset="0"/>
                <a:cs typeface="Times New Roman" panose="02020603050405020304" pitchFamily="18" charset="0"/>
              </a:rPr>
              <a:t>THANK YOU</a:t>
            </a:r>
            <a:endParaRPr lang="en-IN" sz="3600" b="1" dirty="0">
              <a:latin typeface="Times New Roman" panose="02020603050405020304" pitchFamily="18" charset="0"/>
              <a:cs typeface="Times New Roman" panose="02020603050405020304" pitchFamily="18" charset="0"/>
            </a:endParaRPr>
          </a:p>
        </p:txBody>
      </p:sp>
      <p:pic>
        <p:nvPicPr>
          <p:cNvPr id="18" name="Picture 17" descr="A child standing next to a person&#10;&#10;Description automatically generated">
            <a:extLst>
              <a:ext uri="{FF2B5EF4-FFF2-40B4-BE49-F238E27FC236}">
                <a16:creationId xmlns:a16="http://schemas.microsoft.com/office/drawing/2014/main" id="{A6802911-566A-050C-FE3B-286E6F2AA7E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797254" y="1138503"/>
            <a:ext cx="3429171" cy="4572228"/>
          </a:xfrm>
          <a:prstGeom prst="rect">
            <a:avLst/>
          </a:prstGeom>
          <a:ln>
            <a:noFill/>
          </a:ln>
          <a:effectLst>
            <a:softEdge rad="112500"/>
          </a:effectLst>
        </p:spPr>
      </p:pic>
    </p:spTree>
    <p:extLst>
      <p:ext uri="{BB962C8B-B14F-4D97-AF65-F5344CB8AC3E}">
        <p14:creationId xmlns:p14="http://schemas.microsoft.com/office/powerpoint/2010/main" val="3675246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B068B58-6F94-4AFF-A8A7-18573884D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32" name="Rectangle 31">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BE5B028C-7535-45E5-9D2C-32C50D0E0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a:xfrm>
            <a:off x="1191966" y="900622"/>
            <a:ext cx="4997189" cy="520215"/>
          </a:xfrm>
        </p:spPr>
        <p:txBody>
          <a:bodyPr anchor="b">
            <a:normAutofit fontScale="90000"/>
          </a:bodyPr>
          <a:lstStyle/>
          <a:p>
            <a:r>
              <a:rPr lang="en-IN" sz="4800" b="1" dirty="0"/>
              <a:t>Pictorial Journey</a:t>
            </a:r>
          </a:p>
        </p:txBody>
      </p:sp>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a:xfrm>
            <a:off x="11722608" y="18288"/>
            <a:ext cx="475488" cy="475488"/>
          </a:xfrm>
        </p:spPr>
        <p:txBody>
          <a:bodyPr>
            <a:normAutofit/>
          </a:bodyPr>
          <a:lstStyle/>
          <a:p>
            <a:pPr algn="ctr">
              <a:spcAft>
                <a:spcPts val="600"/>
              </a:spcAft>
            </a:pPr>
            <a:fld id="{26AD20E6-394B-4DF0-96A5-9647FF39C943}" type="slidenum">
              <a:rPr lang="en-IN" sz="900">
                <a:solidFill>
                  <a:schemeClr val="tx1">
                    <a:alpha val="70000"/>
                  </a:schemeClr>
                </a:solidFill>
              </a:rPr>
              <a:pPr algn="ctr">
                <a:spcAft>
                  <a:spcPts val="600"/>
                </a:spcAft>
              </a:pPr>
              <a:t>17</a:t>
            </a:fld>
            <a:endParaRPr lang="en-IN" sz="900">
              <a:solidFill>
                <a:schemeClr val="tx1">
                  <a:alpha val="70000"/>
                </a:schemeClr>
              </a:solidFill>
            </a:endParaRPr>
          </a:p>
        </p:txBody>
      </p:sp>
      <p:pic>
        <p:nvPicPr>
          <p:cNvPr id="22" name="Content Placeholder 21" descr="A group of people standing outside&#10;&#10;Description automatically generated">
            <a:extLst>
              <a:ext uri="{FF2B5EF4-FFF2-40B4-BE49-F238E27FC236}">
                <a16:creationId xmlns:a16="http://schemas.microsoft.com/office/drawing/2014/main" id="{CD9CD87F-5D21-82E2-8B56-6E214332424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2535" y="1842869"/>
            <a:ext cx="5247128" cy="3516922"/>
          </a:xfrm>
          <a:prstGeom prst="rect">
            <a:avLst/>
          </a:prstGeom>
          <a:ln>
            <a:noFill/>
          </a:ln>
          <a:effectLst>
            <a:softEdge rad="112500"/>
          </a:effectLst>
        </p:spPr>
      </p:pic>
      <p:pic>
        <p:nvPicPr>
          <p:cNvPr id="19" name="Picture 18" descr="A group of people standing in a line&#10;&#10;Description automatically generated">
            <a:extLst>
              <a:ext uri="{FF2B5EF4-FFF2-40B4-BE49-F238E27FC236}">
                <a16:creationId xmlns:a16="http://schemas.microsoft.com/office/drawing/2014/main" id="{045E6E9F-23EC-D531-4057-D63D2790B452}"/>
              </a:ext>
            </a:extLst>
          </p:cNvPr>
          <p:cNvPicPr>
            <a:picLocks noChangeAspect="1"/>
          </p:cNvPicPr>
          <p:nvPr/>
        </p:nvPicPr>
        <p:blipFill rotWithShape="1">
          <a:blip r:embed="rId4">
            <a:extLst>
              <a:ext uri="{28A0092B-C50C-407E-A947-70E740481C1C}">
                <a14:useLocalDpi xmlns:a14="http://schemas.microsoft.com/office/drawing/2010/main" val="0"/>
              </a:ext>
            </a:extLst>
          </a:blip>
          <a:srcRect r="-4" b="20386"/>
          <a:stretch/>
        </p:blipFill>
        <p:spPr>
          <a:xfrm>
            <a:off x="6575741" y="895610"/>
            <a:ext cx="4890576" cy="2443150"/>
          </a:xfrm>
          <a:prstGeom prst="rect">
            <a:avLst/>
          </a:prstGeom>
          <a:ln>
            <a:noFill/>
          </a:ln>
          <a:effectLst>
            <a:softEdge rad="112500"/>
          </a:effectLst>
        </p:spPr>
      </p:pic>
      <p:pic>
        <p:nvPicPr>
          <p:cNvPr id="15" name="Content Placeholder 14" descr="A group of people standing in front of a building&#10;&#10;Description automatically generated">
            <a:extLst>
              <a:ext uri="{FF2B5EF4-FFF2-40B4-BE49-F238E27FC236}">
                <a16:creationId xmlns:a16="http://schemas.microsoft.com/office/drawing/2014/main" id="{84B52959-FAD4-25C5-F85A-D99C84046E77}"/>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4" b="11186"/>
          <a:stretch/>
        </p:blipFill>
        <p:spPr>
          <a:xfrm>
            <a:off x="6575741" y="3504974"/>
            <a:ext cx="4890576" cy="2443150"/>
          </a:xfrm>
          <a:prstGeom prst="rect">
            <a:avLst/>
          </a:prstGeom>
          <a:ln>
            <a:noFill/>
          </a:ln>
          <a:effectLst>
            <a:softEdge rad="112500"/>
          </a:effectLst>
        </p:spPr>
      </p:pic>
      <p:sp>
        <p:nvSpPr>
          <p:cNvPr id="5" name="Footer Placeholder 4">
            <a:extLst>
              <a:ext uri="{FF2B5EF4-FFF2-40B4-BE49-F238E27FC236}">
                <a16:creationId xmlns:a16="http://schemas.microsoft.com/office/drawing/2014/main" id="{9B187AAF-6A0B-1393-C469-6E06803B7421}"/>
              </a:ext>
            </a:extLst>
          </p:cNvPr>
          <p:cNvSpPr>
            <a:spLocks noGrp="1"/>
          </p:cNvSpPr>
          <p:nvPr>
            <p:ph type="ftr" sz="quarter" idx="11"/>
          </p:nvPr>
        </p:nvSpPr>
        <p:spPr>
          <a:xfrm rot="5400000">
            <a:off x="10269029" y="3246438"/>
            <a:ext cx="3474720" cy="365125"/>
          </a:xfrm>
        </p:spPr>
        <p:txBody>
          <a:bodyPr>
            <a:normAutofit/>
          </a:bodyPr>
          <a:lstStyle/>
          <a:p>
            <a:pPr>
              <a:spcAft>
                <a:spcPts val="600"/>
              </a:spcAft>
            </a:pPr>
            <a:r>
              <a:rPr lang="en-US" sz="900">
                <a:solidFill>
                  <a:schemeClr val="tx1">
                    <a:alpha val="70000"/>
                  </a:schemeClr>
                </a:solidFill>
              </a:rPr>
              <a:t>You are not allowed to add slides to this presentation</a:t>
            </a:r>
            <a:endParaRPr lang="en-IN" sz="900">
              <a:solidFill>
                <a:schemeClr val="tx1">
                  <a:alpha val="70000"/>
                </a:schemeClr>
              </a:solidFill>
            </a:endParaRPr>
          </a:p>
        </p:txBody>
      </p:sp>
      <p:pic>
        <p:nvPicPr>
          <p:cNvPr id="6" name="Picture 5" descr="A black and white logo&#10;&#10;Description automatically generated">
            <a:extLst>
              <a:ext uri="{FF2B5EF4-FFF2-40B4-BE49-F238E27FC236}">
                <a16:creationId xmlns:a16="http://schemas.microsoft.com/office/drawing/2014/main" id="{2C883FF8-EF31-8555-D269-BBC64A068A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23814"/>
            <a:ext cx="1448971" cy="682029"/>
          </a:xfrm>
          <a:prstGeom prst="rect">
            <a:avLst/>
          </a:prstGeom>
        </p:spPr>
      </p:pic>
    </p:spTree>
    <p:extLst>
      <p:ext uri="{BB962C8B-B14F-4D97-AF65-F5344CB8AC3E}">
        <p14:creationId xmlns:p14="http://schemas.microsoft.com/office/powerpoint/2010/main" val="2333934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B068B58-6F94-4AFF-A8A7-18573884D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31" name="Rectangle 30">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BE5B028C-7535-45E5-9D2C-32C50D0E0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4" name="Slide Number Placeholder 3">
            <a:extLst>
              <a:ext uri="{FF2B5EF4-FFF2-40B4-BE49-F238E27FC236}">
                <a16:creationId xmlns:a16="http://schemas.microsoft.com/office/drawing/2014/main" id="{F7512292-B42A-7AC1-7086-3818B43D08E8}"/>
              </a:ext>
            </a:extLst>
          </p:cNvPr>
          <p:cNvSpPr>
            <a:spLocks noGrp="1"/>
          </p:cNvSpPr>
          <p:nvPr>
            <p:ph type="sldNum" sz="quarter" idx="12"/>
          </p:nvPr>
        </p:nvSpPr>
        <p:spPr>
          <a:xfrm>
            <a:off x="11722608" y="18288"/>
            <a:ext cx="475488" cy="475488"/>
          </a:xfrm>
        </p:spPr>
        <p:txBody>
          <a:bodyPr>
            <a:normAutofit/>
          </a:bodyPr>
          <a:lstStyle/>
          <a:p>
            <a:pPr algn="ctr">
              <a:spcAft>
                <a:spcPts val="600"/>
              </a:spcAft>
            </a:pPr>
            <a:fld id="{26AD20E6-394B-4DF0-96A5-9647FF39C943}" type="slidenum">
              <a:rPr lang="en-IN" sz="900">
                <a:solidFill>
                  <a:schemeClr val="tx1">
                    <a:alpha val="70000"/>
                  </a:schemeClr>
                </a:solidFill>
              </a:rPr>
              <a:pPr algn="ctr">
                <a:spcAft>
                  <a:spcPts val="600"/>
                </a:spcAft>
              </a:pPr>
              <a:t>18</a:t>
            </a:fld>
            <a:endParaRPr lang="en-IN" sz="900">
              <a:solidFill>
                <a:schemeClr val="tx1">
                  <a:alpha val="70000"/>
                </a:schemeClr>
              </a:solidFill>
            </a:endParaRPr>
          </a:p>
        </p:txBody>
      </p:sp>
      <p:pic>
        <p:nvPicPr>
          <p:cNvPr id="15" name="Content Placeholder 14" descr="A group of girls holding up a drawing&#10;&#10;Description automatically generated">
            <a:extLst>
              <a:ext uri="{FF2B5EF4-FFF2-40B4-BE49-F238E27FC236}">
                <a16:creationId xmlns:a16="http://schemas.microsoft.com/office/drawing/2014/main" id="{F0CDE1ED-047C-7D8A-CA70-0075350687E0}"/>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538541" y="3521899"/>
            <a:ext cx="5242111" cy="2606926"/>
          </a:xfrm>
          <a:prstGeom prst="rect">
            <a:avLst/>
          </a:prstGeom>
          <a:ln>
            <a:noFill/>
          </a:ln>
          <a:effectLst>
            <a:softEdge rad="112500"/>
          </a:effectLst>
        </p:spPr>
      </p:pic>
      <p:pic>
        <p:nvPicPr>
          <p:cNvPr id="8" name="Content Placeholder 7" descr="A group of people sitting around a table&#10;&#10;Description automatically generated">
            <a:extLst>
              <a:ext uri="{FF2B5EF4-FFF2-40B4-BE49-F238E27FC236}">
                <a16:creationId xmlns:a16="http://schemas.microsoft.com/office/drawing/2014/main" id="{BF7F26B8-1189-6516-6EBC-54E29D5CCE6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11189" r="-4" b="-4"/>
          <a:stretch/>
        </p:blipFill>
        <p:spPr>
          <a:xfrm>
            <a:off x="6726677" y="3521899"/>
            <a:ext cx="4890576" cy="2606926"/>
          </a:xfrm>
          <a:prstGeom prst="rect">
            <a:avLst/>
          </a:prstGeom>
          <a:ln>
            <a:noFill/>
          </a:ln>
          <a:effectLst>
            <a:softEdge rad="112500"/>
          </a:effectLst>
        </p:spPr>
      </p:pic>
      <p:sp>
        <p:nvSpPr>
          <p:cNvPr id="5" name="Footer Placeholder 4">
            <a:extLst>
              <a:ext uri="{FF2B5EF4-FFF2-40B4-BE49-F238E27FC236}">
                <a16:creationId xmlns:a16="http://schemas.microsoft.com/office/drawing/2014/main" id="{68ABA5A0-C039-E6BF-8014-4934B4E407B2}"/>
              </a:ext>
            </a:extLst>
          </p:cNvPr>
          <p:cNvSpPr>
            <a:spLocks noGrp="1"/>
          </p:cNvSpPr>
          <p:nvPr>
            <p:ph type="ftr" sz="quarter" idx="11"/>
          </p:nvPr>
        </p:nvSpPr>
        <p:spPr>
          <a:xfrm rot="5400000">
            <a:off x="10269029" y="3246438"/>
            <a:ext cx="3474720" cy="365125"/>
          </a:xfrm>
        </p:spPr>
        <p:txBody>
          <a:bodyPr>
            <a:normAutofit/>
          </a:bodyPr>
          <a:lstStyle/>
          <a:p>
            <a:pPr>
              <a:spcAft>
                <a:spcPts val="600"/>
              </a:spcAft>
            </a:pPr>
            <a:r>
              <a:rPr lang="en-US" sz="900">
                <a:solidFill>
                  <a:schemeClr val="tx1">
                    <a:alpha val="70000"/>
                  </a:schemeClr>
                </a:solidFill>
              </a:rPr>
              <a:t>You are not allowed to add slides to this presentation</a:t>
            </a:r>
            <a:endParaRPr lang="en-IN" sz="900">
              <a:solidFill>
                <a:schemeClr val="tx1">
                  <a:alpha val="70000"/>
                </a:schemeClr>
              </a:solidFill>
            </a:endParaRPr>
          </a:p>
        </p:txBody>
      </p:sp>
      <p:pic>
        <p:nvPicPr>
          <p:cNvPr id="6" name="Picture 5" descr="A black and white logo&#10;&#10;Description automatically generated">
            <a:extLst>
              <a:ext uri="{FF2B5EF4-FFF2-40B4-BE49-F238E27FC236}">
                <a16:creationId xmlns:a16="http://schemas.microsoft.com/office/drawing/2014/main" id="{7B7345B8-7C0E-06C7-9102-022DD59B44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0292"/>
            <a:ext cx="1582938" cy="745087"/>
          </a:xfrm>
          <a:prstGeom prst="rect">
            <a:avLst/>
          </a:prstGeom>
        </p:spPr>
      </p:pic>
      <p:pic>
        <p:nvPicPr>
          <p:cNvPr id="19" name="Picture 18" descr="A group of people standing in front of a pink building&#10;&#10;Description automatically generated">
            <a:extLst>
              <a:ext uri="{FF2B5EF4-FFF2-40B4-BE49-F238E27FC236}">
                <a16:creationId xmlns:a16="http://schemas.microsoft.com/office/drawing/2014/main" id="{032197BB-702A-AD26-E5B6-4ADBE447BF1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38542" y="724795"/>
            <a:ext cx="5242112" cy="2443150"/>
          </a:xfrm>
          <a:prstGeom prst="rect">
            <a:avLst/>
          </a:prstGeom>
          <a:ln>
            <a:noFill/>
          </a:ln>
          <a:effectLst>
            <a:softEdge rad="112500"/>
          </a:effectLst>
        </p:spPr>
      </p:pic>
      <p:pic>
        <p:nvPicPr>
          <p:cNvPr id="24" name="Picture 23" descr="A group of people holding signs&#10;&#10;Description automatically generated">
            <a:extLst>
              <a:ext uri="{FF2B5EF4-FFF2-40B4-BE49-F238E27FC236}">
                <a16:creationId xmlns:a16="http://schemas.microsoft.com/office/drawing/2014/main" id="{91DBE87C-0E98-E96F-726E-BA62AA6AA52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858000" y="744671"/>
            <a:ext cx="4612341" cy="2606926"/>
          </a:xfrm>
          <a:prstGeom prst="rect">
            <a:avLst/>
          </a:prstGeom>
          <a:ln>
            <a:noFill/>
          </a:ln>
          <a:effectLst>
            <a:softEdge rad="112500"/>
          </a:effectLst>
        </p:spPr>
      </p:pic>
    </p:spTree>
    <p:extLst>
      <p:ext uri="{BB962C8B-B14F-4D97-AF65-F5344CB8AC3E}">
        <p14:creationId xmlns:p14="http://schemas.microsoft.com/office/powerpoint/2010/main" val="4112284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E4CBDBB-4FBD-4B9E-BD01-054A81D43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B01A6F03-171F-40B2-8B2C-A061B89241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7" name="Rectangle 16">
            <a:extLst>
              <a:ext uri="{FF2B5EF4-FFF2-40B4-BE49-F238E27FC236}">
                <a16:creationId xmlns:a16="http://schemas.microsoft.com/office/drawing/2014/main" id="{72C4834C-B602-4125-8264-BD0D55A58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3172EE5-132F-4DD4-8855-4DBBD9C34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a:xfrm>
            <a:off x="1998875" y="1302871"/>
            <a:ext cx="8188026" cy="673847"/>
          </a:xfrm>
        </p:spPr>
        <p:txBody>
          <a:bodyPr anchor="b">
            <a:normAutofit fontScale="90000"/>
          </a:bodyPr>
          <a:lstStyle/>
          <a:p>
            <a:pPr algn="ctr"/>
            <a:r>
              <a:rPr lang="en-IN" sz="4800" b="1" dirty="0"/>
              <a:t>Mentor Approval</a:t>
            </a:r>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a:xfrm>
            <a:off x="11722608" y="18288"/>
            <a:ext cx="475488" cy="475488"/>
          </a:xfrm>
        </p:spPr>
        <p:txBody>
          <a:bodyPr>
            <a:normAutofit/>
          </a:bodyPr>
          <a:lstStyle/>
          <a:p>
            <a:pPr algn="ctr">
              <a:spcAft>
                <a:spcPts val="600"/>
              </a:spcAft>
            </a:pPr>
            <a:fld id="{26AD20E6-394B-4DF0-96A5-9647FF39C943}" type="slidenum">
              <a:rPr lang="en-IN" sz="900">
                <a:solidFill>
                  <a:schemeClr val="tx1">
                    <a:alpha val="70000"/>
                  </a:schemeClr>
                </a:solidFill>
              </a:rPr>
              <a:pPr algn="ctr">
                <a:spcAft>
                  <a:spcPts val="600"/>
                </a:spcAft>
              </a:pPr>
              <a:t>2</a:t>
            </a:fld>
            <a:endParaRPr lang="en-IN" sz="900">
              <a:solidFill>
                <a:schemeClr val="tx1">
                  <a:alpha val="70000"/>
                </a:schemeClr>
              </a:solidFill>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77491" y="1976718"/>
            <a:ext cx="6068291" cy="3600170"/>
          </a:xfrm>
        </p:spPr>
      </p:pic>
      <p:sp>
        <p:nvSpPr>
          <p:cNvPr id="5" name="Footer Placeholder 4">
            <a:extLst>
              <a:ext uri="{FF2B5EF4-FFF2-40B4-BE49-F238E27FC236}">
                <a16:creationId xmlns:a16="http://schemas.microsoft.com/office/drawing/2014/main" id="{F264D377-7310-FC9A-E728-3B686E1BEA5E}"/>
              </a:ext>
            </a:extLst>
          </p:cNvPr>
          <p:cNvSpPr>
            <a:spLocks noGrp="1"/>
          </p:cNvSpPr>
          <p:nvPr>
            <p:ph type="ftr" sz="quarter" idx="11"/>
          </p:nvPr>
        </p:nvSpPr>
        <p:spPr>
          <a:xfrm rot="5400000">
            <a:off x="10269029" y="3246438"/>
            <a:ext cx="3474720" cy="365125"/>
          </a:xfrm>
        </p:spPr>
        <p:txBody>
          <a:bodyPr>
            <a:normAutofit/>
          </a:bodyPr>
          <a:lstStyle/>
          <a:p>
            <a:pPr>
              <a:spcAft>
                <a:spcPts val="600"/>
              </a:spcAft>
            </a:pPr>
            <a:r>
              <a:rPr lang="en-US" sz="900">
                <a:solidFill>
                  <a:schemeClr val="tx1">
                    <a:alpha val="70000"/>
                  </a:schemeClr>
                </a:solidFill>
              </a:rPr>
              <a:t>You are not allowed to add slides to this presentation</a:t>
            </a:r>
            <a:endParaRPr lang="en-IN" sz="900">
              <a:solidFill>
                <a:schemeClr val="tx1">
                  <a:alpha val="70000"/>
                </a:schemeClr>
              </a:solidFill>
            </a:endParaRPr>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813"/>
            <a:ext cx="2138082" cy="1006393"/>
          </a:xfrm>
          <a:prstGeom prst="rect">
            <a:avLst/>
          </a:prstGeom>
        </p:spPr>
      </p:pic>
    </p:spTree>
    <p:extLst>
      <p:ext uri="{BB962C8B-B14F-4D97-AF65-F5344CB8AC3E}">
        <p14:creationId xmlns:p14="http://schemas.microsoft.com/office/powerpoint/2010/main" val="2861094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E4CBDBB-4FBD-4B9E-BD01-054A81D43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B01A6F03-171F-40B2-8B2C-A061B89241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7" name="Rectangle 16">
            <a:extLst>
              <a:ext uri="{FF2B5EF4-FFF2-40B4-BE49-F238E27FC236}">
                <a16:creationId xmlns:a16="http://schemas.microsoft.com/office/drawing/2014/main" id="{72C4834C-B602-4125-8264-BD0D55A58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3172EE5-132F-4DD4-8855-4DBBD9C34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a:xfrm>
            <a:off x="1998875" y="1118765"/>
            <a:ext cx="8188026" cy="572875"/>
          </a:xfrm>
        </p:spPr>
        <p:txBody>
          <a:bodyPr anchor="b">
            <a:normAutofit fontScale="90000"/>
          </a:bodyPr>
          <a:lstStyle/>
          <a:p>
            <a:pPr algn="ctr"/>
            <a:r>
              <a:rPr lang="en-IN" sz="4800" b="1" dirty="0">
                <a:latin typeface="Times New Roman" panose="02020603050405020304" pitchFamily="18" charset="0"/>
                <a:cs typeface="Times New Roman" panose="02020603050405020304" pitchFamily="18" charset="0"/>
              </a:rPr>
              <a:t>Introduction</a:t>
            </a:r>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a:xfrm>
            <a:off x="11722608" y="18288"/>
            <a:ext cx="475488" cy="475488"/>
          </a:xfrm>
        </p:spPr>
        <p:txBody>
          <a:bodyPr>
            <a:normAutofit/>
          </a:bodyPr>
          <a:lstStyle/>
          <a:p>
            <a:pPr algn="ctr">
              <a:spcAft>
                <a:spcPts val="600"/>
              </a:spcAft>
            </a:pPr>
            <a:fld id="{26AD20E6-394B-4DF0-96A5-9647FF39C943}" type="slidenum">
              <a:rPr lang="en-IN" sz="900">
                <a:solidFill>
                  <a:schemeClr val="tx1">
                    <a:alpha val="70000"/>
                  </a:schemeClr>
                </a:solidFill>
              </a:rPr>
              <a:pPr algn="ctr">
                <a:spcAft>
                  <a:spcPts val="600"/>
                </a:spcAft>
              </a:pPr>
              <a:t>3</a:t>
            </a:fld>
            <a:endParaRPr lang="en-IN" sz="900">
              <a:solidFill>
                <a:schemeClr val="tx1">
                  <a:alpha val="70000"/>
                </a:schemeClr>
              </a:solidFill>
            </a:endParaRPr>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a:xfrm>
            <a:off x="1183340" y="1691640"/>
            <a:ext cx="9910483" cy="3884642"/>
          </a:xfrm>
        </p:spPr>
        <p:txBody>
          <a:bodyPr anchor="t">
            <a:normAutofit fontScale="92500" lnSpcReduction="10000"/>
          </a:bodyPr>
          <a:lstStyle/>
          <a:p>
            <a:pPr marL="0" indent="0">
              <a:buNone/>
            </a:pPr>
            <a:r>
              <a:rPr lang="en-US" sz="2400" dirty="0">
                <a:latin typeface="Times New Roman" panose="02020603050405020304" pitchFamily="18" charset="0"/>
                <a:cs typeface="Times New Roman" panose="02020603050405020304" pitchFamily="18" charset="0"/>
              </a:rPr>
              <a:t>The study is performing a trend analysis of the data recorded quarterly by the facility on the HMIS portal and understand the trend in the data before and after the launch of Aspirational block program within the three key performance indicators. Intervention based on the facility capacity building and quality improvement amends the service provision of the facility in a difference of pre and post launch of the ABP. </a:t>
            </a:r>
          </a:p>
          <a:p>
            <a:pPr marL="0" indent="0">
              <a:buNone/>
            </a:pPr>
            <a:r>
              <a:rPr lang="en-US" sz="2400" dirty="0">
                <a:latin typeface="Times New Roman" panose="02020603050405020304" pitchFamily="18" charset="0"/>
                <a:cs typeface="Times New Roman" panose="02020603050405020304" pitchFamily="18" charset="0"/>
              </a:rPr>
              <a:t>The study focuses on the trend in Maternal and child Health status of 2 aspirational blocks among the 4 blocks namely: Fatehpur &amp; </a:t>
            </a:r>
            <a:r>
              <a:rPr lang="en-US" sz="2400" dirty="0" err="1">
                <a:latin typeface="Times New Roman" panose="02020603050405020304" pitchFamily="18" charset="0"/>
                <a:cs typeface="Times New Roman" panose="02020603050405020304" pitchFamily="18" charset="0"/>
              </a:rPr>
              <a:t>Imamganj</a:t>
            </a:r>
            <a:r>
              <a:rPr lang="en-US" sz="2400" dirty="0">
                <a:latin typeface="Times New Roman" panose="02020603050405020304" pitchFamily="18" charset="0"/>
                <a:cs typeface="Times New Roman" panose="02020603050405020304" pitchFamily="18" charset="0"/>
              </a:rPr>
              <a:t> of district Gaya State Bihar after the launch of Aspirational District </a:t>
            </a:r>
            <a:r>
              <a:rPr lang="en-US" sz="2400" dirty="0" err="1">
                <a:latin typeface="Times New Roman" panose="02020603050405020304" pitchFamily="18" charset="0"/>
                <a:cs typeface="Times New Roman" panose="02020603050405020304" pitchFamily="18" charset="0"/>
              </a:rPr>
              <a:t>Programme</a:t>
            </a:r>
            <a:r>
              <a:rPr lang="en-US" sz="2400" dirty="0">
                <a:latin typeface="Times New Roman" panose="02020603050405020304" pitchFamily="18" charset="0"/>
                <a:cs typeface="Times New Roman" panose="02020603050405020304" pitchFamily="18" charset="0"/>
              </a:rPr>
              <a:t> 2018.</a:t>
            </a:r>
          </a:p>
          <a:p>
            <a:pPr marL="0" indent="0">
              <a:buNone/>
            </a:pPr>
            <a:r>
              <a:rPr lang="en-US" sz="2400" dirty="0">
                <a:latin typeface="Times New Roman" panose="02020603050405020304" pitchFamily="18" charset="0"/>
                <a:cs typeface="Times New Roman" panose="02020603050405020304" pitchFamily="18" charset="0"/>
              </a:rPr>
              <a:t>With the aim of speeding progress through enhanced data-driven governance, rigorous monitoring, turning development into a mass movement, cooperating with stakeholders beyond the government, and working as Team India (the Centre and the States), this marks the first time that a program of this size and scope has been introduced by the government.(1</a:t>
            </a:r>
            <a:r>
              <a:rPr lang="en-US" sz="1800" dirty="0">
                <a:latin typeface="Times New Roman" panose="02020603050405020304" pitchFamily="18" charset="0"/>
                <a:cs typeface="Times New Roman" panose="02020603050405020304" pitchFamily="18" charset="0"/>
              </a:rPr>
              <a:t>)</a:t>
            </a:r>
            <a:endParaRPr lang="en-IN" sz="1800"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F264D377-7310-FC9A-E728-3B686E1BEA5E}"/>
              </a:ext>
            </a:extLst>
          </p:cNvPr>
          <p:cNvSpPr>
            <a:spLocks noGrp="1"/>
          </p:cNvSpPr>
          <p:nvPr>
            <p:ph type="ftr" sz="quarter" idx="11"/>
          </p:nvPr>
        </p:nvSpPr>
        <p:spPr>
          <a:xfrm rot="5400000">
            <a:off x="10269029" y="3246438"/>
            <a:ext cx="3474720" cy="365125"/>
          </a:xfrm>
        </p:spPr>
        <p:txBody>
          <a:bodyPr>
            <a:normAutofit/>
          </a:bodyPr>
          <a:lstStyle/>
          <a:p>
            <a:pPr>
              <a:spcAft>
                <a:spcPts val="600"/>
              </a:spcAft>
            </a:pPr>
            <a:r>
              <a:rPr lang="en-US" sz="900">
                <a:solidFill>
                  <a:schemeClr val="tx1">
                    <a:alpha val="70000"/>
                  </a:schemeClr>
                </a:solidFill>
              </a:rPr>
              <a:t>You are not allowed to add slides to this presentation</a:t>
            </a:r>
            <a:endParaRPr lang="en-IN" sz="900">
              <a:solidFill>
                <a:schemeClr val="tx1">
                  <a:alpha val="70000"/>
                </a:schemeClr>
              </a:solidFill>
            </a:endParaRPr>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3"/>
            <a:ext cx="2084294" cy="981075"/>
          </a:xfrm>
          <a:prstGeom prst="rect">
            <a:avLst/>
          </a:prstGeom>
        </p:spPr>
      </p:pic>
    </p:spTree>
    <p:extLst>
      <p:ext uri="{BB962C8B-B14F-4D97-AF65-F5344CB8AC3E}">
        <p14:creationId xmlns:p14="http://schemas.microsoft.com/office/powerpoint/2010/main" val="2935010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E4CBDBB-4FBD-4B9E-BD01-054A81D43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Picture 33">
            <a:extLst>
              <a:ext uri="{FF2B5EF4-FFF2-40B4-BE49-F238E27FC236}">
                <a16:creationId xmlns:a16="http://schemas.microsoft.com/office/drawing/2014/main" id="{B01A6F03-171F-40B2-8B2C-A061B89241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36" name="Rectangle 35">
            <a:extLst>
              <a:ext uri="{FF2B5EF4-FFF2-40B4-BE49-F238E27FC236}">
                <a16:creationId xmlns:a16="http://schemas.microsoft.com/office/drawing/2014/main" id="{72C4834C-B602-4125-8264-BD0D55A58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53172EE5-132F-4DD4-8855-4DBBD9C34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5" name="Slide Number Placeholder 4">
            <a:extLst>
              <a:ext uri="{FF2B5EF4-FFF2-40B4-BE49-F238E27FC236}">
                <a16:creationId xmlns:a16="http://schemas.microsoft.com/office/drawing/2014/main" id="{3C70C045-F8CF-0EDA-D4E7-082C0BB68CB2}"/>
              </a:ext>
            </a:extLst>
          </p:cNvPr>
          <p:cNvSpPr>
            <a:spLocks noGrp="1"/>
          </p:cNvSpPr>
          <p:nvPr>
            <p:ph type="sldNum" sz="quarter" idx="12"/>
          </p:nvPr>
        </p:nvSpPr>
        <p:spPr>
          <a:xfrm>
            <a:off x="11722608" y="18288"/>
            <a:ext cx="475488" cy="475488"/>
          </a:xfrm>
        </p:spPr>
        <p:txBody>
          <a:bodyPr>
            <a:normAutofit/>
          </a:bodyPr>
          <a:lstStyle/>
          <a:p>
            <a:pPr algn="ctr">
              <a:spcAft>
                <a:spcPts val="600"/>
              </a:spcAft>
            </a:pPr>
            <a:fld id="{26AD20E6-394B-4DF0-96A5-9647FF39C943}" type="slidenum">
              <a:rPr lang="en-IN" sz="900">
                <a:solidFill>
                  <a:schemeClr val="tx1">
                    <a:alpha val="70000"/>
                  </a:schemeClr>
                </a:solidFill>
              </a:rPr>
              <a:pPr algn="ctr">
                <a:spcAft>
                  <a:spcPts val="600"/>
                </a:spcAft>
              </a:pPr>
              <a:t>4</a:t>
            </a:fld>
            <a:endParaRPr lang="en-IN" sz="900">
              <a:solidFill>
                <a:schemeClr val="tx1">
                  <a:alpha val="70000"/>
                </a:schemeClr>
              </a:solidFill>
            </a:endParaRPr>
          </a:p>
        </p:txBody>
      </p:sp>
      <p:sp>
        <p:nvSpPr>
          <p:cNvPr id="3" name="Content Placeholder 2">
            <a:extLst>
              <a:ext uri="{FF2B5EF4-FFF2-40B4-BE49-F238E27FC236}">
                <a16:creationId xmlns:a16="http://schemas.microsoft.com/office/drawing/2014/main" id="{52079E16-4C53-28C2-8EC4-518B14848E9E}"/>
              </a:ext>
            </a:extLst>
          </p:cNvPr>
          <p:cNvSpPr>
            <a:spLocks noGrp="1"/>
          </p:cNvSpPr>
          <p:nvPr>
            <p:ph idx="1"/>
          </p:nvPr>
        </p:nvSpPr>
        <p:spPr>
          <a:xfrm>
            <a:off x="1156447" y="1118765"/>
            <a:ext cx="9910482" cy="4457517"/>
          </a:xfrm>
        </p:spPr>
        <p:txBody>
          <a:bodyPr anchor="t">
            <a:normAutofit/>
          </a:bodyPr>
          <a:lstStyle/>
          <a:p>
            <a:pPr marL="0" indent="0">
              <a:buNone/>
            </a:pPr>
            <a:r>
              <a:rPr lang="en-US" sz="2000" dirty="0">
                <a:latin typeface="Times New Roman" panose="02020603050405020304" pitchFamily="18" charset="0"/>
                <a:cs typeface="Times New Roman" panose="02020603050405020304" pitchFamily="18" charset="0"/>
              </a:rPr>
              <a:t>India's Aspirational District Program, established by NITI Aayog in January 2018, intends to accelerate and successfully improve the country's 112 least-developed districts. This program functions in three dimensions: convergence, collaboration, and competitiveness. The program views states as accountable agents for capacity building, employing data-driven methodologies to record and </a:t>
            </a:r>
            <a:r>
              <a:rPr lang="en-US" sz="2000" dirty="0" err="1">
                <a:latin typeface="Times New Roman" panose="02020603050405020304" pitchFamily="18" charset="0"/>
                <a:cs typeface="Times New Roman" panose="02020603050405020304" pitchFamily="18" charset="0"/>
              </a:rPr>
              <a:t>analyse</a:t>
            </a:r>
            <a:r>
              <a:rPr lang="en-US" sz="2000" dirty="0">
                <a:latin typeface="Times New Roman" panose="02020603050405020304" pitchFamily="18" charset="0"/>
                <a:cs typeface="Times New Roman" panose="02020603050405020304" pitchFamily="18" charset="0"/>
              </a:rPr>
              <a:t> difficulties and identify bottlenecks. NITI Aayog tracks the development of each aspirational district using robust statistical models and ICTs, and grades them based on their accomplishments. The research looks at the progress made by the 2 blocks within the Health status topic. </a:t>
            </a:r>
          </a:p>
          <a:p>
            <a:pPr marL="0" indent="0">
              <a:buNone/>
            </a:pPr>
            <a:r>
              <a:rPr lang="en-US" sz="2000" dirty="0">
                <a:latin typeface="Times New Roman" panose="02020603050405020304" pitchFamily="18" charset="0"/>
                <a:cs typeface="Times New Roman" panose="02020603050405020304" pitchFamily="18" charset="0"/>
              </a:rPr>
              <a:t>The Aspirational District Program has enabled governments to assume responsibility for the improvement of district administration using data-driven methods.(1) The program's emphasis on district convergence, teamwork, and competitiveness leading to advances in health and skill development. Out of 100 blocks all over India, 4 blocks are selected from Gaya district. 7 KPIs of health from “Health and Nutrition” have been decided to be monitored to track the progress of the selected blocks and rank them on the basis of their performance to encourage a healthy competition among the blocks. </a:t>
            </a:r>
          </a:p>
          <a:p>
            <a:pPr marL="0" indent="0" algn="ctr">
              <a:buNone/>
            </a:pPr>
            <a:endParaRPr lang="en-IN" sz="1100" dirty="0"/>
          </a:p>
        </p:txBody>
      </p:sp>
      <p:sp>
        <p:nvSpPr>
          <p:cNvPr id="4" name="Footer Placeholder 3">
            <a:extLst>
              <a:ext uri="{FF2B5EF4-FFF2-40B4-BE49-F238E27FC236}">
                <a16:creationId xmlns:a16="http://schemas.microsoft.com/office/drawing/2014/main" id="{922C2BBA-57C5-AB7D-AD25-D5BDA5BF7B0D}"/>
              </a:ext>
            </a:extLst>
          </p:cNvPr>
          <p:cNvSpPr>
            <a:spLocks noGrp="1"/>
          </p:cNvSpPr>
          <p:nvPr>
            <p:ph type="ftr" sz="quarter" idx="11"/>
          </p:nvPr>
        </p:nvSpPr>
        <p:spPr>
          <a:xfrm rot="5400000">
            <a:off x="10269029" y="3246438"/>
            <a:ext cx="3474720" cy="365125"/>
          </a:xfrm>
        </p:spPr>
        <p:txBody>
          <a:bodyPr>
            <a:normAutofit/>
          </a:bodyPr>
          <a:lstStyle/>
          <a:p>
            <a:pPr>
              <a:spcAft>
                <a:spcPts val="600"/>
              </a:spcAft>
            </a:pPr>
            <a:r>
              <a:rPr lang="en-US" sz="900">
                <a:solidFill>
                  <a:schemeClr val="tx1">
                    <a:alpha val="70000"/>
                  </a:schemeClr>
                </a:solidFill>
              </a:rPr>
              <a:t>You are not allowed to add slides to this presentation</a:t>
            </a:r>
            <a:endParaRPr lang="en-IN" sz="900">
              <a:solidFill>
                <a:schemeClr val="tx1">
                  <a:alpha val="70000"/>
                </a:schemeClr>
              </a:solidFill>
            </a:endParaRPr>
          </a:p>
        </p:txBody>
      </p:sp>
      <p:pic>
        <p:nvPicPr>
          <p:cNvPr id="6" name="Picture 5">
            <a:extLst>
              <a:ext uri="{FF2B5EF4-FFF2-40B4-BE49-F238E27FC236}">
                <a16:creationId xmlns:a16="http://schemas.microsoft.com/office/drawing/2014/main" id="{57736E97-0F14-0BE6-36B5-6A72F73C7B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793210" cy="844062"/>
          </a:xfrm>
          <a:prstGeom prst="rect">
            <a:avLst/>
          </a:prstGeom>
        </p:spPr>
      </p:pic>
    </p:spTree>
    <p:extLst>
      <p:ext uri="{BB962C8B-B14F-4D97-AF65-F5344CB8AC3E}">
        <p14:creationId xmlns:p14="http://schemas.microsoft.com/office/powerpoint/2010/main" val="434800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B068B58-6F94-4AFF-A8A7-18573884D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Picture 41">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43" name="Rectangle 42">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BE5B028C-7535-45E5-9D2C-32C50D0E0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a:xfrm>
            <a:off x="1191966" y="900622"/>
            <a:ext cx="4997189" cy="791018"/>
          </a:xfrm>
        </p:spPr>
        <p:txBody>
          <a:bodyPr anchor="b">
            <a:normAutofit/>
          </a:bodyPr>
          <a:lstStyle/>
          <a:p>
            <a:r>
              <a:rPr lang="en-IN" sz="4800" b="1" dirty="0"/>
              <a:t>Methodology</a:t>
            </a:r>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a:xfrm>
            <a:off x="11722608" y="18288"/>
            <a:ext cx="475488" cy="475488"/>
          </a:xfrm>
        </p:spPr>
        <p:txBody>
          <a:bodyPr>
            <a:normAutofit/>
          </a:bodyPr>
          <a:lstStyle/>
          <a:p>
            <a:pPr algn="ctr">
              <a:spcAft>
                <a:spcPts val="600"/>
              </a:spcAft>
            </a:pPr>
            <a:fld id="{26AD20E6-394B-4DF0-96A5-9647FF39C943}" type="slidenum">
              <a:rPr lang="en-IN" sz="900">
                <a:solidFill>
                  <a:schemeClr val="tx1">
                    <a:alpha val="70000"/>
                  </a:schemeClr>
                </a:solidFill>
              </a:rPr>
              <a:pPr algn="ctr">
                <a:spcAft>
                  <a:spcPts val="600"/>
                </a:spcAft>
              </a:pPr>
              <a:t>5</a:t>
            </a:fld>
            <a:endParaRPr lang="en-IN" sz="900">
              <a:solidFill>
                <a:schemeClr val="tx1">
                  <a:alpha val="70000"/>
                </a:schemeClr>
              </a:solidFill>
            </a:endParaRPr>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a:xfrm>
            <a:off x="1191966" y="1863087"/>
            <a:ext cx="4997189" cy="4044050"/>
          </a:xfrm>
        </p:spPr>
        <p:txBody>
          <a:bodyPr>
            <a:normAutofit/>
          </a:bodyPr>
          <a:lstStyle/>
          <a:p>
            <a:pPr marL="342900" lvl="0" indent="-342900">
              <a:spcAft>
                <a:spcPts val="0"/>
              </a:spcAft>
              <a:buFont typeface="Symbol" panose="05050102010706020507" pitchFamily="18" charset="2"/>
              <a:buChar char=""/>
            </a:pPr>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Study design: Observational Secondary study </a:t>
            </a:r>
          </a:p>
          <a:p>
            <a:pPr marL="342900" lvl="0" indent="-342900">
              <a:spcAft>
                <a:spcPts val="0"/>
              </a:spcAft>
              <a:buFont typeface="Symbol" panose="05050102010706020507" pitchFamily="18" charset="2"/>
              <a:buChar char=""/>
            </a:pPr>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Study period: 3 months</a:t>
            </a:r>
          </a:p>
          <a:p>
            <a:pPr marL="342900" indent="-342900">
              <a:buFont typeface="Symbol" panose="05050102010706020507" pitchFamily="18" charset="2"/>
              <a:buChar char=""/>
            </a:pPr>
            <a:r>
              <a:rPr lang="en-IN" sz="2000" dirty="0">
                <a:latin typeface="Times New Roman" panose="02020603050405020304" pitchFamily="18" charset="0"/>
                <a:cs typeface="Times New Roman" panose="02020603050405020304" pitchFamily="18" charset="0"/>
              </a:rPr>
              <a:t>Study population: Women and children of the blocks namely Fatehpur and </a:t>
            </a:r>
            <a:r>
              <a:rPr lang="en-IN" sz="2000" dirty="0" err="1">
                <a:latin typeface="Times New Roman" panose="02020603050405020304" pitchFamily="18" charset="0"/>
                <a:cs typeface="Times New Roman" panose="02020603050405020304" pitchFamily="18" charset="0"/>
              </a:rPr>
              <a:t>Imamganj</a:t>
            </a:r>
            <a:r>
              <a:rPr lang="en-IN" sz="2000" dirty="0">
                <a:latin typeface="Times New Roman" panose="02020603050405020304" pitchFamily="18" charset="0"/>
                <a:cs typeface="Times New Roman" panose="02020603050405020304" pitchFamily="18" charset="0"/>
              </a:rPr>
              <a:t>.</a:t>
            </a:r>
          </a:p>
          <a:p>
            <a:pPr marL="0" indent="0">
              <a:buNone/>
            </a:pPr>
            <a:endParaRPr lang="en-IN" sz="1800" dirty="0"/>
          </a:p>
        </p:txBody>
      </p:sp>
      <p:pic>
        <p:nvPicPr>
          <p:cNvPr id="8" name="Picture 7" descr="A map of a country with different colored areas&#10;&#10;Description automatically generated">
            <a:extLst>
              <a:ext uri="{FF2B5EF4-FFF2-40B4-BE49-F238E27FC236}">
                <a16:creationId xmlns:a16="http://schemas.microsoft.com/office/drawing/2014/main" id="{361EE0C9-F8BE-5DD5-9DC6-A7AB2167A6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364565"/>
            <a:ext cx="5370317" cy="4332849"/>
          </a:xfrm>
          <a:prstGeom prst="rect">
            <a:avLst/>
          </a:prstGeom>
        </p:spPr>
      </p:pic>
      <p:sp>
        <p:nvSpPr>
          <p:cNvPr id="5" name="Footer Placeholder 4">
            <a:extLst>
              <a:ext uri="{FF2B5EF4-FFF2-40B4-BE49-F238E27FC236}">
                <a16:creationId xmlns:a16="http://schemas.microsoft.com/office/drawing/2014/main" id="{13826005-CE28-7D60-D38A-A20359BF8D20}"/>
              </a:ext>
            </a:extLst>
          </p:cNvPr>
          <p:cNvSpPr>
            <a:spLocks noGrp="1"/>
          </p:cNvSpPr>
          <p:nvPr>
            <p:ph type="ftr" sz="quarter" idx="11"/>
          </p:nvPr>
        </p:nvSpPr>
        <p:spPr>
          <a:xfrm rot="5400000">
            <a:off x="10269029" y="3246438"/>
            <a:ext cx="3474720" cy="365125"/>
          </a:xfrm>
        </p:spPr>
        <p:txBody>
          <a:bodyPr>
            <a:normAutofit/>
          </a:bodyPr>
          <a:lstStyle/>
          <a:p>
            <a:pPr>
              <a:spcAft>
                <a:spcPts val="600"/>
              </a:spcAft>
            </a:pPr>
            <a:r>
              <a:rPr lang="en-US" sz="900">
                <a:solidFill>
                  <a:schemeClr val="tx1">
                    <a:alpha val="70000"/>
                  </a:schemeClr>
                </a:solidFill>
              </a:rPr>
              <a:t>You are not allowed to add slides to this presentation</a:t>
            </a:r>
            <a:endParaRPr lang="en-IN" sz="900">
              <a:solidFill>
                <a:schemeClr val="tx1">
                  <a:alpha val="70000"/>
                </a:schemeClr>
              </a:solidFill>
            </a:endParaRPr>
          </a:p>
        </p:txBody>
      </p:sp>
      <p:pic>
        <p:nvPicPr>
          <p:cNvPr id="6" name="Picture 5">
            <a:extLst>
              <a:ext uri="{FF2B5EF4-FFF2-40B4-BE49-F238E27FC236}">
                <a16:creationId xmlns:a16="http://schemas.microsoft.com/office/drawing/2014/main" id="{096665F7-D441-D56F-3223-09638E6207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91" y="-19429"/>
            <a:ext cx="1772528" cy="834327"/>
          </a:xfrm>
          <a:prstGeom prst="rect">
            <a:avLst/>
          </a:prstGeom>
        </p:spPr>
      </p:pic>
    </p:spTree>
    <p:extLst>
      <p:ext uri="{BB962C8B-B14F-4D97-AF65-F5344CB8AC3E}">
        <p14:creationId xmlns:p14="http://schemas.microsoft.com/office/powerpoint/2010/main" val="459109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E4CBDBB-4FBD-4B9E-BD01-054A81D43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B01A6F03-171F-40B2-8B2C-A061B89241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30" name="Rectangle 29">
            <a:extLst>
              <a:ext uri="{FF2B5EF4-FFF2-40B4-BE49-F238E27FC236}">
                <a16:creationId xmlns:a16="http://schemas.microsoft.com/office/drawing/2014/main" id="{72C4834C-B602-4125-8264-BD0D55A58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53172EE5-132F-4DD4-8855-4DBBD9C34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a:xfrm>
            <a:off x="1998875" y="1302871"/>
            <a:ext cx="8188026" cy="596267"/>
          </a:xfrm>
        </p:spPr>
        <p:txBody>
          <a:bodyPr anchor="b">
            <a:normAutofit fontScale="90000"/>
          </a:bodyPr>
          <a:lstStyle/>
          <a:p>
            <a:pPr algn="ctr"/>
            <a:r>
              <a:rPr lang="en-IN" sz="4800" b="1" dirty="0"/>
              <a:t>Objectives</a:t>
            </a:r>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a:xfrm>
            <a:off x="11722608" y="18288"/>
            <a:ext cx="475488" cy="475488"/>
          </a:xfrm>
        </p:spPr>
        <p:txBody>
          <a:bodyPr>
            <a:normAutofit/>
          </a:bodyPr>
          <a:lstStyle/>
          <a:p>
            <a:pPr algn="ctr">
              <a:spcAft>
                <a:spcPts val="600"/>
              </a:spcAft>
            </a:pPr>
            <a:fld id="{26AD20E6-394B-4DF0-96A5-9647FF39C943}" type="slidenum">
              <a:rPr lang="en-IN" sz="900">
                <a:solidFill>
                  <a:schemeClr val="tx1">
                    <a:alpha val="70000"/>
                  </a:schemeClr>
                </a:solidFill>
              </a:rPr>
              <a:pPr algn="ctr">
                <a:spcAft>
                  <a:spcPts val="600"/>
                </a:spcAft>
              </a:pPr>
              <a:t>6</a:t>
            </a:fld>
            <a:endParaRPr lang="en-IN" sz="900">
              <a:solidFill>
                <a:schemeClr val="tx1">
                  <a:alpha val="70000"/>
                </a:schemeClr>
              </a:solidFill>
            </a:endParaRPr>
          </a:p>
        </p:txBody>
      </p:sp>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a:xfrm>
            <a:off x="1366633" y="1899138"/>
            <a:ext cx="9108626" cy="3677144"/>
          </a:xfrm>
        </p:spPr>
        <p:txBody>
          <a:bodyPr anchor="t">
            <a:normAutofit lnSpcReduction="10000"/>
          </a:bodyPr>
          <a:lstStyle/>
          <a:p>
            <a:pPr marL="285750" lvl="0" indent="-285750">
              <a:spcAft>
                <a:spcPts val="800"/>
              </a:spcAft>
              <a:buFont typeface="Arial" panose="020B0604020202020204" pitchFamily="34" charset="0"/>
              <a:buChar char="•"/>
            </a:pPr>
            <a:r>
              <a:rPr lang="en-IN" sz="2000" kern="100" dirty="0">
                <a:latin typeface="Times New Roman" panose="02020603050405020304" pitchFamily="18" charset="0"/>
                <a:ea typeface="Calibri" panose="020F0502020204030204" pitchFamily="34" charset="0"/>
                <a:cs typeface="Times New Roman" panose="02020603050405020304" pitchFamily="18" charset="0"/>
              </a:rPr>
              <a:t>To compare the data Pre-launch of Aspirational District program and after to see the trend in Maternal and Child health.</a:t>
            </a:r>
          </a:p>
          <a:p>
            <a:pPr marL="285750" indent="-285750">
              <a:spcAft>
                <a:spcPts val="8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To provide evidence based constructive suggestions to the government as a step towards achieving the set target of improving the KPIs.</a:t>
            </a:r>
            <a:endParaRPr lang="en-I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spcAft>
                <a:spcPts val="800"/>
              </a:spcAft>
              <a:buNone/>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Among the 7 KPIs we are observing 3 KPIs:</a:t>
            </a:r>
          </a:p>
          <a:p>
            <a:pPr marL="342900" lvl="0" indent="-342900">
              <a:spcAft>
                <a:spcPts val="800"/>
              </a:spcAft>
              <a:buFont typeface="Symbol" panose="05050102010706020507" pitchFamily="18" charset="2"/>
              <a:buChar char=""/>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Percentage of ANC registration within the first trimester against total ANC registrations.</a:t>
            </a:r>
          </a:p>
          <a:p>
            <a:pPr marL="342900" lvl="0" indent="-342900">
              <a:spcAft>
                <a:spcPts val="800"/>
              </a:spcAft>
              <a:buFont typeface="Symbol" panose="05050102010706020507" pitchFamily="18" charset="2"/>
              <a:buChar char=""/>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Percentage of institutional deliveries against total reported deliveries.</a:t>
            </a:r>
          </a:p>
          <a:p>
            <a:pPr marL="342900" lvl="0" indent="-342900">
              <a:spcAft>
                <a:spcPts val="800"/>
              </a:spcAft>
              <a:buFont typeface="Symbol" panose="05050102010706020507" pitchFamily="18" charset="2"/>
              <a:buChar char=""/>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Percentage of LBW babies less than 2500 grams.</a:t>
            </a:r>
            <a:endParaRPr lang="en-I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IN" sz="700" dirty="0"/>
          </a:p>
        </p:txBody>
      </p:sp>
      <p:sp>
        <p:nvSpPr>
          <p:cNvPr id="5" name="Footer Placeholder 4">
            <a:extLst>
              <a:ext uri="{FF2B5EF4-FFF2-40B4-BE49-F238E27FC236}">
                <a16:creationId xmlns:a16="http://schemas.microsoft.com/office/drawing/2014/main" id="{8844328F-626B-70E2-D0C5-F16A1E592868}"/>
              </a:ext>
            </a:extLst>
          </p:cNvPr>
          <p:cNvSpPr>
            <a:spLocks noGrp="1"/>
          </p:cNvSpPr>
          <p:nvPr>
            <p:ph type="ftr" sz="quarter" idx="11"/>
          </p:nvPr>
        </p:nvSpPr>
        <p:spPr>
          <a:xfrm rot="5400000">
            <a:off x="10269029" y="3246438"/>
            <a:ext cx="3474720" cy="365125"/>
          </a:xfrm>
        </p:spPr>
        <p:txBody>
          <a:bodyPr>
            <a:normAutofit/>
          </a:bodyPr>
          <a:lstStyle/>
          <a:p>
            <a:pPr>
              <a:spcAft>
                <a:spcPts val="600"/>
              </a:spcAft>
            </a:pPr>
            <a:r>
              <a:rPr lang="en-US" sz="900">
                <a:solidFill>
                  <a:schemeClr val="tx1">
                    <a:alpha val="70000"/>
                  </a:schemeClr>
                </a:solidFill>
              </a:rPr>
              <a:t>You are not allowed to add slides to this presentation</a:t>
            </a:r>
            <a:endParaRPr lang="en-IN" sz="900">
              <a:solidFill>
                <a:schemeClr val="tx1">
                  <a:alpha val="70000"/>
                </a:schemeClr>
              </a:solidFill>
            </a:endParaRPr>
          </a:p>
        </p:txBody>
      </p:sp>
      <p:pic>
        <p:nvPicPr>
          <p:cNvPr id="6" name="Picture 5">
            <a:extLst>
              <a:ext uri="{FF2B5EF4-FFF2-40B4-BE49-F238E27FC236}">
                <a16:creationId xmlns:a16="http://schemas.microsoft.com/office/drawing/2014/main" id="{59DE848F-23EA-DD10-7CA9-E5A35CA4C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3"/>
            <a:ext cx="1834916" cy="863693"/>
          </a:xfrm>
          <a:prstGeom prst="rect">
            <a:avLst/>
          </a:prstGeom>
        </p:spPr>
      </p:pic>
    </p:spTree>
    <p:extLst>
      <p:ext uri="{BB962C8B-B14F-4D97-AF65-F5344CB8AC3E}">
        <p14:creationId xmlns:p14="http://schemas.microsoft.com/office/powerpoint/2010/main" val="3544687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E149CDF-5DAC-4860-A285-9492CF209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30" name="Rectangle 29">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2146707" y="911681"/>
            <a:ext cx="8234422" cy="515683"/>
          </a:xfrm>
        </p:spPr>
        <p:txBody>
          <a:bodyPr anchor="b">
            <a:normAutofit/>
          </a:bodyPr>
          <a:lstStyle/>
          <a:p>
            <a:pPr marL="0" indent="0">
              <a:buNone/>
            </a:pPr>
            <a:r>
              <a:rPr lang="en-US" sz="2400" dirty="0">
                <a:latin typeface="Times New Roman" panose="02020603050405020304" pitchFamily="18" charset="0"/>
                <a:cs typeface="Times New Roman" panose="02020603050405020304" pitchFamily="18" charset="0"/>
              </a:rPr>
              <a:t>Intensive interventions undertaken by the Government are:</a:t>
            </a:r>
          </a:p>
        </p:txBody>
      </p:sp>
      <p:sp>
        <p:nvSpPr>
          <p:cNvPr id="4" name="Slide Number Placeholder 3">
            <a:extLst>
              <a:ext uri="{FF2B5EF4-FFF2-40B4-BE49-F238E27FC236}">
                <a16:creationId xmlns:a16="http://schemas.microsoft.com/office/drawing/2014/main" id="{A55A2AEE-BCF7-2356-2A0D-334825D425B5}"/>
              </a:ext>
            </a:extLst>
          </p:cNvPr>
          <p:cNvSpPr>
            <a:spLocks noGrp="1"/>
          </p:cNvSpPr>
          <p:nvPr>
            <p:ph type="sldNum" sz="quarter" idx="12"/>
          </p:nvPr>
        </p:nvSpPr>
        <p:spPr>
          <a:xfrm>
            <a:off x="11722608" y="18288"/>
            <a:ext cx="475488" cy="475488"/>
          </a:xfrm>
        </p:spPr>
        <p:txBody>
          <a:bodyPr>
            <a:normAutofit/>
          </a:bodyPr>
          <a:lstStyle/>
          <a:p>
            <a:pPr algn="ctr">
              <a:spcAft>
                <a:spcPts val="600"/>
              </a:spcAft>
            </a:pPr>
            <a:fld id="{26AD20E6-394B-4DF0-96A5-9647FF39C943}" type="slidenum">
              <a:rPr lang="en-IN" sz="900">
                <a:solidFill>
                  <a:schemeClr val="tx1">
                    <a:alpha val="70000"/>
                  </a:schemeClr>
                </a:solidFill>
              </a:rPr>
              <a:pPr algn="ctr">
                <a:spcAft>
                  <a:spcPts val="600"/>
                </a:spcAft>
              </a:pPr>
              <a:t>7</a:t>
            </a:fld>
            <a:endParaRPr lang="en-IN" sz="900">
              <a:solidFill>
                <a:schemeClr val="tx1">
                  <a:alpha val="70000"/>
                </a:schemeClr>
              </a:solidFill>
            </a:endParaRPr>
          </a:p>
        </p:txBody>
      </p:sp>
      <p:pic>
        <p:nvPicPr>
          <p:cNvPr id="17" name="Content Placeholder 16" descr="A close-up of a medical information&#10;&#10;Description automatically generated">
            <a:extLst>
              <a:ext uri="{FF2B5EF4-FFF2-40B4-BE49-F238E27FC236}">
                <a16:creationId xmlns:a16="http://schemas.microsoft.com/office/drawing/2014/main" id="{FC3B6445-1048-DB7C-8977-FFB19B393A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871" y="1691639"/>
            <a:ext cx="10246658" cy="4254679"/>
          </a:xfrm>
          <a:prstGeom prst="rect">
            <a:avLst/>
          </a:prstGeom>
        </p:spPr>
      </p:pic>
      <p:sp>
        <p:nvSpPr>
          <p:cNvPr id="5" name="Footer Placeholder 4">
            <a:extLst>
              <a:ext uri="{FF2B5EF4-FFF2-40B4-BE49-F238E27FC236}">
                <a16:creationId xmlns:a16="http://schemas.microsoft.com/office/drawing/2014/main" id="{44604681-6BE2-30DB-6630-A78A118C216E}"/>
              </a:ext>
            </a:extLst>
          </p:cNvPr>
          <p:cNvSpPr>
            <a:spLocks noGrp="1"/>
          </p:cNvSpPr>
          <p:nvPr>
            <p:ph type="ftr" sz="quarter" idx="11"/>
          </p:nvPr>
        </p:nvSpPr>
        <p:spPr>
          <a:xfrm rot="5400000">
            <a:off x="10269029" y="3246438"/>
            <a:ext cx="3474720" cy="365125"/>
          </a:xfrm>
        </p:spPr>
        <p:txBody>
          <a:bodyPr>
            <a:normAutofit/>
          </a:bodyPr>
          <a:lstStyle/>
          <a:p>
            <a:pPr>
              <a:spcAft>
                <a:spcPts val="600"/>
              </a:spcAft>
            </a:pPr>
            <a:r>
              <a:rPr lang="en-US" sz="900">
                <a:solidFill>
                  <a:schemeClr val="tx1">
                    <a:alpha val="70000"/>
                  </a:schemeClr>
                </a:solidFill>
              </a:rPr>
              <a:t>You are not allowed to add slides to this presentation</a:t>
            </a:r>
            <a:endParaRPr lang="en-IN" sz="900">
              <a:solidFill>
                <a:schemeClr val="tx1">
                  <a:alpha val="70000"/>
                </a:schemeClr>
              </a:solidFill>
            </a:endParaRPr>
          </a:p>
        </p:txBody>
      </p:sp>
      <p:pic>
        <p:nvPicPr>
          <p:cNvPr id="6" name="Picture 5" descr="A black and white logo&#10;&#10;Description automatically generated">
            <a:extLst>
              <a:ext uri="{FF2B5EF4-FFF2-40B4-BE49-F238E27FC236}">
                <a16:creationId xmlns:a16="http://schemas.microsoft.com/office/drawing/2014/main" id="{67E54A9D-4B6F-6671-1709-E2CF64355D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519517" cy="715236"/>
          </a:xfrm>
          <a:prstGeom prst="rect">
            <a:avLst/>
          </a:prstGeom>
        </p:spPr>
      </p:pic>
    </p:spTree>
    <p:extLst>
      <p:ext uri="{BB962C8B-B14F-4D97-AF65-F5344CB8AC3E}">
        <p14:creationId xmlns:p14="http://schemas.microsoft.com/office/powerpoint/2010/main" val="2388368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E149CDF-5DAC-4860-A285-9492CF209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23" name="Rectangle 22">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5" name="Slide Number Placeholder 4">
            <a:extLst>
              <a:ext uri="{FF2B5EF4-FFF2-40B4-BE49-F238E27FC236}">
                <a16:creationId xmlns:a16="http://schemas.microsoft.com/office/drawing/2014/main" id="{8F3BD936-A5B1-E640-3C6E-ABCDD5AEF88D}"/>
              </a:ext>
            </a:extLst>
          </p:cNvPr>
          <p:cNvSpPr>
            <a:spLocks noGrp="1"/>
          </p:cNvSpPr>
          <p:nvPr>
            <p:ph type="sldNum" sz="quarter" idx="12"/>
          </p:nvPr>
        </p:nvSpPr>
        <p:spPr>
          <a:xfrm>
            <a:off x="11722608" y="18288"/>
            <a:ext cx="475488" cy="475488"/>
          </a:xfrm>
        </p:spPr>
        <p:txBody>
          <a:bodyPr>
            <a:normAutofit/>
          </a:bodyPr>
          <a:lstStyle/>
          <a:p>
            <a:pPr algn="ctr">
              <a:spcAft>
                <a:spcPts val="600"/>
              </a:spcAft>
            </a:pPr>
            <a:fld id="{26AD20E6-394B-4DF0-96A5-9647FF39C943}" type="slidenum">
              <a:rPr lang="en-IN" sz="900">
                <a:solidFill>
                  <a:schemeClr val="tx1">
                    <a:alpha val="70000"/>
                  </a:schemeClr>
                </a:solidFill>
              </a:rPr>
              <a:pPr algn="ctr">
                <a:spcAft>
                  <a:spcPts val="600"/>
                </a:spcAft>
              </a:pPr>
              <a:t>8</a:t>
            </a:fld>
            <a:endParaRPr lang="en-IN" sz="900">
              <a:solidFill>
                <a:schemeClr val="tx1">
                  <a:alpha val="70000"/>
                </a:schemeClr>
              </a:solidFill>
            </a:endParaRPr>
          </a:p>
        </p:txBody>
      </p:sp>
      <p:pic>
        <p:nvPicPr>
          <p:cNvPr id="10" name="Content Placeholder 9" descr="A screenshot of a medical information&#10;&#10;Description automatically generated">
            <a:extLst>
              <a:ext uri="{FF2B5EF4-FFF2-40B4-BE49-F238E27FC236}">
                <a16:creationId xmlns:a16="http://schemas.microsoft.com/office/drawing/2014/main" id="{B7C14311-6BEA-6863-479D-4D040096D2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9517" y="1102659"/>
            <a:ext cx="9426389" cy="4397188"/>
          </a:xfrm>
          <a:prstGeom prst="rect">
            <a:avLst/>
          </a:prstGeom>
        </p:spPr>
      </p:pic>
      <p:sp>
        <p:nvSpPr>
          <p:cNvPr id="4" name="Footer Placeholder 3">
            <a:extLst>
              <a:ext uri="{FF2B5EF4-FFF2-40B4-BE49-F238E27FC236}">
                <a16:creationId xmlns:a16="http://schemas.microsoft.com/office/drawing/2014/main" id="{1343A989-4128-A063-9F1A-F36BFD8A6379}"/>
              </a:ext>
            </a:extLst>
          </p:cNvPr>
          <p:cNvSpPr>
            <a:spLocks noGrp="1"/>
          </p:cNvSpPr>
          <p:nvPr>
            <p:ph type="ftr" sz="quarter" idx="11"/>
          </p:nvPr>
        </p:nvSpPr>
        <p:spPr>
          <a:xfrm rot="5400000">
            <a:off x="10269029" y="3246438"/>
            <a:ext cx="3474720" cy="365125"/>
          </a:xfrm>
        </p:spPr>
        <p:txBody>
          <a:bodyPr>
            <a:normAutofit/>
          </a:bodyPr>
          <a:lstStyle/>
          <a:p>
            <a:pPr>
              <a:spcAft>
                <a:spcPts val="600"/>
              </a:spcAft>
            </a:pPr>
            <a:r>
              <a:rPr lang="en-US" sz="900">
                <a:solidFill>
                  <a:schemeClr val="tx1">
                    <a:alpha val="70000"/>
                  </a:schemeClr>
                </a:solidFill>
              </a:rPr>
              <a:t>You are not allowed to add slides to this presentation</a:t>
            </a:r>
            <a:endParaRPr lang="en-IN" sz="900">
              <a:solidFill>
                <a:schemeClr val="tx1">
                  <a:alpha val="70000"/>
                </a:schemeClr>
              </a:solidFill>
            </a:endParaRPr>
          </a:p>
        </p:txBody>
      </p:sp>
      <p:pic>
        <p:nvPicPr>
          <p:cNvPr id="6" name="Picture 5" descr="A black and white logo&#10;&#10;Description automatically generated">
            <a:extLst>
              <a:ext uri="{FF2B5EF4-FFF2-40B4-BE49-F238E27FC236}">
                <a16:creationId xmlns:a16="http://schemas.microsoft.com/office/drawing/2014/main" id="{861CBF2A-3297-9F44-F17A-F577866CF1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519517" cy="715236"/>
          </a:xfrm>
          <a:prstGeom prst="rect">
            <a:avLst/>
          </a:prstGeom>
        </p:spPr>
      </p:pic>
    </p:spTree>
    <p:extLst>
      <p:ext uri="{BB962C8B-B14F-4D97-AF65-F5344CB8AC3E}">
        <p14:creationId xmlns:p14="http://schemas.microsoft.com/office/powerpoint/2010/main" val="969032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E4CBDBB-4FBD-4B9E-BD01-054A81D43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B01A6F03-171F-40B2-8B2C-A061B89241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7" name="Rectangle 16">
            <a:extLst>
              <a:ext uri="{FF2B5EF4-FFF2-40B4-BE49-F238E27FC236}">
                <a16:creationId xmlns:a16="http://schemas.microsoft.com/office/drawing/2014/main" id="{72C4834C-B602-4125-8264-BD0D55A58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3172EE5-132F-4DD4-8855-4DBBD9C34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a:xfrm>
            <a:off x="1998875" y="1302871"/>
            <a:ext cx="8188026" cy="610335"/>
          </a:xfrm>
        </p:spPr>
        <p:txBody>
          <a:bodyPr anchor="b">
            <a:normAutofit fontScale="90000"/>
          </a:bodyPr>
          <a:lstStyle/>
          <a:p>
            <a:pPr algn="ctr"/>
            <a:r>
              <a:rPr lang="en-IN" sz="4800" dirty="0"/>
              <a:t>Data Analysis</a:t>
            </a:r>
          </a:p>
        </p:txBody>
      </p:sp>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a:xfrm>
            <a:off x="11722608" y="18288"/>
            <a:ext cx="475488" cy="475488"/>
          </a:xfrm>
        </p:spPr>
        <p:txBody>
          <a:bodyPr>
            <a:normAutofit/>
          </a:bodyPr>
          <a:lstStyle/>
          <a:p>
            <a:pPr algn="ctr">
              <a:spcAft>
                <a:spcPts val="600"/>
              </a:spcAft>
            </a:pPr>
            <a:fld id="{26AD20E6-394B-4DF0-96A5-9647FF39C943}" type="slidenum">
              <a:rPr lang="en-IN" sz="900">
                <a:solidFill>
                  <a:schemeClr val="tx1">
                    <a:alpha val="70000"/>
                  </a:schemeClr>
                </a:solidFill>
              </a:rPr>
              <a:pPr algn="ctr">
                <a:spcAft>
                  <a:spcPts val="600"/>
                </a:spcAft>
              </a:pPr>
              <a:t>9</a:t>
            </a:fld>
            <a:endParaRPr lang="en-IN" sz="900">
              <a:solidFill>
                <a:schemeClr val="tx1">
                  <a:alpha val="70000"/>
                </a:schemeClr>
              </a:solidFill>
            </a:endParaRPr>
          </a:p>
        </p:txBody>
      </p:sp>
      <p:sp>
        <p:nvSpPr>
          <p:cNvPr id="3" name="Content Placeholder 2">
            <a:extLst>
              <a:ext uri="{FF2B5EF4-FFF2-40B4-BE49-F238E27FC236}">
                <a16:creationId xmlns:a16="http://schemas.microsoft.com/office/drawing/2014/main" id="{C69F77E6-6698-55B6-C98F-1338F8539D37}"/>
              </a:ext>
            </a:extLst>
          </p:cNvPr>
          <p:cNvSpPr>
            <a:spLocks noGrp="1"/>
          </p:cNvSpPr>
          <p:nvPr>
            <p:ph idx="1"/>
          </p:nvPr>
        </p:nvSpPr>
        <p:spPr>
          <a:xfrm>
            <a:off x="1993641" y="2106076"/>
            <a:ext cx="8192843" cy="3470205"/>
          </a:xfrm>
        </p:spPr>
        <p:txBody>
          <a:bodyPr anchor="t">
            <a:normAutofit/>
          </a:bodyPr>
          <a:lstStyle/>
          <a:p>
            <a:pPr marL="342900" lvl="0" indent="-342900">
              <a:spcAft>
                <a:spcPts val="1500"/>
              </a:spcAft>
              <a:buFont typeface="Symbol" panose="05050102010706020507" pitchFamily="18" charset="2"/>
              <a:buChar char=""/>
            </a:pPr>
            <a:r>
              <a:rPr lang="en-IN" sz="2000" kern="100" dirty="0">
                <a:effectLst/>
                <a:latin typeface="Times New Roman" panose="02020603050405020304" pitchFamily="18" charset="0"/>
                <a:ea typeface="Times New Roman" panose="02020603050405020304" pitchFamily="18" charset="0"/>
                <a:cs typeface="Times New Roman" panose="02020603050405020304" pitchFamily="18" charset="0"/>
              </a:rPr>
              <a:t>Research instrument: Champions of Change website &amp; HMIS.</a:t>
            </a:r>
            <a:endParaRPr lang="en-I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IN" sz="2000" kern="100" dirty="0">
                <a:effectLst/>
                <a:latin typeface="Times New Roman" panose="02020603050405020304" pitchFamily="18" charset="0"/>
                <a:ea typeface="Times New Roman" panose="02020603050405020304" pitchFamily="18" charset="0"/>
                <a:cs typeface="Times New Roman" panose="02020603050405020304" pitchFamily="18" charset="0"/>
              </a:rPr>
              <a:t>Data Analysis Plan: Data analysis by using MS Excel </a:t>
            </a:r>
          </a:p>
          <a:p>
            <a:r>
              <a:rPr lang="en-IN" sz="2000" kern="100" dirty="0">
                <a:latin typeface="Times New Roman" panose="02020603050405020304" pitchFamily="18" charset="0"/>
                <a:ea typeface="Calibri" panose="020F0502020204030204" pitchFamily="34" charset="0"/>
                <a:cs typeface="Times New Roman" panose="02020603050405020304" pitchFamily="18" charset="0"/>
              </a:rPr>
              <a:t> Distance To Frontier Analysis</a:t>
            </a:r>
            <a:endParaRPr lang="en-I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ctr">
              <a:buNone/>
            </a:pPr>
            <a:endParaRPr lang="en-IN" sz="1800" dirty="0"/>
          </a:p>
        </p:txBody>
      </p:sp>
      <p:sp>
        <p:nvSpPr>
          <p:cNvPr id="5" name="Footer Placeholder 4">
            <a:extLst>
              <a:ext uri="{FF2B5EF4-FFF2-40B4-BE49-F238E27FC236}">
                <a16:creationId xmlns:a16="http://schemas.microsoft.com/office/drawing/2014/main" id="{6F6DCD10-8A3E-7240-0E8B-DDE634E0B5E4}"/>
              </a:ext>
            </a:extLst>
          </p:cNvPr>
          <p:cNvSpPr>
            <a:spLocks noGrp="1"/>
          </p:cNvSpPr>
          <p:nvPr>
            <p:ph type="ftr" sz="quarter" idx="11"/>
          </p:nvPr>
        </p:nvSpPr>
        <p:spPr>
          <a:xfrm rot="5400000">
            <a:off x="10269029" y="3246438"/>
            <a:ext cx="3474720" cy="365125"/>
          </a:xfrm>
        </p:spPr>
        <p:txBody>
          <a:bodyPr>
            <a:normAutofit/>
          </a:bodyPr>
          <a:lstStyle/>
          <a:p>
            <a:pPr>
              <a:spcAft>
                <a:spcPts val="600"/>
              </a:spcAft>
            </a:pPr>
            <a:r>
              <a:rPr lang="en-US" sz="900">
                <a:solidFill>
                  <a:schemeClr val="tx1">
                    <a:alpha val="70000"/>
                  </a:schemeClr>
                </a:solidFill>
              </a:rPr>
              <a:t>You are not allowed to add slides to this presentation</a:t>
            </a:r>
            <a:endParaRPr lang="en-IN" sz="900">
              <a:solidFill>
                <a:schemeClr val="tx1">
                  <a:alpha val="70000"/>
                </a:schemeClr>
              </a:solidFill>
            </a:endParaRPr>
          </a:p>
        </p:txBody>
      </p:sp>
      <p:pic>
        <p:nvPicPr>
          <p:cNvPr id="6" name="Picture 5">
            <a:extLst>
              <a:ext uri="{FF2B5EF4-FFF2-40B4-BE49-F238E27FC236}">
                <a16:creationId xmlns:a16="http://schemas.microsoft.com/office/drawing/2014/main" id="{7CA07901-579C-BFCC-7D89-A24BBE44C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1694329" cy="797519"/>
          </a:xfrm>
          <a:prstGeom prst="rect">
            <a:avLst/>
          </a:prstGeom>
        </p:spPr>
      </p:pic>
    </p:spTree>
    <p:extLst>
      <p:ext uri="{BB962C8B-B14F-4D97-AF65-F5344CB8AC3E}">
        <p14:creationId xmlns:p14="http://schemas.microsoft.com/office/powerpoint/2010/main" val="1206244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TotalTime>
  <Words>1014</Words>
  <Application>Microsoft Office PowerPoint</Application>
  <PresentationFormat>Widescreen</PresentationFormat>
  <Paragraphs>97</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Symbol</vt:lpstr>
      <vt:lpstr>Times New Roman</vt:lpstr>
      <vt:lpstr>Office Theme</vt:lpstr>
      <vt:lpstr>Understanding the trend of maternal and child health pre and post launch of ADP:  Study of 2 Aspirational Blocks of district Gaya, Bihar.  Unicef-SIHFW, Bihar</vt:lpstr>
      <vt:lpstr>Mentor Approval</vt:lpstr>
      <vt:lpstr>Introduction</vt:lpstr>
      <vt:lpstr>PowerPoint Presentation</vt:lpstr>
      <vt:lpstr>Methodology</vt:lpstr>
      <vt:lpstr>Objectives</vt:lpstr>
      <vt:lpstr>Intensive interventions undertaken by the Government are:</vt:lpstr>
      <vt:lpstr>PowerPoint Presentation</vt:lpstr>
      <vt:lpstr>Data Analysis</vt:lpstr>
      <vt:lpstr>PowerPoint Presentation</vt:lpstr>
      <vt:lpstr>PowerPoint Presentation</vt:lpstr>
      <vt:lpstr>Discussion </vt:lpstr>
      <vt:lpstr>Distance to Frontier Analysis</vt:lpstr>
      <vt:lpstr>PowerPoint Presentation</vt:lpstr>
      <vt:lpstr>References</vt:lpstr>
      <vt:lpstr>PowerPoint Presentation</vt:lpstr>
      <vt:lpstr>Pictorial Journey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Kunal Aute</dc:creator>
  <cp:lastModifiedBy>autekunal8888@gmail.com</cp:lastModifiedBy>
  <cp:revision>16</cp:revision>
  <dcterms:created xsi:type="dcterms:W3CDTF">2022-05-20T15:11:38Z</dcterms:created>
  <dcterms:modified xsi:type="dcterms:W3CDTF">2024-06-19T04:17:50Z</dcterms:modified>
</cp:coreProperties>
</file>