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57" r:id="rId4"/>
    <p:sldId id="260" r:id="rId5"/>
    <p:sldId id="261" r:id="rId6"/>
    <p:sldId id="262" r:id="rId7"/>
    <p:sldId id="263" r:id="rId8"/>
    <p:sldId id="264" r:id="rId9"/>
    <p:sldId id="265" r:id="rId10"/>
    <p:sldId id="274" r:id="rId11"/>
    <p:sldId id="273" r:id="rId12"/>
    <p:sldId id="275" r:id="rId13"/>
    <p:sldId id="276" r:id="rId14"/>
    <p:sldId id="277" r:id="rId15"/>
    <p:sldId id="278" r:id="rId16"/>
    <p:sldId id="287" r:id="rId17"/>
    <p:sldId id="289" r:id="rId18"/>
    <p:sldId id="291" r:id="rId19"/>
    <p:sldId id="280" r:id="rId20"/>
    <p:sldId id="279" r:id="rId21"/>
    <p:sldId id="292" r:id="rId22"/>
    <p:sldId id="288" r:id="rId23"/>
    <p:sldId id="290" r:id="rId24"/>
    <p:sldId id="283" r:id="rId25"/>
    <p:sldId id="285" r:id="rId26"/>
    <p:sldId id="28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447" autoAdjust="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oracl\OneDrive\Desktop\Discharge%20Proposal(AutoRecovered).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oracl\OneDrive\Desktop\Discharge%20Proposal(AutoRecovered).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oracl\OneDrive\Desktop\Discharge%20Proposal(AutoRecovered).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oracl\OneDrive\Desktop\Discharge%20Proposal(AutoRecovered).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oracl\OneDrive\Desktop\Discharge%20Proposal(AutoRecovered).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oracl\OneDrive\Desktop\Discharge%20Proposal(AutoRecovered).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oracl\OneDrive\Desktop\Discharge%20Proposal(AutoRecovered).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IN"/>
              <a:t>Nursing</a:t>
            </a:r>
            <a:r>
              <a:rPr lang="en-IN" baseline="0"/>
              <a:t> Clearance TAT</a:t>
            </a:r>
            <a:endParaRPr lang="en-IN"/>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percentStacked"/>
        <c:varyColors val="0"/>
        <c:ser>
          <c:idx val="0"/>
          <c:order val="0"/>
          <c:tx>
            <c:strRef>
              <c:f>'Nursing Clearance TAT'!$Q$10</c:f>
              <c:strCache>
                <c:ptCount val="1"/>
                <c:pt idx="0">
                  <c:v>Till 10:00 am</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'Nursing Clearance TAT'!$R$9:$T$9</c:f>
              <c:strCache>
                <c:ptCount val="3"/>
                <c:pt idx="0">
                  <c:v>No of Patients </c:v>
                </c:pt>
                <c:pt idx="1">
                  <c:v>Total No. of Patients</c:v>
                </c:pt>
                <c:pt idx="2">
                  <c:v>%age</c:v>
                </c:pt>
              </c:strCache>
            </c:strRef>
          </c:cat>
          <c:val>
            <c:numRef>
              <c:f>'Nursing Clearance TAT'!$R$10:$T$10</c:f>
              <c:numCache>
                <c:formatCode>General</c:formatCode>
                <c:ptCount val="3"/>
                <c:pt idx="0">
                  <c:v>346</c:v>
                </c:pt>
                <c:pt idx="1">
                  <c:v>420</c:v>
                </c:pt>
                <c:pt idx="2" formatCode="0%">
                  <c:v>0.82</c:v>
                </c:pt>
              </c:numCache>
            </c:numRef>
          </c:val>
          <c:extLst>
            <c:ext xmlns:c16="http://schemas.microsoft.com/office/drawing/2014/chart" uri="{C3380CC4-5D6E-409C-BE32-E72D297353CC}">
              <c16:uniqueId val="{00000000-D346-489E-9DBC-F6290668F641}"/>
            </c:ext>
          </c:extLst>
        </c:ser>
        <c:ser>
          <c:idx val="1"/>
          <c:order val="1"/>
          <c:tx>
            <c:strRef>
              <c:f>'Nursing Clearance TAT'!$Q$11</c:f>
              <c:strCache>
                <c:ptCount val="1"/>
                <c:pt idx="0">
                  <c:v>After 10:00 am</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'Nursing Clearance TAT'!$R$9:$T$9</c:f>
              <c:strCache>
                <c:ptCount val="3"/>
                <c:pt idx="0">
                  <c:v>No of Patients </c:v>
                </c:pt>
                <c:pt idx="1">
                  <c:v>Total No. of Patients</c:v>
                </c:pt>
                <c:pt idx="2">
                  <c:v>%age</c:v>
                </c:pt>
              </c:strCache>
            </c:strRef>
          </c:cat>
          <c:val>
            <c:numRef>
              <c:f>'Nursing Clearance TAT'!$R$11:$T$11</c:f>
              <c:numCache>
                <c:formatCode>General</c:formatCode>
                <c:ptCount val="3"/>
                <c:pt idx="0">
                  <c:v>74</c:v>
                </c:pt>
                <c:pt idx="1">
                  <c:v>420</c:v>
                </c:pt>
                <c:pt idx="2" formatCode="0%">
                  <c:v>0.18</c:v>
                </c:pt>
              </c:numCache>
            </c:numRef>
          </c:val>
          <c:extLst>
            <c:ext xmlns:c16="http://schemas.microsoft.com/office/drawing/2014/chart" uri="{C3380CC4-5D6E-409C-BE32-E72D297353CC}">
              <c16:uniqueId val="{00000001-D346-489E-9DBC-F6290668F641}"/>
            </c:ext>
          </c:extLst>
        </c:ser>
        <c:dLbls>
          <c:showLegendKey val="0"/>
          <c:showVal val="0"/>
          <c:showCatName val="0"/>
          <c:showSerName val="0"/>
          <c:showPercent val="0"/>
          <c:showBubbleSize val="0"/>
        </c:dLbls>
        <c:gapWidth val="150"/>
        <c:shape val="box"/>
        <c:axId val="1783072303"/>
        <c:axId val="1783077583"/>
        <c:axId val="0"/>
      </c:bar3DChart>
      <c:catAx>
        <c:axId val="1783072303"/>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783077583"/>
        <c:crosses val="autoZero"/>
        <c:auto val="1"/>
        <c:lblAlgn val="ctr"/>
        <c:lblOffset val="100"/>
        <c:noMultiLvlLbl val="0"/>
      </c:catAx>
      <c:valAx>
        <c:axId val="1783077583"/>
        <c:scaling>
          <c:orientation val="minMax"/>
        </c:scaling>
        <c:delete val="0"/>
        <c:axPos val="l"/>
        <c:majorGridlines>
          <c:spPr>
            <a:ln w="9525" cap="flat" cmpd="sng" algn="ctr">
              <a:solidFill>
                <a:schemeClr val="dk1">
                  <a:lumMod val="50000"/>
                  <a:lumOff val="5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7830723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IN"/>
              <a:t>Pharmacy</a:t>
            </a:r>
            <a:r>
              <a:rPr lang="en-IN" baseline="0"/>
              <a:t> Clearance TAT</a:t>
            </a:r>
            <a:endParaRPr lang="en-IN"/>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percentStacked"/>
        <c:varyColors val="0"/>
        <c:ser>
          <c:idx val="0"/>
          <c:order val="0"/>
          <c:tx>
            <c:strRef>
              <c:f>'Pharmacy Clearance TAT'!$P$16</c:f>
              <c:strCache>
                <c:ptCount val="1"/>
                <c:pt idx="0">
                  <c:v>Till 10:10 am</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'Pharmacy Clearance TAT'!$Q$15:$S$15</c:f>
              <c:strCache>
                <c:ptCount val="3"/>
                <c:pt idx="0">
                  <c:v>No of Patients </c:v>
                </c:pt>
                <c:pt idx="1">
                  <c:v>Total No. of Patients</c:v>
                </c:pt>
                <c:pt idx="2">
                  <c:v>%age</c:v>
                </c:pt>
              </c:strCache>
            </c:strRef>
          </c:cat>
          <c:val>
            <c:numRef>
              <c:f>'Pharmacy Clearance TAT'!$Q$16:$S$16</c:f>
              <c:numCache>
                <c:formatCode>General</c:formatCode>
                <c:ptCount val="3"/>
                <c:pt idx="0">
                  <c:v>368</c:v>
                </c:pt>
                <c:pt idx="1">
                  <c:v>420</c:v>
                </c:pt>
                <c:pt idx="2" formatCode="0%">
                  <c:v>0.88</c:v>
                </c:pt>
              </c:numCache>
            </c:numRef>
          </c:val>
          <c:extLst>
            <c:ext xmlns:c16="http://schemas.microsoft.com/office/drawing/2014/chart" uri="{C3380CC4-5D6E-409C-BE32-E72D297353CC}">
              <c16:uniqueId val="{00000000-60AA-4A95-92F0-BDDEA7976FC9}"/>
            </c:ext>
          </c:extLst>
        </c:ser>
        <c:ser>
          <c:idx val="1"/>
          <c:order val="1"/>
          <c:tx>
            <c:strRef>
              <c:f>'Pharmacy Clearance TAT'!$P$17</c:f>
              <c:strCache>
                <c:ptCount val="1"/>
                <c:pt idx="0">
                  <c:v>After 10:10 am</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'Pharmacy Clearance TAT'!$Q$15:$S$15</c:f>
              <c:strCache>
                <c:ptCount val="3"/>
                <c:pt idx="0">
                  <c:v>No of Patients </c:v>
                </c:pt>
                <c:pt idx="1">
                  <c:v>Total No. of Patients</c:v>
                </c:pt>
                <c:pt idx="2">
                  <c:v>%age</c:v>
                </c:pt>
              </c:strCache>
            </c:strRef>
          </c:cat>
          <c:val>
            <c:numRef>
              <c:f>'Pharmacy Clearance TAT'!$Q$17:$S$17</c:f>
              <c:numCache>
                <c:formatCode>General</c:formatCode>
                <c:ptCount val="3"/>
                <c:pt idx="0">
                  <c:v>52</c:v>
                </c:pt>
                <c:pt idx="1">
                  <c:v>420</c:v>
                </c:pt>
                <c:pt idx="2" formatCode="0%">
                  <c:v>0.12</c:v>
                </c:pt>
              </c:numCache>
            </c:numRef>
          </c:val>
          <c:extLst>
            <c:ext xmlns:c16="http://schemas.microsoft.com/office/drawing/2014/chart" uri="{C3380CC4-5D6E-409C-BE32-E72D297353CC}">
              <c16:uniqueId val="{00000001-60AA-4A95-92F0-BDDEA7976FC9}"/>
            </c:ext>
          </c:extLst>
        </c:ser>
        <c:dLbls>
          <c:showLegendKey val="0"/>
          <c:showVal val="0"/>
          <c:showCatName val="0"/>
          <c:showSerName val="0"/>
          <c:showPercent val="0"/>
          <c:showBubbleSize val="0"/>
        </c:dLbls>
        <c:gapWidth val="150"/>
        <c:shape val="box"/>
        <c:axId val="1783070863"/>
        <c:axId val="1783073263"/>
        <c:axId val="0"/>
      </c:bar3DChart>
      <c:catAx>
        <c:axId val="1783070863"/>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783073263"/>
        <c:crosses val="autoZero"/>
        <c:auto val="1"/>
        <c:lblAlgn val="ctr"/>
        <c:lblOffset val="100"/>
        <c:noMultiLvlLbl val="0"/>
      </c:catAx>
      <c:valAx>
        <c:axId val="1783073263"/>
        <c:scaling>
          <c:orientation val="minMax"/>
        </c:scaling>
        <c:delete val="0"/>
        <c:axPos val="l"/>
        <c:majorGridlines>
          <c:spPr>
            <a:ln w="9525" cap="flat" cmpd="sng" algn="ctr">
              <a:solidFill>
                <a:schemeClr val="dk1">
                  <a:lumMod val="50000"/>
                  <a:lumOff val="5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7830708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IN" dirty="0"/>
              <a:t>Bill</a:t>
            </a:r>
            <a:r>
              <a:rPr lang="en-IN" baseline="0" dirty="0"/>
              <a:t> Preparation TAT</a:t>
            </a:r>
            <a:endParaRPr lang="en-IN" dirty="0"/>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percentStacked"/>
        <c:varyColors val="0"/>
        <c:ser>
          <c:idx val="0"/>
          <c:order val="0"/>
          <c:tx>
            <c:strRef>
              <c:f>'Bill Preparation TAT'!$R$4</c:f>
              <c:strCache>
                <c:ptCount val="1"/>
                <c:pt idx="0">
                  <c:v>Till 10:30 am</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'Bill Preparation TAT'!$S$3:$U$3</c:f>
              <c:strCache>
                <c:ptCount val="3"/>
                <c:pt idx="0">
                  <c:v>No of Patients </c:v>
                </c:pt>
                <c:pt idx="1">
                  <c:v>Total No. of Patients</c:v>
                </c:pt>
                <c:pt idx="2">
                  <c:v>%age</c:v>
                </c:pt>
              </c:strCache>
            </c:strRef>
          </c:cat>
          <c:val>
            <c:numRef>
              <c:f>'Bill Preparation TAT'!$S$4:$U$4</c:f>
              <c:numCache>
                <c:formatCode>General</c:formatCode>
                <c:ptCount val="3"/>
                <c:pt idx="0">
                  <c:v>350</c:v>
                </c:pt>
                <c:pt idx="1">
                  <c:v>420</c:v>
                </c:pt>
                <c:pt idx="2" formatCode="0%">
                  <c:v>0.83</c:v>
                </c:pt>
              </c:numCache>
            </c:numRef>
          </c:val>
          <c:extLst>
            <c:ext xmlns:c16="http://schemas.microsoft.com/office/drawing/2014/chart" uri="{C3380CC4-5D6E-409C-BE32-E72D297353CC}">
              <c16:uniqueId val="{00000000-1E43-4D3F-812F-CB0041E3DA0F}"/>
            </c:ext>
          </c:extLst>
        </c:ser>
        <c:ser>
          <c:idx val="1"/>
          <c:order val="1"/>
          <c:tx>
            <c:strRef>
              <c:f>'Bill Preparation TAT'!$R$5</c:f>
              <c:strCache>
                <c:ptCount val="1"/>
                <c:pt idx="0">
                  <c:v>After 10:30 am</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'Bill Preparation TAT'!$S$3:$U$3</c:f>
              <c:strCache>
                <c:ptCount val="3"/>
                <c:pt idx="0">
                  <c:v>No of Patients </c:v>
                </c:pt>
                <c:pt idx="1">
                  <c:v>Total No. of Patients</c:v>
                </c:pt>
                <c:pt idx="2">
                  <c:v>%age</c:v>
                </c:pt>
              </c:strCache>
            </c:strRef>
          </c:cat>
          <c:val>
            <c:numRef>
              <c:f>'Bill Preparation TAT'!$S$5:$U$5</c:f>
              <c:numCache>
                <c:formatCode>General</c:formatCode>
                <c:ptCount val="3"/>
                <c:pt idx="0">
                  <c:v>70</c:v>
                </c:pt>
                <c:pt idx="1">
                  <c:v>420</c:v>
                </c:pt>
                <c:pt idx="2" formatCode="0%">
                  <c:v>0.17</c:v>
                </c:pt>
              </c:numCache>
            </c:numRef>
          </c:val>
          <c:extLst>
            <c:ext xmlns:c16="http://schemas.microsoft.com/office/drawing/2014/chart" uri="{C3380CC4-5D6E-409C-BE32-E72D297353CC}">
              <c16:uniqueId val="{00000001-1E43-4D3F-812F-CB0041E3DA0F}"/>
            </c:ext>
          </c:extLst>
        </c:ser>
        <c:dLbls>
          <c:showLegendKey val="0"/>
          <c:showVal val="0"/>
          <c:showCatName val="0"/>
          <c:showSerName val="0"/>
          <c:showPercent val="0"/>
          <c:showBubbleSize val="0"/>
        </c:dLbls>
        <c:gapWidth val="150"/>
        <c:shape val="box"/>
        <c:axId val="79517423"/>
        <c:axId val="79531343"/>
        <c:axId val="0"/>
      </c:bar3DChart>
      <c:catAx>
        <c:axId val="79517423"/>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79531343"/>
        <c:crosses val="autoZero"/>
        <c:auto val="1"/>
        <c:lblAlgn val="ctr"/>
        <c:lblOffset val="100"/>
        <c:noMultiLvlLbl val="0"/>
      </c:catAx>
      <c:valAx>
        <c:axId val="79531343"/>
        <c:scaling>
          <c:orientation val="minMax"/>
        </c:scaling>
        <c:delete val="0"/>
        <c:axPos val="l"/>
        <c:majorGridlines>
          <c:spPr>
            <a:ln w="9525" cap="flat" cmpd="sng" algn="ctr">
              <a:solidFill>
                <a:schemeClr val="dk1">
                  <a:lumMod val="50000"/>
                  <a:lumOff val="5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795174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IN"/>
              <a:t>Bill</a:t>
            </a:r>
            <a:r>
              <a:rPr lang="en-IN" baseline="0"/>
              <a:t> Settlement TAT</a:t>
            </a:r>
            <a:endParaRPr lang="en-IN"/>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percentStacked"/>
        <c:varyColors val="0"/>
        <c:ser>
          <c:idx val="0"/>
          <c:order val="0"/>
          <c:tx>
            <c:strRef>
              <c:f>'Bill Settlement TAT'!$P$6</c:f>
              <c:strCache>
                <c:ptCount val="1"/>
                <c:pt idx="0">
                  <c:v>Till 11:00 am</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1D4-4604-8197-0DBDCA7774EA}"/>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1D4-4604-8197-0DBDCA7774EA}"/>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1D4-4604-8197-0DBDCA7774E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'Bill Settlement TAT'!$Q$4:$S$5</c:f>
              <c:strCache>
                <c:ptCount val="3"/>
                <c:pt idx="0">
                  <c:v>No of Patients </c:v>
                </c:pt>
                <c:pt idx="1">
                  <c:v>Total No. of Patients</c:v>
                </c:pt>
                <c:pt idx="2">
                  <c:v>%age</c:v>
                </c:pt>
              </c:strCache>
            </c:strRef>
          </c:cat>
          <c:val>
            <c:numRef>
              <c:f>'Bill Settlement TAT'!$Q$6:$S$6</c:f>
              <c:numCache>
                <c:formatCode>General</c:formatCode>
                <c:ptCount val="3"/>
                <c:pt idx="0">
                  <c:v>318</c:v>
                </c:pt>
                <c:pt idx="1">
                  <c:v>420</c:v>
                </c:pt>
                <c:pt idx="2" formatCode="0%">
                  <c:v>0.76</c:v>
                </c:pt>
              </c:numCache>
            </c:numRef>
          </c:val>
          <c:extLst>
            <c:ext xmlns:c16="http://schemas.microsoft.com/office/drawing/2014/chart" uri="{C3380CC4-5D6E-409C-BE32-E72D297353CC}">
              <c16:uniqueId val="{00000003-B1D4-4604-8197-0DBDCA7774EA}"/>
            </c:ext>
          </c:extLst>
        </c:ser>
        <c:ser>
          <c:idx val="1"/>
          <c:order val="1"/>
          <c:tx>
            <c:strRef>
              <c:f>'Bill Settlement TAT'!$P$7</c:f>
              <c:strCache>
                <c:ptCount val="1"/>
                <c:pt idx="0">
                  <c:v>After 11:00 am</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'Bill Settlement TAT'!$Q$4:$S$5</c:f>
              <c:strCache>
                <c:ptCount val="3"/>
                <c:pt idx="0">
                  <c:v>No of Patients </c:v>
                </c:pt>
                <c:pt idx="1">
                  <c:v>Total No. of Patients</c:v>
                </c:pt>
                <c:pt idx="2">
                  <c:v>%age</c:v>
                </c:pt>
              </c:strCache>
            </c:strRef>
          </c:cat>
          <c:val>
            <c:numRef>
              <c:f>'Bill Settlement TAT'!$Q$7:$S$7</c:f>
              <c:numCache>
                <c:formatCode>General</c:formatCode>
                <c:ptCount val="3"/>
                <c:pt idx="0">
                  <c:v>102</c:v>
                </c:pt>
                <c:pt idx="1">
                  <c:v>420</c:v>
                </c:pt>
                <c:pt idx="2" formatCode="0%">
                  <c:v>0.24</c:v>
                </c:pt>
              </c:numCache>
            </c:numRef>
          </c:val>
          <c:extLst>
            <c:ext xmlns:c16="http://schemas.microsoft.com/office/drawing/2014/chart" uri="{C3380CC4-5D6E-409C-BE32-E72D297353CC}">
              <c16:uniqueId val="{00000004-B1D4-4604-8197-0DBDCA7774EA}"/>
            </c:ext>
          </c:extLst>
        </c:ser>
        <c:dLbls>
          <c:showLegendKey val="0"/>
          <c:showVal val="0"/>
          <c:showCatName val="0"/>
          <c:showSerName val="0"/>
          <c:showPercent val="0"/>
          <c:showBubbleSize val="0"/>
        </c:dLbls>
        <c:gapWidth val="150"/>
        <c:shape val="box"/>
        <c:axId val="1779294223"/>
        <c:axId val="1779119247"/>
        <c:axId val="0"/>
        <c:extLst>
          <c:ext xmlns:c15="http://schemas.microsoft.com/office/drawing/2012/chart" uri="{02D57815-91ED-43cb-92C2-25804820EDAC}">
            <c15:filteredBarSeries>
              <c15:ser>
                <c:idx val="2"/>
                <c:order val="2"/>
                <c:tx>
                  <c:strRef>
                    <c:extLst>
                      <c:ext uri="{02D57815-91ED-43cb-92C2-25804820EDAC}">
                        <c15:formulaRef>
                          <c15:sqref>'Bill Settlement TAT'!$P$8</c15:sqref>
                        </c15:formulaRef>
                      </c:ext>
                    </c:extLst>
                    <c:strCache>
                      <c:ptCount val="1"/>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extLst>
                      <c:ext uri="{02D57815-91ED-43cb-92C2-25804820EDAC}">
                        <c15:formulaRef>
                          <c15:sqref>'Bill Settlement TAT'!$Q$4:$S$5</c15:sqref>
                        </c15:formulaRef>
                      </c:ext>
                    </c:extLst>
                    <c:strCache>
                      <c:ptCount val="3"/>
                      <c:pt idx="0">
                        <c:v>No of Patients </c:v>
                      </c:pt>
                      <c:pt idx="1">
                        <c:v>Total No. of Patients</c:v>
                      </c:pt>
                      <c:pt idx="2">
                        <c:v>%age</c:v>
                      </c:pt>
                    </c:strCache>
                  </c:strRef>
                </c:cat>
                <c:val>
                  <c:numRef>
                    <c:extLst>
                      <c:ext uri="{02D57815-91ED-43cb-92C2-25804820EDAC}">
                        <c15:formulaRef>
                          <c15:sqref>'Bill Settlement TAT'!$Q$8:$S$8</c15:sqref>
                        </c15:formulaRef>
                      </c:ext>
                    </c:extLst>
                    <c:numCache>
                      <c:formatCode>General</c:formatCode>
                      <c:ptCount val="3"/>
                    </c:numCache>
                  </c:numRef>
                </c:val>
                <c:extLst>
                  <c:ext xmlns:c16="http://schemas.microsoft.com/office/drawing/2014/chart" uri="{C3380CC4-5D6E-409C-BE32-E72D297353CC}">
                    <c16:uniqueId val="{00000005-B1D4-4604-8197-0DBDCA7774EA}"/>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'Bill Settlement TAT'!$P$9</c15:sqref>
                        </c15:formulaRef>
                      </c:ext>
                    </c:extLst>
                    <c:strCache>
                      <c:ptCount val="1"/>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extLst xmlns:c15="http://schemas.microsoft.com/office/drawing/2012/chart">
                      <c:ext xmlns:c15="http://schemas.microsoft.com/office/drawing/2012/chart" uri="{02D57815-91ED-43cb-92C2-25804820EDAC}">
                        <c15:formulaRef>
                          <c15:sqref>'Bill Settlement TAT'!$Q$4:$S$5</c15:sqref>
                        </c15:formulaRef>
                      </c:ext>
                    </c:extLst>
                    <c:strCache>
                      <c:ptCount val="3"/>
                      <c:pt idx="0">
                        <c:v>No of Patients </c:v>
                      </c:pt>
                      <c:pt idx="1">
                        <c:v>Total No. of Patients</c:v>
                      </c:pt>
                      <c:pt idx="2">
                        <c:v>%age</c:v>
                      </c:pt>
                    </c:strCache>
                  </c:strRef>
                </c:cat>
                <c:val>
                  <c:numRef>
                    <c:extLst xmlns:c15="http://schemas.microsoft.com/office/drawing/2012/chart">
                      <c:ext xmlns:c15="http://schemas.microsoft.com/office/drawing/2012/chart" uri="{02D57815-91ED-43cb-92C2-25804820EDAC}">
                        <c15:formulaRef>
                          <c15:sqref>'Bill Settlement TAT'!$Q$9:$S$9</c15:sqref>
                        </c15:formulaRef>
                      </c:ext>
                    </c:extLst>
                    <c:numCache>
                      <c:formatCode>General</c:formatCode>
                      <c:ptCount val="3"/>
                    </c:numCache>
                  </c:numRef>
                </c:val>
                <c:extLst xmlns:c15="http://schemas.microsoft.com/office/drawing/2012/chart">
                  <c:ext xmlns:c16="http://schemas.microsoft.com/office/drawing/2014/chart" uri="{C3380CC4-5D6E-409C-BE32-E72D297353CC}">
                    <c16:uniqueId val="{00000006-B1D4-4604-8197-0DBDCA7774EA}"/>
                  </c:ext>
                </c:extLst>
              </c15:ser>
            </c15:filteredBarSeries>
          </c:ext>
        </c:extLst>
      </c:bar3DChart>
      <c:catAx>
        <c:axId val="1779294223"/>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779119247"/>
        <c:crosses val="autoZero"/>
        <c:auto val="1"/>
        <c:lblAlgn val="ctr"/>
        <c:lblOffset val="100"/>
        <c:noMultiLvlLbl val="0"/>
      </c:catAx>
      <c:valAx>
        <c:axId val="1779119247"/>
        <c:scaling>
          <c:orientation val="minMax"/>
        </c:scaling>
        <c:delete val="0"/>
        <c:axPos val="l"/>
        <c:majorGridlines>
          <c:spPr>
            <a:ln w="9525" cap="flat" cmpd="sng" algn="ctr">
              <a:solidFill>
                <a:schemeClr val="dk1">
                  <a:lumMod val="50000"/>
                  <a:lumOff val="5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7792942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IN"/>
              <a:t>Bed Release TAT</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percentStacked"/>
        <c:varyColors val="0"/>
        <c:ser>
          <c:idx val="0"/>
          <c:order val="0"/>
          <c:tx>
            <c:strRef>
              <c:f>'Bed Release TAT'!$P$5</c:f>
              <c:strCache>
                <c:ptCount val="1"/>
                <c:pt idx="0">
                  <c:v>Till 12:00 pm</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'Bed Release TAT'!$Q$4:$S$4</c:f>
              <c:strCache>
                <c:ptCount val="3"/>
                <c:pt idx="0">
                  <c:v>No of Patients </c:v>
                </c:pt>
                <c:pt idx="1">
                  <c:v>Total No. of Patients</c:v>
                </c:pt>
                <c:pt idx="2">
                  <c:v>%age</c:v>
                </c:pt>
              </c:strCache>
            </c:strRef>
          </c:cat>
          <c:val>
            <c:numRef>
              <c:f>'Bed Release TAT'!$Q$5:$S$5</c:f>
              <c:numCache>
                <c:formatCode>General</c:formatCode>
                <c:ptCount val="3"/>
                <c:pt idx="0">
                  <c:v>330</c:v>
                </c:pt>
                <c:pt idx="1">
                  <c:v>420</c:v>
                </c:pt>
                <c:pt idx="2" formatCode="0%">
                  <c:v>0.79</c:v>
                </c:pt>
              </c:numCache>
            </c:numRef>
          </c:val>
          <c:extLst>
            <c:ext xmlns:c16="http://schemas.microsoft.com/office/drawing/2014/chart" uri="{C3380CC4-5D6E-409C-BE32-E72D297353CC}">
              <c16:uniqueId val="{00000000-94D0-477E-B0E7-CCD3A5ED9A4A}"/>
            </c:ext>
          </c:extLst>
        </c:ser>
        <c:ser>
          <c:idx val="1"/>
          <c:order val="1"/>
          <c:tx>
            <c:strRef>
              <c:f>'Bed Release TAT'!$P$6</c:f>
              <c:strCache>
                <c:ptCount val="1"/>
                <c:pt idx="0">
                  <c:v>After 12:00 pm</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'Bed Release TAT'!$Q$4:$S$4</c:f>
              <c:strCache>
                <c:ptCount val="3"/>
                <c:pt idx="0">
                  <c:v>No of Patients </c:v>
                </c:pt>
                <c:pt idx="1">
                  <c:v>Total No. of Patients</c:v>
                </c:pt>
                <c:pt idx="2">
                  <c:v>%age</c:v>
                </c:pt>
              </c:strCache>
            </c:strRef>
          </c:cat>
          <c:val>
            <c:numRef>
              <c:f>'Bed Release TAT'!$Q$6:$S$6</c:f>
              <c:numCache>
                <c:formatCode>General</c:formatCode>
                <c:ptCount val="3"/>
                <c:pt idx="0">
                  <c:v>90</c:v>
                </c:pt>
                <c:pt idx="1">
                  <c:v>420</c:v>
                </c:pt>
                <c:pt idx="2" formatCode="0%">
                  <c:v>0.21</c:v>
                </c:pt>
              </c:numCache>
            </c:numRef>
          </c:val>
          <c:extLst>
            <c:ext xmlns:c16="http://schemas.microsoft.com/office/drawing/2014/chart" uri="{C3380CC4-5D6E-409C-BE32-E72D297353CC}">
              <c16:uniqueId val="{00000001-94D0-477E-B0E7-CCD3A5ED9A4A}"/>
            </c:ext>
          </c:extLst>
        </c:ser>
        <c:dLbls>
          <c:showLegendKey val="0"/>
          <c:showVal val="0"/>
          <c:showCatName val="0"/>
          <c:showSerName val="0"/>
          <c:showPercent val="0"/>
          <c:showBubbleSize val="0"/>
        </c:dLbls>
        <c:gapWidth val="150"/>
        <c:shape val="box"/>
        <c:axId val="79505423"/>
        <c:axId val="79529423"/>
        <c:axId val="0"/>
      </c:bar3DChart>
      <c:catAx>
        <c:axId val="79505423"/>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79529423"/>
        <c:crosses val="autoZero"/>
        <c:auto val="1"/>
        <c:lblAlgn val="ctr"/>
        <c:lblOffset val="100"/>
        <c:noMultiLvlLbl val="0"/>
      </c:catAx>
      <c:valAx>
        <c:axId val="79529423"/>
        <c:scaling>
          <c:orientation val="minMax"/>
        </c:scaling>
        <c:delete val="0"/>
        <c:axPos val="l"/>
        <c:majorGridlines>
          <c:spPr>
            <a:ln w="9525" cap="flat" cmpd="sng" algn="ctr">
              <a:solidFill>
                <a:schemeClr val="dk1">
                  <a:lumMod val="50000"/>
                  <a:lumOff val="5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795054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IN"/>
              <a:t>Discharge Subprocess Process TAT</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'Discharge subprocess TAT'!$E$2:$O$2</c:f>
              <c:strCache>
                <c:ptCount val="11"/>
                <c:pt idx="0">
                  <c:v>Nursing Clearance Till 10:00 am </c:v>
                </c:pt>
                <c:pt idx="1">
                  <c:v>Nursing Clearance After 10:00 am</c:v>
                </c:pt>
                <c:pt idx="2">
                  <c:v>Pharmacy Clearance till 10:10 am</c:v>
                </c:pt>
                <c:pt idx="3">
                  <c:v>Pharmacy Clearance after 10:10 am</c:v>
                </c:pt>
                <c:pt idx="4">
                  <c:v>Bill Preperation Till 10:30 am</c:v>
                </c:pt>
                <c:pt idx="5">
                  <c:v>Bill Preperation After 10:30 am</c:v>
                </c:pt>
                <c:pt idx="6">
                  <c:v>Bill Settlement Till 11:00 am</c:v>
                </c:pt>
                <c:pt idx="7">
                  <c:v>Bill Settlement After 11:00 am</c:v>
                </c:pt>
                <c:pt idx="8">
                  <c:v>Bed Release Till 12:00 Pm</c:v>
                </c:pt>
                <c:pt idx="9">
                  <c:v>Bed Release After 12:00 Pm</c:v>
                </c:pt>
                <c:pt idx="10">
                  <c:v>Total No. of Patients</c:v>
                </c:pt>
              </c:strCache>
            </c:strRef>
          </c:cat>
          <c:val>
            <c:numRef>
              <c:f>'Discharge subprocess TAT'!$E$3:$O$3</c:f>
              <c:numCache>
                <c:formatCode>General</c:formatCode>
                <c:ptCount val="11"/>
                <c:pt idx="0">
                  <c:v>346</c:v>
                </c:pt>
                <c:pt idx="1">
                  <c:v>74</c:v>
                </c:pt>
                <c:pt idx="2">
                  <c:v>368</c:v>
                </c:pt>
                <c:pt idx="3">
                  <c:v>52</c:v>
                </c:pt>
                <c:pt idx="4">
                  <c:v>350</c:v>
                </c:pt>
                <c:pt idx="5">
                  <c:v>70</c:v>
                </c:pt>
                <c:pt idx="6">
                  <c:v>318</c:v>
                </c:pt>
                <c:pt idx="7">
                  <c:v>102</c:v>
                </c:pt>
                <c:pt idx="8">
                  <c:v>330</c:v>
                </c:pt>
                <c:pt idx="9">
                  <c:v>90</c:v>
                </c:pt>
                <c:pt idx="10">
                  <c:v>420</c:v>
                </c:pt>
              </c:numCache>
            </c:numRef>
          </c:val>
          <c:extLst>
            <c:ext xmlns:c16="http://schemas.microsoft.com/office/drawing/2014/chart" uri="{C3380CC4-5D6E-409C-BE32-E72D297353CC}">
              <c16:uniqueId val="{00000000-A1E7-4095-85AA-5ADCBF7C1E82}"/>
            </c:ext>
          </c:extLst>
        </c:ser>
        <c:dLbls>
          <c:dLblPos val="inEnd"/>
          <c:showLegendKey val="0"/>
          <c:showVal val="1"/>
          <c:showCatName val="0"/>
          <c:showSerName val="0"/>
          <c:showPercent val="0"/>
          <c:showBubbleSize val="0"/>
        </c:dLbls>
        <c:gapWidth val="100"/>
        <c:overlap val="-24"/>
        <c:axId val="953452511"/>
        <c:axId val="953449631"/>
      </c:barChart>
      <c:catAx>
        <c:axId val="953452511"/>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953449631"/>
        <c:crosses val="autoZero"/>
        <c:auto val="1"/>
        <c:lblAlgn val="ctr"/>
        <c:lblOffset val="100"/>
        <c:noMultiLvlLbl val="0"/>
      </c:catAx>
      <c:valAx>
        <c:axId val="953449631"/>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953452511"/>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IN" dirty="0"/>
              <a:t>Overall</a:t>
            </a:r>
            <a:r>
              <a:rPr lang="en-IN" baseline="0" dirty="0"/>
              <a:t> </a:t>
            </a:r>
            <a:r>
              <a:rPr lang="en-IN" dirty="0"/>
              <a:t>Discharge</a:t>
            </a:r>
            <a:r>
              <a:rPr lang="en-IN" baseline="0" dirty="0"/>
              <a:t> Process TAT</a:t>
            </a:r>
            <a:endParaRPr lang="en-IN" dirty="0"/>
          </a:p>
        </c:rich>
      </c:tx>
      <c:layout>
        <c:manualLayout>
          <c:xMode val="edge"/>
          <c:yMode val="edge"/>
          <c:x val="0.35917608880009511"/>
          <c:y val="0.12718468689370677"/>
        </c:manualLayout>
      </c:layout>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3003249940017884E-2"/>
          <c:y val="0.31206073199183437"/>
          <c:w val="0.87267542042009294"/>
          <c:h val="0.60368802857976089"/>
        </c:manualLayout>
      </c:layout>
      <c:bar3DChart>
        <c:barDir val="col"/>
        <c:grouping val="percentStacked"/>
        <c:varyColors val="0"/>
        <c:ser>
          <c:idx val="0"/>
          <c:order val="0"/>
          <c:tx>
            <c:strRef>
              <c:f>Sheet3!$N$8</c:f>
              <c:strCache>
                <c:ptCount val="1"/>
                <c:pt idx="0">
                  <c:v>&lt; 2 hours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6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Sheet3!$O$7:$Q$7</c:f>
              <c:strCache>
                <c:ptCount val="3"/>
                <c:pt idx="0">
                  <c:v>No, of Patients</c:v>
                </c:pt>
                <c:pt idx="1">
                  <c:v>Total No. of Patients</c:v>
                </c:pt>
                <c:pt idx="2">
                  <c:v>Percentage</c:v>
                </c:pt>
              </c:strCache>
            </c:strRef>
          </c:cat>
          <c:val>
            <c:numRef>
              <c:f>Sheet3!$O$8:$Q$8</c:f>
              <c:numCache>
                <c:formatCode>General</c:formatCode>
                <c:ptCount val="3"/>
                <c:pt idx="0">
                  <c:v>333</c:v>
                </c:pt>
                <c:pt idx="1">
                  <c:v>420</c:v>
                </c:pt>
                <c:pt idx="2" formatCode="0%">
                  <c:v>0.79</c:v>
                </c:pt>
              </c:numCache>
            </c:numRef>
          </c:val>
          <c:extLst>
            <c:ext xmlns:c16="http://schemas.microsoft.com/office/drawing/2014/chart" uri="{C3380CC4-5D6E-409C-BE32-E72D297353CC}">
              <c16:uniqueId val="{00000000-DEB5-440D-8306-E02DC2DA0522}"/>
            </c:ext>
          </c:extLst>
        </c:ser>
        <c:ser>
          <c:idx val="1"/>
          <c:order val="1"/>
          <c:tx>
            <c:strRef>
              <c:f>Sheet3!$N$9</c:f>
              <c:strCache>
                <c:ptCount val="1"/>
                <c:pt idx="0">
                  <c:v>&gt; 2 hours</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Sheet3!$O$7:$Q$7</c:f>
              <c:strCache>
                <c:ptCount val="3"/>
                <c:pt idx="0">
                  <c:v>No, of Patients</c:v>
                </c:pt>
                <c:pt idx="1">
                  <c:v>Total No. of Patients</c:v>
                </c:pt>
                <c:pt idx="2">
                  <c:v>Percentage</c:v>
                </c:pt>
              </c:strCache>
            </c:strRef>
          </c:cat>
          <c:val>
            <c:numRef>
              <c:f>Sheet3!$O$9:$Q$9</c:f>
              <c:numCache>
                <c:formatCode>General</c:formatCode>
                <c:ptCount val="3"/>
                <c:pt idx="0">
                  <c:v>87</c:v>
                </c:pt>
                <c:pt idx="1">
                  <c:v>420</c:v>
                </c:pt>
                <c:pt idx="2" formatCode="0%">
                  <c:v>0.21</c:v>
                </c:pt>
              </c:numCache>
            </c:numRef>
          </c:val>
          <c:extLst>
            <c:ext xmlns:c16="http://schemas.microsoft.com/office/drawing/2014/chart" uri="{C3380CC4-5D6E-409C-BE32-E72D297353CC}">
              <c16:uniqueId val="{00000001-DEB5-440D-8306-E02DC2DA0522}"/>
            </c:ext>
          </c:extLst>
        </c:ser>
        <c:dLbls>
          <c:showLegendKey val="0"/>
          <c:showVal val="0"/>
          <c:showCatName val="0"/>
          <c:showSerName val="0"/>
          <c:showPercent val="0"/>
          <c:showBubbleSize val="0"/>
        </c:dLbls>
        <c:gapWidth val="150"/>
        <c:shape val="box"/>
        <c:axId val="1811318336"/>
        <c:axId val="1811329376"/>
        <c:axId val="0"/>
      </c:bar3DChart>
      <c:catAx>
        <c:axId val="181131833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811329376"/>
        <c:crosses val="autoZero"/>
        <c:auto val="1"/>
        <c:lblAlgn val="ctr"/>
        <c:lblOffset val="100"/>
        <c:noMultiLvlLbl val="0"/>
      </c:catAx>
      <c:valAx>
        <c:axId val="1811329376"/>
        <c:scaling>
          <c:orientation val="minMax"/>
        </c:scaling>
        <c:delete val="0"/>
        <c:axPos val="l"/>
        <c:majorGridlines>
          <c:spPr>
            <a:ln w="9525" cap="flat" cmpd="sng" algn="ctr">
              <a:solidFill>
                <a:schemeClr val="dk1">
                  <a:lumMod val="50000"/>
                  <a:lumOff val="5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811318336"/>
        <c:crosses val="autoZero"/>
        <c:crossBetween val="between"/>
      </c:valAx>
      <c:spPr>
        <a:noFill/>
        <a:ln>
          <a:noFill/>
        </a:ln>
        <a:effectLst/>
      </c:spPr>
    </c:plotArea>
    <c:legend>
      <c:legendPos val="b"/>
      <c:layout>
        <c:manualLayout>
          <c:xMode val="edge"/>
          <c:yMode val="edge"/>
          <c:x val="0.34865923615503741"/>
          <c:y val="0.88883436743539024"/>
          <c:w val="0.29160097716317318"/>
          <c:h val="6.843064687334779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61348-D904-7E2A-2AFA-072956D02FC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639AEBC9-0C9E-6DC3-F8FE-DC87AC6377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E0D0A661-603F-1765-01C6-331F68532475}"/>
              </a:ext>
            </a:extLst>
          </p:cNvPr>
          <p:cNvSpPr>
            <a:spLocks noGrp="1"/>
          </p:cNvSpPr>
          <p:nvPr>
            <p:ph type="dt" sz="half" idx="10"/>
          </p:nvPr>
        </p:nvSpPr>
        <p:spPr/>
        <p:txBody>
          <a:bodyPr/>
          <a:lstStyle/>
          <a:p>
            <a:fld id="{E8609721-981C-4D6B-825E-13BEB69B1609}" type="datetimeFigureOut">
              <a:rPr lang="en-IN" smtClean="0"/>
              <a:t>07-07-2024</a:t>
            </a:fld>
            <a:endParaRPr lang="en-IN"/>
          </a:p>
        </p:txBody>
      </p:sp>
      <p:sp>
        <p:nvSpPr>
          <p:cNvPr id="5" name="Footer Placeholder 4">
            <a:extLst>
              <a:ext uri="{FF2B5EF4-FFF2-40B4-BE49-F238E27FC236}">
                <a16:creationId xmlns:a16="http://schemas.microsoft.com/office/drawing/2014/main" id="{E13BDBFA-FD2A-3891-935D-90952B8DBF3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38472E5-00CC-41B8-DAE8-3E6E1C302300}"/>
              </a:ext>
            </a:extLst>
          </p:cNvPr>
          <p:cNvSpPr>
            <a:spLocks noGrp="1"/>
          </p:cNvSpPr>
          <p:nvPr>
            <p:ph type="sldNum" sz="quarter" idx="12"/>
          </p:nvPr>
        </p:nvSpPr>
        <p:spPr/>
        <p:txBody>
          <a:bodyPr/>
          <a:lstStyle/>
          <a:p>
            <a:fld id="{4DB30363-3450-4D93-8840-68D99FF264B6}" type="slidenum">
              <a:rPr lang="en-IN" smtClean="0"/>
              <a:t>‹#›</a:t>
            </a:fld>
            <a:endParaRPr lang="en-IN"/>
          </a:p>
        </p:txBody>
      </p:sp>
    </p:spTree>
    <p:extLst>
      <p:ext uri="{BB962C8B-B14F-4D97-AF65-F5344CB8AC3E}">
        <p14:creationId xmlns:p14="http://schemas.microsoft.com/office/powerpoint/2010/main" val="2400919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E23DC-70B5-F66B-86F3-131BBB15C0EA}"/>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2630EB4E-42DA-2FB9-354C-ED28D6919E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599BF4A-9022-CDF1-F72B-35038A64B4AD}"/>
              </a:ext>
            </a:extLst>
          </p:cNvPr>
          <p:cNvSpPr>
            <a:spLocks noGrp="1"/>
          </p:cNvSpPr>
          <p:nvPr>
            <p:ph type="dt" sz="half" idx="10"/>
          </p:nvPr>
        </p:nvSpPr>
        <p:spPr/>
        <p:txBody>
          <a:bodyPr/>
          <a:lstStyle/>
          <a:p>
            <a:fld id="{E8609721-981C-4D6B-825E-13BEB69B1609}" type="datetimeFigureOut">
              <a:rPr lang="en-IN" smtClean="0"/>
              <a:t>07-07-2024</a:t>
            </a:fld>
            <a:endParaRPr lang="en-IN"/>
          </a:p>
        </p:txBody>
      </p:sp>
      <p:sp>
        <p:nvSpPr>
          <p:cNvPr id="5" name="Footer Placeholder 4">
            <a:extLst>
              <a:ext uri="{FF2B5EF4-FFF2-40B4-BE49-F238E27FC236}">
                <a16:creationId xmlns:a16="http://schemas.microsoft.com/office/drawing/2014/main" id="{60068E37-2BA0-C60E-2FE6-90CFD3B6453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25C4B7C-BF59-A4AB-9F83-EDB0AD1E507B}"/>
              </a:ext>
            </a:extLst>
          </p:cNvPr>
          <p:cNvSpPr>
            <a:spLocks noGrp="1"/>
          </p:cNvSpPr>
          <p:nvPr>
            <p:ph type="sldNum" sz="quarter" idx="12"/>
          </p:nvPr>
        </p:nvSpPr>
        <p:spPr/>
        <p:txBody>
          <a:bodyPr/>
          <a:lstStyle/>
          <a:p>
            <a:fld id="{4DB30363-3450-4D93-8840-68D99FF264B6}" type="slidenum">
              <a:rPr lang="en-IN" smtClean="0"/>
              <a:t>‹#›</a:t>
            </a:fld>
            <a:endParaRPr lang="en-IN"/>
          </a:p>
        </p:txBody>
      </p:sp>
    </p:spTree>
    <p:extLst>
      <p:ext uri="{BB962C8B-B14F-4D97-AF65-F5344CB8AC3E}">
        <p14:creationId xmlns:p14="http://schemas.microsoft.com/office/powerpoint/2010/main" val="2664382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8AED8E-EDA6-713E-288B-CB2D89FB5F2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F79962A0-1D65-76A5-B7D8-C5C04F743B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316827E-E429-315F-51DE-00F010B8AC0E}"/>
              </a:ext>
            </a:extLst>
          </p:cNvPr>
          <p:cNvSpPr>
            <a:spLocks noGrp="1"/>
          </p:cNvSpPr>
          <p:nvPr>
            <p:ph type="dt" sz="half" idx="10"/>
          </p:nvPr>
        </p:nvSpPr>
        <p:spPr/>
        <p:txBody>
          <a:bodyPr/>
          <a:lstStyle/>
          <a:p>
            <a:fld id="{E8609721-981C-4D6B-825E-13BEB69B1609}" type="datetimeFigureOut">
              <a:rPr lang="en-IN" smtClean="0"/>
              <a:t>07-07-2024</a:t>
            </a:fld>
            <a:endParaRPr lang="en-IN"/>
          </a:p>
        </p:txBody>
      </p:sp>
      <p:sp>
        <p:nvSpPr>
          <p:cNvPr id="5" name="Footer Placeholder 4">
            <a:extLst>
              <a:ext uri="{FF2B5EF4-FFF2-40B4-BE49-F238E27FC236}">
                <a16:creationId xmlns:a16="http://schemas.microsoft.com/office/drawing/2014/main" id="{94FBF732-0D0E-BF11-72A4-691ABA55BCB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DA25F97-45BD-470C-C7C1-C7A3F801A8DA}"/>
              </a:ext>
            </a:extLst>
          </p:cNvPr>
          <p:cNvSpPr>
            <a:spLocks noGrp="1"/>
          </p:cNvSpPr>
          <p:nvPr>
            <p:ph type="sldNum" sz="quarter" idx="12"/>
          </p:nvPr>
        </p:nvSpPr>
        <p:spPr/>
        <p:txBody>
          <a:bodyPr/>
          <a:lstStyle/>
          <a:p>
            <a:fld id="{4DB30363-3450-4D93-8840-68D99FF264B6}" type="slidenum">
              <a:rPr lang="en-IN" smtClean="0"/>
              <a:t>‹#›</a:t>
            </a:fld>
            <a:endParaRPr lang="en-IN"/>
          </a:p>
        </p:txBody>
      </p:sp>
    </p:spTree>
    <p:extLst>
      <p:ext uri="{BB962C8B-B14F-4D97-AF65-F5344CB8AC3E}">
        <p14:creationId xmlns:p14="http://schemas.microsoft.com/office/powerpoint/2010/main" val="144098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BF7DB-30E7-0F54-A0C3-3159A1016CD7}"/>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8705D24-A4C8-53BE-EF75-8B97D9015A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C024A22-D7BD-8BAB-C6F6-24C9D9C3717B}"/>
              </a:ext>
            </a:extLst>
          </p:cNvPr>
          <p:cNvSpPr>
            <a:spLocks noGrp="1"/>
          </p:cNvSpPr>
          <p:nvPr>
            <p:ph type="dt" sz="half" idx="10"/>
          </p:nvPr>
        </p:nvSpPr>
        <p:spPr/>
        <p:txBody>
          <a:bodyPr/>
          <a:lstStyle/>
          <a:p>
            <a:fld id="{E8609721-981C-4D6B-825E-13BEB69B1609}" type="datetimeFigureOut">
              <a:rPr lang="en-IN" smtClean="0"/>
              <a:t>07-07-2024</a:t>
            </a:fld>
            <a:endParaRPr lang="en-IN"/>
          </a:p>
        </p:txBody>
      </p:sp>
      <p:sp>
        <p:nvSpPr>
          <p:cNvPr id="5" name="Footer Placeholder 4">
            <a:extLst>
              <a:ext uri="{FF2B5EF4-FFF2-40B4-BE49-F238E27FC236}">
                <a16:creationId xmlns:a16="http://schemas.microsoft.com/office/drawing/2014/main" id="{311E99CB-38CD-03B6-666E-BA608437A98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7DD2AC5-4335-B278-A5DA-E90F5A3762DD}"/>
              </a:ext>
            </a:extLst>
          </p:cNvPr>
          <p:cNvSpPr>
            <a:spLocks noGrp="1"/>
          </p:cNvSpPr>
          <p:nvPr>
            <p:ph type="sldNum" sz="quarter" idx="12"/>
          </p:nvPr>
        </p:nvSpPr>
        <p:spPr/>
        <p:txBody>
          <a:bodyPr/>
          <a:lstStyle/>
          <a:p>
            <a:fld id="{4DB30363-3450-4D93-8840-68D99FF264B6}" type="slidenum">
              <a:rPr lang="en-IN" smtClean="0"/>
              <a:t>‹#›</a:t>
            </a:fld>
            <a:endParaRPr lang="en-IN"/>
          </a:p>
        </p:txBody>
      </p:sp>
    </p:spTree>
    <p:extLst>
      <p:ext uri="{BB962C8B-B14F-4D97-AF65-F5344CB8AC3E}">
        <p14:creationId xmlns:p14="http://schemas.microsoft.com/office/powerpoint/2010/main" val="2768259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C5806-CF37-C5A9-39E3-9337F928575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B1662C53-1B7A-A3E5-E207-6C08BC8708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E0B2F0-8E1A-6C8B-5FC1-9258F3D2E33A}"/>
              </a:ext>
            </a:extLst>
          </p:cNvPr>
          <p:cNvSpPr>
            <a:spLocks noGrp="1"/>
          </p:cNvSpPr>
          <p:nvPr>
            <p:ph type="dt" sz="half" idx="10"/>
          </p:nvPr>
        </p:nvSpPr>
        <p:spPr/>
        <p:txBody>
          <a:bodyPr/>
          <a:lstStyle/>
          <a:p>
            <a:fld id="{E8609721-981C-4D6B-825E-13BEB69B1609}" type="datetimeFigureOut">
              <a:rPr lang="en-IN" smtClean="0"/>
              <a:t>07-07-2024</a:t>
            </a:fld>
            <a:endParaRPr lang="en-IN"/>
          </a:p>
        </p:txBody>
      </p:sp>
      <p:sp>
        <p:nvSpPr>
          <p:cNvPr id="5" name="Footer Placeholder 4">
            <a:extLst>
              <a:ext uri="{FF2B5EF4-FFF2-40B4-BE49-F238E27FC236}">
                <a16:creationId xmlns:a16="http://schemas.microsoft.com/office/drawing/2014/main" id="{65CDAE40-0764-AB26-F931-0D7275B8E41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E647C75-471B-59F1-2773-CF4947462240}"/>
              </a:ext>
            </a:extLst>
          </p:cNvPr>
          <p:cNvSpPr>
            <a:spLocks noGrp="1"/>
          </p:cNvSpPr>
          <p:nvPr>
            <p:ph type="sldNum" sz="quarter" idx="12"/>
          </p:nvPr>
        </p:nvSpPr>
        <p:spPr/>
        <p:txBody>
          <a:bodyPr/>
          <a:lstStyle/>
          <a:p>
            <a:fld id="{4DB30363-3450-4D93-8840-68D99FF264B6}" type="slidenum">
              <a:rPr lang="en-IN" smtClean="0"/>
              <a:t>‹#›</a:t>
            </a:fld>
            <a:endParaRPr lang="en-IN"/>
          </a:p>
        </p:txBody>
      </p:sp>
    </p:spTree>
    <p:extLst>
      <p:ext uri="{BB962C8B-B14F-4D97-AF65-F5344CB8AC3E}">
        <p14:creationId xmlns:p14="http://schemas.microsoft.com/office/powerpoint/2010/main" val="2659677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80755-99C7-25FC-ABB3-246666A87E84}"/>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68A0FCFE-B71A-9687-B251-51A5F667463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9C64E08E-9080-A73D-D1AF-ED92F15B74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AE72BE85-9503-FB27-F252-21A1EF1B42A2}"/>
              </a:ext>
            </a:extLst>
          </p:cNvPr>
          <p:cNvSpPr>
            <a:spLocks noGrp="1"/>
          </p:cNvSpPr>
          <p:nvPr>
            <p:ph type="dt" sz="half" idx="10"/>
          </p:nvPr>
        </p:nvSpPr>
        <p:spPr/>
        <p:txBody>
          <a:bodyPr/>
          <a:lstStyle/>
          <a:p>
            <a:fld id="{E8609721-981C-4D6B-825E-13BEB69B1609}" type="datetimeFigureOut">
              <a:rPr lang="en-IN" smtClean="0"/>
              <a:t>07-07-2024</a:t>
            </a:fld>
            <a:endParaRPr lang="en-IN"/>
          </a:p>
        </p:txBody>
      </p:sp>
      <p:sp>
        <p:nvSpPr>
          <p:cNvPr id="6" name="Footer Placeholder 5">
            <a:extLst>
              <a:ext uri="{FF2B5EF4-FFF2-40B4-BE49-F238E27FC236}">
                <a16:creationId xmlns:a16="http://schemas.microsoft.com/office/drawing/2014/main" id="{86C69FA8-F6DB-0223-ADEB-7F539600C25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1230F924-A07F-5240-C176-A5E185AE8A62}"/>
              </a:ext>
            </a:extLst>
          </p:cNvPr>
          <p:cNvSpPr>
            <a:spLocks noGrp="1"/>
          </p:cNvSpPr>
          <p:nvPr>
            <p:ph type="sldNum" sz="quarter" idx="12"/>
          </p:nvPr>
        </p:nvSpPr>
        <p:spPr/>
        <p:txBody>
          <a:bodyPr/>
          <a:lstStyle/>
          <a:p>
            <a:fld id="{4DB30363-3450-4D93-8840-68D99FF264B6}" type="slidenum">
              <a:rPr lang="en-IN" smtClean="0"/>
              <a:t>‹#›</a:t>
            </a:fld>
            <a:endParaRPr lang="en-IN"/>
          </a:p>
        </p:txBody>
      </p:sp>
    </p:spTree>
    <p:extLst>
      <p:ext uri="{BB962C8B-B14F-4D97-AF65-F5344CB8AC3E}">
        <p14:creationId xmlns:p14="http://schemas.microsoft.com/office/powerpoint/2010/main" val="14504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1BEF1-354E-E2F2-2239-16CAB4641DCB}"/>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1B233B9B-0020-1E8B-E7C2-9D8A78D2C1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8C0DC76-425C-F27D-5785-550FF7C6B02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B1718E35-1A59-740C-611E-EAF2AA053C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67B020D-A798-5DC3-3C5C-CFEB006351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13A8FA8F-D822-BD2C-DCC8-EFB75C57D25B}"/>
              </a:ext>
            </a:extLst>
          </p:cNvPr>
          <p:cNvSpPr>
            <a:spLocks noGrp="1"/>
          </p:cNvSpPr>
          <p:nvPr>
            <p:ph type="dt" sz="half" idx="10"/>
          </p:nvPr>
        </p:nvSpPr>
        <p:spPr/>
        <p:txBody>
          <a:bodyPr/>
          <a:lstStyle/>
          <a:p>
            <a:fld id="{E8609721-981C-4D6B-825E-13BEB69B1609}" type="datetimeFigureOut">
              <a:rPr lang="en-IN" smtClean="0"/>
              <a:t>07-07-2024</a:t>
            </a:fld>
            <a:endParaRPr lang="en-IN"/>
          </a:p>
        </p:txBody>
      </p:sp>
      <p:sp>
        <p:nvSpPr>
          <p:cNvPr id="8" name="Footer Placeholder 7">
            <a:extLst>
              <a:ext uri="{FF2B5EF4-FFF2-40B4-BE49-F238E27FC236}">
                <a16:creationId xmlns:a16="http://schemas.microsoft.com/office/drawing/2014/main" id="{1D739155-EE0B-947A-2D95-AB98E8A8A078}"/>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8C314403-EE1C-077C-7053-69751FFEDBBC}"/>
              </a:ext>
            </a:extLst>
          </p:cNvPr>
          <p:cNvSpPr>
            <a:spLocks noGrp="1"/>
          </p:cNvSpPr>
          <p:nvPr>
            <p:ph type="sldNum" sz="quarter" idx="12"/>
          </p:nvPr>
        </p:nvSpPr>
        <p:spPr/>
        <p:txBody>
          <a:bodyPr/>
          <a:lstStyle/>
          <a:p>
            <a:fld id="{4DB30363-3450-4D93-8840-68D99FF264B6}" type="slidenum">
              <a:rPr lang="en-IN" smtClean="0"/>
              <a:t>‹#›</a:t>
            </a:fld>
            <a:endParaRPr lang="en-IN"/>
          </a:p>
        </p:txBody>
      </p:sp>
    </p:spTree>
    <p:extLst>
      <p:ext uri="{BB962C8B-B14F-4D97-AF65-F5344CB8AC3E}">
        <p14:creationId xmlns:p14="http://schemas.microsoft.com/office/powerpoint/2010/main" val="899820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A834A-4F0F-1781-083D-7125C4379F33}"/>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BEAD3883-C71D-AF6D-3894-46917E15E7B0}"/>
              </a:ext>
            </a:extLst>
          </p:cNvPr>
          <p:cNvSpPr>
            <a:spLocks noGrp="1"/>
          </p:cNvSpPr>
          <p:nvPr>
            <p:ph type="dt" sz="half" idx="10"/>
          </p:nvPr>
        </p:nvSpPr>
        <p:spPr/>
        <p:txBody>
          <a:bodyPr/>
          <a:lstStyle/>
          <a:p>
            <a:fld id="{E8609721-981C-4D6B-825E-13BEB69B1609}" type="datetimeFigureOut">
              <a:rPr lang="en-IN" smtClean="0"/>
              <a:t>07-07-2024</a:t>
            </a:fld>
            <a:endParaRPr lang="en-IN"/>
          </a:p>
        </p:txBody>
      </p:sp>
      <p:sp>
        <p:nvSpPr>
          <p:cNvPr id="4" name="Footer Placeholder 3">
            <a:extLst>
              <a:ext uri="{FF2B5EF4-FFF2-40B4-BE49-F238E27FC236}">
                <a16:creationId xmlns:a16="http://schemas.microsoft.com/office/drawing/2014/main" id="{2F2B0A8B-C9F1-1DFE-4101-6F1ADA068C23}"/>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2017B46C-727D-ED5F-FECC-987ABDF7A72D}"/>
              </a:ext>
            </a:extLst>
          </p:cNvPr>
          <p:cNvSpPr>
            <a:spLocks noGrp="1"/>
          </p:cNvSpPr>
          <p:nvPr>
            <p:ph type="sldNum" sz="quarter" idx="12"/>
          </p:nvPr>
        </p:nvSpPr>
        <p:spPr/>
        <p:txBody>
          <a:bodyPr/>
          <a:lstStyle/>
          <a:p>
            <a:fld id="{4DB30363-3450-4D93-8840-68D99FF264B6}" type="slidenum">
              <a:rPr lang="en-IN" smtClean="0"/>
              <a:t>‹#›</a:t>
            </a:fld>
            <a:endParaRPr lang="en-IN"/>
          </a:p>
        </p:txBody>
      </p:sp>
    </p:spTree>
    <p:extLst>
      <p:ext uri="{BB962C8B-B14F-4D97-AF65-F5344CB8AC3E}">
        <p14:creationId xmlns:p14="http://schemas.microsoft.com/office/powerpoint/2010/main" val="515689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633358-5474-56AE-F3EB-1E07BF32C72B}"/>
              </a:ext>
            </a:extLst>
          </p:cNvPr>
          <p:cNvSpPr>
            <a:spLocks noGrp="1"/>
          </p:cNvSpPr>
          <p:nvPr>
            <p:ph type="dt" sz="half" idx="10"/>
          </p:nvPr>
        </p:nvSpPr>
        <p:spPr/>
        <p:txBody>
          <a:bodyPr/>
          <a:lstStyle/>
          <a:p>
            <a:fld id="{E8609721-981C-4D6B-825E-13BEB69B1609}" type="datetimeFigureOut">
              <a:rPr lang="en-IN" smtClean="0"/>
              <a:t>07-07-2024</a:t>
            </a:fld>
            <a:endParaRPr lang="en-IN"/>
          </a:p>
        </p:txBody>
      </p:sp>
      <p:sp>
        <p:nvSpPr>
          <p:cNvPr id="3" name="Footer Placeholder 2">
            <a:extLst>
              <a:ext uri="{FF2B5EF4-FFF2-40B4-BE49-F238E27FC236}">
                <a16:creationId xmlns:a16="http://schemas.microsoft.com/office/drawing/2014/main" id="{81829EA9-5104-8760-6AAB-47BEC030B5EC}"/>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1EA21B0D-DB45-F6F2-CBFF-6A6BF009CB6A}"/>
              </a:ext>
            </a:extLst>
          </p:cNvPr>
          <p:cNvSpPr>
            <a:spLocks noGrp="1"/>
          </p:cNvSpPr>
          <p:nvPr>
            <p:ph type="sldNum" sz="quarter" idx="12"/>
          </p:nvPr>
        </p:nvSpPr>
        <p:spPr/>
        <p:txBody>
          <a:bodyPr/>
          <a:lstStyle/>
          <a:p>
            <a:fld id="{4DB30363-3450-4D93-8840-68D99FF264B6}" type="slidenum">
              <a:rPr lang="en-IN" smtClean="0"/>
              <a:t>‹#›</a:t>
            </a:fld>
            <a:endParaRPr lang="en-IN"/>
          </a:p>
        </p:txBody>
      </p:sp>
    </p:spTree>
    <p:extLst>
      <p:ext uri="{BB962C8B-B14F-4D97-AF65-F5344CB8AC3E}">
        <p14:creationId xmlns:p14="http://schemas.microsoft.com/office/powerpoint/2010/main" val="4145589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79871-23C1-B644-39FA-3BBDFFBFBC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A581A0FB-0D1E-D86E-83F4-86C8F7F504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EEB9D270-01E2-7A82-D4BD-59B1130913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F2C6DB-FC36-35B1-F74E-E79EF2BEB359}"/>
              </a:ext>
            </a:extLst>
          </p:cNvPr>
          <p:cNvSpPr>
            <a:spLocks noGrp="1"/>
          </p:cNvSpPr>
          <p:nvPr>
            <p:ph type="dt" sz="half" idx="10"/>
          </p:nvPr>
        </p:nvSpPr>
        <p:spPr/>
        <p:txBody>
          <a:bodyPr/>
          <a:lstStyle/>
          <a:p>
            <a:fld id="{E8609721-981C-4D6B-825E-13BEB69B1609}" type="datetimeFigureOut">
              <a:rPr lang="en-IN" smtClean="0"/>
              <a:t>07-07-2024</a:t>
            </a:fld>
            <a:endParaRPr lang="en-IN"/>
          </a:p>
        </p:txBody>
      </p:sp>
      <p:sp>
        <p:nvSpPr>
          <p:cNvPr id="6" name="Footer Placeholder 5">
            <a:extLst>
              <a:ext uri="{FF2B5EF4-FFF2-40B4-BE49-F238E27FC236}">
                <a16:creationId xmlns:a16="http://schemas.microsoft.com/office/drawing/2014/main" id="{B9896DD6-AE7F-2232-B7BA-F900219A3486}"/>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11F71A69-7788-996B-9775-6973550721B1}"/>
              </a:ext>
            </a:extLst>
          </p:cNvPr>
          <p:cNvSpPr>
            <a:spLocks noGrp="1"/>
          </p:cNvSpPr>
          <p:nvPr>
            <p:ph type="sldNum" sz="quarter" idx="12"/>
          </p:nvPr>
        </p:nvSpPr>
        <p:spPr/>
        <p:txBody>
          <a:bodyPr/>
          <a:lstStyle/>
          <a:p>
            <a:fld id="{4DB30363-3450-4D93-8840-68D99FF264B6}" type="slidenum">
              <a:rPr lang="en-IN" smtClean="0"/>
              <a:t>‹#›</a:t>
            </a:fld>
            <a:endParaRPr lang="en-IN"/>
          </a:p>
        </p:txBody>
      </p:sp>
    </p:spTree>
    <p:extLst>
      <p:ext uri="{BB962C8B-B14F-4D97-AF65-F5344CB8AC3E}">
        <p14:creationId xmlns:p14="http://schemas.microsoft.com/office/powerpoint/2010/main" val="2434332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E53BD-4E7B-2AFF-5A72-322DF0909D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9AFE7345-72FF-CB06-5C49-F26EFD346D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ACD1BB0F-1649-D6B6-92A9-3DFBCBE0A5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7D825B-C04C-D50A-5556-2D116B087CC7}"/>
              </a:ext>
            </a:extLst>
          </p:cNvPr>
          <p:cNvSpPr>
            <a:spLocks noGrp="1"/>
          </p:cNvSpPr>
          <p:nvPr>
            <p:ph type="dt" sz="half" idx="10"/>
          </p:nvPr>
        </p:nvSpPr>
        <p:spPr/>
        <p:txBody>
          <a:bodyPr/>
          <a:lstStyle/>
          <a:p>
            <a:fld id="{E8609721-981C-4D6B-825E-13BEB69B1609}" type="datetimeFigureOut">
              <a:rPr lang="en-IN" smtClean="0"/>
              <a:t>07-07-2024</a:t>
            </a:fld>
            <a:endParaRPr lang="en-IN"/>
          </a:p>
        </p:txBody>
      </p:sp>
      <p:sp>
        <p:nvSpPr>
          <p:cNvPr id="6" name="Footer Placeholder 5">
            <a:extLst>
              <a:ext uri="{FF2B5EF4-FFF2-40B4-BE49-F238E27FC236}">
                <a16:creationId xmlns:a16="http://schemas.microsoft.com/office/drawing/2014/main" id="{1CC581B8-C383-714C-0F0E-943E66DB7BA6}"/>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9EAC91F-E52A-8611-F3A0-E127216A660D}"/>
              </a:ext>
            </a:extLst>
          </p:cNvPr>
          <p:cNvSpPr>
            <a:spLocks noGrp="1"/>
          </p:cNvSpPr>
          <p:nvPr>
            <p:ph type="sldNum" sz="quarter" idx="12"/>
          </p:nvPr>
        </p:nvSpPr>
        <p:spPr/>
        <p:txBody>
          <a:bodyPr/>
          <a:lstStyle/>
          <a:p>
            <a:fld id="{4DB30363-3450-4D93-8840-68D99FF264B6}" type="slidenum">
              <a:rPr lang="en-IN" smtClean="0"/>
              <a:t>‹#›</a:t>
            </a:fld>
            <a:endParaRPr lang="en-IN"/>
          </a:p>
        </p:txBody>
      </p:sp>
    </p:spTree>
    <p:extLst>
      <p:ext uri="{BB962C8B-B14F-4D97-AF65-F5344CB8AC3E}">
        <p14:creationId xmlns:p14="http://schemas.microsoft.com/office/powerpoint/2010/main" val="2258092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D5C6DC-2A1A-20DF-9911-6D737CA635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F3B3C41F-6BE4-B65C-6D55-F9A938DD10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7E4A05A-9131-A63E-DACB-95C91164BB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609721-981C-4D6B-825E-13BEB69B1609}" type="datetimeFigureOut">
              <a:rPr lang="en-IN" smtClean="0"/>
              <a:t>07-07-2024</a:t>
            </a:fld>
            <a:endParaRPr lang="en-IN"/>
          </a:p>
        </p:txBody>
      </p:sp>
      <p:sp>
        <p:nvSpPr>
          <p:cNvPr id="5" name="Footer Placeholder 4">
            <a:extLst>
              <a:ext uri="{FF2B5EF4-FFF2-40B4-BE49-F238E27FC236}">
                <a16:creationId xmlns:a16="http://schemas.microsoft.com/office/drawing/2014/main" id="{CCA08801-819B-C2E0-DC8C-1B3F5BEE14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C2ED7036-8F58-A9AD-800A-62D6934183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B30363-3450-4D93-8840-68D99FF264B6}" type="slidenum">
              <a:rPr lang="en-IN" smtClean="0"/>
              <a:t>‹#›</a:t>
            </a:fld>
            <a:endParaRPr lang="en-IN"/>
          </a:p>
        </p:txBody>
      </p:sp>
    </p:spTree>
    <p:extLst>
      <p:ext uri="{BB962C8B-B14F-4D97-AF65-F5344CB8AC3E}">
        <p14:creationId xmlns:p14="http://schemas.microsoft.com/office/powerpoint/2010/main" val="2951722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scholar.google.com/citations?user=R8QygEcAAAAJ&amp;hl=en&amp;oi=sra" TargetMode="External"/><Relationship Id="rId2" Type="http://schemas.openxmlformats.org/officeDocument/2006/relationships/hyperlink" Target="https://scholar.google.com/scholar_lookup?title=Improving+the+efficiency+of+discharge+summary+completion+by+linking+to+pre-existing+patient+information+databases&amp;author=S.+Chan&amp;author=A.+P.+Maurice&amp;author=C.+W.+Pollard&amp;author=S.+J.+Ayre&amp;author=D.+L.+Walters&amp;author=H.+E.+Ward&amp;publication_year=2014&amp;journal=BMJ+Quality+Improvement+Report&amp;pages=w2006"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scholar.google.com/scholar_lookup?journal=J+Health+Manag&amp;title=Predictive+modelling+for+turn+around+time+(TAT)+of+discharge+process+for+insured+patients+in+a+corporate+hospital+of+Pune+city&amp;author=K+Shukla&amp;author=S+Upadhyay&amp;volume=20&amp;issue=1&amp;publication_year=2018&amp;pages=56-63&amp;"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9CDB0-6EB1-B1DD-BDF4-EBD4B22C1EAA}"/>
              </a:ext>
            </a:extLst>
          </p:cNvPr>
          <p:cNvSpPr>
            <a:spLocks noGrp="1"/>
          </p:cNvSpPr>
          <p:nvPr>
            <p:ph type="ctrTitle"/>
          </p:nvPr>
        </p:nvSpPr>
        <p:spPr>
          <a:xfrm>
            <a:off x="1524000" y="3316777"/>
            <a:ext cx="9144000" cy="216131"/>
          </a:xfrm>
        </p:spPr>
        <p:txBody>
          <a:bodyPr>
            <a:normAutofit fontScale="90000"/>
          </a:bodyPr>
          <a:lstStyle/>
          <a:p>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b="1" dirty="0">
                <a:latin typeface="Times New Roman" panose="02020603050405020304" pitchFamily="18" charset="0"/>
                <a:cs typeface="Times New Roman" panose="02020603050405020304" pitchFamily="18" charset="0"/>
              </a:rPr>
              <a:t>A study on discharge process Turn Around Time (TAT) of Max Super Specialty Hospital, Shalimar Bagh</a:t>
            </a:r>
            <a:endParaRPr lang="en-IN" b="1"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CC1C5981-7FF8-BA01-014A-DBA55BBBA799}"/>
              </a:ext>
            </a:extLst>
          </p:cNvPr>
          <p:cNvSpPr>
            <a:spLocks noGrp="1"/>
          </p:cNvSpPr>
          <p:nvPr>
            <p:ph type="subTitle" idx="1"/>
          </p:nvPr>
        </p:nvSpPr>
        <p:spPr>
          <a:xfrm>
            <a:off x="1524000" y="4023360"/>
            <a:ext cx="9144000" cy="1712422"/>
          </a:xfrm>
        </p:spPr>
        <p:txBody>
          <a:bodyPr>
            <a:normAutofit/>
          </a:bodyPr>
          <a:lstStyle/>
          <a:p>
            <a:r>
              <a:rPr lang="en-IN" sz="1800" b="1" dirty="0">
                <a:latin typeface="Times New Roman" panose="02020603050405020304" pitchFamily="18" charset="0"/>
                <a:cs typeface="Times New Roman" panose="02020603050405020304" pitchFamily="18" charset="0"/>
              </a:rPr>
              <a:t>Presented By: </a:t>
            </a:r>
            <a:r>
              <a:rPr lang="en-IN" sz="1800" b="1" dirty="0" err="1">
                <a:latin typeface="Times New Roman" panose="02020603050405020304" pitchFamily="18" charset="0"/>
                <a:cs typeface="Times New Roman" panose="02020603050405020304" pitchFamily="18" charset="0"/>
              </a:rPr>
              <a:t>Dr.</a:t>
            </a:r>
            <a:r>
              <a:rPr lang="en-IN" sz="1800" b="1" dirty="0">
                <a:latin typeface="Times New Roman" panose="02020603050405020304" pitchFamily="18" charset="0"/>
                <a:cs typeface="Times New Roman" panose="02020603050405020304" pitchFamily="18" charset="0"/>
              </a:rPr>
              <a:t> Kritika Gaur</a:t>
            </a:r>
          </a:p>
          <a:p>
            <a:r>
              <a:rPr lang="en-IN" sz="1800" b="1" dirty="0">
                <a:latin typeface="Times New Roman" panose="02020603050405020304" pitchFamily="18" charset="0"/>
                <a:cs typeface="Times New Roman" panose="02020603050405020304" pitchFamily="18" charset="0"/>
              </a:rPr>
              <a:t>(PG/22/046)</a:t>
            </a:r>
          </a:p>
          <a:p>
            <a:r>
              <a:rPr lang="en-IN" sz="1800" b="1" dirty="0">
                <a:latin typeface="Times New Roman" panose="02020603050405020304" pitchFamily="18" charset="0"/>
                <a:cs typeface="Times New Roman" panose="02020603050405020304" pitchFamily="18" charset="0"/>
              </a:rPr>
              <a:t>Mentor: </a:t>
            </a:r>
            <a:r>
              <a:rPr lang="en-IN" sz="1800" b="1" dirty="0" err="1">
                <a:latin typeface="Times New Roman" panose="02020603050405020304" pitchFamily="18" charset="0"/>
                <a:cs typeface="Times New Roman" panose="02020603050405020304" pitchFamily="18" charset="0"/>
              </a:rPr>
              <a:t>Dr.</a:t>
            </a:r>
            <a:r>
              <a:rPr lang="en-IN" sz="1800" b="1" dirty="0">
                <a:latin typeface="Times New Roman" panose="02020603050405020304" pitchFamily="18" charset="0"/>
                <a:cs typeface="Times New Roman" panose="02020603050405020304" pitchFamily="18" charset="0"/>
              </a:rPr>
              <a:t> Preetha G.S</a:t>
            </a:r>
          </a:p>
        </p:txBody>
      </p:sp>
      <p:pic>
        <p:nvPicPr>
          <p:cNvPr id="6" name="Picture 5">
            <a:extLst>
              <a:ext uri="{FF2B5EF4-FFF2-40B4-BE49-F238E27FC236}">
                <a16:creationId xmlns:a16="http://schemas.microsoft.com/office/drawing/2014/main" id="{94A8309C-9916-3A9F-DDC6-E5CBB7BC6DA7}"/>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flipV="1">
            <a:off x="-116379" y="6853842"/>
            <a:ext cx="12192000" cy="1192878"/>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24AC09AF-F7CF-E4D6-1EE0-FB86801D1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5385" y="5228705"/>
            <a:ext cx="1288473" cy="721488"/>
          </a:xfrm>
          <a:prstGeom prst="rect">
            <a:avLst/>
          </a:prstGeom>
        </p:spPr>
      </p:pic>
    </p:spTree>
    <p:extLst>
      <p:ext uri="{BB962C8B-B14F-4D97-AF65-F5344CB8AC3E}">
        <p14:creationId xmlns:p14="http://schemas.microsoft.com/office/powerpoint/2010/main" val="3072035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62801-B5CD-C69D-A434-EBCD1E2A194C}"/>
              </a:ext>
            </a:extLst>
          </p:cNvPr>
          <p:cNvSpPr>
            <a:spLocks noGrp="1"/>
          </p:cNvSpPr>
          <p:nvPr>
            <p:ph type="title"/>
          </p:nvPr>
        </p:nvSpPr>
        <p:spPr/>
        <p:txBody>
          <a:bodyPr/>
          <a:lstStyle/>
          <a:p>
            <a:r>
              <a:rPr lang="en-IN" dirty="0"/>
              <a:t>                                   </a:t>
            </a:r>
            <a:r>
              <a:rPr lang="en-IN" b="1" dirty="0">
                <a:latin typeface="Times New Roman" panose="02020603050405020304" pitchFamily="18" charset="0"/>
                <a:cs typeface="Times New Roman" panose="02020603050405020304" pitchFamily="18" charset="0"/>
              </a:rPr>
              <a:t>Results</a:t>
            </a:r>
          </a:p>
        </p:txBody>
      </p:sp>
      <p:sp>
        <p:nvSpPr>
          <p:cNvPr id="3" name="Content Placeholder 2">
            <a:extLst>
              <a:ext uri="{FF2B5EF4-FFF2-40B4-BE49-F238E27FC236}">
                <a16:creationId xmlns:a16="http://schemas.microsoft.com/office/drawing/2014/main" id="{48F3EE38-D6A6-C62B-E88E-F98ECFE95912}"/>
              </a:ext>
            </a:extLst>
          </p:cNvPr>
          <p:cNvSpPr>
            <a:spLocks noGrp="1"/>
          </p:cNvSpPr>
          <p:nvPr>
            <p:ph idx="1"/>
          </p:nvPr>
        </p:nvSpPr>
        <p:spPr>
          <a:xfrm>
            <a:off x="838200" y="1477926"/>
            <a:ext cx="10515600" cy="4699037"/>
          </a:xfrm>
        </p:spPr>
        <p:txBody>
          <a:bodyPr/>
          <a:lstStyle/>
          <a:p>
            <a:r>
              <a:rPr lang="en-IN" sz="1800" b="1" kern="100" dirty="0">
                <a:effectLst/>
                <a:latin typeface="Times New Roman" panose="02020603050405020304" pitchFamily="18" charset="0"/>
                <a:ea typeface="Calibri" panose="020F0502020204030204" pitchFamily="34" charset="0"/>
                <a:cs typeface="Times New Roman" panose="02020603050405020304" pitchFamily="18" charset="0"/>
              </a:rPr>
              <a:t>Nursing Clearance TAT:</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933088B5-5FFF-0A44-1A36-7F9FE31A1D68}"/>
              </a:ext>
            </a:extLst>
          </p:cNvPr>
          <p:cNvGraphicFramePr>
            <a:graphicFrameLocks noGrp="1"/>
          </p:cNvGraphicFramePr>
          <p:nvPr>
            <p:extLst>
              <p:ext uri="{D42A27DB-BD31-4B8C-83A1-F6EECF244321}">
                <p14:modId xmlns:p14="http://schemas.microsoft.com/office/powerpoint/2010/main" val="2476689083"/>
              </p:ext>
            </p:extLst>
          </p:nvPr>
        </p:nvGraphicFramePr>
        <p:xfrm>
          <a:off x="1117970" y="1748952"/>
          <a:ext cx="8493227" cy="729948"/>
        </p:xfrm>
        <a:graphic>
          <a:graphicData uri="http://schemas.openxmlformats.org/drawingml/2006/table">
            <a:tbl>
              <a:tblPr firstRow="1" firstCol="1" bandRow="1">
                <a:tableStyleId>{5C22544A-7EE6-4342-B048-85BDC9FD1C3A}</a:tableStyleId>
              </a:tblPr>
              <a:tblGrid>
                <a:gridCol w="1988465">
                  <a:extLst>
                    <a:ext uri="{9D8B030D-6E8A-4147-A177-3AD203B41FA5}">
                      <a16:colId xmlns:a16="http://schemas.microsoft.com/office/drawing/2014/main" val="399651541"/>
                    </a:ext>
                  </a:extLst>
                </a:gridCol>
                <a:gridCol w="2406474">
                  <a:extLst>
                    <a:ext uri="{9D8B030D-6E8A-4147-A177-3AD203B41FA5}">
                      <a16:colId xmlns:a16="http://schemas.microsoft.com/office/drawing/2014/main" val="960044891"/>
                    </a:ext>
                  </a:extLst>
                </a:gridCol>
                <a:gridCol w="2441533">
                  <a:extLst>
                    <a:ext uri="{9D8B030D-6E8A-4147-A177-3AD203B41FA5}">
                      <a16:colId xmlns:a16="http://schemas.microsoft.com/office/drawing/2014/main" val="338989491"/>
                    </a:ext>
                  </a:extLst>
                </a:gridCol>
                <a:gridCol w="1656755">
                  <a:extLst>
                    <a:ext uri="{9D8B030D-6E8A-4147-A177-3AD203B41FA5}">
                      <a16:colId xmlns:a16="http://schemas.microsoft.com/office/drawing/2014/main" val="688828643"/>
                    </a:ext>
                  </a:extLst>
                </a:gridCol>
              </a:tblGrid>
              <a:tr h="243316">
                <a:tc>
                  <a:txBody>
                    <a:bodyPr/>
                    <a:lstStyle/>
                    <a:p>
                      <a:pPr>
                        <a:lnSpc>
                          <a:spcPct val="107000"/>
                        </a:lnSpc>
                        <a:spcAft>
                          <a:spcPts val="800"/>
                        </a:spcAft>
                      </a:pPr>
                      <a:r>
                        <a:rPr lang="en-IN" sz="1400" kern="0" dirty="0">
                          <a:effectLst/>
                          <a:highlight>
                            <a:srgbClr val="4472C4"/>
                          </a:highlight>
                        </a:rPr>
                        <a:t>Time</a:t>
                      </a:r>
                      <a:endParaRPr lang="en-IN" sz="1100" kern="100" dirty="0">
                        <a:effectLst/>
                        <a:highlight>
                          <a:srgbClr val="4472C4"/>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IN" sz="1400" kern="0" dirty="0">
                          <a:effectLst/>
                          <a:highlight>
                            <a:srgbClr val="4472C4"/>
                          </a:highlight>
                        </a:rPr>
                        <a:t>No of Patients</a:t>
                      </a:r>
                      <a:endParaRPr lang="en-IN" sz="1100" kern="100" dirty="0">
                        <a:effectLst/>
                        <a:highlight>
                          <a:srgbClr val="4472C4"/>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IN" sz="1400" kern="0" dirty="0">
                          <a:effectLst/>
                          <a:highlight>
                            <a:srgbClr val="4472C4"/>
                          </a:highlight>
                        </a:rPr>
                        <a:t>Total No of Patients</a:t>
                      </a:r>
                      <a:endParaRPr lang="en-IN" sz="1100" kern="100" dirty="0">
                        <a:effectLst/>
                        <a:highlight>
                          <a:srgbClr val="4472C4"/>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IN" sz="1400" kern="0">
                          <a:effectLst/>
                          <a:highlight>
                            <a:srgbClr val="4472C4"/>
                          </a:highlight>
                        </a:rPr>
                        <a:t>Percentage</a:t>
                      </a:r>
                      <a:endParaRPr lang="en-IN" sz="1100" kern="100">
                        <a:effectLst/>
                        <a:highlight>
                          <a:srgbClr val="4472C4"/>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760167629"/>
                  </a:ext>
                </a:extLst>
              </a:tr>
              <a:tr h="243316">
                <a:tc>
                  <a:txBody>
                    <a:bodyPr/>
                    <a:lstStyle/>
                    <a:p>
                      <a:pPr>
                        <a:lnSpc>
                          <a:spcPct val="107000"/>
                        </a:lnSpc>
                        <a:spcAft>
                          <a:spcPts val="800"/>
                        </a:spcAft>
                      </a:pPr>
                      <a:r>
                        <a:rPr lang="en-IN" sz="1400" kern="0" dirty="0">
                          <a:effectLst/>
                        </a:rPr>
                        <a:t>Till 10:00 am</a:t>
                      </a:r>
                      <a:endParaRPr lang="en-IN"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IN" sz="1400" kern="0">
                          <a:effectLst/>
                        </a:rPr>
                        <a:t>346</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IN" sz="1400" kern="0" dirty="0">
                          <a:effectLst/>
                        </a:rPr>
                        <a:t>420</a:t>
                      </a:r>
                      <a:endParaRPr lang="en-IN"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IN" sz="1400" kern="0">
                          <a:effectLst/>
                        </a:rPr>
                        <a:t>82%</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464803452"/>
                  </a:ext>
                </a:extLst>
              </a:tr>
              <a:tr h="243316">
                <a:tc>
                  <a:txBody>
                    <a:bodyPr/>
                    <a:lstStyle/>
                    <a:p>
                      <a:pPr>
                        <a:lnSpc>
                          <a:spcPct val="107000"/>
                        </a:lnSpc>
                        <a:spcAft>
                          <a:spcPts val="800"/>
                        </a:spcAft>
                      </a:pPr>
                      <a:r>
                        <a:rPr lang="en-IN" sz="1400" kern="0" dirty="0">
                          <a:effectLst/>
                        </a:rPr>
                        <a:t>After 10:00 am</a:t>
                      </a:r>
                      <a:endParaRPr lang="en-IN"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IN" sz="1400" kern="0" dirty="0">
                          <a:effectLst/>
                        </a:rPr>
                        <a:t>74</a:t>
                      </a:r>
                      <a:endParaRPr lang="en-IN"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IN" sz="1400" kern="0" dirty="0">
                          <a:effectLst/>
                        </a:rPr>
                        <a:t>420</a:t>
                      </a:r>
                      <a:endParaRPr lang="en-IN"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IN" sz="1400" kern="0" dirty="0">
                          <a:effectLst/>
                        </a:rPr>
                        <a:t>18%</a:t>
                      </a:r>
                      <a:endParaRPr lang="en-IN"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977143677"/>
                  </a:ext>
                </a:extLst>
              </a:tr>
            </a:tbl>
          </a:graphicData>
        </a:graphic>
      </p:graphicFrame>
      <p:sp>
        <p:nvSpPr>
          <p:cNvPr id="5" name="Rectangle 1">
            <a:extLst>
              <a:ext uri="{FF2B5EF4-FFF2-40B4-BE49-F238E27FC236}">
                <a16:creationId xmlns:a16="http://schemas.microsoft.com/office/drawing/2014/main" id="{948E0F39-2D8A-C77D-5BD3-94747C2A0F95}"/>
              </a:ext>
            </a:extLst>
          </p:cNvPr>
          <p:cNvSpPr>
            <a:spLocks noChangeArrowheads="1"/>
          </p:cNvSpPr>
          <p:nvPr/>
        </p:nvSpPr>
        <p:spPr bwMode="auto">
          <a:xfrm>
            <a:off x="1117970" y="2250300"/>
            <a:ext cx="1471008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N"/>
          </a:p>
        </p:txBody>
      </p:sp>
      <p:graphicFrame>
        <p:nvGraphicFramePr>
          <p:cNvPr id="7" name="Chart 6">
            <a:extLst>
              <a:ext uri="{FF2B5EF4-FFF2-40B4-BE49-F238E27FC236}">
                <a16:creationId xmlns:a16="http://schemas.microsoft.com/office/drawing/2014/main" id="{3A9E3D37-3BAF-6F81-D9D7-F7DFADC768E6}"/>
              </a:ext>
            </a:extLst>
          </p:cNvPr>
          <p:cNvGraphicFramePr/>
          <p:nvPr>
            <p:extLst>
              <p:ext uri="{D42A27DB-BD31-4B8C-83A1-F6EECF244321}">
                <p14:modId xmlns:p14="http://schemas.microsoft.com/office/powerpoint/2010/main" val="3034950205"/>
              </p:ext>
            </p:extLst>
          </p:nvPr>
        </p:nvGraphicFramePr>
        <p:xfrm>
          <a:off x="1117970" y="2614341"/>
          <a:ext cx="8493227" cy="3106506"/>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571C8995-A31C-0E7C-9EF5-5FF6DB82A00D}"/>
              </a:ext>
            </a:extLst>
          </p:cNvPr>
          <p:cNvSpPr txBox="1"/>
          <p:nvPr/>
        </p:nvSpPr>
        <p:spPr>
          <a:xfrm>
            <a:off x="1117970" y="5875847"/>
            <a:ext cx="8951063" cy="1234056"/>
          </a:xfrm>
          <a:prstGeom prst="rect">
            <a:avLst/>
          </a:prstGeom>
          <a:noFill/>
        </p:spPr>
        <p:txBody>
          <a:bodyPr wrap="square">
            <a:spAutoFit/>
          </a:bodyPr>
          <a:lstStyle/>
          <a:p>
            <a:pPr>
              <a:lnSpc>
                <a:spcPct val="107000"/>
              </a:lnSpc>
              <a:spcAft>
                <a:spcPts val="800"/>
              </a:spcAft>
            </a:pPr>
            <a:r>
              <a:rPr lang="en-IN" sz="1400" kern="100" dirty="0">
                <a:effectLst/>
                <a:latin typeface="Times New Roman" panose="02020603050405020304" pitchFamily="18" charset="0"/>
                <a:ea typeface="Calibri" panose="020F0502020204030204" pitchFamily="34" charset="0"/>
                <a:cs typeface="Times New Roman" panose="02020603050405020304" pitchFamily="18" charset="0"/>
              </a:rPr>
              <a:t>Out of 420 samples that were observed, 346 samples were found to be compliant and 74 samples found to be non-compliant according to the given time frame</a:t>
            </a:r>
            <a:r>
              <a:rPr lang="en-IN" sz="1400" b="1"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N" sz="1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br>
              <a:rPr lang="en-IN" sz="1800" b="1" dirty="0">
                <a:effectLst/>
                <a:latin typeface="Times New Roman" panose="02020603050405020304" pitchFamily="18" charset="0"/>
                <a:ea typeface="Calibri" panose="020F0502020204030204" pitchFamily="34" charset="0"/>
              </a:rPr>
            </a:br>
            <a:r>
              <a:rPr lang="en-IN" sz="1800" b="1"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9402456E-257E-2492-472A-4EDA9F203C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62" y="365126"/>
            <a:ext cx="2254101" cy="977359"/>
          </a:xfrm>
          <a:prstGeom prst="rect">
            <a:avLst/>
          </a:prstGeom>
        </p:spPr>
      </p:pic>
    </p:spTree>
    <p:extLst>
      <p:ext uri="{BB962C8B-B14F-4D97-AF65-F5344CB8AC3E}">
        <p14:creationId xmlns:p14="http://schemas.microsoft.com/office/powerpoint/2010/main" val="3899963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A15D4-4B49-8FD9-96A0-28DC1C14C3A3}"/>
              </a:ext>
            </a:extLst>
          </p:cNvPr>
          <p:cNvSpPr>
            <a:spLocks noGrp="1"/>
          </p:cNvSpPr>
          <p:nvPr>
            <p:ph type="title"/>
          </p:nvPr>
        </p:nvSpPr>
        <p:spPr/>
        <p:txBody>
          <a:bodyPr/>
          <a:lstStyle/>
          <a:p>
            <a:r>
              <a:rPr lang="en-IN" b="1" dirty="0"/>
              <a:t>                                   </a:t>
            </a:r>
            <a:r>
              <a:rPr lang="en-IN" b="1" dirty="0">
                <a:latin typeface="Times New Roman" panose="02020603050405020304" pitchFamily="18" charset="0"/>
                <a:cs typeface="Times New Roman" panose="02020603050405020304" pitchFamily="18" charset="0"/>
              </a:rPr>
              <a:t>Results</a:t>
            </a:r>
          </a:p>
        </p:txBody>
      </p:sp>
      <p:sp>
        <p:nvSpPr>
          <p:cNvPr id="3" name="Content Placeholder 2">
            <a:extLst>
              <a:ext uri="{FF2B5EF4-FFF2-40B4-BE49-F238E27FC236}">
                <a16:creationId xmlns:a16="http://schemas.microsoft.com/office/drawing/2014/main" id="{AD6112D7-C003-BEAE-52F6-AA2F850C7B64}"/>
              </a:ext>
            </a:extLst>
          </p:cNvPr>
          <p:cNvSpPr>
            <a:spLocks noGrp="1"/>
          </p:cNvSpPr>
          <p:nvPr>
            <p:ph idx="1"/>
          </p:nvPr>
        </p:nvSpPr>
        <p:spPr>
          <a:xfrm>
            <a:off x="838200" y="1612865"/>
            <a:ext cx="10515600" cy="5106912"/>
          </a:xfrm>
        </p:spPr>
        <p:txBody>
          <a:bodyPr/>
          <a:lstStyle/>
          <a:p>
            <a:r>
              <a:rPr lang="en-IN" sz="1800" b="1" kern="100" dirty="0">
                <a:effectLst/>
                <a:latin typeface="Times New Roman" panose="02020603050405020304" pitchFamily="18" charset="0"/>
                <a:ea typeface="Calibri" panose="020F0502020204030204" pitchFamily="34" charset="0"/>
                <a:cs typeface="Times New Roman" panose="02020603050405020304" pitchFamily="18" charset="0"/>
              </a:rPr>
              <a:t>Pharmacy Clearance TAT:</a:t>
            </a:r>
          </a:p>
          <a:p>
            <a:pPr marL="0" indent="0">
              <a:buNone/>
            </a:pP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965B6C85-0EDF-86FF-AB39-59B8091C4C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62" y="365126"/>
            <a:ext cx="2456120" cy="1086474"/>
          </a:xfrm>
          <a:prstGeom prst="rect">
            <a:avLst/>
          </a:prstGeom>
        </p:spPr>
      </p:pic>
      <p:graphicFrame>
        <p:nvGraphicFramePr>
          <p:cNvPr id="5" name="Table 4">
            <a:extLst>
              <a:ext uri="{FF2B5EF4-FFF2-40B4-BE49-F238E27FC236}">
                <a16:creationId xmlns:a16="http://schemas.microsoft.com/office/drawing/2014/main" id="{310B9AA4-6846-0BF7-ADF9-CF5A5B32E602}"/>
              </a:ext>
            </a:extLst>
          </p:cNvPr>
          <p:cNvGraphicFramePr>
            <a:graphicFrameLocks noGrp="1"/>
          </p:cNvGraphicFramePr>
          <p:nvPr>
            <p:extLst>
              <p:ext uri="{D42A27DB-BD31-4B8C-83A1-F6EECF244321}">
                <p14:modId xmlns:p14="http://schemas.microsoft.com/office/powerpoint/2010/main" val="2052302279"/>
              </p:ext>
            </p:extLst>
          </p:nvPr>
        </p:nvGraphicFramePr>
        <p:xfrm>
          <a:off x="1134286" y="1879934"/>
          <a:ext cx="8807155" cy="672372"/>
        </p:xfrm>
        <a:graphic>
          <a:graphicData uri="http://schemas.openxmlformats.org/drawingml/2006/table">
            <a:tbl>
              <a:tblPr firstRow="1" firstCol="1" bandRow="1">
                <a:tableStyleId>{5C22544A-7EE6-4342-B048-85BDC9FD1C3A}</a:tableStyleId>
              </a:tblPr>
              <a:tblGrid>
                <a:gridCol w="2378349">
                  <a:extLst>
                    <a:ext uri="{9D8B030D-6E8A-4147-A177-3AD203B41FA5}">
                      <a16:colId xmlns:a16="http://schemas.microsoft.com/office/drawing/2014/main" val="84820158"/>
                    </a:ext>
                  </a:extLst>
                </a:gridCol>
                <a:gridCol w="1731112">
                  <a:extLst>
                    <a:ext uri="{9D8B030D-6E8A-4147-A177-3AD203B41FA5}">
                      <a16:colId xmlns:a16="http://schemas.microsoft.com/office/drawing/2014/main" val="2374566658"/>
                    </a:ext>
                  </a:extLst>
                </a:gridCol>
                <a:gridCol w="2740548">
                  <a:extLst>
                    <a:ext uri="{9D8B030D-6E8A-4147-A177-3AD203B41FA5}">
                      <a16:colId xmlns:a16="http://schemas.microsoft.com/office/drawing/2014/main" val="4136314722"/>
                    </a:ext>
                  </a:extLst>
                </a:gridCol>
                <a:gridCol w="1957146">
                  <a:extLst>
                    <a:ext uri="{9D8B030D-6E8A-4147-A177-3AD203B41FA5}">
                      <a16:colId xmlns:a16="http://schemas.microsoft.com/office/drawing/2014/main" val="3962264883"/>
                    </a:ext>
                  </a:extLst>
                </a:gridCol>
              </a:tblGrid>
              <a:tr h="221881">
                <a:tc>
                  <a:txBody>
                    <a:bodyPr/>
                    <a:lstStyle/>
                    <a:p>
                      <a:pPr>
                        <a:lnSpc>
                          <a:spcPct val="107000"/>
                        </a:lnSpc>
                        <a:spcAft>
                          <a:spcPts val="800"/>
                        </a:spcAft>
                      </a:pPr>
                      <a:r>
                        <a:rPr lang="en-IN" sz="1200" kern="0" baseline="0" dirty="0">
                          <a:effectLst/>
                          <a:highlight>
                            <a:srgbClr val="4472C4"/>
                          </a:highlight>
                        </a:rPr>
                        <a:t>Time</a:t>
                      </a:r>
                      <a:endParaRPr lang="en-IN" sz="1200" kern="100" baseline="0" dirty="0">
                        <a:effectLst/>
                        <a:highlight>
                          <a:srgbClr val="4472C4"/>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IN" sz="1200" b="1" kern="0" baseline="0" dirty="0">
                          <a:effectLst/>
                          <a:highlight>
                            <a:srgbClr val="4472C4"/>
                          </a:highlight>
                          <a:latin typeface="Times New Roman" panose="02020603050405020304" pitchFamily="18" charset="0"/>
                          <a:cs typeface="Times New Roman" panose="02020603050405020304" pitchFamily="18" charset="0"/>
                        </a:rPr>
                        <a:t>No of Patients</a:t>
                      </a:r>
                      <a:endParaRPr lang="en-IN" sz="1200" b="1" kern="100" baseline="0" dirty="0">
                        <a:effectLst/>
                        <a:highlight>
                          <a:srgbClr val="4472C4"/>
                        </a:highligh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IN" sz="1200" kern="0" baseline="0">
                          <a:effectLst/>
                          <a:highlight>
                            <a:srgbClr val="4472C4"/>
                          </a:highlight>
                        </a:rPr>
                        <a:t>Total No. of Patients</a:t>
                      </a:r>
                      <a:endParaRPr lang="en-IN" sz="1200" kern="100" baseline="0">
                        <a:effectLst/>
                        <a:highlight>
                          <a:srgbClr val="4472C4"/>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IN" sz="1200" kern="0" baseline="0" dirty="0">
                          <a:effectLst/>
                          <a:highlight>
                            <a:srgbClr val="4472C4"/>
                          </a:highlight>
                        </a:rPr>
                        <a:t>Percentage</a:t>
                      </a:r>
                      <a:endParaRPr lang="en-IN" sz="1200" kern="100" baseline="0" dirty="0">
                        <a:effectLst/>
                        <a:highlight>
                          <a:srgbClr val="4472C4"/>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639891656"/>
                  </a:ext>
                </a:extLst>
              </a:tr>
              <a:tr h="223051">
                <a:tc>
                  <a:txBody>
                    <a:bodyPr/>
                    <a:lstStyle/>
                    <a:p>
                      <a:pPr>
                        <a:lnSpc>
                          <a:spcPct val="107000"/>
                        </a:lnSpc>
                        <a:spcAft>
                          <a:spcPts val="800"/>
                        </a:spcAft>
                      </a:pPr>
                      <a:r>
                        <a:rPr lang="en-IN" sz="1200" kern="0" baseline="0" dirty="0">
                          <a:effectLst/>
                        </a:rPr>
                        <a:t>Till 10:10 am</a:t>
                      </a:r>
                      <a:endParaRPr lang="en-IN" sz="1200" kern="1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IN" sz="1200" kern="0" baseline="0">
                          <a:effectLst/>
                        </a:rPr>
                        <a:t>368</a:t>
                      </a:r>
                      <a:endParaRPr lang="en-IN" sz="1200" kern="100" baseline="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IN" sz="1200" kern="0" baseline="0">
                          <a:effectLst/>
                        </a:rPr>
                        <a:t>420</a:t>
                      </a:r>
                      <a:endParaRPr lang="en-IN" sz="1200" kern="100" baseline="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IN" sz="1200" kern="0" baseline="0">
                          <a:effectLst/>
                        </a:rPr>
                        <a:t>88%</a:t>
                      </a:r>
                      <a:endParaRPr lang="en-IN" sz="1200" kern="100" baseline="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780559179"/>
                  </a:ext>
                </a:extLst>
              </a:tr>
              <a:tr h="227440">
                <a:tc>
                  <a:txBody>
                    <a:bodyPr/>
                    <a:lstStyle/>
                    <a:p>
                      <a:pPr>
                        <a:lnSpc>
                          <a:spcPct val="107000"/>
                        </a:lnSpc>
                        <a:spcAft>
                          <a:spcPts val="800"/>
                        </a:spcAft>
                      </a:pPr>
                      <a:r>
                        <a:rPr lang="en-IN" sz="1200" kern="0" baseline="0" dirty="0">
                          <a:effectLst/>
                        </a:rPr>
                        <a:t>After 10:10 am</a:t>
                      </a:r>
                      <a:endParaRPr lang="en-IN" sz="1200" kern="1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IN" sz="1200" kern="0" baseline="0" dirty="0">
                          <a:effectLst/>
                        </a:rPr>
                        <a:t>52</a:t>
                      </a:r>
                      <a:endParaRPr lang="en-IN" sz="1200" kern="1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IN" sz="1200" kern="0" baseline="0" dirty="0">
                          <a:effectLst/>
                        </a:rPr>
                        <a:t>420</a:t>
                      </a:r>
                      <a:endParaRPr lang="en-IN" sz="1200" kern="1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IN" sz="1200" kern="0" baseline="0" dirty="0">
                          <a:effectLst/>
                        </a:rPr>
                        <a:t>12%</a:t>
                      </a:r>
                      <a:endParaRPr lang="en-IN" sz="1200" kern="1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488140273"/>
                  </a:ext>
                </a:extLst>
              </a:tr>
            </a:tbl>
          </a:graphicData>
        </a:graphic>
      </p:graphicFrame>
      <p:sp>
        <p:nvSpPr>
          <p:cNvPr id="6" name="Rectangle 1">
            <a:extLst>
              <a:ext uri="{FF2B5EF4-FFF2-40B4-BE49-F238E27FC236}">
                <a16:creationId xmlns:a16="http://schemas.microsoft.com/office/drawing/2014/main" id="{82F9AA6F-BA94-9E4F-5695-1A687723D205}"/>
              </a:ext>
            </a:extLst>
          </p:cNvPr>
          <p:cNvSpPr>
            <a:spLocks noChangeArrowheads="1"/>
          </p:cNvSpPr>
          <p:nvPr/>
        </p:nvSpPr>
        <p:spPr bwMode="auto">
          <a:xfrm>
            <a:off x="1134286" y="2200128"/>
            <a:ext cx="157260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N"/>
          </a:p>
        </p:txBody>
      </p:sp>
      <p:graphicFrame>
        <p:nvGraphicFramePr>
          <p:cNvPr id="7" name="Chart 6">
            <a:extLst>
              <a:ext uri="{FF2B5EF4-FFF2-40B4-BE49-F238E27FC236}">
                <a16:creationId xmlns:a16="http://schemas.microsoft.com/office/drawing/2014/main" id="{4B2ABE14-58FC-35B8-FBF6-05110EDE80D6}"/>
              </a:ext>
            </a:extLst>
          </p:cNvPr>
          <p:cNvGraphicFramePr/>
          <p:nvPr>
            <p:extLst>
              <p:ext uri="{D42A27DB-BD31-4B8C-83A1-F6EECF244321}">
                <p14:modId xmlns:p14="http://schemas.microsoft.com/office/powerpoint/2010/main" val="1115622907"/>
              </p:ext>
            </p:extLst>
          </p:nvPr>
        </p:nvGraphicFramePr>
        <p:xfrm>
          <a:off x="1134286" y="2628461"/>
          <a:ext cx="8807155" cy="329565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4E6A68D6-4E87-A2A4-9E74-CF930B4AC9D7}"/>
              </a:ext>
            </a:extLst>
          </p:cNvPr>
          <p:cNvSpPr txBox="1"/>
          <p:nvPr/>
        </p:nvSpPr>
        <p:spPr>
          <a:xfrm>
            <a:off x="1134285" y="6113053"/>
            <a:ext cx="9083603" cy="1168205"/>
          </a:xfrm>
          <a:prstGeom prst="rect">
            <a:avLst/>
          </a:prstGeom>
          <a:noFill/>
        </p:spPr>
        <p:txBody>
          <a:bodyPr wrap="square">
            <a:spAutoFit/>
          </a:bodyPr>
          <a:lstStyle/>
          <a:p>
            <a:pPr>
              <a:lnSpc>
                <a:spcPct val="107000"/>
              </a:lnSpc>
              <a:spcAft>
                <a:spcPts val="800"/>
              </a:spcAft>
            </a:pPr>
            <a:r>
              <a:rPr lang="en-IN" sz="1400" kern="100" dirty="0">
                <a:effectLst/>
                <a:latin typeface="Times New Roman" panose="02020603050405020304" pitchFamily="18" charset="0"/>
                <a:ea typeface="Calibri" panose="020F0502020204030204" pitchFamily="34" charset="0"/>
                <a:cs typeface="Times New Roman" panose="02020603050405020304" pitchFamily="18" charset="0"/>
              </a:rPr>
              <a:t>Out of 420 samples that were observed, 368 samples were found to be compliant and 52 samples found to be non-compliant according to the given time frame</a:t>
            </a:r>
            <a:r>
              <a:rPr lang="en-IN" sz="1400" b="1"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N" sz="1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br>
              <a:rPr lang="en-IN" sz="1400" b="1" dirty="0">
                <a:effectLst/>
                <a:latin typeface="Times New Roman" panose="02020603050405020304" pitchFamily="18" charset="0"/>
                <a:ea typeface="Calibri" panose="020F0502020204030204" pitchFamily="34" charset="0"/>
                <a:cs typeface="Times New Roman" panose="02020603050405020304" pitchFamily="18" charset="0"/>
              </a:rPr>
            </a:br>
            <a:r>
              <a:rPr lang="en-IN" sz="1800" b="1"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1550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87730-05CF-D754-BF81-F30E22911FAF}"/>
              </a:ext>
            </a:extLst>
          </p:cNvPr>
          <p:cNvSpPr>
            <a:spLocks noGrp="1"/>
          </p:cNvSpPr>
          <p:nvPr>
            <p:ph type="title"/>
          </p:nvPr>
        </p:nvSpPr>
        <p:spPr/>
        <p:txBody>
          <a:bodyPr/>
          <a:lstStyle/>
          <a:p>
            <a:r>
              <a:rPr lang="en-IN" b="1" dirty="0">
                <a:latin typeface="Times New Roman" panose="02020603050405020304" pitchFamily="18" charset="0"/>
                <a:cs typeface="Times New Roman" panose="02020603050405020304" pitchFamily="18" charset="0"/>
              </a:rPr>
              <a:t>                               Results</a:t>
            </a:r>
            <a:endParaRPr lang="en-IN" dirty="0"/>
          </a:p>
        </p:txBody>
      </p:sp>
      <p:sp>
        <p:nvSpPr>
          <p:cNvPr id="3" name="Content Placeholder 2">
            <a:extLst>
              <a:ext uri="{FF2B5EF4-FFF2-40B4-BE49-F238E27FC236}">
                <a16:creationId xmlns:a16="http://schemas.microsoft.com/office/drawing/2014/main" id="{AB163A1D-E91D-58FB-8B21-0E3B2EEBAD2D}"/>
              </a:ext>
            </a:extLst>
          </p:cNvPr>
          <p:cNvSpPr>
            <a:spLocks noGrp="1"/>
          </p:cNvSpPr>
          <p:nvPr>
            <p:ph idx="1"/>
          </p:nvPr>
        </p:nvSpPr>
        <p:spPr>
          <a:xfrm>
            <a:off x="838200" y="1616149"/>
            <a:ext cx="10515600" cy="4560814"/>
          </a:xfrm>
        </p:spPr>
        <p:txBody>
          <a:bodyPr/>
          <a:lstStyle/>
          <a:p>
            <a:r>
              <a:rPr lang="en-IN" sz="1800" b="1" kern="100" dirty="0">
                <a:effectLst/>
                <a:latin typeface="Times New Roman" panose="02020603050405020304" pitchFamily="18" charset="0"/>
                <a:ea typeface="Calibri" panose="020F0502020204030204" pitchFamily="34" charset="0"/>
                <a:cs typeface="Times New Roman" panose="02020603050405020304" pitchFamily="18" charset="0"/>
              </a:rPr>
              <a:t>Bill Preparation TAT:</a:t>
            </a:r>
          </a:p>
          <a:p>
            <a:pPr marL="0" indent="0">
              <a:buNone/>
            </a:pP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IN" dirty="0"/>
          </a:p>
        </p:txBody>
      </p:sp>
      <p:pic>
        <p:nvPicPr>
          <p:cNvPr id="4" name="Picture 3">
            <a:extLst>
              <a:ext uri="{FF2B5EF4-FFF2-40B4-BE49-F238E27FC236}">
                <a16:creationId xmlns:a16="http://schemas.microsoft.com/office/drawing/2014/main" id="{B7673049-6DC1-0592-E786-4510CE2A33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62" y="365126"/>
            <a:ext cx="2190305" cy="974576"/>
          </a:xfrm>
          <a:prstGeom prst="rect">
            <a:avLst/>
          </a:prstGeom>
        </p:spPr>
      </p:pic>
      <p:graphicFrame>
        <p:nvGraphicFramePr>
          <p:cNvPr id="5" name="Table 4">
            <a:extLst>
              <a:ext uri="{FF2B5EF4-FFF2-40B4-BE49-F238E27FC236}">
                <a16:creationId xmlns:a16="http://schemas.microsoft.com/office/drawing/2014/main" id="{48A8B777-F84F-F613-372F-5A42CCDEE27A}"/>
              </a:ext>
            </a:extLst>
          </p:cNvPr>
          <p:cNvGraphicFramePr>
            <a:graphicFrameLocks noGrp="1"/>
          </p:cNvGraphicFramePr>
          <p:nvPr>
            <p:extLst>
              <p:ext uri="{D42A27DB-BD31-4B8C-83A1-F6EECF244321}">
                <p14:modId xmlns:p14="http://schemas.microsoft.com/office/powerpoint/2010/main" val="3073380104"/>
              </p:ext>
            </p:extLst>
          </p:nvPr>
        </p:nvGraphicFramePr>
        <p:xfrm>
          <a:off x="1174268" y="1937971"/>
          <a:ext cx="8947926" cy="645199"/>
        </p:xfrm>
        <a:graphic>
          <a:graphicData uri="http://schemas.openxmlformats.org/drawingml/2006/table">
            <a:tbl>
              <a:tblPr firstRow="1" firstCol="1" bandRow="1">
                <a:tableStyleId>{5C22544A-7EE6-4342-B048-85BDC9FD1C3A}</a:tableStyleId>
              </a:tblPr>
              <a:tblGrid>
                <a:gridCol w="1149920">
                  <a:extLst>
                    <a:ext uri="{9D8B030D-6E8A-4147-A177-3AD203B41FA5}">
                      <a16:colId xmlns:a16="http://schemas.microsoft.com/office/drawing/2014/main" val="51263626"/>
                    </a:ext>
                  </a:extLst>
                </a:gridCol>
                <a:gridCol w="1855767">
                  <a:extLst>
                    <a:ext uri="{9D8B030D-6E8A-4147-A177-3AD203B41FA5}">
                      <a16:colId xmlns:a16="http://schemas.microsoft.com/office/drawing/2014/main" val="3064299331"/>
                    </a:ext>
                  </a:extLst>
                </a:gridCol>
                <a:gridCol w="2234494">
                  <a:extLst>
                    <a:ext uri="{9D8B030D-6E8A-4147-A177-3AD203B41FA5}">
                      <a16:colId xmlns:a16="http://schemas.microsoft.com/office/drawing/2014/main" val="1975897650"/>
                    </a:ext>
                  </a:extLst>
                </a:gridCol>
                <a:gridCol w="3707745">
                  <a:extLst>
                    <a:ext uri="{9D8B030D-6E8A-4147-A177-3AD203B41FA5}">
                      <a16:colId xmlns:a16="http://schemas.microsoft.com/office/drawing/2014/main" val="1845428372"/>
                    </a:ext>
                  </a:extLst>
                </a:gridCol>
              </a:tblGrid>
              <a:tr h="176081">
                <a:tc>
                  <a:txBody>
                    <a:bodyPr/>
                    <a:lstStyle/>
                    <a:p>
                      <a:pPr>
                        <a:lnSpc>
                          <a:spcPct val="107000"/>
                        </a:lnSpc>
                        <a:spcAft>
                          <a:spcPts val="800"/>
                        </a:spcAft>
                      </a:pPr>
                      <a:r>
                        <a:rPr lang="en-IN" sz="1200" b="1" kern="0" dirty="0">
                          <a:effectLst/>
                          <a:highlight>
                            <a:srgbClr val="4472C4"/>
                          </a:highlight>
                          <a:latin typeface="Times New Roman" panose="02020603050405020304" pitchFamily="18" charset="0"/>
                          <a:cs typeface="Times New Roman" panose="02020603050405020304" pitchFamily="18" charset="0"/>
                        </a:rPr>
                        <a:t>Time</a:t>
                      </a:r>
                      <a:endParaRPr lang="en-IN" sz="1100" b="1" kern="100" dirty="0">
                        <a:effectLst/>
                        <a:highlight>
                          <a:srgbClr val="4472C4"/>
                        </a:highligh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IN" sz="1200" b="1" kern="0" dirty="0">
                          <a:effectLst/>
                          <a:highlight>
                            <a:srgbClr val="4472C4"/>
                          </a:highlight>
                          <a:latin typeface="Times New Roman" panose="02020603050405020304" pitchFamily="18" charset="0"/>
                          <a:cs typeface="Times New Roman" panose="02020603050405020304" pitchFamily="18" charset="0"/>
                        </a:rPr>
                        <a:t>No. of Patients</a:t>
                      </a:r>
                      <a:endParaRPr lang="en-IN" sz="1100" b="1" kern="100" dirty="0">
                        <a:effectLst/>
                        <a:highlight>
                          <a:srgbClr val="4472C4"/>
                        </a:highligh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IN" sz="1200" b="1" kern="0">
                          <a:effectLst/>
                          <a:highlight>
                            <a:srgbClr val="4472C4"/>
                          </a:highlight>
                          <a:latin typeface="Times New Roman" panose="02020603050405020304" pitchFamily="18" charset="0"/>
                          <a:cs typeface="Times New Roman" panose="02020603050405020304" pitchFamily="18" charset="0"/>
                        </a:rPr>
                        <a:t>Total No. of Patients</a:t>
                      </a:r>
                      <a:endParaRPr lang="en-IN" sz="1100" b="1" kern="100">
                        <a:effectLst/>
                        <a:highlight>
                          <a:srgbClr val="4472C4"/>
                        </a:highligh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IN" sz="1200" b="1" kern="0" dirty="0">
                          <a:effectLst/>
                          <a:highlight>
                            <a:srgbClr val="4472C4"/>
                          </a:highlight>
                          <a:latin typeface="Times New Roman" panose="02020603050405020304" pitchFamily="18" charset="0"/>
                          <a:cs typeface="Times New Roman" panose="02020603050405020304" pitchFamily="18" charset="0"/>
                        </a:rPr>
                        <a:t>   Percentage</a:t>
                      </a:r>
                      <a:endParaRPr lang="en-IN" sz="1100" b="1" kern="100" dirty="0">
                        <a:effectLst/>
                        <a:highlight>
                          <a:srgbClr val="4472C4"/>
                        </a:highligh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280055666"/>
                  </a:ext>
                </a:extLst>
              </a:tr>
              <a:tr h="135208">
                <a:tc>
                  <a:txBody>
                    <a:bodyPr/>
                    <a:lstStyle/>
                    <a:p>
                      <a:pPr>
                        <a:lnSpc>
                          <a:spcPct val="107000"/>
                        </a:lnSpc>
                        <a:spcAft>
                          <a:spcPts val="800"/>
                        </a:spcAft>
                      </a:pPr>
                      <a:r>
                        <a:rPr lang="en-IN" sz="1200" b="1" kern="0">
                          <a:effectLst/>
                          <a:latin typeface="Times New Roman" panose="02020603050405020304" pitchFamily="18" charset="0"/>
                          <a:cs typeface="Times New Roman" panose="02020603050405020304" pitchFamily="18" charset="0"/>
                        </a:rPr>
                        <a:t>Till 10:30 am</a:t>
                      </a:r>
                      <a:endParaRPr lang="en-IN" sz="1100" b="1"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IN" sz="1200" b="1" kern="0" dirty="0">
                          <a:effectLst/>
                          <a:latin typeface="Times New Roman" panose="02020603050405020304" pitchFamily="18" charset="0"/>
                          <a:cs typeface="Times New Roman" panose="02020603050405020304" pitchFamily="18" charset="0"/>
                        </a:rPr>
                        <a:t>350</a:t>
                      </a:r>
                      <a:endParaRPr lang="en-IN" sz="11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IN" sz="1200" b="1" kern="0" dirty="0">
                          <a:effectLst/>
                          <a:latin typeface="Times New Roman" panose="02020603050405020304" pitchFamily="18" charset="0"/>
                          <a:cs typeface="Times New Roman" panose="02020603050405020304" pitchFamily="18" charset="0"/>
                        </a:rPr>
                        <a:t>420</a:t>
                      </a:r>
                      <a:endParaRPr lang="en-IN" sz="11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IN" sz="1200" b="1" kern="0">
                          <a:effectLst/>
                          <a:latin typeface="Times New Roman" panose="02020603050405020304" pitchFamily="18" charset="0"/>
                          <a:cs typeface="Times New Roman" panose="02020603050405020304" pitchFamily="18" charset="0"/>
                        </a:rPr>
                        <a:t>83%</a:t>
                      </a:r>
                      <a:endParaRPr lang="en-IN" sz="1100" b="1"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992282597"/>
                  </a:ext>
                </a:extLst>
              </a:tr>
              <a:tr h="280201">
                <a:tc>
                  <a:txBody>
                    <a:bodyPr/>
                    <a:lstStyle/>
                    <a:p>
                      <a:pPr>
                        <a:lnSpc>
                          <a:spcPct val="107000"/>
                        </a:lnSpc>
                        <a:spcAft>
                          <a:spcPts val="800"/>
                        </a:spcAft>
                      </a:pPr>
                      <a:r>
                        <a:rPr lang="en-IN" sz="1200" b="1" kern="0">
                          <a:effectLst/>
                          <a:latin typeface="Times New Roman" panose="02020603050405020304" pitchFamily="18" charset="0"/>
                          <a:cs typeface="Times New Roman" panose="02020603050405020304" pitchFamily="18" charset="0"/>
                        </a:rPr>
                        <a:t>After 10:30am</a:t>
                      </a:r>
                      <a:endParaRPr lang="en-IN" sz="1100" b="1"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IN" sz="1200" b="1" kern="0" dirty="0">
                          <a:effectLst/>
                          <a:latin typeface="Times New Roman" panose="02020603050405020304" pitchFamily="18" charset="0"/>
                          <a:cs typeface="Times New Roman" panose="02020603050405020304" pitchFamily="18" charset="0"/>
                        </a:rPr>
                        <a:t>70</a:t>
                      </a:r>
                      <a:endParaRPr lang="en-IN" sz="11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IN" sz="1200" b="1" kern="0" dirty="0">
                          <a:effectLst/>
                          <a:latin typeface="Times New Roman" panose="02020603050405020304" pitchFamily="18" charset="0"/>
                          <a:cs typeface="Times New Roman" panose="02020603050405020304" pitchFamily="18" charset="0"/>
                        </a:rPr>
                        <a:t>420</a:t>
                      </a:r>
                      <a:endParaRPr lang="en-IN" sz="11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IN" sz="1200" b="1" kern="0" dirty="0">
                          <a:effectLst/>
                          <a:latin typeface="Times New Roman" panose="02020603050405020304" pitchFamily="18" charset="0"/>
                          <a:cs typeface="Times New Roman" panose="02020603050405020304" pitchFamily="18" charset="0"/>
                        </a:rPr>
                        <a:t>17%</a:t>
                      </a:r>
                      <a:endParaRPr lang="en-IN" sz="11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420539652"/>
                  </a:ext>
                </a:extLst>
              </a:tr>
            </a:tbl>
          </a:graphicData>
        </a:graphic>
      </p:graphicFrame>
      <p:sp>
        <p:nvSpPr>
          <p:cNvPr id="6" name="Rectangle 1">
            <a:extLst>
              <a:ext uri="{FF2B5EF4-FFF2-40B4-BE49-F238E27FC236}">
                <a16:creationId xmlns:a16="http://schemas.microsoft.com/office/drawing/2014/main" id="{6A629034-7F3C-FD3B-932A-24BD67877884}"/>
              </a:ext>
            </a:extLst>
          </p:cNvPr>
          <p:cNvSpPr>
            <a:spLocks noChangeArrowheads="1"/>
          </p:cNvSpPr>
          <p:nvPr/>
        </p:nvSpPr>
        <p:spPr bwMode="auto">
          <a:xfrm>
            <a:off x="1174269" y="2220249"/>
            <a:ext cx="1479695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N"/>
          </a:p>
        </p:txBody>
      </p:sp>
      <p:graphicFrame>
        <p:nvGraphicFramePr>
          <p:cNvPr id="7" name="Chart 6">
            <a:extLst>
              <a:ext uri="{FF2B5EF4-FFF2-40B4-BE49-F238E27FC236}">
                <a16:creationId xmlns:a16="http://schemas.microsoft.com/office/drawing/2014/main" id="{56DB8EB6-EA41-FE95-BB5F-3398F99232A2}"/>
              </a:ext>
            </a:extLst>
          </p:cNvPr>
          <p:cNvGraphicFramePr/>
          <p:nvPr>
            <p:extLst>
              <p:ext uri="{D42A27DB-BD31-4B8C-83A1-F6EECF244321}">
                <p14:modId xmlns:p14="http://schemas.microsoft.com/office/powerpoint/2010/main" val="3699727985"/>
              </p:ext>
            </p:extLst>
          </p:nvPr>
        </p:nvGraphicFramePr>
        <p:xfrm>
          <a:off x="1163634" y="2653887"/>
          <a:ext cx="8947926" cy="3225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A273188E-2D66-05DC-610A-9BA94E55EF94}"/>
              </a:ext>
            </a:extLst>
          </p:cNvPr>
          <p:cNvSpPr txBox="1"/>
          <p:nvPr/>
        </p:nvSpPr>
        <p:spPr>
          <a:xfrm>
            <a:off x="1163634" y="6001748"/>
            <a:ext cx="9288169" cy="604589"/>
          </a:xfrm>
          <a:prstGeom prst="rect">
            <a:avLst/>
          </a:prstGeom>
          <a:noFill/>
        </p:spPr>
        <p:txBody>
          <a:bodyPr wrap="square">
            <a:spAutoFit/>
          </a:bodyPr>
          <a:lstStyle/>
          <a:p>
            <a:pPr>
              <a:lnSpc>
                <a:spcPct val="107000"/>
              </a:lnSpc>
              <a:spcAft>
                <a:spcPts val="800"/>
              </a:spcAft>
            </a:pPr>
            <a:r>
              <a:rPr lang="en-IN" sz="1400" kern="100" dirty="0">
                <a:effectLst/>
                <a:latin typeface="Times New Roman" panose="02020603050405020304" pitchFamily="18" charset="0"/>
                <a:ea typeface="Calibri" panose="020F0502020204030204" pitchFamily="34" charset="0"/>
                <a:cs typeface="Times New Roman" panose="02020603050405020304" pitchFamily="18" charset="0"/>
              </a:rPr>
              <a:t>Out of 420 samples that were observed, 350 samples were found to be compliant and 70 samples found to be non-compliant according to the given time frame</a:t>
            </a:r>
            <a:r>
              <a:rPr lang="en-IN" sz="1800" b="1"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2598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2B694-9753-D860-1A50-FA9263081546}"/>
              </a:ext>
            </a:extLst>
          </p:cNvPr>
          <p:cNvSpPr>
            <a:spLocks noGrp="1"/>
          </p:cNvSpPr>
          <p:nvPr>
            <p:ph type="title"/>
          </p:nvPr>
        </p:nvSpPr>
        <p:spPr/>
        <p:txBody>
          <a:bodyPr/>
          <a:lstStyle/>
          <a:p>
            <a:r>
              <a:rPr lang="en-IN" b="1" dirty="0">
                <a:latin typeface="Times New Roman" panose="02020603050405020304" pitchFamily="18" charset="0"/>
                <a:cs typeface="Times New Roman" panose="02020603050405020304" pitchFamily="18" charset="0"/>
              </a:rPr>
              <a:t>                                Results</a:t>
            </a:r>
            <a:endParaRPr lang="en-IN" dirty="0"/>
          </a:p>
        </p:txBody>
      </p:sp>
      <p:sp>
        <p:nvSpPr>
          <p:cNvPr id="3" name="Content Placeholder 2">
            <a:extLst>
              <a:ext uri="{FF2B5EF4-FFF2-40B4-BE49-F238E27FC236}">
                <a16:creationId xmlns:a16="http://schemas.microsoft.com/office/drawing/2014/main" id="{A18E053F-B67B-2300-66CE-86DA7AC71130}"/>
              </a:ext>
            </a:extLst>
          </p:cNvPr>
          <p:cNvSpPr>
            <a:spLocks noGrp="1"/>
          </p:cNvSpPr>
          <p:nvPr>
            <p:ph idx="1"/>
          </p:nvPr>
        </p:nvSpPr>
        <p:spPr>
          <a:xfrm>
            <a:off x="838200" y="1467294"/>
            <a:ext cx="10515600" cy="4709670"/>
          </a:xfrm>
        </p:spPr>
        <p:txBody>
          <a:bodyPr/>
          <a:lstStyle/>
          <a:p>
            <a:r>
              <a:rPr lang="en-IN" sz="1800" b="1" kern="100" dirty="0">
                <a:effectLst/>
                <a:latin typeface="Times New Roman" panose="02020603050405020304" pitchFamily="18" charset="0"/>
                <a:ea typeface="Calibri" panose="020F0502020204030204" pitchFamily="34" charset="0"/>
                <a:cs typeface="Times New Roman" panose="02020603050405020304" pitchFamily="18" charset="0"/>
              </a:rPr>
              <a:t>Bill Settlement TAT:</a:t>
            </a:r>
          </a:p>
          <a:p>
            <a:pPr marL="0" indent="0">
              <a:buNone/>
            </a:pP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pic>
        <p:nvPicPr>
          <p:cNvPr id="4" name="Picture 3">
            <a:extLst>
              <a:ext uri="{FF2B5EF4-FFF2-40B4-BE49-F238E27FC236}">
                <a16:creationId xmlns:a16="http://schemas.microsoft.com/office/drawing/2014/main" id="{7D1A409B-888A-225B-58EE-F50CF0843F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62" y="365126"/>
            <a:ext cx="2190305" cy="974576"/>
          </a:xfrm>
          <a:prstGeom prst="rect">
            <a:avLst/>
          </a:prstGeom>
        </p:spPr>
      </p:pic>
      <p:graphicFrame>
        <p:nvGraphicFramePr>
          <p:cNvPr id="5" name="Table 4">
            <a:extLst>
              <a:ext uri="{FF2B5EF4-FFF2-40B4-BE49-F238E27FC236}">
                <a16:creationId xmlns:a16="http://schemas.microsoft.com/office/drawing/2014/main" id="{84708B00-F7B3-9C29-76D7-6DF9AFAF40DA}"/>
              </a:ext>
            </a:extLst>
          </p:cNvPr>
          <p:cNvGraphicFramePr>
            <a:graphicFrameLocks noGrp="1"/>
          </p:cNvGraphicFramePr>
          <p:nvPr>
            <p:extLst>
              <p:ext uri="{D42A27DB-BD31-4B8C-83A1-F6EECF244321}">
                <p14:modId xmlns:p14="http://schemas.microsoft.com/office/powerpoint/2010/main" val="1573285654"/>
              </p:ext>
            </p:extLst>
          </p:nvPr>
        </p:nvGraphicFramePr>
        <p:xfrm>
          <a:off x="1124946" y="1765773"/>
          <a:ext cx="8657004" cy="775381"/>
        </p:xfrm>
        <a:graphic>
          <a:graphicData uri="http://schemas.openxmlformats.org/drawingml/2006/table">
            <a:tbl>
              <a:tblPr firstRow="1" firstCol="1" bandRow="1">
                <a:tableStyleId>{5C22544A-7EE6-4342-B048-85BDC9FD1C3A}</a:tableStyleId>
              </a:tblPr>
              <a:tblGrid>
                <a:gridCol w="1676138">
                  <a:extLst>
                    <a:ext uri="{9D8B030D-6E8A-4147-A177-3AD203B41FA5}">
                      <a16:colId xmlns:a16="http://schemas.microsoft.com/office/drawing/2014/main" val="2021308002"/>
                    </a:ext>
                  </a:extLst>
                </a:gridCol>
                <a:gridCol w="1515637">
                  <a:extLst>
                    <a:ext uri="{9D8B030D-6E8A-4147-A177-3AD203B41FA5}">
                      <a16:colId xmlns:a16="http://schemas.microsoft.com/office/drawing/2014/main" val="3555818095"/>
                    </a:ext>
                  </a:extLst>
                </a:gridCol>
                <a:gridCol w="2553419">
                  <a:extLst>
                    <a:ext uri="{9D8B030D-6E8A-4147-A177-3AD203B41FA5}">
                      <a16:colId xmlns:a16="http://schemas.microsoft.com/office/drawing/2014/main" val="3536941223"/>
                    </a:ext>
                  </a:extLst>
                </a:gridCol>
                <a:gridCol w="2911810">
                  <a:extLst>
                    <a:ext uri="{9D8B030D-6E8A-4147-A177-3AD203B41FA5}">
                      <a16:colId xmlns:a16="http://schemas.microsoft.com/office/drawing/2014/main" val="2772686342"/>
                    </a:ext>
                  </a:extLst>
                </a:gridCol>
              </a:tblGrid>
              <a:tr h="184150">
                <a:tc>
                  <a:txBody>
                    <a:bodyPr/>
                    <a:lstStyle/>
                    <a:p>
                      <a:pPr>
                        <a:lnSpc>
                          <a:spcPct val="107000"/>
                        </a:lnSpc>
                        <a:spcAft>
                          <a:spcPts val="800"/>
                        </a:spcAft>
                      </a:pPr>
                      <a:r>
                        <a:rPr lang="en-IN" sz="1200" kern="0" dirty="0">
                          <a:effectLst/>
                          <a:highlight>
                            <a:srgbClr val="4472C4"/>
                          </a:highlight>
                        </a:rPr>
                        <a:t>Time</a:t>
                      </a:r>
                      <a:endParaRPr lang="en-IN" sz="1100" kern="100" dirty="0">
                        <a:effectLst/>
                        <a:highlight>
                          <a:srgbClr val="4472C4"/>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IN" sz="1200" kern="0">
                          <a:effectLst/>
                          <a:highlight>
                            <a:srgbClr val="4472C4"/>
                          </a:highlight>
                        </a:rPr>
                        <a:t>No. of Patients</a:t>
                      </a:r>
                      <a:endParaRPr lang="en-IN" sz="1100" kern="100">
                        <a:effectLst/>
                        <a:highlight>
                          <a:srgbClr val="4472C4"/>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IN" sz="1200" kern="0">
                          <a:effectLst/>
                          <a:highlight>
                            <a:srgbClr val="4472C4"/>
                          </a:highlight>
                        </a:rPr>
                        <a:t>Total No. of Patients</a:t>
                      </a:r>
                      <a:endParaRPr lang="en-IN" sz="1100" kern="100">
                        <a:effectLst/>
                        <a:highlight>
                          <a:srgbClr val="4472C4"/>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IN" sz="1200" kern="0">
                          <a:effectLst/>
                          <a:highlight>
                            <a:srgbClr val="4472C4"/>
                          </a:highlight>
                        </a:rPr>
                        <a:t>Percentage</a:t>
                      </a:r>
                      <a:endParaRPr lang="en-IN" sz="1100" kern="100">
                        <a:effectLst/>
                        <a:highlight>
                          <a:srgbClr val="4472C4"/>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051256946"/>
                  </a:ext>
                </a:extLst>
              </a:tr>
              <a:tr h="234315">
                <a:tc>
                  <a:txBody>
                    <a:bodyPr/>
                    <a:lstStyle/>
                    <a:p>
                      <a:pPr>
                        <a:lnSpc>
                          <a:spcPct val="107000"/>
                        </a:lnSpc>
                        <a:spcAft>
                          <a:spcPts val="800"/>
                        </a:spcAft>
                      </a:pPr>
                      <a:r>
                        <a:rPr lang="en-IN" sz="1200" kern="0" dirty="0">
                          <a:effectLst/>
                        </a:rPr>
                        <a:t>Till 11:00 am</a:t>
                      </a:r>
                      <a:endParaRPr lang="en-IN"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IN" sz="1200" kern="0" dirty="0">
                          <a:effectLst/>
                        </a:rPr>
                        <a:t>318</a:t>
                      </a:r>
                      <a:endParaRPr lang="en-IN"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IN" sz="1200" kern="0">
                          <a:effectLst/>
                        </a:rPr>
                        <a:t>420</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IN" sz="1200" kern="0">
                          <a:effectLst/>
                        </a:rPr>
                        <a:t>76%</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385250413"/>
                  </a:ext>
                </a:extLst>
              </a:tr>
              <a:tr h="353995">
                <a:tc>
                  <a:txBody>
                    <a:bodyPr/>
                    <a:lstStyle/>
                    <a:p>
                      <a:pPr>
                        <a:lnSpc>
                          <a:spcPct val="107000"/>
                        </a:lnSpc>
                        <a:spcAft>
                          <a:spcPts val="800"/>
                        </a:spcAft>
                      </a:pPr>
                      <a:r>
                        <a:rPr lang="en-IN" sz="1200" kern="0" dirty="0">
                          <a:effectLst/>
                        </a:rPr>
                        <a:t>After 11:00 am</a:t>
                      </a:r>
                      <a:endParaRPr lang="en-IN"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IN" sz="1200" kern="0" dirty="0">
                          <a:effectLst/>
                        </a:rPr>
                        <a:t>102</a:t>
                      </a:r>
                      <a:endParaRPr lang="en-IN"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IN" sz="1200" kern="0" dirty="0">
                          <a:effectLst/>
                        </a:rPr>
                        <a:t>420</a:t>
                      </a:r>
                      <a:endParaRPr lang="en-IN"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IN" sz="1200" kern="0" dirty="0">
                          <a:effectLst/>
                        </a:rPr>
                        <a:t>24%</a:t>
                      </a:r>
                      <a:endParaRPr lang="en-IN"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908949222"/>
                  </a:ext>
                </a:extLst>
              </a:tr>
            </a:tbl>
          </a:graphicData>
        </a:graphic>
      </p:graphicFrame>
      <p:sp>
        <p:nvSpPr>
          <p:cNvPr id="6" name="Rectangle 1">
            <a:extLst>
              <a:ext uri="{FF2B5EF4-FFF2-40B4-BE49-F238E27FC236}">
                <a16:creationId xmlns:a16="http://schemas.microsoft.com/office/drawing/2014/main" id="{3C9453B6-025E-6864-6097-EF91B36EDC6A}"/>
              </a:ext>
            </a:extLst>
          </p:cNvPr>
          <p:cNvSpPr>
            <a:spLocks noChangeArrowheads="1"/>
          </p:cNvSpPr>
          <p:nvPr/>
        </p:nvSpPr>
        <p:spPr bwMode="auto">
          <a:xfrm>
            <a:off x="1124948" y="215062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7" name="Chart 6">
            <a:extLst>
              <a:ext uri="{FF2B5EF4-FFF2-40B4-BE49-F238E27FC236}">
                <a16:creationId xmlns:a16="http://schemas.microsoft.com/office/drawing/2014/main" id="{E7407C06-141B-23D3-8C77-8F5304443F76}"/>
              </a:ext>
            </a:extLst>
          </p:cNvPr>
          <p:cNvGraphicFramePr/>
          <p:nvPr>
            <p:extLst>
              <p:ext uri="{D42A27DB-BD31-4B8C-83A1-F6EECF244321}">
                <p14:modId xmlns:p14="http://schemas.microsoft.com/office/powerpoint/2010/main" val="2644287263"/>
              </p:ext>
            </p:extLst>
          </p:nvPr>
        </p:nvGraphicFramePr>
        <p:xfrm>
          <a:off x="1124946" y="2585592"/>
          <a:ext cx="8657004" cy="3429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D5A070C5-42EF-7F79-060B-C5ABF1DAB1A7}"/>
              </a:ext>
            </a:extLst>
          </p:cNvPr>
          <p:cNvSpPr txBox="1"/>
          <p:nvPr/>
        </p:nvSpPr>
        <p:spPr>
          <a:xfrm>
            <a:off x="1124946" y="6059031"/>
            <a:ext cx="9677733" cy="1169872"/>
          </a:xfrm>
          <a:prstGeom prst="rect">
            <a:avLst/>
          </a:prstGeom>
          <a:noFill/>
        </p:spPr>
        <p:txBody>
          <a:bodyPr wrap="square">
            <a:spAutoFit/>
          </a:bodyPr>
          <a:lstStyle/>
          <a:p>
            <a:pPr>
              <a:lnSpc>
                <a:spcPct val="107000"/>
              </a:lnSpc>
              <a:spcAft>
                <a:spcPts val="800"/>
              </a:spcAft>
            </a:pPr>
            <a:r>
              <a:rPr lang="en-IN" sz="1400" kern="100" dirty="0">
                <a:effectLst/>
                <a:latin typeface="Times New Roman" panose="02020603050405020304" pitchFamily="18" charset="0"/>
                <a:ea typeface="Calibri" panose="020F0502020204030204" pitchFamily="34" charset="0"/>
                <a:cs typeface="Times New Roman" panose="02020603050405020304" pitchFamily="18" charset="0"/>
              </a:rPr>
              <a:t>Out of 420 samples that were observed, 318 samples were found to be compliant and 102 samples found to be non-compliant according to the given time frame</a:t>
            </a:r>
            <a:r>
              <a:rPr lang="en-IN" sz="1400" b="1"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N" sz="1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br>
              <a:rPr lang="en-IN" sz="1600" dirty="0">
                <a:effectLst/>
                <a:latin typeface="Times New Roman" panose="02020603050405020304" pitchFamily="18" charset="0"/>
                <a:ea typeface="Calibri" panose="020F0502020204030204" pitchFamily="34" charset="0"/>
              </a:rPr>
            </a:br>
            <a:r>
              <a:rPr lang="en-IN" sz="16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2685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5E092-E8FD-9D2C-50E5-29687367BF51}"/>
              </a:ext>
            </a:extLst>
          </p:cNvPr>
          <p:cNvSpPr>
            <a:spLocks noGrp="1"/>
          </p:cNvSpPr>
          <p:nvPr>
            <p:ph type="title"/>
          </p:nvPr>
        </p:nvSpPr>
        <p:spPr/>
        <p:txBody>
          <a:bodyPr/>
          <a:lstStyle/>
          <a:p>
            <a:r>
              <a:rPr lang="en-IN" b="1" dirty="0">
                <a:latin typeface="Times New Roman" panose="02020603050405020304" pitchFamily="18" charset="0"/>
                <a:cs typeface="Times New Roman" panose="02020603050405020304" pitchFamily="18" charset="0"/>
              </a:rPr>
              <a:t>                                Results</a:t>
            </a:r>
            <a:endParaRPr lang="en-IN" dirty="0"/>
          </a:p>
        </p:txBody>
      </p:sp>
      <p:sp>
        <p:nvSpPr>
          <p:cNvPr id="3" name="Content Placeholder 2">
            <a:extLst>
              <a:ext uri="{FF2B5EF4-FFF2-40B4-BE49-F238E27FC236}">
                <a16:creationId xmlns:a16="http://schemas.microsoft.com/office/drawing/2014/main" id="{D1B56D5B-6820-C14B-9634-C51E1217B166}"/>
              </a:ext>
            </a:extLst>
          </p:cNvPr>
          <p:cNvSpPr>
            <a:spLocks noGrp="1"/>
          </p:cNvSpPr>
          <p:nvPr>
            <p:ph idx="1"/>
          </p:nvPr>
        </p:nvSpPr>
        <p:spPr/>
        <p:txBody>
          <a:bodyPr/>
          <a:lstStyle/>
          <a:p>
            <a:r>
              <a:rPr lang="en-IN"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IN" sz="1800" b="1" kern="100" dirty="0">
                <a:effectLst/>
                <a:latin typeface="Times New Roman" panose="02020603050405020304" pitchFamily="18" charset="0"/>
                <a:ea typeface="Calibri" panose="020F0502020204030204" pitchFamily="34" charset="0"/>
                <a:cs typeface="Times New Roman" panose="02020603050405020304" pitchFamily="18" charset="0"/>
              </a:rPr>
              <a:t>Bed Release TAT:</a:t>
            </a:r>
          </a:p>
          <a:p>
            <a:endParaRPr lang="en-IN" sz="1800" dirty="0"/>
          </a:p>
        </p:txBody>
      </p:sp>
      <p:pic>
        <p:nvPicPr>
          <p:cNvPr id="4" name="Picture 3">
            <a:extLst>
              <a:ext uri="{FF2B5EF4-FFF2-40B4-BE49-F238E27FC236}">
                <a16:creationId xmlns:a16="http://schemas.microsoft.com/office/drawing/2014/main" id="{166559AD-DF39-35BF-EBCA-EC752ABF38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62" y="365126"/>
            <a:ext cx="2190305" cy="974576"/>
          </a:xfrm>
          <a:prstGeom prst="rect">
            <a:avLst/>
          </a:prstGeom>
        </p:spPr>
      </p:pic>
      <p:graphicFrame>
        <p:nvGraphicFramePr>
          <p:cNvPr id="5" name="Table 4">
            <a:extLst>
              <a:ext uri="{FF2B5EF4-FFF2-40B4-BE49-F238E27FC236}">
                <a16:creationId xmlns:a16="http://schemas.microsoft.com/office/drawing/2014/main" id="{F5F96FB9-058B-9A47-7597-68309E770ABB}"/>
              </a:ext>
            </a:extLst>
          </p:cNvPr>
          <p:cNvGraphicFramePr>
            <a:graphicFrameLocks noGrp="1"/>
          </p:cNvGraphicFramePr>
          <p:nvPr>
            <p:extLst>
              <p:ext uri="{D42A27DB-BD31-4B8C-83A1-F6EECF244321}">
                <p14:modId xmlns:p14="http://schemas.microsoft.com/office/powerpoint/2010/main" val="1917841289"/>
              </p:ext>
            </p:extLst>
          </p:nvPr>
        </p:nvGraphicFramePr>
        <p:xfrm>
          <a:off x="1192663" y="2188867"/>
          <a:ext cx="8238416" cy="660527"/>
        </p:xfrm>
        <a:graphic>
          <a:graphicData uri="http://schemas.openxmlformats.org/drawingml/2006/table">
            <a:tbl>
              <a:tblPr firstRow="1" firstCol="1" bandRow="1">
                <a:tableStyleId>{5C22544A-7EE6-4342-B048-85BDC9FD1C3A}</a:tableStyleId>
              </a:tblPr>
              <a:tblGrid>
                <a:gridCol w="1345658">
                  <a:extLst>
                    <a:ext uri="{9D8B030D-6E8A-4147-A177-3AD203B41FA5}">
                      <a16:colId xmlns:a16="http://schemas.microsoft.com/office/drawing/2014/main" val="1784515664"/>
                    </a:ext>
                  </a:extLst>
                </a:gridCol>
                <a:gridCol w="1661306">
                  <a:extLst>
                    <a:ext uri="{9D8B030D-6E8A-4147-A177-3AD203B41FA5}">
                      <a16:colId xmlns:a16="http://schemas.microsoft.com/office/drawing/2014/main" val="3485096914"/>
                    </a:ext>
                  </a:extLst>
                </a:gridCol>
                <a:gridCol w="2060019">
                  <a:extLst>
                    <a:ext uri="{9D8B030D-6E8A-4147-A177-3AD203B41FA5}">
                      <a16:colId xmlns:a16="http://schemas.microsoft.com/office/drawing/2014/main" val="573917432"/>
                    </a:ext>
                  </a:extLst>
                </a:gridCol>
                <a:gridCol w="3171433">
                  <a:extLst>
                    <a:ext uri="{9D8B030D-6E8A-4147-A177-3AD203B41FA5}">
                      <a16:colId xmlns:a16="http://schemas.microsoft.com/office/drawing/2014/main" val="1368198610"/>
                    </a:ext>
                  </a:extLst>
                </a:gridCol>
              </a:tblGrid>
              <a:tr h="184150">
                <a:tc>
                  <a:txBody>
                    <a:bodyPr/>
                    <a:lstStyle/>
                    <a:p>
                      <a:pPr>
                        <a:lnSpc>
                          <a:spcPct val="107000"/>
                        </a:lnSpc>
                        <a:spcAft>
                          <a:spcPts val="800"/>
                        </a:spcAft>
                      </a:pPr>
                      <a:r>
                        <a:rPr lang="en-IN" sz="1200" kern="0">
                          <a:effectLst/>
                          <a:highlight>
                            <a:srgbClr val="4472C4"/>
                          </a:highlight>
                        </a:rPr>
                        <a:t>Time </a:t>
                      </a:r>
                      <a:endParaRPr lang="en-IN" sz="1100" kern="100">
                        <a:effectLst/>
                        <a:highlight>
                          <a:srgbClr val="4472C4"/>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IN" sz="1200" kern="0" dirty="0">
                          <a:effectLst/>
                          <a:highlight>
                            <a:srgbClr val="4472C4"/>
                          </a:highlight>
                        </a:rPr>
                        <a:t>No. of Patients</a:t>
                      </a:r>
                      <a:endParaRPr lang="en-IN" sz="1100" kern="100" dirty="0">
                        <a:effectLst/>
                        <a:highlight>
                          <a:srgbClr val="4472C4"/>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IN" sz="1200" kern="0">
                          <a:effectLst/>
                          <a:highlight>
                            <a:srgbClr val="4472C4"/>
                          </a:highlight>
                        </a:rPr>
                        <a:t>Total No. of Patients</a:t>
                      </a:r>
                      <a:endParaRPr lang="en-IN" sz="1100" kern="100">
                        <a:effectLst/>
                        <a:highlight>
                          <a:srgbClr val="4472C4"/>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IN" sz="1200" kern="0" dirty="0">
                          <a:effectLst/>
                          <a:highlight>
                            <a:srgbClr val="4472C4"/>
                          </a:highlight>
                        </a:rPr>
                        <a:t>Percentage</a:t>
                      </a:r>
                      <a:endParaRPr lang="en-IN" sz="1100" kern="100" dirty="0">
                        <a:effectLst/>
                        <a:highlight>
                          <a:srgbClr val="4472C4"/>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359548474"/>
                  </a:ext>
                </a:extLst>
              </a:tr>
              <a:tr h="184150">
                <a:tc>
                  <a:txBody>
                    <a:bodyPr/>
                    <a:lstStyle/>
                    <a:p>
                      <a:pPr>
                        <a:lnSpc>
                          <a:spcPct val="107000"/>
                        </a:lnSpc>
                        <a:spcAft>
                          <a:spcPts val="800"/>
                        </a:spcAft>
                      </a:pPr>
                      <a:r>
                        <a:rPr lang="en-IN" sz="1200" kern="0">
                          <a:effectLst/>
                        </a:rPr>
                        <a:t>Till 12:00 pm</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IN" sz="1200" kern="0">
                          <a:effectLst/>
                        </a:rPr>
                        <a:t>330</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IN" sz="1200" kern="0">
                          <a:effectLst/>
                        </a:rPr>
                        <a:t>420</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IN" sz="1200" kern="0">
                          <a:effectLst/>
                        </a:rPr>
                        <a:t>79%</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88101246"/>
                  </a:ext>
                </a:extLst>
              </a:tr>
              <a:tr h="286385">
                <a:tc>
                  <a:txBody>
                    <a:bodyPr/>
                    <a:lstStyle/>
                    <a:p>
                      <a:pPr>
                        <a:lnSpc>
                          <a:spcPct val="107000"/>
                        </a:lnSpc>
                        <a:spcAft>
                          <a:spcPts val="800"/>
                        </a:spcAft>
                      </a:pPr>
                      <a:r>
                        <a:rPr lang="en-IN" sz="1200" kern="0">
                          <a:effectLst/>
                        </a:rPr>
                        <a:t>After 12:00 pm</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IN" sz="1200" kern="0">
                          <a:effectLst/>
                        </a:rPr>
                        <a:t>90</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IN" sz="1200" kern="0">
                          <a:effectLst/>
                        </a:rPr>
                        <a:t>420</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IN" sz="1200" kern="0" dirty="0">
                          <a:effectLst/>
                        </a:rPr>
                        <a:t>21%</a:t>
                      </a:r>
                      <a:endParaRPr lang="en-IN"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62007815"/>
                  </a:ext>
                </a:extLst>
              </a:tr>
            </a:tbl>
          </a:graphicData>
        </a:graphic>
      </p:graphicFrame>
      <p:sp>
        <p:nvSpPr>
          <p:cNvPr id="6" name="Rectangle 1">
            <a:extLst>
              <a:ext uri="{FF2B5EF4-FFF2-40B4-BE49-F238E27FC236}">
                <a16:creationId xmlns:a16="http://schemas.microsoft.com/office/drawing/2014/main" id="{51B1FD45-17F5-EB57-A3B1-31FDE18D2EC3}"/>
              </a:ext>
            </a:extLst>
          </p:cNvPr>
          <p:cNvSpPr>
            <a:spLocks noChangeArrowheads="1"/>
          </p:cNvSpPr>
          <p:nvPr/>
        </p:nvSpPr>
        <p:spPr bwMode="auto">
          <a:xfrm>
            <a:off x="1192028" y="218886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7" name="Chart 6">
            <a:extLst>
              <a:ext uri="{FF2B5EF4-FFF2-40B4-BE49-F238E27FC236}">
                <a16:creationId xmlns:a16="http://schemas.microsoft.com/office/drawing/2014/main" id="{DD75B48C-36E1-304D-8D70-0A1224852F46}"/>
              </a:ext>
            </a:extLst>
          </p:cNvPr>
          <p:cNvGraphicFramePr/>
          <p:nvPr>
            <p:extLst>
              <p:ext uri="{D42A27DB-BD31-4B8C-83A1-F6EECF244321}">
                <p14:modId xmlns:p14="http://schemas.microsoft.com/office/powerpoint/2010/main" val="3542924147"/>
              </p:ext>
            </p:extLst>
          </p:nvPr>
        </p:nvGraphicFramePr>
        <p:xfrm>
          <a:off x="1192028" y="2932028"/>
          <a:ext cx="8238416" cy="31623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645B23B5-F909-9F7F-2FF6-7182230A4F0C}"/>
              </a:ext>
            </a:extLst>
          </p:cNvPr>
          <p:cNvSpPr txBox="1"/>
          <p:nvPr/>
        </p:nvSpPr>
        <p:spPr>
          <a:xfrm>
            <a:off x="1103129" y="6152078"/>
            <a:ext cx="8551234" cy="1136914"/>
          </a:xfrm>
          <a:prstGeom prst="rect">
            <a:avLst/>
          </a:prstGeom>
          <a:noFill/>
        </p:spPr>
        <p:txBody>
          <a:bodyPr wrap="square">
            <a:spAutoFit/>
          </a:bodyPr>
          <a:lstStyle/>
          <a:p>
            <a:pPr>
              <a:lnSpc>
                <a:spcPct val="107000"/>
              </a:lnSpc>
              <a:spcAft>
                <a:spcPts val="800"/>
              </a:spcAft>
            </a:pPr>
            <a:r>
              <a:rPr lang="en-IN" sz="1400" kern="100" dirty="0">
                <a:effectLst/>
                <a:latin typeface="Times New Roman" panose="02020603050405020304" pitchFamily="18" charset="0"/>
                <a:ea typeface="Calibri" panose="020F0502020204030204" pitchFamily="34" charset="0"/>
                <a:cs typeface="Times New Roman" panose="02020603050405020304" pitchFamily="18" charset="0"/>
              </a:rPr>
              <a:t>Out of 420 samples that were observed, 330samples were found to be compliant and 90 samples found to be non-compliant according to the given time frame</a:t>
            </a:r>
            <a:r>
              <a:rPr lang="en-IN" sz="1400" b="1"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N" sz="1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br>
              <a:rPr lang="en-IN" sz="1400" dirty="0">
                <a:effectLst/>
                <a:latin typeface="Times New Roman" panose="02020603050405020304" pitchFamily="18" charset="0"/>
                <a:ea typeface="Calibri" panose="020F0502020204030204" pitchFamily="34" charset="0"/>
                <a:cs typeface="Times New Roman" panose="02020603050405020304" pitchFamily="18" charset="0"/>
              </a:rPr>
            </a:br>
            <a:r>
              <a:rPr lang="en-IN" sz="16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0437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90CE2-9E15-6830-0EDE-13A96567E42D}"/>
              </a:ext>
            </a:extLst>
          </p:cNvPr>
          <p:cNvSpPr>
            <a:spLocks noGrp="1"/>
          </p:cNvSpPr>
          <p:nvPr>
            <p:ph type="title"/>
          </p:nvPr>
        </p:nvSpPr>
        <p:spPr/>
        <p:txBody>
          <a:bodyPr/>
          <a:lstStyle/>
          <a:p>
            <a:r>
              <a:rPr lang="en-IN" b="1" dirty="0">
                <a:latin typeface="Times New Roman" panose="02020603050405020304" pitchFamily="18" charset="0"/>
                <a:cs typeface="Times New Roman" panose="02020603050405020304" pitchFamily="18" charset="0"/>
              </a:rPr>
              <a:t>                               Results</a:t>
            </a:r>
            <a:endParaRPr lang="en-IN" dirty="0"/>
          </a:p>
        </p:txBody>
      </p:sp>
      <p:sp>
        <p:nvSpPr>
          <p:cNvPr id="3" name="Content Placeholder 2">
            <a:extLst>
              <a:ext uri="{FF2B5EF4-FFF2-40B4-BE49-F238E27FC236}">
                <a16:creationId xmlns:a16="http://schemas.microsoft.com/office/drawing/2014/main" id="{C9AA0F26-C639-E1D3-0BE3-79001DDB8203}"/>
              </a:ext>
            </a:extLst>
          </p:cNvPr>
          <p:cNvSpPr>
            <a:spLocks noGrp="1"/>
          </p:cNvSpPr>
          <p:nvPr>
            <p:ph idx="1"/>
          </p:nvPr>
        </p:nvSpPr>
        <p:spPr>
          <a:xfrm>
            <a:off x="838200" y="1562986"/>
            <a:ext cx="10515600" cy="4613977"/>
          </a:xfrm>
        </p:spPr>
        <p:txBody>
          <a:bodyPr/>
          <a:lstStyle/>
          <a:p>
            <a:r>
              <a:rPr lang="en-IN" sz="1800" b="1" kern="100" dirty="0">
                <a:effectLst/>
                <a:latin typeface="Times New Roman" panose="02020603050405020304" pitchFamily="18" charset="0"/>
                <a:ea typeface="Calibri" panose="020F0502020204030204" pitchFamily="34" charset="0"/>
                <a:cs typeface="Times New Roman" panose="02020603050405020304" pitchFamily="18" charset="0"/>
              </a:rPr>
              <a:t>Discharge Subprocess Process TAT:</a:t>
            </a:r>
          </a:p>
          <a:p>
            <a:pPr marL="0" indent="0">
              <a:buNone/>
            </a:pPr>
            <a:endParaRPr lang="en-IN"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IN" dirty="0"/>
          </a:p>
        </p:txBody>
      </p:sp>
      <p:pic>
        <p:nvPicPr>
          <p:cNvPr id="4" name="Picture 3">
            <a:extLst>
              <a:ext uri="{FF2B5EF4-FFF2-40B4-BE49-F238E27FC236}">
                <a16:creationId xmlns:a16="http://schemas.microsoft.com/office/drawing/2014/main" id="{86C24D19-D073-D1EA-147F-BE4A98275B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62" y="365126"/>
            <a:ext cx="2190305" cy="974576"/>
          </a:xfrm>
          <a:prstGeom prst="rect">
            <a:avLst/>
          </a:prstGeom>
        </p:spPr>
      </p:pic>
      <p:sp>
        <p:nvSpPr>
          <p:cNvPr id="7" name="TextBox 6">
            <a:extLst>
              <a:ext uri="{FF2B5EF4-FFF2-40B4-BE49-F238E27FC236}">
                <a16:creationId xmlns:a16="http://schemas.microsoft.com/office/drawing/2014/main" id="{8F79B673-522F-8955-D91E-858120C9FDE6}"/>
              </a:ext>
            </a:extLst>
          </p:cNvPr>
          <p:cNvSpPr txBox="1"/>
          <p:nvPr/>
        </p:nvSpPr>
        <p:spPr>
          <a:xfrm>
            <a:off x="1180214" y="6176963"/>
            <a:ext cx="9069572" cy="875111"/>
          </a:xfrm>
          <a:prstGeom prst="rect">
            <a:avLst/>
          </a:prstGeom>
          <a:noFill/>
        </p:spPr>
        <p:txBody>
          <a:bodyPr wrap="square">
            <a:spAutoFit/>
          </a:bodyPr>
          <a:lstStyle/>
          <a:p>
            <a:pPr>
              <a:lnSpc>
                <a:spcPct val="107000"/>
              </a:lnSpc>
              <a:spcAft>
                <a:spcPts val="800"/>
              </a:spcAft>
            </a:pPr>
            <a:r>
              <a:rPr lang="en-IN" sz="1400" kern="100" dirty="0">
                <a:effectLst/>
                <a:latin typeface="Times New Roman" panose="02020603050405020304" pitchFamily="18" charset="0"/>
                <a:ea typeface="Calibri" panose="020F0502020204030204" pitchFamily="34" charset="0"/>
                <a:cs typeface="Times New Roman" panose="02020603050405020304" pitchFamily="18" charset="0"/>
              </a:rPr>
              <a:t>Out of all the subprocesses of discharge TAT that were observed, it was found that bill settlement TAT and bed release TAT are the most time consuming subprocess among all and pharmacy clearance TAT was the least time consuming process.</a:t>
            </a:r>
          </a:p>
          <a:p>
            <a:pPr>
              <a:lnSpc>
                <a:spcPct val="107000"/>
              </a:lnSpc>
              <a:spcAft>
                <a:spcPts val="800"/>
              </a:spcAft>
            </a:pPr>
            <a:r>
              <a:rPr lang="en-IN" sz="1400" kern="100" dirty="0">
                <a:effectLst/>
                <a:latin typeface="Times New Roman" panose="02020603050405020304" pitchFamily="18" charset="0"/>
                <a:ea typeface="Calibri" panose="020F0502020204030204" pitchFamily="34" charset="0"/>
                <a:cs typeface="Times New Roman" panose="02020603050405020304" pitchFamily="18" charset="0"/>
              </a:rPr>
              <a:t> </a:t>
            </a:r>
          </a:p>
        </p:txBody>
      </p:sp>
      <p:graphicFrame>
        <p:nvGraphicFramePr>
          <p:cNvPr id="6" name="Chart 5">
            <a:extLst>
              <a:ext uri="{FF2B5EF4-FFF2-40B4-BE49-F238E27FC236}">
                <a16:creationId xmlns:a16="http://schemas.microsoft.com/office/drawing/2014/main" id="{FE94929D-9F98-CF89-2F4F-8E7C7D92FCD7}"/>
              </a:ext>
            </a:extLst>
          </p:cNvPr>
          <p:cNvGraphicFramePr>
            <a:graphicFrameLocks/>
          </p:cNvGraphicFramePr>
          <p:nvPr>
            <p:extLst>
              <p:ext uri="{D42A27DB-BD31-4B8C-83A1-F6EECF244321}">
                <p14:modId xmlns:p14="http://schemas.microsoft.com/office/powerpoint/2010/main" val="3600880958"/>
              </p:ext>
            </p:extLst>
          </p:nvPr>
        </p:nvGraphicFramePr>
        <p:xfrm>
          <a:off x="1180214" y="1936722"/>
          <a:ext cx="9042399" cy="39942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25867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C4DAA-3B4E-EABD-00BA-3FB8A5BA5168}"/>
              </a:ext>
            </a:extLst>
          </p:cNvPr>
          <p:cNvSpPr>
            <a:spLocks noGrp="1"/>
          </p:cNvSpPr>
          <p:nvPr>
            <p:ph type="title"/>
          </p:nvPr>
        </p:nvSpPr>
        <p:spPr/>
        <p:txBody>
          <a:bodyPr/>
          <a:lstStyle/>
          <a:p>
            <a:r>
              <a:rPr lang="en-IN" b="1" dirty="0">
                <a:latin typeface="Times New Roman" panose="02020603050405020304" pitchFamily="18" charset="0"/>
                <a:cs typeface="Times New Roman" panose="02020603050405020304" pitchFamily="18" charset="0"/>
              </a:rPr>
              <a:t>                              Results</a:t>
            </a:r>
            <a:endParaRPr lang="en-IN" dirty="0"/>
          </a:p>
        </p:txBody>
      </p:sp>
      <p:sp>
        <p:nvSpPr>
          <p:cNvPr id="3" name="Content Placeholder 2">
            <a:extLst>
              <a:ext uri="{FF2B5EF4-FFF2-40B4-BE49-F238E27FC236}">
                <a16:creationId xmlns:a16="http://schemas.microsoft.com/office/drawing/2014/main" id="{622BE8EB-3AC8-F6F1-1A8B-7C6917DDD16C}"/>
              </a:ext>
            </a:extLst>
          </p:cNvPr>
          <p:cNvSpPr>
            <a:spLocks noGrp="1"/>
          </p:cNvSpPr>
          <p:nvPr>
            <p:ph idx="1"/>
          </p:nvPr>
        </p:nvSpPr>
        <p:spPr>
          <a:xfrm>
            <a:off x="838200" y="1605280"/>
            <a:ext cx="10515600" cy="5252720"/>
          </a:xfrm>
        </p:spPr>
        <p:txBody>
          <a:bodyPr>
            <a:normAutofit/>
          </a:bodyPr>
          <a:lstStyle/>
          <a:p>
            <a:r>
              <a:rPr lang="en-IN" sz="1800" b="1" dirty="0">
                <a:latin typeface="Times New Roman" panose="02020603050405020304" pitchFamily="18" charset="0"/>
                <a:cs typeface="Times New Roman" panose="02020603050405020304" pitchFamily="18" charset="0"/>
              </a:rPr>
              <a:t>Overall Discharge process TAT                                                                                                                                                                                                                                                                              </a:t>
            </a:r>
          </a:p>
          <a:p>
            <a:endParaRPr lang="en-IN" sz="1800" b="1" dirty="0">
              <a:latin typeface="Times New Roman" panose="02020603050405020304" pitchFamily="18" charset="0"/>
              <a:cs typeface="Times New Roman" panose="02020603050405020304" pitchFamily="18" charset="0"/>
            </a:endParaRPr>
          </a:p>
          <a:p>
            <a:pPr marL="0" indent="0">
              <a:buNone/>
            </a:pPr>
            <a:endParaRPr lang="en-IN" sz="1800" b="1"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C4963C60-4DBC-E902-5C10-CC789FB889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22" y="456566"/>
            <a:ext cx="2190305" cy="974576"/>
          </a:xfrm>
          <a:prstGeom prst="rect">
            <a:avLst/>
          </a:prstGeom>
        </p:spPr>
      </p:pic>
      <p:pic>
        <p:nvPicPr>
          <p:cNvPr id="9" name="Picture 8">
            <a:extLst>
              <a:ext uri="{FF2B5EF4-FFF2-40B4-BE49-F238E27FC236}">
                <a16:creationId xmlns:a16="http://schemas.microsoft.com/office/drawing/2014/main" id="{9D18964D-9E3E-0EA2-D3C2-C6F2B89CF527}"/>
              </a:ext>
            </a:extLst>
          </p:cNvPr>
          <p:cNvPicPr>
            <a:picLocks noChangeAspect="1"/>
          </p:cNvPicPr>
          <p:nvPr/>
        </p:nvPicPr>
        <p:blipFill>
          <a:blip r:embed="rId3"/>
          <a:stretch>
            <a:fillRect/>
          </a:stretch>
        </p:blipFill>
        <p:spPr>
          <a:xfrm>
            <a:off x="1190374" y="1897091"/>
            <a:ext cx="8796906" cy="775028"/>
          </a:xfrm>
          <a:prstGeom prst="rect">
            <a:avLst/>
          </a:prstGeom>
        </p:spPr>
      </p:pic>
      <p:graphicFrame>
        <p:nvGraphicFramePr>
          <p:cNvPr id="10" name="Chart 9">
            <a:extLst>
              <a:ext uri="{FF2B5EF4-FFF2-40B4-BE49-F238E27FC236}">
                <a16:creationId xmlns:a16="http://schemas.microsoft.com/office/drawing/2014/main" id="{031300C2-BD83-50BC-53CB-903FC742E04E}"/>
              </a:ext>
            </a:extLst>
          </p:cNvPr>
          <p:cNvGraphicFramePr>
            <a:graphicFrameLocks/>
          </p:cNvGraphicFramePr>
          <p:nvPr>
            <p:extLst>
              <p:ext uri="{D42A27DB-BD31-4B8C-83A1-F6EECF244321}">
                <p14:modId xmlns:p14="http://schemas.microsoft.com/office/powerpoint/2010/main" val="3241944165"/>
              </p:ext>
            </p:extLst>
          </p:nvPr>
        </p:nvGraphicFramePr>
        <p:xfrm>
          <a:off x="1264861" y="2752532"/>
          <a:ext cx="8746106" cy="3446146"/>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B4DAD7CC-4FED-9E5A-2E96-8845035AD9D8}"/>
              </a:ext>
            </a:extLst>
          </p:cNvPr>
          <p:cNvSpPr txBox="1"/>
          <p:nvPr/>
        </p:nvSpPr>
        <p:spPr>
          <a:xfrm>
            <a:off x="1241174" y="6285747"/>
            <a:ext cx="8918826" cy="1235531"/>
          </a:xfrm>
          <a:prstGeom prst="rect">
            <a:avLst/>
          </a:prstGeom>
          <a:noFill/>
        </p:spPr>
        <p:txBody>
          <a:bodyPr wrap="square">
            <a:spAutoFit/>
          </a:bodyPr>
          <a:lstStyle/>
          <a:p>
            <a:pPr>
              <a:lnSpc>
                <a:spcPct val="107000"/>
              </a:lnSpc>
              <a:spcAft>
                <a:spcPts val="800"/>
              </a:spcAft>
            </a:pPr>
            <a:r>
              <a:rPr lang="en-IN" sz="1400" kern="100" dirty="0">
                <a:effectLst/>
                <a:latin typeface="Times New Roman" panose="02020603050405020304" pitchFamily="18" charset="0"/>
                <a:ea typeface="Calibri" panose="020F0502020204030204" pitchFamily="34" charset="0"/>
                <a:cs typeface="Times New Roman" panose="02020603050405020304" pitchFamily="18" charset="0"/>
              </a:rPr>
              <a:t>Out of 420 samples that were observed, 333 samples were found to be compliant within 2 hours and 87 samples found to be non-comp</a:t>
            </a:r>
            <a:r>
              <a:rPr lang="en-IN" sz="1400" kern="100" dirty="0">
                <a:latin typeface="Times New Roman" panose="02020603050405020304" pitchFamily="18" charset="0"/>
                <a:ea typeface="Calibri" panose="020F0502020204030204" pitchFamily="34" charset="0"/>
                <a:cs typeface="Times New Roman" panose="02020603050405020304" pitchFamily="18" charset="0"/>
              </a:rPr>
              <a:t>liant</a:t>
            </a:r>
            <a:r>
              <a:rPr lang="en-IN" sz="1400" b="1"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N" sz="1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br>
              <a:rPr lang="en-IN" sz="1800" dirty="0">
                <a:effectLst/>
                <a:latin typeface="Times New Roman" panose="02020603050405020304" pitchFamily="18" charset="0"/>
                <a:ea typeface="Calibri" panose="020F0502020204030204" pitchFamily="34" charset="0"/>
                <a:cs typeface="Times New Roman" panose="02020603050405020304" pitchFamily="18" charset="0"/>
              </a:rPr>
            </a:br>
            <a:endParaRPr lang="en-IN" dirty="0"/>
          </a:p>
        </p:txBody>
      </p:sp>
    </p:spTree>
    <p:extLst>
      <p:ext uri="{BB962C8B-B14F-4D97-AF65-F5344CB8AC3E}">
        <p14:creationId xmlns:p14="http://schemas.microsoft.com/office/powerpoint/2010/main" val="27945772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92C66-8D93-88B0-196D-5D7C2925E2D6}"/>
              </a:ext>
            </a:extLst>
          </p:cNvPr>
          <p:cNvSpPr>
            <a:spLocks noGrp="1"/>
          </p:cNvSpPr>
          <p:nvPr>
            <p:ph type="title"/>
          </p:nvPr>
        </p:nvSpPr>
        <p:spPr/>
        <p:txBody>
          <a:bodyPr>
            <a:normAutofit/>
          </a:bodyPr>
          <a:lstStyle/>
          <a:p>
            <a:r>
              <a:rPr lang="en-IN" sz="4000" b="1" dirty="0">
                <a:latin typeface="Times New Roman" panose="02020603050405020304" pitchFamily="18" charset="0"/>
                <a:cs typeface="Times New Roman" panose="02020603050405020304" pitchFamily="18" charset="0"/>
              </a:rPr>
              <a:t>                                Key Gaps</a:t>
            </a:r>
          </a:p>
        </p:txBody>
      </p:sp>
      <p:pic>
        <p:nvPicPr>
          <p:cNvPr id="4" name="Picture 3">
            <a:extLst>
              <a:ext uri="{FF2B5EF4-FFF2-40B4-BE49-F238E27FC236}">
                <a16:creationId xmlns:a16="http://schemas.microsoft.com/office/drawing/2014/main" id="{A27FE6E0-A05A-F51A-186B-E4B4184993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22" y="456566"/>
            <a:ext cx="2190305" cy="974576"/>
          </a:xfrm>
          <a:prstGeom prst="rect">
            <a:avLst/>
          </a:prstGeom>
        </p:spPr>
      </p:pic>
      <p:sp>
        <p:nvSpPr>
          <p:cNvPr id="7" name="Content Placeholder 6">
            <a:extLst>
              <a:ext uri="{FF2B5EF4-FFF2-40B4-BE49-F238E27FC236}">
                <a16:creationId xmlns:a16="http://schemas.microsoft.com/office/drawing/2014/main" id="{03D26F3A-3282-F180-6CA7-BA72A2B074E7}"/>
              </a:ext>
            </a:extLst>
          </p:cNvPr>
          <p:cNvSpPr>
            <a:spLocks noGrp="1"/>
          </p:cNvSpPr>
          <p:nvPr>
            <p:ph idx="1"/>
          </p:nvPr>
        </p:nvSpPr>
        <p:spPr>
          <a:xfrm>
            <a:off x="838200" y="1431142"/>
            <a:ext cx="10515600" cy="5229838"/>
          </a:xfrm>
        </p:spPr>
        <p:txBody>
          <a:bodyPr>
            <a:normAutofit lnSpcReduction="10000"/>
          </a:bodyPr>
          <a:lstStyle/>
          <a:p>
            <a:endParaRPr lang="en-US" sz="1400" dirty="0">
              <a:latin typeface="Times New Roman" panose="02020603050405020304" pitchFamily="18" charset="0"/>
              <a:cs typeface="Times New Roman" panose="02020603050405020304" pitchFamily="18" charset="0"/>
            </a:endParaRPr>
          </a:p>
          <a:p>
            <a:r>
              <a:rPr lang="en-IN" sz="1400" b="1" dirty="0">
                <a:latin typeface="Times New Roman" panose="02020603050405020304" pitchFamily="18" charset="0"/>
                <a:cs typeface="Times New Roman" panose="02020603050405020304" pitchFamily="18" charset="0"/>
              </a:rPr>
              <a:t>Gaps in Nursing Clearance:</a:t>
            </a:r>
          </a:p>
          <a:p>
            <a:pPr marL="0" indent="0">
              <a:buNone/>
            </a:pPr>
            <a:r>
              <a:rPr lang="en-IN" sz="1400" dirty="0">
                <a:latin typeface="Times New Roman" panose="02020603050405020304" pitchFamily="18" charset="0"/>
                <a:cs typeface="Times New Roman" panose="02020603050405020304" pitchFamily="18" charset="0"/>
              </a:rPr>
              <a:t>   -Shortage of staff </a:t>
            </a:r>
            <a:r>
              <a:rPr lang="en-US" sz="1400" dirty="0">
                <a:latin typeface="Times New Roman" panose="02020603050405020304" pitchFamily="18" charset="0"/>
                <a:cs typeface="Times New Roman" panose="02020603050405020304" pitchFamily="18" charset="0"/>
              </a:rPr>
              <a:t>can make it difficult for nurses to complete clearance on time.</a:t>
            </a:r>
            <a:endParaRPr lang="en-IN" sz="1400" dirty="0">
              <a:latin typeface="Times New Roman" panose="02020603050405020304" pitchFamily="18" charset="0"/>
              <a:cs typeface="Times New Roman" panose="02020603050405020304" pitchFamily="18" charset="0"/>
            </a:endParaRPr>
          </a:p>
          <a:p>
            <a:pPr marL="0" indent="0">
              <a:buNone/>
            </a:pPr>
            <a:r>
              <a:rPr lang="en-IN"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Missing or incomplete documentation from nurses can slow down the clearance process.</a:t>
            </a:r>
          </a:p>
          <a:p>
            <a:r>
              <a:rPr lang="en-US" sz="1400" b="1" dirty="0">
                <a:latin typeface="Times New Roman" panose="02020603050405020304" pitchFamily="18" charset="0"/>
                <a:cs typeface="Times New Roman" panose="02020603050405020304" pitchFamily="18" charset="0"/>
              </a:rPr>
              <a:t>Gaps in Pharmacy Clearance:</a:t>
            </a:r>
          </a:p>
          <a:p>
            <a:pPr marL="0" indent="0">
              <a:buNone/>
            </a:pPr>
            <a:r>
              <a:rPr lang="en-US" sz="1400" b="1" dirty="0">
                <a:latin typeface="Times New Roman" panose="02020603050405020304" pitchFamily="18" charset="0"/>
                <a:cs typeface="Times New Roman" panose="02020603050405020304" pitchFamily="18" charset="0"/>
              </a:rPr>
              <a:t>  -</a:t>
            </a:r>
            <a:r>
              <a:rPr lang="en-IN" sz="1400" dirty="0">
                <a:latin typeface="Times New Roman" panose="02020603050405020304" pitchFamily="18" charset="0"/>
                <a:cs typeface="Times New Roman" panose="02020603050405020304" pitchFamily="18" charset="0"/>
              </a:rPr>
              <a:t>Incomplete medication order by doctors orders with missing information, unclear instructions </a:t>
            </a:r>
            <a:r>
              <a:rPr lang="en-US" sz="1400" dirty="0">
                <a:latin typeface="Times New Roman" panose="02020603050405020304" pitchFamily="18" charset="0"/>
                <a:cs typeface="Times New Roman" panose="02020603050405020304" pitchFamily="18" charset="0"/>
              </a:rPr>
              <a:t>can require clarification from the prescriber,       causing delays.</a:t>
            </a:r>
          </a:p>
          <a:p>
            <a:pPr marL="0" indent="0">
              <a:buNone/>
            </a:pPr>
            <a:r>
              <a:rPr lang="en-US" sz="1400" b="1"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Lack of communication between nurses and pharmacists.</a:t>
            </a:r>
          </a:p>
          <a:p>
            <a:pPr marL="0" indent="0">
              <a:buNone/>
            </a:pPr>
            <a:r>
              <a:rPr lang="en-US" sz="1400" b="1" dirty="0">
                <a:latin typeface="Times New Roman" panose="02020603050405020304" pitchFamily="18" charset="0"/>
                <a:cs typeface="Times New Roman" panose="02020603050405020304" pitchFamily="18" charset="0"/>
              </a:rPr>
              <a:t>  -</a:t>
            </a:r>
            <a:r>
              <a:rPr lang="en-IN" sz="1400" dirty="0">
                <a:latin typeface="Times New Roman" panose="02020603050405020304" pitchFamily="18" charset="0"/>
                <a:cs typeface="Times New Roman" panose="02020603050405020304" pitchFamily="18" charset="0"/>
              </a:rPr>
              <a:t>Patients</a:t>
            </a:r>
            <a:r>
              <a:rPr lang="en-US" sz="1400" b="1"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not be adequately informed about discharge medications, leading to confusion and delays.</a:t>
            </a:r>
          </a:p>
          <a:p>
            <a:pPr marL="0" indent="0">
              <a:buNone/>
            </a:pPr>
            <a:r>
              <a:rPr lang="en-US" sz="1400" dirty="0">
                <a:latin typeface="Times New Roman" panose="02020603050405020304" pitchFamily="18" charset="0"/>
                <a:cs typeface="Times New Roman" panose="02020603050405020304" pitchFamily="18" charset="0"/>
              </a:rPr>
              <a:t>  - Delays in receiving medications from suppliers hold up the dispensing process.</a:t>
            </a:r>
          </a:p>
          <a:p>
            <a:pPr marL="0" indent="0">
              <a:buNone/>
            </a:pPr>
            <a:r>
              <a:rPr lang="en-US" sz="1400" dirty="0">
                <a:latin typeface="Times New Roman" panose="02020603050405020304" pitchFamily="18" charset="0"/>
                <a:cs typeface="Times New Roman" panose="02020603050405020304" pitchFamily="18" charset="0"/>
              </a:rPr>
              <a:t>  -Pharmacy staff  is burdened with repetitive administrative tasks, taking away time from medication review and dispensing.</a:t>
            </a:r>
          </a:p>
          <a:p>
            <a:r>
              <a:rPr lang="en-US" sz="1400" b="1" dirty="0">
                <a:latin typeface="Times New Roman" panose="02020603050405020304" pitchFamily="18" charset="0"/>
                <a:cs typeface="Times New Roman" panose="02020603050405020304" pitchFamily="18" charset="0"/>
              </a:rPr>
              <a:t>Gaps in Bill Preparation:</a:t>
            </a:r>
          </a:p>
          <a:p>
            <a:pPr marL="0" indent="0">
              <a:buNone/>
            </a:pPr>
            <a:r>
              <a:rPr lang="en-US" sz="1400" b="1" dirty="0">
                <a:latin typeface="Times New Roman" panose="02020603050405020304" pitchFamily="18" charset="0"/>
                <a:cs typeface="Times New Roman" panose="02020603050405020304" pitchFamily="18" charset="0"/>
              </a:rPr>
              <a:t>  -</a:t>
            </a:r>
            <a:r>
              <a:rPr lang="en-IN" sz="1400" dirty="0">
                <a:latin typeface="Times New Roman" panose="02020603050405020304" pitchFamily="18" charset="0"/>
                <a:cs typeface="Times New Roman" panose="02020603050405020304" pitchFamily="18" charset="0"/>
              </a:rPr>
              <a:t>Delays in updating patient information cause discrepancies.</a:t>
            </a:r>
          </a:p>
          <a:p>
            <a:pPr marL="0" indent="0">
              <a:buNone/>
            </a:pPr>
            <a:r>
              <a:rPr lang="en-IN" sz="1400" b="1" dirty="0">
                <a:latin typeface="Times New Roman" panose="02020603050405020304" pitchFamily="18" charset="0"/>
                <a:cs typeface="Times New Roman" panose="02020603050405020304" pitchFamily="18" charset="0"/>
              </a:rPr>
              <a:t>  -</a:t>
            </a:r>
            <a:r>
              <a:rPr lang="en-IN" sz="1400" dirty="0">
                <a:latin typeface="Times New Roman" panose="02020603050405020304" pitchFamily="18" charset="0"/>
                <a:cs typeface="Times New Roman" panose="02020603050405020304" pitchFamily="18" charset="0"/>
              </a:rPr>
              <a:t>Lack of automation in </a:t>
            </a:r>
            <a:r>
              <a:rPr lang="en-US" sz="1400" dirty="0">
                <a:latin typeface="Times New Roman" panose="02020603050405020304" pitchFamily="18" charset="0"/>
                <a:cs typeface="Times New Roman" panose="02020603050405020304" pitchFamily="18" charset="0"/>
              </a:rPr>
              <a:t>generating bills or submitting claims.</a:t>
            </a:r>
          </a:p>
          <a:p>
            <a:pPr marL="0" indent="0">
              <a:buNone/>
            </a:pPr>
            <a:r>
              <a:rPr lang="en-US" sz="1400" dirty="0">
                <a:latin typeface="Times New Roman" panose="02020603050405020304" pitchFamily="18" charset="0"/>
                <a:cs typeface="Times New Roman" panose="02020603050405020304" pitchFamily="18" charset="0"/>
              </a:rPr>
              <a:t>  -Delays in submitting claims to insurance companies.</a:t>
            </a:r>
          </a:p>
          <a:p>
            <a:pPr marL="0" indent="0">
              <a:buNone/>
            </a:pPr>
            <a:r>
              <a:rPr lang="en-US" sz="1400" dirty="0">
                <a:latin typeface="Times New Roman" panose="02020603050405020304" pitchFamily="18" charset="0"/>
                <a:cs typeface="Times New Roman" panose="02020603050405020304" pitchFamily="18" charset="0"/>
              </a:rPr>
              <a:t>  -Limited staff struggle to keep up with the workload, causing delays.</a:t>
            </a:r>
          </a:p>
          <a:p>
            <a:pPr marL="0" indent="0">
              <a:buNone/>
            </a:pPr>
            <a:r>
              <a:rPr lang="en-US" sz="1400" dirty="0">
                <a:latin typeface="Times New Roman" panose="02020603050405020304" pitchFamily="18" charset="0"/>
                <a:cs typeface="Times New Roman" panose="02020603050405020304" pitchFamily="18" charset="0"/>
              </a:rPr>
              <a:t>  -Technological glitches in software delays the bill preparation. </a:t>
            </a:r>
          </a:p>
          <a:p>
            <a:pPr marL="0" indent="0">
              <a:buNone/>
            </a:pPr>
            <a:endParaRPr lang="en-US" sz="1400" dirty="0">
              <a:latin typeface="Times New Roman" panose="02020603050405020304" pitchFamily="18" charset="0"/>
              <a:cs typeface="Times New Roman" panose="02020603050405020304" pitchFamily="18" charset="0"/>
            </a:endParaRPr>
          </a:p>
          <a:p>
            <a:pPr marL="0" indent="0">
              <a:buNone/>
            </a:pPr>
            <a:endParaRPr lang="en-US" sz="1400" b="1" dirty="0">
              <a:latin typeface="Times New Roman" panose="02020603050405020304" pitchFamily="18" charset="0"/>
              <a:cs typeface="Times New Roman" panose="02020603050405020304" pitchFamily="18" charset="0"/>
            </a:endParaRPr>
          </a:p>
          <a:p>
            <a:endParaRPr lang="en-IN" sz="1400" b="1" dirty="0">
              <a:latin typeface="Times New Roman" panose="02020603050405020304" pitchFamily="18" charset="0"/>
              <a:cs typeface="Times New Roman" panose="02020603050405020304" pitchFamily="18" charset="0"/>
            </a:endParaRPr>
          </a:p>
          <a:p>
            <a:pPr marL="0" indent="0">
              <a:buNone/>
            </a:pPr>
            <a:endParaRPr lang="en-IN" sz="1400" b="1" dirty="0">
              <a:latin typeface="Times New Roman" panose="02020603050405020304" pitchFamily="18" charset="0"/>
              <a:cs typeface="Times New Roman" panose="02020603050405020304" pitchFamily="18" charset="0"/>
            </a:endParaRPr>
          </a:p>
          <a:p>
            <a:pPr marL="0" indent="0">
              <a:buNone/>
            </a:pPr>
            <a:endParaRPr lang="en-IN" sz="14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2F921D08-CDBB-1387-55FB-A81C71257188}"/>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5882063" y="5823857"/>
            <a:ext cx="9934880" cy="6085113"/>
          </a:xfrm>
          <a:prstGeom prst="rect">
            <a:avLst/>
          </a:prstGeom>
        </p:spPr>
      </p:pic>
    </p:spTree>
    <p:extLst>
      <p:ext uri="{BB962C8B-B14F-4D97-AF65-F5344CB8AC3E}">
        <p14:creationId xmlns:p14="http://schemas.microsoft.com/office/powerpoint/2010/main" val="16577234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187D5-BAF5-4299-55D2-440C3FAC6D7B}"/>
              </a:ext>
            </a:extLst>
          </p:cNvPr>
          <p:cNvSpPr>
            <a:spLocks noGrp="1"/>
          </p:cNvSpPr>
          <p:nvPr>
            <p:ph type="title"/>
          </p:nvPr>
        </p:nvSpPr>
        <p:spPr/>
        <p:txBody>
          <a:bodyPr/>
          <a:lstStyle/>
          <a:p>
            <a:r>
              <a:rPr lang="en-IN" sz="4400" b="1" dirty="0">
                <a:latin typeface="Times New Roman" panose="02020603050405020304" pitchFamily="18" charset="0"/>
                <a:cs typeface="Times New Roman" panose="02020603050405020304" pitchFamily="18" charset="0"/>
              </a:rPr>
              <a:t>                            Key Gaps</a:t>
            </a:r>
            <a:endParaRPr lang="en-IN" dirty="0"/>
          </a:p>
        </p:txBody>
      </p:sp>
      <p:sp>
        <p:nvSpPr>
          <p:cNvPr id="3" name="Content Placeholder 2">
            <a:extLst>
              <a:ext uri="{FF2B5EF4-FFF2-40B4-BE49-F238E27FC236}">
                <a16:creationId xmlns:a16="http://schemas.microsoft.com/office/drawing/2014/main" id="{EDEC19D2-8E7F-AFC3-388F-CFA432A497A2}"/>
              </a:ext>
            </a:extLst>
          </p:cNvPr>
          <p:cNvSpPr>
            <a:spLocks noGrp="1"/>
          </p:cNvSpPr>
          <p:nvPr>
            <p:ph idx="1"/>
          </p:nvPr>
        </p:nvSpPr>
        <p:spPr/>
        <p:txBody>
          <a:bodyPr/>
          <a:lstStyle/>
          <a:p>
            <a:r>
              <a:rPr lang="en-IN" sz="1400" b="1" dirty="0">
                <a:latin typeface="Times New Roman" panose="02020603050405020304" pitchFamily="18" charset="0"/>
                <a:cs typeface="Times New Roman" panose="02020603050405020304" pitchFamily="18" charset="0"/>
              </a:rPr>
              <a:t>Gaps in Bill Settlement:</a:t>
            </a:r>
          </a:p>
          <a:p>
            <a:pPr marL="0" indent="0">
              <a:buNone/>
            </a:pPr>
            <a:r>
              <a:rPr lang="en-IN" sz="1400" b="1" dirty="0">
                <a:latin typeface="Times New Roman" panose="02020603050405020304" pitchFamily="18" charset="0"/>
                <a:cs typeface="Times New Roman" panose="02020603050405020304" pitchFamily="18" charset="0"/>
              </a:rPr>
              <a:t>  -</a:t>
            </a:r>
            <a:r>
              <a:rPr lang="en-IN" sz="1400" dirty="0">
                <a:latin typeface="Times New Roman" panose="02020603050405020304" pitchFamily="18" charset="0"/>
                <a:cs typeface="Times New Roman" panose="02020603050405020304" pitchFamily="18" charset="0"/>
              </a:rPr>
              <a:t>Inaccurate Bills</a:t>
            </a:r>
            <a:r>
              <a:rPr lang="en-IN" sz="1400" b="1"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lead to patient disputes and delays in payment.</a:t>
            </a:r>
          </a:p>
          <a:p>
            <a:pPr marL="0" indent="0">
              <a:buNone/>
            </a:pPr>
            <a:r>
              <a:rPr lang="en-US" sz="1400" dirty="0">
                <a:latin typeface="Times New Roman" panose="02020603050405020304" pitchFamily="18" charset="0"/>
                <a:cs typeface="Times New Roman" panose="02020603050405020304" pitchFamily="18" charset="0"/>
              </a:rPr>
              <a:t>  -</a:t>
            </a:r>
            <a:r>
              <a:rPr lang="en-IN" sz="1400" dirty="0">
                <a:latin typeface="Times New Roman" panose="02020603050405020304" pitchFamily="18" charset="0"/>
                <a:cs typeface="Times New Roman" panose="02020603050405020304" pitchFamily="18" charset="0"/>
              </a:rPr>
              <a:t>Slow Claim Submission</a:t>
            </a:r>
            <a:r>
              <a:rPr lang="en-US" sz="1400" dirty="0">
                <a:latin typeface="Times New Roman" panose="02020603050405020304" pitchFamily="18" charset="0"/>
                <a:cs typeface="Times New Roman" panose="02020603050405020304" pitchFamily="18" charset="0"/>
              </a:rPr>
              <a:t> to insurance companies extends the overall billing cycle.</a:t>
            </a:r>
          </a:p>
          <a:p>
            <a:pPr marL="0" indent="0">
              <a:buNone/>
            </a:pPr>
            <a:r>
              <a:rPr lang="en-US" sz="1400" dirty="0">
                <a:latin typeface="Times New Roman" panose="02020603050405020304" pitchFamily="18" charset="0"/>
                <a:cs typeface="Times New Roman" panose="02020603050405020304" pitchFamily="18" charset="0"/>
              </a:rPr>
              <a:t>  -Insurance companies takes time to process claims and verify coverage.</a:t>
            </a:r>
          </a:p>
          <a:p>
            <a:pPr marL="0" indent="0">
              <a:buNone/>
            </a:pPr>
            <a:r>
              <a:rPr lang="en-US" sz="1400" dirty="0">
                <a:latin typeface="Times New Roman" panose="02020603050405020304" pitchFamily="18" charset="0"/>
                <a:cs typeface="Times New Roman" panose="02020603050405020304" pitchFamily="18" charset="0"/>
              </a:rPr>
              <a:t>  -Inefficient processes for following up on unpaid bills causes delays in collecting payments.</a:t>
            </a:r>
          </a:p>
          <a:p>
            <a:r>
              <a:rPr lang="en-US" sz="1400" b="1" dirty="0">
                <a:latin typeface="Times New Roman" panose="02020603050405020304" pitchFamily="18" charset="0"/>
                <a:cs typeface="Times New Roman" panose="02020603050405020304" pitchFamily="18" charset="0"/>
              </a:rPr>
              <a:t>Gaps in Bed Release:</a:t>
            </a:r>
          </a:p>
          <a:p>
            <a:pPr marL="0" indent="0">
              <a:buNone/>
            </a:pPr>
            <a:r>
              <a:rPr lang="en-US" sz="1400" b="1"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Unresolved insurance issues, billing problems.</a:t>
            </a:r>
          </a:p>
          <a:p>
            <a:pPr marL="0" indent="0">
              <a:buNone/>
            </a:pPr>
            <a:r>
              <a:rPr lang="en-US" sz="1400" b="1" dirty="0">
                <a:latin typeface="Times New Roman" panose="02020603050405020304" pitchFamily="18" charset="0"/>
                <a:cs typeface="Times New Roman" panose="02020603050405020304" pitchFamily="18" charset="0"/>
              </a:rPr>
              <a:t>   -</a:t>
            </a:r>
            <a:r>
              <a:rPr lang="en-IN" sz="1400" dirty="0">
                <a:latin typeface="Times New Roman" panose="02020603050405020304" pitchFamily="18" charset="0"/>
                <a:cs typeface="Times New Roman" panose="02020603050405020304" pitchFamily="18" charset="0"/>
              </a:rPr>
              <a:t>Slow discharge paperwork processing </a:t>
            </a:r>
            <a:r>
              <a:rPr lang="en-US" sz="1400" dirty="0">
                <a:latin typeface="Times New Roman" panose="02020603050405020304" pitchFamily="18" charset="0"/>
                <a:cs typeface="Times New Roman" panose="02020603050405020304" pitchFamily="18" charset="0"/>
              </a:rPr>
              <a:t>including medication orders and  post discharge instructions.</a:t>
            </a:r>
          </a:p>
          <a:p>
            <a:pPr marL="0" indent="0">
              <a:buNone/>
            </a:pPr>
            <a:r>
              <a:rPr lang="en-US" sz="1400" b="1"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Delays in arranging transportation services to take the patient home hold up their departure.</a:t>
            </a:r>
          </a:p>
          <a:p>
            <a:pPr marL="0" indent="0">
              <a:buNone/>
            </a:pPr>
            <a:r>
              <a:rPr lang="en-US" sz="1400" b="1"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-Shortage of housekeeping staff.</a:t>
            </a:r>
          </a:p>
          <a:p>
            <a:pPr marL="0" indent="0">
              <a:buNone/>
            </a:pPr>
            <a:r>
              <a:rPr lang="en-US" sz="1400" dirty="0">
                <a:latin typeface="Times New Roman" panose="02020603050405020304" pitchFamily="18" charset="0"/>
                <a:cs typeface="Times New Roman" panose="02020603050405020304" pitchFamily="18" charset="0"/>
              </a:rPr>
              <a:t>     </a:t>
            </a:r>
          </a:p>
          <a:p>
            <a:pPr marL="0" indent="0">
              <a:buNone/>
            </a:pPr>
            <a:r>
              <a:rPr lang="en-US" sz="1400" dirty="0">
                <a:latin typeface="Times New Roman" panose="02020603050405020304" pitchFamily="18" charset="0"/>
                <a:cs typeface="Times New Roman" panose="02020603050405020304" pitchFamily="18" charset="0"/>
              </a:rPr>
              <a:t>   </a:t>
            </a:r>
          </a:p>
          <a:p>
            <a:pPr marL="0" indent="0">
              <a:buNone/>
            </a:pPr>
            <a:endParaRPr lang="en-US" sz="1400" dirty="0">
              <a:latin typeface="Times New Roman" panose="02020603050405020304" pitchFamily="18" charset="0"/>
              <a:cs typeface="Times New Roman" panose="02020603050405020304" pitchFamily="18" charset="0"/>
            </a:endParaRPr>
          </a:p>
          <a:p>
            <a:endParaRPr lang="en-IN" sz="14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9054B4DC-543B-A138-D4EA-02E6410D15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22" y="456566"/>
            <a:ext cx="2190305" cy="974576"/>
          </a:xfrm>
          <a:prstGeom prst="rect">
            <a:avLst/>
          </a:prstGeom>
        </p:spPr>
      </p:pic>
      <p:sp>
        <p:nvSpPr>
          <p:cNvPr id="7" name="Rectangle 3">
            <a:extLst>
              <a:ext uri="{FF2B5EF4-FFF2-40B4-BE49-F238E27FC236}">
                <a16:creationId xmlns:a16="http://schemas.microsoft.com/office/drawing/2014/main" id="{5CF3C347-E327-1C25-3316-97E82088D80C}"/>
              </a:ext>
            </a:extLst>
          </p:cNvPr>
          <p:cNvSpPr>
            <a:spLocks noChangeArrowheads="1"/>
          </p:cNvSpPr>
          <p:nvPr/>
        </p:nvSpPr>
        <p:spPr bwMode="auto">
          <a:xfrm>
            <a:off x="0" y="-323165"/>
            <a:ext cx="24878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364975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BFB7B-F9E5-7A92-BDF2-5129C5FCCDC3}"/>
              </a:ext>
            </a:extLst>
          </p:cNvPr>
          <p:cNvSpPr>
            <a:spLocks noGrp="1"/>
          </p:cNvSpPr>
          <p:nvPr>
            <p:ph type="title"/>
          </p:nvPr>
        </p:nvSpPr>
        <p:spPr>
          <a:xfrm>
            <a:off x="838200" y="239487"/>
            <a:ext cx="10515600" cy="1451202"/>
          </a:xfrm>
        </p:spPr>
        <p:txBody>
          <a:bodyPr/>
          <a:lstStyle/>
          <a:p>
            <a:r>
              <a:rPr lang="en-IN" b="1" dirty="0">
                <a:latin typeface="Times New Roman" panose="02020603050405020304" pitchFamily="18" charset="0"/>
                <a:cs typeface="Times New Roman" panose="02020603050405020304" pitchFamily="18" charset="0"/>
              </a:rPr>
              <a:t>                           Discussion </a:t>
            </a:r>
            <a:endParaRPr lang="en-IN" dirty="0"/>
          </a:p>
        </p:txBody>
      </p:sp>
      <p:sp>
        <p:nvSpPr>
          <p:cNvPr id="3" name="Content Placeholder 2">
            <a:extLst>
              <a:ext uri="{FF2B5EF4-FFF2-40B4-BE49-F238E27FC236}">
                <a16:creationId xmlns:a16="http://schemas.microsoft.com/office/drawing/2014/main" id="{A10C3BBD-E912-3D42-28F7-5BCEDF424E4C}"/>
              </a:ext>
            </a:extLst>
          </p:cNvPr>
          <p:cNvSpPr>
            <a:spLocks noGrp="1"/>
          </p:cNvSpPr>
          <p:nvPr>
            <p:ph idx="1"/>
          </p:nvPr>
        </p:nvSpPr>
        <p:spPr>
          <a:xfrm>
            <a:off x="838200" y="1940941"/>
            <a:ext cx="10515600" cy="4551933"/>
          </a:xfrm>
        </p:spPr>
        <p:txBody>
          <a:bodyPr>
            <a:normAutofit/>
          </a:bodyPr>
          <a:lstStyle/>
          <a:p>
            <a:pPr marL="0" indent="0">
              <a:buNone/>
            </a:pPr>
            <a:r>
              <a:rPr lang="en-IN" sz="1400" b="1" dirty="0">
                <a:latin typeface="Times New Roman" panose="02020603050405020304" pitchFamily="18" charset="0"/>
                <a:cs typeface="Times New Roman" panose="02020603050405020304" pitchFamily="18" charset="0"/>
              </a:rPr>
              <a:t>Recommendations:</a:t>
            </a:r>
          </a:p>
          <a:p>
            <a:r>
              <a:rPr lang="en-IN" sz="1400" b="1" dirty="0">
                <a:latin typeface="Times New Roman" panose="02020603050405020304" pitchFamily="18" charset="0"/>
                <a:cs typeface="Times New Roman" panose="02020603050405020304" pitchFamily="18" charset="0"/>
              </a:rPr>
              <a:t>For improving nursing clearance gaps:</a:t>
            </a:r>
          </a:p>
          <a:p>
            <a:pPr marL="0" indent="0">
              <a:buNone/>
            </a:pPr>
            <a:r>
              <a:rPr lang="en-IN" sz="1400" dirty="0">
                <a:latin typeface="Times New Roman" panose="02020603050405020304" pitchFamily="18" charset="0"/>
                <a:cs typeface="Times New Roman" panose="02020603050405020304" pitchFamily="18" charset="0"/>
              </a:rPr>
              <a:t>-</a:t>
            </a:r>
            <a:r>
              <a:rPr lang="en-US" sz="1400" b="0" i="0" dirty="0">
                <a:solidFill>
                  <a:srgbClr val="000000"/>
                </a:solidFill>
                <a:effectLst/>
                <a:highlight>
                  <a:srgbClr val="F4F5F6"/>
                </a:highlight>
                <a:latin typeface="Times New Roman" panose="02020603050405020304" pitchFamily="18" charset="0"/>
                <a:cs typeface="Times New Roman" panose="02020603050405020304" pitchFamily="18" charset="0"/>
              </a:rPr>
              <a:t>Enhanced nurse staffing to guarantee the timely completion of all necessary duties, such as clearances.</a:t>
            </a:r>
          </a:p>
          <a:p>
            <a:pPr marL="0" indent="0">
              <a:buNone/>
            </a:pPr>
            <a:r>
              <a:rPr lang="en-US" sz="1400" dirty="0">
                <a:solidFill>
                  <a:srgbClr val="000000"/>
                </a:solidFill>
                <a:highlight>
                  <a:srgbClr val="F4F5F6"/>
                </a:highlight>
                <a:latin typeface="Times New Roman" panose="02020603050405020304" pitchFamily="18" charset="0"/>
                <a:cs typeface="Times New Roman" panose="02020603050405020304" pitchFamily="18" charset="0"/>
              </a:rPr>
              <a:t>-</a:t>
            </a:r>
            <a:r>
              <a:rPr lang="en-US" sz="1400" b="0" i="0" dirty="0">
                <a:solidFill>
                  <a:srgbClr val="000000"/>
                </a:solidFill>
                <a:effectLst/>
                <a:highlight>
                  <a:srgbClr val="F4F5F6"/>
                </a:highlight>
                <a:latin typeface="Times New Roman" panose="02020603050405020304" pitchFamily="18" charset="0"/>
                <a:cs typeface="Times New Roman" panose="02020603050405020304" pitchFamily="18" charset="0"/>
              </a:rPr>
              <a:t>Encourage transparent communication between nurses and clearance personnel. Nurses should be at ease when inquiring about any uncertainties and seeking further information on documentation required in order to prevent any potential delays.</a:t>
            </a:r>
          </a:p>
          <a:p>
            <a:r>
              <a:rPr lang="en-US" sz="1400" b="1" dirty="0">
                <a:solidFill>
                  <a:srgbClr val="000000"/>
                </a:solidFill>
                <a:highlight>
                  <a:srgbClr val="F4F5F6"/>
                </a:highlight>
                <a:latin typeface="Times New Roman" panose="02020603050405020304" pitchFamily="18" charset="0"/>
                <a:cs typeface="Times New Roman" panose="02020603050405020304" pitchFamily="18" charset="0"/>
              </a:rPr>
              <a:t>For improving pharmacy clearance gaps:</a:t>
            </a:r>
          </a:p>
          <a:p>
            <a:pPr>
              <a:buFontTx/>
              <a:buChar char="-"/>
            </a:pPr>
            <a:r>
              <a:rPr lang="en-US" sz="1400" b="0" i="0" dirty="0">
                <a:solidFill>
                  <a:srgbClr val="000000"/>
                </a:solidFill>
                <a:effectLst/>
                <a:highlight>
                  <a:srgbClr val="F4F5F6"/>
                </a:highlight>
                <a:latin typeface="Times New Roman" panose="02020603050405020304" pitchFamily="18" charset="0"/>
                <a:cs typeface="Times New Roman" panose="02020603050405020304" pitchFamily="18" charset="0"/>
              </a:rPr>
              <a:t>Utilize uniform medication order forms that include distinct sections for necessary details such as medication name, dosage, frequency, route, and duration. This helps minimize the chances of overlooking any crucial information.</a:t>
            </a:r>
          </a:p>
          <a:p>
            <a:pPr>
              <a:buFontTx/>
              <a:buChar char="-"/>
            </a:pPr>
            <a:r>
              <a:rPr lang="en-US" sz="1400" b="0" i="0" dirty="0">
                <a:solidFill>
                  <a:srgbClr val="000000"/>
                </a:solidFill>
                <a:effectLst/>
                <a:highlight>
                  <a:srgbClr val="F4F5F6"/>
                </a:highlight>
                <a:latin typeface="Times New Roman" panose="02020603050405020304" pitchFamily="18" charset="0"/>
                <a:cs typeface="Times New Roman" panose="02020603050405020304" pitchFamily="18" charset="0"/>
              </a:rPr>
              <a:t>Create standardized protocols for communication between nurses and pharmacists. These protocols should encompass instructions on the   necessary details such as seeking clarification on medication orders and the appropriate methods to document these exchanges.</a:t>
            </a:r>
          </a:p>
          <a:p>
            <a:pPr>
              <a:buFontTx/>
              <a:buChar char="-"/>
            </a:pPr>
            <a:r>
              <a:rPr lang="en-US" sz="1400" b="0" i="0" dirty="0">
                <a:solidFill>
                  <a:srgbClr val="000000"/>
                </a:solidFill>
                <a:effectLst/>
                <a:highlight>
                  <a:srgbClr val="F4F5F6"/>
                </a:highlight>
                <a:latin typeface="Times New Roman" panose="02020603050405020304" pitchFamily="18" charset="0"/>
                <a:cs typeface="Times New Roman" panose="02020603050405020304" pitchFamily="18" charset="0"/>
              </a:rPr>
              <a:t>Develop a platform for pharmacists to electronically assess medication orders and identify any absent details or possible concerns that necessitate clarification from nurses.</a:t>
            </a:r>
          </a:p>
          <a:p>
            <a:pPr>
              <a:buFontTx/>
              <a:buChar char="-"/>
            </a:pPr>
            <a:r>
              <a:rPr lang="en-US" sz="1400" dirty="0">
                <a:solidFill>
                  <a:srgbClr val="000000"/>
                </a:solidFill>
                <a:highlight>
                  <a:srgbClr val="F4F5F6"/>
                </a:highlight>
                <a:latin typeface="Times New Roman" panose="02020603050405020304" pitchFamily="18" charset="0"/>
                <a:cs typeface="Times New Roman" panose="02020603050405020304" pitchFamily="18" charset="0"/>
              </a:rPr>
              <a:t>Pharmacy management software can be used to streamline processes like insurance verification, prior authorization requests, and prescription refills, allowing pharmacists to dedicate more time to important tasks such as medication review and interacting with patients.</a:t>
            </a:r>
            <a:endParaRPr lang="en-US" sz="1400" b="0" i="0" dirty="0">
              <a:solidFill>
                <a:srgbClr val="000000"/>
              </a:solidFill>
              <a:effectLst/>
              <a:highlight>
                <a:srgbClr val="F4F5F6"/>
              </a:highlight>
              <a:latin typeface="Times New Roman" panose="02020603050405020304" pitchFamily="18" charset="0"/>
              <a:cs typeface="Times New Roman" panose="02020603050405020304" pitchFamily="18" charset="0"/>
            </a:endParaRPr>
          </a:p>
          <a:p>
            <a:pPr algn="ctr"/>
            <a:br>
              <a:rPr lang="en-US" sz="1400" dirty="0">
                <a:latin typeface="Times New Roman" panose="02020603050405020304" pitchFamily="18" charset="0"/>
                <a:cs typeface="Times New Roman" panose="02020603050405020304" pitchFamily="18" charset="0"/>
              </a:rPr>
            </a:br>
            <a:endParaRPr lang="en-US" sz="1400" b="0" i="0" dirty="0">
              <a:solidFill>
                <a:srgbClr val="000000"/>
              </a:solidFill>
              <a:effectLst/>
              <a:highlight>
                <a:srgbClr val="F4F5F6"/>
              </a:highlight>
              <a:latin typeface="Times New Roman" panose="02020603050405020304" pitchFamily="18" charset="0"/>
              <a:cs typeface="Times New Roman" panose="02020603050405020304" pitchFamily="18" charset="0"/>
            </a:endParaRPr>
          </a:p>
          <a:p>
            <a:pPr>
              <a:buFontTx/>
              <a:buChar char="-"/>
            </a:pPr>
            <a:endParaRPr lang="en-US" sz="1400" b="0" i="0" dirty="0">
              <a:solidFill>
                <a:srgbClr val="000000"/>
              </a:solidFill>
              <a:effectLst/>
              <a:highlight>
                <a:srgbClr val="F4F5F6"/>
              </a:highlight>
              <a:latin typeface="Times New Roman" panose="02020603050405020304" pitchFamily="18" charset="0"/>
              <a:cs typeface="Times New Roman" panose="02020603050405020304" pitchFamily="18" charset="0"/>
            </a:endParaRPr>
          </a:p>
          <a:p>
            <a:pPr marL="0" indent="0">
              <a:buNone/>
            </a:pPr>
            <a:endParaRPr lang="en-US" sz="1400" b="0" i="0" dirty="0">
              <a:solidFill>
                <a:srgbClr val="000000"/>
              </a:solidFill>
              <a:effectLst/>
              <a:highlight>
                <a:srgbClr val="F4F5F6"/>
              </a:highlight>
              <a:latin typeface="Times New Roman" panose="02020603050405020304" pitchFamily="18" charset="0"/>
              <a:cs typeface="Times New Roman" panose="02020603050405020304" pitchFamily="18" charset="0"/>
            </a:endParaRPr>
          </a:p>
          <a:p>
            <a:pPr marL="0" indent="0">
              <a:buNone/>
            </a:pPr>
            <a:endParaRPr lang="en-IN" sz="14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916AF5E6-0CE5-CCA3-071C-FDA2AB9093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62" y="365126"/>
            <a:ext cx="2190305" cy="974576"/>
          </a:xfrm>
          <a:prstGeom prst="rect">
            <a:avLst/>
          </a:prstGeom>
        </p:spPr>
      </p:pic>
      <p:sp>
        <p:nvSpPr>
          <p:cNvPr id="6" name="Rectangle 2">
            <a:extLst>
              <a:ext uri="{FF2B5EF4-FFF2-40B4-BE49-F238E27FC236}">
                <a16:creationId xmlns:a16="http://schemas.microsoft.com/office/drawing/2014/main" id="{1858594B-72EA-C745-9E76-987ABC51278F}"/>
              </a:ext>
            </a:extLst>
          </p:cNvPr>
          <p:cNvSpPr>
            <a:spLocks noChangeArrowheads="1"/>
          </p:cNvSpPr>
          <p:nvPr/>
        </p:nvSpPr>
        <p:spPr bwMode="auto">
          <a:xfrm>
            <a:off x="152400" y="-170765"/>
            <a:ext cx="36420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s:</a:t>
            </a: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3">
            <a:extLst>
              <a:ext uri="{FF2B5EF4-FFF2-40B4-BE49-F238E27FC236}">
                <a16:creationId xmlns:a16="http://schemas.microsoft.com/office/drawing/2014/main" id="{671D0A8F-F9D2-1C66-D215-64D7C8D26CBB}"/>
              </a:ext>
            </a:extLst>
          </p:cNvPr>
          <p:cNvSpPr>
            <a:spLocks noChangeArrowheads="1"/>
          </p:cNvSpPr>
          <p:nvPr/>
        </p:nvSpPr>
        <p:spPr bwMode="auto">
          <a:xfrm>
            <a:off x="304800" y="120134"/>
            <a:ext cx="2487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p>
        </p:txBody>
      </p:sp>
      <p:pic>
        <p:nvPicPr>
          <p:cNvPr id="7" name="Picture 6">
            <a:extLst>
              <a:ext uri="{FF2B5EF4-FFF2-40B4-BE49-F238E27FC236}">
                <a16:creationId xmlns:a16="http://schemas.microsoft.com/office/drawing/2014/main" id="{85EB4322-095E-FDC4-4F70-AA201326048E}"/>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8618707" y="6566104"/>
            <a:ext cx="12192000" cy="7184570"/>
          </a:xfrm>
          <a:prstGeom prst="rect">
            <a:avLst/>
          </a:prstGeom>
        </p:spPr>
      </p:pic>
    </p:spTree>
    <p:extLst>
      <p:ext uri="{BB962C8B-B14F-4D97-AF65-F5344CB8AC3E}">
        <p14:creationId xmlns:p14="http://schemas.microsoft.com/office/powerpoint/2010/main" val="2598918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315E1-E50E-A7D2-AB53-6FB0DE63E8A2}"/>
              </a:ext>
            </a:extLst>
          </p:cNvPr>
          <p:cNvSpPr>
            <a:spLocks noGrp="1"/>
          </p:cNvSpPr>
          <p:nvPr>
            <p:ph type="title"/>
          </p:nvPr>
        </p:nvSpPr>
        <p:spPr/>
        <p:txBody>
          <a:bodyPr/>
          <a:lstStyle/>
          <a:p>
            <a:r>
              <a:rPr lang="en-IN" b="1" dirty="0"/>
              <a:t>                        </a:t>
            </a:r>
            <a:r>
              <a:rPr lang="en-IN" b="1" dirty="0">
                <a:latin typeface="Times New Roman" panose="02020603050405020304" pitchFamily="18" charset="0"/>
                <a:cs typeface="Times New Roman" panose="02020603050405020304" pitchFamily="18" charset="0"/>
              </a:rPr>
              <a:t>Mentor </a:t>
            </a:r>
            <a:r>
              <a:rPr lang="en-IN" sz="4000" b="1" dirty="0">
                <a:latin typeface="Times New Roman" panose="02020603050405020304" pitchFamily="18" charset="0"/>
                <a:cs typeface="Times New Roman" panose="02020603050405020304" pitchFamily="18" charset="0"/>
              </a:rPr>
              <a:t>Approval</a:t>
            </a:r>
          </a:p>
        </p:txBody>
      </p:sp>
      <p:pic>
        <p:nvPicPr>
          <p:cNvPr id="6" name="Content Placeholder 5">
            <a:extLst>
              <a:ext uri="{FF2B5EF4-FFF2-40B4-BE49-F238E27FC236}">
                <a16:creationId xmlns:a16="http://schemas.microsoft.com/office/drawing/2014/main" id="{41EE3078-D2D8-A43D-1764-397D5A02816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03680" y="1690688"/>
            <a:ext cx="9621520" cy="4486275"/>
          </a:xfrm>
        </p:spPr>
      </p:pic>
      <p:pic>
        <p:nvPicPr>
          <p:cNvPr id="4" name="Picture 3">
            <a:extLst>
              <a:ext uri="{FF2B5EF4-FFF2-40B4-BE49-F238E27FC236}">
                <a16:creationId xmlns:a16="http://schemas.microsoft.com/office/drawing/2014/main" id="{77FDB6D4-0F22-8BD2-BE95-4BED6ED13D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48" y="365126"/>
            <a:ext cx="1939757" cy="931660"/>
          </a:xfrm>
          <a:prstGeom prst="rect">
            <a:avLst/>
          </a:prstGeom>
        </p:spPr>
      </p:pic>
    </p:spTree>
    <p:extLst>
      <p:ext uri="{BB962C8B-B14F-4D97-AF65-F5344CB8AC3E}">
        <p14:creationId xmlns:p14="http://schemas.microsoft.com/office/powerpoint/2010/main" val="13256587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74433-C248-9AC2-26E3-9707371CB40E}"/>
              </a:ext>
            </a:extLst>
          </p:cNvPr>
          <p:cNvSpPr>
            <a:spLocks noGrp="1"/>
          </p:cNvSpPr>
          <p:nvPr>
            <p:ph type="title"/>
          </p:nvPr>
        </p:nvSpPr>
        <p:spPr/>
        <p:txBody>
          <a:bodyPr/>
          <a:lstStyle/>
          <a:p>
            <a:r>
              <a:rPr lang="en-IN" b="1" dirty="0">
                <a:latin typeface="Times New Roman" panose="02020603050405020304" pitchFamily="18" charset="0"/>
                <a:cs typeface="Times New Roman" panose="02020603050405020304" pitchFamily="18" charset="0"/>
              </a:rPr>
              <a:t>                            Discussion </a:t>
            </a:r>
            <a:endParaRPr lang="en-IN"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67F7A79-5D28-8F77-1EDB-C3618E2EDBC1}"/>
              </a:ext>
            </a:extLst>
          </p:cNvPr>
          <p:cNvSpPr>
            <a:spLocks noGrp="1"/>
          </p:cNvSpPr>
          <p:nvPr>
            <p:ph idx="1"/>
          </p:nvPr>
        </p:nvSpPr>
        <p:spPr>
          <a:xfrm>
            <a:off x="838200" y="1825624"/>
            <a:ext cx="10515600" cy="4879975"/>
          </a:xfrm>
        </p:spPr>
        <p:txBody>
          <a:bodyPr/>
          <a:lstStyle/>
          <a:p>
            <a:r>
              <a:rPr lang="en-IN" sz="1400" b="1" dirty="0">
                <a:latin typeface="Times New Roman" panose="02020603050405020304" pitchFamily="18" charset="0"/>
                <a:cs typeface="Times New Roman" panose="02020603050405020304" pitchFamily="18" charset="0"/>
              </a:rPr>
              <a:t>For improving bill preparation gaps:</a:t>
            </a:r>
          </a:p>
          <a:p>
            <a:pPr>
              <a:buFontTx/>
              <a:buChar char="-"/>
            </a:pPr>
            <a:r>
              <a:rPr lang="en-US" sz="1400" dirty="0">
                <a:latin typeface="Times New Roman" panose="02020603050405020304" pitchFamily="18" charset="0"/>
                <a:cs typeface="Times New Roman" panose="02020603050405020304" pitchFamily="18" charset="0"/>
              </a:rPr>
              <a:t>Streamline patient registration and intake processes to minimize errors during data entry. This could involve implementing electronic health record (EHR) systems</a:t>
            </a:r>
            <a:endParaRPr lang="en-US" sz="1400" b="0" i="0" dirty="0">
              <a:solidFill>
                <a:srgbClr val="000000"/>
              </a:solidFill>
              <a:effectLst/>
              <a:highlight>
                <a:srgbClr val="F4F5F6"/>
              </a:highlight>
              <a:latin typeface="Times New Roman" panose="02020603050405020304" pitchFamily="18" charset="0"/>
              <a:cs typeface="Times New Roman" panose="02020603050405020304" pitchFamily="18" charset="0"/>
            </a:endParaRPr>
          </a:p>
          <a:p>
            <a:pPr>
              <a:buFontTx/>
              <a:buChar char="-"/>
            </a:pPr>
            <a:r>
              <a:rPr lang="en-US" sz="1400" b="0" i="0" dirty="0">
                <a:solidFill>
                  <a:srgbClr val="000000"/>
                </a:solidFill>
                <a:effectLst/>
                <a:highlight>
                  <a:srgbClr val="F4F5F6"/>
                </a:highlight>
                <a:latin typeface="Times New Roman" panose="02020603050405020304" pitchFamily="18" charset="0"/>
                <a:cs typeface="Times New Roman" panose="02020603050405020304" pitchFamily="18" charset="0"/>
              </a:rPr>
              <a:t>Implementing automated billing systems enables the generation of bills using pre-defined rules and precise patient information. This results in a reduction of errors and the streamlining of the billing process.</a:t>
            </a:r>
          </a:p>
          <a:p>
            <a:pPr>
              <a:buFontTx/>
              <a:buChar char="-"/>
            </a:pPr>
            <a:r>
              <a:rPr lang="en-US" sz="1400" b="0" i="0" dirty="0">
                <a:solidFill>
                  <a:srgbClr val="000000"/>
                </a:solidFill>
                <a:effectLst/>
                <a:highlight>
                  <a:srgbClr val="F4F5F6"/>
                </a:highlight>
                <a:latin typeface="Times New Roman" panose="02020603050405020304" pitchFamily="18" charset="0"/>
                <a:cs typeface="Times New Roman" panose="02020603050405020304" pitchFamily="18" charset="0"/>
              </a:rPr>
              <a:t>Utilize the electronic submission of claims to insurance companies in order to expedite the processing of claims and minimize any delays in receiving payments.</a:t>
            </a:r>
          </a:p>
          <a:p>
            <a:pPr>
              <a:buFontTx/>
              <a:buChar char="-"/>
            </a:pPr>
            <a:r>
              <a:rPr lang="en-US" sz="1400" b="0" i="0" dirty="0">
                <a:solidFill>
                  <a:srgbClr val="000000"/>
                </a:solidFill>
                <a:effectLst/>
                <a:highlight>
                  <a:srgbClr val="F4F5F6"/>
                </a:highlight>
                <a:latin typeface="Times New Roman" panose="02020603050405020304" pitchFamily="18" charset="0"/>
                <a:cs typeface="Times New Roman" panose="02020603050405020304" pitchFamily="18" charset="0"/>
              </a:rPr>
              <a:t>Evaluate the existing workload within the billing department in order to establish suitable levels of staffing. This assessment should take into account variables such as patient volume, complexity of bills, and types of insurance coverage.</a:t>
            </a:r>
          </a:p>
          <a:p>
            <a:pPr>
              <a:buFontTx/>
              <a:buChar char="-"/>
            </a:pPr>
            <a:r>
              <a:rPr lang="en-US" sz="1400" b="0" i="0" dirty="0">
                <a:solidFill>
                  <a:srgbClr val="000000"/>
                </a:solidFill>
                <a:effectLst/>
                <a:highlight>
                  <a:srgbClr val="F4F5F6"/>
                </a:highlight>
                <a:latin typeface="Times New Roman" panose="02020603050405020304" pitchFamily="18" charset="0"/>
                <a:cs typeface="Times New Roman" panose="02020603050405020304" pitchFamily="18" charset="0"/>
              </a:rPr>
              <a:t>Develop a consistent maintenance schedule for the billing software system. This may include implementing preventative maintenance protocols and conducting regular data backups to reduce the risk of downtime and data loss resulting from software malfunctions.</a:t>
            </a:r>
          </a:p>
          <a:p>
            <a:r>
              <a:rPr lang="en-IN" sz="1400" b="1" dirty="0">
                <a:latin typeface="Times New Roman" panose="02020603050405020304" pitchFamily="18" charset="0"/>
                <a:cs typeface="Times New Roman" panose="02020603050405020304" pitchFamily="18" charset="0"/>
              </a:rPr>
              <a:t>For improving bill</a:t>
            </a:r>
            <a:r>
              <a:rPr lang="en-US" sz="1400" b="1" dirty="0">
                <a:solidFill>
                  <a:srgbClr val="000000"/>
                </a:solidFill>
                <a:highlight>
                  <a:srgbClr val="F4F5F6"/>
                </a:highlight>
                <a:latin typeface="Times New Roman" panose="02020603050405020304" pitchFamily="18" charset="0"/>
                <a:cs typeface="Times New Roman" panose="02020603050405020304" pitchFamily="18" charset="0"/>
              </a:rPr>
              <a:t> settlement gaps:</a:t>
            </a:r>
            <a:endParaRPr lang="en-US" sz="1400" b="1" i="0" dirty="0">
              <a:solidFill>
                <a:srgbClr val="000000"/>
              </a:solidFill>
              <a:effectLst/>
              <a:highlight>
                <a:srgbClr val="F4F5F6"/>
              </a:highlight>
              <a:latin typeface="Times New Roman" panose="02020603050405020304" pitchFamily="18" charset="0"/>
              <a:cs typeface="Times New Roman" panose="02020603050405020304" pitchFamily="18" charset="0"/>
            </a:endParaRPr>
          </a:p>
          <a:p>
            <a:pPr>
              <a:buFontTx/>
              <a:buChar char="-"/>
            </a:pPr>
            <a:r>
              <a:rPr lang="en-US" sz="1400" dirty="0">
                <a:latin typeface="Times New Roman" panose="02020603050405020304" pitchFamily="18" charset="0"/>
                <a:cs typeface="Times New Roman" panose="02020603050405020304" pitchFamily="18" charset="0"/>
              </a:rPr>
              <a:t>Implement standardized coding practices for medical procedures and diagnoses to ensure accurate billing based on established guidelines.</a:t>
            </a:r>
          </a:p>
          <a:p>
            <a:pPr>
              <a:buFontTx/>
              <a:buChar char="-"/>
            </a:pPr>
            <a:r>
              <a:rPr lang="en-US" sz="1400" dirty="0">
                <a:latin typeface="Times New Roman" panose="02020603050405020304" pitchFamily="18" charset="0"/>
                <a:cs typeface="Times New Roman" panose="02020603050405020304" pitchFamily="18" charset="0"/>
              </a:rPr>
              <a:t>Implement an automated software for reviewing and editing claims to identify and correct any errors or missing information prior to submission to insurance companies reduces the delays.</a:t>
            </a:r>
          </a:p>
          <a:p>
            <a:pPr>
              <a:buFontTx/>
              <a:buChar char="-"/>
            </a:pPr>
            <a:r>
              <a:rPr lang="en-US" sz="1400" b="0" i="0" dirty="0">
                <a:solidFill>
                  <a:srgbClr val="000000"/>
                </a:solidFill>
                <a:effectLst/>
                <a:highlight>
                  <a:srgbClr val="F4F5F6"/>
                </a:highlight>
                <a:latin typeface="Times New Roman" panose="02020603050405020304" pitchFamily="18" charset="0"/>
                <a:cs typeface="Times New Roman" panose="02020603050405020304" pitchFamily="18" charset="0"/>
              </a:rPr>
              <a:t>Patients should be given pre-service cost estimates whenever feasible. These estimates should take into account expected procedures, medications, and facility fees, while also considering their insurance coverage.</a:t>
            </a:r>
            <a:endParaRPr lang="en-US" sz="1400" dirty="0">
              <a:latin typeface="Times New Roman" panose="02020603050405020304" pitchFamily="18" charset="0"/>
              <a:cs typeface="Times New Roman" panose="02020603050405020304" pitchFamily="18" charset="0"/>
            </a:endParaRPr>
          </a:p>
          <a:p>
            <a:pPr>
              <a:buFontTx/>
              <a:buChar char="-"/>
            </a:pPr>
            <a:endParaRPr lang="en-US" sz="1400" dirty="0">
              <a:latin typeface="Times New Roman" panose="02020603050405020304" pitchFamily="18" charset="0"/>
              <a:cs typeface="Times New Roman" panose="02020603050405020304" pitchFamily="18" charset="0"/>
            </a:endParaRPr>
          </a:p>
          <a:p>
            <a:pPr>
              <a:buFontTx/>
              <a:buChar char="-"/>
            </a:pPr>
            <a:endParaRPr lang="en-US" sz="1400" dirty="0">
              <a:latin typeface="Times New Roman" panose="02020603050405020304" pitchFamily="18" charset="0"/>
              <a:cs typeface="Times New Roman" panose="02020603050405020304" pitchFamily="18" charset="0"/>
            </a:endParaRPr>
          </a:p>
          <a:p>
            <a:pPr>
              <a:buFontTx/>
              <a:buChar char="-"/>
            </a:pPr>
            <a:endParaRPr lang="en-IN" sz="14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4C9607DE-FB49-E8A7-E3BD-154C440F8B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62" y="365126"/>
            <a:ext cx="2190305" cy="974576"/>
          </a:xfrm>
          <a:prstGeom prst="rect">
            <a:avLst/>
          </a:prstGeom>
        </p:spPr>
      </p:pic>
      <p:pic>
        <p:nvPicPr>
          <p:cNvPr id="6" name="Picture 5">
            <a:extLst>
              <a:ext uri="{FF2B5EF4-FFF2-40B4-BE49-F238E27FC236}">
                <a16:creationId xmlns:a16="http://schemas.microsoft.com/office/drawing/2014/main" id="{D3AF62D0-D625-C8B0-8A7F-831DAEE0FC74}"/>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0797701" y="5760395"/>
            <a:ext cx="11083047" cy="5541524"/>
          </a:xfrm>
          <a:prstGeom prst="rect">
            <a:avLst/>
          </a:prstGeom>
        </p:spPr>
      </p:pic>
    </p:spTree>
    <p:extLst>
      <p:ext uri="{BB962C8B-B14F-4D97-AF65-F5344CB8AC3E}">
        <p14:creationId xmlns:p14="http://schemas.microsoft.com/office/powerpoint/2010/main" val="42416960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12C41-AF6D-B2E1-6CA5-3F7F92A5D389}"/>
              </a:ext>
            </a:extLst>
          </p:cNvPr>
          <p:cNvSpPr>
            <a:spLocks noGrp="1"/>
          </p:cNvSpPr>
          <p:nvPr>
            <p:ph type="title"/>
          </p:nvPr>
        </p:nvSpPr>
        <p:spPr/>
        <p:txBody>
          <a:bodyPr/>
          <a:lstStyle/>
          <a:p>
            <a:r>
              <a:rPr lang="en-IN" b="1" dirty="0">
                <a:latin typeface="Times New Roman" panose="02020603050405020304" pitchFamily="18" charset="0"/>
                <a:cs typeface="Times New Roman" panose="02020603050405020304" pitchFamily="18" charset="0"/>
              </a:rPr>
              <a:t>                            Discussion </a:t>
            </a:r>
            <a:endParaRPr lang="en-IN" dirty="0"/>
          </a:p>
        </p:txBody>
      </p:sp>
      <p:sp>
        <p:nvSpPr>
          <p:cNvPr id="3" name="Content Placeholder 2">
            <a:extLst>
              <a:ext uri="{FF2B5EF4-FFF2-40B4-BE49-F238E27FC236}">
                <a16:creationId xmlns:a16="http://schemas.microsoft.com/office/drawing/2014/main" id="{41350015-93BD-C1A4-5932-E7EE6C6418DA}"/>
              </a:ext>
            </a:extLst>
          </p:cNvPr>
          <p:cNvSpPr>
            <a:spLocks noGrp="1"/>
          </p:cNvSpPr>
          <p:nvPr>
            <p:ph idx="1"/>
          </p:nvPr>
        </p:nvSpPr>
        <p:spPr>
          <a:xfrm>
            <a:off x="478972" y="1713219"/>
            <a:ext cx="10874828" cy="4837261"/>
          </a:xfrm>
        </p:spPr>
        <p:txBody>
          <a:bodyPr>
            <a:normAutofit/>
          </a:bodyPr>
          <a:lstStyle/>
          <a:p>
            <a:pPr lvl="2"/>
            <a:r>
              <a:rPr lang="en-IN" sz="1400" b="1" dirty="0">
                <a:latin typeface="Times New Roman" panose="02020603050405020304" pitchFamily="18" charset="0"/>
                <a:cs typeface="Times New Roman" panose="02020603050405020304" pitchFamily="18" charset="0"/>
              </a:rPr>
              <a:t>For improving bed release gaps:</a:t>
            </a:r>
          </a:p>
          <a:p>
            <a:pPr lvl="2">
              <a:buFontTx/>
              <a:buChar char="-"/>
            </a:pPr>
            <a:r>
              <a:rPr lang="en-US" sz="1400" dirty="0">
                <a:latin typeface="Times New Roman" panose="02020603050405020304" pitchFamily="18" charset="0"/>
                <a:cs typeface="Times New Roman" panose="02020603050405020304" pitchFamily="18" charset="0"/>
              </a:rPr>
              <a:t>Implement a system for verifying insurance coverage and patient eligibility for benefits before admission. This can help identify     potential coverage issues and resolve them proactively.</a:t>
            </a:r>
          </a:p>
          <a:p>
            <a:pPr lvl="2">
              <a:buFontTx/>
              <a:buChar char="-"/>
            </a:pPr>
            <a:r>
              <a:rPr lang="en-US" sz="1400" b="0" i="0" dirty="0">
                <a:solidFill>
                  <a:srgbClr val="000000"/>
                </a:solidFill>
                <a:effectLst/>
                <a:highlight>
                  <a:srgbClr val="F4F5F6"/>
                </a:highlight>
                <a:latin typeface="Times New Roman" panose="02020603050405020304" pitchFamily="18" charset="0"/>
                <a:cs typeface="Times New Roman" panose="02020603050405020304" pitchFamily="18" charset="0"/>
              </a:rPr>
              <a:t>Create effective and transparent lines of communication among the various departments responsible for patient discharge, including nursing, social work, case management, billing, and pharmacy. This may entail implementing dedicated communication platforms, conducting regular huddles, or establishing standardized workflows.</a:t>
            </a:r>
            <a:endParaRPr lang="en-US" sz="1400" i="0" dirty="0">
              <a:solidFill>
                <a:srgbClr val="000000"/>
              </a:solidFill>
              <a:effectLst/>
              <a:highlight>
                <a:srgbClr val="F4F5F6"/>
              </a:highlight>
              <a:latin typeface="Times New Roman" panose="02020603050405020304" pitchFamily="18" charset="0"/>
              <a:cs typeface="Times New Roman" panose="02020603050405020304" pitchFamily="18" charset="0"/>
            </a:endParaRPr>
          </a:p>
          <a:p>
            <a:pPr lvl="2">
              <a:buFontTx/>
              <a:buChar char="-"/>
            </a:pPr>
            <a:r>
              <a:rPr lang="en-US" sz="1400" b="0" i="0" dirty="0">
                <a:solidFill>
                  <a:srgbClr val="000000"/>
                </a:solidFill>
                <a:effectLst/>
                <a:highlight>
                  <a:srgbClr val="F4F5F6"/>
                </a:highlight>
                <a:latin typeface="Times New Roman" panose="02020603050405020304" pitchFamily="18" charset="0"/>
                <a:cs typeface="Times New Roman" panose="02020603050405020304" pitchFamily="18" charset="0"/>
              </a:rPr>
              <a:t>Recommend the recruitment of more nurses based on the workload assessment to mitigate staffing deficiencies and maintain    suitable nurse-to-patient  ratios to promote safe and effective patient care.</a:t>
            </a:r>
          </a:p>
          <a:p>
            <a:pPr lvl="2">
              <a:buFontTx/>
              <a:buChar char="-"/>
            </a:pPr>
            <a:r>
              <a:rPr lang="en-US" sz="1400" dirty="0">
                <a:latin typeface="Times New Roman" panose="02020603050405020304" pitchFamily="18" charset="0"/>
                <a:cs typeface="Times New Roman" panose="02020603050405020304" pitchFamily="18" charset="0"/>
              </a:rPr>
              <a:t>Consider investing in advanced cleaning equipment and technologies that can shorten cleaning times without compromising quality. This could include automated floor cleaners or disinfectant wipes specifically designed for hospital use.</a:t>
            </a:r>
            <a:br>
              <a:rPr lang="en-US" sz="1400" dirty="0">
                <a:latin typeface="Times New Roman" panose="02020603050405020304" pitchFamily="18" charset="0"/>
                <a:cs typeface="Times New Roman" panose="02020603050405020304" pitchFamily="18" charset="0"/>
              </a:rPr>
            </a:br>
            <a:endParaRPr lang="en-IN" sz="1400" b="1"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C5252BCF-B8BF-DC03-B073-38667AA2A6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62" y="365126"/>
            <a:ext cx="2190305" cy="974576"/>
          </a:xfrm>
          <a:prstGeom prst="rect">
            <a:avLst/>
          </a:prstGeom>
        </p:spPr>
      </p:pic>
    </p:spTree>
    <p:extLst>
      <p:ext uri="{BB962C8B-B14F-4D97-AF65-F5344CB8AC3E}">
        <p14:creationId xmlns:p14="http://schemas.microsoft.com/office/powerpoint/2010/main" val="11266002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7526-45D9-47F5-2E77-EC9D2659E29A}"/>
              </a:ext>
            </a:extLst>
          </p:cNvPr>
          <p:cNvSpPr>
            <a:spLocks noGrp="1"/>
          </p:cNvSpPr>
          <p:nvPr>
            <p:ph type="title"/>
          </p:nvPr>
        </p:nvSpPr>
        <p:spPr/>
        <p:txBody>
          <a:bodyPr/>
          <a:lstStyle/>
          <a:p>
            <a:r>
              <a:rPr lang="en-IN" b="1" dirty="0">
                <a:latin typeface="Times New Roman" panose="02020603050405020304" pitchFamily="18" charset="0"/>
                <a:cs typeface="Times New Roman" panose="02020603050405020304" pitchFamily="18" charset="0"/>
              </a:rPr>
              <a:t>                           Conclusion</a:t>
            </a:r>
            <a:endParaRPr lang="en-IN" dirty="0"/>
          </a:p>
        </p:txBody>
      </p:sp>
      <p:sp>
        <p:nvSpPr>
          <p:cNvPr id="3" name="Content Placeholder 2">
            <a:extLst>
              <a:ext uri="{FF2B5EF4-FFF2-40B4-BE49-F238E27FC236}">
                <a16:creationId xmlns:a16="http://schemas.microsoft.com/office/drawing/2014/main" id="{741A6CF6-14BE-2271-7EEE-229AF9A16418}"/>
              </a:ext>
            </a:extLst>
          </p:cNvPr>
          <p:cNvSpPr>
            <a:spLocks noGrp="1"/>
          </p:cNvSpPr>
          <p:nvPr>
            <p:ph idx="1"/>
          </p:nvPr>
        </p:nvSpPr>
        <p:spPr/>
        <p:txBody>
          <a:bodyPr>
            <a:normAutofit fontScale="25000" lnSpcReduction="20000"/>
          </a:bodyPr>
          <a:lstStyle/>
          <a:p>
            <a:pPr>
              <a:lnSpc>
                <a:spcPct val="107000"/>
              </a:lnSpc>
              <a:tabLst>
                <a:tab pos="1568450" algn="l"/>
              </a:tabLst>
            </a:pPr>
            <a:r>
              <a:rPr lang="en-IN" sz="5600" kern="100" dirty="0">
                <a:effectLst/>
                <a:latin typeface="Times New Roman" panose="02020603050405020304" pitchFamily="18" charset="0"/>
                <a:ea typeface="Calibri" panose="020F0502020204030204" pitchFamily="34" charset="0"/>
                <a:cs typeface="Times New Roman" panose="02020603050405020304" pitchFamily="18" charset="0"/>
              </a:rPr>
              <a:t>82% nursing clearance TAT was compliant according to the hospital guideline (till 10:00 am) and 18% was not compliant.</a:t>
            </a:r>
          </a:p>
          <a:p>
            <a:pPr marL="647700">
              <a:lnSpc>
                <a:spcPct val="107000"/>
              </a:lnSpc>
              <a:tabLst>
                <a:tab pos="1568450" algn="l"/>
              </a:tabLst>
            </a:pPr>
            <a:endParaRPr lang="en-IN" sz="5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tabLst>
                <a:tab pos="1568450" algn="l"/>
              </a:tabLst>
            </a:pPr>
            <a:r>
              <a:rPr lang="en-IN" sz="5600" kern="100" dirty="0">
                <a:effectLst/>
                <a:latin typeface="Times New Roman" panose="02020603050405020304" pitchFamily="18" charset="0"/>
                <a:ea typeface="Calibri" panose="020F0502020204030204" pitchFamily="34" charset="0"/>
                <a:cs typeface="Times New Roman" panose="02020603050405020304" pitchFamily="18" charset="0"/>
              </a:rPr>
              <a:t>88% pharmacy clearance TAT was compliant according to the hospital guidelin</a:t>
            </a:r>
            <a:r>
              <a:rPr lang="en-IN" sz="5600" kern="100" dirty="0">
                <a:latin typeface="Times New Roman" panose="02020603050405020304" pitchFamily="18" charset="0"/>
                <a:ea typeface="Calibri" panose="020F0502020204030204" pitchFamily="34" charset="0"/>
                <a:cs typeface="Times New Roman" panose="02020603050405020304" pitchFamily="18" charset="0"/>
              </a:rPr>
              <a:t>e </a:t>
            </a:r>
            <a:r>
              <a:rPr lang="en-IN" sz="5600" kern="100" dirty="0">
                <a:effectLst/>
                <a:latin typeface="Times New Roman" panose="02020603050405020304" pitchFamily="18" charset="0"/>
                <a:ea typeface="Calibri" panose="020F0502020204030204" pitchFamily="34" charset="0"/>
                <a:cs typeface="Times New Roman" panose="02020603050405020304" pitchFamily="18" charset="0"/>
              </a:rPr>
              <a:t>(till 10:10 am) and 12% was not compliant.</a:t>
            </a:r>
          </a:p>
          <a:p>
            <a:pPr marL="419100" indent="0">
              <a:lnSpc>
                <a:spcPct val="107000"/>
              </a:lnSpc>
              <a:buNone/>
              <a:tabLst>
                <a:tab pos="1568450" algn="l"/>
              </a:tabLst>
            </a:pPr>
            <a:r>
              <a:rPr lang="en-IN" sz="5600" kern="100"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tabLst>
                <a:tab pos="1568450" algn="l"/>
              </a:tabLst>
            </a:pPr>
            <a:r>
              <a:rPr lang="en-IN" sz="5600" kern="100" dirty="0">
                <a:effectLst/>
                <a:latin typeface="Times New Roman" panose="02020603050405020304" pitchFamily="18" charset="0"/>
                <a:ea typeface="Calibri" panose="020F0502020204030204" pitchFamily="34" charset="0"/>
                <a:cs typeface="Times New Roman" panose="02020603050405020304" pitchFamily="18" charset="0"/>
              </a:rPr>
              <a:t>83% bill preparation TAT was compliant according to the hospital guideline (till 10:30 am) and 17% was not compliant.</a:t>
            </a:r>
          </a:p>
          <a:p>
            <a:pPr marL="419100" indent="0">
              <a:lnSpc>
                <a:spcPct val="107000"/>
              </a:lnSpc>
              <a:buNone/>
              <a:tabLst>
                <a:tab pos="1568450" algn="l"/>
              </a:tabLst>
            </a:pPr>
            <a:endParaRPr lang="en-IN" sz="5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tabLst>
                <a:tab pos="1568450" algn="l"/>
              </a:tabLst>
            </a:pPr>
            <a:r>
              <a:rPr lang="en-IN" sz="5600" kern="100" dirty="0">
                <a:effectLst/>
                <a:latin typeface="Times New Roman" panose="02020603050405020304" pitchFamily="18" charset="0"/>
                <a:ea typeface="Calibri" panose="020F0502020204030204" pitchFamily="34" charset="0"/>
                <a:cs typeface="Times New Roman" panose="02020603050405020304" pitchFamily="18" charset="0"/>
              </a:rPr>
              <a:t>76% bill settlement TAT was compliant according to the hospital guideline (till 11:00 am) and 24% was not compliant.</a:t>
            </a:r>
          </a:p>
          <a:p>
            <a:pPr marL="419100" indent="0">
              <a:lnSpc>
                <a:spcPct val="107000"/>
              </a:lnSpc>
              <a:buNone/>
              <a:tabLst>
                <a:tab pos="1568450" algn="l"/>
              </a:tabLst>
            </a:pPr>
            <a:endParaRPr lang="en-IN" sz="5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tabLst>
                <a:tab pos="1568450" algn="l"/>
              </a:tabLst>
            </a:pPr>
            <a:r>
              <a:rPr lang="en-IN" sz="5600" kern="100" dirty="0">
                <a:effectLst/>
                <a:latin typeface="Times New Roman" panose="02020603050405020304" pitchFamily="18" charset="0"/>
                <a:ea typeface="Calibri" panose="020F0502020204030204" pitchFamily="34" charset="0"/>
                <a:cs typeface="Times New Roman" panose="02020603050405020304" pitchFamily="18" charset="0"/>
              </a:rPr>
              <a:t>79% bed release TAT was compliant according to the hospital guideline and 21% was not compliant.</a:t>
            </a:r>
          </a:p>
          <a:p>
            <a:pPr marL="0" indent="0">
              <a:lnSpc>
                <a:spcPct val="107000"/>
              </a:lnSpc>
              <a:buNone/>
            </a:pPr>
            <a:endParaRPr lang="en-IN" sz="5600"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IN" sz="5600" kern="100" dirty="0">
                <a:effectLst/>
                <a:latin typeface="Times New Roman" panose="02020603050405020304" pitchFamily="18" charset="0"/>
                <a:ea typeface="Calibri" panose="020F0502020204030204" pitchFamily="34" charset="0"/>
                <a:cs typeface="Times New Roman" panose="02020603050405020304" pitchFamily="18" charset="0"/>
              </a:rPr>
              <a:t>Out of all the subprocesses of discharge TAT that were observed, it was found that bill settlement TAT and bed release TAT are the most time consuming subprocess among all and pharmacy clearance TAT was the least time consuming process.</a:t>
            </a:r>
          </a:p>
          <a:p>
            <a:pPr>
              <a:lnSpc>
                <a:spcPct val="107000"/>
              </a:lnSpc>
            </a:pPr>
            <a:endParaRPr lang="en-IN" sz="5600"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IN" sz="5600" kern="100" dirty="0">
                <a:latin typeface="Times New Roman" panose="02020603050405020304" pitchFamily="18" charset="0"/>
                <a:ea typeface="Calibri" panose="020F0502020204030204" pitchFamily="34" charset="0"/>
                <a:cs typeface="Times New Roman" panose="02020603050405020304" pitchFamily="18" charset="0"/>
              </a:rPr>
              <a:t>In overall discharge process it was observed that  79% samples are compliant within 2 hours and 21% samples are not compliant.</a:t>
            </a:r>
            <a:endParaRPr lang="en-IN" sz="5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endParaRPr lang="en-IN" sz="5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endParaRPr lang="en-IN" sz="5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419100" indent="0" algn="ctr">
              <a:lnSpc>
                <a:spcPct val="107000"/>
              </a:lnSpc>
              <a:spcAft>
                <a:spcPts val="800"/>
              </a:spcAft>
              <a:buNone/>
              <a:tabLst>
                <a:tab pos="1568450" algn="l"/>
              </a:tabLst>
            </a:pPr>
            <a:endParaRPr lang="en-IN" sz="5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ctr">
              <a:lnSpc>
                <a:spcPct val="107000"/>
              </a:lnSpc>
              <a:spcAft>
                <a:spcPts val="800"/>
              </a:spcAft>
              <a:buNone/>
              <a:tabLst>
                <a:tab pos="1568450" algn="l"/>
              </a:tabLst>
            </a:pPr>
            <a:r>
              <a:rPr lang="en-IN" sz="2800" b="1"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2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pic>
        <p:nvPicPr>
          <p:cNvPr id="4" name="Picture 3">
            <a:extLst>
              <a:ext uri="{FF2B5EF4-FFF2-40B4-BE49-F238E27FC236}">
                <a16:creationId xmlns:a16="http://schemas.microsoft.com/office/drawing/2014/main" id="{EEF50D74-1EF8-9301-D3CD-F271616D11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62" y="365126"/>
            <a:ext cx="2190305" cy="974576"/>
          </a:xfrm>
          <a:prstGeom prst="rect">
            <a:avLst/>
          </a:prstGeom>
        </p:spPr>
      </p:pic>
      <p:pic>
        <p:nvPicPr>
          <p:cNvPr id="6" name="Picture 5">
            <a:extLst>
              <a:ext uri="{FF2B5EF4-FFF2-40B4-BE49-F238E27FC236}">
                <a16:creationId xmlns:a16="http://schemas.microsoft.com/office/drawing/2014/main" id="{0C0F96A6-6DB3-0B07-6481-5A2AE12F6D8D}"/>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flipV="1">
            <a:off x="0" y="6857999"/>
            <a:ext cx="12192000" cy="45719"/>
          </a:xfrm>
          <a:prstGeom prst="rect">
            <a:avLst/>
          </a:prstGeom>
        </p:spPr>
      </p:pic>
    </p:spTree>
    <p:extLst>
      <p:ext uri="{BB962C8B-B14F-4D97-AF65-F5344CB8AC3E}">
        <p14:creationId xmlns:p14="http://schemas.microsoft.com/office/powerpoint/2010/main" val="42938278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17D3-EA9D-B409-BDCA-A12F1C057891}"/>
              </a:ext>
            </a:extLst>
          </p:cNvPr>
          <p:cNvSpPr>
            <a:spLocks noGrp="1"/>
          </p:cNvSpPr>
          <p:nvPr>
            <p:ph type="title"/>
          </p:nvPr>
        </p:nvSpPr>
        <p:spPr/>
        <p:txBody>
          <a:bodyPr/>
          <a:lstStyle/>
          <a:p>
            <a:r>
              <a:rPr lang="en-IN" dirty="0"/>
              <a:t>                               </a:t>
            </a:r>
            <a:r>
              <a:rPr lang="en-IN" b="1" dirty="0">
                <a:latin typeface="Times New Roman" panose="02020603050405020304" pitchFamily="18" charset="0"/>
                <a:cs typeface="Times New Roman" panose="02020603050405020304" pitchFamily="18" charset="0"/>
              </a:rPr>
              <a:t>References</a:t>
            </a:r>
            <a:endParaRPr lang="en-IN" dirty="0"/>
          </a:p>
        </p:txBody>
      </p:sp>
      <p:sp>
        <p:nvSpPr>
          <p:cNvPr id="3" name="Content Placeholder 2">
            <a:extLst>
              <a:ext uri="{FF2B5EF4-FFF2-40B4-BE49-F238E27FC236}">
                <a16:creationId xmlns:a16="http://schemas.microsoft.com/office/drawing/2014/main" id="{E9919290-A741-3598-0B6F-057B603B78D3}"/>
              </a:ext>
            </a:extLst>
          </p:cNvPr>
          <p:cNvSpPr>
            <a:spLocks noGrp="1"/>
          </p:cNvSpPr>
          <p:nvPr>
            <p:ph idx="1"/>
          </p:nvPr>
        </p:nvSpPr>
        <p:spPr/>
        <p:txBody>
          <a:bodyPr/>
          <a:lstStyle/>
          <a:p>
            <a:pPr lvl="1"/>
            <a:r>
              <a:rPr lang="en-US" sz="1400" b="0" i="0" dirty="0">
                <a:solidFill>
                  <a:srgbClr val="333333"/>
                </a:solidFill>
                <a:effectLst/>
                <a:latin typeface="Times New Roman" panose="02020603050405020304" pitchFamily="18" charset="0"/>
                <a:cs typeface="Times New Roman" panose="02020603050405020304" pitchFamily="18" charset="0"/>
              </a:rPr>
              <a:t>Chan S., Maurice A. P., Pollard C. W., Ayre S. J., Walters D. L., Ward H. E. (2014). Improving the efficiency of discharge summary completion by linking to pre-existing patient information databases. </a:t>
            </a:r>
            <a:r>
              <a:rPr lang="en-US" sz="1400" b="0" i="1" dirty="0">
                <a:solidFill>
                  <a:srgbClr val="333333"/>
                </a:solidFill>
                <a:effectLst/>
                <a:latin typeface="Times New Roman" panose="02020603050405020304" pitchFamily="18" charset="0"/>
                <a:cs typeface="Times New Roman" panose="02020603050405020304" pitchFamily="18" charset="0"/>
              </a:rPr>
              <a:t>BMJ Quality Improvement Report</a:t>
            </a:r>
            <a:r>
              <a:rPr lang="en-US" sz="1400" b="0" i="0" dirty="0">
                <a:solidFill>
                  <a:srgbClr val="333333"/>
                </a:solidFill>
                <a:effectLst/>
                <a:latin typeface="Times New Roman" panose="02020603050405020304" pitchFamily="18" charset="0"/>
                <a:cs typeface="Times New Roman" panose="02020603050405020304" pitchFamily="18" charset="0"/>
              </a:rPr>
              <a:t>, 3(1), u200548.w2006.</a:t>
            </a:r>
            <a:r>
              <a:rPr lang="en-US" sz="1400" b="0" i="0" u="sng" dirty="0">
                <a:solidFill>
                  <a:srgbClr val="006ACC"/>
                </a:solidFill>
                <a:effectLst/>
                <a:latin typeface="Times New Roman" panose="02020603050405020304" pitchFamily="18" charset="0"/>
                <a:cs typeface="Times New Roman" panose="02020603050405020304" pitchFamily="18" charset="0"/>
                <a:hlinkClick r:id="rId2"/>
              </a:rPr>
              <a:t>Google Scholar</a:t>
            </a:r>
            <a:endParaRPr lang="en-US" sz="1400" b="0" i="0" u="sng" dirty="0">
              <a:solidFill>
                <a:srgbClr val="006ACC"/>
              </a:solidFill>
              <a:effectLst/>
              <a:latin typeface="Times New Roman" panose="02020603050405020304" pitchFamily="18" charset="0"/>
              <a:cs typeface="Times New Roman" panose="02020603050405020304" pitchFamily="18" charset="0"/>
            </a:endParaRPr>
          </a:p>
          <a:p>
            <a:pPr lvl="1"/>
            <a:r>
              <a:rPr lang="en-US" sz="1400" b="0" i="0" u="sng" dirty="0">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A Pandit</a:t>
            </a:r>
            <a:r>
              <a:rPr lang="en-US" sz="1400" b="0" i="0" dirty="0">
                <a:effectLst/>
                <a:latin typeface="Times New Roman" panose="02020603050405020304" pitchFamily="18" charset="0"/>
                <a:cs typeface="Times New Roman" panose="02020603050405020304" pitchFamily="18" charset="0"/>
              </a:rPr>
              <a:t>, S </a:t>
            </a:r>
            <a:r>
              <a:rPr lang="en-US" sz="1400" b="0" i="0" dirty="0" err="1">
                <a:effectLst/>
                <a:latin typeface="Times New Roman" panose="02020603050405020304" pitchFamily="18" charset="0"/>
                <a:cs typeface="Times New Roman" panose="02020603050405020304" pitchFamily="18" charset="0"/>
              </a:rPr>
              <a:t>Prashar</a:t>
            </a:r>
            <a:r>
              <a:rPr lang="en-US" sz="1400" b="0" i="0" dirty="0">
                <a:effectLst/>
                <a:latin typeface="Times New Roman" panose="02020603050405020304" pitchFamily="18" charset="0"/>
                <a:cs typeface="Times New Roman" panose="02020603050405020304" pitchFamily="18" charset="0"/>
              </a:rPr>
              <a:t> - SCOPUS IJPHRD CITATION SCORE, 2019 - researchgate.net.</a:t>
            </a:r>
          </a:p>
          <a:p>
            <a:pPr lvl="1"/>
            <a:r>
              <a:rPr lang="en-US" sz="1400" b="0" i="0" dirty="0">
                <a:solidFill>
                  <a:srgbClr val="212121"/>
                </a:solidFill>
                <a:effectLst/>
                <a:latin typeface="Times New Roman" panose="02020603050405020304" pitchFamily="18" charset="0"/>
                <a:cs typeface="Times New Roman" panose="02020603050405020304" pitchFamily="18" charset="0"/>
              </a:rPr>
              <a:t>Shukla K, Upadhyay S. Predictive modelling for turn around time (TAT) of discharge process for insured patients in a corporate hospital of Pune city. </a:t>
            </a:r>
            <a:r>
              <a:rPr lang="en-US" sz="1400" b="0" i="1" dirty="0">
                <a:solidFill>
                  <a:srgbClr val="212121"/>
                </a:solidFill>
                <a:effectLst/>
                <a:latin typeface="Times New Roman" panose="02020603050405020304" pitchFamily="18" charset="0"/>
                <a:cs typeface="Times New Roman" panose="02020603050405020304" pitchFamily="18" charset="0"/>
              </a:rPr>
              <a:t>J Health </a:t>
            </a:r>
            <a:r>
              <a:rPr lang="en-US" sz="1400" b="0" i="1" dirty="0" err="1">
                <a:solidFill>
                  <a:srgbClr val="212121"/>
                </a:solidFill>
                <a:effectLst/>
                <a:latin typeface="Times New Roman" panose="02020603050405020304" pitchFamily="18" charset="0"/>
                <a:cs typeface="Times New Roman" panose="02020603050405020304" pitchFamily="18" charset="0"/>
              </a:rPr>
              <a:t>Manag</a:t>
            </a:r>
            <a:r>
              <a:rPr lang="en-US" sz="1400" b="0" i="1" dirty="0">
                <a:solidFill>
                  <a:srgbClr val="212121"/>
                </a:solidFill>
                <a:effectLst/>
                <a:latin typeface="Times New Roman" panose="02020603050405020304" pitchFamily="18" charset="0"/>
                <a:cs typeface="Times New Roman" panose="02020603050405020304" pitchFamily="18" charset="0"/>
              </a:rPr>
              <a:t>. </a:t>
            </a:r>
            <a:r>
              <a:rPr lang="en-US" sz="1400" b="0" i="0" dirty="0">
                <a:solidFill>
                  <a:srgbClr val="212121"/>
                </a:solidFill>
                <a:effectLst/>
                <a:latin typeface="Times New Roman" panose="02020603050405020304" pitchFamily="18" charset="0"/>
                <a:cs typeface="Times New Roman" panose="02020603050405020304" pitchFamily="18" charset="0"/>
              </a:rPr>
              <a:t>2018;20(1):56–63. [</a:t>
            </a:r>
            <a:r>
              <a:rPr lang="en-US" sz="1400" b="0" i="0" u="sng" dirty="0">
                <a:solidFill>
                  <a:srgbClr val="376FAA"/>
                </a:solidFill>
                <a:effectLst/>
                <a:latin typeface="Times New Roman" panose="02020603050405020304" pitchFamily="18" charset="0"/>
                <a:cs typeface="Times New Roman" panose="02020603050405020304" pitchFamily="18" charset="0"/>
                <a:hlinkClick r:id="rId4"/>
              </a:rPr>
              <a:t>Google Scholar</a:t>
            </a:r>
            <a:r>
              <a:rPr lang="en-US" sz="1400" b="0" i="0" dirty="0">
                <a:solidFill>
                  <a:srgbClr val="212121"/>
                </a:solidFill>
                <a:effectLst/>
                <a:latin typeface="Times New Roman" panose="02020603050405020304" pitchFamily="18" charset="0"/>
                <a:cs typeface="Times New Roman" panose="02020603050405020304" pitchFamily="18" charset="0"/>
              </a:rPr>
              <a:t>]</a:t>
            </a:r>
          </a:p>
          <a:p>
            <a:pPr lvl="1"/>
            <a:r>
              <a:rPr lang="en-US" sz="1400" dirty="0" err="1">
                <a:latin typeface="Times New Roman" panose="02020603050405020304" pitchFamily="18" charset="0"/>
                <a:cs typeface="Times New Roman" panose="02020603050405020304" pitchFamily="18" charset="0"/>
              </a:rPr>
              <a:t>Flink</a:t>
            </a:r>
            <a:r>
              <a:rPr lang="en-US" sz="1400" dirty="0">
                <a:latin typeface="Times New Roman" panose="02020603050405020304" pitchFamily="18" charset="0"/>
                <a:cs typeface="Times New Roman" panose="02020603050405020304" pitchFamily="18" charset="0"/>
              </a:rPr>
              <a:t> M. (2014). Patients’ position in care transitions: An analysis of patient participation and patient-centeredness. Stockholm, Sweden: Karolinska Institute.</a:t>
            </a:r>
          </a:p>
          <a:p>
            <a:pPr lvl="1"/>
            <a:r>
              <a:rPr lang="en-IN" sz="1400" b="0" i="0" dirty="0" err="1">
                <a:solidFill>
                  <a:srgbClr val="212121"/>
                </a:solidFill>
                <a:effectLst/>
                <a:highlight>
                  <a:srgbClr val="FFFFFF"/>
                </a:highlight>
                <a:latin typeface="Times New Roman" panose="02020603050405020304" pitchFamily="18" charset="0"/>
                <a:cs typeface="Times New Roman" panose="02020603050405020304" pitchFamily="18" charset="0"/>
              </a:rPr>
              <a:t>Breil</a:t>
            </a:r>
            <a:r>
              <a:rPr lang="en-IN" sz="1400" b="0" i="0" dirty="0">
                <a:solidFill>
                  <a:srgbClr val="212121"/>
                </a:solidFill>
                <a:effectLst/>
                <a:highlight>
                  <a:srgbClr val="FFFFFF"/>
                </a:highlight>
                <a:latin typeface="Times New Roman" panose="02020603050405020304" pitchFamily="18" charset="0"/>
                <a:cs typeface="Times New Roman" panose="02020603050405020304" pitchFamily="18" charset="0"/>
              </a:rPr>
              <a:t> B, Fritz F, Thiemann V, Dugas M. Mapping turnaround times (TAT) to a generic timeline: a systematic review of TAT definitions in clinical domains. BMC Med Inform </a:t>
            </a:r>
            <a:r>
              <a:rPr lang="en-IN" sz="1400" b="0" i="0" dirty="0" err="1">
                <a:solidFill>
                  <a:srgbClr val="212121"/>
                </a:solidFill>
                <a:effectLst/>
                <a:highlight>
                  <a:srgbClr val="FFFFFF"/>
                </a:highlight>
                <a:latin typeface="Times New Roman" panose="02020603050405020304" pitchFamily="18" charset="0"/>
                <a:cs typeface="Times New Roman" panose="02020603050405020304" pitchFamily="18" charset="0"/>
              </a:rPr>
              <a:t>Decis</a:t>
            </a:r>
            <a:r>
              <a:rPr lang="en-IN" sz="1400" b="0" i="0" dirty="0">
                <a:solidFill>
                  <a:srgbClr val="212121"/>
                </a:solidFill>
                <a:effectLst/>
                <a:highlight>
                  <a:srgbClr val="FFFFFF"/>
                </a:highlight>
                <a:latin typeface="Times New Roman" panose="02020603050405020304" pitchFamily="18" charset="0"/>
                <a:cs typeface="Times New Roman" panose="02020603050405020304" pitchFamily="18" charset="0"/>
              </a:rPr>
              <a:t> Mak. 2011 May 24;11:34. </a:t>
            </a:r>
            <a:r>
              <a:rPr lang="en-IN" sz="1400" b="0" i="0" dirty="0" err="1">
                <a:solidFill>
                  <a:srgbClr val="212121"/>
                </a:solidFill>
                <a:effectLst/>
                <a:highlight>
                  <a:srgbClr val="FFFFFF"/>
                </a:highlight>
                <a:latin typeface="Times New Roman" panose="02020603050405020304" pitchFamily="18" charset="0"/>
                <a:cs typeface="Times New Roman" panose="02020603050405020304" pitchFamily="18" charset="0"/>
              </a:rPr>
              <a:t>doi</a:t>
            </a:r>
            <a:r>
              <a:rPr lang="en-IN" sz="1400" b="0" i="0" dirty="0">
                <a:solidFill>
                  <a:srgbClr val="212121"/>
                </a:solidFill>
                <a:effectLst/>
                <a:highlight>
                  <a:srgbClr val="FFFFFF"/>
                </a:highlight>
                <a:latin typeface="Times New Roman" panose="02020603050405020304" pitchFamily="18" charset="0"/>
                <a:cs typeface="Times New Roman" panose="02020603050405020304" pitchFamily="18" charset="0"/>
              </a:rPr>
              <a:t>: 10.1186/1472-6947-11-34. PMID: 21609424; PMCID: PMC3125312.</a:t>
            </a:r>
          </a:p>
          <a:p>
            <a:pPr lvl="1"/>
            <a:r>
              <a:rPr lang="en-US" sz="1400" b="0" i="0" dirty="0" err="1">
                <a:solidFill>
                  <a:srgbClr val="212121"/>
                </a:solidFill>
                <a:effectLst/>
                <a:highlight>
                  <a:srgbClr val="FFFFFF"/>
                </a:highlight>
                <a:latin typeface="Times New Roman" panose="02020603050405020304" pitchFamily="18" charset="0"/>
                <a:cs typeface="Times New Roman" panose="02020603050405020304" pitchFamily="18" charset="0"/>
              </a:rPr>
              <a:t>Krook</a:t>
            </a:r>
            <a:r>
              <a:rPr lang="en-US" sz="1400" b="0" i="0" dirty="0">
                <a:solidFill>
                  <a:srgbClr val="212121"/>
                </a:solidFill>
                <a:effectLst/>
                <a:highlight>
                  <a:srgbClr val="FFFFFF"/>
                </a:highlight>
                <a:latin typeface="Times New Roman" panose="02020603050405020304" pitchFamily="18" charset="0"/>
                <a:cs typeface="Times New Roman" panose="02020603050405020304" pitchFamily="18" charset="0"/>
              </a:rPr>
              <a:t> M, </a:t>
            </a:r>
            <a:r>
              <a:rPr lang="en-US" sz="1400" b="0" i="0" dirty="0" err="1">
                <a:solidFill>
                  <a:srgbClr val="212121"/>
                </a:solidFill>
                <a:effectLst/>
                <a:highlight>
                  <a:srgbClr val="FFFFFF"/>
                </a:highlight>
                <a:latin typeface="Times New Roman" panose="02020603050405020304" pitchFamily="18" charset="0"/>
                <a:cs typeface="Times New Roman" panose="02020603050405020304" pitchFamily="18" charset="0"/>
              </a:rPr>
              <a:t>Iwarzon</a:t>
            </a:r>
            <a:r>
              <a:rPr lang="en-US" sz="1400" b="0" i="0" dirty="0">
                <a:solidFill>
                  <a:srgbClr val="212121"/>
                </a:solidFill>
                <a:effectLst/>
                <a:highlight>
                  <a:srgbClr val="FFFFFF"/>
                </a:highlight>
                <a:latin typeface="Times New Roman" panose="02020603050405020304" pitchFamily="18" charset="0"/>
                <a:cs typeface="Times New Roman" panose="02020603050405020304" pitchFamily="18" charset="0"/>
              </a:rPr>
              <a:t> M, </a:t>
            </a:r>
            <a:r>
              <a:rPr lang="en-US" sz="1400" b="0" i="0" dirty="0" err="1">
                <a:solidFill>
                  <a:srgbClr val="212121"/>
                </a:solidFill>
                <a:effectLst/>
                <a:highlight>
                  <a:srgbClr val="FFFFFF"/>
                </a:highlight>
                <a:latin typeface="Times New Roman" panose="02020603050405020304" pitchFamily="18" charset="0"/>
                <a:cs typeface="Times New Roman" panose="02020603050405020304" pitchFamily="18" charset="0"/>
              </a:rPr>
              <a:t>Siouta</a:t>
            </a:r>
            <a:r>
              <a:rPr lang="en-US" sz="1400" b="0" i="0" dirty="0">
                <a:solidFill>
                  <a:srgbClr val="212121"/>
                </a:solidFill>
                <a:effectLst/>
                <a:highlight>
                  <a:srgbClr val="FFFFFF"/>
                </a:highlight>
                <a:latin typeface="Times New Roman" panose="02020603050405020304" pitchFamily="18" charset="0"/>
                <a:cs typeface="Times New Roman" panose="02020603050405020304" pitchFamily="18" charset="0"/>
              </a:rPr>
              <a:t> E. The Discharge Process-From a Patient's Perspective. SAGE Open </a:t>
            </a:r>
            <a:r>
              <a:rPr lang="en-US" sz="1400" b="0" i="0" dirty="0" err="1">
                <a:solidFill>
                  <a:srgbClr val="212121"/>
                </a:solidFill>
                <a:effectLst/>
                <a:highlight>
                  <a:srgbClr val="FFFFFF"/>
                </a:highlight>
                <a:latin typeface="Times New Roman" panose="02020603050405020304" pitchFamily="18" charset="0"/>
                <a:cs typeface="Times New Roman" panose="02020603050405020304" pitchFamily="18" charset="0"/>
              </a:rPr>
              <a:t>Nurs</a:t>
            </a:r>
            <a:r>
              <a:rPr lang="en-US" sz="1400" b="0" i="0" dirty="0">
                <a:solidFill>
                  <a:srgbClr val="212121"/>
                </a:solidFill>
                <a:effectLst/>
                <a:highlight>
                  <a:srgbClr val="FFFFFF"/>
                </a:highlight>
                <a:latin typeface="Times New Roman" panose="02020603050405020304" pitchFamily="18" charset="0"/>
                <a:cs typeface="Times New Roman" panose="02020603050405020304" pitchFamily="18" charset="0"/>
              </a:rPr>
              <a:t>. 2020 Jan 20;6:2377960819900707. </a:t>
            </a:r>
            <a:r>
              <a:rPr lang="en-US" sz="1400" b="0" i="0" dirty="0" err="1">
                <a:solidFill>
                  <a:srgbClr val="212121"/>
                </a:solidFill>
                <a:effectLst/>
                <a:highlight>
                  <a:srgbClr val="FFFFFF"/>
                </a:highlight>
                <a:latin typeface="Times New Roman" panose="02020603050405020304" pitchFamily="18" charset="0"/>
                <a:cs typeface="Times New Roman" panose="02020603050405020304" pitchFamily="18" charset="0"/>
              </a:rPr>
              <a:t>doi</a:t>
            </a:r>
            <a:r>
              <a:rPr lang="en-US" sz="1400" b="0" i="0" dirty="0">
                <a:solidFill>
                  <a:srgbClr val="212121"/>
                </a:solidFill>
                <a:effectLst/>
                <a:highlight>
                  <a:srgbClr val="FFFFFF"/>
                </a:highlight>
                <a:latin typeface="Times New Roman" panose="02020603050405020304" pitchFamily="18" charset="0"/>
                <a:cs typeface="Times New Roman" panose="02020603050405020304" pitchFamily="18" charset="0"/>
              </a:rPr>
              <a:t>: 10.1177/2377960819900707. PMID: 33415263; PMCID: PMC7774357.</a:t>
            </a:r>
            <a:endParaRPr lang="en-US" sz="1400" dirty="0">
              <a:solidFill>
                <a:srgbClr val="212121"/>
              </a:solidFill>
              <a:highlight>
                <a:srgbClr val="FFFFFF"/>
              </a:highlight>
              <a:latin typeface="Times New Roman" panose="02020603050405020304" pitchFamily="18" charset="0"/>
              <a:cs typeface="Times New Roman" panose="02020603050405020304" pitchFamily="18" charset="0"/>
            </a:endParaRPr>
          </a:p>
          <a:p>
            <a:pPr lvl="1"/>
            <a:r>
              <a:rPr lang="en-US" sz="1400" kern="0"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Singh A, Ravi P, Lepcha K. Patient satisfaction factors with in house third party administrator (TPA) department of a tertiary care hospital: A cross sectional analysis. International Journal of Healthcare Management. 2021 Apr 3;14(2):603-9.</a:t>
            </a:r>
          </a:p>
          <a:p>
            <a:pPr lvl="1"/>
            <a:r>
              <a:rPr lang="en-US" sz="1400" dirty="0">
                <a:latin typeface="Times New Roman" panose="02020603050405020304" pitchFamily="18" charset="0"/>
                <a:cs typeface="Times New Roman" panose="02020603050405020304" pitchFamily="18" charset="0"/>
              </a:rPr>
              <a:t>Goel S.L and Kumar R. Hospital Administration and Planning, 1st edition, </a:t>
            </a:r>
            <a:r>
              <a:rPr lang="en-US" sz="1400" dirty="0" err="1">
                <a:latin typeface="Times New Roman" panose="02020603050405020304" pitchFamily="18" charset="0"/>
                <a:cs typeface="Times New Roman" panose="02020603050405020304" pitchFamily="18" charset="0"/>
              </a:rPr>
              <a:t>Jaypeee</a:t>
            </a:r>
            <a:r>
              <a:rPr lang="en-US" sz="1400" dirty="0">
                <a:latin typeface="Times New Roman" panose="02020603050405020304" pitchFamily="18" charset="0"/>
                <a:cs typeface="Times New Roman" panose="02020603050405020304" pitchFamily="18" charset="0"/>
              </a:rPr>
              <a:t> Brothers, Medical Publishers Pvt Ltd: Delhi</a:t>
            </a:r>
            <a:endParaRPr lang="en-IN" sz="1400" kern="0"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spcBef>
                <a:spcPts val="450"/>
              </a:spcBef>
              <a:buNone/>
            </a:pPr>
            <a:endParaRPr lang="en-IN" sz="1400" kern="0" dirty="0">
              <a:effectLst/>
              <a:uFill>
                <a:solidFill>
                  <a:srgbClr val="000000"/>
                </a:solidFill>
              </a:uFill>
              <a:latin typeface="Times New Roman" panose="02020603050405020304" pitchFamily="18" charset="0"/>
              <a:ea typeface="Times New Roman" panose="02020603050405020304" pitchFamily="18" charset="0"/>
            </a:endParaRPr>
          </a:p>
          <a:p>
            <a:endParaRPr lang="en-IN" dirty="0"/>
          </a:p>
        </p:txBody>
      </p:sp>
      <p:pic>
        <p:nvPicPr>
          <p:cNvPr id="4" name="Picture 3">
            <a:extLst>
              <a:ext uri="{FF2B5EF4-FFF2-40B4-BE49-F238E27FC236}">
                <a16:creationId xmlns:a16="http://schemas.microsoft.com/office/drawing/2014/main" id="{02B521A4-D237-B14C-D6FB-CA0A1585E8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062" y="365126"/>
            <a:ext cx="2190305" cy="974576"/>
          </a:xfrm>
          <a:prstGeom prst="rect">
            <a:avLst/>
          </a:prstGeom>
        </p:spPr>
      </p:pic>
    </p:spTree>
    <p:extLst>
      <p:ext uri="{BB962C8B-B14F-4D97-AF65-F5344CB8AC3E}">
        <p14:creationId xmlns:p14="http://schemas.microsoft.com/office/powerpoint/2010/main" val="41402709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BCF01D0B-C74C-7DB7-960D-D6C5A56A506E}"/>
              </a:ext>
            </a:extLst>
          </p:cNvPr>
          <p:cNvSpPr>
            <a:spLocks noGrp="1"/>
          </p:cNvSpPr>
          <p:nvPr>
            <p:ph idx="1"/>
          </p:nvPr>
        </p:nvSpPr>
        <p:spPr>
          <a:xfrm>
            <a:off x="4008474" y="1825625"/>
            <a:ext cx="7345326" cy="4351338"/>
          </a:xfrm>
        </p:spPr>
        <p:txBody>
          <a:bodyPr>
            <a:normAutofit/>
          </a:bodyPr>
          <a:lstStyle/>
          <a:p>
            <a:pPr marL="0" indent="0">
              <a:buNone/>
            </a:pPr>
            <a:r>
              <a:rPr lang="en-IN" sz="6000" b="1" dirty="0">
                <a:latin typeface="Times New Roman" panose="02020603050405020304" pitchFamily="18" charset="0"/>
                <a:cs typeface="Times New Roman" panose="02020603050405020304" pitchFamily="18" charset="0"/>
              </a:rPr>
              <a:t>                                                               Thank You.</a:t>
            </a:r>
          </a:p>
          <a:p>
            <a:pPr marL="0" indent="0">
              <a:buNone/>
            </a:pPr>
            <a:r>
              <a:rPr lang="en-IN" sz="4000" dirty="0">
                <a:latin typeface="Times New Roman" panose="02020603050405020304" pitchFamily="18" charset="0"/>
                <a:cs typeface="Times New Roman" panose="02020603050405020304" pitchFamily="18" charset="0"/>
              </a:rPr>
              <a:t>   Any Questions</a:t>
            </a:r>
          </a:p>
        </p:txBody>
      </p:sp>
      <p:pic>
        <p:nvPicPr>
          <p:cNvPr id="7" name="Picture 6">
            <a:extLst>
              <a:ext uri="{FF2B5EF4-FFF2-40B4-BE49-F238E27FC236}">
                <a16:creationId xmlns:a16="http://schemas.microsoft.com/office/drawing/2014/main" id="{D7ACB921-C5B4-77E0-9534-F372B22B07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62" y="365126"/>
            <a:ext cx="2190305" cy="974576"/>
          </a:xfrm>
          <a:prstGeom prst="rect">
            <a:avLst/>
          </a:prstGeom>
        </p:spPr>
      </p:pic>
    </p:spTree>
    <p:extLst>
      <p:ext uri="{BB962C8B-B14F-4D97-AF65-F5344CB8AC3E}">
        <p14:creationId xmlns:p14="http://schemas.microsoft.com/office/powerpoint/2010/main" val="37536546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A370B-6D4C-AFA5-B45A-89B948A8998B}"/>
              </a:ext>
            </a:extLst>
          </p:cNvPr>
          <p:cNvSpPr>
            <a:spLocks noGrp="1"/>
          </p:cNvSpPr>
          <p:nvPr>
            <p:ph type="title"/>
          </p:nvPr>
        </p:nvSpPr>
        <p:spPr/>
        <p:txBody>
          <a:bodyPr/>
          <a:lstStyle/>
          <a:p>
            <a:r>
              <a:rPr lang="en-IN" b="1" dirty="0">
                <a:latin typeface="Times New Roman" panose="02020603050405020304" pitchFamily="18" charset="0"/>
                <a:cs typeface="Times New Roman" panose="02020603050405020304" pitchFamily="18" charset="0"/>
              </a:rPr>
              <a:t>                     Pictorial Journey</a:t>
            </a:r>
            <a:endParaRPr lang="en-IN" dirty="0"/>
          </a:p>
        </p:txBody>
      </p:sp>
      <p:pic>
        <p:nvPicPr>
          <p:cNvPr id="6" name="Content Placeholder 5">
            <a:extLst>
              <a:ext uri="{FF2B5EF4-FFF2-40B4-BE49-F238E27FC236}">
                <a16:creationId xmlns:a16="http://schemas.microsoft.com/office/drawing/2014/main" id="{ABC8DBC3-58C6-14B5-0196-947DD49C147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3526" y="1506648"/>
            <a:ext cx="4221125" cy="4851622"/>
          </a:xfrm>
        </p:spPr>
      </p:pic>
      <p:pic>
        <p:nvPicPr>
          <p:cNvPr id="8" name="Picture 7">
            <a:extLst>
              <a:ext uri="{FF2B5EF4-FFF2-40B4-BE49-F238E27FC236}">
                <a16:creationId xmlns:a16="http://schemas.microsoft.com/office/drawing/2014/main" id="{EDB17E40-E183-C2F8-C92E-6A613FB834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7475" y="1506647"/>
            <a:ext cx="5143500" cy="4851623"/>
          </a:xfrm>
          <a:prstGeom prst="rect">
            <a:avLst/>
          </a:prstGeom>
        </p:spPr>
      </p:pic>
    </p:spTree>
    <p:extLst>
      <p:ext uri="{BB962C8B-B14F-4D97-AF65-F5344CB8AC3E}">
        <p14:creationId xmlns:p14="http://schemas.microsoft.com/office/powerpoint/2010/main" val="25206802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AC7D4-235B-BBDE-9079-6653394F4449}"/>
              </a:ext>
            </a:extLst>
          </p:cNvPr>
          <p:cNvSpPr>
            <a:spLocks noGrp="1"/>
          </p:cNvSpPr>
          <p:nvPr>
            <p:ph type="title"/>
          </p:nvPr>
        </p:nvSpPr>
        <p:spPr/>
        <p:txBody>
          <a:bodyPr/>
          <a:lstStyle/>
          <a:p>
            <a:r>
              <a:rPr lang="en-IN" b="1" dirty="0">
                <a:latin typeface="Times New Roman" panose="02020603050405020304" pitchFamily="18" charset="0"/>
                <a:cs typeface="Times New Roman" panose="02020603050405020304" pitchFamily="18" charset="0"/>
              </a:rPr>
              <a:t>                      Pictorial Journey</a:t>
            </a:r>
            <a:endParaRPr lang="en-IN" dirty="0"/>
          </a:p>
        </p:txBody>
      </p:sp>
      <p:pic>
        <p:nvPicPr>
          <p:cNvPr id="5" name="Content Placeholder 4">
            <a:extLst>
              <a:ext uri="{FF2B5EF4-FFF2-40B4-BE49-F238E27FC236}">
                <a16:creationId xmlns:a16="http://schemas.microsoft.com/office/drawing/2014/main" id="{300D65D4-611A-DBA4-99F9-86D4E9349E2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2112" y="1307805"/>
            <a:ext cx="3912781" cy="4869158"/>
          </a:xfrm>
        </p:spPr>
      </p:pic>
      <p:pic>
        <p:nvPicPr>
          <p:cNvPr id="7" name="Picture 6">
            <a:extLst>
              <a:ext uri="{FF2B5EF4-FFF2-40B4-BE49-F238E27FC236}">
                <a16:creationId xmlns:a16="http://schemas.microsoft.com/office/drawing/2014/main" id="{496AE9B8-57D2-FC6F-F7E8-A776EDE5F5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8247" y="1307805"/>
            <a:ext cx="3857625" cy="4869158"/>
          </a:xfrm>
          <a:prstGeom prst="rect">
            <a:avLst/>
          </a:prstGeom>
        </p:spPr>
      </p:pic>
    </p:spTree>
    <p:extLst>
      <p:ext uri="{BB962C8B-B14F-4D97-AF65-F5344CB8AC3E}">
        <p14:creationId xmlns:p14="http://schemas.microsoft.com/office/powerpoint/2010/main" val="1424625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3C206B5-C775-6614-8FC9-2AFCF60C2C80}"/>
              </a:ext>
            </a:extLst>
          </p:cNvPr>
          <p:cNvSpPr>
            <a:spLocks noGrp="1"/>
          </p:cNvSpPr>
          <p:nvPr>
            <p:ph type="subTitle" idx="1"/>
          </p:nvPr>
        </p:nvSpPr>
        <p:spPr>
          <a:xfrm>
            <a:off x="1523999" y="2078182"/>
            <a:ext cx="9573491" cy="4779818"/>
          </a:xfrm>
        </p:spPr>
        <p:txBody>
          <a:bodyPr>
            <a:noAutofit/>
          </a:bodyPr>
          <a:lstStyle/>
          <a:p>
            <a:pPr algn="l"/>
            <a:r>
              <a:rPr lang="en-US" sz="1400" dirty="0">
                <a:latin typeface="Times New Roman" panose="02020603050405020304" pitchFamily="18" charset="0"/>
                <a:cs typeface="Times New Roman" panose="02020603050405020304" pitchFamily="18" charset="0"/>
              </a:rPr>
              <a:t>The discharge procedure denotes the point at which patients moves from a medical facility back to their residences or the next phase of care. Discharge though necessary, can be drawn out and unpleasant process for both patients and staff. Extended discharge TAT (Turnaround time) can have detrimental effect on:</a:t>
            </a:r>
          </a:p>
          <a:p>
            <a:pPr algn="l"/>
            <a:r>
              <a:rPr lang="en-US" sz="1400" dirty="0">
                <a:latin typeface="Times New Roman" panose="02020603050405020304" pitchFamily="18" charset="0"/>
                <a:cs typeface="Times New Roman" panose="02020603050405020304" pitchFamily="18" charset="0"/>
              </a:rPr>
              <a:t> </a:t>
            </a:r>
            <a:r>
              <a:rPr lang="en-US" sz="1400" b="1" dirty="0">
                <a:latin typeface="Times New Roman" panose="02020603050405020304" pitchFamily="18" charset="0"/>
                <a:cs typeface="Times New Roman" panose="02020603050405020304" pitchFamily="18" charset="0"/>
              </a:rPr>
              <a:t>• Patient Experience: </a:t>
            </a:r>
            <a:r>
              <a:rPr lang="en-US" sz="1400" dirty="0">
                <a:latin typeface="Times New Roman" panose="02020603050405020304" pitchFamily="18" charset="0"/>
                <a:cs typeface="Times New Roman" panose="02020603050405020304" pitchFamily="18" charset="0"/>
              </a:rPr>
              <a:t>Prolonged waiting time can cause tension, frustration, neglect, anxiety in patients. </a:t>
            </a:r>
          </a:p>
          <a:p>
            <a:pPr algn="l"/>
            <a:r>
              <a:rPr lang="en-US" sz="1400" dirty="0">
                <a:latin typeface="Times New Roman" panose="02020603050405020304" pitchFamily="18" charset="0"/>
                <a:cs typeface="Times New Roman" panose="02020603050405020304" pitchFamily="18" charset="0"/>
              </a:rPr>
              <a:t>  Numerous factors, according to research, may contribute to extended TAT such as:</a:t>
            </a:r>
          </a:p>
          <a:p>
            <a:pPr marL="285750" indent="-285750" algn="l">
              <a:buFont typeface="Wingdings" panose="05000000000000000000" pitchFamily="2" charset="2"/>
              <a:buChar char="q"/>
            </a:pPr>
            <a:r>
              <a:rPr lang="en-US" sz="1400" dirty="0">
                <a:latin typeface="Times New Roman" panose="02020603050405020304" pitchFamily="18" charset="0"/>
                <a:cs typeface="Times New Roman" panose="02020603050405020304" pitchFamily="18" charset="0"/>
              </a:rPr>
              <a:t>Communication gaps</a:t>
            </a:r>
          </a:p>
          <a:p>
            <a:pPr marL="285750" indent="-285750" algn="l">
              <a:buFont typeface="Wingdings" panose="05000000000000000000" pitchFamily="2" charset="2"/>
              <a:buChar char="q"/>
            </a:pPr>
            <a:r>
              <a:rPr lang="en-US" sz="1400" dirty="0">
                <a:latin typeface="Times New Roman" panose="02020603050405020304" pitchFamily="18" charset="0"/>
                <a:cs typeface="Times New Roman" panose="02020603050405020304" pitchFamily="18" charset="0"/>
              </a:rPr>
              <a:t>Documentation for discharge</a:t>
            </a:r>
          </a:p>
          <a:p>
            <a:pPr marL="285750" indent="-285750" algn="l">
              <a:buFont typeface="Wingdings" panose="05000000000000000000" pitchFamily="2" charset="2"/>
              <a:buChar char="q"/>
            </a:pPr>
            <a:r>
              <a:rPr lang="en-US" sz="1400" dirty="0">
                <a:latin typeface="Times New Roman" panose="02020603050405020304" pitchFamily="18" charset="0"/>
                <a:cs typeface="Times New Roman" panose="02020603050405020304" pitchFamily="18" charset="0"/>
              </a:rPr>
              <a:t>Patient complexity</a:t>
            </a:r>
          </a:p>
          <a:p>
            <a:pPr marL="285750" indent="-285750" algn="l">
              <a:buFont typeface="Wingdings" panose="05000000000000000000" pitchFamily="2" charset="2"/>
              <a:buChar char="q"/>
            </a:pPr>
            <a:r>
              <a:rPr lang="en-US" sz="1400" dirty="0">
                <a:latin typeface="Times New Roman" panose="02020603050405020304" pitchFamily="18" charset="0"/>
                <a:cs typeface="Times New Roman" panose="02020603050405020304" pitchFamily="18" charset="0"/>
              </a:rPr>
              <a:t>Employee levels</a:t>
            </a:r>
          </a:p>
          <a:p>
            <a:pPr algn="l"/>
            <a:endParaRPr lang="en-IN" sz="1600" dirty="0">
              <a:latin typeface="Times New Roman" panose="02020603050405020304" pitchFamily="18" charset="0"/>
              <a:cs typeface="Times New Roman" panose="02020603050405020304" pitchFamily="18" charset="0"/>
            </a:endParaRPr>
          </a:p>
        </p:txBody>
      </p:sp>
      <p:sp>
        <p:nvSpPr>
          <p:cNvPr id="6" name="Title 5">
            <a:extLst>
              <a:ext uri="{FF2B5EF4-FFF2-40B4-BE49-F238E27FC236}">
                <a16:creationId xmlns:a16="http://schemas.microsoft.com/office/drawing/2014/main" id="{EB795B86-AFD9-C7F2-800B-AEE3200FEDAD}"/>
              </a:ext>
            </a:extLst>
          </p:cNvPr>
          <p:cNvSpPr>
            <a:spLocks noGrp="1"/>
          </p:cNvSpPr>
          <p:nvPr>
            <p:ph type="ctrTitle"/>
          </p:nvPr>
        </p:nvSpPr>
        <p:spPr>
          <a:xfrm>
            <a:off x="249382" y="99753"/>
            <a:ext cx="10418618" cy="1263534"/>
          </a:xfrm>
        </p:spPr>
        <p:txBody>
          <a:bodyPr>
            <a:normAutofit fontScale="90000"/>
          </a:bodyPr>
          <a:lstStyle/>
          <a:p>
            <a:br>
              <a:rPr lang="en-IN" sz="4400" b="1" dirty="0">
                <a:latin typeface="Times New Roman" panose="02020603050405020304" pitchFamily="18" charset="0"/>
                <a:cs typeface="Times New Roman" panose="02020603050405020304" pitchFamily="18" charset="0"/>
              </a:rPr>
            </a:br>
            <a:br>
              <a:rPr lang="en-IN" sz="4400" b="1" dirty="0">
                <a:latin typeface="Times New Roman" panose="02020603050405020304" pitchFamily="18" charset="0"/>
                <a:cs typeface="Times New Roman" panose="02020603050405020304" pitchFamily="18" charset="0"/>
              </a:rPr>
            </a:br>
            <a:r>
              <a:rPr lang="en-IN" sz="4900" b="1" dirty="0">
                <a:latin typeface="Times New Roman" panose="02020603050405020304" pitchFamily="18" charset="0"/>
                <a:cs typeface="Times New Roman" panose="02020603050405020304" pitchFamily="18" charset="0"/>
              </a:rPr>
              <a:t>         </a:t>
            </a:r>
            <a:r>
              <a:rPr lang="en-IN" sz="4400" b="1" dirty="0">
                <a:latin typeface="Times New Roman" panose="02020603050405020304" pitchFamily="18" charset="0"/>
                <a:cs typeface="Times New Roman" panose="02020603050405020304" pitchFamily="18" charset="0"/>
              </a:rPr>
              <a:t>Introduction</a:t>
            </a:r>
          </a:p>
        </p:txBody>
      </p:sp>
      <p:pic>
        <p:nvPicPr>
          <p:cNvPr id="7" name="Picture 6">
            <a:extLst>
              <a:ext uri="{FF2B5EF4-FFF2-40B4-BE49-F238E27FC236}">
                <a16:creationId xmlns:a16="http://schemas.microsoft.com/office/drawing/2014/main" id="{78377F6A-5143-B60A-253A-F12FAD00CA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457" y="421094"/>
            <a:ext cx="2030227" cy="1058572"/>
          </a:xfrm>
          <a:prstGeom prst="rect">
            <a:avLst/>
          </a:prstGeom>
        </p:spPr>
      </p:pic>
    </p:spTree>
    <p:extLst>
      <p:ext uri="{BB962C8B-B14F-4D97-AF65-F5344CB8AC3E}">
        <p14:creationId xmlns:p14="http://schemas.microsoft.com/office/powerpoint/2010/main" val="628205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378F3-E793-C7D8-0135-E28F71192540}"/>
              </a:ext>
            </a:extLst>
          </p:cNvPr>
          <p:cNvSpPr>
            <a:spLocks noGrp="1"/>
          </p:cNvSpPr>
          <p:nvPr>
            <p:ph type="title"/>
          </p:nvPr>
        </p:nvSpPr>
        <p:spPr>
          <a:xfrm>
            <a:off x="424387" y="261631"/>
            <a:ext cx="11219047" cy="982412"/>
          </a:xfrm>
        </p:spPr>
        <p:txBody>
          <a:bodyPr>
            <a:normAutofit/>
          </a:bodyPr>
          <a:lstStyle/>
          <a:p>
            <a:r>
              <a:rPr lang="en-IN" sz="2400" b="1" dirty="0">
                <a:latin typeface="Times New Roman" panose="02020603050405020304" pitchFamily="18" charset="0"/>
                <a:cs typeface="Times New Roman" panose="02020603050405020304" pitchFamily="18" charset="0"/>
              </a:rPr>
              <a:t>                         Discharge process TAT mapping of Max Hospital, Shalimar Bagh   </a:t>
            </a:r>
          </a:p>
        </p:txBody>
      </p:sp>
      <p:sp>
        <p:nvSpPr>
          <p:cNvPr id="4" name="Rectangle 3">
            <a:extLst>
              <a:ext uri="{FF2B5EF4-FFF2-40B4-BE49-F238E27FC236}">
                <a16:creationId xmlns:a16="http://schemas.microsoft.com/office/drawing/2014/main" id="{48663539-7FCA-9B9F-2689-CF5CA53109B9}"/>
              </a:ext>
            </a:extLst>
          </p:cNvPr>
          <p:cNvSpPr/>
          <p:nvPr/>
        </p:nvSpPr>
        <p:spPr>
          <a:xfrm>
            <a:off x="3059550" y="1131078"/>
            <a:ext cx="6294922" cy="46843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400" dirty="0">
                <a:latin typeface="Times New Roman" panose="02020603050405020304" pitchFamily="18" charset="0"/>
                <a:cs typeface="Times New Roman" panose="02020603050405020304" pitchFamily="18" charset="0"/>
              </a:rPr>
              <a:t>Discharge Intimation</a:t>
            </a:r>
          </a:p>
          <a:p>
            <a:pPr algn="ctr"/>
            <a:r>
              <a:rPr lang="en-IN" sz="1400" dirty="0">
                <a:latin typeface="Times New Roman" panose="02020603050405020304" pitchFamily="18" charset="0"/>
                <a:cs typeface="Times New Roman" panose="02020603050405020304" pitchFamily="18" charset="0"/>
              </a:rPr>
              <a:t>8:00 am to 9:00 A.M</a:t>
            </a:r>
          </a:p>
        </p:txBody>
      </p:sp>
      <p:sp>
        <p:nvSpPr>
          <p:cNvPr id="6" name="Rectangle 5">
            <a:extLst>
              <a:ext uri="{FF2B5EF4-FFF2-40B4-BE49-F238E27FC236}">
                <a16:creationId xmlns:a16="http://schemas.microsoft.com/office/drawing/2014/main" id="{2FA2C8B8-0E54-7484-408A-2C0F5C068020}"/>
              </a:ext>
            </a:extLst>
          </p:cNvPr>
          <p:cNvSpPr/>
          <p:nvPr/>
        </p:nvSpPr>
        <p:spPr>
          <a:xfrm>
            <a:off x="3059549" y="1953370"/>
            <a:ext cx="6294921" cy="46843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400" dirty="0">
                <a:latin typeface="Times New Roman" panose="02020603050405020304" pitchFamily="18" charset="0"/>
                <a:cs typeface="Times New Roman" panose="02020603050405020304" pitchFamily="18" charset="0"/>
              </a:rPr>
              <a:t>Nursing Clearance</a:t>
            </a:r>
          </a:p>
          <a:p>
            <a:pPr algn="ctr"/>
            <a:r>
              <a:rPr lang="en-IN" sz="1400" dirty="0">
                <a:latin typeface="Times New Roman" panose="02020603050405020304" pitchFamily="18" charset="0"/>
                <a:cs typeface="Times New Roman" panose="02020603050405020304" pitchFamily="18" charset="0"/>
              </a:rPr>
              <a:t>Till 10:00  A.M</a:t>
            </a:r>
          </a:p>
        </p:txBody>
      </p:sp>
      <p:sp>
        <p:nvSpPr>
          <p:cNvPr id="10" name="Rectangle 9">
            <a:extLst>
              <a:ext uri="{FF2B5EF4-FFF2-40B4-BE49-F238E27FC236}">
                <a16:creationId xmlns:a16="http://schemas.microsoft.com/office/drawing/2014/main" id="{AB1D8FEA-87E1-6ACE-F8E2-35443D26367B}"/>
              </a:ext>
            </a:extLst>
          </p:cNvPr>
          <p:cNvSpPr/>
          <p:nvPr/>
        </p:nvSpPr>
        <p:spPr>
          <a:xfrm>
            <a:off x="3053448" y="2800045"/>
            <a:ext cx="6294921" cy="46843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400" dirty="0">
                <a:latin typeface="Times New Roman" panose="02020603050405020304" pitchFamily="18" charset="0"/>
                <a:cs typeface="Times New Roman" panose="02020603050405020304" pitchFamily="18" charset="0"/>
              </a:rPr>
              <a:t>Pharmacy Clearance</a:t>
            </a:r>
          </a:p>
          <a:p>
            <a:pPr algn="ctr"/>
            <a:r>
              <a:rPr lang="en-IN" sz="1400" dirty="0">
                <a:latin typeface="Times New Roman" panose="02020603050405020304" pitchFamily="18" charset="0"/>
                <a:cs typeface="Times New Roman" panose="02020603050405020304" pitchFamily="18" charset="0"/>
              </a:rPr>
              <a:t>Till 10:10 A.M</a:t>
            </a:r>
          </a:p>
        </p:txBody>
      </p:sp>
      <p:sp>
        <p:nvSpPr>
          <p:cNvPr id="12" name="Rectangle 11">
            <a:extLst>
              <a:ext uri="{FF2B5EF4-FFF2-40B4-BE49-F238E27FC236}">
                <a16:creationId xmlns:a16="http://schemas.microsoft.com/office/drawing/2014/main" id="{7407B8C1-4343-C993-8B53-9537995277E8}"/>
              </a:ext>
            </a:extLst>
          </p:cNvPr>
          <p:cNvSpPr/>
          <p:nvPr/>
        </p:nvSpPr>
        <p:spPr>
          <a:xfrm>
            <a:off x="3053448" y="3640732"/>
            <a:ext cx="6294920" cy="46843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400" dirty="0">
                <a:latin typeface="Times New Roman" panose="02020603050405020304" pitchFamily="18" charset="0"/>
                <a:cs typeface="Times New Roman" panose="02020603050405020304" pitchFamily="18" charset="0"/>
              </a:rPr>
              <a:t>Bill Preparation</a:t>
            </a:r>
          </a:p>
          <a:p>
            <a:pPr algn="ctr"/>
            <a:r>
              <a:rPr lang="en-IN" sz="1400" dirty="0">
                <a:latin typeface="Times New Roman" panose="02020603050405020304" pitchFamily="18" charset="0"/>
                <a:cs typeface="Times New Roman" panose="02020603050405020304" pitchFamily="18" charset="0"/>
              </a:rPr>
              <a:t>Till 10:30 A.M</a:t>
            </a:r>
          </a:p>
        </p:txBody>
      </p:sp>
      <p:sp>
        <p:nvSpPr>
          <p:cNvPr id="15" name="Rectangle 14">
            <a:extLst>
              <a:ext uri="{FF2B5EF4-FFF2-40B4-BE49-F238E27FC236}">
                <a16:creationId xmlns:a16="http://schemas.microsoft.com/office/drawing/2014/main" id="{01AB8D8D-95D2-4084-AF2C-28ED9178C453}"/>
              </a:ext>
            </a:extLst>
          </p:cNvPr>
          <p:cNvSpPr/>
          <p:nvPr/>
        </p:nvSpPr>
        <p:spPr>
          <a:xfrm>
            <a:off x="3053448" y="4481419"/>
            <a:ext cx="6294920" cy="46843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400" dirty="0">
                <a:latin typeface="Times New Roman" panose="02020603050405020304" pitchFamily="18" charset="0"/>
                <a:cs typeface="Times New Roman" panose="02020603050405020304" pitchFamily="18" charset="0"/>
              </a:rPr>
              <a:t>Bill Settlement</a:t>
            </a:r>
          </a:p>
          <a:p>
            <a:pPr algn="ctr"/>
            <a:r>
              <a:rPr lang="en-IN" sz="1400" dirty="0">
                <a:latin typeface="Times New Roman" panose="02020603050405020304" pitchFamily="18" charset="0"/>
                <a:cs typeface="Times New Roman" panose="02020603050405020304" pitchFamily="18" charset="0"/>
              </a:rPr>
              <a:t>Till 11:00 A.M</a:t>
            </a:r>
          </a:p>
        </p:txBody>
      </p:sp>
      <p:sp>
        <p:nvSpPr>
          <p:cNvPr id="17" name="Rectangle 16">
            <a:extLst>
              <a:ext uri="{FF2B5EF4-FFF2-40B4-BE49-F238E27FC236}">
                <a16:creationId xmlns:a16="http://schemas.microsoft.com/office/drawing/2014/main" id="{62241F2B-AD5A-D183-467B-794FE518D508}"/>
              </a:ext>
            </a:extLst>
          </p:cNvPr>
          <p:cNvSpPr/>
          <p:nvPr/>
        </p:nvSpPr>
        <p:spPr>
          <a:xfrm>
            <a:off x="3074145" y="5413923"/>
            <a:ext cx="6294919" cy="65159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400" dirty="0">
                <a:latin typeface="Times New Roman" panose="02020603050405020304" pitchFamily="18" charset="0"/>
                <a:cs typeface="Times New Roman" panose="02020603050405020304" pitchFamily="18" charset="0"/>
              </a:rPr>
              <a:t>Bed Release</a:t>
            </a:r>
          </a:p>
          <a:p>
            <a:pPr algn="ctr"/>
            <a:r>
              <a:rPr lang="en-IN" sz="1400" dirty="0">
                <a:latin typeface="Times New Roman" panose="02020603050405020304" pitchFamily="18" charset="0"/>
                <a:cs typeface="Times New Roman" panose="02020603050405020304" pitchFamily="18" charset="0"/>
              </a:rPr>
              <a:t> Till </a:t>
            </a:r>
          </a:p>
          <a:p>
            <a:pPr algn="ctr"/>
            <a:r>
              <a:rPr lang="en-IN" sz="1400" dirty="0">
                <a:latin typeface="Times New Roman" panose="02020603050405020304" pitchFamily="18" charset="0"/>
                <a:cs typeface="Times New Roman" panose="02020603050405020304" pitchFamily="18" charset="0"/>
              </a:rPr>
              <a:t>12:00 P.M</a:t>
            </a:r>
          </a:p>
        </p:txBody>
      </p:sp>
      <p:sp>
        <p:nvSpPr>
          <p:cNvPr id="21" name="Arrow: Down 20">
            <a:extLst>
              <a:ext uri="{FF2B5EF4-FFF2-40B4-BE49-F238E27FC236}">
                <a16:creationId xmlns:a16="http://schemas.microsoft.com/office/drawing/2014/main" id="{EE94C214-8A11-21F3-3986-FB4D3EFE06B7}"/>
              </a:ext>
            </a:extLst>
          </p:cNvPr>
          <p:cNvSpPr/>
          <p:nvPr/>
        </p:nvSpPr>
        <p:spPr>
          <a:xfrm>
            <a:off x="6096000" y="1615102"/>
            <a:ext cx="292602" cy="2907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2" name="Arrow: Down 21">
            <a:extLst>
              <a:ext uri="{FF2B5EF4-FFF2-40B4-BE49-F238E27FC236}">
                <a16:creationId xmlns:a16="http://schemas.microsoft.com/office/drawing/2014/main" id="{2DFC554E-082C-3A05-C134-00DEA4E9CF78}"/>
              </a:ext>
            </a:extLst>
          </p:cNvPr>
          <p:cNvSpPr/>
          <p:nvPr/>
        </p:nvSpPr>
        <p:spPr>
          <a:xfrm>
            <a:off x="6096000" y="2443216"/>
            <a:ext cx="333994" cy="33244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5" name="Arrow: Down 24">
            <a:extLst>
              <a:ext uri="{FF2B5EF4-FFF2-40B4-BE49-F238E27FC236}">
                <a16:creationId xmlns:a16="http://schemas.microsoft.com/office/drawing/2014/main" id="{1723734D-B937-2107-AAD7-86B04BFBDD1C}"/>
              </a:ext>
            </a:extLst>
          </p:cNvPr>
          <p:cNvSpPr/>
          <p:nvPr/>
        </p:nvSpPr>
        <p:spPr>
          <a:xfrm>
            <a:off x="6075304" y="3289891"/>
            <a:ext cx="333994" cy="33244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6" name="Arrow: Down 25">
            <a:extLst>
              <a:ext uri="{FF2B5EF4-FFF2-40B4-BE49-F238E27FC236}">
                <a16:creationId xmlns:a16="http://schemas.microsoft.com/office/drawing/2014/main" id="{669F89CC-5996-3070-0B29-80C281A0BD1A}"/>
              </a:ext>
            </a:extLst>
          </p:cNvPr>
          <p:cNvSpPr/>
          <p:nvPr/>
        </p:nvSpPr>
        <p:spPr>
          <a:xfrm>
            <a:off x="6054608" y="4136566"/>
            <a:ext cx="333994" cy="33244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7" name="Arrow: Down 26">
            <a:extLst>
              <a:ext uri="{FF2B5EF4-FFF2-40B4-BE49-F238E27FC236}">
                <a16:creationId xmlns:a16="http://schemas.microsoft.com/office/drawing/2014/main" id="{7FBA1E78-A027-71EE-606B-B5048A51402C}"/>
              </a:ext>
            </a:extLst>
          </p:cNvPr>
          <p:cNvSpPr/>
          <p:nvPr/>
        </p:nvSpPr>
        <p:spPr>
          <a:xfrm>
            <a:off x="6033911" y="5015665"/>
            <a:ext cx="333994" cy="332446"/>
          </a:xfrm>
          <a:prstGeom prst="downArrow">
            <a:avLst>
              <a:gd name="adj1" fmla="val 61527"/>
              <a:gd name="adj2"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3" name="Picture 2">
            <a:extLst>
              <a:ext uri="{FF2B5EF4-FFF2-40B4-BE49-F238E27FC236}">
                <a16:creationId xmlns:a16="http://schemas.microsoft.com/office/drawing/2014/main" id="{EDB99DB9-C396-4D4E-68C5-3859430D04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753" y="148667"/>
            <a:ext cx="1825088" cy="982412"/>
          </a:xfrm>
          <a:prstGeom prst="rect">
            <a:avLst/>
          </a:prstGeom>
        </p:spPr>
      </p:pic>
    </p:spTree>
    <p:extLst>
      <p:ext uri="{BB962C8B-B14F-4D97-AF65-F5344CB8AC3E}">
        <p14:creationId xmlns:p14="http://schemas.microsoft.com/office/powerpoint/2010/main" val="1882917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335BC-1442-E500-ECB9-2EDCE391FDF4}"/>
              </a:ext>
            </a:extLst>
          </p:cNvPr>
          <p:cNvSpPr>
            <a:spLocks noGrp="1"/>
          </p:cNvSpPr>
          <p:nvPr>
            <p:ph type="ctrTitle"/>
          </p:nvPr>
        </p:nvSpPr>
        <p:spPr>
          <a:xfrm>
            <a:off x="3682538" y="394637"/>
            <a:ext cx="5830429" cy="827334"/>
          </a:xfrm>
        </p:spPr>
        <p:txBody>
          <a:bodyPr>
            <a:normAutofit fontScale="90000"/>
          </a:bodyPr>
          <a:lstStyle/>
          <a:p>
            <a:pPr algn="l"/>
            <a:r>
              <a:rPr lang="en-IN" sz="2400" b="1" u="sng" dirty="0">
                <a:latin typeface="Times New Roman" panose="02020603050405020304" pitchFamily="18" charset="0"/>
                <a:cs typeface="Times New Roman" panose="02020603050405020304" pitchFamily="18" charset="0"/>
              </a:rPr>
              <a:t> </a:t>
            </a:r>
            <a:r>
              <a:rPr lang="en-IN" sz="4400" b="1" dirty="0">
                <a:latin typeface="Times New Roman" panose="02020603050405020304" pitchFamily="18" charset="0"/>
                <a:cs typeface="Times New Roman" panose="02020603050405020304" pitchFamily="18" charset="0"/>
              </a:rPr>
              <a:t>                                                                         </a:t>
            </a:r>
            <a:br>
              <a:rPr lang="en-IN" sz="4400" b="1" dirty="0">
                <a:latin typeface="Times New Roman" panose="02020603050405020304" pitchFamily="18" charset="0"/>
                <a:cs typeface="Times New Roman" panose="02020603050405020304" pitchFamily="18" charset="0"/>
              </a:rPr>
            </a:br>
            <a:br>
              <a:rPr lang="en-IN" sz="4400" b="1" dirty="0">
                <a:latin typeface="Times New Roman" panose="02020603050405020304" pitchFamily="18" charset="0"/>
                <a:cs typeface="Times New Roman" panose="02020603050405020304" pitchFamily="18" charset="0"/>
              </a:rPr>
            </a:br>
            <a:br>
              <a:rPr lang="en-IN" sz="4400" b="1" dirty="0">
                <a:latin typeface="Times New Roman" panose="02020603050405020304" pitchFamily="18" charset="0"/>
                <a:cs typeface="Times New Roman" panose="02020603050405020304" pitchFamily="18" charset="0"/>
              </a:rPr>
            </a:br>
            <a:br>
              <a:rPr lang="en-IN" sz="4400" b="1" dirty="0">
                <a:latin typeface="Times New Roman" panose="02020603050405020304" pitchFamily="18" charset="0"/>
                <a:cs typeface="Times New Roman" panose="02020603050405020304" pitchFamily="18" charset="0"/>
              </a:rPr>
            </a:br>
            <a:br>
              <a:rPr lang="en-IN" sz="4400" b="1" dirty="0">
                <a:latin typeface="Times New Roman" panose="02020603050405020304" pitchFamily="18" charset="0"/>
                <a:cs typeface="Times New Roman" panose="02020603050405020304" pitchFamily="18" charset="0"/>
              </a:rPr>
            </a:br>
            <a:br>
              <a:rPr lang="en-IN" sz="4400" b="1" dirty="0">
                <a:latin typeface="Times New Roman" panose="02020603050405020304" pitchFamily="18" charset="0"/>
                <a:cs typeface="Times New Roman" panose="02020603050405020304" pitchFamily="18" charset="0"/>
              </a:rPr>
            </a:br>
            <a:br>
              <a:rPr lang="en-IN" sz="4400" b="1" dirty="0">
                <a:latin typeface="Times New Roman" panose="02020603050405020304" pitchFamily="18" charset="0"/>
                <a:cs typeface="Times New Roman" panose="02020603050405020304" pitchFamily="18" charset="0"/>
              </a:rPr>
            </a:br>
            <a:r>
              <a:rPr lang="en-IN" sz="4400" b="1" dirty="0">
                <a:latin typeface="Times New Roman" panose="02020603050405020304" pitchFamily="18" charset="0"/>
                <a:cs typeface="Times New Roman" panose="02020603050405020304" pitchFamily="18" charset="0"/>
              </a:rPr>
              <a:t>Objectives of Study</a:t>
            </a:r>
          </a:p>
        </p:txBody>
      </p:sp>
      <p:sp>
        <p:nvSpPr>
          <p:cNvPr id="3" name="Subtitle 2">
            <a:extLst>
              <a:ext uri="{FF2B5EF4-FFF2-40B4-BE49-F238E27FC236}">
                <a16:creationId xmlns:a16="http://schemas.microsoft.com/office/drawing/2014/main" id="{D091CC8F-AF22-D0C6-3B7C-8A42B2B7EF90}"/>
              </a:ext>
            </a:extLst>
          </p:cNvPr>
          <p:cNvSpPr>
            <a:spLocks noGrp="1"/>
          </p:cNvSpPr>
          <p:nvPr>
            <p:ph type="subTitle" idx="1"/>
          </p:nvPr>
        </p:nvSpPr>
        <p:spPr>
          <a:xfrm>
            <a:off x="368968" y="1970314"/>
            <a:ext cx="10299032" cy="3901096"/>
          </a:xfrm>
        </p:spPr>
        <p:txBody>
          <a:bodyPr>
            <a:normAutofit/>
          </a:bodyPr>
          <a:lstStyle/>
          <a:p>
            <a:pPr marL="285750" indent="-285750" algn="just">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  To assess the TAT of discharge process in a private sector super specialty hospital.</a:t>
            </a:r>
          </a:p>
          <a:p>
            <a:pPr marL="285750" indent="-285750" algn="just">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   Analyze gap and make recommendations in the discharge process.</a:t>
            </a:r>
            <a:endParaRPr lang="en-IN" sz="14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A5273EEE-3EB9-7A85-8CE8-8E9F7A6345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491" y="299258"/>
            <a:ext cx="2122636" cy="1005840"/>
          </a:xfrm>
          <a:prstGeom prst="rect">
            <a:avLst/>
          </a:prstGeom>
        </p:spPr>
      </p:pic>
      <p:pic>
        <p:nvPicPr>
          <p:cNvPr id="7" name="Picture 6">
            <a:extLst>
              <a:ext uri="{FF2B5EF4-FFF2-40B4-BE49-F238E27FC236}">
                <a16:creationId xmlns:a16="http://schemas.microsoft.com/office/drawing/2014/main" id="{6A9FDE9E-645F-02D5-72DC-96CAA02D1B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5688" y="2826346"/>
            <a:ext cx="7640624" cy="3646715"/>
          </a:xfrm>
          <a:prstGeom prst="rect">
            <a:avLst/>
          </a:prstGeom>
        </p:spPr>
      </p:pic>
    </p:spTree>
    <p:extLst>
      <p:ext uri="{BB962C8B-B14F-4D97-AF65-F5344CB8AC3E}">
        <p14:creationId xmlns:p14="http://schemas.microsoft.com/office/powerpoint/2010/main" val="531290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EFAAE-5D7A-9920-DA35-9E681A611343}"/>
              </a:ext>
            </a:extLst>
          </p:cNvPr>
          <p:cNvSpPr>
            <a:spLocks noGrp="1"/>
          </p:cNvSpPr>
          <p:nvPr>
            <p:ph type="ctrTitle"/>
          </p:nvPr>
        </p:nvSpPr>
        <p:spPr>
          <a:xfrm>
            <a:off x="416560" y="254001"/>
            <a:ext cx="10251440" cy="1005840"/>
          </a:xfrm>
        </p:spPr>
        <p:txBody>
          <a:bodyPr>
            <a:normAutofit/>
          </a:bodyPr>
          <a:lstStyle/>
          <a:p>
            <a:pPr algn="l"/>
            <a:r>
              <a:rPr lang="en-IN" sz="2400" b="1" dirty="0">
                <a:latin typeface="Times New Roman" panose="02020603050405020304" pitchFamily="18" charset="0"/>
                <a:cs typeface="Times New Roman" panose="02020603050405020304" pitchFamily="18" charset="0"/>
              </a:rPr>
              <a:t>                                                        </a:t>
            </a:r>
            <a:r>
              <a:rPr lang="en-IN" sz="4400" b="1" dirty="0">
                <a:latin typeface="Times New Roman" panose="02020603050405020304" pitchFamily="18" charset="0"/>
                <a:cs typeface="Times New Roman" panose="02020603050405020304" pitchFamily="18" charset="0"/>
              </a:rPr>
              <a:t>Methodology</a:t>
            </a:r>
          </a:p>
        </p:txBody>
      </p:sp>
      <p:sp>
        <p:nvSpPr>
          <p:cNvPr id="3" name="Subtitle 2">
            <a:extLst>
              <a:ext uri="{FF2B5EF4-FFF2-40B4-BE49-F238E27FC236}">
                <a16:creationId xmlns:a16="http://schemas.microsoft.com/office/drawing/2014/main" id="{8DD147D1-1746-F7A8-055B-AB51ACD314C4}"/>
              </a:ext>
            </a:extLst>
          </p:cNvPr>
          <p:cNvSpPr>
            <a:spLocks noGrp="1"/>
          </p:cNvSpPr>
          <p:nvPr>
            <p:ph type="subTitle" idx="1"/>
          </p:nvPr>
        </p:nvSpPr>
        <p:spPr>
          <a:xfrm>
            <a:off x="1012304" y="1920240"/>
            <a:ext cx="10251440" cy="4818015"/>
          </a:xfrm>
        </p:spPr>
        <p:txBody>
          <a:bodyPr>
            <a:normAutofit/>
          </a:bodyPr>
          <a:lstStyle/>
          <a:p>
            <a:pPr algn="l"/>
            <a:r>
              <a:rPr lang="en-IN" sz="1400" b="1" dirty="0">
                <a:latin typeface="Times New Roman" panose="02020603050405020304" pitchFamily="18" charset="0"/>
                <a:cs typeface="Times New Roman" panose="02020603050405020304" pitchFamily="18" charset="0"/>
              </a:rPr>
              <a:t>Study Design: </a:t>
            </a:r>
            <a:r>
              <a:rPr lang="en-IN" sz="1400" kern="100" dirty="0">
                <a:solidFill>
                  <a:srgbClr val="1F1F1F"/>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The study is cross-sectional</a:t>
            </a:r>
            <a:r>
              <a:rPr lang="en-IN" sz="1400" kern="100" dirty="0">
                <a:effectLst/>
                <a:latin typeface="Times New Roman" panose="02020603050405020304" pitchFamily="18" charset="0"/>
                <a:ea typeface="Calibri" panose="020F0502020204030204" pitchFamily="34" charset="0"/>
                <a:cs typeface="Times New Roman" panose="02020603050405020304" pitchFamily="18" charset="0"/>
              </a:rPr>
              <a:t> on observation and on process mapping and </a:t>
            </a:r>
            <a:r>
              <a:rPr lang="en-IN" sz="1400" kern="100" dirty="0">
                <a:solidFill>
                  <a:srgbClr val="1F1F1F"/>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quantitative research. It is quantitative research since it enumerates and analyses the percentage of discharge process TAT of patients.</a:t>
            </a:r>
            <a:endParaRPr lang="en-IN" sz="1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l"/>
            <a:endParaRPr lang="en-US" sz="14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1400" b="1" dirty="0">
                <a:latin typeface="Times New Roman" panose="02020603050405020304" pitchFamily="18" charset="0"/>
                <a:cs typeface="Times New Roman" panose="02020603050405020304" pitchFamily="18" charset="0"/>
              </a:rPr>
              <a:t> Study Area: </a:t>
            </a:r>
            <a:r>
              <a:rPr lang="en-US" sz="1400" dirty="0">
                <a:latin typeface="Times New Roman" panose="02020603050405020304" pitchFamily="18" charset="0"/>
                <a:cs typeface="Times New Roman" panose="02020603050405020304" pitchFamily="18" charset="0"/>
              </a:rPr>
              <a:t>: MAX Super Specialty Hospital, Shalimar Bagh, Delhi by the Medical administration department.</a:t>
            </a:r>
          </a:p>
          <a:p>
            <a:pPr marL="285750" indent="-285750" algn="l">
              <a:buFont typeface="Arial" panose="020B0604020202020204" pitchFamily="34" charset="0"/>
              <a:buChar char="•"/>
            </a:pPr>
            <a:r>
              <a:rPr lang="en-US" sz="1400" b="1" dirty="0">
                <a:latin typeface="Times New Roman" panose="02020603050405020304" pitchFamily="18" charset="0"/>
                <a:cs typeface="Times New Roman" panose="02020603050405020304" pitchFamily="18" charset="0"/>
              </a:rPr>
              <a:t> Study Population</a:t>
            </a:r>
            <a:r>
              <a:rPr lang="en-US" sz="1400" dirty="0">
                <a:latin typeface="Times New Roman" panose="02020603050405020304" pitchFamily="18" charset="0"/>
                <a:cs typeface="Times New Roman" panose="02020603050405020304" pitchFamily="18" charset="0"/>
              </a:rPr>
              <a:t>: </a:t>
            </a:r>
          </a:p>
          <a:p>
            <a:pPr marL="285750" indent="-285750" algn="l">
              <a:buFont typeface="Courier New" panose="02070309020205020404" pitchFamily="49" charset="0"/>
              <a:buChar char="o"/>
            </a:pPr>
            <a:r>
              <a:rPr lang="en-US" sz="1400" dirty="0">
                <a:latin typeface="Times New Roman" panose="02020603050405020304" pitchFamily="18" charset="0"/>
                <a:cs typeface="Times New Roman" panose="02020603050405020304" pitchFamily="18" charset="0"/>
              </a:rPr>
              <a:t> Inclusion Criteria: All planned discharges between 8:00 am-12:00 pm from (1</a:t>
            </a:r>
            <a:r>
              <a:rPr lang="en-US" sz="1400" baseline="30000" dirty="0">
                <a:latin typeface="Times New Roman" panose="02020603050405020304" pitchFamily="18" charset="0"/>
                <a:cs typeface="Times New Roman" panose="02020603050405020304" pitchFamily="18" charset="0"/>
              </a:rPr>
              <a:t>st</a:t>
            </a:r>
            <a:r>
              <a:rPr lang="en-US" sz="1400" dirty="0">
                <a:latin typeface="Times New Roman" panose="02020603050405020304" pitchFamily="18" charset="0"/>
                <a:cs typeface="Times New Roman" panose="02020603050405020304" pitchFamily="18" charset="0"/>
              </a:rPr>
              <a:t> April 2024 to 10</a:t>
            </a:r>
            <a:r>
              <a:rPr lang="en-US" sz="1400" baseline="30000" dirty="0">
                <a:latin typeface="Times New Roman" panose="02020603050405020304" pitchFamily="18" charset="0"/>
                <a:cs typeface="Times New Roman" panose="02020603050405020304" pitchFamily="18" charset="0"/>
              </a:rPr>
              <a:t>th</a:t>
            </a:r>
            <a:r>
              <a:rPr lang="en-US" sz="1400" dirty="0">
                <a:latin typeface="Times New Roman" panose="02020603050405020304" pitchFamily="18" charset="0"/>
                <a:cs typeface="Times New Roman" panose="02020603050405020304" pitchFamily="18" charset="0"/>
              </a:rPr>
              <a:t> June 2024).</a:t>
            </a:r>
          </a:p>
          <a:p>
            <a:pPr marL="285750" indent="-285750" algn="l">
              <a:buFont typeface="Courier New" panose="02070309020205020404" pitchFamily="49" charset="0"/>
              <a:buChar char="o"/>
            </a:pPr>
            <a:r>
              <a:rPr lang="en-US" sz="1400" dirty="0">
                <a:latin typeface="Times New Roman" panose="02020603050405020304" pitchFamily="18" charset="0"/>
                <a:cs typeface="Times New Roman" panose="02020603050405020304" pitchFamily="18" charset="0"/>
              </a:rPr>
              <a:t> Exclusion Criteria: Day care, Leave against medical advice (LAMA) and Discharge on Request (DOR) patients are excluded.</a:t>
            </a:r>
          </a:p>
          <a:p>
            <a:pPr marL="285750" indent="-285750" algn="l">
              <a:buFont typeface="Arial" panose="020B0604020202020204" pitchFamily="34" charset="0"/>
              <a:buChar char="•"/>
            </a:pPr>
            <a:r>
              <a:rPr lang="en-US" sz="1400" b="1" dirty="0">
                <a:latin typeface="Times New Roman" panose="02020603050405020304" pitchFamily="18" charset="0"/>
                <a:cs typeface="Times New Roman" panose="02020603050405020304" pitchFamily="18" charset="0"/>
              </a:rPr>
              <a:t>  Sample-</a:t>
            </a:r>
          </a:p>
          <a:p>
            <a:pPr marL="285750" indent="-285750" algn="l">
              <a:buFont typeface="Wingdings" panose="05000000000000000000" pitchFamily="2" charset="2"/>
              <a:buChar char="ü"/>
            </a:pPr>
            <a:r>
              <a:rPr lang="en-US" sz="1400" dirty="0">
                <a:latin typeface="Times New Roman" panose="02020603050405020304" pitchFamily="18" charset="0"/>
                <a:cs typeface="Times New Roman" panose="02020603050405020304" pitchFamily="18" charset="0"/>
              </a:rPr>
              <a:t>  Sample size: 420 patients of hospital.</a:t>
            </a:r>
          </a:p>
          <a:p>
            <a:pPr marL="285750" indent="-285750" algn="l">
              <a:buFont typeface="Wingdings" panose="05000000000000000000" pitchFamily="2" charset="2"/>
              <a:buChar char="ü"/>
            </a:pPr>
            <a:r>
              <a:rPr lang="en-US" sz="1400" dirty="0">
                <a:latin typeface="Times New Roman" panose="02020603050405020304" pitchFamily="18" charset="0"/>
                <a:cs typeface="Times New Roman" panose="02020603050405020304" pitchFamily="18" charset="0"/>
              </a:rPr>
              <a:t> Sampling: Purposive Sampling.</a:t>
            </a:r>
          </a:p>
          <a:p>
            <a:pPr algn="l"/>
            <a:endParaRPr lang="en-IN" sz="1400" b="1"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31CF1F5E-2D0B-FFFF-5D7B-CA0D3F8C3F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491" y="56342"/>
            <a:ext cx="2122636" cy="1005840"/>
          </a:xfrm>
          <a:prstGeom prst="rect">
            <a:avLst/>
          </a:prstGeom>
        </p:spPr>
      </p:pic>
      <p:pic>
        <p:nvPicPr>
          <p:cNvPr id="6" name="Picture 5">
            <a:extLst>
              <a:ext uri="{FF2B5EF4-FFF2-40B4-BE49-F238E27FC236}">
                <a16:creationId xmlns:a16="http://schemas.microsoft.com/office/drawing/2014/main" id="{26E3FB9B-EFF3-2D4E-B87E-03A3E06B4933}"/>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4347243" y="-1229624"/>
            <a:ext cx="12192000" cy="18135601"/>
          </a:xfrm>
          <a:prstGeom prst="rect">
            <a:avLst/>
          </a:prstGeom>
        </p:spPr>
      </p:pic>
    </p:spTree>
    <p:extLst>
      <p:ext uri="{BB962C8B-B14F-4D97-AF65-F5344CB8AC3E}">
        <p14:creationId xmlns:p14="http://schemas.microsoft.com/office/powerpoint/2010/main" val="2605008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F85C5-EBBD-A437-BF2F-EDB03E630829}"/>
              </a:ext>
            </a:extLst>
          </p:cNvPr>
          <p:cNvSpPr>
            <a:spLocks noGrp="1"/>
          </p:cNvSpPr>
          <p:nvPr>
            <p:ph type="ctrTitle"/>
          </p:nvPr>
        </p:nvSpPr>
        <p:spPr>
          <a:xfrm>
            <a:off x="1524000" y="423949"/>
            <a:ext cx="9144000" cy="856211"/>
          </a:xfrm>
        </p:spPr>
        <p:txBody>
          <a:bodyPr>
            <a:normAutofit/>
          </a:bodyPr>
          <a:lstStyle/>
          <a:p>
            <a:r>
              <a:rPr lang="en-IN" sz="4400" b="1" dirty="0">
                <a:latin typeface="Times New Roman" panose="02020603050405020304" pitchFamily="18" charset="0"/>
                <a:cs typeface="Times New Roman" panose="02020603050405020304" pitchFamily="18" charset="0"/>
              </a:rPr>
              <a:t>Methodology</a:t>
            </a:r>
          </a:p>
        </p:txBody>
      </p:sp>
      <p:sp>
        <p:nvSpPr>
          <p:cNvPr id="3" name="Content Placeholder 2">
            <a:extLst>
              <a:ext uri="{FF2B5EF4-FFF2-40B4-BE49-F238E27FC236}">
                <a16:creationId xmlns:a16="http://schemas.microsoft.com/office/drawing/2014/main" id="{093E0E5E-6CCF-57AB-6959-F007AEF62D9C}"/>
              </a:ext>
            </a:extLst>
          </p:cNvPr>
          <p:cNvSpPr>
            <a:spLocks noGrp="1"/>
          </p:cNvSpPr>
          <p:nvPr>
            <p:ph type="subTitle" idx="1"/>
          </p:nvPr>
        </p:nvSpPr>
        <p:spPr>
          <a:xfrm>
            <a:off x="1524000" y="1521230"/>
            <a:ext cx="9144000" cy="5087388"/>
          </a:xfrm>
        </p:spPr>
        <p:txBody>
          <a:bodyPr>
            <a:normAutofit fontScale="92500" lnSpcReduction="10000"/>
          </a:bodyPr>
          <a:lstStyle/>
          <a:p>
            <a:pPr marL="285750" indent="-285750" algn="l">
              <a:buFont typeface="Arial" panose="020B0604020202020204" pitchFamily="34" charset="0"/>
              <a:buChar char="•"/>
            </a:pPr>
            <a:r>
              <a:rPr lang="en-US" sz="1500" b="1" dirty="0">
                <a:latin typeface="Times New Roman" panose="02020603050405020304" pitchFamily="18" charset="0"/>
                <a:cs typeface="Times New Roman" panose="02020603050405020304" pitchFamily="18" charset="0"/>
              </a:rPr>
              <a:t>Data collection tools and technique:</a:t>
            </a:r>
            <a:r>
              <a:rPr lang="en-US" sz="1500" dirty="0">
                <a:latin typeface="Times New Roman" panose="02020603050405020304" pitchFamily="18" charset="0"/>
                <a:cs typeface="Times New Roman" panose="02020603050405020304" pitchFamily="18" charset="0"/>
              </a:rPr>
              <a:t>: For the purpose of quantitative study, all the time intervals were noted on a track sheet, created, and input into an excel spreadsheet before being examined to achieve predetermined goals. Data was recorded in this sequence in the discharge process TAT checklist: </a:t>
            </a:r>
          </a:p>
          <a:p>
            <a:pPr algn="l">
              <a:buFont typeface="Wingdings" panose="05000000000000000000" pitchFamily="2" charset="2"/>
              <a:buChar char="ü"/>
            </a:pPr>
            <a:r>
              <a:rPr lang="en-US" sz="1500" dirty="0">
                <a:latin typeface="Times New Roman" panose="02020603050405020304" pitchFamily="18" charset="0"/>
                <a:cs typeface="Times New Roman" panose="02020603050405020304" pitchFamily="18" charset="0"/>
              </a:rPr>
              <a:t>S No.</a:t>
            </a:r>
          </a:p>
          <a:p>
            <a:pPr algn="l">
              <a:buFont typeface="Wingdings" panose="05000000000000000000" pitchFamily="2" charset="2"/>
              <a:buChar char="ü"/>
            </a:pPr>
            <a:r>
              <a:rPr lang="en-US" sz="1500" dirty="0">
                <a:latin typeface="Times New Roman" panose="02020603050405020304" pitchFamily="18" charset="0"/>
                <a:cs typeface="Times New Roman" panose="02020603050405020304" pitchFamily="18" charset="0"/>
              </a:rPr>
              <a:t> Date </a:t>
            </a:r>
          </a:p>
          <a:p>
            <a:pPr algn="l">
              <a:buFont typeface="Wingdings" panose="05000000000000000000" pitchFamily="2" charset="2"/>
              <a:buChar char="ü"/>
            </a:pPr>
            <a:r>
              <a:rPr lang="en-US" sz="1500" dirty="0">
                <a:latin typeface="Times New Roman" panose="02020603050405020304" pitchFamily="18" charset="0"/>
                <a:cs typeface="Times New Roman" panose="02020603050405020304" pitchFamily="18" charset="0"/>
              </a:rPr>
              <a:t>UHID</a:t>
            </a:r>
          </a:p>
          <a:p>
            <a:pPr algn="l">
              <a:buFont typeface="Wingdings" panose="05000000000000000000" pitchFamily="2" charset="2"/>
              <a:buChar char="ü"/>
            </a:pPr>
            <a:r>
              <a:rPr lang="en-US" sz="1500" dirty="0">
                <a:latin typeface="Times New Roman" panose="02020603050405020304" pitchFamily="18" charset="0"/>
                <a:cs typeface="Times New Roman" panose="02020603050405020304" pitchFamily="18" charset="0"/>
              </a:rPr>
              <a:t> Patient’s Name</a:t>
            </a:r>
          </a:p>
          <a:p>
            <a:pPr algn="l">
              <a:buFont typeface="Wingdings" panose="05000000000000000000" pitchFamily="2" charset="2"/>
              <a:buChar char="ü"/>
            </a:pPr>
            <a:r>
              <a:rPr lang="en-US" sz="1500" dirty="0">
                <a:latin typeface="Times New Roman" panose="02020603050405020304" pitchFamily="18" charset="0"/>
                <a:cs typeface="Times New Roman" panose="02020603050405020304" pitchFamily="18" charset="0"/>
              </a:rPr>
              <a:t> Age/Sex </a:t>
            </a:r>
          </a:p>
          <a:p>
            <a:pPr algn="l">
              <a:buFont typeface="Wingdings" panose="05000000000000000000" pitchFamily="2" charset="2"/>
              <a:buChar char="ü"/>
            </a:pPr>
            <a:r>
              <a:rPr lang="en-US" sz="1500" dirty="0">
                <a:latin typeface="Times New Roman" panose="02020603050405020304" pitchFamily="18" charset="0"/>
                <a:cs typeface="Times New Roman" panose="02020603050405020304" pitchFamily="18" charset="0"/>
              </a:rPr>
              <a:t>Category</a:t>
            </a:r>
          </a:p>
          <a:p>
            <a:pPr algn="l">
              <a:buFont typeface="Wingdings" panose="05000000000000000000" pitchFamily="2" charset="2"/>
              <a:buChar char="ü"/>
            </a:pPr>
            <a:r>
              <a:rPr lang="en-US" sz="1500" dirty="0">
                <a:latin typeface="Times New Roman" panose="02020603050405020304" pitchFamily="18" charset="0"/>
                <a:cs typeface="Times New Roman" panose="02020603050405020304" pitchFamily="18" charset="0"/>
              </a:rPr>
              <a:t> Doctor’s Name</a:t>
            </a:r>
          </a:p>
          <a:p>
            <a:pPr algn="l">
              <a:buFont typeface="Wingdings" panose="05000000000000000000" pitchFamily="2" charset="2"/>
              <a:buChar char="ü"/>
            </a:pPr>
            <a:r>
              <a:rPr lang="en-US" sz="1500" dirty="0">
                <a:latin typeface="Times New Roman" panose="02020603050405020304" pitchFamily="18" charset="0"/>
                <a:cs typeface="Times New Roman" panose="02020603050405020304" pitchFamily="18" charset="0"/>
              </a:rPr>
              <a:t> Bed No.</a:t>
            </a:r>
          </a:p>
          <a:p>
            <a:pPr algn="l">
              <a:buFont typeface="Wingdings" panose="05000000000000000000" pitchFamily="2" charset="2"/>
              <a:buChar char="ü"/>
            </a:pPr>
            <a:r>
              <a:rPr lang="en-US" sz="1500" dirty="0">
                <a:latin typeface="Times New Roman" panose="02020603050405020304" pitchFamily="18" charset="0"/>
                <a:cs typeface="Times New Roman" panose="02020603050405020304" pitchFamily="18" charset="0"/>
              </a:rPr>
              <a:t> Floor</a:t>
            </a:r>
          </a:p>
          <a:p>
            <a:pPr algn="l">
              <a:buFont typeface="Wingdings" panose="05000000000000000000" pitchFamily="2" charset="2"/>
              <a:buChar char="ü"/>
            </a:pPr>
            <a:r>
              <a:rPr lang="en-US" sz="1500" dirty="0">
                <a:latin typeface="Times New Roman" panose="02020603050405020304" pitchFamily="18" charset="0"/>
                <a:cs typeface="Times New Roman" panose="02020603050405020304" pitchFamily="18" charset="0"/>
              </a:rPr>
              <a:t> TAT for Discharge Intimation.</a:t>
            </a:r>
          </a:p>
          <a:p>
            <a:pPr algn="l">
              <a:buFont typeface="Wingdings" panose="05000000000000000000" pitchFamily="2" charset="2"/>
              <a:buChar char="ü"/>
            </a:pPr>
            <a:r>
              <a:rPr lang="en-US" sz="1500" dirty="0">
                <a:latin typeface="Times New Roman" panose="02020603050405020304" pitchFamily="18" charset="0"/>
                <a:cs typeface="Times New Roman" panose="02020603050405020304" pitchFamily="18" charset="0"/>
              </a:rPr>
              <a:t>TAT for Nursing Clearance.</a:t>
            </a:r>
          </a:p>
          <a:p>
            <a:pPr algn="l">
              <a:buFont typeface="Wingdings" panose="05000000000000000000" pitchFamily="2" charset="2"/>
              <a:buChar char="ü"/>
            </a:pPr>
            <a:r>
              <a:rPr lang="en-US" sz="1500" dirty="0">
                <a:latin typeface="Times New Roman" panose="02020603050405020304" pitchFamily="18" charset="0"/>
                <a:cs typeface="Times New Roman" panose="02020603050405020304" pitchFamily="18" charset="0"/>
              </a:rPr>
              <a:t>TAT for Pharmacy Clearance.</a:t>
            </a:r>
          </a:p>
          <a:p>
            <a:pPr algn="l">
              <a:buFont typeface="Wingdings" panose="05000000000000000000" pitchFamily="2" charset="2"/>
              <a:buChar char="ü"/>
            </a:pPr>
            <a:r>
              <a:rPr lang="en-US" sz="1500" dirty="0">
                <a:latin typeface="Times New Roman" panose="02020603050405020304" pitchFamily="18" charset="0"/>
                <a:cs typeface="Times New Roman" panose="02020603050405020304" pitchFamily="18" charset="0"/>
              </a:rPr>
              <a:t>TAT for Bill Preparation.</a:t>
            </a:r>
          </a:p>
          <a:p>
            <a:pPr algn="l">
              <a:buFont typeface="Wingdings" panose="05000000000000000000" pitchFamily="2" charset="2"/>
              <a:buChar char="ü"/>
            </a:pPr>
            <a:r>
              <a:rPr lang="en-US" sz="1500" dirty="0">
                <a:latin typeface="Times New Roman" panose="02020603050405020304" pitchFamily="18" charset="0"/>
                <a:cs typeface="Times New Roman" panose="02020603050405020304" pitchFamily="18" charset="0"/>
              </a:rPr>
              <a:t>Bill Settlement.</a:t>
            </a:r>
          </a:p>
          <a:p>
            <a:pPr algn="l">
              <a:buFont typeface="Wingdings" panose="05000000000000000000" pitchFamily="2" charset="2"/>
              <a:buChar char="ü"/>
            </a:pPr>
            <a:r>
              <a:rPr lang="en-US" sz="1500" dirty="0">
                <a:latin typeface="Times New Roman" panose="02020603050405020304" pitchFamily="18" charset="0"/>
                <a:cs typeface="Times New Roman" panose="02020603050405020304" pitchFamily="18" charset="0"/>
              </a:rPr>
              <a:t> TAT for Bed Release</a:t>
            </a:r>
            <a:r>
              <a:rPr lang="en-US" sz="1500" b="1" dirty="0">
                <a:latin typeface="Times New Roman" panose="02020603050405020304" pitchFamily="18" charset="0"/>
                <a:cs typeface="Times New Roman" panose="02020603050405020304" pitchFamily="18" charset="0"/>
              </a:rPr>
              <a:t>.</a:t>
            </a:r>
          </a:p>
          <a:p>
            <a:pPr marL="285750" indent="-285750" algn="l">
              <a:buFont typeface="Courier New" panose="02070309020205020404" pitchFamily="49" charset="0"/>
              <a:buChar char="o"/>
            </a:pPr>
            <a:endParaRPr lang="en-US" sz="4800" dirty="0">
              <a:latin typeface="Times New Roman" panose="02020603050405020304" pitchFamily="18" charset="0"/>
              <a:cs typeface="Times New Roman" panose="02020603050405020304" pitchFamily="18" charset="0"/>
            </a:endParaRPr>
          </a:p>
          <a:p>
            <a:endParaRPr lang="en-IN" dirty="0"/>
          </a:p>
        </p:txBody>
      </p:sp>
      <p:pic>
        <p:nvPicPr>
          <p:cNvPr id="5" name="Picture 4">
            <a:extLst>
              <a:ext uri="{FF2B5EF4-FFF2-40B4-BE49-F238E27FC236}">
                <a16:creationId xmlns:a16="http://schemas.microsoft.com/office/drawing/2014/main" id="{008F7566-97D8-08BC-38B9-CB7F25A58A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425" y="249382"/>
            <a:ext cx="2122636" cy="1005840"/>
          </a:xfrm>
          <a:prstGeom prst="rect">
            <a:avLst/>
          </a:prstGeom>
        </p:spPr>
      </p:pic>
    </p:spTree>
    <p:extLst>
      <p:ext uri="{BB962C8B-B14F-4D97-AF65-F5344CB8AC3E}">
        <p14:creationId xmlns:p14="http://schemas.microsoft.com/office/powerpoint/2010/main" val="3034721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B1BE4-CA75-4B16-3499-49E18960222B}"/>
              </a:ext>
            </a:extLst>
          </p:cNvPr>
          <p:cNvSpPr>
            <a:spLocks noGrp="1"/>
          </p:cNvSpPr>
          <p:nvPr>
            <p:ph type="ctrTitle"/>
          </p:nvPr>
        </p:nvSpPr>
        <p:spPr>
          <a:xfrm>
            <a:off x="1811079" y="1175526"/>
            <a:ext cx="9144000" cy="85335"/>
          </a:xfrm>
        </p:spPr>
        <p:txBody>
          <a:bodyPr>
            <a:normAutofit fontScale="90000"/>
          </a:bodyPr>
          <a:lstStyle/>
          <a:p>
            <a:r>
              <a:rPr lang="en-IN" sz="4400" b="1" dirty="0">
                <a:latin typeface="Times New Roman" panose="02020603050405020304" pitchFamily="18" charset="0"/>
                <a:cs typeface="Times New Roman" panose="02020603050405020304" pitchFamily="18" charset="0"/>
              </a:rPr>
              <a:t>Methodology</a:t>
            </a:r>
          </a:p>
        </p:txBody>
      </p:sp>
      <p:sp>
        <p:nvSpPr>
          <p:cNvPr id="3" name="Content Placeholder 2">
            <a:extLst>
              <a:ext uri="{FF2B5EF4-FFF2-40B4-BE49-F238E27FC236}">
                <a16:creationId xmlns:a16="http://schemas.microsoft.com/office/drawing/2014/main" id="{21ECD281-9493-0006-517D-429F5D2E9611}"/>
              </a:ext>
            </a:extLst>
          </p:cNvPr>
          <p:cNvSpPr>
            <a:spLocks noGrp="1"/>
          </p:cNvSpPr>
          <p:nvPr>
            <p:ph type="subTitle" idx="1"/>
          </p:nvPr>
        </p:nvSpPr>
        <p:spPr>
          <a:xfrm>
            <a:off x="793630" y="1820174"/>
            <a:ext cx="10567358" cy="4244196"/>
          </a:xfrm>
        </p:spPr>
        <p:txBody>
          <a:bodyPr>
            <a:normAutofit lnSpcReduction="10000"/>
          </a:bodyPr>
          <a:lstStyle/>
          <a:p>
            <a:pPr algn="l"/>
            <a:r>
              <a:rPr lang="en-IN" sz="1400" b="1" dirty="0">
                <a:latin typeface="Times New Roman" panose="02020603050405020304" pitchFamily="18" charset="0"/>
                <a:cs typeface="Times New Roman" panose="02020603050405020304" pitchFamily="18" charset="0"/>
              </a:rPr>
              <a:t> Subprocess Identification:</a:t>
            </a:r>
          </a:p>
          <a:p>
            <a:pPr algn="l">
              <a:buFont typeface="Courier New" panose="02070309020205020404" pitchFamily="49" charset="0"/>
              <a:buChar char="o"/>
            </a:pPr>
            <a:r>
              <a:rPr lang="en-US" sz="1400" b="1" dirty="0">
                <a:latin typeface="Times New Roman" panose="02020603050405020304" pitchFamily="18" charset="0"/>
                <a:cs typeface="Times New Roman" panose="02020603050405020304" pitchFamily="18" charset="0"/>
              </a:rPr>
              <a:t> Review the Process Mapping </a:t>
            </a:r>
            <a:r>
              <a:rPr lang="en-US" sz="1400" dirty="0">
                <a:latin typeface="Times New Roman" panose="02020603050405020304" pitchFamily="18" charset="0"/>
                <a:cs typeface="Times New Roman" panose="02020603050405020304" pitchFamily="18" charset="0"/>
              </a:rPr>
              <a:t>:  Utilized the flowchart or diagram to visually represent the process of discharge TAT according to MAX  Hospital. Identified each individual step involved in the discharge process. The guidelines followed are-</a:t>
            </a:r>
          </a:p>
          <a:p>
            <a:pPr algn="l">
              <a:buFont typeface="Wingdings" panose="05000000000000000000" pitchFamily="2" charset="2"/>
              <a:buChar char="Ø"/>
            </a:pPr>
            <a:r>
              <a:rPr lang="en-US" sz="1400" b="1" dirty="0">
                <a:latin typeface="Times New Roman" panose="02020603050405020304" pitchFamily="18" charset="0"/>
                <a:cs typeface="Times New Roman" panose="02020603050405020304" pitchFamily="18" charset="0"/>
              </a:rPr>
              <a:t>Discharge Intimation </a:t>
            </a:r>
            <a:r>
              <a:rPr lang="en-US" sz="1400" dirty="0">
                <a:latin typeface="Times New Roman" panose="02020603050405020304" pitchFamily="18" charset="0"/>
                <a:cs typeface="Times New Roman" panose="02020603050405020304" pitchFamily="18" charset="0"/>
              </a:rPr>
              <a:t>starts when floor manager calls the doctor from (8:00 AM to 9:00 AM): To confirm the discharge and request them to sign the discharge summary of patient.</a:t>
            </a:r>
          </a:p>
          <a:p>
            <a:pPr algn="l">
              <a:buFont typeface="Wingdings" panose="05000000000000000000" pitchFamily="2" charset="2"/>
              <a:buChar char="Ø"/>
            </a:pPr>
            <a:r>
              <a:rPr lang="en-US" sz="1400" b="1" dirty="0">
                <a:latin typeface="Times New Roman" panose="02020603050405020304" pitchFamily="18" charset="0"/>
                <a:cs typeface="Times New Roman" panose="02020603050405020304" pitchFamily="18" charset="0"/>
              </a:rPr>
              <a:t>Nursing Clearance (Till 10:00 AM)</a:t>
            </a:r>
            <a:r>
              <a:rPr lang="en-US" sz="1400" dirty="0">
                <a:latin typeface="Times New Roman" panose="02020603050405020304" pitchFamily="18" charset="0"/>
                <a:cs typeface="Times New Roman" panose="02020603050405020304" pitchFamily="18" charset="0"/>
              </a:rPr>
              <a:t>: The next step in discharge process is the nurse determines the patient is medically stable and ready for discharge. This includes final assessments, medication reconciliation, and discharge education. (Estimated Time: Until 10:00 AM).</a:t>
            </a:r>
          </a:p>
          <a:p>
            <a:pPr algn="l">
              <a:buFont typeface="Wingdings" panose="05000000000000000000" pitchFamily="2" charset="2"/>
              <a:buChar char="Ø"/>
            </a:pPr>
            <a:r>
              <a:rPr lang="en-US" sz="1400" b="1" dirty="0">
                <a:latin typeface="Times New Roman" panose="02020603050405020304" pitchFamily="18" charset="0"/>
                <a:cs typeface="Times New Roman" panose="02020603050405020304" pitchFamily="18" charset="0"/>
              </a:rPr>
              <a:t>Pharmacy Clearance (Till 10:10 AM): </a:t>
            </a:r>
            <a:r>
              <a:rPr lang="en-US" sz="1400" dirty="0">
                <a:latin typeface="Times New Roman" panose="02020603050405020304" pitchFamily="18" charset="0"/>
                <a:cs typeface="Times New Roman" panose="02020603050405020304" pitchFamily="18" charset="0"/>
              </a:rPr>
              <a:t>The pharmacist reviews and dispenses any medications the patient needs to take at home. Any outstanding medication charges are added to the final bill. (Estimated Time: 10 minutes). </a:t>
            </a:r>
          </a:p>
          <a:p>
            <a:pPr algn="l">
              <a:buFont typeface="Wingdings" panose="05000000000000000000" pitchFamily="2" charset="2"/>
              <a:buChar char="Ø"/>
            </a:pPr>
            <a:r>
              <a:rPr lang="en-US" sz="1400" b="1" dirty="0">
                <a:latin typeface="Times New Roman" panose="02020603050405020304" pitchFamily="18" charset="0"/>
                <a:cs typeface="Times New Roman" panose="02020603050405020304" pitchFamily="18" charset="0"/>
              </a:rPr>
              <a:t>Bill Preparation (Till 10:30 AM): </a:t>
            </a:r>
            <a:r>
              <a:rPr lang="en-US" sz="1400" dirty="0">
                <a:latin typeface="Times New Roman" panose="02020603050405020304" pitchFamily="18" charset="0"/>
                <a:cs typeface="Times New Roman" panose="02020603050405020304" pitchFamily="18" charset="0"/>
              </a:rPr>
              <a:t>The billing department finalizes the patient's bill, including charges for medications, tests, procedures, and room stay. (Estimated Time: 20 minutes).</a:t>
            </a:r>
          </a:p>
          <a:p>
            <a:pPr algn="l">
              <a:buFont typeface="Wingdings" panose="05000000000000000000" pitchFamily="2" charset="2"/>
              <a:buChar char="Ø"/>
            </a:pPr>
            <a:r>
              <a:rPr lang="en-US" sz="1400" b="1" dirty="0">
                <a:latin typeface="Times New Roman" panose="02020603050405020304" pitchFamily="18" charset="0"/>
                <a:cs typeface="Times New Roman" panose="02020603050405020304" pitchFamily="18" charset="0"/>
              </a:rPr>
              <a:t>Bill Settlement (Till 11:00 AM):</a:t>
            </a:r>
            <a:r>
              <a:rPr lang="en-US" sz="1400" dirty="0">
                <a:latin typeface="Times New Roman" panose="02020603050405020304" pitchFamily="18" charset="0"/>
                <a:cs typeface="Times New Roman" panose="02020603050405020304" pitchFamily="18" charset="0"/>
              </a:rPr>
              <a:t> The patient or their representative reviews and settles the bill. This may involve cash payment, credit card processing, or insurance verification. (Estimated Time: 30 minutes).</a:t>
            </a:r>
          </a:p>
          <a:p>
            <a:pPr algn="l">
              <a:buFont typeface="Wingdings" panose="05000000000000000000" pitchFamily="2" charset="2"/>
              <a:buChar char="Ø"/>
            </a:pPr>
            <a:r>
              <a:rPr lang="en-US" sz="1400" b="1" dirty="0">
                <a:latin typeface="Times New Roman" panose="02020603050405020304" pitchFamily="18" charset="0"/>
                <a:cs typeface="Times New Roman" panose="02020603050405020304" pitchFamily="18" charset="0"/>
              </a:rPr>
              <a:t>Bed Release (Till 12:00 PM):</a:t>
            </a:r>
            <a:r>
              <a:rPr lang="en-US" sz="1400" dirty="0">
                <a:latin typeface="Times New Roman" panose="02020603050405020304" pitchFamily="18" charset="0"/>
                <a:cs typeface="Times New Roman" panose="02020603050405020304" pitchFamily="18" charset="0"/>
              </a:rPr>
              <a:t> Once the bill is settled, the patient receives discharge instructions and a final check-up by the doctor (if necessary). Housekeeping staff prepares the room for the next patient. (Estimated Time: Up to 1 hour)</a:t>
            </a:r>
          </a:p>
          <a:p>
            <a:pPr algn="l"/>
            <a:r>
              <a:rPr lang="en-US" sz="1400" dirty="0">
                <a:latin typeface="Times New Roman" panose="02020603050405020304" pitchFamily="18" charset="0"/>
                <a:cs typeface="Times New Roman" panose="02020603050405020304" pitchFamily="18" charset="0"/>
              </a:rPr>
              <a:t>Total Estimated Time: This simplified process map suggests a discharge turnaround time (TAT) of approximately 2 hours, from nursing clearance to bed release.</a:t>
            </a:r>
          </a:p>
          <a:p>
            <a:pPr marL="0" indent="0">
              <a:buNone/>
            </a:pPr>
            <a:endParaRPr lang="en-US" sz="14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55F08FA8-E0AD-787E-23B1-F8872ACA071A}"/>
              </a:ext>
            </a:extLst>
          </p:cNvPr>
          <p:cNvPicPr>
            <a:picLocks noChangeAspect="1"/>
          </p:cNvPicPr>
          <p:nvPr/>
        </p:nvPicPr>
        <p:blipFill>
          <a:blip r:embed="rId2">
            <a:alphaModFix amt="26000"/>
            <a:extLst>
              <a:ext uri="{28A0092B-C50C-407E-A947-70E740481C1C}">
                <a14:useLocalDpi xmlns:a14="http://schemas.microsoft.com/office/drawing/2010/main" val="0"/>
              </a:ext>
            </a:extLst>
          </a:blip>
          <a:stretch>
            <a:fillRect/>
          </a:stretch>
        </p:blipFill>
        <p:spPr>
          <a:xfrm>
            <a:off x="5257800" y="9066362"/>
            <a:ext cx="12192000" cy="3078219"/>
          </a:xfrm>
          <a:prstGeom prst="rect">
            <a:avLst/>
          </a:prstGeom>
        </p:spPr>
      </p:pic>
      <p:pic>
        <p:nvPicPr>
          <p:cNvPr id="6" name="Picture 5">
            <a:extLst>
              <a:ext uri="{FF2B5EF4-FFF2-40B4-BE49-F238E27FC236}">
                <a16:creationId xmlns:a16="http://schemas.microsoft.com/office/drawing/2014/main" id="{4F1BDF83-BA39-FEA5-F477-1179BCE5CA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117" y="349640"/>
            <a:ext cx="2122636" cy="1005840"/>
          </a:xfrm>
          <a:prstGeom prst="rect">
            <a:avLst/>
          </a:prstGeom>
        </p:spPr>
      </p:pic>
    </p:spTree>
    <p:extLst>
      <p:ext uri="{BB962C8B-B14F-4D97-AF65-F5344CB8AC3E}">
        <p14:creationId xmlns:p14="http://schemas.microsoft.com/office/powerpoint/2010/main" val="2452347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F0025-FB62-F267-E170-A15ACAA7076F}"/>
              </a:ext>
            </a:extLst>
          </p:cNvPr>
          <p:cNvSpPr>
            <a:spLocks noGrp="1"/>
          </p:cNvSpPr>
          <p:nvPr>
            <p:ph type="ctrTitle"/>
          </p:nvPr>
        </p:nvSpPr>
        <p:spPr>
          <a:xfrm>
            <a:off x="1524000" y="798167"/>
            <a:ext cx="9144000" cy="477837"/>
          </a:xfrm>
        </p:spPr>
        <p:txBody>
          <a:bodyPr>
            <a:noAutofit/>
          </a:bodyPr>
          <a:lstStyle/>
          <a:p>
            <a:r>
              <a:rPr lang="en-IN" sz="4400" b="1" dirty="0">
                <a:latin typeface="Times New Roman" panose="02020603050405020304" pitchFamily="18" charset="0"/>
                <a:cs typeface="Times New Roman" panose="02020603050405020304" pitchFamily="18" charset="0"/>
              </a:rPr>
              <a:t>Methodology</a:t>
            </a:r>
          </a:p>
        </p:txBody>
      </p:sp>
      <p:sp>
        <p:nvSpPr>
          <p:cNvPr id="3" name="Content Placeholder 2">
            <a:extLst>
              <a:ext uri="{FF2B5EF4-FFF2-40B4-BE49-F238E27FC236}">
                <a16:creationId xmlns:a16="http://schemas.microsoft.com/office/drawing/2014/main" id="{E79DFB9F-4C09-0843-02F2-78C337C87C84}"/>
              </a:ext>
            </a:extLst>
          </p:cNvPr>
          <p:cNvSpPr>
            <a:spLocks noGrp="1"/>
          </p:cNvSpPr>
          <p:nvPr>
            <p:ph type="subTitle" idx="1"/>
          </p:nvPr>
        </p:nvSpPr>
        <p:spPr>
          <a:xfrm>
            <a:off x="1524000" y="2286001"/>
            <a:ext cx="9144000" cy="3472542"/>
          </a:xfrm>
        </p:spPr>
        <p:txBody>
          <a:bodyPr>
            <a:normAutofit/>
          </a:bodyPr>
          <a:lstStyle/>
          <a:p>
            <a:pPr marL="285750" indent="-285750" algn="l">
              <a:buFont typeface="Arial" panose="020B0604020202020204" pitchFamily="34" charset="0"/>
              <a:buChar char="•"/>
            </a:pPr>
            <a:r>
              <a:rPr lang="en-US" sz="1400" b="1" dirty="0">
                <a:latin typeface="Times New Roman" panose="02020603050405020304" pitchFamily="18" charset="0"/>
                <a:cs typeface="Times New Roman" panose="02020603050405020304" pitchFamily="18" charset="0"/>
              </a:rPr>
              <a:t>Data Organization: </a:t>
            </a:r>
            <a:r>
              <a:rPr lang="en-US" sz="1400" dirty="0">
                <a:latin typeface="Times New Roman" panose="02020603050405020304" pitchFamily="18" charset="0"/>
                <a:cs typeface="Times New Roman" panose="02020603050405020304" pitchFamily="18" charset="0"/>
              </a:rPr>
              <a:t>Data was organized in a spreadsheet. Includes columns for Patient UHID, Age/Sex, Room no., Category, Subprocess name including time taken in minutes or hours.</a:t>
            </a:r>
          </a:p>
          <a:p>
            <a:pPr marL="285750" indent="-285750" algn="l">
              <a:buFont typeface="Arial" panose="020B0604020202020204" pitchFamily="34" charset="0"/>
              <a:buChar char="•"/>
            </a:pPr>
            <a:r>
              <a:rPr lang="en-US" sz="1400" b="1" dirty="0">
                <a:latin typeface="Times New Roman" panose="02020603050405020304" pitchFamily="18" charset="0"/>
                <a:cs typeface="Times New Roman" panose="02020603050405020304" pitchFamily="18" charset="0"/>
              </a:rPr>
              <a:t>Subprocess Duration Calculation: </a:t>
            </a:r>
            <a:r>
              <a:rPr lang="en-US" sz="1400" dirty="0">
                <a:latin typeface="Times New Roman" panose="02020603050405020304" pitchFamily="18" charset="0"/>
                <a:cs typeface="Times New Roman" panose="02020603050405020304" pitchFamily="18" charset="0"/>
              </a:rPr>
              <a:t>For each subprocess, the average time spent by all the patients in the sample size was calculated. It represents the average time it took to complete the particular step in the discharge process.</a:t>
            </a:r>
          </a:p>
          <a:p>
            <a:pPr marL="285750" indent="-285750" algn="l">
              <a:buFont typeface="Arial" panose="020B0604020202020204" pitchFamily="34" charset="0"/>
              <a:buChar char="•"/>
            </a:pPr>
            <a:r>
              <a:rPr lang="en-US" sz="1400" b="1" dirty="0">
                <a:latin typeface="Times New Roman" panose="02020603050405020304" pitchFamily="18" charset="0"/>
                <a:cs typeface="Times New Roman" panose="02020603050405020304" pitchFamily="18" charset="0"/>
              </a:rPr>
              <a:t>Bottleneck Identification:</a:t>
            </a:r>
            <a:r>
              <a:rPr lang="en-US" sz="1400" dirty="0">
                <a:latin typeface="Times New Roman" panose="02020603050405020304" pitchFamily="18" charset="0"/>
                <a:cs typeface="Times New Roman" panose="02020603050405020304" pitchFamily="18" charset="0"/>
              </a:rPr>
              <a:t> Analyzed the average time, to identify subprocesses with significantly longer duration than others. These are the potential bottlenecks that delays the entire discharge process TAT.</a:t>
            </a:r>
          </a:p>
          <a:p>
            <a:pPr marL="285750" indent="-285750" algn="l">
              <a:buFont typeface="Arial" panose="020B0604020202020204" pitchFamily="34" charset="0"/>
              <a:buChar char="•"/>
            </a:pPr>
            <a:r>
              <a:rPr lang="en-US" sz="1400" b="1" dirty="0">
                <a:latin typeface="Times New Roman" panose="02020603050405020304" pitchFamily="18" charset="0"/>
                <a:cs typeface="Times New Roman" panose="02020603050405020304" pitchFamily="18" charset="0"/>
              </a:rPr>
              <a:t>Variability Analysis:</a:t>
            </a:r>
            <a:r>
              <a:rPr lang="en-US" sz="1400" dirty="0">
                <a:latin typeface="Times New Roman" panose="02020603050405020304" pitchFamily="18" charset="0"/>
                <a:cs typeface="Times New Roman" panose="02020603050405020304" pitchFamily="18" charset="0"/>
              </a:rPr>
              <a:t> The range of each subprocess duration was calculated. High variability indicate inconsistencies in the subprocess performed by different staff members.\</a:t>
            </a:r>
          </a:p>
          <a:p>
            <a:pPr marL="285750" indent="-285750" algn="l">
              <a:buFont typeface="Arial" panose="020B0604020202020204" pitchFamily="34" charset="0"/>
              <a:buChar char="•"/>
            </a:pPr>
            <a:r>
              <a:rPr lang="en-US" sz="1400" b="1" dirty="0">
                <a:latin typeface="Times New Roman" panose="02020603050405020304" pitchFamily="18" charset="0"/>
                <a:cs typeface="Times New Roman" panose="02020603050405020304" pitchFamily="18" charset="0"/>
              </a:rPr>
              <a:t>Source of Data:</a:t>
            </a:r>
            <a:r>
              <a:rPr lang="en-US" sz="1400" dirty="0">
                <a:latin typeface="Times New Roman" panose="02020603050405020304" pitchFamily="18" charset="0"/>
                <a:cs typeface="Times New Roman" panose="02020603050405020304" pitchFamily="18" charset="0"/>
              </a:rPr>
              <a:t> Gathered information from patient’s electronic medical records through CPRS software used in max   hospital.</a:t>
            </a:r>
          </a:p>
          <a:p>
            <a:pPr algn="l">
              <a:buFont typeface="Courier New" panose="02070309020205020404" pitchFamily="49" charset="0"/>
              <a:buChar char="o"/>
            </a:pPr>
            <a:endParaRPr lang="en-US" sz="1400" dirty="0">
              <a:solidFill>
                <a:srgbClr val="1F1F1F"/>
              </a:solidFill>
              <a:latin typeface="Times New Roman" panose="02020603050405020304" pitchFamily="18" charset="0"/>
              <a:cs typeface="Times New Roman" panose="02020603050405020304" pitchFamily="18" charset="0"/>
            </a:endParaRPr>
          </a:p>
          <a:p>
            <a:pPr>
              <a:buFont typeface="Courier New" panose="02070309020205020404" pitchFamily="49" charset="0"/>
              <a:buChar char="o"/>
            </a:pPr>
            <a:endParaRPr lang="en-US" sz="1400" dirty="0">
              <a:solidFill>
                <a:srgbClr val="1F1F1F"/>
              </a:solidFill>
              <a:latin typeface="Times New Roman" panose="02020603050405020304" pitchFamily="18" charset="0"/>
              <a:cs typeface="Times New Roman" panose="02020603050405020304" pitchFamily="18" charset="0"/>
            </a:endParaRPr>
          </a:p>
          <a:p>
            <a:pPr marL="0" indent="0">
              <a:buNone/>
            </a:pPr>
            <a:endParaRPr lang="en-US" sz="1400" b="1" dirty="0">
              <a:latin typeface="Times New Roman" panose="02020603050405020304" pitchFamily="18" charset="0"/>
              <a:cs typeface="Times New Roman" panose="02020603050405020304" pitchFamily="18" charset="0"/>
            </a:endParaRPr>
          </a:p>
          <a:p>
            <a:pPr marL="0" indent="0">
              <a:buNone/>
            </a:pPr>
            <a:endParaRPr lang="en-US" sz="1400" dirty="0">
              <a:latin typeface="Times New Roman" panose="02020603050405020304" pitchFamily="18" charset="0"/>
              <a:cs typeface="Times New Roman" panose="02020603050405020304" pitchFamily="18" charset="0"/>
            </a:endParaRPr>
          </a:p>
          <a:p>
            <a:endParaRPr lang="en-US" sz="1400" dirty="0">
              <a:latin typeface="Times New Roman" panose="02020603050405020304" pitchFamily="18" charset="0"/>
              <a:cs typeface="Times New Roman" panose="02020603050405020304" pitchFamily="18" charset="0"/>
            </a:endParaRPr>
          </a:p>
          <a:p>
            <a:endParaRPr lang="en-US" sz="1400" dirty="0">
              <a:latin typeface="Times New Roman" panose="02020603050405020304" pitchFamily="18" charset="0"/>
              <a:cs typeface="Times New Roman" panose="02020603050405020304" pitchFamily="18" charset="0"/>
            </a:endParaRPr>
          </a:p>
          <a:p>
            <a:endParaRPr lang="en-IN" sz="14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61B63F4D-E4C8-EF53-51AA-FFA1BC2F47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425" y="249382"/>
            <a:ext cx="2122636" cy="1005840"/>
          </a:xfrm>
          <a:prstGeom prst="rect">
            <a:avLst/>
          </a:prstGeom>
        </p:spPr>
      </p:pic>
    </p:spTree>
    <p:extLst>
      <p:ext uri="{BB962C8B-B14F-4D97-AF65-F5344CB8AC3E}">
        <p14:creationId xmlns:p14="http://schemas.microsoft.com/office/powerpoint/2010/main" val="26051539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1998</TotalTime>
  <Words>2777</Words>
  <Application>Microsoft Office PowerPoint</Application>
  <PresentationFormat>Widescreen</PresentationFormat>
  <Paragraphs>272</Paragraphs>
  <Slides>26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Calibri Light</vt:lpstr>
      <vt:lpstr>Courier New</vt:lpstr>
      <vt:lpstr>Symbol</vt:lpstr>
      <vt:lpstr>Times New Roman</vt:lpstr>
      <vt:lpstr>Wingdings</vt:lpstr>
      <vt:lpstr>Office Theme</vt:lpstr>
      <vt:lpstr>          A study on discharge process Turn Around Time (TAT) of Max Super Specialty Hospital, Shalimar Bagh</vt:lpstr>
      <vt:lpstr>                        Mentor Approval</vt:lpstr>
      <vt:lpstr>           Introduction</vt:lpstr>
      <vt:lpstr>                         Discharge process TAT mapping of Max Hospital, Shalimar Bagh   </vt:lpstr>
      <vt:lpstr>                                                                                 Objectives of Study</vt:lpstr>
      <vt:lpstr>                                                        Methodology</vt:lpstr>
      <vt:lpstr>Methodology</vt:lpstr>
      <vt:lpstr>Methodology</vt:lpstr>
      <vt:lpstr>Methodology</vt:lpstr>
      <vt:lpstr>                                   Results</vt:lpstr>
      <vt:lpstr>                                   Results</vt:lpstr>
      <vt:lpstr>                               Results</vt:lpstr>
      <vt:lpstr>                                Results</vt:lpstr>
      <vt:lpstr>                                Results</vt:lpstr>
      <vt:lpstr>                               Results</vt:lpstr>
      <vt:lpstr>                              Results</vt:lpstr>
      <vt:lpstr>                                Key Gaps</vt:lpstr>
      <vt:lpstr>                            Key Gaps</vt:lpstr>
      <vt:lpstr>                           Discussion </vt:lpstr>
      <vt:lpstr>                            Discussion </vt:lpstr>
      <vt:lpstr>                            Discussion </vt:lpstr>
      <vt:lpstr>                           Conclusion</vt:lpstr>
      <vt:lpstr>                               References</vt:lpstr>
      <vt:lpstr>PowerPoint Presentation</vt:lpstr>
      <vt:lpstr>                     Pictorial Journey</vt:lpstr>
      <vt:lpstr>                      Pictorial Journey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study on discharge process Turn Around Time (TAT) of Max Super Specialty Hospital, Shalimar Bagh</dc:title>
  <dc:creator>Tinish Sharma</dc:creator>
  <cp:lastModifiedBy>Tinish Sharma</cp:lastModifiedBy>
  <cp:revision>32</cp:revision>
  <dcterms:created xsi:type="dcterms:W3CDTF">2024-04-19T03:53:11Z</dcterms:created>
  <dcterms:modified xsi:type="dcterms:W3CDTF">2024-07-07T16:43:49Z</dcterms:modified>
</cp:coreProperties>
</file>