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Ex2.xml" ContentType="application/vnd.ms-office.chartex+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Ex3.xml" ContentType="application/vnd.ms-office.chartex+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8" r:id="rId2"/>
    <p:sldId id="290" r:id="rId3"/>
    <p:sldId id="312" r:id="rId4"/>
    <p:sldId id="264" r:id="rId5"/>
    <p:sldId id="280" r:id="rId6"/>
    <p:sldId id="261" r:id="rId7"/>
    <p:sldId id="291" r:id="rId8"/>
    <p:sldId id="292" r:id="rId9"/>
    <p:sldId id="293" r:id="rId10"/>
    <p:sldId id="311" r:id="rId11"/>
    <p:sldId id="302" r:id="rId12"/>
    <p:sldId id="294" r:id="rId13"/>
    <p:sldId id="295" r:id="rId14"/>
    <p:sldId id="297" r:id="rId15"/>
    <p:sldId id="304" r:id="rId16"/>
    <p:sldId id="313"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kwell, Patrick" initials="R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936"/>
    <a:srgbClr val="46B4B8"/>
    <a:srgbClr val="4EB0AA"/>
    <a:srgbClr val="629C9A"/>
    <a:srgbClr val="95B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nish%20Bajaj\Downloads\Dissertation_Survey_-_all_versions_-_labels_-_2023-06-07-12-32-4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Manish%20Bajaj\Downloads\Dissertation_Survey_-_all_versions_-_labels_-_2023-06-07-12-32-4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nish%20Bajaj\Downloads\Dissertation_Survey_-_all_versions_-_labels_-_2023-06-07-12-32-43.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Manish%20Bajaj\Downloads\Dissertation_Survey_-_all_versions_-_labels_-_2023-06-07-12-32-43.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oleObject" Target="file:///C:\Users\manoj%20kumar\Documents\REQUEST%20FORM%203%20-%20Gautham%20Budh%20Nagar%20(1).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xlsx"/></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manoj%20kumar\Documents\REQUEST%20FORM%203%20-%20Gautham%20Budh%20Nagar%20(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C:\Users\manoj%20kumar\Documents\REQUEST%20FORM%203%20-%20Gautham%20Budh%20Nagar%20(1).xlsx" TargetMode="External"/><Relationship Id="rId4" Type="http://schemas.openxmlformats.org/officeDocument/2006/relationships/themeOverride" Target="../theme/themeOverride2.xml"/></Relationships>
</file>

<file path=ppt/charts/_rels/chartEx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C:\Users\manoj%20kumar\Documents\REQUEST%20FORM%203%20-%20Gautham%20Budh%20Nagar%20(1).xlsx" TargetMode="External"/><Relationship Id="rId4"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91322603219034293"/>
          <c:y val="0.88072279789083818"/>
          <c:w val="4.8285514345696293E-2"/>
          <c:h val="7.1274685816876127E-2"/>
        </c:manualLayout>
      </c:layout>
      <c:barChart>
        <c:barDir val="col"/>
        <c:grouping val="clustered"/>
        <c:varyColors val="0"/>
        <c:ser>
          <c:idx val="0"/>
          <c:order val="0"/>
          <c:spPr>
            <a:gradFill>
              <a:gsLst>
                <a:gs pos="0">
                  <a:srgbClr val="7B32B2"/>
                </a:gs>
                <a:gs pos="100000">
                  <a:srgbClr val="401A5D"/>
                </a:gs>
              </a:gsLst>
              <a:lin ang="5400000" scaled="0"/>
            </a:gradFill>
            <a:ln>
              <a:noFill/>
            </a:ln>
            <a:effectLst>
              <a:outerShdw blurRad="76200" dir="18900000" sy="23000" kx="-1200000" algn="bl" rotWithShape="0">
                <a:prstClr val="black">
                  <a:alpha val="20000"/>
                </a:prstClr>
              </a:outerShdw>
            </a:effectLst>
          </c:spPr>
          <c:invertIfNegative val="0"/>
          <c:dLbls>
            <c:delete val="1"/>
          </c:dLbls>
          <c:cat>
            <c:strRef>
              <c:f>'[Dissertation_Survey_-_all_versions_-_labels_-_2023-06-07-12-32-43.xlsx]Sheet1'!$B$35:$B$37</c:f>
              <c:strCache>
                <c:ptCount val="3"/>
                <c:pt idx="0">
                  <c:v>Cigarette</c:v>
                </c:pt>
                <c:pt idx="1">
                  <c:v>Cigarette + Hookah</c:v>
                </c:pt>
                <c:pt idx="2">
                  <c:v>Hookah</c:v>
                </c:pt>
              </c:strCache>
            </c:strRef>
          </c:cat>
          <c:val>
            <c:numRef>
              <c:f>'[Dissertation_Survey_-_all_versions_-_labels_-_2023-06-07-12-32-43.xlsx]Sheet1'!$C$35:$C$37</c:f>
              <c:numCache>
                <c:formatCode>General</c:formatCode>
                <c:ptCount val="3"/>
                <c:pt idx="0">
                  <c:v>23</c:v>
                </c:pt>
                <c:pt idx="1">
                  <c:v>7</c:v>
                </c:pt>
                <c:pt idx="2">
                  <c:v>5</c:v>
                </c:pt>
              </c:numCache>
            </c:numRef>
          </c:val>
          <c:extLst>
            <c:ext xmlns:c16="http://schemas.microsoft.com/office/drawing/2014/chart" uri="{C3380CC4-5D6E-409C-BE32-E72D297353CC}">
              <c16:uniqueId val="{00000000-78CB-7340-B20F-942A04C3C579}"/>
            </c:ext>
          </c:extLst>
        </c:ser>
        <c:dLbls>
          <c:showLegendKey val="0"/>
          <c:showVal val="1"/>
          <c:showCatName val="0"/>
          <c:showSerName val="0"/>
          <c:showPercent val="0"/>
          <c:showBubbleSize val="0"/>
        </c:dLbls>
        <c:gapWidth val="41"/>
        <c:axId val="939584689"/>
        <c:axId val="584863534"/>
      </c:barChart>
      <c:catAx>
        <c:axId val="939584689"/>
        <c:scaling>
          <c:orientation val="minMax"/>
        </c:scaling>
        <c:delete val="1"/>
        <c:axPos val="b"/>
        <c:numFmt formatCode="General" sourceLinked="0"/>
        <c:majorTickMark val="none"/>
        <c:minorTickMark val="none"/>
        <c:tickLblPos val="nextTo"/>
        <c:crossAx val="584863534"/>
        <c:crosses val="autoZero"/>
        <c:auto val="1"/>
        <c:lblAlgn val="ctr"/>
        <c:lblOffset val="100"/>
        <c:noMultiLvlLbl val="0"/>
      </c:catAx>
      <c:valAx>
        <c:axId val="584863534"/>
        <c:scaling>
          <c:orientation val="minMax"/>
        </c:scaling>
        <c:delete val="1"/>
        <c:axPos val="l"/>
        <c:numFmt formatCode="General" sourceLinked="1"/>
        <c:majorTickMark val="none"/>
        <c:minorTickMark val="none"/>
        <c:tickLblPos val="nextTo"/>
        <c:crossAx val="939584689"/>
        <c:crosses val="autoZero"/>
        <c:crossBetween val="between"/>
      </c:valAx>
      <c:spPr>
        <a:noFill/>
        <a:ln w="25400">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gradFill>
    <a:ln w="9525" cap="flat" cmpd="sng" algn="ctr">
      <a:solidFill>
        <a:schemeClr val="tx1"/>
      </a:solidFill>
      <a:round/>
    </a:ln>
    <a:effectLst/>
  </c:spPr>
  <c:txPr>
    <a:bodyPr/>
    <a:lstStyle/>
    <a:p>
      <a:pPr>
        <a:defRPr lang="en-US"/>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Home smoking status</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1"/>
            <c:invertIfNegative val="0"/>
            <c:bubble3D val="0"/>
            <c:spPr>
              <a:solidFill>
                <a:srgbClr val="00B05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6BD5-4795-AEF2-8E32788DBE33}"/>
              </c:ext>
            </c:extLst>
          </c:dPt>
          <c:dPt>
            <c:idx val="2"/>
            <c:invertIfNegative val="0"/>
            <c:bubble3D val="0"/>
            <c:spPr>
              <a:solidFill>
                <a:srgbClr val="FF00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6BD5-4795-AEF2-8E32788DBE33}"/>
              </c:ext>
            </c:extLst>
          </c:dPt>
          <c:dLbls>
            <c:dLbl>
              <c:idx val="0"/>
              <c:tx>
                <c:rich>
                  <a:bodyPr/>
                  <a:lstStyle/>
                  <a:p>
                    <a:fld id="{38424B36-29B4-42FD-A1B7-306DAE76F2C0}" type="VALUE">
                      <a:rPr lang="en-US">
                        <a:solidFill>
                          <a:schemeClr val="bg1"/>
                        </a:solidFill>
                      </a:rPr>
                      <a:pPr/>
                      <a:t>[VALUE]</a:t>
                    </a:fld>
                    <a:endParaRPr lang="en-IN"/>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BD5-4795-AEF2-8E32788DBE33}"/>
                </c:ext>
              </c:extLst>
            </c:dLbl>
            <c:dLbl>
              <c:idx val="1"/>
              <c:tx>
                <c:rich>
                  <a:bodyPr/>
                  <a:lstStyle/>
                  <a:p>
                    <a:fld id="{3AB2CA3E-F10A-4EED-8925-CFA905259590}" type="VALUE">
                      <a:rPr lang="en-US">
                        <a:solidFill>
                          <a:schemeClr val="bg1"/>
                        </a:solidFill>
                      </a:rPr>
                      <a:pPr/>
                      <a:t>[VALUE]</a:t>
                    </a:fld>
                    <a:endParaRPr lang="en-IN"/>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BD5-4795-AEF2-8E32788DBE33}"/>
                </c:ext>
              </c:extLst>
            </c:dLbl>
            <c:dLbl>
              <c:idx val="2"/>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fld id="{DDFF6F31-DA03-4E44-9162-0A3A7BF9EFC6}" type="VALUE">
                      <a:rPr lang="en-US">
                        <a:solidFill>
                          <a:schemeClr val="tx1"/>
                        </a:solidFill>
                      </a:rPr>
                      <a:pPr>
                        <a:defRPr>
                          <a:solidFill>
                            <a:schemeClr val="tx1"/>
                          </a:solidFill>
                        </a:defRPr>
                      </a:pPr>
                      <a:t>[VALUE]</a:t>
                    </a:fld>
                    <a:endParaRPr lang="en-IN"/>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BD5-4795-AEF2-8E32788DBE3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'Request Form'!$D$53:$D$55</c:f>
              <c:strCache>
                <c:ptCount val="3"/>
                <c:pt idx="0">
                  <c:v>Smoking is not allowed indoors but is allowed on the property outdoors</c:v>
                </c:pt>
                <c:pt idx="1">
                  <c:v>Smoking is not allowed, even on the property outdoors</c:v>
                </c:pt>
                <c:pt idx="2">
                  <c:v>Smoking is allowed in some parts of the home</c:v>
                </c:pt>
              </c:strCache>
            </c:strRef>
          </c:cat>
          <c:val>
            <c:numRef>
              <c:f>'Request Form'!$E$53:$E$55</c:f>
              <c:numCache>
                <c:formatCode>0.00%</c:formatCode>
                <c:ptCount val="3"/>
                <c:pt idx="0">
                  <c:v>0.29299999999999998</c:v>
                </c:pt>
                <c:pt idx="1">
                  <c:v>0.63800000000000001</c:v>
                </c:pt>
                <c:pt idx="2">
                  <c:v>6.9000000000000006E-2</c:v>
                </c:pt>
              </c:numCache>
            </c:numRef>
          </c:val>
          <c:extLst>
            <c:ext xmlns:c16="http://schemas.microsoft.com/office/drawing/2014/chart" uri="{C3380CC4-5D6E-409C-BE32-E72D297353CC}">
              <c16:uniqueId val="{00000005-6BD5-4795-AEF2-8E32788DBE33}"/>
            </c:ext>
          </c:extLst>
        </c:ser>
        <c:dLbls>
          <c:dLblPos val="inEnd"/>
          <c:showLegendKey val="0"/>
          <c:showVal val="1"/>
          <c:showCatName val="0"/>
          <c:showSerName val="0"/>
          <c:showPercent val="0"/>
          <c:showBubbleSize val="0"/>
        </c:dLbls>
        <c:gapWidth val="41"/>
        <c:axId val="424196399"/>
        <c:axId val="424199311"/>
      </c:barChart>
      <c:catAx>
        <c:axId val="4241963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424199311"/>
        <c:crosses val="autoZero"/>
        <c:auto val="1"/>
        <c:lblAlgn val="ctr"/>
        <c:lblOffset val="100"/>
        <c:noMultiLvlLbl val="0"/>
      </c:catAx>
      <c:valAx>
        <c:axId val="424199311"/>
        <c:scaling>
          <c:orientation val="minMax"/>
        </c:scaling>
        <c:delete val="1"/>
        <c:axPos val="l"/>
        <c:numFmt formatCode="0.00%" sourceLinked="1"/>
        <c:majorTickMark val="none"/>
        <c:minorTickMark val="none"/>
        <c:tickLblPos val="nextTo"/>
        <c:crossAx val="424196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Home Smoking Rules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4">
                  <a:lumMod val="40000"/>
                  <a:lumOff val="60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1-F231-4809-8BBF-B1B7DE19EB0D}"/>
              </c:ext>
            </c:extLst>
          </c:dPt>
          <c:dPt>
            <c:idx val="1"/>
            <c:invertIfNegative val="0"/>
            <c:bubble3D val="0"/>
            <c:spPr>
              <a:solidFill>
                <a:schemeClr val="accent2">
                  <a:lumMod val="60000"/>
                  <a:lumOff val="40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3-F231-4809-8BBF-B1B7DE19EB0D}"/>
              </c:ext>
            </c:extLst>
          </c:dPt>
          <c:dPt>
            <c:idx val="2"/>
            <c:invertIfNegative val="0"/>
            <c:bubble3D val="0"/>
            <c:spPr>
              <a:solidFill>
                <a:srgbClr val="7030A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5-F231-4809-8BBF-B1B7DE19EB0D}"/>
              </c:ext>
            </c:extLst>
          </c:dPt>
          <c:dLbls>
            <c:dLbl>
              <c:idx val="0"/>
              <c:tx>
                <c:rich>
                  <a:bodyPr/>
                  <a:lstStyle/>
                  <a:p>
                    <a:fld id="{F38EB6E5-3877-4945-8828-F8577F3D570C}" type="VALUE">
                      <a:rPr lang="en-US">
                        <a:solidFill>
                          <a:sysClr val="windowText" lastClr="000000"/>
                        </a:solidFill>
                      </a:rPr>
                      <a:pPr/>
                      <a:t>[VALUE]</a:t>
                    </a:fld>
                    <a:endParaRPr lang="en-IN"/>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31-4809-8BBF-B1B7DE19EB0D}"/>
                </c:ext>
              </c:extLst>
            </c:dLbl>
            <c:dLbl>
              <c:idx val="1"/>
              <c:tx>
                <c:rich>
                  <a:bodyPr/>
                  <a:lstStyle/>
                  <a:p>
                    <a:fld id="{94CFCE1A-9028-4D5A-ACCE-2D791DE9E718}" type="VALUE">
                      <a:rPr lang="en-US">
                        <a:solidFill>
                          <a:sysClr val="windowText" lastClr="000000"/>
                        </a:solidFill>
                      </a:rPr>
                      <a:pPr/>
                      <a:t>[VALUE]</a:t>
                    </a:fld>
                    <a:endParaRPr lang="en-IN"/>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31-4809-8BBF-B1B7DE19EB0D}"/>
                </c:ext>
              </c:extLst>
            </c:dLbl>
            <c:dLbl>
              <c:idx val="2"/>
              <c:tx>
                <c:rich>
                  <a:bodyPr/>
                  <a:lstStyle/>
                  <a:p>
                    <a:fld id="{68CFFEC4-BBA1-4C92-A87D-A85AFD433FC5}" type="VALUE">
                      <a:rPr lang="en-US">
                        <a:solidFill>
                          <a:schemeClr val="bg1"/>
                        </a:solidFill>
                      </a:rPr>
                      <a:pPr/>
                      <a:t>[VALUE]</a:t>
                    </a:fld>
                    <a:endParaRPr lang="en-IN"/>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31-4809-8BBF-B1B7DE19EB0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Sheet1!$A$1:$A$3</c:f>
              <c:strCache>
                <c:ptCount val="3"/>
                <c:pt idx="0">
                  <c:v>Smoking is allowed in some parts of the home</c:v>
                </c:pt>
                <c:pt idx="1">
                  <c:v>Smoking is not allowed indoors but is allowed on the property outdoors</c:v>
                </c:pt>
                <c:pt idx="2">
                  <c:v>Smoking is not allowed, even on the property outdoors</c:v>
                </c:pt>
              </c:strCache>
            </c:strRef>
          </c:cat>
          <c:val>
            <c:numRef>
              <c:f>Sheet1!$B$1:$B$3</c:f>
              <c:numCache>
                <c:formatCode>0.00%</c:formatCode>
                <c:ptCount val="3"/>
                <c:pt idx="0">
                  <c:v>6.9000000000000006E-2</c:v>
                </c:pt>
                <c:pt idx="1">
                  <c:v>0.29299999999999998</c:v>
                </c:pt>
                <c:pt idx="2">
                  <c:v>0.63800000000000001</c:v>
                </c:pt>
              </c:numCache>
            </c:numRef>
          </c:val>
          <c:extLst>
            <c:ext xmlns:c16="http://schemas.microsoft.com/office/drawing/2014/chart" uri="{C3380CC4-5D6E-409C-BE32-E72D297353CC}">
              <c16:uniqueId val="{00000006-F231-4809-8BBF-B1B7DE19EB0D}"/>
            </c:ext>
          </c:extLst>
        </c:ser>
        <c:dLbls>
          <c:dLblPos val="inEnd"/>
          <c:showLegendKey val="0"/>
          <c:showVal val="1"/>
          <c:showCatName val="0"/>
          <c:showSerName val="0"/>
          <c:showPercent val="0"/>
          <c:showBubbleSize val="0"/>
        </c:dLbls>
        <c:gapWidth val="65"/>
        <c:axId val="416491784"/>
        <c:axId val="416486024"/>
      </c:barChart>
      <c:catAx>
        <c:axId val="41649178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16486024"/>
        <c:crosses val="autoZero"/>
        <c:auto val="1"/>
        <c:lblAlgn val="ctr"/>
        <c:lblOffset val="100"/>
        <c:noMultiLvlLbl val="0"/>
      </c:catAx>
      <c:valAx>
        <c:axId val="416486024"/>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41649178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effectLst/>
      </c:spPr>
    </c:floor>
    <c:sideWall>
      <c:thickness val="0"/>
      <c:spPr>
        <a:noFill/>
        <a:effectLst/>
      </c:spPr>
    </c:sideWall>
    <c:backWall>
      <c:thickness val="0"/>
      <c:spPr>
        <a:noFill/>
        <a:effectLst/>
      </c:spPr>
    </c:backWall>
    <c:plotArea>
      <c:layout>
        <c:manualLayout>
          <c:layoutTarget val="inner"/>
          <c:xMode val="edge"/>
          <c:yMode val="edge"/>
          <c:x val="0.93693693693693691"/>
          <c:y val="0.92263001948041323"/>
          <c:w val="4.013104013104013E-2"/>
          <c:h val="3.5789938939545241E-2"/>
        </c:manualLayout>
      </c:layout>
      <c:pie3DChart>
        <c:varyColors val="1"/>
        <c:ser>
          <c:idx val="0"/>
          <c:order val="0"/>
          <c:spPr>
            <a:scene3d>
              <a:camera prst="orthographicFront"/>
              <a:lightRig rig="threePt" dir="t"/>
            </a:scene3d>
            <a:sp3d contourW="9525"/>
          </c:spPr>
          <c:explosion val="33"/>
          <c:dPt>
            <c:idx val="0"/>
            <c:bubble3D val="0"/>
            <c:spPr>
              <a:gradFill>
                <a:gsLst>
                  <a:gs pos="0">
                    <a:srgbClr val="007BD3"/>
                  </a:gs>
                  <a:gs pos="100000">
                    <a:srgbClr val="034373"/>
                  </a:gs>
                </a:gsLst>
                <a:path path="circle"/>
              </a:gradFill>
              <a:ln w="9525" cap="flat" cmpd="sng" algn="ctr">
                <a:solidFill>
                  <a:schemeClr val="lt1">
                    <a:alpha val="50000"/>
                  </a:schemeClr>
                </a:solidFill>
                <a:round/>
              </a:ln>
              <a:effectLst/>
            </c:spPr>
            <c:extLst>
              <c:ext xmlns:c16="http://schemas.microsoft.com/office/drawing/2014/chart" uri="{C3380CC4-5D6E-409C-BE32-E72D297353CC}">
                <c16:uniqueId val="{00000001-E8EB-4F88-A991-746C6CDA8091}"/>
              </c:ext>
            </c:extLst>
          </c:dPt>
          <c:dPt>
            <c:idx val="1"/>
            <c:bubble3D val="0"/>
            <c:explosion val="62"/>
            <c:spPr>
              <a:gradFill>
                <a:gsLst>
                  <a:gs pos="0">
                    <a:srgbClr val="FE4444"/>
                  </a:gs>
                  <a:gs pos="100000">
                    <a:srgbClr val="832B2B"/>
                  </a:gs>
                </a:gsLst>
                <a:path path="circle"/>
              </a:gradFill>
              <a:ln w="9525" cap="flat" cmpd="sng" algn="ctr">
                <a:solidFill>
                  <a:schemeClr val="lt1">
                    <a:alpha val="50000"/>
                  </a:schemeClr>
                </a:solidFill>
                <a:round/>
              </a:ln>
              <a:effectLst/>
            </c:spPr>
            <c:extLst>
              <c:ext xmlns:c16="http://schemas.microsoft.com/office/drawing/2014/chart" uri="{C3380CC4-5D6E-409C-BE32-E72D297353CC}">
                <c16:uniqueId val="{00000003-E8EB-4F88-A991-746C6CDA8091}"/>
              </c:ext>
            </c:extLst>
          </c:dPt>
          <c:dPt>
            <c:idx val="2"/>
            <c:bubble3D val="0"/>
            <c:spPr>
              <a:gradFill>
                <a:gsLst>
                  <a:gs pos="0">
                    <a:srgbClr val="14CD68"/>
                  </a:gs>
                  <a:gs pos="100000">
                    <a:srgbClr val="0B6E38"/>
                  </a:gs>
                </a:gsLst>
                <a:path path="circle"/>
              </a:gradFill>
              <a:ln w="9525" cap="flat" cmpd="sng" algn="ctr">
                <a:solidFill>
                  <a:schemeClr val="lt1">
                    <a:alpha val="50000"/>
                  </a:schemeClr>
                </a:solidFill>
                <a:round/>
              </a:ln>
              <a:effectLst/>
            </c:spPr>
            <c:extLst>
              <c:ext xmlns:c16="http://schemas.microsoft.com/office/drawing/2014/chart" uri="{C3380CC4-5D6E-409C-BE32-E72D297353CC}">
                <c16:uniqueId val="{00000005-E8EB-4F88-A991-746C6CDA8091}"/>
              </c:ext>
            </c:extLst>
          </c:dPt>
          <c:dLbls>
            <c:delete val="1"/>
          </c:dLbls>
          <c:cat>
            <c:strRef>
              <c:f>'[Dissertation_Survey_-_all_versions_-_labels_-_2023-06-07-12-32-43.xlsx]Sheet1'!$B$5:$B$7</c:f>
              <c:strCache>
                <c:ptCount val="3"/>
                <c:pt idx="0">
                  <c:v>18-25</c:v>
                </c:pt>
                <c:pt idx="1">
                  <c:v>26-35</c:v>
                </c:pt>
                <c:pt idx="2">
                  <c:v>36-50</c:v>
                </c:pt>
              </c:strCache>
            </c:strRef>
          </c:cat>
          <c:val>
            <c:numRef>
              <c:f>'[Dissertation_Survey_-_all_versions_-_labels_-_2023-06-07-12-32-43.xlsx]Sheet1'!$D$5:$D$7</c:f>
              <c:numCache>
                <c:formatCode>0.00%</c:formatCode>
                <c:ptCount val="3"/>
                <c:pt idx="0">
                  <c:v>0.40869565217391302</c:v>
                </c:pt>
                <c:pt idx="1">
                  <c:v>0.48695652173913001</c:v>
                </c:pt>
                <c:pt idx="2">
                  <c:v>0.104347826086957</c:v>
                </c:pt>
              </c:numCache>
            </c:numRef>
          </c:val>
          <c:extLst>
            <c:ext xmlns:c16="http://schemas.microsoft.com/office/drawing/2014/chart" uri="{C3380CC4-5D6E-409C-BE32-E72D297353CC}">
              <c16:uniqueId val="{00000000-A0FE-364B-BCE2-777B6076E8BB}"/>
            </c:ext>
          </c:extLst>
        </c:ser>
        <c:dLbls>
          <c:showLegendKey val="0"/>
          <c:showVal val="1"/>
          <c:showCatName val="0"/>
          <c:showSerName val="0"/>
          <c:showPercent val="0"/>
          <c:showBubbleSize val="0"/>
          <c:showLeaderLines val="1"/>
        </c:dLbls>
      </c:pie3DChart>
      <c:spPr>
        <a:noFill/>
        <a:ln w="25400">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gradFill>
    <a:ln w="9525" cap="flat" cmpd="sng" algn="ctr">
      <a:solidFill>
        <a:schemeClr val="tx1"/>
      </a:solidFill>
      <a:round/>
    </a:ln>
    <a:effectLst/>
  </c:spPr>
  <c:txPr>
    <a:bodyPr/>
    <a:lstStyle/>
    <a:p>
      <a:pPr>
        <a:defRPr lang="en-US"/>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800" b="1" i="0" u="none" strike="noStrike" kern="1200" baseline="0">
                <a:solidFill>
                  <a:schemeClr val="dk1">
                    <a:lumMod val="75000"/>
                    <a:lumOff val="25000"/>
                  </a:schemeClr>
                </a:solidFill>
                <a:latin typeface="+mn-lt"/>
                <a:ea typeface="+mn-ea"/>
                <a:cs typeface="+mn-cs"/>
              </a:defRPr>
            </a:pPr>
            <a:r>
              <a:rPr lang="en-US" dirty="0"/>
              <a:t>Gender</a:t>
            </a:r>
          </a:p>
        </c:rich>
      </c:tx>
      <c:overlay val="0"/>
      <c:spPr>
        <a:noFill/>
        <a:ln>
          <a:solidFill>
            <a:schemeClr val="tx1"/>
          </a:solidFill>
        </a:ln>
        <a:effectLst/>
      </c:spPr>
    </c:title>
    <c:autoTitleDeleted val="0"/>
    <c:view3D>
      <c:rotX val="30"/>
      <c:rotY val="0"/>
      <c:depthPercent val="100"/>
      <c:rAngAx val="0"/>
    </c:view3D>
    <c:floor>
      <c:thickness val="0"/>
      <c:spPr>
        <a:noFill/>
        <a:effectLst/>
      </c:spPr>
    </c:floor>
    <c:sideWall>
      <c:thickness val="0"/>
      <c:spPr>
        <a:noFill/>
        <a:effectLst/>
      </c:spPr>
    </c:sideWall>
    <c:backWall>
      <c:thickness val="0"/>
      <c:spPr>
        <a:noFill/>
        <a:effectLst/>
      </c:spPr>
    </c:backWall>
    <c:plotArea>
      <c:layout>
        <c:manualLayout>
          <c:layoutTarget val="inner"/>
          <c:xMode val="edge"/>
          <c:yMode val="edge"/>
          <c:x val="0.5877361511367275"/>
          <c:y val="0.64280774550484099"/>
          <c:w val="0.10582772974703811"/>
          <c:h val="8.2987551867219914E-2"/>
        </c:manualLayout>
      </c:layout>
      <c:pie3DChart>
        <c:varyColors val="1"/>
        <c:ser>
          <c:idx val="0"/>
          <c:order val="0"/>
          <c:spPr>
            <a:scene3d>
              <a:camera prst="orthographicFront"/>
              <a:lightRig rig="threePt" dir="t"/>
            </a:scene3d>
            <a:sp3d contourW="9525"/>
          </c:spPr>
          <c:explosion val="18"/>
          <c:dPt>
            <c:idx val="0"/>
            <c:bubble3D val="0"/>
            <c:spPr>
              <a:gradFill>
                <a:gsLst>
                  <a:gs pos="0">
                    <a:srgbClr val="9EE256"/>
                  </a:gs>
                  <a:gs pos="100000">
                    <a:srgbClr val="52762D"/>
                  </a:gs>
                </a:gsLst>
                <a:path path="circle"/>
              </a:gradFill>
              <a:ln w="9525" cap="flat" cmpd="sng" algn="ctr">
                <a:solidFill>
                  <a:schemeClr val="lt1">
                    <a:alpha val="50000"/>
                  </a:schemeClr>
                </a:solidFill>
                <a:round/>
              </a:ln>
              <a:effectLst/>
            </c:spPr>
            <c:extLst>
              <c:ext xmlns:c16="http://schemas.microsoft.com/office/drawing/2014/chart" uri="{C3380CC4-5D6E-409C-BE32-E72D297353CC}">
                <c16:uniqueId val="{00000001-F5FF-4E3A-A1A9-7491122B3D1B}"/>
              </c:ext>
            </c:extLst>
          </c:dPt>
          <c:dPt>
            <c:idx val="1"/>
            <c:bubble3D val="0"/>
            <c:spPr>
              <a:gradFill>
                <a:gsLst>
                  <a:gs pos="0">
                    <a:srgbClr val="7B32B2"/>
                  </a:gs>
                  <a:gs pos="100000">
                    <a:srgbClr val="401A5D"/>
                  </a:gs>
                </a:gsLst>
                <a:path path="circle"/>
              </a:gradFill>
              <a:ln w="9525" cap="flat" cmpd="sng" algn="ctr">
                <a:solidFill>
                  <a:schemeClr val="lt1">
                    <a:alpha val="50000"/>
                  </a:schemeClr>
                </a:solidFill>
                <a:round/>
              </a:ln>
              <a:effectLst/>
            </c:spPr>
            <c:extLst>
              <c:ext xmlns:c16="http://schemas.microsoft.com/office/drawing/2014/chart" uri="{C3380CC4-5D6E-409C-BE32-E72D297353CC}">
                <c16:uniqueId val="{00000003-F5FF-4E3A-A1A9-7491122B3D1B}"/>
              </c:ext>
            </c:extLst>
          </c:dPt>
          <c:dPt>
            <c:idx val="2"/>
            <c:bubble3D val="0"/>
            <c:spPr>
              <a:gradFill>
                <a:gsLst>
                  <a:gs pos="0">
                    <a:srgbClr val="FECF40"/>
                  </a:gs>
                  <a:gs pos="100000">
                    <a:srgbClr val="846C21"/>
                  </a:gs>
                </a:gsLst>
                <a:path path="circle"/>
              </a:gradFill>
              <a:ln w="9525" cap="flat" cmpd="sng" algn="ctr">
                <a:solidFill>
                  <a:schemeClr val="lt1">
                    <a:alpha val="50000"/>
                  </a:schemeClr>
                </a:solidFill>
                <a:round/>
              </a:ln>
              <a:effectLst/>
            </c:spPr>
            <c:extLst>
              <c:ext xmlns:c16="http://schemas.microsoft.com/office/drawing/2014/chart" uri="{C3380CC4-5D6E-409C-BE32-E72D297353CC}">
                <c16:uniqueId val="{00000005-F5FF-4E3A-A1A9-7491122B3D1B}"/>
              </c:ext>
            </c:extLst>
          </c:dPt>
          <c:dLbls>
            <c:delete val="1"/>
          </c:dLbls>
          <c:cat>
            <c:strRef>
              <c:f>'[Dissertation_Survey_-_all_versions_-_labels_-_2023-06-07-12-32-43.xlsx]Sheet1'!$B$10:$B$12</c:f>
              <c:strCache>
                <c:ptCount val="3"/>
                <c:pt idx="0">
                  <c:v>Higher secondary</c:v>
                </c:pt>
                <c:pt idx="1">
                  <c:v>Graduation</c:v>
                </c:pt>
                <c:pt idx="2">
                  <c:v>Post -graduation n above</c:v>
                </c:pt>
              </c:strCache>
            </c:strRef>
          </c:cat>
          <c:val>
            <c:numRef>
              <c:f>'[Dissertation_Survey_-_all_versions_-_labels_-_2023-06-07-12-32-43.xlsx]Sheet1'!$D$10:$D$12</c:f>
              <c:numCache>
                <c:formatCode>0.00%</c:formatCode>
                <c:ptCount val="3"/>
                <c:pt idx="0">
                  <c:v>2.6086956521739101E-2</c:v>
                </c:pt>
                <c:pt idx="1">
                  <c:v>0.27826086956521701</c:v>
                </c:pt>
                <c:pt idx="2">
                  <c:v>0.69565217391304301</c:v>
                </c:pt>
              </c:numCache>
            </c:numRef>
          </c:val>
          <c:extLst>
            <c:ext xmlns:c16="http://schemas.microsoft.com/office/drawing/2014/chart" uri="{C3380CC4-5D6E-409C-BE32-E72D297353CC}">
              <c16:uniqueId val="{00000000-DC07-2E46-8F7F-2285EBD59F1D}"/>
            </c:ext>
          </c:extLst>
        </c:ser>
        <c:dLbls>
          <c:showLegendKey val="0"/>
          <c:showVal val="1"/>
          <c:showCatName val="0"/>
          <c:showSerName val="0"/>
          <c:showPercent val="0"/>
          <c:showBubbleSize val="0"/>
          <c:showLeaderLines val="1"/>
        </c:dLbls>
      </c:pie3DChart>
      <c:spPr>
        <a:noFill/>
        <a:ln w="25400">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gradFill>
    <a:ln w="9525" cap="flat" cmpd="sng" algn="ctr">
      <a:solidFill>
        <a:schemeClr val="tx1"/>
      </a:solidFill>
      <a:round/>
    </a:ln>
    <a:effectLst/>
  </c:spPr>
  <c:txPr>
    <a:bodyPr/>
    <a:lstStyle/>
    <a:p>
      <a:pPr>
        <a:defRPr lang="en-US"/>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800" b="0" i="0" u="none" strike="noStrike" kern="1200" baseline="0">
                <a:solidFill>
                  <a:schemeClr val="dk1">
                    <a:lumMod val="65000"/>
                    <a:lumOff val="35000"/>
                  </a:schemeClr>
                </a:solidFill>
                <a:effectLst/>
                <a:latin typeface="+mn-lt"/>
                <a:ea typeface="+mn-ea"/>
                <a:cs typeface="+mn-cs"/>
              </a:defRPr>
            </a:pPr>
            <a:r>
              <a:rPr lang="en-US" b="1"/>
              <a:t>Occupation</a:t>
            </a:r>
          </a:p>
        </c:rich>
      </c:tx>
      <c:overlay val="0"/>
      <c:spPr>
        <a:noFill/>
        <a:ln>
          <a:solidFill>
            <a:schemeClr val="tx1"/>
          </a:solidFill>
        </a:ln>
        <a:effectLst/>
      </c:spPr>
      <c:txPr>
        <a:bodyPr rot="0" spcFirstLastPara="0" vertOverflow="ellipsis" vert="horz" wrap="square" anchor="ctr" anchorCtr="1"/>
        <a:lstStyle/>
        <a:p>
          <a:pPr defTabSz="914400">
            <a:defRPr lang="en-US" sz="1800"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4.2870438079098697E-2"/>
          <c:y val="0.158557527189468"/>
          <c:w val="0.94743471131696"/>
          <c:h val="0.444590726960504"/>
        </c:manualLayout>
      </c:layout>
      <c:barChart>
        <c:barDir val="col"/>
        <c:grouping val="clustered"/>
        <c:varyColors val="0"/>
        <c:dLbls>
          <c:showLegendKey val="0"/>
          <c:showVal val="1"/>
          <c:showCatName val="0"/>
          <c:showSerName val="0"/>
          <c:showPercent val="0"/>
          <c:showBubbleSize val="0"/>
        </c:dLbls>
        <c:gapWidth val="41"/>
        <c:axId val="798587425"/>
        <c:axId val="158244827"/>
      </c:barChart>
      <c:catAx>
        <c:axId val="798587425"/>
        <c:scaling>
          <c:orientation val="minMax"/>
        </c:scaling>
        <c:delete val="0"/>
        <c:axPos val="b"/>
        <c:numFmt formatCode="General" sourceLinked="0"/>
        <c:majorTickMark val="none"/>
        <c:min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dk1">
                    <a:lumMod val="65000"/>
                    <a:lumOff val="35000"/>
                  </a:schemeClr>
                </a:solidFill>
                <a:effectLst/>
                <a:latin typeface="+mn-lt"/>
                <a:ea typeface="+mn-ea"/>
                <a:cs typeface="+mn-cs"/>
              </a:defRPr>
            </a:pPr>
            <a:endParaRPr lang="en-US"/>
          </a:p>
        </c:txPr>
        <c:crossAx val="158244827"/>
        <c:crosses val="autoZero"/>
        <c:auto val="1"/>
        <c:lblAlgn val="ctr"/>
        <c:lblOffset val="100"/>
        <c:noMultiLvlLbl val="0"/>
      </c:catAx>
      <c:valAx>
        <c:axId val="158244827"/>
        <c:scaling>
          <c:orientation val="minMax"/>
        </c:scaling>
        <c:delete val="1"/>
        <c:axPos val="l"/>
        <c:numFmt formatCode="0.00%" sourceLinked="1"/>
        <c:majorTickMark val="none"/>
        <c:minorTickMark val="none"/>
        <c:tickLblPos val="nextTo"/>
        <c:crossAx val="798587425"/>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gradFill>
    <a:ln w="9525" cap="flat" cmpd="sng" algn="ctr">
      <a:solidFill>
        <a:schemeClr val="tx1"/>
      </a:solidFill>
      <a:round/>
    </a:ln>
    <a:effectLst/>
  </c:spPr>
  <c:txPr>
    <a:bodyPr/>
    <a:lstStyle/>
    <a:p>
      <a:pPr>
        <a:defRPr lang="en-US"/>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99145585525212"/>
          <c:y val="0.15737200270780635"/>
          <c:w val="0.53007382587814822"/>
          <c:h val="0.5636531632640942"/>
        </c:manualLayout>
      </c:layout>
      <c:pie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4EA8-40EC-B30E-A2A745648E0C}"/>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4EA8-40EC-B30E-A2A745648E0C}"/>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'Request Form'!$K$8:$K$9</c:f>
              <c:strCache>
                <c:ptCount val="2"/>
                <c:pt idx="0">
                  <c:v>Female</c:v>
                </c:pt>
                <c:pt idx="1">
                  <c:v>Male</c:v>
                </c:pt>
              </c:strCache>
            </c:strRef>
          </c:cat>
          <c:val>
            <c:numRef>
              <c:f>'Request Form'!$L$8:$L$9</c:f>
              <c:numCache>
                <c:formatCode>General</c:formatCode>
                <c:ptCount val="2"/>
                <c:pt idx="0">
                  <c:v>33</c:v>
                </c:pt>
                <c:pt idx="1">
                  <c:v>25</c:v>
                </c:pt>
              </c:numCache>
            </c:numRef>
          </c:val>
          <c:extLst>
            <c:ext xmlns:c16="http://schemas.microsoft.com/office/drawing/2014/chart" uri="{C3380CC4-5D6E-409C-BE32-E72D297353CC}">
              <c16:uniqueId val="{00000004-4EA8-40EC-B30E-A2A745648E0C}"/>
            </c:ext>
          </c:extLst>
        </c:ser>
        <c:dLbls>
          <c:showLegendKey val="0"/>
          <c:showVal val="0"/>
          <c:showCatName val="0"/>
          <c:showSerName val="0"/>
          <c:showPercent val="0"/>
          <c:showBubbleSize val="0"/>
          <c:showLeaderLines val="0"/>
        </c:dLbls>
        <c:firstSliceAng val="0"/>
      </c:pieChart>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IN"/>
              <a:t>Age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accent1">
                  <a:lumMod val="40000"/>
                  <a:lumOff val="60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907F-48D1-8FC5-3C7520046AD6}"/>
              </c:ext>
            </c:extLst>
          </c:dPt>
          <c:dPt>
            <c:idx val="1"/>
            <c:invertIfNegative val="0"/>
            <c:bubble3D val="0"/>
            <c:spPr>
              <a:solidFill>
                <a:srgbClr val="7030A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907F-48D1-8FC5-3C7520046AD6}"/>
              </c:ext>
            </c:extLst>
          </c:dPt>
          <c:dPt>
            <c:idx val="2"/>
            <c:invertIfNegative val="0"/>
            <c:bubble3D val="0"/>
            <c:spPr>
              <a:solidFill>
                <a:srgbClr val="FFC0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907F-48D1-8FC5-3C7520046AD6}"/>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'Request Form'!$O$7:$O$9</c:f>
              <c:strCache>
                <c:ptCount val="3"/>
                <c:pt idx="0">
                  <c:v>18–24</c:v>
                </c:pt>
                <c:pt idx="1">
                  <c:v>25–39</c:v>
                </c:pt>
                <c:pt idx="2">
                  <c:v>40–65</c:v>
                </c:pt>
              </c:strCache>
            </c:strRef>
          </c:cat>
          <c:val>
            <c:numRef>
              <c:f>'Request Form'!$P$7:$P$9</c:f>
              <c:numCache>
                <c:formatCode>0.00%</c:formatCode>
                <c:ptCount val="3"/>
                <c:pt idx="0">
                  <c:v>0.13800000000000001</c:v>
                </c:pt>
                <c:pt idx="1">
                  <c:v>0.621</c:v>
                </c:pt>
                <c:pt idx="2">
                  <c:v>0.24099999999999999</c:v>
                </c:pt>
              </c:numCache>
            </c:numRef>
          </c:val>
          <c:extLst>
            <c:ext xmlns:c16="http://schemas.microsoft.com/office/drawing/2014/chart" uri="{C3380CC4-5D6E-409C-BE32-E72D297353CC}">
              <c16:uniqueId val="{00000006-907F-48D1-8FC5-3C7520046AD6}"/>
            </c:ext>
          </c:extLst>
        </c:ser>
        <c:dLbls>
          <c:dLblPos val="inEnd"/>
          <c:showLegendKey val="0"/>
          <c:showVal val="1"/>
          <c:showCatName val="0"/>
          <c:showSerName val="0"/>
          <c:showPercent val="0"/>
          <c:showBubbleSize val="0"/>
        </c:dLbls>
        <c:gapWidth val="41"/>
        <c:axId val="1144434431"/>
        <c:axId val="1151173935"/>
      </c:barChart>
      <c:catAx>
        <c:axId val="11444344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51173935"/>
        <c:crosses val="autoZero"/>
        <c:auto val="1"/>
        <c:lblAlgn val="ctr"/>
        <c:lblOffset val="100"/>
        <c:noMultiLvlLbl val="0"/>
      </c:catAx>
      <c:valAx>
        <c:axId val="1151173935"/>
        <c:scaling>
          <c:orientation val="minMax"/>
        </c:scaling>
        <c:delete val="1"/>
        <c:axPos val="l"/>
        <c:numFmt formatCode="0.00%" sourceLinked="1"/>
        <c:majorTickMark val="none"/>
        <c:minorTickMark val="none"/>
        <c:tickLblPos val="nextTo"/>
        <c:crossAx val="1144434431"/>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1400" b="0" i="0" u="none" strike="noStrike" kern="1200" baseline="0">
                <a:solidFill>
                  <a:schemeClr val="dk1">
                    <a:lumMod val="65000"/>
                    <a:lumOff val="35000"/>
                  </a:schemeClr>
                </a:solidFill>
                <a:effectLst/>
                <a:latin typeface="+mn-lt"/>
                <a:ea typeface="+mn-ea"/>
                <a:cs typeface="+mn-cs"/>
              </a:defRPr>
            </a:pPr>
            <a:r>
              <a:rPr lang="en-IN" sz="1400" dirty="0"/>
              <a:t>Educational Background</a:t>
            </a:r>
          </a:p>
        </c:rich>
      </c:tx>
      <c:layout>
        <c:manualLayout>
          <c:xMode val="edge"/>
          <c:yMode val="edge"/>
          <c:x val="0.15946102305505067"/>
          <c:y val="2.1231422505307854E-2"/>
        </c:manualLayout>
      </c:layout>
      <c:overlay val="0"/>
      <c:spPr>
        <a:noFill/>
        <a:ln>
          <a:noFill/>
        </a:ln>
        <a:effectLst/>
      </c:spPr>
      <c:txPr>
        <a:bodyPr rot="0" spcFirstLastPara="1" vertOverflow="ellipsis" vert="horz" wrap="square" anchor="ctr" anchorCtr="1"/>
        <a:lstStyle/>
        <a:p>
          <a:pPr algn="r">
            <a:defRPr sz="1400"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5.8333350429384409E-2"/>
          <c:y val="4.2140751514340956E-2"/>
          <c:w val="0.93888888888888888"/>
          <c:h val="0.78623468941382324"/>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7030A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5EFE-4376-A423-17EE32A9957F}"/>
              </c:ext>
            </c:extLst>
          </c:dPt>
          <c:dPt>
            <c:idx val="1"/>
            <c:invertIfNegative val="0"/>
            <c:bubble3D val="0"/>
            <c:spPr>
              <a:solidFill>
                <a:schemeClr val="accent2">
                  <a:lumMod val="60000"/>
                  <a:lumOff val="40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5EFE-4376-A423-17EE32A9957F}"/>
              </c:ext>
            </c:extLst>
          </c:dPt>
          <c:dPt>
            <c:idx val="2"/>
            <c:invertIfNegative val="0"/>
            <c:bubble3D val="0"/>
            <c:spPr>
              <a:solidFill>
                <a:schemeClr val="accent6">
                  <a:lumMod val="60000"/>
                  <a:lumOff val="40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5EFE-4376-A423-17EE32A9957F}"/>
              </c:ext>
            </c:extLst>
          </c:dPt>
          <c:dPt>
            <c:idx val="3"/>
            <c:invertIfNegative val="0"/>
            <c:bubble3D val="0"/>
            <c:spPr>
              <a:solidFill>
                <a:schemeClr val="accent4"/>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5EFE-4376-A423-17EE32A9957F}"/>
              </c:ext>
            </c:extLst>
          </c:dPt>
          <c:dPt>
            <c:idx val="4"/>
            <c:invertIfNegative val="0"/>
            <c:bubble3D val="0"/>
            <c:spPr>
              <a:solidFill>
                <a:schemeClr val="tx1">
                  <a:lumMod val="65000"/>
                  <a:lumOff val="3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5EFE-4376-A423-17EE32A9957F}"/>
              </c:ext>
            </c:extLst>
          </c:dPt>
          <c:dLbls>
            <c:spPr>
              <a:solidFill>
                <a:schemeClr val="tx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'Request Form'!$K$19:$K$24</c:f>
              <c:strCache>
                <c:ptCount val="6"/>
                <c:pt idx="0">
                  <c:v>MBBS</c:v>
                </c:pt>
                <c:pt idx="1">
                  <c:v>BDS</c:v>
                </c:pt>
                <c:pt idx="2">
                  <c:v>BHMS</c:v>
                </c:pt>
                <c:pt idx="3">
                  <c:v>PHD</c:v>
                </c:pt>
                <c:pt idx="4">
                  <c:v>MDS</c:v>
                </c:pt>
                <c:pt idx="5">
                  <c:v>MD</c:v>
                </c:pt>
              </c:strCache>
            </c:strRef>
          </c:cat>
          <c:val>
            <c:numRef>
              <c:f>'Request Form'!$L$19:$L$24</c:f>
              <c:numCache>
                <c:formatCode>0.00%</c:formatCode>
                <c:ptCount val="6"/>
                <c:pt idx="0">
                  <c:v>0.43099999999999999</c:v>
                </c:pt>
                <c:pt idx="1">
                  <c:v>0.224</c:v>
                </c:pt>
                <c:pt idx="2">
                  <c:v>0.121</c:v>
                </c:pt>
                <c:pt idx="3">
                  <c:v>0.121</c:v>
                </c:pt>
                <c:pt idx="4">
                  <c:v>8.5999999999999993E-2</c:v>
                </c:pt>
                <c:pt idx="5">
                  <c:v>1.7000000000000001E-2</c:v>
                </c:pt>
              </c:numCache>
            </c:numRef>
          </c:val>
          <c:extLst>
            <c:ext xmlns:c16="http://schemas.microsoft.com/office/drawing/2014/chart" uri="{C3380CC4-5D6E-409C-BE32-E72D297353CC}">
              <c16:uniqueId val="{0000000A-5EFE-4376-A423-17EE32A9957F}"/>
            </c:ext>
          </c:extLst>
        </c:ser>
        <c:dLbls>
          <c:dLblPos val="inEnd"/>
          <c:showLegendKey val="0"/>
          <c:showVal val="1"/>
          <c:showCatName val="0"/>
          <c:showSerName val="0"/>
          <c:showPercent val="0"/>
          <c:showBubbleSize val="0"/>
        </c:dLbls>
        <c:gapWidth val="41"/>
        <c:axId val="1139883807"/>
        <c:axId val="1139882975"/>
      </c:barChart>
      <c:catAx>
        <c:axId val="113988380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39882975"/>
        <c:crosses val="autoZero"/>
        <c:auto val="1"/>
        <c:lblAlgn val="ctr"/>
        <c:lblOffset val="100"/>
        <c:noMultiLvlLbl val="0"/>
      </c:catAx>
      <c:valAx>
        <c:axId val="1139882975"/>
        <c:scaling>
          <c:orientation val="minMax"/>
        </c:scaling>
        <c:delete val="1"/>
        <c:axPos val="l"/>
        <c:numFmt formatCode="0.00%" sourceLinked="1"/>
        <c:majorTickMark val="none"/>
        <c:minorTickMark val="none"/>
        <c:tickLblPos val="nextTo"/>
        <c:crossAx val="1139883807"/>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a:t>Smoking Status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85D-4D46-8B17-04C1A423F5E6}"/>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85D-4D46-8B17-04C1A423F5E6}"/>
              </c:ext>
            </c:extLst>
          </c:dPt>
          <c:dPt>
            <c:idx val="2"/>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85D-4D46-8B17-04C1A423F5E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'Request Form'!$C$28:$C$30</c:f>
              <c:strCache>
                <c:ptCount val="3"/>
                <c:pt idx="0">
                  <c:v>Current smoker</c:v>
                </c:pt>
                <c:pt idx="1">
                  <c:v>Former Smoker</c:v>
                </c:pt>
                <c:pt idx="2">
                  <c:v>Never Smoker</c:v>
                </c:pt>
              </c:strCache>
            </c:strRef>
          </c:cat>
          <c:val>
            <c:numRef>
              <c:f>'Request Form'!$D$28:$D$30</c:f>
              <c:numCache>
                <c:formatCode>0.00%</c:formatCode>
                <c:ptCount val="3"/>
                <c:pt idx="0">
                  <c:v>8.6199999999999999E-2</c:v>
                </c:pt>
                <c:pt idx="1">
                  <c:v>0.2069</c:v>
                </c:pt>
                <c:pt idx="2">
                  <c:v>0.70689999999999997</c:v>
                </c:pt>
              </c:numCache>
            </c:numRef>
          </c:val>
          <c:extLst>
            <c:ext xmlns:c16="http://schemas.microsoft.com/office/drawing/2014/chart" uri="{C3380CC4-5D6E-409C-BE32-E72D297353CC}">
              <c16:uniqueId val="{00000006-785D-4D46-8B17-04C1A423F5E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80802803194468"/>
          <c:y val="0.25876849173154265"/>
          <c:w val="0.33568149687080256"/>
          <c:h val="0.6991402371139766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N"/>
              <a:t>Aware</a:t>
            </a:r>
            <a:r>
              <a:rPr lang="en-IN" baseline="0"/>
              <a:t> about THS</a:t>
            </a:r>
            <a:endParaRPr lang="en-IN"/>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2.5454408558948718E-2"/>
          <c:y val="4.0005987083603242E-2"/>
          <c:w val="0.60840266841644797"/>
          <c:h val="1"/>
        </c:manualLayout>
      </c:layout>
      <c:pieChart>
        <c:varyColors val="1"/>
        <c:ser>
          <c:idx val="0"/>
          <c:order val="0"/>
          <c:explosion val="68"/>
          <c:dPt>
            <c:idx val="0"/>
            <c:bubble3D val="0"/>
            <c:explosion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3A9-480E-84BE-522FB75EC498}"/>
              </c:ext>
            </c:extLst>
          </c:dPt>
          <c:dPt>
            <c:idx val="1"/>
            <c:bubble3D val="0"/>
            <c:explosion val="44"/>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3A9-480E-84BE-522FB75EC498}"/>
              </c:ext>
            </c:extLst>
          </c:dPt>
          <c:dPt>
            <c:idx val="2"/>
            <c:bubble3D val="0"/>
            <c:explosion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3A9-480E-84BE-522FB75EC49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'Request Form'!$C$47:$C$49</c:f>
              <c:strCache>
                <c:ptCount val="3"/>
                <c:pt idx="0">
                  <c:v>No</c:v>
                </c:pt>
                <c:pt idx="1">
                  <c:v>Not Sure</c:v>
                </c:pt>
                <c:pt idx="2">
                  <c:v>Yes</c:v>
                </c:pt>
              </c:strCache>
            </c:strRef>
          </c:cat>
          <c:val>
            <c:numRef>
              <c:f>'Request Form'!$D$47:$D$49</c:f>
              <c:numCache>
                <c:formatCode>0.00%</c:formatCode>
                <c:ptCount val="3"/>
                <c:pt idx="0">
                  <c:v>0.39660000000000001</c:v>
                </c:pt>
                <c:pt idx="1">
                  <c:v>0.13789999999999999</c:v>
                </c:pt>
                <c:pt idx="2">
                  <c:v>0.46550000000000002</c:v>
                </c:pt>
              </c:numCache>
            </c:numRef>
          </c:val>
          <c:extLst>
            <c:ext xmlns:c16="http://schemas.microsoft.com/office/drawing/2014/chart" uri="{C3380CC4-5D6E-409C-BE32-E72D297353CC}">
              <c16:uniqueId val="{00000006-43A9-480E-84BE-522FB75EC49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'Request Form'!$K$14:$K$16</cx:f>
        <cx:lvl ptCount="3">
          <cx:pt idx="0">divorced</cx:pt>
          <cx:pt idx="1">Married/living with partner</cx:pt>
          <cx:pt idx="2">Single</cx:pt>
        </cx:lvl>
      </cx:strDim>
      <cx:numDim type="val">
        <cx:f>'Request Form'!$L$14:$L$16</cx:f>
        <cx:lvl ptCount="3" formatCode="0.00%">
          <cx:pt idx="0">0.017000000000000001</cx:pt>
          <cx:pt idx="1">0.39700000000000002</cx:pt>
          <cx:pt idx="2">0.58599999999999997</cx:pt>
        </cx:lvl>
      </cx:numDim>
    </cx:data>
  </cx:chartData>
  <cx:chart>
    <cx:title pos="t" align="ctr" overlay="0">
      <cx:tx>
        <cx:txData>
          <cx:v>Marital Status</cx:v>
        </cx:txData>
      </cx:tx>
      <cx:txPr>
        <a:bodyPr spcFirstLastPara="1" vertOverflow="ellipsis" horzOverflow="overflow" wrap="square" lIns="0" tIns="0" rIns="0" bIns="0" anchor="ctr" anchorCtr="1"/>
        <a:lstStyle/>
        <a:p>
          <a:pPr algn="ctr" rtl="0">
            <a:defRPr/>
          </a:pPr>
          <a:r>
            <a:rPr lang="en-US" sz="1800" b="1" i="0" u="none" strike="noStrike" cap="all" spc="150" baseline="0" dirty="0">
              <a:solidFill>
                <a:srgbClr val="000000">
                  <a:lumMod val="50000"/>
                  <a:lumOff val="50000"/>
                </a:srgbClr>
              </a:solidFill>
              <a:latin typeface="Arial"/>
            </a:rPr>
            <a:t>Marital Status</a:t>
          </a:r>
        </a:p>
      </cx:txPr>
    </cx:title>
    <cx:plotArea>
      <cx:plotAreaRegion>
        <cx:series layoutId="funnel" uniqueId="{3C4A3433-01EE-4F47-B502-45BDCE120E0E}">
          <cx:dataPt idx="0">
            <cx:spPr>
              <a:solidFill>
                <a:srgbClr val="92D050"/>
              </a:solidFill>
            </cx:spPr>
          </cx:dataPt>
          <cx:dataPt idx="1">
            <cx:spPr>
              <a:solidFill>
                <a:srgbClr val="FFC000"/>
              </a:solidFill>
            </cx:spPr>
          </cx:dataPt>
          <cx:dataPt idx="2">
            <cx:spPr>
              <a:solidFill>
                <a:srgbClr val="7030A0"/>
              </a:solidFill>
            </cx:spPr>
          </cx:dataPt>
          <cx:dataLabels pos="ctr">
            <cx:txPr>
              <a:bodyPr spcFirstLastPara="1" vertOverflow="ellipsis" horzOverflow="overflow" wrap="square" lIns="0" tIns="0" rIns="0" bIns="0" anchor="ctr" anchorCtr="1"/>
              <a:lstStyle/>
              <a:p>
                <a:pPr algn="ctr" rtl="0">
                  <a:defRPr sz="1050">
                    <a:solidFill>
                      <a:schemeClr val="bg1"/>
                    </a:solidFill>
                  </a:defRPr>
                </a:pPr>
                <a:endParaRPr lang="en-US" sz="1050" b="0" i="0" u="none" strike="noStrike" baseline="0">
                  <a:solidFill>
                    <a:schemeClr val="bg1"/>
                  </a:solidFill>
                  <a:latin typeface="Calibri"/>
                </a:endParaRPr>
              </a:p>
            </cx:txPr>
            <cx:visibility seriesName="0" categoryName="0" value="1"/>
            <cx:separator>, </cx:separator>
          </cx:dataLabels>
          <cx:dataId val="0"/>
        </cx:series>
      </cx:plotAreaRegion>
      <cx:axis id="0">
        <cx:catScaling gapWidth="0.200000003"/>
        <cx:tickLabels/>
        <cx:txPr>
          <a:bodyPr spcFirstLastPara="1" vertOverflow="ellipsis" horzOverflow="overflow" wrap="square" lIns="0" tIns="0" rIns="0" bIns="0" anchor="ctr" anchorCtr="1"/>
          <a:lstStyle/>
          <a:p>
            <a:pPr algn="ctr" rtl="0">
              <a:defRPr/>
            </a:pPr>
            <a:endParaRPr lang="en-US" sz="900" b="0" i="0" u="none" strike="noStrike" baseline="0">
              <a:solidFill>
                <a:srgbClr val="000000">
                  <a:lumMod val="65000"/>
                  <a:lumOff val="35000"/>
                </a:srgbClr>
              </a:solidFill>
              <a:latin typeface="Arial"/>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'Request Form'!$K$27:$K$29</cx:f>
        <cx:lvl ptCount="3">
          <cx:pt idx="0">1-7 years</cx:pt>
          <cx:pt idx="1">8-15 years</cx:pt>
          <cx:pt idx="2">16+ years</cx:pt>
        </cx:lvl>
      </cx:strDim>
      <cx:numDim type="val">
        <cx:f>'Request Form'!$L$27:$L$29</cx:f>
        <cx:lvl ptCount="3" formatCode="0.00%">
          <cx:pt idx="0">0.63800000000000001</cx:pt>
          <cx:pt idx="1">0.155</cx:pt>
          <cx:pt idx="2">0.20699999999999999</cx:pt>
        </cx:lvl>
      </cx:numDim>
    </cx:data>
  </cx:chartData>
  <cx:chart>
    <cx:title pos="t" align="ctr" overlay="0">
      <cx:tx>
        <cx:txData>
          <cx:v>Year of Experience</cx:v>
        </cx:txData>
      </cx:tx>
      <cx:txPr>
        <a:bodyPr spcFirstLastPara="1" vertOverflow="ellipsis" horzOverflow="overflow" wrap="square" lIns="0" tIns="0" rIns="0" bIns="0" anchor="ctr" anchorCtr="1"/>
        <a:lstStyle/>
        <a:p>
          <a:pPr algn="ctr" rtl="0">
            <a:defRPr/>
          </a:pPr>
          <a:r>
            <a:rPr lang="en-US" sz="1400" b="1" i="0" u="none" strike="noStrike" baseline="0" dirty="0">
              <a:solidFill>
                <a:sysClr val="windowText" lastClr="000000">
                  <a:lumMod val="65000"/>
                  <a:lumOff val="35000"/>
                </a:sysClr>
              </a:solidFill>
              <a:latin typeface="Calibri"/>
            </a:rPr>
            <a:t>Year of Experience</a:t>
          </a:r>
        </a:p>
      </cx:txPr>
    </cx:title>
    <cx:plotArea>
      <cx:plotAreaRegion>
        <cx:series layoutId="funnel" uniqueId="{18D237A6-9C9A-4429-8221-2651565B1228}">
          <cx:dataPt idx="0">
            <cx:spPr>
              <a:solidFill>
                <a:srgbClr val="7030A0"/>
              </a:solidFill>
            </cx:spPr>
          </cx:dataPt>
          <cx:dataPt idx="1">
            <cx:spPr>
              <a:solidFill>
                <a:srgbClr val="FF0000"/>
              </a:solidFill>
            </cx:spPr>
          </cx:dataPt>
          <cx:dataPt idx="2">
            <cx:spPr>
              <a:solidFill>
                <a:srgbClr val="00B050"/>
              </a:solidFill>
            </cx:spPr>
          </cx:dataPt>
          <cx:dataLabels>
            <cx:txPr>
              <a:bodyPr spcFirstLastPara="1" vertOverflow="ellipsis" horzOverflow="overflow" wrap="square" lIns="0" tIns="0" rIns="0" bIns="0" anchor="ctr" anchorCtr="1"/>
              <a:lstStyle/>
              <a:p>
                <a:pPr algn="ctr" rtl="0">
                  <a:defRPr sz="1050">
                    <a:solidFill>
                      <a:schemeClr val="bg1"/>
                    </a:solidFill>
                  </a:defRPr>
                </a:pPr>
                <a:endParaRPr lang="en-US" sz="1050" b="0" i="0" u="none" strike="noStrike" baseline="0">
                  <a:solidFill>
                    <a:schemeClr val="bg1"/>
                  </a:solidFill>
                  <a:latin typeface="Calibri"/>
                </a:endParaRPr>
              </a:p>
            </cx:txPr>
            <cx:visibility seriesName="0" categoryName="0" value="1"/>
          </cx:dataLabels>
          <cx:dataId val="0"/>
        </cx:series>
      </cx:plotAreaRegion>
      <cx:axis id="0">
        <cx:catScaling gapWidth="0.150000006"/>
        <cx:tickLabels/>
        <cx:txPr>
          <a:bodyPr spcFirstLastPara="1" vertOverflow="ellipsis" horzOverflow="overflow" wrap="square" lIns="0" tIns="0" rIns="0" bIns="0" anchor="ctr" anchorCtr="1"/>
          <a:lstStyle/>
          <a:p>
            <a:pPr algn="ctr" rtl="0">
              <a:defRPr sz="1000"/>
            </a:pPr>
            <a:endParaRPr lang="en-US" sz="1000" b="0" i="0" u="none" strike="noStrike" baseline="0">
              <a:solidFill>
                <a:prstClr val="black">
                  <a:lumMod val="75000"/>
                  <a:lumOff val="25000"/>
                </a:prstClr>
              </a:solidFill>
              <a:latin typeface="Calibri"/>
            </a:endParaRPr>
          </a:p>
        </cx:txPr>
      </cx:axis>
    </cx:plotArea>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'Request Form'!$F$45:$F$47</cx:f>
        <cx:lvl ptCount="3">
          <cx:pt idx="0">Full ban</cx:pt>
          <cx:pt idx="1">No ban</cx:pt>
          <cx:pt idx="2">Partial Ban</cx:pt>
        </cx:lvl>
      </cx:strDim>
      <cx:numDim type="val">
        <cx:f>'Request Form'!$G$45:$G$47</cx:f>
        <cx:lvl ptCount="3" formatCode="0.00%">
          <cx:pt idx="0">0.68969999999999998</cx:pt>
          <cx:pt idx="1">0.1724</cx:pt>
          <cx:pt idx="2">0.13789999999999999</cx:pt>
        </cx:lvl>
      </cx:numDim>
    </cx:data>
  </cx:chartData>
  <cx:chart>
    <cx:title pos="t" align="ctr" overlay="0">
      <cx:tx>
        <cx:txData>
          <cx:v>Smoking Ban Status</cx:v>
        </cx:txData>
      </cx:tx>
      <cx:txPr>
        <a:bodyPr spcFirstLastPara="1" vertOverflow="ellipsis" horzOverflow="overflow" wrap="square" lIns="0" tIns="0" rIns="0" bIns="0" anchor="ctr" anchorCtr="1"/>
        <a:lstStyle/>
        <a:p>
          <a:pPr algn="ctr" rtl="0">
            <a:defRPr/>
          </a:pPr>
          <a:r>
            <a:rPr lang="en-US" sz="1800" b="1" i="0" u="none" strike="noStrike" baseline="0">
              <a:solidFill>
                <a:sysClr val="windowText" lastClr="000000">
                  <a:lumMod val="75000"/>
                  <a:lumOff val="25000"/>
                </a:sysClr>
              </a:solidFill>
              <a:latin typeface="Calibri"/>
            </a:rPr>
            <a:t>Smoking Ban Status</a:t>
          </a:r>
        </a:p>
      </cx:txPr>
    </cx:title>
    <cx:plotArea>
      <cx:plotAreaRegion>
        <cx:series layoutId="funnel" uniqueId="{99F1AA71-C6D2-4778-987B-972FF563CCFC}">
          <cx:dataPt idx="0">
            <cx:spPr>
              <a:solidFill>
                <a:srgbClr val="002060"/>
              </a:solidFill>
            </cx:spPr>
          </cx:dataPt>
          <cx:dataPt idx="1">
            <cx:spPr>
              <a:solidFill>
                <a:srgbClr val="FFC000"/>
              </a:solidFill>
            </cx:spPr>
          </cx:dataPt>
          <cx:dataPt idx="2">
            <cx:spPr>
              <a:solidFill>
                <a:srgbClr val="00B050"/>
              </a:solidFill>
            </cx:spPr>
          </cx:dataPt>
          <cx:dataLabels>
            <cx:txPr>
              <a:bodyPr spcFirstLastPara="1" vertOverflow="ellipsis" horzOverflow="overflow" wrap="square" lIns="0" tIns="0" rIns="0" bIns="0" anchor="ctr" anchorCtr="1"/>
              <a:lstStyle/>
              <a:p>
                <a:pPr algn="ctr" rtl="0">
                  <a:defRPr sz="1050"/>
                </a:pPr>
                <a:endParaRPr lang="en-US" sz="1050" b="0" i="0" u="none" strike="noStrike" baseline="0">
                  <a:solidFill>
                    <a:prstClr val="black"/>
                  </a:solidFill>
                  <a:latin typeface="Calibri"/>
                </a:endParaRPr>
              </a:p>
            </cx:txPr>
            <cx:visibility seriesName="0" categoryName="0" value="1"/>
            <cx:dataLabel idx="0">
              <cx:txPr>
                <a:bodyPr spcFirstLastPara="1" vertOverflow="ellipsis" horzOverflow="overflow" wrap="square" lIns="0" tIns="0" rIns="0" bIns="0" anchor="ctr" anchorCtr="1"/>
                <a:lstStyle/>
                <a:p>
                  <a:pPr algn="ctr" rtl="0">
                    <a:defRPr>
                      <a:solidFill>
                        <a:schemeClr val="bg1"/>
                      </a:solidFill>
                    </a:defRPr>
                  </a:pPr>
                  <a:r>
                    <a:rPr lang="en-US" sz="1050" b="0" i="0" u="none" strike="noStrike" baseline="0">
                      <a:solidFill>
                        <a:schemeClr val="bg1"/>
                      </a:solidFill>
                      <a:latin typeface="Calibri"/>
                    </a:rPr>
                    <a:t>68.97%</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1050" b="0" i="0" u="none" strike="noStrike" baseline="0">
                      <a:solidFill>
                        <a:schemeClr val="bg1"/>
                      </a:solidFill>
                      <a:latin typeface="Calibri"/>
                    </a:rPr>
                    <a:t>17.24%</a:t>
                  </a:r>
                </a:p>
              </cx:txPr>
            </cx:dataLabel>
            <cx:dataLabel idx="2">
              <cx:txPr>
                <a:bodyPr spcFirstLastPara="1" vertOverflow="ellipsis" horzOverflow="overflow" wrap="square" lIns="0" tIns="0" rIns="0" bIns="0" anchor="ctr" anchorCtr="1"/>
                <a:lstStyle/>
                <a:p>
                  <a:pPr algn="ctr" rtl="0">
                    <a:defRPr>
                      <a:solidFill>
                        <a:schemeClr val="bg1"/>
                      </a:solidFill>
                    </a:defRPr>
                  </a:pPr>
                  <a:r>
                    <a:rPr lang="en-US" sz="1050" b="0" i="0" u="none" strike="noStrike" baseline="0">
                      <a:solidFill>
                        <a:schemeClr val="bg1"/>
                      </a:solidFill>
                      <a:latin typeface="Calibri"/>
                    </a:rPr>
                    <a:t>13.79%</a:t>
                  </a:r>
                </a:p>
              </cx:txPr>
            </cx:dataLabel>
          </cx:dataLabels>
          <cx:dataId val="0"/>
        </cx:series>
      </cx:plotAreaRegion>
      <cx:axis id="0">
        <cx:catScaling gapWidth="0.150000006"/>
        <cx:tickLabels/>
        <cx:txPr>
          <a:bodyPr spcFirstLastPara="1" vertOverflow="ellipsis" horzOverflow="overflow" wrap="square" lIns="0" tIns="0" rIns="0" bIns="0" anchor="ctr" anchorCtr="1"/>
          <a:lstStyle/>
          <a:p>
            <a:pPr algn="ctr" rtl="0">
              <a:defRPr sz="1000"/>
            </a:pPr>
            <a:endParaRPr lang="en-US" sz="1000" b="0" i="0" u="none" strike="noStrike" baseline="0">
              <a:solidFill>
                <a:prstClr val="black">
                  <a:lumMod val="75000"/>
                  <a:lumOff val="25000"/>
                </a:prstClr>
              </a:solidFill>
              <a:latin typeface="Calibri"/>
            </a:endParaRPr>
          </a:p>
        </cx:txPr>
      </cx:axis>
    </cx:plotArea>
  </cx:chart>
  <cx: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423">
  <cs:axisTitle>
    <cs:lnRef idx="0"/>
    <cs:fillRef idx="0"/>
    <cs:effectRef idx="0"/>
    <cs:fontRef idx="minor">
      <a:schemeClr val="tx1">
        <a:lumMod val="65000"/>
        <a:lumOff val="35000"/>
      </a:schemeClr>
    </cs:fontRef>
    <cs:defRPr sz="900" b="1"/>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cs:chartArea>
  <cs:dataLabel>
    <cs:lnRef idx="0"/>
    <cs:fillRef idx="0"/>
    <cs:effectRef idx="0"/>
    <cs:fontRef idx="minor">
      <a:schemeClr val="tx1">
        <a:lumMod val="75000"/>
        <a:lumOff val="2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solidFill>
        <a:schemeClr val="phClr"/>
      </a:solid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25000"/>
            <a:lumOff val="75000"/>
          </a:schemeClr>
        </a:solidFill>
      </a:ln>
    </cs:spPr>
    <cs:defRPr sz="9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25000"/>
            <a:lumOff val="75000"/>
          </a:schemeClr>
        </a:solidFill>
      </a:ln>
    </cs:spPr>
  </cs:gridlineMajor>
  <cs:gridlineMinor>
    <cs:lnRef idx="0"/>
    <cs:fillRef idx="0"/>
    <cs:effectRef idx="0"/>
    <cs:fontRef idx="minor">
      <a:schemeClr val="dk1"/>
    </cs:fontRef>
    <cs:spPr>
      <a:ln>
        <a:solidFill>
          <a:schemeClr val="tx1">
            <a:lumMod val="25000"/>
            <a:lumOff val="75000"/>
            <a:lumOff val="10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1800" b="1" cap="all" spc="15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424">
  <cs:axisTitle>
    <cs:lnRef idx="0"/>
    <cs:fillRef idx="0"/>
    <cs:effectRef idx="0"/>
    <cs:fontRef idx="minor">
      <a:schemeClr val="dk1">
        <a:lumMod val="75000"/>
        <a:lumOff val="25000"/>
      </a:schemeClr>
    </cs:fontRef>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cs:chartArea>
  <cs:dataLabel>
    <cs:lnRef idx="0"/>
    <cs:fillRef idx="0"/>
    <cs:effectRef idx="0"/>
    <cs:fontRef idx="minor">
      <a:schemeClr val="dk1"/>
    </cs:fontRef>
    <cs:defRPr sz="900"/>
  </cs:dataLabel>
  <cs:dataLabelCallout>
    <cs:lnRef idx="0"/>
    <cs:fillRef idx="0"/>
    <cs:effectRef idx="0"/>
    <cs:fontRef idx="minor">
      <a:schemeClr val="lt1"/>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18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9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424">
  <cs:axisTitle>
    <cs:lnRef idx="0"/>
    <cs:fillRef idx="0"/>
    <cs:effectRef idx="0"/>
    <cs:fontRef idx="minor">
      <a:schemeClr val="dk1">
        <a:lumMod val="75000"/>
        <a:lumOff val="25000"/>
      </a:schemeClr>
    </cs:fontRef>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cs:chartArea>
  <cs:dataLabel>
    <cs:lnRef idx="0"/>
    <cs:fillRef idx="0"/>
    <cs:effectRef idx="0"/>
    <cs:fontRef idx="minor">
      <a:schemeClr val="dk1"/>
    </cs:fontRef>
    <cs:defRPr sz="900"/>
  </cs:dataLabel>
  <cs:dataLabelCallout>
    <cs:lnRef idx="0"/>
    <cs:fillRef idx="0"/>
    <cs:effectRef idx="0"/>
    <cs:fontRef idx="minor">
      <a:schemeClr val="lt1"/>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18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9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0.10532</cdr:x>
      <cdr:y>0</cdr:y>
    </cdr:from>
    <cdr:to>
      <cdr:x>0.30957</cdr:x>
      <cdr:y>0.21719</cdr:y>
    </cdr:to>
    <cdr:pic>
      <cdr:nvPicPr>
        <cdr:cNvPr id="3" name="Graphic 2" descr="Gender with solid fill">
          <a:extLst xmlns:a="http://schemas.openxmlformats.org/drawingml/2006/main">
            <a:ext uri="{FF2B5EF4-FFF2-40B4-BE49-F238E27FC236}">
              <a16:creationId xmlns:a16="http://schemas.microsoft.com/office/drawing/2014/main" id="{DEB8E5F4-B4B2-AC85-C85D-503134A56BD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471488" y="-1634490"/>
          <a:ext cx="914400" cy="9144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6/18/2024</a:t>
            </a:fld>
            <a:endParaRPr lang="en-US"/>
          </a:p>
        </p:txBody>
      </p:sp>
      <p:sp>
        <p:nvSpPr>
          <p:cNvPr id="5" name="Footer Placeholder 4"/>
          <p:cNvSpPr>
            <a:spLocks noGrp="1"/>
          </p:cNvSpPr>
          <p:nvPr>
            <p:ph type="ftr" sz="quarter" idx="11"/>
          </p:nvPr>
        </p:nvSpPr>
        <p:spPr/>
        <p:txBody>
          <a:bodyPr/>
          <a:lstStyle/>
          <a:p>
            <a:r>
              <a:rPr lang="en-US"/>
              <a:t>Risk perception study on tobacco use among adult female population in Connaught Place, New Delhi</a:t>
            </a:r>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6/18/2024</a:t>
            </a:fld>
            <a:endParaRPr lang="en-US"/>
          </a:p>
        </p:txBody>
      </p:sp>
      <p:sp>
        <p:nvSpPr>
          <p:cNvPr id="5" name="Footer Placeholder 4"/>
          <p:cNvSpPr>
            <a:spLocks noGrp="1"/>
          </p:cNvSpPr>
          <p:nvPr>
            <p:ph type="ftr" sz="quarter" idx="11"/>
          </p:nvPr>
        </p:nvSpPr>
        <p:spPr/>
        <p:txBody>
          <a:bodyPr/>
          <a:lstStyle/>
          <a:p>
            <a:r>
              <a:rPr lang="en-US"/>
              <a:t>Risk perception study on tobacco use among adult female population in Connaught Place, New Delhi</a:t>
            </a:r>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6/18/2024</a:t>
            </a:fld>
            <a:endParaRPr lang="en-US"/>
          </a:p>
        </p:txBody>
      </p:sp>
      <p:sp>
        <p:nvSpPr>
          <p:cNvPr id="5" name="Footer Placeholder 4"/>
          <p:cNvSpPr>
            <a:spLocks noGrp="1"/>
          </p:cNvSpPr>
          <p:nvPr>
            <p:ph type="ftr" sz="quarter" idx="11"/>
          </p:nvPr>
        </p:nvSpPr>
        <p:spPr/>
        <p:txBody>
          <a:bodyPr/>
          <a:lstStyle/>
          <a:p>
            <a:r>
              <a:rPr lang="en-US"/>
              <a:t>Risk perception study on tobacco use among adult female population in Connaught Place, New Delhi</a:t>
            </a:r>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lIns="91440" tIns="45720" rIns="91440" bIns="45720" anchor="b" anchorCtr="0"/>
          <a:lstStyle>
            <a:lvl1pPr>
              <a:defRPr sz="2800" b="1">
                <a:solidFill>
                  <a:schemeClr val="tx1"/>
                </a:solidFill>
              </a:defRPr>
            </a:lvl1pPr>
          </a:lstStyle>
          <a:p>
            <a:r>
              <a:rPr lang="en-US" dirty="0"/>
              <a:t>Headlines are 28pt Arial Bold sentence case</a:t>
            </a:r>
          </a:p>
        </p:txBody>
      </p:sp>
      <p:sp>
        <p:nvSpPr>
          <p:cNvPr id="53" name="Footer Placeholder 4"/>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dirty="0"/>
          </a:p>
        </p:txBody>
      </p:sp>
      <p:sp>
        <p:nvSpPr>
          <p:cNvPr id="29" name="Slide Number Placeholder 5"/>
          <p:cNvSpPr txBox="1"/>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dirty="0">
              <a:solidFill>
                <a:srgbClr val="959CA0"/>
              </a:solidFill>
            </a:endParaRPr>
          </a:p>
        </p:txBody>
      </p:sp>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6/18/2024</a:t>
            </a:fld>
            <a:endParaRPr lang="en-US"/>
          </a:p>
        </p:txBody>
      </p:sp>
      <p:sp>
        <p:nvSpPr>
          <p:cNvPr id="5" name="Footer Placeholder 4"/>
          <p:cNvSpPr>
            <a:spLocks noGrp="1"/>
          </p:cNvSpPr>
          <p:nvPr>
            <p:ph type="ftr" sz="quarter" idx="11"/>
          </p:nvPr>
        </p:nvSpPr>
        <p:spPr/>
        <p:txBody>
          <a:bodyPr/>
          <a:lstStyle/>
          <a:p>
            <a:r>
              <a:rPr lang="en-US"/>
              <a:t>Risk perception study on tobacco use among adult female population in Connaught Place, New Delhi</a:t>
            </a:r>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6/18/2024</a:t>
            </a:fld>
            <a:endParaRPr lang="en-US"/>
          </a:p>
        </p:txBody>
      </p:sp>
      <p:sp>
        <p:nvSpPr>
          <p:cNvPr id="5" name="Footer Placeholder 4"/>
          <p:cNvSpPr>
            <a:spLocks noGrp="1"/>
          </p:cNvSpPr>
          <p:nvPr>
            <p:ph type="ftr" sz="quarter" idx="11"/>
          </p:nvPr>
        </p:nvSpPr>
        <p:spPr/>
        <p:txBody>
          <a:bodyPr/>
          <a:lstStyle/>
          <a:p>
            <a:r>
              <a:rPr lang="en-US"/>
              <a:t>Risk perception study on tobacco use among adult female population in Connaught Place, New Delhi</a:t>
            </a:r>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6/18/2024</a:t>
            </a:fld>
            <a:endParaRPr lang="en-US"/>
          </a:p>
        </p:txBody>
      </p:sp>
      <p:sp>
        <p:nvSpPr>
          <p:cNvPr id="6" name="Footer Placeholder 5"/>
          <p:cNvSpPr>
            <a:spLocks noGrp="1"/>
          </p:cNvSpPr>
          <p:nvPr>
            <p:ph type="ftr" sz="quarter" idx="11"/>
          </p:nvPr>
        </p:nvSpPr>
        <p:spPr/>
        <p:txBody>
          <a:bodyPr/>
          <a:lstStyle/>
          <a:p>
            <a:r>
              <a:rPr lang="en-US"/>
              <a:t>Risk perception study on tobacco use among adult female population in Connaught Place, New Delhi</a:t>
            </a:r>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6/18/2024</a:t>
            </a:fld>
            <a:endParaRPr lang="en-US"/>
          </a:p>
        </p:txBody>
      </p:sp>
      <p:sp>
        <p:nvSpPr>
          <p:cNvPr id="8" name="Footer Placeholder 7"/>
          <p:cNvSpPr>
            <a:spLocks noGrp="1"/>
          </p:cNvSpPr>
          <p:nvPr>
            <p:ph type="ftr" sz="quarter" idx="11"/>
          </p:nvPr>
        </p:nvSpPr>
        <p:spPr/>
        <p:txBody>
          <a:bodyPr/>
          <a:lstStyle/>
          <a:p>
            <a:r>
              <a:rPr lang="en-US"/>
              <a:t>Risk perception study on tobacco use among adult female population in Connaught Place, New Delhi</a:t>
            </a:r>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6/18/2024</a:t>
            </a:fld>
            <a:endParaRPr lang="en-US"/>
          </a:p>
        </p:txBody>
      </p:sp>
      <p:sp>
        <p:nvSpPr>
          <p:cNvPr id="4" name="Footer Placeholder 3"/>
          <p:cNvSpPr>
            <a:spLocks noGrp="1"/>
          </p:cNvSpPr>
          <p:nvPr>
            <p:ph type="ftr" sz="quarter" idx="11"/>
          </p:nvPr>
        </p:nvSpPr>
        <p:spPr/>
        <p:txBody>
          <a:bodyPr/>
          <a:lstStyle/>
          <a:p>
            <a:r>
              <a:rPr lang="en-US"/>
              <a:t>Risk perception study on tobacco use among adult female population in Connaught Place, New Delhi</a:t>
            </a:r>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6/18/2024</a:t>
            </a:fld>
            <a:endParaRPr lang="en-US"/>
          </a:p>
        </p:txBody>
      </p:sp>
      <p:sp>
        <p:nvSpPr>
          <p:cNvPr id="3" name="Footer Placeholder 2"/>
          <p:cNvSpPr>
            <a:spLocks noGrp="1"/>
          </p:cNvSpPr>
          <p:nvPr>
            <p:ph type="ftr" sz="quarter" idx="11"/>
          </p:nvPr>
        </p:nvSpPr>
        <p:spPr/>
        <p:txBody>
          <a:bodyPr/>
          <a:lstStyle/>
          <a:p>
            <a:r>
              <a:rPr lang="en-US"/>
              <a:t>Risk perception study on tobacco use among adult female population in Connaught Place, New Delhi</a:t>
            </a:r>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6/18/2024</a:t>
            </a:fld>
            <a:endParaRPr lang="en-US"/>
          </a:p>
        </p:txBody>
      </p:sp>
      <p:sp>
        <p:nvSpPr>
          <p:cNvPr id="6" name="Footer Placeholder 5"/>
          <p:cNvSpPr>
            <a:spLocks noGrp="1"/>
          </p:cNvSpPr>
          <p:nvPr>
            <p:ph type="ftr" sz="quarter" idx="11"/>
          </p:nvPr>
        </p:nvSpPr>
        <p:spPr/>
        <p:txBody>
          <a:bodyPr/>
          <a:lstStyle/>
          <a:p>
            <a:r>
              <a:rPr lang="en-US"/>
              <a:t>Risk perception study on tobacco use among adult female population in Connaught Place, New Delhi</a:t>
            </a:r>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6/18/2024</a:t>
            </a:fld>
            <a:endParaRPr lang="en-US"/>
          </a:p>
        </p:txBody>
      </p:sp>
      <p:sp>
        <p:nvSpPr>
          <p:cNvPr id="6" name="Footer Placeholder 5"/>
          <p:cNvSpPr>
            <a:spLocks noGrp="1"/>
          </p:cNvSpPr>
          <p:nvPr>
            <p:ph type="ftr" sz="quarter" idx="11"/>
          </p:nvPr>
        </p:nvSpPr>
        <p:spPr/>
        <p:txBody>
          <a:bodyPr/>
          <a:lstStyle/>
          <a:p>
            <a:r>
              <a:rPr lang="en-US"/>
              <a:t>Risk perception study on tobacco use among adult female population in Connaught Place, New Delhi</a:t>
            </a:r>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63A1C593-65D0-4073-BCC9-577B9352EA97}" type="datetimeFigureOut">
              <a:rPr lang="en-US" smtClean="0"/>
              <a:t>6/18/2024</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r>
              <a:rPr lang="en-US"/>
              <a:t>Risk perception study on tobacco use among adult female population in Connaught Place, New Delhi</a:t>
            </a: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14/relationships/chartEx" Target="../charts/chartEx1.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chart" Target="../charts/chart7.xml"/><Relationship Id="rId5" Type="http://schemas.openxmlformats.org/officeDocument/2006/relationships/chart" Target="../charts/chart3.xml"/><Relationship Id="rId10" Type="http://schemas.openxmlformats.org/officeDocument/2006/relationships/chart" Target="../charts/chart6.xml"/><Relationship Id="rId4" Type="http://schemas.openxmlformats.org/officeDocument/2006/relationships/chart" Target="../charts/chart2.xml"/><Relationship Id="rId9" Type="http://schemas.openxmlformats.org/officeDocument/2006/relationships/image" Target="../media/image210.png"/></Relationships>
</file>

<file path=ppt/slides/_rels/slide9.xml.rels><?xml version="1.0" encoding="UTF-8" standalone="yes"?>
<Relationships xmlns="http://schemas.openxmlformats.org/package/2006/relationships"><Relationship Id="rId8" Type="http://schemas.openxmlformats.org/officeDocument/2006/relationships/chart" Target="../charts/chart9.xml"/><Relationship Id="rId3" Type="http://schemas.microsoft.com/office/2014/relationships/chartEx" Target="../charts/chartEx2.xml"/><Relationship Id="rId7" Type="http://schemas.openxmlformats.org/officeDocument/2006/relationships/image" Target="../media/image230.png"/><Relationship Id="rId2" Type="http://schemas.openxmlformats.org/officeDocument/2006/relationships/image" Target="../media/image4.png"/><Relationship Id="rId1" Type="http://schemas.openxmlformats.org/officeDocument/2006/relationships/slideLayout" Target="../slideLayouts/slideLayout4.xml"/><Relationship Id="rId6" Type="http://schemas.microsoft.com/office/2014/relationships/chartEx" Target="../charts/chartEx3.xml"/><Relationship Id="rId5" Type="http://schemas.openxmlformats.org/officeDocument/2006/relationships/chart" Target="../charts/chart8.xml"/><Relationship Id="rId4" Type="http://schemas.openxmlformats.org/officeDocument/2006/relationships/image" Target="../media/image220.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437640" y="1030605"/>
            <a:ext cx="9316720" cy="219011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Font typeface="Calibri" panose="020F0502020204030204"/>
              <a:buNone/>
            </a:pPr>
            <a:r>
              <a:rPr lang="en-US" sz="3600" b="1" dirty="0">
                <a:solidFill>
                  <a:schemeClr val="bg2">
                    <a:lumMod val="20000"/>
                    <a:lumOff val="80000"/>
                  </a:schemeClr>
                </a:solidFill>
                <a:latin typeface="Arial" panose="020B0604020202020204" pitchFamily="34" charset="0"/>
                <a:cs typeface="Arial" panose="020B0604020202020204" pitchFamily="34" charset="0"/>
              </a:rPr>
              <a:t>“A cross-sectional study on beliefs about Third hand smoke among the Doctors in Delhi, India. ”</a:t>
            </a:r>
          </a:p>
        </p:txBody>
      </p:sp>
      <p:sp>
        <p:nvSpPr>
          <p:cNvPr id="86" name="Google Shape;86;p1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lang="en-US"/>
          </a:p>
        </p:txBody>
      </p:sp>
      <p:pic>
        <p:nvPicPr>
          <p:cNvPr id="87" name="Google Shape;87;p13"/>
          <p:cNvPicPr preferRelativeResize="0"/>
          <p:nvPr/>
        </p:nvPicPr>
        <p:blipFill rotWithShape="1">
          <a:blip r:embed="rId4"/>
          <a:srcRect/>
          <a:stretch>
            <a:fillRect/>
          </a:stretch>
        </p:blipFill>
        <p:spPr>
          <a:xfrm>
            <a:off x="0" y="24130"/>
            <a:ext cx="1614488" cy="956240"/>
          </a:xfrm>
          <a:prstGeom prst="rect">
            <a:avLst/>
          </a:prstGeom>
          <a:noFill/>
          <a:ln>
            <a:noFill/>
          </a:ln>
        </p:spPr>
      </p:pic>
      <p:sp>
        <p:nvSpPr>
          <p:cNvPr id="3" name="Subtitle 2"/>
          <p:cNvSpPr>
            <a:spLocks noGrp="1"/>
          </p:cNvSpPr>
          <p:nvPr>
            <p:ph type="subTitle" idx="1"/>
          </p:nvPr>
        </p:nvSpPr>
        <p:spPr>
          <a:xfrm>
            <a:off x="60386" y="4491990"/>
            <a:ext cx="4712910" cy="1106805"/>
          </a:xfrm>
        </p:spPr>
        <p:txBody>
          <a:bodyPr>
            <a:normAutofit/>
          </a:bodyPr>
          <a:lstStyle/>
          <a:p>
            <a:pPr marL="0" lvl="0" indent="0" algn="l" rtl="0">
              <a:lnSpc>
                <a:spcPct val="90000"/>
              </a:lnSpc>
              <a:spcBef>
                <a:spcPts val="0"/>
              </a:spcBef>
              <a:spcAft>
                <a:spcPts val="0"/>
              </a:spcAft>
              <a:buClr>
                <a:schemeClr val="dk1"/>
              </a:buClr>
              <a:buSzPts val="2400"/>
              <a:buNone/>
            </a:pPr>
            <a:r>
              <a:rPr lang="en-IN" altLang="en-US" sz="2400" b="1" dirty="0">
                <a:solidFill>
                  <a:schemeClr val="bg1"/>
                </a:solidFill>
                <a:latin typeface="Arial" panose="020B0604020202020204" pitchFamily="34" charset="0"/>
                <a:cs typeface="Arial" panose="020B0604020202020204" pitchFamily="34" charset="0"/>
                <a:sym typeface="+mn-ea"/>
              </a:rPr>
              <a:t>Presented by- </a:t>
            </a:r>
          </a:p>
          <a:p>
            <a:pPr marL="0" lvl="0" indent="0" algn="l" rtl="0">
              <a:lnSpc>
                <a:spcPct val="90000"/>
              </a:lnSpc>
              <a:spcBef>
                <a:spcPts val="0"/>
              </a:spcBef>
              <a:spcAft>
                <a:spcPts val="0"/>
              </a:spcAft>
              <a:buClr>
                <a:schemeClr val="dk1"/>
              </a:buClr>
              <a:buSzPts val="2400"/>
              <a:buNone/>
            </a:pPr>
            <a:r>
              <a:rPr lang="en-IN" altLang="en-US" sz="2400" b="1" dirty="0">
                <a:solidFill>
                  <a:schemeClr val="bg1"/>
                </a:solidFill>
                <a:latin typeface="Arial" panose="020B0604020202020204" pitchFamily="34" charset="0"/>
                <a:cs typeface="Arial" panose="020B0604020202020204" pitchFamily="34" charset="0"/>
                <a:sym typeface="+mn-ea"/>
              </a:rPr>
              <a:t>Kriti Sharma</a:t>
            </a:r>
          </a:p>
          <a:p>
            <a:pPr marL="0" lvl="0" indent="0" algn="l" rtl="0">
              <a:lnSpc>
                <a:spcPct val="90000"/>
              </a:lnSpc>
              <a:spcBef>
                <a:spcPts val="0"/>
              </a:spcBef>
              <a:spcAft>
                <a:spcPts val="0"/>
              </a:spcAft>
              <a:buClr>
                <a:schemeClr val="dk1"/>
              </a:buClr>
              <a:buSzPts val="2400"/>
              <a:buNone/>
            </a:pPr>
            <a:r>
              <a:rPr lang="en-IN" altLang="en-US" sz="2400" b="1" dirty="0">
                <a:solidFill>
                  <a:schemeClr val="bg1"/>
                </a:solidFill>
                <a:latin typeface="Arial" panose="020B0604020202020204" pitchFamily="34" charset="0"/>
                <a:cs typeface="Arial" panose="020B0604020202020204" pitchFamily="34" charset="0"/>
                <a:sym typeface="+mn-ea"/>
              </a:rPr>
              <a:t> (PG/22/45)</a:t>
            </a:r>
          </a:p>
        </p:txBody>
      </p:sp>
      <p:sp>
        <p:nvSpPr>
          <p:cNvPr id="8" name="Text Box 7"/>
          <p:cNvSpPr txBox="1"/>
          <p:nvPr/>
        </p:nvSpPr>
        <p:spPr>
          <a:xfrm>
            <a:off x="8268335" y="4547192"/>
            <a:ext cx="3783330" cy="1678408"/>
          </a:xfrm>
          <a:prstGeom prst="rect">
            <a:avLst/>
          </a:prstGeom>
          <a:noFill/>
        </p:spPr>
        <p:txBody>
          <a:bodyPr wrap="square" rtlCol="0" anchor="t">
            <a:spAutoFit/>
          </a:bodyPr>
          <a:lstStyle/>
          <a:p>
            <a:pPr marL="0" lvl="0" indent="0" algn="r" rtl="0">
              <a:lnSpc>
                <a:spcPct val="90000"/>
              </a:lnSpc>
              <a:spcBef>
                <a:spcPts val="1000"/>
              </a:spcBef>
              <a:spcAft>
                <a:spcPts val="0"/>
              </a:spcAft>
              <a:buClr>
                <a:schemeClr val="dk1"/>
              </a:buClr>
              <a:buSzPts val="2400"/>
              <a:buNone/>
            </a:pPr>
            <a:r>
              <a:rPr lang="en-US" sz="2400" b="1" dirty="0">
                <a:solidFill>
                  <a:schemeClr val="bg1"/>
                </a:solidFill>
                <a:latin typeface="Arial" panose="020B0604020202020204" pitchFamily="34" charset="0"/>
                <a:cs typeface="Arial" panose="020B0604020202020204" pitchFamily="34" charset="0"/>
                <a:sym typeface="+mn-ea"/>
              </a:rPr>
              <a:t>College Mentor: </a:t>
            </a:r>
            <a:r>
              <a:rPr lang="en-IN" altLang="en-US" sz="2400" b="1" dirty="0" err="1">
                <a:solidFill>
                  <a:schemeClr val="bg1"/>
                </a:solidFill>
                <a:latin typeface="Arial" panose="020B0604020202020204" pitchFamily="34" charset="0"/>
                <a:cs typeface="Arial" panose="020B0604020202020204" pitchFamily="34" charset="0"/>
                <a:sym typeface="+mn-ea"/>
              </a:rPr>
              <a:t>Dr.</a:t>
            </a:r>
            <a:r>
              <a:rPr lang="en-IN" altLang="en-US" sz="2400" b="1" dirty="0">
                <a:solidFill>
                  <a:schemeClr val="bg1"/>
                </a:solidFill>
                <a:latin typeface="Arial" panose="020B0604020202020204" pitchFamily="34" charset="0"/>
                <a:cs typeface="Arial" panose="020B0604020202020204" pitchFamily="34" charset="0"/>
                <a:sym typeface="+mn-ea"/>
              </a:rPr>
              <a:t> Altaf Yousuf</a:t>
            </a:r>
          </a:p>
          <a:p>
            <a:pPr marL="0" lvl="0" indent="0" algn="r" rtl="0">
              <a:lnSpc>
                <a:spcPct val="90000"/>
              </a:lnSpc>
              <a:spcBef>
                <a:spcPts val="1000"/>
              </a:spcBef>
              <a:spcAft>
                <a:spcPts val="0"/>
              </a:spcAft>
              <a:buClr>
                <a:schemeClr val="dk1"/>
              </a:buClr>
              <a:buSzPts val="2400"/>
              <a:buNone/>
            </a:pPr>
            <a:r>
              <a:rPr lang="en-IN" altLang="en-US" sz="2400" b="1" dirty="0">
                <a:solidFill>
                  <a:schemeClr val="bg1"/>
                </a:solidFill>
                <a:latin typeface="Arial" panose="020B0604020202020204" pitchFamily="34" charset="0"/>
                <a:cs typeface="Arial" panose="020B0604020202020204" pitchFamily="34" charset="0"/>
                <a:sym typeface="+mn-ea"/>
              </a:rPr>
              <a:t>Associate Professor</a:t>
            </a:r>
            <a:endParaRPr lang="en-US" sz="2400" b="1" dirty="0">
              <a:solidFill>
                <a:schemeClr val="bg1"/>
              </a:solidFill>
              <a:latin typeface="Arial" panose="020B0604020202020204" pitchFamily="34" charset="0"/>
              <a:cs typeface="Arial" panose="020B0604020202020204" pitchFamily="34" charset="0"/>
            </a:endParaRPr>
          </a:p>
          <a:p>
            <a:pPr marL="0" lvl="0" indent="0" algn="r" rtl="0">
              <a:lnSpc>
                <a:spcPct val="90000"/>
              </a:lnSpc>
              <a:spcBef>
                <a:spcPts val="1000"/>
              </a:spcBef>
              <a:spcAft>
                <a:spcPts val="0"/>
              </a:spcAft>
              <a:buClr>
                <a:schemeClr val="dk1"/>
              </a:buClr>
              <a:buSzPts val="2400"/>
              <a:buNone/>
            </a:pPr>
            <a:r>
              <a:rPr lang="en-US" sz="2400" b="1" dirty="0">
                <a:solidFill>
                  <a:schemeClr val="bg1"/>
                </a:solidFill>
                <a:latin typeface="Arial" panose="020B0604020202020204" pitchFamily="34" charset="0"/>
                <a:cs typeface="Arial" panose="020B0604020202020204" pitchFamily="34" charset="0"/>
                <a:sym typeface="+mn-ea"/>
              </a:rPr>
              <a:t>IIHMR Delhi</a:t>
            </a:r>
          </a:p>
        </p:txBody>
      </p:sp>
      <p:pic>
        <p:nvPicPr>
          <p:cNvPr id="5" name="Picture 4">
            <a:extLst>
              <a:ext uri="{FF2B5EF4-FFF2-40B4-BE49-F238E27FC236}">
                <a16:creationId xmlns:a16="http://schemas.microsoft.com/office/drawing/2014/main" id="{284238C8-28CE-ADC9-3CDF-0DB388095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3818" y="65476"/>
            <a:ext cx="1501957" cy="956240"/>
          </a:xfrm>
          <a:prstGeom prst="rect">
            <a:avLst/>
          </a:prstGeom>
        </p:spPr>
      </p:pic>
      <p:sp>
        <p:nvSpPr>
          <p:cNvPr id="2" name="Text Box 7">
            <a:extLst>
              <a:ext uri="{FF2B5EF4-FFF2-40B4-BE49-F238E27FC236}">
                <a16:creationId xmlns:a16="http://schemas.microsoft.com/office/drawing/2014/main" id="{F107F602-CE8D-8164-404C-D99A0793D25A}"/>
              </a:ext>
            </a:extLst>
          </p:cNvPr>
          <p:cNvSpPr txBox="1"/>
          <p:nvPr/>
        </p:nvSpPr>
        <p:spPr>
          <a:xfrm>
            <a:off x="3383423" y="4491990"/>
            <a:ext cx="4501119" cy="1678408"/>
          </a:xfrm>
          <a:prstGeom prst="rect">
            <a:avLst/>
          </a:prstGeom>
          <a:noFill/>
        </p:spPr>
        <p:txBody>
          <a:bodyPr wrap="square" rtlCol="0" anchor="t">
            <a:spAutoFit/>
          </a:bodyPr>
          <a:lstStyle/>
          <a:p>
            <a:pPr marL="0" lvl="0" indent="0" rtl="0">
              <a:lnSpc>
                <a:spcPct val="90000"/>
              </a:lnSpc>
              <a:spcBef>
                <a:spcPts val="1000"/>
              </a:spcBef>
              <a:spcAft>
                <a:spcPts val="0"/>
              </a:spcAft>
              <a:buClr>
                <a:schemeClr val="dk1"/>
              </a:buClr>
              <a:buSzPts val="2400"/>
              <a:buNone/>
            </a:pPr>
            <a:r>
              <a:rPr lang="en-US" sz="2400" b="1" dirty="0">
                <a:solidFill>
                  <a:schemeClr val="bg1"/>
                </a:solidFill>
                <a:latin typeface="Arial" panose="020B0604020202020204" pitchFamily="34" charset="0"/>
                <a:cs typeface="Arial" panose="020B0604020202020204" pitchFamily="34" charset="0"/>
                <a:sym typeface="+mn-ea"/>
              </a:rPr>
              <a:t>Organization Mentor: </a:t>
            </a:r>
            <a:r>
              <a:rPr lang="en-IN" altLang="en-US" sz="2400" b="1" dirty="0" err="1">
                <a:solidFill>
                  <a:schemeClr val="bg1"/>
                </a:solidFill>
                <a:latin typeface="Arial" panose="020B0604020202020204" pitchFamily="34" charset="0"/>
                <a:cs typeface="Arial" panose="020B0604020202020204" pitchFamily="34" charset="0"/>
                <a:sym typeface="+mn-ea"/>
              </a:rPr>
              <a:t>Dr.</a:t>
            </a:r>
            <a:r>
              <a:rPr lang="en-IN" altLang="en-US" sz="2400" b="1" dirty="0">
                <a:solidFill>
                  <a:schemeClr val="bg1"/>
                </a:solidFill>
                <a:latin typeface="Arial" panose="020B0604020202020204" pitchFamily="34" charset="0"/>
                <a:cs typeface="Arial" panose="020B0604020202020204" pitchFamily="34" charset="0"/>
                <a:sym typeface="+mn-ea"/>
              </a:rPr>
              <a:t> Shubham Negi</a:t>
            </a:r>
          </a:p>
          <a:p>
            <a:pPr marL="0" lvl="0" indent="0" rtl="0">
              <a:lnSpc>
                <a:spcPct val="90000"/>
              </a:lnSpc>
              <a:spcBef>
                <a:spcPts val="1000"/>
              </a:spcBef>
              <a:spcAft>
                <a:spcPts val="0"/>
              </a:spcAft>
              <a:buClr>
                <a:schemeClr val="dk1"/>
              </a:buClr>
              <a:buSzPts val="2400"/>
              <a:buNone/>
            </a:pPr>
            <a:r>
              <a:rPr lang="en-IN" altLang="en-US" sz="2400" b="1" dirty="0">
                <a:solidFill>
                  <a:schemeClr val="bg1"/>
                </a:solidFill>
                <a:latin typeface="Arial" panose="020B0604020202020204" pitchFamily="34" charset="0"/>
                <a:cs typeface="Arial" panose="020B0604020202020204" pitchFamily="34" charset="0"/>
                <a:sym typeface="+mn-ea"/>
              </a:rPr>
              <a:t>Program Manager</a:t>
            </a:r>
          </a:p>
          <a:p>
            <a:pPr marL="0" lvl="0" indent="0" rtl="0">
              <a:lnSpc>
                <a:spcPct val="90000"/>
              </a:lnSpc>
              <a:spcBef>
                <a:spcPts val="1000"/>
              </a:spcBef>
              <a:spcAft>
                <a:spcPts val="0"/>
              </a:spcAft>
              <a:buClr>
                <a:schemeClr val="dk1"/>
              </a:buClr>
              <a:buSzPts val="2400"/>
              <a:buNone/>
            </a:pPr>
            <a:r>
              <a:rPr lang="en-IN" sz="2400" b="1" dirty="0">
                <a:solidFill>
                  <a:schemeClr val="bg1"/>
                </a:solidFill>
                <a:latin typeface="Arial" panose="020B0604020202020204" pitchFamily="34" charset="0"/>
                <a:cs typeface="Arial" panose="020B0604020202020204" pitchFamily="34" charset="0"/>
                <a:sym typeface="+mn-ea"/>
              </a:rPr>
              <a:t>DFY</a:t>
            </a:r>
            <a:endParaRPr lang="en-US" sz="2400" b="1" dirty="0">
              <a:solidFill>
                <a:schemeClr val="bg1"/>
              </a:solidFill>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7" name="Text Box 6"/>
          <p:cNvSpPr txBox="1"/>
          <p:nvPr/>
        </p:nvSpPr>
        <p:spPr>
          <a:xfrm>
            <a:off x="375920" y="1145540"/>
            <a:ext cx="5080000" cy="398780"/>
          </a:xfrm>
          <a:prstGeom prst="rect">
            <a:avLst/>
          </a:prstGeom>
          <a:noFill/>
          <a:ln w="9525">
            <a:noFill/>
          </a:ln>
        </p:spPr>
        <p:txBody>
          <a:bodyPr>
            <a:spAutoFit/>
          </a:bodyPr>
          <a:lstStyle/>
          <a:p>
            <a:pPr indent="0"/>
            <a:r>
              <a:rPr lang="en-US" sz="2000" b="1" dirty="0">
                <a:latin typeface="Times New Roman" panose="02020603050405020304" charset="0"/>
              </a:rPr>
              <a:t>Smoking Habit &amp; Regulations</a:t>
            </a:r>
          </a:p>
        </p:txBody>
      </p:sp>
      <p:sp>
        <p:nvSpPr>
          <p:cNvPr id="11" name="Footer Placeholder 10"/>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5" name="Title 4"/>
          <p:cNvSpPr>
            <a:spLocks noGrp="1"/>
          </p:cNvSpPr>
          <p:nvPr>
            <p:ph type="title"/>
          </p:nvPr>
        </p:nvSpPr>
        <p:spPr>
          <a:xfrm>
            <a:off x="1316355" y="274955"/>
            <a:ext cx="8811260" cy="469265"/>
          </a:xfrm>
        </p:spPr>
        <p:txBody>
          <a:bodyPr/>
          <a:lstStyle/>
          <a:p>
            <a:pPr algn="ctr"/>
            <a:r>
              <a:rPr lang="en-IN" sz="3600" b="1" dirty="0"/>
              <a:t>Results (3/5)</a:t>
            </a:r>
          </a:p>
        </p:txBody>
      </p:sp>
      <p:sp>
        <p:nvSpPr>
          <p:cNvPr id="9" name="Slide Number Placeholder 8"/>
          <p:cNvSpPr>
            <a:spLocks noGrp="1"/>
          </p:cNvSpPr>
          <p:nvPr>
            <p:ph type="sldNum" sz="quarter" idx="12"/>
          </p:nvPr>
        </p:nvSpPr>
        <p:spPr>
          <a:xfrm>
            <a:off x="8737600" y="6346825"/>
            <a:ext cx="2844800" cy="476250"/>
          </a:xfrm>
        </p:spPr>
        <p:txBody>
          <a:bodyPr/>
          <a:lstStyle/>
          <a:p>
            <a:fld id="{9B618960-8005-486C-9A75-10CB2AAC16F9}" type="slidenum">
              <a:rPr lang="en-US" smtClean="0"/>
              <a:t>10</a:t>
            </a:fld>
            <a:endParaRPr lang="en-US"/>
          </a:p>
        </p:txBody>
      </p:sp>
      <p:sp>
        <p:nvSpPr>
          <p:cNvPr id="16" name="Text Box 15"/>
          <p:cNvSpPr txBox="1"/>
          <p:nvPr/>
        </p:nvSpPr>
        <p:spPr>
          <a:xfrm>
            <a:off x="657860" y="4623117"/>
            <a:ext cx="3119120" cy="306705"/>
          </a:xfrm>
          <a:prstGeom prst="rect">
            <a:avLst/>
          </a:prstGeom>
          <a:noFill/>
          <a:ln w="9525">
            <a:noFill/>
          </a:ln>
        </p:spPr>
        <p:txBody>
          <a:bodyPr wrap="square">
            <a:spAutoFit/>
          </a:bodyPr>
          <a:lstStyle/>
          <a:p>
            <a:pPr indent="0"/>
            <a:r>
              <a:rPr lang="en-US" sz="1400" b="0" dirty="0">
                <a:solidFill>
                  <a:srgbClr val="0000FF"/>
                </a:solidFill>
                <a:latin typeface="Times New Roman" panose="02020603050405020304" charset="0"/>
              </a:rPr>
              <a:t>Figure 9 Home smoking status</a:t>
            </a:r>
          </a:p>
        </p:txBody>
      </p:sp>
      <p:graphicFrame>
        <p:nvGraphicFramePr>
          <p:cNvPr id="13" name="Chart 12">
            <a:extLst>
              <a:ext uri="{FF2B5EF4-FFF2-40B4-BE49-F238E27FC236}">
                <a16:creationId xmlns:a16="http://schemas.microsoft.com/office/drawing/2014/main" id="{9ED5C9BC-DD55-F694-FB28-6F034AF96044}"/>
              </a:ext>
            </a:extLst>
          </p:cNvPr>
          <p:cNvGraphicFramePr>
            <a:graphicFrameLocks/>
          </p:cNvGraphicFramePr>
          <p:nvPr>
            <p:extLst>
              <p:ext uri="{D42A27DB-BD31-4B8C-83A1-F6EECF244321}">
                <p14:modId xmlns:p14="http://schemas.microsoft.com/office/powerpoint/2010/main" val="288267011"/>
              </p:ext>
            </p:extLst>
          </p:nvPr>
        </p:nvGraphicFramePr>
        <p:xfrm>
          <a:off x="260888" y="178879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BAB70D34-5707-8B19-EBFE-FE8704EC5373}"/>
              </a:ext>
            </a:extLst>
          </p:cNvPr>
          <p:cNvGraphicFramePr>
            <a:graphicFrameLocks/>
          </p:cNvGraphicFramePr>
          <p:nvPr>
            <p:extLst>
              <p:ext uri="{D42A27DB-BD31-4B8C-83A1-F6EECF244321}">
                <p14:modId xmlns:p14="http://schemas.microsoft.com/office/powerpoint/2010/main" val="1335602307"/>
              </p:ext>
            </p:extLst>
          </p:nvPr>
        </p:nvGraphicFramePr>
        <p:xfrm>
          <a:off x="5455919" y="1788795"/>
          <a:ext cx="497395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Box 15">
            <a:extLst>
              <a:ext uri="{FF2B5EF4-FFF2-40B4-BE49-F238E27FC236}">
                <a16:creationId xmlns:a16="http://schemas.microsoft.com/office/drawing/2014/main" id="{6A7F73FE-AFA5-6A50-F3B1-D77F063FF534}"/>
              </a:ext>
            </a:extLst>
          </p:cNvPr>
          <p:cNvSpPr txBox="1"/>
          <p:nvPr/>
        </p:nvSpPr>
        <p:spPr>
          <a:xfrm>
            <a:off x="6096000" y="4623117"/>
            <a:ext cx="3119120" cy="306705"/>
          </a:xfrm>
          <a:prstGeom prst="rect">
            <a:avLst/>
          </a:prstGeom>
          <a:noFill/>
          <a:ln w="9525">
            <a:noFill/>
          </a:ln>
        </p:spPr>
        <p:txBody>
          <a:bodyPr wrap="square">
            <a:spAutoFit/>
          </a:bodyPr>
          <a:lstStyle/>
          <a:p>
            <a:pPr indent="0"/>
            <a:r>
              <a:rPr lang="en-US" sz="1400" b="0" dirty="0">
                <a:solidFill>
                  <a:srgbClr val="0000FF"/>
                </a:solidFill>
                <a:latin typeface="Times New Roman" panose="02020603050405020304" charset="0"/>
              </a:rPr>
              <a:t>Figure 10 Home smoking </a:t>
            </a:r>
            <a:r>
              <a:rPr lang="en-US" sz="1400" dirty="0">
                <a:solidFill>
                  <a:srgbClr val="0000FF"/>
                </a:solidFill>
                <a:latin typeface="Times New Roman" panose="02020603050405020304" charset="0"/>
              </a:rPr>
              <a:t>Rules</a:t>
            </a:r>
            <a:endParaRPr lang="en-US" sz="1400" b="0" dirty="0">
              <a:solidFill>
                <a:srgbClr val="0000FF"/>
              </a:solidFill>
              <a:latin typeface="Times New Roman" panose="02020603050405020304" charset="0"/>
            </a:endParaRPr>
          </a:p>
        </p:txBody>
      </p:sp>
      <p:pic>
        <p:nvPicPr>
          <p:cNvPr id="4" name="Picture 3">
            <a:extLst>
              <a:ext uri="{FF2B5EF4-FFF2-40B4-BE49-F238E27FC236}">
                <a16:creationId xmlns:a16="http://schemas.microsoft.com/office/drawing/2014/main" id="{3F02B295-B4B1-F3DB-098C-A06122DEE5E7}"/>
              </a:ext>
            </a:extLst>
          </p:cNvPr>
          <p:cNvPicPr>
            <a:picLocks noChangeAspect="1"/>
          </p:cNvPicPr>
          <p:nvPr/>
        </p:nvPicPr>
        <p:blipFill>
          <a:blip r:embed="rId5"/>
          <a:stretch>
            <a:fillRect/>
          </a:stretch>
        </p:blipFill>
        <p:spPr>
          <a:xfrm>
            <a:off x="10504868" y="88907"/>
            <a:ext cx="146926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355" y="274955"/>
            <a:ext cx="8811260" cy="469265"/>
          </a:xfrm>
        </p:spPr>
        <p:txBody>
          <a:bodyPr/>
          <a:lstStyle/>
          <a:p>
            <a:pPr indent="0"/>
            <a:r>
              <a:rPr lang="en-IN" sz="3600" b="1" dirty="0">
                <a:latin typeface="Times New Roman" panose="02020603050405020304" charset="0"/>
              </a:rPr>
              <a:t>Belief about THS-</a:t>
            </a:r>
            <a:endParaRPr lang="en-US" sz="3600" b="1" dirty="0">
              <a:latin typeface="Times New Roman" panose="02020603050405020304" charset="0"/>
            </a:endParaRPr>
          </a:p>
        </p:txBody>
      </p:sp>
      <p:sp>
        <p:nvSpPr>
          <p:cNvPr id="4" name="Slide Number Placeholder 3"/>
          <p:cNvSpPr>
            <a:spLocks noGrp="1"/>
          </p:cNvSpPr>
          <p:nvPr>
            <p:ph type="sldNum" sz="quarter" idx="12"/>
          </p:nvPr>
        </p:nvSpPr>
        <p:spPr/>
        <p:txBody>
          <a:bodyPr/>
          <a:lstStyle/>
          <a:p>
            <a:fld id="{26AD20E6-394B-4DF0-96A5-9647FF39C943}" type="slidenum">
              <a:rPr lang="en-IN" smtClean="0"/>
              <a:t>11</a:t>
            </a:fld>
            <a:endParaRPr lang="en-IN"/>
          </a:p>
        </p:txBody>
      </p:sp>
      <p:pic>
        <p:nvPicPr>
          <p:cNvPr id="87" name="Google Shape;87;p13"/>
          <p:cNvPicPr preferRelativeResize="0"/>
          <p:nvPr/>
        </p:nvPicPr>
        <p:blipFill rotWithShape="1">
          <a:blip r:embed="rId2"/>
          <a:srcRect/>
          <a:stretch>
            <a:fillRect/>
          </a:stretch>
        </p:blipFill>
        <p:spPr>
          <a:xfrm>
            <a:off x="0" y="24130"/>
            <a:ext cx="1315720" cy="757134"/>
          </a:xfrm>
          <a:prstGeom prst="rect">
            <a:avLst/>
          </a:prstGeom>
          <a:noFill/>
          <a:ln>
            <a:noFill/>
          </a:ln>
        </p:spPr>
      </p:pic>
      <p:sp>
        <p:nvSpPr>
          <p:cNvPr id="100" name="Text Box 99"/>
          <p:cNvSpPr txBox="1"/>
          <p:nvPr/>
        </p:nvSpPr>
        <p:spPr>
          <a:xfrm>
            <a:off x="415925" y="6245225"/>
            <a:ext cx="4324985" cy="306705"/>
          </a:xfrm>
          <a:prstGeom prst="rect">
            <a:avLst/>
          </a:prstGeom>
          <a:noFill/>
          <a:ln w="9525">
            <a:noFill/>
          </a:ln>
        </p:spPr>
        <p:txBody>
          <a:bodyPr wrap="square">
            <a:spAutoFit/>
          </a:bodyPr>
          <a:lstStyle/>
          <a:p>
            <a:pPr indent="0"/>
            <a:r>
              <a:rPr lang="en-US" sz="1400" dirty="0">
                <a:solidFill>
                  <a:srgbClr val="0000FF"/>
                </a:solidFill>
                <a:latin typeface="Times New Roman" panose="02020603050405020304" charset="0"/>
              </a:rPr>
              <a:t>Table 3 – Belief about THS</a:t>
            </a:r>
            <a:endParaRPr lang="en-US" sz="1400" b="0" dirty="0">
              <a:solidFill>
                <a:srgbClr val="0000FF"/>
              </a:solidFill>
              <a:latin typeface="Times New Roman" panose="02020603050405020304" charset="0"/>
            </a:endParaRPr>
          </a:p>
        </p:txBody>
      </p:sp>
      <p:graphicFrame>
        <p:nvGraphicFramePr>
          <p:cNvPr id="13" name="Content Placeholder 12">
            <a:extLst>
              <a:ext uri="{FF2B5EF4-FFF2-40B4-BE49-F238E27FC236}">
                <a16:creationId xmlns:a16="http://schemas.microsoft.com/office/drawing/2014/main" id="{1747A907-A38C-7388-4369-C2C6D3A69359}"/>
              </a:ext>
            </a:extLst>
          </p:cNvPr>
          <p:cNvGraphicFramePr>
            <a:graphicFrameLocks noGrp="1"/>
          </p:cNvGraphicFramePr>
          <p:nvPr>
            <p:ph sz="half" idx="2"/>
            <p:extLst>
              <p:ext uri="{D42A27DB-BD31-4B8C-83A1-F6EECF244321}">
                <p14:modId xmlns:p14="http://schemas.microsoft.com/office/powerpoint/2010/main" val="795279500"/>
              </p:ext>
            </p:extLst>
          </p:nvPr>
        </p:nvGraphicFramePr>
        <p:xfrm>
          <a:off x="157163" y="1015579"/>
          <a:ext cx="11425238" cy="5244796"/>
        </p:xfrm>
        <a:graphic>
          <a:graphicData uri="http://schemas.openxmlformats.org/drawingml/2006/table">
            <a:tbl>
              <a:tblPr firstRow="1" firstCol="1" bandRow="1"/>
              <a:tblGrid>
                <a:gridCol w="1925236">
                  <a:extLst>
                    <a:ext uri="{9D8B030D-6E8A-4147-A177-3AD203B41FA5}">
                      <a16:colId xmlns:a16="http://schemas.microsoft.com/office/drawing/2014/main" val="2995917936"/>
                    </a:ext>
                  </a:extLst>
                </a:gridCol>
                <a:gridCol w="1820093">
                  <a:extLst>
                    <a:ext uri="{9D8B030D-6E8A-4147-A177-3AD203B41FA5}">
                      <a16:colId xmlns:a16="http://schemas.microsoft.com/office/drawing/2014/main" val="2352205225"/>
                    </a:ext>
                  </a:extLst>
                </a:gridCol>
                <a:gridCol w="2044393">
                  <a:extLst>
                    <a:ext uri="{9D8B030D-6E8A-4147-A177-3AD203B41FA5}">
                      <a16:colId xmlns:a16="http://schemas.microsoft.com/office/drawing/2014/main" val="2090300620"/>
                    </a:ext>
                  </a:extLst>
                </a:gridCol>
                <a:gridCol w="1440421">
                  <a:extLst>
                    <a:ext uri="{9D8B030D-6E8A-4147-A177-3AD203B41FA5}">
                      <a16:colId xmlns:a16="http://schemas.microsoft.com/office/drawing/2014/main" val="2914928025"/>
                    </a:ext>
                  </a:extLst>
                </a:gridCol>
                <a:gridCol w="4195095">
                  <a:extLst>
                    <a:ext uri="{9D8B030D-6E8A-4147-A177-3AD203B41FA5}">
                      <a16:colId xmlns:a16="http://schemas.microsoft.com/office/drawing/2014/main" val="455171801"/>
                    </a:ext>
                  </a:extLst>
                </a:gridCol>
              </a:tblGrid>
              <a:tr h="394433">
                <a:tc>
                  <a:txBody>
                    <a:bodyPr/>
                    <a:lstStyle/>
                    <a:p>
                      <a:pPr marL="0" marR="0">
                        <a:lnSpc>
                          <a:spcPct val="107000"/>
                        </a:lnSpc>
                        <a:spcBef>
                          <a:spcPts val="0"/>
                        </a:spcBef>
                        <a:spcAft>
                          <a:spcPts val="0"/>
                        </a:spcAft>
                      </a:pPr>
                      <a:r>
                        <a:rPr lang="en-IN" sz="1200" b="1" dirty="0">
                          <a:solidFill>
                            <a:srgbClr val="3F3F3F"/>
                          </a:solidFill>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rPr>
                        <a:t>Aspect</a:t>
                      </a:r>
                      <a:endParaRPr lang="en-US" sz="1200" dirty="0">
                        <a:effectLst/>
                        <a:highlight>
                          <a:srgbClr val="ED7D31"/>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IN" sz="1200" b="1">
                          <a:solidFill>
                            <a:srgbClr val="3F3F3F"/>
                          </a:solidFill>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rPr>
                        <a:t>Percentage Agree/Strongly Agree</a:t>
                      </a:r>
                      <a:endParaRPr lang="en-US" sz="1200">
                        <a:effectLst/>
                        <a:highlight>
                          <a:srgbClr val="ED7D31"/>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IN" sz="1200" b="1">
                          <a:solidFill>
                            <a:srgbClr val="3F3F3F"/>
                          </a:solidFill>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rPr>
                        <a:t>Percentage Disagree/Strongly Disagree</a:t>
                      </a:r>
                      <a:endParaRPr lang="en-US" sz="1200">
                        <a:effectLst/>
                        <a:highlight>
                          <a:srgbClr val="ED7D31"/>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IN" sz="1200" b="1">
                          <a:solidFill>
                            <a:srgbClr val="3F3F3F"/>
                          </a:solidFill>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rPr>
                        <a:t>Percentage Unsure</a:t>
                      </a:r>
                      <a:endParaRPr lang="en-US" sz="1200">
                        <a:effectLst/>
                        <a:highlight>
                          <a:srgbClr val="ED7D31"/>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IN" sz="1200" b="1">
                          <a:solidFill>
                            <a:srgbClr val="3F3F3F"/>
                          </a:solidFill>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rPr>
                        <a:t>Notes</a:t>
                      </a:r>
                      <a:endParaRPr lang="en-US" sz="1200">
                        <a:effectLst/>
                        <a:highlight>
                          <a:srgbClr val="ED7D31"/>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542984952"/>
                  </a:ext>
                </a:extLst>
              </a:tr>
              <a:tr h="448571">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Harm to Infants and Children</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83%</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12%</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dirty="0">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5%</a:t>
                      </a:r>
                      <a:endParaRPr lang="en-US" sz="1200" dirty="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Significant concern about thirdhand smoke's impact on children's health.</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0474538"/>
                  </a:ext>
                </a:extLst>
              </a:tr>
              <a:tr h="475409">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Harm to Adults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74%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Majority believe in harm to adults, but with slightly less certainty than harm to children.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4157262172"/>
                  </a:ext>
                </a:extLst>
              </a:tr>
              <a:tr h="394433">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Cancer Risk</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50%</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14%</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36%</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Substantial uncertainty regarding cancer risk from thirdhand smoke.</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405180351"/>
                  </a:ext>
                </a:extLst>
              </a:tr>
              <a:tr h="394433">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Duration of Smoke Particles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Varies (See Below)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Uncertainty about longevity of smoke particles in the environment.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3948226710"/>
                  </a:ext>
                </a:extLst>
              </a:tr>
              <a:tr h="240053">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 Days</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74%</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7%</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19%</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Majority agree particles can remain for days.</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677218049"/>
                  </a:ext>
                </a:extLst>
              </a:tr>
              <a:tr h="240053">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 Weeks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36%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Significant uncertainty about particles remaining for weeks.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1339545210"/>
                  </a:ext>
                </a:extLst>
              </a:tr>
              <a:tr h="240053">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 Months</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21%</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29%</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50%</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High uncertainty about particles remaining for months.</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605837586"/>
                  </a:ext>
                </a:extLst>
              </a:tr>
              <a:tr h="394433">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Mixing and Settling with Dust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76%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Strong belief that smoke interacts with household dust.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1546839826"/>
                  </a:ext>
                </a:extLst>
              </a:tr>
              <a:tr h="394433">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Cleaning and Removal</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Varies (See Below)</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rPr>
                        <a:t>Acknowledgement of residue but uncertainty about effectiveness of cleaning.</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732437909"/>
                  </a:ext>
                </a:extLst>
              </a:tr>
              <a:tr h="240053">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 Sticky Particles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Times New Roman" panose="02020603050405020304" pitchFamily="18" charset="0"/>
                          <a:ea typeface="Times New Roman" panose="02020603050405020304" pitchFamily="18" charset="0"/>
                          <a:cs typeface="Times New Roman" panose="02020603050405020304" pitchFamily="18" charset="0"/>
                        </a:rPr>
                        <a:t>Majority acknowledge residue on surfaces.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469402059"/>
                  </a:ext>
                </a:extLst>
              </a:tr>
              <a:tr h="273683">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Times New Roman" panose="02020603050405020304" pitchFamily="18" charset="0"/>
                          <a:cs typeface="Calibri" panose="020F0502020204030204" pitchFamily="34" charset="0"/>
                        </a:rPr>
                        <a:t>- Absorption into Furniture</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45%</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10%</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45%</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Times New Roman" panose="02020603050405020304" pitchFamily="18" charset="0"/>
                          <a:cs typeface="Calibri" panose="020F0502020204030204" pitchFamily="34" charset="0"/>
                        </a:rPr>
                        <a:t>Ambiguity about absorption into furniture and walls.</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972679061"/>
                  </a:ext>
                </a:extLst>
              </a:tr>
              <a:tr h="273683">
                <a:tc>
                  <a:txBody>
                    <a:bodyPr/>
                    <a:lstStyle/>
                    <a:p>
                      <a:pPr marL="0" marR="0">
                        <a:lnSpc>
                          <a:spcPct val="107000"/>
                        </a:lnSpc>
                        <a:spcBef>
                          <a:spcPts val="0"/>
                        </a:spcBef>
                        <a:spcAft>
                          <a:spcPts val="0"/>
                        </a:spcAft>
                      </a:pPr>
                      <a:r>
                        <a:rPr lang="en-IN" sz="1200" b="1">
                          <a:solidFill>
                            <a:srgbClr val="3F3F3F"/>
                          </a:solidFill>
                          <a:effectLst/>
                          <a:latin typeface="Calibri" panose="020F0502020204030204" pitchFamily="34" charset="0"/>
                          <a:ea typeface="Times New Roman" panose="02020603050405020304" pitchFamily="18" charset="0"/>
                          <a:cs typeface="Calibri" panose="020F0502020204030204" pitchFamily="34" charset="0"/>
                        </a:rPr>
                        <a:t>Effectiveness of Cleaning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a:solidFill>
                            <a:srgbClr val="3F3F3F"/>
                          </a:solidFill>
                          <a:effectLst/>
                          <a:latin typeface="Calibri" panose="020F0502020204030204" pitchFamily="34" charset="0"/>
                          <a:ea typeface="Times New Roman" panose="02020603050405020304" pitchFamily="18" charset="0"/>
                          <a:cs typeface="Calibri" panose="020F0502020204030204" pitchFamily="34" charset="0"/>
                        </a:rPr>
                        <a:t>Strong perception that typical cleaning methods are insufficient.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9569514"/>
                  </a:ext>
                </a:extLst>
              </a:tr>
              <a:tr h="427485">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Times New Roman" panose="02020603050405020304" pitchFamily="18" charset="0"/>
                          <a:cs typeface="Calibri" panose="020F0502020204030204" pitchFamily="34" charset="0"/>
                        </a:rPr>
                        <a:t>Children's Exposure</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68%</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10%</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gn="ctr">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Calibri" panose="020F0502020204030204" pitchFamily="34" charset="0"/>
                          <a:cs typeface="Calibri" panose="020F0502020204030204" pitchFamily="34" charset="0"/>
                        </a:rPr>
                        <a:t>22%</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0" marR="0">
                        <a:lnSpc>
                          <a:spcPct val="107000"/>
                        </a:lnSpc>
                        <a:spcBef>
                          <a:spcPts val="0"/>
                        </a:spcBef>
                        <a:spcAft>
                          <a:spcPts val="0"/>
                        </a:spcAft>
                      </a:pPr>
                      <a:r>
                        <a:rPr lang="en-IN" sz="1200" b="1">
                          <a:solidFill>
                            <a:srgbClr val="3F3F3F"/>
                          </a:solidFill>
                          <a:effectLst/>
                          <a:highlight>
                            <a:srgbClr val="FBE4D5"/>
                          </a:highlight>
                          <a:latin typeface="Calibri" panose="020F0502020204030204" pitchFamily="34" charset="0"/>
                          <a:ea typeface="Times New Roman" panose="02020603050405020304" pitchFamily="18" charset="0"/>
                          <a:cs typeface="Calibri" panose="020F0502020204030204" pitchFamily="34" charset="0"/>
                        </a:rPr>
                        <a:t>Significant concern about children's exposure to thirdhand smoke.</a:t>
                      </a:r>
                      <a:endParaRPr lang="en-US" sz="1200">
                        <a:effectLst/>
                        <a:highlight>
                          <a:srgbClr val="FBE4D5"/>
                        </a:highligh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739550399"/>
                  </a:ext>
                </a:extLst>
              </a:tr>
              <a:tr h="413588">
                <a:tc>
                  <a:txBody>
                    <a:bodyPr/>
                    <a:lstStyle/>
                    <a:p>
                      <a:pPr marL="0" marR="0">
                        <a:lnSpc>
                          <a:spcPct val="107000"/>
                        </a:lnSpc>
                        <a:spcBef>
                          <a:spcPts val="0"/>
                        </a:spcBef>
                        <a:spcAft>
                          <a:spcPts val="0"/>
                        </a:spcAft>
                      </a:pPr>
                      <a:r>
                        <a:rPr lang="en-IN" sz="1200" b="1" dirty="0">
                          <a:solidFill>
                            <a:srgbClr val="3F3F3F"/>
                          </a:solidFill>
                          <a:effectLst/>
                          <a:latin typeface="Calibri" panose="020F0502020204030204" pitchFamily="34" charset="0"/>
                          <a:ea typeface="Times New Roman" panose="02020603050405020304" pitchFamily="18" charset="0"/>
                          <a:cs typeface="Calibri" panose="020F0502020204030204" pitchFamily="34" charset="0"/>
                        </a:rPr>
                        <a:t>Smoke-Free Home Protection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IN" sz="1200" b="1">
                          <a:solidFill>
                            <a:srgbClr val="3F3F3F"/>
                          </a:solidFill>
                          <a:effectLst/>
                          <a:latin typeface="Calibri" panose="020F0502020204030204" pitchFamily="34" charset="0"/>
                          <a:ea typeface="Calibri" panose="020F0502020204030204" pitchFamily="34" charset="0"/>
                          <a:cs typeface="Calibri" panose="020F0502020204030204" pitchFamily="34" charset="0"/>
                        </a:rPr>
                        <a:t>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IN" sz="1200" b="1" dirty="0">
                          <a:solidFill>
                            <a:srgbClr val="3F3F3F"/>
                          </a:solidFill>
                          <a:effectLst/>
                          <a:latin typeface="Calibri" panose="020F0502020204030204" pitchFamily="34" charset="0"/>
                          <a:ea typeface="Times New Roman" panose="02020603050405020304" pitchFamily="18" charset="0"/>
                          <a:cs typeface="Calibri" panose="020F0502020204030204" pitchFamily="34" charset="0"/>
                        </a:rPr>
                        <a:t>Belief in protective effect of smoke-free homes, but some uncertainty.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252" marR="48252"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noFill/>
                  </a:tcPr>
                </a:tc>
                <a:extLst>
                  <a:ext uri="{0D108BD9-81ED-4DB2-BD59-A6C34878D82A}">
                    <a16:rowId xmlns:a16="http://schemas.microsoft.com/office/drawing/2014/main" val="175968579"/>
                  </a:ext>
                </a:extLst>
              </a:tr>
            </a:tbl>
          </a:graphicData>
        </a:graphic>
      </p:graphicFrame>
      <p:pic>
        <p:nvPicPr>
          <p:cNvPr id="11" name="Picture 10">
            <a:extLst>
              <a:ext uri="{FF2B5EF4-FFF2-40B4-BE49-F238E27FC236}">
                <a16:creationId xmlns:a16="http://schemas.microsoft.com/office/drawing/2014/main" id="{7B28AC22-84BA-BCCC-2081-AB036F0A71E7}"/>
              </a:ext>
            </a:extLst>
          </p:cNvPr>
          <p:cNvPicPr>
            <a:picLocks noChangeAspect="1"/>
          </p:cNvPicPr>
          <p:nvPr/>
        </p:nvPicPr>
        <p:blipFill>
          <a:blip r:embed="rId3"/>
          <a:stretch>
            <a:fillRect/>
          </a:stretch>
        </p:blipFill>
        <p:spPr>
          <a:xfrm>
            <a:off x="10504868" y="88907"/>
            <a:ext cx="1469263" cy="877052"/>
          </a:xfrm>
          <a:prstGeom prst="rect">
            <a:avLst/>
          </a:prstGeom>
        </p:spPr>
      </p:pic>
      <p:sp>
        <p:nvSpPr>
          <p:cNvPr id="12" name="Footer Placeholder 16">
            <a:extLst>
              <a:ext uri="{FF2B5EF4-FFF2-40B4-BE49-F238E27FC236}">
                <a16:creationId xmlns:a16="http://schemas.microsoft.com/office/drawing/2014/main" id="{497677BD-B561-1FF9-D66E-523251368A51}"/>
              </a:ext>
            </a:extLst>
          </p:cNvPr>
          <p:cNvSpPr>
            <a:spLocks noGrp="1"/>
          </p:cNvSpPr>
          <p:nvPr>
            <p:ph type="ftr" sz="quarter" idx="11"/>
          </p:nvPr>
        </p:nvSpPr>
        <p:spPr>
          <a:xfrm>
            <a:off x="4165600" y="6309995"/>
            <a:ext cx="3860800"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3" name="Footer Placeholder 2"/>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11" name="Title 10"/>
          <p:cNvSpPr>
            <a:spLocks noGrp="1"/>
          </p:cNvSpPr>
          <p:nvPr>
            <p:ph type="title"/>
          </p:nvPr>
        </p:nvSpPr>
        <p:spPr>
          <a:xfrm>
            <a:off x="1316355" y="274955"/>
            <a:ext cx="8811260" cy="469265"/>
          </a:xfrm>
        </p:spPr>
        <p:txBody>
          <a:bodyPr/>
          <a:lstStyle/>
          <a:p>
            <a:pPr algn="ctr"/>
            <a:r>
              <a:rPr lang="en-IN" sz="3600" b="1" dirty="0"/>
              <a:t>Results (5/5)</a:t>
            </a:r>
          </a:p>
        </p:txBody>
      </p:sp>
      <p:sp>
        <p:nvSpPr>
          <p:cNvPr id="12" name="Slide Number Placeholder 11"/>
          <p:cNvSpPr>
            <a:spLocks noGrp="1"/>
          </p:cNvSpPr>
          <p:nvPr>
            <p:ph type="sldNum" sz="quarter" idx="12"/>
          </p:nvPr>
        </p:nvSpPr>
        <p:spPr>
          <a:xfrm>
            <a:off x="8737600" y="6346825"/>
            <a:ext cx="2844800" cy="476250"/>
          </a:xfrm>
        </p:spPr>
        <p:txBody>
          <a:bodyPr/>
          <a:lstStyle/>
          <a:p>
            <a:fld id="{9B618960-8005-486C-9A75-10CB2AAC16F9}" type="slidenum">
              <a:rPr lang="en-US" smtClean="0"/>
              <a:t>12</a:t>
            </a:fld>
            <a:endParaRPr lang="en-US"/>
          </a:p>
        </p:txBody>
      </p:sp>
      <p:sp>
        <p:nvSpPr>
          <p:cNvPr id="2" name="Oval 1">
            <a:extLst>
              <a:ext uri="{FF2B5EF4-FFF2-40B4-BE49-F238E27FC236}">
                <a16:creationId xmlns:a16="http://schemas.microsoft.com/office/drawing/2014/main" id="{E985B65F-6DE4-1229-CBF5-B1A4A0CAB36B}"/>
              </a:ext>
            </a:extLst>
          </p:cNvPr>
          <p:cNvSpPr/>
          <p:nvPr/>
        </p:nvSpPr>
        <p:spPr>
          <a:xfrm>
            <a:off x="0" y="1641157"/>
            <a:ext cx="11858625" cy="3575686"/>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2"/>
                </a:solidFill>
              </a:rPr>
              <a:t>Analysis reveals substantial awareness and concern about the impacts of thirdhand smoke, particularly on infants and children. </a:t>
            </a:r>
          </a:p>
          <a:p>
            <a:pPr marL="285750" indent="-285750">
              <a:buFont typeface="Arial" panose="020B0604020202020204" pitchFamily="34" charset="0"/>
              <a:buChar char="•"/>
            </a:pPr>
            <a:r>
              <a:rPr lang="en-US" dirty="0">
                <a:solidFill>
                  <a:schemeClr val="tx2"/>
                </a:solidFill>
              </a:rPr>
              <a:t>There is a strong belief that thirdhand smoke poses health risks, persists in the environment, and interacts with household dust and surfaces.</a:t>
            </a:r>
          </a:p>
          <a:p>
            <a:pPr marL="285750" indent="-285750">
              <a:buFont typeface="Arial" panose="020B0604020202020204" pitchFamily="34" charset="0"/>
              <a:buChar char="•"/>
            </a:pPr>
            <a:r>
              <a:rPr lang="en-US" dirty="0">
                <a:solidFill>
                  <a:schemeClr val="tx2"/>
                </a:solidFill>
              </a:rPr>
              <a:t> However, there are notable areas of uncertainty, particularly regarding the duration of thirdhand smoke's presence and the extent of its absorption into household materials.</a:t>
            </a:r>
          </a:p>
          <a:p>
            <a:pPr marL="285750" indent="-285750">
              <a:buFont typeface="Arial" panose="020B0604020202020204" pitchFamily="34" charset="0"/>
              <a:buChar char="•"/>
            </a:pPr>
            <a:r>
              <a:rPr lang="en-US" dirty="0">
                <a:solidFill>
                  <a:schemeClr val="tx2"/>
                </a:solidFill>
              </a:rPr>
              <a:t> These findings highlight the need for continued public education, more comprehensive cleaning guidelines, and further research to address these gaps in understanding and to reinforce the importance of smoke-free environments.</a:t>
            </a:r>
          </a:p>
          <a:p>
            <a:pPr algn="ctr"/>
            <a:endParaRPr lang="en-US" dirty="0"/>
          </a:p>
        </p:txBody>
      </p:sp>
      <p:pic>
        <p:nvPicPr>
          <p:cNvPr id="8" name="Graphic 7" descr="No smoking">
            <a:extLst>
              <a:ext uri="{FF2B5EF4-FFF2-40B4-BE49-F238E27FC236}">
                <a16:creationId xmlns:a16="http://schemas.microsoft.com/office/drawing/2014/main" id="{E62A6B3F-98E5-8514-769F-A776C10D8A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18445" y="370205"/>
            <a:ext cx="13258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5056">
              <a:srgbClr val="D1E5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t>Discussion </a:t>
            </a:r>
          </a:p>
        </p:txBody>
      </p:sp>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5" name="Footer Placeholder 4"/>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6" name="Slide Number Placeholder 5"/>
          <p:cNvSpPr>
            <a:spLocks noGrp="1"/>
          </p:cNvSpPr>
          <p:nvPr>
            <p:ph type="sldNum" sz="quarter" idx="12"/>
          </p:nvPr>
        </p:nvSpPr>
        <p:spPr>
          <a:xfrm>
            <a:off x="8737600" y="6346825"/>
            <a:ext cx="2844800" cy="476250"/>
          </a:xfrm>
        </p:spPr>
        <p:txBody>
          <a:bodyPr/>
          <a:lstStyle/>
          <a:p>
            <a:fld id="{9B618960-8005-486C-9A75-10CB2AAC16F9}" type="slidenum">
              <a:rPr lang="en-US" smtClean="0"/>
              <a:t>13</a:t>
            </a:fld>
            <a:endParaRPr lang="en-US"/>
          </a:p>
        </p:txBody>
      </p:sp>
      <p:pic>
        <p:nvPicPr>
          <p:cNvPr id="4" name="Picture 3">
            <a:extLst>
              <a:ext uri="{FF2B5EF4-FFF2-40B4-BE49-F238E27FC236}">
                <a16:creationId xmlns:a16="http://schemas.microsoft.com/office/drawing/2014/main" id="{A03B5B74-BB14-ECBC-630B-2F624608C3EE}"/>
              </a:ext>
            </a:extLst>
          </p:cNvPr>
          <p:cNvPicPr>
            <a:picLocks noChangeAspect="1"/>
          </p:cNvPicPr>
          <p:nvPr/>
        </p:nvPicPr>
        <p:blipFill>
          <a:blip r:embed="rId3"/>
          <a:stretch>
            <a:fillRect/>
          </a:stretch>
        </p:blipFill>
        <p:spPr>
          <a:xfrm>
            <a:off x="10504868" y="88907"/>
            <a:ext cx="1469263" cy="926672"/>
          </a:xfrm>
          <a:prstGeom prst="rect">
            <a:avLst/>
          </a:prstGeom>
        </p:spPr>
      </p:pic>
      <p:sp>
        <p:nvSpPr>
          <p:cNvPr id="7" name="Rectangle: Rounded Corners 6">
            <a:extLst>
              <a:ext uri="{FF2B5EF4-FFF2-40B4-BE49-F238E27FC236}">
                <a16:creationId xmlns:a16="http://schemas.microsoft.com/office/drawing/2014/main" id="{B5277DF9-6A60-B7D2-0C70-C02FABFD93E4}"/>
              </a:ext>
            </a:extLst>
          </p:cNvPr>
          <p:cNvSpPr/>
          <p:nvPr/>
        </p:nvSpPr>
        <p:spPr>
          <a:xfrm>
            <a:off x="414337" y="1400809"/>
            <a:ext cx="11363326" cy="14465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 World Health Organization (WHO) estimates that 21% of adults globally (36% of men and 7% of women) are current smokers. In our study, female doctors smoke and were more aware of THS than male doctors, and 40% of the participants had no knowledge about third-hand smoke.</a:t>
            </a:r>
          </a:p>
        </p:txBody>
      </p:sp>
      <p:sp>
        <p:nvSpPr>
          <p:cNvPr id="8" name="Rectangle: Rounded Corners 7">
            <a:extLst>
              <a:ext uri="{FF2B5EF4-FFF2-40B4-BE49-F238E27FC236}">
                <a16:creationId xmlns:a16="http://schemas.microsoft.com/office/drawing/2014/main" id="{E4ED165A-9931-BDDD-F641-07F94592CA46}"/>
              </a:ext>
            </a:extLst>
          </p:cNvPr>
          <p:cNvSpPr/>
          <p:nvPr/>
        </p:nvSpPr>
        <p:spPr>
          <a:xfrm>
            <a:off x="423862" y="3065683"/>
            <a:ext cx="11363326" cy="14465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 knowledge levels of healthcare professionals have to be higher than the society and, in a study, conducted by Darlow et al, health professionals thought that smoking affected the quality of parenting and said that they did not smoke at home.</a:t>
            </a:r>
          </a:p>
        </p:txBody>
      </p:sp>
      <p:sp>
        <p:nvSpPr>
          <p:cNvPr id="9" name="Rectangle: Rounded Corners 8">
            <a:extLst>
              <a:ext uri="{FF2B5EF4-FFF2-40B4-BE49-F238E27FC236}">
                <a16:creationId xmlns:a16="http://schemas.microsoft.com/office/drawing/2014/main" id="{8B288057-7EFB-21D9-593A-BBE8A521FC70}"/>
              </a:ext>
            </a:extLst>
          </p:cNvPr>
          <p:cNvSpPr/>
          <p:nvPr/>
        </p:nvSpPr>
        <p:spPr>
          <a:xfrm>
            <a:off x="414337" y="4733926"/>
            <a:ext cx="11363326" cy="14465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However, in a multinational study investigating health professionals' knowledge of THS, almost two in three participating health professionals did not know what THS was, and the authors concluded that education should be provided.</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0000" t="-2000" r="-4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t>Conclusion</a:t>
            </a:r>
          </a:p>
        </p:txBody>
      </p:sp>
      <p:sp>
        <p:nvSpPr>
          <p:cNvPr id="3" name="Content Placeholder 2"/>
          <p:cNvSpPr>
            <a:spLocks noGrp="1"/>
          </p:cNvSpPr>
          <p:nvPr>
            <p:ph idx="1"/>
          </p:nvPr>
        </p:nvSpPr>
        <p:spPr/>
        <p:txBody>
          <a:bodyPr/>
          <a:lstStyle/>
          <a:p>
            <a:r>
              <a:rPr lang="en-IN" sz="2000" b="0" i="0" dirty="0">
                <a:solidFill>
                  <a:srgbClr val="212121"/>
                </a:solidFill>
                <a:effectLst/>
                <a:latin typeface="Arial" panose="020B0604020202020204" pitchFamily="34" charset="0"/>
                <a:cs typeface="Arial" panose="020B0604020202020204" pitchFamily="34" charset="0"/>
              </a:rPr>
              <a:t>Results showed that understanding or believing that THS is harmful was associated with a greater likelihood of providers discussing THS with others.</a:t>
            </a:r>
          </a:p>
          <a:p>
            <a:r>
              <a:rPr lang="en-IN" sz="2000" b="0" i="0" dirty="0">
                <a:solidFill>
                  <a:srgbClr val="212121"/>
                </a:solidFill>
                <a:effectLst/>
                <a:latin typeface="Arial" panose="020B0604020202020204" pitchFamily="34" charset="0"/>
                <a:cs typeface="Arial" panose="020B0604020202020204" pitchFamily="34" charset="0"/>
              </a:rPr>
              <a:t> Improving provider education about THS could increase the likelihood that more smokers and patients exposed to THS receive information from providers, who are a credible source of health education that can improve motivation to quit or reduce smoke exposure. </a:t>
            </a:r>
          </a:p>
          <a:p>
            <a:r>
              <a:rPr lang="en-IN" sz="2000" b="0" i="0" dirty="0">
                <a:solidFill>
                  <a:srgbClr val="212121"/>
                </a:solidFill>
                <a:effectLst/>
                <a:latin typeface="Arial" panose="020B0604020202020204" pitchFamily="34" charset="0"/>
                <a:cs typeface="Arial" panose="020B0604020202020204" pitchFamily="34" charset="0"/>
              </a:rPr>
              <a:t>This may be especially beneficial for parents who smoke, as believing that quitting will benefit one’s own children is associated with successful quite attempts . </a:t>
            </a:r>
          </a:p>
          <a:p>
            <a:r>
              <a:rPr lang="en-IN" sz="2000" b="0" i="0" dirty="0">
                <a:solidFill>
                  <a:srgbClr val="212121"/>
                </a:solidFill>
                <a:effectLst/>
                <a:latin typeface="Arial" panose="020B0604020202020204" pitchFamily="34" charset="0"/>
                <a:cs typeface="Arial" panose="020B0604020202020204" pitchFamily="34" charset="0"/>
              </a:rPr>
              <a:t>Since our results did not suggest that attitudes about smoking relate to likelihood of discussing THS, these results further point to the importance of educating providers about the dangers of THS. Doing so may shape perceptions of smoking restrictions and improve harm reduction advice practices.</a:t>
            </a:r>
            <a:endParaRPr lang="en-IN" sz="2000" dirty="0">
              <a:latin typeface="Arial" panose="020B0604020202020204" pitchFamily="34" charset="0"/>
              <a:cs typeface="Arial" panose="020B0604020202020204" pitchFamily="34" charset="0"/>
            </a:endParaRPr>
          </a:p>
        </p:txBody>
      </p:sp>
      <p:pic>
        <p:nvPicPr>
          <p:cNvPr id="87" name="Google Shape;87;p13"/>
          <p:cNvPicPr preferRelativeResize="0"/>
          <p:nvPr/>
        </p:nvPicPr>
        <p:blipFill rotWithShape="1">
          <a:blip r:embed="rId3"/>
          <a:srcRect/>
          <a:stretch>
            <a:fillRect/>
          </a:stretch>
        </p:blipFill>
        <p:spPr>
          <a:xfrm>
            <a:off x="0" y="24130"/>
            <a:ext cx="1315720" cy="635635"/>
          </a:xfrm>
          <a:prstGeom prst="rect">
            <a:avLst/>
          </a:prstGeom>
          <a:noFill/>
          <a:ln>
            <a:noFill/>
          </a:ln>
        </p:spPr>
      </p:pic>
      <p:sp>
        <p:nvSpPr>
          <p:cNvPr id="5" name="Footer Placeholder 4"/>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6" name="Slide Number Placeholder 5"/>
          <p:cNvSpPr>
            <a:spLocks noGrp="1"/>
          </p:cNvSpPr>
          <p:nvPr>
            <p:ph type="sldNum" sz="quarter" idx="12"/>
          </p:nvPr>
        </p:nvSpPr>
        <p:spPr>
          <a:xfrm>
            <a:off x="8737600" y="6346825"/>
            <a:ext cx="2844800" cy="476250"/>
          </a:xfrm>
        </p:spPr>
        <p:txBody>
          <a:bodyPr/>
          <a:lstStyle/>
          <a:p>
            <a:fld id="{9B618960-8005-486C-9A75-10CB2AAC16F9}" type="slidenum">
              <a:rPr lang="en-US" smtClean="0"/>
              <a:t>14</a:t>
            </a:fld>
            <a:endParaRPr lang="en-US"/>
          </a:p>
        </p:txBody>
      </p:sp>
      <p:pic>
        <p:nvPicPr>
          <p:cNvPr id="4" name="Picture 3">
            <a:extLst>
              <a:ext uri="{FF2B5EF4-FFF2-40B4-BE49-F238E27FC236}">
                <a16:creationId xmlns:a16="http://schemas.microsoft.com/office/drawing/2014/main" id="{83E7519B-5B6B-A303-C41F-153588C7FFFC}"/>
              </a:ext>
            </a:extLst>
          </p:cNvPr>
          <p:cNvPicPr>
            <a:picLocks noChangeAspect="1"/>
          </p:cNvPicPr>
          <p:nvPr/>
        </p:nvPicPr>
        <p:blipFill>
          <a:blip r:embed="rId4"/>
          <a:stretch>
            <a:fillRect/>
          </a:stretch>
        </p:blipFill>
        <p:spPr>
          <a:xfrm>
            <a:off x="10504868" y="88907"/>
            <a:ext cx="146926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8" name="Title 1"/>
          <p:cNvSpPr>
            <a:spLocks noGrp="1"/>
          </p:cNvSpPr>
          <p:nvPr/>
        </p:nvSpPr>
        <p:spPr>
          <a:xfrm>
            <a:off x="2680970" y="340360"/>
            <a:ext cx="7241540" cy="768350"/>
          </a:xfrm>
          <a:prstGeom prst="rect">
            <a:avLst/>
          </a:prstGeom>
        </p:spPr>
        <p:txBody>
          <a:bodyPr lIns="91440" tIns="45720" rIns="91440" bIns="45720" anchor="ctr" anchorCtr="0"/>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3200" dirty="0">
                <a:solidFill>
                  <a:schemeClr val="tx1"/>
                </a:solidFill>
              </a:rPr>
              <a:t>Reference</a:t>
            </a:r>
          </a:p>
        </p:txBody>
      </p:sp>
      <p:sp>
        <p:nvSpPr>
          <p:cNvPr id="10" name="Footer Placeholder 9"/>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2" name="Slide Number Placeholder 1"/>
          <p:cNvSpPr>
            <a:spLocks noGrp="1"/>
          </p:cNvSpPr>
          <p:nvPr>
            <p:ph type="sldNum" sz="quarter" idx="12"/>
          </p:nvPr>
        </p:nvSpPr>
        <p:spPr>
          <a:xfrm>
            <a:off x="8737600" y="6346825"/>
            <a:ext cx="2844800" cy="476250"/>
          </a:xfrm>
        </p:spPr>
        <p:txBody>
          <a:bodyPr/>
          <a:lstStyle/>
          <a:p>
            <a:fld id="{9B618960-8005-486C-9A75-10CB2AAC16F9}" type="slidenum">
              <a:rPr lang="en-US" smtClean="0"/>
              <a:t>15</a:t>
            </a:fld>
            <a:endParaRPr lang="en-US"/>
          </a:p>
        </p:txBody>
      </p:sp>
      <p:sp>
        <p:nvSpPr>
          <p:cNvPr id="4" name="Content Placeholder 3">
            <a:extLst>
              <a:ext uri="{FF2B5EF4-FFF2-40B4-BE49-F238E27FC236}">
                <a16:creationId xmlns:a16="http://schemas.microsoft.com/office/drawing/2014/main" id="{B35B8AF1-EB57-DF13-4F0A-1B91626FACEF}"/>
              </a:ext>
            </a:extLst>
          </p:cNvPr>
          <p:cNvSpPr>
            <a:spLocks noGrp="1"/>
          </p:cNvSpPr>
          <p:nvPr>
            <p:ph idx="1"/>
          </p:nvPr>
        </p:nvSpPr>
        <p:spPr/>
        <p:txBody>
          <a:bodyPr/>
          <a:lstStyle/>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1.Aras A, </a:t>
            </a:r>
            <a:r>
              <a:rPr lang="en-IN" sz="1400" dirty="0" err="1">
                <a:solidFill>
                  <a:srgbClr val="000000"/>
                </a:solidFill>
                <a:effectLst/>
                <a:latin typeface="Times New Roman" panose="02020603050405020304" pitchFamily="18" charset="0"/>
                <a:ea typeface="Times New Roman" panose="02020603050405020304" pitchFamily="18" charset="0"/>
              </a:rPr>
              <a:t>Bayraktar</a:t>
            </a:r>
            <a:r>
              <a:rPr lang="en-IN" sz="1400" dirty="0">
                <a:solidFill>
                  <a:srgbClr val="000000"/>
                </a:solidFill>
                <a:effectLst/>
                <a:latin typeface="Times New Roman" panose="02020603050405020304" pitchFamily="18" charset="0"/>
                <a:ea typeface="Times New Roman" panose="02020603050405020304" pitchFamily="18" charset="0"/>
              </a:rPr>
              <a:t> M. Third-hand Smoke Perception and Awareness among Medical Students: A Survey Study [Internet]. 2024 [cited 2024 Jun 9]. Available from: https://www.researchsquare.com/article/rs-3958787/v1</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2.Darlow SD, Heckman CJ, Munshi T, Collins B. Thirdhand Smoke Beliefs and </a:t>
            </a:r>
            <a:r>
              <a:rPr lang="en-IN" sz="1400" dirty="0" err="1">
                <a:solidFill>
                  <a:srgbClr val="000000"/>
                </a:solidFill>
                <a:effectLst/>
                <a:latin typeface="Times New Roman" panose="02020603050405020304" pitchFamily="18" charset="0"/>
                <a:ea typeface="Times New Roman" panose="02020603050405020304" pitchFamily="18" charset="0"/>
              </a:rPr>
              <a:t>Behaviors</a:t>
            </a:r>
            <a:r>
              <a:rPr lang="en-IN" sz="1400" dirty="0">
                <a:solidFill>
                  <a:srgbClr val="000000"/>
                </a:solidFill>
                <a:effectLst/>
                <a:latin typeface="Times New Roman" panose="02020603050405020304" pitchFamily="18" charset="0"/>
                <a:ea typeface="Times New Roman" panose="02020603050405020304" pitchFamily="18" charset="0"/>
              </a:rPr>
              <a:t> among Healthcare Professionals. </a:t>
            </a:r>
            <a:r>
              <a:rPr lang="en-IN" sz="1400" dirty="0" err="1">
                <a:solidFill>
                  <a:srgbClr val="000000"/>
                </a:solidFill>
                <a:effectLst/>
                <a:latin typeface="Times New Roman" panose="02020603050405020304" pitchFamily="18" charset="0"/>
                <a:ea typeface="Times New Roman" panose="02020603050405020304" pitchFamily="18" charset="0"/>
              </a:rPr>
              <a:t>Psychol</a:t>
            </a:r>
            <a:r>
              <a:rPr lang="en-IN" sz="1400" dirty="0">
                <a:solidFill>
                  <a:srgbClr val="000000"/>
                </a:solidFill>
                <a:effectLst/>
                <a:latin typeface="Times New Roman" panose="02020603050405020304" pitchFamily="18" charset="0"/>
                <a:ea typeface="Times New Roman" panose="02020603050405020304" pitchFamily="18" charset="0"/>
              </a:rPr>
              <a:t> Health Med [Internet]. 2017 Apr [cited 2024 Jun 9];22(4):415–24. Available from: https://www.ncbi.nlm.nih.gov/pmc/articles/PMC5659263/</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3.Thirdhand smoke beliefs and </a:t>
            </a:r>
            <a:r>
              <a:rPr lang="en-IN" sz="1400" dirty="0" err="1">
                <a:solidFill>
                  <a:srgbClr val="000000"/>
                </a:solidFill>
                <a:effectLst/>
                <a:latin typeface="Times New Roman" panose="02020603050405020304" pitchFamily="18" charset="0"/>
                <a:ea typeface="Times New Roman" panose="02020603050405020304" pitchFamily="18" charset="0"/>
              </a:rPr>
              <a:t>behaviors</a:t>
            </a:r>
            <a:r>
              <a:rPr lang="en-IN" sz="1400" dirty="0">
                <a:solidFill>
                  <a:srgbClr val="000000"/>
                </a:solidFill>
                <a:effectLst/>
                <a:latin typeface="Times New Roman" panose="02020603050405020304" pitchFamily="18" charset="0"/>
                <a:ea typeface="Times New Roman" panose="02020603050405020304" pitchFamily="18" charset="0"/>
              </a:rPr>
              <a:t> among families of primary school children in Shanghai - PMC [Internet]. [cited 2024 Apr 17]. Available from: https://www.ncbi.nlm.nih.gov/pmc/articles/PMC7873816/</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4.Çoşğun İG, </a:t>
            </a:r>
            <a:r>
              <a:rPr lang="en-IN" sz="1400" dirty="0" err="1">
                <a:solidFill>
                  <a:srgbClr val="000000"/>
                </a:solidFill>
                <a:effectLst/>
                <a:latin typeface="Times New Roman" panose="02020603050405020304" pitchFamily="18" charset="0"/>
                <a:ea typeface="Times New Roman" panose="02020603050405020304" pitchFamily="18" charset="0"/>
              </a:rPr>
              <a:t>Çilekar</a:t>
            </a:r>
            <a:r>
              <a:rPr lang="en-IN" sz="1400" dirty="0">
                <a:solidFill>
                  <a:srgbClr val="000000"/>
                </a:solidFill>
                <a:effectLst/>
                <a:latin typeface="Times New Roman" panose="02020603050405020304" pitchFamily="18" charset="0"/>
                <a:ea typeface="Times New Roman" panose="02020603050405020304" pitchFamily="18" charset="0"/>
              </a:rPr>
              <a:t> Ş, </a:t>
            </a:r>
            <a:r>
              <a:rPr lang="en-IN" sz="1400" dirty="0" err="1">
                <a:solidFill>
                  <a:srgbClr val="000000"/>
                </a:solidFill>
                <a:effectLst/>
                <a:latin typeface="Times New Roman" panose="02020603050405020304" pitchFamily="18" charset="0"/>
                <a:ea typeface="Times New Roman" panose="02020603050405020304" pitchFamily="18" charset="0"/>
              </a:rPr>
              <a:t>Balcı</a:t>
            </a:r>
            <a:r>
              <a:rPr lang="en-IN" sz="1400" dirty="0">
                <a:solidFill>
                  <a:srgbClr val="000000"/>
                </a:solidFill>
                <a:effectLst/>
                <a:latin typeface="Times New Roman" panose="02020603050405020304" pitchFamily="18" charset="0"/>
                <a:ea typeface="Times New Roman" panose="02020603050405020304" pitchFamily="18" charset="0"/>
              </a:rPr>
              <a:t> A, </a:t>
            </a:r>
            <a:r>
              <a:rPr lang="en-IN" sz="1400" dirty="0" err="1">
                <a:solidFill>
                  <a:srgbClr val="000000"/>
                </a:solidFill>
                <a:effectLst/>
                <a:latin typeface="Times New Roman" panose="02020603050405020304" pitchFamily="18" charset="0"/>
                <a:ea typeface="Times New Roman" panose="02020603050405020304" pitchFamily="18" charset="0"/>
              </a:rPr>
              <a:t>Köymen</a:t>
            </a:r>
            <a:r>
              <a:rPr lang="en-IN" sz="1400" dirty="0">
                <a:solidFill>
                  <a:srgbClr val="000000"/>
                </a:solidFill>
                <a:effectLst/>
                <a:latin typeface="Times New Roman" panose="02020603050405020304" pitchFamily="18" charset="0"/>
                <a:ea typeface="Times New Roman" panose="02020603050405020304" pitchFamily="18" charset="0"/>
              </a:rPr>
              <a:t> BN, Moral S, Nur B, et al. The beliefs of medical faculty students about thirdhand smoke. Tob </a:t>
            </a:r>
            <a:r>
              <a:rPr lang="en-IN" sz="1400" dirty="0" err="1">
                <a:solidFill>
                  <a:srgbClr val="000000"/>
                </a:solidFill>
                <a:effectLst/>
                <a:latin typeface="Times New Roman" panose="02020603050405020304" pitchFamily="18" charset="0"/>
                <a:ea typeface="Times New Roman" panose="02020603050405020304" pitchFamily="18" charset="0"/>
              </a:rPr>
              <a:t>Induc</a:t>
            </a:r>
            <a:r>
              <a:rPr lang="en-IN" sz="1400" dirty="0">
                <a:solidFill>
                  <a:srgbClr val="000000"/>
                </a:solidFill>
                <a:effectLst/>
                <a:latin typeface="Times New Roman" panose="02020603050405020304" pitchFamily="18" charset="0"/>
                <a:ea typeface="Times New Roman" panose="02020603050405020304" pitchFamily="18" charset="0"/>
              </a:rPr>
              <a:t> Dis [Internet]. 2023 Jan 31 [cited 2023 Dec 24];21(January):1–8. Available from: http://www.tobaccoinduceddiseases.org/The-beliefs-of-medical-faculty-students-about-thirdhand-nsmoke,157202,0,2.html</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5.Pandiyan I, </a:t>
            </a:r>
            <a:r>
              <a:rPr lang="en-IN" sz="1400" dirty="0" err="1">
                <a:solidFill>
                  <a:srgbClr val="000000"/>
                </a:solidFill>
                <a:effectLst/>
                <a:latin typeface="Times New Roman" panose="02020603050405020304" pitchFamily="18" charset="0"/>
                <a:ea typeface="Times New Roman" panose="02020603050405020304" pitchFamily="18" charset="0"/>
              </a:rPr>
              <a:t>Kumar.R</a:t>
            </a:r>
            <a:r>
              <a:rPr lang="en-IN" sz="1400" dirty="0">
                <a:solidFill>
                  <a:srgbClr val="000000"/>
                </a:solidFill>
                <a:effectLst/>
                <a:latin typeface="Times New Roman" panose="02020603050405020304" pitchFamily="18" charset="0"/>
                <a:ea typeface="Times New Roman" panose="02020603050405020304" pitchFamily="18" charset="0"/>
              </a:rPr>
              <a:t> P, </a:t>
            </a:r>
            <a:r>
              <a:rPr lang="en-IN" sz="1400" dirty="0" err="1">
                <a:solidFill>
                  <a:srgbClr val="000000"/>
                </a:solidFill>
                <a:effectLst/>
                <a:latin typeface="Times New Roman" panose="02020603050405020304" pitchFamily="18" charset="0"/>
                <a:ea typeface="Times New Roman" panose="02020603050405020304" pitchFamily="18" charset="0"/>
              </a:rPr>
              <a:t>Indiran</a:t>
            </a:r>
            <a:r>
              <a:rPr lang="en-IN" sz="1400" dirty="0">
                <a:solidFill>
                  <a:srgbClr val="000000"/>
                </a:solidFill>
                <a:effectLst/>
                <a:latin typeface="Times New Roman" panose="02020603050405020304" pitchFamily="18" charset="0"/>
                <a:ea typeface="Times New Roman" panose="02020603050405020304" pitchFamily="18" charset="0"/>
              </a:rPr>
              <a:t> MA. KNOWLEDGE AND AWARENESS OF THIRDHAND SMOKE AMONG SMOKERS AND NON-SMOKERS -A COMPARATIVE CROSS SECTIONAL STUDY. 2020 Jul 8; </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6.(2) (PDF) Promoting Smoke-Free Environments: The Impact of Thirdhand Smoke Awareness on Smoking Bans at Home [Internet]. [cited 2023 Dec 25]. Available from: https://www.researchgate.net/publication/373488978_Promoting_Smoke-Free_Environments_The_Impact_of_Thirdhand_Smoke_Awareness_on_Smoking_Bans_at_Home?_tp=eyJjb250ZXh0Ijp7ImZpcnN0UGFnZSI6InNlYXJjaCIsInBhZ2UiOiJzZWFyY2giLCJwb3NpdGlvbiI6InBhZ2VIZWFkZXIifX0</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buNone/>
            </a:pPr>
            <a:r>
              <a:rPr lang="en-IN" sz="1400" dirty="0">
                <a:solidFill>
                  <a:srgbClr val="000000"/>
                </a:solidFill>
                <a:effectLst/>
                <a:latin typeface="Times New Roman" panose="02020603050405020304" pitchFamily="18" charset="0"/>
                <a:ea typeface="Times New Roman" panose="02020603050405020304" pitchFamily="18" charset="0"/>
              </a:rPr>
              <a:t>7.Chandran MP, M P, S G, </a:t>
            </a:r>
            <a:r>
              <a:rPr lang="en-IN" sz="1400" dirty="0" err="1">
                <a:solidFill>
                  <a:srgbClr val="000000"/>
                </a:solidFill>
                <a:effectLst/>
                <a:latin typeface="Times New Roman" panose="02020603050405020304" pitchFamily="18" charset="0"/>
                <a:ea typeface="Times New Roman" panose="02020603050405020304" pitchFamily="18" charset="0"/>
              </a:rPr>
              <a:t>Madhavan</a:t>
            </a:r>
            <a:r>
              <a:rPr lang="en-IN" sz="1400" dirty="0">
                <a:solidFill>
                  <a:srgbClr val="000000"/>
                </a:solidFill>
                <a:effectLst/>
                <a:latin typeface="Times New Roman" panose="02020603050405020304" pitchFamily="18" charset="0"/>
                <a:ea typeface="Times New Roman" panose="02020603050405020304" pitchFamily="18" charset="0"/>
              </a:rPr>
              <a:t> A, V A. A cross-sectional study on beliefs about thirdhand smoke among the general population in Bangalore city, India. Int J Community Med Public Health [Internet]. 2022 Sep 28 [cited 2024 Jan 15];9(10):3694–700. Available from: https://www.ijcmph.com/index.php/ijcmph/article/view/10066</a:t>
            </a:r>
            <a:endParaRPr lang="en-IN" sz="1400" dirty="0">
              <a:solidFill>
                <a:srgbClr val="000000"/>
              </a:solidFill>
              <a:effectLst/>
              <a:latin typeface="Courier New" panose="02070309020205020404" pitchFamily="49" charset="0"/>
              <a:ea typeface="Times New Roman" panose="02020603050405020304" pitchFamily="18" charset="0"/>
            </a:endParaRPr>
          </a:p>
          <a:p>
            <a:pPr marL="0" indent="0">
              <a:lnSpc>
                <a:spcPts val="2000"/>
              </a:lnSpc>
              <a:buNone/>
            </a:pPr>
            <a:endParaRPr lang="en-IN" sz="1800" dirty="0">
              <a:solidFill>
                <a:srgbClr val="000000"/>
              </a:solidFill>
              <a:effectLst/>
              <a:latin typeface="Courier New" panose="02070309020205020404" pitchFamily="49" charset="0"/>
              <a:ea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5BA338DA-E8BE-D6D8-FBA5-B773957570FA}"/>
              </a:ext>
            </a:extLst>
          </p:cNvPr>
          <p:cNvPicPr>
            <a:picLocks noChangeAspect="1"/>
          </p:cNvPicPr>
          <p:nvPr/>
        </p:nvPicPr>
        <p:blipFill>
          <a:blip r:embed="rId3"/>
          <a:stretch>
            <a:fillRect/>
          </a:stretch>
        </p:blipFill>
        <p:spPr>
          <a:xfrm>
            <a:off x="10504868" y="88907"/>
            <a:ext cx="146926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A97F-6B3E-F65C-B4BF-203C066A76FA}"/>
              </a:ext>
            </a:extLst>
          </p:cNvPr>
          <p:cNvSpPr>
            <a:spLocks noGrp="1"/>
          </p:cNvSpPr>
          <p:nvPr>
            <p:ph type="title"/>
          </p:nvPr>
        </p:nvSpPr>
        <p:spPr/>
        <p:txBody>
          <a:bodyPr/>
          <a:lstStyle/>
          <a:p>
            <a:r>
              <a:rPr lang="en-IN" dirty="0"/>
              <a:t>Pictorial Journey-</a:t>
            </a:r>
          </a:p>
        </p:txBody>
      </p:sp>
      <p:pic>
        <p:nvPicPr>
          <p:cNvPr id="6" name="Content Placeholder 5">
            <a:extLst>
              <a:ext uri="{FF2B5EF4-FFF2-40B4-BE49-F238E27FC236}">
                <a16:creationId xmlns:a16="http://schemas.microsoft.com/office/drawing/2014/main" id="{78574C41-2D51-73D6-5744-AC9E01795ACA}"/>
              </a:ext>
            </a:extLst>
          </p:cNvPr>
          <p:cNvPicPr>
            <a:picLocks noGrp="1" noChangeAspect="1"/>
          </p:cNvPicPr>
          <p:nvPr>
            <p:ph idx="1"/>
          </p:nvPr>
        </p:nvPicPr>
        <p:blipFill>
          <a:blip r:embed="rId2"/>
          <a:stretch>
            <a:fillRect/>
          </a:stretch>
        </p:blipFill>
        <p:spPr>
          <a:xfrm>
            <a:off x="313133" y="1212012"/>
            <a:ext cx="3568753" cy="2007424"/>
          </a:xfrm>
          <a:prstGeom prst="rect">
            <a:avLst/>
          </a:prstGeom>
        </p:spPr>
      </p:pic>
      <p:sp>
        <p:nvSpPr>
          <p:cNvPr id="4" name="Footer Placeholder 3">
            <a:extLst>
              <a:ext uri="{FF2B5EF4-FFF2-40B4-BE49-F238E27FC236}">
                <a16:creationId xmlns:a16="http://schemas.microsoft.com/office/drawing/2014/main" id="{9527639D-A9EC-8E10-E819-4FCFC211BA5E}"/>
              </a:ext>
            </a:extLst>
          </p:cNvPr>
          <p:cNvSpPr>
            <a:spLocks noGrp="1"/>
          </p:cNvSpPr>
          <p:nvPr>
            <p:ph type="ftr" sz="quarter" idx="11"/>
          </p:nvPr>
        </p:nvSpPr>
        <p:spPr/>
        <p:txBody>
          <a:bodyPr/>
          <a:lstStyle/>
          <a:p>
            <a:r>
              <a:rPr lang="en-US" sz="1400" dirty="0">
                <a:latin typeface="Calibri Light" panose="020F0302020204030204" charset="0"/>
                <a:cs typeface="Calibri Light" panose="020F0302020204030204" charset="0"/>
              </a:rPr>
              <a:t>A cross-sectional study on beliefs about Third hand smoke among the Doctors in Delhi, India</a:t>
            </a:r>
            <a:r>
              <a:rPr lang="en-US" sz="1200" dirty="0">
                <a:latin typeface="Calibri Light" panose="020F0302020204030204" charset="0"/>
                <a:cs typeface="Calibri Light" panose="020F0302020204030204" charset="0"/>
              </a:rPr>
              <a:t>.</a:t>
            </a:r>
            <a:r>
              <a:rPr lang="en-US" sz="1400" dirty="0">
                <a:latin typeface="Calibri Light" panose="020F0302020204030204" charset="0"/>
                <a:cs typeface="Calibri Light" panose="020F0302020204030204" charset="0"/>
              </a:rPr>
              <a:t> </a:t>
            </a:r>
          </a:p>
        </p:txBody>
      </p:sp>
      <p:sp>
        <p:nvSpPr>
          <p:cNvPr id="5" name="Slide Number Placeholder 4">
            <a:extLst>
              <a:ext uri="{FF2B5EF4-FFF2-40B4-BE49-F238E27FC236}">
                <a16:creationId xmlns:a16="http://schemas.microsoft.com/office/drawing/2014/main" id="{D77BEAE2-6451-1ABB-5B34-2620150CDDBF}"/>
              </a:ext>
            </a:extLst>
          </p:cNvPr>
          <p:cNvSpPr>
            <a:spLocks noGrp="1"/>
          </p:cNvSpPr>
          <p:nvPr>
            <p:ph type="sldNum" sz="quarter" idx="12"/>
          </p:nvPr>
        </p:nvSpPr>
        <p:spPr/>
        <p:txBody>
          <a:bodyPr/>
          <a:lstStyle/>
          <a:p>
            <a:fld id="{9B618960-8005-486C-9A75-10CB2AAC16F9}" type="slidenum">
              <a:rPr lang="en-US" smtClean="0"/>
              <a:t>16</a:t>
            </a:fld>
            <a:endParaRPr lang="en-US"/>
          </a:p>
        </p:txBody>
      </p:sp>
      <p:pic>
        <p:nvPicPr>
          <p:cNvPr id="7" name="Picture 6">
            <a:extLst>
              <a:ext uri="{FF2B5EF4-FFF2-40B4-BE49-F238E27FC236}">
                <a16:creationId xmlns:a16="http://schemas.microsoft.com/office/drawing/2014/main" id="{72B5048C-153D-27BB-A159-3F3EC3EE150F}"/>
              </a:ext>
            </a:extLst>
          </p:cNvPr>
          <p:cNvPicPr>
            <a:picLocks noChangeAspect="1"/>
          </p:cNvPicPr>
          <p:nvPr/>
        </p:nvPicPr>
        <p:blipFill>
          <a:blip r:embed="rId3"/>
          <a:stretch>
            <a:fillRect/>
          </a:stretch>
        </p:blipFill>
        <p:spPr>
          <a:xfrm>
            <a:off x="4234464" y="1212012"/>
            <a:ext cx="3568754" cy="2007424"/>
          </a:xfrm>
          <a:prstGeom prst="rect">
            <a:avLst/>
          </a:prstGeom>
        </p:spPr>
      </p:pic>
      <p:pic>
        <p:nvPicPr>
          <p:cNvPr id="8" name="Picture 7">
            <a:extLst>
              <a:ext uri="{FF2B5EF4-FFF2-40B4-BE49-F238E27FC236}">
                <a16:creationId xmlns:a16="http://schemas.microsoft.com/office/drawing/2014/main" id="{17EF91C7-3356-E7CF-D593-CCECF4593BA7}"/>
              </a:ext>
            </a:extLst>
          </p:cNvPr>
          <p:cNvPicPr>
            <a:picLocks noChangeAspect="1"/>
          </p:cNvPicPr>
          <p:nvPr/>
        </p:nvPicPr>
        <p:blipFill>
          <a:blip r:embed="rId4"/>
          <a:stretch>
            <a:fillRect/>
          </a:stretch>
        </p:blipFill>
        <p:spPr>
          <a:xfrm>
            <a:off x="4238092" y="3429000"/>
            <a:ext cx="3565126" cy="2673845"/>
          </a:xfrm>
          <a:prstGeom prst="rect">
            <a:avLst/>
          </a:prstGeom>
        </p:spPr>
      </p:pic>
      <p:pic>
        <p:nvPicPr>
          <p:cNvPr id="9" name="Picture 8">
            <a:extLst>
              <a:ext uri="{FF2B5EF4-FFF2-40B4-BE49-F238E27FC236}">
                <a16:creationId xmlns:a16="http://schemas.microsoft.com/office/drawing/2014/main" id="{6A89852E-6818-7050-3D90-66120D0A23E3}"/>
              </a:ext>
            </a:extLst>
          </p:cNvPr>
          <p:cNvPicPr>
            <a:picLocks noChangeAspect="1"/>
          </p:cNvPicPr>
          <p:nvPr/>
        </p:nvPicPr>
        <p:blipFill>
          <a:blip r:embed="rId5"/>
          <a:stretch>
            <a:fillRect/>
          </a:stretch>
        </p:blipFill>
        <p:spPr>
          <a:xfrm>
            <a:off x="8155797" y="1212012"/>
            <a:ext cx="3334720" cy="2007424"/>
          </a:xfrm>
          <a:prstGeom prst="rect">
            <a:avLst/>
          </a:prstGeom>
        </p:spPr>
      </p:pic>
    </p:spTree>
    <p:extLst>
      <p:ext uri="{BB962C8B-B14F-4D97-AF65-F5344CB8AC3E}">
        <p14:creationId xmlns:p14="http://schemas.microsoft.com/office/powerpoint/2010/main" val="2842266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5000" t="-44000" b="-13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618960-8005-486C-9A75-10CB2AAC16F9}" type="slidenum">
              <a:rPr lang="en-US" smtClean="0"/>
              <a:t>17</a:t>
            </a:fld>
            <a:endParaRPr lang="en-US"/>
          </a:p>
        </p:txBody>
      </p:sp>
      <p:pic>
        <p:nvPicPr>
          <p:cNvPr id="87" name="Google Shape;87;p13"/>
          <p:cNvPicPr preferRelativeResize="0"/>
          <p:nvPr/>
        </p:nvPicPr>
        <p:blipFill rotWithShape="1">
          <a:blip r:embed="rId3"/>
          <a:srcRect/>
          <a:stretch>
            <a:fillRect/>
          </a:stretch>
        </p:blipFill>
        <p:spPr>
          <a:xfrm>
            <a:off x="0" y="24130"/>
            <a:ext cx="1315720" cy="635635"/>
          </a:xfrm>
          <a:prstGeom prst="rect">
            <a:avLst/>
          </a:prstGeom>
          <a:noFill/>
          <a:ln>
            <a:noFill/>
          </a:ln>
        </p:spPr>
      </p:pic>
      <p:pic>
        <p:nvPicPr>
          <p:cNvPr id="2" name="Picture 1" descr="image-removebg-preview (1)"/>
          <p:cNvPicPr>
            <a:picLocks noChangeAspect="1"/>
          </p:cNvPicPr>
          <p:nvPr/>
        </p:nvPicPr>
        <p:blipFill>
          <a:blip r:embed="rId4"/>
          <a:stretch>
            <a:fillRect/>
          </a:stretch>
        </p:blipFill>
        <p:spPr>
          <a:xfrm>
            <a:off x="-240306" y="3257755"/>
            <a:ext cx="3384554" cy="3225595"/>
          </a:xfrm>
          <a:prstGeom prst="rect">
            <a:avLst/>
          </a:prstGeom>
        </p:spPr>
      </p:pic>
      <p:sp>
        <p:nvSpPr>
          <p:cNvPr id="3" name="Footer Placeholder 2"/>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pic>
        <p:nvPicPr>
          <p:cNvPr id="4" name="Picture 3">
            <a:extLst>
              <a:ext uri="{FF2B5EF4-FFF2-40B4-BE49-F238E27FC236}">
                <a16:creationId xmlns:a16="http://schemas.microsoft.com/office/drawing/2014/main" id="{6BF4FFDC-B532-97BB-F650-17A9E039BD0C}"/>
              </a:ext>
            </a:extLst>
          </p:cNvPr>
          <p:cNvPicPr>
            <a:picLocks noChangeAspect="1"/>
          </p:cNvPicPr>
          <p:nvPr/>
        </p:nvPicPr>
        <p:blipFill>
          <a:blip r:embed="rId5"/>
          <a:stretch>
            <a:fillRect/>
          </a:stretch>
        </p:blipFill>
        <p:spPr>
          <a:xfrm>
            <a:off x="10504868" y="88907"/>
            <a:ext cx="1469263" cy="9266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t>Mentor Approval</a:t>
            </a:r>
          </a:p>
        </p:txBody>
      </p:sp>
      <p:sp>
        <p:nvSpPr>
          <p:cNvPr id="4" name="Slide Number Placeholder 3"/>
          <p:cNvSpPr>
            <a:spLocks noGrp="1"/>
          </p:cNvSpPr>
          <p:nvPr>
            <p:ph type="sldNum" sz="quarter" idx="12"/>
          </p:nvPr>
        </p:nvSpPr>
        <p:spPr>
          <a:xfrm>
            <a:off x="8737600" y="6336665"/>
            <a:ext cx="2844800" cy="476250"/>
          </a:xfrm>
        </p:spPr>
        <p:txBody>
          <a:bodyPr/>
          <a:lstStyle/>
          <a:p>
            <a:fld id="{26AD20E6-394B-4DF0-96A5-9647FF39C943}" type="slidenum">
              <a:rPr lang="en-IN" smtClean="0"/>
              <a:t>2</a:t>
            </a:fld>
            <a:endParaRPr lang="en-IN"/>
          </a:p>
        </p:txBody>
      </p:sp>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3" name="Footer Placeholder 2"/>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pic>
        <p:nvPicPr>
          <p:cNvPr id="6" name="Picture 5">
            <a:extLst>
              <a:ext uri="{FF2B5EF4-FFF2-40B4-BE49-F238E27FC236}">
                <a16:creationId xmlns:a16="http://schemas.microsoft.com/office/drawing/2014/main" id="{80C4F203-CD0B-6015-5080-7326BABB7988}"/>
              </a:ext>
            </a:extLst>
          </p:cNvPr>
          <p:cNvPicPr>
            <a:picLocks noChangeAspect="1"/>
          </p:cNvPicPr>
          <p:nvPr/>
        </p:nvPicPr>
        <p:blipFill>
          <a:blip r:embed="rId3"/>
          <a:stretch>
            <a:fillRect/>
          </a:stretch>
        </p:blipFill>
        <p:spPr>
          <a:xfrm>
            <a:off x="10472291" y="24130"/>
            <a:ext cx="1505843" cy="957155"/>
          </a:xfrm>
          <a:prstGeom prst="rect">
            <a:avLst/>
          </a:prstGeom>
        </p:spPr>
      </p:pic>
      <p:pic>
        <p:nvPicPr>
          <p:cNvPr id="5" name="Picture 4">
            <a:extLst>
              <a:ext uri="{FF2B5EF4-FFF2-40B4-BE49-F238E27FC236}">
                <a16:creationId xmlns:a16="http://schemas.microsoft.com/office/drawing/2014/main" id="{BD21FFF4-EA96-8B96-5609-4D58897144F8}"/>
              </a:ext>
            </a:extLst>
          </p:cNvPr>
          <p:cNvPicPr>
            <a:picLocks noChangeAspect="1"/>
          </p:cNvPicPr>
          <p:nvPr/>
        </p:nvPicPr>
        <p:blipFill>
          <a:blip r:embed="rId4"/>
          <a:stretch>
            <a:fillRect/>
          </a:stretch>
        </p:blipFill>
        <p:spPr>
          <a:xfrm>
            <a:off x="3012057" y="1188491"/>
            <a:ext cx="6167885" cy="5148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C63CE45-A6D7-4F46-7A52-B94B7F2D27FC}"/>
              </a:ext>
            </a:extLst>
          </p:cNvPr>
          <p:cNvPicPr>
            <a:picLocks noGrp="1" noChangeAspect="1"/>
          </p:cNvPicPr>
          <p:nvPr>
            <p:ph idx="1"/>
          </p:nvPr>
        </p:nvPicPr>
        <p:blipFill>
          <a:blip r:embed="rId2"/>
          <a:stretch>
            <a:fillRect/>
          </a:stretch>
        </p:blipFill>
        <p:spPr>
          <a:xfrm>
            <a:off x="345058" y="508958"/>
            <a:ext cx="11593900" cy="5736267"/>
          </a:xfrm>
          <a:prstGeom prst="rect">
            <a:avLst/>
          </a:prstGeom>
        </p:spPr>
      </p:pic>
      <p:sp>
        <p:nvSpPr>
          <p:cNvPr id="4" name="Footer Placeholder 3">
            <a:extLst>
              <a:ext uri="{FF2B5EF4-FFF2-40B4-BE49-F238E27FC236}">
                <a16:creationId xmlns:a16="http://schemas.microsoft.com/office/drawing/2014/main" id="{A0B1080E-9CB7-910A-0231-B103E55C79F4}"/>
              </a:ext>
            </a:extLst>
          </p:cNvPr>
          <p:cNvSpPr>
            <a:spLocks noGrp="1"/>
          </p:cNvSpPr>
          <p:nvPr>
            <p:ph type="ftr" sz="quarter" idx="11"/>
          </p:nvPr>
        </p:nvSpPr>
        <p:spPr>
          <a:xfrm>
            <a:off x="4165600" y="6189153"/>
            <a:ext cx="3860800" cy="476250"/>
          </a:xfrm>
        </p:spPr>
        <p:txBody>
          <a:bodyPr/>
          <a:lstStyle/>
          <a:p>
            <a:r>
              <a:rPr lang="en-US" sz="1400" dirty="0">
                <a:latin typeface="Calibri Light" panose="020F0302020204030204" charset="0"/>
                <a:cs typeface="Calibri Light" panose="020F0302020204030204" charset="0"/>
              </a:rPr>
              <a:t>A cross-sectional study on beliefs about Third hand smoke among </a:t>
            </a:r>
            <a:r>
              <a:rPr lang="en-US" sz="1200" dirty="0">
                <a:latin typeface="Calibri Light" panose="020F0302020204030204" charset="0"/>
                <a:cs typeface="Calibri Light" panose="020F0302020204030204" charset="0"/>
              </a:rPr>
              <a:t>the</a:t>
            </a:r>
            <a:r>
              <a:rPr lang="en-US" sz="1400" dirty="0">
                <a:latin typeface="Calibri Light" panose="020F0302020204030204" charset="0"/>
                <a:cs typeface="Calibri Light" panose="020F0302020204030204" charset="0"/>
              </a:rPr>
              <a:t> Doctors in Delhi, India. </a:t>
            </a:r>
          </a:p>
        </p:txBody>
      </p:sp>
      <p:sp>
        <p:nvSpPr>
          <p:cNvPr id="5" name="Slide Number Placeholder 4">
            <a:extLst>
              <a:ext uri="{FF2B5EF4-FFF2-40B4-BE49-F238E27FC236}">
                <a16:creationId xmlns:a16="http://schemas.microsoft.com/office/drawing/2014/main" id="{36D06D88-4C32-D13B-5A0A-B0D99AF82374}"/>
              </a:ext>
            </a:extLst>
          </p:cNvPr>
          <p:cNvSpPr>
            <a:spLocks noGrp="1"/>
          </p:cNvSpPr>
          <p:nvPr>
            <p:ph type="sldNum" sz="quarter" idx="12"/>
          </p:nvPr>
        </p:nvSpPr>
        <p:spPr/>
        <p:txBody>
          <a:bodyPr/>
          <a:lstStyle/>
          <a:p>
            <a:fld id="{9B618960-8005-486C-9A75-10CB2AAC16F9}" type="slidenum">
              <a:rPr lang="en-US" smtClean="0"/>
              <a:t>3</a:t>
            </a:fld>
            <a:endParaRPr lang="en-US" dirty="0"/>
          </a:p>
        </p:txBody>
      </p:sp>
      <p:pic>
        <p:nvPicPr>
          <p:cNvPr id="7" name="Picture 6">
            <a:extLst>
              <a:ext uri="{FF2B5EF4-FFF2-40B4-BE49-F238E27FC236}">
                <a16:creationId xmlns:a16="http://schemas.microsoft.com/office/drawing/2014/main" id="{E4D4E7C9-9012-80EA-FF01-A2AF3C6A5115}"/>
              </a:ext>
            </a:extLst>
          </p:cNvPr>
          <p:cNvPicPr>
            <a:picLocks noChangeAspect="1"/>
          </p:cNvPicPr>
          <p:nvPr/>
        </p:nvPicPr>
        <p:blipFill>
          <a:blip r:embed="rId3"/>
          <a:stretch>
            <a:fillRect/>
          </a:stretch>
        </p:blipFill>
        <p:spPr>
          <a:xfrm>
            <a:off x="80571" y="88780"/>
            <a:ext cx="1316850" cy="634039"/>
          </a:xfrm>
          <a:prstGeom prst="rect">
            <a:avLst/>
          </a:prstGeom>
        </p:spPr>
      </p:pic>
      <p:pic>
        <p:nvPicPr>
          <p:cNvPr id="8" name="Picture 7">
            <a:extLst>
              <a:ext uri="{FF2B5EF4-FFF2-40B4-BE49-F238E27FC236}">
                <a16:creationId xmlns:a16="http://schemas.microsoft.com/office/drawing/2014/main" id="{618878F1-999E-6683-D834-54F30E6C091D}"/>
              </a:ext>
            </a:extLst>
          </p:cNvPr>
          <p:cNvPicPr>
            <a:picLocks noChangeAspect="1"/>
          </p:cNvPicPr>
          <p:nvPr/>
        </p:nvPicPr>
        <p:blipFill>
          <a:blip r:embed="rId4"/>
          <a:stretch>
            <a:fillRect/>
          </a:stretch>
        </p:blipFill>
        <p:spPr>
          <a:xfrm>
            <a:off x="10605586" y="37021"/>
            <a:ext cx="1505843" cy="957155"/>
          </a:xfrm>
          <a:prstGeom prst="rect">
            <a:avLst/>
          </a:prstGeom>
        </p:spPr>
      </p:pic>
    </p:spTree>
    <p:extLst>
      <p:ext uri="{BB962C8B-B14F-4D97-AF65-F5344CB8AC3E}">
        <p14:creationId xmlns:p14="http://schemas.microsoft.com/office/powerpoint/2010/main" val="11838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37600" y="6316345"/>
            <a:ext cx="2844800" cy="476250"/>
          </a:xfrm>
        </p:spPr>
        <p:txBody>
          <a:bodyPr/>
          <a:lstStyle/>
          <a:p>
            <a:fld id="{9B618960-8005-486C-9A75-10CB2AAC16F9}" type="slidenum">
              <a:rPr lang="en-US" smtClean="0"/>
              <a:t>4</a:t>
            </a:fld>
            <a:endParaRPr lang="en-US"/>
          </a:p>
        </p:txBody>
      </p:sp>
      <p:pic>
        <p:nvPicPr>
          <p:cNvPr id="87" name="Google Shape;87;p13"/>
          <p:cNvPicPr preferRelativeResize="0"/>
          <p:nvPr/>
        </p:nvPicPr>
        <p:blipFill rotWithShape="1">
          <a:blip r:embed="rId2"/>
          <a:srcRect/>
          <a:stretch>
            <a:fillRect/>
          </a:stretch>
        </p:blipFill>
        <p:spPr>
          <a:xfrm>
            <a:off x="0" y="24130"/>
            <a:ext cx="1600200" cy="768263"/>
          </a:xfrm>
          <a:prstGeom prst="rect">
            <a:avLst/>
          </a:prstGeom>
          <a:noFill/>
          <a:ln>
            <a:noFill/>
          </a:ln>
        </p:spPr>
      </p:pic>
      <p:sp>
        <p:nvSpPr>
          <p:cNvPr id="7" name="Title 1"/>
          <p:cNvSpPr>
            <a:spLocks noGrp="1"/>
          </p:cNvSpPr>
          <p:nvPr/>
        </p:nvSpPr>
        <p:spPr>
          <a:xfrm>
            <a:off x="526934" y="462108"/>
            <a:ext cx="11338560" cy="768263"/>
          </a:xfrm>
          <a:prstGeom prst="rect">
            <a:avLst/>
          </a:prstGeom>
        </p:spPr>
        <p:txBody>
          <a:bodyPr lIns="91440" tIns="45720" rIns="91440" bIns="45720" anchor="b" anchorCtr="0"/>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IN" altLang="en-US" sz="3200" dirty="0">
                <a:solidFill>
                  <a:schemeClr val="tx1"/>
                </a:solidFill>
              </a:rPr>
              <a:t>Introduction</a:t>
            </a:r>
          </a:p>
        </p:txBody>
      </p:sp>
      <p:sp>
        <p:nvSpPr>
          <p:cNvPr id="2" name="Footer Placeholder 1"/>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grpSp>
        <p:nvGrpSpPr>
          <p:cNvPr id="15" name="Group 14"/>
          <p:cNvGrpSpPr/>
          <p:nvPr/>
        </p:nvGrpSpPr>
        <p:grpSpPr>
          <a:xfrm>
            <a:off x="1" y="1230372"/>
            <a:ext cx="12099418" cy="4929562"/>
            <a:chOff x="1003" y="2271"/>
            <a:chExt cx="15993" cy="5930"/>
          </a:xfrm>
        </p:grpSpPr>
        <p:sp>
          <p:nvSpPr>
            <p:cNvPr id="10" name="Text Box 9"/>
            <p:cNvSpPr txBox="1"/>
            <p:nvPr/>
          </p:nvSpPr>
          <p:spPr>
            <a:xfrm>
              <a:off x="1324" y="2496"/>
              <a:ext cx="15302" cy="882"/>
            </a:xfrm>
            <a:prstGeom prst="rect">
              <a:avLst/>
            </a:prstGeom>
            <a:noFill/>
          </p:spPr>
          <p:txBody>
            <a:bodyPr wrap="square" rtlCol="0">
              <a:spAutoFit/>
            </a:bodyPr>
            <a:lstStyle/>
            <a:p>
              <a:pPr algn="just"/>
              <a:r>
                <a:rPr lang="en-US" sz="1600" dirty="0"/>
                <a:t>Secondhand smoke (SHS) and thirdhand smoke (THS) pose significant public health risks, with a myriad of compounds affecting both indoor and outdoor environments.</a:t>
              </a:r>
            </a:p>
          </p:txBody>
        </p:sp>
        <p:sp>
          <p:nvSpPr>
            <p:cNvPr id="11" name="Text Box 10"/>
            <p:cNvSpPr txBox="1"/>
            <p:nvPr/>
          </p:nvSpPr>
          <p:spPr>
            <a:xfrm>
              <a:off x="1324" y="3666"/>
              <a:ext cx="15301" cy="884"/>
            </a:xfrm>
            <a:prstGeom prst="rect">
              <a:avLst/>
            </a:prstGeom>
            <a:noFill/>
          </p:spPr>
          <p:txBody>
            <a:bodyPr wrap="square" rtlCol="0">
              <a:spAutoFit/>
            </a:bodyPr>
            <a:lstStyle/>
            <a:p>
              <a:pPr algn="just"/>
              <a:r>
                <a:rPr lang="en-US" sz="1600" dirty="0"/>
                <a:t>Despite recent awareness, risks are not fully understood. SHS alone caused 171,000 deaths and 4.3 million Disability-Adjusted Life Years in 2019.</a:t>
              </a:r>
            </a:p>
          </p:txBody>
        </p:sp>
        <p:sp>
          <p:nvSpPr>
            <p:cNvPr id="12" name="Text Box 11"/>
            <p:cNvSpPr txBox="1"/>
            <p:nvPr/>
          </p:nvSpPr>
          <p:spPr>
            <a:xfrm>
              <a:off x="1323" y="5296"/>
              <a:ext cx="15304" cy="1629"/>
            </a:xfrm>
            <a:prstGeom prst="rect">
              <a:avLst/>
            </a:prstGeom>
            <a:noFill/>
          </p:spPr>
          <p:txBody>
            <a:bodyPr wrap="square" rtlCol="0">
              <a:spAutoFit/>
            </a:bodyPr>
            <a:lstStyle/>
            <a:p>
              <a:pPr algn="just"/>
              <a:r>
                <a:rPr lang="en-US" altLang="en-IN" sz="1600" dirty="0"/>
                <a:t>The emergence of THS, lingering long after smoking ceases, adds a new dimension to the problem, especially concerning during &amp; after COVID-19 pandemic. People's homes have become a major source of secondhand smoke (SHS) and thirdhand smoke (THS) with the adoption of smokefree legislation in public places, particularly for youngsters.</a:t>
              </a:r>
            </a:p>
          </p:txBody>
        </p:sp>
        <p:sp>
          <p:nvSpPr>
            <p:cNvPr id="13" name="Text Box 12"/>
            <p:cNvSpPr txBox="1"/>
            <p:nvPr/>
          </p:nvSpPr>
          <p:spPr>
            <a:xfrm>
              <a:off x="1325" y="6617"/>
              <a:ext cx="15300" cy="703"/>
            </a:xfrm>
            <a:prstGeom prst="rect">
              <a:avLst/>
            </a:prstGeom>
            <a:noFill/>
          </p:spPr>
          <p:txBody>
            <a:bodyPr wrap="square" rtlCol="0">
              <a:spAutoFit/>
            </a:bodyPr>
            <a:lstStyle/>
            <a:p>
              <a:pPr algn="just"/>
              <a:r>
                <a:rPr lang="en-US" altLang="en-US" sz="1600" dirty="0"/>
                <a:t>Doctors play a crucial role in public health by influencing patient behavior, making it essential to understand their knowledge and opinions on THS to mitigate its health impacts.</a:t>
              </a:r>
            </a:p>
          </p:txBody>
        </p:sp>
        <p:sp>
          <p:nvSpPr>
            <p:cNvPr id="6" name="Rectangle: Rounded Corners 4"/>
            <p:cNvSpPr/>
            <p:nvPr/>
          </p:nvSpPr>
          <p:spPr>
            <a:xfrm>
              <a:off x="1003" y="2271"/>
              <a:ext cx="15993" cy="5930"/>
            </a:xfrm>
            <a:prstGeom prst="roundRect">
              <a:avLst>
                <a:gd name="adj" fmla="val 6757"/>
              </a:avLst>
            </a:prstGeom>
            <a:noFill/>
            <a:ln w="38100">
              <a:solidFill>
                <a:schemeClr val="tx2"/>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nchorCtr="0"/>
            <a:lstStyle/>
            <a:p>
              <a:pPr marL="0" lvl="1" algn="ctr">
                <a:spcAft>
                  <a:spcPts val="1200"/>
                </a:spcAft>
              </a:pPr>
              <a:endParaRPr lang="en-US" sz="1600" dirty="0">
                <a:solidFill>
                  <a:srgbClr val="000000"/>
                </a:solidFill>
                <a:ea typeface="Calibri" panose="020F0502020204030204" pitchFamily="34" charset="0"/>
                <a:cs typeface="Calibri" panose="020F0502020204030204" pitchFamily="34" charset="0"/>
              </a:endParaRPr>
            </a:p>
          </p:txBody>
        </p:sp>
        <p:sp>
          <p:nvSpPr>
            <p:cNvPr id="3" name="Flowchart: Alternate Process 2"/>
            <p:cNvSpPr/>
            <p:nvPr/>
          </p:nvSpPr>
          <p:spPr>
            <a:xfrm>
              <a:off x="1325" y="2530"/>
              <a:ext cx="15302" cy="861"/>
            </a:xfrm>
            <a:prstGeom prst="flowChartAlternateProcess">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p:cNvSpPr/>
            <p:nvPr/>
          </p:nvSpPr>
          <p:spPr>
            <a:xfrm>
              <a:off x="1323" y="3685"/>
              <a:ext cx="15302" cy="1214"/>
            </a:xfrm>
            <a:prstGeom prst="flowChartAlternateProcess">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p:cNvSpPr/>
            <p:nvPr/>
          </p:nvSpPr>
          <p:spPr>
            <a:xfrm>
              <a:off x="1323" y="5276"/>
              <a:ext cx="15302" cy="905"/>
            </a:xfrm>
            <a:prstGeom prst="flowChartAlternateProcess">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Alternate Process 13"/>
            <p:cNvSpPr/>
            <p:nvPr/>
          </p:nvSpPr>
          <p:spPr>
            <a:xfrm>
              <a:off x="1325" y="6596"/>
              <a:ext cx="15302" cy="1231"/>
            </a:xfrm>
            <a:prstGeom prst="flowChartAlternateProcess">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ABDBE23B-C84C-B572-4F53-E2CC317817B6}"/>
              </a:ext>
            </a:extLst>
          </p:cNvPr>
          <p:cNvPicPr>
            <a:picLocks noChangeAspect="1"/>
          </p:cNvPicPr>
          <p:nvPr/>
        </p:nvPicPr>
        <p:blipFill>
          <a:blip r:embed="rId3"/>
          <a:stretch>
            <a:fillRect/>
          </a:stretch>
        </p:blipFill>
        <p:spPr>
          <a:xfrm>
            <a:off x="10615613" y="65406"/>
            <a:ext cx="1483806" cy="94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618960-8005-486C-9A75-10CB2AAC16F9}" type="slidenum">
              <a:rPr lang="en-US" smtClean="0"/>
              <a:t>5</a:t>
            </a:fld>
            <a:endParaRPr lang="en-US"/>
          </a:p>
        </p:txBody>
      </p:sp>
      <p:sp>
        <p:nvSpPr>
          <p:cNvPr id="4" name="Rectangle: Rounded Corners 3"/>
          <p:cNvSpPr/>
          <p:nvPr/>
        </p:nvSpPr>
        <p:spPr>
          <a:xfrm>
            <a:off x="7841615" y="3913505"/>
            <a:ext cx="2104390" cy="914400"/>
          </a:xfrm>
          <a:prstGeom prst="roundRect">
            <a:avLst>
              <a:gd name="adj" fmla="val 50000"/>
            </a:avLst>
          </a:prstGeom>
          <a:solidFill>
            <a:srgbClr val="00B050"/>
          </a:solidFill>
          <a:ln w="38100"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a:spcAft>
                <a:spcPts val="300"/>
              </a:spcAft>
            </a:pPr>
            <a:endParaRPr lang="en-US" sz="1400" dirty="0">
              <a:solidFill>
                <a:schemeClr val="accent2"/>
              </a:solidFill>
            </a:endParaRPr>
          </a:p>
        </p:txBody>
      </p:sp>
      <p:sp>
        <p:nvSpPr>
          <p:cNvPr id="18" name="Rectangle: Rounded Corners 5"/>
          <p:cNvSpPr/>
          <p:nvPr/>
        </p:nvSpPr>
        <p:spPr>
          <a:xfrm>
            <a:off x="6180455" y="2828925"/>
            <a:ext cx="2104390" cy="914400"/>
          </a:xfrm>
          <a:prstGeom prst="roundRect">
            <a:avLst>
              <a:gd name="adj" fmla="val 50000"/>
            </a:avLst>
          </a:prstGeom>
          <a:solidFill>
            <a:srgbClr val="92D050"/>
          </a:solidFill>
          <a:ln w="38100" cap="rnd">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a:spcAft>
                <a:spcPts val="300"/>
              </a:spcAft>
            </a:pPr>
            <a:endParaRPr lang="en-US" sz="1400" dirty="0">
              <a:solidFill>
                <a:schemeClr val="accent2"/>
              </a:solidFill>
            </a:endParaRPr>
          </a:p>
        </p:txBody>
      </p:sp>
      <p:sp>
        <p:nvSpPr>
          <p:cNvPr id="22" name="Rectangle: Rounded Corners 6"/>
          <p:cNvSpPr/>
          <p:nvPr/>
        </p:nvSpPr>
        <p:spPr>
          <a:xfrm>
            <a:off x="4570095" y="1753235"/>
            <a:ext cx="2104390" cy="914400"/>
          </a:xfrm>
          <a:prstGeom prst="roundRect">
            <a:avLst>
              <a:gd name="adj" fmla="val 50000"/>
            </a:avLst>
          </a:prstGeom>
          <a:solidFill>
            <a:srgbClr val="0070C0"/>
          </a:solidFill>
          <a:ln w="38100"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a:spcAft>
                <a:spcPts val="300"/>
              </a:spcAft>
            </a:pPr>
            <a:endParaRPr lang="en-US" sz="1400" dirty="0">
              <a:solidFill>
                <a:schemeClr val="accent2"/>
              </a:solidFill>
            </a:endParaRPr>
          </a:p>
        </p:txBody>
      </p:sp>
      <p:sp>
        <p:nvSpPr>
          <p:cNvPr id="24" name="Rectangle: Rounded Corners 7"/>
          <p:cNvSpPr/>
          <p:nvPr/>
        </p:nvSpPr>
        <p:spPr>
          <a:xfrm>
            <a:off x="3538220" y="3913505"/>
            <a:ext cx="5486400" cy="914400"/>
          </a:xfrm>
          <a:prstGeom prst="roundRect">
            <a:avLst>
              <a:gd name="adj" fmla="val 50000"/>
            </a:avLst>
          </a:prstGeom>
          <a:solidFill>
            <a:schemeClr val="bg1"/>
          </a:solidFill>
          <a:ln w="38100"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algn="l"/>
            <a:r>
              <a:rPr lang="en-US" sz="1400" b="1" dirty="0">
                <a:solidFill>
                  <a:srgbClr val="92D050"/>
                </a:solidFill>
                <a:sym typeface="+mn-ea"/>
              </a:rPr>
              <a:t>To Explore the specific beliefs and perception of doctors towards the potential health risk associated with THS exposure</a:t>
            </a:r>
          </a:p>
        </p:txBody>
      </p:sp>
      <p:sp>
        <p:nvSpPr>
          <p:cNvPr id="26" name="Oval 25"/>
          <p:cNvSpPr/>
          <p:nvPr/>
        </p:nvSpPr>
        <p:spPr>
          <a:xfrm>
            <a:off x="3625850" y="4005580"/>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3200" b="1" dirty="0">
                <a:solidFill>
                  <a:schemeClr val="bg1"/>
                </a:solidFill>
              </a:rPr>
              <a:t>3</a:t>
            </a:r>
          </a:p>
        </p:txBody>
      </p:sp>
      <p:sp>
        <p:nvSpPr>
          <p:cNvPr id="27" name="Rectangle: Rounded Corners 9"/>
          <p:cNvSpPr/>
          <p:nvPr/>
        </p:nvSpPr>
        <p:spPr>
          <a:xfrm>
            <a:off x="282575" y="1753235"/>
            <a:ext cx="5486400" cy="914400"/>
          </a:xfrm>
          <a:prstGeom prst="roundRect">
            <a:avLst>
              <a:gd name="adj" fmla="val 50000"/>
            </a:avLst>
          </a:prstGeom>
          <a:solidFill>
            <a:schemeClr val="bg1"/>
          </a:solidFill>
          <a:ln w="38100"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pPr>
              <a:spcAft>
                <a:spcPts val="300"/>
              </a:spcAft>
            </a:pPr>
            <a:r>
              <a:rPr lang="en-US" sz="1400" b="1" dirty="0">
                <a:solidFill>
                  <a:srgbClr val="0070C0"/>
                </a:solidFill>
                <a:sym typeface="+mn-ea"/>
              </a:rPr>
              <a:t>To investigate the awareness level of THS among doctors in Delhi, India</a:t>
            </a:r>
          </a:p>
        </p:txBody>
      </p:sp>
      <p:sp>
        <p:nvSpPr>
          <p:cNvPr id="28" name="Oval 27"/>
          <p:cNvSpPr/>
          <p:nvPr/>
        </p:nvSpPr>
        <p:spPr>
          <a:xfrm>
            <a:off x="370205" y="1844675"/>
            <a:ext cx="731520" cy="73152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3200" b="1" dirty="0">
                <a:solidFill>
                  <a:schemeClr val="bg1"/>
                </a:solidFill>
              </a:rPr>
              <a:t>1</a:t>
            </a:r>
          </a:p>
        </p:txBody>
      </p:sp>
      <p:sp>
        <p:nvSpPr>
          <p:cNvPr id="29" name="Rectangle: Rounded Corners 11"/>
          <p:cNvSpPr/>
          <p:nvPr/>
        </p:nvSpPr>
        <p:spPr>
          <a:xfrm>
            <a:off x="1892300" y="2833370"/>
            <a:ext cx="5486400" cy="914400"/>
          </a:xfrm>
          <a:prstGeom prst="roundRect">
            <a:avLst>
              <a:gd name="adj" fmla="val 50000"/>
            </a:avLst>
          </a:prstGeom>
          <a:solidFill>
            <a:schemeClr val="bg1"/>
          </a:solidFill>
          <a:ln w="38100" cap="rnd">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0" bIns="0" rtlCol="0" anchor="ctr" anchorCtr="0"/>
          <a:lstStyle/>
          <a:p>
            <a:r>
              <a:rPr lang="en-US" sz="1400" b="1" dirty="0">
                <a:solidFill>
                  <a:srgbClr val="00B050"/>
                </a:solidFill>
                <a:sym typeface="+mn-ea"/>
              </a:rPr>
              <a:t>To understand the smoking habits and regulations among doctors.</a:t>
            </a:r>
          </a:p>
          <a:p>
            <a:pPr algn="l"/>
            <a:endParaRPr lang="en-US" sz="1400" b="1" dirty="0">
              <a:solidFill>
                <a:srgbClr val="92D050"/>
              </a:solidFill>
              <a:sym typeface="+mn-ea"/>
            </a:endParaRPr>
          </a:p>
        </p:txBody>
      </p:sp>
      <p:sp>
        <p:nvSpPr>
          <p:cNvPr id="30" name="Oval 29"/>
          <p:cNvSpPr/>
          <p:nvPr/>
        </p:nvSpPr>
        <p:spPr>
          <a:xfrm>
            <a:off x="1980565" y="2925445"/>
            <a:ext cx="731520" cy="7315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3200" b="1" dirty="0">
                <a:solidFill>
                  <a:schemeClr val="bg1"/>
                </a:solidFill>
              </a:rPr>
              <a:t>2</a:t>
            </a:r>
          </a:p>
        </p:txBody>
      </p:sp>
      <p:pic>
        <p:nvPicPr>
          <p:cNvPr id="44" name="Graphic 43"/>
          <p:cNvPicPr>
            <a:picLocks noChangeAspect="1"/>
          </p:cNvPicPr>
          <p:nvPr/>
        </p:nvPicPr>
        <p:blipFill>
          <a:blip r:embed="rId3"/>
          <a:stretch>
            <a:fillRect/>
          </a:stretch>
        </p:blipFill>
        <p:spPr>
          <a:xfrm>
            <a:off x="5843270" y="1910715"/>
            <a:ext cx="598805" cy="598805"/>
          </a:xfrm>
          <a:prstGeom prst="rect">
            <a:avLst/>
          </a:prstGeom>
        </p:spPr>
      </p:pic>
      <p:pic>
        <p:nvPicPr>
          <p:cNvPr id="48" name="Graphic 47"/>
          <p:cNvPicPr>
            <a:picLocks noChangeAspect="1"/>
          </p:cNvPicPr>
          <p:nvPr/>
        </p:nvPicPr>
        <p:blipFill>
          <a:blip r:embed="rId3"/>
          <a:stretch>
            <a:fillRect/>
          </a:stretch>
        </p:blipFill>
        <p:spPr>
          <a:xfrm>
            <a:off x="7466965" y="2987040"/>
            <a:ext cx="598805" cy="598805"/>
          </a:xfrm>
          <a:prstGeom prst="rect">
            <a:avLst/>
          </a:prstGeom>
        </p:spPr>
      </p:pic>
      <p:pic>
        <p:nvPicPr>
          <p:cNvPr id="49" name="Graphic 48"/>
          <p:cNvPicPr>
            <a:picLocks noChangeAspect="1"/>
          </p:cNvPicPr>
          <p:nvPr/>
        </p:nvPicPr>
        <p:blipFill>
          <a:blip r:embed="rId3"/>
          <a:stretch>
            <a:fillRect/>
          </a:stretch>
        </p:blipFill>
        <p:spPr>
          <a:xfrm>
            <a:off x="9112250" y="4035425"/>
            <a:ext cx="598805" cy="598805"/>
          </a:xfrm>
          <a:prstGeom prst="rect">
            <a:avLst/>
          </a:prstGeom>
        </p:spPr>
      </p:pic>
      <p:sp>
        <p:nvSpPr>
          <p:cNvPr id="2" name="Footer Placeholder 1"/>
          <p:cNvSpPr>
            <a:spLocks noGrp="1"/>
          </p:cNvSpPr>
          <p:nvPr>
            <p:ph type="ftr" sz="quarter" idx="11"/>
          </p:nvPr>
        </p:nvSpPr>
        <p:spPr>
          <a:xfrm>
            <a:off x="4165600" y="6381750"/>
            <a:ext cx="4184015" cy="476250"/>
          </a:xfrm>
        </p:spPr>
        <p:txBody>
          <a:bodyPr/>
          <a:lstStyle/>
          <a:p>
            <a:r>
              <a:rPr lang="en-US" sz="1200" dirty="0">
                <a:solidFill>
                  <a:schemeClr val="bg1"/>
                </a:solidFill>
                <a:latin typeface="Calibri Light" panose="020F0302020204030204" charset="0"/>
                <a:cs typeface="Calibri Light" panose="020F0302020204030204" charset="0"/>
              </a:rPr>
              <a:t>A cross-sectional study on beliefs about Third hand smoke among the Doctors in Delhi, India. </a:t>
            </a:r>
          </a:p>
        </p:txBody>
      </p:sp>
      <p:sp>
        <p:nvSpPr>
          <p:cNvPr id="7" name="Rectangle 6">
            <a:extLst>
              <a:ext uri="{FF2B5EF4-FFF2-40B4-BE49-F238E27FC236}">
                <a16:creationId xmlns:a16="http://schemas.microsoft.com/office/drawing/2014/main" id="{E206AAD0-409F-2AB8-E606-B8A31DDCA963}"/>
              </a:ext>
            </a:extLst>
          </p:cNvPr>
          <p:cNvSpPr/>
          <p:nvPr/>
        </p:nvSpPr>
        <p:spPr>
          <a:xfrm>
            <a:off x="0" y="37449"/>
            <a:ext cx="12192000" cy="914400"/>
          </a:xfrm>
          <a:prstGeom prst="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Arial Black" panose="020B0A04020102020204" pitchFamily="34" charset="0"/>
              </a:rPr>
              <a:t>Objective of the study</a:t>
            </a:r>
          </a:p>
        </p:txBody>
      </p:sp>
      <p:pic>
        <p:nvPicPr>
          <p:cNvPr id="3" name="Picture 2">
            <a:extLst>
              <a:ext uri="{FF2B5EF4-FFF2-40B4-BE49-F238E27FC236}">
                <a16:creationId xmlns:a16="http://schemas.microsoft.com/office/drawing/2014/main" id="{85BC3997-B78E-540C-3EED-8DACDF317893}"/>
              </a:ext>
            </a:extLst>
          </p:cNvPr>
          <p:cNvPicPr>
            <a:picLocks noChangeAspect="1"/>
          </p:cNvPicPr>
          <p:nvPr/>
        </p:nvPicPr>
        <p:blipFill>
          <a:blip r:embed="rId4"/>
          <a:stretch>
            <a:fillRect/>
          </a:stretch>
        </p:blipFill>
        <p:spPr>
          <a:xfrm>
            <a:off x="10474643" y="0"/>
            <a:ext cx="1469708" cy="927602"/>
          </a:xfrm>
          <a:prstGeom prst="rect">
            <a:avLst/>
          </a:prstGeom>
        </p:spPr>
      </p:pic>
      <p:pic>
        <p:nvPicPr>
          <p:cNvPr id="8" name="Picture 7">
            <a:extLst>
              <a:ext uri="{FF2B5EF4-FFF2-40B4-BE49-F238E27FC236}">
                <a16:creationId xmlns:a16="http://schemas.microsoft.com/office/drawing/2014/main" id="{B4B8581A-B508-0EE7-F544-A6DA999AEC0F}"/>
              </a:ext>
            </a:extLst>
          </p:cNvPr>
          <p:cNvPicPr>
            <a:picLocks noChangeAspect="1"/>
          </p:cNvPicPr>
          <p:nvPr/>
        </p:nvPicPr>
        <p:blipFill>
          <a:blip r:embed="rId5"/>
          <a:stretch>
            <a:fillRect/>
          </a:stretch>
        </p:blipFill>
        <p:spPr>
          <a:xfrm>
            <a:off x="190181" y="79719"/>
            <a:ext cx="1603387" cy="7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5" name="Slide Number Placeholder 4"/>
          <p:cNvSpPr>
            <a:spLocks noGrp="1"/>
          </p:cNvSpPr>
          <p:nvPr>
            <p:ph type="sldNum" sz="quarter" idx="12"/>
          </p:nvPr>
        </p:nvSpPr>
        <p:spPr>
          <a:xfrm>
            <a:off x="8737600" y="6346825"/>
            <a:ext cx="2844800" cy="476250"/>
          </a:xfrm>
        </p:spPr>
        <p:txBody>
          <a:bodyPr/>
          <a:lstStyle/>
          <a:p>
            <a:fld id="{9B618960-8005-486C-9A75-10CB2AAC16F9}" type="slidenum">
              <a:rPr lang="en-US" smtClean="0"/>
              <a:t>6</a:t>
            </a:fld>
            <a:endParaRPr lang="en-US"/>
          </a:p>
        </p:txBody>
      </p:sp>
      <p:pic>
        <p:nvPicPr>
          <p:cNvPr id="8" name="Picture 7" descr="image-removebg-preview (2)"/>
          <p:cNvPicPr>
            <a:picLocks noChangeAspect="1"/>
          </p:cNvPicPr>
          <p:nvPr/>
        </p:nvPicPr>
        <p:blipFill>
          <a:blip r:embed="rId3"/>
          <a:stretch>
            <a:fillRect/>
          </a:stretch>
        </p:blipFill>
        <p:spPr>
          <a:xfrm>
            <a:off x="631190" y="1068070"/>
            <a:ext cx="10928985" cy="1706245"/>
          </a:xfrm>
          <a:prstGeom prst="rect">
            <a:avLst/>
          </a:prstGeom>
        </p:spPr>
      </p:pic>
      <p:sp>
        <p:nvSpPr>
          <p:cNvPr id="10" name="Round Same Side Corner Rectangle 9"/>
          <p:cNvSpPr/>
          <p:nvPr/>
        </p:nvSpPr>
        <p:spPr>
          <a:xfrm>
            <a:off x="883285" y="2780665"/>
            <a:ext cx="2414270" cy="2511425"/>
          </a:xfrm>
          <a:prstGeom prst="round2SameRect">
            <a:avLst/>
          </a:prstGeom>
          <a:solidFill>
            <a:srgbClr val="46B4B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altLang="en-US" dirty="0">
              <a:solidFill>
                <a:schemeClr val="tx1"/>
              </a:solidFill>
              <a:effectLst>
                <a:outerShdw blurRad="38100" dist="19050" dir="2700000" algn="tl" rotWithShape="0">
                  <a:schemeClr val="dk1">
                    <a:alpha val="40000"/>
                  </a:schemeClr>
                </a:outerShdw>
              </a:effectLst>
            </a:endParaRPr>
          </a:p>
          <a:p>
            <a:pPr algn="ctr"/>
            <a:endParaRPr lang="en-IN" altLang="en-US" dirty="0">
              <a:solidFill>
                <a:schemeClr val="tx1"/>
              </a:solidFill>
              <a:effectLst>
                <a:outerShdw blurRad="38100" dist="19050" dir="2700000" algn="tl" rotWithShape="0">
                  <a:schemeClr val="dk1">
                    <a:alpha val="40000"/>
                  </a:schemeClr>
                </a:outerShdw>
              </a:effectLst>
            </a:endParaRPr>
          </a:p>
          <a:p>
            <a:pPr algn="ctr"/>
            <a:r>
              <a:rPr lang="en-IN" altLang="en-US" b="1" dirty="0">
                <a:solidFill>
                  <a:schemeClr val="tx1"/>
                </a:solidFill>
                <a:effectLst>
                  <a:outerShdw blurRad="38100" dist="19050" dir="2700000" algn="tl" rotWithShape="0">
                    <a:schemeClr val="dk1">
                      <a:alpha val="40000"/>
                    </a:schemeClr>
                  </a:outerShdw>
                </a:effectLst>
              </a:rPr>
              <a:t>Study Type-</a:t>
            </a:r>
            <a:r>
              <a:rPr lang="en-IN" altLang="en-US" dirty="0"/>
              <a:t> </a:t>
            </a:r>
            <a:r>
              <a:rPr lang="en-IN" altLang="en-US" sz="1600" dirty="0"/>
              <a:t> Quantitative study</a:t>
            </a:r>
          </a:p>
          <a:p>
            <a:pPr algn="ctr"/>
            <a:r>
              <a:rPr lang="en-IN" altLang="en-US" b="1" dirty="0">
                <a:solidFill>
                  <a:schemeClr val="tx1"/>
                </a:solidFill>
              </a:rPr>
              <a:t>Study Duration-</a:t>
            </a:r>
            <a:r>
              <a:rPr lang="en-IN" altLang="en-US" sz="1500" dirty="0"/>
              <a:t> </a:t>
            </a:r>
            <a:r>
              <a:rPr lang="en-IN" altLang="en-US" sz="1600" dirty="0"/>
              <a:t>3 months ( March- May 2024)</a:t>
            </a:r>
          </a:p>
        </p:txBody>
      </p:sp>
      <p:sp>
        <p:nvSpPr>
          <p:cNvPr id="11" name="Round Same Side Corner Rectangle 10"/>
          <p:cNvSpPr/>
          <p:nvPr/>
        </p:nvSpPr>
        <p:spPr>
          <a:xfrm>
            <a:off x="3543935" y="2780665"/>
            <a:ext cx="2414270" cy="2524125"/>
          </a:xfrm>
          <a:prstGeom prst="round2SameRect">
            <a:avLst/>
          </a:prstGeom>
          <a:solidFill>
            <a:srgbClr val="95B7D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altLang="en-US" b="1" dirty="0">
              <a:solidFill>
                <a:schemeClr val="tx1"/>
              </a:solidFill>
              <a:effectLst>
                <a:outerShdw blurRad="38100" dist="19050" dir="2700000" algn="tl" rotWithShape="0">
                  <a:schemeClr val="dk1">
                    <a:alpha val="40000"/>
                  </a:schemeClr>
                </a:outerShdw>
              </a:effectLst>
            </a:endParaRPr>
          </a:p>
          <a:p>
            <a:pPr algn="ctr"/>
            <a:r>
              <a:rPr lang="en-IN" altLang="en-US" b="1" dirty="0">
                <a:solidFill>
                  <a:schemeClr val="tx1"/>
                </a:solidFill>
                <a:effectLst>
                  <a:outerShdw blurRad="38100" dist="19050" dir="2700000" algn="tl" rotWithShape="0">
                    <a:schemeClr val="dk1">
                      <a:alpha val="40000"/>
                    </a:schemeClr>
                  </a:outerShdw>
                </a:effectLst>
              </a:rPr>
              <a:t>Study Design-</a:t>
            </a:r>
            <a:r>
              <a:rPr lang="en-IN" altLang="en-US" dirty="0"/>
              <a:t> </a:t>
            </a:r>
            <a:r>
              <a:rPr lang="en-IN" altLang="en-US" sz="1600" dirty="0"/>
              <a:t>Cross- Sectional Study</a:t>
            </a:r>
          </a:p>
          <a:p>
            <a:pPr algn="ctr"/>
            <a:r>
              <a:rPr lang="en-IN" altLang="en-US" b="1" dirty="0">
                <a:solidFill>
                  <a:schemeClr val="tx1"/>
                </a:solidFill>
              </a:rPr>
              <a:t>Sampling Technique- </a:t>
            </a:r>
            <a:r>
              <a:rPr lang="en-IN" altLang="en-US" dirty="0">
                <a:solidFill>
                  <a:schemeClr val="bg1"/>
                </a:solidFill>
              </a:rPr>
              <a:t>Snowball sampling</a:t>
            </a:r>
          </a:p>
        </p:txBody>
      </p:sp>
      <p:sp>
        <p:nvSpPr>
          <p:cNvPr id="12" name="Round Same Side Corner Rectangle 11"/>
          <p:cNvSpPr/>
          <p:nvPr/>
        </p:nvSpPr>
        <p:spPr>
          <a:xfrm>
            <a:off x="6204585" y="2780665"/>
            <a:ext cx="2414270" cy="2511425"/>
          </a:xfrm>
          <a:prstGeom prst="round2SameRect">
            <a:avLst/>
          </a:prstGeom>
          <a:solidFill>
            <a:srgbClr val="0DA93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N" altLang="en-US" b="1" dirty="0">
                <a:solidFill>
                  <a:schemeClr val="tx1"/>
                </a:solidFill>
              </a:rPr>
              <a:t>Study Population-</a:t>
            </a:r>
            <a:r>
              <a:rPr lang="en-IN" altLang="en-US" sz="1500" dirty="0"/>
              <a:t> </a:t>
            </a:r>
            <a:r>
              <a:rPr lang="en-IN" altLang="en-US" sz="1600" dirty="0"/>
              <a:t>Doctors Residing inside Delhi, NCR.</a:t>
            </a:r>
          </a:p>
          <a:p>
            <a:pPr algn="ctr"/>
            <a:r>
              <a:rPr lang="en-IN" altLang="en-US" b="1" dirty="0">
                <a:solidFill>
                  <a:schemeClr val="tx1"/>
                </a:solidFill>
              </a:rPr>
              <a:t>Sample size-</a:t>
            </a:r>
          </a:p>
          <a:p>
            <a:pPr algn="ctr"/>
            <a:r>
              <a:rPr lang="en-IN" altLang="en-US" sz="1600" dirty="0"/>
              <a:t>Sample size is 58, according to avaibility of time frame &amp; study population. </a:t>
            </a:r>
          </a:p>
        </p:txBody>
      </p:sp>
      <p:sp>
        <p:nvSpPr>
          <p:cNvPr id="13" name="Round Same Side Corner Rectangle 12"/>
          <p:cNvSpPr/>
          <p:nvPr/>
        </p:nvSpPr>
        <p:spPr>
          <a:xfrm>
            <a:off x="8910320" y="2780665"/>
            <a:ext cx="2414270" cy="2511425"/>
          </a:xfrm>
          <a:prstGeom prst="round2SameRect">
            <a:avLst/>
          </a:prstGeom>
          <a:solidFill>
            <a:schemeClr val="accent5">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n-IN" altLang="en-US" b="1" dirty="0">
                <a:solidFill>
                  <a:schemeClr val="tx1"/>
                </a:solidFill>
                <a:effectLst>
                  <a:outerShdw blurRad="38100" dist="19050" dir="2700000" algn="tl" rotWithShape="0">
                    <a:schemeClr val="dk1">
                      <a:alpha val="40000"/>
                    </a:schemeClr>
                  </a:outerShdw>
                </a:effectLst>
              </a:rPr>
              <a:t>Data Analysis-</a:t>
            </a:r>
          </a:p>
          <a:p>
            <a:pPr algn="ctr"/>
            <a:r>
              <a:rPr lang="en-IN" altLang="en-US" sz="1600" b="1" dirty="0">
                <a:solidFill>
                  <a:schemeClr val="tx2"/>
                </a:solidFill>
                <a:sym typeface="+mn-ea"/>
              </a:rPr>
              <a:t>Quantitative data</a:t>
            </a:r>
            <a:r>
              <a:rPr lang="en-IN" altLang="en-US" sz="1600" dirty="0">
                <a:sym typeface="+mn-ea"/>
              </a:rPr>
              <a:t> was expressed using frequency and percentage.  </a:t>
            </a:r>
            <a:endParaRPr lang="en-IN" altLang="en-US" sz="1600" dirty="0"/>
          </a:p>
          <a:p>
            <a:pPr algn="ctr"/>
            <a:r>
              <a:rPr lang="en-IN" altLang="en-US" sz="1600" dirty="0">
                <a:sym typeface="+mn-ea"/>
              </a:rPr>
              <a:t>Chi square test was used to test statistical significance.</a:t>
            </a:r>
            <a:endParaRPr lang="en-IN" altLang="en-US" sz="1600" dirty="0"/>
          </a:p>
        </p:txBody>
      </p:sp>
      <p:sp>
        <p:nvSpPr>
          <p:cNvPr id="17" name="Rounded Rectangle 16"/>
          <p:cNvSpPr/>
          <p:nvPr/>
        </p:nvSpPr>
        <p:spPr>
          <a:xfrm>
            <a:off x="2832100" y="5355590"/>
            <a:ext cx="3837305" cy="1026795"/>
          </a:xfrm>
          <a:prstGeom prst="round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IN" altLang="en-US" sz="1600" b="1" dirty="0">
                <a:solidFill>
                  <a:schemeClr val="tx1"/>
                </a:solidFill>
              </a:rPr>
              <a:t>Inclusion Criteria:</a:t>
            </a:r>
          </a:p>
          <a:p>
            <a:pPr marL="285750" indent="-285750" algn="l">
              <a:lnSpc>
                <a:spcPct val="80000"/>
              </a:lnSpc>
              <a:spcBef>
                <a:spcPts val="0"/>
              </a:spcBef>
              <a:spcAft>
                <a:spcPts val="0"/>
              </a:spcAft>
              <a:buFont typeface="Arial" panose="020B0604020202020204" pitchFamily="34" charset="0"/>
              <a:buChar char="•"/>
            </a:pPr>
            <a:r>
              <a:rPr lang="en-IN" altLang="en-US" sz="1600" dirty="0">
                <a:solidFill>
                  <a:schemeClr val="bg1"/>
                </a:solidFill>
              </a:rPr>
              <a:t>Doctors residing in Delhi, NCR.</a:t>
            </a:r>
          </a:p>
          <a:p>
            <a:pPr marL="285750" indent="-285750" algn="l">
              <a:lnSpc>
                <a:spcPct val="80000"/>
              </a:lnSpc>
              <a:spcBef>
                <a:spcPts val="0"/>
              </a:spcBef>
              <a:spcAft>
                <a:spcPts val="0"/>
              </a:spcAft>
              <a:buFont typeface="Arial" panose="020B0604020202020204" pitchFamily="34" charset="0"/>
              <a:buChar char="•"/>
            </a:pPr>
            <a:r>
              <a:rPr lang="en-IN" altLang="en-US" sz="1600" dirty="0">
                <a:solidFill>
                  <a:schemeClr val="bg1"/>
                </a:solidFill>
              </a:rPr>
              <a:t>Doctors having experience more than a year.</a:t>
            </a:r>
          </a:p>
        </p:txBody>
      </p:sp>
      <p:sp>
        <p:nvSpPr>
          <p:cNvPr id="18" name="Rounded Rectangle 17"/>
          <p:cNvSpPr/>
          <p:nvPr/>
        </p:nvSpPr>
        <p:spPr>
          <a:xfrm>
            <a:off x="8114030" y="5477510"/>
            <a:ext cx="3837305" cy="926672"/>
          </a:xfrm>
          <a:prstGeom prst="round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IN" altLang="en-US" sz="1600" b="1" dirty="0">
                <a:solidFill>
                  <a:schemeClr val="tx1"/>
                </a:solidFill>
              </a:rPr>
              <a:t>Exclusion Criteria:</a:t>
            </a:r>
          </a:p>
          <a:p>
            <a:pPr marL="285750" indent="-285750" algn="l">
              <a:lnSpc>
                <a:spcPct val="80000"/>
              </a:lnSpc>
              <a:spcBef>
                <a:spcPts val="0"/>
              </a:spcBef>
              <a:spcAft>
                <a:spcPts val="0"/>
              </a:spcAft>
              <a:buFont typeface="Arial" panose="020B0604020202020204" pitchFamily="34" charset="0"/>
              <a:buChar char="•"/>
            </a:pPr>
            <a:r>
              <a:rPr lang="en-IN" altLang="en-US" sz="1600" dirty="0"/>
              <a:t>Doctors not willing to participate</a:t>
            </a:r>
          </a:p>
          <a:p>
            <a:pPr marL="285750" indent="-285750" algn="l">
              <a:lnSpc>
                <a:spcPct val="80000"/>
              </a:lnSpc>
              <a:spcBef>
                <a:spcPts val="0"/>
              </a:spcBef>
              <a:spcAft>
                <a:spcPts val="0"/>
              </a:spcAft>
              <a:buFont typeface="Arial" panose="020B0604020202020204" pitchFamily="34" charset="0"/>
              <a:buChar char="•"/>
            </a:pPr>
            <a:r>
              <a:rPr lang="en-IN" altLang="en-US" sz="1600" dirty="0"/>
              <a:t>Doctors residing outside Delhi, NCR.</a:t>
            </a:r>
          </a:p>
        </p:txBody>
      </p:sp>
      <p:sp>
        <p:nvSpPr>
          <p:cNvPr id="19" name="Left-Right Arrow 18"/>
          <p:cNvSpPr/>
          <p:nvPr/>
        </p:nvSpPr>
        <p:spPr>
          <a:xfrm>
            <a:off x="6673850" y="5800090"/>
            <a:ext cx="1433830" cy="258445"/>
          </a:xfrm>
          <a:prstGeom prst="leftRightArrow">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s 19"/>
          <p:cNvSpPr/>
          <p:nvPr/>
        </p:nvSpPr>
        <p:spPr>
          <a:xfrm>
            <a:off x="7317105" y="5298440"/>
            <a:ext cx="149860" cy="56070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nvSpPr>
        <p:spPr>
          <a:xfrm>
            <a:off x="2583815" y="293370"/>
            <a:ext cx="7241540" cy="768350"/>
          </a:xfrm>
          <a:prstGeom prst="rect">
            <a:avLst/>
          </a:prstGeom>
        </p:spPr>
        <p:txBody>
          <a:bodyPr lIns="91440" tIns="45720" rIns="91440" bIns="45720" anchor="ctr" anchorCtr="0"/>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3200" dirty="0">
                <a:solidFill>
                  <a:schemeClr val="tx1"/>
                </a:solidFill>
              </a:rPr>
              <a:t>Methodology</a:t>
            </a:r>
            <a:r>
              <a:rPr lang="en-IN" altLang="en-US" sz="3200" dirty="0">
                <a:solidFill>
                  <a:schemeClr val="tx1"/>
                </a:solidFill>
              </a:rPr>
              <a:t>(1/2)</a:t>
            </a:r>
          </a:p>
        </p:txBody>
      </p:sp>
      <p:sp>
        <p:nvSpPr>
          <p:cNvPr id="4" name="Footer Placeholder 3"/>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pic>
        <p:nvPicPr>
          <p:cNvPr id="6" name="Picture 5">
            <a:extLst>
              <a:ext uri="{FF2B5EF4-FFF2-40B4-BE49-F238E27FC236}">
                <a16:creationId xmlns:a16="http://schemas.microsoft.com/office/drawing/2014/main" id="{BA3A3D86-07C9-047B-9195-763EC0BB0FA7}"/>
              </a:ext>
            </a:extLst>
          </p:cNvPr>
          <p:cNvPicPr>
            <a:picLocks noChangeAspect="1"/>
          </p:cNvPicPr>
          <p:nvPr/>
        </p:nvPicPr>
        <p:blipFill>
          <a:blip r:embed="rId4"/>
          <a:stretch>
            <a:fillRect/>
          </a:stretch>
        </p:blipFill>
        <p:spPr>
          <a:xfrm>
            <a:off x="10482072" y="24130"/>
            <a:ext cx="146926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3" name="Title 1"/>
          <p:cNvSpPr>
            <a:spLocks noGrp="1"/>
          </p:cNvSpPr>
          <p:nvPr/>
        </p:nvSpPr>
        <p:spPr>
          <a:xfrm>
            <a:off x="2583815" y="293370"/>
            <a:ext cx="7241540" cy="768350"/>
          </a:xfrm>
          <a:prstGeom prst="rect">
            <a:avLst/>
          </a:prstGeom>
        </p:spPr>
        <p:txBody>
          <a:bodyPr lIns="91440" tIns="45720" rIns="91440" bIns="45720" anchor="ctr" anchorCtr="0"/>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3200" dirty="0">
                <a:solidFill>
                  <a:schemeClr val="tx1"/>
                </a:solidFill>
              </a:rPr>
              <a:t>Methodology</a:t>
            </a:r>
            <a:r>
              <a:rPr lang="en-IN" altLang="en-US" sz="3200" dirty="0">
                <a:solidFill>
                  <a:schemeClr val="tx1"/>
                </a:solidFill>
              </a:rPr>
              <a:t>(2/2)</a:t>
            </a:r>
          </a:p>
        </p:txBody>
      </p:sp>
      <p:sp>
        <p:nvSpPr>
          <p:cNvPr id="4" name="Round Same Side Corner Rectangle 3"/>
          <p:cNvSpPr/>
          <p:nvPr/>
        </p:nvSpPr>
        <p:spPr>
          <a:xfrm>
            <a:off x="4691380" y="1938655"/>
            <a:ext cx="3025775" cy="2877820"/>
          </a:xfrm>
          <a:prstGeom prst="round2SameRect">
            <a:avLst/>
          </a:prstGeom>
          <a:solidFill>
            <a:srgbClr val="4EB0A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altLang="en-US" b="1" dirty="0">
              <a:solidFill>
                <a:schemeClr val="tx1"/>
              </a:solidFill>
              <a:effectLst>
                <a:outerShdw blurRad="38100" dist="19050" dir="2700000" algn="tl" rotWithShape="0">
                  <a:schemeClr val="dk1">
                    <a:alpha val="40000"/>
                  </a:schemeClr>
                </a:outerShdw>
              </a:effectLst>
            </a:endParaRPr>
          </a:p>
          <a:p>
            <a:pPr algn="l"/>
            <a:r>
              <a:rPr lang="en-IN" altLang="en-US" b="1" dirty="0">
                <a:solidFill>
                  <a:schemeClr val="tx1"/>
                </a:solidFill>
              </a:rPr>
              <a:t>Data collection tool- </a:t>
            </a:r>
            <a:r>
              <a:rPr lang="en-IN" altLang="en-US" dirty="0">
                <a:solidFill>
                  <a:schemeClr val="bg1"/>
                </a:solidFill>
              </a:rPr>
              <a:t>The structured questionnaire contain</a:t>
            </a:r>
          </a:p>
          <a:p>
            <a:pPr algn="l"/>
            <a:r>
              <a:rPr lang="en-IN" altLang="en-US" dirty="0">
                <a:solidFill>
                  <a:schemeClr val="bg1"/>
                </a:solidFill>
              </a:rPr>
              <a:t>a) individual information; </a:t>
            </a:r>
          </a:p>
          <a:p>
            <a:pPr algn="l"/>
            <a:r>
              <a:rPr lang="en-IN" altLang="en-US" dirty="0">
                <a:solidFill>
                  <a:schemeClr val="bg1"/>
                </a:solidFill>
              </a:rPr>
              <a:t>b) smoking behaviour; </a:t>
            </a:r>
          </a:p>
          <a:p>
            <a:pPr algn="l"/>
            <a:r>
              <a:rPr lang="en-IN" altLang="en-US" dirty="0">
                <a:solidFill>
                  <a:schemeClr val="bg1"/>
                </a:solidFill>
              </a:rPr>
              <a:t>c) Belief on THS on Google form.</a:t>
            </a:r>
          </a:p>
        </p:txBody>
      </p:sp>
      <p:sp>
        <p:nvSpPr>
          <p:cNvPr id="6" name="Round Same Side Corner Rectangle 5"/>
          <p:cNvSpPr/>
          <p:nvPr/>
        </p:nvSpPr>
        <p:spPr>
          <a:xfrm>
            <a:off x="8645525" y="1938655"/>
            <a:ext cx="3028950" cy="2898140"/>
          </a:xfrm>
          <a:prstGeom prst="round2SameRect">
            <a:avLst/>
          </a:prstGeom>
          <a:solidFill>
            <a:schemeClr val="accent5">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IN" altLang="en-US" b="1" dirty="0">
              <a:solidFill>
                <a:schemeClr val="tx1"/>
              </a:solidFill>
              <a:effectLst>
                <a:outerShdw blurRad="38100" dist="19050" dir="2700000" algn="tl" rotWithShape="0">
                  <a:schemeClr val="dk1">
                    <a:alpha val="40000"/>
                  </a:schemeClr>
                </a:outerShdw>
              </a:effectLst>
            </a:endParaRPr>
          </a:p>
          <a:p>
            <a:pPr algn="just"/>
            <a:r>
              <a:rPr lang="en-IN" altLang="en-US" b="1" dirty="0">
                <a:solidFill>
                  <a:schemeClr val="tx1"/>
                </a:solidFill>
                <a:effectLst>
                  <a:outerShdw blurRad="38100" dist="19050" dir="2700000" algn="tl" rotWithShape="0">
                    <a:schemeClr val="dk1">
                      <a:alpha val="40000"/>
                    </a:schemeClr>
                  </a:outerShdw>
                </a:effectLst>
              </a:rPr>
              <a:t>Data</a:t>
            </a:r>
            <a:r>
              <a:rPr lang="en-US" altLang="en-IN" b="1" dirty="0">
                <a:solidFill>
                  <a:schemeClr val="tx1"/>
                </a:solidFill>
                <a:effectLst>
                  <a:outerShdw blurRad="38100" dist="19050" dir="2700000" algn="tl" rotWithShape="0">
                    <a:schemeClr val="dk1">
                      <a:alpha val="40000"/>
                    </a:schemeClr>
                  </a:outerShdw>
                </a:effectLst>
              </a:rPr>
              <a:t> Collection</a:t>
            </a:r>
          </a:p>
          <a:p>
            <a:pPr algn="just"/>
            <a:r>
              <a:rPr lang="en-US" altLang="en-US" dirty="0">
                <a:solidFill>
                  <a:schemeClr val="bg1"/>
                </a:solidFill>
                <a:effectLst>
                  <a:outerShdw blurRad="38100" dist="19050" dir="2700000" algn="tl" rotWithShape="0">
                    <a:schemeClr val="dk1">
                      <a:alpha val="40000"/>
                    </a:schemeClr>
                  </a:outerShdw>
                </a:effectLst>
              </a:rPr>
              <a:t>The tool is based on pre-tested validated tools available from the literature which was further adapted based on the study population.</a:t>
            </a:r>
            <a:endParaRPr lang="en-IN" altLang="en-US" sz="1600" dirty="0">
              <a:solidFill>
                <a:schemeClr val="bg1"/>
              </a:solidFill>
            </a:endParaRPr>
          </a:p>
        </p:txBody>
      </p:sp>
      <p:sp>
        <p:nvSpPr>
          <p:cNvPr id="100" name="Text Box 99"/>
          <p:cNvSpPr txBox="1"/>
          <p:nvPr/>
        </p:nvSpPr>
        <p:spPr>
          <a:xfrm>
            <a:off x="844169" y="5196115"/>
            <a:ext cx="11129962" cy="1200329"/>
          </a:xfrm>
          <a:prstGeom prst="rect">
            <a:avLst/>
          </a:prstGeom>
          <a:solidFill>
            <a:srgbClr val="4EB0AA"/>
          </a:solidFill>
          <a:ln w="9525">
            <a:solidFill>
              <a:schemeClr val="tx1"/>
            </a:solidFill>
          </a:ln>
        </p:spPr>
        <p:txBody>
          <a:bodyPr wrap="square">
            <a:spAutoFit/>
          </a:bodyPr>
          <a:lstStyle/>
          <a:p>
            <a:pPr indent="0" algn="just">
              <a:buFont typeface="Wingdings" panose="05000000000000000000" charset="0"/>
              <a:buNone/>
            </a:pPr>
            <a:r>
              <a:rPr lang="en-IN" altLang="en-US" dirty="0">
                <a:sym typeface="+mn-ea"/>
              </a:rPr>
              <a:t>Tools used in the study is from “</a:t>
            </a:r>
            <a:r>
              <a:rPr lang="en-US" altLang="en-US" dirty="0">
                <a:sym typeface="+mn-ea"/>
              </a:rPr>
              <a:t>Evaluation of Third Hand Cigarette</a:t>
            </a:r>
          </a:p>
          <a:p>
            <a:pPr indent="0" algn="just">
              <a:buFont typeface="Wingdings" panose="05000000000000000000" charset="0"/>
              <a:buNone/>
            </a:pPr>
            <a:r>
              <a:rPr lang="en-US" altLang="en-US" dirty="0">
                <a:sym typeface="+mn-ea"/>
              </a:rPr>
              <a:t>Smoke Exposure and Awareness in University Students</a:t>
            </a:r>
            <a:r>
              <a:rPr lang="en-IN" altLang="en-US" dirty="0">
                <a:sym typeface="+mn-ea"/>
              </a:rPr>
              <a:t> ” &amp; in other studies also for which ethical approval for the study was obtained. https://www.tobaccoinduceddiseases.org/Development-of-a-scale-assessing-Beliefs-About-ThirdHand-Smoke-BATHS-,69712,0,2.html</a:t>
            </a:r>
            <a:endParaRPr lang="en-US" b="0" dirty="0">
              <a:latin typeface="Times New Roman" panose="02020603050405020304" charset="0"/>
            </a:endParaRPr>
          </a:p>
        </p:txBody>
      </p:sp>
      <p:sp>
        <p:nvSpPr>
          <p:cNvPr id="7" name="Down Arrow 6"/>
          <p:cNvSpPr/>
          <p:nvPr/>
        </p:nvSpPr>
        <p:spPr>
          <a:xfrm>
            <a:off x="5838190" y="4836796"/>
            <a:ext cx="732155" cy="339000"/>
          </a:xfrm>
          <a:prstGeom prst="downArrow">
            <a:avLst/>
          </a:prstGeom>
          <a:solidFill>
            <a:srgbClr val="4EB0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named"/>
          <p:cNvPicPr>
            <a:picLocks noChangeAspect="1"/>
          </p:cNvPicPr>
          <p:nvPr/>
        </p:nvPicPr>
        <p:blipFill>
          <a:blip r:embed="rId3"/>
          <a:stretch>
            <a:fillRect/>
          </a:stretch>
        </p:blipFill>
        <p:spPr>
          <a:xfrm>
            <a:off x="5661660" y="1061720"/>
            <a:ext cx="1014730" cy="1087120"/>
          </a:xfrm>
          <a:prstGeom prst="rect">
            <a:avLst/>
          </a:prstGeom>
          <a:effectLst>
            <a:outerShdw blurRad="50800" dist="38100" dir="2700000" algn="tl" rotWithShape="0">
              <a:prstClr val="black">
                <a:alpha val="40000"/>
              </a:prstClr>
            </a:outerShdw>
          </a:effectLst>
        </p:spPr>
      </p:pic>
      <p:pic>
        <p:nvPicPr>
          <p:cNvPr id="8" name="Picture 7" descr="image-removebg-preview (17)"/>
          <p:cNvPicPr>
            <a:picLocks noChangeAspect="1"/>
          </p:cNvPicPr>
          <p:nvPr/>
        </p:nvPicPr>
        <p:blipFill>
          <a:blip r:embed="rId4"/>
          <a:stretch>
            <a:fillRect/>
          </a:stretch>
        </p:blipFill>
        <p:spPr>
          <a:xfrm>
            <a:off x="9545955" y="1061720"/>
            <a:ext cx="1228090" cy="1228090"/>
          </a:xfrm>
          <a:prstGeom prst="rect">
            <a:avLst/>
          </a:prstGeom>
        </p:spPr>
      </p:pic>
      <p:sp>
        <p:nvSpPr>
          <p:cNvPr id="9" name="Slide Number Placeholder 8"/>
          <p:cNvSpPr>
            <a:spLocks noGrp="1"/>
          </p:cNvSpPr>
          <p:nvPr>
            <p:ph type="sldNum" sz="quarter" idx="12"/>
          </p:nvPr>
        </p:nvSpPr>
        <p:spPr>
          <a:xfrm>
            <a:off x="8829675" y="6470346"/>
            <a:ext cx="2844800" cy="476250"/>
          </a:xfrm>
        </p:spPr>
        <p:txBody>
          <a:bodyPr/>
          <a:lstStyle/>
          <a:p>
            <a:fld id="{9B618960-8005-486C-9A75-10CB2AAC16F9}" type="slidenum">
              <a:rPr lang="en-US" smtClean="0"/>
              <a:t>7</a:t>
            </a:fld>
            <a:endParaRPr lang="en-US"/>
          </a:p>
        </p:txBody>
      </p:sp>
      <p:sp>
        <p:nvSpPr>
          <p:cNvPr id="11" name="Round Same Side Corner Rectangle 10"/>
          <p:cNvSpPr/>
          <p:nvPr/>
        </p:nvSpPr>
        <p:spPr>
          <a:xfrm>
            <a:off x="1042670" y="1938655"/>
            <a:ext cx="3018155" cy="2898140"/>
          </a:xfrm>
          <a:prstGeom prst="round2SameRect">
            <a:avLst/>
          </a:prstGeom>
          <a:solidFill>
            <a:srgbClr val="95B7D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altLang="en-US" b="1" dirty="0">
              <a:solidFill>
                <a:schemeClr val="tx1"/>
              </a:solidFill>
              <a:effectLst>
                <a:outerShdw blurRad="38100" dist="19050" dir="2700000" algn="tl" rotWithShape="0">
                  <a:schemeClr val="dk1">
                    <a:alpha val="40000"/>
                  </a:schemeClr>
                </a:outerShdw>
              </a:effectLst>
            </a:endParaRPr>
          </a:p>
          <a:p>
            <a:pPr algn="ctr"/>
            <a:endParaRPr lang="en-IN" altLang="en-US" b="1" dirty="0">
              <a:solidFill>
                <a:schemeClr val="tx1"/>
              </a:solidFill>
              <a:effectLst>
                <a:outerShdw blurRad="38100" dist="19050" dir="2700000" algn="tl" rotWithShape="0">
                  <a:schemeClr val="dk1">
                    <a:alpha val="40000"/>
                  </a:schemeClr>
                </a:outerShdw>
              </a:effectLst>
            </a:endParaRPr>
          </a:p>
          <a:p>
            <a:pPr algn="ctr"/>
            <a:r>
              <a:rPr lang="en-IN" altLang="en-US" b="1" dirty="0">
                <a:solidFill>
                  <a:schemeClr val="tx1"/>
                </a:solidFill>
                <a:effectLst>
                  <a:outerShdw blurRad="38100" dist="19050" dir="2700000" algn="tl" rotWithShape="0">
                    <a:schemeClr val="dk1">
                      <a:alpha val="40000"/>
                    </a:schemeClr>
                  </a:outerShdw>
                </a:effectLst>
              </a:rPr>
              <a:t>Study Setting-</a:t>
            </a:r>
            <a:r>
              <a:rPr lang="en-IN" altLang="en-US" dirty="0"/>
              <a:t> </a:t>
            </a:r>
            <a:r>
              <a:rPr lang="en-IN" altLang="en-US" dirty="0">
                <a:solidFill>
                  <a:schemeClr val="bg1"/>
                </a:solidFill>
              </a:rPr>
              <a:t>Delhi, NCR, India.</a:t>
            </a:r>
            <a:endParaRPr lang="en-IN" altLang="en-US" sz="1600" dirty="0">
              <a:solidFill>
                <a:schemeClr val="bg1"/>
              </a:solidFill>
            </a:endParaRPr>
          </a:p>
        </p:txBody>
      </p:sp>
      <p:pic>
        <p:nvPicPr>
          <p:cNvPr id="10" name="Picture 9" descr="student-at-desk-png-desk-student-study-studying-icon-512"/>
          <p:cNvPicPr>
            <a:picLocks noChangeAspect="1"/>
          </p:cNvPicPr>
          <p:nvPr/>
        </p:nvPicPr>
        <p:blipFill>
          <a:blip r:embed="rId5"/>
          <a:stretch>
            <a:fillRect/>
          </a:stretch>
        </p:blipFill>
        <p:spPr>
          <a:xfrm>
            <a:off x="2113280" y="1162685"/>
            <a:ext cx="876935" cy="1026795"/>
          </a:xfrm>
          <a:prstGeom prst="rect">
            <a:avLst/>
          </a:prstGeom>
        </p:spPr>
      </p:pic>
      <p:pic>
        <p:nvPicPr>
          <p:cNvPr id="12" name="Picture 11">
            <a:extLst>
              <a:ext uri="{FF2B5EF4-FFF2-40B4-BE49-F238E27FC236}">
                <a16:creationId xmlns:a16="http://schemas.microsoft.com/office/drawing/2014/main" id="{01B92E26-C3F9-2472-7D66-47102A112C33}"/>
              </a:ext>
            </a:extLst>
          </p:cNvPr>
          <p:cNvPicPr>
            <a:picLocks noChangeAspect="1"/>
          </p:cNvPicPr>
          <p:nvPr/>
        </p:nvPicPr>
        <p:blipFill>
          <a:blip r:embed="rId6"/>
          <a:stretch>
            <a:fillRect/>
          </a:stretch>
        </p:blipFill>
        <p:spPr>
          <a:xfrm>
            <a:off x="10504868" y="88907"/>
            <a:ext cx="1469263" cy="926672"/>
          </a:xfrm>
          <a:prstGeom prst="rect">
            <a:avLst/>
          </a:prstGeom>
        </p:spPr>
      </p:pic>
      <p:pic>
        <p:nvPicPr>
          <p:cNvPr id="13" name="Picture 12">
            <a:extLst>
              <a:ext uri="{FF2B5EF4-FFF2-40B4-BE49-F238E27FC236}">
                <a16:creationId xmlns:a16="http://schemas.microsoft.com/office/drawing/2014/main" id="{EAEA5ABD-AC07-6125-521E-C3255F23FE4E}"/>
              </a:ext>
            </a:extLst>
          </p:cNvPr>
          <p:cNvPicPr>
            <a:picLocks noChangeAspect="1"/>
          </p:cNvPicPr>
          <p:nvPr/>
        </p:nvPicPr>
        <p:blipFill>
          <a:blip r:embed="rId7"/>
          <a:stretch>
            <a:fillRect/>
          </a:stretch>
        </p:blipFill>
        <p:spPr>
          <a:xfrm>
            <a:off x="3986601" y="6429136"/>
            <a:ext cx="4218798" cy="5121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graphicFrame>
        <p:nvGraphicFramePr>
          <p:cNvPr id="10" name="Chart 9"/>
          <p:cNvGraphicFramePr/>
          <p:nvPr>
            <p:extLst>
              <p:ext uri="{D42A27DB-BD31-4B8C-83A1-F6EECF244321}">
                <p14:modId xmlns:p14="http://schemas.microsoft.com/office/powerpoint/2010/main" val="1701818302"/>
              </p:ext>
            </p:extLst>
          </p:nvPr>
        </p:nvGraphicFramePr>
        <p:xfrm>
          <a:off x="8269605" y="1600200"/>
          <a:ext cx="3629660" cy="42443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8"/>
          <p:cNvGraphicFramePr/>
          <p:nvPr>
            <p:extLst>
              <p:ext uri="{D42A27DB-BD31-4B8C-83A1-F6EECF244321}">
                <p14:modId xmlns:p14="http://schemas.microsoft.com/office/powerpoint/2010/main" val="4283788798"/>
              </p:ext>
            </p:extLst>
          </p:nvPr>
        </p:nvGraphicFramePr>
        <p:xfrm>
          <a:off x="165100" y="1600200"/>
          <a:ext cx="3876675" cy="4276090"/>
        </p:xfrm>
        <a:graphic>
          <a:graphicData uri="http://schemas.openxmlformats.org/drawingml/2006/chart">
            <c:chart xmlns:c="http://schemas.openxmlformats.org/drawingml/2006/chart" xmlns:r="http://schemas.openxmlformats.org/officeDocument/2006/relationships" r:id="rId4"/>
          </a:graphicData>
        </a:graphic>
      </p:graphicFrame>
      <p:sp>
        <p:nvSpPr>
          <p:cNvPr id="100" name="Text Box 99"/>
          <p:cNvSpPr txBox="1"/>
          <p:nvPr/>
        </p:nvSpPr>
        <p:spPr>
          <a:xfrm>
            <a:off x="287020" y="5875655"/>
            <a:ext cx="3678555" cy="306705"/>
          </a:xfrm>
          <a:prstGeom prst="rect">
            <a:avLst/>
          </a:prstGeom>
          <a:noFill/>
          <a:ln w="9525">
            <a:noFill/>
          </a:ln>
        </p:spPr>
        <p:txBody>
          <a:bodyPr wrap="square">
            <a:spAutoFit/>
          </a:bodyPr>
          <a:lstStyle/>
          <a:p>
            <a:pPr indent="0"/>
            <a:r>
              <a:rPr lang="en-US" sz="1400" b="0" dirty="0">
                <a:solidFill>
                  <a:schemeClr val="accent5">
                    <a:lumMod val="50000"/>
                  </a:schemeClr>
                </a:solidFill>
                <a:latin typeface="Times New Roman" panose="02020603050405020304" charset="0"/>
              </a:rPr>
              <a:t>Figure </a:t>
            </a:r>
            <a:r>
              <a:rPr lang="en-IN" altLang="en-US" sz="1400" b="0" dirty="0">
                <a:solidFill>
                  <a:schemeClr val="accent5">
                    <a:lumMod val="50000"/>
                  </a:schemeClr>
                </a:solidFill>
                <a:latin typeface="Times New Roman" panose="02020603050405020304" charset="0"/>
              </a:rPr>
              <a:t>1</a:t>
            </a:r>
            <a:r>
              <a:rPr lang="en-US" sz="1400" b="0" dirty="0">
                <a:solidFill>
                  <a:schemeClr val="accent5">
                    <a:lumMod val="50000"/>
                  </a:schemeClr>
                </a:solidFill>
                <a:latin typeface="Times New Roman" panose="02020603050405020304" charset="0"/>
              </a:rPr>
              <a:t> Age wise distribution of participants</a:t>
            </a:r>
          </a:p>
        </p:txBody>
      </p:sp>
      <p:sp>
        <p:nvSpPr>
          <p:cNvPr id="11" name="Text Box 10"/>
          <p:cNvSpPr txBox="1"/>
          <p:nvPr/>
        </p:nvSpPr>
        <p:spPr>
          <a:xfrm>
            <a:off x="4199890" y="5845175"/>
            <a:ext cx="3961130" cy="306705"/>
          </a:xfrm>
          <a:prstGeom prst="rect">
            <a:avLst/>
          </a:prstGeom>
          <a:noFill/>
          <a:ln w="9525">
            <a:noFill/>
          </a:ln>
        </p:spPr>
        <p:txBody>
          <a:bodyPr wrap="square">
            <a:spAutoFit/>
          </a:bodyPr>
          <a:lstStyle/>
          <a:p>
            <a:pPr indent="0"/>
            <a:r>
              <a:rPr lang="en-IN" sz="1400" b="0" dirty="0">
                <a:solidFill>
                  <a:schemeClr val="accent5">
                    <a:lumMod val="50000"/>
                  </a:schemeClr>
                </a:solidFill>
                <a:latin typeface="Times New Roman" panose="02020603050405020304" charset="0"/>
              </a:rPr>
              <a:t>Figure 3 </a:t>
            </a:r>
            <a:r>
              <a:rPr lang="en-IN" sz="1400" dirty="0">
                <a:solidFill>
                  <a:schemeClr val="accent5">
                    <a:lumMod val="50000"/>
                  </a:schemeClr>
                </a:solidFill>
                <a:latin typeface="Times New Roman" panose="02020603050405020304" charset="0"/>
              </a:rPr>
              <a:t>Marital Status</a:t>
            </a:r>
            <a:r>
              <a:rPr sz="1400" b="0" dirty="0">
                <a:solidFill>
                  <a:schemeClr val="accent5">
                    <a:lumMod val="50000"/>
                  </a:schemeClr>
                </a:solidFill>
                <a:latin typeface="Times New Roman" panose="02020603050405020304" charset="0"/>
              </a:rPr>
              <a:t> distribution of participants</a:t>
            </a:r>
          </a:p>
        </p:txBody>
      </p:sp>
      <p:graphicFrame>
        <p:nvGraphicFramePr>
          <p:cNvPr id="12" name="Chart 7"/>
          <p:cNvGraphicFramePr>
            <a:graphicFrameLocks noGrp="1"/>
          </p:cNvGraphicFramePr>
          <p:nvPr>
            <p:ph sz="half" idx="2"/>
            <p:extLst>
              <p:ext uri="{D42A27DB-BD31-4B8C-83A1-F6EECF244321}">
                <p14:modId xmlns:p14="http://schemas.microsoft.com/office/powerpoint/2010/main" val="761447675"/>
              </p:ext>
            </p:extLst>
          </p:nvPr>
        </p:nvGraphicFramePr>
        <p:xfrm>
          <a:off x="4165600" y="1600200"/>
          <a:ext cx="3966210" cy="18364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nvGraphicFramePr>
        <p:xfrm>
          <a:off x="4165600" y="3674745"/>
          <a:ext cx="3995420" cy="218694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 Box 14"/>
          <p:cNvSpPr txBox="1"/>
          <p:nvPr/>
        </p:nvSpPr>
        <p:spPr>
          <a:xfrm>
            <a:off x="4236085" y="3402330"/>
            <a:ext cx="3903980" cy="307777"/>
          </a:xfrm>
          <a:prstGeom prst="rect">
            <a:avLst/>
          </a:prstGeom>
          <a:noFill/>
          <a:ln w="9525">
            <a:noFill/>
          </a:ln>
        </p:spPr>
        <p:txBody>
          <a:bodyPr wrap="square">
            <a:spAutoFit/>
          </a:bodyPr>
          <a:lstStyle/>
          <a:p>
            <a:pPr indent="0"/>
            <a:r>
              <a:rPr lang="en-IN" sz="1400" b="0" dirty="0">
                <a:solidFill>
                  <a:schemeClr val="accent5">
                    <a:lumMod val="50000"/>
                  </a:schemeClr>
                </a:solidFill>
                <a:latin typeface="Times New Roman" panose="02020603050405020304" charset="0"/>
              </a:rPr>
              <a:t>Figure 2 Educational Background</a:t>
            </a:r>
            <a:r>
              <a:rPr sz="1400" b="0" dirty="0">
                <a:solidFill>
                  <a:schemeClr val="accent5">
                    <a:lumMod val="50000"/>
                  </a:schemeClr>
                </a:solidFill>
                <a:latin typeface="Times New Roman" panose="02020603050405020304" charset="0"/>
              </a:rPr>
              <a:t> distribution </a:t>
            </a:r>
          </a:p>
        </p:txBody>
      </p:sp>
      <p:sp>
        <p:nvSpPr>
          <p:cNvPr id="16" name="Text Box 15"/>
          <p:cNvSpPr txBox="1"/>
          <p:nvPr/>
        </p:nvSpPr>
        <p:spPr>
          <a:xfrm>
            <a:off x="8301355" y="5845175"/>
            <a:ext cx="3961130" cy="306705"/>
          </a:xfrm>
          <a:prstGeom prst="rect">
            <a:avLst/>
          </a:prstGeom>
          <a:noFill/>
          <a:ln w="9525">
            <a:noFill/>
          </a:ln>
        </p:spPr>
        <p:txBody>
          <a:bodyPr wrap="square">
            <a:spAutoFit/>
          </a:bodyPr>
          <a:lstStyle/>
          <a:p>
            <a:pPr indent="0"/>
            <a:r>
              <a:rPr lang="en-IN" sz="1400" b="0" dirty="0">
                <a:solidFill>
                  <a:schemeClr val="accent5">
                    <a:lumMod val="50000"/>
                  </a:schemeClr>
                </a:solidFill>
                <a:latin typeface="Times New Roman" panose="02020603050405020304" charset="0"/>
              </a:rPr>
              <a:t>Figure 4 </a:t>
            </a:r>
            <a:r>
              <a:rPr lang="en-IN" sz="1400" dirty="0">
                <a:solidFill>
                  <a:schemeClr val="accent5">
                    <a:lumMod val="50000"/>
                  </a:schemeClr>
                </a:solidFill>
                <a:latin typeface="Times New Roman" panose="02020603050405020304" charset="0"/>
              </a:rPr>
              <a:t>Gender Wise Distribution</a:t>
            </a:r>
            <a:endParaRPr lang="en-IN" sz="1400" b="0" dirty="0">
              <a:solidFill>
                <a:schemeClr val="accent5">
                  <a:lumMod val="50000"/>
                </a:schemeClr>
              </a:solidFill>
              <a:latin typeface="Times New Roman" panose="02020603050405020304" charset="0"/>
            </a:endParaRPr>
          </a:p>
        </p:txBody>
      </p:sp>
      <p:sp>
        <p:nvSpPr>
          <p:cNvPr id="17" name="Text Box 16"/>
          <p:cNvSpPr txBox="1"/>
          <p:nvPr/>
        </p:nvSpPr>
        <p:spPr>
          <a:xfrm>
            <a:off x="375920" y="1145540"/>
            <a:ext cx="5080000" cy="398780"/>
          </a:xfrm>
          <a:prstGeom prst="rect">
            <a:avLst/>
          </a:prstGeom>
          <a:noFill/>
          <a:ln w="9525">
            <a:noFill/>
          </a:ln>
        </p:spPr>
        <p:txBody>
          <a:bodyPr>
            <a:spAutoFit/>
          </a:bodyPr>
          <a:lstStyle/>
          <a:p>
            <a:pPr indent="0"/>
            <a:r>
              <a:rPr lang="en-IN" altLang="en-US" sz="2000" b="1">
                <a:latin typeface="Times New Roman" panose="02020603050405020304" charset="0"/>
              </a:rPr>
              <a:t>Demographics</a:t>
            </a:r>
          </a:p>
        </p:txBody>
      </p:sp>
      <p:sp>
        <p:nvSpPr>
          <p:cNvPr id="18" name="Footer Placeholder 17"/>
          <p:cNvSpPr>
            <a:spLocks noGrp="1"/>
          </p:cNvSpPr>
          <p:nvPr>
            <p:ph type="ftr" sz="quarter" idx="11"/>
          </p:nvPr>
        </p:nvSpPr>
        <p:spPr>
          <a:xfrm>
            <a:off x="4165600" y="6381750"/>
            <a:ext cx="4184015"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6" name="Title 5"/>
          <p:cNvSpPr>
            <a:spLocks noGrp="1"/>
          </p:cNvSpPr>
          <p:nvPr>
            <p:ph type="title"/>
          </p:nvPr>
        </p:nvSpPr>
        <p:spPr>
          <a:xfrm>
            <a:off x="1316355" y="274955"/>
            <a:ext cx="8811260" cy="469265"/>
          </a:xfrm>
        </p:spPr>
        <p:txBody>
          <a:bodyPr/>
          <a:lstStyle/>
          <a:p>
            <a:pPr algn="ctr"/>
            <a:r>
              <a:rPr lang="en-IN" sz="3600" b="1" dirty="0"/>
              <a:t>Results (1/5)</a:t>
            </a:r>
          </a:p>
        </p:txBody>
      </p:sp>
      <p:sp>
        <p:nvSpPr>
          <p:cNvPr id="7" name="Slide Number Placeholder 6"/>
          <p:cNvSpPr>
            <a:spLocks noGrp="1"/>
          </p:cNvSpPr>
          <p:nvPr>
            <p:ph type="sldNum" sz="quarter" idx="12"/>
          </p:nvPr>
        </p:nvSpPr>
        <p:spPr>
          <a:xfrm>
            <a:off x="8737600" y="6346825"/>
            <a:ext cx="2844800" cy="476250"/>
          </a:xfrm>
        </p:spPr>
        <p:txBody>
          <a:bodyPr/>
          <a:lstStyle/>
          <a:p>
            <a:fld id="{9B618960-8005-486C-9A75-10CB2AAC16F9}" type="slidenum">
              <a:rPr lang="en-US" smtClean="0"/>
              <a:t>8</a:t>
            </a:fld>
            <a:endParaRPr lang="en-US" dirty="0"/>
          </a:p>
        </p:txBody>
      </p:sp>
      <p:graphicFrame>
        <p:nvGraphicFramePr>
          <p:cNvPr id="3" name="Chart 2">
            <a:extLst>
              <a:ext uri="{FF2B5EF4-FFF2-40B4-BE49-F238E27FC236}">
                <a16:creationId xmlns:a16="http://schemas.microsoft.com/office/drawing/2014/main" id="{77AE3C13-8948-4470-2083-53B499321067}"/>
              </a:ext>
            </a:extLst>
          </p:cNvPr>
          <p:cNvGraphicFramePr>
            <a:graphicFrameLocks/>
          </p:cNvGraphicFramePr>
          <p:nvPr>
            <p:extLst>
              <p:ext uri="{D42A27DB-BD31-4B8C-83A1-F6EECF244321}">
                <p14:modId xmlns:p14="http://schemas.microsoft.com/office/powerpoint/2010/main" val="1969415124"/>
              </p:ext>
            </p:extLst>
          </p:nvPr>
        </p:nvGraphicFramePr>
        <p:xfrm>
          <a:off x="8043545" y="1634490"/>
          <a:ext cx="4476750" cy="4210050"/>
        </p:xfrm>
        <a:graphic>
          <a:graphicData uri="http://schemas.openxmlformats.org/drawingml/2006/chart">
            <c:chart xmlns:c="http://schemas.openxmlformats.org/drawingml/2006/chart" xmlns:r="http://schemas.openxmlformats.org/officeDocument/2006/relationships" r:id="rId7"/>
          </a:graphicData>
        </a:graphic>
      </p:graphicFrame>
      <mc:AlternateContent xmlns:mc="http://schemas.openxmlformats.org/markup-compatibility/2006" xmlns:cx2="http://schemas.microsoft.com/office/drawing/2015/10/21/chartex">
        <mc:Choice Requires="cx2">
          <p:graphicFrame>
            <p:nvGraphicFramePr>
              <p:cNvPr id="4" name="Chart 3">
                <a:extLst>
                  <a:ext uri="{FF2B5EF4-FFF2-40B4-BE49-F238E27FC236}">
                    <a16:creationId xmlns:a16="http://schemas.microsoft.com/office/drawing/2014/main" id="{06CE539A-316A-8106-C89A-5C5F3AD2EB85}"/>
                  </a:ext>
                </a:extLst>
              </p:cNvPr>
              <p:cNvGraphicFramePr/>
              <p:nvPr>
                <p:extLst>
                  <p:ext uri="{D42A27DB-BD31-4B8C-83A1-F6EECF244321}">
                    <p14:modId xmlns:p14="http://schemas.microsoft.com/office/powerpoint/2010/main" val="1348252125"/>
                  </p:ext>
                </p:extLst>
              </p:nvPr>
            </p:nvGraphicFramePr>
            <p:xfrm>
              <a:off x="4104006" y="3764915"/>
              <a:ext cx="3995420" cy="2079625"/>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4" name="Chart 3">
                <a:extLst>
                  <a:ext uri="{FF2B5EF4-FFF2-40B4-BE49-F238E27FC236}">
                    <a16:creationId xmlns:a16="http://schemas.microsoft.com/office/drawing/2014/main" id="{06CE539A-316A-8106-C89A-5C5F3AD2EB85}"/>
                  </a:ext>
                </a:extLst>
              </p:cNvPr>
              <p:cNvPicPr>
                <a:picLocks noGrp="1" noRot="1" noChangeAspect="1" noMove="1" noResize="1" noEditPoints="1" noAdjustHandles="1" noChangeArrowheads="1" noChangeShapeType="1"/>
              </p:cNvPicPr>
              <p:nvPr/>
            </p:nvPicPr>
            <p:blipFill>
              <a:blip r:embed="rId9"/>
              <a:stretch>
                <a:fillRect/>
              </a:stretch>
            </p:blipFill>
            <p:spPr>
              <a:xfrm>
                <a:off x="4104006" y="3764915"/>
                <a:ext cx="3995420" cy="2079625"/>
              </a:xfrm>
              <a:prstGeom prst="rect">
                <a:avLst/>
              </a:prstGeom>
            </p:spPr>
          </p:pic>
        </mc:Fallback>
      </mc:AlternateContent>
      <p:graphicFrame>
        <p:nvGraphicFramePr>
          <p:cNvPr id="8" name="Chart 7">
            <a:extLst>
              <a:ext uri="{FF2B5EF4-FFF2-40B4-BE49-F238E27FC236}">
                <a16:creationId xmlns:a16="http://schemas.microsoft.com/office/drawing/2014/main" id="{DA0B7953-D7F0-1A2A-EEA6-041F165F3C22}"/>
              </a:ext>
            </a:extLst>
          </p:cNvPr>
          <p:cNvGraphicFramePr>
            <a:graphicFrameLocks/>
          </p:cNvGraphicFramePr>
          <p:nvPr>
            <p:extLst>
              <p:ext uri="{D42A27DB-BD31-4B8C-83A1-F6EECF244321}">
                <p14:modId xmlns:p14="http://schemas.microsoft.com/office/powerpoint/2010/main" val="3755538631"/>
              </p:ext>
            </p:extLst>
          </p:nvPr>
        </p:nvGraphicFramePr>
        <p:xfrm>
          <a:off x="287020" y="2143125"/>
          <a:ext cx="3708401" cy="297624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 name="Chart 8">
            <a:extLst>
              <a:ext uri="{FF2B5EF4-FFF2-40B4-BE49-F238E27FC236}">
                <a16:creationId xmlns:a16="http://schemas.microsoft.com/office/drawing/2014/main" id="{06D594C2-78E6-6A8C-2D7C-E370BD4C52F0}"/>
              </a:ext>
            </a:extLst>
          </p:cNvPr>
          <p:cNvGraphicFramePr>
            <a:graphicFrameLocks/>
          </p:cNvGraphicFramePr>
          <p:nvPr>
            <p:extLst>
              <p:ext uri="{D42A27DB-BD31-4B8C-83A1-F6EECF244321}">
                <p14:modId xmlns:p14="http://schemas.microsoft.com/office/powerpoint/2010/main" val="3754738343"/>
              </p:ext>
            </p:extLst>
          </p:nvPr>
        </p:nvGraphicFramePr>
        <p:xfrm>
          <a:off x="4199890" y="1634490"/>
          <a:ext cx="3899536" cy="1794510"/>
        </p:xfrm>
        <a:graphic>
          <a:graphicData uri="http://schemas.openxmlformats.org/drawingml/2006/chart">
            <c:chart xmlns:c="http://schemas.openxmlformats.org/drawingml/2006/chart" xmlns:r="http://schemas.openxmlformats.org/officeDocument/2006/relationships" r:id="rId11"/>
          </a:graphicData>
        </a:graphic>
      </p:graphicFrame>
      <p:pic>
        <p:nvPicPr>
          <p:cNvPr id="2" name="Picture 1">
            <a:extLst>
              <a:ext uri="{FF2B5EF4-FFF2-40B4-BE49-F238E27FC236}">
                <a16:creationId xmlns:a16="http://schemas.microsoft.com/office/drawing/2014/main" id="{02F528B5-5295-A3F1-1E3B-3D1032AEBC16}"/>
              </a:ext>
            </a:extLst>
          </p:cNvPr>
          <p:cNvPicPr>
            <a:picLocks noChangeAspect="1"/>
          </p:cNvPicPr>
          <p:nvPr/>
        </p:nvPicPr>
        <p:blipFill>
          <a:blip r:embed="rId9"/>
          <a:stretch>
            <a:fillRect/>
          </a:stretch>
        </p:blipFill>
        <p:spPr>
          <a:xfrm>
            <a:off x="10504868" y="88907"/>
            <a:ext cx="146926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87;p13"/>
          <p:cNvPicPr preferRelativeResize="0"/>
          <p:nvPr/>
        </p:nvPicPr>
        <p:blipFill rotWithShape="1">
          <a:blip r:embed="rId2"/>
          <a:srcRect/>
          <a:stretch>
            <a:fillRect/>
          </a:stretch>
        </p:blipFill>
        <p:spPr>
          <a:xfrm>
            <a:off x="0" y="24130"/>
            <a:ext cx="1315720" cy="635635"/>
          </a:xfrm>
          <a:prstGeom prst="rect">
            <a:avLst/>
          </a:prstGeom>
          <a:noFill/>
          <a:ln>
            <a:noFill/>
          </a:ln>
        </p:spPr>
      </p:pic>
      <p:sp>
        <p:nvSpPr>
          <p:cNvPr id="100" name="Text Box 99"/>
          <p:cNvSpPr txBox="1"/>
          <p:nvPr/>
        </p:nvSpPr>
        <p:spPr>
          <a:xfrm>
            <a:off x="375920" y="1027430"/>
            <a:ext cx="5080000" cy="398780"/>
          </a:xfrm>
          <a:prstGeom prst="rect">
            <a:avLst/>
          </a:prstGeom>
          <a:noFill/>
          <a:ln w="9525">
            <a:noFill/>
          </a:ln>
        </p:spPr>
        <p:txBody>
          <a:bodyPr>
            <a:spAutoFit/>
          </a:bodyPr>
          <a:lstStyle/>
          <a:p>
            <a:pPr indent="0"/>
            <a:r>
              <a:rPr lang="en-US" sz="2000" b="1" dirty="0">
                <a:latin typeface="Times New Roman" panose="02020603050405020304" charset="0"/>
              </a:rPr>
              <a:t>Smoking Habit &amp; Regulations</a:t>
            </a:r>
          </a:p>
        </p:txBody>
      </p:sp>
      <p:sp>
        <p:nvSpPr>
          <p:cNvPr id="12" name="Text Box 11"/>
          <p:cNvSpPr txBox="1"/>
          <p:nvPr/>
        </p:nvSpPr>
        <p:spPr>
          <a:xfrm>
            <a:off x="300990" y="6241415"/>
            <a:ext cx="3864610" cy="306705"/>
          </a:xfrm>
          <a:prstGeom prst="rect">
            <a:avLst/>
          </a:prstGeom>
          <a:noFill/>
          <a:ln w="9525">
            <a:noFill/>
          </a:ln>
        </p:spPr>
        <p:txBody>
          <a:bodyPr wrap="square">
            <a:spAutoFit/>
          </a:bodyPr>
          <a:lstStyle/>
          <a:p>
            <a:pPr indent="0"/>
            <a:r>
              <a:rPr lang="en-US" sz="1400" b="0" dirty="0">
                <a:solidFill>
                  <a:srgbClr val="0000FF"/>
                </a:solidFill>
                <a:latin typeface="Times New Roman" panose="02020603050405020304" charset="0"/>
              </a:rPr>
              <a:t>Figure </a:t>
            </a:r>
            <a:r>
              <a:rPr lang="en-IN" sz="1400" dirty="0">
                <a:solidFill>
                  <a:srgbClr val="0000FF"/>
                </a:solidFill>
                <a:latin typeface="Times New Roman" panose="02020603050405020304" charset="0"/>
              </a:rPr>
              <a:t>7</a:t>
            </a:r>
            <a:r>
              <a:rPr lang="en-US" sz="1400" b="0" dirty="0">
                <a:solidFill>
                  <a:srgbClr val="0000FF"/>
                </a:solidFill>
                <a:latin typeface="Times New Roman" panose="02020603050405020304" charset="0"/>
              </a:rPr>
              <a:t> Smoking Ban status of participants</a:t>
            </a:r>
          </a:p>
        </p:txBody>
      </p:sp>
      <p:sp>
        <p:nvSpPr>
          <p:cNvPr id="14" name="Text Box 13"/>
          <p:cNvSpPr txBox="1"/>
          <p:nvPr/>
        </p:nvSpPr>
        <p:spPr>
          <a:xfrm>
            <a:off x="657860" y="3583303"/>
            <a:ext cx="4012565" cy="306705"/>
          </a:xfrm>
          <a:prstGeom prst="rect">
            <a:avLst/>
          </a:prstGeom>
          <a:noFill/>
          <a:ln w="9525">
            <a:noFill/>
          </a:ln>
        </p:spPr>
        <p:txBody>
          <a:bodyPr wrap="square">
            <a:spAutoFit/>
          </a:bodyPr>
          <a:lstStyle/>
          <a:p>
            <a:pPr indent="0"/>
            <a:r>
              <a:rPr lang="en-US" sz="1400" b="0" dirty="0">
                <a:solidFill>
                  <a:srgbClr val="0000FF"/>
                </a:solidFill>
                <a:latin typeface="Times New Roman" panose="02020603050405020304" charset="0"/>
              </a:rPr>
              <a:t>Figure </a:t>
            </a:r>
            <a:r>
              <a:rPr lang="en-IN" altLang="en-US" sz="1400" b="0" dirty="0">
                <a:solidFill>
                  <a:srgbClr val="0000FF"/>
                </a:solidFill>
                <a:latin typeface="Times New Roman" panose="02020603050405020304" charset="0"/>
              </a:rPr>
              <a:t>5</a:t>
            </a:r>
            <a:r>
              <a:rPr lang="en-US" sz="1400" b="0" dirty="0">
                <a:solidFill>
                  <a:srgbClr val="0000FF"/>
                </a:solidFill>
                <a:latin typeface="Times New Roman" panose="02020603050405020304" charset="0"/>
              </a:rPr>
              <a:t> </a:t>
            </a:r>
            <a:r>
              <a:rPr lang="en-US" sz="1400" dirty="0">
                <a:solidFill>
                  <a:srgbClr val="0000FF"/>
                </a:solidFill>
                <a:latin typeface="Times New Roman" panose="02020603050405020304" charset="0"/>
              </a:rPr>
              <a:t>Year of Experience of Participants</a:t>
            </a:r>
            <a:endParaRPr lang="en-US" sz="1400" b="0" dirty="0">
              <a:solidFill>
                <a:srgbClr val="0000FF"/>
              </a:solidFill>
              <a:latin typeface="Times New Roman" panose="02020603050405020304" charset="0"/>
            </a:endParaRPr>
          </a:p>
        </p:txBody>
      </p:sp>
      <p:sp>
        <p:nvSpPr>
          <p:cNvPr id="17" name="Footer Placeholder 16"/>
          <p:cNvSpPr>
            <a:spLocks noGrp="1"/>
          </p:cNvSpPr>
          <p:nvPr>
            <p:ph type="ftr" sz="quarter" idx="11"/>
          </p:nvPr>
        </p:nvSpPr>
        <p:spPr>
          <a:xfrm>
            <a:off x="4165600" y="6309995"/>
            <a:ext cx="3860800" cy="476250"/>
          </a:xfrm>
        </p:spPr>
        <p:txBody>
          <a:bodyPr/>
          <a:lstStyle/>
          <a:p>
            <a:r>
              <a:rPr lang="en-US" sz="1200" dirty="0">
                <a:latin typeface="Calibri Light" panose="020F0302020204030204" charset="0"/>
                <a:cs typeface="Calibri Light" panose="020F0302020204030204" charset="0"/>
              </a:rPr>
              <a:t>A cross-sectional study on beliefs about Third hand smoke among the Doctors in Delhi, India. </a:t>
            </a:r>
          </a:p>
        </p:txBody>
      </p:sp>
      <p:sp>
        <p:nvSpPr>
          <p:cNvPr id="6" name="Title 1"/>
          <p:cNvSpPr>
            <a:spLocks noGrp="1"/>
          </p:cNvSpPr>
          <p:nvPr/>
        </p:nvSpPr>
        <p:spPr>
          <a:xfrm>
            <a:off x="1316355" y="274955"/>
            <a:ext cx="8811260" cy="46926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ctr"/>
            <a:r>
              <a:rPr lang="en-IN" sz="3600" b="1" dirty="0"/>
              <a:t>Results (2/5)</a:t>
            </a:r>
          </a:p>
        </p:txBody>
      </p:sp>
      <p:sp>
        <p:nvSpPr>
          <p:cNvPr id="7" name="Slide Number Placeholder 6"/>
          <p:cNvSpPr>
            <a:spLocks noGrp="1"/>
          </p:cNvSpPr>
          <p:nvPr>
            <p:ph type="sldNum" sz="quarter" idx="12"/>
          </p:nvPr>
        </p:nvSpPr>
        <p:spPr/>
        <p:txBody>
          <a:bodyPr/>
          <a:lstStyle/>
          <a:p>
            <a:fld id="{9B618960-8005-486C-9A75-10CB2AAC16F9}" type="slidenum">
              <a:rPr lang="en-US" smtClean="0"/>
              <a:t>9</a:t>
            </a:fld>
            <a:endParaRPr lang="en-US"/>
          </a:p>
        </p:txBody>
      </p:sp>
      <mc:AlternateContent xmlns:mc="http://schemas.openxmlformats.org/markup-compatibility/2006" xmlns:cx2="http://schemas.microsoft.com/office/drawing/2015/10/21/chartex">
        <mc:Choice Requires="cx2">
          <p:graphicFrame>
            <p:nvGraphicFramePr>
              <p:cNvPr id="5" name="Chart 4">
                <a:extLst>
                  <a:ext uri="{FF2B5EF4-FFF2-40B4-BE49-F238E27FC236}">
                    <a16:creationId xmlns:a16="http://schemas.microsoft.com/office/drawing/2014/main" id="{6AC72354-E751-E502-FDB1-6AA6E1F8892C}"/>
                  </a:ext>
                </a:extLst>
              </p:cNvPr>
              <p:cNvGraphicFramePr/>
              <p:nvPr>
                <p:extLst>
                  <p:ext uri="{D42A27DB-BD31-4B8C-83A1-F6EECF244321}">
                    <p14:modId xmlns:p14="http://schemas.microsoft.com/office/powerpoint/2010/main" val="4240387251"/>
                  </p:ext>
                </p:extLst>
              </p:nvPr>
            </p:nvGraphicFramePr>
            <p:xfrm>
              <a:off x="454026" y="1427797"/>
              <a:ext cx="4012565" cy="218598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6AC72354-E751-E502-FDB1-6AA6E1F8892C}"/>
                  </a:ext>
                </a:extLst>
              </p:cNvPr>
              <p:cNvPicPr>
                <a:picLocks noGrp="1" noRot="1" noChangeAspect="1" noMove="1" noResize="1" noEditPoints="1" noAdjustHandles="1" noChangeArrowheads="1" noChangeShapeType="1"/>
              </p:cNvPicPr>
              <p:nvPr/>
            </p:nvPicPr>
            <p:blipFill>
              <a:blip r:embed="rId4"/>
              <a:stretch>
                <a:fillRect/>
              </a:stretch>
            </p:blipFill>
            <p:spPr>
              <a:xfrm>
                <a:off x="454026" y="1427797"/>
                <a:ext cx="4012565" cy="2185988"/>
              </a:xfrm>
              <a:prstGeom prst="rect">
                <a:avLst/>
              </a:prstGeom>
            </p:spPr>
          </p:pic>
        </mc:Fallback>
      </mc:AlternateContent>
      <p:graphicFrame>
        <p:nvGraphicFramePr>
          <p:cNvPr id="9" name="Chart 8">
            <a:extLst>
              <a:ext uri="{FF2B5EF4-FFF2-40B4-BE49-F238E27FC236}">
                <a16:creationId xmlns:a16="http://schemas.microsoft.com/office/drawing/2014/main" id="{728A5772-FDD0-34C6-4B63-44F702B8AF88}"/>
              </a:ext>
            </a:extLst>
          </p:cNvPr>
          <p:cNvGraphicFramePr>
            <a:graphicFrameLocks/>
          </p:cNvGraphicFramePr>
          <p:nvPr>
            <p:extLst>
              <p:ext uri="{D42A27DB-BD31-4B8C-83A1-F6EECF244321}">
                <p14:modId xmlns:p14="http://schemas.microsoft.com/office/powerpoint/2010/main" val="1819063216"/>
              </p:ext>
            </p:extLst>
          </p:nvPr>
        </p:nvGraphicFramePr>
        <p:xfrm>
          <a:off x="5235577" y="1410902"/>
          <a:ext cx="3081313" cy="199136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 Box 13">
            <a:extLst>
              <a:ext uri="{FF2B5EF4-FFF2-40B4-BE49-F238E27FC236}">
                <a16:creationId xmlns:a16="http://schemas.microsoft.com/office/drawing/2014/main" id="{60D9F6E1-9926-16F2-3722-27FA165C0C06}"/>
              </a:ext>
            </a:extLst>
          </p:cNvPr>
          <p:cNvSpPr txBox="1"/>
          <p:nvPr/>
        </p:nvSpPr>
        <p:spPr>
          <a:xfrm>
            <a:off x="5235577" y="3474924"/>
            <a:ext cx="4012565" cy="306705"/>
          </a:xfrm>
          <a:prstGeom prst="rect">
            <a:avLst/>
          </a:prstGeom>
          <a:noFill/>
          <a:ln w="9525">
            <a:noFill/>
          </a:ln>
        </p:spPr>
        <p:txBody>
          <a:bodyPr wrap="square">
            <a:spAutoFit/>
          </a:bodyPr>
          <a:lstStyle/>
          <a:p>
            <a:pPr indent="0"/>
            <a:r>
              <a:rPr lang="en-US" sz="1400" b="0" dirty="0">
                <a:solidFill>
                  <a:srgbClr val="0000FF"/>
                </a:solidFill>
                <a:latin typeface="Times New Roman" panose="02020603050405020304" charset="0"/>
              </a:rPr>
              <a:t>Figure 6 Smoking status</a:t>
            </a:r>
            <a:r>
              <a:rPr lang="en-US" sz="1400" dirty="0">
                <a:solidFill>
                  <a:srgbClr val="0000FF"/>
                </a:solidFill>
                <a:latin typeface="Times New Roman" panose="02020603050405020304" charset="0"/>
              </a:rPr>
              <a:t> of Participants</a:t>
            </a:r>
            <a:endParaRPr lang="en-US" sz="1400" b="0" dirty="0">
              <a:solidFill>
                <a:srgbClr val="0000FF"/>
              </a:solidFill>
              <a:latin typeface="Times New Roman" panose="02020603050405020304" charset="0"/>
            </a:endParaRPr>
          </a:p>
        </p:txBody>
      </p:sp>
      <mc:AlternateContent xmlns:mc="http://schemas.openxmlformats.org/markup-compatibility/2006" xmlns:cx2="http://schemas.microsoft.com/office/drawing/2015/10/21/chartex">
        <mc:Choice Requires="cx2">
          <p:graphicFrame>
            <p:nvGraphicFramePr>
              <p:cNvPr id="16" name="Chart 15">
                <a:extLst>
                  <a:ext uri="{FF2B5EF4-FFF2-40B4-BE49-F238E27FC236}">
                    <a16:creationId xmlns:a16="http://schemas.microsoft.com/office/drawing/2014/main" id="{8923CBD1-9AAB-7E0D-A0EF-6D0DA4C603E4}"/>
                  </a:ext>
                </a:extLst>
              </p:cNvPr>
              <p:cNvGraphicFramePr/>
              <p:nvPr>
                <p:extLst>
                  <p:ext uri="{D42A27DB-BD31-4B8C-83A1-F6EECF244321}">
                    <p14:modId xmlns:p14="http://schemas.microsoft.com/office/powerpoint/2010/main" val="2688688112"/>
                  </p:ext>
                </p:extLst>
              </p:nvPr>
            </p:nvGraphicFramePr>
            <p:xfrm>
              <a:off x="375920" y="4019980"/>
              <a:ext cx="4079868" cy="2185988"/>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6" name="Chart 15">
                <a:extLst>
                  <a:ext uri="{FF2B5EF4-FFF2-40B4-BE49-F238E27FC236}">
                    <a16:creationId xmlns:a16="http://schemas.microsoft.com/office/drawing/2014/main" id="{8923CBD1-9AAB-7E0D-A0EF-6D0DA4C603E4}"/>
                  </a:ext>
                </a:extLst>
              </p:cNvPr>
              <p:cNvPicPr>
                <a:picLocks noGrp="1" noRot="1" noChangeAspect="1" noMove="1" noResize="1" noEditPoints="1" noAdjustHandles="1" noChangeArrowheads="1" noChangeShapeType="1"/>
              </p:cNvPicPr>
              <p:nvPr/>
            </p:nvPicPr>
            <p:blipFill>
              <a:blip r:embed="rId7"/>
              <a:stretch>
                <a:fillRect/>
              </a:stretch>
            </p:blipFill>
            <p:spPr>
              <a:xfrm>
                <a:off x="375920" y="4019980"/>
                <a:ext cx="4079868" cy="2185988"/>
              </a:xfrm>
              <a:prstGeom prst="rect">
                <a:avLst/>
              </a:prstGeom>
            </p:spPr>
          </p:pic>
        </mc:Fallback>
      </mc:AlternateContent>
      <p:graphicFrame>
        <p:nvGraphicFramePr>
          <p:cNvPr id="18" name="Chart 17">
            <a:extLst>
              <a:ext uri="{FF2B5EF4-FFF2-40B4-BE49-F238E27FC236}">
                <a16:creationId xmlns:a16="http://schemas.microsoft.com/office/drawing/2014/main" id="{900BAA65-9943-29D6-CDB8-D6D55D042029}"/>
              </a:ext>
            </a:extLst>
          </p:cNvPr>
          <p:cNvGraphicFramePr>
            <a:graphicFrameLocks/>
          </p:cNvGraphicFramePr>
          <p:nvPr>
            <p:extLst>
              <p:ext uri="{D42A27DB-BD31-4B8C-83A1-F6EECF244321}">
                <p14:modId xmlns:p14="http://schemas.microsoft.com/office/powerpoint/2010/main" val="2954014263"/>
              </p:ext>
            </p:extLst>
          </p:nvPr>
        </p:nvGraphicFramePr>
        <p:xfrm>
          <a:off x="5235577" y="3942237"/>
          <a:ext cx="3081313" cy="2037720"/>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 Box 11">
            <a:extLst>
              <a:ext uri="{FF2B5EF4-FFF2-40B4-BE49-F238E27FC236}">
                <a16:creationId xmlns:a16="http://schemas.microsoft.com/office/drawing/2014/main" id="{3738F38F-7572-C887-99D5-F28A5426D158}"/>
              </a:ext>
            </a:extLst>
          </p:cNvPr>
          <p:cNvSpPr txBox="1"/>
          <p:nvPr/>
        </p:nvSpPr>
        <p:spPr>
          <a:xfrm>
            <a:off x="5082829" y="6052616"/>
            <a:ext cx="3864610" cy="306705"/>
          </a:xfrm>
          <a:prstGeom prst="rect">
            <a:avLst/>
          </a:prstGeom>
          <a:noFill/>
          <a:ln w="9525">
            <a:noFill/>
          </a:ln>
        </p:spPr>
        <p:txBody>
          <a:bodyPr wrap="square">
            <a:spAutoFit/>
          </a:bodyPr>
          <a:lstStyle/>
          <a:p>
            <a:pPr indent="0"/>
            <a:r>
              <a:rPr lang="en-US" sz="1400" b="0" dirty="0">
                <a:solidFill>
                  <a:srgbClr val="0000FF"/>
                </a:solidFill>
                <a:latin typeface="Times New Roman" panose="02020603050405020304" charset="0"/>
              </a:rPr>
              <a:t>Figure </a:t>
            </a:r>
            <a:r>
              <a:rPr lang="en-IN" sz="1400" b="0" dirty="0">
                <a:solidFill>
                  <a:srgbClr val="0000FF"/>
                </a:solidFill>
                <a:latin typeface="Times New Roman" panose="02020603050405020304" charset="0"/>
              </a:rPr>
              <a:t>8</a:t>
            </a:r>
            <a:r>
              <a:rPr lang="en-US" sz="1400" b="0" dirty="0">
                <a:solidFill>
                  <a:srgbClr val="0000FF"/>
                </a:solidFill>
                <a:latin typeface="Times New Roman" panose="02020603050405020304" charset="0"/>
              </a:rPr>
              <a:t> Awareness about THS among participants</a:t>
            </a:r>
          </a:p>
        </p:txBody>
      </p:sp>
      <p:graphicFrame>
        <p:nvGraphicFramePr>
          <p:cNvPr id="20" name="Table 19">
            <a:extLst>
              <a:ext uri="{FF2B5EF4-FFF2-40B4-BE49-F238E27FC236}">
                <a16:creationId xmlns:a16="http://schemas.microsoft.com/office/drawing/2014/main" id="{8D8C7E02-3FA6-A4F4-D2FD-7809C890F78B}"/>
              </a:ext>
            </a:extLst>
          </p:cNvPr>
          <p:cNvGraphicFramePr>
            <a:graphicFrameLocks noGrp="1"/>
          </p:cNvGraphicFramePr>
          <p:nvPr>
            <p:extLst>
              <p:ext uri="{D42A27DB-BD31-4B8C-83A1-F6EECF244321}">
                <p14:modId xmlns:p14="http://schemas.microsoft.com/office/powerpoint/2010/main" val="1991279782"/>
              </p:ext>
            </p:extLst>
          </p:nvPr>
        </p:nvGraphicFramePr>
        <p:xfrm>
          <a:off x="8605531" y="3240886"/>
          <a:ext cx="2844800" cy="1103927"/>
        </p:xfrm>
        <a:graphic>
          <a:graphicData uri="http://schemas.openxmlformats.org/drawingml/2006/table">
            <a:tbl>
              <a:tblPr firstRow="1" firstCol="1" bandRow="1">
                <a:tableStyleId>{5C22544A-7EE6-4342-B048-85BDC9FD1C3A}</a:tableStyleId>
              </a:tblPr>
              <a:tblGrid>
                <a:gridCol w="948162">
                  <a:extLst>
                    <a:ext uri="{9D8B030D-6E8A-4147-A177-3AD203B41FA5}">
                      <a16:colId xmlns:a16="http://schemas.microsoft.com/office/drawing/2014/main" val="760152155"/>
                    </a:ext>
                  </a:extLst>
                </a:gridCol>
                <a:gridCol w="568067">
                  <a:extLst>
                    <a:ext uri="{9D8B030D-6E8A-4147-A177-3AD203B41FA5}">
                      <a16:colId xmlns:a16="http://schemas.microsoft.com/office/drawing/2014/main" val="3971633423"/>
                    </a:ext>
                  </a:extLst>
                </a:gridCol>
                <a:gridCol w="1328571">
                  <a:extLst>
                    <a:ext uri="{9D8B030D-6E8A-4147-A177-3AD203B41FA5}">
                      <a16:colId xmlns:a16="http://schemas.microsoft.com/office/drawing/2014/main" val="1015633019"/>
                    </a:ext>
                  </a:extLst>
                </a:gridCol>
              </a:tblGrid>
              <a:tr h="216209">
                <a:tc>
                  <a:txBody>
                    <a:bodyPr/>
                    <a:lstStyle/>
                    <a:p>
                      <a:pPr algn="just">
                        <a:lnSpc>
                          <a:spcPct val="107000"/>
                        </a:lnSpc>
                        <a:spcAft>
                          <a:spcPts val="800"/>
                        </a:spcAft>
                      </a:pPr>
                      <a:r>
                        <a:rPr lang="en-US" sz="1100">
                          <a:effectLst/>
                        </a:rPr>
                        <a:t> </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100">
                          <a:effectLst/>
                        </a:rPr>
                        <a:t>Male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100" dirty="0">
                          <a:effectLst/>
                        </a:rPr>
                        <a:t>Female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412542"/>
                  </a:ext>
                </a:extLst>
              </a:tr>
              <a:tr h="443859">
                <a:tc>
                  <a:txBody>
                    <a:bodyPr/>
                    <a:lstStyle/>
                    <a:p>
                      <a:pPr algn="just">
                        <a:lnSpc>
                          <a:spcPct val="107000"/>
                        </a:lnSpc>
                        <a:spcAft>
                          <a:spcPts val="800"/>
                        </a:spcAft>
                      </a:pPr>
                      <a:r>
                        <a:rPr lang="en-US" sz="1100" dirty="0">
                          <a:effectLst/>
                        </a:rPr>
                        <a:t>Aware about THS</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100">
                          <a:effectLst/>
                        </a:rPr>
                        <a:t>36%</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100">
                          <a:effectLst/>
                        </a:rPr>
                        <a:t>42.4%</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3726431"/>
                  </a:ext>
                </a:extLst>
              </a:tr>
              <a:tr h="443859">
                <a:tc>
                  <a:txBody>
                    <a:bodyPr/>
                    <a:lstStyle/>
                    <a:p>
                      <a:pPr algn="just">
                        <a:lnSpc>
                          <a:spcPct val="107000"/>
                        </a:lnSpc>
                        <a:spcAft>
                          <a:spcPts val="800"/>
                        </a:spcAft>
                      </a:pPr>
                      <a:r>
                        <a:rPr lang="en-US" sz="1100">
                          <a:effectLst/>
                        </a:rPr>
                        <a:t>Unaware about THS</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100" dirty="0">
                          <a:effectLst/>
                        </a:rPr>
                        <a:t>45.5%</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100" dirty="0">
                          <a:effectLst/>
                        </a:rPr>
                        <a:t>48%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7924346"/>
                  </a:ext>
                </a:extLst>
              </a:tr>
            </a:tbl>
          </a:graphicData>
        </a:graphic>
      </p:graphicFrame>
      <p:sp>
        <p:nvSpPr>
          <p:cNvPr id="21" name="Rectangle: Rounded Corners 20">
            <a:extLst>
              <a:ext uri="{FF2B5EF4-FFF2-40B4-BE49-F238E27FC236}">
                <a16:creationId xmlns:a16="http://schemas.microsoft.com/office/drawing/2014/main" id="{CA2C7353-518E-E642-73CA-81BC97636242}"/>
              </a:ext>
            </a:extLst>
          </p:cNvPr>
          <p:cNvSpPr/>
          <p:nvPr/>
        </p:nvSpPr>
        <p:spPr>
          <a:xfrm>
            <a:off x="8586061" y="4854344"/>
            <a:ext cx="3081313" cy="11324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Pearson Chi-Square value of 8.174 (p = 0.017) indicates a significant association between gender and current smoking status.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N" dirty="0"/>
          </a:p>
        </p:txBody>
      </p:sp>
      <p:sp>
        <p:nvSpPr>
          <p:cNvPr id="23" name="Text Box 13">
            <a:extLst>
              <a:ext uri="{FF2B5EF4-FFF2-40B4-BE49-F238E27FC236}">
                <a16:creationId xmlns:a16="http://schemas.microsoft.com/office/drawing/2014/main" id="{205CC417-50ED-0352-0098-DC62B1E09747}"/>
              </a:ext>
            </a:extLst>
          </p:cNvPr>
          <p:cNvSpPr txBox="1"/>
          <p:nvPr/>
        </p:nvSpPr>
        <p:spPr>
          <a:xfrm>
            <a:off x="8316890" y="2868388"/>
            <a:ext cx="4012565" cy="306705"/>
          </a:xfrm>
          <a:prstGeom prst="rect">
            <a:avLst/>
          </a:prstGeom>
          <a:noFill/>
          <a:ln w="9525">
            <a:noFill/>
          </a:ln>
        </p:spPr>
        <p:txBody>
          <a:bodyPr wrap="square">
            <a:spAutoFit/>
          </a:bodyPr>
          <a:lstStyle/>
          <a:p>
            <a:pPr indent="0"/>
            <a:r>
              <a:rPr lang="en-US" sz="1400" dirty="0">
                <a:solidFill>
                  <a:srgbClr val="0000FF"/>
                </a:solidFill>
                <a:latin typeface="Times New Roman" panose="02020603050405020304" charset="0"/>
              </a:rPr>
              <a:t>Table</a:t>
            </a:r>
            <a:r>
              <a:rPr lang="en-US" sz="1400" b="0" dirty="0">
                <a:solidFill>
                  <a:srgbClr val="0000FF"/>
                </a:solidFill>
                <a:latin typeface="Times New Roman" panose="02020603050405020304" charset="0"/>
              </a:rPr>
              <a:t> 1 Smoking status</a:t>
            </a:r>
            <a:r>
              <a:rPr lang="en-US" sz="1400" dirty="0">
                <a:solidFill>
                  <a:srgbClr val="0000FF"/>
                </a:solidFill>
                <a:latin typeface="Times New Roman" panose="02020603050405020304" charset="0"/>
              </a:rPr>
              <a:t> among male &amp; females</a:t>
            </a:r>
            <a:endParaRPr lang="en-US" sz="1400" b="0" dirty="0">
              <a:solidFill>
                <a:srgbClr val="0000FF"/>
              </a:solidFill>
              <a:latin typeface="Times New Roman" panose="02020603050405020304" charset="0"/>
            </a:endParaRPr>
          </a:p>
        </p:txBody>
      </p:sp>
      <p:sp>
        <p:nvSpPr>
          <p:cNvPr id="2" name="Text Box 13">
            <a:extLst>
              <a:ext uri="{FF2B5EF4-FFF2-40B4-BE49-F238E27FC236}">
                <a16:creationId xmlns:a16="http://schemas.microsoft.com/office/drawing/2014/main" id="{78788481-DA6B-5806-D923-72CDF64FC4FB}"/>
              </a:ext>
            </a:extLst>
          </p:cNvPr>
          <p:cNvSpPr txBox="1"/>
          <p:nvPr/>
        </p:nvSpPr>
        <p:spPr>
          <a:xfrm>
            <a:off x="8316890" y="4337939"/>
            <a:ext cx="4012565" cy="306705"/>
          </a:xfrm>
          <a:prstGeom prst="rect">
            <a:avLst/>
          </a:prstGeom>
          <a:noFill/>
          <a:ln w="9525">
            <a:noFill/>
          </a:ln>
        </p:spPr>
        <p:txBody>
          <a:bodyPr wrap="square">
            <a:spAutoFit/>
          </a:bodyPr>
          <a:lstStyle/>
          <a:p>
            <a:pPr indent="0"/>
            <a:r>
              <a:rPr lang="en-US" sz="1400" dirty="0">
                <a:solidFill>
                  <a:srgbClr val="0000FF"/>
                </a:solidFill>
                <a:latin typeface="Times New Roman" panose="02020603050405020304" charset="0"/>
              </a:rPr>
              <a:t>Table</a:t>
            </a:r>
            <a:r>
              <a:rPr lang="en-US" sz="1400" b="0" dirty="0">
                <a:solidFill>
                  <a:srgbClr val="0000FF"/>
                </a:solidFill>
                <a:latin typeface="Times New Roman" panose="02020603050405020304" charset="0"/>
              </a:rPr>
              <a:t> 2 Awareness</a:t>
            </a:r>
            <a:r>
              <a:rPr lang="en-US" sz="1400" dirty="0">
                <a:solidFill>
                  <a:srgbClr val="0000FF"/>
                </a:solidFill>
                <a:latin typeface="Times New Roman" panose="02020603050405020304" charset="0"/>
              </a:rPr>
              <a:t> among male &amp; females</a:t>
            </a:r>
            <a:endParaRPr lang="en-US" sz="1400" b="0" dirty="0">
              <a:solidFill>
                <a:srgbClr val="0000FF"/>
              </a:solidFill>
              <a:latin typeface="Times New Roman" panose="02020603050405020304" charset="0"/>
            </a:endParaRPr>
          </a:p>
        </p:txBody>
      </p:sp>
      <p:pic>
        <p:nvPicPr>
          <p:cNvPr id="3" name="Picture 2">
            <a:extLst>
              <a:ext uri="{FF2B5EF4-FFF2-40B4-BE49-F238E27FC236}">
                <a16:creationId xmlns:a16="http://schemas.microsoft.com/office/drawing/2014/main" id="{0C6513C1-8E6A-29D7-DA8A-C3B91792760E}"/>
              </a:ext>
            </a:extLst>
          </p:cNvPr>
          <p:cNvPicPr>
            <a:picLocks noChangeAspect="1"/>
          </p:cNvPicPr>
          <p:nvPr/>
        </p:nvPicPr>
        <p:blipFill>
          <a:blip r:embed="rId9"/>
          <a:stretch>
            <a:fillRect/>
          </a:stretch>
        </p:blipFill>
        <p:spPr>
          <a:xfrm>
            <a:off x="10504868" y="88907"/>
            <a:ext cx="1469263" cy="926672"/>
          </a:xfrm>
          <a:prstGeom prst="rect">
            <a:avLst/>
          </a:prstGeom>
        </p:spPr>
      </p:pic>
      <p:graphicFrame>
        <p:nvGraphicFramePr>
          <p:cNvPr id="4" name="Table 3">
            <a:extLst>
              <a:ext uri="{FF2B5EF4-FFF2-40B4-BE49-F238E27FC236}">
                <a16:creationId xmlns:a16="http://schemas.microsoft.com/office/drawing/2014/main" id="{A3B28560-ED5A-EA69-5766-A025E28E9785}"/>
              </a:ext>
            </a:extLst>
          </p:cNvPr>
          <p:cNvGraphicFramePr>
            <a:graphicFrameLocks noGrp="1"/>
          </p:cNvGraphicFramePr>
          <p:nvPr>
            <p:extLst>
              <p:ext uri="{D42A27DB-BD31-4B8C-83A1-F6EECF244321}">
                <p14:modId xmlns:p14="http://schemas.microsoft.com/office/powerpoint/2010/main" val="3823125065"/>
              </p:ext>
            </p:extLst>
          </p:nvPr>
        </p:nvGraphicFramePr>
        <p:xfrm>
          <a:off x="8605531" y="1266404"/>
          <a:ext cx="2772711" cy="1547558"/>
        </p:xfrm>
        <a:graphic>
          <a:graphicData uri="http://schemas.openxmlformats.org/drawingml/2006/table">
            <a:tbl>
              <a:tblPr firstRow="1" bandRow="1">
                <a:tableStyleId>{D27102A9-8310-4765-A935-A1911B00CA55}</a:tableStyleId>
              </a:tblPr>
              <a:tblGrid>
                <a:gridCol w="924237">
                  <a:extLst>
                    <a:ext uri="{9D8B030D-6E8A-4147-A177-3AD203B41FA5}">
                      <a16:colId xmlns:a16="http://schemas.microsoft.com/office/drawing/2014/main" val="3537450485"/>
                    </a:ext>
                  </a:extLst>
                </a:gridCol>
                <a:gridCol w="924237">
                  <a:extLst>
                    <a:ext uri="{9D8B030D-6E8A-4147-A177-3AD203B41FA5}">
                      <a16:colId xmlns:a16="http://schemas.microsoft.com/office/drawing/2014/main" val="2037904357"/>
                    </a:ext>
                  </a:extLst>
                </a:gridCol>
                <a:gridCol w="924237">
                  <a:extLst>
                    <a:ext uri="{9D8B030D-6E8A-4147-A177-3AD203B41FA5}">
                      <a16:colId xmlns:a16="http://schemas.microsoft.com/office/drawing/2014/main" val="2630968997"/>
                    </a:ext>
                  </a:extLst>
                </a:gridCol>
              </a:tblGrid>
              <a:tr h="260480">
                <a:tc>
                  <a:txBody>
                    <a:bodyPr/>
                    <a:lstStyle/>
                    <a:p>
                      <a:endParaRPr lang="en-IN" sz="1100" dirty="0"/>
                    </a:p>
                  </a:txBody>
                  <a:tcPr/>
                </a:tc>
                <a:tc>
                  <a:txBody>
                    <a:bodyPr/>
                    <a:lstStyle/>
                    <a:p>
                      <a:r>
                        <a:rPr lang="en-IN" sz="1100" dirty="0"/>
                        <a:t>Male</a:t>
                      </a:r>
                    </a:p>
                  </a:txBody>
                  <a:tcPr/>
                </a:tc>
                <a:tc>
                  <a:txBody>
                    <a:bodyPr/>
                    <a:lstStyle/>
                    <a:p>
                      <a:r>
                        <a:rPr lang="en-IN" sz="1100" dirty="0"/>
                        <a:t>Female</a:t>
                      </a:r>
                    </a:p>
                  </a:txBody>
                  <a:tcPr/>
                </a:tc>
                <a:extLst>
                  <a:ext uri="{0D108BD9-81ED-4DB2-BD59-A6C34878D82A}">
                    <a16:rowId xmlns:a16="http://schemas.microsoft.com/office/drawing/2014/main" val="2807901280"/>
                  </a:ext>
                </a:extLst>
              </a:tr>
              <a:tr h="429026">
                <a:tc>
                  <a:txBody>
                    <a:bodyPr/>
                    <a:lstStyle/>
                    <a:p>
                      <a:r>
                        <a:rPr lang="en-IN" sz="1100" dirty="0"/>
                        <a:t>Never Smoked</a:t>
                      </a:r>
                    </a:p>
                  </a:txBody>
                  <a:tcPr/>
                </a:tc>
                <a:tc>
                  <a:txBody>
                    <a:bodyPr/>
                    <a:lstStyle/>
                    <a:p>
                      <a:r>
                        <a:rPr lang="en-IN" sz="1100" dirty="0"/>
                        <a:t>81.8%</a:t>
                      </a:r>
                    </a:p>
                  </a:txBody>
                  <a:tcPr/>
                </a:tc>
                <a:tc>
                  <a:txBody>
                    <a:bodyPr/>
                    <a:lstStyle/>
                    <a:p>
                      <a:r>
                        <a:rPr lang="en-IN" sz="1100" dirty="0"/>
                        <a:t>56%</a:t>
                      </a:r>
                    </a:p>
                  </a:txBody>
                  <a:tcPr/>
                </a:tc>
                <a:extLst>
                  <a:ext uri="{0D108BD9-81ED-4DB2-BD59-A6C34878D82A}">
                    <a16:rowId xmlns:a16="http://schemas.microsoft.com/office/drawing/2014/main" val="1618450870"/>
                  </a:ext>
                </a:extLst>
              </a:tr>
              <a:tr h="429026">
                <a:tc>
                  <a:txBody>
                    <a:bodyPr/>
                    <a:lstStyle/>
                    <a:p>
                      <a:r>
                        <a:rPr lang="en-IN" sz="1100" dirty="0"/>
                        <a:t>Current Smoker</a:t>
                      </a:r>
                    </a:p>
                  </a:txBody>
                  <a:tcPr/>
                </a:tc>
                <a:tc>
                  <a:txBody>
                    <a:bodyPr/>
                    <a:lstStyle/>
                    <a:p>
                      <a:r>
                        <a:rPr lang="en-IN" sz="1100" dirty="0"/>
                        <a:t>0%</a:t>
                      </a:r>
                    </a:p>
                  </a:txBody>
                  <a:tcPr/>
                </a:tc>
                <a:tc>
                  <a:txBody>
                    <a:bodyPr/>
                    <a:lstStyle/>
                    <a:p>
                      <a:r>
                        <a:rPr lang="en-IN" sz="1100" dirty="0"/>
                        <a:t>20%</a:t>
                      </a:r>
                    </a:p>
                  </a:txBody>
                  <a:tcPr/>
                </a:tc>
                <a:extLst>
                  <a:ext uri="{0D108BD9-81ED-4DB2-BD59-A6C34878D82A}">
                    <a16:rowId xmlns:a16="http://schemas.microsoft.com/office/drawing/2014/main" val="3904476568"/>
                  </a:ext>
                </a:extLst>
              </a:tr>
              <a:tr h="429026">
                <a:tc>
                  <a:txBody>
                    <a:bodyPr/>
                    <a:lstStyle/>
                    <a:p>
                      <a:r>
                        <a:rPr lang="en-IN" sz="1100" dirty="0"/>
                        <a:t>Former Smoker</a:t>
                      </a:r>
                    </a:p>
                  </a:txBody>
                  <a:tcPr/>
                </a:tc>
                <a:tc>
                  <a:txBody>
                    <a:bodyPr/>
                    <a:lstStyle/>
                    <a:p>
                      <a:r>
                        <a:rPr lang="en-IN" sz="1100" dirty="0"/>
                        <a:t>18.5%</a:t>
                      </a:r>
                    </a:p>
                  </a:txBody>
                  <a:tcPr/>
                </a:tc>
                <a:tc>
                  <a:txBody>
                    <a:bodyPr/>
                    <a:lstStyle/>
                    <a:p>
                      <a:r>
                        <a:rPr lang="en-IN" sz="1100" dirty="0"/>
                        <a:t>9.6%</a:t>
                      </a:r>
                    </a:p>
                  </a:txBody>
                  <a:tcPr/>
                </a:tc>
                <a:extLst>
                  <a:ext uri="{0D108BD9-81ED-4DB2-BD59-A6C34878D82A}">
                    <a16:rowId xmlns:a16="http://schemas.microsoft.com/office/drawing/2014/main" val="205053381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1231</TotalTime>
  <Words>2016</Words>
  <Application>Microsoft Office PowerPoint</Application>
  <PresentationFormat>Widescreen</PresentationFormat>
  <Paragraphs>245</Paragraphs>
  <Slides>17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Black</vt:lpstr>
      <vt:lpstr>Arial Narrow</vt:lpstr>
      <vt:lpstr>Calibri</vt:lpstr>
      <vt:lpstr>Calibri Light</vt:lpstr>
      <vt:lpstr>Courier New</vt:lpstr>
      <vt:lpstr>Times New Roman</vt:lpstr>
      <vt:lpstr>Wingdings</vt:lpstr>
      <vt:lpstr>Default Design</vt:lpstr>
      <vt:lpstr>“A cross-sectional study on beliefs about Third hand smoke among the Doctors in Delhi, India. ”</vt:lpstr>
      <vt:lpstr>Mentor Approval</vt:lpstr>
      <vt:lpstr>PowerPoint Presentation</vt:lpstr>
      <vt:lpstr>PowerPoint Presentation</vt:lpstr>
      <vt:lpstr>PowerPoint Presentation</vt:lpstr>
      <vt:lpstr>PowerPoint Presentation</vt:lpstr>
      <vt:lpstr>PowerPoint Presentation</vt:lpstr>
      <vt:lpstr>Results (1/5)</vt:lpstr>
      <vt:lpstr>PowerPoint Presentation</vt:lpstr>
      <vt:lpstr>Results (3/5)</vt:lpstr>
      <vt:lpstr>Belief about THS-</vt:lpstr>
      <vt:lpstr>Results (5/5)</vt:lpstr>
      <vt:lpstr>Discussion </vt:lpstr>
      <vt:lpstr>Conclusion</vt:lpstr>
      <vt:lpstr>PowerPoint Presentation</vt:lpstr>
      <vt:lpstr>Pictorial Journey-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Perception Study of tobacco smoking among adult female population</dc:title>
  <dc:creator>Admin</dc:creator>
  <cp:lastModifiedBy>piyush chalana</cp:lastModifiedBy>
  <cp:revision>34</cp:revision>
  <dcterms:created xsi:type="dcterms:W3CDTF">2023-03-15T12:05:00Z</dcterms:created>
  <dcterms:modified xsi:type="dcterms:W3CDTF">2024-06-18T12:03:15Z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53F3C1A0B0AB47A3BD49E3CF6579D5DA</vt:lpwstr>
  </property>
  <property fmtid="{D5CDD505-2E9C-101B-9397-08002B2CF9AE}" pid="3" name="KSOProductBuildVer">
    <vt:lpwstr>1033-11.2.0.11537</vt:lpwstr>
  </property>
</Properties>
</file>