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20"/>
  </p:notesMasterIdLst>
  <p:sldIdLst>
    <p:sldId id="256" r:id="rId2"/>
    <p:sldId id="274" r:id="rId3"/>
    <p:sldId id="280" r:id="rId4"/>
    <p:sldId id="259" r:id="rId5"/>
    <p:sldId id="260" r:id="rId6"/>
    <p:sldId id="261" r:id="rId7"/>
    <p:sldId id="263" r:id="rId8"/>
    <p:sldId id="271" r:id="rId9"/>
    <p:sldId id="272" r:id="rId10"/>
    <p:sldId id="269" r:id="rId11"/>
    <p:sldId id="264" r:id="rId12"/>
    <p:sldId id="267" r:id="rId13"/>
    <p:sldId id="279" r:id="rId14"/>
    <p:sldId id="278" r:id="rId15"/>
    <p:sldId id="265" r:id="rId16"/>
    <p:sldId id="281" r:id="rId17"/>
    <p:sldId id="277"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lon\OneDrive\Documents\COLLEGE\Dissertation\JK\QUESTIONNAIRE%20%20FOR%20GERIATRIC%20POPULATION.csv"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alon\OneDrive\Documents\COLLEGE\Dissertation\JK\QUESTIONNAIRE%20%20FOR%20GERIATRIC%20POPULATION.csv"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alon\OneDrive\Documents\COLLEGE\Dissertation\JK\QUESTIONNAIRE%20%20FOR%20GERIATRIC%20POPULATION.csv"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lon\OneDrive\Documents\COLLEGE\Dissertation\JK\QUESTIONNAIRE%20%20FOR%20GERIATRIC%20POPULATION.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lon\OneDrive\Documents\COLLEGE\Dissertation\JK\QUESTIONNAIRE%20%20FOR%20GERIATRIC%20POPULATION.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lon\OneDrive\Documents\COLLEGE\Dissertation\JK\QUESTIONNAIRE%20%20FOR%20GERIATRIC%20POPULATION.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lon\OneDrive\Documents\COLLEGE\Dissertation\JK\QUESTIONNAIRE%20%20FOR%20GERIATRIC%20POPULATION.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alon\OneDrive\Documents\COLLEGE\Dissertation\JK\QUESTIONNAIRE%20%20FOR%20GERIATRIC%20POPULATION.csv"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alon\OneDrive\Documents\COLLEGE\Dissertation\JK\QUESTIONNAIRE%20%20FOR%20GERIATRIC%20POPULATION.csv"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alon\OneDrive\Documents\COLLEGE\Dissertation\JK\QUESTIONNAIRE%20%20FOR%20GERIATRIC%20POPULATION.csv"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alon\OneDrive\Documents\COLLEGE\Dissertation\JK\QUESTIONNAIRE%20%20FOR%20GERIATRIC%20POPULATION.csv"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Age!$E$5</c:f>
              <c:strCache>
                <c:ptCount val="1"/>
                <c:pt idx="0">
                  <c:v>Age of Respondents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Age!$D$6:$D$9</c:f>
              <c:strCache>
                <c:ptCount val="4"/>
                <c:pt idx="0">
                  <c:v>51-60</c:v>
                </c:pt>
                <c:pt idx="1">
                  <c:v>61-70</c:v>
                </c:pt>
                <c:pt idx="2">
                  <c:v>71-80</c:v>
                </c:pt>
                <c:pt idx="3">
                  <c:v>81+</c:v>
                </c:pt>
              </c:strCache>
            </c:strRef>
          </c:cat>
          <c:val>
            <c:numRef>
              <c:f>Age!$E$6:$E$9</c:f>
              <c:numCache>
                <c:formatCode>General</c:formatCode>
                <c:ptCount val="4"/>
                <c:pt idx="0">
                  <c:v>6</c:v>
                </c:pt>
                <c:pt idx="1">
                  <c:v>41</c:v>
                </c:pt>
                <c:pt idx="2">
                  <c:v>28</c:v>
                </c:pt>
                <c:pt idx="3">
                  <c:v>9</c:v>
                </c:pt>
              </c:numCache>
            </c:numRef>
          </c:val>
          <c:extLst>
            <c:ext xmlns:c16="http://schemas.microsoft.com/office/drawing/2014/chart" uri="{C3380CC4-5D6E-409C-BE32-E72D297353CC}">
              <c16:uniqueId val="{00000000-C954-451B-BCF7-0F48E2D61F0C}"/>
            </c:ext>
          </c:extLst>
        </c:ser>
        <c:dLbls>
          <c:showLegendKey val="0"/>
          <c:showVal val="0"/>
          <c:showCatName val="0"/>
          <c:showSerName val="0"/>
          <c:showPercent val="0"/>
          <c:showBubbleSize val="0"/>
        </c:dLbls>
        <c:gapWidth val="100"/>
        <c:overlap val="-24"/>
        <c:axId val="261475551"/>
        <c:axId val="261468351"/>
      </c:barChart>
      <c:catAx>
        <c:axId val="26147555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61468351"/>
        <c:crosses val="autoZero"/>
        <c:auto val="1"/>
        <c:lblAlgn val="ctr"/>
        <c:lblOffset val="100"/>
        <c:noMultiLvlLbl val="0"/>
      </c:catAx>
      <c:valAx>
        <c:axId val="26146835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6147555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Sheet3!$N$1</c:f>
              <c:strCache>
                <c:ptCount val="1"/>
                <c:pt idx="0">
                  <c:v>No. of Respondents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Sheet3!$M$2:$M$7</c:f>
              <c:strCache>
                <c:ptCount val="6"/>
                <c:pt idx="0">
                  <c:v>Home health aide</c:v>
                </c:pt>
                <c:pt idx="1">
                  <c:v>Nursing care</c:v>
                </c:pt>
                <c:pt idx="2">
                  <c:v>Occupational therapy</c:v>
                </c:pt>
                <c:pt idx="3">
                  <c:v>Physical therapy</c:v>
                </c:pt>
                <c:pt idx="4">
                  <c:v>Social services</c:v>
                </c:pt>
                <c:pt idx="5">
                  <c:v>Supportive care</c:v>
                </c:pt>
              </c:strCache>
            </c:strRef>
          </c:cat>
          <c:val>
            <c:numRef>
              <c:f>Sheet3!$N$2:$N$7</c:f>
              <c:numCache>
                <c:formatCode>General</c:formatCode>
                <c:ptCount val="6"/>
                <c:pt idx="0">
                  <c:v>20</c:v>
                </c:pt>
                <c:pt idx="1">
                  <c:v>36</c:v>
                </c:pt>
                <c:pt idx="2">
                  <c:v>8</c:v>
                </c:pt>
                <c:pt idx="3">
                  <c:v>27</c:v>
                </c:pt>
                <c:pt idx="4">
                  <c:v>7</c:v>
                </c:pt>
                <c:pt idx="5">
                  <c:v>1</c:v>
                </c:pt>
              </c:numCache>
            </c:numRef>
          </c:val>
          <c:extLst>
            <c:ext xmlns:c16="http://schemas.microsoft.com/office/drawing/2014/chart" uri="{C3380CC4-5D6E-409C-BE32-E72D297353CC}">
              <c16:uniqueId val="{00000000-6C30-4A3B-9B72-4792E6FD86D2}"/>
            </c:ext>
          </c:extLst>
        </c:ser>
        <c:dLbls>
          <c:showLegendKey val="0"/>
          <c:showVal val="0"/>
          <c:showCatName val="0"/>
          <c:showSerName val="0"/>
          <c:showPercent val="0"/>
          <c:showBubbleSize val="0"/>
        </c:dLbls>
        <c:gapWidth val="100"/>
        <c:overlap val="-24"/>
        <c:axId val="44634303"/>
        <c:axId val="44634783"/>
      </c:barChart>
      <c:catAx>
        <c:axId val="4463430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4634783"/>
        <c:crosses val="autoZero"/>
        <c:auto val="1"/>
        <c:lblAlgn val="ctr"/>
        <c:lblOffset val="100"/>
        <c:noMultiLvlLbl val="0"/>
      </c:catAx>
      <c:valAx>
        <c:axId val="44634783"/>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463430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Sheet3!$N$28</c:f>
              <c:strCache>
                <c:ptCount val="1"/>
                <c:pt idx="0">
                  <c:v>No. of Respondents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BE9-4F77-958E-76CFBAED8F3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BE9-4F77-958E-76CFBAED8F3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BE9-4F77-958E-76CFBAED8F3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BE9-4F77-958E-76CFBAED8F3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Sheet3!$M$29:$M$32</c:f>
              <c:strCache>
                <c:ptCount val="4"/>
                <c:pt idx="0">
                  <c:v>Availability of services in my area</c:v>
                </c:pt>
                <c:pt idx="1">
                  <c:v>Cost</c:v>
                </c:pt>
                <c:pt idx="2">
                  <c:v>Eligibility requirements</c:v>
                </c:pt>
                <c:pt idx="3">
                  <c:v>Feeling comfortable with a caregiver in my home</c:v>
                </c:pt>
              </c:strCache>
            </c:strRef>
          </c:cat>
          <c:val>
            <c:numRef>
              <c:f>Sheet3!$N$29:$N$32</c:f>
              <c:numCache>
                <c:formatCode>General</c:formatCode>
                <c:ptCount val="4"/>
                <c:pt idx="0">
                  <c:v>26</c:v>
                </c:pt>
                <c:pt idx="1">
                  <c:v>35</c:v>
                </c:pt>
                <c:pt idx="2">
                  <c:v>22</c:v>
                </c:pt>
                <c:pt idx="3">
                  <c:v>42</c:v>
                </c:pt>
              </c:numCache>
            </c:numRef>
          </c:val>
          <c:extLst>
            <c:ext xmlns:c16="http://schemas.microsoft.com/office/drawing/2014/chart" uri="{C3380CC4-5D6E-409C-BE32-E72D297353CC}">
              <c16:uniqueId val="{00000008-FBE9-4F77-958E-76CFBAED8F3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No. of Respondents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'Socio Economic'!$C$11</c:f>
              <c:strCache>
                <c:ptCount val="1"/>
                <c:pt idx="0">
                  <c:v>No. of Respondents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'Socio Economic'!$B$12:$B$14</c:f>
              <c:strCache>
                <c:ptCount val="3"/>
                <c:pt idx="0">
                  <c:v>High Income</c:v>
                </c:pt>
                <c:pt idx="1">
                  <c:v>Middle Income</c:v>
                </c:pt>
                <c:pt idx="2">
                  <c:v>Low Income</c:v>
                </c:pt>
              </c:strCache>
            </c:strRef>
          </c:cat>
          <c:val>
            <c:numRef>
              <c:f>'Socio Economic'!$C$12:$C$14</c:f>
              <c:numCache>
                <c:formatCode>General</c:formatCode>
                <c:ptCount val="3"/>
                <c:pt idx="0">
                  <c:v>18</c:v>
                </c:pt>
                <c:pt idx="1">
                  <c:v>51</c:v>
                </c:pt>
                <c:pt idx="2">
                  <c:v>15</c:v>
                </c:pt>
              </c:numCache>
            </c:numRef>
          </c:val>
          <c:extLst>
            <c:ext xmlns:c16="http://schemas.microsoft.com/office/drawing/2014/chart" uri="{C3380CC4-5D6E-409C-BE32-E72D297353CC}">
              <c16:uniqueId val="{00000000-2919-472D-A152-CAAD94D1A2D3}"/>
            </c:ext>
          </c:extLst>
        </c:ser>
        <c:dLbls>
          <c:showLegendKey val="0"/>
          <c:showVal val="0"/>
          <c:showCatName val="0"/>
          <c:showSerName val="0"/>
          <c:showPercent val="0"/>
          <c:showBubbleSize val="0"/>
        </c:dLbls>
        <c:gapWidth val="100"/>
        <c:overlap val="-24"/>
        <c:axId val="261461631"/>
        <c:axId val="261474111"/>
      </c:barChart>
      <c:catAx>
        <c:axId val="26146163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61474111"/>
        <c:crosses val="autoZero"/>
        <c:auto val="1"/>
        <c:lblAlgn val="ctr"/>
        <c:lblOffset val="100"/>
        <c:noMultiLvlLbl val="0"/>
      </c:catAx>
      <c:valAx>
        <c:axId val="26147411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6146163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latin typeface="Times New Roman" panose="02020603050405020304" pitchFamily="18" charset="0"/>
                <a:cs typeface="Times New Roman" panose="02020603050405020304" pitchFamily="18" charset="0"/>
              </a:rPr>
              <a:t>No. of Respondents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Sheet5!$M$2</c:f>
              <c:strCache>
                <c:ptCount val="1"/>
                <c:pt idx="0">
                  <c:v>No. of Respondents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5F9-4239-A9CA-DDBBC1C1C07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5F9-4239-A9CA-DDBBC1C1C07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5F9-4239-A9CA-DDBBC1C1C07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5F9-4239-A9CA-DDBBC1C1C07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5F9-4239-A9CA-DDBBC1C1C07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5F9-4239-A9CA-DDBBC1C1C07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Sheet5!$L$3:$L$8</c:f>
              <c:strCache>
                <c:ptCount val="6"/>
                <c:pt idx="0">
                  <c:v>Cost Concerns</c:v>
                </c:pt>
                <c:pt idx="1">
                  <c:v>Cost Concerns and more</c:v>
                </c:pt>
                <c:pt idx="2">
                  <c:v>Difficulty getting an Appointment</c:v>
                </c:pt>
                <c:pt idx="3">
                  <c:v>Difficulty getting an Appointment;Feeling like the problem isn't serious enough</c:v>
                </c:pt>
                <c:pt idx="4">
                  <c:v>Feeling like the problem isn't serious enough</c:v>
                </c:pt>
                <c:pt idx="5">
                  <c:v>Transportation Limitations</c:v>
                </c:pt>
              </c:strCache>
            </c:strRef>
          </c:cat>
          <c:val>
            <c:numRef>
              <c:f>Sheet5!$M$3:$M$8</c:f>
              <c:numCache>
                <c:formatCode>General</c:formatCode>
                <c:ptCount val="6"/>
                <c:pt idx="0">
                  <c:v>11</c:v>
                </c:pt>
                <c:pt idx="1">
                  <c:v>12</c:v>
                </c:pt>
                <c:pt idx="2">
                  <c:v>7</c:v>
                </c:pt>
                <c:pt idx="3">
                  <c:v>1</c:v>
                </c:pt>
                <c:pt idx="4">
                  <c:v>10</c:v>
                </c:pt>
                <c:pt idx="5">
                  <c:v>7</c:v>
                </c:pt>
              </c:numCache>
            </c:numRef>
          </c:val>
          <c:extLst>
            <c:ext xmlns:c16="http://schemas.microsoft.com/office/drawing/2014/chart" uri="{C3380CC4-5D6E-409C-BE32-E72D297353CC}">
              <c16:uniqueId val="{0000000C-B5F9-4239-A9CA-DDBBC1C1C07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139040915497105"/>
          <c:y val="0.13068059200933216"/>
          <c:w val="0.3242847396909479"/>
          <c:h val="0.8200277048702245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Sheet5!$J$2</c:f>
              <c:strCache>
                <c:ptCount val="1"/>
                <c:pt idx="0">
                  <c:v>No. of Respondents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99C-46B8-845A-827663E42AC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99C-46B8-845A-827663E42AC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Sheet5!$I$3:$I$4</c:f>
              <c:strCache>
                <c:ptCount val="2"/>
                <c:pt idx="0">
                  <c:v>Yes</c:v>
                </c:pt>
                <c:pt idx="1">
                  <c:v>No</c:v>
                </c:pt>
              </c:strCache>
            </c:strRef>
          </c:cat>
          <c:val>
            <c:numRef>
              <c:f>Sheet5!$J$3:$J$4</c:f>
              <c:numCache>
                <c:formatCode>General</c:formatCode>
                <c:ptCount val="2"/>
                <c:pt idx="0">
                  <c:v>48</c:v>
                </c:pt>
                <c:pt idx="1">
                  <c:v>36</c:v>
                </c:pt>
              </c:numCache>
            </c:numRef>
          </c:val>
          <c:extLst>
            <c:ext xmlns:c16="http://schemas.microsoft.com/office/drawing/2014/chart" uri="{C3380CC4-5D6E-409C-BE32-E72D297353CC}">
              <c16:uniqueId val="{00000004-E99C-46B8-845A-827663E42AC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066666666666668"/>
          <c:y val="2.777777777777777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Sheet1!$E$1</c:f>
              <c:strCache>
                <c:ptCount val="1"/>
                <c:pt idx="0">
                  <c:v>No. of Respondents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9E9-4D40-9E5A-C469BB99652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9E9-4D40-9E5A-C469BB99652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9E9-4D40-9E5A-C469BB99652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9E9-4D40-9E5A-C469BB99652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9E9-4D40-9E5A-C469BB99652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9E9-4D40-9E5A-C469BB996527}"/>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E9E9-4D40-9E5A-C469BB996527}"/>
              </c:ext>
            </c:extLst>
          </c:dPt>
          <c:dLbls>
            <c:dLbl>
              <c:idx val="0"/>
              <c:layout>
                <c:manualLayout>
                  <c:x val="7.6208880139982504E-2"/>
                  <c:y val="0.2093671624380285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9E9-4D40-9E5A-C469BB996527}"/>
                </c:ext>
              </c:extLst>
            </c:dLbl>
            <c:dLbl>
              <c:idx val="1"/>
              <c:layout>
                <c:manualLayout>
                  <c:x val="5.5828083989501315E-2"/>
                  <c:y val="0.3244382473024205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9E9-4D40-9E5A-C469BB996527}"/>
                </c:ext>
              </c:extLst>
            </c:dLbl>
            <c:dLbl>
              <c:idx val="2"/>
              <c:layout>
                <c:manualLayout>
                  <c:x val="-0.11730664916885389"/>
                  <c:y val="0.2760473170020413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9E9-4D40-9E5A-C469BB996527}"/>
                </c:ext>
              </c:extLst>
            </c:dLbl>
            <c:dLbl>
              <c:idx val="3"/>
              <c:layout>
                <c:manualLayout>
                  <c:x val="0.14998512685914256"/>
                  <c:y val="-8.08027121609798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9E9-4D40-9E5A-C469BB996527}"/>
                </c:ext>
              </c:extLst>
            </c:dLbl>
            <c:dLbl>
              <c:idx val="4"/>
              <c:layout>
                <c:manualLayout>
                  <c:x val="2.9527559055117812E-5"/>
                  <c:y val="0.1748031496062991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9E9-4D40-9E5A-C469BB996527}"/>
                </c:ext>
              </c:extLst>
            </c:dLbl>
            <c:dLbl>
              <c:idx val="5"/>
              <c:layout>
                <c:manualLayout>
                  <c:x val="0.26216316710411197"/>
                  <c:y val="5.65893846602508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9E9-4D40-9E5A-C469BB996527}"/>
                </c:ext>
              </c:extLst>
            </c:dLbl>
            <c:dLbl>
              <c:idx val="6"/>
              <c:layout>
                <c:manualLayout>
                  <c:x val="-0.14080183727034121"/>
                  <c:y val="8.071595217264505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9E9-4D40-9E5A-C469BB99652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Sheet1!$D$2:$D$8</c:f>
              <c:strCache>
                <c:ptCount val="7"/>
                <c:pt idx="0">
                  <c:v>Employment</c:v>
                </c:pt>
                <c:pt idx="1">
                  <c:v>Family business </c:v>
                </c:pt>
                <c:pt idx="2">
                  <c:v>Family Support</c:v>
                </c:pt>
                <c:pt idx="3">
                  <c:v>Pension</c:v>
                </c:pt>
                <c:pt idx="4">
                  <c:v>Savings/ Investments</c:v>
                </c:pt>
                <c:pt idx="5">
                  <c:v>Social Security</c:v>
                </c:pt>
                <c:pt idx="6">
                  <c:v>Other (My childern gives me money every month)</c:v>
                </c:pt>
              </c:strCache>
            </c:strRef>
          </c:cat>
          <c:val>
            <c:numRef>
              <c:f>Sheet1!$E$2:$E$8</c:f>
              <c:numCache>
                <c:formatCode>General</c:formatCode>
                <c:ptCount val="7"/>
                <c:pt idx="0">
                  <c:v>7</c:v>
                </c:pt>
                <c:pt idx="1">
                  <c:v>1</c:v>
                </c:pt>
                <c:pt idx="2">
                  <c:v>22</c:v>
                </c:pt>
                <c:pt idx="3">
                  <c:v>35</c:v>
                </c:pt>
                <c:pt idx="4">
                  <c:v>13</c:v>
                </c:pt>
                <c:pt idx="5">
                  <c:v>5</c:v>
                </c:pt>
                <c:pt idx="6">
                  <c:v>1</c:v>
                </c:pt>
              </c:numCache>
            </c:numRef>
          </c:val>
          <c:extLst>
            <c:ext xmlns:c16="http://schemas.microsoft.com/office/drawing/2014/chart" uri="{C3380CC4-5D6E-409C-BE32-E72D297353CC}">
              <c16:uniqueId val="{0000000E-E9E9-4D40-9E5A-C469BB996527}"/>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No. of Respondents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EDF-4FE8-9AD3-8AC023FB056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EDF-4FE8-9AD3-8AC023FB056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EDF-4FE8-9AD3-8AC023FB056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EDF-4FE8-9AD3-8AC023FB056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College or University Degree</c:v>
                </c:pt>
                <c:pt idx="1">
                  <c:v>No Formal Education</c:v>
                </c:pt>
                <c:pt idx="2">
                  <c:v>Primary Education</c:v>
                </c:pt>
                <c:pt idx="3">
                  <c:v>Secondary Education</c:v>
                </c:pt>
              </c:strCache>
            </c:strRef>
          </c:cat>
          <c:val>
            <c:numRef>
              <c:f>Sheet1!$B$2:$B$5</c:f>
              <c:numCache>
                <c:formatCode>General</c:formatCode>
                <c:ptCount val="4"/>
                <c:pt idx="0">
                  <c:v>39</c:v>
                </c:pt>
                <c:pt idx="1">
                  <c:v>3</c:v>
                </c:pt>
                <c:pt idx="2">
                  <c:v>7</c:v>
                </c:pt>
                <c:pt idx="3">
                  <c:v>35</c:v>
                </c:pt>
              </c:numCache>
            </c:numRef>
          </c:val>
          <c:extLst>
            <c:ext xmlns:c16="http://schemas.microsoft.com/office/drawing/2014/chart" uri="{C3380CC4-5D6E-409C-BE32-E72D297353CC}">
              <c16:uniqueId val="{00000008-1EDF-4FE8-9AD3-8AC023FB056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Respondents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Sheet3!$A$2:$A$3</c:f>
              <c:strCache>
                <c:ptCount val="2"/>
                <c:pt idx="0">
                  <c:v>No</c:v>
                </c:pt>
                <c:pt idx="1">
                  <c:v>Yes</c:v>
                </c:pt>
              </c:strCache>
            </c:strRef>
          </c:cat>
          <c:val>
            <c:numRef>
              <c:f>Sheet3!$B$2:$B$3</c:f>
              <c:numCache>
                <c:formatCode>General</c:formatCode>
                <c:ptCount val="2"/>
                <c:pt idx="0">
                  <c:v>66</c:v>
                </c:pt>
                <c:pt idx="1">
                  <c:v>18</c:v>
                </c:pt>
              </c:numCache>
            </c:numRef>
          </c:val>
          <c:extLst>
            <c:ext xmlns:c16="http://schemas.microsoft.com/office/drawing/2014/chart" uri="{C3380CC4-5D6E-409C-BE32-E72D297353CC}">
              <c16:uniqueId val="{00000000-6E91-4B80-8A8E-E1F7CDC9389C}"/>
            </c:ext>
          </c:extLst>
        </c:ser>
        <c:dLbls>
          <c:dLblPos val="inEnd"/>
          <c:showLegendKey val="0"/>
          <c:showVal val="1"/>
          <c:showCatName val="0"/>
          <c:showSerName val="0"/>
          <c:showPercent val="0"/>
          <c:showBubbleSize val="0"/>
        </c:dLbls>
        <c:gapWidth val="100"/>
        <c:overlap val="-24"/>
        <c:axId val="58874383"/>
        <c:axId val="58874863"/>
      </c:barChart>
      <c:catAx>
        <c:axId val="5887438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8874863"/>
        <c:crosses val="autoZero"/>
        <c:auto val="1"/>
        <c:lblAlgn val="ctr"/>
        <c:lblOffset val="100"/>
        <c:noMultiLvlLbl val="0"/>
      </c:catAx>
      <c:valAx>
        <c:axId val="58874863"/>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887438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Sheet3!$B$22</c:f>
              <c:strCache>
                <c:ptCount val="1"/>
                <c:pt idx="0">
                  <c:v>No. of Resopondents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Sheet3!$A$23:$A$30</c:f>
              <c:strCache>
                <c:ptCount val="8"/>
                <c:pt idx="0">
                  <c:v>Arthritis</c:v>
                </c:pt>
                <c:pt idx="1">
                  <c:v>COPD(Chronic Obstructive Polmonary Disorder)</c:v>
                </c:pt>
                <c:pt idx="2">
                  <c:v>Dementia</c:v>
                </c:pt>
                <c:pt idx="3">
                  <c:v>Diabetes</c:v>
                </c:pt>
                <c:pt idx="4">
                  <c:v>Heart disease</c:v>
                </c:pt>
                <c:pt idx="5">
                  <c:v>High blood pressure</c:v>
                </c:pt>
                <c:pt idx="6">
                  <c:v>Lung disease</c:v>
                </c:pt>
                <c:pt idx="7">
                  <c:v>Oral Squamous Cell Carcinoma</c:v>
                </c:pt>
              </c:strCache>
            </c:strRef>
          </c:cat>
          <c:val>
            <c:numRef>
              <c:f>Sheet3!$B$23:$B$30</c:f>
              <c:numCache>
                <c:formatCode>General</c:formatCode>
                <c:ptCount val="8"/>
                <c:pt idx="0">
                  <c:v>8</c:v>
                </c:pt>
                <c:pt idx="1">
                  <c:v>1</c:v>
                </c:pt>
                <c:pt idx="2">
                  <c:v>2</c:v>
                </c:pt>
                <c:pt idx="3">
                  <c:v>44</c:v>
                </c:pt>
                <c:pt idx="4">
                  <c:v>10</c:v>
                </c:pt>
                <c:pt idx="5">
                  <c:v>42</c:v>
                </c:pt>
                <c:pt idx="6">
                  <c:v>3</c:v>
                </c:pt>
                <c:pt idx="7">
                  <c:v>1</c:v>
                </c:pt>
              </c:numCache>
            </c:numRef>
          </c:val>
          <c:extLst>
            <c:ext xmlns:c16="http://schemas.microsoft.com/office/drawing/2014/chart" uri="{C3380CC4-5D6E-409C-BE32-E72D297353CC}">
              <c16:uniqueId val="{00000000-E386-49DA-A679-5B2809337386}"/>
            </c:ext>
          </c:extLst>
        </c:ser>
        <c:dLbls>
          <c:showLegendKey val="0"/>
          <c:showVal val="0"/>
          <c:showCatName val="0"/>
          <c:showSerName val="0"/>
          <c:showPercent val="0"/>
          <c:showBubbleSize val="0"/>
        </c:dLbls>
        <c:gapWidth val="100"/>
        <c:overlap val="-24"/>
        <c:axId val="1408320431"/>
        <c:axId val="1408322351"/>
      </c:barChart>
      <c:catAx>
        <c:axId val="140832043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408322351"/>
        <c:crosses val="autoZero"/>
        <c:auto val="1"/>
        <c:lblAlgn val="ctr"/>
        <c:lblOffset val="100"/>
        <c:noMultiLvlLbl val="0"/>
      </c:catAx>
      <c:valAx>
        <c:axId val="140832235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40832043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No. of Respondents</a:t>
            </a:r>
          </a:p>
        </c:rich>
      </c:tx>
      <c:layout>
        <c:manualLayout>
          <c:xMode val="edge"/>
          <c:yMode val="edge"/>
          <c:x val="0.37961111111111112"/>
          <c:y val="2.777777777777777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7238670166229223"/>
          <c:y val="0.1925"/>
          <c:w val="0.45394444444444443"/>
          <c:h val="0.75657407407407407"/>
        </c:manualLayout>
      </c:layout>
      <c:pieChart>
        <c:varyColors val="1"/>
        <c:ser>
          <c:idx val="0"/>
          <c:order val="0"/>
          <c:tx>
            <c:strRef>
              <c:f>Sheet3!$E$1</c:f>
              <c:strCache>
                <c:ptCount val="1"/>
                <c:pt idx="0">
                  <c:v>Answer</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D9E-4E0A-A06F-5137CD53C3C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D9E-4E0A-A06F-5137CD53C3C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Sheet3!$D$2:$D$3</c:f>
              <c:strCache>
                <c:ptCount val="2"/>
                <c:pt idx="0">
                  <c:v>No</c:v>
                </c:pt>
                <c:pt idx="1">
                  <c:v>Yes</c:v>
                </c:pt>
              </c:strCache>
            </c:strRef>
          </c:cat>
          <c:val>
            <c:numRef>
              <c:f>Sheet3!$E$2:$E$3</c:f>
              <c:numCache>
                <c:formatCode>General</c:formatCode>
                <c:ptCount val="2"/>
                <c:pt idx="0">
                  <c:v>36</c:v>
                </c:pt>
                <c:pt idx="1">
                  <c:v>48</c:v>
                </c:pt>
              </c:numCache>
            </c:numRef>
          </c:val>
          <c:extLst>
            <c:ext xmlns:c16="http://schemas.microsoft.com/office/drawing/2014/chart" uri="{C3380CC4-5D6E-409C-BE32-E72D297353CC}">
              <c16:uniqueId val="{00000004-1D9E-4E0A-A06F-5137CD53C3C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C59D2-148E-4766-8450-D0439486C49B}"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01C9E-3B1F-4BC2-8C8F-35944C0FAC81}" type="slidenum">
              <a:rPr lang="en-US" smtClean="0"/>
              <a:t>‹#›</a:t>
            </a:fld>
            <a:endParaRPr lang="en-US"/>
          </a:p>
        </p:txBody>
      </p:sp>
    </p:spTree>
    <p:extLst>
      <p:ext uri="{BB962C8B-B14F-4D97-AF65-F5344CB8AC3E}">
        <p14:creationId xmlns:p14="http://schemas.microsoft.com/office/powerpoint/2010/main" val="212360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201C9E-3B1F-4BC2-8C8F-35944C0FAC81}" type="slidenum">
              <a:rPr lang="en-US" smtClean="0"/>
              <a:t>2</a:t>
            </a:fld>
            <a:endParaRPr lang="en-US"/>
          </a:p>
        </p:txBody>
      </p:sp>
    </p:spTree>
    <p:extLst>
      <p:ext uri="{BB962C8B-B14F-4D97-AF65-F5344CB8AC3E}">
        <p14:creationId xmlns:p14="http://schemas.microsoft.com/office/powerpoint/2010/main" val="376783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7/3/2024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2064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7/3/2024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7476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7/3/2024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5173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7/3/2024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60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7/3/2024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216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7/3/2024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0765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7/3/2024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834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7/3/2024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057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7/3/2024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3205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7/3/2024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10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7/3/2024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58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7/3/2024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73837835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mcgeriatr.biomedcentral.com/articles/10.1186/s12877-022-02816-y"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ncbi.nlm.nih.gov/pmc/articles/PMC626608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oil paint art">
            <a:extLst>
              <a:ext uri="{FF2B5EF4-FFF2-40B4-BE49-F238E27FC236}">
                <a16:creationId xmlns:a16="http://schemas.microsoft.com/office/drawing/2014/main" id="{FA21A152-A5CF-FA85-283A-F73A4C3FF5CE}"/>
              </a:ext>
            </a:extLst>
          </p:cNvPr>
          <p:cNvPicPr>
            <a:picLocks noChangeAspect="1"/>
          </p:cNvPicPr>
          <p:nvPr/>
        </p:nvPicPr>
        <p:blipFill rotWithShape="1">
          <a:blip r:embed="rId2">
            <a:alphaModFix amt="50000"/>
          </a:blip>
          <a:srcRect t="15246" r="-1" b="463"/>
          <a:stretch/>
        </p:blipFill>
        <p:spPr>
          <a:xfrm>
            <a:off x="20" y="10"/>
            <a:ext cx="12188930" cy="6857990"/>
          </a:xfrm>
          <a:prstGeom prst="rect">
            <a:avLst/>
          </a:prstGeom>
        </p:spPr>
      </p:pic>
      <p:sp>
        <p:nvSpPr>
          <p:cNvPr id="2" name="Title 1">
            <a:extLst>
              <a:ext uri="{FF2B5EF4-FFF2-40B4-BE49-F238E27FC236}">
                <a16:creationId xmlns:a16="http://schemas.microsoft.com/office/drawing/2014/main" id="{7BCD0012-6DF9-5B27-C5D7-FE085B3E1336}"/>
              </a:ext>
            </a:extLst>
          </p:cNvPr>
          <p:cNvSpPr>
            <a:spLocks noGrp="1"/>
          </p:cNvSpPr>
          <p:nvPr>
            <p:ph type="ctrTitle"/>
          </p:nvPr>
        </p:nvSpPr>
        <p:spPr>
          <a:xfrm>
            <a:off x="1522476" y="1066032"/>
            <a:ext cx="9144000" cy="2632437"/>
          </a:xfrm>
        </p:spPr>
        <p:txBody>
          <a:bodyPr>
            <a:noAutofit/>
          </a:bodyPr>
          <a:lstStyle/>
          <a:p>
            <a:pPr algn="ctr"/>
            <a:r>
              <a:rPr lang="en-US" sz="4400" b="1" dirty="0">
                <a:latin typeface="Times New Roman" panose="02020603050405020304" pitchFamily="18" charset="0"/>
                <a:cs typeface="Times New Roman" panose="02020603050405020304" pitchFamily="18" charset="0"/>
              </a:rPr>
              <a:t>An assessment of health needs and home-based care solutions for the Urban Geriatric Population in Bhopal</a:t>
            </a:r>
            <a:endParaRPr lang="en-US"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08B9AAF-46C5-D4E7-ABFC-7C036D859CDA}"/>
              </a:ext>
            </a:extLst>
          </p:cNvPr>
          <p:cNvSpPr>
            <a:spLocks noGrp="1"/>
          </p:cNvSpPr>
          <p:nvPr>
            <p:ph type="subTitle" idx="1"/>
          </p:nvPr>
        </p:nvSpPr>
        <p:spPr>
          <a:xfrm>
            <a:off x="1524000" y="4599432"/>
            <a:ext cx="9144000" cy="1225296"/>
          </a:xfrm>
        </p:spPr>
        <p:txBody>
          <a:bodyPr>
            <a:normAutofit lnSpcReduction="10000"/>
          </a:bodyPr>
          <a:lstStyle/>
          <a:p>
            <a:pPr algn="ctr"/>
            <a:r>
              <a:rPr lang="en-US" sz="3200" dirty="0">
                <a:latin typeface="Times New Roman" panose="02020603050405020304" pitchFamily="18" charset="0"/>
                <a:cs typeface="Times New Roman" panose="02020603050405020304" pitchFamily="18" charset="0"/>
              </a:rPr>
              <a:t>Presented by:  Jayesh Khatri(PG/22/042)</a:t>
            </a:r>
          </a:p>
          <a:p>
            <a:pPr algn="ctr"/>
            <a:r>
              <a:rPr lang="en-US" sz="3200" dirty="0">
                <a:latin typeface="Times New Roman" panose="02020603050405020304" pitchFamily="18" charset="0"/>
                <a:cs typeface="Times New Roman" panose="02020603050405020304" pitchFamily="18" charset="0"/>
              </a:rPr>
              <a:t>Under the guidance of:  Dr. Vinay Tripathi</a:t>
            </a:r>
          </a:p>
        </p:txBody>
      </p:sp>
      <p:sp>
        <p:nvSpPr>
          <p:cNvPr id="103"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94C13BB-7AF3-D308-43D9-6ADA45216DC8}"/>
              </a:ext>
            </a:extLst>
          </p:cNvPr>
          <p:cNvSpPr txBox="1"/>
          <p:nvPr/>
        </p:nvSpPr>
        <p:spPr>
          <a:xfrm>
            <a:off x="3826764" y="3763893"/>
            <a:ext cx="453542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IIHMR, Delhi</a:t>
            </a:r>
          </a:p>
        </p:txBody>
      </p:sp>
    </p:spTree>
    <p:extLst>
      <p:ext uri="{BB962C8B-B14F-4D97-AF65-F5344CB8AC3E}">
        <p14:creationId xmlns:p14="http://schemas.microsoft.com/office/powerpoint/2010/main" val="11843031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white paper cutout snowflakes, on a white background">
            <a:extLst>
              <a:ext uri="{FF2B5EF4-FFF2-40B4-BE49-F238E27FC236}">
                <a16:creationId xmlns:a16="http://schemas.microsoft.com/office/drawing/2014/main" id="{6BD2EB38-4236-F765-408C-663EC2EB719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8525BBE3-60DF-6835-0A8B-48732D59F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097" y="5589041"/>
            <a:ext cx="2695903" cy="1268959"/>
          </a:xfrm>
          <a:prstGeom prst="rect">
            <a:avLst/>
          </a:prstGeom>
        </p:spPr>
      </p:pic>
      <p:graphicFrame>
        <p:nvGraphicFramePr>
          <p:cNvPr id="10" name="Chart 9">
            <a:extLst>
              <a:ext uri="{FF2B5EF4-FFF2-40B4-BE49-F238E27FC236}">
                <a16:creationId xmlns:a16="http://schemas.microsoft.com/office/drawing/2014/main" id="{DABA318B-E58C-973F-51DC-B640B8B53873}"/>
              </a:ext>
            </a:extLst>
          </p:cNvPr>
          <p:cNvGraphicFramePr>
            <a:graphicFrameLocks/>
          </p:cNvGraphicFramePr>
          <p:nvPr>
            <p:extLst>
              <p:ext uri="{D42A27DB-BD31-4B8C-83A1-F6EECF244321}">
                <p14:modId xmlns:p14="http://schemas.microsoft.com/office/powerpoint/2010/main" val="1068459874"/>
              </p:ext>
            </p:extLst>
          </p:nvPr>
        </p:nvGraphicFramePr>
        <p:xfrm>
          <a:off x="786384" y="2857500"/>
          <a:ext cx="5013960" cy="31181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F2BCAD9B-AD9B-8D67-2548-45AD11B44DE4}"/>
              </a:ext>
            </a:extLst>
          </p:cNvPr>
          <p:cNvSpPr txBox="1"/>
          <p:nvPr/>
        </p:nvSpPr>
        <p:spPr>
          <a:xfrm>
            <a:off x="786384" y="1874520"/>
            <a:ext cx="4800600" cy="707886"/>
          </a:xfrm>
          <a:prstGeom prst="rect">
            <a:avLst/>
          </a:prstGeom>
          <a:noFill/>
        </p:spPr>
        <p:txBody>
          <a:bodyPr wrap="square" rtlCol="0">
            <a:spAutoFit/>
          </a:bodyPr>
          <a:lstStyle/>
          <a:p>
            <a:pPr marL="285750" indent="-285750">
              <a:buFont typeface="Arial" panose="020B0604020202020204" pitchFamily="34" charset="0"/>
              <a:buChar char="•"/>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Do you receive any assistance with daily activities like bathing, dressing, or eating?</a:t>
            </a:r>
            <a:r>
              <a:rPr lang="en-US" sz="2000" dirty="0">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B8F981EE-463E-CCA9-38B4-9DC8E22E4133}"/>
              </a:ext>
            </a:extLst>
          </p:cNvPr>
          <p:cNvSpPr txBox="1"/>
          <p:nvPr/>
        </p:nvSpPr>
        <p:spPr>
          <a:xfrm>
            <a:off x="6263640" y="2833866"/>
            <a:ext cx="501396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respondents who have answered “Yes”, gave reasons such as:</a:t>
            </a: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Sometimes while travelling to the doctor's appointment </a:t>
            </a: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Bathing</a:t>
            </a: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Dressing</a:t>
            </a: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Sometimes with moving around places</a:t>
            </a:r>
          </a:p>
        </p:txBody>
      </p:sp>
    </p:spTree>
    <p:extLst>
      <p:ext uri="{BB962C8B-B14F-4D97-AF65-F5344CB8AC3E}">
        <p14:creationId xmlns:p14="http://schemas.microsoft.com/office/powerpoint/2010/main" val="328893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white paper cutout snowflakes, on a white background">
            <a:extLst>
              <a:ext uri="{FF2B5EF4-FFF2-40B4-BE49-F238E27FC236}">
                <a16:creationId xmlns:a16="http://schemas.microsoft.com/office/drawing/2014/main" id="{41B0A395-84A9-2C52-EB73-4A68D59EAB5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490C09A-5002-B522-1890-12045A027384}"/>
              </a:ext>
            </a:extLst>
          </p:cNvPr>
          <p:cNvSpPr>
            <a:spLocks noGrp="1"/>
          </p:cNvSpPr>
          <p:nvPr>
            <p:ph idx="1"/>
          </p:nvPr>
        </p:nvSpPr>
        <p:spPr>
          <a:xfrm>
            <a:off x="838200" y="1929384"/>
            <a:ext cx="4572000" cy="950976"/>
          </a:xfrm>
        </p:spPr>
        <p:txBody>
          <a:bodyPr>
            <a:noAutofit/>
          </a:bodyPr>
          <a:lstStyle/>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Have you ever been diagnosed with any of the following chronic health conditions? </a:t>
            </a: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E16E22E-3D05-D814-CB7D-067EDAEA9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097" y="5589041"/>
            <a:ext cx="2695903" cy="1268959"/>
          </a:xfrm>
          <a:prstGeom prst="rect">
            <a:avLst/>
          </a:prstGeom>
        </p:spPr>
      </p:pic>
      <p:graphicFrame>
        <p:nvGraphicFramePr>
          <p:cNvPr id="7" name="Chart 6">
            <a:extLst>
              <a:ext uri="{FF2B5EF4-FFF2-40B4-BE49-F238E27FC236}">
                <a16:creationId xmlns:a16="http://schemas.microsoft.com/office/drawing/2014/main" id="{1CE45506-C554-0F94-5F88-D6977EAB4B1E}"/>
              </a:ext>
            </a:extLst>
          </p:cNvPr>
          <p:cNvGraphicFramePr>
            <a:graphicFrameLocks/>
          </p:cNvGraphicFramePr>
          <p:nvPr>
            <p:extLst>
              <p:ext uri="{D42A27DB-BD31-4B8C-83A1-F6EECF244321}">
                <p14:modId xmlns:p14="http://schemas.microsoft.com/office/powerpoint/2010/main" val="2801409215"/>
              </p:ext>
            </p:extLst>
          </p:nvPr>
        </p:nvGraphicFramePr>
        <p:xfrm>
          <a:off x="624840" y="3119056"/>
          <a:ext cx="4846320" cy="3089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1C36FB9F-8666-99D4-57CF-B6F8EEFA13E4}"/>
              </a:ext>
            </a:extLst>
          </p:cNvPr>
          <p:cNvGraphicFramePr>
            <a:graphicFrameLocks/>
          </p:cNvGraphicFramePr>
          <p:nvPr>
            <p:extLst>
              <p:ext uri="{D42A27DB-BD31-4B8C-83A1-F6EECF244321}">
                <p14:modId xmlns:p14="http://schemas.microsoft.com/office/powerpoint/2010/main" val="1406807075"/>
              </p:ext>
            </p:extLst>
          </p:nvPr>
        </p:nvGraphicFramePr>
        <p:xfrm>
          <a:off x="6096000" y="3119056"/>
          <a:ext cx="5199888" cy="308972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589EDF9C-B60F-F654-6490-34AFBC214AED}"/>
              </a:ext>
            </a:extLst>
          </p:cNvPr>
          <p:cNvSpPr txBox="1"/>
          <p:nvPr/>
        </p:nvSpPr>
        <p:spPr>
          <a:xfrm>
            <a:off x="5974080" y="2125216"/>
            <a:ext cx="537972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Are you familiar with home-based care services for older adults?</a:t>
            </a:r>
          </a:p>
        </p:txBody>
      </p:sp>
    </p:spTree>
    <p:extLst>
      <p:ext uri="{BB962C8B-B14F-4D97-AF65-F5344CB8AC3E}">
        <p14:creationId xmlns:p14="http://schemas.microsoft.com/office/powerpoint/2010/main" val="122767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everal white paper cutout snowflakes, on a white background">
            <a:extLst>
              <a:ext uri="{FF2B5EF4-FFF2-40B4-BE49-F238E27FC236}">
                <a16:creationId xmlns:a16="http://schemas.microsoft.com/office/drawing/2014/main" id="{B56C7294-20FE-5F69-29DA-D544155EF666}"/>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Content Placeholder 2">
            <a:extLst>
              <a:ext uri="{FF2B5EF4-FFF2-40B4-BE49-F238E27FC236}">
                <a16:creationId xmlns:a16="http://schemas.microsoft.com/office/drawing/2014/main" id="{8BF4E010-A4F5-B9E2-90F6-9C5D7A687EE2}"/>
              </a:ext>
            </a:extLst>
          </p:cNvPr>
          <p:cNvSpPr>
            <a:spLocks noGrp="1"/>
          </p:cNvSpPr>
          <p:nvPr>
            <p:ph idx="1"/>
          </p:nvPr>
        </p:nvSpPr>
        <p:spPr>
          <a:xfrm>
            <a:off x="838200" y="1929384"/>
            <a:ext cx="5050536" cy="740664"/>
          </a:xfrm>
        </p:spPr>
        <p:txBody>
          <a:bodyPr>
            <a:normAutofit/>
          </a:bodyPr>
          <a:lstStyle/>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What types of home-based care services have you heard of?</a:t>
            </a:r>
            <a:r>
              <a:rPr lang="en-US" sz="2000" dirty="0">
                <a:latin typeface="Times New Roman" panose="02020603050405020304" pitchFamily="18" charset="0"/>
                <a:cs typeface="Times New Roman" panose="02020603050405020304" pitchFamily="18" charset="0"/>
              </a:rPr>
              <a:t> </a:t>
            </a:r>
          </a:p>
        </p:txBody>
      </p:sp>
      <p:graphicFrame>
        <p:nvGraphicFramePr>
          <p:cNvPr id="2" name="Chart 1">
            <a:extLst>
              <a:ext uri="{FF2B5EF4-FFF2-40B4-BE49-F238E27FC236}">
                <a16:creationId xmlns:a16="http://schemas.microsoft.com/office/drawing/2014/main" id="{6B929CD1-8738-CA0D-0E50-5AED8C0BABF3}"/>
              </a:ext>
            </a:extLst>
          </p:cNvPr>
          <p:cNvGraphicFramePr>
            <a:graphicFrameLocks/>
          </p:cNvGraphicFramePr>
          <p:nvPr>
            <p:extLst>
              <p:ext uri="{D42A27DB-BD31-4B8C-83A1-F6EECF244321}">
                <p14:modId xmlns:p14="http://schemas.microsoft.com/office/powerpoint/2010/main" val="2392428452"/>
              </p:ext>
            </p:extLst>
          </p:nvPr>
        </p:nvGraphicFramePr>
        <p:xfrm>
          <a:off x="728472" y="2916936"/>
          <a:ext cx="5269992" cy="31455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26444BD-1512-89CD-D169-C0F9345B3BE5}"/>
              </a:ext>
            </a:extLst>
          </p:cNvPr>
          <p:cNvGraphicFramePr>
            <a:graphicFrameLocks/>
          </p:cNvGraphicFramePr>
          <p:nvPr>
            <p:extLst>
              <p:ext uri="{D42A27DB-BD31-4B8C-83A1-F6EECF244321}">
                <p14:modId xmlns:p14="http://schemas.microsoft.com/office/powerpoint/2010/main" val="3999178336"/>
              </p:ext>
            </p:extLst>
          </p:nvPr>
        </p:nvGraphicFramePr>
        <p:xfrm>
          <a:off x="6288024" y="2916936"/>
          <a:ext cx="5175504" cy="314553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273A0BD-D5E1-84A5-0874-301DC9F6E0AE}"/>
              </a:ext>
            </a:extLst>
          </p:cNvPr>
          <p:cNvSpPr txBox="1"/>
          <p:nvPr/>
        </p:nvSpPr>
        <p:spPr>
          <a:xfrm>
            <a:off x="6263640" y="1929384"/>
            <a:ext cx="5202936" cy="707886"/>
          </a:xfrm>
          <a:prstGeom prst="rect">
            <a:avLst/>
          </a:prstGeom>
          <a:noFill/>
        </p:spPr>
        <p:txBody>
          <a:bodyPr wrap="square" rtlCol="0">
            <a:spAutoFit/>
          </a:bodyPr>
          <a:lstStyle/>
          <a:p>
            <a:pPr marL="285750" indent="-285750">
              <a:buFont typeface="Arial" panose="020B0604020202020204" pitchFamily="34" charset="0"/>
              <a:buChar char="•"/>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What are some potential benefits of receiving home-based care services?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83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white paper cutout snowflakes, on a white background">
            <a:extLst>
              <a:ext uri="{FF2B5EF4-FFF2-40B4-BE49-F238E27FC236}">
                <a16:creationId xmlns:a16="http://schemas.microsoft.com/office/drawing/2014/main" id="{26D0995C-DE4E-2B2C-556E-4B73FB7CF17A}"/>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87EE1523-08E2-AEDD-CA1C-12DDB5547BCB}"/>
              </a:ext>
            </a:extLst>
          </p:cNvPr>
          <p:cNvSpPr>
            <a:spLocks noGrp="1"/>
          </p:cNvSpPr>
          <p:nvPr>
            <p:ph idx="1"/>
          </p:nvPr>
        </p:nvSpPr>
        <p:spPr>
          <a:xfrm>
            <a:off x="838200" y="694944"/>
            <a:ext cx="10515600" cy="1024128"/>
          </a:xfrm>
        </p:spPr>
        <p:txBody>
          <a:bodyPr>
            <a:normAutofit/>
          </a:bodyPr>
          <a:lstStyle/>
          <a:p>
            <a:pPr marL="0" indent="0" algn="ctr">
              <a:buNone/>
            </a:pPr>
            <a:r>
              <a:rPr lang="en-US" sz="4000" dirty="0">
                <a:latin typeface="Times New Roman" panose="02020603050405020304" pitchFamily="18" charset="0"/>
                <a:cs typeface="Times New Roman" panose="02020603050405020304" pitchFamily="18" charset="0"/>
              </a:rPr>
              <a:t>Discussion</a:t>
            </a:r>
            <a:endParaRPr lang="en-US" sz="4000" dirty="0"/>
          </a:p>
        </p:txBody>
      </p:sp>
      <p:pic>
        <p:nvPicPr>
          <p:cNvPr id="6" name="Picture 5">
            <a:extLst>
              <a:ext uri="{FF2B5EF4-FFF2-40B4-BE49-F238E27FC236}">
                <a16:creationId xmlns:a16="http://schemas.microsoft.com/office/drawing/2014/main" id="{80AEFEF2-A74B-36F3-1412-C9EC2A83B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097" y="5589041"/>
            <a:ext cx="2695903" cy="1268959"/>
          </a:xfrm>
          <a:prstGeom prst="rect">
            <a:avLst/>
          </a:prstGeom>
        </p:spPr>
      </p:pic>
      <p:sp>
        <p:nvSpPr>
          <p:cNvPr id="2" name="TextBox 1">
            <a:extLst>
              <a:ext uri="{FF2B5EF4-FFF2-40B4-BE49-F238E27FC236}">
                <a16:creationId xmlns:a16="http://schemas.microsoft.com/office/drawing/2014/main" id="{D781EBBC-46F0-F860-ED2D-A70F0CEFC4E6}"/>
              </a:ext>
            </a:extLst>
          </p:cNvPr>
          <p:cNvSpPr txBox="1"/>
          <p:nvPr/>
        </p:nvSpPr>
        <p:spPr>
          <a:xfrm>
            <a:off x="838200" y="2039112"/>
            <a:ext cx="10515600"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assessment of health needs for the urban geriatric population in Bhopal reveals several critical insights. Firstly, there is a significant prevalence of chronic conditions such as hypertension, diabetes, and arthritis among the elderly. This aligns with national trends, indicating a rising burden of non-communicable diseases (NCDs) within the aging population. The study highlights the necessity for continuous medical supervision and regular health check-ups to manage these conditions effectively.</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Home-based care emerges as a viable solution to address the multifaceted health needs of the elderly population in Bhopal. This approach not only provides medical care but also supports the overall well-being of seniors in a familiar and comfortable environment.</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6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white paper cutout snowflakes, on a white background">
            <a:extLst>
              <a:ext uri="{FF2B5EF4-FFF2-40B4-BE49-F238E27FC236}">
                <a16:creationId xmlns:a16="http://schemas.microsoft.com/office/drawing/2014/main" id="{E3366F3A-EB5A-B30C-950E-AA4F1FE7481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8DC5BE3-895B-E524-02FD-05A507995254}"/>
              </a:ext>
            </a:extLst>
          </p:cNvPr>
          <p:cNvSpPr>
            <a:spLocks noGrp="1"/>
          </p:cNvSpPr>
          <p:nvPr>
            <p:ph idx="1"/>
          </p:nvPr>
        </p:nvSpPr>
        <p:spPr/>
        <p:txBody>
          <a:bodyPr>
            <a:noAutofit/>
          </a:bodyPr>
          <a:lstStyle/>
          <a:p>
            <a:pPr>
              <a:lnSpc>
                <a:spcPct val="107000"/>
              </a:lnSpc>
              <a:spcBef>
                <a:spcPts val="0"/>
              </a:spcBef>
            </a:pPr>
            <a:r>
              <a:rPr lang="en-US" sz="2000" dirty="0">
                <a:latin typeface="Times New Roman" panose="02020603050405020304" pitchFamily="18" charset="0"/>
                <a:cs typeface="Times New Roman" panose="02020603050405020304" pitchFamily="18" charset="0"/>
              </a:rPr>
              <a:t>Implementing home-based care for the urban geriatric population in Bhopal presents several challenges. Limited awareness about the availability and benefits of home-based care services is a significant barrier. Additionally, financial constraints and inadequate insurance coverage for home-based care deter many families from opting for these services.</a:t>
            </a:r>
          </a:p>
          <a:p>
            <a:pPr marR="0" lvl="0">
              <a:lnSpc>
                <a:spcPct val="107000"/>
              </a:lnSpc>
              <a:spcBef>
                <a:spcPts val="0"/>
              </a:spcBef>
              <a:spcAft>
                <a:spcPts val="0"/>
              </a:spcAft>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307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white paper cutout snowflakes, on a white background">
            <a:extLst>
              <a:ext uri="{FF2B5EF4-FFF2-40B4-BE49-F238E27FC236}">
                <a16:creationId xmlns:a16="http://schemas.microsoft.com/office/drawing/2014/main" id="{0A722358-E677-6285-FEAF-9A3602DC2EEA}"/>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3096F0-A636-D9DB-54C4-6D288416221F}"/>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7DD7B058-9BC3-B8D1-A71F-E4860F4EBFDE}"/>
              </a:ext>
            </a:extLst>
          </p:cNvPr>
          <p:cNvSpPr>
            <a:spLocks noGrp="1"/>
          </p:cNvSpPr>
          <p:nvPr>
            <p:ph idx="1"/>
          </p:nvPr>
        </p:nvSpPr>
        <p:spPr>
          <a:xfrm>
            <a:off x="838200" y="1929384"/>
            <a:ext cx="10515600" cy="4681728"/>
          </a:xfrm>
        </p:spPr>
        <p:txBody>
          <a:bodyPr>
            <a:noAutofit/>
          </a:bodyPr>
          <a:lstStyle/>
          <a:p>
            <a:r>
              <a:rPr lang="en-US" sz="2000" dirty="0">
                <a:latin typeface="Times New Roman" panose="02020603050405020304" pitchFamily="18" charset="0"/>
                <a:cs typeface="Times New Roman" panose="02020603050405020304" pitchFamily="18" charset="0"/>
              </a:rPr>
              <a:t>The assessment of health needs and home-based care solutions for the urban geriatric population in Bhopal determines the pressing need for tailored healthcare services for the elderly. The findings reveal a high prevalence of diseases like Diabetes, Hypertension and mobility limitations and it necessitating comprehensive and continuous medical attention.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Home-based care emerges as an effective strategy to address these health challenges, offering personalized care in a familiar environment. The integration of medical services, rehabilitation, and caregiver training within home-based care models provides a holistic approach to improving the health and well-being of the elderly.</a:t>
            </a:r>
          </a:p>
          <a:p>
            <a:pPr>
              <a:buFont typeface="Wingdings" panose="05000000000000000000" pitchFamily="2" charset="2"/>
              <a:buChar char="Ø"/>
            </a:pPr>
            <a:endParaRPr lang="en-US" dirty="0">
              <a:solidFill>
                <a:srgbClr val="1F1F1F"/>
              </a:solidFill>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E7443E2-BB46-A33A-4679-5DE18086A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097" y="5580849"/>
            <a:ext cx="2695903" cy="1268959"/>
          </a:xfrm>
          <a:prstGeom prst="rect">
            <a:avLst/>
          </a:prstGeom>
        </p:spPr>
      </p:pic>
    </p:spTree>
    <p:extLst>
      <p:ext uri="{BB962C8B-B14F-4D97-AF65-F5344CB8AC3E}">
        <p14:creationId xmlns:p14="http://schemas.microsoft.com/office/powerpoint/2010/main" val="44693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veral white paper cutout snowflakes, on a white background">
            <a:extLst>
              <a:ext uri="{FF2B5EF4-FFF2-40B4-BE49-F238E27FC236}">
                <a16:creationId xmlns:a16="http://schemas.microsoft.com/office/drawing/2014/main" id="{4C3CEC8B-5949-2069-7A6B-8A157501F968}"/>
              </a:ext>
            </a:extLst>
          </p:cNvPr>
          <p:cNvPicPr>
            <a:picLocks noGrp="1" noChangeAspect="1"/>
          </p:cNvPicPr>
          <p:nvPr>
            <p:ph idx="1"/>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DE83850B-EAD4-E74D-78B3-98B421048A36}"/>
              </a:ext>
            </a:extLst>
          </p:cNvPr>
          <p:cNvSpPr txBox="1"/>
          <p:nvPr/>
        </p:nvSpPr>
        <p:spPr>
          <a:xfrm>
            <a:off x="859536" y="2048256"/>
            <a:ext cx="10524744" cy="221599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Enhancing the health and quality of life for Bhopal's urban geriatric population demands a concerted effort. By adopting and scaling home-based care solutions, we can ensure that the elderly receive the compassionate, comprehensive, and continuous care they need to live healthy, dignified, and fulfilling lives. This approach not only improves individual health outcomes but also contributes to the sustainability of the healthcare system in addressing the needs of an aging population.</a:t>
            </a:r>
          </a:p>
          <a:p>
            <a:endParaRPr lang="en-US" dirty="0"/>
          </a:p>
        </p:txBody>
      </p:sp>
    </p:spTree>
    <p:extLst>
      <p:ext uri="{BB962C8B-B14F-4D97-AF65-F5344CB8AC3E}">
        <p14:creationId xmlns:p14="http://schemas.microsoft.com/office/powerpoint/2010/main" val="1372388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white paper cutout snowflakes, on a white background">
            <a:extLst>
              <a:ext uri="{FF2B5EF4-FFF2-40B4-BE49-F238E27FC236}">
                <a16:creationId xmlns:a16="http://schemas.microsoft.com/office/drawing/2014/main" id="{2ECCDC84-9A65-AD9D-6A48-3BA35695ADED}"/>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144" y="0"/>
            <a:ext cx="12192000" cy="6858000"/>
          </a:xfrm>
          <a:prstGeom prst="rect">
            <a:avLst/>
          </a:prstGeom>
        </p:spPr>
      </p:pic>
      <p:sp>
        <p:nvSpPr>
          <p:cNvPr id="2" name="Title 1">
            <a:extLst>
              <a:ext uri="{FF2B5EF4-FFF2-40B4-BE49-F238E27FC236}">
                <a16:creationId xmlns:a16="http://schemas.microsoft.com/office/drawing/2014/main" id="{F511F99F-B65D-B04A-E10A-BC56AE0C7F88}"/>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2FC6FF1B-329E-9C7D-33FE-12E8E7B02730}"/>
              </a:ext>
            </a:extLst>
          </p:cNvPr>
          <p:cNvSpPr>
            <a:spLocks noGrp="1"/>
          </p:cNvSpPr>
          <p:nvPr>
            <p:ph idx="1"/>
          </p:nvPr>
        </p:nvSpPr>
        <p:spPr/>
        <p:txBody>
          <a:bodyPr>
            <a:normAutofit/>
          </a:bodyPr>
          <a:lstStyle/>
          <a:p>
            <a:pPr marL="0" marR="0">
              <a:lnSpc>
                <a:spcPct val="107000"/>
              </a:lnSpc>
              <a:spcBef>
                <a:spcPts val="0"/>
              </a:spcBef>
              <a:spcAft>
                <a:spcPts val="800"/>
              </a:spcAft>
            </a:pPr>
            <a:r>
              <a:rPr lang="en-US" sz="18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https://bmcgeriatr.biomedcentral.com/articles/10.1186/s12877-022-02816-y</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4"/>
              </a:rPr>
              <a:t>https://www.ncbi.nlm.nih.gov/pmc/articles/PMC6266083/</a:t>
            </a:r>
            <a:r>
              <a:rPr lang="en-US" sz="1800" u="sng"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577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hite flowers blossoming on a green background">
            <a:extLst>
              <a:ext uri="{FF2B5EF4-FFF2-40B4-BE49-F238E27FC236}">
                <a16:creationId xmlns:a16="http://schemas.microsoft.com/office/drawing/2014/main" id="{D3B1B4EF-5A75-D6B3-F3B3-8060A270D744}"/>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robot with arms outstretched&#10;&#10;Description automatically generated">
            <a:extLst>
              <a:ext uri="{FF2B5EF4-FFF2-40B4-BE49-F238E27FC236}">
                <a16:creationId xmlns:a16="http://schemas.microsoft.com/office/drawing/2014/main" id="{61636619-AF12-5E69-0E2E-FED8A2A3B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854" y="923267"/>
            <a:ext cx="4544291" cy="4627417"/>
          </a:xfrm>
          <a:prstGeom prst="rect">
            <a:avLst/>
          </a:prstGeom>
        </p:spPr>
      </p:pic>
      <p:sp>
        <p:nvSpPr>
          <p:cNvPr id="2" name="TextBox 1">
            <a:extLst>
              <a:ext uri="{FF2B5EF4-FFF2-40B4-BE49-F238E27FC236}">
                <a16:creationId xmlns:a16="http://schemas.microsoft.com/office/drawing/2014/main" id="{2D6F6C92-2FEF-6D55-5F69-6D3B47A110C2}"/>
              </a:ext>
            </a:extLst>
          </p:cNvPr>
          <p:cNvSpPr txBox="1"/>
          <p:nvPr/>
        </p:nvSpPr>
        <p:spPr>
          <a:xfrm>
            <a:off x="2523744" y="5580790"/>
            <a:ext cx="7059168"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Any Questions?</a:t>
            </a:r>
          </a:p>
        </p:txBody>
      </p:sp>
    </p:spTree>
    <p:extLst>
      <p:ext uri="{BB962C8B-B14F-4D97-AF65-F5344CB8AC3E}">
        <p14:creationId xmlns:p14="http://schemas.microsoft.com/office/powerpoint/2010/main" val="363386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white paper cutout snowflakes, on a white background">
            <a:extLst>
              <a:ext uri="{FF2B5EF4-FFF2-40B4-BE49-F238E27FC236}">
                <a16:creationId xmlns:a16="http://schemas.microsoft.com/office/drawing/2014/main" id="{922001B2-7E14-AD2C-B667-C7C8BF8FDD2C}"/>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9236" y="0"/>
            <a:ext cx="12192000" cy="6858000"/>
          </a:xfrm>
          <a:prstGeom prst="rect">
            <a:avLst/>
          </a:prstGeom>
        </p:spPr>
      </p:pic>
      <p:sp>
        <p:nvSpPr>
          <p:cNvPr id="2" name="Title 1">
            <a:extLst>
              <a:ext uri="{FF2B5EF4-FFF2-40B4-BE49-F238E27FC236}">
                <a16:creationId xmlns:a16="http://schemas.microsoft.com/office/drawing/2014/main" id="{4A9CB880-E1E6-FE54-3268-4C480154219F}"/>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Introduction</a:t>
            </a:r>
          </a:p>
        </p:txBody>
      </p:sp>
      <p:pic>
        <p:nvPicPr>
          <p:cNvPr id="4" name="Picture 3">
            <a:extLst>
              <a:ext uri="{FF2B5EF4-FFF2-40B4-BE49-F238E27FC236}">
                <a16:creationId xmlns:a16="http://schemas.microsoft.com/office/drawing/2014/main" id="{6CCD6E47-C8F6-8FEE-35FC-575142A1F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6097" y="5589041"/>
            <a:ext cx="2695903" cy="1268959"/>
          </a:xfrm>
          <a:prstGeom prst="rect">
            <a:avLst/>
          </a:prstGeom>
        </p:spPr>
      </p:pic>
      <p:sp>
        <p:nvSpPr>
          <p:cNvPr id="3" name="Content Placeholder 2">
            <a:extLst>
              <a:ext uri="{FF2B5EF4-FFF2-40B4-BE49-F238E27FC236}">
                <a16:creationId xmlns:a16="http://schemas.microsoft.com/office/drawing/2014/main" id="{9BED987F-9897-E76E-3942-0ABA83E23FC5}"/>
              </a:ext>
            </a:extLst>
          </p:cNvPr>
          <p:cNvSpPr>
            <a:spLocks noGrp="1"/>
          </p:cNvSpPr>
          <p:nvPr>
            <p:ph idx="1"/>
          </p:nvPr>
        </p:nvSpPr>
        <p:spPr/>
        <p:txBody>
          <a:bodyPr>
            <a:normAutofit/>
          </a:bodyPr>
          <a:lstStyle/>
          <a:p>
            <a:pPr>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Urban ageing is an emerging domain in social and health sciences, with implications that reach far beyond the borders of these disciplines. It deals with both the ageing of the population and living in cities.</a:t>
            </a:r>
          </a:p>
          <a:p>
            <a:pPr>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Understanding the relationship between population ageing and urban change, and the need to develop supportive urban communities are major issues for public policy. </a:t>
            </a:r>
          </a:p>
          <a:p>
            <a:pPr>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There is increasing recognition that planning for later life is not about interpreting ageing in place as ‘staying put’ during the life course. Instead, urban planning is now focusing on so-called active ageing, and older adults are seen as consumers and in various forms of employment. In relation to urban ageing, there should be a focus on promoting mobility within cities (such as walkability, use of public transport), promoting safety and security, and empowering older people in local communities.</a:t>
            </a:r>
          </a:p>
          <a:p>
            <a:endParaRPr lang="en-US" sz="2000" dirty="0"/>
          </a:p>
        </p:txBody>
      </p:sp>
    </p:spTree>
    <p:extLst>
      <p:ext uri="{BB962C8B-B14F-4D97-AF65-F5344CB8AC3E}">
        <p14:creationId xmlns:p14="http://schemas.microsoft.com/office/powerpoint/2010/main" val="1908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white paper cutout snowflakes, on a white background">
            <a:extLst>
              <a:ext uri="{FF2B5EF4-FFF2-40B4-BE49-F238E27FC236}">
                <a16:creationId xmlns:a16="http://schemas.microsoft.com/office/drawing/2014/main" id="{B36F6389-2987-182D-3A0B-C330D17B936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8BE6EFA-48D3-5DF2-AF4D-6FAF198B7630}"/>
              </a:ext>
            </a:extLst>
          </p:cNvPr>
          <p:cNvSpPr>
            <a:spLocks noGrp="1"/>
          </p:cNvSpPr>
          <p:nvPr>
            <p:ph idx="1"/>
          </p:nvPr>
        </p:nvSpPr>
        <p:spPr/>
        <p:txBody>
          <a:bodyPr>
            <a:normAutofit/>
          </a:bodyPr>
          <a:lstStyle/>
          <a:p>
            <a:pPr>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Older adults have various care needs, including door-to-door visiting, nursing and housework, companions to visit doctors, rehabilitation, and daily shopping. </a:t>
            </a:r>
          </a:p>
          <a:p>
            <a:pPr>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Home-based care for the urban geriatric population presents a complex array of challenges that must be addressed to improve the quality of life and health outcomes for older adults aging in place. </a:t>
            </a:r>
          </a:p>
          <a:p>
            <a:pPr>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As urban areas continue to grow and their populations age, understanding these obstacles becomes increasingly crucial. The multifaceted difficulties include limited access to healthcare services, social isolation, financial constraints, and the intricate health needs of older adults.</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6870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veral white paper cutout snowflakes, on a white background">
            <a:extLst>
              <a:ext uri="{FF2B5EF4-FFF2-40B4-BE49-F238E27FC236}">
                <a16:creationId xmlns:a16="http://schemas.microsoft.com/office/drawing/2014/main" id="{AD42158A-7386-7145-52FD-8FC26477D299}"/>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9236"/>
            <a:ext cx="12192000" cy="6858000"/>
          </a:xfrm>
          <a:prstGeom prst="rect">
            <a:avLst/>
          </a:prstGeom>
        </p:spPr>
      </p:pic>
      <p:sp>
        <p:nvSpPr>
          <p:cNvPr id="2" name="Title 1">
            <a:extLst>
              <a:ext uri="{FF2B5EF4-FFF2-40B4-BE49-F238E27FC236}">
                <a16:creationId xmlns:a16="http://schemas.microsoft.com/office/drawing/2014/main" id="{72639B9A-41EF-4F88-394C-C93B89C7128D}"/>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Research Objectives</a:t>
            </a:r>
          </a:p>
        </p:txBody>
      </p:sp>
      <p:sp>
        <p:nvSpPr>
          <p:cNvPr id="3" name="Content Placeholder 2">
            <a:extLst>
              <a:ext uri="{FF2B5EF4-FFF2-40B4-BE49-F238E27FC236}">
                <a16:creationId xmlns:a16="http://schemas.microsoft.com/office/drawing/2014/main" id="{9FCA1C2D-D9D1-92D3-4286-0F31A283FB71}"/>
              </a:ext>
            </a:extLst>
          </p:cNvPr>
          <p:cNvSpPr>
            <a:spLocks noGrp="1"/>
          </p:cNvSpPr>
          <p:nvPr>
            <p:ph idx="1"/>
          </p:nvPr>
        </p:nvSpPr>
        <p:spPr/>
        <p:txBody>
          <a:bodyPr>
            <a:normAutofit/>
          </a:bodyPr>
          <a:lstStyle/>
          <a:p>
            <a:pPr marL="457200" indent="-457200">
              <a:lnSpc>
                <a:spcPct val="107000"/>
              </a:lnSpc>
              <a:spcBef>
                <a:spcPts val="0"/>
              </a:spcBef>
              <a:buFont typeface="+mj-lt"/>
              <a:buAutoNum type="arabicPeriod"/>
            </a:pPr>
            <a:r>
              <a:rPr lang="en-US" sz="2000" dirty="0">
                <a:latin typeface="Times New Roman" panose="02020603050405020304" pitchFamily="18" charset="0"/>
                <a:cs typeface="Times New Roman" panose="02020603050405020304" pitchFamily="18" charset="0"/>
              </a:rPr>
              <a:t>To examine the healthcare-seeking behavior of the urban geriatric population.</a:t>
            </a:r>
          </a:p>
          <a:p>
            <a:pPr marL="457200" indent="-457200">
              <a:lnSpc>
                <a:spcPct val="107000"/>
              </a:lnSpc>
              <a:spcBef>
                <a:spcPts val="0"/>
              </a:spcBef>
              <a:buFont typeface="+mj-lt"/>
              <a:buAutoNum type="arabicPeriod"/>
            </a:pPr>
            <a:endParaRPr lang="en-US" sz="2000" dirty="0">
              <a:latin typeface="Times New Roman" panose="02020603050405020304" pitchFamily="18" charset="0"/>
              <a:cs typeface="Times New Roman" panose="02020603050405020304" pitchFamily="18" charset="0"/>
            </a:endParaRPr>
          </a:p>
          <a:p>
            <a:pPr marL="457200" indent="-457200">
              <a:lnSpc>
                <a:spcPct val="107000"/>
              </a:lnSpc>
              <a:spcBef>
                <a:spcPts val="0"/>
              </a:spcBef>
              <a:buFont typeface="+mj-lt"/>
              <a:buAutoNum type="arabicPeriod"/>
            </a:pPr>
            <a:r>
              <a:rPr lang="en-US" sz="2000" dirty="0">
                <a:latin typeface="Times New Roman" panose="02020603050405020304" pitchFamily="18" charset="0"/>
                <a:cs typeface="Times New Roman" panose="02020603050405020304" pitchFamily="18" charset="0"/>
              </a:rPr>
              <a:t>To assess the socioeconomic status and clinical need of the urban geriatric population.</a:t>
            </a:r>
          </a:p>
          <a:p>
            <a:pPr marL="457200" indent="-457200">
              <a:lnSpc>
                <a:spcPct val="107000"/>
              </a:lnSpc>
              <a:spcBef>
                <a:spcPts val="0"/>
              </a:spcBef>
              <a:buFont typeface="+mj-lt"/>
              <a:buAutoNum type="arabicPeriod"/>
            </a:pPr>
            <a:endParaRPr lang="en-US" sz="2000" dirty="0">
              <a:latin typeface="Times New Roman" panose="02020603050405020304" pitchFamily="18" charset="0"/>
              <a:cs typeface="Times New Roman" panose="02020603050405020304" pitchFamily="18" charset="0"/>
            </a:endParaRPr>
          </a:p>
          <a:p>
            <a:pPr marL="457200" indent="-457200">
              <a:lnSpc>
                <a:spcPct val="107000"/>
              </a:lnSpc>
              <a:spcBef>
                <a:spcPts val="0"/>
              </a:spcBef>
              <a:buFont typeface="+mj-lt"/>
              <a:buAutoNum type="arabicPeriod"/>
            </a:pPr>
            <a:r>
              <a:rPr lang="en-US" sz="2000" dirty="0">
                <a:latin typeface="Times New Roman" panose="02020603050405020304" pitchFamily="18" charset="0"/>
                <a:cs typeface="Times New Roman" panose="02020603050405020304" pitchFamily="18" charset="0"/>
              </a:rPr>
              <a:t>To examine the home-based care models.</a:t>
            </a:r>
          </a:p>
          <a:p>
            <a:pPr marL="457200" indent="-457200">
              <a:lnSpc>
                <a:spcPct val="107000"/>
              </a:lnSpc>
              <a:spcBef>
                <a:spcPts val="0"/>
              </a:spcBef>
              <a:buFont typeface="+mj-lt"/>
              <a:buAutoNum type="arabicPeriod"/>
            </a:pPr>
            <a:endParaRPr lang="en-US" sz="2000" dirty="0">
              <a:latin typeface="Times New Roman" panose="02020603050405020304" pitchFamily="18" charset="0"/>
              <a:cs typeface="Times New Roman" panose="02020603050405020304" pitchFamily="18" charset="0"/>
            </a:endParaRPr>
          </a:p>
          <a:p>
            <a:pPr marL="457200" indent="-457200">
              <a:lnSpc>
                <a:spcPct val="107000"/>
              </a:lnSpc>
              <a:spcBef>
                <a:spcPts val="0"/>
              </a:spcBef>
              <a:spcAft>
                <a:spcPts val="800"/>
              </a:spcAft>
              <a:buFont typeface="+mj-lt"/>
              <a:buAutoNum type="arabicPeriod"/>
            </a:pPr>
            <a:r>
              <a:rPr lang="en-US" sz="2000" dirty="0">
                <a:latin typeface="Times New Roman" panose="02020603050405020304" pitchFamily="18" charset="0"/>
                <a:cs typeface="Times New Roman" panose="02020603050405020304" pitchFamily="18" charset="0"/>
              </a:rPr>
              <a:t>To identify challenges faced by the urban geriatric population in accessing home-based care.</a:t>
            </a:r>
          </a:p>
        </p:txBody>
      </p:sp>
      <p:pic>
        <p:nvPicPr>
          <p:cNvPr id="4" name="Picture 3">
            <a:extLst>
              <a:ext uri="{FF2B5EF4-FFF2-40B4-BE49-F238E27FC236}">
                <a16:creationId xmlns:a16="http://schemas.microsoft.com/office/drawing/2014/main" id="{9F0E86C6-6DA4-C0DD-2758-209A2B268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097" y="5589041"/>
            <a:ext cx="2695903" cy="1268959"/>
          </a:xfrm>
          <a:prstGeom prst="rect">
            <a:avLst/>
          </a:prstGeom>
        </p:spPr>
      </p:pic>
    </p:spTree>
    <p:extLst>
      <p:ext uri="{BB962C8B-B14F-4D97-AF65-F5344CB8AC3E}">
        <p14:creationId xmlns:p14="http://schemas.microsoft.com/office/powerpoint/2010/main" val="263718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E4B4-C8B8-C576-28FF-520FFD68F274}"/>
              </a:ext>
            </a:extLst>
          </p:cNvPr>
          <p:cNvSpPr>
            <a:spLocks noGrp="1"/>
          </p:cNvSpPr>
          <p:nvPr>
            <p:ph type="title"/>
          </p:nvPr>
        </p:nvSpPr>
        <p:spPr/>
        <p:txBody>
          <a:bodyPr>
            <a:normAutofit/>
          </a:bodyPr>
          <a:lstStyle/>
          <a:p>
            <a:pPr algn="ctr"/>
            <a:r>
              <a:rPr lang="en-US" sz="4000">
                <a:latin typeface="Times New Roman" panose="02020603050405020304" pitchFamily="18" charset="0"/>
                <a:cs typeface="Times New Roman" panose="02020603050405020304" pitchFamily="18" charset="0"/>
              </a:rPr>
              <a:t>Research Methodology</a:t>
            </a:r>
            <a:endParaRPr lang="en-US" sz="4000" dirty="0">
              <a:latin typeface="Times New Roman" panose="02020603050405020304" pitchFamily="18" charset="0"/>
              <a:cs typeface="Times New Roman" panose="02020603050405020304" pitchFamily="18" charset="0"/>
            </a:endParaRPr>
          </a:p>
        </p:txBody>
      </p:sp>
      <p:pic>
        <p:nvPicPr>
          <p:cNvPr id="5" name="Picture 4" descr="Several white paper cutout snowflakes, on a white background">
            <a:extLst>
              <a:ext uri="{FF2B5EF4-FFF2-40B4-BE49-F238E27FC236}">
                <a16:creationId xmlns:a16="http://schemas.microsoft.com/office/drawing/2014/main" id="{5372A712-1B0D-01DD-EF7D-DD8FEA372FF7}"/>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635BF19-9BF2-0DD1-1F55-495B32723715}"/>
              </a:ext>
            </a:extLst>
          </p:cNvPr>
          <p:cNvSpPr>
            <a:spLocks noGrp="1"/>
          </p:cNvSpPr>
          <p:nvPr>
            <p:ph idx="1"/>
          </p:nvPr>
        </p:nvSpPr>
        <p:spPr>
          <a:xfrm>
            <a:off x="838200" y="1929384"/>
            <a:ext cx="10515600" cy="4690872"/>
          </a:xfrm>
        </p:spPr>
        <p:txBody>
          <a:bodyPr>
            <a:noAutofit/>
          </a:bodyPr>
          <a:lstStyle/>
          <a:p>
            <a:pPr marL="0" marR="0">
              <a:lnSpc>
                <a:spcPct val="107000"/>
              </a:lnSpc>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Duration of the Study</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- 3 months</a:t>
            </a:r>
          </a:p>
          <a:p>
            <a:pPr marL="0" marR="0">
              <a:lnSpc>
                <a:spcPct val="107000"/>
              </a:lnSpc>
              <a:spcBef>
                <a:spcPts val="0"/>
              </a:spcBef>
              <a:spcAft>
                <a:spcPts val="800"/>
              </a:spcAft>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Study Type-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Cross-sectional Study</a:t>
            </a:r>
          </a:p>
          <a:p>
            <a:pPr marL="0" marR="0">
              <a:lnSpc>
                <a:spcPct val="107000"/>
              </a:lnSpc>
              <a:spcBef>
                <a:spcPts val="0"/>
              </a:spcBef>
              <a:spcAft>
                <a:spcPts val="800"/>
              </a:spcAft>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Sampling Method-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Convenience Sampling</a:t>
            </a:r>
          </a:p>
          <a:p>
            <a:pPr marL="0" marR="0">
              <a:lnSpc>
                <a:spcPct val="107000"/>
              </a:lnSpc>
              <a:spcBef>
                <a:spcPts val="0"/>
              </a:spcBef>
              <a:spcAft>
                <a:spcPts val="800"/>
              </a:spcAft>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Sample Size-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100 (approx.)</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337834A-3B67-D0DF-8362-13D25CFBA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097" y="5589041"/>
            <a:ext cx="2695903" cy="1268959"/>
          </a:xfrm>
          <a:prstGeom prst="rect">
            <a:avLst/>
          </a:prstGeom>
        </p:spPr>
      </p:pic>
    </p:spTree>
    <p:extLst>
      <p:ext uri="{BB962C8B-B14F-4D97-AF65-F5344CB8AC3E}">
        <p14:creationId xmlns:p14="http://schemas.microsoft.com/office/powerpoint/2010/main" val="66202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white paper cutout snowflakes, on a white background">
            <a:extLst>
              <a:ext uri="{FF2B5EF4-FFF2-40B4-BE49-F238E27FC236}">
                <a16:creationId xmlns:a16="http://schemas.microsoft.com/office/drawing/2014/main" id="{5BD41874-1692-4BC8-A662-E7DFE825A9A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0E2A21C-D3E8-A34A-DCA1-5723093D1FC2}"/>
              </a:ext>
            </a:extLst>
          </p:cNvPr>
          <p:cNvSpPr>
            <a:spLocks noGrp="1"/>
          </p:cNvSpPr>
          <p:nvPr>
            <p:ph idx="1"/>
          </p:nvPr>
        </p:nvSpPr>
        <p:spPr>
          <a:xfrm>
            <a:off x="838200" y="1929384"/>
            <a:ext cx="10515600" cy="4626864"/>
          </a:xfrm>
        </p:spPr>
        <p:txBody>
          <a:bodyPr>
            <a:noAutofit/>
          </a:bodyPr>
          <a:lstStyle/>
          <a:p>
            <a:pPr marL="0" marR="0">
              <a:lnSpc>
                <a:spcPct val="107000"/>
              </a:lnSpc>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Study Population</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- 60+ years old</a:t>
            </a:r>
          </a:p>
          <a:p>
            <a:pPr marL="0" marR="0">
              <a:lnSpc>
                <a:spcPct val="107000"/>
              </a:lnSpc>
              <a:spcBef>
                <a:spcPts val="0"/>
              </a:spcBef>
              <a:spcAft>
                <a:spcPts val="800"/>
              </a:spcAf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Inclusion Criteria-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60+ years old</a:t>
            </a:r>
          </a:p>
          <a:p>
            <a:pPr marL="0" marR="0">
              <a:lnSpc>
                <a:spcPct val="107000"/>
              </a:lnSpc>
              <a:spcBef>
                <a:spcPts val="0"/>
              </a:spcBef>
              <a:spcAft>
                <a:spcPts val="800"/>
              </a:spcAf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Exclusion Criteria-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Infants, Children, Young Adults</a:t>
            </a:r>
          </a:p>
          <a:p>
            <a:pPr marL="0" marR="0">
              <a:lnSpc>
                <a:spcPct val="107000"/>
              </a:lnSpc>
              <a:spcBef>
                <a:spcPts val="0"/>
              </a:spcBef>
              <a:spcAft>
                <a:spcPts val="800"/>
              </a:spcAf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Study Tool</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Questionnaire for Geriatric Population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E2AB974-06ED-A5C1-3C03-D46781CB4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097" y="5589041"/>
            <a:ext cx="2695903" cy="1268959"/>
          </a:xfrm>
          <a:prstGeom prst="rect">
            <a:avLst/>
          </a:prstGeom>
        </p:spPr>
      </p:pic>
    </p:spTree>
    <p:extLst>
      <p:ext uri="{BB962C8B-B14F-4D97-AF65-F5344CB8AC3E}">
        <p14:creationId xmlns:p14="http://schemas.microsoft.com/office/powerpoint/2010/main" val="131475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veral white paper cutout snowflakes, on a white background">
            <a:extLst>
              <a:ext uri="{FF2B5EF4-FFF2-40B4-BE49-F238E27FC236}">
                <a16:creationId xmlns:a16="http://schemas.microsoft.com/office/drawing/2014/main" id="{F9F01741-AD55-73EF-8152-CA054C1D2E3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0F05FB-8F43-2C10-D383-088B79FE4761}"/>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Results</a:t>
            </a:r>
          </a:p>
        </p:txBody>
      </p:sp>
      <p:sp>
        <p:nvSpPr>
          <p:cNvPr id="3" name="Content Placeholder 2">
            <a:extLst>
              <a:ext uri="{FF2B5EF4-FFF2-40B4-BE49-F238E27FC236}">
                <a16:creationId xmlns:a16="http://schemas.microsoft.com/office/drawing/2014/main" id="{CFB043E4-5797-8028-219B-37694B2F243B}"/>
              </a:ext>
            </a:extLst>
          </p:cNvPr>
          <p:cNvSpPr>
            <a:spLocks noGrp="1"/>
          </p:cNvSpPr>
          <p:nvPr>
            <p:ph idx="1"/>
          </p:nvPr>
        </p:nvSpPr>
        <p:spPr>
          <a:xfrm>
            <a:off x="838200" y="1828800"/>
            <a:ext cx="10515600" cy="1325563"/>
          </a:xfrm>
        </p:spPr>
        <p:txBody>
          <a:bodyPr>
            <a:normAutofit/>
          </a:bodyPr>
          <a:lstStyle/>
          <a:p>
            <a:r>
              <a:rPr lang="en-US" sz="1800" dirty="0">
                <a:latin typeface="Times New Roman" panose="02020603050405020304" pitchFamily="18" charset="0"/>
                <a:cs typeface="Times New Roman" panose="02020603050405020304" pitchFamily="18" charset="0"/>
              </a:rPr>
              <a:t>98.8% people have agreed for the interview(i.e. 84 out of 85).</a:t>
            </a:r>
          </a:p>
          <a:p>
            <a:r>
              <a:rPr lang="en-US" sz="1800" dirty="0">
                <a:latin typeface="Times New Roman" panose="02020603050405020304" pitchFamily="18" charset="0"/>
                <a:cs typeface="Times New Roman" panose="02020603050405020304" pitchFamily="18" charset="0"/>
              </a:rPr>
              <a:t>Out of them 45 were male and 39 were females.</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DE5106E-60C6-FA4F-69CB-3F18B0DF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097" y="5589041"/>
            <a:ext cx="2695903" cy="1268959"/>
          </a:xfrm>
          <a:prstGeom prst="rect">
            <a:avLst/>
          </a:prstGeom>
        </p:spPr>
      </p:pic>
      <p:graphicFrame>
        <p:nvGraphicFramePr>
          <p:cNvPr id="6" name="Chart 5">
            <a:extLst>
              <a:ext uri="{FF2B5EF4-FFF2-40B4-BE49-F238E27FC236}">
                <a16:creationId xmlns:a16="http://schemas.microsoft.com/office/drawing/2014/main" id="{6C461892-6B8F-CFB8-4043-9C9BC11BC800}"/>
              </a:ext>
            </a:extLst>
          </p:cNvPr>
          <p:cNvGraphicFramePr>
            <a:graphicFrameLocks/>
          </p:cNvGraphicFramePr>
          <p:nvPr>
            <p:extLst>
              <p:ext uri="{D42A27DB-BD31-4B8C-83A1-F6EECF244321}">
                <p14:modId xmlns:p14="http://schemas.microsoft.com/office/powerpoint/2010/main" val="4255122710"/>
              </p:ext>
            </p:extLst>
          </p:nvPr>
        </p:nvGraphicFramePr>
        <p:xfrm>
          <a:off x="1130808" y="3227832"/>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A3536B40-9357-6BDB-24D9-C0508F81C1F4}"/>
              </a:ext>
            </a:extLst>
          </p:cNvPr>
          <p:cNvGraphicFramePr>
            <a:graphicFrameLocks/>
          </p:cNvGraphicFramePr>
          <p:nvPr>
            <p:extLst>
              <p:ext uri="{D42A27DB-BD31-4B8C-83A1-F6EECF244321}">
                <p14:modId xmlns:p14="http://schemas.microsoft.com/office/powerpoint/2010/main" val="962098159"/>
              </p:ext>
            </p:extLst>
          </p:nvPr>
        </p:nvGraphicFramePr>
        <p:xfrm>
          <a:off x="6489192" y="3241231"/>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485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veral white paper cutout snowflakes, on a white background">
            <a:extLst>
              <a:ext uri="{FF2B5EF4-FFF2-40B4-BE49-F238E27FC236}">
                <a16:creationId xmlns:a16="http://schemas.microsoft.com/office/drawing/2014/main" id="{538FB337-3BAA-7589-DAD1-567AAA1602E9}"/>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08DDC1A-1B50-2709-ED26-195F1DADE05B}"/>
              </a:ext>
            </a:extLst>
          </p:cNvPr>
          <p:cNvSpPr>
            <a:spLocks noGrp="1"/>
          </p:cNvSpPr>
          <p:nvPr>
            <p:ph idx="1"/>
          </p:nvPr>
        </p:nvSpPr>
        <p:spPr>
          <a:xfrm>
            <a:off x="838200" y="1929384"/>
            <a:ext cx="10515600" cy="707886"/>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45 respondents answer that they often see a general practitioner and the rest of them answered they go to specialist.</a:t>
            </a:r>
          </a:p>
          <a:p>
            <a:endParaRPr lang="en-US" sz="2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68CA449-10F3-11DA-722B-BD419BC1D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097" y="5589041"/>
            <a:ext cx="2695903" cy="1268959"/>
          </a:xfrm>
          <a:prstGeom prst="rect">
            <a:avLst/>
          </a:prstGeom>
        </p:spPr>
      </p:pic>
      <p:sp>
        <p:nvSpPr>
          <p:cNvPr id="4" name="TextBox 3">
            <a:extLst>
              <a:ext uri="{FF2B5EF4-FFF2-40B4-BE49-F238E27FC236}">
                <a16:creationId xmlns:a16="http://schemas.microsoft.com/office/drawing/2014/main" id="{C8727AD1-F5D4-A4FF-0CA8-31BC67F087F8}"/>
              </a:ext>
            </a:extLst>
          </p:cNvPr>
          <p:cNvSpPr txBox="1"/>
          <p:nvPr/>
        </p:nvSpPr>
        <p:spPr>
          <a:xfrm>
            <a:off x="838200" y="2688336"/>
            <a:ext cx="4547616" cy="707886"/>
          </a:xfrm>
          <a:prstGeom prst="rect">
            <a:avLst/>
          </a:prstGeom>
          <a:noFill/>
        </p:spPr>
        <p:txBody>
          <a:bodyPr wrap="square" rtlCol="0">
            <a:spAutoFit/>
          </a:bodyPr>
          <a:lstStyle/>
          <a:p>
            <a:pPr marL="342900" indent="-342900">
              <a:buFont typeface="Arial" panose="020B0604020202020204" pitchFamily="34" charset="0"/>
              <a:buChar char="•"/>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Do you ever delay seeking healthcare for a health concern?</a:t>
            </a:r>
            <a:r>
              <a:rPr lang="en-US" sz="2000" dirty="0">
                <a:latin typeface="Times New Roman" panose="02020603050405020304" pitchFamily="18" charset="0"/>
                <a:cs typeface="Times New Roman" panose="02020603050405020304" pitchFamily="18" charset="0"/>
              </a:rPr>
              <a:t> </a:t>
            </a:r>
          </a:p>
        </p:txBody>
      </p:sp>
      <p:graphicFrame>
        <p:nvGraphicFramePr>
          <p:cNvPr id="5" name="Chart 4">
            <a:extLst>
              <a:ext uri="{FF2B5EF4-FFF2-40B4-BE49-F238E27FC236}">
                <a16:creationId xmlns:a16="http://schemas.microsoft.com/office/drawing/2014/main" id="{EC53D070-C3E2-8EF9-4B49-F0CCEABF4B03}"/>
              </a:ext>
            </a:extLst>
          </p:cNvPr>
          <p:cNvGraphicFramePr>
            <a:graphicFrameLocks/>
          </p:cNvGraphicFramePr>
          <p:nvPr>
            <p:extLst>
              <p:ext uri="{D42A27DB-BD31-4B8C-83A1-F6EECF244321}">
                <p14:modId xmlns:p14="http://schemas.microsoft.com/office/powerpoint/2010/main" val="2984664639"/>
              </p:ext>
            </p:extLst>
          </p:nvPr>
        </p:nvGraphicFramePr>
        <p:xfrm>
          <a:off x="6141386" y="3396222"/>
          <a:ext cx="5319427"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574D3E9-65C9-315A-E336-D575673E29C9}"/>
              </a:ext>
            </a:extLst>
          </p:cNvPr>
          <p:cNvGraphicFramePr>
            <a:graphicFrameLocks/>
          </p:cNvGraphicFramePr>
          <p:nvPr>
            <p:extLst>
              <p:ext uri="{D42A27DB-BD31-4B8C-83A1-F6EECF244321}">
                <p14:modId xmlns:p14="http://schemas.microsoft.com/office/powerpoint/2010/main" val="3108849711"/>
              </p:ext>
            </p:extLst>
          </p:nvPr>
        </p:nvGraphicFramePr>
        <p:xfrm>
          <a:off x="838200" y="3396222"/>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0DAB6838-08B9-AAA0-52E5-25AB51AF02B5}"/>
              </a:ext>
            </a:extLst>
          </p:cNvPr>
          <p:cNvSpPr txBox="1"/>
          <p:nvPr/>
        </p:nvSpPr>
        <p:spPr>
          <a:xfrm>
            <a:off x="6141386" y="2688336"/>
            <a:ext cx="5212414"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Reasons!</a:t>
            </a:r>
          </a:p>
        </p:txBody>
      </p:sp>
    </p:spTree>
    <p:extLst>
      <p:ext uri="{BB962C8B-B14F-4D97-AF65-F5344CB8AC3E}">
        <p14:creationId xmlns:p14="http://schemas.microsoft.com/office/powerpoint/2010/main" val="244964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white paper cutout snowflakes, on a white background">
            <a:extLst>
              <a:ext uri="{FF2B5EF4-FFF2-40B4-BE49-F238E27FC236}">
                <a16:creationId xmlns:a16="http://schemas.microsoft.com/office/drawing/2014/main" id="{E3051493-79CA-98C4-2191-0DA865EF60AD}"/>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066DF03-A194-3B43-B986-0BC6E5A5B7C0}"/>
              </a:ext>
            </a:extLst>
          </p:cNvPr>
          <p:cNvSpPr>
            <a:spLocks noGrp="1"/>
          </p:cNvSpPr>
          <p:nvPr>
            <p:ph idx="1"/>
          </p:nvPr>
        </p:nvSpPr>
        <p:spPr>
          <a:xfrm>
            <a:off x="838200" y="1929384"/>
            <a:ext cx="4675632" cy="685800"/>
          </a:xfrm>
        </p:spPr>
        <p:txBody>
          <a:bodyPr>
            <a:noAutofit/>
          </a:bodyPr>
          <a:lstStyle/>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What is your highest level of education completed?</a:t>
            </a:r>
            <a:r>
              <a:rPr lang="en-US" sz="2000" dirty="0">
                <a:latin typeface="Times New Roman" panose="02020603050405020304" pitchFamily="18" charset="0"/>
                <a:cs typeface="Times New Roman" panose="02020603050405020304" pitchFamily="18" charset="0"/>
              </a:rPr>
              <a:t> </a:t>
            </a:r>
          </a:p>
        </p:txBody>
      </p:sp>
      <p:graphicFrame>
        <p:nvGraphicFramePr>
          <p:cNvPr id="4" name="Chart 3">
            <a:extLst>
              <a:ext uri="{FF2B5EF4-FFF2-40B4-BE49-F238E27FC236}">
                <a16:creationId xmlns:a16="http://schemas.microsoft.com/office/drawing/2014/main" id="{264A8615-6FAA-28CD-D904-2DBDFB1A6483}"/>
              </a:ext>
            </a:extLst>
          </p:cNvPr>
          <p:cNvGraphicFramePr>
            <a:graphicFrameLocks/>
          </p:cNvGraphicFramePr>
          <p:nvPr>
            <p:extLst>
              <p:ext uri="{D42A27DB-BD31-4B8C-83A1-F6EECF244321}">
                <p14:modId xmlns:p14="http://schemas.microsoft.com/office/powerpoint/2010/main" val="2190289397"/>
              </p:ext>
            </p:extLst>
          </p:nvPr>
        </p:nvGraphicFramePr>
        <p:xfrm>
          <a:off x="6085332" y="2779776"/>
          <a:ext cx="5164836" cy="3072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0654BB5-C616-4A9E-0C2F-E374072618A7}"/>
              </a:ext>
            </a:extLst>
          </p:cNvPr>
          <p:cNvSpPr txBox="1"/>
          <p:nvPr/>
        </p:nvSpPr>
        <p:spPr>
          <a:xfrm>
            <a:off x="5952744" y="1929384"/>
            <a:ext cx="4837176" cy="400110"/>
          </a:xfrm>
          <a:prstGeom prst="rect">
            <a:avLst/>
          </a:prstGeom>
          <a:noFill/>
        </p:spPr>
        <p:txBody>
          <a:bodyPr wrap="square" rtlCol="0">
            <a:spAutoFit/>
          </a:bodyPr>
          <a:lstStyle/>
          <a:p>
            <a:pPr marL="285750" indent="-285750">
              <a:buFont typeface="Arial" panose="020B0604020202020204" pitchFamily="34" charset="0"/>
              <a:buChar char="•"/>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What is your primary source of income?</a:t>
            </a:r>
            <a:endParaRPr lang="en-US" sz="2000" dirty="0">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D5DEA3E1-E25A-B4BB-2BE8-7BBCA65410E2}"/>
              </a:ext>
            </a:extLst>
          </p:cNvPr>
          <p:cNvGraphicFramePr>
            <a:graphicFrameLocks/>
          </p:cNvGraphicFramePr>
          <p:nvPr>
            <p:extLst>
              <p:ext uri="{D42A27DB-BD31-4B8C-83A1-F6EECF244321}">
                <p14:modId xmlns:p14="http://schemas.microsoft.com/office/powerpoint/2010/main" val="3081582726"/>
              </p:ext>
            </p:extLst>
          </p:nvPr>
        </p:nvGraphicFramePr>
        <p:xfrm>
          <a:off x="756666" y="2779776"/>
          <a:ext cx="4912614" cy="30723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9877415"/>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5378</TotalTime>
  <Words>1013</Words>
  <Application>Microsoft Office PowerPoint</Application>
  <PresentationFormat>Widescreen</PresentationFormat>
  <Paragraphs>85</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Modern Love</vt:lpstr>
      <vt:lpstr>The Hand</vt:lpstr>
      <vt:lpstr>Times New Roman</vt:lpstr>
      <vt:lpstr>Wingdings</vt:lpstr>
      <vt:lpstr>SketchyVTI</vt:lpstr>
      <vt:lpstr>An assessment of health needs and home-based care solutions for the Urban Geriatric Population in Bhopal</vt:lpstr>
      <vt:lpstr>Introduction</vt:lpstr>
      <vt:lpstr>PowerPoint Presentation</vt:lpstr>
      <vt:lpstr>Research Objectives</vt:lpstr>
      <vt:lpstr>Research Methodology</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Saloni Kastwar</dc:creator>
  <cp:lastModifiedBy>Saloni Kastwar</cp:lastModifiedBy>
  <cp:revision>16</cp:revision>
  <dcterms:created xsi:type="dcterms:W3CDTF">2024-06-16T07:13:34Z</dcterms:created>
  <dcterms:modified xsi:type="dcterms:W3CDTF">2024-07-04T18:31:31Z</dcterms:modified>
</cp:coreProperties>
</file>