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ink/ink1.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7" r:id="rId2"/>
    <p:sldId id="259" r:id="rId3"/>
    <p:sldId id="260" r:id="rId4"/>
    <p:sldId id="281" r:id="rId5"/>
    <p:sldId id="283" r:id="rId6"/>
    <p:sldId id="263" r:id="rId7"/>
    <p:sldId id="264" r:id="rId8"/>
    <p:sldId id="265" r:id="rId9"/>
    <p:sldId id="266" r:id="rId10"/>
    <p:sldId id="284" r:id="rId11"/>
    <p:sldId id="269" r:id="rId12"/>
    <p:sldId id="268" r:id="rId13"/>
    <p:sldId id="282" r:id="rId14"/>
    <p:sldId id="285" r:id="rId15"/>
    <p:sldId id="286" r:id="rId16"/>
    <p:sldId id="287" r:id="rId17"/>
    <p:sldId id="274" r:id="rId18"/>
    <p:sldId id="275" r:id="rId19"/>
    <p:sldId id="276" r:id="rId20"/>
    <p:sldId id="277" r:id="rId21"/>
    <p:sldId id="278"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2.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CBEDD5-60C7-407A-96C8-26464A9BAD15}" type="doc">
      <dgm:prSet loTypeId="urn:microsoft.com/office/officeart/2005/8/layout/hList6" loCatId="list" qsTypeId="urn:microsoft.com/office/officeart/2005/8/quickstyle/simple2" qsCatId="simple" csTypeId="urn:microsoft.com/office/officeart/2005/8/colors/accent1_1" csCatId="accent1" phldr="1"/>
      <dgm:spPr/>
      <dgm:t>
        <a:bodyPr/>
        <a:lstStyle/>
        <a:p>
          <a:endParaRPr lang="en-IN"/>
        </a:p>
      </dgm:t>
    </dgm:pt>
    <dgm:pt modelId="{E211E177-F1D0-44AA-BE19-D3EE6CF1B45C}">
      <dgm:prSet/>
      <dgm:spPr/>
      <dgm:t>
        <a:bodyPr/>
        <a:lstStyle/>
        <a:p>
          <a:r>
            <a:rPr lang="en-US" altLang="en-US" dirty="0">
              <a:latin typeface="Arial Black" panose="020B0A04020102020204" pitchFamily="34" charset="0"/>
            </a:rPr>
            <a:t>Health System</a:t>
          </a:r>
        </a:p>
        <a:p>
          <a:pPr>
            <a:buNone/>
          </a:pPr>
          <a:r>
            <a:rPr lang="en-US" dirty="0">
              <a:latin typeface="Sitka Subheading" panose="02000505000000020004" pitchFamily="2" charset="0"/>
            </a:rPr>
            <a:t>The health system comprises all the organizations, institutions, people, resources, and actions whose primary purpose is to improve, restore or maintain health</a:t>
          </a:r>
          <a:endParaRPr lang="en-IN" dirty="0"/>
        </a:p>
      </dgm:t>
    </dgm:pt>
    <dgm:pt modelId="{0EEB132B-A927-4BC4-873E-FE54D880C26B}" type="parTrans" cxnId="{E547E026-20AF-4C3F-828B-4470B7815674}">
      <dgm:prSet/>
      <dgm:spPr/>
      <dgm:t>
        <a:bodyPr/>
        <a:lstStyle/>
        <a:p>
          <a:endParaRPr lang="en-IN"/>
        </a:p>
      </dgm:t>
    </dgm:pt>
    <dgm:pt modelId="{11CEEF05-2060-473C-A6D5-51051EDB9D82}" type="sibTrans" cxnId="{E547E026-20AF-4C3F-828B-4470B7815674}">
      <dgm:prSet/>
      <dgm:spPr/>
      <dgm:t>
        <a:bodyPr/>
        <a:lstStyle/>
        <a:p>
          <a:endParaRPr lang="en-IN"/>
        </a:p>
      </dgm:t>
    </dgm:pt>
    <dgm:pt modelId="{068C7943-8833-41A4-9489-55D038BA1D93}">
      <dgm:prSet/>
      <dgm:spPr/>
      <dgm:t>
        <a:bodyPr/>
        <a:lstStyle/>
        <a:p>
          <a:r>
            <a:rPr lang="en-US" dirty="0">
              <a:latin typeface="Sitka Subheading" panose="02000505000000020004" pitchFamily="2" charset="0"/>
            </a:rPr>
            <a:t>The goals of a health system are improving health and health equity in ways that are responsive, financially fair and make the best or most efficient use of available resources. </a:t>
          </a:r>
          <a:endParaRPr lang="en-IN" dirty="0"/>
        </a:p>
      </dgm:t>
    </dgm:pt>
    <dgm:pt modelId="{41A42EC3-80AD-4FBC-97C0-5257B9C85E5C}" type="parTrans" cxnId="{6CC0A516-19D8-40E8-B697-326A978141A1}">
      <dgm:prSet/>
      <dgm:spPr/>
      <dgm:t>
        <a:bodyPr/>
        <a:lstStyle/>
        <a:p>
          <a:endParaRPr lang="en-IN"/>
        </a:p>
      </dgm:t>
    </dgm:pt>
    <dgm:pt modelId="{B11136EA-EC42-4052-A4A1-E9F3BD380D62}" type="sibTrans" cxnId="{6CC0A516-19D8-40E8-B697-326A978141A1}">
      <dgm:prSet/>
      <dgm:spPr/>
      <dgm:t>
        <a:bodyPr/>
        <a:lstStyle/>
        <a:p>
          <a:endParaRPr lang="en-IN"/>
        </a:p>
      </dgm:t>
    </dgm:pt>
    <dgm:pt modelId="{557237C0-FAE8-4FE8-8652-0302302A1326}">
      <dgm:prSet/>
      <dgm:spPr/>
      <dgm:t>
        <a:bodyPr/>
        <a:lstStyle/>
        <a:p>
          <a:r>
            <a:rPr lang="en-US" dirty="0">
              <a:latin typeface="Sitka Subheading" panose="02000505000000020004" pitchFamily="2" charset="0"/>
            </a:rPr>
            <a:t>Six health system building blocks together constitute a complete health system – health service delivery; health workforce; health information; medical technologies; health financing; leadership and governance</a:t>
          </a:r>
          <a:endParaRPr lang="en-US" altLang="en-US" dirty="0">
            <a:latin typeface="Sitka Subheading" panose="02000505000000020004" pitchFamily="2" charset="0"/>
          </a:endParaRPr>
        </a:p>
        <a:p>
          <a:endParaRPr lang="en-IN" dirty="0"/>
        </a:p>
      </dgm:t>
    </dgm:pt>
    <dgm:pt modelId="{1B5B8C1B-376B-4792-A3E9-1F2796DCE2D2}" type="parTrans" cxnId="{1E1CCD6A-A390-4ACD-B499-12B2A6621166}">
      <dgm:prSet/>
      <dgm:spPr/>
      <dgm:t>
        <a:bodyPr/>
        <a:lstStyle/>
        <a:p>
          <a:endParaRPr lang="en-IN"/>
        </a:p>
      </dgm:t>
    </dgm:pt>
    <dgm:pt modelId="{53EE92B0-303A-4AD2-A1BD-190C5D87EC37}" type="sibTrans" cxnId="{1E1CCD6A-A390-4ACD-B499-12B2A6621166}">
      <dgm:prSet/>
      <dgm:spPr/>
      <dgm:t>
        <a:bodyPr/>
        <a:lstStyle/>
        <a:p>
          <a:endParaRPr lang="en-IN"/>
        </a:p>
      </dgm:t>
    </dgm:pt>
    <dgm:pt modelId="{58F98AAC-4062-4032-93F4-FC854656EA3A}">
      <dgm:prSet/>
      <dgm:spPr/>
      <dgm:t>
        <a:bodyPr/>
        <a:lstStyle/>
        <a:p>
          <a:r>
            <a:rPr lang="en-IN" b="1" dirty="0"/>
            <a:t>Climate resilient health systems</a:t>
          </a:r>
        </a:p>
        <a:p>
          <a:r>
            <a:rPr lang="en-US" b="0" dirty="0">
              <a:latin typeface="Sitka Subheading" panose="02000505000000020004" pitchFamily="2" charset="0"/>
            </a:rPr>
            <a:t>Climate resilient health systems are those capable of anticipating, responding to, coping with, recovering from, and adapting to climate-related shocks and stress, to bring about sustained improvements in population health, despite an unstable climate.</a:t>
          </a:r>
          <a:endParaRPr lang="en-IN" dirty="0"/>
        </a:p>
      </dgm:t>
    </dgm:pt>
    <dgm:pt modelId="{D5C397ED-2D12-4ED4-948E-B5F56AEDCA9F}" type="parTrans" cxnId="{F777F421-C7BE-47C3-B583-866F52F0AC2A}">
      <dgm:prSet/>
      <dgm:spPr/>
      <dgm:t>
        <a:bodyPr/>
        <a:lstStyle/>
        <a:p>
          <a:endParaRPr lang="en-IN"/>
        </a:p>
      </dgm:t>
    </dgm:pt>
    <dgm:pt modelId="{17BF9035-AC54-4783-BFF5-F46F2ED09691}" type="sibTrans" cxnId="{F777F421-C7BE-47C3-B583-866F52F0AC2A}">
      <dgm:prSet/>
      <dgm:spPr/>
      <dgm:t>
        <a:bodyPr/>
        <a:lstStyle/>
        <a:p>
          <a:endParaRPr lang="en-IN"/>
        </a:p>
      </dgm:t>
    </dgm:pt>
    <dgm:pt modelId="{21B74DF5-687D-416C-A99D-71175869CD55}" type="pres">
      <dgm:prSet presAssocID="{63CBEDD5-60C7-407A-96C8-26464A9BAD15}" presName="Name0" presStyleCnt="0">
        <dgm:presLayoutVars>
          <dgm:dir/>
          <dgm:resizeHandles val="exact"/>
        </dgm:presLayoutVars>
      </dgm:prSet>
      <dgm:spPr/>
    </dgm:pt>
    <dgm:pt modelId="{126748A1-FE7A-400E-B2FF-D09669A074F7}" type="pres">
      <dgm:prSet presAssocID="{E211E177-F1D0-44AA-BE19-D3EE6CF1B45C}" presName="node" presStyleLbl="node1" presStyleIdx="0" presStyleCnt="4">
        <dgm:presLayoutVars>
          <dgm:bulletEnabled val="1"/>
        </dgm:presLayoutVars>
      </dgm:prSet>
      <dgm:spPr/>
    </dgm:pt>
    <dgm:pt modelId="{E10F7224-9C4E-4BF8-A65E-42EBFCC1894D}" type="pres">
      <dgm:prSet presAssocID="{11CEEF05-2060-473C-A6D5-51051EDB9D82}" presName="sibTrans" presStyleCnt="0"/>
      <dgm:spPr/>
    </dgm:pt>
    <dgm:pt modelId="{BEAA65C3-42BC-4BC6-AC86-8F2129796373}" type="pres">
      <dgm:prSet presAssocID="{068C7943-8833-41A4-9489-55D038BA1D93}" presName="node" presStyleLbl="node1" presStyleIdx="1" presStyleCnt="4">
        <dgm:presLayoutVars>
          <dgm:bulletEnabled val="1"/>
        </dgm:presLayoutVars>
      </dgm:prSet>
      <dgm:spPr/>
    </dgm:pt>
    <dgm:pt modelId="{FDF4882B-08C0-456E-88E9-F6CE087434DD}" type="pres">
      <dgm:prSet presAssocID="{B11136EA-EC42-4052-A4A1-E9F3BD380D62}" presName="sibTrans" presStyleCnt="0"/>
      <dgm:spPr/>
    </dgm:pt>
    <dgm:pt modelId="{B3B3CF47-9D60-41F1-A046-300F53B0EECA}" type="pres">
      <dgm:prSet presAssocID="{557237C0-FAE8-4FE8-8652-0302302A1326}" presName="node" presStyleLbl="node1" presStyleIdx="2" presStyleCnt="4">
        <dgm:presLayoutVars>
          <dgm:bulletEnabled val="1"/>
        </dgm:presLayoutVars>
      </dgm:prSet>
      <dgm:spPr/>
    </dgm:pt>
    <dgm:pt modelId="{71DBE4B1-6EBB-4B98-BA76-5AF11F853F2A}" type="pres">
      <dgm:prSet presAssocID="{53EE92B0-303A-4AD2-A1BD-190C5D87EC37}" presName="sibTrans" presStyleCnt="0"/>
      <dgm:spPr/>
    </dgm:pt>
    <dgm:pt modelId="{B4A8EC45-A468-497C-92DF-8B8B00C1A922}" type="pres">
      <dgm:prSet presAssocID="{58F98AAC-4062-4032-93F4-FC854656EA3A}" presName="node" presStyleLbl="node1" presStyleIdx="3" presStyleCnt="4">
        <dgm:presLayoutVars>
          <dgm:bulletEnabled val="1"/>
        </dgm:presLayoutVars>
      </dgm:prSet>
      <dgm:spPr/>
    </dgm:pt>
  </dgm:ptLst>
  <dgm:cxnLst>
    <dgm:cxn modelId="{6CC0A516-19D8-40E8-B697-326A978141A1}" srcId="{63CBEDD5-60C7-407A-96C8-26464A9BAD15}" destId="{068C7943-8833-41A4-9489-55D038BA1D93}" srcOrd="1" destOrd="0" parTransId="{41A42EC3-80AD-4FBC-97C0-5257B9C85E5C}" sibTransId="{B11136EA-EC42-4052-A4A1-E9F3BD380D62}"/>
    <dgm:cxn modelId="{F777F421-C7BE-47C3-B583-866F52F0AC2A}" srcId="{63CBEDD5-60C7-407A-96C8-26464A9BAD15}" destId="{58F98AAC-4062-4032-93F4-FC854656EA3A}" srcOrd="3" destOrd="0" parTransId="{D5C397ED-2D12-4ED4-948E-B5F56AEDCA9F}" sibTransId="{17BF9035-AC54-4783-BFF5-F46F2ED09691}"/>
    <dgm:cxn modelId="{E547E026-20AF-4C3F-828B-4470B7815674}" srcId="{63CBEDD5-60C7-407A-96C8-26464A9BAD15}" destId="{E211E177-F1D0-44AA-BE19-D3EE6CF1B45C}" srcOrd="0" destOrd="0" parTransId="{0EEB132B-A927-4BC4-873E-FE54D880C26B}" sibTransId="{11CEEF05-2060-473C-A6D5-51051EDB9D82}"/>
    <dgm:cxn modelId="{222F0035-9D65-4298-A112-BC2D47A78954}" type="presOf" srcId="{63CBEDD5-60C7-407A-96C8-26464A9BAD15}" destId="{21B74DF5-687D-416C-A99D-71175869CD55}" srcOrd="0" destOrd="0" presId="urn:microsoft.com/office/officeart/2005/8/layout/hList6"/>
    <dgm:cxn modelId="{1E1CCD6A-A390-4ACD-B499-12B2A6621166}" srcId="{63CBEDD5-60C7-407A-96C8-26464A9BAD15}" destId="{557237C0-FAE8-4FE8-8652-0302302A1326}" srcOrd="2" destOrd="0" parTransId="{1B5B8C1B-376B-4792-A3E9-1F2796DCE2D2}" sibTransId="{53EE92B0-303A-4AD2-A1BD-190C5D87EC37}"/>
    <dgm:cxn modelId="{298F45BF-CE28-45DE-8E14-AF118D29278C}" type="presOf" srcId="{58F98AAC-4062-4032-93F4-FC854656EA3A}" destId="{B4A8EC45-A468-497C-92DF-8B8B00C1A922}" srcOrd="0" destOrd="0" presId="urn:microsoft.com/office/officeart/2005/8/layout/hList6"/>
    <dgm:cxn modelId="{2CA6A5C9-8626-4AED-AEF5-AD1C952C8D4E}" type="presOf" srcId="{068C7943-8833-41A4-9489-55D038BA1D93}" destId="{BEAA65C3-42BC-4BC6-AC86-8F2129796373}" srcOrd="0" destOrd="0" presId="urn:microsoft.com/office/officeart/2005/8/layout/hList6"/>
    <dgm:cxn modelId="{AE273DD8-9023-4439-B2F8-40958D508340}" type="presOf" srcId="{557237C0-FAE8-4FE8-8652-0302302A1326}" destId="{B3B3CF47-9D60-41F1-A046-300F53B0EECA}" srcOrd="0" destOrd="0" presId="urn:microsoft.com/office/officeart/2005/8/layout/hList6"/>
    <dgm:cxn modelId="{79FD05F0-1F86-4D90-9FFA-BB7DDB6D7885}" type="presOf" srcId="{E211E177-F1D0-44AA-BE19-D3EE6CF1B45C}" destId="{126748A1-FE7A-400E-B2FF-D09669A074F7}" srcOrd="0" destOrd="0" presId="urn:microsoft.com/office/officeart/2005/8/layout/hList6"/>
    <dgm:cxn modelId="{41450346-CF7B-4E9F-ADDB-AF5952AFE032}" type="presParOf" srcId="{21B74DF5-687D-416C-A99D-71175869CD55}" destId="{126748A1-FE7A-400E-B2FF-D09669A074F7}" srcOrd="0" destOrd="0" presId="urn:microsoft.com/office/officeart/2005/8/layout/hList6"/>
    <dgm:cxn modelId="{20E52281-512D-4A4B-BCCE-A9E818F74B61}" type="presParOf" srcId="{21B74DF5-687D-416C-A99D-71175869CD55}" destId="{E10F7224-9C4E-4BF8-A65E-42EBFCC1894D}" srcOrd="1" destOrd="0" presId="urn:microsoft.com/office/officeart/2005/8/layout/hList6"/>
    <dgm:cxn modelId="{1138D92E-ED59-49B9-81DF-D1EE6BACB596}" type="presParOf" srcId="{21B74DF5-687D-416C-A99D-71175869CD55}" destId="{BEAA65C3-42BC-4BC6-AC86-8F2129796373}" srcOrd="2" destOrd="0" presId="urn:microsoft.com/office/officeart/2005/8/layout/hList6"/>
    <dgm:cxn modelId="{CCE1D088-AEBA-4920-AD62-F7E392360969}" type="presParOf" srcId="{21B74DF5-687D-416C-A99D-71175869CD55}" destId="{FDF4882B-08C0-456E-88E9-F6CE087434DD}" srcOrd="3" destOrd="0" presId="urn:microsoft.com/office/officeart/2005/8/layout/hList6"/>
    <dgm:cxn modelId="{8A6E81D8-B3B5-45DB-8130-5F67855F2714}" type="presParOf" srcId="{21B74DF5-687D-416C-A99D-71175869CD55}" destId="{B3B3CF47-9D60-41F1-A046-300F53B0EECA}" srcOrd="4" destOrd="0" presId="urn:microsoft.com/office/officeart/2005/8/layout/hList6"/>
    <dgm:cxn modelId="{E7A2788D-28F7-4F63-ABCD-1B8708849BC4}" type="presParOf" srcId="{21B74DF5-687D-416C-A99D-71175869CD55}" destId="{71DBE4B1-6EBB-4B98-BA76-5AF11F853F2A}" srcOrd="5" destOrd="0" presId="urn:microsoft.com/office/officeart/2005/8/layout/hList6"/>
    <dgm:cxn modelId="{CC213660-FBB6-43F6-8F3C-BDABF7BAA895}" type="presParOf" srcId="{21B74DF5-687D-416C-A99D-71175869CD55}" destId="{B4A8EC45-A468-497C-92DF-8B8B00C1A922}"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AEF2F4-D45A-4A54-8EA2-FA10CC4B9908}" type="doc">
      <dgm:prSet loTypeId="urn:microsoft.com/office/officeart/2008/layout/PictureStrips" loCatId="list" qsTypeId="urn:microsoft.com/office/officeart/2005/8/quickstyle/3d3" qsCatId="3D" csTypeId="urn:microsoft.com/office/officeart/2005/8/colors/colorful1" csCatId="colorful" phldr="1"/>
      <dgm:spPr/>
      <dgm:t>
        <a:bodyPr/>
        <a:lstStyle/>
        <a:p>
          <a:endParaRPr lang="en-IN"/>
        </a:p>
      </dgm:t>
    </dgm:pt>
    <dgm:pt modelId="{A1CD7EA5-DEA5-407C-86A9-7658668B3E93}">
      <dgm:prSet custT="1"/>
      <dgm:spPr/>
      <dgm:t>
        <a:bodyPr/>
        <a:lstStyle/>
        <a:p>
          <a:pPr algn="just"/>
          <a:r>
            <a:rPr lang="en-IN" sz="1600" dirty="0">
              <a:latin typeface="Cambria Math" panose="02040503050406030204" pitchFamily="18" charset="0"/>
              <a:ea typeface="Cambria Math" panose="02040503050406030204" pitchFamily="18" charset="0"/>
            </a:rPr>
            <a:t>To understand the implementation of WHO Indicators through NAPCCHH.</a:t>
          </a:r>
          <a:endParaRPr lang="en-IN" sz="1600" dirty="0"/>
        </a:p>
      </dgm:t>
    </dgm:pt>
    <dgm:pt modelId="{E2BF478C-1D90-4DAF-9391-FD98D5527958}" type="sibTrans" cxnId="{11157846-0929-44EE-A2F1-D15D4FD2408B}">
      <dgm:prSet/>
      <dgm:spPr/>
      <dgm:t>
        <a:bodyPr/>
        <a:lstStyle/>
        <a:p>
          <a:endParaRPr lang="en-IN"/>
        </a:p>
      </dgm:t>
    </dgm:pt>
    <dgm:pt modelId="{1D2ABE80-6FDB-461F-A1FA-004A50552473}" type="parTrans" cxnId="{11157846-0929-44EE-A2F1-D15D4FD2408B}">
      <dgm:prSet/>
      <dgm:spPr/>
      <dgm:t>
        <a:bodyPr/>
        <a:lstStyle/>
        <a:p>
          <a:endParaRPr lang="en-IN"/>
        </a:p>
      </dgm:t>
    </dgm:pt>
    <dgm:pt modelId="{715153DC-7D96-46C9-BD42-5847B69BCA0F}" type="pres">
      <dgm:prSet presAssocID="{3AAEF2F4-D45A-4A54-8EA2-FA10CC4B9908}" presName="Name0" presStyleCnt="0">
        <dgm:presLayoutVars>
          <dgm:dir/>
          <dgm:resizeHandles val="exact"/>
        </dgm:presLayoutVars>
      </dgm:prSet>
      <dgm:spPr/>
    </dgm:pt>
    <dgm:pt modelId="{9FCF0C9F-64CF-46DF-A51B-D9B9FE40954E}" type="pres">
      <dgm:prSet presAssocID="{A1CD7EA5-DEA5-407C-86A9-7658668B3E93}" presName="composite" presStyleCnt="0"/>
      <dgm:spPr/>
    </dgm:pt>
    <dgm:pt modelId="{8306C28C-DED5-4748-9696-6F742A05FF4D}" type="pres">
      <dgm:prSet presAssocID="{A1CD7EA5-DEA5-407C-86A9-7658668B3E93}" presName="rect1" presStyleLbl="trAlignAcc1" presStyleIdx="0" presStyleCnt="1">
        <dgm:presLayoutVars>
          <dgm:bulletEnabled val="1"/>
        </dgm:presLayoutVars>
      </dgm:prSet>
      <dgm:spPr/>
    </dgm:pt>
    <dgm:pt modelId="{00A05A66-7465-4A03-A26E-7D5B08A26FDB}" type="pres">
      <dgm:prSet presAssocID="{A1CD7EA5-DEA5-407C-86A9-7658668B3E93}" presName="rect2" presStyleLbl="fgImgPlace1" presStyleIdx="0" presStyleCnt="1" custScaleX="47107" custScaleY="38931" custLinFactNeighborX="17261" custLinFactNeighborY="768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ooks on shelf with solid fill"/>
        </a:ext>
      </dgm:extLst>
    </dgm:pt>
  </dgm:ptLst>
  <dgm:cxnLst>
    <dgm:cxn modelId="{11919D5C-8F9D-464E-B58A-985B18F63AAE}" type="presOf" srcId="{A1CD7EA5-DEA5-407C-86A9-7658668B3E93}" destId="{8306C28C-DED5-4748-9696-6F742A05FF4D}" srcOrd="0" destOrd="0" presId="urn:microsoft.com/office/officeart/2008/layout/PictureStrips"/>
    <dgm:cxn modelId="{11157846-0929-44EE-A2F1-D15D4FD2408B}" srcId="{3AAEF2F4-D45A-4A54-8EA2-FA10CC4B9908}" destId="{A1CD7EA5-DEA5-407C-86A9-7658668B3E93}" srcOrd="0" destOrd="0" parTransId="{1D2ABE80-6FDB-461F-A1FA-004A50552473}" sibTransId="{E2BF478C-1D90-4DAF-9391-FD98D5527958}"/>
    <dgm:cxn modelId="{8D9A17D8-E4A6-4CA0-A9B4-5564065B3287}" type="presOf" srcId="{3AAEF2F4-D45A-4A54-8EA2-FA10CC4B9908}" destId="{715153DC-7D96-46C9-BD42-5847B69BCA0F}" srcOrd="0" destOrd="0" presId="urn:microsoft.com/office/officeart/2008/layout/PictureStrips"/>
    <dgm:cxn modelId="{B98323B9-3437-4E07-9D33-0041E5AD0298}" type="presParOf" srcId="{715153DC-7D96-46C9-BD42-5847B69BCA0F}" destId="{9FCF0C9F-64CF-46DF-A51B-D9B9FE40954E}" srcOrd="0" destOrd="0" presId="urn:microsoft.com/office/officeart/2008/layout/PictureStrips"/>
    <dgm:cxn modelId="{5D353315-E225-4F63-98AF-F4F3684B6B34}" type="presParOf" srcId="{9FCF0C9F-64CF-46DF-A51B-D9B9FE40954E}" destId="{8306C28C-DED5-4748-9696-6F742A05FF4D}" srcOrd="0" destOrd="0" presId="urn:microsoft.com/office/officeart/2008/layout/PictureStrips"/>
    <dgm:cxn modelId="{10C3561C-2329-4876-B2E5-171134FE9ADD}" type="presParOf" srcId="{9FCF0C9F-64CF-46DF-A51B-D9B9FE40954E}" destId="{00A05A66-7465-4A03-A26E-7D5B08A26FDB}"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23A4E5-926F-4DC7-B98A-E23336189C79}" type="doc">
      <dgm:prSet loTypeId="urn:microsoft.com/office/officeart/2005/8/layout/default" loCatId="list" qsTypeId="urn:microsoft.com/office/officeart/2005/8/quickstyle/simple3" qsCatId="simple" csTypeId="urn:microsoft.com/office/officeart/2005/8/colors/colorful1" csCatId="colorful"/>
      <dgm:spPr/>
      <dgm:t>
        <a:bodyPr/>
        <a:lstStyle/>
        <a:p>
          <a:endParaRPr lang="en-IN"/>
        </a:p>
      </dgm:t>
    </dgm:pt>
    <dgm:pt modelId="{13114B39-AA8E-4605-AE7D-6456020BEE45}">
      <dgm:prSet custT="1"/>
      <dgm:spPr/>
      <dgm:t>
        <a:bodyPr/>
        <a:lstStyle/>
        <a:p>
          <a:r>
            <a:rPr lang="en-US" sz="1600" b="1" dirty="0"/>
            <a:t>Study Type</a:t>
          </a:r>
          <a:r>
            <a:rPr lang="en-US" sz="3200" dirty="0"/>
            <a:t> </a:t>
          </a:r>
          <a:endParaRPr lang="en-IN" sz="3200" dirty="0"/>
        </a:p>
      </dgm:t>
    </dgm:pt>
    <dgm:pt modelId="{3F22B611-D47D-494D-AC96-EECEFFA5ED3E}" type="parTrans" cxnId="{441D29FD-8DB1-43CA-A3F8-6B27456E2578}">
      <dgm:prSet/>
      <dgm:spPr/>
      <dgm:t>
        <a:bodyPr/>
        <a:lstStyle/>
        <a:p>
          <a:endParaRPr lang="en-IN"/>
        </a:p>
      </dgm:t>
    </dgm:pt>
    <dgm:pt modelId="{2753B9A3-C33D-42EF-822E-DD393368C752}" type="sibTrans" cxnId="{441D29FD-8DB1-43CA-A3F8-6B27456E2578}">
      <dgm:prSet/>
      <dgm:spPr/>
      <dgm:t>
        <a:bodyPr/>
        <a:lstStyle/>
        <a:p>
          <a:endParaRPr lang="en-IN"/>
        </a:p>
      </dgm:t>
    </dgm:pt>
    <dgm:pt modelId="{BA094694-7541-4C35-8ADA-8B14FE4FA392}">
      <dgm:prSet custT="1"/>
      <dgm:spPr/>
      <dgm:t>
        <a:bodyPr/>
        <a:lstStyle/>
        <a:p>
          <a:r>
            <a:rPr lang="en-US" sz="1600" b="1" dirty="0"/>
            <a:t>Search Strategy</a:t>
          </a:r>
          <a:endParaRPr lang="en-IN" sz="1600" b="1" dirty="0"/>
        </a:p>
      </dgm:t>
    </dgm:pt>
    <dgm:pt modelId="{199A2592-20C2-4A58-B265-8279F6546ED0}" type="parTrans" cxnId="{00CCD8F8-9DA0-4C05-BB7C-0F3F36C30D2C}">
      <dgm:prSet/>
      <dgm:spPr/>
      <dgm:t>
        <a:bodyPr/>
        <a:lstStyle/>
        <a:p>
          <a:endParaRPr lang="en-IN"/>
        </a:p>
      </dgm:t>
    </dgm:pt>
    <dgm:pt modelId="{A4DACF25-C410-4A35-A90E-C455B395D374}" type="sibTrans" cxnId="{00CCD8F8-9DA0-4C05-BB7C-0F3F36C30D2C}">
      <dgm:prSet/>
      <dgm:spPr/>
      <dgm:t>
        <a:bodyPr/>
        <a:lstStyle/>
        <a:p>
          <a:endParaRPr lang="en-IN"/>
        </a:p>
      </dgm:t>
    </dgm:pt>
    <dgm:pt modelId="{CD8400D7-FD30-4541-9853-8EE947BD1527}">
      <dgm:prSet custT="1"/>
      <dgm:spPr/>
      <dgm:t>
        <a:bodyPr/>
        <a:lstStyle/>
        <a:p>
          <a:r>
            <a:rPr lang="en-US" sz="1600" b="1" dirty="0"/>
            <a:t>Selection Criteria</a:t>
          </a:r>
          <a:endParaRPr lang="en-IN" sz="1600" b="1" dirty="0"/>
        </a:p>
      </dgm:t>
    </dgm:pt>
    <dgm:pt modelId="{C3AB1912-9FAB-48FC-960A-52244DEE6836}" type="parTrans" cxnId="{F57FAC06-BDE6-4B6D-B98A-EFA9D68BB577}">
      <dgm:prSet/>
      <dgm:spPr/>
      <dgm:t>
        <a:bodyPr/>
        <a:lstStyle/>
        <a:p>
          <a:endParaRPr lang="en-IN"/>
        </a:p>
      </dgm:t>
    </dgm:pt>
    <dgm:pt modelId="{F3D2AEED-D1ED-47C0-834A-670F93D67040}" type="sibTrans" cxnId="{F57FAC06-BDE6-4B6D-B98A-EFA9D68BB577}">
      <dgm:prSet/>
      <dgm:spPr/>
      <dgm:t>
        <a:bodyPr/>
        <a:lstStyle/>
        <a:p>
          <a:endParaRPr lang="en-IN"/>
        </a:p>
      </dgm:t>
    </dgm:pt>
    <dgm:pt modelId="{8F0E49EE-4DDB-4439-8D55-AE99FCC892AE}">
      <dgm:prSet custT="1"/>
      <dgm:spPr/>
      <dgm:t>
        <a:bodyPr/>
        <a:lstStyle/>
        <a:p>
          <a:r>
            <a:rPr lang="en-US" sz="1600" b="1" dirty="0"/>
            <a:t>Selection Process</a:t>
          </a:r>
          <a:endParaRPr lang="en-IN" sz="1600" b="1" dirty="0"/>
        </a:p>
      </dgm:t>
    </dgm:pt>
    <dgm:pt modelId="{AB2F5219-0A93-414E-B2F5-111AFD176A37}" type="parTrans" cxnId="{BA2F33C1-ED22-4008-AC9A-C7BD43B78716}">
      <dgm:prSet/>
      <dgm:spPr/>
      <dgm:t>
        <a:bodyPr/>
        <a:lstStyle/>
        <a:p>
          <a:endParaRPr lang="en-IN"/>
        </a:p>
      </dgm:t>
    </dgm:pt>
    <dgm:pt modelId="{57EC9FEC-197B-42BC-BF9C-0DA7715F9A0A}" type="sibTrans" cxnId="{BA2F33C1-ED22-4008-AC9A-C7BD43B78716}">
      <dgm:prSet/>
      <dgm:spPr/>
      <dgm:t>
        <a:bodyPr/>
        <a:lstStyle/>
        <a:p>
          <a:endParaRPr lang="en-IN"/>
        </a:p>
      </dgm:t>
    </dgm:pt>
    <dgm:pt modelId="{1DF26006-789D-44D9-98DB-0310FAE7891D}">
      <dgm:prSet custT="1"/>
      <dgm:spPr/>
      <dgm:t>
        <a:bodyPr/>
        <a:lstStyle/>
        <a:p>
          <a:r>
            <a:rPr lang="en-US" sz="1600" b="1" dirty="0"/>
            <a:t>Information Sources</a:t>
          </a:r>
          <a:endParaRPr lang="en-IN" sz="1600" b="1" dirty="0"/>
        </a:p>
      </dgm:t>
    </dgm:pt>
    <dgm:pt modelId="{05D2A0A3-2934-44C3-8207-C13D7CBC1ABE}" type="parTrans" cxnId="{D27C28CD-CB3A-4AE2-9EB1-DB1DBD2E019B}">
      <dgm:prSet/>
      <dgm:spPr/>
      <dgm:t>
        <a:bodyPr/>
        <a:lstStyle/>
        <a:p>
          <a:endParaRPr lang="en-IN"/>
        </a:p>
      </dgm:t>
    </dgm:pt>
    <dgm:pt modelId="{0698C8A9-6F49-468C-898C-648FCEEF5A8D}" type="sibTrans" cxnId="{D27C28CD-CB3A-4AE2-9EB1-DB1DBD2E019B}">
      <dgm:prSet/>
      <dgm:spPr/>
      <dgm:t>
        <a:bodyPr/>
        <a:lstStyle/>
        <a:p>
          <a:endParaRPr lang="en-IN"/>
        </a:p>
      </dgm:t>
    </dgm:pt>
    <dgm:pt modelId="{9FCEAC1C-8D80-4123-934D-86180B4A12AB}">
      <dgm:prSet custT="1"/>
      <dgm:spPr/>
      <dgm:t>
        <a:bodyPr/>
        <a:lstStyle/>
        <a:p>
          <a:r>
            <a:rPr lang="en-US" sz="1600" b="1" dirty="0"/>
            <a:t>Data Management</a:t>
          </a:r>
          <a:endParaRPr lang="en-IN" sz="1600" b="1" dirty="0"/>
        </a:p>
      </dgm:t>
    </dgm:pt>
    <dgm:pt modelId="{2CC1BDC4-C619-474A-BA0E-83A07938CECC}" type="parTrans" cxnId="{E6412537-20C4-4334-9D9D-90B66FDF3BF4}">
      <dgm:prSet/>
      <dgm:spPr/>
      <dgm:t>
        <a:bodyPr/>
        <a:lstStyle/>
        <a:p>
          <a:endParaRPr lang="en-IN"/>
        </a:p>
      </dgm:t>
    </dgm:pt>
    <dgm:pt modelId="{20DBF667-12EA-4209-A160-6221523E0337}" type="sibTrans" cxnId="{E6412537-20C4-4334-9D9D-90B66FDF3BF4}">
      <dgm:prSet/>
      <dgm:spPr/>
      <dgm:t>
        <a:bodyPr/>
        <a:lstStyle/>
        <a:p>
          <a:endParaRPr lang="en-IN"/>
        </a:p>
      </dgm:t>
    </dgm:pt>
    <dgm:pt modelId="{548F2928-90E5-4422-A9E5-28054A8F286B}" type="pres">
      <dgm:prSet presAssocID="{BE23A4E5-926F-4DC7-B98A-E23336189C79}" presName="diagram" presStyleCnt="0">
        <dgm:presLayoutVars>
          <dgm:dir/>
          <dgm:resizeHandles val="exact"/>
        </dgm:presLayoutVars>
      </dgm:prSet>
      <dgm:spPr/>
    </dgm:pt>
    <dgm:pt modelId="{DA083F21-75E0-492D-AB56-64E82E2EE6D4}" type="pres">
      <dgm:prSet presAssocID="{13114B39-AA8E-4605-AE7D-6456020BEE45}" presName="node" presStyleLbl="node1" presStyleIdx="0" presStyleCnt="6">
        <dgm:presLayoutVars>
          <dgm:bulletEnabled val="1"/>
        </dgm:presLayoutVars>
      </dgm:prSet>
      <dgm:spPr/>
    </dgm:pt>
    <dgm:pt modelId="{31A50CDE-B36B-4762-B670-0EA5CEC10DF2}" type="pres">
      <dgm:prSet presAssocID="{2753B9A3-C33D-42EF-822E-DD393368C752}" presName="sibTrans" presStyleCnt="0"/>
      <dgm:spPr/>
    </dgm:pt>
    <dgm:pt modelId="{EB471563-1E7F-479A-9504-9BB091B0B4AA}" type="pres">
      <dgm:prSet presAssocID="{BA094694-7541-4C35-8ADA-8B14FE4FA392}" presName="node" presStyleLbl="node1" presStyleIdx="1" presStyleCnt="6">
        <dgm:presLayoutVars>
          <dgm:bulletEnabled val="1"/>
        </dgm:presLayoutVars>
      </dgm:prSet>
      <dgm:spPr/>
    </dgm:pt>
    <dgm:pt modelId="{DB153213-F807-4107-8F6C-A334BBF2F35D}" type="pres">
      <dgm:prSet presAssocID="{A4DACF25-C410-4A35-A90E-C455B395D374}" presName="sibTrans" presStyleCnt="0"/>
      <dgm:spPr/>
    </dgm:pt>
    <dgm:pt modelId="{D47AC364-9D4B-4987-BBC7-56B712E7DED5}" type="pres">
      <dgm:prSet presAssocID="{CD8400D7-FD30-4541-9853-8EE947BD1527}" presName="node" presStyleLbl="node1" presStyleIdx="2" presStyleCnt="6">
        <dgm:presLayoutVars>
          <dgm:bulletEnabled val="1"/>
        </dgm:presLayoutVars>
      </dgm:prSet>
      <dgm:spPr/>
    </dgm:pt>
    <dgm:pt modelId="{69A52BD9-ABE3-41D4-B107-CC0AE580E1CB}" type="pres">
      <dgm:prSet presAssocID="{F3D2AEED-D1ED-47C0-834A-670F93D67040}" presName="sibTrans" presStyleCnt="0"/>
      <dgm:spPr/>
    </dgm:pt>
    <dgm:pt modelId="{AE7406C1-2E1C-4CDA-9EA2-9BF3B2AD7740}" type="pres">
      <dgm:prSet presAssocID="{8F0E49EE-4DDB-4439-8D55-AE99FCC892AE}" presName="node" presStyleLbl="node1" presStyleIdx="3" presStyleCnt="6">
        <dgm:presLayoutVars>
          <dgm:bulletEnabled val="1"/>
        </dgm:presLayoutVars>
      </dgm:prSet>
      <dgm:spPr/>
    </dgm:pt>
    <dgm:pt modelId="{69627580-0E10-4A4C-8815-D6985CCB1BEC}" type="pres">
      <dgm:prSet presAssocID="{57EC9FEC-197B-42BC-BF9C-0DA7715F9A0A}" presName="sibTrans" presStyleCnt="0"/>
      <dgm:spPr/>
    </dgm:pt>
    <dgm:pt modelId="{7FD6864E-0EDB-4205-AADE-F4AE58167AD5}" type="pres">
      <dgm:prSet presAssocID="{1DF26006-789D-44D9-98DB-0310FAE7891D}" presName="node" presStyleLbl="node1" presStyleIdx="4" presStyleCnt="6">
        <dgm:presLayoutVars>
          <dgm:bulletEnabled val="1"/>
        </dgm:presLayoutVars>
      </dgm:prSet>
      <dgm:spPr/>
    </dgm:pt>
    <dgm:pt modelId="{2E086504-8970-4BD6-8001-6D66A44410BE}" type="pres">
      <dgm:prSet presAssocID="{0698C8A9-6F49-468C-898C-648FCEEF5A8D}" presName="sibTrans" presStyleCnt="0"/>
      <dgm:spPr/>
    </dgm:pt>
    <dgm:pt modelId="{C4F77987-3D4C-481F-B158-E636DF2ED509}" type="pres">
      <dgm:prSet presAssocID="{9FCEAC1C-8D80-4123-934D-86180B4A12AB}" presName="node" presStyleLbl="node1" presStyleIdx="5" presStyleCnt="6">
        <dgm:presLayoutVars>
          <dgm:bulletEnabled val="1"/>
        </dgm:presLayoutVars>
      </dgm:prSet>
      <dgm:spPr/>
    </dgm:pt>
  </dgm:ptLst>
  <dgm:cxnLst>
    <dgm:cxn modelId="{F57FAC06-BDE6-4B6D-B98A-EFA9D68BB577}" srcId="{BE23A4E5-926F-4DC7-B98A-E23336189C79}" destId="{CD8400D7-FD30-4541-9853-8EE947BD1527}" srcOrd="2" destOrd="0" parTransId="{C3AB1912-9FAB-48FC-960A-52244DEE6836}" sibTransId="{F3D2AEED-D1ED-47C0-834A-670F93D67040}"/>
    <dgm:cxn modelId="{79BD670D-A5AE-4790-9254-C05FA04D31DB}" type="presOf" srcId="{BA094694-7541-4C35-8ADA-8B14FE4FA392}" destId="{EB471563-1E7F-479A-9504-9BB091B0B4AA}" srcOrd="0" destOrd="0" presId="urn:microsoft.com/office/officeart/2005/8/layout/default"/>
    <dgm:cxn modelId="{85BB7925-89CB-4C45-89B3-5AF7043FDE2C}" type="presOf" srcId="{13114B39-AA8E-4605-AE7D-6456020BEE45}" destId="{DA083F21-75E0-492D-AB56-64E82E2EE6D4}" srcOrd="0" destOrd="0" presId="urn:microsoft.com/office/officeart/2005/8/layout/default"/>
    <dgm:cxn modelId="{3C02C22A-15D0-495F-BCF8-66B76A9C007D}" type="presOf" srcId="{8F0E49EE-4DDB-4439-8D55-AE99FCC892AE}" destId="{AE7406C1-2E1C-4CDA-9EA2-9BF3B2AD7740}" srcOrd="0" destOrd="0" presId="urn:microsoft.com/office/officeart/2005/8/layout/default"/>
    <dgm:cxn modelId="{E6412537-20C4-4334-9D9D-90B66FDF3BF4}" srcId="{BE23A4E5-926F-4DC7-B98A-E23336189C79}" destId="{9FCEAC1C-8D80-4123-934D-86180B4A12AB}" srcOrd="5" destOrd="0" parTransId="{2CC1BDC4-C619-474A-BA0E-83A07938CECC}" sibTransId="{20DBF667-12EA-4209-A160-6221523E0337}"/>
    <dgm:cxn modelId="{E7861D38-EE6F-436B-B779-0062C9E92DD4}" type="presOf" srcId="{BE23A4E5-926F-4DC7-B98A-E23336189C79}" destId="{548F2928-90E5-4422-A9E5-28054A8F286B}" srcOrd="0" destOrd="0" presId="urn:microsoft.com/office/officeart/2005/8/layout/default"/>
    <dgm:cxn modelId="{8182B389-3BD4-425D-8CE2-3BC86B1597C8}" type="presOf" srcId="{9FCEAC1C-8D80-4123-934D-86180B4A12AB}" destId="{C4F77987-3D4C-481F-B158-E636DF2ED509}" srcOrd="0" destOrd="0" presId="urn:microsoft.com/office/officeart/2005/8/layout/default"/>
    <dgm:cxn modelId="{BA2F33C1-ED22-4008-AC9A-C7BD43B78716}" srcId="{BE23A4E5-926F-4DC7-B98A-E23336189C79}" destId="{8F0E49EE-4DDB-4439-8D55-AE99FCC892AE}" srcOrd="3" destOrd="0" parTransId="{AB2F5219-0A93-414E-B2F5-111AFD176A37}" sibTransId="{57EC9FEC-197B-42BC-BF9C-0DA7715F9A0A}"/>
    <dgm:cxn modelId="{E2553FC3-A4BD-47C0-AB5D-A1344EC45396}" type="presOf" srcId="{CD8400D7-FD30-4541-9853-8EE947BD1527}" destId="{D47AC364-9D4B-4987-BBC7-56B712E7DED5}" srcOrd="0" destOrd="0" presId="urn:microsoft.com/office/officeart/2005/8/layout/default"/>
    <dgm:cxn modelId="{D27C28CD-CB3A-4AE2-9EB1-DB1DBD2E019B}" srcId="{BE23A4E5-926F-4DC7-B98A-E23336189C79}" destId="{1DF26006-789D-44D9-98DB-0310FAE7891D}" srcOrd="4" destOrd="0" parTransId="{05D2A0A3-2934-44C3-8207-C13D7CBC1ABE}" sibTransId="{0698C8A9-6F49-468C-898C-648FCEEF5A8D}"/>
    <dgm:cxn modelId="{035DEEE1-47C0-41A1-A761-AC88AAABB763}" type="presOf" srcId="{1DF26006-789D-44D9-98DB-0310FAE7891D}" destId="{7FD6864E-0EDB-4205-AADE-F4AE58167AD5}" srcOrd="0" destOrd="0" presId="urn:microsoft.com/office/officeart/2005/8/layout/default"/>
    <dgm:cxn modelId="{00CCD8F8-9DA0-4C05-BB7C-0F3F36C30D2C}" srcId="{BE23A4E5-926F-4DC7-B98A-E23336189C79}" destId="{BA094694-7541-4C35-8ADA-8B14FE4FA392}" srcOrd="1" destOrd="0" parTransId="{199A2592-20C2-4A58-B265-8279F6546ED0}" sibTransId="{A4DACF25-C410-4A35-A90E-C455B395D374}"/>
    <dgm:cxn modelId="{441D29FD-8DB1-43CA-A3F8-6B27456E2578}" srcId="{BE23A4E5-926F-4DC7-B98A-E23336189C79}" destId="{13114B39-AA8E-4605-AE7D-6456020BEE45}" srcOrd="0" destOrd="0" parTransId="{3F22B611-D47D-494D-AC96-EECEFFA5ED3E}" sibTransId="{2753B9A3-C33D-42EF-822E-DD393368C752}"/>
    <dgm:cxn modelId="{C1A2E3CE-4079-4D70-9B3B-F5B6210CEB82}" type="presParOf" srcId="{548F2928-90E5-4422-A9E5-28054A8F286B}" destId="{DA083F21-75E0-492D-AB56-64E82E2EE6D4}" srcOrd="0" destOrd="0" presId="urn:microsoft.com/office/officeart/2005/8/layout/default"/>
    <dgm:cxn modelId="{91573189-9CE6-47AB-BE00-F5BD36E8FDFB}" type="presParOf" srcId="{548F2928-90E5-4422-A9E5-28054A8F286B}" destId="{31A50CDE-B36B-4762-B670-0EA5CEC10DF2}" srcOrd="1" destOrd="0" presId="urn:microsoft.com/office/officeart/2005/8/layout/default"/>
    <dgm:cxn modelId="{D0F85ED2-D380-4E4A-86E7-8A3B7C7F108C}" type="presParOf" srcId="{548F2928-90E5-4422-A9E5-28054A8F286B}" destId="{EB471563-1E7F-479A-9504-9BB091B0B4AA}" srcOrd="2" destOrd="0" presId="urn:microsoft.com/office/officeart/2005/8/layout/default"/>
    <dgm:cxn modelId="{11C2588E-1E97-48FB-BECE-6EB391CA7AE9}" type="presParOf" srcId="{548F2928-90E5-4422-A9E5-28054A8F286B}" destId="{DB153213-F807-4107-8F6C-A334BBF2F35D}" srcOrd="3" destOrd="0" presId="urn:microsoft.com/office/officeart/2005/8/layout/default"/>
    <dgm:cxn modelId="{95DE2D98-CA3A-44C5-B916-AB656DE5100C}" type="presParOf" srcId="{548F2928-90E5-4422-A9E5-28054A8F286B}" destId="{D47AC364-9D4B-4987-BBC7-56B712E7DED5}" srcOrd="4" destOrd="0" presId="urn:microsoft.com/office/officeart/2005/8/layout/default"/>
    <dgm:cxn modelId="{5A8213B0-C052-4477-9354-46313E7708B1}" type="presParOf" srcId="{548F2928-90E5-4422-A9E5-28054A8F286B}" destId="{69A52BD9-ABE3-41D4-B107-CC0AE580E1CB}" srcOrd="5" destOrd="0" presId="urn:microsoft.com/office/officeart/2005/8/layout/default"/>
    <dgm:cxn modelId="{8781295B-EE7B-4F04-B462-72D2DB1005F9}" type="presParOf" srcId="{548F2928-90E5-4422-A9E5-28054A8F286B}" destId="{AE7406C1-2E1C-4CDA-9EA2-9BF3B2AD7740}" srcOrd="6" destOrd="0" presId="urn:microsoft.com/office/officeart/2005/8/layout/default"/>
    <dgm:cxn modelId="{BC1CDC7B-22DA-4F7A-9BA9-5ACE01B0ECE4}" type="presParOf" srcId="{548F2928-90E5-4422-A9E5-28054A8F286B}" destId="{69627580-0E10-4A4C-8815-D6985CCB1BEC}" srcOrd="7" destOrd="0" presId="urn:microsoft.com/office/officeart/2005/8/layout/default"/>
    <dgm:cxn modelId="{7A379974-B51B-49EE-860D-660AC9ED9BEF}" type="presParOf" srcId="{548F2928-90E5-4422-A9E5-28054A8F286B}" destId="{7FD6864E-0EDB-4205-AADE-F4AE58167AD5}" srcOrd="8" destOrd="0" presId="urn:microsoft.com/office/officeart/2005/8/layout/default"/>
    <dgm:cxn modelId="{E9123387-B342-45D8-9919-0180DC74936D}" type="presParOf" srcId="{548F2928-90E5-4422-A9E5-28054A8F286B}" destId="{2E086504-8970-4BD6-8001-6D66A44410BE}" srcOrd="9" destOrd="0" presId="urn:microsoft.com/office/officeart/2005/8/layout/default"/>
    <dgm:cxn modelId="{84016A51-5F55-4543-A4E5-C1881A0C826B}" type="presParOf" srcId="{548F2928-90E5-4422-A9E5-28054A8F286B}" destId="{C4F77987-3D4C-481F-B158-E636DF2ED50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0155D6-C171-40BB-AC4F-8BD524A59332}" type="doc">
      <dgm:prSet loTypeId="urn:microsoft.com/office/officeart/2008/layout/LinedList" loCatId="list" qsTypeId="urn:microsoft.com/office/officeart/2005/8/quickstyle/simple2" qsCatId="simple" csTypeId="urn:microsoft.com/office/officeart/2005/8/colors/colorful1" csCatId="colorful" phldr="1"/>
      <dgm:spPr/>
      <dgm:t>
        <a:bodyPr/>
        <a:lstStyle/>
        <a:p>
          <a:endParaRPr lang="en-IN"/>
        </a:p>
      </dgm:t>
    </dgm:pt>
    <dgm:pt modelId="{5E44765D-9FCD-4329-89B2-211FC976ADED}">
      <dgm:prSet custT="1"/>
      <dgm:spPr/>
      <dgm:t>
        <a:bodyPr/>
        <a:lstStyle/>
        <a:p>
          <a:r>
            <a:rPr lang="en-US" sz="1600" b="1" u="sng" dirty="0"/>
            <a:t>Study type- Secondary data analysis using PRISMA </a:t>
          </a:r>
          <a:r>
            <a:rPr lang="en-US" sz="1600" b="1" u="sng" dirty="0" err="1"/>
            <a:t>guidlines</a:t>
          </a:r>
          <a:endParaRPr lang="en-IN" sz="1600" dirty="0"/>
        </a:p>
      </dgm:t>
    </dgm:pt>
    <dgm:pt modelId="{BFFCF57E-1BDC-4F5D-A997-EC277D329DA5}" type="parTrans" cxnId="{F0A86EA8-A3FA-414A-A719-07D2242CC1E6}">
      <dgm:prSet/>
      <dgm:spPr/>
      <dgm:t>
        <a:bodyPr/>
        <a:lstStyle/>
        <a:p>
          <a:endParaRPr lang="en-IN"/>
        </a:p>
      </dgm:t>
    </dgm:pt>
    <dgm:pt modelId="{2DCB17C3-03CC-409F-AA54-414AF20E6CBB}" type="sibTrans" cxnId="{F0A86EA8-A3FA-414A-A719-07D2242CC1E6}">
      <dgm:prSet/>
      <dgm:spPr/>
      <dgm:t>
        <a:bodyPr/>
        <a:lstStyle/>
        <a:p>
          <a:endParaRPr lang="en-IN"/>
        </a:p>
      </dgm:t>
    </dgm:pt>
    <dgm:pt modelId="{BA08B244-4704-4378-B1C4-1625C5118238}">
      <dgm:prSet custT="1"/>
      <dgm:spPr/>
      <dgm:t>
        <a:bodyPr/>
        <a:lstStyle/>
        <a:p>
          <a:r>
            <a:rPr lang="en-US" sz="1600" b="1" u="sng" dirty="0"/>
            <a:t>Time Frames-</a:t>
          </a:r>
          <a:r>
            <a:rPr lang="en-US" sz="1600" b="0" u="none" dirty="0"/>
            <a:t> 2015-2024</a:t>
          </a:r>
          <a:endParaRPr lang="en-IN" sz="1600" dirty="0"/>
        </a:p>
      </dgm:t>
    </dgm:pt>
    <dgm:pt modelId="{315CBDF2-EB99-47BB-84C1-284A26B20079}" type="parTrans" cxnId="{64341106-8C04-495E-9068-56B9975A1622}">
      <dgm:prSet/>
      <dgm:spPr/>
      <dgm:t>
        <a:bodyPr/>
        <a:lstStyle/>
        <a:p>
          <a:endParaRPr lang="en-IN"/>
        </a:p>
      </dgm:t>
    </dgm:pt>
    <dgm:pt modelId="{AF3413FF-A86F-41F6-8D32-037BD5E8FA96}" type="sibTrans" cxnId="{64341106-8C04-495E-9068-56B9975A1622}">
      <dgm:prSet/>
      <dgm:spPr/>
      <dgm:t>
        <a:bodyPr/>
        <a:lstStyle/>
        <a:p>
          <a:endParaRPr lang="en-IN"/>
        </a:p>
      </dgm:t>
    </dgm:pt>
    <dgm:pt modelId="{3C039508-FF63-4E91-886E-55179A410C7E}">
      <dgm:prSet custT="1"/>
      <dgm:spPr/>
      <dgm:t>
        <a:bodyPr/>
        <a:lstStyle/>
        <a:p>
          <a:pPr algn="just"/>
          <a:r>
            <a:rPr lang="en-US" sz="1600" b="1" u="sng" dirty="0"/>
            <a:t>Information Sources- </a:t>
          </a:r>
          <a:r>
            <a:rPr lang="en-US" sz="1600" dirty="0"/>
            <a:t>The following databases &amp; grey literature, using the identified search terms, were used. </a:t>
          </a:r>
          <a:r>
            <a:rPr lang="en-IN" sz="1600" b="0" dirty="0"/>
            <a:t>PubMed, Research Gate, Google Scholar</a:t>
          </a:r>
          <a:r>
            <a:rPr lang="en-IN" sz="500" b="0" dirty="0"/>
            <a:t>. </a:t>
          </a:r>
          <a:r>
            <a:rPr lang="en-IN" sz="1600" b="0" dirty="0"/>
            <a:t>etc.</a:t>
          </a:r>
          <a:endParaRPr lang="en-IN" sz="500" b="0" dirty="0"/>
        </a:p>
      </dgm:t>
    </dgm:pt>
    <dgm:pt modelId="{9847F20C-195B-40A1-9543-5511CB07537A}" type="parTrans" cxnId="{C4E53C99-C751-4D4F-B651-929F4C5B0D91}">
      <dgm:prSet/>
      <dgm:spPr/>
      <dgm:t>
        <a:bodyPr/>
        <a:lstStyle/>
        <a:p>
          <a:endParaRPr lang="en-IN"/>
        </a:p>
      </dgm:t>
    </dgm:pt>
    <dgm:pt modelId="{8EF53560-E8F1-4A56-ADCC-1D9C1301539B}" type="sibTrans" cxnId="{C4E53C99-C751-4D4F-B651-929F4C5B0D91}">
      <dgm:prSet/>
      <dgm:spPr/>
      <dgm:t>
        <a:bodyPr/>
        <a:lstStyle/>
        <a:p>
          <a:endParaRPr lang="en-IN"/>
        </a:p>
      </dgm:t>
    </dgm:pt>
    <dgm:pt modelId="{488803A1-17CB-4019-AE0F-EB24100958EF}">
      <dgm:prSet custT="1"/>
      <dgm:spPr/>
      <dgm:t>
        <a:bodyPr/>
        <a:lstStyle/>
        <a:p>
          <a:pPr algn="just"/>
          <a:r>
            <a:rPr lang="en-IN" sz="1600" b="1" u="sng" dirty="0"/>
            <a:t>Inclusion Criteria-</a:t>
          </a:r>
          <a:r>
            <a:rPr lang="en-IN" sz="1600" dirty="0"/>
            <a:t> </a:t>
          </a:r>
          <a:r>
            <a:rPr lang="en-IN" sz="1600" dirty="0">
              <a:effectLst/>
            </a:rPr>
            <a:t>Relevant literature, guidelines, policies, and frameworks related to climate resilience and emergency management in health systems. </a:t>
          </a:r>
          <a:endParaRPr lang="en-IN" sz="500" dirty="0"/>
        </a:p>
      </dgm:t>
    </dgm:pt>
    <dgm:pt modelId="{800F80E8-D93C-4851-B92F-F495A91CC5C6}" type="parTrans" cxnId="{D632A82D-FFAA-4E2A-8FB2-F5A453760A8B}">
      <dgm:prSet/>
      <dgm:spPr/>
      <dgm:t>
        <a:bodyPr/>
        <a:lstStyle/>
        <a:p>
          <a:endParaRPr lang="en-IN"/>
        </a:p>
      </dgm:t>
    </dgm:pt>
    <dgm:pt modelId="{C77F3D5B-AEDB-45A6-8208-7523AB9EEBA5}" type="sibTrans" cxnId="{D632A82D-FFAA-4E2A-8FB2-F5A453760A8B}">
      <dgm:prSet/>
      <dgm:spPr/>
      <dgm:t>
        <a:bodyPr/>
        <a:lstStyle/>
        <a:p>
          <a:endParaRPr lang="en-IN"/>
        </a:p>
      </dgm:t>
    </dgm:pt>
    <dgm:pt modelId="{A71927B9-33A3-49FA-9197-9CBEB4EB56EF}">
      <dgm:prSet custT="1"/>
      <dgm:spPr/>
      <dgm:t>
        <a:bodyPr/>
        <a:lstStyle/>
        <a:p>
          <a:pPr algn="just"/>
          <a:r>
            <a:rPr lang="en-IN" sz="1600" dirty="0"/>
            <a:t>-Studies published in English language.</a:t>
          </a:r>
          <a:endParaRPr lang="en-IN" sz="1600" b="1" u="sng" dirty="0"/>
        </a:p>
      </dgm:t>
    </dgm:pt>
    <dgm:pt modelId="{3FA7950C-41AB-4019-9735-59CE39B635D3}" type="parTrans" cxnId="{98847D4F-BD74-41B6-B128-CCE3CF8ACA13}">
      <dgm:prSet/>
      <dgm:spPr/>
      <dgm:t>
        <a:bodyPr/>
        <a:lstStyle/>
        <a:p>
          <a:endParaRPr lang="en-IN"/>
        </a:p>
      </dgm:t>
    </dgm:pt>
    <dgm:pt modelId="{BADA7095-E814-47A3-BF1C-17ED6B37E08D}" type="sibTrans" cxnId="{98847D4F-BD74-41B6-B128-CCE3CF8ACA13}">
      <dgm:prSet/>
      <dgm:spPr/>
      <dgm:t>
        <a:bodyPr/>
        <a:lstStyle/>
        <a:p>
          <a:endParaRPr lang="en-IN"/>
        </a:p>
      </dgm:t>
    </dgm:pt>
    <dgm:pt modelId="{8DB977BA-BA99-4EFD-B629-BFE3C89CDA9E}">
      <dgm:prSet custT="1"/>
      <dgm:spPr/>
      <dgm:t>
        <a:bodyPr/>
        <a:lstStyle/>
        <a:p>
          <a:pPr algn="just"/>
          <a:r>
            <a:rPr lang="en-IN" sz="1600" b="1" u="sng"/>
            <a:t>Exclusion </a:t>
          </a:r>
          <a:r>
            <a:rPr lang="en-IN" sz="1600" b="1" u="sng" dirty="0"/>
            <a:t>Criteria-  </a:t>
          </a:r>
          <a:r>
            <a:rPr lang="en-IN" sz="1600" b="0" u="none" dirty="0"/>
            <a:t>Articles is not focused on India and, irrelevant to Component 9 indicators.</a:t>
          </a:r>
        </a:p>
      </dgm:t>
    </dgm:pt>
    <dgm:pt modelId="{752E0265-EBDE-4291-AE07-4302B75A3422}" type="parTrans" cxnId="{EC90434A-DC19-4D8F-B42C-98A72DB85320}">
      <dgm:prSet/>
      <dgm:spPr/>
      <dgm:t>
        <a:bodyPr/>
        <a:lstStyle/>
        <a:p>
          <a:endParaRPr lang="en-IN"/>
        </a:p>
      </dgm:t>
    </dgm:pt>
    <dgm:pt modelId="{25587669-74AC-406A-8DA2-0474AB376904}" type="sibTrans" cxnId="{EC90434A-DC19-4D8F-B42C-98A72DB85320}">
      <dgm:prSet/>
      <dgm:spPr/>
      <dgm:t>
        <a:bodyPr/>
        <a:lstStyle/>
        <a:p>
          <a:endParaRPr lang="en-IN"/>
        </a:p>
      </dgm:t>
    </dgm:pt>
    <dgm:pt modelId="{305801FB-7FFF-496E-82E8-F11DBD73701F}" type="pres">
      <dgm:prSet presAssocID="{870155D6-C171-40BB-AC4F-8BD524A59332}" presName="vert0" presStyleCnt="0">
        <dgm:presLayoutVars>
          <dgm:dir/>
          <dgm:animOne val="branch"/>
          <dgm:animLvl val="lvl"/>
        </dgm:presLayoutVars>
      </dgm:prSet>
      <dgm:spPr/>
    </dgm:pt>
    <dgm:pt modelId="{25A6A837-F1FA-4CB9-B3A9-51B014CDCEE3}" type="pres">
      <dgm:prSet presAssocID="{5E44765D-9FCD-4329-89B2-211FC976ADED}" presName="thickLine" presStyleLbl="alignNode1" presStyleIdx="0" presStyleCnt="6"/>
      <dgm:spPr/>
    </dgm:pt>
    <dgm:pt modelId="{698ACBA7-BE36-4C42-9975-1B5E0A5D0025}" type="pres">
      <dgm:prSet presAssocID="{5E44765D-9FCD-4329-89B2-211FC976ADED}" presName="horz1" presStyleCnt="0"/>
      <dgm:spPr/>
    </dgm:pt>
    <dgm:pt modelId="{420E2A7E-7E17-4048-89EE-CE00053F97BD}" type="pres">
      <dgm:prSet presAssocID="{5E44765D-9FCD-4329-89B2-211FC976ADED}" presName="tx1" presStyleLbl="revTx" presStyleIdx="0" presStyleCnt="6"/>
      <dgm:spPr/>
    </dgm:pt>
    <dgm:pt modelId="{4AAC5BFF-E4C7-421C-A83E-86ED350F0DE4}" type="pres">
      <dgm:prSet presAssocID="{5E44765D-9FCD-4329-89B2-211FC976ADED}" presName="vert1" presStyleCnt="0"/>
      <dgm:spPr/>
    </dgm:pt>
    <dgm:pt modelId="{A49F7749-FB36-4775-B522-C5277F7DF3B8}" type="pres">
      <dgm:prSet presAssocID="{BA08B244-4704-4378-B1C4-1625C5118238}" presName="thickLine" presStyleLbl="alignNode1" presStyleIdx="1" presStyleCnt="6"/>
      <dgm:spPr/>
    </dgm:pt>
    <dgm:pt modelId="{5C076705-EF61-4EB3-A75C-B17F53429FBE}" type="pres">
      <dgm:prSet presAssocID="{BA08B244-4704-4378-B1C4-1625C5118238}" presName="horz1" presStyleCnt="0"/>
      <dgm:spPr/>
    </dgm:pt>
    <dgm:pt modelId="{9A54AD24-366E-4E61-8455-A9AEC0A5FD14}" type="pres">
      <dgm:prSet presAssocID="{BA08B244-4704-4378-B1C4-1625C5118238}" presName="tx1" presStyleLbl="revTx" presStyleIdx="1" presStyleCnt="6" custScaleY="150647"/>
      <dgm:spPr/>
    </dgm:pt>
    <dgm:pt modelId="{573848D4-3B9C-431B-8D46-5D4E9B15258C}" type="pres">
      <dgm:prSet presAssocID="{BA08B244-4704-4378-B1C4-1625C5118238}" presName="vert1" presStyleCnt="0"/>
      <dgm:spPr/>
    </dgm:pt>
    <dgm:pt modelId="{E939E29B-4689-4735-9E2C-708820F396B1}" type="pres">
      <dgm:prSet presAssocID="{3C039508-FF63-4E91-886E-55179A410C7E}" presName="thickLine" presStyleLbl="alignNode1" presStyleIdx="2" presStyleCnt="6" custLinFactNeighborY="-52173"/>
      <dgm:spPr/>
    </dgm:pt>
    <dgm:pt modelId="{7D0D343F-63A4-43DA-84AD-29B2A6952701}" type="pres">
      <dgm:prSet presAssocID="{3C039508-FF63-4E91-886E-55179A410C7E}" presName="horz1" presStyleCnt="0"/>
      <dgm:spPr/>
    </dgm:pt>
    <dgm:pt modelId="{D3C6D688-E509-4F70-B781-5DCF48AD324A}" type="pres">
      <dgm:prSet presAssocID="{3C039508-FF63-4E91-886E-55179A410C7E}" presName="tx1" presStyleLbl="revTx" presStyleIdx="2" presStyleCnt="6" custScaleY="140519"/>
      <dgm:spPr/>
    </dgm:pt>
    <dgm:pt modelId="{6DB23168-0326-43DD-9157-912A48CDDACE}" type="pres">
      <dgm:prSet presAssocID="{3C039508-FF63-4E91-886E-55179A410C7E}" presName="vert1" presStyleCnt="0"/>
      <dgm:spPr/>
    </dgm:pt>
    <dgm:pt modelId="{07B6F9AC-A4BF-431D-9891-5399CFE95718}" type="pres">
      <dgm:prSet presAssocID="{488803A1-17CB-4019-AE0F-EB24100958EF}" presName="thickLine" presStyleLbl="alignNode1" presStyleIdx="3" presStyleCnt="6" custLinFactNeighborY="-29020"/>
      <dgm:spPr/>
    </dgm:pt>
    <dgm:pt modelId="{FCCCC469-12B8-422E-9C0A-43E3BAB41FDA}" type="pres">
      <dgm:prSet presAssocID="{488803A1-17CB-4019-AE0F-EB24100958EF}" presName="horz1" presStyleCnt="0"/>
      <dgm:spPr/>
    </dgm:pt>
    <dgm:pt modelId="{BF1A0FF0-6AE7-4C14-90A3-B7FF1AF0B0CC}" type="pres">
      <dgm:prSet presAssocID="{488803A1-17CB-4019-AE0F-EB24100958EF}" presName="tx1" presStyleLbl="revTx" presStyleIdx="3" presStyleCnt="6"/>
      <dgm:spPr/>
    </dgm:pt>
    <dgm:pt modelId="{0B82EBD1-6260-4DC3-AE76-DB97934E378E}" type="pres">
      <dgm:prSet presAssocID="{488803A1-17CB-4019-AE0F-EB24100958EF}" presName="vert1" presStyleCnt="0"/>
      <dgm:spPr/>
    </dgm:pt>
    <dgm:pt modelId="{20A172B0-53F5-44F6-A138-2CB17A7C353E}" type="pres">
      <dgm:prSet presAssocID="{A71927B9-33A3-49FA-9197-9CBEB4EB56EF}" presName="thickLine" presStyleLbl="alignNode1" presStyleIdx="4" presStyleCnt="6"/>
      <dgm:spPr/>
    </dgm:pt>
    <dgm:pt modelId="{064DF729-C006-40A1-8080-D632BE17A08F}" type="pres">
      <dgm:prSet presAssocID="{A71927B9-33A3-49FA-9197-9CBEB4EB56EF}" presName="horz1" presStyleCnt="0"/>
      <dgm:spPr/>
    </dgm:pt>
    <dgm:pt modelId="{1904595F-30A3-4312-A1A0-ABAD25F2EDAF}" type="pres">
      <dgm:prSet presAssocID="{A71927B9-33A3-49FA-9197-9CBEB4EB56EF}" presName="tx1" presStyleLbl="revTx" presStyleIdx="4" presStyleCnt="6"/>
      <dgm:spPr/>
    </dgm:pt>
    <dgm:pt modelId="{96CACCC0-F022-4ABE-8C5C-42233CECBE01}" type="pres">
      <dgm:prSet presAssocID="{A71927B9-33A3-49FA-9197-9CBEB4EB56EF}" presName="vert1" presStyleCnt="0"/>
      <dgm:spPr/>
    </dgm:pt>
    <dgm:pt modelId="{A43F4101-0E5E-47F1-B2EC-EE35FBC68FB0}" type="pres">
      <dgm:prSet presAssocID="{8DB977BA-BA99-4EFD-B629-BFE3C89CDA9E}" presName="thickLine" presStyleLbl="alignNode1" presStyleIdx="5" presStyleCnt="6"/>
      <dgm:spPr/>
    </dgm:pt>
    <dgm:pt modelId="{34954FA0-9360-4952-A0F0-8C5239F2EA88}" type="pres">
      <dgm:prSet presAssocID="{8DB977BA-BA99-4EFD-B629-BFE3C89CDA9E}" presName="horz1" presStyleCnt="0"/>
      <dgm:spPr/>
    </dgm:pt>
    <dgm:pt modelId="{B5B79E4A-D468-49D8-9EEB-154847B73094}" type="pres">
      <dgm:prSet presAssocID="{8DB977BA-BA99-4EFD-B629-BFE3C89CDA9E}" presName="tx1" presStyleLbl="revTx" presStyleIdx="5" presStyleCnt="6"/>
      <dgm:spPr/>
    </dgm:pt>
    <dgm:pt modelId="{E765801E-115D-4440-A03B-D0BADA1CBE00}" type="pres">
      <dgm:prSet presAssocID="{8DB977BA-BA99-4EFD-B629-BFE3C89CDA9E}" presName="vert1" presStyleCnt="0"/>
      <dgm:spPr/>
    </dgm:pt>
  </dgm:ptLst>
  <dgm:cxnLst>
    <dgm:cxn modelId="{64341106-8C04-495E-9068-56B9975A1622}" srcId="{870155D6-C171-40BB-AC4F-8BD524A59332}" destId="{BA08B244-4704-4378-B1C4-1625C5118238}" srcOrd="1" destOrd="0" parTransId="{315CBDF2-EB99-47BB-84C1-284A26B20079}" sibTransId="{AF3413FF-A86F-41F6-8D32-037BD5E8FA96}"/>
    <dgm:cxn modelId="{D632A82D-FFAA-4E2A-8FB2-F5A453760A8B}" srcId="{870155D6-C171-40BB-AC4F-8BD524A59332}" destId="{488803A1-17CB-4019-AE0F-EB24100958EF}" srcOrd="3" destOrd="0" parTransId="{800F80E8-D93C-4851-B92F-F495A91CC5C6}" sibTransId="{C77F3D5B-AEDB-45A6-8208-7523AB9EEBA5}"/>
    <dgm:cxn modelId="{EC90434A-DC19-4D8F-B42C-98A72DB85320}" srcId="{870155D6-C171-40BB-AC4F-8BD524A59332}" destId="{8DB977BA-BA99-4EFD-B629-BFE3C89CDA9E}" srcOrd="5" destOrd="0" parTransId="{752E0265-EBDE-4291-AE07-4302B75A3422}" sibTransId="{25587669-74AC-406A-8DA2-0474AB376904}"/>
    <dgm:cxn modelId="{98847D4F-BD74-41B6-B128-CCE3CF8ACA13}" srcId="{870155D6-C171-40BB-AC4F-8BD524A59332}" destId="{A71927B9-33A3-49FA-9197-9CBEB4EB56EF}" srcOrd="4" destOrd="0" parTransId="{3FA7950C-41AB-4019-9735-59CE39B635D3}" sibTransId="{BADA7095-E814-47A3-BF1C-17ED6B37E08D}"/>
    <dgm:cxn modelId="{0FC33789-91F0-498C-A2F1-0279774F3579}" type="presOf" srcId="{3C039508-FF63-4E91-886E-55179A410C7E}" destId="{D3C6D688-E509-4F70-B781-5DCF48AD324A}" srcOrd="0" destOrd="0" presId="urn:microsoft.com/office/officeart/2008/layout/LinedList"/>
    <dgm:cxn modelId="{C4E53C99-C751-4D4F-B651-929F4C5B0D91}" srcId="{870155D6-C171-40BB-AC4F-8BD524A59332}" destId="{3C039508-FF63-4E91-886E-55179A410C7E}" srcOrd="2" destOrd="0" parTransId="{9847F20C-195B-40A1-9543-5511CB07537A}" sibTransId="{8EF53560-E8F1-4A56-ADCC-1D9C1301539B}"/>
    <dgm:cxn modelId="{F0A86EA8-A3FA-414A-A719-07D2242CC1E6}" srcId="{870155D6-C171-40BB-AC4F-8BD524A59332}" destId="{5E44765D-9FCD-4329-89B2-211FC976ADED}" srcOrd="0" destOrd="0" parTransId="{BFFCF57E-1BDC-4F5D-A997-EC277D329DA5}" sibTransId="{2DCB17C3-03CC-409F-AA54-414AF20E6CBB}"/>
    <dgm:cxn modelId="{CC434ED9-3DD3-41D0-BC16-1402BF83196F}" type="presOf" srcId="{870155D6-C171-40BB-AC4F-8BD524A59332}" destId="{305801FB-7FFF-496E-82E8-F11DBD73701F}" srcOrd="0" destOrd="0" presId="urn:microsoft.com/office/officeart/2008/layout/LinedList"/>
    <dgm:cxn modelId="{71F824DD-E8BE-4CCE-8E4F-9F6657648480}" type="presOf" srcId="{A71927B9-33A3-49FA-9197-9CBEB4EB56EF}" destId="{1904595F-30A3-4312-A1A0-ABAD25F2EDAF}" srcOrd="0" destOrd="0" presId="urn:microsoft.com/office/officeart/2008/layout/LinedList"/>
    <dgm:cxn modelId="{2B146AE3-4934-4766-BA46-933D4FA09E71}" type="presOf" srcId="{488803A1-17CB-4019-AE0F-EB24100958EF}" destId="{BF1A0FF0-6AE7-4C14-90A3-B7FF1AF0B0CC}" srcOrd="0" destOrd="0" presId="urn:microsoft.com/office/officeart/2008/layout/LinedList"/>
    <dgm:cxn modelId="{1230A8E5-E0EF-46ED-A243-489019D2F86D}" type="presOf" srcId="{BA08B244-4704-4378-B1C4-1625C5118238}" destId="{9A54AD24-366E-4E61-8455-A9AEC0A5FD14}" srcOrd="0" destOrd="0" presId="urn:microsoft.com/office/officeart/2008/layout/LinedList"/>
    <dgm:cxn modelId="{7CCCAEEA-E404-44E5-BA3C-D6F2D08AB0E0}" type="presOf" srcId="{5E44765D-9FCD-4329-89B2-211FC976ADED}" destId="{420E2A7E-7E17-4048-89EE-CE00053F97BD}" srcOrd="0" destOrd="0" presId="urn:microsoft.com/office/officeart/2008/layout/LinedList"/>
    <dgm:cxn modelId="{EA3355F7-3214-4D82-A149-902B476C57BC}" type="presOf" srcId="{8DB977BA-BA99-4EFD-B629-BFE3C89CDA9E}" destId="{B5B79E4A-D468-49D8-9EEB-154847B73094}" srcOrd="0" destOrd="0" presId="urn:microsoft.com/office/officeart/2008/layout/LinedList"/>
    <dgm:cxn modelId="{54C44B67-1A46-4BF2-A1D9-827527B5FCAB}" type="presParOf" srcId="{305801FB-7FFF-496E-82E8-F11DBD73701F}" destId="{25A6A837-F1FA-4CB9-B3A9-51B014CDCEE3}" srcOrd="0" destOrd="0" presId="urn:microsoft.com/office/officeart/2008/layout/LinedList"/>
    <dgm:cxn modelId="{34E3DCDA-FC7B-4B36-8905-D1297CB5E16C}" type="presParOf" srcId="{305801FB-7FFF-496E-82E8-F11DBD73701F}" destId="{698ACBA7-BE36-4C42-9975-1B5E0A5D0025}" srcOrd="1" destOrd="0" presId="urn:microsoft.com/office/officeart/2008/layout/LinedList"/>
    <dgm:cxn modelId="{4B2C3691-429A-467F-8A8A-397FCBFFE2B0}" type="presParOf" srcId="{698ACBA7-BE36-4C42-9975-1B5E0A5D0025}" destId="{420E2A7E-7E17-4048-89EE-CE00053F97BD}" srcOrd="0" destOrd="0" presId="urn:microsoft.com/office/officeart/2008/layout/LinedList"/>
    <dgm:cxn modelId="{A025486B-DEA1-40AD-AC18-FF91B0F3BCE5}" type="presParOf" srcId="{698ACBA7-BE36-4C42-9975-1B5E0A5D0025}" destId="{4AAC5BFF-E4C7-421C-A83E-86ED350F0DE4}" srcOrd="1" destOrd="0" presId="urn:microsoft.com/office/officeart/2008/layout/LinedList"/>
    <dgm:cxn modelId="{E299F8AA-1296-4E8E-90B5-40BB11DBF55A}" type="presParOf" srcId="{305801FB-7FFF-496E-82E8-F11DBD73701F}" destId="{A49F7749-FB36-4775-B522-C5277F7DF3B8}" srcOrd="2" destOrd="0" presId="urn:microsoft.com/office/officeart/2008/layout/LinedList"/>
    <dgm:cxn modelId="{EE70E6B4-1BE1-40D2-8A38-892D7AE73921}" type="presParOf" srcId="{305801FB-7FFF-496E-82E8-F11DBD73701F}" destId="{5C076705-EF61-4EB3-A75C-B17F53429FBE}" srcOrd="3" destOrd="0" presId="urn:microsoft.com/office/officeart/2008/layout/LinedList"/>
    <dgm:cxn modelId="{29C6C8DB-FA4D-4FBB-8D37-CFF11A049E95}" type="presParOf" srcId="{5C076705-EF61-4EB3-A75C-B17F53429FBE}" destId="{9A54AD24-366E-4E61-8455-A9AEC0A5FD14}" srcOrd="0" destOrd="0" presId="urn:microsoft.com/office/officeart/2008/layout/LinedList"/>
    <dgm:cxn modelId="{AAFF0094-8FAB-4F3A-90E4-1A876C511028}" type="presParOf" srcId="{5C076705-EF61-4EB3-A75C-B17F53429FBE}" destId="{573848D4-3B9C-431B-8D46-5D4E9B15258C}" srcOrd="1" destOrd="0" presId="urn:microsoft.com/office/officeart/2008/layout/LinedList"/>
    <dgm:cxn modelId="{B03FB588-1ECA-40BF-AB26-B6FFF995DE96}" type="presParOf" srcId="{305801FB-7FFF-496E-82E8-F11DBD73701F}" destId="{E939E29B-4689-4735-9E2C-708820F396B1}" srcOrd="4" destOrd="0" presId="urn:microsoft.com/office/officeart/2008/layout/LinedList"/>
    <dgm:cxn modelId="{0B7B368A-63C5-4EE1-A69D-FA02B51B5D3B}" type="presParOf" srcId="{305801FB-7FFF-496E-82E8-F11DBD73701F}" destId="{7D0D343F-63A4-43DA-84AD-29B2A6952701}" srcOrd="5" destOrd="0" presId="urn:microsoft.com/office/officeart/2008/layout/LinedList"/>
    <dgm:cxn modelId="{9BA64C2A-9171-494F-AD44-D52F9686677A}" type="presParOf" srcId="{7D0D343F-63A4-43DA-84AD-29B2A6952701}" destId="{D3C6D688-E509-4F70-B781-5DCF48AD324A}" srcOrd="0" destOrd="0" presId="urn:microsoft.com/office/officeart/2008/layout/LinedList"/>
    <dgm:cxn modelId="{8B4B09B9-01A3-4B4A-8086-2E9DBD36D01E}" type="presParOf" srcId="{7D0D343F-63A4-43DA-84AD-29B2A6952701}" destId="{6DB23168-0326-43DD-9157-912A48CDDACE}" srcOrd="1" destOrd="0" presId="urn:microsoft.com/office/officeart/2008/layout/LinedList"/>
    <dgm:cxn modelId="{8BDB9365-354C-4208-B871-7EC8E70B2B25}" type="presParOf" srcId="{305801FB-7FFF-496E-82E8-F11DBD73701F}" destId="{07B6F9AC-A4BF-431D-9891-5399CFE95718}" srcOrd="6" destOrd="0" presId="urn:microsoft.com/office/officeart/2008/layout/LinedList"/>
    <dgm:cxn modelId="{B48252AB-55DE-4567-AF37-FBBD4EA54557}" type="presParOf" srcId="{305801FB-7FFF-496E-82E8-F11DBD73701F}" destId="{FCCCC469-12B8-422E-9C0A-43E3BAB41FDA}" srcOrd="7" destOrd="0" presId="urn:microsoft.com/office/officeart/2008/layout/LinedList"/>
    <dgm:cxn modelId="{77F6F9CF-EA46-4013-A8ED-52E3128A9F04}" type="presParOf" srcId="{FCCCC469-12B8-422E-9C0A-43E3BAB41FDA}" destId="{BF1A0FF0-6AE7-4C14-90A3-B7FF1AF0B0CC}" srcOrd="0" destOrd="0" presId="urn:microsoft.com/office/officeart/2008/layout/LinedList"/>
    <dgm:cxn modelId="{64C92045-A634-42AC-8132-E9F3DE63AFE5}" type="presParOf" srcId="{FCCCC469-12B8-422E-9C0A-43E3BAB41FDA}" destId="{0B82EBD1-6260-4DC3-AE76-DB97934E378E}" srcOrd="1" destOrd="0" presId="urn:microsoft.com/office/officeart/2008/layout/LinedList"/>
    <dgm:cxn modelId="{89C8AF62-4122-40A8-9617-B16A1A1C6C32}" type="presParOf" srcId="{305801FB-7FFF-496E-82E8-F11DBD73701F}" destId="{20A172B0-53F5-44F6-A138-2CB17A7C353E}" srcOrd="8" destOrd="0" presId="urn:microsoft.com/office/officeart/2008/layout/LinedList"/>
    <dgm:cxn modelId="{5E4E351E-51DE-48E4-AC70-029AB6EFBDA5}" type="presParOf" srcId="{305801FB-7FFF-496E-82E8-F11DBD73701F}" destId="{064DF729-C006-40A1-8080-D632BE17A08F}" srcOrd="9" destOrd="0" presId="urn:microsoft.com/office/officeart/2008/layout/LinedList"/>
    <dgm:cxn modelId="{D7C86441-8F38-49B5-95F7-AAF3146CA3FB}" type="presParOf" srcId="{064DF729-C006-40A1-8080-D632BE17A08F}" destId="{1904595F-30A3-4312-A1A0-ABAD25F2EDAF}" srcOrd="0" destOrd="0" presId="urn:microsoft.com/office/officeart/2008/layout/LinedList"/>
    <dgm:cxn modelId="{2A256DD9-0CB2-4492-8E70-DDE8DD6C4F10}" type="presParOf" srcId="{064DF729-C006-40A1-8080-D632BE17A08F}" destId="{96CACCC0-F022-4ABE-8C5C-42233CECBE01}" srcOrd="1" destOrd="0" presId="urn:microsoft.com/office/officeart/2008/layout/LinedList"/>
    <dgm:cxn modelId="{DA9B5F26-1665-4559-B343-C50E1EED015F}" type="presParOf" srcId="{305801FB-7FFF-496E-82E8-F11DBD73701F}" destId="{A43F4101-0E5E-47F1-B2EC-EE35FBC68FB0}" srcOrd="10" destOrd="0" presId="urn:microsoft.com/office/officeart/2008/layout/LinedList"/>
    <dgm:cxn modelId="{5363EFB7-DBAF-4E23-A978-09B952D0ACD6}" type="presParOf" srcId="{305801FB-7FFF-496E-82E8-F11DBD73701F}" destId="{34954FA0-9360-4952-A0F0-8C5239F2EA88}" srcOrd="11" destOrd="0" presId="urn:microsoft.com/office/officeart/2008/layout/LinedList"/>
    <dgm:cxn modelId="{9D5D33B9-3CB4-4F91-A1DF-1896BA763AD2}" type="presParOf" srcId="{34954FA0-9360-4952-A0F0-8C5239F2EA88}" destId="{B5B79E4A-D468-49D8-9EEB-154847B73094}" srcOrd="0" destOrd="0" presId="urn:microsoft.com/office/officeart/2008/layout/LinedList"/>
    <dgm:cxn modelId="{03401341-1C0C-441D-8C86-10B63EE6A978}" type="presParOf" srcId="{34954FA0-9360-4952-A0F0-8C5239F2EA88}" destId="{E765801E-115D-4440-A03B-D0BADA1CBE0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E108C0-E70F-4B6B-8485-DC5096B0564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IN"/>
        </a:p>
      </dgm:t>
    </dgm:pt>
    <dgm:pt modelId="{165E2FF0-3968-42BC-AC3C-39CD5B9ADDCF}">
      <dgm:prSet custT="1"/>
      <dgm:spPr/>
      <dgm:t>
        <a:bodyPr/>
        <a:lstStyle/>
        <a:p>
          <a:r>
            <a:rPr lang="en-US" sz="1600" b="1" u="sng" dirty="0"/>
            <a:t>Search Strategy-</a:t>
          </a:r>
          <a:r>
            <a:rPr lang="en-US" sz="1600" b="1" dirty="0"/>
            <a:t> </a:t>
          </a:r>
          <a:r>
            <a:rPr lang="en-US" sz="1600" dirty="0"/>
            <a:t>The appropriate MESH terms which were applied are as follows: </a:t>
          </a:r>
          <a:r>
            <a:rPr lang="en-IN" sz="1600" dirty="0"/>
            <a:t>"Climate Change," "Emergency Preparedness," "Health Systems," "Disaster Planning," and "Public Health." Keywords will encompass phrases like "climate-related emergency preparedness," "WHO health system guidelines," "national validity," "climate-resilient health systems," and "disaster management. "These are various terms that were searched using appropriate Boolean connectors (AND/OR) for example- Vulnerability AND H-ERDM.</a:t>
          </a:r>
        </a:p>
      </dgm:t>
    </dgm:pt>
    <dgm:pt modelId="{AF51993C-0833-4DCE-BBEB-A6A20FD35F2F}" type="parTrans" cxnId="{3AF013FC-F03A-4BAF-9635-FD6EB28F05D9}">
      <dgm:prSet/>
      <dgm:spPr/>
      <dgm:t>
        <a:bodyPr/>
        <a:lstStyle/>
        <a:p>
          <a:endParaRPr lang="en-IN"/>
        </a:p>
      </dgm:t>
    </dgm:pt>
    <dgm:pt modelId="{02663272-6663-4F73-A1C8-6DEC5997705B}" type="sibTrans" cxnId="{3AF013FC-F03A-4BAF-9635-FD6EB28F05D9}">
      <dgm:prSet/>
      <dgm:spPr/>
      <dgm:t>
        <a:bodyPr/>
        <a:lstStyle/>
        <a:p>
          <a:endParaRPr lang="en-IN"/>
        </a:p>
      </dgm:t>
    </dgm:pt>
    <dgm:pt modelId="{370EE093-9CC2-43B7-B8B6-EEDF7F937144}">
      <dgm:prSet custT="1"/>
      <dgm:spPr/>
      <dgm:t>
        <a:bodyPr/>
        <a:lstStyle/>
        <a:p>
          <a:r>
            <a:rPr lang="en-IN" sz="1600" b="1" u="sng" dirty="0"/>
            <a:t>Selection Process- </a:t>
          </a:r>
          <a:r>
            <a:rPr lang="en-IN" sz="1600" dirty="0"/>
            <a:t>We first screened all the selected literatures title &amp; abstract according to the inclusion criteria. We then conducted a full text report screening &amp; cross-checked references.</a:t>
          </a:r>
        </a:p>
      </dgm:t>
    </dgm:pt>
    <dgm:pt modelId="{8D0A569A-4CE5-4821-ACC6-7C6AF639A5B4}" type="parTrans" cxnId="{0051CAEE-896F-42C0-89AD-736D9F2AAE63}">
      <dgm:prSet/>
      <dgm:spPr/>
      <dgm:t>
        <a:bodyPr/>
        <a:lstStyle/>
        <a:p>
          <a:endParaRPr lang="en-IN"/>
        </a:p>
      </dgm:t>
    </dgm:pt>
    <dgm:pt modelId="{75AB9399-12DC-41DD-803A-DF79144D57CB}" type="sibTrans" cxnId="{0051CAEE-896F-42C0-89AD-736D9F2AAE63}">
      <dgm:prSet/>
      <dgm:spPr/>
      <dgm:t>
        <a:bodyPr/>
        <a:lstStyle/>
        <a:p>
          <a:endParaRPr lang="en-IN"/>
        </a:p>
      </dgm:t>
    </dgm:pt>
    <dgm:pt modelId="{699A05DC-99A0-4F92-9DA9-5C6E108C1670}">
      <dgm:prSet custT="1"/>
      <dgm:spPr/>
      <dgm:t>
        <a:bodyPr/>
        <a:lstStyle/>
        <a:p>
          <a:r>
            <a:rPr lang="en-IN" sz="1600" b="1" u="sng" dirty="0"/>
            <a:t>Data Management- </a:t>
          </a:r>
          <a:r>
            <a:rPr lang="en-IN" sz="1600" dirty="0"/>
            <a:t>To conduct this review, we extract relevant data from the studies into a Microsoft Excel spreadsheet and then drew result from the same.</a:t>
          </a:r>
        </a:p>
        <a:p>
          <a:r>
            <a:rPr lang="en-IN" sz="1600" b="1" u="sng" dirty="0"/>
            <a:t>Data Analysis </a:t>
          </a:r>
          <a:r>
            <a:rPr lang="en-IN" sz="1600" b="1" u="none" dirty="0"/>
            <a:t>–  </a:t>
          </a:r>
          <a:r>
            <a:rPr lang="en-IN" sz="1600" b="0" u="none" dirty="0"/>
            <a:t>Thematic content analysis</a:t>
          </a:r>
        </a:p>
      </dgm:t>
    </dgm:pt>
    <dgm:pt modelId="{6F2E20A3-372C-499F-B637-A9E1E789FD29}" type="parTrans" cxnId="{BE99B0BE-F34B-4C0F-B461-567F65290C5B}">
      <dgm:prSet/>
      <dgm:spPr/>
      <dgm:t>
        <a:bodyPr/>
        <a:lstStyle/>
        <a:p>
          <a:endParaRPr lang="en-IN"/>
        </a:p>
      </dgm:t>
    </dgm:pt>
    <dgm:pt modelId="{2F8EF425-583B-45CB-9712-14D3C8AF442B}" type="sibTrans" cxnId="{BE99B0BE-F34B-4C0F-B461-567F65290C5B}">
      <dgm:prSet/>
      <dgm:spPr/>
      <dgm:t>
        <a:bodyPr/>
        <a:lstStyle/>
        <a:p>
          <a:endParaRPr lang="en-IN"/>
        </a:p>
      </dgm:t>
    </dgm:pt>
    <dgm:pt modelId="{595DAB97-5851-48BD-AA74-65E226F63C67}" type="pres">
      <dgm:prSet presAssocID="{6BE108C0-E70F-4B6B-8485-DC5096B05647}" presName="vert0" presStyleCnt="0">
        <dgm:presLayoutVars>
          <dgm:dir/>
          <dgm:animOne val="branch"/>
          <dgm:animLvl val="lvl"/>
        </dgm:presLayoutVars>
      </dgm:prSet>
      <dgm:spPr/>
    </dgm:pt>
    <dgm:pt modelId="{5C80DD93-AE43-4F17-8911-3437CB7E79D7}" type="pres">
      <dgm:prSet presAssocID="{165E2FF0-3968-42BC-AC3C-39CD5B9ADDCF}" presName="thickLine" presStyleLbl="alignNode1" presStyleIdx="0" presStyleCnt="3"/>
      <dgm:spPr/>
    </dgm:pt>
    <dgm:pt modelId="{2BA47117-A74C-4F5C-AF0F-68808551145E}" type="pres">
      <dgm:prSet presAssocID="{165E2FF0-3968-42BC-AC3C-39CD5B9ADDCF}" presName="horz1" presStyleCnt="0"/>
      <dgm:spPr/>
    </dgm:pt>
    <dgm:pt modelId="{B4669C89-7B08-494A-880E-40925CEEC21B}" type="pres">
      <dgm:prSet presAssocID="{165E2FF0-3968-42BC-AC3C-39CD5B9ADDCF}" presName="tx1" presStyleLbl="revTx" presStyleIdx="0" presStyleCnt="3" custScaleY="89299"/>
      <dgm:spPr/>
    </dgm:pt>
    <dgm:pt modelId="{E23EAA02-E78A-4661-918D-34981811E151}" type="pres">
      <dgm:prSet presAssocID="{165E2FF0-3968-42BC-AC3C-39CD5B9ADDCF}" presName="vert1" presStyleCnt="0"/>
      <dgm:spPr/>
    </dgm:pt>
    <dgm:pt modelId="{900312B7-A393-470D-ACD9-203AAECFB576}" type="pres">
      <dgm:prSet presAssocID="{370EE093-9CC2-43B7-B8B6-EEDF7F937144}" presName="thickLine" presStyleLbl="alignNode1" presStyleIdx="1" presStyleCnt="3"/>
      <dgm:spPr/>
    </dgm:pt>
    <dgm:pt modelId="{B7A1F0CC-6367-4222-A496-17FA03CB4F93}" type="pres">
      <dgm:prSet presAssocID="{370EE093-9CC2-43B7-B8B6-EEDF7F937144}" presName="horz1" presStyleCnt="0"/>
      <dgm:spPr/>
    </dgm:pt>
    <dgm:pt modelId="{02ABF8FF-9CAD-4E55-B764-EDDD4DAE4188}" type="pres">
      <dgm:prSet presAssocID="{370EE093-9CC2-43B7-B8B6-EEDF7F937144}" presName="tx1" presStyleLbl="revTx" presStyleIdx="1" presStyleCnt="3" custScaleY="79632"/>
      <dgm:spPr/>
    </dgm:pt>
    <dgm:pt modelId="{4809686B-322C-4785-BF46-3F881AA3C5B8}" type="pres">
      <dgm:prSet presAssocID="{370EE093-9CC2-43B7-B8B6-EEDF7F937144}" presName="vert1" presStyleCnt="0"/>
      <dgm:spPr/>
    </dgm:pt>
    <dgm:pt modelId="{A27CE4BA-4685-464A-8A9C-A7E68F0578D1}" type="pres">
      <dgm:prSet presAssocID="{699A05DC-99A0-4F92-9DA9-5C6E108C1670}" presName="thickLine" presStyleLbl="alignNode1" presStyleIdx="2" presStyleCnt="3"/>
      <dgm:spPr/>
    </dgm:pt>
    <dgm:pt modelId="{04BF7FE1-ED37-46D2-8704-B8C1C6D4006A}" type="pres">
      <dgm:prSet presAssocID="{699A05DC-99A0-4F92-9DA9-5C6E108C1670}" presName="horz1" presStyleCnt="0"/>
      <dgm:spPr/>
    </dgm:pt>
    <dgm:pt modelId="{F8A8B86C-3074-425F-9627-63EC46075832}" type="pres">
      <dgm:prSet presAssocID="{699A05DC-99A0-4F92-9DA9-5C6E108C1670}" presName="tx1" presStyleLbl="revTx" presStyleIdx="2" presStyleCnt="3"/>
      <dgm:spPr/>
    </dgm:pt>
    <dgm:pt modelId="{93BB1B4C-C442-49EA-A3A3-F3B60458B950}" type="pres">
      <dgm:prSet presAssocID="{699A05DC-99A0-4F92-9DA9-5C6E108C1670}" presName="vert1" presStyleCnt="0"/>
      <dgm:spPr/>
    </dgm:pt>
  </dgm:ptLst>
  <dgm:cxnLst>
    <dgm:cxn modelId="{21844612-4AF2-4C8D-98D9-806A19C20F9E}" type="presOf" srcId="{6BE108C0-E70F-4B6B-8485-DC5096B05647}" destId="{595DAB97-5851-48BD-AA74-65E226F63C67}" srcOrd="0" destOrd="0" presId="urn:microsoft.com/office/officeart/2008/layout/LinedList"/>
    <dgm:cxn modelId="{08D57E34-7149-4794-8A6C-E2960AB31B4C}" type="presOf" srcId="{699A05DC-99A0-4F92-9DA9-5C6E108C1670}" destId="{F8A8B86C-3074-425F-9627-63EC46075832}" srcOrd="0" destOrd="0" presId="urn:microsoft.com/office/officeart/2008/layout/LinedList"/>
    <dgm:cxn modelId="{BE99B0BE-F34B-4C0F-B461-567F65290C5B}" srcId="{6BE108C0-E70F-4B6B-8485-DC5096B05647}" destId="{699A05DC-99A0-4F92-9DA9-5C6E108C1670}" srcOrd="2" destOrd="0" parTransId="{6F2E20A3-372C-499F-B637-A9E1E789FD29}" sibTransId="{2F8EF425-583B-45CB-9712-14D3C8AF442B}"/>
    <dgm:cxn modelId="{D1EB39C3-BF06-4E69-80C1-51DF04252710}" type="presOf" srcId="{370EE093-9CC2-43B7-B8B6-EEDF7F937144}" destId="{02ABF8FF-9CAD-4E55-B764-EDDD4DAE4188}" srcOrd="0" destOrd="0" presId="urn:microsoft.com/office/officeart/2008/layout/LinedList"/>
    <dgm:cxn modelId="{BF21D9DB-9C52-46DD-AA44-D8A28F09C031}" type="presOf" srcId="{165E2FF0-3968-42BC-AC3C-39CD5B9ADDCF}" destId="{B4669C89-7B08-494A-880E-40925CEEC21B}" srcOrd="0" destOrd="0" presId="urn:microsoft.com/office/officeart/2008/layout/LinedList"/>
    <dgm:cxn modelId="{0051CAEE-896F-42C0-89AD-736D9F2AAE63}" srcId="{6BE108C0-E70F-4B6B-8485-DC5096B05647}" destId="{370EE093-9CC2-43B7-B8B6-EEDF7F937144}" srcOrd="1" destOrd="0" parTransId="{8D0A569A-4CE5-4821-ACC6-7C6AF639A5B4}" sibTransId="{75AB9399-12DC-41DD-803A-DF79144D57CB}"/>
    <dgm:cxn modelId="{3AF013FC-F03A-4BAF-9635-FD6EB28F05D9}" srcId="{6BE108C0-E70F-4B6B-8485-DC5096B05647}" destId="{165E2FF0-3968-42BC-AC3C-39CD5B9ADDCF}" srcOrd="0" destOrd="0" parTransId="{AF51993C-0833-4DCE-BBEB-A6A20FD35F2F}" sibTransId="{02663272-6663-4F73-A1C8-6DEC5997705B}"/>
    <dgm:cxn modelId="{319B6745-19D1-4607-A443-4760D61CF5F1}" type="presParOf" srcId="{595DAB97-5851-48BD-AA74-65E226F63C67}" destId="{5C80DD93-AE43-4F17-8911-3437CB7E79D7}" srcOrd="0" destOrd="0" presId="urn:microsoft.com/office/officeart/2008/layout/LinedList"/>
    <dgm:cxn modelId="{F08026E8-E894-4ADE-929B-CAADE083D7B1}" type="presParOf" srcId="{595DAB97-5851-48BD-AA74-65E226F63C67}" destId="{2BA47117-A74C-4F5C-AF0F-68808551145E}" srcOrd="1" destOrd="0" presId="urn:microsoft.com/office/officeart/2008/layout/LinedList"/>
    <dgm:cxn modelId="{88C14D2B-C164-46B5-A7A6-560D1313A547}" type="presParOf" srcId="{2BA47117-A74C-4F5C-AF0F-68808551145E}" destId="{B4669C89-7B08-494A-880E-40925CEEC21B}" srcOrd="0" destOrd="0" presId="urn:microsoft.com/office/officeart/2008/layout/LinedList"/>
    <dgm:cxn modelId="{6D4DC311-5FE5-44DC-A193-0C1CDAB80C2A}" type="presParOf" srcId="{2BA47117-A74C-4F5C-AF0F-68808551145E}" destId="{E23EAA02-E78A-4661-918D-34981811E151}" srcOrd="1" destOrd="0" presId="urn:microsoft.com/office/officeart/2008/layout/LinedList"/>
    <dgm:cxn modelId="{60A21CFC-7661-4A1F-A45D-8DD5A76CBEE0}" type="presParOf" srcId="{595DAB97-5851-48BD-AA74-65E226F63C67}" destId="{900312B7-A393-470D-ACD9-203AAECFB576}" srcOrd="2" destOrd="0" presId="urn:microsoft.com/office/officeart/2008/layout/LinedList"/>
    <dgm:cxn modelId="{15972E39-22B2-46DA-8C9F-033E75C58B01}" type="presParOf" srcId="{595DAB97-5851-48BD-AA74-65E226F63C67}" destId="{B7A1F0CC-6367-4222-A496-17FA03CB4F93}" srcOrd="3" destOrd="0" presId="urn:microsoft.com/office/officeart/2008/layout/LinedList"/>
    <dgm:cxn modelId="{8984BD68-DAEE-4CE7-8C9C-5292B10495C6}" type="presParOf" srcId="{B7A1F0CC-6367-4222-A496-17FA03CB4F93}" destId="{02ABF8FF-9CAD-4E55-B764-EDDD4DAE4188}" srcOrd="0" destOrd="0" presId="urn:microsoft.com/office/officeart/2008/layout/LinedList"/>
    <dgm:cxn modelId="{D1D6590C-DF76-48B2-98EF-970057019F70}" type="presParOf" srcId="{B7A1F0CC-6367-4222-A496-17FA03CB4F93}" destId="{4809686B-322C-4785-BF46-3F881AA3C5B8}" srcOrd="1" destOrd="0" presId="urn:microsoft.com/office/officeart/2008/layout/LinedList"/>
    <dgm:cxn modelId="{6A6ED61E-5597-40E4-B224-A77481BB4FC3}" type="presParOf" srcId="{595DAB97-5851-48BD-AA74-65E226F63C67}" destId="{A27CE4BA-4685-464A-8A9C-A7E68F0578D1}" srcOrd="4" destOrd="0" presId="urn:microsoft.com/office/officeart/2008/layout/LinedList"/>
    <dgm:cxn modelId="{74ADE2D9-2054-4B8A-BD16-6EBCCFE21D2F}" type="presParOf" srcId="{595DAB97-5851-48BD-AA74-65E226F63C67}" destId="{04BF7FE1-ED37-46D2-8704-B8C1C6D4006A}" srcOrd="5" destOrd="0" presId="urn:microsoft.com/office/officeart/2008/layout/LinedList"/>
    <dgm:cxn modelId="{2A4E4CAC-FB5F-42DF-8E2E-EB4F066548B6}" type="presParOf" srcId="{04BF7FE1-ED37-46D2-8704-B8C1C6D4006A}" destId="{F8A8B86C-3074-425F-9627-63EC46075832}" srcOrd="0" destOrd="0" presId="urn:microsoft.com/office/officeart/2008/layout/LinedList"/>
    <dgm:cxn modelId="{BB6B2412-3D5C-4ABB-8579-923A5176B982}" type="presParOf" srcId="{04BF7FE1-ED37-46D2-8704-B8C1C6D4006A}" destId="{93BB1B4C-C442-49EA-A3A3-F3B60458B95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064ECD-DD9C-44D8-B7BA-2CD659402C32}" type="doc">
      <dgm:prSet loTypeId="urn:microsoft.com/office/officeart/2005/8/layout/default" loCatId="list" qsTypeId="urn:microsoft.com/office/officeart/2005/8/quickstyle/simple2" qsCatId="simple" csTypeId="urn:microsoft.com/office/officeart/2005/8/colors/accent1_1" csCatId="accent1" phldr="1"/>
      <dgm:spPr/>
      <dgm:t>
        <a:bodyPr/>
        <a:lstStyle/>
        <a:p>
          <a:endParaRPr lang="en-IN"/>
        </a:p>
      </dgm:t>
    </dgm:pt>
    <dgm:pt modelId="{21F379BE-602C-42BD-9428-088B3A1051A7}">
      <dgm:prSet custT="1"/>
      <dgm:spPr/>
      <dgm:t>
        <a:bodyPr/>
        <a:lstStyle/>
        <a:p>
          <a:r>
            <a:rPr lang="en-IN" sz="1600" b="1" dirty="0"/>
            <a:t>Strengthen Community Engagement: </a:t>
          </a:r>
          <a:r>
            <a:rPr lang="en-IN" sz="1600" dirty="0"/>
            <a:t>Enhance mechanisms for community-level engagement, information dissemination, and preventive actions.</a:t>
          </a:r>
          <a:endParaRPr lang="en-IN" sz="1600" b="0" dirty="0">
            <a:latin typeface="Times New Roman" panose="02020603050405020304" pitchFamily="18" charset="0"/>
            <a:cs typeface="Times New Roman" panose="02020603050405020304" pitchFamily="18" charset="0"/>
          </a:endParaRPr>
        </a:p>
      </dgm:t>
    </dgm:pt>
    <dgm:pt modelId="{835DE609-56A1-4ABC-AE7B-0FFE778C172F}" type="parTrans" cxnId="{5C1D93C9-3BA2-4F56-B6B3-48069C8A748F}">
      <dgm:prSet/>
      <dgm:spPr/>
      <dgm:t>
        <a:bodyPr/>
        <a:lstStyle/>
        <a:p>
          <a:endParaRPr lang="en-IN" sz="1600" b="0"/>
        </a:p>
      </dgm:t>
    </dgm:pt>
    <dgm:pt modelId="{5667244D-AA4D-4FDC-BB77-83C29879E410}" type="sibTrans" cxnId="{5C1D93C9-3BA2-4F56-B6B3-48069C8A748F}">
      <dgm:prSet/>
      <dgm:spPr/>
      <dgm:t>
        <a:bodyPr/>
        <a:lstStyle/>
        <a:p>
          <a:endParaRPr lang="en-IN" sz="1600" b="0"/>
        </a:p>
      </dgm:t>
    </dgm:pt>
    <dgm:pt modelId="{1AA1963B-4644-4FE3-A6BE-039BDCC49AD4}">
      <dgm:prSet custT="1"/>
      <dgm:spPr/>
      <dgm:t>
        <a:bodyPr/>
        <a:lstStyle/>
        <a:p>
          <a:r>
            <a:rPr lang="en-IN" sz="1600" b="1" dirty="0"/>
            <a:t>Focus on Equity: </a:t>
          </a:r>
          <a:r>
            <a:rPr lang="en-IN" sz="1600" dirty="0"/>
            <a:t>Develop and integrate gender-sensitive and equitable health emergency policies</a:t>
          </a:r>
          <a:endParaRPr lang="en-IN" sz="1600" b="0" dirty="0">
            <a:latin typeface="Times New Roman" panose="02020603050405020304" pitchFamily="18" charset="0"/>
            <a:cs typeface="Times New Roman" panose="02020603050405020304" pitchFamily="18" charset="0"/>
          </a:endParaRPr>
        </a:p>
      </dgm:t>
    </dgm:pt>
    <dgm:pt modelId="{7CA55CEC-8030-482E-91C9-77D6E8FEFD36}" type="parTrans" cxnId="{25685F13-F92F-48A8-A4BF-3402F7B5A1A5}">
      <dgm:prSet/>
      <dgm:spPr/>
      <dgm:t>
        <a:bodyPr/>
        <a:lstStyle/>
        <a:p>
          <a:endParaRPr lang="en-IN" sz="1600" b="0"/>
        </a:p>
      </dgm:t>
    </dgm:pt>
    <dgm:pt modelId="{44E2A284-FF4F-4804-9F1E-62AEB6413F55}" type="sibTrans" cxnId="{25685F13-F92F-48A8-A4BF-3402F7B5A1A5}">
      <dgm:prSet/>
      <dgm:spPr/>
      <dgm:t>
        <a:bodyPr/>
        <a:lstStyle/>
        <a:p>
          <a:endParaRPr lang="en-IN" sz="1600" b="0"/>
        </a:p>
      </dgm:t>
    </dgm:pt>
    <dgm:pt modelId="{41EEFB49-8501-4246-A44F-CD9333934BB4}">
      <dgm:prSet custT="1"/>
      <dgm:spPr/>
      <dgm:t>
        <a:bodyPr/>
        <a:lstStyle/>
        <a:p>
          <a:r>
            <a:rPr lang="en-IN" sz="1600" b="1" dirty="0"/>
            <a:t>Accelerate Implementation: </a:t>
          </a:r>
          <a:r>
            <a:rPr lang="en-IN" sz="1600" dirty="0"/>
            <a:t>Expedite the alignment of health sector contingency plans with the WHO H-EDRM framework.</a:t>
          </a:r>
          <a:endParaRPr lang="en-IN" sz="1600" b="0" dirty="0">
            <a:latin typeface="Times New Roman" panose="02020603050405020304" pitchFamily="18" charset="0"/>
            <a:cs typeface="Times New Roman" panose="02020603050405020304" pitchFamily="18" charset="0"/>
          </a:endParaRPr>
        </a:p>
      </dgm:t>
    </dgm:pt>
    <dgm:pt modelId="{E85F6D7D-26A6-47CF-8B3A-03B05B3C9339}" type="parTrans" cxnId="{86211C92-0013-4A7F-9F4F-CE9E3F05725D}">
      <dgm:prSet/>
      <dgm:spPr/>
      <dgm:t>
        <a:bodyPr/>
        <a:lstStyle/>
        <a:p>
          <a:endParaRPr lang="en-IN"/>
        </a:p>
      </dgm:t>
    </dgm:pt>
    <dgm:pt modelId="{0DEF1BE7-4BF0-47A7-A6BF-0F56BE3A584F}" type="sibTrans" cxnId="{86211C92-0013-4A7F-9F4F-CE9E3F05725D}">
      <dgm:prSet/>
      <dgm:spPr/>
      <dgm:t>
        <a:bodyPr/>
        <a:lstStyle/>
        <a:p>
          <a:endParaRPr lang="en-IN"/>
        </a:p>
      </dgm:t>
    </dgm:pt>
    <dgm:pt modelId="{64AF38E1-29BC-49E6-A450-AC0EA8ABE9A9}" type="pres">
      <dgm:prSet presAssocID="{CE064ECD-DD9C-44D8-B7BA-2CD659402C32}" presName="diagram" presStyleCnt="0">
        <dgm:presLayoutVars>
          <dgm:dir/>
          <dgm:resizeHandles val="exact"/>
        </dgm:presLayoutVars>
      </dgm:prSet>
      <dgm:spPr/>
    </dgm:pt>
    <dgm:pt modelId="{4980B8EA-0E1C-406F-B3E6-19D54AF80025}" type="pres">
      <dgm:prSet presAssocID="{21F379BE-602C-42BD-9428-088B3A1051A7}" presName="node" presStyleLbl="node1" presStyleIdx="0" presStyleCnt="3">
        <dgm:presLayoutVars>
          <dgm:bulletEnabled val="1"/>
        </dgm:presLayoutVars>
      </dgm:prSet>
      <dgm:spPr/>
    </dgm:pt>
    <dgm:pt modelId="{49F97520-D654-455F-817E-F99799B7D8E3}" type="pres">
      <dgm:prSet presAssocID="{5667244D-AA4D-4FDC-BB77-83C29879E410}" presName="sibTrans" presStyleCnt="0"/>
      <dgm:spPr/>
    </dgm:pt>
    <dgm:pt modelId="{FF45CE7A-69CA-4841-BFAC-766352F80A47}" type="pres">
      <dgm:prSet presAssocID="{1AA1963B-4644-4FE3-A6BE-039BDCC49AD4}" presName="node" presStyleLbl="node1" presStyleIdx="1" presStyleCnt="3">
        <dgm:presLayoutVars>
          <dgm:bulletEnabled val="1"/>
        </dgm:presLayoutVars>
      </dgm:prSet>
      <dgm:spPr/>
    </dgm:pt>
    <dgm:pt modelId="{E40A242F-42C4-4AFE-AB55-C75263684C4E}" type="pres">
      <dgm:prSet presAssocID="{44E2A284-FF4F-4804-9F1E-62AEB6413F55}" presName="sibTrans" presStyleCnt="0"/>
      <dgm:spPr/>
    </dgm:pt>
    <dgm:pt modelId="{CCE1AA45-CD72-4C73-9AEA-E1F147B8C2F6}" type="pres">
      <dgm:prSet presAssocID="{41EEFB49-8501-4246-A44F-CD9333934BB4}" presName="node" presStyleLbl="node1" presStyleIdx="2" presStyleCnt="3">
        <dgm:presLayoutVars>
          <dgm:bulletEnabled val="1"/>
        </dgm:presLayoutVars>
      </dgm:prSet>
      <dgm:spPr/>
    </dgm:pt>
  </dgm:ptLst>
  <dgm:cxnLst>
    <dgm:cxn modelId="{25685F13-F92F-48A8-A4BF-3402F7B5A1A5}" srcId="{CE064ECD-DD9C-44D8-B7BA-2CD659402C32}" destId="{1AA1963B-4644-4FE3-A6BE-039BDCC49AD4}" srcOrd="1" destOrd="0" parTransId="{7CA55CEC-8030-482E-91C9-77D6E8FEFD36}" sibTransId="{44E2A284-FF4F-4804-9F1E-62AEB6413F55}"/>
    <dgm:cxn modelId="{763D881B-28EE-4BE5-9B0B-A4AD43484DB4}" type="presOf" srcId="{1AA1963B-4644-4FE3-A6BE-039BDCC49AD4}" destId="{FF45CE7A-69CA-4841-BFAC-766352F80A47}" srcOrd="0" destOrd="0" presId="urn:microsoft.com/office/officeart/2005/8/layout/default"/>
    <dgm:cxn modelId="{BBF25A2C-AB35-45B6-B965-B66960D33976}" type="presOf" srcId="{41EEFB49-8501-4246-A44F-CD9333934BB4}" destId="{CCE1AA45-CD72-4C73-9AEA-E1F147B8C2F6}" srcOrd="0" destOrd="0" presId="urn:microsoft.com/office/officeart/2005/8/layout/default"/>
    <dgm:cxn modelId="{521C2F32-4D67-4D93-9294-882D6454C30F}" type="presOf" srcId="{CE064ECD-DD9C-44D8-B7BA-2CD659402C32}" destId="{64AF38E1-29BC-49E6-A450-AC0EA8ABE9A9}" srcOrd="0" destOrd="0" presId="urn:microsoft.com/office/officeart/2005/8/layout/default"/>
    <dgm:cxn modelId="{86211C92-0013-4A7F-9F4F-CE9E3F05725D}" srcId="{CE064ECD-DD9C-44D8-B7BA-2CD659402C32}" destId="{41EEFB49-8501-4246-A44F-CD9333934BB4}" srcOrd="2" destOrd="0" parTransId="{E85F6D7D-26A6-47CF-8B3A-03B05B3C9339}" sibTransId="{0DEF1BE7-4BF0-47A7-A6BF-0F56BE3A584F}"/>
    <dgm:cxn modelId="{16F2F5BB-2C6C-4359-8972-8FD91B518452}" type="presOf" srcId="{21F379BE-602C-42BD-9428-088B3A1051A7}" destId="{4980B8EA-0E1C-406F-B3E6-19D54AF80025}" srcOrd="0" destOrd="0" presId="urn:microsoft.com/office/officeart/2005/8/layout/default"/>
    <dgm:cxn modelId="{5C1D93C9-3BA2-4F56-B6B3-48069C8A748F}" srcId="{CE064ECD-DD9C-44D8-B7BA-2CD659402C32}" destId="{21F379BE-602C-42BD-9428-088B3A1051A7}" srcOrd="0" destOrd="0" parTransId="{835DE609-56A1-4ABC-AE7B-0FFE778C172F}" sibTransId="{5667244D-AA4D-4FDC-BB77-83C29879E410}"/>
    <dgm:cxn modelId="{929FEC2A-0BAD-44AF-A518-87124F78D122}" type="presParOf" srcId="{64AF38E1-29BC-49E6-A450-AC0EA8ABE9A9}" destId="{4980B8EA-0E1C-406F-B3E6-19D54AF80025}" srcOrd="0" destOrd="0" presId="urn:microsoft.com/office/officeart/2005/8/layout/default"/>
    <dgm:cxn modelId="{807A8A53-A4DB-40F6-B2E7-CB97AE346DB3}" type="presParOf" srcId="{64AF38E1-29BC-49E6-A450-AC0EA8ABE9A9}" destId="{49F97520-D654-455F-817E-F99799B7D8E3}" srcOrd="1" destOrd="0" presId="urn:microsoft.com/office/officeart/2005/8/layout/default"/>
    <dgm:cxn modelId="{7ECE6DA8-6181-4F44-A895-222703B987AA}" type="presParOf" srcId="{64AF38E1-29BC-49E6-A450-AC0EA8ABE9A9}" destId="{FF45CE7A-69CA-4841-BFAC-766352F80A47}" srcOrd="2" destOrd="0" presId="urn:microsoft.com/office/officeart/2005/8/layout/default"/>
    <dgm:cxn modelId="{0F7C790E-D7FD-4913-912B-3D94F3AA2B71}" type="presParOf" srcId="{64AF38E1-29BC-49E6-A450-AC0EA8ABE9A9}" destId="{E40A242F-42C4-4AFE-AB55-C75263684C4E}" srcOrd="3" destOrd="0" presId="urn:microsoft.com/office/officeart/2005/8/layout/default"/>
    <dgm:cxn modelId="{12686F82-D6EA-4FB9-84D6-5433527D91A0}" type="presParOf" srcId="{64AF38E1-29BC-49E6-A450-AC0EA8ABE9A9}" destId="{CCE1AA45-CD72-4C73-9AEA-E1F147B8C2F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0D0149-8EFD-45B6-AD81-595548E8C93E}" type="doc">
      <dgm:prSet loTypeId="urn:microsoft.com/office/officeart/2008/layout/VerticalCircleList" loCatId="list" qsTypeId="urn:microsoft.com/office/officeart/2005/8/quickstyle/simple3" qsCatId="simple" csTypeId="urn:microsoft.com/office/officeart/2005/8/colors/accent1_2" csCatId="accent1" phldr="1"/>
      <dgm:spPr/>
      <dgm:t>
        <a:bodyPr/>
        <a:lstStyle/>
        <a:p>
          <a:endParaRPr lang="en-IN"/>
        </a:p>
      </dgm:t>
    </dgm:pt>
    <dgm:pt modelId="{B7DEF3F6-1395-405A-80C9-2C11C9CC2FE9}">
      <dgm:prSet custT="1"/>
      <dgm:spPr/>
      <dgm:t>
        <a:bodyPr/>
        <a:lstStyle/>
        <a:p>
          <a:r>
            <a:rPr lang="en-IN" sz="1600" b="0" dirty="0">
              <a:latin typeface="Times New Roman" panose="02020603050405020304" pitchFamily="18" charset="0"/>
              <a:cs typeface="Times New Roman" panose="02020603050405020304" pitchFamily="18" charset="0"/>
            </a:rPr>
            <a:t>Regional variability in healthcare systems may affect the generalizability of findings.</a:t>
          </a:r>
        </a:p>
      </dgm:t>
    </dgm:pt>
    <dgm:pt modelId="{FBF3420E-A490-4014-94FF-3CEC7997E32F}" type="parTrans" cxnId="{C575004D-E99E-482B-BC2F-B9F9A20A56D3}">
      <dgm:prSet/>
      <dgm:spPr/>
      <dgm:t>
        <a:bodyPr/>
        <a:lstStyle/>
        <a:p>
          <a:endParaRPr lang="en-IN" b="0"/>
        </a:p>
      </dgm:t>
    </dgm:pt>
    <dgm:pt modelId="{AC9299CB-9D25-43ED-BCD1-368ADFDE412F}" type="sibTrans" cxnId="{C575004D-E99E-482B-BC2F-B9F9A20A56D3}">
      <dgm:prSet/>
      <dgm:spPr/>
      <dgm:t>
        <a:bodyPr/>
        <a:lstStyle/>
        <a:p>
          <a:endParaRPr lang="en-IN" b="0"/>
        </a:p>
      </dgm:t>
    </dgm:pt>
    <dgm:pt modelId="{5128E894-443C-46E7-84B3-8428D4B42293}">
      <dgm:prSet custT="1"/>
      <dgm:spPr/>
      <dgm:t>
        <a:bodyPr/>
        <a:lstStyle/>
        <a:p>
          <a:r>
            <a:rPr lang="en-IN" sz="1600" b="0" dirty="0">
              <a:latin typeface="Times New Roman" panose="02020603050405020304" pitchFamily="18" charset="0"/>
              <a:cs typeface="Times New Roman" panose="02020603050405020304" pitchFamily="18" charset="0"/>
            </a:rPr>
            <a:t>Inconsistencies in study methodologies could impact the comparability of results.</a:t>
          </a:r>
        </a:p>
      </dgm:t>
    </dgm:pt>
    <dgm:pt modelId="{88D49078-831F-42FD-8952-4B77A4AE9696}" type="parTrans" cxnId="{FFCA7F2A-852E-4AF7-8BD7-6B97F352476D}">
      <dgm:prSet/>
      <dgm:spPr/>
      <dgm:t>
        <a:bodyPr/>
        <a:lstStyle/>
        <a:p>
          <a:endParaRPr lang="en-IN" b="0"/>
        </a:p>
      </dgm:t>
    </dgm:pt>
    <dgm:pt modelId="{2ED4C1F8-2987-46EE-B2E6-E8327C55A239}" type="sibTrans" cxnId="{FFCA7F2A-852E-4AF7-8BD7-6B97F352476D}">
      <dgm:prSet/>
      <dgm:spPr/>
      <dgm:t>
        <a:bodyPr/>
        <a:lstStyle/>
        <a:p>
          <a:endParaRPr lang="en-IN" b="0"/>
        </a:p>
      </dgm:t>
    </dgm:pt>
    <dgm:pt modelId="{0D7B17D0-2B62-416D-9969-CC6B8FE86703}">
      <dgm:prSet custT="1"/>
      <dgm:spPr/>
      <dgm:t>
        <a:bodyPr/>
        <a:lstStyle/>
        <a:p>
          <a:r>
            <a:rPr lang="en-IN" sz="1600" b="0" dirty="0">
              <a:latin typeface="Times New Roman" panose="02020603050405020304" pitchFamily="18" charset="0"/>
              <a:cs typeface="Times New Roman" panose="02020603050405020304" pitchFamily="18" charset="0"/>
            </a:rPr>
            <a:t>Limited access to full-text articles might restrict the depth of analysis.</a:t>
          </a:r>
        </a:p>
      </dgm:t>
    </dgm:pt>
    <dgm:pt modelId="{669F58AB-3D59-497B-9FD7-7E00566119E3}" type="parTrans" cxnId="{C42C2857-631D-483D-AE8F-10028EEEF5B5}">
      <dgm:prSet/>
      <dgm:spPr/>
      <dgm:t>
        <a:bodyPr/>
        <a:lstStyle/>
        <a:p>
          <a:endParaRPr lang="en-IN" b="0"/>
        </a:p>
      </dgm:t>
    </dgm:pt>
    <dgm:pt modelId="{9ADC7BCC-DCA0-497A-AB32-9714F4A89D5F}" type="sibTrans" cxnId="{C42C2857-631D-483D-AE8F-10028EEEF5B5}">
      <dgm:prSet/>
      <dgm:spPr/>
      <dgm:t>
        <a:bodyPr/>
        <a:lstStyle/>
        <a:p>
          <a:endParaRPr lang="en-IN" b="0"/>
        </a:p>
      </dgm:t>
    </dgm:pt>
    <dgm:pt modelId="{965B0ED1-0BAA-4F2F-B00A-A043416F538F}" type="pres">
      <dgm:prSet presAssocID="{FF0D0149-8EFD-45B6-AD81-595548E8C93E}" presName="Name0" presStyleCnt="0">
        <dgm:presLayoutVars>
          <dgm:dir/>
        </dgm:presLayoutVars>
      </dgm:prSet>
      <dgm:spPr/>
    </dgm:pt>
    <dgm:pt modelId="{AEE37CF7-32B7-4F89-A0E0-2246ADB44389}" type="pres">
      <dgm:prSet presAssocID="{B7DEF3F6-1395-405A-80C9-2C11C9CC2FE9}" presName="noChildren" presStyleCnt="0"/>
      <dgm:spPr/>
    </dgm:pt>
    <dgm:pt modelId="{905B7FCE-1068-4865-A43A-85E549134BC3}" type="pres">
      <dgm:prSet presAssocID="{B7DEF3F6-1395-405A-80C9-2C11C9CC2FE9}" presName="gap" presStyleCnt="0"/>
      <dgm:spPr/>
    </dgm:pt>
    <dgm:pt modelId="{EF00B0D1-2F63-4D79-9E15-C02D2BF5223A}" type="pres">
      <dgm:prSet presAssocID="{B7DEF3F6-1395-405A-80C9-2C11C9CC2FE9}" presName="medCircle2" presStyleLbl="vennNode1" presStyleIdx="0" presStyleCnt="3"/>
      <dgm:spPr/>
    </dgm:pt>
    <dgm:pt modelId="{67894B9E-C82C-4614-8B9B-4D3F667286C5}" type="pres">
      <dgm:prSet presAssocID="{B7DEF3F6-1395-405A-80C9-2C11C9CC2FE9}" presName="txLvlOnly1" presStyleLbl="revTx" presStyleIdx="0" presStyleCnt="3"/>
      <dgm:spPr/>
    </dgm:pt>
    <dgm:pt modelId="{C3D15BA0-A31F-43CF-93F5-2D4C67072AE0}" type="pres">
      <dgm:prSet presAssocID="{5128E894-443C-46E7-84B3-8428D4B42293}" presName="noChildren" presStyleCnt="0"/>
      <dgm:spPr/>
    </dgm:pt>
    <dgm:pt modelId="{B6B77670-8315-47F9-82A5-309C8D9BCC81}" type="pres">
      <dgm:prSet presAssocID="{5128E894-443C-46E7-84B3-8428D4B42293}" presName="gap" presStyleCnt="0"/>
      <dgm:spPr/>
    </dgm:pt>
    <dgm:pt modelId="{A74C10BA-1A3C-4E52-A213-38C39AE4CA36}" type="pres">
      <dgm:prSet presAssocID="{5128E894-443C-46E7-84B3-8428D4B42293}" presName="medCircle2" presStyleLbl="vennNode1" presStyleIdx="1" presStyleCnt="3"/>
      <dgm:spPr/>
    </dgm:pt>
    <dgm:pt modelId="{92C080D8-AC30-40D9-A371-4868F5D8C2FC}" type="pres">
      <dgm:prSet presAssocID="{5128E894-443C-46E7-84B3-8428D4B42293}" presName="txLvlOnly1" presStyleLbl="revTx" presStyleIdx="1" presStyleCnt="3"/>
      <dgm:spPr/>
    </dgm:pt>
    <dgm:pt modelId="{DB3CBCEB-D69F-4173-95E8-E2D0BFDC0876}" type="pres">
      <dgm:prSet presAssocID="{0D7B17D0-2B62-416D-9969-CC6B8FE86703}" presName="noChildren" presStyleCnt="0"/>
      <dgm:spPr/>
    </dgm:pt>
    <dgm:pt modelId="{023E2E9D-6C8A-4D0A-8328-8C0473D8B319}" type="pres">
      <dgm:prSet presAssocID="{0D7B17D0-2B62-416D-9969-CC6B8FE86703}" presName="gap" presStyleCnt="0"/>
      <dgm:spPr/>
    </dgm:pt>
    <dgm:pt modelId="{91E28B65-97CA-480C-A0F2-F33707D74FC7}" type="pres">
      <dgm:prSet presAssocID="{0D7B17D0-2B62-416D-9969-CC6B8FE86703}" presName="medCircle2" presStyleLbl="vennNode1" presStyleIdx="2" presStyleCnt="3"/>
      <dgm:spPr/>
    </dgm:pt>
    <dgm:pt modelId="{5E3E81BC-64C6-41E5-9F9D-22A87C604E9E}" type="pres">
      <dgm:prSet presAssocID="{0D7B17D0-2B62-416D-9969-CC6B8FE86703}" presName="txLvlOnly1" presStyleLbl="revTx" presStyleIdx="2" presStyleCnt="3"/>
      <dgm:spPr/>
    </dgm:pt>
  </dgm:ptLst>
  <dgm:cxnLst>
    <dgm:cxn modelId="{FFCA7F2A-852E-4AF7-8BD7-6B97F352476D}" srcId="{FF0D0149-8EFD-45B6-AD81-595548E8C93E}" destId="{5128E894-443C-46E7-84B3-8428D4B42293}" srcOrd="1" destOrd="0" parTransId="{88D49078-831F-42FD-8952-4B77A4AE9696}" sibTransId="{2ED4C1F8-2987-46EE-B2E6-E8327C55A239}"/>
    <dgm:cxn modelId="{D992AE2A-006F-4152-A75A-11304593FB71}" type="presOf" srcId="{0D7B17D0-2B62-416D-9969-CC6B8FE86703}" destId="{5E3E81BC-64C6-41E5-9F9D-22A87C604E9E}" srcOrd="0" destOrd="0" presId="urn:microsoft.com/office/officeart/2008/layout/VerticalCircleList"/>
    <dgm:cxn modelId="{79F1BB2D-FB75-4B41-AF9C-7D386D01535E}" type="presOf" srcId="{5128E894-443C-46E7-84B3-8428D4B42293}" destId="{92C080D8-AC30-40D9-A371-4868F5D8C2FC}" srcOrd="0" destOrd="0" presId="urn:microsoft.com/office/officeart/2008/layout/VerticalCircleList"/>
    <dgm:cxn modelId="{C575004D-E99E-482B-BC2F-B9F9A20A56D3}" srcId="{FF0D0149-8EFD-45B6-AD81-595548E8C93E}" destId="{B7DEF3F6-1395-405A-80C9-2C11C9CC2FE9}" srcOrd="0" destOrd="0" parTransId="{FBF3420E-A490-4014-94FF-3CEC7997E32F}" sibTransId="{AC9299CB-9D25-43ED-BCD1-368ADFDE412F}"/>
    <dgm:cxn modelId="{C42C2857-631D-483D-AE8F-10028EEEF5B5}" srcId="{FF0D0149-8EFD-45B6-AD81-595548E8C93E}" destId="{0D7B17D0-2B62-416D-9969-CC6B8FE86703}" srcOrd="2" destOrd="0" parTransId="{669F58AB-3D59-497B-9FD7-7E00566119E3}" sibTransId="{9ADC7BCC-DCA0-497A-AB32-9714F4A89D5F}"/>
    <dgm:cxn modelId="{A074AD85-9451-4EB4-A3F3-8B4709BD7D7A}" type="presOf" srcId="{FF0D0149-8EFD-45B6-AD81-595548E8C93E}" destId="{965B0ED1-0BAA-4F2F-B00A-A043416F538F}" srcOrd="0" destOrd="0" presId="urn:microsoft.com/office/officeart/2008/layout/VerticalCircleList"/>
    <dgm:cxn modelId="{11FE5BCF-528D-4D9A-BC49-7646B1DF660F}" type="presOf" srcId="{B7DEF3F6-1395-405A-80C9-2C11C9CC2FE9}" destId="{67894B9E-C82C-4614-8B9B-4D3F667286C5}" srcOrd="0" destOrd="0" presId="urn:microsoft.com/office/officeart/2008/layout/VerticalCircleList"/>
    <dgm:cxn modelId="{C31F5A01-96B6-4264-B605-97ABDAF44E58}" type="presParOf" srcId="{965B0ED1-0BAA-4F2F-B00A-A043416F538F}" destId="{AEE37CF7-32B7-4F89-A0E0-2246ADB44389}" srcOrd="0" destOrd="0" presId="urn:microsoft.com/office/officeart/2008/layout/VerticalCircleList"/>
    <dgm:cxn modelId="{B0CE233C-3ED5-411B-84C3-84A668AC342F}" type="presParOf" srcId="{AEE37CF7-32B7-4F89-A0E0-2246ADB44389}" destId="{905B7FCE-1068-4865-A43A-85E549134BC3}" srcOrd="0" destOrd="0" presId="urn:microsoft.com/office/officeart/2008/layout/VerticalCircleList"/>
    <dgm:cxn modelId="{139FDD83-0673-4DC6-8E8B-B96651EFEE66}" type="presParOf" srcId="{AEE37CF7-32B7-4F89-A0E0-2246ADB44389}" destId="{EF00B0D1-2F63-4D79-9E15-C02D2BF5223A}" srcOrd="1" destOrd="0" presId="urn:microsoft.com/office/officeart/2008/layout/VerticalCircleList"/>
    <dgm:cxn modelId="{EA2DB9A9-2947-4183-88F9-E664761B232B}" type="presParOf" srcId="{AEE37CF7-32B7-4F89-A0E0-2246ADB44389}" destId="{67894B9E-C82C-4614-8B9B-4D3F667286C5}" srcOrd="2" destOrd="0" presId="urn:microsoft.com/office/officeart/2008/layout/VerticalCircleList"/>
    <dgm:cxn modelId="{19A634A5-D364-482C-B254-553C43D9FC2E}" type="presParOf" srcId="{965B0ED1-0BAA-4F2F-B00A-A043416F538F}" destId="{C3D15BA0-A31F-43CF-93F5-2D4C67072AE0}" srcOrd="1" destOrd="0" presId="urn:microsoft.com/office/officeart/2008/layout/VerticalCircleList"/>
    <dgm:cxn modelId="{E2FD21CB-998E-4D83-9094-2BBF4CAEC61A}" type="presParOf" srcId="{C3D15BA0-A31F-43CF-93F5-2D4C67072AE0}" destId="{B6B77670-8315-47F9-82A5-309C8D9BCC81}" srcOrd="0" destOrd="0" presId="urn:microsoft.com/office/officeart/2008/layout/VerticalCircleList"/>
    <dgm:cxn modelId="{5C382904-CED9-44E3-BB05-804737EE2421}" type="presParOf" srcId="{C3D15BA0-A31F-43CF-93F5-2D4C67072AE0}" destId="{A74C10BA-1A3C-4E52-A213-38C39AE4CA36}" srcOrd="1" destOrd="0" presId="urn:microsoft.com/office/officeart/2008/layout/VerticalCircleList"/>
    <dgm:cxn modelId="{AE1CB9E7-1D1A-48F5-BC9D-AAD887A7860C}" type="presParOf" srcId="{C3D15BA0-A31F-43CF-93F5-2D4C67072AE0}" destId="{92C080D8-AC30-40D9-A371-4868F5D8C2FC}" srcOrd="2" destOrd="0" presId="urn:microsoft.com/office/officeart/2008/layout/VerticalCircleList"/>
    <dgm:cxn modelId="{C893179F-30EC-4A46-8377-207B71B19E4C}" type="presParOf" srcId="{965B0ED1-0BAA-4F2F-B00A-A043416F538F}" destId="{DB3CBCEB-D69F-4173-95E8-E2D0BFDC0876}" srcOrd="2" destOrd="0" presId="urn:microsoft.com/office/officeart/2008/layout/VerticalCircleList"/>
    <dgm:cxn modelId="{0412DBC8-CEE6-4DB6-B836-7F015D9B70A4}" type="presParOf" srcId="{DB3CBCEB-D69F-4173-95E8-E2D0BFDC0876}" destId="{023E2E9D-6C8A-4D0A-8328-8C0473D8B319}" srcOrd="0" destOrd="0" presId="urn:microsoft.com/office/officeart/2008/layout/VerticalCircleList"/>
    <dgm:cxn modelId="{A2C9DA7A-7F9D-414B-918F-1B9D52F39546}" type="presParOf" srcId="{DB3CBCEB-D69F-4173-95E8-E2D0BFDC0876}" destId="{91E28B65-97CA-480C-A0F2-F33707D74FC7}" srcOrd="1" destOrd="0" presId="urn:microsoft.com/office/officeart/2008/layout/VerticalCircleList"/>
    <dgm:cxn modelId="{71A6C3FA-2D90-4BD9-9DCC-6A018B7051FD}" type="presParOf" srcId="{DB3CBCEB-D69F-4173-95E8-E2D0BFDC0876}" destId="{5E3E81BC-64C6-41E5-9F9D-22A87C604E9E}"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6748A1-FE7A-400E-B2FF-D09669A074F7}">
      <dsp:nvSpPr>
        <dsp:cNvPr id="0" name=""/>
        <dsp:cNvSpPr/>
      </dsp:nvSpPr>
      <dsp:spPr>
        <a:xfrm rot="16200000">
          <a:off x="-819485" y="821910"/>
          <a:ext cx="4023360" cy="2379538"/>
        </a:xfrm>
        <a:prstGeom prst="flowChartManualOperation">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0" tIns="0" rIns="82972" bIns="0" numCol="1" spcCol="1270" anchor="ctr" anchorCtr="0">
          <a:noAutofit/>
        </a:bodyPr>
        <a:lstStyle/>
        <a:p>
          <a:pPr marL="0" lvl="0" indent="0" algn="ctr" defTabSz="577850">
            <a:lnSpc>
              <a:spcPct val="90000"/>
            </a:lnSpc>
            <a:spcBef>
              <a:spcPct val="0"/>
            </a:spcBef>
            <a:spcAft>
              <a:spcPct val="35000"/>
            </a:spcAft>
            <a:buNone/>
          </a:pPr>
          <a:r>
            <a:rPr lang="en-US" altLang="en-US" sz="1300" kern="1200" dirty="0">
              <a:latin typeface="Arial Black" panose="020B0A04020102020204" pitchFamily="34" charset="0"/>
            </a:rPr>
            <a:t>Health System</a:t>
          </a:r>
        </a:p>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The health system comprises all the organizations, institutions, people, resources, and actions whose primary purpose is to improve, restore or maintain health</a:t>
          </a:r>
          <a:endParaRPr lang="en-IN" sz="1300" kern="1200" dirty="0"/>
        </a:p>
      </dsp:txBody>
      <dsp:txXfrm rot="5400000">
        <a:off x="2426" y="804671"/>
        <a:ext cx="2379538" cy="2414016"/>
      </dsp:txXfrm>
    </dsp:sp>
    <dsp:sp modelId="{BEAA65C3-42BC-4BC6-AC86-8F2129796373}">
      <dsp:nvSpPr>
        <dsp:cNvPr id="0" name=""/>
        <dsp:cNvSpPr/>
      </dsp:nvSpPr>
      <dsp:spPr>
        <a:xfrm rot="16200000">
          <a:off x="1738518" y="821910"/>
          <a:ext cx="4023360" cy="2379538"/>
        </a:xfrm>
        <a:prstGeom prst="flowChartManualOperation">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0" tIns="0" rIns="82972"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The goals of a health system are improving health and health equity in ways that are responsive, financially fair and make the best or most efficient use of available resources. </a:t>
          </a:r>
          <a:endParaRPr lang="en-IN" sz="1300" kern="1200" dirty="0"/>
        </a:p>
      </dsp:txBody>
      <dsp:txXfrm rot="5400000">
        <a:off x="2560429" y="804671"/>
        <a:ext cx="2379538" cy="2414016"/>
      </dsp:txXfrm>
    </dsp:sp>
    <dsp:sp modelId="{B3B3CF47-9D60-41F1-A046-300F53B0EECA}">
      <dsp:nvSpPr>
        <dsp:cNvPr id="0" name=""/>
        <dsp:cNvSpPr/>
      </dsp:nvSpPr>
      <dsp:spPr>
        <a:xfrm rot="16200000">
          <a:off x="4296521" y="821910"/>
          <a:ext cx="4023360" cy="2379538"/>
        </a:xfrm>
        <a:prstGeom prst="flowChartManualOperation">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0" tIns="0" rIns="82972"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Six health system building blocks together constitute a complete health system – health service delivery; health workforce; health information; medical technologies; health financing; leadership and governance</a:t>
          </a:r>
          <a:endParaRPr lang="en-US" altLang="en-US" sz="1300" kern="1200" dirty="0">
            <a:latin typeface="Sitka Subheading" panose="02000505000000020004" pitchFamily="2" charset="0"/>
          </a:endParaRPr>
        </a:p>
        <a:p>
          <a:pPr marL="0" lvl="0" indent="0" algn="ctr" defTabSz="577850">
            <a:lnSpc>
              <a:spcPct val="90000"/>
            </a:lnSpc>
            <a:spcBef>
              <a:spcPct val="0"/>
            </a:spcBef>
            <a:spcAft>
              <a:spcPct val="35000"/>
            </a:spcAft>
            <a:buNone/>
          </a:pPr>
          <a:endParaRPr lang="en-IN" sz="1300" kern="1200" dirty="0"/>
        </a:p>
      </dsp:txBody>
      <dsp:txXfrm rot="5400000">
        <a:off x="5118432" y="804671"/>
        <a:ext cx="2379538" cy="2414016"/>
      </dsp:txXfrm>
    </dsp:sp>
    <dsp:sp modelId="{B4A8EC45-A468-497C-92DF-8B8B00C1A922}">
      <dsp:nvSpPr>
        <dsp:cNvPr id="0" name=""/>
        <dsp:cNvSpPr/>
      </dsp:nvSpPr>
      <dsp:spPr>
        <a:xfrm rot="16200000">
          <a:off x="6854525" y="821910"/>
          <a:ext cx="4023360" cy="2379538"/>
        </a:xfrm>
        <a:prstGeom prst="flowChartManualOperation">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2550" tIns="0" rIns="82972" bIns="0" numCol="1" spcCol="1270" anchor="ctr" anchorCtr="0">
          <a:noAutofit/>
        </a:bodyPr>
        <a:lstStyle/>
        <a:p>
          <a:pPr marL="0" lvl="0" indent="0" algn="ctr" defTabSz="577850">
            <a:lnSpc>
              <a:spcPct val="90000"/>
            </a:lnSpc>
            <a:spcBef>
              <a:spcPct val="0"/>
            </a:spcBef>
            <a:spcAft>
              <a:spcPct val="35000"/>
            </a:spcAft>
            <a:buNone/>
          </a:pPr>
          <a:r>
            <a:rPr lang="en-IN" sz="1300" b="1" kern="1200" dirty="0"/>
            <a:t>Climate resilient health systems</a:t>
          </a:r>
        </a:p>
        <a:p>
          <a:pPr marL="0" lvl="0" indent="0" algn="ctr" defTabSz="577850">
            <a:lnSpc>
              <a:spcPct val="90000"/>
            </a:lnSpc>
            <a:spcBef>
              <a:spcPct val="0"/>
            </a:spcBef>
            <a:spcAft>
              <a:spcPct val="35000"/>
            </a:spcAft>
            <a:buNone/>
          </a:pPr>
          <a:r>
            <a:rPr lang="en-US" sz="1300" b="0" kern="1200" dirty="0">
              <a:latin typeface="Sitka Subheading" panose="02000505000000020004" pitchFamily="2" charset="0"/>
            </a:rPr>
            <a:t>Climate resilient health systems are those capable of anticipating, responding to, coping with, recovering from, and adapting to climate-related shocks and stress, to bring about sustained improvements in population health, despite an unstable climate.</a:t>
          </a:r>
          <a:endParaRPr lang="en-IN" sz="1300" kern="1200" dirty="0"/>
        </a:p>
      </dsp:txBody>
      <dsp:txXfrm rot="5400000">
        <a:off x="7676436" y="804671"/>
        <a:ext cx="2379538" cy="2414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6C28C-DED5-4748-9696-6F742A05FF4D}">
      <dsp:nvSpPr>
        <dsp:cNvPr id="0" name=""/>
        <dsp:cNvSpPr/>
      </dsp:nvSpPr>
      <dsp:spPr>
        <a:xfrm>
          <a:off x="201167" y="502920"/>
          <a:ext cx="9656064" cy="3017519"/>
        </a:xfrm>
        <a:prstGeom prst="rect">
          <a:avLst/>
        </a:prstGeom>
        <a:solidFill>
          <a:schemeClr val="lt1">
            <a:alpha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txBody>
        <a:bodyPr spcFirstLastPara="0" vert="horz" wrap="square" lIns="2043867" tIns="60960" rIns="60960" bIns="60960" numCol="1" spcCol="1270" anchor="ctr" anchorCtr="0">
          <a:noAutofit/>
        </a:bodyPr>
        <a:lstStyle/>
        <a:p>
          <a:pPr marL="0" lvl="0" indent="0" algn="just" defTabSz="711200">
            <a:lnSpc>
              <a:spcPct val="90000"/>
            </a:lnSpc>
            <a:spcBef>
              <a:spcPct val="0"/>
            </a:spcBef>
            <a:spcAft>
              <a:spcPct val="35000"/>
            </a:spcAft>
            <a:buNone/>
          </a:pPr>
          <a:r>
            <a:rPr lang="en-IN" sz="1600" kern="1200" dirty="0">
              <a:latin typeface="Cambria Math" panose="02040503050406030204" pitchFamily="18" charset="0"/>
              <a:ea typeface="Cambria Math" panose="02040503050406030204" pitchFamily="18" charset="0"/>
            </a:rPr>
            <a:t>To understand the implementation of WHO Indicators through NAPCCHH.</a:t>
          </a:r>
          <a:endParaRPr lang="en-IN" sz="1600" kern="1200" dirty="0"/>
        </a:p>
      </dsp:txBody>
      <dsp:txXfrm>
        <a:off x="201167" y="502920"/>
        <a:ext cx="9656064" cy="3017519"/>
      </dsp:txXfrm>
    </dsp:sp>
    <dsp:sp modelId="{00A05A66-7465-4A03-A26E-7D5B08A26FDB}">
      <dsp:nvSpPr>
        <dsp:cNvPr id="0" name=""/>
        <dsp:cNvSpPr/>
      </dsp:nvSpPr>
      <dsp:spPr>
        <a:xfrm>
          <a:off x="722049" y="1277969"/>
          <a:ext cx="995024" cy="12334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83F21-75E0-492D-AB56-64E82E2EE6D4}">
      <dsp:nvSpPr>
        <dsp:cNvPr id="0" name=""/>
        <dsp:cNvSpPr/>
      </dsp:nvSpPr>
      <dsp:spPr>
        <a:xfrm>
          <a:off x="0" y="147695"/>
          <a:ext cx="2488882" cy="1493329"/>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Study Type</a:t>
          </a:r>
          <a:r>
            <a:rPr lang="en-US" sz="3200" kern="1200" dirty="0"/>
            <a:t> </a:t>
          </a:r>
          <a:endParaRPr lang="en-IN" sz="3200" kern="1200" dirty="0"/>
        </a:p>
      </dsp:txBody>
      <dsp:txXfrm>
        <a:off x="0" y="147695"/>
        <a:ext cx="2488882" cy="1493329"/>
      </dsp:txXfrm>
    </dsp:sp>
    <dsp:sp modelId="{EB471563-1E7F-479A-9504-9BB091B0B4AA}">
      <dsp:nvSpPr>
        <dsp:cNvPr id="0" name=""/>
        <dsp:cNvSpPr/>
      </dsp:nvSpPr>
      <dsp:spPr>
        <a:xfrm>
          <a:off x="2737770" y="147695"/>
          <a:ext cx="2488882" cy="1493329"/>
        </a:xfrm>
        <a:prstGeom prst="rect">
          <a:avLst/>
        </a:prstGeom>
        <a:gradFill rotWithShape="0">
          <a:gsLst>
            <a:gs pos="0">
              <a:schemeClr val="accent3">
                <a:hueOff val="0"/>
                <a:satOff val="0"/>
                <a:lumOff val="0"/>
                <a:alphaOff val="0"/>
                <a:tint val="65000"/>
                <a:shade val="92000"/>
                <a:satMod val="130000"/>
              </a:schemeClr>
            </a:gs>
            <a:gs pos="45000">
              <a:schemeClr val="accent3">
                <a:hueOff val="0"/>
                <a:satOff val="0"/>
                <a:lumOff val="0"/>
                <a:alphaOff val="0"/>
                <a:tint val="60000"/>
                <a:shade val="99000"/>
                <a:satMod val="120000"/>
              </a:schemeClr>
            </a:gs>
            <a:gs pos="100000">
              <a:schemeClr val="accent3">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Search Strategy</a:t>
          </a:r>
          <a:endParaRPr lang="en-IN" sz="1600" b="1" kern="1200" dirty="0"/>
        </a:p>
      </dsp:txBody>
      <dsp:txXfrm>
        <a:off x="2737770" y="147695"/>
        <a:ext cx="2488882" cy="1493329"/>
      </dsp:txXfrm>
    </dsp:sp>
    <dsp:sp modelId="{D47AC364-9D4B-4987-BBC7-56B712E7DED5}">
      <dsp:nvSpPr>
        <dsp:cNvPr id="0" name=""/>
        <dsp:cNvSpPr/>
      </dsp:nvSpPr>
      <dsp:spPr>
        <a:xfrm>
          <a:off x="5475541" y="147695"/>
          <a:ext cx="2488882" cy="1493329"/>
        </a:xfrm>
        <a:prstGeom prst="rect">
          <a:avLst/>
        </a:prstGeom>
        <a:gradFill rotWithShape="0">
          <a:gsLst>
            <a:gs pos="0">
              <a:schemeClr val="accent4">
                <a:hueOff val="0"/>
                <a:satOff val="0"/>
                <a:lumOff val="0"/>
                <a:alphaOff val="0"/>
                <a:tint val="65000"/>
                <a:shade val="92000"/>
                <a:satMod val="130000"/>
              </a:schemeClr>
            </a:gs>
            <a:gs pos="45000">
              <a:schemeClr val="accent4">
                <a:hueOff val="0"/>
                <a:satOff val="0"/>
                <a:lumOff val="0"/>
                <a:alphaOff val="0"/>
                <a:tint val="60000"/>
                <a:shade val="99000"/>
                <a:satMod val="120000"/>
              </a:schemeClr>
            </a:gs>
            <a:gs pos="100000">
              <a:schemeClr val="accent4">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Selection Criteria</a:t>
          </a:r>
          <a:endParaRPr lang="en-IN" sz="1600" b="1" kern="1200" dirty="0"/>
        </a:p>
      </dsp:txBody>
      <dsp:txXfrm>
        <a:off x="5475541" y="147695"/>
        <a:ext cx="2488882" cy="1493329"/>
      </dsp:txXfrm>
    </dsp:sp>
    <dsp:sp modelId="{AE7406C1-2E1C-4CDA-9EA2-9BF3B2AD7740}">
      <dsp:nvSpPr>
        <dsp:cNvPr id="0" name=""/>
        <dsp:cNvSpPr/>
      </dsp:nvSpPr>
      <dsp:spPr>
        <a:xfrm>
          <a:off x="0" y="1889913"/>
          <a:ext cx="2488882" cy="1493329"/>
        </a:xfrm>
        <a:prstGeom prst="rect">
          <a:avLst/>
        </a:prstGeom>
        <a:gradFill rotWithShape="0">
          <a:gsLst>
            <a:gs pos="0">
              <a:schemeClr val="accent5">
                <a:hueOff val="0"/>
                <a:satOff val="0"/>
                <a:lumOff val="0"/>
                <a:alphaOff val="0"/>
                <a:tint val="65000"/>
                <a:shade val="92000"/>
                <a:satMod val="130000"/>
              </a:schemeClr>
            </a:gs>
            <a:gs pos="45000">
              <a:schemeClr val="accent5">
                <a:hueOff val="0"/>
                <a:satOff val="0"/>
                <a:lumOff val="0"/>
                <a:alphaOff val="0"/>
                <a:tint val="60000"/>
                <a:shade val="99000"/>
                <a:satMod val="120000"/>
              </a:schemeClr>
            </a:gs>
            <a:gs pos="100000">
              <a:schemeClr val="accent5">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Selection Process</a:t>
          </a:r>
          <a:endParaRPr lang="en-IN" sz="1600" b="1" kern="1200" dirty="0"/>
        </a:p>
      </dsp:txBody>
      <dsp:txXfrm>
        <a:off x="0" y="1889913"/>
        <a:ext cx="2488882" cy="1493329"/>
      </dsp:txXfrm>
    </dsp:sp>
    <dsp:sp modelId="{7FD6864E-0EDB-4205-AADE-F4AE58167AD5}">
      <dsp:nvSpPr>
        <dsp:cNvPr id="0" name=""/>
        <dsp:cNvSpPr/>
      </dsp:nvSpPr>
      <dsp:spPr>
        <a:xfrm>
          <a:off x="2737770" y="1889913"/>
          <a:ext cx="2488882" cy="1493329"/>
        </a:xfrm>
        <a:prstGeom prst="rect">
          <a:avLst/>
        </a:prstGeom>
        <a:gradFill rotWithShape="0">
          <a:gsLst>
            <a:gs pos="0">
              <a:schemeClr val="accent6">
                <a:hueOff val="0"/>
                <a:satOff val="0"/>
                <a:lumOff val="0"/>
                <a:alphaOff val="0"/>
                <a:tint val="65000"/>
                <a:shade val="92000"/>
                <a:satMod val="130000"/>
              </a:schemeClr>
            </a:gs>
            <a:gs pos="45000">
              <a:schemeClr val="accent6">
                <a:hueOff val="0"/>
                <a:satOff val="0"/>
                <a:lumOff val="0"/>
                <a:alphaOff val="0"/>
                <a:tint val="60000"/>
                <a:shade val="99000"/>
                <a:satMod val="120000"/>
              </a:schemeClr>
            </a:gs>
            <a:gs pos="100000">
              <a:schemeClr val="accent6">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Information Sources</a:t>
          </a:r>
          <a:endParaRPr lang="en-IN" sz="1600" b="1" kern="1200" dirty="0"/>
        </a:p>
      </dsp:txBody>
      <dsp:txXfrm>
        <a:off x="2737770" y="1889913"/>
        <a:ext cx="2488882" cy="1493329"/>
      </dsp:txXfrm>
    </dsp:sp>
    <dsp:sp modelId="{C4F77987-3D4C-481F-B158-E636DF2ED509}">
      <dsp:nvSpPr>
        <dsp:cNvPr id="0" name=""/>
        <dsp:cNvSpPr/>
      </dsp:nvSpPr>
      <dsp:spPr>
        <a:xfrm>
          <a:off x="5475541" y="1889913"/>
          <a:ext cx="2488882" cy="1493329"/>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Data Management</a:t>
          </a:r>
          <a:endParaRPr lang="en-IN" sz="1600" b="1" kern="1200" dirty="0"/>
        </a:p>
      </dsp:txBody>
      <dsp:txXfrm>
        <a:off x="5475541" y="1889913"/>
        <a:ext cx="2488882" cy="14933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6A837-F1FA-4CB9-B3A9-51B014CDCEE3}">
      <dsp:nvSpPr>
        <dsp:cNvPr id="0" name=""/>
        <dsp:cNvSpPr/>
      </dsp:nvSpPr>
      <dsp:spPr>
        <a:xfrm>
          <a:off x="0" y="2336"/>
          <a:ext cx="9347619"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20E2A7E-7E17-4048-89EE-CE00053F97BD}">
      <dsp:nvSpPr>
        <dsp:cNvPr id="0" name=""/>
        <dsp:cNvSpPr/>
      </dsp:nvSpPr>
      <dsp:spPr>
        <a:xfrm>
          <a:off x="0" y="2336"/>
          <a:ext cx="9347619" cy="643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u="sng" kern="1200" dirty="0"/>
            <a:t>Study type- Secondary data analysis using PRISMA </a:t>
          </a:r>
          <a:r>
            <a:rPr lang="en-US" sz="1600" b="1" u="sng" kern="1200" dirty="0" err="1"/>
            <a:t>guidlines</a:t>
          </a:r>
          <a:endParaRPr lang="en-IN" sz="1600" kern="1200" dirty="0"/>
        </a:p>
      </dsp:txBody>
      <dsp:txXfrm>
        <a:off x="0" y="2336"/>
        <a:ext cx="9347619" cy="643744"/>
      </dsp:txXfrm>
    </dsp:sp>
    <dsp:sp modelId="{A49F7749-FB36-4775-B522-C5277F7DF3B8}">
      <dsp:nvSpPr>
        <dsp:cNvPr id="0" name=""/>
        <dsp:cNvSpPr/>
      </dsp:nvSpPr>
      <dsp:spPr>
        <a:xfrm>
          <a:off x="0" y="646080"/>
          <a:ext cx="9347619"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A54AD24-366E-4E61-8455-A9AEC0A5FD14}">
      <dsp:nvSpPr>
        <dsp:cNvPr id="0" name=""/>
        <dsp:cNvSpPr/>
      </dsp:nvSpPr>
      <dsp:spPr>
        <a:xfrm>
          <a:off x="0" y="646080"/>
          <a:ext cx="9338490" cy="9697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u="sng" kern="1200" dirty="0"/>
            <a:t>Time Frames-</a:t>
          </a:r>
          <a:r>
            <a:rPr lang="en-US" sz="1600" b="0" u="none" kern="1200" dirty="0"/>
            <a:t> 2015-2024</a:t>
          </a:r>
          <a:endParaRPr lang="en-IN" sz="1600" kern="1200" dirty="0"/>
        </a:p>
      </dsp:txBody>
      <dsp:txXfrm>
        <a:off x="0" y="646080"/>
        <a:ext cx="9338490" cy="969781"/>
      </dsp:txXfrm>
    </dsp:sp>
    <dsp:sp modelId="{E939E29B-4689-4735-9E2C-708820F396B1}">
      <dsp:nvSpPr>
        <dsp:cNvPr id="0" name=""/>
        <dsp:cNvSpPr/>
      </dsp:nvSpPr>
      <dsp:spPr>
        <a:xfrm>
          <a:off x="0" y="1143914"/>
          <a:ext cx="9347619"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3C6D688-E509-4F70-B781-5DCF48AD324A}">
      <dsp:nvSpPr>
        <dsp:cNvPr id="0" name=""/>
        <dsp:cNvSpPr/>
      </dsp:nvSpPr>
      <dsp:spPr>
        <a:xfrm>
          <a:off x="0" y="1615862"/>
          <a:ext cx="9338490" cy="9045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en-US" sz="1600" b="1" u="sng" kern="1200" dirty="0"/>
            <a:t>Information Sources- </a:t>
          </a:r>
          <a:r>
            <a:rPr lang="en-US" sz="1600" kern="1200" dirty="0"/>
            <a:t>The following databases &amp; grey literature, using the identified search terms, were used. </a:t>
          </a:r>
          <a:r>
            <a:rPr lang="en-IN" sz="1600" b="0" kern="1200" dirty="0"/>
            <a:t>PubMed, Research Gate, Google Scholar</a:t>
          </a:r>
          <a:r>
            <a:rPr lang="en-IN" sz="500" b="0" kern="1200" dirty="0"/>
            <a:t>. </a:t>
          </a:r>
          <a:r>
            <a:rPr lang="en-IN" sz="1600" b="0" kern="1200" dirty="0"/>
            <a:t>etc.</a:t>
          </a:r>
          <a:endParaRPr lang="en-IN" sz="500" b="0" kern="1200" dirty="0"/>
        </a:p>
      </dsp:txBody>
      <dsp:txXfrm>
        <a:off x="0" y="1615862"/>
        <a:ext cx="9338490" cy="904583"/>
      </dsp:txXfrm>
    </dsp:sp>
    <dsp:sp modelId="{07B6F9AC-A4BF-431D-9891-5399CFE95718}">
      <dsp:nvSpPr>
        <dsp:cNvPr id="0" name=""/>
        <dsp:cNvSpPr/>
      </dsp:nvSpPr>
      <dsp:spPr>
        <a:xfrm>
          <a:off x="0" y="2333630"/>
          <a:ext cx="9347619"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F1A0FF0-6AE7-4C14-90A3-B7FF1AF0B0CC}">
      <dsp:nvSpPr>
        <dsp:cNvPr id="0" name=""/>
        <dsp:cNvSpPr/>
      </dsp:nvSpPr>
      <dsp:spPr>
        <a:xfrm>
          <a:off x="0" y="2520445"/>
          <a:ext cx="9347619" cy="643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en-IN" sz="1600" b="1" u="sng" kern="1200" dirty="0"/>
            <a:t>Inclusion Criteria-</a:t>
          </a:r>
          <a:r>
            <a:rPr lang="en-IN" sz="1600" kern="1200" dirty="0"/>
            <a:t> </a:t>
          </a:r>
          <a:r>
            <a:rPr lang="en-IN" sz="1600" kern="1200" dirty="0">
              <a:effectLst/>
            </a:rPr>
            <a:t>Relevant literature, guidelines, policies, and frameworks related to climate resilience and emergency management in health systems. </a:t>
          </a:r>
          <a:endParaRPr lang="en-IN" sz="500" kern="1200" dirty="0"/>
        </a:p>
      </dsp:txBody>
      <dsp:txXfrm>
        <a:off x="0" y="2520445"/>
        <a:ext cx="9347619" cy="643744"/>
      </dsp:txXfrm>
    </dsp:sp>
    <dsp:sp modelId="{20A172B0-53F5-44F6-A138-2CB17A7C353E}">
      <dsp:nvSpPr>
        <dsp:cNvPr id="0" name=""/>
        <dsp:cNvSpPr/>
      </dsp:nvSpPr>
      <dsp:spPr>
        <a:xfrm>
          <a:off x="0" y="3164189"/>
          <a:ext cx="9347619"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1904595F-30A3-4312-A1A0-ABAD25F2EDAF}">
      <dsp:nvSpPr>
        <dsp:cNvPr id="0" name=""/>
        <dsp:cNvSpPr/>
      </dsp:nvSpPr>
      <dsp:spPr>
        <a:xfrm>
          <a:off x="0" y="3164189"/>
          <a:ext cx="9347619" cy="643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en-IN" sz="1600" kern="1200" dirty="0"/>
            <a:t>-Studies published in English language.</a:t>
          </a:r>
          <a:endParaRPr lang="en-IN" sz="1600" b="1" u="sng" kern="1200" dirty="0"/>
        </a:p>
      </dsp:txBody>
      <dsp:txXfrm>
        <a:off x="0" y="3164189"/>
        <a:ext cx="9347619" cy="643744"/>
      </dsp:txXfrm>
    </dsp:sp>
    <dsp:sp modelId="{A43F4101-0E5E-47F1-B2EC-EE35FBC68FB0}">
      <dsp:nvSpPr>
        <dsp:cNvPr id="0" name=""/>
        <dsp:cNvSpPr/>
      </dsp:nvSpPr>
      <dsp:spPr>
        <a:xfrm>
          <a:off x="0" y="3807934"/>
          <a:ext cx="9347619"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5B79E4A-D468-49D8-9EEB-154847B73094}">
      <dsp:nvSpPr>
        <dsp:cNvPr id="0" name=""/>
        <dsp:cNvSpPr/>
      </dsp:nvSpPr>
      <dsp:spPr>
        <a:xfrm>
          <a:off x="0" y="3807934"/>
          <a:ext cx="9347619" cy="643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en-IN" sz="1600" b="1" u="sng" kern="1200"/>
            <a:t>Exclusion </a:t>
          </a:r>
          <a:r>
            <a:rPr lang="en-IN" sz="1600" b="1" u="sng" kern="1200" dirty="0"/>
            <a:t>Criteria-  </a:t>
          </a:r>
          <a:r>
            <a:rPr lang="en-IN" sz="1600" b="0" u="none" kern="1200" dirty="0"/>
            <a:t>Articles is not focused on India and, irrelevant to Component 9 indicators.</a:t>
          </a:r>
        </a:p>
      </dsp:txBody>
      <dsp:txXfrm>
        <a:off x="0" y="3807934"/>
        <a:ext cx="9347619" cy="6437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0DD93-AE43-4F17-8911-3437CB7E79D7}">
      <dsp:nvSpPr>
        <dsp:cNvPr id="0" name=""/>
        <dsp:cNvSpPr/>
      </dsp:nvSpPr>
      <dsp:spPr>
        <a:xfrm>
          <a:off x="0" y="1305"/>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4669C89-7B08-494A-880E-40925CEEC21B}">
      <dsp:nvSpPr>
        <dsp:cNvPr id="0" name=""/>
        <dsp:cNvSpPr/>
      </dsp:nvSpPr>
      <dsp:spPr>
        <a:xfrm>
          <a:off x="0" y="1305"/>
          <a:ext cx="10058399" cy="12364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u="sng" kern="1200" dirty="0"/>
            <a:t>Search Strategy-</a:t>
          </a:r>
          <a:r>
            <a:rPr lang="en-US" sz="1600" b="1" kern="1200" dirty="0"/>
            <a:t> </a:t>
          </a:r>
          <a:r>
            <a:rPr lang="en-US" sz="1600" kern="1200" dirty="0"/>
            <a:t>The appropriate MESH terms which were applied are as follows: </a:t>
          </a:r>
          <a:r>
            <a:rPr lang="en-IN" sz="1600" kern="1200" dirty="0"/>
            <a:t>"Climate Change," "Emergency Preparedness," "Health Systems," "Disaster Planning," and "Public Health." Keywords will encompass phrases like "climate-related emergency preparedness," "WHO health system guidelines," "national validity," "climate-resilient health systems," and "disaster management. "These are various terms that were searched using appropriate Boolean connectors (AND/OR) for example- Vulnerability AND H-ERDM.</a:t>
          </a:r>
        </a:p>
      </dsp:txBody>
      <dsp:txXfrm>
        <a:off x="0" y="1305"/>
        <a:ext cx="10058399" cy="1236495"/>
      </dsp:txXfrm>
    </dsp:sp>
    <dsp:sp modelId="{900312B7-A393-470D-ACD9-203AAECFB576}">
      <dsp:nvSpPr>
        <dsp:cNvPr id="0" name=""/>
        <dsp:cNvSpPr/>
      </dsp:nvSpPr>
      <dsp:spPr>
        <a:xfrm>
          <a:off x="0" y="1237801"/>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2ABF8FF-9CAD-4E55-B764-EDDD4DAE4188}">
      <dsp:nvSpPr>
        <dsp:cNvPr id="0" name=""/>
        <dsp:cNvSpPr/>
      </dsp:nvSpPr>
      <dsp:spPr>
        <a:xfrm>
          <a:off x="0" y="1237801"/>
          <a:ext cx="10058399" cy="11026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b="1" u="sng" kern="1200" dirty="0"/>
            <a:t>Selection Process- </a:t>
          </a:r>
          <a:r>
            <a:rPr lang="en-IN" sz="1600" kern="1200" dirty="0"/>
            <a:t>We first screened all the selected literatures title &amp; abstract according to the inclusion criteria. We then conducted a full text report screening &amp; cross-checked references.</a:t>
          </a:r>
        </a:p>
      </dsp:txBody>
      <dsp:txXfrm>
        <a:off x="0" y="1237801"/>
        <a:ext cx="10058399" cy="1102639"/>
      </dsp:txXfrm>
    </dsp:sp>
    <dsp:sp modelId="{A27CE4BA-4685-464A-8A9C-A7E68F0578D1}">
      <dsp:nvSpPr>
        <dsp:cNvPr id="0" name=""/>
        <dsp:cNvSpPr/>
      </dsp:nvSpPr>
      <dsp:spPr>
        <a:xfrm>
          <a:off x="0" y="2340441"/>
          <a:ext cx="10058399"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8A8B86C-3074-425F-9627-63EC46075832}">
      <dsp:nvSpPr>
        <dsp:cNvPr id="0" name=""/>
        <dsp:cNvSpPr/>
      </dsp:nvSpPr>
      <dsp:spPr>
        <a:xfrm>
          <a:off x="0" y="2340441"/>
          <a:ext cx="10058399" cy="1384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b="1" u="sng" kern="1200" dirty="0"/>
            <a:t>Data Management- </a:t>
          </a:r>
          <a:r>
            <a:rPr lang="en-IN" sz="1600" kern="1200" dirty="0"/>
            <a:t>To conduct this review, we extract relevant data from the studies into a Microsoft Excel spreadsheet and then drew result from the same.</a:t>
          </a:r>
        </a:p>
        <a:p>
          <a:pPr marL="0" lvl="0" indent="0" algn="l" defTabSz="711200">
            <a:lnSpc>
              <a:spcPct val="90000"/>
            </a:lnSpc>
            <a:spcBef>
              <a:spcPct val="0"/>
            </a:spcBef>
            <a:spcAft>
              <a:spcPct val="35000"/>
            </a:spcAft>
            <a:buNone/>
          </a:pPr>
          <a:r>
            <a:rPr lang="en-IN" sz="1600" b="1" u="sng" kern="1200" dirty="0"/>
            <a:t>Data Analysis </a:t>
          </a:r>
          <a:r>
            <a:rPr lang="en-IN" sz="1600" b="1" u="none" kern="1200" dirty="0"/>
            <a:t>–  </a:t>
          </a:r>
          <a:r>
            <a:rPr lang="en-IN" sz="1600" b="0" u="none" kern="1200" dirty="0"/>
            <a:t>Thematic content analysis</a:t>
          </a:r>
        </a:p>
      </dsp:txBody>
      <dsp:txXfrm>
        <a:off x="0" y="2340441"/>
        <a:ext cx="10058399" cy="13846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0B8EA-0E1C-406F-B3E6-19D54AF80025}">
      <dsp:nvSpPr>
        <dsp:cNvPr id="0" name=""/>
        <dsp:cNvSpPr/>
      </dsp:nvSpPr>
      <dsp:spPr>
        <a:xfrm>
          <a:off x="0" y="1105252"/>
          <a:ext cx="3690169" cy="221410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1" kern="1200" dirty="0"/>
            <a:t>Strengthen Community Engagement: </a:t>
          </a:r>
          <a:r>
            <a:rPr lang="en-IN" sz="1600" kern="1200" dirty="0"/>
            <a:t>Enhance mechanisms for community-level engagement, information dissemination, and preventive actions.</a:t>
          </a:r>
          <a:endParaRPr lang="en-IN" sz="1600" b="0" kern="1200" dirty="0">
            <a:latin typeface="Times New Roman" panose="02020603050405020304" pitchFamily="18" charset="0"/>
            <a:cs typeface="Times New Roman" panose="02020603050405020304" pitchFamily="18" charset="0"/>
          </a:endParaRPr>
        </a:p>
      </dsp:txBody>
      <dsp:txXfrm>
        <a:off x="0" y="1105252"/>
        <a:ext cx="3690169" cy="2214101"/>
      </dsp:txXfrm>
    </dsp:sp>
    <dsp:sp modelId="{FF45CE7A-69CA-4841-BFAC-766352F80A47}">
      <dsp:nvSpPr>
        <dsp:cNvPr id="0" name=""/>
        <dsp:cNvSpPr/>
      </dsp:nvSpPr>
      <dsp:spPr>
        <a:xfrm>
          <a:off x="4059186" y="1105252"/>
          <a:ext cx="3690169" cy="221410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1" kern="1200" dirty="0"/>
            <a:t>Focus on Equity: </a:t>
          </a:r>
          <a:r>
            <a:rPr lang="en-IN" sz="1600" kern="1200" dirty="0"/>
            <a:t>Develop and integrate gender-sensitive and equitable health emergency policies</a:t>
          </a:r>
          <a:endParaRPr lang="en-IN" sz="1600" b="0" kern="1200" dirty="0">
            <a:latin typeface="Times New Roman" panose="02020603050405020304" pitchFamily="18" charset="0"/>
            <a:cs typeface="Times New Roman" panose="02020603050405020304" pitchFamily="18" charset="0"/>
          </a:endParaRPr>
        </a:p>
      </dsp:txBody>
      <dsp:txXfrm>
        <a:off x="4059186" y="1105252"/>
        <a:ext cx="3690169" cy="2214101"/>
      </dsp:txXfrm>
    </dsp:sp>
    <dsp:sp modelId="{CCE1AA45-CD72-4C73-9AEA-E1F147B8C2F6}">
      <dsp:nvSpPr>
        <dsp:cNvPr id="0" name=""/>
        <dsp:cNvSpPr/>
      </dsp:nvSpPr>
      <dsp:spPr>
        <a:xfrm>
          <a:off x="8118372" y="1105252"/>
          <a:ext cx="3690169" cy="2214101"/>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1" kern="1200" dirty="0"/>
            <a:t>Accelerate Implementation: </a:t>
          </a:r>
          <a:r>
            <a:rPr lang="en-IN" sz="1600" kern="1200" dirty="0"/>
            <a:t>Expedite the alignment of health sector contingency plans with the WHO H-EDRM framework.</a:t>
          </a:r>
          <a:endParaRPr lang="en-IN" sz="1600" b="0" kern="1200" dirty="0">
            <a:latin typeface="Times New Roman" panose="02020603050405020304" pitchFamily="18" charset="0"/>
            <a:cs typeface="Times New Roman" panose="02020603050405020304" pitchFamily="18" charset="0"/>
          </a:endParaRPr>
        </a:p>
      </dsp:txBody>
      <dsp:txXfrm>
        <a:off x="8118372" y="1105252"/>
        <a:ext cx="3690169" cy="22141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00B0D1-2F63-4D79-9E15-C02D2BF5223A}">
      <dsp:nvSpPr>
        <dsp:cNvPr id="0" name=""/>
        <dsp:cNvSpPr/>
      </dsp:nvSpPr>
      <dsp:spPr>
        <a:xfrm>
          <a:off x="343649" y="45683"/>
          <a:ext cx="1310664" cy="1310664"/>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67894B9E-C82C-4614-8B9B-4D3F667286C5}">
      <dsp:nvSpPr>
        <dsp:cNvPr id="0" name=""/>
        <dsp:cNvSpPr/>
      </dsp:nvSpPr>
      <dsp:spPr>
        <a:xfrm>
          <a:off x="998982" y="45683"/>
          <a:ext cx="6992874" cy="1310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IN" sz="1600" b="0" kern="1200" dirty="0">
              <a:latin typeface="Times New Roman" panose="02020603050405020304" pitchFamily="18" charset="0"/>
              <a:cs typeface="Times New Roman" panose="02020603050405020304" pitchFamily="18" charset="0"/>
            </a:rPr>
            <a:t>Regional variability in healthcare systems may affect the generalizability of findings.</a:t>
          </a:r>
        </a:p>
      </dsp:txBody>
      <dsp:txXfrm>
        <a:off x="998982" y="45683"/>
        <a:ext cx="6992874" cy="1310664"/>
      </dsp:txXfrm>
    </dsp:sp>
    <dsp:sp modelId="{A74C10BA-1A3C-4E52-A213-38C39AE4CA36}">
      <dsp:nvSpPr>
        <dsp:cNvPr id="0" name=""/>
        <dsp:cNvSpPr/>
      </dsp:nvSpPr>
      <dsp:spPr>
        <a:xfrm>
          <a:off x="343649" y="1356347"/>
          <a:ext cx="1310664" cy="1310664"/>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92C080D8-AC30-40D9-A371-4868F5D8C2FC}">
      <dsp:nvSpPr>
        <dsp:cNvPr id="0" name=""/>
        <dsp:cNvSpPr/>
      </dsp:nvSpPr>
      <dsp:spPr>
        <a:xfrm>
          <a:off x="998982" y="1356347"/>
          <a:ext cx="6992874" cy="1310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IN" sz="1600" b="0" kern="1200" dirty="0">
              <a:latin typeface="Times New Roman" panose="02020603050405020304" pitchFamily="18" charset="0"/>
              <a:cs typeface="Times New Roman" panose="02020603050405020304" pitchFamily="18" charset="0"/>
            </a:rPr>
            <a:t>Inconsistencies in study methodologies could impact the comparability of results.</a:t>
          </a:r>
        </a:p>
      </dsp:txBody>
      <dsp:txXfrm>
        <a:off x="998982" y="1356347"/>
        <a:ext cx="6992874" cy="1310664"/>
      </dsp:txXfrm>
    </dsp:sp>
    <dsp:sp modelId="{91E28B65-97CA-480C-A0F2-F33707D74FC7}">
      <dsp:nvSpPr>
        <dsp:cNvPr id="0" name=""/>
        <dsp:cNvSpPr/>
      </dsp:nvSpPr>
      <dsp:spPr>
        <a:xfrm>
          <a:off x="343649" y="2667012"/>
          <a:ext cx="1310664" cy="1310664"/>
        </a:xfrm>
        <a:prstGeom prst="ellipse">
          <a:avLst/>
        </a:prstGeom>
        <a:gradFill rotWithShape="0">
          <a:gsLst>
            <a:gs pos="0">
              <a:schemeClr val="accent1">
                <a:alpha val="50000"/>
                <a:hueOff val="0"/>
                <a:satOff val="0"/>
                <a:lumOff val="0"/>
                <a:alphaOff val="0"/>
                <a:tint val="65000"/>
                <a:shade val="92000"/>
                <a:satMod val="130000"/>
              </a:schemeClr>
            </a:gs>
            <a:gs pos="45000">
              <a:schemeClr val="accent1">
                <a:alpha val="50000"/>
                <a:hueOff val="0"/>
                <a:satOff val="0"/>
                <a:lumOff val="0"/>
                <a:alphaOff val="0"/>
                <a:tint val="60000"/>
                <a:shade val="99000"/>
                <a:satMod val="120000"/>
              </a:schemeClr>
            </a:gs>
            <a:gs pos="100000">
              <a:schemeClr val="accent1">
                <a:alpha val="50000"/>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sp>
    <dsp:sp modelId="{5E3E81BC-64C6-41E5-9F9D-22A87C604E9E}">
      <dsp:nvSpPr>
        <dsp:cNvPr id="0" name=""/>
        <dsp:cNvSpPr/>
      </dsp:nvSpPr>
      <dsp:spPr>
        <a:xfrm>
          <a:off x="998982" y="2667012"/>
          <a:ext cx="6992874" cy="1310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0320" rIns="0" bIns="20320" numCol="1" spcCol="1270" anchor="ctr" anchorCtr="0">
          <a:noAutofit/>
        </a:bodyPr>
        <a:lstStyle/>
        <a:p>
          <a:pPr marL="0" lvl="0" indent="0" algn="l" defTabSz="711200">
            <a:lnSpc>
              <a:spcPct val="90000"/>
            </a:lnSpc>
            <a:spcBef>
              <a:spcPct val="0"/>
            </a:spcBef>
            <a:spcAft>
              <a:spcPct val="35000"/>
            </a:spcAft>
            <a:buNone/>
          </a:pPr>
          <a:r>
            <a:rPr lang="en-IN" sz="1600" b="0" kern="1200" dirty="0">
              <a:latin typeface="Times New Roman" panose="02020603050405020304" pitchFamily="18" charset="0"/>
              <a:cs typeface="Times New Roman" panose="02020603050405020304" pitchFamily="18" charset="0"/>
            </a:rPr>
            <a:t>Limited access to full-text articles might restrict the depth of analysis.</a:t>
          </a:r>
        </a:p>
      </dsp:txBody>
      <dsp:txXfrm>
        <a:off x="998982" y="2667012"/>
        <a:ext cx="6992874" cy="131066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6T18:16:26.125"/>
    </inkml:context>
    <inkml:brush xml:id="br0">
      <inkml:brushProperty name="width" value="0.035" units="cm"/>
      <inkml:brushProperty name="height" value="0.035" units="cm"/>
    </inkml:brush>
  </inkml:definitions>
  <inkml:trace contextRef="#ctx0" brushRef="#br0">1 1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87659-3807-4C7C-A500-2D5D581C253E}" type="datetimeFigureOut">
              <a:rPr lang="en-IN" smtClean="0"/>
              <a:t>06-07-2024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80D61E-CBA2-4F2F-A3DC-A8D5F8EA47D9}" type="slidenum">
              <a:rPr lang="en-IN" smtClean="0"/>
              <a:t>‹#›</a:t>
            </a:fld>
            <a:endParaRPr lang="en-IN"/>
          </a:p>
        </p:txBody>
      </p:sp>
    </p:spTree>
    <p:extLst>
      <p:ext uri="{BB962C8B-B14F-4D97-AF65-F5344CB8AC3E}">
        <p14:creationId xmlns:p14="http://schemas.microsoft.com/office/powerpoint/2010/main" val="2066094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E80D61E-CBA2-4F2F-A3DC-A8D5F8EA47D9}" type="slidenum">
              <a:rPr lang="en-IN" smtClean="0"/>
              <a:t>12</a:t>
            </a:fld>
            <a:endParaRPr lang="en-IN"/>
          </a:p>
        </p:txBody>
      </p:sp>
    </p:spTree>
    <p:extLst>
      <p:ext uri="{BB962C8B-B14F-4D97-AF65-F5344CB8AC3E}">
        <p14:creationId xmlns:p14="http://schemas.microsoft.com/office/powerpoint/2010/main" val="4047357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E80D61E-CBA2-4F2F-A3DC-A8D5F8EA47D9}" type="slidenum">
              <a:rPr lang="en-IN" smtClean="0"/>
              <a:t>13</a:t>
            </a:fld>
            <a:endParaRPr lang="en-IN"/>
          </a:p>
        </p:txBody>
      </p:sp>
    </p:spTree>
    <p:extLst>
      <p:ext uri="{BB962C8B-B14F-4D97-AF65-F5344CB8AC3E}">
        <p14:creationId xmlns:p14="http://schemas.microsoft.com/office/powerpoint/2010/main" val="2949672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E80D61E-CBA2-4F2F-A3DC-A8D5F8EA47D9}" type="slidenum">
              <a:rPr lang="en-IN" smtClean="0"/>
              <a:t>14</a:t>
            </a:fld>
            <a:endParaRPr lang="en-IN"/>
          </a:p>
        </p:txBody>
      </p:sp>
    </p:spTree>
    <p:extLst>
      <p:ext uri="{BB962C8B-B14F-4D97-AF65-F5344CB8AC3E}">
        <p14:creationId xmlns:p14="http://schemas.microsoft.com/office/powerpoint/2010/main" val="25136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8F42F1-62D9-476D-8007-2B842D167C79}" type="datetimeFigureOut">
              <a:rPr lang="en-IN" smtClean="0"/>
              <a:t>06-07-2024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7FEE7B-C468-4D94-AB29-5F93093F344A}"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600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F42F1-62D9-476D-8007-2B842D167C79}" type="datetimeFigureOut">
              <a:rPr lang="en-IN" smtClean="0"/>
              <a:t>06-07-2024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95829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F42F1-62D9-476D-8007-2B842D167C79}" type="datetimeFigureOut">
              <a:rPr lang="en-IN" smtClean="0"/>
              <a:t>06-07-2024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40176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F42F1-62D9-476D-8007-2B842D167C79}" type="datetimeFigureOut">
              <a:rPr lang="en-IN" smtClean="0"/>
              <a:t>06-07-2024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3352391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F42F1-62D9-476D-8007-2B842D167C79}" type="datetimeFigureOut">
              <a:rPr lang="en-IN" smtClean="0"/>
              <a:t>06-07-2024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37FEE7B-C468-4D94-AB29-5F93093F344A}"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85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8F42F1-62D9-476D-8007-2B842D167C79}" type="datetimeFigureOut">
              <a:rPr lang="en-IN" smtClean="0"/>
              <a:t>06-07-2024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28713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8F42F1-62D9-476D-8007-2B842D167C79}" type="datetimeFigureOut">
              <a:rPr lang="en-IN" smtClean="0"/>
              <a:t>06-07-2024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34416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8F42F1-62D9-476D-8007-2B842D167C79}" type="datetimeFigureOut">
              <a:rPr lang="en-IN" smtClean="0"/>
              <a:t>06-07-2024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315514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88F42F1-62D9-476D-8007-2B842D167C79}" type="datetimeFigureOut">
              <a:rPr lang="en-IN" smtClean="0"/>
              <a:t>06-07-2024</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14059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88F42F1-62D9-476D-8007-2B842D167C79}" type="datetimeFigureOut">
              <a:rPr lang="en-IN" smtClean="0"/>
              <a:t>06-07-2024</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37FEE7B-C468-4D94-AB29-5F93093F344A}" type="slidenum">
              <a:rPr lang="en-IN" smtClean="0"/>
              <a:t>‹#›</a:t>
            </a:fld>
            <a:endParaRPr lang="en-IN"/>
          </a:p>
        </p:txBody>
      </p:sp>
    </p:spTree>
    <p:extLst>
      <p:ext uri="{BB962C8B-B14F-4D97-AF65-F5344CB8AC3E}">
        <p14:creationId xmlns:p14="http://schemas.microsoft.com/office/powerpoint/2010/main" val="130948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8F42F1-62D9-476D-8007-2B842D167C79}" type="datetimeFigureOut">
              <a:rPr lang="en-IN" smtClean="0"/>
              <a:t>06-07-2024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37FEE7B-C468-4D94-AB29-5F93093F344A}" type="slidenum">
              <a:rPr lang="en-IN" smtClean="0"/>
              <a:t>‹#›</a:t>
            </a:fld>
            <a:endParaRPr lang="en-IN"/>
          </a:p>
        </p:txBody>
      </p:sp>
    </p:spTree>
    <p:extLst>
      <p:ext uri="{BB962C8B-B14F-4D97-AF65-F5344CB8AC3E}">
        <p14:creationId xmlns:p14="http://schemas.microsoft.com/office/powerpoint/2010/main" val="48563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88F42F1-62D9-476D-8007-2B842D167C79}" type="datetimeFigureOut">
              <a:rPr lang="en-IN" smtClean="0"/>
              <a:t>06-07-2024</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37FEE7B-C468-4D94-AB29-5F93093F344A}"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61353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1.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8" Type="http://schemas.openxmlformats.org/officeDocument/2006/relationships/customXml" Target="../ink/ink1.xml"/><Relationship Id="rId3" Type="http://schemas.openxmlformats.org/officeDocument/2006/relationships/diagramLayout" Target="../diagrams/layout5.xml"/><Relationship Id="rId7"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6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4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4D35E-24EC-BB8D-6BF9-2927BFC1BA84}"/>
              </a:ext>
            </a:extLst>
          </p:cNvPr>
          <p:cNvSpPr>
            <a:spLocks noGrp="1"/>
          </p:cNvSpPr>
          <p:nvPr>
            <p:ph type="ctrTitle"/>
          </p:nvPr>
        </p:nvSpPr>
        <p:spPr>
          <a:xfrm>
            <a:off x="842504" y="2080305"/>
            <a:ext cx="10506991" cy="2299912"/>
          </a:xfrm>
        </p:spPr>
        <p:txBody>
          <a:bodyPr>
            <a:normAutofit/>
          </a:bodyPr>
          <a:lstStyle/>
          <a:p>
            <a:r>
              <a:rPr lang="en-IN" sz="3600" b="1" dirty="0">
                <a:solidFill>
                  <a:schemeClr val="tx1"/>
                </a:solidFill>
              </a:rPr>
              <a:t>Assess the national validity of sample indicators on Climate-related emergency preparedness and management in the latest WHO climate resilient health system guidelines: A Review</a:t>
            </a:r>
            <a:endParaRPr lang="en-IN" sz="3600" b="1" dirty="0">
              <a:solidFill>
                <a:schemeClr val="tx1"/>
              </a:solidFill>
              <a:effectLst>
                <a:outerShdw blurRad="38100" dist="38100" dir="2700000" algn="tl">
                  <a:srgbClr val="000000">
                    <a:alpha val="43137"/>
                  </a:srgbClr>
                </a:outerShdw>
              </a:effectLst>
              <a:latin typeface="Calibri"/>
              <a:ea typeface="Calibri"/>
              <a:cs typeface="Calibri"/>
            </a:endParaRPr>
          </a:p>
        </p:txBody>
      </p:sp>
      <p:sp>
        <p:nvSpPr>
          <p:cNvPr id="3" name="Subtitle 2">
            <a:extLst>
              <a:ext uri="{FF2B5EF4-FFF2-40B4-BE49-F238E27FC236}">
                <a16:creationId xmlns:a16="http://schemas.microsoft.com/office/drawing/2014/main" id="{B0B273AB-371C-164D-30A9-4949BB6CCD14}"/>
              </a:ext>
            </a:extLst>
          </p:cNvPr>
          <p:cNvSpPr>
            <a:spLocks noGrp="1"/>
          </p:cNvSpPr>
          <p:nvPr>
            <p:ph type="subTitle" idx="1"/>
          </p:nvPr>
        </p:nvSpPr>
        <p:spPr>
          <a:xfrm>
            <a:off x="5043948" y="4316253"/>
            <a:ext cx="5879723" cy="2056973"/>
          </a:xfrm>
        </p:spPr>
        <p:txBody>
          <a:bodyPr wrap="square" lIns="108000" anchor="t" anchorCtr="1">
            <a:spAutoFit/>
          </a:bodyPr>
          <a:lstStyle/>
          <a:p>
            <a:pPr algn="just"/>
            <a:r>
              <a:rPr lang="en-US" sz="1800" dirty="0">
                <a:ln w="9525">
                  <a:noFill/>
                </a:ln>
                <a:latin typeface="Calibri"/>
                <a:ea typeface="Calibri"/>
                <a:cs typeface="Calibri"/>
              </a:rPr>
              <a:t>Presented by</a:t>
            </a:r>
          </a:p>
          <a:p>
            <a:pPr algn="just"/>
            <a:r>
              <a:rPr lang="en-US" sz="1800" dirty="0">
                <a:ln w="9525">
                  <a:noFill/>
                </a:ln>
                <a:latin typeface="Calibri"/>
                <a:ea typeface="Calibri"/>
                <a:cs typeface="Calibri"/>
              </a:rPr>
              <a:t>Mr. Harshit bhardwaj</a:t>
            </a:r>
          </a:p>
          <a:p>
            <a:pPr algn="just"/>
            <a:r>
              <a:rPr lang="en-US" sz="1800" dirty="0">
                <a:ln w="9525">
                  <a:noFill/>
                </a:ln>
                <a:latin typeface="Calibri"/>
                <a:ea typeface="Calibri"/>
                <a:cs typeface="Calibri"/>
              </a:rPr>
              <a:t>PG/22/036</a:t>
            </a:r>
          </a:p>
          <a:p>
            <a:pPr algn="just"/>
            <a:r>
              <a:rPr lang="en-IN" sz="1800" dirty="0">
                <a:ln w="9525">
                  <a:noFill/>
                </a:ln>
                <a:latin typeface="Calibri"/>
                <a:ea typeface="Calibri"/>
                <a:cs typeface="Calibri"/>
              </a:rPr>
              <a:t>BATCH 2022-2024</a:t>
            </a:r>
          </a:p>
          <a:p>
            <a:pPr algn="just"/>
            <a:r>
              <a:rPr lang="en-IN" sz="1800" dirty="0">
                <a:ln w="9525">
                  <a:noFill/>
                </a:ln>
                <a:latin typeface="Calibri"/>
                <a:ea typeface="Calibri"/>
                <a:cs typeface="Calibri"/>
              </a:rPr>
              <a:t>Under the guidance of : </a:t>
            </a:r>
            <a:r>
              <a:rPr lang="en-IN" sz="1800" dirty="0" err="1">
                <a:ln w="9525">
                  <a:noFill/>
                </a:ln>
                <a:latin typeface="Calibri"/>
                <a:ea typeface="Calibri"/>
                <a:cs typeface="Calibri"/>
              </a:rPr>
              <a:t>Dr.</a:t>
            </a:r>
            <a:r>
              <a:rPr lang="en-IN" sz="1800" dirty="0">
                <a:ln w="9525">
                  <a:noFill/>
                </a:ln>
                <a:latin typeface="Calibri"/>
                <a:ea typeface="Calibri"/>
                <a:cs typeface="Calibri"/>
              </a:rPr>
              <a:t> </a:t>
            </a:r>
            <a:r>
              <a:rPr lang="en-IN" sz="1800" dirty="0" err="1">
                <a:ln w="9525">
                  <a:noFill/>
                </a:ln>
                <a:latin typeface="Calibri"/>
                <a:ea typeface="Calibri"/>
                <a:cs typeface="Calibri"/>
              </a:rPr>
              <a:t>sumant</a:t>
            </a:r>
            <a:r>
              <a:rPr lang="en-IN" sz="1800" dirty="0">
                <a:ln w="9525">
                  <a:noFill/>
                </a:ln>
                <a:latin typeface="Calibri"/>
                <a:ea typeface="Calibri"/>
                <a:cs typeface="Calibri"/>
              </a:rPr>
              <a:t> swain </a:t>
            </a:r>
          </a:p>
        </p:txBody>
      </p:sp>
      <p:pic>
        <p:nvPicPr>
          <p:cNvPr id="4" name="Picture 3" descr="A logo of a company&#10;&#10;Description automatically generated">
            <a:extLst>
              <a:ext uri="{FF2B5EF4-FFF2-40B4-BE49-F238E27FC236}">
                <a16:creationId xmlns:a16="http://schemas.microsoft.com/office/drawing/2014/main" id="{9A76CA30-FF7A-2122-F255-6B52E196D08E}"/>
              </a:ext>
            </a:extLst>
          </p:cNvPr>
          <p:cNvPicPr>
            <a:picLocks noChangeAspect="1"/>
          </p:cNvPicPr>
          <p:nvPr/>
        </p:nvPicPr>
        <p:blipFill>
          <a:blip r:embed="rId2"/>
          <a:stretch>
            <a:fillRect/>
          </a:stretch>
        </p:blipFill>
        <p:spPr>
          <a:xfrm>
            <a:off x="841960" y="838451"/>
            <a:ext cx="942975" cy="809625"/>
          </a:xfrm>
          <a:prstGeom prst="rect">
            <a:avLst/>
          </a:prstGeom>
        </p:spPr>
      </p:pic>
    </p:spTree>
    <p:extLst>
      <p:ext uri="{BB962C8B-B14F-4D97-AF65-F5344CB8AC3E}">
        <p14:creationId xmlns:p14="http://schemas.microsoft.com/office/powerpoint/2010/main" val="433895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a:extLst>
              <a:ext uri="{FF2B5EF4-FFF2-40B4-BE49-F238E27FC236}">
                <a16:creationId xmlns:a16="http://schemas.microsoft.com/office/drawing/2014/main" id="{9040A9E9-71CF-BE17-4A4C-6653B45D4B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1316" y="0"/>
            <a:ext cx="8013290" cy="6263148"/>
          </a:xfrm>
          <a:prstGeom prst="rect">
            <a:avLst/>
          </a:prstGeom>
        </p:spPr>
      </p:pic>
    </p:spTree>
    <p:extLst>
      <p:ext uri="{BB962C8B-B14F-4D97-AF65-F5344CB8AC3E}">
        <p14:creationId xmlns:p14="http://schemas.microsoft.com/office/powerpoint/2010/main" val="1242835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FFA8E-3215-EF4A-2C6F-F843B897A057}"/>
              </a:ext>
            </a:extLst>
          </p:cNvPr>
          <p:cNvSpPr>
            <a:spLocks noGrp="1"/>
          </p:cNvSpPr>
          <p:nvPr>
            <p:ph type="title"/>
          </p:nvPr>
        </p:nvSpPr>
        <p:spPr>
          <a:xfrm>
            <a:off x="5303520" y="809625"/>
            <a:ext cx="1463040" cy="748453"/>
          </a:xfrm>
        </p:spPr>
        <p:txBody>
          <a:bodyPr>
            <a:normAutofit fontScale="90000"/>
          </a:bodyPr>
          <a:lstStyle/>
          <a:p>
            <a:r>
              <a:rPr lang="en-US" sz="3600" b="1" dirty="0">
                <a:effectLst>
                  <a:outerShdw blurRad="38100" dist="38100" dir="2700000" algn="tl">
                    <a:srgbClr val="000000">
                      <a:alpha val="43137"/>
                    </a:srgbClr>
                  </a:outerShdw>
                </a:effectLst>
                <a:latin typeface="Calibri"/>
                <a:ea typeface="Calibri"/>
                <a:cs typeface="Calibri"/>
              </a:rPr>
              <a:t>RESULT</a:t>
            </a:r>
            <a:endParaRPr lang="en-IN" sz="3600" dirty="0"/>
          </a:p>
        </p:txBody>
      </p:sp>
      <p:sp>
        <p:nvSpPr>
          <p:cNvPr id="4" name="Content Placeholder 3">
            <a:extLst>
              <a:ext uri="{FF2B5EF4-FFF2-40B4-BE49-F238E27FC236}">
                <a16:creationId xmlns:a16="http://schemas.microsoft.com/office/drawing/2014/main" id="{BE742D2B-FB40-8243-7ABB-4F24AD4ED867}"/>
              </a:ext>
            </a:extLst>
          </p:cNvPr>
          <p:cNvSpPr>
            <a:spLocks noGrp="1"/>
          </p:cNvSpPr>
          <p:nvPr>
            <p:ph sz="half" idx="1"/>
          </p:nvPr>
        </p:nvSpPr>
        <p:spPr/>
        <p:txBody>
          <a:bodyPr>
            <a:normAutofit/>
          </a:bodyPr>
          <a:lstStyle/>
          <a:p>
            <a:r>
              <a:rPr lang="en-US" sz="1600" b="1" u="sng" dirty="0"/>
              <a:t>The Study Profiles</a:t>
            </a:r>
            <a:r>
              <a:rPr lang="en-US" sz="1600" dirty="0"/>
              <a:t>:</a:t>
            </a:r>
          </a:p>
          <a:p>
            <a:endParaRPr lang="en-IN" sz="1600" dirty="0"/>
          </a:p>
        </p:txBody>
      </p:sp>
      <p:sp>
        <p:nvSpPr>
          <p:cNvPr id="5" name="Content Placeholder 4">
            <a:extLst>
              <a:ext uri="{FF2B5EF4-FFF2-40B4-BE49-F238E27FC236}">
                <a16:creationId xmlns:a16="http://schemas.microsoft.com/office/drawing/2014/main" id="{ACF9CEB2-83C5-D5C2-6CB5-9888E3A469B6}"/>
              </a:ext>
            </a:extLst>
          </p:cNvPr>
          <p:cNvSpPr>
            <a:spLocks noGrp="1"/>
          </p:cNvSpPr>
          <p:nvPr>
            <p:ph sz="half" idx="2"/>
          </p:nvPr>
        </p:nvSpPr>
        <p:spPr>
          <a:xfrm>
            <a:off x="6245353" y="2313432"/>
            <a:ext cx="4937760" cy="2851404"/>
          </a:xfrm>
        </p:spPr>
        <p:txBody>
          <a:bodyPr>
            <a:normAutofit/>
          </a:bodyPr>
          <a:lstStyle/>
          <a:p>
            <a:pPr marL="0" indent="0" algn="just">
              <a:buNone/>
            </a:pPr>
            <a:r>
              <a:rPr lang="en-US" sz="1600" dirty="0"/>
              <a:t>The 9 publications that met the inclusion criteria were further subjected to full-text scrutiny to answer the scoping review question.</a:t>
            </a:r>
          </a:p>
          <a:p>
            <a:pPr marL="0" indent="0" algn="just">
              <a:buNone/>
            </a:pPr>
            <a:r>
              <a:rPr lang="en-US" sz="1600" dirty="0"/>
              <a:t>The reasons for the exclusion of most of the studies were as follows: </a:t>
            </a:r>
          </a:p>
          <a:p>
            <a:pPr algn="just">
              <a:buFont typeface="Wingdings" panose="05000000000000000000" pitchFamily="2" charset="2"/>
              <a:buChar char="§"/>
            </a:pPr>
            <a:r>
              <a:rPr lang="en-US" sz="1600" dirty="0"/>
              <a:t> Studies did not align with the research’s objective</a:t>
            </a:r>
          </a:p>
          <a:p>
            <a:pPr algn="just">
              <a:buFont typeface="Wingdings" panose="05000000000000000000" pitchFamily="2" charset="2"/>
              <a:buChar char="§"/>
            </a:pPr>
            <a:r>
              <a:rPr lang="en-US" sz="1600" dirty="0"/>
              <a:t> Papers without the full text available.</a:t>
            </a:r>
          </a:p>
        </p:txBody>
      </p:sp>
      <p:pic>
        <p:nvPicPr>
          <p:cNvPr id="14" name="Picture 13" descr="A logo of a company&#10;&#10;Description automatically generated">
            <a:extLst>
              <a:ext uri="{FF2B5EF4-FFF2-40B4-BE49-F238E27FC236}">
                <a16:creationId xmlns:a16="http://schemas.microsoft.com/office/drawing/2014/main" id="{CB4F3E12-AEA1-4207-7EA6-B3557E92B347}"/>
              </a:ext>
            </a:extLst>
          </p:cNvPr>
          <p:cNvPicPr>
            <a:picLocks noChangeAspect="1"/>
          </p:cNvPicPr>
          <p:nvPr/>
        </p:nvPicPr>
        <p:blipFill>
          <a:blip r:embed="rId2"/>
          <a:stretch>
            <a:fillRect/>
          </a:stretch>
        </p:blipFill>
        <p:spPr>
          <a:xfrm>
            <a:off x="10854640" y="0"/>
            <a:ext cx="942975" cy="809625"/>
          </a:xfrm>
          <a:prstGeom prst="rect">
            <a:avLst/>
          </a:prstGeom>
        </p:spPr>
      </p:pic>
      <p:sp>
        <p:nvSpPr>
          <p:cNvPr id="6" name="Rectangle: Rounded Corners 5">
            <a:extLst>
              <a:ext uri="{FF2B5EF4-FFF2-40B4-BE49-F238E27FC236}">
                <a16:creationId xmlns:a16="http://schemas.microsoft.com/office/drawing/2014/main" id="{B710B98A-C883-645F-3674-27937F6EE548}"/>
              </a:ext>
            </a:extLst>
          </p:cNvPr>
          <p:cNvSpPr/>
          <p:nvPr/>
        </p:nvSpPr>
        <p:spPr>
          <a:xfrm>
            <a:off x="1115568" y="2313432"/>
            <a:ext cx="2450592" cy="12527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423 articles extracted (Research Gate = 60, PubMed= 100, Google Scholar= 223) and 40 from other resource</a:t>
            </a:r>
            <a:endParaRPr lang="en-IN" sz="1600" dirty="0"/>
          </a:p>
        </p:txBody>
      </p:sp>
      <p:sp>
        <p:nvSpPr>
          <p:cNvPr id="7" name="Arrow: Down 6">
            <a:extLst>
              <a:ext uri="{FF2B5EF4-FFF2-40B4-BE49-F238E27FC236}">
                <a16:creationId xmlns:a16="http://schemas.microsoft.com/office/drawing/2014/main" id="{C09E26CC-937E-03B4-9933-4A700A35D64E}"/>
              </a:ext>
            </a:extLst>
          </p:cNvPr>
          <p:cNvSpPr/>
          <p:nvPr/>
        </p:nvSpPr>
        <p:spPr>
          <a:xfrm>
            <a:off x="2295144" y="3566160"/>
            <a:ext cx="100584" cy="2876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Rounded Corners 7">
            <a:extLst>
              <a:ext uri="{FF2B5EF4-FFF2-40B4-BE49-F238E27FC236}">
                <a16:creationId xmlns:a16="http://schemas.microsoft.com/office/drawing/2014/main" id="{3C3D2ABD-19C5-84AD-BA0D-40F4922D3F9D}"/>
              </a:ext>
            </a:extLst>
          </p:cNvPr>
          <p:cNvSpPr/>
          <p:nvPr/>
        </p:nvSpPr>
        <p:spPr>
          <a:xfrm>
            <a:off x="1115568" y="3870008"/>
            <a:ext cx="2450592" cy="9601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102 articles left for full text availability</a:t>
            </a:r>
            <a:endParaRPr lang="en-IN" sz="1600" dirty="0"/>
          </a:p>
        </p:txBody>
      </p:sp>
      <p:sp>
        <p:nvSpPr>
          <p:cNvPr id="10" name="Arrow: Down 9">
            <a:extLst>
              <a:ext uri="{FF2B5EF4-FFF2-40B4-BE49-F238E27FC236}">
                <a16:creationId xmlns:a16="http://schemas.microsoft.com/office/drawing/2014/main" id="{045284EC-01CB-443A-40AE-0D6C24A10774}"/>
              </a:ext>
            </a:extLst>
          </p:cNvPr>
          <p:cNvSpPr/>
          <p:nvPr/>
        </p:nvSpPr>
        <p:spPr>
          <a:xfrm flipH="1">
            <a:off x="2295144" y="4846320"/>
            <a:ext cx="100584" cy="2876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Rounded Corners 10">
            <a:extLst>
              <a:ext uri="{FF2B5EF4-FFF2-40B4-BE49-F238E27FC236}">
                <a16:creationId xmlns:a16="http://schemas.microsoft.com/office/drawing/2014/main" id="{ED36F482-8427-7599-38DB-64DF6E5645E3}"/>
              </a:ext>
            </a:extLst>
          </p:cNvPr>
          <p:cNvSpPr/>
          <p:nvPr/>
        </p:nvSpPr>
        <p:spPr>
          <a:xfrm>
            <a:off x="1097280" y="5150168"/>
            <a:ext cx="2450592" cy="95876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a:t>9 articles left for analysis</a:t>
            </a:r>
            <a:endParaRPr lang="en-IN" sz="1600" dirty="0"/>
          </a:p>
        </p:txBody>
      </p:sp>
      <p:sp>
        <p:nvSpPr>
          <p:cNvPr id="12" name="TextBox 11">
            <a:extLst>
              <a:ext uri="{FF2B5EF4-FFF2-40B4-BE49-F238E27FC236}">
                <a16:creationId xmlns:a16="http://schemas.microsoft.com/office/drawing/2014/main" id="{932E1E08-52D4-F21E-7F5F-C81ADA1FA901}"/>
              </a:ext>
            </a:extLst>
          </p:cNvPr>
          <p:cNvSpPr txBox="1"/>
          <p:nvPr/>
        </p:nvSpPr>
        <p:spPr>
          <a:xfrm>
            <a:off x="3904488" y="3121499"/>
            <a:ext cx="1700784" cy="938719"/>
          </a:xfrm>
          <a:prstGeom prst="rect">
            <a:avLst/>
          </a:prstGeom>
          <a:noFill/>
        </p:spPr>
        <p:txBody>
          <a:bodyPr wrap="square" rtlCol="0">
            <a:spAutoFit/>
          </a:bodyPr>
          <a:lstStyle/>
          <a:p>
            <a:r>
              <a:rPr lang="en-US" sz="1100" b="1" dirty="0"/>
              <a:t>14 &amp; 87 articles were removed for being duplicate &amp; after being screened for abstracts &amp; titles respectively</a:t>
            </a:r>
            <a:endParaRPr lang="en-IN" sz="1100" b="1" dirty="0"/>
          </a:p>
        </p:txBody>
      </p:sp>
      <p:sp>
        <p:nvSpPr>
          <p:cNvPr id="13" name="TextBox 12">
            <a:extLst>
              <a:ext uri="{FF2B5EF4-FFF2-40B4-BE49-F238E27FC236}">
                <a16:creationId xmlns:a16="http://schemas.microsoft.com/office/drawing/2014/main" id="{0417A975-B3AC-D9C3-F800-122A398A2511}"/>
              </a:ext>
            </a:extLst>
          </p:cNvPr>
          <p:cNvSpPr txBox="1"/>
          <p:nvPr/>
        </p:nvSpPr>
        <p:spPr>
          <a:xfrm>
            <a:off x="3904488" y="4830128"/>
            <a:ext cx="1399032" cy="600164"/>
          </a:xfrm>
          <a:prstGeom prst="rect">
            <a:avLst/>
          </a:prstGeom>
          <a:noFill/>
        </p:spPr>
        <p:txBody>
          <a:bodyPr wrap="square" rtlCol="0">
            <a:spAutoFit/>
          </a:bodyPr>
          <a:lstStyle/>
          <a:p>
            <a:r>
              <a:rPr lang="en-US" sz="1100" b="1" dirty="0"/>
              <a:t>Different articles separate out among other components</a:t>
            </a:r>
            <a:endParaRPr lang="en-IN" sz="1100" b="1" dirty="0"/>
          </a:p>
        </p:txBody>
      </p:sp>
      <p:cxnSp>
        <p:nvCxnSpPr>
          <p:cNvPr id="16" name="Straight Connector 15">
            <a:extLst>
              <a:ext uri="{FF2B5EF4-FFF2-40B4-BE49-F238E27FC236}">
                <a16:creationId xmlns:a16="http://schemas.microsoft.com/office/drawing/2014/main" id="{BFE3A061-0D52-D142-8753-23F6FB3C59A4}"/>
              </a:ext>
            </a:extLst>
          </p:cNvPr>
          <p:cNvCxnSpPr>
            <a:cxnSpLocks/>
          </p:cNvCxnSpPr>
          <p:nvPr/>
        </p:nvCxnSpPr>
        <p:spPr>
          <a:xfrm>
            <a:off x="5925312" y="1758075"/>
            <a:ext cx="0" cy="4604286"/>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94585431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1000"/>
                                        <p:tgtEl>
                                          <p:spTgt spid="13"/>
                                        </p:tgtEl>
                                      </p:cBhvr>
                                    </p:animEffect>
                                    <p:anim calcmode="lin" valueType="num">
                                      <p:cBhvr>
                                        <p:cTn id="40" dur="1000" fill="hold"/>
                                        <p:tgtEl>
                                          <p:spTgt spid="13"/>
                                        </p:tgtEl>
                                        <p:attrNameLst>
                                          <p:attrName>ppt_x</p:attrName>
                                        </p:attrNameLst>
                                      </p:cBhvr>
                                      <p:tavLst>
                                        <p:tav tm="0">
                                          <p:val>
                                            <p:strVal val="#ppt_x"/>
                                          </p:val>
                                        </p:tav>
                                        <p:tav tm="100000">
                                          <p:val>
                                            <p:strVal val="#ppt_x"/>
                                          </p:val>
                                        </p:tav>
                                      </p:tavLst>
                                    </p:anim>
                                    <p:anim calcmode="lin" valueType="num">
                                      <p:cBhvr>
                                        <p:cTn id="4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5">
                                            <p:txEl>
                                              <p:pRg st="0" end="0"/>
                                            </p:txEl>
                                          </p:spTgt>
                                        </p:tgtEl>
                                        <p:attrNameLst>
                                          <p:attrName>style.visibility</p:attrName>
                                        </p:attrNameLst>
                                      </p:cBhvr>
                                      <p:to>
                                        <p:strVal val="visible"/>
                                      </p:to>
                                    </p:set>
                                    <p:anim calcmode="lin" valueType="num">
                                      <p:cBhvr additive="base">
                                        <p:cTn id="4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5">
                                            <p:txEl>
                                              <p:pRg st="1" end="1"/>
                                            </p:txEl>
                                          </p:spTgt>
                                        </p:tgtEl>
                                        <p:attrNameLst>
                                          <p:attrName>style.visibility</p:attrName>
                                        </p:attrNameLst>
                                      </p:cBhvr>
                                      <p:to>
                                        <p:strVal val="visible"/>
                                      </p:to>
                                    </p:set>
                                    <p:anim calcmode="lin" valueType="num">
                                      <p:cBhvr additive="base">
                                        <p:cTn id="5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5">
                                            <p:txEl>
                                              <p:pRg st="2" end="2"/>
                                            </p:txEl>
                                          </p:spTgt>
                                        </p:tgtEl>
                                        <p:attrNameLst>
                                          <p:attrName>style.visibility</p:attrName>
                                        </p:attrNameLst>
                                      </p:cBhvr>
                                      <p:to>
                                        <p:strVal val="visible"/>
                                      </p:to>
                                    </p:set>
                                    <p:anim calcmode="lin" valueType="num">
                                      <p:cBhvr additive="base">
                                        <p:cTn id="5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5">
                                            <p:txEl>
                                              <p:pRg st="3" end="3"/>
                                            </p:txEl>
                                          </p:spTgt>
                                        </p:tgtEl>
                                        <p:attrNameLst>
                                          <p:attrName>style.visibility</p:attrName>
                                        </p:attrNameLst>
                                      </p:cBhvr>
                                      <p:to>
                                        <p:strVal val="visible"/>
                                      </p:to>
                                    </p:set>
                                    <p:anim calcmode="lin" valueType="num">
                                      <p:cBhvr additive="base">
                                        <p:cTn id="6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animBg="1"/>
      <p:bldP spid="7" grpId="0" animBg="1"/>
      <p:bldP spid="8" grpId="0" animBg="1"/>
      <p:bldP spid="10" grpId="0" animBg="1"/>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40AC0-6BE1-B266-7A0A-6D2743F7EDB7}"/>
              </a:ext>
            </a:extLst>
          </p:cNvPr>
          <p:cNvSpPr>
            <a:spLocks noGrp="1"/>
          </p:cNvSpPr>
          <p:nvPr>
            <p:ph type="title"/>
          </p:nvPr>
        </p:nvSpPr>
        <p:spPr>
          <a:xfrm>
            <a:off x="497512" y="0"/>
            <a:ext cx="10058400" cy="523022"/>
          </a:xfrm>
        </p:spPr>
        <p:txBody>
          <a:bodyPr>
            <a:normAutofit fontScale="90000"/>
          </a:bodyPr>
          <a:lstStyle/>
          <a:p>
            <a:r>
              <a:rPr lang="en-US" sz="3600" b="1" dirty="0">
                <a:effectLst>
                  <a:outerShdw blurRad="38100" dist="38100" dir="2700000" algn="tl">
                    <a:srgbClr val="000000">
                      <a:alpha val="43137"/>
                    </a:srgbClr>
                  </a:outerShdw>
                </a:effectLst>
                <a:latin typeface="+mn-lt"/>
              </a:rPr>
              <a:t>Evidence Table</a:t>
            </a:r>
            <a:endParaRPr lang="en-IN" sz="3600" b="1" dirty="0">
              <a:effectLst>
                <a:outerShdw blurRad="38100" dist="38100" dir="2700000" algn="tl">
                  <a:srgbClr val="000000">
                    <a:alpha val="43137"/>
                  </a:srgbClr>
                </a:outerShdw>
              </a:effectLst>
              <a:latin typeface="+mn-lt"/>
            </a:endParaRPr>
          </a:p>
        </p:txBody>
      </p:sp>
      <p:pic>
        <p:nvPicPr>
          <p:cNvPr id="4" name="Picture 3" descr="A logo of a company&#10;&#10;Description automatically generated">
            <a:extLst>
              <a:ext uri="{FF2B5EF4-FFF2-40B4-BE49-F238E27FC236}">
                <a16:creationId xmlns:a16="http://schemas.microsoft.com/office/drawing/2014/main" id="{51EA5393-F047-1E7B-A856-5D37AE9588CA}"/>
              </a:ext>
            </a:extLst>
          </p:cNvPr>
          <p:cNvPicPr>
            <a:picLocks noChangeAspect="1"/>
          </p:cNvPicPr>
          <p:nvPr/>
        </p:nvPicPr>
        <p:blipFill>
          <a:blip r:embed="rId3"/>
          <a:stretch>
            <a:fillRect/>
          </a:stretch>
        </p:blipFill>
        <p:spPr>
          <a:xfrm>
            <a:off x="10854640" y="0"/>
            <a:ext cx="942975" cy="809625"/>
          </a:xfrm>
          <a:prstGeom prst="rect">
            <a:avLst/>
          </a:prstGeom>
        </p:spPr>
      </p:pic>
      <p:graphicFrame>
        <p:nvGraphicFramePr>
          <p:cNvPr id="6" name="Table 5">
            <a:extLst>
              <a:ext uri="{FF2B5EF4-FFF2-40B4-BE49-F238E27FC236}">
                <a16:creationId xmlns:a16="http://schemas.microsoft.com/office/drawing/2014/main" id="{0DAC07AE-7AB7-3CEE-5CFD-BD5F6548486B}"/>
              </a:ext>
            </a:extLst>
          </p:cNvPr>
          <p:cNvGraphicFramePr>
            <a:graphicFrameLocks noGrp="1"/>
          </p:cNvGraphicFramePr>
          <p:nvPr>
            <p:extLst>
              <p:ext uri="{D42A27DB-BD31-4B8C-83A1-F6EECF244321}">
                <p14:modId xmlns:p14="http://schemas.microsoft.com/office/powerpoint/2010/main" val="2626591372"/>
              </p:ext>
            </p:extLst>
          </p:nvPr>
        </p:nvGraphicFramePr>
        <p:xfrm>
          <a:off x="0" y="809625"/>
          <a:ext cx="12191998" cy="5540284"/>
        </p:xfrm>
        <a:graphic>
          <a:graphicData uri="http://schemas.openxmlformats.org/drawingml/2006/table">
            <a:tbl>
              <a:tblPr firstRow="1" bandRow="1">
                <a:tableStyleId>{5C22544A-7EE6-4342-B048-85BDC9FD1C3A}</a:tableStyleId>
              </a:tblPr>
              <a:tblGrid>
                <a:gridCol w="1741714">
                  <a:extLst>
                    <a:ext uri="{9D8B030D-6E8A-4147-A177-3AD203B41FA5}">
                      <a16:colId xmlns:a16="http://schemas.microsoft.com/office/drawing/2014/main" val="2474563103"/>
                    </a:ext>
                  </a:extLst>
                </a:gridCol>
                <a:gridCol w="1741714">
                  <a:extLst>
                    <a:ext uri="{9D8B030D-6E8A-4147-A177-3AD203B41FA5}">
                      <a16:colId xmlns:a16="http://schemas.microsoft.com/office/drawing/2014/main" val="2288201763"/>
                    </a:ext>
                  </a:extLst>
                </a:gridCol>
                <a:gridCol w="1741714">
                  <a:extLst>
                    <a:ext uri="{9D8B030D-6E8A-4147-A177-3AD203B41FA5}">
                      <a16:colId xmlns:a16="http://schemas.microsoft.com/office/drawing/2014/main" val="2515545510"/>
                    </a:ext>
                  </a:extLst>
                </a:gridCol>
                <a:gridCol w="1741714">
                  <a:extLst>
                    <a:ext uri="{9D8B030D-6E8A-4147-A177-3AD203B41FA5}">
                      <a16:colId xmlns:a16="http://schemas.microsoft.com/office/drawing/2014/main" val="1856820416"/>
                    </a:ext>
                  </a:extLst>
                </a:gridCol>
                <a:gridCol w="1741714">
                  <a:extLst>
                    <a:ext uri="{9D8B030D-6E8A-4147-A177-3AD203B41FA5}">
                      <a16:colId xmlns:a16="http://schemas.microsoft.com/office/drawing/2014/main" val="258353455"/>
                    </a:ext>
                  </a:extLst>
                </a:gridCol>
                <a:gridCol w="1741714">
                  <a:extLst>
                    <a:ext uri="{9D8B030D-6E8A-4147-A177-3AD203B41FA5}">
                      <a16:colId xmlns:a16="http://schemas.microsoft.com/office/drawing/2014/main" val="511630404"/>
                    </a:ext>
                  </a:extLst>
                </a:gridCol>
                <a:gridCol w="1741714">
                  <a:extLst>
                    <a:ext uri="{9D8B030D-6E8A-4147-A177-3AD203B41FA5}">
                      <a16:colId xmlns:a16="http://schemas.microsoft.com/office/drawing/2014/main" val="2783737496"/>
                    </a:ext>
                  </a:extLst>
                </a:gridCol>
              </a:tblGrid>
              <a:tr h="414053">
                <a:tc>
                  <a:txBody>
                    <a:bodyPr/>
                    <a:lstStyle/>
                    <a:p>
                      <a:r>
                        <a:rPr lang="en-US" sz="800" dirty="0"/>
                        <a:t>Articles</a:t>
                      </a:r>
                      <a:endParaRPr lang="en-IN" sz="800" dirty="0"/>
                    </a:p>
                  </a:txBody>
                  <a:tcPr/>
                </a:tc>
                <a:tc>
                  <a:txBody>
                    <a:bodyPr/>
                    <a:lstStyle/>
                    <a:p>
                      <a:r>
                        <a:rPr lang="en-IN" sz="800" b="1" kern="1200" dirty="0">
                          <a:solidFill>
                            <a:schemeClr val="lt1"/>
                          </a:solidFill>
                          <a:effectLst/>
                          <a:latin typeface="+mn-lt"/>
                          <a:ea typeface="+mn-ea"/>
                          <a:cs typeface="+mn-cs"/>
                        </a:rPr>
                        <a:t>Type of Study</a:t>
                      </a:r>
                      <a:endParaRPr lang="en-IN" sz="800" dirty="0"/>
                    </a:p>
                  </a:txBody>
                  <a:tcPr/>
                </a:tc>
                <a:tc>
                  <a:txBody>
                    <a:bodyPr/>
                    <a:lstStyle/>
                    <a:p>
                      <a:r>
                        <a:rPr lang="en-IN" sz="800" b="1" kern="1200" dirty="0">
                          <a:solidFill>
                            <a:schemeClr val="lt1"/>
                          </a:solidFill>
                          <a:effectLst/>
                          <a:latin typeface="+mn-lt"/>
                          <a:ea typeface="+mn-ea"/>
                          <a:cs typeface="+mn-cs"/>
                        </a:rPr>
                        <a:t>Location</a:t>
                      </a:r>
                      <a:endParaRPr lang="en-IN" sz="800" dirty="0"/>
                    </a:p>
                  </a:txBody>
                  <a:tcPr/>
                </a:tc>
                <a:tc>
                  <a:txBody>
                    <a:bodyPr/>
                    <a:lstStyle/>
                    <a:p>
                      <a:r>
                        <a:rPr lang="en-IN" sz="800" b="1" kern="1200" dirty="0">
                          <a:solidFill>
                            <a:schemeClr val="lt1"/>
                          </a:solidFill>
                          <a:effectLst/>
                          <a:latin typeface="+mn-lt"/>
                          <a:ea typeface="+mn-ea"/>
                          <a:cs typeface="+mn-cs"/>
                        </a:rPr>
                        <a:t>Population/Setting</a:t>
                      </a:r>
                      <a:endParaRPr lang="en-IN" sz="800" dirty="0"/>
                    </a:p>
                  </a:txBody>
                  <a:tcPr/>
                </a:tc>
                <a:tc>
                  <a:txBody>
                    <a:bodyPr/>
                    <a:lstStyle/>
                    <a:p>
                      <a:r>
                        <a:rPr lang="en-IN" sz="800" b="1" kern="1200" dirty="0">
                          <a:solidFill>
                            <a:schemeClr val="lt1"/>
                          </a:solidFill>
                          <a:effectLst/>
                          <a:latin typeface="+mn-lt"/>
                          <a:ea typeface="+mn-ea"/>
                          <a:cs typeface="+mn-cs"/>
                        </a:rPr>
                        <a:t>Exposure</a:t>
                      </a:r>
                      <a:endParaRPr lang="en-IN" sz="800" dirty="0"/>
                    </a:p>
                  </a:txBody>
                  <a:tcPr/>
                </a:tc>
                <a:tc>
                  <a:txBody>
                    <a:bodyPr/>
                    <a:lstStyle/>
                    <a:p>
                      <a:r>
                        <a:rPr lang="en-IN" sz="800" b="1" kern="1200" dirty="0">
                          <a:solidFill>
                            <a:schemeClr val="lt1"/>
                          </a:solidFill>
                          <a:effectLst/>
                          <a:latin typeface="+mn-lt"/>
                          <a:ea typeface="+mn-ea"/>
                          <a:cs typeface="+mn-cs"/>
                        </a:rPr>
                        <a:t>Outcome</a:t>
                      </a:r>
                      <a:endParaRPr lang="en-IN" sz="800" dirty="0"/>
                    </a:p>
                  </a:txBody>
                  <a:tcPr/>
                </a:tc>
                <a:tc>
                  <a:txBody>
                    <a:bodyPr/>
                    <a:lstStyle/>
                    <a:p>
                      <a:r>
                        <a:rPr lang="en-IN" sz="800" b="1" kern="1200" dirty="0">
                          <a:solidFill>
                            <a:schemeClr val="lt1"/>
                          </a:solidFill>
                          <a:effectLst/>
                          <a:latin typeface="+mn-lt"/>
                          <a:ea typeface="+mn-ea"/>
                          <a:cs typeface="+mn-cs"/>
                        </a:rPr>
                        <a:t>Findings</a:t>
                      </a:r>
                      <a:endParaRPr lang="en-IN" sz="800" dirty="0"/>
                    </a:p>
                  </a:txBody>
                  <a:tcPr/>
                </a:tc>
                <a:extLst>
                  <a:ext uri="{0D108BD9-81ED-4DB2-BD59-A6C34878D82A}">
                    <a16:rowId xmlns:a16="http://schemas.microsoft.com/office/drawing/2014/main" val="2471011547"/>
                  </a:ext>
                </a:extLst>
              </a:tr>
              <a:tr h="108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dirty="0">
                          <a:effectLst/>
                        </a:rPr>
                        <a:t>Policy development in disaster preparedness and management: lessons learned from the January 2001 earthquake in Gujarat, India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8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Case study</a:t>
                      </a:r>
                    </a:p>
                    <a:p>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Gujarat, India</a:t>
                      </a:r>
                    </a:p>
                    <a:p>
                      <a:endParaRPr lang="en-IN" sz="800" dirty="0"/>
                    </a:p>
                  </a:txBody>
                  <a:tcPr/>
                </a:tc>
                <a:tc>
                  <a:txBody>
                    <a:bodyPr/>
                    <a:lstStyle/>
                    <a:p>
                      <a:r>
                        <a:rPr lang="en-IN" sz="800" kern="1200" dirty="0">
                          <a:solidFill>
                            <a:schemeClr val="dk1"/>
                          </a:solidFill>
                          <a:effectLst/>
                          <a:latin typeface="+mn-lt"/>
                          <a:ea typeface="+mn-ea"/>
                          <a:cs typeface="+mn-cs"/>
                        </a:rPr>
                        <a:t>General population affected by the January 2001 earthquake</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Earthquake and its aftermath</a:t>
                      </a:r>
                    </a:p>
                    <a:p>
                      <a:endParaRPr lang="en-IN" sz="800" dirty="0"/>
                    </a:p>
                  </a:txBody>
                  <a:tcPr/>
                </a:tc>
                <a:tc>
                  <a:txBody>
                    <a:bodyPr/>
                    <a:lstStyle/>
                    <a:p>
                      <a:r>
                        <a:rPr lang="en-IN" sz="800" kern="1200" dirty="0">
                          <a:solidFill>
                            <a:schemeClr val="dk1"/>
                          </a:solidFill>
                          <a:effectLst/>
                          <a:latin typeface="+mn-lt"/>
                          <a:ea typeface="+mn-ea"/>
                          <a:cs typeface="+mn-cs"/>
                        </a:rPr>
                        <a:t>Policy development in disaster preparedness and management</a:t>
                      </a:r>
                      <a:endParaRPr lang="en-IN" sz="800" dirty="0"/>
                    </a:p>
                  </a:txBody>
                  <a:tcPr/>
                </a:tc>
                <a:tc>
                  <a:txBody>
                    <a:bodyPr/>
                    <a:lstStyle/>
                    <a:p>
                      <a:r>
                        <a:rPr lang="en-IN" sz="800" kern="1200" dirty="0">
                          <a:solidFill>
                            <a:schemeClr val="dk1"/>
                          </a:solidFill>
                          <a:effectLst/>
                          <a:latin typeface="+mn-lt"/>
                          <a:ea typeface="+mn-ea"/>
                          <a:cs typeface="+mn-cs"/>
                        </a:rPr>
                        <a:t>The study highlighted the importance of policy development and lessons learned from the disaster response to improve future disaster preparedness and management.</a:t>
                      </a:r>
                      <a:endParaRPr lang="en-IN" sz="800" dirty="0"/>
                    </a:p>
                  </a:txBody>
                  <a:tcPr/>
                </a:tc>
                <a:extLst>
                  <a:ext uri="{0D108BD9-81ED-4DB2-BD59-A6C34878D82A}">
                    <a16:rowId xmlns:a16="http://schemas.microsoft.com/office/drawing/2014/main" val="3832732520"/>
                  </a:ext>
                </a:extLst>
              </a:tr>
              <a:tr h="848133">
                <a:tc>
                  <a:txBody>
                    <a:bodyPr/>
                    <a:lstStyle/>
                    <a:p>
                      <a:pPr>
                        <a:lnSpc>
                          <a:spcPct val="107000"/>
                        </a:lnSpc>
                        <a:spcAft>
                          <a:spcPts val="800"/>
                        </a:spcAft>
                      </a:pPr>
                      <a:r>
                        <a:rPr lang="en-IN" sz="800" dirty="0">
                          <a:effectLst/>
                        </a:rPr>
                        <a:t>Occupational heat stress profiles in selected workplaces in India(2)</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442" marR="9442" marT="9442" marB="9442" anchor="ctr"/>
                </a:tc>
                <a:tc>
                  <a:txBody>
                    <a:bodyPr/>
                    <a:lstStyle/>
                    <a:p>
                      <a:r>
                        <a:rPr lang="en-IN" sz="800" kern="1200" dirty="0">
                          <a:solidFill>
                            <a:schemeClr val="dk1"/>
                          </a:solidFill>
                          <a:effectLst/>
                          <a:latin typeface="+mn-lt"/>
                          <a:ea typeface="+mn-ea"/>
                          <a:cs typeface="+mn-cs"/>
                        </a:rPr>
                        <a:t>Cross-sectional study</a:t>
                      </a:r>
                      <a:endParaRPr lang="en-IN" sz="800" dirty="0"/>
                    </a:p>
                  </a:txBody>
                  <a:tcPr/>
                </a:tc>
                <a:tc>
                  <a:txBody>
                    <a:bodyPr/>
                    <a:lstStyle/>
                    <a:p>
                      <a:r>
                        <a:rPr lang="en-IN" sz="800" kern="1200" dirty="0">
                          <a:solidFill>
                            <a:schemeClr val="dk1"/>
                          </a:solidFill>
                          <a:effectLst/>
                          <a:latin typeface="+mn-lt"/>
                          <a:ea typeface="+mn-ea"/>
                          <a:cs typeface="+mn-cs"/>
                        </a:rPr>
                        <a:t>Selected workplaces in India</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Workers in various occupational settings</a:t>
                      </a:r>
                    </a:p>
                    <a:p>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Occupational heat stress</a:t>
                      </a:r>
                    </a:p>
                    <a:p>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Profiles of heat stress and its impacts on workers</a:t>
                      </a:r>
                    </a:p>
                    <a:p>
                      <a:endParaRPr lang="en-IN" sz="800" dirty="0"/>
                    </a:p>
                  </a:txBody>
                  <a:tcPr/>
                </a:tc>
                <a:tc>
                  <a:txBody>
                    <a:bodyPr/>
                    <a:lstStyle/>
                    <a:p>
                      <a:r>
                        <a:rPr lang="en-IN" sz="800" kern="1200" dirty="0">
                          <a:solidFill>
                            <a:schemeClr val="dk1"/>
                          </a:solidFill>
                          <a:effectLst/>
                          <a:latin typeface="+mn-lt"/>
                          <a:ea typeface="+mn-ea"/>
                          <a:cs typeface="+mn-cs"/>
                        </a:rPr>
                        <a:t>The study identified high levels of heat stress in several workplaces and recommended interventions to mitigate health risks for workers.</a:t>
                      </a:r>
                      <a:endParaRPr lang="en-IN" sz="800" dirty="0"/>
                    </a:p>
                  </a:txBody>
                  <a:tcPr/>
                </a:tc>
                <a:extLst>
                  <a:ext uri="{0D108BD9-81ED-4DB2-BD59-A6C34878D82A}">
                    <a16:rowId xmlns:a16="http://schemas.microsoft.com/office/drawing/2014/main" val="1167394398"/>
                  </a:ext>
                </a:extLst>
              </a:tr>
              <a:tr h="1125209">
                <a:tc>
                  <a:txBody>
                    <a:bodyPr/>
                    <a:lstStyle/>
                    <a:p>
                      <a:pPr>
                        <a:lnSpc>
                          <a:spcPct val="107000"/>
                        </a:lnSpc>
                        <a:spcAft>
                          <a:spcPts val="800"/>
                        </a:spcAft>
                      </a:pPr>
                      <a:r>
                        <a:rPr lang="en-IN" sz="800" dirty="0">
                          <a:effectLst/>
                        </a:rPr>
                        <a:t>Estimating population heat exposure and impacts on working people in conjunction with climate change(3)</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442" marR="9442" marT="9442" marB="9442" anchor="ctr"/>
                </a:tc>
                <a:tc>
                  <a:txBody>
                    <a:bodyPr/>
                    <a:lstStyle/>
                    <a:p>
                      <a:r>
                        <a:rPr lang="en-IN" sz="800" kern="1200" dirty="0">
                          <a:solidFill>
                            <a:schemeClr val="dk1"/>
                          </a:solidFill>
                          <a:effectLst/>
                          <a:latin typeface="+mn-lt"/>
                          <a:ea typeface="+mn-ea"/>
                          <a:cs typeface="+mn-cs"/>
                        </a:rPr>
                        <a:t>Quantitative analysis</a:t>
                      </a:r>
                      <a:endParaRPr lang="en-IN" sz="800" dirty="0"/>
                    </a:p>
                  </a:txBody>
                  <a:tcPr/>
                </a:tc>
                <a:tc>
                  <a:txBody>
                    <a:bodyPr/>
                    <a:lstStyle/>
                    <a:p>
                      <a:r>
                        <a:rPr lang="en-IN" sz="800" kern="1200" dirty="0">
                          <a:solidFill>
                            <a:schemeClr val="dk1"/>
                          </a:solidFill>
                          <a:effectLst/>
                          <a:latin typeface="+mn-lt"/>
                          <a:ea typeface="+mn-ea"/>
                          <a:cs typeface="+mn-cs"/>
                        </a:rPr>
                        <a:t>Global, with implications for India</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Working population</a:t>
                      </a:r>
                    </a:p>
                    <a:p>
                      <a:endParaRPr lang="en-IN" sz="800" dirty="0"/>
                    </a:p>
                  </a:txBody>
                  <a:tcPr/>
                </a:tc>
                <a:tc>
                  <a:txBody>
                    <a:bodyPr/>
                    <a:lstStyle/>
                    <a:p>
                      <a:r>
                        <a:rPr lang="en-IN" sz="800" kern="1200" dirty="0">
                          <a:solidFill>
                            <a:schemeClr val="dk1"/>
                          </a:solidFill>
                          <a:effectLst/>
                          <a:latin typeface="+mn-lt"/>
                          <a:ea typeface="+mn-ea"/>
                          <a:cs typeface="+mn-cs"/>
                        </a:rPr>
                        <a:t>Heat exposure due to climate change</a:t>
                      </a:r>
                      <a:endParaRPr lang="en-IN" sz="800" dirty="0"/>
                    </a:p>
                  </a:txBody>
                  <a:tcPr/>
                </a:tc>
                <a:tc>
                  <a:txBody>
                    <a:bodyPr/>
                    <a:lstStyle/>
                    <a:p>
                      <a:r>
                        <a:rPr lang="en-IN" sz="800" kern="1200" dirty="0">
                          <a:solidFill>
                            <a:schemeClr val="dk1"/>
                          </a:solidFill>
                          <a:effectLst/>
                          <a:latin typeface="+mn-lt"/>
                          <a:ea typeface="+mn-ea"/>
                          <a:cs typeface="+mn-cs"/>
                        </a:rPr>
                        <a:t>Impacts on working people, including productivity loss and health risks</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The study projected increased heat exposure for working populations, leading to significant health and economic impacts if no adaptation measures are taken.</a:t>
                      </a:r>
                    </a:p>
                    <a:p>
                      <a:endParaRPr lang="en-IN" sz="800" dirty="0"/>
                    </a:p>
                  </a:txBody>
                  <a:tcPr/>
                </a:tc>
                <a:extLst>
                  <a:ext uri="{0D108BD9-81ED-4DB2-BD59-A6C34878D82A}">
                    <a16:rowId xmlns:a16="http://schemas.microsoft.com/office/drawing/2014/main" val="237238707"/>
                  </a:ext>
                </a:extLst>
              </a:tr>
              <a:tr h="1125209">
                <a:tc>
                  <a:txBody>
                    <a:bodyPr/>
                    <a:lstStyle/>
                    <a:p>
                      <a:pPr>
                        <a:lnSpc>
                          <a:spcPct val="107000"/>
                        </a:lnSpc>
                        <a:spcAft>
                          <a:spcPts val="800"/>
                        </a:spcAft>
                      </a:pPr>
                      <a:r>
                        <a:rPr lang="en-IN" sz="800" dirty="0">
                          <a:effectLst/>
                        </a:rPr>
                        <a:t>Future projection of climate extremes across contiguous northeast India and Bangladesh(4)</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442" marR="9442" marT="9442" marB="944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Projection study</a:t>
                      </a:r>
                    </a:p>
                    <a:p>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Northeast India and Bangladesh</a:t>
                      </a:r>
                    </a:p>
                    <a:p>
                      <a:endParaRPr lang="en-IN" sz="800" dirty="0"/>
                    </a:p>
                  </a:txBody>
                  <a:tcPr/>
                </a:tc>
                <a:tc>
                  <a:txBody>
                    <a:bodyPr/>
                    <a:lstStyle/>
                    <a:p>
                      <a:r>
                        <a:rPr lang="en-IN" sz="800" kern="1200" dirty="0">
                          <a:solidFill>
                            <a:schemeClr val="dk1"/>
                          </a:solidFill>
                          <a:effectLst/>
                          <a:latin typeface="+mn-lt"/>
                          <a:ea typeface="+mn-ea"/>
                          <a:cs typeface="+mn-cs"/>
                        </a:rPr>
                        <a:t>General population</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Climate extremes</a:t>
                      </a:r>
                    </a:p>
                    <a:p>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Future projections of climate extremes</a:t>
                      </a:r>
                    </a:p>
                    <a:p>
                      <a:endParaRPr lang="en-IN" sz="800" dirty="0"/>
                    </a:p>
                  </a:txBody>
                  <a:tcPr/>
                </a:tc>
                <a:tc>
                  <a:txBody>
                    <a:bodyPr/>
                    <a:lstStyle/>
                    <a:p>
                      <a:r>
                        <a:rPr lang="en-IN" sz="800" kern="1200" dirty="0">
                          <a:solidFill>
                            <a:schemeClr val="dk1"/>
                          </a:solidFill>
                          <a:effectLst/>
                          <a:latin typeface="+mn-lt"/>
                          <a:ea typeface="+mn-ea"/>
                          <a:cs typeface="+mn-cs"/>
                        </a:rPr>
                        <a:t>The study predicted an increase in climate extremes in the region, emphasizing the need for enhanced adaptive measures and policy interventions</a:t>
                      </a:r>
                      <a:endParaRPr lang="en-IN" sz="800" dirty="0"/>
                    </a:p>
                  </a:txBody>
                  <a:tcPr/>
                </a:tc>
                <a:extLst>
                  <a:ext uri="{0D108BD9-81ED-4DB2-BD59-A6C34878D82A}">
                    <a16:rowId xmlns:a16="http://schemas.microsoft.com/office/drawing/2014/main" val="1174348907"/>
                  </a:ext>
                </a:extLst>
              </a:tr>
              <a:tr h="571059">
                <a:tc>
                  <a:txBody>
                    <a:bodyPr/>
                    <a:lstStyle/>
                    <a:p>
                      <a:pPr>
                        <a:lnSpc>
                          <a:spcPct val="107000"/>
                        </a:lnSpc>
                        <a:spcAft>
                          <a:spcPts val="800"/>
                        </a:spcAft>
                      </a:pPr>
                      <a:r>
                        <a:rPr lang="en-IN" sz="800" dirty="0">
                          <a:effectLst/>
                        </a:rPr>
                        <a:t>Climate disasters challenge health infrastructures in India(5)</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442" marR="9442" marT="9442" marB="944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Review Study</a:t>
                      </a:r>
                    </a:p>
                    <a:p>
                      <a:endParaRPr lang="en-IN" sz="800" dirty="0"/>
                    </a:p>
                  </a:txBody>
                  <a:tcPr/>
                </a:tc>
                <a:tc>
                  <a:txBody>
                    <a:bodyPr/>
                    <a:lstStyle/>
                    <a:p>
                      <a:r>
                        <a:rPr lang="en-IN" sz="800" kern="1200" dirty="0">
                          <a:solidFill>
                            <a:schemeClr val="dk1"/>
                          </a:solidFill>
                          <a:effectLst/>
                          <a:latin typeface="+mn-lt"/>
                          <a:ea typeface="+mn-ea"/>
                          <a:cs typeface="+mn-cs"/>
                        </a:rPr>
                        <a:t>India</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Health infrastructure and general population</a:t>
                      </a:r>
                    </a:p>
                    <a:p>
                      <a:endParaRPr lang="en-IN" sz="800" dirty="0"/>
                    </a:p>
                  </a:txBody>
                  <a:tcPr/>
                </a:tc>
                <a:tc>
                  <a:txBody>
                    <a:bodyPr/>
                    <a:lstStyle/>
                    <a:p>
                      <a:r>
                        <a:rPr lang="en-IN" sz="800" kern="1200" dirty="0">
                          <a:solidFill>
                            <a:schemeClr val="dk1"/>
                          </a:solidFill>
                          <a:effectLst/>
                          <a:latin typeface="+mn-lt"/>
                          <a:ea typeface="+mn-ea"/>
                          <a:cs typeface="+mn-cs"/>
                        </a:rPr>
                        <a:t>Climate disasters</a:t>
                      </a:r>
                      <a:endParaRPr lang="en-IN" sz="800" dirty="0"/>
                    </a:p>
                  </a:txBody>
                  <a:tcPr/>
                </a:tc>
                <a:tc>
                  <a:txBody>
                    <a:bodyPr/>
                    <a:lstStyle/>
                    <a:p>
                      <a:r>
                        <a:rPr lang="en-IN" sz="800" kern="1200" dirty="0">
                          <a:solidFill>
                            <a:schemeClr val="dk1"/>
                          </a:solidFill>
                          <a:effectLst/>
                          <a:latin typeface="+mn-lt"/>
                          <a:ea typeface="+mn-ea"/>
                          <a:cs typeface="+mn-cs"/>
                        </a:rPr>
                        <a:t>Challenges to health infrastructures</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The Review highlighted the significant challenges that climate disasters pose to India's health infrastructure, calling for urgent improvements in preparedness and response.</a:t>
                      </a:r>
                    </a:p>
                    <a:p>
                      <a:endParaRPr lang="en-IN" sz="800" dirty="0"/>
                    </a:p>
                  </a:txBody>
                  <a:tcPr/>
                </a:tc>
                <a:extLst>
                  <a:ext uri="{0D108BD9-81ED-4DB2-BD59-A6C34878D82A}">
                    <a16:rowId xmlns:a16="http://schemas.microsoft.com/office/drawing/2014/main" val="739509439"/>
                  </a:ext>
                </a:extLst>
              </a:tr>
            </a:tbl>
          </a:graphicData>
        </a:graphic>
      </p:graphicFrame>
    </p:spTree>
    <p:extLst>
      <p:ext uri="{BB962C8B-B14F-4D97-AF65-F5344CB8AC3E}">
        <p14:creationId xmlns:p14="http://schemas.microsoft.com/office/powerpoint/2010/main" val="1850321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38AF68C-F688-546B-89EC-62C29CAECD87}"/>
              </a:ext>
            </a:extLst>
          </p:cNvPr>
          <p:cNvGraphicFramePr>
            <a:graphicFrameLocks noGrp="1"/>
          </p:cNvGraphicFramePr>
          <p:nvPr>
            <p:extLst>
              <p:ext uri="{D42A27DB-BD31-4B8C-83A1-F6EECF244321}">
                <p14:modId xmlns:p14="http://schemas.microsoft.com/office/powerpoint/2010/main" val="585227707"/>
              </p:ext>
            </p:extLst>
          </p:nvPr>
        </p:nvGraphicFramePr>
        <p:xfrm>
          <a:off x="2" y="233516"/>
          <a:ext cx="12191998" cy="6390967"/>
        </p:xfrm>
        <a:graphic>
          <a:graphicData uri="http://schemas.openxmlformats.org/drawingml/2006/table">
            <a:tbl>
              <a:tblPr firstRow="1" bandRow="1">
                <a:tableStyleId>{5C22544A-7EE6-4342-B048-85BDC9FD1C3A}</a:tableStyleId>
              </a:tblPr>
              <a:tblGrid>
                <a:gridCol w="1741714">
                  <a:extLst>
                    <a:ext uri="{9D8B030D-6E8A-4147-A177-3AD203B41FA5}">
                      <a16:colId xmlns:a16="http://schemas.microsoft.com/office/drawing/2014/main" val="2474563103"/>
                    </a:ext>
                  </a:extLst>
                </a:gridCol>
                <a:gridCol w="1741714">
                  <a:extLst>
                    <a:ext uri="{9D8B030D-6E8A-4147-A177-3AD203B41FA5}">
                      <a16:colId xmlns:a16="http://schemas.microsoft.com/office/drawing/2014/main" val="2288201763"/>
                    </a:ext>
                  </a:extLst>
                </a:gridCol>
                <a:gridCol w="1741714">
                  <a:extLst>
                    <a:ext uri="{9D8B030D-6E8A-4147-A177-3AD203B41FA5}">
                      <a16:colId xmlns:a16="http://schemas.microsoft.com/office/drawing/2014/main" val="2515545510"/>
                    </a:ext>
                  </a:extLst>
                </a:gridCol>
                <a:gridCol w="1627940">
                  <a:extLst>
                    <a:ext uri="{9D8B030D-6E8A-4147-A177-3AD203B41FA5}">
                      <a16:colId xmlns:a16="http://schemas.microsoft.com/office/drawing/2014/main" val="1856820416"/>
                    </a:ext>
                  </a:extLst>
                </a:gridCol>
                <a:gridCol w="1855488">
                  <a:extLst>
                    <a:ext uri="{9D8B030D-6E8A-4147-A177-3AD203B41FA5}">
                      <a16:colId xmlns:a16="http://schemas.microsoft.com/office/drawing/2014/main" val="258353455"/>
                    </a:ext>
                  </a:extLst>
                </a:gridCol>
                <a:gridCol w="1741714">
                  <a:extLst>
                    <a:ext uri="{9D8B030D-6E8A-4147-A177-3AD203B41FA5}">
                      <a16:colId xmlns:a16="http://schemas.microsoft.com/office/drawing/2014/main" val="511630404"/>
                    </a:ext>
                  </a:extLst>
                </a:gridCol>
                <a:gridCol w="1741714">
                  <a:extLst>
                    <a:ext uri="{9D8B030D-6E8A-4147-A177-3AD203B41FA5}">
                      <a16:colId xmlns:a16="http://schemas.microsoft.com/office/drawing/2014/main" val="2783737496"/>
                    </a:ext>
                  </a:extLst>
                </a:gridCol>
              </a:tblGrid>
              <a:tr h="337547">
                <a:tc>
                  <a:txBody>
                    <a:bodyPr/>
                    <a:lstStyle/>
                    <a:p>
                      <a:r>
                        <a:rPr lang="en-US" sz="800" dirty="0"/>
                        <a:t>Articles</a:t>
                      </a:r>
                      <a:endParaRPr lang="en-IN" sz="800" dirty="0"/>
                    </a:p>
                  </a:txBody>
                  <a:tcPr/>
                </a:tc>
                <a:tc>
                  <a:txBody>
                    <a:bodyPr/>
                    <a:lstStyle/>
                    <a:p>
                      <a:r>
                        <a:rPr lang="en-IN" sz="800" b="1" kern="1200" dirty="0">
                          <a:solidFill>
                            <a:schemeClr val="lt1"/>
                          </a:solidFill>
                          <a:effectLst/>
                          <a:latin typeface="+mn-lt"/>
                          <a:ea typeface="+mn-ea"/>
                          <a:cs typeface="+mn-cs"/>
                        </a:rPr>
                        <a:t>Type of Study</a:t>
                      </a:r>
                      <a:endParaRPr lang="en-IN" sz="800" dirty="0"/>
                    </a:p>
                  </a:txBody>
                  <a:tcPr/>
                </a:tc>
                <a:tc>
                  <a:txBody>
                    <a:bodyPr/>
                    <a:lstStyle/>
                    <a:p>
                      <a:r>
                        <a:rPr lang="en-IN" sz="800" b="1" kern="1200" dirty="0">
                          <a:solidFill>
                            <a:schemeClr val="lt1"/>
                          </a:solidFill>
                          <a:effectLst/>
                          <a:latin typeface="+mn-lt"/>
                          <a:ea typeface="+mn-ea"/>
                          <a:cs typeface="+mn-cs"/>
                        </a:rPr>
                        <a:t>Location</a:t>
                      </a:r>
                      <a:endParaRPr lang="en-IN" sz="800" dirty="0"/>
                    </a:p>
                  </a:txBody>
                  <a:tcPr/>
                </a:tc>
                <a:tc>
                  <a:txBody>
                    <a:bodyPr/>
                    <a:lstStyle/>
                    <a:p>
                      <a:r>
                        <a:rPr lang="en-IN" sz="800" b="1" kern="1200" dirty="0">
                          <a:solidFill>
                            <a:schemeClr val="lt1"/>
                          </a:solidFill>
                          <a:effectLst/>
                          <a:latin typeface="+mn-lt"/>
                          <a:ea typeface="+mn-ea"/>
                          <a:cs typeface="+mn-cs"/>
                        </a:rPr>
                        <a:t>Population/Setting</a:t>
                      </a:r>
                      <a:endParaRPr lang="en-IN" sz="800" dirty="0"/>
                    </a:p>
                  </a:txBody>
                  <a:tcPr/>
                </a:tc>
                <a:tc>
                  <a:txBody>
                    <a:bodyPr/>
                    <a:lstStyle/>
                    <a:p>
                      <a:r>
                        <a:rPr lang="en-IN" sz="800" b="1" kern="1200" dirty="0">
                          <a:solidFill>
                            <a:schemeClr val="lt1"/>
                          </a:solidFill>
                          <a:effectLst/>
                          <a:latin typeface="+mn-lt"/>
                          <a:ea typeface="+mn-ea"/>
                          <a:cs typeface="+mn-cs"/>
                        </a:rPr>
                        <a:t>Exposure</a:t>
                      </a:r>
                      <a:endParaRPr lang="en-IN" sz="800" dirty="0"/>
                    </a:p>
                  </a:txBody>
                  <a:tcPr/>
                </a:tc>
                <a:tc>
                  <a:txBody>
                    <a:bodyPr/>
                    <a:lstStyle/>
                    <a:p>
                      <a:r>
                        <a:rPr lang="en-IN" sz="800" b="1" kern="1200" dirty="0">
                          <a:solidFill>
                            <a:schemeClr val="lt1"/>
                          </a:solidFill>
                          <a:effectLst/>
                          <a:latin typeface="+mn-lt"/>
                          <a:ea typeface="+mn-ea"/>
                          <a:cs typeface="+mn-cs"/>
                        </a:rPr>
                        <a:t>Outcome</a:t>
                      </a:r>
                      <a:endParaRPr lang="en-IN" sz="800" dirty="0"/>
                    </a:p>
                  </a:txBody>
                  <a:tcPr/>
                </a:tc>
                <a:tc>
                  <a:txBody>
                    <a:bodyPr/>
                    <a:lstStyle/>
                    <a:p>
                      <a:r>
                        <a:rPr lang="en-IN" sz="800" b="1" kern="1200" dirty="0">
                          <a:solidFill>
                            <a:schemeClr val="lt1"/>
                          </a:solidFill>
                          <a:effectLst/>
                          <a:latin typeface="+mn-lt"/>
                          <a:ea typeface="+mn-ea"/>
                          <a:cs typeface="+mn-cs"/>
                        </a:rPr>
                        <a:t>Findings</a:t>
                      </a:r>
                      <a:endParaRPr lang="en-IN" sz="800" dirty="0"/>
                    </a:p>
                  </a:txBody>
                  <a:tcPr/>
                </a:tc>
                <a:extLst>
                  <a:ext uri="{0D108BD9-81ED-4DB2-BD59-A6C34878D82A}">
                    <a16:rowId xmlns:a16="http://schemas.microsoft.com/office/drawing/2014/main" val="2471011547"/>
                  </a:ext>
                </a:extLst>
              </a:tr>
              <a:tr h="882726">
                <a:tc>
                  <a:txBody>
                    <a:bodyPr/>
                    <a:lstStyle/>
                    <a:p>
                      <a:pPr>
                        <a:lnSpc>
                          <a:spcPct val="107000"/>
                        </a:lnSpc>
                        <a:spcAft>
                          <a:spcPts val="800"/>
                        </a:spcAft>
                      </a:pPr>
                      <a:r>
                        <a:rPr lang="en-IN" sz="800" dirty="0">
                          <a:effectLst/>
                        </a:rPr>
                        <a:t>Exploring the vulnerability of the coastal wetlands of India to the changing climate and their adaptation strategies(6)</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Review</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study</a:t>
                      </a:r>
                    </a:p>
                    <a:p>
                      <a:endParaRPr lang="en-IN" sz="800" dirty="0"/>
                    </a:p>
                  </a:txBody>
                  <a:tcPr/>
                </a:tc>
                <a:tc>
                  <a:txBody>
                    <a:bodyPr/>
                    <a:lstStyle/>
                    <a:p>
                      <a:r>
                        <a:rPr lang="en-IN" sz="800" kern="1200" dirty="0">
                          <a:solidFill>
                            <a:schemeClr val="dk1"/>
                          </a:solidFill>
                          <a:effectLst/>
                          <a:latin typeface="+mn-lt"/>
                          <a:ea typeface="+mn-ea"/>
                          <a:cs typeface="+mn-cs"/>
                        </a:rPr>
                        <a:t>Coastal wetlands in India</a:t>
                      </a:r>
                    </a:p>
                    <a:p>
                      <a:endParaRPr lang="en-IN" sz="800" dirty="0"/>
                    </a:p>
                  </a:txBody>
                  <a:tcPr/>
                </a:tc>
                <a:tc>
                  <a:txBody>
                    <a:bodyPr/>
                    <a:lstStyle/>
                    <a:p>
                      <a:r>
                        <a:rPr lang="en-IN" sz="800" kern="1200" dirty="0">
                          <a:solidFill>
                            <a:schemeClr val="dk1"/>
                          </a:solidFill>
                          <a:effectLst/>
                          <a:latin typeface="+mn-lt"/>
                          <a:ea typeface="+mn-ea"/>
                          <a:cs typeface="+mn-cs"/>
                        </a:rPr>
                        <a:t>Coastal ecosystems</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Climate change</a:t>
                      </a:r>
                      <a:endParaRPr lang="en-IN" sz="800" dirty="0"/>
                    </a:p>
                  </a:txBody>
                  <a:tcPr/>
                </a:tc>
                <a:tc>
                  <a:txBody>
                    <a:bodyPr/>
                    <a:lstStyle/>
                    <a:p>
                      <a:r>
                        <a:rPr lang="en-IN" sz="800" kern="1200" dirty="0">
                          <a:solidFill>
                            <a:schemeClr val="dk1"/>
                          </a:solidFill>
                          <a:effectLst/>
                          <a:latin typeface="+mn-lt"/>
                          <a:ea typeface="+mn-ea"/>
                          <a:cs typeface="+mn-cs"/>
                        </a:rPr>
                        <a:t>Vulnerability and adaptation strategies</a:t>
                      </a:r>
                      <a:endParaRPr lang="en-IN" sz="800" dirty="0"/>
                    </a:p>
                  </a:txBody>
                  <a:tcPr/>
                </a:tc>
                <a:tc>
                  <a:txBody>
                    <a:bodyPr/>
                    <a:lstStyle/>
                    <a:p>
                      <a:r>
                        <a:rPr lang="en-IN" sz="800" kern="1200" dirty="0">
                          <a:solidFill>
                            <a:schemeClr val="dk1"/>
                          </a:solidFill>
                          <a:effectLst/>
                          <a:latin typeface="+mn-lt"/>
                          <a:ea typeface="+mn-ea"/>
                          <a:cs typeface="+mn-cs"/>
                        </a:rPr>
                        <a:t>The review explored the vulnerability of coastal wetlands to climate change and discussed various adaptation strategies to mitigate these impacts.</a:t>
                      </a:r>
                      <a:endParaRPr lang="en-IN" sz="800" dirty="0"/>
                    </a:p>
                  </a:txBody>
                  <a:tcPr/>
                </a:tc>
                <a:extLst>
                  <a:ext uri="{0D108BD9-81ED-4DB2-BD59-A6C34878D82A}">
                    <a16:rowId xmlns:a16="http://schemas.microsoft.com/office/drawing/2014/main" val="3832732520"/>
                  </a:ext>
                </a:extLst>
              </a:tr>
              <a:tr h="730060">
                <a:tc>
                  <a:txBody>
                    <a:bodyPr/>
                    <a:lstStyle/>
                    <a:p>
                      <a:pPr>
                        <a:lnSpc>
                          <a:spcPct val="107000"/>
                        </a:lnSpc>
                        <a:spcAft>
                          <a:spcPts val="800"/>
                        </a:spcAft>
                      </a:pPr>
                      <a:r>
                        <a:rPr lang="en-IN" sz="800" dirty="0">
                          <a:effectLst/>
                        </a:rPr>
                        <a:t>Climate change and seasonal floods: potential long-term nutritional consequences for children in Kerala, India(7)</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IN" sz="800" kern="1200" dirty="0">
                          <a:solidFill>
                            <a:schemeClr val="dk1"/>
                          </a:solidFill>
                          <a:effectLst/>
                          <a:latin typeface="+mn-lt"/>
                          <a:ea typeface="+mn-ea"/>
                          <a:cs typeface="+mn-cs"/>
                        </a:rPr>
                        <a:t>Cross-sectional study</a:t>
                      </a:r>
                      <a:endParaRPr lang="en-IN" sz="800" dirty="0"/>
                    </a:p>
                  </a:txBody>
                  <a:tcPr/>
                </a:tc>
                <a:tc>
                  <a:txBody>
                    <a:bodyPr/>
                    <a:lstStyle/>
                    <a:p>
                      <a:r>
                        <a:rPr lang="en-IN" sz="800" kern="1200" dirty="0">
                          <a:solidFill>
                            <a:schemeClr val="dk1"/>
                          </a:solidFill>
                          <a:effectLst/>
                          <a:latin typeface="+mn-lt"/>
                          <a:ea typeface="+mn-ea"/>
                          <a:cs typeface="+mn-cs"/>
                        </a:rPr>
                        <a:t>Kerala, India</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Children affected by seasonal floods</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Seasonal floods</a:t>
                      </a:r>
                      <a:endParaRPr lang="en-IN" sz="800" dirty="0"/>
                    </a:p>
                  </a:txBody>
                  <a:tcPr/>
                </a:tc>
                <a:tc>
                  <a:txBody>
                    <a:bodyPr/>
                    <a:lstStyle/>
                    <a:p>
                      <a:r>
                        <a:rPr lang="en-IN" sz="800" kern="1200" dirty="0">
                          <a:solidFill>
                            <a:schemeClr val="dk1"/>
                          </a:solidFill>
                          <a:effectLst/>
                          <a:latin typeface="+mn-lt"/>
                          <a:ea typeface="+mn-ea"/>
                          <a:cs typeface="+mn-cs"/>
                        </a:rPr>
                        <a:t>Long-term nutritional consequences</a:t>
                      </a:r>
                    </a:p>
                    <a:p>
                      <a:endParaRPr lang="en-IN" sz="800" dirty="0"/>
                    </a:p>
                  </a:txBody>
                  <a:tcPr/>
                </a:tc>
                <a:tc>
                  <a:txBody>
                    <a:bodyPr/>
                    <a:lstStyle/>
                    <a:p>
                      <a:r>
                        <a:rPr lang="en-IN" sz="800" kern="1200" dirty="0">
                          <a:solidFill>
                            <a:schemeClr val="dk1"/>
                          </a:solidFill>
                          <a:effectLst/>
                          <a:latin typeface="+mn-lt"/>
                          <a:ea typeface="+mn-ea"/>
                          <a:cs typeface="+mn-cs"/>
                        </a:rPr>
                        <a:t>The study found that seasonal floods have potential long-term nutritional consequences for children, highlighting the need for targeted interventions.</a:t>
                      </a:r>
                      <a:endParaRPr lang="en-IN" sz="800" dirty="0"/>
                    </a:p>
                  </a:txBody>
                  <a:tcPr/>
                </a:tc>
                <a:extLst>
                  <a:ext uri="{0D108BD9-81ED-4DB2-BD59-A6C34878D82A}">
                    <a16:rowId xmlns:a16="http://schemas.microsoft.com/office/drawing/2014/main" val="1167394398"/>
                  </a:ext>
                </a:extLst>
              </a:tr>
              <a:tr h="917298">
                <a:tc>
                  <a:txBody>
                    <a:bodyPr/>
                    <a:lstStyle/>
                    <a:p>
                      <a:pPr>
                        <a:lnSpc>
                          <a:spcPct val="107000"/>
                        </a:lnSpc>
                        <a:spcAft>
                          <a:spcPts val="800"/>
                        </a:spcAft>
                      </a:pPr>
                      <a:r>
                        <a:rPr lang="en-IN" sz="800" dirty="0">
                          <a:effectLst/>
                        </a:rPr>
                        <a:t>Characteristics of Households’ Vulnerability to Extreme Heat: An Analytical Cross-Sectional Study from India(8)</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r>
                        <a:rPr lang="en-IN" sz="800" kern="1200" dirty="0">
                          <a:solidFill>
                            <a:schemeClr val="dk1"/>
                          </a:solidFill>
                          <a:effectLst/>
                          <a:latin typeface="+mn-lt"/>
                          <a:ea typeface="+mn-ea"/>
                          <a:cs typeface="+mn-cs"/>
                        </a:rPr>
                        <a:t>Review Study</a:t>
                      </a:r>
                      <a:endParaRPr lang="en-IN" sz="800" dirty="0"/>
                    </a:p>
                  </a:txBody>
                  <a:tcPr/>
                </a:tc>
                <a:tc>
                  <a:txBody>
                    <a:bodyPr/>
                    <a:lstStyle/>
                    <a:p>
                      <a:r>
                        <a:rPr lang="en-IN" sz="800" kern="1200" dirty="0">
                          <a:solidFill>
                            <a:schemeClr val="dk1"/>
                          </a:solidFill>
                          <a:effectLst/>
                          <a:latin typeface="+mn-lt"/>
                          <a:ea typeface="+mn-ea"/>
                          <a:cs typeface="+mn-cs"/>
                        </a:rPr>
                        <a:t>Coastal and transitional ecosystems in India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Coastal and transitional ecosystems</a:t>
                      </a:r>
                      <a:endParaRPr lang="en-IN" sz="800" dirty="0"/>
                    </a:p>
                  </a:txBody>
                  <a:tcPr/>
                </a:tc>
                <a:tc>
                  <a:txBody>
                    <a:bodyPr/>
                    <a:lstStyle/>
                    <a:p>
                      <a:r>
                        <a:rPr lang="en-IN" sz="800" kern="1200" dirty="0">
                          <a:solidFill>
                            <a:schemeClr val="dk1"/>
                          </a:solidFill>
                          <a:effectLst/>
                          <a:latin typeface="+mn-lt"/>
                          <a:ea typeface="+mn-ea"/>
                          <a:cs typeface="+mn-cs"/>
                        </a:rPr>
                        <a:t>Climate change</a:t>
                      </a:r>
                      <a:endParaRPr lang="en-IN" sz="800" dirty="0"/>
                    </a:p>
                  </a:txBody>
                  <a:tcPr/>
                </a:tc>
                <a:tc>
                  <a:txBody>
                    <a:bodyPr/>
                    <a:lstStyle/>
                    <a:p>
                      <a:r>
                        <a:rPr lang="en-IN" sz="800" kern="1200" dirty="0">
                          <a:solidFill>
                            <a:schemeClr val="dk1"/>
                          </a:solidFill>
                          <a:effectLst/>
                          <a:latin typeface="+mn-lt"/>
                          <a:ea typeface="+mn-ea"/>
                          <a:cs typeface="+mn-cs"/>
                        </a:rPr>
                        <a:t>Current status, future projections, solutions, and policies</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kern="1200" dirty="0">
                          <a:solidFill>
                            <a:schemeClr val="dk1"/>
                          </a:solidFill>
                          <a:effectLst/>
                          <a:latin typeface="+mn-lt"/>
                          <a:ea typeface="+mn-ea"/>
                          <a:cs typeface="+mn-cs"/>
                        </a:rPr>
                        <a:t>The review provided an overview of the impacts of climate change on coastal and transitional ecosystems, including current status, future projections, and recommended solutions and policies.</a:t>
                      </a:r>
                      <a:endParaRPr lang="en-IN" sz="800" dirty="0"/>
                    </a:p>
                  </a:txBody>
                  <a:tcPr/>
                </a:tc>
                <a:extLst>
                  <a:ext uri="{0D108BD9-81ED-4DB2-BD59-A6C34878D82A}">
                    <a16:rowId xmlns:a16="http://schemas.microsoft.com/office/drawing/2014/main" val="237238707"/>
                  </a:ext>
                </a:extLst>
              </a:tr>
              <a:tr h="3523336">
                <a:tc>
                  <a:txBody>
                    <a:bodyPr/>
                    <a:lstStyle/>
                    <a:p>
                      <a:pPr>
                        <a:lnSpc>
                          <a:spcPct val="107000"/>
                        </a:lnSpc>
                        <a:spcAft>
                          <a:spcPts val="800"/>
                        </a:spcAft>
                      </a:pPr>
                      <a:r>
                        <a:rPr lang="en-IN" sz="800" dirty="0">
                          <a:effectLst/>
                        </a:rPr>
                        <a:t>Long-term impacts of climate change on coastal and transitional eco-systems in India: an overview of its current status, future projections, solutions, and policies</a:t>
                      </a:r>
                    </a:p>
                    <a:p>
                      <a:pPr>
                        <a:lnSpc>
                          <a:spcPct val="107000"/>
                        </a:lnSpc>
                        <a:spcAft>
                          <a:spcPts val="800"/>
                        </a:spcAft>
                      </a:pPr>
                      <a:r>
                        <a:rPr lang="en-IN" sz="800" dirty="0">
                          <a:effectLst/>
                          <a:latin typeface="Calibri" panose="020F0502020204030204" pitchFamily="34" charset="0"/>
                          <a:ea typeface="Calibri" panose="020F0502020204030204" pitchFamily="34" charset="0"/>
                          <a:cs typeface="Times New Roman" panose="02020603050405020304" pitchFamily="18" charset="0"/>
                        </a:rPr>
                        <a:t>(9)</a:t>
                      </a:r>
                    </a:p>
                  </a:txBody>
                  <a:tcPr marL="9525" marR="9525" marT="9525" marB="952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dirty="0"/>
                        <a:t>Review</a:t>
                      </a:r>
                      <a:r>
                        <a:rPr lang="en-IN" sz="800" kern="1200" dirty="0">
                          <a:solidFill>
                            <a:schemeClr val="dk1"/>
                          </a:solidFill>
                          <a:effectLst/>
                          <a:latin typeface="+mn-lt"/>
                          <a:ea typeface="+mn-ea"/>
                          <a:cs typeface="+mn-cs"/>
                        </a:rPr>
                        <a:t> study</a:t>
                      </a:r>
                    </a:p>
                    <a:p>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Coastal and transitional ecosystems in India</a:t>
                      </a:r>
                      <a:endParaRPr lang="en-IN" sz="800" dirty="0"/>
                    </a:p>
                  </a:txBody>
                  <a:tcPr/>
                </a:tc>
                <a:tc>
                  <a:txBody>
                    <a:bodyPr/>
                    <a:lstStyle/>
                    <a:p>
                      <a:r>
                        <a:rPr lang="en-US" sz="800" dirty="0"/>
                        <a:t>Coastal and transitional ecosystems in India</a:t>
                      </a:r>
                      <a:endParaRPr lang="en-IN"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dirty="0"/>
                        <a:t>Climate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800" dirty="0"/>
                        <a:t>Current status, future projections, solutions, and policies</a:t>
                      </a:r>
                    </a:p>
                  </a:txBody>
                  <a:tcPr/>
                </a:tc>
                <a:tc>
                  <a:txBody>
                    <a:bodyPr/>
                    <a:lstStyle/>
                    <a:p>
                      <a:r>
                        <a:rPr lang="en-US" sz="800" b="1" dirty="0"/>
                        <a:t>Current Status</a:t>
                      </a:r>
                      <a:r>
                        <a:rPr lang="en-US" sz="800" dirty="0"/>
                        <a:t>: The review highlights the current state of coastal and transitional ecosystems in India, noting significant degradation due to anthropogenic pressures and climate change. </a:t>
                      </a:r>
                      <a:r>
                        <a:rPr lang="en-US" sz="800" b="1" dirty="0"/>
                        <a:t>Future Projections</a:t>
                      </a:r>
                      <a:r>
                        <a:rPr lang="en-US" sz="800" dirty="0"/>
                        <a:t>: The study projects that climate change will exacerbate existing issues, such as sea-level rise, increased frequency of extreme weather events, and changes in biodiversity. </a:t>
                      </a:r>
                      <a:r>
                        <a:rPr lang="en-US" sz="800" b="1" dirty="0"/>
                        <a:t>Solutions</a:t>
                      </a:r>
                      <a:r>
                        <a:rPr lang="en-US" sz="800" dirty="0"/>
                        <a:t>: Suggested solutions include the implementation of nature-based solutions (</a:t>
                      </a:r>
                      <a:r>
                        <a:rPr lang="en-US" sz="800" dirty="0" err="1"/>
                        <a:t>NbS</a:t>
                      </a:r>
                      <a:r>
                        <a:rPr lang="en-US" sz="800" dirty="0"/>
                        <a:t>), such as mangrove restoration, and the adoption of sustainable coastal management practices. </a:t>
                      </a:r>
                      <a:r>
                        <a:rPr lang="en-US" sz="800" b="1" dirty="0"/>
                        <a:t>Policies</a:t>
                      </a:r>
                      <a:r>
                        <a:rPr lang="en-US" sz="800" dirty="0"/>
                        <a:t>: The article emphasizes the need for comprehensive policy frameworks that integrate climate change adaptation and mitigation strategies to protect and preserve coastal ecosystems. Policies should focus on enhancing the resilience of these ecosystems and the communities dependent on them through proactive planning and management.</a:t>
                      </a:r>
                      <a:endParaRPr lang="en-IN" sz="800" dirty="0"/>
                    </a:p>
                  </a:txBody>
                  <a:tcPr/>
                </a:tc>
                <a:extLst>
                  <a:ext uri="{0D108BD9-81ED-4DB2-BD59-A6C34878D82A}">
                    <a16:rowId xmlns:a16="http://schemas.microsoft.com/office/drawing/2014/main" val="1174348907"/>
                  </a:ext>
                </a:extLst>
              </a:tr>
            </a:tbl>
          </a:graphicData>
        </a:graphic>
      </p:graphicFrame>
    </p:spTree>
    <p:extLst>
      <p:ext uri="{BB962C8B-B14F-4D97-AF65-F5344CB8AC3E}">
        <p14:creationId xmlns:p14="http://schemas.microsoft.com/office/powerpoint/2010/main" val="143803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F471E571-C761-0CD8-576B-ABADA2B1AB1C}"/>
              </a:ext>
            </a:extLst>
          </p:cNvPr>
          <p:cNvGraphicFramePr>
            <a:graphicFrameLocks noGrp="1"/>
          </p:cNvGraphicFramePr>
          <p:nvPr>
            <p:extLst>
              <p:ext uri="{D42A27DB-BD31-4B8C-83A1-F6EECF244321}">
                <p14:modId xmlns:p14="http://schemas.microsoft.com/office/powerpoint/2010/main" val="579478356"/>
              </p:ext>
            </p:extLst>
          </p:nvPr>
        </p:nvGraphicFramePr>
        <p:xfrm>
          <a:off x="8246280" y="3340510"/>
          <a:ext cx="3945720" cy="2606040"/>
        </p:xfrm>
        <a:graphic>
          <a:graphicData uri="http://schemas.openxmlformats.org/drawingml/2006/table">
            <a:tbl>
              <a:tblPr firstRow="1" bandRow="1">
                <a:tableStyleId>{5C22544A-7EE6-4342-B048-85BDC9FD1C3A}</a:tableStyleId>
              </a:tblPr>
              <a:tblGrid>
                <a:gridCol w="1853268">
                  <a:extLst>
                    <a:ext uri="{9D8B030D-6E8A-4147-A177-3AD203B41FA5}">
                      <a16:colId xmlns:a16="http://schemas.microsoft.com/office/drawing/2014/main" val="62036205"/>
                    </a:ext>
                  </a:extLst>
                </a:gridCol>
                <a:gridCol w="1384933">
                  <a:extLst>
                    <a:ext uri="{9D8B030D-6E8A-4147-A177-3AD203B41FA5}">
                      <a16:colId xmlns:a16="http://schemas.microsoft.com/office/drawing/2014/main" val="1634955174"/>
                    </a:ext>
                  </a:extLst>
                </a:gridCol>
                <a:gridCol w="707519">
                  <a:extLst>
                    <a:ext uri="{9D8B030D-6E8A-4147-A177-3AD203B41FA5}">
                      <a16:colId xmlns:a16="http://schemas.microsoft.com/office/drawing/2014/main" val="1297410682"/>
                    </a:ext>
                  </a:extLst>
                </a:gridCol>
              </a:tblGrid>
              <a:tr h="370840">
                <a:tc>
                  <a:txBody>
                    <a:bodyPr/>
                    <a:lstStyle/>
                    <a:p>
                      <a:r>
                        <a:rPr lang="en-IN" sz="1050" dirty="0"/>
                        <a:t>INDICATOR</a:t>
                      </a:r>
                    </a:p>
                  </a:txBody>
                  <a:tcPr/>
                </a:tc>
                <a:tc>
                  <a:txBody>
                    <a:bodyPr/>
                    <a:lstStyle/>
                    <a:p>
                      <a:r>
                        <a:rPr lang="en-IN" sz="1050" dirty="0"/>
                        <a:t>Description from NAPCCHH</a:t>
                      </a:r>
                    </a:p>
                  </a:txBody>
                  <a:tcPr/>
                </a:tc>
                <a:tc>
                  <a:txBody>
                    <a:bodyPr/>
                    <a:lstStyle/>
                    <a:p>
                      <a:r>
                        <a:rPr lang="en-IN" sz="1050" dirty="0"/>
                        <a:t>STATUS</a:t>
                      </a:r>
                    </a:p>
                  </a:txBody>
                  <a:tcPr/>
                </a:tc>
                <a:extLst>
                  <a:ext uri="{0D108BD9-81ED-4DB2-BD59-A6C34878D82A}">
                    <a16:rowId xmlns:a16="http://schemas.microsoft.com/office/drawing/2014/main" val="2319664619"/>
                  </a:ext>
                </a:extLst>
              </a:tr>
              <a:tr h="370840">
                <a:tc>
                  <a:txBody>
                    <a:bodyPr/>
                    <a:lstStyle/>
                    <a:p>
                      <a:r>
                        <a:rPr lang="en-US" sz="1050" dirty="0"/>
                        <a:t>Capacity development programs implemented for local communities</a:t>
                      </a:r>
                    </a:p>
                  </a:txBody>
                  <a:tcPr anchor="ctr"/>
                </a:tc>
                <a:tc>
                  <a:txBody>
                    <a:bodyPr/>
                    <a:lstStyle/>
                    <a:p>
                      <a:r>
                        <a:rPr lang="en-US" sz="1050" dirty="0"/>
                        <a:t>Integration of climate-sensitive health risks(2)(8)(6)</a:t>
                      </a:r>
                    </a:p>
                  </a:txBody>
                  <a:tcPr anchor="ctr"/>
                </a:tc>
                <a:tc>
                  <a:txBody>
                    <a:bodyPr/>
                    <a:lstStyle/>
                    <a:p>
                      <a:r>
                        <a:rPr lang="en-IN" sz="1050" dirty="0"/>
                        <a:t>GREEN</a:t>
                      </a:r>
                      <a:r>
                        <a:rPr lang="en-IN" sz="1050" baseline="0" dirty="0"/>
                        <a:t> </a:t>
                      </a:r>
                      <a:endParaRPr lang="en-IN" sz="1050" dirty="0"/>
                    </a:p>
                  </a:txBody>
                  <a:tcPr anchor="ctr">
                    <a:solidFill>
                      <a:srgbClr val="00B050"/>
                    </a:solidFill>
                  </a:tcPr>
                </a:tc>
                <a:extLst>
                  <a:ext uri="{0D108BD9-81ED-4DB2-BD59-A6C34878D82A}">
                    <a16:rowId xmlns:a16="http://schemas.microsoft.com/office/drawing/2014/main" val="451394505"/>
                  </a:ext>
                </a:extLst>
              </a:tr>
              <a:tr h="370840">
                <a:tc>
                  <a:txBody>
                    <a:bodyPr/>
                    <a:lstStyle/>
                    <a:p>
                      <a:r>
                        <a:rPr lang="en-US" sz="1050" dirty="0"/>
                        <a:t>Stakeholder mechanism to support participation and information exchange established</a:t>
                      </a:r>
                    </a:p>
                  </a:txBody>
                  <a:tcPr anchor="ctr"/>
                </a:tc>
                <a:tc>
                  <a:txBody>
                    <a:bodyPr/>
                    <a:lstStyle/>
                    <a:p>
                      <a:r>
                        <a:rPr lang="en-US" sz="1050" dirty="0"/>
                        <a:t>Health sector contingency plans for extreme weather events developed and implemented(3)(5)()7</a:t>
                      </a:r>
                    </a:p>
                  </a:txBody>
                  <a:tcPr anchor="ctr"/>
                </a:tc>
                <a:tc>
                  <a:txBody>
                    <a:bodyPr/>
                    <a:lstStyle/>
                    <a:p>
                      <a:r>
                        <a:rPr lang="en-IN" sz="1050" dirty="0"/>
                        <a:t>GREEN</a:t>
                      </a:r>
                    </a:p>
                  </a:txBody>
                  <a:tcPr>
                    <a:solidFill>
                      <a:srgbClr val="00B050"/>
                    </a:solidFill>
                  </a:tcPr>
                </a:tc>
                <a:extLst>
                  <a:ext uri="{0D108BD9-81ED-4DB2-BD59-A6C34878D82A}">
                    <a16:rowId xmlns:a16="http://schemas.microsoft.com/office/drawing/2014/main" val="3932070463"/>
                  </a:ext>
                </a:extLst>
              </a:tr>
              <a:tr h="370840">
                <a:tc>
                  <a:txBody>
                    <a:bodyPr/>
                    <a:lstStyle/>
                    <a:p>
                      <a:r>
                        <a:rPr lang="en-US" sz="1050" dirty="0"/>
                        <a:t>Mechanisms in place to ensure information reaches communities and triggers preventive action</a:t>
                      </a:r>
                    </a:p>
                  </a:txBody>
                  <a:tcPr anchor="ctr"/>
                </a:tc>
                <a:tc>
                  <a:txBody>
                    <a:bodyPr/>
                    <a:lstStyle/>
                    <a:p>
                      <a:r>
                        <a:rPr lang="en-IN" sz="1050" dirty="0"/>
                        <a:t>Approaches included in H-EDRM(1)</a:t>
                      </a:r>
                    </a:p>
                  </a:txBody>
                  <a:tcPr anchor="ctr"/>
                </a:tc>
                <a:tc>
                  <a:txBody>
                    <a:bodyPr/>
                    <a:lstStyle/>
                    <a:p>
                      <a:r>
                        <a:rPr lang="en-IN" sz="1050" dirty="0"/>
                        <a:t>RED</a:t>
                      </a:r>
                    </a:p>
                  </a:txBody>
                  <a:tcPr>
                    <a:solidFill>
                      <a:srgbClr val="FF0000"/>
                    </a:solidFill>
                  </a:tcPr>
                </a:tc>
                <a:extLst>
                  <a:ext uri="{0D108BD9-81ED-4DB2-BD59-A6C34878D82A}">
                    <a16:rowId xmlns:a16="http://schemas.microsoft.com/office/drawing/2014/main" val="822914234"/>
                  </a:ext>
                </a:extLst>
              </a:tr>
            </a:tbl>
          </a:graphicData>
        </a:graphic>
      </p:graphicFrame>
      <p:graphicFrame>
        <p:nvGraphicFramePr>
          <p:cNvPr id="8" name="Table 7">
            <a:extLst>
              <a:ext uri="{FF2B5EF4-FFF2-40B4-BE49-F238E27FC236}">
                <a16:creationId xmlns:a16="http://schemas.microsoft.com/office/drawing/2014/main" id="{DDA87570-94AA-7EF5-B746-3863ED7E6138}"/>
              </a:ext>
            </a:extLst>
          </p:cNvPr>
          <p:cNvGraphicFramePr>
            <a:graphicFrameLocks noGrp="1"/>
          </p:cNvGraphicFramePr>
          <p:nvPr>
            <p:extLst>
              <p:ext uri="{D42A27DB-BD31-4B8C-83A1-F6EECF244321}">
                <p14:modId xmlns:p14="http://schemas.microsoft.com/office/powerpoint/2010/main" val="1044820740"/>
              </p:ext>
            </p:extLst>
          </p:nvPr>
        </p:nvGraphicFramePr>
        <p:xfrm>
          <a:off x="4300560" y="2667000"/>
          <a:ext cx="3945720" cy="3337560"/>
        </p:xfrm>
        <a:graphic>
          <a:graphicData uri="http://schemas.openxmlformats.org/drawingml/2006/table">
            <a:tbl>
              <a:tblPr firstRow="1" bandRow="1">
                <a:tableStyleId>{5C22544A-7EE6-4342-B048-85BDC9FD1C3A}</a:tableStyleId>
              </a:tblPr>
              <a:tblGrid>
                <a:gridCol w="1853268">
                  <a:extLst>
                    <a:ext uri="{9D8B030D-6E8A-4147-A177-3AD203B41FA5}">
                      <a16:colId xmlns:a16="http://schemas.microsoft.com/office/drawing/2014/main" val="3337574894"/>
                    </a:ext>
                  </a:extLst>
                </a:gridCol>
                <a:gridCol w="1384933">
                  <a:extLst>
                    <a:ext uri="{9D8B030D-6E8A-4147-A177-3AD203B41FA5}">
                      <a16:colId xmlns:a16="http://schemas.microsoft.com/office/drawing/2014/main" val="1703162431"/>
                    </a:ext>
                  </a:extLst>
                </a:gridCol>
                <a:gridCol w="707519">
                  <a:extLst>
                    <a:ext uri="{9D8B030D-6E8A-4147-A177-3AD203B41FA5}">
                      <a16:colId xmlns:a16="http://schemas.microsoft.com/office/drawing/2014/main" val="1507655993"/>
                    </a:ext>
                  </a:extLst>
                </a:gridCol>
              </a:tblGrid>
              <a:tr h="370840">
                <a:tc>
                  <a:txBody>
                    <a:bodyPr/>
                    <a:lstStyle/>
                    <a:p>
                      <a:r>
                        <a:rPr lang="en-IN" sz="1050" dirty="0"/>
                        <a:t>INDICATOR</a:t>
                      </a:r>
                    </a:p>
                  </a:txBody>
                  <a:tcPr/>
                </a:tc>
                <a:tc>
                  <a:txBody>
                    <a:bodyPr/>
                    <a:lstStyle/>
                    <a:p>
                      <a:r>
                        <a:rPr lang="en-IN" sz="1050" dirty="0"/>
                        <a:t>Description from NAPCCHH</a:t>
                      </a:r>
                    </a:p>
                  </a:txBody>
                  <a:tcPr/>
                </a:tc>
                <a:tc>
                  <a:txBody>
                    <a:bodyPr/>
                    <a:lstStyle/>
                    <a:p>
                      <a:r>
                        <a:rPr lang="en-IN" sz="1050" dirty="0"/>
                        <a:t>STATUS</a:t>
                      </a:r>
                    </a:p>
                  </a:txBody>
                  <a:tcPr/>
                </a:tc>
                <a:extLst>
                  <a:ext uri="{0D108BD9-81ED-4DB2-BD59-A6C34878D82A}">
                    <a16:rowId xmlns:a16="http://schemas.microsoft.com/office/drawing/2014/main" val="3059540263"/>
                  </a:ext>
                </a:extLst>
              </a:tr>
              <a:tr h="370840">
                <a:tc>
                  <a:txBody>
                    <a:bodyPr/>
                    <a:lstStyle/>
                    <a:p>
                      <a:r>
                        <a:rPr lang="en-US" sz="1050" dirty="0"/>
                        <a:t>Risk assessments for exposure to extreme weather events inform health sector strategic plans</a:t>
                      </a:r>
                    </a:p>
                  </a:txBody>
                  <a:tcPr anchor="ctr"/>
                </a:tc>
                <a:tc>
                  <a:txBody>
                    <a:bodyPr/>
                    <a:lstStyle/>
                    <a:p>
                      <a:r>
                        <a:rPr lang="en-US" sz="1050" dirty="0"/>
                        <a:t>Risk assessments inform strategic plans (6)(9)</a:t>
                      </a:r>
                    </a:p>
                  </a:txBody>
                  <a:tcPr anchor="ctr"/>
                </a:tc>
                <a:tc>
                  <a:txBody>
                    <a:bodyPr/>
                    <a:lstStyle/>
                    <a:p>
                      <a:r>
                        <a:rPr lang="en-IN" sz="1050" dirty="0"/>
                        <a:t>GREEN</a:t>
                      </a:r>
                      <a:r>
                        <a:rPr lang="en-IN" sz="1050" baseline="0" dirty="0"/>
                        <a:t> </a:t>
                      </a:r>
                      <a:endParaRPr lang="en-IN" sz="1050" dirty="0"/>
                    </a:p>
                  </a:txBody>
                  <a:tcPr anchor="ctr">
                    <a:solidFill>
                      <a:srgbClr val="00B050"/>
                    </a:solidFill>
                  </a:tcPr>
                </a:tc>
                <a:extLst>
                  <a:ext uri="{0D108BD9-81ED-4DB2-BD59-A6C34878D82A}">
                    <a16:rowId xmlns:a16="http://schemas.microsoft.com/office/drawing/2014/main" val="1875690740"/>
                  </a:ext>
                </a:extLst>
              </a:tr>
              <a:tr h="370840">
                <a:tc>
                  <a:txBody>
                    <a:bodyPr/>
                    <a:lstStyle/>
                    <a:p>
                      <a:r>
                        <a:rPr lang="en-US" sz="1050" dirty="0"/>
                        <a:t>Climate change-related emergency and disaster response plans for individual health facilities developed and implemented</a:t>
                      </a:r>
                    </a:p>
                  </a:txBody>
                  <a:tcPr anchor="ctr"/>
                </a:tc>
                <a:tc>
                  <a:txBody>
                    <a:bodyPr/>
                    <a:lstStyle/>
                    <a:p>
                      <a:r>
                        <a:rPr lang="en-IN" sz="1050" dirty="0"/>
                        <a:t>Emergency response plans developed (2)(7)</a:t>
                      </a:r>
                      <a:endParaRPr lang="en-US" sz="1050" dirty="0"/>
                    </a:p>
                  </a:txBody>
                  <a:tcPr anchor="ctr"/>
                </a:tc>
                <a:tc>
                  <a:txBody>
                    <a:bodyPr/>
                    <a:lstStyle/>
                    <a:p>
                      <a:r>
                        <a:rPr lang="en-IN" sz="1050" dirty="0"/>
                        <a:t>GREEN</a:t>
                      </a:r>
                    </a:p>
                  </a:txBody>
                  <a:tcPr>
                    <a:solidFill>
                      <a:srgbClr val="00B050"/>
                    </a:solidFill>
                  </a:tcPr>
                </a:tc>
                <a:extLst>
                  <a:ext uri="{0D108BD9-81ED-4DB2-BD59-A6C34878D82A}">
                    <a16:rowId xmlns:a16="http://schemas.microsoft.com/office/drawing/2014/main" val="1119892307"/>
                  </a:ext>
                </a:extLst>
              </a:tr>
              <a:tr h="370840">
                <a:tc>
                  <a:txBody>
                    <a:bodyPr/>
                    <a:lstStyle/>
                    <a:p>
                      <a:r>
                        <a:rPr lang="en-US" sz="1050" dirty="0"/>
                        <a:t>Geographical and seasonal distribution of climate health risks used to inform plans</a:t>
                      </a:r>
                    </a:p>
                  </a:txBody>
                  <a:tcPr anchor="ctr"/>
                </a:tc>
                <a:tc>
                  <a:txBody>
                    <a:bodyPr/>
                    <a:lstStyle/>
                    <a:p>
                      <a:r>
                        <a:rPr lang="en-US" sz="1050" dirty="0"/>
                        <a:t>Distribution of risks used to inform plans(1)</a:t>
                      </a:r>
                      <a:endParaRPr lang="en-IN" sz="1050" dirty="0"/>
                    </a:p>
                  </a:txBody>
                  <a:tcPr anchor="ctr"/>
                </a:tc>
                <a:tc>
                  <a:txBody>
                    <a:bodyPr/>
                    <a:lstStyle/>
                    <a:p>
                      <a:r>
                        <a:rPr lang="en-IN" sz="1050" dirty="0"/>
                        <a:t>GREEN</a:t>
                      </a:r>
                    </a:p>
                  </a:txBody>
                  <a:tcPr>
                    <a:solidFill>
                      <a:srgbClr val="00B050"/>
                    </a:solidFill>
                  </a:tcPr>
                </a:tc>
                <a:extLst>
                  <a:ext uri="{0D108BD9-81ED-4DB2-BD59-A6C34878D82A}">
                    <a16:rowId xmlns:a16="http://schemas.microsoft.com/office/drawing/2014/main" val="948451563"/>
                  </a:ext>
                </a:extLst>
              </a:tr>
              <a:tr h="370840">
                <a:tc>
                  <a:txBody>
                    <a:bodyPr/>
                    <a:lstStyle/>
                    <a:p>
                      <a:r>
                        <a:rPr lang="en-US" sz="1050" dirty="0"/>
                        <a:t>Early warning systems (EWS) for extreme weather events and climate-sensitive diseases used</a:t>
                      </a:r>
                    </a:p>
                  </a:txBody>
                  <a:tcPr anchor="ctr"/>
                </a:tc>
                <a:tc>
                  <a:txBody>
                    <a:bodyPr/>
                    <a:lstStyle/>
                    <a:p>
                      <a:r>
                        <a:rPr lang="en-US" sz="1050" dirty="0"/>
                        <a:t>EWS used for H-EDRM planning(9)</a:t>
                      </a:r>
                    </a:p>
                  </a:txBody>
                  <a:tcPr anchor="ctr"/>
                </a:tc>
                <a:tc>
                  <a:txBody>
                    <a:bodyPr/>
                    <a:lstStyle/>
                    <a:p>
                      <a:r>
                        <a:rPr lang="en-IN" sz="1050" dirty="0"/>
                        <a:t>GREEN</a:t>
                      </a:r>
                    </a:p>
                  </a:txBody>
                  <a:tcPr>
                    <a:solidFill>
                      <a:srgbClr val="00B050"/>
                    </a:solidFill>
                  </a:tcPr>
                </a:tc>
                <a:extLst>
                  <a:ext uri="{0D108BD9-81ED-4DB2-BD59-A6C34878D82A}">
                    <a16:rowId xmlns:a16="http://schemas.microsoft.com/office/drawing/2014/main" val="3939232439"/>
                  </a:ext>
                </a:extLst>
              </a:tr>
            </a:tbl>
          </a:graphicData>
        </a:graphic>
      </p:graphicFrame>
      <p:graphicFrame>
        <p:nvGraphicFramePr>
          <p:cNvPr id="9" name="Table 8">
            <a:extLst>
              <a:ext uri="{FF2B5EF4-FFF2-40B4-BE49-F238E27FC236}">
                <a16:creationId xmlns:a16="http://schemas.microsoft.com/office/drawing/2014/main" id="{0871ED4B-EE98-A157-8632-799780018FDA}"/>
              </a:ext>
            </a:extLst>
          </p:cNvPr>
          <p:cNvGraphicFramePr>
            <a:graphicFrameLocks noGrp="1"/>
          </p:cNvGraphicFramePr>
          <p:nvPr>
            <p:extLst>
              <p:ext uri="{D42A27DB-BD31-4B8C-83A1-F6EECF244321}">
                <p14:modId xmlns:p14="http://schemas.microsoft.com/office/powerpoint/2010/main" val="1846837386"/>
              </p:ext>
            </p:extLst>
          </p:nvPr>
        </p:nvGraphicFramePr>
        <p:xfrm>
          <a:off x="186813" y="1905000"/>
          <a:ext cx="3945720" cy="4069080"/>
        </p:xfrm>
        <a:graphic>
          <a:graphicData uri="http://schemas.openxmlformats.org/drawingml/2006/table">
            <a:tbl>
              <a:tblPr firstRow="1" bandRow="1">
                <a:tableStyleId>{5C22544A-7EE6-4342-B048-85BDC9FD1C3A}</a:tableStyleId>
              </a:tblPr>
              <a:tblGrid>
                <a:gridCol w="1853268">
                  <a:extLst>
                    <a:ext uri="{9D8B030D-6E8A-4147-A177-3AD203B41FA5}">
                      <a16:colId xmlns:a16="http://schemas.microsoft.com/office/drawing/2014/main" val="1736043597"/>
                    </a:ext>
                  </a:extLst>
                </a:gridCol>
                <a:gridCol w="1384933">
                  <a:extLst>
                    <a:ext uri="{9D8B030D-6E8A-4147-A177-3AD203B41FA5}">
                      <a16:colId xmlns:a16="http://schemas.microsoft.com/office/drawing/2014/main" val="215274764"/>
                    </a:ext>
                  </a:extLst>
                </a:gridCol>
                <a:gridCol w="707519">
                  <a:extLst>
                    <a:ext uri="{9D8B030D-6E8A-4147-A177-3AD203B41FA5}">
                      <a16:colId xmlns:a16="http://schemas.microsoft.com/office/drawing/2014/main" val="3447542878"/>
                    </a:ext>
                  </a:extLst>
                </a:gridCol>
              </a:tblGrid>
              <a:tr h="370840">
                <a:tc>
                  <a:txBody>
                    <a:bodyPr/>
                    <a:lstStyle/>
                    <a:p>
                      <a:r>
                        <a:rPr lang="en-IN" sz="1050" dirty="0"/>
                        <a:t>INDICATOR</a:t>
                      </a:r>
                    </a:p>
                  </a:txBody>
                  <a:tcPr/>
                </a:tc>
                <a:tc>
                  <a:txBody>
                    <a:bodyPr/>
                    <a:lstStyle/>
                    <a:p>
                      <a:r>
                        <a:rPr lang="en-IN" sz="1050" dirty="0"/>
                        <a:t>Description from NAPCCHH</a:t>
                      </a:r>
                    </a:p>
                  </a:txBody>
                  <a:tcPr/>
                </a:tc>
                <a:tc>
                  <a:txBody>
                    <a:bodyPr/>
                    <a:lstStyle/>
                    <a:p>
                      <a:r>
                        <a:rPr lang="en-IN" sz="1050" dirty="0"/>
                        <a:t>STATUS</a:t>
                      </a:r>
                    </a:p>
                  </a:txBody>
                  <a:tcPr/>
                </a:tc>
                <a:extLst>
                  <a:ext uri="{0D108BD9-81ED-4DB2-BD59-A6C34878D82A}">
                    <a16:rowId xmlns:a16="http://schemas.microsoft.com/office/drawing/2014/main" val="2597879452"/>
                  </a:ext>
                </a:extLst>
              </a:tr>
              <a:tr h="370840">
                <a:tc>
                  <a:txBody>
                    <a:bodyPr/>
                    <a:lstStyle/>
                    <a:p>
                      <a:r>
                        <a:rPr lang="en-US" sz="1050" dirty="0"/>
                        <a:t>Policies, protocols, plans, and strategies for H-EDRM integrated with climate-sensitive health risks</a:t>
                      </a:r>
                    </a:p>
                  </a:txBody>
                  <a:tcPr anchor="ctr"/>
                </a:tc>
                <a:tc>
                  <a:txBody>
                    <a:bodyPr/>
                    <a:lstStyle/>
                    <a:p>
                      <a:r>
                        <a:rPr lang="en-US" sz="1050" dirty="0"/>
                        <a:t>Integration of climate-sensitive health risks (2)(4)</a:t>
                      </a:r>
                    </a:p>
                  </a:txBody>
                  <a:tcPr anchor="ctr"/>
                </a:tc>
                <a:tc>
                  <a:txBody>
                    <a:bodyPr/>
                    <a:lstStyle/>
                    <a:p>
                      <a:r>
                        <a:rPr lang="en-IN" sz="1050" dirty="0"/>
                        <a:t>GREEN</a:t>
                      </a:r>
                      <a:r>
                        <a:rPr lang="en-IN" sz="1050" baseline="0" dirty="0"/>
                        <a:t> </a:t>
                      </a:r>
                      <a:endParaRPr lang="en-IN" sz="1050" dirty="0"/>
                    </a:p>
                  </a:txBody>
                  <a:tcPr anchor="ctr">
                    <a:solidFill>
                      <a:srgbClr val="00B050"/>
                    </a:solidFill>
                  </a:tcPr>
                </a:tc>
                <a:extLst>
                  <a:ext uri="{0D108BD9-81ED-4DB2-BD59-A6C34878D82A}">
                    <a16:rowId xmlns:a16="http://schemas.microsoft.com/office/drawing/2014/main" val="3654865463"/>
                  </a:ext>
                </a:extLst>
              </a:tr>
              <a:tr h="370840">
                <a:tc>
                  <a:txBody>
                    <a:bodyPr/>
                    <a:lstStyle/>
                    <a:p>
                      <a:r>
                        <a:rPr lang="en-US" sz="1050" dirty="0"/>
                        <a:t>Health sector contingency plans for extreme weather events developed and implemented</a:t>
                      </a:r>
                    </a:p>
                  </a:txBody>
                  <a:tcPr anchor="ctr"/>
                </a:tc>
                <a:tc>
                  <a:txBody>
                    <a:bodyPr/>
                    <a:lstStyle/>
                    <a:p>
                      <a:r>
                        <a:rPr lang="en-US" sz="1050" dirty="0"/>
                        <a:t>Health sector contingency plans for extreme weather events developed and implemented(5)(6)(8)</a:t>
                      </a:r>
                    </a:p>
                  </a:txBody>
                  <a:tcPr anchor="ctr"/>
                </a:tc>
                <a:tc>
                  <a:txBody>
                    <a:bodyPr/>
                    <a:lstStyle/>
                    <a:p>
                      <a:r>
                        <a:rPr lang="en-IN" sz="1050" dirty="0"/>
                        <a:t>GREEN</a:t>
                      </a:r>
                    </a:p>
                  </a:txBody>
                  <a:tcPr>
                    <a:solidFill>
                      <a:srgbClr val="00B050"/>
                    </a:solidFill>
                  </a:tcPr>
                </a:tc>
                <a:extLst>
                  <a:ext uri="{0D108BD9-81ED-4DB2-BD59-A6C34878D82A}">
                    <a16:rowId xmlns:a16="http://schemas.microsoft.com/office/drawing/2014/main" val="417810442"/>
                  </a:ext>
                </a:extLst>
              </a:tr>
              <a:tr h="370840">
                <a:tc>
                  <a:txBody>
                    <a:bodyPr/>
                    <a:lstStyle/>
                    <a:p>
                      <a:r>
                        <a:rPr lang="en-US" sz="1050" dirty="0"/>
                        <a:t>Gender sensitivity and equity approaches included in H-EDRM</a:t>
                      </a:r>
                    </a:p>
                  </a:txBody>
                  <a:tcPr anchor="ctr"/>
                </a:tc>
                <a:tc>
                  <a:txBody>
                    <a:bodyPr/>
                    <a:lstStyle/>
                    <a:p>
                      <a:r>
                        <a:rPr lang="en-IN" sz="1050" dirty="0"/>
                        <a:t>Approaches included in H-EDRM(9)</a:t>
                      </a:r>
                    </a:p>
                  </a:txBody>
                  <a:tcPr anchor="ctr"/>
                </a:tc>
                <a:tc>
                  <a:txBody>
                    <a:bodyPr/>
                    <a:lstStyle/>
                    <a:p>
                      <a:r>
                        <a:rPr lang="en-IN" sz="1050" dirty="0"/>
                        <a:t>RED</a:t>
                      </a:r>
                    </a:p>
                  </a:txBody>
                  <a:tcPr>
                    <a:solidFill>
                      <a:srgbClr val="FF0000"/>
                    </a:solidFill>
                  </a:tcPr>
                </a:tc>
                <a:extLst>
                  <a:ext uri="{0D108BD9-81ED-4DB2-BD59-A6C34878D82A}">
                    <a16:rowId xmlns:a16="http://schemas.microsoft.com/office/drawing/2014/main" val="3475508871"/>
                  </a:ext>
                </a:extLst>
              </a:tr>
              <a:tr h="370840">
                <a:tc>
                  <a:txBody>
                    <a:bodyPr/>
                    <a:lstStyle/>
                    <a:p>
                      <a:r>
                        <a:rPr lang="en-US" sz="1050" dirty="0"/>
                        <a:t>Health sector contingency plans aligned with WHO H-EDRM framework</a:t>
                      </a:r>
                    </a:p>
                  </a:txBody>
                  <a:tcPr anchor="ctr"/>
                </a:tc>
                <a:tc>
                  <a:txBody>
                    <a:bodyPr/>
                    <a:lstStyle/>
                    <a:p>
                      <a:r>
                        <a:rPr lang="en-US" sz="1050" dirty="0"/>
                        <a:t>Plans aligned with WHO H-EDRM(4)(1)</a:t>
                      </a:r>
                    </a:p>
                  </a:txBody>
                  <a:tcPr anchor="ctr"/>
                </a:tc>
                <a:tc>
                  <a:txBody>
                    <a:bodyPr/>
                    <a:lstStyle/>
                    <a:p>
                      <a:r>
                        <a:rPr lang="en-IN" sz="1050" dirty="0"/>
                        <a:t>YELLOW</a:t>
                      </a:r>
                    </a:p>
                  </a:txBody>
                  <a:tcPr>
                    <a:solidFill>
                      <a:srgbClr val="FFFF00"/>
                    </a:solidFill>
                  </a:tcPr>
                </a:tc>
                <a:extLst>
                  <a:ext uri="{0D108BD9-81ED-4DB2-BD59-A6C34878D82A}">
                    <a16:rowId xmlns:a16="http://schemas.microsoft.com/office/drawing/2014/main" val="187166574"/>
                  </a:ext>
                </a:extLst>
              </a:tr>
              <a:tr h="370840">
                <a:tc>
                  <a:txBody>
                    <a:bodyPr/>
                    <a:lstStyle/>
                    <a:p>
                      <a:r>
                        <a:rPr lang="en-US" sz="1050" dirty="0"/>
                        <a:t>Protocols for H-EDRM integrate low carbon and environmentally sustainable practices</a:t>
                      </a:r>
                    </a:p>
                  </a:txBody>
                  <a:tcPr anchor="ctr"/>
                </a:tc>
                <a:tc>
                  <a:txBody>
                    <a:bodyPr/>
                    <a:lstStyle/>
                    <a:p>
                      <a:r>
                        <a:rPr lang="en-US" sz="1050" dirty="0"/>
                        <a:t>Protocols for H-EDRM integrate low carbon and environmentally sustainable practices(7)(3)</a:t>
                      </a:r>
                    </a:p>
                  </a:txBody>
                  <a:tcPr anchor="ctr"/>
                </a:tc>
                <a:tc>
                  <a:txBody>
                    <a:bodyPr/>
                    <a:lstStyle/>
                    <a:p>
                      <a:r>
                        <a:rPr lang="en-IN" sz="1050" dirty="0"/>
                        <a:t>GREEN </a:t>
                      </a:r>
                    </a:p>
                  </a:txBody>
                  <a:tcPr>
                    <a:solidFill>
                      <a:srgbClr val="00B050"/>
                    </a:solidFill>
                  </a:tcPr>
                </a:tc>
                <a:extLst>
                  <a:ext uri="{0D108BD9-81ED-4DB2-BD59-A6C34878D82A}">
                    <a16:rowId xmlns:a16="http://schemas.microsoft.com/office/drawing/2014/main" val="882450022"/>
                  </a:ext>
                </a:extLst>
              </a:tr>
            </a:tbl>
          </a:graphicData>
        </a:graphic>
      </p:graphicFrame>
      <p:sp>
        <p:nvSpPr>
          <p:cNvPr id="10" name="Rectangle 9">
            <a:extLst>
              <a:ext uri="{FF2B5EF4-FFF2-40B4-BE49-F238E27FC236}">
                <a16:creationId xmlns:a16="http://schemas.microsoft.com/office/drawing/2014/main" id="{9C266734-AED6-87E4-C46F-B88A761F0321}"/>
              </a:ext>
            </a:extLst>
          </p:cNvPr>
          <p:cNvSpPr/>
          <p:nvPr/>
        </p:nvSpPr>
        <p:spPr>
          <a:xfrm>
            <a:off x="298632" y="243800"/>
            <a:ext cx="8645059" cy="769441"/>
          </a:xfrm>
          <a:prstGeom prst="rect">
            <a:avLst/>
          </a:prstGeom>
          <a:noFill/>
        </p:spPr>
        <p:txBody>
          <a:bodyPr wrap="none" lIns="91440" tIns="45720" rIns="91440" bIns="45720">
            <a:spAutoFit/>
          </a:bodyPr>
          <a:lstStyle/>
          <a:p>
            <a:pPr algn="ctr"/>
            <a:r>
              <a:rPr lang="en-IN" sz="4400" dirty="0"/>
              <a:t>WHO Indicator with NAPCCHH status</a:t>
            </a:r>
            <a:endParaRPr lang="en-US" sz="4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85078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DB5A-1AC3-9FA7-52C7-F0363AFF3F70}"/>
              </a:ext>
            </a:extLst>
          </p:cNvPr>
          <p:cNvSpPr>
            <a:spLocks noGrp="1"/>
          </p:cNvSpPr>
          <p:nvPr>
            <p:ph type="title"/>
          </p:nvPr>
        </p:nvSpPr>
        <p:spPr/>
        <p:txBody>
          <a:bodyPr/>
          <a:lstStyle/>
          <a:p>
            <a:r>
              <a:rPr lang="en-US" dirty="0"/>
              <a:t>RESULT</a:t>
            </a:r>
            <a:endParaRPr lang="en-IN" dirty="0"/>
          </a:p>
        </p:txBody>
      </p:sp>
      <p:sp>
        <p:nvSpPr>
          <p:cNvPr id="3" name="Content Placeholder 2">
            <a:extLst>
              <a:ext uri="{FF2B5EF4-FFF2-40B4-BE49-F238E27FC236}">
                <a16:creationId xmlns:a16="http://schemas.microsoft.com/office/drawing/2014/main" id="{E2230539-4E88-D6A9-361F-82D43BCCD855}"/>
              </a:ext>
            </a:extLst>
          </p:cNvPr>
          <p:cNvSpPr>
            <a:spLocks noGrp="1"/>
          </p:cNvSpPr>
          <p:nvPr>
            <p:ph idx="1"/>
          </p:nvPr>
        </p:nvSpPr>
        <p:spPr>
          <a:xfrm>
            <a:off x="1097280" y="1845734"/>
            <a:ext cx="4841404" cy="4023360"/>
          </a:xfrm>
        </p:spPr>
        <p:txBody>
          <a:bodyPr>
            <a:noAutofit/>
          </a:bodyPr>
          <a:lstStyle/>
          <a:p>
            <a:pPr>
              <a:lnSpc>
                <a:spcPct val="107000"/>
              </a:lnSpc>
              <a:spcAft>
                <a:spcPts val="800"/>
              </a:spcAft>
            </a:pPr>
            <a:r>
              <a:rPr lang="en-IN" sz="1200" dirty="0">
                <a:effectLst/>
                <a:latin typeface="Calibri" panose="020F0502020204030204" pitchFamily="34" charset="0"/>
                <a:ea typeface="Calibri" panose="020F0502020204030204" pitchFamily="34" charset="0"/>
                <a:cs typeface="Times New Roman" panose="02020603050405020304" pitchFamily="18" charset="0"/>
              </a:rPr>
              <a:t>All WHO indicators should be implemented for a fully climate-resilient health system (CRHS). However, certain indicators still require implementation, particularly those related to health sensitivity, health equity, and community-level engagement</a:t>
            </a:r>
            <a:endParaRPr lang="en-IN" sz="1200" dirty="0"/>
          </a:p>
          <a:p>
            <a:pPr marL="0" indent="0">
              <a:lnSpc>
                <a:spcPct val="107000"/>
              </a:lnSpc>
              <a:spcAft>
                <a:spcPts val="800"/>
              </a:spcAft>
              <a:buNone/>
            </a:pPr>
            <a:r>
              <a:rPr lang="en-IN" sz="1200" b="1" u="sng" kern="100" dirty="0">
                <a:effectLst/>
                <a:latin typeface="Calibri" panose="020F0502020204030204" pitchFamily="34" charset="0"/>
                <a:ea typeface="Calibri" panose="020F0502020204030204" pitchFamily="34" charset="0"/>
                <a:cs typeface="Times New Roman" panose="02020603050405020304" pitchFamily="18" charset="0"/>
              </a:rPr>
              <a:t>Fully Implemented (9 Indicators):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Integration of climate-sensitive health risks into policies and protocols.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Development and implementation of health sector contingency plans for extreme weather events.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Integration of low carbon and environmentally sustainable practices in health sector protocols.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Risk assessments for exposure to extreme weather events informing strategic plans.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Climate change-related emergency and disaster response plans developed for individual health facilities.</a:t>
            </a:r>
          </a:p>
          <a:p>
            <a:pPr marL="0" indent="0">
              <a:lnSpc>
                <a:spcPct val="107000"/>
              </a:lnSpc>
              <a:spcAft>
                <a:spcPts val="800"/>
              </a:spcAft>
              <a:buNone/>
            </a:pPr>
            <a:endParaRPr lang="en-IN"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IN" sz="1200" dirty="0"/>
          </a:p>
        </p:txBody>
      </p:sp>
      <p:sp>
        <p:nvSpPr>
          <p:cNvPr id="4" name="Content Placeholder 2">
            <a:extLst>
              <a:ext uri="{FF2B5EF4-FFF2-40B4-BE49-F238E27FC236}">
                <a16:creationId xmlns:a16="http://schemas.microsoft.com/office/drawing/2014/main" id="{396AB35A-F3D0-F201-C00D-6293ABE86391}"/>
              </a:ext>
            </a:extLst>
          </p:cNvPr>
          <p:cNvSpPr txBox="1">
            <a:spLocks/>
          </p:cNvSpPr>
          <p:nvPr/>
        </p:nvSpPr>
        <p:spPr>
          <a:xfrm>
            <a:off x="6253316" y="1845734"/>
            <a:ext cx="4841404"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Geographical and seasonal distribution of climate health risks used to inform plans.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Early warning systems (EWS) for extreme weather events and climate-sensitive diseases used in H-EDRM planning.</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Capacity development programs for local communities.</a:t>
            </a:r>
          </a:p>
          <a:p>
            <a:pPr marL="0" indent="0">
              <a:lnSpc>
                <a:spcPct val="107000"/>
              </a:lnSpc>
              <a:spcAft>
                <a:spcPts val="800"/>
              </a:spcAft>
              <a:buNone/>
            </a:pPr>
            <a:r>
              <a:rPr lang="en-IN" sz="1200" u="sng"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200" b="1" u="sng" kern="100" dirty="0">
                <a:effectLst/>
                <a:latin typeface="Calibri" panose="020F0502020204030204" pitchFamily="34" charset="0"/>
                <a:ea typeface="Calibri" panose="020F0502020204030204" pitchFamily="34" charset="0"/>
                <a:cs typeface="Times New Roman" panose="02020603050405020304" pitchFamily="18" charset="0"/>
              </a:rPr>
              <a:t>In Progress (1 Indicator):</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Alignment of health sector contingency plans with the WHO H-EDRM framework.</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200" u="sng"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200" b="1" u="sng" kern="100" dirty="0">
                <a:effectLst/>
                <a:latin typeface="Calibri" panose="020F0502020204030204" pitchFamily="34" charset="0"/>
                <a:ea typeface="Calibri" panose="020F0502020204030204" pitchFamily="34" charset="0"/>
                <a:cs typeface="Times New Roman" panose="02020603050405020304" pitchFamily="18" charset="0"/>
              </a:rPr>
              <a:t>Not Implemented (2 Indicators):</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Inclusion of gender sensitivity and equity approaches in H-EDRM.</a:t>
            </a:r>
          </a:p>
          <a:p>
            <a:pPr marL="0" indent="0">
              <a:lnSpc>
                <a:spcPct val="107000"/>
              </a:lnSpc>
              <a:spcAft>
                <a:spcPts val="800"/>
              </a:spcAft>
              <a:buNone/>
            </a:pPr>
            <a:r>
              <a:rPr lang="en-IN" sz="1200" kern="100" dirty="0">
                <a:effectLst/>
                <a:latin typeface="Calibri" panose="020F0502020204030204" pitchFamily="34" charset="0"/>
                <a:ea typeface="Calibri" panose="020F0502020204030204" pitchFamily="34" charset="0"/>
                <a:cs typeface="Times New Roman" panose="02020603050405020304" pitchFamily="18" charset="0"/>
              </a:rPr>
              <a:t>    - Development and implementation of health sector contingency plans for extreme weather events at the community level.</a:t>
            </a:r>
          </a:p>
        </p:txBody>
      </p:sp>
    </p:spTree>
    <p:extLst>
      <p:ext uri="{BB962C8B-B14F-4D97-AF65-F5344CB8AC3E}">
        <p14:creationId xmlns:p14="http://schemas.microsoft.com/office/powerpoint/2010/main" val="3702902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DC5D-62A8-74B6-43B9-8685C8332007}"/>
              </a:ext>
            </a:extLst>
          </p:cNvPr>
          <p:cNvSpPr>
            <a:spLocks noGrp="1"/>
          </p:cNvSpPr>
          <p:nvPr>
            <p:ph type="title"/>
          </p:nvPr>
        </p:nvSpPr>
        <p:spPr/>
        <p:txBody>
          <a:bodyPr/>
          <a:lstStyle/>
          <a:p>
            <a:r>
              <a:rPr lang="en-US" dirty="0"/>
              <a:t>Discussion</a:t>
            </a:r>
            <a:endParaRPr lang="en-IN" dirty="0"/>
          </a:p>
        </p:txBody>
      </p:sp>
      <p:sp>
        <p:nvSpPr>
          <p:cNvPr id="3" name="Content Placeholder 2">
            <a:extLst>
              <a:ext uri="{FF2B5EF4-FFF2-40B4-BE49-F238E27FC236}">
                <a16:creationId xmlns:a16="http://schemas.microsoft.com/office/drawing/2014/main" id="{CB6BE264-DE3D-0A88-10B6-90B48C2EDECE}"/>
              </a:ext>
            </a:extLst>
          </p:cNvPr>
          <p:cNvSpPr>
            <a:spLocks noGrp="1"/>
          </p:cNvSpPr>
          <p:nvPr>
            <p:ph idx="1"/>
          </p:nvPr>
        </p:nvSpPr>
        <p:spPr/>
        <p:txBody>
          <a:bodyPr>
            <a:normAutofit fontScale="92500" lnSpcReduction="20000"/>
          </a:bodyPr>
          <a:lstStyle/>
          <a:p>
            <a:pPr>
              <a:buFont typeface="Wingdings" panose="05000000000000000000" pitchFamily="2" charset="2"/>
              <a:buChar char="q"/>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WHO’s 10 indicators serve as standard guidelines for establishing a climate-resilient health system (CRHS). These indicators provide a comprehensive framework for assessing and enhancing the resilience of health systems to climate change.</a:t>
            </a:r>
          </a:p>
          <a:p>
            <a:pPr>
              <a:buFont typeface="Wingdings" panose="05000000000000000000" pitchFamily="2" charset="2"/>
              <a:buChar char="q"/>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Most countries in Europe, America, the USA, and Latin America have adopted these WHO indicators, demonstrating their commitment to building climate-resilient health systems. Their experiences provide valuable insights and benchmarks for other countries, including India.</a:t>
            </a:r>
          </a:p>
          <a:p>
            <a:pPr>
              <a:buFont typeface="Wingdings" panose="05000000000000000000" pitchFamily="2" charset="2"/>
              <a:buChar char="q"/>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India is actively working towards the implementation of these indicators. The country’s efforts reflect its recognition of the importance of climate resilience in the health sector and its commitment to improving health outcomes in the face of climate change.</a:t>
            </a:r>
          </a:p>
          <a:p>
            <a:pPr>
              <a:lnSpc>
                <a:spcPct val="107000"/>
              </a:lnSpc>
              <a:spcAft>
                <a:spcPts val="800"/>
              </a:spcAft>
              <a:buFont typeface="Wingdings" panose="05000000000000000000" pitchFamily="2" charset="2"/>
              <a:buChar char="q"/>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Out of the 12 WHO indicators, 9 have been fully implemented, showcasing significant progress. These include critical areas such as risk assessments, emergency response plans, and community capacity development.</a:t>
            </a:r>
          </a:p>
          <a:p>
            <a:pPr>
              <a:lnSpc>
                <a:spcPct val="107000"/>
              </a:lnSpc>
              <a:spcAft>
                <a:spcPts val="800"/>
              </a:spcAft>
              <a:buFont typeface="Wingdings" panose="05000000000000000000" pitchFamily="2" charset="2"/>
              <a:buChar char="q"/>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However, 3 indicators are at different stages of implementation. While one is in progress, focusing on aligning health sector contingency plans with the WHO framework, the remaining two, concerning gender sensitivity, health equity, and community-level contingency planning, have yet to be implemented.</a:t>
            </a:r>
          </a:p>
          <a:p>
            <a:pPr>
              <a:buFont typeface="Wingdings" panose="05000000000000000000" pitchFamily="2" charset="2"/>
              <a:buChar char="q"/>
            </a:pPr>
            <a:endParaRPr lang="en-IN" dirty="0"/>
          </a:p>
        </p:txBody>
      </p:sp>
    </p:spTree>
    <p:extLst>
      <p:ext uri="{BB962C8B-B14F-4D97-AF65-F5344CB8AC3E}">
        <p14:creationId xmlns:p14="http://schemas.microsoft.com/office/powerpoint/2010/main" val="3055357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FB84B-8FAA-AC55-A78B-A0DCF385D01B}"/>
              </a:ext>
            </a:extLst>
          </p:cNvPr>
          <p:cNvSpPr>
            <a:spLocks noGrp="1"/>
          </p:cNvSpPr>
          <p:nvPr>
            <p:ph type="title"/>
          </p:nvPr>
        </p:nvSpPr>
        <p:spPr>
          <a:xfrm>
            <a:off x="3922776" y="740067"/>
            <a:ext cx="4197096" cy="809625"/>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RECOMMENDATIONS</a:t>
            </a:r>
            <a:endParaRPr lang="en-IN" sz="3600" dirty="0"/>
          </a:p>
        </p:txBody>
      </p:sp>
      <p:graphicFrame>
        <p:nvGraphicFramePr>
          <p:cNvPr id="5" name="Content Placeholder 4">
            <a:extLst>
              <a:ext uri="{FF2B5EF4-FFF2-40B4-BE49-F238E27FC236}">
                <a16:creationId xmlns:a16="http://schemas.microsoft.com/office/drawing/2014/main" id="{6589F732-9D1A-29C6-C861-1A631069D953}"/>
              </a:ext>
            </a:extLst>
          </p:cNvPr>
          <p:cNvGraphicFramePr>
            <a:graphicFrameLocks noGrp="1"/>
          </p:cNvGraphicFramePr>
          <p:nvPr>
            <p:ph idx="1"/>
            <p:extLst>
              <p:ext uri="{D42A27DB-BD31-4B8C-83A1-F6EECF244321}">
                <p14:modId xmlns:p14="http://schemas.microsoft.com/office/powerpoint/2010/main" val="609426075"/>
              </p:ext>
            </p:extLst>
          </p:nvPr>
        </p:nvGraphicFramePr>
        <p:xfrm>
          <a:off x="157316" y="1838540"/>
          <a:ext cx="11808542" cy="44246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logo of a company&#10;&#10;Description automatically generated">
            <a:extLst>
              <a:ext uri="{FF2B5EF4-FFF2-40B4-BE49-F238E27FC236}">
                <a16:creationId xmlns:a16="http://schemas.microsoft.com/office/drawing/2014/main" id="{59C19C9E-C553-E149-8A9A-B2E0B34BD8F5}"/>
              </a:ext>
            </a:extLst>
          </p:cNvPr>
          <p:cNvPicPr>
            <a:picLocks noChangeAspect="1"/>
          </p:cNvPicPr>
          <p:nvPr/>
        </p:nvPicPr>
        <p:blipFill>
          <a:blip r:embed="rId7"/>
          <a:stretch>
            <a:fillRect/>
          </a:stretch>
        </p:blipFill>
        <p:spPr>
          <a:xfrm>
            <a:off x="10854640" y="0"/>
            <a:ext cx="942975" cy="809625"/>
          </a:xfrm>
          <a:prstGeom prst="rect">
            <a:avLst/>
          </a:prstGeom>
        </p:spPr>
      </p:pic>
    </p:spTree>
    <p:extLst>
      <p:ext uri="{BB962C8B-B14F-4D97-AF65-F5344CB8AC3E}">
        <p14:creationId xmlns:p14="http://schemas.microsoft.com/office/powerpoint/2010/main" val="18700702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4980B8EA-0E1C-406F-B3E6-19D54AF80025}"/>
                                            </p:graphicEl>
                                          </p:spTgt>
                                        </p:tgtEl>
                                        <p:attrNameLst>
                                          <p:attrName>style.visibility</p:attrName>
                                        </p:attrNameLst>
                                      </p:cBhvr>
                                      <p:to>
                                        <p:strVal val="visible"/>
                                      </p:to>
                                    </p:set>
                                    <p:animEffect transition="in" filter="fade">
                                      <p:cBhvr>
                                        <p:cTn id="14" dur="1000"/>
                                        <p:tgtEl>
                                          <p:spTgt spid="5">
                                            <p:graphicEl>
                                              <a:dgm id="{4980B8EA-0E1C-406F-B3E6-19D54AF80025}"/>
                                            </p:graphicEl>
                                          </p:spTgt>
                                        </p:tgtEl>
                                      </p:cBhvr>
                                    </p:animEffect>
                                    <p:anim calcmode="lin" valueType="num">
                                      <p:cBhvr>
                                        <p:cTn id="15" dur="1000" fill="hold"/>
                                        <p:tgtEl>
                                          <p:spTgt spid="5">
                                            <p:graphicEl>
                                              <a:dgm id="{4980B8EA-0E1C-406F-B3E6-19D54AF80025}"/>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4980B8EA-0E1C-406F-B3E6-19D54AF80025}"/>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FF45CE7A-69CA-4841-BFAC-766352F80A47}"/>
                                            </p:graphicEl>
                                          </p:spTgt>
                                        </p:tgtEl>
                                        <p:attrNameLst>
                                          <p:attrName>style.visibility</p:attrName>
                                        </p:attrNameLst>
                                      </p:cBhvr>
                                      <p:to>
                                        <p:strVal val="visible"/>
                                      </p:to>
                                    </p:set>
                                    <p:animEffect transition="in" filter="fade">
                                      <p:cBhvr>
                                        <p:cTn id="21" dur="1000"/>
                                        <p:tgtEl>
                                          <p:spTgt spid="5">
                                            <p:graphicEl>
                                              <a:dgm id="{FF45CE7A-69CA-4841-BFAC-766352F80A47}"/>
                                            </p:graphicEl>
                                          </p:spTgt>
                                        </p:tgtEl>
                                      </p:cBhvr>
                                    </p:animEffect>
                                    <p:anim calcmode="lin" valueType="num">
                                      <p:cBhvr>
                                        <p:cTn id="22" dur="1000" fill="hold"/>
                                        <p:tgtEl>
                                          <p:spTgt spid="5">
                                            <p:graphicEl>
                                              <a:dgm id="{FF45CE7A-69CA-4841-BFAC-766352F80A47}"/>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FF45CE7A-69CA-4841-BFAC-766352F80A47}"/>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CCE1AA45-CD72-4C73-9AEA-E1F147B8C2F6}"/>
                                            </p:graphicEl>
                                          </p:spTgt>
                                        </p:tgtEl>
                                        <p:attrNameLst>
                                          <p:attrName>style.visibility</p:attrName>
                                        </p:attrNameLst>
                                      </p:cBhvr>
                                      <p:to>
                                        <p:strVal val="visible"/>
                                      </p:to>
                                    </p:set>
                                    <p:animEffect transition="in" filter="fade">
                                      <p:cBhvr>
                                        <p:cTn id="28" dur="1000"/>
                                        <p:tgtEl>
                                          <p:spTgt spid="5">
                                            <p:graphicEl>
                                              <a:dgm id="{CCE1AA45-CD72-4C73-9AEA-E1F147B8C2F6}"/>
                                            </p:graphicEl>
                                          </p:spTgt>
                                        </p:tgtEl>
                                      </p:cBhvr>
                                    </p:animEffect>
                                    <p:anim calcmode="lin" valueType="num">
                                      <p:cBhvr>
                                        <p:cTn id="29" dur="1000" fill="hold"/>
                                        <p:tgtEl>
                                          <p:spTgt spid="5">
                                            <p:graphicEl>
                                              <a:dgm id="{CCE1AA45-CD72-4C73-9AEA-E1F147B8C2F6}"/>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CCE1AA45-CD72-4C73-9AEA-E1F147B8C2F6}"/>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71224-936A-BB45-7646-ADCCFB129A80}"/>
              </a:ext>
            </a:extLst>
          </p:cNvPr>
          <p:cNvSpPr>
            <a:spLocks noGrp="1"/>
          </p:cNvSpPr>
          <p:nvPr>
            <p:ph type="title"/>
          </p:nvPr>
        </p:nvSpPr>
        <p:spPr>
          <a:xfrm>
            <a:off x="4759452" y="769450"/>
            <a:ext cx="2734056" cy="748454"/>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LIMITATIONS</a:t>
            </a:r>
            <a:endParaRPr lang="en-IN" sz="3600" dirty="0"/>
          </a:p>
        </p:txBody>
      </p:sp>
      <p:graphicFrame>
        <p:nvGraphicFramePr>
          <p:cNvPr id="4" name="Content Placeholder 3">
            <a:extLst>
              <a:ext uri="{FF2B5EF4-FFF2-40B4-BE49-F238E27FC236}">
                <a16:creationId xmlns:a16="http://schemas.microsoft.com/office/drawing/2014/main" id="{276EF327-66E0-F063-1E06-575759031352}"/>
              </a:ext>
            </a:extLst>
          </p:cNvPr>
          <p:cNvGraphicFramePr>
            <a:graphicFrameLocks noGrp="1"/>
          </p:cNvGraphicFramePr>
          <p:nvPr>
            <p:ph idx="1"/>
            <p:extLst>
              <p:ext uri="{D42A27DB-BD31-4B8C-83A1-F6EECF244321}">
                <p14:modId xmlns:p14="http://schemas.microsoft.com/office/powerpoint/2010/main" val="1883819072"/>
              </p:ext>
            </p:extLst>
          </p:nvPr>
        </p:nvGraphicFramePr>
        <p:xfrm>
          <a:off x="2935224" y="1937174"/>
          <a:ext cx="7991856"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A logo of a company&#10;&#10;Description automatically generated">
            <a:extLst>
              <a:ext uri="{FF2B5EF4-FFF2-40B4-BE49-F238E27FC236}">
                <a16:creationId xmlns:a16="http://schemas.microsoft.com/office/drawing/2014/main" id="{037A2830-9AC7-129E-426E-7D5EE6375A0A}"/>
              </a:ext>
            </a:extLst>
          </p:cNvPr>
          <p:cNvPicPr>
            <a:picLocks noChangeAspect="1"/>
          </p:cNvPicPr>
          <p:nvPr/>
        </p:nvPicPr>
        <p:blipFill>
          <a:blip r:embed="rId7"/>
          <a:stretch>
            <a:fillRect/>
          </a:stretch>
        </p:blipFill>
        <p:spPr>
          <a:xfrm>
            <a:off x="10854640" y="0"/>
            <a:ext cx="942975" cy="809625"/>
          </a:xfrm>
          <a:prstGeom prst="rect">
            <a:avLst/>
          </a:prstGeom>
        </p:spPr>
      </p:pic>
    </p:spTree>
    <p:extLst>
      <p:ext uri="{BB962C8B-B14F-4D97-AF65-F5344CB8AC3E}">
        <p14:creationId xmlns:p14="http://schemas.microsoft.com/office/powerpoint/2010/main" val="309000372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graphicEl>
                                              <a:dgm id="{EF00B0D1-2F63-4D79-9E15-C02D2BF5223A}"/>
                                            </p:graphicEl>
                                          </p:spTgt>
                                        </p:tgtEl>
                                        <p:attrNameLst>
                                          <p:attrName>style.visibility</p:attrName>
                                        </p:attrNameLst>
                                      </p:cBhvr>
                                      <p:to>
                                        <p:strVal val="visible"/>
                                      </p:to>
                                    </p:set>
                                    <p:animEffect transition="in" filter="barn(inVertical)">
                                      <p:cBhvr>
                                        <p:cTn id="14" dur="500"/>
                                        <p:tgtEl>
                                          <p:spTgt spid="4">
                                            <p:graphicEl>
                                              <a:dgm id="{EF00B0D1-2F63-4D79-9E15-C02D2BF5223A}"/>
                                            </p:graphicEl>
                                          </p:spTgt>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4">
                                            <p:graphicEl>
                                              <a:dgm id="{67894B9E-C82C-4614-8B9B-4D3F667286C5}"/>
                                            </p:graphicEl>
                                          </p:spTgt>
                                        </p:tgtEl>
                                        <p:attrNameLst>
                                          <p:attrName>style.visibility</p:attrName>
                                        </p:attrNameLst>
                                      </p:cBhvr>
                                      <p:to>
                                        <p:strVal val="visible"/>
                                      </p:to>
                                    </p:set>
                                    <p:animEffect transition="in" filter="barn(inVertical)">
                                      <p:cBhvr>
                                        <p:cTn id="17" dur="500"/>
                                        <p:tgtEl>
                                          <p:spTgt spid="4">
                                            <p:graphicEl>
                                              <a:dgm id="{67894B9E-C82C-4614-8B9B-4D3F667286C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graphicEl>
                                              <a:dgm id="{A74C10BA-1A3C-4E52-A213-38C39AE4CA36}"/>
                                            </p:graphicEl>
                                          </p:spTgt>
                                        </p:tgtEl>
                                        <p:attrNameLst>
                                          <p:attrName>style.visibility</p:attrName>
                                        </p:attrNameLst>
                                      </p:cBhvr>
                                      <p:to>
                                        <p:strVal val="visible"/>
                                      </p:to>
                                    </p:set>
                                    <p:animEffect transition="in" filter="barn(inVertical)">
                                      <p:cBhvr>
                                        <p:cTn id="22" dur="500"/>
                                        <p:tgtEl>
                                          <p:spTgt spid="4">
                                            <p:graphicEl>
                                              <a:dgm id="{A74C10BA-1A3C-4E52-A213-38C39AE4CA36}"/>
                                            </p:graphic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
                                            <p:graphicEl>
                                              <a:dgm id="{92C080D8-AC30-40D9-A371-4868F5D8C2FC}"/>
                                            </p:graphicEl>
                                          </p:spTgt>
                                        </p:tgtEl>
                                        <p:attrNameLst>
                                          <p:attrName>style.visibility</p:attrName>
                                        </p:attrNameLst>
                                      </p:cBhvr>
                                      <p:to>
                                        <p:strVal val="visible"/>
                                      </p:to>
                                    </p:set>
                                    <p:animEffect transition="in" filter="barn(inVertical)">
                                      <p:cBhvr>
                                        <p:cTn id="25" dur="500"/>
                                        <p:tgtEl>
                                          <p:spTgt spid="4">
                                            <p:graphicEl>
                                              <a:dgm id="{92C080D8-AC30-40D9-A371-4868F5D8C2FC}"/>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4">
                                            <p:graphicEl>
                                              <a:dgm id="{91E28B65-97CA-480C-A0F2-F33707D74FC7}"/>
                                            </p:graphicEl>
                                          </p:spTgt>
                                        </p:tgtEl>
                                        <p:attrNameLst>
                                          <p:attrName>style.visibility</p:attrName>
                                        </p:attrNameLst>
                                      </p:cBhvr>
                                      <p:to>
                                        <p:strVal val="visible"/>
                                      </p:to>
                                    </p:set>
                                    <p:animEffect transition="in" filter="barn(inVertical)">
                                      <p:cBhvr>
                                        <p:cTn id="30" dur="500"/>
                                        <p:tgtEl>
                                          <p:spTgt spid="4">
                                            <p:graphicEl>
                                              <a:dgm id="{91E28B65-97CA-480C-A0F2-F33707D74FC7}"/>
                                            </p:graphic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4">
                                            <p:graphicEl>
                                              <a:dgm id="{5E3E81BC-64C6-41E5-9F9D-22A87C604E9E}"/>
                                            </p:graphicEl>
                                          </p:spTgt>
                                        </p:tgtEl>
                                        <p:attrNameLst>
                                          <p:attrName>style.visibility</p:attrName>
                                        </p:attrNameLst>
                                      </p:cBhvr>
                                      <p:to>
                                        <p:strVal val="visible"/>
                                      </p:to>
                                    </p:set>
                                    <p:animEffect transition="in" filter="barn(inVertical)">
                                      <p:cBhvr>
                                        <p:cTn id="33" dur="500"/>
                                        <p:tgtEl>
                                          <p:spTgt spid="4">
                                            <p:graphicEl>
                                              <a:dgm id="{5E3E81BC-64C6-41E5-9F9D-22A87C604E9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BD35-D8F7-5F0B-9835-CF4635300A41}"/>
              </a:ext>
            </a:extLst>
          </p:cNvPr>
          <p:cNvSpPr>
            <a:spLocks noGrp="1"/>
          </p:cNvSpPr>
          <p:nvPr>
            <p:ph type="title"/>
          </p:nvPr>
        </p:nvSpPr>
        <p:spPr>
          <a:xfrm>
            <a:off x="4715256" y="568282"/>
            <a:ext cx="2761488" cy="841248"/>
          </a:xfrm>
        </p:spPr>
        <p:txBody>
          <a:bodyPr>
            <a:normAutofit/>
          </a:bodyPr>
          <a:lstStyle/>
          <a:p>
            <a:r>
              <a:rPr lang="en-US" sz="3600" b="1" dirty="0">
                <a:effectLst>
                  <a:outerShdw blurRad="38100" dist="38100" dir="2700000" algn="tl">
                    <a:srgbClr val="000000">
                      <a:alpha val="43137"/>
                    </a:srgbClr>
                  </a:outerShdw>
                </a:effectLst>
                <a:latin typeface="+mn-lt"/>
              </a:rPr>
              <a:t>CONCLUSION</a:t>
            </a:r>
            <a:endParaRPr lang="en-IN" sz="3600" b="1" dirty="0">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0220D8AF-176A-D74D-4C52-BA8F8779AC5B}"/>
              </a:ext>
            </a:extLst>
          </p:cNvPr>
          <p:cNvSpPr>
            <a:spLocks noGrp="1"/>
          </p:cNvSpPr>
          <p:nvPr>
            <p:ph idx="1"/>
          </p:nvPr>
        </p:nvSpPr>
        <p:spPr>
          <a:xfrm>
            <a:off x="1145458" y="1912397"/>
            <a:ext cx="10058400" cy="4023360"/>
          </a:xfrm>
        </p:spPr>
        <p:txBody>
          <a:bodyPr>
            <a:normAutofit/>
          </a:bodyPr>
          <a:lstStyle/>
          <a:p>
            <a:r>
              <a:rPr lang="en-IN" dirty="0">
                <a:latin typeface="Times New Roman" panose="02020603050405020304" pitchFamily="18" charset="0"/>
                <a:cs typeface="Times New Roman" panose="02020603050405020304" pitchFamily="18" charset="0"/>
              </a:rPr>
              <a:t>This scoping review highlights the national validity of WHO's climate resilience and low-carbon sustainability indicators in emergency and disaster management. While significant progress has been made in policy development, risk management, and community empowerment, there are notable gaps in uniform implementation and practical application across regions due to hereto Genuity and inclusiveness.</a:t>
            </a:r>
          </a:p>
          <a:p>
            <a:r>
              <a:rPr lang="en-IN" dirty="0">
                <a:latin typeface="Times New Roman" panose="02020603050405020304" pitchFamily="18" charset="0"/>
                <a:cs typeface="Times New Roman" panose="02020603050405020304" pitchFamily="18" charset="0"/>
              </a:rPr>
              <a:t>Addressing these gaps through targeted policy improvements, enhanced risk management practices, and strengthened community empowerment initiatives is crucial for building a climate-resilient health system.</a:t>
            </a:r>
          </a:p>
        </p:txBody>
      </p:sp>
      <p:pic>
        <p:nvPicPr>
          <p:cNvPr id="4" name="Picture 3" descr="A logo of a company&#10;&#10;Description automatically generated">
            <a:extLst>
              <a:ext uri="{FF2B5EF4-FFF2-40B4-BE49-F238E27FC236}">
                <a16:creationId xmlns:a16="http://schemas.microsoft.com/office/drawing/2014/main" id="{D649EAA4-394C-AF5C-D0C7-A83160C4F4A6}"/>
              </a:ext>
            </a:extLst>
          </p:cNvPr>
          <p:cNvPicPr>
            <a:picLocks noChangeAspect="1"/>
          </p:cNvPicPr>
          <p:nvPr/>
        </p:nvPicPr>
        <p:blipFill>
          <a:blip r:embed="rId2"/>
          <a:stretch>
            <a:fillRect/>
          </a:stretch>
        </p:blipFill>
        <p:spPr>
          <a:xfrm>
            <a:off x="10854640" y="0"/>
            <a:ext cx="942975" cy="809625"/>
          </a:xfrm>
          <a:prstGeom prst="rect">
            <a:avLst/>
          </a:prstGeom>
        </p:spPr>
      </p:pic>
    </p:spTree>
    <p:extLst>
      <p:ext uri="{BB962C8B-B14F-4D97-AF65-F5344CB8AC3E}">
        <p14:creationId xmlns:p14="http://schemas.microsoft.com/office/powerpoint/2010/main" val="12068852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C12773-EB6A-D24C-9BBD-BA4A08C1B200}"/>
              </a:ext>
            </a:extLst>
          </p:cNvPr>
          <p:cNvSpPr>
            <a:spLocks noGrp="1"/>
          </p:cNvSpPr>
          <p:nvPr>
            <p:ph type="title"/>
          </p:nvPr>
        </p:nvSpPr>
        <p:spPr>
          <a:xfrm>
            <a:off x="3949161" y="892019"/>
            <a:ext cx="5236951" cy="679213"/>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MENTOR APPROVAL</a:t>
            </a:r>
          </a:p>
        </p:txBody>
      </p:sp>
      <p:pic>
        <p:nvPicPr>
          <p:cNvPr id="9" name="Picture 8" descr="A logo of a company&#10;&#10;Description automatically generated">
            <a:extLst>
              <a:ext uri="{FF2B5EF4-FFF2-40B4-BE49-F238E27FC236}">
                <a16:creationId xmlns:a16="http://schemas.microsoft.com/office/drawing/2014/main" id="{5543F16F-AB70-4658-C8B0-92D1B1E931A8}"/>
              </a:ext>
            </a:extLst>
          </p:cNvPr>
          <p:cNvPicPr>
            <a:picLocks noChangeAspect="1"/>
          </p:cNvPicPr>
          <p:nvPr/>
        </p:nvPicPr>
        <p:blipFill>
          <a:blip r:embed="rId2"/>
          <a:stretch>
            <a:fillRect/>
          </a:stretch>
        </p:blipFill>
        <p:spPr>
          <a:xfrm>
            <a:off x="10854640" y="0"/>
            <a:ext cx="942975" cy="809625"/>
          </a:xfrm>
          <a:prstGeom prst="rect">
            <a:avLst/>
          </a:prstGeom>
        </p:spPr>
      </p:pic>
      <p:pic>
        <p:nvPicPr>
          <p:cNvPr id="2" name="Content Placeholder 3">
            <a:extLst>
              <a:ext uri="{FF2B5EF4-FFF2-40B4-BE49-F238E27FC236}">
                <a16:creationId xmlns:a16="http://schemas.microsoft.com/office/drawing/2014/main" id="{EB96043F-477E-B2E9-9697-F448ED213D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2780" y="1833238"/>
            <a:ext cx="9649516" cy="4252929"/>
          </a:xfrm>
          <a:prstGeom prst="rect">
            <a:avLst/>
          </a:prstGeom>
        </p:spPr>
      </p:pic>
    </p:spTree>
    <p:extLst>
      <p:ext uri="{BB962C8B-B14F-4D97-AF65-F5344CB8AC3E}">
        <p14:creationId xmlns:p14="http://schemas.microsoft.com/office/powerpoint/2010/main" val="1503224911"/>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6C96-36F7-E187-E8A2-D595FB1465D6}"/>
              </a:ext>
            </a:extLst>
          </p:cNvPr>
          <p:cNvSpPr>
            <a:spLocks noGrp="1"/>
          </p:cNvSpPr>
          <p:nvPr>
            <p:ph type="title"/>
          </p:nvPr>
        </p:nvSpPr>
        <p:spPr>
          <a:xfrm>
            <a:off x="4823460" y="795528"/>
            <a:ext cx="2606040" cy="813816"/>
          </a:xfrm>
        </p:spPr>
        <p:txBody>
          <a:bodyPr>
            <a:normAutofit/>
          </a:bodyPr>
          <a:lstStyle/>
          <a:p>
            <a:r>
              <a:rPr lang="en-US" sz="3600" b="1" dirty="0">
                <a:effectLst>
                  <a:outerShdw blurRad="38100" dist="38100" dir="2700000" algn="tl">
                    <a:srgbClr val="000000">
                      <a:alpha val="43137"/>
                    </a:srgbClr>
                  </a:outerShdw>
                </a:effectLst>
                <a:latin typeface="+mn-lt"/>
              </a:rPr>
              <a:t>REFERENCES</a:t>
            </a:r>
            <a:endParaRPr lang="en-IN" sz="3600" b="1" dirty="0">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61C255BA-B15B-7CCB-3A2E-7FD789AA4EEA}"/>
              </a:ext>
            </a:extLst>
          </p:cNvPr>
          <p:cNvSpPr>
            <a:spLocks noGrp="1"/>
          </p:cNvSpPr>
          <p:nvPr>
            <p:ph idx="1"/>
          </p:nvPr>
        </p:nvSpPr>
        <p:spPr>
          <a:xfrm>
            <a:off x="1097280" y="2039112"/>
            <a:ext cx="10058400" cy="4288536"/>
          </a:xfrm>
        </p:spPr>
        <p:txBody>
          <a:bodyPr>
            <a:normAutofit/>
          </a:bodyPr>
          <a:lstStyle/>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Bremer R. Policy development in disaster preparedness and management: lessons learned from the January 2001 earthquake in Gujarat, India. Prehospital and disaster medicine. 2003 Dec;18(4):372-84.</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Venugopal V, </a:t>
            </a:r>
            <a:r>
              <a:rPr lang="en-US" sz="1600" dirty="0" err="1">
                <a:latin typeface="Times New Roman" panose="02020603050405020304" pitchFamily="18" charset="0"/>
                <a:cs typeface="Times New Roman" panose="02020603050405020304" pitchFamily="18" charset="0"/>
              </a:rPr>
              <a:t>Chinnadurai</a:t>
            </a:r>
            <a:r>
              <a:rPr lang="en-US" sz="1600" dirty="0">
                <a:latin typeface="Times New Roman" panose="02020603050405020304" pitchFamily="18" charset="0"/>
                <a:cs typeface="Times New Roman" panose="02020603050405020304" pitchFamily="18" charset="0"/>
              </a:rPr>
              <a:t> JS, Lucas RA, </a:t>
            </a:r>
            <a:r>
              <a:rPr lang="en-US" sz="1600" dirty="0" err="1">
                <a:latin typeface="Times New Roman" panose="02020603050405020304" pitchFamily="18" charset="0"/>
                <a:cs typeface="Times New Roman" panose="02020603050405020304" pitchFamily="18" charset="0"/>
              </a:rPr>
              <a:t>Kjellstrom</a:t>
            </a:r>
            <a:r>
              <a:rPr lang="en-US" sz="1600" dirty="0">
                <a:latin typeface="Times New Roman" panose="02020603050405020304" pitchFamily="18" charset="0"/>
                <a:cs typeface="Times New Roman" panose="02020603050405020304" pitchFamily="18" charset="0"/>
              </a:rPr>
              <a:t> T. Occupational heat stress profiles in selected workplaces in India. International journal of environmental research and public health. 2016 Jan;13(1):89.</a:t>
            </a:r>
          </a:p>
          <a:p>
            <a:pPr marL="285750" indent="-285750">
              <a:buFont typeface="Wingdings" panose="05000000000000000000" pitchFamily="2" charset="2"/>
              <a:buChar char="§"/>
            </a:pPr>
            <a:r>
              <a:rPr lang="en-IN" sz="1600" dirty="0" err="1">
                <a:latin typeface="Times New Roman" panose="02020603050405020304" pitchFamily="18" charset="0"/>
                <a:cs typeface="Times New Roman" panose="02020603050405020304" pitchFamily="18" charset="0"/>
              </a:rPr>
              <a:t>Kjellstrom</a:t>
            </a:r>
            <a:r>
              <a:rPr lang="en-IN" sz="1600" dirty="0">
                <a:latin typeface="Times New Roman" panose="02020603050405020304" pitchFamily="18" charset="0"/>
                <a:cs typeface="Times New Roman" panose="02020603050405020304" pitchFamily="18" charset="0"/>
              </a:rPr>
              <a:t> T, Freyberg C, Lemke B, Otto M, Briggs D. Estimating population heat exposure and impacts on working people in conjunction with climate change. International journal of biometeorology. 2018 Mar;62(3):291-306.</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Paul AR, </a:t>
            </a:r>
            <a:r>
              <a:rPr lang="en-US" sz="1600" dirty="0" err="1">
                <a:latin typeface="Times New Roman" panose="02020603050405020304" pitchFamily="18" charset="0"/>
                <a:cs typeface="Times New Roman" panose="02020603050405020304" pitchFamily="18" charset="0"/>
              </a:rPr>
              <a:t>Maity</a:t>
            </a:r>
            <a:r>
              <a:rPr lang="en-US" sz="1600" dirty="0">
                <a:latin typeface="Times New Roman" panose="02020603050405020304" pitchFamily="18" charset="0"/>
                <a:cs typeface="Times New Roman" panose="02020603050405020304" pitchFamily="18" charset="0"/>
              </a:rPr>
              <a:t> R. Future projection of climate extremes across contiguous northeast India and Bangladesh. Scientific Reports. 2023 Sep 20;13(1):15616.</a:t>
            </a:r>
          </a:p>
          <a:p>
            <a:pPr marL="285750" indent="-285750">
              <a:buFont typeface="Wingdings" panose="05000000000000000000" pitchFamily="2" charset="2"/>
              <a:buChar char="§"/>
            </a:pPr>
            <a:r>
              <a:rPr lang="en-US" sz="1600" dirty="0">
                <a:latin typeface="Times New Roman" panose="02020603050405020304" pitchFamily="18" charset="0"/>
                <a:cs typeface="Times New Roman" panose="02020603050405020304" pitchFamily="18" charset="0"/>
              </a:rPr>
              <a:t>Sharma DC. Climate disasters challenge health infrastructures in India. The Lancet. 2023 Jul 22;402(10398):279-80.</a:t>
            </a:r>
          </a:p>
          <a:p>
            <a:pPr marL="0" indent="0">
              <a:buNone/>
            </a:pPr>
            <a:endParaRPr lang="en-IN" sz="1600" dirty="0"/>
          </a:p>
        </p:txBody>
      </p:sp>
      <p:pic>
        <p:nvPicPr>
          <p:cNvPr id="4" name="Picture 3" descr="A logo of a company&#10;&#10;Description automatically generated">
            <a:extLst>
              <a:ext uri="{FF2B5EF4-FFF2-40B4-BE49-F238E27FC236}">
                <a16:creationId xmlns:a16="http://schemas.microsoft.com/office/drawing/2014/main" id="{9A4415E2-4509-490D-1E53-304B52F4EABE}"/>
              </a:ext>
            </a:extLst>
          </p:cNvPr>
          <p:cNvPicPr>
            <a:picLocks noChangeAspect="1"/>
          </p:cNvPicPr>
          <p:nvPr/>
        </p:nvPicPr>
        <p:blipFill>
          <a:blip r:embed="rId2"/>
          <a:stretch>
            <a:fillRect/>
          </a:stretch>
        </p:blipFill>
        <p:spPr>
          <a:xfrm>
            <a:off x="10854640" y="0"/>
            <a:ext cx="942975" cy="809625"/>
          </a:xfrm>
          <a:prstGeom prst="rect">
            <a:avLst/>
          </a:prstGeom>
        </p:spPr>
      </p:pic>
    </p:spTree>
    <p:extLst>
      <p:ext uri="{BB962C8B-B14F-4D97-AF65-F5344CB8AC3E}">
        <p14:creationId xmlns:p14="http://schemas.microsoft.com/office/powerpoint/2010/main" val="13716219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3F034-380B-DF7B-A5B2-63E43B569A80}"/>
              </a:ext>
            </a:extLst>
          </p:cNvPr>
          <p:cNvSpPr>
            <a:spLocks noGrp="1"/>
          </p:cNvSpPr>
          <p:nvPr>
            <p:ph type="title"/>
          </p:nvPr>
        </p:nvSpPr>
        <p:spPr>
          <a:xfrm>
            <a:off x="4745736" y="810979"/>
            <a:ext cx="2761488" cy="748454"/>
          </a:xfrm>
        </p:spPr>
        <p:txBody>
          <a:bodyPr>
            <a:normAutofit/>
          </a:bodyPr>
          <a:lstStyle/>
          <a:p>
            <a:r>
              <a:rPr lang="en-US" sz="3600" b="1" dirty="0">
                <a:effectLst>
                  <a:outerShdw blurRad="38100" dist="38100" dir="2700000" algn="tl">
                    <a:srgbClr val="000000">
                      <a:alpha val="43137"/>
                    </a:srgbClr>
                  </a:outerShdw>
                </a:effectLst>
                <a:latin typeface="+mn-lt"/>
              </a:rPr>
              <a:t>REFERENCES</a:t>
            </a:r>
            <a:endParaRPr lang="en-IN" sz="3600" dirty="0"/>
          </a:p>
        </p:txBody>
      </p:sp>
      <p:sp>
        <p:nvSpPr>
          <p:cNvPr id="3" name="Content Placeholder 2">
            <a:extLst>
              <a:ext uri="{FF2B5EF4-FFF2-40B4-BE49-F238E27FC236}">
                <a16:creationId xmlns:a16="http://schemas.microsoft.com/office/drawing/2014/main" id="{BD5213ED-2F7B-FF61-9C95-9EAC00BFEA46}"/>
              </a:ext>
            </a:extLst>
          </p:cNvPr>
          <p:cNvSpPr>
            <a:spLocks noGrp="1"/>
          </p:cNvSpPr>
          <p:nvPr>
            <p:ph idx="1"/>
          </p:nvPr>
        </p:nvSpPr>
        <p:spPr>
          <a:xfrm>
            <a:off x="1097280" y="2092622"/>
            <a:ext cx="10058400" cy="4023360"/>
          </a:xfrm>
        </p:spPr>
        <p:txBody>
          <a:bodyPr>
            <a:normAutofit/>
          </a:bodyPr>
          <a:lstStyle/>
          <a:p>
            <a:pPr marL="285750" indent="-285750">
              <a:buFont typeface="Wingdings" panose="05000000000000000000" pitchFamily="2" charset="2"/>
              <a:buChar char="§"/>
            </a:pPr>
            <a:r>
              <a:rPr lang="en-IN" sz="1600" dirty="0">
                <a:latin typeface="Times New Roman" panose="02020603050405020304" pitchFamily="18" charset="0"/>
                <a:cs typeface="Times New Roman" panose="02020603050405020304" pitchFamily="18" charset="0"/>
              </a:rPr>
              <a:t>Debnath S, Sarkar UK, Kumari S, </a:t>
            </a:r>
            <a:r>
              <a:rPr lang="en-IN" sz="1600" dirty="0" err="1">
                <a:latin typeface="Times New Roman" panose="02020603050405020304" pitchFamily="18" charset="0"/>
                <a:cs typeface="Times New Roman" panose="02020603050405020304" pitchFamily="18" charset="0"/>
              </a:rPr>
              <a:t>Karnatak</a:t>
            </a:r>
            <a:r>
              <a:rPr lang="en-IN" sz="1600" dirty="0">
                <a:latin typeface="Times New Roman" panose="02020603050405020304" pitchFamily="18" charset="0"/>
                <a:cs typeface="Times New Roman" panose="02020603050405020304" pitchFamily="18" charset="0"/>
              </a:rPr>
              <a:t> G, </a:t>
            </a:r>
            <a:r>
              <a:rPr lang="en-IN" sz="1600" dirty="0" err="1">
                <a:latin typeface="Times New Roman" panose="02020603050405020304" pitchFamily="18" charset="0"/>
                <a:cs typeface="Times New Roman" panose="02020603050405020304" pitchFamily="18" charset="0"/>
              </a:rPr>
              <a:t>Puthiyottil</a:t>
            </a:r>
            <a:r>
              <a:rPr lang="en-IN" sz="1600" dirty="0">
                <a:latin typeface="Times New Roman" panose="02020603050405020304" pitchFamily="18" charset="0"/>
                <a:cs typeface="Times New Roman" panose="02020603050405020304" pitchFamily="18" charset="0"/>
              </a:rPr>
              <a:t> M, Das BK, Das A, Ghosh BD, Roy A. Exploring the vulnerability of the coastal wetlands of India to the changing climate and their adaptation strategies. International Journal of Biometeorology. 2024 Jan 20:1-2.</a:t>
            </a:r>
          </a:p>
          <a:p>
            <a:pPr marL="285750" indent="-285750">
              <a:buFont typeface="Wingdings" panose="05000000000000000000" pitchFamily="2" charset="2"/>
              <a:buChar char="§"/>
            </a:pPr>
            <a:r>
              <a:rPr lang="en-US" sz="1600" dirty="0" err="1">
                <a:latin typeface="Times New Roman" panose="02020603050405020304" pitchFamily="18" charset="0"/>
                <a:cs typeface="Times New Roman" panose="02020603050405020304" pitchFamily="18" charset="0"/>
              </a:rPr>
              <a:t>Muttarak</a:t>
            </a:r>
            <a:r>
              <a:rPr lang="en-US" sz="1600" dirty="0">
                <a:latin typeface="Times New Roman" panose="02020603050405020304" pitchFamily="18" charset="0"/>
                <a:cs typeface="Times New Roman" panose="02020603050405020304" pitchFamily="18" charset="0"/>
              </a:rPr>
              <a:t> R, Dimitrova A. Climate change and seasonal floods: potential long-term nutritional consequences for children in Kerala, India. BMJ Global Health. 2019 Apr 1;4(2):e001215.</a:t>
            </a:r>
          </a:p>
          <a:p>
            <a:pPr marL="285750" indent="-285750">
              <a:buFont typeface="Wingdings" panose="05000000000000000000" pitchFamily="2" charset="2"/>
              <a:buChar char="§"/>
            </a:pPr>
            <a:r>
              <a:rPr lang="en-IN" sz="1600" dirty="0">
                <a:latin typeface="Times New Roman" panose="02020603050405020304" pitchFamily="18" charset="0"/>
                <a:cs typeface="Times New Roman" panose="02020603050405020304" pitchFamily="18" charset="0"/>
              </a:rPr>
              <a:t>Subramanian A, Nagarajan AM, Vinod S, Chakraborty S, </a:t>
            </a:r>
            <a:r>
              <a:rPr lang="en-IN" sz="1600" dirty="0" err="1">
                <a:latin typeface="Times New Roman" panose="02020603050405020304" pitchFamily="18" charset="0"/>
                <a:cs typeface="Times New Roman" panose="02020603050405020304" pitchFamily="18" charset="0"/>
              </a:rPr>
              <a:t>Sivagami</a:t>
            </a:r>
            <a:r>
              <a:rPr lang="en-IN" sz="1600" dirty="0">
                <a:latin typeface="Times New Roman" panose="02020603050405020304" pitchFamily="18" charset="0"/>
                <a:cs typeface="Times New Roman" panose="02020603050405020304" pitchFamily="18" charset="0"/>
              </a:rPr>
              <a:t> K, Theodore T, </a:t>
            </a:r>
            <a:r>
              <a:rPr lang="en-IN" sz="1600" dirty="0" err="1">
                <a:latin typeface="Times New Roman" panose="02020603050405020304" pitchFamily="18" charset="0"/>
                <a:cs typeface="Times New Roman" panose="02020603050405020304" pitchFamily="18" charset="0"/>
              </a:rPr>
              <a:t>Sathyanarayanan</a:t>
            </a:r>
            <a:r>
              <a:rPr lang="en-IN" sz="1600" dirty="0">
                <a:latin typeface="Times New Roman" panose="02020603050405020304" pitchFamily="18" charset="0"/>
                <a:cs typeface="Times New Roman" panose="02020603050405020304" pitchFamily="18" charset="0"/>
              </a:rPr>
              <a:t> SS, </a:t>
            </a:r>
            <a:r>
              <a:rPr lang="en-IN" sz="1600" dirty="0" err="1">
                <a:latin typeface="Times New Roman" panose="02020603050405020304" pitchFamily="18" charset="0"/>
                <a:cs typeface="Times New Roman" panose="02020603050405020304" pitchFamily="18" charset="0"/>
              </a:rPr>
              <a:t>Tamizhdurai</a:t>
            </a:r>
            <a:r>
              <a:rPr lang="en-IN" sz="1600" dirty="0">
                <a:latin typeface="Times New Roman" panose="02020603050405020304" pitchFamily="18" charset="0"/>
                <a:cs typeface="Times New Roman" panose="02020603050405020304" pitchFamily="18" charset="0"/>
              </a:rPr>
              <a:t> P, Mangesh VL. Long-term impacts of climate change on coastal and transitional eco-systems in India: an overview of its current status, future projections, solutions, and policies. RSC advances. 2023;13(18):12204-28.</a:t>
            </a:r>
          </a:p>
          <a:p>
            <a:pPr marL="285750" indent="-285750">
              <a:buFont typeface="Wingdings" panose="05000000000000000000" pitchFamily="2" charset="2"/>
              <a:buChar char="§"/>
            </a:pPr>
            <a:r>
              <a:rPr lang="en-IN" sz="1600" dirty="0">
                <a:latin typeface="Times New Roman" panose="02020603050405020304" pitchFamily="18" charset="0"/>
                <a:cs typeface="Times New Roman" panose="02020603050405020304" pitchFamily="18" charset="0"/>
              </a:rPr>
              <a:t>WHO CRHS DOCUMENT</a:t>
            </a:r>
          </a:p>
          <a:p>
            <a:pPr marL="285750" indent="-285750">
              <a:buFont typeface="Wingdings" panose="05000000000000000000" pitchFamily="2" charset="2"/>
              <a:buChar char="§"/>
            </a:pPr>
            <a:r>
              <a:rPr lang="en-IN" sz="1600" dirty="0">
                <a:latin typeface="Times New Roman" panose="02020603050405020304" pitchFamily="18" charset="0"/>
                <a:cs typeface="Times New Roman" panose="02020603050405020304" pitchFamily="18" charset="0"/>
              </a:rPr>
              <a:t>NAPCCHH</a:t>
            </a:r>
          </a:p>
          <a:p>
            <a:pPr algn="just"/>
            <a:r>
              <a:rPr lang="en-US" sz="1800" dirty="0">
                <a:effectLst/>
                <a:latin typeface="Times New Roman" panose="02020603050405020304" pitchFamily="18" charset="0"/>
                <a:ea typeface="Times New Roman" panose="02020603050405020304" pitchFamily="18" charset="0"/>
              </a:rPr>
              <a:t>     </a:t>
            </a:r>
            <a:endParaRPr lang="en-IN" dirty="0"/>
          </a:p>
        </p:txBody>
      </p:sp>
      <p:pic>
        <p:nvPicPr>
          <p:cNvPr id="4" name="Picture 3" descr="A logo of a company&#10;&#10;Description automatically generated">
            <a:extLst>
              <a:ext uri="{FF2B5EF4-FFF2-40B4-BE49-F238E27FC236}">
                <a16:creationId xmlns:a16="http://schemas.microsoft.com/office/drawing/2014/main" id="{109BA8F1-20D3-46A5-6629-EA369271A6A6}"/>
              </a:ext>
            </a:extLst>
          </p:cNvPr>
          <p:cNvPicPr>
            <a:picLocks noChangeAspect="1"/>
          </p:cNvPicPr>
          <p:nvPr/>
        </p:nvPicPr>
        <p:blipFill>
          <a:blip r:embed="rId2"/>
          <a:stretch>
            <a:fillRect/>
          </a:stretch>
        </p:blipFill>
        <p:spPr>
          <a:xfrm>
            <a:off x="10854640" y="0"/>
            <a:ext cx="942975" cy="809625"/>
          </a:xfrm>
          <a:prstGeom prst="rect">
            <a:avLst/>
          </a:prstGeom>
        </p:spPr>
      </p:pic>
    </p:spTree>
    <p:extLst>
      <p:ext uri="{BB962C8B-B14F-4D97-AF65-F5344CB8AC3E}">
        <p14:creationId xmlns:p14="http://schemas.microsoft.com/office/powerpoint/2010/main" val="688550074"/>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logo of a company&#10;&#10;Description automatically generated">
            <a:extLst>
              <a:ext uri="{FF2B5EF4-FFF2-40B4-BE49-F238E27FC236}">
                <a16:creationId xmlns:a16="http://schemas.microsoft.com/office/drawing/2014/main" id="{92704D06-4C2D-CECD-47A8-5105E5AB7896}"/>
              </a:ext>
            </a:extLst>
          </p:cNvPr>
          <p:cNvPicPr>
            <a:picLocks noChangeAspect="1"/>
          </p:cNvPicPr>
          <p:nvPr/>
        </p:nvPicPr>
        <p:blipFill>
          <a:blip r:embed="rId2"/>
          <a:stretch>
            <a:fillRect/>
          </a:stretch>
        </p:blipFill>
        <p:spPr>
          <a:xfrm>
            <a:off x="10854640" y="0"/>
            <a:ext cx="942975" cy="809625"/>
          </a:xfrm>
          <a:prstGeom prst="rect">
            <a:avLst/>
          </a:prstGeom>
        </p:spPr>
      </p:pic>
      <p:pic>
        <p:nvPicPr>
          <p:cNvPr id="1028" name="Picture 4" descr="Thank You Card - Healthcare Workers Front | How to memorize ...">
            <a:extLst>
              <a:ext uri="{FF2B5EF4-FFF2-40B4-BE49-F238E27FC236}">
                <a16:creationId xmlns:a16="http://schemas.microsoft.com/office/drawing/2014/main" id="{1DF592A4-588D-36D2-8D57-3344791467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6312" y="1143000"/>
            <a:ext cx="7415784"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6760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9150E-F264-AA78-2542-DF1F0FB2EE29}"/>
              </a:ext>
            </a:extLst>
          </p:cNvPr>
          <p:cNvSpPr>
            <a:spLocks noGrp="1"/>
          </p:cNvSpPr>
          <p:nvPr>
            <p:ph type="title"/>
          </p:nvPr>
        </p:nvSpPr>
        <p:spPr>
          <a:xfrm>
            <a:off x="4486656" y="676656"/>
            <a:ext cx="3218688" cy="877824"/>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INTRODUCTION</a:t>
            </a:r>
            <a:endParaRPr lang="en-IN" sz="3600" dirty="0"/>
          </a:p>
        </p:txBody>
      </p:sp>
      <p:graphicFrame>
        <p:nvGraphicFramePr>
          <p:cNvPr id="7" name="Content Placeholder 6">
            <a:extLst>
              <a:ext uri="{FF2B5EF4-FFF2-40B4-BE49-F238E27FC236}">
                <a16:creationId xmlns:a16="http://schemas.microsoft.com/office/drawing/2014/main" id="{A431B923-A54A-6DEE-FED5-58E36FA8E28F}"/>
              </a:ext>
            </a:extLst>
          </p:cNvPr>
          <p:cNvGraphicFramePr>
            <a:graphicFrameLocks noGrp="1"/>
          </p:cNvGraphicFramePr>
          <p:nvPr>
            <p:ph idx="1"/>
            <p:extLst>
              <p:ext uri="{D42A27DB-BD31-4B8C-83A1-F6EECF244321}">
                <p14:modId xmlns:p14="http://schemas.microsoft.com/office/powerpoint/2010/main" val="2122147872"/>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 name="Picture 15" descr="A logo of a company&#10;&#10;Description automatically generated">
            <a:extLst>
              <a:ext uri="{FF2B5EF4-FFF2-40B4-BE49-F238E27FC236}">
                <a16:creationId xmlns:a16="http://schemas.microsoft.com/office/drawing/2014/main" id="{CF660561-37F0-4A67-22DB-AA851D538F47}"/>
              </a:ext>
            </a:extLst>
          </p:cNvPr>
          <p:cNvPicPr>
            <a:picLocks noChangeAspect="1"/>
          </p:cNvPicPr>
          <p:nvPr/>
        </p:nvPicPr>
        <p:blipFill>
          <a:blip r:embed="rId7"/>
          <a:stretch>
            <a:fillRect/>
          </a:stretch>
        </p:blipFill>
        <p:spPr>
          <a:xfrm>
            <a:off x="10854640" y="0"/>
            <a:ext cx="942975" cy="809625"/>
          </a:xfrm>
          <a:prstGeom prst="rect">
            <a:avLst/>
          </a:prstGeom>
        </p:spPr>
      </p:pic>
    </p:spTree>
    <p:extLst>
      <p:ext uri="{BB962C8B-B14F-4D97-AF65-F5344CB8AC3E}">
        <p14:creationId xmlns:p14="http://schemas.microsoft.com/office/powerpoint/2010/main" val="1107047418"/>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126748A1-FE7A-400E-B2FF-D09669A074F7}"/>
                                            </p:graphicEl>
                                          </p:spTgt>
                                        </p:tgtEl>
                                        <p:attrNameLst>
                                          <p:attrName>style.visibility</p:attrName>
                                        </p:attrNameLst>
                                      </p:cBhvr>
                                      <p:to>
                                        <p:strVal val="visible"/>
                                      </p:to>
                                    </p:set>
                                    <p:animEffect transition="in" filter="fade">
                                      <p:cBhvr>
                                        <p:cTn id="7" dur="1000"/>
                                        <p:tgtEl>
                                          <p:spTgt spid="7">
                                            <p:graphicEl>
                                              <a:dgm id="{126748A1-FE7A-400E-B2FF-D09669A074F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BEAA65C3-42BC-4BC6-AC86-8F2129796373}"/>
                                            </p:graphicEl>
                                          </p:spTgt>
                                        </p:tgtEl>
                                        <p:attrNameLst>
                                          <p:attrName>style.visibility</p:attrName>
                                        </p:attrNameLst>
                                      </p:cBhvr>
                                      <p:to>
                                        <p:strVal val="visible"/>
                                      </p:to>
                                    </p:set>
                                    <p:animEffect transition="in" filter="fade">
                                      <p:cBhvr>
                                        <p:cTn id="12" dur="1000"/>
                                        <p:tgtEl>
                                          <p:spTgt spid="7">
                                            <p:graphicEl>
                                              <a:dgm id="{BEAA65C3-42BC-4BC6-AC86-8F212979637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B3B3CF47-9D60-41F1-A046-300F53B0EECA}"/>
                                            </p:graphicEl>
                                          </p:spTgt>
                                        </p:tgtEl>
                                        <p:attrNameLst>
                                          <p:attrName>style.visibility</p:attrName>
                                        </p:attrNameLst>
                                      </p:cBhvr>
                                      <p:to>
                                        <p:strVal val="visible"/>
                                      </p:to>
                                    </p:set>
                                    <p:animEffect transition="in" filter="fade">
                                      <p:cBhvr>
                                        <p:cTn id="17" dur="1000"/>
                                        <p:tgtEl>
                                          <p:spTgt spid="7">
                                            <p:graphicEl>
                                              <a:dgm id="{B3B3CF47-9D60-41F1-A046-300F53B0EEC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B4A8EC45-A468-497C-92DF-8B8B00C1A922}"/>
                                            </p:graphicEl>
                                          </p:spTgt>
                                        </p:tgtEl>
                                        <p:attrNameLst>
                                          <p:attrName>style.visibility</p:attrName>
                                        </p:attrNameLst>
                                      </p:cBhvr>
                                      <p:to>
                                        <p:strVal val="visible"/>
                                      </p:to>
                                    </p:set>
                                    <p:animEffect transition="in" filter="fade">
                                      <p:cBhvr>
                                        <p:cTn id="22" dur="1000"/>
                                        <p:tgtEl>
                                          <p:spTgt spid="7">
                                            <p:graphicEl>
                                              <a:dgm id="{B4A8EC45-A468-497C-92DF-8B8B00C1A92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047EE-6C24-3571-31B1-45C3764121DC}"/>
              </a:ext>
            </a:extLst>
          </p:cNvPr>
          <p:cNvSpPr>
            <a:spLocks noGrp="1"/>
          </p:cNvSpPr>
          <p:nvPr>
            <p:ph type="title"/>
          </p:nvPr>
        </p:nvSpPr>
        <p:spPr/>
        <p:txBody>
          <a:bodyPr/>
          <a:lstStyle/>
          <a:p>
            <a:r>
              <a:rPr lang="en-US" dirty="0"/>
              <a:t>WHO CRHS INDICATORS</a:t>
            </a:r>
            <a:endParaRPr lang="en-IN" dirty="0"/>
          </a:p>
        </p:txBody>
      </p:sp>
      <p:graphicFrame>
        <p:nvGraphicFramePr>
          <p:cNvPr id="4" name="Content Placeholder 3">
            <a:extLst>
              <a:ext uri="{FF2B5EF4-FFF2-40B4-BE49-F238E27FC236}">
                <a16:creationId xmlns:a16="http://schemas.microsoft.com/office/drawing/2014/main" id="{797827E0-CFE1-35BA-95E8-2EC028FBA0A0}"/>
              </a:ext>
            </a:extLst>
          </p:cNvPr>
          <p:cNvGraphicFramePr>
            <a:graphicFrameLocks noGrp="1"/>
          </p:cNvGraphicFramePr>
          <p:nvPr>
            <p:ph idx="1"/>
            <p:extLst>
              <p:ext uri="{D42A27DB-BD31-4B8C-83A1-F6EECF244321}">
                <p14:modId xmlns:p14="http://schemas.microsoft.com/office/powerpoint/2010/main" val="3698778227"/>
              </p:ext>
            </p:extLst>
          </p:nvPr>
        </p:nvGraphicFramePr>
        <p:xfrm>
          <a:off x="1096963" y="1846263"/>
          <a:ext cx="10058400" cy="508508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491914775"/>
                    </a:ext>
                  </a:extLst>
                </a:gridCol>
                <a:gridCol w="5029200">
                  <a:extLst>
                    <a:ext uri="{9D8B030D-6E8A-4147-A177-3AD203B41FA5}">
                      <a16:colId xmlns:a16="http://schemas.microsoft.com/office/drawing/2014/main" val="2275048918"/>
                    </a:ext>
                  </a:extLst>
                </a:gridCol>
              </a:tblGrid>
              <a:tr h="370840">
                <a:tc>
                  <a:txBody>
                    <a:bodyPr/>
                    <a:lstStyle/>
                    <a:p>
                      <a:r>
                        <a:rPr lang="en-IN" sz="900" dirty="0"/>
                        <a:t>Objectives</a:t>
                      </a:r>
                    </a:p>
                  </a:txBody>
                  <a:tcPr/>
                </a:tc>
                <a:tc>
                  <a:txBody>
                    <a:bodyPr/>
                    <a:lstStyle/>
                    <a:p>
                      <a:r>
                        <a:rPr lang="en-US" sz="900" dirty="0"/>
                        <a:t>Sample measurable outputs and indicators</a:t>
                      </a:r>
                      <a:endParaRPr lang="en-IN" sz="900" dirty="0"/>
                    </a:p>
                  </a:txBody>
                  <a:tcPr/>
                </a:tc>
                <a:extLst>
                  <a:ext uri="{0D108BD9-81ED-4DB2-BD59-A6C34878D82A}">
                    <a16:rowId xmlns:a16="http://schemas.microsoft.com/office/drawing/2014/main" val="1842201369"/>
                  </a:ext>
                </a:extLst>
              </a:tr>
              <a:tr h="370840">
                <a:tc>
                  <a:txBody>
                    <a:bodyPr/>
                    <a:lstStyle/>
                    <a:p>
                      <a:r>
                        <a:rPr lang="en-IN" sz="900" dirty="0"/>
                        <a:t>Policies and protocols</a:t>
                      </a:r>
                    </a:p>
                  </a:txBody>
                  <a:tcPr/>
                </a:tc>
                <a:tc>
                  <a:txBody>
                    <a:bodyPr/>
                    <a:lstStyle/>
                    <a:p>
                      <a:r>
                        <a:rPr lang="en-US" sz="900" dirty="0"/>
                        <a:t>Policies, protocols, plans, and strategies for Health Emergency and Disaster Risk Management (H-EDRM) reviewed and improved through the integration of climate-sensitive health risks and weather and climate information (e.g. El Niño/La Niña conditions)</a:t>
                      </a:r>
                      <a:endParaRPr lang="en-IN" sz="900" dirty="0"/>
                    </a:p>
                  </a:txBody>
                  <a:tcPr/>
                </a:tc>
                <a:extLst>
                  <a:ext uri="{0D108BD9-81ED-4DB2-BD59-A6C34878D82A}">
                    <a16:rowId xmlns:a16="http://schemas.microsoft.com/office/drawing/2014/main" val="2226134737"/>
                  </a:ext>
                </a:extLst>
              </a:tr>
              <a:tr h="370840">
                <a:tc>
                  <a:txBody>
                    <a:bodyPr/>
                    <a:lstStyle/>
                    <a:p>
                      <a:endParaRPr lang="en-IN" sz="900" dirty="0"/>
                    </a:p>
                  </a:txBody>
                  <a:tcPr/>
                </a:tc>
                <a:tc>
                  <a:txBody>
                    <a:bodyPr/>
                    <a:lstStyle/>
                    <a:p>
                      <a:r>
                        <a:rPr lang="en-US" sz="900" dirty="0"/>
                        <a:t>Health sector contingency plans for extreme weather events developed and implemented</a:t>
                      </a:r>
                      <a:endParaRPr lang="en-IN" sz="900" dirty="0"/>
                    </a:p>
                  </a:txBody>
                  <a:tcPr/>
                </a:tc>
                <a:extLst>
                  <a:ext uri="{0D108BD9-81ED-4DB2-BD59-A6C34878D82A}">
                    <a16:rowId xmlns:a16="http://schemas.microsoft.com/office/drawing/2014/main" val="1535909414"/>
                  </a:ext>
                </a:extLst>
              </a:tr>
              <a:tr h="370840">
                <a:tc>
                  <a:txBody>
                    <a:bodyPr/>
                    <a:lstStyle/>
                    <a:p>
                      <a:endParaRPr lang="en-IN" sz="900" dirty="0"/>
                    </a:p>
                  </a:txBody>
                  <a:tcPr/>
                </a:tc>
                <a:tc>
                  <a:txBody>
                    <a:bodyPr/>
                    <a:lstStyle/>
                    <a:p>
                      <a:r>
                        <a:rPr lang="en-US" sz="900" dirty="0"/>
                        <a:t>Gender sensitivity and equity approaches included in H-EDRM, considering vulnerable populations and regions at risk from climate related hazards</a:t>
                      </a:r>
                      <a:endParaRPr lang="en-IN" sz="900" dirty="0"/>
                    </a:p>
                  </a:txBody>
                  <a:tcPr/>
                </a:tc>
                <a:extLst>
                  <a:ext uri="{0D108BD9-81ED-4DB2-BD59-A6C34878D82A}">
                    <a16:rowId xmlns:a16="http://schemas.microsoft.com/office/drawing/2014/main" val="1038100141"/>
                  </a:ext>
                </a:extLst>
              </a:tr>
              <a:tr h="370840">
                <a:tc>
                  <a:txBody>
                    <a:bodyPr/>
                    <a:lstStyle/>
                    <a:p>
                      <a:endParaRPr lang="en-IN" sz="900" dirty="0"/>
                    </a:p>
                  </a:txBody>
                  <a:tcPr/>
                </a:tc>
                <a:tc>
                  <a:txBody>
                    <a:bodyPr/>
                    <a:lstStyle/>
                    <a:p>
                      <a:r>
                        <a:rPr lang="en-US" sz="900" dirty="0"/>
                        <a:t>Health sector contingency plans for extreme weather events, including risk reduction, preparedness, and response, are aligned with the WHO H-EDRM or a local health emergency and disaster risk management framework</a:t>
                      </a:r>
                      <a:endParaRPr lang="en-IN" sz="900" dirty="0"/>
                    </a:p>
                  </a:txBody>
                  <a:tcPr/>
                </a:tc>
                <a:extLst>
                  <a:ext uri="{0D108BD9-81ED-4DB2-BD59-A6C34878D82A}">
                    <a16:rowId xmlns:a16="http://schemas.microsoft.com/office/drawing/2014/main" val="3660875280"/>
                  </a:ext>
                </a:extLst>
              </a:tr>
              <a:tr h="370840">
                <a:tc>
                  <a:txBody>
                    <a:bodyPr/>
                    <a:lstStyle/>
                    <a:p>
                      <a:endParaRPr lang="en-IN" sz="900" dirty="0"/>
                    </a:p>
                  </a:txBody>
                  <a:tcPr/>
                </a:tc>
                <a:tc>
                  <a:txBody>
                    <a:bodyPr/>
                    <a:lstStyle/>
                    <a:p>
                      <a:r>
                        <a:rPr lang="en-US" sz="900" dirty="0"/>
                        <a:t>Protocols for H-EDRM integrate low carbon and environmentally sustainable practices including for logistics, supply change, procurement and storage of medicines and equipment, and transport </a:t>
                      </a:r>
                      <a:endParaRPr lang="en-IN" sz="900" dirty="0"/>
                    </a:p>
                  </a:txBody>
                  <a:tcPr/>
                </a:tc>
                <a:extLst>
                  <a:ext uri="{0D108BD9-81ED-4DB2-BD59-A6C34878D82A}">
                    <a16:rowId xmlns:a16="http://schemas.microsoft.com/office/drawing/2014/main" val="1253448186"/>
                  </a:ext>
                </a:extLst>
              </a:tr>
              <a:tr h="370840">
                <a:tc>
                  <a:txBody>
                    <a:bodyPr/>
                    <a:lstStyle/>
                    <a:p>
                      <a:r>
                        <a:rPr lang="en-IN" sz="900" dirty="0"/>
                        <a:t>Risk management </a:t>
                      </a:r>
                    </a:p>
                  </a:txBody>
                  <a:tcPr/>
                </a:tc>
                <a:tc>
                  <a:txBody>
                    <a:bodyPr/>
                    <a:lstStyle/>
                    <a:p>
                      <a:r>
                        <a:rPr lang="en-US" sz="900" dirty="0"/>
                        <a:t>Risk assessments for current and projected future exposure to extreme weather events routinely used to inform health sector strategic development plans</a:t>
                      </a:r>
                      <a:endParaRPr lang="en-IN" sz="900" dirty="0"/>
                    </a:p>
                  </a:txBody>
                  <a:tcPr/>
                </a:tc>
                <a:extLst>
                  <a:ext uri="{0D108BD9-81ED-4DB2-BD59-A6C34878D82A}">
                    <a16:rowId xmlns:a16="http://schemas.microsoft.com/office/drawing/2014/main" val="3816988951"/>
                  </a:ext>
                </a:extLst>
              </a:tr>
              <a:tr h="370840">
                <a:tc>
                  <a:txBody>
                    <a:bodyPr/>
                    <a:lstStyle/>
                    <a:p>
                      <a:endParaRPr lang="en-IN" sz="900" dirty="0"/>
                    </a:p>
                  </a:txBody>
                  <a:tcPr/>
                </a:tc>
                <a:tc>
                  <a:txBody>
                    <a:bodyPr/>
                    <a:lstStyle/>
                    <a:p>
                      <a:r>
                        <a:rPr lang="en-US" sz="900" dirty="0"/>
                        <a:t>Climate change related emergency and disaster response plans for individual health facilities developed and implemented</a:t>
                      </a:r>
                      <a:endParaRPr lang="en-IN" sz="900" dirty="0"/>
                    </a:p>
                  </a:txBody>
                  <a:tcPr/>
                </a:tc>
                <a:extLst>
                  <a:ext uri="{0D108BD9-81ED-4DB2-BD59-A6C34878D82A}">
                    <a16:rowId xmlns:a16="http://schemas.microsoft.com/office/drawing/2014/main" val="4256645102"/>
                  </a:ext>
                </a:extLst>
              </a:tr>
              <a:tr h="370840">
                <a:tc>
                  <a:txBody>
                    <a:bodyPr/>
                    <a:lstStyle/>
                    <a:p>
                      <a:endParaRPr lang="en-IN" sz="900" dirty="0"/>
                    </a:p>
                  </a:txBody>
                  <a:tcPr/>
                </a:tc>
                <a:tc>
                  <a:txBody>
                    <a:bodyPr/>
                    <a:lstStyle/>
                    <a:p>
                      <a:r>
                        <a:rPr lang="en-US" sz="900" dirty="0"/>
                        <a:t>Geographical and seasonal distribution of climate health risks and outcomes used to inform emergency and disaster response plans</a:t>
                      </a:r>
                      <a:endParaRPr lang="en-IN" sz="900" dirty="0"/>
                    </a:p>
                  </a:txBody>
                  <a:tcPr/>
                </a:tc>
                <a:extLst>
                  <a:ext uri="{0D108BD9-81ED-4DB2-BD59-A6C34878D82A}">
                    <a16:rowId xmlns:a16="http://schemas.microsoft.com/office/drawing/2014/main" val="987331532"/>
                  </a:ext>
                </a:extLst>
              </a:tr>
              <a:tr h="370840">
                <a:tc>
                  <a:txBody>
                    <a:bodyPr/>
                    <a:lstStyle/>
                    <a:p>
                      <a:endParaRPr lang="en-IN" sz="900" dirty="0"/>
                    </a:p>
                  </a:txBody>
                  <a:tcPr/>
                </a:tc>
                <a:tc>
                  <a:txBody>
                    <a:bodyPr/>
                    <a:lstStyle/>
                    <a:p>
                      <a:r>
                        <a:rPr lang="en-US" sz="900" dirty="0"/>
                        <a:t>EWS for extreme weather events and climate-sensitive diseases used to inform roles and responsibilities of different actors for H-EDRM planning</a:t>
                      </a:r>
                      <a:endParaRPr lang="en-IN" sz="900" dirty="0"/>
                    </a:p>
                  </a:txBody>
                  <a:tcPr/>
                </a:tc>
                <a:extLst>
                  <a:ext uri="{0D108BD9-81ED-4DB2-BD59-A6C34878D82A}">
                    <a16:rowId xmlns:a16="http://schemas.microsoft.com/office/drawing/2014/main" val="2015277453"/>
                  </a:ext>
                </a:extLst>
              </a:tr>
              <a:tr h="370840">
                <a:tc>
                  <a:txBody>
                    <a:bodyPr/>
                    <a:lstStyle/>
                    <a:p>
                      <a:r>
                        <a:rPr lang="en-IN" sz="900" dirty="0"/>
                        <a:t>Community empowerment</a:t>
                      </a:r>
                    </a:p>
                  </a:txBody>
                  <a:tcPr/>
                </a:tc>
                <a:tc>
                  <a:txBody>
                    <a:bodyPr/>
                    <a:lstStyle/>
                    <a:p>
                      <a:r>
                        <a:rPr lang="en-US" sz="900" dirty="0"/>
                        <a:t>Capacity development </a:t>
                      </a:r>
                      <a:r>
                        <a:rPr lang="en-US" sz="900" dirty="0" err="1"/>
                        <a:t>programmes</a:t>
                      </a:r>
                      <a:r>
                        <a:rPr lang="en-US" sz="900" dirty="0"/>
                        <a:t> implemented to support the roles of local communities to identify risks, prevent exposure to hazards, and take action to save lives in extreme weather events</a:t>
                      </a:r>
                      <a:endParaRPr lang="en-IN" sz="900" dirty="0"/>
                    </a:p>
                  </a:txBody>
                  <a:tcPr/>
                </a:tc>
                <a:extLst>
                  <a:ext uri="{0D108BD9-81ED-4DB2-BD59-A6C34878D82A}">
                    <a16:rowId xmlns:a16="http://schemas.microsoft.com/office/drawing/2014/main" val="211420477"/>
                  </a:ext>
                </a:extLst>
              </a:tr>
              <a:tr h="370840">
                <a:tc>
                  <a:txBody>
                    <a:bodyPr/>
                    <a:lstStyle/>
                    <a:p>
                      <a:endParaRPr lang="en-IN" sz="900" dirty="0"/>
                    </a:p>
                  </a:txBody>
                  <a:tcPr/>
                </a:tc>
                <a:tc>
                  <a:txBody>
                    <a:bodyPr/>
                    <a:lstStyle/>
                    <a:p>
                      <a:r>
                        <a:rPr lang="en-US" sz="900" dirty="0"/>
                        <a:t>Stakeholder mechanism to support participation, dialogue and information exchange, to empower civil society and community groups as primary actors in emergency preparedness and response established</a:t>
                      </a:r>
                      <a:endParaRPr lang="en-IN" sz="900" dirty="0"/>
                    </a:p>
                  </a:txBody>
                  <a:tcPr/>
                </a:tc>
                <a:extLst>
                  <a:ext uri="{0D108BD9-81ED-4DB2-BD59-A6C34878D82A}">
                    <a16:rowId xmlns:a16="http://schemas.microsoft.com/office/drawing/2014/main" val="3056913027"/>
                  </a:ext>
                </a:extLst>
              </a:tr>
              <a:tr h="370840">
                <a:tc>
                  <a:txBody>
                    <a:bodyPr/>
                    <a:lstStyle/>
                    <a:p>
                      <a:endParaRPr lang="en-IN" sz="900" dirty="0"/>
                    </a:p>
                  </a:txBody>
                  <a:tcPr/>
                </a:tc>
                <a:tc>
                  <a:txBody>
                    <a:bodyPr/>
                    <a:lstStyle/>
                    <a:p>
                      <a:r>
                        <a:rPr lang="en-US" sz="900" dirty="0"/>
                        <a:t>Mechanisms in place to ensure information related to health risks from extreme weather events reaches communities in a way that preventive action by them is triggered</a:t>
                      </a:r>
                      <a:endParaRPr lang="en-IN" sz="900" dirty="0"/>
                    </a:p>
                  </a:txBody>
                  <a:tcPr/>
                </a:tc>
                <a:extLst>
                  <a:ext uri="{0D108BD9-81ED-4DB2-BD59-A6C34878D82A}">
                    <a16:rowId xmlns:a16="http://schemas.microsoft.com/office/drawing/2014/main" val="947105092"/>
                  </a:ext>
                </a:extLst>
              </a:tr>
            </a:tbl>
          </a:graphicData>
        </a:graphic>
      </p:graphicFrame>
    </p:spTree>
    <p:extLst>
      <p:ext uri="{BB962C8B-B14F-4D97-AF65-F5344CB8AC3E}">
        <p14:creationId xmlns:p14="http://schemas.microsoft.com/office/powerpoint/2010/main" val="3621784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B0F71-3D5E-09B2-7860-2A703DB9F892}"/>
              </a:ext>
            </a:extLst>
          </p:cNvPr>
          <p:cNvSpPr>
            <a:spLocks noGrp="1"/>
          </p:cNvSpPr>
          <p:nvPr>
            <p:ph type="title"/>
          </p:nvPr>
        </p:nvSpPr>
        <p:spPr/>
        <p:txBody>
          <a:bodyPr/>
          <a:lstStyle/>
          <a:p>
            <a:r>
              <a:rPr lang="en-US" dirty="0"/>
              <a:t>Rationale </a:t>
            </a:r>
            <a:endParaRPr lang="en-IN" dirty="0"/>
          </a:p>
        </p:txBody>
      </p:sp>
      <p:sp>
        <p:nvSpPr>
          <p:cNvPr id="3" name="Content Placeholder 2">
            <a:extLst>
              <a:ext uri="{FF2B5EF4-FFF2-40B4-BE49-F238E27FC236}">
                <a16:creationId xmlns:a16="http://schemas.microsoft.com/office/drawing/2014/main" id="{82373373-8433-5E97-D60F-6E05A329675F}"/>
              </a:ext>
            </a:extLst>
          </p:cNvPr>
          <p:cNvSpPr>
            <a:spLocks noGrp="1"/>
          </p:cNvSpPr>
          <p:nvPr>
            <p:ph idx="1"/>
          </p:nvPr>
        </p:nvSpPr>
        <p:spPr>
          <a:xfrm>
            <a:off x="1097280" y="1865398"/>
            <a:ext cx="10058400" cy="4023360"/>
          </a:xfrm>
        </p:spPr>
        <p:txBody>
          <a:bodyPr/>
          <a:lstStyle/>
          <a:p>
            <a:pPr>
              <a:buFont typeface="Wingdings" panose="05000000000000000000" pitchFamily="2" charset="2"/>
              <a:buChar char="§"/>
            </a:pPr>
            <a:r>
              <a:rPr lang="en-US" dirty="0"/>
              <a:t>Heightened risk of climate induced disasters</a:t>
            </a:r>
            <a:endParaRPr lang="en-IN" dirty="0"/>
          </a:p>
          <a:p>
            <a:pPr>
              <a:buFont typeface="Wingdings" panose="05000000000000000000" pitchFamily="2" charset="2"/>
              <a:buChar char="§"/>
            </a:pPr>
            <a:r>
              <a:rPr lang="en-US" dirty="0"/>
              <a:t>High cost of Health infrastructure </a:t>
            </a:r>
          </a:p>
          <a:p>
            <a:pPr>
              <a:buFont typeface="Wingdings" panose="05000000000000000000" pitchFamily="2" charset="2"/>
              <a:buChar char="§"/>
            </a:pPr>
            <a:r>
              <a:rPr lang="en-US" dirty="0"/>
              <a:t>High operational cost of running the health care</a:t>
            </a:r>
          </a:p>
          <a:p>
            <a:pPr>
              <a:buFont typeface="Wingdings" panose="05000000000000000000" pitchFamily="2" charset="2"/>
              <a:buChar char="§"/>
            </a:pPr>
            <a:r>
              <a:rPr lang="en-US" dirty="0"/>
              <a:t>Safe and resilient hospitals need prioritization</a:t>
            </a:r>
          </a:p>
          <a:p>
            <a:pPr>
              <a:buFont typeface="Wingdings" panose="05000000000000000000" pitchFamily="2" charset="2"/>
              <a:buChar char="§"/>
            </a:pPr>
            <a:r>
              <a:rPr lang="en-US" dirty="0"/>
              <a:t>Government emphasis on funding for healthcare resilience</a:t>
            </a:r>
          </a:p>
          <a:p>
            <a:pPr>
              <a:buFont typeface="Wingdings" panose="05000000000000000000" pitchFamily="2" charset="2"/>
              <a:buChar char="§"/>
            </a:pPr>
            <a:r>
              <a:rPr lang="en-US" dirty="0"/>
              <a:t>Delivery of national health </a:t>
            </a:r>
            <a:r>
              <a:rPr lang="en-US" dirty="0" err="1"/>
              <a:t>programmes</a:t>
            </a:r>
            <a:r>
              <a:rPr lang="en-US" dirty="0"/>
              <a:t> </a:t>
            </a:r>
          </a:p>
          <a:p>
            <a:pPr>
              <a:buFont typeface="Wingdings" panose="05000000000000000000" pitchFamily="2" charset="2"/>
              <a:buChar char="§"/>
            </a:pPr>
            <a:r>
              <a:rPr lang="en-US" dirty="0"/>
              <a:t>Institutional frameworks for climate resilience health care to be implemented </a:t>
            </a:r>
          </a:p>
        </p:txBody>
      </p:sp>
    </p:spTree>
    <p:extLst>
      <p:ext uri="{BB962C8B-B14F-4D97-AF65-F5344CB8AC3E}">
        <p14:creationId xmlns:p14="http://schemas.microsoft.com/office/powerpoint/2010/main" val="54950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B4E60-42AA-7BED-3101-132B59DF623B}"/>
              </a:ext>
            </a:extLst>
          </p:cNvPr>
          <p:cNvSpPr>
            <a:spLocks noGrp="1"/>
          </p:cNvSpPr>
          <p:nvPr>
            <p:ph type="title"/>
          </p:nvPr>
        </p:nvSpPr>
        <p:spPr>
          <a:xfrm>
            <a:off x="4811268" y="914400"/>
            <a:ext cx="2569464" cy="649224"/>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OBJECTIVES</a:t>
            </a:r>
            <a:endParaRPr lang="en-IN" sz="3600" dirty="0"/>
          </a:p>
        </p:txBody>
      </p:sp>
      <p:graphicFrame>
        <p:nvGraphicFramePr>
          <p:cNvPr id="5" name="Content Placeholder 4">
            <a:extLst>
              <a:ext uri="{FF2B5EF4-FFF2-40B4-BE49-F238E27FC236}">
                <a16:creationId xmlns:a16="http://schemas.microsoft.com/office/drawing/2014/main" id="{0C487CE8-68BC-1A9E-9155-8289F398B1B1}"/>
              </a:ext>
            </a:extLst>
          </p:cNvPr>
          <p:cNvGraphicFramePr>
            <a:graphicFrameLocks noGrp="1"/>
          </p:cNvGraphicFramePr>
          <p:nvPr>
            <p:ph idx="1"/>
            <p:extLst>
              <p:ext uri="{D42A27DB-BD31-4B8C-83A1-F6EECF244321}">
                <p14:modId xmlns:p14="http://schemas.microsoft.com/office/powerpoint/2010/main" val="2457712732"/>
              </p:ext>
            </p:extLst>
          </p:nvPr>
        </p:nvGraphicFramePr>
        <p:xfrm>
          <a:off x="1161288" y="1920240"/>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logo of a company&#10;&#10;Description automatically generated">
            <a:extLst>
              <a:ext uri="{FF2B5EF4-FFF2-40B4-BE49-F238E27FC236}">
                <a16:creationId xmlns:a16="http://schemas.microsoft.com/office/drawing/2014/main" id="{2F11BB04-94C0-5137-F6A1-02DBFB9C9799}"/>
              </a:ext>
            </a:extLst>
          </p:cNvPr>
          <p:cNvPicPr>
            <a:picLocks noChangeAspect="1"/>
          </p:cNvPicPr>
          <p:nvPr/>
        </p:nvPicPr>
        <p:blipFill>
          <a:blip r:embed="rId7"/>
          <a:stretch>
            <a:fillRect/>
          </a:stretch>
        </p:blipFill>
        <p:spPr>
          <a:xfrm>
            <a:off x="10854640" y="0"/>
            <a:ext cx="942975" cy="809625"/>
          </a:xfrm>
          <a:prstGeom prst="rect">
            <a:avLst/>
          </a:prstGeom>
        </p:spPr>
      </p:pic>
    </p:spTree>
    <p:extLst>
      <p:ext uri="{BB962C8B-B14F-4D97-AF65-F5344CB8AC3E}">
        <p14:creationId xmlns:p14="http://schemas.microsoft.com/office/powerpoint/2010/main" val="15364292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graphicEl>
                                              <a:dgm id="{00A05A66-7465-4A03-A26E-7D5B08A26FDB}"/>
                                            </p:graphicEl>
                                          </p:spTgt>
                                        </p:tgtEl>
                                        <p:attrNameLst>
                                          <p:attrName>style.visibility</p:attrName>
                                        </p:attrNameLst>
                                      </p:cBhvr>
                                      <p:to>
                                        <p:strVal val="visible"/>
                                      </p:to>
                                    </p:set>
                                    <p:animEffect transition="in" filter="barn(inVertical)">
                                      <p:cBhvr>
                                        <p:cTn id="7" dur="750"/>
                                        <p:tgtEl>
                                          <p:spTgt spid="5">
                                            <p:graphicEl>
                                              <a:dgm id="{00A05A66-7465-4A03-A26E-7D5B08A26FDB}"/>
                                            </p:graphic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graphicEl>
                                              <a:dgm id="{8306C28C-DED5-4748-9696-6F742A05FF4D}"/>
                                            </p:graphicEl>
                                          </p:spTgt>
                                        </p:tgtEl>
                                        <p:attrNameLst>
                                          <p:attrName>style.visibility</p:attrName>
                                        </p:attrNameLst>
                                      </p:cBhvr>
                                      <p:to>
                                        <p:strVal val="visible"/>
                                      </p:to>
                                    </p:set>
                                    <p:animEffect transition="in" filter="barn(inVertical)">
                                      <p:cBhvr>
                                        <p:cTn id="10" dur="750"/>
                                        <p:tgtEl>
                                          <p:spTgt spid="5">
                                            <p:graphicEl>
                                              <a:dgm id="{8306C28C-DED5-4748-9696-6F742A05FF4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AF1FB-D033-F333-11F4-BD79216154BF}"/>
              </a:ext>
            </a:extLst>
          </p:cNvPr>
          <p:cNvSpPr>
            <a:spLocks noGrp="1"/>
          </p:cNvSpPr>
          <p:nvPr>
            <p:ph type="title"/>
          </p:nvPr>
        </p:nvSpPr>
        <p:spPr>
          <a:xfrm>
            <a:off x="4485132" y="809625"/>
            <a:ext cx="3282696" cy="809625"/>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METHODOLOGY</a:t>
            </a:r>
            <a:endParaRPr lang="en-IN" sz="3600" dirty="0"/>
          </a:p>
        </p:txBody>
      </p:sp>
      <p:graphicFrame>
        <p:nvGraphicFramePr>
          <p:cNvPr id="6" name="Content Placeholder 5">
            <a:extLst>
              <a:ext uri="{FF2B5EF4-FFF2-40B4-BE49-F238E27FC236}">
                <a16:creationId xmlns:a16="http://schemas.microsoft.com/office/drawing/2014/main" id="{1DB0575E-E8B2-2DEE-6FEC-2B438CEA2904}"/>
              </a:ext>
            </a:extLst>
          </p:cNvPr>
          <p:cNvGraphicFramePr>
            <a:graphicFrameLocks noGrp="1"/>
          </p:cNvGraphicFramePr>
          <p:nvPr>
            <p:ph idx="1"/>
            <p:extLst>
              <p:ext uri="{D42A27DB-BD31-4B8C-83A1-F6EECF244321}">
                <p14:modId xmlns:p14="http://schemas.microsoft.com/office/powerpoint/2010/main" val="1646644646"/>
              </p:ext>
            </p:extLst>
          </p:nvPr>
        </p:nvGraphicFramePr>
        <p:xfrm>
          <a:off x="2144268" y="2074334"/>
          <a:ext cx="7964424" cy="3530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logo of a company&#10;&#10;Description automatically generated">
            <a:extLst>
              <a:ext uri="{FF2B5EF4-FFF2-40B4-BE49-F238E27FC236}">
                <a16:creationId xmlns:a16="http://schemas.microsoft.com/office/drawing/2014/main" id="{873F8F57-0E25-6636-9329-6983C6400CFD}"/>
              </a:ext>
            </a:extLst>
          </p:cNvPr>
          <p:cNvPicPr>
            <a:picLocks noChangeAspect="1"/>
          </p:cNvPicPr>
          <p:nvPr/>
        </p:nvPicPr>
        <p:blipFill>
          <a:blip r:embed="rId7"/>
          <a:stretch>
            <a:fillRect/>
          </a:stretch>
        </p:blipFill>
        <p:spPr>
          <a:xfrm>
            <a:off x="10854640" y="0"/>
            <a:ext cx="942975" cy="809625"/>
          </a:xfrm>
          <a:prstGeom prst="rect">
            <a:avLst/>
          </a:prstGeom>
        </p:spPr>
      </p:pic>
    </p:spTree>
    <p:extLst>
      <p:ext uri="{BB962C8B-B14F-4D97-AF65-F5344CB8AC3E}">
        <p14:creationId xmlns:p14="http://schemas.microsoft.com/office/powerpoint/2010/main" val="250333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A083F21-75E0-492D-AB56-64E82E2EE6D4}"/>
                                            </p:graphicEl>
                                          </p:spTgt>
                                        </p:tgtEl>
                                        <p:attrNameLst>
                                          <p:attrName>style.visibility</p:attrName>
                                        </p:attrNameLst>
                                      </p:cBhvr>
                                      <p:to>
                                        <p:strVal val="visible"/>
                                      </p:to>
                                    </p:set>
                                    <p:animEffect transition="in" filter="fade">
                                      <p:cBhvr>
                                        <p:cTn id="7" dur="500"/>
                                        <p:tgtEl>
                                          <p:spTgt spid="6">
                                            <p:graphicEl>
                                              <a:dgm id="{DA083F21-75E0-492D-AB56-64E82E2EE6D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EB471563-1E7F-479A-9504-9BB091B0B4AA}"/>
                                            </p:graphicEl>
                                          </p:spTgt>
                                        </p:tgtEl>
                                        <p:attrNameLst>
                                          <p:attrName>style.visibility</p:attrName>
                                        </p:attrNameLst>
                                      </p:cBhvr>
                                      <p:to>
                                        <p:strVal val="visible"/>
                                      </p:to>
                                    </p:set>
                                    <p:animEffect transition="in" filter="fade">
                                      <p:cBhvr>
                                        <p:cTn id="12" dur="500"/>
                                        <p:tgtEl>
                                          <p:spTgt spid="6">
                                            <p:graphicEl>
                                              <a:dgm id="{EB471563-1E7F-479A-9504-9BB091B0B4A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D47AC364-9D4B-4987-BBC7-56B712E7DED5}"/>
                                            </p:graphicEl>
                                          </p:spTgt>
                                        </p:tgtEl>
                                        <p:attrNameLst>
                                          <p:attrName>style.visibility</p:attrName>
                                        </p:attrNameLst>
                                      </p:cBhvr>
                                      <p:to>
                                        <p:strVal val="visible"/>
                                      </p:to>
                                    </p:set>
                                    <p:animEffect transition="in" filter="fade">
                                      <p:cBhvr>
                                        <p:cTn id="17" dur="500"/>
                                        <p:tgtEl>
                                          <p:spTgt spid="6">
                                            <p:graphicEl>
                                              <a:dgm id="{D47AC364-9D4B-4987-BBC7-56B712E7DED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AE7406C1-2E1C-4CDA-9EA2-9BF3B2AD7740}"/>
                                            </p:graphicEl>
                                          </p:spTgt>
                                        </p:tgtEl>
                                        <p:attrNameLst>
                                          <p:attrName>style.visibility</p:attrName>
                                        </p:attrNameLst>
                                      </p:cBhvr>
                                      <p:to>
                                        <p:strVal val="visible"/>
                                      </p:to>
                                    </p:set>
                                    <p:animEffect transition="in" filter="fade">
                                      <p:cBhvr>
                                        <p:cTn id="22" dur="500"/>
                                        <p:tgtEl>
                                          <p:spTgt spid="6">
                                            <p:graphicEl>
                                              <a:dgm id="{AE7406C1-2E1C-4CDA-9EA2-9BF3B2AD774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7FD6864E-0EDB-4205-AADE-F4AE58167AD5}"/>
                                            </p:graphicEl>
                                          </p:spTgt>
                                        </p:tgtEl>
                                        <p:attrNameLst>
                                          <p:attrName>style.visibility</p:attrName>
                                        </p:attrNameLst>
                                      </p:cBhvr>
                                      <p:to>
                                        <p:strVal val="visible"/>
                                      </p:to>
                                    </p:set>
                                    <p:animEffect transition="in" filter="fade">
                                      <p:cBhvr>
                                        <p:cTn id="27" dur="500"/>
                                        <p:tgtEl>
                                          <p:spTgt spid="6">
                                            <p:graphicEl>
                                              <a:dgm id="{7FD6864E-0EDB-4205-AADE-F4AE58167AD5}"/>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C4F77987-3D4C-481F-B158-E636DF2ED509}"/>
                                            </p:graphicEl>
                                          </p:spTgt>
                                        </p:tgtEl>
                                        <p:attrNameLst>
                                          <p:attrName>style.visibility</p:attrName>
                                        </p:attrNameLst>
                                      </p:cBhvr>
                                      <p:to>
                                        <p:strVal val="visible"/>
                                      </p:to>
                                    </p:set>
                                    <p:animEffect transition="in" filter="fade">
                                      <p:cBhvr>
                                        <p:cTn id="32" dur="500"/>
                                        <p:tgtEl>
                                          <p:spTgt spid="6">
                                            <p:graphicEl>
                                              <a:dgm id="{C4F77987-3D4C-481F-B158-E636DF2ED50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E142C-56DC-351E-8997-1538A180797A}"/>
              </a:ext>
            </a:extLst>
          </p:cNvPr>
          <p:cNvSpPr>
            <a:spLocks noGrp="1"/>
          </p:cNvSpPr>
          <p:nvPr>
            <p:ph type="title"/>
          </p:nvPr>
        </p:nvSpPr>
        <p:spPr>
          <a:xfrm>
            <a:off x="4486656" y="649224"/>
            <a:ext cx="3218688" cy="914400"/>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METHODOLOGY</a:t>
            </a:r>
            <a:endParaRPr lang="en-IN" sz="3600" dirty="0"/>
          </a:p>
        </p:txBody>
      </p:sp>
      <p:graphicFrame>
        <p:nvGraphicFramePr>
          <p:cNvPr id="6" name="Content Placeholder 5">
            <a:extLst>
              <a:ext uri="{FF2B5EF4-FFF2-40B4-BE49-F238E27FC236}">
                <a16:creationId xmlns:a16="http://schemas.microsoft.com/office/drawing/2014/main" id="{968B79BF-751C-E4EA-03B7-072453E1FAF7}"/>
              </a:ext>
            </a:extLst>
          </p:cNvPr>
          <p:cNvGraphicFramePr>
            <a:graphicFrameLocks noGrp="1"/>
          </p:cNvGraphicFramePr>
          <p:nvPr>
            <p:ph idx="1"/>
            <p:extLst>
              <p:ext uri="{D42A27DB-BD31-4B8C-83A1-F6EECF244321}">
                <p14:modId xmlns:p14="http://schemas.microsoft.com/office/powerpoint/2010/main" val="3654801887"/>
              </p:ext>
            </p:extLst>
          </p:nvPr>
        </p:nvGraphicFramePr>
        <p:xfrm>
          <a:off x="1507021" y="1848462"/>
          <a:ext cx="9347619" cy="4454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A logo of a company&#10;&#10;Description automatically generated">
            <a:extLst>
              <a:ext uri="{FF2B5EF4-FFF2-40B4-BE49-F238E27FC236}">
                <a16:creationId xmlns:a16="http://schemas.microsoft.com/office/drawing/2014/main" id="{6477F327-61AB-E839-A2C7-182493C62B1F}"/>
              </a:ext>
            </a:extLst>
          </p:cNvPr>
          <p:cNvPicPr>
            <a:picLocks noChangeAspect="1"/>
          </p:cNvPicPr>
          <p:nvPr/>
        </p:nvPicPr>
        <p:blipFill>
          <a:blip r:embed="rId7"/>
          <a:stretch>
            <a:fillRect/>
          </a:stretch>
        </p:blipFill>
        <p:spPr>
          <a:xfrm>
            <a:off x="10854640" y="0"/>
            <a:ext cx="942975" cy="809625"/>
          </a:xfrm>
          <a:prstGeom prst="rect">
            <a:avLst/>
          </a:prstGeom>
        </p:spPr>
      </p:pic>
    </p:spTree>
    <p:extLst>
      <p:ext uri="{BB962C8B-B14F-4D97-AF65-F5344CB8AC3E}">
        <p14:creationId xmlns:p14="http://schemas.microsoft.com/office/powerpoint/2010/main" val="31566712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dgm id="{25A6A837-F1FA-4CB9-B3A9-51B014CDCEE3}"/>
                                            </p:graphicEl>
                                          </p:spTgt>
                                        </p:tgtEl>
                                        <p:attrNameLst>
                                          <p:attrName>style.visibility</p:attrName>
                                        </p:attrNameLst>
                                      </p:cBhvr>
                                      <p:to>
                                        <p:strVal val="visible"/>
                                      </p:to>
                                    </p:set>
                                    <p:animEffect transition="in" filter="wipe(down)">
                                      <p:cBhvr>
                                        <p:cTn id="7" dur="500"/>
                                        <p:tgtEl>
                                          <p:spTgt spid="6">
                                            <p:graphicEl>
                                              <a:dgm id="{25A6A837-F1FA-4CB9-B3A9-51B014CDCEE3}"/>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graphicEl>
                                              <a:dgm id="{420E2A7E-7E17-4048-89EE-CE00053F97BD}"/>
                                            </p:graphicEl>
                                          </p:spTgt>
                                        </p:tgtEl>
                                        <p:attrNameLst>
                                          <p:attrName>style.visibility</p:attrName>
                                        </p:attrNameLst>
                                      </p:cBhvr>
                                      <p:to>
                                        <p:strVal val="visible"/>
                                      </p:to>
                                    </p:set>
                                    <p:animEffect transition="in" filter="wipe(down)">
                                      <p:cBhvr>
                                        <p:cTn id="10" dur="500"/>
                                        <p:tgtEl>
                                          <p:spTgt spid="6">
                                            <p:graphicEl>
                                              <a:dgm id="{420E2A7E-7E17-4048-89EE-CE00053F97BD}"/>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graphicEl>
                                              <a:dgm id="{A49F7749-FB36-4775-B522-C5277F7DF3B8}"/>
                                            </p:graphicEl>
                                          </p:spTgt>
                                        </p:tgtEl>
                                        <p:attrNameLst>
                                          <p:attrName>style.visibility</p:attrName>
                                        </p:attrNameLst>
                                      </p:cBhvr>
                                      <p:to>
                                        <p:strVal val="visible"/>
                                      </p:to>
                                    </p:set>
                                    <p:animEffect transition="in" filter="wipe(down)">
                                      <p:cBhvr>
                                        <p:cTn id="15" dur="500"/>
                                        <p:tgtEl>
                                          <p:spTgt spid="6">
                                            <p:graphicEl>
                                              <a:dgm id="{A49F7749-FB36-4775-B522-C5277F7DF3B8}"/>
                                            </p:graphic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graphicEl>
                                              <a:dgm id="{9A54AD24-366E-4E61-8455-A9AEC0A5FD14}"/>
                                            </p:graphicEl>
                                          </p:spTgt>
                                        </p:tgtEl>
                                        <p:attrNameLst>
                                          <p:attrName>style.visibility</p:attrName>
                                        </p:attrNameLst>
                                      </p:cBhvr>
                                      <p:to>
                                        <p:strVal val="visible"/>
                                      </p:to>
                                    </p:set>
                                    <p:animEffect transition="in" filter="wipe(down)">
                                      <p:cBhvr>
                                        <p:cTn id="18" dur="500"/>
                                        <p:tgtEl>
                                          <p:spTgt spid="6">
                                            <p:graphicEl>
                                              <a:dgm id="{9A54AD24-366E-4E61-8455-A9AEC0A5FD14}"/>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graphicEl>
                                              <a:dgm id="{E939E29B-4689-4735-9E2C-708820F396B1}"/>
                                            </p:graphicEl>
                                          </p:spTgt>
                                        </p:tgtEl>
                                        <p:attrNameLst>
                                          <p:attrName>style.visibility</p:attrName>
                                        </p:attrNameLst>
                                      </p:cBhvr>
                                      <p:to>
                                        <p:strVal val="visible"/>
                                      </p:to>
                                    </p:set>
                                    <p:animEffect transition="in" filter="wipe(down)">
                                      <p:cBhvr>
                                        <p:cTn id="23" dur="500"/>
                                        <p:tgtEl>
                                          <p:spTgt spid="6">
                                            <p:graphicEl>
                                              <a:dgm id="{E939E29B-4689-4735-9E2C-708820F396B1}"/>
                                            </p:graphic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6">
                                            <p:graphicEl>
                                              <a:dgm id="{D3C6D688-E509-4F70-B781-5DCF48AD324A}"/>
                                            </p:graphicEl>
                                          </p:spTgt>
                                        </p:tgtEl>
                                        <p:attrNameLst>
                                          <p:attrName>style.visibility</p:attrName>
                                        </p:attrNameLst>
                                      </p:cBhvr>
                                      <p:to>
                                        <p:strVal val="visible"/>
                                      </p:to>
                                    </p:set>
                                    <p:animEffect transition="in" filter="wipe(down)">
                                      <p:cBhvr>
                                        <p:cTn id="26" dur="500"/>
                                        <p:tgtEl>
                                          <p:spTgt spid="6">
                                            <p:graphicEl>
                                              <a:dgm id="{D3C6D688-E509-4F70-B781-5DCF48AD324A}"/>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graphicEl>
                                              <a:dgm id="{07B6F9AC-A4BF-431D-9891-5399CFE95718}"/>
                                            </p:graphicEl>
                                          </p:spTgt>
                                        </p:tgtEl>
                                        <p:attrNameLst>
                                          <p:attrName>style.visibility</p:attrName>
                                        </p:attrNameLst>
                                      </p:cBhvr>
                                      <p:to>
                                        <p:strVal val="visible"/>
                                      </p:to>
                                    </p:set>
                                    <p:animEffect transition="in" filter="wipe(down)">
                                      <p:cBhvr>
                                        <p:cTn id="31" dur="500"/>
                                        <p:tgtEl>
                                          <p:spTgt spid="6">
                                            <p:graphicEl>
                                              <a:dgm id="{07B6F9AC-A4BF-431D-9891-5399CFE95718}"/>
                                            </p:graphic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
                                            <p:graphicEl>
                                              <a:dgm id="{BF1A0FF0-6AE7-4C14-90A3-B7FF1AF0B0CC}"/>
                                            </p:graphicEl>
                                          </p:spTgt>
                                        </p:tgtEl>
                                        <p:attrNameLst>
                                          <p:attrName>style.visibility</p:attrName>
                                        </p:attrNameLst>
                                      </p:cBhvr>
                                      <p:to>
                                        <p:strVal val="visible"/>
                                      </p:to>
                                    </p:set>
                                    <p:animEffect transition="in" filter="wipe(down)">
                                      <p:cBhvr>
                                        <p:cTn id="34" dur="500"/>
                                        <p:tgtEl>
                                          <p:spTgt spid="6">
                                            <p:graphicEl>
                                              <a:dgm id="{BF1A0FF0-6AE7-4C14-90A3-B7FF1AF0B0CC}"/>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6">
                                            <p:graphicEl>
                                              <a:dgm id="{20A172B0-53F5-44F6-A138-2CB17A7C353E}"/>
                                            </p:graphicEl>
                                          </p:spTgt>
                                        </p:tgtEl>
                                        <p:attrNameLst>
                                          <p:attrName>style.visibility</p:attrName>
                                        </p:attrNameLst>
                                      </p:cBhvr>
                                      <p:to>
                                        <p:strVal val="visible"/>
                                      </p:to>
                                    </p:set>
                                    <p:animEffect transition="in" filter="wipe(down)">
                                      <p:cBhvr>
                                        <p:cTn id="39" dur="500"/>
                                        <p:tgtEl>
                                          <p:spTgt spid="6">
                                            <p:graphicEl>
                                              <a:dgm id="{20A172B0-53F5-44F6-A138-2CB17A7C353E}"/>
                                            </p:graphic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6">
                                            <p:graphicEl>
                                              <a:dgm id="{1904595F-30A3-4312-A1A0-ABAD25F2EDAF}"/>
                                            </p:graphicEl>
                                          </p:spTgt>
                                        </p:tgtEl>
                                        <p:attrNameLst>
                                          <p:attrName>style.visibility</p:attrName>
                                        </p:attrNameLst>
                                      </p:cBhvr>
                                      <p:to>
                                        <p:strVal val="visible"/>
                                      </p:to>
                                    </p:set>
                                    <p:animEffect transition="in" filter="wipe(down)">
                                      <p:cBhvr>
                                        <p:cTn id="42" dur="500"/>
                                        <p:tgtEl>
                                          <p:spTgt spid="6">
                                            <p:graphicEl>
                                              <a:dgm id="{1904595F-30A3-4312-A1A0-ABAD25F2EDAF}"/>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6">
                                            <p:graphicEl>
                                              <a:dgm id="{A43F4101-0E5E-47F1-B2EC-EE35FBC68FB0}"/>
                                            </p:graphicEl>
                                          </p:spTgt>
                                        </p:tgtEl>
                                        <p:attrNameLst>
                                          <p:attrName>style.visibility</p:attrName>
                                        </p:attrNameLst>
                                      </p:cBhvr>
                                      <p:to>
                                        <p:strVal val="visible"/>
                                      </p:to>
                                    </p:set>
                                    <p:animEffect transition="in" filter="wipe(down)">
                                      <p:cBhvr>
                                        <p:cTn id="47" dur="500"/>
                                        <p:tgtEl>
                                          <p:spTgt spid="6">
                                            <p:graphicEl>
                                              <a:dgm id="{A43F4101-0E5E-47F1-B2EC-EE35FBC68FB0}"/>
                                            </p:graphicEl>
                                          </p:spTgt>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6">
                                            <p:graphicEl>
                                              <a:dgm id="{B5B79E4A-D468-49D8-9EEB-154847B73094}"/>
                                            </p:graphicEl>
                                          </p:spTgt>
                                        </p:tgtEl>
                                        <p:attrNameLst>
                                          <p:attrName>style.visibility</p:attrName>
                                        </p:attrNameLst>
                                      </p:cBhvr>
                                      <p:to>
                                        <p:strVal val="visible"/>
                                      </p:to>
                                    </p:set>
                                    <p:animEffect transition="in" filter="wipe(down)">
                                      <p:cBhvr>
                                        <p:cTn id="50" dur="500"/>
                                        <p:tgtEl>
                                          <p:spTgt spid="6">
                                            <p:graphicEl>
                                              <a:dgm id="{B5B79E4A-D468-49D8-9EEB-154847B7309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91CC-5CEF-8066-CF70-3F3C7454F5F3}"/>
              </a:ext>
            </a:extLst>
          </p:cNvPr>
          <p:cNvSpPr>
            <a:spLocks noGrp="1"/>
          </p:cNvSpPr>
          <p:nvPr>
            <p:ph type="title"/>
          </p:nvPr>
        </p:nvSpPr>
        <p:spPr>
          <a:xfrm>
            <a:off x="4462335" y="560826"/>
            <a:ext cx="3267330" cy="964362"/>
          </a:xfrm>
        </p:spPr>
        <p:txBody>
          <a:bodyPr>
            <a:normAutofit/>
          </a:bodyPr>
          <a:lstStyle/>
          <a:p>
            <a:r>
              <a:rPr lang="en-US" sz="3600" b="1" dirty="0">
                <a:effectLst>
                  <a:outerShdw blurRad="38100" dist="38100" dir="2700000" algn="tl">
                    <a:srgbClr val="000000">
                      <a:alpha val="43137"/>
                    </a:srgbClr>
                  </a:outerShdw>
                </a:effectLst>
                <a:latin typeface="Calibri"/>
                <a:ea typeface="Calibri"/>
                <a:cs typeface="Calibri"/>
              </a:rPr>
              <a:t>METHODOLOGY</a:t>
            </a:r>
            <a:endParaRPr lang="en-IN" sz="3600" dirty="0"/>
          </a:p>
        </p:txBody>
      </p:sp>
      <p:graphicFrame>
        <p:nvGraphicFramePr>
          <p:cNvPr id="5" name="Content Placeholder 4">
            <a:extLst>
              <a:ext uri="{FF2B5EF4-FFF2-40B4-BE49-F238E27FC236}">
                <a16:creationId xmlns:a16="http://schemas.microsoft.com/office/drawing/2014/main" id="{9B222715-A7BA-1383-A8B6-F5A2324BD4B8}"/>
              </a:ext>
            </a:extLst>
          </p:cNvPr>
          <p:cNvGraphicFramePr>
            <a:graphicFrameLocks noGrp="1"/>
          </p:cNvGraphicFramePr>
          <p:nvPr>
            <p:ph idx="1"/>
            <p:extLst>
              <p:ext uri="{D42A27DB-BD31-4B8C-83A1-F6EECF244321}">
                <p14:modId xmlns:p14="http://schemas.microsoft.com/office/powerpoint/2010/main" val="3065070605"/>
              </p:ext>
            </p:extLst>
          </p:nvPr>
        </p:nvGraphicFramePr>
        <p:xfrm>
          <a:off x="1142215" y="2240751"/>
          <a:ext cx="10058400" cy="3726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logo of a company&#10;&#10;Description automatically generated">
            <a:extLst>
              <a:ext uri="{FF2B5EF4-FFF2-40B4-BE49-F238E27FC236}">
                <a16:creationId xmlns:a16="http://schemas.microsoft.com/office/drawing/2014/main" id="{3A268945-7686-125E-383C-3A771398B6A6}"/>
              </a:ext>
            </a:extLst>
          </p:cNvPr>
          <p:cNvPicPr>
            <a:picLocks noChangeAspect="1"/>
          </p:cNvPicPr>
          <p:nvPr/>
        </p:nvPicPr>
        <p:blipFill>
          <a:blip r:embed="rId7"/>
          <a:stretch>
            <a:fillRect/>
          </a:stretch>
        </p:blipFill>
        <p:spPr>
          <a:xfrm>
            <a:off x="10854640" y="0"/>
            <a:ext cx="942975" cy="809625"/>
          </a:xfrm>
          <a:prstGeom prst="rect">
            <a:avLst/>
          </a:prstGeom>
        </p:spPr>
      </p:pic>
      <mc:AlternateContent xmlns:mc="http://schemas.openxmlformats.org/markup-compatibility/2006" xmlns:p14="http://schemas.microsoft.com/office/powerpoint/2010/main">
        <mc:Choice Requires="p14">
          <p:contentPart p14:bwMode="auto" r:id="rId8">
            <p14:nvContentPartPr>
              <p14:cNvPr id="6" name="Ink 5">
                <a:extLst>
                  <a:ext uri="{FF2B5EF4-FFF2-40B4-BE49-F238E27FC236}">
                    <a16:creationId xmlns:a16="http://schemas.microsoft.com/office/drawing/2014/main" id="{914CEE53-49A6-EE5A-BD59-F17E17E7D02A}"/>
                  </a:ext>
                </a:extLst>
              </p14:cNvPr>
              <p14:cNvContentPartPr/>
              <p14:nvPr/>
            </p14:nvContentPartPr>
            <p14:xfrm>
              <a:off x="1611531" y="3044583"/>
              <a:ext cx="360" cy="360"/>
            </p14:xfrm>
          </p:contentPart>
        </mc:Choice>
        <mc:Fallback xmlns="">
          <p:pic>
            <p:nvPicPr>
              <p:cNvPr id="6" name="Ink 5">
                <a:extLst>
                  <a:ext uri="{FF2B5EF4-FFF2-40B4-BE49-F238E27FC236}">
                    <a16:creationId xmlns:a16="http://schemas.microsoft.com/office/drawing/2014/main" id="{914CEE53-49A6-EE5A-BD59-F17E17E7D02A}"/>
                  </a:ext>
                </a:extLst>
              </p:cNvPr>
              <p:cNvPicPr/>
              <p:nvPr/>
            </p:nvPicPr>
            <p:blipFill>
              <a:blip r:embed="rId9"/>
              <a:stretch>
                <a:fillRect/>
              </a:stretch>
            </p:blipFill>
            <p:spPr>
              <a:xfrm>
                <a:off x="1605411" y="3038463"/>
                <a:ext cx="12600" cy="12600"/>
              </a:xfrm>
              <a:prstGeom prst="rect">
                <a:avLst/>
              </a:prstGeom>
            </p:spPr>
          </p:pic>
        </mc:Fallback>
      </mc:AlternateContent>
    </p:spTree>
    <p:extLst>
      <p:ext uri="{BB962C8B-B14F-4D97-AF65-F5344CB8AC3E}">
        <p14:creationId xmlns:p14="http://schemas.microsoft.com/office/powerpoint/2010/main" val="20769141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graphicEl>
                                              <a:dgm id="{5C80DD93-AE43-4F17-8911-3437CB7E79D7}"/>
                                            </p:graphicEl>
                                          </p:spTgt>
                                        </p:tgtEl>
                                        <p:attrNameLst>
                                          <p:attrName>style.visibility</p:attrName>
                                        </p:attrNameLst>
                                      </p:cBhvr>
                                      <p:to>
                                        <p:strVal val="visible"/>
                                      </p:to>
                                    </p:set>
                                    <p:animEffect transition="in" filter="wipe(down)">
                                      <p:cBhvr>
                                        <p:cTn id="7" dur="500"/>
                                        <p:tgtEl>
                                          <p:spTgt spid="5">
                                            <p:graphicEl>
                                              <a:dgm id="{5C80DD93-AE43-4F17-8911-3437CB7E79D7}"/>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graphicEl>
                                              <a:dgm id="{B4669C89-7B08-494A-880E-40925CEEC21B}"/>
                                            </p:graphicEl>
                                          </p:spTgt>
                                        </p:tgtEl>
                                        <p:attrNameLst>
                                          <p:attrName>style.visibility</p:attrName>
                                        </p:attrNameLst>
                                      </p:cBhvr>
                                      <p:to>
                                        <p:strVal val="visible"/>
                                      </p:to>
                                    </p:set>
                                    <p:animEffect transition="in" filter="wipe(down)">
                                      <p:cBhvr>
                                        <p:cTn id="10" dur="500"/>
                                        <p:tgtEl>
                                          <p:spTgt spid="5">
                                            <p:graphicEl>
                                              <a:dgm id="{B4669C89-7B08-494A-880E-40925CEEC21B}"/>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5">
                                            <p:graphicEl>
                                              <a:dgm id="{900312B7-A393-470D-ACD9-203AAECFB576}"/>
                                            </p:graphicEl>
                                          </p:spTgt>
                                        </p:tgtEl>
                                        <p:attrNameLst>
                                          <p:attrName>style.visibility</p:attrName>
                                        </p:attrNameLst>
                                      </p:cBhvr>
                                      <p:to>
                                        <p:strVal val="visible"/>
                                      </p:to>
                                    </p:set>
                                    <p:animEffect transition="in" filter="wipe(down)">
                                      <p:cBhvr>
                                        <p:cTn id="15" dur="500"/>
                                        <p:tgtEl>
                                          <p:spTgt spid="5">
                                            <p:graphicEl>
                                              <a:dgm id="{900312B7-A393-470D-ACD9-203AAECFB576}"/>
                                            </p:graphic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graphicEl>
                                              <a:dgm id="{02ABF8FF-9CAD-4E55-B764-EDDD4DAE4188}"/>
                                            </p:graphicEl>
                                          </p:spTgt>
                                        </p:tgtEl>
                                        <p:attrNameLst>
                                          <p:attrName>style.visibility</p:attrName>
                                        </p:attrNameLst>
                                      </p:cBhvr>
                                      <p:to>
                                        <p:strVal val="visible"/>
                                      </p:to>
                                    </p:set>
                                    <p:animEffect transition="in" filter="wipe(down)">
                                      <p:cBhvr>
                                        <p:cTn id="18" dur="500"/>
                                        <p:tgtEl>
                                          <p:spTgt spid="5">
                                            <p:graphicEl>
                                              <a:dgm id="{02ABF8FF-9CAD-4E55-B764-EDDD4DAE4188}"/>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graphicEl>
                                              <a:dgm id="{A27CE4BA-4685-464A-8A9C-A7E68F0578D1}"/>
                                            </p:graphicEl>
                                          </p:spTgt>
                                        </p:tgtEl>
                                        <p:attrNameLst>
                                          <p:attrName>style.visibility</p:attrName>
                                        </p:attrNameLst>
                                      </p:cBhvr>
                                      <p:to>
                                        <p:strVal val="visible"/>
                                      </p:to>
                                    </p:set>
                                    <p:animEffect transition="in" filter="wipe(down)">
                                      <p:cBhvr>
                                        <p:cTn id="23" dur="500"/>
                                        <p:tgtEl>
                                          <p:spTgt spid="5">
                                            <p:graphicEl>
                                              <a:dgm id="{A27CE4BA-4685-464A-8A9C-A7E68F0578D1}"/>
                                            </p:graphic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5">
                                            <p:graphicEl>
                                              <a:dgm id="{F8A8B86C-3074-425F-9627-63EC46075832}"/>
                                            </p:graphicEl>
                                          </p:spTgt>
                                        </p:tgtEl>
                                        <p:attrNameLst>
                                          <p:attrName>style.visibility</p:attrName>
                                        </p:attrNameLst>
                                      </p:cBhvr>
                                      <p:to>
                                        <p:strVal val="visible"/>
                                      </p:to>
                                    </p:set>
                                    <p:animEffect transition="in" filter="wipe(down)">
                                      <p:cBhvr>
                                        <p:cTn id="26" dur="500"/>
                                        <p:tgtEl>
                                          <p:spTgt spid="5">
                                            <p:graphicEl>
                                              <a:dgm id="{F8A8B86C-3074-425F-9627-63EC4607583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1680</TotalTime>
  <Words>2820</Words>
  <Application>Microsoft Office PowerPoint</Application>
  <PresentationFormat>Widescreen</PresentationFormat>
  <Paragraphs>250</Paragraphs>
  <Slides>22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 Black</vt:lpstr>
      <vt:lpstr>Calibri</vt:lpstr>
      <vt:lpstr>Calibri Light</vt:lpstr>
      <vt:lpstr>Cambria Math</vt:lpstr>
      <vt:lpstr>Sitka Subheading</vt:lpstr>
      <vt:lpstr>Times New Roman</vt:lpstr>
      <vt:lpstr>Wingdings</vt:lpstr>
      <vt:lpstr>Retrospect</vt:lpstr>
      <vt:lpstr>Assess the national validity of sample indicators on Climate-related emergency preparedness and management in the latest WHO climate resilient health system guidelines: A Review</vt:lpstr>
      <vt:lpstr>MENTOR APPROVAL</vt:lpstr>
      <vt:lpstr>INTRODUCTION</vt:lpstr>
      <vt:lpstr>WHO CRHS INDICATORS</vt:lpstr>
      <vt:lpstr>Rationale </vt:lpstr>
      <vt:lpstr>OBJECTIVES</vt:lpstr>
      <vt:lpstr>METHODOLOGY</vt:lpstr>
      <vt:lpstr>METHODOLOGY</vt:lpstr>
      <vt:lpstr>METHODOLOGY</vt:lpstr>
      <vt:lpstr>PowerPoint Presentation</vt:lpstr>
      <vt:lpstr>RESULT</vt:lpstr>
      <vt:lpstr>Evidence Table</vt:lpstr>
      <vt:lpstr>PowerPoint Presentation</vt:lpstr>
      <vt:lpstr>PowerPoint Presentation</vt:lpstr>
      <vt:lpstr>RESULT</vt:lpstr>
      <vt:lpstr>Discussion</vt:lpstr>
      <vt:lpstr>RECOMMENDATIONS</vt:lpstr>
      <vt:lpstr>LIMITATIONS</vt:lpstr>
      <vt:lpstr>CONCLUSION</vt:lpstr>
      <vt:lpstr>REFERENCES</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Sonali Mahar</dc:creator>
  <cp:lastModifiedBy>harshit bhardwaj</cp:lastModifiedBy>
  <cp:revision>59</cp:revision>
  <dcterms:created xsi:type="dcterms:W3CDTF">2024-06-15T19:30:54Z</dcterms:created>
  <dcterms:modified xsi:type="dcterms:W3CDTF">2024-07-06T10:45:40Z</dcterms:modified>
</cp:coreProperties>
</file>