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sldIdLst>
    <p:sldId id="256" r:id="rId2"/>
    <p:sldId id="287" r:id="rId3"/>
    <p:sldId id="257" r:id="rId4"/>
    <p:sldId id="285" r:id="rId5"/>
    <p:sldId id="262" r:id="rId6"/>
    <p:sldId id="263" r:id="rId7"/>
    <p:sldId id="264" r:id="rId8"/>
    <p:sldId id="274" r:id="rId9"/>
    <p:sldId id="288" r:id="rId10"/>
    <p:sldId id="275" r:id="rId11"/>
    <p:sldId id="276" r:id="rId12"/>
    <p:sldId id="277" r:id="rId13"/>
    <p:sldId id="286" r:id="rId14"/>
    <p:sldId id="289" r:id="rId15"/>
    <p:sldId id="280" r:id="rId16"/>
    <p:sldId id="284" r:id="rId17"/>
    <p:sldId id="282" r:id="rId18"/>
    <p:sldId id="283" r:id="rId19"/>
    <p:sldId id="271"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BB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01" autoAdjust="0"/>
  </p:normalViewPr>
  <p:slideViewPr>
    <p:cSldViewPr snapToGrid="0">
      <p:cViewPr>
        <p:scale>
          <a:sx n="76" d="100"/>
          <a:sy n="76" d="100"/>
        </p:scale>
        <p:origin x="336" y="68"/>
      </p:cViewPr>
      <p:guideLst/>
    </p:cSldViewPr>
  </p:slideViewPr>
  <p:notesTextViewPr>
    <p:cViewPr>
      <p:scale>
        <a:sx n="1" d="1"/>
        <a:sy n="1" d="1"/>
      </p:scale>
      <p:origin x="0" y="0"/>
    </p:cViewPr>
  </p:notesTextViewPr>
  <p:sorterViewPr>
    <p:cViewPr>
      <p:scale>
        <a:sx n="100" d="100"/>
        <a:sy n="100" d="100"/>
      </p:scale>
      <p:origin x="0" y="-9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rim\OneDrive\Desktop\FALTU.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arim\OneDrive\Desktop\FALTU.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796374833954856E-2"/>
          <c:y val="0.1645130506377909"/>
          <c:w val="0.89100543745145133"/>
          <c:h val="0.63018771750503344"/>
        </c:manualLayout>
      </c:layout>
      <c:barChart>
        <c:barDir val="col"/>
        <c:grouping val="stacked"/>
        <c:varyColors val="0"/>
        <c:ser>
          <c:idx val="0"/>
          <c:order val="0"/>
          <c:tx>
            <c:strRef>
              <c:f>Sheet1!$B$126</c:f>
              <c:strCache>
                <c:ptCount val="1"/>
                <c:pt idx="0">
                  <c:v>PATIENT FLOW</c:v>
                </c:pt>
              </c:strCache>
            </c:strRef>
          </c:tx>
          <c:spPr>
            <a:solidFill>
              <a:srgbClr val="492BB9"/>
            </a:solidFill>
            <a:ln>
              <a:noFill/>
            </a:ln>
            <a:effectLst/>
          </c:spPr>
          <c:invertIfNegative val="0"/>
          <c:cat>
            <c:strRef>
              <c:f>Sheet1!$A$127:$A$131</c:f>
              <c:strCache>
                <c:ptCount val="5"/>
                <c:pt idx="0">
                  <c:v>CASH</c:v>
                </c:pt>
                <c:pt idx="1">
                  <c:v>AYUSHMAN CARD</c:v>
                </c:pt>
                <c:pt idx="2">
                  <c:v>ECHS</c:v>
                </c:pt>
                <c:pt idx="3">
                  <c:v>RAILWAYS</c:v>
                </c:pt>
                <c:pt idx="4">
                  <c:v>TPA</c:v>
                </c:pt>
              </c:strCache>
            </c:strRef>
          </c:cat>
          <c:val>
            <c:numRef>
              <c:f>Sheet1!$B$127:$B$131</c:f>
              <c:numCache>
                <c:formatCode>0%</c:formatCode>
                <c:ptCount val="5"/>
                <c:pt idx="0">
                  <c:v>0.1</c:v>
                </c:pt>
                <c:pt idx="1">
                  <c:v>0.6</c:v>
                </c:pt>
                <c:pt idx="2">
                  <c:v>0.15</c:v>
                </c:pt>
                <c:pt idx="3">
                  <c:v>0.06</c:v>
                </c:pt>
                <c:pt idx="4">
                  <c:v>0.09</c:v>
                </c:pt>
              </c:numCache>
            </c:numRef>
          </c:val>
          <c:extLst>
            <c:ext xmlns:c16="http://schemas.microsoft.com/office/drawing/2014/chart" uri="{C3380CC4-5D6E-409C-BE32-E72D297353CC}">
              <c16:uniqueId val="{00000000-AF57-4501-8C3D-0AD12FBF95D4}"/>
            </c:ext>
          </c:extLst>
        </c:ser>
        <c:dLbls>
          <c:showLegendKey val="0"/>
          <c:showVal val="0"/>
          <c:showCatName val="0"/>
          <c:showSerName val="0"/>
          <c:showPercent val="0"/>
          <c:showBubbleSize val="0"/>
        </c:dLbls>
        <c:gapWidth val="150"/>
        <c:overlap val="100"/>
        <c:axId val="478922960"/>
        <c:axId val="478915280"/>
      </c:barChart>
      <c:catAx>
        <c:axId val="47892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915280"/>
        <c:crosses val="autoZero"/>
        <c:auto val="1"/>
        <c:lblAlgn val="ctr"/>
        <c:lblOffset val="100"/>
        <c:noMultiLvlLbl val="0"/>
      </c:catAx>
      <c:valAx>
        <c:axId val="478915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89229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87396320224587"/>
          <c:y val="0.1336280621383838"/>
          <c:w val="0.8381260367977541"/>
          <c:h val="0.70892966512673417"/>
        </c:manualLayout>
      </c:layout>
      <c:barChart>
        <c:barDir val="col"/>
        <c:grouping val="clustered"/>
        <c:varyColors val="0"/>
        <c:ser>
          <c:idx val="0"/>
          <c:order val="0"/>
          <c:tx>
            <c:strRef>
              <c:f>Sheet1!$B$137</c:f>
              <c:strCache>
                <c:ptCount val="1"/>
                <c:pt idx="0">
                  <c:v>PATIENT FLOW</c:v>
                </c:pt>
              </c:strCache>
            </c:strRef>
          </c:tx>
          <c:spPr>
            <a:solidFill>
              <a:srgbClr val="492BB9"/>
            </a:solidFill>
            <a:ln>
              <a:noFill/>
            </a:ln>
            <a:effectLst/>
          </c:spPr>
          <c:invertIfNegative val="0"/>
          <c:cat>
            <c:strRef>
              <c:f>Sheet1!$A$138:$A$145</c:f>
              <c:strCache>
                <c:ptCount val="8"/>
                <c:pt idx="0">
                  <c:v>NEURO SURGERY</c:v>
                </c:pt>
                <c:pt idx="1">
                  <c:v>ORTHOPAEDICS</c:v>
                </c:pt>
                <c:pt idx="2">
                  <c:v>MEDICINE</c:v>
                </c:pt>
                <c:pt idx="3">
                  <c:v>CARDIOLOGIST</c:v>
                </c:pt>
                <c:pt idx="4">
                  <c:v>GYNAECOLOGY</c:v>
                </c:pt>
                <c:pt idx="5">
                  <c:v>ENT</c:v>
                </c:pt>
                <c:pt idx="6">
                  <c:v>UROLOGY</c:v>
                </c:pt>
                <c:pt idx="7">
                  <c:v>GENERAL SURGERY</c:v>
                </c:pt>
              </c:strCache>
            </c:strRef>
          </c:cat>
          <c:val>
            <c:numRef>
              <c:f>Sheet1!$B$138:$B$145</c:f>
              <c:numCache>
                <c:formatCode>0%</c:formatCode>
                <c:ptCount val="8"/>
                <c:pt idx="0">
                  <c:v>0.11</c:v>
                </c:pt>
                <c:pt idx="1">
                  <c:v>0.13</c:v>
                </c:pt>
                <c:pt idx="2">
                  <c:v>0.3</c:v>
                </c:pt>
                <c:pt idx="3">
                  <c:v>0.05</c:v>
                </c:pt>
                <c:pt idx="4">
                  <c:v>0.15</c:v>
                </c:pt>
                <c:pt idx="5">
                  <c:v>0.02</c:v>
                </c:pt>
                <c:pt idx="6">
                  <c:v>0.08</c:v>
                </c:pt>
                <c:pt idx="7">
                  <c:v>0.16</c:v>
                </c:pt>
              </c:numCache>
            </c:numRef>
          </c:val>
          <c:extLst>
            <c:ext xmlns:c16="http://schemas.microsoft.com/office/drawing/2014/chart" uri="{C3380CC4-5D6E-409C-BE32-E72D297353CC}">
              <c16:uniqueId val="{00000000-5B74-489E-AE38-383AFFEF9DD4}"/>
            </c:ext>
          </c:extLst>
        </c:ser>
        <c:dLbls>
          <c:showLegendKey val="0"/>
          <c:showVal val="0"/>
          <c:showCatName val="0"/>
          <c:showSerName val="0"/>
          <c:showPercent val="0"/>
          <c:showBubbleSize val="0"/>
        </c:dLbls>
        <c:gapWidth val="219"/>
        <c:overlap val="-27"/>
        <c:axId val="478918640"/>
        <c:axId val="478919120"/>
      </c:barChart>
      <c:catAx>
        <c:axId val="47891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919120"/>
        <c:crosses val="autoZero"/>
        <c:auto val="1"/>
        <c:lblAlgn val="ctr"/>
        <c:lblOffset val="100"/>
        <c:noMultiLvlLbl val="0"/>
      </c:catAx>
      <c:valAx>
        <c:axId val="478919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9186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476FF-F572-4CA5-958D-4366C8CA8761}" type="doc">
      <dgm:prSet loTypeId="urn:microsoft.com/office/officeart/2005/8/layout/pyramid2" loCatId="list" qsTypeId="urn:microsoft.com/office/officeart/2005/8/quickstyle/simple1" qsCatId="simple" csTypeId="urn:microsoft.com/office/officeart/2005/8/colors/accent1_2" csCatId="accent1" phldr="1"/>
      <dgm:spPr/>
    </dgm:pt>
    <dgm:pt modelId="{5B509D4E-59D9-4923-BF30-A20500E7C618}">
      <dgm:prSet phldrT="[Text]"/>
      <dgm:spPr/>
      <dgm:t>
        <a:bodyPr/>
        <a:lstStyle/>
        <a:p>
          <a:pPr>
            <a:buFont typeface="Wingdings" panose="05000000000000000000" pitchFamily="2" charset="2"/>
            <a:buChar char="q"/>
          </a:pPr>
          <a:r>
            <a:rPr lang="en-US" dirty="0">
              <a:solidFill>
                <a:srgbClr val="000000"/>
              </a:solidFill>
              <a:latin typeface="Times New Roman" panose="02020603050405020304" pitchFamily="18" charset="0"/>
              <a:cs typeface="Times New Roman" panose="02020603050405020304" pitchFamily="18" charset="0"/>
            </a:rPr>
            <a:t>The study aims to identify the key factors of the medical services that significantly influence patient satisfaction levels, determine areas of improvement, and provide actionable insights for enhancing overall patient care and experience.</a:t>
          </a:r>
          <a:endParaRPr lang="en-IN" dirty="0"/>
        </a:p>
      </dgm:t>
    </dgm:pt>
    <dgm:pt modelId="{3A0641BD-50CC-454F-83AD-7034D4AFA2A9}" type="parTrans" cxnId="{04BB48EE-2EC4-45F4-A4FA-E7A7FFD43E02}">
      <dgm:prSet/>
      <dgm:spPr/>
      <dgm:t>
        <a:bodyPr/>
        <a:lstStyle/>
        <a:p>
          <a:endParaRPr lang="en-IN"/>
        </a:p>
      </dgm:t>
    </dgm:pt>
    <dgm:pt modelId="{397CAB7E-4B71-412D-BF89-1526DADA35A1}" type="sibTrans" cxnId="{04BB48EE-2EC4-45F4-A4FA-E7A7FFD43E02}">
      <dgm:prSet/>
      <dgm:spPr/>
      <dgm:t>
        <a:bodyPr/>
        <a:lstStyle/>
        <a:p>
          <a:endParaRPr lang="en-IN"/>
        </a:p>
      </dgm:t>
    </dgm:pt>
    <dgm:pt modelId="{F8E326DA-B7D6-43F8-8313-6D43179CCD0F}" type="pres">
      <dgm:prSet presAssocID="{9BA476FF-F572-4CA5-958D-4366C8CA8761}" presName="compositeShape" presStyleCnt="0">
        <dgm:presLayoutVars>
          <dgm:dir/>
          <dgm:resizeHandles/>
        </dgm:presLayoutVars>
      </dgm:prSet>
      <dgm:spPr/>
    </dgm:pt>
    <dgm:pt modelId="{87696E25-D745-4B53-B317-7DBBD46D514C}" type="pres">
      <dgm:prSet presAssocID="{9BA476FF-F572-4CA5-958D-4366C8CA8761}" presName="pyramid" presStyleLbl="node1" presStyleIdx="0" presStyleCnt="1" custScaleX="93007" custScaleY="86477" custLinFactNeighborX="-17853" custLinFactNeighborY="-5333"/>
      <dgm:spPr/>
    </dgm:pt>
    <dgm:pt modelId="{F63BAD21-57F5-410A-B304-27E8ACCB49CF}" type="pres">
      <dgm:prSet presAssocID="{9BA476FF-F572-4CA5-958D-4366C8CA8761}" presName="theList" presStyleCnt="0"/>
      <dgm:spPr/>
    </dgm:pt>
    <dgm:pt modelId="{6CD9FB58-DB80-4977-8B71-82154F4AACA0}" type="pres">
      <dgm:prSet presAssocID="{5B509D4E-59D9-4923-BF30-A20500E7C618}" presName="aNode" presStyleLbl="fgAcc1" presStyleIdx="0" presStyleCnt="1" custScaleX="183812" custScaleY="45476">
        <dgm:presLayoutVars>
          <dgm:bulletEnabled val="1"/>
        </dgm:presLayoutVars>
      </dgm:prSet>
      <dgm:spPr/>
    </dgm:pt>
    <dgm:pt modelId="{4BB10D15-F0BB-4AC8-909D-80D35B698A31}" type="pres">
      <dgm:prSet presAssocID="{5B509D4E-59D9-4923-BF30-A20500E7C618}" presName="aSpace" presStyleCnt="0"/>
      <dgm:spPr/>
    </dgm:pt>
  </dgm:ptLst>
  <dgm:cxnLst>
    <dgm:cxn modelId="{3D461ADF-DCFE-4938-B260-D2404A428891}" type="presOf" srcId="{5B509D4E-59D9-4923-BF30-A20500E7C618}" destId="{6CD9FB58-DB80-4977-8B71-82154F4AACA0}" srcOrd="0" destOrd="0" presId="urn:microsoft.com/office/officeart/2005/8/layout/pyramid2"/>
    <dgm:cxn modelId="{04BB48EE-2EC4-45F4-A4FA-E7A7FFD43E02}" srcId="{9BA476FF-F572-4CA5-958D-4366C8CA8761}" destId="{5B509D4E-59D9-4923-BF30-A20500E7C618}" srcOrd="0" destOrd="0" parTransId="{3A0641BD-50CC-454F-83AD-7034D4AFA2A9}" sibTransId="{397CAB7E-4B71-412D-BF89-1526DADA35A1}"/>
    <dgm:cxn modelId="{C9B785EF-5EA5-493E-BE04-1E8A82668932}" type="presOf" srcId="{9BA476FF-F572-4CA5-958D-4366C8CA8761}" destId="{F8E326DA-B7D6-43F8-8313-6D43179CCD0F}" srcOrd="0" destOrd="0" presId="urn:microsoft.com/office/officeart/2005/8/layout/pyramid2"/>
    <dgm:cxn modelId="{1FDF329F-818C-4C30-B37E-FAB2F62348E0}" type="presParOf" srcId="{F8E326DA-B7D6-43F8-8313-6D43179CCD0F}" destId="{87696E25-D745-4B53-B317-7DBBD46D514C}" srcOrd="0" destOrd="0" presId="urn:microsoft.com/office/officeart/2005/8/layout/pyramid2"/>
    <dgm:cxn modelId="{45797E1E-A700-4725-8C8C-021FC2EF8798}" type="presParOf" srcId="{F8E326DA-B7D6-43F8-8313-6D43179CCD0F}" destId="{F63BAD21-57F5-410A-B304-27E8ACCB49CF}" srcOrd="1" destOrd="0" presId="urn:microsoft.com/office/officeart/2005/8/layout/pyramid2"/>
    <dgm:cxn modelId="{B6622579-E8CA-458C-A0C9-7422EF5A80EE}" type="presParOf" srcId="{F63BAD21-57F5-410A-B304-27E8ACCB49CF}" destId="{6CD9FB58-DB80-4977-8B71-82154F4AACA0}" srcOrd="0" destOrd="0" presId="urn:microsoft.com/office/officeart/2005/8/layout/pyramid2"/>
    <dgm:cxn modelId="{88EF7170-88A0-4947-AB71-7E9D5B209402}" type="presParOf" srcId="{F63BAD21-57F5-410A-B304-27E8ACCB49CF}" destId="{4BB10D15-F0BB-4AC8-909D-80D35B698A31}"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96E25-D745-4B53-B317-7DBBD46D514C}">
      <dsp:nvSpPr>
        <dsp:cNvPr id="0" name=""/>
        <dsp:cNvSpPr/>
      </dsp:nvSpPr>
      <dsp:spPr>
        <a:xfrm>
          <a:off x="954116" y="74151"/>
          <a:ext cx="4827840" cy="4488879"/>
        </a:xfrm>
        <a:prstGeom prst="triangle">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D9FB58-DB80-4977-8B71-82154F4AACA0}">
      <dsp:nvSpPr>
        <dsp:cNvPr id="0" name=""/>
        <dsp:cNvSpPr/>
      </dsp:nvSpPr>
      <dsp:spPr>
        <a:xfrm>
          <a:off x="2880830" y="1391642"/>
          <a:ext cx="6201896" cy="1888467"/>
        </a:xfrm>
        <a:prstGeom prst="round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Font typeface="Wingdings" panose="05000000000000000000" pitchFamily="2" charset="2"/>
            <a:buNone/>
          </a:pPr>
          <a:r>
            <a:rPr lang="en-US" sz="2300" kern="1200" dirty="0">
              <a:solidFill>
                <a:srgbClr val="000000"/>
              </a:solidFill>
              <a:latin typeface="Times New Roman" panose="02020603050405020304" pitchFamily="18" charset="0"/>
              <a:cs typeface="Times New Roman" panose="02020603050405020304" pitchFamily="18" charset="0"/>
            </a:rPr>
            <a:t>The study aims to identify the key factors of the medical services that significantly influence patient satisfaction levels, determine areas of improvement, and provide actionable insights for enhancing overall patient care and experience.</a:t>
          </a:r>
          <a:endParaRPr lang="en-IN" sz="2300" kern="1200" dirty="0"/>
        </a:p>
      </dsp:txBody>
      <dsp:txXfrm>
        <a:off x="2973017" y="1483829"/>
        <a:ext cx="6017522" cy="17040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5586B75A-687E-405C-8A0B-8D00578BA2C3}" type="datetimeFigureOut">
              <a:rPr lang="en-US" smtClean="0"/>
              <a:pPr/>
              <a:t>6/25/2024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19209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44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6824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1072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868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5494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6/25/2024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880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6/25/2024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7706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6/25/2024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6267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451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0424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5586B75A-687E-405C-8A0B-8D00578BA2C3}" type="datetimeFigureOut">
              <a:rPr lang="en-US" smtClean="0"/>
              <a:pPr/>
              <a:t>6/25/2024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4108700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ADB8-6E47-327E-D536-4D5E1528868A}"/>
              </a:ext>
            </a:extLst>
          </p:cNvPr>
          <p:cNvSpPr>
            <a:spLocks noGrp="1"/>
          </p:cNvSpPr>
          <p:nvPr>
            <p:ph type="ctrTitle"/>
          </p:nvPr>
        </p:nvSpPr>
        <p:spPr/>
        <p:txBody>
          <a:bodyPr/>
          <a:lstStyle/>
          <a:p>
            <a:pPr algn="ct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A STUDY ON RELATIONSHIP BETWEEN PATIENT SATISFACTION &amp; MEDICAL SERVICES IN </a:t>
            </a:r>
            <a:r>
              <a:rPr lang="en-US" sz="2800" b="1" u="sng" dirty="0">
                <a:latin typeface="Times New Roman" panose="02020603050405020304" pitchFamily="18" charset="0"/>
                <a:ea typeface="Calibri" panose="020F0502020204030204" pitchFamily="34" charset="0"/>
                <a:cs typeface="Times New Roman" panose="02020603050405020304" pitchFamily="18" charset="0"/>
              </a:rPr>
              <a:t> YATHARTH SUPER SPECIALTY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HOSPITAL</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a:t>
            </a:r>
            <a:br>
              <a:rPr lang="en-IN" sz="1800" dirty="0">
                <a:effectLst/>
                <a:latin typeface="Calibri" panose="020F0502020204030204" pitchFamily="34" charset="0"/>
                <a:ea typeface="Calibri" panose="020F0502020204030204" pitchFamily="34" charset="0"/>
                <a:cs typeface="Times New Roman" panose="02020603050405020304" pitchFamily="18" charset="0"/>
              </a:rPr>
            </a:br>
            <a:endParaRPr lang="en-IN" dirty="0"/>
          </a:p>
        </p:txBody>
      </p:sp>
      <p:sp>
        <p:nvSpPr>
          <p:cNvPr id="3" name="Subtitle 2">
            <a:extLst>
              <a:ext uri="{FF2B5EF4-FFF2-40B4-BE49-F238E27FC236}">
                <a16:creationId xmlns:a16="http://schemas.microsoft.com/office/drawing/2014/main" id="{0FE34E12-FE68-DA87-C2B8-F7D9BE2ABE12}"/>
              </a:ext>
            </a:extLst>
          </p:cNvPr>
          <p:cNvSpPr>
            <a:spLocks noGrp="1"/>
          </p:cNvSpPr>
          <p:nvPr>
            <p:ph type="subTitle" idx="1"/>
          </p:nvPr>
        </p:nvSpPr>
        <p:spPr>
          <a:xfrm>
            <a:off x="667512" y="3831771"/>
            <a:ext cx="9228201" cy="2021025"/>
          </a:xfrm>
        </p:spPr>
        <p:txBody>
          <a:bodyPr/>
          <a:lstStyle/>
          <a:p>
            <a:pPr algn="ctr"/>
            <a:r>
              <a:rPr lang="en-IN" sz="1600" dirty="0">
                <a:latin typeface="Times New Roman" panose="02020603050405020304" pitchFamily="18" charset="0"/>
                <a:cs typeface="Times New Roman" panose="02020603050405020304" pitchFamily="18" charset="0"/>
              </a:rPr>
              <a:t>PRESENTED BY: GARIMA SONI</a:t>
            </a:r>
          </a:p>
          <a:p>
            <a:pPr algn="ctr"/>
            <a:r>
              <a:rPr lang="en-IN" sz="1600" dirty="0">
                <a:latin typeface="Times New Roman" panose="02020603050405020304" pitchFamily="18" charset="0"/>
                <a:cs typeface="Times New Roman" panose="02020603050405020304" pitchFamily="18" charset="0"/>
              </a:rPr>
              <a:t>(PG/22/033)</a:t>
            </a:r>
          </a:p>
          <a:p>
            <a:pPr algn="ctr"/>
            <a:r>
              <a:rPr lang="en-IN" sz="1600" dirty="0">
                <a:latin typeface="Times New Roman" panose="02020603050405020304" pitchFamily="18" charset="0"/>
                <a:cs typeface="Times New Roman" panose="02020603050405020304" pitchFamily="18" charset="0"/>
              </a:rPr>
              <a:t>MENTOR: DR. RATIKA MA’AM</a:t>
            </a:r>
          </a:p>
          <a:p>
            <a:pPr algn="ctr"/>
            <a:endParaRPr lang="en-IN" sz="2000" dirty="0">
              <a:latin typeface="Times New Roman" panose="02020603050405020304" pitchFamily="18" charset="0"/>
              <a:cs typeface="Times New Roman" panose="02020603050405020304" pitchFamily="18" charset="0"/>
            </a:endParaRPr>
          </a:p>
          <a:p>
            <a:endParaRPr lang="en-IN" dirty="0"/>
          </a:p>
        </p:txBody>
      </p:sp>
      <p:pic>
        <p:nvPicPr>
          <p:cNvPr id="4" name="Picture 3">
            <a:extLst>
              <a:ext uri="{FF2B5EF4-FFF2-40B4-BE49-F238E27FC236}">
                <a16:creationId xmlns:a16="http://schemas.microsoft.com/office/drawing/2014/main" id="{19F32534-64F6-75F0-1E49-15CDEEB937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4465" y="5149548"/>
            <a:ext cx="895350" cy="937985"/>
          </a:xfrm>
          <a:prstGeom prst="rect">
            <a:avLst/>
          </a:prstGeom>
          <a:noFill/>
          <a:ln>
            <a:noFill/>
          </a:ln>
        </p:spPr>
      </p:pic>
    </p:spTree>
    <p:extLst>
      <p:ext uri="{BB962C8B-B14F-4D97-AF65-F5344CB8AC3E}">
        <p14:creationId xmlns:p14="http://schemas.microsoft.com/office/powerpoint/2010/main" val="3912281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How would you rate the professionalism and courtesy of the doctors?&#10;. Number of responses: 120 responses.">
            <a:extLst>
              <a:ext uri="{FF2B5EF4-FFF2-40B4-BE49-F238E27FC236}">
                <a16:creationId xmlns:a16="http://schemas.microsoft.com/office/drawing/2014/main" id="{D9A30BE1-93F7-60EE-F3EE-8F95A0D9E23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0548" y="402671"/>
            <a:ext cx="5985452" cy="3246539"/>
          </a:xfrm>
          <a:prstGeom prst="rect">
            <a:avLst/>
          </a:prstGeom>
          <a:noFill/>
          <a:ln>
            <a:noFill/>
          </a:ln>
        </p:spPr>
      </p:pic>
      <p:pic>
        <p:nvPicPr>
          <p:cNvPr id="5" name="Picture 4" descr="Forms response chart. Question title: Did you feel that your concerns and questions were adequately addressed by the medical staff?. Number of responses: 120 responses.">
            <a:extLst>
              <a:ext uri="{FF2B5EF4-FFF2-40B4-BE49-F238E27FC236}">
                <a16:creationId xmlns:a16="http://schemas.microsoft.com/office/drawing/2014/main" id="{BDDEA90A-F708-0BDB-621E-3DAFFDB55D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7068" y="402671"/>
            <a:ext cx="5679347" cy="3246538"/>
          </a:xfrm>
          <a:prstGeom prst="rect">
            <a:avLst/>
          </a:prstGeom>
          <a:noFill/>
          <a:ln>
            <a:noFill/>
          </a:ln>
        </p:spPr>
      </p:pic>
      <p:pic>
        <p:nvPicPr>
          <p:cNvPr id="6" name="Picture 5" descr="Forms response chart. Question title: How satisfied are you with the time the doctor spent with you during your visit?&#10;. Number of responses: 120 responses.">
            <a:extLst>
              <a:ext uri="{FF2B5EF4-FFF2-40B4-BE49-F238E27FC236}">
                <a16:creationId xmlns:a16="http://schemas.microsoft.com/office/drawing/2014/main" id="{02D2D288-B489-7F30-7EF5-10BB998847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49210"/>
            <a:ext cx="5985452" cy="3208789"/>
          </a:xfrm>
          <a:prstGeom prst="rect">
            <a:avLst/>
          </a:prstGeom>
          <a:noFill/>
          <a:ln>
            <a:noFill/>
          </a:ln>
        </p:spPr>
      </p:pic>
      <p:pic>
        <p:nvPicPr>
          <p:cNvPr id="7" name="Picture 6" descr="Forms response chart. Question title: How would you rate the clarity of explanations provided about your condition and treatment?. Number of responses: 120 responses.">
            <a:extLst>
              <a:ext uri="{FF2B5EF4-FFF2-40B4-BE49-F238E27FC236}">
                <a16:creationId xmlns:a16="http://schemas.microsoft.com/office/drawing/2014/main" id="{E107C39E-42B1-5ECD-E84C-8B81D8D1170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9681" y="3649209"/>
            <a:ext cx="5536734" cy="3011650"/>
          </a:xfrm>
          <a:prstGeom prst="rect">
            <a:avLst/>
          </a:prstGeom>
          <a:noFill/>
          <a:ln>
            <a:noFill/>
          </a:ln>
        </p:spPr>
      </p:pic>
    </p:spTree>
    <p:extLst>
      <p:ext uri="{BB962C8B-B14F-4D97-AF65-F5344CB8AC3E}">
        <p14:creationId xmlns:p14="http://schemas.microsoft.com/office/powerpoint/2010/main" val="363886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Were you involved in decisions about your treatment plan to your satisfaction?&#10;. Number of responses: 119 responses.">
            <a:extLst>
              <a:ext uri="{FF2B5EF4-FFF2-40B4-BE49-F238E27FC236}">
                <a16:creationId xmlns:a16="http://schemas.microsoft.com/office/drawing/2014/main" id="{06C72AF0-C9CA-DF9C-48AC-296FF4214F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3798" y="280956"/>
            <a:ext cx="5542327" cy="3148043"/>
          </a:xfrm>
          <a:prstGeom prst="rect">
            <a:avLst/>
          </a:prstGeom>
          <a:noFill/>
          <a:ln>
            <a:noFill/>
          </a:ln>
        </p:spPr>
      </p:pic>
      <p:pic>
        <p:nvPicPr>
          <p:cNvPr id="5" name="Picture 4" descr="Forms response chart. Question title: How satisfied are you with the effectiveness of your treatment?. Number of responses: 120 responses.">
            <a:extLst>
              <a:ext uri="{FF2B5EF4-FFF2-40B4-BE49-F238E27FC236}">
                <a16:creationId xmlns:a16="http://schemas.microsoft.com/office/drawing/2014/main" id="{56C2A9F6-BFCD-AF1A-6E34-4BDB603172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1017" y="280957"/>
            <a:ext cx="5352177" cy="3217252"/>
          </a:xfrm>
          <a:prstGeom prst="rect">
            <a:avLst/>
          </a:prstGeom>
          <a:noFill/>
          <a:ln>
            <a:noFill/>
          </a:ln>
        </p:spPr>
      </p:pic>
      <p:pic>
        <p:nvPicPr>
          <p:cNvPr id="6" name="Picture 5" descr="Forms response chart. Question title: How would you rate the coordination of your care among different medical providers?. Number of responses: 119 responses.">
            <a:extLst>
              <a:ext uri="{FF2B5EF4-FFF2-40B4-BE49-F238E27FC236}">
                <a16:creationId xmlns:a16="http://schemas.microsoft.com/office/drawing/2014/main" id="{50F4B9D5-89DA-52B1-5A23-EBDE500A614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479371"/>
            <a:ext cx="5696125" cy="3217252"/>
          </a:xfrm>
          <a:prstGeom prst="rect">
            <a:avLst/>
          </a:prstGeom>
          <a:noFill/>
          <a:ln>
            <a:noFill/>
          </a:ln>
        </p:spPr>
      </p:pic>
      <p:pic>
        <p:nvPicPr>
          <p:cNvPr id="7" name="Picture 6" descr="Forms response chart. Question title: How would you rate the quality of the hospital&amp;apos;s support services (e.g., pharmacy, laboratory, radiology)?. Number of responses: 120 responses.">
            <a:extLst>
              <a:ext uri="{FF2B5EF4-FFF2-40B4-BE49-F238E27FC236}">
                <a16:creationId xmlns:a16="http://schemas.microsoft.com/office/drawing/2014/main" id="{A320C6DE-0B7A-3A45-6648-1020F9B8E48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1017" y="3498209"/>
            <a:ext cx="5276676" cy="3359791"/>
          </a:xfrm>
          <a:prstGeom prst="rect">
            <a:avLst/>
          </a:prstGeom>
          <a:noFill/>
          <a:ln>
            <a:noFill/>
          </a:ln>
        </p:spPr>
      </p:pic>
    </p:spTree>
    <p:extLst>
      <p:ext uri="{BB962C8B-B14F-4D97-AF65-F5344CB8AC3E}">
        <p14:creationId xmlns:p14="http://schemas.microsoft.com/office/powerpoint/2010/main" val="361253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s response chart. Question title: How satisfied are you with the billing process and the explanation of charges?. Number of responses: 120 responses.">
            <a:extLst>
              <a:ext uri="{FF2B5EF4-FFF2-40B4-BE49-F238E27FC236}">
                <a16:creationId xmlns:a16="http://schemas.microsoft.com/office/drawing/2014/main" id="{138FE1EF-40DC-1023-B931-86608CF9B2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02" y="167896"/>
            <a:ext cx="5847126" cy="3261104"/>
          </a:xfrm>
          <a:prstGeom prst="rect">
            <a:avLst/>
          </a:prstGeom>
          <a:noFill/>
          <a:ln>
            <a:noFill/>
          </a:ln>
        </p:spPr>
      </p:pic>
      <p:pic>
        <p:nvPicPr>
          <p:cNvPr id="5" name="Picture 4" descr="Forms response chart. Question title: How would you rate the hospital&amp;apos;s communication and follow-up after your discharge?&#10;. Number of responses: 120 responses.">
            <a:extLst>
              <a:ext uri="{FF2B5EF4-FFF2-40B4-BE49-F238E27FC236}">
                <a16:creationId xmlns:a16="http://schemas.microsoft.com/office/drawing/2014/main" id="{1BA0278F-7325-7D4D-2C93-2E38D609FD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5124" y="167896"/>
            <a:ext cx="5723312" cy="3261104"/>
          </a:xfrm>
          <a:prstGeom prst="rect">
            <a:avLst/>
          </a:prstGeom>
          <a:noFill/>
          <a:ln>
            <a:noFill/>
          </a:ln>
        </p:spPr>
      </p:pic>
      <p:pic>
        <p:nvPicPr>
          <p:cNvPr id="6" name="Picture 5" descr="Forms response chart. Question title:  Overall, how would you rate your experience at this hospital?&#10;. Number of responses: 120 responses.">
            <a:extLst>
              <a:ext uri="{FF2B5EF4-FFF2-40B4-BE49-F238E27FC236}">
                <a16:creationId xmlns:a16="http://schemas.microsoft.com/office/drawing/2014/main" id="{7130402C-2F81-C931-C4C3-405E4119CC9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3429000"/>
            <a:ext cx="5922628" cy="3345052"/>
          </a:xfrm>
          <a:prstGeom prst="rect">
            <a:avLst/>
          </a:prstGeom>
          <a:noFill/>
          <a:ln>
            <a:noFill/>
          </a:ln>
        </p:spPr>
      </p:pic>
      <p:pic>
        <p:nvPicPr>
          <p:cNvPr id="7" name="Picture 6" descr="Forms response chart. Question title: Would you recommend this hospital to others?&#10;. Number of responses: 114 responses.">
            <a:extLst>
              <a:ext uri="{FF2B5EF4-FFF2-40B4-BE49-F238E27FC236}">
                <a16:creationId xmlns:a16="http://schemas.microsoft.com/office/drawing/2014/main" id="{CB45FDBE-423F-A791-EA2C-75827FCAE37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9623" y="3420928"/>
            <a:ext cx="5798814" cy="3269176"/>
          </a:xfrm>
          <a:prstGeom prst="rect">
            <a:avLst/>
          </a:prstGeom>
          <a:noFill/>
          <a:ln>
            <a:noFill/>
          </a:ln>
        </p:spPr>
      </p:pic>
    </p:spTree>
    <p:extLst>
      <p:ext uri="{BB962C8B-B14F-4D97-AF65-F5344CB8AC3E}">
        <p14:creationId xmlns:p14="http://schemas.microsoft.com/office/powerpoint/2010/main" val="4253898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18DD-0F82-3C22-9308-06D227E15F7E}"/>
              </a:ext>
            </a:extLst>
          </p:cNvPr>
          <p:cNvSpPr>
            <a:spLocks noGrp="1"/>
          </p:cNvSpPr>
          <p:nvPr>
            <p:ph type="title"/>
          </p:nvPr>
        </p:nvSpPr>
        <p:spPr/>
        <p:txBody>
          <a:bodyPr/>
          <a:lstStyle/>
          <a:p>
            <a:br>
              <a:rPr lang="en-IN" dirty="0"/>
            </a:br>
            <a:r>
              <a:rPr lang="en-IN" dirty="0"/>
              <a:t>     </a:t>
            </a:r>
            <a:r>
              <a:rPr lang="en-IN" sz="4000" dirty="0">
                <a:latin typeface="Times New Roman" panose="02020603050405020304" pitchFamily="18" charset="0"/>
                <a:cs typeface="Times New Roman" panose="02020603050405020304" pitchFamily="18" charset="0"/>
              </a:rPr>
              <a:t>CHALLENGES &amp; GAPS</a:t>
            </a:r>
          </a:p>
        </p:txBody>
      </p:sp>
      <p:sp>
        <p:nvSpPr>
          <p:cNvPr id="3" name="Content Placeholder 2">
            <a:extLst>
              <a:ext uri="{FF2B5EF4-FFF2-40B4-BE49-F238E27FC236}">
                <a16:creationId xmlns:a16="http://schemas.microsoft.com/office/drawing/2014/main" id="{32B38012-26DC-81F2-5488-FD1A28D8E5F0}"/>
              </a:ext>
            </a:extLst>
          </p:cNvPr>
          <p:cNvSpPr>
            <a:spLocks noGrp="1"/>
          </p:cNvSpPr>
          <p:nvPr>
            <p:ph idx="1"/>
          </p:nvPr>
        </p:nvSpPr>
        <p:spPr>
          <a:xfrm>
            <a:off x="838899" y="1828800"/>
            <a:ext cx="10209402" cy="4351337"/>
          </a:xfrm>
        </p:spPr>
        <p:txBody>
          <a:bodyPr/>
          <a:lstStyle/>
          <a:p>
            <a:r>
              <a:rPr lang="en-IN" dirty="0"/>
              <a:t>Mostly patients who were admitted in the hospital were belong to the rural area. They came to the hospital just to avail the services of the Ayushman Bharat Card.</a:t>
            </a:r>
          </a:p>
          <a:p>
            <a:r>
              <a:rPr lang="en-IN" dirty="0"/>
              <a:t>Patients who were admitted were financially weak that’s why they chose Yatharth Super Specialty Hospital because they are providing the facilities of Ayushman Bharat, ECHS and railways.</a:t>
            </a:r>
          </a:p>
          <a:p>
            <a:r>
              <a:rPr lang="en-IN" dirty="0"/>
              <a:t>Gaps that have been found is that, some patients never get satisfied with the services of the hospital because there were some guidelines under the government schemes that some of the tests and the treatments were not covered by the Schemes and they want all the treatment to get free or covered under Schemes.    </a:t>
            </a:r>
          </a:p>
          <a:p>
            <a:pPr marL="0" indent="0">
              <a:buNone/>
            </a:pPr>
            <a:endParaRPr lang="en-IN" dirty="0"/>
          </a:p>
        </p:txBody>
      </p:sp>
      <p:pic>
        <p:nvPicPr>
          <p:cNvPr id="4" name="Picture 3">
            <a:extLst>
              <a:ext uri="{FF2B5EF4-FFF2-40B4-BE49-F238E27FC236}">
                <a16:creationId xmlns:a16="http://schemas.microsoft.com/office/drawing/2014/main" id="{F619A660-5116-07D0-537A-AA233BBE41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1616" y="327843"/>
            <a:ext cx="895350" cy="937985"/>
          </a:xfrm>
          <a:prstGeom prst="rect">
            <a:avLst/>
          </a:prstGeom>
          <a:noFill/>
          <a:ln>
            <a:noFill/>
          </a:ln>
        </p:spPr>
      </p:pic>
    </p:spTree>
    <p:extLst>
      <p:ext uri="{BB962C8B-B14F-4D97-AF65-F5344CB8AC3E}">
        <p14:creationId xmlns:p14="http://schemas.microsoft.com/office/powerpoint/2010/main" val="2882781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1B2B2-C272-2817-6582-E694D33DFB91}"/>
              </a:ext>
            </a:extLst>
          </p:cNvPr>
          <p:cNvSpPr>
            <a:spLocks noGrp="1"/>
          </p:cNvSpPr>
          <p:nvPr>
            <p:ph type="title"/>
          </p:nvPr>
        </p:nvSpPr>
        <p:spPr>
          <a:xfrm>
            <a:off x="838899" y="365759"/>
            <a:ext cx="10115613" cy="1488207"/>
          </a:xfrm>
        </p:spPr>
        <p:txBody>
          <a:bodyPr>
            <a:normAutofit/>
          </a:bodyPr>
          <a:lstStyle/>
          <a:p>
            <a:r>
              <a:rPr lang="en-IN" sz="4000" dirty="0"/>
              <a:t>       </a:t>
            </a:r>
            <a:r>
              <a:rPr lang="en-IN" sz="4000" dirty="0">
                <a:latin typeface="Times New Roman" panose="02020603050405020304" pitchFamily="18" charset="0"/>
                <a:cs typeface="Times New Roman" panose="02020603050405020304" pitchFamily="18" charset="0"/>
              </a:rPr>
              <a:t>AREAS FOR IMPROVMENT</a:t>
            </a:r>
          </a:p>
        </p:txBody>
      </p:sp>
      <p:sp>
        <p:nvSpPr>
          <p:cNvPr id="3" name="Content Placeholder 2">
            <a:extLst>
              <a:ext uri="{FF2B5EF4-FFF2-40B4-BE49-F238E27FC236}">
                <a16:creationId xmlns:a16="http://schemas.microsoft.com/office/drawing/2014/main" id="{FD080720-AB0C-F720-94C9-F66E7A6E3486}"/>
              </a:ext>
            </a:extLst>
          </p:cNvPr>
          <p:cNvSpPr>
            <a:spLocks noGrp="1"/>
          </p:cNvSpPr>
          <p:nvPr>
            <p:ph idx="1"/>
          </p:nvPr>
        </p:nvSpPr>
        <p:spPr>
          <a:xfrm>
            <a:off x="897622" y="2206305"/>
            <a:ext cx="8959610" cy="3973832"/>
          </a:xfrm>
        </p:spPr>
        <p:txBody>
          <a:bodyPr/>
          <a:lstStyle/>
          <a:p>
            <a:pPr>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Hospital support services can be improved by the settlement of the waiting time in the areas like Radiology, Laboratories, etc.</a:t>
            </a:r>
          </a:p>
          <a:p>
            <a:pPr>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Visiting time of the doctors can be improved if the doctors visit will be two times a day.</a:t>
            </a:r>
          </a:p>
          <a:p>
            <a:pPr>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Ayushman card sponsored patient’s treatment and tests which is not covered under the scheme can be provided with some discounts so that they get some satisfaction. </a:t>
            </a:r>
          </a:p>
          <a:p>
            <a:pPr>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Clarity of  treatment provided to the patient can be improved by counselled them properly.</a:t>
            </a:r>
          </a:p>
          <a:p>
            <a:pPr>
              <a:buFont typeface="Wingdings" panose="05000000000000000000" pitchFamily="2" charset="2"/>
              <a:buChar char="q"/>
            </a:pPr>
            <a:endParaRPr lang="en-IN" dirty="0"/>
          </a:p>
          <a:p>
            <a:pPr>
              <a:buFont typeface="Wingdings" panose="05000000000000000000" pitchFamily="2" charset="2"/>
              <a:buChar char="q"/>
            </a:pPr>
            <a:endParaRPr lang="en-IN" dirty="0"/>
          </a:p>
        </p:txBody>
      </p:sp>
    </p:spTree>
    <p:extLst>
      <p:ext uri="{BB962C8B-B14F-4D97-AF65-F5344CB8AC3E}">
        <p14:creationId xmlns:p14="http://schemas.microsoft.com/office/powerpoint/2010/main" val="37653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ED9F-F444-5BFC-E1D6-190A27FD8815}"/>
              </a:ext>
            </a:extLst>
          </p:cNvPr>
          <p:cNvSpPr>
            <a:spLocks noGrp="1"/>
          </p:cNvSpPr>
          <p:nvPr>
            <p:ph type="title"/>
          </p:nvPr>
        </p:nvSpPr>
        <p:spPr>
          <a:xfrm>
            <a:off x="939567" y="365760"/>
            <a:ext cx="10014945" cy="1325562"/>
          </a:xfrm>
        </p:spPr>
        <p:txBody>
          <a:bodyPr>
            <a:normAutofit/>
          </a:bodyPr>
          <a:lstStyle/>
          <a:p>
            <a:pPr algn="ctr"/>
            <a:r>
              <a:rPr lang="en-IN" sz="4000" dirty="0">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FFD8F507-0800-8E19-4AA7-3BC24DAD7BF4}"/>
              </a:ext>
            </a:extLst>
          </p:cNvPr>
          <p:cNvSpPr>
            <a:spLocks noGrp="1"/>
          </p:cNvSpPr>
          <p:nvPr>
            <p:ph idx="1"/>
          </p:nvPr>
        </p:nvSpPr>
        <p:spPr>
          <a:xfrm>
            <a:off x="830510" y="1828800"/>
            <a:ext cx="9026722" cy="4351337"/>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Professionalism and Courtesy: </a:t>
            </a:r>
            <a:r>
              <a:rPr lang="en-US" sz="2000" dirty="0">
                <a:latin typeface="Times New Roman" panose="02020603050405020304" pitchFamily="18" charset="0"/>
                <a:cs typeface="Times New Roman" panose="02020603050405020304" pitchFamily="18" charset="0"/>
              </a:rPr>
              <a:t>The behavior and attitude of healthcare professionals are crucial for patient satisfaction, fostering a supportive and trustful environment that enhances patient engagement and compliance.</a:t>
            </a:r>
          </a:p>
          <a:p>
            <a:pPr marL="0" indent="0">
              <a:buNone/>
            </a:pPr>
            <a:r>
              <a:rPr lang="en-US" sz="2000" b="1" dirty="0">
                <a:latin typeface="Times New Roman" panose="02020603050405020304" pitchFamily="18" charset="0"/>
                <a:cs typeface="Times New Roman" panose="02020603050405020304" pitchFamily="18" charset="0"/>
              </a:rPr>
              <a:t>-Effective Communication: </a:t>
            </a:r>
            <a:r>
              <a:rPr lang="en-US" sz="2000" dirty="0">
                <a:latin typeface="Times New Roman" panose="02020603050405020304" pitchFamily="18" charset="0"/>
                <a:cs typeface="Times New Roman" panose="02020603050405020304" pitchFamily="18" charset="0"/>
              </a:rPr>
              <a:t>Addressing patients' concerns and questions through clear communication reduces anxiety, improves understanding, and leads to higher satisfaction and better adherence to treatment plans.</a:t>
            </a:r>
          </a:p>
          <a:p>
            <a:pPr marL="0" indent="0">
              <a:buNone/>
            </a:pP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Adequate Time with Patients: </a:t>
            </a:r>
            <a:r>
              <a:rPr lang="en-US" sz="2000" dirty="0">
                <a:latin typeface="Times New Roman" panose="02020603050405020304" pitchFamily="18" charset="0"/>
                <a:cs typeface="Times New Roman" panose="02020603050405020304" pitchFamily="18" charset="0"/>
              </a:rPr>
              <a:t>Spending sufficient time with patients allows for thorough evaluations and personalized care, resulting in better patient-doctor relationships and overall satisfaction.</a:t>
            </a:r>
          </a:p>
          <a:p>
            <a:pPr marL="0" indent="0">
              <a:buNone/>
            </a:pPr>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Clarity of Explanations: </a:t>
            </a:r>
            <a:r>
              <a:rPr lang="en-US" sz="2000" dirty="0">
                <a:latin typeface="Times New Roman" panose="02020603050405020304" pitchFamily="18" charset="0"/>
                <a:cs typeface="Times New Roman" panose="02020603050405020304" pitchFamily="18" charset="0"/>
              </a:rPr>
              <a:t>Providing clear and understandable explanations empowers patients to make informed decisions about their health, promoting better adherence to treatment plans.</a:t>
            </a:r>
          </a:p>
        </p:txBody>
      </p:sp>
      <p:pic>
        <p:nvPicPr>
          <p:cNvPr id="7" name="Picture 6">
            <a:extLst>
              <a:ext uri="{FF2B5EF4-FFF2-40B4-BE49-F238E27FC236}">
                <a16:creationId xmlns:a16="http://schemas.microsoft.com/office/drawing/2014/main" id="{C6D965EC-242F-8B61-292A-1E9061E83F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1616" y="327843"/>
            <a:ext cx="895350" cy="937985"/>
          </a:xfrm>
          <a:prstGeom prst="rect">
            <a:avLst/>
          </a:prstGeom>
          <a:noFill/>
          <a:ln>
            <a:noFill/>
          </a:ln>
        </p:spPr>
      </p:pic>
    </p:spTree>
    <p:extLst>
      <p:ext uri="{BB962C8B-B14F-4D97-AF65-F5344CB8AC3E}">
        <p14:creationId xmlns:p14="http://schemas.microsoft.com/office/powerpoint/2010/main" val="51492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BF22E2-11C2-6A2D-D1E8-7747747F1AE1}"/>
              </a:ext>
            </a:extLst>
          </p:cNvPr>
          <p:cNvSpPr>
            <a:spLocks noGrp="1"/>
          </p:cNvSpPr>
          <p:nvPr>
            <p:ph idx="1"/>
          </p:nvPr>
        </p:nvSpPr>
        <p:spPr>
          <a:xfrm>
            <a:off x="676656" y="1130532"/>
            <a:ext cx="10052863" cy="4647334"/>
          </a:xfrm>
        </p:spPr>
        <p:txBody>
          <a:bodyPr/>
          <a:lstStyle/>
          <a:p>
            <a:pPr>
              <a:buFontTx/>
              <a:buChar char="-"/>
            </a:pPr>
            <a:r>
              <a:rPr lang="en-US" sz="2000" b="1" dirty="0">
                <a:latin typeface="Times New Roman" panose="02020603050405020304" pitchFamily="18" charset="0"/>
                <a:cs typeface="Times New Roman" panose="02020603050405020304" pitchFamily="18" charset="0"/>
              </a:rPr>
              <a:t>Patient Involvement in Decision-Making: </a:t>
            </a:r>
            <a:r>
              <a:rPr lang="en-US" sz="2000" dirty="0">
                <a:latin typeface="Times New Roman" panose="02020603050405020304" pitchFamily="18" charset="0"/>
                <a:cs typeface="Times New Roman" panose="02020603050405020304" pitchFamily="18" charset="0"/>
              </a:rPr>
              <a:t>Involving patients in their treatment decisions respects their autonomy, increases satisfaction, and improves health outcomes through enhanced commitment to treatment plans.</a:t>
            </a:r>
          </a:p>
          <a:p>
            <a:pPr>
              <a:buFontTx/>
              <a:buChar char="-"/>
            </a:pPr>
            <a:r>
              <a:rPr lang="en-US" sz="2000" b="1" dirty="0">
                <a:latin typeface="Times New Roman" panose="02020603050405020304" pitchFamily="18" charset="0"/>
                <a:cs typeface="Times New Roman" panose="02020603050405020304" pitchFamily="18" charset="0"/>
              </a:rPr>
              <a:t>Post-Discharge Communication: </a:t>
            </a:r>
            <a:r>
              <a:rPr lang="en-US" sz="2000" dirty="0">
                <a:latin typeface="Times New Roman" panose="02020603050405020304" pitchFamily="18" charset="0"/>
                <a:cs typeface="Times New Roman" panose="02020603050405020304" pitchFamily="18" charset="0"/>
              </a:rPr>
              <a:t>Effective follow-up care and communication after discharge are essential    for preventing readmissions, addressing complications early, and ensuring continuity of care.</a:t>
            </a:r>
          </a:p>
          <a:p>
            <a:pPr>
              <a:buFontTx/>
              <a:buChar char="-"/>
            </a:pPr>
            <a:r>
              <a:rPr lang="en-US" sz="2000" dirty="0">
                <a:latin typeface="Times New Roman" panose="02020603050405020304" pitchFamily="18" charset="0"/>
                <a:cs typeface="Times New Roman" panose="02020603050405020304" pitchFamily="18" charset="0"/>
              </a:rPr>
              <a:t>Patient getting Treatment under the Government Scheme leads to the higher satisfaction.</a:t>
            </a:r>
            <a:endParaRPr lang="en-IN" sz="2000" dirty="0">
              <a:latin typeface="Times New Roman" panose="02020603050405020304" pitchFamily="18" charset="0"/>
              <a:cs typeface="Times New Roman" panose="02020603050405020304" pitchFamily="18" charset="0"/>
            </a:endParaRPr>
          </a:p>
          <a:p>
            <a:endParaRPr lang="en-IN" dirty="0"/>
          </a:p>
        </p:txBody>
      </p:sp>
      <p:pic>
        <p:nvPicPr>
          <p:cNvPr id="2" name="Picture 1">
            <a:extLst>
              <a:ext uri="{FF2B5EF4-FFF2-40B4-BE49-F238E27FC236}">
                <a16:creationId xmlns:a16="http://schemas.microsoft.com/office/drawing/2014/main" id="{BED3D94B-743D-34BF-4676-7C31DFF508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1616" y="327843"/>
            <a:ext cx="895350" cy="937985"/>
          </a:xfrm>
          <a:prstGeom prst="rect">
            <a:avLst/>
          </a:prstGeom>
          <a:noFill/>
          <a:ln>
            <a:noFill/>
          </a:ln>
        </p:spPr>
      </p:pic>
    </p:spTree>
    <p:extLst>
      <p:ext uri="{BB962C8B-B14F-4D97-AF65-F5344CB8AC3E}">
        <p14:creationId xmlns:p14="http://schemas.microsoft.com/office/powerpoint/2010/main" val="207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33366-F0EC-2F0C-CF06-CDC63E167D5C}"/>
              </a:ext>
            </a:extLst>
          </p:cNvPr>
          <p:cNvSpPr>
            <a:spLocks noGrp="1"/>
          </p:cNvSpPr>
          <p:nvPr>
            <p:ph type="title"/>
          </p:nvPr>
        </p:nvSpPr>
        <p:spPr/>
        <p:txBody>
          <a:bodyPr>
            <a:normAutofit/>
          </a:bodyPr>
          <a:lstStyle/>
          <a:p>
            <a:pPr algn="ctr"/>
            <a:r>
              <a:rPr lang="en-IN" sz="4000"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5DD32599-1588-A37F-7718-9C9756F4FCF2}"/>
              </a:ext>
            </a:extLst>
          </p:cNvPr>
          <p:cNvSpPr>
            <a:spLocks noGrp="1"/>
          </p:cNvSpPr>
          <p:nvPr>
            <p:ph idx="1"/>
          </p:nvPr>
        </p:nvSpPr>
        <p:spPr>
          <a:xfrm>
            <a:off x="676656" y="1787236"/>
            <a:ext cx="10753725" cy="4571231"/>
          </a:xfrm>
        </p:spPr>
        <p:txBody>
          <a:bodyPr>
            <a:normAutofit/>
          </a:bodyPr>
          <a:lstStyle/>
          <a:p>
            <a:r>
              <a:rPr lang="en-US" sz="2000" b="1" dirty="0">
                <a:latin typeface="Times New Roman" panose="02020603050405020304" pitchFamily="18" charset="0"/>
                <a:cs typeface="Times New Roman" panose="02020603050405020304" pitchFamily="18" charset="0"/>
              </a:rPr>
              <a:t>Enhance Professionalism and Communication:  </a:t>
            </a:r>
            <a:r>
              <a:rPr lang="en-US" sz="2000" dirty="0">
                <a:latin typeface="Times New Roman" panose="02020603050405020304" pitchFamily="18" charset="0"/>
                <a:cs typeface="Times New Roman" panose="02020603050405020304" pitchFamily="18" charset="0"/>
              </a:rPr>
              <a:t>Foster a culture of professionalism and effective communication through regular training and assessments.</a:t>
            </a:r>
          </a:p>
          <a:p>
            <a:r>
              <a:rPr lang="en-US" sz="2000" b="1" dirty="0">
                <a:latin typeface="Times New Roman" panose="02020603050405020304" pitchFamily="18" charset="0"/>
                <a:cs typeface="Times New Roman" panose="02020603050405020304" pitchFamily="18" charset="0"/>
              </a:rPr>
              <a:t>Allocate Adequate Time for Patient Interactions: </a:t>
            </a:r>
            <a:r>
              <a:rPr lang="en-US" sz="2000" dirty="0">
                <a:latin typeface="Times New Roman" panose="02020603050405020304" pitchFamily="18" charset="0"/>
                <a:cs typeface="Times New Roman" panose="02020603050405020304" pitchFamily="18" charset="0"/>
              </a:rPr>
              <a:t>Implement policies to prevent over-scheduling and ensure sufficient time for thorough patient care.</a:t>
            </a:r>
          </a:p>
          <a:p>
            <a:r>
              <a:rPr lang="en-US" sz="2000" b="1" dirty="0">
                <a:latin typeface="Times New Roman" panose="02020603050405020304" pitchFamily="18" charset="0"/>
                <a:cs typeface="Times New Roman" panose="02020603050405020304" pitchFamily="18" charset="0"/>
              </a:rPr>
              <a:t>Promote Shared Decision-Making:  </a:t>
            </a:r>
            <a:r>
              <a:rPr lang="en-US" sz="2000" dirty="0">
                <a:latin typeface="Times New Roman" panose="02020603050405020304" pitchFamily="18" charset="0"/>
                <a:cs typeface="Times New Roman" panose="02020603050405020304" pitchFamily="18" charset="0"/>
              </a:rPr>
              <a:t>Encourage patient involvement in treatment decisions and provide tools for shared decision-making.</a:t>
            </a:r>
          </a:p>
          <a:p>
            <a:r>
              <a:rPr lang="en-US" sz="2000" b="1" dirty="0">
                <a:latin typeface="Times New Roman" panose="02020603050405020304" pitchFamily="18" charset="0"/>
                <a:cs typeface="Times New Roman" panose="02020603050405020304" pitchFamily="18" charset="0"/>
              </a:rPr>
              <a:t>Improve Coordination of Care</a:t>
            </a:r>
            <a:r>
              <a:rPr lang="en-US" sz="2000" dirty="0">
                <a:latin typeface="Times New Roman" panose="02020603050405020304" pitchFamily="18" charset="0"/>
                <a:cs typeface="Times New Roman" panose="02020603050405020304" pitchFamily="18" charset="0"/>
              </a:rPr>
              <a:t>: Strengthen coordination among healthcare providers for seamless patient experiences, especially for complex or chronic conditions.</a:t>
            </a:r>
          </a:p>
          <a:p>
            <a:r>
              <a:rPr lang="en-US" sz="2000" b="1" dirty="0">
                <a:latin typeface="Times New Roman" panose="02020603050405020304" pitchFamily="18" charset="0"/>
                <a:cs typeface="Times New Roman" panose="02020603050405020304" pitchFamily="18" charset="0"/>
              </a:rPr>
              <a:t>Upgrade Quality of Support Services: </a:t>
            </a:r>
            <a:r>
              <a:rPr lang="en-US" sz="2000" dirty="0">
                <a:latin typeface="Times New Roman" panose="02020603050405020304" pitchFamily="18" charset="0"/>
                <a:cs typeface="Times New Roman" panose="02020603050405020304" pitchFamily="18" charset="0"/>
              </a:rPr>
              <a:t>Invest in high-quality support services, such as administrative assistance and counseling, to enhance overall patient satisfaction.</a:t>
            </a:r>
          </a:p>
        </p:txBody>
      </p:sp>
      <p:pic>
        <p:nvPicPr>
          <p:cNvPr id="4" name="Picture 3">
            <a:extLst>
              <a:ext uri="{FF2B5EF4-FFF2-40B4-BE49-F238E27FC236}">
                <a16:creationId xmlns:a16="http://schemas.microsoft.com/office/drawing/2014/main" id="{456B6890-75D2-623E-4CD4-C575D1A8E6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1616" y="327843"/>
            <a:ext cx="895350" cy="937985"/>
          </a:xfrm>
          <a:prstGeom prst="rect">
            <a:avLst/>
          </a:prstGeom>
          <a:noFill/>
          <a:ln>
            <a:noFill/>
          </a:ln>
        </p:spPr>
      </p:pic>
    </p:spTree>
    <p:extLst>
      <p:ext uri="{BB962C8B-B14F-4D97-AF65-F5344CB8AC3E}">
        <p14:creationId xmlns:p14="http://schemas.microsoft.com/office/powerpoint/2010/main" val="392142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30C5BC-6628-6135-1B38-E5C5B486BC35}"/>
              </a:ext>
            </a:extLst>
          </p:cNvPr>
          <p:cNvSpPr>
            <a:spLocks noGrp="1"/>
          </p:cNvSpPr>
          <p:nvPr>
            <p:ph idx="1"/>
          </p:nvPr>
        </p:nvSpPr>
        <p:spPr>
          <a:xfrm>
            <a:off x="676656" y="1300294"/>
            <a:ext cx="10753725" cy="4576804"/>
          </a:xfrm>
        </p:spPr>
        <p:txBody>
          <a:bodyPr/>
          <a:lstStyle/>
          <a:p>
            <a:r>
              <a:rPr lang="en-US" sz="2000" b="1" dirty="0">
                <a:latin typeface="Times New Roman" panose="02020603050405020304" pitchFamily="18" charset="0"/>
                <a:cs typeface="Times New Roman" panose="02020603050405020304" pitchFamily="18" charset="0"/>
              </a:rPr>
              <a:t>Emphasize Post-Discharge Care: </a:t>
            </a:r>
            <a:r>
              <a:rPr lang="en-US" sz="2000" dirty="0">
                <a:latin typeface="Times New Roman" panose="02020603050405020304" pitchFamily="18" charset="0"/>
                <a:cs typeface="Times New Roman" panose="02020603050405020304" pitchFamily="18" charset="0"/>
              </a:rPr>
              <a:t>Implement robust post-discharge protocols for effective follow-up care, preventing readmissions and ensuring continuity of care.</a:t>
            </a:r>
          </a:p>
          <a:p>
            <a:r>
              <a:rPr lang="en-US" sz="2000" b="1" dirty="0">
                <a:latin typeface="Times New Roman" panose="02020603050405020304" pitchFamily="18" charset="0"/>
                <a:cs typeface="Times New Roman" panose="02020603050405020304" pitchFamily="18" charset="0"/>
              </a:rPr>
              <a:t>Continuously Evaluate and Improve: </a:t>
            </a:r>
            <a:r>
              <a:rPr lang="en-US" sz="2000" dirty="0">
                <a:latin typeface="Times New Roman" panose="02020603050405020304" pitchFamily="18" charset="0"/>
                <a:cs typeface="Times New Roman" panose="02020603050405020304" pitchFamily="18" charset="0"/>
              </a:rPr>
              <a:t>Regularly assess and improve treatment effectiveness and patient experience based on the evaluation of key variables.</a:t>
            </a:r>
            <a:endParaRPr lang="en-IN" sz="2000" dirty="0">
              <a:latin typeface="Times New Roman" panose="02020603050405020304" pitchFamily="18" charset="0"/>
              <a:cs typeface="Times New Roman" panose="02020603050405020304" pitchFamily="18" charset="0"/>
            </a:endParaRPr>
          </a:p>
          <a:p>
            <a:endParaRPr lang="en-IN" dirty="0"/>
          </a:p>
        </p:txBody>
      </p:sp>
      <p:pic>
        <p:nvPicPr>
          <p:cNvPr id="2" name="Picture 1">
            <a:extLst>
              <a:ext uri="{FF2B5EF4-FFF2-40B4-BE49-F238E27FC236}">
                <a16:creationId xmlns:a16="http://schemas.microsoft.com/office/drawing/2014/main" id="{CD6726B5-ACAF-27F3-32DE-7BF57F0F0F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1616" y="327843"/>
            <a:ext cx="895350" cy="937985"/>
          </a:xfrm>
          <a:prstGeom prst="rect">
            <a:avLst/>
          </a:prstGeom>
          <a:noFill/>
          <a:ln>
            <a:noFill/>
          </a:ln>
        </p:spPr>
      </p:pic>
    </p:spTree>
    <p:extLst>
      <p:ext uri="{BB962C8B-B14F-4D97-AF65-F5344CB8AC3E}">
        <p14:creationId xmlns:p14="http://schemas.microsoft.com/office/powerpoint/2010/main" val="103269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F1F6-12DE-EF9B-0886-8A0995DF2E29}"/>
              </a:ext>
            </a:extLst>
          </p:cNvPr>
          <p:cNvSpPr>
            <a:spLocks noGrp="1"/>
          </p:cNvSpPr>
          <p:nvPr>
            <p:ph type="title"/>
          </p:nvPr>
        </p:nvSpPr>
        <p:spPr>
          <a:xfrm>
            <a:off x="914400" y="365760"/>
            <a:ext cx="10040112" cy="1325562"/>
          </a:xfrm>
        </p:spPr>
        <p:txBody>
          <a:bodyPr>
            <a:normAutofit/>
          </a:bodyPr>
          <a:lstStyle/>
          <a:p>
            <a:pPr algn="ctr"/>
            <a:r>
              <a:rPr lang="en-IN" sz="4000" dirty="0">
                <a:latin typeface="Times New Roman" panose="02020603050405020304" pitchFamily="18" charset="0"/>
                <a:cs typeface="Times New Roman" panose="02020603050405020304" pitchFamily="18" charset="0"/>
              </a:rPr>
              <a:t>REFRENCES</a:t>
            </a:r>
          </a:p>
        </p:txBody>
      </p:sp>
      <p:sp>
        <p:nvSpPr>
          <p:cNvPr id="3" name="Content Placeholder 2">
            <a:extLst>
              <a:ext uri="{FF2B5EF4-FFF2-40B4-BE49-F238E27FC236}">
                <a16:creationId xmlns:a16="http://schemas.microsoft.com/office/drawing/2014/main" id="{39EA8328-F0F6-8E87-380B-C825655C7077}"/>
              </a:ext>
            </a:extLst>
          </p:cNvPr>
          <p:cNvSpPr>
            <a:spLocks noGrp="1"/>
          </p:cNvSpPr>
          <p:nvPr>
            <p:ph idx="1"/>
          </p:nvPr>
        </p:nvSpPr>
        <p:spPr>
          <a:xfrm>
            <a:off x="796954" y="1801092"/>
            <a:ext cx="9060278" cy="4351337"/>
          </a:xfrm>
        </p:spPr>
        <p:txBody>
          <a:bodyPr/>
          <a:lstStyle/>
          <a:p>
            <a: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t>1. </a:t>
            </a:r>
            <a:r>
              <a:rPr lang="en-US" sz="1800" b="0" i="0" dirty="0" err="1">
                <a:solidFill>
                  <a:srgbClr val="333333"/>
                </a:solidFill>
                <a:effectLst/>
                <a:highlight>
                  <a:srgbClr val="FFFFFF"/>
                </a:highlight>
                <a:latin typeface="Times New Roman" panose="02020603050405020304" pitchFamily="18" charset="0"/>
                <a:cs typeface="Times New Roman" panose="02020603050405020304" pitchFamily="18" charset="0"/>
              </a:rPr>
              <a:t>Sadeh</a:t>
            </a:r>
            <a: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t> E. Interrelationships among quality enablers, service quality, patients’ satisfaction and loyalty in hospitals. TQM Journal. 2017;29(1):101-17.</a:t>
            </a:r>
          </a:p>
          <a:p>
            <a: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t>2. </a:t>
            </a:r>
            <a:r>
              <a:rPr lang="en-US" sz="1800" b="0" i="0" dirty="0" err="1">
                <a:solidFill>
                  <a:srgbClr val="333333"/>
                </a:solidFill>
                <a:effectLst/>
                <a:highlight>
                  <a:srgbClr val="FFFFFF"/>
                </a:highlight>
                <a:latin typeface="Times New Roman" panose="02020603050405020304" pitchFamily="18" charset="0"/>
                <a:cs typeface="Times New Roman" panose="02020603050405020304" pitchFamily="18" charset="0"/>
              </a:rPr>
              <a:t>Stepurko</a:t>
            </a:r>
            <a: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t> T, Pavlova M, Groot W. Overall satisfaction of health care users with the quality of and access to health care services: a cross-sectional study in six Central and Eastern European countries. BMC Health Serv Res. 2016;16(1):342.</a:t>
            </a:r>
          </a:p>
          <a:p>
            <a: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t>3. Zimmerman M, </a:t>
            </a:r>
            <a:r>
              <a:rPr lang="en-US" sz="1800" b="0" i="0" dirty="0" err="1">
                <a:solidFill>
                  <a:srgbClr val="333333"/>
                </a:solidFill>
                <a:effectLst/>
                <a:highlight>
                  <a:srgbClr val="FFFFFF"/>
                </a:highlight>
                <a:latin typeface="Times New Roman" panose="02020603050405020304" pitchFamily="18" charset="0"/>
                <a:cs typeface="Times New Roman" panose="02020603050405020304" pitchFamily="18" charset="0"/>
              </a:rPr>
              <a:t>Gazarian</a:t>
            </a:r>
            <a: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t> D, </a:t>
            </a:r>
            <a:r>
              <a:rPr lang="en-US" sz="1800" b="0" i="0" dirty="0" err="1">
                <a:solidFill>
                  <a:srgbClr val="333333"/>
                </a:solidFill>
                <a:effectLst/>
                <a:highlight>
                  <a:srgbClr val="FFFFFF"/>
                </a:highlight>
                <a:latin typeface="Times New Roman" panose="02020603050405020304" pitchFamily="18" charset="0"/>
                <a:cs typeface="Times New Roman" panose="02020603050405020304" pitchFamily="18" charset="0"/>
              </a:rPr>
              <a:t>Multach</a:t>
            </a:r>
            <a: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t> M, </a:t>
            </a:r>
            <a:r>
              <a:rPr lang="en-US" sz="1800" b="0" i="0" dirty="0" err="1">
                <a:solidFill>
                  <a:srgbClr val="333333"/>
                </a:solidFill>
                <a:effectLst/>
                <a:highlight>
                  <a:srgbClr val="FFFFFF"/>
                </a:highlight>
                <a:latin typeface="Times New Roman" panose="02020603050405020304" pitchFamily="18" charset="0"/>
                <a:cs typeface="Times New Roman" panose="02020603050405020304" pitchFamily="18" charset="0"/>
              </a:rPr>
              <a:t>Attiullah</a:t>
            </a:r>
            <a: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t> N, </a:t>
            </a:r>
            <a:r>
              <a:rPr lang="en-US" sz="1800" b="0" i="0" dirty="0" err="1">
                <a:solidFill>
                  <a:srgbClr val="333333"/>
                </a:solidFill>
                <a:effectLst/>
                <a:highlight>
                  <a:srgbClr val="FFFFFF"/>
                </a:highlight>
                <a:latin typeface="Times New Roman" panose="02020603050405020304" pitchFamily="18" charset="0"/>
                <a:cs typeface="Times New Roman" panose="02020603050405020304" pitchFamily="18" charset="0"/>
              </a:rPr>
              <a:t>Benoff</a:t>
            </a:r>
            <a: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t> T, </a:t>
            </a:r>
            <a:r>
              <a:rPr lang="en-US" sz="1800" b="0" i="0" dirty="0" err="1">
                <a:solidFill>
                  <a:srgbClr val="333333"/>
                </a:solidFill>
                <a:effectLst/>
                <a:highlight>
                  <a:srgbClr val="FFFFFF"/>
                </a:highlight>
                <a:latin typeface="Times New Roman" panose="02020603050405020304" pitchFamily="18" charset="0"/>
                <a:cs typeface="Times New Roman" panose="02020603050405020304" pitchFamily="18" charset="0"/>
              </a:rPr>
              <a:t>Boerescu</a:t>
            </a:r>
            <a: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t> DA, et al. A clinically useful self-report measure of patients’ satisfaction with the initial evaluation. Psychiatry Res. 2017;252:38-44.</a:t>
            </a:r>
            <a:endParaRPr lang="en-IN"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EB15EA1-1A70-961D-677C-4BE374474A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1616" y="327843"/>
            <a:ext cx="895350" cy="937985"/>
          </a:xfrm>
          <a:prstGeom prst="rect">
            <a:avLst/>
          </a:prstGeom>
          <a:noFill/>
          <a:ln>
            <a:noFill/>
          </a:ln>
        </p:spPr>
      </p:pic>
    </p:spTree>
    <p:extLst>
      <p:ext uri="{BB962C8B-B14F-4D97-AF65-F5344CB8AC3E}">
        <p14:creationId xmlns:p14="http://schemas.microsoft.com/office/powerpoint/2010/main" val="37153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941F-33AD-9245-B304-60365585E7A1}"/>
              </a:ext>
            </a:extLst>
          </p:cNvPr>
          <p:cNvSpPr>
            <a:spLocks noGrp="1"/>
          </p:cNvSpPr>
          <p:nvPr>
            <p:ph type="title"/>
          </p:nvPr>
        </p:nvSpPr>
        <p:spPr/>
        <p:txBody>
          <a:bodyPr/>
          <a:lstStyle/>
          <a:p>
            <a:r>
              <a:rPr lang="en-IN" dirty="0"/>
              <a:t>      MENTOR APPROVAL</a:t>
            </a:r>
          </a:p>
        </p:txBody>
      </p:sp>
      <p:pic>
        <p:nvPicPr>
          <p:cNvPr id="5" name="Content Placeholder 4">
            <a:extLst>
              <a:ext uri="{FF2B5EF4-FFF2-40B4-BE49-F238E27FC236}">
                <a16:creationId xmlns:a16="http://schemas.microsoft.com/office/drawing/2014/main" id="{7AE9C092-193C-39FA-7CE4-D01BF93CDE64}"/>
              </a:ext>
            </a:extLst>
          </p:cNvPr>
          <p:cNvPicPr>
            <a:picLocks noGrp="1" noChangeAspect="1"/>
          </p:cNvPicPr>
          <p:nvPr>
            <p:ph idx="1"/>
          </p:nvPr>
        </p:nvPicPr>
        <p:blipFill>
          <a:blip r:embed="rId2"/>
          <a:stretch>
            <a:fillRect/>
          </a:stretch>
        </p:blipFill>
        <p:spPr>
          <a:xfrm>
            <a:off x="1253559" y="1963176"/>
            <a:ext cx="8167353" cy="4200336"/>
          </a:xfrm>
        </p:spPr>
      </p:pic>
    </p:spTree>
    <p:extLst>
      <p:ext uri="{BB962C8B-B14F-4D97-AF65-F5344CB8AC3E}">
        <p14:creationId xmlns:p14="http://schemas.microsoft.com/office/powerpoint/2010/main" val="67929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59B40-A6BD-C776-D2E2-95BF4664FAF3}"/>
              </a:ext>
            </a:extLst>
          </p:cNvPr>
          <p:cNvSpPr>
            <a:spLocks noGrp="1"/>
          </p:cNvSpPr>
          <p:nvPr>
            <p:ph type="ctrTitle"/>
          </p:nvPr>
        </p:nvSpPr>
        <p:spPr/>
        <p:txBody>
          <a:bodyPr/>
          <a:lstStyle/>
          <a:p>
            <a:pPr algn="ctr"/>
            <a:r>
              <a:rPr lang="en-IN" sz="60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89421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38640-FE61-DE93-5647-324B2A0FF2FF}"/>
              </a:ext>
            </a:extLst>
          </p:cNvPr>
          <p:cNvSpPr>
            <a:spLocks noGrp="1"/>
          </p:cNvSpPr>
          <p:nvPr>
            <p:ph type="title"/>
          </p:nvPr>
        </p:nvSpPr>
        <p:spPr>
          <a:xfrm>
            <a:off x="721228" y="365760"/>
            <a:ext cx="10233284" cy="1325562"/>
          </a:xfrm>
        </p:spPr>
        <p:txBody>
          <a:bodyPr>
            <a:normAutofit/>
          </a:bodyPr>
          <a:lstStyle/>
          <a:p>
            <a:r>
              <a:rPr lang="en-IN" sz="4000" dirty="0">
                <a:latin typeface="Times New Roman" panose="02020603050405020304" pitchFamily="18" charset="0"/>
                <a:cs typeface="Times New Roman" panose="02020603050405020304" pitchFamily="18" charset="0"/>
              </a:rPr>
              <a:t>BACKGROUND</a:t>
            </a:r>
          </a:p>
        </p:txBody>
      </p:sp>
      <p:sp>
        <p:nvSpPr>
          <p:cNvPr id="3" name="Content Placeholder 2">
            <a:extLst>
              <a:ext uri="{FF2B5EF4-FFF2-40B4-BE49-F238E27FC236}">
                <a16:creationId xmlns:a16="http://schemas.microsoft.com/office/drawing/2014/main" id="{161F17F0-27E3-B865-D96C-B2AA15FA7B39}"/>
              </a:ext>
            </a:extLst>
          </p:cNvPr>
          <p:cNvSpPr>
            <a:spLocks noGrp="1"/>
          </p:cNvSpPr>
          <p:nvPr>
            <p:ph idx="1"/>
          </p:nvPr>
        </p:nvSpPr>
        <p:spPr>
          <a:xfrm>
            <a:off x="613682" y="1845577"/>
            <a:ext cx="10233284" cy="4215587"/>
          </a:xfrm>
        </p:spPr>
        <p:txBody>
          <a:bodyPr>
            <a:normAutofit/>
          </a:bodyPr>
          <a:lstStyle/>
          <a:p>
            <a:pPr>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rPr>
              <a:t>Increasing the average life expectancy almost all over the world increases the importance of healthcare sector at the same time. The health system has important and different characteristics. The main difference is that this sector is directly related to human life.</a:t>
            </a:r>
            <a:endParaRPr lang="en-IN" sz="2000" dirty="0">
              <a:effectLst/>
              <a:latin typeface="Times New Roman" panose="02020603050405020304" pitchFamily="18" charset="0"/>
              <a:ea typeface="Calibri" panose="020F0502020204030204" pitchFamily="34" charset="0"/>
            </a:endParaRPr>
          </a:p>
          <a:p>
            <a:pPr>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rPr>
              <a:t>This study aims to investigate the relationship between patient satisfaction and medical services within hospital. As an essential component of healthcare quality assessment, patient satisfaction offers valuable insights into the effectiveness of medical services, including aspects such as communication, accessibility, and perceived quality of care. By examining this relationship, the study seeks to identify areas for improvement within the organization’s healthcare delivery system, ultimately enhancing patient experiences and healthcare outcomes</a:t>
            </a:r>
            <a:r>
              <a:rPr lang="en-IN" sz="2000" dirty="0">
                <a:latin typeface="Times New Roman" panose="02020603050405020304" pitchFamily="18" charset="0"/>
                <a:ea typeface="Calibri" panose="020F0502020204030204" pitchFamily="34" charset="0"/>
              </a:rPr>
              <a:t>.</a:t>
            </a:r>
          </a:p>
          <a:p>
            <a:pPr>
              <a:buFont typeface="Wingdings" panose="05000000000000000000" pitchFamily="2" charset="2"/>
              <a:buChar char="§"/>
            </a:pPr>
            <a:endParaRPr lang="en-IN" sz="2000" dirty="0">
              <a:solidFill>
                <a:schemeClr val="tx1"/>
              </a:solidFill>
            </a:endParaRPr>
          </a:p>
          <a:p>
            <a:endParaRPr lang="en-IN" sz="5400" dirty="0">
              <a:solidFill>
                <a:schemeClr val="tx2">
                  <a:lumMod val="50000"/>
                  <a:lumOff val="50000"/>
                </a:schemeClr>
              </a:solidFill>
            </a:endParaRPr>
          </a:p>
        </p:txBody>
      </p:sp>
      <p:pic>
        <p:nvPicPr>
          <p:cNvPr id="4" name="Picture 3">
            <a:extLst>
              <a:ext uri="{FF2B5EF4-FFF2-40B4-BE49-F238E27FC236}">
                <a16:creationId xmlns:a16="http://schemas.microsoft.com/office/drawing/2014/main" id="{34195AA1-D65E-4055-3989-1197305D5C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1616" y="327843"/>
            <a:ext cx="895350" cy="937985"/>
          </a:xfrm>
          <a:prstGeom prst="rect">
            <a:avLst/>
          </a:prstGeom>
          <a:noFill/>
          <a:ln>
            <a:noFill/>
          </a:ln>
        </p:spPr>
      </p:pic>
    </p:spTree>
    <p:extLst>
      <p:ext uri="{BB962C8B-B14F-4D97-AF65-F5344CB8AC3E}">
        <p14:creationId xmlns:p14="http://schemas.microsoft.com/office/powerpoint/2010/main" val="296843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0051EB5-F84A-CEF3-E844-576C3693E431}"/>
              </a:ext>
            </a:extLst>
          </p:cNvPr>
          <p:cNvGraphicFramePr/>
          <p:nvPr>
            <p:extLst>
              <p:ext uri="{D42A27DB-BD31-4B8C-83A1-F6EECF244321}">
                <p14:modId xmlns:p14="http://schemas.microsoft.com/office/powerpoint/2010/main" val="2617724488"/>
              </p:ext>
            </p:extLst>
          </p:nvPr>
        </p:nvGraphicFramePr>
        <p:xfrm>
          <a:off x="314036" y="1016001"/>
          <a:ext cx="10963564" cy="5190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484E3648-E74E-43E8-AECA-FA17D43A8932}"/>
              </a:ext>
            </a:extLst>
          </p:cNvPr>
          <p:cNvSpPr txBox="1">
            <a:spLocks/>
          </p:cNvSpPr>
          <p:nvPr/>
        </p:nvSpPr>
        <p:spPr>
          <a:xfrm>
            <a:off x="655782" y="365760"/>
            <a:ext cx="10298730" cy="1325562"/>
          </a:xfrm>
          <a:prstGeom prst="rect">
            <a:avLst/>
          </a:prstGeom>
        </p:spPr>
        <p:txBody>
          <a:bodyP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IN" sz="4000" dirty="0">
                <a:latin typeface="Times New Roman" panose="02020603050405020304" pitchFamily="18" charset="0"/>
                <a:cs typeface="Times New Roman" panose="02020603050405020304" pitchFamily="18" charset="0"/>
              </a:rPr>
              <a:t>OBJECTIVES</a:t>
            </a:r>
          </a:p>
        </p:txBody>
      </p:sp>
      <p:pic>
        <p:nvPicPr>
          <p:cNvPr id="5" name="Picture 4">
            <a:extLst>
              <a:ext uri="{FF2B5EF4-FFF2-40B4-BE49-F238E27FC236}">
                <a16:creationId xmlns:a16="http://schemas.microsoft.com/office/drawing/2014/main" id="{34B8394E-9D35-8673-EAA8-0B63F1FD343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951616" y="327843"/>
            <a:ext cx="895350" cy="937985"/>
          </a:xfrm>
          <a:prstGeom prst="rect">
            <a:avLst/>
          </a:prstGeom>
          <a:noFill/>
          <a:ln>
            <a:noFill/>
          </a:ln>
        </p:spPr>
      </p:pic>
    </p:spTree>
    <p:extLst>
      <p:ext uri="{BB962C8B-B14F-4D97-AF65-F5344CB8AC3E}">
        <p14:creationId xmlns:p14="http://schemas.microsoft.com/office/powerpoint/2010/main" val="2813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3114-8802-F5B7-6716-94BF27228C21}"/>
              </a:ext>
            </a:extLst>
          </p:cNvPr>
          <p:cNvSpPr>
            <a:spLocks noGrp="1"/>
          </p:cNvSpPr>
          <p:nvPr>
            <p:ph type="title"/>
          </p:nvPr>
        </p:nvSpPr>
        <p:spPr>
          <a:xfrm>
            <a:off x="922789" y="365760"/>
            <a:ext cx="10031723" cy="1325562"/>
          </a:xfrm>
        </p:spPr>
        <p:txBody>
          <a:bodyPr>
            <a:normAutofit/>
          </a:bodyPr>
          <a:lstStyle/>
          <a:p>
            <a:pPr algn="ctr"/>
            <a:r>
              <a:rPr lang="en-IN" sz="4000"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CF83D34D-CA59-93CA-D794-C093CEEBF038}"/>
              </a:ext>
            </a:extLst>
          </p:cNvPr>
          <p:cNvSpPr>
            <a:spLocks noGrp="1"/>
          </p:cNvSpPr>
          <p:nvPr>
            <p:ph idx="1"/>
          </p:nvPr>
        </p:nvSpPr>
        <p:spPr>
          <a:xfrm>
            <a:off x="922790" y="1874981"/>
            <a:ext cx="9622172" cy="4475485"/>
          </a:xfrm>
        </p:spPr>
        <p:txBody>
          <a:bodyPr>
            <a:normAutofit/>
          </a:bodyPr>
          <a:lstStyle/>
          <a:p>
            <a:pPr marL="108000" indent="0">
              <a:spcBef>
                <a:spcPts val="600"/>
              </a:spcBef>
              <a:buNone/>
            </a:pPr>
            <a:r>
              <a:rPr lang="en-IN" sz="2000" b="1" dirty="0">
                <a:latin typeface="Times New Roman" panose="02020603050405020304" pitchFamily="18" charset="0"/>
                <a:cs typeface="Times New Roman" panose="02020603050405020304" pitchFamily="18" charset="0"/>
              </a:rPr>
              <a:t>Data Collection:</a:t>
            </a:r>
          </a:p>
          <a:p>
            <a:pPr marL="108000">
              <a:spcBef>
                <a:spcPts val="600"/>
              </a:spcBef>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Primary data from Yatharth Super Specialty Hospital.</a:t>
            </a:r>
          </a:p>
          <a:p>
            <a:pPr marL="108000">
              <a:spcBef>
                <a:spcPts val="600"/>
              </a:spcBef>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Structured survey held within a hospital. </a:t>
            </a:r>
          </a:p>
          <a:p>
            <a:pPr marL="108000" indent="0">
              <a:spcBef>
                <a:spcPts val="600"/>
              </a:spcBef>
              <a:buNone/>
            </a:pPr>
            <a:r>
              <a:rPr lang="en-IN" sz="2000" b="1" dirty="0">
                <a:latin typeface="Times New Roman" panose="02020603050405020304" pitchFamily="18" charset="0"/>
                <a:cs typeface="Times New Roman" panose="02020603050405020304" pitchFamily="18" charset="0"/>
              </a:rPr>
              <a:t>Sampling:</a:t>
            </a:r>
          </a:p>
          <a:p>
            <a:pPr marL="108000">
              <a:spcBef>
                <a:spcPts val="600"/>
              </a:spcBef>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Convenient Sampling technique.</a:t>
            </a:r>
          </a:p>
          <a:p>
            <a:pPr marL="108000" indent="0">
              <a:spcBef>
                <a:spcPts val="600"/>
              </a:spcBef>
              <a:buNone/>
            </a:pPr>
            <a:r>
              <a:rPr lang="en-IN" sz="2000" b="1" dirty="0">
                <a:latin typeface="Times New Roman" panose="02020603050405020304" pitchFamily="18" charset="0"/>
                <a:cs typeface="Times New Roman" panose="02020603050405020304" pitchFamily="18" charset="0"/>
              </a:rPr>
              <a:t>Analysis:</a:t>
            </a:r>
          </a:p>
          <a:p>
            <a:pPr marL="108000">
              <a:spcBef>
                <a:spcPts val="600"/>
              </a:spcBef>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By using Descriptive Statistics.</a:t>
            </a:r>
          </a:p>
          <a:p>
            <a:pPr marL="108000" indent="0">
              <a:spcBef>
                <a:spcPts val="600"/>
              </a:spcBef>
              <a:buNone/>
            </a:pPr>
            <a:r>
              <a:rPr lang="en-IN" sz="2000" b="1" dirty="0">
                <a:latin typeface="Times New Roman" panose="02020603050405020304" pitchFamily="18" charset="0"/>
                <a:cs typeface="Times New Roman" panose="02020603050405020304" pitchFamily="18" charset="0"/>
              </a:rPr>
              <a:t>Study Design:</a:t>
            </a:r>
          </a:p>
          <a:p>
            <a:pPr marL="108000">
              <a:spcBef>
                <a:spcPts val="600"/>
              </a:spcBef>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Quantitative Research.</a:t>
            </a:r>
          </a:p>
          <a:p>
            <a:pPr marL="0" indent="0">
              <a:buNone/>
            </a:pPr>
            <a:endParaRPr lang="en-IN" dirty="0"/>
          </a:p>
          <a:p>
            <a:pPr marL="0" indent="0">
              <a:buNone/>
            </a:pPr>
            <a:endParaRPr lang="en-IN" dirty="0"/>
          </a:p>
          <a:p>
            <a:pPr marL="0" indent="0">
              <a:buNone/>
            </a:pPr>
            <a:endParaRPr lang="en-IN" dirty="0"/>
          </a:p>
          <a:p>
            <a:endParaRPr lang="en-IN" dirty="0"/>
          </a:p>
          <a:p>
            <a:endParaRPr lang="en-IN" dirty="0"/>
          </a:p>
          <a:p>
            <a:pPr marL="0" indent="0">
              <a:buNone/>
            </a:pPr>
            <a:endParaRPr lang="en-IN" dirty="0"/>
          </a:p>
        </p:txBody>
      </p:sp>
      <p:pic>
        <p:nvPicPr>
          <p:cNvPr id="4" name="Picture 3">
            <a:extLst>
              <a:ext uri="{FF2B5EF4-FFF2-40B4-BE49-F238E27FC236}">
                <a16:creationId xmlns:a16="http://schemas.microsoft.com/office/drawing/2014/main" id="{7BA34D51-1695-E6CA-6D57-0CC7CD0E68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1616" y="327843"/>
            <a:ext cx="895350" cy="937985"/>
          </a:xfrm>
          <a:prstGeom prst="rect">
            <a:avLst/>
          </a:prstGeom>
          <a:noFill/>
          <a:ln>
            <a:noFill/>
          </a:ln>
        </p:spPr>
      </p:pic>
    </p:spTree>
    <p:extLst>
      <p:ext uri="{BB962C8B-B14F-4D97-AF65-F5344CB8AC3E}">
        <p14:creationId xmlns:p14="http://schemas.microsoft.com/office/powerpoint/2010/main" val="376034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96D821-C1A2-2700-F26B-28C75B2DE466}"/>
              </a:ext>
            </a:extLst>
          </p:cNvPr>
          <p:cNvSpPr>
            <a:spLocks noGrp="1"/>
          </p:cNvSpPr>
          <p:nvPr>
            <p:ph idx="1"/>
          </p:nvPr>
        </p:nvSpPr>
        <p:spPr>
          <a:xfrm>
            <a:off x="676656" y="1293091"/>
            <a:ext cx="9901861" cy="4872578"/>
          </a:xfrm>
        </p:spPr>
        <p:txBody>
          <a:bodyPr/>
          <a:lstStyle/>
          <a:p>
            <a:pPr marL="108000">
              <a:spcBef>
                <a:spcPts val="600"/>
              </a:spcBef>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Cross-Sectional design- To analyse data from population at a specific point of time.</a:t>
            </a:r>
          </a:p>
          <a:p>
            <a:pPr marL="108000">
              <a:spcBef>
                <a:spcPts val="600"/>
              </a:spcBef>
            </a:pPr>
            <a:r>
              <a:rPr lang="en-IN" sz="2000" b="1" dirty="0">
                <a:latin typeface="Times New Roman" panose="02020603050405020304" pitchFamily="18" charset="0"/>
                <a:cs typeface="Times New Roman" panose="02020603050405020304" pitchFamily="18" charset="0"/>
              </a:rPr>
              <a:t>Study Area:</a:t>
            </a:r>
          </a:p>
          <a:p>
            <a:pPr marL="108000">
              <a:spcBef>
                <a:spcPts val="600"/>
              </a:spcBef>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Yatharth Super Speciality Hospital.</a:t>
            </a:r>
          </a:p>
          <a:p>
            <a:pPr marL="108000">
              <a:spcBef>
                <a:spcPts val="600"/>
              </a:spcBef>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Geographical Area: Orchha, M.P.</a:t>
            </a:r>
          </a:p>
          <a:p>
            <a:pPr marL="108000" indent="0">
              <a:spcBef>
                <a:spcPts val="600"/>
              </a:spcBef>
              <a:buNone/>
            </a:pPr>
            <a:r>
              <a:rPr lang="en-IN" sz="2000" b="1" dirty="0">
                <a:latin typeface="Times New Roman" panose="02020603050405020304" pitchFamily="18" charset="0"/>
                <a:cs typeface="Times New Roman" panose="02020603050405020304" pitchFamily="18" charset="0"/>
              </a:rPr>
              <a:t>Study Population:</a:t>
            </a:r>
          </a:p>
          <a:p>
            <a:pPr marL="108000">
              <a:spcBef>
                <a:spcPts val="600"/>
              </a:spcBef>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Inclusion Criteria: </a:t>
            </a:r>
            <a:r>
              <a:rPr lang="en-IN" sz="2000" dirty="0">
                <a:latin typeface="Times New Roman" panose="02020603050405020304" pitchFamily="18" charset="0"/>
                <a:cs typeface="Times New Roman" panose="02020603050405020304" pitchFamily="18" charset="0"/>
              </a:rPr>
              <a:t>Patients who were admitted in the Hospital within the data collection period.</a:t>
            </a:r>
          </a:p>
          <a:p>
            <a:pPr marL="108000">
              <a:spcBef>
                <a:spcPts val="600"/>
              </a:spcBef>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Exclusion Criteria: </a:t>
            </a:r>
            <a:r>
              <a:rPr lang="en-IN" sz="2000" dirty="0">
                <a:latin typeface="Times New Roman" panose="02020603050405020304" pitchFamily="18" charset="0"/>
                <a:cs typeface="Times New Roman" panose="02020603050405020304" pitchFamily="18" charset="0"/>
              </a:rPr>
              <a:t>Patients who were not Admitted in the hospital during that time frame.</a:t>
            </a:r>
          </a:p>
          <a:p>
            <a:pPr marL="108000" indent="0">
              <a:spcBef>
                <a:spcPts val="600"/>
              </a:spcBef>
              <a:buNone/>
            </a:pPr>
            <a:r>
              <a:rPr lang="en-IN" sz="2000" b="1" dirty="0">
                <a:latin typeface="Times New Roman" panose="02020603050405020304" pitchFamily="18" charset="0"/>
                <a:cs typeface="Times New Roman" panose="02020603050405020304" pitchFamily="18" charset="0"/>
              </a:rPr>
              <a:t>Sample – Sample size and Sampling:</a:t>
            </a:r>
          </a:p>
          <a:p>
            <a:pPr marL="108000">
              <a:spcBef>
                <a:spcPts val="600"/>
              </a:spcBef>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Sample size:</a:t>
            </a:r>
            <a:r>
              <a:rPr lang="en-IN" sz="2000" dirty="0">
                <a:latin typeface="Times New Roman" panose="02020603050405020304" pitchFamily="18" charset="0"/>
                <a:cs typeface="Times New Roman" panose="02020603050405020304" pitchFamily="18" charset="0"/>
              </a:rPr>
              <a:t> 120 patients.</a:t>
            </a:r>
          </a:p>
          <a:p>
            <a:pPr marL="108000">
              <a:spcBef>
                <a:spcPts val="600"/>
              </a:spcBef>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Sampling method:  </a:t>
            </a:r>
            <a:r>
              <a:rPr lang="en-IN" sz="2000" dirty="0">
                <a:latin typeface="Times New Roman" panose="02020603050405020304" pitchFamily="18" charset="0"/>
                <a:cs typeface="Times New Roman" panose="02020603050405020304" pitchFamily="18" charset="0"/>
              </a:rPr>
              <a:t>Convenient Sampling. </a:t>
            </a:r>
          </a:p>
          <a:p>
            <a:pPr marL="108000" indent="0">
              <a:spcBef>
                <a:spcPts val="600"/>
              </a:spcBef>
              <a:buNone/>
            </a:pPr>
            <a:endParaRPr lang="en-IN" sz="2000" dirty="0"/>
          </a:p>
          <a:p>
            <a:pPr marL="0" indent="0">
              <a:buNone/>
            </a:pPr>
            <a:endParaRPr lang="en-IN" dirty="0"/>
          </a:p>
        </p:txBody>
      </p:sp>
      <p:pic>
        <p:nvPicPr>
          <p:cNvPr id="2" name="Picture 1">
            <a:extLst>
              <a:ext uri="{FF2B5EF4-FFF2-40B4-BE49-F238E27FC236}">
                <a16:creationId xmlns:a16="http://schemas.microsoft.com/office/drawing/2014/main" id="{737F3C9E-5242-125E-33C9-49703AEE50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1616" y="327843"/>
            <a:ext cx="895350" cy="937985"/>
          </a:xfrm>
          <a:prstGeom prst="rect">
            <a:avLst/>
          </a:prstGeom>
          <a:noFill/>
          <a:ln>
            <a:noFill/>
          </a:ln>
        </p:spPr>
      </p:pic>
    </p:spTree>
    <p:extLst>
      <p:ext uri="{BB962C8B-B14F-4D97-AF65-F5344CB8AC3E}">
        <p14:creationId xmlns:p14="http://schemas.microsoft.com/office/powerpoint/2010/main" val="295733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65BA40-C501-F489-57D7-2A64B73748D3}"/>
              </a:ext>
            </a:extLst>
          </p:cNvPr>
          <p:cNvSpPr>
            <a:spLocks noGrp="1"/>
          </p:cNvSpPr>
          <p:nvPr>
            <p:ph idx="1"/>
          </p:nvPr>
        </p:nvSpPr>
        <p:spPr>
          <a:xfrm>
            <a:off x="676657" y="1237672"/>
            <a:ext cx="10380034" cy="4962829"/>
          </a:xfrm>
        </p:spPr>
        <p:txBody>
          <a:bodyPr/>
          <a:lstStyle/>
          <a:p>
            <a:pPr marL="108000">
              <a:spcBef>
                <a:spcPts val="600"/>
              </a:spcBef>
            </a:pPr>
            <a:r>
              <a:rPr lang="en-IN" sz="2000" b="1" dirty="0">
                <a:latin typeface="Times New Roman" panose="02020603050405020304" pitchFamily="18" charset="0"/>
                <a:cs typeface="Times New Roman" panose="02020603050405020304" pitchFamily="18" charset="0"/>
              </a:rPr>
              <a:t>Study Variables:</a:t>
            </a:r>
          </a:p>
          <a:p>
            <a:pPr marL="108000" indent="0">
              <a:spcBef>
                <a:spcPts val="600"/>
              </a:spcBef>
              <a:buNone/>
            </a:pPr>
            <a:r>
              <a:rPr lang="en-IN" sz="2000"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Dependent Variables:</a:t>
            </a:r>
          </a:p>
          <a:p>
            <a:pPr marL="108000">
              <a:spcBef>
                <a:spcPts val="600"/>
              </a:spcBef>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Patient Satisfaction: </a:t>
            </a:r>
            <a:r>
              <a:rPr lang="en-IN" sz="2000" dirty="0">
                <a:latin typeface="Times New Roman" panose="02020603050405020304" pitchFamily="18" charset="0"/>
                <a:cs typeface="Times New Roman" panose="02020603050405020304" pitchFamily="18" charset="0"/>
              </a:rPr>
              <a:t>This is the primary outcome variable and can be measuring using Questionnaire.</a:t>
            </a:r>
          </a:p>
          <a:p>
            <a:pPr marL="108000" indent="0">
              <a:spcBef>
                <a:spcPts val="600"/>
              </a:spcBef>
              <a:buNone/>
            </a:pPr>
            <a:r>
              <a:rPr lang="en-IN" sz="2000"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Independent Variable:</a:t>
            </a:r>
          </a:p>
          <a:p>
            <a:pPr marL="108000">
              <a:spcBef>
                <a:spcPts val="600"/>
              </a:spcBef>
              <a:buFont typeface="Arial" panose="020B0604020202020204" pitchFamily="34" charset="0"/>
              <a:buChar char="•"/>
            </a:pPr>
            <a:r>
              <a:rPr lang="en-IN" sz="2000" b="1" dirty="0">
                <a:latin typeface="Times New Roman" panose="02020603050405020304" pitchFamily="18" charset="0"/>
                <a:cs typeface="Times New Roman" panose="02020603050405020304" pitchFamily="18" charset="0"/>
              </a:rPr>
              <a:t>Quality of Medical Services: </a:t>
            </a:r>
            <a:r>
              <a:rPr lang="en-IN" sz="2000" dirty="0">
                <a:latin typeface="Times New Roman" panose="02020603050405020304" pitchFamily="18" charset="0"/>
                <a:cs typeface="Times New Roman" panose="02020603050405020304" pitchFamily="18" charset="0"/>
              </a:rPr>
              <a:t>This can be include several sub-variables- Clinical Quality, Service Quality, Access to care.</a:t>
            </a:r>
          </a:p>
          <a:p>
            <a:pPr marL="108000" indent="0">
              <a:spcBef>
                <a:spcPts val="600"/>
              </a:spcBef>
              <a:buNone/>
            </a:pPr>
            <a:r>
              <a:rPr lang="en-IN" sz="2000" b="1" dirty="0">
                <a:latin typeface="Times New Roman" panose="02020603050405020304" pitchFamily="18" charset="0"/>
                <a:cs typeface="Times New Roman" panose="02020603050405020304" pitchFamily="18" charset="0"/>
              </a:rPr>
              <a:t>Data Collection Tools and Techniques:</a:t>
            </a:r>
          </a:p>
          <a:p>
            <a:pPr marL="108000" indent="0">
              <a:spcBef>
                <a:spcPts val="600"/>
              </a:spcBef>
              <a:buNone/>
            </a:pPr>
            <a:r>
              <a:rPr lang="en-IN" sz="2000" dirty="0">
                <a:latin typeface="Times New Roman" panose="02020603050405020304" pitchFamily="18" charset="0"/>
                <a:cs typeface="Times New Roman" panose="02020603050405020304" pitchFamily="18" charset="0"/>
              </a:rPr>
              <a:t>Questionnaires.</a:t>
            </a:r>
          </a:p>
          <a:p>
            <a:pPr marL="0" indent="0">
              <a:buNone/>
            </a:pPr>
            <a:endParaRPr lang="en-IN" dirty="0"/>
          </a:p>
        </p:txBody>
      </p:sp>
      <p:pic>
        <p:nvPicPr>
          <p:cNvPr id="2" name="Picture 1">
            <a:extLst>
              <a:ext uri="{FF2B5EF4-FFF2-40B4-BE49-F238E27FC236}">
                <a16:creationId xmlns:a16="http://schemas.microsoft.com/office/drawing/2014/main" id="{374D634C-AB1D-1C79-C2CC-773B238F86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1616" y="327843"/>
            <a:ext cx="895350" cy="937985"/>
          </a:xfrm>
          <a:prstGeom prst="rect">
            <a:avLst/>
          </a:prstGeom>
          <a:noFill/>
          <a:ln>
            <a:noFill/>
          </a:ln>
        </p:spPr>
      </p:pic>
    </p:spTree>
    <p:extLst>
      <p:ext uri="{BB962C8B-B14F-4D97-AF65-F5344CB8AC3E}">
        <p14:creationId xmlns:p14="http://schemas.microsoft.com/office/powerpoint/2010/main" val="597734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A0A2-7EC6-580B-0823-0D41F28E8717}"/>
              </a:ext>
            </a:extLst>
          </p:cNvPr>
          <p:cNvSpPr>
            <a:spLocks noGrp="1"/>
          </p:cNvSpPr>
          <p:nvPr>
            <p:ph type="title"/>
          </p:nvPr>
        </p:nvSpPr>
        <p:spPr>
          <a:xfrm>
            <a:off x="595618" y="365760"/>
            <a:ext cx="10358894" cy="968090"/>
          </a:xfrm>
        </p:spPr>
        <p:txBody>
          <a:bodyPr/>
          <a:lstStyle/>
          <a:p>
            <a:r>
              <a:rPr lang="en-IN" sz="4000" dirty="0">
                <a:latin typeface="Times New Roman" panose="02020603050405020304" pitchFamily="18" charset="0"/>
                <a:cs typeface="Times New Roman" panose="02020603050405020304" pitchFamily="18" charset="0"/>
              </a:rPr>
              <a:t>ANALYSIS</a:t>
            </a:r>
            <a:r>
              <a:rPr lang="en-IN" dirty="0"/>
              <a:t> </a:t>
            </a:r>
            <a:r>
              <a:rPr lang="en-IN" sz="4000" dirty="0">
                <a:latin typeface="Times New Roman" panose="02020603050405020304" pitchFamily="18" charset="0"/>
                <a:cs typeface="Times New Roman" panose="02020603050405020304" pitchFamily="18" charset="0"/>
              </a:rPr>
              <a:t>&amp; RESULT</a:t>
            </a:r>
          </a:p>
        </p:txBody>
      </p:sp>
      <p:pic>
        <p:nvPicPr>
          <p:cNvPr id="4" name="Content Placeholder 3" descr="Forms response chart. Question title: Gender. Number of responses: 120 responses.">
            <a:extLst>
              <a:ext uri="{FF2B5EF4-FFF2-40B4-BE49-F238E27FC236}">
                <a16:creationId xmlns:a16="http://schemas.microsoft.com/office/drawing/2014/main" id="{BDB05002-4F56-6F75-4255-DD3F7A70C71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9450" y="1333851"/>
            <a:ext cx="4999838" cy="3053592"/>
          </a:xfrm>
          <a:prstGeom prst="rect">
            <a:avLst/>
          </a:prstGeom>
          <a:noFill/>
          <a:ln>
            <a:noFill/>
          </a:ln>
        </p:spPr>
      </p:pic>
      <p:pic>
        <p:nvPicPr>
          <p:cNvPr id="5" name="Picture 4" descr="Forms response chart. Question title: How many times have you visited this hospital in the last year? . Number of responses: 119 responses.">
            <a:extLst>
              <a:ext uri="{FF2B5EF4-FFF2-40B4-BE49-F238E27FC236}">
                <a16:creationId xmlns:a16="http://schemas.microsoft.com/office/drawing/2014/main" id="{17F900B3-A402-C257-0BB1-3BAA62BB0A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369" y="1182849"/>
            <a:ext cx="5650490" cy="3204594"/>
          </a:xfrm>
          <a:prstGeom prst="rect">
            <a:avLst/>
          </a:prstGeom>
          <a:noFill/>
          <a:ln>
            <a:noFill/>
          </a:ln>
        </p:spPr>
      </p:pic>
      <p:pic>
        <p:nvPicPr>
          <p:cNvPr id="6" name="Picture 5" descr="Forms response chart. Question title: How would you rate the professionalism and courtesy of the nursing staff?&#10;. Number of responses: 120 responses.">
            <a:extLst>
              <a:ext uri="{FF2B5EF4-FFF2-40B4-BE49-F238E27FC236}">
                <a16:creationId xmlns:a16="http://schemas.microsoft.com/office/drawing/2014/main" id="{DBC2B52A-AA42-1575-D82C-77255CDB28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6626" y="4387442"/>
            <a:ext cx="8011486" cy="2470558"/>
          </a:xfrm>
          <a:prstGeom prst="rect">
            <a:avLst/>
          </a:prstGeom>
          <a:noFill/>
          <a:ln>
            <a:noFill/>
          </a:ln>
        </p:spPr>
      </p:pic>
    </p:spTree>
    <p:extLst>
      <p:ext uri="{BB962C8B-B14F-4D97-AF65-F5344CB8AC3E}">
        <p14:creationId xmlns:p14="http://schemas.microsoft.com/office/powerpoint/2010/main" val="405576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8924EB7-81FC-7403-F0CC-F7FB74694E60}"/>
              </a:ext>
            </a:extLst>
          </p:cNvPr>
          <p:cNvGraphicFramePr>
            <a:graphicFrameLocks noGrp="1"/>
          </p:cNvGraphicFramePr>
          <p:nvPr>
            <p:ph idx="1"/>
            <p:extLst>
              <p:ext uri="{D42A27DB-BD31-4B8C-83A1-F6EECF244321}">
                <p14:modId xmlns:p14="http://schemas.microsoft.com/office/powerpoint/2010/main" val="1054740493"/>
              </p:ext>
            </p:extLst>
          </p:nvPr>
        </p:nvGraphicFramePr>
        <p:xfrm>
          <a:off x="151002" y="260060"/>
          <a:ext cx="6828638" cy="2894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8D40CB8-2864-249C-47B5-43203A49027D}"/>
              </a:ext>
            </a:extLst>
          </p:cNvPr>
          <p:cNvGraphicFramePr>
            <a:graphicFrameLocks/>
          </p:cNvGraphicFramePr>
          <p:nvPr>
            <p:extLst>
              <p:ext uri="{D42A27DB-BD31-4B8C-83A1-F6EECF244321}">
                <p14:modId xmlns:p14="http://schemas.microsoft.com/office/powerpoint/2010/main" val="4167573811"/>
              </p:ext>
            </p:extLst>
          </p:nvPr>
        </p:nvGraphicFramePr>
        <p:xfrm>
          <a:off x="2877425" y="3296873"/>
          <a:ext cx="7617204" cy="346465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6BDF957-4FFD-B34D-FC2C-AE7C0EF8934F}"/>
              </a:ext>
            </a:extLst>
          </p:cNvPr>
          <p:cNvSpPr txBox="1"/>
          <p:nvPr/>
        </p:nvSpPr>
        <p:spPr>
          <a:xfrm>
            <a:off x="7482981" y="755009"/>
            <a:ext cx="2382472" cy="1200329"/>
          </a:xfrm>
          <a:prstGeom prst="rect">
            <a:avLst/>
          </a:prstGeom>
          <a:noFill/>
        </p:spPr>
        <p:txBody>
          <a:bodyPr wrap="square" rtlCol="0">
            <a:spAutoFit/>
          </a:bodyPr>
          <a:lstStyle/>
          <a:p>
            <a:endParaRPr lang="en-IN" dirty="0"/>
          </a:p>
          <a:p>
            <a:endParaRPr lang="en-IN" dirty="0"/>
          </a:p>
          <a:p>
            <a:r>
              <a:rPr lang="en-IN" dirty="0"/>
              <a:t>SPONSORS PATIENT FLOW</a:t>
            </a:r>
          </a:p>
        </p:txBody>
      </p:sp>
      <p:sp>
        <p:nvSpPr>
          <p:cNvPr id="7" name="TextBox 6">
            <a:extLst>
              <a:ext uri="{FF2B5EF4-FFF2-40B4-BE49-F238E27FC236}">
                <a16:creationId xmlns:a16="http://schemas.microsoft.com/office/drawing/2014/main" id="{688789D2-AC79-5608-DF02-50D9220F81B3}"/>
              </a:ext>
            </a:extLst>
          </p:cNvPr>
          <p:cNvSpPr txBox="1"/>
          <p:nvPr/>
        </p:nvSpPr>
        <p:spPr>
          <a:xfrm>
            <a:off x="1073791" y="4538444"/>
            <a:ext cx="2265027" cy="646331"/>
          </a:xfrm>
          <a:prstGeom prst="rect">
            <a:avLst/>
          </a:prstGeom>
          <a:noFill/>
        </p:spPr>
        <p:txBody>
          <a:bodyPr wrap="square" rtlCol="0">
            <a:spAutoFit/>
          </a:bodyPr>
          <a:lstStyle/>
          <a:p>
            <a:r>
              <a:rPr lang="en-IN" dirty="0"/>
              <a:t>SPECIALISATION PATIENT FLOW</a:t>
            </a:r>
          </a:p>
        </p:txBody>
      </p:sp>
    </p:spTree>
    <p:extLst>
      <p:ext uri="{BB962C8B-B14F-4D97-AF65-F5344CB8AC3E}">
        <p14:creationId xmlns:p14="http://schemas.microsoft.com/office/powerpoint/2010/main" val="219254264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3001</TotalTime>
  <Words>1054</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Schoolbook</vt:lpstr>
      <vt:lpstr>Times New Roman</vt:lpstr>
      <vt:lpstr>Wingdings</vt:lpstr>
      <vt:lpstr>Wingdings 2</vt:lpstr>
      <vt:lpstr>View</vt:lpstr>
      <vt:lpstr>A STUDY ON RELATIONSHIP BETWEEN PATIENT SATISFACTION &amp; MEDICAL SERVICES IN  YATHARTH SUPER SPECIALTY HOSPITAL. </vt:lpstr>
      <vt:lpstr>      MENTOR APPROVAL</vt:lpstr>
      <vt:lpstr>BACKGROUND</vt:lpstr>
      <vt:lpstr>PowerPoint Presentation</vt:lpstr>
      <vt:lpstr>METHODOLOGY</vt:lpstr>
      <vt:lpstr>PowerPoint Presentation</vt:lpstr>
      <vt:lpstr>PowerPoint Presentation</vt:lpstr>
      <vt:lpstr>ANALYSIS &amp; RESULT</vt:lpstr>
      <vt:lpstr>PowerPoint Presentation</vt:lpstr>
      <vt:lpstr>PowerPoint Presentation</vt:lpstr>
      <vt:lpstr>PowerPoint Presentation</vt:lpstr>
      <vt:lpstr>PowerPoint Presentation</vt:lpstr>
      <vt:lpstr>      CHALLENGES &amp; GAPS</vt:lpstr>
      <vt:lpstr>       AREAS FOR IMPROVMENT</vt:lpstr>
      <vt:lpstr>DISCUSSION</vt:lpstr>
      <vt:lpstr>PowerPoint Presentation</vt:lpstr>
      <vt:lpstr>CONCLUSION</vt:lpstr>
      <vt:lpstr>PowerPoint Presentation</vt:lpstr>
      <vt:lpstr>REFRENCES</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ON RELATIONSHIP BETWEEN PATIENT SATISFACTION &amp; MEDICAL SERVICES IN HEALTH ORGANISATION. </dc:title>
  <dc:creator>garima soni</dc:creator>
  <cp:lastModifiedBy>garima soni</cp:lastModifiedBy>
  <cp:revision>49</cp:revision>
  <dcterms:created xsi:type="dcterms:W3CDTF">2024-06-04T15:14:38Z</dcterms:created>
  <dcterms:modified xsi:type="dcterms:W3CDTF">2024-06-25T05:03:27Z</dcterms:modified>
</cp:coreProperties>
</file>