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4" r:id="rId4"/>
    <p:sldId id="260" r:id="rId5"/>
    <p:sldId id="261" r:id="rId6"/>
    <p:sldId id="277" r:id="rId7"/>
    <p:sldId id="278" r:id="rId8"/>
    <p:sldId id="279" r:id="rId9"/>
    <p:sldId id="262" r:id="rId10"/>
    <p:sldId id="263" r:id="rId11"/>
    <p:sldId id="276" r:id="rId12"/>
    <p:sldId id="267" r:id="rId13"/>
    <p:sldId id="273" r:id="rId14"/>
    <p:sldId id="275"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67" autoAdjust="0"/>
  </p:normalViewPr>
  <p:slideViewPr>
    <p:cSldViewPr snapToGrid="0">
      <p:cViewPr varScale="1">
        <p:scale>
          <a:sx n="69" d="100"/>
          <a:sy n="69"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Sheet1!$A$2:$A$11</c:f>
              <c:strCache>
                <c:ptCount val="10"/>
                <c:pt idx="0">
                  <c:v>Time taken for billing</c:v>
                </c:pt>
                <c:pt idx="1">
                  <c:v>Quality and presentation of food</c:v>
                </c:pt>
                <c:pt idx="2">
                  <c:v>Room cleanliness</c:v>
                </c:pt>
                <c:pt idx="3">
                  <c:v>Skill of nurses</c:v>
                </c:pt>
                <c:pt idx="4">
                  <c:v>Instruction given at time of discharge </c:v>
                </c:pt>
                <c:pt idx="5">
                  <c:v>Room temperature</c:v>
                </c:pt>
                <c:pt idx="6">
                  <c:v>How well things work</c:v>
                </c:pt>
                <c:pt idx="7">
                  <c:v>Room décor</c:v>
                </c:pt>
                <c:pt idx="8">
                  <c:v>Temperature of food</c:v>
                </c:pt>
                <c:pt idx="9">
                  <c:v>Timeliness of delivery</c:v>
                </c:pt>
              </c:strCache>
            </c:strRef>
          </c:cat>
          <c:val>
            <c:numRef>
              <c:f>Sheet1!$B$2:$B$11</c:f>
              <c:numCache>
                <c:formatCode>General</c:formatCode>
                <c:ptCount val="10"/>
              </c:numCache>
            </c:numRef>
          </c:val>
          <c:extLst>
            <c:ext xmlns:c16="http://schemas.microsoft.com/office/drawing/2014/chart" uri="{C3380CC4-5D6E-409C-BE32-E72D297353CC}">
              <c16:uniqueId val="{00000000-F191-453B-8D51-5F51859C1CAF}"/>
            </c:ext>
          </c:extLst>
        </c:ser>
        <c:ser>
          <c:idx val="1"/>
          <c:order val="1"/>
          <c:tx>
            <c:strRef>
              <c:f>Sheet1!$C$1</c:f>
              <c:strCache>
                <c:ptCount val="1"/>
                <c:pt idx="0">
                  <c:v>PERCENTAGE </c:v>
                </c:pt>
              </c:strCache>
            </c:strRef>
          </c:tx>
          <c:spPr>
            <a:solidFill>
              <a:schemeClr val="accent2"/>
            </a:solidFill>
            <a:ln>
              <a:noFill/>
            </a:ln>
            <a:effectLst/>
          </c:spPr>
          <c:invertIfNegative val="0"/>
          <c:cat>
            <c:strRef>
              <c:f>Sheet1!$A$2:$A$11</c:f>
              <c:strCache>
                <c:ptCount val="10"/>
                <c:pt idx="0">
                  <c:v>Time taken for billing</c:v>
                </c:pt>
                <c:pt idx="1">
                  <c:v>Quality and presentation of food</c:v>
                </c:pt>
                <c:pt idx="2">
                  <c:v>Room cleanliness</c:v>
                </c:pt>
                <c:pt idx="3">
                  <c:v>Skill of nurses</c:v>
                </c:pt>
                <c:pt idx="4">
                  <c:v>Instruction given at time of discharge </c:v>
                </c:pt>
                <c:pt idx="5">
                  <c:v>Room temperature</c:v>
                </c:pt>
                <c:pt idx="6">
                  <c:v>How well things work</c:v>
                </c:pt>
                <c:pt idx="7">
                  <c:v>Room décor</c:v>
                </c:pt>
                <c:pt idx="8">
                  <c:v>Temperature of food</c:v>
                </c:pt>
                <c:pt idx="9">
                  <c:v>Timeliness of delivery</c:v>
                </c:pt>
              </c:strCache>
            </c:strRef>
          </c:cat>
          <c:val>
            <c:numRef>
              <c:f>Sheet1!$C$2:$C$11</c:f>
              <c:numCache>
                <c:formatCode>General</c:formatCode>
                <c:ptCount val="10"/>
                <c:pt idx="0">
                  <c:v>52.2</c:v>
                </c:pt>
                <c:pt idx="1">
                  <c:v>55.9</c:v>
                </c:pt>
                <c:pt idx="2">
                  <c:v>54.1</c:v>
                </c:pt>
                <c:pt idx="3">
                  <c:v>54.4</c:v>
                </c:pt>
                <c:pt idx="4">
                  <c:v>54.5</c:v>
                </c:pt>
                <c:pt idx="5">
                  <c:v>53.7</c:v>
                </c:pt>
                <c:pt idx="6">
                  <c:v>53.1</c:v>
                </c:pt>
                <c:pt idx="7">
                  <c:v>51.8</c:v>
                </c:pt>
                <c:pt idx="8">
                  <c:v>51.3</c:v>
                </c:pt>
                <c:pt idx="9">
                  <c:v>50.7</c:v>
                </c:pt>
              </c:numCache>
            </c:numRef>
          </c:val>
          <c:extLst>
            <c:ext xmlns:c16="http://schemas.microsoft.com/office/drawing/2014/chart" uri="{C3380CC4-5D6E-409C-BE32-E72D297353CC}">
              <c16:uniqueId val="{00000001-F191-453B-8D51-5F51859C1CAF}"/>
            </c:ext>
          </c:extLst>
        </c:ser>
        <c:ser>
          <c:idx val="2"/>
          <c:order val="2"/>
          <c:tx>
            <c:strRef>
              <c:f>Sheet1!$D$1</c:f>
              <c:strCache>
                <c:ptCount val="1"/>
                <c:pt idx="0">
                  <c:v>DEPARTMENT</c:v>
                </c:pt>
              </c:strCache>
            </c:strRef>
          </c:tx>
          <c:spPr>
            <a:solidFill>
              <a:schemeClr val="accent3"/>
            </a:solidFill>
            <a:ln>
              <a:noFill/>
            </a:ln>
            <a:effectLst/>
          </c:spPr>
          <c:invertIfNegative val="0"/>
          <c:cat>
            <c:strRef>
              <c:f>Sheet1!$A$2:$A$11</c:f>
              <c:strCache>
                <c:ptCount val="10"/>
                <c:pt idx="0">
                  <c:v>Time taken for billing</c:v>
                </c:pt>
                <c:pt idx="1">
                  <c:v>Quality and presentation of food</c:v>
                </c:pt>
                <c:pt idx="2">
                  <c:v>Room cleanliness</c:v>
                </c:pt>
                <c:pt idx="3">
                  <c:v>Skill of nurses</c:v>
                </c:pt>
                <c:pt idx="4">
                  <c:v>Instruction given at time of discharge </c:v>
                </c:pt>
                <c:pt idx="5">
                  <c:v>Room temperature</c:v>
                </c:pt>
                <c:pt idx="6">
                  <c:v>How well things work</c:v>
                </c:pt>
                <c:pt idx="7">
                  <c:v>Room décor</c:v>
                </c:pt>
                <c:pt idx="8">
                  <c:v>Temperature of food</c:v>
                </c:pt>
                <c:pt idx="9">
                  <c:v>Timeliness of delivery</c:v>
                </c:pt>
              </c:strCache>
            </c:strRef>
          </c:cat>
          <c:val>
            <c:numRef>
              <c:f>Sheet1!$D$2:$D$11</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2-F191-453B-8D51-5F51859C1CAF}"/>
            </c:ext>
          </c:extLst>
        </c:ser>
        <c:dLbls>
          <c:showLegendKey val="0"/>
          <c:showVal val="0"/>
          <c:showCatName val="0"/>
          <c:showSerName val="0"/>
          <c:showPercent val="0"/>
          <c:showBubbleSize val="0"/>
        </c:dLbls>
        <c:gapWidth val="219"/>
        <c:overlap val="-27"/>
        <c:axId val="452139248"/>
        <c:axId val="452139952"/>
      </c:barChart>
      <c:catAx>
        <c:axId val="45213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2139952"/>
        <c:crosses val="autoZero"/>
        <c:auto val="1"/>
        <c:lblAlgn val="ctr"/>
        <c:lblOffset val="100"/>
        <c:noMultiLvlLbl val="0"/>
      </c:catAx>
      <c:valAx>
        <c:axId val="452139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2139248"/>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19-06-2024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19-06-2024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19-06-2024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19-06-2024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19-06-2024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19-06-2024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19-06-2024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19-06-2024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19-06-2024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19-06-2024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19-06-2024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19-06-2024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19-06-2024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normAutofit fontScale="90000"/>
          </a:bodyPr>
          <a:lstStyle/>
          <a:p>
            <a:r>
              <a:rPr lang="en-IN" dirty="0"/>
              <a:t>AN OBSERVATIONAL STUDY 0N PATIENT SATISFACTION IN JUPITER HOSPITAL</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lstStyle/>
          <a:p>
            <a:r>
              <a:rPr lang="en-IN" dirty="0"/>
              <a:t>MENTOR – DR NIDHI YADAV MAM</a:t>
            </a:r>
          </a:p>
          <a:p>
            <a:r>
              <a:rPr lang="en-IN" dirty="0"/>
              <a:t>SUBMITTED BY- DISHA JHA</a:t>
            </a:r>
          </a:p>
          <a:p>
            <a:r>
              <a:rPr lang="en-IN" dirty="0"/>
              <a:t>ROLL NO- PG/22/028</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5" name="Footer Placeholder 4">
            <a:extLst>
              <a:ext uri="{FF2B5EF4-FFF2-40B4-BE49-F238E27FC236}">
                <a16:creationId xmlns:a16="http://schemas.microsoft.com/office/drawing/2014/main"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ANALYSIS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normAutofit fontScale="70000" lnSpcReduction="20000"/>
          </a:bodyPr>
          <a:lstStyle/>
          <a:p>
            <a:pPr algn="just"/>
            <a:r>
              <a:rPr lang="en-US" sz="2800" dirty="0"/>
              <a:t>The analysis of the patient satisfaction feedback reveals a comprehensive view of how various departments and</a:t>
            </a:r>
          </a:p>
          <a:p>
            <a:pPr algn="just"/>
            <a:r>
              <a:rPr lang="en-US" sz="2800" dirty="0"/>
              <a:t> services within hospital are perceived by patients.</a:t>
            </a:r>
          </a:p>
          <a:p>
            <a:pPr algn="just"/>
            <a:r>
              <a:rPr lang="en-US" sz="2800" dirty="0"/>
              <a:t>HIGHEST SATISFACTION</a:t>
            </a:r>
          </a:p>
          <a:p>
            <a:pPr algn="just"/>
            <a:r>
              <a:rPr lang="en-US" sz="2800" dirty="0"/>
              <a:t>1- Nursing staff-62.75%</a:t>
            </a:r>
          </a:p>
          <a:p>
            <a:pPr algn="just"/>
            <a:r>
              <a:rPr lang="en-US" sz="2800" dirty="0"/>
              <a:t>2- Front office- 61.57%</a:t>
            </a:r>
          </a:p>
          <a:p>
            <a:pPr algn="just"/>
            <a:r>
              <a:rPr lang="en-US" sz="2800" dirty="0"/>
              <a:t>3- </a:t>
            </a:r>
            <a:r>
              <a:rPr lang="en-US" sz="2800" dirty="0" err="1"/>
              <a:t>Behaviour</a:t>
            </a:r>
            <a:r>
              <a:rPr lang="en-US" sz="2800" dirty="0"/>
              <a:t> of staff- 60%</a:t>
            </a:r>
          </a:p>
          <a:p>
            <a:pPr algn="just"/>
            <a:r>
              <a:rPr lang="en-US" sz="2800" dirty="0"/>
              <a:t>MODERATE SATISFACTION</a:t>
            </a:r>
          </a:p>
          <a:p>
            <a:pPr algn="just"/>
            <a:r>
              <a:rPr lang="en-US" sz="2800" dirty="0"/>
              <a:t>1- Medical services- 58.43%</a:t>
            </a:r>
          </a:p>
          <a:p>
            <a:pPr algn="just"/>
            <a:r>
              <a:rPr lang="en-US" sz="2800" dirty="0"/>
              <a:t>2- Meals- 55.69%</a:t>
            </a:r>
          </a:p>
          <a:p>
            <a:pPr algn="just"/>
            <a:r>
              <a:rPr lang="en-US" sz="2800" dirty="0"/>
              <a:t>AREAS FOR IMPROVEMENT</a:t>
            </a:r>
          </a:p>
          <a:p>
            <a:pPr algn="just"/>
            <a:r>
              <a:rPr lang="en-US" sz="2800" dirty="0"/>
              <a:t>1- Discharge- 52.16%</a:t>
            </a:r>
          </a:p>
          <a:p>
            <a:pPr algn="just"/>
            <a:r>
              <a:rPr lang="en-US" sz="2800" dirty="0"/>
              <a:t>2-Room- 51.76%</a:t>
            </a:r>
            <a:endParaRPr lang="en-US" dirty="0"/>
          </a:p>
          <a:p>
            <a:endParaRPr lang="en-IN"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RECOMMEDATIONS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normAutofit/>
          </a:bodyPr>
          <a:lstStyle/>
          <a:p>
            <a:pPr marL="0" indent="0" algn="just">
              <a:buNone/>
            </a:pPr>
            <a:endParaRPr lang="en-US" dirty="0"/>
          </a:p>
          <a:p>
            <a:r>
              <a:rPr lang="en-IN" dirty="0"/>
              <a:t>Ensure patients and their families receive regular updates about treatment plans , progress and any changes.</a:t>
            </a:r>
          </a:p>
          <a:p>
            <a:r>
              <a:rPr lang="en-IN" dirty="0"/>
              <a:t>Provide training to all staff members on excellent customer services.</a:t>
            </a:r>
          </a:p>
          <a:p>
            <a:r>
              <a:rPr lang="en-IN" dirty="0"/>
              <a:t>Implement systems to gather real time feedback during the patients stay, such as digital survey.</a:t>
            </a:r>
          </a:p>
          <a:p>
            <a:r>
              <a:rPr lang="en-IN" dirty="0"/>
              <a:t>Regular Analysis: Regular </a:t>
            </a:r>
            <a:r>
              <a:rPr lang="en-IN" dirty="0" err="1"/>
              <a:t>analyze</a:t>
            </a:r>
            <a:r>
              <a:rPr lang="en-IN" dirty="0"/>
              <a:t> patient satisfaction data to identify trends and areas of improvement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75518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DISCUSSION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pPr algn="just"/>
            <a:r>
              <a:rPr lang="en-US" dirty="0"/>
              <a:t>The correlation analysis of the patient satisfaction survey offers valuable insights into various aspects influencing patient satisfaction within hospital environment.</a:t>
            </a:r>
          </a:p>
          <a:p>
            <a:pPr algn="just"/>
            <a:r>
              <a:rPr lang="en-US" dirty="0"/>
              <a:t>Skill of nurses is the most significant </a:t>
            </a:r>
            <a:r>
              <a:rPr lang="en-US" dirty="0" err="1"/>
              <a:t>factors,suggesting</a:t>
            </a:r>
            <a:r>
              <a:rPr lang="en-US" dirty="0"/>
              <a:t> that the competence of nursing staff greatly contributes to patient satisfaction.</a:t>
            </a:r>
          </a:p>
          <a:p>
            <a:pPr algn="just"/>
            <a:r>
              <a:rPr lang="en-US" dirty="0"/>
              <a:t>Time taken to start treatment have minimal impact ,suggesting other aspects during the hospital stay are more influential.</a:t>
            </a:r>
          </a:p>
          <a:p>
            <a:pPr algn="just"/>
            <a:r>
              <a:rPr lang="en-US" dirty="0"/>
              <a:t>Room décor has a very low correlation ,indicating it is minor factor in patient satisfaction.</a:t>
            </a: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lnSpcReduction="10000"/>
          </a:bodyPr>
          <a:lstStyle/>
          <a:p>
            <a:pPr algn="just"/>
            <a:r>
              <a:rPr lang="en-US" b="0" i="0" dirty="0">
                <a:solidFill>
                  <a:schemeClr val="tx1">
                    <a:lumMod val="85000"/>
                    <a:lumOff val="15000"/>
                  </a:schemeClr>
                </a:solidFill>
                <a:effectLst/>
                <a:latin typeface="ui-sans-serif"/>
              </a:rPr>
              <a:t>In conclusion, this observational study on patient satisfaction at Jupiter Hospital sheds light on several key aspects. Firstly, it underscores the significance of patient-centered care in healthcare delivery, emphasizing the importance of empathy, communication, and responsiveness to patient needs and preference.</a:t>
            </a:r>
          </a:p>
          <a:p>
            <a:pPr marL="0" indent="0" algn="just">
              <a:buNone/>
            </a:pPr>
            <a:br>
              <a:rPr lang="en-US" dirty="0">
                <a:solidFill>
                  <a:schemeClr val="tx1">
                    <a:lumMod val="85000"/>
                    <a:lumOff val="15000"/>
                  </a:schemeClr>
                </a:solidFill>
              </a:rPr>
            </a:br>
            <a:r>
              <a:rPr lang="en-US" b="0" i="0" dirty="0">
                <a:solidFill>
                  <a:schemeClr val="tx1">
                    <a:lumMod val="85000"/>
                    <a:lumOff val="15000"/>
                  </a:schemeClr>
                </a:solidFill>
                <a:effectLst/>
                <a:latin typeface="ui-sans-serif"/>
              </a:rPr>
              <a:t>In conclusion, this observational study on patient satisfaction at Jupiter Hospital sheds light on several key aspects. Firstly, it underscores the significance of patient-centered care in healthcare delivery, emphasizing the importance of empathy, communication, and responsiveness to patient needs and preferences</a:t>
            </a:r>
            <a:endParaRPr lang="en-IN" dirty="0">
              <a:solidFill>
                <a:schemeClr val="tx1">
                  <a:lumMod val="85000"/>
                  <a:lumOff val="15000"/>
                </a:schemeClr>
              </a:solidFill>
            </a:endParaRPr>
          </a:p>
        </p:txBody>
      </p:sp>
      <p:sp>
        <p:nvSpPr>
          <p:cNvPr id="4" name="Footer Placeholder 3">
            <a:extLst>
              <a:ext uri="{FF2B5EF4-FFF2-40B4-BE49-F238E27FC236}">
                <a16:creationId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1492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22EF0-5F26-AE4D-E952-125886DE44C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2405030-BB7A-4EAE-CE77-ED86D8977AFA}"/>
              </a:ext>
            </a:extLst>
          </p:cNvPr>
          <p:cNvSpPr>
            <a:spLocks noGrp="1"/>
          </p:cNvSpPr>
          <p:nvPr>
            <p:ph idx="1"/>
          </p:nvPr>
        </p:nvSpPr>
        <p:spPr/>
        <p:txBody>
          <a:bodyPr/>
          <a:lstStyle/>
          <a:p>
            <a:pPr algn="ctr"/>
            <a:r>
              <a:rPr lang="en-US" b="0" i="0" dirty="0">
                <a:solidFill>
                  <a:srgbClr val="0D0D0D"/>
                </a:solidFill>
                <a:effectLst/>
                <a:latin typeface="ui-sans-serif"/>
              </a:rPr>
              <a:t>Moreover, the study underscores the need for ongoing assessment and evaluation of patient satisfaction to identify areas of strength and areas needing improvement within the healthcare facility. This iterative process can contribute to the continuous enhancement of healthcare services and patient outcomes.</a:t>
            </a:r>
          </a:p>
          <a:p>
            <a:pPr algn="ctr"/>
            <a:r>
              <a:rPr lang="en-US" b="0" i="0" dirty="0">
                <a:solidFill>
                  <a:srgbClr val="0D0D0D"/>
                </a:solidFill>
                <a:effectLst/>
                <a:latin typeface="ui-sans-serif"/>
              </a:rPr>
              <a:t>Ultimately, by prioritizing patient satisfaction and actively addressing the factors influencing it, Jupiter Hospital can not only foster greater patient loyalty and trust but also improve the overall quality of care provided, leading to better health outcomes for the community it serves.</a:t>
            </a:r>
          </a:p>
          <a:p>
            <a:endParaRPr lang="en-US" dirty="0"/>
          </a:p>
        </p:txBody>
      </p:sp>
      <p:sp>
        <p:nvSpPr>
          <p:cNvPr id="4" name="Footer Placeholder 3">
            <a:extLst>
              <a:ext uri="{FF2B5EF4-FFF2-40B4-BE49-F238E27FC236}">
                <a16:creationId xmlns:a16="http://schemas.microsoft.com/office/drawing/2014/main" id="{18A41A08-FBF4-586C-AF97-FD5A5505459F}"/>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4139F19-BE57-A0B2-E941-2C973FF4216E}"/>
              </a:ext>
            </a:extLst>
          </p:cNvPr>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4102719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15</a:t>
            </a:fld>
            <a:endParaRPr lang="en-IN"/>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pPr algn="just"/>
            <a:r>
              <a:rPr lang="en-US" dirty="0"/>
              <a:t>Patient satisfaction is a critical metric in evaluating the quality of healthcare services. The study aims to explore the various factors that contribute to patient satisfaction in a hospital setting. Understanding these factors is essential for healthcare providers to enhance the overall patient experiences, improve patient outcomes, and ensure the hospitals reputation and operational efficiency.</a:t>
            </a:r>
          </a:p>
          <a:p>
            <a:pPr algn="just"/>
            <a:r>
              <a:rPr lang="en-US" dirty="0"/>
              <a:t>This study employs a correlation analysis to identify the relationship between patient satisfaction and several variables such as care and concern shown by nurses and doctors, the </a:t>
            </a:r>
            <a:r>
              <a:rPr lang="en-US" dirty="0" err="1"/>
              <a:t>behaviour</a:t>
            </a:r>
            <a:r>
              <a:rPr lang="en-US" dirty="0"/>
              <a:t> and friendliness of  staff, skill of nurses, waiting time.</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algn="just"/>
            <a:r>
              <a:rPr lang="en-US" dirty="0"/>
              <a:t>Identify key factors influencing patient satisfaction ,such as quality of care, communication within healthcare providers, waiting times and facilities</a:t>
            </a:r>
          </a:p>
          <a:p>
            <a:pPr algn="just"/>
            <a:r>
              <a:rPr lang="en-US" dirty="0"/>
              <a:t>Provide actionable recommendations to improve patient satisfaction and enhance healthcare delivery</a:t>
            </a:r>
          </a:p>
          <a:p>
            <a:pPr algn="just"/>
            <a:r>
              <a:rPr lang="en-US" dirty="0"/>
              <a:t>To explore relationship between perceived quality of care and overall satisfaction among patients.</a:t>
            </a:r>
          </a:p>
          <a:p>
            <a:pPr algn="just"/>
            <a:r>
              <a:rPr lang="en-US" dirty="0"/>
              <a:t>Analyzing patient satisfaction.</a:t>
            </a: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5" name="Footer Placeholder 4">
            <a:extLst>
              <a:ext uri="{FF2B5EF4-FFF2-40B4-BE49-F238E27FC236}">
                <a16:creationId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RESEARCH 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fontScale="70000" lnSpcReduction="20000"/>
          </a:bodyPr>
          <a:lstStyle/>
          <a:p>
            <a:r>
              <a:rPr lang="en-US" dirty="0"/>
              <a:t>DATA COLLECTION – Primary data from Jupiter hospital structured survey held within the hospital.</a:t>
            </a:r>
          </a:p>
          <a:p>
            <a:r>
              <a:rPr lang="en-US" dirty="0"/>
              <a:t>STUDY DESIGN – Prospective cross sectional study design</a:t>
            </a:r>
          </a:p>
          <a:p>
            <a:r>
              <a:rPr lang="en-US" dirty="0"/>
              <a:t>STUDY AREA – Jupiter hospital Thane Maharashtra</a:t>
            </a:r>
          </a:p>
          <a:p>
            <a:r>
              <a:rPr lang="en-US" dirty="0"/>
              <a:t>SAMPLE SIZE – Sample size is 114 in the period of 2 months</a:t>
            </a:r>
          </a:p>
          <a:p>
            <a:r>
              <a:rPr lang="en-US" dirty="0"/>
              <a:t>SAMPLING TECHNIQUE- Simple random </a:t>
            </a:r>
            <a:r>
              <a:rPr lang="en-US" dirty="0" err="1"/>
              <a:t>techique</a:t>
            </a:r>
            <a:endParaRPr lang="en-US" dirty="0"/>
          </a:p>
          <a:p>
            <a:r>
              <a:rPr lang="en-US" dirty="0"/>
              <a:t>STUDY POPULATION- INCLUSION CRITERIA- Patient who were admitted in the hospital within the data collection period</a:t>
            </a:r>
          </a:p>
          <a:p>
            <a:r>
              <a:rPr lang="en-US" dirty="0"/>
              <a:t>EXCLUSION CRITERIA- Patient who were not admitted in the hospital during that time frame</a:t>
            </a:r>
          </a:p>
          <a:p>
            <a:r>
              <a:rPr lang="en-US" dirty="0"/>
              <a:t>STUDY VARIABLE – DEPENDENT VARIABLE- Patient satisfaction is the primary outcome variable and can be measured using surveys and questionnaire.</a:t>
            </a:r>
          </a:p>
          <a:p>
            <a:r>
              <a:rPr lang="en-US" dirty="0"/>
              <a:t>INDEPENDENT VARIABLE- Quality of care, communication with healthcare providers, facility provided</a:t>
            </a:r>
          </a:p>
          <a:p>
            <a:r>
              <a:rPr lang="en-US" dirty="0"/>
              <a:t>DATA COLLECTION TOOLS AND TECHNIQUES- Survey and questionnaires , interviews</a:t>
            </a:r>
          </a:p>
          <a:p>
            <a:pPr marL="0" indent="0">
              <a:buNone/>
            </a:pPr>
            <a:r>
              <a:rPr lang="en-US" dirty="0"/>
              <a:t>    </a:t>
            </a: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a16="http://schemas.microsoft.com/office/drawing/2014/main"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CF0F-B850-97CA-E5E4-E9C05BA5C37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CB8F035-6895-9572-C5C1-5D760730C04A}"/>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QUESTIONNAIRE DESIGN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questionnaire is a tool used in survey and designed according to the hospitals feedback form which is used in the hospital during surveys. Questions contain in the form are on the basis of services gained by the patient in order on Excellent, Good, Average, and Poor.</a:t>
            </a:r>
          </a:p>
          <a:p>
            <a:pPr marL="342900" marR="0" lvl="0" indent="-342900">
              <a:lnSpc>
                <a:spcPct val="150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FRONT OFFICE AND BILLING</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Ease of booking and appointment:</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Response to queries: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Registration /Billing services:</a:t>
            </a:r>
          </a:p>
          <a:p>
            <a:pPr marL="342900" marR="0" lvl="0" indent="-342900">
              <a:lnSpc>
                <a:spcPct val="150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DOCTORS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Waiting time for consultation:</a:t>
            </a:r>
          </a:p>
          <a:p>
            <a:pPr marL="342900" marR="0" lvl="0" indent="-342900">
              <a:lnSpc>
                <a:spcPct val="15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Explanation of medication and treatment:</a:t>
            </a:r>
          </a:p>
          <a:p>
            <a:endParaRPr lang="en-US" dirty="0"/>
          </a:p>
        </p:txBody>
      </p:sp>
      <p:sp>
        <p:nvSpPr>
          <p:cNvPr id="4" name="Footer Placeholder 3">
            <a:extLst>
              <a:ext uri="{FF2B5EF4-FFF2-40B4-BE49-F238E27FC236}">
                <a16:creationId xmlns:a16="http://schemas.microsoft.com/office/drawing/2014/main" id="{AF388EA5-C0D6-01D4-FBE7-50FC95E21BB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26679418-E7D8-93D8-9295-0B1D22B08402}"/>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84C0B0B-E684-2F34-DB7F-06A03CB617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419" y="365125"/>
            <a:ext cx="2695903" cy="1268959"/>
          </a:xfrm>
          <a:prstGeom prst="rect">
            <a:avLst/>
          </a:prstGeom>
        </p:spPr>
      </p:pic>
    </p:spTree>
    <p:extLst>
      <p:ext uri="{BB962C8B-B14F-4D97-AF65-F5344CB8AC3E}">
        <p14:creationId xmlns:p14="http://schemas.microsoft.com/office/powerpoint/2010/main" val="288169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0C262-0FED-6C9B-AFA8-BA211AC790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F8876D-1A9C-AD03-4C9F-C99D5DD4A9E2}"/>
              </a:ext>
            </a:extLst>
          </p:cNvPr>
          <p:cNvSpPr>
            <a:spLocks noGrp="1"/>
          </p:cNvSpPr>
          <p:nvPr>
            <p:ph idx="1"/>
          </p:nvPr>
        </p:nvSpPr>
        <p:spPr>
          <a:xfrm>
            <a:off x="745836" y="1524433"/>
            <a:ext cx="10515600" cy="5643419"/>
          </a:xfrm>
        </p:spPr>
        <p:txBody>
          <a:bodyPr>
            <a:noAutofit/>
          </a:bodyPr>
          <a:lstStyle/>
          <a:p>
            <a:pPr marL="0" marR="0">
              <a:lnSpc>
                <a:spcPct val="150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3.DIAGNOSTICS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Information on necessary preparations: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Waiting to avail the services: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Helpful and courteous staff:</a:t>
            </a:r>
          </a:p>
          <a:p>
            <a:pPr marL="342900" marR="0" lvl="0" indent="-342900">
              <a:lnSpc>
                <a:spcPct val="15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Information on report delivery time and collection:</a:t>
            </a:r>
          </a:p>
          <a:p>
            <a:pPr marL="0" marR="0">
              <a:lnSpc>
                <a:spcPct val="150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 . SUPPORT SERVICES AND FACILITIES;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Pharmacy services: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Cafeteria services: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Security services:</a:t>
            </a:r>
          </a:p>
          <a:p>
            <a:pPr marL="342900" marR="0" lvl="0" indent="-342900">
              <a:lnSpc>
                <a:spcPct val="15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Cleanliness of the hospital:</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Overall level of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0B74B257-418B-56A3-960A-681B4C480E46}"/>
              </a:ext>
            </a:extLst>
          </p:cNvPr>
          <p:cNvSpPr>
            <a:spLocks noGrp="1"/>
          </p:cNvSpPr>
          <p:nvPr>
            <p:ph type="ftr" sz="quarter" idx="11"/>
          </p:nvPr>
        </p:nvSpPr>
        <p:spPr>
          <a:xfrm>
            <a:off x="4038600" y="6356350"/>
            <a:ext cx="4114800" cy="884959"/>
          </a:xfrm>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75C4E08-012C-0C30-45E3-6D403D63EB59}"/>
              </a:ext>
            </a:extLst>
          </p:cNvPr>
          <p:cNvSpPr>
            <a:spLocks noGrp="1"/>
          </p:cNvSpPr>
          <p:nvPr>
            <p:ph type="sldNum" sz="quarter" idx="12"/>
          </p:nvPr>
        </p:nvSpPr>
        <p:spPr/>
        <p:txBody>
          <a:bodyPr/>
          <a:lstStyle/>
          <a:p>
            <a:fld id="{26AD20E6-394B-4DF0-96A5-9647FF39C943}" type="slidenum">
              <a:rPr lang="en-IN" smtClean="0"/>
              <a:t>7</a:t>
            </a:fld>
            <a:endParaRPr lang="en-IN"/>
          </a:p>
        </p:txBody>
      </p:sp>
    </p:spTree>
    <p:extLst>
      <p:ext uri="{BB962C8B-B14F-4D97-AF65-F5344CB8AC3E}">
        <p14:creationId xmlns:p14="http://schemas.microsoft.com/office/powerpoint/2010/main" val="2083595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1862-7EDC-F2B2-D39E-3620B10239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1BDB20-50AD-EB9B-D8C9-66B9E1E5AD2A}"/>
              </a:ext>
            </a:extLst>
          </p:cNvPr>
          <p:cNvSpPr>
            <a:spLocks noGrp="1"/>
          </p:cNvSpPr>
          <p:nvPr>
            <p:ph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 YOU HAVE CHOSEN JUPITER HOSPITAL BECAUSE OF;</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Physician                                             </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Friends and Relatives                     </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TPA   </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Corporate Tie-up </a:t>
            </a:r>
          </a:p>
          <a:p>
            <a:pPr marL="342900" marR="0" lvl="0" indent="-342900">
              <a:lnSpc>
                <a:spcPct val="150000"/>
              </a:lnSpc>
              <a:spcBef>
                <a:spcPts val="0"/>
              </a:spcBef>
              <a:spcAft>
                <a:spcPts val="0"/>
              </a:spcAft>
              <a:buFont typeface="Symbol" panose="05050102010706020507" pitchFamily="18" charset="2"/>
              <a:buChar char=""/>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Advertisment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 Website                   </a:t>
            </a:r>
          </a:p>
          <a:p>
            <a:pPr marL="342900" marR="0" lvl="0" indent="-342900">
              <a:lnSpc>
                <a:spcPct val="15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others                                         </a:t>
            </a:r>
          </a:p>
          <a:p>
            <a:endParaRPr lang="en-US" dirty="0"/>
          </a:p>
        </p:txBody>
      </p:sp>
      <p:sp>
        <p:nvSpPr>
          <p:cNvPr id="4" name="Footer Placeholder 3">
            <a:extLst>
              <a:ext uri="{FF2B5EF4-FFF2-40B4-BE49-F238E27FC236}">
                <a16:creationId xmlns:a16="http://schemas.microsoft.com/office/drawing/2014/main" id="{8DB46E89-3228-2646-4905-A66635EB6494}"/>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E919306-67F9-06F5-611B-45446ADE94EA}"/>
              </a:ext>
            </a:extLst>
          </p:cNvPr>
          <p:cNvSpPr>
            <a:spLocks noGrp="1"/>
          </p:cNvSpPr>
          <p:nvPr>
            <p:ph type="sldNum" sz="quarter" idx="12"/>
          </p:nvPr>
        </p:nvSpPr>
        <p:spPr/>
        <p:txBody>
          <a:bodyPr/>
          <a:lstStyle/>
          <a:p>
            <a:fld id="{26AD20E6-394B-4DF0-96A5-9647FF39C943}" type="slidenum">
              <a:rPr lang="en-IN" smtClean="0"/>
              <a:t>8</a:t>
            </a:fld>
            <a:endParaRPr lang="en-IN"/>
          </a:p>
        </p:txBody>
      </p:sp>
    </p:spTree>
    <p:extLst>
      <p:ext uri="{BB962C8B-B14F-4D97-AF65-F5344CB8AC3E}">
        <p14:creationId xmlns:p14="http://schemas.microsoft.com/office/powerpoint/2010/main" val="1068765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ANALYSIS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Title 1">
            <a:extLst>
              <a:ext uri="{FF2B5EF4-FFF2-40B4-BE49-F238E27FC236}">
                <a16:creationId xmlns:a16="http://schemas.microsoft.com/office/drawing/2014/main" id="{D113D746-E997-C800-5294-D77E77882C18}"/>
              </a:ext>
            </a:extLst>
          </p:cNvPr>
          <p:cNvSpPr txBox="1">
            <a:spLocks/>
          </p:cNvSpPr>
          <p:nvPr/>
        </p:nvSpPr>
        <p:spPr>
          <a:xfrm>
            <a:off x="1451579" y="804519"/>
            <a:ext cx="9603275" cy="11894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8" name="Content Placeholder 3">
            <a:extLst>
              <a:ext uri="{FF2B5EF4-FFF2-40B4-BE49-F238E27FC236}">
                <a16:creationId xmlns:a16="http://schemas.microsoft.com/office/drawing/2014/main" id="{01A6E1BF-D6B0-E669-3052-FB08AD925FED}"/>
              </a:ext>
            </a:extLst>
          </p:cNvPr>
          <p:cNvGraphicFramePr>
            <a:graphicFrameLocks/>
          </p:cNvGraphicFramePr>
          <p:nvPr>
            <p:extLst>
              <p:ext uri="{D42A27DB-BD31-4B8C-83A1-F6EECF244321}">
                <p14:modId xmlns:p14="http://schemas.microsoft.com/office/powerpoint/2010/main" val="797997778"/>
              </p:ext>
            </p:extLst>
          </p:nvPr>
        </p:nvGraphicFramePr>
        <p:xfrm>
          <a:off x="1450975" y="2016125"/>
          <a:ext cx="9604375" cy="39105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1030</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ui-sans-serif</vt:lpstr>
      <vt:lpstr>Office Theme</vt:lpstr>
      <vt:lpstr>AN OBSERVATIONAL STUDY 0N PATIENT SATISFACTION IN JUPITER HOSPITAL</vt:lpstr>
      <vt:lpstr>Mentor Approval</vt:lpstr>
      <vt:lpstr>INTRODUCTION</vt:lpstr>
      <vt:lpstr>OBJECTIVE</vt:lpstr>
      <vt:lpstr>RESEARCH METHODOLOGY</vt:lpstr>
      <vt:lpstr>PowerPoint Presentation</vt:lpstr>
      <vt:lpstr>PowerPoint Presentation</vt:lpstr>
      <vt:lpstr>PowerPoint Presentation</vt:lpstr>
      <vt:lpstr>ANALYSIS</vt:lpstr>
      <vt:lpstr>ANALYSIS</vt:lpstr>
      <vt:lpstr>RECOMMEDATIONS</vt:lpstr>
      <vt:lpstr>DISCUSSION</vt:lpstr>
      <vt:lpstr>CONCLUSION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DISHA</cp:lastModifiedBy>
  <cp:revision>17</cp:revision>
  <dcterms:created xsi:type="dcterms:W3CDTF">2022-05-20T15:11:38Z</dcterms:created>
  <dcterms:modified xsi:type="dcterms:W3CDTF">2024-06-19T05:59:36Z</dcterms:modified>
</cp:coreProperties>
</file>