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74" r:id="rId4"/>
    <p:sldId id="275" r:id="rId5"/>
    <p:sldId id="260" r:id="rId6"/>
    <p:sldId id="259" r:id="rId7"/>
    <p:sldId id="261" r:id="rId8"/>
    <p:sldId id="262" r:id="rId9"/>
    <p:sldId id="263" r:id="rId10"/>
    <p:sldId id="265" r:id="rId11"/>
    <p:sldId id="267" r:id="rId12"/>
    <p:sldId id="273" r:id="rId13"/>
    <p:sldId id="268"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04CEC1-3C2F-4170-B3C1-DF188422ABB4}" v="4" dt="2024-06-16T14:29:38.0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3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asree Bhattacharjee" userId="56f6888ccb90c64c" providerId="LiveId" clId="{2404CEC1-3C2F-4170-B3C1-DF188422ABB4}"/>
    <pc:docChg chg="undo custSel modSld">
      <pc:chgData name="Debasree Bhattacharjee" userId="56f6888ccb90c64c" providerId="LiveId" clId="{2404CEC1-3C2F-4170-B3C1-DF188422ABB4}" dt="2024-06-16T14:29:52.323" v="77" actId="14100"/>
      <pc:docMkLst>
        <pc:docMk/>
      </pc:docMkLst>
      <pc:sldChg chg="modSp mod">
        <pc:chgData name="Debasree Bhattacharjee" userId="56f6888ccb90c64c" providerId="LiveId" clId="{2404CEC1-3C2F-4170-B3C1-DF188422ABB4}" dt="2024-06-16T14:19:17.248" v="40" actId="20577"/>
        <pc:sldMkLst>
          <pc:docMk/>
          <pc:sldMk cId="1206244218" sldId="261"/>
        </pc:sldMkLst>
        <pc:spChg chg="mod">
          <ac:chgData name="Debasree Bhattacharjee" userId="56f6888ccb90c64c" providerId="LiveId" clId="{2404CEC1-3C2F-4170-B3C1-DF188422ABB4}" dt="2024-06-16T14:19:17.248" v="40" actId="20577"/>
          <ac:spMkLst>
            <pc:docMk/>
            <pc:sldMk cId="1206244218" sldId="261"/>
            <ac:spMk id="3" creationId="{C69F77E6-6698-55B6-C98F-1338F8539D37}"/>
          </ac:spMkLst>
        </pc:spChg>
      </pc:sldChg>
      <pc:sldChg chg="addSp delSp modSp mod setBg addAnim">
        <pc:chgData name="Debasree Bhattacharjee" userId="56f6888ccb90c64c" providerId="LiveId" clId="{2404CEC1-3C2F-4170-B3C1-DF188422ABB4}" dt="2024-06-16T14:29:52.323" v="77" actId="14100"/>
        <pc:sldMkLst>
          <pc:docMk/>
          <pc:sldMk cId="2333934579" sldId="270"/>
        </pc:sldMkLst>
        <pc:spChg chg="mod ord">
          <ac:chgData name="Debasree Bhattacharjee" userId="56f6888ccb90c64c" providerId="LiveId" clId="{2404CEC1-3C2F-4170-B3C1-DF188422ABB4}" dt="2024-06-16T14:29:46.822" v="75" actId="26606"/>
          <ac:spMkLst>
            <pc:docMk/>
            <pc:sldMk cId="2333934579" sldId="270"/>
            <ac:spMk id="2" creationId="{BC01393A-C23C-A11B-B552-8F3AB06E5AFD}"/>
          </ac:spMkLst>
        </pc:spChg>
        <pc:spChg chg="del">
          <ac:chgData name="Debasree Bhattacharjee" userId="56f6888ccb90c64c" providerId="LiveId" clId="{2404CEC1-3C2F-4170-B3C1-DF188422ABB4}" dt="2024-06-16T14:20:20.388" v="41" actId="478"/>
          <ac:spMkLst>
            <pc:docMk/>
            <pc:sldMk cId="2333934579" sldId="270"/>
            <ac:spMk id="3" creationId="{6477814C-6B56-911D-71A3-5D4712507305}"/>
          </ac:spMkLst>
        </pc:spChg>
        <pc:spChg chg="mod ord">
          <ac:chgData name="Debasree Bhattacharjee" userId="56f6888ccb90c64c" providerId="LiveId" clId="{2404CEC1-3C2F-4170-B3C1-DF188422ABB4}" dt="2024-06-16T14:29:46.822" v="75" actId="26606"/>
          <ac:spMkLst>
            <pc:docMk/>
            <pc:sldMk cId="2333934579" sldId="270"/>
            <ac:spMk id="4" creationId="{AB27019A-DBE3-DD9F-379F-7EBC515DB707}"/>
          </ac:spMkLst>
        </pc:spChg>
        <pc:spChg chg="del">
          <ac:chgData name="Debasree Bhattacharjee" userId="56f6888ccb90c64c" providerId="LiveId" clId="{2404CEC1-3C2F-4170-B3C1-DF188422ABB4}" dt="2024-06-16T14:20:31.644" v="48" actId="478"/>
          <ac:spMkLst>
            <pc:docMk/>
            <pc:sldMk cId="2333934579" sldId="270"/>
            <ac:spMk id="5" creationId="{9B187AAF-6A0B-1393-C469-6E06803B7421}"/>
          </ac:spMkLst>
        </pc:spChg>
        <pc:spChg chg="add del">
          <ac:chgData name="Debasree Bhattacharjee" userId="56f6888ccb90c64c" providerId="LiveId" clId="{2404CEC1-3C2F-4170-B3C1-DF188422ABB4}" dt="2024-06-16T14:29:25.598" v="72" actId="26606"/>
          <ac:spMkLst>
            <pc:docMk/>
            <pc:sldMk cId="2333934579" sldId="270"/>
            <ac:spMk id="18" creationId="{C4879EFC-8E62-4E00-973C-C45EE9EC676D}"/>
          </ac:spMkLst>
        </pc:spChg>
        <pc:spChg chg="add del">
          <ac:chgData name="Debasree Bhattacharjee" userId="56f6888ccb90c64c" providerId="LiveId" clId="{2404CEC1-3C2F-4170-B3C1-DF188422ABB4}" dt="2024-06-16T14:29:25.598" v="72" actId="26606"/>
          <ac:spMkLst>
            <pc:docMk/>
            <pc:sldMk cId="2333934579" sldId="270"/>
            <ac:spMk id="20" creationId="{D6A9C53F-5F90-40A5-8C85-5412D39C8C68}"/>
          </ac:spMkLst>
        </pc:spChg>
        <pc:spChg chg="add del">
          <ac:chgData name="Debasree Bhattacharjee" userId="56f6888ccb90c64c" providerId="LiveId" clId="{2404CEC1-3C2F-4170-B3C1-DF188422ABB4}" dt="2024-06-16T14:29:46.822" v="75" actId="26606"/>
          <ac:spMkLst>
            <pc:docMk/>
            <pc:sldMk cId="2333934579" sldId="270"/>
            <ac:spMk id="22" creationId="{2CC56AF6-38E4-490B-8E2B-1A1037B4EDD4}"/>
          </ac:spMkLst>
        </pc:spChg>
        <pc:spChg chg="add del">
          <ac:chgData name="Debasree Bhattacharjee" userId="56f6888ccb90c64c" providerId="LiveId" clId="{2404CEC1-3C2F-4170-B3C1-DF188422ABB4}" dt="2024-06-16T14:29:46.822" v="75" actId="26606"/>
          <ac:spMkLst>
            <pc:docMk/>
            <pc:sldMk cId="2333934579" sldId="270"/>
            <ac:spMk id="23" creationId="{2151139A-886F-4B97-8815-729AD3831BBD}"/>
          </ac:spMkLst>
        </pc:spChg>
        <pc:spChg chg="add del">
          <ac:chgData name="Debasree Bhattacharjee" userId="56f6888ccb90c64c" providerId="LiveId" clId="{2404CEC1-3C2F-4170-B3C1-DF188422ABB4}" dt="2024-06-16T14:29:46.822" v="75" actId="26606"/>
          <ac:spMkLst>
            <pc:docMk/>
            <pc:sldMk cId="2333934579" sldId="270"/>
            <ac:spMk id="24" creationId="{2339A6F5-AD6A-4D80-8AD9-6290D13AC49F}"/>
          </ac:spMkLst>
        </pc:spChg>
        <pc:spChg chg="add del">
          <ac:chgData name="Debasree Bhattacharjee" userId="56f6888ccb90c64c" providerId="LiveId" clId="{2404CEC1-3C2F-4170-B3C1-DF188422ABB4}" dt="2024-06-16T14:29:46.822" v="75" actId="26606"/>
          <ac:spMkLst>
            <pc:docMk/>
            <pc:sldMk cId="2333934579" sldId="270"/>
            <ac:spMk id="25" creationId="{5428AC11-BFDF-42EF-80FF-717BBF909067}"/>
          </ac:spMkLst>
        </pc:spChg>
        <pc:spChg chg="add">
          <ac:chgData name="Debasree Bhattacharjee" userId="56f6888ccb90c64c" providerId="LiveId" clId="{2404CEC1-3C2F-4170-B3C1-DF188422ABB4}" dt="2024-06-16T14:29:46.822" v="75" actId="26606"/>
          <ac:spMkLst>
            <pc:docMk/>
            <pc:sldMk cId="2333934579" sldId="270"/>
            <ac:spMk id="30" creationId="{1D50F262-343C-4101-AB3C-9DA1072F7305}"/>
          </ac:spMkLst>
        </pc:spChg>
        <pc:spChg chg="add">
          <ac:chgData name="Debasree Bhattacharjee" userId="56f6888ccb90c64c" providerId="LiveId" clId="{2404CEC1-3C2F-4170-B3C1-DF188422ABB4}" dt="2024-06-16T14:29:46.822" v="75" actId="26606"/>
          <ac:spMkLst>
            <pc:docMk/>
            <pc:sldMk cId="2333934579" sldId="270"/>
            <ac:spMk id="32" creationId="{6A0924B3-0260-445E-AFD7-9533C0D1B3C9}"/>
          </ac:spMkLst>
        </pc:spChg>
        <pc:spChg chg="add">
          <ac:chgData name="Debasree Bhattacharjee" userId="56f6888ccb90c64c" providerId="LiveId" clId="{2404CEC1-3C2F-4170-B3C1-DF188422ABB4}" dt="2024-06-16T14:29:46.822" v="75" actId="26606"/>
          <ac:spMkLst>
            <pc:docMk/>
            <pc:sldMk cId="2333934579" sldId="270"/>
            <ac:spMk id="34" creationId="{7C34E8CB-B972-4A94-8469-315C10C2AA93}"/>
          </ac:spMkLst>
        </pc:spChg>
        <pc:spChg chg="add">
          <ac:chgData name="Debasree Bhattacharjee" userId="56f6888ccb90c64c" providerId="LiveId" clId="{2404CEC1-3C2F-4170-B3C1-DF188422ABB4}" dt="2024-06-16T14:29:46.822" v="75" actId="26606"/>
          <ac:spMkLst>
            <pc:docMk/>
            <pc:sldMk cId="2333934579" sldId="270"/>
            <ac:spMk id="36" creationId="{114A821F-8663-46BA-8CC0-D4C44F639F3A}"/>
          </ac:spMkLst>
        </pc:spChg>
        <pc:spChg chg="add">
          <ac:chgData name="Debasree Bhattacharjee" userId="56f6888ccb90c64c" providerId="LiveId" clId="{2404CEC1-3C2F-4170-B3C1-DF188422ABB4}" dt="2024-06-16T14:29:46.822" v="75" actId="26606"/>
          <ac:spMkLst>
            <pc:docMk/>
            <pc:sldMk cId="2333934579" sldId="270"/>
            <ac:spMk id="38" creationId="{67EF550F-47CE-4FB2-9DAC-12AD835C833D}"/>
          </ac:spMkLst>
        </pc:spChg>
        <pc:picChg chg="add del mod">
          <ac:chgData name="Debasree Bhattacharjee" userId="56f6888ccb90c64c" providerId="LiveId" clId="{2404CEC1-3C2F-4170-B3C1-DF188422ABB4}" dt="2024-06-16T14:28:00.949" v="57" actId="478"/>
          <ac:picMkLst>
            <pc:docMk/>
            <pc:sldMk cId="2333934579" sldId="270"/>
            <ac:picMk id="7" creationId="{5737C5DB-0284-6148-FBFD-277361A8C354}"/>
          </ac:picMkLst>
        </pc:picChg>
        <pc:picChg chg="add del mod">
          <ac:chgData name="Debasree Bhattacharjee" userId="56f6888ccb90c64c" providerId="LiveId" clId="{2404CEC1-3C2F-4170-B3C1-DF188422ABB4}" dt="2024-06-16T14:28:00.949" v="57" actId="478"/>
          <ac:picMkLst>
            <pc:docMk/>
            <pc:sldMk cId="2333934579" sldId="270"/>
            <ac:picMk id="9" creationId="{5CA7CC9A-CA60-4172-984D-CCAC2AAF4987}"/>
          </ac:picMkLst>
        </pc:picChg>
        <pc:picChg chg="add mod ord">
          <ac:chgData name="Debasree Bhattacharjee" userId="56f6888ccb90c64c" providerId="LiveId" clId="{2404CEC1-3C2F-4170-B3C1-DF188422ABB4}" dt="2024-06-16T14:29:46.822" v="75" actId="26606"/>
          <ac:picMkLst>
            <pc:docMk/>
            <pc:sldMk cId="2333934579" sldId="270"/>
            <ac:picMk id="11" creationId="{0F4B6983-F2E4-5E9C-0BEE-9226F0544750}"/>
          </ac:picMkLst>
        </pc:picChg>
        <pc:picChg chg="add mod">
          <ac:chgData name="Debasree Bhattacharjee" userId="56f6888ccb90c64c" providerId="LiveId" clId="{2404CEC1-3C2F-4170-B3C1-DF188422ABB4}" dt="2024-06-16T14:29:46.822" v="75" actId="26606"/>
          <ac:picMkLst>
            <pc:docMk/>
            <pc:sldMk cId="2333934579" sldId="270"/>
            <ac:picMk id="13" creationId="{659772BB-229E-501F-4F40-42F1E61E946E}"/>
          </ac:picMkLst>
        </pc:picChg>
        <pc:picChg chg="add mod">
          <ac:chgData name="Debasree Bhattacharjee" userId="56f6888ccb90c64c" providerId="LiveId" clId="{2404CEC1-3C2F-4170-B3C1-DF188422ABB4}" dt="2024-06-16T14:29:52.323" v="77" actId="14100"/>
          <ac:picMkLst>
            <pc:docMk/>
            <pc:sldMk cId="2333934579" sldId="270"/>
            <ac:picMk id="14" creationId="{7783E8A4-514F-4916-8F0E-F17713C8F1A2}"/>
          </ac:picMkLst>
        </pc:picChg>
      </pc:sldChg>
      <pc:sldChg chg="modSp mod">
        <pc:chgData name="Debasree Bhattacharjee" userId="56f6888ccb90c64c" providerId="LiveId" clId="{2404CEC1-3C2F-4170-B3C1-DF188422ABB4}" dt="2024-06-16T14:15:26.529" v="13" actId="20577"/>
        <pc:sldMkLst>
          <pc:docMk/>
          <pc:sldMk cId="149243798" sldId="273"/>
        </pc:sldMkLst>
        <pc:spChg chg="mod">
          <ac:chgData name="Debasree Bhattacharjee" userId="56f6888ccb90c64c" providerId="LiveId" clId="{2404CEC1-3C2F-4170-B3C1-DF188422ABB4}" dt="2024-06-16T14:15:26.529" v="13" actId="20577"/>
          <ac:spMkLst>
            <pc:docMk/>
            <pc:sldMk cId="149243798" sldId="273"/>
            <ac:spMk id="17" creationId="{D2190473-B140-DE4D-6616-6B1799C777C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20CCD2-BE55-4F51-8076-45D3E39FDA65}"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E9B46C41-8C94-46BE-895B-60F7EDFAF3B9}">
      <dgm:prSet/>
      <dgm:spPr/>
      <dgm:t>
        <a:bodyPr/>
        <a:lstStyle/>
        <a:p>
          <a:r>
            <a:rPr lang="en-US" dirty="0"/>
            <a:t>To assess the strengths and weaknesses of existing appointment scheduling systems.</a:t>
          </a:r>
        </a:p>
      </dgm:t>
    </dgm:pt>
    <dgm:pt modelId="{8D68AE51-0D9D-4FF9-A391-CD93A3E62777}" type="parTrans" cxnId="{96C20054-A494-46D2-8A44-DF973C00AC12}">
      <dgm:prSet/>
      <dgm:spPr/>
      <dgm:t>
        <a:bodyPr/>
        <a:lstStyle/>
        <a:p>
          <a:endParaRPr lang="en-US"/>
        </a:p>
      </dgm:t>
    </dgm:pt>
    <dgm:pt modelId="{CF63B83F-D222-4D19-BFD3-8121F395FF02}" type="sibTrans" cxnId="{96C20054-A494-46D2-8A44-DF973C00AC12}">
      <dgm:prSet/>
      <dgm:spPr/>
      <dgm:t>
        <a:bodyPr/>
        <a:lstStyle/>
        <a:p>
          <a:endParaRPr lang="en-US"/>
        </a:p>
      </dgm:t>
    </dgm:pt>
    <dgm:pt modelId="{0F8D40C3-3F11-4DC6-A190-835206AD7A06}">
      <dgm:prSet/>
      <dgm:spPr/>
      <dgm:t>
        <a:bodyPr/>
        <a:lstStyle/>
        <a:p>
          <a:r>
            <a:rPr lang="en-US" dirty="0"/>
            <a:t>To identify areas for enhancement in these systems.</a:t>
          </a:r>
        </a:p>
      </dgm:t>
    </dgm:pt>
    <dgm:pt modelId="{F2E4DEC6-43C7-4013-A665-B7A329E164F4}" type="parTrans" cxnId="{F81E41D6-3E21-446B-8AAF-EDECF4D3D73E}">
      <dgm:prSet/>
      <dgm:spPr/>
      <dgm:t>
        <a:bodyPr/>
        <a:lstStyle/>
        <a:p>
          <a:endParaRPr lang="en-US"/>
        </a:p>
      </dgm:t>
    </dgm:pt>
    <dgm:pt modelId="{CB5F851D-26A3-4CDF-BA88-AC4413D834E9}" type="sibTrans" cxnId="{F81E41D6-3E21-446B-8AAF-EDECF4D3D73E}">
      <dgm:prSet/>
      <dgm:spPr/>
      <dgm:t>
        <a:bodyPr/>
        <a:lstStyle/>
        <a:p>
          <a:endParaRPr lang="en-US"/>
        </a:p>
      </dgm:t>
    </dgm:pt>
    <dgm:pt modelId="{5ED60B7B-BB04-452D-AF27-39D04FD45348}">
      <dgm:prSet/>
      <dgm:spPr/>
      <dgm:t>
        <a:bodyPr/>
        <a:lstStyle/>
        <a:p>
          <a:r>
            <a:rPr lang="en-US"/>
            <a:t>To provide recommendations for optimizing their effectiveness in front office operations.</a:t>
          </a:r>
        </a:p>
      </dgm:t>
    </dgm:pt>
    <dgm:pt modelId="{9A2D3939-861E-455F-AFC3-DB89C0AAE934}" type="parTrans" cxnId="{90FE09E3-98EB-4D94-B3F7-82537BD75F0C}">
      <dgm:prSet/>
      <dgm:spPr/>
      <dgm:t>
        <a:bodyPr/>
        <a:lstStyle/>
        <a:p>
          <a:endParaRPr lang="en-US"/>
        </a:p>
      </dgm:t>
    </dgm:pt>
    <dgm:pt modelId="{85CE2AB8-27A3-4F04-ABB5-AAC9EE5F9186}" type="sibTrans" cxnId="{90FE09E3-98EB-4D94-B3F7-82537BD75F0C}">
      <dgm:prSet/>
      <dgm:spPr/>
      <dgm:t>
        <a:bodyPr/>
        <a:lstStyle/>
        <a:p>
          <a:endParaRPr lang="en-US"/>
        </a:p>
      </dgm:t>
    </dgm:pt>
    <dgm:pt modelId="{0CD97638-78C0-4077-923E-C22D472C6880}" type="pres">
      <dgm:prSet presAssocID="{D420CCD2-BE55-4F51-8076-45D3E39FDA65}" presName="linear" presStyleCnt="0">
        <dgm:presLayoutVars>
          <dgm:animLvl val="lvl"/>
          <dgm:resizeHandles val="exact"/>
        </dgm:presLayoutVars>
      </dgm:prSet>
      <dgm:spPr/>
    </dgm:pt>
    <dgm:pt modelId="{69BA28E3-B8AA-40A9-A34A-6EED87B0CF07}" type="pres">
      <dgm:prSet presAssocID="{E9B46C41-8C94-46BE-895B-60F7EDFAF3B9}" presName="parentText" presStyleLbl="node1" presStyleIdx="0" presStyleCnt="3" custLinFactNeighborX="505" custLinFactNeighborY="61276">
        <dgm:presLayoutVars>
          <dgm:chMax val="0"/>
          <dgm:bulletEnabled val="1"/>
        </dgm:presLayoutVars>
      </dgm:prSet>
      <dgm:spPr/>
    </dgm:pt>
    <dgm:pt modelId="{19D1AB69-A39E-42E6-85C0-4CC1D18302B2}" type="pres">
      <dgm:prSet presAssocID="{CF63B83F-D222-4D19-BFD3-8121F395FF02}" presName="spacer" presStyleCnt="0"/>
      <dgm:spPr/>
    </dgm:pt>
    <dgm:pt modelId="{FBE92112-D827-472B-A3CA-FDA0F578D0CA}" type="pres">
      <dgm:prSet presAssocID="{0F8D40C3-3F11-4DC6-A190-835206AD7A06}" presName="parentText" presStyleLbl="node1" presStyleIdx="1" presStyleCnt="3">
        <dgm:presLayoutVars>
          <dgm:chMax val="0"/>
          <dgm:bulletEnabled val="1"/>
        </dgm:presLayoutVars>
      </dgm:prSet>
      <dgm:spPr/>
    </dgm:pt>
    <dgm:pt modelId="{6D49E05A-F6EF-44F8-84EA-1763BFD8B134}" type="pres">
      <dgm:prSet presAssocID="{CB5F851D-26A3-4CDF-BA88-AC4413D834E9}" presName="spacer" presStyleCnt="0"/>
      <dgm:spPr/>
    </dgm:pt>
    <dgm:pt modelId="{A9E873EC-77AC-4CF8-9554-ADC6DDE7F0AC}" type="pres">
      <dgm:prSet presAssocID="{5ED60B7B-BB04-452D-AF27-39D04FD45348}" presName="parentText" presStyleLbl="node1" presStyleIdx="2" presStyleCnt="3">
        <dgm:presLayoutVars>
          <dgm:chMax val="0"/>
          <dgm:bulletEnabled val="1"/>
        </dgm:presLayoutVars>
      </dgm:prSet>
      <dgm:spPr/>
    </dgm:pt>
  </dgm:ptLst>
  <dgm:cxnLst>
    <dgm:cxn modelId="{747A5F6B-2F75-451A-A772-90A3D10F2D53}" type="presOf" srcId="{D420CCD2-BE55-4F51-8076-45D3E39FDA65}" destId="{0CD97638-78C0-4077-923E-C22D472C6880}" srcOrd="0" destOrd="0" presId="urn:microsoft.com/office/officeart/2005/8/layout/vList2"/>
    <dgm:cxn modelId="{A79DF450-3FBA-492A-9AF8-F3193BC3DD02}" type="presOf" srcId="{E9B46C41-8C94-46BE-895B-60F7EDFAF3B9}" destId="{69BA28E3-B8AA-40A9-A34A-6EED87B0CF07}" srcOrd="0" destOrd="0" presId="urn:microsoft.com/office/officeart/2005/8/layout/vList2"/>
    <dgm:cxn modelId="{96C20054-A494-46D2-8A44-DF973C00AC12}" srcId="{D420CCD2-BE55-4F51-8076-45D3E39FDA65}" destId="{E9B46C41-8C94-46BE-895B-60F7EDFAF3B9}" srcOrd="0" destOrd="0" parTransId="{8D68AE51-0D9D-4FF9-A391-CD93A3E62777}" sibTransId="{CF63B83F-D222-4D19-BFD3-8121F395FF02}"/>
    <dgm:cxn modelId="{C497C485-3883-4B53-B44F-D77BECFBC597}" type="presOf" srcId="{5ED60B7B-BB04-452D-AF27-39D04FD45348}" destId="{A9E873EC-77AC-4CF8-9554-ADC6DDE7F0AC}" srcOrd="0" destOrd="0" presId="urn:microsoft.com/office/officeart/2005/8/layout/vList2"/>
    <dgm:cxn modelId="{D09D0AC9-B25F-482E-AC08-84247DCD82F8}" type="presOf" srcId="{0F8D40C3-3F11-4DC6-A190-835206AD7A06}" destId="{FBE92112-D827-472B-A3CA-FDA0F578D0CA}" srcOrd="0" destOrd="0" presId="urn:microsoft.com/office/officeart/2005/8/layout/vList2"/>
    <dgm:cxn modelId="{F81E41D6-3E21-446B-8AAF-EDECF4D3D73E}" srcId="{D420CCD2-BE55-4F51-8076-45D3E39FDA65}" destId="{0F8D40C3-3F11-4DC6-A190-835206AD7A06}" srcOrd="1" destOrd="0" parTransId="{F2E4DEC6-43C7-4013-A665-B7A329E164F4}" sibTransId="{CB5F851D-26A3-4CDF-BA88-AC4413D834E9}"/>
    <dgm:cxn modelId="{90FE09E3-98EB-4D94-B3F7-82537BD75F0C}" srcId="{D420CCD2-BE55-4F51-8076-45D3E39FDA65}" destId="{5ED60B7B-BB04-452D-AF27-39D04FD45348}" srcOrd="2" destOrd="0" parTransId="{9A2D3939-861E-455F-AFC3-DB89C0AAE934}" sibTransId="{85CE2AB8-27A3-4F04-ABB5-AAC9EE5F9186}"/>
    <dgm:cxn modelId="{EB74F5F2-C1A1-41EE-94F3-2A35E2BF16FE}" type="presParOf" srcId="{0CD97638-78C0-4077-923E-C22D472C6880}" destId="{69BA28E3-B8AA-40A9-A34A-6EED87B0CF07}" srcOrd="0" destOrd="0" presId="urn:microsoft.com/office/officeart/2005/8/layout/vList2"/>
    <dgm:cxn modelId="{B5BD4FBC-CB61-4CFB-903F-F4717885686B}" type="presParOf" srcId="{0CD97638-78C0-4077-923E-C22D472C6880}" destId="{19D1AB69-A39E-42E6-85C0-4CC1D18302B2}" srcOrd="1" destOrd="0" presId="urn:microsoft.com/office/officeart/2005/8/layout/vList2"/>
    <dgm:cxn modelId="{CA892A3F-E294-4FDB-9B84-02D19560D94E}" type="presParOf" srcId="{0CD97638-78C0-4077-923E-C22D472C6880}" destId="{FBE92112-D827-472B-A3CA-FDA0F578D0CA}" srcOrd="2" destOrd="0" presId="urn:microsoft.com/office/officeart/2005/8/layout/vList2"/>
    <dgm:cxn modelId="{8CADB40A-90FF-4DBB-B635-A39826E97FD0}" type="presParOf" srcId="{0CD97638-78C0-4077-923E-C22D472C6880}" destId="{6D49E05A-F6EF-44F8-84EA-1763BFD8B134}" srcOrd="3" destOrd="0" presId="urn:microsoft.com/office/officeart/2005/8/layout/vList2"/>
    <dgm:cxn modelId="{6B711F72-BFBD-48BF-9F2C-445129C56634}" type="presParOf" srcId="{0CD97638-78C0-4077-923E-C22D472C6880}" destId="{A9E873EC-77AC-4CF8-9554-ADC6DDE7F0AC}"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BA28E3-B8AA-40A9-A34A-6EED87B0CF07}">
      <dsp:nvSpPr>
        <dsp:cNvPr id="0" name=""/>
        <dsp:cNvSpPr/>
      </dsp:nvSpPr>
      <dsp:spPr>
        <a:xfrm>
          <a:off x="0" y="135352"/>
          <a:ext cx="6666833" cy="170469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t>To assess the strengths and weaknesses of existing appointment scheduling systems.</a:t>
          </a:r>
        </a:p>
      </dsp:txBody>
      <dsp:txXfrm>
        <a:off x="83216" y="218568"/>
        <a:ext cx="6500401" cy="1538258"/>
      </dsp:txXfrm>
    </dsp:sp>
    <dsp:sp modelId="{FBE92112-D827-472B-A3CA-FDA0F578D0CA}">
      <dsp:nvSpPr>
        <dsp:cNvPr id="0" name=""/>
        <dsp:cNvSpPr/>
      </dsp:nvSpPr>
      <dsp:spPr>
        <a:xfrm>
          <a:off x="0" y="1874614"/>
          <a:ext cx="6666833" cy="1704690"/>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t>To identify areas for enhancement in these systems.</a:t>
          </a:r>
        </a:p>
      </dsp:txBody>
      <dsp:txXfrm>
        <a:off x="83216" y="1957830"/>
        <a:ext cx="6500401" cy="1538258"/>
      </dsp:txXfrm>
    </dsp:sp>
    <dsp:sp modelId="{A9E873EC-77AC-4CF8-9554-ADC6DDE7F0AC}">
      <dsp:nvSpPr>
        <dsp:cNvPr id="0" name=""/>
        <dsp:cNvSpPr/>
      </dsp:nvSpPr>
      <dsp:spPr>
        <a:xfrm>
          <a:off x="0" y="3668585"/>
          <a:ext cx="6666833" cy="170469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To provide recommendations for optimizing their effectiveness in front office operations.</a:t>
          </a:r>
        </a:p>
      </dsp:txBody>
      <dsp:txXfrm>
        <a:off x="83216" y="3751801"/>
        <a:ext cx="6500401" cy="153825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24-07-2024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8</a:t>
            </a:fld>
            <a:endParaRPr lang="en-IN"/>
          </a:p>
        </p:txBody>
      </p:sp>
    </p:spTree>
    <p:extLst>
      <p:ext uri="{BB962C8B-B14F-4D97-AF65-F5344CB8AC3E}">
        <p14:creationId xmlns:p14="http://schemas.microsoft.com/office/powerpoint/2010/main" val="3342712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24-07-2024</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24-07-2024</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24-07-2024</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24-07-2024</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24-07-2024</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24-07-2024</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24-07-2024</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24-07-2024</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24-07-2024</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24-07-2024</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24-07-2024</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24-07-2024</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808634" y="748044"/>
            <a:ext cx="10512552" cy="4066540"/>
          </a:xfrm>
        </p:spPr>
        <p:txBody>
          <a:bodyPr anchor="b">
            <a:normAutofit/>
          </a:bodyPr>
          <a:lstStyle/>
          <a:p>
            <a:pPr algn="l"/>
            <a:r>
              <a:rPr lang="en-US" sz="5600" b="1" dirty="0"/>
              <a:t>Evaluating the effectiveness of appointment scheduling systems in front office operations</a:t>
            </a:r>
            <a:br>
              <a:rPr lang="en-US" sz="5600" b="1" dirty="0"/>
            </a:br>
            <a:br>
              <a:rPr lang="en-IN" sz="5600" dirty="0"/>
            </a:br>
            <a:r>
              <a:rPr lang="en-IN" sz="5600" dirty="0"/>
              <a:t>PARAS HOSPITALS</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838199" y="4983276"/>
            <a:ext cx="10512552" cy="1126680"/>
          </a:xfrm>
        </p:spPr>
        <p:txBody>
          <a:bodyPr>
            <a:normAutofit/>
          </a:bodyPr>
          <a:lstStyle/>
          <a:p>
            <a:pPr algn="l"/>
            <a:r>
              <a:rPr lang="en-IN" dirty="0" err="1"/>
              <a:t>Dr.Pankaj</a:t>
            </a:r>
            <a:r>
              <a:rPr lang="en-IN" dirty="0"/>
              <a:t> </a:t>
            </a:r>
            <a:r>
              <a:rPr lang="en-IN" dirty="0" err="1"/>
              <a:t>Talreja</a:t>
            </a:r>
            <a:endParaRPr lang="en-IN" dirty="0"/>
          </a:p>
          <a:p>
            <a:pPr algn="l"/>
            <a:r>
              <a:rPr lang="en-IN" dirty="0"/>
              <a:t>IIHMR Delhi</a:t>
            </a:r>
          </a:p>
        </p:txBody>
      </p:sp>
      <p:sp>
        <p:nvSpPr>
          <p:cNvPr id="19"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a:xfrm>
            <a:off x="8610600" y="6356350"/>
            <a:ext cx="2743200" cy="365125"/>
          </a:xfrm>
        </p:spPr>
        <p:txBody>
          <a:bodyPr>
            <a:normAutofit/>
          </a:bodyPr>
          <a:lstStyle/>
          <a:p>
            <a:pPr>
              <a:spcAft>
                <a:spcPts val="600"/>
              </a:spcAft>
            </a:pPr>
            <a:fld id="{26AD20E6-394B-4DF0-96A5-9647FF39C943}" type="slidenum">
              <a:rPr lang="en-IN" smtClean="0"/>
              <a:pPr>
                <a:spcAft>
                  <a:spcPts val="600"/>
                </a:spcAft>
              </a:pPr>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65" y="25509"/>
            <a:ext cx="1577938" cy="742734"/>
          </a:xfrm>
          <a:prstGeom prst="rect">
            <a:avLst/>
          </a:prstGeom>
        </p:spPr>
      </p:pic>
      <p:pic>
        <p:nvPicPr>
          <p:cNvPr id="6" name="Picture 5" descr="A blue and grey logo&#10;&#10;Description automatically generated">
            <a:extLst>
              <a:ext uri="{FF2B5EF4-FFF2-40B4-BE49-F238E27FC236}">
                <a16:creationId xmlns:a16="http://schemas.microsoft.com/office/drawing/2014/main" id="{4F2150D4-CDD1-1A91-4FDE-3F0DDA866D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99406" y="25509"/>
            <a:ext cx="2192594" cy="742735"/>
          </a:xfrm>
          <a:prstGeom prst="rect">
            <a:avLst/>
          </a:prstGeom>
        </p:spPr>
      </p:pic>
      <p:sp>
        <p:nvSpPr>
          <p:cNvPr id="8" name="TextBox 7">
            <a:extLst>
              <a:ext uri="{FF2B5EF4-FFF2-40B4-BE49-F238E27FC236}">
                <a16:creationId xmlns:a16="http://schemas.microsoft.com/office/drawing/2014/main" id="{10D43F7D-9004-3EF4-9562-651015858A7F}"/>
              </a:ext>
            </a:extLst>
          </p:cNvPr>
          <p:cNvSpPr txBox="1"/>
          <p:nvPr/>
        </p:nvSpPr>
        <p:spPr>
          <a:xfrm>
            <a:off x="8285872" y="5189960"/>
            <a:ext cx="3483980" cy="707886"/>
          </a:xfrm>
          <a:prstGeom prst="rect">
            <a:avLst/>
          </a:prstGeom>
          <a:noFill/>
        </p:spPr>
        <p:txBody>
          <a:bodyPr wrap="square" rtlCol="0">
            <a:spAutoFit/>
          </a:bodyPr>
          <a:lstStyle/>
          <a:p>
            <a:r>
              <a:rPr lang="en-US" sz="2000" dirty="0"/>
              <a:t>Debasree Bhattachajee</a:t>
            </a:r>
          </a:p>
          <a:p>
            <a:r>
              <a:rPr lang="en-US" sz="2000" dirty="0"/>
              <a:t>PG22/025</a:t>
            </a:r>
            <a:endParaRPr lang="en-IN" sz="2000" dirty="0"/>
          </a:p>
        </p:txBody>
      </p:sp>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Rectangle 27">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ctr"/>
            <a:r>
              <a:rPr lang="en-US" sz="4000" b="1" kern="1200" dirty="0">
                <a:solidFill>
                  <a:srgbClr val="FFFFFF"/>
                </a:solidFill>
                <a:latin typeface="+mj-lt"/>
                <a:ea typeface="+mj-ea"/>
                <a:cs typeface="+mj-cs"/>
              </a:rPr>
              <a:t>Discussion </a:t>
            </a:r>
          </a:p>
        </p:txBody>
      </p:sp>
      <p:sp>
        <p:nvSpPr>
          <p:cNvPr id="8" name="TextBox 7">
            <a:extLst>
              <a:ext uri="{FF2B5EF4-FFF2-40B4-BE49-F238E27FC236}">
                <a16:creationId xmlns:a16="http://schemas.microsoft.com/office/drawing/2014/main" id="{94A0CA1A-1772-7221-E097-51FB14B46206}"/>
              </a:ext>
            </a:extLst>
          </p:cNvPr>
          <p:cNvSpPr txBox="1"/>
          <p:nvPr/>
        </p:nvSpPr>
        <p:spPr>
          <a:xfrm>
            <a:off x="4810259" y="649480"/>
            <a:ext cx="6555347" cy="5546047"/>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000"/>
              <a:t>The study's findings emphasize the need for continuous improvement in appointment scheduling systems. Key areas for enhancement include improving system usability, reducing technical issues, and enhancing communication mechanisms. The importance of training and support for staff was also highlighted, as these factors significantly impact the effectiveness of the systems</a:t>
            </a: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26AD20E6-394B-4DF0-96A5-9647FF39C943}" type="slidenum">
              <a:rPr lang="en-US" sz="1100">
                <a:solidFill>
                  <a:schemeClr val="tx1">
                    <a:lumMod val="50000"/>
                    <a:lumOff val="50000"/>
                  </a:schemeClr>
                </a:solidFill>
              </a:rPr>
              <a:pPr>
                <a:spcAft>
                  <a:spcPts val="600"/>
                </a:spcAft>
              </a:pPr>
              <a:t>10</a:t>
            </a:fld>
            <a:endParaRPr lang="en-US" sz="1100">
              <a:solidFill>
                <a:schemeClr val="tx1">
                  <a:lumMod val="50000"/>
                  <a:lumOff val="50000"/>
                </a:schemeClr>
              </a:solidFill>
            </a:endParaRPr>
          </a:p>
        </p:txBody>
      </p:sp>
      <p:pic>
        <p:nvPicPr>
          <p:cNvPr id="10" name="Picture 9" descr="A black and white logo&#10;&#10;Description automatically generated">
            <a:extLst>
              <a:ext uri="{FF2B5EF4-FFF2-40B4-BE49-F238E27FC236}">
                <a16:creationId xmlns:a16="http://schemas.microsoft.com/office/drawing/2014/main" id="{82A601A8-B7F3-0787-8CD9-08CDF42008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862164" cy="876519"/>
          </a:xfrm>
          <a:prstGeom prst="rect">
            <a:avLst/>
          </a:prstGeom>
        </p:spPr>
      </p:pic>
      <p:pic>
        <p:nvPicPr>
          <p:cNvPr id="11" name="Picture 10" descr="A blue and grey logo&#10;&#10;Description automatically generated">
            <a:extLst>
              <a:ext uri="{FF2B5EF4-FFF2-40B4-BE49-F238E27FC236}">
                <a16:creationId xmlns:a16="http://schemas.microsoft.com/office/drawing/2014/main" id="{C19A75D9-C87F-BD57-C0FD-D2273CDE0B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99406" y="25509"/>
            <a:ext cx="2192594" cy="742735"/>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Rectangle 2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ctr"/>
            <a:r>
              <a:rPr lang="en-US" sz="4000" b="1" kern="1200">
                <a:solidFill>
                  <a:srgbClr val="FFFFFF"/>
                </a:solidFill>
                <a:latin typeface="+mj-lt"/>
                <a:ea typeface="+mj-ea"/>
                <a:cs typeface="+mj-cs"/>
              </a:rPr>
              <a:t>Conclusion</a:t>
            </a:r>
          </a:p>
        </p:txBody>
      </p:sp>
      <p:sp>
        <p:nvSpPr>
          <p:cNvPr id="8" name="TextBox 7">
            <a:extLst>
              <a:ext uri="{FF2B5EF4-FFF2-40B4-BE49-F238E27FC236}">
                <a16:creationId xmlns:a16="http://schemas.microsoft.com/office/drawing/2014/main" id="{014920A6-72C2-B39F-B19C-E98075A7DCF8}"/>
              </a:ext>
            </a:extLst>
          </p:cNvPr>
          <p:cNvSpPr txBox="1"/>
          <p:nvPr/>
        </p:nvSpPr>
        <p:spPr>
          <a:xfrm>
            <a:off x="4810259" y="649480"/>
            <a:ext cx="6555347" cy="5546047"/>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000"/>
              <a:t>This study provides a comprehensive evaluation of appointment scheduling systems in front office operations, bridging the gap between theoretical understanding and practical application. By addressing identified challenges and incorporating feedback from frontline staff, healthcare organizations can enhance patient experiences, streamline operations, and optimize resource allocation. The study's implications extend to healthcare administrators, policymakers, and technology developers, underscoring the importance of investing in user-friendly, reliable, and communicative systems​</a:t>
            </a: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26AD20E6-394B-4DF0-96A5-9647FF39C943}" type="slidenum">
              <a:rPr lang="en-US" sz="1100">
                <a:solidFill>
                  <a:schemeClr val="tx1">
                    <a:lumMod val="50000"/>
                    <a:lumOff val="50000"/>
                  </a:schemeClr>
                </a:solidFill>
              </a:rPr>
              <a:pPr>
                <a:spcAft>
                  <a:spcPts val="600"/>
                </a:spcAft>
              </a:pPr>
              <a:t>11</a:t>
            </a:fld>
            <a:endParaRPr lang="en-US" sz="1100">
              <a:solidFill>
                <a:schemeClr val="tx1">
                  <a:lumMod val="50000"/>
                  <a:lumOff val="50000"/>
                </a:schemeClr>
              </a:solidFill>
            </a:endParaRPr>
          </a:p>
        </p:txBody>
      </p:sp>
      <p:pic>
        <p:nvPicPr>
          <p:cNvPr id="9" name="Picture 8" descr="A black and white logo&#10;&#10;Description automatically generated">
            <a:extLst>
              <a:ext uri="{FF2B5EF4-FFF2-40B4-BE49-F238E27FC236}">
                <a16:creationId xmlns:a16="http://schemas.microsoft.com/office/drawing/2014/main" id="{4CC16846-E5F6-7148-631E-640E044EBC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862164" cy="876519"/>
          </a:xfrm>
          <a:prstGeom prst="rect">
            <a:avLst/>
          </a:prstGeom>
        </p:spPr>
      </p:pic>
      <p:pic>
        <p:nvPicPr>
          <p:cNvPr id="10" name="Picture 9" descr="A blue and grey logo&#10;&#10;Description automatically generated">
            <a:extLst>
              <a:ext uri="{FF2B5EF4-FFF2-40B4-BE49-F238E27FC236}">
                <a16:creationId xmlns:a16="http://schemas.microsoft.com/office/drawing/2014/main" id="{4F9BE1E0-BD5E-C020-D25E-134B396E13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99406" y="25509"/>
            <a:ext cx="2192594" cy="742735"/>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826396" y="586855"/>
            <a:ext cx="4230100" cy="3387497"/>
          </a:xfrm>
        </p:spPr>
        <p:txBody>
          <a:bodyPr vert="horz" lIns="91440" tIns="45720" rIns="91440" bIns="45720" rtlCol="0" anchor="b">
            <a:normAutofit/>
          </a:bodyPr>
          <a:lstStyle/>
          <a:p>
            <a:pPr algn="r"/>
            <a:r>
              <a:rPr lang="en-US" sz="4000" b="1" kern="1200">
                <a:solidFill>
                  <a:srgbClr val="FFFFFF"/>
                </a:solidFill>
                <a:latin typeface="+mj-lt"/>
                <a:ea typeface="+mj-ea"/>
                <a:cs typeface="+mj-cs"/>
              </a:rPr>
              <a:t>References</a:t>
            </a:r>
          </a:p>
        </p:txBody>
      </p:sp>
      <p:sp>
        <p:nvSpPr>
          <p:cNvPr id="17" name="TextBox 16">
            <a:extLst>
              <a:ext uri="{FF2B5EF4-FFF2-40B4-BE49-F238E27FC236}">
                <a16:creationId xmlns:a16="http://schemas.microsoft.com/office/drawing/2014/main" id="{D2190473-B140-DE4D-6616-6B1799C777CF}"/>
              </a:ext>
            </a:extLst>
          </p:cNvPr>
          <p:cNvSpPr txBox="1"/>
          <p:nvPr/>
        </p:nvSpPr>
        <p:spPr>
          <a:xfrm>
            <a:off x="5056496" y="1230482"/>
            <a:ext cx="7064478" cy="5994568"/>
          </a:xfrm>
          <a:prstGeom prst="rect">
            <a:avLst/>
          </a:prstGeom>
        </p:spPr>
        <p:txBody>
          <a:bodyPr vert="horz" lIns="91440" tIns="45720" rIns="91440" bIns="45720" rtlCol="0" anchor="ctr">
            <a:normAutofit fontScale="62500" lnSpcReduction="20000"/>
          </a:bodyPr>
          <a:lstStyle/>
          <a:p>
            <a:pPr marL="685800" marR="74930" lvl="2">
              <a:lnSpc>
                <a:spcPct val="90000"/>
              </a:lnSpc>
              <a:spcBef>
                <a:spcPts val="885"/>
              </a:spcBef>
              <a:spcAft>
                <a:spcPts val="1000"/>
              </a:spcAft>
              <a:tabLst>
                <a:tab pos="521335" algn="l"/>
              </a:tabLst>
            </a:pPr>
            <a:r>
              <a:rPr lang="en-US" sz="2300" dirty="0">
                <a:effectLst/>
                <a:latin typeface="Times New Roman" panose="02020603050405020304" pitchFamily="18" charset="0"/>
                <a:cs typeface="Times New Roman" panose="02020603050405020304" pitchFamily="18" charset="0"/>
              </a:rPr>
              <a:t>1. Smith, A. et al. (20XX). "The Impact of Appointment Scheduling Software on</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Clinic Workflows."</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Journal</a:t>
            </a:r>
            <a:r>
              <a:rPr lang="en-US" sz="2300" spc="-10"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of</a:t>
            </a:r>
            <a:r>
              <a:rPr lang="en-US" sz="2300" spc="10"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Healthcare</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Administration,</a:t>
            </a:r>
            <a:r>
              <a:rPr lang="en-US" sz="2300" spc="-10"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25(3),</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45-60.</a:t>
            </a:r>
            <a:endParaRPr lang="en-US" sz="2300" dirty="0">
              <a:latin typeface="Times New Roman" panose="02020603050405020304" pitchFamily="18" charset="0"/>
              <a:cs typeface="Times New Roman" panose="02020603050405020304" pitchFamily="18" charset="0"/>
            </a:endParaRPr>
          </a:p>
          <a:p>
            <a:pPr marL="685800" marR="74930" lvl="2">
              <a:lnSpc>
                <a:spcPct val="90000"/>
              </a:lnSpc>
              <a:spcBef>
                <a:spcPts val="885"/>
              </a:spcBef>
              <a:spcAft>
                <a:spcPts val="1000"/>
              </a:spcAft>
              <a:tabLst>
                <a:tab pos="521335" algn="l"/>
              </a:tabLst>
            </a:pPr>
            <a:r>
              <a:rPr lang="en-US" sz="2300" dirty="0">
                <a:latin typeface="Times New Roman" panose="02020603050405020304" pitchFamily="18" charset="0"/>
                <a:cs typeface="Times New Roman" panose="02020603050405020304" pitchFamily="18" charset="0"/>
              </a:rPr>
              <a:t>2. </a:t>
            </a:r>
            <a:r>
              <a:rPr lang="en-US" sz="2300" dirty="0">
                <a:effectLst/>
                <a:latin typeface="Times New Roman" panose="02020603050405020304" pitchFamily="18" charset="0"/>
                <a:cs typeface="Times New Roman" panose="02020603050405020304" pitchFamily="18" charset="0"/>
              </a:rPr>
              <a:t>Brown, D. et al. (20XX). "Usability Assessment of Appointment Scheduling</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Systems in Healthcare Settings." International Journal of Medical Informatics,</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35(4),</a:t>
            </a:r>
            <a:r>
              <a:rPr lang="en-US" sz="2300" spc="-10"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220-235.</a:t>
            </a:r>
          </a:p>
          <a:p>
            <a:pPr marL="685800" marR="74930" lvl="2">
              <a:lnSpc>
                <a:spcPct val="90000"/>
              </a:lnSpc>
              <a:spcBef>
                <a:spcPts val="885"/>
              </a:spcBef>
              <a:spcAft>
                <a:spcPts val="1000"/>
              </a:spcAft>
              <a:tabLst>
                <a:tab pos="521335" algn="l"/>
              </a:tabLst>
            </a:pPr>
            <a:r>
              <a:rPr lang="en-US" sz="2300" dirty="0">
                <a:effectLst/>
                <a:latin typeface="Times New Roman" panose="02020603050405020304" pitchFamily="18" charset="0"/>
                <a:cs typeface="Times New Roman" panose="02020603050405020304" pitchFamily="18" charset="0"/>
              </a:rPr>
              <a:t>3. Garcia, M. &amp; Rodriguez, L. (20XX). "Enhancing Staff Training for Improved</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Appointment</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Scheduling</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Performance."</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Healthcare</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Education</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and</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Training</a:t>
            </a:r>
            <a:r>
              <a:rPr lang="en-US" sz="2300" spc="-310"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Journal,</a:t>
            </a:r>
            <a:r>
              <a:rPr lang="en-US" sz="2300" spc="-10"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18(1),</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55-68.</a:t>
            </a:r>
          </a:p>
          <a:p>
            <a:pPr marL="685800" marR="77470" lvl="2">
              <a:lnSpc>
                <a:spcPct val="90000"/>
              </a:lnSpc>
              <a:spcBef>
                <a:spcPts val="5"/>
              </a:spcBef>
              <a:spcAft>
                <a:spcPts val="1000"/>
              </a:spcAft>
              <a:tabLst>
                <a:tab pos="521335" algn="l"/>
              </a:tabLst>
            </a:pPr>
            <a:r>
              <a:rPr lang="en-US" sz="2300" dirty="0">
                <a:effectLst/>
                <a:latin typeface="Times New Roman" panose="02020603050405020304" pitchFamily="18" charset="0"/>
                <a:cs typeface="Times New Roman" panose="02020603050405020304" pitchFamily="18" charset="0"/>
              </a:rPr>
              <a:t>4. Patel, S. et al. (20XX). "Patient Preferences and Satisfaction with Appointment</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Scheduling Processes."</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Patient</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Experience</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Journal,</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8(2),</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75-88</a:t>
            </a:r>
          </a:p>
          <a:p>
            <a:pPr marL="685800" marR="76200" lvl="2">
              <a:lnSpc>
                <a:spcPct val="90000"/>
              </a:lnSpc>
              <a:spcBef>
                <a:spcPts val="5"/>
              </a:spcBef>
              <a:spcAft>
                <a:spcPts val="1000"/>
              </a:spcAft>
              <a:tabLst>
                <a:tab pos="521335" algn="l"/>
              </a:tabLst>
            </a:pPr>
            <a:r>
              <a:rPr lang="en-US" sz="2300" dirty="0">
                <a:effectLst/>
                <a:latin typeface="Times New Roman" panose="02020603050405020304" pitchFamily="18" charset="0"/>
                <a:cs typeface="Times New Roman" panose="02020603050405020304" pitchFamily="18" charset="0"/>
              </a:rPr>
              <a:t>5. Nguyen, T. et al. (20XX). "Integrating Appointment Scheduling Systems with</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Electronic Health Records." Journal of Health Information Management, 30(1),</a:t>
            </a:r>
            <a:r>
              <a:rPr lang="en-US" sz="2300" spc="-310"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20-35.</a:t>
            </a:r>
          </a:p>
          <a:p>
            <a:pPr>
              <a:lnSpc>
                <a:spcPct val="90000"/>
              </a:lnSpc>
            </a:pPr>
            <a:endParaRPr lang="en-US" sz="2300" dirty="0">
              <a:effectLst/>
              <a:latin typeface="Times New Roman" panose="02020603050405020304" pitchFamily="18" charset="0"/>
              <a:cs typeface="Times New Roman" panose="02020603050405020304" pitchFamily="18" charset="0"/>
            </a:endParaRPr>
          </a:p>
          <a:p>
            <a:pPr marL="685800" marR="74930" lvl="2">
              <a:lnSpc>
                <a:spcPct val="90000"/>
              </a:lnSpc>
              <a:spcAft>
                <a:spcPts val="1000"/>
              </a:spcAft>
              <a:tabLst>
                <a:tab pos="521335" algn="l"/>
              </a:tabLst>
            </a:pPr>
            <a:r>
              <a:rPr lang="en-US" sz="2300" dirty="0">
                <a:effectLst/>
                <a:latin typeface="Times New Roman" panose="02020603050405020304" pitchFamily="18" charset="0"/>
                <a:cs typeface="Times New Roman" panose="02020603050405020304" pitchFamily="18" charset="0"/>
              </a:rPr>
              <a:t>6. Lee,</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K.</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&amp;</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Kim,</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J.</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(20XX).</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"Strategies</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for</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Addressing</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Overbooking</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in</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Appointment</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Scheduling</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Systems."</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Healthcare</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Operations</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Management</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Review,</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12(3),</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140-155</a:t>
            </a:r>
          </a:p>
          <a:p>
            <a:pPr marL="685800" marR="74930" lvl="2">
              <a:lnSpc>
                <a:spcPct val="90000"/>
              </a:lnSpc>
              <a:spcAft>
                <a:spcPts val="1000"/>
              </a:spcAft>
              <a:tabLst>
                <a:tab pos="521335" algn="l"/>
              </a:tabLst>
            </a:pPr>
            <a:r>
              <a:rPr lang="en-US" sz="2300" dirty="0">
                <a:latin typeface="Times New Roman" panose="02020603050405020304" pitchFamily="18" charset="0"/>
                <a:cs typeface="Times New Roman" panose="02020603050405020304" pitchFamily="18" charset="0"/>
              </a:rPr>
              <a:t>7. </a:t>
            </a:r>
            <a:r>
              <a:rPr lang="en-US" sz="2300" dirty="0">
                <a:effectLst/>
                <a:latin typeface="Times New Roman" panose="02020603050405020304" pitchFamily="18" charset="0"/>
                <a:cs typeface="Times New Roman" panose="02020603050405020304" pitchFamily="18" charset="0"/>
              </a:rPr>
              <a:t>Johnson,</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B.</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&amp;</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Williams,</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C.</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(20XX).</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"Improving</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Patient</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Access</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through</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Appointment Scheduling Systems." Healthcare Management Review, 10(2),</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112-125.</a:t>
            </a:r>
          </a:p>
          <a:p>
            <a:pPr marL="685800" marR="74930" lvl="2">
              <a:lnSpc>
                <a:spcPct val="90000"/>
              </a:lnSpc>
              <a:spcAft>
                <a:spcPts val="1000"/>
              </a:spcAft>
              <a:tabLst>
                <a:tab pos="521335" algn="l"/>
              </a:tabLst>
            </a:pPr>
            <a:r>
              <a:rPr lang="en-US" sz="2300" dirty="0">
                <a:latin typeface="Times New Roman" panose="02020603050405020304" pitchFamily="18" charset="0"/>
                <a:cs typeface="Times New Roman" panose="02020603050405020304" pitchFamily="18" charset="0"/>
              </a:rPr>
              <a:t>8. </a:t>
            </a:r>
            <a:r>
              <a:rPr lang="en-US" sz="2300" dirty="0">
                <a:effectLst/>
                <a:latin typeface="Times New Roman" panose="02020603050405020304" pitchFamily="18" charset="0"/>
                <a:cs typeface="Times New Roman" panose="02020603050405020304" pitchFamily="18" charset="0"/>
              </a:rPr>
              <a:t>Adams,</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R.</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&amp;</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Clark,</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E.</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(20XX).</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"Impact</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of</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Patient-Centered</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Scheduling</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Approaches on Clinic Efficiency." Journal of Medical Practice Management,</a:t>
            </a:r>
            <a:r>
              <a:rPr lang="en-US" sz="2300" spc="5"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22(4),</a:t>
            </a:r>
            <a:r>
              <a:rPr lang="en-US" sz="2300" spc="-10" dirty="0">
                <a:effectLst/>
                <a:latin typeface="Times New Roman" panose="02020603050405020304" pitchFamily="18" charset="0"/>
                <a:cs typeface="Times New Roman" panose="02020603050405020304" pitchFamily="18" charset="0"/>
              </a:rPr>
              <a:t> </a:t>
            </a:r>
            <a:r>
              <a:rPr lang="en-US" sz="2300" dirty="0">
                <a:effectLst/>
                <a:latin typeface="Times New Roman" panose="02020603050405020304" pitchFamily="18" charset="0"/>
                <a:cs typeface="Times New Roman" panose="02020603050405020304" pitchFamily="18" charset="0"/>
              </a:rPr>
              <a:t>180-195.</a:t>
            </a:r>
          </a:p>
          <a:p>
            <a:pPr indent="-228600">
              <a:lnSpc>
                <a:spcPct val="90000"/>
              </a:lnSpc>
              <a:buFont typeface="Arial" panose="020B0604020202020204" pitchFamily="34" charset="0"/>
              <a:buChar char="•"/>
            </a:pPr>
            <a:r>
              <a:rPr lang="en-US" sz="800" dirty="0">
                <a:effectLst/>
              </a:rPr>
              <a:t> </a:t>
            </a:r>
          </a:p>
          <a:p>
            <a:pPr marR="74930" lvl="2" indent="-228600">
              <a:lnSpc>
                <a:spcPct val="90000"/>
              </a:lnSpc>
              <a:spcAft>
                <a:spcPts val="1000"/>
              </a:spcAft>
              <a:buFont typeface="Arial" panose="020B0604020202020204" pitchFamily="34" charset="0"/>
              <a:buChar char="•"/>
              <a:tabLst>
                <a:tab pos="521335" algn="l"/>
              </a:tabLst>
            </a:pPr>
            <a:endParaRPr lang="en-US" sz="800" dirty="0">
              <a:effectLst/>
            </a:endParaRPr>
          </a:p>
          <a:p>
            <a:pPr marR="74930" lvl="2" indent="-228600">
              <a:lnSpc>
                <a:spcPct val="90000"/>
              </a:lnSpc>
              <a:spcAft>
                <a:spcPts val="1000"/>
              </a:spcAft>
              <a:buFont typeface="Arial" panose="020B0604020202020204" pitchFamily="34" charset="0"/>
              <a:buChar char="•"/>
              <a:tabLst>
                <a:tab pos="521335" algn="l"/>
              </a:tabLst>
            </a:pPr>
            <a:endParaRPr lang="en-US" sz="800" dirty="0">
              <a:effectLst/>
            </a:endParaRPr>
          </a:p>
          <a:p>
            <a:pPr marR="74930" lvl="2" indent="-228600">
              <a:lnSpc>
                <a:spcPct val="90000"/>
              </a:lnSpc>
              <a:spcAft>
                <a:spcPts val="1000"/>
              </a:spcAft>
              <a:buFont typeface="Arial" panose="020B0604020202020204" pitchFamily="34" charset="0"/>
              <a:buChar char="•"/>
              <a:tabLst>
                <a:tab pos="521335" algn="l"/>
              </a:tabLst>
            </a:pPr>
            <a:r>
              <a:rPr lang="en-US" sz="800" dirty="0">
                <a:effectLst/>
              </a:rPr>
              <a:t>.</a:t>
            </a:r>
          </a:p>
          <a:p>
            <a:pPr indent="-228600">
              <a:lnSpc>
                <a:spcPct val="90000"/>
              </a:lnSpc>
              <a:buFont typeface="Arial" panose="020B0604020202020204" pitchFamily="34" charset="0"/>
              <a:buChar char="•"/>
            </a:pPr>
            <a:r>
              <a:rPr lang="en-US" sz="800" dirty="0">
                <a:effectLst/>
              </a:rPr>
              <a:t> </a:t>
            </a:r>
          </a:p>
          <a:p>
            <a:pPr marL="1143000" marR="74930" lvl="2" indent="-228600">
              <a:lnSpc>
                <a:spcPct val="90000"/>
              </a:lnSpc>
              <a:spcBef>
                <a:spcPts val="885"/>
              </a:spcBef>
              <a:spcAft>
                <a:spcPts val="1000"/>
              </a:spcAft>
              <a:buFont typeface="Arial" panose="020B0604020202020204" pitchFamily="34" charset="0"/>
              <a:buChar char="•"/>
              <a:tabLst>
                <a:tab pos="521335" algn="l"/>
              </a:tabLst>
            </a:pPr>
            <a:endParaRPr lang="en-US" sz="800" dirty="0">
              <a:effectLst/>
            </a:endParaRPr>
          </a:p>
          <a:p>
            <a:pPr marL="1143000" marR="74930" lvl="2" indent="-228600">
              <a:lnSpc>
                <a:spcPct val="90000"/>
              </a:lnSpc>
              <a:spcBef>
                <a:spcPts val="885"/>
              </a:spcBef>
              <a:spcAft>
                <a:spcPts val="1000"/>
              </a:spcAft>
              <a:buFont typeface="Arial" panose="020B0604020202020204" pitchFamily="34" charset="0"/>
              <a:buChar char="•"/>
              <a:tabLst>
                <a:tab pos="521335" algn="l"/>
              </a:tabLst>
            </a:pPr>
            <a:endParaRPr lang="en-US" sz="800" dirty="0">
              <a:effectLst/>
            </a:endParaRPr>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26AD20E6-394B-4DF0-96A5-9647FF39C943}" type="slidenum">
              <a:rPr lang="en-US" sz="1100">
                <a:solidFill>
                  <a:schemeClr val="tx1">
                    <a:lumMod val="50000"/>
                    <a:lumOff val="50000"/>
                  </a:schemeClr>
                </a:solidFill>
              </a:rPr>
              <a:pPr>
                <a:spcAft>
                  <a:spcPts val="600"/>
                </a:spcAft>
              </a:pPr>
              <a:t>12</a:t>
            </a:fld>
            <a:endParaRPr lang="en-US" sz="1100">
              <a:solidFill>
                <a:schemeClr val="tx1">
                  <a:lumMod val="50000"/>
                  <a:lumOff val="50000"/>
                </a:schemeClr>
              </a:solidFill>
            </a:endParaRPr>
          </a:p>
        </p:txBody>
      </p:sp>
      <p:pic>
        <p:nvPicPr>
          <p:cNvPr id="22" name="Picture 21" descr="A black and white logo&#10;&#10;Description automatically generated">
            <a:extLst>
              <a:ext uri="{FF2B5EF4-FFF2-40B4-BE49-F238E27FC236}">
                <a16:creationId xmlns:a16="http://schemas.microsoft.com/office/drawing/2014/main" id="{74EE44D1-F19B-AC2D-D6F4-34A4FD2ADB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862164" cy="876519"/>
          </a:xfrm>
          <a:prstGeom prst="rect">
            <a:avLst/>
          </a:prstGeom>
        </p:spPr>
      </p:pic>
      <p:pic>
        <p:nvPicPr>
          <p:cNvPr id="23" name="Picture 22" descr="A blue and grey logo&#10;&#10;Description automatically generated">
            <a:extLst>
              <a:ext uri="{FF2B5EF4-FFF2-40B4-BE49-F238E27FC236}">
                <a16:creationId xmlns:a16="http://schemas.microsoft.com/office/drawing/2014/main" id="{0CE9474A-7AE1-CE20-62A2-3198238412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99406" y="25509"/>
            <a:ext cx="2192594" cy="742735"/>
          </a:xfrm>
          <a:prstGeom prst="rect">
            <a:avLst/>
          </a:prstGeom>
        </p:spPr>
      </p:pic>
    </p:spTree>
    <p:extLst>
      <p:ext uri="{BB962C8B-B14F-4D97-AF65-F5344CB8AC3E}">
        <p14:creationId xmlns:p14="http://schemas.microsoft.com/office/powerpoint/2010/main" val="149243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B577FF9-3543-4875-815D-3D87BD8A20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a:xfrm>
            <a:off x="874815" y="798703"/>
            <a:ext cx="5221185" cy="3072015"/>
          </a:xfrm>
        </p:spPr>
        <p:txBody>
          <a:bodyPr anchor="b">
            <a:normAutofit/>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a:xfrm>
            <a:off x="870148" y="3962792"/>
            <a:ext cx="5221185" cy="2102108"/>
          </a:xfrm>
        </p:spPr>
        <p:txBody>
          <a:bodyPr anchor="t">
            <a:normAutofit/>
          </a:bodyPr>
          <a:lstStyle/>
          <a:p>
            <a:r>
              <a:rPr lang="en-IN" dirty="0"/>
              <a:t>Any Questions</a:t>
            </a:r>
          </a:p>
        </p:txBody>
      </p:sp>
      <p:sp>
        <p:nvSpPr>
          <p:cNvPr id="13" name="Freeform: Shape 12">
            <a:extLst>
              <a:ext uri="{FF2B5EF4-FFF2-40B4-BE49-F238E27FC236}">
                <a16:creationId xmlns:a16="http://schemas.microsoft.com/office/drawing/2014/main" id="{F5569EEC-E12F-4856-B407-02B2813A4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CF860788-3A6A-45A3-B3F1-06F159665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67336"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DF1E3393-B852-4883-B778-ED3525112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32259"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a:xfrm>
            <a:off x="8610600" y="6356350"/>
            <a:ext cx="2711252" cy="365125"/>
          </a:xfrm>
        </p:spPr>
        <p:txBody>
          <a:bodyPr>
            <a:normAutofit/>
          </a:bodyPr>
          <a:lstStyle/>
          <a:p>
            <a:pPr>
              <a:spcAft>
                <a:spcPts val="600"/>
              </a:spcAft>
            </a:pPr>
            <a:fld id="{26AD20E6-394B-4DF0-96A5-9647FF39C943}" type="slidenum">
              <a:rPr lang="en-IN" smtClean="0"/>
              <a:pPr>
                <a:spcAft>
                  <a:spcPts val="600"/>
                </a:spcAft>
              </a:pPr>
              <a:t>13</a:t>
            </a:fld>
            <a:endParaRPr lang="en-IN"/>
          </a:p>
        </p:txBody>
      </p:sp>
      <p:sp>
        <p:nvSpPr>
          <p:cNvPr id="19" name="Freeform: Shape 18">
            <a:extLst>
              <a:ext uri="{FF2B5EF4-FFF2-40B4-BE49-F238E27FC236}">
                <a16:creationId xmlns:a16="http://schemas.microsoft.com/office/drawing/2014/main" id="{39853D09-4205-4CC7-83EB-288E886AC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8440"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0D040B79-3E73-4A31-840D-D6B9C9FDF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7511"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156C6AE5-3F8B-42AC-9EA4-1B686A11E9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3820" y="5835650"/>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3675246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D50F262-343C-4101-AB3C-9DA1072F73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person standing in a hallway&#10;&#10;Description automatically generated">
            <a:extLst>
              <a:ext uri="{FF2B5EF4-FFF2-40B4-BE49-F238E27FC236}">
                <a16:creationId xmlns:a16="http://schemas.microsoft.com/office/drawing/2014/main" id="{0F4B6983-F2E4-5E9C-0BEE-9226F0544750}"/>
              </a:ext>
            </a:extLst>
          </p:cNvPr>
          <p:cNvPicPr>
            <a:picLocks noChangeAspect="1"/>
          </p:cNvPicPr>
          <p:nvPr/>
        </p:nvPicPr>
        <p:blipFill rotWithShape="1">
          <a:blip r:embed="rId2">
            <a:extLst>
              <a:ext uri="{28A0092B-C50C-407E-A947-70E740481C1C}">
                <a14:useLocalDpi xmlns:a14="http://schemas.microsoft.com/office/drawing/2010/main" val="0"/>
              </a:ext>
            </a:extLst>
          </a:blip>
          <a:srcRect l="3461" r="11463"/>
          <a:stretch/>
        </p:blipFill>
        <p:spPr>
          <a:xfrm>
            <a:off x="7816130" y="-2"/>
            <a:ext cx="4375870" cy="6858000"/>
          </a:xfrm>
          <a:custGeom>
            <a:avLst/>
            <a:gdLst/>
            <a:ahLst/>
            <a:cxnLst/>
            <a:rect l="l" t="t" r="r" b="b"/>
            <a:pathLst>
              <a:path w="4375870" h="6858000">
                <a:moveTo>
                  <a:pt x="4441" y="0"/>
                </a:moveTo>
                <a:lnTo>
                  <a:pt x="4375870" y="0"/>
                </a:lnTo>
                <a:lnTo>
                  <a:pt x="4375870" y="23"/>
                </a:lnTo>
                <a:lnTo>
                  <a:pt x="4375870" y="6858000"/>
                </a:lnTo>
                <a:lnTo>
                  <a:pt x="0" y="6858000"/>
                </a:lnTo>
                <a:lnTo>
                  <a:pt x="106674" y="6638378"/>
                </a:lnTo>
                <a:cubicBezTo>
                  <a:pt x="530028" y="5720938"/>
                  <a:pt x="777229" y="4614948"/>
                  <a:pt x="777229" y="3424428"/>
                </a:cubicBezTo>
                <a:cubicBezTo>
                  <a:pt x="777229" y="2233909"/>
                  <a:pt x="530028" y="1127919"/>
                  <a:pt x="106674" y="210478"/>
                </a:cubicBezTo>
                <a:close/>
              </a:path>
            </a:pathLst>
          </a:custGeom>
        </p:spPr>
      </p:pic>
      <p:pic>
        <p:nvPicPr>
          <p:cNvPr id="13" name="Picture 12" descr="A person standing in front of a sign&#10;&#10;Description automatically generated">
            <a:extLst>
              <a:ext uri="{FF2B5EF4-FFF2-40B4-BE49-F238E27FC236}">
                <a16:creationId xmlns:a16="http://schemas.microsoft.com/office/drawing/2014/main" id="{659772BB-229E-501F-4F40-42F1E61E946E}"/>
              </a:ext>
            </a:extLst>
          </p:cNvPr>
          <p:cNvPicPr>
            <a:picLocks noChangeAspect="1"/>
          </p:cNvPicPr>
          <p:nvPr/>
        </p:nvPicPr>
        <p:blipFill rotWithShape="1">
          <a:blip r:embed="rId3">
            <a:extLst>
              <a:ext uri="{28A0092B-C50C-407E-A947-70E740481C1C}">
                <a14:useLocalDpi xmlns:a14="http://schemas.microsoft.com/office/drawing/2010/main" val="0"/>
              </a:ext>
            </a:extLst>
          </a:blip>
          <a:srcRect r="1" b="21948"/>
          <a:stretch/>
        </p:blipFill>
        <p:spPr>
          <a:xfrm>
            <a:off x="3595404" y="33"/>
            <a:ext cx="4942298" cy="6857999"/>
          </a:xfrm>
          <a:custGeom>
            <a:avLst/>
            <a:gdLst/>
            <a:ahLst/>
            <a:cxnLst/>
            <a:rect l="l" t="t" r="r" b="b"/>
            <a:pathLst>
              <a:path w="4942298" h="6857999">
                <a:moveTo>
                  <a:pt x="0" y="0"/>
                </a:moveTo>
                <a:lnTo>
                  <a:pt x="4164238" y="0"/>
                </a:lnTo>
                <a:lnTo>
                  <a:pt x="4271743" y="210478"/>
                </a:lnTo>
                <a:cubicBezTo>
                  <a:pt x="4695097" y="1127919"/>
                  <a:pt x="4942298" y="2233909"/>
                  <a:pt x="4942298" y="3424428"/>
                </a:cubicBezTo>
                <a:cubicBezTo>
                  <a:pt x="4942298" y="4614948"/>
                  <a:pt x="4695097" y="5720938"/>
                  <a:pt x="4271743" y="6638378"/>
                </a:cubicBezTo>
                <a:lnTo>
                  <a:pt x="4159568" y="6857999"/>
                </a:lnTo>
                <a:lnTo>
                  <a:pt x="49488" y="6857999"/>
                </a:lnTo>
                <a:lnTo>
                  <a:pt x="119616" y="6721637"/>
                </a:lnTo>
                <a:cubicBezTo>
                  <a:pt x="540124" y="5863919"/>
                  <a:pt x="796416" y="4724528"/>
                  <a:pt x="796416" y="3474162"/>
                </a:cubicBezTo>
                <a:cubicBezTo>
                  <a:pt x="796416" y="2140439"/>
                  <a:pt x="504812" y="932979"/>
                  <a:pt x="33352" y="58950"/>
                </a:cubicBezTo>
                <a:close/>
              </a:path>
            </a:pathLst>
          </a:custGeom>
        </p:spPr>
      </p:pic>
      <p:sp useBgFill="1">
        <p:nvSpPr>
          <p:cNvPr id="32" name="Freeform: Shape 31">
            <a:extLst>
              <a:ext uri="{FF2B5EF4-FFF2-40B4-BE49-F238E27FC236}">
                <a16:creationId xmlns:a16="http://schemas.microsoft.com/office/drawing/2014/main" id="{6A0924B3-0260-445E-AFD7-9533C0D1B3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97136" cy="6858000"/>
          </a:xfrm>
          <a:custGeom>
            <a:avLst/>
            <a:gdLst>
              <a:gd name="connsiteX0" fmla="*/ 0 w 4397136"/>
              <a:gd name="connsiteY0" fmla="*/ 0 h 6858000"/>
              <a:gd name="connsiteX1" fmla="*/ 3599069 w 4397136"/>
              <a:gd name="connsiteY1" fmla="*/ 0 h 6858000"/>
              <a:gd name="connsiteX2" fmla="*/ 3634072 w 4397136"/>
              <a:gd name="connsiteY2" fmla="*/ 58977 h 6858000"/>
              <a:gd name="connsiteX3" fmla="*/ 4397136 w 4397136"/>
              <a:gd name="connsiteY3" fmla="*/ 3474189 h 6858000"/>
              <a:gd name="connsiteX4" fmla="*/ 3802221 w 4397136"/>
              <a:gd name="connsiteY4" fmla="*/ 6546415 h 6858000"/>
              <a:gd name="connsiteX5" fmla="*/ 3649466 w 4397136"/>
              <a:gd name="connsiteY5" fmla="*/ 6858000 h 6858000"/>
              <a:gd name="connsiteX6" fmla="*/ 0 w 4397136"/>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7136" h="6858000">
                <a:moveTo>
                  <a:pt x="0" y="0"/>
                </a:moveTo>
                <a:lnTo>
                  <a:pt x="3599069" y="0"/>
                </a:lnTo>
                <a:lnTo>
                  <a:pt x="3634072" y="58977"/>
                </a:lnTo>
                <a:cubicBezTo>
                  <a:pt x="4105532" y="933006"/>
                  <a:pt x="4397136" y="2140466"/>
                  <a:pt x="4397136" y="3474189"/>
                </a:cubicBezTo>
                <a:cubicBezTo>
                  <a:pt x="4397136" y="4641197"/>
                  <a:pt x="4173877" y="5711534"/>
                  <a:pt x="3802221" y="6546415"/>
                </a:cubicBezTo>
                <a:lnTo>
                  <a:pt x="3649466"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4" name="Freeform: Shape 33">
            <a:extLst>
              <a:ext uri="{FF2B5EF4-FFF2-40B4-BE49-F238E27FC236}">
                <a16:creationId xmlns:a16="http://schemas.microsoft.com/office/drawing/2014/main" id="{7C34E8CB-B972-4A94-8469-315C10C2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6504" cy="6858000"/>
          </a:xfrm>
          <a:custGeom>
            <a:avLst/>
            <a:gdLst>
              <a:gd name="connsiteX0" fmla="*/ 0 w 4386504"/>
              <a:gd name="connsiteY0" fmla="*/ 0 h 6858000"/>
              <a:gd name="connsiteX1" fmla="*/ 3588437 w 4386504"/>
              <a:gd name="connsiteY1" fmla="*/ 0 h 6858000"/>
              <a:gd name="connsiteX2" fmla="*/ 3623440 w 4386504"/>
              <a:gd name="connsiteY2" fmla="*/ 58977 h 6858000"/>
              <a:gd name="connsiteX3" fmla="*/ 4386504 w 4386504"/>
              <a:gd name="connsiteY3" fmla="*/ 3474189 h 6858000"/>
              <a:gd name="connsiteX4" fmla="*/ 3791589 w 4386504"/>
              <a:gd name="connsiteY4" fmla="*/ 6546415 h 6858000"/>
              <a:gd name="connsiteX5" fmla="*/ 3638834 w 4386504"/>
              <a:gd name="connsiteY5" fmla="*/ 6858000 h 6858000"/>
              <a:gd name="connsiteX6" fmla="*/ 0 w 438650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6504" h="6858000">
                <a:moveTo>
                  <a:pt x="0" y="0"/>
                </a:moveTo>
                <a:lnTo>
                  <a:pt x="3588437" y="0"/>
                </a:lnTo>
                <a:lnTo>
                  <a:pt x="3623440" y="58977"/>
                </a:lnTo>
                <a:cubicBezTo>
                  <a:pt x="4094900" y="933006"/>
                  <a:pt x="4386504" y="2140466"/>
                  <a:pt x="4386504" y="3474189"/>
                </a:cubicBezTo>
                <a:cubicBezTo>
                  <a:pt x="4386504" y="4641197"/>
                  <a:pt x="4163245" y="5711534"/>
                  <a:pt x="3791589" y="6546415"/>
                </a:cubicBezTo>
                <a:lnTo>
                  <a:pt x="363883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a:xfrm>
            <a:off x="438913" y="1511589"/>
            <a:ext cx="3430958" cy="2896432"/>
          </a:xfrm>
        </p:spPr>
        <p:txBody>
          <a:bodyPr vert="horz" lIns="91440" tIns="45720" rIns="91440" bIns="45720" rtlCol="0" anchor="b">
            <a:normAutofit/>
          </a:bodyPr>
          <a:lstStyle/>
          <a:p>
            <a:r>
              <a:rPr lang="en-US" sz="4000" b="1" kern="1200">
                <a:solidFill>
                  <a:schemeClr val="tx1"/>
                </a:solidFill>
                <a:latin typeface="+mj-lt"/>
                <a:ea typeface="+mj-ea"/>
                <a:cs typeface="+mj-cs"/>
              </a:rPr>
              <a:t>Pictorial Journey</a:t>
            </a:r>
          </a:p>
        </p:txBody>
      </p:sp>
      <p:sp>
        <p:nvSpPr>
          <p:cNvPr id="36" name="Rectangle 35">
            <a:extLst>
              <a:ext uri="{FF2B5EF4-FFF2-40B4-BE49-F238E27FC236}">
                <a16:creationId xmlns:a16="http://schemas.microsoft.com/office/drawing/2014/main" id="{114A821F-8663-46BA-8CC0-D4C44F639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a:endParaRPr>
          </a:p>
        </p:txBody>
      </p:sp>
      <p:sp>
        <p:nvSpPr>
          <p:cNvPr id="38" name="Rectangle 37">
            <a:extLst>
              <a:ext uri="{FF2B5EF4-FFF2-40B4-BE49-F238E27FC236}">
                <a16:creationId xmlns:a16="http://schemas.microsoft.com/office/drawing/2014/main" id="{67EF550F-47CE-4FB2-9DAC-12AD835C8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912" y="4544568"/>
            <a:ext cx="341496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a:xfrm>
            <a:off x="9009889" y="6356350"/>
            <a:ext cx="2743200" cy="365125"/>
          </a:xfrm>
        </p:spPr>
        <p:txBody>
          <a:bodyPr vert="horz" lIns="91440" tIns="45720" rIns="91440" bIns="45720" rtlCol="0" anchor="ctr">
            <a:normAutofit/>
          </a:bodyPr>
          <a:lstStyle/>
          <a:p>
            <a:pPr>
              <a:spcAft>
                <a:spcPts val="600"/>
              </a:spcAft>
            </a:pPr>
            <a:fld id="{26AD20E6-394B-4DF0-96A5-9647FF39C943}" type="slidenum">
              <a:rPr lang="en-US">
                <a:solidFill>
                  <a:schemeClr val="bg1"/>
                </a:solidFill>
              </a:rPr>
              <a:pPr>
                <a:spcAft>
                  <a:spcPts val="600"/>
                </a:spcAft>
              </a:pPr>
              <a:t>14</a:t>
            </a:fld>
            <a:endParaRPr lang="en-US">
              <a:solidFill>
                <a:schemeClr val="bg1"/>
              </a:solidFill>
            </a:endParaRPr>
          </a:p>
        </p:txBody>
      </p:sp>
      <p:pic>
        <p:nvPicPr>
          <p:cNvPr id="14" name="Picture 13" descr="A blue and grey logo&#10;&#10;Description automatically generated">
            <a:extLst>
              <a:ext uri="{FF2B5EF4-FFF2-40B4-BE49-F238E27FC236}">
                <a16:creationId xmlns:a16="http://schemas.microsoft.com/office/drawing/2014/main" id="{7783E8A4-514F-4916-8F0E-F17713C8F1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20254" y="25510"/>
            <a:ext cx="1771746" cy="600174"/>
          </a:xfrm>
          <a:prstGeom prst="rect">
            <a:avLst/>
          </a:prstGeom>
        </p:spPr>
      </p:pic>
    </p:spTree>
    <p:extLst>
      <p:ext uri="{BB962C8B-B14F-4D97-AF65-F5344CB8AC3E}">
        <p14:creationId xmlns:p14="http://schemas.microsoft.com/office/powerpoint/2010/main" val="233393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sp>
        <p:nvSpPr>
          <p:cNvPr id="5" name="Footer Placeholder 4">
            <a:extLst>
              <a:ext uri="{FF2B5EF4-FFF2-40B4-BE49-F238E27FC236}">
                <a16:creationId xmlns:a16="http://schemas.microsoft.com/office/drawing/2014/main"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8" name="Picture 7" descr="A screenshot of a phone&#10;&#10;Description automatically generated">
            <a:extLst>
              <a:ext uri="{FF2B5EF4-FFF2-40B4-BE49-F238E27FC236}">
                <a16:creationId xmlns:a16="http://schemas.microsoft.com/office/drawing/2014/main" id="{F5CAEC22-82AE-CFCA-E955-C056D85E5A39}"/>
              </a:ext>
            </a:extLst>
          </p:cNvPr>
          <p:cNvPicPr>
            <a:picLocks noChangeAspect="1"/>
          </p:cNvPicPr>
          <p:nvPr/>
        </p:nvPicPr>
        <p:blipFill rotWithShape="1">
          <a:blip r:embed="rId3">
            <a:extLst>
              <a:ext uri="{28A0092B-C50C-407E-A947-70E740481C1C}">
                <a14:useLocalDpi xmlns:a14="http://schemas.microsoft.com/office/drawing/2010/main" val="0"/>
              </a:ext>
            </a:extLst>
          </a:blip>
          <a:srcRect t="33118" b="31613"/>
          <a:stretch/>
        </p:blipFill>
        <p:spPr>
          <a:xfrm>
            <a:off x="3441290" y="1946787"/>
            <a:ext cx="5004620" cy="3687097"/>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2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466722" y="586855"/>
            <a:ext cx="3201366" cy="3387497"/>
          </a:xfrm>
        </p:spPr>
        <p:txBody>
          <a:bodyPr anchor="b">
            <a:normAutofit/>
          </a:bodyPr>
          <a:lstStyle/>
          <a:p>
            <a:pPr algn="r"/>
            <a:r>
              <a:rPr lang="en-IN" sz="4000" b="1" dirty="0">
                <a:solidFill>
                  <a:srgbClr val="FFFFFF"/>
                </a:solidFill>
              </a:rPr>
              <a:t>Introduction</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4820950" y="909617"/>
            <a:ext cx="6555347" cy="5546047"/>
          </a:xfrm>
        </p:spPr>
        <p:txBody>
          <a:bodyPr anchor="ctr">
            <a:normAutofit/>
          </a:bodyPr>
          <a:lstStyle/>
          <a:p>
            <a:r>
              <a:rPr lang="en-US" sz="2000" dirty="0">
                <a:latin typeface="Times New Roman" panose="02020603050405020304" pitchFamily="18" charset="0"/>
                <a:cs typeface="Times New Roman" panose="02020603050405020304" pitchFamily="18" charset="0"/>
              </a:rPr>
              <a:t>In the realm of modern business operations, efficient appointment scheduling systems stand as crucial pillars in enhancing customer satisfaction and optimizing organizational workflow. Front office operations, often serving as the initial point of contact for clients, heavily rely on the effectiveness of appointment scheduling systems to manage and coordinate appointments seamlessly. </a:t>
            </a:r>
          </a:p>
          <a:p>
            <a:r>
              <a:rPr lang="en-US" sz="2000" dirty="0">
                <a:latin typeface="Times New Roman" panose="02020603050405020304" pitchFamily="18" charset="0"/>
                <a:cs typeface="Times New Roman" panose="02020603050405020304" pitchFamily="18" charset="0"/>
              </a:rPr>
              <a:t>Evaluating the effectiveness of these systems is not merely a matter of technical proficiency but encompasses broader criteria such as user-friendliness, reliability, integration capabilities, and impact on operational efficiency.</a:t>
            </a:r>
            <a:endParaRPr lang="en-IN"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a:xfrm>
            <a:off x="11704320" y="6455664"/>
            <a:ext cx="448056" cy="365125"/>
          </a:xfrm>
        </p:spPr>
        <p:txBody>
          <a:bodyPr>
            <a:normAutofit/>
          </a:bodyPr>
          <a:lstStyle/>
          <a:p>
            <a:pPr>
              <a:spcAft>
                <a:spcPts val="600"/>
              </a:spcAft>
            </a:pPr>
            <a:fld id="{26AD20E6-394B-4DF0-96A5-9647FF39C943}" type="slidenum">
              <a:rPr lang="en-IN" sz="1100">
                <a:solidFill>
                  <a:schemeClr val="tx1">
                    <a:lumMod val="50000"/>
                    <a:lumOff val="50000"/>
                  </a:schemeClr>
                </a:solidFill>
              </a:rPr>
              <a:pPr>
                <a:spcAft>
                  <a:spcPts val="600"/>
                </a:spcAft>
              </a:pPr>
              <a:t>3</a:t>
            </a:fld>
            <a:endParaRPr lang="en-IN" sz="1100">
              <a:solidFill>
                <a:schemeClr val="tx1">
                  <a:lumMod val="50000"/>
                  <a:lumOff val="50000"/>
                </a:schemeClr>
              </a:solidFill>
            </a:endParaRPr>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862164" cy="876519"/>
          </a:xfrm>
          <a:prstGeom prst="rect">
            <a:avLst/>
          </a:prstGeom>
        </p:spPr>
      </p:pic>
      <p:pic>
        <p:nvPicPr>
          <p:cNvPr id="8" name="Picture 7" descr="A blue and grey logo&#10;&#10;Description automatically generated">
            <a:extLst>
              <a:ext uri="{FF2B5EF4-FFF2-40B4-BE49-F238E27FC236}">
                <a16:creationId xmlns:a16="http://schemas.microsoft.com/office/drawing/2014/main" id="{D398A664-648B-5300-EE8C-A928AE13BF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99406" y="25509"/>
            <a:ext cx="2192594" cy="742735"/>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01B0A7A-B013-7D4B-C296-7EB0EDBBBC86}"/>
              </a:ext>
            </a:extLst>
          </p:cNvPr>
          <p:cNvSpPr>
            <a:spLocks noGrp="1"/>
          </p:cNvSpPr>
          <p:nvPr>
            <p:ph idx="1"/>
          </p:nvPr>
        </p:nvSpPr>
        <p:spPr>
          <a:xfrm>
            <a:off x="4698858" y="909617"/>
            <a:ext cx="6555347" cy="5546047"/>
          </a:xfrm>
        </p:spPr>
        <p:txBody>
          <a:bodyPr anchor="ctr">
            <a:normAutofit/>
          </a:bodyPr>
          <a:lstStyle/>
          <a:p>
            <a:r>
              <a:rPr lang="en-US" sz="1700" dirty="0">
                <a:latin typeface="Times New Roman" panose="02020603050405020304" pitchFamily="18" charset="0"/>
                <a:cs typeface="Times New Roman" panose="02020603050405020304" pitchFamily="18" charset="0"/>
              </a:rPr>
              <a:t>This evaluation entails assessing how well the scheduling system aligns with the specific needs and demands of the organization and its clientele. Factors such as ease of use for both staff and customers, flexibility in accommodating varying appointment types and durations, synchronization with existing calendars and databases, and responsiveness to changes or cancellations are paramount. Moreover, the ability of the system to minimize scheduling conflicts, reduce waiting times, and improve overall service delivery contributes significantly to its effectiveness.</a:t>
            </a:r>
          </a:p>
          <a:p>
            <a:r>
              <a:rPr lang="en-US" sz="1700" dirty="0">
                <a:latin typeface="Times New Roman" panose="02020603050405020304" pitchFamily="18" charset="0"/>
                <a:cs typeface="Times New Roman" panose="02020603050405020304" pitchFamily="18" charset="0"/>
              </a:rPr>
              <a:t>Furthermore, the impact of appointment scheduling systems on customer experience cannot be overstated. A well-designed system should enhance convenience, provide timely reminders, and offer multiple communication channels for appointment confirmations and updates. These elements collectively contribute to customer satisfaction, loyalty, and ultimately, the organization's reputation.</a:t>
            </a:r>
          </a:p>
          <a:p>
            <a:r>
              <a:rPr lang="en-US" sz="1700" dirty="0">
                <a:latin typeface="Times New Roman" panose="02020603050405020304" pitchFamily="18" charset="0"/>
                <a:cs typeface="Times New Roman" panose="02020603050405020304" pitchFamily="18" charset="0"/>
              </a:rPr>
              <a:t>In this introductory exploration, we delve into the key dimensions that underpin the assessment of appointment scheduling systems within front office operations. By scrutinizing these systems through a multifaceted lens, organizations can effectively gauge their efficacy and make informed decisions to optimize operational efficiencies and enhance overall customer experience.</a:t>
            </a:r>
          </a:p>
          <a:p>
            <a:endParaRPr lang="en-IN" sz="1700" dirty="0"/>
          </a:p>
        </p:txBody>
      </p:sp>
      <p:sp>
        <p:nvSpPr>
          <p:cNvPr id="5" name="Slide Number Placeholder 4">
            <a:extLst>
              <a:ext uri="{FF2B5EF4-FFF2-40B4-BE49-F238E27FC236}">
                <a16:creationId xmlns:a16="http://schemas.microsoft.com/office/drawing/2014/main" id="{CF44BF52-3C60-2FEE-58F1-5CC1D031978D}"/>
              </a:ext>
            </a:extLst>
          </p:cNvPr>
          <p:cNvSpPr>
            <a:spLocks noGrp="1"/>
          </p:cNvSpPr>
          <p:nvPr>
            <p:ph type="sldNum" sz="quarter" idx="12"/>
          </p:nvPr>
        </p:nvSpPr>
        <p:spPr>
          <a:xfrm>
            <a:off x="11704320" y="6455664"/>
            <a:ext cx="448056" cy="365125"/>
          </a:xfrm>
        </p:spPr>
        <p:txBody>
          <a:bodyPr>
            <a:normAutofit/>
          </a:bodyPr>
          <a:lstStyle/>
          <a:p>
            <a:pPr>
              <a:spcAft>
                <a:spcPts val="600"/>
              </a:spcAft>
            </a:pPr>
            <a:fld id="{26AD20E6-394B-4DF0-96A5-9647FF39C943}" type="slidenum">
              <a:rPr lang="en-IN" sz="1100">
                <a:solidFill>
                  <a:schemeClr val="tx1">
                    <a:lumMod val="50000"/>
                    <a:lumOff val="50000"/>
                  </a:schemeClr>
                </a:solidFill>
              </a:rPr>
              <a:pPr>
                <a:spcAft>
                  <a:spcPts val="600"/>
                </a:spcAft>
              </a:pPr>
              <a:t>4</a:t>
            </a:fld>
            <a:endParaRPr lang="en-IN" sz="1100">
              <a:solidFill>
                <a:schemeClr val="tx1">
                  <a:lumMod val="50000"/>
                  <a:lumOff val="50000"/>
                </a:schemeClr>
              </a:solidFill>
            </a:endParaRPr>
          </a:p>
        </p:txBody>
      </p:sp>
      <p:sp>
        <p:nvSpPr>
          <p:cNvPr id="7" name="Title 1">
            <a:extLst>
              <a:ext uri="{FF2B5EF4-FFF2-40B4-BE49-F238E27FC236}">
                <a16:creationId xmlns:a16="http://schemas.microsoft.com/office/drawing/2014/main" id="{2F5AA5D1-48CF-F180-D28B-1F5D3193E269}"/>
              </a:ext>
            </a:extLst>
          </p:cNvPr>
          <p:cNvSpPr>
            <a:spLocks noGrp="1"/>
          </p:cNvSpPr>
          <p:nvPr>
            <p:ph type="title"/>
          </p:nvPr>
        </p:nvSpPr>
        <p:spPr>
          <a:xfrm>
            <a:off x="241639" y="717894"/>
            <a:ext cx="3201366" cy="3387497"/>
          </a:xfrm>
        </p:spPr>
        <p:txBody>
          <a:bodyPr anchor="b">
            <a:normAutofit/>
          </a:bodyPr>
          <a:lstStyle/>
          <a:p>
            <a:pPr algn="r"/>
            <a:r>
              <a:rPr lang="en-IN" sz="4000" b="1" dirty="0">
                <a:solidFill>
                  <a:srgbClr val="FFFFFF"/>
                </a:solidFill>
              </a:rPr>
              <a:t>Introduction</a:t>
            </a:r>
          </a:p>
        </p:txBody>
      </p:sp>
      <p:pic>
        <p:nvPicPr>
          <p:cNvPr id="8" name="Picture 7">
            <a:extLst>
              <a:ext uri="{FF2B5EF4-FFF2-40B4-BE49-F238E27FC236}">
                <a16:creationId xmlns:a16="http://schemas.microsoft.com/office/drawing/2014/main" id="{F0131909-76DB-43BF-D717-4FD5BBDE37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862164" cy="876519"/>
          </a:xfrm>
          <a:prstGeom prst="rect">
            <a:avLst/>
          </a:prstGeom>
        </p:spPr>
      </p:pic>
      <p:pic>
        <p:nvPicPr>
          <p:cNvPr id="9" name="Picture 8" descr="A blue and grey logo&#10;&#10;Description automatically generated">
            <a:extLst>
              <a:ext uri="{FF2B5EF4-FFF2-40B4-BE49-F238E27FC236}">
                <a16:creationId xmlns:a16="http://schemas.microsoft.com/office/drawing/2014/main" id="{E37A6492-1D22-AC5D-42A3-7F1F9CF640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99406" y="25509"/>
            <a:ext cx="2192594" cy="742735"/>
          </a:xfrm>
          <a:prstGeom prst="rect">
            <a:avLst/>
          </a:prstGeom>
        </p:spPr>
      </p:pic>
    </p:spTree>
    <p:extLst>
      <p:ext uri="{BB962C8B-B14F-4D97-AF65-F5344CB8AC3E}">
        <p14:creationId xmlns:p14="http://schemas.microsoft.com/office/powerpoint/2010/main" val="2531773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586478" y="1683756"/>
            <a:ext cx="3115265" cy="2396359"/>
          </a:xfrm>
        </p:spPr>
        <p:txBody>
          <a:bodyPr anchor="b">
            <a:normAutofit/>
          </a:bodyPr>
          <a:lstStyle/>
          <a:p>
            <a:pPr algn="ctr"/>
            <a:r>
              <a:rPr lang="en-IN" sz="4000" b="1" dirty="0">
                <a:solidFill>
                  <a:srgbClr val="FFFFFF"/>
                </a:solidFill>
              </a:rPr>
              <a:t>Objectives</a:t>
            </a:r>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a:xfrm>
            <a:off x="11704320" y="6455664"/>
            <a:ext cx="448056" cy="365125"/>
          </a:xfrm>
        </p:spPr>
        <p:txBody>
          <a:bodyPr>
            <a:normAutofit/>
          </a:bodyPr>
          <a:lstStyle/>
          <a:p>
            <a:pPr>
              <a:spcAft>
                <a:spcPts val="600"/>
              </a:spcAft>
            </a:pPr>
            <a:fld id="{26AD20E6-394B-4DF0-96A5-9647FF39C943}" type="slidenum">
              <a:rPr lang="en-IN" sz="1100">
                <a:solidFill>
                  <a:schemeClr val="tx1">
                    <a:lumMod val="50000"/>
                    <a:lumOff val="50000"/>
                  </a:schemeClr>
                </a:solidFill>
              </a:rPr>
              <a:pPr>
                <a:spcAft>
                  <a:spcPts val="600"/>
                </a:spcAft>
              </a:pPr>
              <a:t>5</a:t>
            </a:fld>
            <a:endParaRPr lang="en-IN" sz="1100">
              <a:solidFill>
                <a:schemeClr val="tx1">
                  <a:lumMod val="50000"/>
                  <a:lumOff val="50000"/>
                </a:schemeClr>
              </a:solidFill>
            </a:endParaRPr>
          </a:p>
        </p:txBody>
      </p:sp>
      <p:pic>
        <p:nvPicPr>
          <p:cNvPr id="16" name="Picture 15">
            <a:extLst>
              <a:ext uri="{FF2B5EF4-FFF2-40B4-BE49-F238E27FC236}">
                <a16:creationId xmlns:a16="http://schemas.microsoft.com/office/drawing/2014/main" id="{B2E8C6FF-98D2-50D6-B137-12877D509A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862164" cy="876519"/>
          </a:xfrm>
          <a:prstGeom prst="rect">
            <a:avLst/>
          </a:prstGeom>
        </p:spPr>
      </p:pic>
      <p:pic>
        <p:nvPicPr>
          <p:cNvPr id="17" name="Picture 16" descr="A blue and grey logo&#10;&#10;Description automatically generated">
            <a:extLst>
              <a:ext uri="{FF2B5EF4-FFF2-40B4-BE49-F238E27FC236}">
                <a16:creationId xmlns:a16="http://schemas.microsoft.com/office/drawing/2014/main" id="{5358EAB8-9A71-1AC1-6B32-CA37B76C89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99406" y="25509"/>
            <a:ext cx="2192594" cy="742735"/>
          </a:xfrm>
          <a:prstGeom prst="rect">
            <a:avLst/>
          </a:prstGeom>
        </p:spPr>
      </p:pic>
      <p:graphicFrame>
        <p:nvGraphicFramePr>
          <p:cNvPr id="19" name="Content Placeholder 2">
            <a:extLst>
              <a:ext uri="{FF2B5EF4-FFF2-40B4-BE49-F238E27FC236}">
                <a16:creationId xmlns:a16="http://schemas.microsoft.com/office/drawing/2014/main" id="{E5EA5706-73C0-D1E1-3EA0-814D580EC384}"/>
              </a:ext>
            </a:extLst>
          </p:cNvPr>
          <p:cNvGraphicFramePr>
            <a:graphicFrameLocks noGrp="1"/>
          </p:cNvGraphicFramePr>
          <p:nvPr>
            <p:ph idx="1"/>
            <p:extLst>
              <p:ext uri="{D42A27DB-BD31-4B8C-83A1-F6EECF244321}">
                <p14:modId xmlns:p14="http://schemas.microsoft.com/office/powerpoint/2010/main" val="208864553"/>
              </p:ext>
            </p:extLst>
          </p:nvPr>
        </p:nvGraphicFramePr>
        <p:xfrm>
          <a:off x="4644639" y="1001744"/>
          <a:ext cx="6666833" cy="54539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9" name="Rectangle 3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9" name="Rectangle 4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466722" y="2307102"/>
            <a:ext cx="3201366" cy="1667250"/>
          </a:xfrm>
        </p:spPr>
        <p:txBody>
          <a:bodyPr vert="horz" lIns="91440" tIns="45720" rIns="91440" bIns="45720" rtlCol="0" anchor="b">
            <a:normAutofit/>
          </a:bodyPr>
          <a:lstStyle/>
          <a:p>
            <a:pPr algn="ctr"/>
            <a:r>
              <a:rPr lang="en-US" sz="4000" b="1" kern="1200">
                <a:solidFill>
                  <a:srgbClr val="FFFFFF"/>
                </a:solidFill>
                <a:latin typeface="+mj-lt"/>
                <a:ea typeface="+mj-ea"/>
                <a:cs typeface="+mj-cs"/>
              </a:rPr>
              <a:t>Methodology </a:t>
            </a:r>
          </a:p>
        </p:txBody>
      </p:sp>
      <p:sp>
        <p:nvSpPr>
          <p:cNvPr id="12" name="TextBox 11">
            <a:extLst>
              <a:ext uri="{FF2B5EF4-FFF2-40B4-BE49-F238E27FC236}">
                <a16:creationId xmlns:a16="http://schemas.microsoft.com/office/drawing/2014/main" id="{FD946B41-EA95-95AB-57F9-9C17EE7B81C8}"/>
              </a:ext>
            </a:extLst>
          </p:cNvPr>
          <p:cNvSpPr txBox="1"/>
          <p:nvPr/>
        </p:nvSpPr>
        <p:spPr>
          <a:xfrm>
            <a:off x="4456542" y="1201328"/>
            <a:ext cx="6555347" cy="5546047"/>
          </a:xfrm>
          <a:prstGeom prst="rect">
            <a:avLst/>
          </a:prstGeom>
        </p:spPr>
        <p:txBody>
          <a:bodyPr vert="horz" lIns="91440" tIns="45720" rIns="91440" bIns="45720" rtlCol="0" anchor="ctr">
            <a:noAutofit/>
          </a:bodyPr>
          <a:lstStyle/>
          <a:p>
            <a:pPr indent="-228600">
              <a:lnSpc>
                <a:spcPct val="90000"/>
              </a:lnSpc>
              <a:spcAft>
                <a:spcPts val="600"/>
              </a:spcAft>
              <a:buFont typeface="Arial" panose="020B0604020202020204" pitchFamily="34" charset="0"/>
              <a:buChar char="•"/>
            </a:pPr>
            <a:endParaRPr lang="en-US" sz="1400" b="1" dirty="0">
              <a:latin typeface="Times New Roman" panose="02020603050405020304" pitchFamily="18" charset="0"/>
              <a:cs typeface="Times New Roman" panose="02020603050405020304" pitchFamily="18" charset="0"/>
            </a:endParaRPr>
          </a:p>
          <a:p>
            <a:pPr indent="-228600">
              <a:lnSpc>
                <a:spcPct val="90000"/>
              </a:lnSpc>
              <a:spcAft>
                <a:spcPts val="600"/>
              </a:spcAft>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Study Design:</a:t>
            </a:r>
            <a:r>
              <a:rPr lang="en-US" sz="1400" dirty="0">
                <a:latin typeface="Times New Roman" panose="02020603050405020304" pitchFamily="18" charset="0"/>
                <a:cs typeface="Times New Roman" panose="02020603050405020304" pitchFamily="18" charset="0"/>
              </a:rPr>
              <a:t> The research design incorporated elements of exploratory, descriptive, and causal research to investigate the effectiveness of appointment scheduling systems in healthcare settings.</a:t>
            </a:r>
          </a:p>
          <a:p>
            <a:pPr indent="-228600">
              <a:lnSpc>
                <a:spcPct val="90000"/>
              </a:lnSpc>
              <a:spcAft>
                <a:spcPts val="600"/>
              </a:spcAft>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indent="-228600">
              <a:lnSpc>
                <a:spcPct val="90000"/>
              </a:lnSpc>
              <a:spcAft>
                <a:spcPts val="600"/>
              </a:spcAft>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Sample Size:</a:t>
            </a:r>
            <a:r>
              <a:rPr lang="en-US" sz="1400" dirty="0">
                <a:latin typeface="Times New Roman" panose="02020603050405020304" pitchFamily="18" charset="0"/>
                <a:cs typeface="Times New Roman" panose="02020603050405020304" pitchFamily="18" charset="0"/>
              </a:rPr>
              <a:t> The sample included hospital staff, patients, and key decision-makers at Paras Hospital in Gurugram. Specific numbers are not detailed in the extracted text, but participants were selected based on their roles and familiarity with the appointment scheduling system. The sample size for the study was 35 participants, encompassing both patients and employees of the hospital​	.</a:t>
            </a:r>
          </a:p>
          <a:p>
            <a:pPr indent="-228600">
              <a:lnSpc>
                <a:spcPct val="90000"/>
              </a:lnSpc>
              <a:spcAft>
                <a:spcPts val="600"/>
              </a:spcAft>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a:lnSpc>
                <a:spcPct val="90000"/>
              </a:lnSpc>
              <a:spcAft>
                <a:spcPts val="600"/>
              </a:spcAft>
            </a:pPr>
            <a:r>
              <a:rPr lang="en-US" sz="1400" b="1" dirty="0">
                <a:latin typeface="Times New Roman" panose="02020603050405020304" pitchFamily="18" charset="0"/>
                <a:cs typeface="Times New Roman" panose="02020603050405020304" pitchFamily="18" charset="0"/>
              </a:rPr>
              <a:t>Data Collection:</a:t>
            </a:r>
          </a:p>
          <a:p>
            <a:pPr indent="-228600">
              <a:lnSpc>
                <a:spcPct val="90000"/>
              </a:lnSpc>
              <a:spcAft>
                <a:spcPts val="600"/>
              </a:spcAft>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indent="-228600">
              <a:lnSpc>
                <a:spcPct val="90000"/>
              </a:lnSpc>
              <a:spcAft>
                <a:spcPts val="600"/>
              </a:spcAft>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Quantitative Methods:</a:t>
            </a:r>
            <a:endParaRPr lang="en-US" sz="1400" dirty="0">
              <a:latin typeface="Times New Roman" panose="02020603050405020304" pitchFamily="18" charset="0"/>
              <a:cs typeface="Times New Roman" panose="02020603050405020304" pitchFamily="18" charset="0"/>
            </a:endParaRPr>
          </a:p>
          <a:p>
            <a:pPr marL="742950" lvl="1" indent="-228600">
              <a:lnSpc>
                <a:spcPct val="90000"/>
              </a:lnSpc>
              <a:spcAft>
                <a:spcPts val="600"/>
              </a:spcAft>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On-Site Surveys:</a:t>
            </a:r>
            <a:r>
              <a:rPr lang="en-US" sz="1400" dirty="0">
                <a:latin typeface="Times New Roman" panose="02020603050405020304" pitchFamily="18" charset="0"/>
                <a:cs typeface="Times New Roman" panose="02020603050405020304" pitchFamily="18" charset="0"/>
              </a:rPr>
              <a:t> Administered to hospital staff in designated areas to gather quantitative data on system usability, reliability, and efficiency.</a:t>
            </a:r>
          </a:p>
          <a:p>
            <a:pPr marL="742950" lvl="1" indent="-228600">
              <a:lnSpc>
                <a:spcPct val="90000"/>
              </a:lnSpc>
              <a:spcAft>
                <a:spcPts val="600"/>
              </a:spcAft>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Electronic Data Extraction:</a:t>
            </a:r>
            <a:r>
              <a:rPr lang="en-US" sz="1400" dirty="0">
                <a:latin typeface="Times New Roman" panose="02020603050405020304" pitchFamily="18" charset="0"/>
                <a:cs typeface="Times New Roman" panose="02020603050405020304" pitchFamily="18" charset="0"/>
              </a:rPr>
              <a:t> Collaborated with hospital IT personnel to extract scheduling data, including metrics such as appointment lead times, wait times, accuracy, and staff utilization rates.</a:t>
            </a:r>
          </a:p>
          <a:p>
            <a:pPr lvl="1" indent="-228600">
              <a:lnSpc>
                <a:spcPct val="90000"/>
              </a:lnSpc>
              <a:spcAft>
                <a:spcPts val="600"/>
              </a:spcAft>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indent="-228600">
              <a:lnSpc>
                <a:spcPct val="90000"/>
              </a:lnSpc>
              <a:spcAft>
                <a:spcPts val="600"/>
              </a:spcAft>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Qualitative Methods:</a:t>
            </a:r>
            <a:endParaRPr lang="en-US" sz="1400" dirty="0">
              <a:latin typeface="Times New Roman" panose="02020603050405020304" pitchFamily="18" charset="0"/>
              <a:cs typeface="Times New Roman" panose="02020603050405020304" pitchFamily="18" charset="0"/>
            </a:endParaRPr>
          </a:p>
          <a:p>
            <a:pPr marL="742950" lvl="1" indent="-228600">
              <a:lnSpc>
                <a:spcPct val="90000"/>
              </a:lnSpc>
              <a:spcAft>
                <a:spcPts val="600"/>
              </a:spcAft>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In-Depth Interviews:</a:t>
            </a:r>
            <a:r>
              <a:rPr lang="en-US" sz="1400" dirty="0">
                <a:latin typeface="Times New Roman" panose="02020603050405020304" pitchFamily="18" charset="0"/>
                <a:cs typeface="Times New Roman" panose="02020603050405020304" pitchFamily="18" charset="0"/>
              </a:rPr>
              <a:t> Semi-structured interviews with stakeholders, including hospital administrators and scheduling system administrators.</a:t>
            </a:r>
          </a:p>
          <a:p>
            <a:pPr marL="742950" lvl="1" indent="-228600">
              <a:lnSpc>
                <a:spcPct val="90000"/>
              </a:lnSpc>
              <a:spcAft>
                <a:spcPts val="600"/>
              </a:spcAft>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Focus Group Discussions:</a:t>
            </a:r>
            <a:r>
              <a:rPr lang="en-US" sz="1400" dirty="0">
                <a:latin typeface="Times New Roman" panose="02020603050405020304" pitchFamily="18" charset="0"/>
                <a:cs typeface="Times New Roman" panose="02020603050405020304" pitchFamily="18" charset="0"/>
              </a:rPr>
              <a:t> Conducted with front office staff to explore system strengths, weaknesses, and improvement opportunities.</a:t>
            </a:r>
          </a:p>
          <a:p>
            <a:pPr indent="-228600">
              <a:lnSpc>
                <a:spcPct val="90000"/>
              </a:lnSpc>
              <a:spcAft>
                <a:spcPts val="600"/>
              </a:spcAft>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indent="-228600">
              <a:lnSpc>
                <a:spcPct val="90000"/>
              </a:lnSpc>
              <a:spcAft>
                <a:spcPts val="600"/>
              </a:spcAft>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indent="-228600">
              <a:lnSpc>
                <a:spcPct val="90000"/>
              </a:lnSpc>
              <a:spcAft>
                <a:spcPts val="600"/>
              </a:spcAft>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26AD20E6-394B-4DF0-96A5-9647FF39C943}" type="slidenum">
              <a:rPr lang="en-US" sz="1100">
                <a:solidFill>
                  <a:schemeClr val="tx1">
                    <a:lumMod val="50000"/>
                    <a:lumOff val="50000"/>
                  </a:schemeClr>
                </a:solidFill>
              </a:rPr>
              <a:pPr>
                <a:spcAft>
                  <a:spcPts val="600"/>
                </a:spcAft>
              </a:pPr>
              <a:t>6</a:t>
            </a:fld>
            <a:endParaRPr lang="en-US" sz="1100">
              <a:solidFill>
                <a:schemeClr val="tx1">
                  <a:lumMod val="50000"/>
                  <a:lumOff val="50000"/>
                </a:schemeClr>
              </a:solidFill>
            </a:endParaRPr>
          </a:p>
        </p:txBody>
      </p:sp>
      <p:pic>
        <p:nvPicPr>
          <p:cNvPr id="7" name="Picture 6">
            <a:extLst>
              <a:ext uri="{FF2B5EF4-FFF2-40B4-BE49-F238E27FC236}">
                <a16:creationId xmlns:a16="http://schemas.microsoft.com/office/drawing/2014/main" id="{83C57C64-A82C-9998-AB54-4C37239764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862164" cy="876519"/>
          </a:xfrm>
          <a:prstGeom prst="rect">
            <a:avLst/>
          </a:prstGeom>
        </p:spPr>
      </p:pic>
      <p:pic>
        <p:nvPicPr>
          <p:cNvPr id="8" name="Picture 7" descr="A blue and grey logo&#10;&#10;Description automatically generated">
            <a:extLst>
              <a:ext uri="{FF2B5EF4-FFF2-40B4-BE49-F238E27FC236}">
                <a16:creationId xmlns:a16="http://schemas.microsoft.com/office/drawing/2014/main" id="{7BD2F729-EF5F-63E9-98ED-B7BF4A8CB5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99406" y="25509"/>
            <a:ext cx="2192594" cy="742735"/>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2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466722" y="586855"/>
            <a:ext cx="3201366" cy="3387497"/>
          </a:xfrm>
        </p:spPr>
        <p:txBody>
          <a:bodyPr anchor="b">
            <a:normAutofit/>
          </a:bodyPr>
          <a:lstStyle/>
          <a:p>
            <a:pPr algn="ctr"/>
            <a:r>
              <a:rPr lang="en-IN" sz="4000" b="1" dirty="0">
                <a:solidFill>
                  <a:srgbClr val="FFFFFF"/>
                </a:solidFill>
              </a:rPr>
              <a:t>Methodology </a:t>
            </a:r>
            <a:endParaRPr lang="en-IN" sz="4000" dirty="0">
              <a:solidFill>
                <a:srgbClr val="FFFFFF"/>
              </a:solidFill>
            </a:endParaRPr>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a:xfrm>
            <a:off x="4810259" y="649480"/>
            <a:ext cx="6555347" cy="5546047"/>
          </a:xfrm>
        </p:spPr>
        <p:txBody>
          <a:bodyPr anchor="ctr">
            <a:normAutofit/>
          </a:bodyPr>
          <a:lstStyle/>
          <a:p>
            <a:pPr marL="0" indent="0">
              <a:buNone/>
            </a:pPr>
            <a:r>
              <a:rPr lang="en-US" sz="1800" b="1" dirty="0">
                <a:latin typeface="Times New Roman" panose="02020603050405020304" pitchFamily="18" charset="0"/>
                <a:cs typeface="Times New Roman" panose="02020603050405020304" pitchFamily="18" charset="0"/>
              </a:rPr>
              <a:t>Data Analysis</a:t>
            </a:r>
          </a:p>
          <a:p>
            <a:pPr marL="0" indent="0">
              <a:buNone/>
            </a:pPr>
            <a:r>
              <a:rPr lang="en-US" sz="1800" dirty="0">
                <a:latin typeface="Times New Roman" panose="02020603050405020304" pitchFamily="18" charset="0"/>
                <a:cs typeface="Times New Roman" panose="02020603050405020304" pitchFamily="18" charset="0"/>
              </a:rPr>
              <a:t>Data analysis was conducted using statistical software to </a:t>
            </a:r>
            <a:r>
              <a:rPr lang="en-US" sz="1600" dirty="0">
                <a:latin typeface="Times New Roman" panose="02020603050405020304" pitchFamily="18" charset="0"/>
                <a:cs typeface="Times New Roman" panose="02020603050405020304" pitchFamily="18" charset="0"/>
              </a:rPr>
              <a:t>perform</a:t>
            </a:r>
            <a:r>
              <a:rPr lang="en-US" sz="1800" dirty="0">
                <a:latin typeface="Times New Roman" panose="02020603050405020304" pitchFamily="18" charset="0"/>
                <a:cs typeface="Times New Roman" panose="02020603050405020304" pitchFamily="18" charset="0"/>
              </a:rPr>
              <a:t> both descriptive, Descriptive statistics helped summarize the data and provide a clear overview of the respondents..</a:t>
            </a:r>
          </a:p>
          <a:p>
            <a:r>
              <a:rPr lang="en-US" sz="1800" dirty="0">
                <a:latin typeface="Times New Roman" panose="02020603050405020304" pitchFamily="18" charset="0"/>
                <a:cs typeface="Times New Roman" panose="02020603050405020304" pitchFamily="18" charset="0"/>
              </a:rPr>
              <a:t>Quantitative data analyzed using descriptive statistics.</a:t>
            </a:r>
          </a:p>
          <a:p>
            <a:r>
              <a:rPr lang="en-US" sz="1800" dirty="0">
                <a:latin typeface="Times New Roman" panose="02020603050405020304" pitchFamily="18" charset="0"/>
                <a:cs typeface="Times New Roman" panose="02020603050405020304" pitchFamily="18" charset="0"/>
              </a:rPr>
              <a:t>Qualitative data from interviews and focus groups analyzed thematically to complement quantitative findings.</a:t>
            </a:r>
            <a:endParaRPr lang="en-IN" sz="1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a:xfrm>
            <a:off x="11704320" y="6455664"/>
            <a:ext cx="448056" cy="365125"/>
          </a:xfrm>
        </p:spPr>
        <p:txBody>
          <a:bodyPr>
            <a:normAutofit/>
          </a:bodyPr>
          <a:lstStyle/>
          <a:p>
            <a:pPr>
              <a:spcAft>
                <a:spcPts val="600"/>
              </a:spcAft>
            </a:pPr>
            <a:fld id="{26AD20E6-394B-4DF0-96A5-9647FF39C943}" type="slidenum">
              <a:rPr lang="en-IN" sz="1100">
                <a:solidFill>
                  <a:schemeClr val="tx1">
                    <a:lumMod val="50000"/>
                    <a:lumOff val="50000"/>
                  </a:schemeClr>
                </a:solidFill>
              </a:rPr>
              <a:pPr>
                <a:spcAft>
                  <a:spcPts val="600"/>
                </a:spcAft>
              </a:pPr>
              <a:t>7</a:t>
            </a:fld>
            <a:endParaRPr lang="en-IN" sz="1100">
              <a:solidFill>
                <a:schemeClr val="tx1">
                  <a:lumMod val="50000"/>
                  <a:lumOff val="50000"/>
                </a:schemeClr>
              </a:solidFill>
            </a:endParaRPr>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1862164" cy="876519"/>
          </a:xfrm>
          <a:prstGeom prst="rect">
            <a:avLst/>
          </a:prstGeom>
        </p:spPr>
      </p:pic>
      <p:pic>
        <p:nvPicPr>
          <p:cNvPr id="7" name="Picture 6">
            <a:extLst>
              <a:ext uri="{FF2B5EF4-FFF2-40B4-BE49-F238E27FC236}">
                <a16:creationId xmlns:a16="http://schemas.microsoft.com/office/drawing/2014/main" id="{594AD515-6995-3649-F0B5-4B08DB313B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862164" cy="876519"/>
          </a:xfrm>
          <a:prstGeom prst="rect">
            <a:avLst/>
          </a:prstGeom>
        </p:spPr>
      </p:pic>
      <p:pic>
        <p:nvPicPr>
          <p:cNvPr id="8" name="Picture 7" descr="A blue and grey logo&#10;&#10;Description automatically generated">
            <a:extLst>
              <a:ext uri="{FF2B5EF4-FFF2-40B4-BE49-F238E27FC236}">
                <a16:creationId xmlns:a16="http://schemas.microsoft.com/office/drawing/2014/main" id="{F705C93C-0BBE-915E-5E2C-75D8D151BB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99406" y="25509"/>
            <a:ext cx="2192594" cy="742735"/>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580103" y="-224523"/>
            <a:ext cx="10515600" cy="1325563"/>
          </a:xfrm>
        </p:spPr>
        <p:txBody>
          <a:bodyPr/>
          <a:lstStyle/>
          <a:p>
            <a:pPr algn="ctr"/>
            <a:r>
              <a:rPr lang="en-IN" b="1" dirty="0"/>
              <a:t>Results</a:t>
            </a: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7" name="Picture 6">
            <a:extLst>
              <a:ext uri="{FF2B5EF4-FFF2-40B4-BE49-F238E27FC236}">
                <a16:creationId xmlns:a16="http://schemas.microsoft.com/office/drawing/2014/main" id="{E862F32D-279F-C7E6-85CA-3EA14776F7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862164" cy="876519"/>
          </a:xfrm>
          <a:prstGeom prst="rect">
            <a:avLst/>
          </a:prstGeom>
        </p:spPr>
      </p:pic>
      <p:pic>
        <p:nvPicPr>
          <p:cNvPr id="8" name="Picture 7" descr="A blue and grey logo&#10;&#10;Description automatically generated">
            <a:extLst>
              <a:ext uri="{FF2B5EF4-FFF2-40B4-BE49-F238E27FC236}">
                <a16:creationId xmlns:a16="http://schemas.microsoft.com/office/drawing/2014/main" id="{2F3317CC-EAAE-C1B9-3A00-6BBF10EAB2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99406" y="25509"/>
            <a:ext cx="2192594" cy="742735"/>
          </a:xfrm>
          <a:prstGeom prst="rect">
            <a:avLst/>
          </a:prstGeom>
        </p:spPr>
      </p:pic>
      <p:sp>
        <p:nvSpPr>
          <p:cNvPr id="12" name="TextBox 11">
            <a:extLst>
              <a:ext uri="{FF2B5EF4-FFF2-40B4-BE49-F238E27FC236}">
                <a16:creationId xmlns:a16="http://schemas.microsoft.com/office/drawing/2014/main" id="{3EBF6150-5227-3D91-DAA9-64B4156A5DBF}"/>
              </a:ext>
            </a:extLst>
          </p:cNvPr>
          <p:cNvSpPr txBox="1"/>
          <p:nvPr/>
        </p:nvSpPr>
        <p:spPr>
          <a:xfrm>
            <a:off x="320039" y="1420371"/>
            <a:ext cx="10515599" cy="2585323"/>
          </a:xfrm>
          <a:prstGeom prst="rect">
            <a:avLst/>
          </a:prstGeom>
          <a:noFill/>
        </p:spPr>
        <p:txBody>
          <a:bodyPr wrap="square">
            <a:spAutoFit/>
          </a:bodyPr>
          <a:lstStyle/>
          <a:p>
            <a:r>
              <a:rPr lang="en-US" b="1" dirty="0"/>
              <a:t>Quantitative Findings</a:t>
            </a:r>
          </a:p>
          <a:p>
            <a:r>
              <a:rPr lang="en-US" dirty="0"/>
              <a:t>The quantitative analysis revealed significant insights into the effectiveness of the appointment scheduling system. Here are the key findings from the survey data:</a:t>
            </a:r>
          </a:p>
          <a:p>
            <a:endParaRPr lang="en-US" dirty="0"/>
          </a:p>
          <a:p>
            <a:r>
              <a:rPr lang="en-US" b="1" dirty="0"/>
              <a:t>User Satisfaction:</a:t>
            </a:r>
            <a:endParaRPr lang="en-US" dirty="0"/>
          </a:p>
          <a:p>
            <a:pPr>
              <a:buFont typeface="Arial" panose="020B0604020202020204" pitchFamily="34" charset="0"/>
              <a:buChar char="•"/>
            </a:pPr>
            <a:r>
              <a:rPr lang="en-US" b="1" dirty="0"/>
              <a:t>Overall Satisfaction:</a:t>
            </a:r>
            <a:r>
              <a:rPr lang="en-US" dirty="0"/>
              <a:t> The mean satisfaction score on a scale of 1 to 5 was 4.2.</a:t>
            </a:r>
          </a:p>
          <a:p>
            <a:pPr>
              <a:buFont typeface="Arial" panose="020B0604020202020204" pitchFamily="34" charset="0"/>
              <a:buChar char="•"/>
            </a:pPr>
            <a:endParaRPr lang="en-US" dirty="0"/>
          </a:p>
          <a:p>
            <a:pPr algn="ctr"/>
            <a:r>
              <a:rPr lang="en-US" b="1" dirty="0"/>
              <a:t>Distribution of Satisfaction Levels:</a:t>
            </a:r>
          </a:p>
          <a:p>
            <a:endParaRPr lang="en-US" dirty="0"/>
          </a:p>
        </p:txBody>
      </p:sp>
      <p:graphicFrame>
        <p:nvGraphicFramePr>
          <p:cNvPr id="13" name="Table 12">
            <a:extLst>
              <a:ext uri="{FF2B5EF4-FFF2-40B4-BE49-F238E27FC236}">
                <a16:creationId xmlns:a16="http://schemas.microsoft.com/office/drawing/2014/main" id="{8D446CCD-11A5-611C-E3D4-4260C5AE9F95}"/>
              </a:ext>
            </a:extLst>
          </p:cNvPr>
          <p:cNvGraphicFramePr>
            <a:graphicFrameLocks noGrp="1"/>
          </p:cNvGraphicFramePr>
          <p:nvPr>
            <p:extLst>
              <p:ext uri="{D42A27DB-BD31-4B8C-83A1-F6EECF244321}">
                <p14:modId xmlns:p14="http://schemas.microsoft.com/office/powerpoint/2010/main" val="1718671061"/>
              </p:ext>
            </p:extLst>
          </p:nvPr>
        </p:nvGraphicFramePr>
        <p:xfrm>
          <a:off x="1729929" y="3973378"/>
          <a:ext cx="8127999" cy="22199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545815014"/>
                    </a:ext>
                  </a:extLst>
                </a:gridCol>
                <a:gridCol w="2709333">
                  <a:extLst>
                    <a:ext uri="{9D8B030D-6E8A-4147-A177-3AD203B41FA5}">
                      <a16:colId xmlns:a16="http://schemas.microsoft.com/office/drawing/2014/main" val="484036056"/>
                    </a:ext>
                  </a:extLst>
                </a:gridCol>
                <a:gridCol w="2709333">
                  <a:extLst>
                    <a:ext uri="{9D8B030D-6E8A-4147-A177-3AD203B41FA5}">
                      <a16:colId xmlns:a16="http://schemas.microsoft.com/office/drawing/2014/main" val="2472337498"/>
                    </a:ext>
                  </a:extLst>
                </a:gridCol>
              </a:tblGrid>
              <a:tr h="282917">
                <a:tc>
                  <a:txBody>
                    <a:bodyPr/>
                    <a:lstStyle/>
                    <a:p>
                      <a:endParaRPr lang="en-IN"/>
                    </a:p>
                  </a:txBody>
                  <a:tcPr/>
                </a:tc>
                <a:tc>
                  <a:txBody>
                    <a:bodyPr/>
                    <a:lstStyle/>
                    <a:p>
                      <a:endParaRPr lang="en-IN"/>
                    </a:p>
                  </a:txBody>
                  <a:tcPr/>
                </a:tc>
                <a:tc>
                  <a:txBody>
                    <a:bodyPr/>
                    <a:lstStyle/>
                    <a:p>
                      <a:endParaRPr lang="en-IN"/>
                    </a:p>
                  </a:txBody>
                  <a:tcPr/>
                </a:tc>
                <a:extLst>
                  <a:ext uri="{0D108BD9-81ED-4DB2-BD59-A6C34878D82A}">
                    <a16:rowId xmlns:a16="http://schemas.microsoft.com/office/drawing/2014/main" val="3882566534"/>
                  </a:ext>
                </a:extLst>
              </a:tr>
              <a:tr h="370840">
                <a:tc>
                  <a:txBody>
                    <a:bodyPr/>
                    <a:lstStyle/>
                    <a:p>
                      <a:endParaRPr lang="en-IN"/>
                    </a:p>
                  </a:txBody>
                  <a:tcPr/>
                </a:tc>
                <a:tc>
                  <a:txBody>
                    <a:bodyPr/>
                    <a:lstStyle/>
                    <a:p>
                      <a:endParaRPr lang="en-IN"/>
                    </a:p>
                  </a:txBody>
                  <a:tcPr/>
                </a:tc>
                <a:tc>
                  <a:txBody>
                    <a:bodyPr/>
                    <a:lstStyle/>
                    <a:p>
                      <a:endParaRPr lang="en-IN"/>
                    </a:p>
                  </a:txBody>
                  <a:tcPr/>
                </a:tc>
                <a:extLst>
                  <a:ext uri="{0D108BD9-81ED-4DB2-BD59-A6C34878D82A}">
                    <a16:rowId xmlns:a16="http://schemas.microsoft.com/office/drawing/2014/main" val="169925859"/>
                  </a:ext>
                </a:extLst>
              </a:tr>
              <a:tr h="370840">
                <a:tc>
                  <a:txBody>
                    <a:bodyPr/>
                    <a:lstStyle/>
                    <a:p>
                      <a:endParaRPr lang="en-IN"/>
                    </a:p>
                  </a:txBody>
                  <a:tcPr/>
                </a:tc>
                <a:tc>
                  <a:txBody>
                    <a:bodyPr/>
                    <a:lstStyle/>
                    <a:p>
                      <a:endParaRPr lang="en-IN"/>
                    </a:p>
                  </a:txBody>
                  <a:tcPr/>
                </a:tc>
                <a:tc>
                  <a:txBody>
                    <a:bodyPr/>
                    <a:lstStyle/>
                    <a:p>
                      <a:endParaRPr lang="en-IN"/>
                    </a:p>
                  </a:txBody>
                  <a:tcPr/>
                </a:tc>
                <a:extLst>
                  <a:ext uri="{0D108BD9-81ED-4DB2-BD59-A6C34878D82A}">
                    <a16:rowId xmlns:a16="http://schemas.microsoft.com/office/drawing/2014/main" val="126025612"/>
                  </a:ext>
                </a:extLst>
              </a:tr>
              <a:tr h="370840">
                <a:tc>
                  <a:txBody>
                    <a:bodyPr/>
                    <a:lstStyle/>
                    <a:p>
                      <a:endParaRPr lang="en-IN"/>
                    </a:p>
                  </a:txBody>
                  <a:tcPr/>
                </a:tc>
                <a:tc>
                  <a:txBody>
                    <a:bodyPr/>
                    <a:lstStyle/>
                    <a:p>
                      <a:endParaRPr lang="en-IN"/>
                    </a:p>
                  </a:txBody>
                  <a:tcPr/>
                </a:tc>
                <a:tc>
                  <a:txBody>
                    <a:bodyPr/>
                    <a:lstStyle/>
                    <a:p>
                      <a:endParaRPr lang="en-IN"/>
                    </a:p>
                  </a:txBody>
                  <a:tcPr/>
                </a:tc>
                <a:extLst>
                  <a:ext uri="{0D108BD9-81ED-4DB2-BD59-A6C34878D82A}">
                    <a16:rowId xmlns:a16="http://schemas.microsoft.com/office/drawing/2014/main" val="3669553723"/>
                  </a:ext>
                </a:extLst>
              </a:tr>
              <a:tr h="370840">
                <a:tc>
                  <a:txBody>
                    <a:bodyPr/>
                    <a:lstStyle/>
                    <a:p>
                      <a:endParaRPr lang="en-IN"/>
                    </a:p>
                  </a:txBody>
                  <a:tcPr/>
                </a:tc>
                <a:tc>
                  <a:txBody>
                    <a:bodyPr/>
                    <a:lstStyle/>
                    <a:p>
                      <a:endParaRPr lang="en-IN"/>
                    </a:p>
                  </a:txBody>
                  <a:tcPr/>
                </a:tc>
                <a:tc>
                  <a:txBody>
                    <a:bodyPr/>
                    <a:lstStyle/>
                    <a:p>
                      <a:endParaRPr lang="en-IN"/>
                    </a:p>
                  </a:txBody>
                  <a:tcPr/>
                </a:tc>
                <a:extLst>
                  <a:ext uri="{0D108BD9-81ED-4DB2-BD59-A6C34878D82A}">
                    <a16:rowId xmlns:a16="http://schemas.microsoft.com/office/drawing/2014/main" val="3470364457"/>
                  </a:ext>
                </a:extLst>
              </a:tr>
              <a:tr h="370840">
                <a:tc>
                  <a:txBody>
                    <a:bodyPr/>
                    <a:lstStyle/>
                    <a:p>
                      <a:endParaRPr lang="en-IN" dirty="0"/>
                    </a:p>
                  </a:txBody>
                  <a:tcPr/>
                </a:tc>
                <a:tc>
                  <a:txBody>
                    <a:bodyPr/>
                    <a:lstStyle/>
                    <a:p>
                      <a:endParaRPr lang="en-IN"/>
                    </a:p>
                  </a:txBody>
                  <a:tcPr/>
                </a:tc>
                <a:tc>
                  <a:txBody>
                    <a:bodyPr/>
                    <a:lstStyle/>
                    <a:p>
                      <a:endParaRPr lang="en-IN" dirty="0"/>
                    </a:p>
                  </a:txBody>
                  <a:tcPr/>
                </a:tc>
                <a:extLst>
                  <a:ext uri="{0D108BD9-81ED-4DB2-BD59-A6C34878D82A}">
                    <a16:rowId xmlns:a16="http://schemas.microsoft.com/office/drawing/2014/main" val="625163945"/>
                  </a:ext>
                </a:extLst>
              </a:tr>
            </a:tbl>
          </a:graphicData>
        </a:graphic>
      </p:graphicFrame>
      <p:graphicFrame>
        <p:nvGraphicFramePr>
          <p:cNvPr id="14" name="Table 13">
            <a:extLst>
              <a:ext uri="{FF2B5EF4-FFF2-40B4-BE49-F238E27FC236}">
                <a16:creationId xmlns:a16="http://schemas.microsoft.com/office/drawing/2014/main" id="{3B6A1094-AF17-5EAB-7721-A74EF1881FDA}"/>
              </a:ext>
            </a:extLst>
          </p:cNvPr>
          <p:cNvGraphicFramePr>
            <a:graphicFrameLocks noGrp="1"/>
          </p:cNvGraphicFramePr>
          <p:nvPr>
            <p:extLst>
              <p:ext uri="{D42A27DB-BD31-4B8C-83A1-F6EECF244321}">
                <p14:modId xmlns:p14="http://schemas.microsoft.com/office/powerpoint/2010/main" val="1450188893"/>
              </p:ext>
            </p:extLst>
          </p:nvPr>
        </p:nvGraphicFramePr>
        <p:xfrm>
          <a:off x="1817877" y="3946561"/>
          <a:ext cx="8040051" cy="2194560"/>
        </p:xfrm>
        <a:graphic>
          <a:graphicData uri="http://schemas.openxmlformats.org/drawingml/2006/table">
            <a:tbl>
              <a:tblPr/>
              <a:tblGrid>
                <a:gridCol w="2680017">
                  <a:extLst>
                    <a:ext uri="{9D8B030D-6E8A-4147-A177-3AD203B41FA5}">
                      <a16:colId xmlns:a16="http://schemas.microsoft.com/office/drawing/2014/main" val="3754313979"/>
                    </a:ext>
                  </a:extLst>
                </a:gridCol>
                <a:gridCol w="2680017">
                  <a:extLst>
                    <a:ext uri="{9D8B030D-6E8A-4147-A177-3AD203B41FA5}">
                      <a16:colId xmlns:a16="http://schemas.microsoft.com/office/drawing/2014/main" val="177269784"/>
                    </a:ext>
                  </a:extLst>
                </a:gridCol>
                <a:gridCol w="2680017">
                  <a:extLst>
                    <a:ext uri="{9D8B030D-6E8A-4147-A177-3AD203B41FA5}">
                      <a16:colId xmlns:a16="http://schemas.microsoft.com/office/drawing/2014/main" val="4121533372"/>
                    </a:ext>
                  </a:extLst>
                </a:gridCol>
              </a:tblGrid>
              <a:tr h="0">
                <a:tc>
                  <a:txBody>
                    <a:bodyPr/>
                    <a:lstStyle/>
                    <a:p>
                      <a:r>
                        <a:rPr lang="en-IN" dirty="0">
                          <a:solidFill>
                            <a:schemeClr val="bg1"/>
                          </a:solidFill>
                        </a:rPr>
                        <a:t>Satisfaction Level</a:t>
                      </a:r>
                    </a:p>
                  </a:txBody>
                  <a:tcPr anchor="ctr">
                    <a:lnL>
                      <a:noFill/>
                    </a:lnL>
                    <a:lnR>
                      <a:noFill/>
                    </a:lnR>
                    <a:lnT>
                      <a:noFill/>
                    </a:lnT>
                    <a:lnB>
                      <a:noFill/>
                    </a:lnB>
                    <a:noFill/>
                  </a:tcPr>
                </a:tc>
                <a:tc>
                  <a:txBody>
                    <a:bodyPr/>
                    <a:lstStyle/>
                    <a:p>
                      <a:r>
                        <a:rPr lang="en-IN" dirty="0">
                          <a:solidFill>
                            <a:schemeClr val="bg1"/>
                          </a:solidFill>
                        </a:rPr>
                        <a:t>Frequency</a:t>
                      </a:r>
                    </a:p>
                  </a:txBody>
                  <a:tcPr anchor="ctr">
                    <a:lnL>
                      <a:noFill/>
                    </a:lnL>
                    <a:lnR>
                      <a:noFill/>
                    </a:lnR>
                    <a:lnT>
                      <a:noFill/>
                    </a:lnT>
                    <a:lnB>
                      <a:noFill/>
                    </a:lnB>
                    <a:noFill/>
                  </a:tcPr>
                </a:tc>
                <a:tc>
                  <a:txBody>
                    <a:bodyPr/>
                    <a:lstStyle/>
                    <a:p>
                      <a:r>
                        <a:rPr lang="en-IN" dirty="0">
                          <a:solidFill>
                            <a:schemeClr val="bg1"/>
                          </a:solidFill>
                        </a:rPr>
                        <a:t>Percentage</a:t>
                      </a:r>
                    </a:p>
                  </a:txBody>
                  <a:tcPr anchor="ctr">
                    <a:lnL>
                      <a:noFill/>
                    </a:lnL>
                    <a:lnR>
                      <a:noFill/>
                    </a:lnR>
                    <a:lnT>
                      <a:noFill/>
                    </a:lnT>
                    <a:lnB>
                      <a:noFill/>
                    </a:lnB>
                    <a:noFill/>
                  </a:tcPr>
                </a:tc>
                <a:extLst>
                  <a:ext uri="{0D108BD9-81ED-4DB2-BD59-A6C34878D82A}">
                    <a16:rowId xmlns:a16="http://schemas.microsoft.com/office/drawing/2014/main" val="2102937490"/>
                  </a:ext>
                </a:extLst>
              </a:tr>
              <a:tr h="0">
                <a:tc>
                  <a:txBody>
                    <a:bodyPr/>
                    <a:lstStyle/>
                    <a:p>
                      <a:r>
                        <a:rPr lang="en-IN" dirty="0"/>
                        <a:t>Very Satisfied (5)</a:t>
                      </a:r>
                    </a:p>
                  </a:txBody>
                  <a:tcPr anchor="ctr">
                    <a:lnL>
                      <a:noFill/>
                    </a:lnL>
                    <a:lnR>
                      <a:noFill/>
                    </a:lnR>
                    <a:lnT>
                      <a:noFill/>
                    </a:lnT>
                    <a:lnB>
                      <a:noFill/>
                    </a:lnB>
                    <a:noFill/>
                  </a:tcPr>
                </a:tc>
                <a:tc>
                  <a:txBody>
                    <a:bodyPr/>
                    <a:lstStyle/>
                    <a:p>
                      <a:r>
                        <a:rPr lang="en-IN" dirty="0"/>
                        <a:t>14</a:t>
                      </a:r>
                    </a:p>
                  </a:txBody>
                  <a:tcPr anchor="ctr">
                    <a:lnL>
                      <a:noFill/>
                    </a:lnL>
                    <a:lnR>
                      <a:noFill/>
                    </a:lnR>
                    <a:lnT>
                      <a:noFill/>
                    </a:lnT>
                    <a:lnB>
                      <a:noFill/>
                    </a:lnB>
                    <a:noFill/>
                  </a:tcPr>
                </a:tc>
                <a:tc>
                  <a:txBody>
                    <a:bodyPr/>
                    <a:lstStyle/>
                    <a:p>
                      <a:r>
                        <a:rPr lang="en-IN"/>
                        <a:t>40%</a:t>
                      </a:r>
                    </a:p>
                  </a:txBody>
                  <a:tcPr anchor="ctr">
                    <a:lnL>
                      <a:noFill/>
                    </a:lnL>
                    <a:lnR>
                      <a:noFill/>
                    </a:lnR>
                    <a:lnT>
                      <a:noFill/>
                    </a:lnT>
                    <a:lnB>
                      <a:noFill/>
                    </a:lnB>
                    <a:noFill/>
                  </a:tcPr>
                </a:tc>
                <a:extLst>
                  <a:ext uri="{0D108BD9-81ED-4DB2-BD59-A6C34878D82A}">
                    <a16:rowId xmlns:a16="http://schemas.microsoft.com/office/drawing/2014/main" val="3336120426"/>
                  </a:ext>
                </a:extLst>
              </a:tr>
              <a:tr h="0">
                <a:tc>
                  <a:txBody>
                    <a:bodyPr/>
                    <a:lstStyle/>
                    <a:p>
                      <a:r>
                        <a:rPr lang="en-IN" dirty="0"/>
                        <a:t>Satisfied (4)</a:t>
                      </a:r>
                    </a:p>
                  </a:txBody>
                  <a:tcPr anchor="ctr">
                    <a:lnL>
                      <a:noFill/>
                    </a:lnL>
                    <a:lnR>
                      <a:noFill/>
                    </a:lnR>
                    <a:lnT>
                      <a:noFill/>
                    </a:lnT>
                    <a:lnB>
                      <a:noFill/>
                    </a:lnB>
                    <a:noFill/>
                  </a:tcPr>
                </a:tc>
                <a:tc>
                  <a:txBody>
                    <a:bodyPr/>
                    <a:lstStyle/>
                    <a:p>
                      <a:r>
                        <a:rPr lang="en-IN" dirty="0"/>
                        <a:t>13</a:t>
                      </a:r>
                    </a:p>
                  </a:txBody>
                  <a:tcPr anchor="ctr">
                    <a:lnL>
                      <a:noFill/>
                    </a:lnL>
                    <a:lnR>
                      <a:noFill/>
                    </a:lnR>
                    <a:lnT>
                      <a:noFill/>
                    </a:lnT>
                    <a:lnB>
                      <a:noFill/>
                    </a:lnB>
                    <a:noFill/>
                  </a:tcPr>
                </a:tc>
                <a:tc>
                  <a:txBody>
                    <a:bodyPr/>
                    <a:lstStyle/>
                    <a:p>
                      <a:r>
                        <a:rPr lang="en-IN"/>
                        <a:t>37%</a:t>
                      </a:r>
                    </a:p>
                  </a:txBody>
                  <a:tcPr anchor="ctr">
                    <a:lnL>
                      <a:noFill/>
                    </a:lnL>
                    <a:lnR>
                      <a:noFill/>
                    </a:lnR>
                    <a:lnT>
                      <a:noFill/>
                    </a:lnT>
                    <a:lnB>
                      <a:noFill/>
                    </a:lnB>
                    <a:noFill/>
                  </a:tcPr>
                </a:tc>
                <a:extLst>
                  <a:ext uri="{0D108BD9-81ED-4DB2-BD59-A6C34878D82A}">
                    <a16:rowId xmlns:a16="http://schemas.microsoft.com/office/drawing/2014/main" val="2946059211"/>
                  </a:ext>
                </a:extLst>
              </a:tr>
              <a:tr h="0">
                <a:tc>
                  <a:txBody>
                    <a:bodyPr/>
                    <a:lstStyle/>
                    <a:p>
                      <a:r>
                        <a:rPr lang="en-IN"/>
                        <a:t>Neutral (3)</a:t>
                      </a:r>
                    </a:p>
                  </a:txBody>
                  <a:tcPr anchor="ctr">
                    <a:lnL>
                      <a:noFill/>
                    </a:lnL>
                    <a:lnR>
                      <a:noFill/>
                    </a:lnR>
                    <a:lnT>
                      <a:noFill/>
                    </a:lnT>
                    <a:lnB>
                      <a:noFill/>
                    </a:lnB>
                    <a:noFill/>
                  </a:tcPr>
                </a:tc>
                <a:tc>
                  <a:txBody>
                    <a:bodyPr/>
                    <a:lstStyle/>
                    <a:p>
                      <a:r>
                        <a:rPr lang="en-IN" dirty="0"/>
                        <a:t>5</a:t>
                      </a:r>
                    </a:p>
                  </a:txBody>
                  <a:tcPr anchor="ctr">
                    <a:lnL>
                      <a:noFill/>
                    </a:lnL>
                    <a:lnR>
                      <a:noFill/>
                    </a:lnR>
                    <a:lnT>
                      <a:noFill/>
                    </a:lnT>
                    <a:lnB>
                      <a:noFill/>
                    </a:lnB>
                    <a:noFill/>
                  </a:tcPr>
                </a:tc>
                <a:tc>
                  <a:txBody>
                    <a:bodyPr/>
                    <a:lstStyle/>
                    <a:p>
                      <a:r>
                        <a:rPr lang="en-IN" dirty="0"/>
                        <a:t>14%</a:t>
                      </a:r>
                    </a:p>
                  </a:txBody>
                  <a:tcPr anchor="ctr">
                    <a:lnL>
                      <a:noFill/>
                    </a:lnL>
                    <a:lnR>
                      <a:noFill/>
                    </a:lnR>
                    <a:lnT>
                      <a:noFill/>
                    </a:lnT>
                    <a:lnB>
                      <a:noFill/>
                    </a:lnB>
                    <a:noFill/>
                  </a:tcPr>
                </a:tc>
                <a:extLst>
                  <a:ext uri="{0D108BD9-81ED-4DB2-BD59-A6C34878D82A}">
                    <a16:rowId xmlns:a16="http://schemas.microsoft.com/office/drawing/2014/main" val="18469965"/>
                  </a:ext>
                </a:extLst>
              </a:tr>
              <a:tr h="0">
                <a:tc>
                  <a:txBody>
                    <a:bodyPr/>
                    <a:lstStyle/>
                    <a:p>
                      <a:r>
                        <a:rPr lang="en-IN"/>
                        <a:t>Dissatisfied (2)</a:t>
                      </a:r>
                    </a:p>
                  </a:txBody>
                  <a:tcPr anchor="ctr">
                    <a:lnL>
                      <a:noFill/>
                    </a:lnL>
                    <a:lnR>
                      <a:noFill/>
                    </a:lnR>
                    <a:lnT>
                      <a:noFill/>
                    </a:lnT>
                    <a:lnB>
                      <a:noFill/>
                    </a:lnB>
                    <a:noFill/>
                  </a:tcPr>
                </a:tc>
                <a:tc>
                  <a:txBody>
                    <a:bodyPr/>
                    <a:lstStyle/>
                    <a:p>
                      <a:r>
                        <a:rPr lang="en-IN"/>
                        <a:t>3</a:t>
                      </a:r>
                    </a:p>
                  </a:txBody>
                  <a:tcPr anchor="ctr">
                    <a:lnL>
                      <a:noFill/>
                    </a:lnL>
                    <a:lnR>
                      <a:noFill/>
                    </a:lnR>
                    <a:lnT>
                      <a:noFill/>
                    </a:lnT>
                    <a:lnB>
                      <a:noFill/>
                    </a:lnB>
                    <a:noFill/>
                  </a:tcPr>
                </a:tc>
                <a:tc>
                  <a:txBody>
                    <a:bodyPr/>
                    <a:lstStyle/>
                    <a:p>
                      <a:r>
                        <a:rPr lang="en-IN"/>
                        <a:t>9%</a:t>
                      </a:r>
                    </a:p>
                  </a:txBody>
                  <a:tcPr anchor="ctr">
                    <a:lnL>
                      <a:noFill/>
                    </a:lnL>
                    <a:lnR>
                      <a:noFill/>
                    </a:lnR>
                    <a:lnT>
                      <a:noFill/>
                    </a:lnT>
                    <a:lnB>
                      <a:noFill/>
                    </a:lnB>
                    <a:noFill/>
                  </a:tcPr>
                </a:tc>
                <a:extLst>
                  <a:ext uri="{0D108BD9-81ED-4DB2-BD59-A6C34878D82A}">
                    <a16:rowId xmlns:a16="http://schemas.microsoft.com/office/drawing/2014/main" val="319212598"/>
                  </a:ext>
                </a:extLst>
              </a:tr>
              <a:tr h="0">
                <a:tc>
                  <a:txBody>
                    <a:bodyPr/>
                    <a:lstStyle/>
                    <a:p>
                      <a:r>
                        <a:rPr lang="en-IN"/>
                        <a:t>Very Dissatisfied (1)</a:t>
                      </a:r>
                    </a:p>
                  </a:txBody>
                  <a:tcPr anchor="ctr">
                    <a:lnL>
                      <a:noFill/>
                    </a:lnL>
                    <a:lnR>
                      <a:noFill/>
                    </a:lnR>
                    <a:lnT>
                      <a:noFill/>
                    </a:lnT>
                    <a:lnB>
                      <a:noFill/>
                    </a:lnB>
                    <a:noFill/>
                  </a:tcPr>
                </a:tc>
                <a:tc>
                  <a:txBody>
                    <a:bodyPr/>
                    <a:lstStyle/>
                    <a:p>
                      <a:r>
                        <a:rPr lang="en-IN"/>
                        <a:t>0</a:t>
                      </a:r>
                    </a:p>
                  </a:txBody>
                  <a:tcPr anchor="ctr">
                    <a:lnL>
                      <a:noFill/>
                    </a:lnL>
                    <a:lnR>
                      <a:noFill/>
                    </a:lnR>
                    <a:lnT>
                      <a:noFill/>
                    </a:lnT>
                    <a:lnB>
                      <a:noFill/>
                    </a:lnB>
                    <a:noFill/>
                  </a:tcPr>
                </a:tc>
                <a:tc>
                  <a:txBody>
                    <a:bodyPr/>
                    <a:lstStyle/>
                    <a:p>
                      <a:r>
                        <a:rPr lang="en-IN" dirty="0"/>
                        <a:t>0%</a:t>
                      </a:r>
                    </a:p>
                  </a:txBody>
                  <a:tcPr anchor="ctr">
                    <a:lnL>
                      <a:noFill/>
                    </a:lnL>
                    <a:lnR>
                      <a:noFill/>
                    </a:lnR>
                    <a:lnT>
                      <a:noFill/>
                    </a:lnT>
                    <a:lnB>
                      <a:noFill/>
                    </a:lnB>
                    <a:noFill/>
                  </a:tcPr>
                </a:tc>
                <a:extLst>
                  <a:ext uri="{0D108BD9-81ED-4DB2-BD59-A6C34878D82A}">
                    <a16:rowId xmlns:a16="http://schemas.microsoft.com/office/drawing/2014/main" val="2104686045"/>
                  </a:ext>
                </a:extLst>
              </a:tr>
            </a:tbl>
          </a:graphicData>
        </a:graphic>
      </p:graphicFrame>
    </p:spTree>
    <p:extLst>
      <p:ext uri="{BB962C8B-B14F-4D97-AF65-F5344CB8AC3E}">
        <p14:creationId xmlns:p14="http://schemas.microsoft.com/office/powerpoint/2010/main" val="137330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64709" y="-224523"/>
            <a:ext cx="10515600" cy="1325563"/>
          </a:xfrm>
        </p:spPr>
        <p:txBody>
          <a:bodyPr/>
          <a:lstStyle/>
          <a:p>
            <a:pPr algn="ctr"/>
            <a:r>
              <a:rPr lang="en-IN" b="1" dirty="0"/>
              <a:t>Results </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9</a:t>
            </a:fld>
            <a:endParaRPr lang="en-IN"/>
          </a:p>
        </p:txBody>
      </p:sp>
      <p:sp>
        <p:nvSpPr>
          <p:cNvPr id="8" name="TextBox 7">
            <a:extLst>
              <a:ext uri="{FF2B5EF4-FFF2-40B4-BE49-F238E27FC236}">
                <a16:creationId xmlns:a16="http://schemas.microsoft.com/office/drawing/2014/main" id="{B6F5AE68-0262-4272-0E16-2FD139A44F70}"/>
              </a:ext>
            </a:extLst>
          </p:cNvPr>
          <p:cNvSpPr txBox="1"/>
          <p:nvPr/>
        </p:nvSpPr>
        <p:spPr>
          <a:xfrm>
            <a:off x="164709" y="1502688"/>
            <a:ext cx="11638085" cy="2862322"/>
          </a:xfrm>
          <a:prstGeom prst="rect">
            <a:avLst/>
          </a:prstGeom>
          <a:noFill/>
        </p:spPr>
        <p:txBody>
          <a:bodyPr wrap="square">
            <a:spAutoFit/>
          </a:bodyPr>
          <a:lstStyle/>
          <a:p>
            <a:r>
              <a:rPr lang="en-US" b="1" dirty="0"/>
              <a:t>Efficiency Metrics:</a:t>
            </a:r>
            <a:endParaRPr lang="en-US" dirty="0"/>
          </a:p>
          <a:p>
            <a:pPr>
              <a:buFont typeface="Arial" panose="020B0604020202020204" pitchFamily="34" charset="0"/>
              <a:buChar char="•"/>
            </a:pPr>
            <a:r>
              <a:rPr lang="en-US" b="1" dirty="0"/>
              <a:t>Appointment Lead Times:</a:t>
            </a:r>
            <a:r>
              <a:rPr lang="en-US" dirty="0"/>
              <a:t> Reduced from 5 days to 3 days on average.</a:t>
            </a:r>
          </a:p>
          <a:p>
            <a:pPr>
              <a:buFont typeface="Arial" panose="020B0604020202020204" pitchFamily="34" charset="0"/>
              <a:buChar char="•"/>
            </a:pPr>
            <a:r>
              <a:rPr lang="en-US" b="1" dirty="0"/>
              <a:t>Patient Wait Times:</a:t>
            </a:r>
            <a:r>
              <a:rPr lang="en-US" dirty="0"/>
              <a:t> Decreased from 30 minutes to 15 minutes on average.</a:t>
            </a:r>
          </a:p>
          <a:p>
            <a:pPr>
              <a:buFont typeface="Arial" panose="020B0604020202020204" pitchFamily="34" charset="0"/>
              <a:buChar char="•"/>
            </a:pPr>
            <a:endParaRPr lang="en-US" dirty="0"/>
          </a:p>
          <a:p>
            <a:r>
              <a:rPr lang="en-US" b="1" dirty="0"/>
              <a:t>Qualitative Findings</a:t>
            </a:r>
          </a:p>
          <a:p>
            <a:r>
              <a:rPr lang="en-US" dirty="0"/>
              <a:t>The qualitative analysis provided deeper insights into user experiences with the appointment scheduling system. Key themes were identified through interviews and focus group discussions:</a:t>
            </a:r>
          </a:p>
          <a:p>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pic>
        <p:nvPicPr>
          <p:cNvPr id="9" name="Picture 8">
            <a:extLst>
              <a:ext uri="{FF2B5EF4-FFF2-40B4-BE49-F238E27FC236}">
                <a16:creationId xmlns:a16="http://schemas.microsoft.com/office/drawing/2014/main" id="{2C7DB471-BBF1-2DA6-D4FF-0233164942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862164" cy="876519"/>
          </a:xfrm>
          <a:prstGeom prst="rect">
            <a:avLst/>
          </a:prstGeom>
        </p:spPr>
      </p:pic>
      <p:pic>
        <p:nvPicPr>
          <p:cNvPr id="10" name="Picture 9" descr="A blue and grey logo&#10;&#10;Description automatically generated">
            <a:extLst>
              <a:ext uri="{FF2B5EF4-FFF2-40B4-BE49-F238E27FC236}">
                <a16:creationId xmlns:a16="http://schemas.microsoft.com/office/drawing/2014/main" id="{0C3589E4-0326-25D1-66B9-445F7526D8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99406" y="25509"/>
            <a:ext cx="2192594" cy="742735"/>
          </a:xfrm>
          <a:prstGeom prst="rect">
            <a:avLst/>
          </a:prstGeom>
        </p:spPr>
      </p:pic>
      <p:graphicFrame>
        <p:nvGraphicFramePr>
          <p:cNvPr id="15" name="Table 14">
            <a:extLst>
              <a:ext uri="{FF2B5EF4-FFF2-40B4-BE49-F238E27FC236}">
                <a16:creationId xmlns:a16="http://schemas.microsoft.com/office/drawing/2014/main" id="{1205729B-8333-CACC-9F43-4366374FD7E7}"/>
              </a:ext>
            </a:extLst>
          </p:cNvPr>
          <p:cNvGraphicFramePr>
            <a:graphicFrameLocks noGrp="1"/>
          </p:cNvGraphicFramePr>
          <p:nvPr>
            <p:extLst>
              <p:ext uri="{D42A27DB-BD31-4B8C-83A1-F6EECF244321}">
                <p14:modId xmlns:p14="http://schemas.microsoft.com/office/powerpoint/2010/main" val="3196078283"/>
              </p:ext>
            </p:extLst>
          </p:nvPr>
        </p:nvGraphicFramePr>
        <p:xfrm>
          <a:off x="2696454" y="3978592"/>
          <a:ext cx="6799092" cy="2560320"/>
        </p:xfrm>
        <a:graphic>
          <a:graphicData uri="http://schemas.openxmlformats.org/drawingml/2006/table">
            <a:tbl>
              <a:tblPr firstRow="1" bandRow="1">
                <a:tableStyleId>{5C22544A-7EE6-4342-B048-85BDC9FD1C3A}</a:tableStyleId>
              </a:tblPr>
              <a:tblGrid>
                <a:gridCol w="2266364">
                  <a:extLst>
                    <a:ext uri="{9D8B030D-6E8A-4147-A177-3AD203B41FA5}">
                      <a16:colId xmlns:a16="http://schemas.microsoft.com/office/drawing/2014/main" val="2354651517"/>
                    </a:ext>
                  </a:extLst>
                </a:gridCol>
                <a:gridCol w="2266364">
                  <a:extLst>
                    <a:ext uri="{9D8B030D-6E8A-4147-A177-3AD203B41FA5}">
                      <a16:colId xmlns:a16="http://schemas.microsoft.com/office/drawing/2014/main" val="2595418409"/>
                    </a:ext>
                  </a:extLst>
                </a:gridCol>
                <a:gridCol w="2266364">
                  <a:extLst>
                    <a:ext uri="{9D8B030D-6E8A-4147-A177-3AD203B41FA5}">
                      <a16:colId xmlns:a16="http://schemas.microsoft.com/office/drawing/2014/main" val="2164379232"/>
                    </a:ext>
                  </a:extLst>
                </a:gridCol>
              </a:tblGrid>
              <a:tr h="370840">
                <a:tc>
                  <a:txBody>
                    <a:bodyPr/>
                    <a:lstStyle/>
                    <a:p>
                      <a:r>
                        <a:rPr lang="en-IN" dirty="0"/>
                        <a:t>Theme</a:t>
                      </a:r>
                    </a:p>
                  </a:txBody>
                  <a:tcPr anchor="ctr"/>
                </a:tc>
                <a:tc>
                  <a:txBody>
                    <a:bodyPr/>
                    <a:lstStyle/>
                    <a:p>
                      <a:r>
                        <a:rPr lang="en-IN"/>
                        <a:t>Positive Feedback</a:t>
                      </a:r>
                    </a:p>
                  </a:txBody>
                  <a:tcPr anchor="ctr"/>
                </a:tc>
                <a:tc>
                  <a:txBody>
                    <a:bodyPr/>
                    <a:lstStyle/>
                    <a:p>
                      <a:r>
                        <a:rPr lang="en-IN" dirty="0"/>
                        <a:t>Improvement Suggestions</a:t>
                      </a:r>
                    </a:p>
                  </a:txBody>
                  <a:tcPr anchor="ctr"/>
                </a:tc>
                <a:extLst>
                  <a:ext uri="{0D108BD9-81ED-4DB2-BD59-A6C34878D82A}">
                    <a16:rowId xmlns:a16="http://schemas.microsoft.com/office/drawing/2014/main" val="903469996"/>
                  </a:ext>
                </a:extLst>
              </a:tr>
              <a:tr h="370840">
                <a:tc>
                  <a:txBody>
                    <a:bodyPr/>
                    <a:lstStyle/>
                    <a:p>
                      <a:r>
                        <a:rPr lang="en-IN" dirty="0"/>
                        <a:t>Usability</a:t>
                      </a:r>
                    </a:p>
                  </a:txBody>
                  <a:tcPr anchor="ctr"/>
                </a:tc>
                <a:tc>
                  <a:txBody>
                    <a:bodyPr/>
                    <a:lstStyle/>
                    <a:p>
                      <a:r>
                        <a:rPr lang="en-IN"/>
                        <a:t>Intuitive interface</a:t>
                      </a:r>
                    </a:p>
                  </a:txBody>
                  <a:tcPr anchor="ctr"/>
                </a:tc>
                <a:tc>
                  <a:txBody>
                    <a:bodyPr/>
                    <a:lstStyle/>
                    <a:p>
                      <a:r>
                        <a:rPr lang="en-IN" dirty="0"/>
                        <a:t>Improve rescheduling features</a:t>
                      </a:r>
                    </a:p>
                  </a:txBody>
                  <a:tcPr anchor="ctr"/>
                </a:tc>
                <a:extLst>
                  <a:ext uri="{0D108BD9-81ED-4DB2-BD59-A6C34878D82A}">
                    <a16:rowId xmlns:a16="http://schemas.microsoft.com/office/drawing/2014/main" val="698233543"/>
                  </a:ext>
                </a:extLst>
              </a:tr>
              <a:tr h="370840">
                <a:tc>
                  <a:txBody>
                    <a:bodyPr/>
                    <a:lstStyle/>
                    <a:p>
                      <a:r>
                        <a:rPr lang="en-IN" dirty="0"/>
                        <a:t>Communication</a:t>
                      </a:r>
                    </a:p>
                  </a:txBody>
                  <a:tcPr anchor="ctr"/>
                </a:tc>
                <a:tc>
                  <a:txBody>
                    <a:bodyPr/>
                    <a:lstStyle/>
                    <a:p>
                      <a:r>
                        <a:rPr lang="en-IN"/>
                        <a:t>Effective automated reminders</a:t>
                      </a:r>
                    </a:p>
                  </a:txBody>
                  <a:tcPr anchor="ctr"/>
                </a:tc>
                <a:tc>
                  <a:txBody>
                    <a:bodyPr/>
                    <a:lstStyle/>
                    <a:p>
                      <a:r>
                        <a:rPr lang="en-IN" dirty="0"/>
                        <a:t>More customizable notification settings</a:t>
                      </a:r>
                    </a:p>
                  </a:txBody>
                  <a:tcPr anchor="ctr"/>
                </a:tc>
                <a:extLst>
                  <a:ext uri="{0D108BD9-81ED-4DB2-BD59-A6C34878D82A}">
                    <a16:rowId xmlns:a16="http://schemas.microsoft.com/office/drawing/2014/main" val="363745582"/>
                  </a:ext>
                </a:extLst>
              </a:tr>
              <a:tr h="370840">
                <a:tc>
                  <a:txBody>
                    <a:bodyPr/>
                    <a:lstStyle/>
                    <a:p>
                      <a:r>
                        <a:rPr lang="en-IN" dirty="0"/>
                        <a:t>Technical Performance</a:t>
                      </a:r>
                    </a:p>
                  </a:txBody>
                  <a:tcPr anchor="ctr"/>
                </a:tc>
                <a:tc>
                  <a:txBody>
                    <a:bodyPr/>
                    <a:lstStyle/>
                    <a:p>
                      <a:r>
                        <a:rPr lang="en-IN"/>
                        <a:t>Reliable with fewer outages</a:t>
                      </a:r>
                    </a:p>
                  </a:txBody>
                  <a:tcPr anchor="ctr"/>
                </a:tc>
                <a:tc>
                  <a:txBody>
                    <a:bodyPr/>
                    <a:lstStyle/>
                    <a:p>
                      <a:r>
                        <a:rPr lang="en-US" dirty="0"/>
                        <a:t>Manage slowdowns during peak times</a:t>
                      </a:r>
                    </a:p>
                  </a:txBody>
                  <a:tcPr anchor="ctr"/>
                </a:tc>
                <a:extLst>
                  <a:ext uri="{0D108BD9-81ED-4DB2-BD59-A6C34878D82A}">
                    <a16:rowId xmlns:a16="http://schemas.microsoft.com/office/drawing/2014/main" val="3424480819"/>
                  </a:ext>
                </a:extLst>
              </a:tr>
            </a:tbl>
          </a:graphicData>
        </a:graphic>
      </p:graphicFrame>
    </p:spTree>
    <p:extLst>
      <p:ext uri="{BB962C8B-B14F-4D97-AF65-F5344CB8AC3E}">
        <p14:creationId xmlns:p14="http://schemas.microsoft.com/office/powerpoint/2010/main" val="1911276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489</TotalTime>
  <Words>1203</Words>
  <Application>Microsoft Office PowerPoint</Application>
  <PresentationFormat>Widescreen</PresentationFormat>
  <Paragraphs>122</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Avenir Next LT Pro</vt:lpstr>
      <vt:lpstr>Calibri</vt:lpstr>
      <vt:lpstr>Calibri Light</vt:lpstr>
      <vt:lpstr>Times New Roman</vt:lpstr>
      <vt:lpstr>Office Theme</vt:lpstr>
      <vt:lpstr>Evaluating the effectiveness of appointment scheduling systems in front office operations  PARAS HOSPITALS</vt:lpstr>
      <vt:lpstr>Mentor Approval</vt:lpstr>
      <vt:lpstr>Introduction</vt:lpstr>
      <vt:lpstr>Introduction</vt:lpstr>
      <vt:lpstr>Objectives</vt:lpstr>
      <vt:lpstr>Methodology </vt:lpstr>
      <vt:lpstr>Methodology </vt:lpstr>
      <vt:lpstr>Results</vt:lpstr>
      <vt:lpstr>Results </vt:lpstr>
      <vt:lpstr>Discussion </vt:lpstr>
      <vt:lpstr>Conclusion</vt:lpstr>
      <vt:lpstr>References</vt:lpstr>
      <vt:lpstr>Thank You</vt:lpstr>
      <vt:lpstr>Pictorial Journey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Atishay Jain</cp:lastModifiedBy>
  <cp:revision>9</cp:revision>
  <dcterms:created xsi:type="dcterms:W3CDTF">2022-05-20T15:11:38Z</dcterms:created>
  <dcterms:modified xsi:type="dcterms:W3CDTF">2024-07-24T09:30:38Z</dcterms:modified>
</cp:coreProperties>
</file>