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72" r:id="rId3"/>
    <p:sldId id="257" r:id="rId4"/>
    <p:sldId id="258" r:id="rId5"/>
    <p:sldId id="259" r:id="rId6"/>
    <p:sldId id="260" r:id="rId7"/>
    <p:sldId id="261" r:id="rId8"/>
    <p:sldId id="274" r:id="rId9"/>
    <p:sldId id="262" r:id="rId10"/>
    <p:sldId id="263" r:id="rId11"/>
    <p:sldId id="273" r:id="rId12"/>
    <p:sldId id="264" r:id="rId13"/>
    <p:sldId id="265" r:id="rId14"/>
    <p:sldId id="266" r:id="rId15"/>
    <p:sldId id="267" r:id="rId16"/>
    <p:sldId id="268" r:id="rId17"/>
    <p:sldId id="269" r:id="rId18"/>
    <p:sldId id="271"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206" autoAdjust="0"/>
  </p:normalViewPr>
  <p:slideViewPr>
    <p:cSldViewPr snapToGrid="0">
      <p:cViewPr varScale="1">
        <p:scale>
          <a:sx n="67" d="100"/>
          <a:sy n="67" d="100"/>
        </p:scale>
        <p:origin x="834" y="72"/>
      </p:cViewPr>
      <p:guideLst/>
    </p:cSldViewPr>
  </p:slideViewPr>
  <p:outlineViewPr>
    <p:cViewPr>
      <p:scale>
        <a:sx n="33" d="100"/>
        <a:sy n="33" d="100"/>
      </p:scale>
      <p:origin x="0" y="-4434"/>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file:///C:\Users\ASUS\Downloads\discharge%20data%20dissertation.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ASUS\Downloads\discharge%20data%20dissertation.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ASUS\Downloads\discharge%20data%20dissertation.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ASUS\Downloads\discharge%20data%20dissertation.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ASUS\Downloads\discharge%20data%20dissertation.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ASUS\Downloads\discharge%20data%20dissertation.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ASUS\Downloads\discharge%20data%20dissertation.xlsx" TargetMode="External"/><Relationship Id="rId2" Type="http://schemas.microsoft.com/office/2011/relationships/chartColorStyle" Target="colors7.xml"/><Relationship Id="rId1" Type="http://schemas.microsoft.com/office/2011/relationships/chartStyle" Target="style7.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a:t>TYPES OF DISCHARGES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AEC5-42CC-A275-9C441252F993}"/>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AEC5-42CC-A275-9C441252F993}"/>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'cash analysis'!$B$6:$B$7</c:f>
              <c:strCache>
                <c:ptCount val="2"/>
                <c:pt idx="0">
                  <c:v>No. Of planned discharge</c:v>
                </c:pt>
                <c:pt idx="1">
                  <c:v>No. Of unplanned discharge</c:v>
                </c:pt>
              </c:strCache>
            </c:strRef>
          </c:cat>
          <c:val>
            <c:numRef>
              <c:f>'cash analysis'!$C$6:$C$7</c:f>
              <c:numCache>
                <c:formatCode>General</c:formatCode>
                <c:ptCount val="2"/>
                <c:pt idx="0">
                  <c:v>24</c:v>
                </c:pt>
                <c:pt idx="1">
                  <c:v>36</c:v>
                </c:pt>
              </c:numCache>
            </c:numRef>
          </c:val>
          <c:extLst>
            <c:ext xmlns:c16="http://schemas.microsoft.com/office/drawing/2014/chart" uri="{C3380CC4-5D6E-409C-BE32-E72D297353CC}">
              <c16:uniqueId val="{00000004-AEC5-42CC-A275-9C441252F993}"/>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r"/>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0" i="0" u="none" strike="noStrike" kern="1200" cap="all" baseline="0">
                <a:solidFill>
                  <a:schemeClr val="lt1"/>
                </a:solidFill>
                <a:latin typeface="+mn-lt"/>
                <a:ea typeface="+mn-ea"/>
                <a:cs typeface="+mn-cs"/>
              </a:defRPr>
            </a:pPr>
            <a:r>
              <a:rPr lang="en-US"/>
              <a:t>DISCHARGE TIME FOR CASH PATIENTS</a:t>
            </a:r>
          </a:p>
        </c:rich>
      </c:tx>
      <c:overlay val="0"/>
      <c:spPr>
        <a:noFill/>
        <a:ln>
          <a:noFill/>
        </a:ln>
        <a:effectLst/>
      </c:spPr>
      <c:txPr>
        <a:bodyPr rot="0" spcFirstLastPara="1" vertOverflow="ellipsis" vert="horz" wrap="square" anchor="ctr" anchorCtr="1"/>
        <a:lstStyle/>
        <a:p>
          <a:pPr>
            <a:defRPr sz="1800" b="0" i="0" u="none" strike="noStrike" kern="1200" cap="all" baseline="0">
              <a:solidFill>
                <a:schemeClr val="lt1"/>
              </a:solidFill>
              <a:latin typeface="+mn-lt"/>
              <a:ea typeface="+mn-ea"/>
              <a:cs typeface="+mn-cs"/>
            </a:defRPr>
          </a:pPr>
          <a:endParaRPr lang="en-US"/>
        </a:p>
      </c:txPr>
    </c:title>
    <c:autoTitleDeleted val="0"/>
    <c:view3D>
      <c:rotX val="15"/>
      <c:rotY val="20"/>
      <c:depthPercent val="100"/>
      <c:rAngAx val="1"/>
    </c:view3D>
    <c:floor>
      <c:thickness val="0"/>
      <c:spPr>
        <a:solidFill>
          <a:schemeClr val="bg2">
            <a:lumMod val="75000"/>
            <a:alpha val="27000"/>
          </a:schemeClr>
        </a:solid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graph!$D$6</c:f>
              <c:strCache>
                <c:ptCount val="1"/>
                <c:pt idx="0">
                  <c:v>MAXIMUM</c:v>
                </c:pt>
              </c:strCache>
            </c:strRef>
          </c:tx>
          <c:spPr>
            <a:solidFill>
              <a:schemeClr val="accent1">
                <a:alpha val="88000"/>
              </a:schemeClr>
            </a:solidFill>
            <a:ln>
              <a:solidFill>
                <a:schemeClr val="accent1">
                  <a:lumMod val="50000"/>
                </a:schemeClr>
              </a:solidFill>
            </a:ln>
            <a:effectLst/>
            <a:scene3d>
              <a:camera prst="orthographicFront"/>
              <a:lightRig rig="threePt" dir="t"/>
            </a:scene3d>
            <a:sp3d prstMaterial="flat">
              <a:contourClr>
                <a:schemeClr val="accent1">
                  <a:lumMod val="50000"/>
                </a:schemeClr>
              </a:contourClr>
            </a:sp3d>
          </c:spPr>
          <c:invertIfNegative val="0"/>
          <c:dLbls>
            <c:spPr>
              <a:solidFill>
                <a:srgbClr val="4472C4">
                  <a:alpha val="30000"/>
                </a:srgbClr>
              </a:solidFill>
              <a:ln>
                <a:solidFill>
                  <a:sysClr val="window" lastClr="FFFFFF">
                    <a:alpha val="50000"/>
                  </a:sysClr>
                </a:solidFill>
                <a:round/>
              </a:ln>
              <a:effectLst>
                <a:outerShdw blurRad="63500" dist="889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50000"/>
                        </a:schemeClr>
                      </a:solidFill>
                      <a:round/>
                    </a:ln>
                    <a:effectLst/>
                  </c:spPr>
                </c15:leaderLines>
              </c:ext>
            </c:extLst>
          </c:dLbls>
          <c:val>
            <c:numRef>
              <c:f>graph!$E$6</c:f>
              <c:numCache>
                <c:formatCode>h:mm</c:formatCode>
                <c:ptCount val="1"/>
                <c:pt idx="0">
                  <c:v>0.24722222222222223</c:v>
                </c:pt>
              </c:numCache>
            </c:numRef>
          </c:val>
          <c:extLst>
            <c:ext xmlns:c16="http://schemas.microsoft.com/office/drawing/2014/chart" uri="{C3380CC4-5D6E-409C-BE32-E72D297353CC}">
              <c16:uniqueId val="{00000000-4549-433A-B443-8D31DC32FB13}"/>
            </c:ext>
          </c:extLst>
        </c:ser>
        <c:ser>
          <c:idx val="1"/>
          <c:order val="1"/>
          <c:tx>
            <c:strRef>
              <c:f>graph!$D$7</c:f>
              <c:strCache>
                <c:ptCount val="1"/>
                <c:pt idx="0">
                  <c:v>DISCHARGE TIME IN HOSPITAL POLICY</c:v>
                </c:pt>
              </c:strCache>
            </c:strRef>
          </c:tx>
          <c:spPr>
            <a:solidFill>
              <a:schemeClr val="accent2">
                <a:alpha val="88000"/>
              </a:schemeClr>
            </a:solidFill>
            <a:ln>
              <a:solidFill>
                <a:schemeClr val="accent2">
                  <a:lumMod val="50000"/>
                </a:schemeClr>
              </a:solidFill>
            </a:ln>
            <a:effectLst/>
            <a:scene3d>
              <a:camera prst="orthographicFront"/>
              <a:lightRig rig="threePt" dir="t"/>
            </a:scene3d>
            <a:sp3d prstMaterial="flat">
              <a:contourClr>
                <a:schemeClr val="accent2">
                  <a:lumMod val="50000"/>
                </a:schemeClr>
              </a:contourClr>
            </a:sp3d>
          </c:spPr>
          <c:invertIfNegative val="0"/>
          <c:dLbls>
            <c:spPr>
              <a:solidFill>
                <a:srgbClr val="ED7D31">
                  <a:alpha val="30000"/>
                </a:srgbClr>
              </a:solidFill>
              <a:ln>
                <a:solidFill>
                  <a:sysClr val="window" lastClr="FFFFFF">
                    <a:alpha val="50000"/>
                  </a:sysClr>
                </a:solidFill>
                <a:round/>
              </a:ln>
              <a:effectLst>
                <a:outerShdw blurRad="63500" dist="889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50000"/>
                        </a:schemeClr>
                      </a:solidFill>
                      <a:round/>
                    </a:ln>
                    <a:effectLst/>
                  </c:spPr>
                </c15:leaderLines>
              </c:ext>
            </c:extLst>
          </c:dLbls>
          <c:val>
            <c:numRef>
              <c:f>graph!$E$7</c:f>
              <c:numCache>
                <c:formatCode>h:mm</c:formatCode>
                <c:ptCount val="1"/>
                <c:pt idx="0">
                  <c:v>8.3333333333333329E-2</c:v>
                </c:pt>
              </c:numCache>
            </c:numRef>
          </c:val>
          <c:extLst>
            <c:ext xmlns:c16="http://schemas.microsoft.com/office/drawing/2014/chart" uri="{C3380CC4-5D6E-409C-BE32-E72D297353CC}">
              <c16:uniqueId val="{00000001-4549-433A-B443-8D31DC32FB13}"/>
            </c:ext>
          </c:extLst>
        </c:ser>
        <c:ser>
          <c:idx val="2"/>
          <c:order val="2"/>
          <c:tx>
            <c:strRef>
              <c:f>graph!$D$8</c:f>
              <c:strCache>
                <c:ptCount val="1"/>
                <c:pt idx="0">
                  <c:v>AVERAGE</c:v>
                </c:pt>
              </c:strCache>
            </c:strRef>
          </c:tx>
          <c:spPr>
            <a:solidFill>
              <a:schemeClr val="accent3">
                <a:alpha val="88000"/>
              </a:schemeClr>
            </a:solidFill>
            <a:ln>
              <a:solidFill>
                <a:schemeClr val="accent3">
                  <a:lumMod val="50000"/>
                </a:schemeClr>
              </a:solidFill>
            </a:ln>
            <a:effectLst/>
            <a:scene3d>
              <a:camera prst="orthographicFront"/>
              <a:lightRig rig="threePt" dir="t"/>
            </a:scene3d>
            <a:sp3d prstMaterial="flat">
              <a:contourClr>
                <a:schemeClr val="accent3">
                  <a:lumMod val="50000"/>
                </a:schemeClr>
              </a:contourClr>
            </a:sp3d>
          </c:spPr>
          <c:invertIfNegative val="0"/>
          <c:dLbls>
            <c:spPr>
              <a:solidFill>
                <a:srgbClr val="A5A5A5">
                  <a:alpha val="30000"/>
                </a:srgbClr>
              </a:solidFill>
              <a:ln>
                <a:solidFill>
                  <a:sysClr val="window" lastClr="FFFFFF">
                    <a:alpha val="50000"/>
                  </a:sysClr>
                </a:solidFill>
                <a:round/>
              </a:ln>
              <a:effectLst>
                <a:outerShdw blurRad="63500" dist="889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50000"/>
                        </a:schemeClr>
                      </a:solidFill>
                      <a:round/>
                    </a:ln>
                    <a:effectLst/>
                  </c:spPr>
                </c15:leaderLines>
              </c:ext>
            </c:extLst>
          </c:dLbls>
          <c:val>
            <c:numRef>
              <c:f>graph!$E$8</c:f>
              <c:numCache>
                <c:formatCode>h:mm</c:formatCode>
                <c:ptCount val="1"/>
                <c:pt idx="0">
                  <c:v>0.1125</c:v>
                </c:pt>
              </c:numCache>
            </c:numRef>
          </c:val>
          <c:extLst>
            <c:ext xmlns:c16="http://schemas.microsoft.com/office/drawing/2014/chart" uri="{C3380CC4-5D6E-409C-BE32-E72D297353CC}">
              <c16:uniqueId val="{00000002-4549-433A-B443-8D31DC32FB13}"/>
            </c:ext>
          </c:extLst>
        </c:ser>
        <c:ser>
          <c:idx val="3"/>
          <c:order val="3"/>
          <c:tx>
            <c:strRef>
              <c:f>graph!$D$9</c:f>
              <c:strCache>
                <c:ptCount val="1"/>
                <c:pt idx="0">
                  <c:v>MINIMUM</c:v>
                </c:pt>
              </c:strCache>
            </c:strRef>
          </c:tx>
          <c:spPr>
            <a:solidFill>
              <a:schemeClr val="accent4">
                <a:alpha val="88000"/>
              </a:schemeClr>
            </a:solidFill>
            <a:ln>
              <a:solidFill>
                <a:schemeClr val="accent4">
                  <a:lumMod val="50000"/>
                </a:schemeClr>
              </a:solidFill>
            </a:ln>
            <a:effectLst/>
            <a:scene3d>
              <a:camera prst="orthographicFront"/>
              <a:lightRig rig="threePt" dir="t"/>
            </a:scene3d>
            <a:sp3d prstMaterial="flat">
              <a:contourClr>
                <a:schemeClr val="accent4">
                  <a:lumMod val="50000"/>
                </a:schemeClr>
              </a:contourClr>
            </a:sp3d>
          </c:spPr>
          <c:invertIfNegative val="0"/>
          <c:dLbls>
            <c:spPr>
              <a:solidFill>
                <a:srgbClr val="FFC000">
                  <a:alpha val="30000"/>
                </a:srgbClr>
              </a:solidFill>
              <a:ln>
                <a:solidFill>
                  <a:sysClr val="window" lastClr="FFFFFF">
                    <a:alpha val="50000"/>
                  </a:sysClr>
                </a:solidFill>
                <a:round/>
              </a:ln>
              <a:effectLst>
                <a:outerShdw blurRad="63500" dist="889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50000"/>
                        </a:schemeClr>
                      </a:solidFill>
                      <a:round/>
                    </a:ln>
                    <a:effectLst/>
                  </c:spPr>
                </c15:leaderLines>
              </c:ext>
            </c:extLst>
          </c:dLbls>
          <c:val>
            <c:numRef>
              <c:f>graph!$E$9</c:f>
              <c:numCache>
                <c:formatCode>h:mm</c:formatCode>
                <c:ptCount val="1"/>
                <c:pt idx="0">
                  <c:v>3.4722222222222224E-2</c:v>
                </c:pt>
              </c:numCache>
            </c:numRef>
          </c:val>
          <c:extLst>
            <c:ext xmlns:c16="http://schemas.microsoft.com/office/drawing/2014/chart" uri="{C3380CC4-5D6E-409C-BE32-E72D297353CC}">
              <c16:uniqueId val="{00000003-4549-433A-B443-8D31DC32FB13}"/>
            </c:ext>
          </c:extLst>
        </c:ser>
        <c:dLbls>
          <c:showLegendKey val="0"/>
          <c:showVal val="1"/>
          <c:showCatName val="0"/>
          <c:showSerName val="0"/>
          <c:showPercent val="0"/>
          <c:showBubbleSize val="0"/>
        </c:dLbls>
        <c:gapWidth val="150"/>
        <c:shape val="box"/>
        <c:axId val="1830544704"/>
        <c:axId val="1830552384"/>
        <c:axId val="0"/>
      </c:bar3DChart>
      <c:catAx>
        <c:axId val="1830544704"/>
        <c:scaling>
          <c:orientation val="minMax"/>
        </c:scaling>
        <c:delete val="1"/>
        <c:axPos val="b"/>
        <c:majorTickMark val="none"/>
        <c:minorTickMark val="none"/>
        <c:tickLblPos val="nextTo"/>
        <c:crossAx val="1830552384"/>
        <c:crosses val="autoZero"/>
        <c:auto val="1"/>
        <c:lblAlgn val="ctr"/>
        <c:lblOffset val="100"/>
        <c:noMultiLvlLbl val="0"/>
      </c:catAx>
      <c:valAx>
        <c:axId val="1830552384"/>
        <c:scaling>
          <c:orientation val="minMax"/>
        </c:scaling>
        <c:delete val="1"/>
        <c:axPos val="l"/>
        <c:numFmt formatCode="h:mm" sourceLinked="1"/>
        <c:majorTickMark val="none"/>
        <c:minorTickMark val="none"/>
        <c:tickLblPos val="nextTo"/>
        <c:crossAx val="1830544704"/>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00" b="1" i="0" u="none" strike="noStrike" kern="1200" baseline="0">
              <a:solidFill>
                <a:schemeClr val="lt1">
                  <a:lumMod val="7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dk1">
        <a:lumMod val="75000"/>
        <a:lumOff val="25000"/>
      </a:schemeClr>
    </a:solidFill>
    <a:ln w="6350" cap="flat" cmpd="sng" algn="ctr">
      <a:solidFill>
        <a:schemeClr val="dk1">
          <a:tint val="75000"/>
        </a:schemeClr>
      </a:solidFill>
      <a:round/>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0" i="0" u="none" strike="noStrike" kern="1200" cap="all" baseline="0">
                <a:solidFill>
                  <a:schemeClr val="lt1"/>
                </a:solidFill>
                <a:latin typeface="+mn-lt"/>
                <a:ea typeface="+mn-ea"/>
                <a:cs typeface="+mn-cs"/>
              </a:defRPr>
            </a:pPr>
            <a:r>
              <a:rPr lang="en-US" sz="1800" b="0" i="0" u="none" strike="noStrike" kern="1200" cap="all" baseline="0">
                <a:solidFill>
                  <a:sysClr val="window" lastClr="FFFFFF"/>
                </a:solidFill>
              </a:rPr>
              <a:t>DISCHARGE TIME FOR TPA PATIENTS</a:t>
            </a:r>
          </a:p>
        </c:rich>
      </c:tx>
      <c:overlay val="0"/>
      <c:spPr>
        <a:noFill/>
        <a:ln>
          <a:noFill/>
        </a:ln>
        <a:effectLst/>
      </c:spPr>
      <c:txPr>
        <a:bodyPr rot="0" spcFirstLastPara="1" vertOverflow="ellipsis" vert="horz" wrap="square" anchor="ctr" anchorCtr="1"/>
        <a:lstStyle/>
        <a:p>
          <a:pPr>
            <a:defRPr sz="1800" b="0" i="0" u="none" strike="noStrike" kern="1200" cap="all" baseline="0">
              <a:solidFill>
                <a:schemeClr val="lt1"/>
              </a:solidFill>
              <a:latin typeface="+mn-lt"/>
              <a:ea typeface="+mn-ea"/>
              <a:cs typeface="+mn-cs"/>
            </a:defRPr>
          </a:pPr>
          <a:endParaRPr lang="en-US"/>
        </a:p>
      </c:txPr>
    </c:title>
    <c:autoTitleDeleted val="0"/>
    <c:view3D>
      <c:rotX val="15"/>
      <c:rotY val="20"/>
      <c:depthPercent val="100"/>
      <c:rAngAx val="1"/>
    </c:view3D>
    <c:floor>
      <c:thickness val="0"/>
      <c:spPr>
        <a:solidFill>
          <a:schemeClr val="bg2">
            <a:lumMod val="75000"/>
            <a:alpha val="27000"/>
          </a:schemeClr>
        </a:solid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graph!$D$15</c:f>
              <c:strCache>
                <c:ptCount val="1"/>
                <c:pt idx="0">
                  <c:v>MAXIMUM</c:v>
                </c:pt>
              </c:strCache>
            </c:strRef>
          </c:tx>
          <c:spPr>
            <a:solidFill>
              <a:schemeClr val="accent1">
                <a:alpha val="88000"/>
              </a:schemeClr>
            </a:solidFill>
            <a:ln>
              <a:solidFill>
                <a:schemeClr val="accent1">
                  <a:lumMod val="50000"/>
                </a:schemeClr>
              </a:solidFill>
            </a:ln>
            <a:effectLst/>
            <a:scene3d>
              <a:camera prst="orthographicFront"/>
              <a:lightRig rig="threePt" dir="t"/>
            </a:scene3d>
            <a:sp3d prstMaterial="flat">
              <a:contourClr>
                <a:schemeClr val="accent1">
                  <a:lumMod val="50000"/>
                </a:schemeClr>
              </a:contourClr>
            </a:sp3d>
          </c:spPr>
          <c:invertIfNegative val="0"/>
          <c:dLbls>
            <c:spPr>
              <a:solidFill>
                <a:schemeClr val="accent1">
                  <a:alpha val="30000"/>
                </a:schemeClr>
              </a:solidFill>
              <a:ln>
                <a:solidFill>
                  <a:schemeClr val="lt1">
                    <a:alpha val="50000"/>
                  </a:schemeClr>
                </a:solidFill>
                <a:round/>
              </a:ln>
              <a:effectLst>
                <a:outerShdw blurRad="63500" dist="889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50000"/>
                        </a:schemeClr>
                      </a:solidFill>
                      <a:round/>
                    </a:ln>
                    <a:effectLst/>
                  </c:spPr>
                </c15:leaderLines>
              </c:ext>
            </c:extLst>
          </c:dLbls>
          <c:val>
            <c:numRef>
              <c:f>graph!$E$15</c:f>
              <c:numCache>
                <c:formatCode>h:mm</c:formatCode>
                <c:ptCount val="1"/>
                <c:pt idx="0">
                  <c:v>0.3840277777777778</c:v>
                </c:pt>
              </c:numCache>
            </c:numRef>
          </c:val>
          <c:extLst>
            <c:ext xmlns:c16="http://schemas.microsoft.com/office/drawing/2014/chart" uri="{C3380CC4-5D6E-409C-BE32-E72D297353CC}">
              <c16:uniqueId val="{00000000-63DD-4E9C-995E-C1B52721DA43}"/>
            </c:ext>
          </c:extLst>
        </c:ser>
        <c:ser>
          <c:idx val="1"/>
          <c:order val="1"/>
          <c:tx>
            <c:strRef>
              <c:f>graph!$D$16</c:f>
              <c:strCache>
                <c:ptCount val="1"/>
                <c:pt idx="0">
                  <c:v>DISCHARGE TIME IN HOSPITAL POLICY</c:v>
                </c:pt>
              </c:strCache>
            </c:strRef>
          </c:tx>
          <c:spPr>
            <a:solidFill>
              <a:schemeClr val="accent2">
                <a:alpha val="88000"/>
              </a:schemeClr>
            </a:solidFill>
            <a:ln>
              <a:solidFill>
                <a:schemeClr val="accent2">
                  <a:lumMod val="50000"/>
                </a:schemeClr>
              </a:solidFill>
            </a:ln>
            <a:effectLst/>
            <a:scene3d>
              <a:camera prst="orthographicFront"/>
              <a:lightRig rig="threePt" dir="t"/>
            </a:scene3d>
            <a:sp3d prstMaterial="flat">
              <a:contourClr>
                <a:schemeClr val="accent2">
                  <a:lumMod val="50000"/>
                </a:schemeClr>
              </a:contourClr>
            </a:sp3d>
          </c:spPr>
          <c:invertIfNegative val="0"/>
          <c:dLbls>
            <c:spPr>
              <a:solidFill>
                <a:schemeClr val="accent2">
                  <a:alpha val="30000"/>
                </a:schemeClr>
              </a:solidFill>
              <a:ln>
                <a:solidFill>
                  <a:schemeClr val="lt1">
                    <a:alpha val="50000"/>
                  </a:schemeClr>
                </a:solidFill>
                <a:round/>
              </a:ln>
              <a:effectLst>
                <a:outerShdw blurRad="63500" dist="889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50000"/>
                        </a:schemeClr>
                      </a:solidFill>
                      <a:round/>
                    </a:ln>
                    <a:effectLst/>
                  </c:spPr>
                </c15:leaderLines>
              </c:ext>
            </c:extLst>
          </c:dLbls>
          <c:val>
            <c:numRef>
              <c:f>graph!$E$16</c:f>
              <c:numCache>
                <c:formatCode>h:mm</c:formatCode>
                <c:ptCount val="1"/>
                <c:pt idx="0">
                  <c:v>0.16666666666666666</c:v>
                </c:pt>
              </c:numCache>
            </c:numRef>
          </c:val>
          <c:extLst>
            <c:ext xmlns:c16="http://schemas.microsoft.com/office/drawing/2014/chart" uri="{C3380CC4-5D6E-409C-BE32-E72D297353CC}">
              <c16:uniqueId val="{00000001-63DD-4E9C-995E-C1B52721DA43}"/>
            </c:ext>
          </c:extLst>
        </c:ser>
        <c:ser>
          <c:idx val="2"/>
          <c:order val="2"/>
          <c:tx>
            <c:strRef>
              <c:f>graph!$D$17</c:f>
              <c:strCache>
                <c:ptCount val="1"/>
                <c:pt idx="0">
                  <c:v>AVERAGE</c:v>
                </c:pt>
              </c:strCache>
            </c:strRef>
          </c:tx>
          <c:spPr>
            <a:solidFill>
              <a:schemeClr val="accent3">
                <a:alpha val="88000"/>
              </a:schemeClr>
            </a:solidFill>
            <a:ln>
              <a:solidFill>
                <a:schemeClr val="accent3">
                  <a:lumMod val="50000"/>
                </a:schemeClr>
              </a:solidFill>
            </a:ln>
            <a:effectLst/>
            <a:scene3d>
              <a:camera prst="orthographicFront"/>
              <a:lightRig rig="threePt" dir="t"/>
            </a:scene3d>
            <a:sp3d prstMaterial="flat">
              <a:contourClr>
                <a:schemeClr val="accent3">
                  <a:lumMod val="50000"/>
                </a:schemeClr>
              </a:contourClr>
            </a:sp3d>
          </c:spPr>
          <c:invertIfNegative val="0"/>
          <c:dLbls>
            <c:spPr>
              <a:solidFill>
                <a:schemeClr val="accent3">
                  <a:alpha val="30000"/>
                </a:schemeClr>
              </a:solidFill>
              <a:ln>
                <a:solidFill>
                  <a:schemeClr val="lt1">
                    <a:alpha val="50000"/>
                  </a:schemeClr>
                </a:solidFill>
                <a:round/>
              </a:ln>
              <a:effectLst>
                <a:outerShdw blurRad="63500" dist="889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50000"/>
                        </a:schemeClr>
                      </a:solidFill>
                      <a:round/>
                    </a:ln>
                    <a:effectLst/>
                  </c:spPr>
                </c15:leaderLines>
              </c:ext>
            </c:extLst>
          </c:dLbls>
          <c:val>
            <c:numRef>
              <c:f>graph!$E$17</c:f>
              <c:numCache>
                <c:formatCode>h:mm</c:formatCode>
                <c:ptCount val="1"/>
                <c:pt idx="0">
                  <c:v>0.1986111111111111</c:v>
                </c:pt>
              </c:numCache>
            </c:numRef>
          </c:val>
          <c:extLst>
            <c:ext xmlns:c16="http://schemas.microsoft.com/office/drawing/2014/chart" uri="{C3380CC4-5D6E-409C-BE32-E72D297353CC}">
              <c16:uniqueId val="{00000002-63DD-4E9C-995E-C1B52721DA43}"/>
            </c:ext>
          </c:extLst>
        </c:ser>
        <c:ser>
          <c:idx val="3"/>
          <c:order val="3"/>
          <c:tx>
            <c:strRef>
              <c:f>graph!$D$18</c:f>
              <c:strCache>
                <c:ptCount val="1"/>
                <c:pt idx="0">
                  <c:v>MINIMUM</c:v>
                </c:pt>
              </c:strCache>
            </c:strRef>
          </c:tx>
          <c:spPr>
            <a:solidFill>
              <a:schemeClr val="accent4">
                <a:alpha val="88000"/>
              </a:schemeClr>
            </a:solidFill>
            <a:ln>
              <a:solidFill>
                <a:schemeClr val="accent4">
                  <a:lumMod val="50000"/>
                </a:schemeClr>
              </a:solidFill>
            </a:ln>
            <a:effectLst/>
            <a:scene3d>
              <a:camera prst="orthographicFront"/>
              <a:lightRig rig="threePt" dir="t"/>
            </a:scene3d>
            <a:sp3d prstMaterial="flat">
              <a:contourClr>
                <a:schemeClr val="accent4">
                  <a:lumMod val="50000"/>
                </a:schemeClr>
              </a:contourClr>
            </a:sp3d>
          </c:spPr>
          <c:invertIfNegative val="0"/>
          <c:dLbls>
            <c:spPr>
              <a:solidFill>
                <a:schemeClr val="accent4">
                  <a:alpha val="30000"/>
                </a:schemeClr>
              </a:solidFill>
              <a:ln>
                <a:solidFill>
                  <a:schemeClr val="lt1">
                    <a:alpha val="50000"/>
                  </a:schemeClr>
                </a:solidFill>
                <a:round/>
              </a:ln>
              <a:effectLst>
                <a:outerShdw blurRad="63500" dist="889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50000"/>
                        </a:schemeClr>
                      </a:solidFill>
                      <a:round/>
                    </a:ln>
                    <a:effectLst/>
                  </c:spPr>
                </c15:leaderLines>
              </c:ext>
            </c:extLst>
          </c:dLbls>
          <c:val>
            <c:numRef>
              <c:f>graph!$E$18</c:f>
              <c:numCache>
                <c:formatCode>h:mm</c:formatCode>
                <c:ptCount val="1"/>
                <c:pt idx="0">
                  <c:v>6.3888888888888884E-2</c:v>
                </c:pt>
              </c:numCache>
            </c:numRef>
          </c:val>
          <c:extLst>
            <c:ext xmlns:c16="http://schemas.microsoft.com/office/drawing/2014/chart" uri="{C3380CC4-5D6E-409C-BE32-E72D297353CC}">
              <c16:uniqueId val="{00000003-63DD-4E9C-995E-C1B52721DA43}"/>
            </c:ext>
          </c:extLst>
        </c:ser>
        <c:dLbls>
          <c:showLegendKey val="0"/>
          <c:showVal val="1"/>
          <c:showCatName val="0"/>
          <c:showSerName val="0"/>
          <c:showPercent val="0"/>
          <c:showBubbleSize val="0"/>
        </c:dLbls>
        <c:gapWidth val="84"/>
        <c:gapDepth val="53"/>
        <c:shape val="box"/>
        <c:axId val="1707639760"/>
        <c:axId val="1707640240"/>
        <c:axId val="0"/>
      </c:bar3DChart>
      <c:catAx>
        <c:axId val="1707639760"/>
        <c:scaling>
          <c:orientation val="minMax"/>
        </c:scaling>
        <c:delete val="1"/>
        <c:axPos val="b"/>
        <c:majorTickMark val="none"/>
        <c:minorTickMark val="none"/>
        <c:tickLblPos val="nextTo"/>
        <c:crossAx val="1707640240"/>
        <c:crosses val="autoZero"/>
        <c:auto val="1"/>
        <c:lblAlgn val="ctr"/>
        <c:lblOffset val="100"/>
        <c:noMultiLvlLbl val="0"/>
      </c:catAx>
      <c:valAx>
        <c:axId val="1707640240"/>
        <c:scaling>
          <c:orientation val="minMax"/>
        </c:scaling>
        <c:delete val="1"/>
        <c:axPos val="l"/>
        <c:numFmt formatCode="h:mm" sourceLinked="1"/>
        <c:majorTickMark val="out"/>
        <c:minorTickMark val="none"/>
        <c:tickLblPos val="nextTo"/>
        <c:crossAx val="1707639760"/>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00" b="1" i="0" u="none" strike="noStrike" kern="1200" baseline="0">
              <a:solidFill>
                <a:schemeClr val="lt1">
                  <a:lumMod val="7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dk1">
        <a:lumMod val="75000"/>
        <a:lumOff val="25000"/>
      </a:schemeClr>
    </a:solidFill>
    <a:ln w="6350" cap="flat" cmpd="sng" algn="ctr">
      <a:solidFill>
        <a:schemeClr val="dk1">
          <a:tint val="75000"/>
        </a:schemeClr>
      </a:solidFill>
      <a:round/>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0" i="0" u="none" strike="noStrike" kern="1200" cap="all" baseline="0">
                <a:solidFill>
                  <a:schemeClr val="lt1"/>
                </a:solidFill>
                <a:latin typeface="+mn-lt"/>
                <a:ea typeface="+mn-ea"/>
                <a:cs typeface="+mn-cs"/>
              </a:defRPr>
            </a:pPr>
            <a:r>
              <a:rPr lang="en-US" sz="1800" b="0" i="0" u="none" strike="noStrike" kern="1200" cap="all" baseline="0">
                <a:solidFill>
                  <a:sysClr val="window" lastClr="FFFFFF"/>
                </a:solidFill>
              </a:rPr>
              <a:t>DISCHARGE TIME FOR PANEL</a:t>
            </a:r>
          </a:p>
          <a:p>
            <a:pPr>
              <a:defRPr/>
            </a:pPr>
            <a:r>
              <a:rPr lang="en-US" sz="1800" b="0" i="0" u="none" strike="noStrike" kern="1200" cap="all" baseline="0">
                <a:solidFill>
                  <a:sysClr val="window" lastClr="FFFFFF"/>
                </a:solidFill>
              </a:rPr>
              <a:t> PATIENTS</a:t>
            </a:r>
          </a:p>
        </c:rich>
      </c:tx>
      <c:overlay val="0"/>
      <c:spPr>
        <a:noFill/>
        <a:ln>
          <a:noFill/>
        </a:ln>
        <a:effectLst/>
      </c:spPr>
      <c:txPr>
        <a:bodyPr rot="0" spcFirstLastPara="1" vertOverflow="ellipsis" vert="horz" wrap="square" anchor="ctr" anchorCtr="1"/>
        <a:lstStyle/>
        <a:p>
          <a:pPr>
            <a:defRPr sz="1800" b="0" i="0" u="none" strike="noStrike" kern="1200" cap="all" baseline="0">
              <a:solidFill>
                <a:schemeClr val="lt1"/>
              </a:solidFill>
              <a:latin typeface="+mn-lt"/>
              <a:ea typeface="+mn-ea"/>
              <a:cs typeface="+mn-cs"/>
            </a:defRPr>
          </a:pPr>
          <a:endParaRPr lang="en-US"/>
        </a:p>
      </c:txPr>
    </c:title>
    <c:autoTitleDeleted val="0"/>
    <c:view3D>
      <c:rotX val="15"/>
      <c:rotY val="20"/>
      <c:depthPercent val="100"/>
      <c:rAngAx val="1"/>
    </c:view3D>
    <c:floor>
      <c:thickness val="0"/>
      <c:spPr>
        <a:solidFill>
          <a:schemeClr val="bg2">
            <a:lumMod val="75000"/>
            <a:alpha val="27000"/>
          </a:schemeClr>
        </a:solid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graph!$D$23</c:f>
              <c:strCache>
                <c:ptCount val="1"/>
                <c:pt idx="0">
                  <c:v>MAXIMUM</c:v>
                </c:pt>
              </c:strCache>
            </c:strRef>
          </c:tx>
          <c:spPr>
            <a:solidFill>
              <a:schemeClr val="accent1">
                <a:alpha val="88000"/>
              </a:schemeClr>
            </a:solidFill>
            <a:ln>
              <a:solidFill>
                <a:schemeClr val="accent1">
                  <a:lumMod val="50000"/>
                </a:schemeClr>
              </a:solidFill>
            </a:ln>
            <a:effectLst/>
            <a:scene3d>
              <a:camera prst="orthographicFront"/>
              <a:lightRig rig="threePt" dir="t"/>
            </a:scene3d>
            <a:sp3d prstMaterial="flat">
              <a:contourClr>
                <a:schemeClr val="accent1">
                  <a:lumMod val="50000"/>
                </a:schemeClr>
              </a:contourClr>
            </a:sp3d>
          </c:spPr>
          <c:invertIfNegative val="0"/>
          <c:dLbls>
            <c:spPr>
              <a:solidFill>
                <a:schemeClr val="accent1">
                  <a:alpha val="30000"/>
                </a:schemeClr>
              </a:solidFill>
              <a:ln>
                <a:solidFill>
                  <a:schemeClr val="lt1">
                    <a:alpha val="50000"/>
                  </a:schemeClr>
                </a:solidFill>
                <a:round/>
              </a:ln>
              <a:effectLst>
                <a:outerShdw blurRad="63500" dist="889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50000"/>
                        </a:schemeClr>
                      </a:solidFill>
                      <a:round/>
                    </a:ln>
                    <a:effectLst/>
                  </c:spPr>
                </c15:leaderLines>
              </c:ext>
            </c:extLst>
          </c:dLbls>
          <c:val>
            <c:numRef>
              <c:f>graph!$E$23</c:f>
              <c:numCache>
                <c:formatCode>h:mm</c:formatCode>
                <c:ptCount val="1"/>
                <c:pt idx="0">
                  <c:v>0.24930555555555556</c:v>
                </c:pt>
              </c:numCache>
            </c:numRef>
          </c:val>
          <c:extLst>
            <c:ext xmlns:c16="http://schemas.microsoft.com/office/drawing/2014/chart" uri="{C3380CC4-5D6E-409C-BE32-E72D297353CC}">
              <c16:uniqueId val="{00000000-78B2-4582-8DF0-04F2A8F4637E}"/>
            </c:ext>
          </c:extLst>
        </c:ser>
        <c:ser>
          <c:idx val="1"/>
          <c:order val="1"/>
          <c:tx>
            <c:strRef>
              <c:f>graph!$D$24</c:f>
              <c:strCache>
                <c:ptCount val="1"/>
                <c:pt idx="0">
                  <c:v>DISCHARGE TIME IN HOSPITAL POLICY</c:v>
                </c:pt>
              </c:strCache>
            </c:strRef>
          </c:tx>
          <c:spPr>
            <a:solidFill>
              <a:schemeClr val="accent2">
                <a:alpha val="88000"/>
              </a:schemeClr>
            </a:solidFill>
            <a:ln>
              <a:solidFill>
                <a:schemeClr val="accent2">
                  <a:lumMod val="50000"/>
                </a:schemeClr>
              </a:solidFill>
            </a:ln>
            <a:effectLst/>
            <a:scene3d>
              <a:camera prst="orthographicFront"/>
              <a:lightRig rig="threePt" dir="t"/>
            </a:scene3d>
            <a:sp3d prstMaterial="flat">
              <a:contourClr>
                <a:schemeClr val="accent2">
                  <a:lumMod val="50000"/>
                </a:schemeClr>
              </a:contourClr>
            </a:sp3d>
          </c:spPr>
          <c:invertIfNegative val="0"/>
          <c:dLbls>
            <c:spPr>
              <a:solidFill>
                <a:schemeClr val="accent2">
                  <a:alpha val="30000"/>
                </a:schemeClr>
              </a:solidFill>
              <a:ln>
                <a:solidFill>
                  <a:schemeClr val="lt1">
                    <a:alpha val="50000"/>
                  </a:schemeClr>
                </a:solidFill>
                <a:round/>
              </a:ln>
              <a:effectLst>
                <a:outerShdw blurRad="63500" dist="889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50000"/>
                        </a:schemeClr>
                      </a:solidFill>
                      <a:round/>
                    </a:ln>
                    <a:effectLst/>
                  </c:spPr>
                </c15:leaderLines>
              </c:ext>
            </c:extLst>
          </c:dLbls>
          <c:val>
            <c:numRef>
              <c:f>graph!$E$24</c:f>
              <c:numCache>
                <c:formatCode>h:mm</c:formatCode>
                <c:ptCount val="1"/>
                <c:pt idx="0">
                  <c:v>0.10416666666666667</c:v>
                </c:pt>
              </c:numCache>
            </c:numRef>
          </c:val>
          <c:extLst>
            <c:ext xmlns:c16="http://schemas.microsoft.com/office/drawing/2014/chart" uri="{C3380CC4-5D6E-409C-BE32-E72D297353CC}">
              <c16:uniqueId val="{00000001-78B2-4582-8DF0-04F2A8F4637E}"/>
            </c:ext>
          </c:extLst>
        </c:ser>
        <c:ser>
          <c:idx val="2"/>
          <c:order val="2"/>
          <c:tx>
            <c:strRef>
              <c:f>graph!$D$25</c:f>
              <c:strCache>
                <c:ptCount val="1"/>
                <c:pt idx="0">
                  <c:v>AVERAGE</c:v>
                </c:pt>
              </c:strCache>
            </c:strRef>
          </c:tx>
          <c:spPr>
            <a:solidFill>
              <a:schemeClr val="accent3">
                <a:alpha val="88000"/>
              </a:schemeClr>
            </a:solidFill>
            <a:ln>
              <a:solidFill>
                <a:schemeClr val="accent3">
                  <a:lumMod val="50000"/>
                </a:schemeClr>
              </a:solidFill>
            </a:ln>
            <a:effectLst/>
            <a:scene3d>
              <a:camera prst="orthographicFront"/>
              <a:lightRig rig="threePt" dir="t"/>
            </a:scene3d>
            <a:sp3d prstMaterial="flat">
              <a:contourClr>
                <a:schemeClr val="accent3">
                  <a:lumMod val="50000"/>
                </a:schemeClr>
              </a:contourClr>
            </a:sp3d>
          </c:spPr>
          <c:invertIfNegative val="0"/>
          <c:dLbls>
            <c:spPr>
              <a:solidFill>
                <a:schemeClr val="accent3">
                  <a:alpha val="30000"/>
                </a:schemeClr>
              </a:solidFill>
              <a:ln>
                <a:solidFill>
                  <a:schemeClr val="lt1">
                    <a:alpha val="50000"/>
                  </a:schemeClr>
                </a:solidFill>
                <a:round/>
              </a:ln>
              <a:effectLst>
                <a:outerShdw blurRad="63500" dist="889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50000"/>
                        </a:schemeClr>
                      </a:solidFill>
                      <a:round/>
                    </a:ln>
                    <a:effectLst/>
                  </c:spPr>
                </c15:leaderLines>
              </c:ext>
            </c:extLst>
          </c:dLbls>
          <c:val>
            <c:numRef>
              <c:f>graph!$E$25</c:f>
              <c:numCache>
                <c:formatCode>h:mm</c:formatCode>
                <c:ptCount val="1"/>
                <c:pt idx="0">
                  <c:v>0.11180555555555556</c:v>
                </c:pt>
              </c:numCache>
            </c:numRef>
          </c:val>
          <c:extLst>
            <c:ext xmlns:c16="http://schemas.microsoft.com/office/drawing/2014/chart" uri="{C3380CC4-5D6E-409C-BE32-E72D297353CC}">
              <c16:uniqueId val="{00000002-78B2-4582-8DF0-04F2A8F4637E}"/>
            </c:ext>
          </c:extLst>
        </c:ser>
        <c:ser>
          <c:idx val="3"/>
          <c:order val="3"/>
          <c:tx>
            <c:strRef>
              <c:f>graph!$D$26</c:f>
              <c:strCache>
                <c:ptCount val="1"/>
                <c:pt idx="0">
                  <c:v>MINIMUM</c:v>
                </c:pt>
              </c:strCache>
            </c:strRef>
          </c:tx>
          <c:spPr>
            <a:solidFill>
              <a:schemeClr val="accent4">
                <a:alpha val="88000"/>
              </a:schemeClr>
            </a:solidFill>
            <a:ln>
              <a:solidFill>
                <a:schemeClr val="accent4">
                  <a:lumMod val="50000"/>
                </a:schemeClr>
              </a:solidFill>
            </a:ln>
            <a:effectLst/>
            <a:scene3d>
              <a:camera prst="orthographicFront"/>
              <a:lightRig rig="threePt" dir="t"/>
            </a:scene3d>
            <a:sp3d prstMaterial="flat">
              <a:contourClr>
                <a:schemeClr val="accent4">
                  <a:lumMod val="50000"/>
                </a:schemeClr>
              </a:contourClr>
            </a:sp3d>
          </c:spPr>
          <c:invertIfNegative val="0"/>
          <c:dLbls>
            <c:spPr>
              <a:solidFill>
                <a:schemeClr val="accent4">
                  <a:alpha val="30000"/>
                </a:schemeClr>
              </a:solidFill>
              <a:ln>
                <a:solidFill>
                  <a:schemeClr val="lt1">
                    <a:alpha val="50000"/>
                  </a:schemeClr>
                </a:solidFill>
                <a:round/>
              </a:ln>
              <a:effectLst>
                <a:outerShdw blurRad="63500" dist="889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50000"/>
                        </a:schemeClr>
                      </a:solidFill>
                      <a:round/>
                    </a:ln>
                    <a:effectLst/>
                  </c:spPr>
                </c15:leaderLines>
              </c:ext>
            </c:extLst>
          </c:dLbls>
          <c:val>
            <c:numRef>
              <c:f>graph!$E$26</c:f>
              <c:numCache>
                <c:formatCode>h:mm</c:formatCode>
                <c:ptCount val="1"/>
                <c:pt idx="0">
                  <c:v>4.2361111111111113E-2</c:v>
                </c:pt>
              </c:numCache>
            </c:numRef>
          </c:val>
          <c:extLst>
            <c:ext xmlns:c16="http://schemas.microsoft.com/office/drawing/2014/chart" uri="{C3380CC4-5D6E-409C-BE32-E72D297353CC}">
              <c16:uniqueId val="{00000003-78B2-4582-8DF0-04F2A8F4637E}"/>
            </c:ext>
          </c:extLst>
        </c:ser>
        <c:dLbls>
          <c:showLegendKey val="0"/>
          <c:showVal val="1"/>
          <c:showCatName val="0"/>
          <c:showSerName val="0"/>
          <c:showPercent val="0"/>
          <c:showBubbleSize val="0"/>
        </c:dLbls>
        <c:gapWidth val="84"/>
        <c:gapDepth val="53"/>
        <c:shape val="box"/>
        <c:axId val="1870676528"/>
        <c:axId val="1870679408"/>
        <c:axId val="0"/>
      </c:bar3DChart>
      <c:catAx>
        <c:axId val="1870676528"/>
        <c:scaling>
          <c:orientation val="minMax"/>
        </c:scaling>
        <c:delete val="1"/>
        <c:axPos val="b"/>
        <c:majorTickMark val="none"/>
        <c:minorTickMark val="none"/>
        <c:tickLblPos val="nextTo"/>
        <c:crossAx val="1870679408"/>
        <c:crosses val="autoZero"/>
        <c:auto val="1"/>
        <c:lblAlgn val="ctr"/>
        <c:lblOffset val="100"/>
        <c:noMultiLvlLbl val="0"/>
      </c:catAx>
      <c:valAx>
        <c:axId val="1870679408"/>
        <c:scaling>
          <c:orientation val="minMax"/>
        </c:scaling>
        <c:delete val="1"/>
        <c:axPos val="l"/>
        <c:numFmt formatCode="h:mm" sourceLinked="1"/>
        <c:majorTickMark val="out"/>
        <c:minorTickMark val="none"/>
        <c:tickLblPos val="nextTo"/>
        <c:crossAx val="1870676528"/>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00" b="1" i="0" u="none" strike="noStrike" kern="1200" baseline="0">
              <a:solidFill>
                <a:schemeClr val="lt1">
                  <a:lumMod val="7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dk1">
        <a:lumMod val="75000"/>
        <a:lumOff val="25000"/>
      </a:schemeClr>
    </a:solidFill>
    <a:ln w="6350" cap="flat" cmpd="sng" algn="ctr">
      <a:solidFill>
        <a:schemeClr val="dk1">
          <a:tint val="75000"/>
        </a:schemeClr>
      </a:solidFill>
      <a:round/>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0" i="0" u="none" strike="noStrike" kern="1200" cap="all" baseline="0">
                <a:solidFill>
                  <a:schemeClr val="lt1"/>
                </a:solidFill>
                <a:latin typeface="+mn-lt"/>
                <a:ea typeface="+mn-ea"/>
                <a:cs typeface="+mn-cs"/>
              </a:defRPr>
            </a:pPr>
            <a:r>
              <a:rPr lang="en-US"/>
              <a:t>REASON FOR DELAY IN CASH PATIENTS</a:t>
            </a:r>
          </a:p>
        </c:rich>
      </c:tx>
      <c:overlay val="0"/>
      <c:spPr>
        <a:noFill/>
        <a:ln>
          <a:noFill/>
        </a:ln>
        <a:effectLst/>
      </c:spPr>
      <c:txPr>
        <a:bodyPr rot="0" spcFirstLastPara="1" vertOverflow="ellipsis" vert="horz" wrap="square" anchor="ctr" anchorCtr="1"/>
        <a:lstStyle/>
        <a:p>
          <a:pPr>
            <a:defRPr sz="1800" b="0" i="0" u="none" strike="noStrike" kern="1200" cap="all" baseline="0">
              <a:solidFill>
                <a:schemeClr val="lt1"/>
              </a:solidFill>
              <a:latin typeface="+mn-lt"/>
              <a:ea typeface="+mn-ea"/>
              <a:cs typeface="+mn-cs"/>
            </a:defRPr>
          </a:pPr>
          <a:endParaRPr lang="en-US"/>
        </a:p>
      </c:txPr>
    </c:title>
    <c:autoTitleDeleted val="0"/>
    <c:view3D>
      <c:rotX val="15"/>
      <c:rotY val="20"/>
      <c:depthPercent val="100"/>
      <c:rAngAx val="1"/>
    </c:view3D>
    <c:floor>
      <c:thickness val="0"/>
      <c:spPr>
        <a:solidFill>
          <a:schemeClr val="bg2">
            <a:lumMod val="75000"/>
            <a:alpha val="27000"/>
          </a:schemeClr>
        </a:solid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graph!$D$33</c:f>
              <c:strCache>
                <c:ptCount val="1"/>
                <c:pt idx="0">
                  <c:v>DELAY IN SENDING FILE TO MT ROOM</c:v>
                </c:pt>
              </c:strCache>
            </c:strRef>
          </c:tx>
          <c:spPr>
            <a:solidFill>
              <a:schemeClr val="accent1">
                <a:alpha val="88000"/>
              </a:schemeClr>
            </a:solidFill>
            <a:ln>
              <a:solidFill>
                <a:schemeClr val="accent1">
                  <a:lumMod val="50000"/>
                </a:schemeClr>
              </a:solidFill>
            </a:ln>
            <a:effectLst/>
            <a:scene3d>
              <a:camera prst="orthographicFront"/>
              <a:lightRig rig="threePt" dir="t"/>
            </a:scene3d>
            <a:sp3d prstMaterial="flat">
              <a:contourClr>
                <a:schemeClr val="accent1">
                  <a:lumMod val="50000"/>
                </a:schemeClr>
              </a:contourClr>
            </a:sp3d>
          </c:spPr>
          <c:invertIfNegative val="0"/>
          <c:dLbls>
            <c:spPr>
              <a:solidFill>
                <a:schemeClr val="accent1">
                  <a:alpha val="30000"/>
                </a:schemeClr>
              </a:solidFill>
              <a:ln>
                <a:solidFill>
                  <a:schemeClr val="lt1">
                    <a:alpha val="50000"/>
                  </a:schemeClr>
                </a:solidFill>
                <a:round/>
              </a:ln>
              <a:effectLst>
                <a:outerShdw blurRad="63500" dist="889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lt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50000"/>
                        </a:schemeClr>
                      </a:solidFill>
                      <a:round/>
                    </a:ln>
                    <a:effectLst/>
                  </c:spPr>
                </c15:leaderLines>
              </c:ext>
            </c:extLst>
          </c:dLbls>
          <c:val>
            <c:numRef>
              <c:f>graph!$E$33</c:f>
              <c:numCache>
                <c:formatCode>h:mm</c:formatCode>
                <c:ptCount val="1"/>
                <c:pt idx="0">
                  <c:v>4.9305555555555554E-2</c:v>
                </c:pt>
              </c:numCache>
            </c:numRef>
          </c:val>
          <c:extLst>
            <c:ext xmlns:c16="http://schemas.microsoft.com/office/drawing/2014/chart" uri="{C3380CC4-5D6E-409C-BE32-E72D297353CC}">
              <c16:uniqueId val="{00000000-AE2E-4C9D-AB9E-6DEC7708A8C1}"/>
            </c:ext>
          </c:extLst>
        </c:ser>
        <c:ser>
          <c:idx val="1"/>
          <c:order val="1"/>
          <c:tx>
            <c:strRef>
              <c:f>graph!$D$34</c:f>
              <c:strCache>
                <c:ptCount val="1"/>
                <c:pt idx="0">
                  <c:v>UNAVAILABILITY OF CONSULTANTS TO SIGN SUMMARY </c:v>
                </c:pt>
              </c:strCache>
            </c:strRef>
          </c:tx>
          <c:spPr>
            <a:solidFill>
              <a:schemeClr val="accent2">
                <a:alpha val="88000"/>
              </a:schemeClr>
            </a:solidFill>
            <a:ln>
              <a:solidFill>
                <a:schemeClr val="accent2">
                  <a:lumMod val="50000"/>
                </a:schemeClr>
              </a:solidFill>
            </a:ln>
            <a:effectLst/>
            <a:scene3d>
              <a:camera prst="orthographicFront"/>
              <a:lightRig rig="threePt" dir="t"/>
            </a:scene3d>
            <a:sp3d prstMaterial="flat">
              <a:contourClr>
                <a:schemeClr val="accent2">
                  <a:lumMod val="50000"/>
                </a:schemeClr>
              </a:contourClr>
            </a:sp3d>
          </c:spPr>
          <c:invertIfNegative val="0"/>
          <c:dLbls>
            <c:spPr>
              <a:solidFill>
                <a:schemeClr val="accent2">
                  <a:alpha val="30000"/>
                </a:schemeClr>
              </a:solidFill>
              <a:ln>
                <a:solidFill>
                  <a:schemeClr val="lt1">
                    <a:alpha val="50000"/>
                  </a:schemeClr>
                </a:solidFill>
                <a:round/>
              </a:ln>
              <a:effectLst>
                <a:outerShdw blurRad="63500" dist="889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lt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50000"/>
                        </a:schemeClr>
                      </a:solidFill>
                      <a:round/>
                    </a:ln>
                    <a:effectLst/>
                  </c:spPr>
                </c15:leaderLines>
              </c:ext>
            </c:extLst>
          </c:dLbls>
          <c:val>
            <c:numRef>
              <c:f>graph!$E$34</c:f>
              <c:numCache>
                <c:formatCode>h:mm</c:formatCode>
                <c:ptCount val="1"/>
                <c:pt idx="0">
                  <c:v>4.0972222222222222E-2</c:v>
                </c:pt>
              </c:numCache>
            </c:numRef>
          </c:val>
          <c:extLst>
            <c:ext xmlns:c16="http://schemas.microsoft.com/office/drawing/2014/chart" uri="{C3380CC4-5D6E-409C-BE32-E72D297353CC}">
              <c16:uniqueId val="{00000001-AE2E-4C9D-AB9E-6DEC7708A8C1}"/>
            </c:ext>
          </c:extLst>
        </c:ser>
        <c:ser>
          <c:idx val="2"/>
          <c:order val="2"/>
          <c:tx>
            <c:strRef>
              <c:f>graph!$D$35</c:f>
              <c:strCache>
                <c:ptCount val="1"/>
                <c:pt idx="0">
                  <c:v>DELAY IN RECEIVING GATE PASS</c:v>
                </c:pt>
              </c:strCache>
            </c:strRef>
          </c:tx>
          <c:spPr>
            <a:solidFill>
              <a:schemeClr val="accent3">
                <a:alpha val="88000"/>
              </a:schemeClr>
            </a:solidFill>
            <a:ln>
              <a:solidFill>
                <a:schemeClr val="accent3">
                  <a:lumMod val="50000"/>
                </a:schemeClr>
              </a:solidFill>
            </a:ln>
            <a:effectLst/>
            <a:scene3d>
              <a:camera prst="orthographicFront"/>
              <a:lightRig rig="threePt" dir="t"/>
            </a:scene3d>
            <a:sp3d prstMaterial="flat">
              <a:contourClr>
                <a:schemeClr val="accent3">
                  <a:lumMod val="50000"/>
                </a:schemeClr>
              </a:contourClr>
            </a:sp3d>
          </c:spPr>
          <c:invertIfNegative val="0"/>
          <c:dLbls>
            <c:spPr>
              <a:solidFill>
                <a:schemeClr val="accent3">
                  <a:alpha val="30000"/>
                </a:schemeClr>
              </a:solidFill>
              <a:ln>
                <a:solidFill>
                  <a:schemeClr val="lt1">
                    <a:alpha val="50000"/>
                  </a:schemeClr>
                </a:solidFill>
                <a:round/>
              </a:ln>
              <a:effectLst>
                <a:outerShdw blurRad="63500" dist="889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lt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50000"/>
                        </a:schemeClr>
                      </a:solidFill>
                      <a:round/>
                    </a:ln>
                    <a:effectLst/>
                  </c:spPr>
                </c15:leaderLines>
              </c:ext>
            </c:extLst>
          </c:dLbls>
          <c:val>
            <c:numRef>
              <c:f>graph!$E$35</c:f>
              <c:numCache>
                <c:formatCode>h:mm</c:formatCode>
                <c:ptCount val="1"/>
                <c:pt idx="0">
                  <c:v>3.5416666666666666E-2</c:v>
                </c:pt>
              </c:numCache>
            </c:numRef>
          </c:val>
          <c:extLst>
            <c:ext xmlns:c16="http://schemas.microsoft.com/office/drawing/2014/chart" uri="{C3380CC4-5D6E-409C-BE32-E72D297353CC}">
              <c16:uniqueId val="{00000002-AE2E-4C9D-AB9E-6DEC7708A8C1}"/>
            </c:ext>
          </c:extLst>
        </c:ser>
        <c:dLbls>
          <c:showLegendKey val="0"/>
          <c:showVal val="1"/>
          <c:showCatName val="0"/>
          <c:showSerName val="0"/>
          <c:showPercent val="0"/>
          <c:showBubbleSize val="0"/>
        </c:dLbls>
        <c:gapWidth val="84"/>
        <c:gapDepth val="53"/>
        <c:shape val="box"/>
        <c:axId val="455445408"/>
        <c:axId val="455456448"/>
        <c:axId val="0"/>
      </c:bar3DChart>
      <c:catAx>
        <c:axId val="455445408"/>
        <c:scaling>
          <c:orientation val="minMax"/>
        </c:scaling>
        <c:delete val="1"/>
        <c:axPos val="b"/>
        <c:majorTickMark val="none"/>
        <c:minorTickMark val="none"/>
        <c:tickLblPos val="nextTo"/>
        <c:crossAx val="455456448"/>
        <c:crosses val="autoZero"/>
        <c:auto val="1"/>
        <c:lblAlgn val="ctr"/>
        <c:lblOffset val="100"/>
        <c:noMultiLvlLbl val="0"/>
      </c:catAx>
      <c:valAx>
        <c:axId val="455456448"/>
        <c:scaling>
          <c:orientation val="minMax"/>
        </c:scaling>
        <c:delete val="1"/>
        <c:axPos val="l"/>
        <c:numFmt formatCode="h:mm" sourceLinked="1"/>
        <c:majorTickMark val="out"/>
        <c:minorTickMark val="none"/>
        <c:tickLblPos val="nextTo"/>
        <c:crossAx val="455445408"/>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050" b="1" i="0" u="none" strike="noStrike" kern="1200" baseline="0">
              <a:solidFill>
                <a:schemeClr val="lt1">
                  <a:lumMod val="7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dk1">
        <a:lumMod val="75000"/>
        <a:lumOff val="25000"/>
      </a:schemeClr>
    </a:solidFill>
    <a:ln w="6350" cap="flat" cmpd="sng" algn="ctr">
      <a:solidFill>
        <a:schemeClr val="dk1">
          <a:tint val="75000"/>
        </a:schemeClr>
      </a:solidFill>
      <a:round/>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0" i="0" u="none" strike="noStrike" kern="1200" cap="all" baseline="0">
                <a:solidFill>
                  <a:schemeClr val="lt1"/>
                </a:solidFill>
                <a:latin typeface="+mn-lt"/>
                <a:ea typeface="+mn-ea"/>
                <a:cs typeface="+mn-cs"/>
              </a:defRPr>
            </a:pPr>
            <a:r>
              <a:rPr lang="en-US"/>
              <a:t>REASON</a:t>
            </a:r>
            <a:r>
              <a:rPr lang="en-US" baseline="0"/>
              <a:t> FOR DELAY IN TPA PATIENTS</a:t>
            </a:r>
            <a:endParaRPr lang="en-US"/>
          </a:p>
        </c:rich>
      </c:tx>
      <c:overlay val="0"/>
      <c:spPr>
        <a:noFill/>
        <a:ln>
          <a:noFill/>
        </a:ln>
        <a:effectLst/>
      </c:spPr>
      <c:txPr>
        <a:bodyPr rot="0" spcFirstLastPara="1" vertOverflow="ellipsis" vert="horz" wrap="square" anchor="ctr" anchorCtr="1"/>
        <a:lstStyle/>
        <a:p>
          <a:pPr>
            <a:defRPr sz="1800" b="0" i="0" u="none" strike="noStrike" kern="1200" cap="all" baseline="0">
              <a:solidFill>
                <a:schemeClr val="lt1"/>
              </a:solidFill>
              <a:latin typeface="+mn-lt"/>
              <a:ea typeface="+mn-ea"/>
              <a:cs typeface="+mn-cs"/>
            </a:defRPr>
          </a:pPr>
          <a:endParaRPr lang="en-US"/>
        </a:p>
      </c:txPr>
    </c:title>
    <c:autoTitleDeleted val="0"/>
    <c:view3D>
      <c:rotX val="15"/>
      <c:rotY val="20"/>
      <c:depthPercent val="100"/>
      <c:rAngAx val="1"/>
    </c:view3D>
    <c:floor>
      <c:thickness val="0"/>
      <c:spPr>
        <a:solidFill>
          <a:schemeClr val="bg2">
            <a:lumMod val="75000"/>
            <a:alpha val="27000"/>
          </a:schemeClr>
        </a:solid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graph!$D$37</c:f>
              <c:strCache>
                <c:ptCount val="1"/>
                <c:pt idx="0">
                  <c:v>DELAY IN APPROVAL</c:v>
                </c:pt>
              </c:strCache>
            </c:strRef>
          </c:tx>
          <c:spPr>
            <a:solidFill>
              <a:schemeClr val="accent1">
                <a:alpha val="88000"/>
              </a:schemeClr>
            </a:solidFill>
            <a:ln>
              <a:solidFill>
                <a:schemeClr val="accent1">
                  <a:lumMod val="50000"/>
                </a:schemeClr>
              </a:solidFill>
            </a:ln>
            <a:effectLst/>
            <a:scene3d>
              <a:camera prst="orthographicFront"/>
              <a:lightRig rig="threePt" dir="t"/>
            </a:scene3d>
            <a:sp3d prstMaterial="flat">
              <a:contourClr>
                <a:schemeClr val="accent1">
                  <a:lumMod val="50000"/>
                </a:schemeClr>
              </a:contourClr>
            </a:sp3d>
          </c:spPr>
          <c:invertIfNegative val="0"/>
          <c:dLbls>
            <c:spPr>
              <a:solidFill>
                <a:schemeClr val="accent1">
                  <a:alpha val="30000"/>
                </a:schemeClr>
              </a:solidFill>
              <a:ln>
                <a:solidFill>
                  <a:schemeClr val="lt1">
                    <a:alpha val="50000"/>
                  </a:schemeClr>
                </a:solidFill>
                <a:round/>
              </a:ln>
              <a:effectLst>
                <a:outerShdw blurRad="63500" dist="889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lt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50000"/>
                        </a:schemeClr>
                      </a:solidFill>
                      <a:round/>
                    </a:ln>
                    <a:effectLst/>
                  </c:spPr>
                </c15:leaderLines>
              </c:ext>
            </c:extLst>
          </c:dLbls>
          <c:val>
            <c:numRef>
              <c:f>graph!$E$37</c:f>
              <c:numCache>
                <c:formatCode>h:mm</c:formatCode>
                <c:ptCount val="1"/>
                <c:pt idx="0">
                  <c:v>0.1111111111111111</c:v>
                </c:pt>
              </c:numCache>
            </c:numRef>
          </c:val>
          <c:extLst>
            <c:ext xmlns:c16="http://schemas.microsoft.com/office/drawing/2014/chart" uri="{C3380CC4-5D6E-409C-BE32-E72D297353CC}">
              <c16:uniqueId val="{00000000-5295-4B7A-8FCF-17CD306AB1B8}"/>
            </c:ext>
          </c:extLst>
        </c:ser>
        <c:ser>
          <c:idx val="1"/>
          <c:order val="1"/>
          <c:tx>
            <c:strRef>
              <c:f>graph!$D$38</c:f>
              <c:strCache>
                <c:ptCount val="1"/>
                <c:pt idx="0">
                  <c:v>UNAVAILABILITY OF CONSULTANT TO SIGN DISCHARGE SUMMARY</c:v>
                </c:pt>
              </c:strCache>
            </c:strRef>
          </c:tx>
          <c:spPr>
            <a:solidFill>
              <a:schemeClr val="accent2">
                <a:alpha val="88000"/>
              </a:schemeClr>
            </a:solidFill>
            <a:ln>
              <a:solidFill>
                <a:schemeClr val="accent2">
                  <a:lumMod val="50000"/>
                </a:schemeClr>
              </a:solidFill>
            </a:ln>
            <a:effectLst/>
            <a:scene3d>
              <a:camera prst="orthographicFront"/>
              <a:lightRig rig="threePt" dir="t"/>
            </a:scene3d>
            <a:sp3d prstMaterial="flat">
              <a:contourClr>
                <a:schemeClr val="accent2">
                  <a:lumMod val="50000"/>
                </a:schemeClr>
              </a:contourClr>
            </a:sp3d>
          </c:spPr>
          <c:invertIfNegative val="0"/>
          <c:dLbls>
            <c:spPr>
              <a:solidFill>
                <a:schemeClr val="accent2">
                  <a:alpha val="30000"/>
                </a:schemeClr>
              </a:solidFill>
              <a:ln>
                <a:solidFill>
                  <a:schemeClr val="lt1">
                    <a:alpha val="50000"/>
                  </a:schemeClr>
                </a:solidFill>
                <a:round/>
              </a:ln>
              <a:effectLst>
                <a:outerShdw blurRad="63500" dist="889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lt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50000"/>
                        </a:schemeClr>
                      </a:solidFill>
                      <a:round/>
                    </a:ln>
                    <a:effectLst/>
                  </c:spPr>
                </c15:leaderLines>
              </c:ext>
            </c:extLst>
          </c:dLbls>
          <c:val>
            <c:numRef>
              <c:f>graph!$E$38</c:f>
              <c:numCache>
                <c:formatCode>h:mm</c:formatCode>
                <c:ptCount val="1"/>
                <c:pt idx="0">
                  <c:v>4.4444444444444446E-2</c:v>
                </c:pt>
              </c:numCache>
            </c:numRef>
          </c:val>
          <c:extLst>
            <c:ext xmlns:c16="http://schemas.microsoft.com/office/drawing/2014/chart" uri="{C3380CC4-5D6E-409C-BE32-E72D297353CC}">
              <c16:uniqueId val="{00000001-5295-4B7A-8FCF-17CD306AB1B8}"/>
            </c:ext>
          </c:extLst>
        </c:ser>
        <c:dLbls>
          <c:showLegendKey val="0"/>
          <c:showVal val="1"/>
          <c:showCatName val="0"/>
          <c:showSerName val="0"/>
          <c:showPercent val="0"/>
          <c:showBubbleSize val="0"/>
        </c:dLbls>
        <c:gapWidth val="84"/>
        <c:gapDepth val="53"/>
        <c:shape val="box"/>
        <c:axId val="2067273008"/>
        <c:axId val="2067266768"/>
        <c:axId val="0"/>
      </c:bar3DChart>
      <c:catAx>
        <c:axId val="2067273008"/>
        <c:scaling>
          <c:orientation val="minMax"/>
        </c:scaling>
        <c:delete val="1"/>
        <c:axPos val="b"/>
        <c:majorTickMark val="none"/>
        <c:minorTickMark val="none"/>
        <c:tickLblPos val="nextTo"/>
        <c:crossAx val="2067266768"/>
        <c:crosses val="autoZero"/>
        <c:auto val="1"/>
        <c:lblAlgn val="ctr"/>
        <c:lblOffset val="100"/>
        <c:noMultiLvlLbl val="0"/>
      </c:catAx>
      <c:valAx>
        <c:axId val="2067266768"/>
        <c:scaling>
          <c:orientation val="minMax"/>
        </c:scaling>
        <c:delete val="1"/>
        <c:axPos val="l"/>
        <c:numFmt formatCode="h:mm" sourceLinked="1"/>
        <c:majorTickMark val="out"/>
        <c:minorTickMark val="none"/>
        <c:tickLblPos val="nextTo"/>
        <c:crossAx val="2067273008"/>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050" b="1" i="0" u="none" strike="noStrike" kern="1200" baseline="0">
              <a:solidFill>
                <a:schemeClr val="lt1">
                  <a:lumMod val="7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dk1">
        <a:lumMod val="75000"/>
        <a:lumOff val="25000"/>
      </a:schemeClr>
    </a:solidFill>
    <a:ln w="6350" cap="flat" cmpd="sng" algn="ctr">
      <a:solidFill>
        <a:schemeClr val="dk1">
          <a:tint val="75000"/>
        </a:schemeClr>
      </a:solidFill>
      <a:round/>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0" i="0" u="none" strike="noStrike" kern="1200" cap="all" baseline="0">
                <a:solidFill>
                  <a:schemeClr val="lt1"/>
                </a:solidFill>
                <a:latin typeface="+mn-lt"/>
                <a:ea typeface="+mn-ea"/>
                <a:cs typeface="+mn-cs"/>
              </a:defRPr>
            </a:pPr>
            <a:r>
              <a:rPr lang="en-US"/>
              <a:t>REASON</a:t>
            </a:r>
            <a:r>
              <a:rPr lang="en-US" baseline="0"/>
              <a:t> FOR DELAY IN PANEL PATIENTS</a:t>
            </a:r>
            <a:endParaRPr lang="en-US"/>
          </a:p>
        </c:rich>
      </c:tx>
      <c:overlay val="0"/>
      <c:spPr>
        <a:noFill/>
        <a:ln>
          <a:noFill/>
        </a:ln>
        <a:effectLst/>
      </c:spPr>
      <c:txPr>
        <a:bodyPr rot="0" spcFirstLastPara="1" vertOverflow="ellipsis" vert="horz" wrap="square" anchor="ctr" anchorCtr="1"/>
        <a:lstStyle/>
        <a:p>
          <a:pPr>
            <a:defRPr sz="1800" b="0" i="0" u="none" strike="noStrike" kern="1200" cap="all" baseline="0">
              <a:solidFill>
                <a:schemeClr val="lt1"/>
              </a:solidFill>
              <a:latin typeface="+mn-lt"/>
              <a:ea typeface="+mn-ea"/>
              <a:cs typeface="+mn-cs"/>
            </a:defRPr>
          </a:pPr>
          <a:endParaRPr lang="en-US"/>
        </a:p>
      </c:txPr>
    </c:title>
    <c:autoTitleDeleted val="0"/>
    <c:view3D>
      <c:rotX val="15"/>
      <c:rotY val="20"/>
      <c:depthPercent val="100"/>
      <c:rAngAx val="1"/>
    </c:view3D>
    <c:floor>
      <c:thickness val="0"/>
      <c:spPr>
        <a:solidFill>
          <a:schemeClr val="bg2">
            <a:lumMod val="75000"/>
            <a:alpha val="27000"/>
          </a:schemeClr>
        </a:solid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graph!$D$41</c:f>
              <c:strCache>
                <c:ptCount val="1"/>
                <c:pt idx="0">
                  <c:v>DELAY IN RECEIVING DISCHARGE MEDICINE</c:v>
                </c:pt>
              </c:strCache>
            </c:strRef>
          </c:tx>
          <c:spPr>
            <a:solidFill>
              <a:schemeClr val="accent1">
                <a:alpha val="88000"/>
              </a:schemeClr>
            </a:solidFill>
            <a:ln>
              <a:solidFill>
                <a:schemeClr val="accent1">
                  <a:lumMod val="50000"/>
                </a:schemeClr>
              </a:solidFill>
            </a:ln>
            <a:effectLst/>
            <a:scene3d>
              <a:camera prst="orthographicFront"/>
              <a:lightRig rig="threePt" dir="t"/>
            </a:scene3d>
            <a:sp3d prstMaterial="flat">
              <a:contourClr>
                <a:schemeClr val="accent1">
                  <a:lumMod val="50000"/>
                </a:schemeClr>
              </a:contourClr>
            </a:sp3d>
          </c:spPr>
          <c:invertIfNegative val="0"/>
          <c:dLbls>
            <c:spPr>
              <a:solidFill>
                <a:schemeClr val="accent1">
                  <a:alpha val="30000"/>
                </a:schemeClr>
              </a:solidFill>
              <a:ln>
                <a:solidFill>
                  <a:schemeClr val="lt1">
                    <a:alpha val="50000"/>
                  </a:schemeClr>
                </a:solidFill>
                <a:round/>
              </a:ln>
              <a:effectLst>
                <a:outerShdw blurRad="63500" dist="889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lt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50000"/>
                        </a:schemeClr>
                      </a:solidFill>
                      <a:round/>
                    </a:ln>
                    <a:effectLst/>
                  </c:spPr>
                </c15:leaderLines>
              </c:ext>
            </c:extLst>
          </c:dLbls>
          <c:val>
            <c:numRef>
              <c:f>graph!$E$41</c:f>
              <c:numCache>
                <c:formatCode>h:mm</c:formatCode>
                <c:ptCount val="1"/>
                <c:pt idx="0">
                  <c:v>1.8055555555555554E-2</c:v>
                </c:pt>
              </c:numCache>
            </c:numRef>
          </c:val>
          <c:extLst>
            <c:ext xmlns:c16="http://schemas.microsoft.com/office/drawing/2014/chart" uri="{C3380CC4-5D6E-409C-BE32-E72D297353CC}">
              <c16:uniqueId val="{00000000-FD1F-4596-9A07-13A3E5E6A3DB}"/>
            </c:ext>
          </c:extLst>
        </c:ser>
        <c:ser>
          <c:idx val="1"/>
          <c:order val="1"/>
          <c:tx>
            <c:strRef>
              <c:f>graph!$D$42</c:f>
              <c:strCache>
                <c:ptCount val="1"/>
                <c:pt idx="0">
                  <c:v>DELAY IN RECEIVING GATE PASS</c:v>
                </c:pt>
              </c:strCache>
            </c:strRef>
          </c:tx>
          <c:spPr>
            <a:solidFill>
              <a:schemeClr val="accent2">
                <a:alpha val="88000"/>
              </a:schemeClr>
            </a:solidFill>
            <a:ln>
              <a:solidFill>
                <a:schemeClr val="accent2">
                  <a:lumMod val="50000"/>
                </a:schemeClr>
              </a:solidFill>
            </a:ln>
            <a:effectLst/>
            <a:scene3d>
              <a:camera prst="orthographicFront"/>
              <a:lightRig rig="threePt" dir="t"/>
            </a:scene3d>
            <a:sp3d prstMaterial="flat">
              <a:contourClr>
                <a:schemeClr val="accent2">
                  <a:lumMod val="50000"/>
                </a:schemeClr>
              </a:contourClr>
            </a:sp3d>
          </c:spPr>
          <c:invertIfNegative val="0"/>
          <c:dLbls>
            <c:spPr>
              <a:solidFill>
                <a:schemeClr val="accent2">
                  <a:alpha val="30000"/>
                </a:schemeClr>
              </a:solidFill>
              <a:ln>
                <a:solidFill>
                  <a:schemeClr val="lt1">
                    <a:alpha val="50000"/>
                  </a:schemeClr>
                </a:solidFill>
                <a:round/>
              </a:ln>
              <a:effectLst>
                <a:outerShdw blurRad="63500" dist="889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lt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50000"/>
                        </a:schemeClr>
                      </a:solidFill>
                      <a:round/>
                    </a:ln>
                    <a:effectLst/>
                  </c:spPr>
                </c15:leaderLines>
              </c:ext>
            </c:extLst>
          </c:dLbls>
          <c:val>
            <c:numRef>
              <c:f>graph!$E$42</c:f>
              <c:numCache>
                <c:formatCode>h:mm</c:formatCode>
                <c:ptCount val="1"/>
                <c:pt idx="0">
                  <c:v>2.5694444444444443E-2</c:v>
                </c:pt>
              </c:numCache>
            </c:numRef>
          </c:val>
          <c:extLst>
            <c:ext xmlns:c16="http://schemas.microsoft.com/office/drawing/2014/chart" uri="{C3380CC4-5D6E-409C-BE32-E72D297353CC}">
              <c16:uniqueId val="{00000001-FD1F-4596-9A07-13A3E5E6A3DB}"/>
            </c:ext>
          </c:extLst>
        </c:ser>
        <c:ser>
          <c:idx val="2"/>
          <c:order val="2"/>
          <c:tx>
            <c:strRef>
              <c:f>graph!$D$43</c:f>
              <c:strCache>
                <c:ptCount val="1"/>
                <c:pt idx="0">
                  <c:v>MULTIPLE CORRECTIONS IN DISCHARGE SUMMARY</c:v>
                </c:pt>
              </c:strCache>
            </c:strRef>
          </c:tx>
          <c:spPr>
            <a:solidFill>
              <a:schemeClr val="accent3">
                <a:alpha val="88000"/>
              </a:schemeClr>
            </a:solidFill>
            <a:ln>
              <a:solidFill>
                <a:schemeClr val="accent3">
                  <a:lumMod val="50000"/>
                </a:schemeClr>
              </a:solidFill>
            </a:ln>
            <a:effectLst/>
            <a:scene3d>
              <a:camera prst="orthographicFront"/>
              <a:lightRig rig="threePt" dir="t"/>
            </a:scene3d>
            <a:sp3d prstMaterial="flat">
              <a:contourClr>
                <a:schemeClr val="accent3">
                  <a:lumMod val="50000"/>
                </a:schemeClr>
              </a:contourClr>
            </a:sp3d>
          </c:spPr>
          <c:invertIfNegative val="0"/>
          <c:dLbls>
            <c:spPr>
              <a:solidFill>
                <a:schemeClr val="accent3">
                  <a:alpha val="30000"/>
                </a:schemeClr>
              </a:solidFill>
              <a:ln>
                <a:solidFill>
                  <a:schemeClr val="lt1">
                    <a:alpha val="50000"/>
                  </a:schemeClr>
                </a:solidFill>
                <a:round/>
              </a:ln>
              <a:effectLst>
                <a:outerShdw blurRad="63500" dist="889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lt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50000"/>
                        </a:schemeClr>
                      </a:solidFill>
                      <a:round/>
                    </a:ln>
                    <a:effectLst/>
                  </c:spPr>
                </c15:leaderLines>
              </c:ext>
            </c:extLst>
          </c:dLbls>
          <c:val>
            <c:numRef>
              <c:f>graph!$E$43</c:f>
              <c:numCache>
                <c:formatCode>h:mm</c:formatCode>
                <c:ptCount val="1"/>
                <c:pt idx="0">
                  <c:v>2.361111111111111E-2</c:v>
                </c:pt>
              </c:numCache>
            </c:numRef>
          </c:val>
          <c:extLst>
            <c:ext xmlns:c16="http://schemas.microsoft.com/office/drawing/2014/chart" uri="{C3380CC4-5D6E-409C-BE32-E72D297353CC}">
              <c16:uniqueId val="{00000002-FD1F-4596-9A07-13A3E5E6A3DB}"/>
            </c:ext>
          </c:extLst>
        </c:ser>
        <c:dLbls>
          <c:showLegendKey val="0"/>
          <c:showVal val="1"/>
          <c:showCatName val="0"/>
          <c:showSerName val="0"/>
          <c:showPercent val="0"/>
          <c:showBubbleSize val="0"/>
        </c:dLbls>
        <c:gapWidth val="84"/>
        <c:gapDepth val="53"/>
        <c:shape val="box"/>
        <c:axId val="455432928"/>
        <c:axId val="455448768"/>
        <c:axId val="0"/>
      </c:bar3DChart>
      <c:catAx>
        <c:axId val="455432928"/>
        <c:scaling>
          <c:orientation val="minMax"/>
        </c:scaling>
        <c:delete val="1"/>
        <c:axPos val="b"/>
        <c:majorTickMark val="none"/>
        <c:minorTickMark val="none"/>
        <c:tickLblPos val="nextTo"/>
        <c:crossAx val="455448768"/>
        <c:crosses val="autoZero"/>
        <c:auto val="1"/>
        <c:lblAlgn val="ctr"/>
        <c:lblOffset val="100"/>
        <c:noMultiLvlLbl val="0"/>
      </c:catAx>
      <c:valAx>
        <c:axId val="455448768"/>
        <c:scaling>
          <c:orientation val="minMax"/>
        </c:scaling>
        <c:delete val="1"/>
        <c:axPos val="l"/>
        <c:numFmt formatCode="h:mm" sourceLinked="1"/>
        <c:majorTickMark val="out"/>
        <c:minorTickMark val="none"/>
        <c:tickLblPos val="nextTo"/>
        <c:crossAx val="455432928"/>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900" b="1" i="0" u="none" strike="noStrike" kern="1200" baseline="0">
              <a:solidFill>
                <a:schemeClr val="lt1">
                  <a:lumMod val="7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dk1">
        <a:lumMod val="75000"/>
        <a:lumOff val="25000"/>
      </a:schemeClr>
    </a:solidFill>
    <a:ln w="6350" cap="flat" cmpd="sng" algn="ctr">
      <a:solidFill>
        <a:schemeClr val="dk1">
          <a:tint val="75000"/>
        </a:schemeClr>
      </a:solid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91">
  <cs:axisTitle>
    <cs:lnRef idx="0"/>
    <cs:fillRef idx="0"/>
    <cs:effectRef idx="0"/>
    <cs:fontRef idx="minor">
      <a:schemeClr val="lt1">
        <a:lumMod val="75000"/>
      </a:schemeClr>
    </cs:fontRef>
    <cs:defRPr sz="900" kern="1200"/>
  </cs:axisTitle>
  <cs:categoryAxis>
    <cs:lnRef idx="0"/>
    <cs:fillRef idx="0"/>
    <cs:effectRef idx="0"/>
    <cs:fontRef idx="minor">
      <a:schemeClr val="lt1">
        <a:lumMod val="75000"/>
      </a:schemeClr>
    </cs:fontRef>
    <cs:defRPr sz="900" kern="1200"/>
  </cs:categoryAxis>
  <cs:chartArea>
    <cs:lnRef idx="0"/>
    <cs:fillRef idx="0"/>
    <cs:effectRef idx="0"/>
    <cs:fontRef idx="minor">
      <a:schemeClr val="lt1"/>
    </cs:fontRef>
    <cs:spPr>
      <a:solidFill>
        <a:schemeClr val="dk1">
          <a:lumMod val="75000"/>
          <a:lumOff val="25000"/>
        </a:schemeClr>
      </a:solidFill>
      <a:ln w="6350" cap="flat" cmpd="sng" algn="ctr">
        <a:solidFill>
          <a:schemeClr val="dk1">
            <a:tint val="75000"/>
          </a:schemeClr>
        </a:solidFill>
        <a:round/>
      </a:ln>
    </cs:spPr>
    <cs:defRPr sz="1000" kern="1200"/>
  </cs:chartArea>
  <cs:dataLabel>
    <cs:lnRef idx="0"/>
    <cs:fillRef idx="0">
      <cs:styleClr val="auto"/>
    </cs:fillRef>
    <cs:effectRef idx="0"/>
    <cs:fontRef idx="minor">
      <a:schemeClr val="lt1"/>
    </cs:fontRef>
    <cs:spPr>
      <a:solidFill>
        <a:schemeClr val="phClr">
          <a:alpha val="30000"/>
        </a:schemeClr>
      </a:solidFill>
      <a:ln>
        <a:solidFill>
          <a:schemeClr val="lt1">
            <a:alpha val="50000"/>
          </a:schemeClr>
        </a:solidFill>
        <a:round/>
      </a:ln>
      <a:effectLst>
        <a:outerShdw blurRad="63500" dist="88900" dir="2700000" algn="tl" rotWithShape="0">
          <a:prstClr val="black">
            <a:alpha val="40000"/>
          </a:prstClr>
        </a:outerShdw>
      </a:effectLst>
    </cs:spPr>
    <cs:defRPr sz="900" b="1" i="0" u="none" strike="noStrike" kern="1200" baseline="0"/>
  </cs:dataLabel>
  <cs:dataLabelCallout>
    <cs:lnRef idx="0"/>
    <cs:fillRef idx="0">
      <cs:styleClr val="auto"/>
    </cs:fillRef>
    <cs:effectRef idx="0"/>
    <cs:fontRef idx="minor">
      <a:schemeClr val="lt1"/>
    </cs:fontRef>
    <cs:spPr>
      <a:solidFill>
        <a:schemeClr val="phClr">
          <a:alpha val="30000"/>
        </a:schemeClr>
      </a:solidFill>
      <a:ln>
        <a:solidFill>
          <a:schemeClr val="lt1">
            <a:alpha val="50000"/>
          </a:schemeClr>
        </a:solidFill>
        <a:round/>
      </a:ln>
      <a:effectLst>
        <a:outerShdw blurRad="63500" dist="88900" dir="2700000" algn="tl" rotWithShape="0">
          <a:prstClr val="black">
            <a:alpha val="40000"/>
          </a:prstClr>
        </a:outerShdw>
      </a:effectLst>
    </cs:spPr>
    <cs:defRPr sz="900" b="1" i="0" u="none" strike="noStrike" kern="1200" baseline="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tx1"/>
    </cs:fontRef>
    <cs:spPr>
      <a:solidFill>
        <a:schemeClr val="phClr">
          <a:alpha val="88000"/>
        </a:schemeClr>
      </a:solidFill>
      <a:ln>
        <a:solidFill>
          <a:schemeClr val="phClr">
            <a:lumMod val="50000"/>
          </a:schemeClr>
        </a:solidFill>
      </a:ln>
    </cs:spPr>
  </cs:dataPoint>
  <cs:dataPoint3D>
    <cs:lnRef idx="0">
      <cs:styleClr val="auto"/>
    </cs:lnRef>
    <cs:fillRef idx="0">
      <cs:styleClr val="auto"/>
    </cs:fillRef>
    <cs:effectRef idx="0"/>
    <cs:fontRef idx="minor">
      <a:schemeClr val="tx1"/>
    </cs:fontRef>
    <cs:spPr>
      <a:solidFill>
        <a:schemeClr val="phClr">
          <a:alpha val="88000"/>
        </a:schemeClr>
      </a:solidFill>
      <a:ln>
        <a:solidFill>
          <a:schemeClr val="phClr">
            <a:lumMod val="50000"/>
          </a:schemeClr>
        </a:solidFill>
      </a:ln>
      <a:scene3d>
        <a:camera prst="orthographicFront"/>
        <a:lightRig rig="threePt" dir="t"/>
      </a:scene3d>
      <a:sp3d prstMaterial="flat"/>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dk1">
            <a:lumMod val="75000"/>
            <a:lumOff val="25000"/>
          </a:schemeClr>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lt1">
        <a:lumMod val="75000"/>
      </a:schemeClr>
    </cs:fontRef>
    <cs:spPr>
      <a:ln w="9525">
        <a:solidFill>
          <a:schemeClr val="dk1">
            <a:lumMod val="50000"/>
            <a:lumOff val="50000"/>
          </a:schemeClr>
        </a:solidFill>
      </a:ln>
    </cs:spPr>
    <cs:defRPr sz="900" kern="1200"/>
  </cs:dataTable>
  <cs:downBar>
    <cs:lnRef idx="0"/>
    <cs:fillRef idx="0"/>
    <cs:effectRef idx="0"/>
    <cs:fontRef idx="minor">
      <a:schemeClr val="lt1"/>
    </cs:fontRef>
    <cs:spPr>
      <a:solidFill>
        <a:schemeClr val="dk1">
          <a:lumMod val="50000"/>
          <a:lumOff val="50000"/>
        </a:schemeClr>
      </a:solidFill>
      <a:ln w="9525">
        <a:solidFill>
          <a:schemeClr val="dk1">
            <a:lumMod val="75000"/>
          </a:schemeClr>
        </a:solidFill>
        <a:round/>
      </a:ln>
    </cs:spPr>
  </cs:downBar>
  <cs:dropLine>
    <cs:lnRef idx="0"/>
    <cs:fillRef idx="0"/>
    <cs:effectRef idx="0"/>
    <cs:fontRef idx="minor">
      <a:schemeClr val="dk1"/>
    </cs:fontRef>
    <cs:spPr>
      <a:ln w="9525">
        <a:solidFill>
          <a:schemeClr val="lt1">
            <a:lumMod val="50000"/>
          </a:schemeClr>
        </a:solidFill>
        <a:round/>
      </a:ln>
    </cs:spPr>
  </cs:dropLine>
  <cs:errorBar>
    <cs:lnRef idx="0"/>
    <cs:fillRef idx="0"/>
    <cs:effectRef idx="0"/>
    <cs:fontRef idx="minor">
      <a:schemeClr val="dk1"/>
    </cs:fontRef>
    <cs:spPr>
      <a:ln w="9525">
        <a:solidFill>
          <a:schemeClr val="lt1">
            <a:lumMod val="50000"/>
          </a:schemeClr>
        </a:solidFill>
        <a:round/>
      </a:ln>
    </cs:spPr>
  </cs:errorBar>
  <cs:floor>
    <cs:lnRef idx="0"/>
    <cs:fillRef idx="0"/>
    <cs:effectRef idx="0"/>
    <cs:fontRef idx="minor">
      <a:schemeClr val="tx1"/>
    </cs:fontRef>
    <cs:spPr>
      <a:solidFill>
        <a:schemeClr val="bg2">
          <a:lumMod val="75000"/>
          <a:alpha val="27000"/>
        </a:schemeClr>
      </a:solidFill>
      <a:sp3d/>
    </cs:spPr>
  </cs:floor>
  <cs:gridlineMajor>
    <cs:lnRef idx="0"/>
    <cs:fillRef idx="0"/>
    <cs:effectRef idx="0"/>
    <cs:fontRef idx="minor">
      <a:schemeClr val="tx1"/>
    </cs:fontRef>
    <cs:spPr>
      <a:ln w="9525">
        <a:solidFill>
          <a:schemeClr val="lt1">
            <a:lumMod val="50000"/>
          </a:schemeClr>
        </a:solidFill>
      </a:ln>
    </cs:spPr>
  </cs:gridlineMajor>
  <cs:gridlineMinor>
    <cs:lnRef idx="0"/>
    <cs:fillRef idx="0"/>
    <cs:effectRef idx="0"/>
    <cs:fontRef idx="minor">
      <a:schemeClr val="tx1"/>
    </cs:fontRef>
    <cs:spPr>
      <a:ln w="9525">
        <a:solidFill>
          <a:schemeClr val="lt1">
            <a:lumMod val="40000"/>
          </a:schemeClr>
        </a:solidFill>
      </a:ln>
    </cs:spPr>
  </cs:gridlineMinor>
  <cs:hiLoLine>
    <cs:lnRef idx="0"/>
    <cs:fillRef idx="0"/>
    <cs:effectRef idx="0"/>
    <cs:fontRef idx="minor">
      <a:schemeClr val="dk1"/>
    </cs:fontRef>
    <cs:spPr>
      <a:ln w="9525">
        <a:solidFill>
          <a:schemeClr val="lt1">
            <a:lumMod val="50000"/>
          </a:schemeClr>
        </a:solidFill>
        <a:round/>
      </a:ln>
    </cs:spPr>
  </cs:hiLoLine>
  <cs:leaderLine>
    <cs:lnRef idx="0"/>
    <cs:fillRef idx="0"/>
    <cs:effectRef idx="0"/>
    <cs:fontRef idx="minor">
      <a:schemeClr val="dk1"/>
    </cs:fontRef>
    <cs:spPr>
      <a:ln w="9525">
        <a:solidFill>
          <a:schemeClr val="lt1">
            <a:lumMod val="50000"/>
          </a:schemeClr>
        </a:solidFill>
        <a:round/>
      </a:ln>
    </cs:spPr>
  </cs:leaderLine>
  <cs:legend>
    <cs:lnRef idx="0"/>
    <cs:fillRef idx="0"/>
    <cs:effectRef idx="0"/>
    <cs:fontRef idx="minor">
      <a:schemeClr val="lt1">
        <a:lumMod val="75000"/>
      </a:schemeClr>
    </cs:fontRef>
    <cs:defRPr sz="900"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75000"/>
      </a:schemeClr>
    </cs:fontRef>
    <cs:defRPr sz="900" kern="1200"/>
  </cs:seriesAxis>
  <cs:seriesLine>
    <cs:lnRef idx="0"/>
    <cs:fillRef idx="0"/>
    <cs:effectRef idx="0"/>
    <cs:fontRef idx="minor">
      <a:schemeClr val="dk1"/>
    </cs:fontRef>
    <cs:spPr>
      <a:ln w="9525">
        <a:solidFill>
          <a:schemeClr val="lt1">
            <a:lumMod val="50000"/>
          </a:schemeClr>
        </a:solidFill>
        <a:round/>
      </a:ln>
    </cs:spPr>
  </cs:seriesLine>
  <cs:title>
    <cs:lnRef idx="0"/>
    <cs:fillRef idx="0"/>
    <cs:effectRef idx="0"/>
    <cs:fontRef idx="minor">
      <a:schemeClr val="lt1"/>
    </cs:fontRef>
    <cs:defRPr sz="1800" b="0" kern="1200" cap="all" baseline="0"/>
  </cs:title>
  <cs:trendline>
    <cs:lnRef idx="0">
      <cs:styleClr val="auto"/>
    </cs:lnRef>
    <cs:fillRef idx="0"/>
    <cs:effectRef idx="0"/>
    <cs:fontRef idx="minor">
      <a:schemeClr val="dk1"/>
    </cs:fontRef>
    <cs:spPr>
      <a:ln w="9525" cap="rnd">
        <a:solidFill>
          <a:schemeClr val="phClr">
            <a:alpha val="50000"/>
          </a:schemeClr>
        </a:solidFill>
      </a:ln>
    </cs:spPr>
  </cs:trendline>
  <cs:trendlineLabel>
    <cs:lnRef idx="0"/>
    <cs:fillRef idx="0"/>
    <cs:effectRef idx="0"/>
    <cs:fontRef idx="minor">
      <a:schemeClr val="lt1">
        <a:lumMod val="75000"/>
      </a:schemeClr>
    </cs:fontRef>
    <cs:defRPr sz="900" kern="1200"/>
  </cs:trendlineLabel>
  <cs:upBar>
    <cs:lnRef idx="0"/>
    <cs:fillRef idx="0"/>
    <cs:effectRef idx="0"/>
    <cs:fontRef idx="minor">
      <a:schemeClr val="dk1"/>
    </cs:fontRef>
    <cs:spPr>
      <a:solidFill>
        <a:schemeClr val="lt1">
          <a:lumMod val="85000"/>
        </a:schemeClr>
      </a:solidFill>
      <a:ln w="9525">
        <a:solidFill>
          <a:schemeClr val="dk1">
            <a:lumMod val="50000"/>
          </a:schemeClr>
        </a:solidFill>
        <a:round/>
      </a:ln>
    </cs:spPr>
  </cs:upBar>
  <cs:valueAxis>
    <cs:lnRef idx="0"/>
    <cs:fillRef idx="0"/>
    <cs:effectRef idx="0"/>
    <cs:fontRef idx="minor">
      <a:schemeClr val="lt1">
        <a:lumMod val="75000"/>
      </a:schemeClr>
    </cs:fontRef>
    <cs:defRPr sz="900" kern="1200"/>
  </cs:valueAxis>
  <cs:wall>
    <cs:lnRef idx="0"/>
    <cs:fillRef idx="0"/>
    <cs:effectRef idx="0"/>
    <cs:fontRef idx="minor">
      <a:schemeClr val="tx1"/>
    </cs:fontRef>
    <cs:spPr>
      <a:sp3d/>
    </cs:spPr>
  </cs:wall>
</cs:chartStyle>
</file>

<file path=ppt/charts/style3.xml><?xml version="1.0" encoding="utf-8"?>
<cs:chartStyle xmlns:cs="http://schemas.microsoft.com/office/drawing/2012/chartStyle" xmlns:a="http://schemas.openxmlformats.org/drawingml/2006/main" id="291">
  <cs:axisTitle>
    <cs:lnRef idx="0"/>
    <cs:fillRef idx="0"/>
    <cs:effectRef idx="0"/>
    <cs:fontRef idx="minor">
      <a:schemeClr val="lt1">
        <a:lumMod val="75000"/>
      </a:schemeClr>
    </cs:fontRef>
    <cs:defRPr sz="900" kern="1200"/>
  </cs:axisTitle>
  <cs:categoryAxis>
    <cs:lnRef idx="0"/>
    <cs:fillRef idx="0"/>
    <cs:effectRef idx="0"/>
    <cs:fontRef idx="minor">
      <a:schemeClr val="lt1">
        <a:lumMod val="75000"/>
      </a:schemeClr>
    </cs:fontRef>
    <cs:defRPr sz="900" kern="1200"/>
  </cs:categoryAxis>
  <cs:chartArea>
    <cs:lnRef idx="0"/>
    <cs:fillRef idx="0"/>
    <cs:effectRef idx="0"/>
    <cs:fontRef idx="minor">
      <a:schemeClr val="lt1"/>
    </cs:fontRef>
    <cs:spPr>
      <a:solidFill>
        <a:schemeClr val="dk1">
          <a:lumMod val="75000"/>
          <a:lumOff val="25000"/>
        </a:schemeClr>
      </a:solidFill>
      <a:ln w="6350" cap="flat" cmpd="sng" algn="ctr">
        <a:solidFill>
          <a:schemeClr val="dk1">
            <a:tint val="75000"/>
          </a:schemeClr>
        </a:solidFill>
        <a:round/>
      </a:ln>
    </cs:spPr>
    <cs:defRPr sz="1000" kern="1200"/>
  </cs:chartArea>
  <cs:dataLabel>
    <cs:lnRef idx="0"/>
    <cs:fillRef idx="0">
      <cs:styleClr val="auto"/>
    </cs:fillRef>
    <cs:effectRef idx="0"/>
    <cs:fontRef idx="minor">
      <a:schemeClr val="lt1"/>
    </cs:fontRef>
    <cs:spPr>
      <a:solidFill>
        <a:schemeClr val="phClr">
          <a:alpha val="30000"/>
        </a:schemeClr>
      </a:solidFill>
      <a:ln>
        <a:solidFill>
          <a:schemeClr val="lt1">
            <a:alpha val="50000"/>
          </a:schemeClr>
        </a:solidFill>
        <a:round/>
      </a:ln>
      <a:effectLst>
        <a:outerShdw blurRad="63500" dist="88900" dir="2700000" algn="tl" rotWithShape="0">
          <a:prstClr val="black">
            <a:alpha val="40000"/>
          </a:prstClr>
        </a:outerShdw>
      </a:effectLst>
    </cs:spPr>
    <cs:defRPr sz="900" b="1" i="0" u="none" strike="noStrike" kern="1200" baseline="0"/>
  </cs:dataLabel>
  <cs:dataLabelCallout>
    <cs:lnRef idx="0"/>
    <cs:fillRef idx="0">
      <cs:styleClr val="auto"/>
    </cs:fillRef>
    <cs:effectRef idx="0"/>
    <cs:fontRef idx="minor">
      <a:schemeClr val="lt1"/>
    </cs:fontRef>
    <cs:spPr>
      <a:solidFill>
        <a:schemeClr val="phClr">
          <a:alpha val="30000"/>
        </a:schemeClr>
      </a:solidFill>
      <a:ln>
        <a:solidFill>
          <a:schemeClr val="lt1">
            <a:alpha val="50000"/>
          </a:schemeClr>
        </a:solidFill>
        <a:round/>
      </a:ln>
      <a:effectLst>
        <a:outerShdw blurRad="63500" dist="88900" dir="2700000" algn="tl" rotWithShape="0">
          <a:prstClr val="black">
            <a:alpha val="40000"/>
          </a:prstClr>
        </a:outerShdw>
      </a:effectLst>
    </cs:spPr>
    <cs:defRPr sz="900" b="1" i="0" u="none" strike="noStrike" kern="1200" baseline="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tx1"/>
    </cs:fontRef>
    <cs:spPr>
      <a:solidFill>
        <a:schemeClr val="phClr">
          <a:alpha val="88000"/>
        </a:schemeClr>
      </a:solidFill>
      <a:ln>
        <a:solidFill>
          <a:schemeClr val="phClr">
            <a:lumMod val="50000"/>
          </a:schemeClr>
        </a:solidFill>
      </a:ln>
    </cs:spPr>
  </cs:dataPoint>
  <cs:dataPoint3D>
    <cs:lnRef idx="0">
      <cs:styleClr val="auto"/>
    </cs:lnRef>
    <cs:fillRef idx="0">
      <cs:styleClr val="auto"/>
    </cs:fillRef>
    <cs:effectRef idx="0"/>
    <cs:fontRef idx="minor">
      <a:schemeClr val="tx1"/>
    </cs:fontRef>
    <cs:spPr>
      <a:solidFill>
        <a:schemeClr val="phClr">
          <a:alpha val="88000"/>
        </a:schemeClr>
      </a:solidFill>
      <a:ln>
        <a:solidFill>
          <a:schemeClr val="phClr">
            <a:lumMod val="50000"/>
          </a:schemeClr>
        </a:solidFill>
      </a:ln>
      <a:scene3d>
        <a:camera prst="orthographicFront"/>
        <a:lightRig rig="threePt" dir="t"/>
      </a:scene3d>
      <a:sp3d prstMaterial="flat"/>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dk1">
            <a:lumMod val="75000"/>
            <a:lumOff val="25000"/>
          </a:schemeClr>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lt1">
        <a:lumMod val="75000"/>
      </a:schemeClr>
    </cs:fontRef>
    <cs:spPr>
      <a:ln w="9525">
        <a:solidFill>
          <a:schemeClr val="dk1">
            <a:lumMod val="50000"/>
            <a:lumOff val="50000"/>
          </a:schemeClr>
        </a:solidFill>
      </a:ln>
    </cs:spPr>
    <cs:defRPr sz="900" kern="1200"/>
  </cs:dataTable>
  <cs:downBar>
    <cs:lnRef idx="0"/>
    <cs:fillRef idx="0"/>
    <cs:effectRef idx="0"/>
    <cs:fontRef idx="minor">
      <a:schemeClr val="lt1"/>
    </cs:fontRef>
    <cs:spPr>
      <a:solidFill>
        <a:schemeClr val="dk1">
          <a:lumMod val="50000"/>
          <a:lumOff val="50000"/>
        </a:schemeClr>
      </a:solidFill>
      <a:ln w="9525">
        <a:solidFill>
          <a:schemeClr val="dk1">
            <a:lumMod val="75000"/>
          </a:schemeClr>
        </a:solidFill>
        <a:round/>
      </a:ln>
    </cs:spPr>
  </cs:downBar>
  <cs:dropLine>
    <cs:lnRef idx="0"/>
    <cs:fillRef idx="0"/>
    <cs:effectRef idx="0"/>
    <cs:fontRef idx="minor">
      <a:schemeClr val="dk1"/>
    </cs:fontRef>
    <cs:spPr>
      <a:ln w="9525">
        <a:solidFill>
          <a:schemeClr val="lt1">
            <a:lumMod val="50000"/>
          </a:schemeClr>
        </a:solidFill>
        <a:round/>
      </a:ln>
    </cs:spPr>
  </cs:dropLine>
  <cs:errorBar>
    <cs:lnRef idx="0"/>
    <cs:fillRef idx="0"/>
    <cs:effectRef idx="0"/>
    <cs:fontRef idx="minor">
      <a:schemeClr val="dk1"/>
    </cs:fontRef>
    <cs:spPr>
      <a:ln w="9525">
        <a:solidFill>
          <a:schemeClr val="lt1">
            <a:lumMod val="50000"/>
          </a:schemeClr>
        </a:solidFill>
        <a:round/>
      </a:ln>
    </cs:spPr>
  </cs:errorBar>
  <cs:floor>
    <cs:lnRef idx="0"/>
    <cs:fillRef idx="0"/>
    <cs:effectRef idx="0"/>
    <cs:fontRef idx="minor">
      <a:schemeClr val="tx1"/>
    </cs:fontRef>
    <cs:spPr>
      <a:solidFill>
        <a:schemeClr val="bg2">
          <a:lumMod val="75000"/>
          <a:alpha val="27000"/>
        </a:schemeClr>
      </a:solidFill>
      <a:sp3d/>
    </cs:spPr>
  </cs:floor>
  <cs:gridlineMajor>
    <cs:lnRef idx="0"/>
    <cs:fillRef idx="0"/>
    <cs:effectRef idx="0"/>
    <cs:fontRef idx="minor">
      <a:schemeClr val="tx1"/>
    </cs:fontRef>
    <cs:spPr>
      <a:ln w="9525">
        <a:solidFill>
          <a:schemeClr val="lt1">
            <a:lumMod val="50000"/>
          </a:schemeClr>
        </a:solidFill>
      </a:ln>
    </cs:spPr>
  </cs:gridlineMajor>
  <cs:gridlineMinor>
    <cs:lnRef idx="0"/>
    <cs:fillRef idx="0"/>
    <cs:effectRef idx="0"/>
    <cs:fontRef idx="minor">
      <a:schemeClr val="tx1"/>
    </cs:fontRef>
    <cs:spPr>
      <a:ln w="9525">
        <a:solidFill>
          <a:schemeClr val="lt1">
            <a:lumMod val="40000"/>
          </a:schemeClr>
        </a:solidFill>
      </a:ln>
    </cs:spPr>
  </cs:gridlineMinor>
  <cs:hiLoLine>
    <cs:lnRef idx="0"/>
    <cs:fillRef idx="0"/>
    <cs:effectRef idx="0"/>
    <cs:fontRef idx="minor">
      <a:schemeClr val="dk1"/>
    </cs:fontRef>
    <cs:spPr>
      <a:ln w="9525">
        <a:solidFill>
          <a:schemeClr val="lt1">
            <a:lumMod val="50000"/>
          </a:schemeClr>
        </a:solidFill>
        <a:round/>
      </a:ln>
    </cs:spPr>
  </cs:hiLoLine>
  <cs:leaderLine>
    <cs:lnRef idx="0"/>
    <cs:fillRef idx="0"/>
    <cs:effectRef idx="0"/>
    <cs:fontRef idx="minor">
      <a:schemeClr val="dk1"/>
    </cs:fontRef>
    <cs:spPr>
      <a:ln w="9525">
        <a:solidFill>
          <a:schemeClr val="lt1">
            <a:lumMod val="50000"/>
          </a:schemeClr>
        </a:solidFill>
        <a:round/>
      </a:ln>
    </cs:spPr>
  </cs:leaderLine>
  <cs:legend>
    <cs:lnRef idx="0"/>
    <cs:fillRef idx="0"/>
    <cs:effectRef idx="0"/>
    <cs:fontRef idx="minor">
      <a:schemeClr val="lt1">
        <a:lumMod val="75000"/>
      </a:schemeClr>
    </cs:fontRef>
    <cs:defRPr sz="900"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75000"/>
      </a:schemeClr>
    </cs:fontRef>
    <cs:defRPr sz="900" kern="1200"/>
  </cs:seriesAxis>
  <cs:seriesLine>
    <cs:lnRef idx="0"/>
    <cs:fillRef idx="0"/>
    <cs:effectRef idx="0"/>
    <cs:fontRef idx="minor">
      <a:schemeClr val="dk1"/>
    </cs:fontRef>
    <cs:spPr>
      <a:ln w="9525">
        <a:solidFill>
          <a:schemeClr val="lt1">
            <a:lumMod val="50000"/>
          </a:schemeClr>
        </a:solidFill>
        <a:round/>
      </a:ln>
    </cs:spPr>
  </cs:seriesLine>
  <cs:title>
    <cs:lnRef idx="0"/>
    <cs:fillRef idx="0"/>
    <cs:effectRef idx="0"/>
    <cs:fontRef idx="minor">
      <a:schemeClr val="lt1"/>
    </cs:fontRef>
    <cs:defRPr sz="1800" b="0" kern="1200" cap="all" baseline="0"/>
  </cs:title>
  <cs:trendline>
    <cs:lnRef idx="0">
      <cs:styleClr val="auto"/>
    </cs:lnRef>
    <cs:fillRef idx="0"/>
    <cs:effectRef idx="0"/>
    <cs:fontRef idx="minor">
      <a:schemeClr val="dk1"/>
    </cs:fontRef>
    <cs:spPr>
      <a:ln w="9525" cap="rnd">
        <a:solidFill>
          <a:schemeClr val="phClr">
            <a:alpha val="50000"/>
          </a:schemeClr>
        </a:solidFill>
      </a:ln>
    </cs:spPr>
  </cs:trendline>
  <cs:trendlineLabel>
    <cs:lnRef idx="0"/>
    <cs:fillRef idx="0"/>
    <cs:effectRef idx="0"/>
    <cs:fontRef idx="minor">
      <a:schemeClr val="lt1">
        <a:lumMod val="75000"/>
      </a:schemeClr>
    </cs:fontRef>
    <cs:defRPr sz="900" kern="1200"/>
  </cs:trendlineLabel>
  <cs:upBar>
    <cs:lnRef idx="0"/>
    <cs:fillRef idx="0"/>
    <cs:effectRef idx="0"/>
    <cs:fontRef idx="minor">
      <a:schemeClr val="dk1"/>
    </cs:fontRef>
    <cs:spPr>
      <a:solidFill>
        <a:schemeClr val="lt1">
          <a:lumMod val="85000"/>
        </a:schemeClr>
      </a:solidFill>
      <a:ln w="9525">
        <a:solidFill>
          <a:schemeClr val="dk1">
            <a:lumMod val="50000"/>
          </a:schemeClr>
        </a:solidFill>
        <a:round/>
      </a:ln>
    </cs:spPr>
  </cs:upBar>
  <cs:valueAxis>
    <cs:lnRef idx="0"/>
    <cs:fillRef idx="0"/>
    <cs:effectRef idx="0"/>
    <cs:fontRef idx="minor">
      <a:schemeClr val="lt1">
        <a:lumMod val="75000"/>
      </a:schemeClr>
    </cs:fontRef>
    <cs:defRPr sz="900" kern="1200"/>
  </cs:valueAxis>
  <cs:wall>
    <cs:lnRef idx="0"/>
    <cs:fillRef idx="0"/>
    <cs:effectRef idx="0"/>
    <cs:fontRef idx="minor">
      <a:schemeClr val="tx1"/>
    </cs:fontRef>
    <cs:spPr>
      <a:sp3d/>
    </cs:spPr>
  </cs:wall>
</cs:chartStyle>
</file>

<file path=ppt/charts/style4.xml><?xml version="1.0" encoding="utf-8"?>
<cs:chartStyle xmlns:cs="http://schemas.microsoft.com/office/drawing/2012/chartStyle" xmlns:a="http://schemas.openxmlformats.org/drawingml/2006/main" id="291">
  <cs:axisTitle>
    <cs:lnRef idx="0"/>
    <cs:fillRef idx="0"/>
    <cs:effectRef idx="0"/>
    <cs:fontRef idx="minor">
      <a:schemeClr val="lt1">
        <a:lumMod val="75000"/>
      </a:schemeClr>
    </cs:fontRef>
    <cs:defRPr sz="900" kern="1200"/>
  </cs:axisTitle>
  <cs:categoryAxis>
    <cs:lnRef idx="0"/>
    <cs:fillRef idx="0"/>
    <cs:effectRef idx="0"/>
    <cs:fontRef idx="minor">
      <a:schemeClr val="lt1">
        <a:lumMod val="75000"/>
      </a:schemeClr>
    </cs:fontRef>
    <cs:defRPr sz="900" kern="1200"/>
  </cs:categoryAxis>
  <cs:chartArea>
    <cs:lnRef idx="0"/>
    <cs:fillRef idx="0"/>
    <cs:effectRef idx="0"/>
    <cs:fontRef idx="minor">
      <a:schemeClr val="lt1"/>
    </cs:fontRef>
    <cs:spPr>
      <a:solidFill>
        <a:schemeClr val="dk1">
          <a:lumMod val="75000"/>
          <a:lumOff val="25000"/>
        </a:schemeClr>
      </a:solidFill>
      <a:ln w="6350" cap="flat" cmpd="sng" algn="ctr">
        <a:solidFill>
          <a:schemeClr val="dk1">
            <a:tint val="75000"/>
          </a:schemeClr>
        </a:solidFill>
        <a:round/>
      </a:ln>
    </cs:spPr>
    <cs:defRPr sz="1000" kern="1200"/>
  </cs:chartArea>
  <cs:dataLabel>
    <cs:lnRef idx="0"/>
    <cs:fillRef idx="0">
      <cs:styleClr val="auto"/>
    </cs:fillRef>
    <cs:effectRef idx="0"/>
    <cs:fontRef idx="minor">
      <a:schemeClr val="lt1"/>
    </cs:fontRef>
    <cs:spPr>
      <a:solidFill>
        <a:schemeClr val="phClr">
          <a:alpha val="30000"/>
        </a:schemeClr>
      </a:solidFill>
      <a:ln>
        <a:solidFill>
          <a:schemeClr val="lt1">
            <a:alpha val="50000"/>
          </a:schemeClr>
        </a:solidFill>
        <a:round/>
      </a:ln>
      <a:effectLst>
        <a:outerShdw blurRad="63500" dist="88900" dir="2700000" algn="tl" rotWithShape="0">
          <a:prstClr val="black">
            <a:alpha val="40000"/>
          </a:prstClr>
        </a:outerShdw>
      </a:effectLst>
    </cs:spPr>
    <cs:defRPr sz="900" b="1" i="0" u="none" strike="noStrike" kern="1200" baseline="0"/>
  </cs:dataLabel>
  <cs:dataLabelCallout>
    <cs:lnRef idx="0"/>
    <cs:fillRef idx="0">
      <cs:styleClr val="auto"/>
    </cs:fillRef>
    <cs:effectRef idx="0"/>
    <cs:fontRef idx="minor">
      <a:schemeClr val="lt1"/>
    </cs:fontRef>
    <cs:spPr>
      <a:solidFill>
        <a:schemeClr val="phClr">
          <a:alpha val="30000"/>
        </a:schemeClr>
      </a:solidFill>
      <a:ln>
        <a:solidFill>
          <a:schemeClr val="lt1">
            <a:alpha val="50000"/>
          </a:schemeClr>
        </a:solidFill>
        <a:round/>
      </a:ln>
      <a:effectLst>
        <a:outerShdw blurRad="63500" dist="88900" dir="2700000" algn="tl" rotWithShape="0">
          <a:prstClr val="black">
            <a:alpha val="40000"/>
          </a:prstClr>
        </a:outerShdw>
      </a:effectLst>
    </cs:spPr>
    <cs:defRPr sz="900" b="1" i="0" u="none" strike="noStrike" kern="1200" baseline="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tx1"/>
    </cs:fontRef>
    <cs:spPr>
      <a:solidFill>
        <a:schemeClr val="phClr">
          <a:alpha val="88000"/>
        </a:schemeClr>
      </a:solidFill>
      <a:ln>
        <a:solidFill>
          <a:schemeClr val="phClr">
            <a:lumMod val="50000"/>
          </a:schemeClr>
        </a:solidFill>
      </a:ln>
    </cs:spPr>
  </cs:dataPoint>
  <cs:dataPoint3D>
    <cs:lnRef idx="0">
      <cs:styleClr val="auto"/>
    </cs:lnRef>
    <cs:fillRef idx="0">
      <cs:styleClr val="auto"/>
    </cs:fillRef>
    <cs:effectRef idx="0"/>
    <cs:fontRef idx="minor">
      <a:schemeClr val="tx1"/>
    </cs:fontRef>
    <cs:spPr>
      <a:solidFill>
        <a:schemeClr val="phClr">
          <a:alpha val="88000"/>
        </a:schemeClr>
      </a:solidFill>
      <a:ln>
        <a:solidFill>
          <a:schemeClr val="phClr">
            <a:lumMod val="50000"/>
          </a:schemeClr>
        </a:solidFill>
      </a:ln>
      <a:scene3d>
        <a:camera prst="orthographicFront"/>
        <a:lightRig rig="threePt" dir="t"/>
      </a:scene3d>
      <a:sp3d prstMaterial="flat"/>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dk1">
            <a:lumMod val="75000"/>
            <a:lumOff val="25000"/>
          </a:schemeClr>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lt1">
        <a:lumMod val="75000"/>
      </a:schemeClr>
    </cs:fontRef>
    <cs:spPr>
      <a:ln w="9525">
        <a:solidFill>
          <a:schemeClr val="dk1">
            <a:lumMod val="50000"/>
            <a:lumOff val="50000"/>
          </a:schemeClr>
        </a:solidFill>
      </a:ln>
    </cs:spPr>
    <cs:defRPr sz="900" kern="1200"/>
  </cs:dataTable>
  <cs:downBar>
    <cs:lnRef idx="0"/>
    <cs:fillRef idx="0"/>
    <cs:effectRef idx="0"/>
    <cs:fontRef idx="minor">
      <a:schemeClr val="lt1"/>
    </cs:fontRef>
    <cs:spPr>
      <a:solidFill>
        <a:schemeClr val="dk1">
          <a:lumMod val="50000"/>
          <a:lumOff val="50000"/>
        </a:schemeClr>
      </a:solidFill>
      <a:ln w="9525">
        <a:solidFill>
          <a:schemeClr val="dk1">
            <a:lumMod val="75000"/>
          </a:schemeClr>
        </a:solidFill>
        <a:round/>
      </a:ln>
    </cs:spPr>
  </cs:downBar>
  <cs:dropLine>
    <cs:lnRef idx="0"/>
    <cs:fillRef idx="0"/>
    <cs:effectRef idx="0"/>
    <cs:fontRef idx="minor">
      <a:schemeClr val="dk1"/>
    </cs:fontRef>
    <cs:spPr>
      <a:ln w="9525">
        <a:solidFill>
          <a:schemeClr val="lt1">
            <a:lumMod val="50000"/>
          </a:schemeClr>
        </a:solidFill>
        <a:round/>
      </a:ln>
    </cs:spPr>
  </cs:dropLine>
  <cs:errorBar>
    <cs:lnRef idx="0"/>
    <cs:fillRef idx="0"/>
    <cs:effectRef idx="0"/>
    <cs:fontRef idx="minor">
      <a:schemeClr val="dk1"/>
    </cs:fontRef>
    <cs:spPr>
      <a:ln w="9525">
        <a:solidFill>
          <a:schemeClr val="lt1">
            <a:lumMod val="50000"/>
          </a:schemeClr>
        </a:solidFill>
        <a:round/>
      </a:ln>
    </cs:spPr>
  </cs:errorBar>
  <cs:floor>
    <cs:lnRef idx="0"/>
    <cs:fillRef idx="0"/>
    <cs:effectRef idx="0"/>
    <cs:fontRef idx="minor">
      <a:schemeClr val="tx1"/>
    </cs:fontRef>
    <cs:spPr>
      <a:solidFill>
        <a:schemeClr val="bg2">
          <a:lumMod val="75000"/>
          <a:alpha val="27000"/>
        </a:schemeClr>
      </a:solidFill>
      <a:sp3d/>
    </cs:spPr>
  </cs:floor>
  <cs:gridlineMajor>
    <cs:lnRef idx="0"/>
    <cs:fillRef idx="0"/>
    <cs:effectRef idx="0"/>
    <cs:fontRef idx="minor">
      <a:schemeClr val="tx1"/>
    </cs:fontRef>
    <cs:spPr>
      <a:ln w="9525">
        <a:solidFill>
          <a:schemeClr val="lt1">
            <a:lumMod val="50000"/>
          </a:schemeClr>
        </a:solidFill>
      </a:ln>
    </cs:spPr>
  </cs:gridlineMajor>
  <cs:gridlineMinor>
    <cs:lnRef idx="0"/>
    <cs:fillRef idx="0"/>
    <cs:effectRef idx="0"/>
    <cs:fontRef idx="minor">
      <a:schemeClr val="tx1"/>
    </cs:fontRef>
    <cs:spPr>
      <a:ln w="9525">
        <a:solidFill>
          <a:schemeClr val="lt1">
            <a:lumMod val="40000"/>
          </a:schemeClr>
        </a:solidFill>
      </a:ln>
    </cs:spPr>
  </cs:gridlineMinor>
  <cs:hiLoLine>
    <cs:lnRef idx="0"/>
    <cs:fillRef idx="0"/>
    <cs:effectRef idx="0"/>
    <cs:fontRef idx="minor">
      <a:schemeClr val="dk1"/>
    </cs:fontRef>
    <cs:spPr>
      <a:ln w="9525">
        <a:solidFill>
          <a:schemeClr val="lt1">
            <a:lumMod val="50000"/>
          </a:schemeClr>
        </a:solidFill>
        <a:round/>
      </a:ln>
    </cs:spPr>
  </cs:hiLoLine>
  <cs:leaderLine>
    <cs:lnRef idx="0"/>
    <cs:fillRef idx="0"/>
    <cs:effectRef idx="0"/>
    <cs:fontRef idx="minor">
      <a:schemeClr val="dk1"/>
    </cs:fontRef>
    <cs:spPr>
      <a:ln w="9525">
        <a:solidFill>
          <a:schemeClr val="lt1">
            <a:lumMod val="50000"/>
          </a:schemeClr>
        </a:solidFill>
        <a:round/>
      </a:ln>
    </cs:spPr>
  </cs:leaderLine>
  <cs:legend>
    <cs:lnRef idx="0"/>
    <cs:fillRef idx="0"/>
    <cs:effectRef idx="0"/>
    <cs:fontRef idx="minor">
      <a:schemeClr val="lt1">
        <a:lumMod val="75000"/>
      </a:schemeClr>
    </cs:fontRef>
    <cs:defRPr sz="900"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75000"/>
      </a:schemeClr>
    </cs:fontRef>
    <cs:defRPr sz="900" kern="1200"/>
  </cs:seriesAxis>
  <cs:seriesLine>
    <cs:lnRef idx="0"/>
    <cs:fillRef idx="0"/>
    <cs:effectRef idx="0"/>
    <cs:fontRef idx="minor">
      <a:schemeClr val="dk1"/>
    </cs:fontRef>
    <cs:spPr>
      <a:ln w="9525">
        <a:solidFill>
          <a:schemeClr val="lt1">
            <a:lumMod val="50000"/>
          </a:schemeClr>
        </a:solidFill>
        <a:round/>
      </a:ln>
    </cs:spPr>
  </cs:seriesLine>
  <cs:title>
    <cs:lnRef idx="0"/>
    <cs:fillRef idx="0"/>
    <cs:effectRef idx="0"/>
    <cs:fontRef idx="minor">
      <a:schemeClr val="lt1"/>
    </cs:fontRef>
    <cs:defRPr sz="1800" b="0" kern="1200" cap="all" baseline="0"/>
  </cs:title>
  <cs:trendline>
    <cs:lnRef idx="0">
      <cs:styleClr val="auto"/>
    </cs:lnRef>
    <cs:fillRef idx="0"/>
    <cs:effectRef idx="0"/>
    <cs:fontRef idx="minor">
      <a:schemeClr val="dk1"/>
    </cs:fontRef>
    <cs:spPr>
      <a:ln w="9525" cap="rnd">
        <a:solidFill>
          <a:schemeClr val="phClr">
            <a:alpha val="50000"/>
          </a:schemeClr>
        </a:solidFill>
      </a:ln>
    </cs:spPr>
  </cs:trendline>
  <cs:trendlineLabel>
    <cs:lnRef idx="0"/>
    <cs:fillRef idx="0"/>
    <cs:effectRef idx="0"/>
    <cs:fontRef idx="minor">
      <a:schemeClr val="lt1">
        <a:lumMod val="75000"/>
      </a:schemeClr>
    </cs:fontRef>
    <cs:defRPr sz="900" kern="1200"/>
  </cs:trendlineLabel>
  <cs:upBar>
    <cs:lnRef idx="0"/>
    <cs:fillRef idx="0"/>
    <cs:effectRef idx="0"/>
    <cs:fontRef idx="minor">
      <a:schemeClr val="dk1"/>
    </cs:fontRef>
    <cs:spPr>
      <a:solidFill>
        <a:schemeClr val="lt1">
          <a:lumMod val="85000"/>
        </a:schemeClr>
      </a:solidFill>
      <a:ln w="9525">
        <a:solidFill>
          <a:schemeClr val="dk1">
            <a:lumMod val="50000"/>
          </a:schemeClr>
        </a:solidFill>
        <a:round/>
      </a:ln>
    </cs:spPr>
  </cs:upBar>
  <cs:valueAxis>
    <cs:lnRef idx="0"/>
    <cs:fillRef idx="0"/>
    <cs:effectRef idx="0"/>
    <cs:fontRef idx="minor">
      <a:schemeClr val="lt1">
        <a:lumMod val="75000"/>
      </a:schemeClr>
    </cs:fontRef>
    <cs:defRPr sz="900" kern="1200"/>
  </cs:valueAxis>
  <cs:wall>
    <cs:lnRef idx="0"/>
    <cs:fillRef idx="0"/>
    <cs:effectRef idx="0"/>
    <cs:fontRef idx="minor">
      <a:schemeClr val="tx1"/>
    </cs:fontRef>
    <cs:spPr>
      <a:sp3d/>
    </cs:spPr>
  </cs:wall>
</cs:chartStyle>
</file>

<file path=ppt/charts/style5.xml><?xml version="1.0" encoding="utf-8"?>
<cs:chartStyle xmlns:cs="http://schemas.microsoft.com/office/drawing/2012/chartStyle" xmlns:a="http://schemas.openxmlformats.org/drawingml/2006/main" id="291">
  <cs:axisTitle>
    <cs:lnRef idx="0"/>
    <cs:fillRef idx="0"/>
    <cs:effectRef idx="0"/>
    <cs:fontRef idx="minor">
      <a:schemeClr val="lt1">
        <a:lumMod val="75000"/>
      </a:schemeClr>
    </cs:fontRef>
    <cs:defRPr sz="900" kern="1200"/>
  </cs:axisTitle>
  <cs:categoryAxis>
    <cs:lnRef idx="0"/>
    <cs:fillRef idx="0"/>
    <cs:effectRef idx="0"/>
    <cs:fontRef idx="minor">
      <a:schemeClr val="lt1">
        <a:lumMod val="75000"/>
      </a:schemeClr>
    </cs:fontRef>
    <cs:defRPr sz="900" kern="1200"/>
  </cs:categoryAxis>
  <cs:chartArea>
    <cs:lnRef idx="0"/>
    <cs:fillRef idx="0"/>
    <cs:effectRef idx="0"/>
    <cs:fontRef idx="minor">
      <a:schemeClr val="lt1"/>
    </cs:fontRef>
    <cs:spPr>
      <a:solidFill>
        <a:schemeClr val="dk1">
          <a:lumMod val="75000"/>
          <a:lumOff val="25000"/>
        </a:schemeClr>
      </a:solidFill>
      <a:ln w="6350" cap="flat" cmpd="sng" algn="ctr">
        <a:solidFill>
          <a:schemeClr val="dk1">
            <a:tint val="75000"/>
          </a:schemeClr>
        </a:solidFill>
        <a:round/>
      </a:ln>
    </cs:spPr>
    <cs:defRPr sz="1000" kern="1200"/>
  </cs:chartArea>
  <cs:dataLabel>
    <cs:lnRef idx="0"/>
    <cs:fillRef idx="0">
      <cs:styleClr val="auto"/>
    </cs:fillRef>
    <cs:effectRef idx="0"/>
    <cs:fontRef idx="minor">
      <a:schemeClr val="lt1"/>
    </cs:fontRef>
    <cs:spPr>
      <a:solidFill>
        <a:schemeClr val="phClr">
          <a:alpha val="30000"/>
        </a:schemeClr>
      </a:solidFill>
      <a:ln>
        <a:solidFill>
          <a:schemeClr val="lt1">
            <a:alpha val="50000"/>
          </a:schemeClr>
        </a:solidFill>
        <a:round/>
      </a:ln>
      <a:effectLst>
        <a:outerShdw blurRad="63500" dist="88900" dir="2700000" algn="tl" rotWithShape="0">
          <a:prstClr val="black">
            <a:alpha val="40000"/>
          </a:prstClr>
        </a:outerShdw>
      </a:effectLst>
    </cs:spPr>
    <cs:defRPr sz="900" b="1" i="0" u="none" strike="noStrike" kern="1200" baseline="0"/>
  </cs:dataLabel>
  <cs:dataLabelCallout>
    <cs:lnRef idx="0"/>
    <cs:fillRef idx="0">
      <cs:styleClr val="auto"/>
    </cs:fillRef>
    <cs:effectRef idx="0"/>
    <cs:fontRef idx="minor">
      <a:schemeClr val="lt1"/>
    </cs:fontRef>
    <cs:spPr>
      <a:solidFill>
        <a:schemeClr val="phClr">
          <a:alpha val="30000"/>
        </a:schemeClr>
      </a:solidFill>
      <a:ln>
        <a:solidFill>
          <a:schemeClr val="lt1">
            <a:alpha val="50000"/>
          </a:schemeClr>
        </a:solidFill>
        <a:round/>
      </a:ln>
      <a:effectLst>
        <a:outerShdw blurRad="63500" dist="88900" dir="2700000" algn="tl" rotWithShape="0">
          <a:prstClr val="black">
            <a:alpha val="40000"/>
          </a:prstClr>
        </a:outerShdw>
      </a:effectLst>
    </cs:spPr>
    <cs:defRPr sz="900" b="1" i="0" u="none" strike="noStrike" kern="1200" baseline="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tx1"/>
    </cs:fontRef>
    <cs:spPr>
      <a:solidFill>
        <a:schemeClr val="phClr">
          <a:alpha val="88000"/>
        </a:schemeClr>
      </a:solidFill>
      <a:ln>
        <a:solidFill>
          <a:schemeClr val="phClr">
            <a:lumMod val="50000"/>
          </a:schemeClr>
        </a:solidFill>
      </a:ln>
    </cs:spPr>
  </cs:dataPoint>
  <cs:dataPoint3D>
    <cs:lnRef idx="0">
      <cs:styleClr val="auto"/>
    </cs:lnRef>
    <cs:fillRef idx="0">
      <cs:styleClr val="auto"/>
    </cs:fillRef>
    <cs:effectRef idx="0"/>
    <cs:fontRef idx="minor">
      <a:schemeClr val="tx1"/>
    </cs:fontRef>
    <cs:spPr>
      <a:solidFill>
        <a:schemeClr val="phClr">
          <a:alpha val="88000"/>
        </a:schemeClr>
      </a:solidFill>
      <a:ln>
        <a:solidFill>
          <a:schemeClr val="phClr">
            <a:lumMod val="50000"/>
          </a:schemeClr>
        </a:solidFill>
      </a:ln>
      <a:scene3d>
        <a:camera prst="orthographicFront"/>
        <a:lightRig rig="threePt" dir="t"/>
      </a:scene3d>
      <a:sp3d prstMaterial="flat"/>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dk1">
            <a:lumMod val="75000"/>
            <a:lumOff val="25000"/>
          </a:schemeClr>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lt1">
        <a:lumMod val="75000"/>
      </a:schemeClr>
    </cs:fontRef>
    <cs:spPr>
      <a:ln w="9525">
        <a:solidFill>
          <a:schemeClr val="dk1">
            <a:lumMod val="50000"/>
            <a:lumOff val="50000"/>
          </a:schemeClr>
        </a:solidFill>
      </a:ln>
    </cs:spPr>
    <cs:defRPr sz="900" kern="1200"/>
  </cs:dataTable>
  <cs:downBar>
    <cs:lnRef idx="0"/>
    <cs:fillRef idx="0"/>
    <cs:effectRef idx="0"/>
    <cs:fontRef idx="minor">
      <a:schemeClr val="lt1"/>
    </cs:fontRef>
    <cs:spPr>
      <a:solidFill>
        <a:schemeClr val="dk1">
          <a:lumMod val="50000"/>
          <a:lumOff val="50000"/>
        </a:schemeClr>
      </a:solidFill>
      <a:ln w="9525">
        <a:solidFill>
          <a:schemeClr val="dk1">
            <a:lumMod val="75000"/>
          </a:schemeClr>
        </a:solidFill>
        <a:round/>
      </a:ln>
    </cs:spPr>
  </cs:downBar>
  <cs:dropLine>
    <cs:lnRef idx="0"/>
    <cs:fillRef idx="0"/>
    <cs:effectRef idx="0"/>
    <cs:fontRef idx="minor">
      <a:schemeClr val="dk1"/>
    </cs:fontRef>
    <cs:spPr>
      <a:ln w="9525">
        <a:solidFill>
          <a:schemeClr val="lt1">
            <a:lumMod val="50000"/>
          </a:schemeClr>
        </a:solidFill>
        <a:round/>
      </a:ln>
    </cs:spPr>
  </cs:dropLine>
  <cs:errorBar>
    <cs:lnRef idx="0"/>
    <cs:fillRef idx="0"/>
    <cs:effectRef idx="0"/>
    <cs:fontRef idx="minor">
      <a:schemeClr val="dk1"/>
    </cs:fontRef>
    <cs:spPr>
      <a:ln w="9525">
        <a:solidFill>
          <a:schemeClr val="lt1">
            <a:lumMod val="50000"/>
          </a:schemeClr>
        </a:solidFill>
        <a:round/>
      </a:ln>
    </cs:spPr>
  </cs:errorBar>
  <cs:floor>
    <cs:lnRef idx="0"/>
    <cs:fillRef idx="0"/>
    <cs:effectRef idx="0"/>
    <cs:fontRef idx="minor">
      <a:schemeClr val="tx1"/>
    </cs:fontRef>
    <cs:spPr>
      <a:solidFill>
        <a:schemeClr val="bg2">
          <a:lumMod val="75000"/>
          <a:alpha val="27000"/>
        </a:schemeClr>
      </a:solidFill>
      <a:sp3d/>
    </cs:spPr>
  </cs:floor>
  <cs:gridlineMajor>
    <cs:lnRef idx="0"/>
    <cs:fillRef idx="0"/>
    <cs:effectRef idx="0"/>
    <cs:fontRef idx="minor">
      <a:schemeClr val="tx1"/>
    </cs:fontRef>
    <cs:spPr>
      <a:ln w="9525">
        <a:solidFill>
          <a:schemeClr val="lt1">
            <a:lumMod val="50000"/>
          </a:schemeClr>
        </a:solidFill>
      </a:ln>
    </cs:spPr>
  </cs:gridlineMajor>
  <cs:gridlineMinor>
    <cs:lnRef idx="0"/>
    <cs:fillRef idx="0"/>
    <cs:effectRef idx="0"/>
    <cs:fontRef idx="minor">
      <a:schemeClr val="tx1"/>
    </cs:fontRef>
    <cs:spPr>
      <a:ln w="9525">
        <a:solidFill>
          <a:schemeClr val="lt1">
            <a:lumMod val="40000"/>
          </a:schemeClr>
        </a:solidFill>
      </a:ln>
    </cs:spPr>
  </cs:gridlineMinor>
  <cs:hiLoLine>
    <cs:lnRef idx="0"/>
    <cs:fillRef idx="0"/>
    <cs:effectRef idx="0"/>
    <cs:fontRef idx="minor">
      <a:schemeClr val="dk1"/>
    </cs:fontRef>
    <cs:spPr>
      <a:ln w="9525">
        <a:solidFill>
          <a:schemeClr val="lt1">
            <a:lumMod val="50000"/>
          </a:schemeClr>
        </a:solidFill>
        <a:round/>
      </a:ln>
    </cs:spPr>
  </cs:hiLoLine>
  <cs:leaderLine>
    <cs:lnRef idx="0"/>
    <cs:fillRef idx="0"/>
    <cs:effectRef idx="0"/>
    <cs:fontRef idx="minor">
      <a:schemeClr val="dk1"/>
    </cs:fontRef>
    <cs:spPr>
      <a:ln w="9525">
        <a:solidFill>
          <a:schemeClr val="lt1">
            <a:lumMod val="50000"/>
          </a:schemeClr>
        </a:solidFill>
        <a:round/>
      </a:ln>
    </cs:spPr>
  </cs:leaderLine>
  <cs:legend>
    <cs:lnRef idx="0"/>
    <cs:fillRef idx="0"/>
    <cs:effectRef idx="0"/>
    <cs:fontRef idx="minor">
      <a:schemeClr val="lt1">
        <a:lumMod val="75000"/>
      </a:schemeClr>
    </cs:fontRef>
    <cs:defRPr sz="900"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75000"/>
      </a:schemeClr>
    </cs:fontRef>
    <cs:defRPr sz="900" kern="1200"/>
  </cs:seriesAxis>
  <cs:seriesLine>
    <cs:lnRef idx="0"/>
    <cs:fillRef idx="0"/>
    <cs:effectRef idx="0"/>
    <cs:fontRef idx="minor">
      <a:schemeClr val="dk1"/>
    </cs:fontRef>
    <cs:spPr>
      <a:ln w="9525">
        <a:solidFill>
          <a:schemeClr val="lt1">
            <a:lumMod val="50000"/>
          </a:schemeClr>
        </a:solidFill>
        <a:round/>
      </a:ln>
    </cs:spPr>
  </cs:seriesLine>
  <cs:title>
    <cs:lnRef idx="0"/>
    <cs:fillRef idx="0"/>
    <cs:effectRef idx="0"/>
    <cs:fontRef idx="minor">
      <a:schemeClr val="lt1"/>
    </cs:fontRef>
    <cs:defRPr sz="1800" b="0" kern="1200" cap="all" baseline="0"/>
  </cs:title>
  <cs:trendline>
    <cs:lnRef idx="0">
      <cs:styleClr val="auto"/>
    </cs:lnRef>
    <cs:fillRef idx="0"/>
    <cs:effectRef idx="0"/>
    <cs:fontRef idx="minor">
      <a:schemeClr val="dk1"/>
    </cs:fontRef>
    <cs:spPr>
      <a:ln w="9525" cap="rnd">
        <a:solidFill>
          <a:schemeClr val="phClr">
            <a:alpha val="50000"/>
          </a:schemeClr>
        </a:solidFill>
      </a:ln>
    </cs:spPr>
  </cs:trendline>
  <cs:trendlineLabel>
    <cs:lnRef idx="0"/>
    <cs:fillRef idx="0"/>
    <cs:effectRef idx="0"/>
    <cs:fontRef idx="minor">
      <a:schemeClr val="lt1">
        <a:lumMod val="75000"/>
      </a:schemeClr>
    </cs:fontRef>
    <cs:defRPr sz="900" kern="1200"/>
  </cs:trendlineLabel>
  <cs:upBar>
    <cs:lnRef idx="0"/>
    <cs:fillRef idx="0"/>
    <cs:effectRef idx="0"/>
    <cs:fontRef idx="minor">
      <a:schemeClr val="dk1"/>
    </cs:fontRef>
    <cs:spPr>
      <a:solidFill>
        <a:schemeClr val="lt1">
          <a:lumMod val="85000"/>
        </a:schemeClr>
      </a:solidFill>
      <a:ln w="9525">
        <a:solidFill>
          <a:schemeClr val="dk1">
            <a:lumMod val="50000"/>
          </a:schemeClr>
        </a:solidFill>
        <a:round/>
      </a:ln>
    </cs:spPr>
  </cs:upBar>
  <cs:valueAxis>
    <cs:lnRef idx="0"/>
    <cs:fillRef idx="0"/>
    <cs:effectRef idx="0"/>
    <cs:fontRef idx="minor">
      <a:schemeClr val="lt1">
        <a:lumMod val="75000"/>
      </a:schemeClr>
    </cs:fontRef>
    <cs:defRPr sz="900" kern="1200"/>
  </cs:valueAxis>
  <cs:wall>
    <cs:lnRef idx="0"/>
    <cs:fillRef idx="0"/>
    <cs:effectRef idx="0"/>
    <cs:fontRef idx="minor">
      <a:schemeClr val="tx1"/>
    </cs:fontRef>
    <cs:spPr>
      <a:sp3d/>
    </cs:spPr>
  </cs:wall>
</cs:chartStyle>
</file>

<file path=ppt/charts/style6.xml><?xml version="1.0" encoding="utf-8"?>
<cs:chartStyle xmlns:cs="http://schemas.microsoft.com/office/drawing/2012/chartStyle" xmlns:a="http://schemas.openxmlformats.org/drawingml/2006/main" id="291">
  <cs:axisTitle>
    <cs:lnRef idx="0"/>
    <cs:fillRef idx="0"/>
    <cs:effectRef idx="0"/>
    <cs:fontRef idx="minor">
      <a:schemeClr val="lt1">
        <a:lumMod val="75000"/>
      </a:schemeClr>
    </cs:fontRef>
    <cs:defRPr sz="900" kern="1200"/>
  </cs:axisTitle>
  <cs:categoryAxis>
    <cs:lnRef idx="0"/>
    <cs:fillRef idx="0"/>
    <cs:effectRef idx="0"/>
    <cs:fontRef idx="minor">
      <a:schemeClr val="lt1">
        <a:lumMod val="75000"/>
      </a:schemeClr>
    </cs:fontRef>
    <cs:defRPr sz="900" kern="1200"/>
  </cs:categoryAxis>
  <cs:chartArea>
    <cs:lnRef idx="0"/>
    <cs:fillRef idx="0"/>
    <cs:effectRef idx="0"/>
    <cs:fontRef idx="minor">
      <a:schemeClr val="lt1"/>
    </cs:fontRef>
    <cs:spPr>
      <a:solidFill>
        <a:schemeClr val="dk1">
          <a:lumMod val="75000"/>
          <a:lumOff val="25000"/>
        </a:schemeClr>
      </a:solidFill>
      <a:ln w="6350" cap="flat" cmpd="sng" algn="ctr">
        <a:solidFill>
          <a:schemeClr val="dk1">
            <a:tint val="75000"/>
          </a:schemeClr>
        </a:solidFill>
        <a:round/>
      </a:ln>
    </cs:spPr>
    <cs:defRPr sz="1000" kern="1200"/>
  </cs:chartArea>
  <cs:dataLabel>
    <cs:lnRef idx="0"/>
    <cs:fillRef idx="0">
      <cs:styleClr val="auto"/>
    </cs:fillRef>
    <cs:effectRef idx="0"/>
    <cs:fontRef idx="minor">
      <a:schemeClr val="lt1"/>
    </cs:fontRef>
    <cs:spPr>
      <a:solidFill>
        <a:schemeClr val="phClr">
          <a:alpha val="30000"/>
        </a:schemeClr>
      </a:solidFill>
      <a:ln>
        <a:solidFill>
          <a:schemeClr val="lt1">
            <a:alpha val="50000"/>
          </a:schemeClr>
        </a:solidFill>
        <a:round/>
      </a:ln>
      <a:effectLst>
        <a:outerShdw blurRad="63500" dist="88900" dir="2700000" algn="tl" rotWithShape="0">
          <a:prstClr val="black">
            <a:alpha val="40000"/>
          </a:prstClr>
        </a:outerShdw>
      </a:effectLst>
    </cs:spPr>
    <cs:defRPr sz="900" b="1" i="0" u="none" strike="noStrike" kern="1200" baseline="0"/>
  </cs:dataLabel>
  <cs:dataLabelCallout>
    <cs:lnRef idx="0"/>
    <cs:fillRef idx="0">
      <cs:styleClr val="auto"/>
    </cs:fillRef>
    <cs:effectRef idx="0"/>
    <cs:fontRef idx="minor">
      <a:schemeClr val="lt1"/>
    </cs:fontRef>
    <cs:spPr>
      <a:solidFill>
        <a:schemeClr val="phClr">
          <a:alpha val="30000"/>
        </a:schemeClr>
      </a:solidFill>
      <a:ln>
        <a:solidFill>
          <a:schemeClr val="lt1">
            <a:alpha val="50000"/>
          </a:schemeClr>
        </a:solidFill>
        <a:round/>
      </a:ln>
      <a:effectLst>
        <a:outerShdw blurRad="63500" dist="88900" dir="2700000" algn="tl" rotWithShape="0">
          <a:prstClr val="black">
            <a:alpha val="40000"/>
          </a:prstClr>
        </a:outerShdw>
      </a:effectLst>
    </cs:spPr>
    <cs:defRPr sz="900" b="1" i="0" u="none" strike="noStrike" kern="1200" baseline="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tx1"/>
    </cs:fontRef>
    <cs:spPr>
      <a:solidFill>
        <a:schemeClr val="phClr">
          <a:alpha val="88000"/>
        </a:schemeClr>
      </a:solidFill>
      <a:ln>
        <a:solidFill>
          <a:schemeClr val="phClr">
            <a:lumMod val="50000"/>
          </a:schemeClr>
        </a:solidFill>
      </a:ln>
    </cs:spPr>
  </cs:dataPoint>
  <cs:dataPoint3D>
    <cs:lnRef idx="0">
      <cs:styleClr val="auto"/>
    </cs:lnRef>
    <cs:fillRef idx="0">
      <cs:styleClr val="auto"/>
    </cs:fillRef>
    <cs:effectRef idx="0"/>
    <cs:fontRef idx="minor">
      <a:schemeClr val="tx1"/>
    </cs:fontRef>
    <cs:spPr>
      <a:solidFill>
        <a:schemeClr val="phClr">
          <a:alpha val="88000"/>
        </a:schemeClr>
      </a:solidFill>
      <a:ln>
        <a:solidFill>
          <a:schemeClr val="phClr">
            <a:lumMod val="50000"/>
          </a:schemeClr>
        </a:solidFill>
      </a:ln>
      <a:scene3d>
        <a:camera prst="orthographicFront"/>
        <a:lightRig rig="threePt" dir="t"/>
      </a:scene3d>
      <a:sp3d prstMaterial="flat"/>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dk1">
            <a:lumMod val="75000"/>
            <a:lumOff val="25000"/>
          </a:schemeClr>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lt1">
        <a:lumMod val="75000"/>
      </a:schemeClr>
    </cs:fontRef>
    <cs:spPr>
      <a:ln w="9525">
        <a:solidFill>
          <a:schemeClr val="dk1">
            <a:lumMod val="50000"/>
            <a:lumOff val="50000"/>
          </a:schemeClr>
        </a:solidFill>
      </a:ln>
    </cs:spPr>
    <cs:defRPr sz="900" kern="1200"/>
  </cs:dataTable>
  <cs:downBar>
    <cs:lnRef idx="0"/>
    <cs:fillRef idx="0"/>
    <cs:effectRef idx="0"/>
    <cs:fontRef idx="minor">
      <a:schemeClr val="lt1"/>
    </cs:fontRef>
    <cs:spPr>
      <a:solidFill>
        <a:schemeClr val="dk1">
          <a:lumMod val="50000"/>
          <a:lumOff val="50000"/>
        </a:schemeClr>
      </a:solidFill>
      <a:ln w="9525">
        <a:solidFill>
          <a:schemeClr val="dk1">
            <a:lumMod val="75000"/>
          </a:schemeClr>
        </a:solidFill>
        <a:round/>
      </a:ln>
    </cs:spPr>
  </cs:downBar>
  <cs:dropLine>
    <cs:lnRef idx="0"/>
    <cs:fillRef idx="0"/>
    <cs:effectRef idx="0"/>
    <cs:fontRef idx="minor">
      <a:schemeClr val="dk1"/>
    </cs:fontRef>
    <cs:spPr>
      <a:ln w="9525">
        <a:solidFill>
          <a:schemeClr val="lt1">
            <a:lumMod val="50000"/>
          </a:schemeClr>
        </a:solidFill>
        <a:round/>
      </a:ln>
    </cs:spPr>
  </cs:dropLine>
  <cs:errorBar>
    <cs:lnRef idx="0"/>
    <cs:fillRef idx="0"/>
    <cs:effectRef idx="0"/>
    <cs:fontRef idx="minor">
      <a:schemeClr val="dk1"/>
    </cs:fontRef>
    <cs:spPr>
      <a:ln w="9525">
        <a:solidFill>
          <a:schemeClr val="lt1">
            <a:lumMod val="50000"/>
          </a:schemeClr>
        </a:solidFill>
        <a:round/>
      </a:ln>
    </cs:spPr>
  </cs:errorBar>
  <cs:floor>
    <cs:lnRef idx="0"/>
    <cs:fillRef idx="0"/>
    <cs:effectRef idx="0"/>
    <cs:fontRef idx="minor">
      <a:schemeClr val="tx1"/>
    </cs:fontRef>
    <cs:spPr>
      <a:solidFill>
        <a:schemeClr val="bg2">
          <a:lumMod val="75000"/>
          <a:alpha val="27000"/>
        </a:schemeClr>
      </a:solidFill>
      <a:sp3d/>
    </cs:spPr>
  </cs:floor>
  <cs:gridlineMajor>
    <cs:lnRef idx="0"/>
    <cs:fillRef idx="0"/>
    <cs:effectRef idx="0"/>
    <cs:fontRef idx="minor">
      <a:schemeClr val="tx1"/>
    </cs:fontRef>
    <cs:spPr>
      <a:ln w="9525">
        <a:solidFill>
          <a:schemeClr val="lt1">
            <a:lumMod val="50000"/>
          </a:schemeClr>
        </a:solidFill>
      </a:ln>
    </cs:spPr>
  </cs:gridlineMajor>
  <cs:gridlineMinor>
    <cs:lnRef idx="0"/>
    <cs:fillRef idx="0"/>
    <cs:effectRef idx="0"/>
    <cs:fontRef idx="minor">
      <a:schemeClr val="tx1"/>
    </cs:fontRef>
    <cs:spPr>
      <a:ln w="9525">
        <a:solidFill>
          <a:schemeClr val="lt1">
            <a:lumMod val="40000"/>
          </a:schemeClr>
        </a:solidFill>
      </a:ln>
    </cs:spPr>
  </cs:gridlineMinor>
  <cs:hiLoLine>
    <cs:lnRef idx="0"/>
    <cs:fillRef idx="0"/>
    <cs:effectRef idx="0"/>
    <cs:fontRef idx="minor">
      <a:schemeClr val="dk1"/>
    </cs:fontRef>
    <cs:spPr>
      <a:ln w="9525">
        <a:solidFill>
          <a:schemeClr val="lt1">
            <a:lumMod val="50000"/>
          </a:schemeClr>
        </a:solidFill>
        <a:round/>
      </a:ln>
    </cs:spPr>
  </cs:hiLoLine>
  <cs:leaderLine>
    <cs:lnRef idx="0"/>
    <cs:fillRef idx="0"/>
    <cs:effectRef idx="0"/>
    <cs:fontRef idx="minor">
      <a:schemeClr val="dk1"/>
    </cs:fontRef>
    <cs:spPr>
      <a:ln w="9525">
        <a:solidFill>
          <a:schemeClr val="lt1">
            <a:lumMod val="50000"/>
          </a:schemeClr>
        </a:solidFill>
        <a:round/>
      </a:ln>
    </cs:spPr>
  </cs:leaderLine>
  <cs:legend>
    <cs:lnRef idx="0"/>
    <cs:fillRef idx="0"/>
    <cs:effectRef idx="0"/>
    <cs:fontRef idx="minor">
      <a:schemeClr val="lt1">
        <a:lumMod val="75000"/>
      </a:schemeClr>
    </cs:fontRef>
    <cs:defRPr sz="900"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75000"/>
      </a:schemeClr>
    </cs:fontRef>
    <cs:defRPr sz="900" kern="1200"/>
  </cs:seriesAxis>
  <cs:seriesLine>
    <cs:lnRef idx="0"/>
    <cs:fillRef idx="0"/>
    <cs:effectRef idx="0"/>
    <cs:fontRef idx="minor">
      <a:schemeClr val="dk1"/>
    </cs:fontRef>
    <cs:spPr>
      <a:ln w="9525">
        <a:solidFill>
          <a:schemeClr val="lt1">
            <a:lumMod val="50000"/>
          </a:schemeClr>
        </a:solidFill>
        <a:round/>
      </a:ln>
    </cs:spPr>
  </cs:seriesLine>
  <cs:title>
    <cs:lnRef idx="0"/>
    <cs:fillRef idx="0"/>
    <cs:effectRef idx="0"/>
    <cs:fontRef idx="minor">
      <a:schemeClr val="lt1"/>
    </cs:fontRef>
    <cs:defRPr sz="1800" b="0" kern="1200" cap="all" baseline="0"/>
  </cs:title>
  <cs:trendline>
    <cs:lnRef idx="0">
      <cs:styleClr val="auto"/>
    </cs:lnRef>
    <cs:fillRef idx="0"/>
    <cs:effectRef idx="0"/>
    <cs:fontRef idx="minor">
      <a:schemeClr val="dk1"/>
    </cs:fontRef>
    <cs:spPr>
      <a:ln w="9525" cap="rnd">
        <a:solidFill>
          <a:schemeClr val="phClr">
            <a:alpha val="50000"/>
          </a:schemeClr>
        </a:solidFill>
      </a:ln>
    </cs:spPr>
  </cs:trendline>
  <cs:trendlineLabel>
    <cs:lnRef idx="0"/>
    <cs:fillRef idx="0"/>
    <cs:effectRef idx="0"/>
    <cs:fontRef idx="minor">
      <a:schemeClr val="lt1">
        <a:lumMod val="75000"/>
      </a:schemeClr>
    </cs:fontRef>
    <cs:defRPr sz="900" kern="1200"/>
  </cs:trendlineLabel>
  <cs:upBar>
    <cs:lnRef idx="0"/>
    <cs:fillRef idx="0"/>
    <cs:effectRef idx="0"/>
    <cs:fontRef idx="minor">
      <a:schemeClr val="dk1"/>
    </cs:fontRef>
    <cs:spPr>
      <a:solidFill>
        <a:schemeClr val="lt1">
          <a:lumMod val="85000"/>
        </a:schemeClr>
      </a:solidFill>
      <a:ln w="9525">
        <a:solidFill>
          <a:schemeClr val="dk1">
            <a:lumMod val="50000"/>
          </a:schemeClr>
        </a:solidFill>
        <a:round/>
      </a:ln>
    </cs:spPr>
  </cs:upBar>
  <cs:valueAxis>
    <cs:lnRef idx="0"/>
    <cs:fillRef idx="0"/>
    <cs:effectRef idx="0"/>
    <cs:fontRef idx="minor">
      <a:schemeClr val="lt1">
        <a:lumMod val="75000"/>
      </a:schemeClr>
    </cs:fontRef>
    <cs:defRPr sz="900" kern="1200"/>
  </cs:valueAxis>
  <cs:wall>
    <cs:lnRef idx="0"/>
    <cs:fillRef idx="0"/>
    <cs:effectRef idx="0"/>
    <cs:fontRef idx="minor">
      <a:schemeClr val="tx1"/>
    </cs:fontRef>
    <cs:spPr>
      <a:sp3d/>
    </cs:spPr>
  </cs:wall>
</cs:chartStyle>
</file>

<file path=ppt/charts/style7.xml><?xml version="1.0" encoding="utf-8"?>
<cs:chartStyle xmlns:cs="http://schemas.microsoft.com/office/drawing/2012/chartStyle" xmlns:a="http://schemas.openxmlformats.org/drawingml/2006/main" id="291">
  <cs:axisTitle>
    <cs:lnRef idx="0"/>
    <cs:fillRef idx="0"/>
    <cs:effectRef idx="0"/>
    <cs:fontRef idx="minor">
      <a:schemeClr val="lt1">
        <a:lumMod val="75000"/>
      </a:schemeClr>
    </cs:fontRef>
    <cs:defRPr sz="900" kern="1200"/>
  </cs:axisTitle>
  <cs:categoryAxis>
    <cs:lnRef idx="0"/>
    <cs:fillRef idx="0"/>
    <cs:effectRef idx="0"/>
    <cs:fontRef idx="minor">
      <a:schemeClr val="lt1">
        <a:lumMod val="75000"/>
      </a:schemeClr>
    </cs:fontRef>
    <cs:defRPr sz="900" kern="1200"/>
  </cs:categoryAxis>
  <cs:chartArea>
    <cs:lnRef idx="0"/>
    <cs:fillRef idx="0"/>
    <cs:effectRef idx="0"/>
    <cs:fontRef idx="minor">
      <a:schemeClr val="lt1"/>
    </cs:fontRef>
    <cs:spPr>
      <a:solidFill>
        <a:schemeClr val="dk1">
          <a:lumMod val="75000"/>
          <a:lumOff val="25000"/>
        </a:schemeClr>
      </a:solidFill>
      <a:ln w="6350" cap="flat" cmpd="sng" algn="ctr">
        <a:solidFill>
          <a:schemeClr val="dk1">
            <a:tint val="75000"/>
          </a:schemeClr>
        </a:solidFill>
        <a:round/>
      </a:ln>
    </cs:spPr>
    <cs:defRPr sz="1000" kern="1200"/>
  </cs:chartArea>
  <cs:dataLabel>
    <cs:lnRef idx="0"/>
    <cs:fillRef idx="0">
      <cs:styleClr val="auto"/>
    </cs:fillRef>
    <cs:effectRef idx="0"/>
    <cs:fontRef idx="minor">
      <a:schemeClr val="lt1"/>
    </cs:fontRef>
    <cs:spPr>
      <a:solidFill>
        <a:schemeClr val="phClr">
          <a:alpha val="30000"/>
        </a:schemeClr>
      </a:solidFill>
      <a:ln>
        <a:solidFill>
          <a:schemeClr val="lt1">
            <a:alpha val="50000"/>
          </a:schemeClr>
        </a:solidFill>
        <a:round/>
      </a:ln>
      <a:effectLst>
        <a:outerShdw blurRad="63500" dist="88900" dir="2700000" algn="tl" rotWithShape="0">
          <a:prstClr val="black">
            <a:alpha val="40000"/>
          </a:prstClr>
        </a:outerShdw>
      </a:effectLst>
    </cs:spPr>
    <cs:defRPr sz="900" b="1" i="0" u="none" strike="noStrike" kern="1200" baseline="0"/>
  </cs:dataLabel>
  <cs:dataLabelCallout>
    <cs:lnRef idx="0"/>
    <cs:fillRef idx="0">
      <cs:styleClr val="auto"/>
    </cs:fillRef>
    <cs:effectRef idx="0"/>
    <cs:fontRef idx="minor">
      <a:schemeClr val="lt1"/>
    </cs:fontRef>
    <cs:spPr>
      <a:solidFill>
        <a:schemeClr val="phClr">
          <a:alpha val="30000"/>
        </a:schemeClr>
      </a:solidFill>
      <a:ln>
        <a:solidFill>
          <a:schemeClr val="lt1">
            <a:alpha val="50000"/>
          </a:schemeClr>
        </a:solidFill>
        <a:round/>
      </a:ln>
      <a:effectLst>
        <a:outerShdw blurRad="63500" dist="88900" dir="2700000" algn="tl" rotWithShape="0">
          <a:prstClr val="black">
            <a:alpha val="40000"/>
          </a:prstClr>
        </a:outerShdw>
      </a:effectLst>
    </cs:spPr>
    <cs:defRPr sz="900" b="1" i="0" u="none" strike="noStrike" kern="1200" baseline="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tx1"/>
    </cs:fontRef>
    <cs:spPr>
      <a:solidFill>
        <a:schemeClr val="phClr">
          <a:alpha val="88000"/>
        </a:schemeClr>
      </a:solidFill>
      <a:ln>
        <a:solidFill>
          <a:schemeClr val="phClr">
            <a:lumMod val="50000"/>
          </a:schemeClr>
        </a:solidFill>
      </a:ln>
    </cs:spPr>
  </cs:dataPoint>
  <cs:dataPoint3D>
    <cs:lnRef idx="0">
      <cs:styleClr val="auto"/>
    </cs:lnRef>
    <cs:fillRef idx="0">
      <cs:styleClr val="auto"/>
    </cs:fillRef>
    <cs:effectRef idx="0"/>
    <cs:fontRef idx="minor">
      <a:schemeClr val="tx1"/>
    </cs:fontRef>
    <cs:spPr>
      <a:solidFill>
        <a:schemeClr val="phClr">
          <a:alpha val="88000"/>
        </a:schemeClr>
      </a:solidFill>
      <a:ln>
        <a:solidFill>
          <a:schemeClr val="phClr">
            <a:lumMod val="50000"/>
          </a:schemeClr>
        </a:solidFill>
      </a:ln>
      <a:scene3d>
        <a:camera prst="orthographicFront"/>
        <a:lightRig rig="threePt" dir="t"/>
      </a:scene3d>
      <a:sp3d prstMaterial="flat"/>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dk1">
            <a:lumMod val="75000"/>
            <a:lumOff val="25000"/>
          </a:schemeClr>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lt1">
        <a:lumMod val="75000"/>
      </a:schemeClr>
    </cs:fontRef>
    <cs:spPr>
      <a:ln w="9525">
        <a:solidFill>
          <a:schemeClr val="dk1">
            <a:lumMod val="50000"/>
            <a:lumOff val="50000"/>
          </a:schemeClr>
        </a:solidFill>
      </a:ln>
    </cs:spPr>
    <cs:defRPr sz="900" kern="1200"/>
  </cs:dataTable>
  <cs:downBar>
    <cs:lnRef idx="0"/>
    <cs:fillRef idx="0"/>
    <cs:effectRef idx="0"/>
    <cs:fontRef idx="minor">
      <a:schemeClr val="lt1"/>
    </cs:fontRef>
    <cs:spPr>
      <a:solidFill>
        <a:schemeClr val="dk1">
          <a:lumMod val="50000"/>
          <a:lumOff val="50000"/>
        </a:schemeClr>
      </a:solidFill>
      <a:ln w="9525">
        <a:solidFill>
          <a:schemeClr val="dk1">
            <a:lumMod val="75000"/>
          </a:schemeClr>
        </a:solidFill>
        <a:round/>
      </a:ln>
    </cs:spPr>
  </cs:downBar>
  <cs:dropLine>
    <cs:lnRef idx="0"/>
    <cs:fillRef idx="0"/>
    <cs:effectRef idx="0"/>
    <cs:fontRef idx="minor">
      <a:schemeClr val="dk1"/>
    </cs:fontRef>
    <cs:spPr>
      <a:ln w="9525">
        <a:solidFill>
          <a:schemeClr val="lt1">
            <a:lumMod val="50000"/>
          </a:schemeClr>
        </a:solidFill>
        <a:round/>
      </a:ln>
    </cs:spPr>
  </cs:dropLine>
  <cs:errorBar>
    <cs:lnRef idx="0"/>
    <cs:fillRef idx="0"/>
    <cs:effectRef idx="0"/>
    <cs:fontRef idx="minor">
      <a:schemeClr val="dk1"/>
    </cs:fontRef>
    <cs:spPr>
      <a:ln w="9525">
        <a:solidFill>
          <a:schemeClr val="lt1">
            <a:lumMod val="50000"/>
          </a:schemeClr>
        </a:solidFill>
        <a:round/>
      </a:ln>
    </cs:spPr>
  </cs:errorBar>
  <cs:floor>
    <cs:lnRef idx="0"/>
    <cs:fillRef idx="0"/>
    <cs:effectRef idx="0"/>
    <cs:fontRef idx="minor">
      <a:schemeClr val="tx1"/>
    </cs:fontRef>
    <cs:spPr>
      <a:solidFill>
        <a:schemeClr val="bg2">
          <a:lumMod val="75000"/>
          <a:alpha val="27000"/>
        </a:schemeClr>
      </a:solidFill>
      <a:sp3d/>
    </cs:spPr>
  </cs:floor>
  <cs:gridlineMajor>
    <cs:lnRef idx="0"/>
    <cs:fillRef idx="0"/>
    <cs:effectRef idx="0"/>
    <cs:fontRef idx="minor">
      <a:schemeClr val="tx1"/>
    </cs:fontRef>
    <cs:spPr>
      <a:ln w="9525">
        <a:solidFill>
          <a:schemeClr val="lt1">
            <a:lumMod val="50000"/>
          </a:schemeClr>
        </a:solidFill>
      </a:ln>
    </cs:spPr>
  </cs:gridlineMajor>
  <cs:gridlineMinor>
    <cs:lnRef idx="0"/>
    <cs:fillRef idx="0"/>
    <cs:effectRef idx="0"/>
    <cs:fontRef idx="minor">
      <a:schemeClr val="tx1"/>
    </cs:fontRef>
    <cs:spPr>
      <a:ln w="9525">
        <a:solidFill>
          <a:schemeClr val="lt1">
            <a:lumMod val="40000"/>
          </a:schemeClr>
        </a:solidFill>
      </a:ln>
    </cs:spPr>
  </cs:gridlineMinor>
  <cs:hiLoLine>
    <cs:lnRef idx="0"/>
    <cs:fillRef idx="0"/>
    <cs:effectRef idx="0"/>
    <cs:fontRef idx="minor">
      <a:schemeClr val="dk1"/>
    </cs:fontRef>
    <cs:spPr>
      <a:ln w="9525">
        <a:solidFill>
          <a:schemeClr val="lt1">
            <a:lumMod val="50000"/>
          </a:schemeClr>
        </a:solidFill>
        <a:round/>
      </a:ln>
    </cs:spPr>
  </cs:hiLoLine>
  <cs:leaderLine>
    <cs:lnRef idx="0"/>
    <cs:fillRef idx="0"/>
    <cs:effectRef idx="0"/>
    <cs:fontRef idx="minor">
      <a:schemeClr val="dk1"/>
    </cs:fontRef>
    <cs:spPr>
      <a:ln w="9525">
        <a:solidFill>
          <a:schemeClr val="lt1">
            <a:lumMod val="50000"/>
          </a:schemeClr>
        </a:solidFill>
        <a:round/>
      </a:ln>
    </cs:spPr>
  </cs:leaderLine>
  <cs:legend>
    <cs:lnRef idx="0"/>
    <cs:fillRef idx="0"/>
    <cs:effectRef idx="0"/>
    <cs:fontRef idx="minor">
      <a:schemeClr val="lt1">
        <a:lumMod val="75000"/>
      </a:schemeClr>
    </cs:fontRef>
    <cs:defRPr sz="900"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75000"/>
      </a:schemeClr>
    </cs:fontRef>
    <cs:defRPr sz="900" kern="1200"/>
  </cs:seriesAxis>
  <cs:seriesLine>
    <cs:lnRef idx="0"/>
    <cs:fillRef idx="0"/>
    <cs:effectRef idx="0"/>
    <cs:fontRef idx="minor">
      <a:schemeClr val="dk1"/>
    </cs:fontRef>
    <cs:spPr>
      <a:ln w="9525">
        <a:solidFill>
          <a:schemeClr val="lt1">
            <a:lumMod val="50000"/>
          </a:schemeClr>
        </a:solidFill>
        <a:round/>
      </a:ln>
    </cs:spPr>
  </cs:seriesLine>
  <cs:title>
    <cs:lnRef idx="0"/>
    <cs:fillRef idx="0"/>
    <cs:effectRef idx="0"/>
    <cs:fontRef idx="minor">
      <a:schemeClr val="lt1"/>
    </cs:fontRef>
    <cs:defRPr sz="1800" b="0" kern="1200" cap="all" baseline="0"/>
  </cs:title>
  <cs:trendline>
    <cs:lnRef idx="0">
      <cs:styleClr val="auto"/>
    </cs:lnRef>
    <cs:fillRef idx="0"/>
    <cs:effectRef idx="0"/>
    <cs:fontRef idx="minor">
      <a:schemeClr val="dk1"/>
    </cs:fontRef>
    <cs:spPr>
      <a:ln w="9525" cap="rnd">
        <a:solidFill>
          <a:schemeClr val="phClr">
            <a:alpha val="50000"/>
          </a:schemeClr>
        </a:solidFill>
      </a:ln>
    </cs:spPr>
  </cs:trendline>
  <cs:trendlineLabel>
    <cs:lnRef idx="0"/>
    <cs:fillRef idx="0"/>
    <cs:effectRef idx="0"/>
    <cs:fontRef idx="minor">
      <a:schemeClr val="lt1">
        <a:lumMod val="75000"/>
      </a:schemeClr>
    </cs:fontRef>
    <cs:defRPr sz="900" kern="1200"/>
  </cs:trendlineLabel>
  <cs:upBar>
    <cs:lnRef idx="0"/>
    <cs:fillRef idx="0"/>
    <cs:effectRef idx="0"/>
    <cs:fontRef idx="minor">
      <a:schemeClr val="dk1"/>
    </cs:fontRef>
    <cs:spPr>
      <a:solidFill>
        <a:schemeClr val="lt1">
          <a:lumMod val="85000"/>
        </a:schemeClr>
      </a:solidFill>
      <a:ln w="9525">
        <a:solidFill>
          <a:schemeClr val="dk1">
            <a:lumMod val="50000"/>
          </a:schemeClr>
        </a:solidFill>
        <a:round/>
      </a:ln>
    </cs:spPr>
  </cs:upBar>
  <cs:valueAxis>
    <cs:lnRef idx="0"/>
    <cs:fillRef idx="0"/>
    <cs:effectRef idx="0"/>
    <cs:fontRef idx="minor">
      <a:schemeClr val="lt1">
        <a:lumMod val="75000"/>
      </a:schemeClr>
    </cs:fontRef>
    <cs:defRPr sz="900" kern="1200"/>
  </cs:valueAxis>
  <cs:wall>
    <cs:lnRef idx="0"/>
    <cs:fillRef idx="0"/>
    <cs:effectRef idx="0"/>
    <cs:fontRef idx="minor">
      <a:schemeClr val="tx1"/>
    </cs:fontRef>
    <cs:spPr>
      <a:sp3d/>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BBF5F-D2A7-2E1A-48F3-60D23F76547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3E20A76-0A22-7F35-3BF6-2B34444DDF3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F1EA22D-73FC-35CE-06E8-D58A6E3A9E40}"/>
              </a:ext>
            </a:extLst>
          </p:cNvPr>
          <p:cNvSpPr>
            <a:spLocks noGrp="1"/>
          </p:cNvSpPr>
          <p:nvPr>
            <p:ph type="dt" sz="half" idx="10"/>
          </p:nvPr>
        </p:nvSpPr>
        <p:spPr/>
        <p:txBody>
          <a:bodyPr/>
          <a:lstStyle/>
          <a:p>
            <a:fld id="{D68F934A-BC7A-0F4E-99FD-E0CA4B428368}" type="datetimeFigureOut">
              <a:rPr lang="en-US" smtClean="0"/>
              <a:t>7/19/2024</a:t>
            </a:fld>
            <a:endParaRPr lang="en-US"/>
          </a:p>
        </p:txBody>
      </p:sp>
      <p:sp>
        <p:nvSpPr>
          <p:cNvPr id="5" name="Footer Placeholder 4">
            <a:extLst>
              <a:ext uri="{FF2B5EF4-FFF2-40B4-BE49-F238E27FC236}">
                <a16:creationId xmlns:a16="http://schemas.microsoft.com/office/drawing/2014/main" id="{4E050F1E-166E-ECA7-4CCB-E88F64F46E2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5E0B7B0-7541-E2E7-6E54-9C8055A570D6}"/>
              </a:ext>
            </a:extLst>
          </p:cNvPr>
          <p:cNvSpPr>
            <a:spLocks noGrp="1"/>
          </p:cNvSpPr>
          <p:nvPr>
            <p:ph type="sldNum" sz="quarter" idx="12"/>
          </p:nvPr>
        </p:nvSpPr>
        <p:spPr/>
        <p:txBody>
          <a:bodyPr/>
          <a:lstStyle/>
          <a:p>
            <a:fld id="{092C4CAF-2D68-0843-8D2F-96F0C84F79E7}" type="slidenum">
              <a:rPr lang="en-US" smtClean="0"/>
              <a:t>‹#›</a:t>
            </a:fld>
            <a:endParaRPr lang="en-US"/>
          </a:p>
        </p:txBody>
      </p:sp>
    </p:spTree>
    <p:extLst>
      <p:ext uri="{BB962C8B-B14F-4D97-AF65-F5344CB8AC3E}">
        <p14:creationId xmlns:p14="http://schemas.microsoft.com/office/powerpoint/2010/main" val="30869405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FBE7A9-1CB7-E5A2-BBCE-30478170342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645D503-2393-A542-9402-755C25880CC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77AF121-F682-8483-C7CD-BDA7F85C023B}"/>
              </a:ext>
            </a:extLst>
          </p:cNvPr>
          <p:cNvSpPr>
            <a:spLocks noGrp="1"/>
          </p:cNvSpPr>
          <p:nvPr>
            <p:ph type="dt" sz="half" idx="10"/>
          </p:nvPr>
        </p:nvSpPr>
        <p:spPr/>
        <p:txBody>
          <a:bodyPr/>
          <a:lstStyle/>
          <a:p>
            <a:fld id="{D68F934A-BC7A-0F4E-99FD-E0CA4B428368}" type="datetimeFigureOut">
              <a:rPr lang="en-US" smtClean="0"/>
              <a:t>7/19/2024</a:t>
            </a:fld>
            <a:endParaRPr lang="en-US"/>
          </a:p>
        </p:txBody>
      </p:sp>
      <p:sp>
        <p:nvSpPr>
          <p:cNvPr id="5" name="Footer Placeholder 4">
            <a:extLst>
              <a:ext uri="{FF2B5EF4-FFF2-40B4-BE49-F238E27FC236}">
                <a16:creationId xmlns:a16="http://schemas.microsoft.com/office/drawing/2014/main" id="{1074250E-E3BE-D37E-ACF1-0BE72805B1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3DBD31-3FB3-E7C5-4858-B2001EBA412B}"/>
              </a:ext>
            </a:extLst>
          </p:cNvPr>
          <p:cNvSpPr>
            <a:spLocks noGrp="1"/>
          </p:cNvSpPr>
          <p:nvPr>
            <p:ph type="sldNum" sz="quarter" idx="12"/>
          </p:nvPr>
        </p:nvSpPr>
        <p:spPr/>
        <p:txBody>
          <a:bodyPr/>
          <a:lstStyle/>
          <a:p>
            <a:fld id="{092C4CAF-2D68-0843-8D2F-96F0C84F79E7}" type="slidenum">
              <a:rPr lang="en-US" smtClean="0"/>
              <a:t>‹#›</a:t>
            </a:fld>
            <a:endParaRPr lang="en-US"/>
          </a:p>
        </p:txBody>
      </p:sp>
    </p:spTree>
    <p:extLst>
      <p:ext uri="{BB962C8B-B14F-4D97-AF65-F5344CB8AC3E}">
        <p14:creationId xmlns:p14="http://schemas.microsoft.com/office/powerpoint/2010/main" val="25386594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DA8B870-A563-D6CD-B897-CB32FEB2727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6861A9A-3C96-ED10-8FC3-0626EA9CFD8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2ADD45B-FF64-3A03-CCCD-3E3382485320}"/>
              </a:ext>
            </a:extLst>
          </p:cNvPr>
          <p:cNvSpPr>
            <a:spLocks noGrp="1"/>
          </p:cNvSpPr>
          <p:nvPr>
            <p:ph type="dt" sz="half" idx="10"/>
          </p:nvPr>
        </p:nvSpPr>
        <p:spPr/>
        <p:txBody>
          <a:bodyPr/>
          <a:lstStyle/>
          <a:p>
            <a:fld id="{D68F934A-BC7A-0F4E-99FD-E0CA4B428368}" type="datetimeFigureOut">
              <a:rPr lang="en-US" smtClean="0"/>
              <a:t>7/19/2024</a:t>
            </a:fld>
            <a:endParaRPr lang="en-US"/>
          </a:p>
        </p:txBody>
      </p:sp>
      <p:sp>
        <p:nvSpPr>
          <p:cNvPr id="5" name="Footer Placeholder 4">
            <a:extLst>
              <a:ext uri="{FF2B5EF4-FFF2-40B4-BE49-F238E27FC236}">
                <a16:creationId xmlns:a16="http://schemas.microsoft.com/office/drawing/2014/main" id="{5F618923-D2B7-3286-FB96-74C4BED421B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FAFD43C-6263-6109-8703-71CA44EA81D3}"/>
              </a:ext>
            </a:extLst>
          </p:cNvPr>
          <p:cNvSpPr>
            <a:spLocks noGrp="1"/>
          </p:cNvSpPr>
          <p:nvPr>
            <p:ph type="sldNum" sz="quarter" idx="12"/>
          </p:nvPr>
        </p:nvSpPr>
        <p:spPr/>
        <p:txBody>
          <a:bodyPr/>
          <a:lstStyle/>
          <a:p>
            <a:fld id="{092C4CAF-2D68-0843-8D2F-96F0C84F79E7}" type="slidenum">
              <a:rPr lang="en-US" smtClean="0"/>
              <a:t>‹#›</a:t>
            </a:fld>
            <a:endParaRPr lang="en-US"/>
          </a:p>
        </p:txBody>
      </p:sp>
    </p:spTree>
    <p:extLst>
      <p:ext uri="{BB962C8B-B14F-4D97-AF65-F5344CB8AC3E}">
        <p14:creationId xmlns:p14="http://schemas.microsoft.com/office/powerpoint/2010/main" val="33106090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A71C9-337E-3BF8-CECC-085B9BA096B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74708CF-0460-915B-6C92-4D6A8EECF5E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E2650F4-AE28-0123-7197-C714B57E3DC4}"/>
              </a:ext>
            </a:extLst>
          </p:cNvPr>
          <p:cNvSpPr>
            <a:spLocks noGrp="1"/>
          </p:cNvSpPr>
          <p:nvPr>
            <p:ph type="dt" sz="half" idx="10"/>
          </p:nvPr>
        </p:nvSpPr>
        <p:spPr/>
        <p:txBody>
          <a:bodyPr/>
          <a:lstStyle/>
          <a:p>
            <a:fld id="{D68F934A-BC7A-0F4E-99FD-E0CA4B428368}" type="datetimeFigureOut">
              <a:rPr lang="en-US" smtClean="0"/>
              <a:t>7/19/2024</a:t>
            </a:fld>
            <a:endParaRPr lang="en-US"/>
          </a:p>
        </p:txBody>
      </p:sp>
      <p:sp>
        <p:nvSpPr>
          <p:cNvPr id="5" name="Footer Placeholder 4">
            <a:extLst>
              <a:ext uri="{FF2B5EF4-FFF2-40B4-BE49-F238E27FC236}">
                <a16:creationId xmlns:a16="http://schemas.microsoft.com/office/drawing/2014/main" id="{274A6502-4369-F879-0C5B-841071B5106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5D3E0C3-5903-01DE-9784-85F4047FD8B6}"/>
              </a:ext>
            </a:extLst>
          </p:cNvPr>
          <p:cNvSpPr>
            <a:spLocks noGrp="1"/>
          </p:cNvSpPr>
          <p:nvPr>
            <p:ph type="sldNum" sz="quarter" idx="12"/>
          </p:nvPr>
        </p:nvSpPr>
        <p:spPr/>
        <p:txBody>
          <a:bodyPr/>
          <a:lstStyle/>
          <a:p>
            <a:fld id="{092C4CAF-2D68-0843-8D2F-96F0C84F79E7}" type="slidenum">
              <a:rPr lang="en-US" smtClean="0"/>
              <a:t>‹#›</a:t>
            </a:fld>
            <a:endParaRPr lang="en-US"/>
          </a:p>
        </p:txBody>
      </p:sp>
    </p:spTree>
    <p:extLst>
      <p:ext uri="{BB962C8B-B14F-4D97-AF65-F5344CB8AC3E}">
        <p14:creationId xmlns:p14="http://schemas.microsoft.com/office/powerpoint/2010/main" val="24705563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61AF80-93F2-F4BE-DF26-AB1C54F872C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0B52BEE-3655-9769-6AB2-1A80E771AE5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F496D89-1B9D-1F37-66EC-21EADE50E70C}"/>
              </a:ext>
            </a:extLst>
          </p:cNvPr>
          <p:cNvSpPr>
            <a:spLocks noGrp="1"/>
          </p:cNvSpPr>
          <p:nvPr>
            <p:ph type="dt" sz="half" idx="10"/>
          </p:nvPr>
        </p:nvSpPr>
        <p:spPr/>
        <p:txBody>
          <a:bodyPr/>
          <a:lstStyle/>
          <a:p>
            <a:fld id="{D68F934A-BC7A-0F4E-99FD-E0CA4B428368}" type="datetimeFigureOut">
              <a:rPr lang="en-US" smtClean="0"/>
              <a:t>7/19/2024</a:t>
            </a:fld>
            <a:endParaRPr lang="en-US"/>
          </a:p>
        </p:txBody>
      </p:sp>
      <p:sp>
        <p:nvSpPr>
          <p:cNvPr id="5" name="Footer Placeholder 4">
            <a:extLst>
              <a:ext uri="{FF2B5EF4-FFF2-40B4-BE49-F238E27FC236}">
                <a16:creationId xmlns:a16="http://schemas.microsoft.com/office/drawing/2014/main" id="{C50BD6FF-F815-1838-1DFB-BFDAB1B5807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7DEF24-E8DD-6FBE-F36D-CB0FE8E76762}"/>
              </a:ext>
            </a:extLst>
          </p:cNvPr>
          <p:cNvSpPr>
            <a:spLocks noGrp="1"/>
          </p:cNvSpPr>
          <p:nvPr>
            <p:ph type="sldNum" sz="quarter" idx="12"/>
          </p:nvPr>
        </p:nvSpPr>
        <p:spPr/>
        <p:txBody>
          <a:bodyPr/>
          <a:lstStyle/>
          <a:p>
            <a:fld id="{092C4CAF-2D68-0843-8D2F-96F0C84F79E7}" type="slidenum">
              <a:rPr lang="en-US" smtClean="0"/>
              <a:t>‹#›</a:t>
            </a:fld>
            <a:endParaRPr lang="en-US"/>
          </a:p>
        </p:txBody>
      </p:sp>
    </p:spTree>
    <p:extLst>
      <p:ext uri="{BB962C8B-B14F-4D97-AF65-F5344CB8AC3E}">
        <p14:creationId xmlns:p14="http://schemas.microsoft.com/office/powerpoint/2010/main" val="1143300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C92D90-79A0-E4CC-069A-2580C8077D4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7181E27-FF9C-951A-DD5A-494AE41385C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2C13F4F-86B9-A9B2-1392-5BA1C604870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F14AF22-3C31-A728-A80E-72A25F32F13A}"/>
              </a:ext>
            </a:extLst>
          </p:cNvPr>
          <p:cNvSpPr>
            <a:spLocks noGrp="1"/>
          </p:cNvSpPr>
          <p:nvPr>
            <p:ph type="dt" sz="half" idx="10"/>
          </p:nvPr>
        </p:nvSpPr>
        <p:spPr/>
        <p:txBody>
          <a:bodyPr/>
          <a:lstStyle/>
          <a:p>
            <a:fld id="{D68F934A-BC7A-0F4E-99FD-E0CA4B428368}" type="datetimeFigureOut">
              <a:rPr lang="en-US" smtClean="0"/>
              <a:t>7/19/2024</a:t>
            </a:fld>
            <a:endParaRPr lang="en-US"/>
          </a:p>
        </p:txBody>
      </p:sp>
      <p:sp>
        <p:nvSpPr>
          <p:cNvPr id="6" name="Footer Placeholder 5">
            <a:extLst>
              <a:ext uri="{FF2B5EF4-FFF2-40B4-BE49-F238E27FC236}">
                <a16:creationId xmlns:a16="http://schemas.microsoft.com/office/drawing/2014/main" id="{77C86CEB-DF1A-15DD-CDE2-640ACDDE9DA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350A639-1A55-D352-88B5-8B33E31B0FBF}"/>
              </a:ext>
            </a:extLst>
          </p:cNvPr>
          <p:cNvSpPr>
            <a:spLocks noGrp="1"/>
          </p:cNvSpPr>
          <p:nvPr>
            <p:ph type="sldNum" sz="quarter" idx="12"/>
          </p:nvPr>
        </p:nvSpPr>
        <p:spPr/>
        <p:txBody>
          <a:bodyPr/>
          <a:lstStyle/>
          <a:p>
            <a:fld id="{092C4CAF-2D68-0843-8D2F-96F0C84F79E7}" type="slidenum">
              <a:rPr lang="en-US" smtClean="0"/>
              <a:t>‹#›</a:t>
            </a:fld>
            <a:endParaRPr lang="en-US"/>
          </a:p>
        </p:txBody>
      </p:sp>
    </p:spTree>
    <p:extLst>
      <p:ext uri="{BB962C8B-B14F-4D97-AF65-F5344CB8AC3E}">
        <p14:creationId xmlns:p14="http://schemas.microsoft.com/office/powerpoint/2010/main" val="33523634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F0C453-CA57-DA15-5710-D4C99E623F8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58BDC58-DB9C-DB40-E331-249B30F56D2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B760ACB-F7B3-1C47-A540-899269DE989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4DC6D33-A2CC-E33C-C561-D9E095BC8E5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93F1422-DCAB-133A-9C7D-62E578AF3E2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D463D66-A3C1-9218-3A25-7E611EC2D5CC}"/>
              </a:ext>
            </a:extLst>
          </p:cNvPr>
          <p:cNvSpPr>
            <a:spLocks noGrp="1"/>
          </p:cNvSpPr>
          <p:nvPr>
            <p:ph type="dt" sz="half" idx="10"/>
          </p:nvPr>
        </p:nvSpPr>
        <p:spPr/>
        <p:txBody>
          <a:bodyPr/>
          <a:lstStyle/>
          <a:p>
            <a:fld id="{D68F934A-BC7A-0F4E-99FD-E0CA4B428368}" type="datetimeFigureOut">
              <a:rPr lang="en-US" smtClean="0"/>
              <a:t>7/19/2024</a:t>
            </a:fld>
            <a:endParaRPr lang="en-US"/>
          </a:p>
        </p:txBody>
      </p:sp>
      <p:sp>
        <p:nvSpPr>
          <p:cNvPr id="8" name="Footer Placeholder 7">
            <a:extLst>
              <a:ext uri="{FF2B5EF4-FFF2-40B4-BE49-F238E27FC236}">
                <a16:creationId xmlns:a16="http://schemas.microsoft.com/office/drawing/2014/main" id="{99525DAE-E5A7-5379-4B6E-4959B333E6B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B147328-D33E-9C91-FAA1-7426A74579AC}"/>
              </a:ext>
            </a:extLst>
          </p:cNvPr>
          <p:cNvSpPr>
            <a:spLocks noGrp="1"/>
          </p:cNvSpPr>
          <p:nvPr>
            <p:ph type="sldNum" sz="quarter" idx="12"/>
          </p:nvPr>
        </p:nvSpPr>
        <p:spPr/>
        <p:txBody>
          <a:bodyPr/>
          <a:lstStyle/>
          <a:p>
            <a:fld id="{092C4CAF-2D68-0843-8D2F-96F0C84F79E7}" type="slidenum">
              <a:rPr lang="en-US" smtClean="0"/>
              <a:t>‹#›</a:t>
            </a:fld>
            <a:endParaRPr lang="en-US"/>
          </a:p>
        </p:txBody>
      </p:sp>
    </p:spTree>
    <p:extLst>
      <p:ext uri="{BB962C8B-B14F-4D97-AF65-F5344CB8AC3E}">
        <p14:creationId xmlns:p14="http://schemas.microsoft.com/office/powerpoint/2010/main" val="10646399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88B135-C9C3-B9B5-C20A-40865D576EC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7532977-29FD-8744-3549-6269955048AC}"/>
              </a:ext>
            </a:extLst>
          </p:cNvPr>
          <p:cNvSpPr>
            <a:spLocks noGrp="1"/>
          </p:cNvSpPr>
          <p:nvPr>
            <p:ph type="dt" sz="half" idx="10"/>
          </p:nvPr>
        </p:nvSpPr>
        <p:spPr/>
        <p:txBody>
          <a:bodyPr/>
          <a:lstStyle/>
          <a:p>
            <a:fld id="{D68F934A-BC7A-0F4E-99FD-E0CA4B428368}" type="datetimeFigureOut">
              <a:rPr lang="en-US" smtClean="0"/>
              <a:t>7/19/2024</a:t>
            </a:fld>
            <a:endParaRPr lang="en-US"/>
          </a:p>
        </p:txBody>
      </p:sp>
      <p:sp>
        <p:nvSpPr>
          <p:cNvPr id="4" name="Footer Placeholder 3">
            <a:extLst>
              <a:ext uri="{FF2B5EF4-FFF2-40B4-BE49-F238E27FC236}">
                <a16:creationId xmlns:a16="http://schemas.microsoft.com/office/drawing/2014/main" id="{52F9891E-4374-F82A-EDB5-5EBC021D321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C570168-D07D-D673-193B-B3D9C3AD09B7}"/>
              </a:ext>
            </a:extLst>
          </p:cNvPr>
          <p:cNvSpPr>
            <a:spLocks noGrp="1"/>
          </p:cNvSpPr>
          <p:nvPr>
            <p:ph type="sldNum" sz="quarter" idx="12"/>
          </p:nvPr>
        </p:nvSpPr>
        <p:spPr/>
        <p:txBody>
          <a:bodyPr/>
          <a:lstStyle/>
          <a:p>
            <a:fld id="{092C4CAF-2D68-0843-8D2F-96F0C84F79E7}" type="slidenum">
              <a:rPr lang="en-US" smtClean="0"/>
              <a:t>‹#›</a:t>
            </a:fld>
            <a:endParaRPr lang="en-US"/>
          </a:p>
        </p:txBody>
      </p:sp>
    </p:spTree>
    <p:extLst>
      <p:ext uri="{BB962C8B-B14F-4D97-AF65-F5344CB8AC3E}">
        <p14:creationId xmlns:p14="http://schemas.microsoft.com/office/powerpoint/2010/main" val="26302988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D9AB68-BDAF-3F3F-60EF-E27A2B88D484}"/>
              </a:ext>
            </a:extLst>
          </p:cNvPr>
          <p:cNvSpPr>
            <a:spLocks noGrp="1"/>
          </p:cNvSpPr>
          <p:nvPr>
            <p:ph type="dt" sz="half" idx="10"/>
          </p:nvPr>
        </p:nvSpPr>
        <p:spPr/>
        <p:txBody>
          <a:bodyPr/>
          <a:lstStyle/>
          <a:p>
            <a:fld id="{D68F934A-BC7A-0F4E-99FD-E0CA4B428368}" type="datetimeFigureOut">
              <a:rPr lang="en-US" smtClean="0"/>
              <a:t>7/19/2024</a:t>
            </a:fld>
            <a:endParaRPr lang="en-US"/>
          </a:p>
        </p:txBody>
      </p:sp>
      <p:sp>
        <p:nvSpPr>
          <p:cNvPr id="3" name="Footer Placeholder 2">
            <a:extLst>
              <a:ext uri="{FF2B5EF4-FFF2-40B4-BE49-F238E27FC236}">
                <a16:creationId xmlns:a16="http://schemas.microsoft.com/office/drawing/2014/main" id="{70E3330D-C4E9-86DD-76DA-76BCE011159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31B69DA-3236-7F4B-DD2E-A4717B2DFBCB}"/>
              </a:ext>
            </a:extLst>
          </p:cNvPr>
          <p:cNvSpPr>
            <a:spLocks noGrp="1"/>
          </p:cNvSpPr>
          <p:nvPr>
            <p:ph type="sldNum" sz="quarter" idx="12"/>
          </p:nvPr>
        </p:nvSpPr>
        <p:spPr/>
        <p:txBody>
          <a:bodyPr/>
          <a:lstStyle/>
          <a:p>
            <a:fld id="{092C4CAF-2D68-0843-8D2F-96F0C84F79E7}" type="slidenum">
              <a:rPr lang="en-US" smtClean="0"/>
              <a:t>‹#›</a:t>
            </a:fld>
            <a:endParaRPr lang="en-US"/>
          </a:p>
        </p:txBody>
      </p:sp>
    </p:spTree>
    <p:extLst>
      <p:ext uri="{BB962C8B-B14F-4D97-AF65-F5344CB8AC3E}">
        <p14:creationId xmlns:p14="http://schemas.microsoft.com/office/powerpoint/2010/main" val="24424909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8CEF35-FCA9-A0EF-10F0-26858B6F218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B87EEAE-07F4-14AC-D1BC-B7DBAE71D91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C68C7B5-A4E6-D729-A239-BBB048D458D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D2FADEF-4AD4-1523-5837-C14E7AA9B3AD}"/>
              </a:ext>
            </a:extLst>
          </p:cNvPr>
          <p:cNvSpPr>
            <a:spLocks noGrp="1"/>
          </p:cNvSpPr>
          <p:nvPr>
            <p:ph type="dt" sz="half" idx="10"/>
          </p:nvPr>
        </p:nvSpPr>
        <p:spPr/>
        <p:txBody>
          <a:bodyPr/>
          <a:lstStyle/>
          <a:p>
            <a:fld id="{D68F934A-BC7A-0F4E-99FD-E0CA4B428368}" type="datetimeFigureOut">
              <a:rPr lang="en-US" smtClean="0"/>
              <a:t>7/19/2024</a:t>
            </a:fld>
            <a:endParaRPr lang="en-US"/>
          </a:p>
        </p:txBody>
      </p:sp>
      <p:sp>
        <p:nvSpPr>
          <p:cNvPr id="6" name="Footer Placeholder 5">
            <a:extLst>
              <a:ext uri="{FF2B5EF4-FFF2-40B4-BE49-F238E27FC236}">
                <a16:creationId xmlns:a16="http://schemas.microsoft.com/office/drawing/2014/main" id="{CA5255EE-3299-3501-2885-546E8AA1B92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7432B69-DC44-DE43-DFEC-7CC473E2DFEF}"/>
              </a:ext>
            </a:extLst>
          </p:cNvPr>
          <p:cNvSpPr>
            <a:spLocks noGrp="1"/>
          </p:cNvSpPr>
          <p:nvPr>
            <p:ph type="sldNum" sz="quarter" idx="12"/>
          </p:nvPr>
        </p:nvSpPr>
        <p:spPr/>
        <p:txBody>
          <a:bodyPr/>
          <a:lstStyle/>
          <a:p>
            <a:fld id="{092C4CAF-2D68-0843-8D2F-96F0C84F79E7}" type="slidenum">
              <a:rPr lang="en-US" smtClean="0"/>
              <a:t>‹#›</a:t>
            </a:fld>
            <a:endParaRPr lang="en-US"/>
          </a:p>
        </p:txBody>
      </p:sp>
    </p:spTree>
    <p:extLst>
      <p:ext uri="{BB962C8B-B14F-4D97-AF65-F5344CB8AC3E}">
        <p14:creationId xmlns:p14="http://schemas.microsoft.com/office/powerpoint/2010/main" val="10265275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60D3F1-B909-0BEB-7B28-8AF81C89EA9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6101FE6-0856-8A93-082B-C8712B1865A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996B3E7-D5E7-0985-9B54-417BCE076AF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A35C9D6-0B0D-B533-2ABE-A6003262657C}"/>
              </a:ext>
            </a:extLst>
          </p:cNvPr>
          <p:cNvSpPr>
            <a:spLocks noGrp="1"/>
          </p:cNvSpPr>
          <p:nvPr>
            <p:ph type="dt" sz="half" idx="10"/>
          </p:nvPr>
        </p:nvSpPr>
        <p:spPr/>
        <p:txBody>
          <a:bodyPr/>
          <a:lstStyle/>
          <a:p>
            <a:fld id="{D68F934A-BC7A-0F4E-99FD-E0CA4B428368}" type="datetimeFigureOut">
              <a:rPr lang="en-US" smtClean="0"/>
              <a:t>7/19/2024</a:t>
            </a:fld>
            <a:endParaRPr lang="en-US"/>
          </a:p>
        </p:txBody>
      </p:sp>
      <p:sp>
        <p:nvSpPr>
          <p:cNvPr id="6" name="Footer Placeholder 5">
            <a:extLst>
              <a:ext uri="{FF2B5EF4-FFF2-40B4-BE49-F238E27FC236}">
                <a16:creationId xmlns:a16="http://schemas.microsoft.com/office/drawing/2014/main" id="{2F4D5B05-8CE1-09D7-2D5D-AF5CCD13AB6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B33959B-01E2-A201-8F2E-833627C69D42}"/>
              </a:ext>
            </a:extLst>
          </p:cNvPr>
          <p:cNvSpPr>
            <a:spLocks noGrp="1"/>
          </p:cNvSpPr>
          <p:nvPr>
            <p:ph type="sldNum" sz="quarter" idx="12"/>
          </p:nvPr>
        </p:nvSpPr>
        <p:spPr/>
        <p:txBody>
          <a:bodyPr/>
          <a:lstStyle/>
          <a:p>
            <a:fld id="{092C4CAF-2D68-0843-8D2F-96F0C84F79E7}" type="slidenum">
              <a:rPr lang="en-US" smtClean="0"/>
              <a:t>‹#›</a:t>
            </a:fld>
            <a:endParaRPr lang="en-US"/>
          </a:p>
        </p:txBody>
      </p:sp>
    </p:spTree>
    <p:extLst>
      <p:ext uri="{BB962C8B-B14F-4D97-AF65-F5344CB8AC3E}">
        <p14:creationId xmlns:p14="http://schemas.microsoft.com/office/powerpoint/2010/main" val="29334660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9C0C696-00BF-6A06-451E-B814E7528C3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EB478A8-41EE-FAED-3423-EB5E252C260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AA9C824-AA3C-007F-FBB8-0DA5F86CAAB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8F934A-BC7A-0F4E-99FD-E0CA4B428368}" type="datetimeFigureOut">
              <a:rPr lang="en-US" smtClean="0"/>
              <a:t>7/19/2024</a:t>
            </a:fld>
            <a:endParaRPr lang="en-US"/>
          </a:p>
        </p:txBody>
      </p:sp>
      <p:sp>
        <p:nvSpPr>
          <p:cNvPr id="5" name="Footer Placeholder 4">
            <a:extLst>
              <a:ext uri="{FF2B5EF4-FFF2-40B4-BE49-F238E27FC236}">
                <a16:creationId xmlns:a16="http://schemas.microsoft.com/office/drawing/2014/main" id="{EC4D3A18-0917-AF72-BF50-6A64C4F126F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9CFED47-5C3A-DE0A-9654-13020424D4F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2C4CAF-2D68-0843-8D2F-96F0C84F79E7}" type="slidenum">
              <a:rPr lang="en-US" smtClean="0"/>
              <a:t>‹#›</a:t>
            </a:fld>
            <a:endParaRPr lang="en-US"/>
          </a:p>
        </p:txBody>
      </p:sp>
    </p:spTree>
    <p:extLst>
      <p:ext uri="{BB962C8B-B14F-4D97-AF65-F5344CB8AC3E}">
        <p14:creationId xmlns:p14="http://schemas.microsoft.com/office/powerpoint/2010/main" val="3180249027"/>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chart" Target="../charts/chart4.xml"/></Relationships>
</file>

<file path=ppt/slides/_rels/slide11.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2.xml"/><Relationship Id="rId4" Type="http://schemas.openxmlformats.org/officeDocument/2006/relationships/chart" Target="../charts/char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hart" Target="../charts/chart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7BBFEA-920A-3AEE-B445-5D3FDD34C8A1}"/>
              </a:ext>
            </a:extLst>
          </p:cNvPr>
          <p:cNvSpPr>
            <a:spLocks noGrp="1"/>
          </p:cNvSpPr>
          <p:nvPr>
            <p:ph type="ctrTitle"/>
          </p:nvPr>
        </p:nvSpPr>
        <p:spPr>
          <a:xfrm>
            <a:off x="1524000" y="1100138"/>
            <a:ext cx="9144000" cy="2995612"/>
          </a:xfrm>
        </p:spPr>
        <p:txBody>
          <a:bodyPr>
            <a:normAutofit/>
          </a:bodyPr>
          <a:lstStyle/>
          <a:p>
            <a:pPr algn="ctr"/>
            <a:r>
              <a:rPr lang="en-GB" sz="3100" b="1" dirty="0">
                <a:latin typeface="Times New Roman" panose="02020603050405020304" pitchFamily="18" charset="0"/>
                <a:cs typeface="Times New Roman" panose="02020603050405020304" pitchFamily="18" charset="0"/>
              </a:rPr>
              <a:t>Gap analysis of discharge process at Yashoda Hospital, Sanjay Nagar, Ghaziabad.</a:t>
            </a:r>
            <a:br>
              <a:rPr lang="en-GB"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id="{7709659B-B5B9-B3C3-7896-86CF38E24B57}"/>
              </a:ext>
            </a:extLst>
          </p:cNvPr>
          <p:cNvSpPr>
            <a:spLocks noGrp="1"/>
          </p:cNvSpPr>
          <p:nvPr>
            <p:ph type="subTitle" idx="1"/>
          </p:nvPr>
        </p:nvSpPr>
        <p:spPr>
          <a:xfrm>
            <a:off x="1524000" y="4559300"/>
            <a:ext cx="9144000" cy="1655762"/>
          </a:xfrm>
        </p:spPr>
        <p:txBody>
          <a:bodyPr/>
          <a:lstStyle/>
          <a:p>
            <a:pPr algn="ctr"/>
            <a:r>
              <a:rPr lang="en-US" b="1" dirty="0">
                <a:latin typeface="Times New Roman" panose="02020603050405020304" pitchFamily="18" charset="0"/>
                <a:cs typeface="Times New Roman" panose="02020603050405020304" pitchFamily="18" charset="0"/>
              </a:rPr>
              <a:t>BY- Dr. </a:t>
            </a:r>
            <a:r>
              <a:rPr lang="en-US" b="1" dirty="0" err="1">
                <a:latin typeface="Times New Roman" panose="02020603050405020304" pitchFamily="18" charset="0"/>
                <a:cs typeface="Times New Roman" panose="02020603050405020304" pitchFamily="18" charset="0"/>
              </a:rPr>
              <a:t>Bhavyashi</a:t>
            </a:r>
            <a:r>
              <a:rPr lang="en-US" b="1" dirty="0">
                <a:latin typeface="Times New Roman" panose="02020603050405020304" pitchFamily="18" charset="0"/>
                <a:cs typeface="Times New Roman" panose="02020603050405020304" pitchFamily="18" charset="0"/>
              </a:rPr>
              <a:t> Bhardwaj</a:t>
            </a:r>
          </a:p>
          <a:p>
            <a:pPr algn="ctr"/>
            <a:r>
              <a:rPr lang="en-US" b="1" dirty="0">
                <a:latin typeface="Times New Roman" panose="02020603050405020304" pitchFamily="18" charset="0"/>
                <a:cs typeface="Times New Roman" panose="02020603050405020304" pitchFamily="18" charset="0"/>
              </a:rPr>
              <a:t>Roll no. – PG/22/021</a:t>
            </a:r>
          </a:p>
          <a:p>
            <a:pPr algn="ctr"/>
            <a:r>
              <a:rPr lang="en-US" b="1" dirty="0">
                <a:latin typeface="Times New Roman" panose="02020603050405020304" pitchFamily="18" charset="0"/>
                <a:cs typeface="Times New Roman" panose="02020603050405020304" pitchFamily="18" charset="0"/>
              </a:rPr>
              <a:t>Guided by- Dr. Sumesh Kumar</a:t>
            </a:r>
          </a:p>
        </p:txBody>
      </p:sp>
      <p:pic>
        <p:nvPicPr>
          <p:cNvPr id="4" name="Picture 3">
            <a:extLst>
              <a:ext uri="{FF2B5EF4-FFF2-40B4-BE49-F238E27FC236}">
                <a16:creationId xmlns:a16="http://schemas.microsoft.com/office/drawing/2014/main" id="{ABBCDDAA-922F-07EC-4E70-07DDEC6B09F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1124789" cy="529437"/>
          </a:xfrm>
          <a:prstGeom prst="rect">
            <a:avLst/>
          </a:prstGeom>
        </p:spPr>
      </p:pic>
    </p:spTree>
    <p:extLst>
      <p:ext uri="{BB962C8B-B14F-4D97-AF65-F5344CB8AC3E}">
        <p14:creationId xmlns:p14="http://schemas.microsoft.com/office/powerpoint/2010/main" val="33415441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1ACB8F-BB3E-ACAC-058D-FE0E061F5A25}"/>
              </a:ext>
            </a:extLst>
          </p:cNvPr>
          <p:cNvSpPr>
            <a:spLocks noGrp="1"/>
          </p:cNvSpPr>
          <p:nvPr>
            <p:ph type="title"/>
          </p:nvPr>
        </p:nvSpPr>
        <p:spPr/>
        <p:txBody>
          <a:bodyPr/>
          <a:lstStyle/>
          <a:p>
            <a:pPr algn="ctr"/>
            <a:r>
              <a:rPr lang="en-US" b="1" dirty="0">
                <a:latin typeface="Times New Roman" panose="02020603050405020304" pitchFamily="18" charset="0"/>
                <a:cs typeface="Times New Roman" panose="02020603050405020304" pitchFamily="18" charset="0"/>
              </a:rPr>
              <a:t>Results</a:t>
            </a:r>
          </a:p>
        </p:txBody>
      </p:sp>
      <p:graphicFrame>
        <p:nvGraphicFramePr>
          <p:cNvPr id="4" name="Content Placeholder 3">
            <a:extLst>
              <a:ext uri="{FF2B5EF4-FFF2-40B4-BE49-F238E27FC236}">
                <a16:creationId xmlns:a16="http://schemas.microsoft.com/office/drawing/2014/main" id="{897775AA-85F7-B5C7-BEA9-EFC35401BF66}"/>
              </a:ext>
            </a:extLst>
          </p:cNvPr>
          <p:cNvGraphicFramePr>
            <a:graphicFrameLocks noGrp="1"/>
          </p:cNvGraphicFramePr>
          <p:nvPr>
            <p:ph idx="1"/>
            <p:extLst>
              <p:ext uri="{D42A27DB-BD31-4B8C-83A1-F6EECF244321}">
                <p14:modId xmlns:p14="http://schemas.microsoft.com/office/powerpoint/2010/main" val="929896687"/>
              </p:ext>
            </p:extLst>
          </p:nvPr>
        </p:nvGraphicFramePr>
        <p:xfrm>
          <a:off x="101694" y="1529300"/>
          <a:ext cx="3509773" cy="419998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a:extLst>
              <a:ext uri="{FF2B5EF4-FFF2-40B4-BE49-F238E27FC236}">
                <a16:creationId xmlns:a16="http://schemas.microsoft.com/office/drawing/2014/main" id="{C2095258-2507-04A6-C44E-CCDC5D74D9DD}"/>
              </a:ext>
            </a:extLst>
          </p:cNvPr>
          <p:cNvGraphicFramePr>
            <a:graphicFrameLocks/>
          </p:cNvGraphicFramePr>
          <p:nvPr>
            <p:extLst>
              <p:ext uri="{D42A27DB-BD31-4B8C-83A1-F6EECF244321}">
                <p14:modId xmlns:p14="http://schemas.microsoft.com/office/powerpoint/2010/main" val="4175611286"/>
              </p:ext>
            </p:extLst>
          </p:nvPr>
        </p:nvGraphicFramePr>
        <p:xfrm>
          <a:off x="8336931" y="1529300"/>
          <a:ext cx="3509772" cy="419998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5">
            <a:extLst>
              <a:ext uri="{FF2B5EF4-FFF2-40B4-BE49-F238E27FC236}">
                <a16:creationId xmlns:a16="http://schemas.microsoft.com/office/drawing/2014/main" id="{20FABAEE-28B7-AB7B-23B0-D6EEECA413F3}"/>
              </a:ext>
            </a:extLst>
          </p:cNvPr>
          <p:cNvGraphicFramePr>
            <a:graphicFrameLocks/>
          </p:cNvGraphicFramePr>
          <p:nvPr>
            <p:extLst>
              <p:ext uri="{D42A27DB-BD31-4B8C-83A1-F6EECF244321}">
                <p14:modId xmlns:p14="http://schemas.microsoft.com/office/powerpoint/2010/main" val="169003737"/>
              </p:ext>
            </p:extLst>
          </p:nvPr>
        </p:nvGraphicFramePr>
        <p:xfrm>
          <a:off x="4219312" y="1529300"/>
          <a:ext cx="3509773" cy="4199988"/>
        </p:xfrm>
        <a:graphic>
          <a:graphicData uri="http://schemas.openxmlformats.org/drawingml/2006/chart">
            <c:chart xmlns:c="http://schemas.openxmlformats.org/drawingml/2006/chart" xmlns:r="http://schemas.openxmlformats.org/officeDocument/2006/relationships" r:id="rId4"/>
          </a:graphicData>
        </a:graphic>
      </p:graphicFrame>
      <p:pic>
        <p:nvPicPr>
          <p:cNvPr id="7" name="Picture 6">
            <a:extLst>
              <a:ext uri="{FF2B5EF4-FFF2-40B4-BE49-F238E27FC236}">
                <a16:creationId xmlns:a16="http://schemas.microsoft.com/office/drawing/2014/main" id="{6954B55D-E5DC-A240-7F33-AC5461F04FF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23813"/>
            <a:ext cx="1124789" cy="529437"/>
          </a:xfrm>
          <a:prstGeom prst="rect">
            <a:avLst/>
          </a:prstGeom>
        </p:spPr>
      </p:pic>
      <p:sp>
        <p:nvSpPr>
          <p:cNvPr id="8" name="TextBox 7">
            <a:extLst>
              <a:ext uri="{FF2B5EF4-FFF2-40B4-BE49-F238E27FC236}">
                <a16:creationId xmlns:a16="http://schemas.microsoft.com/office/drawing/2014/main" id="{0E263A60-6A66-FEC1-08B7-6995605C8AAF}"/>
              </a:ext>
            </a:extLst>
          </p:cNvPr>
          <p:cNvSpPr txBox="1"/>
          <p:nvPr/>
        </p:nvSpPr>
        <p:spPr>
          <a:xfrm>
            <a:off x="155573" y="5892286"/>
            <a:ext cx="3402013" cy="923330"/>
          </a:xfrm>
          <a:prstGeom prst="rect">
            <a:avLst/>
          </a:prstGeom>
          <a:noFill/>
          <a:ln>
            <a:solidFill>
              <a:schemeClr val="tx1"/>
            </a:solidFill>
          </a:ln>
        </p:spPr>
        <p:txBody>
          <a:bodyPr wrap="square" rtlCol="0">
            <a:spAutoFit/>
          </a:bodyPr>
          <a:lstStyle/>
          <a:p>
            <a:pPr algn="ctr"/>
            <a:r>
              <a:rPr lang="en-US" dirty="0">
                <a:latin typeface="Times New Roman" panose="02020603050405020304" pitchFamily="18" charset="0"/>
                <a:cs typeface="Times New Roman" panose="02020603050405020304" pitchFamily="18" charset="0"/>
              </a:rPr>
              <a:t>Average time taken for discharge of CASH patient is 2 hours and 42 mins.</a:t>
            </a:r>
          </a:p>
        </p:txBody>
      </p:sp>
      <p:sp>
        <p:nvSpPr>
          <p:cNvPr id="9" name="TextBox 8">
            <a:extLst>
              <a:ext uri="{FF2B5EF4-FFF2-40B4-BE49-F238E27FC236}">
                <a16:creationId xmlns:a16="http://schemas.microsoft.com/office/drawing/2014/main" id="{FF40C433-8E9A-C482-FEA8-90E6AC98A32A}"/>
              </a:ext>
            </a:extLst>
          </p:cNvPr>
          <p:cNvSpPr txBox="1"/>
          <p:nvPr/>
        </p:nvSpPr>
        <p:spPr>
          <a:xfrm>
            <a:off x="4273191" y="5892286"/>
            <a:ext cx="3402013" cy="923330"/>
          </a:xfrm>
          <a:prstGeom prst="rect">
            <a:avLst/>
          </a:prstGeom>
          <a:noFill/>
          <a:ln>
            <a:solidFill>
              <a:schemeClr val="tx1"/>
            </a:solidFill>
          </a:ln>
        </p:spPr>
        <p:txBody>
          <a:bodyPr wrap="square" rtlCol="0">
            <a:spAutoFit/>
          </a:bodyPr>
          <a:lstStyle/>
          <a:p>
            <a:pPr algn="ctr"/>
            <a:r>
              <a:rPr lang="en-US" dirty="0">
                <a:latin typeface="Times New Roman" panose="02020603050405020304" pitchFamily="18" charset="0"/>
                <a:cs typeface="Times New Roman" panose="02020603050405020304" pitchFamily="18" charset="0"/>
              </a:rPr>
              <a:t>Average time taken for discharge of PANEL patient is 2 hours and 41 mins.</a:t>
            </a:r>
          </a:p>
        </p:txBody>
      </p:sp>
      <p:sp>
        <p:nvSpPr>
          <p:cNvPr id="10" name="TextBox 9">
            <a:extLst>
              <a:ext uri="{FF2B5EF4-FFF2-40B4-BE49-F238E27FC236}">
                <a16:creationId xmlns:a16="http://schemas.microsoft.com/office/drawing/2014/main" id="{F9B1DF31-9C1E-28D1-BBF7-6D29BDDED4ED}"/>
              </a:ext>
            </a:extLst>
          </p:cNvPr>
          <p:cNvSpPr txBox="1"/>
          <p:nvPr/>
        </p:nvSpPr>
        <p:spPr>
          <a:xfrm>
            <a:off x="8390810" y="5892286"/>
            <a:ext cx="3402013" cy="923330"/>
          </a:xfrm>
          <a:prstGeom prst="rect">
            <a:avLst/>
          </a:prstGeom>
          <a:noFill/>
          <a:ln>
            <a:solidFill>
              <a:schemeClr val="tx1"/>
            </a:solidFill>
          </a:ln>
        </p:spPr>
        <p:txBody>
          <a:bodyPr wrap="square" rtlCol="0">
            <a:spAutoFit/>
          </a:bodyPr>
          <a:lstStyle/>
          <a:p>
            <a:pPr algn="ctr"/>
            <a:r>
              <a:rPr lang="en-US" dirty="0">
                <a:latin typeface="Times New Roman" panose="02020603050405020304" pitchFamily="18" charset="0"/>
                <a:cs typeface="Times New Roman" panose="02020603050405020304" pitchFamily="18" charset="0"/>
              </a:rPr>
              <a:t>Average time taken for discharge of TPA patient is 4 hours and 46 mins.</a:t>
            </a:r>
          </a:p>
        </p:txBody>
      </p:sp>
    </p:spTree>
    <p:extLst>
      <p:ext uri="{BB962C8B-B14F-4D97-AF65-F5344CB8AC3E}">
        <p14:creationId xmlns:p14="http://schemas.microsoft.com/office/powerpoint/2010/main" val="17842957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048422-61F4-0924-2F93-703C277F6ABF}"/>
              </a:ext>
            </a:extLst>
          </p:cNvPr>
          <p:cNvSpPr>
            <a:spLocks noGrp="1"/>
          </p:cNvSpPr>
          <p:nvPr>
            <p:ph type="title"/>
          </p:nvPr>
        </p:nvSpPr>
        <p:spPr/>
        <p:txBody>
          <a:bodyPr/>
          <a:lstStyle/>
          <a:p>
            <a:pPr algn="ctr"/>
            <a:r>
              <a:rPr lang="en-US" b="1" dirty="0">
                <a:latin typeface="Times New Roman" panose="02020603050405020304" pitchFamily="18" charset="0"/>
                <a:cs typeface="Times New Roman" panose="02020603050405020304" pitchFamily="18" charset="0"/>
              </a:rPr>
              <a:t>RESULTS</a:t>
            </a:r>
          </a:p>
        </p:txBody>
      </p:sp>
      <p:graphicFrame>
        <p:nvGraphicFramePr>
          <p:cNvPr id="4" name="Content Placeholder 3">
            <a:extLst>
              <a:ext uri="{FF2B5EF4-FFF2-40B4-BE49-F238E27FC236}">
                <a16:creationId xmlns:a16="http://schemas.microsoft.com/office/drawing/2014/main" id="{7CB915FA-0747-A83E-9EE3-1566E3D08854}"/>
              </a:ext>
            </a:extLst>
          </p:cNvPr>
          <p:cNvGraphicFramePr>
            <a:graphicFrameLocks noGrp="1"/>
          </p:cNvGraphicFramePr>
          <p:nvPr>
            <p:ph idx="1"/>
            <p:extLst>
              <p:ext uri="{D42A27DB-BD31-4B8C-83A1-F6EECF244321}">
                <p14:modId xmlns:p14="http://schemas.microsoft.com/office/powerpoint/2010/main" val="1859918070"/>
              </p:ext>
            </p:extLst>
          </p:nvPr>
        </p:nvGraphicFramePr>
        <p:xfrm>
          <a:off x="485776" y="1471613"/>
          <a:ext cx="3324228" cy="470535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a:extLst>
              <a:ext uri="{FF2B5EF4-FFF2-40B4-BE49-F238E27FC236}">
                <a16:creationId xmlns:a16="http://schemas.microsoft.com/office/drawing/2014/main" id="{DAAA8A84-E8F6-F409-3E56-53FF767875A3}"/>
              </a:ext>
            </a:extLst>
          </p:cNvPr>
          <p:cNvGraphicFramePr>
            <a:graphicFrameLocks/>
          </p:cNvGraphicFramePr>
          <p:nvPr>
            <p:extLst>
              <p:ext uri="{D42A27DB-BD31-4B8C-83A1-F6EECF244321}">
                <p14:modId xmlns:p14="http://schemas.microsoft.com/office/powerpoint/2010/main" val="936913099"/>
              </p:ext>
            </p:extLst>
          </p:nvPr>
        </p:nvGraphicFramePr>
        <p:xfrm>
          <a:off x="4462461" y="1471612"/>
          <a:ext cx="3324228" cy="470534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5">
            <a:extLst>
              <a:ext uri="{FF2B5EF4-FFF2-40B4-BE49-F238E27FC236}">
                <a16:creationId xmlns:a16="http://schemas.microsoft.com/office/drawing/2014/main" id="{A57326E4-8B86-B304-9270-F4D5905C0CBB}"/>
              </a:ext>
            </a:extLst>
          </p:cNvPr>
          <p:cNvGraphicFramePr>
            <a:graphicFrameLocks/>
          </p:cNvGraphicFramePr>
          <p:nvPr>
            <p:extLst>
              <p:ext uri="{D42A27DB-BD31-4B8C-83A1-F6EECF244321}">
                <p14:modId xmlns:p14="http://schemas.microsoft.com/office/powerpoint/2010/main" val="2260498422"/>
              </p:ext>
            </p:extLst>
          </p:nvPr>
        </p:nvGraphicFramePr>
        <p:xfrm>
          <a:off x="8439146" y="1471612"/>
          <a:ext cx="3324228" cy="4705349"/>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7239493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Arrow Connector 4">
            <a:extLst>
              <a:ext uri="{FF2B5EF4-FFF2-40B4-BE49-F238E27FC236}">
                <a16:creationId xmlns:a16="http://schemas.microsoft.com/office/drawing/2014/main" id="{D2681983-3E4F-5B81-1486-115E6A375838}"/>
              </a:ext>
            </a:extLst>
          </p:cNvPr>
          <p:cNvCxnSpPr>
            <a:cxnSpLocks/>
          </p:cNvCxnSpPr>
          <p:nvPr/>
        </p:nvCxnSpPr>
        <p:spPr>
          <a:xfrm>
            <a:off x="114300" y="3429000"/>
            <a:ext cx="10320337"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7" name="Rectangle 6">
            <a:extLst>
              <a:ext uri="{FF2B5EF4-FFF2-40B4-BE49-F238E27FC236}">
                <a16:creationId xmlns:a16="http://schemas.microsoft.com/office/drawing/2014/main" id="{0826FBA9-144E-B7FA-8F12-B3DC6504A265}"/>
              </a:ext>
            </a:extLst>
          </p:cNvPr>
          <p:cNvSpPr/>
          <p:nvPr/>
        </p:nvSpPr>
        <p:spPr>
          <a:xfrm>
            <a:off x="10694194" y="2628901"/>
            <a:ext cx="1335881" cy="1419236"/>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t>DELAY IN DISCHARGE PROCESS</a:t>
            </a:r>
          </a:p>
        </p:txBody>
      </p:sp>
      <p:cxnSp>
        <p:nvCxnSpPr>
          <p:cNvPr id="9" name="Straight Arrow Connector 8">
            <a:extLst>
              <a:ext uri="{FF2B5EF4-FFF2-40B4-BE49-F238E27FC236}">
                <a16:creationId xmlns:a16="http://schemas.microsoft.com/office/drawing/2014/main" id="{95C87528-5B1A-A5DA-FBAB-63B3BB657446}"/>
              </a:ext>
            </a:extLst>
          </p:cNvPr>
          <p:cNvCxnSpPr>
            <a:cxnSpLocks/>
          </p:cNvCxnSpPr>
          <p:nvPr/>
        </p:nvCxnSpPr>
        <p:spPr>
          <a:xfrm>
            <a:off x="1187649" y="1217431"/>
            <a:ext cx="1069776" cy="2211569"/>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1" name="Straight Arrow Connector 10">
            <a:extLst>
              <a:ext uri="{FF2B5EF4-FFF2-40B4-BE49-F238E27FC236}">
                <a16:creationId xmlns:a16="http://schemas.microsoft.com/office/drawing/2014/main" id="{19DCF471-0E63-3824-EA47-2E5AA1692050}"/>
              </a:ext>
            </a:extLst>
          </p:cNvPr>
          <p:cNvCxnSpPr>
            <a:cxnSpLocks/>
          </p:cNvCxnSpPr>
          <p:nvPr/>
        </p:nvCxnSpPr>
        <p:spPr>
          <a:xfrm flipV="1">
            <a:off x="1232297" y="3486149"/>
            <a:ext cx="1025128" cy="237171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3" name="Straight Arrow Connector 12">
            <a:extLst>
              <a:ext uri="{FF2B5EF4-FFF2-40B4-BE49-F238E27FC236}">
                <a16:creationId xmlns:a16="http://schemas.microsoft.com/office/drawing/2014/main" id="{DC5F565E-312F-6F9E-56AB-D2B7E018942C}"/>
              </a:ext>
            </a:extLst>
          </p:cNvPr>
          <p:cNvCxnSpPr/>
          <p:nvPr/>
        </p:nvCxnSpPr>
        <p:spPr>
          <a:xfrm>
            <a:off x="4657725" y="1114425"/>
            <a:ext cx="1438275" cy="231457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5" name="Straight Arrow Connector 14">
            <a:extLst>
              <a:ext uri="{FF2B5EF4-FFF2-40B4-BE49-F238E27FC236}">
                <a16:creationId xmlns:a16="http://schemas.microsoft.com/office/drawing/2014/main" id="{5DB6E74C-D5CD-2037-21E9-80B9733F7A08}"/>
              </a:ext>
            </a:extLst>
          </p:cNvPr>
          <p:cNvCxnSpPr/>
          <p:nvPr/>
        </p:nvCxnSpPr>
        <p:spPr>
          <a:xfrm flipV="1">
            <a:off x="4786313" y="3486149"/>
            <a:ext cx="1309687" cy="255746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7" name="Straight Arrow Connector 16">
            <a:extLst>
              <a:ext uri="{FF2B5EF4-FFF2-40B4-BE49-F238E27FC236}">
                <a16:creationId xmlns:a16="http://schemas.microsoft.com/office/drawing/2014/main" id="{7A4117A4-501E-8AD8-BA1F-902E3C2EF923}"/>
              </a:ext>
            </a:extLst>
          </p:cNvPr>
          <p:cNvCxnSpPr/>
          <p:nvPr/>
        </p:nvCxnSpPr>
        <p:spPr>
          <a:xfrm>
            <a:off x="8291514" y="1057276"/>
            <a:ext cx="1443037" cy="231457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9" name="Straight Arrow Connector 18">
            <a:extLst>
              <a:ext uri="{FF2B5EF4-FFF2-40B4-BE49-F238E27FC236}">
                <a16:creationId xmlns:a16="http://schemas.microsoft.com/office/drawing/2014/main" id="{C042784F-7D19-5CED-D2B6-F0CCAA9F33B6}"/>
              </a:ext>
            </a:extLst>
          </p:cNvPr>
          <p:cNvCxnSpPr>
            <a:cxnSpLocks/>
          </p:cNvCxnSpPr>
          <p:nvPr/>
        </p:nvCxnSpPr>
        <p:spPr>
          <a:xfrm flipV="1">
            <a:off x="8486775" y="3457575"/>
            <a:ext cx="1247776" cy="262890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3" name="Rectangle 22">
            <a:extLst>
              <a:ext uri="{FF2B5EF4-FFF2-40B4-BE49-F238E27FC236}">
                <a16:creationId xmlns:a16="http://schemas.microsoft.com/office/drawing/2014/main" id="{74BA9E9F-7246-54EC-19BD-0F264B81BEBE}"/>
              </a:ext>
            </a:extLst>
          </p:cNvPr>
          <p:cNvSpPr/>
          <p:nvPr/>
        </p:nvSpPr>
        <p:spPr>
          <a:xfrm>
            <a:off x="372368" y="515850"/>
            <a:ext cx="1150144" cy="70008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400" dirty="0"/>
              <a:t>CONSULTANT</a:t>
            </a:r>
          </a:p>
        </p:txBody>
      </p:sp>
      <p:sp>
        <p:nvSpPr>
          <p:cNvPr id="24" name="Rectangle 23">
            <a:extLst>
              <a:ext uri="{FF2B5EF4-FFF2-40B4-BE49-F238E27FC236}">
                <a16:creationId xmlns:a16="http://schemas.microsoft.com/office/drawing/2014/main" id="{5E22D4F2-4EB6-48B3-B4DD-5AB62F097486}"/>
              </a:ext>
            </a:extLst>
          </p:cNvPr>
          <p:cNvSpPr/>
          <p:nvPr/>
        </p:nvSpPr>
        <p:spPr>
          <a:xfrm>
            <a:off x="4057650" y="392911"/>
            <a:ext cx="1150144" cy="70008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400" dirty="0"/>
              <a:t>PATIENTS</a:t>
            </a:r>
          </a:p>
        </p:txBody>
      </p:sp>
      <p:sp>
        <p:nvSpPr>
          <p:cNvPr id="25" name="Rectangle 24">
            <a:extLst>
              <a:ext uri="{FF2B5EF4-FFF2-40B4-BE49-F238E27FC236}">
                <a16:creationId xmlns:a16="http://schemas.microsoft.com/office/drawing/2014/main" id="{94E72666-81BD-589D-BA6D-D692F4CDBA22}"/>
              </a:ext>
            </a:extLst>
          </p:cNvPr>
          <p:cNvSpPr/>
          <p:nvPr/>
        </p:nvSpPr>
        <p:spPr>
          <a:xfrm>
            <a:off x="7716442" y="361957"/>
            <a:ext cx="1150144" cy="70008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400" dirty="0"/>
              <a:t>TPA</a:t>
            </a:r>
          </a:p>
        </p:txBody>
      </p:sp>
      <p:sp>
        <p:nvSpPr>
          <p:cNvPr id="27" name="Rectangle 26">
            <a:extLst>
              <a:ext uri="{FF2B5EF4-FFF2-40B4-BE49-F238E27FC236}">
                <a16:creationId xmlns:a16="http://schemas.microsoft.com/office/drawing/2014/main" id="{21FB4577-0338-6872-CEBA-A0EC3ECF62EA}"/>
              </a:ext>
            </a:extLst>
          </p:cNvPr>
          <p:cNvSpPr/>
          <p:nvPr/>
        </p:nvSpPr>
        <p:spPr>
          <a:xfrm>
            <a:off x="5920979" y="4164811"/>
            <a:ext cx="1150144" cy="70008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400" dirty="0"/>
              <a:t>DELAY IN RECEIVING GATE PASS </a:t>
            </a:r>
          </a:p>
        </p:txBody>
      </p:sp>
      <p:sp>
        <p:nvSpPr>
          <p:cNvPr id="29" name="Rectangle 28">
            <a:extLst>
              <a:ext uri="{FF2B5EF4-FFF2-40B4-BE49-F238E27FC236}">
                <a16:creationId xmlns:a16="http://schemas.microsoft.com/office/drawing/2014/main" id="{D890B5F5-8BC2-BCFA-FCBA-D23D96D5662C}"/>
              </a:ext>
            </a:extLst>
          </p:cNvPr>
          <p:cNvSpPr/>
          <p:nvPr/>
        </p:nvSpPr>
        <p:spPr>
          <a:xfrm>
            <a:off x="4150520" y="4186243"/>
            <a:ext cx="1150144" cy="70008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400" dirty="0"/>
              <a:t>ERRORS IN BILLS</a:t>
            </a:r>
          </a:p>
        </p:txBody>
      </p:sp>
      <p:sp>
        <p:nvSpPr>
          <p:cNvPr id="30" name="Rectangle 29">
            <a:extLst>
              <a:ext uri="{FF2B5EF4-FFF2-40B4-BE49-F238E27FC236}">
                <a16:creationId xmlns:a16="http://schemas.microsoft.com/office/drawing/2014/main" id="{32AC5245-3FB8-6ADE-25D5-F4B47C95ABBD}"/>
              </a:ext>
            </a:extLst>
          </p:cNvPr>
          <p:cNvSpPr/>
          <p:nvPr/>
        </p:nvSpPr>
        <p:spPr>
          <a:xfrm>
            <a:off x="1716880" y="4955679"/>
            <a:ext cx="1504952" cy="852483"/>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400" dirty="0"/>
              <a:t>DELAY IN RECEIVING DISCHARGE MEDICINE</a:t>
            </a:r>
          </a:p>
        </p:txBody>
      </p:sp>
      <p:sp>
        <p:nvSpPr>
          <p:cNvPr id="31" name="Rectangle 30">
            <a:extLst>
              <a:ext uri="{FF2B5EF4-FFF2-40B4-BE49-F238E27FC236}">
                <a16:creationId xmlns:a16="http://schemas.microsoft.com/office/drawing/2014/main" id="{C30D7261-9AD2-DDC0-8013-BC35BAC5FDEB}"/>
              </a:ext>
            </a:extLst>
          </p:cNvPr>
          <p:cNvSpPr/>
          <p:nvPr/>
        </p:nvSpPr>
        <p:spPr>
          <a:xfrm>
            <a:off x="2133599" y="4150527"/>
            <a:ext cx="1150144" cy="70008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400" dirty="0"/>
              <a:t>GLITCH IN HIS</a:t>
            </a:r>
          </a:p>
        </p:txBody>
      </p:sp>
      <p:sp>
        <p:nvSpPr>
          <p:cNvPr id="32" name="Rectangle 31">
            <a:extLst>
              <a:ext uri="{FF2B5EF4-FFF2-40B4-BE49-F238E27FC236}">
                <a16:creationId xmlns:a16="http://schemas.microsoft.com/office/drawing/2014/main" id="{734B9C21-CD69-0469-C29C-CA0C6985572D}"/>
              </a:ext>
            </a:extLst>
          </p:cNvPr>
          <p:cNvSpPr/>
          <p:nvPr/>
        </p:nvSpPr>
        <p:spPr>
          <a:xfrm>
            <a:off x="114300" y="4184744"/>
            <a:ext cx="1150144" cy="70008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400" dirty="0"/>
              <a:t>ERROR IN PNEUMATIC SHOOT</a:t>
            </a:r>
          </a:p>
        </p:txBody>
      </p:sp>
      <p:sp>
        <p:nvSpPr>
          <p:cNvPr id="34" name="Rectangle 33">
            <a:extLst>
              <a:ext uri="{FF2B5EF4-FFF2-40B4-BE49-F238E27FC236}">
                <a16:creationId xmlns:a16="http://schemas.microsoft.com/office/drawing/2014/main" id="{87882866-E61F-8988-E57D-8BFA5EFF1511}"/>
              </a:ext>
            </a:extLst>
          </p:cNvPr>
          <p:cNvSpPr/>
          <p:nvPr/>
        </p:nvSpPr>
        <p:spPr>
          <a:xfrm>
            <a:off x="137816" y="2501498"/>
            <a:ext cx="1233488" cy="70008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200" dirty="0"/>
              <a:t>UNAVAILABILITY TO SIGN SUMMARY</a:t>
            </a:r>
          </a:p>
        </p:txBody>
      </p:sp>
      <p:sp>
        <p:nvSpPr>
          <p:cNvPr id="35" name="Rectangle 34">
            <a:extLst>
              <a:ext uri="{FF2B5EF4-FFF2-40B4-BE49-F238E27FC236}">
                <a16:creationId xmlns:a16="http://schemas.microsoft.com/office/drawing/2014/main" id="{8502D0B6-C118-411D-450F-1167DC412091}"/>
              </a:ext>
            </a:extLst>
          </p:cNvPr>
          <p:cNvSpPr/>
          <p:nvPr/>
        </p:nvSpPr>
        <p:spPr>
          <a:xfrm>
            <a:off x="120552" y="1623133"/>
            <a:ext cx="1150144" cy="70008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400" dirty="0"/>
              <a:t>UNPLANNED DISCHARGES</a:t>
            </a:r>
          </a:p>
        </p:txBody>
      </p:sp>
      <p:sp>
        <p:nvSpPr>
          <p:cNvPr id="36" name="Rectangle 35">
            <a:extLst>
              <a:ext uri="{FF2B5EF4-FFF2-40B4-BE49-F238E27FC236}">
                <a16:creationId xmlns:a16="http://schemas.microsoft.com/office/drawing/2014/main" id="{36D26628-F96C-1903-9DE6-D51CB9BA3724}"/>
              </a:ext>
            </a:extLst>
          </p:cNvPr>
          <p:cNvSpPr/>
          <p:nvPr/>
        </p:nvSpPr>
        <p:spPr>
          <a:xfrm>
            <a:off x="3601639" y="1580119"/>
            <a:ext cx="1150144" cy="70008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IN" sz="1200" dirty="0"/>
              <a:t>LAST MOMENT CONSULTATION</a:t>
            </a:r>
          </a:p>
        </p:txBody>
      </p:sp>
      <p:sp>
        <p:nvSpPr>
          <p:cNvPr id="37" name="Rectangle 36">
            <a:extLst>
              <a:ext uri="{FF2B5EF4-FFF2-40B4-BE49-F238E27FC236}">
                <a16:creationId xmlns:a16="http://schemas.microsoft.com/office/drawing/2014/main" id="{13D797A6-DBE0-5367-461A-6A6C68393FC9}"/>
              </a:ext>
            </a:extLst>
          </p:cNvPr>
          <p:cNvSpPr/>
          <p:nvPr/>
        </p:nvSpPr>
        <p:spPr>
          <a:xfrm>
            <a:off x="3681117" y="2444515"/>
            <a:ext cx="1365942" cy="70008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200" dirty="0"/>
              <a:t>ARRANGEMENT OF TRANSPORTATION</a:t>
            </a:r>
          </a:p>
        </p:txBody>
      </p:sp>
      <p:sp>
        <p:nvSpPr>
          <p:cNvPr id="38" name="Rectangle 37">
            <a:extLst>
              <a:ext uri="{FF2B5EF4-FFF2-40B4-BE49-F238E27FC236}">
                <a16:creationId xmlns:a16="http://schemas.microsoft.com/office/drawing/2014/main" id="{4DAE68A3-F61F-BBA0-C35C-86DE481F3428}"/>
              </a:ext>
            </a:extLst>
          </p:cNvPr>
          <p:cNvSpPr/>
          <p:nvPr/>
        </p:nvSpPr>
        <p:spPr>
          <a:xfrm>
            <a:off x="6030515" y="2412209"/>
            <a:ext cx="1316832" cy="70008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200" dirty="0"/>
              <a:t>UNAVAILABILITY OF ATTENDANTS</a:t>
            </a:r>
          </a:p>
        </p:txBody>
      </p:sp>
      <p:sp>
        <p:nvSpPr>
          <p:cNvPr id="39" name="Rectangle 38">
            <a:extLst>
              <a:ext uri="{FF2B5EF4-FFF2-40B4-BE49-F238E27FC236}">
                <a16:creationId xmlns:a16="http://schemas.microsoft.com/office/drawing/2014/main" id="{99790AA7-D1A4-368E-54E6-777626B52B84}"/>
              </a:ext>
            </a:extLst>
          </p:cNvPr>
          <p:cNvSpPr/>
          <p:nvPr/>
        </p:nvSpPr>
        <p:spPr>
          <a:xfrm>
            <a:off x="5580458" y="1580119"/>
            <a:ext cx="1316833" cy="70008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IN" sz="1200" dirty="0"/>
              <a:t>FUNDS ARRANGEMENT</a:t>
            </a:r>
          </a:p>
        </p:txBody>
      </p:sp>
      <p:sp>
        <p:nvSpPr>
          <p:cNvPr id="40" name="Rectangle 39">
            <a:extLst>
              <a:ext uri="{FF2B5EF4-FFF2-40B4-BE49-F238E27FC236}">
                <a16:creationId xmlns:a16="http://schemas.microsoft.com/office/drawing/2014/main" id="{0747C435-F42A-F164-57D9-BBF5D9EA1930}"/>
              </a:ext>
            </a:extLst>
          </p:cNvPr>
          <p:cNvSpPr/>
          <p:nvPr/>
        </p:nvSpPr>
        <p:spPr>
          <a:xfrm>
            <a:off x="521494" y="5857867"/>
            <a:ext cx="1150144" cy="70008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400" dirty="0"/>
              <a:t>PHARMACY</a:t>
            </a:r>
          </a:p>
        </p:txBody>
      </p:sp>
      <p:sp>
        <p:nvSpPr>
          <p:cNvPr id="41" name="Rectangle 40">
            <a:extLst>
              <a:ext uri="{FF2B5EF4-FFF2-40B4-BE49-F238E27FC236}">
                <a16:creationId xmlns:a16="http://schemas.microsoft.com/office/drawing/2014/main" id="{0D7CF354-3E3A-F916-83FA-30376A5A4847}"/>
              </a:ext>
            </a:extLst>
          </p:cNvPr>
          <p:cNvSpPr/>
          <p:nvPr/>
        </p:nvSpPr>
        <p:spPr>
          <a:xfrm>
            <a:off x="4346972" y="5808162"/>
            <a:ext cx="1150144" cy="70008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400" dirty="0"/>
              <a:t>BILLING</a:t>
            </a:r>
          </a:p>
        </p:txBody>
      </p:sp>
      <p:sp>
        <p:nvSpPr>
          <p:cNvPr id="42" name="Rectangle 41">
            <a:extLst>
              <a:ext uri="{FF2B5EF4-FFF2-40B4-BE49-F238E27FC236}">
                <a16:creationId xmlns:a16="http://schemas.microsoft.com/office/drawing/2014/main" id="{52A0E1B8-6407-C1C4-0F1E-BCF10B167B8B}"/>
              </a:ext>
            </a:extLst>
          </p:cNvPr>
          <p:cNvSpPr/>
          <p:nvPr/>
        </p:nvSpPr>
        <p:spPr>
          <a:xfrm>
            <a:off x="7911703" y="6115049"/>
            <a:ext cx="1150144" cy="70008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400" dirty="0"/>
              <a:t>DISCHARGE SUMMARY</a:t>
            </a:r>
          </a:p>
        </p:txBody>
      </p:sp>
      <p:sp>
        <p:nvSpPr>
          <p:cNvPr id="43" name="Rectangle 42">
            <a:extLst>
              <a:ext uri="{FF2B5EF4-FFF2-40B4-BE49-F238E27FC236}">
                <a16:creationId xmlns:a16="http://schemas.microsoft.com/office/drawing/2014/main" id="{B448AF1D-7EB6-91C9-C3F9-E92A9135645B}"/>
              </a:ext>
            </a:extLst>
          </p:cNvPr>
          <p:cNvSpPr/>
          <p:nvPr/>
        </p:nvSpPr>
        <p:spPr>
          <a:xfrm>
            <a:off x="7260431" y="1580119"/>
            <a:ext cx="1150144" cy="70008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400" dirty="0"/>
              <a:t>QUERY</a:t>
            </a:r>
          </a:p>
        </p:txBody>
      </p:sp>
      <p:sp>
        <p:nvSpPr>
          <p:cNvPr id="44" name="Rectangle 43">
            <a:extLst>
              <a:ext uri="{FF2B5EF4-FFF2-40B4-BE49-F238E27FC236}">
                <a16:creationId xmlns:a16="http://schemas.microsoft.com/office/drawing/2014/main" id="{12DDADB7-5E44-B11D-B288-D676D7988AD7}"/>
              </a:ext>
            </a:extLst>
          </p:cNvPr>
          <p:cNvSpPr/>
          <p:nvPr/>
        </p:nvSpPr>
        <p:spPr>
          <a:xfrm>
            <a:off x="1807369" y="1563145"/>
            <a:ext cx="1150144" cy="70008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400" dirty="0"/>
              <a:t>NO FIXED TIME FOR ROUNDS</a:t>
            </a:r>
          </a:p>
        </p:txBody>
      </p:sp>
      <p:sp>
        <p:nvSpPr>
          <p:cNvPr id="45" name="Rectangle 44">
            <a:extLst>
              <a:ext uri="{FF2B5EF4-FFF2-40B4-BE49-F238E27FC236}">
                <a16:creationId xmlns:a16="http://schemas.microsoft.com/office/drawing/2014/main" id="{3EA28FDE-8FA8-376C-D455-C13411AFDCCF}"/>
              </a:ext>
            </a:extLst>
          </p:cNvPr>
          <p:cNvSpPr/>
          <p:nvPr/>
        </p:nvSpPr>
        <p:spPr>
          <a:xfrm>
            <a:off x="2271416" y="2508647"/>
            <a:ext cx="1150144" cy="70008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400" dirty="0"/>
              <a:t>WORKLOAD </a:t>
            </a:r>
          </a:p>
        </p:txBody>
      </p:sp>
      <p:sp>
        <p:nvSpPr>
          <p:cNvPr id="47" name="Rectangle 46">
            <a:extLst>
              <a:ext uri="{FF2B5EF4-FFF2-40B4-BE49-F238E27FC236}">
                <a16:creationId xmlns:a16="http://schemas.microsoft.com/office/drawing/2014/main" id="{F490A404-CD4A-A477-D4FB-B3A25C154EB7}"/>
              </a:ext>
            </a:extLst>
          </p:cNvPr>
          <p:cNvSpPr/>
          <p:nvPr/>
        </p:nvSpPr>
        <p:spPr>
          <a:xfrm>
            <a:off x="9211867" y="1255834"/>
            <a:ext cx="1150144" cy="70008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200" dirty="0"/>
              <a:t>MISTAKE IN DISCHARGE SUMMARY</a:t>
            </a:r>
          </a:p>
        </p:txBody>
      </p:sp>
      <p:sp>
        <p:nvSpPr>
          <p:cNvPr id="48" name="Rectangle 47">
            <a:extLst>
              <a:ext uri="{FF2B5EF4-FFF2-40B4-BE49-F238E27FC236}">
                <a16:creationId xmlns:a16="http://schemas.microsoft.com/office/drawing/2014/main" id="{6D53AAAB-74F5-4012-2B1F-F8FBA19A2835}"/>
              </a:ext>
            </a:extLst>
          </p:cNvPr>
          <p:cNvSpPr/>
          <p:nvPr/>
        </p:nvSpPr>
        <p:spPr>
          <a:xfrm>
            <a:off x="9484519" y="2132140"/>
            <a:ext cx="1150144" cy="70008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400" dirty="0"/>
              <a:t>DELAY IN APPROVALS</a:t>
            </a:r>
          </a:p>
        </p:txBody>
      </p:sp>
      <p:sp>
        <p:nvSpPr>
          <p:cNvPr id="49" name="Rectangle 48">
            <a:extLst>
              <a:ext uri="{FF2B5EF4-FFF2-40B4-BE49-F238E27FC236}">
                <a16:creationId xmlns:a16="http://schemas.microsoft.com/office/drawing/2014/main" id="{A89BD9CA-25C8-0A79-A7FA-9F691E66E4DE}"/>
              </a:ext>
            </a:extLst>
          </p:cNvPr>
          <p:cNvSpPr/>
          <p:nvPr/>
        </p:nvSpPr>
        <p:spPr>
          <a:xfrm>
            <a:off x="9590484" y="4135687"/>
            <a:ext cx="1150144" cy="819991"/>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200" dirty="0"/>
              <a:t>MULTIPLE CORRECTIONS IN FINAL SUMMARY</a:t>
            </a:r>
          </a:p>
        </p:txBody>
      </p:sp>
      <p:sp>
        <p:nvSpPr>
          <p:cNvPr id="50" name="Rectangle 49">
            <a:extLst>
              <a:ext uri="{FF2B5EF4-FFF2-40B4-BE49-F238E27FC236}">
                <a16:creationId xmlns:a16="http://schemas.microsoft.com/office/drawing/2014/main" id="{0B099FBE-73B4-5F6E-E953-1F50D42EC01A}"/>
              </a:ext>
            </a:extLst>
          </p:cNvPr>
          <p:cNvSpPr/>
          <p:nvPr/>
        </p:nvSpPr>
        <p:spPr>
          <a:xfrm>
            <a:off x="9642576" y="5072208"/>
            <a:ext cx="1150144" cy="852483"/>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200" dirty="0"/>
              <a:t>DELAY IN WRITING DISCHARGE NOTES BY RMO</a:t>
            </a:r>
          </a:p>
        </p:txBody>
      </p:sp>
      <p:sp>
        <p:nvSpPr>
          <p:cNvPr id="51" name="Rectangle 50">
            <a:extLst>
              <a:ext uri="{FF2B5EF4-FFF2-40B4-BE49-F238E27FC236}">
                <a16:creationId xmlns:a16="http://schemas.microsoft.com/office/drawing/2014/main" id="{021A27F3-EEE2-BFF5-FF21-94418C16BAF3}"/>
              </a:ext>
            </a:extLst>
          </p:cNvPr>
          <p:cNvSpPr/>
          <p:nvPr/>
        </p:nvSpPr>
        <p:spPr>
          <a:xfrm>
            <a:off x="7267575" y="5143496"/>
            <a:ext cx="1150144" cy="70008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200" dirty="0"/>
              <a:t>DELAY IN SENDING FILE TO MT ROOM</a:t>
            </a:r>
          </a:p>
        </p:txBody>
      </p:sp>
      <p:sp>
        <p:nvSpPr>
          <p:cNvPr id="52" name="Rectangle 51">
            <a:extLst>
              <a:ext uri="{FF2B5EF4-FFF2-40B4-BE49-F238E27FC236}">
                <a16:creationId xmlns:a16="http://schemas.microsoft.com/office/drawing/2014/main" id="{620625FA-CC95-74F7-9897-1265D89A21C6}"/>
              </a:ext>
            </a:extLst>
          </p:cNvPr>
          <p:cNvSpPr/>
          <p:nvPr/>
        </p:nvSpPr>
        <p:spPr>
          <a:xfrm>
            <a:off x="7555706" y="4186243"/>
            <a:ext cx="1150144" cy="70008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200" dirty="0"/>
              <a:t>ABSENCE OF MT ON FLOORS</a:t>
            </a:r>
          </a:p>
        </p:txBody>
      </p:sp>
      <p:cxnSp>
        <p:nvCxnSpPr>
          <p:cNvPr id="56" name="Straight Arrow Connector 55">
            <a:extLst>
              <a:ext uri="{FF2B5EF4-FFF2-40B4-BE49-F238E27FC236}">
                <a16:creationId xmlns:a16="http://schemas.microsoft.com/office/drawing/2014/main" id="{968E7853-F9CF-ACCF-B604-46E8B672EC32}"/>
              </a:ext>
            </a:extLst>
          </p:cNvPr>
          <p:cNvCxnSpPr>
            <a:cxnSpLocks/>
          </p:cNvCxnSpPr>
          <p:nvPr/>
        </p:nvCxnSpPr>
        <p:spPr>
          <a:xfrm>
            <a:off x="1287960" y="2086884"/>
            <a:ext cx="234552"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60" name="Straight Arrow Connector 59">
            <a:extLst>
              <a:ext uri="{FF2B5EF4-FFF2-40B4-BE49-F238E27FC236}">
                <a16:creationId xmlns:a16="http://schemas.microsoft.com/office/drawing/2014/main" id="{C00478EE-6191-B249-17EA-2182A372C7CA}"/>
              </a:ext>
            </a:extLst>
          </p:cNvPr>
          <p:cNvCxnSpPr>
            <a:cxnSpLocks/>
          </p:cNvCxnSpPr>
          <p:nvPr/>
        </p:nvCxnSpPr>
        <p:spPr>
          <a:xfrm flipH="1">
            <a:off x="1979413" y="2813178"/>
            <a:ext cx="278012"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61" name="Straight Arrow Connector 60">
            <a:extLst>
              <a:ext uri="{FF2B5EF4-FFF2-40B4-BE49-F238E27FC236}">
                <a16:creationId xmlns:a16="http://schemas.microsoft.com/office/drawing/2014/main" id="{92287C94-4C2B-6309-8220-7E56BE6136BC}"/>
              </a:ext>
            </a:extLst>
          </p:cNvPr>
          <p:cNvCxnSpPr>
            <a:cxnSpLocks/>
          </p:cNvCxnSpPr>
          <p:nvPr/>
        </p:nvCxnSpPr>
        <p:spPr>
          <a:xfrm>
            <a:off x="1387524" y="2744110"/>
            <a:ext cx="475508" cy="16079"/>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67" name="Straight Arrow Connector 66">
            <a:extLst>
              <a:ext uri="{FF2B5EF4-FFF2-40B4-BE49-F238E27FC236}">
                <a16:creationId xmlns:a16="http://schemas.microsoft.com/office/drawing/2014/main" id="{55D0F75D-FE72-94D9-86DA-E4C5CB76334C}"/>
              </a:ext>
            </a:extLst>
          </p:cNvPr>
          <p:cNvCxnSpPr>
            <a:cxnSpLocks/>
          </p:cNvCxnSpPr>
          <p:nvPr/>
        </p:nvCxnSpPr>
        <p:spPr>
          <a:xfrm flipH="1">
            <a:off x="1531738" y="1864101"/>
            <a:ext cx="278012"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69" name="Straight Arrow Connector 68">
            <a:extLst>
              <a:ext uri="{FF2B5EF4-FFF2-40B4-BE49-F238E27FC236}">
                <a16:creationId xmlns:a16="http://schemas.microsoft.com/office/drawing/2014/main" id="{DC40B0BC-EF97-9527-8E8C-1A66E6F69729}"/>
              </a:ext>
            </a:extLst>
          </p:cNvPr>
          <p:cNvCxnSpPr>
            <a:cxnSpLocks/>
          </p:cNvCxnSpPr>
          <p:nvPr/>
        </p:nvCxnSpPr>
        <p:spPr>
          <a:xfrm>
            <a:off x="1309093" y="4609206"/>
            <a:ext cx="295275" cy="266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71" name="Straight Arrow Connector 70">
            <a:extLst>
              <a:ext uri="{FF2B5EF4-FFF2-40B4-BE49-F238E27FC236}">
                <a16:creationId xmlns:a16="http://schemas.microsoft.com/office/drawing/2014/main" id="{02F0AE98-88E5-3C34-2638-FFEE6B9A6F0B}"/>
              </a:ext>
            </a:extLst>
          </p:cNvPr>
          <p:cNvCxnSpPr>
            <a:cxnSpLocks/>
          </p:cNvCxnSpPr>
          <p:nvPr/>
        </p:nvCxnSpPr>
        <p:spPr>
          <a:xfrm flipH="1">
            <a:off x="1840407" y="4558637"/>
            <a:ext cx="278012"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72" name="Straight Arrow Connector 71">
            <a:extLst>
              <a:ext uri="{FF2B5EF4-FFF2-40B4-BE49-F238E27FC236}">
                <a16:creationId xmlns:a16="http://schemas.microsoft.com/office/drawing/2014/main" id="{A9BAD372-B2F9-72E0-87B6-5A00E5261D68}"/>
              </a:ext>
            </a:extLst>
          </p:cNvPr>
          <p:cNvCxnSpPr>
            <a:cxnSpLocks/>
          </p:cNvCxnSpPr>
          <p:nvPr/>
        </p:nvCxnSpPr>
        <p:spPr>
          <a:xfrm flipH="1">
            <a:off x="1420713" y="5458121"/>
            <a:ext cx="278012"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73" name="Straight Arrow Connector 72">
            <a:extLst>
              <a:ext uri="{FF2B5EF4-FFF2-40B4-BE49-F238E27FC236}">
                <a16:creationId xmlns:a16="http://schemas.microsoft.com/office/drawing/2014/main" id="{BD502CEC-58D3-3651-E950-DE7756D5A8DB}"/>
              </a:ext>
            </a:extLst>
          </p:cNvPr>
          <p:cNvCxnSpPr>
            <a:cxnSpLocks/>
          </p:cNvCxnSpPr>
          <p:nvPr/>
        </p:nvCxnSpPr>
        <p:spPr>
          <a:xfrm>
            <a:off x="4786313" y="1912019"/>
            <a:ext cx="260746" cy="116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75" name="Straight Arrow Connector 74">
            <a:extLst>
              <a:ext uri="{FF2B5EF4-FFF2-40B4-BE49-F238E27FC236}">
                <a16:creationId xmlns:a16="http://schemas.microsoft.com/office/drawing/2014/main" id="{2AC7DE57-550E-C632-1C2F-503FC9C63597}"/>
              </a:ext>
            </a:extLst>
          </p:cNvPr>
          <p:cNvCxnSpPr>
            <a:cxnSpLocks/>
          </p:cNvCxnSpPr>
          <p:nvPr/>
        </p:nvCxnSpPr>
        <p:spPr>
          <a:xfrm>
            <a:off x="5090518" y="2762250"/>
            <a:ext cx="489941" cy="892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77" name="Straight Arrow Connector 76">
            <a:extLst>
              <a:ext uri="{FF2B5EF4-FFF2-40B4-BE49-F238E27FC236}">
                <a16:creationId xmlns:a16="http://schemas.microsoft.com/office/drawing/2014/main" id="{2CD536B2-8FF7-67AC-C1EB-421B3A24ADF5}"/>
              </a:ext>
            </a:extLst>
          </p:cNvPr>
          <p:cNvCxnSpPr>
            <a:cxnSpLocks/>
          </p:cNvCxnSpPr>
          <p:nvPr/>
        </p:nvCxnSpPr>
        <p:spPr>
          <a:xfrm flipH="1">
            <a:off x="5752503" y="2741740"/>
            <a:ext cx="278012"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78" name="Straight Arrow Connector 77">
            <a:extLst>
              <a:ext uri="{FF2B5EF4-FFF2-40B4-BE49-F238E27FC236}">
                <a16:creationId xmlns:a16="http://schemas.microsoft.com/office/drawing/2014/main" id="{691F6C86-4F07-BD2C-37A7-508B95CEFF51}"/>
              </a:ext>
            </a:extLst>
          </p:cNvPr>
          <p:cNvCxnSpPr>
            <a:cxnSpLocks/>
          </p:cNvCxnSpPr>
          <p:nvPr/>
        </p:nvCxnSpPr>
        <p:spPr>
          <a:xfrm flipH="1">
            <a:off x="5286969" y="2080662"/>
            <a:ext cx="278012"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79" name="Straight Arrow Connector 78">
            <a:extLst>
              <a:ext uri="{FF2B5EF4-FFF2-40B4-BE49-F238E27FC236}">
                <a16:creationId xmlns:a16="http://schemas.microsoft.com/office/drawing/2014/main" id="{464E727A-A9E4-926D-6A99-6A23FD623351}"/>
              </a:ext>
            </a:extLst>
          </p:cNvPr>
          <p:cNvCxnSpPr>
            <a:cxnSpLocks/>
          </p:cNvCxnSpPr>
          <p:nvPr/>
        </p:nvCxnSpPr>
        <p:spPr>
          <a:xfrm flipH="1">
            <a:off x="8874026" y="1623133"/>
            <a:ext cx="278012"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80" name="Straight Arrow Connector 79">
            <a:extLst>
              <a:ext uri="{FF2B5EF4-FFF2-40B4-BE49-F238E27FC236}">
                <a16:creationId xmlns:a16="http://schemas.microsoft.com/office/drawing/2014/main" id="{26D13FBA-C13F-035C-2ECE-232845805911}"/>
              </a:ext>
            </a:extLst>
          </p:cNvPr>
          <p:cNvCxnSpPr>
            <a:cxnSpLocks/>
          </p:cNvCxnSpPr>
          <p:nvPr/>
        </p:nvCxnSpPr>
        <p:spPr>
          <a:xfrm flipH="1">
            <a:off x="9211867" y="2447818"/>
            <a:ext cx="278012"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81" name="Straight Arrow Connector 80">
            <a:extLst>
              <a:ext uri="{FF2B5EF4-FFF2-40B4-BE49-F238E27FC236}">
                <a16:creationId xmlns:a16="http://schemas.microsoft.com/office/drawing/2014/main" id="{29E27FF2-D5E7-13EB-DE54-B0F8693F3B88}"/>
              </a:ext>
            </a:extLst>
          </p:cNvPr>
          <p:cNvCxnSpPr>
            <a:cxnSpLocks/>
          </p:cNvCxnSpPr>
          <p:nvPr/>
        </p:nvCxnSpPr>
        <p:spPr>
          <a:xfrm flipH="1">
            <a:off x="9306519" y="4499108"/>
            <a:ext cx="278012"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83" name="Straight Arrow Connector 82">
            <a:extLst>
              <a:ext uri="{FF2B5EF4-FFF2-40B4-BE49-F238E27FC236}">
                <a16:creationId xmlns:a16="http://schemas.microsoft.com/office/drawing/2014/main" id="{15269EFD-8726-FAD6-8F4A-75EBCED8854C}"/>
              </a:ext>
            </a:extLst>
          </p:cNvPr>
          <p:cNvCxnSpPr>
            <a:cxnSpLocks/>
          </p:cNvCxnSpPr>
          <p:nvPr/>
        </p:nvCxnSpPr>
        <p:spPr>
          <a:xfrm flipH="1">
            <a:off x="5642967" y="4561940"/>
            <a:ext cx="278012"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84" name="Straight Arrow Connector 83">
            <a:extLst>
              <a:ext uri="{FF2B5EF4-FFF2-40B4-BE49-F238E27FC236}">
                <a16:creationId xmlns:a16="http://schemas.microsoft.com/office/drawing/2014/main" id="{A2049AE1-D521-0419-40CD-2152BD7E2E10}"/>
              </a:ext>
            </a:extLst>
          </p:cNvPr>
          <p:cNvCxnSpPr>
            <a:cxnSpLocks/>
          </p:cNvCxnSpPr>
          <p:nvPr/>
        </p:nvCxnSpPr>
        <p:spPr>
          <a:xfrm flipH="1">
            <a:off x="9345513" y="5493537"/>
            <a:ext cx="278012"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85" name="Straight Arrow Connector 84">
            <a:extLst>
              <a:ext uri="{FF2B5EF4-FFF2-40B4-BE49-F238E27FC236}">
                <a16:creationId xmlns:a16="http://schemas.microsoft.com/office/drawing/2014/main" id="{6F7DE007-FB80-ABE8-4A41-3E8B2542A0D2}"/>
              </a:ext>
            </a:extLst>
          </p:cNvPr>
          <p:cNvCxnSpPr>
            <a:cxnSpLocks/>
          </p:cNvCxnSpPr>
          <p:nvPr/>
        </p:nvCxnSpPr>
        <p:spPr>
          <a:xfrm>
            <a:off x="5330429" y="4370222"/>
            <a:ext cx="312538"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87" name="Straight Arrow Connector 86">
            <a:extLst>
              <a:ext uri="{FF2B5EF4-FFF2-40B4-BE49-F238E27FC236}">
                <a16:creationId xmlns:a16="http://schemas.microsoft.com/office/drawing/2014/main" id="{5E5B38F7-AEC6-4686-A337-05F3A35B9D0E}"/>
              </a:ext>
            </a:extLst>
          </p:cNvPr>
          <p:cNvCxnSpPr>
            <a:cxnSpLocks/>
          </p:cNvCxnSpPr>
          <p:nvPr/>
        </p:nvCxnSpPr>
        <p:spPr>
          <a:xfrm>
            <a:off x="8730558" y="4485729"/>
            <a:ext cx="234552"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88" name="Straight Arrow Connector 87">
            <a:extLst>
              <a:ext uri="{FF2B5EF4-FFF2-40B4-BE49-F238E27FC236}">
                <a16:creationId xmlns:a16="http://schemas.microsoft.com/office/drawing/2014/main" id="{6C279754-D5B6-1294-2907-87A63ABC32D7}"/>
              </a:ext>
            </a:extLst>
          </p:cNvPr>
          <p:cNvCxnSpPr>
            <a:cxnSpLocks/>
          </p:cNvCxnSpPr>
          <p:nvPr/>
        </p:nvCxnSpPr>
        <p:spPr>
          <a:xfrm>
            <a:off x="8965110" y="2762250"/>
            <a:ext cx="234552"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89" name="Straight Arrow Connector 88">
            <a:extLst>
              <a:ext uri="{FF2B5EF4-FFF2-40B4-BE49-F238E27FC236}">
                <a16:creationId xmlns:a16="http://schemas.microsoft.com/office/drawing/2014/main" id="{FB98F2EB-06FF-0125-BBA9-E69358E84017}"/>
              </a:ext>
            </a:extLst>
          </p:cNvPr>
          <p:cNvCxnSpPr>
            <a:cxnSpLocks/>
          </p:cNvCxnSpPr>
          <p:nvPr/>
        </p:nvCxnSpPr>
        <p:spPr>
          <a:xfrm>
            <a:off x="8471298" y="1855485"/>
            <a:ext cx="234552"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90" name="Straight Arrow Connector 89">
            <a:extLst>
              <a:ext uri="{FF2B5EF4-FFF2-40B4-BE49-F238E27FC236}">
                <a16:creationId xmlns:a16="http://schemas.microsoft.com/office/drawing/2014/main" id="{4698FC89-FDA2-878F-75B5-E8FBC38C070D}"/>
              </a:ext>
            </a:extLst>
          </p:cNvPr>
          <p:cNvCxnSpPr>
            <a:cxnSpLocks/>
          </p:cNvCxnSpPr>
          <p:nvPr/>
        </p:nvCxnSpPr>
        <p:spPr>
          <a:xfrm>
            <a:off x="8471298" y="5501892"/>
            <a:ext cx="234552"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7895851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CA84A6-9C38-91EC-2A54-4F20A25ACA94}"/>
              </a:ext>
            </a:extLst>
          </p:cNvPr>
          <p:cNvSpPr>
            <a:spLocks noGrp="1"/>
          </p:cNvSpPr>
          <p:nvPr>
            <p:ph type="title"/>
          </p:nvPr>
        </p:nvSpPr>
        <p:spPr/>
        <p:txBody>
          <a:bodyPr/>
          <a:lstStyle/>
          <a:p>
            <a:pPr algn="ctr"/>
            <a:r>
              <a:rPr lang="en-US" b="1" dirty="0">
                <a:latin typeface="Times New Roman" panose="02020603050405020304" pitchFamily="18" charset="0"/>
                <a:cs typeface="Times New Roman" panose="02020603050405020304" pitchFamily="18" charset="0"/>
              </a:rPr>
              <a:t>DISCUSSION</a:t>
            </a:r>
          </a:p>
        </p:txBody>
      </p:sp>
      <p:sp>
        <p:nvSpPr>
          <p:cNvPr id="3" name="Content Placeholder 2">
            <a:extLst>
              <a:ext uri="{FF2B5EF4-FFF2-40B4-BE49-F238E27FC236}">
                <a16:creationId xmlns:a16="http://schemas.microsoft.com/office/drawing/2014/main" id="{F74EFFAC-AE0D-F93D-42B1-47E22BC1D24A}"/>
              </a:ext>
            </a:extLst>
          </p:cNvPr>
          <p:cNvSpPr>
            <a:spLocks noGrp="1"/>
          </p:cNvSpPr>
          <p:nvPr>
            <p:ph idx="1"/>
          </p:nvPr>
        </p:nvSpPr>
        <p:spPr/>
        <p:txBody>
          <a:bodyPr>
            <a:normAutofit/>
          </a:bodyPr>
          <a:lstStyle/>
          <a:p>
            <a:r>
              <a:rPr lang="en-US" dirty="0">
                <a:latin typeface="Times New Roman" panose="02020603050405020304" pitchFamily="18" charset="0"/>
                <a:cs typeface="Times New Roman" panose="02020603050405020304" pitchFamily="18" charset="0"/>
              </a:rPr>
              <a:t>Discharges should be planned.</a:t>
            </a:r>
          </a:p>
          <a:p>
            <a:r>
              <a:rPr lang="en-US" dirty="0">
                <a:latin typeface="Times New Roman" panose="02020603050405020304" pitchFamily="18" charset="0"/>
                <a:cs typeface="Times New Roman" panose="02020603050405020304" pitchFamily="18" charset="0"/>
              </a:rPr>
              <a:t>Consultant rounds should be done on time.</a:t>
            </a:r>
          </a:p>
          <a:p>
            <a:r>
              <a:rPr lang="en-US" dirty="0">
                <a:latin typeface="Times New Roman" panose="02020603050405020304" pitchFamily="18" charset="0"/>
                <a:cs typeface="Times New Roman" panose="02020603050405020304" pitchFamily="18" charset="0"/>
              </a:rPr>
              <a:t>Coordination between nursing staff is important.</a:t>
            </a:r>
          </a:p>
          <a:p>
            <a:r>
              <a:rPr lang="en-US" dirty="0">
                <a:latin typeface="Times New Roman" panose="02020603050405020304" pitchFamily="18" charset="0"/>
                <a:cs typeface="Times New Roman" panose="02020603050405020304" pitchFamily="18" charset="0"/>
              </a:rPr>
              <a:t>Giving priority to TPA patients as they take most time in receiving approval.</a:t>
            </a:r>
          </a:p>
          <a:p>
            <a:r>
              <a:rPr lang="en-US" dirty="0">
                <a:latin typeface="Times New Roman" panose="02020603050405020304" pitchFamily="18" charset="0"/>
                <a:cs typeface="Times New Roman" panose="02020603050405020304" pitchFamily="18" charset="0"/>
              </a:rPr>
              <a:t>Discharge medicines should be received on time. </a:t>
            </a:r>
          </a:p>
          <a:p>
            <a:r>
              <a:rPr lang="en-US" dirty="0">
                <a:latin typeface="Times New Roman" panose="02020603050405020304" pitchFamily="18" charset="0"/>
                <a:cs typeface="Times New Roman" panose="02020603050405020304" pitchFamily="18" charset="0"/>
              </a:rPr>
              <a:t>RMO’s should prepare discharge notes on time.</a:t>
            </a:r>
          </a:p>
          <a:p>
            <a:endParaRPr lang="en-US" dirty="0"/>
          </a:p>
          <a:p>
            <a:endParaRPr lang="en-US" dirty="0"/>
          </a:p>
        </p:txBody>
      </p:sp>
    </p:spTree>
    <p:extLst>
      <p:ext uri="{BB962C8B-B14F-4D97-AF65-F5344CB8AC3E}">
        <p14:creationId xmlns:p14="http://schemas.microsoft.com/office/powerpoint/2010/main" val="413133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3A702D-D451-9F1D-8538-40B841B6AC9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CCD0DF6-DC08-DBBB-C783-B27500B0031B}"/>
              </a:ext>
            </a:extLst>
          </p:cNvPr>
          <p:cNvSpPr>
            <a:spLocks noGrp="1"/>
          </p:cNvSpPr>
          <p:nvPr>
            <p:ph idx="1"/>
          </p:nvPr>
        </p:nvSpPr>
        <p:spPr/>
        <p:txBody>
          <a:bodyPr/>
          <a:lstStyle/>
          <a:p>
            <a:r>
              <a:rPr lang="en-US" b="0" i="0" u="none" strike="noStrike" baseline="0" dirty="0">
                <a:solidFill>
                  <a:srgbClr val="000000"/>
                </a:solidFill>
                <a:latin typeface="Times New Roman" panose="02020603050405020304" pitchFamily="18" charset="0"/>
                <a:cs typeface="Times New Roman" panose="02020603050405020304" pitchFamily="18" charset="0"/>
              </a:rPr>
              <a:t>In cashless patients, documents should be collected with the time so that the nurse doesn’t have to rush to collect reports or clearances. </a:t>
            </a:r>
          </a:p>
          <a:p>
            <a:r>
              <a:rPr lang="en-US" b="0" i="0" u="none" strike="noStrike" baseline="0" dirty="0">
                <a:solidFill>
                  <a:srgbClr val="000000"/>
                </a:solidFill>
                <a:latin typeface="Times New Roman" panose="02020603050405020304" pitchFamily="18" charset="0"/>
                <a:cs typeface="Times New Roman" panose="02020603050405020304" pitchFamily="18" charset="0"/>
              </a:rPr>
              <a:t>Interdepartmental coordination and communication (Training, sensitization, meetings, communication channel) </a:t>
            </a:r>
          </a:p>
          <a:p>
            <a:r>
              <a:rPr lang="en-US" b="0" i="0" u="none" strike="noStrike" baseline="0" dirty="0">
                <a:solidFill>
                  <a:srgbClr val="000000"/>
                </a:solidFill>
                <a:latin typeface="Times New Roman" panose="02020603050405020304" pitchFamily="18" charset="0"/>
                <a:cs typeface="Times New Roman" panose="02020603050405020304" pitchFamily="18" charset="0"/>
              </a:rPr>
              <a:t>Timely report collection &amp; departmental clearance. </a:t>
            </a:r>
          </a:p>
          <a:p>
            <a:r>
              <a:rPr lang="en-US" b="0" i="0" u="none" strike="noStrike" baseline="0" dirty="0">
                <a:solidFill>
                  <a:srgbClr val="000000"/>
                </a:solidFill>
                <a:latin typeface="Times New Roman" panose="02020603050405020304" pitchFamily="18" charset="0"/>
                <a:cs typeface="Times New Roman" panose="02020603050405020304" pitchFamily="18" charset="0"/>
              </a:rPr>
              <a:t>Training of Nurse to prepare Discharge Summary. </a:t>
            </a:r>
          </a:p>
          <a:p>
            <a:r>
              <a:rPr lang="en-US" dirty="0">
                <a:solidFill>
                  <a:srgbClr val="000000"/>
                </a:solidFill>
                <a:latin typeface="Times New Roman" panose="02020603050405020304" pitchFamily="18" charset="0"/>
                <a:cs typeface="Times New Roman" panose="02020603050405020304" pitchFamily="18" charset="0"/>
              </a:rPr>
              <a:t>Delay in GDA services in transporting the discharged patient and arranging the wheelchair for the same.</a:t>
            </a:r>
            <a:endParaRPr lang="en-US" dirty="0">
              <a:latin typeface="Times New Roman" panose="02020603050405020304" pitchFamily="18" charset="0"/>
              <a:cs typeface="Times New Roman" panose="02020603050405020304" pitchFamily="18" charset="0"/>
            </a:endParaRPr>
          </a:p>
          <a:p>
            <a:endParaRPr lang="en-US" dirty="0"/>
          </a:p>
          <a:p>
            <a:endParaRPr lang="en-US" dirty="0"/>
          </a:p>
        </p:txBody>
      </p:sp>
    </p:spTree>
    <p:extLst>
      <p:ext uri="{BB962C8B-B14F-4D97-AF65-F5344CB8AC3E}">
        <p14:creationId xmlns:p14="http://schemas.microsoft.com/office/powerpoint/2010/main" val="34034601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CC241B-AB95-0D11-F863-F3468EEE830B}"/>
              </a:ext>
            </a:extLst>
          </p:cNvPr>
          <p:cNvSpPr>
            <a:spLocks noGrp="1"/>
          </p:cNvSpPr>
          <p:nvPr>
            <p:ph type="title"/>
          </p:nvPr>
        </p:nvSpPr>
        <p:spPr/>
        <p:txBody>
          <a:bodyPr/>
          <a:lstStyle/>
          <a:p>
            <a:pPr algn="ctr"/>
            <a:r>
              <a:rPr lang="en-US" b="1" dirty="0">
                <a:latin typeface="Times New Roman" panose="02020603050405020304" pitchFamily="18" charset="0"/>
                <a:cs typeface="Times New Roman" panose="02020603050405020304" pitchFamily="18" charset="0"/>
              </a:rPr>
              <a:t>CONCLUSION</a:t>
            </a:r>
          </a:p>
        </p:txBody>
      </p:sp>
      <p:sp>
        <p:nvSpPr>
          <p:cNvPr id="3" name="Content Placeholder 2">
            <a:extLst>
              <a:ext uri="{FF2B5EF4-FFF2-40B4-BE49-F238E27FC236}">
                <a16:creationId xmlns:a16="http://schemas.microsoft.com/office/drawing/2014/main" id="{1DA06513-11FF-AFE6-0ECC-BC63549820BF}"/>
              </a:ext>
            </a:extLst>
          </p:cNvPr>
          <p:cNvSpPr>
            <a:spLocks noGrp="1"/>
          </p:cNvSpPr>
          <p:nvPr>
            <p:ph idx="1"/>
          </p:nvPr>
        </p:nvSpPr>
        <p:spPr>
          <a:xfrm>
            <a:off x="838200" y="1400174"/>
            <a:ext cx="10515600" cy="5229225"/>
          </a:xfrm>
        </p:spPr>
        <p:txBody>
          <a:bodyPr>
            <a:normAutofit/>
          </a:bodyPr>
          <a:lstStyle/>
          <a:p>
            <a:pPr algn="just"/>
            <a:r>
              <a:rPr lang="en-US" sz="2800" b="0" i="0" u="none" strike="noStrike" baseline="0" dirty="0">
                <a:solidFill>
                  <a:srgbClr val="000000"/>
                </a:solidFill>
                <a:latin typeface="Times New Roman" panose="02020603050405020304" pitchFamily="18" charset="0"/>
              </a:rPr>
              <a:t>Discharging patients appropriately is complicated. Effective and well-timed discharge can be attained by interdepartmental coordination and proper communication between all involved in the process of discharge. </a:t>
            </a:r>
          </a:p>
          <a:p>
            <a:pPr algn="just"/>
            <a:r>
              <a:rPr lang="en-US" sz="2800" b="0" i="0" u="none" strike="noStrike" baseline="0" dirty="0">
                <a:solidFill>
                  <a:srgbClr val="000000"/>
                </a:solidFill>
                <a:latin typeface="Times New Roman" panose="02020603050405020304" pitchFamily="18" charset="0"/>
              </a:rPr>
              <a:t>It has been found that the Time taken for discharge of Cash patients, is 2 hours 42 mins, </a:t>
            </a:r>
            <a:r>
              <a:rPr lang="en-US" dirty="0">
                <a:solidFill>
                  <a:srgbClr val="000000"/>
                </a:solidFill>
                <a:latin typeface="Times New Roman" panose="02020603050405020304" pitchFamily="18" charset="0"/>
              </a:rPr>
              <a:t>which is 42 minutes more than the hospital policy</a:t>
            </a:r>
            <a:r>
              <a:rPr lang="en-US" sz="2800" b="0" i="0" u="none" strike="noStrike" baseline="0" dirty="0">
                <a:solidFill>
                  <a:srgbClr val="000000"/>
                </a:solidFill>
                <a:latin typeface="Times New Roman" panose="02020603050405020304" pitchFamily="18" charset="0"/>
              </a:rPr>
              <a:t>. For Panel patients, a </a:t>
            </a:r>
            <a:r>
              <a:rPr lang="en-US" sz="2800" dirty="0">
                <a:solidFill>
                  <a:srgbClr val="000000"/>
                </a:solidFill>
                <a:latin typeface="Times New Roman" panose="02020603050405020304" pitchFamily="18" charset="0"/>
              </a:rPr>
              <a:t>delay of 41minutes has been found</a:t>
            </a:r>
            <a:r>
              <a:rPr lang="en-US" sz="2800" b="0" i="0" u="none" strike="noStrike" baseline="0" dirty="0">
                <a:solidFill>
                  <a:srgbClr val="000000"/>
                </a:solidFill>
                <a:latin typeface="Times New Roman" panose="02020603050405020304" pitchFamily="18" charset="0"/>
              </a:rPr>
              <a:t>. For TPA patients, a delay of 46 minutes has been found. </a:t>
            </a:r>
          </a:p>
          <a:p>
            <a:pPr algn="just"/>
            <a:r>
              <a:rPr lang="en-US" sz="2800" b="0" i="0" u="none" strike="noStrike" baseline="0" dirty="0">
                <a:solidFill>
                  <a:srgbClr val="000000"/>
                </a:solidFill>
                <a:latin typeface="Times New Roman" panose="02020603050405020304" pitchFamily="18" charset="0"/>
              </a:rPr>
              <a:t>Unplanned Discharges are the main reason for the chaos in the Discharge Process. In NABH Chapter 1, AAC 13 mentions that the Discharge should be planned in consultation with the patient/ family. </a:t>
            </a:r>
            <a:endParaRPr lang="en-IN" dirty="0"/>
          </a:p>
          <a:p>
            <a:endParaRPr lang="en-US" b="1" dirty="0"/>
          </a:p>
        </p:txBody>
      </p:sp>
    </p:spTree>
    <p:extLst>
      <p:ext uri="{BB962C8B-B14F-4D97-AF65-F5344CB8AC3E}">
        <p14:creationId xmlns:p14="http://schemas.microsoft.com/office/powerpoint/2010/main" val="1722508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9A80B-9284-F966-61A6-CD35651EBB4A}"/>
              </a:ext>
            </a:extLst>
          </p:cNvPr>
          <p:cNvSpPr>
            <a:spLocks noGrp="1"/>
          </p:cNvSpPr>
          <p:nvPr>
            <p:ph type="title"/>
          </p:nvPr>
        </p:nvSpPr>
        <p:spPr/>
        <p:txBody>
          <a:bodyPr/>
          <a:lstStyle/>
          <a:p>
            <a:pPr algn="ctr"/>
            <a:r>
              <a:rPr lang="en-US" b="1" dirty="0">
                <a:latin typeface="Times New Roman" panose="02020603050405020304" pitchFamily="18" charset="0"/>
                <a:cs typeface="Times New Roman" panose="02020603050405020304" pitchFamily="18" charset="0"/>
              </a:rPr>
              <a:t>LIMITATIONS</a:t>
            </a:r>
          </a:p>
        </p:txBody>
      </p:sp>
      <p:sp>
        <p:nvSpPr>
          <p:cNvPr id="3" name="Content Placeholder 2">
            <a:extLst>
              <a:ext uri="{FF2B5EF4-FFF2-40B4-BE49-F238E27FC236}">
                <a16:creationId xmlns:a16="http://schemas.microsoft.com/office/drawing/2014/main" id="{B149D10D-0ACD-033C-FFFE-15B456B8E839}"/>
              </a:ext>
            </a:extLst>
          </p:cNvPr>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Only IPD patients who are admitted to the wards are included.</a:t>
            </a:r>
          </a:p>
          <a:p>
            <a:r>
              <a:rPr lang="en-US" dirty="0">
                <a:latin typeface="Times New Roman" panose="02020603050405020304" pitchFamily="18" charset="0"/>
                <a:cs typeface="Times New Roman" panose="02020603050405020304" pitchFamily="18" charset="0"/>
              </a:rPr>
              <a:t> The absence of a proper Hospital Management Information System (HMIS) and electronic medical record system in hospitals leads to inefficiency in data collection and coordination.</a:t>
            </a:r>
          </a:p>
          <a:p>
            <a:pPr marL="0" indent="0">
              <a:buNone/>
            </a:pPr>
            <a:endParaRPr lang="en-US" dirty="0"/>
          </a:p>
        </p:txBody>
      </p:sp>
    </p:spTree>
    <p:extLst>
      <p:ext uri="{BB962C8B-B14F-4D97-AF65-F5344CB8AC3E}">
        <p14:creationId xmlns:p14="http://schemas.microsoft.com/office/powerpoint/2010/main" val="27655476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0C1011-28B0-4CFB-2943-692C7F8A9072}"/>
              </a:ext>
            </a:extLst>
          </p:cNvPr>
          <p:cNvSpPr>
            <a:spLocks noGrp="1"/>
          </p:cNvSpPr>
          <p:nvPr>
            <p:ph type="title"/>
          </p:nvPr>
        </p:nvSpPr>
        <p:spPr/>
        <p:txBody>
          <a:bodyPr/>
          <a:lstStyle/>
          <a:p>
            <a:pPr algn="ctr"/>
            <a:r>
              <a:rPr lang="en-US" b="1" dirty="0">
                <a:latin typeface="Times New Roman" panose="02020603050405020304" pitchFamily="18" charset="0"/>
                <a:cs typeface="Times New Roman" panose="02020603050405020304" pitchFamily="18" charset="0"/>
              </a:rPr>
              <a:t>REFERENCES</a:t>
            </a:r>
          </a:p>
        </p:txBody>
      </p:sp>
      <p:sp>
        <p:nvSpPr>
          <p:cNvPr id="3" name="Content Placeholder 2">
            <a:extLst>
              <a:ext uri="{FF2B5EF4-FFF2-40B4-BE49-F238E27FC236}">
                <a16:creationId xmlns:a16="http://schemas.microsoft.com/office/drawing/2014/main" id="{AE6A9850-A37A-EEEE-B8E6-A54D7F607577}"/>
              </a:ext>
            </a:extLst>
          </p:cNvPr>
          <p:cNvSpPr>
            <a:spLocks noGrp="1"/>
          </p:cNvSpPr>
          <p:nvPr>
            <p:ph idx="1"/>
          </p:nvPr>
        </p:nvSpPr>
        <p:spPr/>
        <p:txBody>
          <a:bodyPr>
            <a:normAutofit fontScale="70000" lnSpcReduction="20000"/>
          </a:bodyPr>
          <a:lstStyle/>
          <a:p>
            <a:r>
              <a:rPr lang="en-US" b="0" i="0" u="none" strike="noStrike" baseline="0" dirty="0" err="1">
                <a:solidFill>
                  <a:srgbClr val="000000"/>
                </a:solidFill>
                <a:latin typeface="Times New Roman" panose="02020603050405020304" pitchFamily="18" charset="0"/>
              </a:rPr>
              <a:t>Sakharkar</a:t>
            </a:r>
            <a:r>
              <a:rPr lang="en-US" b="0" i="0" u="none" strike="noStrike" baseline="0" dirty="0">
                <a:solidFill>
                  <a:srgbClr val="000000"/>
                </a:solidFill>
                <a:latin typeface="Times New Roman" panose="02020603050405020304" pitchFamily="18" charset="0"/>
              </a:rPr>
              <a:t> BM. Principles of Hospital Administration and Planning. 2nd ed. New Delhi: Jaypee Brother; 2009. </a:t>
            </a:r>
          </a:p>
          <a:p>
            <a:r>
              <a:rPr lang="en-US" b="0" i="0" u="none" strike="noStrike" baseline="0" dirty="0">
                <a:solidFill>
                  <a:srgbClr val="000000"/>
                </a:solidFill>
                <a:latin typeface="Times New Roman" panose="02020603050405020304" pitchFamily="18" charset="0"/>
              </a:rPr>
              <a:t>Goel S.L and Kumar R. Hospital Administration and Planning, 1st edition, </a:t>
            </a:r>
            <a:r>
              <a:rPr lang="en-US" b="0" i="0" u="none" strike="noStrike" baseline="0" dirty="0" err="1">
                <a:solidFill>
                  <a:srgbClr val="000000"/>
                </a:solidFill>
                <a:latin typeface="Times New Roman" panose="02020603050405020304" pitchFamily="18" charset="0"/>
              </a:rPr>
              <a:t>Jaypeee</a:t>
            </a:r>
            <a:r>
              <a:rPr lang="en-US" b="0" i="0" u="none" strike="noStrike" baseline="0" dirty="0">
                <a:solidFill>
                  <a:srgbClr val="000000"/>
                </a:solidFill>
                <a:latin typeface="Times New Roman" panose="02020603050405020304" pitchFamily="18" charset="0"/>
              </a:rPr>
              <a:t> Brothers, Medical Publishers Pvt Ltd: New Delhi </a:t>
            </a:r>
          </a:p>
          <a:p>
            <a:r>
              <a:rPr lang="en-IN" b="0" i="0" u="none" strike="noStrike" baseline="0" dirty="0">
                <a:latin typeface="Times New Roman" panose="02020603050405020304" pitchFamily="18" charset="0"/>
              </a:rPr>
              <a:t>https://www.yashodahealthcare.com </a:t>
            </a:r>
          </a:p>
          <a:p>
            <a:r>
              <a:rPr lang="en-IN" b="0" i="0" u="none" strike="noStrike" baseline="0" dirty="0">
                <a:solidFill>
                  <a:srgbClr val="000000"/>
                </a:solidFill>
                <a:latin typeface="Times New Roman" panose="02020603050405020304" pitchFamily="18" charset="0"/>
              </a:rPr>
              <a:t>https://www.ijcmr.com/uploads/7/7/4/6/77464738/ijcmr_2135.pdf </a:t>
            </a:r>
          </a:p>
          <a:p>
            <a:r>
              <a:rPr lang="en-IN" b="0" i="0" u="none" strike="noStrike" baseline="0" dirty="0">
                <a:latin typeface="Times New Roman" panose="02020603050405020304" pitchFamily="18" charset="0"/>
              </a:rPr>
              <a:t>https://www.nabh.co/images/Standards/NABH%205%20STD%20April%202020.pdf </a:t>
            </a:r>
          </a:p>
          <a:p>
            <a:r>
              <a:rPr lang="en-IN" b="0" i="0" u="none" strike="noStrike" baseline="0" dirty="0">
                <a:latin typeface="Times New Roman" panose="02020603050405020304" pitchFamily="18" charset="0"/>
              </a:rPr>
              <a:t>https://www.jrfhha.com/doi/JRFHHA/pdf/10.5005/jp-journals-10035-1113 </a:t>
            </a:r>
          </a:p>
          <a:p>
            <a:r>
              <a:rPr lang="en-IN" b="0" i="0" u="none" strike="noStrike" baseline="0" dirty="0">
                <a:latin typeface="Times New Roman" panose="02020603050405020304" pitchFamily="18" charset="0"/>
              </a:rPr>
              <a:t>https://pubmed.ncbi.nlm.nih.gov/18195405/ </a:t>
            </a:r>
          </a:p>
          <a:p>
            <a:r>
              <a:rPr lang="en-IN" b="0" i="0" u="none" strike="noStrike" baseline="0" dirty="0">
                <a:latin typeface="Times New Roman" panose="02020603050405020304" pitchFamily="18" charset="0"/>
              </a:rPr>
              <a:t>https://journals.indexcopernicus.com/search/article?articleId=2153764 </a:t>
            </a:r>
          </a:p>
          <a:p>
            <a:r>
              <a:rPr lang="en-IN" b="0" i="0" u="none" strike="noStrike" baseline="0" dirty="0">
                <a:latin typeface="Times New Roman" panose="02020603050405020304" pitchFamily="18" charset="0"/>
              </a:rPr>
              <a:t>https://pubmed.ncbi.nlm.nih.gov/21740345/ </a:t>
            </a:r>
          </a:p>
          <a:p>
            <a:r>
              <a:rPr lang="en-IN" b="0" i="0" u="none" strike="noStrike" baseline="0" dirty="0">
                <a:latin typeface="Times New Roman" panose="02020603050405020304" pitchFamily="18" charset="0"/>
              </a:rPr>
              <a:t>https://www.researchgate.net/publication/273340797_Role_of_discharge_planning_and_other_determinants_in_total_discharge_time_at_a_large_tertiary_care_hospital </a:t>
            </a:r>
          </a:p>
          <a:p>
            <a:r>
              <a:rPr lang="en-IN" b="0" i="0" u="none" strike="noStrike" baseline="0" dirty="0">
                <a:solidFill>
                  <a:srgbClr val="000000"/>
                </a:solidFill>
                <a:latin typeface="Times New Roman" panose="02020603050405020304" pitchFamily="18" charset="0"/>
              </a:rPr>
              <a:t>https://pubmed.ncbi.nlm.nih.gov/26845068/ </a:t>
            </a:r>
          </a:p>
          <a:p>
            <a:endParaRPr lang="en-US" dirty="0"/>
          </a:p>
        </p:txBody>
      </p:sp>
    </p:spTree>
    <p:extLst>
      <p:ext uri="{BB962C8B-B14F-4D97-AF65-F5344CB8AC3E}">
        <p14:creationId xmlns:p14="http://schemas.microsoft.com/office/powerpoint/2010/main" val="12598783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D649F25-E0A3-EEEA-B1F4-889A84BC1C2B}"/>
              </a:ext>
            </a:extLst>
          </p:cNvPr>
          <p:cNvSpPr txBox="1"/>
          <p:nvPr/>
        </p:nvSpPr>
        <p:spPr>
          <a:xfrm>
            <a:off x="3088481" y="2828835"/>
            <a:ext cx="6015038" cy="1200329"/>
          </a:xfrm>
          <a:prstGeom prst="rect">
            <a:avLst/>
          </a:prstGeom>
          <a:noFill/>
        </p:spPr>
        <p:txBody>
          <a:bodyPr wrap="square" rtlCol="0">
            <a:spAutoFit/>
          </a:bodyPr>
          <a:lstStyle/>
          <a:p>
            <a:r>
              <a:rPr lang="en-US" sz="7200" b="1" dirty="0">
                <a:latin typeface="Times New Roman" panose="02020603050405020304" pitchFamily="18" charset="0"/>
                <a:cs typeface="Times New Roman" panose="02020603050405020304" pitchFamily="18" charset="0"/>
              </a:rPr>
              <a:t>THANK YOU</a:t>
            </a:r>
          </a:p>
        </p:txBody>
      </p:sp>
    </p:spTree>
    <p:extLst>
      <p:ext uri="{BB962C8B-B14F-4D97-AF65-F5344CB8AC3E}">
        <p14:creationId xmlns:p14="http://schemas.microsoft.com/office/powerpoint/2010/main" val="31678098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EC12A-C145-2F60-BBB6-80466D43CCAF}"/>
              </a:ext>
            </a:extLst>
          </p:cNvPr>
          <p:cNvSpPr>
            <a:spLocks noGrp="1"/>
          </p:cNvSpPr>
          <p:nvPr>
            <p:ph type="title"/>
          </p:nvPr>
        </p:nvSpPr>
        <p:spPr/>
        <p:txBody>
          <a:bodyPr/>
          <a:lstStyle/>
          <a:p>
            <a:pPr algn="ctr"/>
            <a:r>
              <a:rPr lang="en-US" b="1" dirty="0">
                <a:latin typeface="Times New Roman" panose="02020603050405020304" pitchFamily="18" charset="0"/>
                <a:cs typeface="Times New Roman" panose="02020603050405020304" pitchFamily="18" charset="0"/>
              </a:rPr>
              <a:t>APPROVAL OF MENTOR</a:t>
            </a:r>
          </a:p>
        </p:txBody>
      </p:sp>
      <p:pic>
        <p:nvPicPr>
          <p:cNvPr id="5" name="Content Placeholder 4">
            <a:extLst>
              <a:ext uri="{FF2B5EF4-FFF2-40B4-BE49-F238E27FC236}">
                <a16:creationId xmlns:a16="http://schemas.microsoft.com/office/drawing/2014/main" id="{41E149A7-E344-9C64-14C7-B04196AF32B1}"/>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l="45447" t="30575" r="2769" b="22200"/>
          <a:stretch/>
        </p:blipFill>
        <p:spPr>
          <a:xfrm>
            <a:off x="2328863" y="1690688"/>
            <a:ext cx="7636881" cy="4802187"/>
          </a:xfrm>
        </p:spPr>
      </p:pic>
    </p:spTree>
    <p:extLst>
      <p:ext uri="{BB962C8B-B14F-4D97-AF65-F5344CB8AC3E}">
        <p14:creationId xmlns:p14="http://schemas.microsoft.com/office/powerpoint/2010/main" val="29298562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F54EA-F8E4-2936-6BFD-70B287ACD02C}"/>
              </a:ext>
            </a:extLst>
          </p:cNvPr>
          <p:cNvSpPr>
            <a:spLocks noGrp="1"/>
          </p:cNvSpPr>
          <p:nvPr>
            <p:ph type="title"/>
          </p:nvPr>
        </p:nvSpPr>
        <p:spPr/>
        <p:txBody>
          <a:bodyPr/>
          <a:lstStyle/>
          <a:p>
            <a:pPr algn="ctr"/>
            <a:r>
              <a:rPr lang="en-GB" b="1" dirty="0">
                <a:latin typeface="Times New Roman" panose="02020603050405020304" pitchFamily="18" charset="0"/>
                <a:cs typeface="Times New Roman" panose="02020603050405020304" pitchFamily="18" charset="0"/>
              </a:rPr>
              <a:t>Introduction </a:t>
            </a:r>
            <a:endParaRPr lang="en-US"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DC53F8D1-57BA-3DC8-EF02-87E93C6C2031}"/>
              </a:ext>
            </a:extLst>
          </p:cNvPr>
          <p:cNvSpPr>
            <a:spLocks noGrp="1"/>
          </p:cNvSpPr>
          <p:nvPr>
            <p:ph idx="1"/>
          </p:nvPr>
        </p:nvSpPr>
        <p:spPr>
          <a:xfrm>
            <a:off x="838200" y="1825625"/>
            <a:ext cx="10515600" cy="4903788"/>
          </a:xfrm>
        </p:spPr>
        <p:txBody>
          <a:bodyPr>
            <a:normAutofit fontScale="85000" lnSpcReduction="20000"/>
          </a:bodyPr>
          <a:lstStyle/>
          <a:p>
            <a:pPr algn="just"/>
            <a:r>
              <a:rPr lang="en-GB" sz="3300" dirty="0">
                <a:latin typeface="Times New Roman" panose="02020603050405020304" pitchFamily="18" charset="0"/>
                <a:cs typeface="Times New Roman" panose="02020603050405020304" pitchFamily="18" charset="0"/>
              </a:rPr>
              <a:t>Every hospital’s patient release procedure is a multi-step process that involves numerous personnel and departments. These processes influence and have an impact on the patient discharge procedure.</a:t>
            </a:r>
          </a:p>
          <a:p>
            <a:pPr algn="just"/>
            <a:r>
              <a:rPr lang="en-GB" sz="3300" dirty="0">
                <a:latin typeface="Times New Roman" panose="02020603050405020304" pitchFamily="18" charset="0"/>
                <a:cs typeface="Times New Roman" panose="02020603050405020304" pitchFamily="18" charset="0"/>
              </a:rPr>
              <a:t>Following NABH principles, consistency in structures and procedures, tactical and prompt service planning (year reviews, monthly feedback), and other factors are significant components of such a strategy.</a:t>
            </a:r>
          </a:p>
          <a:p>
            <a:pPr algn="just"/>
            <a:r>
              <a:rPr lang="en-GB" sz="3300" dirty="0">
                <a:latin typeface="Times New Roman" panose="02020603050405020304" pitchFamily="18" charset="0"/>
                <a:cs typeface="Times New Roman" panose="02020603050405020304" pitchFamily="18" charset="0"/>
              </a:rPr>
              <a:t>The purpose of this study was to examine the discharge process for patients who were admitted to the hospital in one of three patient categories: Private, Panel, or TPA. </a:t>
            </a:r>
          </a:p>
          <a:p>
            <a:pPr algn="just"/>
            <a:r>
              <a:rPr lang="en-GB" sz="3300" dirty="0">
                <a:latin typeface="Times New Roman" panose="02020603050405020304" pitchFamily="18" charset="0"/>
                <a:cs typeface="Times New Roman" panose="02020603050405020304" pitchFamily="18" charset="0"/>
              </a:rPr>
              <a:t>It is crucial for hospitals that patients who are admitted are released from their care in a safe and efficient manner that is advantageous to both the patients and the organization</a:t>
            </a:r>
            <a:r>
              <a:rPr lang="en-GB" sz="3300" dirty="0"/>
              <a:t>. </a:t>
            </a:r>
          </a:p>
          <a:p>
            <a:endParaRPr lang="en-US" dirty="0"/>
          </a:p>
        </p:txBody>
      </p:sp>
      <p:pic>
        <p:nvPicPr>
          <p:cNvPr id="4" name="Picture 3">
            <a:extLst>
              <a:ext uri="{FF2B5EF4-FFF2-40B4-BE49-F238E27FC236}">
                <a16:creationId xmlns:a16="http://schemas.microsoft.com/office/drawing/2014/main" id="{35F6FFBF-05E4-2EB4-4346-DFDC246120C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1124789" cy="529437"/>
          </a:xfrm>
          <a:prstGeom prst="rect">
            <a:avLst/>
          </a:prstGeom>
        </p:spPr>
      </p:pic>
    </p:spTree>
    <p:extLst>
      <p:ext uri="{BB962C8B-B14F-4D97-AF65-F5344CB8AC3E}">
        <p14:creationId xmlns:p14="http://schemas.microsoft.com/office/powerpoint/2010/main" val="2605939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43D4AD-4091-CEC7-59D5-F7041760241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EB16FF4-F3EB-191E-85CE-9624B09D8D60}"/>
              </a:ext>
            </a:extLst>
          </p:cNvPr>
          <p:cNvSpPr>
            <a:spLocks noGrp="1"/>
          </p:cNvSpPr>
          <p:nvPr>
            <p:ph idx="1"/>
          </p:nvPr>
        </p:nvSpPr>
        <p:spPr/>
        <p:txBody>
          <a:bodyPr>
            <a:normAutofit/>
          </a:bodyPr>
          <a:lstStyle/>
          <a:p>
            <a:r>
              <a:rPr lang="en-GB" dirty="0">
                <a:latin typeface="Times New Roman" panose="02020603050405020304" pitchFamily="18" charset="0"/>
                <a:cs typeface="Times New Roman" panose="02020603050405020304" pitchFamily="18" charset="0"/>
              </a:rPr>
              <a:t>As per B.M. </a:t>
            </a:r>
            <a:r>
              <a:rPr lang="en-GB" dirty="0" err="1">
                <a:latin typeface="Times New Roman" panose="02020603050405020304" pitchFamily="18" charset="0"/>
                <a:cs typeface="Times New Roman" panose="02020603050405020304" pitchFamily="18" charset="0"/>
              </a:rPr>
              <a:t>Sakharkar</a:t>
            </a:r>
            <a:r>
              <a:rPr lang="en-GB" dirty="0">
                <a:latin typeface="Times New Roman" panose="02020603050405020304" pitchFamily="18" charset="0"/>
                <a:cs typeface="Times New Roman" panose="02020603050405020304" pitchFamily="18" charset="0"/>
              </a:rPr>
              <a:t> (The Author of ‘Principles of Hospital Administration and Planning’), “Discharge is the release of an admitted patient from the hospital”.
As per NABH, “Discharge is a process by which a patient is shifted out from the hospital with all concerned medical summaries ensuring stability”.</a:t>
            </a:r>
          </a:p>
          <a:p>
            <a:r>
              <a:rPr lang="en-GB" dirty="0">
                <a:latin typeface="Times New Roman" panose="02020603050405020304" pitchFamily="18" charset="0"/>
                <a:cs typeface="Times New Roman" panose="02020603050405020304" pitchFamily="18" charset="0"/>
              </a:rPr>
              <a:t>When the consultant determines that the patient is well enough to continue receiving home care services or needs to be transferred to a different category of facility (rehabilitation, mental), the discharge process begins. </a:t>
            </a:r>
          </a:p>
          <a:p>
            <a:endParaRPr lang="en-GB" dirty="0"/>
          </a:p>
          <a:p>
            <a:endParaRPr lang="en-GB" dirty="0"/>
          </a:p>
          <a:p>
            <a:endParaRPr lang="en-US" dirty="0"/>
          </a:p>
        </p:txBody>
      </p:sp>
      <p:pic>
        <p:nvPicPr>
          <p:cNvPr id="4" name="Picture 3">
            <a:extLst>
              <a:ext uri="{FF2B5EF4-FFF2-40B4-BE49-F238E27FC236}">
                <a16:creationId xmlns:a16="http://schemas.microsoft.com/office/drawing/2014/main" id="{4FAD7284-B4F2-89EE-4388-9408392C887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1124789" cy="529437"/>
          </a:xfrm>
          <a:prstGeom prst="rect">
            <a:avLst/>
          </a:prstGeom>
        </p:spPr>
      </p:pic>
    </p:spTree>
    <p:extLst>
      <p:ext uri="{BB962C8B-B14F-4D97-AF65-F5344CB8AC3E}">
        <p14:creationId xmlns:p14="http://schemas.microsoft.com/office/powerpoint/2010/main" val="37345078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3D089B-DABF-0BD0-BD72-50775141C2C1}"/>
              </a:ext>
            </a:extLst>
          </p:cNvPr>
          <p:cNvSpPr>
            <a:spLocks noGrp="1"/>
          </p:cNvSpPr>
          <p:nvPr>
            <p:ph type="title"/>
          </p:nvPr>
        </p:nvSpPr>
        <p:spPr/>
        <p:txBody>
          <a:bodyPr/>
          <a:lstStyle/>
          <a:p>
            <a:pPr algn="ctr"/>
            <a:r>
              <a:rPr lang="en-GB" b="1" dirty="0">
                <a:latin typeface="Times New Roman" panose="02020603050405020304" pitchFamily="18" charset="0"/>
                <a:cs typeface="Times New Roman" panose="02020603050405020304" pitchFamily="18" charset="0"/>
              </a:rPr>
              <a:t>Aims and objectives </a:t>
            </a:r>
            <a:endParaRPr lang="en-US"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D55936B7-7F2C-187C-2D42-72D266BA510D}"/>
              </a:ext>
            </a:extLst>
          </p:cNvPr>
          <p:cNvSpPr>
            <a:spLocks noGrp="1"/>
          </p:cNvSpPr>
          <p:nvPr>
            <p:ph idx="1"/>
          </p:nvPr>
        </p:nvSpPr>
        <p:spPr/>
        <p:txBody>
          <a:bodyPr/>
          <a:lstStyle/>
          <a:p>
            <a:pPr marL="0" indent="0">
              <a:buNone/>
            </a:pPr>
            <a:endParaRPr lang="en-GB" dirty="0"/>
          </a:p>
          <a:p>
            <a:pPr marL="0" indent="0">
              <a:buNone/>
            </a:pPr>
            <a:r>
              <a:rPr lang="en-GB" dirty="0"/>
              <a:t> </a:t>
            </a:r>
          </a:p>
        </p:txBody>
      </p:sp>
      <p:sp>
        <p:nvSpPr>
          <p:cNvPr id="4" name="Rectangle 3">
            <a:extLst>
              <a:ext uri="{FF2B5EF4-FFF2-40B4-BE49-F238E27FC236}">
                <a16:creationId xmlns:a16="http://schemas.microsoft.com/office/drawing/2014/main" id="{9EC43F5A-E828-114F-2C42-CBB11B6CAF02}"/>
              </a:ext>
            </a:extLst>
          </p:cNvPr>
          <p:cNvSpPr/>
          <p:nvPr/>
        </p:nvSpPr>
        <p:spPr>
          <a:xfrm>
            <a:off x="468085" y="4093030"/>
            <a:ext cx="4931229" cy="18288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u="sng" dirty="0">
                <a:latin typeface="Times New Roman" panose="02020603050405020304" pitchFamily="18" charset="0"/>
                <a:cs typeface="Times New Roman" panose="02020603050405020304" pitchFamily="18" charset="0"/>
              </a:rPr>
              <a:t>Primary Objective </a:t>
            </a:r>
          </a:p>
          <a:p>
            <a:pPr algn="ctr"/>
            <a:r>
              <a:rPr lang="en-GB" dirty="0">
                <a:latin typeface="Times New Roman" panose="02020603050405020304" pitchFamily="18" charset="0"/>
                <a:cs typeface="Times New Roman" panose="02020603050405020304" pitchFamily="18" charset="0"/>
              </a:rPr>
              <a:t>To access the discharge time for Cash, Panel and TPA patients and find actual cause of delay. </a:t>
            </a:r>
            <a:endParaRPr lang="en-US" dirty="0">
              <a:latin typeface="Times New Roman" panose="02020603050405020304" pitchFamily="18" charset="0"/>
              <a:cs typeface="Times New Roman" panose="02020603050405020304" pitchFamily="18" charset="0"/>
            </a:endParaRPr>
          </a:p>
        </p:txBody>
      </p:sp>
      <p:sp>
        <p:nvSpPr>
          <p:cNvPr id="6" name="Rectangle 5">
            <a:extLst>
              <a:ext uri="{FF2B5EF4-FFF2-40B4-BE49-F238E27FC236}">
                <a16:creationId xmlns:a16="http://schemas.microsoft.com/office/drawing/2014/main" id="{FDFD620E-62FC-2E1C-1310-269D1F557FF3}"/>
              </a:ext>
            </a:extLst>
          </p:cNvPr>
          <p:cNvSpPr/>
          <p:nvPr/>
        </p:nvSpPr>
        <p:spPr>
          <a:xfrm>
            <a:off x="6792688" y="4093030"/>
            <a:ext cx="4931229" cy="18288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u="sng" dirty="0">
                <a:latin typeface="Times New Roman" panose="02020603050405020304" pitchFamily="18" charset="0"/>
                <a:cs typeface="Times New Roman" panose="02020603050405020304" pitchFamily="18" charset="0"/>
              </a:rPr>
              <a:t>Secondary objective</a:t>
            </a:r>
          </a:p>
          <a:p>
            <a:pPr algn="ctr"/>
            <a:r>
              <a:rPr lang="en-GB" dirty="0">
                <a:latin typeface="Times New Roman" panose="02020603050405020304" pitchFamily="18" charset="0"/>
                <a:cs typeface="Times New Roman" panose="02020603050405020304" pitchFamily="18" charset="0"/>
              </a:rPr>
              <a:t>To provide suggestions for operational improvement and improve quality of patient care.</a:t>
            </a:r>
            <a:endParaRPr lang="en-US" dirty="0">
              <a:latin typeface="Times New Roman" panose="02020603050405020304" pitchFamily="18" charset="0"/>
              <a:cs typeface="Times New Roman" panose="02020603050405020304" pitchFamily="18" charset="0"/>
            </a:endParaRPr>
          </a:p>
        </p:txBody>
      </p:sp>
      <p:sp>
        <p:nvSpPr>
          <p:cNvPr id="8" name="Rectangle 7">
            <a:extLst>
              <a:ext uri="{FF2B5EF4-FFF2-40B4-BE49-F238E27FC236}">
                <a16:creationId xmlns:a16="http://schemas.microsoft.com/office/drawing/2014/main" id="{5FA10C7E-9B17-F180-C870-629DE98247DB}"/>
              </a:ext>
            </a:extLst>
          </p:cNvPr>
          <p:cNvSpPr/>
          <p:nvPr/>
        </p:nvSpPr>
        <p:spPr>
          <a:xfrm>
            <a:off x="3630385" y="1977459"/>
            <a:ext cx="4931229" cy="18288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u="sng" dirty="0">
                <a:latin typeface="Times New Roman" panose="02020603050405020304" pitchFamily="18" charset="0"/>
                <a:cs typeface="Times New Roman" panose="02020603050405020304" pitchFamily="18" charset="0"/>
              </a:rPr>
              <a:t>AIM</a:t>
            </a:r>
          </a:p>
          <a:p>
            <a:pPr algn="ctr"/>
            <a:r>
              <a:rPr lang="en-GB" dirty="0">
                <a:latin typeface="Times New Roman" panose="02020603050405020304" pitchFamily="18" charset="0"/>
                <a:cs typeface="Times New Roman" panose="02020603050405020304" pitchFamily="18" charset="0"/>
              </a:rPr>
              <a:t>To</a:t>
            </a:r>
            <a:r>
              <a:rPr lang="en-GB" b="1" dirty="0">
                <a:latin typeface="Times New Roman" panose="02020603050405020304" pitchFamily="18" charset="0"/>
                <a:cs typeface="Times New Roman" panose="02020603050405020304" pitchFamily="18" charset="0"/>
              </a:rPr>
              <a:t> </a:t>
            </a:r>
            <a:r>
              <a:rPr lang="en-GB" dirty="0">
                <a:latin typeface="Times New Roman" panose="02020603050405020304" pitchFamily="18" charset="0"/>
                <a:cs typeface="Times New Roman" panose="02020603050405020304" pitchFamily="18" charset="0"/>
              </a:rPr>
              <a:t>study the process of discharge and </a:t>
            </a:r>
            <a:r>
              <a:rPr lang="en-GB" dirty="0" err="1">
                <a:latin typeface="Times New Roman" panose="02020603050405020304" pitchFamily="18" charset="0"/>
                <a:cs typeface="Times New Roman" panose="02020603050405020304" pitchFamily="18" charset="0"/>
              </a:rPr>
              <a:t>analyze</a:t>
            </a:r>
            <a:r>
              <a:rPr lang="en-GB" dirty="0">
                <a:latin typeface="Times New Roman" panose="02020603050405020304" pitchFamily="18" charset="0"/>
                <a:cs typeface="Times New Roman" panose="02020603050405020304" pitchFamily="18" charset="0"/>
              </a:rPr>
              <a:t> the gaps and scope of operational improvement in the discharge process at </a:t>
            </a:r>
            <a:r>
              <a:rPr lang="en-GB" dirty="0" err="1">
                <a:latin typeface="Times New Roman" panose="02020603050405020304" pitchFamily="18" charset="0"/>
                <a:cs typeface="Times New Roman" panose="02020603050405020304" pitchFamily="18" charset="0"/>
              </a:rPr>
              <a:t>Yashoda</a:t>
            </a:r>
            <a:r>
              <a:rPr lang="en-GB" dirty="0">
                <a:latin typeface="Times New Roman" panose="02020603050405020304" pitchFamily="18" charset="0"/>
                <a:cs typeface="Times New Roman" panose="02020603050405020304" pitchFamily="18" charset="0"/>
              </a:rPr>
              <a:t> Hospital, Sanjay Nagar, Ghaziabad.</a:t>
            </a:r>
          </a:p>
        </p:txBody>
      </p:sp>
      <p:pic>
        <p:nvPicPr>
          <p:cNvPr id="5" name="Picture 4">
            <a:extLst>
              <a:ext uri="{FF2B5EF4-FFF2-40B4-BE49-F238E27FC236}">
                <a16:creationId xmlns:a16="http://schemas.microsoft.com/office/drawing/2014/main" id="{EC5E2086-5A99-716A-948C-5C920C1E005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1124789" cy="529437"/>
          </a:xfrm>
          <a:prstGeom prst="rect">
            <a:avLst/>
          </a:prstGeom>
        </p:spPr>
      </p:pic>
    </p:spTree>
    <p:extLst>
      <p:ext uri="{BB962C8B-B14F-4D97-AF65-F5344CB8AC3E}">
        <p14:creationId xmlns:p14="http://schemas.microsoft.com/office/powerpoint/2010/main" val="4051544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90FF78-6288-E776-8D16-136E93F5E775}"/>
              </a:ext>
            </a:extLst>
          </p:cNvPr>
          <p:cNvSpPr>
            <a:spLocks noGrp="1"/>
          </p:cNvSpPr>
          <p:nvPr>
            <p:ph type="title"/>
          </p:nvPr>
        </p:nvSpPr>
        <p:spPr/>
        <p:txBody>
          <a:bodyPr/>
          <a:lstStyle/>
          <a:p>
            <a:pPr algn="ctr"/>
            <a:r>
              <a:rPr lang="en-GB" b="1" dirty="0">
                <a:latin typeface="Times New Roman" panose="02020603050405020304" pitchFamily="18" charset="0"/>
                <a:cs typeface="Times New Roman" panose="02020603050405020304" pitchFamily="18" charset="0"/>
              </a:rPr>
              <a:t>Methodology</a:t>
            </a:r>
            <a:r>
              <a:rPr lang="en-GB" dirty="0"/>
              <a:t> </a:t>
            </a:r>
            <a:endParaRPr lang="en-US" dirty="0"/>
          </a:p>
        </p:txBody>
      </p:sp>
      <p:sp>
        <p:nvSpPr>
          <p:cNvPr id="3" name="Content Placeholder 2">
            <a:extLst>
              <a:ext uri="{FF2B5EF4-FFF2-40B4-BE49-F238E27FC236}">
                <a16:creationId xmlns:a16="http://schemas.microsoft.com/office/drawing/2014/main" id="{DE26DF22-FFE9-03DE-7093-A4EAA7D2608D}"/>
              </a:ext>
            </a:extLst>
          </p:cNvPr>
          <p:cNvSpPr>
            <a:spLocks noGrp="1"/>
          </p:cNvSpPr>
          <p:nvPr>
            <p:ph idx="1"/>
          </p:nvPr>
        </p:nvSpPr>
        <p:spPr/>
        <p:txBody>
          <a:bodyPr>
            <a:normAutofit/>
          </a:bodyPr>
          <a:lstStyle/>
          <a:p>
            <a:r>
              <a:rPr lang="en-GB" b="1" dirty="0">
                <a:latin typeface="Times New Roman" panose="02020603050405020304" pitchFamily="18" charset="0"/>
                <a:cs typeface="Times New Roman" panose="02020603050405020304" pitchFamily="18" charset="0"/>
              </a:rPr>
              <a:t>Study design </a:t>
            </a:r>
            <a:r>
              <a:rPr lang="en-GB" dirty="0">
                <a:latin typeface="Times New Roman" panose="02020603050405020304" pitchFamily="18" charset="0"/>
                <a:cs typeface="Times New Roman" panose="02020603050405020304" pitchFamily="18" charset="0"/>
              </a:rPr>
              <a:t>– A cross sectional study based on Observation and on process mapping and Quantitative research enumerating the percentage of discharges within time and enumerate analyses i.e., the time span of each of the steps for discharge as well as various elements leading to discharge on or off time.</a:t>
            </a:r>
          </a:p>
          <a:p>
            <a:r>
              <a:rPr lang="en-GB" b="1" dirty="0">
                <a:latin typeface="Times New Roman" panose="02020603050405020304" pitchFamily="18" charset="0"/>
                <a:cs typeface="Times New Roman" panose="02020603050405020304" pitchFamily="18" charset="0"/>
              </a:rPr>
              <a:t>Study area</a:t>
            </a:r>
            <a:r>
              <a:rPr lang="en-GB" dirty="0">
                <a:latin typeface="Times New Roman" panose="02020603050405020304" pitchFamily="18" charset="0"/>
                <a:cs typeface="Times New Roman" panose="02020603050405020304" pitchFamily="18" charset="0"/>
              </a:rPr>
              <a:t>- IPD area of </a:t>
            </a:r>
            <a:r>
              <a:rPr lang="en-GB" dirty="0" err="1">
                <a:latin typeface="Times New Roman" panose="02020603050405020304" pitchFamily="18" charset="0"/>
                <a:cs typeface="Times New Roman" panose="02020603050405020304" pitchFamily="18" charset="0"/>
              </a:rPr>
              <a:t>Yashoda</a:t>
            </a:r>
            <a:r>
              <a:rPr lang="en-GB" dirty="0">
                <a:latin typeface="Times New Roman" panose="02020603050405020304" pitchFamily="18" charset="0"/>
                <a:cs typeface="Times New Roman" panose="02020603050405020304" pitchFamily="18" charset="0"/>
              </a:rPr>
              <a:t> </a:t>
            </a:r>
            <a:r>
              <a:rPr lang="en-GB" dirty="0" err="1">
                <a:latin typeface="Times New Roman" panose="02020603050405020304" pitchFamily="18" charset="0"/>
                <a:cs typeface="Times New Roman" panose="02020603050405020304" pitchFamily="18" charset="0"/>
              </a:rPr>
              <a:t>Superspeciality</a:t>
            </a:r>
            <a:r>
              <a:rPr lang="en-GB" dirty="0">
                <a:latin typeface="Times New Roman" panose="02020603050405020304" pitchFamily="18" charset="0"/>
                <a:cs typeface="Times New Roman" panose="02020603050405020304" pitchFamily="18" charset="0"/>
              </a:rPr>
              <a:t> Hospital and cancer institute that includes private, semi-private, general and </a:t>
            </a:r>
            <a:r>
              <a:rPr lang="en-GB" dirty="0" err="1">
                <a:latin typeface="Times New Roman" panose="02020603050405020304" pitchFamily="18" charset="0"/>
                <a:cs typeface="Times New Roman" panose="02020603050405020304" pitchFamily="18" charset="0"/>
              </a:rPr>
              <a:t>onco</a:t>
            </a:r>
            <a:r>
              <a:rPr lang="en-GB" dirty="0">
                <a:latin typeface="Times New Roman" panose="02020603050405020304" pitchFamily="18" charset="0"/>
                <a:cs typeface="Times New Roman" panose="02020603050405020304" pitchFamily="18" charset="0"/>
              </a:rPr>
              <a:t>-surgical wards. </a:t>
            </a:r>
          </a:p>
          <a:p>
            <a:r>
              <a:rPr lang="en-GB" b="1" dirty="0">
                <a:latin typeface="Times New Roman" panose="02020603050405020304" pitchFamily="18" charset="0"/>
                <a:cs typeface="Times New Roman" panose="02020603050405020304" pitchFamily="18" charset="0"/>
              </a:rPr>
              <a:t>Sampling method</a:t>
            </a:r>
            <a:r>
              <a:rPr lang="en-GB" dirty="0">
                <a:latin typeface="Times New Roman" panose="02020603050405020304" pitchFamily="18" charset="0"/>
                <a:cs typeface="Times New Roman" panose="02020603050405020304" pitchFamily="18" charset="0"/>
              </a:rPr>
              <a:t> – Purposive Sampling</a:t>
            </a:r>
          </a:p>
          <a:p>
            <a:pPr marL="0" indent="0">
              <a:buNone/>
            </a:pPr>
            <a:endParaRPr lang="en-GB" dirty="0"/>
          </a:p>
        </p:txBody>
      </p:sp>
      <p:pic>
        <p:nvPicPr>
          <p:cNvPr id="4" name="Picture 3">
            <a:extLst>
              <a:ext uri="{FF2B5EF4-FFF2-40B4-BE49-F238E27FC236}">
                <a16:creationId xmlns:a16="http://schemas.microsoft.com/office/drawing/2014/main" id="{01742277-A0F5-B287-F459-EE817B22D72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1124789" cy="529437"/>
          </a:xfrm>
          <a:prstGeom prst="rect">
            <a:avLst/>
          </a:prstGeom>
        </p:spPr>
      </p:pic>
    </p:spTree>
    <p:extLst>
      <p:ext uri="{BB962C8B-B14F-4D97-AF65-F5344CB8AC3E}">
        <p14:creationId xmlns:p14="http://schemas.microsoft.com/office/powerpoint/2010/main" val="28379764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0BACBB2-946C-583C-C7DE-8913C65C5AB6}"/>
              </a:ext>
            </a:extLst>
          </p:cNvPr>
          <p:cNvSpPr>
            <a:spLocks noGrp="1"/>
          </p:cNvSpPr>
          <p:nvPr>
            <p:ph idx="1"/>
          </p:nvPr>
        </p:nvSpPr>
        <p:spPr>
          <a:xfrm>
            <a:off x="838200" y="815974"/>
            <a:ext cx="10515600" cy="5427664"/>
          </a:xfrm>
        </p:spPr>
        <p:txBody>
          <a:bodyPr>
            <a:normAutofit/>
          </a:bodyPr>
          <a:lstStyle/>
          <a:p>
            <a:endParaRPr lang="en-GB" b="1" dirty="0">
              <a:latin typeface="Times New Roman" panose="02020603050405020304" pitchFamily="18" charset="0"/>
              <a:cs typeface="Times New Roman" panose="02020603050405020304" pitchFamily="18" charset="0"/>
            </a:endParaRPr>
          </a:p>
          <a:p>
            <a:endParaRPr lang="en-GB" b="1" dirty="0">
              <a:latin typeface="Times New Roman" panose="02020603050405020304" pitchFamily="18" charset="0"/>
              <a:cs typeface="Times New Roman" panose="02020603050405020304" pitchFamily="18" charset="0"/>
            </a:endParaRPr>
          </a:p>
          <a:p>
            <a:r>
              <a:rPr lang="en-GB" b="1" dirty="0">
                <a:latin typeface="Times New Roman" panose="02020603050405020304" pitchFamily="18" charset="0"/>
                <a:cs typeface="Times New Roman" panose="02020603050405020304" pitchFamily="18" charset="0"/>
              </a:rPr>
              <a:t>Sample Size</a:t>
            </a:r>
            <a:r>
              <a:rPr lang="en-GB" dirty="0">
                <a:latin typeface="Times New Roman" panose="02020603050405020304" pitchFamily="18" charset="0"/>
                <a:cs typeface="Times New Roman" panose="02020603050405020304" pitchFamily="18" charset="0"/>
              </a:rPr>
              <a:t>- 60 patients</a:t>
            </a:r>
          </a:p>
          <a:p>
            <a:pPr marL="0" indent="0">
              <a:buNone/>
            </a:pPr>
            <a:endParaRPr lang="en-GB" dirty="0">
              <a:latin typeface="Times New Roman" panose="02020603050405020304" pitchFamily="18" charset="0"/>
              <a:cs typeface="Times New Roman" panose="02020603050405020304" pitchFamily="18" charset="0"/>
            </a:endParaRPr>
          </a:p>
          <a:p>
            <a:endParaRPr lang="en-GB" dirty="0">
              <a:latin typeface="Times New Roman" panose="02020603050405020304" pitchFamily="18" charset="0"/>
              <a:cs typeface="Times New Roman" panose="02020603050405020304" pitchFamily="18" charset="0"/>
            </a:endParaRPr>
          </a:p>
          <a:p>
            <a:r>
              <a:rPr lang="en-GB" b="1" dirty="0">
                <a:latin typeface="Times New Roman" panose="02020603050405020304" pitchFamily="18" charset="0"/>
                <a:cs typeface="Times New Roman" panose="02020603050405020304" pitchFamily="18" charset="0"/>
              </a:rPr>
              <a:t>Data collection tool</a:t>
            </a:r>
            <a:r>
              <a:rPr lang="en-GB" dirty="0">
                <a:latin typeface="Times New Roman" panose="02020603050405020304" pitchFamily="18" charset="0"/>
                <a:cs typeface="Times New Roman" panose="02020603050405020304" pitchFamily="18" charset="0"/>
              </a:rPr>
              <a:t>- Participant observation </a:t>
            </a:r>
          </a:p>
          <a:p>
            <a:r>
              <a:rPr lang="en-GB" b="1" dirty="0">
                <a:latin typeface="Times New Roman" panose="02020603050405020304" pitchFamily="18" charset="0"/>
                <a:cs typeface="Times New Roman" panose="02020603050405020304" pitchFamily="18" charset="0"/>
              </a:rPr>
              <a:t>Study Duration</a:t>
            </a:r>
            <a:r>
              <a:rPr lang="en-GB" dirty="0">
                <a:latin typeface="Times New Roman" panose="02020603050405020304" pitchFamily="18" charset="0"/>
                <a:cs typeface="Times New Roman" panose="02020603050405020304" pitchFamily="18" charset="0"/>
              </a:rPr>
              <a:t> –1 month</a:t>
            </a:r>
          </a:p>
          <a:p>
            <a:r>
              <a:rPr lang="en-GB" b="1" dirty="0">
                <a:latin typeface="Times New Roman" panose="02020603050405020304" pitchFamily="18" charset="0"/>
                <a:cs typeface="Times New Roman" panose="02020603050405020304" pitchFamily="18" charset="0"/>
              </a:rPr>
              <a:t>Inclusion Criteria</a:t>
            </a:r>
            <a:r>
              <a:rPr lang="en-GB" dirty="0">
                <a:latin typeface="Times New Roman" panose="02020603050405020304" pitchFamily="18" charset="0"/>
                <a:cs typeface="Times New Roman" panose="02020603050405020304" pitchFamily="18" charset="0"/>
              </a:rPr>
              <a:t> – IPD patients who are admitted in the ward of the hospital</a:t>
            </a:r>
          </a:p>
          <a:p>
            <a:r>
              <a:rPr lang="en-GB" b="1" dirty="0">
                <a:latin typeface="Times New Roman" panose="02020603050405020304" pitchFamily="18" charset="0"/>
                <a:cs typeface="Times New Roman" panose="02020603050405020304" pitchFamily="18" charset="0"/>
              </a:rPr>
              <a:t>Exclusion Criteria</a:t>
            </a:r>
            <a:r>
              <a:rPr lang="en-GB" dirty="0">
                <a:latin typeface="Times New Roman" panose="02020603050405020304" pitchFamily="18" charset="0"/>
                <a:cs typeface="Times New Roman" panose="02020603050405020304" pitchFamily="18" charset="0"/>
              </a:rPr>
              <a:t> – Patients of daycare department, ER, SICU, LAMA discharges. </a:t>
            </a:r>
          </a:p>
        </p:txBody>
      </p:sp>
      <p:sp>
        <p:nvSpPr>
          <p:cNvPr id="9" name="Rectangle 8">
            <a:extLst>
              <a:ext uri="{FF2B5EF4-FFF2-40B4-BE49-F238E27FC236}">
                <a16:creationId xmlns:a16="http://schemas.microsoft.com/office/drawing/2014/main" id="{094642C9-771B-FEC6-4006-E8A698B00CE3}"/>
              </a:ext>
            </a:extLst>
          </p:cNvPr>
          <p:cNvSpPr/>
          <p:nvPr/>
        </p:nvSpPr>
        <p:spPr>
          <a:xfrm>
            <a:off x="6402160" y="1179058"/>
            <a:ext cx="2775857" cy="18288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latin typeface="Times New Roman" panose="02020603050405020304" pitchFamily="18" charset="0"/>
                <a:cs typeface="Times New Roman" panose="02020603050405020304" pitchFamily="18" charset="0"/>
              </a:rPr>
              <a:t>Cash patients- 20
Panel patients- 20
TPA patients – 20</a:t>
            </a:r>
            <a:endParaRPr lang="en-US" dirty="0">
              <a:latin typeface="Times New Roman" panose="02020603050405020304" pitchFamily="18" charset="0"/>
              <a:cs typeface="Times New Roman" panose="02020603050405020304" pitchFamily="18" charset="0"/>
            </a:endParaRPr>
          </a:p>
        </p:txBody>
      </p:sp>
      <p:sp>
        <p:nvSpPr>
          <p:cNvPr id="10" name="Arrow: Right 9">
            <a:extLst>
              <a:ext uri="{FF2B5EF4-FFF2-40B4-BE49-F238E27FC236}">
                <a16:creationId xmlns:a16="http://schemas.microsoft.com/office/drawing/2014/main" id="{D746990E-B90C-B2CC-9EE1-B72E99F0B0CE}"/>
              </a:ext>
            </a:extLst>
          </p:cNvPr>
          <p:cNvSpPr/>
          <p:nvPr/>
        </p:nvSpPr>
        <p:spPr>
          <a:xfrm>
            <a:off x="5018316" y="1826758"/>
            <a:ext cx="1240971" cy="533401"/>
          </a:xfrm>
          <a:prstGeom prst="rightArrow">
            <a:avLst>
              <a:gd name="adj1" fmla="val 50000"/>
              <a:gd name="adj2" fmla="val 79567"/>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 name="Picture 1">
            <a:extLst>
              <a:ext uri="{FF2B5EF4-FFF2-40B4-BE49-F238E27FC236}">
                <a16:creationId xmlns:a16="http://schemas.microsoft.com/office/drawing/2014/main" id="{359000F6-2666-04EB-FA42-5FB315686D7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1124789" cy="529437"/>
          </a:xfrm>
          <a:prstGeom prst="rect">
            <a:avLst/>
          </a:prstGeom>
        </p:spPr>
      </p:pic>
    </p:spTree>
    <p:extLst>
      <p:ext uri="{BB962C8B-B14F-4D97-AF65-F5344CB8AC3E}">
        <p14:creationId xmlns:p14="http://schemas.microsoft.com/office/powerpoint/2010/main" val="10979452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303CC7A-E342-9183-4614-9E9857E2C893}"/>
              </a:ext>
            </a:extLst>
          </p:cNvPr>
          <p:cNvSpPr/>
          <p:nvPr/>
        </p:nvSpPr>
        <p:spPr>
          <a:xfrm>
            <a:off x="2571750" y="385763"/>
            <a:ext cx="5986463" cy="4572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latin typeface="Times New Roman" panose="02020603050405020304" pitchFamily="18" charset="0"/>
                <a:cs typeface="Times New Roman" panose="02020603050405020304" pitchFamily="18" charset="0"/>
              </a:rPr>
              <a:t>DISCHARGE ADVISED BY CONSULTANT</a:t>
            </a:r>
          </a:p>
        </p:txBody>
      </p:sp>
      <p:sp>
        <p:nvSpPr>
          <p:cNvPr id="3" name="Rectangle 2">
            <a:extLst>
              <a:ext uri="{FF2B5EF4-FFF2-40B4-BE49-F238E27FC236}">
                <a16:creationId xmlns:a16="http://schemas.microsoft.com/office/drawing/2014/main" id="{5F89126E-DB1E-CE27-5373-5BB91ABC229C}"/>
              </a:ext>
            </a:extLst>
          </p:cNvPr>
          <p:cNvSpPr/>
          <p:nvPr/>
        </p:nvSpPr>
        <p:spPr>
          <a:xfrm>
            <a:off x="2571750" y="1223963"/>
            <a:ext cx="5986463" cy="4572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latin typeface="Times New Roman" panose="02020603050405020304" pitchFamily="18" charset="0"/>
                <a:cs typeface="Times New Roman" panose="02020603050405020304" pitchFamily="18" charset="0"/>
              </a:rPr>
              <a:t>PREPARATION OF ROUGH SUMMARY</a:t>
            </a:r>
          </a:p>
        </p:txBody>
      </p:sp>
      <p:sp>
        <p:nvSpPr>
          <p:cNvPr id="4" name="Rectangle 3">
            <a:extLst>
              <a:ext uri="{FF2B5EF4-FFF2-40B4-BE49-F238E27FC236}">
                <a16:creationId xmlns:a16="http://schemas.microsoft.com/office/drawing/2014/main" id="{8AD2CDAB-C3C3-03F0-9CEC-8AA1A02C8B4D}"/>
              </a:ext>
            </a:extLst>
          </p:cNvPr>
          <p:cNvSpPr/>
          <p:nvPr/>
        </p:nvSpPr>
        <p:spPr>
          <a:xfrm>
            <a:off x="2571750" y="2062163"/>
            <a:ext cx="5986463" cy="4572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latin typeface="Times New Roman" panose="02020603050405020304" pitchFamily="18" charset="0"/>
                <a:cs typeface="Times New Roman" panose="02020603050405020304" pitchFamily="18" charset="0"/>
              </a:rPr>
              <a:t>PREPARATION OF FINAL SUMMARY</a:t>
            </a:r>
          </a:p>
        </p:txBody>
      </p:sp>
      <p:sp>
        <p:nvSpPr>
          <p:cNvPr id="5" name="Rectangle 4">
            <a:extLst>
              <a:ext uri="{FF2B5EF4-FFF2-40B4-BE49-F238E27FC236}">
                <a16:creationId xmlns:a16="http://schemas.microsoft.com/office/drawing/2014/main" id="{6775F158-224F-231D-CD74-7D07A04C4437}"/>
              </a:ext>
            </a:extLst>
          </p:cNvPr>
          <p:cNvSpPr/>
          <p:nvPr/>
        </p:nvSpPr>
        <p:spPr>
          <a:xfrm>
            <a:off x="2571749" y="2900363"/>
            <a:ext cx="5986463" cy="4572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latin typeface="Times New Roman" panose="02020603050405020304" pitchFamily="18" charset="0"/>
                <a:cs typeface="Times New Roman" panose="02020603050405020304" pitchFamily="18" charset="0"/>
              </a:rPr>
              <a:t>FILE SENT TO BILLING DEPARTMENT</a:t>
            </a:r>
          </a:p>
        </p:txBody>
      </p:sp>
      <p:sp>
        <p:nvSpPr>
          <p:cNvPr id="6" name="Rectangle 5">
            <a:extLst>
              <a:ext uri="{FF2B5EF4-FFF2-40B4-BE49-F238E27FC236}">
                <a16:creationId xmlns:a16="http://schemas.microsoft.com/office/drawing/2014/main" id="{73027920-2E30-3F03-F0F5-E72477FACB69}"/>
              </a:ext>
            </a:extLst>
          </p:cNvPr>
          <p:cNvSpPr/>
          <p:nvPr/>
        </p:nvSpPr>
        <p:spPr>
          <a:xfrm>
            <a:off x="2571749" y="3738563"/>
            <a:ext cx="5986463" cy="4572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marL="0" marR="0" algn="ctr">
              <a:lnSpc>
                <a:spcPct val="107000"/>
              </a:lnSpc>
              <a:spcBef>
                <a:spcPts val="0"/>
              </a:spcBef>
              <a:spcAft>
                <a:spcPts val="800"/>
              </a:spcAft>
            </a:pPr>
            <a:r>
              <a:rPr lang="en-US" sz="18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GATE PASS ISSUED BY BILLING DEPARTMENT</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Rectangle 6">
            <a:extLst>
              <a:ext uri="{FF2B5EF4-FFF2-40B4-BE49-F238E27FC236}">
                <a16:creationId xmlns:a16="http://schemas.microsoft.com/office/drawing/2014/main" id="{AF30EE1D-EF27-C3AE-DED7-C0D49A0C15DA}"/>
              </a:ext>
            </a:extLst>
          </p:cNvPr>
          <p:cNvSpPr/>
          <p:nvPr/>
        </p:nvSpPr>
        <p:spPr>
          <a:xfrm>
            <a:off x="2571749" y="4576763"/>
            <a:ext cx="5986463" cy="4572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marL="0" marR="0" algn="ctr">
              <a:lnSpc>
                <a:spcPct val="107000"/>
              </a:lnSpc>
              <a:spcBef>
                <a:spcPts val="0"/>
              </a:spcBef>
              <a:spcAft>
                <a:spcPts val="800"/>
              </a:spcAft>
            </a:pPr>
            <a:r>
              <a:rPr lang="en-US" sz="1800" kern="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GATE PASS RECEIVED IN WARD</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Rectangle 7">
            <a:extLst>
              <a:ext uri="{FF2B5EF4-FFF2-40B4-BE49-F238E27FC236}">
                <a16:creationId xmlns:a16="http://schemas.microsoft.com/office/drawing/2014/main" id="{A2D651EB-AC7B-247A-86D2-19D53EDD3D05}"/>
              </a:ext>
            </a:extLst>
          </p:cNvPr>
          <p:cNvSpPr/>
          <p:nvPr/>
        </p:nvSpPr>
        <p:spPr>
          <a:xfrm>
            <a:off x="2571748" y="5453062"/>
            <a:ext cx="5986463" cy="66198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marL="0" marR="0" algn="ctr">
              <a:lnSpc>
                <a:spcPct val="107000"/>
              </a:lnSpc>
              <a:spcBef>
                <a:spcPts val="0"/>
              </a:spcBef>
              <a:spcAft>
                <a:spcPts val="800"/>
              </a:spcAft>
            </a:pP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DISCHARGE SUMMARY AND GATE PASS PROVIDED TO THE PATIENT</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Arrow: Down 8">
            <a:extLst>
              <a:ext uri="{FF2B5EF4-FFF2-40B4-BE49-F238E27FC236}">
                <a16:creationId xmlns:a16="http://schemas.microsoft.com/office/drawing/2014/main" id="{091BF79F-C55F-ABDE-2D27-35F5D4BEF631}"/>
              </a:ext>
            </a:extLst>
          </p:cNvPr>
          <p:cNvSpPr/>
          <p:nvPr/>
        </p:nvSpPr>
        <p:spPr>
          <a:xfrm>
            <a:off x="5429235" y="862012"/>
            <a:ext cx="314325" cy="381000"/>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Arrow: Down 9">
            <a:extLst>
              <a:ext uri="{FF2B5EF4-FFF2-40B4-BE49-F238E27FC236}">
                <a16:creationId xmlns:a16="http://schemas.microsoft.com/office/drawing/2014/main" id="{16AC7223-D9D3-9318-6191-F0BCF8064F1A}"/>
              </a:ext>
            </a:extLst>
          </p:cNvPr>
          <p:cNvSpPr/>
          <p:nvPr/>
        </p:nvSpPr>
        <p:spPr>
          <a:xfrm>
            <a:off x="5429237" y="1685927"/>
            <a:ext cx="314325" cy="381000"/>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Arrow: Down 10">
            <a:extLst>
              <a:ext uri="{FF2B5EF4-FFF2-40B4-BE49-F238E27FC236}">
                <a16:creationId xmlns:a16="http://schemas.microsoft.com/office/drawing/2014/main" id="{A96FEFC2-4D84-4B3E-16A3-2CDD69F6A0F7}"/>
              </a:ext>
            </a:extLst>
          </p:cNvPr>
          <p:cNvSpPr/>
          <p:nvPr/>
        </p:nvSpPr>
        <p:spPr>
          <a:xfrm>
            <a:off x="5429237" y="2538412"/>
            <a:ext cx="314325" cy="381000"/>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Arrow: Down 11">
            <a:extLst>
              <a:ext uri="{FF2B5EF4-FFF2-40B4-BE49-F238E27FC236}">
                <a16:creationId xmlns:a16="http://schemas.microsoft.com/office/drawing/2014/main" id="{CF350E5B-6488-4E70-9FCF-30EDDBA49F70}"/>
              </a:ext>
            </a:extLst>
          </p:cNvPr>
          <p:cNvSpPr/>
          <p:nvPr/>
        </p:nvSpPr>
        <p:spPr>
          <a:xfrm>
            <a:off x="5429236" y="3376612"/>
            <a:ext cx="314325" cy="381000"/>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Arrow: Down 12">
            <a:extLst>
              <a:ext uri="{FF2B5EF4-FFF2-40B4-BE49-F238E27FC236}">
                <a16:creationId xmlns:a16="http://schemas.microsoft.com/office/drawing/2014/main" id="{9438E05B-3890-681D-923D-575DBF0910A9}"/>
              </a:ext>
            </a:extLst>
          </p:cNvPr>
          <p:cNvSpPr/>
          <p:nvPr/>
        </p:nvSpPr>
        <p:spPr>
          <a:xfrm>
            <a:off x="5429237" y="4195763"/>
            <a:ext cx="314325" cy="381000"/>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Arrow: Down 13">
            <a:extLst>
              <a:ext uri="{FF2B5EF4-FFF2-40B4-BE49-F238E27FC236}">
                <a16:creationId xmlns:a16="http://schemas.microsoft.com/office/drawing/2014/main" id="{50EFDD69-6839-2357-9757-F7F16FF5B081}"/>
              </a:ext>
            </a:extLst>
          </p:cNvPr>
          <p:cNvSpPr/>
          <p:nvPr/>
        </p:nvSpPr>
        <p:spPr>
          <a:xfrm>
            <a:off x="5429236" y="5072062"/>
            <a:ext cx="314325" cy="381000"/>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71D9BF50-6A07-AE82-ADC0-9D84A2BB2C0B}"/>
              </a:ext>
            </a:extLst>
          </p:cNvPr>
          <p:cNvSpPr/>
          <p:nvPr/>
        </p:nvSpPr>
        <p:spPr>
          <a:xfrm>
            <a:off x="153670" y="2290763"/>
            <a:ext cx="2312035" cy="1582420"/>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342900" marR="0" lvl="0" indent="-342900">
              <a:lnSpc>
                <a:spcPct val="107000"/>
              </a:lnSpc>
              <a:spcBef>
                <a:spcPts val="0"/>
              </a:spcBef>
              <a:spcAft>
                <a:spcPts val="0"/>
              </a:spcAft>
              <a:buFont typeface="Symbol" panose="05050102010706020507" pitchFamily="18" charset="2"/>
              <a:buChar char=""/>
            </a:pPr>
            <a:r>
              <a:rPr lang="en-US" sz="1400" kern="100" dirty="0">
                <a:effectLst/>
                <a:latin typeface="Times New Roman" panose="02020603050405020304" pitchFamily="18" charset="0"/>
                <a:ea typeface="Calibri" panose="020F0502020204030204" pitchFamily="34" charset="0"/>
                <a:cs typeface="Times New Roman" panose="02020603050405020304" pitchFamily="18" charset="0"/>
              </a:rPr>
              <a:t>RMOs write the discharge notes</a:t>
            </a:r>
          </a:p>
          <a:p>
            <a:pPr marL="342900" marR="0" lvl="0" indent="-342900">
              <a:lnSpc>
                <a:spcPct val="107000"/>
              </a:lnSpc>
              <a:spcBef>
                <a:spcPts val="0"/>
              </a:spcBef>
              <a:spcAft>
                <a:spcPts val="0"/>
              </a:spcAft>
              <a:buFont typeface="Symbol" panose="05050102010706020507" pitchFamily="18" charset="2"/>
              <a:buChar char=""/>
            </a:pPr>
            <a:r>
              <a:rPr lang="en-US" sz="1400" kern="100" dirty="0">
                <a:effectLst/>
                <a:latin typeface="Times New Roman" panose="02020603050405020304" pitchFamily="18" charset="0"/>
                <a:ea typeface="Calibri" panose="020F0502020204030204" pitchFamily="34" charset="0"/>
                <a:cs typeface="Times New Roman" panose="02020603050405020304" pitchFamily="18" charset="0"/>
              </a:rPr>
              <a:t>Medicine return/indent</a:t>
            </a:r>
          </a:p>
          <a:p>
            <a:pPr marL="342900" marR="0" lvl="0" indent="-342900">
              <a:lnSpc>
                <a:spcPct val="107000"/>
              </a:lnSpc>
              <a:spcBef>
                <a:spcPts val="0"/>
              </a:spcBef>
              <a:spcAft>
                <a:spcPts val="0"/>
              </a:spcAft>
              <a:buFont typeface="Symbol" panose="05050102010706020507" pitchFamily="18" charset="2"/>
              <a:buChar char=""/>
            </a:pPr>
            <a:r>
              <a:rPr lang="en-US" sz="1400" kern="100" dirty="0">
                <a:effectLst/>
                <a:latin typeface="Times New Roman" panose="02020603050405020304" pitchFamily="18" charset="0"/>
                <a:ea typeface="Calibri" panose="020F0502020204030204" pitchFamily="34" charset="0"/>
                <a:cs typeface="Times New Roman" panose="02020603050405020304" pitchFamily="18" charset="0"/>
              </a:rPr>
              <a:t>Physiotherapy and diet counseling done.</a:t>
            </a:r>
          </a:p>
          <a:p>
            <a:pPr marL="342900" marR="0" lvl="0" indent="-342900">
              <a:lnSpc>
                <a:spcPct val="107000"/>
              </a:lnSpc>
              <a:spcBef>
                <a:spcPts val="0"/>
              </a:spcBef>
              <a:spcAft>
                <a:spcPts val="800"/>
              </a:spcAft>
              <a:buFont typeface="Symbol" panose="05050102010706020507" pitchFamily="18" charset="2"/>
              <a:buChar char=""/>
            </a:pPr>
            <a:r>
              <a:rPr lang="en-US" sz="1400" kern="100" dirty="0">
                <a:effectLst/>
                <a:latin typeface="Times New Roman" panose="02020603050405020304" pitchFamily="18" charset="0"/>
                <a:ea typeface="Calibri" panose="020F0502020204030204" pitchFamily="34" charset="0"/>
                <a:cs typeface="Times New Roman" panose="02020603050405020304" pitchFamily="18" charset="0"/>
              </a:rPr>
              <a:t>Pending report collection if any.</a:t>
            </a:r>
          </a:p>
          <a:p>
            <a:pPr marL="0" marR="0">
              <a:lnSpc>
                <a:spcPct val="107000"/>
              </a:lnSpc>
              <a:spcBef>
                <a:spcPts val="0"/>
              </a:spcBef>
              <a:spcAft>
                <a:spcPts val="800"/>
              </a:spcAft>
            </a:pPr>
            <a:r>
              <a:rPr lang="en-US" sz="1100" kern="100" dirty="0">
                <a:effectLst/>
                <a:ea typeface="Calibri" panose="020F0502020204030204" pitchFamily="34" charset="0"/>
                <a:cs typeface="Times New Roman" panose="02020603050405020304" pitchFamily="18" charset="0"/>
              </a:rPr>
              <a:t> </a:t>
            </a:r>
          </a:p>
        </p:txBody>
      </p:sp>
      <p:sp>
        <p:nvSpPr>
          <p:cNvPr id="16" name="Rectangle 15">
            <a:extLst>
              <a:ext uri="{FF2B5EF4-FFF2-40B4-BE49-F238E27FC236}">
                <a16:creationId xmlns:a16="http://schemas.microsoft.com/office/drawing/2014/main" id="{5C4A3D8E-B795-F715-BF37-D7A9AC6AAF15}"/>
              </a:ext>
            </a:extLst>
          </p:cNvPr>
          <p:cNvSpPr/>
          <p:nvPr/>
        </p:nvSpPr>
        <p:spPr>
          <a:xfrm>
            <a:off x="9344012" y="1919923"/>
            <a:ext cx="2071687" cy="2324099"/>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b="1" dirty="0">
                <a:latin typeface="Times New Roman" panose="02020603050405020304" pitchFamily="18" charset="0"/>
                <a:cs typeface="Times New Roman" panose="02020603050405020304" pitchFamily="18" charset="0"/>
              </a:rPr>
              <a:t>PROCESS MAPPING</a:t>
            </a:r>
          </a:p>
        </p:txBody>
      </p:sp>
    </p:spTree>
    <p:extLst>
      <p:ext uri="{BB962C8B-B14F-4D97-AF65-F5344CB8AC3E}">
        <p14:creationId xmlns:p14="http://schemas.microsoft.com/office/powerpoint/2010/main" val="13224755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4F311-BD8B-B582-3D07-52243BC3B82C}"/>
              </a:ext>
            </a:extLst>
          </p:cNvPr>
          <p:cNvSpPr>
            <a:spLocks noGrp="1"/>
          </p:cNvSpPr>
          <p:nvPr>
            <p:ph type="title"/>
          </p:nvPr>
        </p:nvSpPr>
        <p:spPr/>
        <p:txBody>
          <a:bodyPr/>
          <a:lstStyle/>
          <a:p>
            <a:pPr algn="ctr"/>
            <a:r>
              <a:rPr lang="en-US" b="1" dirty="0">
                <a:latin typeface="Times New Roman" panose="02020603050405020304" pitchFamily="18" charset="0"/>
                <a:cs typeface="Times New Roman" panose="02020603050405020304" pitchFamily="18" charset="0"/>
              </a:rPr>
              <a:t>Results</a:t>
            </a:r>
          </a:p>
        </p:txBody>
      </p:sp>
      <p:graphicFrame>
        <p:nvGraphicFramePr>
          <p:cNvPr id="4" name="Content Placeholder 3">
            <a:extLst>
              <a:ext uri="{FF2B5EF4-FFF2-40B4-BE49-F238E27FC236}">
                <a16:creationId xmlns:a16="http://schemas.microsoft.com/office/drawing/2014/main" id="{456A345F-8364-3EA1-4D94-1DF895C29F2D}"/>
              </a:ext>
            </a:extLst>
          </p:cNvPr>
          <p:cNvGraphicFramePr>
            <a:graphicFrameLocks noGrp="1"/>
          </p:cNvGraphicFramePr>
          <p:nvPr>
            <p:ph idx="1"/>
            <p:extLst>
              <p:ext uri="{D42A27DB-BD31-4B8C-83A1-F6EECF244321}">
                <p14:modId xmlns:p14="http://schemas.microsoft.com/office/powerpoint/2010/main" val="953892564"/>
              </p:ext>
            </p:extLst>
          </p:nvPr>
        </p:nvGraphicFramePr>
        <p:xfrm>
          <a:off x="2321718" y="2097087"/>
          <a:ext cx="7545387" cy="4346575"/>
        </p:xfrm>
        <a:graphic>
          <a:graphicData uri="http://schemas.openxmlformats.org/drawingml/2006/chart">
            <c:chart xmlns:c="http://schemas.openxmlformats.org/drawingml/2006/chart" xmlns:r="http://schemas.openxmlformats.org/officeDocument/2006/relationships" r:id="rId2"/>
          </a:graphicData>
        </a:graphic>
      </p:graphicFrame>
      <p:pic>
        <p:nvPicPr>
          <p:cNvPr id="5" name="Picture 4">
            <a:extLst>
              <a:ext uri="{FF2B5EF4-FFF2-40B4-BE49-F238E27FC236}">
                <a16:creationId xmlns:a16="http://schemas.microsoft.com/office/drawing/2014/main" id="{421B0054-4892-BCE7-25B6-3A6A47362F8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3813"/>
            <a:ext cx="1124789" cy="529437"/>
          </a:xfrm>
          <a:prstGeom prst="rect">
            <a:avLst/>
          </a:prstGeom>
        </p:spPr>
      </p:pic>
    </p:spTree>
    <p:extLst>
      <p:ext uri="{BB962C8B-B14F-4D97-AF65-F5344CB8AC3E}">
        <p14:creationId xmlns:p14="http://schemas.microsoft.com/office/powerpoint/2010/main" val="19099169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350</TotalTime>
  <Words>1197</Words>
  <Application>Microsoft Office PowerPoint</Application>
  <PresentationFormat>Widescreen</PresentationFormat>
  <Paragraphs>122</Paragraphs>
  <Slides>18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Calibri Light</vt:lpstr>
      <vt:lpstr>Symbol</vt:lpstr>
      <vt:lpstr>Times New Roman</vt:lpstr>
      <vt:lpstr>Office Theme</vt:lpstr>
      <vt:lpstr>Gap analysis of discharge process at Yashoda Hospital, Sanjay Nagar, Ghaziabad. </vt:lpstr>
      <vt:lpstr>APPROVAL OF MENTOR</vt:lpstr>
      <vt:lpstr>Introduction </vt:lpstr>
      <vt:lpstr>PowerPoint Presentation</vt:lpstr>
      <vt:lpstr>Aims and objectives </vt:lpstr>
      <vt:lpstr>Methodology </vt:lpstr>
      <vt:lpstr>PowerPoint Presentation</vt:lpstr>
      <vt:lpstr>PowerPoint Presentation</vt:lpstr>
      <vt:lpstr>Results</vt:lpstr>
      <vt:lpstr>Results</vt:lpstr>
      <vt:lpstr>RESULTS</vt:lpstr>
      <vt:lpstr>PowerPoint Presentation</vt:lpstr>
      <vt:lpstr>DISCUSSION</vt:lpstr>
      <vt:lpstr>PowerPoint Presentation</vt:lpstr>
      <vt:lpstr>CONCLUSION</vt:lpstr>
      <vt:lpstr>LIMITATIONS</vt:lpstr>
      <vt:lpstr>REFERENCES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harshmotutab@gmail.com</dc:creator>
  <cp:lastModifiedBy>Bhavyashi Bhardwaj</cp:lastModifiedBy>
  <cp:revision>20</cp:revision>
  <dcterms:created xsi:type="dcterms:W3CDTF">2024-06-29T15:15:21Z</dcterms:created>
  <dcterms:modified xsi:type="dcterms:W3CDTF">2024-07-19T17:06:06Z</dcterms:modified>
</cp:coreProperties>
</file>