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sldIdLst>
    <p:sldId id="256" r:id="rId2"/>
    <p:sldId id="258" r:id="rId3"/>
    <p:sldId id="257" r:id="rId4"/>
    <p:sldId id="259" r:id="rId5"/>
    <p:sldId id="260" r:id="rId6"/>
    <p:sldId id="261" r:id="rId7"/>
    <p:sldId id="263" r:id="rId8"/>
    <p:sldId id="270" r:id="rId9"/>
    <p:sldId id="269" r:id="rId10"/>
    <p:sldId id="264" r:id="rId11"/>
    <p:sldId id="262" r:id="rId12"/>
    <p:sldId id="266" r:id="rId13"/>
    <p:sldId id="268"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charts/_rels/chart1.xml.rels><?xml version="1.0" encoding="UTF-8" standalone="yes"?>
<Relationships xmlns="http://schemas.openxmlformats.org/package/2006/relationships"><Relationship Id="rId3" Type="http://schemas.openxmlformats.org/officeDocument/2006/relationships/oleObject" Target="file:///D:\RESULT.xlsx" TargetMode="External" /><Relationship Id="rId2" Type="http://schemas.microsoft.com/office/2011/relationships/chartColorStyle" Target="colors1.xml" /><Relationship Id="rId1" Type="http://schemas.microsoft.com/office/2011/relationships/chartStyle" Target="style1.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049077589861363E-2"/>
          <c:y val="3.2724902104443114E-2"/>
          <c:w val="0.92095092241013865"/>
          <c:h val="0.74331068338232453"/>
        </c:manualLayout>
      </c:layout>
      <c:barChart>
        <c:barDir val="col"/>
        <c:grouping val="clustered"/>
        <c:varyColors val="0"/>
        <c:ser>
          <c:idx val="0"/>
          <c:order val="0"/>
          <c:tx>
            <c:strRef>
              <c:f>Sheet1!$T$5</c:f>
              <c:strCache>
                <c:ptCount val="1"/>
                <c:pt idx="0">
                  <c:v>Poor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Sheet1!$R$6:$R$14</c:f>
              <c:strCache>
                <c:ptCount val="9"/>
                <c:pt idx="0">
                  <c:v>Overall Quality</c:v>
                </c:pt>
                <c:pt idx="1">
                  <c:v>Schedule &amp; Reschedule appointment</c:v>
                </c:pt>
                <c:pt idx="2">
                  <c:v>Competency &amp; Skill Level</c:v>
                </c:pt>
                <c:pt idx="3">
                  <c:v>Responsiveness of Questions and concern</c:v>
                </c:pt>
                <c:pt idx="4">
                  <c:v>Level of Personnel Attention</c:v>
                </c:pt>
                <c:pt idx="5">
                  <c:v>Comfort disscussing your health </c:v>
                </c:pt>
                <c:pt idx="6">
                  <c:v>Punctuality </c:v>
                </c:pt>
                <c:pt idx="7">
                  <c:v>Professionalism </c:v>
                </c:pt>
                <c:pt idx="8">
                  <c:v>Communication </c:v>
                </c:pt>
              </c:strCache>
            </c:strRef>
          </c:cat>
          <c:val>
            <c:numRef>
              <c:f>Sheet1!$T$6:$T$14</c:f>
              <c:numCache>
                <c:formatCode>0%</c:formatCode>
                <c:ptCount val="9"/>
                <c:pt idx="0">
                  <c:v>0</c:v>
                </c:pt>
                <c:pt idx="1">
                  <c:v>0.06</c:v>
                </c:pt>
                <c:pt idx="2">
                  <c:v>0</c:v>
                </c:pt>
                <c:pt idx="3">
                  <c:v>0.5</c:v>
                </c:pt>
                <c:pt idx="4">
                  <c:v>0</c:v>
                </c:pt>
                <c:pt idx="5">
                  <c:v>0</c:v>
                </c:pt>
                <c:pt idx="6">
                  <c:v>0</c:v>
                </c:pt>
                <c:pt idx="7">
                  <c:v>0</c:v>
                </c:pt>
                <c:pt idx="8">
                  <c:v>0</c:v>
                </c:pt>
              </c:numCache>
            </c:numRef>
          </c:val>
          <c:extLst>
            <c:ext xmlns:c16="http://schemas.microsoft.com/office/drawing/2014/chart" uri="{C3380CC4-5D6E-409C-BE32-E72D297353CC}">
              <c16:uniqueId val="{00000000-B272-41C4-890D-FE91F78921D2}"/>
            </c:ext>
          </c:extLst>
        </c:ser>
        <c:ser>
          <c:idx val="1"/>
          <c:order val="1"/>
          <c:tx>
            <c:strRef>
              <c:f>Sheet1!$U$5</c:f>
              <c:strCache>
                <c:ptCount val="1"/>
                <c:pt idx="0">
                  <c:v>Fair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Sheet1!$R$6:$R$14</c:f>
              <c:strCache>
                <c:ptCount val="9"/>
                <c:pt idx="0">
                  <c:v>Overall Quality</c:v>
                </c:pt>
                <c:pt idx="1">
                  <c:v>Schedule &amp; Reschedule appointment</c:v>
                </c:pt>
                <c:pt idx="2">
                  <c:v>Competency &amp; Skill Level</c:v>
                </c:pt>
                <c:pt idx="3">
                  <c:v>Responsiveness of Questions and concern</c:v>
                </c:pt>
                <c:pt idx="4">
                  <c:v>Level of Personnel Attention</c:v>
                </c:pt>
                <c:pt idx="5">
                  <c:v>Comfort disscussing your health </c:v>
                </c:pt>
                <c:pt idx="6">
                  <c:v>Punctuality </c:v>
                </c:pt>
                <c:pt idx="7">
                  <c:v>Professionalism </c:v>
                </c:pt>
                <c:pt idx="8">
                  <c:v>Communication </c:v>
                </c:pt>
              </c:strCache>
            </c:strRef>
          </c:cat>
          <c:val>
            <c:numRef>
              <c:f>Sheet1!$U$6:$U$14</c:f>
              <c:numCache>
                <c:formatCode>0%</c:formatCode>
                <c:ptCount val="9"/>
                <c:pt idx="0">
                  <c:v>0.08</c:v>
                </c:pt>
                <c:pt idx="1">
                  <c:v>0</c:v>
                </c:pt>
                <c:pt idx="2">
                  <c:v>0</c:v>
                </c:pt>
                <c:pt idx="3">
                  <c:v>0.28000000000000003</c:v>
                </c:pt>
                <c:pt idx="4">
                  <c:v>0.12</c:v>
                </c:pt>
                <c:pt idx="5">
                  <c:v>0</c:v>
                </c:pt>
                <c:pt idx="6">
                  <c:v>0.02</c:v>
                </c:pt>
                <c:pt idx="7">
                  <c:v>0.24</c:v>
                </c:pt>
                <c:pt idx="8">
                  <c:v>0</c:v>
                </c:pt>
              </c:numCache>
            </c:numRef>
          </c:val>
          <c:extLst>
            <c:ext xmlns:c16="http://schemas.microsoft.com/office/drawing/2014/chart" uri="{C3380CC4-5D6E-409C-BE32-E72D297353CC}">
              <c16:uniqueId val="{00000001-B272-41C4-890D-FE91F78921D2}"/>
            </c:ext>
          </c:extLst>
        </c:ser>
        <c:ser>
          <c:idx val="2"/>
          <c:order val="2"/>
          <c:tx>
            <c:strRef>
              <c:f>Sheet1!$V$5</c:f>
              <c:strCache>
                <c:ptCount val="1"/>
                <c:pt idx="0">
                  <c:v>Good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Sheet1!$R$6:$R$14</c:f>
              <c:strCache>
                <c:ptCount val="9"/>
                <c:pt idx="0">
                  <c:v>Overall Quality</c:v>
                </c:pt>
                <c:pt idx="1">
                  <c:v>Schedule &amp; Reschedule appointment</c:v>
                </c:pt>
                <c:pt idx="2">
                  <c:v>Competency &amp; Skill Level</c:v>
                </c:pt>
                <c:pt idx="3">
                  <c:v>Responsiveness of Questions and concern</c:v>
                </c:pt>
                <c:pt idx="4">
                  <c:v>Level of Personnel Attention</c:v>
                </c:pt>
                <c:pt idx="5">
                  <c:v>Comfort disscussing your health </c:v>
                </c:pt>
                <c:pt idx="6">
                  <c:v>Punctuality </c:v>
                </c:pt>
                <c:pt idx="7">
                  <c:v>Professionalism </c:v>
                </c:pt>
                <c:pt idx="8">
                  <c:v>Communication </c:v>
                </c:pt>
              </c:strCache>
            </c:strRef>
          </c:cat>
          <c:val>
            <c:numRef>
              <c:f>Sheet1!$V$6:$V$14</c:f>
              <c:numCache>
                <c:formatCode>0%</c:formatCode>
                <c:ptCount val="9"/>
                <c:pt idx="0">
                  <c:v>0.28000000000000003</c:v>
                </c:pt>
                <c:pt idx="1">
                  <c:v>0.7</c:v>
                </c:pt>
                <c:pt idx="2">
                  <c:v>0.84</c:v>
                </c:pt>
                <c:pt idx="3">
                  <c:v>0.18</c:v>
                </c:pt>
                <c:pt idx="4">
                  <c:v>0.6</c:v>
                </c:pt>
                <c:pt idx="5">
                  <c:v>0.28000000000000003</c:v>
                </c:pt>
                <c:pt idx="6">
                  <c:v>0.76</c:v>
                </c:pt>
                <c:pt idx="7">
                  <c:v>0.3</c:v>
                </c:pt>
                <c:pt idx="8">
                  <c:v>0.78</c:v>
                </c:pt>
              </c:numCache>
            </c:numRef>
          </c:val>
          <c:extLst>
            <c:ext xmlns:c16="http://schemas.microsoft.com/office/drawing/2014/chart" uri="{C3380CC4-5D6E-409C-BE32-E72D297353CC}">
              <c16:uniqueId val="{00000002-B272-41C4-890D-FE91F78921D2}"/>
            </c:ext>
          </c:extLst>
        </c:ser>
        <c:ser>
          <c:idx val="3"/>
          <c:order val="3"/>
          <c:tx>
            <c:strRef>
              <c:f>Sheet1!$W$5</c:f>
              <c:strCache>
                <c:ptCount val="1"/>
                <c:pt idx="0">
                  <c:v>Excellent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Sheet1!$R$6:$R$14</c:f>
              <c:strCache>
                <c:ptCount val="9"/>
                <c:pt idx="0">
                  <c:v>Overall Quality</c:v>
                </c:pt>
                <c:pt idx="1">
                  <c:v>Schedule &amp; Reschedule appointment</c:v>
                </c:pt>
                <c:pt idx="2">
                  <c:v>Competency &amp; Skill Level</c:v>
                </c:pt>
                <c:pt idx="3">
                  <c:v>Responsiveness of Questions and concern</c:v>
                </c:pt>
                <c:pt idx="4">
                  <c:v>Level of Personnel Attention</c:v>
                </c:pt>
                <c:pt idx="5">
                  <c:v>Comfort disscussing your health </c:v>
                </c:pt>
                <c:pt idx="6">
                  <c:v>Punctuality </c:v>
                </c:pt>
                <c:pt idx="7">
                  <c:v>Professionalism </c:v>
                </c:pt>
                <c:pt idx="8">
                  <c:v>Communication </c:v>
                </c:pt>
              </c:strCache>
            </c:strRef>
          </c:cat>
          <c:val>
            <c:numRef>
              <c:f>Sheet1!$W$6:$W$14</c:f>
              <c:numCache>
                <c:formatCode>0%</c:formatCode>
                <c:ptCount val="9"/>
                <c:pt idx="0">
                  <c:v>0.64</c:v>
                </c:pt>
                <c:pt idx="1">
                  <c:v>0.18</c:v>
                </c:pt>
                <c:pt idx="2">
                  <c:v>0.16</c:v>
                </c:pt>
                <c:pt idx="3">
                  <c:v>0.04</c:v>
                </c:pt>
                <c:pt idx="4">
                  <c:v>0.28000000000000003</c:v>
                </c:pt>
                <c:pt idx="5">
                  <c:v>0.72</c:v>
                </c:pt>
                <c:pt idx="6">
                  <c:v>0.22</c:v>
                </c:pt>
                <c:pt idx="7">
                  <c:v>0.12</c:v>
                </c:pt>
                <c:pt idx="8">
                  <c:v>0.22</c:v>
                </c:pt>
              </c:numCache>
            </c:numRef>
          </c:val>
          <c:extLst>
            <c:ext xmlns:c16="http://schemas.microsoft.com/office/drawing/2014/chart" uri="{C3380CC4-5D6E-409C-BE32-E72D297353CC}">
              <c16:uniqueId val="{00000003-B272-41C4-890D-FE91F78921D2}"/>
            </c:ext>
          </c:extLst>
        </c:ser>
        <c:dLbls>
          <c:dLblPos val="outEnd"/>
          <c:showLegendKey val="0"/>
          <c:showVal val="1"/>
          <c:showCatName val="0"/>
          <c:showSerName val="0"/>
          <c:showPercent val="0"/>
          <c:showBubbleSize val="0"/>
        </c:dLbls>
        <c:gapWidth val="219"/>
        <c:overlap val="-27"/>
        <c:axId val="275579760"/>
        <c:axId val="275585520"/>
      </c:barChart>
      <c:catAx>
        <c:axId val="275579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5585520"/>
        <c:crosses val="autoZero"/>
        <c:auto val="1"/>
        <c:lblAlgn val="ctr"/>
        <c:lblOffset val="100"/>
        <c:noMultiLvlLbl val="0"/>
      </c:catAx>
      <c:valAx>
        <c:axId val="2755855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557976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22E721-2D22-4AA6-A252-8E5B7B1FD896}"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C55B7851-5F75-4920-98BE-C3064FD4A10A}">
      <dgm:prSet custT="1"/>
      <dgm:spPr/>
      <dgm:t>
        <a:bodyPr/>
        <a:lstStyle/>
        <a:p>
          <a:r>
            <a:rPr lang="en-US" sz="2400" b="1" dirty="0">
              <a:latin typeface="Times New Roman" panose="02020603050405020304" pitchFamily="18" charset="0"/>
              <a:cs typeface="Times New Roman" panose="02020603050405020304" pitchFamily="18" charset="0"/>
            </a:rPr>
            <a:t>Study Area:</a:t>
          </a:r>
          <a:endParaRPr lang="en-US" sz="2400" dirty="0">
            <a:latin typeface="Times New Roman" panose="02020603050405020304" pitchFamily="18" charset="0"/>
            <a:cs typeface="Times New Roman" panose="02020603050405020304" pitchFamily="18" charset="0"/>
          </a:endParaRPr>
        </a:p>
      </dgm:t>
    </dgm:pt>
    <dgm:pt modelId="{0BD98590-4288-44DC-8AE0-4DD82201436D}" type="parTrans" cxnId="{7AE0954D-908A-427D-AF6B-25A2E2C157C3}">
      <dgm:prSet/>
      <dgm:spPr/>
      <dgm:t>
        <a:bodyPr/>
        <a:lstStyle/>
        <a:p>
          <a:endParaRPr lang="en-US"/>
        </a:p>
      </dgm:t>
    </dgm:pt>
    <dgm:pt modelId="{C857D9A8-77C5-4578-9200-97BCB1B059C9}" type="sibTrans" cxnId="{7AE0954D-908A-427D-AF6B-25A2E2C157C3}">
      <dgm:prSet/>
      <dgm:spPr/>
      <dgm:t>
        <a:bodyPr/>
        <a:lstStyle/>
        <a:p>
          <a:endParaRPr lang="en-US"/>
        </a:p>
      </dgm:t>
    </dgm:pt>
    <dgm:pt modelId="{4245163B-1276-4FEC-9538-9028860D89CF}">
      <dgm:prSet custT="1"/>
      <dgm:spPr/>
      <dgm:t>
        <a:bodyPr/>
        <a:lstStyle/>
        <a:p>
          <a:r>
            <a:rPr lang="en-US" sz="2200" dirty="0">
              <a:latin typeface="Times New Roman" panose="02020603050405020304" pitchFamily="18" charset="0"/>
              <a:cs typeface="Times New Roman" panose="02020603050405020304" pitchFamily="18" charset="0"/>
            </a:rPr>
            <a:t>This study will focus on urban and suburban areas within Jaipur where homecare services are actively provided..</a:t>
          </a:r>
        </a:p>
      </dgm:t>
    </dgm:pt>
    <dgm:pt modelId="{878C4F61-1221-43BA-AAD6-D83CE9ED0921}" type="parTrans" cxnId="{0754469B-5113-469C-834E-CF38F95CD26A}">
      <dgm:prSet/>
      <dgm:spPr/>
      <dgm:t>
        <a:bodyPr/>
        <a:lstStyle/>
        <a:p>
          <a:endParaRPr lang="en-US"/>
        </a:p>
      </dgm:t>
    </dgm:pt>
    <dgm:pt modelId="{01C4A9C1-4F25-4EDE-9932-E2F3C1429438}" type="sibTrans" cxnId="{0754469B-5113-469C-834E-CF38F95CD26A}">
      <dgm:prSet/>
      <dgm:spPr/>
      <dgm:t>
        <a:bodyPr/>
        <a:lstStyle/>
        <a:p>
          <a:endParaRPr lang="en-US"/>
        </a:p>
      </dgm:t>
    </dgm:pt>
    <dgm:pt modelId="{B38DC61C-0F9D-4C2D-BBBA-7A67BCBF48EA}">
      <dgm:prSet custT="1"/>
      <dgm:spPr/>
      <dgm:t>
        <a:bodyPr/>
        <a:lstStyle/>
        <a:p>
          <a:r>
            <a:rPr lang="en-US" sz="2400" b="1" dirty="0">
              <a:latin typeface="Times New Roman" panose="02020603050405020304" pitchFamily="18" charset="0"/>
              <a:cs typeface="Times New Roman" panose="02020603050405020304" pitchFamily="18" charset="0"/>
            </a:rPr>
            <a:t>Study Population:</a:t>
          </a:r>
          <a:endParaRPr lang="en-US" sz="2400" dirty="0">
            <a:latin typeface="Times New Roman" panose="02020603050405020304" pitchFamily="18" charset="0"/>
            <a:cs typeface="Times New Roman" panose="02020603050405020304" pitchFamily="18" charset="0"/>
          </a:endParaRPr>
        </a:p>
      </dgm:t>
    </dgm:pt>
    <dgm:pt modelId="{91BB4CF5-E1FE-4135-BEAA-5654A3F7C535}" type="parTrans" cxnId="{55CFC373-C5F1-4EF0-85BD-FE40031CEA8C}">
      <dgm:prSet/>
      <dgm:spPr/>
      <dgm:t>
        <a:bodyPr/>
        <a:lstStyle/>
        <a:p>
          <a:endParaRPr lang="en-US"/>
        </a:p>
      </dgm:t>
    </dgm:pt>
    <dgm:pt modelId="{8124A972-E7DE-4893-8A06-CD3122775BF6}" type="sibTrans" cxnId="{55CFC373-C5F1-4EF0-85BD-FE40031CEA8C}">
      <dgm:prSet/>
      <dgm:spPr/>
      <dgm:t>
        <a:bodyPr/>
        <a:lstStyle/>
        <a:p>
          <a:endParaRPr lang="en-US"/>
        </a:p>
      </dgm:t>
    </dgm:pt>
    <dgm:pt modelId="{E2E96E5B-9363-43BC-888B-80AED9DA2C0B}">
      <dgm:prSet custT="1"/>
      <dgm:spPr/>
      <dgm:t>
        <a:bodyPr/>
        <a:lstStyle/>
        <a:p>
          <a:r>
            <a:rPr lang="en-US" sz="2200" dirty="0">
              <a:latin typeface="Times New Roman" panose="02020603050405020304" pitchFamily="18" charset="0"/>
              <a:cs typeface="Times New Roman" panose="02020603050405020304" pitchFamily="18" charset="0"/>
            </a:rPr>
            <a:t>The target population are patients currently receiving ongoing homecare services from 2050 Healthcare.  </a:t>
          </a:r>
        </a:p>
      </dgm:t>
    </dgm:pt>
    <dgm:pt modelId="{962C7539-18BA-4F5E-889D-8E1B9517708F}" type="parTrans" cxnId="{0A84E17B-524F-4ACF-9914-018317A6195D}">
      <dgm:prSet/>
      <dgm:spPr/>
      <dgm:t>
        <a:bodyPr/>
        <a:lstStyle/>
        <a:p>
          <a:endParaRPr lang="en-US"/>
        </a:p>
      </dgm:t>
    </dgm:pt>
    <dgm:pt modelId="{ABEA8B9F-AD9D-4C0D-BBDD-648C78B64FBC}" type="sibTrans" cxnId="{0A84E17B-524F-4ACF-9914-018317A6195D}">
      <dgm:prSet/>
      <dgm:spPr/>
      <dgm:t>
        <a:bodyPr/>
        <a:lstStyle/>
        <a:p>
          <a:endParaRPr lang="en-US"/>
        </a:p>
      </dgm:t>
    </dgm:pt>
    <dgm:pt modelId="{784F74D3-416A-4705-9353-85BFE2B0451E}" type="pres">
      <dgm:prSet presAssocID="{3B22E721-2D22-4AA6-A252-8E5B7B1FD896}" presName="Name0" presStyleCnt="0">
        <dgm:presLayoutVars>
          <dgm:chMax val="7"/>
          <dgm:dir/>
          <dgm:animLvl val="lvl"/>
          <dgm:resizeHandles val="exact"/>
        </dgm:presLayoutVars>
      </dgm:prSet>
      <dgm:spPr/>
    </dgm:pt>
    <dgm:pt modelId="{EFBFC65D-6764-429A-9FEB-7781AC3FC3CF}" type="pres">
      <dgm:prSet presAssocID="{C55B7851-5F75-4920-98BE-C3064FD4A10A}" presName="circle1" presStyleLbl="node1" presStyleIdx="0" presStyleCnt="4"/>
      <dgm:spPr/>
    </dgm:pt>
    <dgm:pt modelId="{D86166A0-D25D-45C0-83B6-518B0C9F2AFA}" type="pres">
      <dgm:prSet presAssocID="{C55B7851-5F75-4920-98BE-C3064FD4A10A}" presName="space" presStyleCnt="0"/>
      <dgm:spPr/>
    </dgm:pt>
    <dgm:pt modelId="{B0A9A538-65F2-4583-BD1F-A339B009774C}" type="pres">
      <dgm:prSet presAssocID="{C55B7851-5F75-4920-98BE-C3064FD4A10A}" presName="rect1" presStyleLbl="alignAcc1" presStyleIdx="0" presStyleCnt="4"/>
      <dgm:spPr/>
    </dgm:pt>
    <dgm:pt modelId="{DE69B838-8438-4CCF-B20C-FD983D6ABB81}" type="pres">
      <dgm:prSet presAssocID="{4245163B-1276-4FEC-9538-9028860D89CF}" presName="vertSpace2" presStyleLbl="node1" presStyleIdx="0" presStyleCnt="4"/>
      <dgm:spPr/>
    </dgm:pt>
    <dgm:pt modelId="{E6E0C215-B262-48D5-A7CC-F3525ADEA186}" type="pres">
      <dgm:prSet presAssocID="{4245163B-1276-4FEC-9538-9028860D89CF}" presName="circle2" presStyleLbl="node1" presStyleIdx="1" presStyleCnt="4"/>
      <dgm:spPr/>
    </dgm:pt>
    <dgm:pt modelId="{DABFA45E-EFB5-492C-972A-262D08A6B8FC}" type="pres">
      <dgm:prSet presAssocID="{4245163B-1276-4FEC-9538-9028860D89CF}" presName="rect2" presStyleLbl="alignAcc1" presStyleIdx="1" presStyleCnt="4" custScaleY="115695" custLinFactNeighborX="767" custLinFactNeighborY="3988"/>
      <dgm:spPr/>
    </dgm:pt>
    <dgm:pt modelId="{BB63B5B2-B7F8-4372-AC75-28CE1E542C49}" type="pres">
      <dgm:prSet presAssocID="{B38DC61C-0F9D-4C2D-BBBA-7A67BCBF48EA}" presName="vertSpace3" presStyleLbl="node1" presStyleIdx="1" presStyleCnt="4"/>
      <dgm:spPr/>
    </dgm:pt>
    <dgm:pt modelId="{702ADB7B-24E8-4125-840A-AF2913ED9125}" type="pres">
      <dgm:prSet presAssocID="{B38DC61C-0F9D-4C2D-BBBA-7A67BCBF48EA}" presName="circle3" presStyleLbl="node1" presStyleIdx="2" presStyleCnt="4"/>
      <dgm:spPr/>
    </dgm:pt>
    <dgm:pt modelId="{E6734BCC-5618-4FFA-9775-D4DCFE99351D}" type="pres">
      <dgm:prSet presAssocID="{B38DC61C-0F9D-4C2D-BBBA-7A67BCBF48EA}" presName="rect3" presStyleLbl="alignAcc1" presStyleIdx="2" presStyleCnt="4" custScaleY="91757"/>
      <dgm:spPr/>
    </dgm:pt>
    <dgm:pt modelId="{392F7C57-1B2A-4CAF-A114-3C0B8B749D04}" type="pres">
      <dgm:prSet presAssocID="{E2E96E5B-9363-43BC-888B-80AED9DA2C0B}" presName="vertSpace4" presStyleLbl="node1" presStyleIdx="2" presStyleCnt="4"/>
      <dgm:spPr/>
    </dgm:pt>
    <dgm:pt modelId="{0895DD55-0F9F-4BDC-9626-1E73FEA2179F}" type="pres">
      <dgm:prSet presAssocID="{E2E96E5B-9363-43BC-888B-80AED9DA2C0B}" presName="circle4" presStyleLbl="node1" presStyleIdx="3" presStyleCnt="4"/>
      <dgm:spPr/>
    </dgm:pt>
    <dgm:pt modelId="{4CB20239-9FA2-4D4C-B11A-2573A81F933D}" type="pres">
      <dgm:prSet presAssocID="{E2E96E5B-9363-43BC-888B-80AED9DA2C0B}" presName="rect4" presStyleLbl="alignAcc1" presStyleIdx="3" presStyleCnt="4" custScaleY="149702"/>
      <dgm:spPr/>
    </dgm:pt>
    <dgm:pt modelId="{4166F3C2-63FE-44B8-8B97-DF8C28A5D4E0}" type="pres">
      <dgm:prSet presAssocID="{C55B7851-5F75-4920-98BE-C3064FD4A10A}" presName="rect1ParTxNoCh" presStyleLbl="alignAcc1" presStyleIdx="3" presStyleCnt="4">
        <dgm:presLayoutVars>
          <dgm:chMax val="1"/>
          <dgm:bulletEnabled val="1"/>
        </dgm:presLayoutVars>
      </dgm:prSet>
      <dgm:spPr/>
    </dgm:pt>
    <dgm:pt modelId="{A4DD6C83-3946-4817-9961-9BBB5186C341}" type="pres">
      <dgm:prSet presAssocID="{4245163B-1276-4FEC-9538-9028860D89CF}" presName="rect2ParTxNoCh" presStyleLbl="alignAcc1" presStyleIdx="3" presStyleCnt="4">
        <dgm:presLayoutVars>
          <dgm:chMax val="1"/>
          <dgm:bulletEnabled val="1"/>
        </dgm:presLayoutVars>
      </dgm:prSet>
      <dgm:spPr/>
    </dgm:pt>
    <dgm:pt modelId="{07430DE3-8E46-449D-9C5C-03C1C63EC5C8}" type="pres">
      <dgm:prSet presAssocID="{B38DC61C-0F9D-4C2D-BBBA-7A67BCBF48EA}" presName="rect3ParTxNoCh" presStyleLbl="alignAcc1" presStyleIdx="3" presStyleCnt="4">
        <dgm:presLayoutVars>
          <dgm:chMax val="1"/>
          <dgm:bulletEnabled val="1"/>
        </dgm:presLayoutVars>
      </dgm:prSet>
      <dgm:spPr/>
    </dgm:pt>
    <dgm:pt modelId="{E6A56D78-38BF-4D6A-A3C4-88DDBB0EFFE9}" type="pres">
      <dgm:prSet presAssocID="{E2E96E5B-9363-43BC-888B-80AED9DA2C0B}" presName="rect4ParTxNoCh" presStyleLbl="alignAcc1" presStyleIdx="3" presStyleCnt="4">
        <dgm:presLayoutVars>
          <dgm:chMax val="1"/>
          <dgm:bulletEnabled val="1"/>
        </dgm:presLayoutVars>
      </dgm:prSet>
      <dgm:spPr/>
    </dgm:pt>
  </dgm:ptLst>
  <dgm:cxnLst>
    <dgm:cxn modelId="{E4086423-E3A9-4516-B979-17394CAB8AD3}" type="presOf" srcId="{B38DC61C-0F9D-4C2D-BBBA-7A67BCBF48EA}" destId="{E6734BCC-5618-4FFA-9775-D4DCFE99351D}" srcOrd="0" destOrd="0" presId="urn:microsoft.com/office/officeart/2005/8/layout/target3"/>
    <dgm:cxn modelId="{753A8F39-C630-45E9-8C2A-B52C776CB1B1}" type="presOf" srcId="{C55B7851-5F75-4920-98BE-C3064FD4A10A}" destId="{4166F3C2-63FE-44B8-8B97-DF8C28A5D4E0}" srcOrd="1" destOrd="0" presId="urn:microsoft.com/office/officeart/2005/8/layout/target3"/>
    <dgm:cxn modelId="{BF7E5440-AA85-482F-ACF3-C0972245A27C}" type="presOf" srcId="{C55B7851-5F75-4920-98BE-C3064FD4A10A}" destId="{B0A9A538-65F2-4583-BD1F-A339B009774C}" srcOrd="0" destOrd="0" presId="urn:microsoft.com/office/officeart/2005/8/layout/target3"/>
    <dgm:cxn modelId="{29055843-0968-4E1A-A27B-7F2383F4A388}" type="presOf" srcId="{E2E96E5B-9363-43BC-888B-80AED9DA2C0B}" destId="{4CB20239-9FA2-4D4C-B11A-2573A81F933D}" srcOrd="0" destOrd="0" presId="urn:microsoft.com/office/officeart/2005/8/layout/target3"/>
    <dgm:cxn modelId="{18835648-C548-4B84-AF06-D25CF62B908C}" type="presOf" srcId="{4245163B-1276-4FEC-9538-9028860D89CF}" destId="{DABFA45E-EFB5-492C-972A-262D08A6B8FC}" srcOrd="0" destOrd="0" presId="urn:microsoft.com/office/officeart/2005/8/layout/target3"/>
    <dgm:cxn modelId="{7AE0954D-908A-427D-AF6B-25A2E2C157C3}" srcId="{3B22E721-2D22-4AA6-A252-8E5B7B1FD896}" destId="{C55B7851-5F75-4920-98BE-C3064FD4A10A}" srcOrd="0" destOrd="0" parTransId="{0BD98590-4288-44DC-8AE0-4DD82201436D}" sibTransId="{C857D9A8-77C5-4578-9200-97BCB1B059C9}"/>
    <dgm:cxn modelId="{D2F16651-B820-4746-8918-7760F20CED08}" type="presOf" srcId="{E2E96E5B-9363-43BC-888B-80AED9DA2C0B}" destId="{E6A56D78-38BF-4D6A-A3C4-88DDBB0EFFE9}" srcOrd="1" destOrd="0" presId="urn:microsoft.com/office/officeart/2005/8/layout/target3"/>
    <dgm:cxn modelId="{55CFC373-C5F1-4EF0-85BD-FE40031CEA8C}" srcId="{3B22E721-2D22-4AA6-A252-8E5B7B1FD896}" destId="{B38DC61C-0F9D-4C2D-BBBA-7A67BCBF48EA}" srcOrd="2" destOrd="0" parTransId="{91BB4CF5-E1FE-4135-BEAA-5654A3F7C535}" sibTransId="{8124A972-E7DE-4893-8A06-CD3122775BF6}"/>
    <dgm:cxn modelId="{0A84E17B-524F-4ACF-9914-018317A6195D}" srcId="{3B22E721-2D22-4AA6-A252-8E5B7B1FD896}" destId="{E2E96E5B-9363-43BC-888B-80AED9DA2C0B}" srcOrd="3" destOrd="0" parTransId="{962C7539-18BA-4F5E-889D-8E1B9517708F}" sibTransId="{ABEA8B9F-AD9D-4C0D-BBDD-648C78B64FBC}"/>
    <dgm:cxn modelId="{F708F685-D153-4D9C-AC54-BDD4FA49C21B}" type="presOf" srcId="{3B22E721-2D22-4AA6-A252-8E5B7B1FD896}" destId="{784F74D3-416A-4705-9353-85BFE2B0451E}" srcOrd="0" destOrd="0" presId="urn:microsoft.com/office/officeart/2005/8/layout/target3"/>
    <dgm:cxn modelId="{0754469B-5113-469C-834E-CF38F95CD26A}" srcId="{3B22E721-2D22-4AA6-A252-8E5B7B1FD896}" destId="{4245163B-1276-4FEC-9538-9028860D89CF}" srcOrd="1" destOrd="0" parTransId="{878C4F61-1221-43BA-AAD6-D83CE9ED0921}" sibTransId="{01C4A9C1-4F25-4EDE-9932-E2F3C1429438}"/>
    <dgm:cxn modelId="{B552E5B0-FF31-47ED-8DD7-915F8EF03727}" type="presOf" srcId="{B38DC61C-0F9D-4C2D-BBBA-7A67BCBF48EA}" destId="{07430DE3-8E46-449D-9C5C-03C1C63EC5C8}" srcOrd="1" destOrd="0" presId="urn:microsoft.com/office/officeart/2005/8/layout/target3"/>
    <dgm:cxn modelId="{DAA7EBE4-661A-4957-A938-2ACEE26E43D2}" type="presOf" srcId="{4245163B-1276-4FEC-9538-9028860D89CF}" destId="{A4DD6C83-3946-4817-9961-9BBB5186C341}" srcOrd="1" destOrd="0" presId="urn:microsoft.com/office/officeart/2005/8/layout/target3"/>
    <dgm:cxn modelId="{4A01096B-BC23-4E34-8459-EEC35DFC895F}" type="presParOf" srcId="{784F74D3-416A-4705-9353-85BFE2B0451E}" destId="{EFBFC65D-6764-429A-9FEB-7781AC3FC3CF}" srcOrd="0" destOrd="0" presId="urn:microsoft.com/office/officeart/2005/8/layout/target3"/>
    <dgm:cxn modelId="{F0A0D242-D43C-43BE-B105-E015D08BA180}" type="presParOf" srcId="{784F74D3-416A-4705-9353-85BFE2B0451E}" destId="{D86166A0-D25D-45C0-83B6-518B0C9F2AFA}" srcOrd="1" destOrd="0" presId="urn:microsoft.com/office/officeart/2005/8/layout/target3"/>
    <dgm:cxn modelId="{5A6DA3DC-81FD-4B6D-A322-F5B1CA89DF31}" type="presParOf" srcId="{784F74D3-416A-4705-9353-85BFE2B0451E}" destId="{B0A9A538-65F2-4583-BD1F-A339B009774C}" srcOrd="2" destOrd="0" presId="urn:microsoft.com/office/officeart/2005/8/layout/target3"/>
    <dgm:cxn modelId="{066259D4-EFF8-40BB-8DAF-53FAFE567363}" type="presParOf" srcId="{784F74D3-416A-4705-9353-85BFE2B0451E}" destId="{DE69B838-8438-4CCF-B20C-FD983D6ABB81}" srcOrd="3" destOrd="0" presId="urn:microsoft.com/office/officeart/2005/8/layout/target3"/>
    <dgm:cxn modelId="{D643C29C-53BB-454E-AB28-3995AB672A6C}" type="presParOf" srcId="{784F74D3-416A-4705-9353-85BFE2B0451E}" destId="{E6E0C215-B262-48D5-A7CC-F3525ADEA186}" srcOrd="4" destOrd="0" presId="urn:microsoft.com/office/officeart/2005/8/layout/target3"/>
    <dgm:cxn modelId="{AC062668-8657-4431-887B-130AD3BC7E96}" type="presParOf" srcId="{784F74D3-416A-4705-9353-85BFE2B0451E}" destId="{DABFA45E-EFB5-492C-972A-262D08A6B8FC}" srcOrd="5" destOrd="0" presId="urn:microsoft.com/office/officeart/2005/8/layout/target3"/>
    <dgm:cxn modelId="{BA103932-6513-499C-80AF-0EE2EFA7CB91}" type="presParOf" srcId="{784F74D3-416A-4705-9353-85BFE2B0451E}" destId="{BB63B5B2-B7F8-4372-AC75-28CE1E542C49}" srcOrd="6" destOrd="0" presId="urn:microsoft.com/office/officeart/2005/8/layout/target3"/>
    <dgm:cxn modelId="{6A84EBCD-2BB8-497E-A821-39AEBF38C1ED}" type="presParOf" srcId="{784F74D3-416A-4705-9353-85BFE2B0451E}" destId="{702ADB7B-24E8-4125-840A-AF2913ED9125}" srcOrd="7" destOrd="0" presId="urn:microsoft.com/office/officeart/2005/8/layout/target3"/>
    <dgm:cxn modelId="{6189D1C6-22E7-40C0-96F9-652FE01E226D}" type="presParOf" srcId="{784F74D3-416A-4705-9353-85BFE2B0451E}" destId="{E6734BCC-5618-4FFA-9775-D4DCFE99351D}" srcOrd="8" destOrd="0" presId="urn:microsoft.com/office/officeart/2005/8/layout/target3"/>
    <dgm:cxn modelId="{BBA76F4B-CD10-42FC-961E-132EB8F86127}" type="presParOf" srcId="{784F74D3-416A-4705-9353-85BFE2B0451E}" destId="{392F7C57-1B2A-4CAF-A114-3C0B8B749D04}" srcOrd="9" destOrd="0" presId="urn:microsoft.com/office/officeart/2005/8/layout/target3"/>
    <dgm:cxn modelId="{7C63C45C-C43C-4400-9CE5-F0960AD30F43}" type="presParOf" srcId="{784F74D3-416A-4705-9353-85BFE2B0451E}" destId="{0895DD55-0F9F-4BDC-9626-1E73FEA2179F}" srcOrd="10" destOrd="0" presId="urn:microsoft.com/office/officeart/2005/8/layout/target3"/>
    <dgm:cxn modelId="{F4CE3DF4-0CA8-4407-884D-233C3C830509}" type="presParOf" srcId="{784F74D3-416A-4705-9353-85BFE2B0451E}" destId="{4CB20239-9FA2-4D4C-B11A-2573A81F933D}" srcOrd="11" destOrd="0" presId="urn:microsoft.com/office/officeart/2005/8/layout/target3"/>
    <dgm:cxn modelId="{ABB13C34-C289-478C-85E5-29E844E7CEBE}" type="presParOf" srcId="{784F74D3-416A-4705-9353-85BFE2B0451E}" destId="{4166F3C2-63FE-44B8-8B97-DF8C28A5D4E0}" srcOrd="12" destOrd="0" presId="urn:microsoft.com/office/officeart/2005/8/layout/target3"/>
    <dgm:cxn modelId="{7CF88F3E-CEC5-44F4-9103-CFDCD2651C6A}" type="presParOf" srcId="{784F74D3-416A-4705-9353-85BFE2B0451E}" destId="{A4DD6C83-3946-4817-9961-9BBB5186C341}" srcOrd="13" destOrd="0" presId="urn:microsoft.com/office/officeart/2005/8/layout/target3"/>
    <dgm:cxn modelId="{1290FF28-1C3F-4DF8-9082-A3536ABC4A11}" type="presParOf" srcId="{784F74D3-416A-4705-9353-85BFE2B0451E}" destId="{07430DE3-8E46-449D-9C5C-03C1C63EC5C8}" srcOrd="14" destOrd="0" presId="urn:microsoft.com/office/officeart/2005/8/layout/target3"/>
    <dgm:cxn modelId="{FF1C8D1B-1EBD-4AB7-A94D-6FC95B0E8C43}" type="presParOf" srcId="{784F74D3-416A-4705-9353-85BFE2B0451E}" destId="{E6A56D78-38BF-4D6A-A3C4-88DDBB0EFFE9}"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EC57A1-CE67-40A3-9987-659AA2F88BEC}"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FB4A32EE-B6F2-4E34-8AC8-7EF2B9184F55}">
      <dgm:prSet custT="1"/>
      <dgm:spPr/>
      <dgm:t>
        <a:bodyPr/>
        <a:lstStyle/>
        <a:p>
          <a:r>
            <a:rPr lang="en-US" sz="2200" b="1" dirty="0">
              <a:latin typeface="Times New Roman" panose="02020603050405020304" pitchFamily="18" charset="0"/>
              <a:cs typeface="Times New Roman" panose="02020603050405020304" pitchFamily="18" charset="0"/>
            </a:rPr>
            <a:t>Sample Size: </a:t>
          </a:r>
          <a:r>
            <a:rPr lang="en-US" sz="2200" dirty="0">
              <a:latin typeface="Times New Roman" panose="02020603050405020304" pitchFamily="18" charset="0"/>
              <a:cs typeface="Times New Roman" panose="02020603050405020304" pitchFamily="18" charset="0"/>
            </a:rPr>
            <a:t>The study recruit a sample of 50 patients. The sample size is determined based on power calculations to achieve adequate statistical representation and meaningful analysis of patient satisfaction</a:t>
          </a:r>
          <a:r>
            <a:rPr lang="en-US" sz="2200" b="1"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dgm:t>
    </dgm:pt>
    <dgm:pt modelId="{D91B2BCF-9F1A-4B61-98D5-C448357172D5}" type="parTrans" cxnId="{98B82984-8FF4-46C4-B500-0C8C4BDC3337}">
      <dgm:prSet/>
      <dgm:spPr/>
      <dgm:t>
        <a:bodyPr/>
        <a:lstStyle/>
        <a:p>
          <a:endParaRPr lang="en-US"/>
        </a:p>
      </dgm:t>
    </dgm:pt>
    <dgm:pt modelId="{63E7E3C1-A14D-4056-B822-F9BEFDF7B326}" type="sibTrans" cxnId="{98B82984-8FF4-46C4-B500-0C8C4BDC3337}">
      <dgm:prSet/>
      <dgm:spPr/>
      <dgm:t>
        <a:bodyPr/>
        <a:lstStyle/>
        <a:p>
          <a:endParaRPr lang="en-US"/>
        </a:p>
      </dgm:t>
    </dgm:pt>
    <dgm:pt modelId="{E049184B-8D2B-47B2-B872-1852CE13C920}">
      <dgm:prSet custT="1"/>
      <dgm:spPr/>
      <dgm:t>
        <a:bodyPr/>
        <a:lstStyle/>
        <a:p>
          <a:r>
            <a:rPr lang="en-US" sz="2200" b="1" dirty="0">
              <a:latin typeface="Times New Roman" panose="02020603050405020304" pitchFamily="18" charset="0"/>
              <a:cs typeface="Times New Roman" panose="02020603050405020304" pitchFamily="18" charset="0"/>
            </a:rPr>
            <a:t>Sampling Method: </a:t>
          </a:r>
          <a:r>
            <a:rPr lang="en-US" sz="2200" dirty="0">
              <a:latin typeface="Times New Roman" panose="02020603050405020304" pitchFamily="18" charset="0"/>
              <a:cs typeface="Times New Roman" panose="02020603050405020304" pitchFamily="18" charset="0"/>
            </a:rPr>
            <a:t>Stratified random sampling will be employed to ensure diversity across key variables such as age, gender, socioeconomic status, and health condition severity. </a:t>
          </a:r>
        </a:p>
      </dgm:t>
    </dgm:pt>
    <dgm:pt modelId="{2BCF146A-D36A-497A-A10E-360A9F14A901}" type="parTrans" cxnId="{C7C4E37C-024E-48A9-B041-425345190B1C}">
      <dgm:prSet/>
      <dgm:spPr/>
      <dgm:t>
        <a:bodyPr/>
        <a:lstStyle/>
        <a:p>
          <a:endParaRPr lang="en-US"/>
        </a:p>
      </dgm:t>
    </dgm:pt>
    <dgm:pt modelId="{156CCB67-CE32-402B-9D55-1FD6B1BE018C}" type="sibTrans" cxnId="{C7C4E37C-024E-48A9-B041-425345190B1C}">
      <dgm:prSet/>
      <dgm:spPr/>
      <dgm:t>
        <a:bodyPr/>
        <a:lstStyle/>
        <a:p>
          <a:endParaRPr lang="en-US"/>
        </a:p>
      </dgm:t>
    </dgm:pt>
    <dgm:pt modelId="{931B7F5D-C3B8-46D9-8DD6-25217871D8E6}" type="pres">
      <dgm:prSet presAssocID="{B4EC57A1-CE67-40A3-9987-659AA2F88BEC}" presName="Name0" presStyleCnt="0">
        <dgm:presLayoutVars>
          <dgm:chMax val="7"/>
          <dgm:dir/>
          <dgm:animLvl val="lvl"/>
          <dgm:resizeHandles val="exact"/>
        </dgm:presLayoutVars>
      </dgm:prSet>
      <dgm:spPr/>
    </dgm:pt>
    <dgm:pt modelId="{E1579798-CC1D-4E14-AD08-AC873BC6431A}" type="pres">
      <dgm:prSet presAssocID="{FB4A32EE-B6F2-4E34-8AC8-7EF2B9184F55}" presName="circle1" presStyleLbl="node1" presStyleIdx="0" presStyleCnt="2"/>
      <dgm:spPr/>
    </dgm:pt>
    <dgm:pt modelId="{160AD5A9-0EA5-4230-B888-88B76AE45A92}" type="pres">
      <dgm:prSet presAssocID="{FB4A32EE-B6F2-4E34-8AC8-7EF2B9184F55}" presName="space" presStyleCnt="0"/>
      <dgm:spPr/>
    </dgm:pt>
    <dgm:pt modelId="{7C893DF2-7452-44C6-839B-EB3B9D70F8F0}" type="pres">
      <dgm:prSet presAssocID="{FB4A32EE-B6F2-4E34-8AC8-7EF2B9184F55}" presName="rect1" presStyleLbl="alignAcc1" presStyleIdx="0" presStyleCnt="2"/>
      <dgm:spPr/>
    </dgm:pt>
    <dgm:pt modelId="{C56E0BBD-6F61-4867-AE40-CB03E5F66299}" type="pres">
      <dgm:prSet presAssocID="{E049184B-8D2B-47B2-B872-1852CE13C920}" presName="vertSpace2" presStyleLbl="node1" presStyleIdx="0" presStyleCnt="2"/>
      <dgm:spPr/>
    </dgm:pt>
    <dgm:pt modelId="{BC80E9ED-7D1C-40D1-9910-28AF4CF6D01B}" type="pres">
      <dgm:prSet presAssocID="{E049184B-8D2B-47B2-B872-1852CE13C920}" presName="circle2" presStyleLbl="node1" presStyleIdx="1" presStyleCnt="2"/>
      <dgm:spPr/>
    </dgm:pt>
    <dgm:pt modelId="{9F9E7522-CCF2-4058-AC52-7170F38B618E}" type="pres">
      <dgm:prSet presAssocID="{E049184B-8D2B-47B2-B872-1852CE13C920}" presName="rect2" presStyleLbl="alignAcc1" presStyleIdx="1" presStyleCnt="2"/>
      <dgm:spPr/>
    </dgm:pt>
    <dgm:pt modelId="{BB596DAD-79A9-491B-808C-A5D6DD155FEF}" type="pres">
      <dgm:prSet presAssocID="{FB4A32EE-B6F2-4E34-8AC8-7EF2B9184F55}" presName="rect1ParTxNoCh" presStyleLbl="alignAcc1" presStyleIdx="1" presStyleCnt="2">
        <dgm:presLayoutVars>
          <dgm:chMax val="1"/>
          <dgm:bulletEnabled val="1"/>
        </dgm:presLayoutVars>
      </dgm:prSet>
      <dgm:spPr/>
    </dgm:pt>
    <dgm:pt modelId="{56052F27-8309-428F-951C-6B672CE47B78}" type="pres">
      <dgm:prSet presAssocID="{E049184B-8D2B-47B2-B872-1852CE13C920}" presName="rect2ParTxNoCh" presStyleLbl="alignAcc1" presStyleIdx="1" presStyleCnt="2">
        <dgm:presLayoutVars>
          <dgm:chMax val="1"/>
          <dgm:bulletEnabled val="1"/>
        </dgm:presLayoutVars>
      </dgm:prSet>
      <dgm:spPr/>
    </dgm:pt>
  </dgm:ptLst>
  <dgm:cxnLst>
    <dgm:cxn modelId="{A65A4D0F-9E06-4525-947B-D2E1D9BC6732}" type="presOf" srcId="{E049184B-8D2B-47B2-B872-1852CE13C920}" destId="{9F9E7522-CCF2-4058-AC52-7170F38B618E}" srcOrd="0" destOrd="0" presId="urn:microsoft.com/office/officeart/2005/8/layout/target3"/>
    <dgm:cxn modelId="{805C1828-DF59-433C-92D8-1314AC161A7E}" type="presOf" srcId="{E049184B-8D2B-47B2-B872-1852CE13C920}" destId="{56052F27-8309-428F-951C-6B672CE47B78}" srcOrd="1" destOrd="0" presId="urn:microsoft.com/office/officeart/2005/8/layout/target3"/>
    <dgm:cxn modelId="{C7C4E37C-024E-48A9-B041-425345190B1C}" srcId="{B4EC57A1-CE67-40A3-9987-659AA2F88BEC}" destId="{E049184B-8D2B-47B2-B872-1852CE13C920}" srcOrd="1" destOrd="0" parTransId="{2BCF146A-D36A-497A-A10E-360A9F14A901}" sibTransId="{156CCB67-CE32-402B-9D55-1FD6B1BE018C}"/>
    <dgm:cxn modelId="{98B82984-8FF4-46C4-B500-0C8C4BDC3337}" srcId="{B4EC57A1-CE67-40A3-9987-659AA2F88BEC}" destId="{FB4A32EE-B6F2-4E34-8AC8-7EF2B9184F55}" srcOrd="0" destOrd="0" parTransId="{D91B2BCF-9F1A-4B61-98D5-C448357172D5}" sibTransId="{63E7E3C1-A14D-4056-B822-F9BEFDF7B326}"/>
    <dgm:cxn modelId="{1AC23687-220D-4373-AF67-BE231483DFF4}" type="presOf" srcId="{FB4A32EE-B6F2-4E34-8AC8-7EF2B9184F55}" destId="{7C893DF2-7452-44C6-839B-EB3B9D70F8F0}" srcOrd="0" destOrd="0" presId="urn:microsoft.com/office/officeart/2005/8/layout/target3"/>
    <dgm:cxn modelId="{CF6289AD-CB2B-4553-ACB7-75B760DC26AC}" type="presOf" srcId="{FB4A32EE-B6F2-4E34-8AC8-7EF2B9184F55}" destId="{BB596DAD-79A9-491B-808C-A5D6DD155FEF}" srcOrd="1" destOrd="0" presId="urn:microsoft.com/office/officeart/2005/8/layout/target3"/>
    <dgm:cxn modelId="{A94D33D3-0E4B-4EE0-88AB-F28628F6507C}" type="presOf" srcId="{B4EC57A1-CE67-40A3-9987-659AA2F88BEC}" destId="{931B7F5D-C3B8-46D9-8DD6-25217871D8E6}" srcOrd="0" destOrd="0" presId="urn:microsoft.com/office/officeart/2005/8/layout/target3"/>
    <dgm:cxn modelId="{42903B22-50C4-4835-A041-5CD6DC03CE38}" type="presParOf" srcId="{931B7F5D-C3B8-46D9-8DD6-25217871D8E6}" destId="{E1579798-CC1D-4E14-AD08-AC873BC6431A}" srcOrd="0" destOrd="0" presId="urn:microsoft.com/office/officeart/2005/8/layout/target3"/>
    <dgm:cxn modelId="{4CB6379A-9D2B-459F-9AF9-4663C958806D}" type="presParOf" srcId="{931B7F5D-C3B8-46D9-8DD6-25217871D8E6}" destId="{160AD5A9-0EA5-4230-B888-88B76AE45A92}" srcOrd="1" destOrd="0" presId="urn:microsoft.com/office/officeart/2005/8/layout/target3"/>
    <dgm:cxn modelId="{D44BC1E4-C74C-403F-B459-05BBF957D90C}" type="presParOf" srcId="{931B7F5D-C3B8-46D9-8DD6-25217871D8E6}" destId="{7C893DF2-7452-44C6-839B-EB3B9D70F8F0}" srcOrd="2" destOrd="0" presId="urn:microsoft.com/office/officeart/2005/8/layout/target3"/>
    <dgm:cxn modelId="{D21B351B-7D19-412E-BCF4-23B667C78E28}" type="presParOf" srcId="{931B7F5D-C3B8-46D9-8DD6-25217871D8E6}" destId="{C56E0BBD-6F61-4867-AE40-CB03E5F66299}" srcOrd="3" destOrd="0" presId="urn:microsoft.com/office/officeart/2005/8/layout/target3"/>
    <dgm:cxn modelId="{D4984E5E-F0A1-4412-8BF9-4A9D0CBE209E}" type="presParOf" srcId="{931B7F5D-C3B8-46D9-8DD6-25217871D8E6}" destId="{BC80E9ED-7D1C-40D1-9910-28AF4CF6D01B}" srcOrd="4" destOrd="0" presId="urn:microsoft.com/office/officeart/2005/8/layout/target3"/>
    <dgm:cxn modelId="{CCE823D6-5247-49AE-A76F-6FE87CF89109}" type="presParOf" srcId="{931B7F5D-C3B8-46D9-8DD6-25217871D8E6}" destId="{9F9E7522-CCF2-4058-AC52-7170F38B618E}" srcOrd="5" destOrd="0" presId="urn:microsoft.com/office/officeart/2005/8/layout/target3"/>
    <dgm:cxn modelId="{2C1386D8-F5D1-4159-B7AA-171525B94900}" type="presParOf" srcId="{931B7F5D-C3B8-46D9-8DD6-25217871D8E6}" destId="{BB596DAD-79A9-491B-808C-A5D6DD155FEF}" srcOrd="6" destOrd="0" presId="urn:microsoft.com/office/officeart/2005/8/layout/target3"/>
    <dgm:cxn modelId="{0EBF7589-B193-4902-91F9-B46FB57EC85D}" type="presParOf" srcId="{931B7F5D-C3B8-46D9-8DD6-25217871D8E6}" destId="{56052F27-8309-428F-951C-6B672CE47B78}"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FC65D-6764-429A-9FEB-7781AC3FC3CF}">
      <dsp:nvSpPr>
        <dsp:cNvPr id="0" name=""/>
        <dsp:cNvSpPr/>
      </dsp:nvSpPr>
      <dsp:spPr>
        <a:xfrm>
          <a:off x="0" y="-17353"/>
          <a:ext cx="4407107" cy="4407107"/>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A9A538-65F2-4583-BD1F-A339B009774C}">
      <dsp:nvSpPr>
        <dsp:cNvPr id="0" name=""/>
        <dsp:cNvSpPr/>
      </dsp:nvSpPr>
      <dsp:spPr>
        <a:xfrm>
          <a:off x="2203553" y="-17353"/>
          <a:ext cx="7815159" cy="4407107"/>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Study Area:</a:t>
          </a:r>
          <a:endParaRPr lang="en-US" sz="2400" kern="1200" dirty="0">
            <a:latin typeface="Times New Roman" panose="02020603050405020304" pitchFamily="18" charset="0"/>
            <a:cs typeface="Times New Roman" panose="02020603050405020304" pitchFamily="18" charset="0"/>
          </a:endParaRPr>
        </a:p>
      </dsp:txBody>
      <dsp:txXfrm>
        <a:off x="2203553" y="-17353"/>
        <a:ext cx="7815159" cy="936510"/>
      </dsp:txXfrm>
    </dsp:sp>
    <dsp:sp modelId="{E6E0C215-B262-48D5-A7CC-F3525ADEA186}">
      <dsp:nvSpPr>
        <dsp:cNvPr id="0" name=""/>
        <dsp:cNvSpPr/>
      </dsp:nvSpPr>
      <dsp:spPr>
        <a:xfrm>
          <a:off x="578432" y="919156"/>
          <a:ext cx="3250241" cy="3250241"/>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BFA45E-EFB5-492C-972A-262D08A6B8FC}">
      <dsp:nvSpPr>
        <dsp:cNvPr id="0" name=""/>
        <dsp:cNvSpPr/>
      </dsp:nvSpPr>
      <dsp:spPr>
        <a:xfrm>
          <a:off x="2203553" y="664093"/>
          <a:ext cx="7815159" cy="3760366"/>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This study will focus on urban and suburban areas within Jaipur where homecare services are actively provided..</a:t>
          </a:r>
        </a:p>
      </dsp:txBody>
      <dsp:txXfrm>
        <a:off x="2203553" y="664093"/>
        <a:ext cx="7815159" cy="1083495"/>
      </dsp:txXfrm>
    </dsp:sp>
    <dsp:sp modelId="{702ADB7B-24E8-4125-840A-AF2913ED9125}">
      <dsp:nvSpPr>
        <dsp:cNvPr id="0" name=""/>
        <dsp:cNvSpPr/>
      </dsp:nvSpPr>
      <dsp:spPr>
        <a:xfrm>
          <a:off x="1156865" y="1855666"/>
          <a:ext cx="2093375" cy="2093375"/>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734BCC-5618-4FFA-9775-D4DCFE99351D}">
      <dsp:nvSpPr>
        <dsp:cNvPr id="0" name=""/>
        <dsp:cNvSpPr/>
      </dsp:nvSpPr>
      <dsp:spPr>
        <a:xfrm>
          <a:off x="2203553" y="1941945"/>
          <a:ext cx="7815159" cy="1920818"/>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Study Population:</a:t>
          </a:r>
          <a:endParaRPr lang="en-US" sz="2400" kern="1200" dirty="0">
            <a:latin typeface="Times New Roman" panose="02020603050405020304" pitchFamily="18" charset="0"/>
            <a:cs typeface="Times New Roman" panose="02020603050405020304" pitchFamily="18" charset="0"/>
          </a:endParaRPr>
        </a:p>
      </dsp:txBody>
      <dsp:txXfrm>
        <a:off x="2203553" y="1941945"/>
        <a:ext cx="7815159" cy="859313"/>
      </dsp:txXfrm>
    </dsp:sp>
    <dsp:sp modelId="{0895DD55-0F9F-4BDC-9626-1E73FEA2179F}">
      <dsp:nvSpPr>
        <dsp:cNvPr id="0" name=""/>
        <dsp:cNvSpPr/>
      </dsp:nvSpPr>
      <dsp:spPr>
        <a:xfrm>
          <a:off x="1735298" y="2792177"/>
          <a:ext cx="936510" cy="936510"/>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B20239-9FA2-4D4C-B11A-2573A81F933D}">
      <dsp:nvSpPr>
        <dsp:cNvPr id="0" name=""/>
        <dsp:cNvSpPr/>
      </dsp:nvSpPr>
      <dsp:spPr>
        <a:xfrm>
          <a:off x="2203553" y="2559444"/>
          <a:ext cx="7815159" cy="1401974"/>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The target population are patients currently receiving ongoing homecare services from 2050 Healthcare.  </a:t>
          </a:r>
        </a:p>
      </dsp:txBody>
      <dsp:txXfrm>
        <a:off x="2203553" y="2559444"/>
        <a:ext cx="7815159" cy="14019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579798-CC1D-4E14-AD08-AC873BC6431A}">
      <dsp:nvSpPr>
        <dsp:cNvPr id="0" name=""/>
        <dsp:cNvSpPr/>
      </dsp:nvSpPr>
      <dsp:spPr>
        <a:xfrm>
          <a:off x="0" y="0"/>
          <a:ext cx="3124200" cy="3124200"/>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93DF2-7452-44C6-839B-EB3B9D70F8F0}">
      <dsp:nvSpPr>
        <dsp:cNvPr id="0" name=""/>
        <dsp:cNvSpPr/>
      </dsp:nvSpPr>
      <dsp:spPr>
        <a:xfrm>
          <a:off x="1562100" y="0"/>
          <a:ext cx="8456612" cy="3124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latin typeface="Times New Roman" panose="02020603050405020304" pitchFamily="18" charset="0"/>
              <a:cs typeface="Times New Roman" panose="02020603050405020304" pitchFamily="18" charset="0"/>
            </a:rPr>
            <a:t>Sample Size: </a:t>
          </a:r>
          <a:r>
            <a:rPr lang="en-US" sz="2200" kern="1200" dirty="0">
              <a:latin typeface="Times New Roman" panose="02020603050405020304" pitchFamily="18" charset="0"/>
              <a:cs typeface="Times New Roman" panose="02020603050405020304" pitchFamily="18" charset="0"/>
            </a:rPr>
            <a:t>The study recruit a sample of 50 patients. The sample size is determined based on power calculations to achieve adequate statistical representation and meaningful analysis of patient satisfaction</a:t>
          </a:r>
          <a:r>
            <a:rPr lang="en-US" sz="2200" b="1" kern="1200" dirty="0">
              <a:latin typeface="Times New Roman" panose="02020603050405020304" pitchFamily="18" charset="0"/>
              <a:cs typeface="Times New Roman" panose="02020603050405020304" pitchFamily="18" charset="0"/>
            </a:rPr>
            <a:t>.</a:t>
          </a:r>
          <a:endParaRPr lang="en-US" sz="2200" kern="1200" dirty="0">
            <a:latin typeface="Times New Roman" panose="02020603050405020304" pitchFamily="18" charset="0"/>
            <a:cs typeface="Times New Roman" panose="02020603050405020304" pitchFamily="18" charset="0"/>
          </a:endParaRPr>
        </a:p>
      </dsp:txBody>
      <dsp:txXfrm>
        <a:off x="1562100" y="0"/>
        <a:ext cx="8456612" cy="1483995"/>
      </dsp:txXfrm>
    </dsp:sp>
    <dsp:sp modelId="{BC80E9ED-7D1C-40D1-9910-28AF4CF6D01B}">
      <dsp:nvSpPr>
        <dsp:cNvPr id="0" name=""/>
        <dsp:cNvSpPr/>
      </dsp:nvSpPr>
      <dsp:spPr>
        <a:xfrm>
          <a:off x="820102" y="1483995"/>
          <a:ext cx="1483995" cy="1483995"/>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9E7522-CCF2-4058-AC52-7170F38B618E}">
      <dsp:nvSpPr>
        <dsp:cNvPr id="0" name=""/>
        <dsp:cNvSpPr/>
      </dsp:nvSpPr>
      <dsp:spPr>
        <a:xfrm>
          <a:off x="1562100" y="1483995"/>
          <a:ext cx="8456612" cy="1483995"/>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latin typeface="Times New Roman" panose="02020603050405020304" pitchFamily="18" charset="0"/>
              <a:cs typeface="Times New Roman" panose="02020603050405020304" pitchFamily="18" charset="0"/>
            </a:rPr>
            <a:t>Sampling Method: </a:t>
          </a:r>
          <a:r>
            <a:rPr lang="en-US" sz="2200" kern="1200" dirty="0">
              <a:latin typeface="Times New Roman" panose="02020603050405020304" pitchFamily="18" charset="0"/>
              <a:cs typeface="Times New Roman" panose="02020603050405020304" pitchFamily="18" charset="0"/>
            </a:rPr>
            <a:t>Stratified random sampling will be employed to ensure diversity across key variables such as age, gender, socioeconomic status, and health condition severity. </a:t>
          </a:r>
        </a:p>
      </dsp:txBody>
      <dsp:txXfrm>
        <a:off x="1562100" y="1483995"/>
        <a:ext cx="8456612" cy="1483995"/>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3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3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149968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A4CD78-2DB1-4607-A682-FEF542611F15}"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400387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4067756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1772648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249209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2283427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3202518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1327022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2170977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2200432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A4CD78-2DB1-4607-A682-FEF542611F15}" type="datetimeFigureOut">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234417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A4CD78-2DB1-4607-A682-FEF542611F15}"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423769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A4CD78-2DB1-4607-A682-FEF542611F15}" type="datetimeFigureOut">
              <a:rPr lang="en-US" smtClean="0"/>
              <a:t>7/25/2024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1059910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A4CD78-2DB1-4607-A682-FEF542611F15}" type="datetimeFigureOut">
              <a:rPr lang="en-US" smtClean="0"/>
              <a:t>7/25/2024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2807862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4CD78-2DB1-4607-A682-FEF542611F15}" type="datetimeFigureOut">
              <a:rPr lang="en-US" smtClean="0"/>
              <a:t>7/25/2024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3735719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A4CD78-2DB1-4607-A682-FEF542611F15}"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2435402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A4CD78-2DB1-4607-A682-FEF542611F15}" type="datetimeFigureOut">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208DC-DE19-4D98-9F39-87BDF21C1B8F}" type="slidenum">
              <a:rPr lang="en-US" smtClean="0"/>
              <a:t>‹#›</a:t>
            </a:fld>
            <a:endParaRPr lang="en-US"/>
          </a:p>
        </p:txBody>
      </p:sp>
    </p:spTree>
    <p:extLst>
      <p:ext uri="{BB962C8B-B14F-4D97-AF65-F5344CB8AC3E}">
        <p14:creationId xmlns:p14="http://schemas.microsoft.com/office/powerpoint/2010/main" val="140920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8A4CD78-2DB1-4607-A682-FEF542611F15}" type="datetimeFigureOut">
              <a:rPr lang="en-US" smtClean="0"/>
              <a:t>7/25/2024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9E208DC-DE19-4D98-9F39-87BDF21C1B8F}" type="slidenum">
              <a:rPr lang="en-US" smtClean="0"/>
              <a:t>‹#›</a:t>
            </a:fld>
            <a:endParaRPr lang="en-US"/>
          </a:p>
        </p:txBody>
      </p:sp>
    </p:spTree>
    <p:extLst>
      <p:ext uri="{BB962C8B-B14F-4D97-AF65-F5344CB8AC3E}">
        <p14:creationId xmlns:p14="http://schemas.microsoft.com/office/powerpoint/2010/main" val="568688888"/>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 id="2147483863" r:id="rId12"/>
    <p:sldLayoutId id="2147483864" r:id="rId13"/>
    <p:sldLayoutId id="2147483865" r:id="rId14"/>
    <p:sldLayoutId id="2147483866" r:id="rId15"/>
    <p:sldLayoutId id="2147483867" r:id="rId16"/>
    <p:sldLayoutId id="214748386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chart" Target="../charts/chart1.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jpeg" /><Relationship Id="rId1" Type="http://schemas.openxmlformats.org/officeDocument/2006/relationships/slideLayout" Target="../slideLayouts/slideLayout2.xml" /><Relationship Id="rId5" Type="http://schemas.openxmlformats.org/officeDocument/2006/relationships/image" Target="../media/image2.png" /><Relationship Id="rId4" Type="http://schemas.openxmlformats.org/officeDocument/2006/relationships/image" Target="../media/image4.svg" /></Relationships>
</file>

<file path=ppt/slides/_rels/slide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 /><Relationship Id="rId7" Type="http://schemas.openxmlformats.org/officeDocument/2006/relationships/image" Target="../media/image2.png"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 /><Relationship Id="rId7" Type="http://schemas.openxmlformats.org/officeDocument/2006/relationships/image" Target="../media/image2.png" /><Relationship Id="rId2" Type="http://schemas.openxmlformats.org/officeDocument/2006/relationships/diagramData" Target="../diagrams/data2.xml" /><Relationship Id="rId1" Type="http://schemas.openxmlformats.org/officeDocument/2006/relationships/slideLayout" Target="../slideLayouts/slideLayout2.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_rels/slide7.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9456-9BB4-61FD-E71E-5549DBA5D552}"/>
              </a:ext>
            </a:extLst>
          </p:cNvPr>
          <p:cNvSpPr>
            <a:spLocks noGrp="1"/>
          </p:cNvSpPr>
          <p:nvPr>
            <p:ph type="ctrTitle"/>
          </p:nvPr>
        </p:nvSpPr>
        <p:spPr>
          <a:xfrm>
            <a:off x="2593298" y="1155907"/>
            <a:ext cx="9144000" cy="2387600"/>
          </a:xfrm>
        </p:spPr>
        <p:txBody>
          <a:bodyPr>
            <a:noAutofit/>
          </a:bodyPr>
          <a:lstStyle/>
          <a:p>
            <a:pPr algn="l"/>
            <a:r>
              <a:rPr lang="en-US" sz="2400" b="1" dirty="0">
                <a:latin typeface="Times New Roman" panose="02020603050405020304" pitchFamily="18" charset="0"/>
                <a:cs typeface="Times New Roman" panose="02020603050405020304" pitchFamily="18" charset="0"/>
              </a:rPr>
              <a:t>TOPIC </a:t>
            </a:r>
            <a:r>
              <a:rPr lang="en-US" sz="2400" dirty="0">
                <a:latin typeface="Times New Roman" panose="02020603050405020304" pitchFamily="18" charset="0"/>
                <a:cs typeface="Times New Roman" panose="02020603050405020304" pitchFamily="18" charset="0"/>
              </a:rPr>
              <a:t>TO ENHANCE PATIENT SATIFACTION IN HOMECARE</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ORGANIZATION </a:t>
            </a:r>
            <a:r>
              <a:rPr lang="en-US" sz="2400" dirty="0">
                <a:latin typeface="Times New Roman" panose="02020603050405020304" pitchFamily="18" charset="0"/>
                <a:cs typeface="Times New Roman" panose="02020603050405020304" pitchFamily="18" charset="0"/>
              </a:rPr>
              <a:t>2050 HEALTHCARE</a:t>
            </a:r>
            <a:br>
              <a:rPr lang="en-US" sz="2400"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C3403B9-E91A-FD00-BDD7-92B33F7D46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
        <p:nvSpPr>
          <p:cNvPr id="3" name="TextBox 2">
            <a:extLst>
              <a:ext uri="{FF2B5EF4-FFF2-40B4-BE49-F238E27FC236}">
                <a16:creationId xmlns:a16="http://schemas.microsoft.com/office/drawing/2014/main" id="{1D8A4833-09B9-8905-BA73-F13F89C2089C}"/>
              </a:ext>
            </a:extLst>
          </p:cNvPr>
          <p:cNvSpPr txBox="1"/>
          <p:nvPr/>
        </p:nvSpPr>
        <p:spPr>
          <a:xfrm>
            <a:off x="8319541" y="5267501"/>
            <a:ext cx="3872459" cy="1446550"/>
          </a:xfrm>
          <a:prstGeom prst="rect">
            <a:avLst/>
          </a:prstGeom>
          <a:noFill/>
        </p:spPr>
        <p:txBody>
          <a:bodyPr wrap="square" rtlCol="0">
            <a:spAutoFit/>
          </a:bodyPr>
          <a:lstStyle/>
          <a:p>
            <a:r>
              <a:rPr lang="en-US" sz="2200" b="1" dirty="0">
                <a:latin typeface="Times New Roman" panose="02020603050405020304" pitchFamily="18" charset="0"/>
                <a:cs typeface="Times New Roman" panose="02020603050405020304" pitchFamily="18" charset="0"/>
              </a:rPr>
              <a:t>NAME - </a:t>
            </a:r>
            <a:r>
              <a:rPr lang="en-US" sz="2200" dirty="0">
                <a:latin typeface="Times New Roman" panose="02020603050405020304" pitchFamily="18" charset="0"/>
                <a:cs typeface="Times New Roman" panose="02020603050405020304" pitchFamily="18" charset="0"/>
              </a:rPr>
              <a:t>ATUL DOGRA</a:t>
            </a:r>
            <a:br>
              <a:rPr lang="en-US" sz="2200"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MENTOR - </a:t>
            </a:r>
            <a:r>
              <a:rPr lang="en-US" sz="2200" dirty="0">
                <a:latin typeface="Times New Roman" panose="02020603050405020304" pitchFamily="18" charset="0"/>
                <a:cs typeface="Times New Roman" panose="02020603050405020304" pitchFamily="18" charset="0"/>
              </a:rPr>
              <a:t>Dr ANURADHA BHARDWAJ</a:t>
            </a:r>
            <a:br>
              <a:rPr lang="en-US" sz="2200"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IIHMR DELHI</a:t>
            </a:r>
            <a:endParaRPr lang="en-US" sz="2200" dirty="0"/>
          </a:p>
        </p:txBody>
      </p:sp>
    </p:spTree>
    <p:extLst>
      <p:ext uri="{BB962C8B-B14F-4D97-AF65-F5344CB8AC3E}">
        <p14:creationId xmlns:p14="http://schemas.microsoft.com/office/powerpoint/2010/main" val="501777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a:extLst>
              <a:ext uri="{FF2B5EF4-FFF2-40B4-BE49-F238E27FC236}">
                <a16:creationId xmlns:a16="http://schemas.microsoft.com/office/drawing/2014/main" id="{BFF4D7FA-C974-77F5-F75F-3863E58E07AF}"/>
              </a:ext>
            </a:extLst>
          </p:cNvPr>
          <p:cNvGraphicFramePr>
            <a:graphicFrameLocks/>
          </p:cNvGraphicFramePr>
          <p:nvPr>
            <p:extLst>
              <p:ext uri="{D42A27DB-BD31-4B8C-83A1-F6EECF244321}">
                <p14:modId xmlns:p14="http://schemas.microsoft.com/office/powerpoint/2010/main" val="2453007714"/>
              </p:ext>
            </p:extLst>
          </p:nvPr>
        </p:nvGraphicFramePr>
        <p:xfrm>
          <a:off x="1304144" y="0"/>
          <a:ext cx="10887856" cy="68580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358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9B04E-97D5-C3A8-E6CF-5C467B55DFD8}"/>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DISCUSSION &amp; CONCLUSION</a:t>
            </a:r>
          </a:p>
        </p:txBody>
      </p:sp>
      <p:sp>
        <p:nvSpPr>
          <p:cNvPr id="3" name="Content Placeholder 2">
            <a:extLst>
              <a:ext uri="{FF2B5EF4-FFF2-40B4-BE49-F238E27FC236}">
                <a16:creationId xmlns:a16="http://schemas.microsoft.com/office/drawing/2014/main" id="{A6509DAA-49EE-ED42-ABFC-903BB40EAB4D}"/>
              </a:ext>
            </a:extLst>
          </p:cNvPr>
          <p:cNvSpPr>
            <a:spLocks noGrp="1"/>
          </p:cNvSpPr>
          <p:nvPr>
            <p:ph idx="1"/>
          </p:nvPr>
        </p:nvSpPr>
        <p:spPr>
          <a:xfrm>
            <a:off x="1679183" y="2857501"/>
            <a:ext cx="10018713" cy="3124201"/>
          </a:xfrm>
        </p:spPr>
        <p:txBody>
          <a:bodyPr>
            <a:noAutofit/>
          </a:bodyPr>
          <a:lstStyle/>
          <a:p>
            <a:r>
              <a:rPr lang="en-US" dirty="0">
                <a:latin typeface="Times New Roman" panose="02020603050405020304" pitchFamily="18" charset="0"/>
                <a:cs typeface="Times New Roman" panose="02020603050405020304" pitchFamily="18" charset="0"/>
              </a:rPr>
              <a:t>High patient satisfaction leads to patient empowerment, greater communication, confidence and better outcomes. This study was conducted at 2050 Healthcare Jaipur  for period for three months to find out satisfaction level of patients / customer and to analyze some of the factors which affect the organization</a:t>
            </a:r>
          </a:p>
          <a:p>
            <a:r>
              <a:rPr lang="en-US" kern="0" dirty="0">
                <a:effectLst/>
                <a:latin typeface="Times New Roman" panose="02020603050405020304" pitchFamily="18" charset="0"/>
                <a:ea typeface="Times New Roman" panose="02020603050405020304" pitchFamily="18" charset="0"/>
              </a:rPr>
              <a:t>Enhancing patient satisfaction in homecare settings is a multifaceted endeavor that requires a deep understanding of patient needs and preferences. This study underscores the importance of high-quality, personalized care, effective communication, and responsive service delivery in achieving high levels of patient satisfaction. By addressing these key areas, homecare providers can significantly improve patient experiences and outcomes</a:t>
            </a:r>
            <a:r>
              <a:rPr lang="en-US" dirty="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CD554FB0-1E97-27AC-555E-DFF9498641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1207009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A4DBDD-B6D3-6603-2C49-FCD2BDED8010}"/>
              </a:ext>
            </a:extLst>
          </p:cNvPr>
          <p:cNvSpPr>
            <a:spLocks noGrp="1"/>
          </p:cNvSpPr>
          <p:nvPr>
            <p:ph idx="1"/>
          </p:nvPr>
        </p:nvSpPr>
        <p:spPr>
          <a:xfrm>
            <a:off x="1544271" y="1866899"/>
            <a:ext cx="10018713" cy="3124201"/>
          </a:xfrm>
        </p:spPr>
        <p:txBody>
          <a:bodyPr>
            <a:normAutofit/>
          </a:bodyPr>
          <a:lstStyle/>
          <a:p>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In conclusion, the pathway to enhanced patient satisfaction in homecare lies in the commitment to delivering patient-centered care characterized by empathy, responsiveness, and personalization. By prioritizing these elements, homecare providers can foster a supportive and satisfying care environment that enhances patient well-being and quality of life.</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17C6BB1B-44EC-B6BE-0799-C2A8BBAE55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304332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DFE9-9F35-B72D-70CD-1E4C2F8867D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REFRENCES</a:t>
            </a:r>
          </a:p>
        </p:txBody>
      </p:sp>
      <p:sp>
        <p:nvSpPr>
          <p:cNvPr id="3" name="Content Placeholder 2">
            <a:extLst>
              <a:ext uri="{FF2B5EF4-FFF2-40B4-BE49-F238E27FC236}">
                <a16:creationId xmlns:a16="http://schemas.microsoft.com/office/drawing/2014/main" id="{59EB6A1C-0CB5-9DC2-2AFA-C7C3FAA240D0}"/>
              </a:ext>
            </a:extLst>
          </p:cNvPr>
          <p:cNvSpPr>
            <a:spLocks noGrp="1"/>
          </p:cNvSpPr>
          <p:nvPr>
            <p:ph idx="1"/>
          </p:nvPr>
        </p:nvSpPr>
        <p:spPr/>
        <p:txBody>
          <a:bodyPr>
            <a:noAutofit/>
          </a:bodyPr>
          <a:lstStyle/>
          <a:p>
            <a:pPr marL="0" marR="0" indent="0">
              <a:lnSpc>
                <a:spcPct val="107000"/>
              </a:lnSpc>
              <a:spcBef>
                <a:spcPts val="0"/>
              </a:spcBef>
              <a:spcAft>
                <a:spcPts val="800"/>
              </a:spcAft>
              <a:buNone/>
            </a:pP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kern="100" dirty="0">
                <a:effectLst/>
                <a:latin typeface="Times New Roman" panose="02020603050405020304" pitchFamily="18" charset="0"/>
                <a:ea typeface="Aptos" panose="020B0004020202020204" pitchFamily="34" charset="0"/>
                <a:cs typeface="Times New Roman" panose="02020603050405020304" pitchFamily="18" charset="0"/>
              </a:rPr>
              <a:t>Baker R Development of questionnaires to access patient’s satisfaction with consultation in general practice. Brit J </a:t>
            </a:r>
            <a:r>
              <a:rPr lang="en-US" kern="100" dirty="0" err="1">
                <a:effectLst/>
                <a:latin typeface="Times New Roman" panose="02020603050405020304" pitchFamily="18" charset="0"/>
                <a:ea typeface="Aptos" panose="020B0004020202020204" pitchFamily="34" charset="0"/>
                <a:cs typeface="Times New Roman" panose="02020603050405020304" pitchFamily="18" charset="0"/>
              </a:rPr>
              <a:t>Genparct</a:t>
            </a:r>
            <a:r>
              <a:rPr lang="en-US" kern="100" dirty="0">
                <a:effectLst/>
                <a:latin typeface="Times New Roman" panose="02020603050405020304" pitchFamily="18" charset="0"/>
                <a:ea typeface="Aptos" panose="020B0004020202020204" pitchFamily="34" charset="0"/>
                <a:cs typeface="Times New Roman" panose="02020603050405020304" pitchFamily="18" charset="0"/>
              </a:rPr>
              <a:t>: 40: 487-90</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kern="100" dirty="0">
                <a:effectLst/>
                <a:latin typeface="Times New Roman" panose="02020603050405020304" pitchFamily="18" charset="0"/>
                <a:ea typeface="Aptos" panose="020B0004020202020204" pitchFamily="34" charset="0"/>
                <a:cs typeface="Times New Roman" panose="02020603050405020304" pitchFamily="18" charset="0"/>
              </a:rPr>
              <a:t>Blanchard CG, </a:t>
            </a:r>
            <a:r>
              <a:rPr lang="en-US" kern="100" dirty="0" err="1">
                <a:effectLst/>
                <a:latin typeface="Times New Roman" panose="02020603050405020304" pitchFamily="18" charset="0"/>
                <a:ea typeface="Aptos" panose="020B0004020202020204" pitchFamily="34" charset="0"/>
                <a:cs typeface="Times New Roman" panose="02020603050405020304" pitchFamily="18" charset="0"/>
              </a:rPr>
              <a:t>Labrecque</a:t>
            </a:r>
            <a:r>
              <a:rPr lang="en-US" kern="100" dirty="0">
                <a:effectLst/>
                <a:latin typeface="Times New Roman" panose="02020603050405020304" pitchFamily="18" charset="0"/>
                <a:ea typeface="Aptos" panose="020B0004020202020204" pitchFamily="34" charset="0"/>
                <a:cs typeface="Times New Roman" panose="02020603050405020304" pitchFamily="18" charset="0"/>
              </a:rPr>
              <a:t> MS, </a:t>
            </a:r>
            <a:r>
              <a:rPr lang="en-US" kern="100" dirty="0" err="1">
                <a:effectLst/>
                <a:latin typeface="Times New Roman" panose="02020603050405020304" pitchFamily="18" charset="0"/>
                <a:ea typeface="Aptos" panose="020B0004020202020204" pitchFamily="34" charset="0"/>
                <a:cs typeface="Times New Roman" panose="02020603050405020304" pitchFamily="18" charset="0"/>
              </a:rPr>
              <a:t>Ruchdeschel</a:t>
            </a:r>
            <a:r>
              <a:rPr lang="en-US" kern="100" dirty="0">
                <a:effectLst/>
                <a:latin typeface="Times New Roman" panose="02020603050405020304" pitchFamily="18" charset="0"/>
                <a:ea typeface="Aptos" panose="020B0004020202020204" pitchFamily="34" charset="0"/>
                <a:cs typeface="Times New Roman" panose="02020603050405020304" pitchFamily="18" charset="0"/>
              </a:rPr>
              <a:t> JC et al. information and decision-making preferences of hospitalized adult cancer patients. Coc Science Med. 1988:27:1139</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kern="100" dirty="0">
                <a:effectLst/>
                <a:latin typeface="Times New Roman" panose="02020603050405020304" pitchFamily="18" charset="0"/>
                <a:ea typeface="Aptos" panose="020B0004020202020204" pitchFamily="34" charset="0"/>
                <a:cs typeface="Times New Roman" panose="02020603050405020304" pitchFamily="18" charset="0"/>
              </a:rPr>
              <a:t>Boles M. Thomas TH. Longitudinal analysis of patient satisfaction among medical beneficiaries in different models of health maintenance organization and free for service card J health service management research, 1992; 5(3): 198</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kern="100" dirty="0" err="1">
                <a:effectLst/>
                <a:latin typeface="Times New Roman" panose="02020603050405020304" pitchFamily="18" charset="0"/>
                <a:ea typeface="Aptos" panose="020B0004020202020204" pitchFamily="34" charset="0"/>
                <a:cs typeface="Times New Roman" panose="02020603050405020304" pitchFamily="18" charset="0"/>
              </a:rPr>
              <a:t>Bteslau</a:t>
            </a:r>
            <a:r>
              <a:rPr lang="en-US" kern="100" dirty="0">
                <a:effectLst/>
                <a:latin typeface="Times New Roman" panose="02020603050405020304" pitchFamily="18" charset="0"/>
                <a:ea typeface="Aptos" panose="020B0004020202020204" pitchFamily="34" charset="0"/>
                <a:cs typeface="Times New Roman" panose="02020603050405020304" pitchFamily="18" charset="0"/>
              </a:rPr>
              <a:t> N, </a:t>
            </a:r>
            <a:r>
              <a:rPr lang="en-US" kern="100" dirty="0" err="1">
                <a:effectLst/>
                <a:latin typeface="Times New Roman" panose="02020603050405020304" pitchFamily="18" charset="0"/>
                <a:ea typeface="Aptos" panose="020B0004020202020204" pitchFamily="34" charset="0"/>
                <a:cs typeface="Times New Roman" panose="02020603050405020304" pitchFamily="18" charset="0"/>
              </a:rPr>
              <a:t>Mormer</a:t>
            </a:r>
            <a:r>
              <a:rPr lang="en-US" kern="100" dirty="0">
                <a:effectLst/>
                <a:latin typeface="Times New Roman" panose="02020603050405020304" pitchFamily="18" charset="0"/>
                <a:ea typeface="Aptos" panose="020B0004020202020204" pitchFamily="34" charset="0"/>
                <a:cs typeface="Times New Roman" panose="02020603050405020304" pitchFamily="18" charset="0"/>
              </a:rPr>
              <a:t> EA Seeing the same </a:t>
            </a:r>
            <a:r>
              <a:rPr lang="en-US" kern="100" dirty="0" err="1">
                <a:effectLst/>
                <a:latin typeface="Times New Roman" panose="02020603050405020304" pitchFamily="18" charset="0"/>
                <a:ea typeface="Aptos" panose="020B0004020202020204" pitchFamily="34" charset="0"/>
                <a:cs typeface="Times New Roman" panose="02020603050405020304" pitchFamily="18" charset="0"/>
              </a:rPr>
              <a:t>docior</a:t>
            </a:r>
            <a:r>
              <a:rPr lang="en-US" kern="100" dirty="0">
                <a:effectLst/>
                <a:latin typeface="Times New Roman" panose="02020603050405020304" pitchFamily="18" charset="0"/>
                <a:ea typeface="Aptos" panose="020B0004020202020204" pitchFamily="34" charset="0"/>
                <a:cs typeface="Times New Roman" panose="02020603050405020304" pitchFamily="18" charset="0"/>
              </a:rPr>
              <a:t> L. determinates of satisfaction with specialty care tor disabled children. Med Care. 1981:19:171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FD78999B-FC75-9C52-D5B6-1D95F72556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1504564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45"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46"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47"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48"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49"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50"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52" name="Rectangle 51">
            <a:extLst>
              <a:ext uri="{FF2B5EF4-FFF2-40B4-BE49-F238E27FC236}">
                <a16:creationId xmlns:a16="http://schemas.microsoft.com/office/drawing/2014/main" id="{1D4477A3-7936-4C6B-B46C-52E995312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F44DEACC-B2E6-413E-B2B5-3202259527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86714" y="-4763"/>
            <a:ext cx="5014912" cy="6862763"/>
            <a:chOff x="2928938" y="-4763"/>
            <a:chExt cx="5014912" cy="6862763"/>
          </a:xfrm>
        </p:grpSpPr>
        <p:sp>
          <p:nvSpPr>
            <p:cNvPr id="55" name="Freeform 6">
              <a:extLst>
                <a:ext uri="{FF2B5EF4-FFF2-40B4-BE49-F238E27FC236}">
                  <a16:creationId xmlns:a16="http://schemas.microsoft.com/office/drawing/2014/main" id="{B2924236-7127-4774-B233-D9124F0C77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56" name="Freeform 7">
              <a:extLst>
                <a:ext uri="{FF2B5EF4-FFF2-40B4-BE49-F238E27FC236}">
                  <a16:creationId xmlns:a16="http://schemas.microsoft.com/office/drawing/2014/main" id="{AD053C6F-7187-4EE6-BAD9-1C484F29F9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57" name="Freeform 25">
              <a:extLst>
                <a:ext uri="{FF2B5EF4-FFF2-40B4-BE49-F238E27FC236}">
                  <a16:creationId xmlns:a16="http://schemas.microsoft.com/office/drawing/2014/main" id="{226FAE39-4CC5-465A-ACFE-BE1C0E2F7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58" name="Freeform 26">
              <a:extLst>
                <a:ext uri="{FF2B5EF4-FFF2-40B4-BE49-F238E27FC236}">
                  <a16:creationId xmlns:a16="http://schemas.microsoft.com/office/drawing/2014/main" id="{521EE7A0-BD65-4FD1-BD1D-B4674892AC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59" name="Freeform 27">
              <a:extLst>
                <a:ext uri="{FF2B5EF4-FFF2-40B4-BE49-F238E27FC236}">
                  <a16:creationId xmlns:a16="http://schemas.microsoft.com/office/drawing/2014/main" id="{334E0A56-DA50-4F91-9938-4CDBECA73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60" name="Freeform 28">
              <a:extLst>
                <a:ext uri="{FF2B5EF4-FFF2-40B4-BE49-F238E27FC236}">
                  <a16:creationId xmlns:a16="http://schemas.microsoft.com/office/drawing/2014/main" id="{CD203DCD-B4AF-4693-A330-F23545344A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p:nvSpPr>
          <p:cNvPr id="2" name="Title 1">
            <a:extLst>
              <a:ext uri="{FF2B5EF4-FFF2-40B4-BE49-F238E27FC236}">
                <a16:creationId xmlns:a16="http://schemas.microsoft.com/office/drawing/2014/main" id="{89FD8575-462F-410A-54CF-6C6783399582}"/>
              </a:ext>
            </a:extLst>
          </p:cNvPr>
          <p:cNvSpPr>
            <a:spLocks noGrp="1"/>
          </p:cNvSpPr>
          <p:nvPr>
            <p:ph type="title"/>
          </p:nvPr>
        </p:nvSpPr>
        <p:spPr>
          <a:xfrm>
            <a:off x="5112300" y="648930"/>
            <a:ext cx="6390723" cy="3347337"/>
          </a:xfrm>
        </p:spPr>
        <p:txBody>
          <a:bodyPr vert="horz" lIns="91440" tIns="45720" rIns="91440" bIns="45720" rtlCol="0" anchor="b">
            <a:normAutofit/>
          </a:bodyPr>
          <a:lstStyle/>
          <a:p>
            <a:pPr algn="r"/>
            <a:r>
              <a:rPr lang="en-US" sz="6000"/>
              <a:t>THANK YOU</a:t>
            </a:r>
          </a:p>
        </p:txBody>
      </p:sp>
      <p:sp>
        <p:nvSpPr>
          <p:cNvPr id="62" name="Rounded Rectangle 16">
            <a:extLst>
              <a:ext uri="{FF2B5EF4-FFF2-40B4-BE49-F238E27FC236}">
                <a16:creationId xmlns:a16="http://schemas.microsoft.com/office/drawing/2014/main" id="{C29A1D40-470D-401E-8548-6FF3CF377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694" y="648931"/>
            <a:ext cx="3982086"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Graphic 38" descr="Smiling Face with No Fill">
            <a:extLst>
              <a:ext uri="{FF2B5EF4-FFF2-40B4-BE49-F238E27FC236}">
                <a16:creationId xmlns:a16="http://schemas.microsoft.com/office/drawing/2014/main" id="{D2D22FE9-EC2F-61A1-F877-36D8052BE1A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77551" y="1614524"/>
            <a:ext cx="3341190" cy="3341190"/>
          </a:xfrm>
          <a:prstGeom prst="rect">
            <a:avLst/>
          </a:prstGeom>
        </p:spPr>
      </p:pic>
      <p:pic>
        <p:nvPicPr>
          <p:cNvPr id="4" name="Picture 3" descr="A black and white logo&#10;&#10;Description automatically generated">
            <a:extLst>
              <a:ext uri="{FF2B5EF4-FFF2-40B4-BE49-F238E27FC236}">
                <a16:creationId xmlns:a16="http://schemas.microsoft.com/office/drawing/2014/main" id="{7E039403-0C4E-6124-CFA5-F126A47BEC4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122174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nodeType="withEffect">
                                  <p:stCondLst>
                                    <p:cond delay="500"/>
                                  </p:stCondLst>
                                  <p:iterate>
                                    <p:tmPct val="10000"/>
                                  </p:iterate>
                                  <p:childTnLst>
                                    <p:set>
                                      <p:cBhvr>
                                        <p:cTn id="9" dur="1" fill="hold">
                                          <p:stCondLst>
                                            <p:cond delay="0"/>
                                          </p:stCondLst>
                                        </p:cTn>
                                        <p:tgtEl>
                                          <p:spTgt spid="39"/>
                                        </p:tgtEl>
                                        <p:attrNameLst>
                                          <p:attrName>style.visibility</p:attrName>
                                        </p:attrNameLst>
                                      </p:cBhvr>
                                      <p:to>
                                        <p:strVal val="visible"/>
                                      </p:to>
                                    </p:set>
                                    <p:animEffect transition="in" filter="fade">
                                      <p:cBhvr>
                                        <p:cTn id="10" dur="7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F5838-EA60-8900-7014-17DE06F415AE}"/>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APROVAL BY MENTOR</a:t>
            </a:r>
          </a:p>
        </p:txBody>
      </p:sp>
      <p:sp>
        <p:nvSpPr>
          <p:cNvPr id="3" name="Content Placeholder 2">
            <a:extLst>
              <a:ext uri="{FF2B5EF4-FFF2-40B4-BE49-F238E27FC236}">
                <a16:creationId xmlns:a16="http://schemas.microsoft.com/office/drawing/2014/main" id="{2416CE3A-B9F5-9A82-A3DE-06C2FBB8E81E}"/>
              </a:ext>
            </a:extLst>
          </p:cNvPr>
          <p:cNvSpPr>
            <a:spLocks noGrp="1"/>
          </p:cNvSpPr>
          <p:nvPr>
            <p:ph idx="1"/>
          </p:nvPr>
        </p:nvSpPr>
        <p:spPr/>
        <p:txBody>
          <a:bodyPr/>
          <a:lstStyle/>
          <a:p>
            <a:endParaRPr lang="en-US" dirty="0"/>
          </a:p>
        </p:txBody>
      </p:sp>
      <p:pic>
        <p:nvPicPr>
          <p:cNvPr id="5" name="Picture 4">
            <a:extLst>
              <a:ext uri="{FF2B5EF4-FFF2-40B4-BE49-F238E27FC236}">
                <a16:creationId xmlns:a16="http://schemas.microsoft.com/office/drawing/2014/main" id="{450944B0-11DE-C411-1694-667615C107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3489266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00A9F-62F0-0EE2-357B-3678340037F9}"/>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5FC94F59-9461-95C0-6A77-B974CE2CEFE0}"/>
              </a:ext>
            </a:extLst>
          </p:cNvPr>
          <p:cNvSpPr>
            <a:spLocks noGrp="1"/>
          </p:cNvSpPr>
          <p:nvPr>
            <p:ph idx="1"/>
          </p:nvPr>
        </p:nvSpPr>
        <p:spPr>
          <a:xfrm>
            <a:off x="1484311" y="2438399"/>
            <a:ext cx="10018713" cy="3124201"/>
          </a:xfrm>
        </p:spPr>
        <p:txBody>
          <a:bodyPr>
            <a:normAutofit/>
          </a:bodyPr>
          <a:lstStyle/>
          <a:p>
            <a:r>
              <a:rPr lang="en-US" dirty="0">
                <a:effectLst/>
                <a:latin typeface="Times New Roman" panose="02020603050405020304" pitchFamily="18" charset="0"/>
                <a:ea typeface="Aptos" panose="020B0004020202020204" pitchFamily="34" charset="0"/>
              </a:rPr>
              <a:t>In recent years, the landscape of healthcare has been evolving, with a significant shift towards homecare services. </a:t>
            </a:r>
          </a:p>
          <a:p>
            <a:r>
              <a:rPr lang="en-US" dirty="0">
                <a:effectLst/>
                <a:latin typeface="Times New Roman" panose="02020603050405020304" pitchFamily="18" charset="0"/>
                <a:ea typeface="Aptos" panose="020B0004020202020204" pitchFamily="34" charset="0"/>
              </a:rPr>
              <a:t>This change is driven by various factors, including an aging population, advances in medical technology, and a growing preference for personalized care in the comfort of one’s home</a:t>
            </a:r>
          </a:p>
          <a:p>
            <a:r>
              <a:rPr lang="en-US" dirty="0">
                <a:latin typeface="Times New Roman" panose="02020603050405020304" pitchFamily="18" charset="0"/>
                <a:ea typeface="Aptos" panose="020B0004020202020204" pitchFamily="34" charset="0"/>
              </a:rPr>
              <a:t>E</a:t>
            </a:r>
            <a:r>
              <a:rPr lang="en-US" dirty="0">
                <a:effectLst/>
                <a:latin typeface="Times New Roman" panose="02020603050405020304" pitchFamily="18" charset="0"/>
                <a:ea typeface="Aptos" panose="020B0004020202020204" pitchFamily="34" charset="0"/>
              </a:rPr>
              <a:t>nhancing patient satisfaction is not only beneficial for the patients but also essential for the sustainability and reputation of homecare providers</a:t>
            </a:r>
            <a:endParaRPr lang="en-US" dirty="0"/>
          </a:p>
        </p:txBody>
      </p:sp>
      <p:pic>
        <p:nvPicPr>
          <p:cNvPr id="5" name="Picture 4">
            <a:extLst>
              <a:ext uri="{FF2B5EF4-FFF2-40B4-BE49-F238E27FC236}">
                <a16:creationId xmlns:a16="http://schemas.microsoft.com/office/drawing/2014/main" id="{C4C630DF-B864-A40B-25CA-E6FDD47883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939366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554F6-6E91-FE7D-C981-9E05CE9067C1}"/>
              </a:ext>
            </a:extLst>
          </p:cNvPr>
          <p:cNvSpPr>
            <a:spLocks noGrp="1"/>
          </p:cNvSpPr>
          <p:nvPr>
            <p:ph type="title"/>
          </p:nvPr>
        </p:nvSpPr>
        <p:spPr/>
        <p:txBody>
          <a:bodyPr>
            <a:noAutofit/>
          </a:bodyPr>
          <a:lstStyle/>
          <a:p>
            <a:br>
              <a:rPr lang="en-US" b="1" kern="100" dirty="0">
                <a:effectLst/>
                <a:latin typeface="Times New Roman" panose="02020603050405020304" pitchFamily="18" charset="0"/>
                <a:ea typeface="Aptos" panose="020B0004020202020204" pitchFamily="34" charset="0"/>
                <a:cs typeface="Times New Roman" panose="02020603050405020304" pitchFamily="18" charset="0"/>
              </a:rPr>
            </a:br>
            <a:r>
              <a:rPr lang="en-US" b="1" kern="100" dirty="0">
                <a:effectLst/>
                <a:latin typeface="Times New Roman" panose="02020603050405020304" pitchFamily="18" charset="0"/>
                <a:ea typeface="Aptos" panose="020B0004020202020204" pitchFamily="34" charset="0"/>
                <a:cs typeface="Times New Roman" panose="02020603050405020304" pitchFamily="18" charset="0"/>
              </a:rPr>
              <a:t>OBJECTIVE</a:t>
            </a:r>
            <a:br>
              <a:rPr lang="en-US"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5AEE254-5B01-250E-D8D2-77B21072276A}"/>
              </a:ext>
            </a:extLst>
          </p:cNvPr>
          <p:cNvSpPr>
            <a:spLocks noGrp="1"/>
          </p:cNvSpPr>
          <p:nvPr>
            <p:ph idx="1"/>
          </p:nvPr>
        </p:nvSpPr>
        <p:spPr>
          <a:xfrm>
            <a:off x="1856722" y="2438399"/>
            <a:ext cx="10018713" cy="3124201"/>
          </a:xfrm>
        </p:spPr>
        <p:txBody>
          <a:bodyPr>
            <a:normAutofit fontScale="92500" lnSpcReduction="10000"/>
          </a:bodyPr>
          <a:lstStyle/>
          <a:p>
            <a:pPr marL="0" marR="0" indent="0">
              <a:lnSpc>
                <a:spcPct val="107000"/>
              </a:lnSpc>
              <a:spcBef>
                <a:spcPts val="0"/>
              </a:spcBef>
              <a:spcAft>
                <a:spcPts val="800"/>
              </a:spcAft>
              <a:buNone/>
            </a:pPr>
            <a:r>
              <a:rPr lang="en-US" dirty="0">
                <a:latin typeface="Times New Roman" panose="02020603050405020304" pitchFamily="18" charset="0"/>
                <a:cs typeface="Times New Roman" panose="02020603050405020304" pitchFamily="18" charset="0"/>
              </a:rPr>
              <a:t>To enhance patient satisfaction in homecare services by identifying and implementing effective strategies that improve </a:t>
            </a:r>
          </a:p>
          <a:p>
            <a:pPr marL="0" marR="0" indent="0">
              <a:lnSpc>
                <a:spcPct val="107000"/>
              </a:lnSpc>
              <a:spcBef>
                <a:spcPts val="0"/>
              </a:spcBef>
              <a:spcAft>
                <a:spcPts val="800"/>
              </a:spcAft>
              <a:buNone/>
            </a:pPr>
            <a:r>
              <a:rPr lang="en-US" dirty="0">
                <a:latin typeface="Times New Roman" panose="02020603050405020304" pitchFamily="18" charset="0"/>
                <a:cs typeface="Times New Roman" panose="02020603050405020304" pitchFamily="18" charset="0"/>
              </a:rPr>
              <a:t>The quality of care</a:t>
            </a:r>
          </a:p>
          <a:p>
            <a:pPr marL="0" marR="0" indent="0">
              <a:lnSpc>
                <a:spcPct val="107000"/>
              </a:lnSpc>
              <a:spcBef>
                <a:spcPts val="0"/>
              </a:spcBef>
              <a:spcAft>
                <a:spcPts val="800"/>
              </a:spcAft>
              <a:buNone/>
            </a:pPr>
            <a:r>
              <a:rPr lang="en-US" dirty="0">
                <a:latin typeface="Times New Roman" panose="02020603050405020304" pitchFamily="18" charset="0"/>
                <a:cs typeface="Times New Roman" panose="02020603050405020304" pitchFamily="18" charset="0"/>
              </a:rPr>
              <a:t>Ensure patient safety  </a:t>
            </a:r>
          </a:p>
          <a:p>
            <a:pPr marL="0" marR="0" indent="0">
              <a:lnSpc>
                <a:spcPct val="107000"/>
              </a:lnSpc>
              <a:spcBef>
                <a:spcPts val="0"/>
              </a:spcBef>
              <a:spcAft>
                <a:spcPts val="800"/>
              </a:spcAft>
              <a:buNone/>
            </a:pPr>
            <a:r>
              <a:rPr lang="en-US" dirty="0">
                <a:latin typeface="Times New Roman" panose="02020603050405020304" pitchFamily="18" charset="0"/>
                <a:cs typeface="Times New Roman" panose="02020603050405020304" pitchFamily="18" charset="0"/>
              </a:rPr>
              <a:t>Foster a positive patient-caregiver relationship.</a:t>
            </a:r>
          </a:p>
          <a:p>
            <a:pPr marL="0" marR="0" indent="0">
              <a:lnSpc>
                <a:spcPct val="107000"/>
              </a:lnSpc>
              <a:spcBef>
                <a:spcPts val="0"/>
              </a:spcBef>
              <a:spcAft>
                <a:spcPts val="800"/>
              </a:spcAft>
              <a:buNone/>
            </a:pPr>
            <a:r>
              <a:rPr lang="en-US" dirty="0">
                <a:latin typeface="Times New Roman" panose="02020603050405020304" pitchFamily="18" charset="0"/>
                <a:cs typeface="Times New Roman" panose="02020603050405020304" pitchFamily="18" charset="0"/>
              </a:rPr>
              <a:t>Enhance comfort and Safety</a:t>
            </a:r>
          </a:p>
          <a:p>
            <a:pPr marL="0" marR="0" indent="0">
              <a:lnSpc>
                <a:spcPct val="107000"/>
              </a:lnSpc>
              <a:spcBef>
                <a:spcPts val="0"/>
              </a:spcBef>
              <a:spcAft>
                <a:spcPts val="800"/>
              </a:spcAft>
              <a:buNone/>
            </a:pPr>
            <a:r>
              <a:rPr lang="en-US" dirty="0">
                <a:latin typeface="Times New Roman" panose="02020603050405020304" pitchFamily="18" charset="0"/>
                <a:cs typeface="Times New Roman" panose="02020603050405020304" pitchFamily="18" charset="0"/>
              </a:rPr>
              <a:t>Monitor and Evaluate Satisfaction</a:t>
            </a:r>
          </a:p>
          <a:p>
            <a:pPr marL="0" marR="0" indent="0">
              <a:lnSpc>
                <a:spcPct val="107000"/>
              </a:lnSpc>
              <a:spcBef>
                <a:spcPts val="0"/>
              </a:spcBef>
              <a:spcAft>
                <a:spcPts val="800"/>
              </a:spcAft>
              <a:buNone/>
            </a:pPr>
            <a:endParaRPr lang="en-US" dirty="0">
              <a:latin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2BDFFC33-5C6E-87E8-B6DC-693956E347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369658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20C1C-0F4A-AC4B-F39E-B7764E8635DC}"/>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METHODOLOGY</a:t>
            </a:r>
          </a:p>
        </p:txBody>
      </p:sp>
      <p:graphicFrame>
        <p:nvGraphicFramePr>
          <p:cNvPr id="4" name="Content Placeholder 3">
            <a:extLst>
              <a:ext uri="{FF2B5EF4-FFF2-40B4-BE49-F238E27FC236}">
                <a16:creationId xmlns:a16="http://schemas.microsoft.com/office/drawing/2014/main" id="{20825EA5-C7EB-A370-FBA8-811E999C30F3}"/>
              </a:ext>
            </a:extLst>
          </p:cNvPr>
          <p:cNvGraphicFramePr>
            <a:graphicFrameLocks noGrp="1"/>
          </p:cNvGraphicFramePr>
          <p:nvPr>
            <p:ph idx="1"/>
            <p:extLst>
              <p:ext uri="{D42A27DB-BD31-4B8C-83A1-F6EECF244321}">
                <p14:modId xmlns:p14="http://schemas.microsoft.com/office/powerpoint/2010/main" val="241808729"/>
              </p:ext>
            </p:extLst>
          </p:nvPr>
        </p:nvGraphicFramePr>
        <p:xfrm>
          <a:off x="1736801" y="2216048"/>
          <a:ext cx="10018713" cy="4407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75B05454-B3C9-4E78-5CDB-CC654345684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301202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5B4D4E43-B01C-46A1-886F-8B36653E120B}"/>
              </a:ext>
            </a:extLst>
          </p:cNvPr>
          <p:cNvGraphicFramePr>
            <a:graphicFrameLocks noGrp="1"/>
          </p:cNvGraphicFramePr>
          <p:nvPr>
            <p:ph idx="1"/>
            <p:extLst>
              <p:ext uri="{D42A27DB-BD31-4B8C-83A1-F6EECF244321}">
                <p14:modId xmlns:p14="http://schemas.microsoft.com/office/powerpoint/2010/main" val="3150634425"/>
              </p:ext>
            </p:extLst>
          </p:nvPr>
        </p:nvGraphicFramePr>
        <p:xfrm>
          <a:off x="1619221" y="2217294"/>
          <a:ext cx="10018713" cy="3124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F30A768C-7631-6685-FD1D-79ED7A54118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3628451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7E9F48-9F1B-4669-6628-ECEC52C99297}"/>
              </a:ext>
            </a:extLst>
          </p:cNvPr>
          <p:cNvSpPr>
            <a:spLocks noGrp="1"/>
          </p:cNvSpPr>
          <p:nvPr>
            <p:ph idx="1"/>
          </p:nvPr>
        </p:nvSpPr>
        <p:spPr>
          <a:xfrm>
            <a:off x="1589241" y="1866899"/>
            <a:ext cx="10018713" cy="3124201"/>
          </a:xfrm>
        </p:spPr>
        <p:txBody>
          <a:bodyPr>
            <a:normAutofit/>
          </a:bodyPr>
          <a:lstStyle/>
          <a:p>
            <a:r>
              <a:rPr lang="en-US" b="1" kern="100" dirty="0">
                <a:effectLst/>
                <a:latin typeface="Times New Roman" panose="02020603050405020304" pitchFamily="18" charset="0"/>
                <a:ea typeface="Aptos" panose="020B0004020202020204" pitchFamily="34" charset="0"/>
                <a:cs typeface="Times New Roman" panose="02020603050405020304" pitchFamily="18" charset="0"/>
              </a:rPr>
              <a:t>Ethical Considerations:</a:t>
            </a:r>
            <a:r>
              <a:rPr lang="en-US" kern="100" dirty="0">
                <a:effectLst/>
                <a:latin typeface="Times New Roman" panose="02020603050405020304" pitchFamily="18" charset="0"/>
                <a:ea typeface="Aptos" panose="020B0004020202020204" pitchFamily="34" charset="0"/>
                <a:cs typeface="Times New Roman" panose="02020603050405020304" pitchFamily="18" charset="0"/>
              </a:rPr>
              <a:t> Ethical considerations include ensuring participant confidentiality, voluntary participation, and informed consent. Data will be anonymized and stored securely to protect participants' privacy. Additionally, the study will adhere to ethical guidelines outlined by relevant institutional review boards or ethical review committees.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79D84AA5-D674-0D2A-C75A-442AA87F93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2632255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5F3287D-B989-E778-C10E-B3A4A273F4B5}"/>
              </a:ext>
            </a:extLst>
          </p:cNvPr>
          <p:cNvSpPr>
            <a:spLocks noGrp="1"/>
          </p:cNvSpPr>
          <p:nvPr>
            <p:ph type="title"/>
          </p:nvPr>
        </p:nvSpPr>
        <p:spPr>
          <a:xfrm>
            <a:off x="1334411" y="1840043"/>
            <a:ext cx="10018712" cy="1752600"/>
          </a:xfrm>
        </p:spPr>
        <p:txBody>
          <a:bodyPr/>
          <a:lstStyle/>
          <a:p>
            <a:r>
              <a:rPr lang="en-US" b="1" dirty="0">
                <a:latin typeface="Times New Roman" panose="02020603050405020304" pitchFamily="18" charset="0"/>
                <a:cs typeface="Times New Roman" panose="02020603050405020304" pitchFamily="18" charset="0"/>
              </a:rPr>
              <a:t>RESULT</a:t>
            </a:r>
          </a:p>
        </p:txBody>
      </p:sp>
      <p:pic>
        <p:nvPicPr>
          <p:cNvPr id="5" name="Picture 4">
            <a:extLst>
              <a:ext uri="{FF2B5EF4-FFF2-40B4-BE49-F238E27FC236}">
                <a16:creationId xmlns:a16="http://schemas.microsoft.com/office/drawing/2014/main" id="{7B605821-4F5B-9432-922B-A8BFDE66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931" y="143949"/>
            <a:ext cx="1696073" cy="798340"/>
          </a:xfrm>
          <a:prstGeom prst="rect">
            <a:avLst/>
          </a:prstGeom>
        </p:spPr>
      </p:pic>
    </p:spTree>
    <p:extLst>
      <p:ext uri="{BB962C8B-B14F-4D97-AF65-F5344CB8AC3E}">
        <p14:creationId xmlns:p14="http://schemas.microsoft.com/office/powerpoint/2010/main" val="3434750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089D35B1-0ED5-4358-8CAE-A9E49412AA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31" name="Freeform 6">
              <a:extLst>
                <a:ext uri="{FF2B5EF4-FFF2-40B4-BE49-F238E27FC236}">
                  <a16:creationId xmlns:a16="http://schemas.microsoft.com/office/drawing/2014/main" id="{DDEF6545-5A42-469E-8778-86CA01CD4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32" name="Freeform 7">
              <a:extLst>
                <a:ext uri="{FF2B5EF4-FFF2-40B4-BE49-F238E27FC236}">
                  <a16:creationId xmlns:a16="http://schemas.microsoft.com/office/drawing/2014/main" id="{3B08853F-842C-4D0A-9A89-D05CB3990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33" name="Freeform 8">
              <a:extLst>
                <a:ext uri="{FF2B5EF4-FFF2-40B4-BE49-F238E27FC236}">
                  <a16:creationId xmlns:a16="http://schemas.microsoft.com/office/drawing/2014/main" id="{A436FB18-2D01-4AAB-AD10-2D1208310F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34" name="Freeform 9">
              <a:extLst>
                <a:ext uri="{FF2B5EF4-FFF2-40B4-BE49-F238E27FC236}">
                  <a16:creationId xmlns:a16="http://schemas.microsoft.com/office/drawing/2014/main" id="{9EFB8341-7A7B-46E4-AF94-689147AD0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35" name="Freeform 10">
              <a:extLst>
                <a:ext uri="{FF2B5EF4-FFF2-40B4-BE49-F238E27FC236}">
                  <a16:creationId xmlns:a16="http://schemas.microsoft.com/office/drawing/2014/main" id="{C4D84136-7804-4605-AC9F-238A3665E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36" name="Freeform 11">
              <a:extLst>
                <a:ext uri="{FF2B5EF4-FFF2-40B4-BE49-F238E27FC236}">
                  <a16:creationId xmlns:a16="http://schemas.microsoft.com/office/drawing/2014/main" id="{4EC6F81C-51C2-4A6F-8B94-562DA67362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38" name="Rectangle 37">
            <a:extLst>
              <a:ext uri="{FF2B5EF4-FFF2-40B4-BE49-F238E27FC236}">
                <a16:creationId xmlns:a16="http://schemas.microsoft.com/office/drawing/2014/main" id="{7FF78026-DEBB-4D5A-9A4E-872456603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E05E1684-CF44-4EAD-B3A4-FCE98461F3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Content Placeholder 9">
            <a:extLst>
              <a:ext uri="{FF2B5EF4-FFF2-40B4-BE49-F238E27FC236}">
                <a16:creationId xmlns:a16="http://schemas.microsoft.com/office/drawing/2014/main" id="{AC41A084-8BB6-BDC4-26D2-A983FBC4151E}"/>
              </a:ext>
            </a:extLst>
          </p:cNvPr>
          <p:cNvGraphicFramePr>
            <a:graphicFrameLocks noGrp="1"/>
          </p:cNvGraphicFramePr>
          <p:nvPr>
            <p:ph idx="1"/>
            <p:extLst>
              <p:ext uri="{D42A27DB-BD31-4B8C-83A1-F6EECF244321}">
                <p14:modId xmlns:p14="http://schemas.microsoft.com/office/powerpoint/2010/main" val="1721196724"/>
              </p:ext>
            </p:extLst>
          </p:nvPr>
        </p:nvGraphicFramePr>
        <p:xfrm>
          <a:off x="815189" y="643467"/>
          <a:ext cx="10561624" cy="5571068"/>
        </p:xfrm>
        <a:graphic>
          <a:graphicData uri="http://schemas.openxmlformats.org/drawingml/2006/table">
            <a:tbl>
              <a:tblPr firstRow="1" bandRow="1">
                <a:solidFill>
                  <a:schemeClr val="bg1"/>
                </a:solidFill>
                <a:tableStyleId>{69012ECD-51FC-41F1-AA8D-1B2483CD663E}</a:tableStyleId>
              </a:tblPr>
              <a:tblGrid>
                <a:gridCol w="4012617">
                  <a:extLst>
                    <a:ext uri="{9D8B030D-6E8A-4147-A177-3AD203B41FA5}">
                      <a16:colId xmlns:a16="http://schemas.microsoft.com/office/drawing/2014/main" val="2389102296"/>
                    </a:ext>
                  </a:extLst>
                </a:gridCol>
                <a:gridCol w="1326766">
                  <a:extLst>
                    <a:ext uri="{9D8B030D-6E8A-4147-A177-3AD203B41FA5}">
                      <a16:colId xmlns:a16="http://schemas.microsoft.com/office/drawing/2014/main" val="3463062150"/>
                    </a:ext>
                  </a:extLst>
                </a:gridCol>
                <a:gridCol w="1122211">
                  <a:extLst>
                    <a:ext uri="{9D8B030D-6E8A-4147-A177-3AD203B41FA5}">
                      <a16:colId xmlns:a16="http://schemas.microsoft.com/office/drawing/2014/main" val="1615451667"/>
                    </a:ext>
                  </a:extLst>
                </a:gridCol>
                <a:gridCol w="1084149">
                  <a:extLst>
                    <a:ext uri="{9D8B030D-6E8A-4147-A177-3AD203B41FA5}">
                      <a16:colId xmlns:a16="http://schemas.microsoft.com/office/drawing/2014/main" val="831751166"/>
                    </a:ext>
                  </a:extLst>
                </a:gridCol>
                <a:gridCol w="1241692">
                  <a:extLst>
                    <a:ext uri="{9D8B030D-6E8A-4147-A177-3AD203B41FA5}">
                      <a16:colId xmlns:a16="http://schemas.microsoft.com/office/drawing/2014/main" val="2348730715"/>
                    </a:ext>
                  </a:extLst>
                </a:gridCol>
                <a:gridCol w="1774189">
                  <a:extLst>
                    <a:ext uri="{9D8B030D-6E8A-4147-A177-3AD203B41FA5}">
                      <a16:colId xmlns:a16="http://schemas.microsoft.com/office/drawing/2014/main" val="470197678"/>
                    </a:ext>
                  </a:extLst>
                </a:gridCol>
              </a:tblGrid>
              <a:tr h="530934">
                <a:tc>
                  <a:txBody>
                    <a:bodyPr/>
                    <a:lstStyle/>
                    <a:p>
                      <a:pPr algn="l" fontAlgn="b"/>
                      <a:r>
                        <a:rPr lang="en-US" sz="1700" b="0" u="none" strike="noStrike" cap="none" spc="0">
                          <a:solidFill>
                            <a:schemeClr val="bg1"/>
                          </a:solidFill>
                          <a:effectLst/>
                        </a:rPr>
                        <a:t>SECTION</a:t>
                      </a:r>
                      <a:endParaRPr lang="en-US" sz="1700" b="0" i="0" u="none" strike="noStrike" cap="none" spc="0">
                        <a:solidFill>
                          <a:schemeClr val="bg1"/>
                        </a:solidFill>
                        <a:effectLst/>
                        <a:latin typeface="Aptos Narrow" panose="020B0004020202020204" pitchFamily="34" charset="0"/>
                      </a:endParaRPr>
                    </a:p>
                  </a:txBody>
                  <a:tcPr marL="145820" marR="0" marT="112169" marB="112169" anchor="ctr">
                    <a:lnL w="19050" cap="flat" cmpd="sng" algn="ctr">
                      <a:solidFill>
                        <a:schemeClr val="tx1"/>
                      </a:solidFill>
                      <a:prstDash val="solid"/>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700" b="0" u="none" strike="noStrike" cap="none" spc="0">
                          <a:solidFill>
                            <a:schemeClr val="bg1"/>
                          </a:solidFill>
                          <a:effectLst/>
                        </a:rPr>
                        <a:t>Count</a:t>
                      </a:r>
                      <a:endParaRPr lang="en-US" sz="1700" b="0" i="0" u="none" strike="noStrike" cap="none" spc="0">
                        <a:solidFill>
                          <a:schemeClr val="bg1"/>
                        </a:solidFill>
                        <a:effectLst/>
                        <a:latin typeface="Aptos Narrow" panose="020B0004020202020204" pitchFamily="34" charset="0"/>
                      </a:endParaRPr>
                    </a:p>
                  </a:txBody>
                  <a:tcPr marL="145820" marR="0" marT="112169" marB="112169"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700" b="0" u="none" strike="noStrike" cap="none" spc="0">
                          <a:solidFill>
                            <a:schemeClr val="bg1"/>
                          </a:solidFill>
                          <a:effectLst/>
                        </a:rPr>
                        <a:t>Poor</a:t>
                      </a:r>
                      <a:endParaRPr lang="en-US" sz="1700" b="0" i="0" u="none" strike="noStrike" cap="none" spc="0">
                        <a:solidFill>
                          <a:schemeClr val="bg1"/>
                        </a:solidFill>
                        <a:effectLst/>
                        <a:latin typeface="Aptos Narrow" panose="020B0004020202020204" pitchFamily="34" charset="0"/>
                      </a:endParaRPr>
                    </a:p>
                  </a:txBody>
                  <a:tcPr marL="145820" marR="0" marT="112169" marB="112169"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700" b="0" u="none" strike="noStrike" cap="none" spc="0">
                          <a:solidFill>
                            <a:schemeClr val="bg1"/>
                          </a:solidFill>
                          <a:effectLst/>
                        </a:rPr>
                        <a:t>Fair</a:t>
                      </a:r>
                      <a:endParaRPr lang="en-US" sz="1700" b="0" i="0" u="none" strike="noStrike" cap="none" spc="0">
                        <a:solidFill>
                          <a:schemeClr val="bg1"/>
                        </a:solidFill>
                        <a:effectLst/>
                        <a:latin typeface="Aptos Narrow" panose="020B0004020202020204" pitchFamily="34" charset="0"/>
                      </a:endParaRPr>
                    </a:p>
                  </a:txBody>
                  <a:tcPr marL="145820" marR="0" marT="112169" marB="112169"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700" b="0" u="none" strike="noStrike" cap="none" spc="0">
                          <a:solidFill>
                            <a:schemeClr val="bg1"/>
                          </a:solidFill>
                          <a:effectLst/>
                        </a:rPr>
                        <a:t>Good</a:t>
                      </a:r>
                      <a:endParaRPr lang="en-US" sz="1700" b="0" i="0" u="none" strike="noStrike" cap="none" spc="0">
                        <a:solidFill>
                          <a:schemeClr val="bg1"/>
                        </a:solidFill>
                        <a:effectLst/>
                        <a:latin typeface="Aptos Narrow" panose="020B0004020202020204" pitchFamily="34" charset="0"/>
                      </a:endParaRPr>
                    </a:p>
                  </a:txBody>
                  <a:tcPr marL="145820" marR="0" marT="112169" marB="112169"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700" b="0" u="none" strike="noStrike" cap="none" spc="0">
                          <a:solidFill>
                            <a:schemeClr val="bg1"/>
                          </a:solidFill>
                          <a:effectLst/>
                        </a:rPr>
                        <a:t>Excellent</a:t>
                      </a:r>
                      <a:endParaRPr lang="en-US" sz="1700" b="0" i="0" u="none" strike="noStrike" cap="none" spc="0">
                        <a:solidFill>
                          <a:schemeClr val="bg1"/>
                        </a:solidFill>
                        <a:effectLst/>
                        <a:latin typeface="Aptos Narrow" panose="020B0004020202020204" pitchFamily="34" charset="0"/>
                      </a:endParaRPr>
                    </a:p>
                  </a:txBody>
                  <a:tcPr marL="145820" marR="0" marT="112169" marB="112169" anchor="ctr">
                    <a:lnL w="12700" cmpd="sng">
                      <a:noFill/>
                    </a:lnL>
                    <a:lnR w="12700" cmpd="sng">
                      <a:noFill/>
                    </a:lnR>
                    <a:lnT w="19050" cap="flat" cmpd="sng" algn="ctr">
                      <a:solidFill>
                        <a:schemeClr val="tx1"/>
                      </a:solidFill>
                      <a:prstDash val="solid"/>
                    </a:lnT>
                    <a:lnB w="38100" cmpd="sng">
                      <a:noFill/>
                    </a:lnB>
                    <a:solidFill>
                      <a:schemeClr val="tx1"/>
                    </a:solidFill>
                  </a:tcPr>
                </a:tc>
                <a:extLst>
                  <a:ext uri="{0D108BD9-81ED-4DB2-BD59-A6C34878D82A}">
                    <a16:rowId xmlns:a16="http://schemas.microsoft.com/office/drawing/2014/main" val="936932289"/>
                  </a:ext>
                </a:extLst>
              </a:tr>
              <a:tr h="530934">
                <a:tc>
                  <a:txBody>
                    <a:bodyPr/>
                    <a:lstStyle/>
                    <a:p>
                      <a:pPr algn="l" fontAlgn="b"/>
                      <a:r>
                        <a:rPr lang="en-US" sz="1700" u="none" strike="noStrike" cap="none" spc="0">
                          <a:solidFill>
                            <a:schemeClr val="tx1"/>
                          </a:solidFill>
                          <a:effectLst/>
                          <a:highlight>
                            <a:srgbClr val="E8E8E8"/>
                          </a:highlight>
                        </a:rPr>
                        <a:t>Overall Quality</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l" fontAlgn="b"/>
                      <a:r>
                        <a:rPr lang="en-US" sz="1700" u="none" strike="noStrike" cap="none" spc="0">
                          <a:solidFill>
                            <a:schemeClr val="tx1"/>
                          </a:solidFill>
                          <a:effectLst/>
                          <a:highlight>
                            <a:srgbClr val="E8E8E8"/>
                          </a:highlight>
                        </a:rPr>
                        <a:t>50/50</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FFCCFF"/>
                          </a:highlight>
                        </a:rPr>
                        <a:t>8%</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DAF2D0"/>
                          </a:highlight>
                        </a:rPr>
                        <a:t>28%</a:t>
                      </a:r>
                      <a:endParaRPr lang="en-US" sz="1700" b="0" i="0" u="none" strike="noStrike" cap="none" spc="0">
                        <a:solidFill>
                          <a:schemeClr val="tx1"/>
                        </a:solidFill>
                        <a:effectLst/>
                        <a:highlight>
                          <a:srgbClr val="DAF2D0"/>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8ED973"/>
                          </a:highlight>
                        </a:rPr>
                        <a:t>64%</a:t>
                      </a:r>
                      <a:endParaRPr lang="en-US" sz="1700" b="0" i="0" u="none" strike="noStrike" cap="none" spc="0">
                        <a:solidFill>
                          <a:schemeClr val="tx1"/>
                        </a:solidFill>
                        <a:effectLst/>
                        <a:highlight>
                          <a:srgbClr val="8ED973"/>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3129649251"/>
                  </a:ext>
                </a:extLst>
              </a:tr>
              <a:tr h="530934">
                <a:tc>
                  <a:txBody>
                    <a:bodyPr/>
                    <a:lstStyle/>
                    <a:p>
                      <a:pPr algn="l" fontAlgn="b"/>
                      <a:r>
                        <a:rPr lang="en-US" sz="1700" u="none" strike="noStrike" cap="none" spc="0">
                          <a:solidFill>
                            <a:schemeClr val="tx1"/>
                          </a:solidFill>
                          <a:effectLst/>
                          <a:highlight>
                            <a:srgbClr val="E8E8E8"/>
                          </a:highlight>
                        </a:rPr>
                        <a:t>Schedule &amp; Reschedule appointment</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fontAlgn="b"/>
                      <a:r>
                        <a:rPr lang="en-US" sz="1700" u="none" strike="noStrike" cap="none" spc="0">
                          <a:solidFill>
                            <a:schemeClr val="tx1"/>
                          </a:solidFill>
                          <a:effectLst/>
                          <a:highlight>
                            <a:srgbClr val="E8E8E8"/>
                          </a:highlight>
                        </a:rPr>
                        <a:t>50/50</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FFCCFF"/>
                          </a:highlight>
                        </a:rPr>
                        <a:t>6%</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DAF2D0"/>
                          </a:highlight>
                        </a:rPr>
                        <a:t>70%</a:t>
                      </a:r>
                      <a:endParaRPr lang="en-US" sz="1700" b="0" i="0" u="none" strike="noStrike" cap="none" spc="0">
                        <a:solidFill>
                          <a:schemeClr val="tx1"/>
                        </a:solidFill>
                        <a:effectLst/>
                        <a:highlight>
                          <a:srgbClr val="DAF2D0"/>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8ED973"/>
                          </a:highlight>
                        </a:rPr>
                        <a:t>18%</a:t>
                      </a:r>
                      <a:endParaRPr lang="en-US" sz="1700" b="0" i="0" u="none" strike="noStrike" cap="none" spc="0">
                        <a:solidFill>
                          <a:schemeClr val="tx1"/>
                        </a:solidFill>
                        <a:effectLst/>
                        <a:highlight>
                          <a:srgbClr val="8ED973"/>
                        </a:highlight>
                        <a:latin typeface="Aptos Narrow" panose="020B0004020202020204" pitchFamily="34" charset="0"/>
                      </a:endParaRPr>
                    </a:p>
                  </a:txBody>
                  <a:tcPr marL="145820" marR="0" marT="112169" marB="112169" anchor="b">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638070147"/>
                  </a:ext>
                </a:extLst>
              </a:tr>
              <a:tr h="530934">
                <a:tc>
                  <a:txBody>
                    <a:bodyPr/>
                    <a:lstStyle/>
                    <a:p>
                      <a:pPr algn="l" fontAlgn="b"/>
                      <a:r>
                        <a:rPr lang="en-US" sz="1700" u="none" strike="noStrike" cap="none" spc="0">
                          <a:solidFill>
                            <a:schemeClr val="tx1"/>
                          </a:solidFill>
                          <a:effectLst/>
                          <a:highlight>
                            <a:srgbClr val="E8E8E8"/>
                          </a:highlight>
                        </a:rPr>
                        <a:t>Competency &amp; Skill Level</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l" fontAlgn="b"/>
                      <a:r>
                        <a:rPr lang="en-US" sz="1700" u="none" strike="noStrike" cap="none" spc="0">
                          <a:solidFill>
                            <a:schemeClr val="tx1"/>
                          </a:solidFill>
                          <a:effectLst/>
                          <a:highlight>
                            <a:srgbClr val="E8E8E8"/>
                          </a:highlight>
                        </a:rPr>
                        <a:t>50/50</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DAF2D0"/>
                          </a:highlight>
                        </a:rPr>
                        <a:t>84%</a:t>
                      </a:r>
                      <a:endParaRPr lang="en-US" sz="1700" b="0" i="0" u="none" strike="noStrike" cap="none" spc="0">
                        <a:solidFill>
                          <a:schemeClr val="tx1"/>
                        </a:solidFill>
                        <a:effectLst/>
                        <a:highlight>
                          <a:srgbClr val="DAF2D0"/>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8ED973"/>
                          </a:highlight>
                        </a:rPr>
                        <a:t>16%</a:t>
                      </a:r>
                      <a:endParaRPr lang="en-US" sz="1700" b="0" i="0" u="none" strike="noStrike" cap="none" spc="0">
                        <a:solidFill>
                          <a:schemeClr val="tx1"/>
                        </a:solidFill>
                        <a:effectLst/>
                        <a:highlight>
                          <a:srgbClr val="8ED973"/>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2109262448"/>
                  </a:ext>
                </a:extLst>
              </a:tr>
              <a:tr h="792662">
                <a:tc>
                  <a:txBody>
                    <a:bodyPr/>
                    <a:lstStyle/>
                    <a:p>
                      <a:pPr algn="l" fontAlgn="b"/>
                      <a:r>
                        <a:rPr lang="en-US" sz="1700" u="none" strike="noStrike" cap="none" spc="0">
                          <a:solidFill>
                            <a:schemeClr val="tx1"/>
                          </a:solidFill>
                          <a:effectLst/>
                          <a:highlight>
                            <a:srgbClr val="E8E8E8"/>
                          </a:highlight>
                        </a:rPr>
                        <a:t>Responsiveness of Questions and concern</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fontAlgn="b"/>
                      <a:r>
                        <a:rPr lang="en-US" sz="1700" u="none" strike="noStrike" cap="none" spc="0">
                          <a:solidFill>
                            <a:schemeClr val="tx1"/>
                          </a:solidFill>
                          <a:effectLst/>
                          <a:highlight>
                            <a:srgbClr val="E8E8E8"/>
                          </a:highlight>
                        </a:rPr>
                        <a:t>50/50</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FFCCFF"/>
                          </a:highlight>
                        </a:rPr>
                        <a:t>50%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FFCCFF"/>
                          </a:highlight>
                        </a:rPr>
                        <a:t>28%</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DAF2D0"/>
                          </a:highlight>
                        </a:rPr>
                        <a:t>18%</a:t>
                      </a:r>
                      <a:endParaRPr lang="en-US" sz="1700" b="0" i="0" u="none" strike="noStrike" cap="none" spc="0">
                        <a:solidFill>
                          <a:schemeClr val="tx1"/>
                        </a:solidFill>
                        <a:effectLst/>
                        <a:highlight>
                          <a:srgbClr val="DAF2D0"/>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8ED973"/>
                          </a:highlight>
                        </a:rPr>
                        <a:t>4%</a:t>
                      </a:r>
                      <a:endParaRPr lang="en-US" sz="1700" b="0" i="0" u="none" strike="noStrike" cap="none" spc="0">
                        <a:solidFill>
                          <a:schemeClr val="tx1"/>
                        </a:solidFill>
                        <a:effectLst/>
                        <a:highlight>
                          <a:srgbClr val="8ED973"/>
                        </a:highlight>
                        <a:latin typeface="Aptos Narrow" panose="020B0004020202020204" pitchFamily="34" charset="0"/>
                      </a:endParaRPr>
                    </a:p>
                  </a:txBody>
                  <a:tcPr marL="145820" marR="0" marT="112169" marB="112169" anchor="b">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1390759113"/>
                  </a:ext>
                </a:extLst>
              </a:tr>
              <a:tr h="530934">
                <a:tc>
                  <a:txBody>
                    <a:bodyPr/>
                    <a:lstStyle/>
                    <a:p>
                      <a:pPr algn="l" fontAlgn="b"/>
                      <a:r>
                        <a:rPr lang="en-US" sz="1700" u="none" strike="noStrike" cap="none" spc="0">
                          <a:solidFill>
                            <a:schemeClr val="tx1"/>
                          </a:solidFill>
                          <a:effectLst/>
                          <a:highlight>
                            <a:srgbClr val="E8E8E8"/>
                          </a:highlight>
                        </a:rPr>
                        <a:t>Level of Personnel Attention</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l" fontAlgn="b"/>
                      <a:r>
                        <a:rPr lang="en-US" sz="1700" u="none" strike="noStrike" cap="none" spc="0">
                          <a:solidFill>
                            <a:schemeClr val="tx1"/>
                          </a:solidFill>
                          <a:effectLst/>
                          <a:highlight>
                            <a:srgbClr val="E8E8E8"/>
                          </a:highlight>
                        </a:rPr>
                        <a:t>50/50</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FFCCFF"/>
                          </a:highlight>
                        </a:rPr>
                        <a:t>12%</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DAF2D0"/>
                          </a:highlight>
                        </a:rPr>
                        <a:t>60%</a:t>
                      </a:r>
                      <a:endParaRPr lang="en-US" sz="1700" b="0" i="0" u="none" strike="noStrike" cap="none" spc="0">
                        <a:solidFill>
                          <a:schemeClr val="tx1"/>
                        </a:solidFill>
                        <a:effectLst/>
                        <a:highlight>
                          <a:srgbClr val="DAF2D0"/>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8ED973"/>
                          </a:highlight>
                        </a:rPr>
                        <a:t>28%</a:t>
                      </a:r>
                      <a:endParaRPr lang="en-US" sz="1700" b="0" i="0" u="none" strike="noStrike" cap="none" spc="0">
                        <a:solidFill>
                          <a:schemeClr val="tx1"/>
                        </a:solidFill>
                        <a:effectLst/>
                        <a:highlight>
                          <a:srgbClr val="8ED973"/>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3378986892"/>
                  </a:ext>
                </a:extLst>
              </a:tr>
              <a:tr h="530934">
                <a:tc>
                  <a:txBody>
                    <a:bodyPr/>
                    <a:lstStyle/>
                    <a:p>
                      <a:pPr algn="l" fontAlgn="b"/>
                      <a:r>
                        <a:rPr lang="en-US" sz="1700" u="none" strike="noStrike" cap="none" spc="0">
                          <a:solidFill>
                            <a:schemeClr val="tx1"/>
                          </a:solidFill>
                          <a:effectLst/>
                          <a:highlight>
                            <a:srgbClr val="E8E8E8"/>
                          </a:highlight>
                        </a:rPr>
                        <a:t>Comfort disscussing your health </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fontAlgn="b"/>
                      <a:r>
                        <a:rPr lang="en-US" sz="1700" u="none" strike="noStrike" cap="none" spc="0">
                          <a:solidFill>
                            <a:schemeClr val="tx1"/>
                          </a:solidFill>
                          <a:effectLst/>
                          <a:highlight>
                            <a:srgbClr val="E8E8E8"/>
                          </a:highlight>
                        </a:rPr>
                        <a:t>50/50</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DAF2D0"/>
                          </a:highlight>
                        </a:rPr>
                        <a:t>28%</a:t>
                      </a:r>
                      <a:endParaRPr lang="en-US" sz="1700" b="0" i="0" u="none" strike="noStrike" cap="none" spc="0">
                        <a:solidFill>
                          <a:schemeClr val="tx1"/>
                        </a:solidFill>
                        <a:effectLst/>
                        <a:highlight>
                          <a:srgbClr val="DAF2D0"/>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8ED973"/>
                          </a:highlight>
                        </a:rPr>
                        <a:t>72%</a:t>
                      </a:r>
                      <a:endParaRPr lang="en-US" sz="1700" b="0" i="0" u="none" strike="noStrike" cap="none" spc="0">
                        <a:solidFill>
                          <a:schemeClr val="tx1"/>
                        </a:solidFill>
                        <a:effectLst/>
                        <a:highlight>
                          <a:srgbClr val="8ED973"/>
                        </a:highlight>
                        <a:latin typeface="Aptos Narrow" panose="020B0004020202020204" pitchFamily="34" charset="0"/>
                      </a:endParaRPr>
                    </a:p>
                  </a:txBody>
                  <a:tcPr marL="145820" marR="0" marT="112169" marB="112169" anchor="b">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1444988999"/>
                  </a:ext>
                </a:extLst>
              </a:tr>
              <a:tr h="530934">
                <a:tc>
                  <a:txBody>
                    <a:bodyPr/>
                    <a:lstStyle/>
                    <a:p>
                      <a:pPr algn="l" fontAlgn="b"/>
                      <a:r>
                        <a:rPr lang="en-US" sz="1700" u="none" strike="noStrike" cap="none" spc="0">
                          <a:solidFill>
                            <a:schemeClr val="tx1"/>
                          </a:solidFill>
                          <a:effectLst/>
                          <a:highlight>
                            <a:srgbClr val="E8E8E8"/>
                          </a:highlight>
                        </a:rPr>
                        <a:t>Punctuality </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l" fontAlgn="b"/>
                      <a:r>
                        <a:rPr lang="en-US" sz="1700" u="none" strike="noStrike" cap="none" spc="0">
                          <a:solidFill>
                            <a:schemeClr val="tx1"/>
                          </a:solidFill>
                          <a:effectLst/>
                          <a:highlight>
                            <a:srgbClr val="E8E8E8"/>
                          </a:highlight>
                        </a:rPr>
                        <a:t>50/50</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FFCCFF"/>
                          </a:highlight>
                        </a:rPr>
                        <a:t>2%</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DAF2D0"/>
                          </a:highlight>
                        </a:rPr>
                        <a:t>76%</a:t>
                      </a:r>
                      <a:endParaRPr lang="en-US" sz="1700" b="0" i="0" u="none" strike="noStrike" cap="none" spc="0">
                        <a:solidFill>
                          <a:schemeClr val="tx1"/>
                        </a:solidFill>
                        <a:effectLst/>
                        <a:highlight>
                          <a:srgbClr val="DAF2D0"/>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r" fontAlgn="b"/>
                      <a:r>
                        <a:rPr lang="en-US" sz="1700" u="none" strike="noStrike" cap="none" spc="0">
                          <a:solidFill>
                            <a:schemeClr val="tx1"/>
                          </a:solidFill>
                          <a:effectLst/>
                          <a:highlight>
                            <a:srgbClr val="8ED973"/>
                          </a:highlight>
                        </a:rPr>
                        <a:t>22%</a:t>
                      </a:r>
                      <a:endParaRPr lang="en-US" sz="1700" b="0" i="0" u="none" strike="noStrike" cap="none" spc="0">
                        <a:solidFill>
                          <a:schemeClr val="tx1"/>
                        </a:solidFill>
                        <a:effectLst/>
                        <a:highlight>
                          <a:srgbClr val="8ED973"/>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679892951"/>
                  </a:ext>
                </a:extLst>
              </a:tr>
              <a:tr h="530934">
                <a:tc>
                  <a:txBody>
                    <a:bodyPr/>
                    <a:lstStyle/>
                    <a:p>
                      <a:pPr algn="l" fontAlgn="b"/>
                      <a:r>
                        <a:rPr lang="en-US" sz="1700" u="none" strike="noStrike" cap="none" spc="0">
                          <a:solidFill>
                            <a:schemeClr val="tx1"/>
                          </a:solidFill>
                          <a:effectLst/>
                          <a:highlight>
                            <a:srgbClr val="E8E8E8"/>
                          </a:highlight>
                        </a:rPr>
                        <a:t>Professionalism </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fontAlgn="b"/>
                      <a:r>
                        <a:rPr lang="en-US" sz="1700" u="none" strike="noStrike" cap="none" spc="0">
                          <a:solidFill>
                            <a:schemeClr val="tx1"/>
                          </a:solidFill>
                          <a:effectLst/>
                          <a:highlight>
                            <a:srgbClr val="E8E8E8"/>
                          </a:highlight>
                        </a:rPr>
                        <a:t>50/50</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FFCCFF"/>
                          </a:highlight>
                        </a:rPr>
                        <a:t>24%</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DAF2D0"/>
                          </a:highlight>
                        </a:rPr>
                        <a:t>30%</a:t>
                      </a:r>
                      <a:endParaRPr lang="en-US" sz="1700" b="0" i="0" u="none" strike="noStrike" cap="none" spc="0">
                        <a:solidFill>
                          <a:schemeClr val="tx1"/>
                        </a:solidFill>
                        <a:effectLst/>
                        <a:highlight>
                          <a:srgbClr val="DAF2D0"/>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r" fontAlgn="b"/>
                      <a:r>
                        <a:rPr lang="en-US" sz="1700" u="none" strike="noStrike" cap="none" spc="0">
                          <a:solidFill>
                            <a:schemeClr val="tx1"/>
                          </a:solidFill>
                          <a:effectLst/>
                          <a:highlight>
                            <a:srgbClr val="8ED973"/>
                          </a:highlight>
                        </a:rPr>
                        <a:t>12%</a:t>
                      </a:r>
                      <a:endParaRPr lang="en-US" sz="1700" b="0" i="0" u="none" strike="noStrike" cap="none" spc="0">
                        <a:solidFill>
                          <a:schemeClr val="tx1"/>
                        </a:solidFill>
                        <a:effectLst/>
                        <a:highlight>
                          <a:srgbClr val="8ED973"/>
                        </a:highlight>
                        <a:latin typeface="Aptos Narrow" panose="020B0004020202020204" pitchFamily="34" charset="0"/>
                      </a:endParaRPr>
                    </a:p>
                  </a:txBody>
                  <a:tcPr marL="145820" marR="0" marT="112169" marB="112169" anchor="b">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688534029"/>
                  </a:ext>
                </a:extLst>
              </a:tr>
              <a:tr h="530934">
                <a:tc>
                  <a:txBody>
                    <a:bodyPr/>
                    <a:lstStyle/>
                    <a:p>
                      <a:pPr algn="l" fontAlgn="b"/>
                      <a:r>
                        <a:rPr lang="en-US" sz="1700" u="none" strike="noStrike" cap="none" spc="0">
                          <a:solidFill>
                            <a:schemeClr val="tx1"/>
                          </a:solidFill>
                          <a:effectLst/>
                          <a:highlight>
                            <a:srgbClr val="E8E8E8"/>
                          </a:highlight>
                        </a:rPr>
                        <a:t>Communication </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19050" cap="flat" cmpd="sng" algn="ctr">
                      <a:solidFill>
                        <a:schemeClr val="tx1"/>
                      </a:solidFill>
                      <a:prstDash val="solid"/>
                    </a:lnB>
                    <a:noFill/>
                  </a:tcPr>
                </a:tc>
                <a:tc>
                  <a:txBody>
                    <a:bodyPr/>
                    <a:lstStyle/>
                    <a:p>
                      <a:pPr algn="l" fontAlgn="b"/>
                      <a:r>
                        <a:rPr lang="en-US" sz="1700" u="none" strike="noStrike" cap="none" spc="0">
                          <a:solidFill>
                            <a:schemeClr val="tx1"/>
                          </a:solidFill>
                          <a:effectLst/>
                          <a:highlight>
                            <a:srgbClr val="E8E8E8"/>
                          </a:highlight>
                        </a:rPr>
                        <a:t>50/50</a:t>
                      </a:r>
                      <a:endParaRPr lang="en-US" sz="1700" b="0" i="0" u="none" strike="noStrike" cap="none" spc="0">
                        <a:solidFill>
                          <a:schemeClr val="tx1"/>
                        </a:solidFill>
                        <a:effectLst/>
                        <a:highlight>
                          <a:srgbClr val="E8E8E8"/>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19050" cap="flat" cmpd="sng" algn="ctr">
                      <a:solidFill>
                        <a:schemeClr val="tx1"/>
                      </a:solidFill>
                      <a:prstDash val="solid"/>
                    </a:lnB>
                    <a:no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19050" cap="flat" cmpd="sng" algn="ctr">
                      <a:solidFill>
                        <a:schemeClr val="tx1"/>
                      </a:solidFill>
                      <a:prstDash val="solid"/>
                    </a:lnB>
                    <a:noFill/>
                  </a:tcPr>
                </a:tc>
                <a:tc>
                  <a:txBody>
                    <a:bodyPr/>
                    <a:lstStyle/>
                    <a:p>
                      <a:pPr algn="r" fontAlgn="b"/>
                      <a:r>
                        <a:rPr lang="en-US" sz="1700" u="none" strike="noStrike" cap="none" spc="0">
                          <a:solidFill>
                            <a:schemeClr val="tx1"/>
                          </a:solidFill>
                          <a:effectLst/>
                          <a:highlight>
                            <a:srgbClr val="FFCCFF"/>
                          </a:highlight>
                        </a:rPr>
                        <a:t>0%</a:t>
                      </a:r>
                      <a:endParaRPr lang="en-US" sz="1700" b="0" i="0" u="none" strike="noStrike" cap="none" spc="0">
                        <a:solidFill>
                          <a:schemeClr val="tx1"/>
                        </a:solidFill>
                        <a:effectLst/>
                        <a:highlight>
                          <a:srgbClr val="FFCCFF"/>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19050" cap="flat" cmpd="sng" algn="ctr">
                      <a:solidFill>
                        <a:schemeClr val="tx1"/>
                      </a:solidFill>
                      <a:prstDash val="solid"/>
                    </a:lnB>
                    <a:noFill/>
                  </a:tcPr>
                </a:tc>
                <a:tc>
                  <a:txBody>
                    <a:bodyPr/>
                    <a:lstStyle/>
                    <a:p>
                      <a:pPr algn="r" fontAlgn="b"/>
                      <a:r>
                        <a:rPr lang="en-US" sz="1700" u="none" strike="noStrike" cap="none" spc="0">
                          <a:solidFill>
                            <a:schemeClr val="tx1"/>
                          </a:solidFill>
                          <a:effectLst/>
                          <a:highlight>
                            <a:srgbClr val="DAF2D0"/>
                          </a:highlight>
                        </a:rPr>
                        <a:t>78%</a:t>
                      </a:r>
                      <a:endParaRPr lang="en-US" sz="1700" b="0" i="0" u="none" strike="noStrike" cap="none" spc="0">
                        <a:solidFill>
                          <a:schemeClr val="tx1"/>
                        </a:solidFill>
                        <a:effectLst/>
                        <a:highlight>
                          <a:srgbClr val="DAF2D0"/>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19050" cap="flat" cmpd="sng" algn="ctr">
                      <a:solidFill>
                        <a:schemeClr val="tx1"/>
                      </a:solidFill>
                      <a:prstDash val="solid"/>
                    </a:lnB>
                    <a:noFill/>
                  </a:tcPr>
                </a:tc>
                <a:tc>
                  <a:txBody>
                    <a:bodyPr/>
                    <a:lstStyle/>
                    <a:p>
                      <a:pPr algn="r" fontAlgn="b"/>
                      <a:r>
                        <a:rPr lang="en-US" sz="1700" u="none" strike="noStrike" cap="none" spc="0">
                          <a:solidFill>
                            <a:schemeClr val="tx1"/>
                          </a:solidFill>
                          <a:effectLst/>
                          <a:highlight>
                            <a:srgbClr val="8ED973"/>
                          </a:highlight>
                        </a:rPr>
                        <a:t>22%</a:t>
                      </a:r>
                      <a:endParaRPr lang="en-US" sz="1700" b="0" i="0" u="none" strike="noStrike" cap="none" spc="0">
                        <a:solidFill>
                          <a:schemeClr val="tx1"/>
                        </a:solidFill>
                        <a:effectLst/>
                        <a:highlight>
                          <a:srgbClr val="8ED973"/>
                        </a:highlight>
                        <a:latin typeface="Aptos Narrow" panose="020B0004020202020204" pitchFamily="34" charset="0"/>
                      </a:endParaRPr>
                    </a:p>
                  </a:txBody>
                  <a:tcPr marL="145820" marR="0" marT="112169" marB="112169" anchor="b">
                    <a:lnL w="19050" cap="flat" cmpd="sng" algn="ctr">
                      <a:solidFill>
                        <a:schemeClr val="tx1"/>
                      </a:solidFill>
                      <a:prstDash val="solid"/>
                    </a:lnL>
                    <a:lnR w="19050" cap="flat" cmpd="sng" algn="ctr">
                      <a:solidFill>
                        <a:schemeClr val="tx1"/>
                      </a:solidFill>
                      <a:prstDash val="solid"/>
                    </a:lnR>
                    <a:lnT w="12700" cmpd="sng">
                      <a:noFill/>
                      <a:prstDash val="solid"/>
                    </a:lnT>
                    <a:lnB w="19050" cap="flat" cmpd="sng" algn="ctr">
                      <a:solidFill>
                        <a:schemeClr val="tx1"/>
                      </a:solidFill>
                      <a:prstDash val="solid"/>
                    </a:lnB>
                    <a:noFill/>
                  </a:tcPr>
                </a:tc>
                <a:extLst>
                  <a:ext uri="{0D108BD9-81ED-4DB2-BD59-A6C34878D82A}">
                    <a16:rowId xmlns:a16="http://schemas.microsoft.com/office/drawing/2014/main" val="1965578685"/>
                  </a:ext>
                </a:extLst>
              </a:tr>
            </a:tbl>
          </a:graphicData>
        </a:graphic>
      </p:graphicFrame>
    </p:spTree>
    <p:extLst>
      <p:ext uri="{BB962C8B-B14F-4D97-AF65-F5344CB8AC3E}">
        <p14:creationId xmlns:p14="http://schemas.microsoft.com/office/powerpoint/2010/main" val="15164098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255</TotalTime>
  <Words>685</Words>
  <Application>Microsoft Office PowerPoint</Application>
  <PresentationFormat>Widescreen</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Parallax</vt:lpstr>
      <vt:lpstr>TOPIC TO ENHANCE PATIENT SATIFACTION IN HOMECARE  ORGANIZATION 2050 HEALTHCARE </vt:lpstr>
      <vt:lpstr>APROVAL BY MENTOR</vt:lpstr>
      <vt:lpstr>INTRODUCTION</vt:lpstr>
      <vt:lpstr> OBJECTIVE </vt:lpstr>
      <vt:lpstr>METHODOLOGY</vt:lpstr>
      <vt:lpstr>PowerPoint Presentation</vt:lpstr>
      <vt:lpstr>PowerPoint Presentation</vt:lpstr>
      <vt:lpstr>RESULT</vt:lpstr>
      <vt:lpstr>PowerPoint Presentation</vt:lpstr>
      <vt:lpstr>PowerPoint Presentation</vt:lpstr>
      <vt:lpstr>DISCUSSION &amp; CONCLUSION</vt:lpstr>
      <vt:lpstr>PowerPoint Presentation</vt:lpstr>
      <vt:lpstr>REFRENCES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ENHANCE PATIENT SATIFACTION IN HOMECARE</dc:title>
  <dc:creator>atul dogra</dc:creator>
  <cp:lastModifiedBy>atul dogra</cp:lastModifiedBy>
  <cp:revision>15</cp:revision>
  <dcterms:created xsi:type="dcterms:W3CDTF">2024-06-09T16:34:03Z</dcterms:created>
  <dcterms:modified xsi:type="dcterms:W3CDTF">2024-07-25T06:27:51Z</dcterms:modified>
</cp:coreProperties>
</file>