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4" r:id="rId3"/>
    <p:sldId id="257" r:id="rId4"/>
    <p:sldId id="258" r:id="rId5"/>
    <p:sldId id="260" r:id="rId6"/>
    <p:sldId id="259" r:id="rId7"/>
    <p:sldId id="279" r:id="rId8"/>
    <p:sldId id="277" r:id="rId9"/>
    <p:sldId id="275" r:id="rId10"/>
    <p:sldId id="280" r:id="rId11"/>
    <p:sldId id="268" r:id="rId12"/>
    <p:sldId id="269" r:id="rId13"/>
    <p:sldId id="276" r:id="rId14"/>
    <p:sldId id="270" r:id="rId15"/>
    <p:sldId id="271" r:id="rId16"/>
    <p:sldId id="278" r:id="rId17"/>
  </p:sldIdLst>
  <p:sldSz cx="12192000" cy="6858000"/>
  <p:notesSz cx="6858000" cy="9144000"/>
  <p:defaultTextStyle>
    <a:defPPr>
      <a:defRPr lang="en-US"/>
    </a:defPPr>
    <a:lvl1pPr marL="0" algn="l" defTabSz="914224" rtl="0" eaLnBrk="1" latinLnBrk="0" hangingPunct="1">
      <a:defRPr sz="1800" kern="1200">
        <a:solidFill>
          <a:schemeClr val="tx1"/>
        </a:solidFill>
        <a:latin typeface="+mn-lt"/>
        <a:ea typeface="+mn-ea"/>
        <a:cs typeface="+mn-cs"/>
      </a:defRPr>
    </a:lvl1pPr>
    <a:lvl2pPr marL="457112" algn="l" defTabSz="914224" rtl="0" eaLnBrk="1" latinLnBrk="0" hangingPunct="1">
      <a:defRPr sz="1800" kern="1200">
        <a:solidFill>
          <a:schemeClr val="tx1"/>
        </a:solidFill>
        <a:latin typeface="+mn-lt"/>
        <a:ea typeface="+mn-ea"/>
        <a:cs typeface="+mn-cs"/>
      </a:defRPr>
    </a:lvl2pPr>
    <a:lvl3pPr marL="914224" algn="l" defTabSz="914224" rtl="0" eaLnBrk="1" latinLnBrk="0" hangingPunct="1">
      <a:defRPr sz="1800" kern="1200">
        <a:solidFill>
          <a:schemeClr val="tx1"/>
        </a:solidFill>
        <a:latin typeface="+mn-lt"/>
        <a:ea typeface="+mn-ea"/>
        <a:cs typeface="+mn-cs"/>
      </a:defRPr>
    </a:lvl3pPr>
    <a:lvl4pPr marL="1371335" algn="l" defTabSz="914224" rtl="0" eaLnBrk="1" latinLnBrk="0" hangingPunct="1">
      <a:defRPr sz="1800" kern="1200">
        <a:solidFill>
          <a:schemeClr val="tx1"/>
        </a:solidFill>
        <a:latin typeface="+mn-lt"/>
        <a:ea typeface="+mn-ea"/>
        <a:cs typeface="+mn-cs"/>
      </a:defRPr>
    </a:lvl4pPr>
    <a:lvl5pPr marL="1828446" algn="l" defTabSz="914224" rtl="0" eaLnBrk="1" latinLnBrk="0" hangingPunct="1">
      <a:defRPr sz="1800" kern="1200">
        <a:solidFill>
          <a:schemeClr val="tx1"/>
        </a:solidFill>
        <a:latin typeface="+mn-lt"/>
        <a:ea typeface="+mn-ea"/>
        <a:cs typeface="+mn-cs"/>
      </a:defRPr>
    </a:lvl5pPr>
    <a:lvl6pPr marL="2285558" algn="l" defTabSz="914224" rtl="0" eaLnBrk="1" latinLnBrk="0" hangingPunct="1">
      <a:defRPr sz="1800" kern="1200">
        <a:solidFill>
          <a:schemeClr val="tx1"/>
        </a:solidFill>
        <a:latin typeface="+mn-lt"/>
        <a:ea typeface="+mn-ea"/>
        <a:cs typeface="+mn-cs"/>
      </a:defRPr>
    </a:lvl6pPr>
    <a:lvl7pPr marL="2742670" algn="l" defTabSz="914224" rtl="0" eaLnBrk="1" latinLnBrk="0" hangingPunct="1">
      <a:defRPr sz="1800" kern="1200">
        <a:solidFill>
          <a:schemeClr val="tx1"/>
        </a:solidFill>
        <a:latin typeface="+mn-lt"/>
        <a:ea typeface="+mn-ea"/>
        <a:cs typeface="+mn-cs"/>
      </a:defRPr>
    </a:lvl7pPr>
    <a:lvl8pPr marL="3199781" algn="l" defTabSz="914224" rtl="0" eaLnBrk="1" latinLnBrk="0" hangingPunct="1">
      <a:defRPr sz="1800" kern="1200">
        <a:solidFill>
          <a:schemeClr val="tx1"/>
        </a:solidFill>
        <a:latin typeface="+mn-lt"/>
        <a:ea typeface="+mn-ea"/>
        <a:cs typeface="+mn-cs"/>
      </a:defRPr>
    </a:lvl8pPr>
    <a:lvl9pPr marL="3656892" algn="l" defTabSz="91422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0"/>
  </p:normalViewPr>
  <p:slideViewPr>
    <p:cSldViewPr snapToGrid="0">
      <p:cViewPr>
        <p:scale>
          <a:sx n="105" d="100"/>
          <a:sy n="105" d="100"/>
        </p:scale>
        <p:origin x="840"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24/06/24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224" rtl="0" eaLnBrk="1" latinLnBrk="0" hangingPunct="1">
      <a:defRPr sz="1200" kern="1200">
        <a:solidFill>
          <a:schemeClr val="tx1"/>
        </a:solidFill>
        <a:latin typeface="+mn-lt"/>
        <a:ea typeface="+mn-ea"/>
        <a:cs typeface="+mn-cs"/>
      </a:defRPr>
    </a:lvl1pPr>
    <a:lvl2pPr marL="457112" algn="l" defTabSz="914224" rtl="0" eaLnBrk="1" latinLnBrk="0" hangingPunct="1">
      <a:defRPr sz="1200" kern="1200">
        <a:solidFill>
          <a:schemeClr val="tx1"/>
        </a:solidFill>
        <a:latin typeface="+mn-lt"/>
        <a:ea typeface="+mn-ea"/>
        <a:cs typeface="+mn-cs"/>
      </a:defRPr>
    </a:lvl2pPr>
    <a:lvl3pPr marL="914224" algn="l" defTabSz="914224" rtl="0" eaLnBrk="1" latinLnBrk="0" hangingPunct="1">
      <a:defRPr sz="1200" kern="1200">
        <a:solidFill>
          <a:schemeClr val="tx1"/>
        </a:solidFill>
        <a:latin typeface="+mn-lt"/>
        <a:ea typeface="+mn-ea"/>
        <a:cs typeface="+mn-cs"/>
      </a:defRPr>
    </a:lvl3pPr>
    <a:lvl4pPr marL="1371335" algn="l" defTabSz="914224" rtl="0" eaLnBrk="1" latinLnBrk="0" hangingPunct="1">
      <a:defRPr sz="1200" kern="1200">
        <a:solidFill>
          <a:schemeClr val="tx1"/>
        </a:solidFill>
        <a:latin typeface="+mn-lt"/>
        <a:ea typeface="+mn-ea"/>
        <a:cs typeface="+mn-cs"/>
      </a:defRPr>
    </a:lvl4pPr>
    <a:lvl5pPr marL="1828446" algn="l" defTabSz="914224" rtl="0" eaLnBrk="1" latinLnBrk="0" hangingPunct="1">
      <a:defRPr sz="1200" kern="1200">
        <a:solidFill>
          <a:schemeClr val="tx1"/>
        </a:solidFill>
        <a:latin typeface="+mn-lt"/>
        <a:ea typeface="+mn-ea"/>
        <a:cs typeface="+mn-cs"/>
      </a:defRPr>
    </a:lvl5pPr>
    <a:lvl6pPr marL="2285558" algn="l" defTabSz="914224" rtl="0" eaLnBrk="1" latinLnBrk="0" hangingPunct="1">
      <a:defRPr sz="1200" kern="1200">
        <a:solidFill>
          <a:schemeClr val="tx1"/>
        </a:solidFill>
        <a:latin typeface="+mn-lt"/>
        <a:ea typeface="+mn-ea"/>
        <a:cs typeface="+mn-cs"/>
      </a:defRPr>
    </a:lvl6pPr>
    <a:lvl7pPr marL="2742670" algn="l" defTabSz="914224" rtl="0" eaLnBrk="1" latinLnBrk="0" hangingPunct="1">
      <a:defRPr sz="1200" kern="1200">
        <a:solidFill>
          <a:schemeClr val="tx1"/>
        </a:solidFill>
        <a:latin typeface="+mn-lt"/>
        <a:ea typeface="+mn-ea"/>
        <a:cs typeface="+mn-cs"/>
      </a:defRPr>
    </a:lvl7pPr>
    <a:lvl8pPr marL="3199781" algn="l" defTabSz="914224" rtl="0" eaLnBrk="1" latinLnBrk="0" hangingPunct="1">
      <a:defRPr sz="1200" kern="1200">
        <a:solidFill>
          <a:schemeClr val="tx1"/>
        </a:solidFill>
        <a:latin typeface="+mn-lt"/>
        <a:ea typeface="+mn-ea"/>
        <a:cs typeface="+mn-cs"/>
      </a:defRPr>
    </a:lvl8pPr>
    <a:lvl9pPr marL="3656892" algn="l" defTabSz="91422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7BCBBF-3B14-49EE-839D-F9D0F54BECC4}" type="slidenum">
              <a:rPr lang="en-IN" smtClean="0"/>
              <a:t>4</a:t>
            </a:fld>
            <a:endParaRPr lang="en-IN"/>
          </a:p>
        </p:txBody>
      </p:sp>
    </p:spTree>
    <p:extLst>
      <p:ext uri="{BB962C8B-B14F-4D97-AF65-F5344CB8AC3E}">
        <p14:creationId xmlns:p14="http://schemas.microsoft.com/office/powerpoint/2010/main" val="2525509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22" indent="0" algn="ctr">
              <a:buNone/>
              <a:defRPr sz="2000"/>
            </a:lvl2pPr>
            <a:lvl3pPr marL="914443" indent="0" algn="ctr">
              <a:buNone/>
              <a:defRPr sz="1800"/>
            </a:lvl3pPr>
            <a:lvl4pPr marL="1371665" indent="0" algn="ctr">
              <a:buNone/>
              <a:defRPr sz="1600"/>
            </a:lvl4pPr>
            <a:lvl5pPr marL="1828886" indent="0" algn="ctr">
              <a:buNone/>
              <a:defRPr sz="1600"/>
            </a:lvl5pPr>
            <a:lvl6pPr marL="2286107" indent="0" algn="ctr">
              <a:buNone/>
              <a:defRPr sz="1600"/>
            </a:lvl6pPr>
            <a:lvl7pPr marL="2743328" indent="0" algn="ctr">
              <a:buNone/>
              <a:defRPr sz="1600"/>
            </a:lvl7pPr>
            <a:lvl8pPr marL="3200550" indent="0" algn="ctr">
              <a:buNone/>
              <a:defRPr sz="1600"/>
            </a:lvl8pPr>
            <a:lvl9pPr marL="3657771"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t>24/06/24</a:t>
            </a:fld>
            <a:endParaRPr lang="en-IN"/>
          </a:p>
        </p:txBody>
      </p:sp>
      <p:sp>
        <p:nvSpPr>
          <p:cNvPr id="5" name="Footer Placeholder 4">
            <a:extLst>
              <a:ext uri="{FF2B5EF4-FFF2-40B4-BE49-F238E27FC236}">
                <a16:creationId xmlns:a16="http://schemas.microsoft.com/office/drawing/2014/main"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t>24/06/24</a:t>
            </a:fld>
            <a:endParaRPr lang="en-IN"/>
          </a:p>
        </p:txBody>
      </p:sp>
      <p:sp>
        <p:nvSpPr>
          <p:cNvPr id="5" name="Footer Placeholder 4">
            <a:extLst>
              <a:ext uri="{FF2B5EF4-FFF2-40B4-BE49-F238E27FC236}">
                <a16:creationId xmlns:a16="http://schemas.microsoft.com/office/drawing/2014/main"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6E3950-F0D6-5D89-066D-085723180639}"/>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t>24/06/24</a:t>
            </a:fld>
            <a:endParaRPr lang="en-IN"/>
          </a:p>
        </p:txBody>
      </p:sp>
      <p:sp>
        <p:nvSpPr>
          <p:cNvPr id="5" name="Footer Placeholder 4">
            <a:extLst>
              <a:ext uri="{FF2B5EF4-FFF2-40B4-BE49-F238E27FC236}">
                <a16:creationId xmlns:a16="http://schemas.microsoft.com/office/drawing/2014/main"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8211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t>24/06/24</a:t>
            </a:fld>
            <a:endParaRPr lang="en-IN"/>
          </a:p>
        </p:txBody>
      </p:sp>
      <p:sp>
        <p:nvSpPr>
          <p:cNvPr id="5" name="Footer Placeholder 4">
            <a:extLst>
              <a:ext uri="{FF2B5EF4-FFF2-40B4-BE49-F238E27FC236}">
                <a16:creationId xmlns:a16="http://schemas.microsoft.com/office/drawing/2014/main"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860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7D86-16D6-2081-9141-B69FF05CEE91}"/>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AB4426C-57D7-F200-FA35-8E436A5D5F81}"/>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22" indent="0">
              <a:buNone/>
              <a:defRPr sz="2000">
                <a:solidFill>
                  <a:schemeClr val="tx1">
                    <a:tint val="75000"/>
                  </a:schemeClr>
                </a:solidFill>
              </a:defRPr>
            </a:lvl2pPr>
            <a:lvl3pPr marL="914443" indent="0">
              <a:buNone/>
              <a:defRPr sz="1800">
                <a:solidFill>
                  <a:schemeClr val="tx1">
                    <a:tint val="75000"/>
                  </a:schemeClr>
                </a:solidFill>
              </a:defRPr>
            </a:lvl3pPr>
            <a:lvl4pPr marL="1371665" indent="0">
              <a:buNone/>
              <a:defRPr sz="1600">
                <a:solidFill>
                  <a:schemeClr val="tx1">
                    <a:tint val="75000"/>
                  </a:schemeClr>
                </a:solidFill>
              </a:defRPr>
            </a:lvl4pPr>
            <a:lvl5pPr marL="1828886" indent="0">
              <a:buNone/>
              <a:defRPr sz="1600">
                <a:solidFill>
                  <a:schemeClr val="tx1">
                    <a:tint val="75000"/>
                  </a:schemeClr>
                </a:solidFill>
              </a:defRPr>
            </a:lvl5pPr>
            <a:lvl6pPr marL="2286107" indent="0">
              <a:buNone/>
              <a:defRPr sz="1600">
                <a:solidFill>
                  <a:schemeClr val="tx1">
                    <a:tint val="75000"/>
                  </a:schemeClr>
                </a:solidFill>
              </a:defRPr>
            </a:lvl6pPr>
            <a:lvl7pPr marL="2743328" indent="0">
              <a:buNone/>
              <a:defRPr sz="1600">
                <a:solidFill>
                  <a:schemeClr val="tx1">
                    <a:tint val="75000"/>
                  </a:schemeClr>
                </a:solidFill>
              </a:defRPr>
            </a:lvl7pPr>
            <a:lvl8pPr marL="3200550" indent="0">
              <a:buNone/>
              <a:defRPr sz="1600">
                <a:solidFill>
                  <a:schemeClr val="tx1">
                    <a:tint val="75000"/>
                  </a:schemeClr>
                </a:solidFill>
              </a:defRPr>
            </a:lvl8pPr>
            <a:lvl9pPr marL="3657771"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t>24/06/24</a:t>
            </a:fld>
            <a:endParaRPr lang="en-IN"/>
          </a:p>
        </p:txBody>
      </p:sp>
      <p:sp>
        <p:nvSpPr>
          <p:cNvPr id="5" name="Footer Placeholder 4">
            <a:extLst>
              <a:ext uri="{FF2B5EF4-FFF2-40B4-BE49-F238E27FC236}">
                <a16:creationId xmlns:a16="http://schemas.microsoft.com/office/drawing/2014/main"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t>24/06/24</a:t>
            </a:fld>
            <a:endParaRPr lang="en-IN"/>
          </a:p>
        </p:txBody>
      </p:sp>
      <p:sp>
        <p:nvSpPr>
          <p:cNvPr id="6" name="Footer Placeholder 5">
            <a:extLst>
              <a:ext uri="{FF2B5EF4-FFF2-40B4-BE49-F238E27FC236}">
                <a16:creationId xmlns:a16="http://schemas.microsoft.com/office/drawing/2014/main"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D731-E7C4-A269-BE92-C85C608373AD}"/>
              </a:ext>
            </a:extLst>
          </p:cNvPr>
          <p:cNvSpPr>
            <a:spLocks noGrp="1"/>
          </p:cNvSpPr>
          <p:nvPr>
            <p:ph type="title"/>
          </p:nvPr>
        </p:nvSpPr>
        <p:spPr>
          <a:xfrm>
            <a:off x="839788" y="365127"/>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25A0333-AA9A-DF4F-C57C-56BAA1F98825}"/>
              </a:ext>
            </a:extLst>
          </p:cNvPr>
          <p:cNvSpPr>
            <a:spLocks noGrp="1"/>
          </p:cNvSpPr>
          <p:nvPr>
            <p:ph type="body" idx="1"/>
          </p:nvPr>
        </p:nvSpPr>
        <p:spPr>
          <a:xfrm>
            <a:off x="839790" y="1681163"/>
            <a:ext cx="5157787" cy="823912"/>
          </a:xfrm>
        </p:spPr>
        <p:txBody>
          <a:bodyPr anchor="b"/>
          <a:lstStyle>
            <a:lvl1pPr marL="0" indent="0">
              <a:buNone/>
              <a:defRPr sz="2400" b="1"/>
            </a:lvl1pPr>
            <a:lvl2pPr marL="457222" indent="0">
              <a:buNone/>
              <a:defRPr sz="2000" b="1"/>
            </a:lvl2pPr>
            <a:lvl3pPr marL="914443" indent="0">
              <a:buNone/>
              <a:defRPr sz="1800" b="1"/>
            </a:lvl3pPr>
            <a:lvl4pPr marL="1371665" indent="0">
              <a:buNone/>
              <a:defRPr sz="1600" b="1"/>
            </a:lvl4pPr>
            <a:lvl5pPr marL="1828886" indent="0">
              <a:buNone/>
              <a:defRPr sz="1600" b="1"/>
            </a:lvl5pPr>
            <a:lvl6pPr marL="2286107" indent="0">
              <a:buNone/>
              <a:defRPr sz="1600" b="1"/>
            </a:lvl6pPr>
            <a:lvl7pPr marL="2743328" indent="0">
              <a:buNone/>
              <a:defRPr sz="1600" b="1"/>
            </a:lvl7pPr>
            <a:lvl8pPr marL="3200550" indent="0">
              <a:buNone/>
              <a:defRPr sz="1600" b="1"/>
            </a:lvl8pPr>
            <a:lvl9pPr marL="3657771"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AEBD8-A870-7FD7-F78A-B5EAACA47268}"/>
              </a:ext>
            </a:extLst>
          </p:cNvPr>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22" indent="0">
              <a:buNone/>
              <a:defRPr sz="2000" b="1"/>
            </a:lvl2pPr>
            <a:lvl3pPr marL="914443" indent="0">
              <a:buNone/>
              <a:defRPr sz="1800" b="1"/>
            </a:lvl3pPr>
            <a:lvl4pPr marL="1371665" indent="0">
              <a:buNone/>
              <a:defRPr sz="1600" b="1"/>
            </a:lvl4pPr>
            <a:lvl5pPr marL="1828886" indent="0">
              <a:buNone/>
              <a:defRPr sz="1600" b="1"/>
            </a:lvl5pPr>
            <a:lvl6pPr marL="2286107" indent="0">
              <a:buNone/>
              <a:defRPr sz="1600" b="1"/>
            </a:lvl6pPr>
            <a:lvl7pPr marL="2743328" indent="0">
              <a:buNone/>
              <a:defRPr sz="1600" b="1"/>
            </a:lvl7pPr>
            <a:lvl8pPr marL="3200550" indent="0">
              <a:buNone/>
              <a:defRPr sz="1600" b="1"/>
            </a:lvl8pPr>
            <a:lvl9pPr marL="3657771"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t>24/06/24</a:t>
            </a:fld>
            <a:endParaRPr lang="en-IN"/>
          </a:p>
        </p:txBody>
      </p:sp>
      <p:sp>
        <p:nvSpPr>
          <p:cNvPr id="8" name="Footer Placeholder 7">
            <a:extLst>
              <a:ext uri="{FF2B5EF4-FFF2-40B4-BE49-F238E27FC236}">
                <a16:creationId xmlns:a16="http://schemas.microsoft.com/office/drawing/2014/main"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t>24/06/24</a:t>
            </a:fld>
            <a:endParaRPr lang="en-IN"/>
          </a:p>
        </p:txBody>
      </p:sp>
      <p:sp>
        <p:nvSpPr>
          <p:cNvPr id="4" name="Footer Placeholder 3">
            <a:extLst>
              <a:ext uri="{FF2B5EF4-FFF2-40B4-BE49-F238E27FC236}">
                <a16:creationId xmlns:a16="http://schemas.microsoft.com/office/drawing/2014/main"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t>24/06/24</a:t>
            </a:fld>
            <a:endParaRPr lang="en-IN"/>
          </a:p>
        </p:txBody>
      </p:sp>
      <p:sp>
        <p:nvSpPr>
          <p:cNvPr id="3" name="Footer Placeholder 2">
            <a:extLst>
              <a:ext uri="{FF2B5EF4-FFF2-40B4-BE49-F238E27FC236}">
                <a16:creationId xmlns:a16="http://schemas.microsoft.com/office/drawing/2014/main"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7C7E-D521-F661-1C58-D19B826A053A}"/>
              </a:ext>
            </a:extLst>
          </p:cNvPr>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351BD9D-2A21-680C-A275-4A3D85F04C7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FC0A35F-23A3-07EE-6BAB-E164189CE502}"/>
              </a:ext>
            </a:extLst>
          </p:cNvPr>
          <p:cNvSpPr>
            <a:spLocks noGrp="1"/>
          </p:cNvSpPr>
          <p:nvPr>
            <p:ph type="body" sz="half" idx="2"/>
          </p:nvPr>
        </p:nvSpPr>
        <p:spPr>
          <a:xfrm>
            <a:off x="839790" y="2057400"/>
            <a:ext cx="3932237" cy="3811588"/>
          </a:xfrm>
        </p:spPr>
        <p:txBody>
          <a:bodyPr/>
          <a:lstStyle>
            <a:lvl1pPr marL="0" indent="0">
              <a:buNone/>
              <a:defRPr sz="1600"/>
            </a:lvl1pPr>
            <a:lvl2pPr marL="457222" indent="0">
              <a:buNone/>
              <a:defRPr sz="1400"/>
            </a:lvl2pPr>
            <a:lvl3pPr marL="914443" indent="0">
              <a:buNone/>
              <a:defRPr sz="1200"/>
            </a:lvl3pPr>
            <a:lvl4pPr marL="1371665" indent="0">
              <a:buNone/>
              <a:defRPr sz="1000"/>
            </a:lvl4pPr>
            <a:lvl5pPr marL="1828886" indent="0">
              <a:buNone/>
              <a:defRPr sz="1000"/>
            </a:lvl5pPr>
            <a:lvl6pPr marL="2286107" indent="0">
              <a:buNone/>
              <a:defRPr sz="1000"/>
            </a:lvl6pPr>
            <a:lvl7pPr marL="2743328" indent="0">
              <a:buNone/>
              <a:defRPr sz="1000"/>
            </a:lvl7pPr>
            <a:lvl8pPr marL="3200550" indent="0">
              <a:buNone/>
              <a:defRPr sz="1000"/>
            </a:lvl8pPr>
            <a:lvl9pPr marL="3657771"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t>24/06/24</a:t>
            </a:fld>
            <a:endParaRPr lang="en-IN"/>
          </a:p>
        </p:txBody>
      </p:sp>
      <p:sp>
        <p:nvSpPr>
          <p:cNvPr id="6" name="Footer Placeholder 5">
            <a:extLst>
              <a:ext uri="{FF2B5EF4-FFF2-40B4-BE49-F238E27FC236}">
                <a16:creationId xmlns:a16="http://schemas.microsoft.com/office/drawing/2014/main"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0D0E-376D-78FD-7FC8-983C6801297D}"/>
              </a:ext>
            </a:extLst>
          </p:cNvPr>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3AD1C15-75FE-9ACA-314E-0ADC5BF18DF6}"/>
              </a:ext>
            </a:extLst>
          </p:cNvPr>
          <p:cNvSpPr>
            <a:spLocks noGrp="1"/>
          </p:cNvSpPr>
          <p:nvPr>
            <p:ph type="pic" idx="1"/>
          </p:nvPr>
        </p:nvSpPr>
        <p:spPr>
          <a:xfrm>
            <a:off x="5183188" y="987427"/>
            <a:ext cx="6172200" cy="4873625"/>
          </a:xfrm>
        </p:spPr>
        <p:txBody>
          <a:bodyPr/>
          <a:lstStyle>
            <a:lvl1pPr marL="0" indent="0">
              <a:buNone/>
              <a:defRPr sz="3200"/>
            </a:lvl1pPr>
            <a:lvl2pPr marL="457222" indent="0">
              <a:buNone/>
              <a:defRPr sz="2800"/>
            </a:lvl2pPr>
            <a:lvl3pPr marL="914443" indent="0">
              <a:buNone/>
              <a:defRPr sz="2400"/>
            </a:lvl3pPr>
            <a:lvl4pPr marL="1371665" indent="0">
              <a:buNone/>
              <a:defRPr sz="2000"/>
            </a:lvl4pPr>
            <a:lvl5pPr marL="1828886" indent="0">
              <a:buNone/>
              <a:defRPr sz="2000"/>
            </a:lvl5pPr>
            <a:lvl6pPr marL="2286107" indent="0">
              <a:buNone/>
              <a:defRPr sz="2000"/>
            </a:lvl6pPr>
            <a:lvl7pPr marL="2743328" indent="0">
              <a:buNone/>
              <a:defRPr sz="2000"/>
            </a:lvl7pPr>
            <a:lvl8pPr marL="3200550" indent="0">
              <a:buNone/>
              <a:defRPr sz="2000"/>
            </a:lvl8pPr>
            <a:lvl9pPr marL="3657771" indent="0">
              <a:buNone/>
              <a:defRPr sz="2000"/>
            </a:lvl9pPr>
          </a:lstStyle>
          <a:p>
            <a:endParaRPr lang="en-IN"/>
          </a:p>
        </p:txBody>
      </p:sp>
      <p:sp>
        <p:nvSpPr>
          <p:cNvPr id="4" name="Text Placeholder 3">
            <a:extLst>
              <a:ext uri="{FF2B5EF4-FFF2-40B4-BE49-F238E27FC236}">
                <a16:creationId xmlns:a16="http://schemas.microsoft.com/office/drawing/2014/main" id="{A2765D50-FC72-AC28-0F4E-E904A7F17966}"/>
              </a:ext>
            </a:extLst>
          </p:cNvPr>
          <p:cNvSpPr>
            <a:spLocks noGrp="1"/>
          </p:cNvSpPr>
          <p:nvPr>
            <p:ph type="body" sz="half" idx="2"/>
          </p:nvPr>
        </p:nvSpPr>
        <p:spPr>
          <a:xfrm>
            <a:off x="839790" y="2057400"/>
            <a:ext cx="3932237" cy="3811588"/>
          </a:xfrm>
        </p:spPr>
        <p:txBody>
          <a:bodyPr/>
          <a:lstStyle>
            <a:lvl1pPr marL="0" indent="0">
              <a:buNone/>
              <a:defRPr sz="1600"/>
            </a:lvl1pPr>
            <a:lvl2pPr marL="457222" indent="0">
              <a:buNone/>
              <a:defRPr sz="1400"/>
            </a:lvl2pPr>
            <a:lvl3pPr marL="914443" indent="0">
              <a:buNone/>
              <a:defRPr sz="1200"/>
            </a:lvl3pPr>
            <a:lvl4pPr marL="1371665" indent="0">
              <a:buNone/>
              <a:defRPr sz="1000"/>
            </a:lvl4pPr>
            <a:lvl5pPr marL="1828886" indent="0">
              <a:buNone/>
              <a:defRPr sz="1000"/>
            </a:lvl5pPr>
            <a:lvl6pPr marL="2286107" indent="0">
              <a:buNone/>
              <a:defRPr sz="1000"/>
            </a:lvl6pPr>
            <a:lvl7pPr marL="2743328" indent="0">
              <a:buNone/>
              <a:defRPr sz="1000"/>
            </a:lvl7pPr>
            <a:lvl8pPr marL="3200550" indent="0">
              <a:buNone/>
              <a:defRPr sz="1000"/>
            </a:lvl8pPr>
            <a:lvl9pPr marL="3657771"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t>24/06/24</a:t>
            </a:fld>
            <a:endParaRPr lang="en-IN"/>
          </a:p>
        </p:txBody>
      </p:sp>
      <p:sp>
        <p:nvSpPr>
          <p:cNvPr id="6" name="Footer Placeholder 5">
            <a:extLst>
              <a:ext uri="{FF2B5EF4-FFF2-40B4-BE49-F238E27FC236}">
                <a16:creationId xmlns:a16="http://schemas.microsoft.com/office/drawing/2014/main"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B505A-F512-A52E-E888-47C174A75D51}"/>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8418E4A-8F52-4B39-2902-CB954C5F4F9A}"/>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708D44-8BFC-15F0-F07E-C32BCCF65371}"/>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24/06/24</a:t>
            </a:fld>
            <a:endParaRPr lang="en-IN"/>
          </a:p>
        </p:txBody>
      </p:sp>
      <p:sp>
        <p:nvSpPr>
          <p:cNvPr id="5" name="Footer Placeholder 4">
            <a:extLst>
              <a:ext uri="{FF2B5EF4-FFF2-40B4-BE49-F238E27FC236}">
                <a16:creationId xmlns:a16="http://schemas.microsoft.com/office/drawing/2014/main" id="{1C245A2C-4190-4E5A-5D38-07DF0B68BDB1}"/>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354B15AD-CE55-F5B7-3AE1-4BE3BEF7D34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4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2" indent="-228611" algn="l" defTabSz="91444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4" indent="-228611" algn="l" defTabSz="91444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75" indent="-228611" algn="l" defTabSz="9144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96" indent="-228611" algn="l" defTabSz="9144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18" indent="-228611" algn="l" defTabSz="9144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39" indent="-228611" algn="l" defTabSz="9144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61" indent="-228611" algn="l" defTabSz="9144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82" indent="-228611" algn="l" defTabSz="9144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3" rtl="0" eaLnBrk="1" latinLnBrk="0" hangingPunct="1">
        <a:defRPr sz="1800" kern="1200">
          <a:solidFill>
            <a:schemeClr val="tx1"/>
          </a:solidFill>
          <a:latin typeface="+mn-lt"/>
          <a:ea typeface="+mn-ea"/>
          <a:cs typeface="+mn-cs"/>
        </a:defRPr>
      </a:lvl1pPr>
      <a:lvl2pPr marL="457222" algn="l" defTabSz="914443" rtl="0" eaLnBrk="1" latinLnBrk="0" hangingPunct="1">
        <a:defRPr sz="1800" kern="1200">
          <a:solidFill>
            <a:schemeClr val="tx1"/>
          </a:solidFill>
          <a:latin typeface="+mn-lt"/>
          <a:ea typeface="+mn-ea"/>
          <a:cs typeface="+mn-cs"/>
        </a:defRPr>
      </a:lvl2pPr>
      <a:lvl3pPr marL="914443" algn="l" defTabSz="914443" rtl="0" eaLnBrk="1" latinLnBrk="0" hangingPunct="1">
        <a:defRPr sz="1800" kern="1200">
          <a:solidFill>
            <a:schemeClr val="tx1"/>
          </a:solidFill>
          <a:latin typeface="+mn-lt"/>
          <a:ea typeface="+mn-ea"/>
          <a:cs typeface="+mn-cs"/>
        </a:defRPr>
      </a:lvl3pPr>
      <a:lvl4pPr marL="1371665" algn="l" defTabSz="914443" rtl="0" eaLnBrk="1" latinLnBrk="0" hangingPunct="1">
        <a:defRPr sz="1800" kern="1200">
          <a:solidFill>
            <a:schemeClr val="tx1"/>
          </a:solidFill>
          <a:latin typeface="+mn-lt"/>
          <a:ea typeface="+mn-ea"/>
          <a:cs typeface="+mn-cs"/>
        </a:defRPr>
      </a:lvl4pPr>
      <a:lvl5pPr marL="1828886" algn="l" defTabSz="914443" rtl="0" eaLnBrk="1" latinLnBrk="0" hangingPunct="1">
        <a:defRPr sz="1800" kern="1200">
          <a:solidFill>
            <a:schemeClr val="tx1"/>
          </a:solidFill>
          <a:latin typeface="+mn-lt"/>
          <a:ea typeface="+mn-ea"/>
          <a:cs typeface="+mn-cs"/>
        </a:defRPr>
      </a:lvl5pPr>
      <a:lvl6pPr marL="2286107" algn="l" defTabSz="914443" rtl="0" eaLnBrk="1" latinLnBrk="0" hangingPunct="1">
        <a:defRPr sz="1800" kern="1200">
          <a:solidFill>
            <a:schemeClr val="tx1"/>
          </a:solidFill>
          <a:latin typeface="+mn-lt"/>
          <a:ea typeface="+mn-ea"/>
          <a:cs typeface="+mn-cs"/>
        </a:defRPr>
      </a:lvl6pPr>
      <a:lvl7pPr marL="2743328" algn="l" defTabSz="914443" rtl="0" eaLnBrk="1" latinLnBrk="0" hangingPunct="1">
        <a:defRPr sz="1800" kern="1200">
          <a:solidFill>
            <a:schemeClr val="tx1"/>
          </a:solidFill>
          <a:latin typeface="+mn-lt"/>
          <a:ea typeface="+mn-ea"/>
          <a:cs typeface="+mn-cs"/>
        </a:defRPr>
      </a:lvl7pPr>
      <a:lvl8pPr marL="3200550" algn="l" defTabSz="914443" rtl="0" eaLnBrk="1" latinLnBrk="0" hangingPunct="1">
        <a:defRPr sz="1800" kern="1200">
          <a:solidFill>
            <a:schemeClr val="tx1"/>
          </a:solidFill>
          <a:latin typeface="+mn-lt"/>
          <a:ea typeface="+mn-ea"/>
          <a:cs typeface="+mn-cs"/>
        </a:defRPr>
      </a:lvl8pPr>
      <a:lvl9pPr marL="3657771" algn="l" defTabSz="91444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6.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2.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1524001" y="508171"/>
            <a:ext cx="9144000" cy="2667759"/>
          </a:xfrm>
        </p:spPr>
        <p:txBody>
          <a:bodyPr>
            <a:normAutofit/>
          </a:bodyPr>
          <a:lstStyle/>
          <a:p>
            <a:r>
              <a:rPr lang="en-US" sz="2000" b="1" dirty="0"/>
              <a:t>Development and deployment of focused patient engagement funnels through CRM </a:t>
            </a:r>
            <a:br>
              <a:rPr lang="en-US" sz="2000" b="1" dirty="0"/>
            </a:br>
            <a:br>
              <a:rPr lang="en-US" sz="2000" b="1" dirty="0"/>
            </a:br>
            <a:r>
              <a:rPr lang="en-US" sz="2000" b="1" dirty="0"/>
              <a:t>CK Birla Hospital, Gurugram</a:t>
            </a:r>
            <a:endParaRPr lang="en-IN" sz="2000" b="1" dirty="0"/>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p:txBody>
          <a:bodyPr/>
          <a:lstStyle/>
          <a:p>
            <a:r>
              <a:rPr lang="en-IN" dirty="0"/>
              <a:t>Marketing and Branding</a:t>
            </a:r>
          </a:p>
          <a:p>
            <a:r>
              <a:rPr lang="en-IN" dirty="0" err="1"/>
              <a:t>Dr.</a:t>
            </a:r>
            <a:r>
              <a:rPr lang="en-IN" dirty="0"/>
              <a:t> </a:t>
            </a:r>
            <a:r>
              <a:rPr lang="en-IN" dirty="0" err="1"/>
              <a:t>Anandhi</a:t>
            </a:r>
            <a:r>
              <a:rPr lang="en-IN" dirty="0"/>
              <a:t> Ramachandran</a:t>
            </a:r>
          </a:p>
          <a:p>
            <a:r>
              <a:rPr lang="en-IN" dirty="0"/>
              <a:t>IIHMR Delhi</a:t>
            </a:r>
          </a:p>
        </p:txBody>
      </p: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p:txBody>
          <a:bodyPr/>
          <a:lstStyle/>
          <a:p>
            <a:fld id="{26AD20E6-394B-4DF0-96A5-9647FF39C943}" type="slidenum">
              <a:rPr lang="en-IN" smtClean="0"/>
              <a:t>1</a:t>
            </a:fld>
            <a:endParaRPr lang="en-IN"/>
          </a:p>
        </p:txBody>
      </p:sp>
      <p:sp>
        <p:nvSpPr>
          <p:cNvPr id="5" name="Footer Placeholder 4">
            <a:extLst>
              <a:ext uri="{FF2B5EF4-FFF2-40B4-BE49-F238E27FC236}">
                <a16:creationId xmlns:a16="http://schemas.microsoft.com/office/drawing/2014/main" id="{D624A4A6-17A9-4392-BB4C-06FEF16CF7A3}"/>
              </a:ext>
            </a:extLst>
          </p:cNvPr>
          <p:cNvSpPr>
            <a:spLocks noGrp="1"/>
          </p:cNvSpPr>
          <p:nvPr>
            <p:ph type="ftr" sz="quarter" idx="11"/>
          </p:nvPr>
        </p:nvSpPr>
        <p:spPr/>
        <p:txBody>
          <a:bodyPr/>
          <a:lstStyle/>
          <a:p>
            <a:r>
              <a:rPr lang="en-US"/>
              <a:t>You are not allowed to add slides to this presentation</a:t>
            </a:r>
            <a:endParaRPr lang="en-IN"/>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23816"/>
            <a:ext cx="2695903" cy="1268959"/>
          </a:xfrm>
          <a:prstGeom prst="rect">
            <a:avLst/>
          </a:prstGeom>
        </p:spPr>
      </p:pic>
      <p:pic>
        <p:nvPicPr>
          <p:cNvPr id="8" name="Picture 7" descr="ck_birla_healthcare_pvt_ltd_logo">
            <a:extLst>
              <a:ext uri="{FF2B5EF4-FFF2-40B4-BE49-F238E27FC236}">
                <a16:creationId xmlns:a16="http://schemas.microsoft.com/office/drawing/2014/main" id="{1FEDB6CA-7D2F-FA42-5548-243A8B6311F0}"/>
              </a:ext>
            </a:extLst>
          </p:cNvPr>
          <p:cNvPicPr>
            <a:picLocks noChangeAspect="1"/>
          </p:cNvPicPr>
          <p:nvPr/>
        </p:nvPicPr>
        <p:blipFill>
          <a:blip r:embed="rId3"/>
          <a:stretch>
            <a:fillRect/>
          </a:stretch>
        </p:blipFill>
        <p:spPr>
          <a:xfrm>
            <a:off x="10096001" y="136528"/>
            <a:ext cx="1463675" cy="1463675"/>
          </a:xfrm>
          <a:prstGeom prst="rect">
            <a:avLst/>
          </a:prstGeom>
        </p:spPr>
      </p:pic>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ounded Rectangle 59"/>
          <p:cNvSpPr/>
          <p:nvPr/>
        </p:nvSpPr>
        <p:spPr>
          <a:xfrm>
            <a:off x="4008278" y="110548"/>
            <a:ext cx="3850023" cy="520146"/>
          </a:xfrm>
          <a:prstGeom prst="roundRect">
            <a:avLst/>
          </a:prstGeom>
          <a:solidFill>
            <a:schemeClr val="accent1">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sz="953"/>
          </a:p>
        </p:txBody>
      </p:sp>
      <p:sp>
        <p:nvSpPr>
          <p:cNvPr id="59" name="Rounded Rectangle 58"/>
          <p:cNvSpPr/>
          <p:nvPr/>
        </p:nvSpPr>
        <p:spPr>
          <a:xfrm>
            <a:off x="7632834" y="4493486"/>
            <a:ext cx="2913222" cy="1435442"/>
          </a:xfrm>
          <a:prstGeom prst="roundRect">
            <a:avLst/>
          </a:prstGeom>
          <a:solidFill>
            <a:schemeClr val="accent1">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sz="953"/>
          </a:p>
        </p:txBody>
      </p:sp>
      <p:sp>
        <p:nvSpPr>
          <p:cNvPr id="58" name="Rounded Rectangle 57"/>
          <p:cNvSpPr/>
          <p:nvPr/>
        </p:nvSpPr>
        <p:spPr>
          <a:xfrm>
            <a:off x="7586803" y="769806"/>
            <a:ext cx="2882981" cy="3625567"/>
          </a:xfrm>
          <a:prstGeom prst="roundRect">
            <a:avLst/>
          </a:prstGeom>
          <a:solidFill>
            <a:schemeClr val="accent1">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sz="953"/>
          </a:p>
        </p:txBody>
      </p:sp>
      <p:sp>
        <p:nvSpPr>
          <p:cNvPr id="57" name="Rounded Rectangle 56"/>
          <p:cNvSpPr/>
          <p:nvPr/>
        </p:nvSpPr>
        <p:spPr>
          <a:xfrm>
            <a:off x="4719615" y="5334862"/>
            <a:ext cx="2773105" cy="1280205"/>
          </a:xfrm>
          <a:prstGeom prst="roundRect">
            <a:avLst/>
          </a:prstGeom>
          <a:solidFill>
            <a:schemeClr val="accent1">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sz="953"/>
          </a:p>
        </p:txBody>
      </p:sp>
      <p:sp>
        <p:nvSpPr>
          <p:cNvPr id="19" name="Text Box 18"/>
          <p:cNvSpPr txBox="1"/>
          <p:nvPr/>
        </p:nvSpPr>
        <p:spPr>
          <a:xfrm>
            <a:off x="5137786" y="5352504"/>
            <a:ext cx="1895424" cy="230832"/>
          </a:xfrm>
          <a:prstGeom prst="rect">
            <a:avLst/>
          </a:prstGeom>
          <a:noFill/>
        </p:spPr>
        <p:txBody>
          <a:bodyPr wrap="square" rtlCol="0">
            <a:spAutoFit/>
          </a:bodyPr>
          <a:lstStyle/>
          <a:p>
            <a:pPr algn="ctr"/>
            <a:r>
              <a:rPr lang="en-US" sz="900" b="1" u="sng" dirty="0"/>
              <a:t>LEARNINGS AND VALUE ADDITION</a:t>
            </a:r>
          </a:p>
        </p:txBody>
      </p:sp>
      <p:sp>
        <p:nvSpPr>
          <p:cNvPr id="52" name="Rounded Rectangle 51"/>
          <p:cNvSpPr/>
          <p:nvPr/>
        </p:nvSpPr>
        <p:spPr>
          <a:xfrm>
            <a:off x="4718943" y="2913222"/>
            <a:ext cx="2773105" cy="2367538"/>
          </a:xfrm>
          <a:prstGeom prst="roundRect">
            <a:avLst/>
          </a:prstGeom>
          <a:solidFill>
            <a:schemeClr val="accent1">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sz="953"/>
          </a:p>
        </p:txBody>
      </p:sp>
      <p:sp>
        <p:nvSpPr>
          <p:cNvPr id="51" name="Rounded Rectangle 50"/>
          <p:cNvSpPr/>
          <p:nvPr/>
        </p:nvSpPr>
        <p:spPr>
          <a:xfrm>
            <a:off x="4677278" y="1577240"/>
            <a:ext cx="2717999" cy="1261052"/>
          </a:xfrm>
          <a:prstGeom prst="roundRect">
            <a:avLst/>
          </a:prstGeom>
          <a:solidFill>
            <a:schemeClr val="accent1">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sz="953"/>
          </a:p>
        </p:txBody>
      </p:sp>
      <p:sp>
        <p:nvSpPr>
          <p:cNvPr id="50" name="Rounded Rectangle 49"/>
          <p:cNvSpPr/>
          <p:nvPr/>
        </p:nvSpPr>
        <p:spPr>
          <a:xfrm>
            <a:off x="4634938" y="799038"/>
            <a:ext cx="2802338" cy="662951"/>
          </a:xfrm>
          <a:prstGeom prst="roundRect">
            <a:avLst/>
          </a:prstGeom>
          <a:solidFill>
            <a:schemeClr val="accent1">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sz="953"/>
          </a:p>
        </p:txBody>
      </p:sp>
      <p:sp>
        <p:nvSpPr>
          <p:cNvPr id="49" name="Rounded Rectangle 48"/>
          <p:cNvSpPr/>
          <p:nvPr/>
        </p:nvSpPr>
        <p:spPr>
          <a:xfrm>
            <a:off x="1775141" y="4820762"/>
            <a:ext cx="2859796" cy="1923262"/>
          </a:xfrm>
          <a:prstGeom prst="roundRect">
            <a:avLst/>
          </a:prstGeom>
          <a:solidFill>
            <a:schemeClr val="accent1">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sz="953"/>
          </a:p>
        </p:txBody>
      </p:sp>
      <p:sp>
        <p:nvSpPr>
          <p:cNvPr id="48" name="Rounded Rectangle 47"/>
          <p:cNvSpPr/>
          <p:nvPr/>
        </p:nvSpPr>
        <p:spPr>
          <a:xfrm>
            <a:off x="1822521" y="3194467"/>
            <a:ext cx="2659869" cy="1407889"/>
          </a:xfrm>
          <a:prstGeom prst="roundRect">
            <a:avLst/>
          </a:prstGeom>
          <a:solidFill>
            <a:schemeClr val="accent1">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sz="953"/>
          </a:p>
        </p:txBody>
      </p:sp>
      <p:sp>
        <p:nvSpPr>
          <p:cNvPr id="47" name="Rounded Rectangle 46"/>
          <p:cNvSpPr/>
          <p:nvPr/>
        </p:nvSpPr>
        <p:spPr>
          <a:xfrm>
            <a:off x="1775479" y="769806"/>
            <a:ext cx="2701535" cy="2268415"/>
          </a:xfrm>
          <a:prstGeom prst="roundRect">
            <a:avLst/>
          </a:prstGeom>
          <a:solidFill>
            <a:schemeClr val="accent1">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sz="953"/>
          </a:p>
        </p:txBody>
      </p:sp>
      <p:sp>
        <p:nvSpPr>
          <p:cNvPr id="4" name="Text Box 3"/>
          <p:cNvSpPr txBox="1"/>
          <p:nvPr/>
        </p:nvSpPr>
        <p:spPr>
          <a:xfrm>
            <a:off x="1851416" y="1154873"/>
            <a:ext cx="2630972" cy="1157224"/>
          </a:xfrm>
          <a:prstGeom prst="rect">
            <a:avLst/>
          </a:prstGeom>
          <a:noFill/>
        </p:spPr>
        <p:txBody>
          <a:bodyPr wrap="square" rtlCol="0">
            <a:noAutofit/>
          </a:bodyPr>
          <a:lstStyle/>
          <a:p>
            <a:pPr algn="l"/>
            <a:r>
              <a:rPr lang="en-US" sz="900" dirty="0"/>
              <a:t>The CK Birla Hospital® is part of the $2.4 billion diversified CK Birla </a:t>
            </a:r>
            <a:r>
              <a:rPr lang="en-US" sz="900" dirty="0" err="1"/>
              <a:t>Grop</a:t>
            </a:r>
            <a:r>
              <a:rPr lang="en-US" sz="900" dirty="0"/>
              <a:t>. The </a:t>
            </a:r>
            <a:r>
              <a:rPr lang="en-US" sz="900" dirty="0" err="1"/>
              <a:t>Birlas</a:t>
            </a:r>
            <a:r>
              <a:rPr lang="en-US" sz="900" dirty="0"/>
              <a:t> have been committed to the cause of nation-building and serving it for close to 160 years.</a:t>
            </a:r>
          </a:p>
          <a:p>
            <a:pPr algn="l"/>
            <a:r>
              <a:rPr lang="en-US" sz="900" dirty="0"/>
              <a:t>The Gurgaon hospital is led by an experienced team of over 100 specialists. This hospital is a proud partner to thousands of happy families &amp; patients and continue to offer international standards of clinical care with a robust focus on safety, integrity and compassion. This hospital rely on both international and national guidelines &amp; protocols of healthcare delivery and bring world-class care closer to home.</a:t>
            </a:r>
          </a:p>
          <a:p>
            <a:pPr algn="l"/>
            <a:endParaRPr lang="en-US" sz="741" dirty="0"/>
          </a:p>
          <a:p>
            <a:pPr algn="l"/>
            <a:endParaRPr lang="en-US" sz="741" dirty="0"/>
          </a:p>
        </p:txBody>
      </p:sp>
      <p:sp>
        <p:nvSpPr>
          <p:cNvPr id="5" name="Text Box 4"/>
          <p:cNvSpPr txBox="1"/>
          <p:nvPr/>
        </p:nvSpPr>
        <p:spPr>
          <a:xfrm>
            <a:off x="4477071" y="985462"/>
            <a:ext cx="3057442" cy="353045"/>
          </a:xfrm>
          <a:prstGeom prst="rect">
            <a:avLst/>
          </a:prstGeom>
          <a:noFill/>
        </p:spPr>
        <p:txBody>
          <a:bodyPr wrap="square" rtlCol="0">
            <a:spAutoFit/>
          </a:bodyPr>
          <a:lstStyle/>
          <a:p>
            <a:pPr algn="ctr"/>
            <a:r>
              <a:rPr lang="en-US" sz="847"/>
              <a:t>Development and deployment of focused patient engagement funnels through CRM (Customer Relationship Management)</a:t>
            </a:r>
          </a:p>
        </p:txBody>
      </p:sp>
      <p:sp>
        <p:nvSpPr>
          <p:cNvPr id="6" name="Text Box 5"/>
          <p:cNvSpPr txBox="1"/>
          <p:nvPr/>
        </p:nvSpPr>
        <p:spPr>
          <a:xfrm>
            <a:off x="2201206" y="900349"/>
            <a:ext cx="1807071" cy="230832"/>
          </a:xfrm>
          <a:prstGeom prst="rect">
            <a:avLst/>
          </a:prstGeom>
          <a:noFill/>
        </p:spPr>
        <p:txBody>
          <a:bodyPr wrap="square" rtlCol="0">
            <a:spAutoFit/>
          </a:bodyPr>
          <a:lstStyle/>
          <a:p>
            <a:pPr algn="ctr"/>
            <a:r>
              <a:rPr lang="en-US" sz="900" b="1" u="sng" dirty="0"/>
              <a:t>ORGANIZATION INTRODUCTION</a:t>
            </a:r>
          </a:p>
        </p:txBody>
      </p:sp>
      <p:sp>
        <p:nvSpPr>
          <p:cNvPr id="9" name="Text Box 8"/>
          <p:cNvSpPr txBox="1"/>
          <p:nvPr/>
        </p:nvSpPr>
        <p:spPr>
          <a:xfrm>
            <a:off x="1851416" y="5076129"/>
            <a:ext cx="2697502" cy="391790"/>
          </a:xfrm>
          <a:prstGeom prst="rect">
            <a:avLst/>
          </a:prstGeom>
          <a:noFill/>
        </p:spPr>
        <p:txBody>
          <a:bodyPr wrap="square" rtlCol="0">
            <a:noAutofit/>
          </a:bodyPr>
          <a:lstStyle/>
          <a:p>
            <a:pPr algn="l"/>
            <a:r>
              <a:rPr lang="en-US" sz="847" b="1" dirty="0"/>
              <a:t>VISION-</a:t>
            </a:r>
            <a:r>
              <a:rPr lang="en-US" sz="847" dirty="0"/>
              <a:t> Aspire to transform the future of healthcare through outstanding clinical outcomes, research, education and compassionate care.</a:t>
            </a:r>
          </a:p>
          <a:p>
            <a:pPr algn="l"/>
            <a:endParaRPr lang="en-US" sz="847" dirty="0"/>
          </a:p>
          <a:p>
            <a:pPr algn="l"/>
            <a:r>
              <a:rPr lang="en-US" sz="847" b="1" dirty="0"/>
              <a:t>MISSION- </a:t>
            </a:r>
            <a:r>
              <a:rPr lang="en-US" sz="847" dirty="0"/>
              <a:t>We are committed to bringing global standards of clinical expertise and care to patients and their families</a:t>
            </a:r>
          </a:p>
          <a:p>
            <a:pPr algn="l"/>
            <a:endParaRPr lang="en-US" sz="847" b="1" dirty="0"/>
          </a:p>
          <a:p>
            <a:pPr algn="l"/>
            <a:r>
              <a:rPr lang="en-US" sz="847" b="1" dirty="0"/>
              <a:t>PROPOSITION- </a:t>
            </a:r>
          </a:p>
          <a:p>
            <a:pPr algn="l"/>
            <a:r>
              <a:rPr lang="en-US" sz="847" dirty="0"/>
              <a:t>* Deliver global standards of clinical quality</a:t>
            </a:r>
          </a:p>
          <a:p>
            <a:pPr algn="l"/>
            <a:r>
              <a:rPr lang="en-US" sz="847" dirty="0"/>
              <a:t>* A promise of service excellence</a:t>
            </a:r>
          </a:p>
          <a:p>
            <a:pPr algn="l"/>
            <a:r>
              <a:rPr lang="en-US" sz="847" dirty="0"/>
              <a:t>* Integrity in healthcare delivery</a:t>
            </a:r>
          </a:p>
          <a:p>
            <a:pPr algn="l"/>
            <a:endParaRPr lang="en-US" sz="900" dirty="0"/>
          </a:p>
          <a:p>
            <a:pPr algn="l"/>
            <a:endParaRPr lang="en-US" sz="900" b="1" u="sng" dirty="0"/>
          </a:p>
          <a:p>
            <a:pPr algn="l"/>
            <a:endParaRPr lang="en-US" sz="900" b="1" u="sng" dirty="0"/>
          </a:p>
          <a:p>
            <a:pPr algn="l"/>
            <a:endParaRPr lang="en-US" sz="900" b="1" u="sng" dirty="0"/>
          </a:p>
        </p:txBody>
      </p:sp>
      <p:sp>
        <p:nvSpPr>
          <p:cNvPr id="14" name="Text Box 13"/>
          <p:cNvSpPr txBox="1"/>
          <p:nvPr/>
        </p:nvSpPr>
        <p:spPr>
          <a:xfrm>
            <a:off x="5358370" y="799037"/>
            <a:ext cx="1475092" cy="230832"/>
          </a:xfrm>
          <a:prstGeom prst="rect">
            <a:avLst/>
          </a:prstGeom>
          <a:noFill/>
        </p:spPr>
        <p:txBody>
          <a:bodyPr wrap="square" rtlCol="0">
            <a:spAutoFit/>
          </a:bodyPr>
          <a:lstStyle/>
          <a:p>
            <a:r>
              <a:rPr lang="en-US" sz="900" b="1" u="sng"/>
              <a:t>TITLE OF THE PROJECT</a:t>
            </a:r>
          </a:p>
        </p:txBody>
      </p:sp>
      <p:sp>
        <p:nvSpPr>
          <p:cNvPr id="16" name="Text Box 15"/>
          <p:cNvSpPr txBox="1"/>
          <p:nvPr/>
        </p:nvSpPr>
        <p:spPr>
          <a:xfrm>
            <a:off x="5230351" y="1632153"/>
            <a:ext cx="1460429" cy="230832"/>
          </a:xfrm>
          <a:prstGeom prst="rect">
            <a:avLst/>
          </a:prstGeom>
          <a:noFill/>
        </p:spPr>
        <p:txBody>
          <a:bodyPr wrap="square" rtlCol="0">
            <a:spAutoFit/>
          </a:bodyPr>
          <a:lstStyle/>
          <a:p>
            <a:pPr algn="ctr"/>
            <a:r>
              <a:rPr lang="en-US" sz="900" b="1" u="sng" dirty="0"/>
              <a:t>AIMS AND OBJECTIVES</a:t>
            </a:r>
          </a:p>
        </p:txBody>
      </p:sp>
      <p:sp>
        <p:nvSpPr>
          <p:cNvPr id="17" name="Text Box 16"/>
          <p:cNvSpPr txBox="1"/>
          <p:nvPr/>
        </p:nvSpPr>
        <p:spPr>
          <a:xfrm>
            <a:off x="5520401" y="2952577"/>
            <a:ext cx="1035038" cy="230832"/>
          </a:xfrm>
          <a:prstGeom prst="rect">
            <a:avLst/>
          </a:prstGeom>
          <a:noFill/>
        </p:spPr>
        <p:txBody>
          <a:bodyPr wrap="square" rtlCol="0">
            <a:spAutoFit/>
          </a:bodyPr>
          <a:lstStyle/>
          <a:p>
            <a:pPr algn="ctr"/>
            <a:r>
              <a:rPr lang="en-US" sz="900" b="1" u="sng" dirty="0"/>
              <a:t>METHODOLOGY</a:t>
            </a:r>
          </a:p>
        </p:txBody>
      </p:sp>
      <p:sp>
        <p:nvSpPr>
          <p:cNvPr id="20" name="Text Box 19"/>
          <p:cNvSpPr txBox="1"/>
          <p:nvPr/>
        </p:nvSpPr>
        <p:spPr>
          <a:xfrm>
            <a:off x="7858301" y="834318"/>
            <a:ext cx="2377283" cy="230832"/>
          </a:xfrm>
          <a:prstGeom prst="rect">
            <a:avLst/>
          </a:prstGeom>
          <a:noFill/>
        </p:spPr>
        <p:txBody>
          <a:bodyPr wrap="square" rtlCol="0">
            <a:spAutoFit/>
          </a:bodyPr>
          <a:lstStyle/>
          <a:p>
            <a:pPr algn="ctr"/>
            <a:r>
              <a:rPr lang="en-US" sz="900" b="1" u="sng"/>
              <a:t>CHALLENGES FACED DURING INTERNSHIP</a:t>
            </a:r>
          </a:p>
        </p:txBody>
      </p:sp>
      <p:sp>
        <p:nvSpPr>
          <p:cNvPr id="22" name="Text Box 21"/>
          <p:cNvSpPr txBox="1"/>
          <p:nvPr/>
        </p:nvSpPr>
        <p:spPr>
          <a:xfrm>
            <a:off x="8389870" y="6125494"/>
            <a:ext cx="2079913" cy="776366"/>
          </a:xfrm>
          <a:prstGeom prst="rect">
            <a:avLst/>
          </a:prstGeom>
          <a:noFill/>
        </p:spPr>
        <p:txBody>
          <a:bodyPr wrap="square" rtlCol="0">
            <a:spAutoFit/>
          </a:bodyPr>
          <a:lstStyle/>
          <a:p>
            <a:r>
              <a:rPr lang="en-US" sz="741" dirty="0"/>
              <a:t>Name- Aman Gulati</a:t>
            </a:r>
          </a:p>
          <a:p>
            <a:r>
              <a:rPr lang="en-US" sz="741" dirty="0"/>
              <a:t>Roll number- 013</a:t>
            </a:r>
          </a:p>
          <a:p>
            <a:r>
              <a:rPr lang="en-US" sz="741" dirty="0"/>
              <a:t>Batch- 2023-2025</a:t>
            </a:r>
          </a:p>
          <a:p>
            <a:r>
              <a:rPr lang="en-US" sz="741" dirty="0"/>
              <a:t>Mentor’s name- Dr. </a:t>
            </a:r>
            <a:r>
              <a:rPr lang="en-US" sz="741" dirty="0" err="1"/>
              <a:t>Anandhii</a:t>
            </a:r>
            <a:r>
              <a:rPr lang="en-US" sz="741" dirty="0"/>
              <a:t> Ramachandran</a:t>
            </a:r>
          </a:p>
          <a:p>
            <a:r>
              <a:rPr lang="en-US" sz="741" dirty="0"/>
              <a:t>Organization’s name- C K Birla Hospital, Gurgaon</a:t>
            </a:r>
          </a:p>
          <a:p>
            <a:r>
              <a:rPr lang="en-US" sz="741" dirty="0"/>
              <a:t>Organization mentor’s name- Dr. Davy Jindal </a:t>
            </a:r>
          </a:p>
        </p:txBody>
      </p:sp>
      <p:sp>
        <p:nvSpPr>
          <p:cNvPr id="23" name="Text Box 22"/>
          <p:cNvSpPr txBox="1"/>
          <p:nvPr/>
        </p:nvSpPr>
        <p:spPr>
          <a:xfrm>
            <a:off x="4719078" y="5533704"/>
            <a:ext cx="2846469" cy="983906"/>
          </a:xfrm>
          <a:prstGeom prst="rect">
            <a:avLst/>
          </a:prstGeom>
          <a:noFill/>
        </p:spPr>
        <p:txBody>
          <a:bodyPr wrap="square" rtlCol="0">
            <a:noAutofit/>
          </a:bodyPr>
          <a:lstStyle/>
          <a:p>
            <a:r>
              <a:rPr lang="en-US" sz="847" dirty="0"/>
              <a:t>* Gained industry-specific knowledge.</a:t>
            </a:r>
          </a:p>
          <a:p>
            <a:r>
              <a:rPr lang="en-US" sz="847" dirty="0"/>
              <a:t>* Learned the working of the different </a:t>
            </a:r>
            <a:r>
              <a:rPr lang="en-US" sz="847" dirty="0" err="1"/>
              <a:t>softwares</a:t>
            </a:r>
            <a:r>
              <a:rPr lang="en-US" sz="847" dirty="0"/>
              <a:t> and tools</a:t>
            </a:r>
          </a:p>
          <a:p>
            <a:r>
              <a:rPr lang="en-US" sz="847" dirty="0"/>
              <a:t>* Improved soft skills like professionalism, time management, Problem-solving, Collaboration and communication</a:t>
            </a:r>
          </a:p>
          <a:p>
            <a:r>
              <a:rPr lang="en-US" sz="847" dirty="0"/>
              <a:t>* Improved work ethics</a:t>
            </a:r>
          </a:p>
          <a:p>
            <a:r>
              <a:rPr lang="en-US" sz="847" dirty="0"/>
              <a:t>* Understood the bigger picture of how an organization operates</a:t>
            </a:r>
            <a:r>
              <a:rPr lang="en-US" sz="749" dirty="0"/>
              <a:t>.</a:t>
            </a:r>
          </a:p>
        </p:txBody>
      </p:sp>
      <p:sp>
        <p:nvSpPr>
          <p:cNvPr id="24" name="Text Box 23"/>
          <p:cNvSpPr txBox="1"/>
          <p:nvPr/>
        </p:nvSpPr>
        <p:spPr>
          <a:xfrm>
            <a:off x="7657027" y="1027191"/>
            <a:ext cx="2850388" cy="267129"/>
          </a:xfrm>
          <a:prstGeom prst="rect">
            <a:avLst/>
          </a:prstGeom>
          <a:noFill/>
        </p:spPr>
        <p:txBody>
          <a:bodyPr wrap="square" rtlCol="0">
            <a:noAutofit/>
          </a:bodyPr>
          <a:lstStyle/>
          <a:p>
            <a:r>
              <a:rPr lang="en-US" sz="900" dirty="0"/>
              <a:t>* Scheduling a doctor’s visit for discussion and video making was challenging due to their busy schedules in outpatient clinics. </a:t>
            </a:r>
          </a:p>
          <a:p>
            <a:r>
              <a:rPr lang="en-US" sz="900" dirty="0"/>
              <a:t>* Fragmented data and limited Patient data, CRMs are traditionally designed for sales and marketing, and patient data collected might be insufficient for in-depth segmentation. Additional data points might be needed to create truly focused funnels.</a:t>
            </a:r>
          </a:p>
          <a:p>
            <a:r>
              <a:rPr lang="en-US" sz="900" dirty="0"/>
              <a:t>* Developing targeted content for different patient segments based on needs and preferences can be resource-intensive.</a:t>
            </a:r>
          </a:p>
          <a:p>
            <a:r>
              <a:rPr lang="en-US" sz="900" dirty="0"/>
              <a:t>* CRM’s might not be optimized to track specific patient engagement metrics crucial for healthcare, like medication adherence or appointment reminders.</a:t>
            </a:r>
          </a:p>
          <a:p>
            <a:r>
              <a:rPr lang="en-US" sz="900" dirty="0"/>
              <a:t>* Basic CRMs might lack features specifically designed for patient engagement, requiring customization or additional software integrations.</a:t>
            </a:r>
          </a:p>
          <a:p>
            <a:r>
              <a:rPr lang="en-US" sz="900" dirty="0"/>
              <a:t>* Lack of identifiers in CRM makes it difficult to send a message to the patient who reached the doctor with a specific </a:t>
            </a:r>
            <a:r>
              <a:rPr lang="en-US" sz="900" dirty="0" err="1"/>
              <a:t>speciality</a:t>
            </a:r>
            <a:r>
              <a:rPr lang="en-US" sz="900" dirty="0"/>
              <a:t>.</a:t>
            </a:r>
          </a:p>
          <a:p>
            <a:r>
              <a:rPr lang="en-US" sz="900" dirty="0"/>
              <a:t>For </a:t>
            </a:r>
            <a:r>
              <a:rPr lang="en-US" sz="900" dirty="0" err="1"/>
              <a:t>eg.</a:t>
            </a:r>
            <a:r>
              <a:rPr lang="en-US" sz="900" dirty="0"/>
              <a:t> Patient with normal delivery or cesarean delivery.</a:t>
            </a:r>
          </a:p>
          <a:p>
            <a:r>
              <a:rPr lang="en-US" sz="900" dirty="0"/>
              <a:t>It is difficult with the CRM to identify whether to send the message for normal delivery or cesarean delivery.</a:t>
            </a:r>
          </a:p>
        </p:txBody>
      </p:sp>
      <p:sp>
        <p:nvSpPr>
          <p:cNvPr id="3" name="Text Box 2"/>
          <p:cNvSpPr txBox="1"/>
          <p:nvPr/>
        </p:nvSpPr>
        <p:spPr>
          <a:xfrm>
            <a:off x="5033894" y="1810695"/>
            <a:ext cx="2361380" cy="1004827"/>
          </a:xfrm>
          <a:prstGeom prst="rect">
            <a:avLst/>
          </a:prstGeom>
          <a:noFill/>
        </p:spPr>
        <p:txBody>
          <a:bodyPr wrap="square" rtlCol="0">
            <a:spAutoFit/>
          </a:bodyPr>
          <a:lstStyle/>
          <a:p>
            <a:r>
              <a:rPr lang="en-US" sz="847" dirty="0"/>
              <a:t>* Improve the patient’s journey</a:t>
            </a:r>
          </a:p>
          <a:p>
            <a:r>
              <a:rPr lang="en-US" sz="847" dirty="0"/>
              <a:t>* Increase patient's retention</a:t>
            </a:r>
          </a:p>
          <a:p>
            <a:r>
              <a:rPr lang="en-US" sz="847" dirty="0"/>
              <a:t>* Lower patient’s acquisition cost</a:t>
            </a:r>
          </a:p>
          <a:p>
            <a:r>
              <a:rPr lang="en-US" sz="847" dirty="0"/>
              <a:t>* Improve operational efficiency</a:t>
            </a:r>
          </a:p>
          <a:p>
            <a:r>
              <a:rPr lang="en-US" sz="847" dirty="0"/>
              <a:t>* Improve patient’s satisfaction</a:t>
            </a:r>
          </a:p>
          <a:p>
            <a:r>
              <a:rPr lang="en-US" sz="847" i="1" dirty="0"/>
              <a:t>* </a:t>
            </a:r>
            <a:r>
              <a:rPr lang="en-US" sz="847" dirty="0"/>
              <a:t>Expand Patient’s base</a:t>
            </a:r>
          </a:p>
          <a:p>
            <a:r>
              <a:rPr lang="en-US" sz="847" dirty="0"/>
              <a:t>* Building long term relationship with patients</a:t>
            </a:r>
          </a:p>
        </p:txBody>
      </p:sp>
      <p:sp>
        <p:nvSpPr>
          <p:cNvPr id="7" name="Text Box 6"/>
          <p:cNvSpPr txBox="1"/>
          <p:nvPr/>
        </p:nvSpPr>
        <p:spPr>
          <a:xfrm>
            <a:off x="4718943" y="3194467"/>
            <a:ext cx="2774113" cy="1793967"/>
          </a:xfrm>
          <a:prstGeom prst="rect">
            <a:avLst/>
          </a:prstGeom>
          <a:noFill/>
        </p:spPr>
        <p:txBody>
          <a:bodyPr wrap="square" rtlCol="0">
            <a:noAutofit/>
          </a:bodyPr>
          <a:lstStyle/>
          <a:p>
            <a:r>
              <a:rPr lang="en-US" sz="794" dirty="0"/>
              <a:t>Define Goals and needs- Identify goals, understanding user needs</a:t>
            </a:r>
          </a:p>
          <a:p>
            <a:endParaRPr lang="en-US" sz="794" dirty="0"/>
          </a:p>
          <a:p>
            <a:r>
              <a:rPr lang="en-US" sz="794" dirty="0"/>
              <a:t>Select a CRM system- Research options, consider integrations</a:t>
            </a:r>
          </a:p>
          <a:p>
            <a:endParaRPr lang="en-US" sz="794" dirty="0"/>
          </a:p>
          <a:p>
            <a:r>
              <a:rPr lang="en-US" sz="794" dirty="0"/>
              <a:t>Project planning and Implementation- Assemble a project team, data migration, system configuration</a:t>
            </a:r>
          </a:p>
          <a:p>
            <a:endParaRPr lang="en-US" sz="794" dirty="0"/>
          </a:p>
          <a:p>
            <a:r>
              <a:rPr lang="en-US" sz="794" dirty="0"/>
              <a:t>User Training and Adoption- Develop training programs, change management, communication</a:t>
            </a:r>
          </a:p>
          <a:p>
            <a:endParaRPr lang="en-US" sz="794" dirty="0"/>
          </a:p>
          <a:p>
            <a:r>
              <a:rPr lang="en-US" sz="794" dirty="0"/>
              <a:t>Ongoing Support and Monitoring- Technical support, Data analysis, system updates</a:t>
            </a:r>
          </a:p>
          <a:p>
            <a:endParaRPr lang="en-US" sz="794" dirty="0"/>
          </a:p>
          <a:p>
            <a:r>
              <a:rPr lang="en-US" sz="794" dirty="0"/>
              <a:t>Additional considerations- Data privacy and security, Workflow integration, Patient portal</a:t>
            </a:r>
          </a:p>
        </p:txBody>
      </p:sp>
      <p:sp>
        <p:nvSpPr>
          <p:cNvPr id="12" name="Down Arrow 11"/>
          <p:cNvSpPr/>
          <p:nvPr/>
        </p:nvSpPr>
        <p:spPr>
          <a:xfrm>
            <a:off x="6041148" y="3399827"/>
            <a:ext cx="88707" cy="181266"/>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sz="1349"/>
          </a:p>
        </p:txBody>
      </p:sp>
      <p:pic>
        <p:nvPicPr>
          <p:cNvPr id="26" name="Picture 25" descr="ck_birla_healthcare_pvt_ltd_logo"/>
          <p:cNvPicPr>
            <a:picLocks noChangeAspect="1"/>
          </p:cNvPicPr>
          <p:nvPr/>
        </p:nvPicPr>
        <p:blipFill>
          <a:blip r:embed="rId12"/>
          <a:stretch>
            <a:fillRect/>
          </a:stretch>
        </p:blipFill>
        <p:spPr>
          <a:xfrm>
            <a:off x="2101411" y="57124"/>
            <a:ext cx="647159" cy="647159"/>
          </a:xfrm>
          <a:prstGeom prst="rect">
            <a:avLst/>
          </a:prstGeom>
        </p:spPr>
      </p:pic>
      <p:pic>
        <p:nvPicPr>
          <p:cNvPr id="28" name="Picture 27" descr="iihmr-logo-new-old"/>
          <p:cNvPicPr>
            <a:picLocks noChangeAspect="1"/>
          </p:cNvPicPr>
          <p:nvPr/>
        </p:nvPicPr>
        <p:blipFill>
          <a:blip r:embed="rId13"/>
          <a:stretch>
            <a:fillRect/>
          </a:stretch>
        </p:blipFill>
        <p:spPr>
          <a:xfrm>
            <a:off x="7928527" y="110551"/>
            <a:ext cx="2307057" cy="593397"/>
          </a:xfrm>
          <a:prstGeom prst="rect">
            <a:avLst/>
          </a:prstGeom>
        </p:spPr>
      </p:pic>
      <p:sp>
        <p:nvSpPr>
          <p:cNvPr id="29" name="Text Box 28"/>
          <p:cNvSpPr txBox="1"/>
          <p:nvPr/>
        </p:nvSpPr>
        <p:spPr>
          <a:xfrm>
            <a:off x="3900847" y="113980"/>
            <a:ext cx="4027537" cy="507575"/>
          </a:xfrm>
          <a:prstGeom prst="rect">
            <a:avLst/>
          </a:prstGeom>
          <a:noFill/>
        </p:spPr>
        <p:txBody>
          <a:bodyPr wrap="square" rtlCol="0">
            <a:spAutoFit/>
          </a:bodyPr>
          <a:lstStyle/>
          <a:p>
            <a:pPr algn="ctr"/>
            <a:r>
              <a:rPr lang="en-US" sz="1349"/>
              <a:t>Development and deployment of focused patient engagement funnels through CRM </a:t>
            </a:r>
          </a:p>
        </p:txBody>
      </p:sp>
      <p:sp>
        <p:nvSpPr>
          <p:cNvPr id="15" name="Text Box 14"/>
          <p:cNvSpPr txBox="1"/>
          <p:nvPr/>
        </p:nvSpPr>
        <p:spPr>
          <a:xfrm>
            <a:off x="8094852" y="4493486"/>
            <a:ext cx="2140731" cy="230832"/>
          </a:xfrm>
          <a:prstGeom prst="rect">
            <a:avLst/>
          </a:prstGeom>
          <a:noFill/>
        </p:spPr>
        <p:txBody>
          <a:bodyPr wrap="square" rtlCol="0">
            <a:spAutoFit/>
          </a:bodyPr>
          <a:lstStyle/>
          <a:p>
            <a:r>
              <a:rPr lang="en-US" sz="900" b="1" u="sng" dirty="0"/>
              <a:t>SUGGESTIONS FOR IMPROVEMENT</a:t>
            </a:r>
          </a:p>
        </p:txBody>
      </p:sp>
      <p:sp>
        <p:nvSpPr>
          <p:cNvPr id="18" name="Text Box 17"/>
          <p:cNvSpPr txBox="1"/>
          <p:nvPr/>
        </p:nvSpPr>
        <p:spPr>
          <a:xfrm>
            <a:off x="7657027" y="4679974"/>
            <a:ext cx="2904150" cy="1527845"/>
          </a:xfrm>
          <a:prstGeom prst="rect">
            <a:avLst/>
          </a:prstGeom>
          <a:noFill/>
        </p:spPr>
        <p:txBody>
          <a:bodyPr wrap="square" rtlCol="0">
            <a:noAutofit/>
          </a:bodyPr>
          <a:lstStyle/>
          <a:p>
            <a:r>
              <a:rPr lang="en-US" sz="900" dirty="0"/>
              <a:t>*Utilize various channels like email, SMS and in-app notifications to reach patients as their preferred touch points with in the funnel.</a:t>
            </a:r>
          </a:p>
          <a:p>
            <a:r>
              <a:rPr lang="en-US" sz="900" dirty="0"/>
              <a:t>*Personalized communication with the funnel using patient data.</a:t>
            </a:r>
          </a:p>
          <a:p>
            <a:r>
              <a:rPr lang="en-US" sz="900" dirty="0"/>
              <a:t>* Integrate interactive elements like surveys, quizzes or appointment scheduling tools within the funnel to boost engagement.</a:t>
            </a:r>
          </a:p>
        </p:txBody>
      </p:sp>
      <p:sp>
        <p:nvSpPr>
          <p:cNvPr id="2" name="Text Box 1"/>
          <p:cNvSpPr txBox="1"/>
          <p:nvPr/>
        </p:nvSpPr>
        <p:spPr>
          <a:xfrm>
            <a:off x="2369213" y="3669252"/>
            <a:ext cx="726793" cy="222497"/>
          </a:xfrm>
          <a:prstGeom prst="rect">
            <a:avLst/>
          </a:prstGeom>
          <a:noFill/>
        </p:spPr>
        <p:txBody>
          <a:bodyPr wrap="square" rtlCol="0">
            <a:spAutoFit/>
          </a:bodyPr>
          <a:lstStyle/>
          <a:p>
            <a:pPr algn="ctr"/>
            <a:r>
              <a:rPr lang="en-US" sz="423" b="1"/>
              <a:t>Akshat Seth</a:t>
            </a:r>
          </a:p>
          <a:p>
            <a:pPr algn="ctr"/>
            <a:r>
              <a:rPr lang="en-US" sz="423"/>
              <a:t>(Vice Chairman)</a:t>
            </a:r>
          </a:p>
        </p:txBody>
      </p:sp>
      <p:sp>
        <p:nvSpPr>
          <p:cNvPr id="10" name="Text Box 9"/>
          <p:cNvSpPr txBox="1"/>
          <p:nvPr/>
        </p:nvSpPr>
        <p:spPr>
          <a:xfrm>
            <a:off x="3037537" y="3669251"/>
            <a:ext cx="691512" cy="222497"/>
          </a:xfrm>
          <a:prstGeom prst="rect">
            <a:avLst/>
          </a:prstGeom>
          <a:noFill/>
        </p:spPr>
        <p:txBody>
          <a:bodyPr wrap="square" rtlCol="0">
            <a:spAutoFit/>
          </a:bodyPr>
          <a:lstStyle/>
          <a:p>
            <a:pPr algn="ctr"/>
            <a:r>
              <a:rPr lang="en-US" sz="423" b="1"/>
              <a:t>Vipul Jain</a:t>
            </a:r>
          </a:p>
          <a:p>
            <a:pPr algn="ctr"/>
            <a:r>
              <a:rPr lang="en-US" sz="423"/>
              <a:t>(Chief Business Officer)</a:t>
            </a:r>
          </a:p>
        </p:txBody>
      </p:sp>
      <p:cxnSp>
        <p:nvCxnSpPr>
          <p:cNvPr id="11" name="Straight Connector 10"/>
          <p:cNvCxnSpPr/>
          <p:nvPr/>
        </p:nvCxnSpPr>
        <p:spPr>
          <a:xfrm flipV="1">
            <a:off x="2050334" y="3934026"/>
            <a:ext cx="2222718" cy="436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2050334" y="3938394"/>
            <a:ext cx="1344" cy="342732"/>
          </a:xfrm>
          <a:prstGeom prst="line">
            <a:avLst/>
          </a:prstGeom>
          <a:ln w="6350" cap="flat" cmpd="sng" algn="ctr">
            <a:solidFill>
              <a:schemeClr val="accent1"/>
            </a:solidFill>
            <a:prstDash val="dash"/>
            <a:miter lim="800000"/>
          </a:ln>
        </p:spPr>
        <p:style>
          <a:lnRef idx="0">
            <a:schemeClr val="accent1"/>
          </a:lnRef>
          <a:fillRef idx="0">
            <a:srgbClr val="FFFFFF"/>
          </a:fillRef>
          <a:effectRef idx="0">
            <a:srgbClr val="FFFFFF"/>
          </a:effectRef>
          <a:fontRef idx="minor">
            <a:schemeClr val="tx1"/>
          </a:fontRef>
        </p:style>
      </p:cxnSp>
      <p:sp>
        <p:nvSpPr>
          <p:cNvPr id="32" name="Text Box 31"/>
          <p:cNvSpPr txBox="1"/>
          <p:nvPr/>
        </p:nvSpPr>
        <p:spPr>
          <a:xfrm>
            <a:off x="4037847" y="4249877"/>
            <a:ext cx="439167" cy="288028"/>
          </a:xfrm>
          <a:prstGeom prst="rect">
            <a:avLst/>
          </a:prstGeom>
          <a:noFill/>
        </p:spPr>
        <p:txBody>
          <a:bodyPr wrap="square" rtlCol="0">
            <a:spAutoFit/>
          </a:bodyPr>
          <a:lstStyle/>
          <a:p>
            <a:pPr algn="ctr"/>
            <a:r>
              <a:rPr lang="en-US" sz="318" b="1"/>
              <a:t>Shridhar Toshniwal</a:t>
            </a:r>
          </a:p>
          <a:p>
            <a:pPr algn="ctr"/>
            <a:r>
              <a:rPr lang="en-US" sz="318"/>
              <a:t>(Director, Finance)</a:t>
            </a:r>
          </a:p>
        </p:txBody>
      </p:sp>
      <p:sp>
        <p:nvSpPr>
          <p:cNvPr id="34" name="Text Box 33"/>
          <p:cNvSpPr txBox="1"/>
          <p:nvPr/>
        </p:nvSpPr>
        <p:spPr>
          <a:xfrm>
            <a:off x="2434397" y="4249877"/>
            <a:ext cx="505698" cy="239104"/>
          </a:xfrm>
          <a:prstGeom prst="rect">
            <a:avLst/>
          </a:prstGeom>
          <a:noFill/>
        </p:spPr>
        <p:txBody>
          <a:bodyPr wrap="square" rtlCol="0">
            <a:spAutoFit/>
          </a:bodyPr>
          <a:lstStyle/>
          <a:p>
            <a:pPr algn="ctr"/>
            <a:r>
              <a:rPr lang="en-US" sz="318" b="1"/>
              <a:t>Shefali Tomar</a:t>
            </a:r>
          </a:p>
          <a:p>
            <a:pPr algn="ctr"/>
            <a:r>
              <a:rPr lang="en-US" sz="318"/>
              <a:t>(Vice President,</a:t>
            </a:r>
          </a:p>
          <a:p>
            <a:pPr algn="ctr"/>
            <a:r>
              <a:rPr lang="en-US" sz="318"/>
              <a:t> People Function)</a:t>
            </a:r>
          </a:p>
        </p:txBody>
      </p:sp>
      <p:sp>
        <p:nvSpPr>
          <p:cNvPr id="35" name="Text Box 34"/>
          <p:cNvSpPr txBox="1"/>
          <p:nvPr/>
        </p:nvSpPr>
        <p:spPr>
          <a:xfrm>
            <a:off x="3169926" y="4249877"/>
            <a:ext cx="457984" cy="288028"/>
          </a:xfrm>
          <a:prstGeom prst="rect">
            <a:avLst/>
          </a:prstGeom>
          <a:noFill/>
        </p:spPr>
        <p:txBody>
          <a:bodyPr wrap="square" rtlCol="0">
            <a:spAutoFit/>
          </a:bodyPr>
          <a:lstStyle/>
          <a:p>
            <a:pPr algn="ctr"/>
            <a:r>
              <a:rPr lang="en-US" sz="318" b="1"/>
              <a:t>Binod Madhab Samal</a:t>
            </a:r>
            <a:endParaRPr lang="en-US" sz="318"/>
          </a:p>
          <a:p>
            <a:pPr algn="ctr"/>
            <a:r>
              <a:rPr lang="en-US" sz="318"/>
              <a:t>(Vice President, IT)</a:t>
            </a:r>
          </a:p>
        </p:txBody>
      </p:sp>
      <p:sp>
        <p:nvSpPr>
          <p:cNvPr id="36" name="Text Box 35"/>
          <p:cNvSpPr txBox="1"/>
          <p:nvPr/>
        </p:nvSpPr>
        <p:spPr>
          <a:xfrm>
            <a:off x="1781864" y="4249877"/>
            <a:ext cx="535603" cy="288028"/>
          </a:xfrm>
          <a:prstGeom prst="rect">
            <a:avLst/>
          </a:prstGeom>
          <a:noFill/>
        </p:spPr>
        <p:txBody>
          <a:bodyPr wrap="square" rtlCol="0">
            <a:spAutoFit/>
          </a:bodyPr>
          <a:lstStyle/>
          <a:p>
            <a:pPr algn="ctr"/>
            <a:r>
              <a:rPr lang="en-US" sz="318" b="1"/>
              <a:t>Rashmi Chawla</a:t>
            </a:r>
          </a:p>
          <a:p>
            <a:pPr algn="ctr"/>
            <a:r>
              <a:rPr lang="en-US" sz="318"/>
              <a:t>(Vice President, </a:t>
            </a:r>
          </a:p>
          <a:p>
            <a:pPr algn="ctr"/>
            <a:r>
              <a:rPr lang="en-US" sz="318"/>
              <a:t>Supply Chain Management)</a:t>
            </a:r>
          </a:p>
        </p:txBody>
      </p:sp>
      <p:sp>
        <p:nvSpPr>
          <p:cNvPr id="37" name="Text Box 36"/>
          <p:cNvSpPr txBox="1"/>
          <p:nvPr/>
        </p:nvSpPr>
        <p:spPr>
          <a:xfrm>
            <a:off x="2800984" y="4249877"/>
            <a:ext cx="444880" cy="288028"/>
          </a:xfrm>
          <a:prstGeom prst="rect">
            <a:avLst/>
          </a:prstGeom>
          <a:noFill/>
        </p:spPr>
        <p:txBody>
          <a:bodyPr wrap="square" rtlCol="0">
            <a:spAutoFit/>
          </a:bodyPr>
          <a:lstStyle/>
          <a:p>
            <a:pPr algn="ctr"/>
            <a:r>
              <a:rPr lang="en-US" sz="318" b="1"/>
              <a:t>Dr. Samir Singh</a:t>
            </a:r>
          </a:p>
          <a:p>
            <a:pPr algn="ctr"/>
            <a:r>
              <a:rPr lang="en-US" sz="318"/>
              <a:t>(Vice President, Medical Services)</a:t>
            </a:r>
          </a:p>
        </p:txBody>
      </p:sp>
      <p:sp>
        <p:nvSpPr>
          <p:cNvPr id="38" name="Text Box 37"/>
          <p:cNvSpPr txBox="1"/>
          <p:nvPr/>
        </p:nvSpPr>
        <p:spPr>
          <a:xfrm>
            <a:off x="3581540" y="4249877"/>
            <a:ext cx="516450" cy="336952"/>
          </a:xfrm>
          <a:prstGeom prst="rect">
            <a:avLst/>
          </a:prstGeom>
          <a:noFill/>
        </p:spPr>
        <p:txBody>
          <a:bodyPr wrap="square" rtlCol="0">
            <a:spAutoFit/>
          </a:bodyPr>
          <a:lstStyle/>
          <a:p>
            <a:pPr algn="ctr"/>
            <a:r>
              <a:rPr lang="en-US" sz="318" b="1"/>
              <a:t>Dr. Davy Jindal</a:t>
            </a:r>
          </a:p>
          <a:p>
            <a:pPr algn="ctr"/>
            <a:r>
              <a:rPr lang="en-US" sz="318"/>
              <a:t>(Assistant Vice President,</a:t>
            </a:r>
          </a:p>
          <a:p>
            <a:pPr algn="ctr"/>
            <a:r>
              <a:rPr lang="en-US" sz="318"/>
              <a:t>Branding &amp; Communication)</a:t>
            </a:r>
          </a:p>
        </p:txBody>
      </p:sp>
      <p:sp>
        <p:nvSpPr>
          <p:cNvPr id="39" name="Text Box 38"/>
          <p:cNvSpPr txBox="1"/>
          <p:nvPr/>
        </p:nvSpPr>
        <p:spPr>
          <a:xfrm>
            <a:off x="2117537" y="4249877"/>
            <a:ext cx="505026" cy="288028"/>
          </a:xfrm>
          <a:prstGeom prst="rect">
            <a:avLst/>
          </a:prstGeom>
          <a:noFill/>
        </p:spPr>
        <p:txBody>
          <a:bodyPr wrap="square" rtlCol="0">
            <a:spAutoFit/>
          </a:bodyPr>
          <a:lstStyle/>
          <a:p>
            <a:pPr algn="ctr"/>
            <a:r>
              <a:rPr lang="en-US" sz="318" b="1"/>
              <a:t>Disha Arora</a:t>
            </a:r>
          </a:p>
          <a:p>
            <a:pPr algn="ctr"/>
            <a:r>
              <a:rPr lang="en-US" sz="318"/>
              <a:t>(Deputy General Manager,</a:t>
            </a:r>
          </a:p>
          <a:p>
            <a:pPr algn="ctr"/>
            <a:r>
              <a:rPr lang="en-US" sz="318"/>
              <a:t>Service Excellence)</a:t>
            </a:r>
          </a:p>
        </p:txBody>
      </p:sp>
      <p:cxnSp>
        <p:nvCxnSpPr>
          <p:cNvPr id="40" name="Straight Connector 39"/>
          <p:cNvCxnSpPr/>
          <p:nvPr>
            <p:custDataLst>
              <p:tags r:id="rId1"/>
            </p:custDataLst>
          </p:nvPr>
        </p:nvCxnSpPr>
        <p:spPr>
          <a:xfrm flipH="1">
            <a:off x="2370554" y="3938394"/>
            <a:ext cx="1344" cy="342732"/>
          </a:xfrm>
          <a:prstGeom prst="line">
            <a:avLst/>
          </a:prstGeom>
          <a:ln w="6350" cap="flat" cmpd="sng" algn="ctr">
            <a:solidFill>
              <a:schemeClr val="accent1"/>
            </a:solidFill>
            <a:prstDash val="dash"/>
            <a:miter lim="800000"/>
          </a:ln>
        </p:spPr>
        <p:style>
          <a:lnRef idx="0">
            <a:schemeClr val="accent1"/>
          </a:lnRef>
          <a:fillRef idx="0">
            <a:srgbClr val="FFFFFF"/>
          </a:fillRef>
          <a:effectRef idx="0">
            <a:srgbClr val="FFFFFF"/>
          </a:effectRef>
          <a:fontRef idx="minor">
            <a:schemeClr val="tx1"/>
          </a:fontRef>
        </p:style>
      </p:cxnSp>
      <p:cxnSp>
        <p:nvCxnSpPr>
          <p:cNvPr id="41" name="Straight Connector 40"/>
          <p:cNvCxnSpPr/>
          <p:nvPr>
            <p:custDataLst>
              <p:tags r:id="rId2"/>
            </p:custDataLst>
          </p:nvPr>
        </p:nvCxnSpPr>
        <p:spPr>
          <a:xfrm flipH="1">
            <a:off x="2685397" y="3938394"/>
            <a:ext cx="1344" cy="342732"/>
          </a:xfrm>
          <a:prstGeom prst="line">
            <a:avLst/>
          </a:prstGeom>
          <a:ln w="6350" cap="flat" cmpd="sng" algn="ctr">
            <a:solidFill>
              <a:schemeClr val="accent1"/>
            </a:solidFill>
            <a:prstDash val="dash"/>
            <a:miter lim="800000"/>
          </a:ln>
        </p:spPr>
        <p:style>
          <a:lnRef idx="0">
            <a:schemeClr val="accent1"/>
          </a:lnRef>
          <a:fillRef idx="0">
            <a:srgbClr val="FFFFFF"/>
          </a:fillRef>
          <a:effectRef idx="0">
            <a:srgbClr val="FFFFFF"/>
          </a:effectRef>
          <a:fontRef idx="minor">
            <a:schemeClr val="tx1"/>
          </a:fontRef>
        </p:style>
      </p:cxnSp>
      <p:cxnSp>
        <p:nvCxnSpPr>
          <p:cNvPr id="42" name="Straight Connector 41"/>
          <p:cNvCxnSpPr/>
          <p:nvPr>
            <p:custDataLst>
              <p:tags r:id="rId3"/>
            </p:custDataLst>
          </p:nvPr>
        </p:nvCxnSpPr>
        <p:spPr>
          <a:xfrm flipH="1">
            <a:off x="3837917" y="3934026"/>
            <a:ext cx="1344" cy="342732"/>
          </a:xfrm>
          <a:prstGeom prst="line">
            <a:avLst/>
          </a:prstGeom>
          <a:ln w="6350" cap="flat" cmpd="sng" algn="ctr">
            <a:solidFill>
              <a:schemeClr val="accent1"/>
            </a:solidFill>
            <a:prstDash val="dash"/>
            <a:miter lim="800000"/>
          </a:ln>
        </p:spPr>
        <p:style>
          <a:lnRef idx="0">
            <a:schemeClr val="accent1"/>
          </a:lnRef>
          <a:fillRef idx="0">
            <a:srgbClr val="FFFFFF"/>
          </a:fillRef>
          <a:effectRef idx="0">
            <a:srgbClr val="FFFFFF"/>
          </a:effectRef>
          <a:fontRef idx="minor">
            <a:schemeClr val="tx1"/>
          </a:fontRef>
        </p:style>
      </p:cxnSp>
      <p:cxnSp>
        <p:nvCxnSpPr>
          <p:cNvPr id="44" name="Straight Connector 43"/>
          <p:cNvCxnSpPr/>
          <p:nvPr>
            <p:custDataLst>
              <p:tags r:id="rId4"/>
            </p:custDataLst>
          </p:nvPr>
        </p:nvCxnSpPr>
        <p:spPr>
          <a:xfrm flipH="1">
            <a:off x="3396733" y="3938394"/>
            <a:ext cx="1344" cy="342732"/>
          </a:xfrm>
          <a:prstGeom prst="line">
            <a:avLst/>
          </a:prstGeom>
          <a:ln w="6350" cap="flat" cmpd="sng" algn="ctr">
            <a:solidFill>
              <a:schemeClr val="accent1"/>
            </a:solidFill>
            <a:prstDash val="dash"/>
            <a:miter lim="800000"/>
          </a:ln>
        </p:spPr>
        <p:style>
          <a:lnRef idx="0">
            <a:schemeClr val="accent1"/>
          </a:lnRef>
          <a:fillRef idx="0">
            <a:srgbClr val="FFFFFF"/>
          </a:fillRef>
          <a:effectRef idx="0">
            <a:srgbClr val="FFFFFF"/>
          </a:effectRef>
          <a:fontRef idx="minor">
            <a:schemeClr val="tx1"/>
          </a:fontRef>
        </p:style>
      </p:cxnSp>
      <p:cxnSp>
        <p:nvCxnSpPr>
          <p:cNvPr id="45" name="Straight Connector 44"/>
          <p:cNvCxnSpPr/>
          <p:nvPr>
            <p:custDataLst>
              <p:tags r:id="rId5"/>
            </p:custDataLst>
          </p:nvPr>
        </p:nvCxnSpPr>
        <p:spPr>
          <a:xfrm flipH="1">
            <a:off x="3037537" y="3934026"/>
            <a:ext cx="1344" cy="342732"/>
          </a:xfrm>
          <a:prstGeom prst="line">
            <a:avLst/>
          </a:prstGeom>
          <a:ln w="6350" cap="flat" cmpd="sng" algn="ctr">
            <a:solidFill>
              <a:schemeClr val="accent1"/>
            </a:solidFill>
            <a:prstDash val="dash"/>
            <a:miter lim="800000"/>
          </a:ln>
        </p:spPr>
        <p:style>
          <a:lnRef idx="0">
            <a:schemeClr val="accent1"/>
          </a:lnRef>
          <a:fillRef idx="0">
            <a:srgbClr val="FFFFFF"/>
          </a:fillRef>
          <a:effectRef idx="0">
            <a:srgbClr val="FFFFFF"/>
          </a:effectRef>
          <a:fontRef idx="minor">
            <a:schemeClr val="tx1"/>
          </a:fontRef>
        </p:style>
      </p:cxnSp>
      <p:cxnSp>
        <p:nvCxnSpPr>
          <p:cNvPr id="46" name="Straight Connector 45"/>
          <p:cNvCxnSpPr/>
          <p:nvPr>
            <p:custDataLst>
              <p:tags r:id="rId6"/>
            </p:custDataLst>
          </p:nvPr>
        </p:nvCxnSpPr>
        <p:spPr>
          <a:xfrm flipH="1">
            <a:off x="4270365" y="3934026"/>
            <a:ext cx="1344" cy="342732"/>
          </a:xfrm>
          <a:prstGeom prst="line">
            <a:avLst/>
          </a:prstGeom>
          <a:ln w="6350" cap="flat" cmpd="sng" algn="ctr">
            <a:solidFill>
              <a:schemeClr val="accent1"/>
            </a:solidFill>
            <a:prstDash val="dash"/>
            <a:miter lim="800000"/>
          </a:ln>
        </p:spPr>
        <p:style>
          <a:lnRef idx="0">
            <a:schemeClr val="accent1"/>
          </a:lnRef>
          <a:fillRef idx="0">
            <a:srgbClr val="FFFFFF"/>
          </a:fillRef>
          <a:effectRef idx="0">
            <a:srgbClr val="FFFFFF"/>
          </a:effectRef>
          <a:fontRef idx="minor">
            <a:schemeClr val="tx1"/>
          </a:fontRef>
        </p:style>
      </p:cxnSp>
      <p:sp>
        <p:nvSpPr>
          <p:cNvPr id="25" name="Text Box 24"/>
          <p:cNvSpPr txBox="1"/>
          <p:nvPr/>
        </p:nvSpPr>
        <p:spPr>
          <a:xfrm>
            <a:off x="2285546" y="3390359"/>
            <a:ext cx="1752301" cy="174726"/>
          </a:xfrm>
          <a:prstGeom prst="rect">
            <a:avLst/>
          </a:prstGeom>
          <a:noFill/>
        </p:spPr>
        <p:txBody>
          <a:bodyPr wrap="square" rtlCol="0">
            <a:noAutofit/>
          </a:bodyPr>
          <a:lstStyle/>
          <a:p>
            <a:r>
              <a:rPr lang="en-US" sz="953" b="1" u="sng"/>
              <a:t>ORGANIZATIONAL STRUCTURE</a:t>
            </a:r>
          </a:p>
        </p:txBody>
      </p:sp>
      <p:sp>
        <p:nvSpPr>
          <p:cNvPr id="53" name="Down Arrow 52"/>
          <p:cNvSpPr/>
          <p:nvPr>
            <p:custDataLst>
              <p:tags r:id="rId7"/>
            </p:custDataLst>
          </p:nvPr>
        </p:nvSpPr>
        <p:spPr>
          <a:xfrm>
            <a:off x="6041148" y="3749078"/>
            <a:ext cx="88707" cy="121300"/>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sz="1349"/>
          </a:p>
        </p:txBody>
      </p:sp>
      <p:sp>
        <p:nvSpPr>
          <p:cNvPr id="54" name="Down Arrow 53"/>
          <p:cNvSpPr/>
          <p:nvPr>
            <p:custDataLst>
              <p:tags r:id="rId8"/>
            </p:custDataLst>
          </p:nvPr>
        </p:nvSpPr>
        <p:spPr>
          <a:xfrm>
            <a:off x="6041148" y="4092021"/>
            <a:ext cx="88707" cy="121300"/>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sz="1349"/>
          </a:p>
        </p:txBody>
      </p:sp>
      <p:sp>
        <p:nvSpPr>
          <p:cNvPr id="55" name="Down Arrow 54"/>
          <p:cNvSpPr/>
          <p:nvPr>
            <p:custDataLst>
              <p:tags r:id="rId9"/>
            </p:custDataLst>
          </p:nvPr>
        </p:nvSpPr>
        <p:spPr>
          <a:xfrm>
            <a:off x="6041148" y="4440801"/>
            <a:ext cx="88707" cy="158850"/>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sz="1349"/>
          </a:p>
        </p:txBody>
      </p:sp>
      <p:sp>
        <p:nvSpPr>
          <p:cNvPr id="56" name="Down Arrow 55"/>
          <p:cNvSpPr/>
          <p:nvPr>
            <p:custDataLst>
              <p:tags r:id="rId10"/>
            </p:custDataLst>
          </p:nvPr>
        </p:nvSpPr>
        <p:spPr>
          <a:xfrm>
            <a:off x="6040980" y="4725189"/>
            <a:ext cx="89043" cy="183126"/>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sz="1349"/>
          </a:p>
        </p:txBody>
      </p:sp>
      <p:sp>
        <p:nvSpPr>
          <p:cNvPr id="62" name="Text Box 61"/>
          <p:cNvSpPr txBox="1"/>
          <p:nvPr/>
        </p:nvSpPr>
        <p:spPr>
          <a:xfrm>
            <a:off x="2285543" y="4880910"/>
            <a:ext cx="1890738" cy="195223"/>
          </a:xfrm>
          <a:prstGeom prst="rect">
            <a:avLst/>
          </a:prstGeom>
          <a:noFill/>
        </p:spPr>
        <p:txBody>
          <a:bodyPr wrap="square" rtlCol="0">
            <a:noAutofit/>
          </a:bodyPr>
          <a:lstStyle/>
          <a:p>
            <a:r>
              <a:rPr lang="en-US" sz="953" b="1" u="sng">
                <a:sym typeface="+mn-ea"/>
              </a:rPr>
              <a:t>VISION, MISSION &amp; PROPOSITION</a:t>
            </a:r>
            <a:endParaRPr lang="en-US" sz="953" b="1" u="sng"/>
          </a:p>
          <a:p>
            <a:endParaRPr lang="en-US" sz="953"/>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p:txBody>
          <a:bodyPr/>
          <a:lstStyle/>
          <a:p>
            <a:r>
              <a:rPr lang="en-IN" dirty="0"/>
              <a:t>Thank You</a:t>
            </a:r>
          </a:p>
        </p:txBody>
      </p:sp>
      <p:sp>
        <p:nvSpPr>
          <p:cNvPr id="3" name="Subtitle 2">
            <a:extLst>
              <a:ext uri="{FF2B5EF4-FFF2-40B4-BE49-F238E27FC236}">
                <a16:creationId xmlns:a16="http://schemas.microsoft.com/office/drawing/2014/main" id="{14362A6F-B772-4C22-FFAA-7F43C56C049B}"/>
              </a:ext>
            </a:extLst>
          </p:cNvPr>
          <p:cNvSpPr>
            <a:spLocks noGrp="1"/>
          </p:cNvSpPr>
          <p:nvPr>
            <p:ph type="subTitle" idx="1"/>
          </p:nvPr>
        </p:nvSpPr>
        <p:spPr/>
        <p:txBody>
          <a:bodyPr/>
          <a:lstStyle/>
          <a:p>
            <a:r>
              <a:rPr lang="en-IN" dirty="0"/>
              <a:t>Any Questions</a:t>
            </a:r>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p:txBody>
          <a:bodyPr/>
          <a:lstStyle/>
          <a:p>
            <a:fld id="{26AD20E6-394B-4DF0-96A5-9647FF39C943}" type="slidenum">
              <a:rPr lang="en-IN" smtClean="0"/>
              <a:t>11</a:t>
            </a:fld>
            <a:endParaRPr lang="en-IN"/>
          </a:p>
        </p:txBody>
      </p:sp>
      <p:sp>
        <p:nvSpPr>
          <p:cNvPr id="5" name="Footer Placeholder 4">
            <a:extLst>
              <a:ext uri="{FF2B5EF4-FFF2-40B4-BE49-F238E27FC236}">
                <a16:creationId xmlns:a16="http://schemas.microsoft.com/office/drawing/2014/main" id="{50FC9A4B-7D60-AC6E-3EFB-C49D8A77D0A3}"/>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EDC1BA95-363B-4D43-B4A1-2FAE931E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23816"/>
            <a:ext cx="2695903" cy="1268959"/>
          </a:xfrm>
          <a:prstGeom prst="rect">
            <a:avLst/>
          </a:prstGeom>
        </p:spPr>
      </p:pic>
    </p:spTree>
    <p:extLst>
      <p:ext uri="{BB962C8B-B14F-4D97-AF65-F5344CB8AC3E}">
        <p14:creationId xmlns:p14="http://schemas.microsoft.com/office/powerpoint/2010/main" val="3675246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5F9E-1BAE-6110-D682-2A208FC902EE}"/>
              </a:ext>
            </a:extLst>
          </p:cNvPr>
          <p:cNvSpPr>
            <a:spLocks noGrp="1"/>
          </p:cNvSpPr>
          <p:nvPr>
            <p:ph type="title"/>
          </p:nvPr>
        </p:nvSpPr>
        <p:spPr/>
        <p:txBody>
          <a:bodyPr/>
          <a:lstStyle/>
          <a:p>
            <a:pPr algn="ctr"/>
            <a:r>
              <a:rPr lang="en-IN" b="1" dirty="0"/>
              <a:t>Internship Experiences</a:t>
            </a:r>
          </a:p>
        </p:txBody>
      </p:sp>
      <p:sp>
        <p:nvSpPr>
          <p:cNvPr id="3" name="Text Placeholder 2">
            <a:extLst>
              <a:ext uri="{FF2B5EF4-FFF2-40B4-BE49-F238E27FC236}">
                <a16:creationId xmlns:a16="http://schemas.microsoft.com/office/drawing/2014/main" id="{1A343B33-0785-BB70-4B48-ACB56F0A2115}"/>
              </a:ext>
            </a:extLst>
          </p:cNvPr>
          <p:cNvSpPr>
            <a:spLocks noGrp="1"/>
          </p:cNvSpPr>
          <p:nvPr>
            <p:ph type="body" idx="1"/>
          </p:nvPr>
        </p:nvSpPr>
        <p:spPr/>
        <p:txBody>
          <a:bodyPr/>
          <a:lstStyle/>
          <a:p>
            <a:pPr algn="ctr"/>
            <a:r>
              <a:rPr lang="en-IN" dirty="0"/>
              <a:t>What did you learn (skill/ topic)?</a:t>
            </a:r>
          </a:p>
        </p:txBody>
      </p:sp>
      <p:sp>
        <p:nvSpPr>
          <p:cNvPr id="4" name="Content Placeholder 3">
            <a:extLst>
              <a:ext uri="{FF2B5EF4-FFF2-40B4-BE49-F238E27FC236}">
                <a16:creationId xmlns:a16="http://schemas.microsoft.com/office/drawing/2014/main" id="{45FC99C5-3553-395D-3229-C978899DC068}"/>
              </a:ext>
            </a:extLst>
          </p:cNvPr>
          <p:cNvSpPr>
            <a:spLocks noGrp="1"/>
          </p:cNvSpPr>
          <p:nvPr>
            <p:ph sz="half" idx="2"/>
          </p:nvPr>
        </p:nvSpPr>
        <p:spPr/>
        <p:txBody>
          <a:bodyPr>
            <a:normAutofit/>
          </a:bodyPr>
          <a:lstStyle/>
          <a:p>
            <a:r>
              <a:rPr lang="en-US" sz="1700" dirty="0"/>
              <a:t>Gained industry-specific knowledge.</a:t>
            </a:r>
          </a:p>
          <a:p>
            <a:r>
              <a:rPr lang="en-US" sz="1700" dirty="0"/>
              <a:t>Learned the working of the different </a:t>
            </a:r>
            <a:r>
              <a:rPr lang="en-US" sz="1700" dirty="0" err="1"/>
              <a:t>softwares</a:t>
            </a:r>
            <a:r>
              <a:rPr lang="en-US" sz="1700" dirty="0"/>
              <a:t> and tools</a:t>
            </a:r>
          </a:p>
          <a:p>
            <a:r>
              <a:rPr lang="en-US" sz="1700" dirty="0"/>
              <a:t>Improved soft skills like professionalism, time management, Problem-solving, Collaboration and communication</a:t>
            </a:r>
          </a:p>
          <a:p>
            <a:r>
              <a:rPr lang="en-US" sz="1700" dirty="0"/>
              <a:t> Improved work ethics</a:t>
            </a:r>
          </a:p>
          <a:p>
            <a:r>
              <a:rPr lang="en-US" sz="1600" dirty="0"/>
              <a:t>Understood the bigger picture of how an organization operates.</a:t>
            </a:r>
          </a:p>
          <a:p>
            <a:pPr marL="0" indent="0">
              <a:buNone/>
            </a:pPr>
            <a:endParaRPr lang="en-IN" dirty="0"/>
          </a:p>
        </p:txBody>
      </p:sp>
      <p:sp>
        <p:nvSpPr>
          <p:cNvPr id="5" name="Text Placeholder 4">
            <a:extLst>
              <a:ext uri="{FF2B5EF4-FFF2-40B4-BE49-F238E27FC236}">
                <a16:creationId xmlns:a16="http://schemas.microsoft.com/office/drawing/2014/main" id="{58C1A877-582B-AFBD-F61A-6CF91B9C8E8D}"/>
              </a:ext>
            </a:extLst>
          </p:cNvPr>
          <p:cNvSpPr>
            <a:spLocks noGrp="1"/>
          </p:cNvSpPr>
          <p:nvPr>
            <p:ph type="body" sz="quarter" idx="3"/>
          </p:nvPr>
        </p:nvSpPr>
        <p:spPr/>
        <p:txBody>
          <a:bodyPr/>
          <a:lstStyle/>
          <a:p>
            <a:pPr algn="ctr"/>
            <a:r>
              <a:rPr lang="en-IN" dirty="0"/>
              <a:t>Overall self comments on Internship</a:t>
            </a:r>
          </a:p>
        </p:txBody>
      </p:sp>
      <p:sp>
        <p:nvSpPr>
          <p:cNvPr id="6" name="Content Placeholder 5">
            <a:extLst>
              <a:ext uri="{FF2B5EF4-FFF2-40B4-BE49-F238E27FC236}">
                <a16:creationId xmlns:a16="http://schemas.microsoft.com/office/drawing/2014/main" id="{F5C77B51-5E77-C0CF-A1AC-D310D2F1CF19}"/>
              </a:ext>
            </a:extLst>
          </p:cNvPr>
          <p:cNvSpPr>
            <a:spLocks noGrp="1"/>
          </p:cNvSpPr>
          <p:nvPr>
            <p:ph sz="quarter" idx="4"/>
          </p:nvPr>
        </p:nvSpPr>
        <p:spPr/>
        <p:txBody>
          <a:bodyPr>
            <a:normAutofit/>
          </a:bodyPr>
          <a:lstStyle/>
          <a:p>
            <a:r>
              <a:rPr lang="en-IN" sz="1700" dirty="0"/>
              <a:t>The staff was courteous and provided excellent assistance.</a:t>
            </a:r>
          </a:p>
          <a:p>
            <a:r>
              <a:rPr lang="en-IN" sz="1700" dirty="0"/>
              <a:t> I was impressed by the professionalism helpfulness of the employees, meets deadlines and delivers high quality work.</a:t>
            </a:r>
          </a:p>
        </p:txBody>
      </p:sp>
      <p:sp>
        <p:nvSpPr>
          <p:cNvPr id="7" name="Slide Number Placeholder 6">
            <a:extLst>
              <a:ext uri="{FF2B5EF4-FFF2-40B4-BE49-F238E27FC236}">
                <a16:creationId xmlns:a16="http://schemas.microsoft.com/office/drawing/2014/main" id="{24929AB7-CA6F-0C11-C641-1E492E7E533C}"/>
              </a:ext>
            </a:extLst>
          </p:cNvPr>
          <p:cNvSpPr>
            <a:spLocks noGrp="1"/>
          </p:cNvSpPr>
          <p:nvPr>
            <p:ph type="sldNum" sz="quarter" idx="12"/>
          </p:nvPr>
        </p:nvSpPr>
        <p:spPr/>
        <p:txBody>
          <a:bodyPr/>
          <a:lstStyle/>
          <a:p>
            <a:fld id="{26AD20E6-394B-4DF0-96A5-9647FF39C943}" type="slidenum">
              <a:rPr lang="en-IN" smtClean="0"/>
              <a:t>12</a:t>
            </a:fld>
            <a:endParaRPr lang="en-IN"/>
          </a:p>
        </p:txBody>
      </p:sp>
      <p:sp>
        <p:nvSpPr>
          <p:cNvPr id="8" name="Footer Placeholder 7">
            <a:extLst>
              <a:ext uri="{FF2B5EF4-FFF2-40B4-BE49-F238E27FC236}">
                <a16:creationId xmlns:a16="http://schemas.microsoft.com/office/drawing/2014/main" id="{E345CE84-575B-CABF-71BF-1327C578392E}"/>
              </a:ext>
            </a:extLst>
          </p:cNvPr>
          <p:cNvSpPr>
            <a:spLocks noGrp="1"/>
          </p:cNvSpPr>
          <p:nvPr>
            <p:ph type="ftr" sz="quarter" idx="11"/>
          </p:nvPr>
        </p:nvSpPr>
        <p:spPr/>
        <p:txBody>
          <a:bodyPr/>
          <a:lstStyle/>
          <a:p>
            <a:r>
              <a:rPr lang="en-US"/>
              <a:t>You are not allowed to add slides to this presentation</a:t>
            </a:r>
            <a:endParaRPr lang="en-IN"/>
          </a:p>
        </p:txBody>
      </p:sp>
      <p:pic>
        <p:nvPicPr>
          <p:cNvPr id="9" name="Picture 8">
            <a:extLst>
              <a:ext uri="{FF2B5EF4-FFF2-40B4-BE49-F238E27FC236}">
                <a16:creationId xmlns:a16="http://schemas.microsoft.com/office/drawing/2014/main" id="{E103A6DE-6241-B758-5FA2-2B271CB3C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23816"/>
            <a:ext cx="2695903" cy="1268959"/>
          </a:xfrm>
          <a:prstGeom prst="rect">
            <a:avLst/>
          </a:prstGeom>
        </p:spPr>
      </p:pic>
    </p:spTree>
    <p:extLst>
      <p:ext uri="{BB962C8B-B14F-4D97-AF65-F5344CB8AC3E}">
        <p14:creationId xmlns:p14="http://schemas.microsoft.com/office/powerpoint/2010/main" val="478297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ACF08-0C6E-193F-3657-D743585859AA}"/>
              </a:ext>
            </a:extLst>
          </p:cNvPr>
          <p:cNvSpPr>
            <a:spLocks noGrp="1"/>
          </p:cNvSpPr>
          <p:nvPr>
            <p:ph type="title"/>
          </p:nvPr>
        </p:nvSpPr>
        <p:spPr>
          <a:xfrm>
            <a:off x="984504" y="410370"/>
            <a:ext cx="10515600" cy="1325563"/>
          </a:xfrm>
        </p:spPr>
        <p:txBody>
          <a:bodyPr/>
          <a:lstStyle/>
          <a:p>
            <a:pPr algn="ctr"/>
            <a:r>
              <a:rPr lang="en-IN" b="1" dirty="0"/>
              <a:t>Suggestions Given to Organization </a:t>
            </a:r>
          </a:p>
        </p:txBody>
      </p:sp>
      <p:sp>
        <p:nvSpPr>
          <p:cNvPr id="3" name="Content Placeholder 2">
            <a:extLst>
              <a:ext uri="{FF2B5EF4-FFF2-40B4-BE49-F238E27FC236}">
                <a16:creationId xmlns:a16="http://schemas.microsoft.com/office/drawing/2014/main" id="{59422733-B7F1-425D-B028-4AA9132AFB18}"/>
              </a:ext>
            </a:extLst>
          </p:cNvPr>
          <p:cNvSpPr>
            <a:spLocks noGrp="1"/>
          </p:cNvSpPr>
          <p:nvPr>
            <p:ph idx="1"/>
          </p:nvPr>
        </p:nvSpPr>
        <p:spPr/>
        <p:txBody>
          <a:bodyPr>
            <a:normAutofit/>
          </a:bodyPr>
          <a:lstStyle/>
          <a:p>
            <a:pPr marL="0" indent="0">
              <a:buNone/>
            </a:pPr>
            <a:r>
              <a:rPr lang="en-IN" sz="1600" dirty="0"/>
              <a:t>•Connect patients facing similar challenges for peer support through targeted WhatsApp groups.</a:t>
            </a:r>
          </a:p>
          <a:p>
            <a:pPr marL="0" indent="0">
              <a:buNone/>
            </a:pPr>
            <a:r>
              <a:rPr lang="en-IN" sz="1600" b="1" dirty="0"/>
              <a:t>      Process:</a:t>
            </a:r>
            <a:endParaRPr lang="en-IN" sz="1600" dirty="0"/>
          </a:p>
          <a:p>
            <a:pPr>
              <a:buFont typeface="+mj-lt"/>
              <a:buAutoNum type="arabicPeriod"/>
            </a:pPr>
            <a:r>
              <a:rPr lang="en-IN" sz="1600" b="1" dirty="0"/>
              <a:t>Targeted Group Invites:</a:t>
            </a:r>
            <a:r>
              <a:rPr lang="en-IN" sz="1600" dirty="0"/>
              <a:t> When sending CRM messages, identify patients with specific needs or conditions.</a:t>
            </a:r>
          </a:p>
          <a:p>
            <a:pPr>
              <a:buFont typeface="+mj-lt"/>
              <a:buAutoNum type="arabicPeriod"/>
            </a:pPr>
            <a:r>
              <a:rPr lang="en-IN" sz="1600" b="1" dirty="0"/>
              <a:t>Optional WhatsApp Group Link:</a:t>
            </a:r>
            <a:r>
              <a:rPr lang="en-IN" sz="1600" dirty="0"/>
              <a:t> Include an </a:t>
            </a:r>
            <a:r>
              <a:rPr lang="en-IN" sz="1600" b="1" dirty="0"/>
              <a:t>optional</a:t>
            </a:r>
            <a:r>
              <a:rPr lang="en-IN" sz="1600" dirty="0"/>
              <a:t> WhatsApp group link in the message relevant to the patient's situation.</a:t>
            </a:r>
          </a:p>
          <a:p>
            <a:pPr>
              <a:buFont typeface="+mj-lt"/>
              <a:buAutoNum type="arabicPeriod"/>
            </a:pPr>
            <a:r>
              <a:rPr lang="en-IN" sz="1600" b="1" dirty="0"/>
              <a:t>Admin Controls:</a:t>
            </a:r>
            <a:r>
              <a:rPr lang="en-IN" sz="1600" dirty="0"/>
              <a:t> The doctor's coordinator will manage the group. Initially, the group will be set to "only admins can message" to ensure a smooth onboarding experience.</a:t>
            </a:r>
          </a:p>
          <a:p>
            <a:pPr>
              <a:buFont typeface="+mj-lt"/>
              <a:buAutoNum type="arabicPeriod"/>
            </a:pPr>
            <a:r>
              <a:rPr lang="en-IN" sz="1600" b="1" dirty="0"/>
              <a:t>Enabling Patient Interaction:</a:t>
            </a:r>
            <a:r>
              <a:rPr lang="en-IN" sz="1600" dirty="0"/>
              <a:t> Once patients join and the group is established, the coordinator can switch the setting to "anyone can message" to facilitate peer-to-peer support.</a:t>
            </a:r>
          </a:p>
          <a:p>
            <a:pPr>
              <a:buFont typeface="+mj-lt"/>
              <a:buAutoNum type="arabicPeriod"/>
            </a:pPr>
            <a:r>
              <a:rPr lang="en-IN" sz="1600" b="1" dirty="0"/>
              <a:t>Motivation through Shared Experience:</a:t>
            </a:r>
            <a:r>
              <a:rPr lang="en-IN" sz="1600" dirty="0"/>
              <a:t> This allows patients to connect with others who have overcome similar challenges, fostering motivation and a sense of community.</a:t>
            </a:r>
          </a:p>
        </p:txBody>
      </p:sp>
      <p:sp>
        <p:nvSpPr>
          <p:cNvPr id="4" name="Footer Placeholder 3">
            <a:extLst>
              <a:ext uri="{FF2B5EF4-FFF2-40B4-BE49-F238E27FC236}">
                <a16:creationId xmlns:a16="http://schemas.microsoft.com/office/drawing/2014/main" id="{CFB24201-39E0-0177-4FEA-D5D081F0FDC8}"/>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72BD9938-85BC-B17F-0351-5385D968D40B}"/>
              </a:ext>
            </a:extLst>
          </p:cNvPr>
          <p:cNvSpPr>
            <a:spLocks noGrp="1"/>
          </p:cNvSpPr>
          <p:nvPr>
            <p:ph type="sldNum" sz="quarter" idx="12"/>
          </p:nvPr>
        </p:nvSpPr>
        <p:spPr/>
        <p:txBody>
          <a:bodyPr/>
          <a:lstStyle/>
          <a:p>
            <a:fld id="{26AD20E6-394B-4DF0-96A5-9647FF39C943}" type="slidenum">
              <a:rPr lang="en-IN" smtClean="0"/>
              <a:t>13</a:t>
            </a:fld>
            <a:endParaRPr lang="en-IN"/>
          </a:p>
        </p:txBody>
      </p:sp>
      <p:pic>
        <p:nvPicPr>
          <p:cNvPr id="6" name="Picture 5">
            <a:extLst>
              <a:ext uri="{FF2B5EF4-FFF2-40B4-BE49-F238E27FC236}">
                <a16:creationId xmlns:a16="http://schemas.microsoft.com/office/drawing/2014/main" id="{E26EE7B1-5136-58FC-218C-162FDFFC43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3816"/>
            <a:ext cx="2349062" cy="1268959"/>
          </a:xfrm>
          <a:prstGeom prst="rect">
            <a:avLst/>
          </a:prstGeom>
        </p:spPr>
      </p:pic>
    </p:spTree>
    <p:extLst>
      <p:ext uri="{BB962C8B-B14F-4D97-AF65-F5344CB8AC3E}">
        <p14:creationId xmlns:p14="http://schemas.microsoft.com/office/powerpoint/2010/main" val="2063283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a:xfrm>
            <a:off x="838200" y="-167310"/>
            <a:ext cx="10515600" cy="1325563"/>
          </a:xfrm>
        </p:spPr>
        <p:txBody>
          <a:bodyPr/>
          <a:lstStyle/>
          <a:p>
            <a:pPr algn="ctr"/>
            <a:r>
              <a:rPr lang="en-IN" b="1" dirty="0"/>
              <a:t>Pictorial Journey (1/2)</a:t>
            </a:r>
          </a:p>
        </p:txBody>
      </p:sp>
      <p:sp>
        <p:nvSpPr>
          <p:cNvPr id="4" name="Slide Number Placeholder 3">
            <a:extLst>
              <a:ext uri="{FF2B5EF4-FFF2-40B4-BE49-F238E27FC236}">
                <a16:creationId xmlns:a16="http://schemas.microsoft.com/office/drawing/2014/main" id="{AB27019A-DBE3-DD9F-379F-7EBC515DB707}"/>
              </a:ext>
            </a:extLst>
          </p:cNvPr>
          <p:cNvSpPr>
            <a:spLocks noGrp="1"/>
          </p:cNvSpPr>
          <p:nvPr>
            <p:ph type="sldNum" sz="quarter" idx="12"/>
          </p:nvPr>
        </p:nvSpPr>
        <p:spPr/>
        <p:txBody>
          <a:bodyPr/>
          <a:lstStyle/>
          <a:p>
            <a:fld id="{26AD20E6-394B-4DF0-96A5-9647FF39C943}" type="slidenum">
              <a:rPr lang="en-IN" smtClean="0"/>
              <a:t>14</a:t>
            </a:fld>
            <a:endParaRPr lang="en-IN"/>
          </a:p>
        </p:txBody>
      </p:sp>
      <p:sp>
        <p:nvSpPr>
          <p:cNvPr id="5" name="Footer Placeholder 4">
            <a:extLst>
              <a:ext uri="{FF2B5EF4-FFF2-40B4-BE49-F238E27FC236}">
                <a16:creationId xmlns:a16="http://schemas.microsoft.com/office/drawing/2014/main" id="{9B187AAF-6A0B-1393-C469-6E06803B7421}"/>
              </a:ext>
            </a:extLst>
          </p:cNvPr>
          <p:cNvSpPr>
            <a:spLocks noGrp="1"/>
          </p:cNvSpPr>
          <p:nvPr>
            <p:ph type="ftr" sz="quarter" idx="11"/>
          </p:nvPr>
        </p:nvSpPr>
        <p:spPr/>
        <p:txBody>
          <a:bodyPr/>
          <a:lstStyle/>
          <a:p>
            <a:r>
              <a:rPr lang="en-US"/>
              <a:t>You are not allowed to add slides to this presentation</a:t>
            </a:r>
            <a:endParaRPr lang="en-IN"/>
          </a:p>
        </p:txBody>
      </p:sp>
      <p:pic>
        <p:nvPicPr>
          <p:cNvPr id="7" name="Picture 6">
            <a:extLst>
              <a:ext uri="{FF2B5EF4-FFF2-40B4-BE49-F238E27FC236}">
                <a16:creationId xmlns:a16="http://schemas.microsoft.com/office/drawing/2014/main" id="{F0A9CE67-BC06-BAAB-66F2-A0B50590AD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083" y="663159"/>
            <a:ext cx="3110318" cy="5875755"/>
          </a:xfrm>
          <a:prstGeom prst="rect">
            <a:avLst/>
          </a:prstGeom>
        </p:spPr>
      </p:pic>
      <p:pic>
        <p:nvPicPr>
          <p:cNvPr id="6" name="Picture 5">
            <a:extLst>
              <a:ext uri="{FF2B5EF4-FFF2-40B4-BE49-F238E27FC236}">
                <a16:creationId xmlns:a16="http://schemas.microsoft.com/office/drawing/2014/main" id="{7C989F5D-9CB4-CE68-F31A-DC423C61FE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2672" y="842653"/>
            <a:ext cx="7772400" cy="5829300"/>
          </a:xfrm>
          <a:prstGeom prst="rect">
            <a:avLst/>
          </a:prstGeom>
        </p:spPr>
      </p:pic>
    </p:spTree>
    <p:extLst>
      <p:ext uri="{BB962C8B-B14F-4D97-AF65-F5344CB8AC3E}">
        <p14:creationId xmlns:p14="http://schemas.microsoft.com/office/powerpoint/2010/main" val="2333934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a:xfrm>
            <a:off x="838200" y="-221634"/>
            <a:ext cx="10515600" cy="1325563"/>
          </a:xfrm>
        </p:spPr>
        <p:txBody>
          <a:bodyPr/>
          <a:lstStyle/>
          <a:p>
            <a:pPr algn="ctr"/>
            <a:r>
              <a:rPr lang="en-IN" b="1" dirty="0"/>
              <a:t>Pictorial Journey (2/2)</a:t>
            </a:r>
          </a:p>
        </p:txBody>
      </p:sp>
      <p:sp>
        <p:nvSpPr>
          <p:cNvPr id="4" name="Slide Number Placeholder 3">
            <a:extLst>
              <a:ext uri="{FF2B5EF4-FFF2-40B4-BE49-F238E27FC236}">
                <a16:creationId xmlns:a16="http://schemas.microsoft.com/office/drawing/2014/main" id="{F7512292-B42A-7AC1-7086-3818B43D08E8}"/>
              </a:ext>
            </a:extLst>
          </p:cNvPr>
          <p:cNvSpPr>
            <a:spLocks noGrp="1"/>
          </p:cNvSpPr>
          <p:nvPr>
            <p:ph type="sldNum" sz="quarter" idx="12"/>
          </p:nvPr>
        </p:nvSpPr>
        <p:spPr/>
        <p:txBody>
          <a:bodyPr/>
          <a:lstStyle/>
          <a:p>
            <a:fld id="{26AD20E6-394B-4DF0-96A5-9647FF39C943}" type="slidenum">
              <a:rPr lang="en-IN" smtClean="0"/>
              <a:t>15</a:t>
            </a:fld>
            <a:endParaRPr lang="en-IN"/>
          </a:p>
        </p:txBody>
      </p:sp>
      <p:sp>
        <p:nvSpPr>
          <p:cNvPr id="5" name="Footer Placeholder 4">
            <a:extLst>
              <a:ext uri="{FF2B5EF4-FFF2-40B4-BE49-F238E27FC236}">
                <a16:creationId xmlns:a16="http://schemas.microsoft.com/office/drawing/2014/main" id="{68ABA5A0-C039-E6BF-8014-4934B4E407B2}"/>
              </a:ext>
            </a:extLst>
          </p:cNvPr>
          <p:cNvSpPr>
            <a:spLocks noGrp="1"/>
          </p:cNvSpPr>
          <p:nvPr>
            <p:ph type="ftr" sz="quarter" idx="11"/>
          </p:nvPr>
        </p:nvSpPr>
        <p:spPr/>
        <p:txBody>
          <a:bodyPr/>
          <a:lstStyle/>
          <a:p>
            <a:r>
              <a:rPr lang="en-US"/>
              <a:t>You are not allowed to add slides to this presentation</a:t>
            </a:r>
            <a:endParaRPr lang="en-IN"/>
          </a:p>
        </p:txBody>
      </p:sp>
      <p:pic>
        <p:nvPicPr>
          <p:cNvPr id="9" name="Content Placeholder 7">
            <a:extLst>
              <a:ext uri="{FF2B5EF4-FFF2-40B4-BE49-F238E27FC236}">
                <a16:creationId xmlns:a16="http://schemas.microsoft.com/office/drawing/2014/main" id="{1708979C-CF0E-2688-6DAD-20EE49A759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151165" y="1488354"/>
            <a:ext cx="5978101" cy="4483575"/>
          </a:xfrm>
        </p:spPr>
      </p:pic>
    </p:spTree>
    <p:extLst>
      <p:ext uri="{BB962C8B-B14F-4D97-AF65-F5344CB8AC3E}">
        <p14:creationId xmlns:p14="http://schemas.microsoft.com/office/powerpoint/2010/main" val="4112284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B8846-3B0A-C01A-364B-FDC8490F4A26}"/>
              </a:ext>
            </a:extLst>
          </p:cNvPr>
          <p:cNvSpPr>
            <a:spLocks noGrp="1"/>
          </p:cNvSpPr>
          <p:nvPr>
            <p:ph type="title"/>
          </p:nvPr>
        </p:nvSpPr>
        <p:spPr>
          <a:xfrm>
            <a:off x="679705" y="136523"/>
            <a:ext cx="10515600" cy="1325563"/>
          </a:xfrm>
        </p:spPr>
        <p:txBody>
          <a:bodyPr>
            <a:normAutofit/>
          </a:bodyPr>
          <a:lstStyle/>
          <a:p>
            <a:r>
              <a:rPr lang="en-US" sz="2800" b="1" dirty="0"/>
              <a:t>Suggestions given to the </a:t>
            </a:r>
            <a:r>
              <a:rPr lang="en-US" sz="2800" b="1" dirty="0" err="1"/>
              <a:t>centre</a:t>
            </a:r>
            <a:endParaRPr lang="en-US" sz="2800" b="1" dirty="0"/>
          </a:p>
        </p:txBody>
      </p:sp>
      <p:sp>
        <p:nvSpPr>
          <p:cNvPr id="3" name="Content Placeholder 2">
            <a:extLst>
              <a:ext uri="{FF2B5EF4-FFF2-40B4-BE49-F238E27FC236}">
                <a16:creationId xmlns:a16="http://schemas.microsoft.com/office/drawing/2014/main" id="{77D09D2E-ED3B-B445-100F-797B09A24B3E}"/>
              </a:ext>
            </a:extLst>
          </p:cNvPr>
          <p:cNvSpPr>
            <a:spLocks noGrp="1"/>
          </p:cNvSpPr>
          <p:nvPr>
            <p:ph idx="1"/>
          </p:nvPr>
        </p:nvSpPr>
        <p:spPr>
          <a:xfrm>
            <a:off x="301752" y="1462086"/>
            <a:ext cx="10515600" cy="4351338"/>
          </a:xfrm>
        </p:spPr>
        <p:txBody>
          <a:bodyPr>
            <a:normAutofit/>
          </a:bodyPr>
          <a:lstStyle/>
          <a:p>
            <a:pPr marL="514350" indent="-514350">
              <a:buFont typeface="+mj-lt"/>
              <a:buAutoNum type="arabicPeriod"/>
            </a:pPr>
            <a:r>
              <a:rPr lang="en-US" sz="1600" dirty="0"/>
              <a:t>To address the issue of inaccurate information at the front desk, the PHC could assign a knowledgeable staff member or implement training to improve staff awareness of clinic personnel.</a:t>
            </a:r>
          </a:p>
        </p:txBody>
      </p:sp>
      <p:sp>
        <p:nvSpPr>
          <p:cNvPr id="4" name="Footer Placeholder 3">
            <a:extLst>
              <a:ext uri="{FF2B5EF4-FFF2-40B4-BE49-F238E27FC236}">
                <a16:creationId xmlns:a16="http://schemas.microsoft.com/office/drawing/2014/main" id="{9ACC23F4-B785-F701-078A-5312171EFD78}"/>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5B38302A-2E1F-F8ED-8A92-EA7C867DF493}"/>
              </a:ext>
            </a:extLst>
          </p:cNvPr>
          <p:cNvSpPr>
            <a:spLocks noGrp="1"/>
          </p:cNvSpPr>
          <p:nvPr>
            <p:ph type="sldNum" sz="quarter" idx="12"/>
          </p:nvPr>
        </p:nvSpPr>
        <p:spPr/>
        <p:txBody>
          <a:bodyPr/>
          <a:lstStyle/>
          <a:p>
            <a:fld id="{26AD20E6-394B-4DF0-96A5-9647FF39C943}" type="slidenum">
              <a:rPr lang="en-IN" smtClean="0"/>
              <a:t>16</a:t>
            </a:fld>
            <a:endParaRPr lang="en-IN"/>
          </a:p>
        </p:txBody>
      </p:sp>
    </p:spTree>
    <p:extLst>
      <p:ext uri="{BB962C8B-B14F-4D97-AF65-F5344CB8AC3E}">
        <p14:creationId xmlns:p14="http://schemas.microsoft.com/office/powerpoint/2010/main" val="3726700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B543-DD16-00A8-C1EC-FE337C972327}"/>
              </a:ext>
            </a:extLst>
          </p:cNvPr>
          <p:cNvSpPr>
            <a:spLocks noGrp="1"/>
          </p:cNvSpPr>
          <p:nvPr>
            <p:ph type="title"/>
          </p:nvPr>
        </p:nvSpPr>
        <p:spPr/>
        <p:txBody>
          <a:bodyPr/>
          <a:lstStyle/>
          <a:p>
            <a:pPr algn="ctr"/>
            <a:r>
              <a:rPr lang="en-IN" b="1" dirty="0"/>
              <a:t>Screenshot of Approval</a:t>
            </a:r>
          </a:p>
        </p:txBody>
      </p:sp>
      <p:sp>
        <p:nvSpPr>
          <p:cNvPr id="4" name="Footer Placeholder 3">
            <a:extLst>
              <a:ext uri="{FF2B5EF4-FFF2-40B4-BE49-F238E27FC236}">
                <a16:creationId xmlns:a16="http://schemas.microsoft.com/office/drawing/2014/main" id="{0A4C53A3-3523-7375-B7CF-8CD9449B1926}"/>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56EDD3CD-7AAF-DDBA-4AB5-4451EC072935}"/>
              </a:ext>
            </a:extLst>
          </p:cNvPr>
          <p:cNvSpPr>
            <a:spLocks noGrp="1"/>
          </p:cNvSpPr>
          <p:nvPr>
            <p:ph type="sldNum" sz="quarter" idx="12"/>
          </p:nvPr>
        </p:nvSpPr>
        <p:spPr/>
        <p:txBody>
          <a:bodyPr/>
          <a:lstStyle/>
          <a:p>
            <a:fld id="{26AD20E6-394B-4DF0-96A5-9647FF39C943}" type="slidenum">
              <a:rPr lang="en-IN" smtClean="0"/>
              <a:t>2</a:t>
            </a:fld>
            <a:endParaRPr lang="en-IN"/>
          </a:p>
        </p:txBody>
      </p:sp>
      <p:pic>
        <p:nvPicPr>
          <p:cNvPr id="6" name="Content Placeholder 15">
            <a:extLst>
              <a:ext uri="{FF2B5EF4-FFF2-40B4-BE49-F238E27FC236}">
                <a16:creationId xmlns:a16="http://schemas.microsoft.com/office/drawing/2014/main" id="{71C1D79A-A0C7-4290-34B6-9AAA2090D5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7356" y="1690688"/>
            <a:ext cx="4757293" cy="4351338"/>
          </a:xfrm>
        </p:spPr>
      </p:pic>
    </p:spTree>
    <p:extLst>
      <p:ext uri="{BB962C8B-B14F-4D97-AF65-F5344CB8AC3E}">
        <p14:creationId xmlns:p14="http://schemas.microsoft.com/office/powerpoint/2010/main" val="106189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p:txBody>
          <a:bodyPr/>
          <a:lstStyle/>
          <a:p>
            <a:pPr algn="ctr"/>
            <a:r>
              <a:rPr lang="en-IN" b="1" dirty="0"/>
              <a:t>Introduction </a:t>
            </a:r>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p:txBody>
          <a:bodyPr/>
          <a:lstStyle/>
          <a:p>
            <a:pPr marL="0" indent="0">
              <a:buNone/>
            </a:pPr>
            <a:r>
              <a:rPr lang="en-US" sz="1800" dirty="0">
                <a:ea typeface="SimSun" panose="02010600030101010101" pitchFamily="2" charset="-122"/>
              </a:rPr>
              <a:t>In the world of business, CRM stands for Customer Relationship Management. In a healthcare context, this translates to </a:t>
            </a:r>
            <a:r>
              <a:rPr lang="en-US" sz="1800" b="1" dirty="0">
                <a:ea typeface="SimSun" panose="02010600030101010101" pitchFamily="2" charset="-122"/>
              </a:rPr>
              <a:t>Patient Relationship Management (PRM)</a:t>
            </a:r>
            <a:r>
              <a:rPr lang="en-US" sz="1800" dirty="0">
                <a:ea typeface="SimSun" panose="02010600030101010101" pitchFamily="2" charset="-122"/>
              </a:rPr>
              <a:t>. A CRM system is a software tool that helps hospitals manage all their interactions with patients.</a:t>
            </a:r>
            <a:endParaRPr lang="en-IN" sz="1800" dirty="0">
              <a:ea typeface="SimSun" panose="02010600030101010101" pitchFamily="2" charset="-122"/>
            </a:endParaRPr>
          </a:p>
          <a:p>
            <a:pPr marL="0" indent="0">
              <a:buNone/>
            </a:pPr>
            <a:r>
              <a:rPr lang="en-US" sz="1800" dirty="0">
                <a:ea typeface="SimSun" panose="02010600030101010101" pitchFamily="2" charset="-122"/>
              </a:rPr>
              <a:t>Here's a breakdown of how it works in hospitals:</a:t>
            </a:r>
            <a:endParaRPr lang="en-IN" sz="1800" dirty="0">
              <a:ea typeface="SimSun" panose="02010600030101010101" pitchFamily="2" charset="-122"/>
            </a:endParaRPr>
          </a:p>
          <a:p>
            <a:pPr marL="0" indent="0">
              <a:buSzPts val="1000"/>
              <a:buNone/>
              <a:tabLst>
                <a:tab pos="457222" algn="l"/>
              </a:tabLst>
            </a:pPr>
            <a:r>
              <a:rPr lang="en-US" sz="1800" b="1" dirty="0">
                <a:ea typeface="DengXian" panose="02010600030101010101" pitchFamily="2" charset="-122"/>
                <a:cs typeface="Symbol" pitchFamily="2" charset="2"/>
              </a:rPr>
              <a:t>* Focus on patients:</a:t>
            </a:r>
            <a:r>
              <a:rPr lang="en-US" sz="1800" dirty="0">
                <a:ea typeface="DengXian" panose="02010600030101010101" pitchFamily="2" charset="-122"/>
                <a:cs typeface="Symbol" pitchFamily="2" charset="2"/>
              </a:rPr>
              <a:t> While a traditional CRM concentrates on customers, a hospital CRM prioritizes patients and their healthcare journey.</a:t>
            </a:r>
            <a:endParaRPr lang="en-IN" sz="1800" dirty="0">
              <a:ea typeface="DengXian" panose="02010600030101010101" pitchFamily="2" charset="-122"/>
              <a:cs typeface="Symbol" pitchFamily="2" charset="2"/>
            </a:endParaRPr>
          </a:p>
          <a:p>
            <a:pPr marL="0" indent="0">
              <a:buSzPts val="1000"/>
              <a:buNone/>
              <a:tabLst>
                <a:tab pos="457222" algn="l"/>
              </a:tabLst>
            </a:pPr>
            <a:r>
              <a:rPr lang="en-US" sz="1800" b="1" dirty="0">
                <a:ea typeface="DengXian" panose="02010600030101010101" pitchFamily="2" charset="-122"/>
                <a:cs typeface="Symbol" pitchFamily="2" charset="2"/>
              </a:rPr>
              <a:t>* Data hub:</a:t>
            </a:r>
            <a:r>
              <a:rPr lang="en-US" sz="1800" dirty="0">
                <a:ea typeface="DengXian" panose="02010600030101010101" pitchFamily="2" charset="-122"/>
                <a:cs typeface="Symbol" pitchFamily="2" charset="2"/>
              </a:rPr>
              <a:t> It centralizes patient information, including demographics, medical history, appointment details, and communication history.</a:t>
            </a:r>
            <a:endParaRPr lang="en-IN" sz="1800" dirty="0">
              <a:ea typeface="DengXian" panose="02010600030101010101" pitchFamily="2" charset="-122"/>
              <a:cs typeface="Symbol" pitchFamily="2" charset="2"/>
            </a:endParaRPr>
          </a:p>
          <a:p>
            <a:pPr marL="0" indent="0">
              <a:buSzPts val="1000"/>
              <a:buNone/>
              <a:tabLst>
                <a:tab pos="457222" algn="l"/>
              </a:tabLst>
            </a:pPr>
            <a:r>
              <a:rPr lang="en-US" sz="1800" b="1" dirty="0">
                <a:ea typeface="DengXian" panose="02010600030101010101" pitchFamily="2" charset="-122"/>
                <a:cs typeface="Symbol" pitchFamily="2" charset="2"/>
              </a:rPr>
              <a:t>* Improved communication:</a:t>
            </a:r>
            <a:r>
              <a:rPr lang="en-US" sz="1800" dirty="0">
                <a:ea typeface="DengXian" panose="02010600030101010101" pitchFamily="2" charset="-122"/>
                <a:cs typeface="Symbol" pitchFamily="2" charset="2"/>
              </a:rPr>
              <a:t> The CRM facilitates better communication between patients and the hospital through various channels.</a:t>
            </a:r>
            <a:endParaRPr lang="en-IN" sz="1800" dirty="0">
              <a:ea typeface="DengXian" panose="02010600030101010101" pitchFamily="2" charset="-122"/>
              <a:cs typeface="Symbol" pitchFamily="2" charset="2"/>
            </a:endParaRPr>
          </a:p>
          <a:p>
            <a:endParaRPr lang="en-IN" dirty="0"/>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3</a:t>
            </a:fld>
            <a:endParaRPr lang="en-IN"/>
          </a:p>
        </p:txBody>
      </p:sp>
      <p:sp>
        <p:nvSpPr>
          <p:cNvPr id="5" name="Footer Placeholder 4">
            <a:extLst>
              <a:ext uri="{FF2B5EF4-FFF2-40B4-BE49-F238E27FC236}">
                <a16:creationId xmlns:a16="http://schemas.microsoft.com/office/drawing/2014/main" id="{F264D377-7310-FC9A-E728-3B686E1BEA5E}"/>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23816"/>
            <a:ext cx="2695903" cy="1268959"/>
          </a:xfrm>
          <a:prstGeom prst="rect">
            <a:avLst/>
          </a:prstGeom>
        </p:spPr>
      </p:pic>
    </p:spTree>
    <p:extLst>
      <p:ext uri="{BB962C8B-B14F-4D97-AF65-F5344CB8AC3E}">
        <p14:creationId xmlns:p14="http://schemas.microsoft.com/office/powerpoint/2010/main" val="233906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51033-92AE-7D44-CA2A-465B196100C4}"/>
              </a:ext>
            </a:extLst>
          </p:cNvPr>
          <p:cNvSpPr>
            <a:spLocks noGrp="1"/>
          </p:cNvSpPr>
          <p:nvPr>
            <p:ph type="title"/>
          </p:nvPr>
        </p:nvSpPr>
        <p:spPr/>
        <p:txBody>
          <a:bodyPr/>
          <a:lstStyle/>
          <a:p>
            <a:pPr algn="ctr"/>
            <a:r>
              <a:rPr lang="en-IN" b="1" dirty="0"/>
              <a:t>Introduction </a:t>
            </a:r>
          </a:p>
        </p:txBody>
      </p:sp>
      <p:sp>
        <p:nvSpPr>
          <p:cNvPr id="4" name="Slide Number Placeholder 3">
            <a:extLst>
              <a:ext uri="{FF2B5EF4-FFF2-40B4-BE49-F238E27FC236}">
                <a16:creationId xmlns:a16="http://schemas.microsoft.com/office/drawing/2014/main" id="{CE1DBDCD-BFFD-B18E-0A9A-B5A0A5A5AF5C}"/>
              </a:ext>
            </a:extLst>
          </p:cNvPr>
          <p:cNvSpPr>
            <a:spLocks noGrp="1"/>
          </p:cNvSpPr>
          <p:nvPr>
            <p:ph type="sldNum" sz="quarter" idx="12"/>
          </p:nvPr>
        </p:nvSpPr>
        <p:spPr/>
        <p:txBody>
          <a:bodyPr/>
          <a:lstStyle/>
          <a:p>
            <a:fld id="{26AD20E6-394B-4DF0-96A5-9647FF39C943}" type="slidenum">
              <a:rPr lang="en-IN" smtClean="0"/>
              <a:t>4</a:t>
            </a:fld>
            <a:endParaRPr lang="en-IN" dirty="0"/>
          </a:p>
        </p:txBody>
      </p:sp>
      <p:sp>
        <p:nvSpPr>
          <p:cNvPr id="5" name="Footer Placeholder 4">
            <a:extLst>
              <a:ext uri="{FF2B5EF4-FFF2-40B4-BE49-F238E27FC236}">
                <a16:creationId xmlns:a16="http://schemas.microsoft.com/office/drawing/2014/main" id="{52F928C2-B1A0-B0B5-6B55-B107C607F64A}"/>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007830A4-8A9B-0EBD-A18C-FE6C0AF23F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60392"/>
            <a:ext cx="2695903" cy="1268959"/>
          </a:xfrm>
          <a:prstGeom prst="rect">
            <a:avLst/>
          </a:prstGeom>
        </p:spPr>
      </p:pic>
      <p:sp>
        <p:nvSpPr>
          <p:cNvPr id="18" name="Content Placeholder 17">
            <a:extLst>
              <a:ext uri="{FF2B5EF4-FFF2-40B4-BE49-F238E27FC236}">
                <a16:creationId xmlns:a16="http://schemas.microsoft.com/office/drawing/2014/main" id="{0E6E6565-B0EC-D428-49D3-057AD8655582}"/>
              </a:ext>
            </a:extLst>
          </p:cNvPr>
          <p:cNvSpPr>
            <a:spLocks noGrp="1"/>
          </p:cNvSpPr>
          <p:nvPr>
            <p:ph idx="1"/>
          </p:nvPr>
        </p:nvSpPr>
        <p:spPr/>
        <p:txBody>
          <a:bodyPr>
            <a:normAutofit/>
          </a:bodyPr>
          <a:lstStyle/>
          <a:p>
            <a:pPr marL="0" indent="0">
              <a:buNone/>
            </a:pPr>
            <a:r>
              <a:rPr lang="en-US" sz="1700" dirty="0"/>
              <a:t>The specific stages for funnel development can vary depending on the business and industry, but some common ones include:</a:t>
            </a:r>
          </a:p>
          <a:p>
            <a:r>
              <a:rPr lang="en-US" sz="1700" dirty="0"/>
              <a:t> </a:t>
            </a:r>
            <a:r>
              <a:rPr lang="en-US" sz="1700" b="1" dirty="0"/>
              <a:t>Awareness: </a:t>
            </a:r>
            <a:r>
              <a:rPr lang="en-US" sz="1700" dirty="0"/>
              <a:t>This is the widest part of the funnel, where potential customers become aware of our brand through marketing efforts, social media presence, or word-of-mouth.</a:t>
            </a:r>
          </a:p>
          <a:p>
            <a:r>
              <a:rPr lang="en-US" sz="1700" dirty="0"/>
              <a:t> </a:t>
            </a:r>
            <a:r>
              <a:rPr lang="en-US" sz="1700" b="1" dirty="0"/>
              <a:t>Interest: </a:t>
            </a:r>
            <a:r>
              <a:rPr lang="en-US" sz="1700" dirty="0"/>
              <a:t>Here, potential customers show some level of interest in our product or service. They might visit our website, download a brochure, or attend a webinar.</a:t>
            </a:r>
          </a:p>
          <a:p>
            <a:r>
              <a:rPr lang="en-US" sz="1700" b="1" dirty="0"/>
              <a:t>Consideration: </a:t>
            </a:r>
            <a:r>
              <a:rPr lang="en-US" sz="1700" dirty="0"/>
              <a:t>This stage involves actively evaluating our offerings against competitors. Customers might compare features, prices, or read reviews.</a:t>
            </a:r>
          </a:p>
          <a:p>
            <a:r>
              <a:rPr lang="en-US" sz="1700" b="1" dirty="0"/>
              <a:t>Decision: </a:t>
            </a:r>
            <a:r>
              <a:rPr lang="en-US" sz="1700" dirty="0"/>
              <a:t>This is the narrowest part of the funnel, where the customer decides to purchase our product or service.</a:t>
            </a:r>
          </a:p>
          <a:p>
            <a:r>
              <a:rPr lang="en-US" sz="1700" dirty="0"/>
              <a:t> </a:t>
            </a:r>
            <a:r>
              <a:rPr lang="en-US" sz="1700" b="1" dirty="0"/>
              <a:t>Retention: </a:t>
            </a:r>
            <a:r>
              <a:rPr lang="en-US" sz="1700" dirty="0"/>
              <a:t>The ideal outcome! Here, we focus on keeping customers happy and encouraging repeat business. This might involve loyalty programs, post-purchase support, or personalized marketing campaigns</a:t>
            </a:r>
          </a:p>
        </p:txBody>
      </p:sp>
    </p:spTree>
    <p:extLst>
      <p:ext uri="{BB962C8B-B14F-4D97-AF65-F5344CB8AC3E}">
        <p14:creationId xmlns:p14="http://schemas.microsoft.com/office/powerpoint/2010/main" val="4156150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p:txBody>
          <a:bodyPr/>
          <a:lstStyle/>
          <a:p>
            <a:pPr algn="ctr"/>
            <a:r>
              <a:rPr lang="en-IN" b="1" dirty="0"/>
              <a:t>Objectives of Your Study</a:t>
            </a:r>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5</a:t>
            </a:fld>
            <a:endParaRPr lang="en-IN"/>
          </a:p>
        </p:txBody>
      </p:sp>
      <p:sp>
        <p:nvSpPr>
          <p:cNvPr id="5" name="Footer Placeholder 4">
            <a:extLst>
              <a:ext uri="{FF2B5EF4-FFF2-40B4-BE49-F238E27FC236}">
                <a16:creationId xmlns:a16="http://schemas.microsoft.com/office/drawing/2014/main" id="{8844328F-626B-70E2-D0C5-F16A1E592868}"/>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59DE848F-23EA-DD10-7CA9-E5A35CA4C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23816"/>
            <a:ext cx="2695903" cy="1268959"/>
          </a:xfrm>
          <a:prstGeom prst="rect">
            <a:avLst/>
          </a:prstGeom>
        </p:spPr>
      </p:pic>
      <p:sp>
        <p:nvSpPr>
          <p:cNvPr id="7" name="Text Box 2">
            <a:extLst>
              <a:ext uri="{FF2B5EF4-FFF2-40B4-BE49-F238E27FC236}">
                <a16:creationId xmlns:a16="http://schemas.microsoft.com/office/drawing/2014/main" id="{42B26CA2-8D63-E9CD-EAA6-F0F642FB2873}"/>
              </a:ext>
            </a:extLst>
          </p:cNvPr>
          <p:cNvSpPr txBox="1">
            <a:spLocks noGrp="1"/>
          </p:cNvSpPr>
          <p:nvPr>
            <p:ph idx="1"/>
          </p:nvPr>
        </p:nvSpPr>
        <p:spPr>
          <a:xfrm>
            <a:off x="838200" y="1825625"/>
            <a:ext cx="10515600" cy="2412968"/>
          </a:xfrm>
          <a:prstGeom prst="rect">
            <a:avLst/>
          </a:prstGeom>
          <a:noFill/>
        </p:spPr>
        <p:txBody>
          <a:bodyPr wrap="square" rtlCol="0">
            <a:spAutoFit/>
          </a:bodyPr>
          <a:lstStyle/>
          <a:p>
            <a:pPr marL="0" indent="0">
              <a:buNone/>
            </a:pPr>
            <a:r>
              <a:rPr lang="en-US" sz="1600" dirty="0"/>
              <a:t>* Improve the patient’s journey</a:t>
            </a:r>
          </a:p>
          <a:p>
            <a:pPr marL="0" indent="0">
              <a:buNone/>
            </a:pPr>
            <a:r>
              <a:rPr lang="en-US" sz="1600" dirty="0"/>
              <a:t>* Increase patient's retention</a:t>
            </a:r>
          </a:p>
          <a:p>
            <a:pPr marL="0" indent="0">
              <a:buNone/>
            </a:pPr>
            <a:r>
              <a:rPr lang="en-US" sz="1600" dirty="0"/>
              <a:t>* Lower patient’s acquisition cost</a:t>
            </a:r>
          </a:p>
          <a:p>
            <a:pPr marL="0" indent="0">
              <a:buNone/>
            </a:pPr>
            <a:r>
              <a:rPr lang="en-US" sz="1600" dirty="0"/>
              <a:t>* Improve operational efficiency</a:t>
            </a:r>
          </a:p>
          <a:p>
            <a:pPr marL="0" indent="0">
              <a:buNone/>
            </a:pPr>
            <a:r>
              <a:rPr lang="en-US" sz="1600" dirty="0"/>
              <a:t>* Improve patient’s satisfaction</a:t>
            </a:r>
          </a:p>
          <a:p>
            <a:pPr marL="0" indent="0">
              <a:buNone/>
            </a:pPr>
            <a:r>
              <a:rPr lang="en-US" sz="1600" i="1" dirty="0"/>
              <a:t>* </a:t>
            </a:r>
            <a:r>
              <a:rPr lang="en-US" sz="1600" dirty="0"/>
              <a:t>Expand Patient’s base</a:t>
            </a:r>
          </a:p>
          <a:p>
            <a:pPr marL="0" indent="0">
              <a:buNone/>
            </a:pPr>
            <a:r>
              <a:rPr lang="en-US" sz="1600" dirty="0"/>
              <a:t>* Building long term relationship with patients</a:t>
            </a:r>
          </a:p>
        </p:txBody>
      </p:sp>
    </p:spTree>
    <p:extLst>
      <p:ext uri="{BB962C8B-B14F-4D97-AF65-F5344CB8AC3E}">
        <p14:creationId xmlns:p14="http://schemas.microsoft.com/office/powerpoint/2010/main" val="354468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a:xfrm>
            <a:off x="917713" y="744293"/>
            <a:ext cx="10515600" cy="1325563"/>
          </a:xfrm>
        </p:spPr>
        <p:txBody>
          <a:bodyPr/>
          <a:lstStyle/>
          <a:p>
            <a:pPr algn="ctr"/>
            <a:r>
              <a:rPr lang="en-IN" b="1" dirty="0"/>
              <a:t>Methodology </a:t>
            </a:r>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6</a:t>
            </a:fld>
            <a:endParaRPr lang="en-IN"/>
          </a:p>
        </p:txBody>
      </p:sp>
      <p:sp>
        <p:nvSpPr>
          <p:cNvPr id="5" name="Footer Placeholder 4">
            <a:extLst>
              <a:ext uri="{FF2B5EF4-FFF2-40B4-BE49-F238E27FC236}">
                <a16:creationId xmlns:a16="http://schemas.microsoft.com/office/drawing/2014/main" id="{13826005-CE28-7D60-D38A-A20359BF8D20}"/>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096665F7-D441-D56F-3223-09638E620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23816"/>
            <a:ext cx="2695903" cy="1268959"/>
          </a:xfrm>
          <a:prstGeom prst="rect">
            <a:avLst/>
          </a:prstGeom>
        </p:spPr>
      </p:pic>
      <p:sp>
        <p:nvSpPr>
          <p:cNvPr id="7" name="Text Box 6">
            <a:extLst>
              <a:ext uri="{FF2B5EF4-FFF2-40B4-BE49-F238E27FC236}">
                <a16:creationId xmlns:a16="http://schemas.microsoft.com/office/drawing/2014/main" id="{EAA392AF-E215-8B1A-D71B-26873368BBF7}"/>
              </a:ext>
            </a:extLst>
          </p:cNvPr>
          <p:cNvSpPr txBox="1">
            <a:spLocks noGrp="1"/>
          </p:cNvSpPr>
          <p:nvPr>
            <p:ph idx="1"/>
          </p:nvPr>
        </p:nvSpPr>
        <p:spPr>
          <a:xfrm>
            <a:off x="1136374" y="2141537"/>
            <a:ext cx="10515600" cy="4351338"/>
          </a:xfrm>
          <a:prstGeom prst="rect">
            <a:avLst/>
          </a:prstGeom>
          <a:noFill/>
        </p:spPr>
        <p:txBody>
          <a:bodyPr wrap="square" rtlCol="0">
            <a:noAutofit/>
          </a:bodyPr>
          <a:lstStyle/>
          <a:p>
            <a:pPr marL="0" indent="0">
              <a:buNone/>
            </a:pPr>
            <a:r>
              <a:rPr lang="en-US" sz="1600" dirty="0"/>
              <a:t>1) Define Goals and needs- Identify goals, understanding user needs</a:t>
            </a:r>
          </a:p>
          <a:p>
            <a:pPr marL="0" indent="0">
              <a:buNone/>
            </a:pPr>
            <a:r>
              <a:rPr lang="en-US" sz="1600" dirty="0"/>
              <a:t>2) Select a CRM system- Research options, consider integrations</a:t>
            </a:r>
          </a:p>
          <a:p>
            <a:pPr marL="0" indent="0">
              <a:buNone/>
            </a:pPr>
            <a:r>
              <a:rPr lang="en-US" sz="1600" dirty="0"/>
              <a:t>3) Project planning and Implementation- Assemble a project team, data migration, system configuration</a:t>
            </a:r>
          </a:p>
          <a:p>
            <a:pPr marL="0" indent="0">
              <a:buNone/>
            </a:pPr>
            <a:r>
              <a:rPr lang="en-US" sz="1600" dirty="0"/>
              <a:t>4) User Training and Adoption</a:t>
            </a:r>
          </a:p>
          <a:p>
            <a:pPr marL="0" indent="0">
              <a:buNone/>
            </a:pPr>
            <a:r>
              <a:rPr lang="en-US" sz="1600" dirty="0"/>
              <a:t>5) Ongoing Support and Monitoring- Technical support, Data analysis, system updates</a:t>
            </a:r>
          </a:p>
          <a:p>
            <a:pPr marL="0" indent="0">
              <a:buNone/>
            </a:pPr>
            <a:r>
              <a:rPr lang="en-US" sz="1600" dirty="0"/>
              <a:t>6) Additional considerations- Data privacy and security, Workflow integration, Patient portal</a:t>
            </a:r>
          </a:p>
        </p:txBody>
      </p:sp>
    </p:spTree>
    <p:extLst>
      <p:ext uri="{BB962C8B-B14F-4D97-AF65-F5344CB8AC3E}">
        <p14:creationId xmlns:p14="http://schemas.microsoft.com/office/powerpoint/2010/main" val="45910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1507C2B-C001-D08F-B3FA-2F52ABB4CD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2" y="401447"/>
            <a:ext cx="6890839" cy="2741191"/>
          </a:xfrm>
        </p:spPr>
      </p:pic>
      <p:sp>
        <p:nvSpPr>
          <p:cNvPr id="4" name="Footer Placeholder 3">
            <a:extLst>
              <a:ext uri="{FF2B5EF4-FFF2-40B4-BE49-F238E27FC236}">
                <a16:creationId xmlns:a16="http://schemas.microsoft.com/office/drawing/2014/main" id="{F3B570E0-3FA5-2FF4-9FCD-8E33C14544F6}"/>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41472C6C-A265-DC78-E50A-C28E57DF18E0}"/>
              </a:ext>
            </a:extLst>
          </p:cNvPr>
          <p:cNvSpPr>
            <a:spLocks noGrp="1"/>
          </p:cNvSpPr>
          <p:nvPr>
            <p:ph type="sldNum" sz="quarter" idx="12"/>
          </p:nvPr>
        </p:nvSpPr>
        <p:spPr/>
        <p:txBody>
          <a:bodyPr/>
          <a:lstStyle/>
          <a:p>
            <a:fld id="{26AD20E6-394B-4DF0-96A5-9647FF39C943}" type="slidenum">
              <a:rPr lang="en-IN" smtClean="0"/>
              <a:t>7</a:t>
            </a:fld>
            <a:endParaRPr lang="en-IN"/>
          </a:p>
        </p:txBody>
      </p:sp>
      <p:pic>
        <p:nvPicPr>
          <p:cNvPr id="9" name="Picture 8">
            <a:extLst>
              <a:ext uri="{FF2B5EF4-FFF2-40B4-BE49-F238E27FC236}">
                <a16:creationId xmlns:a16="http://schemas.microsoft.com/office/drawing/2014/main" id="{DE266EA0-8C43-3F68-6992-C43B4FF214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3428202"/>
            <a:ext cx="6811538" cy="2642580"/>
          </a:xfrm>
          <a:prstGeom prst="rect">
            <a:avLst/>
          </a:prstGeom>
        </p:spPr>
      </p:pic>
    </p:spTree>
    <p:extLst>
      <p:ext uri="{BB962C8B-B14F-4D97-AF65-F5344CB8AC3E}">
        <p14:creationId xmlns:p14="http://schemas.microsoft.com/office/powerpoint/2010/main" val="3757563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t> Expected Results</a:t>
            </a:r>
          </a:p>
        </p:txBody>
      </p:sp>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p:txBody>
          <a:bodyPr>
            <a:normAutofit fontScale="55000" lnSpcReduction="20000"/>
          </a:bodyPr>
          <a:lstStyle/>
          <a:p>
            <a:pPr marL="0" indent="0">
              <a:buNone/>
            </a:pPr>
            <a:r>
              <a:rPr lang="en-IN" sz="2900" dirty="0"/>
              <a:t>• Increased patient engagement</a:t>
            </a:r>
          </a:p>
          <a:p>
            <a:pPr marL="514374" indent="-514374">
              <a:buAutoNum type="arabicParenR"/>
            </a:pPr>
            <a:r>
              <a:rPr lang="en-IN" sz="2900" dirty="0"/>
              <a:t>Improved appointment scheduling</a:t>
            </a:r>
          </a:p>
          <a:p>
            <a:pPr marL="514374" indent="-514374">
              <a:buAutoNum type="arabicParenR"/>
            </a:pPr>
            <a:r>
              <a:rPr lang="en-IN" sz="2900" dirty="0"/>
              <a:t>Higher patient satisfaction</a:t>
            </a:r>
          </a:p>
          <a:p>
            <a:pPr marL="514374" indent="-514374">
              <a:buAutoNum type="arabicParenR"/>
            </a:pPr>
            <a:r>
              <a:rPr lang="en-IN" sz="2900" dirty="0"/>
              <a:t>Enhanced preventive care</a:t>
            </a:r>
          </a:p>
          <a:p>
            <a:pPr marL="0" indent="0">
              <a:buNone/>
            </a:pPr>
            <a:endParaRPr lang="en-IN" sz="2900" dirty="0"/>
          </a:p>
          <a:p>
            <a:pPr marL="0" indent="0">
              <a:buNone/>
            </a:pPr>
            <a:r>
              <a:rPr lang="en-IN" sz="2900" dirty="0"/>
              <a:t>• Improved operational efficiency</a:t>
            </a:r>
          </a:p>
          <a:p>
            <a:pPr marL="514374" indent="-514374">
              <a:buAutoNum type="arabicParenR"/>
            </a:pPr>
            <a:r>
              <a:rPr lang="en-IN" sz="2900" dirty="0"/>
              <a:t>Streamlined communication</a:t>
            </a:r>
          </a:p>
          <a:p>
            <a:pPr marL="514374" indent="-514374">
              <a:buAutoNum type="arabicParenR"/>
            </a:pPr>
            <a:r>
              <a:rPr lang="en-IN" sz="2900" dirty="0"/>
              <a:t> Data-driven decision making</a:t>
            </a:r>
          </a:p>
          <a:p>
            <a:pPr marL="514374" indent="-514374">
              <a:buAutoNum type="arabicParenR"/>
            </a:pPr>
            <a:r>
              <a:rPr lang="en-IN" sz="2900" dirty="0"/>
              <a:t> Reduced administrative burden</a:t>
            </a:r>
          </a:p>
          <a:p>
            <a:pPr marL="0" indent="0">
              <a:buNone/>
            </a:pPr>
            <a:endParaRPr lang="en-IN" sz="2900" dirty="0"/>
          </a:p>
          <a:p>
            <a:pPr marL="0" indent="0">
              <a:buNone/>
            </a:pPr>
            <a:r>
              <a:rPr lang="en-IN" sz="2900" dirty="0"/>
              <a:t>•Positive business outcomes</a:t>
            </a:r>
          </a:p>
          <a:p>
            <a:pPr marL="514374" indent="-514374">
              <a:buAutoNum type="arabicParenR"/>
            </a:pPr>
            <a:r>
              <a:rPr lang="en-IN" sz="2900" dirty="0"/>
              <a:t>Increased patient retention</a:t>
            </a:r>
          </a:p>
          <a:p>
            <a:pPr marL="514374" indent="-514374">
              <a:buAutoNum type="arabicParenR"/>
            </a:pPr>
            <a:r>
              <a:rPr lang="en-IN" sz="2900" dirty="0"/>
              <a:t>Boosted revenue</a:t>
            </a:r>
          </a:p>
          <a:p>
            <a:pPr marL="514374" indent="-514374">
              <a:buAutoNum type="arabicParenR"/>
            </a:pPr>
            <a:r>
              <a:rPr lang="en-IN" sz="2900" dirty="0"/>
              <a:t>Enhanced brand reputation</a:t>
            </a:r>
          </a:p>
          <a:p>
            <a:pPr marL="0" indent="0">
              <a:buNone/>
            </a:pPr>
            <a:endParaRPr lang="en-IN" dirty="0"/>
          </a:p>
        </p:txBody>
      </p:sp>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8</a:t>
            </a:fld>
            <a:endParaRPr lang="en-IN"/>
          </a:p>
        </p:txBody>
      </p:sp>
      <p:sp>
        <p:nvSpPr>
          <p:cNvPr id="5" name="Footer Placeholder 4">
            <a:extLst>
              <a:ext uri="{FF2B5EF4-FFF2-40B4-BE49-F238E27FC236}">
                <a16:creationId xmlns:a16="http://schemas.microsoft.com/office/drawing/2014/main" id="{606B1AD0-3937-0010-0111-E6BE0A3744C4}"/>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23816"/>
            <a:ext cx="2695903" cy="1268959"/>
          </a:xfrm>
          <a:prstGeom prst="rect">
            <a:avLst/>
          </a:prstGeom>
        </p:spPr>
      </p:pic>
    </p:spTree>
    <p:extLst>
      <p:ext uri="{BB962C8B-B14F-4D97-AF65-F5344CB8AC3E}">
        <p14:creationId xmlns:p14="http://schemas.microsoft.com/office/powerpoint/2010/main" val="3886725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40447-CEEA-D28D-8EBB-F7C8E662591A}"/>
              </a:ext>
            </a:extLst>
          </p:cNvPr>
          <p:cNvSpPr>
            <a:spLocks noGrp="1"/>
          </p:cNvSpPr>
          <p:nvPr>
            <p:ph type="title"/>
          </p:nvPr>
        </p:nvSpPr>
        <p:spPr/>
        <p:txBody>
          <a:bodyPr/>
          <a:lstStyle/>
          <a:p>
            <a:pPr algn="ctr"/>
            <a:r>
              <a:rPr lang="en-IN" b="1" dirty="0"/>
              <a:t>Limitations </a:t>
            </a:r>
          </a:p>
        </p:txBody>
      </p:sp>
      <p:sp>
        <p:nvSpPr>
          <p:cNvPr id="3" name="Content Placeholder 2">
            <a:extLst>
              <a:ext uri="{FF2B5EF4-FFF2-40B4-BE49-F238E27FC236}">
                <a16:creationId xmlns:a16="http://schemas.microsoft.com/office/drawing/2014/main" id="{5BB9456F-9885-DEFB-B811-6559C179D25E}"/>
              </a:ext>
            </a:extLst>
          </p:cNvPr>
          <p:cNvSpPr>
            <a:spLocks noGrp="1"/>
          </p:cNvSpPr>
          <p:nvPr>
            <p:ph idx="1"/>
          </p:nvPr>
        </p:nvSpPr>
        <p:spPr/>
        <p:txBody>
          <a:bodyPr>
            <a:normAutofit fontScale="77500" lnSpcReduction="20000"/>
          </a:bodyPr>
          <a:lstStyle/>
          <a:p>
            <a:pPr marL="0" indent="0" algn="just">
              <a:buNone/>
            </a:pPr>
            <a:r>
              <a:rPr lang="en-US" sz="2100" b="1" dirty="0">
                <a:solidFill>
                  <a:srgbClr val="000000"/>
                </a:solidFill>
                <a:ea typeface="Times New Roman" panose="02020603050405020304" pitchFamily="18" charset="0"/>
                <a:cs typeface="Times New Roman" panose="02020603050405020304" pitchFamily="18" charset="0"/>
              </a:rPr>
              <a:t>* Data limitations-</a:t>
            </a:r>
            <a:endParaRPr lang="en-IN" sz="2100" dirty="0">
              <a:ea typeface="Times New Roman" panose="02020603050405020304" pitchFamily="18" charset="0"/>
              <a:cs typeface="Times New Roman" panose="02020603050405020304" pitchFamily="18" charset="0"/>
            </a:endParaRPr>
          </a:p>
          <a:p>
            <a:pPr marL="0" indent="0" algn="just">
              <a:buNone/>
            </a:pPr>
            <a:r>
              <a:rPr lang="en-US" sz="2100" dirty="0">
                <a:solidFill>
                  <a:srgbClr val="000000"/>
                </a:solidFill>
                <a:ea typeface="Times New Roman" panose="02020603050405020304" pitchFamily="18" charset="0"/>
                <a:cs typeface="Times New Roman" panose="02020603050405020304" pitchFamily="18" charset="0"/>
              </a:rPr>
              <a:t> Traditional CRM’s are primarily designed for sales and marketing, and may not capture the specific healthcare data needed for patient engagement. This could include appointment history, treatment plans, medication adherence and patient reported outcomes.</a:t>
            </a:r>
            <a:endParaRPr lang="en-IN" sz="2100" dirty="0">
              <a:ea typeface="Times New Roman" panose="02020603050405020304" pitchFamily="18" charset="0"/>
              <a:cs typeface="Times New Roman" panose="02020603050405020304" pitchFamily="18" charset="0"/>
            </a:endParaRPr>
          </a:p>
          <a:p>
            <a:pPr marL="0" indent="0" algn="just">
              <a:buNone/>
            </a:pPr>
            <a:r>
              <a:rPr lang="en-US" sz="2100" dirty="0">
                <a:solidFill>
                  <a:srgbClr val="000000"/>
                </a:solidFill>
                <a:ea typeface="Times New Roman" panose="02020603050405020304" pitchFamily="18" charset="0"/>
                <a:cs typeface="Times New Roman" panose="02020603050405020304" pitchFamily="18" charset="0"/>
              </a:rPr>
              <a:t> </a:t>
            </a:r>
            <a:endParaRPr lang="en-IN" sz="2100" dirty="0">
              <a:ea typeface="Times New Roman" panose="02020603050405020304" pitchFamily="18" charset="0"/>
              <a:cs typeface="Times New Roman" panose="02020603050405020304" pitchFamily="18" charset="0"/>
            </a:endParaRPr>
          </a:p>
          <a:p>
            <a:pPr marL="0" indent="0" algn="just">
              <a:buNone/>
            </a:pPr>
            <a:r>
              <a:rPr lang="en-US" sz="2100" b="1" dirty="0">
                <a:solidFill>
                  <a:srgbClr val="000000"/>
                </a:solidFill>
                <a:ea typeface="Times New Roman" panose="02020603050405020304" pitchFamily="18" charset="0"/>
                <a:cs typeface="Times New Roman" panose="02020603050405020304" pitchFamily="18" charset="0"/>
              </a:rPr>
              <a:t>* Segmentation capabilities- </a:t>
            </a:r>
            <a:endParaRPr lang="en-IN" sz="2100" dirty="0">
              <a:ea typeface="Times New Roman" panose="02020603050405020304" pitchFamily="18" charset="0"/>
              <a:cs typeface="Times New Roman" panose="02020603050405020304" pitchFamily="18" charset="0"/>
            </a:endParaRPr>
          </a:p>
          <a:p>
            <a:pPr marL="0" indent="0" algn="just">
              <a:buNone/>
            </a:pPr>
            <a:r>
              <a:rPr lang="en-US" sz="2100" dirty="0">
                <a:solidFill>
                  <a:srgbClr val="000000"/>
                </a:solidFill>
                <a:ea typeface="Times New Roman" panose="02020603050405020304" pitchFamily="18" charset="0"/>
                <a:cs typeface="Times New Roman" panose="02020603050405020304" pitchFamily="18" charset="0"/>
              </a:rPr>
              <a:t>Segmenting patients based on their unique needs and demographics might be limited in a CRM. Advanced healthcare CRM systems might offer some segmentation features, but they may not be as sophisticated as dedicated patient engagement platforms.</a:t>
            </a:r>
            <a:endParaRPr lang="en-IN" sz="2100" dirty="0">
              <a:ea typeface="Times New Roman" panose="02020603050405020304" pitchFamily="18" charset="0"/>
              <a:cs typeface="Times New Roman" panose="02020603050405020304" pitchFamily="18" charset="0"/>
            </a:endParaRPr>
          </a:p>
          <a:p>
            <a:pPr marL="0" indent="0" algn="just">
              <a:buNone/>
            </a:pPr>
            <a:r>
              <a:rPr lang="en-US" sz="2100" b="1" dirty="0">
                <a:solidFill>
                  <a:srgbClr val="000000"/>
                </a:solidFill>
                <a:ea typeface="Times New Roman" panose="02020603050405020304" pitchFamily="18" charset="0"/>
                <a:cs typeface="Times New Roman" panose="02020603050405020304" pitchFamily="18" charset="0"/>
              </a:rPr>
              <a:t> </a:t>
            </a:r>
            <a:endParaRPr lang="en-IN" sz="2100" dirty="0">
              <a:ea typeface="Times New Roman" panose="02020603050405020304" pitchFamily="18" charset="0"/>
              <a:cs typeface="Times New Roman" panose="02020603050405020304" pitchFamily="18" charset="0"/>
            </a:endParaRPr>
          </a:p>
          <a:p>
            <a:pPr marL="0" indent="0" algn="just">
              <a:buNone/>
            </a:pPr>
            <a:r>
              <a:rPr lang="en-US" sz="2100" b="1" dirty="0">
                <a:solidFill>
                  <a:srgbClr val="000000"/>
                </a:solidFill>
                <a:ea typeface="Times New Roman" panose="02020603050405020304" pitchFamily="18" charset="0"/>
                <a:cs typeface="Times New Roman" panose="02020603050405020304" pitchFamily="18" charset="0"/>
              </a:rPr>
              <a:t>* Engagement channel limitations-</a:t>
            </a:r>
            <a:endParaRPr lang="en-IN" sz="2100" dirty="0">
              <a:ea typeface="Times New Roman" panose="02020603050405020304" pitchFamily="18" charset="0"/>
              <a:cs typeface="Times New Roman" panose="02020603050405020304" pitchFamily="18" charset="0"/>
            </a:endParaRPr>
          </a:p>
          <a:p>
            <a:pPr marL="0" indent="0" algn="just">
              <a:buNone/>
            </a:pPr>
            <a:r>
              <a:rPr lang="en-US" sz="2100" dirty="0">
                <a:solidFill>
                  <a:srgbClr val="000000"/>
                </a:solidFill>
                <a:ea typeface="Times New Roman" panose="02020603050405020304" pitchFamily="18" charset="0"/>
                <a:cs typeface="Times New Roman" panose="02020603050405020304" pitchFamily="18" charset="0"/>
              </a:rPr>
              <a:t>CRMs typically focus on email and phone communication. however, effective patient engagement often required a multi-channel approach that includes text messaging, appointment reminders, educational content and patient portal access. Integrating  these channels with a CRM can be complex.</a:t>
            </a:r>
            <a:endParaRPr lang="en-IN" sz="2100" dirty="0">
              <a:ea typeface="Times New Roman" panose="02020603050405020304" pitchFamily="18" charset="0"/>
              <a:cs typeface="Times New Roman" panose="02020603050405020304" pitchFamily="18" charset="0"/>
            </a:endParaRPr>
          </a:p>
          <a:p>
            <a:pPr marL="0" indent="0" algn="just">
              <a:buNone/>
            </a:pPr>
            <a:r>
              <a:rPr lang="en-US" sz="2100" b="1" dirty="0">
                <a:solidFill>
                  <a:srgbClr val="000000"/>
                </a:solidFill>
                <a:ea typeface="Times New Roman" panose="02020603050405020304" pitchFamily="18" charset="0"/>
                <a:cs typeface="Times New Roman" panose="02020603050405020304" pitchFamily="18" charset="0"/>
              </a:rPr>
              <a:t> </a:t>
            </a:r>
            <a:endParaRPr lang="en-IN" sz="2100" dirty="0">
              <a:ea typeface="Times New Roman" panose="02020603050405020304" pitchFamily="18" charset="0"/>
              <a:cs typeface="Times New Roman" panose="02020603050405020304" pitchFamily="18" charset="0"/>
            </a:endParaRPr>
          </a:p>
          <a:p>
            <a:pPr marL="0" indent="0" algn="just">
              <a:buNone/>
            </a:pPr>
            <a:r>
              <a:rPr lang="en-US" sz="2100" b="1" dirty="0">
                <a:solidFill>
                  <a:srgbClr val="000000"/>
                </a:solidFill>
                <a:ea typeface="Times New Roman" panose="02020603050405020304" pitchFamily="18" charset="0"/>
                <a:cs typeface="Times New Roman" panose="02020603050405020304" pitchFamily="18" charset="0"/>
              </a:rPr>
              <a:t>* </a:t>
            </a:r>
            <a:r>
              <a:rPr lang="en-US" sz="2100" dirty="0"/>
              <a:t>Lack of identifiers in CRM makes it difficult to send a message to the patient who reached the doctor with a specific </a:t>
            </a:r>
            <a:r>
              <a:rPr lang="en-US" sz="2100" dirty="0" err="1"/>
              <a:t>speciality</a:t>
            </a:r>
            <a:r>
              <a:rPr lang="en-US" sz="2100" dirty="0"/>
              <a:t>.</a:t>
            </a:r>
          </a:p>
          <a:p>
            <a:pPr marL="0" indent="0" algn="just">
              <a:buNone/>
            </a:pPr>
            <a:endParaRPr lang="en-IN" dirty="0"/>
          </a:p>
        </p:txBody>
      </p:sp>
      <p:sp>
        <p:nvSpPr>
          <p:cNvPr id="4" name="Footer Placeholder 3">
            <a:extLst>
              <a:ext uri="{FF2B5EF4-FFF2-40B4-BE49-F238E27FC236}">
                <a16:creationId xmlns:a16="http://schemas.microsoft.com/office/drawing/2014/main" id="{D65F059F-1630-E3D0-AD4C-1A8C473CCFCB}"/>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FC51D6A2-A91D-A976-4466-676056EBC198}"/>
              </a:ext>
            </a:extLst>
          </p:cNvPr>
          <p:cNvSpPr>
            <a:spLocks noGrp="1"/>
          </p:cNvSpPr>
          <p:nvPr>
            <p:ph type="sldNum" sz="quarter" idx="12"/>
          </p:nvPr>
        </p:nvSpPr>
        <p:spPr/>
        <p:txBody>
          <a:bodyPr/>
          <a:lstStyle/>
          <a:p>
            <a:fld id="{26AD20E6-394B-4DF0-96A5-9647FF39C943}" type="slidenum">
              <a:rPr lang="en-IN" smtClean="0"/>
              <a:t>9</a:t>
            </a:fld>
            <a:endParaRPr lang="en-IN"/>
          </a:p>
        </p:txBody>
      </p:sp>
      <p:pic>
        <p:nvPicPr>
          <p:cNvPr id="6" name="Picture 5">
            <a:extLst>
              <a:ext uri="{FF2B5EF4-FFF2-40B4-BE49-F238E27FC236}">
                <a16:creationId xmlns:a16="http://schemas.microsoft.com/office/drawing/2014/main" id="{DF8E2F2A-8773-8566-BA13-BCC1F29E4C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23816"/>
            <a:ext cx="2695903" cy="1268959"/>
          </a:xfrm>
          <a:prstGeom prst="rect">
            <a:avLst/>
          </a:prstGeom>
        </p:spPr>
      </p:pic>
    </p:spTree>
    <p:extLst>
      <p:ext uri="{BB962C8B-B14F-4D97-AF65-F5344CB8AC3E}">
        <p14:creationId xmlns:p14="http://schemas.microsoft.com/office/powerpoint/2010/main" val="1914544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1402</TotalTime>
  <Words>1777</Words>
  <Application>Microsoft Macintosh PowerPoint</Application>
  <PresentationFormat>Widescreen</PresentationFormat>
  <Paragraphs>199</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DengXian</vt:lpstr>
      <vt:lpstr>SimSun</vt:lpstr>
      <vt:lpstr>Arial</vt:lpstr>
      <vt:lpstr>Calibri</vt:lpstr>
      <vt:lpstr>Calibri Light</vt:lpstr>
      <vt:lpstr>Times New Roman</vt:lpstr>
      <vt:lpstr>Office Theme</vt:lpstr>
      <vt:lpstr>Development and deployment of focused patient engagement funnels through CRM   CK Birla Hospital, Gurugram</vt:lpstr>
      <vt:lpstr>Screenshot of Approval</vt:lpstr>
      <vt:lpstr>Introduction </vt:lpstr>
      <vt:lpstr>Introduction </vt:lpstr>
      <vt:lpstr>Objectives of Your Study</vt:lpstr>
      <vt:lpstr>Methodology </vt:lpstr>
      <vt:lpstr>PowerPoint Presentation</vt:lpstr>
      <vt:lpstr> Expected Results</vt:lpstr>
      <vt:lpstr>Limitations </vt:lpstr>
      <vt:lpstr>PowerPoint Presentation</vt:lpstr>
      <vt:lpstr>Thank You</vt:lpstr>
      <vt:lpstr>Internship Experiences</vt:lpstr>
      <vt:lpstr>Suggestions Given to Organization </vt:lpstr>
      <vt:lpstr>Pictorial Journey (1/2)</vt:lpstr>
      <vt:lpstr>Pictorial Journey (2/2)</vt:lpstr>
      <vt:lpstr>Suggestions given to the centre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Aman Gulati</cp:lastModifiedBy>
  <cp:revision>27</cp:revision>
  <dcterms:created xsi:type="dcterms:W3CDTF">2022-05-20T15:11:38Z</dcterms:created>
  <dcterms:modified xsi:type="dcterms:W3CDTF">2024-06-25T05:04:04Z</dcterms:modified>
</cp:coreProperties>
</file>