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9"/>
  </p:notesMasterIdLst>
  <p:sldIdLst>
    <p:sldId id="256" r:id="rId2"/>
    <p:sldId id="257" r:id="rId3"/>
    <p:sldId id="274" r:id="rId4"/>
    <p:sldId id="281" r:id="rId5"/>
    <p:sldId id="275" r:id="rId6"/>
    <p:sldId id="260" r:id="rId7"/>
    <p:sldId id="259" r:id="rId8"/>
    <p:sldId id="261" r:id="rId9"/>
    <p:sldId id="263" r:id="rId10"/>
    <p:sldId id="262" r:id="rId11"/>
    <p:sldId id="264" r:id="rId12"/>
    <p:sldId id="265" r:id="rId13"/>
    <p:sldId id="266" r:id="rId14"/>
    <p:sldId id="267" r:id="rId15"/>
    <p:sldId id="273" r:id="rId16"/>
    <p:sldId id="276" r:id="rId17"/>
    <p:sldId id="26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4A075-A4CA-4D55-B6C8-00C491DF10D0}" v="357" dt="2024-07-09T15:22:20.1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7" autoAdjust="0"/>
    <p:restoredTop sz="94660"/>
  </p:normalViewPr>
  <p:slideViewPr>
    <p:cSldViewPr snapToGrid="0">
      <p:cViewPr varScale="1">
        <p:scale>
          <a:sx n="59" d="100"/>
          <a:sy n="59"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B2E27-731B-44BC-B435-D8F5F5E6D17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IN"/>
        </a:p>
      </dgm:t>
    </dgm:pt>
    <dgm:pt modelId="{73EF47D4-1DED-41CD-8B89-144C8F19BEA1}" type="pres">
      <dgm:prSet presAssocID="{436B2E27-731B-44BC-B435-D8F5F5E6D17E}" presName="Name0" presStyleCnt="0">
        <dgm:presLayoutVars>
          <dgm:chMax/>
          <dgm:chPref/>
          <dgm:dir/>
          <dgm:animLvl val="lvl"/>
        </dgm:presLayoutVars>
      </dgm:prSet>
      <dgm:spPr/>
    </dgm:pt>
  </dgm:ptLst>
  <dgm:cxnLst>
    <dgm:cxn modelId="{F911CB67-8524-4967-B723-8731C40855C1}" type="presOf" srcId="{436B2E27-731B-44BC-B435-D8F5F5E6D17E}" destId="{73EF47D4-1DED-41CD-8B89-144C8F19BEA1}" srcOrd="0"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FB4EC9-EC2F-4105-AD62-BEAE24C6C8C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IN"/>
        </a:p>
      </dgm:t>
    </dgm:pt>
    <dgm:pt modelId="{65F885FF-4862-4ED3-9998-0A250B527167}">
      <dgm:prSet phldrT="[Text]"/>
      <dgm:spPr/>
      <dgm:t>
        <a:bodyPr/>
        <a:lstStyle/>
        <a:p>
          <a:r>
            <a:rPr lang="en-IN" b="1" dirty="0">
              <a:solidFill>
                <a:schemeClr val="tx1"/>
              </a:solidFill>
              <a:latin typeface="Times New Roman" panose="02020603050405020304" pitchFamily="18" charset="0"/>
              <a:cs typeface="Times New Roman" panose="02020603050405020304" pitchFamily="18" charset="0"/>
            </a:rPr>
            <a:t>PANCHAYTI RAJ &amp; GRAMEEN VIKAS YOJANA</a:t>
          </a:r>
        </a:p>
      </dgm:t>
    </dgm:pt>
    <dgm:pt modelId="{9EEA33B8-31E8-4705-A1F3-5DD77B048511}" type="parTrans" cxnId="{77322E98-0CCB-42F6-86E9-9B8F40E76BF8}">
      <dgm:prSet/>
      <dgm:spPr/>
      <dgm:t>
        <a:bodyPr/>
        <a:lstStyle/>
        <a:p>
          <a:endParaRPr lang="en-IN"/>
        </a:p>
      </dgm:t>
    </dgm:pt>
    <dgm:pt modelId="{3D696584-9E85-43E7-BE45-8F813A62C974}" type="sibTrans" cxnId="{77322E98-0CCB-42F6-86E9-9B8F40E76BF8}">
      <dgm:prSet/>
      <dgm:spPr/>
      <dgm:t>
        <a:bodyPr/>
        <a:lstStyle/>
        <a:p>
          <a:endParaRPr lang="en-IN"/>
        </a:p>
      </dgm:t>
    </dgm:pt>
    <dgm:pt modelId="{02A44C8B-BF20-460E-B03C-65087CA03CA3}">
      <dgm:prSet phldrT="[Text]"/>
      <dgm:spPr/>
      <dgm:t>
        <a:bodyPr/>
        <a:lstStyle/>
        <a:p>
          <a:r>
            <a:rPr lang="en-IN" dirty="0">
              <a:latin typeface="Times New Roman" panose="02020603050405020304" pitchFamily="18" charset="0"/>
              <a:cs typeface="Times New Roman" panose="02020603050405020304" pitchFamily="18" charset="0"/>
            </a:rPr>
            <a:t>LIMITED KNOWLEDGE ABOUTS ITS ROLE &amp; RESPONSIBILTIES FOR WOMENS </a:t>
          </a:r>
        </a:p>
      </dgm:t>
    </dgm:pt>
    <dgm:pt modelId="{4EFEB581-8F8D-4928-B5F8-A1B71BD36217}" type="parTrans" cxnId="{43C6EF4B-57AB-4155-83E5-4531B1C63679}">
      <dgm:prSet/>
      <dgm:spPr/>
      <dgm:t>
        <a:bodyPr/>
        <a:lstStyle/>
        <a:p>
          <a:endParaRPr lang="en-IN"/>
        </a:p>
      </dgm:t>
    </dgm:pt>
    <dgm:pt modelId="{C11168AC-B588-422A-A8C7-073C0CE44D16}" type="sibTrans" cxnId="{43C6EF4B-57AB-4155-83E5-4531B1C63679}">
      <dgm:prSet/>
      <dgm:spPr/>
      <dgm:t>
        <a:bodyPr/>
        <a:lstStyle/>
        <a:p>
          <a:endParaRPr lang="en-IN"/>
        </a:p>
      </dgm:t>
    </dgm:pt>
    <dgm:pt modelId="{03CBC9DF-5BD1-4B3A-92CB-9B810F6FCD49}">
      <dgm:prSet phldrT="[Text]"/>
      <dgm:spPr/>
      <dgm:t>
        <a:bodyPr/>
        <a:lstStyle/>
        <a:p>
          <a:r>
            <a:rPr lang="en-IN" b="1" dirty="0">
              <a:solidFill>
                <a:schemeClr val="tx1"/>
              </a:solidFill>
              <a:latin typeface="Times New Roman" panose="02020603050405020304" pitchFamily="18" charset="0"/>
              <a:cs typeface="Times New Roman" panose="02020603050405020304" pitchFamily="18" charset="0"/>
            </a:rPr>
            <a:t>ATAL JAL YOJANA</a:t>
          </a:r>
        </a:p>
      </dgm:t>
    </dgm:pt>
    <dgm:pt modelId="{846F9E92-E376-4302-B98E-E8449683FE11}" type="parTrans" cxnId="{FAE552BB-BA7E-4256-973F-A65859225324}">
      <dgm:prSet/>
      <dgm:spPr/>
      <dgm:t>
        <a:bodyPr/>
        <a:lstStyle/>
        <a:p>
          <a:endParaRPr lang="en-IN"/>
        </a:p>
      </dgm:t>
    </dgm:pt>
    <dgm:pt modelId="{A41BF965-BE30-4C1C-ACF4-0177DCA8DF2C}" type="sibTrans" cxnId="{FAE552BB-BA7E-4256-973F-A65859225324}">
      <dgm:prSet/>
      <dgm:spPr/>
      <dgm:t>
        <a:bodyPr/>
        <a:lstStyle/>
        <a:p>
          <a:endParaRPr lang="en-IN"/>
        </a:p>
      </dgm:t>
    </dgm:pt>
    <dgm:pt modelId="{2C345469-1DBF-434D-90E1-FD5BFD40F4E8}">
      <dgm:prSet phldrT="[Text]"/>
      <dgm:spPr/>
      <dgm:t>
        <a:bodyPr/>
        <a:lstStyle/>
        <a:p>
          <a:r>
            <a:rPr lang="en-IN" dirty="0">
              <a:latin typeface="Times New Roman" panose="02020603050405020304" pitchFamily="18" charset="0"/>
              <a:cs typeface="Times New Roman" panose="02020603050405020304" pitchFamily="18" charset="0"/>
            </a:rPr>
            <a:t>LOW AWARENESS ABOUT SCHEME OBJECTIVES &amp; BENEFITS</a:t>
          </a:r>
        </a:p>
      </dgm:t>
    </dgm:pt>
    <dgm:pt modelId="{43A5BE96-4E93-491C-8076-9C8B237733ED}" type="parTrans" cxnId="{E037F295-A46F-43AF-ADD5-E2E89025A11B}">
      <dgm:prSet/>
      <dgm:spPr/>
      <dgm:t>
        <a:bodyPr/>
        <a:lstStyle/>
        <a:p>
          <a:endParaRPr lang="en-IN"/>
        </a:p>
      </dgm:t>
    </dgm:pt>
    <dgm:pt modelId="{054F47F3-82DD-4831-B3F1-6AA4528E9B8D}" type="sibTrans" cxnId="{E037F295-A46F-43AF-ADD5-E2E89025A11B}">
      <dgm:prSet/>
      <dgm:spPr/>
      <dgm:t>
        <a:bodyPr/>
        <a:lstStyle/>
        <a:p>
          <a:endParaRPr lang="en-IN"/>
        </a:p>
      </dgm:t>
    </dgm:pt>
    <dgm:pt modelId="{B47D80DF-874E-47F3-AF09-8A4886880EA9}">
      <dgm:prSet phldrT="[Text]" custT="1"/>
      <dgm:spPr/>
      <dgm:t>
        <a:bodyPr/>
        <a:lstStyle/>
        <a:p>
          <a:r>
            <a:rPr lang="en-IN" sz="2000" b="1" dirty="0">
              <a:solidFill>
                <a:schemeClr val="tx1"/>
              </a:solidFill>
              <a:latin typeface="Times New Roman" panose="02020603050405020304" pitchFamily="18" charset="0"/>
              <a:cs typeface="Times New Roman" panose="02020603050405020304" pitchFamily="18" charset="0"/>
            </a:rPr>
            <a:t>MGNREGA</a:t>
          </a:r>
        </a:p>
      </dgm:t>
    </dgm:pt>
    <dgm:pt modelId="{DD39F246-6848-401F-AFD8-240AF9FB32E5}" type="parTrans" cxnId="{72FDC466-1CD8-4DA1-BD2F-8F2E45E05AFB}">
      <dgm:prSet/>
      <dgm:spPr/>
      <dgm:t>
        <a:bodyPr/>
        <a:lstStyle/>
        <a:p>
          <a:endParaRPr lang="en-IN"/>
        </a:p>
      </dgm:t>
    </dgm:pt>
    <dgm:pt modelId="{144F8D00-51C6-46A2-8498-401140D59FE8}" type="sibTrans" cxnId="{72FDC466-1CD8-4DA1-BD2F-8F2E45E05AFB}">
      <dgm:prSet/>
      <dgm:spPr/>
      <dgm:t>
        <a:bodyPr/>
        <a:lstStyle/>
        <a:p>
          <a:endParaRPr lang="en-IN"/>
        </a:p>
      </dgm:t>
    </dgm:pt>
    <dgm:pt modelId="{CF2C3AC7-D8A0-4428-ACA5-12BA71281C55}">
      <dgm:prSet phldrT="[Text]"/>
      <dgm:spPr/>
      <dgm:t>
        <a:bodyPr/>
        <a:lstStyle/>
        <a:p>
          <a:r>
            <a:rPr lang="en-IN" dirty="0">
              <a:latin typeface="Times New Roman" panose="02020603050405020304" pitchFamily="18" charset="0"/>
              <a:cs typeface="Times New Roman" panose="02020603050405020304" pitchFamily="18" charset="0"/>
            </a:rPr>
            <a:t>LIMITED UNDERSTANDING OF MGNREGA OPPORTUNITIES TO WOMENS</a:t>
          </a:r>
        </a:p>
      </dgm:t>
    </dgm:pt>
    <dgm:pt modelId="{D3383BA9-39BC-4FF1-85DB-365657A42479}" type="parTrans" cxnId="{247B0BB0-69A1-455E-816A-FC27A92E1896}">
      <dgm:prSet/>
      <dgm:spPr/>
      <dgm:t>
        <a:bodyPr/>
        <a:lstStyle/>
        <a:p>
          <a:endParaRPr lang="en-IN"/>
        </a:p>
      </dgm:t>
    </dgm:pt>
    <dgm:pt modelId="{A67AF674-4458-4AF4-85C2-EC366B24AFDB}" type="sibTrans" cxnId="{247B0BB0-69A1-455E-816A-FC27A92E1896}">
      <dgm:prSet/>
      <dgm:spPr/>
      <dgm:t>
        <a:bodyPr/>
        <a:lstStyle/>
        <a:p>
          <a:endParaRPr lang="en-IN"/>
        </a:p>
      </dgm:t>
    </dgm:pt>
    <dgm:pt modelId="{4A0524DF-4C9B-43EE-8F18-449BEE7EA064}">
      <dgm:prSet phldrT="[Text]"/>
      <dgm:spPr/>
      <dgm:t>
        <a:bodyPr/>
        <a:lstStyle/>
        <a:p>
          <a:r>
            <a:rPr lang="en-IN" b="1" dirty="0">
              <a:solidFill>
                <a:schemeClr val="tx1"/>
              </a:solidFill>
              <a:latin typeface="Times New Roman" panose="02020603050405020304" pitchFamily="18" charset="0"/>
              <a:cs typeface="Times New Roman" panose="02020603050405020304" pitchFamily="18" charset="0"/>
            </a:rPr>
            <a:t>NATIONAL GRAMEEN AJEEVIKA YOJANA</a:t>
          </a:r>
        </a:p>
      </dgm:t>
    </dgm:pt>
    <dgm:pt modelId="{2E35D050-97BA-41E2-BCD6-96EC529275D2}" type="parTrans" cxnId="{B3388606-9EDF-4932-98B7-EE772AB152FC}">
      <dgm:prSet/>
      <dgm:spPr/>
      <dgm:t>
        <a:bodyPr/>
        <a:lstStyle/>
        <a:p>
          <a:endParaRPr lang="en-IN"/>
        </a:p>
      </dgm:t>
    </dgm:pt>
    <dgm:pt modelId="{672E3010-E249-427B-98E7-18F116E06CA3}" type="sibTrans" cxnId="{B3388606-9EDF-4932-98B7-EE772AB152FC}">
      <dgm:prSet/>
      <dgm:spPr/>
      <dgm:t>
        <a:bodyPr/>
        <a:lstStyle/>
        <a:p>
          <a:endParaRPr lang="en-IN"/>
        </a:p>
      </dgm:t>
    </dgm:pt>
    <dgm:pt modelId="{730B2178-6F12-4BE3-AD95-26F46011FAB0}">
      <dgm:prSet phldrT="[Text]"/>
      <dgm:spPr/>
      <dgm:t>
        <a:bodyPr/>
        <a:lstStyle/>
        <a:p>
          <a:r>
            <a:rPr lang="en-IN" dirty="0">
              <a:latin typeface="Times New Roman" panose="02020603050405020304" pitchFamily="18" charset="0"/>
              <a:cs typeface="Times New Roman" panose="02020603050405020304" pitchFamily="18" charset="0"/>
            </a:rPr>
            <a:t>LACK OF AWARENESS ABOUT THIS NEW WATER MANAGEMENT CONCEPT</a:t>
          </a:r>
        </a:p>
      </dgm:t>
    </dgm:pt>
    <dgm:pt modelId="{86A875AE-AD3E-4F81-8EA2-570254A44165}" type="parTrans" cxnId="{815296CE-F757-403E-B7DC-FDBDEF63D557}">
      <dgm:prSet/>
      <dgm:spPr/>
      <dgm:t>
        <a:bodyPr/>
        <a:lstStyle/>
        <a:p>
          <a:endParaRPr lang="en-IN"/>
        </a:p>
      </dgm:t>
    </dgm:pt>
    <dgm:pt modelId="{E391EA76-8253-4713-A037-B77D157049BF}" type="sibTrans" cxnId="{815296CE-F757-403E-B7DC-FDBDEF63D557}">
      <dgm:prSet/>
      <dgm:spPr/>
      <dgm:t>
        <a:bodyPr/>
        <a:lstStyle/>
        <a:p>
          <a:endParaRPr lang="en-IN"/>
        </a:p>
      </dgm:t>
    </dgm:pt>
    <dgm:pt modelId="{6552BB0E-768B-47F8-A619-AEA9B97E13FA}">
      <dgm:prSet phldrT="[Text]"/>
      <dgm:spPr/>
      <dgm:t>
        <a:bodyPr/>
        <a:lstStyle/>
        <a:p>
          <a:r>
            <a:rPr lang="en-IN" dirty="0">
              <a:latin typeface="Times New Roman" panose="02020603050405020304" pitchFamily="18" charset="0"/>
              <a:cs typeface="Times New Roman" panose="02020603050405020304" pitchFamily="18" charset="0"/>
            </a:rPr>
            <a:t>LACK OF COMMUNITY ENGAGEMENT INNITIATIVES</a:t>
          </a:r>
        </a:p>
      </dgm:t>
    </dgm:pt>
    <dgm:pt modelId="{04AC5041-F3B1-4C24-8D01-0ADFDFA72776}" type="parTrans" cxnId="{EAF0ACB9-96B2-4A95-81CD-BE0ECC577D2F}">
      <dgm:prSet/>
      <dgm:spPr/>
      <dgm:t>
        <a:bodyPr/>
        <a:lstStyle/>
        <a:p>
          <a:endParaRPr lang="en-IN"/>
        </a:p>
      </dgm:t>
    </dgm:pt>
    <dgm:pt modelId="{5F56B86A-755A-47E3-B198-FDE2B9A2FD34}" type="sibTrans" cxnId="{EAF0ACB9-96B2-4A95-81CD-BE0ECC577D2F}">
      <dgm:prSet/>
      <dgm:spPr/>
      <dgm:t>
        <a:bodyPr/>
        <a:lstStyle/>
        <a:p>
          <a:endParaRPr lang="en-IN"/>
        </a:p>
      </dgm:t>
    </dgm:pt>
    <dgm:pt modelId="{FC664CCA-0457-407F-B512-7755B1E18ED3}">
      <dgm:prSet phldrT="[Text]"/>
      <dgm:spPr/>
      <dgm:t>
        <a:bodyPr/>
        <a:lstStyle/>
        <a:p>
          <a:r>
            <a:rPr lang="en-IN" dirty="0">
              <a:latin typeface="Times New Roman" panose="02020603050405020304" pitchFamily="18" charset="0"/>
              <a:cs typeface="Times New Roman" panose="02020603050405020304" pitchFamily="18" charset="0"/>
            </a:rPr>
            <a:t>NO KNOWLEDGE ABOUT PROCESS TO APPLY AND ENROLL</a:t>
          </a:r>
        </a:p>
      </dgm:t>
    </dgm:pt>
    <dgm:pt modelId="{3FD6027F-DE4B-44F9-85D6-B3876EB8419A}" type="parTrans" cxnId="{6DD39C1B-EB10-4F05-BE7B-1C63237E2F47}">
      <dgm:prSet/>
      <dgm:spPr/>
      <dgm:t>
        <a:bodyPr/>
        <a:lstStyle/>
        <a:p>
          <a:endParaRPr lang="en-IN"/>
        </a:p>
      </dgm:t>
    </dgm:pt>
    <dgm:pt modelId="{68F18DBD-35B2-459E-BB92-B5DA3734721C}" type="sibTrans" cxnId="{6DD39C1B-EB10-4F05-BE7B-1C63237E2F47}">
      <dgm:prSet/>
      <dgm:spPr/>
      <dgm:t>
        <a:bodyPr/>
        <a:lstStyle/>
        <a:p>
          <a:endParaRPr lang="en-IN"/>
        </a:p>
      </dgm:t>
    </dgm:pt>
    <dgm:pt modelId="{A4BE9567-49E0-4CA1-BED5-B105008838B7}">
      <dgm:prSet phldrT="[Text]"/>
      <dgm:spPr/>
      <dgm:t>
        <a:bodyPr/>
        <a:lstStyle/>
        <a:p>
          <a:r>
            <a:rPr lang="en-IN" dirty="0">
              <a:latin typeface="Times New Roman" panose="02020603050405020304" pitchFamily="18" charset="0"/>
              <a:cs typeface="Times New Roman" panose="02020603050405020304" pitchFamily="18" charset="0"/>
            </a:rPr>
            <a:t>FINANCIAL BARRIERS</a:t>
          </a:r>
        </a:p>
      </dgm:t>
    </dgm:pt>
    <dgm:pt modelId="{DFF269AC-CF74-408E-9F3D-C4DF8F6331A0}" type="parTrans" cxnId="{AAF23DC3-FA1F-4035-9FEE-65D5ADE99A42}">
      <dgm:prSet/>
      <dgm:spPr/>
      <dgm:t>
        <a:bodyPr/>
        <a:lstStyle/>
        <a:p>
          <a:endParaRPr lang="en-IN"/>
        </a:p>
      </dgm:t>
    </dgm:pt>
    <dgm:pt modelId="{FD39117D-8A3D-4DCA-8A70-5E4F21D21788}" type="sibTrans" cxnId="{AAF23DC3-FA1F-4035-9FEE-65D5ADE99A42}">
      <dgm:prSet/>
      <dgm:spPr/>
      <dgm:t>
        <a:bodyPr/>
        <a:lstStyle/>
        <a:p>
          <a:endParaRPr lang="en-IN"/>
        </a:p>
      </dgm:t>
    </dgm:pt>
    <dgm:pt modelId="{73688342-5257-4018-B5DC-9C36E357F4A5}">
      <dgm:prSet/>
      <dgm:spPr/>
      <dgm:t>
        <a:bodyPr/>
        <a:lstStyle/>
        <a:p>
          <a:r>
            <a:rPr lang="en-IN" dirty="0">
              <a:latin typeface="Times New Roman" panose="02020603050405020304" pitchFamily="18" charset="0"/>
              <a:cs typeface="Times New Roman" panose="02020603050405020304" pitchFamily="18" charset="0"/>
            </a:rPr>
            <a:t>INSUFFICIENT INFORMATION ABOUT SHG &amp; MICRO – ENTERPRISE OPPORTUNITIES</a:t>
          </a:r>
        </a:p>
      </dgm:t>
    </dgm:pt>
    <dgm:pt modelId="{079FCDB0-6F0D-4E6D-B60B-BBD9CB4BBFF2}" type="parTrans" cxnId="{2EA9E0D3-8FE2-4300-A3B9-1EDE790312B3}">
      <dgm:prSet/>
      <dgm:spPr/>
      <dgm:t>
        <a:bodyPr/>
        <a:lstStyle/>
        <a:p>
          <a:endParaRPr lang="en-IN"/>
        </a:p>
      </dgm:t>
    </dgm:pt>
    <dgm:pt modelId="{550B60E2-E422-463B-91BE-5F782D0F3F80}" type="sibTrans" cxnId="{2EA9E0D3-8FE2-4300-A3B9-1EDE790312B3}">
      <dgm:prSet/>
      <dgm:spPr/>
      <dgm:t>
        <a:bodyPr/>
        <a:lstStyle/>
        <a:p>
          <a:endParaRPr lang="en-IN"/>
        </a:p>
      </dgm:t>
    </dgm:pt>
    <dgm:pt modelId="{4EAFABAE-7DE9-4ECF-9723-7EF1170160B7}">
      <dgm:prSet/>
      <dgm:spPr/>
      <dgm:t>
        <a:bodyPr/>
        <a:lstStyle/>
        <a:p>
          <a:r>
            <a:rPr lang="en-IN" dirty="0">
              <a:latin typeface="Times New Roman" panose="02020603050405020304" pitchFamily="18" charset="0"/>
              <a:cs typeface="Times New Roman" panose="02020603050405020304" pitchFamily="18" charset="0"/>
            </a:rPr>
            <a:t>DISCOURAGEMENT DUE TO SOCIAL NORMS</a:t>
          </a:r>
        </a:p>
      </dgm:t>
    </dgm:pt>
    <dgm:pt modelId="{0191473B-6A55-45FC-85FB-71D3D22F6BC7}" type="parTrans" cxnId="{1329DC5E-8FA0-4BC1-B7A2-4CFA015DCEF4}">
      <dgm:prSet/>
      <dgm:spPr/>
      <dgm:t>
        <a:bodyPr/>
        <a:lstStyle/>
        <a:p>
          <a:endParaRPr lang="en-IN"/>
        </a:p>
      </dgm:t>
    </dgm:pt>
    <dgm:pt modelId="{30571B71-BB15-4947-9BF9-2CA0F0364293}" type="sibTrans" cxnId="{1329DC5E-8FA0-4BC1-B7A2-4CFA015DCEF4}">
      <dgm:prSet/>
      <dgm:spPr/>
      <dgm:t>
        <a:bodyPr/>
        <a:lstStyle/>
        <a:p>
          <a:endParaRPr lang="en-IN"/>
        </a:p>
      </dgm:t>
    </dgm:pt>
    <dgm:pt modelId="{CF36BED1-0EE0-410A-B679-1A86DAD90A5F}">
      <dgm:prSet/>
      <dgm:spPr/>
      <dgm:t>
        <a:bodyPr/>
        <a:lstStyle/>
        <a:p>
          <a:r>
            <a:rPr lang="en-IN" dirty="0">
              <a:latin typeface="Times New Roman" panose="02020603050405020304" pitchFamily="18" charset="0"/>
              <a:cs typeface="Times New Roman" panose="02020603050405020304" pitchFamily="18" charset="0"/>
            </a:rPr>
            <a:t>LACK OF ADEQUATE TRAINING PROGRAMS</a:t>
          </a:r>
        </a:p>
      </dgm:t>
    </dgm:pt>
    <dgm:pt modelId="{344A7C61-BA78-45BB-A8CE-C6C5B961BD04}" type="parTrans" cxnId="{4841401D-D0DD-4BED-AD83-E331073C2428}">
      <dgm:prSet/>
      <dgm:spPr/>
      <dgm:t>
        <a:bodyPr/>
        <a:lstStyle/>
        <a:p>
          <a:endParaRPr lang="en-IN"/>
        </a:p>
      </dgm:t>
    </dgm:pt>
    <dgm:pt modelId="{91345517-D1DC-4E1B-8F06-F7018E4FCF1B}" type="sibTrans" cxnId="{4841401D-D0DD-4BED-AD83-E331073C2428}">
      <dgm:prSet/>
      <dgm:spPr/>
      <dgm:t>
        <a:bodyPr/>
        <a:lstStyle/>
        <a:p>
          <a:endParaRPr lang="en-IN"/>
        </a:p>
      </dgm:t>
    </dgm:pt>
    <dgm:pt modelId="{216643B1-06CA-4416-B38B-62E5CC17D5DF}">
      <dgm:prSet phldrT="[Text]"/>
      <dgm:spPr/>
      <dgm:t>
        <a:bodyPr/>
        <a:lstStyle/>
        <a:p>
          <a:r>
            <a:rPr lang="en-IN" dirty="0">
              <a:latin typeface="Times New Roman" panose="02020603050405020304" pitchFamily="18" charset="0"/>
              <a:cs typeface="Times New Roman" panose="02020603050405020304" pitchFamily="18" charset="0"/>
            </a:rPr>
            <a:t>TRADITIONAL GENDER ROLE DISCRIMINATION</a:t>
          </a:r>
        </a:p>
      </dgm:t>
    </dgm:pt>
    <dgm:pt modelId="{EE872B84-6D5A-4B67-AEB5-5142FB149F8A}" type="parTrans" cxnId="{F712AE81-4D89-434D-B2BA-F02BC302D911}">
      <dgm:prSet/>
      <dgm:spPr/>
      <dgm:t>
        <a:bodyPr/>
        <a:lstStyle/>
        <a:p>
          <a:endParaRPr lang="en-IN"/>
        </a:p>
      </dgm:t>
    </dgm:pt>
    <dgm:pt modelId="{A0A12BC5-E9AA-47A3-A940-F1F0A53D865D}" type="sibTrans" cxnId="{F712AE81-4D89-434D-B2BA-F02BC302D911}">
      <dgm:prSet/>
      <dgm:spPr/>
      <dgm:t>
        <a:bodyPr/>
        <a:lstStyle/>
        <a:p>
          <a:endParaRPr lang="en-IN"/>
        </a:p>
      </dgm:t>
    </dgm:pt>
    <dgm:pt modelId="{E38E0A57-24B2-41BB-92F6-343CEE70381E}" type="pres">
      <dgm:prSet presAssocID="{0DFB4EC9-EC2F-4105-AD62-BEAE24C6C8C1}" presName="Name0" presStyleCnt="0">
        <dgm:presLayoutVars>
          <dgm:dir/>
          <dgm:animLvl val="lvl"/>
          <dgm:resizeHandles val="exact"/>
        </dgm:presLayoutVars>
      </dgm:prSet>
      <dgm:spPr/>
    </dgm:pt>
    <dgm:pt modelId="{B5991C3E-01FD-4B27-8371-81AABA8ED223}" type="pres">
      <dgm:prSet presAssocID="{65F885FF-4862-4ED3-9998-0A250B527167}" presName="composite" presStyleCnt="0"/>
      <dgm:spPr/>
    </dgm:pt>
    <dgm:pt modelId="{59A954DC-790C-4E4C-B02E-1C89E51E8D25}" type="pres">
      <dgm:prSet presAssocID="{65F885FF-4862-4ED3-9998-0A250B527167}" presName="parTx" presStyleLbl="alignNode1" presStyleIdx="0" presStyleCnt="4" custLinFactNeighborX="-43956" custLinFactNeighborY="1099">
        <dgm:presLayoutVars>
          <dgm:chMax val="0"/>
          <dgm:chPref val="0"/>
          <dgm:bulletEnabled val="1"/>
        </dgm:presLayoutVars>
      </dgm:prSet>
      <dgm:spPr/>
    </dgm:pt>
    <dgm:pt modelId="{E76E909D-3ADA-4501-B04F-A9A236A2FDA8}" type="pres">
      <dgm:prSet presAssocID="{65F885FF-4862-4ED3-9998-0A250B527167}" presName="desTx" presStyleLbl="alignAccFollowNode1" presStyleIdx="0" presStyleCnt="4">
        <dgm:presLayoutVars>
          <dgm:bulletEnabled val="1"/>
        </dgm:presLayoutVars>
      </dgm:prSet>
      <dgm:spPr/>
    </dgm:pt>
    <dgm:pt modelId="{CB83C1B1-EB85-4DE6-AC79-9250AFF500C4}" type="pres">
      <dgm:prSet presAssocID="{3D696584-9E85-43E7-BE45-8F813A62C974}" presName="space" presStyleCnt="0"/>
      <dgm:spPr/>
    </dgm:pt>
    <dgm:pt modelId="{A7EE3D81-C2C9-4747-8B12-22644191A485}" type="pres">
      <dgm:prSet presAssocID="{03CBC9DF-5BD1-4B3A-92CB-9B810F6FCD49}" presName="composite" presStyleCnt="0"/>
      <dgm:spPr/>
    </dgm:pt>
    <dgm:pt modelId="{BEF3E3C9-3F75-4E77-9C38-B21688DC43A8}" type="pres">
      <dgm:prSet presAssocID="{03CBC9DF-5BD1-4B3A-92CB-9B810F6FCD49}" presName="parTx" presStyleLbl="alignNode1" presStyleIdx="1" presStyleCnt="4" custLinFactNeighborX="0" custLinFactNeighborY="-4655">
        <dgm:presLayoutVars>
          <dgm:chMax val="0"/>
          <dgm:chPref val="0"/>
          <dgm:bulletEnabled val="1"/>
        </dgm:presLayoutVars>
      </dgm:prSet>
      <dgm:spPr/>
    </dgm:pt>
    <dgm:pt modelId="{A177929D-DE02-4F3B-8AE2-7B930BB90C01}" type="pres">
      <dgm:prSet presAssocID="{03CBC9DF-5BD1-4B3A-92CB-9B810F6FCD49}" presName="desTx" presStyleLbl="alignAccFollowNode1" presStyleIdx="1" presStyleCnt="4">
        <dgm:presLayoutVars>
          <dgm:bulletEnabled val="1"/>
        </dgm:presLayoutVars>
      </dgm:prSet>
      <dgm:spPr/>
    </dgm:pt>
    <dgm:pt modelId="{D446ED5A-8307-49B8-A657-9184C774B79A}" type="pres">
      <dgm:prSet presAssocID="{A41BF965-BE30-4C1C-ACF4-0177DCA8DF2C}" presName="space" presStyleCnt="0"/>
      <dgm:spPr/>
    </dgm:pt>
    <dgm:pt modelId="{7F506AE5-EC1B-4CA6-9B49-8DE266904809}" type="pres">
      <dgm:prSet presAssocID="{B47D80DF-874E-47F3-AF09-8A4886880EA9}" presName="composite" presStyleCnt="0"/>
      <dgm:spPr/>
    </dgm:pt>
    <dgm:pt modelId="{F107833D-035C-4FDD-86E1-7406322CB5F9}" type="pres">
      <dgm:prSet presAssocID="{B47D80DF-874E-47F3-AF09-8A4886880EA9}" presName="parTx" presStyleLbl="alignNode1" presStyleIdx="2" presStyleCnt="4">
        <dgm:presLayoutVars>
          <dgm:chMax val="0"/>
          <dgm:chPref val="0"/>
          <dgm:bulletEnabled val="1"/>
        </dgm:presLayoutVars>
      </dgm:prSet>
      <dgm:spPr/>
    </dgm:pt>
    <dgm:pt modelId="{86A74B8D-9DD7-4ED2-85E0-4AD8249F20CD}" type="pres">
      <dgm:prSet presAssocID="{B47D80DF-874E-47F3-AF09-8A4886880EA9}" presName="desTx" presStyleLbl="alignAccFollowNode1" presStyleIdx="2" presStyleCnt="4">
        <dgm:presLayoutVars>
          <dgm:bulletEnabled val="1"/>
        </dgm:presLayoutVars>
      </dgm:prSet>
      <dgm:spPr/>
    </dgm:pt>
    <dgm:pt modelId="{1ED1BC00-9DE7-47DC-9FDA-132D38689067}" type="pres">
      <dgm:prSet presAssocID="{144F8D00-51C6-46A2-8498-401140D59FE8}" presName="space" presStyleCnt="0"/>
      <dgm:spPr/>
    </dgm:pt>
    <dgm:pt modelId="{649DBA43-BC27-40F0-BD14-390D6060FD31}" type="pres">
      <dgm:prSet presAssocID="{4A0524DF-4C9B-43EE-8F18-449BEE7EA064}" presName="composite" presStyleCnt="0"/>
      <dgm:spPr/>
    </dgm:pt>
    <dgm:pt modelId="{314BC365-9A62-4B52-B7F4-247CB4CCC08C}" type="pres">
      <dgm:prSet presAssocID="{4A0524DF-4C9B-43EE-8F18-449BEE7EA064}" presName="parTx" presStyleLbl="alignNode1" presStyleIdx="3" presStyleCnt="4">
        <dgm:presLayoutVars>
          <dgm:chMax val="0"/>
          <dgm:chPref val="0"/>
          <dgm:bulletEnabled val="1"/>
        </dgm:presLayoutVars>
      </dgm:prSet>
      <dgm:spPr/>
    </dgm:pt>
    <dgm:pt modelId="{51123FDE-E27F-4948-8270-3A97A9CB69E2}" type="pres">
      <dgm:prSet presAssocID="{4A0524DF-4C9B-43EE-8F18-449BEE7EA064}" presName="desTx" presStyleLbl="alignAccFollowNode1" presStyleIdx="3" presStyleCnt="4">
        <dgm:presLayoutVars>
          <dgm:bulletEnabled val="1"/>
        </dgm:presLayoutVars>
      </dgm:prSet>
      <dgm:spPr/>
    </dgm:pt>
  </dgm:ptLst>
  <dgm:cxnLst>
    <dgm:cxn modelId="{B3388606-9EDF-4932-98B7-EE772AB152FC}" srcId="{0DFB4EC9-EC2F-4105-AD62-BEAE24C6C8C1}" destId="{4A0524DF-4C9B-43EE-8F18-449BEE7EA064}" srcOrd="3" destOrd="0" parTransId="{2E35D050-97BA-41E2-BCD6-96EC529275D2}" sibTransId="{672E3010-E249-427B-98E7-18F116E06CA3}"/>
    <dgm:cxn modelId="{1AC2DE0C-E838-4A8C-84AB-4F03E510AE4A}" type="presOf" srcId="{4A0524DF-4C9B-43EE-8F18-449BEE7EA064}" destId="{314BC365-9A62-4B52-B7F4-247CB4CCC08C}" srcOrd="0" destOrd="0" presId="urn:microsoft.com/office/officeart/2005/8/layout/hList1"/>
    <dgm:cxn modelId="{6DD39C1B-EB10-4F05-BE7B-1C63237E2F47}" srcId="{B47D80DF-874E-47F3-AF09-8A4886880EA9}" destId="{FC664CCA-0457-407F-B512-7755B1E18ED3}" srcOrd="1" destOrd="0" parTransId="{3FD6027F-DE4B-44F9-85D6-B3876EB8419A}" sibTransId="{68F18DBD-35B2-459E-BB92-B5DA3734721C}"/>
    <dgm:cxn modelId="{4841401D-D0DD-4BED-AD83-E331073C2428}" srcId="{4A0524DF-4C9B-43EE-8F18-449BEE7EA064}" destId="{CF36BED1-0EE0-410A-B679-1A86DAD90A5F}" srcOrd="2" destOrd="0" parTransId="{344A7C61-BA78-45BB-A8CE-C6C5B961BD04}" sibTransId="{91345517-D1DC-4E1B-8F06-F7018E4FCF1B}"/>
    <dgm:cxn modelId="{FCD50E21-B777-487F-A8E1-5E2D77720FF2}" type="presOf" srcId="{B47D80DF-874E-47F3-AF09-8A4886880EA9}" destId="{F107833D-035C-4FDD-86E1-7406322CB5F9}" srcOrd="0" destOrd="0" presId="urn:microsoft.com/office/officeart/2005/8/layout/hList1"/>
    <dgm:cxn modelId="{3FCF6B34-B66B-4B01-BD7C-41959F6897EA}" type="presOf" srcId="{4EAFABAE-7DE9-4ECF-9723-7EF1170160B7}" destId="{51123FDE-E27F-4948-8270-3A97A9CB69E2}" srcOrd="0" destOrd="1" presId="urn:microsoft.com/office/officeart/2005/8/layout/hList1"/>
    <dgm:cxn modelId="{B493D75E-1017-49A3-999D-0B3D8ABC0B52}" type="presOf" srcId="{216643B1-06CA-4416-B38B-62E5CC17D5DF}" destId="{E76E909D-3ADA-4501-B04F-A9A236A2FDA8}" srcOrd="0" destOrd="1" presId="urn:microsoft.com/office/officeart/2005/8/layout/hList1"/>
    <dgm:cxn modelId="{1329DC5E-8FA0-4BC1-B7A2-4CFA015DCEF4}" srcId="{4A0524DF-4C9B-43EE-8F18-449BEE7EA064}" destId="{4EAFABAE-7DE9-4ECF-9723-7EF1170160B7}" srcOrd="1" destOrd="0" parTransId="{0191473B-6A55-45FC-85FB-71D3D22F6BC7}" sibTransId="{30571B71-BB15-4947-9BF9-2CA0F0364293}"/>
    <dgm:cxn modelId="{1740F45E-F4A5-4F9A-9A30-55BC3D4DC28D}" type="presOf" srcId="{65F885FF-4862-4ED3-9998-0A250B527167}" destId="{59A954DC-790C-4E4C-B02E-1C89E51E8D25}" srcOrd="0" destOrd="0" presId="urn:microsoft.com/office/officeart/2005/8/layout/hList1"/>
    <dgm:cxn modelId="{C6325763-5F85-490C-A85A-C9A38873878A}" type="presOf" srcId="{02A44C8B-BF20-460E-B03C-65087CA03CA3}" destId="{E76E909D-3ADA-4501-B04F-A9A236A2FDA8}" srcOrd="0" destOrd="0" presId="urn:microsoft.com/office/officeart/2005/8/layout/hList1"/>
    <dgm:cxn modelId="{72FDC466-1CD8-4DA1-BD2F-8F2E45E05AFB}" srcId="{0DFB4EC9-EC2F-4105-AD62-BEAE24C6C8C1}" destId="{B47D80DF-874E-47F3-AF09-8A4886880EA9}" srcOrd="2" destOrd="0" parTransId="{DD39F246-6848-401F-AFD8-240AF9FB32E5}" sibTransId="{144F8D00-51C6-46A2-8498-401140D59FE8}"/>
    <dgm:cxn modelId="{43C6EF4B-57AB-4155-83E5-4531B1C63679}" srcId="{65F885FF-4862-4ED3-9998-0A250B527167}" destId="{02A44C8B-BF20-460E-B03C-65087CA03CA3}" srcOrd="0" destOrd="0" parTransId="{4EFEB581-8F8D-4928-B5F8-A1B71BD36217}" sibTransId="{C11168AC-B588-422A-A8C7-073C0CE44D16}"/>
    <dgm:cxn modelId="{2BFC6F4F-320E-44B2-9EB0-0AE186996399}" type="presOf" srcId="{CF36BED1-0EE0-410A-B679-1A86DAD90A5F}" destId="{51123FDE-E27F-4948-8270-3A97A9CB69E2}" srcOrd="0" destOrd="2" presId="urn:microsoft.com/office/officeart/2005/8/layout/hList1"/>
    <dgm:cxn modelId="{38D0D65A-6084-4F66-AB12-3E7A95D8535C}" type="presOf" srcId="{73688342-5257-4018-B5DC-9C36E357F4A5}" destId="{51123FDE-E27F-4948-8270-3A97A9CB69E2}" srcOrd="0" destOrd="0" presId="urn:microsoft.com/office/officeart/2005/8/layout/hList1"/>
    <dgm:cxn modelId="{F712AE81-4D89-434D-B2BA-F02BC302D911}" srcId="{65F885FF-4862-4ED3-9998-0A250B527167}" destId="{216643B1-06CA-4416-B38B-62E5CC17D5DF}" srcOrd="1" destOrd="0" parTransId="{EE872B84-6D5A-4B67-AEB5-5142FB149F8A}" sibTransId="{A0A12BC5-E9AA-47A3-A940-F1F0A53D865D}"/>
    <dgm:cxn modelId="{E037F295-A46F-43AF-ADD5-E2E89025A11B}" srcId="{03CBC9DF-5BD1-4B3A-92CB-9B810F6FCD49}" destId="{2C345469-1DBF-434D-90E1-FD5BFD40F4E8}" srcOrd="0" destOrd="0" parTransId="{43A5BE96-4E93-491C-8076-9C8B237733ED}" sibTransId="{054F47F3-82DD-4831-B3F1-6AA4528E9B8D}"/>
    <dgm:cxn modelId="{77322E98-0CCB-42F6-86E9-9B8F40E76BF8}" srcId="{0DFB4EC9-EC2F-4105-AD62-BEAE24C6C8C1}" destId="{65F885FF-4862-4ED3-9998-0A250B527167}" srcOrd="0" destOrd="0" parTransId="{9EEA33B8-31E8-4705-A1F3-5DD77B048511}" sibTransId="{3D696584-9E85-43E7-BE45-8F813A62C974}"/>
    <dgm:cxn modelId="{247B0BB0-69A1-455E-816A-FC27A92E1896}" srcId="{B47D80DF-874E-47F3-AF09-8A4886880EA9}" destId="{CF2C3AC7-D8A0-4428-ACA5-12BA71281C55}" srcOrd="0" destOrd="0" parTransId="{D3383BA9-39BC-4FF1-85DB-365657A42479}" sibTransId="{A67AF674-4458-4AF4-85C2-EC366B24AFDB}"/>
    <dgm:cxn modelId="{0D1F82B4-CF12-4084-BBD9-6DA51B2C2780}" type="presOf" srcId="{FC664CCA-0457-407F-B512-7755B1E18ED3}" destId="{86A74B8D-9DD7-4ED2-85E0-4AD8249F20CD}" srcOrd="0" destOrd="1" presId="urn:microsoft.com/office/officeart/2005/8/layout/hList1"/>
    <dgm:cxn modelId="{EAF0ACB9-96B2-4A95-81CD-BE0ECC577D2F}" srcId="{03CBC9DF-5BD1-4B3A-92CB-9B810F6FCD49}" destId="{6552BB0E-768B-47F8-A619-AEA9B97E13FA}" srcOrd="2" destOrd="0" parTransId="{04AC5041-F3B1-4C24-8D01-0ADFDFA72776}" sibTransId="{5F56B86A-755A-47E3-B198-FDE2B9A2FD34}"/>
    <dgm:cxn modelId="{FAE552BB-BA7E-4256-973F-A65859225324}" srcId="{0DFB4EC9-EC2F-4105-AD62-BEAE24C6C8C1}" destId="{03CBC9DF-5BD1-4B3A-92CB-9B810F6FCD49}" srcOrd="1" destOrd="0" parTransId="{846F9E92-E376-4302-B98E-E8449683FE11}" sibTransId="{A41BF965-BE30-4C1C-ACF4-0177DCA8DF2C}"/>
    <dgm:cxn modelId="{B39FD3C2-811D-4760-98DA-58D2B48DD742}" type="presOf" srcId="{6552BB0E-768B-47F8-A619-AEA9B97E13FA}" destId="{A177929D-DE02-4F3B-8AE2-7B930BB90C01}" srcOrd="0" destOrd="2" presId="urn:microsoft.com/office/officeart/2005/8/layout/hList1"/>
    <dgm:cxn modelId="{AAF23DC3-FA1F-4035-9FEE-65D5ADE99A42}" srcId="{B47D80DF-874E-47F3-AF09-8A4886880EA9}" destId="{A4BE9567-49E0-4CA1-BED5-B105008838B7}" srcOrd="2" destOrd="0" parTransId="{DFF269AC-CF74-408E-9F3D-C4DF8F6331A0}" sibTransId="{FD39117D-8A3D-4DCA-8A70-5E4F21D21788}"/>
    <dgm:cxn modelId="{E17B24C8-504B-4F3B-8A61-B82F7A5FD01B}" type="presOf" srcId="{CF2C3AC7-D8A0-4428-ACA5-12BA71281C55}" destId="{86A74B8D-9DD7-4ED2-85E0-4AD8249F20CD}" srcOrd="0" destOrd="0" presId="urn:microsoft.com/office/officeart/2005/8/layout/hList1"/>
    <dgm:cxn modelId="{815296CE-F757-403E-B7DC-FDBDEF63D557}" srcId="{03CBC9DF-5BD1-4B3A-92CB-9B810F6FCD49}" destId="{730B2178-6F12-4BE3-AD95-26F46011FAB0}" srcOrd="1" destOrd="0" parTransId="{86A875AE-AD3E-4F81-8EA2-570254A44165}" sibTransId="{E391EA76-8253-4713-A037-B77D157049BF}"/>
    <dgm:cxn modelId="{90D90CD0-99D8-4C40-8F41-09B5D4B33B31}" type="presOf" srcId="{A4BE9567-49E0-4CA1-BED5-B105008838B7}" destId="{86A74B8D-9DD7-4ED2-85E0-4AD8249F20CD}" srcOrd="0" destOrd="2" presId="urn:microsoft.com/office/officeart/2005/8/layout/hList1"/>
    <dgm:cxn modelId="{95475BD2-627E-4716-8180-775D30AC9720}" type="presOf" srcId="{03CBC9DF-5BD1-4B3A-92CB-9B810F6FCD49}" destId="{BEF3E3C9-3F75-4E77-9C38-B21688DC43A8}" srcOrd="0" destOrd="0" presId="urn:microsoft.com/office/officeart/2005/8/layout/hList1"/>
    <dgm:cxn modelId="{2EA9E0D3-8FE2-4300-A3B9-1EDE790312B3}" srcId="{4A0524DF-4C9B-43EE-8F18-449BEE7EA064}" destId="{73688342-5257-4018-B5DC-9C36E357F4A5}" srcOrd="0" destOrd="0" parTransId="{079FCDB0-6F0D-4E6D-B60B-BBD9CB4BBFF2}" sibTransId="{550B60E2-E422-463B-91BE-5F782D0F3F80}"/>
    <dgm:cxn modelId="{41B228E3-5655-4E39-A7B4-C8479F4CD497}" type="presOf" srcId="{0DFB4EC9-EC2F-4105-AD62-BEAE24C6C8C1}" destId="{E38E0A57-24B2-41BB-92F6-343CEE70381E}" srcOrd="0" destOrd="0" presId="urn:microsoft.com/office/officeart/2005/8/layout/hList1"/>
    <dgm:cxn modelId="{382F54F1-0DF0-4A0D-BCDC-025004335512}" type="presOf" srcId="{2C345469-1DBF-434D-90E1-FD5BFD40F4E8}" destId="{A177929D-DE02-4F3B-8AE2-7B930BB90C01}" srcOrd="0" destOrd="0" presId="urn:microsoft.com/office/officeart/2005/8/layout/hList1"/>
    <dgm:cxn modelId="{E2A644F8-9DA4-439D-B88C-EBBFFD70EADA}" type="presOf" srcId="{730B2178-6F12-4BE3-AD95-26F46011FAB0}" destId="{A177929D-DE02-4F3B-8AE2-7B930BB90C01}" srcOrd="0" destOrd="1" presId="urn:microsoft.com/office/officeart/2005/8/layout/hList1"/>
    <dgm:cxn modelId="{7879370C-6F69-40D7-A7DA-611AE9249719}" type="presParOf" srcId="{E38E0A57-24B2-41BB-92F6-343CEE70381E}" destId="{B5991C3E-01FD-4B27-8371-81AABA8ED223}" srcOrd="0" destOrd="0" presId="urn:microsoft.com/office/officeart/2005/8/layout/hList1"/>
    <dgm:cxn modelId="{8EBFC49B-B9B8-4329-A674-B4E96685D316}" type="presParOf" srcId="{B5991C3E-01FD-4B27-8371-81AABA8ED223}" destId="{59A954DC-790C-4E4C-B02E-1C89E51E8D25}" srcOrd="0" destOrd="0" presId="urn:microsoft.com/office/officeart/2005/8/layout/hList1"/>
    <dgm:cxn modelId="{477B823B-8B69-4011-BB83-B02F80AC18C0}" type="presParOf" srcId="{B5991C3E-01FD-4B27-8371-81AABA8ED223}" destId="{E76E909D-3ADA-4501-B04F-A9A236A2FDA8}" srcOrd="1" destOrd="0" presId="urn:microsoft.com/office/officeart/2005/8/layout/hList1"/>
    <dgm:cxn modelId="{3207EF2F-D181-40E2-AEEE-4933C8218467}" type="presParOf" srcId="{E38E0A57-24B2-41BB-92F6-343CEE70381E}" destId="{CB83C1B1-EB85-4DE6-AC79-9250AFF500C4}" srcOrd="1" destOrd="0" presId="urn:microsoft.com/office/officeart/2005/8/layout/hList1"/>
    <dgm:cxn modelId="{5BE24DF7-244E-4645-ABD8-A85163A6BE85}" type="presParOf" srcId="{E38E0A57-24B2-41BB-92F6-343CEE70381E}" destId="{A7EE3D81-C2C9-4747-8B12-22644191A485}" srcOrd="2" destOrd="0" presId="urn:microsoft.com/office/officeart/2005/8/layout/hList1"/>
    <dgm:cxn modelId="{A9AC7DF9-01E0-4D16-BEB7-5CD73F3081B5}" type="presParOf" srcId="{A7EE3D81-C2C9-4747-8B12-22644191A485}" destId="{BEF3E3C9-3F75-4E77-9C38-B21688DC43A8}" srcOrd="0" destOrd="0" presId="urn:microsoft.com/office/officeart/2005/8/layout/hList1"/>
    <dgm:cxn modelId="{8F1AE7F4-C7C2-4DF5-9A6B-239BA50B0277}" type="presParOf" srcId="{A7EE3D81-C2C9-4747-8B12-22644191A485}" destId="{A177929D-DE02-4F3B-8AE2-7B930BB90C01}" srcOrd="1" destOrd="0" presId="urn:microsoft.com/office/officeart/2005/8/layout/hList1"/>
    <dgm:cxn modelId="{80576E78-BFBB-4B39-A1BA-08F8AA1DB8CF}" type="presParOf" srcId="{E38E0A57-24B2-41BB-92F6-343CEE70381E}" destId="{D446ED5A-8307-49B8-A657-9184C774B79A}" srcOrd="3" destOrd="0" presId="urn:microsoft.com/office/officeart/2005/8/layout/hList1"/>
    <dgm:cxn modelId="{BB4C0395-EA75-40CF-8046-40C00ECB9AB4}" type="presParOf" srcId="{E38E0A57-24B2-41BB-92F6-343CEE70381E}" destId="{7F506AE5-EC1B-4CA6-9B49-8DE266904809}" srcOrd="4" destOrd="0" presId="urn:microsoft.com/office/officeart/2005/8/layout/hList1"/>
    <dgm:cxn modelId="{BB8DA920-3FDB-4C8C-9692-ACD47CC478D6}" type="presParOf" srcId="{7F506AE5-EC1B-4CA6-9B49-8DE266904809}" destId="{F107833D-035C-4FDD-86E1-7406322CB5F9}" srcOrd="0" destOrd="0" presId="urn:microsoft.com/office/officeart/2005/8/layout/hList1"/>
    <dgm:cxn modelId="{867AA223-EBC2-456B-B589-457FAED3846F}" type="presParOf" srcId="{7F506AE5-EC1B-4CA6-9B49-8DE266904809}" destId="{86A74B8D-9DD7-4ED2-85E0-4AD8249F20CD}" srcOrd="1" destOrd="0" presId="urn:microsoft.com/office/officeart/2005/8/layout/hList1"/>
    <dgm:cxn modelId="{60DB55FF-E57F-41F6-8E99-C804A16B45EA}" type="presParOf" srcId="{E38E0A57-24B2-41BB-92F6-343CEE70381E}" destId="{1ED1BC00-9DE7-47DC-9FDA-132D38689067}" srcOrd="5" destOrd="0" presId="urn:microsoft.com/office/officeart/2005/8/layout/hList1"/>
    <dgm:cxn modelId="{E6BEC3A6-7325-452C-A60A-FE9393660750}" type="presParOf" srcId="{E38E0A57-24B2-41BB-92F6-343CEE70381E}" destId="{649DBA43-BC27-40F0-BD14-390D6060FD31}" srcOrd="6" destOrd="0" presId="urn:microsoft.com/office/officeart/2005/8/layout/hList1"/>
    <dgm:cxn modelId="{70FFF7D2-4A9D-4CB5-8C9E-A60692354F34}" type="presParOf" srcId="{649DBA43-BC27-40F0-BD14-390D6060FD31}" destId="{314BC365-9A62-4B52-B7F4-247CB4CCC08C}" srcOrd="0" destOrd="0" presId="urn:microsoft.com/office/officeart/2005/8/layout/hList1"/>
    <dgm:cxn modelId="{71840366-9DF2-4002-A77C-2191315B83EC}" type="presParOf" srcId="{649DBA43-BC27-40F0-BD14-390D6060FD31}" destId="{51123FDE-E27F-4948-8270-3A97A9CB69E2}"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1EA0B8-271E-470F-BB68-0C809270A57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IN"/>
        </a:p>
      </dgm:t>
    </dgm:pt>
    <dgm:pt modelId="{D9CC8CE3-4051-4293-82A7-BACFBEB40AA7}">
      <dgm:prSet phldrT="[Text]"/>
      <dgm:spPr>
        <a:solidFill>
          <a:schemeClr val="accent2">
            <a:lumMod val="50000"/>
            <a:alpha val="50000"/>
          </a:schemeClr>
        </a:solidFill>
      </dgm:spPr>
      <dgm:t>
        <a:bodyPr/>
        <a:lstStyle/>
        <a:p>
          <a:r>
            <a:rPr lang="en-IN" dirty="0"/>
            <a:t>BARRIERS</a:t>
          </a:r>
        </a:p>
        <a:p>
          <a:r>
            <a:rPr lang="en-IN" dirty="0"/>
            <a:t>IN ADOPTING ICT</a:t>
          </a:r>
        </a:p>
      </dgm:t>
    </dgm:pt>
    <dgm:pt modelId="{85395556-5CAF-44EA-8FCF-5D56B1728DFB}" type="parTrans" cxnId="{6F4FAE85-33E0-421B-A6D5-2D58B54F9F84}">
      <dgm:prSet/>
      <dgm:spPr/>
      <dgm:t>
        <a:bodyPr/>
        <a:lstStyle/>
        <a:p>
          <a:endParaRPr lang="en-IN"/>
        </a:p>
      </dgm:t>
    </dgm:pt>
    <dgm:pt modelId="{A4C43734-B53B-4A59-B92D-E1FC70BD1E50}" type="sibTrans" cxnId="{6F4FAE85-33E0-421B-A6D5-2D58B54F9F84}">
      <dgm:prSet/>
      <dgm:spPr/>
      <dgm:t>
        <a:bodyPr/>
        <a:lstStyle/>
        <a:p>
          <a:endParaRPr lang="en-IN"/>
        </a:p>
      </dgm:t>
    </dgm:pt>
    <dgm:pt modelId="{4C4A9B2A-397E-4FE3-BA5A-DEC0276FA444}">
      <dgm:prSet phldrT="[Text]" custT="1"/>
      <dgm:spPr>
        <a:solidFill>
          <a:schemeClr val="accent1">
            <a:lumMod val="75000"/>
            <a:alpha val="50000"/>
          </a:schemeClr>
        </a:solidFill>
      </dgm:spPr>
      <dgm:t>
        <a:bodyPr/>
        <a:lstStyle/>
        <a:p>
          <a:r>
            <a:rPr lang="en-IN" sz="1600" b="1" dirty="0">
              <a:latin typeface="Times New Roman" panose="02020603050405020304" pitchFamily="18" charset="0"/>
              <a:cs typeface="Times New Roman" panose="02020603050405020304" pitchFamily="18" charset="0"/>
            </a:rPr>
            <a:t>RESPONSIBILTIES</a:t>
          </a:r>
          <a:endParaRPr lang="en-IN" sz="900" dirty="0"/>
        </a:p>
      </dgm:t>
    </dgm:pt>
    <dgm:pt modelId="{A32DBA89-59CC-4867-A985-23209B548E28}" type="parTrans" cxnId="{73682841-ED25-45B0-9795-D1A2BAA4339A}">
      <dgm:prSet/>
      <dgm:spPr/>
      <dgm:t>
        <a:bodyPr/>
        <a:lstStyle/>
        <a:p>
          <a:endParaRPr lang="en-IN"/>
        </a:p>
      </dgm:t>
    </dgm:pt>
    <dgm:pt modelId="{D0945949-152F-4622-8AC6-951D61B5E773}" type="sibTrans" cxnId="{73682841-ED25-45B0-9795-D1A2BAA4339A}">
      <dgm:prSet/>
      <dgm:spPr/>
      <dgm:t>
        <a:bodyPr/>
        <a:lstStyle/>
        <a:p>
          <a:endParaRPr lang="en-IN"/>
        </a:p>
      </dgm:t>
    </dgm:pt>
    <dgm:pt modelId="{897A2C86-20C9-4CDB-B477-2F477E6D4B7A}">
      <dgm:prSet phldrT="[Text]" custT="1"/>
      <dgm:spPr>
        <a:solidFill>
          <a:schemeClr val="accent1">
            <a:lumMod val="75000"/>
            <a:alpha val="50000"/>
          </a:schemeClr>
        </a:solidFill>
      </dgm:spPr>
      <dgm:t>
        <a:bodyPr/>
        <a:lstStyle/>
        <a:p>
          <a:r>
            <a:rPr lang="en-IN" sz="1200" b="1" dirty="0">
              <a:latin typeface="Times New Roman" panose="02020603050405020304" pitchFamily="18" charset="0"/>
              <a:cs typeface="Times New Roman" panose="02020603050405020304" pitchFamily="18" charset="0"/>
            </a:rPr>
            <a:t>POOR MAINTENANCE </a:t>
          </a:r>
        </a:p>
        <a:p>
          <a:r>
            <a:rPr lang="en-IN" sz="1200" b="1" dirty="0">
              <a:latin typeface="Times New Roman" panose="02020603050405020304" pitchFamily="18" charset="0"/>
              <a:cs typeface="Times New Roman" panose="02020603050405020304" pitchFamily="18" charset="0"/>
            </a:rPr>
            <a:t>OF INFRASTURCTURE</a:t>
          </a:r>
        </a:p>
      </dgm:t>
    </dgm:pt>
    <dgm:pt modelId="{F867AF79-1AEC-4394-963E-73C5E3ECE6DC}" type="parTrans" cxnId="{F1E47084-84CE-4403-9D44-9FED4D3D2407}">
      <dgm:prSet/>
      <dgm:spPr/>
      <dgm:t>
        <a:bodyPr/>
        <a:lstStyle/>
        <a:p>
          <a:endParaRPr lang="en-IN"/>
        </a:p>
      </dgm:t>
    </dgm:pt>
    <dgm:pt modelId="{31CAC525-3304-4092-AF78-E35DD3000F2E}" type="sibTrans" cxnId="{F1E47084-84CE-4403-9D44-9FED4D3D2407}">
      <dgm:prSet/>
      <dgm:spPr/>
      <dgm:t>
        <a:bodyPr/>
        <a:lstStyle/>
        <a:p>
          <a:endParaRPr lang="en-IN"/>
        </a:p>
      </dgm:t>
    </dgm:pt>
    <dgm:pt modelId="{BFF78AE8-B139-4D4F-BF0F-7BBA46B19981}">
      <dgm:prSet phldrT="[Text]" custT="1"/>
      <dgm:spPr>
        <a:solidFill>
          <a:schemeClr val="accent6">
            <a:lumMod val="60000"/>
            <a:lumOff val="40000"/>
            <a:alpha val="50000"/>
          </a:schemeClr>
        </a:solidFill>
      </dgm:spPr>
      <dgm:t>
        <a:bodyPr/>
        <a:lstStyle/>
        <a:p>
          <a:r>
            <a:rPr lang="en-IN" sz="1600" b="1" dirty="0">
              <a:latin typeface="Times New Roman" panose="02020603050405020304" pitchFamily="18" charset="0"/>
              <a:cs typeface="Times New Roman" panose="02020603050405020304" pitchFamily="18" charset="0"/>
            </a:rPr>
            <a:t>LACK OF TRAINING &amp; SUPPORT</a:t>
          </a:r>
        </a:p>
      </dgm:t>
    </dgm:pt>
    <dgm:pt modelId="{3769811D-AAA4-4B0D-BDEE-ED128F0A2165}" type="parTrans" cxnId="{448B93D5-8972-426C-8F64-9A8CE34EC9A6}">
      <dgm:prSet/>
      <dgm:spPr/>
      <dgm:t>
        <a:bodyPr/>
        <a:lstStyle/>
        <a:p>
          <a:endParaRPr lang="en-IN"/>
        </a:p>
      </dgm:t>
    </dgm:pt>
    <dgm:pt modelId="{7A786FC4-7EA2-4ADD-A716-0964FFCB3CB1}" type="sibTrans" cxnId="{448B93D5-8972-426C-8F64-9A8CE34EC9A6}">
      <dgm:prSet/>
      <dgm:spPr/>
      <dgm:t>
        <a:bodyPr/>
        <a:lstStyle/>
        <a:p>
          <a:endParaRPr lang="en-IN"/>
        </a:p>
      </dgm:t>
    </dgm:pt>
    <dgm:pt modelId="{DE24FCE3-1918-48A9-AA3A-A10EC00A6D6E}">
      <dgm:prSet phldrT="[Text]" custT="1"/>
      <dgm:spPr>
        <a:solidFill>
          <a:schemeClr val="accent1">
            <a:lumMod val="75000"/>
            <a:alpha val="50000"/>
          </a:schemeClr>
        </a:solidFill>
      </dgm:spPr>
      <dgm:t>
        <a:bodyPr/>
        <a:lstStyle/>
        <a:p>
          <a:r>
            <a:rPr lang="en-IN" sz="1600" b="1" dirty="0">
              <a:latin typeface="Times New Roman" panose="02020603050405020304" pitchFamily="18" charset="0"/>
              <a:cs typeface="Times New Roman" panose="02020603050405020304" pitchFamily="18" charset="0"/>
            </a:rPr>
            <a:t>GENDER ROLES</a:t>
          </a:r>
        </a:p>
      </dgm:t>
    </dgm:pt>
    <dgm:pt modelId="{A2CD9217-70C8-46DD-BC76-9F412654226A}" type="parTrans" cxnId="{4F14E213-7946-4410-8EB9-1BFC9ACA1CD9}">
      <dgm:prSet/>
      <dgm:spPr/>
      <dgm:t>
        <a:bodyPr/>
        <a:lstStyle/>
        <a:p>
          <a:endParaRPr lang="en-IN"/>
        </a:p>
      </dgm:t>
    </dgm:pt>
    <dgm:pt modelId="{A43D3D65-CE61-4451-901B-93813C98287C}" type="sibTrans" cxnId="{4F14E213-7946-4410-8EB9-1BFC9ACA1CD9}">
      <dgm:prSet/>
      <dgm:spPr/>
      <dgm:t>
        <a:bodyPr/>
        <a:lstStyle/>
        <a:p>
          <a:endParaRPr lang="en-IN"/>
        </a:p>
      </dgm:t>
    </dgm:pt>
    <dgm:pt modelId="{05F7B82B-C7DD-4811-9160-307CA53CA1EB}">
      <dgm:prSet phldrT="[Text]" phldr="1"/>
      <dgm:spPr/>
      <dgm:t>
        <a:bodyPr/>
        <a:lstStyle/>
        <a:p>
          <a:endParaRPr lang="en-IN"/>
        </a:p>
      </dgm:t>
    </dgm:pt>
    <dgm:pt modelId="{3278B2A4-F07E-439F-A32F-7DBB64717F93}" type="parTrans" cxnId="{F80E1C74-35FD-480F-893B-9B3B5EA20362}">
      <dgm:prSet/>
      <dgm:spPr/>
      <dgm:t>
        <a:bodyPr/>
        <a:lstStyle/>
        <a:p>
          <a:endParaRPr lang="en-IN"/>
        </a:p>
      </dgm:t>
    </dgm:pt>
    <dgm:pt modelId="{63286401-D727-456A-A3E9-4C09AE1D3E83}" type="sibTrans" cxnId="{F80E1C74-35FD-480F-893B-9B3B5EA20362}">
      <dgm:prSet/>
      <dgm:spPr/>
      <dgm:t>
        <a:bodyPr/>
        <a:lstStyle/>
        <a:p>
          <a:endParaRPr lang="en-IN"/>
        </a:p>
      </dgm:t>
    </dgm:pt>
    <dgm:pt modelId="{6D9F67A2-3E84-446C-B0EB-E8ED29B88503}">
      <dgm:prSet phldrT="[Text]" phldr="1"/>
      <dgm:spPr/>
      <dgm:t>
        <a:bodyPr/>
        <a:lstStyle/>
        <a:p>
          <a:endParaRPr lang="en-IN"/>
        </a:p>
      </dgm:t>
    </dgm:pt>
    <dgm:pt modelId="{AB022D41-F154-488C-B7A4-DC36595F0341}" type="parTrans" cxnId="{358DD2B1-9459-40E8-A954-EAD58CE39F96}">
      <dgm:prSet/>
      <dgm:spPr/>
      <dgm:t>
        <a:bodyPr/>
        <a:lstStyle/>
        <a:p>
          <a:endParaRPr lang="en-IN"/>
        </a:p>
      </dgm:t>
    </dgm:pt>
    <dgm:pt modelId="{1B279BA9-CA5F-402D-9DF3-3BADD7D7738C}" type="sibTrans" cxnId="{358DD2B1-9459-40E8-A954-EAD58CE39F96}">
      <dgm:prSet/>
      <dgm:spPr/>
      <dgm:t>
        <a:bodyPr/>
        <a:lstStyle/>
        <a:p>
          <a:endParaRPr lang="en-IN"/>
        </a:p>
      </dgm:t>
    </dgm:pt>
    <dgm:pt modelId="{89E18913-21B7-4622-A6DD-7948BD202F8A}">
      <dgm:prSet phldrT="[Text]" custT="1"/>
      <dgm:spPr>
        <a:solidFill>
          <a:schemeClr val="accent6">
            <a:lumMod val="60000"/>
            <a:lumOff val="40000"/>
            <a:alpha val="50000"/>
          </a:schemeClr>
        </a:solidFill>
      </dgm:spPr>
      <dgm:t>
        <a:bodyPr/>
        <a:lstStyle/>
        <a:p>
          <a:r>
            <a:rPr lang="en-IN" sz="1800" b="1" dirty="0">
              <a:latin typeface="Times New Roman" panose="02020603050405020304" pitchFamily="18" charset="0"/>
              <a:cs typeface="Times New Roman" panose="02020603050405020304" pitchFamily="18" charset="0"/>
            </a:rPr>
            <a:t>LOW LITERACY RATE</a:t>
          </a:r>
        </a:p>
      </dgm:t>
    </dgm:pt>
    <dgm:pt modelId="{AC350347-75E5-408F-89EC-2849DAB84BD3}" type="parTrans" cxnId="{6824162B-1D1F-4114-96EF-732513692E87}">
      <dgm:prSet/>
      <dgm:spPr/>
      <dgm:t>
        <a:bodyPr/>
        <a:lstStyle/>
        <a:p>
          <a:endParaRPr lang="en-IN"/>
        </a:p>
      </dgm:t>
    </dgm:pt>
    <dgm:pt modelId="{A46A7ADE-2BB8-417A-ACBF-F6474EB22DAA}" type="sibTrans" cxnId="{6824162B-1D1F-4114-96EF-732513692E87}">
      <dgm:prSet/>
      <dgm:spPr/>
      <dgm:t>
        <a:bodyPr/>
        <a:lstStyle/>
        <a:p>
          <a:endParaRPr lang="en-IN"/>
        </a:p>
      </dgm:t>
    </dgm:pt>
    <dgm:pt modelId="{B29FAAE8-D004-4281-BCA0-394AFA9FF6C4}">
      <dgm:prSet phldrT="[Text]" custT="1"/>
      <dgm:spPr>
        <a:solidFill>
          <a:schemeClr val="accent1">
            <a:lumMod val="75000"/>
            <a:alpha val="50000"/>
          </a:schemeClr>
        </a:solidFill>
      </dgm:spPr>
      <dgm:t>
        <a:bodyPr/>
        <a:lstStyle/>
        <a:p>
          <a:r>
            <a:rPr lang="en-IN" sz="1400" b="1" dirty="0">
              <a:latin typeface="Times New Roman" panose="02020603050405020304" pitchFamily="18" charset="0"/>
              <a:cs typeface="Times New Roman" panose="02020603050405020304" pitchFamily="18" charset="0"/>
            </a:rPr>
            <a:t>SOCIAL STIGMA &amp; </a:t>
          </a:r>
        </a:p>
        <a:p>
          <a:r>
            <a:rPr lang="en-IN" sz="1400" b="1" dirty="0">
              <a:latin typeface="Times New Roman" panose="02020603050405020304" pitchFamily="18" charset="0"/>
              <a:cs typeface="Times New Roman" panose="02020603050405020304" pitchFamily="18" charset="0"/>
            </a:rPr>
            <a:t>DISCRIMINATION</a:t>
          </a:r>
        </a:p>
      </dgm:t>
    </dgm:pt>
    <dgm:pt modelId="{39BFD9E3-DE4E-49F2-943D-9FE53B863C6B}" type="parTrans" cxnId="{72CCA967-59B5-4FC2-86CE-E46F3F69B95E}">
      <dgm:prSet/>
      <dgm:spPr/>
      <dgm:t>
        <a:bodyPr/>
        <a:lstStyle/>
        <a:p>
          <a:endParaRPr lang="en-IN"/>
        </a:p>
      </dgm:t>
    </dgm:pt>
    <dgm:pt modelId="{C3D68B95-E62A-4BD5-AAC9-8FD208D9715E}" type="sibTrans" cxnId="{72CCA967-59B5-4FC2-86CE-E46F3F69B95E}">
      <dgm:prSet/>
      <dgm:spPr/>
      <dgm:t>
        <a:bodyPr/>
        <a:lstStyle/>
        <a:p>
          <a:endParaRPr lang="en-IN"/>
        </a:p>
      </dgm:t>
    </dgm:pt>
    <dgm:pt modelId="{4D4C8BC1-D21F-4788-B9AB-D2657B6D5F77}">
      <dgm:prSet phldrT="[Text]"/>
      <dgm:spPr>
        <a:solidFill>
          <a:srgbClr val="FFC000">
            <a:alpha val="50000"/>
          </a:srgbClr>
        </a:solidFill>
      </dgm:spPr>
      <dgm:t>
        <a:bodyPr/>
        <a:lstStyle/>
        <a:p>
          <a:r>
            <a:rPr lang="en-IN" b="1" dirty="0">
              <a:latin typeface="Times New Roman" panose="02020603050405020304" pitchFamily="18" charset="0"/>
              <a:cs typeface="Times New Roman" panose="02020603050405020304" pitchFamily="18" charset="0"/>
            </a:rPr>
            <a:t>LACK OF MENTORS</a:t>
          </a:r>
        </a:p>
      </dgm:t>
    </dgm:pt>
    <dgm:pt modelId="{87DBEB6D-B954-4FC4-97DC-7768705CC070}" type="parTrans" cxnId="{19607558-7899-49C6-B9E1-A513ABFC8AE3}">
      <dgm:prSet/>
      <dgm:spPr/>
      <dgm:t>
        <a:bodyPr/>
        <a:lstStyle/>
        <a:p>
          <a:endParaRPr lang="en-IN"/>
        </a:p>
      </dgm:t>
    </dgm:pt>
    <dgm:pt modelId="{4FE58187-2919-4060-8422-A507E9FDF063}" type="sibTrans" cxnId="{19607558-7899-49C6-B9E1-A513ABFC8AE3}">
      <dgm:prSet/>
      <dgm:spPr/>
      <dgm:t>
        <a:bodyPr/>
        <a:lstStyle/>
        <a:p>
          <a:endParaRPr lang="en-IN"/>
        </a:p>
      </dgm:t>
    </dgm:pt>
    <dgm:pt modelId="{E6376CAD-C9C6-4A32-B357-4C3C0F36C90F}">
      <dgm:prSet phldrT="[Text]" custT="1"/>
      <dgm:spPr>
        <a:solidFill>
          <a:schemeClr val="accent3">
            <a:lumMod val="75000"/>
            <a:alpha val="50000"/>
          </a:schemeClr>
        </a:solidFill>
      </dgm:spPr>
      <dgm:t>
        <a:bodyPr/>
        <a:lstStyle/>
        <a:p>
          <a:r>
            <a:rPr lang="en-IN" sz="1400" b="1" dirty="0">
              <a:latin typeface="Times New Roman" panose="02020603050405020304" pitchFamily="18" charset="0"/>
              <a:cs typeface="Times New Roman" panose="02020603050405020304" pitchFamily="18" charset="0"/>
            </a:rPr>
            <a:t>FINANCIAL CONSTRAINTS</a:t>
          </a:r>
        </a:p>
      </dgm:t>
    </dgm:pt>
    <dgm:pt modelId="{A8214527-B644-408C-8526-A4A2F0C22AD0}" type="parTrans" cxnId="{4A0DA496-C5F3-4CA5-82D0-772EEA7BCA19}">
      <dgm:prSet/>
      <dgm:spPr/>
      <dgm:t>
        <a:bodyPr/>
        <a:lstStyle/>
        <a:p>
          <a:endParaRPr lang="en-IN"/>
        </a:p>
      </dgm:t>
    </dgm:pt>
    <dgm:pt modelId="{E2171BAC-E2F4-4BE9-B618-D086E22D8F08}" type="sibTrans" cxnId="{4A0DA496-C5F3-4CA5-82D0-772EEA7BCA19}">
      <dgm:prSet/>
      <dgm:spPr/>
      <dgm:t>
        <a:bodyPr/>
        <a:lstStyle/>
        <a:p>
          <a:endParaRPr lang="en-IN"/>
        </a:p>
      </dgm:t>
    </dgm:pt>
    <dgm:pt modelId="{65A101D5-7A90-42A8-8A6C-FCF899AFD141}" type="pres">
      <dgm:prSet presAssocID="{2F1EA0B8-271E-470F-BB68-0C809270A57D}" presName="composite" presStyleCnt="0">
        <dgm:presLayoutVars>
          <dgm:chMax val="1"/>
          <dgm:dir/>
          <dgm:resizeHandles val="exact"/>
        </dgm:presLayoutVars>
      </dgm:prSet>
      <dgm:spPr/>
    </dgm:pt>
    <dgm:pt modelId="{1F4F1527-A5CA-4C43-8FB9-0A1A8F1F0567}" type="pres">
      <dgm:prSet presAssocID="{2F1EA0B8-271E-470F-BB68-0C809270A57D}" presName="radial" presStyleCnt="0">
        <dgm:presLayoutVars>
          <dgm:animLvl val="ctr"/>
        </dgm:presLayoutVars>
      </dgm:prSet>
      <dgm:spPr/>
    </dgm:pt>
    <dgm:pt modelId="{30E00EF8-6F43-4BCA-B848-5A6683FB2450}" type="pres">
      <dgm:prSet presAssocID="{D9CC8CE3-4051-4293-82A7-BACFBEB40AA7}" presName="centerShape" presStyleLbl="vennNode1" presStyleIdx="0" presStyleCnt="9"/>
      <dgm:spPr/>
    </dgm:pt>
    <dgm:pt modelId="{D9D86BBD-F9B8-41A2-A6D6-DF6777DE0F2C}" type="pres">
      <dgm:prSet presAssocID="{4C4A9B2A-397E-4FE3-BA5A-DEC0276FA444}" presName="node" presStyleLbl="vennNode1" presStyleIdx="1" presStyleCnt="9" custRadScaleRad="198035" custRadScaleInc="133256">
        <dgm:presLayoutVars>
          <dgm:bulletEnabled val="1"/>
        </dgm:presLayoutVars>
      </dgm:prSet>
      <dgm:spPr/>
    </dgm:pt>
    <dgm:pt modelId="{A69C5961-E3A0-44D8-8594-61F8BB251291}" type="pres">
      <dgm:prSet presAssocID="{89E18913-21B7-4622-A6DD-7948BD202F8A}" presName="node" presStyleLbl="vennNode1" presStyleIdx="2" presStyleCnt="9" custRadScaleRad="172943" custRadScaleInc="83940">
        <dgm:presLayoutVars>
          <dgm:bulletEnabled val="1"/>
        </dgm:presLayoutVars>
      </dgm:prSet>
      <dgm:spPr/>
    </dgm:pt>
    <dgm:pt modelId="{9ED6ED7A-8507-49E9-901A-150B7F521EF6}" type="pres">
      <dgm:prSet presAssocID="{B29FAAE8-D004-4281-BCA0-394AFA9FF6C4}" presName="node" presStyleLbl="vennNode1" presStyleIdx="3" presStyleCnt="9" custRadScaleRad="176456" custRadScaleInc="41212">
        <dgm:presLayoutVars>
          <dgm:bulletEnabled val="1"/>
        </dgm:presLayoutVars>
      </dgm:prSet>
      <dgm:spPr/>
    </dgm:pt>
    <dgm:pt modelId="{5D4D320E-7E51-4362-8521-544D90E52B71}" type="pres">
      <dgm:prSet presAssocID="{4D4C8BC1-D21F-4788-B9AB-D2657B6D5F77}" presName="node" presStyleLbl="vennNode1" presStyleIdx="4" presStyleCnt="9" custRadScaleRad="116619" custRadScaleInc="96875">
        <dgm:presLayoutVars>
          <dgm:bulletEnabled val="1"/>
        </dgm:presLayoutVars>
      </dgm:prSet>
      <dgm:spPr/>
    </dgm:pt>
    <dgm:pt modelId="{B1CE1880-9E7B-474F-9FDD-AEA615E1D9BC}" type="pres">
      <dgm:prSet presAssocID="{E6376CAD-C9C6-4A32-B357-4C3C0F36C90F}" presName="node" presStyleLbl="vennNode1" presStyleIdx="5" presStyleCnt="9" custRadScaleRad="109854" custRadScaleInc="-399355">
        <dgm:presLayoutVars>
          <dgm:bulletEnabled val="1"/>
        </dgm:presLayoutVars>
      </dgm:prSet>
      <dgm:spPr/>
    </dgm:pt>
    <dgm:pt modelId="{5F657891-4231-4A1F-8224-245992EBF9E3}" type="pres">
      <dgm:prSet presAssocID="{897A2C86-20C9-4CDB-B477-2F477E6D4B7A}" presName="node" presStyleLbl="vennNode1" presStyleIdx="6" presStyleCnt="9" custRadScaleRad="172480" custRadScaleInc="51569">
        <dgm:presLayoutVars>
          <dgm:bulletEnabled val="1"/>
        </dgm:presLayoutVars>
      </dgm:prSet>
      <dgm:spPr/>
    </dgm:pt>
    <dgm:pt modelId="{39713FC8-6C79-4CF9-9123-6FECB99F4BBE}" type="pres">
      <dgm:prSet presAssocID="{BFF78AE8-B139-4D4F-BF0F-7BBA46B19981}" presName="node" presStyleLbl="vennNode1" presStyleIdx="7" presStyleCnt="9" custRadScaleRad="161399" custRadScaleInc="15835">
        <dgm:presLayoutVars>
          <dgm:bulletEnabled val="1"/>
        </dgm:presLayoutVars>
      </dgm:prSet>
      <dgm:spPr/>
    </dgm:pt>
    <dgm:pt modelId="{B2B93353-C64E-4B3C-829F-80D671442E50}" type="pres">
      <dgm:prSet presAssocID="{DE24FCE3-1918-48A9-AA3A-A10EC00A6D6E}" presName="node" presStyleLbl="vennNode1" presStyleIdx="8" presStyleCnt="9" custRadScaleRad="191052" custRadScaleInc="-32232">
        <dgm:presLayoutVars>
          <dgm:bulletEnabled val="1"/>
        </dgm:presLayoutVars>
      </dgm:prSet>
      <dgm:spPr/>
    </dgm:pt>
  </dgm:ptLst>
  <dgm:cxnLst>
    <dgm:cxn modelId="{4F14E213-7946-4410-8EB9-1BFC9ACA1CD9}" srcId="{D9CC8CE3-4051-4293-82A7-BACFBEB40AA7}" destId="{DE24FCE3-1918-48A9-AA3A-A10EC00A6D6E}" srcOrd="7" destOrd="0" parTransId="{A2CD9217-70C8-46DD-BC76-9F412654226A}" sibTransId="{A43D3D65-CE61-4451-901B-93813C98287C}"/>
    <dgm:cxn modelId="{DA991417-AB1F-43CA-B898-A5A495A017D0}" type="presOf" srcId="{B29FAAE8-D004-4281-BCA0-394AFA9FF6C4}" destId="{9ED6ED7A-8507-49E9-901A-150B7F521EF6}" srcOrd="0" destOrd="0" presId="urn:microsoft.com/office/officeart/2005/8/layout/radial3"/>
    <dgm:cxn modelId="{0327D225-DE05-4D4F-93DB-C511A587C1A2}" type="presOf" srcId="{897A2C86-20C9-4CDB-B477-2F477E6D4B7A}" destId="{5F657891-4231-4A1F-8224-245992EBF9E3}" srcOrd="0" destOrd="0" presId="urn:microsoft.com/office/officeart/2005/8/layout/radial3"/>
    <dgm:cxn modelId="{6824162B-1D1F-4114-96EF-732513692E87}" srcId="{D9CC8CE3-4051-4293-82A7-BACFBEB40AA7}" destId="{89E18913-21B7-4622-A6DD-7948BD202F8A}" srcOrd="1" destOrd="0" parTransId="{AC350347-75E5-408F-89EC-2849DAB84BD3}" sibTransId="{A46A7ADE-2BB8-417A-ACBF-F6474EB22DAA}"/>
    <dgm:cxn modelId="{58A52035-B2D5-4592-BF62-72985186B1D4}" type="presOf" srcId="{D9CC8CE3-4051-4293-82A7-BACFBEB40AA7}" destId="{30E00EF8-6F43-4BCA-B848-5A6683FB2450}" srcOrd="0" destOrd="0" presId="urn:microsoft.com/office/officeart/2005/8/layout/radial3"/>
    <dgm:cxn modelId="{73682841-ED25-45B0-9795-D1A2BAA4339A}" srcId="{D9CC8CE3-4051-4293-82A7-BACFBEB40AA7}" destId="{4C4A9B2A-397E-4FE3-BA5A-DEC0276FA444}" srcOrd="0" destOrd="0" parTransId="{A32DBA89-59CC-4867-A985-23209B548E28}" sibTransId="{D0945949-152F-4622-8AC6-951D61B5E773}"/>
    <dgm:cxn modelId="{72CCA967-59B5-4FC2-86CE-E46F3F69B95E}" srcId="{D9CC8CE3-4051-4293-82A7-BACFBEB40AA7}" destId="{B29FAAE8-D004-4281-BCA0-394AFA9FF6C4}" srcOrd="2" destOrd="0" parTransId="{39BFD9E3-DE4E-49F2-943D-9FE53B863C6B}" sibTransId="{C3D68B95-E62A-4BD5-AAC9-8FD208D9715E}"/>
    <dgm:cxn modelId="{F80E1C74-35FD-480F-893B-9B3B5EA20362}" srcId="{2F1EA0B8-271E-470F-BB68-0C809270A57D}" destId="{05F7B82B-C7DD-4811-9160-307CA53CA1EB}" srcOrd="1" destOrd="0" parTransId="{3278B2A4-F07E-439F-A32F-7DBB64717F93}" sibTransId="{63286401-D727-456A-A3E9-4C09AE1D3E83}"/>
    <dgm:cxn modelId="{19607558-7899-49C6-B9E1-A513ABFC8AE3}" srcId="{D9CC8CE3-4051-4293-82A7-BACFBEB40AA7}" destId="{4D4C8BC1-D21F-4788-B9AB-D2657B6D5F77}" srcOrd="3" destOrd="0" parTransId="{87DBEB6D-B954-4FC4-97DC-7768705CC070}" sibTransId="{4FE58187-2919-4060-8422-A507E9FDF063}"/>
    <dgm:cxn modelId="{8058A158-0360-44BB-BB08-B296C6EA871F}" type="presOf" srcId="{2F1EA0B8-271E-470F-BB68-0C809270A57D}" destId="{65A101D5-7A90-42A8-8A6C-FCF899AFD141}" srcOrd="0" destOrd="0" presId="urn:microsoft.com/office/officeart/2005/8/layout/radial3"/>
    <dgm:cxn modelId="{F1E47084-84CE-4403-9D44-9FED4D3D2407}" srcId="{D9CC8CE3-4051-4293-82A7-BACFBEB40AA7}" destId="{897A2C86-20C9-4CDB-B477-2F477E6D4B7A}" srcOrd="5" destOrd="0" parTransId="{F867AF79-1AEC-4394-963E-73C5E3ECE6DC}" sibTransId="{31CAC525-3304-4092-AF78-E35DD3000F2E}"/>
    <dgm:cxn modelId="{6F4FAE85-33E0-421B-A6D5-2D58B54F9F84}" srcId="{2F1EA0B8-271E-470F-BB68-0C809270A57D}" destId="{D9CC8CE3-4051-4293-82A7-BACFBEB40AA7}" srcOrd="0" destOrd="0" parTransId="{85395556-5CAF-44EA-8FCF-5D56B1728DFB}" sibTransId="{A4C43734-B53B-4A59-B92D-E1FC70BD1E50}"/>
    <dgm:cxn modelId="{FF72C08F-0BC6-4829-9F95-C57B1BD50676}" type="presOf" srcId="{4D4C8BC1-D21F-4788-B9AB-D2657B6D5F77}" destId="{5D4D320E-7E51-4362-8521-544D90E52B71}" srcOrd="0" destOrd="0" presId="urn:microsoft.com/office/officeart/2005/8/layout/radial3"/>
    <dgm:cxn modelId="{4A0DA496-C5F3-4CA5-82D0-772EEA7BCA19}" srcId="{D9CC8CE3-4051-4293-82A7-BACFBEB40AA7}" destId="{E6376CAD-C9C6-4A32-B357-4C3C0F36C90F}" srcOrd="4" destOrd="0" parTransId="{A8214527-B644-408C-8526-A4A2F0C22AD0}" sibTransId="{E2171BAC-E2F4-4BE9-B618-D086E22D8F08}"/>
    <dgm:cxn modelId="{50DC9E97-2F10-4F69-BBE0-C221C51A819F}" type="presOf" srcId="{BFF78AE8-B139-4D4F-BF0F-7BBA46B19981}" destId="{39713FC8-6C79-4CF9-9123-6FECB99F4BBE}" srcOrd="0" destOrd="0" presId="urn:microsoft.com/office/officeart/2005/8/layout/radial3"/>
    <dgm:cxn modelId="{358DD2B1-9459-40E8-A954-EAD58CE39F96}" srcId="{2F1EA0B8-271E-470F-BB68-0C809270A57D}" destId="{6D9F67A2-3E84-446C-B0EB-E8ED29B88503}" srcOrd="2" destOrd="0" parTransId="{AB022D41-F154-488C-B7A4-DC36595F0341}" sibTransId="{1B279BA9-CA5F-402D-9DF3-3BADD7D7738C}"/>
    <dgm:cxn modelId="{A39E5CC0-4A38-4EE3-ABA3-FD17683CC76A}" type="presOf" srcId="{4C4A9B2A-397E-4FE3-BA5A-DEC0276FA444}" destId="{D9D86BBD-F9B8-41A2-A6D6-DF6777DE0F2C}" srcOrd="0" destOrd="0" presId="urn:microsoft.com/office/officeart/2005/8/layout/radial3"/>
    <dgm:cxn modelId="{3CDC1DD4-0396-4045-A093-1DB57AC1E22D}" type="presOf" srcId="{DE24FCE3-1918-48A9-AA3A-A10EC00A6D6E}" destId="{B2B93353-C64E-4B3C-829F-80D671442E50}" srcOrd="0" destOrd="0" presId="urn:microsoft.com/office/officeart/2005/8/layout/radial3"/>
    <dgm:cxn modelId="{448B93D5-8972-426C-8F64-9A8CE34EC9A6}" srcId="{D9CC8CE3-4051-4293-82A7-BACFBEB40AA7}" destId="{BFF78AE8-B139-4D4F-BF0F-7BBA46B19981}" srcOrd="6" destOrd="0" parTransId="{3769811D-AAA4-4B0D-BDEE-ED128F0A2165}" sibTransId="{7A786FC4-7EA2-4ADD-A716-0964FFCB3CB1}"/>
    <dgm:cxn modelId="{75E281DA-130B-418B-9556-2FD0C95532F9}" type="presOf" srcId="{89E18913-21B7-4622-A6DD-7948BD202F8A}" destId="{A69C5961-E3A0-44D8-8594-61F8BB251291}" srcOrd="0" destOrd="0" presId="urn:microsoft.com/office/officeart/2005/8/layout/radial3"/>
    <dgm:cxn modelId="{C36C50F7-F72F-4D18-B9E2-6437B35D771E}" type="presOf" srcId="{E6376CAD-C9C6-4A32-B357-4C3C0F36C90F}" destId="{B1CE1880-9E7B-474F-9FDD-AEA615E1D9BC}" srcOrd="0" destOrd="0" presId="urn:microsoft.com/office/officeart/2005/8/layout/radial3"/>
    <dgm:cxn modelId="{6EA5003E-E1D3-4C66-B373-095F54C0AC4B}" type="presParOf" srcId="{65A101D5-7A90-42A8-8A6C-FCF899AFD141}" destId="{1F4F1527-A5CA-4C43-8FB9-0A1A8F1F0567}" srcOrd="0" destOrd="0" presId="urn:microsoft.com/office/officeart/2005/8/layout/radial3"/>
    <dgm:cxn modelId="{45BA47CC-8005-4968-9F35-A0E39D700356}" type="presParOf" srcId="{1F4F1527-A5CA-4C43-8FB9-0A1A8F1F0567}" destId="{30E00EF8-6F43-4BCA-B848-5A6683FB2450}" srcOrd="0" destOrd="0" presId="urn:microsoft.com/office/officeart/2005/8/layout/radial3"/>
    <dgm:cxn modelId="{3F142768-B868-4B8E-9F4B-DE5554CA1430}" type="presParOf" srcId="{1F4F1527-A5CA-4C43-8FB9-0A1A8F1F0567}" destId="{D9D86BBD-F9B8-41A2-A6D6-DF6777DE0F2C}" srcOrd="1" destOrd="0" presId="urn:microsoft.com/office/officeart/2005/8/layout/radial3"/>
    <dgm:cxn modelId="{0E839D0E-A953-4A75-A5B5-A00DCD560C8A}" type="presParOf" srcId="{1F4F1527-A5CA-4C43-8FB9-0A1A8F1F0567}" destId="{A69C5961-E3A0-44D8-8594-61F8BB251291}" srcOrd="2" destOrd="0" presId="urn:microsoft.com/office/officeart/2005/8/layout/radial3"/>
    <dgm:cxn modelId="{F5CBDDDA-110E-4AA3-BAB0-9A15EE2BCD99}" type="presParOf" srcId="{1F4F1527-A5CA-4C43-8FB9-0A1A8F1F0567}" destId="{9ED6ED7A-8507-49E9-901A-150B7F521EF6}" srcOrd="3" destOrd="0" presId="urn:microsoft.com/office/officeart/2005/8/layout/radial3"/>
    <dgm:cxn modelId="{8DB35F43-5DEB-4143-954B-F2C8F1BD940E}" type="presParOf" srcId="{1F4F1527-A5CA-4C43-8FB9-0A1A8F1F0567}" destId="{5D4D320E-7E51-4362-8521-544D90E52B71}" srcOrd="4" destOrd="0" presId="urn:microsoft.com/office/officeart/2005/8/layout/radial3"/>
    <dgm:cxn modelId="{02BA94A8-7AE5-407F-AEF5-260F95953F01}" type="presParOf" srcId="{1F4F1527-A5CA-4C43-8FB9-0A1A8F1F0567}" destId="{B1CE1880-9E7B-474F-9FDD-AEA615E1D9BC}" srcOrd="5" destOrd="0" presId="urn:microsoft.com/office/officeart/2005/8/layout/radial3"/>
    <dgm:cxn modelId="{F5D9FD6D-1702-4CEF-9612-295DC66BE4F3}" type="presParOf" srcId="{1F4F1527-A5CA-4C43-8FB9-0A1A8F1F0567}" destId="{5F657891-4231-4A1F-8224-245992EBF9E3}" srcOrd="6" destOrd="0" presId="urn:microsoft.com/office/officeart/2005/8/layout/radial3"/>
    <dgm:cxn modelId="{D010E7B9-3E0B-425B-B1F0-6D2C0D50B5E9}" type="presParOf" srcId="{1F4F1527-A5CA-4C43-8FB9-0A1A8F1F0567}" destId="{39713FC8-6C79-4CF9-9123-6FECB99F4BBE}" srcOrd="7" destOrd="0" presId="urn:microsoft.com/office/officeart/2005/8/layout/radial3"/>
    <dgm:cxn modelId="{F8F7D7E6-2F0E-4EF3-B59B-F9C367D18722}" type="presParOf" srcId="{1F4F1527-A5CA-4C43-8FB9-0A1A8F1F0567}" destId="{B2B93353-C64E-4B3C-829F-80D671442E50}" srcOrd="8"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FE3EF2-BFEA-4FCF-B3E5-B5DA3A79AD9A}"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IN"/>
        </a:p>
      </dgm:t>
    </dgm:pt>
    <dgm:pt modelId="{EF27C266-846E-4F44-AA59-29820173CB1C}">
      <dgm:prSet phldrT="[Text]" custT="1"/>
      <dgm:spPr>
        <a:ln>
          <a:solidFill>
            <a:schemeClr val="tx1">
              <a:lumMod val="95000"/>
              <a:lumOff val="5000"/>
            </a:schemeClr>
          </a:solidFill>
        </a:ln>
      </dgm:spPr>
      <dgm:t>
        <a:bodyPr/>
        <a:lstStyle/>
        <a:p>
          <a:r>
            <a:rPr lang="en-IN" sz="2400" b="1" dirty="0">
              <a:solidFill>
                <a:schemeClr val="tx1"/>
              </a:solidFill>
              <a:latin typeface="Times New Roman" panose="02020603050405020304" pitchFamily="18" charset="0"/>
              <a:cs typeface="Times New Roman" panose="02020603050405020304" pitchFamily="18" charset="0"/>
            </a:rPr>
            <a:t>AWARENESS &amp; EDUCATION</a:t>
          </a:r>
        </a:p>
      </dgm:t>
    </dgm:pt>
    <dgm:pt modelId="{E2516D64-1150-499B-AE6D-3EF7E4540B27}" type="parTrans" cxnId="{97F77D2A-DDCF-4352-886C-1C5C322E3323}">
      <dgm:prSet/>
      <dgm:spPr/>
      <dgm:t>
        <a:bodyPr/>
        <a:lstStyle/>
        <a:p>
          <a:endParaRPr lang="en-IN"/>
        </a:p>
      </dgm:t>
    </dgm:pt>
    <dgm:pt modelId="{2989353D-54F1-48F8-9646-FD0071123544}" type="sibTrans" cxnId="{97F77D2A-DDCF-4352-886C-1C5C322E3323}">
      <dgm:prSet/>
      <dgm:spPr/>
      <dgm:t>
        <a:bodyPr/>
        <a:lstStyle/>
        <a:p>
          <a:endParaRPr lang="en-IN"/>
        </a:p>
      </dgm:t>
    </dgm:pt>
    <dgm:pt modelId="{209D8AD0-4020-4920-A62C-00EA95955186}">
      <dgm:prSet phldrT="[Text]"/>
      <dgm:spPr>
        <a:ln>
          <a:solidFill>
            <a:schemeClr val="bg2">
              <a:lumMod val="10000"/>
            </a:schemeClr>
          </a:solidFill>
        </a:ln>
      </dgm:spPr>
      <dgm:t>
        <a:bodyPr/>
        <a:lstStyle/>
        <a:p>
          <a:r>
            <a:rPr lang="en-IN" dirty="0">
              <a:latin typeface="Times New Roman" panose="02020603050405020304" pitchFamily="18" charset="0"/>
              <a:cs typeface="Times New Roman" panose="02020603050405020304" pitchFamily="18" charset="0"/>
            </a:rPr>
            <a:t>COMMUNITY WORKSHOP AND SEMINARS</a:t>
          </a:r>
        </a:p>
      </dgm:t>
    </dgm:pt>
    <dgm:pt modelId="{346DAD09-C8C0-471E-B0BD-5449594E67A7}" type="parTrans" cxnId="{A51B84A6-8C2C-4EC7-88EC-2A9B3E996AE0}">
      <dgm:prSet/>
      <dgm:spPr/>
      <dgm:t>
        <a:bodyPr/>
        <a:lstStyle/>
        <a:p>
          <a:endParaRPr lang="en-IN"/>
        </a:p>
      </dgm:t>
    </dgm:pt>
    <dgm:pt modelId="{E9D2DFDB-DE9F-4D29-85C8-F6EBB5197C67}" type="sibTrans" cxnId="{A51B84A6-8C2C-4EC7-88EC-2A9B3E996AE0}">
      <dgm:prSet/>
      <dgm:spPr/>
      <dgm:t>
        <a:bodyPr/>
        <a:lstStyle/>
        <a:p>
          <a:endParaRPr lang="en-IN"/>
        </a:p>
      </dgm:t>
    </dgm:pt>
    <dgm:pt modelId="{31B1192A-7466-4CAD-9106-EC53F20C39C2}">
      <dgm:prSet phldrT="[Text]"/>
      <dgm:spPr>
        <a:ln>
          <a:solidFill>
            <a:schemeClr val="tx1">
              <a:lumMod val="95000"/>
              <a:lumOff val="5000"/>
            </a:schemeClr>
          </a:solidFill>
        </a:ln>
      </dgm:spPr>
      <dgm:t>
        <a:bodyPr/>
        <a:lstStyle/>
        <a:p>
          <a:r>
            <a:rPr lang="en-IN" dirty="0">
              <a:latin typeface="Times New Roman" panose="02020603050405020304" pitchFamily="18" charset="0"/>
              <a:cs typeface="Times New Roman" panose="02020603050405020304" pitchFamily="18" charset="0"/>
            </a:rPr>
            <a:t>INFORMATION CAMPAIGNS</a:t>
          </a:r>
        </a:p>
      </dgm:t>
    </dgm:pt>
    <dgm:pt modelId="{AC1CA95B-34F1-4A56-A1FD-B28B9878CF66}" type="parTrans" cxnId="{51B81E54-3629-482B-AD19-CE45B73E2ADE}">
      <dgm:prSet/>
      <dgm:spPr/>
      <dgm:t>
        <a:bodyPr/>
        <a:lstStyle/>
        <a:p>
          <a:endParaRPr lang="en-IN">
            <a:solidFill>
              <a:schemeClr val="tx1"/>
            </a:solidFill>
          </a:endParaRPr>
        </a:p>
      </dgm:t>
    </dgm:pt>
    <dgm:pt modelId="{44B5EAE4-3DEA-4CC4-A5DA-9EF91B99315B}" type="sibTrans" cxnId="{51B81E54-3629-482B-AD19-CE45B73E2ADE}">
      <dgm:prSet/>
      <dgm:spPr/>
      <dgm:t>
        <a:bodyPr/>
        <a:lstStyle/>
        <a:p>
          <a:endParaRPr lang="en-IN"/>
        </a:p>
      </dgm:t>
    </dgm:pt>
    <dgm:pt modelId="{5BA5DE78-D102-4DDA-9B8D-618586102F68}">
      <dgm:prSet phldrT="[Text]" custT="1"/>
      <dgm:spPr>
        <a:ln>
          <a:solidFill>
            <a:schemeClr val="tx1">
              <a:lumMod val="95000"/>
              <a:lumOff val="5000"/>
            </a:schemeClr>
          </a:solidFill>
        </a:ln>
      </dgm:spPr>
      <dgm:t>
        <a:bodyPr/>
        <a:lstStyle/>
        <a:p>
          <a:r>
            <a:rPr lang="en-IN" sz="2400" b="1" dirty="0">
              <a:solidFill>
                <a:schemeClr val="tx1"/>
              </a:solidFill>
              <a:latin typeface="Times New Roman" panose="02020603050405020304" pitchFamily="18" charset="0"/>
              <a:cs typeface="Times New Roman" panose="02020603050405020304" pitchFamily="18" charset="0"/>
            </a:rPr>
            <a:t>CAPACITY BUILDING &amp; TRAINING</a:t>
          </a:r>
        </a:p>
      </dgm:t>
    </dgm:pt>
    <dgm:pt modelId="{49BA90B9-7BA7-4BAC-AE98-EDFEB29B25ED}" type="parTrans" cxnId="{A600B2C0-259E-4201-A88A-6AA8CE26B055}">
      <dgm:prSet/>
      <dgm:spPr/>
      <dgm:t>
        <a:bodyPr/>
        <a:lstStyle/>
        <a:p>
          <a:endParaRPr lang="en-IN"/>
        </a:p>
      </dgm:t>
    </dgm:pt>
    <dgm:pt modelId="{BCF1B270-E068-46A2-97A2-0CA30B99BC16}" type="sibTrans" cxnId="{A600B2C0-259E-4201-A88A-6AA8CE26B055}">
      <dgm:prSet/>
      <dgm:spPr/>
      <dgm:t>
        <a:bodyPr/>
        <a:lstStyle/>
        <a:p>
          <a:endParaRPr lang="en-IN"/>
        </a:p>
      </dgm:t>
    </dgm:pt>
    <dgm:pt modelId="{8771D8AA-5E83-4F6E-B4D0-DD086D802E9B}">
      <dgm:prSet phldrT="[Text]" custT="1"/>
      <dgm:spPr>
        <a:ln>
          <a:solidFill>
            <a:schemeClr val="tx1">
              <a:lumMod val="95000"/>
              <a:lumOff val="5000"/>
            </a:schemeClr>
          </a:solidFill>
        </a:ln>
      </dgm:spPr>
      <dgm:t>
        <a:bodyPr/>
        <a:lstStyle/>
        <a:p>
          <a:r>
            <a:rPr lang="en-IN" sz="2000" dirty="0">
              <a:latin typeface="Times New Roman" panose="02020603050405020304" pitchFamily="18" charset="0"/>
              <a:cs typeface="Times New Roman" panose="02020603050405020304" pitchFamily="18" charset="0"/>
            </a:rPr>
            <a:t>SKILL DEVELOPMNET WORKSHOPS </a:t>
          </a:r>
        </a:p>
      </dgm:t>
    </dgm:pt>
    <dgm:pt modelId="{D53E43F0-B3BD-4B91-81ED-35B7967CE313}" type="parTrans" cxnId="{83D425D4-7A52-4916-BDA4-E058329F49D3}">
      <dgm:prSet/>
      <dgm:spPr/>
      <dgm:t>
        <a:bodyPr/>
        <a:lstStyle/>
        <a:p>
          <a:endParaRPr lang="en-IN"/>
        </a:p>
      </dgm:t>
    </dgm:pt>
    <dgm:pt modelId="{E78860B3-456B-4875-94EF-45B52474E717}" type="sibTrans" cxnId="{83D425D4-7A52-4916-BDA4-E058329F49D3}">
      <dgm:prSet/>
      <dgm:spPr/>
      <dgm:t>
        <a:bodyPr/>
        <a:lstStyle/>
        <a:p>
          <a:endParaRPr lang="en-IN"/>
        </a:p>
      </dgm:t>
    </dgm:pt>
    <dgm:pt modelId="{0F2305B4-D199-46EB-B09D-D03C2B09B966}">
      <dgm:prSet phldrT="[Text]" custT="1"/>
      <dgm:spPr>
        <a:ln>
          <a:solidFill>
            <a:schemeClr val="tx1">
              <a:lumMod val="95000"/>
              <a:lumOff val="5000"/>
            </a:schemeClr>
          </a:solidFill>
        </a:ln>
      </dgm:spPr>
      <dgm:t>
        <a:bodyPr/>
        <a:lstStyle/>
        <a:p>
          <a:r>
            <a:rPr lang="en-IN" sz="2200" dirty="0">
              <a:latin typeface="Times New Roman" panose="02020603050405020304" pitchFamily="18" charset="0"/>
              <a:cs typeface="Times New Roman" panose="02020603050405020304" pitchFamily="18" charset="0"/>
            </a:rPr>
            <a:t>ICT TRAINING CENTRES </a:t>
          </a:r>
        </a:p>
      </dgm:t>
    </dgm:pt>
    <dgm:pt modelId="{F866E671-FC36-4111-8007-018BB115F559}" type="parTrans" cxnId="{5C609F8F-6E8F-48CB-9F48-509691540EB3}">
      <dgm:prSet/>
      <dgm:spPr/>
      <dgm:t>
        <a:bodyPr/>
        <a:lstStyle/>
        <a:p>
          <a:endParaRPr lang="en-IN"/>
        </a:p>
      </dgm:t>
    </dgm:pt>
    <dgm:pt modelId="{BC44FB8E-117F-4DAF-B488-0F6E3416D5F7}" type="sibTrans" cxnId="{5C609F8F-6E8F-48CB-9F48-509691540EB3}">
      <dgm:prSet/>
      <dgm:spPr/>
      <dgm:t>
        <a:bodyPr/>
        <a:lstStyle/>
        <a:p>
          <a:endParaRPr lang="en-IN"/>
        </a:p>
      </dgm:t>
    </dgm:pt>
    <dgm:pt modelId="{76C08030-C9B1-4C33-B865-4D652A5B0874}" type="pres">
      <dgm:prSet presAssocID="{D2FE3EF2-BFEA-4FCF-B3E5-B5DA3A79AD9A}" presName="diagram" presStyleCnt="0">
        <dgm:presLayoutVars>
          <dgm:chPref val="1"/>
          <dgm:dir/>
          <dgm:animOne val="branch"/>
          <dgm:animLvl val="lvl"/>
          <dgm:resizeHandles/>
        </dgm:presLayoutVars>
      </dgm:prSet>
      <dgm:spPr/>
    </dgm:pt>
    <dgm:pt modelId="{3FDDE179-5037-448A-991B-89D63458D915}" type="pres">
      <dgm:prSet presAssocID="{EF27C266-846E-4F44-AA59-29820173CB1C}" presName="root" presStyleCnt="0"/>
      <dgm:spPr/>
    </dgm:pt>
    <dgm:pt modelId="{060AEC99-90EE-41BE-AE34-ED57BE02E8DA}" type="pres">
      <dgm:prSet presAssocID="{EF27C266-846E-4F44-AA59-29820173CB1C}" presName="rootComposite" presStyleCnt="0"/>
      <dgm:spPr/>
    </dgm:pt>
    <dgm:pt modelId="{FCB3498A-D121-4850-B20F-72CF067DF768}" type="pres">
      <dgm:prSet presAssocID="{EF27C266-846E-4F44-AA59-29820173CB1C}" presName="rootText" presStyleLbl="node1" presStyleIdx="0" presStyleCnt="2" custLinFactNeighborX="-26072" custLinFactNeighborY="4180"/>
      <dgm:spPr/>
    </dgm:pt>
    <dgm:pt modelId="{4E72D573-0611-4BF2-B317-E8B77EE39093}" type="pres">
      <dgm:prSet presAssocID="{EF27C266-846E-4F44-AA59-29820173CB1C}" presName="rootConnector" presStyleLbl="node1" presStyleIdx="0" presStyleCnt="2"/>
      <dgm:spPr/>
    </dgm:pt>
    <dgm:pt modelId="{398C6BE6-1DB1-4B85-81F8-896C5447EB71}" type="pres">
      <dgm:prSet presAssocID="{EF27C266-846E-4F44-AA59-29820173CB1C}" presName="childShape" presStyleCnt="0"/>
      <dgm:spPr/>
    </dgm:pt>
    <dgm:pt modelId="{BF80DB2D-3AB6-4A81-9948-05EC51C05F5D}" type="pres">
      <dgm:prSet presAssocID="{346DAD09-C8C0-471E-B0BD-5449594E67A7}" presName="Name13" presStyleLbl="parChTrans1D2" presStyleIdx="0" presStyleCnt="4"/>
      <dgm:spPr/>
    </dgm:pt>
    <dgm:pt modelId="{B9903676-FB53-415C-8582-7DE81B32B486}" type="pres">
      <dgm:prSet presAssocID="{209D8AD0-4020-4920-A62C-00EA95955186}" presName="childText" presStyleLbl="bgAcc1" presStyleIdx="0" presStyleCnt="4" custLinFactNeighborX="-21552" custLinFactNeighborY="-1146">
        <dgm:presLayoutVars>
          <dgm:bulletEnabled val="1"/>
        </dgm:presLayoutVars>
      </dgm:prSet>
      <dgm:spPr/>
    </dgm:pt>
    <dgm:pt modelId="{E9952750-7B13-4C01-B9A9-C30BE02F1FE4}" type="pres">
      <dgm:prSet presAssocID="{AC1CA95B-34F1-4A56-A1FD-B28B9878CF66}" presName="Name13" presStyleLbl="parChTrans1D2" presStyleIdx="1" presStyleCnt="4"/>
      <dgm:spPr/>
    </dgm:pt>
    <dgm:pt modelId="{BEF8AFCC-7338-431C-98FF-040199F0391B}" type="pres">
      <dgm:prSet presAssocID="{31B1192A-7466-4CAD-9106-EC53F20C39C2}" presName="childText" presStyleLbl="bgAcc1" presStyleIdx="1" presStyleCnt="4" custLinFactNeighborX="-23654" custLinFactNeighborY="-12616">
        <dgm:presLayoutVars>
          <dgm:bulletEnabled val="1"/>
        </dgm:presLayoutVars>
      </dgm:prSet>
      <dgm:spPr/>
    </dgm:pt>
    <dgm:pt modelId="{BA81CF3A-DB79-4C2F-8FF9-4D53E9D8AD37}" type="pres">
      <dgm:prSet presAssocID="{5BA5DE78-D102-4DDA-9B8D-618586102F68}" presName="root" presStyleCnt="0"/>
      <dgm:spPr/>
    </dgm:pt>
    <dgm:pt modelId="{ACEF22FF-3C9A-4692-A08D-74227D5AFDAC}" type="pres">
      <dgm:prSet presAssocID="{5BA5DE78-D102-4DDA-9B8D-618586102F68}" presName="rootComposite" presStyleCnt="0"/>
      <dgm:spPr/>
    </dgm:pt>
    <dgm:pt modelId="{CEDC918D-4022-492E-A475-99AD34EA6DC4}" type="pres">
      <dgm:prSet presAssocID="{5BA5DE78-D102-4DDA-9B8D-618586102F68}" presName="rootText" presStyleLbl="node1" presStyleIdx="1" presStyleCnt="2" custLinFactNeighborX="-22288" custLinFactNeighborY="7569"/>
      <dgm:spPr/>
    </dgm:pt>
    <dgm:pt modelId="{3672D4A6-20D0-4ECC-BA82-637B89328663}" type="pres">
      <dgm:prSet presAssocID="{5BA5DE78-D102-4DDA-9B8D-618586102F68}" presName="rootConnector" presStyleLbl="node1" presStyleIdx="1" presStyleCnt="2"/>
      <dgm:spPr/>
    </dgm:pt>
    <dgm:pt modelId="{A7C91EBD-F411-4561-9781-65F46DB92AAC}" type="pres">
      <dgm:prSet presAssocID="{5BA5DE78-D102-4DDA-9B8D-618586102F68}" presName="childShape" presStyleCnt="0"/>
      <dgm:spPr/>
    </dgm:pt>
    <dgm:pt modelId="{7DE0EC8E-15E3-4F80-B525-3529BD13147D}" type="pres">
      <dgm:prSet presAssocID="{D53E43F0-B3BD-4B91-81ED-35B7967CE313}" presName="Name13" presStyleLbl="parChTrans1D2" presStyleIdx="2" presStyleCnt="4"/>
      <dgm:spPr/>
    </dgm:pt>
    <dgm:pt modelId="{099A1395-48A4-4B21-A7F6-E8B23DE502B1}" type="pres">
      <dgm:prSet presAssocID="{8771D8AA-5E83-4F6E-B4D0-DD086D802E9B}" presName="childText" presStyleLbl="bgAcc1" presStyleIdx="2" presStyleCnt="4" custLinFactNeighborX="-14193" custLinFactNeighborY="-5213">
        <dgm:presLayoutVars>
          <dgm:bulletEnabled val="1"/>
        </dgm:presLayoutVars>
      </dgm:prSet>
      <dgm:spPr/>
    </dgm:pt>
    <dgm:pt modelId="{38C3B8FA-24B9-4273-87D5-DFA21E30DE0C}" type="pres">
      <dgm:prSet presAssocID="{F866E671-FC36-4111-8007-018BB115F559}" presName="Name13" presStyleLbl="parChTrans1D2" presStyleIdx="3" presStyleCnt="4"/>
      <dgm:spPr/>
    </dgm:pt>
    <dgm:pt modelId="{DA476570-E337-450A-8258-22F6D8CC22A2}" type="pres">
      <dgm:prSet presAssocID="{0F2305B4-D199-46EB-B09D-D03C2B09B966}" presName="childText" presStyleLbl="bgAcc1" presStyleIdx="3" presStyleCnt="4" custLinFactNeighborX="-14718" custLinFactNeighborY="-10934">
        <dgm:presLayoutVars>
          <dgm:bulletEnabled val="1"/>
        </dgm:presLayoutVars>
      </dgm:prSet>
      <dgm:spPr/>
    </dgm:pt>
  </dgm:ptLst>
  <dgm:cxnLst>
    <dgm:cxn modelId="{2F8A0D07-A331-4C4E-B59D-884A65E00018}" type="presOf" srcId="{5BA5DE78-D102-4DDA-9B8D-618586102F68}" destId="{3672D4A6-20D0-4ECC-BA82-637B89328663}" srcOrd="1" destOrd="0" presId="urn:microsoft.com/office/officeart/2005/8/layout/hierarchy3"/>
    <dgm:cxn modelId="{8E9DB40B-437B-4C2D-A4B9-C12FFDD3F1DE}" type="presOf" srcId="{D2FE3EF2-BFEA-4FCF-B3E5-B5DA3A79AD9A}" destId="{76C08030-C9B1-4C33-B865-4D652A5B0874}" srcOrd="0" destOrd="0" presId="urn:microsoft.com/office/officeart/2005/8/layout/hierarchy3"/>
    <dgm:cxn modelId="{BE166020-0DD8-4551-8CD3-BD87F83626BA}" type="presOf" srcId="{F866E671-FC36-4111-8007-018BB115F559}" destId="{38C3B8FA-24B9-4273-87D5-DFA21E30DE0C}" srcOrd="0" destOrd="0" presId="urn:microsoft.com/office/officeart/2005/8/layout/hierarchy3"/>
    <dgm:cxn modelId="{97F77D2A-DDCF-4352-886C-1C5C322E3323}" srcId="{D2FE3EF2-BFEA-4FCF-B3E5-B5DA3A79AD9A}" destId="{EF27C266-846E-4F44-AA59-29820173CB1C}" srcOrd="0" destOrd="0" parTransId="{E2516D64-1150-499B-AE6D-3EF7E4540B27}" sibTransId="{2989353D-54F1-48F8-9646-FD0071123544}"/>
    <dgm:cxn modelId="{4A157D3E-447A-42AA-8AFF-8E6C1DD47954}" type="presOf" srcId="{D53E43F0-B3BD-4B91-81ED-35B7967CE313}" destId="{7DE0EC8E-15E3-4F80-B525-3529BD13147D}" srcOrd="0" destOrd="0" presId="urn:microsoft.com/office/officeart/2005/8/layout/hierarchy3"/>
    <dgm:cxn modelId="{51B81E54-3629-482B-AD19-CE45B73E2ADE}" srcId="{EF27C266-846E-4F44-AA59-29820173CB1C}" destId="{31B1192A-7466-4CAD-9106-EC53F20C39C2}" srcOrd="1" destOrd="0" parTransId="{AC1CA95B-34F1-4A56-A1FD-B28B9878CF66}" sibTransId="{44B5EAE4-3DEA-4CC4-A5DA-9EF91B99315B}"/>
    <dgm:cxn modelId="{0627D754-C64E-49C3-9143-251643A50032}" type="presOf" srcId="{0F2305B4-D199-46EB-B09D-D03C2B09B966}" destId="{DA476570-E337-450A-8258-22F6D8CC22A2}" srcOrd="0" destOrd="0" presId="urn:microsoft.com/office/officeart/2005/8/layout/hierarchy3"/>
    <dgm:cxn modelId="{BCBD4059-461B-4E79-A054-42F34ADDEF53}" type="presOf" srcId="{209D8AD0-4020-4920-A62C-00EA95955186}" destId="{B9903676-FB53-415C-8582-7DE81B32B486}" srcOrd="0" destOrd="0" presId="urn:microsoft.com/office/officeart/2005/8/layout/hierarchy3"/>
    <dgm:cxn modelId="{8BB4CF5A-E49D-4E6E-9256-AE5CE5F47353}" type="presOf" srcId="{EF27C266-846E-4F44-AA59-29820173CB1C}" destId="{4E72D573-0611-4BF2-B317-E8B77EE39093}" srcOrd="1" destOrd="0" presId="urn:microsoft.com/office/officeart/2005/8/layout/hierarchy3"/>
    <dgm:cxn modelId="{5C609F8F-6E8F-48CB-9F48-509691540EB3}" srcId="{5BA5DE78-D102-4DDA-9B8D-618586102F68}" destId="{0F2305B4-D199-46EB-B09D-D03C2B09B966}" srcOrd="1" destOrd="0" parTransId="{F866E671-FC36-4111-8007-018BB115F559}" sibTransId="{BC44FB8E-117F-4DAF-B488-0F6E3416D5F7}"/>
    <dgm:cxn modelId="{A51B84A6-8C2C-4EC7-88EC-2A9B3E996AE0}" srcId="{EF27C266-846E-4F44-AA59-29820173CB1C}" destId="{209D8AD0-4020-4920-A62C-00EA95955186}" srcOrd="0" destOrd="0" parTransId="{346DAD09-C8C0-471E-B0BD-5449594E67A7}" sibTransId="{E9D2DFDB-DE9F-4D29-85C8-F6EBB5197C67}"/>
    <dgm:cxn modelId="{8F8FEDB3-F133-45DE-8D4B-604E7BF98E2A}" type="presOf" srcId="{5BA5DE78-D102-4DDA-9B8D-618586102F68}" destId="{CEDC918D-4022-492E-A475-99AD34EA6DC4}" srcOrd="0" destOrd="0" presId="urn:microsoft.com/office/officeart/2005/8/layout/hierarchy3"/>
    <dgm:cxn modelId="{A600B2C0-259E-4201-A88A-6AA8CE26B055}" srcId="{D2FE3EF2-BFEA-4FCF-B3E5-B5DA3A79AD9A}" destId="{5BA5DE78-D102-4DDA-9B8D-618586102F68}" srcOrd="1" destOrd="0" parTransId="{49BA90B9-7BA7-4BAC-AE98-EDFEB29B25ED}" sibTransId="{BCF1B270-E068-46A2-97A2-0CA30B99BC16}"/>
    <dgm:cxn modelId="{7EEFB4C5-839B-46DB-83B7-4F6F36906F77}" type="presOf" srcId="{EF27C266-846E-4F44-AA59-29820173CB1C}" destId="{FCB3498A-D121-4850-B20F-72CF067DF768}" srcOrd="0" destOrd="0" presId="urn:microsoft.com/office/officeart/2005/8/layout/hierarchy3"/>
    <dgm:cxn modelId="{83D425D4-7A52-4916-BDA4-E058329F49D3}" srcId="{5BA5DE78-D102-4DDA-9B8D-618586102F68}" destId="{8771D8AA-5E83-4F6E-B4D0-DD086D802E9B}" srcOrd="0" destOrd="0" parTransId="{D53E43F0-B3BD-4B91-81ED-35B7967CE313}" sibTransId="{E78860B3-456B-4875-94EF-45B52474E717}"/>
    <dgm:cxn modelId="{6EE794D4-BD85-479D-9191-CD6E8585AC58}" type="presOf" srcId="{AC1CA95B-34F1-4A56-A1FD-B28B9878CF66}" destId="{E9952750-7B13-4C01-B9A9-C30BE02F1FE4}" srcOrd="0" destOrd="0" presId="urn:microsoft.com/office/officeart/2005/8/layout/hierarchy3"/>
    <dgm:cxn modelId="{18DD57DC-79C5-4644-8A31-65AAA40FF230}" type="presOf" srcId="{8771D8AA-5E83-4F6E-B4D0-DD086D802E9B}" destId="{099A1395-48A4-4B21-A7F6-E8B23DE502B1}" srcOrd="0" destOrd="0" presId="urn:microsoft.com/office/officeart/2005/8/layout/hierarchy3"/>
    <dgm:cxn modelId="{0195D2DF-6DE2-49B6-8C7C-CEEB33981F23}" type="presOf" srcId="{346DAD09-C8C0-471E-B0BD-5449594E67A7}" destId="{BF80DB2D-3AB6-4A81-9948-05EC51C05F5D}" srcOrd="0" destOrd="0" presId="urn:microsoft.com/office/officeart/2005/8/layout/hierarchy3"/>
    <dgm:cxn modelId="{B13126F8-AF20-492C-B0ED-2861A4AF87C6}" type="presOf" srcId="{31B1192A-7466-4CAD-9106-EC53F20C39C2}" destId="{BEF8AFCC-7338-431C-98FF-040199F0391B}" srcOrd="0" destOrd="0" presId="urn:microsoft.com/office/officeart/2005/8/layout/hierarchy3"/>
    <dgm:cxn modelId="{B98E1A31-545C-48AC-A694-8B5C524E6160}" type="presParOf" srcId="{76C08030-C9B1-4C33-B865-4D652A5B0874}" destId="{3FDDE179-5037-448A-991B-89D63458D915}" srcOrd="0" destOrd="0" presId="urn:microsoft.com/office/officeart/2005/8/layout/hierarchy3"/>
    <dgm:cxn modelId="{5C0D588B-1B9B-4098-BF2C-364576661197}" type="presParOf" srcId="{3FDDE179-5037-448A-991B-89D63458D915}" destId="{060AEC99-90EE-41BE-AE34-ED57BE02E8DA}" srcOrd="0" destOrd="0" presId="urn:microsoft.com/office/officeart/2005/8/layout/hierarchy3"/>
    <dgm:cxn modelId="{D86A4D92-AD04-45C6-99B4-A5F3C3CE685B}" type="presParOf" srcId="{060AEC99-90EE-41BE-AE34-ED57BE02E8DA}" destId="{FCB3498A-D121-4850-B20F-72CF067DF768}" srcOrd="0" destOrd="0" presId="urn:microsoft.com/office/officeart/2005/8/layout/hierarchy3"/>
    <dgm:cxn modelId="{9E05ECE3-8D85-483F-89A4-652B39B68010}" type="presParOf" srcId="{060AEC99-90EE-41BE-AE34-ED57BE02E8DA}" destId="{4E72D573-0611-4BF2-B317-E8B77EE39093}" srcOrd="1" destOrd="0" presId="urn:microsoft.com/office/officeart/2005/8/layout/hierarchy3"/>
    <dgm:cxn modelId="{79F989A4-6315-4120-864E-5F3120FE62D0}" type="presParOf" srcId="{3FDDE179-5037-448A-991B-89D63458D915}" destId="{398C6BE6-1DB1-4B85-81F8-896C5447EB71}" srcOrd="1" destOrd="0" presId="urn:microsoft.com/office/officeart/2005/8/layout/hierarchy3"/>
    <dgm:cxn modelId="{19814257-89F0-4520-A65A-882855BE3243}" type="presParOf" srcId="{398C6BE6-1DB1-4B85-81F8-896C5447EB71}" destId="{BF80DB2D-3AB6-4A81-9948-05EC51C05F5D}" srcOrd="0" destOrd="0" presId="urn:microsoft.com/office/officeart/2005/8/layout/hierarchy3"/>
    <dgm:cxn modelId="{634A4E1D-50D8-44C6-9B90-BCBFA193344D}" type="presParOf" srcId="{398C6BE6-1DB1-4B85-81F8-896C5447EB71}" destId="{B9903676-FB53-415C-8582-7DE81B32B486}" srcOrd="1" destOrd="0" presId="urn:microsoft.com/office/officeart/2005/8/layout/hierarchy3"/>
    <dgm:cxn modelId="{5FBE78F9-A68F-4A05-86DF-99A6C9C175FC}" type="presParOf" srcId="{398C6BE6-1DB1-4B85-81F8-896C5447EB71}" destId="{E9952750-7B13-4C01-B9A9-C30BE02F1FE4}" srcOrd="2" destOrd="0" presId="urn:microsoft.com/office/officeart/2005/8/layout/hierarchy3"/>
    <dgm:cxn modelId="{1A065063-E71B-4BBB-8DC4-FB921F35E011}" type="presParOf" srcId="{398C6BE6-1DB1-4B85-81F8-896C5447EB71}" destId="{BEF8AFCC-7338-431C-98FF-040199F0391B}" srcOrd="3" destOrd="0" presId="urn:microsoft.com/office/officeart/2005/8/layout/hierarchy3"/>
    <dgm:cxn modelId="{2CE40CB4-1272-43BA-AD96-D970E0E7E869}" type="presParOf" srcId="{76C08030-C9B1-4C33-B865-4D652A5B0874}" destId="{BA81CF3A-DB79-4C2F-8FF9-4D53E9D8AD37}" srcOrd="1" destOrd="0" presId="urn:microsoft.com/office/officeart/2005/8/layout/hierarchy3"/>
    <dgm:cxn modelId="{141CA0BC-3705-4B82-A8F9-54B870EDFFE8}" type="presParOf" srcId="{BA81CF3A-DB79-4C2F-8FF9-4D53E9D8AD37}" destId="{ACEF22FF-3C9A-4692-A08D-74227D5AFDAC}" srcOrd="0" destOrd="0" presId="urn:microsoft.com/office/officeart/2005/8/layout/hierarchy3"/>
    <dgm:cxn modelId="{C6AFE82F-8264-4333-BD9C-B4C6BF2930AC}" type="presParOf" srcId="{ACEF22FF-3C9A-4692-A08D-74227D5AFDAC}" destId="{CEDC918D-4022-492E-A475-99AD34EA6DC4}" srcOrd="0" destOrd="0" presId="urn:microsoft.com/office/officeart/2005/8/layout/hierarchy3"/>
    <dgm:cxn modelId="{CD761366-7935-4CE3-B06B-51340BA2DBD5}" type="presParOf" srcId="{ACEF22FF-3C9A-4692-A08D-74227D5AFDAC}" destId="{3672D4A6-20D0-4ECC-BA82-637B89328663}" srcOrd="1" destOrd="0" presId="urn:microsoft.com/office/officeart/2005/8/layout/hierarchy3"/>
    <dgm:cxn modelId="{C3228FB6-0EF7-4785-AC70-ABBA578F7E23}" type="presParOf" srcId="{BA81CF3A-DB79-4C2F-8FF9-4D53E9D8AD37}" destId="{A7C91EBD-F411-4561-9781-65F46DB92AAC}" srcOrd="1" destOrd="0" presId="urn:microsoft.com/office/officeart/2005/8/layout/hierarchy3"/>
    <dgm:cxn modelId="{372B9F03-B380-4009-91AC-492F919A540B}" type="presParOf" srcId="{A7C91EBD-F411-4561-9781-65F46DB92AAC}" destId="{7DE0EC8E-15E3-4F80-B525-3529BD13147D}" srcOrd="0" destOrd="0" presId="urn:microsoft.com/office/officeart/2005/8/layout/hierarchy3"/>
    <dgm:cxn modelId="{608CA2AB-B2E4-4DDA-AEC6-0AFDDC7661BB}" type="presParOf" srcId="{A7C91EBD-F411-4561-9781-65F46DB92AAC}" destId="{099A1395-48A4-4B21-A7F6-E8B23DE502B1}" srcOrd="1" destOrd="0" presId="urn:microsoft.com/office/officeart/2005/8/layout/hierarchy3"/>
    <dgm:cxn modelId="{4732D316-86B0-4121-96AE-A562B7621A4C}" type="presParOf" srcId="{A7C91EBD-F411-4561-9781-65F46DB92AAC}" destId="{38C3B8FA-24B9-4273-87D5-DFA21E30DE0C}" srcOrd="2" destOrd="0" presId="urn:microsoft.com/office/officeart/2005/8/layout/hierarchy3"/>
    <dgm:cxn modelId="{78A3745C-A7DD-40EB-979D-3C33E0A7510D}" type="presParOf" srcId="{A7C91EBD-F411-4561-9781-65F46DB92AAC}" destId="{DA476570-E337-450A-8258-22F6D8CC22A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954DC-790C-4E4C-B02E-1C89E51E8D25}">
      <dsp:nvSpPr>
        <dsp:cNvPr id="0" name=""/>
        <dsp:cNvSpPr/>
      </dsp:nvSpPr>
      <dsp:spPr>
        <a:xfrm>
          <a:off x="0" y="284780"/>
          <a:ext cx="2655396" cy="91732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IN" sz="1900" b="1" kern="1200" dirty="0">
              <a:solidFill>
                <a:schemeClr val="tx1"/>
              </a:solidFill>
              <a:latin typeface="Times New Roman" panose="02020603050405020304" pitchFamily="18" charset="0"/>
              <a:cs typeface="Times New Roman" panose="02020603050405020304" pitchFamily="18" charset="0"/>
            </a:rPr>
            <a:t>PANCHAYTI RAJ &amp; GRAMEEN VIKAS YOJANA</a:t>
          </a:r>
        </a:p>
      </dsp:txBody>
      <dsp:txXfrm>
        <a:off x="0" y="284780"/>
        <a:ext cx="2655396" cy="917326"/>
      </dsp:txXfrm>
    </dsp:sp>
    <dsp:sp modelId="{E76E909D-3ADA-4501-B04F-A9A236A2FDA8}">
      <dsp:nvSpPr>
        <dsp:cNvPr id="0" name=""/>
        <dsp:cNvSpPr/>
      </dsp:nvSpPr>
      <dsp:spPr>
        <a:xfrm>
          <a:off x="4416" y="1192025"/>
          <a:ext cx="2655396" cy="38333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LIMITED KNOWLEDGE ABOUTS ITS ROLE &amp; RESPONSIBILTIES FOR WOMENS </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TRADITIONAL GENDER ROLE DISCRIMINATION</a:t>
          </a:r>
        </a:p>
      </dsp:txBody>
      <dsp:txXfrm>
        <a:off x="4416" y="1192025"/>
        <a:ext cx="2655396" cy="3833392"/>
      </dsp:txXfrm>
    </dsp:sp>
    <dsp:sp modelId="{BEF3E3C9-3F75-4E77-9C38-B21688DC43A8}">
      <dsp:nvSpPr>
        <dsp:cNvPr id="0" name=""/>
        <dsp:cNvSpPr/>
      </dsp:nvSpPr>
      <dsp:spPr>
        <a:xfrm>
          <a:off x="3031568" y="231997"/>
          <a:ext cx="2655396" cy="91732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IN" sz="1900" b="1" kern="1200" dirty="0">
              <a:solidFill>
                <a:schemeClr val="tx1"/>
              </a:solidFill>
              <a:latin typeface="Times New Roman" panose="02020603050405020304" pitchFamily="18" charset="0"/>
              <a:cs typeface="Times New Roman" panose="02020603050405020304" pitchFamily="18" charset="0"/>
            </a:rPr>
            <a:t>ATAL JAL YOJANA</a:t>
          </a:r>
        </a:p>
      </dsp:txBody>
      <dsp:txXfrm>
        <a:off x="3031568" y="231997"/>
        <a:ext cx="2655396" cy="917326"/>
      </dsp:txXfrm>
    </dsp:sp>
    <dsp:sp modelId="{A177929D-DE02-4F3B-8AE2-7B930BB90C01}">
      <dsp:nvSpPr>
        <dsp:cNvPr id="0" name=""/>
        <dsp:cNvSpPr/>
      </dsp:nvSpPr>
      <dsp:spPr>
        <a:xfrm>
          <a:off x="3031568" y="1192025"/>
          <a:ext cx="2655396" cy="38333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LOW AWARENESS ABOUT SCHEME OBJECTIVES &amp; BENEFITS</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LACK OF AWARENESS ABOUT THIS NEW WATER MANAGEMENT CONCEPT</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LACK OF COMMUNITY ENGAGEMENT INNITIATIVES</a:t>
          </a:r>
        </a:p>
      </dsp:txBody>
      <dsp:txXfrm>
        <a:off x="3031568" y="1192025"/>
        <a:ext cx="2655396" cy="3833392"/>
      </dsp:txXfrm>
    </dsp:sp>
    <dsp:sp modelId="{F107833D-035C-4FDD-86E1-7406322CB5F9}">
      <dsp:nvSpPr>
        <dsp:cNvPr id="0" name=""/>
        <dsp:cNvSpPr/>
      </dsp:nvSpPr>
      <dsp:spPr>
        <a:xfrm>
          <a:off x="6058720" y="274698"/>
          <a:ext cx="2655396" cy="91732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IN" sz="2000" b="1" kern="1200" dirty="0">
              <a:solidFill>
                <a:schemeClr val="tx1"/>
              </a:solidFill>
              <a:latin typeface="Times New Roman" panose="02020603050405020304" pitchFamily="18" charset="0"/>
              <a:cs typeface="Times New Roman" panose="02020603050405020304" pitchFamily="18" charset="0"/>
            </a:rPr>
            <a:t>MGNREGA</a:t>
          </a:r>
        </a:p>
      </dsp:txBody>
      <dsp:txXfrm>
        <a:off x="6058720" y="274698"/>
        <a:ext cx="2655396" cy="917326"/>
      </dsp:txXfrm>
    </dsp:sp>
    <dsp:sp modelId="{86A74B8D-9DD7-4ED2-85E0-4AD8249F20CD}">
      <dsp:nvSpPr>
        <dsp:cNvPr id="0" name=""/>
        <dsp:cNvSpPr/>
      </dsp:nvSpPr>
      <dsp:spPr>
        <a:xfrm>
          <a:off x="6058720" y="1192025"/>
          <a:ext cx="2655396" cy="38333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LIMITED UNDERSTANDING OF MGNREGA OPPORTUNITIES TO WOMENS</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NO KNOWLEDGE ABOUT PROCESS TO APPLY AND ENROLL</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FINANCIAL BARRIERS</a:t>
          </a:r>
        </a:p>
      </dsp:txBody>
      <dsp:txXfrm>
        <a:off x="6058720" y="1192025"/>
        <a:ext cx="2655396" cy="3833392"/>
      </dsp:txXfrm>
    </dsp:sp>
    <dsp:sp modelId="{314BC365-9A62-4B52-B7F4-247CB4CCC08C}">
      <dsp:nvSpPr>
        <dsp:cNvPr id="0" name=""/>
        <dsp:cNvSpPr/>
      </dsp:nvSpPr>
      <dsp:spPr>
        <a:xfrm>
          <a:off x="9085872" y="274698"/>
          <a:ext cx="2655396" cy="91732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IN" sz="1900" b="1" kern="1200" dirty="0">
              <a:solidFill>
                <a:schemeClr val="tx1"/>
              </a:solidFill>
              <a:latin typeface="Times New Roman" panose="02020603050405020304" pitchFamily="18" charset="0"/>
              <a:cs typeface="Times New Roman" panose="02020603050405020304" pitchFamily="18" charset="0"/>
            </a:rPr>
            <a:t>NATIONAL GRAMEEN AJEEVIKA YOJANA</a:t>
          </a:r>
        </a:p>
      </dsp:txBody>
      <dsp:txXfrm>
        <a:off x="9085872" y="274698"/>
        <a:ext cx="2655396" cy="917326"/>
      </dsp:txXfrm>
    </dsp:sp>
    <dsp:sp modelId="{51123FDE-E27F-4948-8270-3A97A9CB69E2}">
      <dsp:nvSpPr>
        <dsp:cNvPr id="0" name=""/>
        <dsp:cNvSpPr/>
      </dsp:nvSpPr>
      <dsp:spPr>
        <a:xfrm>
          <a:off x="9085872" y="1192025"/>
          <a:ext cx="2655396" cy="383339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INSUFFICIENT INFORMATION ABOUT SHG &amp; MICRO – ENTERPRISE OPPORTUNITIES</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DISCOURAGEMENT DUE TO SOCIAL NORMS</a:t>
          </a:r>
        </a:p>
        <a:p>
          <a:pPr marL="171450" lvl="1" indent="-171450" algn="l" defTabSz="844550">
            <a:lnSpc>
              <a:spcPct val="90000"/>
            </a:lnSpc>
            <a:spcBef>
              <a:spcPct val="0"/>
            </a:spcBef>
            <a:spcAft>
              <a:spcPct val="15000"/>
            </a:spcAft>
            <a:buChar char="•"/>
          </a:pPr>
          <a:r>
            <a:rPr lang="en-IN" sz="1900" kern="1200" dirty="0">
              <a:latin typeface="Times New Roman" panose="02020603050405020304" pitchFamily="18" charset="0"/>
              <a:cs typeface="Times New Roman" panose="02020603050405020304" pitchFamily="18" charset="0"/>
            </a:rPr>
            <a:t>LACK OF ADEQUATE TRAINING PROGRAMS</a:t>
          </a:r>
        </a:p>
      </dsp:txBody>
      <dsp:txXfrm>
        <a:off x="9085872" y="1192025"/>
        <a:ext cx="2655396" cy="38333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00EF8-6F43-4BCA-B848-5A6683FB2450}">
      <dsp:nvSpPr>
        <dsp:cNvPr id="0" name=""/>
        <dsp:cNvSpPr/>
      </dsp:nvSpPr>
      <dsp:spPr>
        <a:xfrm>
          <a:off x="3011152" y="1213748"/>
          <a:ext cx="3023724" cy="3023724"/>
        </a:xfrm>
        <a:prstGeom prst="ellipse">
          <a:avLst/>
        </a:prstGeom>
        <a:solidFill>
          <a:schemeClr val="accent2">
            <a:lumMod val="50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en-IN" sz="3500" kern="1200" dirty="0"/>
            <a:t>BARRIERS</a:t>
          </a:r>
        </a:p>
        <a:p>
          <a:pPr marL="0" lvl="0" indent="0" algn="ctr" defTabSz="1555750">
            <a:lnSpc>
              <a:spcPct val="90000"/>
            </a:lnSpc>
            <a:spcBef>
              <a:spcPct val="0"/>
            </a:spcBef>
            <a:spcAft>
              <a:spcPct val="35000"/>
            </a:spcAft>
            <a:buNone/>
          </a:pPr>
          <a:r>
            <a:rPr lang="en-IN" sz="3500" kern="1200" dirty="0"/>
            <a:t>IN ADOPTING ICT</a:t>
          </a:r>
        </a:p>
      </dsp:txBody>
      <dsp:txXfrm>
        <a:off x="3453966" y="1656562"/>
        <a:ext cx="2138096" cy="2138096"/>
      </dsp:txXfrm>
    </dsp:sp>
    <dsp:sp modelId="{D9D86BBD-F9B8-41A2-A6D6-DF6777DE0F2C}">
      <dsp:nvSpPr>
        <dsp:cNvPr id="0" name=""/>
        <dsp:cNvSpPr/>
      </dsp:nvSpPr>
      <dsp:spPr>
        <a:xfrm>
          <a:off x="7143039" y="17835"/>
          <a:ext cx="1511862" cy="1511862"/>
        </a:xfrm>
        <a:prstGeom prst="ellipse">
          <a:avLst/>
        </a:prstGeom>
        <a:solidFill>
          <a:schemeClr val="accent1">
            <a:lumMod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b="1" kern="1200" dirty="0">
              <a:latin typeface="Times New Roman" panose="02020603050405020304" pitchFamily="18" charset="0"/>
              <a:cs typeface="Times New Roman" panose="02020603050405020304" pitchFamily="18" charset="0"/>
            </a:rPr>
            <a:t>RESPONSIBILTIES</a:t>
          </a:r>
          <a:endParaRPr lang="en-IN" sz="900" kern="1200" dirty="0"/>
        </a:p>
      </dsp:txBody>
      <dsp:txXfrm>
        <a:off x="7364446" y="239242"/>
        <a:ext cx="1069048" cy="1069048"/>
      </dsp:txXfrm>
    </dsp:sp>
    <dsp:sp modelId="{A69C5961-E3A0-44D8-8594-61F8BB251291}">
      <dsp:nvSpPr>
        <dsp:cNvPr id="0" name=""/>
        <dsp:cNvSpPr/>
      </dsp:nvSpPr>
      <dsp:spPr>
        <a:xfrm>
          <a:off x="7145518" y="1541266"/>
          <a:ext cx="1511862" cy="1511862"/>
        </a:xfrm>
        <a:prstGeom prst="ellipse">
          <a:avLst/>
        </a:prstGeom>
        <a:solidFill>
          <a:schemeClr val="accent6">
            <a:lumMod val="60000"/>
            <a:lumOff val="40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latin typeface="Times New Roman" panose="02020603050405020304" pitchFamily="18" charset="0"/>
              <a:cs typeface="Times New Roman" panose="02020603050405020304" pitchFamily="18" charset="0"/>
            </a:rPr>
            <a:t>LOW LITERACY RATE</a:t>
          </a:r>
        </a:p>
      </dsp:txBody>
      <dsp:txXfrm>
        <a:off x="7366925" y="1762673"/>
        <a:ext cx="1069048" cy="1069048"/>
      </dsp:txXfrm>
    </dsp:sp>
    <dsp:sp modelId="{9ED6ED7A-8507-49E9-901A-150B7F521EF6}">
      <dsp:nvSpPr>
        <dsp:cNvPr id="0" name=""/>
        <dsp:cNvSpPr/>
      </dsp:nvSpPr>
      <dsp:spPr>
        <a:xfrm>
          <a:off x="7061316" y="3074818"/>
          <a:ext cx="1511862" cy="1511862"/>
        </a:xfrm>
        <a:prstGeom prst="ellipse">
          <a:avLst/>
        </a:prstGeom>
        <a:solidFill>
          <a:schemeClr val="accent1">
            <a:lumMod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b="1" kern="1200" dirty="0">
              <a:latin typeface="Times New Roman" panose="02020603050405020304" pitchFamily="18" charset="0"/>
              <a:cs typeface="Times New Roman" panose="02020603050405020304" pitchFamily="18" charset="0"/>
            </a:rPr>
            <a:t>SOCIAL STIGMA &amp; </a:t>
          </a:r>
        </a:p>
        <a:p>
          <a:pPr marL="0" lvl="0" indent="0" algn="ctr" defTabSz="622300">
            <a:lnSpc>
              <a:spcPct val="90000"/>
            </a:lnSpc>
            <a:spcBef>
              <a:spcPct val="0"/>
            </a:spcBef>
            <a:spcAft>
              <a:spcPct val="35000"/>
            </a:spcAft>
            <a:buNone/>
          </a:pPr>
          <a:r>
            <a:rPr lang="en-IN" sz="1400" b="1" kern="1200" dirty="0">
              <a:latin typeface="Times New Roman" panose="02020603050405020304" pitchFamily="18" charset="0"/>
              <a:cs typeface="Times New Roman" panose="02020603050405020304" pitchFamily="18" charset="0"/>
            </a:rPr>
            <a:t>DISCRIMINATION</a:t>
          </a:r>
        </a:p>
      </dsp:txBody>
      <dsp:txXfrm>
        <a:off x="7282723" y="3296225"/>
        <a:ext cx="1069048" cy="1069048"/>
      </dsp:txXfrm>
    </dsp:sp>
    <dsp:sp modelId="{5D4D320E-7E51-4362-8521-544D90E52B71}">
      <dsp:nvSpPr>
        <dsp:cNvPr id="0" name=""/>
        <dsp:cNvSpPr/>
      </dsp:nvSpPr>
      <dsp:spPr>
        <a:xfrm>
          <a:off x="3823439" y="3939359"/>
          <a:ext cx="1511862" cy="1511862"/>
        </a:xfrm>
        <a:prstGeom prst="ellipse">
          <a:avLst/>
        </a:prstGeom>
        <a:solidFill>
          <a:srgbClr val="FFC000">
            <a:alpha val="50000"/>
          </a:srgb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b="1" kern="1200" dirty="0">
              <a:latin typeface="Times New Roman" panose="02020603050405020304" pitchFamily="18" charset="0"/>
              <a:cs typeface="Times New Roman" panose="02020603050405020304" pitchFamily="18" charset="0"/>
            </a:rPr>
            <a:t>LACK OF MENTORS</a:t>
          </a:r>
        </a:p>
      </dsp:txBody>
      <dsp:txXfrm>
        <a:off x="4044846" y="4160766"/>
        <a:ext cx="1069048" cy="1069048"/>
      </dsp:txXfrm>
    </dsp:sp>
    <dsp:sp modelId="{B1CE1880-9E7B-474F-9FDD-AEA615E1D9BC}">
      <dsp:nvSpPr>
        <dsp:cNvPr id="0" name=""/>
        <dsp:cNvSpPr/>
      </dsp:nvSpPr>
      <dsp:spPr>
        <a:xfrm>
          <a:off x="3778041" y="0"/>
          <a:ext cx="1511862" cy="1511862"/>
        </a:xfrm>
        <a:prstGeom prst="ellipse">
          <a:avLst/>
        </a:prstGeom>
        <a:solidFill>
          <a:schemeClr val="accent3">
            <a:lumMod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b="1" kern="1200" dirty="0">
              <a:latin typeface="Times New Roman" panose="02020603050405020304" pitchFamily="18" charset="0"/>
              <a:cs typeface="Times New Roman" panose="02020603050405020304" pitchFamily="18" charset="0"/>
            </a:rPr>
            <a:t>FINANCIAL CONSTRAINTS</a:t>
          </a:r>
        </a:p>
      </dsp:txBody>
      <dsp:txXfrm>
        <a:off x="3999448" y="221407"/>
        <a:ext cx="1069048" cy="1069048"/>
      </dsp:txXfrm>
    </dsp:sp>
    <dsp:sp modelId="{5F657891-4231-4A1F-8224-245992EBF9E3}">
      <dsp:nvSpPr>
        <dsp:cNvPr id="0" name=""/>
        <dsp:cNvSpPr/>
      </dsp:nvSpPr>
      <dsp:spPr>
        <a:xfrm>
          <a:off x="613466" y="3230650"/>
          <a:ext cx="1511862" cy="1511862"/>
        </a:xfrm>
        <a:prstGeom prst="ellipse">
          <a:avLst/>
        </a:prstGeom>
        <a:solidFill>
          <a:schemeClr val="accent1">
            <a:lumMod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IN" sz="1200" b="1" kern="1200" dirty="0">
              <a:latin typeface="Times New Roman" panose="02020603050405020304" pitchFamily="18" charset="0"/>
              <a:cs typeface="Times New Roman" panose="02020603050405020304" pitchFamily="18" charset="0"/>
            </a:rPr>
            <a:t>POOR MAINTENANCE </a:t>
          </a:r>
        </a:p>
        <a:p>
          <a:pPr marL="0" lvl="0" indent="0" algn="ctr" defTabSz="533400">
            <a:lnSpc>
              <a:spcPct val="90000"/>
            </a:lnSpc>
            <a:spcBef>
              <a:spcPct val="0"/>
            </a:spcBef>
            <a:spcAft>
              <a:spcPct val="35000"/>
            </a:spcAft>
            <a:buNone/>
          </a:pPr>
          <a:r>
            <a:rPr lang="en-IN" sz="1200" b="1" kern="1200" dirty="0">
              <a:latin typeface="Times New Roman" panose="02020603050405020304" pitchFamily="18" charset="0"/>
              <a:cs typeface="Times New Roman" panose="02020603050405020304" pitchFamily="18" charset="0"/>
            </a:rPr>
            <a:t>OF INFRASTURCTURE</a:t>
          </a:r>
        </a:p>
      </dsp:txBody>
      <dsp:txXfrm>
        <a:off x="834873" y="3452057"/>
        <a:ext cx="1069048" cy="1069048"/>
      </dsp:txXfrm>
    </dsp:sp>
    <dsp:sp modelId="{39713FC8-6C79-4CF9-9123-6FECB99F4BBE}">
      <dsp:nvSpPr>
        <dsp:cNvPr id="0" name=""/>
        <dsp:cNvSpPr/>
      </dsp:nvSpPr>
      <dsp:spPr>
        <a:xfrm>
          <a:off x="613458" y="1575435"/>
          <a:ext cx="1511862" cy="1511862"/>
        </a:xfrm>
        <a:prstGeom prst="ellipse">
          <a:avLst/>
        </a:prstGeom>
        <a:solidFill>
          <a:schemeClr val="accent6">
            <a:lumMod val="60000"/>
            <a:lumOff val="40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b="1" kern="1200" dirty="0">
              <a:latin typeface="Times New Roman" panose="02020603050405020304" pitchFamily="18" charset="0"/>
              <a:cs typeface="Times New Roman" panose="02020603050405020304" pitchFamily="18" charset="0"/>
            </a:rPr>
            <a:t>LACK OF TRAINING &amp; SUPPORT</a:t>
          </a:r>
        </a:p>
      </dsp:txBody>
      <dsp:txXfrm>
        <a:off x="834865" y="1796842"/>
        <a:ext cx="1069048" cy="1069048"/>
      </dsp:txXfrm>
    </dsp:sp>
    <dsp:sp modelId="{B2B93353-C64E-4B3C-829F-80D671442E50}">
      <dsp:nvSpPr>
        <dsp:cNvPr id="0" name=""/>
        <dsp:cNvSpPr/>
      </dsp:nvSpPr>
      <dsp:spPr>
        <a:xfrm>
          <a:off x="525417" y="60528"/>
          <a:ext cx="1511862" cy="1511862"/>
        </a:xfrm>
        <a:prstGeom prst="ellipse">
          <a:avLst/>
        </a:prstGeom>
        <a:solidFill>
          <a:schemeClr val="accent1">
            <a:lumMod val="75000"/>
            <a:alpha val="5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N" sz="1600" b="1" kern="1200" dirty="0">
              <a:latin typeface="Times New Roman" panose="02020603050405020304" pitchFamily="18" charset="0"/>
              <a:cs typeface="Times New Roman" panose="02020603050405020304" pitchFamily="18" charset="0"/>
            </a:rPr>
            <a:t>GENDER ROLES</a:t>
          </a:r>
        </a:p>
      </dsp:txBody>
      <dsp:txXfrm>
        <a:off x="746824" y="281935"/>
        <a:ext cx="1069048" cy="10690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B3498A-D121-4850-B20F-72CF067DF768}">
      <dsp:nvSpPr>
        <dsp:cNvPr id="0" name=""/>
        <dsp:cNvSpPr/>
      </dsp:nvSpPr>
      <dsp:spPr>
        <a:xfrm>
          <a:off x="2276400" y="55374"/>
          <a:ext cx="2587504" cy="1293752"/>
        </a:xfrm>
        <a:prstGeom prst="roundRect">
          <a:avLst>
            <a:gd name="adj" fmla="val 10000"/>
          </a:avLst>
        </a:prstGeom>
        <a:solidFill>
          <a:schemeClr val="accent1">
            <a:hueOff val="0"/>
            <a:satOff val="0"/>
            <a:lumOff val="0"/>
            <a:alphaOff val="0"/>
          </a:schemeClr>
        </a:solidFill>
        <a:ln w="127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tx1"/>
              </a:solidFill>
              <a:latin typeface="Times New Roman" panose="02020603050405020304" pitchFamily="18" charset="0"/>
              <a:cs typeface="Times New Roman" panose="02020603050405020304" pitchFamily="18" charset="0"/>
            </a:rPr>
            <a:t>AWARENESS &amp; EDUCATION</a:t>
          </a:r>
        </a:p>
      </dsp:txBody>
      <dsp:txXfrm>
        <a:off x="2314293" y="93267"/>
        <a:ext cx="2511718" cy="1217966"/>
      </dsp:txXfrm>
    </dsp:sp>
    <dsp:sp modelId="{BF80DB2D-3AB6-4A81-9948-05EC51C05F5D}">
      <dsp:nvSpPr>
        <dsp:cNvPr id="0" name=""/>
        <dsp:cNvSpPr/>
      </dsp:nvSpPr>
      <dsp:spPr>
        <a:xfrm>
          <a:off x="2535150" y="1349127"/>
          <a:ext cx="487237" cy="901409"/>
        </a:xfrm>
        <a:custGeom>
          <a:avLst/>
          <a:gdLst/>
          <a:ahLst/>
          <a:cxnLst/>
          <a:rect l="0" t="0" r="0" b="0"/>
          <a:pathLst>
            <a:path>
              <a:moveTo>
                <a:pt x="0" y="0"/>
              </a:moveTo>
              <a:lnTo>
                <a:pt x="0" y="901409"/>
              </a:lnTo>
              <a:lnTo>
                <a:pt x="487237" y="90140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903676-FB53-415C-8582-7DE81B32B486}">
      <dsp:nvSpPr>
        <dsp:cNvPr id="0" name=""/>
        <dsp:cNvSpPr/>
      </dsp:nvSpPr>
      <dsp:spPr>
        <a:xfrm>
          <a:off x="3022388" y="1603659"/>
          <a:ext cx="2070003" cy="1293752"/>
        </a:xfrm>
        <a:prstGeom prst="roundRect">
          <a:avLst>
            <a:gd name="adj" fmla="val 10000"/>
          </a:avLst>
        </a:prstGeom>
        <a:solidFill>
          <a:schemeClr val="lt1">
            <a:alpha val="90000"/>
            <a:hueOff val="0"/>
            <a:satOff val="0"/>
            <a:lumOff val="0"/>
            <a:alphaOff val="0"/>
          </a:schemeClr>
        </a:solidFill>
        <a:ln w="12700"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IN" sz="2100" kern="1200" dirty="0">
              <a:latin typeface="Times New Roman" panose="02020603050405020304" pitchFamily="18" charset="0"/>
              <a:cs typeface="Times New Roman" panose="02020603050405020304" pitchFamily="18" charset="0"/>
            </a:rPr>
            <a:t>COMMUNITY WORKSHOP AND SEMINARS</a:t>
          </a:r>
        </a:p>
      </dsp:txBody>
      <dsp:txXfrm>
        <a:off x="3060281" y="1641552"/>
        <a:ext cx="1994217" cy="1217966"/>
      </dsp:txXfrm>
    </dsp:sp>
    <dsp:sp modelId="{E9952750-7B13-4C01-B9A9-C30BE02F1FE4}">
      <dsp:nvSpPr>
        <dsp:cNvPr id="0" name=""/>
        <dsp:cNvSpPr/>
      </dsp:nvSpPr>
      <dsp:spPr>
        <a:xfrm>
          <a:off x="2535150" y="1349127"/>
          <a:ext cx="443726" cy="2370206"/>
        </a:xfrm>
        <a:custGeom>
          <a:avLst/>
          <a:gdLst/>
          <a:ahLst/>
          <a:cxnLst/>
          <a:rect l="0" t="0" r="0" b="0"/>
          <a:pathLst>
            <a:path>
              <a:moveTo>
                <a:pt x="0" y="0"/>
              </a:moveTo>
              <a:lnTo>
                <a:pt x="0" y="2370206"/>
              </a:lnTo>
              <a:lnTo>
                <a:pt x="443726" y="237020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F8AFCC-7338-431C-98FF-040199F0391B}">
      <dsp:nvSpPr>
        <dsp:cNvPr id="0" name=""/>
        <dsp:cNvSpPr/>
      </dsp:nvSpPr>
      <dsp:spPr>
        <a:xfrm>
          <a:off x="2978876" y="3072456"/>
          <a:ext cx="2070003" cy="1293752"/>
        </a:xfrm>
        <a:prstGeom prst="roundRect">
          <a:avLst>
            <a:gd name="adj" fmla="val 10000"/>
          </a:avLst>
        </a:prstGeom>
        <a:solidFill>
          <a:schemeClr val="lt1">
            <a:alpha val="90000"/>
            <a:hueOff val="0"/>
            <a:satOff val="0"/>
            <a:lumOff val="0"/>
            <a:alphaOff val="0"/>
          </a:schemeClr>
        </a:solidFill>
        <a:ln w="127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IN" sz="2100" kern="1200" dirty="0">
              <a:latin typeface="Times New Roman" panose="02020603050405020304" pitchFamily="18" charset="0"/>
              <a:cs typeface="Times New Roman" panose="02020603050405020304" pitchFamily="18" charset="0"/>
            </a:rPr>
            <a:t>INFORMATION CAMPAIGNS</a:t>
          </a:r>
        </a:p>
      </dsp:txBody>
      <dsp:txXfrm>
        <a:off x="3016769" y="3110349"/>
        <a:ext cx="1994217" cy="1217966"/>
      </dsp:txXfrm>
    </dsp:sp>
    <dsp:sp modelId="{CEDC918D-4022-492E-A475-99AD34EA6DC4}">
      <dsp:nvSpPr>
        <dsp:cNvPr id="0" name=""/>
        <dsp:cNvSpPr/>
      </dsp:nvSpPr>
      <dsp:spPr>
        <a:xfrm>
          <a:off x="5608692" y="99220"/>
          <a:ext cx="2587504" cy="1293752"/>
        </a:xfrm>
        <a:prstGeom prst="roundRect">
          <a:avLst>
            <a:gd name="adj" fmla="val 10000"/>
          </a:avLst>
        </a:prstGeom>
        <a:solidFill>
          <a:schemeClr val="accent1">
            <a:hueOff val="0"/>
            <a:satOff val="0"/>
            <a:lumOff val="0"/>
            <a:alphaOff val="0"/>
          </a:schemeClr>
        </a:solidFill>
        <a:ln w="127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IN" sz="2400" b="1" kern="1200" dirty="0">
              <a:solidFill>
                <a:schemeClr val="tx1"/>
              </a:solidFill>
              <a:latin typeface="Times New Roman" panose="02020603050405020304" pitchFamily="18" charset="0"/>
              <a:cs typeface="Times New Roman" panose="02020603050405020304" pitchFamily="18" charset="0"/>
            </a:rPr>
            <a:t>CAPACITY BUILDING &amp; TRAINING</a:t>
          </a:r>
        </a:p>
      </dsp:txBody>
      <dsp:txXfrm>
        <a:off x="5646585" y="137113"/>
        <a:ext cx="2511718" cy="1217966"/>
      </dsp:txXfrm>
    </dsp:sp>
    <dsp:sp modelId="{7DE0EC8E-15E3-4F80-B525-3529BD13147D}">
      <dsp:nvSpPr>
        <dsp:cNvPr id="0" name=""/>
        <dsp:cNvSpPr/>
      </dsp:nvSpPr>
      <dsp:spPr>
        <a:xfrm>
          <a:off x="5867443" y="1392972"/>
          <a:ext cx="541657" cy="804946"/>
        </a:xfrm>
        <a:custGeom>
          <a:avLst/>
          <a:gdLst/>
          <a:ahLst/>
          <a:cxnLst/>
          <a:rect l="0" t="0" r="0" b="0"/>
          <a:pathLst>
            <a:path>
              <a:moveTo>
                <a:pt x="0" y="0"/>
              </a:moveTo>
              <a:lnTo>
                <a:pt x="0" y="804946"/>
              </a:lnTo>
              <a:lnTo>
                <a:pt x="541657" y="80494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9A1395-48A4-4B21-A7F6-E8B23DE502B1}">
      <dsp:nvSpPr>
        <dsp:cNvPr id="0" name=""/>
        <dsp:cNvSpPr/>
      </dsp:nvSpPr>
      <dsp:spPr>
        <a:xfrm>
          <a:off x="6409100" y="1551043"/>
          <a:ext cx="2070003" cy="1293752"/>
        </a:xfrm>
        <a:prstGeom prst="roundRect">
          <a:avLst>
            <a:gd name="adj" fmla="val 10000"/>
          </a:avLst>
        </a:prstGeom>
        <a:solidFill>
          <a:schemeClr val="lt1">
            <a:alpha val="90000"/>
            <a:hueOff val="0"/>
            <a:satOff val="0"/>
            <a:lumOff val="0"/>
            <a:alphaOff val="0"/>
          </a:schemeClr>
        </a:solidFill>
        <a:ln w="127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IN" sz="2000" kern="1200" dirty="0">
              <a:latin typeface="Times New Roman" panose="02020603050405020304" pitchFamily="18" charset="0"/>
              <a:cs typeface="Times New Roman" panose="02020603050405020304" pitchFamily="18" charset="0"/>
            </a:rPr>
            <a:t>SKILL DEVELOPMNET WORKSHOPS </a:t>
          </a:r>
        </a:p>
      </dsp:txBody>
      <dsp:txXfrm>
        <a:off x="6446993" y="1588936"/>
        <a:ext cx="1994217" cy="1217966"/>
      </dsp:txXfrm>
    </dsp:sp>
    <dsp:sp modelId="{38C3B8FA-24B9-4273-87D5-DFA21E30DE0C}">
      <dsp:nvSpPr>
        <dsp:cNvPr id="0" name=""/>
        <dsp:cNvSpPr/>
      </dsp:nvSpPr>
      <dsp:spPr>
        <a:xfrm>
          <a:off x="5867443" y="1392972"/>
          <a:ext cx="530790" cy="2348121"/>
        </a:xfrm>
        <a:custGeom>
          <a:avLst/>
          <a:gdLst/>
          <a:ahLst/>
          <a:cxnLst/>
          <a:rect l="0" t="0" r="0" b="0"/>
          <a:pathLst>
            <a:path>
              <a:moveTo>
                <a:pt x="0" y="0"/>
              </a:moveTo>
              <a:lnTo>
                <a:pt x="0" y="2348121"/>
              </a:lnTo>
              <a:lnTo>
                <a:pt x="530790" y="234812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476570-E337-450A-8258-22F6D8CC22A2}">
      <dsp:nvSpPr>
        <dsp:cNvPr id="0" name=""/>
        <dsp:cNvSpPr/>
      </dsp:nvSpPr>
      <dsp:spPr>
        <a:xfrm>
          <a:off x="6398233" y="3094217"/>
          <a:ext cx="2070003" cy="1293752"/>
        </a:xfrm>
        <a:prstGeom prst="roundRect">
          <a:avLst>
            <a:gd name="adj" fmla="val 10000"/>
          </a:avLst>
        </a:prstGeom>
        <a:solidFill>
          <a:schemeClr val="lt1">
            <a:alpha val="90000"/>
            <a:hueOff val="0"/>
            <a:satOff val="0"/>
            <a:lumOff val="0"/>
            <a:alphaOff val="0"/>
          </a:schemeClr>
        </a:solidFill>
        <a:ln w="12700" cap="flat" cmpd="sng" algn="ctr">
          <a:solidFill>
            <a:schemeClr val="tx1">
              <a:lumMod val="95000"/>
              <a:lumOff val="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n-IN" sz="2200" kern="1200" dirty="0">
              <a:latin typeface="Times New Roman" panose="02020603050405020304" pitchFamily="18" charset="0"/>
              <a:cs typeface="Times New Roman" panose="02020603050405020304" pitchFamily="18" charset="0"/>
            </a:rPr>
            <a:t>ICT TRAINING CENTRES </a:t>
          </a:r>
        </a:p>
      </dsp:txBody>
      <dsp:txXfrm>
        <a:off x="6436126" y="3132110"/>
        <a:ext cx="1994217" cy="121796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19-07-2024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dirty="0"/>
          </a:p>
        </p:txBody>
      </p:sp>
    </p:spTree>
    <p:extLst>
      <p:ext uri="{BB962C8B-B14F-4D97-AF65-F5344CB8AC3E}">
        <p14:creationId xmlns:p14="http://schemas.microsoft.com/office/powerpoint/2010/main" val="3415695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5</a:t>
            </a:fld>
            <a:endParaRPr lang="en-IN"/>
          </a:p>
        </p:txBody>
      </p:sp>
    </p:spTree>
    <p:extLst>
      <p:ext uri="{BB962C8B-B14F-4D97-AF65-F5344CB8AC3E}">
        <p14:creationId xmlns:p14="http://schemas.microsoft.com/office/powerpoint/2010/main" val="769526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9</a:t>
            </a:fld>
            <a:endParaRPr lang="en-IN"/>
          </a:p>
        </p:txBody>
      </p:sp>
    </p:spTree>
    <p:extLst>
      <p:ext uri="{BB962C8B-B14F-4D97-AF65-F5344CB8AC3E}">
        <p14:creationId xmlns:p14="http://schemas.microsoft.com/office/powerpoint/2010/main" val="14643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47C0E5-F472-4823-852C-D183FA2F2488}"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819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55163251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331840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1922820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576231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12769F-3E27-4D36-A194-1A84EAEDBFA1}"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055966697"/>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945962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551943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6F8B46B-EF6E-BC12-09E2-0F3B779197B4}"/>
              </a:ext>
              <a:ext uri="{C183D7F6-B498-43B3-948B-1728B52AA6E4}">
                <adec:decorative xmlns:adec="http://schemas.microsoft.com/office/drawing/2017/decorative" val="1"/>
              </a:ext>
            </a:extLst>
          </p:cNvPr>
          <p:cNvSpPr/>
          <p:nvPr userDrawn="1"/>
        </p:nvSpPr>
        <p:spPr>
          <a:xfrm>
            <a:off x="-24064" y="-400"/>
            <a:ext cx="12216063" cy="3467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2" name="Rectangle 21">
            <a:extLst>
              <a:ext uri="{FF2B5EF4-FFF2-40B4-BE49-F238E27FC236}">
                <a16:creationId xmlns:a16="http://schemas.microsoft.com/office/drawing/2014/main" id="{5D7B4F11-E150-473B-98F5-6E6AC9646863}"/>
              </a:ext>
              <a:ext uri="{C183D7F6-B498-43B3-948B-1728B52AA6E4}">
                <adec:decorative xmlns:adec="http://schemas.microsoft.com/office/drawing/2017/decorative" val="1"/>
              </a:ext>
            </a:extLst>
          </p:cNvPr>
          <p:cNvSpPr/>
          <p:nvPr userDrawn="1"/>
        </p:nvSpPr>
        <p:spPr>
          <a:xfrm>
            <a:off x="443346" y="420493"/>
            <a:ext cx="11305309" cy="602672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6" name="Freeform 35">
            <a:extLst>
              <a:ext uri="{FF2B5EF4-FFF2-40B4-BE49-F238E27FC236}">
                <a16:creationId xmlns:a16="http://schemas.microsoft.com/office/drawing/2014/main" id="{A8E2FA61-C047-21BB-AA50-F84AD7685498}"/>
              </a:ext>
              <a:ext uri="{C183D7F6-B498-43B3-948B-1728B52AA6E4}">
                <adec:decorative xmlns:adec="http://schemas.microsoft.com/office/drawing/2017/decorative" val="1"/>
              </a:ext>
            </a:extLst>
          </p:cNvPr>
          <p:cNvSpPr/>
          <p:nvPr userDrawn="1"/>
        </p:nvSpPr>
        <p:spPr>
          <a:xfrm rot="16200000">
            <a:off x="5760023" y="3764463"/>
            <a:ext cx="2812357" cy="3394143"/>
          </a:xfrm>
          <a:custGeom>
            <a:avLst/>
            <a:gdLst>
              <a:gd name="connsiteX0" fmla="*/ 0 w 2812357"/>
              <a:gd name="connsiteY0" fmla="*/ 0 h 3394143"/>
              <a:gd name="connsiteX1" fmla="*/ 2812357 w 2812357"/>
              <a:gd name="connsiteY1" fmla="*/ 3394143 h 3394143"/>
              <a:gd name="connsiteX2" fmla="*/ 0 w 2812357"/>
              <a:gd name="connsiteY2" fmla="*/ 3394143 h 3394143"/>
            </a:gdLst>
            <a:ahLst/>
            <a:cxnLst>
              <a:cxn ang="0">
                <a:pos x="connsiteX0" y="connsiteY0"/>
              </a:cxn>
              <a:cxn ang="0">
                <a:pos x="connsiteX1" y="connsiteY1"/>
              </a:cxn>
              <a:cxn ang="0">
                <a:pos x="connsiteX2" y="connsiteY2"/>
              </a:cxn>
            </a:cxnLst>
            <a:rect l="l" t="t" r="r" b="b"/>
            <a:pathLst>
              <a:path w="2812357" h="3394143">
                <a:moveTo>
                  <a:pt x="0" y="0"/>
                </a:moveTo>
                <a:lnTo>
                  <a:pt x="2812357" y="3394143"/>
                </a:lnTo>
                <a:lnTo>
                  <a:pt x="0" y="3394143"/>
                </a:lnTo>
                <a:close/>
              </a:path>
            </a:pathLst>
          </a:custGeom>
          <a:solidFill>
            <a:schemeClr val="accent4">
              <a:lumMod val="40000"/>
              <a:lumOff val="60000"/>
              <a:alpha val="50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33" name="Freeform 32">
            <a:extLst>
              <a:ext uri="{FF2B5EF4-FFF2-40B4-BE49-F238E27FC236}">
                <a16:creationId xmlns:a16="http://schemas.microsoft.com/office/drawing/2014/main" id="{1A2791BA-760E-9FA5-8743-D0B699FC9835}"/>
              </a:ext>
              <a:ext uri="{C183D7F6-B498-43B3-948B-1728B52AA6E4}">
                <adec:decorative xmlns:adec="http://schemas.microsoft.com/office/drawing/2017/decorative" val="1"/>
              </a:ext>
            </a:extLst>
          </p:cNvPr>
          <p:cNvSpPr/>
          <p:nvPr userDrawn="1"/>
        </p:nvSpPr>
        <p:spPr>
          <a:xfrm>
            <a:off x="0" y="3463854"/>
            <a:ext cx="435241" cy="3394146"/>
          </a:xfrm>
          <a:custGeom>
            <a:avLst/>
            <a:gdLst>
              <a:gd name="connsiteX0" fmla="*/ 435241 w 435241"/>
              <a:gd name="connsiteY0" fmla="*/ 0 h 3394146"/>
              <a:gd name="connsiteX1" fmla="*/ 435241 w 435241"/>
              <a:gd name="connsiteY1" fmla="*/ 3394146 h 3394146"/>
              <a:gd name="connsiteX2" fmla="*/ 0 w 435241"/>
              <a:gd name="connsiteY2" fmla="*/ 3394146 h 3394146"/>
              <a:gd name="connsiteX3" fmla="*/ 0 w 435241"/>
              <a:gd name="connsiteY3" fmla="*/ 523525 h 3394146"/>
            </a:gdLst>
            <a:ahLst/>
            <a:cxnLst>
              <a:cxn ang="0">
                <a:pos x="connsiteX0" y="connsiteY0"/>
              </a:cxn>
              <a:cxn ang="0">
                <a:pos x="connsiteX1" y="connsiteY1"/>
              </a:cxn>
              <a:cxn ang="0">
                <a:pos x="connsiteX2" y="connsiteY2"/>
              </a:cxn>
              <a:cxn ang="0">
                <a:pos x="connsiteX3" y="connsiteY3"/>
              </a:cxn>
            </a:cxnLst>
            <a:rect l="l" t="t" r="r" b="b"/>
            <a:pathLst>
              <a:path w="435241" h="3394146">
                <a:moveTo>
                  <a:pt x="435241" y="0"/>
                </a:moveTo>
                <a:lnTo>
                  <a:pt x="435241" y="3394146"/>
                </a:lnTo>
                <a:lnTo>
                  <a:pt x="0" y="3394146"/>
                </a:lnTo>
                <a:lnTo>
                  <a:pt x="0" y="52352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4" name="Title 1">
            <a:extLst>
              <a:ext uri="{FF2B5EF4-FFF2-40B4-BE49-F238E27FC236}">
                <a16:creationId xmlns:a16="http://schemas.microsoft.com/office/drawing/2014/main" id="{8D6A03F2-8C7B-D33B-0E8F-24D4800D5C01}"/>
              </a:ext>
            </a:extLst>
          </p:cNvPr>
          <p:cNvSpPr>
            <a:spLocks noGrp="1"/>
          </p:cNvSpPr>
          <p:nvPr userDrawn="1">
            <p:ph type="title" hasCustomPrompt="1"/>
          </p:nvPr>
        </p:nvSpPr>
        <p:spPr>
          <a:xfrm>
            <a:off x="914400" y="1057275"/>
            <a:ext cx="5259554" cy="2495028"/>
          </a:xfrm>
        </p:spPr>
        <p:txBody>
          <a:bodyPr tIns="0" bIns="0">
            <a:noAutofit/>
          </a:bodyPr>
          <a:lstStyle>
            <a:lvl1pPr algn="l">
              <a:lnSpc>
                <a:spcPct val="100000"/>
              </a:lnSpc>
              <a:defRPr sz="3600"/>
            </a:lvl1pPr>
          </a:lstStyle>
          <a:p>
            <a:r>
              <a:rPr lang="en-US" dirty="0"/>
              <a:t>Click to add text</a:t>
            </a:r>
          </a:p>
        </p:txBody>
      </p:sp>
      <p:sp>
        <p:nvSpPr>
          <p:cNvPr id="5" name="Content Placeholder 2">
            <a:extLst>
              <a:ext uri="{FF2B5EF4-FFF2-40B4-BE49-F238E27FC236}">
                <a16:creationId xmlns:a16="http://schemas.microsoft.com/office/drawing/2014/main" id="{C51465C6-2CDE-B5BF-F22E-CBDD44E86CFC}"/>
              </a:ext>
            </a:extLst>
          </p:cNvPr>
          <p:cNvSpPr>
            <a:spLocks noGrp="1"/>
          </p:cNvSpPr>
          <p:nvPr userDrawn="1">
            <p:ph idx="1" hasCustomPrompt="1"/>
          </p:nvPr>
        </p:nvSpPr>
        <p:spPr>
          <a:xfrm>
            <a:off x="914400" y="3808750"/>
            <a:ext cx="5259554" cy="2233233"/>
          </a:xfrm>
        </p:spPr>
        <p:txBody>
          <a:bodyPr lIns="91440" tIns="0" rIns="91440" bIns="0">
            <a:normAutofit/>
          </a:bodyPr>
          <a:lstStyle>
            <a:lvl1pPr marL="0" indent="0">
              <a:lnSpc>
                <a:spcPct val="100000"/>
              </a:lnSpc>
              <a:spcBef>
                <a:spcPts val="0"/>
              </a:spcBef>
              <a:buNone/>
              <a:defRPr sz="2400"/>
            </a:lvl1pPr>
            <a:lvl2pPr marL="347472">
              <a:lnSpc>
                <a:spcPct val="100000"/>
              </a:lnSpc>
              <a:spcBef>
                <a:spcPts val="0"/>
              </a:spcBef>
              <a:defRPr sz="2400"/>
            </a:lvl2pPr>
            <a:lvl3pPr marL="685800">
              <a:lnSpc>
                <a:spcPct val="100000"/>
              </a:lnSpc>
              <a:spcBef>
                <a:spcPts val="0"/>
              </a:spcBef>
              <a:defRPr sz="2400"/>
            </a:lvl3pPr>
          </a:lstStyle>
          <a:p>
            <a:pPr lvl="0"/>
            <a:r>
              <a:rPr lang="en-US" dirty="0"/>
              <a:t>Click to add text</a:t>
            </a:r>
          </a:p>
          <a:p>
            <a:pPr lvl="1"/>
            <a:r>
              <a:rPr lang="en-US" dirty="0"/>
              <a:t>Second level</a:t>
            </a:r>
          </a:p>
          <a:p>
            <a:pPr lvl="2"/>
            <a:r>
              <a:rPr lang="en-US" dirty="0"/>
              <a:t>Third level</a:t>
            </a:r>
          </a:p>
        </p:txBody>
      </p:sp>
      <p:sp>
        <p:nvSpPr>
          <p:cNvPr id="52" name="Picture Placeholder 7">
            <a:extLst>
              <a:ext uri="{FF2B5EF4-FFF2-40B4-BE49-F238E27FC236}">
                <a16:creationId xmlns:a16="http://schemas.microsoft.com/office/drawing/2014/main" id="{55126063-BDEE-A1AB-FDAE-DD9B98CACDA8}"/>
              </a:ext>
            </a:extLst>
          </p:cNvPr>
          <p:cNvSpPr>
            <a:spLocks noGrp="1"/>
          </p:cNvSpPr>
          <p:nvPr>
            <p:ph type="pic" sz="quarter" idx="11" hasCustomPrompt="1"/>
          </p:nvPr>
        </p:nvSpPr>
        <p:spPr>
          <a:xfrm>
            <a:off x="7414194" y="410780"/>
            <a:ext cx="4344695" cy="6447220"/>
          </a:xfrm>
          <a:solidFill>
            <a:schemeClr val="accent3"/>
          </a:solidFill>
        </p:spPr>
        <p:txBody>
          <a:bodyPr>
            <a:normAutofit/>
          </a:bodyPr>
          <a:lstStyle>
            <a:lvl1pPr marL="0" indent="0">
              <a:buNone/>
              <a:defRPr sz="1800"/>
            </a:lvl1pPr>
          </a:lstStyle>
          <a:p>
            <a:pPr lvl="0"/>
            <a:r>
              <a:rPr lang="en-US" dirty="0"/>
              <a:t>Click to add picture</a:t>
            </a:r>
          </a:p>
        </p:txBody>
      </p:sp>
    </p:spTree>
    <p:extLst>
      <p:ext uri="{BB962C8B-B14F-4D97-AF65-F5344CB8AC3E}">
        <p14:creationId xmlns:p14="http://schemas.microsoft.com/office/powerpoint/2010/main" val="315849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9712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19-07-2024</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91931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19-07-2024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90416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19-07-2024</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61287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19-07-2024</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78224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19-07-2024</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02897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19-07-2024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238104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19-07-2024</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32986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2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12769F-3E27-4D36-A194-1A84EAEDBFA1}" type="datetime1">
              <a:rPr lang="en-IN" smtClean="0"/>
              <a:t>19-07-2024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37028780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 id="2147483780" r:id="rId17"/>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journalcra.com/article/women-empowerment-livelihood-project-rural-women-chhatarpur-and-tikamgarh-district-madhya" TargetMode="External"/><Relationship Id="rId2" Type="http://schemas.openxmlformats.org/officeDocument/2006/relationships/hyperlink" Target="https://doi.org/10.1177/09715215010080020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5633361" y="23813"/>
            <a:ext cx="6019796" cy="4297815"/>
          </a:xfrm>
        </p:spPr>
        <p:txBody>
          <a:bodyPr>
            <a:normAutofit fontScale="90000"/>
          </a:bodyPr>
          <a:lstStyle/>
          <a:p>
            <a:pPr algn="ctr"/>
            <a:br>
              <a:rPr lang="en-US" sz="3200" b="1" u="sng" dirty="0">
                <a:solidFill>
                  <a:schemeClr val="accent2">
                    <a:lumMod val="50000"/>
                  </a:schemeClr>
                </a:solidFill>
                <a:highlight>
                  <a:srgbClr val="FDFBF6"/>
                </a:highlight>
                <a:latin typeface="Times New Roman" panose="02020603050405020304" pitchFamily="18" charset="0"/>
                <a:cs typeface="Times New Roman" panose="02020603050405020304" pitchFamily="18" charset="0"/>
              </a:rPr>
            </a:br>
            <a:br>
              <a:rPr lang="en-US" sz="3200" b="1" u="sng" dirty="0">
                <a:solidFill>
                  <a:schemeClr val="accent2">
                    <a:lumMod val="50000"/>
                  </a:schemeClr>
                </a:solidFill>
                <a:highlight>
                  <a:srgbClr val="FDFBF6"/>
                </a:highlight>
                <a:latin typeface="Times New Roman" panose="02020603050405020304" pitchFamily="18" charset="0"/>
                <a:cs typeface="Times New Roman" panose="02020603050405020304" pitchFamily="18" charset="0"/>
              </a:rPr>
            </a:br>
            <a:br>
              <a:rPr lang="en-US" sz="3200" b="1" u="sng" dirty="0">
                <a:solidFill>
                  <a:schemeClr val="accent2">
                    <a:lumMod val="50000"/>
                  </a:schemeClr>
                </a:solidFill>
                <a:highlight>
                  <a:srgbClr val="FDFBF6"/>
                </a:highlight>
                <a:latin typeface="Times New Roman" panose="02020603050405020304" pitchFamily="18" charset="0"/>
                <a:cs typeface="Times New Roman" panose="02020603050405020304" pitchFamily="18" charset="0"/>
              </a:rPr>
            </a:br>
            <a:r>
              <a:rPr lang="en-US" sz="3200" b="1" u="sng" dirty="0">
                <a:solidFill>
                  <a:schemeClr val="accent2">
                    <a:lumMod val="50000"/>
                  </a:schemeClr>
                </a:solidFill>
                <a:highlight>
                  <a:srgbClr val="FDFBF6"/>
                </a:highlight>
                <a:latin typeface="Times New Roman" panose="02020603050405020304" pitchFamily="18" charset="0"/>
                <a:cs typeface="Times New Roman" panose="02020603050405020304" pitchFamily="18" charset="0"/>
              </a:rPr>
              <a:t>DIGITAL SOLUTION FOR WOMEN EMPOWERMENT IN RURAL DEVELOPMENT : ENHANCING HEALTH THROUGH INTEGRATED SCHEMES</a:t>
            </a:r>
            <a:br>
              <a:rPr lang="en-US" sz="3200" b="1" u="sng" dirty="0">
                <a:solidFill>
                  <a:srgbClr val="92D050"/>
                </a:solidFill>
                <a:highlight>
                  <a:srgbClr val="FDFBF6"/>
                </a:highlight>
                <a:latin typeface="Times New Roman" panose="02020603050405020304" pitchFamily="18" charset="0"/>
                <a:cs typeface="Times New Roman" panose="02020603050405020304" pitchFamily="18" charset="0"/>
              </a:rPr>
            </a:br>
            <a:br>
              <a:rPr lang="en-US" sz="2400" dirty="0">
                <a:solidFill>
                  <a:schemeClr val="accent6">
                    <a:lumMod val="75000"/>
                  </a:schemeClr>
                </a:solidFill>
                <a:highlight>
                  <a:srgbClr val="FDFBF6"/>
                </a:highlight>
                <a:latin typeface="Times New Roman" panose="02020603050405020304" pitchFamily="18" charset="0"/>
                <a:cs typeface="Times New Roman" panose="02020603050405020304" pitchFamily="18" charset="0"/>
              </a:rPr>
            </a:br>
            <a:r>
              <a:rPr lang="en-IN" sz="2400" dirty="0"/>
              <a:t>  </a:t>
            </a:r>
            <a:r>
              <a:rPr lang="en-IN" sz="4400" b="1" u="sng" dirty="0">
                <a:solidFill>
                  <a:srgbClr val="002060"/>
                </a:solidFill>
                <a:latin typeface="Times New Roman" panose="02020603050405020304" pitchFamily="18" charset="0"/>
                <a:cs typeface="Times New Roman" panose="02020603050405020304" pitchFamily="18" charset="0"/>
              </a:rPr>
              <a:t>SAKSHI NGO</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6379029" y="4321628"/>
            <a:ext cx="4549166" cy="2034722"/>
          </a:xfrm>
        </p:spPr>
        <p:txBody>
          <a:bodyPr>
            <a:normAutofit fontScale="92500" lnSpcReduction="10000"/>
          </a:bodyPr>
          <a:lstStyle/>
          <a:p>
            <a:pPr algn="l"/>
            <a:endParaRPr lang="en-IN" sz="2000" b="1" u="sng" dirty="0">
              <a:solidFill>
                <a:schemeClr val="tx1"/>
              </a:solidFill>
              <a:latin typeface="Times New Roman" panose="02020603050405020304" pitchFamily="18" charset="0"/>
              <a:cs typeface="Times New Roman" panose="02020603050405020304" pitchFamily="18" charset="0"/>
            </a:endParaRPr>
          </a:p>
          <a:p>
            <a:pPr algn="l"/>
            <a:r>
              <a:rPr lang="en-IN" sz="2000" b="1" dirty="0">
                <a:solidFill>
                  <a:schemeClr val="tx1"/>
                </a:solidFill>
                <a:latin typeface="Times New Roman" panose="02020603050405020304" pitchFamily="18" charset="0"/>
                <a:cs typeface="Times New Roman" panose="02020603050405020304" pitchFamily="18" charset="0"/>
              </a:rPr>
              <a:t>             MENTOR – </a:t>
            </a:r>
            <a:r>
              <a:rPr lang="en-IN" sz="2000" b="1" dirty="0" err="1">
                <a:solidFill>
                  <a:schemeClr val="tx1"/>
                </a:solidFill>
                <a:latin typeface="Times New Roman" panose="02020603050405020304" pitchFamily="18" charset="0"/>
                <a:cs typeface="Times New Roman" panose="02020603050405020304" pitchFamily="18" charset="0"/>
              </a:rPr>
              <a:t>Dr.</a:t>
            </a:r>
            <a:r>
              <a:rPr lang="en-IN" sz="2000" b="1" dirty="0">
                <a:solidFill>
                  <a:schemeClr val="tx1"/>
                </a:solidFill>
                <a:latin typeface="Times New Roman" panose="02020603050405020304" pitchFamily="18" charset="0"/>
                <a:cs typeface="Times New Roman" panose="02020603050405020304" pitchFamily="18" charset="0"/>
              </a:rPr>
              <a:t> ANANDHI      </a:t>
            </a:r>
          </a:p>
          <a:p>
            <a:pPr algn="l"/>
            <a:r>
              <a:rPr lang="en-IN" sz="2000" b="1" dirty="0">
                <a:solidFill>
                  <a:schemeClr val="tx1"/>
                </a:solidFill>
                <a:latin typeface="Times New Roman" panose="02020603050405020304" pitchFamily="18" charset="0"/>
                <a:cs typeface="Times New Roman" panose="02020603050405020304" pitchFamily="18" charset="0"/>
              </a:rPr>
              <a:t>              BY- </a:t>
            </a:r>
            <a:r>
              <a:rPr lang="en-IN" sz="2000" b="1" dirty="0" err="1">
                <a:solidFill>
                  <a:schemeClr val="tx1"/>
                </a:solidFill>
                <a:latin typeface="Times New Roman" panose="02020603050405020304" pitchFamily="18" charset="0"/>
                <a:cs typeface="Times New Roman" panose="02020603050405020304" pitchFamily="18" charset="0"/>
              </a:rPr>
              <a:t>Dr.</a:t>
            </a:r>
            <a:r>
              <a:rPr lang="en-IN" sz="2000" b="1" dirty="0">
                <a:solidFill>
                  <a:schemeClr val="tx1"/>
                </a:solidFill>
                <a:latin typeface="Times New Roman" panose="02020603050405020304" pitchFamily="18" charset="0"/>
                <a:cs typeface="Times New Roman" panose="02020603050405020304" pitchFamily="18" charset="0"/>
              </a:rPr>
              <a:t> ARTIKA KHARE  </a:t>
            </a:r>
          </a:p>
          <a:p>
            <a:pPr algn="l"/>
            <a:r>
              <a:rPr lang="en-IN" sz="2000" b="1" dirty="0">
                <a:solidFill>
                  <a:schemeClr val="tx1"/>
                </a:solidFill>
                <a:latin typeface="Times New Roman" panose="02020603050405020304" pitchFamily="18" charset="0"/>
                <a:cs typeface="Times New Roman" panose="02020603050405020304" pitchFamily="18" charset="0"/>
              </a:rPr>
              <a:t>                        PG/22/016</a:t>
            </a:r>
          </a:p>
          <a:p>
            <a:pPr algn="l"/>
            <a:r>
              <a:rPr lang="en-IN" sz="2000" b="1" dirty="0">
                <a:solidFill>
                  <a:schemeClr val="tx1"/>
                </a:solidFill>
                <a:latin typeface="Times New Roman" panose="02020603050405020304" pitchFamily="18" charset="0"/>
                <a:cs typeface="Times New Roman" panose="02020603050405020304" pitchFamily="18" charset="0"/>
              </a:rPr>
              <a:t>                   IIHMR-DELHI                                                                                                                                             </a:t>
            </a:r>
            <a:endParaRPr lang="en-IN" sz="2000" b="1" u="sng" dirty="0">
              <a:solidFill>
                <a:schemeClr val="tx1"/>
              </a:solidFill>
              <a:latin typeface="Times New Roman" panose="02020603050405020304" pitchFamily="18" charset="0"/>
              <a:cs typeface="Times New Roman" panose="02020603050405020304" pitchFamily="18" charset="0"/>
            </a:endParaRPr>
          </a:p>
          <a:p>
            <a:endParaRPr lang="en-IN" b="1" u="sng" dirty="0">
              <a:latin typeface="Times New Roman" panose="02020603050405020304" pitchFamily="18" charset="0"/>
              <a:cs typeface="Times New Roman" panose="02020603050405020304" pitchFamily="18" charset="0"/>
            </a:endParaRPr>
          </a:p>
          <a:p>
            <a:endParaRPr lang="en-IN" b="1" u="sng"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5" name="Picture 4">
            <a:extLst>
              <a:ext uri="{FF2B5EF4-FFF2-40B4-BE49-F238E27FC236}">
                <a16:creationId xmlns:a16="http://schemas.microsoft.com/office/drawing/2014/main" id="{29EFF48A-E455-0EC6-1D6D-630318B66229}"/>
              </a:ext>
            </a:extLst>
          </p:cNvPr>
          <p:cNvPicPr>
            <a:picLocks noChangeAspect="1"/>
          </p:cNvPicPr>
          <p:nvPr/>
        </p:nvPicPr>
        <p:blipFill>
          <a:blip r:embed="rId3"/>
          <a:stretch>
            <a:fillRect/>
          </a:stretch>
        </p:blipFill>
        <p:spPr>
          <a:xfrm>
            <a:off x="1" y="1741715"/>
            <a:ext cx="6019796" cy="685799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2032000" y="326570"/>
            <a:ext cx="10635343" cy="621007"/>
          </a:xfrm>
        </p:spPr>
        <p:txBody>
          <a:bodyPr>
            <a:normAutofit fontScale="90000"/>
          </a:bodyPr>
          <a:lstStyle/>
          <a:p>
            <a:pPr algn="ctr"/>
            <a:r>
              <a:rPr lang="en-IN" b="1" u="sng" dirty="0">
                <a:solidFill>
                  <a:srgbClr val="002060"/>
                </a:solidFill>
                <a:latin typeface="Times New Roman" panose="02020603050405020304" pitchFamily="18" charset="0"/>
                <a:cs typeface="Times New Roman" panose="02020603050405020304" pitchFamily="18" charset="0"/>
              </a:rPr>
              <a:t>RESULTS (2/3) BARRIERS IN ADOPTING ICT</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a:xfrm>
            <a:off x="486137" y="1791700"/>
            <a:ext cx="11493660" cy="4542879"/>
          </a:xfrm>
        </p:spPr>
        <p:txBody>
          <a:bodyPr/>
          <a:lstStyle/>
          <a:p>
            <a:endParaRPr lang="en-IN" dirty="0"/>
          </a:p>
          <a:p>
            <a:endParaRPr lang="en-IN"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15" name="Diagram 14">
            <a:extLst>
              <a:ext uri="{FF2B5EF4-FFF2-40B4-BE49-F238E27FC236}">
                <a16:creationId xmlns:a16="http://schemas.microsoft.com/office/drawing/2014/main" id="{D5C16B5E-1080-99C7-0177-B4033D3A2F2E}"/>
              </a:ext>
            </a:extLst>
          </p:cNvPr>
          <p:cNvGraphicFramePr/>
          <p:nvPr>
            <p:extLst>
              <p:ext uri="{D42A27DB-BD31-4B8C-83A1-F6EECF244321}">
                <p14:modId xmlns:p14="http://schemas.microsoft.com/office/powerpoint/2010/main" val="4162261024"/>
              </p:ext>
            </p:extLst>
          </p:nvPr>
        </p:nvGraphicFramePr>
        <p:xfrm>
          <a:off x="1393371" y="1232607"/>
          <a:ext cx="9046029" cy="5451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973359" y="359680"/>
            <a:ext cx="8596668" cy="1320800"/>
          </a:xfrm>
        </p:spPr>
        <p:txBody>
          <a:bodyPr/>
          <a:lstStyle/>
          <a:p>
            <a:pPr algn="ctr"/>
            <a:r>
              <a:rPr lang="en-IN" b="1" u="sng" dirty="0">
                <a:solidFill>
                  <a:srgbClr val="002060"/>
                </a:solidFill>
                <a:latin typeface="Times New Roman" panose="02020603050405020304" pitchFamily="18" charset="0"/>
                <a:cs typeface="Times New Roman" panose="02020603050405020304" pitchFamily="18" charset="0"/>
              </a:rPr>
              <a:t>EFFECTIVE STRATEGIES (3/3)</a:t>
            </a:r>
          </a:p>
        </p:txBody>
      </p:sp>
      <p:graphicFrame>
        <p:nvGraphicFramePr>
          <p:cNvPr id="11" name="Content Placeholder 10">
            <a:extLst>
              <a:ext uri="{FF2B5EF4-FFF2-40B4-BE49-F238E27FC236}">
                <a16:creationId xmlns:a16="http://schemas.microsoft.com/office/drawing/2014/main" id="{D2B6AB50-9D59-7351-1610-82E912751CCE}"/>
              </a:ext>
            </a:extLst>
          </p:cNvPr>
          <p:cNvGraphicFramePr>
            <a:graphicFrameLocks noGrp="1"/>
          </p:cNvGraphicFramePr>
          <p:nvPr>
            <p:ph idx="1"/>
            <p:extLst>
              <p:ext uri="{D42A27DB-BD31-4B8C-83A1-F6EECF244321}">
                <p14:modId xmlns:p14="http://schemas.microsoft.com/office/powerpoint/2010/main" val="1363468094"/>
              </p:ext>
            </p:extLst>
          </p:nvPr>
        </p:nvGraphicFramePr>
        <p:xfrm>
          <a:off x="97971" y="1825624"/>
          <a:ext cx="11723915" cy="4530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15" name="Rectangle: Rounded Corners 14">
            <a:extLst>
              <a:ext uri="{FF2B5EF4-FFF2-40B4-BE49-F238E27FC236}">
                <a16:creationId xmlns:a16="http://schemas.microsoft.com/office/drawing/2014/main" id="{F128CF07-456E-B91D-9DF3-394FA6022CE4}"/>
              </a:ext>
            </a:extLst>
          </p:cNvPr>
          <p:cNvSpPr/>
          <p:nvPr/>
        </p:nvSpPr>
        <p:spPr>
          <a:xfrm>
            <a:off x="8833756" y="1912709"/>
            <a:ext cx="2509155" cy="134212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latin typeface="Times New Roman" panose="02020603050405020304" pitchFamily="18" charset="0"/>
                <a:cs typeface="Times New Roman" panose="02020603050405020304" pitchFamily="18" charset="0"/>
              </a:rPr>
              <a:t>SUPPORTIVE POLICIES AND COMMUNITY ENGAGEMENT</a:t>
            </a:r>
          </a:p>
        </p:txBody>
      </p:sp>
      <p:cxnSp>
        <p:nvCxnSpPr>
          <p:cNvPr id="17" name="Straight Connector 16">
            <a:extLst>
              <a:ext uri="{FF2B5EF4-FFF2-40B4-BE49-F238E27FC236}">
                <a16:creationId xmlns:a16="http://schemas.microsoft.com/office/drawing/2014/main" id="{31BACDD2-9120-A0A3-BB9B-7AE6C1EF946B}"/>
              </a:ext>
            </a:extLst>
          </p:cNvPr>
          <p:cNvCxnSpPr>
            <a:cxnSpLocks/>
          </p:cNvCxnSpPr>
          <p:nvPr/>
        </p:nvCxnSpPr>
        <p:spPr>
          <a:xfrm>
            <a:off x="9329057" y="3167743"/>
            <a:ext cx="0" cy="1970314"/>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42654F3A-2F1E-EB04-360F-DFC7FA869052}"/>
              </a:ext>
            </a:extLst>
          </p:cNvPr>
          <p:cNvSpPr/>
          <p:nvPr/>
        </p:nvSpPr>
        <p:spPr>
          <a:xfrm>
            <a:off x="9699170" y="4016829"/>
            <a:ext cx="2013855" cy="2339520"/>
          </a:xfrm>
          <a:prstGeom prst="roundRect">
            <a:avLst/>
          </a:prstGeom>
          <a:ln>
            <a:solidFill>
              <a:schemeClr val="tx1">
                <a:lumMod val="95000"/>
                <a:lumOff val="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en-IN" sz="2000" dirty="0">
                <a:latin typeface="Times New Roman" panose="02020603050405020304" pitchFamily="18" charset="0"/>
                <a:cs typeface="Times New Roman" panose="02020603050405020304" pitchFamily="18" charset="0"/>
              </a:rPr>
              <a:t>FORM POLICIES THAT SUPPORT WOMENS PARTICIPATION</a:t>
            </a:r>
          </a:p>
        </p:txBody>
      </p:sp>
      <p:cxnSp>
        <p:nvCxnSpPr>
          <p:cNvPr id="23" name="Straight Connector 22">
            <a:extLst>
              <a:ext uri="{FF2B5EF4-FFF2-40B4-BE49-F238E27FC236}">
                <a16:creationId xmlns:a16="http://schemas.microsoft.com/office/drawing/2014/main" id="{6A77C447-F26B-46D2-F68A-92650073DA76}"/>
              </a:ext>
            </a:extLst>
          </p:cNvPr>
          <p:cNvCxnSpPr/>
          <p:nvPr/>
        </p:nvCxnSpPr>
        <p:spPr>
          <a:xfrm>
            <a:off x="9329057" y="5138057"/>
            <a:ext cx="37011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613506" y="555171"/>
            <a:ext cx="9217780" cy="968829"/>
          </a:xfrm>
        </p:spPr>
        <p:txBody>
          <a:bodyPr>
            <a:normAutofit/>
          </a:bodyPr>
          <a:lstStyle/>
          <a:p>
            <a:pPr algn="ctr"/>
            <a:r>
              <a:rPr lang="en-IN" sz="4000" b="1" u="sng" dirty="0">
                <a:solidFill>
                  <a:srgbClr val="002060"/>
                </a:solidFill>
                <a:latin typeface="Times New Roman" panose="02020603050405020304" pitchFamily="18" charset="0"/>
                <a:cs typeface="Times New Roman" panose="02020603050405020304" pitchFamily="18" charset="0"/>
              </a:rPr>
              <a:t>DISCUSSION (1/2)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435429" y="1824130"/>
            <a:ext cx="11005457" cy="4881469"/>
          </a:xfrm>
        </p:spPr>
        <p:txBody>
          <a:bodyPr>
            <a:noAutofit/>
          </a:bodyPr>
          <a:lstStyle/>
          <a:p>
            <a:r>
              <a:rPr lang="en-IN" sz="2400" dirty="0">
                <a:solidFill>
                  <a:schemeClr val="tx1"/>
                </a:solidFill>
                <a:latin typeface="Times New Roman" panose="02020603050405020304" pitchFamily="18" charset="0"/>
                <a:cs typeface="Times New Roman" panose="02020603050405020304" pitchFamily="18" charset="0"/>
              </a:rPr>
              <a:t>SAKSHI NGO was established in year 1983 with the goal of providing opportunities to rural women for being self-dependent as well to contribute their portion in village development.</a:t>
            </a:r>
          </a:p>
          <a:p>
            <a:r>
              <a:rPr lang="en-IN" sz="2400" dirty="0">
                <a:solidFill>
                  <a:schemeClr val="tx1"/>
                </a:solidFill>
                <a:latin typeface="Times New Roman" panose="02020603050405020304" pitchFamily="18" charset="0"/>
                <a:cs typeface="Times New Roman" panose="02020603050405020304" pitchFamily="18" charset="0"/>
              </a:rPr>
              <a:t>The NGO promotes women of rural area to independent and exhibit their traditional skills and talents, like making famous PITHORA art, variety of clay art and sculptures, sewing, making pickles, Indian wafers. By showcasing and marketing these abilities through small scale shows, SAKSHI-NGO gives rural women a platform to become more visible and make money from their crafts.</a:t>
            </a:r>
          </a:p>
          <a:p>
            <a:r>
              <a:rPr lang="en-IN" sz="2400" dirty="0">
                <a:solidFill>
                  <a:schemeClr val="tx1"/>
                </a:solidFill>
                <a:latin typeface="Times New Roman" panose="02020603050405020304" pitchFamily="18" charset="0"/>
                <a:cs typeface="Times New Roman" panose="02020603050405020304" pitchFamily="18" charset="0"/>
              </a:rPr>
              <a:t>Regarding Awareness about health as well the various government scheme the major challenge found out was limited understanding because of ineffective strategies, insufficient community outreach as well low literacy rate.</a:t>
            </a:r>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472303" y="451513"/>
            <a:ext cx="8596668" cy="1320800"/>
          </a:xfrm>
        </p:spPr>
        <p:txBody>
          <a:bodyPr/>
          <a:lstStyle/>
          <a:p>
            <a:pPr algn="ctr"/>
            <a:r>
              <a:rPr lang="en-IN" b="1" u="sng" dirty="0">
                <a:solidFill>
                  <a:srgbClr val="002060"/>
                </a:solidFill>
                <a:latin typeface="Times New Roman" panose="02020603050405020304" pitchFamily="18" charset="0"/>
                <a:cs typeface="Times New Roman" panose="02020603050405020304" pitchFamily="18" charset="0"/>
              </a:rPr>
              <a:t>DISCUSSION (2/2)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677333" y="1878559"/>
            <a:ext cx="10186609" cy="4527928"/>
          </a:xfrm>
        </p:spPr>
        <p:txBody>
          <a:bodyPr>
            <a:normAutofit/>
          </a:bodyPr>
          <a:lstStyle/>
          <a:p>
            <a:r>
              <a:rPr lang="en-IN" sz="2400" dirty="0">
                <a:solidFill>
                  <a:schemeClr val="tx1"/>
                </a:solidFill>
                <a:latin typeface="Times New Roman" panose="02020603050405020304" pitchFamily="18" charset="0"/>
                <a:cs typeface="Times New Roman" panose="02020603050405020304" pitchFamily="18" charset="0"/>
              </a:rPr>
              <a:t>Low literacy rate with deep seated thinking process is not allowing women of the area to come out from their home and start something new.</a:t>
            </a:r>
          </a:p>
          <a:p>
            <a:r>
              <a:rPr lang="en-IN" sz="2400" dirty="0">
                <a:solidFill>
                  <a:schemeClr val="tx1"/>
                </a:solidFill>
                <a:latin typeface="Times New Roman" panose="02020603050405020304" pitchFamily="18" charset="0"/>
                <a:cs typeface="Times New Roman" panose="02020603050405020304" pitchFamily="18" charset="0"/>
              </a:rPr>
              <a:t>Gender based responsibility distribution is also one of major reason found out for low participation of women’s in community programs.</a:t>
            </a:r>
          </a:p>
          <a:p>
            <a:r>
              <a:rPr lang="en-IN" sz="2400" dirty="0">
                <a:solidFill>
                  <a:schemeClr val="tx1"/>
                </a:solidFill>
                <a:latin typeface="Times New Roman" panose="02020603050405020304" pitchFamily="18" charset="0"/>
                <a:cs typeface="Times New Roman" panose="02020603050405020304" pitchFamily="18" charset="0"/>
              </a:rPr>
              <a:t>To address all these issues SAKSHI NGO is working is collaboration with government (4-schemes) to recognize the more effective method for enhancing understanding and participation of rural women’s, by improving literacy rate, increasing community engagement and employing more efficient communities techniques.</a:t>
            </a:r>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1559077" y="286659"/>
            <a:ext cx="8596668" cy="888998"/>
          </a:xfrm>
        </p:spPr>
        <p:txBody>
          <a:bodyPr/>
          <a:lstStyle/>
          <a:p>
            <a:pPr algn="ctr"/>
            <a:r>
              <a:rPr lang="en-IN" b="1" u="sng" dirty="0">
                <a:solidFill>
                  <a:schemeClr val="tx1"/>
                </a:solidFill>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250371" y="2068286"/>
            <a:ext cx="11506200" cy="4659085"/>
          </a:xfrm>
        </p:spPr>
        <p:txBody>
          <a:bodyPr>
            <a:noAutofit/>
          </a:bodyPr>
          <a:lstStyle/>
          <a:p>
            <a:r>
              <a:rPr lang="en-IN" sz="2400" dirty="0">
                <a:solidFill>
                  <a:schemeClr val="tx1"/>
                </a:solidFill>
                <a:latin typeface="Times New Roman" panose="02020603050405020304" pitchFamily="18" charset="0"/>
                <a:cs typeface="Times New Roman" panose="02020603050405020304" pitchFamily="18" charset="0"/>
              </a:rPr>
              <a:t>Since its founding in 1983, SAKAHI NGO has aided in the empowerment of rural women by exhibiting traditional crafts and skills and encouraging self- sufficiency and community involvement.</a:t>
            </a:r>
          </a:p>
          <a:p>
            <a:r>
              <a:rPr lang="en-IN" sz="2400" dirty="0">
                <a:solidFill>
                  <a:schemeClr val="tx1"/>
                </a:solidFill>
                <a:latin typeface="Times New Roman" panose="02020603050405020304" pitchFamily="18" charset="0"/>
                <a:cs typeface="Times New Roman" panose="02020603050405020304" pitchFamily="18" charset="0"/>
              </a:rPr>
              <a:t>Not with-standing these achievements, problems faced mainly are like gender prejudice, ingrained beliefs, poor literacy rate and insufficient community involvement still persists.</a:t>
            </a:r>
          </a:p>
          <a:p>
            <a:r>
              <a:rPr lang="en-IN" sz="2400" dirty="0">
                <a:solidFill>
                  <a:schemeClr val="tx1"/>
                </a:solidFill>
                <a:latin typeface="Times New Roman" panose="02020603050405020304" pitchFamily="18" charset="0"/>
                <a:cs typeface="Times New Roman" panose="02020603050405020304" pitchFamily="18" charset="0"/>
              </a:rPr>
              <a:t>NGO was working to overcome these by implementing community outreach programs into place and educating women’s about benefits of various government schemes.</a:t>
            </a:r>
          </a:p>
          <a:p>
            <a:r>
              <a:rPr lang="en-IN" sz="2400" dirty="0">
                <a:solidFill>
                  <a:schemeClr val="tx1"/>
                </a:solidFill>
                <a:latin typeface="Times New Roman" panose="02020603050405020304" pitchFamily="18" charset="0"/>
                <a:cs typeface="Times New Roman" panose="02020603050405020304" pitchFamily="18" charset="0"/>
              </a:rPr>
              <a:t>These initiatives seek to raise awareness, advance literacy, and encourage more involvement in community development.</a:t>
            </a:r>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731762" y="256059"/>
            <a:ext cx="10121295" cy="1320800"/>
          </a:xfrm>
        </p:spPr>
        <p:txBody>
          <a:bodyPr/>
          <a:lstStyle/>
          <a:p>
            <a:pPr algn="ctr"/>
            <a:r>
              <a:rPr lang="en-IN" b="1" u="sng" dirty="0">
                <a:solidFill>
                  <a:srgbClr val="002060"/>
                </a:solidFill>
                <a:latin typeface="Times New Roman" panose="02020603050405020304" pitchFamily="18" charset="0"/>
                <a:cs typeface="Times New Roman" panose="02020603050405020304" pitchFamily="18" charset="0"/>
              </a:rPr>
              <a:t>REFERENCE (ONLY VANCOUVER STYLE)</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413657" y="1436914"/>
            <a:ext cx="11332029" cy="5323115"/>
          </a:xfrm>
        </p:spPr>
        <p:txBody>
          <a:bodyPr>
            <a:noAutofit/>
          </a:bodyPr>
          <a:lstStyle/>
          <a:p>
            <a:pPr marL="342900" marR="4445" lvl="0" indent="-342900" algn="just" fontAlgn="base">
              <a:lnSpc>
                <a:spcPct val="125000"/>
              </a:lnSpc>
              <a:spcAft>
                <a:spcPts val="15"/>
              </a:spcAft>
              <a:buClr>
                <a:srgbClr val="474747"/>
              </a:buClr>
              <a:buSzPts val="1200"/>
              <a:buFont typeface="+mj-lt"/>
              <a:buAutoNum type="arabicPeriod"/>
            </a:pPr>
            <a:r>
              <a:rPr lang="en-IN" sz="2000" u="none" strike="noStrike" kern="100" dirty="0">
                <a:solidFill>
                  <a:srgbClr val="474747"/>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Gate, S. (2001). Empowerment of Women in Watershed Management: </a:t>
            </a:r>
            <a:r>
              <a:rPr lang="en-IN" sz="2000" u="none" strike="noStrike" kern="100" dirty="0" err="1">
                <a:solidFill>
                  <a:srgbClr val="474747"/>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Guraiya</a:t>
            </a:r>
            <a:r>
              <a:rPr lang="en-IN" sz="2000" u="none" strike="noStrike" kern="100" dirty="0">
                <a:solidFill>
                  <a:srgbClr val="474747"/>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Panchayat, Madhya Pradesh. Indian Journal of </a:t>
            </a:r>
            <a:r>
              <a:rPr lang="en-IN" sz="2000" u="none" strike="noStrike" kern="100" dirty="0" err="1">
                <a:solidFill>
                  <a:srgbClr val="474747"/>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Gender</a:t>
            </a:r>
            <a:r>
              <a:rPr lang="en-IN" sz="2000" kern="100" dirty="0" err="1">
                <a:solidFill>
                  <a:srgbClr val="474747"/>
                </a:solidFill>
                <a:effectLst/>
                <a:latin typeface="Times New Roman" panose="02020603050405020304" pitchFamily="18" charset="0"/>
                <a:ea typeface="Arial" panose="020B0604020202020204" pitchFamily="34" charset="0"/>
                <a:cs typeface="Times New Roman" panose="02020603050405020304" pitchFamily="18" charset="0"/>
              </a:rPr>
              <a:t>Studies</a:t>
            </a:r>
            <a:r>
              <a:rPr lang="en-IN" sz="2000" kern="100" dirty="0">
                <a:solidFill>
                  <a:srgbClr val="474747"/>
                </a:solidFill>
                <a:effectLst/>
                <a:latin typeface="Times New Roman" panose="02020603050405020304" pitchFamily="18" charset="0"/>
                <a:ea typeface="Arial" panose="020B0604020202020204" pitchFamily="34" charset="0"/>
                <a:cs typeface="Times New Roman" panose="02020603050405020304" pitchFamily="18" charset="0"/>
              </a:rPr>
              <a:t>, 8(2), 247-256. </a:t>
            </a:r>
            <a:r>
              <a:rPr lang="en-IN" sz="2000" u="sng" kern="100" dirty="0">
                <a:solidFill>
                  <a:srgbClr val="1155CC"/>
                </a:solidFill>
                <a:effectLst/>
                <a:latin typeface="Times New Roman" panose="02020603050405020304" pitchFamily="18" charset="0"/>
                <a:ea typeface="Arial" panose="020B0604020202020204" pitchFamily="34" charset="0"/>
                <a:cs typeface="Times New Roman" panose="02020603050405020304" pitchFamily="18" charset="0"/>
                <a:hlinkClick r:id="rId2"/>
              </a:rPr>
              <a:t>https://doi.org/10.1177/097152150100800206</a:t>
            </a:r>
            <a:endParaRPr lang="en-IN" sz="2000" u="sng" kern="100" dirty="0">
              <a:solidFill>
                <a:srgbClr val="1155CC"/>
              </a:solidFill>
              <a:latin typeface="Times New Roman" panose="02020603050405020304" pitchFamily="18" charset="0"/>
              <a:ea typeface="Arial" panose="020B0604020202020204" pitchFamily="34" charset="0"/>
              <a:cs typeface="Times New Roman" panose="02020603050405020304" pitchFamily="18" charset="0"/>
            </a:endParaRPr>
          </a:p>
          <a:p>
            <a:pPr marL="342900" marR="4445" lvl="0" indent="-342900" algn="just" fontAlgn="base">
              <a:lnSpc>
                <a:spcPct val="125000"/>
              </a:lnSpc>
              <a:spcAft>
                <a:spcPts val="15"/>
              </a:spcAft>
              <a:buClr>
                <a:srgbClr val="474747"/>
              </a:buClr>
              <a:buSzPts val="1200"/>
              <a:buFont typeface="+mj-lt"/>
              <a:buAutoNum type="arabicPeriod"/>
            </a:pPr>
            <a:r>
              <a:rPr lang="en-IN" sz="2000" u="none" strike="noStrike" kern="100" dirty="0">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Pandey and Saxena, Women Empowerment By Livelihood Project For Rural Women Of Chhatarpur And Tikamgarh District Madhya Pradesh, Vol 11(6), 2019</a:t>
            </a:r>
            <a:r>
              <a:rPr lang="en-IN" sz="2000" u="sng" strike="noStrike" kern="100" dirty="0">
                <a:solidFill>
                  <a:srgbClr val="1155CC"/>
                </a:solidFill>
                <a:effectLst/>
                <a:uFill>
                  <a:solidFill>
                    <a:srgbClr val="1155CC"/>
                  </a:solidFill>
                </a:uFill>
                <a:latin typeface="Times New Roman" panose="02020603050405020304" pitchFamily="18" charset="0"/>
                <a:ea typeface="Arial" panose="020B0604020202020204" pitchFamily="34" charset="0"/>
                <a:cs typeface="Times New Roman" panose="02020603050405020304" pitchFamily="18" charset="0"/>
              </a:rPr>
              <a:t> </a:t>
            </a:r>
            <a:r>
              <a:rPr lang="en-IN" sz="2000" u="none" strike="noStrike" kern="100" dirty="0">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http://journalcra.com/article/women-empowerment-livelihood-project-rur al-women-</a:t>
            </a:r>
            <a:r>
              <a:rPr lang="en-IN" sz="2000" u="none" strike="noStrike" kern="100" dirty="0" err="1">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chhatarpur</a:t>
            </a:r>
            <a:r>
              <a:rPr lang="en-IN" sz="2000" u="none" strike="noStrike" kern="100" dirty="0">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-and-</a:t>
            </a:r>
            <a:r>
              <a:rPr lang="en-IN" sz="2000" u="none" strike="noStrike" kern="100" dirty="0" err="1">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tikamgarh</a:t>
            </a:r>
            <a:r>
              <a:rPr lang="en-IN" sz="2000" u="none" strike="noStrike" kern="100" dirty="0">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-district-</a:t>
            </a:r>
            <a:r>
              <a:rPr lang="en-IN" sz="2000" u="none" strike="noStrike" kern="100" dirty="0" err="1">
                <a:solidFill>
                  <a:srgbClr val="1155CC"/>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hlinkClick r:id="rId3"/>
              </a:rPr>
              <a:t>madhya</a:t>
            </a:r>
            <a:r>
              <a:rPr lang="en-IN" sz="2000" u="none" strike="noStrike" kern="100" dirty="0">
                <a:solidFill>
                  <a:srgbClr val="474747"/>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a:t>
            </a:r>
            <a:endParaRPr lang="en-IN" sz="2000" u="none" strike="noStrike" kern="100"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342900" marR="4445" lvl="0" indent="-342900" algn="just" fontAlgn="base">
              <a:lnSpc>
                <a:spcPct val="125000"/>
              </a:lnSpc>
              <a:spcAft>
                <a:spcPts val="1315"/>
              </a:spcAft>
              <a:buClr>
                <a:srgbClr val="474747"/>
              </a:buClr>
              <a:buSzPts val="1200"/>
              <a:buFont typeface="+mj-lt"/>
              <a:buAutoNum type="arabicPeriod"/>
            </a:pPr>
            <a:r>
              <a:rPr lang="en-IN" sz="2000" u="none" strike="noStrike" kern="100" dirty="0">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Pandey D. Impact of MGNREGA on Rural Wages in India: Findings from the Rural Price Collection (RPC) Surveys (2001-2011).</a:t>
            </a:r>
          </a:p>
          <a:p>
            <a:pPr marL="342900" marR="4445" lvl="0" indent="-342900" algn="just" fontAlgn="base">
              <a:lnSpc>
                <a:spcPct val="125000"/>
              </a:lnSpc>
              <a:spcAft>
                <a:spcPts val="1315"/>
              </a:spcAft>
              <a:buClr>
                <a:srgbClr val="474747"/>
              </a:buClr>
              <a:buSzPts val="1200"/>
              <a:buFont typeface="+mj-lt"/>
              <a:buAutoNum type="arabicPeriod"/>
            </a:pPr>
            <a:r>
              <a:rPr lang="en-IN" sz="2000" u="none" strike="noStrike" kern="100" dirty="0">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Mondal B, Singh A, </a:t>
            </a:r>
            <a:r>
              <a:rPr lang="en-IN" sz="2000" u="none" strike="noStrike" kern="100" dirty="0" err="1">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Sekar</a:t>
            </a:r>
            <a:r>
              <a:rPr lang="en-IN" sz="2000" u="none" strike="noStrike" kern="100" dirty="0">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I, Sinha MK, Kumar S, </a:t>
            </a:r>
            <a:r>
              <a:rPr lang="en-IN" sz="2000" u="none" strike="noStrike" kern="100" dirty="0" err="1">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Ramajayam</a:t>
            </a:r>
            <a:r>
              <a:rPr lang="en-IN" sz="2000" u="none" strike="noStrike" kern="100" dirty="0">
                <a:solidFill>
                  <a:srgbClr val="222222"/>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rPr>
              <a:t> D. Institutional arrangements for watershed development programmes in Bundelkhand region of Madhya Pradesh, India: an explorative study. International Journal of Water Resources Development. 2016 Mar 3;32(2):219-31.</a:t>
            </a:r>
            <a:endParaRPr lang="en-IN" sz="2000" u="none" strike="noStrike" kern="100"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marL="514350" indent="-514350">
              <a:buFont typeface="+mj-lt"/>
              <a:buAutoNum type="arabicPeriod"/>
            </a:pPr>
            <a:endParaRPr lang="en-IN" sz="2000"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320AD-65F7-4B12-5211-90013CDB00EB}"/>
              </a:ext>
            </a:extLst>
          </p:cNvPr>
          <p:cNvSpPr>
            <a:spLocks noGrp="1"/>
          </p:cNvSpPr>
          <p:nvPr>
            <p:ph idx="1"/>
          </p:nvPr>
        </p:nvSpPr>
        <p:spPr>
          <a:xfrm>
            <a:off x="677333" y="1719943"/>
            <a:ext cx="10339009" cy="4321419"/>
          </a:xfrm>
        </p:spPr>
        <p:txBody>
          <a:bodyPr>
            <a:normAutofit/>
          </a:bodyPr>
          <a:lstStyle/>
          <a:p>
            <a:pPr marL="514350" indent="-514350">
              <a:buFont typeface="+mj-lt"/>
              <a:buAutoNum type="arabicPeriod" startAt="5"/>
            </a:pP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Pradesh M. Madhya Pradesh. Gazetteers Unit, Directorate of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Rajbhasha</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a:t>
            </a:r>
            <a:r>
              <a:rPr lang="en-IN"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evam</a:t>
            </a:r>
            <a:r>
              <a:rPr lang="en-IN"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Sanskrit, Madhya Pradesh; 1905.</a:t>
            </a:r>
          </a:p>
          <a:p>
            <a:pPr marL="514350" indent="-514350">
              <a:buFont typeface="+mj-lt"/>
              <a:buAutoNum type="arabicPeriod" startAt="5"/>
            </a:pP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Dubey S. Women Empowerment and Self Help Group. </a:t>
            </a:r>
            <a:r>
              <a:rPr lang="en-US" sz="24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InProceeding</a:t>
            </a: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 of the 2nd International Conference on Social Sciences 2015 (Vol. 2, pp. 52-59).</a:t>
            </a:r>
            <a:endParaRPr lang="en-IN" sz="2400" dirty="0">
              <a:solidFill>
                <a:srgbClr val="222222"/>
              </a:solidFill>
              <a:highlight>
                <a:srgbClr val="FFFFFF"/>
              </a:highlight>
              <a:latin typeface="Times New Roman" panose="02020603050405020304" pitchFamily="18" charset="0"/>
              <a:cs typeface="Times New Roman" panose="02020603050405020304" pitchFamily="18" charset="0"/>
            </a:endParaRPr>
          </a:p>
          <a:p>
            <a:pPr marL="514350" indent="-514350">
              <a:buFont typeface="+mj-lt"/>
              <a:buAutoNum type="arabicPeriod" startAt="5"/>
            </a:pPr>
            <a:r>
              <a:rPr lang="en-US" sz="2400" b="0" i="0" dirty="0">
                <a:solidFill>
                  <a:srgbClr val="222222"/>
                </a:solidFill>
                <a:effectLst/>
                <a:highlight>
                  <a:srgbClr val="FFFFFF"/>
                </a:highlight>
                <a:latin typeface="Times New Roman" panose="02020603050405020304" pitchFamily="18" charset="0"/>
                <a:cs typeface="Times New Roman" panose="02020603050405020304" pitchFamily="18" charset="0"/>
              </a:rPr>
              <a:t>Tiwari A. A STUDY OF COMPONENTS OF DAY-NRLM IN PROSPECT OF RURAL WOMAN EMPOWERMENT.</a:t>
            </a:r>
            <a:endParaRPr lang="en-IN" sz="2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1E0DB6C3-6F7F-C32F-7FF3-733E6DE9C1A2}"/>
              </a:ext>
            </a:extLst>
          </p:cNvPr>
          <p:cNvSpPr>
            <a:spLocks noGrp="1"/>
          </p:cNvSpPr>
          <p:nvPr>
            <p:ph type="sldNum" sz="quarter" idx="12"/>
          </p:nvPr>
        </p:nvSpPr>
        <p:spPr/>
        <p:txBody>
          <a:bodyPr/>
          <a:lstStyle/>
          <a:p>
            <a:fld id="{26AD20E6-394B-4DF0-96A5-9647FF39C943}" type="slidenum">
              <a:rPr lang="en-IN" smtClean="0"/>
              <a:t>16</a:t>
            </a:fld>
            <a:endParaRPr lang="en-IN"/>
          </a:p>
        </p:txBody>
      </p:sp>
    </p:spTree>
    <p:extLst>
      <p:ext uri="{BB962C8B-B14F-4D97-AF65-F5344CB8AC3E}">
        <p14:creationId xmlns:p14="http://schemas.microsoft.com/office/powerpoint/2010/main" val="2886510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8" name="Content Placeholder 7">
            <a:extLst>
              <a:ext uri="{FF2B5EF4-FFF2-40B4-BE49-F238E27FC236}">
                <a16:creationId xmlns:a16="http://schemas.microsoft.com/office/drawing/2014/main" id="{1D9EB08F-70D6-4113-C169-0CCB30437CD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91744" y="1930400"/>
            <a:ext cx="5118378" cy="3881437"/>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688219" y="109927"/>
            <a:ext cx="11090123" cy="683172"/>
          </a:xfrm>
        </p:spPr>
        <p:txBody>
          <a:bodyPr/>
          <a:lstStyle/>
          <a:p>
            <a:pPr algn="ctr"/>
            <a:r>
              <a:rPr lang="en-IN" b="1" u="sng" dirty="0">
                <a:solidFill>
                  <a:srgbClr val="002060"/>
                </a:solidFill>
                <a:latin typeface="Times New Roman" panose="02020603050405020304" pitchFamily="18" charset="0"/>
                <a:cs typeface="Times New Roman" panose="02020603050405020304" pitchFamily="18" charset="0"/>
              </a:rPr>
              <a:t>INTRODUCTION (1/2)</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3973285" y="793100"/>
            <a:ext cx="8033657" cy="6064900"/>
          </a:xfrm>
        </p:spPr>
        <p:txBody>
          <a:bodyPr>
            <a:normAutofit/>
          </a:bodyPr>
          <a:lstStyle/>
          <a:p>
            <a:pPr>
              <a:buFont typeface="Wingdings" panose="05000000000000000000" pitchFamily="2" charset="2"/>
              <a:buChar char="v"/>
            </a:pPr>
            <a:r>
              <a:rPr lang="en-IN" sz="2400" b="1" dirty="0">
                <a:solidFill>
                  <a:schemeClr val="tx1"/>
                </a:solidFill>
                <a:latin typeface="Times New Roman" panose="02020603050405020304" pitchFamily="18" charset="0"/>
                <a:cs typeface="Times New Roman" panose="02020603050405020304" pitchFamily="18" charset="0"/>
              </a:rPr>
              <a:t>SAKSHI is a Non- Profit Organisation established in year 1989, with a core focus on education, health, agriculture , women &amp; child and rural development.</a:t>
            </a:r>
          </a:p>
          <a:p>
            <a:pPr>
              <a:buFont typeface="Wingdings" panose="05000000000000000000" pitchFamily="2" charset="2"/>
              <a:buChar char="v"/>
            </a:pPr>
            <a:r>
              <a:rPr lang="en-IN" sz="2400" b="1" dirty="0">
                <a:solidFill>
                  <a:schemeClr val="tx1"/>
                </a:solidFill>
                <a:latin typeface="Times New Roman" panose="02020603050405020304" pitchFamily="18" charset="0"/>
                <a:cs typeface="Times New Roman" panose="02020603050405020304" pitchFamily="18" charset="0"/>
              </a:rPr>
              <a:t>It was actively promoting women empowerment in rural area by utilizing various government schemes &amp; initiatives.</a:t>
            </a:r>
          </a:p>
          <a:p>
            <a:pPr>
              <a:buFont typeface="Wingdings" panose="05000000000000000000" pitchFamily="2" charset="2"/>
              <a:buChar char="v"/>
            </a:pPr>
            <a:r>
              <a:rPr lang="en-US" sz="2400" b="1" dirty="0">
                <a:solidFill>
                  <a:schemeClr val="tx1"/>
                </a:solidFill>
                <a:latin typeface="Times New Roman" panose="02020603050405020304" pitchFamily="18" charset="0"/>
                <a:cs typeface="Times New Roman" panose="02020603050405020304" pitchFamily="18" charset="0"/>
              </a:rPr>
              <a:t>Four major rural development program in India - leveraged to promote rural women’s empowerment.</a:t>
            </a:r>
            <a:br>
              <a:rPr lang="en-US" sz="2400" b="1" dirty="0">
                <a:solidFill>
                  <a:schemeClr val="tx1"/>
                </a:solidFill>
                <a:latin typeface="Times New Roman" panose="02020603050405020304" pitchFamily="18" charset="0"/>
                <a:cs typeface="Times New Roman" panose="02020603050405020304" pitchFamily="18" charset="0"/>
              </a:rPr>
            </a:b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 PANCHAYTI RAJ &amp; GRAMEEN VIKAS YOJANA</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 ATAL JAL YOJANA</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 MGNREGA</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 NATIONAL GRAMEEN AAJEEVIKA YOJANA</a:t>
            </a:r>
            <a:br>
              <a:rPr lang="en-US" sz="2400" b="1" dirty="0">
                <a:solidFill>
                  <a:schemeClr val="tx1"/>
                </a:solidFill>
                <a:latin typeface="Times New Roman" panose="02020603050405020304" pitchFamily="18" charset="0"/>
                <a:cs typeface="Times New Roman" panose="02020603050405020304" pitchFamily="18" charset="0"/>
              </a:rPr>
            </a:br>
            <a:endParaRPr lang="en-IN" sz="2400" b="1"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5" name="Picture Placeholder 10">
            <a:extLst>
              <a:ext uri="{FF2B5EF4-FFF2-40B4-BE49-F238E27FC236}">
                <a16:creationId xmlns:a16="http://schemas.microsoft.com/office/drawing/2014/main" id="{4D65B70E-4860-FC53-A190-F61473FB98A4}"/>
              </a:ext>
            </a:extLst>
          </p:cNvPr>
          <p:cNvPicPr>
            <a:picLocks noChangeAspect="1"/>
          </p:cNvPicPr>
          <p:nvPr/>
        </p:nvPicPr>
        <p:blipFill rotWithShape="1">
          <a:blip r:embed="rId3"/>
          <a:srcRect l="744" r="744"/>
          <a:stretch/>
        </p:blipFill>
        <p:spPr>
          <a:xfrm>
            <a:off x="-633205" y="1866901"/>
            <a:ext cx="4693576" cy="5905500"/>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B219B-7E3A-7E84-6386-37313F0CFB09}"/>
              </a:ext>
            </a:extLst>
          </p:cNvPr>
          <p:cNvSpPr>
            <a:spLocks noGrp="1"/>
          </p:cNvSpPr>
          <p:nvPr>
            <p:ph type="title"/>
          </p:nvPr>
        </p:nvSpPr>
        <p:spPr>
          <a:xfrm>
            <a:off x="876299" y="2852738"/>
            <a:ext cx="9987643" cy="1185862"/>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RURAL DEVELOPMENT INITIATIVES IN MADHYA PRADESH</a:t>
            </a:r>
          </a:p>
        </p:txBody>
      </p:sp>
      <p:pic>
        <p:nvPicPr>
          <p:cNvPr id="10" name="Picture 9">
            <a:extLst>
              <a:ext uri="{FF2B5EF4-FFF2-40B4-BE49-F238E27FC236}">
                <a16:creationId xmlns:a16="http://schemas.microsoft.com/office/drawing/2014/main" id="{EF95B562-5757-866B-F983-E2658CEB487B}"/>
              </a:ext>
            </a:extLst>
          </p:cNvPr>
          <p:cNvPicPr>
            <a:picLocks noChangeAspect="1"/>
          </p:cNvPicPr>
          <p:nvPr/>
        </p:nvPicPr>
        <p:blipFill>
          <a:blip r:embed="rId3"/>
          <a:stretch>
            <a:fillRect/>
          </a:stretch>
        </p:blipFill>
        <p:spPr>
          <a:xfrm>
            <a:off x="0" y="0"/>
            <a:ext cx="2608263" cy="2425700"/>
          </a:xfrm>
          <a:prstGeom prst="rect">
            <a:avLst/>
          </a:prstGeom>
        </p:spPr>
      </p:pic>
      <p:pic>
        <p:nvPicPr>
          <p:cNvPr id="14" name="Picture 13">
            <a:extLst>
              <a:ext uri="{FF2B5EF4-FFF2-40B4-BE49-F238E27FC236}">
                <a16:creationId xmlns:a16="http://schemas.microsoft.com/office/drawing/2014/main" id="{9224C845-ADD0-9F7B-8028-759C4F3FA326}"/>
              </a:ext>
            </a:extLst>
          </p:cNvPr>
          <p:cNvPicPr>
            <a:picLocks noChangeAspect="1"/>
          </p:cNvPicPr>
          <p:nvPr/>
        </p:nvPicPr>
        <p:blipFill>
          <a:blip r:embed="rId4"/>
          <a:stretch>
            <a:fillRect/>
          </a:stretch>
        </p:blipFill>
        <p:spPr>
          <a:xfrm>
            <a:off x="8885237" y="4005262"/>
            <a:ext cx="3306763" cy="3190875"/>
          </a:xfrm>
          <a:prstGeom prst="rect">
            <a:avLst/>
          </a:prstGeom>
        </p:spPr>
      </p:pic>
      <p:pic>
        <p:nvPicPr>
          <p:cNvPr id="16" name="Picture 15">
            <a:extLst>
              <a:ext uri="{FF2B5EF4-FFF2-40B4-BE49-F238E27FC236}">
                <a16:creationId xmlns:a16="http://schemas.microsoft.com/office/drawing/2014/main" id="{50B3345A-31CB-F3D4-1B68-A7232CE1C31E}"/>
              </a:ext>
            </a:extLst>
          </p:cNvPr>
          <p:cNvPicPr>
            <a:picLocks noChangeAspect="1"/>
          </p:cNvPicPr>
          <p:nvPr/>
        </p:nvPicPr>
        <p:blipFill>
          <a:blip r:embed="rId5"/>
          <a:stretch>
            <a:fillRect/>
          </a:stretch>
        </p:blipFill>
        <p:spPr>
          <a:xfrm>
            <a:off x="0" y="4360068"/>
            <a:ext cx="4564063" cy="2514600"/>
          </a:xfrm>
          <a:prstGeom prst="rect">
            <a:avLst/>
          </a:prstGeom>
        </p:spPr>
      </p:pic>
      <p:pic>
        <p:nvPicPr>
          <p:cNvPr id="18" name="Picture 17">
            <a:extLst>
              <a:ext uri="{FF2B5EF4-FFF2-40B4-BE49-F238E27FC236}">
                <a16:creationId xmlns:a16="http://schemas.microsoft.com/office/drawing/2014/main" id="{7C000CEF-648F-DAE8-3CA7-6AD4F9F924B4}"/>
              </a:ext>
            </a:extLst>
          </p:cNvPr>
          <p:cNvPicPr>
            <a:picLocks noChangeAspect="1"/>
          </p:cNvPicPr>
          <p:nvPr/>
        </p:nvPicPr>
        <p:blipFill>
          <a:blip r:embed="rId6"/>
          <a:stretch>
            <a:fillRect/>
          </a:stretch>
        </p:blipFill>
        <p:spPr>
          <a:xfrm>
            <a:off x="9656071" y="0"/>
            <a:ext cx="2535929" cy="2526843"/>
          </a:xfrm>
          <a:prstGeom prst="rect">
            <a:avLst/>
          </a:prstGeom>
        </p:spPr>
      </p:pic>
    </p:spTree>
    <p:extLst>
      <p:ext uri="{BB962C8B-B14F-4D97-AF65-F5344CB8AC3E}">
        <p14:creationId xmlns:p14="http://schemas.microsoft.com/office/powerpoint/2010/main" val="75451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3A683-170F-A1CB-4DE4-5C1833562642}"/>
              </a:ext>
            </a:extLst>
          </p:cNvPr>
          <p:cNvSpPr>
            <a:spLocks noGrp="1"/>
          </p:cNvSpPr>
          <p:nvPr>
            <p:ph type="title"/>
          </p:nvPr>
        </p:nvSpPr>
        <p:spPr>
          <a:xfrm>
            <a:off x="838200" y="136525"/>
            <a:ext cx="9579429" cy="941161"/>
          </a:xfrm>
        </p:spPr>
        <p:txBody>
          <a:bodyPr>
            <a:normAutofit fontScale="90000"/>
          </a:bodyPr>
          <a:lstStyle/>
          <a:p>
            <a:pPr algn="ctr"/>
            <a:r>
              <a:rPr lang="en-IN" b="1" u="sng" dirty="0">
                <a:solidFill>
                  <a:srgbClr val="002060"/>
                </a:solidFill>
                <a:latin typeface="Times New Roman" panose="02020603050405020304" pitchFamily="18" charset="0"/>
                <a:cs typeface="Times New Roman" panose="02020603050405020304" pitchFamily="18" charset="0"/>
              </a:rPr>
              <a:t>RURAL DEVELOPMENT INITIATIVES BY NGO</a:t>
            </a:r>
          </a:p>
        </p:txBody>
      </p:sp>
      <p:graphicFrame>
        <p:nvGraphicFramePr>
          <p:cNvPr id="6" name="Content Placeholder 5">
            <a:extLst>
              <a:ext uri="{FF2B5EF4-FFF2-40B4-BE49-F238E27FC236}">
                <a16:creationId xmlns:a16="http://schemas.microsoft.com/office/drawing/2014/main" id="{018A2D5D-D7DD-8F07-7B34-E6D66372A15B}"/>
              </a:ext>
            </a:extLst>
          </p:cNvPr>
          <p:cNvGraphicFramePr>
            <a:graphicFrameLocks noGrp="1"/>
          </p:cNvGraphicFramePr>
          <p:nvPr>
            <p:ph idx="1"/>
            <p:extLst>
              <p:ext uri="{D42A27DB-BD31-4B8C-83A1-F6EECF244321}">
                <p14:modId xmlns:p14="http://schemas.microsoft.com/office/powerpoint/2010/main" val="2612686612"/>
              </p:ext>
            </p:extLst>
          </p:nvPr>
        </p:nvGraphicFramePr>
        <p:xfrm>
          <a:off x="163286" y="1077687"/>
          <a:ext cx="11832768" cy="5618544"/>
        </p:xfrm>
        <a:graphic>
          <a:graphicData uri="http://schemas.openxmlformats.org/drawingml/2006/table">
            <a:tbl>
              <a:tblPr firstRow="1" bandRow="1">
                <a:tableStyleId>{5940675A-B579-460E-94D1-54222C63F5DA}</a:tableStyleId>
              </a:tblPr>
              <a:tblGrid>
                <a:gridCol w="2958192">
                  <a:extLst>
                    <a:ext uri="{9D8B030D-6E8A-4147-A177-3AD203B41FA5}">
                      <a16:colId xmlns:a16="http://schemas.microsoft.com/office/drawing/2014/main" val="2207115090"/>
                    </a:ext>
                  </a:extLst>
                </a:gridCol>
                <a:gridCol w="2958192">
                  <a:extLst>
                    <a:ext uri="{9D8B030D-6E8A-4147-A177-3AD203B41FA5}">
                      <a16:colId xmlns:a16="http://schemas.microsoft.com/office/drawing/2014/main" val="1605878391"/>
                    </a:ext>
                  </a:extLst>
                </a:gridCol>
                <a:gridCol w="2958192">
                  <a:extLst>
                    <a:ext uri="{9D8B030D-6E8A-4147-A177-3AD203B41FA5}">
                      <a16:colId xmlns:a16="http://schemas.microsoft.com/office/drawing/2014/main" val="1243888073"/>
                    </a:ext>
                  </a:extLst>
                </a:gridCol>
                <a:gridCol w="2958192">
                  <a:extLst>
                    <a:ext uri="{9D8B030D-6E8A-4147-A177-3AD203B41FA5}">
                      <a16:colId xmlns:a16="http://schemas.microsoft.com/office/drawing/2014/main" val="4058518317"/>
                    </a:ext>
                  </a:extLst>
                </a:gridCol>
              </a:tblGrid>
              <a:tr h="1842524">
                <a:tc>
                  <a:txBody>
                    <a:bodyPr/>
                    <a:lstStyle/>
                    <a:p>
                      <a:pPr algn="ctr"/>
                      <a:endParaRPr lang="en-IN" sz="2000" b="0" dirty="0">
                        <a:solidFill>
                          <a:schemeClr val="tx1"/>
                        </a:solidFill>
                        <a:latin typeface="Times New Roman" panose="02020603050405020304" pitchFamily="18" charset="0"/>
                        <a:cs typeface="Times New Roman" panose="02020603050405020304" pitchFamily="18" charset="0"/>
                      </a:endParaRPr>
                    </a:p>
                    <a:p>
                      <a:pPr algn="ctr"/>
                      <a:endParaRPr lang="en-IN" sz="2000" b="1" dirty="0">
                        <a:solidFill>
                          <a:schemeClr val="tx1"/>
                        </a:solidFill>
                        <a:latin typeface="Times New Roman" panose="02020603050405020304" pitchFamily="18" charset="0"/>
                        <a:cs typeface="Times New Roman" panose="02020603050405020304" pitchFamily="18" charset="0"/>
                      </a:endParaRPr>
                    </a:p>
                    <a:p>
                      <a:pPr algn="ctr"/>
                      <a:r>
                        <a:rPr lang="en-IN" sz="2000" b="1" dirty="0">
                          <a:solidFill>
                            <a:schemeClr val="tx1"/>
                          </a:solidFill>
                          <a:latin typeface="Times New Roman" panose="02020603050405020304" pitchFamily="18" charset="0"/>
                          <a:cs typeface="Times New Roman" panose="02020603050405020304" pitchFamily="18" charset="0"/>
                        </a:rPr>
                        <a:t>1. PANCHAYTI RAJ GRAMEEN VIKAS YOJANA-</a:t>
                      </a:r>
                      <a:br>
                        <a:rPr lang="en-IN" sz="2000" b="0" dirty="0">
                          <a:solidFill>
                            <a:schemeClr val="tx1"/>
                          </a:solidFill>
                          <a:latin typeface="Times New Roman" panose="02020603050405020304" pitchFamily="18" charset="0"/>
                          <a:cs typeface="Times New Roman" panose="02020603050405020304" pitchFamily="18" charset="0"/>
                        </a:rPr>
                      </a:br>
                      <a:r>
                        <a:rPr lang="en-IN" sz="2000" b="0" dirty="0">
                          <a:solidFill>
                            <a:schemeClr val="tx1"/>
                          </a:solidFill>
                          <a:latin typeface="Times New Roman" panose="02020603050405020304" pitchFamily="18" charset="0"/>
                          <a:cs typeface="Times New Roman" panose="02020603050405020304" pitchFamily="18" charset="0"/>
                        </a:rPr>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2000" b="0" dirty="0">
                        <a:solidFill>
                          <a:schemeClr val="tx1"/>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N" sz="2000" b="0" dirty="0">
                        <a:solidFill>
                          <a:schemeClr val="tx1"/>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1" dirty="0">
                          <a:solidFill>
                            <a:schemeClr val="tx1"/>
                          </a:solidFill>
                          <a:latin typeface="Times New Roman" panose="02020603050405020304" pitchFamily="18" charset="0"/>
                          <a:cs typeface="Times New Roman" panose="02020603050405020304" pitchFamily="18" charset="0"/>
                        </a:rPr>
                        <a:t>2. ATAL JAL YOJANA</a:t>
                      </a:r>
                    </a:p>
                    <a:p>
                      <a:endParaRPr lang="en-IN" sz="20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endParaRPr lang="en-IN" sz="2000" b="0" dirty="0">
                        <a:solidFill>
                          <a:schemeClr val="tx1"/>
                        </a:solidFill>
                        <a:latin typeface="Times New Roman" panose="02020603050405020304" pitchFamily="18" charset="0"/>
                        <a:cs typeface="Times New Roman" panose="02020603050405020304" pitchFamily="18" charset="0"/>
                      </a:endParaRPr>
                    </a:p>
                    <a:p>
                      <a:pPr algn="ctr"/>
                      <a:endParaRPr lang="en-IN" sz="2000" b="0" dirty="0">
                        <a:solidFill>
                          <a:schemeClr val="tx1"/>
                        </a:solidFill>
                        <a:latin typeface="Times New Roman" panose="02020603050405020304" pitchFamily="18" charset="0"/>
                        <a:cs typeface="Times New Roman" panose="02020603050405020304" pitchFamily="18" charset="0"/>
                      </a:endParaRPr>
                    </a:p>
                    <a:p>
                      <a:pPr algn="ctr"/>
                      <a:r>
                        <a:rPr lang="en-IN" sz="2000" b="1" dirty="0">
                          <a:solidFill>
                            <a:schemeClr val="tx1"/>
                          </a:solidFill>
                          <a:latin typeface="Times New Roman" panose="02020603050405020304" pitchFamily="18" charset="0"/>
                          <a:cs typeface="Times New Roman" panose="02020603050405020304" pitchFamily="18" charset="0"/>
                        </a:rPr>
                        <a:t>3. MGNREGA-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IN" sz="2000" b="0" dirty="0">
                        <a:solidFill>
                          <a:schemeClr val="tx1"/>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IN" sz="2000" b="0" dirty="0">
                        <a:solidFill>
                          <a:schemeClr val="tx1"/>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1" dirty="0">
                          <a:solidFill>
                            <a:schemeClr val="tx1"/>
                          </a:solidFill>
                          <a:latin typeface="Times New Roman" panose="02020603050405020304" pitchFamily="18" charset="0"/>
                          <a:cs typeface="Times New Roman" panose="02020603050405020304" pitchFamily="18" charset="0"/>
                        </a:rPr>
                        <a:t>4. NATIONAL GRAMEEN AAJEEVIKA YOJANA</a:t>
                      </a:r>
                    </a:p>
                    <a:p>
                      <a:endParaRPr lang="en-IN" sz="20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27684744"/>
                  </a:ext>
                </a:extLst>
              </a:tr>
              <a:tr h="3698304">
                <a:tc>
                  <a:txBody>
                    <a:bodyPr/>
                    <a:lstStyle/>
                    <a:p>
                      <a:r>
                        <a:rPr lang="en-US" sz="2000" b="0" dirty="0">
                          <a:solidFill>
                            <a:schemeClr val="tx1"/>
                          </a:solidFill>
                          <a:latin typeface="Times New Roman" panose="02020603050405020304" pitchFamily="18" charset="0"/>
                          <a:cs typeface="Times New Roman" panose="02020603050405020304" pitchFamily="18" charset="0"/>
                        </a:rPr>
                        <a:t>INTRODUCING THE “</a:t>
                      </a:r>
                      <a:r>
                        <a:rPr lang="en-US" sz="2000" b="1" dirty="0">
                          <a:solidFill>
                            <a:schemeClr val="tx1"/>
                          </a:solidFill>
                          <a:latin typeface="Times New Roman" panose="02020603050405020304" pitchFamily="18" charset="0"/>
                          <a:cs typeface="Times New Roman" panose="02020603050405020304" pitchFamily="18" charset="0"/>
                        </a:rPr>
                        <a:t>PANCHAYAT DARPAN” </a:t>
                      </a:r>
                      <a:r>
                        <a:rPr lang="en-US" sz="2000" b="0" dirty="0">
                          <a:solidFill>
                            <a:schemeClr val="tx1"/>
                          </a:solidFill>
                          <a:latin typeface="Times New Roman" panose="02020603050405020304" pitchFamily="18" charset="0"/>
                          <a:cs typeface="Times New Roman" panose="02020603050405020304" pitchFamily="18" charset="0"/>
                        </a:rPr>
                        <a:t>DIGITAL TOOL BY GOVERNMENT OF MADHYA PRADESH TO PROVIDE GOVERNANCE AND HUMAN RIGHTS KNOWLEDGE TO RUAL COMMUNITIES.</a:t>
                      </a:r>
                      <a:endParaRPr lang="en-IN" sz="20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b="0" dirty="0">
                          <a:solidFill>
                            <a:schemeClr val="tx1"/>
                          </a:solidFill>
                          <a:latin typeface="Times New Roman" panose="02020603050405020304" pitchFamily="18" charset="0"/>
                          <a:cs typeface="Times New Roman" panose="02020603050405020304" pitchFamily="18" charset="0"/>
                        </a:rPr>
                        <a:t>PROMOTION OF </a:t>
                      </a:r>
                      <a:r>
                        <a:rPr lang="en-IN" sz="2000" b="1" dirty="0">
                          <a:solidFill>
                            <a:schemeClr val="tx1"/>
                          </a:solidFill>
                          <a:latin typeface="Times New Roman" panose="02020603050405020304" pitchFamily="18" charset="0"/>
                          <a:cs typeface="Times New Roman" panose="02020603050405020304" pitchFamily="18" charset="0"/>
                        </a:rPr>
                        <a:t>WATER STORAGE METHODS </a:t>
                      </a:r>
                      <a:r>
                        <a:rPr lang="en-IN" sz="2000" b="0" dirty="0">
                          <a:solidFill>
                            <a:schemeClr val="tx1"/>
                          </a:solidFill>
                          <a:latin typeface="Times New Roman" panose="02020603050405020304" pitchFamily="18" charset="0"/>
                          <a:cs typeface="Times New Roman" panose="02020603050405020304" pitchFamily="18" charset="0"/>
                        </a:rPr>
                        <a:t>&amp; EDUCATING WOMEN IN EVERY VILLAGE TO STORE AND REUSE WATER FOR DAILY NEEDS.</a:t>
                      </a:r>
                    </a:p>
                    <a:p>
                      <a:endParaRPr lang="en-IN" sz="2000" b="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2000" b="0" dirty="0">
                          <a:solidFill>
                            <a:schemeClr val="tx1"/>
                          </a:solidFill>
                          <a:latin typeface="Times New Roman" panose="02020603050405020304" pitchFamily="18" charset="0"/>
                          <a:cs typeface="Times New Roman" panose="02020603050405020304" pitchFamily="18" charset="0"/>
                        </a:rPr>
                        <a:t>GAURANTEEING ONE THIRD OF </a:t>
                      </a:r>
                      <a:r>
                        <a:rPr lang="en-US" sz="2000" b="1" dirty="0">
                          <a:solidFill>
                            <a:schemeClr val="tx1"/>
                          </a:solidFill>
                          <a:latin typeface="Times New Roman" panose="02020603050405020304" pitchFamily="18" charset="0"/>
                          <a:cs typeface="Times New Roman" panose="02020603050405020304" pitchFamily="18" charset="0"/>
                        </a:rPr>
                        <a:t>JOBS </a:t>
                      </a:r>
                      <a:r>
                        <a:rPr lang="en-US" sz="2000" b="0" dirty="0">
                          <a:solidFill>
                            <a:schemeClr val="tx1"/>
                          </a:solidFill>
                          <a:latin typeface="Times New Roman" panose="02020603050405020304" pitchFamily="18" charset="0"/>
                          <a:cs typeface="Times New Roman" panose="02020603050405020304" pitchFamily="18" charset="0"/>
                        </a:rPr>
                        <a:t>UNDER MGNREGA FOR WOMEN, AIMING TO ENHANCE LIVELIHOOD SECURITY IN RURAL AREAS.</a:t>
                      </a:r>
                      <a:endParaRPr lang="en-IN" sz="20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b="0" dirty="0">
                          <a:solidFill>
                            <a:schemeClr val="tx1"/>
                          </a:solidFill>
                          <a:latin typeface="Times New Roman" panose="02020603050405020304" pitchFamily="18" charset="0"/>
                          <a:cs typeface="Times New Roman" panose="02020603050405020304" pitchFamily="18" charset="0"/>
                        </a:rPr>
                        <a:t>FOCUSED ON </a:t>
                      </a:r>
                      <a:r>
                        <a:rPr lang="en-IN" sz="2000" b="1" dirty="0">
                          <a:solidFill>
                            <a:schemeClr val="tx1"/>
                          </a:solidFill>
                          <a:latin typeface="Times New Roman" panose="02020603050405020304" pitchFamily="18" charset="0"/>
                          <a:cs typeface="Times New Roman" panose="02020603050405020304" pitchFamily="18" charset="0"/>
                        </a:rPr>
                        <a:t>REDUCING POVERTY </a:t>
                      </a:r>
                      <a:r>
                        <a:rPr lang="en-IN" sz="2000" b="0" dirty="0">
                          <a:solidFill>
                            <a:schemeClr val="tx1"/>
                          </a:solidFill>
                          <a:latin typeface="Times New Roman" panose="02020603050405020304" pitchFamily="18" charset="0"/>
                          <a:cs typeface="Times New Roman" panose="02020603050405020304" pitchFamily="18" charset="0"/>
                        </a:rPr>
                        <a:t>IN RURAL AREAS THROUGH COMMUNITY BASED ORGANIZATIONS.</a:t>
                      </a:r>
                      <a:endParaRPr lang="en-US" sz="2000" b="0" dirty="0">
                        <a:solidFill>
                          <a:schemeClr val="tx1"/>
                        </a:solidFill>
                        <a:latin typeface="Times New Roman" panose="02020603050405020304" pitchFamily="18" charset="0"/>
                        <a:cs typeface="Times New Roman" panose="02020603050405020304" pitchFamily="18" charset="0"/>
                      </a:endParaRPr>
                    </a:p>
                    <a:p>
                      <a:endParaRPr lang="en-IN" sz="20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29259989"/>
                  </a:ext>
                </a:extLst>
              </a:tr>
            </a:tbl>
          </a:graphicData>
        </a:graphic>
      </p:graphicFrame>
      <p:sp>
        <p:nvSpPr>
          <p:cNvPr id="5" name="Slide Number Placeholder 4">
            <a:extLst>
              <a:ext uri="{FF2B5EF4-FFF2-40B4-BE49-F238E27FC236}">
                <a16:creationId xmlns:a16="http://schemas.microsoft.com/office/drawing/2014/main" id="{E5F272B7-D354-2202-C2EE-630DA9F19F83}"/>
              </a:ext>
            </a:extLst>
          </p:cNvPr>
          <p:cNvSpPr>
            <a:spLocks noGrp="1"/>
          </p:cNvSpPr>
          <p:nvPr>
            <p:ph type="sldNum" sz="quarter" idx="12"/>
          </p:nvPr>
        </p:nvSpPr>
        <p:spPr/>
        <p:txBody>
          <a:bodyPr/>
          <a:lstStyle/>
          <a:p>
            <a:fld id="{26AD20E6-394B-4DF0-96A5-9647FF39C943}" type="slidenum">
              <a:rPr lang="en-IN" smtClean="0"/>
              <a:t>5</a:t>
            </a:fld>
            <a:endParaRPr lang="en-IN"/>
          </a:p>
        </p:txBody>
      </p:sp>
    </p:spTree>
    <p:extLst>
      <p:ext uri="{BB962C8B-B14F-4D97-AF65-F5344CB8AC3E}">
        <p14:creationId xmlns:p14="http://schemas.microsoft.com/office/powerpoint/2010/main" val="269617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1657048" y="451513"/>
            <a:ext cx="8596668" cy="920087"/>
          </a:xfrm>
        </p:spPr>
        <p:txBody>
          <a:bodyPr>
            <a:normAutofit/>
          </a:bodyPr>
          <a:lstStyle/>
          <a:p>
            <a:pPr algn="ctr"/>
            <a:r>
              <a:rPr lang="en-IN" sz="4000" b="1" u="sng" dirty="0">
                <a:solidFill>
                  <a:srgbClr val="002060"/>
                </a:solidFill>
                <a:latin typeface="Times New Roman" panose="02020603050405020304" pitchFamily="18" charset="0"/>
                <a:cs typeface="Times New Roman" panose="02020603050405020304" pitchFamily="18" charset="0"/>
              </a:rPr>
              <a:t>OBJECTIVE OF STUDY </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359229" y="1690688"/>
            <a:ext cx="10994571" cy="4938712"/>
          </a:xfrm>
        </p:spPr>
        <p:txBody>
          <a:bodyPr>
            <a:noAutofit/>
          </a:bodyPr>
          <a:lstStyle/>
          <a:p>
            <a:r>
              <a:rPr lang="en-US" sz="2800" dirty="0">
                <a:solidFill>
                  <a:schemeClr val="tx1"/>
                </a:solidFill>
                <a:latin typeface="Times New Roman" panose="02020603050405020304" pitchFamily="18" charset="0"/>
                <a:cs typeface="Times New Roman" panose="02020603050405020304" pitchFamily="18" charset="0"/>
              </a:rPr>
              <a:t>Understand rural women’s awareness regarding public schemes.</a:t>
            </a:r>
          </a:p>
          <a:p>
            <a:pPr marL="342900" indent="-342900">
              <a:buFont typeface="+mj-lt"/>
              <a:buAutoNum type="arabicPeriod"/>
            </a:pP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Identify challenges and perception of rural women’s regarding adoption of digital technology.</a:t>
            </a:r>
          </a:p>
          <a:p>
            <a:pPr marL="342900" indent="-342900">
              <a:buFont typeface="+mj-lt"/>
              <a:buAutoNum type="arabicPeriod"/>
            </a:pP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Develop effective strategies to overcome barriers and challenges faced by rural women’s .</a:t>
            </a:r>
          </a:p>
          <a:p>
            <a:pPr marL="342900" indent="-342900">
              <a:buFont typeface="+mj-lt"/>
              <a:buAutoNum type="arabicPeriod"/>
            </a:pP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Integration of health schemes.</a:t>
            </a:r>
          </a:p>
          <a:p>
            <a:endParaRPr lang="en-IN" sz="2800" dirty="0">
              <a:solidFill>
                <a:schemeClr val="tx1"/>
              </a:solidFill>
            </a:endParaRPr>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1677923" y="326571"/>
            <a:ext cx="8596668" cy="1320800"/>
          </a:xfrm>
        </p:spPr>
        <p:txBody>
          <a:bodyPr>
            <a:normAutofit/>
          </a:bodyPr>
          <a:lstStyle/>
          <a:p>
            <a:pPr algn="ctr"/>
            <a:r>
              <a:rPr lang="en-IN" sz="4000" b="1" u="sng" dirty="0">
                <a:solidFill>
                  <a:srgbClr val="002060"/>
                </a:solidFill>
                <a:latin typeface="Times New Roman" panose="02020603050405020304" pitchFamily="18" charset="0"/>
                <a:cs typeface="Times New Roman" panose="02020603050405020304" pitchFamily="18" charset="0"/>
              </a:rPr>
              <a:t>METHODOLOGY (1/2)</a:t>
            </a:r>
          </a:p>
        </p:txBody>
      </p:sp>
      <p:graphicFrame>
        <p:nvGraphicFramePr>
          <p:cNvPr id="10" name="Content Placeholder 9">
            <a:extLst>
              <a:ext uri="{FF2B5EF4-FFF2-40B4-BE49-F238E27FC236}">
                <a16:creationId xmlns:a16="http://schemas.microsoft.com/office/drawing/2014/main" id="{8E0E6570-02F9-1370-6CFB-86445E1182CA}"/>
              </a:ext>
            </a:extLst>
          </p:cNvPr>
          <p:cNvGraphicFramePr>
            <a:graphicFrameLocks noGrp="1"/>
          </p:cNvGraphicFramePr>
          <p:nvPr>
            <p:ph idx="1"/>
            <p:extLst>
              <p:ext uri="{D42A27DB-BD31-4B8C-83A1-F6EECF244321}">
                <p14:modId xmlns:p14="http://schemas.microsoft.com/office/powerpoint/2010/main" val="1529220227"/>
              </p:ext>
            </p:extLst>
          </p:nvPr>
        </p:nvGraphicFramePr>
        <p:xfrm>
          <a:off x="751114" y="1647371"/>
          <a:ext cx="10482943" cy="4935719"/>
        </p:xfrm>
        <a:graphic>
          <a:graphicData uri="http://schemas.openxmlformats.org/drawingml/2006/table">
            <a:tbl>
              <a:tblPr firstRow="1" bandRow="1">
                <a:tableStyleId>{5940675A-B579-460E-94D1-54222C63F5DA}</a:tableStyleId>
              </a:tblPr>
              <a:tblGrid>
                <a:gridCol w="4691743">
                  <a:extLst>
                    <a:ext uri="{9D8B030D-6E8A-4147-A177-3AD203B41FA5}">
                      <a16:colId xmlns:a16="http://schemas.microsoft.com/office/drawing/2014/main" val="1634066095"/>
                    </a:ext>
                  </a:extLst>
                </a:gridCol>
                <a:gridCol w="5791200">
                  <a:extLst>
                    <a:ext uri="{9D8B030D-6E8A-4147-A177-3AD203B41FA5}">
                      <a16:colId xmlns:a16="http://schemas.microsoft.com/office/drawing/2014/main" val="2927232568"/>
                    </a:ext>
                  </a:extLst>
                </a:gridCol>
              </a:tblGrid>
              <a:tr h="1396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Times New Roman" panose="02020603050405020304" pitchFamily="18" charset="0"/>
                          <a:cs typeface="Times New Roman" panose="02020603050405020304" pitchFamily="18" charset="0"/>
                        </a:rPr>
                        <a:t>STUDY TYPE</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IN" sz="2000" dirty="0">
                          <a:solidFill>
                            <a:schemeClr val="tx1"/>
                          </a:solidFill>
                          <a:latin typeface="Times New Roman" panose="02020603050405020304" pitchFamily="18" charset="0"/>
                          <a:cs typeface="Times New Roman" panose="02020603050405020304" pitchFamily="18" charset="0"/>
                        </a:rPr>
                        <a:t>CROSS- SECTIONAL</a:t>
                      </a:r>
                    </a:p>
                    <a:p>
                      <a:endParaRPr lang="en-IN" sz="2000" dirty="0">
                        <a:solidFill>
                          <a:schemeClr val="tx1"/>
                        </a:solidFill>
                        <a:latin typeface="Times New Roman" panose="02020603050405020304" pitchFamily="18" charset="0"/>
                        <a:cs typeface="Times New Roman" panose="02020603050405020304" pitchFamily="18" charset="0"/>
                      </a:endParaRPr>
                    </a:p>
                    <a:p>
                      <a:r>
                        <a:rPr lang="en-IN" sz="2000" dirty="0">
                          <a:solidFill>
                            <a:schemeClr val="tx1"/>
                          </a:solidFill>
                          <a:latin typeface="Times New Roman" panose="02020603050405020304" pitchFamily="18" charset="0"/>
                          <a:cs typeface="Times New Roman" panose="02020603050405020304" pitchFamily="18" charset="0"/>
                        </a:rPr>
                        <a:t>(QUALITATIVE METHOD)</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95399568"/>
                  </a:ext>
                </a:extLst>
              </a:tr>
              <a:tr h="7468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Times New Roman" panose="02020603050405020304" pitchFamily="18" charset="0"/>
                          <a:cs typeface="Times New Roman" panose="02020603050405020304" pitchFamily="18" charset="0"/>
                        </a:rPr>
                        <a:t>STUDY DURATION</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IN" sz="2000" dirty="0">
                          <a:solidFill>
                            <a:schemeClr val="tx1"/>
                          </a:solidFill>
                          <a:latin typeface="Times New Roman" panose="02020603050405020304" pitchFamily="18" charset="0"/>
                          <a:cs typeface="Times New Roman" panose="02020603050405020304" pitchFamily="18" charset="0"/>
                        </a:rPr>
                        <a:t>06-FEBRUARY – 28 MAY</a:t>
                      </a:r>
                    </a:p>
                  </a:txBody>
                  <a:tcPr/>
                </a:tc>
                <a:extLst>
                  <a:ext uri="{0D108BD9-81ED-4DB2-BD59-A6C34878D82A}">
                    <a16:rowId xmlns:a16="http://schemas.microsoft.com/office/drawing/2014/main" val="1677126412"/>
                  </a:ext>
                </a:extLst>
              </a:tr>
              <a:tr h="1396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Times New Roman" panose="02020603050405020304" pitchFamily="18" charset="0"/>
                          <a:cs typeface="Times New Roman" panose="02020603050405020304" pitchFamily="18" charset="0"/>
                        </a:rPr>
                        <a:t>STUDY AREA </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IN" sz="2000" dirty="0">
                          <a:solidFill>
                            <a:schemeClr val="tx1"/>
                          </a:solidFill>
                          <a:latin typeface="Times New Roman" panose="02020603050405020304" pitchFamily="18" charset="0"/>
                          <a:cs typeface="Times New Roman" panose="02020603050405020304" pitchFamily="18" charset="0"/>
                        </a:rPr>
                        <a:t>RURAL AREA OF CHHATARUR DISTRICT COVERED UNDER SAKSHI NGO </a:t>
                      </a:r>
                    </a:p>
                    <a:p>
                      <a:r>
                        <a:rPr lang="en-IN" sz="2000" dirty="0">
                          <a:solidFill>
                            <a:schemeClr val="tx1"/>
                          </a:solidFill>
                          <a:latin typeface="Times New Roman" panose="02020603050405020304" pitchFamily="18" charset="0"/>
                          <a:cs typeface="Times New Roman" panose="02020603050405020304" pitchFamily="18" charset="0"/>
                        </a:rPr>
                        <a:t>(2 VILLAGES DECIDED BY NGO)</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8347941"/>
                  </a:ext>
                </a:extLst>
              </a:tr>
              <a:tr h="1396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solidFill>
                            <a:schemeClr val="tx1"/>
                          </a:solidFill>
                          <a:latin typeface="Times New Roman" panose="02020603050405020304" pitchFamily="18" charset="0"/>
                          <a:cs typeface="Times New Roman" panose="02020603050405020304" pitchFamily="18" charset="0"/>
                        </a:rPr>
                        <a:t>SAMPLE SIZE</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IN" sz="2000" dirty="0">
                          <a:solidFill>
                            <a:schemeClr val="tx1"/>
                          </a:solidFill>
                          <a:latin typeface="Times New Roman" panose="02020603050405020304" pitchFamily="18" charset="0"/>
                          <a:cs typeface="Times New Roman" panose="02020603050405020304" pitchFamily="18" charset="0"/>
                        </a:rPr>
                        <a:t>15-20 </a:t>
                      </a:r>
                    </a:p>
                    <a:p>
                      <a:r>
                        <a:rPr lang="en-IN" sz="2000" dirty="0">
                          <a:solidFill>
                            <a:schemeClr val="tx1"/>
                          </a:solidFill>
                          <a:latin typeface="Times New Roman" panose="02020603050405020304" pitchFamily="18" charset="0"/>
                          <a:cs typeface="Times New Roman" panose="02020603050405020304" pitchFamily="18" charset="0"/>
                        </a:rPr>
                        <a:t>(SATURATION OF DATA)</a:t>
                      </a:r>
                    </a:p>
                    <a:p>
                      <a:r>
                        <a:rPr lang="en-IN" sz="2000" dirty="0">
                          <a:solidFill>
                            <a:schemeClr val="tx1"/>
                          </a:solidFill>
                          <a:latin typeface="Times New Roman" panose="02020603050405020304" pitchFamily="18" charset="0"/>
                          <a:cs typeface="Times New Roman" panose="02020603050405020304" pitchFamily="18" charset="0"/>
                        </a:rPr>
                        <a:t>(RANDOM SAMPLING )</a:t>
                      </a:r>
                    </a:p>
                    <a:p>
                      <a:endParaRPr lang="en-IN" sz="20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27750467"/>
                  </a:ext>
                </a:extLst>
              </a:tr>
            </a:tbl>
          </a:graphicData>
        </a:graphic>
      </p:graphicFrame>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a:xfrm>
            <a:off x="1347951" y="405880"/>
            <a:ext cx="8596668" cy="1320800"/>
          </a:xfrm>
        </p:spPr>
        <p:txBody>
          <a:bodyPr>
            <a:normAutofit/>
          </a:bodyPr>
          <a:lstStyle/>
          <a:p>
            <a:pPr algn="ctr"/>
            <a:r>
              <a:rPr lang="en-IN" sz="4000" b="1" u="sng" dirty="0">
                <a:solidFill>
                  <a:srgbClr val="002060"/>
                </a:solidFill>
                <a:latin typeface="Times New Roman" panose="02020603050405020304" pitchFamily="18" charset="0"/>
                <a:cs typeface="Times New Roman" panose="02020603050405020304" pitchFamily="18" charset="0"/>
              </a:rPr>
              <a:t>METHODOLOGY (2/2)</a:t>
            </a:r>
            <a:endParaRPr lang="en-IN" sz="4000" u="sng" dirty="0">
              <a:solidFill>
                <a:srgbClr val="002060"/>
              </a:solidFill>
              <a:latin typeface="Times New Roman" panose="02020603050405020304" pitchFamily="18" charset="0"/>
              <a:cs typeface="Times New Roman" panose="02020603050405020304" pitchFamily="18" charset="0"/>
            </a:endParaRPr>
          </a:p>
        </p:txBody>
      </p:sp>
      <p:graphicFrame>
        <p:nvGraphicFramePr>
          <p:cNvPr id="7" name="Content Placeholder 6">
            <a:extLst>
              <a:ext uri="{FF2B5EF4-FFF2-40B4-BE49-F238E27FC236}">
                <a16:creationId xmlns:a16="http://schemas.microsoft.com/office/drawing/2014/main" id="{E39458B5-BCD6-EA2C-680C-7C32765C3C0F}"/>
              </a:ext>
            </a:extLst>
          </p:cNvPr>
          <p:cNvGraphicFramePr>
            <a:graphicFrameLocks noGrp="1"/>
          </p:cNvGraphicFramePr>
          <p:nvPr>
            <p:ph idx="1"/>
            <p:extLst>
              <p:ext uri="{D42A27DB-BD31-4B8C-83A1-F6EECF244321}">
                <p14:modId xmlns:p14="http://schemas.microsoft.com/office/powerpoint/2010/main" val="3803974864"/>
              </p:ext>
            </p:extLst>
          </p:nvPr>
        </p:nvGraphicFramePr>
        <p:xfrm>
          <a:off x="677863" y="2160588"/>
          <a:ext cx="8814480" cy="3446866"/>
        </p:xfrm>
        <a:graphic>
          <a:graphicData uri="http://schemas.openxmlformats.org/drawingml/2006/table">
            <a:tbl>
              <a:tblPr firstRow="1" bandRow="1">
                <a:tableStyleId>{5940675A-B579-460E-94D1-54222C63F5DA}</a:tableStyleId>
              </a:tblPr>
              <a:tblGrid>
                <a:gridCol w="4407240">
                  <a:extLst>
                    <a:ext uri="{9D8B030D-6E8A-4147-A177-3AD203B41FA5}">
                      <a16:colId xmlns:a16="http://schemas.microsoft.com/office/drawing/2014/main" val="3045247455"/>
                    </a:ext>
                  </a:extLst>
                </a:gridCol>
                <a:gridCol w="4407240">
                  <a:extLst>
                    <a:ext uri="{9D8B030D-6E8A-4147-A177-3AD203B41FA5}">
                      <a16:colId xmlns:a16="http://schemas.microsoft.com/office/drawing/2014/main" val="3203620652"/>
                    </a:ext>
                  </a:extLst>
                </a:gridCol>
              </a:tblGrid>
              <a:tr h="1845292">
                <a:tc>
                  <a:txBody>
                    <a:bodyPr/>
                    <a:lstStyle/>
                    <a:p>
                      <a:r>
                        <a:rPr lang="en-IN" sz="2000" dirty="0">
                          <a:latin typeface="Times New Roman" panose="02020603050405020304" pitchFamily="18" charset="0"/>
                          <a:cs typeface="Times New Roman" panose="02020603050405020304" pitchFamily="18" charset="0"/>
                        </a:rPr>
                        <a:t>STUDY PARTICIPANT </a:t>
                      </a:r>
                    </a:p>
                    <a:p>
                      <a:r>
                        <a:rPr lang="en-IN" sz="2000" dirty="0">
                          <a:latin typeface="Times New Roman" panose="02020603050405020304" pitchFamily="18" charset="0"/>
                          <a:cs typeface="Times New Roman" panose="02020603050405020304" pitchFamily="18" charset="0"/>
                        </a:rPr>
                        <a:t>(INCLUSION)</a:t>
                      </a:r>
                    </a:p>
                    <a:p>
                      <a:r>
                        <a:rPr lang="en-IN" sz="2000" dirty="0">
                          <a:latin typeface="Times New Roman" panose="02020603050405020304" pitchFamily="18" charset="0"/>
                          <a:cs typeface="Times New Roman" panose="02020603050405020304" pitchFamily="18" charset="0"/>
                        </a:rPr>
                        <a:t>(ENLISTED BY NGO)</a:t>
                      </a:r>
                    </a:p>
                    <a:p>
                      <a:endParaRPr lang="en-IN" sz="2000" dirty="0">
                        <a:latin typeface="Times New Roman" panose="02020603050405020304" pitchFamily="18" charset="0"/>
                        <a:cs typeface="Times New Roman" panose="02020603050405020304" pitchFamily="18" charset="0"/>
                      </a:endParaRPr>
                    </a:p>
                  </a:txBody>
                  <a:tcPr marL="74750" marR="74750"/>
                </a:tc>
                <a:tc>
                  <a:txBody>
                    <a:bodyPr/>
                    <a:lstStyle/>
                    <a:p>
                      <a:pPr marL="285750" indent="-285750">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WOMEN’S FROM THE COMMUNITY</a:t>
                      </a:r>
                    </a:p>
                    <a:p>
                      <a:pPr marL="285750" indent="-285750">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PRI MEMBERS</a:t>
                      </a:r>
                    </a:p>
                    <a:p>
                      <a:pPr marL="285750" indent="-285750">
                        <a:buFont typeface="Arial" panose="020B0604020202020204" pitchFamily="34" charset="0"/>
                        <a:buChar char="•"/>
                      </a:pPr>
                      <a:r>
                        <a:rPr lang="en-IN" sz="2000" dirty="0">
                          <a:latin typeface="Times New Roman" panose="02020603050405020304" pitchFamily="18" charset="0"/>
                          <a:cs typeface="Times New Roman" panose="02020603050405020304" pitchFamily="18" charset="0"/>
                        </a:rPr>
                        <a:t>SHG </a:t>
                      </a:r>
                    </a:p>
                    <a:p>
                      <a:endParaRPr lang="en-IN" sz="2000" dirty="0">
                        <a:latin typeface="Times New Roman" panose="02020603050405020304" pitchFamily="18" charset="0"/>
                        <a:cs typeface="Times New Roman" panose="02020603050405020304" pitchFamily="18" charset="0"/>
                      </a:endParaRPr>
                    </a:p>
                  </a:txBody>
                  <a:tcPr marL="74750" marR="74750"/>
                </a:tc>
                <a:extLst>
                  <a:ext uri="{0D108BD9-81ED-4DB2-BD59-A6C34878D82A}">
                    <a16:rowId xmlns:a16="http://schemas.microsoft.com/office/drawing/2014/main" val="1797765504"/>
                  </a:ext>
                </a:extLst>
              </a:tr>
              <a:tr h="800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cs typeface="Times New Roman" panose="02020603050405020304" pitchFamily="18" charset="0"/>
                        </a:rPr>
                        <a:t>DATA COLLECTION METHOD </a:t>
                      </a:r>
                    </a:p>
                    <a:p>
                      <a:endParaRPr lang="en-IN" sz="2000" dirty="0">
                        <a:latin typeface="Times New Roman" panose="02020603050405020304" pitchFamily="18" charset="0"/>
                        <a:cs typeface="Times New Roman" panose="02020603050405020304" pitchFamily="18" charset="0"/>
                      </a:endParaRPr>
                    </a:p>
                  </a:txBody>
                  <a:tcPr marL="74750" marR="7475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cs typeface="Times New Roman" panose="02020603050405020304" pitchFamily="18" charset="0"/>
                        </a:rPr>
                        <a:t>IN DEPTH INTERVIEW </a:t>
                      </a:r>
                    </a:p>
                    <a:p>
                      <a:endParaRPr lang="en-IN" sz="2000" dirty="0">
                        <a:latin typeface="Times New Roman" panose="02020603050405020304" pitchFamily="18" charset="0"/>
                        <a:cs typeface="Times New Roman" panose="02020603050405020304" pitchFamily="18" charset="0"/>
                      </a:endParaRPr>
                    </a:p>
                  </a:txBody>
                  <a:tcPr marL="74750" marR="74750"/>
                </a:tc>
                <a:extLst>
                  <a:ext uri="{0D108BD9-81ED-4DB2-BD59-A6C34878D82A}">
                    <a16:rowId xmlns:a16="http://schemas.microsoft.com/office/drawing/2014/main" val="4252374853"/>
                  </a:ext>
                </a:extLst>
              </a:tr>
              <a:tr h="800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cs typeface="Times New Roman" panose="02020603050405020304" pitchFamily="18" charset="0"/>
                        </a:rPr>
                        <a:t>ETHICAL CONSIDERATION</a:t>
                      </a:r>
                    </a:p>
                    <a:p>
                      <a:endParaRPr lang="en-IN" sz="2000" dirty="0">
                        <a:latin typeface="Times New Roman" panose="02020603050405020304" pitchFamily="18" charset="0"/>
                        <a:cs typeface="Times New Roman" panose="02020603050405020304" pitchFamily="18" charset="0"/>
                      </a:endParaRPr>
                    </a:p>
                  </a:txBody>
                  <a:tcPr marL="74750" marR="7475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cs typeface="Times New Roman" panose="02020603050405020304" pitchFamily="18" charset="0"/>
                        </a:rPr>
                        <a:t>CONSENT WILL BE OBTAINED </a:t>
                      </a:r>
                    </a:p>
                    <a:p>
                      <a:endParaRPr lang="en-IN" sz="2000" dirty="0">
                        <a:latin typeface="Times New Roman" panose="02020603050405020304" pitchFamily="18" charset="0"/>
                        <a:cs typeface="Times New Roman" panose="02020603050405020304" pitchFamily="18" charset="0"/>
                      </a:endParaRPr>
                    </a:p>
                  </a:txBody>
                  <a:tcPr marL="74750" marR="74750"/>
                </a:tc>
                <a:extLst>
                  <a:ext uri="{0D108BD9-81ED-4DB2-BD59-A6C34878D82A}">
                    <a16:rowId xmlns:a16="http://schemas.microsoft.com/office/drawing/2014/main" val="505942689"/>
                  </a:ext>
                </a:extLst>
              </a:tr>
            </a:tbl>
          </a:graphicData>
        </a:graphic>
      </p:graphicFrame>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2024743" y="328383"/>
            <a:ext cx="10297886" cy="544513"/>
          </a:xfrm>
        </p:spPr>
        <p:txBody>
          <a:bodyPr>
            <a:normAutofit fontScale="90000"/>
          </a:bodyPr>
          <a:lstStyle/>
          <a:p>
            <a:pPr algn="ctr"/>
            <a:r>
              <a:rPr lang="en-IN" b="1" u="sng" dirty="0">
                <a:solidFill>
                  <a:srgbClr val="002060"/>
                </a:solidFill>
                <a:latin typeface="Times New Roman" panose="02020603050405020304" pitchFamily="18" charset="0"/>
                <a:cs typeface="Times New Roman" panose="02020603050405020304" pitchFamily="18" charset="0"/>
              </a:rPr>
              <a:t>RESULTS (1/3) AWARENESS REGARDING SCHEMES</a:t>
            </a:r>
          </a:p>
        </p:txBody>
      </p:sp>
      <p:sp>
        <p:nvSpPr>
          <p:cNvPr id="3" name="Content Placeholder 2">
            <a:extLst>
              <a:ext uri="{FF2B5EF4-FFF2-40B4-BE49-F238E27FC236}">
                <a16:creationId xmlns:a16="http://schemas.microsoft.com/office/drawing/2014/main" id="{2DD0E2DC-1F64-6150-E936-2EFC08A56F0F}"/>
              </a:ext>
            </a:extLst>
          </p:cNvPr>
          <p:cNvSpPr>
            <a:spLocks noGrp="1"/>
          </p:cNvSpPr>
          <p:nvPr>
            <p:ph idx="1"/>
          </p:nvPr>
        </p:nvSpPr>
        <p:spPr/>
        <p:txBody>
          <a:bodyPr/>
          <a:lstStyle/>
          <a:p>
            <a:endParaRPr lang="en-IN" dirty="0"/>
          </a:p>
          <a:p>
            <a:endParaRPr lang="en-IN" dirty="0"/>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1863" y="-33839"/>
            <a:ext cx="2695903" cy="1268959"/>
          </a:xfrm>
          <a:prstGeom prst="rect">
            <a:avLst/>
          </a:prstGeom>
        </p:spPr>
      </p:pic>
      <p:graphicFrame>
        <p:nvGraphicFramePr>
          <p:cNvPr id="7" name="Diagram 6">
            <a:extLst>
              <a:ext uri="{FF2B5EF4-FFF2-40B4-BE49-F238E27FC236}">
                <a16:creationId xmlns:a16="http://schemas.microsoft.com/office/drawing/2014/main" id="{A81F4A84-534F-9594-7F4E-915D4456AF37}"/>
              </a:ext>
            </a:extLst>
          </p:cNvPr>
          <p:cNvGraphicFramePr/>
          <p:nvPr>
            <p:extLst>
              <p:ext uri="{D42A27DB-BD31-4B8C-83A1-F6EECF244321}">
                <p14:modId xmlns:p14="http://schemas.microsoft.com/office/powerpoint/2010/main" val="1671661545"/>
              </p:ext>
            </p:extLst>
          </p:nvPr>
        </p:nvGraphicFramePr>
        <p:xfrm>
          <a:off x="174171" y="1132114"/>
          <a:ext cx="11286608" cy="39841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2" name="Diagram 11">
            <a:extLst>
              <a:ext uri="{FF2B5EF4-FFF2-40B4-BE49-F238E27FC236}">
                <a16:creationId xmlns:a16="http://schemas.microsoft.com/office/drawing/2014/main" id="{65B6994E-2F08-CFC0-E3DC-EF31CF65BC0E}"/>
              </a:ext>
            </a:extLst>
          </p:cNvPr>
          <p:cNvGraphicFramePr/>
          <p:nvPr>
            <p:extLst>
              <p:ext uri="{D42A27DB-BD31-4B8C-83A1-F6EECF244321}">
                <p14:modId xmlns:p14="http://schemas.microsoft.com/office/powerpoint/2010/main" val="738223282"/>
              </p:ext>
            </p:extLst>
          </p:nvPr>
        </p:nvGraphicFramePr>
        <p:xfrm>
          <a:off x="223157" y="1459912"/>
          <a:ext cx="11745685" cy="530011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444D26"/>
      </a:dk2>
      <a:lt2>
        <a:srgbClr val="FEFAC9"/>
      </a:lt2>
      <a:accent1>
        <a:srgbClr val="AEBC9C"/>
      </a:accent1>
      <a:accent2>
        <a:srgbClr val="FCECDA"/>
      </a:accent2>
      <a:accent3>
        <a:srgbClr val="F5E4A9"/>
      </a:accent3>
      <a:accent4>
        <a:srgbClr val="ECD3DB"/>
      </a:accent4>
      <a:accent5>
        <a:srgbClr val="9C85C0"/>
      </a:accent5>
      <a:accent6>
        <a:srgbClr val="809EC2"/>
      </a:accent6>
      <a:hlink>
        <a:srgbClr val="8E58B6"/>
      </a:hlink>
      <a:folHlink>
        <a:srgbClr val="7F6F6F"/>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op 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Theme2</Template>
  <TotalTime>14829</TotalTime>
  <Words>1095</Words>
  <Application>Microsoft Office PowerPoint</Application>
  <PresentationFormat>Widescreen</PresentationFormat>
  <Paragraphs>141</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Times New Roman</vt:lpstr>
      <vt:lpstr>Trebuchet MS</vt:lpstr>
      <vt:lpstr>Wingdings</vt:lpstr>
      <vt:lpstr>Wingdings 3</vt:lpstr>
      <vt:lpstr>Facet</vt:lpstr>
      <vt:lpstr>   DIGITAL SOLUTION FOR WOMEN EMPOWERMENT IN RURAL DEVELOPMENT : ENHANCING HEALTH THROUGH INTEGRATED SCHEMES    SAKSHI NGO</vt:lpstr>
      <vt:lpstr>Mentor Approval</vt:lpstr>
      <vt:lpstr>INTRODUCTION (1/2)</vt:lpstr>
      <vt:lpstr>RURAL DEVELOPMENT INITIATIVES IN MADHYA PRADESH</vt:lpstr>
      <vt:lpstr>RURAL DEVELOPMENT INITIATIVES BY NGO</vt:lpstr>
      <vt:lpstr>OBJECTIVE OF STUDY </vt:lpstr>
      <vt:lpstr>METHODOLOGY (1/2)</vt:lpstr>
      <vt:lpstr>METHODOLOGY (2/2)</vt:lpstr>
      <vt:lpstr>RESULTS (1/3) AWARENESS REGARDING SCHEMES</vt:lpstr>
      <vt:lpstr>RESULTS (2/3) BARRIERS IN ADOPTING ICT</vt:lpstr>
      <vt:lpstr>EFFECTIVE STRATEGIES (3/3)</vt:lpstr>
      <vt:lpstr>DISCUSSION (1/2) </vt:lpstr>
      <vt:lpstr>DISCUSSION (2/2)</vt:lpstr>
      <vt:lpstr>CONCLUSION</vt:lpstr>
      <vt:lpstr>REFERENCE (ONLY VANCOUVER STYLE)</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Artika Khare</cp:lastModifiedBy>
  <cp:revision>12</cp:revision>
  <dcterms:created xsi:type="dcterms:W3CDTF">2022-05-20T15:11:38Z</dcterms:created>
  <dcterms:modified xsi:type="dcterms:W3CDTF">2024-07-19T14:41:08Z</dcterms:modified>
</cp:coreProperties>
</file>