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2"/>
  </p:notesMasterIdLst>
  <p:sldIdLst>
    <p:sldId id="256" r:id="rId2"/>
    <p:sldId id="257" r:id="rId3"/>
    <p:sldId id="274" r:id="rId4"/>
    <p:sldId id="260" r:id="rId5"/>
    <p:sldId id="259" r:id="rId6"/>
    <p:sldId id="278" r:id="rId7"/>
    <p:sldId id="279" r:id="rId8"/>
    <p:sldId id="262" r:id="rId9"/>
    <p:sldId id="263" r:id="rId10"/>
    <p:sldId id="264" r:id="rId11"/>
    <p:sldId id="276" r:id="rId12"/>
    <p:sldId id="277" r:id="rId13"/>
    <p:sldId id="280" r:id="rId14"/>
    <p:sldId id="281" r:id="rId15"/>
    <p:sldId id="265" r:id="rId16"/>
    <p:sldId id="282" r:id="rId17"/>
    <p:sldId id="283" r:id="rId18"/>
    <p:sldId id="273" r:id="rId19"/>
    <p:sldId id="268"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pal\OneDrive\Desktop\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pal\OneDrive\Desktop\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pal\OneDrive\Desktop\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pal\OneDrive\Desktop\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pal\OneDrive\Desktop\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pal\OneDrive\Desktop\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pal\OneDrive\Desktop\data.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Sheet1!$C$8:$C$9</c:f>
              <c:strCache>
                <c:ptCount val="2"/>
                <c:pt idx="0">
                  <c:v>Satisfaction scores : </c:v>
                </c:pt>
                <c:pt idx="1">
                  <c:v>Highly dissatisfied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Sheet1!$B$10:$B$17</c:f>
              <c:strCache>
                <c:ptCount val="8"/>
                <c:pt idx="0">
                  <c:v>&lt;25</c:v>
                </c:pt>
                <c:pt idx="2">
                  <c:v>26-50</c:v>
                </c:pt>
                <c:pt idx="4">
                  <c:v>&gt;50 </c:v>
                </c:pt>
                <c:pt idx="7">
                  <c:v>total</c:v>
                </c:pt>
              </c:strCache>
            </c:strRef>
          </c:cat>
          <c:val>
            <c:numRef>
              <c:f>Sheet1!$C$10:$C$17</c:f>
              <c:numCache>
                <c:formatCode>General</c:formatCode>
                <c:ptCount val="8"/>
              </c:numCache>
            </c:numRef>
          </c:val>
        </c:ser>
        <c:ser>
          <c:idx val="1"/>
          <c:order val="1"/>
          <c:tx>
            <c:strRef>
              <c:f>Sheet1!$D$8:$D$9</c:f>
              <c:strCache>
                <c:ptCount val="2"/>
                <c:pt idx="0">
                  <c:v>Satisfaction scores : </c:v>
                </c:pt>
                <c:pt idx="1">
                  <c:v>Moderately dissatisfied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Sheet1!$B$10:$B$17</c:f>
              <c:strCache>
                <c:ptCount val="8"/>
                <c:pt idx="0">
                  <c:v>&lt;25</c:v>
                </c:pt>
                <c:pt idx="2">
                  <c:v>26-50</c:v>
                </c:pt>
                <c:pt idx="4">
                  <c:v>&gt;50 </c:v>
                </c:pt>
                <c:pt idx="7">
                  <c:v>total</c:v>
                </c:pt>
              </c:strCache>
            </c:strRef>
          </c:cat>
          <c:val>
            <c:numRef>
              <c:f>Sheet1!$D$10:$D$17</c:f>
              <c:numCache>
                <c:formatCode>General</c:formatCode>
                <c:ptCount val="8"/>
              </c:numCache>
            </c:numRef>
          </c:val>
        </c:ser>
        <c:ser>
          <c:idx val="2"/>
          <c:order val="2"/>
          <c:tx>
            <c:strRef>
              <c:f>Sheet1!$E$8:$E$9</c:f>
              <c:strCache>
                <c:ptCount val="2"/>
                <c:pt idx="0">
                  <c:v>Satisfaction scores : </c:v>
                </c:pt>
                <c:pt idx="1">
                  <c:v>Just satisfied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Sheet1!$B$10:$B$17</c:f>
              <c:strCache>
                <c:ptCount val="8"/>
                <c:pt idx="0">
                  <c:v>&lt;25</c:v>
                </c:pt>
                <c:pt idx="2">
                  <c:v>26-50</c:v>
                </c:pt>
                <c:pt idx="4">
                  <c:v>&gt;50 </c:v>
                </c:pt>
                <c:pt idx="7">
                  <c:v>total</c:v>
                </c:pt>
              </c:strCache>
            </c:strRef>
          </c:cat>
          <c:val>
            <c:numRef>
              <c:f>Sheet1!$E$10:$E$17</c:f>
              <c:numCache>
                <c:formatCode>0.00%</c:formatCode>
                <c:ptCount val="8"/>
                <c:pt idx="0" formatCode="General">
                  <c:v>2</c:v>
                </c:pt>
                <c:pt idx="1">
                  <c:v>9.0999999999999998E-2</c:v>
                </c:pt>
                <c:pt idx="2" formatCode="0">
                  <c:v>4</c:v>
                </c:pt>
                <c:pt idx="3">
                  <c:v>9.0999999999999998E-2</c:v>
                </c:pt>
                <c:pt idx="7" formatCode="General">
                  <c:v>6</c:v>
                </c:pt>
              </c:numCache>
            </c:numRef>
          </c:val>
        </c:ser>
        <c:ser>
          <c:idx val="3"/>
          <c:order val="3"/>
          <c:tx>
            <c:strRef>
              <c:f>Sheet1!$F$8:$F$9</c:f>
              <c:strCache>
                <c:ptCount val="2"/>
                <c:pt idx="0">
                  <c:v>Satisfaction scores : </c:v>
                </c:pt>
                <c:pt idx="1">
                  <c:v>Moderately satisfied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Sheet1!$B$10:$B$17</c:f>
              <c:strCache>
                <c:ptCount val="8"/>
                <c:pt idx="0">
                  <c:v>&lt;25</c:v>
                </c:pt>
                <c:pt idx="2">
                  <c:v>26-50</c:v>
                </c:pt>
                <c:pt idx="4">
                  <c:v>&gt;50 </c:v>
                </c:pt>
                <c:pt idx="7">
                  <c:v>total</c:v>
                </c:pt>
              </c:strCache>
            </c:strRef>
          </c:cat>
          <c:val>
            <c:numRef>
              <c:f>Sheet1!$F$10:$F$17</c:f>
              <c:numCache>
                <c:formatCode>0.00%</c:formatCode>
                <c:ptCount val="8"/>
                <c:pt idx="0" formatCode="General">
                  <c:v>14</c:v>
                </c:pt>
                <c:pt idx="1">
                  <c:v>0.63629999999999998</c:v>
                </c:pt>
                <c:pt idx="2" formatCode="General">
                  <c:v>22</c:v>
                </c:pt>
                <c:pt idx="3" formatCode="0%">
                  <c:v>0.5</c:v>
                </c:pt>
                <c:pt idx="4" formatCode="General">
                  <c:v>22</c:v>
                </c:pt>
                <c:pt idx="5">
                  <c:v>0.40699999999999997</c:v>
                </c:pt>
                <c:pt idx="7" formatCode="General">
                  <c:v>58</c:v>
                </c:pt>
              </c:numCache>
            </c:numRef>
          </c:val>
        </c:ser>
        <c:ser>
          <c:idx val="4"/>
          <c:order val="4"/>
          <c:tx>
            <c:strRef>
              <c:f>Sheet1!$G$8:$G$9</c:f>
              <c:strCache>
                <c:ptCount val="2"/>
                <c:pt idx="0">
                  <c:v>Satisfaction scores : </c:v>
                </c:pt>
                <c:pt idx="1">
                  <c:v>Highly satisfied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Sheet1!$B$10:$B$17</c:f>
              <c:strCache>
                <c:ptCount val="8"/>
                <c:pt idx="0">
                  <c:v>&lt;25</c:v>
                </c:pt>
                <c:pt idx="2">
                  <c:v>26-50</c:v>
                </c:pt>
                <c:pt idx="4">
                  <c:v>&gt;50 </c:v>
                </c:pt>
                <c:pt idx="7">
                  <c:v>total</c:v>
                </c:pt>
              </c:strCache>
            </c:strRef>
          </c:cat>
          <c:val>
            <c:numRef>
              <c:f>Sheet1!$G$10:$G$17</c:f>
              <c:numCache>
                <c:formatCode>0.00%</c:formatCode>
                <c:ptCount val="8"/>
                <c:pt idx="0" formatCode="General">
                  <c:v>6</c:v>
                </c:pt>
                <c:pt idx="1">
                  <c:v>0.2727</c:v>
                </c:pt>
                <c:pt idx="2" formatCode="0">
                  <c:v>18</c:v>
                </c:pt>
                <c:pt idx="3">
                  <c:v>0.40899999999999997</c:v>
                </c:pt>
                <c:pt idx="4" formatCode="General">
                  <c:v>32</c:v>
                </c:pt>
                <c:pt idx="5">
                  <c:v>0.59299999999999997</c:v>
                </c:pt>
                <c:pt idx="7" formatCode="General">
                  <c:v>56</c:v>
                </c:pt>
              </c:numCache>
            </c:numRef>
          </c:val>
        </c:ser>
        <c:ser>
          <c:idx val="5"/>
          <c:order val="5"/>
          <c:tx>
            <c:strRef>
              <c:f>Sheet1!$H$8:$H$9</c:f>
              <c:strCache>
                <c:ptCount val="2"/>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Sheet1!$B$10:$B$17</c:f>
              <c:strCache>
                <c:ptCount val="8"/>
                <c:pt idx="0">
                  <c:v>&lt;25</c:v>
                </c:pt>
                <c:pt idx="2">
                  <c:v>26-50</c:v>
                </c:pt>
                <c:pt idx="4">
                  <c:v>&gt;50 </c:v>
                </c:pt>
                <c:pt idx="7">
                  <c:v>total</c:v>
                </c:pt>
              </c:strCache>
            </c:strRef>
          </c:cat>
          <c:val>
            <c:numRef>
              <c:f>Sheet1!$H$10:$H$17</c:f>
              <c:numCache>
                <c:formatCode>General</c:formatCode>
                <c:ptCount val="8"/>
                <c:pt idx="0">
                  <c:v>22</c:v>
                </c:pt>
                <c:pt idx="2">
                  <c:v>44</c:v>
                </c:pt>
                <c:pt idx="4">
                  <c:v>54</c:v>
                </c:pt>
                <c:pt idx="7">
                  <c:v>120</c:v>
                </c:pt>
              </c:numCache>
            </c:numRef>
          </c:val>
        </c:ser>
        <c:dLbls>
          <c:dLblPos val="outEnd"/>
          <c:showLegendKey val="0"/>
          <c:showVal val="1"/>
          <c:showCatName val="0"/>
          <c:showSerName val="0"/>
          <c:showPercent val="0"/>
          <c:showBubbleSize val="0"/>
        </c:dLbls>
        <c:gapWidth val="100"/>
        <c:overlap val="-24"/>
        <c:axId val="-1665655536"/>
        <c:axId val="-1665644112"/>
      </c:barChart>
      <c:catAx>
        <c:axId val="-16656555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65644112"/>
        <c:crosses val="autoZero"/>
        <c:auto val="1"/>
        <c:lblAlgn val="ctr"/>
        <c:lblOffset val="100"/>
        <c:noMultiLvlLbl val="0"/>
      </c:catAx>
      <c:valAx>
        <c:axId val="-16656441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6565553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SEX &amp; DEGREE Of SATISFACTION</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Sheet1!$E$22:$E$23</c:f>
              <c:strCache>
                <c:ptCount val="2"/>
                <c:pt idx="0">
                  <c:v>Satisfaction scores</c:v>
                </c:pt>
                <c:pt idx="1">
                  <c:v>Just 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Sheet1!$B$24:$D$28</c:f>
              <c:strCache>
                <c:ptCount val="5"/>
                <c:pt idx="0">
                  <c:v>Male</c:v>
                </c:pt>
                <c:pt idx="2">
                  <c:v>Female</c:v>
                </c:pt>
                <c:pt idx="4">
                  <c:v>Total</c:v>
                </c:pt>
              </c:strCache>
            </c:strRef>
          </c:cat>
          <c:val>
            <c:numRef>
              <c:f>Sheet1!$E$24:$E$28</c:f>
              <c:numCache>
                <c:formatCode>General</c:formatCode>
                <c:ptCount val="5"/>
                <c:pt idx="2">
                  <c:v>6</c:v>
                </c:pt>
                <c:pt idx="3" formatCode="0.00%">
                  <c:v>8.3299999999999999E-2</c:v>
                </c:pt>
                <c:pt idx="4">
                  <c:v>6</c:v>
                </c:pt>
              </c:numCache>
            </c:numRef>
          </c:val>
        </c:ser>
        <c:ser>
          <c:idx val="1"/>
          <c:order val="1"/>
          <c:tx>
            <c:strRef>
              <c:f>Sheet1!$F$22:$F$23</c:f>
              <c:strCache>
                <c:ptCount val="2"/>
                <c:pt idx="0">
                  <c:v>Satisfaction scores</c:v>
                </c:pt>
                <c:pt idx="1">
                  <c:v>Moderately 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Sheet1!$B$24:$D$28</c:f>
              <c:strCache>
                <c:ptCount val="5"/>
                <c:pt idx="0">
                  <c:v>Male</c:v>
                </c:pt>
                <c:pt idx="2">
                  <c:v>Female</c:v>
                </c:pt>
                <c:pt idx="4">
                  <c:v>Total</c:v>
                </c:pt>
              </c:strCache>
            </c:strRef>
          </c:cat>
          <c:val>
            <c:numRef>
              <c:f>Sheet1!$F$24:$F$28</c:f>
              <c:numCache>
                <c:formatCode>0%</c:formatCode>
                <c:ptCount val="5"/>
                <c:pt idx="0" formatCode="General">
                  <c:v>24</c:v>
                </c:pt>
                <c:pt idx="1">
                  <c:v>0.5</c:v>
                </c:pt>
                <c:pt idx="2" formatCode="General">
                  <c:v>38</c:v>
                </c:pt>
                <c:pt idx="3" formatCode="0.00%">
                  <c:v>0.52700000000000002</c:v>
                </c:pt>
                <c:pt idx="4" formatCode="General">
                  <c:v>62</c:v>
                </c:pt>
              </c:numCache>
            </c:numRef>
          </c:val>
        </c:ser>
        <c:ser>
          <c:idx val="2"/>
          <c:order val="2"/>
          <c:tx>
            <c:strRef>
              <c:f>Sheet1!$G$22:$G$23</c:f>
              <c:strCache>
                <c:ptCount val="2"/>
                <c:pt idx="0">
                  <c:v>Satisfaction scores</c:v>
                </c:pt>
                <c:pt idx="1">
                  <c:v>Highly satisfied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Sheet1!$B$24:$D$28</c:f>
              <c:strCache>
                <c:ptCount val="5"/>
                <c:pt idx="0">
                  <c:v>Male</c:v>
                </c:pt>
                <c:pt idx="2">
                  <c:v>Female</c:v>
                </c:pt>
                <c:pt idx="4">
                  <c:v>Total</c:v>
                </c:pt>
              </c:strCache>
            </c:strRef>
          </c:cat>
          <c:val>
            <c:numRef>
              <c:f>Sheet1!$G$24:$G$28</c:f>
              <c:numCache>
                <c:formatCode>0%</c:formatCode>
                <c:ptCount val="5"/>
                <c:pt idx="0" formatCode="General">
                  <c:v>24</c:v>
                </c:pt>
                <c:pt idx="1">
                  <c:v>0.5</c:v>
                </c:pt>
                <c:pt idx="2" formatCode="General">
                  <c:v>28</c:v>
                </c:pt>
                <c:pt idx="3" formatCode="0.00%">
                  <c:v>0.38800000000000001</c:v>
                </c:pt>
                <c:pt idx="4" formatCode="General">
                  <c:v>52</c:v>
                </c:pt>
              </c:numCache>
            </c:numRef>
          </c:val>
        </c:ser>
        <c:ser>
          <c:idx val="3"/>
          <c:order val="3"/>
          <c:tx>
            <c:strRef>
              <c:f>Sheet1!$H$22:$H$23</c:f>
              <c:strCache>
                <c:ptCount val="2"/>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Sheet1!$B$24:$D$28</c:f>
              <c:strCache>
                <c:ptCount val="5"/>
                <c:pt idx="0">
                  <c:v>Male</c:v>
                </c:pt>
                <c:pt idx="2">
                  <c:v>Female</c:v>
                </c:pt>
                <c:pt idx="4">
                  <c:v>Total</c:v>
                </c:pt>
              </c:strCache>
            </c:strRef>
          </c:cat>
          <c:val>
            <c:numRef>
              <c:f>Sheet1!$H$24:$H$28</c:f>
              <c:numCache>
                <c:formatCode>General</c:formatCode>
                <c:ptCount val="5"/>
                <c:pt idx="0">
                  <c:v>48</c:v>
                </c:pt>
                <c:pt idx="2">
                  <c:v>72</c:v>
                </c:pt>
                <c:pt idx="4">
                  <c:v>120</c:v>
                </c:pt>
              </c:numCache>
            </c:numRef>
          </c:val>
        </c:ser>
        <c:dLbls>
          <c:dLblPos val="outEnd"/>
          <c:showLegendKey val="0"/>
          <c:showVal val="1"/>
          <c:showCatName val="0"/>
          <c:showSerName val="0"/>
          <c:showPercent val="0"/>
          <c:showBubbleSize val="0"/>
        </c:dLbls>
        <c:gapWidth val="100"/>
        <c:overlap val="-24"/>
        <c:axId val="-1665654992"/>
        <c:axId val="-1665654448"/>
      </c:barChart>
      <c:catAx>
        <c:axId val="-16656549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65654448"/>
        <c:crosses val="autoZero"/>
        <c:auto val="1"/>
        <c:lblAlgn val="ctr"/>
        <c:lblOffset val="100"/>
        <c:noMultiLvlLbl val="0"/>
      </c:catAx>
      <c:valAx>
        <c:axId val="-16656544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6565499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EDUCATION AND DEGREE OF SATISFACTION</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Sheet1!$G$37:$G$39</c:f>
              <c:strCache>
                <c:ptCount val="3"/>
                <c:pt idx="0">
                  <c:v>Satisfaction scores</c:v>
                </c:pt>
                <c:pt idx="1">
                  <c:v>Moderately 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Sheet1!$C$40:$F$46</c:f>
              <c:strCache>
                <c:ptCount val="7"/>
                <c:pt idx="0">
                  <c:v>Literate</c:v>
                </c:pt>
                <c:pt idx="2">
                  <c:v>Matriculate</c:v>
                </c:pt>
                <c:pt idx="4">
                  <c:v>Graduate</c:v>
                </c:pt>
                <c:pt idx="6">
                  <c:v>Total</c:v>
                </c:pt>
              </c:strCache>
            </c:strRef>
          </c:cat>
          <c:val>
            <c:numRef>
              <c:f>Sheet1!$G$40:$G$46</c:f>
              <c:numCache>
                <c:formatCode>0.00%</c:formatCode>
                <c:ptCount val="7"/>
                <c:pt idx="0" formatCode="General">
                  <c:v>16</c:v>
                </c:pt>
                <c:pt idx="1">
                  <c:v>0.44400000000000001</c:v>
                </c:pt>
                <c:pt idx="2" formatCode="General">
                  <c:v>24</c:v>
                </c:pt>
                <c:pt idx="3">
                  <c:v>0.57150000000000001</c:v>
                </c:pt>
                <c:pt idx="4" formatCode="General">
                  <c:v>18</c:v>
                </c:pt>
                <c:pt idx="5">
                  <c:v>0.42849999999999999</c:v>
                </c:pt>
                <c:pt idx="6" formatCode="General">
                  <c:v>58</c:v>
                </c:pt>
              </c:numCache>
            </c:numRef>
          </c:val>
        </c:ser>
        <c:ser>
          <c:idx val="1"/>
          <c:order val="1"/>
          <c:tx>
            <c:strRef>
              <c:f>Sheet1!$H$37:$H$39</c:f>
              <c:strCache>
                <c:ptCount val="3"/>
                <c:pt idx="0">
                  <c:v>Satisfaction scores</c:v>
                </c:pt>
                <c:pt idx="1">
                  <c:v>Highly 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Sheet1!$C$40:$F$46</c:f>
              <c:strCache>
                <c:ptCount val="7"/>
                <c:pt idx="0">
                  <c:v>Literate</c:v>
                </c:pt>
                <c:pt idx="2">
                  <c:v>Matriculate</c:v>
                </c:pt>
                <c:pt idx="4">
                  <c:v>Graduate</c:v>
                </c:pt>
                <c:pt idx="6">
                  <c:v>Total</c:v>
                </c:pt>
              </c:strCache>
            </c:strRef>
          </c:cat>
          <c:val>
            <c:numRef>
              <c:f>Sheet1!$H$40:$H$46</c:f>
              <c:numCache>
                <c:formatCode>0.00%</c:formatCode>
                <c:ptCount val="7"/>
                <c:pt idx="0" formatCode="General">
                  <c:v>20</c:v>
                </c:pt>
                <c:pt idx="1">
                  <c:v>0.55600000000000005</c:v>
                </c:pt>
                <c:pt idx="2" formatCode="General">
                  <c:v>18</c:v>
                </c:pt>
                <c:pt idx="3">
                  <c:v>0.42849999999999999</c:v>
                </c:pt>
                <c:pt idx="4" formatCode="General">
                  <c:v>24</c:v>
                </c:pt>
                <c:pt idx="5">
                  <c:v>0.57150000000000001</c:v>
                </c:pt>
                <c:pt idx="6" formatCode="General">
                  <c:v>62</c:v>
                </c:pt>
              </c:numCache>
            </c:numRef>
          </c:val>
        </c:ser>
        <c:ser>
          <c:idx val="2"/>
          <c:order val="2"/>
          <c:tx>
            <c:strRef>
              <c:f>Sheet1!$I$37:$I$39</c:f>
              <c:strCache>
                <c:ptCount val="3"/>
                <c:pt idx="0">
                  <c:v>Total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Sheet1!$C$40:$F$46</c:f>
              <c:strCache>
                <c:ptCount val="7"/>
                <c:pt idx="0">
                  <c:v>Literate</c:v>
                </c:pt>
                <c:pt idx="2">
                  <c:v>Matriculate</c:v>
                </c:pt>
                <c:pt idx="4">
                  <c:v>Graduate</c:v>
                </c:pt>
                <c:pt idx="6">
                  <c:v>Total</c:v>
                </c:pt>
              </c:strCache>
            </c:strRef>
          </c:cat>
          <c:val>
            <c:numRef>
              <c:f>Sheet1!$I$40:$I$46</c:f>
              <c:numCache>
                <c:formatCode>General</c:formatCode>
                <c:ptCount val="7"/>
                <c:pt idx="0">
                  <c:v>36</c:v>
                </c:pt>
                <c:pt idx="2">
                  <c:v>42</c:v>
                </c:pt>
                <c:pt idx="4">
                  <c:v>42</c:v>
                </c:pt>
                <c:pt idx="6">
                  <c:v>120</c:v>
                </c:pt>
              </c:numCache>
            </c:numRef>
          </c:val>
        </c:ser>
        <c:dLbls>
          <c:dLblPos val="outEnd"/>
          <c:showLegendKey val="0"/>
          <c:showVal val="1"/>
          <c:showCatName val="0"/>
          <c:showSerName val="0"/>
          <c:showPercent val="0"/>
          <c:showBubbleSize val="0"/>
        </c:dLbls>
        <c:gapWidth val="100"/>
        <c:overlap val="-24"/>
        <c:axId val="-1665652816"/>
        <c:axId val="-1665651184"/>
      </c:barChart>
      <c:catAx>
        <c:axId val="-16656528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65651184"/>
        <c:crosses val="autoZero"/>
        <c:auto val="1"/>
        <c:lblAlgn val="ctr"/>
        <c:lblOffset val="100"/>
        <c:noMultiLvlLbl val="0"/>
      </c:catAx>
      <c:valAx>
        <c:axId val="-16656511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6565281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WARD AND DEGREE OF SATISFACTION</a:t>
            </a:r>
          </a:p>
        </c:rich>
      </c:tx>
      <c:layout>
        <c:manualLayout>
          <c:xMode val="edge"/>
          <c:yMode val="edge"/>
          <c:x val="0.21401051893923723"/>
          <c:y val="1.2154578483764188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Sheet1!$F$54:$F$55</c:f>
              <c:strCache>
                <c:ptCount val="2"/>
                <c:pt idx="0">
                  <c:v>Satisfaction scores</c:v>
                </c:pt>
                <c:pt idx="1">
                  <c:v>Just 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Sheet1!$C$56:$E$62</c:f>
              <c:strCache>
                <c:ptCount val="7"/>
                <c:pt idx="0">
                  <c:v>Private</c:v>
                </c:pt>
                <c:pt idx="2">
                  <c:v>Semi Pvt.</c:v>
                </c:pt>
                <c:pt idx="4">
                  <c:v>Economy</c:v>
                </c:pt>
                <c:pt idx="6">
                  <c:v>Total</c:v>
                </c:pt>
              </c:strCache>
            </c:strRef>
          </c:cat>
          <c:val>
            <c:numRef>
              <c:f>Sheet1!$F$56:$F$62</c:f>
              <c:numCache>
                <c:formatCode>0.00%</c:formatCode>
                <c:ptCount val="7"/>
                <c:pt idx="0" formatCode="General">
                  <c:v>2</c:v>
                </c:pt>
                <c:pt idx="1">
                  <c:v>5.8799999999999998E-2</c:v>
                </c:pt>
                <c:pt idx="4" formatCode="General">
                  <c:v>4</c:v>
                </c:pt>
                <c:pt idx="5">
                  <c:v>0.1052</c:v>
                </c:pt>
                <c:pt idx="6" formatCode="General">
                  <c:v>6</c:v>
                </c:pt>
              </c:numCache>
            </c:numRef>
          </c:val>
        </c:ser>
        <c:ser>
          <c:idx val="1"/>
          <c:order val="1"/>
          <c:tx>
            <c:strRef>
              <c:f>Sheet1!$G$54:$G$55</c:f>
              <c:strCache>
                <c:ptCount val="2"/>
                <c:pt idx="0">
                  <c:v>Satisfaction scores</c:v>
                </c:pt>
                <c:pt idx="1">
                  <c:v>Moderately 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Sheet1!$C$56:$E$62</c:f>
              <c:strCache>
                <c:ptCount val="7"/>
                <c:pt idx="0">
                  <c:v>Private</c:v>
                </c:pt>
                <c:pt idx="2">
                  <c:v>Semi Pvt.</c:v>
                </c:pt>
                <c:pt idx="4">
                  <c:v>Economy</c:v>
                </c:pt>
                <c:pt idx="6">
                  <c:v>Total</c:v>
                </c:pt>
              </c:strCache>
            </c:strRef>
          </c:cat>
          <c:val>
            <c:numRef>
              <c:f>Sheet1!$G$56:$G$62</c:f>
              <c:numCache>
                <c:formatCode>0.00%</c:formatCode>
                <c:ptCount val="7"/>
                <c:pt idx="0" formatCode="General">
                  <c:v>22</c:v>
                </c:pt>
                <c:pt idx="1">
                  <c:v>0.64700000000000002</c:v>
                </c:pt>
                <c:pt idx="2" formatCode="General">
                  <c:v>16</c:v>
                </c:pt>
                <c:pt idx="3">
                  <c:v>0.33300000000000002</c:v>
                </c:pt>
                <c:pt idx="4" formatCode="General">
                  <c:v>20</c:v>
                </c:pt>
                <c:pt idx="5">
                  <c:v>0.52629999999999999</c:v>
                </c:pt>
                <c:pt idx="6" formatCode="General">
                  <c:v>58</c:v>
                </c:pt>
              </c:numCache>
            </c:numRef>
          </c:val>
        </c:ser>
        <c:ser>
          <c:idx val="2"/>
          <c:order val="2"/>
          <c:tx>
            <c:strRef>
              <c:f>Sheet1!$H$54:$H$55</c:f>
              <c:strCache>
                <c:ptCount val="2"/>
                <c:pt idx="0">
                  <c:v>Satisfaction scores</c:v>
                </c:pt>
                <c:pt idx="1">
                  <c:v>Highly satisfied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Sheet1!$C$56:$E$62</c:f>
              <c:strCache>
                <c:ptCount val="7"/>
                <c:pt idx="0">
                  <c:v>Private</c:v>
                </c:pt>
                <c:pt idx="2">
                  <c:v>Semi Pvt.</c:v>
                </c:pt>
                <c:pt idx="4">
                  <c:v>Economy</c:v>
                </c:pt>
                <c:pt idx="6">
                  <c:v>Total</c:v>
                </c:pt>
              </c:strCache>
            </c:strRef>
          </c:cat>
          <c:val>
            <c:numRef>
              <c:f>Sheet1!$H$56:$H$62</c:f>
              <c:numCache>
                <c:formatCode>0.00%</c:formatCode>
                <c:ptCount val="7"/>
                <c:pt idx="0" formatCode="General">
                  <c:v>10</c:v>
                </c:pt>
                <c:pt idx="1">
                  <c:v>0.29409999999999997</c:v>
                </c:pt>
                <c:pt idx="2" formatCode="General">
                  <c:v>32</c:v>
                </c:pt>
                <c:pt idx="3">
                  <c:v>0.66600000000000004</c:v>
                </c:pt>
                <c:pt idx="4" formatCode="General">
                  <c:v>14</c:v>
                </c:pt>
                <c:pt idx="5">
                  <c:v>0.36840000000000001</c:v>
                </c:pt>
                <c:pt idx="6" formatCode="General">
                  <c:v>56</c:v>
                </c:pt>
              </c:numCache>
            </c:numRef>
          </c:val>
        </c:ser>
        <c:ser>
          <c:idx val="3"/>
          <c:order val="3"/>
          <c:tx>
            <c:strRef>
              <c:f>Sheet1!$I$54:$I$55</c:f>
              <c:strCache>
                <c:ptCount val="2"/>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Sheet1!$C$56:$E$62</c:f>
              <c:strCache>
                <c:ptCount val="7"/>
                <c:pt idx="0">
                  <c:v>Private</c:v>
                </c:pt>
                <c:pt idx="2">
                  <c:v>Semi Pvt.</c:v>
                </c:pt>
                <c:pt idx="4">
                  <c:v>Economy</c:v>
                </c:pt>
                <c:pt idx="6">
                  <c:v>Total</c:v>
                </c:pt>
              </c:strCache>
            </c:strRef>
          </c:cat>
          <c:val>
            <c:numRef>
              <c:f>Sheet1!$I$56:$I$62</c:f>
              <c:numCache>
                <c:formatCode>General</c:formatCode>
                <c:ptCount val="7"/>
                <c:pt idx="0">
                  <c:v>34</c:v>
                </c:pt>
                <c:pt idx="2">
                  <c:v>48</c:v>
                </c:pt>
                <c:pt idx="4">
                  <c:v>38</c:v>
                </c:pt>
                <c:pt idx="6">
                  <c:v>120</c:v>
                </c:pt>
              </c:numCache>
            </c:numRef>
          </c:val>
        </c:ser>
        <c:dLbls>
          <c:dLblPos val="outEnd"/>
          <c:showLegendKey val="0"/>
          <c:showVal val="1"/>
          <c:showCatName val="0"/>
          <c:showSerName val="0"/>
          <c:showPercent val="0"/>
          <c:showBubbleSize val="0"/>
        </c:dLbls>
        <c:gapWidth val="100"/>
        <c:overlap val="-24"/>
        <c:axId val="-1790666784"/>
        <c:axId val="-1790674944"/>
      </c:barChart>
      <c:catAx>
        <c:axId val="-17906667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74944"/>
        <c:crosses val="autoZero"/>
        <c:auto val="1"/>
        <c:lblAlgn val="ctr"/>
        <c:lblOffset val="100"/>
        <c:noMultiLvlLbl val="0"/>
      </c:catAx>
      <c:valAx>
        <c:axId val="-17906749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6678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LENGTH OF STAY AND DEGREE OF SATISFACTION</a:t>
            </a:r>
            <a:endParaRPr lang="en-US" dirty="0"/>
          </a:p>
        </c:rich>
      </c:tx>
      <c:layout>
        <c:manualLayout>
          <c:xMode val="edge"/>
          <c:yMode val="edge"/>
          <c:x val="0.16893182142590557"/>
          <c:y val="1.8819294271525372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Sheet1!$F$69:$F$70</c:f>
              <c:strCache>
                <c:ptCount val="2"/>
                <c:pt idx="0">
                  <c:v>Satisfaction scores</c:v>
                </c:pt>
                <c:pt idx="1">
                  <c:v>Just 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Sheet1!$C$71:$E$75</c:f>
              <c:strCache>
                <c:ptCount val="5"/>
                <c:pt idx="0">
                  <c:v>&lt;7 days</c:v>
                </c:pt>
                <c:pt idx="2">
                  <c:v>8-14 days</c:v>
                </c:pt>
                <c:pt idx="4">
                  <c:v>Total</c:v>
                </c:pt>
              </c:strCache>
            </c:strRef>
          </c:cat>
          <c:val>
            <c:numRef>
              <c:f>Sheet1!$F$71:$F$75</c:f>
              <c:numCache>
                <c:formatCode>0%</c:formatCode>
                <c:ptCount val="5"/>
                <c:pt idx="0" formatCode="General">
                  <c:v>4</c:v>
                </c:pt>
                <c:pt idx="1">
                  <c:v>0.04</c:v>
                </c:pt>
                <c:pt idx="2" formatCode="General">
                  <c:v>12</c:v>
                </c:pt>
                <c:pt idx="3">
                  <c:v>0.6</c:v>
                </c:pt>
                <c:pt idx="4" formatCode="General">
                  <c:v>16</c:v>
                </c:pt>
              </c:numCache>
            </c:numRef>
          </c:val>
        </c:ser>
        <c:ser>
          <c:idx val="1"/>
          <c:order val="1"/>
          <c:tx>
            <c:strRef>
              <c:f>Sheet1!$G$69:$G$70</c:f>
              <c:strCache>
                <c:ptCount val="2"/>
                <c:pt idx="0">
                  <c:v>Satisfaction scores</c:v>
                </c:pt>
                <c:pt idx="1">
                  <c:v>Moderately 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Sheet1!$C$71:$E$75</c:f>
              <c:strCache>
                <c:ptCount val="5"/>
                <c:pt idx="0">
                  <c:v>&lt;7 days</c:v>
                </c:pt>
                <c:pt idx="2">
                  <c:v>8-14 days</c:v>
                </c:pt>
                <c:pt idx="4">
                  <c:v>Total</c:v>
                </c:pt>
              </c:strCache>
            </c:strRef>
          </c:cat>
          <c:val>
            <c:numRef>
              <c:f>Sheet1!$G$71:$G$75</c:f>
              <c:numCache>
                <c:formatCode>0%</c:formatCode>
                <c:ptCount val="5"/>
                <c:pt idx="0" formatCode="General">
                  <c:v>50</c:v>
                </c:pt>
                <c:pt idx="1">
                  <c:v>0.5</c:v>
                </c:pt>
                <c:pt idx="2" formatCode="General">
                  <c:v>8</c:v>
                </c:pt>
                <c:pt idx="3">
                  <c:v>0.4</c:v>
                </c:pt>
                <c:pt idx="4" formatCode="General">
                  <c:v>58</c:v>
                </c:pt>
              </c:numCache>
            </c:numRef>
          </c:val>
        </c:ser>
        <c:ser>
          <c:idx val="2"/>
          <c:order val="2"/>
          <c:tx>
            <c:strRef>
              <c:f>Sheet1!$H$69:$H$70</c:f>
              <c:strCache>
                <c:ptCount val="2"/>
                <c:pt idx="0">
                  <c:v>Satisfaction scores</c:v>
                </c:pt>
                <c:pt idx="1">
                  <c:v>Highly satisfied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Sheet1!$C$71:$E$75</c:f>
              <c:strCache>
                <c:ptCount val="5"/>
                <c:pt idx="0">
                  <c:v>&lt;7 days</c:v>
                </c:pt>
                <c:pt idx="2">
                  <c:v>8-14 days</c:v>
                </c:pt>
                <c:pt idx="4">
                  <c:v>Total</c:v>
                </c:pt>
              </c:strCache>
            </c:strRef>
          </c:cat>
          <c:val>
            <c:numRef>
              <c:f>Sheet1!$H$71:$H$75</c:f>
              <c:numCache>
                <c:formatCode>0%</c:formatCode>
                <c:ptCount val="5"/>
                <c:pt idx="0" formatCode="General">
                  <c:v>46</c:v>
                </c:pt>
                <c:pt idx="1">
                  <c:v>0.46</c:v>
                </c:pt>
                <c:pt idx="4" formatCode="General">
                  <c:v>46</c:v>
                </c:pt>
              </c:numCache>
            </c:numRef>
          </c:val>
        </c:ser>
        <c:ser>
          <c:idx val="3"/>
          <c:order val="3"/>
          <c:tx>
            <c:strRef>
              <c:f>Sheet1!$I$69:$I$70</c:f>
              <c:strCache>
                <c:ptCount val="2"/>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Sheet1!$C$71:$E$75</c:f>
              <c:strCache>
                <c:ptCount val="5"/>
                <c:pt idx="0">
                  <c:v>&lt;7 days</c:v>
                </c:pt>
                <c:pt idx="2">
                  <c:v>8-14 days</c:v>
                </c:pt>
                <c:pt idx="4">
                  <c:v>Total</c:v>
                </c:pt>
              </c:strCache>
            </c:strRef>
          </c:cat>
          <c:val>
            <c:numRef>
              <c:f>Sheet1!$I$71:$I$75</c:f>
              <c:numCache>
                <c:formatCode>General</c:formatCode>
                <c:ptCount val="5"/>
                <c:pt idx="0">
                  <c:v>100</c:v>
                </c:pt>
                <c:pt idx="2">
                  <c:v>20</c:v>
                </c:pt>
                <c:pt idx="4">
                  <c:v>120</c:v>
                </c:pt>
              </c:numCache>
            </c:numRef>
          </c:val>
        </c:ser>
        <c:dLbls>
          <c:dLblPos val="outEnd"/>
          <c:showLegendKey val="0"/>
          <c:showVal val="1"/>
          <c:showCatName val="0"/>
          <c:showSerName val="0"/>
          <c:showPercent val="0"/>
          <c:showBubbleSize val="0"/>
        </c:dLbls>
        <c:gapWidth val="100"/>
        <c:overlap val="-24"/>
        <c:axId val="-1790671136"/>
        <c:axId val="-1790674400"/>
      </c:barChart>
      <c:catAx>
        <c:axId val="-17906711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74400"/>
        <c:crosses val="autoZero"/>
        <c:auto val="1"/>
        <c:lblAlgn val="ctr"/>
        <c:lblOffset val="100"/>
        <c:noMultiLvlLbl val="0"/>
      </c:catAx>
      <c:valAx>
        <c:axId val="-17906744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7113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PREVIOUS HOSPITALIZATION AND SATISFACTION</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Sheet1!$D$80:$D$81</c:f>
              <c:strCache>
                <c:ptCount val="2"/>
                <c:pt idx="0">
                  <c:v>Satisfaction scores</c:v>
                </c:pt>
                <c:pt idx="1">
                  <c:v>Highly dissatisfied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Sheet1!$C$82:$C$87</c:f>
              <c:strCache>
                <c:ptCount val="6"/>
                <c:pt idx="0">
                  <c:v>Same Hospital</c:v>
                </c:pt>
                <c:pt idx="2">
                  <c:v>Other Hospital</c:v>
                </c:pt>
                <c:pt idx="3">
                  <c:v>No Hospital</c:v>
                </c:pt>
                <c:pt idx="5">
                  <c:v>Total</c:v>
                </c:pt>
              </c:strCache>
            </c:strRef>
          </c:cat>
          <c:val>
            <c:numRef>
              <c:f>Sheet1!$D$82:$D$87</c:f>
              <c:numCache>
                <c:formatCode>General</c:formatCode>
                <c:ptCount val="6"/>
              </c:numCache>
            </c:numRef>
          </c:val>
        </c:ser>
        <c:ser>
          <c:idx val="1"/>
          <c:order val="1"/>
          <c:tx>
            <c:strRef>
              <c:f>Sheet1!$E$80:$E$81</c:f>
              <c:strCache>
                <c:ptCount val="2"/>
                <c:pt idx="0">
                  <c:v>Satisfaction scores</c:v>
                </c:pt>
                <c:pt idx="1">
                  <c:v>Moderately dissatisfied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Sheet1!$C$82:$C$87</c:f>
              <c:strCache>
                <c:ptCount val="6"/>
                <c:pt idx="0">
                  <c:v>Same Hospital</c:v>
                </c:pt>
                <c:pt idx="2">
                  <c:v>Other Hospital</c:v>
                </c:pt>
                <c:pt idx="3">
                  <c:v>No Hospital</c:v>
                </c:pt>
                <c:pt idx="5">
                  <c:v>Total</c:v>
                </c:pt>
              </c:strCache>
            </c:strRef>
          </c:cat>
          <c:val>
            <c:numRef>
              <c:f>Sheet1!$E$82:$E$87</c:f>
              <c:numCache>
                <c:formatCode>General</c:formatCode>
                <c:ptCount val="6"/>
              </c:numCache>
            </c:numRef>
          </c:val>
        </c:ser>
        <c:ser>
          <c:idx val="2"/>
          <c:order val="2"/>
          <c:tx>
            <c:strRef>
              <c:f>Sheet1!$F$80:$F$81</c:f>
              <c:strCache>
                <c:ptCount val="2"/>
                <c:pt idx="0">
                  <c:v>Satisfaction scores</c:v>
                </c:pt>
                <c:pt idx="1">
                  <c:v>Just satisfied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Sheet1!$C$82:$C$87</c:f>
              <c:strCache>
                <c:ptCount val="6"/>
                <c:pt idx="0">
                  <c:v>Same Hospital</c:v>
                </c:pt>
                <c:pt idx="2">
                  <c:v>Other Hospital</c:v>
                </c:pt>
                <c:pt idx="3">
                  <c:v>No Hospital</c:v>
                </c:pt>
                <c:pt idx="5">
                  <c:v>Total</c:v>
                </c:pt>
              </c:strCache>
            </c:strRef>
          </c:cat>
          <c:val>
            <c:numRef>
              <c:f>Sheet1!$F$82:$F$87</c:f>
              <c:numCache>
                <c:formatCode>General</c:formatCode>
                <c:ptCount val="6"/>
                <c:pt idx="3">
                  <c:v>4</c:v>
                </c:pt>
                <c:pt idx="4" formatCode="0.00%">
                  <c:v>5.3999999999999999E-2</c:v>
                </c:pt>
                <c:pt idx="5">
                  <c:v>4</c:v>
                </c:pt>
              </c:numCache>
            </c:numRef>
          </c:val>
        </c:ser>
        <c:ser>
          <c:idx val="3"/>
          <c:order val="3"/>
          <c:tx>
            <c:strRef>
              <c:f>Sheet1!$G$80:$G$81</c:f>
              <c:strCache>
                <c:ptCount val="2"/>
                <c:pt idx="0">
                  <c:v>Satisfaction scores</c:v>
                </c:pt>
                <c:pt idx="1">
                  <c:v>Moderately satisfied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Sheet1!$C$82:$C$87</c:f>
              <c:strCache>
                <c:ptCount val="6"/>
                <c:pt idx="0">
                  <c:v>Same Hospital</c:v>
                </c:pt>
                <c:pt idx="2">
                  <c:v>Other Hospital</c:v>
                </c:pt>
                <c:pt idx="3">
                  <c:v>No Hospital</c:v>
                </c:pt>
                <c:pt idx="5">
                  <c:v>Total</c:v>
                </c:pt>
              </c:strCache>
            </c:strRef>
          </c:cat>
          <c:val>
            <c:numRef>
              <c:f>Sheet1!$G$82:$G$87</c:f>
              <c:numCache>
                <c:formatCode>0.00%</c:formatCode>
                <c:ptCount val="6"/>
                <c:pt idx="0" formatCode="General">
                  <c:v>22</c:v>
                </c:pt>
                <c:pt idx="1">
                  <c:v>0.47820000000000001</c:v>
                </c:pt>
                <c:pt idx="3" formatCode="General">
                  <c:v>34</c:v>
                </c:pt>
                <c:pt idx="4">
                  <c:v>0.45939999999999998</c:v>
                </c:pt>
                <c:pt idx="5" formatCode="General">
                  <c:v>56</c:v>
                </c:pt>
              </c:numCache>
            </c:numRef>
          </c:val>
        </c:ser>
        <c:ser>
          <c:idx val="4"/>
          <c:order val="4"/>
          <c:tx>
            <c:strRef>
              <c:f>Sheet1!$H$80:$H$81</c:f>
              <c:strCache>
                <c:ptCount val="2"/>
                <c:pt idx="0">
                  <c:v>Satisfaction scores</c:v>
                </c:pt>
                <c:pt idx="1">
                  <c:v>Highly satisfied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Sheet1!$C$82:$C$87</c:f>
              <c:strCache>
                <c:ptCount val="6"/>
                <c:pt idx="0">
                  <c:v>Same Hospital</c:v>
                </c:pt>
                <c:pt idx="2">
                  <c:v>Other Hospital</c:v>
                </c:pt>
                <c:pt idx="3">
                  <c:v>No Hospital</c:v>
                </c:pt>
                <c:pt idx="5">
                  <c:v>Total</c:v>
                </c:pt>
              </c:strCache>
            </c:strRef>
          </c:cat>
          <c:val>
            <c:numRef>
              <c:f>Sheet1!$H$82:$H$87</c:f>
              <c:numCache>
                <c:formatCode>0.00%</c:formatCode>
                <c:ptCount val="6"/>
                <c:pt idx="0" formatCode="General">
                  <c:v>24</c:v>
                </c:pt>
                <c:pt idx="1">
                  <c:v>0.52170000000000005</c:v>
                </c:pt>
                <c:pt idx="3" formatCode="General">
                  <c:v>36</c:v>
                </c:pt>
                <c:pt idx="4">
                  <c:v>0.4864</c:v>
                </c:pt>
                <c:pt idx="5" formatCode="General">
                  <c:v>60</c:v>
                </c:pt>
              </c:numCache>
            </c:numRef>
          </c:val>
        </c:ser>
        <c:ser>
          <c:idx val="5"/>
          <c:order val="5"/>
          <c:tx>
            <c:strRef>
              <c:f>Sheet1!$I$80:$I$81</c:f>
              <c:strCache>
                <c:ptCount val="2"/>
                <c:pt idx="0">
                  <c:v>Total Hospitalization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Sheet1!$C$82:$C$87</c:f>
              <c:strCache>
                <c:ptCount val="6"/>
                <c:pt idx="0">
                  <c:v>Same Hospital</c:v>
                </c:pt>
                <c:pt idx="2">
                  <c:v>Other Hospital</c:v>
                </c:pt>
                <c:pt idx="3">
                  <c:v>No Hospital</c:v>
                </c:pt>
                <c:pt idx="5">
                  <c:v>Total</c:v>
                </c:pt>
              </c:strCache>
            </c:strRef>
          </c:cat>
          <c:val>
            <c:numRef>
              <c:f>Sheet1!$I$82:$I$87</c:f>
              <c:numCache>
                <c:formatCode>General</c:formatCode>
                <c:ptCount val="6"/>
                <c:pt idx="0">
                  <c:v>46</c:v>
                </c:pt>
                <c:pt idx="3">
                  <c:v>74</c:v>
                </c:pt>
                <c:pt idx="5">
                  <c:v>120</c:v>
                </c:pt>
              </c:numCache>
            </c:numRef>
          </c:val>
        </c:ser>
        <c:dLbls>
          <c:dLblPos val="outEnd"/>
          <c:showLegendKey val="0"/>
          <c:showVal val="1"/>
          <c:showCatName val="0"/>
          <c:showSerName val="0"/>
          <c:showPercent val="0"/>
          <c:showBubbleSize val="0"/>
        </c:dLbls>
        <c:gapWidth val="100"/>
        <c:overlap val="-24"/>
        <c:axId val="-1790665696"/>
        <c:axId val="-1790665152"/>
      </c:barChart>
      <c:catAx>
        <c:axId val="-17906656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65152"/>
        <c:crosses val="autoZero"/>
        <c:auto val="1"/>
        <c:lblAlgn val="ctr"/>
        <c:lblOffset val="100"/>
        <c:noMultiLvlLbl val="0"/>
      </c:catAx>
      <c:valAx>
        <c:axId val="-17906651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6569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Sheet1!$D$96:$D$97</c:f>
              <c:strCache>
                <c:ptCount val="2"/>
                <c:pt idx="0">
                  <c:v>Satisfaction scores :</c:v>
                </c:pt>
                <c:pt idx="1">
                  <c:v>Highly dissatisfied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Sheet1!$C$99:$C$111</c:f>
              <c:strCache>
                <c:ptCount val="12"/>
                <c:pt idx="0">
                  <c:v>Reception in ward</c:v>
                </c:pt>
                <c:pt idx="1">
                  <c:v>Investigation</c:v>
                </c:pt>
                <c:pt idx="2">
                  <c:v>Treatment</c:v>
                </c:pt>
                <c:pt idx="3">
                  <c:v>Doctor’s Behavior</c:v>
                </c:pt>
                <c:pt idx="4">
                  <c:v>Nurse’s Behavior</c:v>
                </c:pt>
                <c:pt idx="5">
                  <c:v>Nurse Asstt’s Behavior</c:v>
                </c:pt>
                <c:pt idx="6">
                  <c:v>Class IV Emp. Behavior</c:v>
                </c:pt>
                <c:pt idx="7">
                  <c:v>Information about illness</c:v>
                </c:pt>
                <c:pt idx="8">
                  <c:v>Linen</c:v>
                </c:pt>
                <c:pt idx="9">
                  <c:v>Food</c:v>
                </c:pt>
                <c:pt idx="10">
                  <c:v>Cleanliness</c:v>
                </c:pt>
                <c:pt idx="11">
                  <c:v>Discharge Policy</c:v>
                </c:pt>
              </c:strCache>
            </c:strRef>
          </c:cat>
          <c:val>
            <c:numRef>
              <c:f>Sheet1!$D$99:$D$111</c:f>
              <c:numCache>
                <c:formatCode>General</c:formatCode>
                <c:ptCount val="13"/>
                <c:pt idx="6">
                  <c:v>2</c:v>
                </c:pt>
                <c:pt idx="9">
                  <c:v>2</c:v>
                </c:pt>
              </c:numCache>
            </c:numRef>
          </c:val>
        </c:ser>
        <c:ser>
          <c:idx val="1"/>
          <c:order val="1"/>
          <c:tx>
            <c:strRef>
              <c:f>Sheet1!$E$96:$E$97</c:f>
              <c:strCache>
                <c:ptCount val="2"/>
                <c:pt idx="0">
                  <c:v>Satisfaction scores :</c:v>
                </c:pt>
                <c:pt idx="1">
                  <c:v>Moderately dissatisfied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Sheet1!$C$99:$C$111</c:f>
              <c:strCache>
                <c:ptCount val="12"/>
                <c:pt idx="0">
                  <c:v>Reception in ward</c:v>
                </c:pt>
                <c:pt idx="1">
                  <c:v>Investigation</c:v>
                </c:pt>
                <c:pt idx="2">
                  <c:v>Treatment</c:v>
                </c:pt>
                <c:pt idx="3">
                  <c:v>Doctor’s Behavior</c:v>
                </c:pt>
                <c:pt idx="4">
                  <c:v>Nurse’s Behavior</c:v>
                </c:pt>
                <c:pt idx="5">
                  <c:v>Nurse Asstt’s Behavior</c:v>
                </c:pt>
                <c:pt idx="6">
                  <c:v>Class IV Emp. Behavior</c:v>
                </c:pt>
                <c:pt idx="7">
                  <c:v>Information about illness</c:v>
                </c:pt>
                <c:pt idx="8">
                  <c:v>Linen</c:v>
                </c:pt>
                <c:pt idx="9">
                  <c:v>Food</c:v>
                </c:pt>
                <c:pt idx="10">
                  <c:v>Cleanliness</c:v>
                </c:pt>
                <c:pt idx="11">
                  <c:v>Discharge Policy</c:v>
                </c:pt>
              </c:strCache>
            </c:strRef>
          </c:cat>
          <c:val>
            <c:numRef>
              <c:f>Sheet1!$E$99:$E$111</c:f>
              <c:numCache>
                <c:formatCode>General</c:formatCode>
                <c:ptCount val="13"/>
                <c:pt idx="3">
                  <c:v>2</c:v>
                </c:pt>
                <c:pt idx="9">
                  <c:v>2</c:v>
                </c:pt>
              </c:numCache>
            </c:numRef>
          </c:val>
        </c:ser>
        <c:ser>
          <c:idx val="2"/>
          <c:order val="2"/>
          <c:tx>
            <c:strRef>
              <c:f>Sheet1!$F$96:$F$97</c:f>
              <c:strCache>
                <c:ptCount val="2"/>
                <c:pt idx="0">
                  <c:v>Satisfaction scores :</c:v>
                </c:pt>
                <c:pt idx="1">
                  <c:v>Just satisfied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Sheet1!$C$99:$C$111</c:f>
              <c:strCache>
                <c:ptCount val="12"/>
                <c:pt idx="0">
                  <c:v>Reception in ward</c:v>
                </c:pt>
                <c:pt idx="1">
                  <c:v>Investigation</c:v>
                </c:pt>
                <c:pt idx="2">
                  <c:v>Treatment</c:v>
                </c:pt>
                <c:pt idx="3">
                  <c:v>Doctor’s Behavior</c:v>
                </c:pt>
                <c:pt idx="4">
                  <c:v>Nurse’s Behavior</c:v>
                </c:pt>
                <c:pt idx="5">
                  <c:v>Nurse Asstt’s Behavior</c:v>
                </c:pt>
                <c:pt idx="6">
                  <c:v>Class IV Emp. Behavior</c:v>
                </c:pt>
                <c:pt idx="7">
                  <c:v>Information about illness</c:v>
                </c:pt>
                <c:pt idx="8">
                  <c:v>Linen</c:v>
                </c:pt>
                <c:pt idx="9">
                  <c:v>Food</c:v>
                </c:pt>
                <c:pt idx="10">
                  <c:v>Cleanliness</c:v>
                </c:pt>
                <c:pt idx="11">
                  <c:v>Discharge Policy</c:v>
                </c:pt>
              </c:strCache>
            </c:strRef>
          </c:cat>
          <c:val>
            <c:numRef>
              <c:f>Sheet1!$F$99:$F$111</c:f>
              <c:numCache>
                <c:formatCode>General</c:formatCode>
                <c:ptCount val="13"/>
                <c:pt idx="0">
                  <c:v>4</c:v>
                </c:pt>
                <c:pt idx="1">
                  <c:v>4</c:v>
                </c:pt>
                <c:pt idx="2">
                  <c:v>4</c:v>
                </c:pt>
                <c:pt idx="3">
                  <c:v>2</c:v>
                </c:pt>
                <c:pt idx="6">
                  <c:v>2</c:v>
                </c:pt>
                <c:pt idx="7">
                  <c:v>2</c:v>
                </c:pt>
                <c:pt idx="8">
                  <c:v>2</c:v>
                </c:pt>
                <c:pt idx="9">
                  <c:v>12</c:v>
                </c:pt>
                <c:pt idx="10">
                  <c:v>14</c:v>
                </c:pt>
                <c:pt idx="11">
                  <c:v>8</c:v>
                </c:pt>
              </c:numCache>
            </c:numRef>
          </c:val>
        </c:ser>
        <c:ser>
          <c:idx val="3"/>
          <c:order val="3"/>
          <c:tx>
            <c:strRef>
              <c:f>Sheet1!$G$96:$G$97</c:f>
              <c:strCache>
                <c:ptCount val="2"/>
                <c:pt idx="0">
                  <c:v>Satisfaction scores :</c:v>
                </c:pt>
                <c:pt idx="1">
                  <c:v>Moderately satisfied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Sheet1!$C$99:$C$111</c:f>
              <c:strCache>
                <c:ptCount val="12"/>
                <c:pt idx="0">
                  <c:v>Reception in ward</c:v>
                </c:pt>
                <c:pt idx="1">
                  <c:v>Investigation</c:v>
                </c:pt>
                <c:pt idx="2">
                  <c:v>Treatment</c:v>
                </c:pt>
                <c:pt idx="3">
                  <c:v>Doctor’s Behavior</c:v>
                </c:pt>
                <c:pt idx="4">
                  <c:v>Nurse’s Behavior</c:v>
                </c:pt>
                <c:pt idx="5">
                  <c:v>Nurse Asstt’s Behavior</c:v>
                </c:pt>
                <c:pt idx="6">
                  <c:v>Class IV Emp. Behavior</c:v>
                </c:pt>
                <c:pt idx="7">
                  <c:v>Information about illness</c:v>
                </c:pt>
                <c:pt idx="8">
                  <c:v>Linen</c:v>
                </c:pt>
                <c:pt idx="9">
                  <c:v>Food</c:v>
                </c:pt>
                <c:pt idx="10">
                  <c:v>Cleanliness</c:v>
                </c:pt>
                <c:pt idx="11">
                  <c:v>Discharge Policy</c:v>
                </c:pt>
              </c:strCache>
            </c:strRef>
          </c:cat>
          <c:val>
            <c:numRef>
              <c:f>Sheet1!$G$99:$G$111</c:f>
              <c:numCache>
                <c:formatCode>General</c:formatCode>
                <c:ptCount val="13"/>
                <c:pt idx="0">
                  <c:v>50</c:v>
                </c:pt>
                <c:pt idx="1">
                  <c:v>48</c:v>
                </c:pt>
                <c:pt idx="2">
                  <c:v>46</c:v>
                </c:pt>
                <c:pt idx="3">
                  <c:v>46</c:v>
                </c:pt>
                <c:pt idx="4">
                  <c:v>38</c:v>
                </c:pt>
                <c:pt idx="5">
                  <c:v>42</c:v>
                </c:pt>
                <c:pt idx="6">
                  <c:v>50</c:v>
                </c:pt>
                <c:pt idx="7">
                  <c:v>50</c:v>
                </c:pt>
                <c:pt idx="8">
                  <c:v>50</c:v>
                </c:pt>
                <c:pt idx="9">
                  <c:v>50</c:v>
                </c:pt>
                <c:pt idx="10">
                  <c:v>46</c:v>
                </c:pt>
                <c:pt idx="11">
                  <c:v>52</c:v>
                </c:pt>
              </c:numCache>
            </c:numRef>
          </c:val>
        </c:ser>
        <c:ser>
          <c:idx val="4"/>
          <c:order val="4"/>
          <c:tx>
            <c:strRef>
              <c:f>Sheet1!$H$96:$H$97</c:f>
              <c:strCache>
                <c:ptCount val="2"/>
                <c:pt idx="0">
                  <c:v>Satisfaction scores :</c:v>
                </c:pt>
                <c:pt idx="1">
                  <c:v>Highly satisfied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Sheet1!$C$99:$C$111</c:f>
              <c:strCache>
                <c:ptCount val="12"/>
                <c:pt idx="0">
                  <c:v>Reception in ward</c:v>
                </c:pt>
                <c:pt idx="1">
                  <c:v>Investigation</c:v>
                </c:pt>
                <c:pt idx="2">
                  <c:v>Treatment</c:v>
                </c:pt>
                <c:pt idx="3">
                  <c:v>Doctor’s Behavior</c:v>
                </c:pt>
                <c:pt idx="4">
                  <c:v>Nurse’s Behavior</c:v>
                </c:pt>
                <c:pt idx="5">
                  <c:v>Nurse Asstt’s Behavior</c:v>
                </c:pt>
                <c:pt idx="6">
                  <c:v>Class IV Emp. Behavior</c:v>
                </c:pt>
                <c:pt idx="7">
                  <c:v>Information about illness</c:v>
                </c:pt>
                <c:pt idx="8">
                  <c:v>Linen</c:v>
                </c:pt>
                <c:pt idx="9">
                  <c:v>Food</c:v>
                </c:pt>
                <c:pt idx="10">
                  <c:v>Cleanliness</c:v>
                </c:pt>
                <c:pt idx="11">
                  <c:v>Discharge Policy</c:v>
                </c:pt>
              </c:strCache>
            </c:strRef>
          </c:cat>
          <c:val>
            <c:numRef>
              <c:f>Sheet1!$H$99:$H$111</c:f>
              <c:numCache>
                <c:formatCode>General</c:formatCode>
                <c:ptCount val="13"/>
                <c:pt idx="0">
                  <c:v>66</c:v>
                </c:pt>
                <c:pt idx="1">
                  <c:v>68</c:v>
                </c:pt>
                <c:pt idx="2">
                  <c:v>70</c:v>
                </c:pt>
                <c:pt idx="3">
                  <c:v>70</c:v>
                </c:pt>
                <c:pt idx="4">
                  <c:v>82</c:v>
                </c:pt>
                <c:pt idx="5">
                  <c:v>78</c:v>
                </c:pt>
                <c:pt idx="6">
                  <c:v>66</c:v>
                </c:pt>
                <c:pt idx="7">
                  <c:v>68</c:v>
                </c:pt>
                <c:pt idx="8">
                  <c:v>68</c:v>
                </c:pt>
                <c:pt idx="9">
                  <c:v>54</c:v>
                </c:pt>
                <c:pt idx="10">
                  <c:v>60</c:v>
                </c:pt>
                <c:pt idx="11">
                  <c:v>60</c:v>
                </c:pt>
              </c:numCache>
            </c:numRef>
          </c:val>
        </c:ser>
        <c:dLbls>
          <c:dLblPos val="inEnd"/>
          <c:showLegendKey val="0"/>
          <c:showVal val="1"/>
          <c:showCatName val="0"/>
          <c:showSerName val="0"/>
          <c:showPercent val="0"/>
          <c:showBubbleSize val="0"/>
        </c:dLbls>
        <c:gapWidth val="100"/>
        <c:overlap val="-24"/>
        <c:axId val="-1790679840"/>
        <c:axId val="-1790679296"/>
      </c:barChart>
      <c:catAx>
        <c:axId val="-17906798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79296"/>
        <c:crosses val="autoZero"/>
        <c:auto val="1"/>
        <c:lblAlgn val="ctr"/>
        <c:lblOffset val="100"/>
        <c:noMultiLvlLbl val="0"/>
      </c:catAx>
      <c:valAx>
        <c:axId val="-17906792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067984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19-07-2024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051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53233832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638562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2000058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778106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77711820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9174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8540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729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19-07-2024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34528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19-07-2024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0708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19-07-2024</a:t>
            </a:fld>
            <a:endParaRPr lang="en-IN"/>
          </a:p>
        </p:txBody>
      </p:sp>
      <p:sp>
        <p:nvSpPr>
          <p:cNvPr id="8" name="Footer Placeholder 7"/>
          <p:cNvSpPr>
            <a:spLocks noGrp="1"/>
          </p:cNvSpPr>
          <p:nvPr>
            <p:ph type="ftr" sz="quarter" idx="11"/>
          </p:nvPr>
        </p:nvSpPr>
        <p:spPr/>
        <p:txBody>
          <a:bodyPr/>
          <a:lstStyle/>
          <a:p>
            <a:r>
              <a:rPr lang="en-US" smtClean="0"/>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7536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19-07-2024</a:t>
            </a:fld>
            <a:endParaRPr lang="en-IN"/>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8265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19-07-2024</a:t>
            </a:fld>
            <a:endParaRPr lang="en-IN"/>
          </a:p>
        </p:txBody>
      </p:sp>
      <p:sp>
        <p:nvSpPr>
          <p:cNvPr id="3" name="Footer Placeholder 2"/>
          <p:cNvSpPr>
            <a:spLocks noGrp="1"/>
          </p:cNvSpPr>
          <p:nvPr>
            <p:ph type="ftr" sz="quarter" idx="11"/>
          </p:nvPr>
        </p:nvSpPr>
        <p:spPr/>
        <p:txBody>
          <a:bodyPr/>
          <a:lstStyle/>
          <a:p>
            <a:r>
              <a:rPr lang="en-US" smtClean="0"/>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3692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19-07-2024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7297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19-07-2024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2129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12769F-3E27-4D36-A194-1A84EAEDBFA1}" type="datetime1">
              <a:rPr lang="en-IN" smtClean="0"/>
              <a:t>19-07-2024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You are not allowed to add slides to this presentation</a:t>
            </a:r>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89790312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9BD04-9EFD-5298-48E0-BBFFD10429A7}"/>
              </a:ext>
            </a:extLst>
          </p:cNvPr>
          <p:cNvSpPr>
            <a:spLocks noGrp="1"/>
          </p:cNvSpPr>
          <p:nvPr>
            <p:ph type="ctrTitle"/>
          </p:nvPr>
        </p:nvSpPr>
        <p:spPr>
          <a:xfrm>
            <a:off x="545910" y="1815152"/>
            <a:ext cx="9089409" cy="2279176"/>
          </a:xfrm>
        </p:spPr>
        <p:txBody>
          <a:bodyPr>
            <a:normAutofit/>
          </a:bodyPr>
          <a:lstStyle/>
          <a:p>
            <a:r>
              <a:rPr lang="en-US" sz="4400" b="1" dirty="0">
                <a:latin typeface="Times New Roman" panose="02020603050405020304" pitchFamily="18" charset="0"/>
                <a:cs typeface="Times New Roman" panose="02020603050405020304" pitchFamily="18" charset="0"/>
              </a:rPr>
              <a:t>Assessment of Patient Satisfaction Levels and Determinants at Primus Super </a:t>
            </a:r>
            <a:r>
              <a:rPr lang="en-US" sz="4400" b="1" dirty="0" smtClean="0">
                <a:latin typeface="Times New Roman" panose="02020603050405020304" pitchFamily="18" charset="0"/>
                <a:cs typeface="Times New Roman" panose="02020603050405020304" pitchFamily="18" charset="0"/>
              </a:rPr>
              <a:t>Specialty Hospital ,New Delhi</a:t>
            </a:r>
            <a:endParaRPr lang="en-IN" sz="4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7673AE62-677A-E7A9-D759-F10B648DEED4}"/>
              </a:ext>
            </a:extLst>
          </p:cNvPr>
          <p:cNvSpPr>
            <a:spLocks noGrp="1"/>
          </p:cNvSpPr>
          <p:nvPr>
            <p:ph type="subTitle" idx="1"/>
          </p:nvPr>
        </p:nvSpPr>
        <p:spPr>
          <a:xfrm>
            <a:off x="1868383" y="4204119"/>
            <a:ext cx="7766936" cy="1096899"/>
          </a:xfrm>
        </p:spPr>
        <p:txBody>
          <a:bodyPr>
            <a:normAutofit lnSpcReduction="10000"/>
          </a:bodyPr>
          <a:lstStyle/>
          <a:p>
            <a:r>
              <a:rPr lang="en-IN" b="1" dirty="0" smtClean="0">
                <a:solidFill>
                  <a:schemeClr val="tx1"/>
                </a:solidFill>
                <a:latin typeface="Times New Roman" panose="02020603050405020304" pitchFamily="18" charset="0"/>
                <a:cs typeface="Times New Roman" panose="02020603050405020304" pitchFamily="18" charset="0"/>
              </a:rPr>
              <a:t>Name</a:t>
            </a:r>
            <a:r>
              <a:rPr lang="en-IN" dirty="0" smtClean="0">
                <a:solidFill>
                  <a:schemeClr val="tx1"/>
                </a:solidFill>
                <a:latin typeface="Times New Roman" panose="02020603050405020304" pitchFamily="18" charset="0"/>
                <a:cs typeface="Times New Roman" panose="02020603050405020304" pitchFamily="18" charset="0"/>
              </a:rPr>
              <a:t>: </a:t>
            </a:r>
            <a:r>
              <a:rPr lang="en-IN" dirty="0" err="1" smtClean="0">
                <a:solidFill>
                  <a:schemeClr val="tx1"/>
                </a:solidFill>
                <a:latin typeface="Times New Roman" panose="02020603050405020304" pitchFamily="18" charset="0"/>
                <a:cs typeface="Times New Roman" panose="02020603050405020304" pitchFamily="18" charset="0"/>
              </a:rPr>
              <a:t>Animesh</a:t>
            </a:r>
            <a:r>
              <a:rPr lang="en-IN" dirty="0" smtClean="0">
                <a:solidFill>
                  <a:schemeClr val="tx1"/>
                </a:solidFill>
                <a:latin typeface="Times New Roman" panose="02020603050405020304" pitchFamily="18" charset="0"/>
                <a:cs typeface="Times New Roman" panose="02020603050405020304" pitchFamily="18" charset="0"/>
              </a:rPr>
              <a:t> </a:t>
            </a:r>
            <a:r>
              <a:rPr lang="en-IN" dirty="0" err="1" smtClean="0">
                <a:solidFill>
                  <a:schemeClr val="tx1"/>
                </a:solidFill>
                <a:latin typeface="Times New Roman" panose="02020603050405020304" pitchFamily="18" charset="0"/>
                <a:cs typeface="Times New Roman" panose="02020603050405020304" pitchFamily="18" charset="0"/>
              </a:rPr>
              <a:t>Pramanik</a:t>
            </a:r>
            <a:endParaRPr lang="en-IN" dirty="0" smtClean="0">
              <a:solidFill>
                <a:schemeClr val="tx1"/>
              </a:solidFill>
              <a:latin typeface="Times New Roman" panose="02020603050405020304" pitchFamily="18" charset="0"/>
              <a:cs typeface="Times New Roman" panose="02020603050405020304" pitchFamily="18" charset="0"/>
            </a:endParaRPr>
          </a:p>
          <a:p>
            <a:r>
              <a:rPr lang="en-IN" b="1" dirty="0" smtClean="0">
                <a:solidFill>
                  <a:schemeClr val="tx1"/>
                </a:solidFill>
                <a:latin typeface="Times New Roman" panose="02020603050405020304" pitchFamily="18" charset="0"/>
                <a:cs typeface="Times New Roman" panose="02020603050405020304" pitchFamily="18" charset="0"/>
              </a:rPr>
              <a:t>Mentor</a:t>
            </a:r>
            <a:r>
              <a:rPr lang="en-IN" dirty="0" smtClean="0">
                <a:solidFill>
                  <a:schemeClr val="tx1"/>
                </a:solidFill>
                <a:latin typeface="Times New Roman" panose="02020603050405020304" pitchFamily="18" charset="0"/>
                <a:cs typeface="Times New Roman" panose="02020603050405020304" pitchFamily="18" charset="0"/>
              </a:rPr>
              <a:t>: </a:t>
            </a:r>
            <a:r>
              <a:rPr lang="en-IN" dirty="0" err="1" smtClean="0">
                <a:solidFill>
                  <a:schemeClr val="tx1"/>
                </a:solidFill>
                <a:latin typeface="Times New Roman" panose="02020603050405020304" pitchFamily="18" charset="0"/>
                <a:cs typeface="Times New Roman" panose="02020603050405020304" pitchFamily="18" charset="0"/>
              </a:rPr>
              <a:t>Dr.</a:t>
            </a:r>
            <a:r>
              <a:rPr lang="en-IN" dirty="0" smtClean="0">
                <a:solidFill>
                  <a:schemeClr val="tx1"/>
                </a:solidFill>
                <a:latin typeface="Times New Roman" panose="02020603050405020304" pitchFamily="18" charset="0"/>
                <a:cs typeface="Times New Roman" panose="02020603050405020304" pitchFamily="18" charset="0"/>
              </a:rPr>
              <a:t> </a:t>
            </a:r>
            <a:r>
              <a:rPr lang="en-IN" dirty="0" err="1" smtClean="0">
                <a:solidFill>
                  <a:schemeClr val="tx1"/>
                </a:solidFill>
                <a:latin typeface="Times New Roman" panose="02020603050405020304" pitchFamily="18" charset="0"/>
                <a:cs typeface="Times New Roman" panose="02020603050405020304" pitchFamily="18" charset="0"/>
              </a:rPr>
              <a:t>Pankaj</a:t>
            </a:r>
            <a:r>
              <a:rPr lang="en-IN" dirty="0" smtClean="0">
                <a:solidFill>
                  <a:schemeClr val="tx1"/>
                </a:solidFill>
                <a:latin typeface="Times New Roman" panose="02020603050405020304" pitchFamily="18" charset="0"/>
                <a:cs typeface="Times New Roman" panose="02020603050405020304" pitchFamily="18" charset="0"/>
              </a:rPr>
              <a:t> </a:t>
            </a:r>
            <a:r>
              <a:rPr lang="en-IN" dirty="0" err="1" smtClean="0">
                <a:solidFill>
                  <a:schemeClr val="tx1"/>
                </a:solidFill>
                <a:latin typeface="Times New Roman" panose="02020603050405020304" pitchFamily="18" charset="0"/>
                <a:cs typeface="Times New Roman" panose="02020603050405020304" pitchFamily="18" charset="0"/>
              </a:rPr>
              <a:t>Talreja</a:t>
            </a:r>
            <a:endParaRPr lang="en-IN" dirty="0">
              <a:solidFill>
                <a:schemeClr val="tx1"/>
              </a:solidFill>
              <a:latin typeface="Times New Roman" panose="02020603050405020304" pitchFamily="18" charset="0"/>
              <a:cs typeface="Times New Roman" panose="02020603050405020304" pitchFamily="18" charset="0"/>
            </a:endParaRPr>
          </a:p>
          <a:p>
            <a:r>
              <a:rPr lang="en-IN" dirty="0">
                <a:solidFill>
                  <a:schemeClr val="tx1"/>
                </a:solidFill>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xmlns=""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5861713"/>
            <a:ext cx="9544839" cy="996287"/>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It can be seen from above table that all were in satisfied group. In graduate category </a:t>
            </a:r>
            <a:r>
              <a:rPr lang="en-US" dirty="0" smtClean="0">
                <a:solidFill>
                  <a:schemeClr val="tx1"/>
                </a:solidFill>
                <a:latin typeface="Times New Roman" panose="02020603050405020304" pitchFamily="18" charset="0"/>
                <a:cs typeface="Times New Roman" panose="02020603050405020304" pitchFamily="18" charset="0"/>
              </a:rPr>
              <a:t>24 out </a:t>
            </a:r>
            <a:r>
              <a:rPr lang="en-US" dirty="0">
                <a:solidFill>
                  <a:schemeClr val="tx1"/>
                </a:solidFill>
                <a:latin typeface="Times New Roman" panose="02020603050405020304" pitchFamily="18" charset="0"/>
                <a:cs typeface="Times New Roman" panose="02020603050405020304" pitchFamily="18" charset="0"/>
              </a:rPr>
              <a:t>of </a:t>
            </a:r>
            <a:r>
              <a:rPr lang="en-US" dirty="0" smtClean="0">
                <a:solidFill>
                  <a:schemeClr val="tx1"/>
                </a:solidFill>
                <a:latin typeface="Times New Roman" panose="02020603050405020304" pitchFamily="18" charset="0"/>
                <a:cs typeface="Times New Roman" panose="02020603050405020304" pitchFamily="18" charset="0"/>
              </a:rPr>
              <a:t>42 </a:t>
            </a:r>
            <a:r>
              <a:rPr lang="en-US" dirty="0">
                <a:solidFill>
                  <a:schemeClr val="tx1"/>
                </a:solidFill>
                <a:latin typeface="Times New Roman" panose="02020603050405020304" pitchFamily="18" charset="0"/>
                <a:cs typeface="Times New Roman" panose="02020603050405020304" pitchFamily="18" charset="0"/>
              </a:rPr>
              <a:t>were highly satisfied (57.15%). In literate category only </a:t>
            </a:r>
            <a:r>
              <a:rPr lang="en-US" dirty="0" smtClean="0">
                <a:solidFill>
                  <a:schemeClr val="tx1"/>
                </a:solidFill>
                <a:latin typeface="Times New Roman" panose="02020603050405020304" pitchFamily="18" charset="0"/>
                <a:cs typeface="Times New Roman" panose="02020603050405020304" pitchFamily="18" charset="0"/>
              </a:rPr>
              <a:t>16 </a:t>
            </a:r>
            <a:r>
              <a:rPr lang="en-US" dirty="0">
                <a:solidFill>
                  <a:schemeClr val="tx1"/>
                </a:solidFill>
                <a:latin typeface="Times New Roman" panose="02020603050405020304" pitchFamily="18" charset="0"/>
                <a:cs typeface="Times New Roman" panose="02020603050405020304" pitchFamily="18" charset="0"/>
              </a:rPr>
              <a:t>were moderately satisfied.</a:t>
            </a:r>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xmlns="" id="{D1D59D27-8851-FC6E-17CD-B9518526352F}"/>
              </a:ext>
            </a:extLst>
          </p:cNvPr>
          <p:cNvSpPr txBox="1"/>
          <p:nvPr/>
        </p:nvSpPr>
        <p:spPr>
          <a:xfrm>
            <a:off x="2200418" y="1289007"/>
            <a:ext cx="843438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EDUCATION AND DEGREE OF SATISFACTION</a:t>
            </a:r>
            <a:endParaRPr lang="en-IN" b="1" dirty="0">
              <a:latin typeface="Times New Roman" panose="02020603050405020304" pitchFamily="18" charset="0"/>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2585073634"/>
              </p:ext>
            </p:extLst>
          </p:nvPr>
        </p:nvGraphicFramePr>
        <p:xfrm>
          <a:off x="1617132" y="1658339"/>
          <a:ext cx="7315200" cy="4089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61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5976287"/>
            <a:ext cx="8596668" cy="860400"/>
          </a:xfrm>
        </p:spPr>
        <p:txBody>
          <a:bodyPr>
            <a:normAutofit/>
          </a:bodyPr>
          <a:lstStyle/>
          <a:p>
            <a:r>
              <a:rPr lang="en-US" sz="1800" dirty="0">
                <a:solidFill>
                  <a:schemeClr val="tx1"/>
                </a:solidFill>
                <a:latin typeface="Times New Roman" panose="02020603050405020304" pitchFamily="18" charset="0"/>
                <a:cs typeface="Times New Roman" panose="02020603050405020304" pitchFamily="18" charset="0"/>
              </a:rPr>
              <a:t>2</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out of </a:t>
            </a:r>
            <a:r>
              <a:rPr lang="en-US" sz="1800" dirty="0" smtClean="0">
                <a:solidFill>
                  <a:schemeClr val="tx1"/>
                </a:solidFill>
                <a:latin typeface="Times New Roman" panose="02020603050405020304" pitchFamily="18" charset="0"/>
                <a:cs typeface="Times New Roman" panose="02020603050405020304" pitchFamily="18" charset="0"/>
              </a:rPr>
              <a:t>34 </a:t>
            </a:r>
            <a:r>
              <a:rPr lang="en-US" sz="1800" dirty="0">
                <a:solidFill>
                  <a:schemeClr val="tx1"/>
                </a:solidFill>
                <a:latin typeface="Times New Roman" panose="02020603050405020304" pitchFamily="18" charset="0"/>
                <a:cs typeface="Times New Roman" panose="02020603050405020304" pitchFamily="18" charset="0"/>
              </a:rPr>
              <a:t>in private ward, and 4</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out of </a:t>
            </a:r>
            <a:r>
              <a:rPr lang="en-US" sz="1800" dirty="0" smtClean="0">
                <a:solidFill>
                  <a:schemeClr val="tx1"/>
                </a:solidFill>
                <a:latin typeface="Times New Roman" panose="02020603050405020304" pitchFamily="18" charset="0"/>
                <a:cs typeface="Times New Roman" panose="02020603050405020304" pitchFamily="18" charset="0"/>
              </a:rPr>
              <a:t>38 patients </a:t>
            </a:r>
            <a:r>
              <a:rPr lang="en-US" sz="1800" dirty="0">
                <a:solidFill>
                  <a:schemeClr val="tx1"/>
                </a:solidFill>
                <a:latin typeface="Times New Roman" panose="02020603050405020304" pitchFamily="18" charset="0"/>
                <a:cs typeface="Times New Roman" panose="02020603050405020304" pitchFamily="18" charset="0"/>
              </a:rPr>
              <a:t>in economy ward were just satisfied. Rest all were moderately / highly satisfied with overall hospital stay.</a:t>
            </a:r>
          </a:p>
          <a:p>
            <a:endParaRPr lang="en-US" sz="1800" dirty="0"/>
          </a:p>
        </p:txBody>
      </p:sp>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xmlns="" id="{D1D59D27-8851-FC6E-17CD-B9518526352F}"/>
              </a:ext>
            </a:extLst>
          </p:cNvPr>
          <p:cNvSpPr txBox="1"/>
          <p:nvPr/>
        </p:nvSpPr>
        <p:spPr>
          <a:xfrm>
            <a:off x="2886972" y="1292772"/>
            <a:ext cx="843438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WARD </a:t>
            </a:r>
            <a:r>
              <a:rPr lang="en-US" b="1" dirty="0">
                <a:latin typeface="Times New Roman" panose="02020603050405020304" pitchFamily="18" charset="0"/>
                <a:cs typeface="Times New Roman" panose="02020603050405020304" pitchFamily="18" charset="0"/>
              </a:rPr>
              <a:t>AND DEGREE OF SATISFACTION</a:t>
            </a:r>
            <a:endParaRPr lang="en-IN" b="1" dirty="0">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230114450"/>
              </p:ext>
            </p:extLst>
          </p:nvPr>
        </p:nvGraphicFramePr>
        <p:xfrm>
          <a:off x="1776862" y="1683616"/>
          <a:ext cx="6936631" cy="4179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84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xmlns="" id="{D1D59D27-8851-FC6E-17CD-B9518526352F}"/>
              </a:ext>
            </a:extLst>
          </p:cNvPr>
          <p:cNvSpPr txBox="1"/>
          <p:nvPr/>
        </p:nvSpPr>
        <p:spPr>
          <a:xfrm>
            <a:off x="2487019" y="1327800"/>
            <a:ext cx="624754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LENGTH OF </a:t>
            </a:r>
            <a:r>
              <a:rPr lang="en-US" b="1" dirty="0" smtClean="0">
                <a:latin typeface="Times New Roman" panose="02020603050405020304" pitchFamily="18" charset="0"/>
                <a:cs typeface="Times New Roman" panose="02020603050405020304" pitchFamily="18" charset="0"/>
              </a:rPr>
              <a:t>STAY </a:t>
            </a:r>
            <a:r>
              <a:rPr lang="en-US" b="1" dirty="0">
                <a:latin typeface="Times New Roman" panose="02020603050405020304" pitchFamily="18" charset="0"/>
                <a:cs typeface="Times New Roman" panose="02020603050405020304" pitchFamily="18" charset="0"/>
              </a:rPr>
              <a:t>AND DEGREE </a:t>
            </a:r>
            <a:r>
              <a:rPr lang="en-US" b="1" dirty="0" smtClean="0">
                <a:latin typeface="Times New Roman" panose="02020603050405020304" pitchFamily="18" charset="0"/>
                <a:cs typeface="Times New Roman" panose="02020603050405020304" pitchFamily="18" charset="0"/>
              </a:rPr>
              <a:t>OF SATISFACTION</a:t>
            </a:r>
            <a:endParaRPr lang="en-IN" b="1" dirty="0">
              <a:latin typeface="Times New Roman" panose="02020603050405020304" pitchFamily="18" charset="0"/>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1931809162"/>
              </p:ext>
            </p:extLst>
          </p:nvPr>
        </p:nvGraphicFramePr>
        <p:xfrm>
          <a:off x="1637732" y="1695159"/>
          <a:ext cx="7636270" cy="437046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D1D59D27-8851-FC6E-17CD-B9518526352F}"/>
              </a:ext>
            </a:extLst>
          </p:cNvPr>
          <p:cNvSpPr txBox="1"/>
          <p:nvPr/>
        </p:nvSpPr>
        <p:spPr>
          <a:xfrm>
            <a:off x="2124751" y="6065629"/>
            <a:ext cx="6247547"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It is seen from the above table that all were overall satisfied in the hospital whether they were in the hospital for 7 or more days.</a:t>
            </a:r>
          </a:p>
          <a:p>
            <a:r>
              <a:rPr lang="en-US" dirty="0"/>
              <a:t/>
            </a:r>
            <a:br>
              <a:rPr lang="en-US" dirty="0"/>
            </a:br>
            <a:endParaRPr lang="en-IN" dirty="0"/>
          </a:p>
        </p:txBody>
      </p:sp>
    </p:spTree>
    <p:extLst>
      <p:ext uri="{BB962C8B-B14F-4D97-AF65-F5344CB8AC3E}">
        <p14:creationId xmlns:p14="http://schemas.microsoft.com/office/powerpoint/2010/main" val="3552197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238232" cy="982083"/>
          </a:xfrm>
          <a:prstGeom prst="rect">
            <a:avLst/>
          </a:prstGeom>
        </p:spPr>
      </p:pic>
      <p:sp>
        <p:nvSpPr>
          <p:cNvPr id="8" name="TextBox 7">
            <a:extLst>
              <a:ext uri="{FF2B5EF4-FFF2-40B4-BE49-F238E27FC236}">
                <a16:creationId xmlns:a16="http://schemas.microsoft.com/office/drawing/2014/main" xmlns="" id="{D1D59D27-8851-FC6E-17CD-B9518526352F}"/>
              </a:ext>
            </a:extLst>
          </p:cNvPr>
          <p:cNvSpPr txBox="1"/>
          <p:nvPr/>
        </p:nvSpPr>
        <p:spPr>
          <a:xfrm>
            <a:off x="2060813" y="928048"/>
            <a:ext cx="675521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PREVIOUS HOSPITALIZATION AND SATISFACTION</a:t>
            </a:r>
            <a:endParaRPr lang="en-IN"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D1D59D27-8851-FC6E-17CD-B9518526352F}"/>
              </a:ext>
            </a:extLst>
          </p:cNvPr>
          <p:cNvSpPr txBox="1"/>
          <p:nvPr/>
        </p:nvSpPr>
        <p:spPr>
          <a:xfrm>
            <a:off x="504968" y="6211669"/>
            <a:ext cx="1061682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Out of 46 patients who are admitted to the same </a:t>
            </a:r>
            <a:r>
              <a:rPr lang="en-US" dirty="0" smtClean="0">
                <a:latin typeface="Times New Roman" panose="02020603050405020304" pitchFamily="18" charset="0"/>
                <a:cs typeface="Times New Roman" panose="02020603050405020304" pitchFamily="18" charset="0"/>
              </a:rPr>
              <a:t>hospital earlier</a:t>
            </a:r>
            <a:r>
              <a:rPr lang="en-US" dirty="0">
                <a:latin typeface="Times New Roman" panose="02020603050405020304" pitchFamily="18" charset="0"/>
                <a:cs typeface="Times New Roman" panose="02020603050405020304" pitchFamily="18" charset="0"/>
              </a:rPr>
              <a:t>, 24 (52.17%) </a:t>
            </a:r>
            <a:r>
              <a:rPr lang="en-US" dirty="0" smtClean="0">
                <a:latin typeface="Times New Roman" panose="02020603050405020304" pitchFamily="18" charset="0"/>
                <a:cs typeface="Times New Roman" panose="02020603050405020304" pitchFamily="18" charset="0"/>
              </a:rPr>
              <a:t>patients were </a:t>
            </a:r>
            <a:r>
              <a:rPr lang="en-US" dirty="0">
                <a:latin typeface="Times New Roman" panose="02020603050405020304" pitchFamily="18" charset="0"/>
                <a:cs typeface="Times New Roman" panose="02020603050405020304" pitchFamily="18" charset="0"/>
              </a:rPr>
              <a:t>highly satisfied whereas 4 out of 74 were just satisfied in non- hospitalization group.</a:t>
            </a:r>
            <a:endParaRPr lang="en-IN" b="1" dirty="0">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1966310629"/>
              </p:ext>
            </p:extLst>
          </p:nvPr>
        </p:nvGraphicFramePr>
        <p:xfrm>
          <a:off x="1453359" y="1412053"/>
          <a:ext cx="7478973" cy="4508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8411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060812" cy="904235"/>
          </a:xfrm>
          <a:prstGeom prst="rect">
            <a:avLst/>
          </a:prstGeom>
        </p:spPr>
      </p:pic>
      <p:sp>
        <p:nvSpPr>
          <p:cNvPr id="8" name="TextBox 7">
            <a:extLst>
              <a:ext uri="{FF2B5EF4-FFF2-40B4-BE49-F238E27FC236}">
                <a16:creationId xmlns:a16="http://schemas.microsoft.com/office/drawing/2014/main" xmlns="" id="{D1D59D27-8851-FC6E-17CD-B9518526352F}"/>
              </a:ext>
            </a:extLst>
          </p:cNvPr>
          <p:cNvSpPr txBox="1"/>
          <p:nvPr/>
        </p:nvSpPr>
        <p:spPr>
          <a:xfrm>
            <a:off x="1856096" y="928048"/>
            <a:ext cx="8270543" cy="369332"/>
          </a:xfrm>
          <a:prstGeom prst="rect">
            <a:avLst/>
          </a:prstGeom>
          <a:noFill/>
        </p:spPr>
        <p:txBody>
          <a:bodyPr wrap="square" rtlCol="0">
            <a:spAutoFit/>
          </a:bodyPr>
          <a:lstStyle/>
          <a:p>
            <a:pPr lvl="1"/>
            <a:r>
              <a:rPr lang="en-US" b="1" dirty="0" smtClean="0">
                <a:latin typeface="Times New Roman" panose="02020603050405020304" pitchFamily="18" charset="0"/>
                <a:cs typeface="Times New Roman" panose="02020603050405020304" pitchFamily="18" charset="0"/>
              </a:rPr>
              <a:t>SATISFACTION SCORE WITH EACH INTRA-HOSPITAL VARIABLES </a:t>
            </a:r>
            <a:endParaRPr lang="en-US"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D1D59D27-8851-FC6E-17CD-B9518526352F}"/>
              </a:ext>
            </a:extLst>
          </p:cNvPr>
          <p:cNvSpPr txBox="1"/>
          <p:nvPr/>
        </p:nvSpPr>
        <p:spPr>
          <a:xfrm>
            <a:off x="832514" y="6223924"/>
            <a:ext cx="10616820" cy="369332"/>
          </a:xfrm>
          <a:prstGeom prst="rect">
            <a:avLst/>
          </a:prstGeom>
          <a:noFill/>
        </p:spPr>
        <p:txBody>
          <a:bodyPr wrap="square" rtlCol="0">
            <a:spAutoFit/>
          </a:bodyPr>
          <a:lstStyle/>
          <a:p>
            <a:r>
              <a:rPr lang="en-US" dirty="0"/>
              <a:t>The responses of patients on their satisfaction with all intra-hospital variables are </a:t>
            </a:r>
            <a:r>
              <a:rPr lang="en-US" dirty="0" smtClean="0"/>
              <a:t>summarized. </a:t>
            </a:r>
            <a:endParaRPr lang="en-IN" b="1" dirty="0">
              <a:latin typeface="Times New Roman" panose="02020603050405020304" pitchFamily="18" charset="0"/>
              <a:cs typeface="Times New Roman" panose="02020603050405020304"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val="1860877211"/>
              </p:ext>
            </p:extLst>
          </p:nvPr>
        </p:nvGraphicFramePr>
        <p:xfrm>
          <a:off x="245660" y="1497500"/>
          <a:ext cx="11614244" cy="4543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047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a:xfrm>
            <a:off x="1155006" y="1656520"/>
            <a:ext cx="8596668" cy="4567404"/>
          </a:xfrm>
        </p:spPr>
        <p:txBody>
          <a:bodyPr/>
          <a:lstStyle/>
          <a:p>
            <a:pPr lvl="1"/>
            <a:r>
              <a:rPr lang="en-US" sz="2000" b="1" dirty="0">
                <a:solidFill>
                  <a:schemeClr val="tx1"/>
                </a:solidFill>
                <a:latin typeface="Times New Roman" panose="02020603050405020304" pitchFamily="18" charset="0"/>
                <a:cs typeface="Times New Roman" panose="02020603050405020304" pitchFamily="18" charset="0"/>
              </a:rPr>
              <a:t>DISSATISFIERS / IRRITANTS TO SATISFACTION</a:t>
            </a:r>
          </a:p>
          <a:p>
            <a:pPr marL="0" indent="0">
              <a:buNone/>
            </a:pPr>
            <a:r>
              <a:rPr lang="en-US" dirty="0">
                <a:solidFill>
                  <a:schemeClr val="tx1"/>
                </a:solidFill>
                <a:latin typeface="Times New Roman" panose="02020603050405020304" pitchFamily="18" charset="0"/>
                <a:cs typeface="Times New Roman" panose="02020603050405020304" pitchFamily="18" charset="0"/>
              </a:rPr>
              <a:t>It was observed that following variables were dissatisfies or irritants to the satisfaction. The percentage and </a:t>
            </a:r>
            <a:r>
              <a:rPr lang="en-US" dirty="0" smtClean="0">
                <a:solidFill>
                  <a:schemeClr val="tx1"/>
                </a:solidFill>
                <a:latin typeface="Times New Roman" panose="02020603050405020304" pitchFamily="18" charset="0"/>
                <a:cs typeface="Times New Roman" panose="02020603050405020304" pitchFamily="18" charset="0"/>
              </a:rPr>
              <a:t>rank </a:t>
            </a:r>
            <a:r>
              <a:rPr lang="en-US" dirty="0">
                <a:solidFill>
                  <a:schemeClr val="tx1"/>
                </a:solidFill>
                <a:latin typeface="Times New Roman" panose="02020603050405020304" pitchFamily="18" charset="0"/>
                <a:cs typeface="Times New Roman" panose="02020603050405020304" pitchFamily="18" charset="0"/>
              </a:rPr>
              <a:t>of each is </a:t>
            </a:r>
            <a:r>
              <a:rPr lang="en-US" dirty="0" smtClean="0">
                <a:solidFill>
                  <a:schemeClr val="tx1"/>
                </a:solidFill>
                <a:latin typeface="Times New Roman" panose="02020603050405020304" pitchFamily="18" charset="0"/>
                <a:cs typeface="Times New Roman" panose="02020603050405020304" pitchFamily="18" charset="0"/>
              </a:rPr>
              <a:t>shown below: </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875820493"/>
              </p:ext>
            </p:extLst>
          </p:nvPr>
        </p:nvGraphicFramePr>
        <p:xfrm>
          <a:off x="2264296" y="3255751"/>
          <a:ext cx="5951655" cy="1964630"/>
        </p:xfrm>
        <a:graphic>
          <a:graphicData uri="http://schemas.openxmlformats.org/drawingml/2006/table">
            <a:tbl>
              <a:tblPr>
                <a:tableStyleId>{5C22544A-7EE6-4342-B048-85BDC9FD1C3A}</a:tableStyleId>
              </a:tblPr>
              <a:tblGrid>
                <a:gridCol w="778949"/>
                <a:gridCol w="2300333"/>
                <a:gridCol w="2872373"/>
              </a:tblGrid>
              <a:tr h="373641">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Rank Wise Dissatisfactions</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20608">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Rank variable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Percentage of Dissatisfaction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608">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Food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3.32%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608">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Behavior of Doctor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1.67%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9165">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Class IV Employee behavior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1.67%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1627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a:xfrm>
            <a:off x="677334" y="1726680"/>
            <a:ext cx="8596668" cy="3880773"/>
          </a:xfrm>
        </p:spPr>
        <p:txBody>
          <a:bodyPr>
            <a:normAutofit fontScale="92500" lnSpcReduction="10000"/>
          </a:bodyPr>
          <a:lstStyle/>
          <a:p>
            <a:pPr lvl="1"/>
            <a:r>
              <a:rPr lang="en-US" b="1" dirty="0">
                <a:solidFill>
                  <a:schemeClr val="tx1"/>
                </a:solidFill>
                <a:latin typeface="Times New Roman" panose="02020603050405020304" pitchFamily="18" charset="0"/>
                <a:cs typeface="Times New Roman" panose="02020603050405020304" pitchFamily="18" charset="0"/>
              </a:rPr>
              <a:t>FOOD</a:t>
            </a:r>
          </a:p>
          <a:p>
            <a:r>
              <a:rPr lang="en-US" dirty="0">
                <a:solidFill>
                  <a:schemeClr val="tx1"/>
                </a:solidFill>
                <a:latin typeface="Times New Roman" panose="02020603050405020304" pitchFamily="18" charset="0"/>
                <a:cs typeface="Times New Roman" panose="02020603050405020304" pitchFamily="18" charset="0"/>
              </a:rPr>
              <a:t>3.32% of the respondents’ showed dissatisfaction with food served to them. According to them the food was of poor quality and lacked variety and was poorly prepared. Food had no taste, wanted the timings to be changed specially dinner to be served at </a:t>
            </a:r>
            <a:r>
              <a:rPr lang="en-US" dirty="0" smtClean="0">
                <a:solidFill>
                  <a:schemeClr val="tx1"/>
                </a:solidFill>
                <a:latin typeface="Times New Roman" panose="02020603050405020304" pitchFamily="18" charset="0"/>
                <a:cs typeface="Times New Roman" panose="02020603050405020304" pitchFamily="18" charset="0"/>
              </a:rPr>
              <a:t>20:00 hours. </a:t>
            </a:r>
            <a:r>
              <a:rPr lang="en-US" dirty="0">
                <a:solidFill>
                  <a:schemeClr val="tx1"/>
                </a:solidFill>
                <a:latin typeface="Times New Roman" panose="02020603050405020304" pitchFamily="18" charset="0"/>
                <a:cs typeface="Times New Roman" panose="02020603050405020304" pitchFamily="18" charset="0"/>
              </a:rPr>
              <a:t>instead of </a:t>
            </a:r>
            <a:r>
              <a:rPr lang="en-US" dirty="0" smtClean="0">
                <a:solidFill>
                  <a:schemeClr val="tx1"/>
                </a:solidFill>
                <a:latin typeface="Times New Roman" panose="02020603050405020304" pitchFamily="18" charset="0"/>
                <a:cs typeface="Times New Roman" panose="02020603050405020304" pitchFamily="18" charset="0"/>
              </a:rPr>
              <a:t>19:00 hours</a:t>
            </a:r>
            <a:r>
              <a:rPr lang="en-US" dirty="0">
                <a:solidFill>
                  <a:schemeClr val="tx1"/>
                </a:solidFill>
                <a:latin typeface="Times New Roman" panose="02020603050405020304" pitchFamily="18" charset="0"/>
                <a:cs typeface="Times New Roman" panose="02020603050405020304" pitchFamily="18" charset="0"/>
              </a:rPr>
              <a:t>. and breakfast </a:t>
            </a:r>
            <a:r>
              <a:rPr lang="en-US" dirty="0" smtClean="0">
                <a:solidFill>
                  <a:schemeClr val="tx1"/>
                </a:solidFill>
                <a:latin typeface="Times New Roman" panose="02020603050405020304" pitchFamily="18" charset="0"/>
                <a:cs typeface="Times New Roman" panose="02020603050405020304" pitchFamily="18" charset="0"/>
              </a:rPr>
              <a:t>08:00 hours </a:t>
            </a:r>
            <a:r>
              <a:rPr lang="en-US" dirty="0">
                <a:solidFill>
                  <a:schemeClr val="tx1"/>
                </a:solidFill>
                <a:latin typeface="Times New Roman" panose="02020603050405020304" pitchFamily="18" charset="0"/>
                <a:cs typeface="Times New Roman" panose="02020603050405020304" pitchFamily="18" charset="0"/>
              </a:rPr>
              <a:t>rather than at </a:t>
            </a:r>
            <a:r>
              <a:rPr lang="en-US" dirty="0" smtClean="0">
                <a:solidFill>
                  <a:schemeClr val="tx1"/>
                </a:solidFill>
                <a:latin typeface="Times New Roman" panose="02020603050405020304" pitchFamily="18" charset="0"/>
                <a:cs typeface="Times New Roman" panose="02020603050405020304" pitchFamily="18" charset="0"/>
              </a:rPr>
              <a:t>07:00 hours.</a:t>
            </a:r>
          </a:p>
          <a:p>
            <a:pPr marL="0" indent="0">
              <a:buNone/>
            </a:pPr>
            <a:endParaRPr lang="en-US" sz="1200" dirty="0" smtClean="0">
              <a:solidFill>
                <a:schemeClr val="tx1"/>
              </a:solidFill>
              <a:latin typeface="Times New Roman" panose="02020603050405020304" pitchFamily="18" charset="0"/>
              <a:cs typeface="Times New Roman" panose="02020603050405020304" pitchFamily="18" charset="0"/>
            </a:endParaRPr>
          </a:p>
          <a:p>
            <a:pPr lvl="1"/>
            <a:r>
              <a:rPr lang="en-US" b="1" dirty="0" smtClean="0">
                <a:solidFill>
                  <a:schemeClr val="tx1"/>
                </a:solidFill>
                <a:latin typeface="Times New Roman" panose="02020603050405020304" pitchFamily="18" charset="0"/>
                <a:cs typeface="Times New Roman" panose="02020603050405020304" pitchFamily="18" charset="0"/>
              </a:rPr>
              <a:t>BEHAVIOR </a:t>
            </a:r>
            <a:r>
              <a:rPr lang="en-US" b="1" dirty="0">
                <a:solidFill>
                  <a:schemeClr val="tx1"/>
                </a:solidFill>
                <a:latin typeface="Times New Roman" panose="02020603050405020304" pitchFamily="18" charset="0"/>
                <a:cs typeface="Times New Roman" panose="02020603050405020304" pitchFamily="18" charset="0"/>
              </a:rPr>
              <a:t>OF CLASS IV EMPLOYEES</a:t>
            </a:r>
          </a:p>
          <a:p>
            <a:r>
              <a:rPr lang="en-US" dirty="0">
                <a:solidFill>
                  <a:schemeClr val="tx1"/>
                </a:solidFill>
                <a:latin typeface="Times New Roman" panose="02020603050405020304" pitchFamily="18" charset="0"/>
                <a:cs typeface="Times New Roman" panose="02020603050405020304" pitchFamily="18" charset="0"/>
              </a:rPr>
              <a:t>Out of </a:t>
            </a:r>
            <a:r>
              <a:rPr lang="en-US" dirty="0" smtClean="0">
                <a:solidFill>
                  <a:schemeClr val="tx1"/>
                </a:solidFill>
                <a:latin typeface="Times New Roman" panose="02020603050405020304" pitchFamily="18" charset="0"/>
                <a:cs typeface="Times New Roman" panose="02020603050405020304" pitchFamily="18" charset="0"/>
              </a:rPr>
              <a:t>120 </a:t>
            </a:r>
            <a:r>
              <a:rPr lang="en-US" dirty="0">
                <a:solidFill>
                  <a:schemeClr val="tx1"/>
                </a:solidFill>
                <a:latin typeface="Times New Roman" panose="02020603050405020304" pitchFamily="18" charset="0"/>
                <a:cs typeface="Times New Roman" panose="02020603050405020304" pitchFamily="18" charset="0"/>
              </a:rPr>
              <a:t>patients who responded to this question only </a:t>
            </a:r>
            <a:r>
              <a:rPr lang="en-US" dirty="0" smtClean="0">
                <a:solidFill>
                  <a:schemeClr val="tx1"/>
                </a:solidFill>
                <a:latin typeface="Times New Roman" panose="02020603050405020304" pitchFamily="18" charset="0"/>
                <a:cs typeface="Times New Roman" panose="02020603050405020304" pitchFamily="18" charset="0"/>
              </a:rPr>
              <a:t>2 </a:t>
            </a:r>
            <a:r>
              <a:rPr lang="en-US" dirty="0">
                <a:solidFill>
                  <a:schemeClr val="tx1"/>
                </a:solidFill>
                <a:latin typeface="Times New Roman" panose="02020603050405020304" pitchFamily="18" charset="0"/>
                <a:cs typeface="Times New Roman" panose="02020603050405020304" pitchFamily="18" charset="0"/>
              </a:rPr>
              <a:t>was dissatisfied with this aspect. The reason for dissatisfaction is that the staff was rude, indifferent and discourteous.</a:t>
            </a:r>
          </a:p>
          <a:p>
            <a:pPr marL="0" indent="0">
              <a:buNone/>
            </a:pPr>
            <a:r>
              <a:rPr lang="en-US" dirty="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a:p>
            <a:pPr lvl="1"/>
            <a:r>
              <a:rPr lang="en-US" b="1" dirty="0">
                <a:solidFill>
                  <a:schemeClr val="tx1"/>
                </a:solidFill>
                <a:latin typeface="Times New Roman" panose="02020603050405020304" pitchFamily="18" charset="0"/>
                <a:cs typeface="Times New Roman" panose="02020603050405020304" pitchFamily="18" charset="0"/>
              </a:rPr>
              <a:t>BEHAVIOUR OF DOCTOR</a:t>
            </a:r>
          </a:p>
          <a:p>
            <a:r>
              <a:rPr lang="en-US" dirty="0">
                <a:solidFill>
                  <a:schemeClr val="tx1"/>
                </a:solidFill>
                <a:latin typeface="Times New Roman" panose="02020603050405020304" pitchFamily="18" charset="0"/>
                <a:cs typeface="Times New Roman" panose="02020603050405020304" pitchFamily="18" charset="0"/>
              </a:rPr>
              <a:t>Only 2</a:t>
            </a:r>
            <a:r>
              <a:rPr lang="en-US" dirty="0" smtClean="0">
                <a:solidFill>
                  <a:schemeClr val="tx1"/>
                </a:solidFill>
                <a:latin typeface="Times New Roman" panose="02020603050405020304" pitchFamily="18" charset="0"/>
                <a:cs typeface="Times New Roman" panose="02020603050405020304" pitchFamily="18" charset="0"/>
              </a:rPr>
              <a:t> patient </a:t>
            </a:r>
            <a:r>
              <a:rPr lang="en-US" dirty="0">
                <a:solidFill>
                  <a:schemeClr val="tx1"/>
                </a:solidFill>
                <a:latin typeface="Times New Roman" panose="02020603050405020304" pitchFamily="18" charset="0"/>
                <a:cs typeface="Times New Roman" panose="02020603050405020304" pitchFamily="18" charset="0"/>
              </a:rPr>
              <a:t>complained that the doctor was discourteous to talk to when attendant wanted to know in detail about his patient’s illness.</a:t>
            </a:r>
          </a:p>
          <a:p>
            <a:pPr marL="0" indent="0">
              <a:buNone/>
            </a:pP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700228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a:xfrm>
            <a:off x="859809" y="-57350"/>
            <a:ext cx="8596668" cy="673290"/>
          </a:xfrm>
        </p:spPr>
        <p:txBody>
          <a:bodyPr/>
          <a:lstStyle/>
          <a:p>
            <a:pPr algn="ctr"/>
            <a:r>
              <a:rPr lang="en-IN" b="1" dirty="0" smtClean="0">
                <a:latin typeface="Times New Roman" panose="02020603050405020304" pitchFamily="18" charset="0"/>
                <a:cs typeface="Times New Roman" panose="02020603050405020304" pitchFamily="18" charset="0"/>
              </a:rPr>
              <a:t>Conclusion</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a:xfrm>
            <a:off x="677334" y="833236"/>
            <a:ext cx="9604189" cy="6242060"/>
          </a:xfrm>
        </p:spPr>
        <p:txBody>
          <a:bodyPr>
            <a:noAutofit/>
          </a:bodyPr>
          <a:lstStyle/>
          <a:p>
            <a:r>
              <a:rPr lang="en-US" sz="1600" dirty="0">
                <a:solidFill>
                  <a:schemeClr val="tx1"/>
                </a:solidFill>
                <a:latin typeface="Times New Roman" panose="02020603050405020304" pitchFamily="18" charset="0"/>
                <a:cs typeface="Times New Roman" panose="02020603050405020304" pitchFamily="18" charset="0"/>
              </a:rPr>
              <a:t>Patient satisfaction is crucial for the quality of the healthcare system. Complete satisfaction is rare, and difficult to measure precisely.</a:t>
            </a:r>
          </a:p>
          <a:p>
            <a:r>
              <a:rPr lang="en-US" sz="1600" dirty="0">
                <a:solidFill>
                  <a:schemeClr val="tx1"/>
                </a:solidFill>
                <a:latin typeface="Times New Roman" panose="02020603050405020304" pitchFamily="18" charset="0"/>
                <a:cs typeface="Times New Roman" panose="02020603050405020304" pitchFamily="18" charset="0"/>
              </a:rPr>
              <a:t>This three-month study at </a:t>
            </a:r>
            <a:r>
              <a:rPr lang="en-US" sz="1600" dirty="0" smtClean="0">
                <a:solidFill>
                  <a:schemeClr val="tx1"/>
                </a:solidFill>
                <a:latin typeface="Times New Roman" panose="02020603050405020304" pitchFamily="18" charset="0"/>
                <a:cs typeface="Times New Roman" panose="02020603050405020304" pitchFamily="18" charset="0"/>
              </a:rPr>
              <a:t>Primus Super Specialty Hospital, New Delhi aimed </a:t>
            </a:r>
            <a:r>
              <a:rPr lang="en-US" sz="1600" dirty="0">
                <a:solidFill>
                  <a:schemeClr val="tx1"/>
                </a:solidFill>
                <a:latin typeface="Times New Roman" panose="02020603050405020304" pitchFamily="18" charset="0"/>
                <a:cs typeface="Times New Roman" panose="02020603050405020304" pitchFamily="18" charset="0"/>
              </a:rPr>
              <a:t>to assess patient satisfaction and its </a:t>
            </a:r>
            <a:r>
              <a:rPr lang="en-US" sz="1600" dirty="0" smtClean="0">
                <a:solidFill>
                  <a:schemeClr val="tx1"/>
                </a:solidFill>
                <a:latin typeface="Times New Roman" panose="02020603050405020304" pitchFamily="18" charset="0"/>
                <a:cs typeface="Times New Roman" panose="02020603050405020304" pitchFamily="18" charset="0"/>
              </a:rPr>
              <a:t>association </a:t>
            </a:r>
            <a:r>
              <a:rPr lang="en-US" sz="1600" dirty="0">
                <a:solidFill>
                  <a:schemeClr val="tx1"/>
                </a:solidFill>
                <a:latin typeface="Times New Roman" panose="02020603050405020304" pitchFamily="18" charset="0"/>
                <a:cs typeface="Times New Roman" panose="02020603050405020304" pitchFamily="18" charset="0"/>
              </a:rPr>
              <a:t>with age, sex, education, status, length of stay, and previous hospitalization experiences. A pilot study identified key variables for the survey, which included 15 questions rated on a 5-point scale. </a:t>
            </a:r>
            <a:r>
              <a:rPr lang="en-US" sz="1600" dirty="0" smtClean="0">
                <a:solidFill>
                  <a:schemeClr val="tx1"/>
                </a:solidFill>
                <a:latin typeface="Times New Roman" panose="02020603050405020304" pitchFamily="18" charset="0"/>
                <a:cs typeface="Times New Roman" panose="02020603050405020304" pitchFamily="18" charset="0"/>
              </a:rPr>
              <a:t>120 </a:t>
            </a:r>
            <a:r>
              <a:rPr lang="en-US" sz="1600" dirty="0">
                <a:solidFill>
                  <a:schemeClr val="tx1"/>
                </a:solidFill>
                <a:latin typeface="Times New Roman" panose="02020603050405020304" pitchFamily="18" charset="0"/>
                <a:cs typeface="Times New Roman" panose="02020603050405020304" pitchFamily="18" charset="0"/>
              </a:rPr>
              <a:t>patients from different socio-economic backgrounds participated.</a:t>
            </a:r>
          </a:p>
          <a:p>
            <a:pPr marL="0" indent="0">
              <a:buNone/>
            </a:pPr>
            <a:r>
              <a:rPr lang="en-US" sz="1600" dirty="0" smtClean="0">
                <a:solidFill>
                  <a:schemeClr val="tx1"/>
                </a:solidFill>
                <a:latin typeface="Times New Roman" panose="02020603050405020304" pitchFamily="18" charset="0"/>
                <a:cs typeface="Times New Roman" panose="02020603050405020304" pitchFamily="18" charset="0"/>
              </a:rPr>
              <a:t>       The </a:t>
            </a:r>
            <a:r>
              <a:rPr lang="en-US" sz="1600" dirty="0">
                <a:solidFill>
                  <a:schemeClr val="tx1"/>
                </a:solidFill>
                <a:latin typeface="Times New Roman" panose="02020603050405020304" pitchFamily="18" charset="0"/>
                <a:cs typeface="Times New Roman" panose="02020603050405020304" pitchFamily="18" charset="0"/>
              </a:rPr>
              <a:t>findings showed overall good satisfaction:</a:t>
            </a:r>
          </a:p>
          <a:p>
            <a:r>
              <a:rPr lang="en-US" sz="1600" dirty="0">
                <a:solidFill>
                  <a:schemeClr val="tx1"/>
                </a:solidFill>
                <a:latin typeface="Times New Roman" panose="02020603050405020304" pitchFamily="18" charset="0"/>
                <a:cs typeface="Times New Roman" panose="02020603050405020304" pitchFamily="18" charset="0"/>
              </a:rPr>
              <a:t>Older patients were more satisfied than younger ones.</a:t>
            </a:r>
          </a:p>
          <a:p>
            <a:r>
              <a:rPr lang="en-US" sz="1600" dirty="0">
                <a:solidFill>
                  <a:schemeClr val="tx1"/>
                </a:solidFill>
                <a:latin typeface="Times New Roman" panose="02020603050405020304" pitchFamily="18" charset="0"/>
                <a:cs typeface="Times New Roman" panose="02020603050405020304" pitchFamily="18" charset="0"/>
              </a:rPr>
              <a:t>Lower status patients were less satisfied with admissions.</a:t>
            </a:r>
          </a:p>
          <a:p>
            <a:r>
              <a:rPr lang="en-US" sz="1600" dirty="0">
                <a:solidFill>
                  <a:schemeClr val="tx1"/>
                </a:solidFill>
                <a:latin typeface="Times New Roman" panose="02020603050405020304" pitchFamily="18" charset="0"/>
                <a:cs typeface="Times New Roman" panose="02020603050405020304" pitchFamily="18" charset="0"/>
              </a:rPr>
              <a:t>Patients with previous hospitalizations had higher reception satisfaction.</a:t>
            </a:r>
          </a:p>
          <a:p>
            <a:r>
              <a:rPr lang="en-US" sz="1600" dirty="0">
                <a:solidFill>
                  <a:schemeClr val="tx1"/>
                </a:solidFill>
                <a:latin typeface="Times New Roman" panose="02020603050405020304" pitchFamily="18" charset="0"/>
                <a:cs typeface="Times New Roman" panose="02020603050405020304" pitchFamily="18" charset="0"/>
              </a:rPr>
              <a:t>Nursing care received high satisfaction.</a:t>
            </a:r>
          </a:p>
          <a:p>
            <a:r>
              <a:rPr lang="en-US" sz="1600" dirty="0">
                <a:solidFill>
                  <a:schemeClr val="tx1"/>
                </a:solidFill>
                <a:latin typeface="Times New Roman" panose="02020603050405020304" pitchFamily="18" charset="0"/>
                <a:cs typeface="Times New Roman" panose="02020603050405020304" pitchFamily="18" charset="0"/>
              </a:rPr>
              <a:t>Higher education correlated with better treatment satisfaction.</a:t>
            </a:r>
          </a:p>
          <a:p>
            <a:r>
              <a:rPr lang="en-US" sz="1600" dirty="0">
                <a:solidFill>
                  <a:schemeClr val="tx1"/>
                </a:solidFill>
                <a:latin typeface="Times New Roman" panose="02020603050405020304" pitchFamily="18" charset="0"/>
                <a:cs typeface="Times New Roman" panose="02020603050405020304" pitchFamily="18" charset="0"/>
              </a:rPr>
              <a:t>Acutely ill patients were more satisfied with treatment than chronically ill patients.</a:t>
            </a:r>
          </a:p>
          <a:p>
            <a:r>
              <a:rPr lang="en-US" sz="1600" dirty="0">
                <a:solidFill>
                  <a:schemeClr val="tx1"/>
                </a:solidFill>
                <a:latin typeface="Times New Roman" panose="02020603050405020304" pitchFamily="18" charset="0"/>
                <a:cs typeface="Times New Roman" panose="02020603050405020304" pitchFamily="18" charset="0"/>
              </a:rPr>
              <a:t>Higher status groups were more satisfied with the information provided about their ailments.</a:t>
            </a:r>
          </a:p>
          <a:p>
            <a:r>
              <a:rPr lang="en-US" sz="1600" dirty="0">
                <a:solidFill>
                  <a:schemeClr val="tx1"/>
                </a:solidFill>
                <a:latin typeface="Times New Roman" panose="02020603050405020304" pitchFamily="18" charset="0"/>
                <a:cs typeface="Times New Roman" panose="02020603050405020304" pitchFamily="18" charset="0"/>
              </a:rPr>
              <a:t>Longer hospital stays led to more dissatisfaction with treatment and information.</a:t>
            </a:r>
          </a:p>
          <a:p>
            <a:r>
              <a:rPr lang="en-US" sz="1600" dirty="0">
                <a:solidFill>
                  <a:schemeClr val="tx1"/>
                </a:solidFill>
                <a:latin typeface="Times New Roman" panose="02020603050405020304" pitchFamily="18" charset="0"/>
                <a:cs typeface="Times New Roman" panose="02020603050405020304" pitchFamily="18" charset="0"/>
              </a:rPr>
              <a:t>Dissatisfaction was mainly due to food, doctor behavior, and lower-level staff behavior.</a:t>
            </a:r>
          </a:p>
          <a:p>
            <a:r>
              <a:rPr lang="en-US" sz="1600" dirty="0">
                <a:solidFill>
                  <a:schemeClr val="tx1"/>
                </a:solidFill>
                <a:latin typeface="Times New Roman" panose="02020603050405020304" pitchFamily="18" charset="0"/>
                <a:cs typeface="Times New Roman" panose="02020603050405020304" pitchFamily="18" charset="0"/>
              </a:rPr>
              <a:t>The study indicated high satisfaction with the medical treatment (cure aspects), but highlighted the need to improve supportive services (care aspects).</a:t>
            </a:r>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19617" cy="809422"/>
          </a:xfrm>
          <a:prstGeom prst="rect">
            <a:avLst/>
          </a:prstGeom>
        </p:spPr>
      </p:pic>
    </p:spTree>
    <p:extLst>
      <p:ext uri="{BB962C8B-B14F-4D97-AF65-F5344CB8AC3E}">
        <p14:creationId xmlns:p14="http://schemas.microsoft.com/office/powerpoint/2010/main" val="1917216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CEC-B205-D614-ACFB-9620DEF0A59E}"/>
              </a:ext>
            </a:extLst>
          </p:cNvPr>
          <p:cNvSpPr>
            <a:spLocks noGrp="1"/>
          </p:cNvSpPr>
          <p:nvPr>
            <p:ph type="title"/>
          </p:nvPr>
        </p:nvSpPr>
        <p:spPr>
          <a:xfrm>
            <a:off x="772868" y="159756"/>
            <a:ext cx="8596668" cy="1329899"/>
          </a:xfrm>
        </p:spPr>
        <p:txBody>
          <a:bodyPr/>
          <a:lstStyle/>
          <a:p>
            <a:pPr algn="ctr"/>
            <a:r>
              <a:rPr lang="en-IN" b="1" dirty="0" smtClean="0">
                <a:latin typeface="Times New Roman" panose="02020603050405020304" pitchFamily="18" charset="0"/>
                <a:cs typeface="Times New Roman" panose="02020603050405020304" pitchFamily="18" charset="0"/>
              </a:rPr>
              <a:t>References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E6CD5A5-350C-07B1-88E3-70F677EEF1DB}"/>
              </a:ext>
            </a:extLst>
          </p:cNvPr>
          <p:cNvSpPr>
            <a:spLocks noGrp="1"/>
          </p:cNvSpPr>
          <p:nvPr>
            <p:ph idx="1"/>
          </p:nvPr>
        </p:nvSpPr>
        <p:spPr>
          <a:xfrm>
            <a:off x="677334" y="824705"/>
            <a:ext cx="8596668" cy="3880773"/>
          </a:xfrm>
        </p:spPr>
        <p:txBody>
          <a:bodyPr>
            <a:noAutofit/>
          </a:bodyPr>
          <a:lstStyle/>
          <a:p>
            <a:r>
              <a:rPr lang="en-US" sz="1600" dirty="0">
                <a:latin typeface="Times New Roman" panose="02020603050405020304" pitchFamily="18" charset="0"/>
                <a:cs typeface="Times New Roman" panose="02020603050405020304" pitchFamily="18" charset="0"/>
              </a:rPr>
              <a:t>Awasthi NM. Assessment of hospital services and patient reactions proceeding of workshop of patient satisfaction: Key of success hospital and health services. Indian soc of Health Administrators, Bangalore, 1993 2. Baker R Development of questionnaires to access patient’s satisfaction with consultation in general practice. Brit J </a:t>
            </a:r>
            <a:r>
              <a:rPr lang="en-US" sz="1600" dirty="0" err="1">
                <a:latin typeface="Times New Roman" panose="02020603050405020304" pitchFamily="18" charset="0"/>
                <a:cs typeface="Times New Roman" panose="02020603050405020304" pitchFamily="18" charset="0"/>
              </a:rPr>
              <a:t>Genparct</a:t>
            </a:r>
            <a:r>
              <a:rPr lang="en-US" sz="1600" dirty="0">
                <a:latin typeface="Times New Roman" panose="02020603050405020304" pitchFamily="18" charset="0"/>
                <a:cs typeface="Times New Roman" panose="02020603050405020304" pitchFamily="18" charset="0"/>
              </a:rPr>
              <a:t>: 40: 487-90 3. Bhatia A.K. Patient perceptions of needs and problems in., hospital setup International J of health Education, Geneva, 1971:19:3 4. Blanchard CG, </a:t>
            </a:r>
            <a:r>
              <a:rPr lang="en-US" sz="1600" dirty="0" err="1">
                <a:latin typeface="Times New Roman" panose="02020603050405020304" pitchFamily="18" charset="0"/>
                <a:cs typeface="Times New Roman" panose="02020603050405020304" pitchFamily="18" charset="0"/>
              </a:rPr>
              <a:t>Labrecque</a:t>
            </a:r>
            <a:r>
              <a:rPr lang="en-US" sz="1600" dirty="0">
                <a:latin typeface="Times New Roman" panose="02020603050405020304" pitchFamily="18" charset="0"/>
                <a:cs typeface="Times New Roman" panose="02020603050405020304" pitchFamily="18" charset="0"/>
              </a:rPr>
              <a:t> MS, </a:t>
            </a:r>
            <a:r>
              <a:rPr lang="en-US" sz="1600" dirty="0" err="1">
                <a:latin typeface="Times New Roman" panose="02020603050405020304" pitchFamily="18" charset="0"/>
                <a:cs typeface="Times New Roman" panose="02020603050405020304" pitchFamily="18" charset="0"/>
              </a:rPr>
              <a:t>Ruchdeschel</a:t>
            </a:r>
            <a:r>
              <a:rPr lang="en-US" sz="1600" dirty="0">
                <a:latin typeface="Times New Roman" panose="02020603050405020304" pitchFamily="18" charset="0"/>
                <a:cs typeface="Times New Roman" panose="02020603050405020304" pitchFamily="18" charset="0"/>
              </a:rPr>
              <a:t> JC et al. information and decision making preferences of hospitalized adult cancer patients. Coc Science Med. 1988:27:1139 5. Boles M. Thomas TH. Longitudinal analysis of patient satisfaction among medical beneficiaries in different models of health maintenance organization and free for service card J health service management research, 1992; 5(3): 198 6. </a:t>
            </a:r>
            <a:r>
              <a:rPr lang="en-US" sz="1600" dirty="0" err="1">
                <a:latin typeface="Times New Roman" panose="02020603050405020304" pitchFamily="18" charset="0"/>
                <a:cs typeface="Times New Roman" panose="02020603050405020304" pitchFamily="18" charset="0"/>
              </a:rPr>
              <a:t>Bollan</a:t>
            </a:r>
            <a:r>
              <a:rPr lang="en-US" sz="1600" dirty="0">
                <a:latin typeface="Times New Roman" panose="02020603050405020304" pitchFamily="18" charset="0"/>
                <a:cs typeface="Times New Roman" panose="02020603050405020304" pitchFamily="18" charset="0"/>
              </a:rPr>
              <a:t> M, McCarthy M, Modell M. patients assessment of out of hours care in general practice: BMJ, 1988: 296:829: 32 7. </a:t>
            </a:r>
            <a:r>
              <a:rPr lang="en-US" sz="1600" dirty="0" err="1">
                <a:latin typeface="Times New Roman" panose="02020603050405020304" pitchFamily="18" charset="0"/>
                <a:cs typeface="Times New Roman" panose="02020603050405020304" pitchFamily="18" charset="0"/>
              </a:rPr>
              <a:t>Bteslau</a:t>
            </a:r>
            <a:r>
              <a:rPr lang="en-US" sz="1600" dirty="0">
                <a:latin typeface="Times New Roman" panose="02020603050405020304" pitchFamily="18" charset="0"/>
                <a:cs typeface="Times New Roman" panose="02020603050405020304" pitchFamily="18" charset="0"/>
              </a:rPr>
              <a:t> N, </a:t>
            </a:r>
            <a:r>
              <a:rPr lang="en-US" sz="1600" dirty="0" err="1">
                <a:latin typeface="Times New Roman" panose="02020603050405020304" pitchFamily="18" charset="0"/>
                <a:cs typeface="Times New Roman" panose="02020603050405020304" pitchFamily="18" charset="0"/>
              </a:rPr>
              <a:t>Mormer</a:t>
            </a:r>
            <a:r>
              <a:rPr lang="en-US" sz="1600" dirty="0">
                <a:latin typeface="Times New Roman" panose="02020603050405020304" pitchFamily="18" charset="0"/>
                <a:cs typeface="Times New Roman" panose="02020603050405020304" pitchFamily="18" charset="0"/>
              </a:rPr>
              <a:t> EA Seeing the same </a:t>
            </a:r>
            <a:r>
              <a:rPr lang="en-US" sz="1600" dirty="0" err="1">
                <a:latin typeface="Times New Roman" panose="02020603050405020304" pitchFamily="18" charset="0"/>
                <a:cs typeface="Times New Roman" panose="02020603050405020304" pitchFamily="18" charset="0"/>
              </a:rPr>
              <a:t>docior</a:t>
            </a:r>
            <a:r>
              <a:rPr lang="en-US" sz="1600" dirty="0">
                <a:latin typeface="Times New Roman" panose="02020603050405020304" pitchFamily="18" charset="0"/>
                <a:cs typeface="Times New Roman" panose="02020603050405020304" pitchFamily="18" charset="0"/>
              </a:rPr>
              <a:t> L. determinates of satisfaction with specialty care tor disabled children. Med Care. 1981:19:171 8. </a:t>
            </a:r>
            <a:r>
              <a:rPr lang="en-US" sz="1600" dirty="0" err="1">
                <a:latin typeface="Times New Roman" panose="02020603050405020304" pitchFamily="18" charset="0"/>
                <a:cs typeface="Times New Roman" panose="02020603050405020304" pitchFamily="18" charset="0"/>
              </a:rPr>
              <a:t>Budhraja</a:t>
            </a:r>
            <a:r>
              <a:rPr lang="en-US" sz="1600" dirty="0">
                <a:latin typeface="Times New Roman" panose="02020603050405020304" pitchFamily="18" charset="0"/>
                <a:cs typeface="Times New Roman" panose="02020603050405020304" pitchFamily="18" charset="0"/>
              </a:rPr>
              <a:t> SK, </a:t>
            </a:r>
            <a:r>
              <a:rPr lang="en-US" sz="1600" dirty="0" err="1">
                <a:latin typeface="Times New Roman" panose="02020603050405020304" pitchFamily="18" charset="0"/>
                <a:cs typeface="Times New Roman" panose="02020603050405020304" pitchFamily="18" charset="0"/>
              </a:rPr>
              <a:t>Vimalnjit</a:t>
            </a:r>
            <a:r>
              <a:rPr lang="en-US" sz="1600" dirty="0">
                <a:latin typeface="Times New Roman" panose="02020603050405020304" pitchFamily="18" charset="0"/>
                <a:cs typeface="Times New Roman" panose="02020603050405020304" pitchFamily="18" charset="0"/>
              </a:rPr>
              <a:t> R. Opinion of hospitalized patients regarding standard of medical care in a military hospital. Armed Forces Medical journals, New Delhi, 1972:2: 545-560 9. </a:t>
            </a:r>
            <a:r>
              <a:rPr lang="en-US" sz="1600" dirty="0" err="1">
                <a:latin typeface="Times New Roman" panose="02020603050405020304" pitchFamily="18" charset="0"/>
                <a:cs typeface="Times New Roman" panose="02020603050405020304" pitchFamily="18" charset="0"/>
              </a:rPr>
              <a:t>Bullert</a:t>
            </a:r>
            <a:r>
              <a:rPr lang="en-US" sz="1600" dirty="0">
                <a:latin typeface="Times New Roman" panose="02020603050405020304" pitchFamily="18" charset="0"/>
                <a:cs typeface="Times New Roman" panose="02020603050405020304" pitchFamily="18" charset="0"/>
              </a:rPr>
              <a:t> MK, </a:t>
            </a:r>
            <a:r>
              <a:rPr lang="en-US" sz="1600" dirty="0" err="1">
                <a:latin typeface="Times New Roman" panose="02020603050405020304" pitchFamily="18" charset="0"/>
                <a:cs typeface="Times New Roman" panose="02020603050405020304" pitchFamily="18" charset="0"/>
              </a:rPr>
              <a:t>uller</a:t>
            </a:r>
            <a:r>
              <a:rPr lang="en-US" sz="1600" dirty="0">
                <a:latin typeface="Times New Roman" panose="02020603050405020304" pitchFamily="18" charset="0"/>
                <a:cs typeface="Times New Roman" panose="02020603050405020304" pitchFamily="18" charset="0"/>
              </a:rPr>
              <a:t> D, Physicians communications style any health care satisfaction. J. Health Soc has, 1987:28:375 10. Campbell DT. Fiske DW. Convergent and discriminate validations by the multi-trait multi methods matrix Psychological Bull, 1959:56:81-105 11. Carey R. </a:t>
            </a:r>
            <a:r>
              <a:rPr lang="en-US" sz="1600" dirty="0" err="1">
                <a:latin typeface="Times New Roman" panose="02020603050405020304" pitchFamily="18" charset="0"/>
                <a:cs typeface="Times New Roman" panose="02020603050405020304" pitchFamily="18" charset="0"/>
              </a:rPr>
              <a:t>Provasac</a:t>
            </a:r>
            <a:r>
              <a:rPr lang="en-US" sz="1600" dirty="0">
                <a:latin typeface="Times New Roman" panose="02020603050405020304" pitchFamily="18" charset="0"/>
                <a:cs typeface="Times New Roman" panose="02020603050405020304" pitchFamily="18" charset="0"/>
              </a:rPr>
              <a:t> E. Using patient information to identify areas for service improvement. Health care management Rev, 1982:7:43-48 12. Cart Wright A. Human relation and hospital care, London: Rutledge and </a:t>
            </a:r>
            <a:r>
              <a:rPr lang="en-US" sz="1600" dirty="0" err="1">
                <a:latin typeface="Times New Roman" panose="02020603050405020304" pitchFamily="18" charset="0"/>
                <a:cs typeface="Times New Roman" panose="02020603050405020304" pitchFamily="18" charset="0"/>
              </a:rPr>
              <a:t>Kegon</a:t>
            </a:r>
            <a:r>
              <a:rPr lang="en-US" sz="1600" dirty="0">
                <a:latin typeface="Times New Roman" panose="02020603050405020304" pitchFamily="18" charset="0"/>
                <a:cs typeface="Times New Roman" panose="02020603050405020304" pitchFamily="18" charset="0"/>
              </a:rPr>
              <a:t> Paul, 1 964, 203-205</a:t>
            </a:r>
            <a:endParaRPr lang="en-IN" sz="1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65778F48-EED0-0966-D30D-CA2F4B9E882F}"/>
              </a:ext>
            </a:extLst>
          </p:cNvPr>
          <p:cNvSpPr>
            <a:spLocks noGrp="1"/>
          </p:cNvSpPr>
          <p:nvPr>
            <p:ph type="sldNum" sz="quarter" idx="12"/>
          </p:nvPr>
        </p:nvSpPr>
        <p:spPr/>
        <p:txBody>
          <a:bodyPr/>
          <a:lstStyle/>
          <a:p>
            <a:fld id="{26AD20E6-394B-4DF0-96A5-9647FF39C943}" type="slidenum">
              <a:rPr lang="en-IN" smtClean="0"/>
              <a:t>18</a:t>
            </a:fld>
            <a:endParaRPr lang="en-IN"/>
          </a:p>
        </p:txBody>
      </p:sp>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xmlns=""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xmlns=""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Mentor Approval</a:t>
            </a:r>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86109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B27019A-DBE3-DD9F-379F-7EBC515DB707}"/>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Content Placeholder 5" descr="Related image"/>
          <p:cNvPicPr>
            <a:picLocks noGrp="1"/>
          </p:cNvPicPr>
          <p:nvPr>
            <p:ph idx="1"/>
          </p:nvPr>
        </p:nvPicPr>
        <p:blipFill>
          <a:blip r:embed="rId2" cstate="print"/>
          <a:srcRect/>
          <a:stretch>
            <a:fillRect/>
          </a:stretch>
        </p:blipFill>
        <p:spPr bwMode="auto">
          <a:xfrm>
            <a:off x="532263" y="1241946"/>
            <a:ext cx="8993874" cy="4800080"/>
          </a:xfrm>
          <a:prstGeom prst="rect">
            <a:avLst/>
          </a:prstGeom>
          <a:noFill/>
          <a:ln w="9525">
            <a:noFill/>
            <a:miter lim="800000"/>
            <a:headEnd/>
            <a:tailEnd/>
          </a:ln>
        </p:spPr>
      </p:pic>
    </p:spTree>
    <p:extLst>
      <p:ext uri="{BB962C8B-B14F-4D97-AF65-F5344CB8AC3E}">
        <p14:creationId xmlns:p14="http://schemas.microsoft.com/office/powerpoint/2010/main" val="233393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a:xfrm>
            <a:off x="30707" y="658292"/>
            <a:ext cx="10515600" cy="735880"/>
          </a:xfrm>
        </p:spPr>
        <p:txBody>
          <a:bodyPr>
            <a:normAutofit/>
          </a:bodyPr>
          <a:lstStyle/>
          <a:p>
            <a:pPr algn="ctr"/>
            <a:r>
              <a:rPr lang="en-IN" b="1"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a:xfrm>
            <a:off x="30707" y="1754565"/>
            <a:ext cx="10003809" cy="2747963"/>
          </a:xfrm>
        </p:spPr>
        <p:txBody>
          <a:bodyPr>
            <a:normAutofit/>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This study aims to evaluate patient satisfaction levels at the </a:t>
            </a:r>
            <a:r>
              <a:rPr lang="en-US" sz="2400" dirty="0" smtClean="0">
                <a:solidFill>
                  <a:schemeClr val="tx1"/>
                </a:solidFill>
                <a:latin typeface="Times New Roman" panose="02020603050405020304" pitchFamily="18" charset="0"/>
                <a:cs typeface="Times New Roman" panose="02020603050405020304" pitchFamily="18" charset="0"/>
              </a:rPr>
              <a:t>Primus super specialty hospital, </a:t>
            </a:r>
            <a:r>
              <a:rPr lang="en-US" sz="2400" dirty="0">
                <a:solidFill>
                  <a:schemeClr val="tx1"/>
                </a:solidFill>
                <a:latin typeface="Times New Roman" panose="02020603050405020304" pitchFamily="18" charset="0"/>
                <a:cs typeface="Times New Roman" panose="02020603050405020304" pitchFamily="18" charset="0"/>
              </a:rPr>
              <a:t>encompassing various aspects of healthcare delivery such as infrastructure, service quality, and patient care. This research will identify key areas for improvement in patient experience, guiding future enhancements in healthcare management and patient care.</a:t>
            </a: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Objectives of </a:t>
            </a:r>
            <a:r>
              <a:rPr lang="en-IN" b="1" dirty="0" smtClean="0">
                <a:latin typeface="Times New Roman" panose="02020603050405020304" pitchFamily="18" charset="0"/>
                <a:cs typeface="Times New Roman" panose="02020603050405020304" pitchFamily="18" charset="0"/>
              </a:rPr>
              <a:t>the </a:t>
            </a:r>
            <a:r>
              <a:rPr lang="en-IN" b="1" dirty="0">
                <a:latin typeface="Times New Roman" panose="02020603050405020304" pitchFamily="18" charset="0"/>
                <a:cs typeface="Times New Roman" panose="02020603050405020304" pitchFamily="18" charset="0"/>
              </a:rPr>
              <a:t>Study</a:t>
            </a:r>
          </a:p>
        </p:txBody>
      </p:sp>
      <p:sp>
        <p:nvSpPr>
          <p:cNvPr id="3" name="Content Placeholder 2">
            <a:extLst>
              <a:ext uri="{FF2B5EF4-FFF2-40B4-BE49-F238E27FC236}">
                <a16:creationId xmlns:a16="http://schemas.microsoft.com/office/drawing/2014/main" xmlns="" id="{8C6D7DE2-7518-3B77-F975-509EE81FC92A}"/>
              </a:ext>
            </a:extLst>
          </p:cNvPr>
          <p:cNvSpPr>
            <a:spLocks noGrp="1"/>
          </p:cNvSpPr>
          <p:nvPr>
            <p:ph idx="1"/>
          </p:nvPr>
        </p:nvSpPr>
        <p:spPr/>
        <p:txBody>
          <a:bodyPr>
            <a:normAutofit/>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Present research study was undertaken on inpatients with the following objectives:</a:t>
            </a:r>
          </a:p>
          <a:p>
            <a:r>
              <a:rPr lang="en-US" dirty="0">
                <a:solidFill>
                  <a:schemeClr val="tx1"/>
                </a:solidFill>
                <a:latin typeface="Times New Roman" panose="02020603050405020304" pitchFamily="18" charset="0"/>
                <a:cs typeface="Times New Roman" panose="02020603050405020304" pitchFamily="18" charset="0"/>
              </a:rPr>
              <a:t>To study the standards of hospital services covering all aspects of care and facilities provided in the wards from the perspective of the in-patients.</a:t>
            </a:r>
          </a:p>
          <a:p>
            <a:r>
              <a:rPr lang="en-US" dirty="0">
                <a:solidFill>
                  <a:schemeClr val="tx1"/>
                </a:solidFill>
                <a:latin typeface="Times New Roman" panose="02020603050405020304" pitchFamily="18" charset="0"/>
                <a:cs typeface="Times New Roman" panose="02020603050405020304" pitchFamily="18" charset="0"/>
              </a:rPr>
              <a:t>To study the satisfaction with various services &amp; care and overall level </a:t>
            </a:r>
            <a:r>
              <a:rPr lang="en-US" dirty="0" smtClean="0">
                <a:solidFill>
                  <a:schemeClr val="tx1"/>
                </a:solidFill>
                <a:latin typeface="Times New Roman" panose="02020603050405020304" pitchFamily="18" charset="0"/>
                <a:cs typeface="Times New Roman" panose="02020603050405020304" pitchFamily="18" charset="0"/>
              </a:rPr>
              <a:t>of indoor </a:t>
            </a:r>
            <a:r>
              <a:rPr lang="en-US" dirty="0">
                <a:solidFill>
                  <a:schemeClr val="tx1"/>
                </a:solidFill>
                <a:latin typeface="Times New Roman" panose="02020603050405020304" pitchFamily="18" charset="0"/>
                <a:cs typeface="Times New Roman" panose="02020603050405020304" pitchFamily="18" charset="0"/>
              </a:rPr>
              <a:t>patient satisfaction.</a:t>
            </a:r>
          </a:p>
          <a:p>
            <a:r>
              <a:rPr lang="en-US" dirty="0">
                <a:solidFill>
                  <a:schemeClr val="tx1"/>
                </a:solidFill>
                <a:latin typeface="Times New Roman" panose="02020603050405020304" pitchFamily="18" charset="0"/>
                <a:cs typeface="Times New Roman" panose="02020603050405020304" pitchFamily="18" charset="0"/>
              </a:rPr>
              <a:t>To find out the factors affecting patient satisfaction.</a:t>
            </a:r>
          </a:p>
          <a:p>
            <a:r>
              <a:rPr lang="en-US" dirty="0">
                <a:solidFill>
                  <a:schemeClr val="tx1"/>
                </a:solidFill>
                <a:latin typeface="Times New Roman" panose="02020603050405020304" pitchFamily="18" charset="0"/>
                <a:cs typeface="Times New Roman" panose="02020603050405020304" pitchFamily="18" charset="0"/>
              </a:rPr>
              <a:t>To assess the most satisfactory and unsatisfactory service of the hospital.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To </a:t>
            </a:r>
            <a:r>
              <a:rPr lang="en-US" dirty="0">
                <a:solidFill>
                  <a:schemeClr val="tx1"/>
                </a:solidFill>
                <a:latin typeface="Times New Roman" panose="02020603050405020304" pitchFamily="18" charset="0"/>
                <a:cs typeface="Times New Roman" panose="02020603050405020304" pitchFamily="18" charset="0"/>
              </a:rPr>
              <a:t>suggest ways and means of improving patient satisfaction in the wards.</a:t>
            </a:r>
          </a:p>
          <a:p>
            <a:pPr algn="l">
              <a:buFont typeface="Arial" panose="020B0604020202020204" pitchFamily="34" charset="0"/>
              <a:buChar char="•"/>
            </a:pP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xmlns=""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Methodology </a:t>
            </a:r>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Study Area: </a:t>
            </a:r>
            <a:r>
              <a:rPr lang="en-US" dirty="0" smtClean="0">
                <a:solidFill>
                  <a:schemeClr val="tx1"/>
                </a:solidFill>
                <a:latin typeface="Times New Roman" panose="02020603050405020304" pitchFamily="18" charset="0"/>
                <a:cs typeface="Times New Roman" panose="02020603050405020304" pitchFamily="18" charset="0"/>
              </a:rPr>
              <a:t>Primus Super spatiality Hospital, Chanakypuri, New Delhi with </a:t>
            </a:r>
            <a:r>
              <a:rPr lang="en-US" dirty="0">
                <a:solidFill>
                  <a:schemeClr val="tx1"/>
                </a:solidFill>
                <a:latin typeface="Times New Roman" panose="02020603050405020304" pitchFamily="18" charset="0"/>
                <a:cs typeface="Times New Roman" panose="02020603050405020304" pitchFamily="18" charset="0"/>
              </a:rPr>
              <a:t>its diverse outpatient facilities and multispecialty service departments. </a:t>
            </a:r>
          </a:p>
          <a:p>
            <a:r>
              <a:rPr lang="en-US" dirty="0">
                <a:solidFill>
                  <a:schemeClr val="tx1"/>
                </a:solidFill>
                <a:latin typeface="Times New Roman" panose="02020603050405020304" pitchFamily="18" charset="0"/>
                <a:cs typeface="Times New Roman" panose="02020603050405020304" pitchFamily="18" charset="0"/>
              </a:rPr>
              <a:t>Study Population: Patients receiving </a:t>
            </a:r>
            <a:r>
              <a:rPr lang="en-US" dirty="0" smtClean="0">
                <a:solidFill>
                  <a:schemeClr val="tx1"/>
                </a:solidFill>
                <a:latin typeface="Times New Roman" panose="02020603050405020304" pitchFamily="18" charset="0"/>
                <a:cs typeface="Times New Roman" panose="02020603050405020304" pitchFamily="18" charset="0"/>
              </a:rPr>
              <a:t>inpatient </a:t>
            </a:r>
            <a:r>
              <a:rPr lang="en-US" dirty="0">
                <a:solidFill>
                  <a:schemeClr val="tx1"/>
                </a:solidFill>
                <a:latin typeface="Times New Roman" panose="02020603050405020304" pitchFamily="18" charset="0"/>
                <a:cs typeface="Times New Roman" panose="02020603050405020304" pitchFamily="18" charset="0"/>
              </a:rPr>
              <a:t>services within a specified timeframe at the Institute. </a:t>
            </a:r>
          </a:p>
          <a:p>
            <a:r>
              <a:rPr lang="en-US" dirty="0">
                <a:solidFill>
                  <a:schemeClr val="tx1"/>
                </a:solidFill>
                <a:latin typeface="Times New Roman" panose="02020603050405020304" pitchFamily="18" charset="0"/>
                <a:cs typeface="Times New Roman" panose="02020603050405020304" pitchFamily="18" charset="0"/>
              </a:rPr>
              <a:t>Sampling: Stratified random sampling technique </a:t>
            </a:r>
            <a:r>
              <a:rPr lang="en-US" dirty="0" smtClean="0">
                <a:solidFill>
                  <a:schemeClr val="tx1"/>
                </a:solidFill>
                <a:latin typeface="Times New Roman" panose="02020603050405020304" pitchFamily="18" charset="0"/>
                <a:cs typeface="Times New Roman" panose="02020603050405020304" pitchFamily="18" charset="0"/>
              </a:rPr>
              <a:t>has been </a:t>
            </a:r>
            <a:r>
              <a:rPr lang="en-US" dirty="0">
                <a:solidFill>
                  <a:schemeClr val="tx1"/>
                </a:solidFill>
                <a:latin typeface="Times New Roman" panose="02020603050405020304" pitchFamily="18" charset="0"/>
                <a:cs typeface="Times New Roman" panose="02020603050405020304" pitchFamily="18" charset="0"/>
              </a:rPr>
              <a:t>employed to capture a snapshot of patient satisfaction at a single point </a:t>
            </a:r>
            <a:r>
              <a:rPr lang="en-US" dirty="0" smtClean="0">
                <a:solidFill>
                  <a:schemeClr val="tx1"/>
                </a:solidFill>
                <a:latin typeface="Times New Roman" panose="02020603050405020304" pitchFamily="18" charset="0"/>
                <a:cs typeface="Times New Roman" panose="02020603050405020304" pitchFamily="18" charset="0"/>
              </a:rPr>
              <a:t>of </a:t>
            </a:r>
            <a:r>
              <a:rPr lang="en-US" dirty="0">
                <a:solidFill>
                  <a:schemeClr val="tx1"/>
                </a:solidFill>
                <a:latin typeface="Times New Roman" panose="02020603050405020304" pitchFamily="18" charset="0"/>
                <a:cs typeface="Times New Roman" panose="02020603050405020304" pitchFamily="18" charset="0"/>
              </a:rPr>
              <a:t>time. </a:t>
            </a:r>
          </a:p>
          <a:p>
            <a:r>
              <a:rPr lang="en-US" dirty="0" smtClean="0">
                <a:solidFill>
                  <a:schemeClr val="tx1"/>
                </a:solidFill>
                <a:latin typeface="Times New Roman" panose="02020603050405020304" pitchFamily="18" charset="0"/>
                <a:cs typeface="Times New Roman" panose="02020603050405020304" pitchFamily="18" charset="0"/>
              </a:rPr>
              <a:t>Tools </a:t>
            </a:r>
            <a:r>
              <a:rPr lang="en-US" dirty="0">
                <a:solidFill>
                  <a:schemeClr val="tx1"/>
                </a:solidFill>
                <a:latin typeface="Times New Roman" panose="02020603050405020304" pitchFamily="18" charset="0"/>
                <a:cs typeface="Times New Roman" panose="02020603050405020304" pitchFamily="18" charset="0"/>
              </a:rPr>
              <a:t>and Techniques: Patient satisfaction surveys had been distributed, and additional data was gathered through interviews and existing patient records. Data gathering remained neutral to ensure candid </a:t>
            </a:r>
            <a:r>
              <a:rPr lang="en-US" dirty="0" smtClean="0">
                <a:solidFill>
                  <a:schemeClr val="tx1"/>
                </a:solidFill>
                <a:latin typeface="Times New Roman" panose="02020603050405020304" pitchFamily="18" charset="0"/>
                <a:cs typeface="Times New Roman" panose="02020603050405020304" pitchFamily="18" charset="0"/>
              </a:rPr>
              <a:t>responses</a:t>
            </a:r>
          </a:p>
          <a:p>
            <a:r>
              <a:rPr lang="en-US" dirty="0">
                <a:solidFill>
                  <a:schemeClr val="tx1"/>
                </a:solidFill>
                <a:latin typeface="Times New Roman" panose="02020603050405020304" pitchFamily="18" charset="0"/>
                <a:cs typeface="Times New Roman" panose="02020603050405020304" pitchFamily="18" charset="0"/>
              </a:rPr>
              <a:t>Study Design: Descriptive cross sectional study will be employed to capture a snapshot of patient satisfaction at a single point of time. </a:t>
            </a:r>
          </a:p>
          <a:p>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xmlns=""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0964" y="414811"/>
            <a:ext cx="10515600" cy="1325563"/>
          </a:xfrm>
        </p:spPr>
        <p:txBody>
          <a:bodyPr/>
          <a:lstStyle/>
          <a:p>
            <a:r>
              <a:rPr lang="en-US" dirty="0" smtClean="0"/>
              <a:t>         </a:t>
            </a:r>
            <a:r>
              <a:rPr lang="en-US" b="1" dirty="0" smtClean="0">
                <a:latin typeface="Times New Roman" panose="02020603050405020304" pitchFamily="18" charset="0"/>
                <a:cs typeface="Times New Roman" panose="02020603050405020304" pitchFamily="18" charset="0"/>
              </a:rPr>
              <a:t>OBSERVATONS: </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p:txBody>
          <a:bodyPr>
            <a:normAutofit/>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Primus </a:t>
            </a:r>
            <a:r>
              <a:rPr lang="en-US" dirty="0" smtClean="0">
                <a:solidFill>
                  <a:schemeClr val="tx1"/>
                </a:solidFill>
                <a:latin typeface="Times New Roman" panose="02020603050405020304" pitchFamily="18" charset="0"/>
                <a:cs typeface="Times New Roman" panose="02020603050405020304" pitchFamily="18" charset="0"/>
              </a:rPr>
              <a:t>Super Specialty Hospital </a:t>
            </a:r>
            <a:r>
              <a:rPr lang="en-US" dirty="0">
                <a:solidFill>
                  <a:schemeClr val="tx1"/>
                </a:solidFill>
                <a:latin typeface="Times New Roman" panose="02020603050405020304" pitchFamily="18" charset="0"/>
                <a:cs typeface="Times New Roman" panose="02020603050405020304" pitchFamily="18" charset="0"/>
              </a:rPr>
              <a:t>built to the capacity of 200 beds and at present operating with 130 beds is a centrally air-conditioned hospital offering </a:t>
            </a:r>
            <a:r>
              <a:rPr lang="en-US" dirty="0" smtClean="0">
                <a:solidFill>
                  <a:schemeClr val="tx1"/>
                </a:solidFill>
                <a:latin typeface="Times New Roman" panose="02020603050405020304" pitchFamily="18" charset="0"/>
                <a:cs typeface="Times New Roman" panose="02020603050405020304" pitchFamily="18" charset="0"/>
              </a:rPr>
              <a:t>world </a:t>
            </a:r>
            <a:r>
              <a:rPr lang="en-US" dirty="0">
                <a:solidFill>
                  <a:schemeClr val="tx1"/>
                </a:solidFill>
                <a:latin typeface="Times New Roman" panose="02020603050405020304" pitchFamily="18" charset="0"/>
                <a:cs typeface="Times New Roman" panose="02020603050405020304" pitchFamily="18" charset="0"/>
              </a:rPr>
              <a:t>class services in all broad specialties and </a:t>
            </a:r>
            <a:r>
              <a:rPr lang="en-US" dirty="0" smtClean="0">
                <a:solidFill>
                  <a:schemeClr val="tx1"/>
                </a:solidFill>
                <a:latin typeface="Times New Roman" panose="02020603050405020304" pitchFamily="18" charset="0"/>
                <a:cs typeface="Times New Roman" panose="02020603050405020304" pitchFamily="18" charset="0"/>
              </a:rPr>
              <a:t>super specialties</a:t>
            </a:r>
            <a:r>
              <a:rPr lang="en-US" dirty="0">
                <a:solidFill>
                  <a:schemeClr val="tx1"/>
                </a:solidFill>
                <a:latin typeface="Times New Roman" panose="02020603050405020304" pitchFamily="18" charset="0"/>
                <a:cs typeface="Times New Roman" panose="02020603050405020304" pitchFamily="18" charset="0"/>
              </a:rPr>
              <a:t>. </a:t>
            </a:r>
          </a:p>
          <a:p>
            <a:pPr marL="0" indent="0">
              <a:buNone/>
            </a:pPr>
            <a:r>
              <a:rPr lang="en-US" dirty="0">
                <a:solidFill>
                  <a:schemeClr val="tx1"/>
                </a:solidFill>
                <a:latin typeface="Times New Roman" panose="02020603050405020304" pitchFamily="18" charset="0"/>
                <a:cs typeface="Times New Roman" panose="02020603050405020304" pitchFamily="18" charset="0"/>
              </a:rPr>
              <a:t>The study was conducted with the help of a structured questionnaire and interview of the patients. A total </a:t>
            </a:r>
            <a:r>
              <a:rPr lang="en-US" dirty="0" smtClean="0">
                <a:solidFill>
                  <a:schemeClr val="tx1"/>
                </a:solidFill>
                <a:latin typeface="Times New Roman" panose="02020603050405020304" pitchFamily="18" charset="0"/>
                <a:cs typeface="Times New Roman" panose="02020603050405020304" pitchFamily="18" charset="0"/>
              </a:rPr>
              <a:t>120 </a:t>
            </a:r>
            <a:r>
              <a:rPr lang="en-US" dirty="0">
                <a:solidFill>
                  <a:schemeClr val="tx1"/>
                </a:solidFill>
                <a:latin typeface="Times New Roman" panose="02020603050405020304" pitchFamily="18" charset="0"/>
                <a:cs typeface="Times New Roman" panose="02020603050405020304" pitchFamily="18" charset="0"/>
              </a:rPr>
              <a:t>questionnaires were served to randomly selected population of patients. </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454536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a:xfrm>
            <a:off x="423080" y="1460311"/>
            <a:ext cx="11450472" cy="5078602"/>
          </a:xfrm>
        </p:spPr>
        <p:txBody>
          <a:bodyPr>
            <a:normAutofit/>
          </a:bodyPr>
          <a:lstStyle/>
          <a:p>
            <a:pPr marL="0" indent="0">
              <a:buNone/>
            </a:pPr>
            <a:r>
              <a:rPr lang="en-US" dirty="0" smtClean="0">
                <a:solidFill>
                  <a:schemeClr val="tx1"/>
                </a:solidFill>
                <a:latin typeface="Times New Roman" panose="02020603050405020304" pitchFamily="18" charset="0"/>
                <a:cs typeface="Times New Roman" panose="02020603050405020304" pitchFamily="18" charset="0"/>
              </a:rPr>
              <a:t>The sample of 120 patients selected for this study had the following characteristics: </a:t>
            </a: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95903" cy="1268959"/>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046241088"/>
              </p:ext>
            </p:extLst>
          </p:nvPr>
        </p:nvGraphicFramePr>
        <p:xfrm>
          <a:off x="517097" y="2006221"/>
          <a:ext cx="4357612" cy="4692627"/>
        </p:xfrm>
        <a:graphic>
          <a:graphicData uri="http://schemas.openxmlformats.org/drawingml/2006/table">
            <a:tbl>
              <a:tblPr firstRow="1" firstCol="1" lastRow="1" lastCol="1" bandRow="1" bandCol="1">
                <a:tableStyleId>{72833802-FEF1-4C79-8D5D-14CF1EAF98D9}</a:tableStyleId>
              </a:tblPr>
              <a:tblGrid>
                <a:gridCol w="2359042"/>
                <a:gridCol w="598316"/>
                <a:gridCol w="645657"/>
                <a:gridCol w="754597"/>
              </a:tblGrid>
              <a:tr h="534764">
                <a:tc>
                  <a:txBody>
                    <a:bodyPr/>
                    <a:lstStyle/>
                    <a:p>
                      <a:pPr marL="0" marR="0">
                        <a:spcBef>
                          <a:spcPts val="0"/>
                        </a:spcBef>
                        <a:spcAft>
                          <a:spcPts val="0"/>
                        </a:spcAft>
                      </a:pPr>
                      <a:r>
                        <a:rPr lang="en-US" sz="13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15"/>
                        </a:spcBef>
                        <a:spcAft>
                          <a:spcPts val="0"/>
                        </a:spcAft>
                      </a:pPr>
                      <a:r>
                        <a:rPr lang="en-US" sz="1100">
                          <a:effectLst/>
                        </a:rPr>
                        <a:t> </a:t>
                      </a:r>
                      <a:endParaRPr lang="en-US" sz="1000">
                        <a:effectLst/>
                      </a:endParaRPr>
                    </a:p>
                    <a:p>
                      <a:pPr marL="17780" marR="18415" algn="ctr">
                        <a:spcBef>
                          <a:spcPts val="0"/>
                        </a:spcBef>
                        <a:spcAft>
                          <a:spcPts val="0"/>
                        </a:spcAft>
                      </a:pPr>
                      <a:r>
                        <a:rPr lang="en-US" sz="1300">
                          <a:effectLst/>
                        </a:rPr>
                        <a:t>Sample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15"/>
                        </a:spcBef>
                        <a:spcAft>
                          <a:spcPts val="0"/>
                        </a:spcAft>
                      </a:pPr>
                      <a:r>
                        <a:rPr lang="en-US" sz="1100">
                          <a:effectLst/>
                        </a:rPr>
                        <a:t> </a:t>
                      </a:r>
                      <a:endParaRPr lang="en-US" sz="1000">
                        <a:effectLst/>
                      </a:endParaRPr>
                    </a:p>
                    <a:p>
                      <a:pPr marL="36830" marR="0">
                        <a:spcBef>
                          <a:spcPts val="0"/>
                        </a:spcBef>
                        <a:spcAft>
                          <a:spcPts val="0"/>
                        </a:spcAft>
                      </a:pPr>
                      <a:r>
                        <a:rPr lang="en-US" sz="1300">
                          <a:effectLst/>
                        </a:rPr>
                        <a:t>size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15"/>
                        </a:spcBef>
                        <a:spcAft>
                          <a:spcPts val="0"/>
                        </a:spcAft>
                      </a:pPr>
                      <a:r>
                        <a:rPr lang="en-US" sz="1100">
                          <a:effectLst/>
                        </a:rPr>
                        <a:t> </a:t>
                      </a:r>
                      <a:endParaRPr lang="en-US" sz="1000">
                        <a:effectLst/>
                      </a:endParaRPr>
                    </a:p>
                    <a:p>
                      <a:pPr marL="0" marR="27940" algn="r">
                        <a:spcBef>
                          <a:spcPts val="0"/>
                        </a:spcBef>
                        <a:spcAft>
                          <a:spcPts val="0"/>
                        </a:spcAft>
                      </a:pPr>
                      <a:r>
                        <a:rPr lang="en-US" sz="1300">
                          <a:effectLst/>
                        </a:rPr>
                        <a:t>Code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52103">
                <a:tc>
                  <a:txBody>
                    <a:bodyPr/>
                    <a:lstStyle/>
                    <a:p>
                      <a:pPr marL="31750" marR="0">
                        <a:spcBef>
                          <a:spcPts val="205"/>
                        </a:spcBef>
                        <a:spcAft>
                          <a:spcPts val="0"/>
                        </a:spcAft>
                      </a:pPr>
                      <a:r>
                        <a:rPr lang="en-US" sz="1400" dirty="0">
                          <a:effectLst/>
                          <a:latin typeface="Times New Roman" panose="02020603050405020304" pitchFamily="18" charset="0"/>
                          <a:cs typeface="Times New Roman" panose="02020603050405020304" pitchFamily="18" charset="0"/>
                        </a:rPr>
                        <a:t>Age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881">
                <a:tc>
                  <a:txBody>
                    <a:bodyPr/>
                    <a:lstStyle/>
                    <a:p>
                      <a:pPr marL="31750" marR="0">
                        <a:spcBef>
                          <a:spcPts val="0"/>
                        </a:spcBef>
                        <a:spcAft>
                          <a:spcPts val="0"/>
                        </a:spcAft>
                      </a:pPr>
                      <a:r>
                        <a:rPr lang="en-US" sz="1400">
                          <a:effectLst/>
                          <a:latin typeface="Times New Roman" panose="02020603050405020304" pitchFamily="18" charset="0"/>
                          <a:cs typeface="Times New Roman" panose="02020603050405020304" pitchFamily="18" charset="0"/>
                        </a:rPr>
                        <a:t>Up</a:t>
                      </a:r>
                      <a:r>
                        <a:rPr lang="en-US" sz="1400" spc="13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to</a:t>
                      </a:r>
                      <a:r>
                        <a:rPr lang="en-US" sz="1400" spc="14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25</a:t>
                      </a:r>
                      <a:r>
                        <a:rPr lang="en-US" sz="1400" spc="14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years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780" marR="5080" algn="ctr">
                        <a:spcBef>
                          <a:spcPts val="0"/>
                        </a:spcBef>
                        <a:spcAft>
                          <a:spcPts val="0"/>
                        </a:spcAft>
                      </a:pPr>
                      <a:r>
                        <a:rPr lang="en-US" sz="1300">
                          <a:effectLst/>
                        </a:rPr>
                        <a:t>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30810" algn="r">
                        <a:spcBef>
                          <a:spcPts val="0"/>
                        </a:spcBef>
                        <a:spcAft>
                          <a:spcPts val="0"/>
                        </a:spcAft>
                      </a:pPr>
                      <a:r>
                        <a:rPr lang="en-US" sz="1300">
                          <a:effectLst/>
                        </a:rPr>
                        <a:t>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5333">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26-50</a:t>
                      </a:r>
                      <a:r>
                        <a:rPr lang="en-US" sz="1400" spc="17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years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615"/>
                        </a:lnSpc>
                        <a:spcBef>
                          <a:spcPts val="0"/>
                        </a:spcBef>
                        <a:spcAft>
                          <a:spcPts val="0"/>
                        </a:spcAft>
                      </a:pPr>
                      <a:r>
                        <a:rPr lang="en-US" sz="1300">
                          <a:effectLst/>
                        </a:rPr>
                        <a:t>44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40335" algn="r">
                        <a:lnSpc>
                          <a:spcPts val="1615"/>
                        </a:lnSpc>
                        <a:spcBef>
                          <a:spcPts val="0"/>
                        </a:spcBef>
                        <a:spcAft>
                          <a:spcPts val="0"/>
                        </a:spcAft>
                      </a:pPr>
                      <a:r>
                        <a:rPr lang="en-US" sz="1300">
                          <a:effectLst/>
                        </a:rPr>
                        <a:t>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06858">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Above</a:t>
                      </a:r>
                      <a:r>
                        <a:rPr lang="en-US" sz="1400" spc="16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50</a:t>
                      </a:r>
                      <a:r>
                        <a:rPr lang="en-US" sz="1400" spc="16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years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615"/>
                        </a:lnSpc>
                        <a:spcBef>
                          <a:spcPts val="0"/>
                        </a:spcBef>
                        <a:spcAft>
                          <a:spcPts val="0"/>
                        </a:spcAft>
                      </a:pPr>
                      <a:r>
                        <a:rPr lang="en-US" sz="1300">
                          <a:effectLst/>
                        </a:rPr>
                        <a:t>54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40335" algn="r">
                        <a:lnSpc>
                          <a:spcPts val="1615"/>
                        </a:lnSpc>
                        <a:spcBef>
                          <a:spcPts val="0"/>
                        </a:spcBef>
                        <a:spcAft>
                          <a:spcPts val="0"/>
                        </a:spcAft>
                      </a:pPr>
                      <a:r>
                        <a:rPr lang="en-US" sz="1300">
                          <a:effectLst/>
                        </a:rPr>
                        <a:t>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13902">
                <a:tc>
                  <a:txBody>
                    <a:bodyPr/>
                    <a:lstStyle/>
                    <a:p>
                      <a:pPr marL="31750" marR="0">
                        <a:spcBef>
                          <a:spcPts val="795"/>
                        </a:spcBef>
                        <a:spcAft>
                          <a:spcPts val="0"/>
                        </a:spcAft>
                      </a:pPr>
                      <a:r>
                        <a:rPr lang="en-US" sz="1400" dirty="0">
                          <a:effectLst/>
                          <a:latin typeface="Times New Roman" panose="02020603050405020304" pitchFamily="18" charset="0"/>
                          <a:cs typeface="Times New Roman" panose="02020603050405020304" pitchFamily="18" charset="0"/>
                        </a:rPr>
                        <a:t>Sex</a:t>
                      </a:r>
                    </a:p>
                    <a:p>
                      <a:pPr marL="31750" marR="0">
                        <a:spcBef>
                          <a:spcPts val="75"/>
                        </a:spcBef>
                        <a:spcAft>
                          <a:spcPts val="0"/>
                        </a:spcAft>
                      </a:pPr>
                      <a:r>
                        <a:rPr lang="en-US" sz="1400" dirty="0">
                          <a:effectLst/>
                          <a:latin typeface="Times New Roman" panose="02020603050405020304" pitchFamily="18" charset="0"/>
                          <a:cs typeface="Times New Roman" panose="02020603050405020304" pitchFamily="18" charset="0"/>
                        </a:rPr>
                        <a:t>Male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endParaRPr>
                    </a:p>
                    <a:p>
                      <a:pPr marL="40640" marR="18415" algn="ctr">
                        <a:spcBef>
                          <a:spcPts val="870"/>
                        </a:spcBef>
                        <a:spcAft>
                          <a:spcPts val="0"/>
                        </a:spcAft>
                      </a:pPr>
                      <a:r>
                        <a:rPr lang="en-US" sz="1300">
                          <a:effectLst/>
                        </a:rPr>
                        <a:t>48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endParaRPr>
                    </a:p>
                    <a:p>
                      <a:pPr marL="0" marR="97790" algn="r">
                        <a:spcBef>
                          <a:spcPts val="870"/>
                        </a:spcBef>
                        <a:spcAft>
                          <a:spcPts val="0"/>
                        </a:spcAft>
                      </a:pPr>
                      <a:r>
                        <a:rPr lang="en-US" sz="1300">
                          <a:effectLst/>
                        </a:rPr>
                        <a:t>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06858">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Female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615"/>
                        </a:lnSpc>
                        <a:spcBef>
                          <a:spcPts val="0"/>
                        </a:spcBef>
                        <a:spcAft>
                          <a:spcPts val="0"/>
                        </a:spcAft>
                      </a:pPr>
                      <a:r>
                        <a:rPr lang="en-US" sz="1300" dirty="0">
                          <a:effectLst/>
                        </a:rPr>
                        <a:t>72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61290" algn="r">
                        <a:lnSpc>
                          <a:spcPts val="1615"/>
                        </a:lnSpc>
                        <a:spcBef>
                          <a:spcPts val="0"/>
                        </a:spcBef>
                        <a:spcAft>
                          <a:spcPts val="0"/>
                        </a:spcAft>
                      </a:pPr>
                      <a:r>
                        <a:rPr lang="en-US" sz="1300">
                          <a:effectLst/>
                        </a:rPr>
                        <a:t>F</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13902">
                <a:tc>
                  <a:txBody>
                    <a:bodyPr/>
                    <a:lstStyle/>
                    <a:p>
                      <a:pPr marL="31750" marR="0">
                        <a:spcBef>
                          <a:spcPts val="795"/>
                        </a:spcBef>
                        <a:spcAft>
                          <a:spcPts val="0"/>
                        </a:spcAft>
                      </a:pPr>
                      <a:r>
                        <a:rPr lang="en-US" sz="1400" dirty="0">
                          <a:effectLst/>
                          <a:latin typeface="Times New Roman" panose="02020603050405020304" pitchFamily="18" charset="0"/>
                          <a:cs typeface="Times New Roman" panose="02020603050405020304" pitchFamily="18" charset="0"/>
                        </a:rPr>
                        <a:t>Education</a:t>
                      </a:r>
                    </a:p>
                    <a:p>
                      <a:pPr marL="31750" marR="0">
                        <a:spcBef>
                          <a:spcPts val="75"/>
                        </a:spcBef>
                        <a:spcAft>
                          <a:spcPts val="0"/>
                        </a:spcAft>
                      </a:pPr>
                      <a:r>
                        <a:rPr lang="en-US" sz="1400" dirty="0">
                          <a:effectLst/>
                          <a:latin typeface="Times New Roman" panose="02020603050405020304" pitchFamily="18" charset="0"/>
                          <a:cs typeface="Times New Roman" panose="02020603050405020304" pitchFamily="18" charset="0"/>
                        </a:rPr>
                        <a:t>Illiterate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endParaRPr>
                    </a:p>
                    <a:p>
                      <a:pPr marL="49530" marR="18415" algn="ctr">
                        <a:spcBef>
                          <a:spcPts val="870"/>
                        </a:spcBef>
                        <a:spcAft>
                          <a:spcPts val="0"/>
                        </a:spcAft>
                      </a:pPr>
                      <a:r>
                        <a:rPr lang="en-US" sz="1300">
                          <a:effectLst/>
                        </a:rPr>
                        <a:t>nil</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endParaRPr>
                    </a:p>
                    <a:p>
                      <a:pPr marL="0" marR="203835" algn="r">
                        <a:spcBef>
                          <a:spcPts val="870"/>
                        </a:spcBef>
                        <a:spcAft>
                          <a:spcPts val="0"/>
                        </a:spcAft>
                      </a:pPr>
                      <a:r>
                        <a:rPr lang="en-US" sz="1300">
                          <a:effectLst/>
                        </a:rPr>
                        <a:t>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5333">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Literate</a:t>
                      </a:r>
                      <a:r>
                        <a:rPr lang="en-US" sz="1400" spc="7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(less</a:t>
                      </a:r>
                      <a:r>
                        <a:rPr lang="en-US" sz="1400" spc="7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than</a:t>
                      </a:r>
                      <a:r>
                        <a:rPr lang="en-US" sz="1400" spc="7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Matriculate)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615"/>
                        </a:lnSpc>
                        <a:spcBef>
                          <a:spcPts val="0"/>
                        </a:spcBef>
                        <a:spcAft>
                          <a:spcPts val="0"/>
                        </a:spcAft>
                      </a:pPr>
                      <a:r>
                        <a:rPr lang="en-US" sz="1300" dirty="0" smtClean="0">
                          <a:effectLst/>
                          <a:latin typeface="+mn-lt"/>
                          <a:ea typeface="+mn-ea"/>
                          <a:cs typeface="+mn-cs"/>
                        </a:rPr>
                        <a:t>36</a:t>
                      </a:r>
                    </a:p>
                    <a:p>
                      <a:pPr marL="40640" marR="18415" algn="ctr">
                        <a:lnSpc>
                          <a:spcPts val="1615"/>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51130" algn="r">
                        <a:lnSpc>
                          <a:spcPts val="1615"/>
                        </a:lnSpc>
                        <a:spcBef>
                          <a:spcPts val="0"/>
                        </a:spcBef>
                        <a:spcAft>
                          <a:spcPts val="0"/>
                        </a:spcAft>
                      </a:pPr>
                      <a:r>
                        <a:rPr lang="en-US" sz="1300">
                          <a:effectLst/>
                        </a:rPr>
                        <a:t>L</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5333">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Matriculate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615"/>
                        </a:lnSpc>
                        <a:spcBef>
                          <a:spcPts val="0"/>
                        </a:spcBef>
                        <a:spcAft>
                          <a:spcPts val="0"/>
                        </a:spcAft>
                      </a:pPr>
                      <a:r>
                        <a:rPr lang="en-US" sz="1300">
                          <a:effectLst/>
                        </a:rPr>
                        <a:t>42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7790" algn="r">
                        <a:lnSpc>
                          <a:spcPts val="1615"/>
                        </a:lnSpc>
                        <a:spcBef>
                          <a:spcPts val="0"/>
                        </a:spcBef>
                        <a:spcAft>
                          <a:spcPts val="0"/>
                        </a:spcAft>
                      </a:pPr>
                      <a:r>
                        <a:rPr lang="en-US" sz="1300" dirty="0" smtClean="0">
                          <a:effectLst/>
                        </a:rPr>
                        <a:t>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06858">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Graduate</a:t>
                      </a:r>
                      <a:r>
                        <a:rPr lang="en-US" sz="1400" spc="7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and</a:t>
                      </a:r>
                      <a:r>
                        <a:rPr lang="en-US" sz="1400" spc="8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above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615"/>
                        </a:lnSpc>
                        <a:spcBef>
                          <a:spcPts val="0"/>
                        </a:spcBef>
                        <a:spcAft>
                          <a:spcPts val="0"/>
                        </a:spcAft>
                      </a:pPr>
                      <a:r>
                        <a:rPr lang="en-US" sz="1300" dirty="0" smtClean="0">
                          <a:effectLst/>
                          <a:latin typeface="+mn-lt"/>
                          <a:ea typeface="+mn-ea"/>
                          <a:cs typeface="+mn-cs"/>
                        </a:rPr>
                        <a:t>42</a:t>
                      </a:r>
                    </a:p>
                  </a:txBody>
                  <a:tcPr marL="0" marR="0" marT="0" marB="0"/>
                </a:tc>
                <a:tc>
                  <a:txBody>
                    <a:bodyPr/>
                    <a:lstStyle/>
                    <a:p>
                      <a:pPr marL="0" marR="0">
                        <a:spcBef>
                          <a:spcPts val="0"/>
                        </a:spcBef>
                        <a:spcAft>
                          <a:spcPts val="0"/>
                        </a:spcAft>
                      </a:pPr>
                      <a:r>
                        <a:rPr lang="en-US" sz="13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30810" algn="r">
                        <a:lnSpc>
                          <a:spcPts val="1615"/>
                        </a:lnSpc>
                        <a:spcBef>
                          <a:spcPts val="0"/>
                        </a:spcBef>
                        <a:spcAft>
                          <a:spcPts val="0"/>
                        </a:spcAft>
                      </a:pPr>
                      <a:r>
                        <a:rPr lang="en-US" sz="1300">
                          <a:effectLst/>
                        </a:rPr>
                        <a:t>G</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13902">
                <a:tc>
                  <a:txBody>
                    <a:bodyPr/>
                    <a:lstStyle/>
                    <a:p>
                      <a:pPr marL="31750" marR="0">
                        <a:spcBef>
                          <a:spcPts val="795"/>
                        </a:spcBef>
                        <a:spcAft>
                          <a:spcPts val="0"/>
                        </a:spcAft>
                      </a:pPr>
                      <a:r>
                        <a:rPr lang="en-US" sz="1400">
                          <a:effectLst/>
                          <a:latin typeface="Times New Roman" panose="02020603050405020304" pitchFamily="18" charset="0"/>
                          <a:cs typeface="Times New Roman" panose="02020603050405020304" pitchFamily="18" charset="0"/>
                        </a:rPr>
                        <a:t>Status</a:t>
                      </a:r>
                    </a:p>
                    <a:p>
                      <a:pPr marL="31750" marR="0">
                        <a:spcBef>
                          <a:spcPts val="75"/>
                        </a:spcBef>
                        <a:spcAft>
                          <a:spcPts val="0"/>
                        </a:spcAft>
                      </a:pPr>
                      <a:r>
                        <a:rPr lang="en-US" sz="1400">
                          <a:effectLst/>
                          <a:latin typeface="Times New Roman" panose="02020603050405020304" pitchFamily="18" charset="0"/>
                          <a:cs typeface="Times New Roman" panose="02020603050405020304" pitchFamily="18" charset="0"/>
                        </a:rPr>
                        <a:t>Pvt.Ward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dirty="0">
                          <a:effectLst/>
                        </a:rPr>
                        <a:t> </a:t>
                      </a:r>
                      <a:endParaRPr lang="en-US" sz="1000" dirty="0">
                        <a:effectLst/>
                      </a:endParaRPr>
                    </a:p>
                    <a:p>
                      <a:pPr marL="40640" marR="18415" algn="ctr">
                        <a:spcBef>
                          <a:spcPts val="870"/>
                        </a:spcBef>
                        <a:spcAft>
                          <a:spcPts val="0"/>
                        </a:spcAft>
                      </a:pPr>
                      <a:r>
                        <a:rPr lang="en-US" sz="1300" dirty="0" smtClean="0">
                          <a:effectLst/>
                          <a:latin typeface="+mn-lt"/>
                          <a:ea typeface="+mn-ea"/>
                          <a:cs typeface="+mn-cs"/>
                        </a:rPr>
                        <a:t>35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000">
                        <a:effectLst/>
                      </a:endParaRPr>
                    </a:p>
                    <a:p>
                      <a:pPr marL="0" marR="130810" algn="r">
                        <a:spcBef>
                          <a:spcPts val="870"/>
                        </a:spcBef>
                        <a:spcAft>
                          <a:spcPts val="0"/>
                        </a:spcAft>
                      </a:pPr>
                      <a:r>
                        <a:rPr lang="en-US" sz="1300">
                          <a:effectLst/>
                        </a:rPr>
                        <a:t>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5333">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Semi</a:t>
                      </a:r>
                      <a:r>
                        <a:rPr lang="en-US" sz="1400" spc="1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Pvt.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615"/>
                        </a:lnSpc>
                        <a:spcBef>
                          <a:spcPts val="0"/>
                        </a:spcBef>
                        <a:spcAft>
                          <a:spcPts val="0"/>
                        </a:spcAft>
                      </a:pPr>
                      <a:r>
                        <a:rPr lang="en-US" sz="1300" dirty="0" smtClean="0">
                          <a:effectLst/>
                          <a:latin typeface="+mn-lt"/>
                          <a:ea typeface="+mn-ea"/>
                          <a:cs typeface="+mn-cs"/>
                        </a:rPr>
                        <a:t>24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40335" algn="r">
                        <a:lnSpc>
                          <a:spcPts val="1615"/>
                        </a:lnSpc>
                        <a:spcBef>
                          <a:spcPts val="0"/>
                        </a:spcBef>
                        <a:spcAft>
                          <a:spcPts val="0"/>
                        </a:spcAft>
                      </a:pPr>
                      <a:r>
                        <a:rPr lang="en-US" sz="1300">
                          <a:effectLst/>
                        </a:rPr>
                        <a:t>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188221">
                <a:tc>
                  <a:txBody>
                    <a:bodyPr/>
                    <a:lstStyle/>
                    <a:p>
                      <a:pPr marL="31750" marR="0">
                        <a:lnSpc>
                          <a:spcPts val="1550"/>
                        </a:lnSpc>
                        <a:spcBef>
                          <a:spcPts val="0"/>
                        </a:spcBef>
                        <a:spcAft>
                          <a:spcPts val="0"/>
                        </a:spcAft>
                      </a:pPr>
                      <a:r>
                        <a:rPr lang="en-US" sz="1400" spc="-25" dirty="0">
                          <a:effectLst/>
                          <a:latin typeface="Times New Roman" panose="02020603050405020304" pitchFamily="18" charset="0"/>
                          <a:cs typeface="Times New Roman" panose="02020603050405020304" pitchFamily="18" charset="0"/>
                        </a:rPr>
                        <a:t>Ward</a:t>
                      </a:r>
                      <a:r>
                        <a:rPr lang="en-US" sz="1400" spc="-55" dirty="0">
                          <a:effectLst/>
                          <a:latin typeface="Times New Roman" panose="02020603050405020304" pitchFamily="18" charset="0"/>
                          <a:cs typeface="Times New Roman" panose="02020603050405020304" pitchFamily="18" charset="0"/>
                        </a:rPr>
                        <a:t> </a:t>
                      </a:r>
                      <a:r>
                        <a:rPr lang="en-US" sz="1400" spc="-25" dirty="0">
                          <a:effectLst/>
                          <a:latin typeface="Times New Roman" panose="02020603050405020304" pitchFamily="18" charset="0"/>
                          <a:cs typeface="Times New Roman" panose="02020603050405020304" pitchFamily="18" charset="0"/>
                        </a:rPr>
                        <a:t>Economy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18415" algn="ctr">
                        <a:lnSpc>
                          <a:spcPts val="155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40335" algn="r">
                        <a:lnSpc>
                          <a:spcPts val="1550"/>
                        </a:lnSpc>
                        <a:spcBef>
                          <a:spcPts val="0"/>
                        </a:spcBef>
                        <a:spcAft>
                          <a:spcPts val="0"/>
                        </a:spcAft>
                      </a:pPr>
                      <a:r>
                        <a:rPr lang="en-US" sz="1300" dirty="0">
                          <a:effectLst/>
                        </a:rPr>
                        <a:t>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03140318"/>
              </p:ext>
            </p:extLst>
          </p:nvPr>
        </p:nvGraphicFramePr>
        <p:xfrm>
          <a:off x="4999497" y="2001346"/>
          <a:ext cx="5031740" cy="3170674"/>
        </p:xfrm>
        <a:graphic>
          <a:graphicData uri="http://schemas.openxmlformats.org/drawingml/2006/table">
            <a:tbl>
              <a:tblPr firstRow="1" firstCol="1" lastRow="1" lastCol="1" bandRow="1" bandCol="1">
                <a:tableStyleId>{72833802-FEF1-4C79-8D5D-14CF1EAF98D9}</a:tableStyleId>
              </a:tblPr>
              <a:tblGrid>
                <a:gridCol w="899795"/>
                <a:gridCol w="1491615"/>
                <a:gridCol w="1116965"/>
                <a:gridCol w="701040"/>
                <a:gridCol w="822325"/>
              </a:tblGrid>
              <a:tr h="258651">
                <a:tc>
                  <a:txBody>
                    <a:bodyPr/>
                    <a:lstStyle/>
                    <a:p>
                      <a:pPr marL="31750" marR="0">
                        <a:lnSpc>
                          <a:spcPts val="1480"/>
                        </a:lnSpc>
                        <a:spcBef>
                          <a:spcPts val="0"/>
                        </a:spcBef>
                        <a:spcAft>
                          <a:spcPts val="0"/>
                        </a:spcAft>
                      </a:pPr>
                      <a:r>
                        <a:rPr lang="en-US" sz="1500" dirty="0">
                          <a:effectLst/>
                        </a:rPr>
                        <a:t>Length</a:t>
                      </a:r>
                      <a:r>
                        <a:rPr lang="en-US" sz="1500" spc="160" dirty="0">
                          <a:effectLst/>
                        </a:rPr>
                        <a:t> </a:t>
                      </a:r>
                      <a:r>
                        <a:rPr lang="en-US" sz="1500" dirty="0">
                          <a:effectLst/>
                        </a:rPr>
                        <a:t>of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065" marR="0">
                        <a:lnSpc>
                          <a:spcPts val="1480"/>
                        </a:lnSpc>
                        <a:spcBef>
                          <a:spcPts val="0"/>
                        </a:spcBef>
                        <a:spcAft>
                          <a:spcPts val="0"/>
                        </a:spcAft>
                      </a:pPr>
                      <a:r>
                        <a:rPr lang="en-US" sz="1500" dirty="0">
                          <a:effectLst/>
                        </a:rPr>
                        <a:t>Stay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83870" marR="0">
                        <a:lnSpc>
                          <a:spcPts val="1480"/>
                        </a:lnSpc>
                        <a:spcBef>
                          <a:spcPts val="0"/>
                        </a:spcBef>
                        <a:spcAft>
                          <a:spcPts val="0"/>
                        </a:spcAft>
                      </a:pPr>
                      <a:r>
                        <a:rPr lang="en-US" sz="1500">
                          <a:effectLst/>
                        </a:rPr>
                        <a:t>Sample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6195" marR="0">
                        <a:lnSpc>
                          <a:spcPts val="1480"/>
                        </a:lnSpc>
                        <a:spcBef>
                          <a:spcPts val="0"/>
                        </a:spcBef>
                        <a:spcAft>
                          <a:spcPts val="0"/>
                        </a:spcAft>
                      </a:pPr>
                      <a:r>
                        <a:rPr lang="en-US" sz="1500">
                          <a:effectLst/>
                        </a:rPr>
                        <a:t>size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2745" marR="0">
                        <a:lnSpc>
                          <a:spcPts val="1480"/>
                        </a:lnSpc>
                        <a:spcBef>
                          <a:spcPts val="0"/>
                        </a:spcBef>
                        <a:spcAft>
                          <a:spcPts val="0"/>
                        </a:spcAft>
                      </a:pPr>
                      <a:r>
                        <a:rPr lang="en-US" sz="1500">
                          <a:effectLst/>
                        </a:rPr>
                        <a:t>Code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093">
                <a:tc>
                  <a:txBody>
                    <a:bodyPr/>
                    <a:lstStyle/>
                    <a:p>
                      <a:pPr marL="31750" marR="0">
                        <a:lnSpc>
                          <a:spcPts val="162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0-7</a:t>
                      </a:r>
                      <a:r>
                        <a:rPr lang="en-US" sz="1400" spc="125"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days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83870" marR="0">
                        <a:lnSpc>
                          <a:spcPts val="1620"/>
                        </a:lnSpc>
                        <a:spcBef>
                          <a:spcPts val="0"/>
                        </a:spcBef>
                        <a:spcAft>
                          <a:spcPts val="0"/>
                        </a:spcAft>
                      </a:pPr>
                      <a:r>
                        <a:rPr lang="en-US" sz="1400">
                          <a:effectLst/>
                          <a:latin typeface="Times New Roman" panose="02020603050405020304" pitchFamily="18" charset="0"/>
                          <a:cs typeface="Times New Roman" panose="02020603050405020304" pitchFamily="18" charset="0"/>
                        </a:rPr>
                        <a:t>100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2745" marR="0">
                        <a:lnSpc>
                          <a:spcPts val="1620"/>
                        </a:lnSpc>
                        <a:spcBef>
                          <a:spcPts val="0"/>
                        </a:spcBef>
                        <a:spcAft>
                          <a:spcPts val="0"/>
                        </a:spcAft>
                      </a:pPr>
                      <a:r>
                        <a:rPr lang="en-US" sz="1400">
                          <a:effectLst/>
                          <a:latin typeface="Times New Roman" panose="02020603050405020304" pitchFamily="18" charset="0"/>
                          <a:cs typeface="Times New Roman" panose="02020603050405020304" pitchFamily="18" charset="0"/>
                        </a:rPr>
                        <a:t>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1312">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8-14</a:t>
                      </a:r>
                      <a:r>
                        <a:rPr lang="en-US" sz="1400" spc="13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days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83870" marR="0">
                        <a:lnSpc>
                          <a:spcPts val="1615"/>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2745"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1312">
                <a:tc>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15-21</a:t>
                      </a:r>
                      <a:r>
                        <a:rPr lang="en-US" sz="1400" spc="105">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days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83870" marR="0">
                        <a:lnSpc>
                          <a:spcPts val="1615"/>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nil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2745"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57868">
                <a:tc>
                  <a:txBody>
                    <a:bodyPr/>
                    <a:lstStyle/>
                    <a:p>
                      <a:pPr marL="31750" marR="0">
                        <a:lnSpc>
                          <a:spcPts val="155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&gt;</a:t>
                      </a:r>
                      <a:r>
                        <a:rPr lang="en-US" sz="1400" spc="145"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21</a:t>
                      </a:r>
                      <a:r>
                        <a:rPr lang="en-US" sz="1400" spc="15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days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83870" marR="0">
                        <a:lnSpc>
                          <a:spcPts val="1550"/>
                        </a:lnSpc>
                        <a:spcBef>
                          <a:spcPts val="0"/>
                        </a:spcBef>
                        <a:spcAft>
                          <a:spcPts val="0"/>
                        </a:spcAft>
                      </a:pPr>
                      <a:r>
                        <a:rPr lang="en-US" sz="1400">
                          <a:effectLst/>
                          <a:latin typeface="Times New Roman" panose="02020603050405020304" pitchFamily="18" charset="0"/>
                          <a:cs typeface="Times New Roman" panose="02020603050405020304" pitchFamily="18" charset="0"/>
                        </a:rPr>
                        <a:t>nil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2745" marR="0">
                        <a:lnSpc>
                          <a:spcPts val="1550"/>
                        </a:lnSpc>
                        <a:spcBef>
                          <a:spcPts val="0"/>
                        </a:spcBef>
                        <a:spcAft>
                          <a:spcPts val="0"/>
                        </a:spcAft>
                      </a:pPr>
                      <a:r>
                        <a:rPr lang="en-US" sz="1400">
                          <a:effectLst/>
                          <a:latin typeface="Times New Roman" panose="02020603050405020304" pitchFamily="18" charset="0"/>
                          <a:cs typeface="Times New Roman" panose="02020603050405020304" pitchFamily="18" charset="0"/>
                        </a:rPr>
                        <a:t>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1147909">
                <a:tc gridSpan="2">
                  <a:txBody>
                    <a:bodyPr/>
                    <a:lstStyle/>
                    <a:p>
                      <a:pPr marL="0" marR="0">
                        <a:spcBef>
                          <a:spcPts val="55"/>
                        </a:spcBef>
                        <a:spcAft>
                          <a:spcPts val="0"/>
                        </a:spcAft>
                      </a:pPr>
                      <a:r>
                        <a:rPr lang="en-US" sz="1400" dirty="0">
                          <a:effectLst/>
                          <a:latin typeface="Times New Roman" panose="02020603050405020304" pitchFamily="18" charset="0"/>
                          <a:cs typeface="Times New Roman" panose="02020603050405020304" pitchFamily="18" charset="0"/>
                        </a:rPr>
                        <a:t> </a:t>
                      </a:r>
                    </a:p>
                    <a:p>
                      <a:pPr marL="31750" marR="480060">
                        <a:lnSpc>
                          <a:spcPct val="103000"/>
                        </a:lnSpc>
                        <a:spcBef>
                          <a:spcPts val="0"/>
                        </a:spcBef>
                        <a:spcAft>
                          <a:spcPts val="0"/>
                        </a:spcAft>
                      </a:pPr>
                      <a:r>
                        <a:rPr lang="en-US" sz="1400" spc="-5" dirty="0">
                          <a:effectLst/>
                          <a:latin typeface="Times New Roman" panose="02020603050405020304" pitchFamily="18" charset="0"/>
                          <a:cs typeface="Times New Roman" panose="02020603050405020304" pitchFamily="18" charset="0"/>
                        </a:rPr>
                        <a:t>Previous</a:t>
                      </a:r>
                      <a:r>
                        <a:rPr lang="en-US" sz="1400" spc="25" dirty="0">
                          <a:effectLst/>
                          <a:latin typeface="Times New Roman" panose="02020603050405020304" pitchFamily="18" charset="0"/>
                          <a:cs typeface="Times New Roman" panose="02020603050405020304" pitchFamily="18" charset="0"/>
                        </a:rPr>
                        <a:t> </a:t>
                      </a:r>
                      <a:r>
                        <a:rPr lang="en-US" sz="1400" spc="-5" dirty="0">
                          <a:effectLst/>
                          <a:latin typeface="Times New Roman" panose="02020603050405020304" pitchFamily="18" charset="0"/>
                          <a:cs typeface="Times New Roman" panose="02020603050405020304" pitchFamily="18" charset="0"/>
                        </a:rPr>
                        <a:t>Hospitalization</a:t>
                      </a:r>
                      <a:r>
                        <a:rPr lang="en-US" sz="1400" spc="-360" dirty="0">
                          <a:effectLst/>
                          <a:latin typeface="Times New Roman" panose="02020603050405020304" pitchFamily="18" charset="0"/>
                          <a:cs typeface="Times New Roman" panose="02020603050405020304" pitchFamily="18" charset="0"/>
                        </a:rPr>
                        <a:t> </a:t>
                      </a:r>
                      <a:r>
                        <a:rPr lang="en-US" sz="1400" spc="-360" dirty="0" smtClean="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Same</a:t>
                      </a:r>
                      <a:r>
                        <a:rPr lang="en-US" sz="1400" spc="95" dirty="0" smtClean="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hospital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spcBef>
                          <a:spcPts val="15"/>
                        </a:spcBef>
                        <a:spcAft>
                          <a:spcPts val="0"/>
                        </a:spcAft>
                      </a:pPr>
                      <a:r>
                        <a:rPr lang="en-US" sz="1400" dirty="0">
                          <a:effectLst/>
                          <a:latin typeface="Times New Roman" panose="02020603050405020304" pitchFamily="18" charset="0"/>
                          <a:cs typeface="Times New Roman" panose="02020603050405020304" pitchFamily="18" charset="0"/>
                        </a:rPr>
                        <a:t> </a:t>
                      </a:r>
                    </a:p>
                    <a:p>
                      <a:pPr marL="483870" marR="0">
                        <a:spcBef>
                          <a:spcPts val="0"/>
                        </a:spcBef>
                        <a:spcAft>
                          <a:spcPts val="0"/>
                        </a:spcAft>
                      </a:pPr>
                      <a:r>
                        <a:rPr lang="en-US" sz="1400" dirty="0">
                          <a:effectLst/>
                          <a:latin typeface="Times New Roman" panose="02020603050405020304" pitchFamily="18" charset="0"/>
                          <a:cs typeface="Times New Roman" panose="02020603050405020304" pitchFamily="18" charset="0"/>
                        </a:rPr>
                        <a:t>46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spcBef>
                          <a:spcPts val="15"/>
                        </a:spcBef>
                        <a:spcAft>
                          <a:spcPts val="0"/>
                        </a:spcAft>
                      </a:pPr>
                      <a:r>
                        <a:rPr lang="en-US" sz="1400" dirty="0">
                          <a:effectLst/>
                          <a:latin typeface="Times New Roman" panose="02020603050405020304" pitchFamily="18" charset="0"/>
                          <a:cs typeface="Times New Roman" panose="02020603050405020304" pitchFamily="18" charset="0"/>
                        </a:rPr>
                        <a:t> </a:t>
                      </a:r>
                    </a:p>
                    <a:p>
                      <a:pPr marL="0" marR="341630" algn="r">
                        <a:spcBef>
                          <a:spcPts val="0"/>
                        </a:spcBef>
                        <a:spcAft>
                          <a:spcPts val="0"/>
                        </a:spcAft>
                      </a:pPr>
                      <a:r>
                        <a:rPr lang="en-US" sz="1400" dirty="0">
                          <a:effectLst/>
                          <a:latin typeface="Times New Roman" panose="02020603050405020304" pitchFamily="18" charset="0"/>
                          <a:cs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r>
              <a:tr h="281312">
                <a:tc gridSpan="2">
                  <a:txBody>
                    <a:bodyPr/>
                    <a:lstStyle/>
                    <a:p>
                      <a:pPr marL="3175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Other</a:t>
                      </a:r>
                      <a:r>
                        <a:rPr lang="en-US" sz="1400" spc="4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hospital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a:txBody>
                    <a:bodyPr/>
                    <a:lstStyle/>
                    <a:p>
                      <a:pPr marL="483870" marR="0">
                        <a:lnSpc>
                          <a:spcPts val="1615"/>
                        </a:lnSpc>
                        <a:spcBef>
                          <a:spcPts val="0"/>
                        </a:spcBef>
                        <a:spcAft>
                          <a:spcPts val="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0" marR="311150" algn="r">
                        <a:lnSpc>
                          <a:spcPts val="1615"/>
                        </a:lnSpc>
                        <a:spcBef>
                          <a:spcPts val="0"/>
                        </a:spcBef>
                        <a:spcAft>
                          <a:spcPts val="0"/>
                        </a:spcAft>
                      </a:pPr>
                      <a:r>
                        <a:rPr lang="en-US" sz="1400" dirty="0">
                          <a:effectLst/>
                          <a:latin typeface="Times New Roman" panose="02020603050405020304" pitchFamily="18" charset="0"/>
                          <a:cs typeface="Times New Roman" panose="02020603050405020304" pitchFamily="18" charset="0"/>
                        </a:rPr>
                        <a:t>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r>
              <a:tr h="257868">
                <a:tc gridSpan="2">
                  <a:txBody>
                    <a:bodyPr/>
                    <a:lstStyle/>
                    <a:p>
                      <a:pPr marL="31750" marR="0">
                        <a:lnSpc>
                          <a:spcPts val="155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No</a:t>
                      </a:r>
                      <a:r>
                        <a:rPr lang="en-US" sz="1400" spc="11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hospital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a:txBody>
                    <a:bodyPr/>
                    <a:lstStyle/>
                    <a:p>
                      <a:pPr marL="483870" marR="0">
                        <a:lnSpc>
                          <a:spcPts val="155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74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0" marR="311150" algn="r">
                        <a:lnSpc>
                          <a:spcPts val="155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r>
            </a:tbl>
          </a:graphicData>
        </a:graphic>
      </p:graphicFrame>
    </p:spTree>
    <p:extLst>
      <p:ext uri="{BB962C8B-B14F-4D97-AF65-F5344CB8AC3E}">
        <p14:creationId xmlns:p14="http://schemas.microsoft.com/office/powerpoint/2010/main" val="2804868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161" y="5800843"/>
            <a:ext cx="8782683" cy="846161"/>
          </a:xfrm>
        </p:spPr>
        <p:txBody>
          <a:bodyPr>
            <a:normAutofit lnSpcReduction="10000"/>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Age group of 26 to 50 </a:t>
            </a:r>
            <a:r>
              <a:rPr lang="en-US" dirty="0" smtClean="0">
                <a:solidFill>
                  <a:schemeClr val="tx1"/>
                </a:solidFill>
                <a:latin typeface="Times New Roman" panose="02020603050405020304" pitchFamily="18" charset="0"/>
                <a:cs typeface="Times New Roman" panose="02020603050405020304" pitchFamily="18" charset="0"/>
              </a:rPr>
              <a:t>years </a:t>
            </a:r>
            <a:r>
              <a:rPr lang="en-US" dirty="0">
                <a:solidFill>
                  <a:schemeClr val="tx1"/>
                </a:solidFill>
                <a:latin typeface="Times New Roman" panose="02020603050405020304" pitchFamily="18" charset="0"/>
                <a:cs typeface="Times New Roman" panose="02020603050405020304" pitchFamily="18" charset="0"/>
              </a:rPr>
              <a:t>comprised of </a:t>
            </a:r>
            <a:r>
              <a:rPr lang="en-US" dirty="0" smtClean="0">
                <a:solidFill>
                  <a:schemeClr val="tx1"/>
                </a:solidFill>
                <a:latin typeface="Times New Roman" panose="02020603050405020304" pitchFamily="18" charset="0"/>
                <a:cs typeface="Times New Roman" panose="02020603050405020304" pitchFamily="18" charset="0"/>
              </a:rPr>
              <a:t>4 </a:t>
            </a:r>
            <a:r>
              <a:rPr lang="en-US" dirty="0">
                <a:solidFill>
                  <a:schemeClr val="tx1"/>
                </a:solidFill>
                <a:latin typeface="Times New Roman" panose="02020603050405020304" pitchFamily="18" charset="0"/>
                <a:cs typeface="Times New Roman" panose="02020603050405020304" pitchFamily="18" charset="0"/>
              </a:rPr>
              <a:t>patients who were just satisfied, in the age group &lt;25 years there was </a:t>
            </a:r>
            <a:r>
              <a:rPr lang="en-US" dirty="0" smtClean="0">
                <a:solidFill>
                  <a:schemeClr val="tx1"/>
                </a:solidFill>
                <a:latin typeface="Times New Roman" panose="02020603050405020304" pitchFamily="18" charset="0"/>
                <a:cs typeface="Times New Roman" panose="02020603050405020304" pitchFamily="18" charset="0"/>
              </a:rPr>
              <a:t>2 patients were </a:t>
            </a:r>
            <a:r>
              <a:rPr lang="en-US" dirty="0">
                <a:solidFill>
                  <a:schemeClr val="tx1"/>
                </a:solidFill>
                <a:latin typeface="Times New Roman" panose="02020603050405020304" pitchFamily="18" charset="0"/>
                <a:cs typeface="Times New Roman" panose="02020603050405020304" pitchFamily="18" charset="0"/>
              </a:rPr>
              <a:t>just </a:t>
            </a:r>
            <a:r>
              <a:rPr lang="en-US" dirty="0" smtClean="0">
                <a:solidFill>
                  <a:schemeClr val="tx1"/>
                </a:solidFill>
                <a:latin typeface="Times New Roman" panose="02020603050405020304" pitchFamily="18" charset="0"/>
                <a:cs typeface="Times New Roman" panose="02020603050405020304" pitchFamily="18" charset="0"/>
              </a:rPr>
              <a:t>satisfied, 63</a:t>
            </a:r>
            <a:r>
              <a:rPr lang="en-US" dirty="0">
                <a:solidFill>
                  <a:schemeClr val="tx1"/>
                </a:solidFill>
                <a:latin typeface="Times New Roman" panose="02020603050405020304" pitchFamily="18" charset="0"/>
                <a:cs typeface="Times New Roman" panose="02020603050405020304" pitchFamily="18" charset="0"/>
              </a:rPr>
              <a:t>% were moderately satisfied and 27% were highly satisfied.</a:t>
            </a:r>
          </a:p>
          <a:p>
            <a:pPr marL="0" indent="0">
              <a:buNone/>
            </a:pPr>
            <a:endParaRPr lang="en-US" dirty="0"/>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xmlns=""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470245" cy="1162742"/>
          </a:xfrm>
          <a:prstGeom prst="rect">
            <a:avLst/>
          </a:prstGeom>
        </p:spPr>
      </p:pic>
      <p:sp>
        <p:nvSpPr>
          <p:cNvPr id="15" name="TextBox 14">
            <a:extLst>
              <a:ext uri="{FF2B5EF4-FFF2-40B4-BE49-F238E27FC236}">
                <a16:creationId xmlns:a16="http://schemas.microsoft.com/office/drawing/2014/main" xmlns="" id="{82B0D43C-6909-3D6B-4226-071E2BCA8130}"/>
              </a:ext>
            </a:extLst>
          </p:cNvPr>
          <p:cNvSpPr txBox="1"/>
          <p:nvPr/>
        </p:nvSpPr>
        <p:spPr>
          <a:xfrm>
            <a:off x="3079243" y="1001890"/>
            <a:ext cx="5119688" cy="369332"/>
          </a:xfrm>
          <a:prstGeom prst="rect">
            <a:avLst/>
          </a:prstGeom>
          <a:noFill/>
        </p:spPr>
        <p:txBody>
          <a:bodyPr wrap="square" rtlCol="0">
            <a:spAutoFit/>
          </a:bodyPr>
          <a:lstStyle/>
          <a:p>
            <a:r>
              <a:rPr lang="en-IN" b="1" dirty="0" smtClean="0">
                <a:latin typeface="Times New Roman" panose="02020603050405020304" pitchFamily="18" charset="0"/>
                <a:cs typeface="Times New Roman" panose="02020603050405020304" pitchFamily="18" charset="0"/>
              </a:rPr>
              <a:t>AGE </a:t>
            </a:r>
            <a:r>
              <a:rPr lang="en-IN" b="1" dirty="0">
                <a:latin typeface="Times New Roman" panose="02020603050405020304" pitchFamily="18" charset="0"/>
                <a:cs typeface="Times New Roman" panose="02020603050405020304" pitchFamily="18" charset="0"/>
              </a:rPr>
              <a:t>&amp; DEGREE OF SATISFACTION</a:t>
            </a:r>
          </a:p>
        </p:txBody>
      </p:sp>
      <p:graphicFrame>
        <p:nvGraphicFramePr>
          <p:cNvPr id="8" name="Chart 7"/>
          <p:cNvGraphicFramePr>
            <a:graphicFrameLocks/>
          </p:cNvGraphicFramePr>
          <p:nvPr>
            <p:extLst>
              <p:ext uri="{D42A27DB-BD31-4B8C-83A1-F6EECF244321}">
                <p14:modId xmlns:p14="http://schemas.microsoft.com/office/powerpoint/2010/main" val="639425009"/>
              </p:ext>
            </p:extLst>
          </p:nvPr>
        </p:nvGraphicFramePr>
        <p:xfrm>
          <a:off x="2426716" y="1419457"/>
          <a:ext cx="6206378" cy="4381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330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3" y="5793724"/>
            <a:ext cx="9681317" cy="860400"/>
          </a:xfrm>
        </p:spPr>
        <p:txBody>
          <a:bodyPr>
            <a:noAutofit/>
          </a:bodyPr>
          <a:lstStyle/>
          <a:p>
            <a:r>
              <a:rPr lang="en-US" sz="1800" dirty="0">
                <a:solidFill>
                  <a:schemeClr val="tx1"/>
                </a:solidFill>
                <a:latin typeface="Times New Roman" panose="02020603050405020304" pitchFamily="18" charset="0"/>
                <a:cs typeface="Times New Roman" panose="02020603050405020304" pitchFamily="18" charset="0"/>
              </a:rPr>
              <a:t>Out of total </a:t>
            </a:r>
            <a:r>
              <a:rPr lang="en-US" sz="1800" dirty="0" smtClean="0">
                <a:solidFill>
                  <a:schemeClr val="tx1"/>
                </a:solidFill>
                <a:latin typeface="Times New Roman" panose="02020603050405020304" pitchFamily="18" charset="0"/>
                <a:cs typeface="Times New Roman" panose="02020603050405020304" pitchFamily="18" charset="0"/>
              </a:rPr>
              <a:t>48 males, 24 patients were </a:t>
            </a:r>
            <a:r>
              <a:rPr lang="en-US" sz="1800" dirty="0">
                <a:solidFill>
                  <a:schemeClr val="tx1"/>
                </a:solidFill>
                <a:latin typeface="Times New Roman" panose="02020603050405020304" pitchFamily="18" charset="0"/>
                <a:cs typeface="Times New Roman" panose="02020603050405020304" pitchFamily="18" charset="0"/>
              </a:rPr>
              <a:t>moderately satisfied and </a:t>
            </a:r>
            <a:r>
              <a:rPr lang="en-US" sz="1800" dirty="0" smtClean="0">
                <a:solidFill>
                  <a:schemeClr val="tx1"/>
                </a:solidFill>
                <a:latin typeface="Times New Roman" panose="02020603050405020304" pitchFamily="18" charset="0"/>
                <a:cs typeface="Times New Roman" panose="02020603050405020304" pitchFamily="18" charset="0"/>
              </a:rPr>
              <a:t>24 </a:t>
            </a:r>
            <a:r>
              <a:rPr lang="en-US" sz="1800" dirty="0">
                <a:solidFill>
                  <a:schemeClr val="tx1"/>
                </a:solidFill>
                <a:latin typeface="Times New Roman" panose="02020603050405020304" pitchFamily="18" charset="0"/>
                <a:cs typeface="Times New Roman" panose="02020603050405020304" pitchFamily="18" charset="0"/>
              </a:rPr>
              <a:t>were </a:t>
            </a:r>
            <a:r>
              <a:rPr lang="en-US" sz="1800" dirty="0" smtClean="0">
                <a:solidFill>
                  <a:schemeClr val="tx1"/>
                </a:solidFill>
                <a:latin typeface="Times New Roman" panose="02020603050405020304" pitchFamily="18" charset="0"/>
                <a:cs typeface="Times New Roman" panose="02020603050405020304" pitchFamily="18" charset="0"/>
              </a:rPr>
              <a:t>highly satisfied</a:t>
            </a:r>
            <a:r>
              <a:rPr lang="en-US" sz="1800" dirty="0">
                <a:solidFill>
                  <a:schemeClr val="tx1"/>
                </a:solidFill>
                <a:latin typeface="Times New Roman" panose="02020603050405020304" pitchFamily="18" charset="0"/>
                <a:cs typeface="Times New Roman" panose="02020603050405020304" pitchFamily="18" charset="0"/>
              </a:rPr>
              <a:t>. On the whole 100% in this group were moderately/highly satisfied whilst among females </a:t>
            </a:r>
            <a:r>
              <a:rPr lang="en-US" sz="1800" dirty="0" smtClean="0">
                <a:solidFill>
                  <a:schemeClr val="tx1"/>
                </a:solidFill>
                <a:latin typeface="Times New Roman" panose="02020603050405020304" pitchFamily="18" charset="0"/>
                <a:cs typeface="Times New Roman" panose="02020603050405020304" pitchFamily="18" charset="0"/>
              </a:rPr>
              <a:t>38 </a:t>
            </a:r>
            <a:r>
              <a:rPr lang="en-US" sz="1800" dirty="0">
                <a:solidFill>
                  <a:schemeClr val="tx1"/>
                </a:solidFill>
                <a:latin typeface="Times New Roman" panose="02020603050405020304" pitchFamily="18" charset="0"/>
                <a:cs typeface="Times New Roman" panose="02020603050405020304" pitchFamily="18" charset="0"/>
              </a:rPr>
              <a:t>out of </a:t>
            </a:r>
            <a:r>
              <a:rPr lang="en-US" sz="1800" dirty="0" smtClean="0">
                <a:solidFill>
                  <a:schemeClr val="tx1"/>
                </a:solidFill>
                <a:latin typeface="Times New Roman" panose="02020603050405020304" pitchFamily="18" charset="0"/>
                <a:cs typeface="Times New Roman" panose="02020603050405020304" pitchFamily="18" charset="0"/>
              </a:rPr>
              <a:t>72 </a:t>
            </a:r>
            <a:r>
              <a:rPr lang="en-US" sz="1800" dirty="0">
                <a:solidFill>
                  <a:schemeClr val="tx1"/>
                </a:solidFill>
                <a:latin typeface="Times New Roman" panose="02020603050405020304" pitchFamily="18" charset="0"/>
                <a:cs typeface="Times New Roman" panose="02020603050405020304" pitchFamily="18" charset="0"/>
              </a:rPr>
              <a:t>i.e. </a:t>
            </a:r>
            <a:r>
              <a:rPr lang="en-US" sz="1800" dirty="0" smtClean="0">
                <a:solidFill>
                  <a:schemeClr val="tx1"/>
                </a:solidFill>
                <a:latin typeface="Times New Roman" panose="02020603050405020304" pitchFamily="18" charset="0"/>
                <a:cs typeface="Times New Roman" panose="02020603050405020304" pitchFamily="18" charset="0"/>
              </a:rPr>
              <a:t>52.7% </a:t>
            </a:r>
            <a:r>
              <a:rPr lang="en-US" sz="1800" dirty="0">
                <a:solidFill>
                  <a:schemeClr val="tx1"/>
                </a:solidFill>
                <a:latin typeface="Times New Roman" panose="02020603050405020304" pitchFamily="18" charset="0"/>
                <a:cs typeface="Times New Roman" panose="02020603050405020304" pitchFamily="18" charset="0"/>
              </a:rPr>
              <a:t>were moderately </a:t>
            </a:r>
            <a:r>
              <a:rPr lang="en-US" sz="1800" dirty="0" smtClean="0">
                <a:solidFill>
                  <a:schemeClr val="tx1"/>
                </a:solidFill>
                <a:latin typeface="Times New Roman" panose="02020603050405020304" pitchFamily="18" charset="0"/>
                <a:cs typeface="Times New Roman" panose="02020603050405020304" pitchFamily="18" charset="0"/>
              </a:rPr>
              <a:t>satisfied and 38.88% </a:t>
            </a:r>
            <a:r>
              <a:rPr lang="en-US" sz="1800" dirty="0">
                <a:solidFill>
                  <a:schemeClr val="tx1"/>
                </a:solidFill>
                <a:latin typeface="Times New Roman" panose="02020603050405020304" pitchFamily="18" charset="0"/>
                <a:cs typeface="Times New Roman" panose="02020603050405020304" pitchFamily="18" charset="0"/>
              </a:rPr>
              <a:t>were </a:t>
            </a:r>
            <a:r>
              <a:rPr lang="en-US" sz="1800" dirty="0" smtClean="0">
                <a:solidFill>
                  <a:schemeClr val="tx1"/>
                </a:solidFill>
                <a:latin typeface="Times New Roman" panose="02020603050405020304" pitchFamily="18" charset="0"/>
                <a:cs typeface="Times New Roman" panose="02020603050405020304" pitchFamily="18" charset="0"/>
              </a:rPr>
              <a:t>highly </a:t>
            </a:r>
            <a:r>
              <a:rPr lang="en-US" sz="1800" dirty="0">
                <a:solidFill>
                  <a:schemeClr val="tx1"/>
                </a:solidFill>
                <a:latin typeface="Times New Roman" panose="02020603050405020304" pitchFamily="18" charset="0"/>
                <a:cs typeface="Times New Roman" panose="02020603050405020304" pitchFamily="18" charset="0"/>
              </a:rPr>
              <a:t>satisfied.</a:t>
            </a:r>
          </a:p>
          <a:p>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587923" cy="1218133"/>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162777077"/>
              </p:ext>
            </p:extLst>
          </p:nvPr>
        </p:nvGraphicFramePr>
        <p:xfrm>
          <a:off x="1835495" y="1489584"/>
          <a:ext cx="7096837" cy="42581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xmlns="" id="{82B0D43C-6909-3D6B-4226-071E2BCA8130}"/>
              </a:ext>
            </a:extLst>
          </p:cNvPr>
          <p:cNvSpPr txBox="1"/>
          <p:nvPr/>
        </p:nvSpPr>
        <p:spPr>
          <a:xfrm>
            <a:off x="3189668" y="1057280"/>
            <a:ext cx="5119688" cy="369332"/>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SEX &amp; DEGREE Of SATISFACTION</a:t>
            </a:r>
          </a:p>
        </p:txBody>
      </p:sp>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6361</TotalTime>
  <Words>1486</Words>
  <Application>Microsoft Office PowerPoint</Application>
  <PresentationFormat>Widescreen</PresentationFormat>
  <Paragraphs>212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Trebuchet MS</vt:lpstr>
      <vt:lpstr>Wingdings 3</vt:lpstr>
      <vt:lpstr>Facet</vt:lpstr>
      <vt:lpstr>Assessment of Patient Satisfaction Levels and Determinants at Primus Super Specialty Hospital ,New Delhi</vt:lpstr>
      <vt:lpstr>Mentor Approval</vt:lpstr>
      <vt:lpstr>Introduction </vt:lpstr>
      <vt:lpstr>Objectives of the Study</vt:lpstr>
      <vt:lpstr>Methodology </vt:lpstr>
      <vt:lpstr>         OBSERVATONS: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References</vt:lpstr>
      <vt:lpstr>Thank You</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opal</cp:lastModifiedBy>
  <cp:revision>65</cp:revision>
  <dcterms:created xsi:type="dcterms:W3CDTF">2022-05-20T15:11:38Z</dcterms:created>
  <dcterms:modified xsi:type="dcterms:W3CDTF">2024-07-19T16:46:49Z</dcterms:modified>
</cp:coreProperties>
</file>