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7" r:id="rId10"/>
    <p:sldId id="281" r:id="rId11"/>
    <p:sldId id="265" r:id="rId12"/>
    <p:sldId id="278" r:id="rId13"/>
    <p:sldId id="272" r:id="rId14"/>
    <p:sldId id="279" r:id="rId15"/>
    <p:sldId id="280" r:id="rId16"/>
    <p:sldId id="266" r:id="rId17"/>
    <p:sldId id="264" r:id="rId18"/>
    <p:sldId id="267" r:id="rId19"/>
    <p:sldId id="273" r:id="rId20"/>
    <p:sldId id="268" r:id="rId21"/>
    <p:sldId id="269" r:id="rId22"/>
    <p:sldId id="270" r:id="rId23"/>
    <p:sldId id="282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7C0FA-E8BF-436D-BC63-AC6995A0F85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DDC2DE-76E0-4A33-841A-31F8DA5E9A5E}">
      <dgm:prSet custT="1"/>
      <dgm:spPr/>
      <dgm:t>
        <a:bodyPr/>
        <a:lstStyle/>
        <a:p>
          <a:r>
            <a:rPr lang="en-US" sz="2000" b="1" dirty="0"/>
            <a:t>Research Design: </a:t>
          </a:r>
          <a:r>
            <a:rPr lang="en-US" sz="2000" dirty="0"/>
            <a:t>Cross-sectional study (by conducting a survey among healthcare professionals) and Qualitative study.</a:t>
          </a:r>
        </a:p>
      </dgm:t>
    </dgm:pt>
    <dgm:pt modelId="{0215A7B0-7FA4-44AA-A697-5D9706ED5BD5}" type="parTrans" cxnId="{31FC31C6-323F-4C82-BB3A-73AA31252960}">
      <dgm:prSet/>
      <dgm:spPr/>
      <dgm:t>
        <a:bodyPr/>
        <a:lstStyle/>
        <a:p>
          <a:endParaRPr lang="en-US"/>
        </a:p>
      </dgm:t>
    </dgm:pt>
    <dgm:pt modelId="{E6AA09D7-32B9-4646-AB6D-B87D140890EB}" type="sibTrans" cxnId="{31FC31C6-323F-4C82-BB3A-73AA31252960}">
      <dgm:prSet/>
      <dgm:spPr/>
      <dgm:t>
        <a:bodyPr/>
        <a:lstStyle/>
        <a:p>
          <a:endParaRPr lang="en-US"/>
        </a:p>
      </dgm:t>
    </dgm:pt>
    <dgm:pt modelId="{4DE4CBBF-1EB7-4317-89B4-8984240F2798}">
      <dgm:prSet custT="1"/>
      <dgm:spPr/>
      <dgm:t>
        <a:bodyPr/>
        <a:lstStyle/>
        <a:p>
          <a:r>
            <a:rPr lang="en-US" sz="2000" b="1" dirty="0"/>
            <a:t>Sample Selection: </a:t>
          </a:r>
          <a:r>
            <a:rPr lang="en-US" sz="2000" dirty="0"/>
            <a:t>Convenience sampling of healthcare professionals across diverse healthcare settings.</a:t>
          </a:r>
        </a:p>
      </dgm:t>
    </dgm:pt>
    <dgm:pt modelId="{3C906DD7-F4BC-4372-8EF3-A1AD9934ED62}" type="parTrans" cxnId="{4A774216-6A4C-463F-87AF-8E2029E953AA}">
      <dgm:prSet/>
      <dgm:spPr/>
      <dgm:t>
        <a:bodyPr/>
        <a:lstStyle/>
        <a:p>
          <a:endParaRPr lang="en-US"/>
        </a:p>
      </dgm:t>
    </dgm:pt>
    <dgm:pt modelId="{703EDD01-9CB2-4465-BB98-3F5F9BECE791}" type="sibTrans" cxnId="{4A774216-6A4C-463F-87AF-8E2029E953AA}">
      <dgm:prSet/>
      <dgm:spPr/>
      <dgm:t>
        <a:bodyPr/>
        <a:lstStyle/>
        <a:p>
          <a:endParaRPr lang="en-US"/>
        </a:p>
      </dgm:t>
    </dgm:pt>
    <dgm:pt modelId="{0F7B6F93-0422-4FD3-861F-8B69FB15CF5D}">
      <dgm:prSet custT="1"/>
      <dgm:spPr/>
      <dgm:t>
        <a:bodyPr/>
        <a:lstStyle/>
        <a:p>
          <a:r>
            <a:rPr lang="en-US" sz="2000" b="1" dirty="0"/>
            <a:t>Data Collection</a:t>
          </a:r>
          <a:r>
            <a:rPr lang="en-US" sz="2000" dirty="0"/>
            <a:t>: Survey </a:t>
          </a:r>
        </a:p>
      </dgm:t>
    </dgm:pt>
    <dgm:pt modelId="{7BBFAB1F-7295-4D94-B4D5-C90095346D95}" type="parTrans" cxnId="{2B9D31F2-7945-4B73-BE96-0A2856941831}">
      <dgm:prSet/>
      <dgm:spPr/>
      <dgm:t>
        <a:bodyPr/>
        <a:lstStyle/>
        <a:p>
          <a:endParaRPr lang="en-US"/>
        </a:p>
      </dgm:t>
    </dgm:pt>
    <dgm:pt modelId="{A13B09B7-E3C2-4261-B248-3E50E1896ED8}" type="sibTrans" cxnId="{2B9D31F2-7945-4B73-BE96-0A2856941831}">
      <dgm:prSet/>
      <dgm:spPr/>
      <dgm:t>
        <a:bodyPr/>
        <a:lstStyle/>
        <a:p>
          <a:endParaRPr lang="en-US"/>
        </a:p>
      </dgm:t>
    </dgm:pt>
    <dgm:pt modelId="{7DAF0DC6-52B6-4395-ACFC-173013E9B8E0}">
      <dgm:prSet custT="1"/>
      <dgm:spPr/>
      <dgm:t>
        <a:bodyPr/>
        <a:lstStyle/>
        <a:p>
          <a:r>
            <a:rPr lang="en-US" sz="2000" b="1" dirty="0"/>
            <a:t>Sample size: </a:t>
          </a:r>
          <a:r>
            <a:rPr lang="en-US" sz="2000" dirty="0"/>
            <a:t>50-100 healthcare professionals</a:t>
          </a:r>
        </a:p>
      </dgm:t>
    </dgm:pt>
    <dgm:pt modelId="{1E983DDB-1DE5-4F2D-832D-03A9C593AAFA}" type="parTrans" cxnId="{9C24E0F0-BBBF-441C-A039-F55238CE54BA}">
      <dgm:prSet/>
      <dgm:spPr/>
      <dgm:t>
        <a:bodyPr/>
        <a:lstStyle/>
        <a:p>
          <a:endParaRPr lang="en-US"/>
        </a:p>
      </dgm:t>
    </dgm:pt>
    <dgm:pt modelId="{6E753753-D48A-4878-AA49-153755CBFBFC}" type="sibTrans" cxnId="{9C24E0F0-BBBF-441C-A039-F55238CE54BA}">
      <dgm:prSet/>
      <dgm:spPr/>
      <dgm:t>
        <a:bodyPr/>
        <a:lstStyle/>
        <a:p>
          <a:endParaRPr lang="en-US"/>
        </a:p>
      </dgm:t>
    </dgm:pt>
    <dgm:pt modelId="{600F1FA5-CC07-413E-870F-DF3D8CE37D15}" type="pres">
      <dgm:prSet presAssocID="{53A7C0FA-E8BF-436D-BC63-AC6995A0F855}" presName="root" presStyleCnt="0">
        <dgm:presLayoutVars>
          <dgm:dir/>
          <dgm:resizeHandles val="exact"/>
        </dgm:presLayoutVars>
      </dgm:prSet>
      <dgm:spPr/>
    </dgm:pt>
    <dgm:pt modelId="{4878FF0A-0371-4043-9671-3651C3AF9A60}" type="pres">
      <dgm:prSet presAssocID="{FBDDC2DE-76E0-4A33-841A-31F8DA5E9A5E}" presName="compNode" presStyleCnt="0"/>
      <dgm:spPr/>
    </dgm:pt>
    <dgm:pt modelId="{AA17DDFE-F9FD-434C-AEDB-CC24D95FC6C5}" type="pres">
      <dgm:prSet presAssocID="{FBDDC2DE-76E0-4A33-841A-31F8DA5E9A5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D63BA60A-AAD0-434E-9EE6-A5D07DE12BD7}" type="pres">
      <dgm:prSet presAssocID="{FBDDC2DE-76E0-4A33-841A-31F8DA5E9A5E}" presName="spaceRect" presStyleCnt="0"/>
      <dgm:spPr/>
    </dgm:pt>
    <dgm:pt modelId="{5DC69B8A-56E4-4DAE-95B7-EE242735067B}" type="pres">
      <dgm:prSet presAssocID="{FBDDC2DE-76E0-4A33-841A-31F8DA5E9A5E}" presName="textRect" presStyleLbl="revTx" presStyleIdx="0" presStyleCnt="4" custScaleX="175541">
        <dgm:presLayoutVars>
          <dgm:chMax val="1"/>
          <dgm:chPref val="1"/>
        </dgm:presLayoutVars>
      </dgm:prSet>
      <dgm:spPr/>
    </dgm:pt>
    <dgm:pt modelId="{95EB5F74-60C2-42DD-B616-EB7B1D8A7B45}" type="pres">
      <dgm:prSet presAssocID="{E6AA09D7-32B9-4646-AB6D-B87D140890EB}" presName="sibTrans" presStyleCnt="0"/>
      <dgm:spPr/>
    </dgm:pt>
    <dgm:pt modelId="{E7440C94-B489-419E-899F-3A55E3D13A35}" type="pres">
      <dgm:prSet presAssocID="{4DE4CBBF-1EB7-4317-89B4-8984240F2798}" presName="compNode" presStyleCnt="0"/>
      <dgm:spPr/>
    </dgm:pt>
    <dgm:pt modelId="{DCCF9C2B-12C5-4924-A42E-9981B1459657}" type="pres">
      <dgm:prSet presAssocID="{4DE4CBBF-1EB7-4317-89B4-8984240F279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0014A5E-8412-4C61-97B5-06B9328F3BC2}" type="pres">
      <dgm:prSet presAssocID="{4DE4CBBF-1EB7-4317-89B4-8984240F2798}" presName="spaceRect" presStyleCnt="0"/>
      <dgm:spPr/>
    </dgm:pt>
    <dgm:pt modelId="{52C5DA3E-C497-4BB9-857A-CA370250CC50}" type="pres">
      <dgm:prSet presAssocID="{4DE4CBBF-1EB7-4317-89B4-8984240F2798}" presName="textRect" presStyleLbl="revTx" presStyleIdx="1" presStyleCnt="4" custScaleX="156601">
        <dgm:presLayoutVars>
          <dgm:chMax val="1"/>
          <dgm:chPref val="1"/>
        </dgm:presLayoutVars>
      </dgm:prSet>
      <dgm:spPr/>
    </dgm:pt>
    <dgm:pt modelId="{F2775187-BBE9-4F9A-94D2-66D41EFA1F79}" type="pres">
      <dgm:prSet presAssocID="{703EDD01-9CB2-4465-BB98-3F5F9BECE791}" presName="sibTrans" presStyleCnt="0"/>
      <dgm:spPr/>
    </dgm:pt>
    <dgm:pt modelId="{1019535D-659B-46D9-9614-F0FE147B592E}" type="pres">
      <dgm:prSet presAssocID="{0F7B6F93-0422-4FD3-861F-8B69FB15CF5D}" presName="compNode" presStyleCnt="0"/>
      <dgm:spPr/>
    </dgm:pt>
    <dgm:pt modelId="{C30289E6-F418-4532-BB3F-6F9EC6412E7F}" type="pres">
      <dgm:prSet presAssocID="{0F7B6F93-0422-4FD3-861F-8B69FB15CF5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71BA8F3-A7A9-4352-8CF8-F55AD3203A3D}" type="pres">
      <dgm:prSet presAssocID="{0F7B6F93-0422-4FD3-861F-8B69FB15CF5D}" presName="spaceRect" presStyleCnt="0"/>
      <dgm:spPr/>
    </dgm:pt>
    <dgm:pt modelId="{9A7313DF-0245-4000-AAD6-597A5AA9C3ED}" type="pres">
      <dgm:prSet presAssocID="{0F7B6F93-0422-4FD3-861F-8B69FB15CF5D}" presName="textRect" presStyleLbl="revTx" presStyleIdx="2" presStyleCnt="4">
        <dgm:presLayoutVars>
          <dgm:chMax val="1"/>
          <dgm:chPref val="1"/>
        </dgm:presLayoutVars>
      </dgm:prSet>
      <dgm:spPr/>
    </dgm:pt>
    <dgm:pt modelId="{9D1FFE84-8512-4688-98D2-1931B493A310}" type="pres">
      <dgm:prSet presAssocID="{A13B09B7-E3C2-4261-B248-3E50E1896ED8}" presName="sibTrans" presStyleCnt="0"/>
      <dgm:spPr/>
    </dgm:pt>
    <dgm:pt modelId="{CF2686D8-6D14-4820-9BDC-969254780428}" type="pres">
      <dgm:prSet presAssocID="{7DAF0DC6-52B6-4395-ACFC-173013E9B8E0}" presName="compNode" presStyleCnt="0"/>
      <dgm:spPr/>
    </dgm:pt>
    <dgm:pt modelId="{16D3927E-8209-469F-AFB3-8EC3FE36C81F}" type="pres">
      <dgm:prSet presAssocID="{7DAF0DC6-52B6-4395-ACFC-173013E9B8E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CEE3FE01-CFEF-47E8-B24A-3DDC06CBB642}" type="pres">
      <dgm:prSet presAssocID="{7DAF0DC6-52B6-4395-ACFC-173013E9B8E0}" presName="spaceRect" presStyleCnt="0"/>
      <dgm:spPr/>
    </dgm:pt>
    <dgm:pt modelId="{425015F7-B0FA-44B2-9E54-AE2BE0143F8D}" type="pres">
      <dgm:prSet presAssocID="{7DAF0DC6-52B6-4395-ACFC-173013E9B8E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A774216-6A4C-463F-87AF-8E2029E953AA}" srcId="{53A7C0FA-E8BF-436D-BC63-AC6995A0F855}" destId="{4DE4CBBF-1EB7-4317-89B4-8984240F2798}" srcOrd="1" destOrd="0" parTransId="{3C906DD7-F4BC-4372-8EF3-A1AD9934ED62}" sibTransId="{703EDD01-9CB2-4465-BB98-3F5F9BECE791}"/>
    <dgm:cxn modelId="{E7C21B1F-8069-4522-B425-CF937BABB7B3}" type="presOf" srcId="{FBDDC2DE-76E0-4A33-841A-31F8DA5E9A5E}" destId="{5DC69B8A-56E4-4DAE-95B7-EE242735067B}" srcOrd="0" destOrd="0" presId="urn:microsoft.com/office/officeart/2018/2/layout/IconLabelList"/>
    <dgm:cxn modelId="{F3134C36-8CFB-4B6D-8DC9-D6B2570006E3}" type="presOf" srcId="{7DAF0DC6-52B6-4395-ACFC-173013E9B8E0}" destId="{425015F7-B0FA-44B2-9E54-AE2BE0143F8D}" srcOrd="0" destOrd="0" presId="urn:microsoft.com/office/officeart/2018/2/layout/IconLabelList"/>
    <dgm:cxn modelId="{C284B6A3-CB1F-44E3-91C7-4CC22C6FF7D0}" type="presOf" srcId="{4DE4CBBF-1EB7-4317-89B4-8984240F2798}" destId="{52C5DA3E-C497-4BB9-857A-CA370250CC50}" srcOrd="0" destOrd="0" presId="urn:microsoft.com/office/officeart/2018/2/layout/IconLabelList"/>
    <dgm:cxn modelId="{C52FB1A6-1285-41D3-9AC3-2B2A34366438}" type="presOf" srcId="{53A7C0FA-E8BF-436D-BC63-AC6995A0F855}" destId="{600F1FA5-CC07-413E-870F-DF3D8CE37D15}" srcOrd="0" destOrd="0" presId="urn:microsoft.com/office/officeart/2018/2/layout/IconLabelList"/>
    <dgm:cxn modelId="{31FC31C6-323F-4C82-BB3A-73AA31252960}" srcId="{53A7C0FA-E8BF-436D-BC63-AC6995A0F855}" destId="{FBDDC2DE-76E0-4A33-841A-31F8DA5E9A5E}" srcOrd="0" destOrd="0" parTransId="{0215A7B0-7FA4-44AA-A697-5D9706ED5BD5}" sibTransId="{E6AA09D7-32B9-4646-AB6D-B87D140890EB}"/>
    <dgm:cxn modelId="{9C24E0F0-BBBF-441C-A039-F55238CE54BA}" srcId="{53A7C0FA-E8BF-436D-BC63-AC6995A0F855}" destId="{7DAF0DC6-52B6-4395-ACFC-173013E9B8E0}" srcOrd="3" destOrd="0" parTransId="{1E983DDB-1DE5-4F2D-832D-03A9C593AAFA}" sibTransId="{6E753753-D48A-4878-AA49-153755CBFBFC}"/>
    <dgm:cxn modelId="{2B9D31F2-7945-4B73-BE96-0A2856941831}" srcId="{53A7C0FA-E8BF-436D-BC63-AC6995A0F855}" destId="{0F7B6F93-0422-4FD3-861F-8B69FB15CF5D}" srcOrd="2" destOrd="0" parTransId="{7BBFAB1F-7295-4D94-B4D5-C90095346D95}" sibTransId="{A13B09B7-E3C2-4261-B248-3E50E1896ED8}"/>
    <dgm:cxn modelId="{3A68C9FD-FEB1-4EB3-AEFB-136AE4D1FF9D}" type="presOf" srcId="{0F7B6F93-0422-4FD3-861F-8B69FB15CF5D}" destId="{9A7313DF-0245-4000-AAD6-597A5AA9C3ED}" srcOrd="0" destOrd="0" presId="urn:microsoft.com/office/officeart/2018/2/layout/IconLabelList"/>
    <dgm:cxn modelId="{616DC3FB-4CAD-4A1F-A252-AC72E6CAA019}" type="presParOf" srcId="{600F1FA5-CC07-413E-870F-DF3D8CE37D15}" destId="{4878FF0A-0371-4043-9671-3651C3AF9A60}" srcOrd="0" destOrd="0" presId="urn:microsoft.com/office/officeart/2018/2/layout/IconLabelList"/>
    <dgm:cxn modelId="{74421AF1-F4B5-4B30-B96F-C39761B03322}" type="presParOf" srcId="{4878FF0A-0371-4043-9671-3651C3AF9A60}" destId="{AA17DDFE-F9FD-434C-AEDB-CC24D95FC6C5}" srcOrd="0" destOrd="0" presId="urn:microsoft.com/office/officeart/2018/2/layout/IconLabelList"/>
    <dgm:cxn modelId="{3D99628E-2330-4F4B-AC34-957D7BC252FE}" type="presParOf" srcId="{4878FF0A-0371-4043-9671-3651C3AF9A60}" destId="{D63BA60A-AAD0-434E-9EE6-A5D07DE12BD7}" srcOrd="1" destOrd="0" presId="urn:microsoft.com/office/officeart/2018/2/layout/IconLabelList"/>
    <dgm:cxn modelId="{C6AB747F-4741-40A2-8376-6B0BADCD7F5A}" type="presParOf" srcId="{4878FF0A-0371-4043-9671-3651C3AF9A60}" destId="{5DC69B8A-56E4-4DAE-95B7-EE242735067B}" srcOrd="2" destOrd="0" presId="urn:microsoft.com/office/officeart/2018/2/layout/IconLabelList"/>
    <dgm:cxn modelId="{A2893A17-0F31-45F7-869A-6A9D29B59E62}" type="presParOf" srcId="{600F1FA5-CC07-413E-870F-DF3D8CE37D15}" destId="{95EB5F74-60C2-42DD-B616-EB7B1D8A7B45}" srcOrd="1" destOrd="0" presId="urn:microsoft.com/office/officeart/2018/2/layout/IconLabelList"/>
    <dgm:cxn modelId="{849340E6-A13F-470F-8778-C6759FDD3F75}" type="presParOf" srcId="{600F1FA5-CC07-413E-870F-DF3D8CE37D15}" destId="{E7440C94-B489-419E-899F-3A55E3D13A35}" srcOrd="2" destOrd="0" presId="urn:microsoft.com/office/officeart/2018/2/layout/IconLabelList"/>
    <dgm:cxn modelId="{0C7D66A4-46FC-4BBE-8CF4-3A5D8D85FE10}" type="presParOf" srcId="{E7440C94-B489-419E-899F-3A55E3D13A35}" destId="{DCCF9C2B-12C5-4924-A42E-9981B1459657}" srcOrd="0" destOrd="0" presId="urn:microsoft.com/office/officeart/2018/2/layout/IconLabelList"/>
    <dgm:cxn modelId="{11C4015B-6A4C-441D-8A3F-6DAFD7257BA3}" type="presParOf" srcId="{E7440C94-B489-419E-899F-3A55E3D13A35}" destId="{D0014A5E-8412-4C61-97B5-06B9328F3BC2}" srcOrd="1" destOrd="0" presId="urn:microsoft.com/office/officeart/2018/2/layout/IconLabelList"/>
    <dgm:cxn modelId="{C6C7ED1A-DA47-46E8-8339-BAAAB25EB0CD}" type="presParOf" srcId="{E7440C94-B489-419E-899F-3A55E3D13A35}" destId="{52C5DA3E-C497-4BB9-857A-CA370250CC50}" srcOrd="2" destOrd="0" presId="urn:microsoft.com/office/officeart/2018/2/layout/IconLabelList"/>
    <dgm:cxn modelId="{06B3996B-25AE-49AF-9915-1A3E86B57E16}" type="presParOf" srcId="{600F1FA5-CC07-413E-870F-DF3D8CE37D15}" destId="{F2775187-BBE9-4F9A-94D2-66D41EFA1F79}" srcOrd="3" destOrd="0" presId="urn:microsoft.com/office/officeart/2018/2/layout/IconLabelList"/>
    <dgm:cxn modelId="{A1455A97-3AD8-4A12-8E93-0A366E162A76}" type="presParOf" srcId="{600F1FA5-CC07-413E-870F-DF3D8CE37D15}" destId="{1019535D-659B-46D9-9614-F0FE147B592E}" srcOrd="4" destOrd="0" presId="urn:microsoft.com/office/officeart/2018/2/layout/IconLabelList"/>
    <dgm:cxn modelId="{CB2133E0-D777-4B42-B48C-3644D3138E2F}" type="presParOf" srcId="{1019535D-659B-46D9-9614-F0FE147B592E}" destId="{C30289E6-F418-4532-BB3F-6F9EC6412E7F}" srcOrd="0" destOrd="0" presId="urn:microsoft.com/office/officeart/2018/2/layout/IconLabelList"/>
    <dgm:cxn modelId="{BC22264D-2B0C-4A3B-B2FA-1E51F94B6317}" type="presParOf" srcId="{1019535D-659B-46D9-9614-F0FE147B592E}" destId="{871BA8F3-A7A9-4352-8CF8-F55AD3203A3D}" srcOrd="1" destOrd="0" presId="urn:microsoft.com/office/officeart/2018/2/layout/IconLabelList"/>
    <dgm:cxn modelId="{B45E4637-EA12-46CC-AD4A-DE4B2DBE0A5E}" type="presParOf" srcId="{1019535D-659B-46D9-9614-F0FE147B592E}" destId="{9A7313DF-0245-4000-AAD6-597A5AA9C3ED}" srcOrd="2" destOrd="0" presId="urn:microsoft.com/office/officeart/2018/2/layout/IconLabelList"/>
    <dgm:cxn modelId="{6B373C95-8E47-49C6-964E-3934AC57D88D}" type="presParOf" srcId="{600F1FA5-CC07-413E-870F-DF3D8CE37D15}" destId="{9D1FFE84-8512-4688-98D2-1931B493A310}" srcOrd="5" destOrd="0" presId="urn:microsoft.com/office/officeart/2018/2/layout/IconLabelList"/>
    <dgm:cxn modelId="{F03E754E-7180-4E9E-85B1-2F5269D33A43}" type="presParOf" srcId="{600F1FA5-CC07-413E-870F-DF3D8CE37D15}" destId="{CF2686D8-6D14-4820-9BDC-969254780428}" srcOrd="6" destOrd="0" presId="urn:microsoft.com/office/officeart/2018/2/layout/IconLabelList"/>
    <dgm:cxn modelId="{CC0C1890-7E4E-45FA-974D-DCE646CC8B69}" type="presParOf" srcId="{CF2686D8-6D14-4820-9BDC-969254780428}" destId="{16D3927E-8209-469F-AFB3-8EC3FE36C81F}" srcOrd="0" destOrd="0" presId="urn:microsoft.com/office/officeart/2018/2/layout/IconLabelList"/>
    <dgm:cxn modelId="{E8DD095D-3696-44AD-97B1-176BA61B9FE8}" type="presParOf" srcId="{CF2686D8-6D14-4820-9BDC-969254780428}" destId="{CEE3FE01-CFEF-47E8-B24A-3DDC06CBB642}" srcOrd="1" destOrd="0" presId="urn:microsoft.com/office/officeart/2018/2/layout/IconLabelList"/>
    <dgm:cxn modelId="{03720F20-041F-4D55-9033-E3E6CE0DC544}" type="presParOf" srcId="{CF2686D8-6D14-4820-9BDC-969254780428}" destId="{425015F7-B0FA-44B2-9E54-AE2BE0143F8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7DDFE-F9FD-434C-AEDB-CC24D95FC6C5}">
      <dsp:nvSpPr>
        <dsp:cNvPr id="0" name=""/>
        <dsp:cNvSpPr/>
      </dsp:nvSpPr>
      <dsp:spPr>
        <a:xfrm>
          <a:off x="1447577" y="78095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69B8A-56E4-4DAE-95B7-EE242735067B}">
      <dsp:nvSpPr>
        <dsp:cNvPr id="0" name=""/>
        <dsp:cNvSpPr/>
      </dsp:nvSpPr>
      <dsp:spPr>
        <a:xfrm>
          <a:off x="272708" y="1985916"/>
          <a:ext cx="3159738" cy="142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Research Design: </a:t>
          </a:r>
          <a:r>
            <a:rPr lang="en-US" sz="2000" kern="1200" dirty="0"/>
            <a:t>Cross-sectional study (by conducting a survey among healthcare professionals) and Qualitative study.</a:t>
          </a:r>
        </a:p>
      </dsp:txBody>
      <dsp:txXfrm>
        <a:off x="272708" y="1985916"/>
        <a:ext cx="3159738" cy="1425934"/>
      </dsp:txXfrm>
    </dsp:sp>
    <dsp:sp modelId="{DCCF9C2B-12C5-4924-A42E-9981B1459657}">
      <dsp:nvSpPr>
        <dsp:cNvPr id="0" name=""/>
        <dsp:cNvSpPr/>
      </dsp:nvSpPr>
      <dsp:spPr>
        <a:xfrm>
          <a:off x="4751855" y="78095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5DA3E-C497-4BB9-857A-CA370250CC50}">
      <dsp:nvSpPr>
        <dsp:cNvPr id="0" name=""/>
        <dsp:cNvSpPr/>
      </dsp:nvSpPr>
      <dsp:spPr>
        <a:xfrm>
          <a:off x="3747446" y="1985916"/>
          <a:ext cx="2818818" cy="142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Sample Selection: </a:t>
          </a:r>
          <a:r>
            <a:rPr lang="en-US" sz="2000" kern="1200" dirty="0"/>
            <a:t>Convenience sampling of healthcare professionals across diverse healthcare settings.</a:t>
          </a:r>
        </a:p>
      </dsp:txBody>
      <dsp:txXfrm>
        <a:off x="3747446" y="1985916"/>
        <a:ext cx="2818818" cy="1425934"/>
      </dsp:txXfrm>
    </dsp:sp>
    <dsp:sp modelId="{C30289E6-F418-4532-BB3F-6F9EC6412E7F}">
      <dsp:nvSpPr>
        <dsp:cNvPr id="0" name=""/>
        <dsp:cNvSpPr/>
      </dsp:nvSpPr>
      <dsp:spPr>
        <a:xfrm>
          <a:off x="7376264" y="78095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313DF-0245-4000-AAD6-597A5AA9C3ED}">
      <dsp:nvSpPr>
        <dsp:cNvPr id="0" name=""/>
        <dsp:cNvSpPr/>
      </dsp:nvSpPr>
      <dsp:spPr>
        <a:xfrm>
          <a:off x="6881264" y="1985916"/>
          <a:ext cx="1800000" cy="142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Data Collection</a:t>
          </a:r>
          <a:r>
            <a:rPr lang="en-US" sz="2000" kern="1200" dirty="0"/>
            <a:t>: Survey </a:t>
          </a:r>
        </a:p>
      </dsp:txBody>
      <dsp:txXfrm>
        <a:off x="6881264" y="1985916"/>
        <a:ext cx="1800000" cy="1425934"/>
      </dsp:txXfrm>
    </dsp:sp>
    <dsp:sp modelId="{16D3927E-8209-469F-AFB3-8EC3FE36C81F}">
      <dsp:nvSpPr>
        <dsp:cNvPr id="0" name=""/>
        <dsp:cNvSpPr/>
      </dsp:nvSpPr>
      <dsp:spPr>
        <a:xfrm>
          <a:off x="9491264" y="780954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015F7-B0FA-44B2-9E54-AE2BE0143F8D}">
      <dsp:nvSpPr>
        <dsp:cNvPr id="0" name=""/>
        <dsp:cNvSpPr/>
      </dsp:nvSpPr>
      <dsp:spPr>
        <a:xfrm>
          <a:off x="8996264" y="1985916"/>
          <a:ext cx="1800000" cy="142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Sample size: </a:t>
          </a:r>
          <a:r>
            <a:rPr lang="en-US" sz="2000" kern="1200" dirty="0"/>
            <a:t>50-100 healthcare professionals</a:t>
          </a:r>
        </a:p>
      </dsp:txBody>
      <dsp:txXfrm>
        <a:off x="8996264" y="1985916"/>
        <a:ext cx="1800000" cy="142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566D-39F3-417A-6386-5F612409C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E3F0F-23D0-FCB6-F2B7-D4E65D33D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4AFBC-5D81-25A5-5ABC-5008DAAD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F488-A76E-ADDD-CBF2-C3401134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1344C-C856-F779-ED2B-C6EE3204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9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DDD0-6870-84E7-E2BA-B44FC58A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4AA1D-AC8F-789F-5EC1-D580B748E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769D5-8378-5F90-2C6C-F7CDF34D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67027-AF8C-36E9-CC84-23D950CB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0F5A8-F12D-9F2C-3CA1-79E94A02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5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527C0-20A4-0D71-ACF5-B738F4FB2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068B3-64B2-2E37-78B4-FB0627AE0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C6073-63C5-4747-52D4-4E5DFAA5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C997-DD11-0209-DCDD-5D2ECF1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72D87-04B4-CE99-57BF-DCF698AB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1B90-24AB-439A-0D95-5BFF9953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08752-850F-B8F8-7ECB-BEA4AD2F3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AD500-81BA-6872-CB1D-013455EA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B2242-6E91-D495-18C8-6C717460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01C02-77DD-BA83-1773-0B3A69C6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0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88B2-28DE-0CFC-9FCF-AA8A5295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476D3-2566-D643-AAD6-06D36ED4E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02FF7-AD2F-F43B-292C-420AFECF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10CF0-8E5C-906D-8261-9547A796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E4F09-BF4B-B5F3-344F-F38CE03E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2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D5B4-D7C0-B387-9889-65CD309A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D7FB-63A7-3BFA-67F5-11E54DBFB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B0C49-A2EA-94AD-51EB-ACB78B3D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AB046-4B99-C9C5-08A8-03998DB2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7C126-C071-D1BD-4B0C-81D1CCA5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8630-3B0C-0BAD-DED9-94831B3E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2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DEB7-9F19-271C-C07A-8C4C620F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E9DB7-AFF1-A41E-F098-F12B60A3A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F0EA4-09BD-BE7C-C4CD-96FA9B295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5D4CD-5F3C-8DDD-F566-AF658E29B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B92CA-0140-95BE-32A3-1FED6386D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B6FCA-3586-B501-5E61-AE711073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0BA78-2733-D9B3-61E7-486CE6C6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D59DA-0DC2-D2BA-84C9-401F66C2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E6EF3-AAE7-B01E-49AF-79275D19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6A8292-744A-4391-86D6-A74FD5A3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10B9C-9467-7261-2D5E-17B64E06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F6B46-00AC-306E-C88E-6A979E35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1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34DDB-3EDF-31F9-2CB4-03BEA05B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06DB0-2115-345B-451F-84572BE9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0EA7D-0602-CC53-6554-96920CDE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C0D3-445D-37AA-C5E9-93D0070F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DD64B-3FB8-B320-E709-FC07B52F4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2105C4-90C6-6B89-F2F5-56D8D4C15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6770E-6F80-17C1-C8DD-729D62AA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05EC5-FE65-EAAD-458B-5D5E2685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FC5E-BC6A-B2C3-0FE6-1A8E832A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1057-3A27-7405-5BDD-FB7755DBA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B5FA9-D5E7-B925-EA9D-14318CF6E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4E511-3CCA-0ED8-CFFA-21FB2177D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448DA-0464-A6E9-072F-21CF85F3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E6198-6067-75D3-A21C-8630B160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9E13A-38F0-6C75-AB6C-76578C52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8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F11A7-6816-8C8E-3DA7-3C120524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20047-37F1-8167-CA51-9A9CD9A72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17CA4-DE6C-3FBB-C4F8-6E0F8F5A4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D9A7-DD9A-46C3-A3DB-F2ADC3BC2F6D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FEAC0-BB36-0CB8-7CE8-A84C21F91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592AC-AA80-EBCC-924F-BD75D0B2E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7856-B0D3-45B3-83C8-EA572FF88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8231544/" TargetMode="External"/><Relationship Id="rId7" Type="http://schemas.openxmlformats.org/officeDocument/2006/relationships/hyperlink" Target="https://www.ncbi.nlm.nih.gov/pmc/articles/PMC11047988/" TargetMode="External"/><Relationship Id="rId2" Type="http://schemas.openxmlformats.org/officeDocument/2006/relationships/hyperlink" Target="https://pubmed.ncbi.nlm.nih.gov/35293878/#:~:text=Regarding%20the%20comparison%20between%20doctors,doctors%20compared%20to%20the%20publ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8293482/" TargetMode="External"/><Relationship Id="rId5" Type="http://schemas.openxmlformats.org/officeDocument/2006/relationships/hyperlink" Target="https://www.ncbi.nlm.nih.gov/pmc/articles/PMC10815906/" TargetMode="External"/><Relationship Id="rId4" Type="http://schemas.openxmlformats.org/officeDocument/2006/relationships/hyperlink" Target="https://pubmed.ncbi.nlm.nih.gov/3737394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2DF26-59E3-C2F4-586E-A2BAEBC4C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Acceptance of collaboration and integration of AI in health system by healthcare professionals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B2F9B-C106-8614-EA15-ABB41146C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By: Dr. Amanpreet Kaur</a:t>
            </a:r>
            <a:br>
              <a:rPr lang="en-US" dirty="0"/>
            </a:br>
            <a:r>
              <a:rPr lang="en-US" dirty="0"/>
              <a:t>Under the guidance of: Dr. Sukesh Bhardwaj</a:t>
            </a:r>
          </a:p>
          <a:p>
            <a:r>
              <a:rPr lang="en-US" b="1" dirty="0"/>
              <a:t>IIHMR DELHI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8DC52-F2E6-71BF-F51B-704EB232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2269" y="33331"/>
            <a:ext cx="2277836" cy="1182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1C253-CFD5-49E7-CBE6-ABCF41AB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31"/>
            <a:ext cx="1991794" cy="9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2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1AA0-D8E1-FF06-352B-E89EDD3C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29" y="109991"/>
            <a:ext cx="10515600" cy="5710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Results                                      </a:t>
            </a:r>
            <a:r>
              <a:rPr lang="en-US" sz="3200" b="1" dirty="0"/>
              <a:t>Cont…..</a:t>
            </a:r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1EA9DD5-9394-EF31-4D8D-0EF5E9D2EF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681037"/>
            <a:ext cx="10591799" cy="57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D6414A3-5DA7-5AE6-00DC-0B7BC3D986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681037"/>
            <a:ext cx="10831286" cy="60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07320-FF5F-F42E-ABA7-CBE41E5A2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229" y="109991"/>
            <a:ext cx="10515600" cy="5710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Results                                      </a:t>
            </a:r>
            <a:r>
              <a:rPr lang="en-US" sz="3200" b="1" dirty="0"/>
              <a:t>Cont…..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3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755A9AB4-32C5-966F-AE16-D01693867D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199"/>
            <a:ext cx="10515600" cy="58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CF6C59-3F0E-C692-732C-2A69BD0C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Results                                      </a:t>
            </a:r>
            <a:r>
              <a:rPr lang="en-US" sz="3200" b="1" dirty="0"/>
              <a:t>Cont…..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70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B4544D2-8C02-33A2-EA77-5F7B77DB2C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718458"/>
            <a:ext cx="11125199" cy="597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51C39-DC44-2707-4C9D-4F399D0F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169182"/>
            <a:ext cx="105156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Results                                      </a:t>
            </a:r>
            <a:r>
              <a:rPr lang="en-US" sz="3200" b="1" dirty="0"/>
              <a:t>Cont…..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0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51B357A1-492D-71C0-1D3A-38585CBA16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598714"/>
            <a:ext cx="11092543" cy="61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9F5CDC3-C6B9-8A25-B2D0-71F70FBC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44"/>
            <a:ext cx="10515600" cy="6363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Results                                      </a:t>
            </a:r>
            <a:r>
              <a:rPr lang="en-US" sz="3200" b="1" dirty="0"/>
              <a:t>Cont…..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3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>
            <a:extLst>
              <a:ext uri="{FF2B5EF4-FFF2-40B4-BE49-F238E27FC236}">
                <a16:creationId xmlns:a16="http://schemas.microsoft.com/office/drawing/2014/main" id="{4F8C3C60-4668-86E4-E370-76B812FA8A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748166"/>
            <a:ext cx="10167256" cy="56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65514D0-6359-C62A-F533-7D2A4297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005"/>
            <a:ext cx="10515600" cy="5601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 Results                                      </a:t>
            </a:r>
            <a:r>
              <a:rPr lang="en-US" sz="3200" b="1" dirty="0"/>
              <a:t>Cont…..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6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0DCE-E8D7-F691-D1B8-84E80764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9132"/>
          </a:xfrm>
        </p:spPr>
        <p:txBody>
          <a:bodyPr/>
          <a:lstStyle/>
          <a:p>
            <a:pPr algn="ctr"/>
            <a:r>
              <a:rPr lang="en-US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F3C1-48FF-627F-9BDA-0D61D9FA6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740228"/>
            <a:ext cx="11495315" cy="557348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Current State of AI Awareness and Integration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majority of surveyed healthcare professionals are very familiar with the term "Artificial Intelligence," indicating a high level of awareness.</a:t>
            </a:r>
          </a:p>
          <a:p>
            <a:pPr marL="457200" lvl="1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respondents are aware that AI is being used in healthcare, highlighting the growing integration of AI technologies in medical practices.</a:t>
            </a:r>
          </a:p>
          <a:p>
            <a:pPr lvl="1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Willingness to Adopt AI Technology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significant number of healthcare professionals expressed a strong willingness to adopt AI technology in their practice, with responses ranging from "very willing" to "somewhat willing.“</a:t>
            </a:r>
          </a:p>
          <a:p>
            <a:pPr lvl="1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primary factors influencing the decision to adopt AI include the reliability and accuracy of AI systems and the potential for easing workflow.</a:t>
            </a:r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68565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7DCF-3E3C-6BCA-10E3-AD483D77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468086"/>
            <a:ext cx="11310257" cy="5708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Perceived Accuracy of 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respondents believe that AI can be as accurate as human professionals, while others feel it is close but not quite at the level of human intelligence. This indicates a mix of confidence and cautious optimism regarding AI's diagnostic capabilities.</a:t>
            </a:r>
          </a:p>
          <a:p>
            <a:pPr lvl="1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Concerns and Barriers to Adoption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Reliability and Accuracy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Concerns about the reliability and accuracy of AI systems are prevalent among respondents, which can act as a barrier to adoption.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Impact on Human Interaction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Some professionals are worried that adopting AI might reduce human contact, which is an essential aspect of patient care.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77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1F0D-5B78-B6AB-63A1-21773ED52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270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E4A82B-2977-0936-EC18-9AA9473EC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660853"/>
            <a:ext cx="11353800" cy="57834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AI's Role and Impact:</a:t>
            </a:r>
          </a:p>
          <a:p>
            <a:pPr marL="0" indent="0" algn="just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 is increasingly being recognized and integrated into healthcare, with significant potential to improve diagnostic accuracy and efficiency. </a:t>
            </a:r>
          </a:p>
          <a:p>
            <a:pPr lvl="1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survey indicates a high level of awareness and a general willingness among healthcare professionals to adopt AI.</a:t>
            </a:r>
          </a:p>
          <a:p>
            <a:pPr marL="457200" lvl="1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Positive Reception with Caution:</a:t>
            </a:r>
          </a:p>
          <a:p>
            <a:pPr marL="0" indent="0" algn="just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While there is a positive reception towards AI, healthcare professionals have legitimate concerns about its reliability and the potential reduction in human contact. </a:t>
            </a:r>
          </a:p>
          <a:p>
            <a:pPr lvl="1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Addressing these concerns through continuous improvement and validation of AI systems is crucial.</a:t>
            </a:r>
          </a:p>
        </p:txBody>
      </p:sp>
    </p:spTree>
    <p:extLst>
      <p:ext uri="{BB962C8B-B14F-4D97-AF65-F5344CB8AC3E}">
        <p14:creationId xmlns:p14="http://schemas.microsoft.com/office/powerpoint/2010/main" val="200668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7DCF-3E3C-6BCA-10E3-AD483D77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413658"/>
            <a:ext cx="11212285" cy="61613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Need for Collaboration: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integration of AI in healthcare requires ongoing collaboration between AI developers and healthcare professionals. </a:t>
            </a:r>
          </a:p>
          <a:p>
            <a:pPr lvl="1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ensures that AI systems are designed to meet clinical needs and maintain high ethical standards.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Future Prospects: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AI technology continues to advance, its role in healthcare is expected to expand, offering more sophisticated tools for diagnosis, treatment planning, and overall patient care.</a:t>
            </a:r>
          </a:p>
          <a:p>
            <a:pPr marL="457200" lvl="1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Continuous education and training for healthcare professionals on AI will be vital for its effective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12161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2D2C-42F6-8244-5B4E-D5CD4916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Mentor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65702-3C01-1978-43FC-1E79712A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B3B1-8AC8-9A93-48A5-344301DC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9343"/>
          </a:xfrm>
        </p:spPr>
        <p:txBody>
          <a:bodyPr/>
          <a:lstStyle/>
          <a:p>
            <a:pPr algn="ctr"/>
            <a:r>
              <a:rPr lang="en-US" b="1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3BF5D-86E1-420A-2D7C-363868E19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889454"/>
            <a:ext cx="11266713" cy="57290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Acceptance of the Use of Artificial Intelligence in Medicine Among Japan's Doctors and the Public 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IN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https://pubmed.ncbi.nlm.nih.gov/35293878/#:~:text=Regarding%20the%20comparison%20between%20doctors,doctors%20compared%20to%20the%20public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Trust in and Acceptance of Artificial Intelligence Applications in Medicine: Mixed Methods Study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IN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https://pubmed.ncbi.nlm.nih.gov/38231544/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Review of the Role of Artificial Intelligence in Healthcare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IN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https://pubmed.ncbi.nlm.nih.gov/37373940/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250"/>
              </a:lnSpc>
              <a:spcBef>
                <a:spcPts val="0"/>
              </a:spcBef>
            </a:pPr>
            <a:r>
              <a:rPr lang="en-US" sz="2400" b="1" kern="1800" spc="-1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Transformative Potential of AI in Healthcare: Definitions, Applications, and Navigating the Ethical Landscape and Public Perspectives</a:t>
            </a:r>
            <a:endParaRPr lang="en-US" sz="2400" b="1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IN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https://www.ncbi.nlm.nih.gov/pmc/articles/PMC10815906/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I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Ethical and Regulatory Challenges of AI Technologies in Healthcare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https://www.ncbi.nlm.nih.gov/pmc/articles/PMC8293482/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Exploring Perceptions of Healthcare Technologies Enabled by Artificial Intelligence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fontAlgn="base"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https://www.ncbi.nlm.nih.gov/pmc/articles/PMC8293482/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AI in Hospitals and Clinics: Transforming Healthcare in the 21st Century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https://www.ncbi.nlm.nih.gov/pmc/articles/PMC11047988/</a:t>
            </a:r>
            <a:r>
              <a:rPr lang="en-I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6994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9F27E5E-688B-FAA6-3385-FA9582FDA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8" b="15610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CF47623-D5D8-FCB1-0C90-380B0D42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777739"/>
            <a:ext cx="6897626" cy="139922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Pictorial Journey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61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948AE9-225A-2B94-2D80-95938CCB4B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D7D4FBF-77EC-5D9C-A497-430969FC3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3095" y="3037114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Pictorial Journey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8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2A562-5D8B-EDD9-651B-B1E963922102}"/>
              </a:ext>
            </a:extLst>
          </p:cNvPr>
          <p:cNvSpPr txBox="1"/>
          <p:nvPr/>
        </p:nvSpPr>
        <p:spPr>
          <a:xfrm>
            <a:off x="1752600" y="2351314"/>
            <a:ext cx="9002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Q &amp; A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71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770F0-C16A-E4DB-8377-087733CD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629"/>
            <a:ext cx="10515600" cy="41413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THANK YOU </a:t>
            </a:r>
            <a:r>
              <a:rPr lang="en-US" sz="9600" dirty="0">
                <a:sym typeface="Wingdings" panose="05000000000000000000" pitchFamily="2" charset="2"/>
              </a:rPr>
              <a:t>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4401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86A6E-D5F1-673B-6B9D-737337B8F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9E2B4-8C6F-44B5-C5AB-26DFD71B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596"/>
            <a:ext cx="10515600" cy="43513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Defining AI in healthcare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rtificial intelligence (AI) in the field of healthcare refers to the application of software and algorithms to mimic human cognition when evaluating intricate medical data.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It involves the use of machine learning, natural language processing, and other AI techniques to analyze information, make predictions, and support clinical decision-making.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AI in healthcare aims to improve diagnostics, treatment outcomes, patient care management, and operational efficiency within healthcare systems. </a:t>
            </a:r>
          </a:p>
        </p:txBody>
      </p:sp>
    </p:spTree>
    <p:extLst>
      <p:ext uri="{BB962C8B-B14F-4D97-AF65-F5344CB8AC3E}">
        <p14:creationId xmlns:p14="http://schemas.microsoft.com/office/powerpoint/2010/main" val="271603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E7F1E6-CD0C-A0F1-86D8-B63A9E595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1" b="6439"/>
          <a:stretch/>
        </p:blipFill>
        <p:spPr bwMode="auto">
          <a:xfrm>
            <a:off x="959205" y="364142"/>
            <a:ext cx="10369645" cy="3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7DCF-3E3C-6BCA-10E3-AD483D77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0" y="4905537"/>
            <a:ext cx="4684497" cy="1556907"/>
          </a:xfrm>
        </p:spPr>
        <p:txBody>
          <a:bodyPr anchor="ctr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Key roles of AI in healthcare:</a:t>
            </a:r>
            <a:r>
              <a:rPr lang="en-US" alt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Diagnostic Imaging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Predictive Analytics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kumimoji="0" lang="en-US" altLang="en-US" sz="9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CEB7F07-EF0A-DC67-5A37-4921771E97B4}"/>
              </a:ext>
            </a:extLst>
          </p:cNvPr>
          <p:cNvSpPr txBox="1">
            <a:spLocks/>
          </p:cNvSpPr>
          <p:nvPr/>
        </p:nvSpPr>
        <p:spPr>
          <a:xfrm>
            <a:off x="5813631" y="5079530"/>
            <a:ext cx="5320224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Personalized Treatment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Decision Support Systems (CDSS)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Administrative Automation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5347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BB49D-9A41-153C-8515-6F75EA36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Methodology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231604-7D6F-943C-4DAB-4D950AC66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900912"/>
              </p:ext>
            </p:extLst>
          </p:nvPr>
        </p:nvGraphicFramePr>
        <p:xfrm>
          <a:off x="644056" y="2112579"/>
          <a:ext cx="11068973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889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5A0C86-8664-16F0-2A27-C46AED8BD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3" b="4337"/>
          <a:stretch/>
        </p:blipFill>
        <p:spPr bwMode="auto"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0A2B7-DF9F-7B88-A396-D7969369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323" y="4693085"/>
            <a:ext cx="7301704" cy="2209800"/>
          </a:xfrm>
        </p:spPr>
        <p:txBody>
          <a:bodyPr anchor="ctr">
            <a:normAutofit/>
          </a:bodyPr>
          <a:lstStyle/>
          <a:p>
            <a:pPr lvl="1"/>
            <a:endParaRPr lang="en-US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AYUSH doctors</a:t>
            </a:r>
          </a:p>
          <a:p>
            <a:pPr lvl="1"/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fields(radiology, Lab, Nursing, nutritionists ,psychologists, Pharma)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D01C335-AF95-9209-F942-734B49A7FF21}"/>
              </a:ext>
            </a:extLst>
          </p:cNvPr>
          <p:cNvSpPr txBox="1">
            <a:spLocks/>
          </p:cNvSpPr>
          <p:nvPr/>
        </p:nvSpPr>
        <p:spPr>
          <a:xfrm>
            <a:off x="366651" y="4648200"/>
            <a:ext cx="7301704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Healthcare professionals (included in the study): </a:t>
            </a:r>
          </a:p>
          <a:p>
            <a:pPr lvl="1"/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MBBS/MD</a:t>
            </a:r>
          </a:p>
          <a:p>
            <a:pPr lvl="1"/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Dentists</a:t>
            </a:r>
          </a:p>
          <a:p>
            <a:pPr lvl="1"/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Physiotherapists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90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60E9-4B80-DECA-58D7-8312B50D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81189"/>
            <a:ext cx="10515600" cy="777875"/>
          </a:xfrm>
        </p:spPr>
        <p:txBody>
          <a:bodyPr/>
          <a:lstStyle/>
          <a:p>
            <a:pPr algn="ctr"/>
            <a:r>
              <a:rPr lang="en-US" b="1" dirty="0"/>
              <a:t>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7960D93-C505-1823-AC76-8BFCA4B45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4" y="696686"/>
            <a:ext cx="9089571" cy="57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4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60E9-4B80-DECA-58D7-8312B50D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6686"/>
          </a:xfrm>
        </p:spPr>
        <p:txBody>
          <a:bodyPr/>
          <a:lstStyle/>
          <a:p>
            <a:pPr algn="ctr"/>
            <a:r>
              <a:rPr lang="en-US" b="1" dirty="0"/>
              <a:t>                     Results                                      </a:t>
            </a:r>
            <a:r>
              <a:rPr lang="en-US" sz="3200" b="1" dirty="0"/>
              <a:t>Cont…..</a:t>
            </a:r>
            <a:endParaRPr lang="en-US" b="1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2623A53-CD75-5675-550D-4B5DCA02DD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96687"/>
            <a:ext cx="10069286" cy="56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4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E7D45-EB9C-3328-B563-4156B198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Results          Cont…..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DAF9C5-1F43-6780-9B7E-B3F37391E1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81037"/>
            <a:ext cx="10515599" cy="568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09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5777</TotalTime>
  <Words>886</Words>
  <Application>Microsoft Office PowerPoint</Application>
  <PresentationFormat>Widescreen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Acceptance of collaboration and integration of AI in health system by healthcare professionals</vt:lpstr>
      <vt:lpstr>Mentor Approval</vt:lpstr>
      <vt:lpstr>Introduction</vt:lpstr>
      <vt:lpstr>PowerPoint Presentation</vt:lpstr>
      <vt:lpstr>Methodology</vt:lpstr>
      <vt:lpstr>PowerPoint Presentation</vt:lpstr>
      <vt:lpstr>Results</vt:lpstr>
      <vt:lpstr>                     Results                                      Cont…..</vt:lpstr>
      <vt:lpstr>Results          Cont…..</vt:lpstr>
      <vt:lpstr> Results                                      Cont…..</vt:lpstr>
      <vt:lpstr> Results                                      Cont…..</vt:lpstr>
      <vt:lpstr> Results                                      Cont…..</vt:lpstr>
      <vt:lpstr> Results                                      Cont…..</vt:lpstr>
      <vt:lpstr> Results                                      Cont…..</vt:lpstr>
      <vt:lpstr> Results                                      Cont…..</vt:lpstr>
      <vt:lpstr>Discussion</vt:lpstr>
      <vt:lpstr>PowerPoint Presentation</vt:lpstr>
      <vt:lpstr>Conclusion</vt:lpstr>
      <vt:lpstr>PowerPoint Presentation</vt:lpstr>
      <vt:lpstr>References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Amanpreet Kaur</dc:creator>
  <cp:lastModifiedBy>Dr. Sukesh Bhardwaj</cp:lastModifiedBy>
  <cp:revision>4</cp:revision>
  <dcterms:created xsi:type="dcterms:W3CDTF">2024-06-14T05:01:42Z</dcterms:created>
  <dcterms:modified xsi:type="dcterms:W3CDTF">2024-06-18T05:27:38Z</dcterms:modified>
</cp:coreProperties>
</file>