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2" r:id="rId7"/>
    <p:sldId id="261" r:id="rId8"/>
    <p:sldId id="264" r:id="rId9"/>
    <p:sldId id="268" r:id="rId10"/>
    <p:sldId id="269" r:id="rId11"/>
    <p:sldId id="270" r:id="rId12"/>
    <p:sldId id="271" r:id="rId13"/>
    <p:sldId id="277" r:id="rId14"/>
    <p:sldId id="273" r:id="rId15"/>
    <p:sldId id="274" r:id="rId16"/>
    <p:sldId id="26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15" autoAdjust="0"/>
  </p:normalViewPr>
  <p:slideViewPr>
    <p:cSldViewPr>
      <p:cViewPr>
        <p:scale>
          <a:sx n="77" d="100"/>
          <a:sy n="77" d="100"/>
        </p:scale>
        <p:origin x="-1176"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pieChart>
        <c:varyColors val="1"/>
        <c:ser>
          <c:idx val="0"/>
          <c:order val="0"/>
          <c:tx>
            <c:strRef>
              <c:f>Sheet1!$B$1</c:f>
              <c:strCache>
                <c:ptCount val="1"/>
                <c:pt idx="0">
                  <c:v>In- service education </c:v>
                </c:pt>
              </c:strCache>
            </c:strRef>
          </c:tx>
          <c:dPt>
            <c:idx val="0"/>
            <c:bubble3D val="0"/>
            <c:spPr>
              <a:solidFill>
                <a:schemeClr val="accent1"/>
              </a:solidFill>
            </c:spPr>
          </c:dPt>
          <c:dPt>
            <c:idx val="1"/>
            <c:bubble3D val="0"/>
            <c:spPr>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c:spPr>
          </c:dPt>
          <c:cat>
            <c:strRef>
              <c:f>Sheet1!$A$2:$A$5</c:f>
              <c:strCache>
                <c:ptCount val="2"/>
                <c:pt idx="0">
                  <c:v>Yes</c:v>
                </c:pt>
                <c:pt idx="1">
                  <c:v>No</c:v>
                </c:pt>
              </c:strCache>
            </c:strRef>
          </c:cat>
          <c:val>
            <c:numRef>
              <c:f>Sheet1!$B$2:$B$5</c:f>
              <c:numCache>
                <c:formatCode>General</c:formatCode>
                <c:ptCount val="4"/>
                <c:pt idx="0">
                  <c:v>95</c:v>
                </c:pt>
                <c:pt idx="1">
                  <c:v>5</c:v>
                </c:pt>
              </c:numCache>
            </c:numRef>
          </c:val>
        </c:ser>
        <c:dLbls>
          <c:showLegendKey val="0"/>
          <c:showVal val="0"/>
          <c:showCatName val="0"/>
          <c:showSerName val="0"/>
          <c:showPercent val="0"/>
          <c:showBubbleSize val="0"/>
          <c:showLeaderLines val="1"/>
        </c:dLbls>
        <c:firstSliceAng val="0"/>
      </c:pieChart>
    </c:plotArea>
    <c:legend>
      <c:legendPos val="r"/>
      <c:legendEntry>
        <c:idx val="2"/>
        <c:delete val="1"/>
      </c:legendEntry>
      <c:legendEntry>
        <c:idx val="3"/>
        <c:delete val="1"/>
      </c:legendEntry>
      <c:layout>
        <c:manualLayout>
          <c:xMode val="edge"/>
          <c:yMode val="edge"/>
          <c:x val="0.81026435408589303"/>
          <c:y val="0.39428789370078743"/>
          <c:w val="0.17723563650541677"/>
          <c:h val="0.28443996062992127"/>
        </c:manualLayout>
      </c:layout>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4"/>
    </mc:Choice>
    <mc:Fallback>
      <c:style val="4"/>
    </mc:Fallback>
  </mc:AlternateContent>
  <c:chart>
    <c:title>
      <c:tx>
        <c:rich>
          <a:bodyPr/>
          <a:lstStyle/>
          <a:p>
            <a:pPr>
              <a:defRPr/>
            </a:pPr>
            <a:r>
              <a:rPr lang="en-US" dirty="0"/>
              <a:t>Professional Experience</a:t>
            </a:r>
          </a:p>
        </c:rich>
      </c:tx>
      <c:layout/>
      <c:overlay val="0"/>
    </c:title>
    <c:autoTitleDeleted val="0"/>
    <c:plotArea>
      <c:layout>
        <c:manualLayout>
          <c:layoutTarget val="inner"/>
          <c:xMode val="edge"/>
          <c:yMode val="edge"/>
          <c:x val="0.12689880032162151"/>
          <c:y val="0.17206047431422944"/>
          <c:w val="0.84320809928840301"/>
          <c:h val="0.68545056351690548"/>
        </c:manualLayout>
      </c:layout>
      <c:barChart>
        <c:barDir val="col"/>
        <c:grouping val="stacked"/>
        <c:varyColors val="0"/>
        <c:ser>
          <c:idx val="0"/>
          <c:order val="0"/>
          <c:tx>
            <c:strRef>
              <c:f>Sheet1!$B$1</c:f>
              <c:strCache>
                <c:ptCount val="1"/>
                <c:pt idx="0">
                  <c:v>Series 1</c:v>
                </c:pt>
              </c:strCache>
            </c:strRef>
          </c:tx>
          <c:invertIfNegative val="0"/>
          <c:cat>
            <c:strRef>
              <c:f>Sheet1!$A$2:$A$4</c:f>
              <c:strCache>
                <c:ptCount val="3"/>
                <c:pt idx="0">
                  <c:v>ANM</c:v>
                </c:pt>
                <c:pt idx="1">
                  <c:v>Diploma</c:v>
                </c:pt>
                <c:pt idx="2">
                  <c:v>Graduate</c:v>
                </c:pt>
              </c:strCache>
            </c:strRef>
          </c:cat>
          <c:val>
            <c:numRef>
              <c:f>Sheet1!$B$2:$B$4</c:f>
              <c:numCache>
                <c:formatCode>General</c:formatCode>
                <c:ptCount val="3"/>
                <c:pt idx="0">
                  <c:v>5</c:v>
                </c:pt>
                <c:pt idx="1">
                  <c:v>53.33</c:v>
                </c:pt>
                <c:pt idx="2">
                  <c:v>41.66</c:v>
                </c:pt>
              </c:numCache>
            </c:numRef>
          </c:val>
        </c:ser>
        <c:dLbls>
          <c:showLegendKey val="0"/>
          <c:showVal val="0"/>
          <c:showCatName val="0"/>
          <c:showSerName val="0"/>
          <c:showPercent val="0"/>
          <c:showBubbleSize val="0"/>
        </c:dLbls>
        <c:gapWidth val="150"/>
        <c:overlap val="100"/>
        <c:axId val="143659776"/>
        <c:axId val="143661312"/>
      </c:barChart>
      <c:catAx>
        <c:axId val="143659776"/>
        <c:scaling>
          <c:orientation val="minMax"/>
        </c:scaling>
        <c:delete val="0"/>
        <c:axPos val="b"/>
        <c:majorTickMark val="out"/>
        <c:minorTickMark val="none"/>
        <c:tickLblPos val="nextTo"/>
        <c:crossAx val="143661312"/>
        <c:crosses val="autoZero"/>
        <c:auto val="1"/>
        <c:lblAlgn val="ctr"/>
        <c:lblOffset val="100"/>
        <c:noMultiLvlLbl val="0"/>
      </c:catAx>
      <c:valAx>
        <c:axId val="143661312"/>
        <c:scaling>
          <c:orientation val="minMax"/>
        </c:scaling>
        <c:delete val="0"/>
        <c:axPos val="l"/>
        <c:majorGridlines/>
        <c:numFmt formatCode="General" sourceLinked="1"/>
        <c:majorTickMark val="out"/>
        <c:minorTickMark val="none"/>
        <c:tickLblPos val="nextTo"/>
        <c:crossAx val="143659776"/>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Level</a:t>
            </a:r>
            <a:r>
              <a:rPr lang="en-US" baseline="0" dirty="0" smtClean="0"/>
              <a:t> of Knowledge </a:t>
            </a:r>
            <a:endParaRPr lang="en-US" dirty="0"/>
          </a:p>
        </c:rich>
      </c:tx>
      <c:layout/>
      <c:overlay val="0"/>
    </c:title>
    <c:autoTitleDeleted val="0"/>
    <c:plotArea>
      <c:layout/>
      <c:barChart>
        <c:barDir val="col"/>
        <c:grouping val="stacked"/>
        <c:varyColors val="0"/>
        <c:ser>
          <c:idx val="0"/>
          <c:order val="0"/>
          <c:tx>
            <c:strRef>
              <c:f>Sheet1!$B$1</c:f>
              <c:strCache>
                <c:ptCount val="1"/>
                <c:pt idx="0">
                  <c:v>Series 1</c:v>
                </c:pt>
              </c:strCache>
            </c:strRef>
          </c:tx>
          <c:invertIfNegative val="0"/>
          <c:cat>
            <c:strRef>
              <c:f>Sheet1!$A$2:$A$4</c:f>
              <c:strCache>
                <c:ptCount val="3"/>
                <c:pt idx="0">
                  <c:v>Adequate</c:v>
                </c:pt>
                <c:pt idx="1">
                  <c:v>Modarate</c:v>
                </c:pt>
                <c:pt idx="2">
                  <c:v>Inadequate</c:v>
                </c:pt>
              </c:strCache>
            </c:strRef>
          </c:cat>
          <c:val>
            <c:numRef>
              <c:f>Sheet1!$B$2:$B$4</c:f>
              <c:numCache>
                <c:formatCode>General</c:formatCode>
                <c:ptCount val="3"/>
                <c:pt idx="0">
                  <c:v>71.67</c:v>
                </c:pt>
                <c:pt idx="1">
                  <c:v>28.33</c:v>
                </c:pt>
                <c:pt idx="2">
                  <c:v>0</c:v>
                </c:pt>
              </c:numCache>
            </c:numRef>
          </c:val>
        </c:ser>
        <c:dLbls>
          <c:showLegendKey val="0"/>
          <c:showVal val="0"/>
          <c:showCatName val="0"/>
          <c:showSerName val="0"/>
          <c:showPercent val="0"/>
          <c:showBubbleSize val="0"/>
        </c:dLbls>
        <c:gapWidth val="150"/>
        <c:overlap val="100"/>
        <c:axId val="141527680"/>
        <c:axId val="141529472"/>
      </c:barChart>
      <c:catAx>
        <c:axId val="141527680"/>
        <c:scaling>
          <c:orientation val="minMax"/>
        </c:scaling>
        <c:delete val="0"/>
        <c:axPos val="b"/>
        <c:majorTickMark val="out"/>
        <c:minorTickMark val="none"/>
        <c:tickLblPos val="nextTo"/>
        <c:crossAx val="141529472"/>
        <c:crosses val="autoZero"/>
        <c:auto val="1"/>
        <c:lblAlgn val="ctr"/>
        <c:lblOffset val="100"/>
        <c:noMultiLvlLbl val="0"/>
      </c:catAx>
      <c:valAx>
        <c:axId val="141529472"/>
        <c:scaling>
          <c:orientation val="minMax"/>
        </c:scaling>
        <c:delete val="0"/>
        <c:axPos val="l"/>
        <c:majorGridlines/>
        <c:numFmt formatCode="General" sourceLinked="1"/>
        <c:majorTickMark val="out"/>
        <c:minorTickMark val="none"/>
        <c:tickLblPos val="nextTo"/>
        <c:crossAx val="14152768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0.35966</cdr:x>
      <cdr:y>0.31123</cdr:y>
    </cdr:from>
    <cdr:to>
      <cdr:x>0.58908</cdr:x>
      <cdr:y>0.59353</cdr:y>
    </cdr:to>
    <cdr:sp macro="" textlink="">
      <cdr:nvSpPr>
        <cdr:cNvPr id="2" name="TextBox 1"/>
        <cdr:cNvSpPr txBox="1"/>
      </cdr:nvSpPr>
      <cdr:spPr>
        <a:xfrm xmlns:a="http://schemas.openxmlformats.org/drawingml/2006/main">
          <a:off x="1433489" y="100811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t>5</a:t>
          </a:r>
          <a:endParaRPr lang="en-IN" sz="1100" dirty="0"/>
        </a:p>
      </cdr:txBody>
    </cdr:sp>
  </cdr:relSizeAnchor>
  <cdr:relSizeAnchor xmlns:cdr="http://schemas.openxmlformats.org/drawingml/2006/chartDrawing">
    <cdr:from>
      <cdr:x>0.35966</cdr:x>
      <cdr:y>0.31123</cdr:y>
    </cdr:from>
    <cdr:to>
      <cdr:x>0.41219</cdr:x>
      <cdr:y>0.40016</cdr:y>
    </cdr:to>
    <cdr:sp macro="" textlink="">
      <cdr:nvSpPr>
        <cdr:cNvPr id="3" name="Rectangle 2"/>
        <cdr:cNvSpPr/>
      </cdr:nvSpPr>
      <cdr:spPr>
        <a:xfrm xmlns:a="http://schemas.openxmlformats.org/drawingml/2006/main">
          <a:off x="1433489" y="1008112"/>
          <a:ext cx="209352" cy="288032"/>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drawings/drawing2.xml><?xml version="1.0" encoding="utf-8"?>
<c:userShapes xmlns:c="http://schemas.openxmlformats.org/drawingml/2006/chart">
  <cdr:relSizeAnchor xmlns:cdr="http://schemas.openxmlformats.org/drawingml/2006/chartDrawing">
    <cdr:from>
      <cdr:x>0.21186</cdr:x>
      <cdr:y>0.68858</cdr:y>
    </cdr:from>
    <cdr:to>
      <cdr:x>0.32621</cdr:x>
      <cdr:y>0.78938</cdr:y>
    </cdr:to>
    <cdr:sp macro="" textlink="">
      <cdr:nvSpPr>
        <cdr:cNvPr id="2" name="TextBox 1"/>
        <cdr:cNvSpPr txBox="1"/>
      </cdr:nvSpPr>
      <cdr:spPr>
        <a:xfrm xmlns:a="http://schemas.openxmlformats.org/drawingml/2006/main">
          <a:off x="900100" y="2203390"/>
          <a:ext cx="485800" cy="3225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IN" sz="1100" dirty="0"/>
        </a:p>
      </cdr:txBody>
    </cdr:sp>
  </cdr:relSizeAnchor>
  <cdr:relSizeAnchor xmlns:cdr="http://schemas.openxmlformats.org/drawingml/2006/chartDrawing">
    <cdr:from>
      <cdr:x>0.23311</cdr:x>
      <cdr:y>0.71108</cdr:y>
    </cdr:from>
    <cdr:to>
      <cdr:x>0.33051</cdr:x>
      <cdr:y>0.76688</cdr:y>
    </cdr:to>
    <cdr:sp macro="" textlink="">
      <cdr:nvSpPr>
        <cdr:cNvPr id="3" name="TextBox 2"/>
        <cdr:cNvSpPr txBox="1"/>
      </cdr:nvSpPr>
      <cdr:spPr>
        <a:xfrm xmlns:a="http://schemas.openxmlformats.org/drawingml/2006/main">
          <a:off x="990364" y="2275398"/>
          <a:ext cx="413792" cy="17854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t>5</a:t>
          </a:r>
          <a:endParaRPr lang="en-IN" sz="1100" dirty="0"/>
        </a:p>
      </cdr:txBody>
    </cdr:sp>
  </cdr:relSizeAnchor>
  <cdr:relSizeAnchor xmlns:cdr="http://schemas.openxmlformats.org/drawingml/2006/chartDrawing">
    <cdr:from>
      <cdr:x>0.23087</cdr:x>
      <cdr:y>0.71108</cdr:y>
    </cdr:from>
    <cdr:to>
      <cdr:x>0.31374</cdr:x>
      <cdr:y>0.8011</cdr:y>
    </cdr:to>
    <cdr:sp macro="" textlink="">
      <cdr:nvSpPr>
        <cdr:cNvPr id="4" name="Rectangle 3"/>
        <cdr:cNvSpPr/>
      </cdr:nvSpPr>
      <cdr:spPr>
        <a:xfrm xmlns:a="http://schemas.openxmlformats.org/drawingml/2006/main">
          <a:off x="980848" y="2275398"/>
          <a:ext cx="352056" cy="288032"/>
        </a:xfrm>
        <a:prstGeom xmlns:a="http://schemas.openxmlformats.org/drawingml/2006/main" prst="rect">
          <a:avLst/>
        </a:prstGeom>
        <a:noFill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0.77119</cdr:x>
      <cdr:y>0.2641</cdr:y>
    </cdr:from>
    <cdr:to>
      <cdr:x>0.94068</cdr:x>
      <cdr:y>0.41854</cdr:y>
    </cdr:to>
    <cdr:sp macro="" textlink="">
      <cdr:nvSpPr>
        <cdr:cNvPr id="5" name="TextBox 4"/>
        <cdr:cNvSpPr txBox="1"/>
      </cdr:nvSpPr>
      <cdr:spPr>
        <a:xfrm xmlns:a="http://schemas.openxmlformats.org/drawingml/2006/main">
          <a:off x="3276364" y="845110"/>
          <a:ext cx="720081" cy="49418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IN" sz="1100" dirty="0"/>
        </a:p>
      </cdr:txBody>
    </cdr:sp>
  </cdr:relSizeAnchor>
  <cdr:relSizeAnchor xmlns:cdr="http://schemas.openxmlformats.org/drawingml/2006/chartDrawing">
    <cdr:from>
      <cdr:x>0.75679</cdr:x>
      <cdr:y>0.30603</cdr:y>
    </cdr:from>
    <cdr:to>
      <cdr:x>0.92117</cdr:x>
      <cdr:y>0.37354</cdr:y>
    </cdr:to>
    <cdr:sp macro="" textlink="">
      <cdr:nvSpPr>
        <cdr:cNvPr id="6" name="TextBox 5"/>
        <cdr:cNvSpPr txBox="1"/>
      </cdr:nvSpPr>
      <cdr:spPr>
        <a:xfrm xmlns:a="http://schemas.openxmlformats.org/drawingml/2006/main">
          <a:off x="3215208" y="979254"/>
          <a:ext cx="698375" cy="2160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GB" sz="1100" dirty="0" smtClean="0"/>
            <a:t>41.67</a:t>
          </a:r>
          <a:endParaRPr lang="en-IN"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FBA941-82F6-41A5-A1FA-19F2CC444661}" type="datetimeFigureOut">
              <a:rPr lang="en-IN" smtClean="0"/>
              <a:t>19-09-2024</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0C1C2F-9A39-4E3F-B8B5-9C8A394303A2}" type="slidenum">
              <a:rPr lang="en-IN" smtClean="0"/>
              <a:t>‹#›</a:t>
            </a:fld>
            <a:endParaRPr lang="en-IN" dirty="0"/>
          </a:p>
        </p:txBody>
      </p:sp>
    </p:spTree>
    <p:extLst>
      <p:ext uri="{BB962C8B-B14F-4D97-AF65-F5344CB8AC3E}">
        <p14:creationId xmlns:p14="http://schemas.microsoft.com/office/powerpoint/2010/main" val="1056355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20C1C2F-9A39-4E3F-B8B5-9C8A394303A2}" type="slidenum">
              <a:rPr lang="en-IN" smtClean="0"/>
              <a:t>3</a:t>
            </a:fld>
            <a:endParaRPr lang="en-IN" dirty="0"/>
          </a:p>
        </p:txBody>
      </p:sp>
    </p:spTree>
    <p:extLst>
      <p:ext uri="{BB962C8B-B14F-4D97-AF65-F5344CB8AC3E}">
        <p14:creationId xmlns:p14="http://schemas.microsoft.com/office/powerpoint/2010/main" val="1237945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20C1C2F-9A39-4E3F-B8B5-9C8A394303A2}" type="slidenum">
              <a:rPr lang="en-IN" smtClean="0"/>
              <a:t>14</a:t>
            </a:fld>
            <a:endParaRPr lang="en-IN" dirty="0"/>
          </a:p>
        </p:txBody>
      </p:sp>
    </p:spTree>
    <p:extLst>
      <p:ext uri="{BB962C8B-B14F-4D97-AF65-F5344CB8AC3E}">
        <p14:creationId xmlns:p14="http://schemas.microsoft.com/office/powerpoint/2010/main" val="3688840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20C1C2F-9A39-4E3F-B8B5-9C8A394303A2}" type="slidenum">
              <a:rPr lang="en-IN" smtClean="0"/>
              <a:t>15</a:t>
            </a:fld>
            <a:endParaRPr lang="en-IN" dirty="0"/>
          </a:p>
        </p:txBody>
      </p:sp>
    </p:spTree>
    <p:extLst>
      <p:ext uri="{BB962C8B-B14F-4D97-AF65-F5344CB8AC3E}">
        <p14:creationId xmlns:p14="http://schemas.microsoft.com/office/powerpoint/2010/main" val="132987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20C1C2F-9A39-4E3F-B8B5-9C8A394303A2}" type="slidenum">
              <a:rPr lang="en-IN" smtClean="0"/>
              <a:t>16</a:t>
            </a:fld>
            <a:endParaRPr lang="en-IN" dirty="0"/>
          </a:p>
        </p:txBody>
      </p:sp>
    </p:spTree>
    <p:extLst>
      <p:ext uri="{BB962C8B-B14F-4D97-AF65-F5344CB8AC3E}">
        <p14:creationId xmlns:p14="http://schemas.microsoft.com/office/powerpoint/2010/main" val="28343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3492087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610233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44211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85768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87787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09538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3709589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585610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2729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259804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D71A85-9A88-4121-9AC8-B678314A27E3}" type="datetimeFigureOut">
              <a:rPr lang="en-IN" smtClean="0"/>
              <a:t>19-09-2024</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FD56F7A0-B896-471E-BDA4-0C8712B68B8C}" type="slidenum">
              <a:rPr lang="en-IN" smtClean="0"/>
              <a:t>‹#›</a:t>
            </a:fld>
            <a:endParaRPr lang="en-IN" dirty="0"/>
          </a:p>
        </p:txBody>
      </p:sp>
    </p:spTree>
    <p:extLst>
      <p:ext uri="{BB962C8B-B14F-4D97-AF65-F5344CB8AC3E}">
        <p14:creationId xmlns:p14="http://schemas.microsoft.com/office/powerpoint/2010/main" val="3986924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71A85-9A88-4121-9AC8-B678314A27E3}" type="datetimeFigureOut">
              <a:rPr lang="en-IN" smtClean="0"/>
              <a:t>19-09-2024</a:t>
            </a:fld>
            <a:endParaRPr lang="en-IN"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56F7A0-B896-471E-BDA4-0C8712B68B8C}" type="slidenum">
              <a:rPr lang="en-IN" smtClean="0"/>
              <a:t>‹#›</a:t>
            </a:fld>
            <a:endParaRPr lang="en-IN" dirty="0"/>
          </a:p>
        </p:txBody>
      </p:sp>
    </p:spTree>
    <p:extLst>
      <p:ext uri="{BB962C8B-B14F-4D97-AF65-F5344CB8AC3E}">
        <p14:creationId xmlns:p14="http://schemas.microsoft.com/office/powerpoint/2010/main" val="1842833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bagyabs@gmail.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1628800"/>
            <a:ext cx="7772400" cy="2304256"/>
          </a:xfrm>
        </p:spPr>
        <p:txBody>
          <a:bodyPr>
            <a:noAutofit/>
          </a:bodyPr>
          <a:lstStyle/>
          <a:p>
            <a:r>
              <a:rPr lang="en-IN" sz="3600" dirty="0"/>
              <a:t/>
            </a:r>
            <a:br>
              <a:rPr lang="en-IN" sz="3600" dirty="0"/>
            </a:br>
            <a:r>
              <a:rPr lang="en-IN" sz="3600" dirty="0"/>
              <a:t> </a:t>
            </a:r>
            <a:br>
              <a:rPr lang="en-IN" sz="3600" dirty="0"/>
            </a:br>
            <a:r>
              <a:rPr lang="en-US" sz="3600" b="1" dirty="0"/>
              <a:t>Assessing Knowledge, Attitude, and Practices of Biomedical Waste Management Among Staff Nurses at Yashoda Hospital, Ghaziabad</a:t>
            </a:r>
            <a:r>
              <a:rPr lang="en-GB" sz="3600" dirty="0"/>
              <a:t/>
            </a:r>
            <a:br>
              <a:rPr lang="en-GB" sz="3600" dirty="0"/>
            </a:br>
            <a:r>
              <a:rPr lang="en-GB" sz="2800" dirty="0"/>
              <a:t>YASHODA SUPERSPCIALITY HOSPITAL &amp; CANCER INSTITUE</a:t>
            </a:r>
            <a:endParaRPr lang="en-IN" sz="3200" dirty="0"/>
          </a:p>
        </p:txBody>
      </p:sp>
      <p:sp>
        <p:nvSpPr>
          <p:cNvPr id="3" name="Subtitle 2"/>
          <p:cNvSpPr>
            <a:spLocks noGrp="1"/>
          </p:cNvSpPr>
          <p:nvPr>
            <p:ph type="subTitle" idx="1"/>
          </p:nvPr>
        </p:nvSpPr>
        <p:spPr>
          <a:xfrm>
            <a:off x="251520" y="4797152"/>
            <a:ext cx="8640960" cy="1512168"/>
          </a:xfrm>
        </p:spPr>
        <p:txBody>
          <a:bodyPr/>
          <a:lstStyle/>
          <a:p>
            <a:r>
              <a:rPr lang="en-GB" dirty="0" smtClean="0">
                <a:solidFill>
                  <a:schemeClr val="tx1"/>
                </a:solidFill>
              </a:rPr>
              <a:t>Presented by: Mr Ajeet kumar Yadav</a:t>
            </a:r>
          </a:p>
          <a:p>
            <a:r>
              <a:rPr lang="en-GB" dirty="0" smtClean="0">
                <a:solidFill>
                  <a:schemeClr val="tx1"/>
                </a:solidFill>
              </a:rPr>
              <a:t>Dr</a:t>
            </a:r>
            <a:r>
              <a:rPr lang="en-GB" dirty="0">
                <a:solidFill>
                  <a:schemeClr val="tx1"/>
                </a:solidFill>
              </a:rPr>
              <a:t>. Pankaj Taneja</a:t>
            </a:r>
            <a:endParaRPr lang="en-IN" dirty="0">
              <a:solidFill>
                <a:schemeClr val="tx1"/>
              </a:solidFill>
            </a:endParaRPr>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695903" cy="1268959"/>
          </a:xfrm>
          <a:prstGeom prst="rect">
            <a:avLst/>
          </a:prstGeom>
        </p:spPr>
      </p:pic>
    </p:spTree>
    <p:extLst>
      <p:ext uri="{BB962C8B-B14F-4D97-AF65-F5344CB8AC3E}">
        <p14:creationId xmlns:p14="http://schemas.microsoft.com/office/powerpoint/2010/main" val="27969686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9">
            <a:extLst>
              <a:ext uri="{FF2B5EF4-FFF2-40B4-BE49-F238E27FC236}">
                <a16:creationId xmlns="" xmlns:a16="http://schemas.microsoft.com/office/drawing/2014/main" id="{CB6DD451-D372-7919-C50D-873149DD112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512" y="1916833"/>
            <a:ext cx="3952309" cy="3096344"/>
          </a:xfrm>
        </p:spPr>
      </p:pic>
      <p:pic>
        <p:nvPicPr>
          <p:cNvPr id="6" name="Picture 5">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
        <p:nvSpPr>
          <p:cNvPr id="7" name="TextBox 6"/>
          <p:cNvSpPr txBox="1"/>
          <p:nvPr/>
        </p:nvSpPr>
        <p:spPr>
          <a:xfrm>
            <a:off x="251520" y="5301208"/>
            <a:ext cx="3888432" cy="646331"/>
          </a:xfrm>
          <a:prstGeom prst="rect">
            <a:avLst/>
          </a:prstGeom>
          <a:noFill/>
        </p:spPr>
        <p:txBody>
          <a:bodyPr wrap="square" rtlCol="0">
            <a:spAutoFit/>
          </a:bodyPr>
          <a:lstStyle/>
          <a:p>
            <a:pPr marL="285750" indent="-285750">
              <a:buFont typeface="Wingdings" pitchFamily="2" charset="2"/>
              <a:buChar char="v"/>
            </a:pPr>
            <a:r>
              <a:rPr lang="en-GB" dirty="0" smtClean="0"/>
              <a:t>Percentage Distribution of staff nurse according to Gender  </a:t>
            </a:r>
            <a:endParaRPr lang="en-IN" dirty="0"/>
          </a:p>
        </p:txBody>
      </p:sp>
      <p:sp>
        <p:nvSpPr>
          <p:cNvPr id="8" name="TextBox 7"/>
          <p:cNvSpPr txBox="1"/>
          <p:nvPr/>
        </p:nvSpPr>
        <p:spPr>
          <a:xfrm>
            <a:off x="4644008" y="5301208"/>
            <a:ext cx="4345717" cy="646331"/>
          </a:xfrm>
          <a:prstGeom prst="rect">
            <a:avLst/>
          </a:prstGeom>
          <a:noFill/>
        </p:spPr>
        <p:txBody>
          <a:bodyPr wrap="square" rtlCol="0">
            <a:spAutoFit/>
          </a:bodyPr>
          <a:lstStyle/>
          <a:p>
            <a:pPr marL="285750" indent="-285750">
              <a:buFont typeface="Wingdings" pitchFamily="2" charset="2"/>
              <a:buChar char="v"/>
            </a:pPr>
            <a:r>
              <a:rPr lang="en-GB" dirty="0" smtClean="0"/>
              <a:t>Percentage Distribution of staff nurse according to In – service education </a:t>
            </a:r>
            <a:endParaRPr lang="en-IN" dirty="0"/>
          </a:p>
        </p:txBody>
      </p:sp>
      <p:sp>
        <p:nvSpPr>
          <p:cNvPr id="9" name="TextBox 8"/>
          <p:cNvSpPr txBox="1"/>
          <p:nvPr/>
        </p:nvSpPr>
        <p:spPr>
          <a:xfrm>
            <a:off x="3779912" y="764704"/>
            <a:ext cx="2448272" cy="646331"/>
          </a:xfrm>
          <a:prstGeom prst="rect">
            <a:avLst/>
          </a:prstGeom>
          <a:noFill/>
        </p:spPr>
        <p:txBody>
          <a:bodyPr wrap="square" rtlCol="0">
            <a:spAutoFit/>
          </a:bodyPr>
          <a:lstStyle/>
          <a:p>
            <a:r>
              <a:rPr lang="en-GB" sz="3600" b="1" dirty="0" smtClean="0"/>
              <a:t>RESULTS</a:t>
            </a:r>
            <a:endParaRPr lang="en-IN" sz="3600" b="1" dirty="0"/>
          </a:p>
        </p:txBody>
      </p:sp>
      <p:graphicFrame>
        <p:nvGraphicFramePr>
          <p:cNvPr id="3" name="Chart 2"/>
          <p:cNvGraphicFramePr/>
          <p:nvPr>
            <p:extLst>
              <p:ext uri="{D42A27DB-BD31-4B8C-83A1-F6EECF244321}">
                <p14:modId xmlns:p14="http://schemas.microsoft.com/office/powerpoint/2010/main" val="4069914090"/>
              </p:ext>
            </p:extLst>
          </p:nvPr>
        </p:nvGraphicFramePr>
        <p:xfrm>
          <a:off x="5004047" y="1916832"/>
          <a:ext cx="3985677" cy="3239103"/>
        </p:xfrm>
        <a:graphic>
          <a:graphicData uri="http://schemas.openxmlformats.org/drawingml/2006/chart">
            <c:chart xmlns:c="http://schemas.openxmlformats.org/drawingml/2006/chart" xmlns:r="http://schemas.openxmlformats.org/officeDocument/2006/relationships" r:id="rId4"/>
          </a:graphicData>
        </a:graphic>
      </p:graphicFrame>
      <p:sp>
        <p:nvSpPr>
          <p:cNvPr id="11" name="Rectangle 10"/>
          <p:cNvSpPr/>
          <p:nvPr/>
        </p:nvSpPr>
        <p:spPr>
          <a:xfrm>
            <a:off x="5004048" y="1916832"/>
            <a:ext cx="3985677" cy="32403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2" name="TextBox 11"/>
          <p:cNvSpPr txBox="1"/>
          <p:nvPr/>
        </p:nvSpPr>
        <p:spPr>
          <a:xfrm>
            <a:off x="6228184" y="4077072"/>
            <a:ext cx="418704" cy="369332"/>
          </a:xfrm>
          <a:prstGeom prst="rect">
            <a:avLst/>
          </a:prstGeom>
          <a:noFill/>
        </p:spPr>
        <p:txBody>
          <a:bodyPr wrap="none" rtlCol="0">
            <a:spAutoFit/>
          </a:bodyPr>
          <a:lstStyle/>
          <a:p>
            <a:r>
              <a:rPr lang="en-GB" dirty="0" smtClean="0"/>
              <a:t>95</a:t>
            </a:r>
            <a:endParaRPr lang="en-IN" dirty="0"/>
          </a:p>
        </p:txBody>
      </p:sp>
      <p:sp>
        <p:nvSpPr>
          <p:cNvPr id="14" name="Rectangle 13"/>
          <p:cNvSpPr/>
          <p:nvPr/>
        </p:nvSpPr>
        <p:spPr>
          <a:xfrm>
            <a:off x="6143195" y="4102043"/>
            <a:ext cx="588682" cy="3193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extLst>
      <p:ext uri="{BB962C8B-B14F-4D97-AF65-F5344CB8AC3E}">
        <p14:creationId xmlns:p14="http://schemas.microsoft.com/office/powerpoint/2010/main" val="36186186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82ED2A03-E073-BB86-90DA-DB8D9D6DC2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1499" y="1556792"/>
            <a:ext cx="3418884" cy="3456384"/>
          </a:xfrm>
          <a:prstGeom prst="rect">
            <a:avLst/>
          </a:prstGeom>
        </p:spPr>
      </p:pic>
      <p:sp>
        <p:nvSpPr>
          <p:cNvPr id="6" name="TextBox 5"/>
          <p:cNvSpPr txBox="1"/>
          <p:nvPr/>
        </p:nvSpPr>
        <p:spPr>
          <a:xfrm>
            <a:off x="539553" y="5373216"/>
            <a:ext cx="3600400" cy="923330"/>
          </a:xfrm>
          <a:prstGeom prst="rect">
            <a:avLst/>
          </a:prstGeom>
          <a:noFill/>
        </p:spPr>
        <p:txBody>
          <a:bodyPr wrap="square" rtlCol="0">
            <a:spAutoFit/>
          </a:bodyPr>
          <a:lstStyle/>
          <a:p>
            <a:pPr marL="285750" indent="-285750">
              <a:buFont typeface="Wingdings" pitchFamily="2" charset="2"/>
              <a:buChar char="v"/>
            </a:pPr>
            <a:r>
              <a:rPr lang="en-GB" dirty="0" smtClean="0"/>
              <a:t>Percentage Distribution of staff nurse according to professional experience</a:t>
            </a:r>
            <a:endParaRPr lang="en-IN" dirty="0"/>
          </a:p>
        </p:txBody>
      </p:sp>
      <p:sp>
        <p:nvSpPr>
          <p:cNvPr id="7" name="TextBox 6"/>
          <p:cNvSpPr txBox="1"/>
          <p:nvPr/>
        </p:nvSpPr>
        <p:spPr>
          <a:xfrm>
            <a:off x="4831499" y="5373216"/>
            <a:ext cx="3418884" cy="923330"/>
          </a:xfrm>
          <a:prstGeom prst="rect">
            <a:avLst/>
          </a:prstGeom>
          <a:noFill/>
        </p:spPr>
        <p:txBody>
          <a:bodyPr wrap="square" rtlCol="0">
            <a:spAutoFit/>
          </a:bodyPr>
          <a:lstStyle/>
          <a:p>
            <a:pPr marL="285750" indent="-285750">
              <a:buFont typeface="Wingdings" pitchFamily="2" charset="2"/>
              <a:buChar char="v"/>
            </a:pPr>
            <a:r>
              <a:rPr lang="en-GB" dirty="0" smtClean="0"/>
              <a:t>Percentage Distribution of staff nurse according to Total Year Experience</a:t>
            </a:r>
            <a:endParaRPr lang="en-IN" dirty="0"/>
          </a:p>
        </p:txBody>
      </p:sp>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
        <p:nvSpPr>
          <p:cNvPr id="9" name="TextBox 8"/>
          <p:cNvSpPr txBox="1"/>
          <p:nvPr/>
        </p:nvSpPr>
        <p:spPr>
          <a:xfrm>
            <a:off x="3707904" y="444907"/>
            <a:ext cx="3096344" cy="646331"/>
          </a:xfrm>
          <a:prstGeom prst="rect">
            <a:avLst/>
          </a:prstGeom>
          <a:noFill/>
        </p:spPr>
        <p:txBody>
          <a:bodyPr wrap="square" rtlCol="0">
            <a:spAutoFit/>
          </a:bodyPr>
          <a:lstStyle/>
          <a:p>
            <a:r>
              <a:rPr lang="en-GB" sz="3600" b="1" dirty="0" smtClean="0"/>
              <a:t>RESULTS</a:t>
            </a:r>
            <a:endParaRPr lang="en-IN" sz="3600" b="1" dirty="0"/>
          </a:p>
        </p:txBody>
      </p:sp>
      <p:graphicFrame>
        <p:nvGraphicFramePr>
          <p:cNvPr id="3" name="Chart 2"/>
          <p:cNvGraphicFramePr/>
          <p:nvPr>
            <p:extLst>
              <p:ext uri="{D42A27DB-BD31-4B8C-83A1-F6EECF244321}">
                <p14:modId xmlns:p14="http://schemas.microsoft.com/office/powerpoint/2010/main" val="4235986"/>
              </p:ext>
            </p:extLst>
          </p:nvPr>
        </p:nvGraphicFramePr>
        <p:xfrm>
          <a:off x="143508" y="1801674"/>
          <a:ext cx="4248472" cy="3199904"/>
        </p:xfrm>
        <a:graphic>
          <a:graphicData uri="http://schemas.openxmlformats.org/drawingml/2006/chart">
            <c:chart xmlns:c="http://schemas.openxmlformats.org/drawingml/2006/chart" xmlns:r="http://schemas.openxmlformats.org/officeDocument/2006/relationships" r:id="rId4"/>
          </a:graphicData>
        </a:graphic>
      </p:graphicFrame>
      <p:sp>
        <p:nvSpPr>
          <p:cNvPr id="10" name="Rounded Rectangle 9"/>
          <p:cNvSpPr/>
          <p:nvPr/>
        </p:nvSpPr>
        <p:spPr>
          <a:xfrm>
            <a:off x="179512" y="1844824"/>
            <a:ext cx="4392488" cy="31683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1" name="TextBox 10"/>
          <p:cNvSpPr txBox="1"/>
          <p:nvPr/>
        </p:nvSpPr>
        <p:spPr>
          <a:xfrm>
            <a:off x="2123728" y="2308230"/>
            <a:ext cx="720080" cy="338554"/>
          </a:xfrm>
          <a:prstGeom prst="rect">
            <a:avLst/>
          </a:prstGeom>
          <a:noFill/>
        </p:spPr>
        <p:txBody>
          <a:bodyPr wrap="square" rtlCol="0">
            <a:spAutoFit/>
          </a:bodyPr>
          <a:lstStyle/>
          <a:p>
            <a:r>
              <a:rPr lang="en-GB" sz="1600" dirty="0" smtClean="0"/>
              <a:t>53.33</a:t>
            </a:r>
            <a:endParaRPr lang="en-IN" sz="1600" dirty="0"/>
          </a:p>
        </p:txBody>
      </p:sp>
    </p:spTree>
    <p:extLst>
      <p:ext uri="{BB962C8B-B14F-4D97-AF65-F5344CB8AC3E}">
        <p14:creationId xmlns:p14="http://schemas.microsoft.com/office/powerpoint/2010/main" val="207077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6632" y="61982"/>
            <a:ext cx="4906888" cy="1316033"/>
          </a:xfrm>
        </p:spPr>
        <p:txBody>
          <a:bodyPr/>
          <a:lstStyle/>
          <a:p>
            <a:r>
              <a:rPr lang="en-GB" b="1" dirty="0" smtClean="0"/>
              <a:t>Results </a:t>
            </a:r>
            <a:endParaRPr lang="en-IN" b="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04030" y="3107763"/>
            <a:ext cx="3988450" cy="2625493"/>
          </a:xfrm>
          <a:prstGeom prst="rect">
            <a:avLst/>
          </a:prstGeom>
        </p:spPr>
      </p:pic>
      <p:pic>
        <p:nvPicPr>
          <p:cNvPr id="9" name="Picture 8">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
        <p:nvSpPr>
          <p:cNvPr id="4" name="TextBox 3"/>
          <p:cNvSpPr txBox="1"/>
          <p:nvPr/>
        </p:nvSpPr>
        <p:spPr>
          <a:xfrm>
            <a:off x="321379" y="1916832"/>
            <a:ext cx="3744416" cy="923330"/>
          </a:xfrm>
          <a:prstGeom prst="rect">
            <a:avLst/>
          </a:prstGeom>
          <a:noFill/>
        </p:spPr>
        <p:txBody>
          <a:bodyPr wrap="square" rtlCol="0">
            <a:spAutoFit/>
          </a:bodyPr>
          <a:lstStyle/>
          <a:p>
            <a:pPr marL="285750" indent="-285750">
              <a:buFont typeface="Wingdings" pitchFamily="2" charset="2"/>
              <a:buChar char="v"/>
            </a:pPr>
            <a:r>
              <a:rPr lang="en-GB" dirty="0" smtClean="0"/>
              <a:t>Assessment of knowledge staff nurse biomedical waste management </a:t>
            </a:r>
            <a:endParaRPr lang="en-IN" dirty="0"/>
          </a:p>
        </p:txBody>
      </p:sp>
      <p:sp>
        <p:nvSpPr>
          <p:cNvPr id="7" name="TextBox 6"/>
          <p:cNvSpPr txBox="1"/>
          <p:nvPr/>
        </p:nvSpPr>
        <p:spPr>
          <a:xfrm>
            <a:off x="4749246" y="1916832"/>
            <a:ext cx="3583702" cy="923330"/>
          </a:xfrm>
          <a:prstGeom prst="rect">
            <a:avLst/>
          </a:prstGeom>
          <a:noFill/>
        </p:spPr>
        <p:txBody>
          <a:bodyPr wrap="square" rtlCol="0">
            <a:spAutoFit/>
          </a:bodyPr>
          <a:lstStyle/>
          <a:p>
            <a:pPr marL="285750" indent="-285750">
              <a:buFont typeface="Wingdings" pitchFamily="2" charset="2"/>
              <a:buChar char="v"/>
            </a:pPr>
            <a:r>
              <a:rPr lang="en-GB" dirty="0" smtClean="0"/>
              <a:t>Assessment of attitude of staff nurse regarding bio-medical waste management</a:t>
            </a:r>
            <a:endParaRPr lang="en-IN" dirty="0"/>
          </a:p>
        </p:txBody>
      </p:sp>
      <p:graphicFrame>
        <p:nvGraphicFramePr>
          <p:cNvPr id="13" name="Chart 12"/>
          <p:cNvGraphicFramePr/>
          <p:nvPr>
            <p:extLst>
              <p:ext uri="{D42A27DB-BD31-4B8C-83A1-F6EECF244321}">
                <p14:modId xmlns:p14="http://schemas.microsoft.com/office/powerpoint/2010/main" val="1752564930"/>
              </p:ext>
            </p:extLst>
          </p:nvPr>
        </p:nvGraphicFramePr>
        <p:xfrm>
          <a:off x="107504" y="3068862"/>
          <a:ext cx="4541002" cy="2520378"/>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p:cNvSpPr txBox="1"/>
          <p:nvPr/>
        </p:nvSpPr>
        <p:spPr>
          <a:xfrm>
            <a:off x="2267744" y="4406915"/>
            <a:ext cx="864096" cy="246221"/>
          </a:xfrm>
          <a:prstGeom prst="rect">
            <a:avLst/>
          </a:prstGeom>
          <a:noFill/>
        </p:spPr>
        <p:txBody>
          <a:bodyPr wrap="square" rtlCol="0">
            <a:spAutoFit/>
          </a:bodyPr>
          <a:lstStyle/>
          <a:p>
            <a:r>
              <a:rPr lang="en-GB" sz="1000" dirty="0" smtClean="0"/>
              <a:t>28.33%</a:t>
            </a:r>
            <a:endParaRPr lang="en-IN" sz="1000" dirty="0"/>
          </a:p>
        </p:txBody>
      </p:sp>
      <p:sp>
        <p:nvSpPr>
          <p:cNvPr id="16" name="TextBox 15"/>
          <p:cNvSpPr txBox="1"/>
          <p:nvPr/>
        </p:nvSpPr>
        <p:spPr>
          <a:xfrm>
            <a:off x="971600" y="3686835"/>
            <a:ext cx="864096" cy="246221"/>
          </a:xfrm>
          <a:prstGeom prst="rect">
            <a:avLst/>
          </a:prstGeom>
          <a:noFill/>
        </p:spPr>
        <p:txBody>
          <a:bodyPr wrap="square" rtlCol="0">
            <a:spAutoFit/>
          </a:bodyPr>
          <a:lstStyle/>
          <a:p>
            <a:r>
              <a:rPr lang="en-GB" sz="1000" dirty="0" smtClean="0"/>
              <a:t>77.67 %</a:t>
            </a:r>
            <a:endParaRPr lang="en-IN" sz="1000" dirty="0"/>
          </a:p>
        </p:txBody>
      </p:sp>
      <p:sp>
        <p:nvSpPr>
          <p:cNvPr id="15" name="Rectangle 14"/>
          <p:cNvSpPr/>
          <p:nvPr/>
        </p:nvSpPr>
        <p:spPr>
          <a:xfrm>
            <a:off x="107504" y="3140968"/>
            <a:ext cx="4569734" cy="24482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TextBox 17"/>
          <p:cNvSpPr txBox="1"/>
          <p:nvPr/>
        </p:nvSpPr>
        <p:spPr>
          <a:xfrm>
            <a:off x="3635896" y="4869160"/>
            <a:ext cx="864096" cy="246221"/>
          </a:xfrm>
          <a:prstGeom prst="rect">
            <a:avLst/>
          </a:prstGeom>
          <a:noFill/>
        </p:spPr>
        <p:txBody>
          <a:bodyPr wrap="square" rtlCol="0">
            <a:spAutoFit/>
          </a:bodyPr>
          <a:lstStyle/>
          <a:p>
            <a:r>
              <a:rPr lang="en-GB" sz="1000" dirty="0" smtClean="0"/>
              <a:t>0%</a:t>
            </a:r>
            <a:endParaRPr lang="en-IN" sz="1000" dirty="0"/>
          </a:p>
        </p:txBody>
      </p:sp>
    </p:spTree>
    <p:extLst>
      <p:ext uri="{BB962C8B-B14F-4D97-AF65-F5344CB8AC3E}">
        <p14:creationId xmlns:p14="http://schemas.microsoft.com/office/powerpoint/2010/main" val="25526735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3808" y="188640"/>
            <a:ext cx="4834880" cy="1143000"/>
          </a:xfrm>
        </p:spPr>
        <p:txBody>
          <a:bodyPr/>
          <a:lstStyle/>
          <a:p>
            <a:r>
              <a:rPr lang="en-GB" dirty="0"/>
              <a:t>D</a:t>
            </a:r>
            <a:r>
              <a:rPr lang="en-GB" dirty="0" smtClean="0"/>
              <a:t>iscussion</a:t>
            </a:r>
            <a:endParaRPr lang="en-IN" dirty="0"/>
          </a:p>
        </p:txBody>
      </p:sp>
      <p:sp>
        <p:nvSpPr>
          <p:cNvPr id="3" name="Content Placeholder 2"/>
          <p:cNvSpPr>
            <a:spLocks noGrp="1"/>
          </p:cNvSpPr>
          <p:nvPr>
            <p:ph idx="1"/>
          </p:nvPr>
        </p:nvSpPr>
        <p:spPr/>
        <p:txBody>
          <a:bodyPr>
            <a:normAutofit fontScale="92500" lnSpcReduction="10000"/>
          </a:bodyPr>
          <a:lstStyle/>
          <a:p>
            <a:pPr>
              <a:lnSpc>
                <a:spcPct val="150000"/>
              </a:lnSpc>
            </a:pPr>
            <a:r>
              <a:rPr lang="en-GB" sz="2000" dirty="0" smtClean="0"/>
              <a:t>Investigate the knowledge and understanding of biomedical waste management practices by staff nurses.</a:t>
            </a:r>
          </a:p>
          <a:p>
            <a:pPr>
              <a:lnSpc>
                <a:spcPct val="150000"/>
              </a:lnSpc>
            </a:pPr>
            <a:r>
              <a:rPr lang="en-GB" sz="2000" dirty="0" smtClean="0"/>
              <a:t>Assess the perception and determine  attitude towards impact of biomedical waste management on the health and environment.</a:t>
            </a:r>
          </a:p>
          <a:p>
            <a:pPr>
              <a:lnSpc>
                <a:spcPct val="150000"/>
              </a:lnSpc>
            </a:pPr>
            <a:r>
              <a:rPr lang="en-GB" sz="2000" dirty="0"/>
              <a:t>Examine their </a:t>
            </a:r>
            <a:r>
              <a:rPr lang="en-GB" sz="2000" dirty="0" smtClean="0"/>
              <a:t>knowledge </a:t>
            </a:r>
            <a:r>
              <a:rPr lang="en-GB" sz="2000" dirty="0"/>
              <a:t>with color-coded waste bins and the types of waste assigned to each bin.</a:t>
            </a:r>
          </a:p>
          <a:p>
            <a:pPr>
              <a:lnSpc>
                <a:spcPct val="150000"/>
              </a:lnSpc>
            </a:pPr>
            <a:r>
              <a:rPr lang="en-GB" sz="2000" dirty="0"/>
              <a:t>Identify any </a:t>
            </a:r>
            <a:r>
              <a:rPr lang="en-GB" sz="2000" dirty="0" smtClean="0"/>
              <a:t>difference between </a:t>
            </a:r>
            <a:r>
              <a:rPr lang="en-GB" sz="2000" dirty="0"/>
              <a:t>their knowledge and attitudes versus their practical application</a:t>
            </a:r>
            <a:r>
              <a:rPr lang="en-GB" sz="2000" dirty="0" smtClean="0"/>
              <a:t>.</a:t>
            </a:r>
          </a:p>
          <a:p>
            <a:pPr>
              <a:lnSpc>
                <a:spcPct val="150000"/>
              </a:lnSpc>
            </a:pPr>
            <a:r>
              <a:rPr lang="en-GB" sz="2000" dirty="0"/>
              <a:t>Propose ways to improve attitudes, such as through motivational training sessions or awareness </a:t>
            </a:r>
            <a:r>
              <a:rPr lang="en-GB" sz="2000" dirty="0" smtClean="0"/>
              <a:t>campaigns.</a:t>
            </a:r>
          </a:p>
          <a:p>
            <a:pPr marL="0" indent="0">
              <a:lnSpc>
                <a:spcPct val="150000"/>
              </a:lnSpc>
              <a:buNone/>
            </a:pPr>
            <a:endParaRPr lang="en-GB" sz="2000" dirty="0" smtClean="0"/>
          </a:p>
          <a:p>
            <a:pPr>
              <a:lnSpc>
                <a:spcPct val="150000"/>
              </a:lnSpc>
            </a:pPr>
            <a:endParaRPr lang="en-GB" dirty="0" smtClean="0"/>
          </a:p>
          <a:p>
            <a:endParaRPr lang="en-GB" dirty="0" smtClean="0"/>
          </a:p>
          <a:p>
            <a:endParaRPr lang="en-GB" dirty="0" smtClean="0"/>
          </a:p>
          <a:p>
            <a:endParaRPr lang="en-GB" dirty="0" smtClean="0"/>
          </a:p>
          <a:p>
            <a:endParaRPr lang="en-IN"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2262684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IN" dirty="0"/>
          </a:p>
        </p:txBody>
      </p:sp>
      <p:sp>
        <p:nvSpPr>
          <p:cNvPr id="3" name="Content Placeholder 2"/>
          <p:cNvSpPr>
            <a:spLocks noGrp="1"/>
          </p:cNvSpPr>
          <p:nvPr>
            <p:ph idx="1"/>
          </p:nvPr>
        </p:nvSpPr>
        <p:spPr>
          <a:xfrm>
            <a:off x="395536" y="1600200"/>
            <a:ext cx="8280920" cy="5141168"/>
          </a:xfrm>
        </p:spPr>
        <p:txBody>
          <a:bodyPr>
            <a:noAutofit/>
          </a:bodyPr>
          <a:lstStyle/>
          <a:p>
            <a:pPr lvl="0"/>
            <a:r>
              <a:rPr lang="en-IN" sz="2000" dirty="0"/>
              <a:t>T</a:t>
            </a:r>
            <a:r>
              <a:rPr lang="en-GB" sz="2000" dirty="0" smtClean="0"/>
              <a:t>he </a:t>
            </a:r>
            <a:r>
              <a:rPr lang="en-GB" sz="2000" dirty="0"/>
              <a:t>level of knowledge among staff nurses regarding biomedical waste management is </a:t>
            </a:r>
            <a:r>
              <a:rPr lang="en-GB" sz="2000" dirty="0" smtClean="0"/>
              <a:t>varied </a:t>
            </a:r>
            <a:r>
              <a:rPr lang="en-GB" sz="2000" dirty="0"/>
              <a:t>so </a:t>
            </a:r>
            <a:r>
              <a:rPr lang="en-GB" sz="2000" dirty="0" smtClean="0"/>
              <a:t>this difference highlights the </a:t>
            </a:r>
            <a:r>
              <a:rPr lang="en-GB" sz="2000" dirty="0"/>
              <a:t>need for enhanced and continuous educational programs to ensure all staff nurses are well-informed about the latest regulations and best practices in biomedical waste management</a:t>
            </a:r>
            <a:r>
              <a:rPr lang="en-GB" sz="2000" dirty="0" smtClean="0"/>
              <a:t>.</a:t>
            </a:r>
          </a:p>
          <a:p>
            <a:pPr lvl="0"/>
            <a:r>
              <a:rPr lang="en-GB" sz="2000" dirty="0"/>
              <a:t>The attitude of staff nurses towards biomedical waste management is generally positive, indicating that they recognize the importance of proper waste </a:t>
            </a:r>
            <a:r>
              <a:rPr lang="en-GB" sz="2000" dirty="0" smtClean="0"/>
              <a:t>management </a:t>
            </a:r>
            <a:r>
              <a:rPr lang="en-GB" sz="2000" dirty="0"/>
              <a:t>for the safety of patients, staff, and the environment but attitudes do not translate into practice, practical barriers may hinder proper </a:t>
            </a:r>
            <a:r>
              <a:rPr lang="en-GB" sz="2000" dirty="0" smtClean="0"/>
              <a:t>implementation.</a:t>
            </a:r>
          </a:p>
          <a:p>
            <a:pPr lvl="0"/>
            <a:r>
              <a:rPr lang="en-GB" sz="2000" dirty="0"/>
              <a:t>The practices observed among staff nurses show a mix of compliance and non-compliance with established biomedical waste management protocols. </a:t>
            </a:r>
            <a:r>
              <a:rPr lang="en-GB" sz="2000" dirty="0" smtClean="0"/>
              <a:t>The practices fall sort due </a:t>
            </a:r>
            <a:r>
              <a:rPr lang="en-GB" sz="2000" dirty="0"/>
              <a:t>to factors such as lack of resources, inadequate training, or time constraints. This inconsistency in practice underscores the need for regular audits, </a:t>
            </a:r>
            <a:r>
              <a:rPr lang="en-GB" sz="2000" dirty="0" smtClean="0"/>
              <a:t>resource </a:t>
            </a:r>
            <a:r>
              <a:rPr lang="en-GB" sz="2000" dirty="0"/>
              <a:t>allocation, and practical training sessions. </a:t>
            </a:r>
            <a:endParaRPr lang="en-IN" sz="2000"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3495222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IN" dirty="0"/>
          </a:p>
        </p:txBody>
      </p:sp>
      <p:sp>
        <p:nvSpPr>
          <p:cNvPr id="3" name="Content Placeholder 2"/>
          <p:cNvSpPr>
            <a:spLocks noGrp="1"/>
          </p:cNvSpPr>
          <p:nvPr>
            <p:ph idx="1"/>
          </p:nvPr>
        </p:nvSpPr>
        <p:spPr>
          <a:xfrm>
            <a:off x="395536" y="1600200"/>
            <a:ext cx="8291264" cy="5141168"/>
          </a:xfrm>
        </p:spPr>
        <p:txBody>
          <a:bodyPr>
            <a:normAutofit/>
          </a:bodyPr>
          <a:lstStyle/>
          <a:p>
            <a:r>
              <a:rPr lang="en-GB" sz="2000" dirty="0" smtClean="0"/>
              <a:t>The significant </a:t>
            </a:r>
            <a:r>
              <a:rPr lang="en-GB" sz="2000" dirty="0"/>
              <a:t>associations between certain demographic variables and the knowledge, attitude, and practice </a:t>
            </a:r>
            <a:r>
              <a:rPr lang="en-GB" sz="2000" dirty="0" smtClean="0"/>
              <a:t>of </a:t>
            </a:r>
            <a:r>
              <a:rPr lang="en-GB" sz="2000" dirty="0"/>
              <a:t>biomedical waste management among staff nurses. Younger nurses or those with less experience may show gaps in knowledge and practice, indicating a need for targeted training and mentoring programs</a:t>
            </a:r>
            <a:r>
              <a:rPr lang="en-GB" sz="2000" dirty="0" smtClean="0"/>
              <a:t>.</a:t>
            </a:r>
          </a:p>
          <a:p>
            <a:r>
              <a:rPr lang="en-GB" sz="2000" dirty="0"/>
              <a:t>The importance of training regarding biomedical waste management needs emphasis lack of proper and complete knowledge about biomedical waste management impacts practices of appropriate waste disposal.</a:t>
            </a:r>
            <a:endParaRPr lang="en-IN" sz="2000" dirty="0"/>
          </a:p>
          <a:p>
            <a:endParaRPr lang="en-IN" sz="2000" dirty="0"/>
          </a:p>
          <a:p>
            <a:endParaRPr lang="en-IN" sz="1700"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2331285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a:t>
            </a:r>
            <a:endParaRPr lang="en-IN" dirty="0"/>
          </a:p>
        </p:txBody>
      </p:sp>
      <p:sp>
        <p:nvSpPr>
          <p:cNvPr id="3" name="Content Placeholder 2"/>
          <p:cNvSpPr>
            <a:spLocks noGrp="1"/>
          </p:cNvSpPr>
          <p:nvPr>
            <p:ph idx="1"/>
          </p:nvPr>
        </p:nvSpPr>
        <p:spPr/>
        <p:txBody>
          <a:bodyPr>
            <a:normAutofit/>
          </a:bodyPr>
          <a:lstStyle/>
          <a:p>
            <a:r>
              <a:rPr lang="en-US" sz="2000" dirty="0"/>
              <a:t>A.G. Chandorkar.et.al., (2008), Hospital Hyderabad. Waste management, (3rdedi.), Paras publishers,</a:t>
            </a:r>
            <a:endParaRPr lang="en-IN" sz="2000" dirty="0"/>
          </a:p>
          <a:p>
            <a:r>
              <a:rPr lang="en-US" sz="2000" dirty="0"/>
              <a:t>Pravin Mathur. Need for biomedical waste management. Department of Environmental Science, MDS University Ajmer - 305 009 (India).</a:t>
            </a:r>
            <a:endParaRPr lang="en-IN" sz="2000" dirty="0"/>
          </a:p>
          <a:p>
            <a:r>
              <a:rPr lang="en-US" sz="2000" dirty="0"/>
              <a:t>Park K. Parks textbook of Preventive and Social medicine,21thed M/s Banarasidas Bhanot publishers Jabalpur 2009 Feb; 694-9</a:t>
            </a:r>
            <a:r>
              <a:rPr lang="en-US" sz="2000" dirty="0" smtClean="0"/>
              <a:t>.</a:t>
            </a:r>
          </a:p>
          <a:p>
            <a:r>
              <a:rPr lang="en-US" sz="2000" dirty="0"/>
              <a:t>Vanish Mathur, S Dwivedi, A Hassan and R P Misra. Knowledge, attitude and Practices About biomedical waste management among health care personnel; Allahabad India</a:t>
            </a:r>
            <a:endParaRPr lang="en-IN" sz="2000" dirty="0"/>
          </a:p>
          <a:p>
            <a:r>
              <a:rPr lang="en-US" sz="2000" dirty="0"/>
              <a:t>Bhagya Bhaskar, Hema Nidugala  ,Ramakrishna Avadhani.Biomedical Waste Management Knowledge and Practices Among Healthcare Providers in Mangalore. Nitte university journal of health science, March 2012 issn 2249-7110. Available fr</a:t>
            </a:r>
            <a:r>
              <a:rPr lang="en-US" sz="2000" dirty="0">
                <a:hlinkClick r:id="rId3"/>
              </a:rPr>
              <a:t>om</a:t>
            </a:r>
            <a:r>
              <a:rPr lang="en-US" sz="2000" u="sng" dirty="0">
                <a:hlinkClick r:id="rId3"/>
              </a:rPr>
              <a:t>:http://www.bagyabs@gmail.com.</a:t>
            </a:r>
            <a:endParaRPr lang="en-IN" sz="2000" dirty="0"/>
          </a:p>
          <a:p>
            <a:pPr marL="0" indent="0">
              <a:buNone/>
            </a:pPr>
            <a:endParaRPr lang="en-IN" sz="2000" dirty="0"/>
          </a:p>
          <a:p>
            <a:pPr marL="0" lvl="0" indent="0">
              <a:buNone/>
            </a:pPr>
            <a:endParaRPr lang="en-IN" sz="2000" dirty="0"/>
          </a:p>
          <a:p>
            <a:pPr marL="0" indent="0">
              <a:buNone/>
            </a:pPr>
            <a:endParaRPr lang="en-IN" dirty="0"/>
          </a:p>
          <a:p>
            <a:pPr marL="0" indent="0">
              <a:buNone/>
            </a:pPr>
            <a:endParaRPr lang="en-IN"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2542510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1800" y="238381"/>
            <a:ext cx="5194920" cy="1084982"/>
          </a:xfrm>
        </p:spPr>
        <p:txBody>
          <a:bodyPr/>
          <a:lstStyle/>
          <a:p>
            <a:r>
              <a:rPr lang="en-GB" dirty="0"/>
              <a:t>MENTOR APPROVAL</a:t>
            </a:r>
            <a:endParaRPr lang="en-IN"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1556792"/>
            <a:ext cx="7920880" cy="4896544"/>
          </a:xfrm>
        </p:spPr>
      </p:pic>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3"/>
            <a:ext cx="2411760" cy="1135213"/>
          </a:xfrm>
          <a:prstGeom prst="rect">
            <a:avLst/>
          </a:prstGeom>
        </p:spPr>
      </p:pic>
    </p:spTree>
    <p:extLst>
      <p:ext uri="{BB962C8B-B14F-4D97-AF65-F5344CB8AC3E}">
        <p14:creationId xmlns:p14="http://schemas.microsoft.com/office/powerpoint/2010/main" val="3980694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endParaRPr lang="en-IN" dirty="0"/>
          </a:p>
        </p:txBody>
      </p:sp>
      <p:sp>
        <p:nvSpPr>
          <p:cNvPr id="3" name="Content Placeholder 2"/>
          <p:cNvSpPr>
            <a:spLocks noGrp="1"/>
          </p:cNvSpPr>
          <p:nvPr>
            <p:ph idx="1"/>
          </p:nvPr>
        </p:nvSpPr>
        <p:spPr>
          <a:xfrm>
            <a:off x="457200" y="1844824"/>
            <a:ext cx="8229600" cy="4281339"/>
          </a:xfrm>
        </p:spPr>
        <p:txBody>
          <a:bodyPr>
            <a:noAutofit/>
          </a:bodyPr>
          <a:lstStyle/>
          <a:p>
            <a:r>
              <a:rPr lang="en-US" sz="2600" dirty="0"/>
              <a:t>Biomedical waste is any kind of </a:t>
            </a:r>
            <a:r>
              <a:rPr lang="en-US" sz="2600" dirty="0" smtClean="0"/>
              <a:t>waste containing</a:t>
            </a:r>
            <a:r>
              <a:rPr lang="en-US" sz="2600" dirty="0"/>
              <a:t> </a:t>
            </a:r>
            <a:r>
              <a:rPr lang="en-US" sz="2600" dirty="0" smtClean="0"/>
              <a:t>infectious</a:t>
            </a:r>
            <a:r>
              <a:rPr lang="en-US" sz="2600" dirty="0"/>
              <a:t> (or potentially infectious) materials.</a:t>
            </a:r>
          </a:p>
          <a:p>
            <a:r>
              <a:rPr lang="en-US" sz="2600" baseline="30000" dirty="0"/>
              <a:t> </a:t>
            </a:r>
            <a:r>
              <a:rPr lang="en-US" sz="2600" dirty="0"/>
              <a:t>It may also include waste associated with the generation of biomedical waste that visually appears to be of medical or laboratory origin as well research laboratory waste containing biomolecules or organisms that are mainly restricted from environmental release.</a:t>
            </a:r>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860709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8840"/>
            <a:ext cx="8229600" cy="4137323"/>
          </a:xfrm>
        </p:spPr>
        <p:txBody>
          <a:bodyPr/>
          <a:lstStyle/>
          <a:p>
            <a:r>
              <a:rPr lang="en-GB" sz="2800" dirty="0"/>
              <a:t>The basic principle of good BMW practice is based on the concept of 3Rs, namely, reduce, recycle, and reuse. </a:t>
            </a:r>
            <a:endParaRPr lang="en-US" sz="2800" dirty="0"/>
          </a:p>
          <a:p>
            <a:r>
              <a:rPr lang="en-GB" sz="2800" dirty="0"/>
              <a:t>The best BMW management (BMWM) methods aim at avoiding generation of waste or recovering as much as waste as possible, rather than disposing.</a:t>
            </a:r>
          </a:p>
          <a:p>
            <a:endParaRPr lang="en-GB" sz="2800" dirty="0"/>
          </a:p>
          <a:p>
            <a:endParaRPr lang="en-IN"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17404939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260648"/>
            <a:ext cx="7067128" cy="1156990"/>
          </a:xfrm>
        </p:spPr>
        <p:txBody>
          <a:bodyPr/>
          <a:lstStyle/>
          <a:p>
            <a:r>
              <a:rPr lang="en-GB" dirty="0"/>
              <a:t>OBJECTIVES OF STUDY</a:t>
            </a:r>
            <a:endParaRPr lang="en-IN" dirty="0"/>
          </a:p>
        </p:txBody>
      </p:sp>
      <p:sp>
        <p:nvSpPr>
          <p:cNvPr id="3" name="Content Placeholder 2"/>
          <p:cNvSpPr>
            <a:spLocks noGrp="1"/>
          </p:cNvSpPr>
          <p:nvPr>
            <p:ph idx="1"/>
          </p:nvPr>
        </p:nvSpPr>
        <p:spPr/>
        <p:txBody>
          <a:bodyPr>
            <a:normAutofit/>
          </a:bodyPr>
          <a:lstStyle/>
          <a:p>
            <a:pPr lvl="0"/>
            <a:r>
              <a:rPr lang="en-US" sz="2800" dirty="0" smtClean="0"/>
              <a:t>To</a:t>
            </a:r>
            <a:r>
              <a:rPr lang="en-IN" sz="2800" dirty="0" smtClean="0"/>
              <a:t> </a:t>
            </a:r>
            <a:r>
              <a:rPr lang="en-US" sz="2800" dirty="0" smtClean="0"/>
              <a:t>assess</a:t>
            </a:r>
            <a:r>
              <a:rPr lang="en-IN" sz="2800" dirty="0" smtClean="0"/>
              <a:t> </a:t>
            </a:r>
            <a:r>
              <a:rPr lang="en-US" sz="2800" dirty="0" smtClean="0"/>
              <a:t>the</a:t>
            </a:r>
            <a:r>
              <a:rPr lang="en-IN" sz="2800" dirty="0" smtClean="0"/>
              <a:t> </a:t>
            </a:r>
            <a:r>
              <a:rPr lang="en-US" sz="2800" dirty="0" smtClean="0"/>
              <a:t>knowledge,</a:t>
            </a:r>
            <a:r>
              <a:rPr lang="en-IN" sz="2800" dirty="0" smtClean="0"/>
              <a:t> </a:t>
            </a:r>
            <a:r>
              <a:rPr lang="en-US" sz="2800" dirty="0" smtClean="0"/>
              <a:t>attitude</a:t>
            </a:r>
            <a:r>
              <a:rPr lang="en-IN" sz="2800" dirty="0" smtClean="0"/>
              <a:t> </a:t>
            </a:r>
            <a:r>
              <a:rPr lang="en-US" sz="2800" dirty="0" smtClean="0"/>
              <a:t>and</a:t>
            </a:r>
            <a:r>
              <a:rPr lang="en-IN" sz="2800" dirty="0" smtClean="0"/>
              <a:t> </a:t>
            </a:r>
            <a:r>
              <a:rPr lang="en-US" sz="2800" dirty="0" smtClean="0"/>
              <a:t>practice  of</a:t>
            </a:r>
            <a:r>
              <a:rPr lang="en-IN" sz="2800" dirty="0" smtClean="0"/>
              <a:t> </a:t>
            </a:r>
            <a:r>
              <a:rPr lang="en-US" sz="2800" dirty="0" smtClean="0"/>
              <a:t>staff</a:t>
            </a:r>
            <a:r>
              <a:rPr lang="en-IN" sz="2800" dirty="0" smtClean="0"/>
              <a:t> </a:t>
            </a:r>
            <a:r>
              <a:rPr lang="en-US" sz="2800" dirty="0" smtClean="0"/>
              <a:t>nurse</a:t>
            </a:r>
            <a:r>
              <a:rPr lang="en-IN" sz="2800" dirty="0" smtClean="0"/>
              <a:t> </a:t>
            </a:r>
            <a:r>
              <a:rPr lang="en-US" sz="2800" dirty="0" smtClean="0"/>
              <a:t>regarding</a:t>
            </a:r>
            <a:r>
              <a:rPr lang="en-IN" sz="2800" dirty="0" smtClean="0"/>
              <a:t> </a:t>
            </a:r>
            <a:r>
              <a:rPr lang="en-US" sz="2800" dirty="0" smtClean="0"/>
              <a:t>bio-medical waste management.</a:t>
            </a:r>
            <a:r>
              <a:rPr lang="en-IN" sz="2800" dirty="0" smtClean="0"/>
              <a:t> </a:t>
            </a:r>
          </a:p>
          <a:p>
            <a:pPr marL="0" lvl="0" indent="0">
              <a:buNone/>
            </a:pPr>
            <a:endParaRPr lang="en-IN" sz="2800" dirty="0" smtClean="0"/>
          </a:p>
          <a:p>
            <a:pPr lvl="0"/>
            <a:r>
              <a:rPr lang="en-US" sz="2800" dirty="0" smtClean="0"/>
              <a:t>To</a:t>
            </a:r>
            <a:r>
              <a:rPr lang="en-IN" sz="2800" dirty="0" smtClean="0"/>
              <a:t> </a:t>
            </a:r>
            <a:r>
              <a:rPr lang="en-US" sz="2800" dirty="0" smtClean="0"/>
              <a:t>associate</a:t>
            </a:r>
            <a:r>
              <a:rPr lang="en-IN" sz="2800" dirty="0" smtClean="0"/>
              <a:t> </a:t>
            </a:r>
            <a:r>
              <a:rPr lang="en-US" sz="2800" dirty="0" smtClean="0"/>
              <a:t>the</a:t>
            </a:r>
            <a:r>
              <a:rPr lang="en-IN" sz="2800" dirty="0" smtClean="0"/>
              <a:t> </a:t>
            </a:r>
            <a:r>
              <a:rPr lang="en-US" sz="2800" dirty="0" smtClean="0"/>
              <a:t>knowledge,</a:t>
            </a:r>
            <a:r>
              <a:rPr lang="en-IN" sz="2800" dirty="0" smtClean="0"/>
              <a:t> </a:t>
            </a:r>
            <a:r>
              <a:rPr lang="en-US" sz="2800" dirty="0" smtClean="0"/>
              <a:t> attitude and</a:t>
            </a:r>
            <a:r>
              <a:rPr lang="en-IN" sz="2800" dirty="0" smtClean="0"/>
              <a:t> </a:t>
            </a:r>
            <a:r>
              <a:rPr lang="en-US" sz="2800" dirty="0" smtClean="0"/>
              <a:t>practice of</a:t>
            </a:r>
            <a:r>
              <a:rPr lang="en-IN" sz="2800" dirty="0" smtClean="0"/>
              <a:t> </a:t>
            </a:r>
            <a:r>
              <a:rPr lang="en-US" sz="2800" dirty="0" smtClean="0"/>
              <a:t>staff</a:t>
            </a:r>
            <a:r>
              <a:rPr lang="en-IN" sz="2800" dirty="0" smtClean="0"/>
              <a:t> </a:t>
            </a:r>
            <a:r>
              <a:rPr lang="en-US" sz="2800" dirty="0" smtClean="0"/>
              <a:t>nurses</a:t>
            </a:r>
            <a:r>
              <a:rPr lang="en-IN" sz="2800" dirty="0" smtClean="0"/>
              <a:t> </a:t>
            </a:r>
            <a:r>
              <a:rPr lang="en-US" sz="2800" dirty="0" smtClean="0"/>
              <a:t>with</a:t>
            </a:r>
            <a:r>
              <a:rPr lang="en-IN" sz="2800" dirty="0" smtClean="0"/>
              <a:t> </a:t>
            </a:r>
            <a:r>
              <a:rPr lang="en-US" sz="2800" dirty="0" smtClean="0"/>
              <a:t>selected</a:t>
            </a:r>
            <a:r>
              <a:rPr lang="en-IN" sz="2800" dirty="0" smtClean="0"/>
              <a:t> </a:t>
            </a:r>
            <a:r>
              <a:rPr lang="en-US" sz="2800" dirty="0" smtClean="0"/>
              <a:t>demographic variables.</a:t>
            </a:r>
            <a:endParaRPr lang="en-IN" sz="2800" dirty="0" smtClean="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731568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sz="2400" b="1" i="1" u="sng" dirty="0"/>
              <a:t>Study variables</a:t>
            </a:r>
            <a:r>
              <a:rPr lang="en-IN" sz="2400" u="sng" dirty="0"/>
              <a:t>-</a:t>
            </a:r>
          </a:p>
          <a:p>
            <a:r>
              <a:rPr lang="en-IN" sz="2400" dirty="0"/>
              <a:t> Research variables-knowledge, attitude, and practice of staff nurse regarding  biomedical waste management.</a:t>
            </a:r>
          </a:p>
          <a:p>
            <a:r>
              <a:rPr lang="en-US" sz="2400" dirty="0"/>
              <a:t>Demographic variables: Age, sex, education, Department Presently working, experience and in service education on biomedical waste management.</a:t>
            </a:r>
          </a:p>
          <a:p>
            <a:r>
              <a:rPr lang="en-IN" sz="2400" b="1" u="sng" dirty="0"/>
              <a:t>Data collection tools and techniques-</a:t>
            </a:r>
          </a:p>
          <a:p>
            <a:r>
              <a:rPr lang="en-US" sz="2400" dirty="0"/>
              <a:t>Sampling technique is a process of selecting representative units of population for study in research.</a:t>
            </a:r>
          </a:p>
          <a:p>
            <a:r>
              <a:rPr lang="en-US" sz="2400" dirty="0"/>
              <a:t>Purposive Sampling Technique Refers to as Conscious selection of certain subjects by researchers of certain subjects to include in the study.</a:t>
            </a:r>
            <a:endParaRPr lang="en-IN" sz="2400" dirty="0"/>
          </a:p>
          <a:p>
            <a:endParaRPr lang="en-IN" sz="2400"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23843751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METHODOLOGY</a:t>
            </a:r>
            <a:endParaRPr lang="en-IN" dirty="0"/>
          </a:p>
        </p:txBody>
      </p:sp>
      <p:sp>
        <p:nvSpPr>
          <p:cNvPr id="3" name="Content Placeholder 2"/>
          <p:cNvSpPr>
            <a:spLocks noGrp="1"/>
          </p:cNvSpPr>
          <p:nvPr>
            <p:ph idx="1"/>
          </p:nvPr>
        </p:nvSpPr>
        <p:spPr/>
        <p:txBody>
          <a:bodyPr/>
          <a:lstStyle/>
          <a:p>
            <a:pPr lvl="0"/>
            <a:r>
              <a:rPr lang="en-IN" sz="2400" b="1" i="1" u="sng" dirty="0"/>
              <a:t>Study design</a:t>
            </a:r>
            <a:r>
              <a:rPr lang="en-IN" sz="2400" u="sng" dirty="0"/>
              <a:t>- </a:t>
            </a:r>
            <a:r>
              <a:rPr lang="en-US" sz="2400" dirty="0"/>
              <a:t>The selection of research design is an important and essential step in research as it concerns the overall framework of conducting the study by giving plan structure and strategy of investigation.</a:t>
            </a:r>
            <a:endParaRPr lang="en-IN" sz="2400" dirty="0"/>
          </a:p>
          <a:p>
            <a:pPr lvl="0"/>
            <a:r>
              <a:rPr lang="en-IN" sz="2400" b="1" i="1" u="sng" dirty="0"/>
              <a:t>Study Area</a:t>
            </a:r>
            <a:r>
              <a:rPr lang="en-IN" sz="2400" u="sng" dirty="0"/>
              <a:t>-</a:t>
            </a:r>
            <a:r>
              <a:rPr lang="en-IN" sz="2400" dirty="0"/>
              <a:t> the study was conducted Yashoda Hospital at Ghaziabad.</a:t>
            </a:r>
          </a:p>
          <a:p>
            <a:pPr lvl="0"/>
            <a:r>
              <a:rPr lang="en-IN" sz="2400" b="1" i="1" u="sng" dirty="0"/>
              <a:t>Study population</a:t>
            </a:r>
            <a:r>
              <a:rPr lang="en-IN" sz="2400" u="sng" dirty="0"/>
              <a:t>-</a:t>
            </a:r>
            <a:r>
              <a:rPr lang="en-IN" sz="2400" dirty="0"/>
              <a:t> in this area sample size was 60 staff nurses. </a:t>
            </a:r>
          </a:p>
          <a:p>
            <a:pPr lvl="0"/>
            <a:r>
              <a:rPr lang="en-IN" sz="2400" b="1" i="1" u="sng" dirty="0"/>
              <a:t>Sample</a:t>
            </a:r>
            <a:r>
              <a:rPr lang="en-IN" sz="2400" u="sng" dirty="0"/>
              <a:t> –</a:t>
            </a:r>
            <a:r>
              <a:rPr lang="en-IN" sz="2400" dirty="0"/>
              <a:t> In this area those who are met the inclusion criteria and willing to participate for study ware selected as sample.</a:t>
            </a:r>
          </a:p>
          <a:p>
            <a:endParaRPr lang="en-IN" sz="2400" dirty="0"/>
          </a:p>
        </p:txBody>
      </p:sp>
      <p:pic>
        <p:nvPicPr>
          <p:cNvPr id="4" name="Picture 3">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Tree>
    <p:extLst>
      <p:ext uri="{BB962C8B-B14F-4D97-AF65-F5344CB8AC3E}">
        <p14:creationId xmlns:p14="http://schemas.microsoft.com/office/powerpoint/2010/main" val="1576457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US" sz="2600" b="1" dirty="0"/>
              <a:t>Inclusion Criteria </a:t>
            </a:r>
            <a:r>
              <a:rPr lang="en-IN" sz="2600" b="1" i="1" dirty="0"/>
              <a:t>-</a:t>
            </a:r>
            <a:r>
              <a:rPr lang="en-US" sz="2600" dirty="0"/>
              <a:t>The study included the staff nurse who:</a:t>
            </a:r>
            <a:endParaRPr lang="en-IN" sz="2600" dirty="0"/>
          </a:p>
          <a:p>
            <a:pPr lvl="0"/>
            <a:r>
              <a:rPr lang="en-US" sz="2600" dirty="0"/>
              <a:t>Are working in the selected hospital </a:t>
            </a:r>
            <a:endParaRPr lang="en-IN" sz="2600" dirty="0"/>
          </a:p>
          <a:p>
            <a:pPr lvl="0"/>
            <a:r>
              <a:rPr lang="en-US" sz="2600" dirty="0"/>
              <a:t>Are available at the time of data </a:t>
            </a:r>
            <a:r>
              <a:rPr lang="en-US" sz="2600" dirty="0" smtClean="0"/>
              <a:t>collection</a:t>
            </a:r>
            <a:endParaRPr lang="en-IN" sz="2600" dirty="0"/>
          </a:p>
          <a:p>
            <a:pPr marL="0" indent="0">
              <a:buNone/>
            </a:pPr>
            <a:r>
              <a:rPr lang="en-US" sz="2600" dirty="0"/>
              <a:t> </a:t>
            </a:r>
            <a:endParaRPr lang="en-IN" sz="2600" dirty="0"/>
          </a:p>
          <a:p>
            <a:pPr marL="0" indent="0">
              <a:buNone/>
            </a:pPr>
            <a:r>
              <a:rPr lang="en-US" sz="2600" b="1" dirty="0"/>
              <a:t>Exclusion Criteria</a:t>
            </a:r>
            <a:r>
              <a:rPr lang="en-IN" sz="2600" b="1" i="1" dirty="0"/>
              <a:t>-</a:t>
            </a:r>
            <a:r>
              <a:rPr lang="en-US" sz="2600" dirty="0"/>
              <a:t>The study excluded the staff nurse who:</a:t>
            </a:r>
            <a:endParaRPr lang="en-IN" sz="2600" dirty="0"/>
          </a:p>
          <a:p>
            <a:pPr lvl="0"/>
            <a:r>
              <a:rPr lang="en-GB" sz="2600" dirty="0" smtClean="0"/>
              <a:t>Newly joined staff (&lt; 1 month)</a:t>
            </a:r>
          </a:p>
          <a:p>
            <a:pPr lvl="0"/>
            <a:r>
              <a:rPr lang="en-GB" sz="2600" dirty="0" smtClean="0"/>
              <a:t>Educators/ ICN</a:t>
            </a:r>
            <a:endParaRPr lang="en-IN" sz="2600" dirty="0"/>
          </a:p>
        </p:txBody>
      </p:sp>
    </p:spTree>
    <p:extLst>
      <p:ext uri="{BB962C8B-B14F-4D97-AF65-F5344CB8AC3E}">
        <p14:creationId xmlns:p14="http://schemas.microsoft.com/office/powerpoint/2010/main" val="36192150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IN" dirty="0"/>
          </a:p>
        </p:txBody>
      </p:sp>
      <p:pic>
        <p:nvPicPr>
          <p:cNvPr id="4" name="Content Placeholder 3">
            <a:extLst>
              <a:ext uri="{FF2B5EF4-FFF2-40B4-BE49-F238E27FC236}">
                <a16:creationId xmlns="" xmlns:a16="http://schemas.microsoft.com/office/drawing/2014/main" id="{CABA881C-A26A-3B41-F578-0B01F5FEBB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2132856"/>
            <a:ext cx="4392488" cy="3181344"/>
          </a:xfrm>
          <a:prstGeom prst="rect">
            <a:avLst/>
          </a:prstGeom>
        </p:spPr>
      </p:pic>
      <p:pic>
        <p:nvPicPr>
          <p:cNvPr id="6" name="Picture 5">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23814"/>
            <a:ext cx="2267743" cy="1067424"/>
          </a:xfrm>
          <a:prstGeom prst="rect">
            <a:avLst/>
          </a:prstGeom>
        </p:spPr>
      </p:pic>
      <p:sp>
        <p:nvSpPr>
          <p:cNvPr id="7" name="TextBox 6"/>
          <p:cNvSpPr txBox="1"/>
          <p:nvPr/>
        </p:nvSpPr>
        <p:spPr>
          <a:xfrm>
            <a:off x="395536" y="5517232"/>
            <a:ext cx="4320480" cy="646331"/>
          </a:xfrm>
          <a:prstGeom prst="rect">
            <a:avLst/>
          </a:prstGeom>
          <a:noFill/>
        </p:spPr>
        <p:txBody>
          <a:bodyPr wrap="square" rtlCol="0">
            <a:spAutoFit/>
          </a:bodyPr>
          <a:lstStyle/>
          <a:p>
            <a:pPr marL="285750" indent="-285750">
              <a:buFont typeface="Wingdings" pitchFamily="2" charset="2"/>
              <a:buChar char="v"/>
            </a:pPr>
            <a:r>
              <a:rPr lang="en-GB" dirty="0" smtClean="0"/>
              <a:t>Percentage Distribution of staff nurse according to age (years)</a:t>
            </a:r>
            <a:endParaRPr lang="en-IN" dirty="0"/>
          </a:p>
        </p:txBody>
      </p:sp>
      <p:pic>
        <p:nvPicPr>
          <p:cNvPr id="10"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52596" y="2132856"/>
            <a:ext cx="3791479" cy="3240360"/>
          </a:xfrm>
          <a:prstGeom prst="rect">
            <a:avLst/>
          </a:prstGeom>
        </p:spPr>
      </p:pic>
      <p:sp>
        <p:nvSpPr>
          <p:cNvPr id="11" name="Rectangle 10"/>
          <p:cNvSpPr/>
          <p:nvPr/>
        </p:nvSpPr>
        <p:spPr>
          <a:xfrm>
            <a:off x="4952596" y="5517232"/>
            <a:ext cx="4047388" cy="923330"/>
          </a:xfrm>
          <a:prstGeom prst="rect">
            <a:avLst/>
          </a:prstGeom>
        </p:spPr>
        <p:txBody>
          <a:bodyPr wrap="square">
            <a:spAutoFit/>
          </a:bodyPr>
          <a:lstStyle/>
          <a:p>
            <a:pPr marL="285750" indent="-285750">
              <a:buFont typeface="Wingdings" pitchFamily="2" charset="2"/>
              <a:buChar char="v"/>
            </a:pPr>
            <a:r>
              <a:rPr lang="en-GB" dirty="0"/>
              <a:t>Assessment of practice of staff nurse regarding bio-medical waste management  </a:t>
            </a:r>
            <a:endParaRPr lang="en-IN" dirty="0"/>
          </a:p>
        </p:txBody>
      </p:sp>
    </p:spTree>
    <p:extLst>
      <p:ext uri="{BB962C8B-B14F-4D97-AF65-F5344CB8AC3E}">
        <p14:creationId xmlns:p14="http://schemas.microsoft.com/office/powerpoint/2010/main" val="3964743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13099</TotalTime>
  <Words>806</Words>
  <Application>Microsoft Office PowerPoint</Application>
  <PresentationFormat>On-screen Show (4:3)</PresentationFormat>
  <Paragraphs>83</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Assessing Knowledge, Attitude, and Practices of Biomedical Waste Management Among Staff Nurses at Yashoda Hospital, Ghaziabad YASHODA SUPERSPCIALITY HOSPITAL &amp; CANCER INSTITUE</vt:lpstr>
      <vt:lpstr>MENTOR APPROVAL</vt:lpstr>
      <vt:lpstr>INTRODUCTION</vt:lpstr>
      <vt:lpstr>PowerPoint Presentation</vt:lpstr>
      <vt:lpstr>OBJECTIVES OF STUDY</vt:lpstr>
      <vt:lpstr>PowerPoint Presentation</vt:lpstr>
      <vt:lpstr>METHODOLOGY</vt:lpstr>
      <vt:lpstr>PowerPoint Presentation</vt:lpstr>
      <vt:lpstr>RESULTS</vt:lpstr>
      <vt:lpstr>PowerPoint Presentation</vt:lpstr>
      <vt:lpstr>PowerPoint Presentation</vt:lpstr>
      <vt:lpstr>Results </vt:lpstr>
      <vt:lpstr>Discussion</vt:lpstr>
      <vt:lpstr>Conclusion</vt:lpstr>
      <vt:lpstr>Conclusion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129</cp:revision>
  <dcterms:created xsi:type="dcterms:W3CDTF">2024-06-13T17:39:31Z</dcterms:created>
  <dcterms:modified xsi:type="dcterms:W3CDTF">2024-09-18T19:02:53Z</dcterms:modified>
</cp:coreProperties>
</file>