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4" r:id="rId3"/>
    <p:sldId id="257" r:id="rId4"/>
    <p:sldId id="268" r:id="rId5"/>
    <p:sldId id="269" r:id="rId6"/>
    <p:sldId id="259" r:id="rId7"/>
    <p:sldId id="275" r:id="rId8"/>
    <p:sldId id="270" r:id="rId9"/>
    <p:sldId id="262" r:id="rId10"/>
    <p:sldId id="263" r:id="rId11"/>
    <p:sldId id="272" r:id="rId12"/>
    <p:sldId id="273" r:id="rId13"/>
    <p:sldId id="264" r:id="rId14"/>
    <p:sldId id="265" r:id="rId15"/>
    <p:sldId id="266" r:id="rId16"/>
    <p:sldId id="267" r:id="rId17"/>
    <p:sldId id="276"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2" autoAdjust="0"/>
    <p:restoredTop sz="94660"/>
  </p:normalViewPr>
  <p:slideViewPr>
    <p:cSldViewPr snapToGrid="0">
      <p:cViewPr varScale="1">
        <p:scale>
          <a:sx n="39" d="100"/>
          <a:sy n="39" d="100"/>
        </p:scale>
        <p:origin x="52" y="5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470434-DA10-495C-8E43-0B575F168F7E}" type="doc">
      <dgm:prSet loTypeId="urn:microsoft.com/office/officeart/2005/8/layout/vList5" loCatId="list" qsTypeId="urn:microsoft.com/office/officeart/2005/8/quickstyle/simple2" qsCatId="simple" csTypeId="urn:microsoft.com/office/officeart/2005/8/colors/accent1_2" csCatId="accent1" phldr="1"/>
      <dgm:spPr/>
      <dgm:t>
        <a:bodyPr/>
        <a:lstStyle/>
        <a:p>
          <a:endParaRPr lang="en-US"/>
        </a:p>
      </dgm:t>
    </dgm:pt>
    <dgm:pt modelId="{B18A3623-8E9B-436C-9BFA-4A07E6530EBD}">
      <dgm:prSet custT="1"/>
      <dgm:spPr>
        <a:solidFill>
          <a:srgbClr val="FFC000"/>
        </a:solidFill>
      </dgm:spPr>
      <dgm:t>
        <a:bodyPr/>
        <a:lstStyle/>
        <a:p>
          <a:r>
            <a:rPr lang="en-IN" sz="1400" b="1">
              <a:latin typeface="Arial" panose="020B0604020202020204" pitchFamily="34" charset="0"/>
              <a:cs typeface="Arial" panose="020B0604020202020204" pitchFamily="34" charset="0"/>
            </a:rPr>
            <a:t>Claude, Anthropic’s-  </a:t>
          </a:r>
          <a:r>
            <a:rPr lang="en-IN" sz="1400">
              <a:latin typeface="Arial" panose="020B0604020202020204" pitchFamily="34" charset="0"/>
              <a:cs typeface="Arial" panose="020B0604020202020204" pitchFamily="34" charset="0"/>
            </a:rPr>
            <a:t>language model, has an array of remarkable characteristics and unique ethical considerations. Claude, created by a group of former OpenAI researchers, uses a novel "Constitutional AI" technique to highlight AI safety and alignment.</a:t>
          </a:r>
          <a:endParaRPr lang="en-US" sz="1400" dirty="0">
            <a:latin typeface="Arial" panose="020B0604020202020204" pitchFamily="34" charset="0"/>
            <a:cs typeface="Arial" panose="020B0604020202020204" pitchFamily="34" charset="0"/>
          </a:endParaRPr>
        </a:p>
      </dgm:t>
    </dgm:pt>
    <dgm:pt modelId="{4108DE69-293B-461F-AFDA-BBD71D1C120E}" type="parTrans" cxnId="{4990C58A-C518-4F7B-AA9B-0332904EB749}">
      <dgm:prSet/>
      <dgm:spPr/>
      <dgm:t>
        <a:bodyPr/>
        <a:lstStyle/>
        <a:p>
          <a:endParaRPr lang="en-US"/>
        </a:p>
      </dgm:t>
    </dgm:pt>
    <dgm:pt modelId="{16D8DFC9-79BD-454F-96D6-E8C23C441773}" type="sibTrans" cxnId="{4990C58A-C518-4F7B-AA9B-0332904EB749}">
      <dgm:prSet/>
      <dgm:spPr/>
      <dgm:t>
        <a:bodyPr/>
        <a:lstStyle/>
        <a:p>
          <a:endParaRPr lang="en-US"/>
        </a:p>
      </dgm:t>
    </dgm:pt>
    <dgm:pt modelId="{AC974D93-29E8-4360-A867-0D5E263FE1DA}">
      <dgm:prSet custT="1"/>
      <dgm:spPr/>
      <dgm:t>
        <a:bodyPr/>
        <a:lstStyle/>
        <a:p>
          <a:r>
            <a:rPr lang="en-IN" sz="1600">
              <a:latin typeface="Arial" panose="020B0604020202020204" pitchFamily="34" charset="0"/>
              <a:cs typeface="Arial" panose="020B0604020202020204" pitchFamily="34" charset="0"/>
            </a:rPr>
            <a:t>Long Context Handling: For applications demanding long-term coherence and in-depth document analysis, Claude 3 models can handle a broad context window of up to 1 million tokens.</a:t>
          </a:r>
          <a:endParaRPr lang="en-US" sz="1600" dirty="0">
            <a:latin typeface="Arial" panose="020B0604020202020204" pitchFamily="34" charset="0"/>
            <a:cs typeface="Arial" panose="020B0604020202020204" pitchFamily="34" charset="0"/>
          </a:endParaRPr>
        </a:p>
      </dgm:t>
    </dgm:pt>
    <dgm:pt modelId="{AB23328C-4BC7-4708-A788-93BFD718BCCF}" type="parTrans" cxnId="{91482427-8FAE-48EA-AE81-55565AB8584A}">
      <dgm:prSet/>
      <dgm:spPr/>
      <dgm:t>
        <a:bodyPr/>
        <a:lstStyle/>
        <a:p>
          <a:endParaRPr lang="en-US"/>
        </a:p>
      </dgm:t>
    </dgm:pt>
    <dgm:pt modelId="{DA024B6D-9270-4392-86D3-6C4BFD4B9ABF}" type="sibTrans" cxnId="{91482427-8FAE-48EA-AE81-55565AB8584A}">
      <dgm:prSet/>
      <dgm:spPr/>
      <dgm:t>
        <a:bodyPr/>
        <a:lstStyle/>
        <a:p>
          <a:endParaRPr lang="en-US"/>
        </a:p>
      </dgm:t>
    </dgm:pt>
    <dgm:pt modelId="{53A53B0C-DDA7-4EAF-801B-9E7D21E198F3}">
      <dgm:prSet custT="1"/>
      <dgm:spPr>
        <a:solidFill>
          <a:srgbClr val="FFC000"/>
        </a:solidFill>
      </dgm:spPr>
      <dgm:t>
        <a:bodyPr/>
        <a:lstStyle/>
        <a:p>
          <a:r>
            <a:rPr lang="en-IN" sz="1400" b="1">
              <a:latin typeface="Arial" panose="020B0604020202020204" pitchFamily="34" charset="0"/>
              <a:cs typeface="Arial" panose="020B0604020202020204" pitchFamily="34" charset="0"/>
            </a:rPr>
            <a:t>Cohere- T</a:t>
          </a:r>
          <a:r>
            <a:rPr lang="en-IN" sz="1400">
              <a:latin typeface="Arial" panose="020B0604020202020204" pitchFamily="34" charset="0"/>
              <a:cs typeface="Arial" panose="020B0604020202020204" pitchFamily="34" charset="0"/>
            </a:rPr>
            <a:t>he language models (LLMs) from Cohere have been developed to provide strong, adaptable natural language understanding and generating capabilities, meeting the requirements of many business and research applications.</a:t>
          </a:r>
          <a:endParaRPr lang="en-US" sz="1400" dirty="0">
            <a:latin typeface="Arial" panose="020B0604020202020204" pitchFamily="34" charset="0"/>
            <a:cs typeface="Arial" panose="020B0604020202020204" pitchFamily="34" charset="0"/>
          </a:endParaRPr>
        </a:p>
      </dgm:t>
    </dgm:pt>
    <dgm:pt modelId="{328510DA-95E3-4363-8B56-B2520AAABA62}" type="parTrans" cxnId="{BE53C27B-7CB3-4EB6-969A-67CCA8EF0668}">
      <dgm:prSet/>
      <dgm:spPr/>
      <dgm:t>
        <a:bodyPr/>
        <a:lstStyle/>
        <a:p>
          <a:endParaRPr lang="en-US"/>
        </a:p>
      </dgm:t>
    </dgm:pt>
    <dgm:pt modelId="{2A35FE62-61EF-4F60-86C9-DD48A3B79B7A}" type="sibTrans" cxnId="{BE53C27B-7CB3-4EB6-969A-67CCA8EF0668}">
      <dgm:prSet/>
      <dgm:spPr/>
      <dgm:t>
        <a:bodyPr/>
        <a:lstStyle/>
        <a:p>
          <a:endParaRPr lang="en-US"/>
        </a:p>
      </dgm:t>
    </dgm:pt>
    <dgm:pt modelId="{113A2EF6-399C-4C1E-B1BF-6BA0425E8050}">
      <dgm:prSet custT="1"/>
      <dgm:spPr/>
      <dgm:t>
        <a:bodyPr/>
        <a:lstStyle/>
        <a:p>
          <a:r>
            <a:rPr lang="en-IN" sz="1400">
              <a:latin typeface="Arial" panose="020B0604020202020204" pitchFamily="34" charset="0"/>
              <a:cs typeface="Arial" panose="020B0604020202020204" pitchFamily="34" charset="0"/>
            </a:rPr>
            <a:t>Multilingual Support: Aya along with other Cohere models is multilingual. Specifically, Aya is a massively multilingual model that supports 101 languages and concentrates on underutilized languages to improve tasks like translation and summarization.</a:t>
          </a:r>
          <a:endParaRPr lang="en-US" sz="1400" dirty="0">
            <a:latin typeface="Arial" panose="020B0604020202020204" pitchFamily="34" charset="0"/>
            <a:cs typeface="Arial" panose="020B0604020202020204" pitchFamily="34" charset="0"/>
          </a:endParaRPr>
        </a:p>
      </dgm:t>
    </dgm:pt>
    <dgm:pt modelId="{7E5FAB02-BCAD-40D8-8F40-CF6EBEACA376}" type="parTrans" cxnId="{8F1C08CD-0B4B-4C74-8F71-4E6C8D98BF69}">
      <dgm:prSet/>
      <dgm:spPr/>
      <dgm:t>
        <a:bodyPr/>
        <a:lstStyle/>
        <a:p>
          <a:endParaRPr lang="en-US"/>
        </a:p>
      </dgm:t>
    </dgm:pt>
    <dgm:pt modelId="{F95777D5-8ED1-43C4-885B-DD81B9A3FF2D}" type="sibTrans" cxnId="{8F1C08CD-0B4B-4C74-8F71-4E6C8D98BF69}">
      <dgm:prSet/>
      <dgm:spPr/>
      <dgm:t>
        <a:bodyPr/>
        <a:lstStyle/>
        <a:p>
          <a:endParaRPr lang="en-US"/>
        </a:p>
      </dgm:t>
    </dgm:pt>
    <dgm:pt modelId="{DA9259B4-89C3-4A56-B9A3-BC3BA87BD0D3}">
      <dgm:prSet custT="1"/>
      <dgm:spPr>
        <a:solidFill>
          <a:srgbClr val="FFC000"/>
        </a:solidFill>
      </dgm:spPr>
      <dgm:t>
        <a:bodyPr/>
        <a:lstStyle/>
        <a:p>
          <a:r>
            <a:rPr lang="en-IN" sz="1400" b="1">
              <a:latin typeface="Arial" panose="020B0604020202020204" pitchFamily="34" charset="0"/>
              <a:cs typeface="Arial" panose="020B0604020202020204" pitchFamily="34" charset="0"/>
            </a:rPr>
            <a:t>GPT-</a:t>
          </a:r>
          <a:r>
            <a:rPr lang="en-IN" sz="1400">
              <a:latin typeface="Arial" panose="020B0604020202020204" pitchFamily="34" charset="0"/>
              <a:cs typeface="Arial" panose="020B0604020202020204" pitchFamily="34" charset="0"/>
            </a:rPr>
            <a:t> Natural language processing has advanced to a new level with OpenAI's GPT (Generative Pre-trained Transformer) series, which includes GPT-4. GPT models are adaptable tools for a range of applications since they are made to produce text that appears human-like in response to input cues.</a:t>
          </a:r>
          <a:endParaRPr lang="en-US" sz="1400" dirty="0">
            <a:latin typeface="Arial" panose="020B0604020202020204" pitchFamily="34" charset="0"/>
            <a:cs typeface="Arial" panose="020B0604020202020204" pitchFamily="34" charset="0"/>
          </a:endParaRPr>
        </a:p>
      </dgm:t>
    </dgm:pt>
    <dgm:pt modelId="{68EF5E8B-DCCD-44C0-87DD-6DA55DA8602E}" type="parTrans" cxnId="{61A4EBAE-B80B-43C1-AC0F-9E01706DCA68}">
      <dgm:prSet/>
      <dgm:spPr/>
      <dgm:t>
        <a:bodyPr/>
        <a:lstStyle/>
        <a:p>
          <a:endParaRPr lang="en-US"/>
        </a:p>
      </dgm:t>
    </dgm:pt>
    <dgm:pt modelId="{1E6D9B5E-8553-4020-9815-5EAEC394F38D}" type="sibTrans" cxnId="{61A4EBAE-B80B-43C1-AC0F-9E01706DCA68}">
      <dgm:prSet/>
      <dgm:spPr/>
      <dgm:t>
        <a:bodyPr/>
        <a:lstStyle/>
        <a:p>
          <a:endParaRPr lang="en-US"/>
        </a:p>
      </dgm:t>
    </dgm:pt>
    <dgm:pt modelId="{1A2DB4D0-78EC-4FD0-BF22-18B8ADA1FEAD}">
      <dgm:prSet custT="1"/>
      <dgm:spPr/>
      <dgm:t>
        <a:bodyPr/>
        <a:lstStyle/>
        <a:p>
          <a:pPr algn="ctr"/>
          <a:r>
            <a:rPr lang="en-IN" sz="1400">
              <a:latin typeface="Arial" panose="020B0604020202020204" pitchFamily="34" charset="0"/>
              <a:cs typeface="Arial" panose="020B0604020202020204" pitchFamily="34" charset="0"/>
            </a:rPr>
            <a:t>Language Understanding and Generation: GPT-4 can understand and produce text in a variety of languages, just like its predecessors. It is excellent at delivering responses that are both coherent and culturally appropriate, which makes it helpful for jobs like summarizing, translating, and creating content.</a:t>
          </a:r>
          <a:endParaRPr lang="en-US" sz="1400" dirty="0">
            <a:latin typeface="Arial" panose="020B0604020202020204" pitchFamily="34" charset="0"/>
            <a:cs typeface="Arial" panose="020B0604020202020204" pitchFamily="34" charset="0"/>
          </a:endParaRPr>
        </a:p>
      </dgm:t>
    </dgm:pt>
    <dgm:pt modelId="{0AF73660-2AD1-4360-B940-527513EDA7DD}" type="parTrans" cxnId="{5F53BC06-5C66-496F-B972-5D5FB2A681FD}">
      <dgm:prSet/>
      <dgm:spPr/>
      <dgm:t>
        <a:bodyPr/>
        <a:lstStyle/>
        <a:p>
          <a:endParaRPr lang="en-US"/>
        </a:p>
      </dgm:t>
    </dgm:pt>
    <dgm:pt modelId="{F327BD8C-4D23-4004-8129-77114AA14BE3}" type="sibTrans" cxnId="{5F53BC06-5C66-496F-B972-5D5FB2A681FD}">
      <dgm:prSet/>
      <dgm:spPr/>
      <dgm:t>
        <a:bodyPr/>
        <a:lstStyle/>
        <a:p>
          <a:endParaRPr lang="en-US"/>
        </a:p>
      </dgm:t>
    </dgm:pt>
    <dgm:pt modelId="{B44F2D57-252C-499B-AC74-C54377B54A30}">
      <dgm:prSet custT="1"/>
      <dgm:spPr/>
      <dgm:t>
        <a:bodyPr/>
        <a:lstStyle/>
        <a:p>
          <a:pPr algn="ctr"/>
          <a:r>
            <a:rPr lang="en-IN" sz="1400">
              <a:latin typeface="Arial" panose="020B0604020202020204" pitchFamily="34" charset="0"/>
              <a:cs typeface="Arial" panose="020B0604020202020204" pitchFamily="34" charset="0"/>
            </a:rPr>
            <a:t>Enhanced Capabilities: GPT-4 is more accurate, fluent, and versatile than previous iterations. It has been optimized for enhanced efficiency in low-resource languages and exhibits sophisticated reasoning and instruction compliance. Because of this, it can be used for a variety of purposes, including customer service and education.</a:t>
          </a:r>
          <a:br>
            <a:rPr lang="en-IN" sz="900">
              <a:latin typeface="Arial" panose="020B0604020202020204" pitchFamily="34" charset="0"/>
              <a:cs typeface="Arial" panose="020B0604020202020204" pitchFamily="34" charset="0"/>
            </a:rPr>
          </a:br>
          <a:endParaRPr lang="en-US" sz="900" dirty="0">
            <a:latin typeface="Arial" panose="020B0604020202020204" pitchFamily="34" charset="0"/>
            <a:cs typeface="Arial" panose="020B0604020202020204" pitchFamily="34" charset="0"/>
          </a:endParaRPr>
        </a:p>
      </dgm:t>
    </dgm:pt>
    <dgm:pt modelId="{732C816C-A8B5-4CBC-8D0B-BD59E29E3DF7}" type="parTrans" cxnId="{1080D8E6-E7BB-46A0-A50B-7C1E668ECA00}">
      <dgm:prSet/>
      <dgm:spPr/>
      <dgm:t>
        <a:bodyPr/>
        <a:lstStyle/>
        <a:p>
          <a:endParaRPr lang="en-US"/>
        </a:p>
      </dgm:t>
    </dgm:pt>
    <dgm:pt modelId="{A54F60C9-6B27-4CD6-AA68-DAF72CD34C6F}" type="sibTrans" cxnId="{1080D8E6-E7BB-46A0-A50B-7C1E668ECA00}">
      <dgm:prSet/>
      <dgm:spPr/>
      <dgm:t>
        <a:bodyPr/>
        <a:lstStyle/>
        <a:p>
          <a:endParaRPr lang="en-US"/>
        </a:p>
      </dgm:t>
    </dgm:pt>
    <dgm:pt modelId="{99F63D9E-A2B4-44AB-9918-7E069BC51BA9}" type="pres">
      <dgm:prSet presAssocID="{58470434-DA10-495C-8E43-0B575F168F7E}" presName="Name0" presStyleCnt="0">
        <dgm:presLayoutVars>
          <dgm:dir/>
          <dgm:animLvl val="lvl"/>
          <dgm:resizeHandles val="exact"/>
        </dgm:presLayoutVars>
      </dgm:prSet>
      <dgm:spPr/>
    </dgm:pt>
    <dgm:pt modelId="{D3808175-5457-45BA-96D2-9286DDC7D27B}" type="pres">
      <dgm:prSet presAssocID="{B18A3623-8E9B-436C-9BFA-4A07E6530EBD}" presName="linNode" presStyleCnt="0"/>
      <dgm:spPr/>
    </dgm:pt>
    <dgm:pt modelId="{8A679AB1-A6E8-4CE7-844F-CCB35320A973}" type="pres">
      <dgm:prSet presAssocID="{B18A3623-8E9B-436C-9BFA-4A07E6530EBD}" presName="parentText" presStyleLbl="node1" presStyleIdx="0" presStyleCnt="3" custScaleX="101266" custScaleY="403723">
        <dgm:presLayoutVars>
          <dgm:chMax val="1"/>
          <dgm:bulletEnabled val="1"/>
        </dgm:presLayoutVars>
      </dgm:prSet>
      <dgm:spPr/>
    </dgm:pt>
    <dgm:pt modelId="{1810C530-FB2F-450E-865F-9AA881DC854B}" type="pres">
      <dgm:prSet presAssocID="{B18A3623-8E9B-436C-9BFA-4A07E6530EBD}" presName="descendantText" presStyleLbl="alignAccFollowNode1" presStyleIdx="0" presStyleCnt="3" custScaleX="95002" custScaleY="280616">
        <dgm:presLayoutVars>
          <dgm:bulletEnabled val="1"/>
        </dgm:presLayoutVars>
      </dgm:prSet>
      <dgm:spPr/>
    </dgm:pt>
    <dgm:pt modelId="{24E4EAB3-E0FD-4A6D-A230-BE8E2F118FBB}" type="pres">
      <dgm:prSet presAssocID="{16D8DFC9-79BD-454F-96D6-E8C23C441773}" presName="sp" presStyleCnt="0"/>
      <dgm:spPr/>
    </dgm:pt>
    <dgm:pt modelId="{59B66933-79AC-4CE9-AC2C-04B7458505E8}" type="pres">
      <dgm:prSet presAssocID="{53A53B0C-DDA7-4EAF-801B-9E7D21E198F3}" presName="linNode" presStyleCnt="0"/>
      <dgm:spPr/>
    </dgm:pt>
    <dgm:pt modelId="{068753DB-D329-40A6-A0DE-7F68E1D23FA1}" type="pres">
      <dgm:prSet presAssocID="{53A53B0C-DDA7-4EAF-801B-9E7D21E198F3}" presName="parentText" presStyleLbl="node1" presStyleIdx="1" presStyleCnt="3" custScaleX="118099" custScaleY="421974" custLinFactNeighborX="-1463" custLinFactNeighborY="25338">
        <dgm:presLayoutVars>
          <dgm:chMax val="1"/>
          <dgm:bulletEnabled val="1"/>
        </dgm:presLayoutVars>
      </dgm:prSet>
      <dgm:spPr/>
    </dgm:pt>
    <dgm:pt modelId="{9C475A68-AC25-403D-8728-17190619E758}" type="pres">
      <dgm:prSet presAssocID="{53A53B0C-DDA7-4EAF-801B-9E7D21E198F3}" presName="descendantText" presStyleLbl="alignAccFollowNode1" presStyleIdx="1" presStyleCnt="3" custScaleX="86387" custScaleY="289698">
        <dgm:presLayoutVars>
          <dgm:bulletEnabled val="1"/>
        </dgm:presLayoutVars>
      </dgm:prSet>
      <dgm:spPr/>
    </dgm:pt>
    <dgm:pt modelId="{E83D6919-79D3-4D22-9668-DCD761E9C63F}" type="pres">
      <dgm:prSet presAssocID="{2A35FE62-61EF-4F60-86C9-DD48A3B79B7A}" presName="sp" presStyleCnt="0"/>
      <dgm:spPr/>
    </dgm:pt>
    <dgm:pt modelId="{B68FD850-86E1-452E-90C1-77BEE6CE5878}" type="pres">
      <dgm:prSet presAssocID="{DA9259B4-89C3-4A56-B9A3-BC3BA87BD0D3}" presName="linNode" presStyleCnt="0"/>
      <dgm:spPr/>
    </dgm:pt>
    <dgm:pt modelId="{F3A5AD78-AB02-4988-BAB5-35309C3408E9}" type="pres">
      <dgm:prSet presAssocID="{DA9259B4-89C3-4A56-B9A3-BC3BA87BD0D3}" presName="parentText" presStyleLbl="node1" presStyleIdx="2" presStyleCnt="3" custScaleX="166575" custScaleY="528822">
        <dgm:presLayoutVars>
          <dgm:chMax val="1"/>
          <dgm:bulletEnabled val="1"/>
        </dgm:presLayoutVars>
      </dgm:prSet>
      <dgm:spPr/>
    </dgm:pt>
    <dgm:pt modelId="{677B48D6-45F6-4407-A863-2D9F10A65409}" type="pres">
      <dgm:prSet presAssocID="{DA9259B4-89C3-4A56-B9A3-BC3BA87BD0D3}" presName="descendantText" presStyleLbl="alignAccFollowNode1" presStyleIdx="2" presStyleCnt="3" custScaleX="125733" custScaleY="766577">
        <dgm:presLayoutVars>
          <dgm:bulletEnabled val="1"/>
        </dgm:presLayoutVars>
      </dgm:prSet>
      <dgm:spPr/>
    </dgm:pt>
  </dgm:ptLst>
  <dgm:cxnLst>
    <dgm:cxn modelId="{5F53BC06-5C66-496F-B972-5D5FB2A681FD}" srcId="{DA9259B4-89C3-4A56-B9A3-BC3BA87BD0D3}" destId="{1A2DB4D0-78EC-4FD0-BF22-18B8ADA1FEAD}" srcOrd="0" destOrd="0" parTransId="{0AF73660-2AD1-4360-B940-527513EDA7DD}" sibTransId="{F327BD8C-4D23-4004-8129-77114AA14BE3}"/>
    <dgm:cxn modelId="{91482427-8FAE-48EA-AE81-55565AB8584A}" srcId="{B18A3623-8E9B-436C-9BFA-4A07E6530EBD}" destId="{AC974D93-29E8-4360-A867-0D5E263FE1DA}" srcOrd="0" destOrd="0" parTransId="{AB23328C-4BC7-4708-A788-93BFD718BCCF}" sibTransId="{DA024B6D-9270-4392-86D3-6C4BFD4B9ABF}"/>
    <dgm:cxn modelId="{702B0937-868C-4B50-AD1E-961E3A1E2B03}" type="presOf" srcId="{B18A3623-8E9B-436C-9BFA-4A07E6530EBD}" destId="{8A679AB1-A6E8-4CE7-844F-CCB35320A973}" srcOrd="0" destOrd="0" presId="urn:microsoft.com/office/officeart/2005/8/layout/vList5"/>
    <dgm:cxn modelId="{00CF6A3F-20AC-4B82-930E-EB7159DA0EA7}" type="presOf" srcId="{1A2DB4D0-78EC-4FD0-BF22-18B8ADA1FEAD}" destId="{677B48D6-45F6-4407-A863-2D9F10A65409}" srcOrd="0" destOrd="0" presId="urn:microsoft.com/office/officeart/2005/8/layout/vList5"/>
    <dgm:cxn modelId="{7FBAD36C-1676-4ACE-AAA8-2486AAFC5DE2}" type="presOf" srcId="{113A2EF6-399C-4C1E-B1BF-6BA0425E8050}" destId="{9C475A68-AC25-403D-8728-17190619E758}" srcOrd="0" destOrd="0" presId="urn:microsoft.com/office/officeart/2005/8/layout/vList5"/>
    <dgm:cxn modelId="{BAFBA977-EA05-482F-9FA7-E84B51C2958F}" type="presOf" srcId="{58470434-DA10-495C-8E43-0B575F168F7E}" destId="{99F63D9E-A2B4-44AB-9918-7E069BC51BA9}" srcOrd="0" destOrd="0" presId="urn:microsoft.com/office/officeart/2005/8/layout/vList5"/>
    <dgm:cxn modelId="{BE53C27B-7CB3-4EB6-969A-67CCA8EF0668}" srcId="{58470434-DA10-495C-8E43-0B575F168F7E}" destId="{53A53B0C-DDA7-4EAF-801B-9E7D21E198F3}" srcOrd="1" destOrd="0" parTransId="{328510DA-95E3-4363-8B56-B2520AAABA62}" sibTransId="{2A35FE62-61EF-4F60-86C9-DD48A3B79B7A}"/>
    <dgm:cxn modelId="{4990C58A-C518-4F7B-AA9B-0332904EB749}" srcId="{58470434-DA10-495C-8E43-0B575F168F7E}" destId="{B18A3623-8E9B-436C-9BFA-4A07E6530EBD}" srcOrd="0" destOrd="0" parTransId="{4108DE69-293B-461F-AFDA-BBD71D1C120E}" sibTransId="{16D8DFC9-79BD-454F-96D6-E8C23C441773}"/>
    <dgm:cxn modelId="{0219B18F-88F8-4DBA-8323-00A3C8E26072}" type="presOf" srcId="{53A53B0C-DDA7-4EAF-801B-9E7D21E198F3}" destId="{068753DB-D329-40A6-A0DE-7F68E1D23FA1}" srcOrd="0" destOrd="0" presId="urn:microsoft.com/office/officeart/2005/8/layout/vList5"/>
    <dgm:cxn modelId="{61A4EBAE-B80B-43C1-AC0F-9E01706DCA68}" srcId="{58470434-DA10-495C-8E43-0B575F168F7E}" destId="{DA9259B4-89C3-4A56-B9A3-BC3BA87BD0D3}" srcOrd="2" destOrd="0" parTransId="{68EF5E8B-DCCD-44C0-87DD-6DA55DA8602E}" sibTransId="{1E6D9B5E-8553-4020-9815-5EAEC394F38D}"/>
    <dgm:cxn modelId="{4B0C31BD-80AC-418E-84E8-5A467968BB42}" type="presOf" srcId="{AC974D93-29E8-4360-A867-0D5E263FE1DA}" destId="{1810C530-FB2F-450E-865F-9AA881DC854B}" srcOrd="0" destOrd="0" presId="urn:microsoft.com/office/officeart/2005/8/layout/vList5"/>
    <dgm:cxn modelId="{8F1C08CD-0B4B-4C74-8F71-4E6C8D98BF69}" srcId="{53A53B0C-DDA7-4EAF-801B-9E7D21E198F3}" destId="{113A2EF6-399C-4C1E-B1BF-6BA0425E8050}" srcOrd="0" destOrd="0" parTransId="{7E5FAB02-BCAD-40D8-8F40-CF6EBEACA376}" sibTransId="{F95777D5-8ED1-43C4-885B-DD81B9A3FF2D}"/>
    <dgm:cxn modelId="{07B1A2E1-4574-4314-A3B3-11162A4438BB}" type="presOf" srcId="{B44F2D57-252C-499B-AC74-C54377B54A30}" destId="{677B48D6-45F6-4407-A863-2D9F10A65409}" srcOrd="0" destOrd="1" presId="urn:microsoft.com/office/officeart/2005/8/layout/vList5"/>
    <dgm:cxn modelId="{1080D8E6-E7BB-46A0-A50B-7C1E668ECA00}" srcId="{DA9259B4-89C3-4A56-B9A3-BC3BA87BD0D3}" destId="{B44F2D57-252C-499B-AC74-C54377B54A30}" srcOrd="1" destOrd="0" parTransId="{732C816C-A8B5-4CBC-8D0B-BD59E29E3DF7}" sibTransId="{A54F60C9-6B27-4CD6-AA68-DAF72CD34C6F}"/>
    <dgm:cxn modelId="{962EF7EE-DBAF-4CFA-AA6D-63B4CFA43D60}" type="presOf" srcId="{DA9259B4-89C3-4A56-B9A3-BC3BA87BD0D3}" destId="{F3A5AD78-AB02-4988-BAB5-35309C3408E9}" srcOrd="0" destOrd="0" presId="urn:microsoft.com/office/officeart/2005/8/layout/vList5"/>
    <dgm:cxn modelId="{A42B760D-5635-421B-AFBC-3482FCEEE687}" type="presParOf" srcId="{99F63D9E-A2B4-44AB-9918-7E069BC51BA9}" destId="{D3808175-5457-45BA-96D2-9286DDC7D27B}" srcOrd="0" destOrd="0" presId="urn:microsoft.com/office/officeart/2005/8/layout/vList5"/>
    <dgm:cxn modelId="{17D43AA1-49C1-482C-BC83-CDAE07BBD94A}" type="presParOf" srcId="{D3808175-5457-45BA-96D2-9286DDC7D27B}" destId="{8A679AB1-A6E8-4CE7-844F-CCB35320A973}" srcOrd="0" destOrd="0" presId="urn:microsoft.com/office/officeart/2005/8/layout/vList5"/>
    <dgm:cxn modelId="{4769C6DD-928B-419A-A9A0-663EAE06F4D0}" type="presParOf" srcId="{D3808175-5457-45BA-96D2-9286DDC7D27B}" destId="{1810C530-FB2F-450E-865F-9AA881DC854B}" srcOrd="1" destOrd="0" presId="urn:microsoft.com/office/officeart/2005/8/layout/vList5"/>
    <dgm:cxn modelId="{DE25DF76-B85C-471B-B89B-61CE63E3598F}" type="presParOf" srcId="{99F63D9E-A2B4-44AB-9918-7E069BC51BA9}" destId="{24E4EAB3-E0FD-4A6D-A230-BE8E2F118FBB}" srcOrd="1" destOrd="0" presId="urn:microsoft.com/office/officeart/2005/8/layout/vList5"/>
    <dgm:cxn modelId="{5F96096A-B7C2-4F4B-A9E7-E8A694210A64}" type="presParOf" srcId="{99F63D9E-A2B4-44AB-9918-7E069BC51BA9}" destId="{59B66933-79AC-4CE9-AC2C-04B7458505E8}" srcOrd="2" destOrd="0" presId="urn:microsoft.com/office/officeart/2005/8/layout/vList5"/>
    <dgm:cxn modelId="{69140FFF-E9F6-43F5-9AEE-046A3A91AF40}" type="presParOf" srcId="{59B66933-79AC-4CE9-AC2C-04B7458505E8}" destId="{068753DB-D329-40A6-A0DE-7F68E1D23FA1}" srcOrd="0" destOrd="0" presId="urn:microsoft.com/office/officeart/2005/8/layout/vList5"/>
    <dgm:cxn modelId="{BD93411E-4752-4D23-937E-F9361FAC3ED6}" type="presParOf" srcId="{59B66933-79AC-4CE9-AC2C-04B7458505E8}" destId="{9C475A68-AC25-403D-8728-17190619E758}" srcOrd="1" destOrd="0" presId="urn:microsoft.com/office/officeart/2005/8/layout/vList5"/>
    <dgm:cxn modelId="{5C9D908A-16CF-4830-9340-A9AB1715D02B}" type="presParOf" srcId="{99F63D9E-A2B4-44AB-9918-7E069BC51BA9}" destId="{E83D6919-79D3-4D22-9668-DCD761E9C63F}" srcOrd="3" destOrd="0" presId="urn:microsoft.com/office/officeart/2005/8/layout/vList5"/>
    <dgm:cxn modelId="{9A232D6C-7648-48B5-B4D3-D901BBE548F0}" type="presParOf" srcId="{99F63D9E-A2B4-44AB-9918-7E069BC51BA9}" destId="{B68FD850-86E1-452E-90C1-77BEE6CE5878}" srcOrd="4" destOrd="0" presId="urn:microsoft.com/office/officeart/2005/8/layout/vList5"/>
    <dgm:cxn modelId="{C76E3EE5-C7BE-4B42-A122-31796523EB21}" type="presParOf" srcId="{B68FD850-86E1-452E-90C1-77BEE6CE5878}" destId="{F3A5AD78-AB02-4988-BAB5-35309C3408E9}" srcOrd="0" destOrd="0" presId="urn:microsoft.com/office/officeart/2005/8/layout/vList5"/>
    <dgm:cxn modelId="{5722F661-F0C0-4D53-883F-42141F727888}" type="presParOf" srcId="{B68FD850-86E1-452E-90C1-77BEE6CE5878}" destId="{677B48D6-45F6-4407-A863-2D9F10A65409}"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827A4E0-0E44-4771-AD8D-224455355096}" type="doc">
      <dgm:prSet loTypeId="urn:microsoft.com/office/officeart/2016/7/layout/RepeatingBendingProcessNew" loCatId="process" qsTypeId="urn:microsoft.com/office/officeart/2005/8/quickstyle/simple1" qsCatId="simple" csTypeId="urn:microsoft.com/office/officeart/2005/8/colors/accent0_3" csCatId="mainScheme" phldr="1"/>
      <dgm:spPr/>
      <dgm:t>
        <a:bodyPr/>
        <a:lstStyle/>
        <a:p>
          <a:endParaRPr lang="en-US"/>
        </a:p>
      </dgm:t>
    </dgm:pt>
    <dgm:pt modelId="{706C0466-BC03-4F64-A292-6549A798D88D}">
      <dgm:prSet/>
      <dgm:spPr/>
      <dgm:t>
        <a:bodyPr/>
        <a:lstStyle/>
        <a:p>
          <a:r>
            <a:rPr lang="en-IN" b="1" dirty="0">
              <a:latin typeface="Arial" panose="020B0604020202020204" pitchFamily="34" charset="0"/>
              <a:cs typeface="Arial" panose="020B0604020202020204" pitchFamily="34" charset="0"/>
            </a:rPr>
            <a:t>Primary:  </a:t>
          </a:r>
        </a:p>
        <a:p>
          <a:r>
            <a:rPr lang="en-IN" dirty="0">
              <a:latin typeface="Arial" panose="020B0604020202020204" pitchFamily="34" charset="0"/>
              <a:cs typeface="Arial" panose="020B0604020202020204" pitchFamily="34" charset="0"/>
            </a:rPr>
            <a:t>To evaluate and compare the accuracy of three different LLMs in generating medical responses.</a:t>
          </a:r>
          <a:endParaRPr lang="en-US" dirty="0">
            <a:latin typeface="Arial" panose="020B0604020202020204" pitchFamily="34" charset="0"/>
            <a:cs typeface="Arial" panose="020B0604020202020204" pitchFamily="34" charset="0"/>
          </a:endParaRPr>
        </a:p>
      </dgm:t>
    </dgm:pt>
    <dgm:pt modelId="{30646228-68B5-4A58-BC39-9FAF8106AB2D}" type="parTrans" cxnId="{D91BAD51-523B-4336-9D57-138550D2C30E}">
      <dgm:prSet/>
      <dgm:spPr/>
      <dgm:t>
        <a:bodyPr/>
        <a:lstStyle/>
        <a:p>
          <a:endParaRPr lang="en-US"/>
        </a:p>
      </dgm:t>
    </dgm:pt>
    <dgm:pt modelId="{13D1D885-B0DC-4D0C-BC96-F5E08DFB7D44}" type="sibTrans" cxnId="{D91BAD51-523B-4336-9D57-138550D2C30E}">
      <dgm:prSet/>
      <dgm:spPr/>
      <dgm:t>
        <a:bodyPr/>
        <a:lstStyle/>
        <a:p>
          <a:endParaRPr lang="en-US"/>
        </a:p>
      </dgm:t>
    </dgm:pt>
    <dgm:pt modelId="{22FA3AE0-A683-4949-B21C-ACD073C66221}">
      <dgm:prSet/>
      <dgm:spPr/>
      <dgm:t>
        <a:bodyPr/>
        <a:lstStyle/>
        <a:p>
          <a:r>
            <a:rPr lang="en-IN" b="1">
              <a:latin typeface="Arial" panose="020B0604020202020204" pitchFamily="34" charset="0"/>
              <a:cs typeface="Arial" panose="020B0604020202020204" pitchFamily="34" charset="0"/>
            </a:rPr>
            <a:t>Secondary: </a:t>
          </a:r>
        </a:p>
        <a:p>
          <a:r>
            <a:rPr lang="en-IN">
              <a:latin typeface="Arial" panose="020B0604020202020204" pitchFamily="34" charset="0"/>
              <a:cs typeface="Arial" panose="020B0604020202020204" pitchFamily="34" charset="0"/>
            </a:rPr>
            <a:t> To assess the contextual understanding and relevance of AI-generated medical responses in different clinical departments.</a:t>
          </a:r>
        </a:p>
        <a:p>
          <a:r>
            <a:rPr lang="en-IN">
              <a:latin typeface="Arial" panose="020B0604020202020204" pitchFamily="34" charset="0"/>
              <a:cs typeface="Arial" panose="020B0604020202020204" pitchFamily="34" charset="0"/>
            </a:rPr>
            <a:t> To identify the strengths and limitations of different models. </a:t>
          </a:r>
        </a:p>
        <a:p>
          <a:r>
            <a:rPr lang="en-IN">
              <a:latin typeface="Arial" panose="020B0604020202020204" pitchFamily="34" charset="0"/>
              <a:cs typeface="Arial" panose="020B0604020202020204" pitchFamily="34" charset="0"/>
            </a:rPr>
            <a:t> To provide recommendations for the integration of LLMs into medical applications, addressing challenges and ensuring patient safety and privacy..</a:t>
          </a:r>
          <a:endParaRPr lang="en-US">
            <a:latin typeface="Arial" panose="020B0604020202020204" pitchFamily="34" charset="0"/>
            <a:cs typeface="Arial" panose="020B0604020202020204" pitchFamily="34" charset="0"/>
          </a:endParaRPr>
        </a:p>
      </dgm:t>
    </dgm:pt>
    <dgm:pt modelId="{772A7CE6-EEF7-41F4-A70E-10A064B12A20}" type="parTrans" cxnId="{D06F7F6D-9285-468F-95DF-78639F934250}">
      <dgm:prSet/>
      <dgm:spPr/>
      <dgm:t>
        <a:bodyPr/>
        <a:lstStyle/>
        <a:p>
          <a:endParaRPr lang="en-US"/>
        </a:p>
      </dgm:t>
    </dgm:pt>
    <dgm:pt modelId="{47456163-9064-4131-B15D-F039D49F6567}" type="sibTrans" cxnId="{D06F7F6D-9285-468F-95DF-78639F934250}">
      <dgm:prSet/>
      <dgm:spPr/>
      <dgm:t>
        <a:bodyPr/>
        <a:lstStyle/>
        <a:p>
          <a:endParaRPr lang="en-US"/>
        </a:p>
      </dgm:t>
    </dgm:pt>
    <dgm:pt modelId="{6689A58E-58AB-4DD8-A4B9-4F4598EBA7CB}" type="pres">
      <dgm:prSet presAssocID="{0827A4E0-0E44-4771-AD8D-224455355096}" presName="Name0" presStyleCnt="0">
        <dgm:presLayoutVars>
          <dgm:dir/>
          <dgm:resizeHandles val="exact"/>
        </dgm:presLayoutVars>
      </dgm:prSet>
      <dgm:spPr/>
    </dgm:pt>
    <dgm:pt modelId="{F7B39878-2CC5-4F7E-9E2D-3D79C4E91B2B}" type="pres">
      <dgm:prSet presAssocID="{706C0466-BC03-4F64-A292-6549A798D88D}" presName="node" presStyleLbl="node1" presStyleIdx="0" presStyleCnt="2">
        <dgm:presLayoutVars>
          <dgm:bulletEnabled val="1"/>
        </dgm:presLayoutVars>
      </dgm:prSet>
      <dgm:spPr/>
    </dgm:pt>
    <dgm:pt modelId="{5CD68758-085B-46F1-8E01-1C45F0F2B694}" type="pres">
      <dgm:prSet presAssocID="{13D1D885-B0DC-4D0C-BC96-F5E08DFB7D44}" presName="sibTrans" presStyleLbl="sibTrans1D1" presStyleIdx="0" presStyleCnt="1"/>
      <dgm:spPr/>
    </dgm:pt>
    <dgm:pt modelId="{4712C474-4923-4502-A140-F9B8FF4859B4}" type="pres">
      <dgm:prSet presAssocID="{13D1D885-B0DC-4D0C-BC96-F5E08DFB7D44}" presName="connectorText" presStyleLbl="sibTrans1D1" presStyleIdx="0" presStyleCnt="1"/>
      <dgm:spPr/>
    </dgm:pt>
    <dgm:pt modelId="{E1392919-3D99-4DDE-89BF-3052C339E569}" type="pres">
      <dgm:prSet presAssocID="{22FA3AE0-A683-4949-B21C-ACD073C66221}" presName="node" presStyleLbl="node1" presStyleIdx="1" presStyleCnt="2">
        <dgm:presLayoutVars>
          <dgm:bulletEnabled val="1"/>
        </dgm:presLayoutVars>
      </dgm:prSet>
      <dgm:spPr/>
    </dgm:pt>
  </dgm:ptLst>
  <dgm:cxnLst>
    <dgm:cxn modelId="{F5B93C0B-F907-4862-A206-D895B4DBDCB2}" type="presOf" srcId="{706C0466-BC03-4F64-A292-6549A798D88D}" destId="{F7B39878-2CC5-4F7E-9E2D-3D79C4E91B2B}" srcOrd="0" destOrd="0" presId="urn:microsoft.com/office/officeart/2016/7/layout/RepeatingBendingProcessNew"/>
    <dgm:cxn modelId="{AD795F4D-3B15-4E29-A1FD-D955F2A0833A}" type="presOf" srcId="{22FA3AE0-A683-4949-B21C-ACD073C66221}" destId="{E1392919-3D99-4DDE-89BF-3052C339E569}" srcOrd="0" destOrd="0" presId="urn:microsoft.com/office/officeart/2016/7/layout/RepeatingBendingProcessNew"/>
    <dgm:cxn modelId="{D06F7F6D-9285-468F-95DF-78639F934250}" srcId="{0827A4E0-0E44-4771-AD8D-224455355096}" destId="{22FA3AE0-A683-4949-B21C-ACD073C66221}" srcOrd="1" destOrd="0" parTransId="{772A7CE6-EEF7-41F4-A70E-10A064B12A20}" sibTransId="{47456163-9064-4131-B15D-F039D49F6567}"/>
    <dgm:cxn modelId="{FFDE106E-369D-41C1-B365-0BE5954CCBB8}" type="presOf" srcId="{13D1D885-B0DC-4D0C-BC96-F5E08DFB7D44}" destId="{4712C474-4923-4502-A140-F9B8FF4859B4}" srcOrd="1" destOrd="0" presId="urn:microsoft.com/office/officeart/2016/7/layout/RepeatingBendingProcessNew"/>
    <dgm:cxn modelId="{D91BAD51-523B-4336-9D57-138550D2C30E}" srcId="{0827A4E0-0E44-4771-AD8D-224455355096}" destId="{706C0466-BC03-4F64-A292-6549A798D88D}" srcOrd="0" destOrd="0" parTransId="{30646228-68B5-4A58-BC39-9FAF8106AB2D}" sibTransId="{13D1D885-B0DC-4D0C-BC96-F5E08DFB7D44}"/>
    <dgm:cxn modelId="{94A56B56-3A3C-4E62-BFB7-2D4BCE55EA23}" type="presOf" srcId="{13D1D885-B0DC-4D0C-BC96-F5E08DFB7D44}" destId="{5CD68758-085B-46F1-8E01-1C45F0F2B694}" srcOrd="0" destOrd="0" presId="urn:microsoft.com/office/officeart/2016/7/layout/RepeatingBendingProcessNew"/>
    <dgm:cxn modelId="{B1EF5DF8-CDB9-4CBF-87BB-3BEF8C40F084}" type="presOf" srcId="{0827A4E0-0E44-4771-AD8D-224455355096}" destId="{6689A58E-58AB-4DD8-A4B9-4F4598EBA7CB}" srcOrd="0" destOrd="0" presId="urn:microsoft.com/office/officeart/2016/7/layout/RepeatingBendingProcessNew"/>
    <dgm:cxn modelId="{0975E4CB-E9BE-4149-9D8B-9F754F72E3E2}" type="presParOf" srcId="{6689A58E-58AB-4DD8-A4B9-4F4598EBA7CB}" destId="{F7B39878-2CC5-4F7E-9E2D-3D79C4E91B2B}" srcOrd="0" destOrd="0" presId="urn:microsoft.com/office/officeart/2016/7/layout/RepeatingBendingProcessNew"/>
    <dgm:cxn modelId="{5609F7BF-C7CE-43BE-ACC5-9E8A6F0D8FD4}" type="presParOf" srcId="{6689A58E-58AB-4DD8-A4B9-4F4598EBA7CB}" destId="{5CD68758-085B-46F1-8E01-1C45F0F2B694}" srcOrd="1" destOrd="0" presId="urn:microsoft.com/office/officeart/2016/7/layout/RepeatingBendingProcessNew"/>
    <dgm:cxn modelId="{9483DCD7-D212-4E50-A5E5-D9A53077DD9D}" type="presParOf" srcId="{5CD68758-085B-46F1-8E01-1C45F0F2B694}" destId="{4712C474-4923-4502-A140-F9B8FF4859B4}" srcOrd="0" destOrd="0" presId="urn:microsoft.com/office/officeart/2016/7/layout/RepeatingBendingProcessNew"/>
    <dgm:cxn modelId="{926506D3-49B6-4037-9D22-3ACC37F53C1E}" type="presParOf" srcId="{6689A58E-58AB-4DD8-A4B9-4F4598EBA7CB}" destId="{E1392919-3D99-4DDE-89BF-3052C339E569}" srcOrd="2"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1DA38AA-101A-4BC5-A038-2D248A2B71E8}" type="doc">
      <dgm:prSet loTypeId="urn:microsoft.com/office/officeart/2016/7/layout/RepeatingBendingProcessNew" loCatId="process" qsTypeId="urn:microsoft.com/office/officeart/2005/8/quickstyle/simple1" qsCatId="simple" csTypeId="urn:microsoft.com/office/officeart/2005/8/colors/accent4_2" csCatId="accent4" phldr="1"/>
      <dgm:spPr/>
      <dgm:t>
        <a:bodyPr/>
        <a:lstStyle/>
        <a:p>
          <a:endParaRPr lang="en-US"/>
        </a:p>
      </dgm:t>
    </dgm:pt>
    <dgm:pt modelId="{FCA20885-9DC5-42EB-8686-11E4A42F3FDE}">
      <dgm:prSet custT="1"/>
      <dgm:spPr/>
      <dgm:t>
        <a:bodyPr/>
        <a:lstStyle/>
        <a:p>
          <a:r>
            <a:rPr lang="en-IN" sz="1400" b="1" dirty="0">
              <a:latin typeface="Calibri" panose="020F0502020204030204" pitchFamily="34" charset="0"/>
              <a:ea typeface="Calibri" panose="020F0502020204030204" pitchFamily="34" charset="0"/>
              <a:cs typeface="Calibri" panose="020F0502020204030204" pitchFamily="34" charset="0"/>
            </a:rPr>
            <a:t>In 16 of the 18 categories of medicine, GPT-4 fared better than the other two models (Anthropic and Cohere).</a:t>
          </a:r>
          <a:endParaRPr lang="en-US" sz="1400" b="1" dirty="0">
            <a:latin typeface="Calibri" panose="020F0502020204030204" pitchFamily="34" charset="0"/>
            <a:ea typeface="Calibri" panose="020F0502020204030204" pitchFamily="34" charset="0"/>
            <a:cs typeface="Calibri" panose="020F0502020204030204" pitchFamily="34" charset="0"/>
          </a:endParaRPr>
        </a:p>
      </dgm:t>
    </dgm:pt>
    <dgm:pt modelId="{B0F1386A-81A6-47F1-BD64-45F2BBE43589}" type="parTrans" cxnId="{322202C0-D056-4AEC-ACBA-B5B208933500}">
      <dgm:prSet/>
      <dgm:spPr/>
      <dgm:t>
        <a:bodyPr/>
        <a:lstStyle/>
        <a:p>
          <a:endParaRPr lang="en-US"/>
        </a:p>
      </dgm:t>
    </dgm:pt>
    <dgm:pt modelId="{C41CF78D-27E4-41BC-A309-D0F1EB1DBB05}" type="sibTrans" cxnId="{322202C0-D056-4AEC-ACBA-B5B208933500}">
      <dgm:prSet/>
      <dgm:spPr/>
      <dgm:t>
        <a:bodyPr/>
        <a:lstStyle/>
        <a:p>
          <a:endParaRPr lang="en-US"/>
        </a:p>
      </dgm:t>
    </dgm:pt>
    <dgm:pt modelId="{CE581789-789A-4A84-A870-DD6D0F883037}">
      <dgm:prSet/>
      <dgm:spPr/>
      <dgm:t>
        <a:bodyPr/>
        <a:lstStyle/>
        <a:p>
          <a:r>
            <a:rPr lang="en-IN" b="1" dirty="0">
              <a:latin typeface="Calibri" panose="020F0502020204030204" pitchFamily="34" charset="0"/>
              <a:ea typeface="Calibri" panose="020F0502020204030204" pitchFamily="34" charset="0"/>
              <a:cs typeface="Calibri" panose="020F0502020204030204" pitchFamily="34" charset="0"/>
            </a:rPr>
            <a:t>Comparing Anthropic to GPT-4 and Cohere, Anthropic offered superior accuracy in obstetrics, gynaecology, and urology.</a:t>
          </a:r>
          <a:endParaRPr lang="en-US" b="1" dirty="0">
            <a:latin typeface="Calibri" panose="020F0502020204030204" pitchFamily="34" charset="0"/>
            <a:ea typeface="Calibri" panose="020F0502020204030204" pitchFamily="34" charset="0"/>
            <a:cs typeface="Calibri" panose="020F0502020204030204" pitchFamily="34" charset="0"/>
          </a:endParaRPr>
        </a:p>
      </dgm:t>
    </dgm:pt>
    <dgm:pt modelId="{11FF8EEA-7510-4B5F-97CF-5FDA53B3A79E}" type="parTrans" cxnId="{8F6958C1-335C-48A4-B0F7-23D3F492AE17}">
      <dgm:prSet/>
      <dgm:spPr/>
      <dgm:t>
        <a:bodyPr/>
        <a:lstStyle/>
        <a:p>
          <a:endParaRPr lang="en-US"/>
        </a:p>
      </dgm:t>
    </dgm:pt>
    <dgm:pt modelId="{B9430CBD-43D4-47F8-9F39-ED316032F9E3}" type="sibTrans" cxnId="{8F6958C1-335C-48A4-B0F7-23D3F492AE17}">
      <dgm:prSet/>
      <dgm:spPr/>
      <dgm:t>
        <a:bodyPr/>
        <a:lstStyle/>
        <a:p>
          <a:endParaRPr lang="en-US"/>
        </a:p>
      </dgm:t>
    </dgm:pt>
    <dgm:pt modelId="{D8E4BCFA-EEBA-4726-AA50-7CF0ADAA2DB0}">
      <dgm:prSet custT="1"/>
      <dgm:spPr/>
      <dgm:t>
        <a:bodyPr/>
        <a:lstStyle/>
        <a:p>
          <a:r>
            <a:rPr lang="en-IN" sz="1200" b="1" dirty="0">
              <a:latin typeface="Calibri" panose="020F0502020204030204" pitchFamily="34" charset="0"/>
              <a:ea typeface="Calibri" panose="020F0502020204030204" pitchFamily="34" charset="0"/>
              <a:cs typeface="Calibri" panose="020F0502020204030204" pitchFamily="34" charset="0"/>
            </a:rPr>
            <a:t>Accuracy </a:t>
          </a:r>
          <a:endParaRPr lang="en-US" sz="1200" b="1" dirty="0">
            <a:latin typeface="Calibri" panose="020F0502020204030204" pitchFamily="34" charset="0"/>
            <a:ea typeface="Calibri" panose="020F0502020204030204" pitchFamily="34" charset="0"/>
            <a:cs typeface="Calibri" panose="020F0502020204030204" pitchFamily="34" charset="0"/>
          </a:endParaRPr>
        </a:p>
      </dgm:t>
    </dgm:pt>
    <dgm:pt modelId="{0E40F20F-7569-4D6E-9BD1-EA38D473A8E4}" type="parTrans" cxnId="{69AE4BDC-55EC-4BB8-B58E-A464C636BCB7}">
      <dgm:prSet/>
      <dgm:spPr/>
      <dgm:t>
        <a:bodyPr/>
        <a:lstStyle/>
        <a:p>
          <a:endParaRPr lang="en-US"/>
        </a:p>
      </dgm:t>
    </dgm:pt>
    <dgm:pt modelId="{29E92FFE-DF39-44C6-B3C6-690ECC895B26}" type="sibTrans" cxnId="{69AE4BDC-55EC-4BB8-B58E-A464C636BCB7}">
      <dgm:prSet/>
      <dgm:spPr/>
      <dgm:t>
        <a:bodyPr/>
        <a:lstStyle/>
        <a:p>
          <a:endParaRPr lang="en-US"/>
        </a:p>
      </dgm:t>
    </dgm:pt>
    <dgm:pt modelId="{86F55671-F034-4C75-8B42-832E3D16C7AF}">
      <dgm:prSet custT="1"/>
      <dgm:spPr/>
      <dgm:t>
        <a:bodyPr/>
        <a:lstStyle/>
        <a:p>
          <a:r>
            <a:rPr lang="en-IN" sz="1200" b="1" dirty="0">
              <a:latin typeface="Calibri" panose="020F0502020204030204" pitchFamily="34" charset="0"/>
              <a:ea typeface="Calibri" panose="020F0502020204030204" pitchFamily="34" charset="0"/>
              <a:cs typeface="Calibri" panose="020F0502020204030204" pitchFamily="34" charset="0"/>
            </a:rPr>
            <a:t>With a mean accuracy score of 5.4, GPT-4 achieved the greatest accuracy scores out of all the models, suggesting the most correct medical responses.</a:t>
          </a:r>
          <a:endParaRPr lang="en-US" sz="1200" b="1" dirty="0">
            <a:latin typeface="Calibri" panose="020F0502020204030204" pitchFamily="34" charset="0"/>
            <a:ea typeface="Calibri" panose="020F0502020204030204" pitchFamily="34" charset="0"/>
            <a:cs typeface="Calibri" panose="020F0502020204030204" pitchFamily="34" charset="0"/>
          </a:endParaRPr>
        </a:p>
      </dgm:t>
    </dgm:pt>
    <dgm:pt modelId="{EDB309DB-4523-4821-85D8-5E616A6F7967}" type="parTrans" cxnId="{AF386216-AE10-4A0A-83FB-56E88BB1682B}">
      <dgm:prSet/>
      <dgm:spPr/>
      <dgm:t>
        <a:bodyPr/>
        <a:lstStyle/>
        <a:p>
          <a:endParaRPr lang="en-US"/>
        </a:p>
      </dgm:t>
    </dgm:pt>
    <dgm:pt modelId="{BDB415C7-0890-4E38-BF0C-DB8C9D68F2C6}" type="sibTrans" cxnId="{AF386216-AE10-4A0A-83FB-56E88BB1682B}">
      <dgm:prSet/>
      <dgm:spPr/>
      <dgm:t>
        <a:bodyPr/>
        <a:lstStyle/>
        <a:p>
          <a:endParaRPr lang="en-US"/>
        </a:p>
      </dgm:t>
    </dgm:pt>
    <dgm:pt modelId="{4A48ADAA-34AE-46B3-A789-B85AD6A34689}">
      <dgm:prSet custT="1"/>
      <dgm:spPr/>
      <dgm:t>
        <a:bodyPr/>
        <a:lstStyle/>
        <a:p>
          <a:r>
            <a:rPr lang="en-IN" sz="1200" b="1" dirty="0" err="1">
              <a:latin typeface="Calibri" panose="020F0502020204030204" pitchFamily="34" charset="0"/>
              <a:ea typeface="Calibri" panose="020F0502020204030204" pitchFamily="34" charset="0"/>
              <a:cs typeface="Calibri" panose="020F0502020204030204" pitchFamily="34" charset="0"/>
            </a:rPr>
            <a:t>Cohere's</a:t>
          </a:r>
          <a:r>
            <a:rPr lang="en-IN" sz="1200" b="1" dirty="0">
              <a:latin typeface="Calibri" panose="020F0502020204030204" pitchFamily="34" charset="0"/>
              <a:ea typeface="Calibri" panose="020F0502020204030204" pitchFamily="34" charset="0"/>
              <a:cs typeface="Calibri" panose="020F0502020204030204" pitchFamily="34" charset="0"/>
            </a:rPr>
            <a:t> accuracy was consistently poorer in every specialty.</a:t>
          </a:r>
          <a:endParaRPr lang="en-US" sz="1200" b="1" dirty="0">
            <a:latin typeface="Calibri" panose="020F0502020204030204" pitchFamily="34" charset="0"/>
            <a:ea typeface="Calibri" panose="020F0502020204030204" pitchFamily="34" charset="0"/>
            <a:cs typeface="Calibri" panose="020F0502020204030204" pitchFamily="34" charset="0"/>
          </a:endParaRPr>
        </a:p>
      </dgm:t>
    </dgm:pt>
    <dgm:pt modelId="{84E7A65F-EC88-4239-8EED-850D1C0BBF8A}" type="parTrans" cxnId="{8A29F0F4-3FC6-4363-A45C-5446A3FDCCC3}">
      <dgm:prSet/>
      <dgm:spPr/>
      <dgm:t>
        <a:bodyPr/>
        <a:lstStyle/>
        <a:p>
          <a:endParaRPr lang="en-US"/>
        </a:p>
      </dgm:t>
    </dgm:pt>
    <dgm:pt modelId="{CD5A0950-5F31-410A-AB58-77DAA2C70F84}" type="sibTrans" cxnId="{8A29F0F4-3FC6-4363-A45C-5446A3FDCCC3}">
      <dgm:prSet/>
      <dgm:spPr/>
      <dgm:t>
        <a:bodyPr/>
        <a:lstStyle/>
        <a:p>
          <a:endParaRPr lang="en-US"/>
        </a:p>
      </dgm:t>
    </dgm:pt>
    <dgm:pt modelId="{4F16F6DA-7469-4672-983C-E47050556AC4}">
      <dgm:prSet custT="1"/>
      <dgm:spPr/>
      <dgm:t>
        <a:bodyPr/>
        <a:lstStyle/>
        <a:p>
          <a:r>
            <a:rPr lang="en-IN" sz="1200" b="1" dirty="0">
              <a:latin typeface="Calibri" panose="020F0502020204030204" pitchFamily="34" charset="0"/>
              <a:ea typeface="Calibri" panose="020F0502020204030204" pitchFamily="34" charset="0"/>
              <a:cs typeface="Calibri" panose="020F0502020204030204" pitchFamily="34" charset="0"/>
            </a:rPr>
            <a:t>Completeness </a:t>
          </a:r>
          <a:endParaRPr lang="en-US" sz="1200" b="1" dirty="0">
            <a:latin typeface="Calibri" panose="020F0502020204030204" pitchFamily="34" charset="0"/>
            <a:ea typeface="Calibri" panose="020F0502020204030204" pitchFamily="34" charset="0"/>
            <a:cs typeface="Calibri" panose="020F0502020204030204" pitchFamily="34" charset="0"/>
          </a:endParaRPr>
        </a:p>
      </dgm:t>
    </dgm:pt>
    <dgm:pt modelId="{F577C52D-92C2-48D9-AEE9-F9C3D34C1492}" type="parTrans" cxnId="{B83D525D-B501-4158-9EE9-1DEB00E07427}">
      <dgm:prSet/>
      <dgm:spPr/>
      <dgm:t>
        <a:bodyPr/>
        <a:lstStyle/>
        <a:p>
          <a:endParaRPr lang="en-US"/>
        </a:p>
      </dgm:t>
    </dgm:pt>
    <dgm:pt modelId="{9715A6C1-8B1C-42D3-B2C2-7F7B80A92486}" type="sibTrans" cxnId="{B83D525D-B501-4158-9EE9-1DEB00E07427}">
      <dgm:prSet/>
      <dgm:spPr/>
      <dgm:t>
        <a:bodyPr/>
        <a:lstStyle/>
        <a:p>
          <a:endParaRPr lang="en-US"/>
        </a:p>
      </dgm:t>
    </dgm:pt>
    <dgm:pt modelId="{C38E86A4-8E71-4DD3-8697-31783CAB8C7A}">
      <dgm:prSet custT="1"/>
      <dgm:spPr/>
      <dgm:t>
        <a:bodyPr/>
        <a:lstStyle/>
        <a:p>
          <a:r>
            <a:rPr lang="en-IN" sz="1200" b="1" dirty="0">
              <a:latin typeface="Calibri" panose="020F0502020204030204" pitchFamily="34" charset="0"/>
              <a:ea typeface="Calibri" panose="020F0502020204030204" pitchFamily="34" charset="0"/>
              <a:cs typeface="Calibri" panose="020F0502020204030204" pitchFamily="34" charset="0"/>
            </a:rPr>
            <a:t>With mean scores of 2.6, both GPT-4 and Anthropic demonstrated a high level of completeness in their medical responses.</a:t>
          </a:r>
          <a:endParaRPr lang="en-US" sz="1200" b="1" dirty="0">
            <a:latin typeface="Calibri" panose="020F0502020204030204" pitchFamily="34" charset="0"/>
            <a:ea typeface="Calibri" panose="020F0502020204030204" pitchFamily="34" charset="0"/>
            <a:cs typeface="Calibri" panose="020F0502020204030204" pitchFamily="34" charset="0"/>
          </a:endParaRPr>
        </a:p>
      </dgm:t>
    </dgm:pt>
    <dgm:pt modelId="{F7E2D304-0AB7-43BB-BCC7-FD8CD2DFDF7D}" type="parTrans" cxnId="{3FC5D3C9-454C-4677-BCD3-65391BE7A1CB}">
      <dgm:prSet/>
      <dgm:spPr/>
      <dgm:t>
        <a:bodyPr/>
        <a:lstStyle/>
        <a:p>
          <a:endParaRPr lang="en-US"/>
        </a:p>
      </dgm:t>
    </dgm:pt>
    <dgm:pt modelId="{F71F1380-9A24-4CF4-97E3-81CC29950D5C}" type="sibTrans" cxnId="{3FC5D3C9-454C-4677-BCD3-65391BE7A1CB}">
      <dgm:prSet/>
      <dgm:spPr/>
      <dgm:t>
        <a:bodyPr/>
        <a:lstStyle/>
        <a:p>
          <a:endParaRPr lang="en-US"/>
        </a:p>
      </dgm:t>
    </dgm:pt>
    <dgm:pt modelId="{7BC7DEA9-6B6A-4780-B34E-D37B9EDBB298}">
      <dgm:prSet custT="1"/>
      <dgm:spPr/>
      <dgm:t>
        <a:bodyPr/>
        <a:lstStyle/>
        <a:p>
          <a:r>
            <a:rPr lang="en-IN" sz="1200" b="1" dirty="0" err="1">
              <a:latin typeface="Calibri" panose="020F0502020204030204" pitchFamily="34" charset="0"/>
              <a:ea typeface="Calibri" panose="020F0502020204030204" pitchFamily="34" charset="0"/>
              <a:cs typeface="Calibri" panose="020F0502020204030204" pitchFamily="34" charset="0"/>
            </a:rPr>
            <a:t>Cohere's</a:t>
          </a:r>
          <a:r>
            <a:rPr lang="en-IN" sz="1200" b="1" dirty="0">
              <a:latin typeface="Calibri" panose="020F0502020204030204" pitchFamily="34" charset="0"/>
              <a:ea typeface="Calibri" panose="020F0502020204030204" pitchFamily="34" charset="0"/>
              <a:cs typeface="Calibri" panose="020F0502020204030204" pitchFamily="34" charset="0"/>
            </a:rPr>
            <a:t> mean completeness score was 1.7, which was lower than the others.</a:t>
          </a:r>
          <a:endParaRPr lang="en-US" sz="1200" b="1" dirty="0">
            <a:latin typeface="Calibri" panose="020F0502020204030204" pitchFamily="34" charset="0"/>
            <a:ea typeface="Calibri" panose="020F0502020204030204" pitchFamily="34" charset="0"/>
            <a:cs typeface="Calibri" panose="020F0502020204030204" pitchFamily="34" charset="0"/>
          </a:endParaRPr>
        </a:p>
      </dgm:t>
    </dgm:pt>
    <dgm:pt modelId="{FBA9B684-0112-4020-B8A3-071A9969892E}" type="parTrans" cxnId="{0117900C-0737-4C12-BDA5-124CA1EF06A0}">
      <dgm:prSet/>
      <dgm:spPr/>
      <dgm:t>
        <a:bodyPr/>
        <a:lstStyle/>
        <a:p>
          <a:endParaRPr lang="en-US"/>
        </a:p>
      </dgm:t>
    </dgm:pt>
    <dgm:pt modelId="{C92D8B3B-FE25-4826-8DE7-F8FFF5BD12B6}" type="sibTrans" cxnId="{0117900C-0737-4C12-BDA5-124CA1EF06A0}">
      <dgm:prSet/>
      <dgm:spPr/>
      <dgm:t>
        <a:bodyPr/>
        <a:lstStyle/>
        <a:p>
          <a:endParaRPr lang="en-US"/>
        </a:p>
      </dgm:t>
    </dgm:pt>
    <dgm:pt modelId="{84FDE59F-6ADB-4D3E-ADAF-736AF91A863C}">
      <dgm:prSet custT="1"/>
      <dgm:spPr/>
      <dgm:t>
        <a:bodyPr/>
        <a:lstStyle/>
        <a:p>
          <a:r>
            <a:rPr lang="en-IN" sz="1200" b="1" dirty="0">
              <a:latin typeface="+mn-lt"/>
              <a:cs typeface="Arial" panose="020B0604020202020204" pitchFamily="34" charset="0"/>
            </a:rPr>
            <a:t>Satisfaction</a:t>
          </a:r>
          <a:endParaRPr lang="en-US" sz="1200" b="1" dirty="0">
            <a:latin typeface="+mn-lt"/>
            <a:cs typeface="Arial" panose="020B0604020202020204" pitchFamily="34" charset="0"/>
          </a:endParaRPr>
        </a:p>
      </dgm:t>
    </dgm:pt>
    <dgm:pt modelId="{C8AE8122-1669-45FF-8CE9-59A38F702056}" type="parTrans" cxnId="{F7321DB7-212D-4B75-B055-BB0E8BDAEA98}">
      <dgm:prSet/>
      <dgm:spPr/>
      <dgm:t>
        <a:bodyPr/>
        <a:lstStyle/>
        <a:p>
          <a:endParaRPr lang="en-US"/>
        </a:p>
      </dgm:t>
    </dgm:pt>
    <dgm:pt modelId="{9D92C7BD-DC17-40B3-8996-7B3BAD2C182E}" type="sibTrans" cxnId="{F7321DB7-212D-4B75-B055-BB0E8BDAEA98}">
      <dgm:prSet/>
      <dgm:spPr/>
      <dgm:t>
        <a:bodyPr/>
        <a:lstStyle/>
        <a:p>
          <a:endParaRPr lang="en-US"/>
        </a:p>
      </dgm:t>
    </dgm:pt>
    <dgm:pt modelId="{8B99D758-6599-43C3-9440-0B1F35BD3DB2}">
      <dgm:prSet custT="1"/>
      <dgm:spPr/>
      <dgm:t>
        <a:bodyPr/>
        <a:lstStyle/>
        <a:p>
          <a:r>
            <a:rPr lang="en-IN" sz="1200" b="1" dirty="0">
              <a:latin typeface="+mn-lt"/>
              <a:cs typeface="Arial" panose="020B0604020202020204" pitchFamily="34" charset="0"/>
            </a:rPr>
            <a:t>A Likert scale was implemented to assess levels of satisfaction, and GPT-4 once more received the highest score, indicating higher levels of satisfaction among the </a:t>
          </a:r>
          <a:r>
            <a:rPr lang="en-IN" sz="1200" b="1">
              <a:latin typeface="+mn-lt"/>
              <a:cs typeface="Arial" panose="020B0604020202020204" pitchFamily="34" charset="0"/>
            </a:rPr>
            <a:t>medical professional.</a:t>
          </a:r>
          <a:endParaRPr lang="en-US" sz="1200" b="1" dirty="0">
            <a:latin typeface="+mn-lt"/>
            <a:cs typeface="Arial" panose="020B0604020202020204" pitchFamily="34" charset="0"/>
          </a:endParaRPr>
        </a:p>
      </dgm:t>
    </dgm:pt>
    <dgm:pt modelId="{3934D621-700D-4866-A028-AC41C6E40C50}" type="parTrans" cxnId="{825F0BD3-DEC7-4B72-A738-C102F89F804F}">
      <dgm:prSet/>
      <dgm:spPr/>
      <dgm:t>
        <a:bodyPr/>
        <a:lstStyle/>
        <a:p>
          <a:endParaRPr lang="en-US"/>
        </a:p>
      </dgm:t>
    </dgm:pt>
    <dgm:pt modelId="{64FCACD2-700A-4B8F-AE08-F1ADA089986A}" type="sibTrans" cxnId="{825F0BD3-DEC7-4B72-A738-C102F89F804F}">
      <dgm:prSet/>
      <dgm:spPr/>
      <dgm:t>
        <a:bodyPr/>
        <a:lstStyle/>
        <a:p>
          <a:endParaRPr lang="en-US"/>
        </a:p>
      </dgm:t>
    </dgm:pt>
    <dgm:pt modelId="{CFE79770-13AC-425B-B4DC-3F178982448B}">
      <dgm:prSet custT="1"/>
      <dgm:spPr/>
      <dgm:t>
        <a:bodyPr/>
        <a:lstStyle/>
        <a:p>
          <a:r>
            <a:rPr lang="en-IN" sz="1200" b="1" dirty="0">
              <a:latin typeface="+mn-lt"/>
              <a:cs typeface="Arial" panose="020B0604020202020204" pitchFamily="34" charset="0"/>
            </a:rPr>
            <a:t>Anthropic came in second, however, it was noticed that its responses were longer.</a:t>
          </a:r>
          <a:endParaRPr lang="en-US" sz="1200" b="1" dirty="0">
            <a:latin typeface="+mn-lt"/>
            <a:cs typeface="Arial" panose="020B0604020202020204" pitchFamily="34" charset="0"/>
          </a:endParaRPr>
        </a:p>
      </dgm:t>
    </dgm:pt>
    <dgm:pt modelId="{0282A619-0CAA-409A-8AAD-C9F45C7CCB59}" type="parTrans" cxnId="{BA73E0AD-0961-4B57-AE66-856709C4C1C3}">
      <dgm:prSet/>
      <dgm:spPr/>
      <dgm:t>
        <a:bodyPr/>
        <a:lstStyle/>
        <a:p>
          <a:endParaRPr lang="en-US"/>
        </a:p>
      </dgm:t>
    </dgm:pt>
    <dgm:pt modelId="{B95AA62A-02DB-43E3-A76C-DE92CB03ED2D}" type="sibTrans" cxnId="{BA73E0AD-0961-4B57-AE66-856709C4C1C3}">
      <dgm:prSet/>
      <dgm:spPr/>
      <dgm:t>
        <a:bodyPr/>
        <a:lstStyle/>
        <a:p>
          <a:endParaRPr lang="en-US"/>
        </a:p>
      </dgm:t>
    </dgm:pt>
    <dgm:pt modelId="{EE025D9B-6112-4552-B5C9-ED84CED4F28D}">
      <dgm:prSet/>
      <dgm:spPr/>
      <dgm:t>
        <a:bodyPr/>
        <a:lstStyle/>
        <a:p>
          <a:r>
            <a:rPr lang="en-IN" b="1" dirty="0">
              <a:latin typeface="+mn-lt"/>
              <a:cs typeface="Arial" panose="020B0604020202020204" pitchFamily="34" charset="0"/>
            </a:rPr>
            <a:t>Word Count</a:t>
          </a:r>
        </a:p>
        <a:p>
          <a:r>
            <a:rPr lang="en-IN" b="1" dirty="0">
              <a:latin typeface="+mn-lt"/>
            </a:rPr>
            <a:t>People's descriptions were longer and sometimes more detailed when they talked about things as if they were human, but they also used too many words. GPT-4 managed to give complete answers while still being brief and to the point.</a:t>
          </a:r>
          <a:r>
            <a:rPr lang="en-IN" b="1" dirty="0">
              <a:latin typeface="+mn-lt"/>
              <a:cs typeface="Arial" panose="020B0604020202020204" pitchFamily="34" charset="0"/>
            </a:rPr>
            <a:t> </a:t>
          </a:r>
        </a:p>
        <a:p>
          <a:endParaRPr lang="en-US" dirty="0">
            <a:latin typeface="Arial" panose="020B0604020202020204" pitchFamily="34" charset="0"/>
            <a:cs typeface="Arial" panose="020B0604020202020204" pitchFamily="34" charset="0"/>
          </a:endParaRPr>
        </a:p>
      </dgm:t>
    </dgm:pt>
    <dgm:pt modelId="{9FBE4E14-AC28-43C2-A343-EC58DA9EC056}" type="parTrans" cxnId="{9CFBEDCB-1C63-445C-872B-8EB29360DF6E}">
      <dgm:prSet/>
      <dgm:spPr/>
      <dgm:t>
        <a:bodyPr/>
        <a:lstStyle/>
        <a:p>
          <a:endParaRPr lang="en-US"/>
        </a:p>
      </dgm:t>
    </dgm:pt>
    <dgm:pt modelId="{E6C15B99-FBF0-42E7-951A-A4631343598D}" type="sibTrans" cxnId="{9CFBEDCB-1C63-445C-872B-8EB29360DF6E}">
      <dgm:prSet/>
      <dgm:spPr/>
      <dgm:t>
        <a:bodyPr/>
        <a:lstStyle/>
        <a:p>
          <a:endParaRPr lang="en-US"/>
        </a:p>
      </dgm:t>
    </dgm:pt>
    <dgm:pt modelId="{2B56D236-96C0-486F-B1F5-6D825538F76C}">
      <dgm:prSet custT="1"/>
      <dgm:spPr/>
      <dgm:t>
        <a:bodyPr/>
        <a:lstStyle/>
        <a:p>
          <a:r>
            <a:rPr lang="en-US" sz="1200" b="1" dirty="0">
              <a:latin typeface="+mn-lt"/>
              <a:cs typeface="Arial" panose="020B0604020202020204" pitchFamily="34" charset="0"/>
            </a:rPr>
            <a:t>Satisfaction scoring is also depended on the accuracy and completeness.</a:t>
          </a:r>
        </a:p>
      </dgm:t>
    </dgm:pt>
    <dgm:pt modelId="{09D8C338-79E2-4976-88B4-AC6DB488456D}" type="parTrans" cxnId="{5ED2D8A7-08E6-4474-8A5E-5E698FDACDD5}">
      <dgm:prSet/>
      <dgm:spPr/>
      <dgm:t>
        <a:bodyPr/>
        <a:lstStyle/>
        <a:p>
          <a:endParaRPr lang="en-IN"/>
        </a:p>
      </dgm:t>
    </dgm:pt>
    <dgm:pt modelId="{F56931EB-A0AF-4131-9C7A-CA7AE83BAE88}" type="sibTrans" cxnId="{5ED2D8A7-08E6-4474-8A5E-5E698FDACDD5}">
      <dgm:prSet/>
      <dgm:spPr/>
      <dgm:t>
        <a:bodyPr/>
        <a:lstStyle/>
        <a:p>
          <a:endParaRPr lang="en-IN"/>
        </a:p>
      </dgm:t>
    </dgm:pt>
    <dgm:pt modelId="{6316D87E-C302-42C2-B44B-06831C3C9B40}" type="pres">
      <dgm:prSet presAssocID="{C1DA38AA-101A-4BC5-A038-2D248A2B71E8}" presName="Name0" presStyleCnt="0">
        <dgm:presLayoutVars>
          <dgm:dir/>
          <dgm:resizeHandles val="exact"/>
        </dgm:presLayoutVars>
      </dgm:prSet>
      <dgm:spPr/>
    </dgm:pt>
    <dgm:pt modelId="{0CCBCD7C-4188-4FC0-9741-571454BFF6F5}" type="pres">
      <dgm:prSet presAssocID="{FCA20885-9DC5-42EB-8686-11E4A42F3FDE}" presName="node" presStyleLbl="node1" presStyleIdx="0" presStyleCnt="6">
        <dgm:presLayoutVars>
          <dgm:bulletEnabled val="1"/>
        </dgm:presLayoutVars>
      </dgm:prSet>
      <dgm:spPr/>
    </dgm:pt>
    <dgm:pt modelId="{D387DEC1-5F8F-49B1-9869-96D04BCE3308}" type="pres">
      <dgm:prSet presAssocID="{C41CF78D-27E4-41BC-A309-D0F1EB1DBB05}" presName="sibTrans" presStyleLbl="sibTrans1D1" presStyleIdx="0" presStyleCnt="5"/>
      <dgm:spPr/>
    </dgm:pt>
    <dgm:pt modelId="{4AAFB309-7323-46CA-8E4F-F8E612498160}" type="pres">
      <dgm:prSet presAssocID="{C41CF78D-27E4-41BC-A309-D0F1EB1DBB05}" presName="connectorText" presStyleLbl="sibTrans1D1" presStyleIdx="0" presStyleCnt="5"/>
      <dgm:spPr/>
    </dgm:pt>
    <dgm:pt modelId="{35C4F64F-63F1-4B92-9767-43D1A7904B3C}" type="pres">
      <dgm:prSet presAssocID="{CE581789-789A-4A84-A870-DD6D0F883037}" presName="node" presStyleLbl="node1" presStyleIdx="1" presStyleCnt="6">
        <dgm:presLayoutVars>
          <dgm:bulletEnabled val="1"/>
        </dgm:presLayoutVars>
      </dgm:prSet>
      <dgm:spPr/>
    </dgm:pt>
    <dgm:pt modelId="{B17849BA-783B-42CD-8E3A-07923D8C87A5}" type="pres">
      <dgm:prSet presAssocID="{B9430CBD-43D4-47F8-9F39-ED316032F9E3}" presName="sibTrans" presStyleLbl="sibTrans1D1" presStyleIdx="1" presStyleCnt="5"/>
      <dgm:spPr/>
    </dgm:pt>
    <dgm:pt modelId="{2E55549E-5A95-4064-AC7D-85EB788694CC}" type="pres">
      <dgm:prSet presAssocID="{B9430CBD-43D4-47F8-9F39-ED316032F9E3}" presName="connectorText" presStyleLbl="sibTrans1D1" presStyleIdx="1" presStyleCnt="5"/>
      <dgm:spPr/>
    </dgm:pt>
    <dgm:pt modelId="{E045038A-508A-4DA9-980E-C3C9C3C2D6A5}" type="pres">
      <dgm:prSet presAssocID="{D8E4BCFA-EEBA-4726-AA50-7CF0ADAA2DB0}" presName="node" presStyleLbl="node1" presStyleIdx="2" presStyleCnt="6">
        <dgm:presLayoutVars>
          <dgm:bulletEnabled val="1"/>
        </dgm:presLayoutVars>
      </dgm:prSet>
      <dgm:spPr/>
    </dgm:pt>
    <dgm:pt modelId="{C754655A-3725-4FA9-95EC-DE39AC2BD711}" type="pres">
      <dgm:prSet presAssocID="{29E92FFE-DF39-44C6-B3C6-690ECC895B26}" presName="sibTrans" presStyleLbl="sibTrans1D1" presStyleIdx="2" presStyleCnt="5"/>
      <dgm:spPr/>
    </dgm:pt>
    <dgm:pt modelId="{8CD67A11-6338-4817-B249-3F0CDABD7AED}" type="pres">
      <dgm:prSet presAssocID="{29E92FFE-DF39-44C6-B3C6-690ECC895B26}" presName="connectorText" presStyleLbl="sibTrans1D1" presStyleIdx="2" presStyleCnt="5"/>
      <dgm:spPr/>
    </dgm:pt>
    <dgm:pt modelId="{9CEE36FF-CEF0-4374-907A-319BBC44C79A}" type="pres">
      <dgm:prSet presAssocID="{4F16F6DA-7469-4672-983C-E47050556AC4}" presName="node" presStyleLbl="node1" presStyleIdx="3" presStyleCnt="6">
        <dgm:presLayoutVars>
          <dgm:bulletEnabled val="1"/>
        </dgm:presLayoutVars>
      </dgm:prSet>
      <dgm:spPr/>
    </dgm:pt>
    <dgm:pt modelId="{BF6771A9-0B1F-4CC1-880B-BC34886C861B}" type="pres">
      <dgm:prSet presAssocID="{9715A6C1-8B1C-42D3-B2C2-7F7B80A92486}" presName="sibTrans" presStyleLbl="sibTrans1D1" presStyleIdx="3" presStyleCnt="5"/>
      <dgm:spPr/>
    </dgm:pt>
    <dgm:pt modelId="{0B77D6CB-2235-48D3-9BE5-E2136802379B}" type="pres">
      <dgm:prSet presAssocID="{9715A6C1-8B1C-42D3-B2C2-7F7B80A92486}" presName="connectorText" presStyleLbl="sibTrans1D1" presStyleIdx="3" presStyleCnt="5"/>
      <dgm:spPr/>
    </dgm:pt>
    <dgm:pt modelId="{2DEDAFEF-0EAD-4ABC-B041-05016E5198E5}" type="pres">
      <dgm:prSet presAssocID="{84FDE59F-6ADB-4D3E-ADAF-736AF91A863C}" presName="node" presStyleLbl="node1" presStyleIdx="4" presStyleCnt="6">
        <dgm:presLayoutVars>
          <dgm:bulletEnabled val="1"/>
        </dgm:presLayoutVars>
      </dgm:prSet>
      <dgm:spPr/>
    </dgm:pt>
    <dgm:pt modelId="{E3675DB0-DBBD-406B-864A-DF5AFD5DEB51}" type="pres">
      <dgm:prSet presAssocID="{9D92C7BD-DC17-40B3-8996-7B3BAD2C182E}" presName="sibTrans" presStyleLbl="sibTrans1D1" presStyleIdx="4" presStyleCnt="5"/>
      <dgm:spPr/>
    </dgm:pt>
    <dgm:pt modelId="{42BD3D4A-D4F3-4810-B102-8DD6DEEFC2FD}" type="pres">
      <dgm:prSet presAssocID="{9D92C7BD-DC17-40B3-8996-7B3BAD2C182E}" presName="connectorText" presStyleLbl="sibTrans1D1" presStyleIdx="4" presStyleCnt="5"/>
      <dgm:spPr/>
    </dgm:pt>
    <dgm:pt modelId="{6E263BC2-70BD-478A-B1E3-A969B52EC45E}" type="pres">
      <dgm:prSet presAssocID="{EE025D9B-6112-4552-B5C9-ED84CED4F28D}" presName="node" presStyleLbl="node1" presStyleIdx="5" presStyleCnt="6">
        <dgm:presLayoutVars>
          <dgm:bulletEnabled val="1"/>
        </dgm:presLayoutVars>
      </dgm:prSet>
      <dgm:spPr/>
    </dgm:pt>
  </dgm:ptLst>
  <dgm:cxnLst>
    <dgm:cxn modelId="{06C0E605-BF03-429D-B11C-DFF0B7E86D74}" type="presOf" srcId="{9715A6C1-8B1C-42D3-B2C2-7F7B80A92486}" destId="{0B77D6CB-2235-48D3-9BE5-E2136802379B}" srcOrd="1" destOrd="0" presId="urn:microsoft.com/office/officeart/2016/7/layout/RepeatingBendingProcessNew"/>
    <dgm:cxn modelId="{0117900C-0737-4C12-BDA5-124CA1EF06A0}" srcId="{4F16F6DA-7469-4672-983C-E47050556AC4}" destId="{7BC7DEA9-6B6A-4780-B34E-D37B9EDBB298}" srcOrd="1" destOrd="0" parTransId="{FBA9B684-0112-4020-B8A3-071A9969892E}" sibTransId="{C92D8B3B-FE25-4826-8DE7-F8FFF5BD12B6}"/>
    <dgm:cxn modelId="{AF386216-AE10-4A0A-83FB-56E88BB1682B}" srcId="{D8E4BCFA-EEBA-4726-AA50-7CF0ADAA2DB0}" destId="{86F55671-F034-4C75-8B42-832E3D16C7AF}" srcOrd="0" destOrd="0" parTransId="{EDB309DB-4523-4821-85D8-5E616A6F7967}" sibTransId="{BDB415C7-0890-4E38-BF0C-DB8C9D68F2C6}"/>
    <dgm:cxn modelId="{6D2D9320-FF5D-4DA5-8DCC-DF64176D6162}" type="presOf" srcId="{86F55671-F034-4C75-8B42-832E3D16C7AF}" destId="{E045038A-508A-4DA9-980E-C3C9C3C2D6A5}" srcOrd="0" destOrd="1" presId="urn:microsoft.com/office/officeart/2016/7/layout/RepeatingBendingProcessNew"/>
    <dgm:cxn modelId="{155D7F26-C93D-473E-853F-A915A4BC5599}" type="presOf" srcId="{C38E86A4-8E71-4DD3-8697-31783CAB8C7A}" destId="{9CEE36FF-CEF0-4374-907A-319BBC44C79A}" srcOrd="0" destOrd="1" presId="urn:microsoft.com/office/officeart/2016/7/layout/RepeatingBendingProcessNew"/>
    <dgm:cxn modelId="{9C44482D-1066-4034-A0A0-245D2996123D}" type="presOf" srcId="{84FDE59F-6ADB-4D3E-ADAF-736AF91A863C}" destId="{2DEDAFEF-0EAD-4ABC-B041-05016E5198E5}" srcOrd="0" destOrd="0" presId="urn:microsoft.com/office/officeart/2016/7/layout/RepeatingBendingProcessNew"/>
    <dgm:cxn modelId="{F1FB3E2E-92C9-4DE0-BA40-70011D610AB4}" type="presOf" srcId="{C41CF78D-27E4-41BC-A309-D0F1EB1DBB05}" destId="{D387DEC1-5F8F-49B1-9869-96D04BCE3308}" srcOrd="0" destOrd="0" presId="urn:microsoft.com/office/officeart/2016/7/layout/RepeatingBendingProcessNew"/>
    <dgm:cxn modelId="{B83D525D-B501-4158-9EE9-1DEB00E07427}" srcId="{C1DA38AA-101A-4BC5-A038-2D248A2B71E8}" destId="{4F16F6DA-7469-4672-983C-E47050556AC4}" srcOrd="3" destOrd="0" parTransId="{F577C52D-92C2-48D9-AEE9-F9C3D34C1492}" sibTransId="{9715A6C1-8B1C-42D3-B2C2-7F7B80A92486}"/>
    <dgm:cxn modelId="{22D9B56B-CE1F-4332-A936-96888F539D73}" type="presOf" srcId="{B9430CBD-43D4-47F8-9F39-ED316032F9E3}" destId="{2E55549E-5A95-4064-AC7D-85EB788694CC}" srcOrd="1" destOrd="0" presId="urn:microsoft.com/office/officeart/2016/7/layout/RepeatingBendingProcessNew"/>
    <dgm:cxn modelId="{47424B4E-429E-442A-AF2F-047F80A46D87}" type="presOf" srcId="{29E92FFE-DF39-44C6-B3C6-690ECC895B26}" destId="{8CD67A11-6338-4817-B249-3F0CDABD7AED}" srcOrd="1" destOrd="0" presId="urn:microsoft.com/office/officeart/2016/7/layout/RepeatingBendingProcessNew"/>
    <dgm:cxn modelId="{24764C4F-4C53-46AB-8DCD-7805B311D377}" type="presOf" srcId="{9D92C7BD-DC17-40B3-8996-7B3BAD2C182E}" destId="{E3675DB0-DBBD-406B-864A-DF5AFD5DEB51}" srcOrd="0" destOrd="0" presId="urn:microsoft.com/office/officeart/2016/7/layout/RepeatingBendingProcessNew"/>
    <dgm:cxn modelId="{E77F6054-D179-41A1-9DD6-612D231D4F50}" type="presOf" srcId="{29E92FFE-DF39-44C6-B3C6-690ECC895B26}" destId="{C754655A-3725-4FA9-95EC-DE39AC2BD711}" srcOrd="0" destOrd="0" presId="urn:microsoft.com/office/officeart/2016/7/layout/RepeatingBendingProcessNew"/>
    <dgm:cxn modelId="{58ECE854-8FDF-427F-8612-6A3EABDF6432}" type="presOf" srcId="{9D92C7BD-DC17-40B3-8996-7B3BAD2C182E}" destId="{42BD3D4A-D4F3-4810-B102-8DD6DEEFC2FD}" srcOrd="1" destOrd="0" presId="urn:microsoft.com/office/officeart/2016/7/layout/RepeatingBendingProcessNew"/>
    <dgm:cxn modelId="{F1B0A875-5EBA-42FE-A453-398DC424241B}" type="presOf" srcId="{EE025D9B-6112-4552-B5C9-ED84CED4F28D}" destId="{6E263BC2-70BD-478A-B1E3-A969B52EC45E}" srcOrd="0" destOrd="0" presId="urn:microsoft.com/office/officeart/2016/7/layout/RepeatingBendingProcessNew"/>
    <dgm:cxn modelId="{D1B597A4-CEF6-4199-85AA-AE43B16771D2}" type="presOf" srcId="{D8E4BCFA-EEBA-4726-AA50-7CF0ADAA2DB0}" destId="{E045038A-508A-4DA9-980E-C3C9C3C2D6A5}" srcOrd="0" destOrd="0" presId="urn:microsoft.com/office/officeart/2016/7/layout/RepeatingBendingProcessNew"/>
    <dgm:cxn modelId="{672539A5-1B8E-4506-8B27-3844A47D4B0D}" type="presOf" srcId="{2B56D236-96C0-486F-B1F5-6D825538F76C}" destId="{2DEDAFEF-0EAD-4ABC-B041-05016E5198E5}" srcOrd="0" destOrd="3" presId="urn:microsoft.com/office/officeart/2016/7/layout/RepeatingBendingProcessNew"/>
    <dgm:cxn modelId="{5ED2D8A7-08E6-4474-8A5E-5E698FDACDD5}" srcId="{84FDE59F-6ADB-4D3E-ADAF-736AF91A863C}" destId="{2B56D236-96C0-486F-B1F5-6D825538F76C}" srcOrd="2" destOrd="0" parTransId="{09D8C338-79E2-4976-88B4-AC6DB488456D}" sibTransId="{F56931EB-A0AF-4131-9C7A-CA7AE83BAE88}"/>
    <dgm:cxn modelId="{165C9CAA-4125-483F-8787-2A1131035EE9}" type="presOf" srcId="{8B99D758-6599-43C3-9440-0B1F35BD3DB2}" destId="{2DEDAFEF-0EAD-4ABC-B041-05016E5198E5}" srcOrd="0" destOrd="1" presId="urn:microsoft.com/office/officeart/2016/7/layout/RepeatingBendingProcessNew"/>
    <dgm:cxn modelId="{BA73E0AD-0961-4B57-AE66-856709C4C1C3}" srcId="{84FDE59F-6ADB-4D3E-ADAF-736AF91A863C}" destId="{CFE79770-13AC-425B-B4DC-3F178982448B}" srcOrd="1" destOrd="0" parTransId="{0282A619-0CAA-409A-8AAD-C9F45C7CCB59}" sibTransId="{B95AA62A-02DB-43E3-A76C-DE92CB03ED2D}"/>
    <dgm:cxn modelId="{F7321DB7-212D-4B75-B055-BB0E8BDAEA98}" srcId="{C1DA38AA-101A-4BC5-A038-2D248A2B71E8}" destId="{84FDE59F-6ADB-4D3E-ADAF-736AF91A863C}" srcOrd="4" destOrd="0" parTransId="{C8AE8122-1669-45FF-8CE9-59A38F702056}" sibTransId="{9D92C7BD-DC17-40B3-8996-7B3BAD2C182E}"/>
    <dgm:cxn modelId="{1B7B0DBA-9824-4654-8B30-09E46B1D4934}" type="presOf" srcId="{C41CF78D-27E4-41BC-A309-D0F1EB1DBB05}" destId="{4AAFB309-7323-46CA-8E4F-F8E612498160}" srcOrd="1" destOrd="0" presId="urn:microsoft.com/office/officeart/2016/7/layout/RepeatingBendingProcessNew"/>
    <dgm:cxn modelId="{9D5BF5BA-DF93-419E-8267-8A4A2F911375}" type="presOf" srcId="{7BC7DEA9-6B6A-4780-B34E-D37B9EDBB298}" destId="{9CEE36FF-CEF0-4374-907A-319BBC44C79A}" srcOrd="0" destOrd="2" presId="urn:microsoft.com/office/officeart/2016/7/layout/RepeatingBendingProcessNew"/>
    <dgm:cxn modelId="{322202C0-D056-4AEC-ACBA-B5B208933500}" srcId="{C1DA38AA-101A-4BC5-A038-2D248A2B71E8}" destId="{FCA20885-9DC5-42EB-8686-11E4A42F3FDE}" srcOrd="0" destOrd="0" parTransId="{B0F1386A-81A6-47F1-BD64-45F2BBE43589}" sibTransId="{C41CF78D-27E4-41BC-A309-D0F1EB1DBB05}"/>
    <dgm:cxn modelId="{996167C0-95DE-4D8E-BBE4-95224136AE73}" type="presOf" srcId="{4F16F6DA-7469-4672-983C-E47050556AC4}" destId="{9CEE36FF-CEF0-4374-907A-319BBC44C79A}" srcOrd="0" destOrd="0" presId="urn:microsoft.com/office/officeart/2016/7/layout/RepeatingBendingProcessNew"/>
    <dgm:cxn modelId="{8F6958C1-335C-48A4-B0F7-23D3F492AE17}" srcId="{C1DA38AA-101A-4BC5-A038-2D248A2B71E8}" destId="{CE581789-789A-4A84-A870-DD6D0F883037}" srcOrd="1" destOrd="0" parTransId="{11FF8EEA-7510-4B5F-97CF-5FDA53B3A79E}" sibTransId="{B9430CBD-43D4-47F8-9F39-ED316032F9E3}"/>
    <dgm:cxn modelId="{3FC5D3C9-454C-4677-BCD3-65391BE7A1CB}" srcId="{4F16F6DA-7469-4672-983C-E47050556AC4}" destId="{C38E86A4-8E71-4DD3-8697-31783CAB8C7A}" srcOrd="0" destOrd="0" parTransId="{F7E2D304-0AB7-43BB-BCC7-FD8CD2DFDF7D}" sibTransId="{F71F1380-9A24-4CF4-97E3-81CC29950D5C}"/>
    <dgm:cxn modelId="{9CFBEDCB-1C63-445C-872B-8EB29360DF6E}" srcId="{C1DA38AA-101A-4BC5-A038-2D248A2B71E8}" destId="{EE025D9B-6112-4552-B5C9-ED84CED4F28D}" srcOrd="5" destOrd="0" parTransId="{9FBE4E14-AC28-43C2-A343-EC58DA9EC056}" sibTransId="{E6C15B99-FBF0-42E7-951A-A4631343598D}"/>
    <dgm:cxn modelId="{35AA28CF-F9AE-44E0-A9E0-97C655883E44}" type="presOf" srcId="{FCA20885-9DC5-42EB-8686-11E4A42F3FDE}" destId="{0CCBCD7C-4188-4FC0-9741-571454BFF6F5}" srcOrd="0" destOrd="0" presId="urn:microsoft.com/office/officeart/2016/7/layout/RepeatingBendingProcessNew"/>
    <dgm:cxn modelId="{825F0BD3-DEC7-4B72-A738-C102F89F804F}" srcId="{84FDE59F-6ADB-4D3E-ADAF-736AF91A863C}" destId="{8B99D758-6599-43C3-9440-0B1F35BD3DB2}" srcOrd="0" destOrd="0" parTransId="{3934D621-700D-4866-A028-AC41C6E40C50}" sibTransId="{64FCACD2-700A-4B8F-AE08-F1ADA089986A}"/>
    <dgm:cxn modelId="{3F2027D9-7AE2-4CA2-9437-8476E5C452B6}" type="presOf" srcId="{C1DA38AA-101A-4BC5-A038-2D248A2B71E8}" destId="{6316D87E-C302-42C2-B44B-06831C3C9B40}" srcOrd="0" destOrd="0" presId="urn:microsoft.com/office/officeart/2016/7/layout/RepeatingBendingProcessNew"/>
    <dgm:cxn modelId="{88AC46D9-A683-482C-A391-641B9BD437FA}" type="presOf" srcId="{CE581789-789A-4A84-A870-DD6D0F883037}" destId="{35C4F64F-63F1-4B92-9767-43D1A7904B3C}" srcOrd="0" destOrd="0" presId="urn:microsoft.com/office/officeart/2016/7/layout/RepeatingBendingProcessNew"/>
    <dgm:cxn modelId="{C280D7DB-5F2D-4E78-BA10-5EFD75B4541C}" type="presOf" srcId="{B9430CBD-43D4-47F8-9F39-ED316032F9E3}" destId="{B17849BA-783B-42CD-8E3A-07923D8C87A5}" srcOrd="0" destOrd="0" presId="urn:microsoft.com/office/officeart/2016/7/layout/RepeatingBendingProcessNew"/>
    <dgm:cxn modelId="{69AE4BDC-55EC-4BB8-B58E-A464C636BCB7}" srcId="{C1DA38AA-101A-4BC5-A038-2D248A2B71E8}" destId="{D8E4BCFA-EEBA-4726-AA50-7CF0ADAA2DB0}" srcOrd="2" destOrd="0" parTransId="{0E40F20F-7569-4D6E-9BD1-EA38D473A8E4}" sibTransId="{29E92FFE-DF39-44C6-B3C6-690ECC895B26}"/>
    <dgm:cxn modelId="{2048ACE6-BB29-4BF2-9B2E-FDB49FF70A71}" type="presOf" srcId="{9715A6C1-8B1C-42D3-B2C2-7F7B80A92486}" destId="{BF6771A9-0B1F-4CC1-880B-BC34886C861B}" srcOrd="0" destOrd="0" presId="urn:microsoft.com/office/officeart/2016/7/layout/RepeatingBendingProcessNew"/>
    <dgm:cxn modelId="{8A29F0F4-3FC6-4363-A45C-5446A3FDCCC3}" srcId="{D8E4BCFA-EEBA-4726-AA50-7CF0ADAA2DB0}" destId="{4A48ADAA-34AE-46B3-A789-B85AD6A34689}" srcOrd="1" destOrd="0" parTransId="{84E7A65F-EC88-4239-8EED-850D1C0BBF8A}" sibTransId="{CD5A0950-5F31-410A-AB58-77DAA2C70F84}"/>
    <dgm:cxn modelId="{BD9A9DF7-085A-4F5C-BE66-1984E860724D}" type="presOf" srcId="{CFE79770-13AC-425B-B4DC-3F178982448B}" destId="{2DEDAFEF-0EAD-4ABC-B041-05016E5198E5}" srcOrd="0" destOrd="2" presId="urn:microsoft.com/office/officeart/2016/7/layout/RepeatingBendingProcessNew"/>
    <dgm:cxn modelId="{A9A657FE-0D00-4104-854E-76427D02C526}" type="presOf" srcId="{4A48ADAA-34AE-46B3-A789-B85AD6A34689}" destId="{E045038A-508A-4DA9-980E-C3C9C3C2D6A5}" srcOrd="0" destOrd="2" presId="urn:microsoft.com/office/officeart/2016/7/layout/RepeatingBendingProcessNew"/>
    <dgm:cxn modelId="{323FD119-104E-436D-9759-3A692EB26966}" type="presParOf" srcId="{6316D87E-C302-42C2-B44B-06831C3C9B40}" destId="{0CCBCD7C-4188-4FC0-9741-571454BFF6F5}" srcOrd="0" destOrd="0" presId="urn:microsoft.com/office/officeart/2016/7/layout/RepeatingBendingProcessNew"/>
    <dgm:cxn modelId="{975C6200-9D7A-44EB-9FC3-ACD002D21440}" type="presParOf" srcId="{6316D87E-C302-42C2-B44B-06831C3C9B40}" destId="{D387DEC1-5F8F-49B1-9869-96D04BCE3308}" srcOrd="1" destOrd="0" presId="urn:microsoft.com/office/officeart/2016/7/layout/RepeatingBendingProcessNew"/>
    <dgm:cxn modelId="{1E9B030D-3DB5-4B67-8E75-57B2E5560B40}" type="presParOf" srcId="{D387DEC1-5F8F-49B1-9869-96D04BCE3308}" destId="{4AAFB309-7323-46CA-8E4F-F8E612498160}" srcOrd="0" destOrd="0" presId="urn:microsoft.com/office/officeart/2016/7/layout/RepeatingBendingProcessNew"/>
    <dgm:cxn modelId="{23225D31-0350-401A-9D47-45AB4D65BBF4}" type="presParOf" srcId="{6316D87E-C302-42C2-B44B-06831C3C9B40}" destId="{35C4F64F-63F1-4B92-9767-43D1A7904B3C}" srcOrd="2" destOrd="0" presId="urn:microsoft.com/office/officeart/2016/7/layout/RepeatingBendingProcessNew"/>
    <dgm:cxn modelId="{2822AC06-A9D5-4FB4-9CDC-0AD577678048}" type="presParOf" srcId="{6316D87E-C302-42C2-B44B-06831C3C9B40}" destId="{B17849BA-783B-42CD-8E3A-07923D8C87A5}" srcOrd="3" destOrd="0" presId="urn:microsoft.com/office/officeart/2016/7/layout/RepeatingBendingProcessNew"/>
    <dgm:cxn modelId="{42CF01DE-0C81-47F0-A61F-9BE00A509D08}" type="presParOf" srcId="{B17849BA-783B-42CD-8E3A-07923D8C87A5}" destId="{2E55549E-5A95-4064-AC7D-85EB788694CC}" srcOrd="0" destOrd="0" presId="urn:microsoft.com/office/officeart/2016/7/layout/RepeatingBendingProcessNew"/>
    <dgm:cxn modelId="{65B3937A-7916-4C2A-9348-3DE1D7C067A7}" type="presParOf" srcId="{6316D87E-C302-42C2-B44B-06831C3C9B40}" destId="{E045038A-508A-4DA9-980E-C3C9C3C2D6A5}" srcOrd="4" destOrd="0" presId="urn:microsoft.com/office/officeart/2016/7/layout/RepeatingBendingProcessNew"/>
    <dgm:cxn modelId="{32CCE781-13C3-4867-BF86-B47A88F82DED}" type="presParOf" srcId="{6316D87E-C302-42C2-B44B-06831C3C9B40}" destId="{C754655A-3725-4FA9-95EC-DE39AC2BD711}" srcOrd="5" destOrd="0" presId="urn:microsoft.com/office/officeart/2016/7/layout/RepeatingBendingProcessNew"/>
    <dgm:cxn modelId="{A558FF92-C432-49EA-BB60-F7E20426D0F1}" type="presParOf" srcId="{C754655A-3725-4FA9-95EC-DE39AC2BD711}" destId="{8CD67A11-6338-4817-B249-3F0CDABD7AED}" srcOrd="0" destOrd="0" presId="urn:microsoft.com/office/officeart/2016/7/layout/RepeatingBendingProcessNew"/>
    <dgm:cxn modelId="{F0C91548-1490-4994-9853-E8D3E30F8CF1}" type="presParOf" srcId="{6316D87E-C302-42C2-B44B-06831C3C9B40}" destId="{9CEE36FF-CEF0-4374-907A-319BBC44C79A}" srcOrd="6" destOrd="0" presId="urn:microsoft.com/office/officeart/2016/7/layout/RepeatingBendingProcessNew"/>
    <dgm:cxn modelId="{4DB162AC-05B5-475A-AAE9-9C5498911510}" type="presParOf" srcId="{6316D87E-C302-42C2-B44B-06831C3C9B40}" destId="{BF6771A9-0B1F-4CC1-880B-BC34886C861B}" srcOrd="7" destOrd="0" presId="urn:microsoft.com/office/officeart/2016/7/layout/RepeatingBendingProcessNew"/>
    <dgm:cxn modelId="{A87CC38F-FBA5-4134-806F-3C38CBF20C88}" type="presParOf" srcId="{BF6771A9-0B1F-4CC1-880B-BC34886C861B}" destId="{0B77D6CB-2235-48D3-9BE5-E2136802379B}" srcOrd="0" destOrd="0" presId="urn:microsoft.com/office/officeart/2016/7/layout/RepeatingBendingProcessNew"/>
    <dgm:cxn modelId="{7A3B2C93-5AE3-4936-9273-AA03FD161CCF}" type="presParOf" srcId="{6316D87E-C302-42C2-B44B-06831C3C9B40}" destId="{2DEDAFEF-0EAD-4ABC-B041-05016E5198E5}" srcOrd="8" destOrd="0" presId="urn:microsoft.com/office/officeart/2016/7/layout/RepeatingBendingProcessNew"/>
    <dgm:cxn modelId="{2C6DF1DE-EC0E-4B08-AD65-1686AB971606}" type="presParOf" srcId="{6316D87E-C302-42C2-B44B-06831C3C9B40}" destId="{E3675DB0-DBBD-406B-864A-DF5AFD5DEB51}" srcOrd="9" destOrd="0" presId="urn:microsoft.com/office/officeart/2016/7/layout/RepeatingBendingProcessNew"/>
    <dgm:cxn modelId="{D9F8CDC7-B6E0-4B2C-B051-C859AD7030FB}" type="presParOf" srcId="{E3675DB0-DBBD-406B-864A-DF5AFD5DEB51}" destId="{42BD3D4A-D4F3-4810-B102-8DD6DEEFC2FD}" srcOrd="0" destOrd="0" presId="urn:microsoft.com/office/officeart/2016/7/layout/RepeatingBendingProcessNew"/>
    <dgm:cxn modelId="{2A073EDE-9A77-4BAF-ADFF-261CBED163F6}" type="presParOf" srcId="{6316D87E-C302-42C2-B44B-06831C3C9B40}" destId="{6E263BC2-70BD-478A-B1E3-A969B52EC45E}" srcOrd="10"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10C530-FB2F-450E-865F-9AA881DC854B}">
      <dsp:nvSpPr>
        <dsp:cNvPr id="0" name=""/>
        <dsp:cNvSpPr/>
      </dsp:nvSpPr>
      <dsp:spPr>
        <a:xfrm rot="5400000">
          <a:off x="6848611" y="-2567638"/>
          <a:ext cx="810143" cy="6595659"/>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IN" sz="1600" kern="1200">
              <a:latin typeface="Arial" panose="020B0604020202020204" pitchFamily="34" charset="0"/>
              <a:cs typeface="Arial" panose="020B0604020202020204" pitchFamily="34" charset="0"/>
            </a:rPr>
            <a:t>Long Context Handling: For applications demanding long-term coherence and in-depth document analysis, Claude 3 models can handle a broad context window of up to 1 million tokens.</a:t>
          </a:r>
          <a:endParaRPr lang="en-US" sz="1600" kern="1200" dirty="0">
            <a:latin typeface="Arial" panose="020B0604020202020204" pitchFamily="34" charset="0"/>
            <a:cs typeface="Arial" panose="020B0604020202020204" pitchFamily="34" charset="0"/>
          </a:endParaRPr>
        </a:p>
      </dsp:txBody>
      <dsp:txXfrm rot="-5400000">
        <a:off x="3955853" y="364668"/>
        <a:ext cx="6556111" cy="731047"/>
      </dsp:txXfrm>
    </dsp:sp>
    <dsp:sp modelId="{8A679AB1-A6E8-4CE7-844F-CCB35320A973}">
      <dsp:nvSpPr>
        <dsp:cNvPr id="0" name=""/>
        <dsp:cNvSpPr/>
      </dsp:nvSpPr>
      <dsp:spPr>
        <a:xfrm>
          <a:off x="1170" y="1719"/>
          <a:ext cx="3954682" cy="1456944"/>
        </a:xfrm>
        <a:prstGeom prst="roundRect">
          <a:avLst/>
        </a:prstGeom>
        <a:solidFill>
          <a:srgbClr val="FFC000"/>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n-IN" sz="1400" b="1" kern="1200">
              <a:latin typeface="Arial" panose="020B0604020202020204" pitchFamily="34" charset="0"/>
              <a:cs typeface="Arial" panose="020B0604020202020204" pitchFamily="34" charset="0"/>
            </a:rPr>
            <a:t>Claude, Anthropic’s-  </a:t>
          </a:r>
          <a:r>
            <a:rPr lang="en-IN" sz="1400" kern="1200">
              <a:latin typeface="Arial" panose="020B0604020202020204" pitchFamily="34" charset="0"/>
              <a:cs typeface="Arial" panose="020B0604020202020204" pitchFamily="34" charset="0"/>
            </a:rPr>
            <a:t>language model, has an array of remarkable characteristics and unique ethical considerations. Claude, created by a group of former OpenAI researchers, uses a novel "Constitutional AI" technique to highlight AI safety and alignment.</a:t>
          </a:r>
          <a:endParaRPr lang="en-US" sz="1400" kern="1200" dirty="0">
            <a:latin typeface="Arial" panose="020B0604020202020204" pitchFamily="34" charset="0"/>
            <a:cs typeface="Arial" panose="020B0604020202020204" pitchFamily="34" charset="0"/>
          </a:endParaRPr>
        </a:p>
      </dsp:txBody>
      <dsp:txXfrm>
        <a:off x="72292" y="72841"/>
        <a:ext cx="3812438" cy="1314700"/>
      </dsp:txXfrm>
    </dsp:sp>
    <dsp:sp modelId="{9C475A68-AC25-403D-8728-17190619E758}">
      <dsp:nvSpPr>
        <dsp:cNvPr id="0" name=""/>
        <dsp:cNvSpPr/>
      </dsp:nvSpPr>
      <dsp:spPr>
        <a:xfrm rot="5400000">
          <a:off x="7193815" y="-760663"/>
          <a:ext cx="836363" cy="5997550"/>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IN" sz="1400" kern="1200">
              <a:latin typeface="Arial" panose="020B0604020202020204" pitchFamily="34" charset="0"/>
              <a:cs typeface="Arial" panose="020B0604020202020204" pitchFamily="34" charset="0"/>
            </a:rPr>
            <a:t>Multilingual Support: Aya along with other Cohere models is multilingual. Specifically, Aya is a massively multilingual model that supports 101 languages and concentrates on underutilized languages to improve tasks like translation and summarization.</a:t>
          </a:r>
          <a:endParaRPr lang="en-US" sz="1400" kern="1200" dirty="0">
            <a:latin typeface="Arial" panose="020B0604020202020204" pitchFamily="34" charset="0"/>
            <a:cs typeface="Arial" panose="020B0604020202020204" pitchFamily="34" charset="0"/>
          </a:endParaRPr>
        </a:p>
      </dsp:txBody>
      <dsp:txXfrm rot="-5400000">
        <a:off x="4613222" y="1860758"/>
        <a:ext cx="5956722" cy="754707"/>
      </dsp:txXfrm>
    </dsp:sp>
    <dsp:sp modelId="{068753DB-D329-40A6-A0DE-7F68E1D23FA1}">
      <dsp:nvSpPr>
        <dsp:cNvPr id="0" name=""/>
        <dsp:cNvSpPr/>
      </dsp:nvSpPr>
      <dsp:spPr>
        <a:xfrm>
          <a:off x="0" y="1568146"/>
          <a:ext cx="4612052" cy="1522807"/>
        </a:xfrm>
        <a:prstGeom prst="roundRect">
          <a:avLst/>
        </a:prstGeom>
        <a:solidFill>
          <a:srgbClr val="FFC000"/>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n-IN" sz="1400" b="1" kern="1200">
              <a:latin typeface="Arial" panose="020B0604020202020204" pitchFamily="34" charset="0"/>
              <a:cs typeface="Arial" panose="020B0604020202020204" pitchFamily="34" charset="0"/>
            </a:rPr>
            <a:t>Cohere- T</a:t>
          </a:r>
          <a:r>
            <a:rPr lang="en-IN" sz="1400" kern="1200">
              <a:latin typeface="Arial" panose="020B0604020202020204" pitchFamily="34" charset="0"/>
              <a:cs typeface="Arial" panose="020B0604020202020204" pitchFamily="34" charset="0"/>
            </a:rPr>
            <a:t>he language models (LLMs) from Cohere have been developed to provide strong, adaptable natural language understanding and generating capabilities, meeting the requirements of many business and research applications.</a:t>
          </a:r>
          <a:endParaRPr lang="en-US" sz="1400" kern="1200" dirty="0">
            <a:latin typeface="Arial" panose="020B0604020202020204" pitchFamily="34" charset="0"/>
            <a:cs typeface="Arial" panose="020B0604020202020204" pitchFamily="34" charset="0"/>
          </a:endParaRPr>
        </a:p>
      </dsp:txBody>
      <dsp:txXfrm>
        <a:off x="74337" y="1642483"/>
        <a:ext cx="4463378" cy="1374133"/>
      </dsp:txXfrm>
    </dsp:sp>
    <dsp:sp modelId="{677B48D6-45F6-4407-A863-2D9F10A65409}">
      <dsp:nvSpPr>
        <dsp:cNvPr id="0" name=""/>
        <dsp:cNvSpPr/>
      </dsp:nvSpPr>
      <dsp:spPr>
        <a:xfrm rot="5400000">
          <a:off x="6640509" y="1013860"/>
          <a:ext cx="2213121" cy="6220519"/>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ctr" defTabSz="622300">
            <a:lnSpc>
              <a:spcPct val="90000"/>
            </a:lnSpc>
            <a:spcBef>
              <a:spcPct val="0"/>
            </a:spcBef>
            <a:spcAft>
              <a:spcPct val="15000"/>
            </a:spcAft>
            <a:buChar char="•"/>
          </a:pPr>
          <a:r>
            <a:rPr lang="en-IN" sz="1400" kern="1200">
              <a:latin typeface="Arial" panose="020B0604020202020204" pitchFamily="34" charset="0"/>
              <a:cs typeface="Arial" panose="020B0604020202020204" pitchFamily="34" charset="0"/>
            </a:rPr>
            <a:t>Language Understanding and Generation: GPT-4 can understand and produce text in a variety of languages, just like its predecessors. It is excellent at delivering responses that are both coherent and culturally appropriate, which makes it helpful for jobs like summarizing, translating, and creating content.</a:t>
          </a:r>
          <a:endParaRPr lang="en-US" sz="1400" kern="1200" dirty="0">
            <a:latin typeface="Arial" panose="020B0604020202020204" pitchFamily="34" charset="0"/>
            <a:cs typeface="Arial" panose="020B0604020202020204" pitchFamily="34" charset="0"/>
          </a:endParaRPr>
        </a:p>
        <a:p>
          <a:pPr marL="114300" lvl="1" indent="-114300" algn="ctr" defTabSz="622300">
            <a:lnSpc>
              <a:spcPct val="90000"/>
            </a:lnSpc>
            <a:spcBef>
              <a:spcPct val="0"/>
            </a:spcBef>
            <a:spcAft>
              <a:spcPct val="15000"/>
            </a:spcAft>
            <a:buChar char="•"/>
          </a:pPr>
          <a:r>
            <a:rPr lang="en-IN" sz="1400" kern="1200">
              <a:latin typeface="Arial" panose="020B0604020202020204" pitchFamily="34" charset="0"/>
              <a:cs typeface="Arial" panose="020B0604020202020204" pitchFamily="34" charset="0"/>
            </a:rPr>
            <a:t>Enhanced Capabilities: GPT-4 is more accurate, fluent, and versatile than previous iterations. It has been optimized for enhanced efficiency in low-resource languages and exhibits sophisticated reasoning and instruction compliance. Because of this, it can be used for a variety of purposes, including customer service and education.</a:t>
          </a:r>
          <a:br>
            <a:rPr lang="en-IN" sz="900" kern="1200">
              <a:latin typeface="Arial" panose="020B0604020202020204" pitchFamily="34" charset="0"/>
              <a:cs typeface="Arial" panose="020B0604020202020204" pitchFamily="34" charset="0"/>
            </a:rPr>
          </a:br>
          <a:endParaRPr lang="en-US" sz="900" kern="1200" dirty="0">
            <a:latin typeface="Arial" panose="020B0604020202020204" pitchFamily="34" charset="0"/>
            <a:cs typeface="Arial" panose="020B0604020202020204" pitchFamily="34" charset="0"/>
          </a:endParaRPr>
        </a:p>
      </dsp:txBody>
      <dsp:txXfrm rot="-5400000">
        <a:off x="4636810" y="3125595"/>
        <a:ext cx="6112483" cy="1997049"/>
      </dsp:txXfrm>
    </dsp:sp>
    <dsp:sp modelId="{F3A5AD78-AB02-4988-BAB5-35309C3408E9}">
      <dsp:nvSpPr>
        <dsp:cNvPr id="0" name=""/>
        <dsp:cNvSpPr/>
      </dsp:nvSpPr>
      <dsp:spPr>
        <a:xfrm>
          <a:off x="1170" y="3169920"/>
          <a:ext cx="4635640" cy="1908398"/>
        </a:xfrm>
        <a:prstGeom prst="roundRect">
          <a:avLst/>
        </a:prstGeom>
        <a:solidFill>
          <a:srgbClr val="FFC000"/>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n-IN" sz="1400" b="1" kern="1200">
              <a:latin typeface="Arial" panose="020B0604020202020204" pitchFamily="34" charset="0"/>
              <a:cs typeface="Arial" panose="020B0604020202020204" pitchFamily="34" charset="0"/>
            </a:rPr>
            <a:t>GPT-</a:t>
          </a:r>
          <a:r>
            <a:rPr lang="en-IN" sz="1400" kern="1200">
              <a:latin typeface="Arial" panose="020B0604020202020204" pitchFamily="34" charset="0"/>
              <a:cs typeface="Arial" panose="020B0604020202020204" pitchFamily="34" charset="0"/>
            </a:rPr>
            <a:t> Natural language processing has advanced to a new level with OpenAI's GPT (Generative Pre-trained Transformer) series, which includes GPT-4. GPT models are adaptable tools for a range of applications since they are made to produce text that appears human-like in response to input cues.</a:t>
          </a:r>
          <a:endParaRPr lang="en-US" sz="1400" kern="1200" dirty="0">
            <a:latin typeface="Arial" panose="020B0604020202020204" pitchFamily="34" charset="0"/>
            <a:cs typeface="Arial" panose="020B0604020202020204" pitchFamily="34" charset="0"/>
          </a:endParaRPr>
        </a:p>
      </dsp:txBody>
      <dsp:txXfrm>
        <a:off x="94330" y="3263080"/>
        <a:ext cx="4449320" cy="17220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D68758-085B-46F1-8E01-1C45F0F2B694}">
      <dsp:nvSpPr>
        <dsp:cNvPr id="0" name=""/>
        <dsp:cNvSpPr/>
      </dsp:nvSpPr>
      <dsp:spPr>
        <a:xfrm>
          <a:off x="4500422" y="1673352"/>
          <a:ext cx="1004426" cy="91440"/>
        </a:xfrm>
        <a:custGeom>
          <a:avLst/>
          <a:gdLst/>
          <a:ahLst/>
          <a:cxnLst/>
          <a:rect l="0" t="0" r="0" b="0"/>
          <a:pathLst>
            <a:path>
              <a:moveTo>
                <a:pt x="0" y="45720"/>
              </a:moveTo>
              <a:lnTo>
                <a:pt x="1004426" y="45720"/>
              </a:lnTo>
            </a:path>
          </a:pathLst>
        </a:custGeom>
        <a:noFill/>
        <a:ln w="6350" cap="flat" cmpd="sng" algn="ctr">
          <a:solidFill>
            <a:schemeClr val="dk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976760" y="1713896"/>
        <a:ext cx="51751" cy="10350"/>
      </dsp:txXfrm>
    </dsp:sp>
    <dsp:sp modelId="{F7B39878-2CC5-4F7E-9E2D-3D79C4E91B2B}">
      <dsp:nvSpPr>
        <dsp:cNvPr id="0" name=""/>
        <dsp:cNvSpPr/>
      </dsp:nvSpPr>
      <dsp:spPr>
        <a:xfrm>
          <a:off x="2107" y="369037"/>
          <a:ext cx="4500114" cy="2700068"/>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0509" tIns="231463" rIns="220509" bIns="231463" numCol="1" spcCol="1270" anchor="ctr" anchorCtr="0">
          <a:noAutofit/>
        </a:bodyPr>
        <a:lstStyle/>
        <a:p>
          <a:pPr marL="0" lvl="0" indent="0" algn="ctr" defTabSz="666750">
            <a:lnSpc>
              <a:spcPct val="90000"/>
            </a:lnSpc>
            <a:spcBef>
              <a:spcPct val="0"/>
            </a:spcBef>
            <a:spcAft>
              <a:spcPct val="35000"/>
            </a:spcAft>
            <a:buNone/>
          </a:pPr>
          <a:r>
            <a:rPr lang="en-IN" sz="1500" b="1" kern="1200" dirty="0">
              <a:latin typeface="Arial" panose="020B0604020202020204" pitchFamily="34" charset="0"/>
              <a:cs typeface="Arial" panose="020B0604020202020204" pitchFamily="34" charset="0"/>
            </a:rPr>
            <a:t>Primary:  </a:t>
          </a:r>
        </a:p>
        <a:p>
          <a:pPr marL="0" lvl="0" indent="0" algn="ctr" defTabSz="666750">
            <a:lnSpc>
              <a:spcPct val="90000"/>
            </a:lnSpc>
            <a:spcBef>
              <a:spcPct val="0"/>
            </a:spcBef>
            <a:spcAft>
              <a:spcPct val="35000"/>
            </a:spcAft>
            <a:buNone/>
          </a:pPr>
          <a:r>
            <a:rPr lang="en-IN" sz="1500" kern="1200" dirty="0">
              <a:latin typeface="Arial" panose="020B0604020202020204" pitchFamily="34" charset="0"/>
              <a:cs typeface="Arial" panose="020B0604020202020204" pitchFamily="34" charset="0"/>
            </a:rPr>
            <a:t>To evaluate and compare the accuracy of three different LLMs in generating medical responses.</a:t>
          </a:r>
          <a:endParaRPr lang="en-US" sz="1500" kern="1200" dirty="0">
            <a:latin typeface="Arial" panose="020B0604020202020204" pitchFamily="34" charset="0"/>
            <a:cs typeface="Arial" panose="020B0604020202020204" pitchFamily="34" charset="0"/>
          </a:endParaRPr>
        </a:p>
      </dsp:txBody>
      <dsp:txXfrm>
        <a:off x="2107" y="369037"/>
        <a:ext cx="4500114" cy="2700068"/>
      </dsp:txXfrm>
    </dsp:sp>
    <dsp:sp modelId="{E1392919-3D99-4DDE-89BF-3052C339E569}">
      <dsp:nvSpPr>
        <dsp:cNvPr id="0" name=""/>
        <dsp:cNvSpPr/>
      </dsp:nvSpPr>
      <dsp:spPr>
        <a:xfrm>
          <a:off x="5537249" y="369037"/>
          <a:ext cx="4500114" cy="2700068"/>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0509" tIns="231463" rIns="220509" bIns="231463" numCol="1" spcCol="1270" anchor="ctr" anchorCtr="0">
          <a:noAutofit/>
        </a:bodyPr>
        <a:lstStyle/>
        <a:p>
          <a:pPr marL="0" lvl="0" indent="0" algn="ctr" defTabSz="666750">
            <a:lnSpc>
              <a:spcPct val="90000"/>
            </a:lnSpc>
            <a:spcBef>
              <a:spcPct val="0"/>
            </a:spcBef>
            <a:spcAft>
              <a:spcPct val="35000"/>
            </a:spcAft>
            <a:buNone/>
          </a:pPr>
          <a:r>
            <a:rPr lang="en-IN" sz="1500" b="1" kern="1200">
              <a:latin typeface="Arial" panose="020B0604020202020204" pitchFamily="34" charset="0"/>
              <a:cs typeface="Arial" panose="020B0604020202020204" pitchFamily="34" charset="0"/>
            </a:rPr>
            <a:t>Secondary: </a:t>
          </a:r>
        </a:p>
        <a:p>
          <a:pPr marL="0" lvl="0" indent="0" algn="ctr" defTabSz="666750">
            <a:lnSpc>
              <a:spcPct val="90000"/>
            </a:lnSpc>
            <a:spcBef>
              <a:spcPct val="0"/>
            </a:spcBef>
            <a:spcAft>
              <a:spcPct val="35000"/>
            </a:spcAft>
            <a:buNone/>
          </a:pPr>
          <a:r>
            <a:rPr lang="en-IN" sz="1500" kern="1200">
              <a:latin typeface="Arial" panose="020B0604020202020204" pitchFamily="34" charset="0"/>
              <a:cs typeface="Arial" panose="020B0604020202020204" pitchFamily="34" charset="0"/>
            </a:rPr>
            <a:t> To assess the contextual understanding and relevance of AI-generated medical responses in different clinical departments.</a:t>
          </a:r>
        </a:p>
        <a:p>
          <a:pPr marL="0" lvl="0" indent="0" algn="ctr" defTabSz="666750">
            <a:lnSpc>
              <a:spcPct val="90000"/>
            </a:lnSpc>
            <a:spcBef>
              <a:spcPct val="0"/>
            </a:spcBef>
            <a:spcAft>
              <a:spcPct val="35000"/>
            </a:spcAft>
            <a:buNone/>
          </a:pPr>
          <a:r>
            <a:rPr lang="en-IN" sz="1500" kern="1200">
              <a:latin typeface="Arial" panose="020B0604020202020204" pitchFamily="34" charset="0"/>
              <a:cs typeface="Arial" panose="020B0604020202020204" pitchFamily="34" charset="0"/>
            </a:rPr>
            <a:t> To identify the strengths and limitations of different models. </a:t>
          </a:r>
        </a:p>
        <a:p>
          <a:pPr marL="0" lvl="0" indent="0" algn="ctr" defTabSz="666750">
            <a:lnSpc>
              <a:spcPct val="90000"/>
            </a:lnSpc>
            <a:spcBef>
              <a:spcPct val="0"/>
            </a:spcBef>
            <a:spcAft>
              <a:spcPct val="35000"/>
            </a:spcAft>
            <a:buNone/>
          </a:pPr>
          <a:r>
            <a:rPr lang="en-IN" sz="1500" kern="1200">
              <a:latin typeface="Arial" panose="020B0604020202020204" pitchFamily="34" charset="0"/>
              <a:cs typeface="Arial" panose="020B0604020202020204" pitchFamily="34" charset="0"/>
            </a:rPr>
            <a:t> To provide recommendations for the integration of LLMs into medical applications, addressing challenges and ensuring patient safety and privacy..</a:t>
          </a:r>
          <a:endParaRPr lang="en-US" sz="1500" kern="1200">
            <a:latin typeface="Arial" panose="020B0604020202020204" pitchFamily="34" charset="0"/>
            <a:cs typeface="Arial" panose="020B0604020202020204" pitchFamily="34" charset="0"/>
          </a:endParaRPr>
        </a:p>
      </dsp:txBody>
      <dsp:txXfrm>
        <a:off x="5537249" y="369037"/>
        <a:ext cx="4500114" cy="270006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87DEC1-5F8F-49B1-9869-96D04BCE3308}">
      <dsp:nvSpPr>
        <dsp:cNvPr id="0" name=""/>
        <dsp:cNvSpPr/>
      </dsp:nvSpPr>
      <dsp:spPr>
        <a:xfrm>
          <a:off x="3407737" y="1089905"/>
          <a:ext cx="750197" cy="91440"/>
        </a:xfrm>
        <a:custGeom>
          <a:avLst/>
          <a:gdLst/>
          <a:ahLst/>
          <a:cxnLst/>
          <a:rect l="0" t="0" r="0" b="0"/>
          <a:pathLst>
            <a:path>
              <a:moveTo>
                <a:pt x="0" y="45720"/>
              </a:moveTo>
              <a:lnTo>
                <a:pt x="750197" y="45720"/>
              </a:lnTo>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763316" y="1131717"/>
        <a:ext cx="39039" cy="7815"/>
      </dsp:txXfrm>
    </dsp:sp>
    <dsp:sp modelId="{0CCBCD7C-4188-4FC0-9741-571454BFF6F5}">
      <dsp:nvSpPr>
        <dsp:cNvPr id="0" name=""/>
        <dsp:cNvSpPr/>
      </dsp:nvSpPr>
      <dsp:spPr>
        <a:xfrm>
          <a:off x="14767" y="117194"/>
          <a:ext cx="3394769" cy="2036861"/>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6347" tIns="174610" rIns="166347" bIns="174610" numCol="1" spcCol="1270" anchor="ctr" anchorCtr="0">
          <a:noAutofit/>
        </a:bodyPr>
        <a:lstStyle/>
        <a:p>
          <a:pPr marL="0" lvl="0" indent="0" algn="ctr" defTabSz="622300">
            <a:lnSpc>
              <a:spcPct val="90000"/>
            </a:lnSpc>
            <a:spcBef>
              <a:spcPct val="0"/>
            </a:spcBef>
            <a:spcAft>
              <a:spcPct val="35000"/>
            </a:spcAft>
            <a:buNone/>
          </a:pPr>
          <a:r>
            <a:rPr lang="en-IN" sz="1400" b="1" kern="1200" dirty="0">
              <a:latin typeface="Calibri" panose="020F0502020204030204" pitchFamily="34" charset="0"/>
              <a:ea typeface="Calibri" panose="020F0502020204030204" pitchFamily="34" charset="0"/>
              <a:cs typeface="Calibri" panose="020F0502020204030204" pitchFamily="34" charset="0"/>
            </a:rPr>
            <a:t>In 16 of the 18 categories of medicine, GPT-4 fared better than the other two models (Anthropic and Cohere).</a:t>
          </a:r>
          <a:endParaRPr lang="en-US" sz="1400" b="1" kern="1200" dirty="0">
            <a:latin typeface="Calibri" panose="020F0502020204030204" pitchFamily="34" charset="0"/>
            <a:ea typeface="Calibri" panose="020F0502020204030204" pitchFamily="34" charset="0"/>
            <a:cs typeface="Calibri" panose="020F0502020204030204" pitchFamily="34" charset="0"/>
          </a:endParaRPr>
        </a:p>
      </dsp:txBody>
      <dsp:txXfrm>
        <a:off x="14767" y="117194"/>
        <a:ext cx="3394769" cy="2036861"/>
      </dsp:txXfrm>
    </dsp:sp>
    <dsp:sp modelId="{B17849BA-783B-42CD-8E3A-07923D8C87A5}">
      <dsp:nvSpPr>
        <dsp:cNvPr id="0" name=""/>
        <dsp:cNvSpPr/>
      </dsp:nvSpPr>
      <dsp:spPr>
        <a:xfrm>
          <a:off x="7583304" y="1089905"/>
          <a:ext cx="750197" cy="91440"/>
        </a:xfrm>
        <a:custGeom>
          <a:avLst/>
          <a:gdLst/>
          <a:ahLst/>
          <a:cxnLst/>
          <a:rect l="0" t="0" r="0" b="0"/>
          <a:pathLst>
            <a:path>
              <a:moveTo>
                <a:pt x="0" y="45720"/>
              </a:moveTo>
              <a:lnTo>
                <a:pt x="750197" y="45720"/>
              </a:lnTo>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938883" y="1131717"/>
        <a:ext cx="39039" cy="7815"/>
      </dsp:txXfrm>
    </dsp:sp>
    <dsp:sp modelId="{35C4F64F-63F1-4B92-9767-43D1A7904B3C}">
      <dsp:nvSpPr>
        <dsp:cNvPr id="0" name=""/>
        <dsp:cNvSpPr/>
      </dsp:nvSpPr>
      <dsp:spPr>
        <a:xfrm>
          <a:off x="4190335" y="117194"/>
          <a:ext cx="3394769" cy="2036861"/>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6347" tIns="174610" rIns="166347" bIns="174610" numCol="1" spcCol="1270" anchor="ctr" anchorCtr="0">
          <a:noAutofit/>
        </a:bodyPr>
        <a:lstStyle/>
        <a:p>
          <a:pPr marL="0" lvl="0" indent="0" algn="ctr" defTabSz="577850">
            <a:lnSpc>
              <a:spcPct val="90000"/>
            </a:lnSpc>
            <a:spcBef>
              <a:spcPct val="0"/>
            </a:spcBef>
            <a:spcAft>
              <a:spcPct val="35000"/>
            </a:spcAft>
            <a:buNone/>
          </a:pPr>
          <a:r>
            <a:rPr lang="en-IN" sz="1300" b="1" kern="1200" dirty="0">
              <a:latin typeface="Calibri" panose="020F0502020204030204" pitchFamily="34" charset="0"/>
              <a:ea typeface="Calibri" panose="020F0502020204030204" pitchFamily="34" charset="0"/>
              <a:cs typeface="Calibri" panose="020F0502020204030204" pitchFamily="34" charset="0"/>
            </a:rPr>
            <a:t>Comparing Anthropic to GPT-4 and Cohere, Anthropic offered superior accuracy in obstetrics, gynaecology, and urology.</a:t>
          </a:r>
          <a:endParaRPr lang="en-US" sz="1300" b="1" kern="1200" dirty="0">
            <a:latin typeface="Calibri" panose="020F0502020204030204" pitchFamily="34" charset="0"/>
            <a:ea typeface="Calibri" panose="020F0502020204030204" pitchFamily="34" charset="0"/>
            <a:cs typeface="Calibri" panose="020F0502020204030204" pitchFamily="34" charset="0"/>
          </a:endParaRPr>
        </a:p>
      </dsp:txBody>
      <dsp:txXfrm>
        <a:off x="4190335" y="117194"/>
        <a:ext cx="3394769" cy="2036861"/>
      </dsp:txXfrm>
    </dsp:sp>
    <dsp:sp modelId="{C754655A-3725-4FA9-95EC-DE39AC2BD711}">
      <dsp:nvSpPr>
        <dsp:cNvPr id="0" name=""/>
        <dsp:cNvSpPr/>
      </dsp:nvSpPr>
      <dsp:spPr>
        <a:xfrm>
          <a:off x="1712152" y="2152256"/>
          <a:ext cx="8351134" cy="750197"/>
        </a:xfrm>
        <a:custGeom>
          <a:avLst/>
          <a:gdLst/>
          <a:ahLst/>
          <a:cxnLst/>
          <a:rect l="0" t="0" r="0" b="0"/>
          <a:pathLst>
            <a:path>
              <a:moveTo>
                <a:pt x="8351134" y="0"/>
              </a:moveTo>
              <a:lnTo>
                <a:pt x="8351134" y="392198"/>
              </a:lnTo>
              <a:lnTo>
                <a:pt x="0" y="392198"/>
              </a:lnTo>
              <a:lnTo>
                <a:pt x="0" y="750197"/>
              </a:lnTo>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678031" y="2523447"/>
        <a:ext cx="419377" cy="7815"/>
      </dsp:txXfrm>
    </dsp:sp>
    <dsp:sp modelId="{E045038A-508A-4DA9-980E-C3C9C3C2D6A5}">
      <dsp:nvSpPr>
        <dsp:cNvPr id="0" name=""/>
        <dsp:cNvSpPr/>
      </dsp:nvSpPr>
      <dsp:spPr>
        <a:xfrm>
          <a:off x="8365902" y="117194"/>
          <a:ext cx="3394769" cy="2036861"/>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6347" tIns="174610" rIns="166347" bIns="174610" numCol="1" spcCol="1270" anchor="t" anchorCtr="0">
          <a:noAutofit/>
        </a:bodyPr>
        <a:lstStyle/>
        <a:p>
          <a:pPr marL="0" lvl="0" indent="0" algn="l" defTabSz="533400">
            <a:lnSpc>
              <a:spcPct val="90000"/>
            </a:lnSpc>
            <a:spcBef>
              <a:spcPct val="0"/>
            </a:spcBef>
            <a:spcAft>
              <a:spcPct val="35000"/>
            </a:spcAft>
            <a:buNone/>
          </a:pPr>
          <a:r>
            <a:rPr lang="en-IN" sz="1200" b="1" kern="1200" dirty="0">
              <a:latin typeface="Calibri" panose="020F0502020204030204" pitchFamily="34" charset="0"/>
              <a:ea typeface="Calibri" panose="020F0502020204030204" pitchFamily="34" charset="0"/>
              <a:cs typeface="Calibri" panose="020F0502020204030204" pitchFamily="34" charset="0"/>
            </a:rPr>
            <a:t>Accuracy </a:t>
          </a:r>
          <a:endParaRPr lang="en-US" sz="1200" b="1" kern="1200" dirty="0">
            <a:latin typeface="Calibri" panose="020F0502020204030204" pitchFamily="34" charset="0"/>
            <a:ea typeface="Calibri" panose="020F0502020204030204" pitchFamily="34" charset="0"/>
            <a:cs typeface="Calibri" panose="020F0502020204030204" pitchFamily="34" charset="0"/>
          </a:endParaRPr>
        </a:p>
        <a:p>
          <a:pPr marL="114300" lvl="1" indent="-114300" algn="l" defTabSz="533400">
            <a:lnSpc>
              <a:spcPct val="90000"/>
            </a:lnSpc>
            <a:spcBef>
              <a:spcPct val="0"/>
            </a:spcBef>
            <a:spcAft>
              <a:spcPct val="15000"/>
            </a:spcAft>
            <a:buChar char="•"/>
          </a:pPr>
          <a:r>
            <a:rPr lang="en-IN" sz="1200" b="1" kern="1200" dirty="0">
              <a:latin typeface="Calibri" panose="020F0502020204030204" pitchFamily="34" charset="0"/>
              <a:ea typeface="Calibri" panose="020F0502020204030204" pitchFamily="34" charset="0"/>
              <a:cs typeface="Calibri" panose="020F0502020204030204" pitchFamily="34" charset="0"/>
            </a:rPr>
            <a:t>With a mean accuracy score of 5.4, GPT-4 achieved the greatest accuracy scores out of all the models, suggesting the most correct medical responses.</a:t>
          </a:r>
          <a:endParaRPr lang="en-US" sz="1200" b="1" kern="1200" dirty="0">
            <a:latin typeface="Calibri" panose="020F0502020204030204" pitchFamily="34" charset="0"/>
            <a:ea typeface="Calibri" panose="020F0502020204030204" pitchFamily="34" charset="0"/>
            <a:cs typeface="Calibri" panose="020F0502020204030204" pitchFamily="34" charset="0"/>
          </a:endParaRPr>
        </a:p>
        <a:p>
          <a:pPr marL="114300" lvl="1" indent="-114300" algn="l" defTabSz="533400">
            <a:lnSpc>
              <a:spcPct val="90000"/>
            </a:lnSpc>
            <a:spcBef>
              <a:spcPct val="0"/>
            </a:spcBef>
            <a:spcAft>
              <a:spcPct val="15000"/>
            </a:spcAft>
            <a:buChar char="•"/>
          </a:pPr>
          <a:r>
            <a:rPr lang="en-IN" sz="1200" b="1" kern="1200" dirty="0" err="1">
              <a:latin typeface="Calibri" panose="020F0502020204030204" pitchFamily="34" charset="0"/>
              <a:ea typeface="Calibri" panose="020F0502020204030204" pitchFamily="34" charset="0"/>
              <a:cs typeface="Calibri" panose="020F0502020204030204" pitchFamily="34" charset="0"/>
            </a:rPr>
            <a:t>Cohere's</a:t>
          </a:r>
          <a:r>
            <a:rPr lang="en-IN" sz="1200" b="1" kern="1200" dirty="0">
              <a:latin typeface="Calibri" panose="020F0502020204030204" pitchFamily="34" charset="0"/>
              <a:ea typeface="Calibri" panose="020F0502020204030204" pitchFamily="34" charset="0"/>
              <a:cs typeface="Calibri" panose="020F0502020204030204" pitchFamily="34" charset="0"/>
            </a:rPr>
            <a:t> accuracy was consistently poorer in every specialty.</a:t>
          </a:r>
          <a:endParaRPr lang="en-US" sz="1200" b="1" kern="1200" dirty="0">
            <a:latin typeface="Calibri" panose="020F0502020204030204" pitchFamily="34" charset="0"/>
            <a:ea typeface="Calibri" panose="020F0502020204030204" pitchFamily="34" charset="0"/>
            <a:cs typeface="Calibri" panose="020F0502020204030204" pitchFamily="34" charset="0"/>
          </a:endParaRPr>
        </a:p>
      </dsp:txBody>
      <dsp:txXfrm>
        <a:off x="8365902" y="117194"/>
        <a:ext cx="3394769" cy="2036861"/>
      </dsp:txXfrm>
    </dsp:sp>
    <dsp:sp modelId="{BF6771A9-0B1F-4CC1-880B-BC34886C861B}">
      <dsp:nvSpPr>
        <dsp:cNvPr id="0" name=""/>
        <dsp:cNvSpPr/>
      </dsp:nvSpPr>
      <dsp:spPr>
        <a:xfrm>
          <a:off x="3407737" y="3907564"/>
          <a:ext cx="750197" cy="91440"/>
        </a:xfrm>
        <a:custGeom>
          <a:avLst/>
          <a:gdLst/>
          <a:ahLst/>
          <a:cxnLst/>
          <a:rect l="0" t="0" r="0" b="0"/>
          <a:pathLst>
            <a:path>
              <a:moveTo>
                <a:pt x="0" y="45720"/>
              </a:moveTo>
              <a:lnTo>
                <a:pt x="750197" y="45720"/>
              </a:lnTo>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763316" y="3949376"/>
        <a:ext cx="39039" cy="7815"/>
      </dsp:txXfrm>
    </dsp:sp>
    <dsp:sp modelId="{9CEE36FF-CEF0-4374-907A-319BBC44C79A}">
      <dsp:nvSpPr>
        <dsp:cNvPr id="0" name=""/>
        <dsp:cNvSpPr/>
      </dsp:nvSpPr>
      <dsp:spPr>
        <a:xfrm>
          <a:off x="14767" y="2934853"/>
          <a:ext cx="3394769" cy="2036861"/>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6347" tIns="174610" rIns="166347" bIns="174610" numCol="1" spcCol="1270" anchor="t" anchorCtr="0">
          <a:noAutofit/>
        </a:bodyPr>
        <a:lstStyle/>
        <a:p>
          <a:pPr marL="0" lvl="0" indent="0" algn="l" defTabSz="533400">
            <a:lnSpc>
              <a:spcPct val="90000"/>
            </a:lnSpc>
            <a:spcBef>
              <a:spcPct val="0"/>
            </a:spcBef>
            <a:spcAft>
              <a:spcPct val="35000"/>
            </a:spcAft>
            <a:buNone/>
          </a:pPr>
          <a:r>
            <a:rPr lang="en-IN" sz="1200" b="1" kern="1200" dirty="0">
              <a:latin typeface="Calibri" panose="020F0502020204030204" pitchFamily="34" charset="0"/>
              <a:ea typeface="Calibri" panose="020F0502020204030204" pitchFamily="34" charset="0"/>
              <a:cs typeface="Calibri" panose="020F0502020204030204" pitchFamily="34" charset="0"/>
            </a:rPr>
            <a:t>Completeness </a:t>
          </a:r>
          <a:endParaRPr lang="en-US" sz="1200" b="1" kern="1200" dirty="0">
            <a:latin typeface="Calibri" panose="020F0502020204030204" pitchFamily="34" charset="0"/>
            <a:ea typeface="Calibri" panose="020F0502020204030204" pitchFamily="34" charset="0"/>
            <a:cs typeface="Calibri" panose="020F0502020204030204" pitchFamily="34" charset="0"/>
          </a:endParaRPr>
        </a:p>
        <a:p>
          <a:pPr marL="114300" lvl="1" indent="-114300" algn="l" defTabSz="533400">
            <a:lnSpc>
              <a:spcPct val="90000"/>
            </a:lnSpc>
            <a:spcBef>
              <a:spcPct val="0"/>
            </a:spcBef>
            <a:spcAft>
              <a:spcPct val="15000"/>
            </a:spcAft>
            <a:buChar char="•"/>
          </a:pPr>
          <a:r>
            <a:rPr lang="en-IN" sz="1200" b="1" kern="1200" dirty="0">
              <a:latin typeface="Calibri" panose="020F0502020204030204" pitchFamily="34" charset="0"/>
              <a:ea typeface="Calibri" panose="020F0502020204030204" pitchFamily="34" charset="0"/>
              <a:cs typeface="Calibri" panose="020F0502020204030204" pitchFamily="34" charset="0"/>
            </a:rPr>
            <a:t>With mean scores of 2.6, both GPT-4 and Anthropic demonstrated a high level of completeness in their medical responses.</a:t>
          </a:r>
          <a:endParaRPr lang="en-US" sz="1200" b="1" kern="1200" dirty="0">
            <a:latin typeface="Calibri" panose="020F0502020204030204" pitchFamily="34" charset="0"/>
            <a:ea typeface="Calibri" panose="020F0502020204030204" pitchFamily="34" charset="0"/>
            <a:cs typeface="Calibri" panose="020F0502020204030204" pitchFamily="34" charset="0"/>
          </a:endParaRPr>
        </a:p>
        <a:p>
          <a:pPr marL="114300" lvl="1" indent="-114300" algn="l" defTabSz="533400">
            <a:lnSpc>
              <a:spcPct val="90000"/>
            </a:lnSpc>
            <a:spcBef>
              <a:spcPct val="0"/>
            </a:spcBef>
            <a:spcAft>
              <a:spcPct val="15000"/>
            </a:spcAft>
            <a:buChar char="•"/>
          </a:pPr>
          <a:r>
            <a:rPr lang="en-IN" sz="1200" b="1" kern="1200" dirty="0" err="1">
              <a:latin typeface="Calibri" panose="020F0502020204030204" pitchFamily="34" charset="0"/>
              <a:ea typeface="Calibri" panose="020F0502020204030204" pitchFamily="34" charset="0"/>
              <a:cs typeface="Calibri" panose="020F0502020204030204" pitchFamily="34" charset="0"/>
            </a:rPr>
            <a:t>Cohere's</a:t>
          </a:r>
          <a:r>
            <a:rPr lang="en-IN" sz="1200" b="1" kern="1200" dirty="0">
              <a:latin typeface="Calibri" panose="020F0502020204030204" pitchFamily="34" charset="0"/>
              <a:ea typeface="Calibri" panose="020F0502020204030204" pitchFamily="34" charset="0"/>
              <a:cs typeface="Calibri" panose="020F0502020204030204" pitchFamily="34" charset="0"/>
            </a:rPr>
            <a:t> mean completeness score was 1.7, which was lower than the others.</a:t>
          </a:r>
          <a:endParaRPr lang="en-US" sz="1200" b="1" kern="1200" dirty="0">
            <a:latin typeface="Calibri" panose="020F0502020204030204" pitchFamily="34" charset="0"/>
            <a:ea typeface="Calibri" panose="020F0502020204030204" pitchFamily="34" charset="0"/>
            <a:cs typeface="Calibri" panose="020F0502020204030204" pitchFamily="34" charset="0"/>
          </a:endParaRPr>
        </a:p>
      </dsp:txBody>
      <dsp:txXfrm>
        <a:off x="14767" y="2934853"/>
        <a:ext cx="3394769" cy="2036861"/>
      </dsp:txXfrm>
    </dsp:sp>
    <dsp:sp modelId="{E3675DB0-DBBD-406B-864A-DF5AFD5DEB51}">
      <dsp:nvSpPr>
        <dsp:cNvPr id="0" name=""/>
        <dsp:cNvSpPr/>
      </dsp:nvSpPr>
      <dsp:spPr>
        <a:xfrm>
          <a:off x="7583304" y="3907564"/>
          <a:ext cx="750197" cy="91440"/>
        </a:xfrm>
        <a:custGeom>
          <a:avLst/>
          <a:gdLst/>
          <a:ahLst/>
          <a:cxnLst/>
          <a:rect l="0" t="0" r="0" b="0"/>
          <a:pathLst>
            <a:path>
              <a:moveTo>
                <a:pt x="0" y="45720"/>
              </a:moveTo>
              <a:lnTo>
                <a:pt x="750197" y="45720"/>
              </a:lnTo>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938883" y="3949376"/>
        <a:ext cx="39039" cy="7815"/>
      </dsp:txXfrm>
    </dsp:sp>
    <dsp:sp modelId="{2DEDAFEF-0EAD-4ABC-B041-05016E5198E5}">
      <dsp:nvSpPr>
        <dsp:cNvPr id="0" name=""/>
        <dsp:cNvSpPr/>
      </dsp:nvSpPr>
      <dsp:spPr>
        <a:xfrm>
          <a:off x="4190335" y="2934853"/>
          <a:ext cx="3394769" cy="2036861"/>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6347" tIns="174610" rIns="166347" bIns="174610" numCol="1" spcCol="1270" anchor="t" anchorCtr="0">
          <a:noAutofit/>
        </a:bodyPr>
        <a:lstStyle/>
        <a:p>
          <a:pPr marL="0" lvl="0" indent="0" algn="l" defTabSz="533400">
            <a:lnSpc>
              <a:spcPct val="90000"/>
            </a:lnSpc>
            <a:spcBef>
              <a:spcPct val="0"/>
            </a:spcBef>
            <a:spcAft>
              <a:spcPct val="35000"/>
            </a:spcAft>
            <a:buNone/>
          </a:pPr>
          <a:r>
            <a:rPr lang="en-IN" sz="1200" b="1" kern="1200" dirty="0">
              <a:latin typeface="+mn-lt"/>
              <a:cs typeface="Arial" panose="020B0604020202020204" pitchFamily="34" charset="0"/>
            </a:rPr>
            <a:t>Satisfaction</a:t>
          </a:r>
          <a:endParaRPr lang="en-US" sz="1200" b="1" kern="1200" dirty="0">
            <a:latin typeface="+mn-lt"/>
            <a:cs typeface="Arial" panose="020B0604020202020204" pitchFamily="34" charset="0"/>
          </a:endParaRPr>
        </a:p>
        <a:p>
          <a:pPr marL="114300" lvl="1" indent="-114300" algn="l" defTabSz="533400">
            <a:lnSpc>
              <a:spcPct val="90000"/>
            </a:lnSpc>
            <a:spcBef>
              <a:spcPct val="0"/>
            </a:spcBef>
            <a:spcAft>
              <a:spcPct val="15000"/>
            </a:spcAft>
            <a:buChar char="•"/>
          </a:pPr>
          <a:r>
            <a:rPr lang="en-IN" sz="1200" b="1" kern="1200" dirty="0">
              <a:latin typeface="+mn-lt"/>
              <a:cs typeface="Arial" panose="020B0604020202020204" pitchFamily="34" charset="0"/>
            </a:rPr>
            <a:t>A Likert scale was implemented to assess levels of satisfaction, and GPT-4 once more received the highest score, indicating higher levels of satisfaction among the </a:t>
          </a:r>
          <a:r>
            <a:rPr lang="en-IN" sz="1200" b="1" kern="1200">
              <a:latin typeface="+mn-lt"/>
              <a:cs typeface="Arial" panose="020B0604020202020204" pitchFamily="34" charset="0"/>
            </a:rPr>
            <a:t>medical professional.</a:t>
          </a:r>
          <a:endParaRPr lang="en-US" sz="1200" b="1" kern="1200" dirty="0">
            <a:latin typeface="+mn-lt"/>
            <a:cs typeface="Arial" panose="020B0604020202020204" pitchFamily="34" charset="0"/>
          </a:endParaRPr>
        </a:p>
        <a:p>
          <a:pPr marL="114300" lvl="1" indent="-114300" algn="l" defTabSz="533400">
            <a:lnSpc>
              <a:spcPct val="90000"/>
            </a:lnSpc>
            <a:spcBef>
              <a:spcPct val="0"/>
            </a:spcBef>
            <a:spcAft>
              <a:spcPct val="15000"/>
            </a:spcAft>
            <a:buChar char="•"/>
          </a:pPr>
          <a:r>
            <a:rPr lang="en-IN" sz="1200" b="1" kern="1200" dirty="0">
              <a:latin typeface="+mn-lt"/>
              <a:cs typeface="Arial" panose="020B0604020202020204" pitchFamily="34" charset="0"/>
            </a:rPr>
            <a:t>Anthropic came in second, however, it was noticed that its responses were longer.</a:t>
          </a:r>
          <a:endParaRPr lang="en-US" sz="1200" b="1" kern="1200" dirty="0">
            <a:latin typeface="+mn-lt"/>
            <a:cs typeface="Arial" panose="020B0604020202020204" pitchFamily="34" charset="0"/>
          </a:endParaRPr>
        </a:p>
        <a:p>
          <a:pPr marL="114300" lvl="1" indent="-114300" algn="l" defTabSz="533400">
            <a:lnSpc>
              <a:spcPct val="90000"/>
            </a:lnSpc>
            <a:spcBef>
              <a:spcPct val="0"/>
            </a:spcBef>
            <a:spcAft>
              <a:spcPct val="15000"/>
            </a:spcAft>
            <a:buChar char="•"/>
          </a:pPr>
          <a:r>
            <a:rPr lang="en-US" sz="1200" b="1" kern="1200" dirty="0">
              <a:latin typeface="+mn-lt"/>
              <a:cs typeface="Arial" panose="020B0604020202020204" pitchFamily="34" charset="0"/>
            </a:rPr>
            <a:t>Satisfaction scoring is also depended on the accuracy and completeness.</a:t>
          </a:r>
        </a:p>
      </dsp:txBody>
      <dsp:txXfrm>
        <a:off x="4190335" y="2934853"/>
        <a:ext cx="3394769" cy="2036861"/>
      </dsp:txXfrm>
    </dsp:sp>
    <dsp:sp modelId="{6E263BC2-70BD-478A-B1E3-A969B52EC45E}">
      <dsp:nvSpPr>
        <dsp:cNvPr id="0" name=""/>
        <dsp:cNvSpPr/>
      </dsp:nvSpPr>
      <dsp:spPr>
        <a:xfrm>
          <a:off x="8365902" y="2934853"/>
          <a:ext cx="3394769" cy="2036861"/>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6347" tIns="174610" rIns="166347" bIns="174610" numCol="1" spcCol="1270" anchor="ctr" anchorCtr="0">
          <a:noAutofit/>
        </a:bodyPr>
        <a:lstStyle/>
        <a:p>
          <a:pPr marL="0" lvl="0" indent="0" algn="ctr" defTabSz="577850">
            <a:lnSpc>
              <a:spcPct val="90000"/>
            </a:lnSpc>
            <a:spcBef>
              <a:spcPct val="0"/>
            </a:spcBef>
            <a:spcAft>
              <a:spcPct val="35000"/>
            </a:spcAft>
            <a:buNone/>
          </a:pPr>
          <a:r>
            <a:rPr lang="en-IN" sz="1300" b="1" kern="1200" dirty="0">
              <a:latin typeface="+mn-lt"/>
              <a:cs typeface="Arial" panose="020B0604020202020204" pitchFamily="34" charset="0"/>
            </a:rPr>
            <a:t>Word Count</a:t>
          </a:r>
        </a:p>
        <a:p>
          <a:pPr marL="0" lvl="0" indent="0" algn="ctr" defTabSz="577850">
            <a:lnSpc>
              <a:spcPct val="90000"/>
            </a:lnSpc>
            <a:spcBef>
              <a:spcPct val="0"/>
            </a:spcBef>
            <a:spcAft>
              <a:spcPct val="35000"/>
            </a:spcAft>
            <a:buNone/>
          </a:pPr>
          <a:r>
            <a:rPr lang="en-IN" sz="1300" b="1" kern="1200" dirty="0">
              <a:latin typeface="+mn-lt"/>
            </a:rPr>
            <a:t>People's descriptions were longer and sometimes more detailed when they talked about things as if they were human, but they also used too many words. GPT-4 managed to give complete answers while still being brief and to the point.</a:t>
          </a:r>
          <a:r>
            <a:rPr lang="en-IN" sz="1300" b="1" kern="1200" dirty="0">
              <a:latin typeface="+mn-lt"/>
              <a:cs typeface="Arial" panose="020B0604020202020204" pitchFamily="34" charset="0"/>
            </a:rPr>
            <a:t> </a:t>
          </a:r>
        </a:p>
        <a:p>
          <a:pPr marL="0" lvl="0" indent="0" algn="ctr" defTabSz="577850">
            <a:lnSpc>
              <a:spcPct val="90000"/>
            </a:lnSpc>
            <a:spcBef>
              <a:spcPct val="0"/>
            </a:spcBef>
            <a:spcAft>
              <a:spcPct val="35000"/>
            </a:spcAft>
            <a:buNone/>
          </a:pPr>
          <a:endParaRPr lang="en-US" sz="1300" kern="1200" dirty="0">
            <a:latin typeface="Arial" panose="020B0604020202020204" pitchFamily="34" charset="0"/>
            <a:cs typeface="Arial" panose="020B0604020202020204" pitchFamily="34" charset="0"/>
          </a:endParaRPr>
        </a:p>
      </dsp:txBody>
      <dsp:txXfrm>
        <a:off x="8365902" y="2934853"/>
        <a:ext cx="3394769" cy="2036861"/>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3A1C593-65D0-4073-BCC9-577B9352EA97}" type="datetimeFigureOut">
              <a:rPr lang="en-US" smtClean="0"/>
              <a:t>6/30/2024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40012493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6/30/2024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6825600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6/30/2024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34352867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6/30/2024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140206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A1C593-65D0-4073-BCC9-577B9352EA97}" type="datetimeFigureOut">
              <a:rPr lang="en-US" smtClean="0"/>
              <a:t>6/30/2024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19655473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A1C593-65D0-4073-BCC9-577B9352EA97}" type="datetimeFigureOut">
              <a:rPr lang="en-US" smtClean="0"/>
              <a:t>6/30/2024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2375149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A1C593-65D0-4073-BCC9-577B9352EA97}" type="datetimeFigureOut">
              <a:rPr lang="en-US" smtClean="0"/>
              <a:t>6/30/2024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412943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A1C593-65D0-4073-BCC9-577B9352EA97}" type="datetimeFigureOut">
              <a:rPr lang="en-US" smtClean="0"/>
              <a:t>6/30/2024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35580844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t>6/30/2024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24540631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6/30/2024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33005379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6/30/2024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585876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t>6/30/2024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t>‹#›</a:t>
            </a:fld>
            <a:endParaRPr lang="en-US"/>
          </a:p>
        </p:txBody>
      </p:sp>
    </p:spTree>
    <p:extLst>
      <p:ext uri="{BB962C8B-B14F-4D97-AF65-F5344CB8AC3E}">
        <p14:creationId xmlns:p14="http://schemas.microsoft.com/office/powerpoint/2010/main" val="35973008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sciencedirect.com/science/article/pii/S266734522300024X" TargetMode="External"/><Relationship Id="rId2" Type="http://schemas.openxmlformats.org/officeDocument/2006/relationships/hyperlink" Target="https://assets.researchsquare.com/files/rs-2566942/v1/5c64b009-ab48-47a7-bd66-afc5c46d97af.pdf?c=1677623849" TargetMode="Externa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hyperlink" Target="https://www.jmir.org/2023/1/e51580/" TargetMode="External"/><Relationship Id="rId4" Type="http://schemas.openxmlformats.org/officeDocument/2006/relationships/hyperlink" Target="https://dev.to/mindsdb/navigating-the-llm-landscape-a-comparative-analysis-of-leading-large-language-models-1ocn?comments_sort=oldest"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png"/><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docs.google.com/spreadsheets/d/1wXizjZZBgDfWXN5tg27GOLuj5xZlno-IPq4s2_bTNgc/edit#gid=0" TargetMode="Externa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3" name="Rectangle 82">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B9A1D9BC-1455-4308-9ABD-A3F8EDB67A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6068" y="320442"/>
            <a:ext cx="6572492" cy="6212748"/>
          </a:xfrm>
          <a:custGeom>
            <a:avLst/>
            <a:gdLst>
              <a:gd name="connsiteX0" fmla="*/ 0 w 6572492"/>
              <a:gd name="connsiteY0" fmla="*/ 0 h 6212748"/>
              <a:gd name="connsiteX1" fmla="*/ 2248593 w 6572492"/>
              <a:gd name="connsiteY1" fmla="*/ 0 h 6212748"/>
              <a:gd name="connsiteX2" fmla="*/ 2694770 w 6572492"/>
              <a:gd name="connsiteY2" fmla="*/ 0 h 6212748"/>
              <a:gd name="connsiteX3" fmla="*/ 2991094 w 6572492"/>
              <a:gd name="connsiteY3" fmla="*/ 0 h 6212748"/>
              <a:gd name="connsiteX4" fmla="*/ 6572492 w 6572492"/>
              <a:gd name="connsiteY4" fmla="*/ 0 h 6212748"/>
              <a:gd name="connsiteX5" fmla="*/ 6572492 w 6572492"/>
              <a:gd name="connsiteY5" fmla="*/ 2864954 h 6212748"/>
              <a:gd name="connsiteX6" fmla="*/ 3129047 w 6572492"/>
              <a:gd name="connsiteY6" fmla="*/ 6212748 h 6212748"/>
              <a:gd name="connsiteX7" fmla="*/ 2694770 w 6572492"/>
              <a:gd name="connsiteY7" fmla="*/ 6212748 h 6212748"/>
              <a:gd name="connsiteX8" fmla="*/ 2248593 w 6572492"/>
              <a:gd name="connsiteY8" fmla="*/ 6212748 h 6212748"/>
              <a:gd name="connsiteX9" fmla="*/ 0 w 6572492"/>
              <a:gd name="connsiteY9" fmla="*/ 6212748 h 621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72492" h="6212748">
                <a:moveTo>
                  <a:pt x="0" y="0"/>
                </a:moveTo>
                <a:lnTo>
                  <a:pt x="2248593" y="0"/>
                </a:lnTo>
                <a:lnTo>
                  <a:pt x="2694770" y="0"/>
                </a:lnTo>
                <a:lnTo>
                  <a:pt x="2991094" y="0"/>
                </a:lnTo>
                <a:lnTo>
                  <a:pt x="6572492" y="0"/>
                </a:lnTo>
                <a:lnTo>
                  <a:pt x="6572492" y="2864954"/>
                </a:lnTo>
                <a:lnTo>
                  <a:pt x="3129047" y="6212748"/>
                </a:lnTo>
                <a:lnTo>
                  <a:pt x="2694770" y="6212748"/>
                </a:lnTo>
                <a:lnTo>
                  <a:pt x="2248593"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Right Triangle 86">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Rectangle 88">
            <a:extLst>
              <a:ext uri="{FF2B5EF4-FFF2-40B4-BE49-F238E27FC236}">
                <a16:creationId xmlns:a16="http://schemas.microsoft.com/office/drawing/2014/main" id="{4A62647B-1222-407C-8740-5A497612B1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5775961" y="962526"/>
            <a:ext cx="5384800" cy="3210689"/>
          </a:xfrm>
        </p:spPr>
        <p:txBody>
          <a:bodyPr anchor="b">
            <a:normAutofit/>
          </a:bodyPr>
          <a:lstStyle/>
          <a:p>
            <a:pPr algn="l"/>
            <a:r>
              <a:rPr lang="en-IN" sz="3400" kern="100">
                <a:effectLst/>
                <a:latin typeface="Arial" panose="020B0604020202020204" pitchFamily="34" charset="0"/>
                <a:ea typeface="Aptos" panose="020B0004020202020204" pitchFamily="34" charset="0"/>
                <a:cs typeface="Arial" panose="020B0604020202020204" pitchFamily="34" charset="0"/>
              </a:rPr>
              <a:t>A Comparative Study: Evaluating the Large Language Model (LLM) for AI-generated medical response</a:t>
            </a:r>
            <a:br>
              <a:rPr lang="en-IN" sz="3400" kern="100">
                <a:effectLst/>
                <a:latin typeface="Aptos" panose="020B0004020202020204" pitchFamily="34" charset="0"/>
                <a:ea typeface="Aptos" panose="020B0004020202020204" pitchFamily="34" charset="0"/>
                <a:cs typeface="Times New Roman" panose="02020603050405020304" pitchFamily="18" charset="0"/>
              </a:rPr>
            </a:br>
            <a:endParaRPr lang="en-US" sz="3400"/>
          </a:p>
        </p:txBody>
      </p:sp>
      <p:sp>
        <p:nvSpPr>
          <p:cNvPr id="3" name="Subtitle 2"/>
          <p:cNvSpPr>
            <a:spLocks noGrp="1"/>
          </p:cNvSpPr>
          <p:nvPr>
            <p:ph type="subTitle" idx="1"/>
          </p:nvPr>
        </p:nvSpPr>
        <p:spPr>
          <a:xfrm>
            <a:off x="5775960" y="4173216"/>
            <a:ext cx="4241800" cy="1191264"/>
          </a:xfrm>
        </p:spPr>
        <p:txBody>
          <a:bodyPr anchor="t">
            <a:normAutofit fontScale="92500" lnSpcReduction="20000"/>
          </a:bodyPr>
          <a:lstStyle/>
          <a:p>
            <a:pPr algn="l"/>
            <a:r>
              <a:rPr lang="en-US" sz="1700" b="1" dirty="0">
                <a:latin typeface="Arial" panose="020B0604020202020204" pitchFamily="34" charset="0"/>
                <a:cs typeface="Arial" panose="020B0604020202020204" pitchFamily="34" charset="0"/>
              </a:rPr>
              <a:t>Presented By- </a:t>
            </a:r>
            <a:r>
              <a:rPr lang="en-US" sz="1700" dirty="0">
                <a:latin typeface="Arial" panose="020B0604020202020204" pitchFamily="34" charset="0"/>
                <a:cs typeface="Arial" panose="020B0604020202020204" pitchFamily="34" charset="0"/>
              </a:rPr>
              <a:t>Dr. Aayushi Singh </a:t>
            </a:r>
          </a:p>
          <a:p>
            <a:pPr algn="l"/>
            <a:r>
              <a:rPr lang="en-US" sz="1700" b="1" dirty="0">
                <a:latin typeface="Arial" panose="020B0604020202020204" pitchFamily="34" charset="0"/>
                <a:cs typeface="Arial" panose="020B0604020202020204" pitchFamily="34" charset="0"/>
              </a:rPr>
              <a:t>Mentor</a:t>
            </a:r>
            <a:r>
              <a:rPr lang="en-US" sz="1700" dirty="0">
                <a:latin typeface="Arial" panose="020B0604020202020204" pitchFamily="34" charset="0"/>
                <a:cs typeface="Arial" panose="020B0604020202020204" pitchFamily="34" charset="0"/>
              </a:rPr>
              <a:t>- </a:t>
            </a:r>
            <a:r>
              <a:rPr lang="en-IN" sz="1700" kern="0" dirty="0">
                <a:effectLst/>
                <a:latin typeface="Arial" panose="020B0604020202020204" pitchFamily="34" charset="0"/>
                <a:ea typeface="Times New Roman" panose="02020603050405020304" pitchFamily="18" charset="0"/>
                <a:cs typeface="Arial" panose="020B0604020202020204" pitchFamily="34" charset="0"/>
              </a:rPr>
              <a:t>Dr. Divya Aggarwal</a:t>
            </a:r>
          </a:p>
          <a:p>
            <a:pPr algn="l"/>
            <a:r>
              <a:rPr lang="en-IN" sz="1700" b="1" kern="0" dirty="0">
                <a:effectLst/>
                <a:latin typeface="Arial" panose="020B0604020202020204" pitchFamily="34" charset="0"/>
                <a:ea typeface="Times New Roman" panose="02020603050405020304" pitchFamily="18" charset="0"/>
                <a:cs typeface="Arial" panose="020B0604020202020204" pitchFamily="34" charset="0"/>
              </a:rPr>
              <a:t>Organization</a:t>
            </a:r>
            <a:r>
              <a:rPr lang="en-IN" sz="1700" kern="0" dirty="0">
                <a:effectLst/>
                <a:latin typeface="Arial" panose="020B0604020202020204" pitchFamily="34" charset="0"/>
                <a:ea typeface="Times New Roman" panose="02020603050405020304" pitchFamily="18" charset="0"/>
                <a:cs typeface="Arial" panose="020B0604020202020204" pitchFamily="34" charset="0"/>
              </a:rPr>
              <a:t>- Jivi.ai</a:t>
            </a:r>
          </a:p>
          <a:p>
            <a:pPr algn="l"/>
            <a:r>
              <a:rPr lang="en-IN" sz="1700" b="1" kern="0" dirty="0">
                <a:latin typeface="Arial" panose="020B0604020202020204" pitchFamily="34" charset="0"/>
                <a:cs typeface="Arial" panose="020B0604020202020204" pitchFamily="34" charset="0"/>
              </a:rPr>
              <a:t>Batch 2022-2024 </a:t>
            </a:r>
            <a:r>
              <a:rPr lang="en-US" sz="1700" dirty="0">
                <a:latin typeface="Arial" panose="020B0604020202020204" pitchFamily="34" charset="0"/>
                <a:cs typeface="Arial" panose="020B0604020202020204" pitchFamily="34" charset="0"/>
              </a:rPr>
              <a:t>(PG/22/002)</a:t>
            </a:r>
          </a:p>
          <a:p>
            <a:pPr algn="l"/>
            <a:endParaRPr lang="en-US" sz="170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DFAD8E1B-8489-CF93-4D8D-CC139D809A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7953" y="885932"/>
            <a:ext cx="2940162" cy="1493051"/>
          </a:xfrm>
          <a:prstGeom prst="rect">
            <a:avLst/>
          </a:prstGeom>
        </p:spPr>
      </p:pic>
      <p:pic>
        <p:nvPicPr>
          <p:cNvPr id="5" name="Picture 4">
            <a:extLst>
              <a:ext uri="{FF2B5EF4-FFF2-40B4-BE49-F238E27FC236}">
                <a16:creationId xmlns:a16="http://schemas.microsoft.com/office/drawing/2014/main" id="{0497D5B3-5BCE-BED3-974D-2E05BF40B80A}"/>
              </a:ext>
            </a:extLst>
          </p:cNvPr>
          <p:cNvPicPr>
            <a:picLocks noChangeAspect="1"/>
          </p:cNvPicPr>
          <p:nvPr/>
        </p:nvPicPr>
        <p:blipFill rotWithShape="1">
          <a:blip r:embed="rId3"/>
          <a:srcRect t="20213"/>
          <a:stretch/>
        </p:blipFill>
        <p:spPr>
          <a:xfrm>
            <a:off x="780195" y="2690621"/>
            <a:ext cx="3508165" cy="1973337"/>
          </a:xfrm>
          <a:prstGeom prst="rect">
            <a:avLst/>
          </a:prstGeom>
        </p:spPr>
      </p:pic>
      <p:pic>
        <p:nvPicPr>
          <p:cNvPr id="8" name="Picture 7" descr="A logo with a white cross&#10;&#10;Description automatically generated">
            <a:extLst>
              <a:ext uri="{FF2B5EF4-FFF2-40B4-BE49-F238E27FC236}">
                <a16:creationId xmlns:a16="http://schemas.microsoft.com/office/drawing/2014/main" id="{076E852E-80EC-2DCD-9645-BCC2BD445A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97808" y="5222269"/>
            <a:ext cx="1782906" cy="925305"/>
          </a:xfrm>
          <a:prstGeom prst="rect">
            <a:avLst/>
          </a:prstGeom>
        </p:spPr>
      </p:pic>
    </p:spTree>
    <p:extLst>
      <p:ext uri="{BB962C8B-B14F-4D97-AF65-F5344CB8AC3E}">
        <p14:creationId xmlns:p14="http://schemas.microsoft.com/office/powerpoint/2010/main" val="3072013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mph" presetSubtype="2" fill="hold" grpId="0" nodeType="withEffect">
                                  <p:stCondLst>
                                    <p:cond delay="1000"/>
                                  </p:stCondLst>
                                  <p:childTnLst>
                                    <p:animClr clrSpc="rgb" dir="cw">
                                      <p:cBhvr>
                                        <p:cTn id="6" dur="2000" fill="hold"/>
                                        <p:tgtEl>
                                          <p:spTgt spid="2"/>
                                        </p:tgtEl>
                                        <p:attrNameLst>
                                          <p:attrName>stroke.color</p:attrName>
                                        </p:attrNameLst>
                                      </p:cBhvr>
                                      <p:to>
                                        <a:schemeClr val="accent2"/>
                                      </p:to>
                                    </p:animClr>
                                    <p:set>
                                      <p:cBhvr>
                                        <p:cTn id="7" dur="2000" fill="hold"/>
                                        <p:tgtEl>
                                          <p:spTgt spid="2"/>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42D91A80-424C-43FF-B36B-58B851DC5E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E919592F-BDD3-0976-F487-561E2A1EA2C1}"/>
              </a:ext>
            </a:extLst>
          </p:cNvPr>
          <p:cNvSpPr txBox="1"/>
          <p:nvPr/>
        </p:nvSpPr>
        <p:spPr>
          <a:xfrm>
            <a:off x="9267909" y="2023110"/>
            <a:ext cx="2469624" cy="2846070"/>
          </a:xfrm>
          <a:prstGeom prst="rect">
            <a:avLst/>
          </a:prstGeom>
        </p:spPr>
        <p:txBody>
          <a:bodyPr vert="horz" lIns="91440" tIns="45720" rIns="91440" bIns="45720" rtlCol="0" anchor="ctr">
            <a:normAutofit/>
          </a:bodyPr>
          <a:lstStyle/>
          <a:p>
            <a:pPr>
              <a:lnSpc>
                <a:spcPct val="90000"/>
              </a:lnSpc>
              <a:spcBef>
                <a:spcPct val="0"/>
              </a:spcBef>
              <a:spcAft>
                <a:spcPts val="800"/>
              </a:spcAft>
            </a:pPr>
            <a:r>
              <a:rPr lang="en-US" sz="1600" dirty="0">
                <a:effectLst/>
                <a:latin typeface="Arial" panose="020B0604020202020204" pitchFamily="34" charset="0"/>
                <a:ea typeface="+mj-ea"/>
                <a:cs typeface="Arial" panose="020B0604020202020204" pitchFamily="34" charset="0"/>
              </a:rPr>
              <a:t>In Urology, Obstetrics, and Gynaecology the large language models-Anthropic has surpassed the other models.</a:t>
            </a:r>
          </a:p>
          <a:p>
            <a:pPr>
              <a:lnSpc>
                <a:spcPct val="90000"/>
              </a:lnSpc>
              <a:spcBef>
                <a:spcPct val="0"/>
              </a:spcBef>
              <a:spcAft>
                <a:spcPts val="800"/>
              </a:spcAft>
            </a:pPr>
            <a:r>
              <a:rPr lang="en-US" sz="1600" dirty="0">
                <a:effectLst/>
                <a:latin typeface="Arial" panose="020B0604020202020204" pitchFamily="34" charset="0"/>
                <a:ea typeface="+mj-ea"/>
                <a:cs typeface="Arial" panose="020B0604020202020204" pitchFamily="34" charset="0"/>
              </a:rPr>
              <a:t>Obstetrics and Gynaecology: </a:t>
            </a:r>
          </a:p>
        </p:txBody>
      </p:sp>
      <p:sp>
        <p:nvSpPr>
          <p:cNvPr id="39" name="Rectangle 38">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433973" y="-827233"/>
            <a:ext cx="1715478" cy="85834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2085" y="664308"/>
            <a:ext cx="8082632" cy="560034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graph of different colored bars">
            <a:extLst>
              <a:ext uri="{FF2B5EF4-FFF2-40B4-BE49-F238E27FC236}">
                <a16:creationId xmlns:a16="http://schemas.microsoft.com/office/drawing/2014/main" id="{2F71A7E9-B9BA-09EA-5C9F-45B8E05730C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561862" y="983418"/>
            <a:ext cx="3703320" cy="2323833"/>
          </a:xfrm>
          <a:prstGeom prst="rect">
            <a:avLst/>
          </a:prstGeom>
          <a:scene3d>
            <a:camera prst="orthographicFront"/>
            <a:lightRig rig="contrasting" dir="t">
              <a:rot lat="0" lon="0" rev="4200000"/>
            </a:lightRig>
          </a:scene3d>
          <a:sp3d prstMaterial="plastic">
            <a:bevelT w="381000" h="114300" prst="relaxedInset"/>
            <a:contourClr>
              <a:srgbClr val="969696"/>
            </a:contourClr>
          </a:sp3d>
        </p:spPr>
      </p:pic>
      <p:pic>
        <p:nvPicPr>
          <p:cNvPr id="7" name="Picture 6" descr="A graph of different colored bars&#10;&#10;Description automatically generated">
            <a:extLst>
              <a:ext uri="{FF2B5EF4-FFF2-40B4-BE49-F238E27FC236}">
                <a16:creationId xmlns:a16="http://schemas.microsoft.com/office/drawing/2014/main" id="{90C56962-5848-D488-EC02-D8F7DA99156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4424454" y="1006564"/>
            <a:ext cx="3703320" cy="2277541"/>
          </a:xfrm>
          <a:prstGeom prst="rect">
            <a:avLst/>
          </a:prstGeom>
          <a:scene3d>
            <a:camera prst="orthographicFront"/>
            <a:lightRig rig="contrasting" dir="t">
              <a:rot lat="0" lon="0" rev="4200000"/>
            </a:lightRig>
          </a:scene3d>
          <a:sp3d prstMaterial="plastic">
            <a:bevelT w="381000" h="114300" prst="relaxedInset"/>
            <a:contourClr>
              <a:srgbClr val="969696"/>
            </a:contourClr>
          </a:sp3d>
        </p:spPr>
      </p:pic>
      <p:pic>
        <p:nvPicPr>
          <p:cNvPr id="6" name="Picture 5" descr="A graph of different colored bars&#10;&#10;Description automatically generated with medium confidence">
            <a:extLst>
              <a:ext uri="{FF2B5EF4-FFF2-40B4-BE49-F238E27FC236}">
                <a16:creationId xmlns:a16="http://schemas.microsoft.com/office/drawing/2014/main" id="{A182F5A4-968C-8454-925F-ED02F288501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556436" y="3679761"/>
            <a:ext cx="3703320" cy="2277541"/>
          </a:xfrm>
          <a:prstGeom prst="rect">
            <a:avLst/>
          </a:prstGeom>
          <a:scene3d>
            <a:camera prst="orthographicFront"/>
            <a:lightRig rig="contrasting" dir="t">
              <a:rot lat="0" lon="0" rev="4200000"/>
            </a:lightRig>
          </a:scene3d>
          <a:sp3d prstMaterial="plastic">
            <a:bevelT w="381000" h="114300" prst="relaxedInset"/>
            <a:contourClr>
              <a:srgbClr val="969696"/>
            </a:contourClr>
          </a:sp3d>
        </p:spPr>
      </p:pic>
      <p:pic>
        <p:nvPicPr>
          <p:cNvPr id="5" name="Picture 4">
            <a:extLst>
              <a:ext uri="{FF2B5EF4-FFF2-40B4-BE49-F238E27FC236}">
                <a16:creationId xmlns:a16="http://schemas.microsoft.com/office/drawing/2014/main" id="{ABAF8DB7-9898-0F54-D80E-FE246A521FC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bwMode="auto">
          <a:xfrm>
            <a:off x="4424454" y="3679762"/>
            <a:ext cx="3703320" cy="2277541"/>
          </a:xfrm>
          <a:prstGeom prst="rect">
            <a:avLst/>
          </a:prstGeom>
          <a:scene3d>
            <a:camera prst="orthographicFront"/>
            <a:lightRig rig="contrasting" dir="t">
              <a:rot lat="0" lon="0" rev="4200000"/>
            </a:lightRig>
          </a:scene3d>
          <a:sp3d prstMaterial="plastic">
            <a:bevelT w="381000" h="114300" prst="relaxedInset"/>
            <a:contourClr>
              <a:srgbClr val="969696"/>
            </a:contourClr>
          </a:sp3d>
        </p:spPr>
      </p:pic>
      <p:sp>
        <p:nvSpPr>
          <p:cNvPr id="43" name="Rectangle 42">
            <a:extLst>
              <a:ext uri="{FF2B5EF4-FFF2-40B4-BE49-F238E27FC236}">
                <a16:creationId xmlns:a16="http://schemas.microsoft.com/office/drawing/2014/main" id="{90F533E9-6690-41A8-A372-4C6C622D0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950447" y="3392097"/>
            <a:ext cx="1719072"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2FE82EC1-57C1-510A-0FF7-A23E8E369EF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31261"/>
            <a:ext cx="1415639" cy="718879"/>
          </a:xfrm>
          <a:prstGeom prst="rect">
            <a:avLst/>
          </a:prstGeom>
        </p:spPr>
      </p:pic>
    </p:spTree>
    <p:extLst>
      <p:ext uri="{BB962C8B-B14F-4D97-AF65-F5344CB8AC3E}">
        <p14:creationId xmlns:p14="http://schemas.microsoft.com/office/powerpoint/2010/main" val="27225429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4DA718D0-4865-4629-8134-44F68D41D5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5167ED7-6315-43AB-B1B6-C326D5FD8F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27" name="Rectangle 26">
              <a:extLst>
                <a:ext uri="{FF2B5EF4-FFF2-40B4-BE49-F238E27FC236}">
                  <a16:creationId xmlns:a16="http://schemas.microsoft.com/office/drawing/2014/main" id="{EF4D8839-FB03-487D-ACC8-8BFEDD4FE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0EF75023-9A3B-42FC-B704-61A8F7BEF4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Rectangle 28">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8673532-FBB8-238B-1813-87A681D1C21F}"/>
              </a:ext>
            </a:extLst>
          </p:cNvPr>
          <p:cNvSpPr>
            <a:spLocks noGrp="1"/>
          </p:cNvSpPr>
          <p:nvPr>
            <p:ph idx="1"/>
          </p:nvPr>
        </p:nvSpPr>
        <p:spPr>
          <a:xfrm>
            <a:off x="749300" y="1248988"/>
            <a:ext cx="10863172" cy="4834312"/>
          </a:xfrm>
        </p:spPr>
        <p:txBody>
          <a:bodyPr anchor="ctr">
            <a:normAutofit/>
          </a:bodyPr>
          <a:lstStyle/>
          <a:p>
            <a:r>
              <a:rPr lang="en-IN" sz="1400" kern="0" dirty="0">
                <a:effectLst/>
                <a:latin typeface="Arial" panose="020B0604020202020204" pitchFamily="34" charset="0"/>
                <a:ea typeface="Times New Roman" panose="02020603050405020304" pitchFamily="18" charset="0"/>
                <a:cs typeface="Arial" panose="020B0604020202020204" pitchFamily="34" charset="0"/>
              </a:rPr>
              <a:t>Also, Anthropic has shown equal accuracy scores to GPT 4 in some subjects but it has provided a higher average word count than GPT in those subjects.</a:t>
            </a:r>
            <a:endParaRPr lang="en-IN" sz="1400" kern="100" dirty="0">
              <a:effectLst/>
              <a:latin typeface="Arial" panose="020B0604020202020204" pitchFamily="34" charset="0"/>
              <a:ea typeface="Aptos" panose="020B0004020202020204" pitchFamily="34" charset="0"/>
              <a:cs typeface="Arial" panose="020B0604020202020204" pitchFamily="34" charset="0"/>
            </a:endParaRPr>
          </a:p>
          <a:p>
            <a:pPr>
              <a:spcAft>
                <a:spcPts val="800"/>
              </a:spcAft>
            </a:pPr>
            <a:r>
              <a:rPr lang="en-IN" sz="1400" kern="100" dirty="0">
                <a:effectLst/>
                <a:latin typeface="Arial" panose="020B0604020202020204" pitchFamily="34" charset="0"/>
                <a:ea typeface="Aptos" panose="020B0004020202020204" pitchFamily="34" charset="0"/>
                <a:cs typeface="Arial" panose="020B0604020202020204" pitchFamily="34" charset="0"/>
              </a:rPr>
              <a:t>From all the above-calculated results it has been concluded that GPT4 has overall performed better than Anthropic and Cohere in almost 16 specialties out of 18. Although, Anthropic has also generated accurate levels of medical responses and completeness in the answers due to more word count of the medical responses the comprehensive of the responses generated were more extended. </a:t>
            </a:r>
          </a:p>
          <a:p>
            <a:pPr>
              <a:spcAft>
                <a:spcPts val="800"/>
              </a:spcAft>
            </a:pPr>
            <a:r>
              <a:rPr lang="en-IN" sz="1400" kern="100" dirty="0">
                <a:latin typeface="Arial" panose="020B0604020202020204" pitchFamily="34" charset="0"/>
                <a:ea typeface="Aptos" panose="020B0004020202020204" pitchFamily="34" charset="0"/>
                <a:cs typeface="Arial" panose="020B0604020202020204" pitchFamily="34" charset="0"/>
              </a:rPr>
              <a:t>Satisfaction scoring depends on accuracy and completeness as the number increases the satisfaction rating for the user will be increased.</a:t>
            </a:r>
          </a:p>
          <a:p>
            <a:pPr>
              <a:spcAft>
                <a:spcPts val="800"/>
              </a:spcAft>
            </a:pPr>
            <a:r>
              <a:rPr lang="en-IN" sz="1400" kern="100" dirty="0">
                <a:latin typeface="Arial" panose="020B0604020202020204" pitchFamily="34" charset="0"/>
                <a:ea typeface="Aptos" panose="020B0004020202020204" pitchFamily="34" charset="0"/>
                <a:cs typeface="Arial" panose="020B0604020202020204" pitchFamily="34" charset="0"/>
              </a:rPr>
              <a:t>The average word count a person can read silently is 238 words per minute according to (</a:t>
            </a:r>
            <a:r>
              <a:rPr lang="en-US" sz="1400" b="0" i="0" dirty="0">
                <a:solidFill>
                  <a:srgbClr val="111111"/>
                </a:solidFill>
                <a:effectLst/>
                <a:highlight>
                  <a:srgbClr val="FFFFFF"/>
                </a:highlight>
                <a:latin typeface="Arial" panose="020B0604020202020204" pitchFamily="34" charset="0"/>
                <a:cs typeface="Arial" panose="020B0604020202020204" pitchFamily="34" charset="0"/>
              </a:rPr>
              <a:t>How many Words Do We read per minute? A review and Meta-analysis of reading rate a 2019 </a:t>
            </a:r>
            <a:r>
              <a:rPr lang="en-US" sz="1400" b="0" i="0" dirty="0">
                <a:solidFill>
                  <a:schemeClr val="tx1">
                    <a:lumMod val="95000"/>
                    <a:lumOff val="5000"/>
                  </a:schemeClr>
                </a:solidFill>
                <a:effectLst/>
                <a:highlight>
                  <a:srgbClr val="FFFFFF"/>
                </a:highlight>
                <a:latin typeface="Arial" panose="020B0604020202020204" pitchFamily="34" charset="0"/>
                <a:cs typeface="Arial" panose="020B0604020202020204" pitchFamily="34" charset="0"/>
              </a:rPr>
              <a:t>Study</a:t>
            </a:r>
            <a:r>
              <a:rPr lang="en-US" sz="1400" b="0" i="0" dirty="0">
                <a:solidFill>
                  <a:schemeClr val="accent1">
                    <a:lumMod val="75000"/>
                  </a:schemeClr>
                </a:solidFill>
                <a:effectLst/>
                <a:highlight>
                  <a:srgbClr val="FFFFFF"/>
                </a:highlight>
                <a:latin typeface="Arial" panose="020B0604020202020204" pitchFamily="34" charset="0"/>
                <a:cs typeface="Arial" panose="020B0604020202020204" pitchFamily="34" charset="0"/>
              </a:rPr>
              <a:t>-https://www.researchgate.net/publication/332380784_How_many_words_do_we_read_per_minute_A_review_and_meta-analysis_of_reading_rate</a:t>
            </a:r>
            <a:r>
              <a:rPr lang="en-US" sz="1400" b="0" i="0" dirty="0">
                <a:solidFill>
                  <a:srgbClr val="111111"/>
                </a:solidFill>
                <a:effectLst/>
                <a:highlight>
                  <a:srgbClr val="FFFFFF"/>
                </a:highlight>
                <a:latin typeface="Arial" panose="020B0604020202020204" pitchFamily="34" charset="0"/>
                <a:cs typeface="Arial" panose="020B0604020202020204" pitchFamily="34" charset="0"/>
              </a:rPr>
              <a:t> </a:t>
            </a:r>
            <a:r>
              <a:rPr lang="en-IN" sz="1400" kern="100" dirty="0">
                <a:latin typeface="Arial" panose="020B0604020202020204" pitchFamily="34" charset="0"/>
                <a:ea typeface="Aptos" panose="020B0004020202020204" pitchFamily="34" charset="0"/>
                <a:cs typeface="Arial" panose="020B0604020202020204" pitchFamily="34" charset="0"/>
              </a:rPr>
              <a:t> from the 3 models GPT4 has given the average of 1344 which the least from among the 3.</a:t>
            </a:r>
            <a:endParaRPr lang="en-IN" sz="1400" kern="100" dirty="0">
              <a:effectLst/>
              <a:latin typeface="Arial" panose="020B0604020202020204" pitchFamily="34" charset="0"/>
              <a:ea typeface="Aptos" panose="020B0004020202020204" pitchFamily="34" charset="0"/>
              <a:cs typeface="Arial" panose="020B0604020202020204" pitchFamily="34" charset="0"/>
            </a:endParaRPr>
          </a:p>
          <a:p>
            <a:pPr>
              <a:spcAft>
                <a:spcPts val="800"/>
              </a:spcAft>
            </a:pPr>
            <a:r>
              <a:rPr lang="en-IN" sz="1400" kern="0" dirty="0">
                <a:effectLst/>
                <a:latin typeface="Arial" panose="020B0604020202020204" pitchFamily="34" charset="0"/>
                <a:ea typeface="Times New Roman" panose="02020603050405020304" pitchFamily="18" charset="0"/>
                <a:cs typeface="Arial" panose="020B0604020202020204" pitchFamily="34" charset="0"/>
              </a:rPr>
              <a:t>Cohere performance was poor in all department in all departments as the model gives less accurate answers with more words.</a:t>
            </a:r>
          </a:p>
          <a:p>
            <a:pPr>
              <a:spcAft>
                <a:spcPts val="800"/>
              </a:spcAft>
            </a:pPr>
            <a:r>
              <a:rPr lang="en-IN" sz="1400" kern="0" dirty="0">
                <a:latin typeface="Arial" panose="020B0604020202020204" pitchFamily="34" charset="0"/>
                <a:ea typeface="Aptos" panose="020B0004020202020204" pitchFamily="34" charset="0"/>
                <a:cs typeface="Arial" panose="020B0604020202020204" pitchFamily="34" charset="0"/>
              </a:rPr>
              <a:t>According to the expert opinion the criteria of assessment for the study validates that the GPT4 model gives a better medical response than Anthropic and Cohere, though they also agree that Anthropic can still perform better after training the model.</a:t>
            </a:r>
            <a:endParaRPr lang="en-IN" sz="1400" kern="100" dirty="0">
              <a:effectLst/>
              <a:latin typeface="Arial" panose="020B0604020202020204" pitchFamily="34" charset="0"/>
              <a:ea typeface="Aptos" panose="020B0004020202020204" pitchFamily="34" charset="0"/>
              <a:cs typeface="Arial" panose="020B0604020202020204" pitchFamily="34" charset="0"/>
            </a:endParaRPr>
          </a:p>
          <a:p>
            <a:pPr marL="0" indent="0">
              <a:buNone/>
            </a:pPr>
            <a:endParaRPr lang="en-IN" sz="2000" dirty="0"/>
          </a:p>
        </p:txBody>
      </p:sp>
      <p:pic>
        <p:nvPicPr>
          <p:cNvPr id="2" name="Picture 1">
            <a:extLst>
              <a:ext uri="{FF2B5EF4-FFF2-40B4-BE49-F238E27FC236}">
                <a16:creationId xmlns:a16="http://schemas.microsoft.com/office/drawing/2014/main" id="{86CAFF22-E8E0-7E5E-EE09-EF5D1D14D3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20" y="39559"/>
            <a:ext cx="1478419" cy="750760"/>
          </a:xfrm>
          <a:prstGeom prst="rect">
            <a:avLst/>
          </a:prstGeom>
        </p:spPr>
      </p:pic>
    </p:spTree>
    <p:extLst>
      <p:ext uri="{BB962C8B-B14F-4D97-AF65-F5344CB8AC3E}">
        <p14:creationId xmlns:p14="http://schemas.microsoft.com/office/powerpoint/2010/main" val="30971386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 name="Rectangle 50">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30707CA-984C-30BE-C91A-9E57257F2659}"/>
              </a:ext>
            </a:extLst>
          </p:cNvPr>
          <p:cNvSpPr>
            <a:spLocks noGrp="1"/>
          </p:cNvSpPr>
          <p:nvPr>
            <p:ph type="title"/>
          </p:nvPr>
        </p:nvSpPr>
        <p:spPr>
          <a:xfrm>
            <a:off x="838200" y="556995"/>
            <a:ext cx="10515600" cy="1133693"/>
          </a:xfrm>
        </p:spPr>
        <p:txBody>
          <a:bodyPr>
            <a:normAutofit/>
          </a:bodyPr>
          <a:lstStyle/>
          <a:p>
            <a:pPr algn="ctr"/>
            <a:r>
              <a:rPr lang="en-IN" sz="3600" b="1" kern="0" dirty="0">
                <a:effectLst/>
                <a:latin typeface="Arial" panose="020B0604020202020204" pitchFamily="34" charset="0"/>
                <a:ea typeface="Times New Roman" panose="02020603050405020304" pitchFamily="18" charset="0"/>
                <a:cs typeface="Arial" panose="020B0604020202020204" pitchFamily="34" charset="0"/>
              </a:rPr>
              <a:t>Key Findings</a:t>
            </a:r>
            <a:br>
              <a:rPr lang="en-IN" sz="3600" kern="100" dirty="0">
                <a:effectLst/>
                <a:latin typeface="Aptos" panose="020B0004020202020204" pitchFamily="34" charset="0"/>
                <a:ea typeface="Aptos" panose="020B0004020202020204" pitchFamily="34" charset="0"/>
                <a:cs typeface="Times New Roman" panose="02020603050405020304" pitchFamily="18" charset="0"/>
              </a:rPr>
            </a:br>
            <a:endParaRPr lang="en-IN" sz="3600" dirty="0"/>
          </a:p>
        </p:txBody>
      </p:sp>
      <p:pic>
        <p:nvPicPr>
          <p:cNvPr id="4" name="Picture 3" descr="A black and white logo&#10;&#10;Description automatically generated">
            <a:extLst>
              <a:ext uri="{FF2B5EF4-FFF2-40B4-BE49-F238E27FC236}">
                <a16:creationId xmlns:a16="http://schemas.microsoft.com/office/drawing/2014/main" id="{D83CE257-582C-D549-8A74-49A24A669E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57" y="43415"/>
            <a:ext cx="1481096" cy="752119"/>
          </a:xfrm>
          <a:prstGeom prst="rect">
            <a:avLst/>
          </a:prstGeom>
        </p:spPr>
      </p:pic>
      <p:graphicFrame>
        <p:nvGraphicFramePr>
          <p:cNvPr id="46" name="Content Placeholder 2">
            <a:extLst>
              <a:ext uri="{FF2B5EF4-FFF2-40B4-BE49-F238E27FC236}">
                <a16:creationId xmlns:a16="http://schemas.microsoft.com/office/drawing/2014/main" id="{7BDF0588-D7EE-EAA4-CB96-6A4106E1E5FF}"/>
              </a:ext>
            </a:extLst>
          </p:cNvPr>
          <p:cNvGraphicFramePr>
            <a:graphicFrameLocks noGrp="1"/>
          </p:cNvGraphicFramePr>
          <p:nvPr>
            <p:ph idx="1"/>
            <p:extLst>
              <p:ext uri="{D42A27DB-BD31-4B8C-83A1-F6EECF244321}">
                <p14:modId xmlns:p14="http://schemas.microsoft.com/office/powerpoint/2010/main" val="3735893603"/>
              </p:ext>
            </p:extLst>
          </p:nvPr>
        </p:nvGraphicFramePr>
        <p:xfrm>
          <a:off x="284480" y="1352530"/>
          <a:ext cx="11775440" cy="50889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063917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3FCECD1-D9EF-6255-1FAF-B12CE4F5E599}"/>
              </a:ext>
            </a:extLst>
          </p:cNvPr>
          <p:cNvSpPr>
            <a:spLocks noGrp="1"/>
          </p:cNvSpPr>
          <p:nvPr>
            <p:ph type="title"/>
          </p:nvPr>
        </p:nvSpPr>
        <p:spPr>
          <a:xfrm>
            <a:off x="838200" y="365125"/>
            <a:ext cx="10515600" cy="1325563"/>
          </a:xfrm>
        </p:spPr>
        <p:txBody>
          <a:bodyPr>
            <a:normAutofit/>
          </a:bodyPr>
          <a:lstStyle/>
          <a:p>
            <a:pPr algn="ctr"/>
            <a:r>
              <a:rPr lang="en-IN" dirty="0">
                <a:latin typeface="Arial" panose="020B0604020202020204" pitchFamily="34" charset="0"/>
                <a:cs typeface="Arial" panose="020B0604020202020204" pitchFamily="34" charset="0"/>
              </a:rPr>
              <a:t>Discussion </a:t>
            </a:r>
          </a:p>
        </p:txBody>
      </p:sp>
      <p:sp>
        <p:nvSpPr>
          <p:cNvPr id="30" name="Arc 29">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Rectangle 2">
            <a:extLst>
              <a:ext uri="{FF2B5EF4-FFF2-40B4-BE49-F238E27FC236}">
                <a16:creationId xmlns:a16="http://schemas.microsoft.com/office/drawing/2014/main" id="{DAF0AB9F-6849-E39C-AB29-9526767D3E72}"/>
              </a:ext>
            </a:extLst>
          </p:cNvPr>
          <p:cNvSpPr>
            <a:spLocks noGrp="1" noChangeArrowheads="1"/>
          </p:cNvSpPr>
          <p:nvPr>
            <p:ph idx="1"/>
          </p:nvPr>
        </p:nvSpPr>
        <p:spPr bwMode="auto">
          <a:xfrm>
            <a:off x="629920" y="1825624"/>
            <a:ext cx="11277600" cy="436181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0" compatLnSpc="1">
            <a:prstTxWarp prst="textNoShape">
              <a:avLst/>
            </a:prstTxWarp>
            <a:normAutofit/>
          </a:bodyPr>
          <a:lstStyle/>
          <a:p>
            <a:pPr marL="0" indent="0">
              <a:spcAft>
                <a:spcPts val="800"/>
              </a:spcAft>
              <a:buNone/>
            </a:pPr>
            <a:r>
              <a:rPr lang="en-US" sz="1600" kern="0" dirty="0">
                <a:effectLst/>
                <a:latin typeface="Arial" panose="020B0604020202020204" pitchFamily="34" charset="0"/>
                <a:ea typeface="Times New Roman" panose="02020603050405020304" pitchFamily="18" charset="0"/>
                <a:cs typeface="Arial" panose="020B0604020202020204" pitchFamily="34" charset="0"/>
              </a:rPr>
              <a:t>The study emphasizes how applying GPT-4 and other large language models (LLMs) in medicine has both practical and moral implications. It highlights the value of GPT-4 for patient care and medical support due to its accuracy and completeness, but it also emphasizes the necessity for stringent controls to prevent misuse, such as the dissemination of misleading information or the creation of deepfakes.</a:t>
            </a:r>
            <a:br>
              <a:rPr lang="en-US" sz="1600" kern="0" dirty="0">
                <a:effectLst/>
                <a:latin typeface="Arial" panose="020B0604020202020204" pitchFamily="34" charset="0"/>
                <a:ea typeface="Times New Roman" panose="02020603050405020304" pitchFamily="18" charset="0"/>
                <a:cs typeface="Arial" panose="020B0604020202020204" pitchFamily="34" charset="0"/>
              </a:rPr>
            </a:br>
            <a:br>
              <a:rPr lang="en-US" sz="1600" kern="0" dirty="0">
                <a:effectLst/>
                <a:latin typeface="Arial" panose="020B0604020202020204" pitchFamily="34" charset="0"/>
                <a:ea typeface="Times New Roman" panose="02020603050405020304" pitchFamily="18" charset="0"/>
                <a:cs typeface="Arial" panose="020B0604020202020204" pitchFamily="34" charset="0"/>
              </a:rPr>
            </a:br>
            <a:r>
              <a:rPr lang="en-IN" sz="1600" kern="0" dirty="0">
                <a:effectLst/>
                <a:latin typeface="Arial" panose="020B0604020202020204" pitchFamily="34" charset="0"/>
                <a:ea typeface="Times New Roman" panose="02020603050405020304" pitchFamily="18" charset="0"/>
                <a:cs typeface="Arial" panose="020B0604020202020204" pitchFamily="34" charset="0"/>
              </a:rPr>
              <a:t>The study notes that although GPT-4 performs better, there is still a need for improvement in LLMs to address context awareness and specialty-specific adaptability. Anthropic's models, for example, might be improved by balancing verbosity and informativeness, which would improve the calibers of responses.</a:t>
            </a:r>
          </a:p>
          <a:p>
            <a:pPr marL="0" indent="0">
              <a:spcAft>
                <a:spcPts val="800"/>
              </a:spcAft>
              <a:buNone/>
            </a:pPr>
            <a:r>
              <a:rPr lang="en-IN" sz="1600" kern="0" dirty="0">
                <a:effectLst/>
                <a:latin typeface="Arial" panose="020B0604020202020204" pitchFamily="34" charset="0"/>
                <a:ea typeface="Times New Roman" panose="02020603050405020304" pitchFamily="18" charset="0"/>
                <a:cs typeface="Arial" panose="020B0604020202020204" pitchFamily="34" charset="0"/>
              </a:rPr>
              <a:t>Key issues such as patient safety, data privacy, and ethical use must be addressed for LLMs like GPT-4 to be successfully incorporated into clinical practice. The study suggests creating clear standards for the application of LLMs in the medical field and giving medical personnel sufficient training so they can use these tools efficiently.</a:t>
            </a:r>
            <a:endParaRPr lang="en-IN" sz="1600" kern="100" dirty="0">
              <a:latin typeface="Arial" panose="020B0604020202020204" pitchFamily="34" charset="0"/>
              <a:ea typeface="Times New Roman" panose="02020603050405020304" pitchFamily="18" charset="0"/>
              <a:cs typeface="Arial" panose="020B0604020202020204" pitchFamily="34" charset="0"/>
            </a:endParaRPr>
          </a:p>
          <a:p>
            <a:pPr marL="0" indent="0">
              <a:spcAft>
                <a:spcPts val="800"/>
              </a:spcAft>
              <a:buNone/>
            </a:pPr>
            <a:r>
              <a:rPr lang="en-IN" sz="1600" kern="0" dirty="0">
                <a:effectLst/>
                <a:latin typeface="Arial" panose="020B0604020202020204" pitchFamily="34" charset="0"/>
                <a:ea typeface="Times New Roman" panose="02020603050405020304" pitchFamily="18" charset="0"/>
                <a:cs typeface="Arial" panose="020B0604020202020204" pitchFamily="34" charset="0"/>
              </a:rPr>
              <a:t>The report also recommends more research to evaluate LLMs' efficacy in the real world and their influence on patient outcomes, with an emphasis on their comprehension of intricate medical circumstances and capacity to offer succinct, thorough remedies. All in all, it declares GPT-4 to be the best model and provides instructions for using it safely and successfully in medical settings.</a:t>
            </a:r>
            <a:r>
              <a:rPr lang="en-IN" sz="1600" kern="100" dirty="0">
                <a:effectLst/>
                <a:latin typeface="Arial" panose="020B0604020202020204" pitchFamily="34" charset="0"/>
                <a:ea typeface="Aptos" panose="020B0004020202020204" pitchFamily="34" charset="0"/>
                <a:cs typeface="Arial" panose="020B0604020202020204" pitchFamily="34" charset="0"/>
              </a:rPr>
              <a:t> </a:t>
            </a:r>
          </a:p>
          <a:p>
            <a:pPr marL="0" marR="0" lvl="0" indent="0" defTabSz="914400" rtl="0" eaLnBrk="0" fontAlgn="base" latinLnBrk="0" hangingPunct="0">
              <a:spcBef>
                <a:spcPct val="0"/>
              </a:spcBef>
              <a:spcAft>
                <a:spcPct val="0"/>
              </a:spcAft>
              <a:buClrTx/>
              <a:buSzTx/>
              <a:buFontTx/>
              <a:buNone/>
              <a:tabLst/>
            </a:pPr>
            <a:endParaRPr kumimoji="0" lang="en-US" altLang="en-US" sz="1500" b="0" i="0" u="none" strike="noStrike" cap="none" normalizeH="0" baseline="0" dirty="0">
              <a:ln>
                <a:noFill/>
              </a:ln>
              <a:effectLst/>
              <a:latin typeface="Arial" panose="020B0604020202020204" pitchFamily="34" charset="0"/>
              <a:cs typeface="Arial" panose="020B0604020202020204" pitchFamily="34" charset="0"/>
            </a:endParaRPr>
          </a:p>
          <a:p>
            <a:pPr marL="0" marR="0" lvl="0" indent="0" defTabSz="914400" rtl="0" eaLnBrk="0" fontAlgn="base" latinLnBrk="0" hangingPunct="0">
              <a:spcBef>
                <a:spcPct val="0"/>
              </a:spcBef>
              <a:spcAft>
                <a:spcPct val="0"/>
              </a:spcAft>
              <a:buClrTx/>
              <a:buSzTx/>
              <a:buFontTx/>
              <a:buNone/>
              <a:tabLst/>
            </a:pPr>
            <a:endParaRPr lang="en-US" altLang="en-US" sz="1500" dirty="0">
              <a:latin typeface="Times New Roman" panose="02020603050405020304" pitchFamily="18" charset="0"/>
              <a:cs typeface="Times New Roman" panose="02020603050405020304" pitchFamily="18" charset="0"/>
            </a:endParaRPr>
          </a:p>
          <a:p>
            <a:pPr marL="0" marR="0" lvl="0" indent="0" defTabSz="914400" rtl="0" eaLnBrk="0" fontAlgn="base" latinLnBrk="0" hangingPunct="0">
              <a:spcBef>
                <a:spcPct val="0"/>
              </a:spcBef>
              <a:spcAft>
                <a:spcPct val="0"/>
              </a:spcAft>
              <a:buClrTx/>
              <a:buSzTx/>
              <a:buFontTx/>
              <a:buNone/>
              <a:tabLst/>
            </a:pPr>
            <a:endParaRPr kumimoji="0" lang="en-US" altLang="en-US" sz="1500" b="0" i="0" u="none" strike="noStrike" cap="none" normalizeH="0" baseline="0" dirty="0">
              <a:ln>
                <a:noFill/>
              </a:ln>
              <a:effectLst/>
              <a:latin typeface="Times New Roman" panose="02020603050405020304" pitchFamily="18" charset="0"/>
              <a:cs typeface="Times New Roman" panose="02020603050405020304" pitchFamily="18" charset="0"/>
            </a:endParaRPr>
          </a:p>
          <a:p>
            <a:pPr marL="0" marR="0" lvl="0" indent="0" defTabSz="914400" rtl="0" eaLnBrk="0" fontAlgn="base" latinLnBrk="0" hangingPunct="0">
              <a:spcBef>
                <a:spcPct val="0"/>
              </a:spcBef>
              <a:spcAft>
                <a:spcPct val="0"/>
              </a:spcAft>
              <a:buClrTx/>
              <a:buSzTx/>
              <a:buFontTx/>
              <a:buNone/>
              <a:tabLst/>
            </a:pPr>
            <a:endParaRPr kumimoji="0" lang="en-US" altLang="en-US" sz="1500" b="0" i="0" u="none" strike="noStrike" cap="none" normalizeH="0" baseline="0" dirty="0">
              <a:ln>
                <a:noFill/>
              </a:ln>
              <a:effectLst/>
              <a:latin typeface="Times New Roman" panose="02020603050405020304" pitchFamily="18" charset="0"/>
              <a:cs typeface="Times New Roman" panose="02020603050405020304" pitchFamily="18" charset="0"/>
            </a:endParaRPr>
          </a:p>
          <a:p>
            <a:pPr marL="0" marR="0" lvl="0" indent="0" defTabSz="914400" rtl="0" eaLnBrk="0" fontAlgn="base" latinLnBrk="0" hangingPunct="0">
              <a:spcBef>
                <a:spcPct val="0"/>
              </a:spcBef>
              <a:spcAft>
                <a:spcPct val="0"/>
              </a:spcAft>
              <a:buClrTx/>
              <a:buSzTx/>
              <a:buFontTx/>
              <a:buNone/>
              <a:tabLst/>
            </a:pPr>
            <a:endParaRPr kumimoji="0" lang="en-US" altLang="en-US" sz="1500" b="0" i="0" u="none" strike="noStrike" cap="none" normalizeH="0" baseline="0" dirty="0">
              <a:ln>
                <a:noFill/>
              </a:ln>
              <a:effectLst/>
              <a:latin typeface="Times New Roman" panose="02020603050405020304" pitchFamily="18" charset="0"/>
              <a:cs typeface="Times New Roman" panose="02020603050405020304" pitchFamily="18" charset="0"/>
            </a:endParaRPr>
          </a:p>
          <a:p>
            <a:pPr marL="0" marR="0" lvl="0" indent="0" defTabSz="914400" rtl="0" eaLnBrk="0" fontAlgn="base" latinLnBrk="0" hangingPunct="0">
              <a:spcBef>
                <a:spcPct val="0"/>
              </a:spcBef>
              <a:spcAft>
                <a:spcPct val="0"/>
              </a:spcAft>
              <a:buClrTx/>
              <a:buSzTx/>
              <a:buFontTx/>
              <a:buNone/>
              <a:tabLst/>
            </a:pPr>
            <a:endParaRPr kumimoji="0" lang="en-US" altLang="en-US" sz="1500" b="0" i="0" u="none" strike="noStrike" cap="none" normalizeH="0" baseline="0" dirty="0">
              <a:ln>
                <a:noFill/>
              </a:ln>
              <a:effectLst/>
              <a:latin typeface="Times New Roman" panose="02020603050405020304" pitchFamily="18" charset="0"/>
              <a:cs typeface="Times New Roman" panose="02020603050405020304" pitchFamily="18" charset="0"/>
            </a:endParaRPr>
          </a:p>
        </p:txBody>
      </p:sp>
      <p:pic>
        <p:nvPicPr>
          <p:cNvPr id="3" name="Picture 2" descr="A black and white logo&#10;&#10;Description automatically generated">
            <a:extLst>
              <a:ext uri="{FF2B5EF4-FFF2-40B4-BE49-F238E27FC236}">
                <a16:creationId xmlns:a16="http://schemas.microsoft.com/office/drawing/2014/main" id="{683DF14B-18EA-A78B-DA4C-9BB2EDA916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937" y="75677"/>
            <a:ext cx="1452880" cy="737791"/>
          </a:xfrm>
          <a:prstGeom prst="rect">
            <a:avLst/>
          </a:prstGeom>
        </p:spPr>
      </p:pic>
    </p:spTree>
    <p:extLst>
      <p:ext uri="{BB962C8B-B14F-4D97-AF65-F5344CB8AC3E}">
        <p14:creationId xmlns:p14="http://schemas.microsoft.com/office/powerpoint/2010/main" val="9750729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5" name="Rectangle 54">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7" name="Arc 56">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513E89F-D79A-9279-DA0C-E4E64581A325}"/>
              </a:ext>
            </a:extLst>
          </p:cNvPr>
          <p:cNvSpPr>
            <a:spLocks noGrp="1"/>
          </p:cNvSpPr>
          <p:nvPr>
            <p:ph type="title"/>
          </p:nvPr>
        </p:nvSpPr>
        <p:spPr>
          <a:xfrm>
            <a:off x="1584960" y="479493"/>
            <a:ext cx="7406640" cy="823541"/>
          </a:xfrm>
        </p:spPr>
        <p:txBody>
          <a:bodyPr>
            <a:normAutofit/>
          </a:bodyPr>
          <a:lstStyle/>
          <a:p>
            <a:r>
              <a:rPr lang="en-IN" dirty="0">
                <a:latin typeface="Arial" panose="020B0604020202020204" pitchFamily="34" charset="0"/>
                <a:cs typeface="Arial" panose="020B0604020202020204" pitchFamily="34" charset="0"/>
              </a:rPr>
              <a:t>Conclusion</a:t>
            </a:r>
          </a:p>
        </p:txBody>
      </p:sp>
      <p:sp>
        <p:nvSpPr>
          <p:cNvPr id="59" name="Freeform: Shape 58">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A picture of an electromagnetic radiation">
            <a:extLst>
              <a:ext uri="{FF2B5EF4-FFF2-40B4-BE49-F238E27FC236}">
                <a16:creationId xmlns:a16="http://schemas.microsoft.com/office/drawing/2014/main" id="{988DDD5D-AA07-45C9-A161-CFE1BFCDD699}"/>
              </a:ext>
            </a:extLst>
          </p:cNvPr>
          <p:cNvPicPr>
            <a:picLocks noChangeAspect="1"/>
          </p:cNvPicPr>
          <p:nvPr/>
        </p:nvPicPr>
        <p:blipFill rotWithShape="1">
          <a:blip r:embed="rId2"/>
          <a:srcRect l="16456" r="16544" b="1"/>
          <a:stretch/>
        </p:blipFill>
        <p:spPr>
          <a:xfrm>
            <a:off x="703182" y="2428240"/>
            <a:ext cx="3304587" cy="3304554"/>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3" name="Content Placeholder 2">
            <a:extLst>
              <a:ext uri="{FF2B5EF4-FFF2-40B4-BE49-F238E27FC236}">
                <a16:creationId xmlns:a16="http://schemas.microsoft.com/office/drawing/2014/main" id="{0AE1EBBC-EBE4-D5E5-4184-7D09ACD30C10}"/>
              </a:ext>
            </a:extLst>
          </p:cNvPr>
          <p:cNvSpPr>
            <a:spLocks noGrp="1"/>
          </p:cNvSpPr>
          <p:nvPr>
            <p:ph idx="1"/>
          </p:nvPr>
        </p:nvSpPr>
        <p:spPr>
          <a:xfrm>
            <a:off x="4450080" y="1178559"/>
            <a:ext cx="7406640" cy="5199947"/>
          </a:xfrm>
        </p:spPr>
        <p:txBody>
          <a:bodyPr>
            <a:normAutofit/>
          </a:bodyPr>
          <a:lstStyle/>
          <a:p>
            <a:pPr marL="342900" lvl="0" indent="-342900">
              <a:buFont typeface="Symbol" panose="05050102010706020507" pitchFamily="18" charset="2"/>
              <a:buChar char=""/>
            </a:pPr>
            <a:r>
              <a:rPr lang="en-IN" sz="1600" kern="0" dirty="0">
                <a:effectLst/>
                <a:latin typeface="Arial" panose="020B0604020202020204" pitchFamily="34" charset="0"/>
                <a:ea typeface="Times New Roman" panose="02020603050405020304" pitchFamily="18" charset="0"/>
                <a:cs typeface="Arial" panose="020B0604020202020204" pitchFamily="34" charset="0"/>
              </a:rPr>
              <a:t>Accuracy: Across most disciplines, GPT-4 showed the highest accuracy in medical responses. It outperformed both Anthropic and Cohere, with a mean accuracy score of 5.4 on a 6-point Likert scale, demonstrating its remarkable ability to produce accurate and precise medical information.</a:t>
            </a:r>
            <a:endParaRPr lang="en-IN" sz="1600" kern="100" dirty="0">
              <a:effectLst/>
              <a:latin typeface="Arial" panose="020B0604020202020204" pitchFamily="34" charset="0"/>
              <a:ea typeface="Aptos" panose="020B0004020202020204" pitchFamily="34" charset="0"/>
              <a:cs typeface="Arial" panose="020B0604020202020204" pitchFamily="34" charset="0"/>
            </a:endParaRPr>
          </a:p>
          <a:p>
            <a:pPr marL="342900" lvl="0" indent="-342900">
              <a:buFont typeface="Symbol" panose="05050102010706020507" pitchFamily="18" charset="2"/>
              <a:buChar char=""/>
            </a:pPr>
            <a:r>
              <a:rPr lang="en-IN" sz="1600" kern="0" dirty="0">
                <a:effectLst/>
                <a:latin typeface="Arial" panose="020B0604020202020204" pitchFamily="34" charset="0"/>
                <a:ea typeface="Times New Roman" panose="02020603050405020304" pitchFamily="18" charset="0"/>
                <a:cs typeface="Arial" panose="020B0604020202020204" pitchFamily="34" charset="0"/>
              </a:rPr>
              <a:t>Completeness: GPT-4 scored highly on measures of completeness, demonstrating their exceptional ability to provide thorough answers. </a:t>
            </a:r>
            <a:endParaRPr lang="en-IN" sz="1600" kern="100" dirty="0">
              <a:effectLst/>
              <a:latin typeface="Arial" panose="020B0604020202020204" pitchFamily="34" charset="0"/>
              <a:ea typeface="Aptos" panose="020B0004020202020204" pitchFamily="34" charset="0"/>
              <a:cs typeface="Arial" panose="020B0604020202020204" pitchFamily="34" charset="0"/>
            </a:endParaRPr>
          </a:p>
          <a:p>
            <a:pPr marL="342900" lvl="0" indent="-342900">
              <a:spcAft>
                <a:spcPts val="800"/>
              </a:spcAft>
              <a:buFont typeface="Symbol" panose="05050102010706020507" pitchFamily="18" charset="2"/>
              <a:buChar char=""/>
            </a:pPr>
            <a:r>
              <a:rPr lang="en-IN" sz="1600" kern="0" dirty="0">
                <a:effectLst/>
                <a:latin typeface="Arial" panose="020B0604020202020204" pitchFamily="34" charset="0"/>
                <a:ea typeface="Times New Roman" panose="02020603050405020304" pitchFamily="18" charset="0"/>
                <a:cs typeface="Arial" panose="020B0604020202020204" pitchFamily="34" charset="0"/>
              </a:rPr>
              <a:t> Satisfaction: The GPT-4 demonstrated the highest degree of </a:t>
            </a:r>
            <a:r>
              <a:rPr lang="en-IN" sz="1600" kern="0">
                <a:effectLst/>
                <a:latin typeface="Arial" panose="020B0604020202020204" pitchFamily="34" charset="0"/>
                <a:ea typeface="Times New Roman" panose="02020603050405020304" pitchFamily="18" charset="0"/>
                <a:cs typeface="Arial" panose="020B0604020202020204" pitchFamily="34" charset="0"/>
              </a:rPr>
              <a:t>satisfaction among professional, </a:t>
            </a:r>
            <a:r>
              <a:rPr lang="en-IN" sz="1600" kern="0" dirty="0">
                <a:effectLst/>
                <a:latin typeface="Arial" panose="020B0604020202020204" pitchFamily="34" charset="0"/>
                <a:ea typeface="Times New Roman" panose="02020603050405020304" pitchFamily="18" charset="0"/>
                <a:cs typeface="Arial" panose="020B0604020202020204" pitchFamily="34" charset="0"/>
              </a:rPr>
              <a:t>indicating its efficaciousness in fulfilling users' requirements and expectations</a:t>
            </a:r>
          </a:p>
          <a:p>
            <a:pPr marL="342900" indent="-342900">
              <a:spcAft>
                <a:spcPts val="800"/>
              </a:spcAft>
              <a:buFont typeface="Symbol" panose="05050102010706020507" pitchFamily="18" charset="2"/>
              <a:buChar char=""/>
            </a:pPr>
            <a:r>
              <a:rPr lang="en-IN" sz="1600" kern="0" dirty="0">
                <a:effectLst/>
                <a:latin typeface="Arial" panose="020B0604020202020204" pitchFamily="34" charset="0"/>
                <a:ea typeface="Times New Roman" panose="02020603050405020304" pitchFamily="18" charset="0"/>
                <a:cs typeface="Arial" panose="020B0604020202020204" pitchFamily="34" charset="0"/>
              </a:rPr>
              <a:t>To sum everything up, GPT-4 stands out as the top LLM for producing medical replies since it provides excellent accuracy, comprehensiveness, and satisfaction.</a:t>
            </a:r>
          </a:p>
          <a:p>
            <a:pPr marL="342900" indent="-342900">
              <a:spcAft>
                <a:spcPts val="800"/>
              </a:spcAft>
              <a:buFont typeface="Symbol" panose="05050102010706020507" pitchFamily="18" charset="2"/>
              <a:buChar char=""/>
            </a:pPr>
            <a:r>
              <a:rPr lang="en-IN" sz="1600" kern="0" dirty="0">
                <a:effectLst/>
                <a:latin typeface="Arial" panose="020B0604020202020204" pitchFamily="34" charset="0"/>
                <a:ea typeface="Times New Roman" panose="02020603050405020304" pitchFamily="18" charset="0"/>
                <a:cs typeface="Arial" panose="020B0604020202020204" pitchFamily="34" charset="0"/>
              </a:rPr>
              <a:t> Even if Cohere needs a lot of work and Anthropic has some promising areas, the study indicates how LLMs can revolutionize the healthcare industry. However, resolving ethical, privacy, and practical issues through focused suggestions and continued study will be necessary for their successful integration.</a:t>
            </a:r>
            <a:endParaRPr lang="en-IN" sz="1600" kern="100" dirty="0">
              <a:effectLst/>
              <a:latin typeface="Arial" panose="020B0604020202020204" pitchFamily="34" charset="0"/>
              <a:ea typeface="Aptos" panose="020B0004020202020204" pitchFamily="34" charset="0"/>
              <a:cs typeface="Arial" panose="020B0604020202020204" pitchFamily="34" charset="0"/>
            </a:endParaRPr>
          </a:p>
          <a:p>
            <a:pPr marL="342900" lvl="0" indent="-342900">
              <a:spcAft>
                <a:spcPts val="800"/>
              </a:spcAft>
              <a:buFont typeface="Symbol" panose="05050102010706020507" pitchFamily="18" charset="2"/>
              <a:buChar char=""/>
            </a:pPr>
            <a:endParaRPr lang="en-IN" sz="1600" kern="100" dirty="0">
              <a:effectLst/>
              <a:latin typeface="Arial" panose="020B0604020202020204" pitchFamily="34" charset="0"/>
              <a:ea typeface="Aptos" panose="020B0004020202020204" pitchFamily="34" charset="0"/>
              <a:cs typeface="Arial" panose="020B0604020202020204" pitchFamily="34" charset="0"/>
            </a:endParaRPr>
          </a:p>
          <a:p>
            <a:endParaRPr lang="en-IN" sz="1300" dirty="0"/>
          </a:p>
        </p:txBody>
      </p:sp>
      <p:pic>
        <p:nvPicPr>
          <p:cNvPr id="4" name="Picture 3">
            <a:extLst>
              <a:ext uri="{FF2B5EF4-FFF2-40B4-BE49-F238E27FC236}">
                <a16:creationId xmlns:a16="http://schemas.microsoft.com/office/drawing/2014/main" id="{9FC1CE54-7F82-EB16-1117-B1189FC7C6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458" y="177928"/>
            <a:ext cx="1187702" cy="603130"/>
          </a:xfrm>
          <a:prstGeom prst="rect">
            <a:avLst/>
          </a:prstGeom>
        </p:spPr>
      </p:pic>
    </p:spTree>
    <p:extLst>
      <p:ext uri="{BB962C8B-B14F-4D97-AF65-F5344CB8AC3E}">
        <p14:creationId xmlns:p14="http://schemas.microsoft.com/office/powerpoint/2010/main" val="7430691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Triangle 1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3BB116F-8E28-536A-B448-B36A2EA6A2BC}"/>
              </a:ext>
            </a:extLst>
          </p:cNvPr>
          <p:cNvSpPr>
            <a:spLocks noGrp="1"/>
          </p:cNvSpPr>
          <p:nvPr>
            <p:ph type="title"/>
          </p:nvPr>
        </p:nvSpPr>
        <p:spPr>
          <a:xfrm>
            <a:off x="641774" y="1050595"/>
            <a:ext cx="8718281" cy="524205"/>
          </a:xfrm>
        </p:spPr>
        <p:txBody>
          <a:bodyPr anchor="ctr">
            <a:normAutofit fontScale="90000"/>
          </a:bodyPr>
          <a:lstStyle/>
          <a:p>
            <a:pPr algn="ctr"/>
            <a:r>
              <a:rPr lang="en-IN" dirty="0">
                <a:latin typeface="Arial" panose="020B0604020202020204" pitchFamily="34" charset="0"/>
                <a:cs typeface="Arial" panose="020B0604020202020204" pitchFamily="34" charset="0"/>
              </a:rPr>
              <a:t>References</a:t>
            </a:r>
            <a:r>
              <a:rPr lang="en-IN" sz="7200" dirty="0"/>
              <a:t> </a:t>
            </a:r>
          </a:p>
        </p:txBody>
      </p:sp>
      <p:sp>
        <p:nvSpPr>
          <p:cNvPr id="3" name="Content Placeholder 2">
            <a:extLst>
              <a:ext uri="{FF2B5EF4-FFF2-40B4-BE49-F238E27FC236}">
                <a16:creationId xmlns:a16="http://schemas.microsoft.com/office/drawing/2014/main" id="{57F018A7-915D-529C-4019-33600699C8B2}"/>
              </a:ext>
            </a:extLst>
          </p:cNvPr>
          <p:cNvSpPr>
            <a:spLocks noGrp="1"/>
          </p:cNvSpPr>
          <p:nvPr>
            <p:ph idx="1"/>
          </p:nvPr>
        </p:nvSpPr>
        <p:spPr>
          <a:xfrm>
            <a:off x="751840" y="2002120"/>
            <a:ext cx="9997440" cy="4043080"/>
          </a:xfrm>
        </p:spPr>
        <p:txBody>
          <a:bodyPr anchor="t">
            <a:normAutofit fontScale="85000" lnSpcReduction="20000"/>
          </a:bodyPr>
          <a:lstStyle/>
          <a:p>
            <a:pPr>
              <a:spcAft>
                <a:spcPts val="800"/>
              </a:spcAft>
            </a:pPr>
            <a:r>
              <a:rPr lang="en-IN" sz="1200" kern="0" dirty="0">
                <a:effectLst/>
                <a:latin typeface="Arial" panose="020B0604020202020204" pitchFamily="34" charset="0"/>
                <a:ea typeface="Times New Roman" panose="02020603050405020304" pitchFamily="18" charset="0"/>
                <a:cs typeface="Arial" panose="020B0604020202020204" pitchFamily="34" charset="0"/>
              </a:rPr>
              <a:t>1. </a:t>
            </a:r>
            <a:r>
              <a:rPr lang="en-IN" sz="1500" kern="0" dirty="0">
                <a:effectLst/>
                <a:latin typeface="Arial" panose="020B0604020202020204" pitchFamily="34" charset="0"/>
                <a:ea typeface="Times New Roman" panose="02020603050405020304" pitchFamily="18" charset="0"/>
                <a:cs typeface="Arial" panose="020B0604020202020204" pitchFamily="34" charset="0"/>
              </a:rPr>
              <a:t>Johnson D, Goodman R, </a:t>
            </a:r>
            <a:r>
              <a:rPr lang="en-IN" sz="1500" kern="0" dirty="0" err="1">
                <a:effectLst/>
                <a:latin typeface="Arial" panose="020B0604020202020204" pitchFamily="34" charset="0"/>
                <a:ea typeface="Times New Roman" panose="02020603050405020304" pitchFamily="18" charset="0"/>
                <a:cs typeface="Arial" panose="020B0604020202020204" pitchFamily="34" charset="0"/>
              </a:rPr>
              <a:t>Patrinely</a:t>
            </a:r>
            <a:r>
              <a:rPr lang="en-IN" sz="1500" kern="0" dirty="0">
                <a:effectLst/>
                <a:latin typeface="Arial" panose="020B0604020202020204" pitchFamily="34" charset="0"/>
                <a:ea typeface="Times New Roman" panose="02020603050405020304" pitchFamily="18" charset="0"/>
                <a:cs typeface="Arial" panose="020B0604020202020204" pitchFamily="34" charset="0"/>
              </a:rPr>
              <a:t> J, Stone C, Zimmerman E, Donald R, et al. Assessing the Accuracy and Reliability of AI-Generated Medical Responses: An Evaluation of the Chat-GPT Model. Assessing the Accuracy and Reliability of AI-Generated Medical Responses: An Evaluation of the Chat-GPT Model [Internet]. 2023 Feb 28; Available from: </a:t>
            </a:r>
            <a:r>
              <a:rPr lang="en-IN" sz="1500" u="sng" kern="0" dirty="0">
                <a:effectLst/>
                <a:latin typeface="Arial" panose="020B0604020202020204" pitchFamily="34" charset="0"/>
                <a:ea typeface="Times New Roman" panose="02020603050405020304" pitchFamily="18" charset="0"/>
                <a:cs typeface="Arial" panose="020B0604020202020204" pitchFamily="34" charset="0"/>
                <a:hlinkClick r:id="rId2"/>
              </a:rPr>
              <a:t>https://assets.researchsquare.com/files/rs-2566942/v1/5c64b009-ab48-47a7-bd66-afc5c46d97af.pdf?c=1677623849</a:t>
            </a:r>
            <a:endParaRPr lang="en-IN" sz="1500" kern="100" dirty="0">
              <a:effectLst/>
              <a:latin typeface="Arial" panose="020B0604020202020204" pitchFamily="34" charset="0"/>
              <a:ea typeface="Aptos" panose="020B0004020202020204" pitchFamily="34" charset="0"/>
              <a:cs typeface="Arial" panose="020B0604020202020204" pitchFamily="34" charset="0"/>
            </a:endParaRPr>
          </a:p>
          <a:p>
            <a:pPr>
              <a:spcAft>
                <a:spcPts val="800"/>
              </a:spcAft>
            </a:pPr>
            <a:r>
              <a:rPr lang="en-IN" sz="1500" kern="0" dirty="0">
                <a:effectLst/>
                <a:latin typeface="Arial" panose="020B0604020202020204" pitchFamily="34" charset="0"/>
                <a:ea typeface="Times New Roman" panose="02020603050405020304" pitchFamily="18" charset="0"/>
                <a:cs typeface="Arial" panose="020B0604020202020204" pitchFamily="34" charset="0"/>
              </a:rPr>
              <a:t>2.Shen Y, </a:t>
            </a:r>
            <a:r>
              <a:rPr lang="en-IN" sz="1500" kern="0" dirty="0" err="1">
                <a:effectLst/>
                <a:latin typeface="Arial" panose="020B0604020202020204" pitchFamily="34" charset="0"/>
                <a:ea typeface="Times New Roman" panose="02020603050405020304" pitchFamily="18" charset="0"/>
                <a:cs typeface="Arial" panose="020B0604020202020204" pitchFamily="34" charset="0"/>
              </a:rPr>
              <a:t>Heacock</a:t>
            </a:r>
            <a:r>
              <a:rPr lang="en-IN" sz="1500" kern="0" dirty="0">
                <a:effectLst/>
                <a:latin typeface="Arial" panose="020B0604020202020204" pitchFamily="34" charset="0"/>
                <a:ea typeface="Times New Roman" panose="02020603050405020304" pitchFamily="18" charset="0"/>
                <a:cs typeface="Arial" panose="020B0604020202020204" pitchFamily="34" charset="0"/>
              </a:rPr>
              <a:t> L, Elias J, </a:t>
            </a:r>
            <a:r>
              <a:rPr lang="en-IN" sz="1500" kern="0" dirty="0" err="1">
                <a:effectLst/>
                <a:latin typeface="Arial" panose="020B0604020202020204" pitchFamily="34" charset="0"/>
                <a:ea typeface="Times New Roman" panose="02020603050405020304" pitchFamily="18" charset="0"/>
                <a:cs typeface="Arial" panose="020B0604020202020204" pitchFamily="34" charset="0"/>
              </a:rPr>
              <a:t>Hentel</a:t>
            </a:r>
            <a:r>
              <a:rPr lang="en-IN" sz="1500" kern="0" dirty="0">
                <a:effectLst/>
                <a:latin typeface="Arial" panose="020B0604020202020204" pitchFamily="34" charset="0"/>
                <a:ea typeface="Times New Roman" panose="02020603050405020304" pitchFamily="18" charset="0"/>
                <a:cs typeface="Arial" panose="020B0604020202020204" pitchFamily="34" charset="0"/>
              </a:rPr>
              <a:t> KD, </a:t>
            </a:r>
            <a:r>
              <a:rPr lang="en-IN" sz="1500" kern="0" dirty="0" err="1">
                <a:effectLst/>
                <a:latin typeface="Arial" panose="020B0604020202020204" pitchFamily="34" charset="0"/>
                <a:ea typeface="Times New Roman" panose="02020603050405020304" pitchFamily="18" charset="0"/>
                <a:cs typeface="Arial" panose="020B0604020202020204" pitchFamily="34" charset="0"/>
              </a:rPr>
              <a:t>Reig</a:t>
            </a:r>
            <a:r>
              <a:rPr lang="en-IN" sz="1500" kern="0" dirty="0">
                <a:effectLst/>
                <a:latin typeface="Arial" panose="020B0604020202020204" pitchFamily="34" charset="0"/>
                <a:ea typeface="Times New Roman" panose="02020603050405020304" pitchFamily="18" charset="0"/>
                <a:cs typeface="Arial" panose="020B0604020202020204" pitchFamily="34" charset="0"/>
              </a:rPr>
              <a:t> B, Shih G, et al. ChatGPT and Other Large Language Models Are Double-edged Swords. Radiology. 2023 Jan 26;307(2).</a:t>
            </a:r>
            <a:endParaRPr lang="en-IN" sz="1500" kern="100" dirty="0">
              <a:effectLst/>
              <a:latin typeface="Arial" panose="020B0604020202020204" pitchFamily="34" charset="0"/>
              <a:ea typeface="Aptos" panose="020B0004020202020204" pitchFamily="34" charset="0"/>
              <a:cs typeface="Arial" panose="020B0604020202020204" pitchFamily="34" charset="0"/>
            </a:endParaRPr>
          </a:p>
          <a:p>
            <a:pPr>
              <a:spcAft>
                <a:spcPts val="800"/>
              </a:spcAft>
            </a:pPr>
            <a:r>
              <a:rPr lang="en-IN" sz="1500" kern="0" dirty="0">
                <a:effectLst/>
                <a:latin typeface="Arial" panose="020B0604020202020204" pitchFamily="34" charset="0"/>
                <a:ea typeface="Times New Roman" panose="02020603050405020304" pitchFamily="18" charset="0"/>
                <a:cs typeface="Arial" panose="020B0604020202020204" pitchFamily="34" charset="0"/>
              </a:rPr>
              <a:t>3.Kung TH, Cheatham M, </a:t>
            </a:r>
            <a:r>
              <a:rPr lang="en-IN" sz="1500" kern="0" dirty="0" err="1">
                <a:effectLst/>
                <a:latin typeface="Arial" panose="020B0604020202020204" pitchFamily="34" charset="0"/>
                <a:ea typeface="Times New Roman" panose="02020603050405020304" pitchFamily="18" charset="0"/>
                <a:cs typeface="Arial" panose="020B0604020202020204" pitchFamily="34" charset="0"/>
              </a:rPr>
              <a:t>Medenilla</a:t>
            </a:r>
            <a:r>
              <a:rPr lang="en-IN" sz="1500" kern="0" dirty="0">
                <a:effectLst/>
                <a:latin typeface="Arial" panose="020B0604020202020204" pitchFamily="34" charset="0"/>
                <a:ea typeface="Times New Roman" panose="02020603050405020304" pitchFamily="18" charset="0"/>
                <a:cs typeface="Arial" panose="020B0604020202020204" pitchFamily="34" charset="0"/>
              </a:rPr>
              <a:t> A, </a:t>
            </a:r>
            <a:r>
              <a:rPr lang="en-IN" sz="1500" kern="0" dirty="0" err="1">
                <a:effectLst/>
                <a:latin typeface="Arial" panose="020B0604020202020204" pitchFamily="34" charset="0"/>
                <a:ea typeface="Times New Roman" panose="02020603050405020304" pitchFamily="18" charset="0"/>
                <a:cs typeface="Arial" panose="020B0604020202020204" pitchFamily="34" charset="0"/>
              </a:rPr>
              <a:t>Sillos</a:t>
            </a:r>
            <a:r>
              <a:rPr lang="en-IN" sz="1500" kern="0" dirty="0">
                <a:effectLst/>
                <a:latin typeface="Arial" panose="020B0604020202020204" pitchFamily="34" charset="0"/>
                <a:ea typeface="Times New Roman" panose="02020603050405020304" pitchFamily="18" charset="0"/>
                <a:cs typeface="Arial" panose="020B0604020202020204" pitchFamily="34" charset="0"/>
              </a:rPr>
              <a:t> C, De Leon L, </a:t>
            </a:r>
            <a:r>
              <a:rPr lang="en-IN" sz="1500" kern="0" dirty="0" err="1">
                <a:effectLst/>
                <a:latin typeface="Arial" panose="020B0604020202020204" pitchFamily="34" charset="0"/>
                <a:ea typeface="Times New Roman" panose="02020603050405020304" pitchFamily="18" charset="0"/>
                <a:cs typeface="Arial" panose="020B0604020202020204" pitchFamily="34" charset="0"/>
              </a:rPr>
              <a:t>Elepaño</a:t>
            </a:r>
            <a:r>
              <a:rPr lang="en-IN" sz="1500" kern="0" dirty="0">
                <a:effectLst/>
                <a:latin typeface="Arial" panose="020B0604020202020204" pitchFamily="34" charset="0"/>
                <a:ea typeface="Times New Roman" panose="02020603050405020304" pitchFamily="18" charset="0"/>
                <a:cs typeface="Arial" panose="020B0604020202020204" pitchFamily="34" charset="0"/>
              </a:rPr>
              <a:t> C, et al. Performance of ChatGPT on USMLE: Potential for AI-assisted medical education using large language models. Dagan A, editor. PLOS Digital Health. 2023 Feb 9;2(2):e0000198.</a:t>
            </a:r>
            <a:endParaRPr lang="en-IN" sz="1500" kern="100" dirty="0">
              <a:effectLst/>
              <a:latin typeface="Arial" panose="020B0604020202020204" pitchFamily="34" charset="0"/>
              <a:ea typeface="Aptos" panose="020B0004020202020204" pitchFamily="34" charset="0"/>
              <a:cs typeface="Arial" panose="020B0604020202020204" pitchFamily="34" charset="0"/>
            </a:endParaRPr>
          </a:p>
          <a:p>
            <a:pPr>
              <a:spcAft>
                <a:spcPts val="800"/>
              </a:spcAft>
            </a:pPr>
            <a:r>
              <a:rPr lang="en-IN" sz="1500" kern="0" dirty="0">
                <a:effectLst/>
                <a:latin typeface="Arial" panose="020B0604020202020204" pitchFamily="34" charset="0"/>
                <a:ea typeface="Times New Roman" panose="02020603050405020304" pitchFamily="18" charset="0"/>
                <a:cs typeface="Arial" panose="020B0604020202020204" pitchFamily="34" charset="0"/>
              </a:rPr>
              <a:t>4. Ray PP. ChatGPT: a Comprehensive Review on background, applications, Key challenges, bias, ethics, Limitations and Future Scope. Internet of Things and Cyber-Physical Systems [Internet]. 2023 Apr;3(1):121–54. Available from: </a:t>
            </a:r>
            <a:r>
              <a:rPr lang="en-IN" sz="1500" u="sng" kern="0" dirty="0">
                <a:effectLst/>
                <a:latin typeface="Arial" panose="020B0604020202020204" pitchFamily="34" charset="0"/>
                <a:ea typeface="Times New Roman" panose="02020603050405020304" pitchFamily="18" charset="0"/>
                <a:cs typeface="Arial" panose="020B0604020202020204" pitchFamily="34" charset="0"/>
                <a:hlinkClick r:id="rId3"/>
              </a:rPr>
              <a:t>https://www.sciencedirect.com/science/article/pii/S266734522300024X</a:t>
            </a:r>
            <a:endParaRPr lang="en-IN" sz="1500" kern="100" dirty="0">
              <a:effectLst/>
              <a:latin typeface="Arial" panose="020B0604020202020204" pitchFamily="34" charset="0"/>
              <a:ea typeface="Aptos" panose="020B0004020202020204" pitchFamily="34" charset="0"/>
              <a:cs typeface="Arial" panose="020B0604020202020204" pitchFamily="34" charset="0"/>
            </a:endParaRPr>
          </a:p>
          <a:p>
            <a:pPr>
              <a:spcAft>
                <a:spcPts val="800"/>
              </a:spcAft>
            </a:pPr>
            <a:r>
              <a:rPr lang="en-IN" sz="1500" kern="0" dirty="0">
                <a:effectLst/>
                <a:latin typeface="Arial" panose="020B0604020202020204" pitchFamily="34" charset="0"/>
                <a:ea typeface="Times New Roman" panose="02020603050405020304" pitchFamily="18" charset="0"/>
                <a:cs typeface="Arial" panose="020B0604020202020204" pitchFamily="34" charset="0"/>
              </a:rPr>
              <a:t>5. Navigating the LLM Landscape: A Comparative Analysis of Leading Large Language Models [Internet]. DEV Community. 2023 [cited 2024 Jun 11]. Available from: </a:t>
            </a:r>
            <a:r>
              <a:rPr lang="en-IN" sz="1500" u="sng" kern="0" dirty="0">
                <a:effectLst/>
                <a:latin typeface="Arial" panose="020B0604020202020204" pitchFamily="34" charset="0"/>
                <a:ea typeface="Times New Roman" panose="02020603050405020304" pitchFamily="18" charset="0"/>
                <a:cs typeface="Arial" panose="020B0604020202020204" pitchFamily="34" charset="0"/>
                <a:hlinkClick r:id="rId4"/>
              </a:rPr>
              <a:t>https://dev.to/mindsdb/navigating-the-llm-landscape-a-comparative-analysis-of-leading-large-language-models-1ocn?comments_sort=oldest</a:t>
            </a:r>
            <a:endParaRPr lang="en-IN" sz="1500" kern="100" dirty="0">
              <a:effectLst/>
              <a:latin typeface="Arial" panose="020B0604020202020204" pitchFamily="34" charset="0"/>
              <a:ea typeface="Aptos" panose="020B0004020202020204" pitchFamily="34" charset="0"/>
              <a:cs typeface="Arial" panose="020B0604020202020204" pitchFamily="34" charset="0"/>
            </a:endParaRPr>
          </a:p>
          <a:p>
            <a:pPr>
              <a:spcAft>
                <a:spcPts val="800"/>
              </a:spcAft>
            </a:pPr>
            <a:r>
              <a:rPr lang="en-IN" sz="15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6.Giannakopoulos K, </a:t>
            </a:r>
            <a:r>
              <a:rPr lang="en-IN" sz="1500" kern="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Kavadella</a:t>
            </a:r>
            <a:r>
              <a:rPr lang="en-IN" sz="15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 Salim AA, </a:t>
            </a:r>
            <a:r>
              <a:rPr lang="en-IN" sz="1500" kern="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Stamatopoulos</a:t>
            </a:r>
            <a:r>
              <a:rPr lang="en-IN" sz="15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V, </a:t>
            </a:r>
            <a:r>
              <a:rPr lang="en-IN" sz="1500" kern="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Kaklamanos</a:t>
            </a:r>
            <a:r>
              <a:rPr lang="en-IN" sz="15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EG. Evaluation of the Performance of Generative AI Large Language Models ChatGPT, Google Bard, and Microsoft Bing Chat in Supporting Evidence-Based Dentistry: Comparative Mixed Methods Study. Journal of Medical Internet Research [Internet]. 2023 Dec 28;25(1):e51580. Available from: </a:t>
            </a:r>
            <a:r>
              <a:rPr lang="en-IN" sz="1500" u="sng" kern="0" dirty="0">
                <a:solidFill>
                  <a:srgbClr val="467886"/>
                </a:solidFill>
                <a:effectLst/>
                <a:latin typeface="Arial" panose="020B0604020202020204" pitchFamily="34" charset="0"/>
                <a:ea typeface="Times New Roman" panose="02020603050405020304" pitchFamily="18" charset="0"/>
                <a:cs typeface="Arial" panose="020B0604020202020204" pitchFamily="34" charset="0"/>
                <a:hlinkClick r:id="rId5"/>
              </a:rPr>
              <a:t>https://www.jmir.org/2023/1/e51580/</a:t>
            </a:r>
            <a:endParaRPr lang="en-IN" sz="1500" kern="100" dirty="0">
              <a:effectLst/>
              <a:latin typeface="Arial" panose="020B0604020202020204" pitchFamily="34" charset="0"/>
              <a:ea typeface="Aptos" panose="020B0004020202020204" pitchFamily="34" charset="0"/>
              <a:cs typeface="Arial" panose="020B0604020202020204" pitchFamily="34" charset="0"/>
            </a:endParaRPr>
          </a:p>
          <a:p>
            <a:pPr marL="0" indent="0">
              <a:spcAft>
                <a:spcPts val="800"/>
              </a:spcAft>
              <a:buNone/>
            </a:pPr>
            <a:endParaRPr lang="en-IN" sz="8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B62B558D-6298-D920-4EDF-B6F1FE0711D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373" y="75725"/>
            <a:ext cx="1378934" cy="700240"/>
          </a:xfrm>
          <a:prstGeom prst="rect">
            <a:avLst/>
          </a:prstGeom>
        </p:spPr>
      </p:pic>
    </p:spTree>
    <p:extLst>
      <p:ext uri="{BB962C8B-B14F-4D97-AF65-F5344CB8AC3E}">
        <p14:creationId xmlns:p14="http://schemas.microsoft.com/office/powerpoint/2010/main" val="12659692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7" name="Rectangle 66">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ight Triangle 68">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0F552F70-14E5-9489-5944-7586F7A187B4}"/>
              </a:ext>
            </a:extLst>
          </p:cNvPr>
          <p:cNvSpPr>
            <a:spLocks noGrp="1"/>
          </p:cNvSpPr>
          <p:nvPr>
            <p:ph type="title"/>
          </p:nvPr>
        </p:nvSpPr>
        <p:spPr>
          <a:xfrm>
            <a:off x="965200" y="1383528"/>
            <a:ext cx="5925989" cy="3167510"/>
          </a:xfrm>
        </p:spPr>
        <p:txBody>
          <a:bodyPr vert="horz" lIns="91440" tIns="45720" rIns="91440" bIns="45720" rtlCol="0" anchor="b">
            <a:normAutofit/>
          </a:bodyPr>
          <a:lstStyle/>
          <a:p>
            <a:pPr algn="r"/>
            <a:r>
              <a:rPr lang="en-US" sz="6000" kern="1200" dirty="0">
                <a:solidFill>
                  <a:schemeClr val="tx1"/>
                </a:solidFill>
                <a:latin typeface="Arial" panose="020B0604020202020204" pitchFamily="34" charset="0"/>
                <a:cs typeface="Arial" panose="020B0604020202020204" pitchFamily="34" charset="0"/>
              </a:rPr>
              <a:t>Thank You </a:t>
            </a:r>
          </a:p>
        </p:txBody>
      </p:sp>
      <p:pic>
        <p:nvPicPr>
          <p:cNvPr id="20" name="Picture 19" descr="A close-up of many circles&#10;&#10;Description automatically generated">
            <a:extLst>
              <a:ext uri="{FF2B5EF4-FFF2-40B4-BE49-F238E27FC236}">
                <a16:creationId xmlns:a16="http://schemas.microsoft.com/office/drawing/2014/main" id="{FC3F8652-9A79-ADA8-236C-19F242096D78}"/>
              </a:ext>
            </a:extLst>
          </p:cNvPr>
          <p:cNvPicPr>
            <a:picLocks noChangeAspect="1"/>
          </p:cNvPicPr>
          <p:nvPr/>
        </p:nvPicPr>
        <p:blipFill rotWithShape="1">
          <a:blip r:embed="rId2"/>
          <a:srcRect b="15730"/>
          <a:stretch/>
        </p:blipFill>
        <p:spPr>
          <a:xfrm>
            <a:off x="7532962" y="2716806"/>
            <a:ext cx="2621772" cy="1474752"/>
          </a:xfrm>
          <a:prstGeom prst="rect">
            <a:avLst/>
          </a:prstGeom>
        </p:spPr>
      </p:pic>
      <p:pic>
        <p:nvPicPr>
          <p:cNvPr id="2" name="Picture 1">
            <a:extLst>
              <a:ext uri="{FF2B5EF4-FFF2-40B4-BE49-F238E27FC236}">
                <a16:creationId xmlns:a16="http://schemas.microsoft.com/office/drawing/2014/main" id="{7A577452-A321-4128-B5B1-FF760D7458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9" y="23835"/>
            <a:ext cx="1574800" cy="799703"/>
          </a:xfrm>
          <a:prstGeom prst="rect">
            <a:avLst/>
          </a:prstGeom>
        </p:spPr>
      </p:pic>
    </p:spTree>
    <p:extLst>
      <p:ext uri="{BB962C8B-B14F-4D97-AF65-F5344CB8AC3E}">
        <p14:creationId xmlns:p14="http://schemas.microsoft.com/office/powerpoint/2010/main" val="3590495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4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6234BCC6-39B9-47D9-8BF8-C665401AE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people standing in a room&#10;&#10;Description automatically generated">
            <a:extLst>
              <a:ext uri="{FF2B5EF4-FFF2-40B4-BE49-F238E27FC236}">
                <a16:creationId xmlns:a16="http://schemas.microsoft.com/office/drawing/2014/main" id="{D8ECCC56-D3E2-5FEA-A208-9A5C5FA455C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8372" r="-2" b="10241"/>
          <a:stretch/>
        </p:blipFill>
        <p:spPr>
          <a:xfrm>
            <a:off x="4883025" y="10"/>
            <a:ext cx="7308975"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a:solidFill>
            <a:srgbClr val="FFFFFF"/>
          </a:solidFill>
          <a:scene3d>
            <a:camera prst="orthographicFront"/>
            <a:lightRig rig="threePt" dir="t">
              <a:rot lat="0" lon="0" rev="2700000"/>
            </a:lightRig>
          </a:scene3d>
          <a:sp3d>
            <a:bevelT h="38100"/>
            <a:contourClr>
              <a:srgbClr val="C0C0C0"/>
            </a:contourClr>
          </a:sp3d>
        </p:spPr>
      </p:pic>
      <p:pic>
        <p:nvPicPr>
          <p:cNvPr id="8" name="Picture 7" descr="A group of people posing for a photo&#10;&#10;Description automatically generated">
            <a:extLst>
              <a:ext uri="{FF2B5EF4-FFF2-40B4-BE49-F238E27FC236}">
                <a16:creationId xmlns:a16="http://schemas.microsoft.com/office/drawing/2014/main" id="{5275B181-C138-09DF-B1D4-DDA8ED4C6D9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8940" r="-2" b="9673"/>
          <a:stretch/>
        </p:blipFill>
        <p:spPr>
          <a:xfrm>
            <a:off x="4883025" y="3493008"/>
            <a:ext cx="7308975"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useBgFill="1">
        <p:nvSpPr>
          <p:cNvPr id="20" name="Freeform: Shape 19">
            <a:extLst>
              <a:ext uri="{FF2B5EF4-FFF2-40B4-BE49-F238E27FC236}">
                <a16:creationId xmlns:a16="http://schemas.microsoft.com/office/drawing/2014/main" id="{72A9CE9D-DAC3-40AF-B504-78A64A909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1"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4" name="Freeform: Shape 33">
            <a:extLst>
              <a:ext uri="{FF2B5EF4-FFF2-40B4-BE49-F238E27FC236}">
                <a16:creationId xmlns:a16="http://schemas.microsoft.com/office/drawing/2014/main" id="{506D7452-6CDE-4381-86CE-07B2459383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7332"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4653260-6E92-BAFF-91E1-217E9E13603A}"/>
              </a:ext>
            </a:extLst>
          </p:cNvPr>
          <p:cNvSpPr>
            <a:spLocks noGrp="1"/>
          </p:cNvSpPr>
          <p:nvPr>
            <p:ph type="title"/>
          </p:nvPr>
        </p:nvSpPr>
        <p:spPr>
          <a:xfrm>
            <a:off x="438912" y="1524659"/>
            <a:ext cx="5019074" cy="2774088"/>
          </a:xfrm>
        </p:spPr>
        <p:txBody>
          <a:bodyPr vert="horz" lIns="91440" tIns="45720" rIns="91440" bIns="45720" rtlCol="0" anchor="b">
            <a:normAutofit/>
          </a:bodyPr>
          <a:lstStyle/>
          <a:p>
            <a:r>
              <a:rPr lang="en-US" sz="4000" kern="1200" dirty="0">
                <a:solidFill>
                  <a:schemeClr val="tx1"/>
                </a:solidFill>
                <a:latin typeface="Arial" panose="020B0604020202020204" pitchFamily="34" charset="0"/>
                <a:cs typeface="Arial" panose="020B0604020202020204" pitchFamily="34" charset="0"/>
              </a:rPr>
              <a:t>Pictorial Journey </a:t>
            </a:r>
          </a:p>
        </p:txBody>
      </p:sp>
      <p:sp>
        <p:nvSpPr>
          <p:cNvPr id="35" name="Rectangle 34">
            <a:extLst>
              <a:ext uri="{FF2B5EF4-FFF2-40B4-BE49-F238E27FC236}">
                <a16:creationId xmlns:a16="http://schemas.microsoft.com/office/drawing/2014/main" id="{762DA937-8B55-4317-BD32-98D7AF30E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67989"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venir Next LT Pro"/>
            </a:endParaRPr>
          </a:p>
        </p:txBody>
      </p:sp>
      <p:sp>
        <p:nvSpPr>
          <p:cNvPr id="36" name="Rectangle 35">
            <a:extLst>
              <a:ext uri="{FF2B5EF4-FFF2-40B4-BE49-F238E27FC236}">
                <a16:creationId xmlns:a16="http://schemas.microsoft.com/office/drawing/2014/main" id="{C52EE5A8-045B-4D39-8ED1-51333408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098" y="4461119"/>
            <a:ext cx="5019074"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25744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Triangle 19">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DC7DBCD-50BA-FA71-5342-897A8C120317}"/>
              </a:ext>
            </a:extLst>
          </p:cNvPr>
          <p:cNvSpPr>
            <a:spLocks noGrp="1"/>
          </p:cNvSpPr>
          <p:nvPr>
            <p:ph type="title"/>
          </p:nvPr>
        </p:nvSpPr>
        <p:spPr>
          <a:xfrm>
            <a:off x="1869440" y="806571"/>
            <a:ext cx="8067040" cy="585349"/>
          </a:xfrm>
        </p:spPr>
        <p:txBody>
          <a:bodyPr vert="horz" lIns="91440" tIns="45720" rIns="91440" bIns="45720" rtlCol="0" anchor="b">
            <a:normAutofit/>
          </a:bodyPr>
          <a:lstStyle/>
          <a:p>
            <a:pPr algn="ctr"/>
            <a:r>
              <a:rPr lang="en-US" sz="3600" kern="1200">
                <a:solidFill>
                  <a:schemeClr val="tx1"/>
                </a:solidFill>
                <a:latin typeface="Arial" panose="020B0604020202020204" pitchFamily="34" charset="0"/>
                <a:cs typeface="Arial" panose="020B0604020202020204" pitchFamily="34" charset="0"/>
              </a:rPr>
              <a:t>Mentor Approval </a:t>
            </a:r>
            <a:endParaRPr lang="en-US" sz="3600" kern="1200" dirty="0">
              <a:solidFill>
                <a:schemeClr val="tx1"/>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B4984415-9CD3-2A8D-A5B9-EA7B87BF41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588322" cy="806570"/>
          </a:xfrm>
          <a:prstGeom prst="rect">
            <a:avLst/>
          </a:prstGeom>
        </p:spPr>
      </p:pic>
      <p:pic>
        <p:nvPicPr>
          <p:cNvPr id="5" name="Picture 4">
            <a:extLst>
              <a:ext uri="{FF2B5EF4-FFF2-40B4-BE49-F238E27FC236}">
                <a16:creationId xmlns:a16="http://schemas.microsoft.com/office/drawing/2014/main" id="{2F0AB46C-1A11-578A-F9A4-FCBD65AFA217}"/>
              </a:ext>
            </a:extLst>
          </p:cNvPr>
          <p:cNvPicPr>
            <a:picLocks noChangeAspect="1"/>
          </p:cNvPicPr>
          <p:nvPr/>
        </p:nvPicPr>
        <p:blipFill>
          <a:blip r:embed="rId3"/>
          <a:stretch>
            <a:fillRect/>
          </a:stretch>
        </p:blipFill>
        <p:spPr>
          <a:xfrm>
            <a:off x="2729401" y="1391920"/>
            <a:ext cx="6729798" cy="46264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063320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ight Triangle 25">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8F451A30-466B-4996-9BA5-CD6ABCC6D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4A5CCE-2EB0-78FE-3D78-408C27B27DC9}"/>
              </a:ext>
            </a:extLst>
          </p:cNvPr>
          <p:cNvSpPr>
            <a:spLocks noGrp="1"/>
          </p:cNvSpPr>
          <p:nvPr>
            <p:ph type="title"/>
          </p:nvPr>
        </p:nvSpPr>
        <p:spPr>
          <a:xfrm>
            <a:off x="821648" y="1188637"/>
            <a:ext cx="4339631" cy="863755"/>
          </a:xfrm>
        </p:spPr>
        <p:txBody>
          <a:bodyPr>
            <a:normAutofit/>
          </a:bodyPr>
          <a:lstStyle/>
          <a:p>
            <a:r>
              <a:rPr lang="en-IN" sz="4800" dirty="0">
                <a:latin typeface="Arial" panose="020B0604020202020204" pitchFamily="34" charset="0"/>
                <a:cs typeface="Arial" panose="020B0604020202020204" pitchFamily="34" charset="0"/>
              </a:rPr>
              <a:t>Introduction</a:t>
            </a:r>
          </a:p>
        </p:txBody>
      </p:sp>
      <p:pic>
        <p:nvPicPr>
          <p:cNvPr id="11" name="Picture 10" descr="Many question marks on black background">
            <a:extLst>
              <a:ext uri="{FF2B5EF4-FFF2-40B4-BE49-F238E27FC236}">
                <a16:creationId xmlns:a16="http://schemas.microsoft.com/office/drawing/2014/main" id="{59DBEFC7-67DD-8620-D58C-24BF8DFA115B}"/>
              </a:ext>
            </a:extLst>
          </p:cNvPr>
          <p:cNvPicPr>
            <a:picLocks noChangeAspect="1"/>
          </p:cNvPicPr>
          <p:nvPr/>
        </p:nvPicPr>
        <p:blipFill rotWithShape="1">
          <a:blip r:embed="rId2"/>
          <a:srcRect l="20984" r="-1" b="-1"/>
          <a:stretch/>
        </p:blipFill>
        <p:spPr>
          <a:xfrm>
            <a:off x="821649" y="2207869"/>
            <a:ext cx="3533985" cy="2728198"/>
          </a:xfrm>
          <a:prstGeom prst="rect">
            <a:avLst/>
          </a:prstGeom>
        </p:spPr>
      </p:pic>
      <p:sp>
        <p:nvSpPr>
          <p:cNvPr id="3" name="Content Placeholder 2">
            <a:extLst>
              <a:ext uri="{FF2B5EF4-FFF2-40B4-BE49-F238E27FC236}">
                <a16:creationId xmlns:a16="http://schemas.microsoft.com/office/drawing/2014/main" id="{EF4BCB76-3F14-85F0-67D6-598732485B8F}"/>
              </a:ext>
            </a:extLst>
          </p:cNvPr>
          <p:cNvSpPr>
            <a:spLocks noGrp="1"/>
          </p:cNvSpPr>
          <p:nvPr>
            <p:ph idx="1"/>
          </p:nvPr>
        </p:nvSpPr>
        <p:spPr>
          <a:xfrm>
            <a:off x="4355634" y="711200"/>
            <a:ext cx="7014717" cy="5313680"/>
          </a:xfrm>
        </p:spPr>
        <p:txBody>
          <a:bodyPr anchor="t">
            <a:noAutofit/>
          </a:bodyPr>
          <a:lstStyle/>
          <a:p>
            <a:r>
              <a:rPr lang="en-IN" sz="1600" dirty="0">
                <a:effectLst/>
                <a:highlight>
                  <a:srgbClr val="FFFFFF"/>
                </a:highlight>
                <a:latin typeface="Arial" panose="020B0604020202020204" pitchFamily="34" charset="0"/>
                <a:ea typeface="Aptos" panose="020B0004020202020204" pitchFamily="34" charset="0"/>
                <a:cs typeface="Arial" panose="020B0604020202020204" pitchFamily="34" charset="0"/>
              </a:rPr>
              <a:t>LLMs are neural network architectures trained on massive amounts of text data. This allows them to </a:t>
            </a:r>
            <a:r>
              <a:rPr lang="en-IN" sz="1600" dirty="0" err="1">
                <a:effectLst/>
                <a:highlight>
                  <a:srgbClr val="FFFFFF"/>
                </a:highlight>
                <a:latin typeface="Arial" panose="020B0604020202020204" pitchFamily="34" charset="0"/>
                <a:ea typeface="Aptos" panose="020B0004020202020204" pitchFamily="34" charset="0"/>
                <a:cs typeface="Arial" panose="020B0604020202020204" pitchFamily="34" charset="0"/>
              </a:rPr>
              <a:t>analyze</a:t>
            </a:r>
            <a:r>
              <a:rPr lang="en-IN" sz="1600" dirty="0">
                <a:effectLst/>
                <a:highlight>
                  <a:srgbClr val="FFFFFF"/>
                </a:highlight>
                <a:latin typeface="Arial" panose="020B0604020202020204" pitchFamily="34" charset="0"/>
                <a:ea typeface="Aptos" panose="020B0004020202020204" pitchFamily="34" charset="0"/>
                <a:cs typeface="Arial" panose="020B0604020202020204" pitchFamily="34" charset="0"/>
              </a:rPr>
              <a:t> and synthesize information, generate different creative text formats, and answer questions in an informative way. </a:t>
            </a:r>
          </a:p>
          <a:p>
            <a:r>
              <a:rPr lang="en-IN" sz="1600" kern="0" dirty="0">
                <a:effectLst/>
                <a:latin typeface="Arial" panose="020B0604020202020204" pitchFamily="34" charset="0"/>
                <a:ea typeface="Times New Roman" panose="02020603050405020304" pitchFamily="18" charset="0"/>
                <a:cs typeface="Arial" panose="020B0604020202020204" pitchFamily="34" charset="0"/>
              </a:rPr>
              <a:t>Large Language Models (LLMs) such as GPT-4 have created new opportunities for AI applications in the medical domain, offering possible assistance to medical practitioners in the form of precise and thorough medical responses.</a:t>
            </a:r>
          </a:p>
          <a:p>
            <a:r>
              <a:rPr lang="en-IN" sz="1600" kern="0" dirty="0">
                <a:effectLst/>
                <a:latin typeface="Arial" panose="020B0604020202020204" pitchFamily="34" charset="0"/>
                <a:ea typeface="Times New Roman" panose="02020603050405020304" pitchFamily="18" charset="0"/>
                <a:cs typeface="Arial" panose="020B0604020202020204" pitchFamily="34" charset="0"/>
              </a:rPr>
              <a:t>To ascertain the efficacy and practicality of three top LLMs—GPT-4, Anthropic, and Cohere—in various medical specializations, this study assesses their performance.</a:t>
            </a:r>
            <a:endParaRPr lang="en-IN" sz="1600" kern="100" dirty="0">
              <a:effectLst/>
              <a:latin typeface="Arial" panose="020B0604020202020204" pitchFamily="34" charset="0"/>
              <a:ea typeface="Aptos" panose="020B0004020202020204" pitchFamily="34" charset="0"/>
              <a:cs typeface="Arial" panose="020B0604020202020204" pitchFamily="34" charset="0"/>
            </a:endParaRPr>
          </a:p>
          <a:p>
            <a:r>
              <a:rPr lang="en-IN" sz="1600" kern="0" dirty="0">
                <a:effectLst/>
                <a:latin typeface="Arial" panose="020B0604020202020204" pitchFamily="34" charset="0"/>
                <a:ea typeface="Times New Roman" panose="02020603050405020304" pitchFamily="18" charset="0"/>
                <a:cs typeface="Arial" panose="020B0604020202020204" pitchFamily="34" charset="0"/>
              </a:rPr>
              <a:t>Chat-Generative Pre-Trained Transformer (ChatGPT), a conversational chatbot built on top of Generative-Pre-Trained Transformer-3.5 (GPT-3.5), an LLM featuring about 175 billion parameters, is one such AI-powered technology that is currently becoming highly discussed. </a:t>
            </a:r>
            <a:endParaRPr lang="en-IN" sz="1600" kern="0" dirty="0">
              <a:latin typeface="Arial" panose="020B0604020202020204" pitchFamily="34" charset="0"/>
              <a:ea typeface="Times New Roman" panose="02020603050405020304" pitchFamily="18" charset="0"/>
              <a:cs typeface="Arial" panose="020B0604020202020204" pitchFamily="34" charset="0"/>
            </a:endParaRPr>
          </a:p>
          <a:p>
            <a:r>
              <a:rPr lang="en-IN" sz="1600" kern="0" dirty="0">
                <a:effectLst/>
                <a:latin typeface="Arial" panose="020B0604020202020204" pitchFamily="34" charset="0"/>
                <a:ea typeface="Times New Roman" panose="02020603050405020304" pitchFamily="18" charset="0"/>
                <a:cs typeface="Arial" panose="020B0604020202020204" pitchFamily="34" charset="0"/>
              </a:rPr>
              <a:t>Considering the growing volume of medical data and the intricacy of clinical decision-making, NLP technologies may be able to help doctors make timely, well-informed judgments, thereby enhancing the general effectiveness and quality of healthcare.</a:t>
            </a:r>
            <a:endParaRPr lang="en-IN" sz="160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6C2784CC-4EF9-CE4D-A586-1BF0E4CDAE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876" y="82506"/>
            <a:ext cx="1407543" cy="714768"/>
          </a:xfrm>
          <a:prstGeom prst="rect">
            <a:avLst/>
          </a:prstGeom>
        </p:spPr>
      </p:pic>
    </p:spTree>
    <p:extLst>
      <p:ext uri="{BB962C8B-B14F-4D97-AF65-F5344CB8AC3E}">
        <p14:creationId xmlns:p14="http://schemas.microsoft.com/office/powerpoint/2010/main" val="20891025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47942995-B07F-4636-9A06-C6A104B26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D615C652-E704-B5C0-93E7-B686AE1D269E}"/>
              </a:ext>
            </a:extLst>
          </p:cNvPr>
          <p:cNvSpPr>
            <a:spLocks noGrp="1"/>
          </p:cNvSpPr>
          <p:nvPr>
            <p:ph type="title"/>
          </p:nvPr>
        </p:nvSpPr>
        <p:spPr>
          <a:xfrm>
            <a:off x="1113810" y="2960716"/>
            <a:ext cx="4036334" cy="2387600"/>
          </a:xfrm>
        </p:spPr>
        <p:txBody>
          <a:bodyPr vert="horz" lIns="91440" tIns="45720" rIns="91440" bIns="45720" rtlCol="0" anchor="t">
            <a:normAutofit/>
          </a:bodyPr>
          <a:lstStyle/>
          <a:p>
            <a:r>
              <a:rPr lang="en-US" sz="5400" kern="1200">
                <a:solidFill>
                  <a:schemeClr val="tx1"/>
                </a:solidFill>
                <a:latin typeface="+mj-lt"/>
                <a:ea typeface="+mj-ea"/>
                <a:cs typeface="+mj-cs"/>
              </a:rPr>
              <a:t>Anthropic, Cohere, and GPT</a:t>
            </a:r>
          </a:p>
        </p:txBody>
      </p:sp>
      <p:grpSp>
        <p:nvGrpSpPr>
          <p:cNvPr id="40" name="Group 39">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84992"/>
            <a:ext cx="731521" cy="673460"/>
            <a:chOff x="3940602" y="308034"/>
            <a:chExt cx="2116791" cy="3428999"/>
          </a:xfrm>
          <a:solidFill>
            <a:schemeClr val="accent4"/>
          </a:solidFill>
        </p:grpSpPr>
        <p:sp>
          <p:nvSpPr>
            <p:cNvPr id="41" name="Rectangle 40">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Rectangle 44">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Colour-coded on electronic circuit board">
            <a:extLst>
              <a:ext uri="{FF2B5EF4-FFF2-40B4-BE49-F238E27FC236}">
                <a16:creationId xmlns:a16="http://schemas.microsoft.com/office/drawing/2014/main" id="{2626D77B-2497-FCC3-2165-BAC8CE7CFD8F}"/>
              </a:ext>
            </a:extLst>
          </p:cNvPr>
          <p:cNvPicPr>
            <a:picLocks noChangeAspect="1"/>
          </p:cNvPicPr>
          <p:nvPr/>
        </p:nvPicPr>
        <p:blipFill rotWithShape="1">
          <a:blip r:embed="rId2"/>
          <a:srcRect t="4642" r="23010" b="3418"/>
          <a:stretch/>
        </p:blipFill>
        <p:spPr>
          <a:xfrm>
            <a:off x="5922492" y="1209733"/>
            <a:ext cx="5536001" cy="4379780"/>
          </a:xfrm>
          <a:prstGeom prst="rect">
            <a:avLst/>
          </a:prstGeom>
        </p:spPr>
      </p:pic>
      <p:pic>
        <p:nvPicPr>
          <p:cNvPr id="2" name="Picture 1">
            <a:extLst>
              <a:ext uri="{FF2B5EF4-FFF2-40B4-BE49-F238E27FC236}">
                <a16:creationId xmlns:a16="http://schemas.microsoft.com/office/drawing/2014/main" id="{EC8DAE66-2D46-9A2E-90CF-966BE4224F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817" y="0"/>
            <a:ext cx="1409543" cy="715784"/>
          </a:xfrm>
          <a:prstGeom prst="rect">
            <a:avLst/>
          </a:prstGeom>
        </p:spPr>
      </p:pic>
    </p:spTree>
    <p:extLst>
      <p:ext uri="{BB962C8B-B14F-4D97-AF65-F5344CB8AC3E}">
        <p14:creationId xmlns:p14="http://schemas.microsoft.com/office/powerpoint/2010/main" val="499460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BC08F19-8E04-8DA0-967E-52EDB2FEE4EB}"/>
              </a:ext>
            </a:extLst>
          </p:cNvPr>
          <p:cNvPicPr>
            <a:picLocks noChangeAspect="1"/>
          </p:cNvPicPr>
          <p:nvPr/>
        </p:nvPicPr>
        <p:blipFill rotWithShape="1">
          <a:blip r:embed="rId2">
            <a:duotone>
              <a:prstClr val="black"/>
              <a:schemeClr val="tx2">
                <a:tint val="45000"/>
                <a:satMod val="400000"/>
              </a:schemeClr>
            </a:duotone>
            <a:alphaModFix amt="25000"/>
          </a:blip>
          <a:srcRect/>
          <a:stretch/>
        </p:blipFill>
        <p:spPr>
          <a:xfrm>
            <a:off x="20" y="10"/>
            <a:ext cx="12191980" cy="6857990"/>
          </a:xfrm>
          <a:prstGeom prst="rect">
            <a:avLst/>
          </a:prstGeom>
          <a:solidFill>
            <a:schemeClr val="tx1"/>
          </a:solidFill>
          <a:ln>
            <a:solidFill>
              <a:schemeClr val="accent1"/>
            </a:solidFill>
          </a:ln>
        </p:spPr>
      </p:pic>
      <p:graphicFrame>
        <p:nvGraphicFramePr>
          <p:cNvPr id="14" name="Content Placeholder 2">
            <a:extLst>
              <a:ext uri="{FF2B5EF4-FFF2-40B4-BE49-F238E27FC236}">
                <a16:creationId xmlns:a16="http://schemas.microsoft.com/office/drawing/2014/main" id="{61768F38-8D70-F866-14E4-EEE9E440D3C2}"/>
              </a:ext>
            </a:extLst>
          </p:cNvPr>
          <p:cNvGraphicFramePr>
            <a:graphicFrameLocks noGrp="1"/>
          </p:cNvGraphicFramePr>
          <p:nvPr>
            <p:ph idx="1"/>
            <p:extLst>
              <p:ext uri="{D42A27DB-BD31-4B8C-83A1-F6EECF244321}">
                <p14:modId xmlns:p14="http://schemas.microsoft.com/office/powerpoint/2010/main" val="2693342459"/>
              </p:ext>
            </p:extLst>
          </p:nvPr>
        </p:nvGraphicFramePr>
        <p:xfrm>
          <a:off x="754380" y="812800"/>
          <a:ext cx="10858500" cy="5232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a:extLst>
              <a:ext uri="{FF2B5EF4-FFF2-40B4-BE49-F238E27FC236}">
                <a16:creationId xmlns:a16="http://schemas.microsoft.com/office/drawing/2014/main" id="{881832D3-80CB-A1F9-CF97-AB7F9F98C81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4114" y="0"/>
            <a:ext cx="1440531" cy="731520"/>
          </a:xfrm>
          <a:prstGeom prst="rect">
            <a:avLst/>
          </a:prstGeom>
        </p:spPr>
      </p:pic>
    </p:spTree>
    <p:extLst>
      <p:ext uri="{BB962C8B-B14F-4D97-AF65-F5344CB8AC3E}">
        <p14:creationId xmlns:p14="http://schemas.microsoft.com/office/powerpoint/2010/main" val="1379072360"/>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6" name="Rectangle 135">
            <a:extLst>
              <a:ext uri="{FF2B5EF4-FFF2-40B4-BE49-F238E27FC236}">
                <a16:creationId xmlns:a16="http://schemas.microsoft.com/office/drawing/2014/main" id="{9D8233B0-41B5-4D9A-AEEC-13DB66A8C9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68916DB-D5C3-2813-7544-F84BA071B6CD}"/>
              </a:ext>
            </a:extLst>
          </p:cNvPr>
          <p:cNvSpPr>
            <a:spLocks noGrp="1"/>
          </p:cNvSpPr>
          <p:nvPr>
            <p:ph type="title" idx="4294967295"/>
          </p:nvPr>
        </p:nvSpPr>
        <p:spPr>
          <a:xfrm>
            <a:off x="808638" y="386930"/>
            <a:ext cx="9236700" cy="1188950"/>
          </a:xfrm>
        </p:spPr>
        <p:txBody>
          <a:bodyPr vert="horz" lIns="91440" tIns="45720" rIns="91440" bIns="45720" rtlCol="0" anchor="b">
            <a:normAutofit/>
          </a:bodyPr>
          <a:lstStyle/>
          <a:p>
            <a:r>
              <a:rPr lang="en-US" sz="4000" kern="1200" dirty="0">
                <a:solidFill>
                  <a:schemeClr val="tx1"/>
                </a:solidFill>
                <a:latin typeface="Arial" panose="020B0604020202020204" pitchFamily="34" charset="0"/>
                <a:cs typeface="Arial" panose="020B0604020202020204" pitchFamily="34" charset="0"/>
              </a:rPr>
              <a:t>   Objectives </a:t>
            </a:r>
          </a:p>
        </p:txBody>
      </p:sp>
      <p:grpSp>
        <p:nvGrpSpPr>
          <p:cNvPr id="138" name="Group 137">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39" name="Rectangle 138">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139">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2" name="Rectangle 141">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8B913A62-7124-D1D3-254F-F3C5D3BF3384}"/>
              </a:ext>
            </a:extLst>
          </p:cNvPr>
          <p:cNvSpPr txBox="1"/>
          <p:nvPr/>
        </p:nvSpPr>
        <p:spPr>
          <a:xfrm>
            <a:off x="345440" y="1828800"/>
            <a:ext cx="11470640" cy="4582160"/>
          </a:xfrm>
          <a:prstGeom prst="rect">
            <a:avLst/>
          </a:prstGeom>
        </p:spPr>
        <p:txBody>
          <a:bodyPr vert="horz" lIns="91440" tIns="45720" rIns="91440" bIns="45720" rtlCol="0">
            <a:normAutofit/>
          </a:bodyPr>
          <a:lstStyle/>
          <a:p>
            <a:pPr indent="-228600">
              <a:lnSpc>
                <a:spcPct val="90000"/>
              </a:lnSpc>
              <a:spcAft>
                <a:spcPts val="800"/>
              </a:spcAft>
              <a:buFont typeface="Arial" panose="020B0604020202020204" pitchFamily="34" charset="0"/>
              <a:buChar char="•"/>
            </a:pPr>
            <a:endParaRPr lang="en-US" sz="2000" dirty="0">
              <a:solidFill>
                <a:schemeClr val="bg1"/>
              </a:solidFill>
              <a:effectLst/>
              <a:highlight>
                <a:srgbClr val="FFFFFF"/>
              </a:highlight>
            </a:endParaRPr>
          </a:p>
        </p:txBody>
      </p:sp>
      <p:graphicFrame>
        <p:nvGraphicFramePr>
          <p:cNvPr id="59" name="TextBox 9">
            <a:extLst>
              <a:ext uri="{FF2B5EF4-FFF2-40B4-BE49-F238E27FC236}">
                <a16:creationId xmlns:a16="http://schemas.microsoft.com/office/drawing/2014/main" id="{17558DC4-C9B5-0626-F9FA-416324712A4F}"/>
              </a:ext>
            </a:extLst>
          </p:cNvPr>
          <p:cNvGraphicFramePr/>
          <p:nvPr>
            <p:extLst>
              <p:ext uri="{D42A27DB-BD31-4B8C-83A1-F6EECF244321}">
                <p14:modId xmlns:p14="http://schemas.microsoft.com/office/powerpoint/2010/main" val="164406017"/>
              </p:ext>
            </p:extLst>
          </p:nvPr>
        </p:nvGraphicFramePr>
        <p:xfrm>
          <a:off x="825264" y="2598710"/>
          <a:ext cx="10039472" cy="34381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a:extLst>
              <a:ext uri="{FF2B5EF4-FFF2-40B4-BE49-F238E27FC236}">
                <a16:creationId xmlns:a16="http://schemas.microsoft.com/office/drawing/2014/main" id="{8C0FE69C-CA28-F415-6022-765B1AA1949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620" y="20614"/>
            <a:ext cx="1442722" cy="732632"/>
          </a:xfrm>
          <a:prstGeom prst="rect">
            <a:avLst/>
          </a:prstGeom>
        </p:spPr>
      </p:pic>
    </p:spTree>
    <p:extLst>
      <p:ext uri="{BB962C8B-B14F-4D97-AF65-F5344CB8AC3E}">
        <p14:creationId xmlns:p14="http://schemas.microsoft.com/office/powerpoint/2010/main" val="13497897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4" name="Rectangle 83">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ight Triangle 85">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Rectangle 87">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DC7DBCD-50BA-FA71-5342-897A8C120317}"/>
              </a:ext>
            </a:extLst>
          </p:cNvPr>
          <p:cNvSpPr>
            <a:spLocks noGrp="1"/>
          </p:cNvSpPr>
          <p:nvPr>
            <p:ph type="title"/>
          </p:nvPr>
        </p:nvSpPr>
        <p:spPr>
          <a:xfrm>
            <a:off x="2277653" y="538480"/>
            <a:ext cx="7082402" cy="758841"/>
          </a:xfrm>
        </p:spPr>
        <p:txBody>
          <a:bodyPr vert="horz" lIns="91440" tIns="45720" rIns="91440" bIns="45720" rtlCol="0" anchor="ctr">
            <a:normAutofit fontScale="90000"/>
          </a:bodyPr>
          <a:lstStyle/>
          <a:p>
            <a:pPr algn="ctr"/>
            <a:r>
              <a:rPr lang="en-US" sz="7200" kern="1200" dirty="0">
                <a:solidFill>
                  <a:schemeClr val="tx1"/>
                </a:solidFill>
                <a:latin typeface="+mj-lt"/>
                <a:ea typeface="+mj-ea"/>
                <a:cs typeface="+mj-cs"/>
              </a:rPr>
              <a:t>Methodology </a:t>
            </a:r>
          </a:p>
        </p:txBody>
      </p:sp>
      <p:sp>
        <p:nvSpPr>
          <p:cNvPr id="4" name="TextBox 3">
            <a:extLst>
              <a:ext uri="{FF2B5EF4-FFF2-40B4-BE49-F238E27FC236}">
                <a16:creationId xmlns:a16="http://schemas.microsoft.com/office/drawing/2014/main" id="{34FB3B45-000B-0B6D-7E51-4E50D184EB87}"/>
              </a:ext>
            </a:extLst>
          </p:cNvPr>
          <p:cNvSpPr txBox="1"/>
          <p:nvPr/>
        </p:nvSpPr>
        <p:spPr>
          <a:xfrm>
            <a:off x="873759" y="1391728"/>
            <a:ext cx="10673067" cy="4924224"/>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This research study employed a comparative analysis of three LLM models (Anthropic, Cohere, and GPT4). It included testing medical questions by healthcare professionals. </a:t>
            </a:r>
            <a:r>
              <a:rPr lang="en-US" sz="1400" dirty="0">
                <a:effectLst/>
                <a:latin typeface="Times New Roman" panose="02020603050405020304" pitchFamily="18" charset="0"/>
                <a:cs typeface="Times New Roman" panose="02020603050405020304" pitchFamily="18" charset="0"/>
              </a:rPr>
              <a:t>The questions were selected to ensure complete comprehensive coverage of each specialty, including common conditions, diagnostic criteria, treatment protocols, and recent advancements.</a:t>
            </a:r>
            <a:r>
              <a:rPr lang="en-IN" sz="1400" kern="0" dirty="0">
                <a:effectLst/>
                <a:latin typeface="Times New Roman" panose="02020603050405020304" pitchFamily="18" charset="0"/>
                <a:ea typeface="Times New Roman" panose="02020603050405020304" pitchFamily="18" charset="0"/>
                <a:cs typeface="Times New Roman" panose="02020603050405020304" pitchFamily="18" charset="0"/>
              </a:rPr>
              <a:t> Each question from every specialty was tested on 3 Large Language Models- Anthropic, Cohere, and </a:t>
            </a:r>
            <a:r>
              <a:rPr lang="en-IN" sz="1400" kern="0" dirty="0" err="1">
                <a:effectLst/>
                <a:latin typeface="Times New Roman" panose="02020603050405020304" pitchFamily="18" charset="0"/>
                <a:ea typeface="Times New Roman" panose="02020603050405020304" pitchFamily="18" charset="0"/>
                <a:cs typeface="Times New Roman" panose="02020603050405020304" pitchFamily="18" charset="0"/>
              </a:rPr>
              <a:t>Gpt</a:t>
            </a:r>
            <a:r>
              <a:rPr lang="en-IN" sz="1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400" dirty="0">
              <a:effectLst/>
              <a:latin typeface="Times New Roman" panose="02020603050405020304" pitchFamily="18" charset="0"/>
              <a:cs typeface="Times New Roman" panose="02020603050405020304" pitchFamily="18" charset="0"/>
            </a:endParaRPr>
          </a:p>
          <a:p>
            <a:pPr lvl="0" indent="-228600">
              <a:lnSpc>
                <a:spcPct val="90000"/>
              </a:lnSpc>
              <a:spcAft>
                <a:spcPts val="600"/>
              </a:spcAft>
              <a:buFont typeface="Arial" panose="020B0604020202020204" pitchFamily="34" charset="0"/>
              <a:buChar char="•"/>
            </a:pPr>
            <a:endParaRPr lang="en-US" sz="1400" dirty="0">
              <a:latin typeface="Times New Roman" panose="02020603050405020304" pitchFamily="18" charset="0"/>
              <a:cs typeface="Times New Roman" panose="02020603050405020304" pitchFamily="18" charset="0"/>
            </a:endParaRPr>
          </a:p>
          <a:p>
            <a:pPr lvl="0" indent="-228600">
              <a:lnSpc>
                <a:spcPct val="90000"/>
              </a:lnSpc>
              <a:spcAft>
                <a:spcPts val="600"/>
              </a:spcAft>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The questions were divided into 18 different medical specialties.</a:t>
            </a:r>
          </a:p>
          <a:p>
            <a:pPr indent="-228600">
              <a:lnSpc>
                <a:spcPct val="90000"/>
              </a:lnSpc>
              <a:spcAft>
                <a:spcPts val="600"/>
              </a:spcAft>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Study Design: Comparative Study</a:t>
            </a:r>
          </a:p>
          <a:p>
            <a:pPr indent="-228600">
              <a:lnSpc>
                <a:spcPct val="90000"/>
              </a:lnSpc>
              <a:spcAft>
                <a:spcPts val="600"/>
              </a:spcAft>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Duration of Study: 3 months </a:t>
            </a:r>
          </a:p>
          <a:p>
            <a:pPr indent="-228600">
              <a:lnSpc>
                <a:spcPct val="90000"/>
              </a:lnSpc>
              <a:spcAft>
                <a:spcPts val="600"/>
              </a:spcAft>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Data Type: Simulated data (Data collected from relevant medical Databases and customized based on most frequently asked questions by users) </a:t>
            </a:r>
          </a:p>
          <a:p>
            <a:pPr indent="-228600">
              <a:lnSpc>
                <a:spcPct val="90000"/>
              </a:lnSpc>
              <a:spcAft>
                <a:spcPts val="600"/>
              </a:spcAft>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 Database- Marrow database (licensed database for the simulated data)</a:t>
            </a:r>
          </a:p>
          <a:p>
            <a:pPr indent="-228600">
              <a:lnSpc>
                <a:spcPct val="90000"/>
              </a:lnSpc>
              <a:spcAft>
                <a:spcPts val="600"/>
              </a:spcAft>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Tools- </a:t>
            </a:r>
            <a:r>
              <a:rPr lang="en-US" sz="1400" dirty="0">
                <a:effectLst/>
                <a:latin typeface="Times New Roman" panose="02020603050405020304" pitchFamily="18" charset="0"/>
                <a:cs typeface="Times New Roman" panose="02020603050405020304" pitchFamily="18" charset="0"/>
              </a:rPr>
              <a:t>Large Language Models- Anthropic, Cohere, and </a:t>
            </a:r>
            <a:r>
              <a:rPr lang="en-US" sz="1400" dirty="0" err="1">
                <a:effectLst/>
                <a:latin typeface="Times New Roman" panose="02020603050405020304" pitchFamily="18" charset="0"/>
                <a:cs typeface="Times New Roman" panose="02020603050405020304" pitchFamily="18" charset="0"/>
              </a:rPr>
              <a:t>Gpt</a:t>
            </a:r>
            <a:r>
              <a:rPr lang="en-US" sz="1400" dirty="0">
                <a:latin typeface="Times New Roman" panose="02020603050405020304" pitchFamily="18" charset="0"/>
                <a:cs typeface="Times New Roman" panose="02020603050405020304" pitchFamily="18" charset="0"/>
              </a:rPr>
              <a:t> and Excel</a:t>
            </a:r>
          </a:p>
          <a:p>
            <a:pPr indent="-228600">
              <a:lnSpc>
                <a:spcPct val="90000"/>
              </a:lnSpc>
              <a:spcAft>
                <a:spcPts val="600"/>
              </a:spcAft>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Data Analysis: Descriptive analysis of each specialty for all three large language models </a:t>
            </a:r>
          </a:p>
          <a:p>
            <a:pPr indent="-228600">
              <a:lnSpc>
                <a:spcPct val="90000"/>
              </a:lnSpc>
              <a:spcAft>
                <a:spcPts val="600"/>
              </a:spcAft>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Data Validation- Data was validated based on the 4 criteria mentioned (accuracy, completeness, satisfaction, and word count) and cross-referenced from the source Up-to-date (licensed medical database)  and also validated from the Expert medical professional.</a:t>
            </a:r>
          </a:p>
          <a:p>
            <a:pPr indent="-228600">
              <a:lnSpc>
                <a:spcPct val="90000"/>
              </a:lnSpc>
              <a:spcAft>
                <a:spcPts val="600"/>
              </a:spcAft>
              <a:buFont typeface="Arial" panose="020B0604020202020204" pitchFamily="34" charset="0"/>
              <a:buChar char="•"/>
            </a:pPr>
            <a:r>
              <a:rPr lang="en-IN" sz="1400" kern="0" dirty="0">
                <a:effectLst/>
                <a:latin typeface="Times New Roman" panose="02020603050405020304" pitchFamily="18" charset="0"/>
                <a:ea typeface="Times New Roman" panose="02020603050405020304" pitchFamily="18" charset="0"/>
                <a:cs typeface="Times New Roman" panose="02020603050405020304" pitchFamily="18" charset="0"/>
              </a:rPr>
              <a:t>The </a:t>
            </a:r>
            <a:r>
              <a:rPr lang="en-IN" sz="1400" b="1" kern="0" dirty="0">
                <a:effectLst/>
                <a:latin typeface="Times New Roman" panose="02020603050405020304" pitchFamily="18" charset="0"/>
                <a:ea typeface="Times New Roman" panose="02020603050405020304" pitchFamily="18" charset="0"/>
                <a:cs typeface="Times New Roman" panose="02020603050405020304" pitchFamily="18" charset="0"/>
              </a:rPr>
              <a:t>Up-to-date system</a:t>
            </a:r>
            <a:r>
              <a:rPr lang="en-IN" sz="1400" kern="0" dirty="0">
                <a:effectLst/>
                <a:latin typeface="Times New Roman" panose="02020603050405020304" pitchFamily="18" charset="0"/>
                <a:ea typeface="Times New Roman" panose="02020603050405020304" pitchFamily="18" charset="0"/>
                <a:cs typeface="Times New Roman" panose="02020603050405020304" pitchFamily="18" charset="0"/>
              </a:rPr>
              <a:t> is an evidence-based clinical resource is the UpToDate system. It contains several medical calculators, access to Lexicomp drug monographs and drug-to-drug interactions, and a compilation of medical and patient data. </a:t>
            </a:r>
            <a:endParaRPr lang="en-IN" sz="1400" kern="100" dirty="0">
              <a:effectLst/>
              <a:latin typeface="Times New Roman" panose="02020603050405020304" pitchFamily="18" charset="0"/>
              <a:ea typeface="Aptos" panose="020B0004020202020204" pitchFamily="34" charset="0"/>
              <a:cs typeface="Times New Roman" panose="02020603050405020304" pitchFamily="18" charset="0"/>
            </a:endParaRPr>
          </a:p>
          <a:p>
            <a:pPr indent="-228600">
              <a:lnSpc>
                <a:spcPct val="90000"/>
              </a:lnSpc>
              <a:spcAft>
                <a:spcPts val="600"/>
              </a:spcAft>
              <a:buFont typeface="Arial" panose="020B0604020202020204" pitchFamily="34" charset="0"/>
              <a:buChar char="•"/>
            </a:pPr>
            <a:endParaRPr lang="en-US" sz="1000" dirty="0"/>
          </a:p>
          <a:p>
            <a:pPr indent="-228600">
              <a:lnSpc>
                <a:spcPct val="90000"/>
              </a:lnSpc>
              <a:spcAft>
                <a:spcPts val="600"/>
              </a:spcAft>
              <a:buFont typeface="Arial" panose="020B0604020202020204" pitchFamily="34" charset="0"/>
              <a:buChar char="•"/>
            </a:pPr>
            <a:endParaRPr lang="en-US" sz="1000" dirty="0"/>
          </a:p>
          <a:p>
            <a:pPr indent="-228600">
              <a:lnSpc>
                <a:spcPct val="90000"/>
              </a:lnSpc>
              <a:spcAft>
                <a:spcPts val="600"/>
              </a:spcAft>
              <a:buFont typeface="Arial" panose="020B0604020202020204" pitchFamily="34" charset="0"/>
              <a:buChar char="•"/>
            </a:pPr>
            <a:endParaRPr lang="en-US" sz="1000" dirty="0"/>
          </a:p>
          <a:p>
            <a:pPr indent="-228600">
              <a:lnSpc>
                <a:spcPct val="90000"/>
              </a:lnSpc>
              <a:spcAft>
                <a:spcPts val="600"/>
              </a:spcAft>
              <a:buFont typeface="Arial" panose="020B0604020202020204" pitchFamily="34" charset="0"/>
              <a:buChar char="•"/>
            </a:pPr>
            <a:endParaRPr lang="en-US" sz="1000" dirty="0"/>
          </a:p>
          <a:p>
            <a:pPr indent="-228600">
              <a:lnSpc>
                <a:spcPct val="90000"/>
              </a:lnSpc>
              <a:spcAft>
                <a:spcPts val="600"/>
              </a:spcAft>
              <a:buFont typeface="Arial" panose="020B0604020202020204" pitchFamily="34" charset="0"/>
              <a:buChar char="•"/>
            </a:pPr>
            <a:endParaRPr lang="en-US" sz="1000" dirty="0"/>
          </a:p>
          <a:p>
            <a:pPr lvl="0" indent="-228600">
              <a:lnSpc>
                <a:spcPct val="90000"/>
              </a:lnSpc>
              <a:spcAft>
                <a:spcPts val="600"/>
              </a:spcAft>
              <a:buFont typeface="Arial" panose="020B0604020202020204" pitchFamily="34" charset="0"/>
              <a:buChar char="•"/>
            </a:pPr>
            <a:endParaRPr lang="en-US" sz="1000" dirty="0"/>
          </a:p>
          <a:p>
            <a:pPr lvl="0" indent="-228600">
              <a:lnSpc>
                <a:spcPct val="90000"/>
              </a:lnSpc>
              <a:spcAft>
                <a:spcPts val="600"/>
              </a:spcAft>
              <a:buFont typeface="Arial" panose="020B0604020202020204" pitchFamily="34" charset="0"/>
              <a:buChar char="•"/>
            </a:pPr>
            <a:endParaRPr lang="en-US" sz="1000" dirty="0"/>
          </a:p>
        </p:txBody>
      </p:sp>
      <p:pic>
        <p:nvPicPr>
          <p:cNvPr id="5" name="Picture 4">
            <a:extLst>
              <a:ext uri="{FF2B5EF4-FFF2-40B4-BE49-F238E27FC236}">
                <a16:creationId xmlns:a16="http://schemas.microsoft.com/office/drawing/2014/main" id="{9D0E9FE4-47B3-D078-EA50-B19DE753BD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55" y="90840"/>
            <a:ext cx="1494330" cy="758840"/>
          </a:xfrm>
          <a:prstGeom prst="rect">
            <a:avLst/>
          </a:prstGeom>
        </p:spPr>
      </p:pic>
    </p:spTree>
    <p:extLst>
      <p:ext uri="{BB962C8B-B14F-4D97-AF65-F5344CB8AC3E}">
        <p14:creationId xmlns:p14="http://schemas.microsoft.com/office/powerpoint/2010/main" val="207326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97D1E5B-C922-F7CE-BC0E-FD86E1C5A930}"/>
              </a:ext>
            </a:extLst>
          </p:cNvPr>
          <p:cNvSpPr>
            <a:spLocks noGrp="1"/>
          </p:cNvSpPr>
          <p:nvPr>
            <p:ph type="title"/>
          </p:nvPr>
        </p:nvSpPr>
        <p:spPr>
          <a:xfrm>
            <a:off x="793662" y="386930"/>
            <a:ext cx="10066122" cy="1298448"/>
          </a:xfrm>
        </p:spPr>
        <p:txBody>
          <a:bodyPr anchor="b">
            <a:normAutofit/>
          </a:bodyPr>
          <a:lstStyle/>
          <a:p>
            <a:r>
              <a:rPr lang="en-IN" sz="4000" b="1" kern="0" dirty="0">
                <a:effectLst/>
                <a:latin typeface="Arial" panose="020B0604020202020204" pitchFamily="34" charset="0"/>
                <a:ea typeface="Times New Roman" panose="02020603050405020304" pitchFamily="18" charset="0"/>
                <a:cs typeface="Arial" panose="020B0604020202020204" pitchFamily="34" charset="0"/>
              </a:rPr>
              <a:t>Criteria for Assessment</a:t>
            </a:r>
            <a:endParaRPr lang="en-IN" sz="4000" dirty="0">
              <a:latin typeface="Arial" panose="020B0604020202020204" pitchFamily="34" charset="0"/>
              <a:cs typeface="Arial" panose="020B0604020202020204" pitchFamily="34" charset="0"/>
            </a:endParaRPr>
          </a:p>
        </p:txBody>
      </p:sp>
      <p:sp>
        <p:nvSpPr>
          <p:cNvPr id="25" name="Rectangle 24">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7F0DB21-0512-54B6-4931-49183A570E1F}"/>
              </a:ext>
            </a:extLst>
          </p:cNvPr>
          <p:cNvSpPr>
            <a:spLocks noGrp="1"/>
          </p:cNvSpPr>
          <p:nvPr>
            <p:ph idx="1"/>
          </p:nvPr>
        </p:nvSpPr>
        <p:spPr>
          <a:xfrm>
            <a:off x="365760" y="2336801"/>
            <a:ext cx="5358593" cy="3784600"/>
          </a:xfrm>
        </p:spPr>
        <p:txBody>
          <a:bodyPr anchor="ctr">
            <a:normAutofit fontScale="85000" lnSpcReduction="10000"/>
          </a:bodyPr>
          <a:lstStyle/>
          <a:p>
            <a:pPr marL="0" indent="0">
              <a:spcAft>
                <a:spcPts val="800"/>
              </a:spcAft>
              <a:buNone/>
            </a:pPr>
            <a:br>
              <a:rPr lang="en-IN" sz="1600" kern="0" dirty="0">
                <a:effectLst/>
                <a:latin typeface="Arial" panose="020B0604020202020204" pitchFamily="34" charset="0"/>
                <a:ea typeface="Times New Roman" panose="02020603050405020304" pitchFamily="18" charset="0"/>
                <a:cs typeface="Arial" panose="020B0604020202020204" pitchFamily="34" charset="0"/>
              </a:rPr>
            </a:br>
            <a:r>
              <a:rPr lang="en-IN" sz="1600" kern="0" dirty="0">
                <a:effectLst/>
                <a:latin typeface="Arial" panose="020B0604020202020204" pitchFamily="34" charset="0"/>
                <a:ea typeface="Times New Roman" panose="02020603050405020304" pitchFamily="18" charset="0"/>
                <a:cs typeface="Arial" panose="020B0604020202020204" pitchFamily="34" charset="0"/>
              </a:rPr>
              <a:t>1) </a:t>
            </a:r>
            <a:r>
              <a:rPr lang="en-IN" sz="1600" b="1" kern="0" dirty="0">
                <a:effectLst/>
                <a:latin typeface="Arial" panose="020B0604020202020204" pitchFamily="34" charset="0"/>
                <a:ea typeface="Times New Roman" panose="02020603050405020304" pitchFamily="18" charset="0"/>
                <a:cs typeface="Arial" panose="020B0604020202020204" pitchFamily="34" charset="0"/>
              </a:rPr>
              <a:t>Accuracy</a:t>
            </a:r>
            <a:r>
              <a:rPr lang="en-IN" sz="1600" kern="0" dirty="0">
                <a:effectLst/>
                <a:latin typeface="Arial" panose="020B0604020202020204" pitchFamily="34" charset="0"/>
                <a:ea typeface="Times New Roman" panose="02020603050405020304" pitchFamily="18" charset="0"/>
                <a:cs typeface="Arial" panose="020B0604020202020204" pitchFamily="34" charset="0"/>
              </a:rPr>
              <a:t> is measured using a 6-point Likert scale, where 1 represents a full error and 6 represents a complete correction.</a:t>
            </a:r>
            <a:br>
              <a:rPr lang="en-IN" sz="1600" kern="0" dirty="0">
                <a:effectLst/>
                <a:latin typeface="Arial" panose="020B0604020202020204" pitchFamily="34" charset="0"/>
                <a:ea typeface="Times New Roman" panose="02020603050405020304" pitchFamily="18" charset="0"/>
                <a:cs typeface="Arial" panose="020B0604020202020204" pitchFamily="34" charset="0"/>
              </a:rPr>
            </a:br>
            <a:r>
              <a:rPr lang="en-IN" sz="1600" kern="0" dirty="0">
                <a:effectLst/>
                <a:latin typeface="Arial" panose="020B0604020202020204" pitchFamily="34" charset="0"/>
                <a:ea typeface="Times New Roman" panose="02020603050405020304" pitchFamily="18" charset="0"/>
                <a:cs typeface="Arial" panose="020B0604020202020204" pitchFamily="34" charset="0"/>
              </a:rPr>
              <a:t>2) </a:t>
            </a:r>
            <a:r>
              <a:rPr lang="en-IN" sz="1600" b="1" kern="0" dirty="0">
                <a:effectLst/>
                <a:latin typeface="Arial" panose="020B0604020202020204" pitchFamily="34" charset="0"/>
                <a:ea typeface="Times New Roman" panose="02020603050405020304" pitchFamily="18" charset="0"/>
                <a:cs typeface="Arial" panose="020B0604020202020204" pitchFamily="34" charset="0"/>
              </a:rPr>
              <a:t>Completeness:</a:t>
            </a:r>
            <a:r>
              <a:rPr lang="en-IN" sz="1600" kern="0" dirty="0">
                <a:effectLst/>
                <a:latin typeface="Arial" panose="020B0604020202020204" pitchFamily="34" charset="0"/>
                <a:ea typeface="Times New Roman" panose="02020603050405020304" pitchFamily="18" charset="0"/>
                <a:cs typeface="Arial" panose="020B0604020202020204" pitchFamily="34" charset="0"/>
              </a:rPr>
              <a:t> Ranked from 1 (incomplete) to 3 (complete) on a 3-point Likert scale.</a:t>
            </a:r>
            <a:br>
              <a:rPr lang="en-IN" sz="1600" kern="0" dirty="0">
                <a:effectLst/>
                <a:latin typeface="Arial" panose="020B0604020202020204" pitchFamily="34" charset="0"/>
                <a:ea typeface="Times New Roman" panose="02020603050405020304" pitchFamily="18" charset="0"/>
                <a:cs typeface="Arial" panose="020B0604020202020204" pitchFamily="34" charset="0"/>
              </a:rPr>
            </a:br>
            <a:r>
              <a:rPr lang="en-IN" sz="1600" kern="0" dirty="0">
                <a:effectLst/>
                <a:latin typeface="Arial" panose="020B0604020202020204" pitchFamily="34" charset="0"/>
                <a:ea typeface="Times New Roman" panose="02020603050405020304" pitchFamily="18" charset="0"/>
                <a:cs typeface="Arial" panose="020B0604020202020204" pitchFamily="34" charset="0"/>
              </a:rPr>
              <a:t>3) </a:t>
            </a:r>
            <a:r>
              <a:rPr lang="en-IN" sz="1600" b="1" kern="0" dirty="0">
                <a:effectLst/>
                <a:latin typeface="Arial" panose="020B0604020202020204" pitchFamily="34" charset="0"/>
                <a:ea typeface="Times New Roman" panose="02020603050405020304" pitchFamily="18" charset="0"/>
                <a:cs typeface="Arial" panose="020B0604020202020204" pitchFamily="34" charset="0"/>
              </a:rPr>
              <a:t>Satisfaction</a:t>
            </a:r>
            <a:r>
              <a:rPr lang="en-IN" sz="1600" kern="0" dirty="0">
                <a:effectLst/>
                <a:latin typeface="Arial" panose="020B0604020202020204" pitchFamily="34" charset="0"/>
                <a:ea typeface="Times New Roman" panose="02020603050405020304" pitchFamily="18" charset="0"/>
                <a:cs typeface="Arial" panose="020B0604020202020204" pitchFamily="34" charset="0"/>
              </a:rPr>
              <a:t>: Ranked from 1 (very unsatisfied) to 5 (very satisfied) on a 5-point Likert scale.</a:t>
            </a:r>
            <a:endParaRPr lang="en-IN" sz="1600" kern="100" dirty="0">
              <a:effectLst/>
              <a:latin typeface="Arial" panose="020B0604020202020204" pitchFamily="34" charset="0"/>
              <a:ea typeface="Aptos" panose="020B0004020202020204" pitchFamily="34" charset="0"/>
              <a:cs typeface="Arial" panose="020B0604020202020204" pitchFamily="34" charset="0"/>
            </a:endParaRPr>
          </a:p>
          <a:p>
            <a:pPr marL="0" indent="0">
              <a:spcAft>
                <a:spcPts val="800"/>
              </a:spcAft>
              <a:buNone/>
            </a:pPr>
            <a:r>
              <a:rPr lang="en-IN" sz="1600" kern="0" dirty="0">
                <a:effectLst/>
                <a:latin typeface="Arial" panose="020B0604020202020204" pitchFamily="34" charset="0"/>
                <a:ea typeface="Times New Roman" panose="02020603050405020304" pitchFamily="18" charset="0"/>
                <a:cs typeface="Arial" panose="020B0604020202020204" pitchFamily="34" charset="0"/>
              </a:rPr>
              <a:t>4) To evaluate the verbosity and conciseness of the responses, the word count of each response will also be noted.</a:t>
            </a:r>
            <a:endParaRPr lang="en-IN" sz="1600" kern="100" dirty="0">
              <a:latin typeface="Arial" panose="020B0604020202020204" pitchFamily="34" charset="0"/>
              <a:ea typeface="Times New Roman" panose="02020603050405020304" pitchFamily="18" charset="0"/>
              <a:cs typeface="Arial" panose="020B0604020202020204" pitchFamily="34" charset="0"/>
            </a:endParaRPr>
          </a:p>
          <a:p>
            <a:pPr marL="0" indent="0">
              <a:spcAft>
                <a:spcPts val="800"/>
              </a:spcAft>
              <a:buNone/>
            </a:pPr>
            <a:r>
              <a:rPr lang="en-IN" sz="1600" kern="100" dirty="0">
                <a:effectLst/>
                <a:latin typeface="Arial" panose="020B0604020202020204" pitchFamily="34" charset="0"/>
                <a:ea typeface="Times New Roman" panose="02020603050405020304" pitchFamily="18" charset="0"/>
                <a:cs typeface="Arial" panose="020B0604020202020204" pitchFamily="34" charset="0"/>
              </a:rPr>
              <a:t>5) </a:t>
            </a:r>
            <a:r>
              <a:rPr lang="en-IN" sz="1600" kern="0" dirty="0">
                <a:effectLst/>
                <a:latin typeface="Arial" panose="020B0604020202020204" pitchFamily="34" charset="0"/>
                <a:ea typeface="Times New Roman" panose="02020603050405020304" pitchFamily="18" charset="0"/>
                <a:cs typeface="Arial" panose="020B0604020202020204" pitchFamily="34" charset="0"/>
              </a:rPr>
              <a:t>The results are analyzed using relevant statistical tools by descriptive analysis for each specialty based on the above-mentioned criteria.</a:t>
            </a:r>
          </a:p>
          <a:p>
            <a:pPr marL="0" indent="0">
              <a:spcAft>
                <a:spcPts val="800"/>
              </a:spcAft>
              <a:buNone/>
            </a:pPr>
            <a:r>
              <a:rPr lang="en-IN" sz="1600" kern="100" dirty="0">
                <a:effectLst/>
                <a:latin typeface="Arial" panose="020B0604020202020204" pitchFamily="34" charset="0"/>
                <a:ea typeface="Aptos" panose="020B0004020202020204" pitchFamily="34" charset="0"/>
                <a:cs typeface="Arial" panose="020B0604020202020204" pitchFamily="34" charset="0"/>
                <a:hlinkClick r:id="rId2"/>
              </a:rPr>
              <a:t>https://docs.google.com/spreadsheets/d/1wXizjZZBgDfWXN5tg27GOLuj5xZlno-IPq4s2_bTNgc/edit#gid=0</a:t>
            </a:r>
            <a:endParaRPr lang="en-IN" sz="1600" kern="100" dirty="0">
              <a:effectLst/>
              <a:latin typeface="Arial" panose="020B0604020202020204" pitchFamily="34" charset="0"/>
              <a:ea typeface="Aptos" panose="020B0004020202020204" pitchFamily="34" charset="0"/>
              <a:cs typeface="Arial" panose="020B0604020202020204" pitchFamily="34" charset="0"/>
            </a:endParaRPr>
          </a:p>
          <a:p>
            <a:pPr marL="0" indent="0">
              <a:spcAft>
                <a:spcPts val="800"/>
              </a:spcAft>
              <a:buNone/>
            </a:pPr>
            <a:r>
              <a:rPr lang="en-IN" sz="1600" kern="100" dirty="0">
                <a:latin typeface="Arial" panose="020B0604020202020204" pitchFamily="34" charset="0"/>
                <a:ea typeface="Aptos" panose="020B0004020202020204" pitchFamily="34" charset="0"/>
                <a:cs typeface="Arial" panose="020B0604020202020204" pitchFamily="34" charset="0"/>
              </a:rPr>
              <a:t>Sample Questions practiced in all the 3 LLMs.</a:t>
            </a:r>
            <a:endParaRPr lang="en-IN" sz="1600" kern="100" dirty="0">
              <a:effectLst/>
              <a:latin typeface="Arial" panose="020B0604020202020204" pitchFamily="34" charset="0"/>
              <a:ea typeface="Aptos" panose="020B0004020202020204" pitchFamily="34" charset="0"/>
              <a:cs typeface="Arial" panose="020B0604020202020204" pitchFamily="34" charset="0"/>
            </a:endParaRPr>
          </a:p>
          <a:p>
            <a:endParaRPr lang="en-IN" sz="1400" dirty="0"/>
          </a:p>
        </p:txBody>
      </p:sp>
      <p:sp>
        <p:nvSpPr>
          <p:cNvPr id="27" name="Rectangle 26">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FF15125-C808-680A-EA9F-2D9DB17AA8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93"/>
            <a:ext cx="1517239" cy="770473"/>
          </a:xfrm>
          <a:prstGeom prst="rect">
            <a:avLst/>
          </a:prstGeom>
        </p:spPr>
      </p:pic>
      <p:pic>
        <p:nvPicPr>
          <p:cNvPr id="7" name="Picture 6">
            <a:extLst>
              <a:ext uri="{FF2B5EF4-FFF2-40B4-BE49-F238E27FC236}">
                <a16:creationId xmlns:a16="http://schemas.microsoft.com/office/drawing/2014/main" id="{985FDDA1-8636-3054-39EE-EF5D0AED7CC1}"/>
              </a:ext>
            </a:extLst>
          </p:cNvPr>
          <p:cNvPicPr>
            <a:picLocks noChangeAspect="1"/>
          </p:cNvPicPr>
          <p:nvPr/>
        </p:nvPicPr>
        <p:blipFill>
          <a:blip r:embed="rId4"/>
          <a:stretch>
            <a:fillRect/>
          </a:stretch>
        </p:blipFill>
        <p:spPr>
          <a:xfrm>
            <a:off x="5893061" y="2425426"/>
            <a:ext cx="5894620" cy="317527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048436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8" name="Rectangle 87">
            <a:extLst>
              <a:ext uri="{FF2B5EF4-FFF2-40B4-BE49-F238E27FC236}">
                <a16:creationId xmlns:a16="http://schemas.microsoft.com/office/drawing/2014/main" id="{A016CB47-C4D4-4332-9ED0-DBB916252F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707470-9A87-5ECB-FB14-F33AFD2FC849}"/>
              </a:ext>
            </a:extLst>
          </p:cNvPr>
          <p:cNvSpPr>
            <a:spLocks noGrp="1"/>
          </p:cNvSpPr>
          <p:nvPr>
            <p:ph type="title"/>
          </p:nvPr>
        </p:nvSpPr>
        <p:spPr>
          <a:xfrm>
            <a:off x="532014" y="3930305"/>
            <a:ext cx="3934381" cy="1363055"/>
          </a:xfrm>
        </p:spPr>
        <p:txBody>
          <a:bodyPr anchor="ctr">
            <a:normAutofit/>
          </a:bodyPr>
          <a:lstStyle/>
          <a:p>
            <a:r>
              <a:rPr lang="en-IN" sz="4000" dirty="0">
                <a:latin typeface="Arial" panose="020B0604020202020204" pitchFamily="34" charset="0"/>
                <a:cs typeface="Arial" panose="020B0604020202020204" pitchFamily="34" charset="0"/>
              </a:rPr>
              <a:t>Results</a:t>
            </a:r>
            <a:r>
              <a:rPr lang="en-IN" sz="3600" dirty="0"/>
              <a:t> </a:t>
            </a:r>
          </a:p>
        </p:txBody>
      </p:sp>
      <p:sp>
        <p:nvSpPr>
          <p:cNvPr id="90" name="Rectangle 89">
            <a:extLst>
              <a:ext uri="{FF2B5EF4-FFF2-40B4-BE49-F238E27FC236}">
                <a16:creationId xmlns:a16="http://schemas.microsoft.com/office/drawing/2014/main" id="{95C8260E-968F-44E8-A823-ABB4313119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8658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89" y="0"/>
            <a:ext cx="11231745" cy="355784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aph of a number of individuals&#10;&#10;Description automatically generated with medium confidence">
            <a:extLst>
              <a:ext uri="{FF2B5EF4-FFF2-40B4-BE49-F238E27FC236}">
                <a16:creationId xmlns:a16="http://schemas.microsoft.com/office/drawing/2014/main" id="{2A1B0003-B9AC-CA18-203B-B6F3D2A12D9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1130606" y="770473"/>
            <a:ext cx="3335789" cy="2068188"/>
          </a:xfrm>
          <a:prstGeom prst="rect">
            <a:avLst/>
          </a:prstGeom>
          <a:scene3d>
            <a:camera prst="orthographicFront"/>
            <a:lightRig rig="contrasting" dir="t">
              <a:rot lat="0" lon="0" rev="4200000"/>
            </a:lightRig>
          </a:scene3d>
          <a:sp3d prstMaterial="plastic">
            <a:bevelT w="381000" h="114300" prst="relaxedInset"/>
            <a:contourClr>
              <a:srgbClr val="969696"/>
            </a:contourClr>
          </a:sp3d>
        </p:spPr>
      </p:pic>
      <p:pic>
        <p:nvPicPr>
          <p:cNvPr id="4" name="Picture 3" descr="A graph of a bar graph&#10;&#10;Description automatically generated">
            <a:extLst>
              <a:ext uri="{FF2B5EF4-FFF2-40B4-BE49-F238E27FC236}">
                <a16:creationId xmlns:a16="http://schemas.microsoft.com/office/drawing/2014/main" id="{9DB032C1-AD29-11DA-E83C-F910C3CF08F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4612599" y="798383"/>
            <a:ext cx="3336953" cy="2068910"/>
          </a:xfrm>
          <a:prstGeom prst="rect">
            <a:avLst/>
          </a:prstGeom>
          <a:scene3d>
            <a:camera prst="orthographicFront"/>
            <a:lightRig rig="contrasting" dir="t">
              <a:rot lat="0" lon="0" rev="4200000"/>
            </a:lightRig>
          </a:scene3d>
          <a:sp3d prstMaterial="plastic">
            <a:bevelT w="381000" h="114300" prst="relaxedInset"/>
            <a:contourClr>
              <a:srgbClr val="969696"/>
            </a:contourClr>
          </a:sp3d>
        </p:spPr>
      </p:pic>
      <p:pic>
        <p:nvPicPr>
          <p:cNvPr id="6" name="Picture 5" descr="A graph of a number of people&#10;&#10;Description automatically generated">
            <a:extLst>
              <a:ext uri="{FF2B5EF4-FFF2-40B4-BE49-F238E27FC236}">
                <a16:creationId xmlns:a16="http://schemas.microsoft.com/office/drawing/2014/main" id="{43EF8B10-6274-B9BD-3E8E-79135A76A5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8258316" y="770473"/>
            <a:ext cx="3336953" cy="2068911"/>
          </a:xfrm>
          <a:prstGeom prst="rect">
            <a:avLst/>
          </a:prstGeom>
          <a:scene3d>
            <a:camera prst="orthographicFront"/>
            <a:lightRig rig="contrasting" dir="t">
              <a:rot lat="0" lon="0" rev="4200000"/>
            </a:lightRig>
          </a:scene3d>
          <a:sp3d prstMaterial="plastic">
            <a:bevelT w="381000" h="114300" prst="relaxedInset"/>
            <a:contourClr>
              <a:srgbClr val="969696"/>
            </a:contourClr>
          </a:sp3d>
        </p:spPr>
      </p:pic>
      <p:sp>
        <p:nvSpPr>
          <p:cNvPr id="94" name="Rectangle 93">
            <a:extLst>
              <a:ext uri="{FF2B5EF4-FFF2-40B4-BE49-F238E27FC236}">
                <a16:creationId xmlns:a16="http://schemas.microsoft.com/office/drawing/2014/main" id="{FE43805F-24A6-46A4-B19B-54F2834735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635346" y="5126067"/>
            <a:ext cx="2194560"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365C2A0-BC37-7AE0-D5EB-905179F690B0}"/>
              </a:ext>
            </a:extLst>
          </p:cNvPr>
          <p:cNvSpPr>
            <a:spLocks noGrp="1"/>
          </p:cNvSpPr>
          <p:nvPr>
            <p:ph idx="1"/>
          </p:nvPr>
        </p:nvSpPr>
        <p:spPr>
          <a:xfrm>
            <a:off x="5162719" y="3930305"/>
            <a:ext cx="6586915" cy="2437244"/>
          </a:xfrm>
        </p:spPr>
        <p:txBody>
          <a:bodyPr anchor="ctr">
            <a:normAutofit/>
          </a:bodyPr>
          <a:lstStyle/>
          <a:p>
            <a:pPr marL="0" indent="0">
              <a:buNone/>
            </a:pPr>
            <a:r>
              <a:rPr lang="en-IN" sz="1600" kern="0" dirty="0">
                <a:effectLst/>
                <a:latin typeface="Arial" panose="020B0604020202020204" pitchFamily="34" charset="0"/>
                <a:ea typeface="Times New Roman" panose="02020603050405020304" pitchFamily="18" charset="0"/>
                <a:cs typeface="Arial" panose="020B0604020202020204" pitchFamily="34" charset="0"/>
              </a:rPr>
              <a:t>The results were cross-referenced with Up-to-date and expert medical professional. </a:t>
            </a:r>
          </a:p>
          <a:p>
            <a:pPr marL="0" indent="0">
              <a:buNone/>
            </a:pPr>
            <a:r>
              <a:rPr lang="en-IN" sz="1600" kern="0" dirty="0">
                <a:effectLst/>
                <a:latin typeface="Arial" panose="020B0604020202020204" pitchFamily="34" charset="0"/>
                <a:ea typeface="Times New Roman" panose="02020603050405020304" pitchFamily="18" charset="0"/>
                <a:cs typeface="Arial" panose="020B0604020202020204" pitchFamily="34" charset="0"/>
              </a:rPr>
              <a:t>The comparative analysis concludes that GPT4 has the highest performance score in most of the departments (16) except in Urology, Obstetrics, and Gynaecology in all the parameters of accuracy, completeness, and satisfaction.</a:t>
            </a:r>
            <a:endParaRPr lang="en-IN" sz="1600" kern="100" dirty="0">
              <a:effectLst/>
              <a:latin typeface="Arial" panose="020B0604020202020204" pitchFamily="34" charset="0"/>
              <a:ea typeface="Aptos" panose="020B0004020202020204" pitchFamily="34" charset="0"/>
              <a:cs typeface="Arial" panose="020B0604020202020204" pitchFamily="34" charset="0"/>
            </a:endParaRPr>
          </a:p>
          <a:p>
            <a:endParaRPr lang="en-IN" sz="2000" dirty="0"/>
          </a:p>
        </p:txBody>
      </p:sp>
      <p:pic>
        <p:nvPicPr>
          <p:cNvPr id="7" name="Picture 6">
            <a:extLst>
              <a:ext uri="{FF2B5EF4-FFF2-40B4-BE49-F238E27FC236}">
                <a16:creationId xmlns:a16="http://schemas.microsoft.com/office/drawing/2014/main" id="{96B29773-EA81-301E-0539-A00B8D494D1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0"/>
            <a:ext cx="1517239" cy="770473"/>
          </a:xfrm>
          <a:prstGeom prst="rect">
            <a:avLst/>
          </a:prstGeom>
        </p:spPr>
      </p:pic>
    </p:spTree>
    <p:extLst>
      <p:ext uri="{BB962C8B-B14F-4D97-AF65-F5344CB8AC3E}">
        <p14:creationId xmlns:p14="http://schemas.microsoft.com/office/powerpoint/2010/main" val="42441532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2725</TotalTime>
  <Words>2322</Words>
  <Application>Microsoft Office PowerPoint</Application>
  <PresentationFormat>Widescreen</PresentationFormat>
  <Paragraphs>99</Paragraphs>
  <Slides>17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Aptos</vt:lpstr>
      <vt:lpstr>Arial</vt:lpstr>
      <vt:lpstr>Avenir Next LT Pro</vt:lpstr>
      <vt:lpstr>Calibri</vt:lpstr>
      <vt:lpstr>Calibri Light</vt:lpstr>
      <vt:lpstr>Symbol</vt:lpstr>
      <vt:lpstr>Times New Roman</vt:lpstr>
      <vt:lpstr>Office Theme</vt:lpstr>
      <vt:lpstr>A Comparative Study: Evaluating the Large Language Model (LLM) for AI-generated medical response </vt:lpstr>
      <vt:lpstr>Mentor Approval </vt:lpstr>
      <vt:lpstr>Introduction</vt:lpstr>
      <vt:lpstr>Anthropic, Cohere, and GPT</vt:lpstr>
      <vt:lpstr>PowerPoint Presentation</vt:lpstr>
      <vt:lpstr>   Objectives </vt:lpstr>
      <vt:lpstr>Methodology </vt:lpstr>
      <vt:lpstr>Criteria for Assessment</vt:lpstr>
      <vt:lpstr>Results </vt:lpstr>
      <vt:lpstr>PowerPoint Presentation</vt:lpstr>
      <vt:lpstr>PowerPoint Presentation</vt:lpstr>
      <vt:lpstr>Key Findings </vt:lpstr>
      <vt:lpstr>Discussion </vt:lpstr>
      <vt:lpstr>Conclusion</vt:lpstr>
      <vt:lpstr>References </vt:lpstr>
      <vt:lpstr>Thank You </vt:lpstr>
      <vt:lpstr>Pictorial Journey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Aayushi Singh</dc:creator>
  <cp:lastModifiedBy>Aayushi Singh</cp:lastModifiedBy>
  <cp:revision>32</cp:revision>
  <dcterms:created xsi:type="dcterms:W3CDTF">2024-06-11T17:31:54Z</dcterms:created>
  <dcterms:modified xsi:type="dcterms:W3CDTF">2024-06-30T15:14:30Z</dcterms:modified>
</cp:coreProperties>
</file>