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5" d="100"/>
          <a:sy n="15" d="100"/>
        </p:scale>
        <p:origin x="456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Users\divyanshuchaturvedi\Downloads\Asana%20Feedback%20Form%20(Responses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ASANA FEEDBACK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6319024"/>
        <c:axId val="306319416"/>
      </c:barChart>
      <c:catAx>
        <c:axId val="3063190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06319416"/>
        <c:crosses val="autoZero"/>
        <c:auto val="1"/>
        <c:lblAlgn val="ctr"/>
        <c:lblOffset val="100"/>
        <c:noMultiLvlLbl val="0"/>
      </c:catAx>
      <c:valAx>
        <c:axId val="30631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631902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11137260" cy="11305241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E9E5-5719-4BC2-A607-F001BF0955B8}" type="datetimeFigureOut">
              <a:rPr lang="en-IN" smtClean="0"/>
              <a:t>11-12-2024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D32A-D146-4CFB-BC01-6DA6807DF2E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123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E9E5-5719-4BC2-A607-F001BF0955B8}" type="datetimeFigureOut">
              <a:rPr lang="en-IN" smtClean="0"/>
              <a:t>11-12-2024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D32A-D146-4CFB-BC01-6DA6807DF2E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795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E9E5-5719-4BC2-A607-F001BF0955B8}" type="datetimeFigureOut">
              <a:rPr lang="en-IN" smtClean="0"/>
              <a:t>11-12-2024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D32A-D146-4CFB-BC01-6DA6807DF2E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87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E9E5-5719-4BC2-A607-F001BF0955B8}" type="datetimeFigureOut">
              <a:rPr lang="en-IN" smtClean="0"/>
              <a:t>11-12-2024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D32A-D146-4CFB-BC01-6DA6807DF2E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0461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E9E5-5719-4BC2-A607-F001BF0955B8}" type="datetimeFigureOut">
              <a:rPr lang="en-IN" smtClean="0"/>
              <a:t>11-12-2024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D32A-D146-4CFB-BC01-6DA6807DF2E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104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E9E5-5719-4BC2-A607-F001BF0955B8}" type="datetimeFigureOut">
              <a:rPr lang="en-IN" smtClean="0"/>
              <a:t>11-12-2024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D32A-D146-4CFB-BC01-6DA6807DF2E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6973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E9E5-5719-4BC2-A607-F001BF0955B8}" type="datetimeFigureOut">
              <a:rPr lang="en-IN" smtClean="0"/>
              <a:t>11-12-2024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D32A-D146-4CFB-BC01-6DA6807DF2E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5169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E9E5-5719-4BC2-A607-F001BF0955B8}" type="datetimeFigureOut">
              <a:rPr lang="en-IN" smtClean="0"/>
              <a:t>11-12-2024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D32A-D146-4CFB-BC01-6DA6807DF2E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95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E9E5-5719-4BC2-A607-F001BF0955B8}" type="datetimeFigureOut">
              <a:rPr lang="en-IN" smtClean="0"/>
              <a:t>11-12-2024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D32A-D146-4CFB-BC01-6DA6807DF2E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227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E9E5-5719-4BC2-A607-F001BF0955B8}" type="datetimeFigureOut">
              <a:rPr lang="en-IN" smtClean="0"/>
              <a:t>11-12-2024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D32A-D146-4CFB-BC01-6DA6807DF2E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1540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E9E5-5719-4BC2-A607-F001BF0955B8}" type="datetimeFigureOut">
              <a:rPr lang="en-IN" smtClean="0"/>
              <a:t>11-12-2024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D32A-D146-4CFB-BC01-6DA6807DF2E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482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8E9E5-5719-4BC2-A607-F001BF0955B8}" type="datetimeFigureOut">
              <a:rPr lang="en-IN" smtClean="0"/>
              <a:t>11-12-2024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BD32A-D146-4CFB-BC01-6DA6807DF2E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73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9D26B222-5495-0532-DB1B-E9E8E8441C1C}"/>
              </a:ext>
            </a:extLst>
          </p:cNvPr>
          <p:cNvSpPr/>
          <p:nvPr/>
        </p:nvSpPr>
        <p:spPr>
          <a:xfrm>
            <a:off x="673" y="-48617179"/>
            <a:ext cx="103931459" cy="83299065"/>
          </a:xfrm>
          <a:prstGeom prst="rect">
            <a:avLst/>
          </a:prstGeom>
          <a:solidFill>
            <a:schemeClr val="accent1">
              <a:lumMod val="40000"/>
              <a:lumOff val="60000"/>
              <a:alpha val="5234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-37751601" y="-20239577"/>
            <a:ext cx="152613697" cy="1824589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8430" dirty="0"/>
          </a:p>
        </p:txBody>
      </p:sp>
      <p:sp>
        <p:nvSpPr>
          <p:cNvPr id="9" name="TextBox 8"/>
          <p:cNvSpPr txBox="1"/>
          <p:nvPr/>
        </p:nvSpPr>
        <p:spPr>
          <a:xfrm>
            <a:off x="8753651" y="1"/>
            <a:ext cx="24356403" cy="8557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IN" sz="9144" b="1" u="sng" dirty="0">
                <a:cs typeface="Times New Roman" panose="02020603050405020304" pitchFamily="18" charset="0"/>
              </a:rPr>
              <a:t>CANDIDATE EXPERIENCE DURING RECRUITMENT</a:t>
            </a:r>
            <a:endParaRPr lang="en-IN" sz="9144" dirty="0">
              <a:cs typeface="Times New Roman" panose="02020603050405020304" pitchFamily="18" charset="0"/>
            </a:endParaRPr>
          </a:p>
          <a:p>
            <a:pPr lvl="1" algn="ctr"/>
            <a:r>
              <a:rPr lang="en-IN" sz="9144" b="1" dirty="0" err="1">
                <a:cs typeface="Times New Roman" panose="02020603050405020304" pitchFamily="18" charset="0"/>
              </a:rPr>
              <a:t>Dr.</a:t>
            </a:r>
            <a:r>
              <a:rPr lang="en-IN" sz="9144" b="1" dirty="0">
                <a:cs typeface="Times New Roman" panose="02020603050405020304" pitchFamily="18" charset="0"/>
              </a:rPr>
              <a:t> AKANSHA SAINI</a:t>
            </a:r>
          </a:p>
          <a:p>
            <a:pPr algn="ctr"/>
            <a:r>
              <a:rPr lang="en-US" sz="9144" b="1" dirty="0">
                <a:cs typeface="Times New Roman" panose="02020603050405020304" pitchFamily="18" charset="0"/>
              </a:rPr>
              <a:t>International Institute of Health Management Research</a:t>
            </a:r>
          </a:p>
          <a:p>
            <a:pPr algn="ctr"/>
            <a:endParaRPr lang="en-IN" sz="18430" dirty="0"/>
          </a:p>
        </p:txBody>
      </p:sp>
      <p:sp>
        <p:nvSpPr>
          <p:cNvPr id="11" name="TextBox 10"/>
          <p:cNvSpPr txBox="1"/>
          <p:nvPr/>
        </p:nvSpPr>
        <p:spPr>
          <a:xfrm>
            <a:off x="1122525" y="6585970"/>
            <a:ext cx="6102777" cy="1210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7264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Introduction:-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250888" y="6347118"/>
            <a:ext cx="9865427" cy="1203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722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en-US" sz="7000" b="1" dirty="0">
                <a:cs typeface="Times New Roman" panose="02020603050405020304" pitchFamily="18" charset="0"/>
              </a:rPr>
              <a:t>:-</a:t>
            </a:r>
            <a:endParaRPr lang="en-IN" sz="7000" b="1" dirty="0"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219968" y="6135192"/>
            <a:ext cx="10670560" cy="4005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722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en-IN" sz="7000" b="1" u="sng" dirty="0"/>
              <a:t>:-</a:t>
            </a:r>
          </a:p>
          <a:p>
            <a:endParaRPr lang="en-IN" sz="18430" dirty="0"/>
          </a:p>
        </p:txBody>
      </p:sp>
      <p:sp>
        <p:nvSpPr>
          <p:cNvPr id="21" name="TextBox 20"/>
          <p:cNvSpPr txBox="1"/>
          <p:nvPr/>
        </p:nvSpPr>
        <p:spPr>
          <a:xfrm>
            <a:off x="33413349" y="8383991"/>
            <a:ext cx="10477851" cy="20379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The results were generally around 0.65, which is </a:t>
            </a:r>
            <a:r>
              <a:rPr lang="en-US" sz="5400" dirty="0" err="1" smtClean="0"/>
              <a:t>fine.But</a:t>
            </a:r>
            <a:r>
              <a:rPr lang="en-US" sz="5400" dirty="0" smtClean="0"/>
              <a:t> </a:t>
            </a:r>
            <a:r>
              <a:rPr lang="en-US" sz="5400" dirty="0"/>
              <a:t>there is room for development in the following areas: </a:t>
            </a:r>
            <a:br>
              <a:rPr lang="en-US" sz="5400" dirty="0"/>
            </a:br>
            <a:r>
              <a:rPr lang="en-US" sz="5400" dirty="0"/>
              <a:t>• Opportunities for Development: Feedback Provision: After the interview, getting feedback received the lowest satisfaction score (0.60). </a:t>
            </a:r>
            <a:r>
              <a:rPr lang="en-US" sz="5400" dirty="0" smtClean="0"/>
              <a:t>. 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>• </a:t>
            </a:r>
            <a:r>
              <a:rPr lang="en-US" sz="5400" dirty="0"/>
              <a:t>Communication: Since prompt communication was given a lower score (0.65), </a:t>
            </a:r>
            <a:br>
              <a:rPr lang="en-US" sz="5400" dirty="0"/>
            </a:br>
            <a:r>
              <a:rPr lang="en-US" sz="5400" dirty="0" smtClean="0"/>
              <a:t>• </a:t>
            </a:r>
            <a:r>
              <a:rPr lang="en-US" sz="5400" dirty="0"/>
              <a:t>General Satisfaction: The recruitment process's general satisfaction also scored poorly, at 0.60. </a:t>
            </a:r>
            <a:br>
              <a:rPr lang="en-US" sz="5400" dirty="0"/>
            </a:br>
            <a:r>
              <a:rPr lang="en-US" sz="5400" dirty="0"/>
              <a:t>• Recommendation to Others: Based on their experience, candidates' readiness to suggest the company to other job seekers received a score of 0.65, indicating space for development. </a:t>
            </a:r>
            <a:r>
              <a:rPr lang="en-US" sz="9600" dirty="0"/>
              <a:t/>
            </a:r>
            <a:br>
              <a:rPr lang="en-US" sz="9600" dirty="0"/>
            </a:br>
            <a:endParaRPr lang="en-IN" sz="18430" dirty="0"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250888" y="19816964"/>
            <a:ext cx="3763153" cy="4005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7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en-IN" sz="7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</a:p>
          <a:p>
            <a:endParaRPr lang="en-IN" sz="1843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58" y="628770"/>
            <a:ext cx="7486400" cy="3801688"/>
          </a:xfrm>
          <a:prstGeom prst="rect">
            <a:avLst/>
          </a:prstGeom>
        </p:spPr>
      </p:pic>
      <p:cxnSp>
        <p:nvCxnSpPr>
          <p:cNvPr id="27" name="Straight Connector 26"/>
          <p:cNvCxnSpPr>
            <a:cxnSpLocks/>
          </p:cNvCxnSpPr>
          <p:nvPr/>
        </p:nvCxnSpPr>
        <p:spPr>
          <a:xfrm>
            <a:off x="10179251" y="5864558"/>
            <a:ext cx="0" cy="2695938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1624403" y="5992577"/>
            <a:ext cx="148246" cy="2683136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2911303" y="5966192"/>
            <a:ext cx="40255" cy="267717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673" y="-469056"/>
            <a:ext cx="469103" cy="938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32251" tIns="116126" rIns="232251" bIns="116126" numCol="1" anchor="ctr" anchorCtr="0" compatLnSpc="1">
            <a:prstTxWarp prst="textNoShape">
              <a:avLst/>
            </a:prstTxWarp>
            <a:spAutoFit/>
          </a:bodyPr>
          <a:lstStyle/>
          <a:p>
            <a:pPr defTabSz="232248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4572" dirty="0"/>
          </a:p>
        </p:txBody>
      </p:sp>
      <p:sp>
        <p:nvSpPr>
          <p:cNvPr id="28" name="TextBox 27"/>
          <p:cNvSpPr txBox="1"/>
          <p:nvPr/>
        </p:nvSpPr>
        <p:spPr>
          <a:xfrm>
            <a:off x="671669" y="8441570"/>
            <a:ext cx="9044465" cy="26253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report is based on Candidate experience in recruitment during Recruitment at Fortis hospital, Manesar , Gurugram.</a:t>
            </a:r>
          </a:p>
          <a:p>
            <a:pPr algn="just"/>
            <a:r>
              <a:rPr lang="en-IN" sz="6000" dirty="0"/>
              <a:t>Candidate experience refers to the overall perception and feelings that job seekers have about an organization’s recruitment process. This includes every interaction a candidate has with the company, from the initial job application to the final hiring decision and beyond.</a:t>
            </a:r>
          </a:p>
          <a:p>
            <a:pPr algn="just"/>
            <a:r>
              <a:rPr lang="en-IN" sz="6000" dirty="0"/>
              <a:t> A positive candidate experience can enhance an organization's reputation, attract top talent, and increase the likelihood of successful hires, while a negative experience can deter potential candidates and harm the company's employer brand.</a:t>
            </a:r>
          </a:p>
          <a:p>
            <a:r>
              <a:rPr lang="en-US" alt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673" y="-469056"/>
            <a:ext cx="469103" cy="938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32251" tIns="116126" rIns="232251" bIns="116126" numCol="1" anchor="ctr" anchorCtr="0" compatLnSpc="1">
            <a:prstTxWarp prst="textNoShape">
              <a:avLst/>
            </a:prstTxWarp>
            <a:spAutoFit/>
          </a:bodyPr>
          <a:lstStyle/>
          <a:p>
            <a:pPr defTabSz="232248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4572" dirty="0"/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673" y="-469056"/>
            <a:ext cx="469103" cy="938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32251" tIns="116126" rIns="232251" bIns="116126" numCol="1" anchor="ctr" anchorCtr="0" compatLnSpc="1">
            <a:prstTxWarp prst="textNoShape">
              <a:avLst/>
            </a:prstTxWarp>
            <a:spAutoFit/>
          </a:bodyPr>
          <a:lstStyle/>
          <a:p>
            <a:pPr defTabSz="232248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4572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73" y="-469056"/>
            <a:ext cx="469103" cy="938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32251" tIns="116126" rIns="232251" bIns="116126" numCol="1" anchor="ctr" anchorCtr="0" compatLnSpc="1">
            <a:prstTxWarp prst="textNoShape">
              <a:avLst/>
            </a:prstTxWarp>
            <a:spAutoFit/>
          </a:bodyPr>
          <a:lstStyle/>
          <a:p>
            <a:pPr defTabSz="232248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4572" dirty="0"/>
          </a:p>
        </p:txBody>
      </p:sp>
      <p:sp>
        <p:nvSpPr>
          <p:cNvPr id="7" name="TextBox 6"/>
          <p:cNvSpPr txBox="1"/>
          <p:nvPr/>
        </p:nvSpPr>
        <p:spPr>
          <a:xfrm>
            <a:off x="32900281" y="7702883"/>
            <a:ext cx="11267034" cy="1147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6858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73" y="-469056"/>
            <a:ext cx="469103" cy="938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32251" tIns="116126" rIns="232251" bIns="116126" numCol="1" anchor="ctr" anchorCtr="0" compatLnSpc="1">
            <a:prstTxWarp prst="textNoShape">
              <a:avLst/>
            </a:prstTxWarp>
            <a:spAutoFit/>
          </a:bodyPr>
          <a:lstStyle/>
          <a:p>
            <a:pPr defTabSz="2322485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4572" dirty="0"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E763875-F714-8D2C-4F9C-568CE5C4687B}"/>
              </a:ext>
            </a:extLst>
          </p:cNvPr>
          <p:cNvSpPr txBox="1"/>
          <p:nvPr/>
        </p:nvSpPr>
        <p:spPr>
          <a:xfrm>
            <a:off x="10725823" y="6631578"/>
            <a:ext cx="10689899" cy="2207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2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</a:p>
          <a:p>
            <a:pPr algn="just"/>
            <a:r>
              <a:rPr lang="en-US" sz="5400" b="1" dirty="0"/>
              <a:t>TYPE OF RESEARCH : </a:t>
            </a:r>
            <a:r>
              <a:rPr lang="en-US" sz="5400" dirty="0"/>
              <a:t>Primary research (Qualitative)</a:t>
            </a:r>
            <a:endParaRPr lang="en-IN" sz="5400" dirty="0"/>
          </a:p>
          <a:p>
            <a:pPr algn="just"/>
            <a:r>
              <a:rPr lang="en-US" sz="5400" b="1" dirty="0"/>
              <a:t>TYPE OF STUDY :</a:t>
            </a:r>
            <a:endParaRPr lang="en-IN" sz="5400" dirty="0"/>
          </a:p>
          <a:p>
            <a:pPr algn="just"/>
            <a:r>
              <a:rPr lang="en-US" sz="5400" dirty="0"/>
              <a:t>Descriptive(observational) cross-sectional study to gather data at a single point of time.</a:t>
            </a:r>
            <a:endParaRPr lang="en-IN" sz="5400" dirty="0"/>
          </a:p>
          <a:p>
            <a:pPr algn="just"/>
            <a:r>
              <a:rPr lang="en-US" sz="5400" b="1" dirty="0"/>
              <a:t>TYPE OF SAMPLING:</a:t>
            </a:r>
            <a:endParaRPr lang="en-IN" sz="5400" dirty="0"/>
          </a:p>
          <a:p>
            <a:pPr algn="just"/>
            <a:r>
              <a:rPr lang="en-US" sz="5400" dirty="0"/>
              <a:t>Convenience Sampling</a:t>
            </a:r>
            <a:endParaRPr lang="en-IN" sz="5400" dirty="0"/>
          </a:p>
          <a:p>
            <a:pPr algn="just"/>
            <a:r>
              <a:rPr lang="en-US" sz="5400" b="1" dirty="0"/>
              <a:t>SAMPLE SIZE: </a:t>
            </a:r>
            <a:endParaRPr lang="en-IN" sz="5400" dirty="0"/>
          </a:p>
          <a:p>
            <a:pPr algn="just"/>
            <a:r>
              <a:rPr lang="en-IN" sz="5400" dirty="0"/>
              <a:t>278</a:t>
            </a:r>
          </a:p>
          <a:p>
            <a:pPr algn="just"/>
            <a:r>
              <a:rPr lang="en-US" sz="5400" b="1" dirty="0"/>
              <a:t>SAMPLING FRAME : </a:t>
            </a:r>
            <a:endParaRPr lang="en-IN" sz="5400" dirty="0"/>
          </a:p>
          <a:p>
            <a:pPr algn="just"/>
            <a:r>
              <a:rPr lang="en-US" sz="5400" dirty="0"/>
              <a:t>Obtained the data from the candidates coming for interview at Fortis Hospital Manesar, Gurugram for various departments.</a:t>
            </a:r>
          </a:p>
          <a:p>
            <a:pPr algn="just"/>
            <a:r>
              <a:rPr lang="en-US" sz="5400" b="1" dirty="0"/>
              <a:t>MODE OF  DATA COLLECTION:</a:t>
            </a:r>
            <a:endParaRPr lang="en-IN" sz="5400" dirty="0"/>
          </a:p>
          <a:p>
            <a:pPr algn="just"/>
            <a:r>
              <a:rPr lang="en-US" sz="5400" b="1" dirty="0"/>
              <a:t>SURVEY</a:t>
            </a:r>
            <a:endParaRPr lang="en-IN" sz="5400" dirty="0"/>
          </a:p>
          <a:p>
            <a:pPr algn="just"/>
            <a:r>
              <a:rPr lang="en-US" sz="5400" dirty="0"/>
              <a:t>Developed structured questionnaire through google forms to collect the data on candidate experience.</a:t>
            </a:r>
            <a:endParaRPr lang="en-IN" sz="5400" dirty="0"/>
          </a:p>
          <a:p>
            <a:pPr algn="just"/>
            <a:r>
              <a:rPr lang="en-US" sz="5400" b="1" dirty="0"/>
              <a:t>ABOUT THE QUESTIONNAIRE:</a:t>
            </a:r>
            <a:endParaRPr lang="en-IN" sz="5400" dirty="0"/>
          </a:p>
          <a:p>
            <a:pPr lvl="0" algn="just"/>
            <a:r>
              <a:rPr lang="en-US" sz="5400" dirty="0"/>
              <a:t>The Questionnaire has 13 questions.</a:t>
            </a:r>
            <a:endParaRPr lang="en-IN" sz="5400" dirty="0"/>
          </a:p>
          <a:p>
            <a:pPr lvl="0" algn="just"/>
            <a:r>
              <a:rPr lang="en-US" sz="5400" dirty="0"/>
              <a:t>It is an closed ended questionnaire.</a:t>
            </a:r>
            <a:endParaRPr lang="en-IN" sz="5400" dirty="0"/>
          </a:p>
          <a:p>
            <a:pPr algn="just"/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9" name="Chart 38">
            <a:extLst>
              <a:ext uri="{FF2B5EF4-FFF2-40B4-BE49-F238E27FC236}">
                <a16:creationId xmlns:a16="http://schemas.microsoft.com/office/drawing/2014/main" xmlns="" id="{A9C1E97E-402D-2372-DC42-E49EDC18DF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392764"/>
              </p:ext>
            </p:extLst>
          </p:nvPr>
        </p:nvGraphicFramePr>
        <p:xfrm>
          <a:off x="21740169" y="21432727"/>
          <a:ext cx="11137260" cy="11305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19B850B-E4E3-9A01-A9B1-513CF5826C76}"/>
              </a:ext>
            </a:extLst>
          </p:cNvPr>
          <p:cNvSpPr txBox="1"/>
          <p:nvPr/>
        </p:nvSpPr>
        <p:spPr>
          <a:xfrm>
            <a:off x="33389796" y="25809492"/>
            <a:ext cx="10995002" cy="94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7220" b="1" u="sng" dirty="0">
                <a:cs typeface="Times New Roman" panose="02020603050405020304" pitchFamily="18" charset="0"/>
              </a:rPr>
              <a:t>Bibliography</a:t>
            </a:r>
            <a:r>
              <a:rPr lang="en-IN" sz="7000" b="1" u="sng" dirty="0"/>
              <a:t>:-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IN" sz="7000" dirty="0"/>
              <a:t>Pubmed.com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IN" sz="7000" dirty="0"/>
              <a:t>Googleschloar.com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IN" sz="7000" dirty="0"/>
              <a:t>Sciencedirect.com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IN" sz="7000" dirty="0"/>
          </a:p>
          <a:p>
            <a:endParaRPr lang="en-IN" sz="7000" b="1" u="sng" dirty="0"/>
          </a:p>
          <a:p>
            <a:endParaRPr lang="en-IN" sz="1843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55E3F35-1BE0-8DD4-6F43-E917C4CFF99A}"/>
              </a:ext>
            </a:extLst>
          </p:cNvPr>
          <p:cNvSpPr txBox="1"/>
          <p:nvPr/>
        </p:nvSpPr>
        <p:spPr>
          <a:xfrm>
            <a:off x="33001821" y="7646328"/>
            <a:ext cx="1076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/>
              <a:t>The results were generally around 0.65, which is fine</a:t>
            </a:r>
            <a:endParaRPr lang="en-US" sz="6000" dirty="0"/>
          </a:p>
        </p:txBody>
      </p:sp>
      <p:pic>
        <p:nvPicPr>
          <p:cNvPr id="1026" name="Picture 2" descr="Fortis Hospitals Logo PNG Vector (AI) Free Download">
            <a:extLst>
              <a:ext uri="{FF2B5EF4-FFF2-40B4-BE49-F238E27FC236}">
                <a16:creationId xmlns:a16="http://schemas.microsoft.com/office/drawing/2014/main" xmlns="" id="{29B5AD9C-E867-E1C8-4D22-42F98E504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8404" y="469055"/>
            <a:ext cx="8246956" cy="4375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45601" y="8752114"/>
            <a:ext cx="10972800" cy="999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260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" panose="0211000402020202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1029</TotalTime>
  <Words>256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Microsoft account</cp:lastModifiedBy>
  <cp:revision>45</cp:revision>
  <dcterms:created xsi:type="dcterms:W3CDTF">2024-05-24T06:00:47Z</dcterms:created>
  <dcterms:modified xsi:type="dcterms:W3CDTF">2024-12-11T13:02:28Z</dcterms:modified>
</cp:coreProperties>
</file>