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87" r:id="rId8"/>
    <p:sldId id="281" r:id="rId9"/>
    <p:sldId id="28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4" r:id="rId26"/>
    <p:sldId id="285" r:id="rId27"/>
    <p:sldId id="28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[To study the Candidate's Experience during the Recruitment Process (Responses) (1).xlsx]Sheet3!PivotTable18</c:name>
    <c:fmtId val="1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dirty="0"/>
              <a:t>Q 1. Was the job posting clear and informative?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2"/>
        <c:spPr>
          <a:gradFill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3"/>
        <c:spPr>
          <a:gradFill rotWithShape="1">
            <a:gsLst>
              <a:gs pos="0">
                <a:schemeClr val="accent3">
                  <a:satMod val="103000"/>
                  <a:lumMod val="102000"/>
                  <a:tint val="94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1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1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Sheet3!$B$3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88-4840-8576-4332CA18638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88-4840-8576-4332CA18638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188-4840-8576-4332CA1863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Sheet3!$A$4:$A$6</c:f>
              <c:strCache>
                <c:ptCount val="3"/>
                <c:pt idx="0">
                  <c:v>MAYBE</c:v>
                </c:pt>
                <c:pt idx="1">
                  <c:v>NO</c:v>
                </c:pt>
                <c:pt idx="2">
                  <c:v>YES</c:v>
                </c:pt>
              </c:strCache>
            </c:strRef>
          </c:cat>
          <c:val>
            <c:numRef>
              <c:f>Sheet3!$B$4:$B$6</c:f>
              <c:numCache>
                <c:formatCode>General</c:formatCode>
                <c:ptCount val="3"/>
                <c:pt idx="0">
                  <c:v>14</c:v>
                </c:pt>
                <c:pt idx="1">
                  <c:v>40</c:v>
                </c:pt>
                <c:pt idx="2">
                  <c:v>198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188-4840-8576-4332CA18638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[To study the Candidate's Experience during the Recruitment Process (Responses) (1).xlsx]Sheet17!PivotTable95</c:name>
    <c:fmtId val="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Count of 10. Was the selection process free from bias and discrimination? </a:t>
            </a:r>
          </a:p>
        </c:rich>
      </c:tx>
      <c:layout>
        <c:manualLayout>
          <c:xMode val="edge"/>
          <c:yMode val="edge"/>
          <c:x val="2.284558180227473E-3"/>
          <c:y val="3.608923884514437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2"/>
        <c:spPr>
          <a:gradFill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3"/>
        <c:spPr>
          <a:gradFill rotWithShape="1">
            <a:gsLst>
              <a:gs pos="0">
                <a:schemeClr val="accent3">
                  <a:satMod val="103000"/>
                  <a:lumMod val="102000"/>
                  <a:tint val="94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1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1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Sheet17!$B$3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89-4A27-928D-2DF57BAE7FD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89-4A27-928D-2DF57BAE7FD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889-4A27-928D-2DF57BAE7F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Sheet17!$A$4:$A$6</c:f>
              <c:strCache>
                <c:ptCount val="3"/>
                <c:pt idx="0">
                  <c:v>MAY BE</c:v>
                </c:pt>
                <c:pt idx="1">
                  <c:v>NO</c:v>
                </c:pt>
                <c:pt idx="2">
                  <c:v>YES</c:v>
                </c:pt>
              </c:strCache>
            </c:strRef>
          </c:cat>
          <c:val>
            <c:numRef>
              <c:f>Sheet17!$B$4:$B$6</c:f>
              <c:numCache>
                <c:formatCode>General</c:formatCode>
                <c:ptCount val="3"/>
                <c:pt idx="0">
                  <c:v>38</c:v>
                </c:pt>
                <c:pt idx="1">
                  <c:v>27</c:v>
                </c:pt>
                <c:pt idx="2">
                  <c:v>187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889-4A27-928D-2DF57BAE7FD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[To study the Candidate's Experience during the Recruitment Process (Responses) (1).xlsx]Sheet18!PivotTable100</c:name>
    <c:fmtId val="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dirty="0"/>
              <a:t>Count of 11.Overall, were you satisfied with the recruitment process? </a:t>
            </a:r>
          </a:p>
        </c:rich>
      </c:tx>
      <c:layout>
        <c:manualLayout>
          <c:xMode val="edge"/>
          <c:yMode val="edge"/>
          <c:x val="0.10319148525551954"/>
          <c:y val="3.4709094076350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2"/>
        <c:spPr>
          <a:gradFill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3"/>
        <c:spPr>
          <a:gradFill rotWithShape="1">
            <a:gsLst>
              <a:gs pos="0">
                <a:schemeClr val="accent3">
                  <a:satMod val="103000"/>
                  <a:lumMod val="102000"/>
                  <a:tint val="94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1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1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Sheet18!$B$3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58-4034-88CA-77442B45299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358-4034-88CA-77442B45299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358-4034-88CA-77442B4529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Sheet18!$A$4:$A$6</c:f>
              <c:strCache>
                <c:ptCount val="3"/>
                <c:pt idx="0">
                  <c:v>MAY BE</c:v>
                </c:pt>
                <c:pt idx="1">
                  <c:v>NO</c:v>
                </c:pt>
                <c:pt idx="2">
                  <c:v>YES</c:v>
                </c:pt>
              </c:strCache>
            </c:strRef>
          </c:cat>
          <c:val>
            <c:numRef>
              <c:f>Sheet18!$B$4:$B$6</c:f>
              <c:numCache>
                <c:formatCode>General</c:formatCode>
                <c:ptCount val="3"/>
                <c:pt idx="0">
                  <c:v>28</c:v>
                </c:pt>
                <c:pt idx="1">
                  <c:v>27</c:v>
                </c:pt>
                <c:pt idx="2">
                  <c:v>197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358-4034-88CA-77442B45299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[To study the Candidate's Experience during the Recruitment Process (Responses) (1).xlsx]Sheet19!PivotTable105</c:name>
    <c:fmtId val="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Count of 12.Do you feel that the recruitment process was fair?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2"/>
        <c:spPr>
          <a:gradFill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3"/>
        <c:spPr>
          <a:gradFill rotWithShape="1">
            <a:gsLst>
              <a:gs pos="0">
                <a:schemeClr val="accent3">
                  <a:satMod val="103000"/>
                  <a:lumMod val="102000"/>
                  <a:tint val="94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1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1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Sheet19!$B$3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EB-484C-9626-7137D66025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5EB-484C-9626-7137D66025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5EB-484C-9626-7137D66025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Sheet19!$A$4:$A$6</c:f>
              <c:strCache>
                <c:ptCount val="3"/>
                <c:pt idx="0">
                  <c:v>MAY BE</c:v>
                </c:pt>
                <c:pt idx="1">
                  <c:v>NO</c:v>
                </c:pt>
                <c:pt idx="2">
                  <c:v>YES</c:v>
                </c:pt>
              </c:strCache>
            </c:strRef>
          </c:cat>
          <c:val>
            <c:numRef>
              <c:f>Sheet19!$B$4:$B$6</c:f>
              <c:numCache>
                <c:formatCode>General</c:formatCode>
                <c:ptCount val="3"/>
                <c:pt idx="0">
                  <c:v>24</c:v>
                </c:pt>
                <c:pt idx="1">
                  <c:v>25</c:v>
                </c:pt>
                <c:pt idx="2">
                  <c:v>203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5EB-484C-9626-7137D66025E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[To study the Candidate's Experience during the Recruitment Process (Responses) (1).xlsx]Sheet20!PivotTable110</c:name>
    <c:fmtId val="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dirty="0"/>
              <a:t>Count of 13.Would you recommend the organization to other job seekers based on your experience? </a:t>
            </a:r>
          </a:p>
        </c:rich>
      </c:tx>
      <c:layout>
        <c:manualLayout>
          <c:xMode val="edge"/>
          <c:yMode val="edge"/>
          <c:x val="9.2631426586382584E-2"/>
          <c:y val="4.51759895462039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3">
                  <a:satMod val="103000"/>
                  <a:lumMod val="102000"/>
                  <a:tint val="94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
</a:t>
                </a:r>
                <a:fld id="{81B62573-E125-4826-90CC-56EF43618DDA}" type="PERCENTA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2"/>
        <c:spPr>
          <a:gradFill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
</a:t>
                </a:r>
                <a:fld id="{B7BE5308-659B-4B80-B771-D0F4A71A14BD}" type="PERCENTA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
</a:t>
                </a:r>
                <a:fld id="{155E9AAA-37A5-4667-BFBD-1AAC8087721F}" type="PERCENTA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
</a:t>
                </a:r>
                <a:fld id="{155E9AAA-37A5-4667-BFBD-1AAC8087721F}" type="PERCENTA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
</a:t>
                </a:r>
                <a:fld id="{B7BE5308-659B-4B80-B771-D0F4A71A14BD}" type="PERCENTA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
</a:t>
                </a:r>
                <a:fld id="{81B62573-E125-4826-90CC-56EF43618DDA}" type="PERCENTA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
</a:t>
                </a:r>
                <a:fld id="{155E9AAA-37A5-4667-BFBD-1AAC8087721F}" type="PERCENTA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
</a:t>
                </a:r>
                <a:fld id="{B7BE5308-659B-4B80-B771-D0F4A71A14BD}" type="PERCENTA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
</a:t>
                </a:r>
                <a:fld id="{81B62573-E125-4826-90CC-56EF43618DDA}" type="PERCENTA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[PERCENTAGE]</a:t>
                </a:fld>
                <a:endParaRPr lang="en-US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Sheet20!$B$3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C8-40C8-9993-13A513D8934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5C8-40C8-9993-13A513D8934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5C8-40C8-9993-13A513D89340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
</a:t>
                    </a:r>
                    <a:fld id="{155E9AAA-37A5-4667-BFBD-1AAC8087721F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5C8-40C8-9993-13A513D8934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
</a:t>
                    </a:r>
                    <a:fld id="{B7BE5308-659B-4B80-B771-D0F4A71A14BD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5C8-40C8-9993-13A513D8934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
</a:t>
                    </a:r>
                    <a:fld id="{81B62573-E125-4826-90CC-56EF43618DDA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5C8-40C8-9993-13A513D8934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Sheet20!$A$4:$A$6</c:f>
              <c:strCache>
                <c:ptCount val="3"/>
                <c:pt idx="0">
                  <c:v>MAY BE</c:v>
                </c:pt>
                <c:pt idx="1">
                  <c:v>NO</c:v>
                </c:pt>
                <c:pt idx="2">
                  <c:v>YES</c:v>
                </c:pt>
              </c:strCache>
            </c:strRef>
          </c:cat>
          <c:val>
            <c:numRef>
              <c:f>Sheet20!$B$4:$B$6</c:f>
              <c:numCache>
                <c:formatCode>General</c:formatCode>
                <c:ptCount val="3"/>
                <c:pt idx="0">
                  <c:v>28</c:v>
                </c:pt>
                <c:pt idx="1">
                  <c:v>10</c:v>
                </c:pt>
                <c:pt idx="2">
                  <c:v>214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5C8-40C8-9993-13A513D89340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[To study the Candidate's Experience during the Recruitment Process (Responses) (1).xlsx]Sheet4!PivotTable29</c:name>
    <c:fmtId val="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dirty="0"/>
              <a:t>Q2.Was the application process straightforward and user-friendly?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2"/>
        <c:spPr>
          <a:gradFill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3"/>
        <c:spPr>
          <a:gradFill rotWithShape="1">
            <a:gsLst>
              <a:gs pos="0">
                <a:schemeClr val="accent3">
                  <a:satMod val="103000"/>
                  <a:lumMod val="102000"/>
                  <a:tint val="94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1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1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Sheet4!$B$3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explosion val="2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E3-4724-92FB-276B52B2EF1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E3-4724-92FB-276B52B2EF1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E3-4724-92FB-276B52B2EF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Sheet4!$A$4:$A$6</c:f>
              <c:strCache>
                <c:ptCount val="3"/>
                <c:pt idx="0">
                  <c:v>MAY BE</c:v>
                </c:pt>
                <c:pt idx="1">
                  <c:v>NO</c:v>
                </c:pt>
                <c:pt idx="2">
                  <c:v>YES</c:v>
                </c:pt>
              </c:strCache>
            </c:strRef>
          </c:cat>
          <c:val>
            <c:numRef>
              <c:f>Sheet4!$B$4:$B$6</c:f>
              <c:numCache>
                <c:formatCode>General</c:formatCode>
                <c:ptCount val="3"/>
                <c:pt idx="0">
                  <c:v>42</c:v>
                </c:pt>
                <c:pt idx="1">
                  <c:v>66</c:v>
                </c:pt>
                <c:pt idx="2">
                  <c:v>144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EE3-4724-92FB-276B52B2EF1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[To study the Candidate's Experience during the Recruitment Process (Responses) (1).xlsx]Sheet5!PivotTable34</c:name>
    <c:fmtId val="10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0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sz="1800" baseline="0" dirty="0"/>
              <a:t>Q3.Did you receive timely communication from the organization during the recruitment process?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2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2"/>
        <c:spPr>
          <a:gradFill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3"/>
        <c:spPr>
          <a:gradFill rotWithShape="1">
            <a:gsLst>
              <a:gs pos="0">
                <a:schemeClr val="accent3">
                  <a:satMod val="103000"/>
                  <a:lumMod val="102000"/>
                  <a:tint val="94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1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1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</c:pivotFmts>
    <c:plotArea>
      <c:layout>
        <c:manualLayout>
          <c:layoutTarget val="inner"/>
          <c:xMode val="edge"/>
          <c:yMode val="edge"/>
          <c:x val="6.7375328083989508E-2"/>
          <c:y val="0.33833114610673665"/>
          <c:w val="0.65280897792187753"/>
          <c:h val="0.62737600977807384"/>
        </c:manualLayout>
      </c:layout>
      <c:pieChart>
        <c:varyColors val="1"/>
        <c:ser>
          <c:idx val="0"/>
          <c:order val="0"/>
          <c:tx>
            <c:strRef>
              <c:f>Sheet5!$B$3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EFB-4C14-8691-FDFD88485A0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EFB-4C14-8691-FDFD88485A0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EFB-4C14-8691-FDFD88485A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Sheet5!$A$4:$A$6</c:f>
              <c:strCache>
                <c:ptCount val="3"/>
                <c:pt idx="0">
                  <c:v>MAY BE</c:v>
                </c:pt>
                <c:pt idx="1">
                  <c:v>NO</c:v>
                </c:pt>
                <c:pt idx="2">
                  <c:v>YES</c:v>
                </c:pt>
              </c:strCache>
            </c:strRef>
          </c:cat>
          <c:val>
            <c:numRef>
              <c:f>Sheet5!$B$4:$B$6</c:f>
              <c:numCache>
                <c:formatCode>General</c:formatCode>
                <c:ptCount val="3"/>
                <c:pt idx="0">
                  <c:v>18</c:v>
                </c:pt>
                <c:pt idx="1">
                  <c:v>55</c:v>
                </c:pt>
                <c:pt idx="2">
                  <c:v>179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EFB-4C14-8691-FDFD88485A0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[To study the Candidate's Experience during the Recruitment Process (Responses) (1).xlsx]Sheet6!PivotTable40</c:name>
    <c:fmtId val="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dirty="0"/>
              <a:t>Q4.Were you informed about the next steps after submitting your application?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2"/>
        <c:spPr>
          <a:gradFill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3"/>
        <c:spPr>
          <a:gradFill rotWithShape="1">
            <a:gsLst>
              <a:gs pos="0">
                <a:schemeClr val="accent3">
                  <a:satMod val="103000"/>
                  <a:lumMod val="102000"/>
                  <a:tint val="94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1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1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Sheet6!$B$3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297-41B9-B1A7-BF178E2750C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297-41B9-B1A7-BF178E2750C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297-41B9-B1A7-BF178E2750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Sheet6!$A$4:$A$6</c:f>
              <c:strCache>
                <c:ptCount val="3"/>
                <c:pt idx="0">
                  <c:v>MAY BE</c:v>
                </c:pt>
                <c:pt idx="1">
                  <c:v>NO</c:v>
                </c:pt>
                <c:pt idx="2">
                  <c:v>YES</c:v>
                </c:pt>
              </c:strCache>
            </c:strRef>
          </c:cat>
          <c:val>
            <c:numRef>
              <c:f>Sheet6!$B$4:$B$6</c:f>
              <c:numCache>
                <c:formatCode>General</c:formatCode>
                <c:ptCount val="3"/>
                <c:pt idx="0">
                  <c:v>20</c:v>
                </c:pt>
                <c:pt idx="1">
                  <c:v>56</c:v>
                </c:pt>
                <c:pt idx="2">
                  <c:v>176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297-41B9-B1A7-BF178E2750C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[To study the Candidate's Experience during the Recruitment Process (Responses) (1).xlsx]Sheet7!PivotTable45</c:name>
    <c:fmtId val="18"/>
  </c:pivotSource>
  <c:chart>
    <c:autoTitleDeleted val="1"/>
    <c:pivotFmts>
      <c:pivotFmt>
        <c:idx val="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2"/>
        <c:spPr>
          <a:gradFill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3"/>
        <c:spPr>
          <a:gradFill rotWithShape="1">
            <a:gsLst>
              <a:gs pos="0">
                <a:schemeClr val="accent3">
                  <a:satMod val="103000"/>
                  <a:lumMod val="102000"/>
                  <a:tint val="94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1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1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</c:pivotFmts>
    <c:plotArea>
      <c:layout>
        <c:manualLayout>
          <c:layoutTarget val="inner"/>
          <c:xMode val="edge"/>
          <c:yMode val="edge"/>
          <c:x val="2.2444418712366836E-2"/>
          <c:y val="6.4210134905631322E-2"/>
          <c:w val="0.78584568473058514"/>
          <c:h val="0.93578986509436868"/>
        </c:manualLayout>
      </c:layout>
      <c:pieChart>
        <c:varyColors val="1"/>
        <c:ser>
          <c:idx val="0"/>
          <c:order val="0"/>
          <c:tx>
            <c:strRef>
              <c:f>Sheet7!$B$3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DE-40C5-BE69-9E8FD8F8161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DE-40C5-BE69-9E8FD8F8161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5DE-40C5-BE69-9E8FD8F816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Sheet7!$A$4:$A$6</c:f>
              <c:strCache>
                <c:ptCount val="3"/>
                <c:pt idx="0">
                  <c:v>MAY BE</c:v>
                </c:pt>
                <c:pt idx="1">
                  <c:v>NO</c:v>
                </c:pt>
                <c:pt idx="2">
                  <c:v>YES</c:v>
                </c:pt>
              </c:strCache>
            </c:strRef>
          </c:cat>
          <c:val>
            <c:numRef>
              <c:f>Sheet7!$B$4:$B$6</c:f>
              <c:numCache>
                <c:formatCode>General</c:formatCode>
                <c:ptCount val="3"/>
                <c:pt idx="0">
                  <c:v>20</c:v>
                </c:pt>
                <c:pt idx="1">
                  <c:v>27</c:v>
                </c:pt>
                <c:pt idx="2">
                  <c:v>205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5DE-40C5-BE69-9E8FD8F8161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[To study the Candidate's Experience during the Recruitment Process (Responses) (1).xlsx]Sheet8!PivotTable50</c:name>
    <c:fmtId val="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dirty="0"/>
              <a:t>Q6. Were the interview(s) conducted professionally and respectfully?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2"/>
        <c:spPr>
          <a:gradFill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3"/>
        <c:spPr>
          <a:gradFill rotWithShape="1">
            <a:gsLst>
              <a:gs pos="0">
                <a:schemeClr val="accent3">
                  <a:satMod val="103000"/>
                  <a:lumMod val="102000"/>
                  <a:tint val="94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1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1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Sheet8!$B$3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5E-4834-A223-10495F93BFB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15E-4834-A223-10495F93BFB6}"/>
              </c:ext>
            </c:extLst>
          </c:dPt>
          <c:dPt>
            <c:idx val="2"/>
            <c:bubble3D val="0"/>
            <c:explosion val="3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15E-4834-A223-10495F93BF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Sheet8!$A$4:$A$6</c:f>
              <c:strCache>
                <c:ptCount val="3"/>
                <c:pt idx="0">
                  <c:v>MAY BE</c:v>
                </c:pt>
                <c:pt idx="1">
                  <c:v>NO</c:v>
                </c:pt>
                <c:pt idx="2">
                  <c:v>YES</c:v>
                </c:pt>
              </c:strCache>
            </c:strRef>
          </c:cat>
          <c:val>
            <c:numRef>
              <c:f>Sheet8!$B$4:$B$6</c:f>
              <c:numCache>
                <c:formatCode>General</c:formatCode>
                <c:ptCount val="3"/>
                <c:pt idx="0">
                  <c:v>26</c:v>
                </c:pt>
                <c:pt idx="1">
                  <c:v>20</c:v>
                </c:pt>
                <c:pt idx="2">
                  <c:v>206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15E-4834-A223-10495F93BFB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[To study the Candidate's Experience during the Recruitment Process (Responses) (1).xlsx]Sheet9!PivotTable55</c:name>
    <c:fmtId val="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dirty="0"/>
              <a:t>Q7.Did you feel that the interviewers were well-prepared?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2"/>
        <c:spPr>
          <a:gradFill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3"/>
        <c:spPr>
          <a:gradFill rotWithShape="1">
            <a:gsLst>
              <a:gs pos="0">
                <a:schemeClr val="accent3">
                  <a:satMod val="103000"/>
                  <a:lumMod val="102000"/>
                  <a:tint val="94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1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1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Sheet9!$B$3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F6C-4761-8A9D-3ECC0E6D289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F6C-4761-8A9D-3ECC0E6D289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F6C-4761-8A9D-3ECC0E6D28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Sheet9!$A$4:$A$6</c:f>
              <c:strCache>
                <c:ptCount val="3"/>
                <c:pt idx="0">
                  <c:v>MAY BE</c:v>
                </c:pt>
                <c:pt idx="1">
                  <c:v>NO</c:v>
                </c:pt>
                <c:pt idx="2">
                  <c:v>YES</c:v>
                </c:pt>
              </c:strCache>
            </c:strRef>
          </c:cat>
          <c:val>
            <c:numRef>
              <c:f>Sheet9!$B$4:$B$6</c:f>
              <c:numCache>
                <c:formatCode>General</c:formatCode>
                <c:ptCount val="3"/>
                <c:pt idx="0">
                  <c:v>26</c:v>
                </c:pt>
                <c:pt idx="1">
                  <c:v>30</c:v>
                </c:pt>
                <c:pt idx="2">
                  <c:v>196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F6C-4761-8A9D-3ECC0E6D289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[To study the Candidate's Experience during the Recruitment Process (Responses) (1).xlsx]Sheet14!PivotTable80</c:name>
    <c:fmtId val="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dirty="0"/>
              <a:t>Q8.Were you given an opportunity to ask questions during the interview? </a:t>
            </a:r>
          </a:p>
        </c:rich>
      </c:tx>
      <c:layout>
        <c:manualLayout>
          <c:xMode val="edge"/>
          <c:yMode val="edge"/>
          <c:x val="4.6611471360197616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2"/>
        <c:spPr>
          <a:gradFill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3"/>
        <c:spPr>
          <a:gradFill rotWithShape="1">
            <a:gsLst>
              <a:gs pos="0">
                <a:schemeClr val="accent3">
                  <a:satMod val="103000"/>
                  <a:lumMod val="102000"/>
                  <a:tint val="94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6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7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8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1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  <c:pivotFmt>
        <c:idx val="1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Sheet14!$B$3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44-4B40-8619-3C5F6DDA421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44-4B40-8619-3C5F6DDA4212}"/>
              </c:ext>
            </c:extLst>
          </c:dPt>
          <c:dPt>
            <c:idx val="2"/>
            <c:bubble3D val="0"/>
            <c:explosion val="4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D44-4B40-8619-3C5F6DDA42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Sheet14!$A$4:$A$6</c:f>
              <c:strCache>
                <c:ptCount val="3"/>
                <c:pt idx="0">
                  <c:v>MAY BE</c:v>
                </c:pt>
                <c:pt idx="1">
                  <c:v>NO</c:v>
                </c:pt>
                <c:pt idx="2">
                  <c:v>YES</c:v>
                </c:pt>
              </c:strCache>
            </c:strRef>
          </c:cat>
          <c:val>
            <c:numRef>
              <c:f>Sheet14!$B$4:$B$6</c:f>
              <c:numCache>
                <c:formatCode>General</c:formatCode>
                <c:ptCount val="3"/>
                <c:pt idx="0">
                  <c:v>26</c:v>
                </c:pt>
                <c:pt idx="1">
                  <c:v>54</c:v>
                </c:pt>
                <c:pt idx="2">
                  <c:v>172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D44-4B40-8619-3C5F6DDA421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[To study the Candidate's Experience during the Recruitment Process (Responses) (1).xlsx]Sheet15!PivotTable85</c:name>
    <c:fmtId val="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Count of 9. Did you receive feedback after the interview?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2"/>
        <c:spPr>
          <a:solidFill>
            <a:schemeClr val="accent2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3"/>
        <c:spPr>
          <a:solidFill>
            <a:schemeClr val="accent3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6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7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8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0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1"/>
        <c:spPr>
          <a:solidFill>
            <a:schemeClr val="accent1"/>
          </a:solidFill>
          <a:ln>
            <a:noFill/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</c:pivotFmts>
    <c:plotArea>
      <c:layout/>
      <c:pieChart>
        <c:varyColors val="1"/>
        <c:ser>
          <c:idx val="0"/>
          <c:order val="0"/>
          <c:tx>
            <c:strRef>
              <c:f>Sheet15!$B$3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8B5-4653-90EA-3E17B13237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8B5-4653-90EA-3E17B13237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8B5-4653-90EA-3E17B13237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Sheet15!$A$4:$A$6</c:f>
              <c:strCache>
                <c:ptCount val="3"/>
                <c:pt idx="0">
                  <c:v>MAY BE</c:v>
                </c:pt>
                <c:pt idx="1">
                  <c:v>NO</c:v>
                </c:pt>
                <c:pt idx="2">
                  <c:v>YES</c:v>
                </c:pt>
              </c:strCache>
            </c:strRef>
          </c:cat>
          <c:val>
            <c:numRef>
              <c:f>Sheet15!$B$4:$B$6</c:f>
              <c:numCache>
                <c:formatCode>General</c:formatCode>
                <c:ptCount val="3"/>
                <c:pt idx="0">
                  <c:v>14</c:v>
                </c:pt>
                <c:pt idx="1">
                  <c:v>53</c:v>
                </c:pt>
                <c:pt idx="2">
                  <c:v>185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8B5-4653-90EA-3E17B13237A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251561-CD7A-4D57-83EE-9CB6861D9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9996E9F-4B24-4830-A980-87196E3B5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BF388B-1E01-41B5-A24D-C6ACC8DCF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0C2E-CCEE-47A6-AF86-E0882B041B33}" type="datetimeFigureOut">
              <a:rPr lang="en-IN" smtClean="0"/>
              <a:t>09-12-2024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E99BD8-8668-46AD-84ED-1F4957410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1C65E4-06B5-4F8C-BDA9-8CF7EB18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EEAC-4794-43E2-92C5-8772FF721D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683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783773-06B0-47F5-B6E8-BE421CCF1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DB274EC-7B21-4EF3-8AEF-3583B6E20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B9E2DB-6FC7-4410-B96A-D220232DA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0C2E-CCEE-47A6-AF86-E0882B041B33}" type="datetimeFigureOut">
              <a:rPr lang="en-IN" smtClean="0"/>
              <a:t>09-12-2024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620838-A900-4819-97CA-CAF65E409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FBC301-B077-4B8D-9772-188BBB46E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EEAC-4794-43E2-92C5-8772FF721D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47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67EA8DE-571A-44AF-B0E9-276F52E4B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4BBDE90-7F3D-4F14-B78C-2C615302AB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3ACCD5-3C12-4C9C-97DA-2D545F180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0C2E-CCEE-47A6-AF86-E0882B041B33}" type="datetimeFigureOut">
              <a:rPr lang="en-IN" smtClean="0"/>
              <a:t>09-12-2024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633FB0-4275-42F3-9E8E-B17AAAD6C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F47E3E-DD41-4B4B-97A3-3B4D3C33C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EEAC-4794-43E2-92C5-8772FF721D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974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2B5422-C7DF-4045-91EE-644E95E26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3870F2-3AD6-4D4B-A562-5A3ADE6C0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01C9A3-F5E6-4DE0-AB9A-C27C998C8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0C2E-CCEE-47A6-AF86-E0882B041B33}" type="datetimeFigureOut">
              <a:rPr lang="en-IN" smtClean="0"/>
              <a:t>09-12-2024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A73B28-9C0F-45B5-BA0C-7E3B68CBB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5820CE-E43D-48D8-AF74-8C7C17CEF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EEAC-4794-43E2-92C5-8772FF721D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007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7E0033-E50C-4F48-A397-4E02ACE89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DC356A-1831-4B47-892D-403829035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D8146D-69BB-45EC-B74A-DAA073BAC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0C2E-CCEE-47A6-AF86-E0882B041B33}" type="datetimeFigureOut">
              <a:rPr lang="en-IN" smtClean="0"/>
              <a:t>09-12-2024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CFDB88-1B65-404F-98D4-140B08FDB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CB21CE-719C-4151-84B3-B7CAF2E5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EEAC-4794-43E2-92C5-8772FF721D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40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D784FC-3CB4-4C66-BF08-A3990AC33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D3D380-2944-4413-96BF-5D4B2896B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AD20AC-8C6C-4B62-AA51-0833F7F94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9F08FE0-CDB1-4BF7-A1B1-9B378116D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0C2E-CCEE-47A6-AF86-E0882B041B33}" type="datetimeFigureOut">
              <a:rPr lang="en-IN" smtClean="0"/>
              <a:t>09-12-2024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DAA1F36-AA35-40FE-A839-9ED546759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D4FC168-5106-44B6-89CD-296EA107D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EEAC-4794-43E2-92C5-8772FF721D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366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C006D3-E6BB-4E55-92FD-43443C093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95CA12-B937-4DD0-A828-11DAE1C59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25BA086-2A80-465F-BD33-C85056789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AC3D949-1E80-467A-8127-D77E33C166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4E7EC7B-46CA-4E80-B96B-226D2FACA4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83F44E3-1152-432A-A4FB-98326734A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0C2E-CCEE-47A6-AF86-E0882B041B33}" type="datetimeFigureOut">
              <a:rPr lang="en-IN" smtClean="0"/>
              <a:t>09-12-2024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B4F9E32-AB9E-469E-869E-92D703424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F3D0574-C7A4-4E69-89F0-8CE5C1CB3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EEAC-4794-43E2-92C5-8772FF721D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381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B0833E-9B85-4450-AF54-46DE56939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01E5660-81FF-424A-969C-4A6A29D49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0C2E-CCEE-47A6-AF86-E0882B041B33}" type="datetimeFigureOut">
              <a:rPr lang="en-IN" smtClean="0"/>
              <a:t>09-12-2024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21FE3D2-8029-485F-BC94-EC49A5BC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AF8638D-4A95-4244-BC89-280679B4D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EEAC-4794-43E2-92C5-8772FF721D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672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A024FA0-6799-49EF-8AB7-02537CAC5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0C2E-CCEE-47A6-AF86-E0882B041B33}" type="datetimeFigureOut">
              <a:rPr lang="en-IN" smtClean="0"/>
              <a:t>09-12-2024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185CDE7-A351-44E9-9E7C-B6F6BD12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6503CAE-BC33-4E0A-8CE1-8F1BEFB76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EEAC-4794-43E2-92C5-8772FF721D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069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F8D313-C99C-4AE4-874B-EEDF5C59C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4DB86C-7E58-48B7-8289-FB1B2DB96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4E4389-F69A-4371-B702-F3E27A282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D2E87A-CAFD-4257-B940-5444EBA12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0C2E-CCEE-47A6-AF86-E0882B041B33}" type="datetimeFigureOut">
              <a:rPr lang="en-IN" smtClean="0"/>
              <a:t>09-12-2024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7132A15-699F-4EC3-9625-198DDFB71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971830-DBA8-4285-BCC5-D19925FE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EEAC-4794-43E2-92C5-8772FF721D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644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832AE8-34E9-4F0F-840B-3E68DF527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AAE3ECF-AE89-4A6E-AF68-4315AA21D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C372335-3D9E-44D5-9DD7-2465F9121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583363-D98F-4F44-B32A-E21E835B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0C2E-CCEE-47A6-AF86-E0882B041B33}" type="datetimeFigureOut">
              <a:rPr lang="en-IN" smtClean="0"/>
              <a:t>09-12-2024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C08E45-141F-4636-BA54-3D9CADC8A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F2747B1-B6B7-4A1E-85DD-0EFADE1E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EEAC-4794-43E2-92C5-8772FF721D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721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21813DE-05AE-441A-85A5-562B003C2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2F84DF3-688F-4CC7-B467-7267B636B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7A5D4A-E730-4183-A000-87E84A136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A0C2E-CCEE-47A6-AF86-E0882B041B33}" type="datetimeFigureOut">
              <a:rPr lang="en-IN" smtClean="0"/>
              <a:t>09-12-2024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C356C7-76D5-4B29-B244-3FCA325046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609BA-140F-4B64-AADB-BDF595010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2EEAC-4794-43E2-92C5-8772FF721D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109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650A91-7660-497A-B8DE-22F1C44018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TO STUDY THE CANDIDATE EXPERIENCE DURING RECRUITMENT</a:t>
            </a:r>
            <a:endParaRPr lang="en-IN" dirty="0"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08F9A0F-0EEC-4566-8073-B67168FED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5891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SUMMER INTERNSHIP PROJECT BY-</a:t>
            </a:r>
          </a:p>
          <a:p>
            <a:r>
              <a:rPr lang="en-US" dirty="0" err="1"/>
              <a:t>Dr.Akansha</a:t>
            </a:r>
            <a:r>
              <a:rPr lang="en-US" dirty="0"/>
              <a:t> Saini 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PGDM (Hospital and Health Management)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2023-2025 </a:t>
            </a:r>
          </a:p>
          <a:p>
            <a:r>
              <a:rPr lang="en-US" dirty="0"/>
              <a:t>                           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International Institute of Health Management Research, New Delhi </a:t>
            </a:r>
          </a:p>
          <a:p>
            <a:r>
              <a:rPr lang="en-US" dirty="0"/>
              <a:t> 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DD458B-7508-4562-9A77-740A92F05CE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537" y="6225988"/>
            <a:ext cx="962025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909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468AF1-489C-40B3-86B4-517746DC6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DATA ANALYSIS</a:t>
            </a:r>
            <a:endParaRPr lang="en-IN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C5A21540-9098-4980-8EB6-FD7ECC2D7F0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9051563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5AA136B-AC20-404D-8784-BC7533E23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10168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79% CANDIDATES WERE CLEAR ABOUT THE JOB POSTING AND FELT IT WAS INFORMATIVE.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16% WERE NOT CLEAR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5% CANDIDATES WERE NOT SURE </a:t>
            </a:r>
            <a:endParaRPr lang="en-IN" dirty="0">
              <a:latin typeface="Arial Rounded MT Bold" panose="020F07040305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2F90D99-A52A-4107-B395-6C1EC249631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537" y="6225988"/>
            <a:ext cx="962025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7935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CACB2B10-B7B8-4047-910E-1E1415028E8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28436593"/>
              </p:ext>
            </p:extLst>
          </p:nvPr>
        </p:nvGraphicFramePr>
        <p:xfrm>
          <a:off x="698351" y="954256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EB622A4-E83A-4023-823B-143EEBCC0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22140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57% CANDIDATES FELT THE APPLICATION PROCESS WAS STRAIGHTFORWARD AND USER FRIENDLY.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26% DIDN’T AGREE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17% WERE NOT SURE</a:t>
            </a:r>
            <a:endParaRPr lang="en-IN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9F1D8A6-EA19-4BAD-8971-9BDF682BCB2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537" y="6225988"/>
            <a:ext cx="962025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0336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93ED68-9879-41B3-A497-0DB17BCAA1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71% CANDIDATES RECEIVED TIMELY COMMUNICATION FROM THE ORGANISATION</a:t>
            </a:r>
          </a:p>
          <a:p>
            <a:r>
              <a:rPr lang="en-US" dirty="0"/>
              <a:t>22% DIDN’T AGREE</a:t>
            </a:r>
          </a:p>
          <a:p>
            <a:r>
              <a:rPr lang="en-US" dirty="0"/>
              <a:t>7% WERE NOT SURE</a:t>
            </a:r>
            <a:endParaRPr lang="en-IN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CA111983-02A3-4623-B644-FA823D40A92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78943864"/>
              </p:ext>
            </p:extLst>
          </p:nvPr>
        </p:nvGraphicFramePr>
        <p:xfrm>
          <a:off x="838200" y="785308"/>
          <a:ext cx="5181600" cy="5391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C927E4-2C82-476A-ADAF-88974343097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537" y="6225988"/>
            <a:ext cx="962025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7618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D9D0FBD-AEF0-4FD1-8B93-129378A6F7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70% CANDIDATES FELT THEY WERE INFORMED ABOUT THE NEST STEPS</a:t>
            </a:r>
          </a:p>
          <a:p>
            <a:r>
              <a:rPr lang="en-US" dirty="0"/>
              <a:t>22% DIDN’T AGREE</a:t>
            </a:r>
          </a:p>
          <a:p>
            <a:r>
              <a:rPr lang="en-US" dirty="0"/>
              <a:t>8% WERE NOT SURE</a:t>
            </a:r>
            <a:endParaRPr lang="en-IN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CDF38589-D996-47C4-B5E2-FCB6E78A632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47082425"/>
              </p:ext>
            </p:extLst>
          </p:nvPr>
        </p:nvGraphicFramePr>
        <p:xfrm>
          <a:off x="838200" y="1206930"/>
          <a:ext cx="5181600" cy="4970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3B1CB32-D0B1-4AC8-979D-05302C2BB3E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537" y="6225988"/>
            <a:ext cx="962025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4632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FECC9-C5A3-460D-BD22-CABC96CCD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81226" cy="1270037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Q5.Did the organization provide a realistic job preview during the recruitment process? </a:t>
            </a:r>
            <a:endParaRPr lang="en-IN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FC8BE96-BEDD-4CA2-93BD-4486EF6A23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81% CANDIDATES FELT THAT ORGANISATION WAS GIVING A REALISTIC JOB PREVIEW</a:t>
            </a:r>
          </a:p>
          <a:p>
            <a:r>
              <a:rPr lang="en-US" dirty="0"/>
              <a:t>11% DIDN’T AGREE</a:t>
            </a:r>
          </a:p>
          <a:p>
            <a:r>
              <a:rPr lang="en-US" dirty="0"/>
              <a:t>8% WERE NOT SURE</a:t>
            </a:r>
            <a:endParaRPr lang="en-IN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6D857526-E700-4734-80DC-A00523A000D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77451096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50971A2-0A7D-40D7-A560-C420C06CBCF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537" y="6225988"/>
            <a:ext cx="962025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7745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323C1B-982A-4F05-A891-DB1CC99B5C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82% CANDIDATES FELT THAT INTERVIEWS WERE TAKEN PROFESSIONALY AND RESPECTFULLY</a:t>
            </a:r>
          </a:p>
          <a:p>
            <a:r>
              <a:rPr lang="en-US" dirty="0"/>
              <a:t>8% DIDN’T AGREE</a:t>
            </a:r>
          </a:p>
          <a:p>
            <a:r>
              <a:rPr lang="en-US" dirty="0"/>
              <a:t>10% WERE NOT SURE</a:t>
            </a:r>
            <a:endParaRPr lang="en-IN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9AB1D45C-5AFA-4A66-BE53-5EB286E00DB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81172819"/>
              </p:ext>
            </p:extLst>
          </p:nvPr>
        </p:nvGraphicFramePr>
        <p:xfrm>
          <a:off x="838200" y="817582"/>
          <a:ext cx="5181600" cy="5002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E6703A-7011-44B6-806D-7FEDE93CE18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537" y="6225988"/>
            <a:ext cx="962025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7675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DBD6091-A270-4510-923F-2734F0B73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2658" y="1072590"/>
            <a:ext cx="5181600" cy="4351338"/>
          </a:xfrm>
        </p:spPr>
        <p:txBody>
          <a:bodyPr/>
          <a:lstStyle/>
          <a:p>
            <a:r>
              <a:rPr lang="en-US" dirty="0"/>
              <a:t>78% CANDIDATES FELT THAT INTERVIEWERS WERE WELL- PREPARED.</a:t>
            </a:r>
          </a:p>
          <a:p>
            <a:r>
              <a:rPr lang="en-US" dirty="0"/>
              <a:t>12% DIDN’T AGREE</a:t>
            </a:r>
          </a:p>
          <a:p>
            <a:r>
              <a:rPr lang="en-US" dirty="0"/>
              <a:t>10% WERE NOT SURE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3CA8BF51-CB82-4F55-894B-CF6E262A875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80933374"/>
              </p:ext>
            </p:extLst>
          </p:nvPr>
        </p:nvGraphicFramePr>
        <p:xfrm>
          <a:off x="547744" y="1072590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E9E5F45-4CF4-44A1-B561-EA58AC59244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537" y="6225988"/>
            <a:ext cx="962025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3049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C3CA46C-A8F8-4602-AA8E-2EACEEA197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68% CANDIDATES WERE GIVEN AN OPPORTUNITY TO ASK QUESTIONS DURING INTERVIEW</a:t>
            </a:r>
          </a:p>
          <a:p>
            <a:r>
              <a:rPr lang="en-US" dirty="0"/>
              <a:t>22% DIDN’T AGREE</a:t>
            </a:r>
          </a:p>
          <a:p>
            <a:r>
              <a:rPr lang="en-US" dirty="0"/>
              <a:t>10% WERE NOT SURE</a:t>
            </a:r>
            <a:endParaRPr lang="en-IN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B2A18E4D-94CB-419C-B613-CAE0F38452D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52767031"/>
              </p:ext>
            </p:extLst>
          </p:nvPr>
        </p:nvGraphicFramePr>
        <p:xfrm>
          <a:off x="709108" y="109410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1DB272C-474A-4D55-A8EB-8B448BE95E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537" y="6225988"/>
            <a:ext cx="962025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5728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ECCBD437-1EB4-4954-8087-21BA64EFCCF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10483889"/>
              </p:ext>
            </p:extLst>
          </p:nvPr>
        </p:nvGraphicFramePr>
        <p:xfrm>
          <a:off x="915474" y="949862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 smtClean="0"/>
              <a:t>73% FELT THAT THEY RECEIVED THE FEEDBACK AFTER THE INTERVIEW</a:t>
            </a:r>
          </a:p>
          <a:p>
            <a:r>
              <a:rPr lang="en-IN" dirty="0" smtClean="0"/>
              <a:t>21% DIDN’T AGREE</a:t>
            </a:r>
          </a:p>
          <a:p>
            <a:r>
              <a:rPr lang="en-IN" dirty="0" smtClean="0"/>
              <a:t>6% NOT SURE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68992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9C2852-E328-4E16-A183-36F4D25B1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47AFC04-7BE2-4017-871C-2DEB75B385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 smtClean="0"/>
              <a:t>74% FELT THAT THE SELECTION PROCESS WAS FREE FROM BIAS AND DISCRIMINATION</a:t>
            </a:r>
          </a:p>
          <a:p>
            <a:r>
              <a:rPr lang="en-IN" dirty="0" smtClean="0"/>
              <a:t>11% DIDN’T AGREE</a:t>
            </a:r>
          </a:p>
          <a:p>
            <a:r>
              <a:rPr lang="en-IN" dirty="0" smtClean="0"/>
              <a:t>15% WERE NOT SURE</a:t>
            </a:r>
          </a:p>
          <a:p>
            <a:endParaRPr lang="en-IN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B62D6DE6-4CE3-47A5-875C-74E633B89C5F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9DC056-7A36-40ED-86C4-5BB5D4176FC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537" y="6225988"/>
            <a:ext cx="962025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007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1A780E-BB16-400A-8A72-7EA0B8452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INTRODUCTION</a:t>
            </a:r>
            <a:endParaRPr lang="en-IN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6E993F-44B9-4353-990D-2A176D599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Candidate experience refers to the overall perception and feelings that job seekers have about an organization’s recruitment process. This includes every interaction a candidate has with the company, from the initial job application to the final hiring decision and beyond. A positive candidate experience can enhance an organization's reputation, attract top talent, and increase the likelihood of successful hires, while a negative experience can deter potential candidates and harm the company's employer brand.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1BE7A3-FD13-4F2F-BA24-6A69FF2460D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537" y="6225988"/>
            <a:ext cx="962025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9562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46AB9A2D-E701-46CA-B50E-0D4388928A4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41312066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 smtClean="0"/>
              <a:t>78% WERE OVERALL SATISFIED WITH THE RECRUITMENT PROCESS.</a:t>
            </a:r>
          </a:p>
          <a:p>
            <a:r>
              <a:rPr lang="en-IN" dirty="0" smtClean="0"/>
              <a:t>11% DIDN’T AGREE</a:t>
            </a:r>
          </a:p>
          <a:p>
            <a:r>
              <a:rPr lang="en-IN" dirty="0" smtClean="0"/>
              <a:t>11% WERE NOT SURE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7EE98A2-C9AE-4433-987A-0FE408B4FCD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537" y="6225988"/>
            <a:ext cx="962025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2152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DD3CBF-A188-4B1C-A330-374A3B01A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43027CB-6BAE-43C9-B809-C6B018375A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 smtClean="0"/>
              <a:t>81% FELT THAT RECRUITMENT WAS FAIR</a:t>
            </a:r>
          </a:p>
          <a:p>
            <a:r>
              <a:rPr lang="en-IN" dirty="0" smtClean="0"/>
              <a:t>10% DIDN’T AGREE</a:t>
            </a:r>
          </a:p>
          <a:p>
            <a:r>
              <a:rPr lang="en-IN" dirty="0" smtClean="0"/>
              <a:t>9% WERE NOT SURE</a:t>
            </a:r>
            <a:endParaRPr lang="en-IN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74ADFA05-4648-45E9-BDEC-6C99AAC8067A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08CB2E7-5A39-4E9F-B68A-552B0EFA37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537" y="6225988"/>
            <a:ext cx="962025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034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68E8B9-69E5-46AA-AD31-BA615EA08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827DFC-D594-443A-BAEF-6E5FD2D283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 smtClean="0"/>
              <a:t>85% WOULD RECOMMEND THE ORGANISATION TO OTHER JOB SEEKERS.</a:t>
            </a:r>
          </a:p>
          <a:p>
            <a:r>
              <a:rPr lang="en-IN" dirty="0" smtClean="0"/>
              <a:t>4% WERE NOT SURE</a:t>
            </a:r>
          </a:p>
          <a:p>
            <a:r>
              <a:rPr lang="en-IN" dirty="0" smtClean="0"/>
              <a:t>11% WERE NOT SURE </a:t>
            </a:r>
            <a:endParaRPr lang="en-IN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E9445ED5-BDA9-4772-9360-48A5D6F4013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8862835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75AA30F-F773-4C05-960C-1D04A8F5AB6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537" y="6225988"/>
            <a:ext cx="962025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7676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7C5374-B3C3-4B02-B766-35AC2162A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OVERALL SATISFACTION SCORES</a:t>
            </a:r>
            <a:endParaRPr lang="en-IN" b="1" dirty="0"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E6C0946-913B-4AE9-99EC-086AEF76421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537" y="6225988"/>
            <a:ext cx="962025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57590" y="1468191"/>
            <a:ext cx="7778838" cy="445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40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4B4E0B-8DFF-438F-AC5F-E4B953794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Arial Black" panose="020B0A04020102020204" pitchFamily="34" charset="0"/>
              </a:rPr>
              <a:t>  CONCLUSION </a:t>
            </a:r>
            <a:endParaRPr lang="en-IN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0BF1BA-AA21-4FAE-B737-61AD86DD1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626" y="1352287"/>
            <a:ext cx="10515600" cy="476881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cs typeface="Arial" panose="020B0604020202020204" pitchFamily="34" charset="0"/>
              </a:rPr>
              <a:t>The results were generally around 0.65, which is fine.</a:t>
            </a:r>
          </a:p>
          <a:p>
            <a:r>
              <a:rPr lang="en-US" dirty="0">
                <a:cs typeface="Arial" panose="020B0604020202020204" pitchFamily="34" charset="0"/>
              </a:rPr>
              <a:t>But there is room for development in the following areas: </a:t>
            </a: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• Opportunities for Development: Feedback Provision: After the interview, getting feedback received the lowest satisfaction score (0.60). This suggests that there is room for improvement in terms of giving candidates timely and helpful feedback. 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• Communication: Since prompt communication was given a lower score (0.65), there is potential for development in this area during the hiring process. 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• General Satisfaction: The recruitment process's general satisfaction also scored poorly, at 0.60. </a:t>
            </a: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• Recommendation to Others: Based on their experience, candidates' readiness to suggest the company to other job seekers received a score of 0.65, indicating space for development. 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342B826-ADB2-45CB-AA02-11A391EFC65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537" y="6225988"/>
            <a:ext cx="962025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5908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8506F8-6453-47A4-93CA-73807F416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Arial Black" panose="020B0A04020102020204" pitchFamily="34" charset="0"/>
              </a:rPr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A119CE-72F9-4817-8BBA-DC0127740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0" y="1567441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• Improve Feedback Mechanisms </a:t>
            </a:r>
          </a:p>
          <a:p>
            <a:r>
              <a:rPr lang="en-US" dirty="0"/>
              <a:t>Follow-up: Introduce a methodical feedback process so every candidate can get detailed, timely and positive or negative references at the end of them taking interview.</a:t>
            </a:r>
          </a:p>
          <a:p>
            <a:r>
              <a:rPr lang="en-US" dirty="0"/>
              <a:t>• Appreciation: The benefit here is two-fold — one, candidates get to know how they performed and secondly it gives them a positive image of the organization even if they are not selected.</a:t>
            </a:r>
          </a:p>
          <a:p>
            <a:r>
              <a:rPr lang="en-US" dirty="0"/>
              <a:t>Better communication around what happens next.</a:t>
            </a:r>
          </a:p>
          <a:p>
            <a:r>
              <a:rPr lang="en-US" dirty="0"/>
              <a:t>Action: Create a written communications plan that clearly articulates what each step of the hiring process and how you will communicate with candidates at every stage</a:t>
            </a:r>
          </a:p>
          <a:p>
            <a:r>
              <a:rPr lang="en-US" dirty="0"/>
              <a:t>• Advantage: Reducing ambiguity and insecurity for candidates will lead them to perceive the organization better, enhancing candidate experience as well.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3E31160-F930-48C9-A8D4-FF92FC958AA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537" y="6225988"/>
            <a:ext cx="962025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2763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F9F175-8A2B-4A4A-A35A-BC6E6A805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3186"/>
            <a:ext cx="10515600" cy="556377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Give Thorough Job Previews:	</a:t>
            </a:r>
          </a:p>
          <a:p>
            <a:pPr marL="0" indent="0">
              <a:buNone/>
            </a:pPr>
            <a:r>
              <a:rPr lang="en-US" dirty="0"/>
              <a:t>• Practical Tip: Make sure that your job descriptions and interviews give candidates an insight into what the day-to-day is really like, as well as working conditions, organizational culture.</a:t>
            </a:r>
          </a:p>
          <a:p>
            <a:pPr marL="0" indent="0">
              <a:buNone/>
            </a:pPr>
            <a:r>
              <a:rPr lang="en-US" dirty="0"/>
              <a:t>• Benefit: It will enable candidates to have an understanding of what they may expect, should they join and so reduce early attrition but also improve job satisfaction.</a:t>
            </a:r>
          </a:p>
          <a:p>
            <a:pPr marL="0" indent="0">
              <a:buNone/>
            </a:pPr>
            <a:r>
              <a:rPr lang="en-US" dirty="0"/>
              <a:t>• Keep It Professional and Cordial:</a:t>
            </a:r>
          </a:p>
          <a:p>
            <a:r>
              <a:rPr lang="en-US" dirty="0"/>
              <a:t>Action: Further train interviewers about how to conduct interviews in a professional and respectful manner. Listen in to interviews and give interviewers feedback on a regular basis.</a:t>
            </a:r>
          </a:p>
          <a:p>
            <a:r>
              <a:rPr lang="en-US" dirty="0"/>
              <a:t>Benefit: Upholding a strong conduct of the interviewer will protect the reputation and attract new hires for organizations.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8774AA4-040D-405F-B6A2-67A8D936119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537" y="6225988"/>
            <a:ext cx="962025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0926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FF62F3-8B3D-420A-9631-86987F4E7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Arial Black" panose="020B0A04020102020204" pitchFamily="34" charset="0"/>
              </a:rPr>
              <a:t>LIMITATIONS OF 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BEE3A8-0CF0-4221-8619-EDA827F63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Time duration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7EE98A2-C9AE-4433-987A-0FE408B4FCD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537" y="6225988"/>
            <a:ext cx="962025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3388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08CD8F0-DE1B-4F89-91A3-6F702194C2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845" y="268940"/>
            <a:ext cx="9630309" cy="65890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28DC00-F182-4ECC-9E1B-A9279328962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537" y="6225988"/>
            <a:ext cx="962025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9188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54819C-3F65-41B2-8ADA-F0368EE3D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RESEARCH OBJECTIVE: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08ABA7-7A99-43A8-8AFE-052BCD5BE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SPECIFIC OBJECTIVE </a:t>
            </a:r>
            <a:endParaRPr lang="en-IN" dirty="0"/>
          </a:p>
          <a:p>
            <a:pPr lvl="0"/>
            <a:r>
              <a:rPr lang="en-IN" dirty="0"/>
              <a:t>To help the  organization  identify the strengths and weaknesses of their recruitment process and </a:t>
            </a:r>
            <a:r>
              <a:rPr lang="en-US" dirty="0"/>
              <a:t>To provide recommendations for improving the recruitment process based on candidate feedback and also to asses the impact of candidate experience on employer branding and talent acquisition.</a:t>
            </a:r>
            <a:endParaRPr lang="en-IN" dirty="0"/>
          </a:p>
          <a:p>
            <a:r>
              <a:rPr lang="en-IN" b="1" dirty="0"/>
              <a:t>GENERAL OBJECTIVES</a:t>
            </a:r>
            <a:endParaRPr lang="en-IN" dirty="0"/>
          </a:p>
          <a:p>
            <a:pPr lvl="0"/>
            <a:r>
              <a:rPr lang="en-US" dirty="0"/>
              <a:t>To evaluate candidate perceptions of the recruitment process.</a:t>
            </a:r>
            <a:endParaRPr lang="en-IN" dirty="0"/>
          </a:p>
          <a:p>
            <a:pPr lvl="0"/>
            <a:r>
              <a:rPr lang="en-US" dirty="0"/>
              <a:t>To identify factors contributing to positive and negative candidate experiences.</a:t>
            </a:r>
            <a:endParaRPr lang="en-IN" dirty="0"/>
          </a:p>
          <a:p>
            <a:r>
              <a:rPr lang="en-US" dirty="0"/>
              <a:t>To assess the impact of candidate experience on employer branding and talent acquisition.</a:t>
            </a:r>
            <a:endParaRPr lang="en-IN" dirty="0"/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77AB599-9048-4563-98AB-E284F5E86FB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537" y="6225988"/>
            <a:ext cx="962025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7008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9BED0E-7372-477D-99C7-1EA6D3F5B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METHODOLOGY</a:t>
            </a:r>
            <a:endParaRPr lang="en-IN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E5121C-3FD2-4D0E-994D-1C6790D28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637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TYPE OF RESEARCH : </a:t>
            </a:r>
            <a:r>
              <a:rPr lang="en-US" dirty="0"/>
              <a:t>Primary research (</a:t>
            </a:r>
            <a:r>
              <a:rPr lang="en-US" dirty="0" smtClean="0"/>
              <a:t>Qualitative)</a:t>
            </a:r>
            <a:endParaRPr lang="en-IN" dirty="0"/>
          </a:p>
          <a:p>
            <a:r>
              <a:rPr lang="en-US" b="1" dirty="0"/>
              <a:t>TYPE OF STUDY :</a:t>
            </a:r>
            <a:endParaRPr lang="en-IN" dirty="0"/>
          </a:p>
          <a:p>
            <a:r>
              <a:rPr lang="en-US" dirty="0" smtClean="0"/>
              <a:t>Descriptive(observational) </a:t>
            </a:r>
            <a:r>
              <a:rPr lang="en-US" dirty="0"/>
              <a:t>cross-sectional study to gather data at a single point of time.</a:t>
            </a:r>
            <a:endParaRPr lang="en-IN" dirty="0"/>
          </a:p>
          <a:p>
            <a:r>
              <a:rPr lang="en-US" b="1" dirty="0"/>
              <a:t>TYPE OF SAMPLING:</a:t>
            </a:r>
            <a:endParaRPr lang="en-IN" dirty="0"/>
          </a:p>
          <a:p>
            <a:r>
              <a:rPr lang="en-US" dirty="0"/>
              <a:t>Convenience Sampling</a:t>
            </a:r>
            <a:endParaRPr lang="en-IN" dirty="0"/>
          </a:p>
          <a:p>
            <a:r>
              <a:rPr lang="en-US" b="1" dirty="0"/>
              <a:t>SAMPLE SIZE: </a:t>
            </a:r>
            <a:endParaRPr lang="en-IN" dirty="0"/>
          </a:p>
          <a:p>
            <a:r>
              <a:rPr lang="en-IN" dirty="0" smtClean="0"/>
              <a:t>278</a:t>
            </a:r>
            <a:endParaRPr lang="en-IN" dirty="0"/>
          </a:p>
          <a:p>
            <a:r>
              <a:rPr lang="en-US" b="1" dirty="0"/>
              <a:t>SAMPLING FRAME : </a:t>
            </a:r>
            <a:endParaRPr lang="en-IN" dirty="0"/>
          </a:p>
          <a:p>
            <a:r>
              <a:rPr lang="en-US" dirty="0"/>
              <a:t>Obtained the data from the candidates coming for interview at Fortis Hospital Manesar, Gurugram for various departments.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 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4E0B120-47A8-4D98-8D91-DA834AB70E0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537" y="6225988"/>
            <a:ext cx="962025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4399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B5D930-54DA-4F6C-B962-95EF9B373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4094"/>
            <a:ext cx="10515600" cy="5692869"/>
          </a:xfrm>
        </p:spPr>
        <p:txBody>
          <a:bodyPr/>
          <a:lstStyle/>
          <a:p>
            <a:r>
              <a:rPr lang="en-US" b="1" dirty="0"/>
              <a:t>MODE OF  DATA COLLECTION:</a:t>
            </a:r>
            <a:endParaRPr lang="en-IN" dirty="0"/>
          </a:p>
          <a:p>
            <a:r>
              <a:rPr lang="en-US" b="1" dirty="0"/>
              <a:t>SURVEY</a:t>
            </a:r>
            <a:endParaRPr lang="en-IN" dirty="0"/>
          </a:p>
          <a:p>
            <a:r>
              <a:rPr lang="en-US" dirty="0"/>
              <a:t>Developed a structured questionnaire through google forms to collect the data on candidate experience.</a:t>
            </a:r>
            <a:endParaRPr lang="en-IN" dirty="0"/>
          </a:p>
          <a:p>
            <a:r>
              <a:rPr lang="en-US" b="1" dirty="0"/>
              <a:t>ABOUT THE QUESTIONNAIRE:</a:t>
            </a:r>
            <a:endParaRPr lang="en-IN" dirty="0"/>
          </a:p>
          <a:p>
            <a:pPr lvl="0"/>
            <a:r>
              <a:rPr lang="en-US" dirty="0"/>
              <a:t>The Questionnaire has 13 questions.</a:t>
            </a:r>
            <a:endParaRPr lang="en-IN" dirty="0"/>
          </a:p>
          <a:p>
            <a:pPr lvl="0"/>
            <a:r>
              <a:rPr lang="en-US" dirty="0"/>
              <a:t>It is an open ended questions with close ended answers.</a:t>
            </a:r>
            <a:endParaRPr lang="en-IN" dirty="0"/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CA85193-9AED-41D5-B89B-00ABA3C29F4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537" y="6225988"/>
            <a:ext cx="962025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136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INCLUSION AND EXCLUSION CRITERIA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Inclusion Criteria:</a:t>
            </a:r>
          </a:p>
          <a:p>
            <a:r>
              <a:rPr lang="en-US" b="1" dirty="0"/>
              <a:t>Age</a:t>
            </a:r>
            <a:r>
              <a:rPr lang="en-US" dirty="0"/>
              <a:t>: Participants aged 18 years and older.</a:t>
            </a:r>
          </a:p>
          <a:p>
            <a:r>
              <a:rPr lang="en-US" b="1" dirty="0"/>
              <a:t>Employment Status</a:t>
            </a:r>
            <a:r>
              <a:rPr lang="en-US" dirty="0"/>
              <a:t>: Individuals who have applied for a </a:t>
            </a:r>
            <a:r>
              <a:rPr lang="en-US" dirty="0" smtClean="0"/>
              <a:t>job during the study.</a:t>
            </a:r>
            <a:endParaRPr lang="en-US" dirty="0"/>
          </a:p>
          <a:p>
            <a:r>
              <a:rPr lang="en-US" b="1" dirty="0"/>
              <a:t>Language</a:t>
            </a:r>
            <a:r>
              <a:rPr lang="en-US" dirty="0"/>
              <a:t>: Able to understand and communicate in the study's language (e.g., English).</a:t>
            </a:r>
          </a:p>
          <a:p>
            <a:r>
              <a:rPr lang="en-US" b="1" dirty="0"/>
              <a:t>Application Stage</a:t>
            </a:r>
            <a:r>
              <a:rPr lang="en-US" dirty="0"/>
              <a:t>: Must have reached at least the interview stage in their job application process.</a:t>
            </a:r>
          </a:p>
          <a:p>
            <a:r>
              <a:rPr lang="en-US" b="1" dirty="0"/>
              <a:t>Consent</a:t>
            </a:r>
            <a:r>
              <a:rPr lang="en-US" dirty="0"/>
              <a:t>: Willing and able to provide informed consent.</a:t>
            </a:r>
          </a:p>
          <a:p>
            <a:r>
              <a:rPr lang="en-US" b="1" dirty="0"/>
              <a:t>Exclusion Criteria:</a:t>
            </a:r>
          </a:p>
          <a:p>
            <a:r>
              <a:rPr lang="en-US" b="1" dirty="0"/>
              <a:t>Age</a:t>
            </a:r>
            <a:r>
              <a:rPr lang="en-US" dirty="0"/>
              <a:t>: Participants under 18 years.</a:t>
            </a:r>
          </a:p>
          <a:p>
            <a:r>
              <a:rPr lang="en-US" b="1" dirty="0"/>
              <a:t>Employment Status</a:t>
            </a:r>
            <a:r>
              <a:rPr lang="en-US" dirty="0"/>
              <a:t>: Individuals who have not applied for a </a:t>
            </a:r>
            <a:r>
              <a:rPr lang="en-US" dirty="0" smtClean="0"/>
              <a:t>job during the study.</a:t>
            </a:r>
            <a:endParaRPr lang="en-US" dirty="0"/>
          </a:p>
          <a:p>
            <a:r>
              <a:rPr lang="en-US" b="1" dirty="0"/>
              <a:t>Incomplete Applications</a:t>
            </a:r>
            <a:r>
              <a:rPr lang="en-US" dirty="0"/>
              <a:t>: Individuals who did not complete their job application process or withdrew before reaching the interview stage.</a:t>
            </a:r>
          </a:p>
          <a:p>
            <a:r>
              <a:rPr lang="en-US" b="1" dirty="0"/>
              <a:t>Language</a:t>
            </a:r>
            <a:r>
              <a:rPr lang="en-US" dirty="0"/>
              <a:t>: Inability to understand or communicate in the study's language.</a:t>
            </a:r>
          </a:p>
          <a:p>
            <a:r>
              <a:rPr lang="en-US" b="1" dirty="0"/>
              <a:t>Non-consent</a:t>
            </a:r>
            <a:r>
              <a:rPr lang="en-US" dirty="0"/>
              <a:t>: Unwillingness or inability to provide informed consent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9145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7900EF29-527E-443B-AF4B-D7E0741C46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02" y="1443094"/>
            <a:ext cx="4473892" cy="3167222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C49721F-519F-4CBA-8AA9-21F3C2B07F4D}"/>
              </a:ext>
            </a:extLst>
          </p:cNvPr>
          <p:cNvSpPr/>
          <p:nvPr/>
        </p:nvSpPr>
        <p:spPr>
          <a:xfrm>
            <a:off x="7200900" y="2524919"/>
            <a:ext cx="40037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X-axis (Age of Candidates): This axis represents the different ages of the candidates who participated in the recruitment process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Y-axis </a:t>
            </a:r>
            <a:r>
              <a:rPr lang="en-US" dirty="0"/>
              <a:t>(Number of Candidates): This axis indicates the frequency or the number of candidates for each age group.</a:t>
            </a:r>
            <a:endParaRPr lang="en-IN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57165C58-6B16-480D-B7CD-3B2AAC0E0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3867" y="1426380"/>
            <a:ext cx="51816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9CBDD05-44F1-45BA-80CC-63C53CAA164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537" y="6225988"/>
            <a:ext cx="962025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6278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C63ECF-3881-4974-AED8-4CE816292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QUALIFICATION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16E2E25-A120-4280-98FB-7DEB40B40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1" y="1825625"/>
            <a:ext cx="6956458" cy="466725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BD134F1-8E55-401C-BAB9-D9E19EDD4D5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537" y="6225988"/>
            <a:ext cx="962025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1621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2956</TotalTime>
  <Words>1109</Words>
  <Application>Microsoft Office PowerPoint</Application>
  <PresentationFormat>Widescreen</PresentationFormat>
  <Paragraphs>136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Arial Rounded MT Bold</vt:lpstr>
      <vt:lpstr>Calibri</vt:lpstr>
      <vt:lpstr>Calibri Light</vt:lpstr>
      <vt:lpstr>Office Theme</vt:lpstr>
      <vt:lpstr>TO STUDY THE CANDIDATE EXPERIENCE DURING RECRUITMENT</vt:lpstr>
      <vt:lpstr>INTRODUCTION</vt:lpstr>
      <vt:lpstr>PowerPoint Presentation</vt:lpstr>
      <vt:lpstr>RESEARCH OBJECTIVE: </vt:lpstr>
      <vt:lpstr>METHODOLOGY</vt:lpstr>
      <vt:lpstr>PowerPoint Presentation</vt:lpstr>
      <vt:lpstr>INCLUSION AND EXCLUSION CRITERIA</vt:lpstr>
      <vt:lpstr>PowerPoint Presentation</vt:lpstr>
      <vt:lpstr>QUALIFICATION</vt:lpstr>
      <vt:lpstr>DATA ANALYSIS</vt:lpstr>
      <vt:lpstr>PowerPoint Presentation</vt:lpstr>
      <vt:lpstr>PowerPoint Presentation</vt:lpstr>
      <vt:lpstr>PowerPoint Presentation</vt:lpstr>
      <vt:lpstr>Q5.Did the organization provide a realistic job preview during the recruitment process?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OVERALL SATISFACTION SCORES</vt:lpstr>
      <vt:lpstr>  CONCLUSION </vt:lpstr>
      <vt:lpstr>RECOMMENDATIONS</vt:lpstr>
      <vt:lpstr>PowerPoint Presentation</vt:lpstr>
      <vt:lpstr>LIMITATIONS OF THE STUDY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STUDY THE CANDIDATE EXPERIENCE DURING RECRUITMENT</dc:title>
  <dc:creator>abc</dc:creator>
  <cp:lastModifiedBy>Microsoft account</cp:lastModifiedBy>
  <cp:revision>18</cp:revision>
  <dcterms:created xsi:type="dcterms:W3CDTF">2024-06-21T04:58:05Z</dcterms:created>
  <dcterms:modified xsi:type="dcterms:W3CDTF">2024-12-11T12:47:30Z</dcterms:modified>
</cp:coreProperties>
</file>