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3" r:id="rId8"/>
    <p:sldId id="264" r:id="rId9"/>
    <p:sldId id="276" r:id="rId10"/>
    <p:sldId id="266" r:id="rId11"/>
    <p:sldId id="269" r:id="rId12"/>
    <p:sldId id="270" r:id="rId13"/>
    <p:sldId id="271" r:id="rId14"/>
    <p:sldId id="272" r:id="rId15"/>
    <p:sldId id="273" r:id="rId16"/>
    <p:sldId id="274" r:id="rId17"/>
    <p:sldId id="275" r:id="rId18"/>
  </p:sldIdLst>
  <p:sldSz cx="12192000" cy="6858000"/>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403" y="2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7.1564413823272097E-2"/>
          <c:y val="0.16697444069491313"/>
          <c:w val="0.62135243511227767"/>
          <c:h val="0.73361423572053497"/>
        </c:manualLayout>
      </c:layout>
      <c:barChart>
        <c:barDir val="col"/>
        <c:grouping val="clustered"/>
        <c:varyColors val="0"/>
        <c:ser>
          <c:idx val="0"/>
          <c:order val="0"/>
          <c:tx>
            <c:strRef>
              <c:f>Sheet1!$B$1</c:f>
              <c:strCache>
                <c:ptCount val="1"/>
                <c:pt idx="0">
                  <c:v>Reason for Importance of Insurance</c:v>
                </c:pt>
              </c:strCache>
            </c:strRef>
          </c:tx>
          <c:invertIfNegative val="0"/>
          <c:cat>
            <c:strRef>
              <c:f>Sheet1!$A$2:$A$5</c:f>
              <c:strCache>
                <c:ptCount val="4"/>
                <c:pt idx="0">
                  <c:v>Premium</c:v>
                </c:pt>
                <c:pt idx="1">
                  <c:v>Tax</c:v>
                </c:pt>
                <c:pt idx="2">
                  <c:v>Security</c:v>
                </c:pt>
                <c:pt idx="3">
                  <c:v>Others</c:v>
                </c:pt>
              </c:strCache>
            </c:strRef>
          </c:cat>
          <c:val>
            <c:numRef>
              <c:f>Sheet1!$B$2:$B$5</c:f>
              <c:numCache>
                <c:formatCode>General</c:formatCode>
                <c:ptCount val="4"/>
                <c:pt idx="0">
                  <c:v>29</c:v>
                </c:pt>
                <c:pt idx="1">
                  <c:v>25</c:v>
                </c:pt>
                <c:pt idx="2">
                  <c:v>34</c:v>
                </c:pt>
                <c:pt idx="3">
                  <c:v>12</c:v>
                </c:pt>
              </c:numCache>
            </c:numRef>
          </c:val>
        </c:ser>
        <c:dLbls>
          <c:showLegendKey val="0"/>
          <c:showVal val="0"/>
          <c:showCatName val="0"/>
          <c:showSerName val="0"/>
          <c:showPercent val="0"/>
          <c:showBubbleSize val="0"/>
        </c:dLbls>
        <c:gapWidth val="150"/>
        <c:axId val="169908864"/>
        <c:axId val="172933504"/>
      </c:barChart>
      <c:catAx>
        <c:axId val="169908864"/>
        <c:scaling>
          <c:orientation val="minMax"/>
        </c:scaling>
        <c:delete val="0"/>
        <c:axPos val="b"/>
        <c:majorTickMark val="out"/>
        <c:minorTickMark val="none"/>
        <c:tickLblPos val="nextTo"/>
        <c:crossAx val="172933504"/>
        <c:crosses val="autoZero"/>
        <c:auto val="1"/>
        <c:lblAlgn val="ctr"/>
        <c:lblOffset val="100"/>
        <c:noMultiLvlLbl val="0"/>
      </c:catAx>
      <c:valAx>
        <c:axId val="172933504"/>
        <c:scaling>
          <c:orientation val="minMax"/>
        </c:scaling>
        <c:delete val="0"/>
        <c:axPos val="l"/>
        <c:majorGridlines/>
        <c:numFmt formatCode="General" sourceLinked="1"/>
        <c:majorTickMark val="out"/>
        <c:minorTickMark val="none"/>
        <c:tickLblPos val="nextTo"/>
        <c:crossAx val="16990886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Awareness Sourec</c:v>
                </c:pt>
              </c:strCache>
            </c:strRef>
          </c:tx>
          <c:invertIfNegative val="0"/>
          <c:cat>
            <c:strRef>
              <c:f>Sheet1!$A$2:$A$5</c:f>
              <c:strCache>
                <c:ptCount val="4"/>
                <c:pt idx="0">
                  <c:v>Nwespaper</c:v>
                </c:pt>
                <c:pt idx="1">
                  <c:v>Television</c:v>
                </c:pt>
                <c:pt idx="2">
                  <c:v>Radio</c:v>
                </c:pt>
                <c:pt idx="3">
                  <c:v>Banners</c:v>
                </c:pt>
              </c:strCache>
            </c:strRef>
          </c:cat>
          <c:val>
            <c:numRef>
              <c:f>Sheet1!$B$2:$B$5</c:f>
              <c:numCache>
                <c:formatCode>General</c:formatCode>
                <c:ptCount val="4"/>
                <c:pt idx="0">
                  <c:v>22</c:v>
                </c:pt>
                <c:pt idx="1">
                  <c:v>55</c:v>
                </c:pt>
                <c:pt idx="2">
                  <c:v>14</c:v>
                </c:pt>
                <c:pt idx="3">
                  <c:v>9</c:v>
                </c:pt>
              </c:numCache>
            </c:numRef>
          </c:val>
        </c:ser>
        <c:dLbls>
          <c:showLegendKey val="0"/>
          <c:showVal val="0"/>
          <c:showCatName val="0"/>
          <c:showSerName val="0"/>
          <c:showPercent val="0"/>
          <c:showBubbleSize val="0"/>
        </c:dLbls>
        <c:gapWidth val="150"/>
        <c:axId val="47727744"/>
        <c:axId val="47767936"/>
      </c:barChart>
      <c:catAx>
        <c:axId val="47727744"/>
        <c:scaling>
          <c:orientation val="minMax"/>
        </c:scaling>
        <c:delete val="0"/>
        <c:axPos val="b"/>
        <c:majorTickMark val="out"/>
        <c:minorTickMark val="none"/>
        <c:tickLblPos val="nextTo"/>
        <c:crossAx val="47767936"/>
        <c:crosses val="autoZero"/>
        <c:auto val="1"/>
        <c:lblAlgn val="ctr"/>
        <c:lblOffset val="100"/>
        <c:noMultiLvlLbl val="0"/>
      </c:catAx>
      <c:valAx>
        <c:axId val="47767936"/>
        <c:scaling>
          <c:orientation val="minMax"/>
        </c:scaling>
        <c:delete val="0"/>
        <c:axPos val="l"/>
        <c:majorGridlines/>
        <c:numFmt formatCode="General" sourceLinked="1"/>
        <c:majorTickMark val="out"/>
        <c:minorTickMark val="none"/>
        <c:tickLblPos val="nextTo"/>
        <c:crossAx val="4772774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Response Of Respondent</c:v>
                </c:pt>
              </c:strCache>
            </c:strRef>
          </c:tx>
          <c:invertIfNegative val="0"/>
          <c:cat>
            <c:strRef>
              <c:f>Sheet1!$A$2:$A$5</c:f>
              <c:strCache>
                <c:ptCount val="4"/>
                <c:pt idx="0">
                  <c:v>Excellent</c:v>
                </c:pt>
                <c:pt idx="1">
                  <c:v>Good</c:v>
                </c:pt>
                <c:pt idx="2">
                  <c:v>Satisfaction</c:v>
                </c:pt>
                <c:pt idx="3">
                  <c:v>Poor</c:v>
                </c:pt>
              </c:strCache>
            </c:strRef>
          </c:cat>
          <c:val>
            <c:numRef>
              <c:f>Sheet1!$B$2:$B$5</c:f>
              <c:numCache>
                <c:formatCode>General</c:formatCode>
                <c:ptCount val="4"/>
                <c:pt idx="0">
                  <c:v>15</c:v>
                </c:pt>
                <c:pt idx="1">
                  <c:v>52</c:v>
                </c:pt>
                <c:pt idx="2">
                  <c:v>29</c:v>
                </c:pt>
                <c:pt idx="3">
                  <c:v>4</c:v>
                </c:pt>
              </c:numCache>
            </c:numRef>
          </c:val>
        </c:ser>
        <c:dLbls>
          <c:showLegendKey val="0"/>
          <c:showVal val="0"/>
          <c:showCatName val="0"/>
          <c:showSerName val="0"/>
          <c:showPercent val="0"/>
          <c:showBubbleSize val="0"/>
        </c:dLbls>
        <c:gapWidth val="150"/>
        <c:axId val="45887872"/>
        <c:axId val="47728128"/>
      </c:barChart>
      <c:catAx>
        <c:axId val="45887872"/>
        <c:scaling>
          <c:orientation val="minMax"/>
        </c:scaling>
        <c:delete val="0"/>
        <c:axPos val="b"/>
        <c:majorTickMark val="out"/>
        <c:minorTickMark val="none"/>
        <c:tickLblPos val="nextTo"/>
        <c:crossAx val="47728128"/>
        <c:crosses val="autoZero"/>
        <c:auto val="1"/>
        <c:lblAlgn val="ctr"/>
        <c:lblOffset val="100"/>
        <c:noMultiLvlLbl val="0"/>
      </c:catAx>
      <c:valAx>
        <c:axId val="47728128"/>
        <c:scaling>
          <c:orientation val="minMax"/>
        </c:scaling>
        <c:delete val="0"/>
        <c:axPos val="l"/>
        <c:majorGridlines/>
        <c:numFmt formatCode="General" sourceLinked="1"/>
        <c:majorTickMark val="out"/>
        <c:minorTickMark val="none"/>
        <c:tickLblPos val="nextTo"/>
        <c:crossAx val="45887872"/>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26-06-2022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7BCBBF-3B14-49EE-839D-F9D0F54BECC4}" type="slidenum">
              <a:rPr lang="en-IN" smtClean="0"/>
              <a:t>9</a:t>
            </a:fld>
            <a:endParaRPr lang="en-IN"/>
          </a:p>
        </p:txBody>
      </p:sp>
    </p:spTree>
    <p:extLst>
      <p:ext uri="{BB962C8B-B14F-4D97-AF65-F5344CB8AC3E}">
        <p14:creationId xmlns:p14="http://schemas.microsoft.com/office/powerpoint/2010/main" val="1342263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1330B9F-6AC3-446B-BE5D-168B172F7D31}"/>
              </a:ext>
            </a:extLst>
          </p:cNvPr>
          <p:cNvSpPr>
            <a:spLocks noGrp="1"/>
          </p:cNvSpPr>
          <p:nvPr>
            <p:ph type="dt" sz="half" idx="10"/>
          </p:nvPr>
        </p:nvSpPr>
        <p:spPr/>
        <p:txBody>
          <a:bodyPr/>
          <a:lstStyle/>
          <a:p>
            <a:fld id="{1147C0E5-F472-4823-852C-D183FA2F2488}" type="datetime1">
              <a:rPr lang="en-IN" smtClean="0"/>
              <a:t>26-06-2022</a:t>
            </a:fld>
            <a:endParaRPr lang="en-IN"/>
          </a:p>
        </p:txBody>
      </p:sp>
      <p:sp>
        <p:nvSpPr>
          <p:cNvPr id="5" name="Footer Placeholder 4">
            <a:extLst>
              <a:ext uri="{FF2B5EF4-FFF2-40B4-BE49-F238E27FC236}">
                <a16:creationId xmlns:a16="http://schemas.microsoft.com/office/drawing/2014/main" xmlns=""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0754F30-EF25-E3E3-BB1C-47025CFDEE9B}"/>
              </a:ext>
            </a:extLst>
          </p:cNvPr>
          <p:cNvSpPr>
            <a:spLocks noGrp="1"/>
          </p:cNvSpPr>
          <p:nvPr>
            <p:ph type="dt" sz="half" idx="10"/>
          </p:nvPr>
        </p:nvSpPr>
        <p:spPr/>
        <p:txBody>
          <a:bodyPr/>
          <a:lstStyle/>
          <a:p>
            <a:fld id="{0E9DCF6C-BC1F-457E-8C73-045A403582E6}" type="datetime1">
              <a:rPr lang="en-IN" smtClean="0"/>
              <a:t>26-06-2022</a:t>
            </a:fld>
            <a:endParaRPr lang="en-IN"/>
          </a:p>
        </p:txBody>
      </p:sp>
      <p:sp>
        <p:nvSpPr>
          <p:cNvPr id="5" name="Footer Placeholder 4">
            <a:extLst>
              <a:ext uri="{FF2B5EF4-FFF2-40B4-BE49-F238E27FC236}">
                <a16:creationId xmlns:a16="http://schemas.microsoft.com/office/drawing/2014/main" xmlns=""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1CCAA96-007B-16EB-59B9-8466CF3A2B65}"/>
              </a:ext>
            </a:extLst>
          </p:cNvPr>
          <p:cNvSpPr>
            <a:spLocks noGrp="1"/>
          </p:cNvSpPr>
          <p:nvPr>
            <p:ph type="dt" sz="half" idx="10"/>
          </p:nvPr>
        </p:nvSpPr>
        <p:spPr/>
        <p:txBody>
          <a:bodyPr/>
          <a:lstStyle/>
          <a:p>
            <a:fld id="{FE1E070E-952C-41C9-9ABB-C56A7BE64D88}" type="datetime1">
              <a:rPr lang="en-IN" smtClean="0"/>
              <a:t>26-06-2022</a:t>
            </a:fld>
            <a:endParaRPr lang="en-IN"/>
          </a:p>
        </p:txBody>
      </p:sp>
      <p:sp>
        <p:nvSpPr>
          <p:cNvPr id="5" name="Footer Placeholder 4">
            <a:extLst>
              <a:ext uri="{FF2B5EF4-FFF2-40B4-BE49-F238E27FC236}">
                <a16:creationId xmlns:a16="http://schemas.microsoft.com/office/drawing/2014/main" xmlns=""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A95EF2B4-2DC2-6314-D99D-D61B5F64E224}"/>
              </a:ext>
            </a:extLst>
          </p:cNvPr>
          <p:cNvSpPr>
            <a:spLocks noGrp="1"/>
          </p:cNvSpPr>
          <p:nvPr>
            <p:ph type="dt" sz="half" idx="10"/>
          </p:nvPr>
        </p:nvSpPr>
        <p:spPr/>
        <p:txBody>
          <a:bodyPr/>
          <a:lstStyle/>
          <a:p>
            <a:fld id="{2CA2FBC0-878C-4FB7-8E1F-1D6F6FF7C223}" type="datetime1">
              <a:rPr lang="en-IN" smtClean="0"/>
              <a:t>26-06-2022</a:t>
            </a:fld>
            <a:endParaRPr lang="en-IN"/>
          </a:p>
        </p:txBody>
      </p:sp>
      <p:sp>
        <p:nvSpPr>
          <p:cNvPr id="5" name="Footer Placeholder 4">
            <a:extLst>
              <a:ext uri="{FF2B5EF4-FFF2-40B4-BE49-F238E27FC236}">
                <a16:creationId xmlns:a16="http://schemas.microsoft.com/office/drawing/2014/main" xmlns=""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2FE632E-3E25-D2A6-491C-E5592C333922}"/>
              </a:ext>
            </a:extLst>
          </p:cNvPr>
          <p:cNvSpPr>
            <a:spLocks noGrp="1"/>
          </p:cNvSpPr>
          <p:nvPr>
            <p:ph type="dt" sz="half" idx="10"/>
          </p:nvPr>
        </p:nvSpPr>
        <p:spPr/>
        <p:txBody>
          <a:bodyPr/>
          <a:lstStyle/>
          <a:p>
            <a:fld id="{CD685ADF-9D55-472F-A142-0A5A20BA4577}" type="datetime1">
              <a:rPr lang="en-IN" smtClean="0"/>
              <a:t>26-06-2022</a:t>
            </a:fld>
            <a:endParaRPr lang="en-IN"/>
          </a:p>
        </p:txBody>
      </p:sp>
      <p:sp>
        <p:nvSpPr>
          <p:cNvPr id="5" name="Footer Placeholder 4">
            <a:extLst>
              <a:ext uri="{FF2B5EF4-FFF2-40B4-BE49-F238E27FC236}">
                <a16:creationId xmlns:a16="http://schemas.microsoft.com/office/drawing/2014/main" xmlns=""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8C319AC5-0DE1-5E65-1A58-599D06B824D5}"/>
              </a:ext>
            </a:extLst>
          </p:cNvPr>
          <p:cNvSpPr>
            <a:spLocks noGrp="1"/>
          </p:cNvSpPr>
          <p:nvPr>
            <p:ph type="dt" sz="half" idx="10"/>
          </p:nvPr>
        </p:nvSpPr>
        <p:spPr/>
        <p:txBody>
          <a:bodyPr/>
          <a:lstStyle/>
          <a:p>
            <a:fld id="{19B6A866-57B6-4C39-8809-FBA78A30FCC9}" type="datetime1">
              <a:rPr lang="en-IN" smtClean="0"/>
              <a:t>26-06-2022</a:t>
            </a:fld>
            <a:endParaRPr lang="en-IN"/>
          </a:p>
        </p:txBody>
      </p:sp>
      <p:sp>
        <p:nvSpPr>
          <p:cNvPr id="6" name="Footer Placeholder 5">
            <a:extLst>
              <a:ext uri="{FF2B5EF4-FFF2-40B4-BE49-F238E27FC236}">
                <a16:creationId xmlns:a16="http://schemas.microsoft.com/office/drawing/2014/main" xmlns=""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9AC9A91A-EBEF-9BB2-B813-F1A9FBC746F3}"/>
              </a:ext>
            </a:extLst>
          </p:cNvPr>
          <p:cNvSpPr>
            <a:spLocks noGrp="1"/>
          </p:cNvSpPr>
          <p:nvPr>
            <p:ph type="dt" sz="half" idx="10"/>
          </p:nvPr>
        </p:nvSpPr>
        <p:spPr/>
        <p:txBody>
          <a:bodyPr/>
          <a:lstStyle/>
          <a:p>
            <a:fld id="{52B34237-4DA9-498D-81CC-7DEBFDE0146A}" type="datetime1">
              <a:rPr lang="en-IN" smtClean="0"/>
              <a:t>26-06-2022</a:t>
            </a:fld>
            <a:endParaRPr lang="en-IN"/>
          </a:p>
        </p:txBody>
      </p:sp>
      <p:sp>
        <p:nvSpPr>
          <p:cNvPr id="8" name="Footer Placeholder 7">
            <a:extLst>
              <a:ext uri="{FF2B5EF4-FFF2-40B4-BE49-F238E27FC236}">
                <a16:creationId xmlns:a16="http://schemas.microsoft.com/office/drawing/2014/main" xmlns=""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xmlns=""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F0654D79-6E0A-9D35-0EBD-FB1ECA55D2D3}"/>
              </a:ext>
            </a:extLst>
          </p:cNvPr>
          <p:cNvSpPr>
            <a:spLocks noGrp="1"/>
          </p:cNvSpPr>
          <p:nvPr>
            <p:ph type="dt" sz="half" idx="10"/>
          </p:nvPr>
        </p:nvSpPr>
        <p:spPr/>
        <p:txBody>
          <a:bodyPr/>
          <a:lstStyle/>
          <a:p>
            <a:fld id="{03D29E31-0E2B-4B8B-A4CD-804F6A5D47A9}" type="datetime1">
              <a:rPr lang="en-IN" smtClean="0"/>
              <a:t>26-06-2022</a:t>
            </a:fld>
            <a:endParaRPr lang="en-IN"/>
          </a:p>
        </p:txBody>
      </p:sp>
      <p:sp>
        <p:nvSpPr>
          <p:cNvPr id="4" name="Footer Placeholder 3">
            <a:extLst>
              <a:ext uri="{FF2B5EF4-FFF2-40B4-BE49-F238E27FC236}">
                <a16:creationId xmlns:a16="http://schemas.microsoft.com/office/drawing/2014/main" xmlns=""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C6467BF-AB2E-3DEF-67BB-BD30CABBCE82}"/>
              </a:ext>
            </a:extLst>
          </p:cNvPr>
          <p:cNvSpPr>
            <a:spLocks noGrp="1"/>
          </p:cNvSpPr>
          <p:nvPr>
            <p:ph type="dt" sz="half" idx="10"/>
          </p:nvPr>
        </p:nvSpPr>
        <p:spPr/>
        <p:txBody>
          <a:bodyPr/>
          <a:lstStyle/>
          <a:p>
            <a:fld id="{731C5607-A4BB-4D67-95B9-C9085ECC35A9}" type="datetime1">
              <a:rPr lang="en-IN" smtClean="0"/>
              <a:t>26-06-2022</a:t>
            </a:fld>
            <a:endParaRPr lang="en-IN"/>
          </a:p>
        </p:txBody>
      </p:sp>
      <p:sp>
        <p:nvSpPr>
          <p:cNvPr id="3" name="Footer Placeholder 2">
            <a:extLst>
              <a:ext uri="{FF2B5EF4-FFF2-40B4-BE49-F238E27FC236}">
                <a16:creationId xmlns:a16="http://schemas.microsoft.com/office/drawing/2014/main" xmlns=""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6B0979A-120B-82A8-026D-4BE0C2466700}"/>
              </a:ext>
            </a:extLst>
          </p:cNvPr>
          <p:cNvSpPr>
            <a:spLocks noGrp="1"/>
          </p:cNvSpPr>
          <p:nvPr>
            <p:ph type="dt" sz="half" idx="10"/>
          </p:nvPr>
        </p:nvSpPr>
        <p:spPr/>
        <p:txBody>
          <a:bodyPr/>
          <a:lstStyle/>
          <a:p>
            <a:fld id="{C1C99E65-501E-4E79-B301-EC94E1C8867E}" type="datetime1">
              <a:rPr lang="en-IN" smtClean="0"/>
              <a:t>26-06-2022</a:t>
            </a:fld>
            <a:endParaRPr lang="en-IN"/>
          </a:p>
        </p:txBody>
      </p:sp>
      <p:sp>
        <p:nvSpPr>
          <p:cNvPr id="6" name="Footer Placeholder 5">
            <a:extLst>
              <a:ext uri="{FF2B5EF4-FFF2-40B4-BE49-F238E27FC236}">
                <a16:creationId xmlns:a16="http://schemas.microsoft.com/office/drawing/2014/main" xmlns=""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C42FAAF-4A7B-5286-4106-E767F58BB2BC}"/>
              </a:ext>
            </a:extLst>
          </p:cNvPr>
          <p:cNvSpPr>
            <a:spLocks noGrp="1"/>
          </p:cNvSpPr>
          <p:nvPr>
            <p:ph type="dt" sz="half" idx="10"/>
          </p:nvPr>
        </p:nvSpPr>
        <p:spPr/>
        <p:txBody>
          <a:bodyPr/>
          <a:lstStyle/>
          <a:p>
            <a:fld id="{2751C047-BE12-4A43-A323-58AFB768CD35}" type="datetime1">
              <a:rPr lang="en-IN" smtClean="0"/>
              <a:t>26-06-2022</a:t>
            </a:fld>
            <a:endParaRPr lang="en-IN"/>
          </a:p>
        </p:txBody>
      </p:sp>
      <p:sp>
        <p:nvSpPr>
          <p:cNvPr id="6" name="Footer Placeholder 5">
            <a:extLst>
              <a:ext uri="{FF2B5EF4-FFF2-40B4-BE49-F238E27FC236}">
                <a16:creationId xmlns:a16="http://schemas.microsoft.com/office/drawing/2014/main" xmlns=""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26-06-2022</a:t>
            </a:fld>
            <a:endParaRPr lang="en-IN"/>
          </a:p>
        </p:txBody>
      </p:sp>
      <p:sp>
        <p:nvSpPr>
          <p:cNvPr id="5" name="Footer Placeholder 4">
            <a:extLst>
              <a:ext uri="{FF2B5EF4-FFF2-40B4-BE49-F238E27FC236}">
                <a16:creationId xmlns:a16="http://schemas.microsoft.com/office/drawing/2014/main" xmlns=""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researchgate.net/publication/343350126_MICRO_INSURANCE_GROWTH_AND_SOCIAL_DEVELOPMENT_TOOL_FOR_GRASS_ROOT_PEOPLE_IN_INDIA" TargetMode="External"/><Relationship Id="rId2" Type="http://schemas.openxmlformats.org/officeDocument/2006/relationships/hyperlink" Target="https://www.researchgate.net/publication/254114021_The_Role_of_Microinsurance_as_a_Safety_Net_Against_Environmental_Risks_in_Bangladesh"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9BD04-9EFD-5298-48E0-BBFFD10429A7}"/>
              </a:ext>
            </a:extLst>
          </p:cNvPr>
          <p:cNvSpPr>
            <a:spLocks noGrp="1"/>
          </p:cNvSpPr>
          <p:nvPr>
            <p:ph type="ctrTitle"/>
          </p:nvPr>
        </p:nvSpPr>
        <p:spPr/>
        <p:txBody>
          <a:bodyPr>
            <a:normAutofit/>
          </a:bodyPr>
          <a:lstStyle/>
          <a:p>
            <a:r>
              <a:rPr lang="en-US" sz="2400" b="1" dirty="0"/>
              <a:t>TO STUDY THE LEVEL OF CUSTOMER SATISFACTION TOWRADS</a:t>
            </a:r>
            <a:r>
              <a:rPr lang="en-US" sz="2400" dirty="0"/>
              <a:t/>
            </a:r>
            <a:br>
              <a:rPr lang="en-US" sz="2400" dirty="0"/>
            </a:br>
            <a:r>
              <a:rPr lang="en-US" sz="2400" b="1" dirty="0"/>
              <a:t>BAJAJ ALLIANZ </a:t>
            </a:r>
            <a:r>
              <a:rPr lang="en-IN" sz="2400" dirty="0"/>
              <a:t/>
            </a:r>
            <a:br>
              <a:rPr lang="en-IN" sz="2400" dirty="0"/>
            </a:br>
            <a:r>
              <a:rPr lang="en-US" sz="2400" b="1" dirty="0"/>
              <a:t>PRISHA INSURANCE BROKERS PVT LTD</a:t>
            </a:r>
            <a:r>
              <a:rPr lang="en-US" sz="2400" dirty="0"/>
              <a:t/>
            </a:r>
            <a:br>
              <a:rPr lang="en-US" sz="2400" dirty="0"/>
            </a:br>
            <a:endParaRPr lang="en-IN" sz="2400" dirty="0"/>
          </a:p>
        </p:txBody>
      </p:sp>
      <p:sp>
        <p:nvSpPr>
          <p:cNvPr id="3" name="Subtitle 2">
            <a:extLst>
              <a:ext uri="{FF2B5EF4-FFF2-40B4-BE49-F238E27FC236}">
                <a16:creationId xmlns:a16="http://schemas.microsoft.com/office/drawing/2014/main" xmlns="" id="{7673AE62-677A-E7A9-D759-F10B648DEED4}"/>
              </a:ext>
            </a:extLst>
          </p:cNvPr>
          <p:cNvSpPr>
            <a:spLocks noGrp="1"/>
          </p:cNvSpPr>
          <p:nvPr>
            <p:ph type="subTitle" idx="1"/>
          </p:nvPr>
        </p:nvSpPr>
        <p:spPr/>
        <p:txBody>
          <a:bodyPr/>
          <a:lstStyle/>
          <a:p>
            <a:r>
              <a:rPr lang="en-IN" dirty="0" smtClean="0"/>
              <a:t>Name: Mukul Yadav</a:t>
            </a:r>
            <a:endParaRPr lang="en-IN" dirty="0"/>
          </a:p>
          <a:p>
            <a:r>
              <a:rPr lang="en-IN" dirty="0"/>
              <a:t>Faculty </a:t>
            </a:r>
            <a:r>
              <a:rPr lang="en-IN" dirty="0" smtClean="0"/>
              <a:t>Mentor: Anandhi Ramachandran</a:t>
            </a:r>
            <a:endParaRPr lang="en-IN" dirty="0"/>
          </a:p>
          <a:p>
            <a:r>
              <a:rPr lang="en-IN" dirty="0"/>
              <a:t>IIHMR Delhi</a:t>
            </a:r>
          </a:p>
        </p:txBody>
      </p:sp>
      <p:sp>
        <p:nvSpPr>
          <p:cNvPr id="4" name="Slide Number Placeholder 3">
            <a:extLst>
              <a:ext uri="{FF2B5EF4-FFF2-40B4-BE49-F238E27FC236}">
                <a16:creationId xmlns:a16="http://schemas.microsoft.com/office/drawing/2014/main" xmlns=""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sp>
        <p:nvSpPr>
          <p:cNvPr id="5" name="Footer Placeholder 4">
            <a:extLst>
              <a:ext uri="{FF2B5EF4-FFF2-40B4-BE49-F238E27FC236}">
                <a16:creationId xmlns:a16="http://schemas.microsoft.com/office/drawing/2014/main" xmlns=""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pic>
        <p:nvPicPr>
          <p:cNvPr id="7" name="Picture 6">
            <a:extLst>
              <a:ext uri="{FF2B5EF4-FFF2-40B4-BE49-F238E27FC236}">
                <a16:creationId xmlns:a16="http://schemas.microsoft.com/office/drawing/2014/main" xmlns=""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a:t>Discussion (</a:t>
            </a:r>
            <a:r>
              <a:rPr lang="en-IN" b="1" dirty="0" smtClean="0"/>
              <a:t>1/1)</a:t>
            </a:r>
            <a:endParaRPr lang="en-IN" b="1" dirty="0"/>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p:txBody>
          <a:bodyPr/>
          <a:lstStyle/>
          <a:p>
            <a:r>
              <a:rPr lang="en-US" dirty="0"/>
              <a:t>The services that provided are only good to the customers. The services should be improved so that the customers feel excellent about the service</a:t>
            </a:r>
          </a:p>
          <a:p>
            <a:r>
              <a:rPr lang="en-US" dirty="0"/>
              <a:t>More branches should be open by the company for the customers to have better and easy access</a:t>
            </a:r>
            <a:r>
              <a:rPr lang="en-US" dirty="0" smtClean="0"/>
              <a:t>.</a:t>
            </a:r>
          </a:p>
          <a:p>
            <a:r>
              <a:rPr lang="en-US" dirty="0"/>
              <a:t>As far as brand is concerned LIC tops the sector, Bajaj Allianz must take intensive publicity efforts to position themselves as a leading life insurance company. So, they will have to create feeling of trust among customers.</a:t>
            </a:r>
            <a:endParaRPr lang="en-IN" dirty="0"/>
          </a:p>
        </p:txBody>
      </p:sp>
      <p:sp>
        <p:nvSpPr>
          <p:cNvPr id="4" name="Slide Number Placeholder 3">
            <a:extLst>
              <a:ext uri="{FF2B5EF4-FFF2-40B4-BE49-F238E27FC236}">
                <a16:creationId xmlns:a16="http://schemas.microsoft.com/office/drawing/2014/main" xmlns=""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sp>
        <p:nvSpPr>
          <p:cNvPr id="5" name="Footer Placeholder 4">
            <a:extLst>
              <a:ext uri="{FF2B5EF4-FFF2-40B4-BE49-F238E27FC236}">
                <a16:creationId xmlns:a16="http://schemas.microsoft.com/office/drawing/2014/main" xmlns=""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xmlns="" id="{C37621F9-57FC-03A7-2EE3-925A45765D10}"/>
              </a:ext>
            </a:extLst>
          </p:cNvPr>
          <p:cNvSpPr>
            <a:spLocks noGrp="1"/>
          </p:cNvSpPr>
          <p:nvPr>
            <p:ph idx="1"/>
          </p:nvPr>
        </p:nvSpPr>
        <p:spPr/>
        <p:txBody>
          <a:bodyPr/>
          <a:lstStyle/>
          <a:p>
            <a:r>
              <a:rPr lang="en-US" dirty="0"/>
              <a:t>Insurance happens to be a mega opportunity in India. Yet, nearly 80% of Indian population is without life insurance cover, continue to be below international standards which offer greater opportunities in this </a:t>
            </a:r>
            <a:r>
              <a:rPr lang="en-US" dirty="0" smtClean="0"/>
              <a:t>sector</a:t>
            </a:r>
          </a:p>
          <a:p>
            <a:r>
              <a:rPr lang="en-US" dirty="0"/>
              <a:t>Bajaj Allianz is one of the companies in the private sector which are doing exceptionally good in this sector due to their policies to which are people find very attracting according to their needs</a:t>
            </a:r>
            <a:endParaRPr lang="en-IN" dirty="0"/>
          </a:p>
        </p:txBody>
      </p:sp>
      <p:sp>
        <p:nvSpPr>
          <p:cNvPr id="4" name="Slide Number Placeholder 3">
            <a:extLst>
              <a:ext uri="{FF2B5EF4-FFF2-40B4-BE49-F238E27FC236}">
                <a16:creationId xmlns:a16="http://schemas.microsoft.com/office/drawing/2014/main" xmlns="" id="{520413FC-7659-4BBD-06AF-798C6C1C0116}"/>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5" name="Footer Placeholder 4">
            <a:extLst>
              <a:ext uri="{FF2B5EF4-FFF2-40B4-BE49-F238E27FC236}">
                <a16:creationId xmlns:a16="http://schemas.microsoft.com/office/drawing/2014/main" xmlns=""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40CEC-B205-D614-ACFB-9620DEF0A59E}"/>
              </a:ext>
            </a:extLst>
          </p:cNvPr>
          <p:cNvSpPr>
            <a:spLocks noGrp="1"/>
          </p:cNvSpPr>
          <p:nvPr>
            <p:ph type="title"/>
          </p:nvPr>
        </p:nvSpPr>
        <p:spPr/>
        <p:txBody>
          <a:bodyPr/>
          <a:lstStyle/>
          <a:p>
            <a:pPr algn="ctr"/>
            <a:r>
              <a:rPr lang="en-IN" b="1" dirty="0"/>
              <a:t>References (Only Vancouver Style)</a:t>
            </a:r>
          </a:p>
        </p:txBody>
      </p:sp>
      <p:sp>
        <p:nvSpPr>
          <p:cNvPr id="3" name="Content Placeholder 2">
            <a:extLst>
              <a:ext uri="{FF2B5EF4-FFF2-40B4-BE49-F238E27FC236}">
                <a16:creationId xmlns:a16="http://schemas.microsoft.com/office/drawing/2014/main" xmlns="" id="{3E6CD5A5-350C-07B1-88E3-70F677EEF1DB}"/>
              </a:ext>
            </a:extLst>
          </p:cNvPr>
          <p:cNvSpPr>
            <a:spLocks noGrp="1"/>
          </p:cNvSpPr>
          <p:nvPr>
            <p:ph idx="1"/>
          </p:nvPr>
        </p:nvSpPr>
        <p:spPr/>
        <p:txBody>
          <a:bodyPr>
            <a:normAutofit/>
          </a:bodyPr>
          <a:lstStyle/>
          <a:p>
            <a:r>
              <a:rPr lang="en-US" dirty="0"/>
              <a:t>Sonia and </a:t>
            </a:r>
            <a:r>
              <a:rPr lang="en-US" dirty="0" err="1"/>
              <a:t>Naureen</a:t>
            </a:r>
            <a:r>
              <a:rPr lang="en-US" dirty="0"/>
              <a:t> (2006). </a:t>
            </a:r>
            <a:r>
              <a:rPr lang="en-US" i="1" dirty="0"/>
              <a:t>The Role of </a:t>
            </a:r>
            <a:r>
              <a:rPr lang="en-US" i="1" dirty="0" err="1"/>
              <a:t>Microinsurance</a:t>
            </a:r>
            <a:r>
              <a:rPr lang="en-US" i="1" dirty="0"/>
              <a:t> as a Safety Net against Environmental Risks in Bangladesh</a:t>
            </a:r>
            <a:r>
              <a:rPr lang="en-US" dirty="0"/>
              <a:t>. Vol. </a:t>
            </a:r>
            <a:r>
              <a:rPr lang="en-US" dirty="0" smtClean="0"/>
              <a:t>2006,n.d</a:t>
            </a:r>
            <a:r>
              <a:rPr lang="en-US" dirty="0" smtClean="0">
                <a:hlinkClick r:id="rId2"/>
              </a:rPr>
              <a:t>https</a:t>
            </a:r>
            <a:r>
              <a:rPr lang="en-US" dirty="0">
                <a:hlinkClick r:id="rId2"/>
              </a:rPr>
              <a:t>://</a:t>
            </a:r>
            <a:r>
              <a:rPr lang="en-US" dirty="0" smtClean="0">
                <a:hlinkClick r:id="rId2"/>
              </a:rPr>
              <a:t>www.researchgate.net/publication/254114021_The_Role_of_Microinsurance_as_a_Safety_Net_Against_Environmental_Risks_in_Bangladesh</a:t>
            </a:r>
            <a:endParaRPr lang="en-US" dirty="0" smtClean="0"/>
          </a:p>
          <a:p>
            <a:r>
              <a:rPr lang="en-US" dirty="0" err="1"/>
              <a:t>Kirty</a:t>
            </a:r>
            <a:r>
              <a:rPr lang="en-US" dirty="0"/>
              <a:t> and Vijay. </a:t>
            </a:r>
            <a:r>
              <a:rPr lang="en-US" i="1" dirty="0"/>
              <a:t>MICRO INSURANCE: GROWTH AND SOCIAL DEVELOPMENT TOOL FOR GRASS ROOT PEOPLE IN INDIA</a:t>
            </a:r>
            <a:r>
              <a:rPr lang="en-US" dirty="0"/>
              <a:t>. Vol. 2011, </a:t>
            </a:r>
            <a:r>
              <a:rPr lang="en-US" dirty="0" err="1" smtClean="0"/>
              <a:t>n.d.</a:t>
            </a:r>
            <a:r>
              <a:rPr lang="en-US" dirty="0" err="1" smtClean="0">
                <a:hlinkClick r:id="rId3"/>
              </a:rPr>
              <a:t>https</a:t>
            </a:r>
            <a:r>
              <a:rPr lang="en-US" dirty="0">
                <a:hlinkClick r:id="rId3"/>
              </a:rPr>
              <a:t>://</a:t>
            </a:r>
            <a:r>
              <a:rPr lang="en-US" dirty="0" smtClean="0">
                <a:hlinkClick r:id="rId3"/>
              </a:rPr>
              <a:t>www.researchgate.net/publication/343350126_MICRO_INSURANCE_GROWTH_AND_SOCIAL_DEVELOPMENT_TOOL_FOR_GRASS_ROOT_PEOPLE_IN_INDIA</a:t>
            </a:r>
            <a:endParaRPr lang="en-US" dirty="0" smtClean="0"/>
          </a:p>
          <a:p>
            <a:endParaRPr lang="en-IN" dirty="0"/>
          </a:p>
        </p:txBody>
      </p:sp>
      <p:sp>
        <p:nvSpPr>
          <p:cNvPr id="4" name="Footer Placeholder 3">
            <a:extLst>
              <a:ext uri="{FF2B5EF4-FFF2-40B4-BE49-F238E27FC236}">
                <a16:creationId xmlns:a16="http://schemas.microsoft.com/office/drawing/2014/main" xmlns=""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65778F48-EED0-0966-D30D-CA2F4B9E882F}"/>
              </a:ext>
            </a:extLst>
          </p:cNvPr>
          <p:cNvSpPr>
            <a:spLocks noGrp="1"/>
          </p:cNvSpPr>
          <p:nvPr>
            <p:ph type="sldNum" sz="quarter" idx="12"/>
          </p:nvPr>
        </p:nvSpPr>
        <p:spPr/>
        <p:txBody>
          <a:bodyPr/>
          <a:lstStyle/>
          <a:p>
            <a:fld id="{26AD20E6-394B-4DF0-96A5-9647FF39C943}" type="slidenum">
              <a:rPr lang="en-IN" smtClean="0"/>
              <a:t>12</a:t>
            </a:fld>
            <a:endParaRPr lang="en-IN"/>
          </a:p>
        </p:txBody>
      </p:sp>
    </p:spTree>
    <p:extLst>
      <p:ext uri="{BB962C8B-B14F-4D97-AF65-F5344CB8AC3E}">
        <p14:creationId xmlns:p14="http://schemas.microsoft.com/office/powerpoint/2010/main" val="149243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xmlns=""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xmlns="" id="{33C20748-CF29-ED49-B8D8-5DEBC4A531CC}"/>
              </a:ext>
            </a:extLst>
          </p:cNvPr>
          <p:cNvSpPr>
            <a:spLocks noGrp="1"/>
          </p:cNvSpPr>
          <p:nvPr>
            <p:ph type="sldNum" sz="quarter" idx="12"/>
          </p:nvPr>
        </p:nvSpPr>
        <p:spPr/>
        <p:txBody>
          <a:bodyPr/>
          <a:lstStyle/>
          <a:p>
            <a:fld id="{26AD20E6-394B-4DF0-96A5-9647FF39C943}" type="slidenum">
              <a:rPr lang="en-IN" smtClean="0"/>
              <a:t>13</a:t>
            </a:fld>
            <a:endParaRPr lang="en-IN"/>
          </a:p>
        </p:txBody>
      </p:sp>
      <p:sp>
        <p:nvSpPr>
          <p:cNvPr id="5" name="Footer Placeholder 4">
            <a:extLst>
              <a:ext uri="{FF2B5EF4-FFF2-40B4-BE49-F238E27FC236}">
                <a16:creationId xmlns:a16="http://schemas.microsoft.com/office/drawing/2014/main" xmlns=""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8C9A24-5D33-22D2-A375-550512B6729A}"/>
              </a:ext>
            </a:extLst>
          </p:cNvPr>
          <p:cNvSpPr>
            <a:spLocks noGrp="1"/>
          </p:cNvSpPr>
          <p:nvPr>
            <p:ph type="title"/>
          </p:nvPr>
        </p:nvSpPr>
        <p:spPr/>
        <p:txBody>
          <a:bodyPr/>
          <a:lstStyle/>
          <a:p>
            <a:pPr algn="ctr"/>
            <a:r>
              <a:rPr lang="en-IN" b="1" dirty="0"/>
              <a:t>Suggestions to the Organization where the Study was Conducted </a:t>
            </a:r>
          </a:p>
        </p:txBody>
      </p:sp>
      <p:sp>
        <p:nvSpPr>
          <p:cNvPr id="3" name="Content Placeholder 2">
            <a:extLst>
              <a:ext uri="{FF2B5EF4-FFF2-40B4-BE49-F238E27FC236}">
                <a16:creationId xmlns:a16="http://schemas.microsoft.com/office/drawing/2014/main" xmlns="" id="{EAEF2263-EB9B-760E-4703-663E38DF5A1C}"/>
              </a:ext>
            </a:extLst>
          </p:cNvPr>
          <p:cNvSpPr>
            <a:spLocks noGrp="1"/>
          </p:cNvSpPr>
          <p:nvPr>
            <p:ph idx="1"/>
          </p:nvPr>
        </p:nvSpPr>
        <p:spPr/>
        <p:txBody>
          <a:bodyPr/>
          <a:lstStyle/>
          <a:p>
            <a:r>
              <a:rPr lang="en-IN" dirty="0" smtClean="0"/>
              <a:t>This is the Pri</a:t>
            </a:r>
            <a:r>
              <a:rPr lang="en-IN" dirty="0" smtClean="0"/>
              <a:t>mary Research and findings were submitted to </a:t>
            </a:r>
            <a:r>
              <a:rPr lang="en-IN" dirty="0" err="1" smtClean="0"/>
              <a:t>Prisha</a:t>
            </a:r>
            <a:r>
              <a:rPr lang="en-IN" dirty="0"/>
              <a:t> </a:t>
            </a:r>
            <a:r>
              <a:rPr lang="en-IN" dirty="0" smtClean="0"/>
              <a:t>Insurance Brokers</a:t>
            </a:r>
            <a:endParaRPr lang="en-IN" dirty="0"/>
          </a:p>
        </p:txBody>
      </p:sp>
      <p:sp>
        <p:nvSpPr>
          <p:cNvPr id="4" name="Footer Placeholder 3">
            <a:extLst>
              <a:ext uri="{FF2B5EF4-FFF2-40B4-BE49-F238E27FC236}">
                <a16:creationId xmlns:a16="http://schemas.microsoft.com/office/drawing/2014/main" xmlns="" id="{DDD9F342-FADC-6100-0362-BEA904E0F6E2}"/>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8995D74E-6398-A78F-6AAE-7F984A6270FE}"/>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xmlns=""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9041"/>
            <a:ext cx="2695903" cy="1268959"/>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xmlns=""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xmlns="" id="{45FC99C5-3553-395D-3229-C978899DC068}"/>
              </a:ext>
            </a:extLst>
          </p:cNvPr>
          <p:cNvSpPr>
            <a:spLocks noGrp="1"/>
          </p:cNvSpPr>
          <p:nvPr>
            <p:ph sz="half" idx="2"/>
          </p:nvPr>
        </p:nvSpPr>
        <p:spPr/>
        <p:txBody>
          <a:bodyPr/>
          <a:lstStyle/>
          <a:p>
            <a:r>
              <a:rPr lang="en-IN" dirty="0" smtClean="0"/>
              <a:t>Data Analysis</a:t>
            </a:r>
          </a:p>
          <a:p>
            <a:r>
              <a:rPr lang="en-IN" dirty="0" smtClean="0"/>
              <a:t>Review of literature</a:t>
            </a:r>
          </a:p>
          <a:p>
            <a:endParaRPr lang="en-IN" dirty="0"/>
          </a:p>
        </p:txBody>
      </p:sp>
      <p:sp>
        <p:nvSpPr>
          <p:cNvPr id="5" name="Text Placeholder 4">
            <a:extLst>
              <a:ext uri="{FF2B5EF4-FFF2-40B4-BE49-F238E27FC236}">
                <a16:creationId xmlns:a16="http://schemas.microsoft.com/office/drawing/2014/main" xmlns=""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xmlns="" id="{F5C77B51-5E77-C0CF-A1AC-D310D2F1CF19}"/>
              </a:ext>
            </a:extLst>
          </p:cNvPr>
          <p:cNvSpPr>
            <a:spLocks noGrp="1"/>
          </p:cNvSpPr>
          <p:nvPr>
            <p:ph sz="quarter" idx="4"/>
          </p:nvPr>
        </p:nvSpPr>
        <p:spPr/>
        <p:txBody>
          <a:bodyPr/>
          <a:lstStyle/>
          <a:p>
            <a:r>
              <a:rPr lang="en-IN" dirty="0" smtClean="0"/>
              <a:t>The study findings will be helpful in planning preventions and planning of new projects </a:t>
            </a:r>
            <a:r>
              <a:rPr lang="en-IN" dirty="0" smtClean="0"/>
              <a:t>that </a:t>
            </a:r>
            <a:r>
              <a:rPr lang="en-IN" dirty="0" smtClean="0"/>
              <a:t>would focus more on </a:t>
            </a:r>
            <a:r>
              <a:rPr lang="en-IN" dirty="0" err="1" smtClean="0"/>
              <a:t>polulations</a:t>
            </a:r>
            <a:endParaRPr lang="en-IN" dirty="0"/>
          </a:p>
        </p:txBody>
      </p:sp>
      <p:sp>
        <p:nvSpPr>
          <p:cNvPr id="7" name="Slide Number Placeholder 6">
            <a:extLst>
              <a:ext uri="{FF2B5EF4-FFF2-40B4-BE49-F238E27FC236}">
                <a16:creationId xmlns:a16="http://schemas.microsoft.com/office/drawing/2014/main" xmlns="" id="{24929AB7-CA6F-0C11-C641-1E492E7E533C}"/>
              </a:ext>
            </a:extLst>
          </p:cNvPr>
          <p:cNvSpPr>
            <a:spLocks noGrp="1"/>
          </p:cNvSpPr>
          <p:nvPr>
            <p:ph type="sldNum" sz="quarter" idx="12"/>
          </p:nvPr>
        </p:nvSpPr>
        <p:spPr/>
        <p:txBody>
          <a:bodyPr/>
          <a:lstStyle/>
          <a:p>
            <a:fld id="{26AD20E6-394B-4DF0-96A5-9647FF39C943}" type="slidenum">
              <a:rPr lang="en-IN" smtClean="0"/>
              <a:t>15</a:t>
            </a:fld>
            <a:endParaRPr lang="en-IN"/>
          </a:p>
        </p:txBody>
      </p:sp>
      <p:sp>
        <p:nvSpPr>
          <p:cNvPr id="8" name="Footer Placeholder 7">
            <a:extLst>
              <a:ext uri="{FF2B5EF4-FFF2-40B4-BE49-F238E27FC236}">
                <a16:creationId xmlns:a16="http://schemas.microsoft.com/office/drawing/2014/main" xmlns=""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pic>
        <p:nvPicPr>
          <p:cNvPr id="9" name="Picture 8">
            <a:extLst>
              <a:ext uri="{FF2B5EF4-FFF2-40B4-BE49-F238E27FC236}">
                <a16:creationId xmlns:a16="http://schemas.microsoft.com/office/drawing/2014/main" xmlns=""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a16="http://schemas.microsoft.com/office/drawing/2014/main" xmlns=""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xmlns="" id="{AB27019A-DBE3-DD9F-379F-7EBC515DB707}"/>
              </a:ext>
            </a:extLst>
          </p:cNvPr>
          <p:cNvSpPr>
            <a:spLocks noGrp="1"/>
          </p:cNvSpPr>
          <p:nvPr>
            <p:ph type="sldNum" sz="quarter" idx="12"/>
          </p:nvPr>
        </p:nvSpPr>
        <p:spPr/>
        <p:txBody>
          <a:bodyPr/>
          <a:lstStyle/>
          <a:p>
            <a:fld id="{26AD20E6-394B-4DF0-96A5-9647FF39C943}" type="slidenum">
              <a:rPr lang="en-IN" smtClean="0"/>
              <a:t>16</a:t>
            </a:fld>
            <a:endParaRPr lang="en-IN"/>
          </a:p>
        </p:txBody>
      </p:sp>
      <p:sp>
        <p:nvSpPr>
          <p:cNvPr id="5" name="Footer Placeholder 4">
            <a:extLst>
              <a:ext uri="{FF2B5EF4-FFF2-40B4-BE49-F238E27FC236}">
                <a16:creationId xmlns:a16="http://schemas.microsoft.com/office/drawing/2014/main" xmlns="" id="{9B187AAF-6A0B-1393-C469-6E06803B7421}"/>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2333934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p:txBody>
          <a:bodyPr/>
          <a:lstStyle/>
          <a:p>
            <a:pPr algn="ctr"/>
            <a:r>
              <a:rPr lang="en-IN" b="1" dirty="0"/>
              <a:t>Pictorial Journey (2/2)</a:t>
            </a:r>
          </a:p>
        </p:txBody>
      </p:sp>
      <p:sp>
        <p:nvSpPr>
          <p:cNvPr id="3" name="Content Placeholder 2">
            <a:extLst>
              <a:ext uri="{FF2B5EF4-FFF2-40B4-BE49-F238E27FC236}">
                <a16:creationId xmlns:a16="http://schemas.microsoft.com/office/drawing/2014/main" xmlns=""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xmlns="" id="{F7512292-B42A-7AC1-7086-3818B43D08E8}"/>
              </a:ext>
            </a:extLst>
          </p:cNvPr>
          <p:cNvSpPr>
            <a:spLocks noGrp="1"/>
          </p:cNvSpPr>
          <p:nvPr>
            <p:ph type="sldNum" sz="quarter" idx="12"/>
          </p:nvPr>
        </p:nvSpPr>
        <p:spPr/>
        <p:txBody>
          <a:bodyPr/>
          <a:lstStyle/>
          <a:p>
            <a:fld id="{26AD20E6-394B-4DF0-96A5-9647FF39C943}" type="slidenum">
              <a:rPr lang="en-IN" smtClean="0"/>
              <a:t>17</a:t>
            </a:fld>
            <a:endParaRPr lang="en-IN"/>
          </a:p>
        </p:txBody>
      </p:sp>
      <p:sp>
        <p:nvSpPr>
          <p:cNvPr id="5" name="Footer Placeholder 4">
            <a:extLst>
              <a:ext uri="{FF2B5EF4-FFF2-40B4-BE49-F238E27FC236}">
                <a16:creationId xmlns:a16="http://schemas.microsoft.com/office/drawing/2014/main" xmlns="" id="{68ABA5A0-C039-E6BF-8014-4934B4E407B2}"/>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411228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A7B543-DD16-00A8-C1EC-FE337C972327}"/>
              </a:ext>
            </a:extLst>
          </p:cNvPr>
          <p:cNvSpPr>
            <a:spLocks noGrp="1"/>
          </p:cNvSpPr>
          <p:nvPr>
            <p:ph type="title"/>
          </p:nvPr>
        </p:nvSpPr>
        <p:spPr/>
        <p:txBody>
          <a:bodyPr/>
          <a:lstStyle/>
          <a:p>
            <a:pPr algn="ctr"/>
            <a:r>
              <a:rPr lang="en-IN" b="1" dirty="0"/>
              <a:t>Screenshot of Approval</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825625"/>
            <a:ext cx="5486400" cy="4351338"/>
          </a:xfrm>
        </p:spPr>
      </p:pic>
      <p:sp>
        <p:nvSpPr>
          <p:cNvPr id="4" name="Footer Placeholder 3">
            <a:extLst>
              <a:ext uri="{FF2B5EF4-FFF2-40B4-BE49-F238E27FC236}">
                <a16:creationId xmlns:a16="http://schemas.microsoft.com/office/drawing/2014/main" xmlns="" id="{0A4C53A3-3523-7375-B7CF-8CD9449B1926}"/>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spTree>
    <p:extLst>
      <p:ext uri="{BB962C8B-B14F-4D97-AF65-F5344CB8AC3E}">
        <p14:creationId xmlns:p14="http://schemas.microsoft.com/office/powerpoint/2010/main" val="10618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p:txBody>
          <a:bodyPr/>
          <a:lstStyle/>
          <a:p>
            <a:pPr algn="ctr"/>
            <a:r>
              <a:rPr lang="en-IN" b="1" dirty="0"/>
              <a:t>Introduction (1/2)</a:t>
            </a:r>
          </a:p>
        </p:txBody>
      </p:sp>
      <p:sp>
        <p:nvSpPr>
          <p:cNvPr id="3" name="Content Placeholder 2">
            <a:extLst>
              <a:ext uri="{FF2B5EF4-FFF2-40B4-BE49-F238E27FC236}">
                <a16:creationId xmlns:a16="http://schemas.microsoft.com/office/drawing/2014/main" xmlns="" id="{2DB44169-B653-8FCC-211C-27ABE8FE014A}"/>
              </a:ext>
            </a:extLst>
          </p:cNvPr>
          <p:cNvSpPr>
            <a:spLocks noGrp="1"/>
          </p:cNvSpPr>
          <p:nvPr>
            <p:ph idx="1"/>
          </p:nvPr>
        </p:nvSpPr>
        <p:spPr/>
        <p:txBody>
          <a:bodyPr/>
          <a:lstStyle/>
          <a:p>
            <a:r>
              <a:rPr lang="en-US" dirty="0" smtClean="0"/>
              <a:t>The </a:t>
            </a:r>
            <a:r>
              <a:rPr lang="en-US" dirty="0"/>
              <a:t>insurance sector in India has come a full circle from being an open competitive market to nationalization and back to a liberalized market again. Tracing the developments in the Indian insurance sector reveals the 360-degree turn witnessed over a period of almost two centuries</a:t>
            </a:r>
            <a:r>
              <a:rPr lang="en-US" dirty="0" smtClean="0"/>
              <a:t>.</a:t>
            </a:r>
          </a:p>
          <a:p>
            <a:r>
              <a:rPr lang="en-US" dirty="0"/>
              <a:t>The business of life insurance in India in its existing form started in India in the year 1818 with the establishment of the Oriental Life Insurance Company in Calcutta.</a:t>
            </a:r>
          </a:p>
          <a:p>
            <a:endParaRPr lang="en-US" dirty="0"/>
          </a:p>
          <a:p>
            <a:endParaRPr lang="en-IN" dirty="0"/>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sp>
        <p:nvSpPr>
          <p:cNvPr id="5" name="Footer Placeholder 4">
            <a:extLst>
              <a:ext uri="{FF2B5EF4-FFF2-40B4-BE49-F238E27FC236}">
                <a16:creationId xmlns:a16="http://schemas.microsoft.com/office/drawing/2014/main" xmlns=""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351033-92AE-7D44-CA2A-465B196100C4}"/>
              </a:ext>
            </a:extLst>
          </p:cNvPr>
          <p:cNvSpPr>
            <a:spLocks noGrp="1"/>
          </p:cNvSpPr>
          <p:nvPr>
            <p:ph type="title"/>
          </p:nvPr>
        </p:nvSpPr>
        <p:spPr/>
        <p:txBody>
          <a:bodyPr/>
          <a:lstStyle/>
          <a:p>
            <a:pPr algn="ctr"/>
            <a:r>
              <a:rPr lang="en-IN" b="1" dirty="0"/>
              <a:t>Introduction (2/2)</a:t>
            </a:r>
          </a:p>
        </p:txBody>
      </p:sp>
      <p:sp>
        <p:nvSpPr>
          <p:cNvPr id="3" name="Content Placeholder 2">
            <a:extLst>
              <a:ext uri="{FF2B5EF4-FFF2-40B4-BE49-F238E27FC236}">
                <a16:creationId xmlns:a16="http://schemas.microsoft.com/office/drawing/2014/main" xmlns="" id="{382ADE59-DDEA-2629-5CE5-2986EE84561F}"/>
              </a:ext>
            </a:extLst>
          </p:cNvPr>
          <p:cNvSpPr>
            <a:spLocks noGrp="1"/>
          </p:cNvSpPr>
          <p:nvPr>
            <p:ph idx="1"/>
          </p:nvPr>
        </p:nvSpPr>
        <p:spPr/>
        <p:txBody>
          <a:bodyPr/>
          <a:lstStyle/>
          <a:p>
            <a:r>
              <a:rPr lang="en-US" dirty="0"/>
              <a:t>The insurance company has featured a high claim settlement ratio of 98.02</a:t>
            </a:r>
            <a:r>
              <a:rPr lang="en-US" dirty="0" smtClean="0"/>
              <a:t>%</a:t>
            </a:r>
          </a:p>
          <a:p>
            <a:r>
              <a:rPr lang="en-US" dirty="0" smtClean="0"/>
              <a:t>Types Of Insurance:</a:t>
            </a:r>
          </a:p>
          <a:p>
            <a:pPr>
              <a:buFont typeface="Wingdings" pitchFamily="2" charset="2"/>
              <a:buChar char="Ø"/>
            </a:pPr>
            <a:r>
              <a:rPr lang="en-US" dirty="0" smtClean="0"/>
              <a:t>General Insurance</a:t>
            </a:r>
          </a:p>
          <a:p>
            <a:pPr>
              <a:buFont typeface="Wingdings" pitchFamily="2" charset="2"/>
              <a:buChar char="Ø"/>
            </a:pPr>
            <a:r>
              <a:rPr lang="en-US" dirty="0" smtClean="0"/>
              <a:t>Life Insurance</a:t>
            </a:r>
          </a:p>
          <a:p>
            <a:endParaRPr lang="en-US" dirty="0" smtClean="0"/>
          </a:p>
          <a:p>
            <a:endParaRPr lang="en-IN" dirty="0"/>
          </a:p>
        </p:txBody>
      </p:sp>
      <p:sp>
        <p:nvSpPr>
          <p:cNvPr id="4" name="Slide Number Placeholder 3">
            <a:extLst>
              <a:ext uri="{FF2B5EF4-FFF2-40B4-BE49-F238E27FC236}">
                <a16:creationId xmlns:a16="http://schemas.microsoft.com/office/drawing/2014/main" xmlns=""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5" name="Footer Placeholder 4">
            <a:extLst>
              <a:ext uri="{FF2B5EF4-FFF2-40B4-BE49-F238E27FC236}">
                <a16:creationId xmlns:a16="http://schemas.microsoft.com/office/drawing/2014/main" xmlns="" id="{52F928C2-B1A0-B0B5-6B55-B107C607F64A}"/>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xmlns="" id="{8C6D7DE2-7518-3B77-F975-509EE81FC92A}"/>
              </a:ext>
            </a:extLst>
          </p:cNvPr>
          <p:cNvSpPr>
            <a:spLocks noGrp="1"/>
          </p:cNvSpPr>
          <p:nvPr>
            <p:ph idx="1"/>
          </p:nvPr>
        </p:nvSpPr>
        <p:spPr/>
        <p:txBody>
          <a:bodyPr/>
          <a:lstStyle/>
          <a:p>
            <a:r>
              <a:rPr lang="en-US" dirty="0" smtClean="0"/>
              <a:t> </a:t>
            </a:r>
            <a:r>
              <a:rPr lang="en-US" dirty="0"/>
              <a:t>To understand the customer satisfaction level of Bajaj Allianz, a leading private life insurance company.</a:t>
            </a:r>
          </a:p>
          <a:p>
            <a:r>
              <a:rPr lang="en-US" dirty="0" smtClean="0"/>
              <a:t>Understand </a:t>
            </a:r>
            <a:r>
              <a:rPr lang="en-US" dirty="0"/>
              <a:t>the brand image of Bajaj Allianz in the market of life insurance product</a:t>
            </a:r>
          </a:p>
          <a:p>
            <a:r>
              <a:rPr lang="en-US" dirty="0" smtClean="0"/>
              <a:t>To </a:t>
            </a:r>
            <a:r>
              <a:rPr lang="en-US" dirty="0"/>
              <a:t>understand the level of security that the customer have owning an insurance policy of Bajaj Allianz</a:t>
            </a:r>
          </a:p>
          <a:p>
            <a:endParaRPr lang="en-IN" dirty="0"/>
          </a:p>
        </p:txBody>
      </p:sp>
      <p:sp>
        <p:nvSpPr>
          <p:cNvPr id="4" name="Slide Number Placeholder 3">
            <a:extLst>
              <a:ext uri="{FF2B5EF4-FFF2-40B4-BE49-F238E27FC236}">
                <a16:creationId xmlns:a16="http://schemas.microsoft.com/office/drawing/2014/main" xmlns=""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5" name="Footer Placeholder 4">
            <a:extLst>
              <a:ext uri="{FF2B5EF4-FFF2-40B4-BE49-F238E27FC236}">
                <a16:creationId xmlns:a16="http://schemas.microsoft.com/office/drawing/2014/main" xmlns=""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96DAF6-311E-0255-B1ED-7410C0285961}"/>
              </a:ext>
            </a:extLst>
          </p:cNvPr>
          <p:cNvSpPr>
            <a:spLocks noGrp="1"/>
          </p:cNvSpPr>
          <p:nvPr>
            <p:ph type="title"/>
          </p:nvPr>
        </p:nvSpPr>
        <p:spPr/>
        <p:txBody>
          <a:bodyPr/>
          <a:lstStyle/>
          <a:p>
            <a:pPr algn="ctr"/>
            <a:r>
              <a:rPr lang="en-IN" b="1" dirty="0"/>
              <a:t>Methodology (1/2)</a:t>
            </a:r>
          </a:p>
        </p:txBody>
      </p:sp>
      <p:sp>
        <p:nvSpPr>
          <p:cNvPr id="3" name="Content Placeholder 2">
            <a:extLst>
              <a:ext uri="{FF2B5EF4-FFF2-40B4-BE49-F238E27FC236}">
                <a16:creationId xmlns:a16="http://schemas.microsoft.com/office/drawing/2014/main" xmlns="" id="{70665C76-273B-9A86-DBC1-54F437B85A44}"/>
              </a:ext>
            </a:extLst>
          </p:cNvPr>
          <p:cNvSpPr>
            <a:spLocks noGrp="1"/>
          </p:cNvSpPr>
          <p:nvPr>
            <p:ph idx="1"/>
          </p:nvPr>
        </p:nvSpPr>
        <p:spPr/>
        <p:txBody>
          <a:bodyPr/>
          <a:lstStyle/>
          <a:p>
            <a:r>
              <a:rPr lang="en-US" dirty="0"/>
              <a:t>STUDY AREA: The study was conducted in Gurgaon (Haryana). </a:t>
            </a:r>
          </a:p>
          <a:p>
            <a:r>
              <a:rPr lang="en-US" dirty="0"/>
              <a:t>STUDY DESIGN: A Descriptive study</a:t>
            </a:r>
          </a:p>
          <a:p>
            <a:r>
              <a:rPr lang="en-US" dirty="0"/>
              <a:t>SAMPLE</a:t>
            </a:r>
          </a:p>
          <a:p>
            <a:r>
              <a:rPr lang="en-US" dirty="0"/>
              <a:t>• Sample Frame: Policy Holders</a:t>
            </a:r>
          </a:p>
          <a:p>
            <a:r>
              <a:rPr lang="en-US" dirty="0"/>
              <a:t>• Size – 100</a:t>
            </a:r>
          </a:p>
          <a:p>
            <a:r>
              <a:rPr lang="en-US" dirty="0"/>
              <a:t>DATA COLLECTION</a:t>
            </a:r>
          </a:p>
          <a:p>
            <a:r>
              <a:rPr lang="en-US" dirty="0"/>
              <a:t>For collection of primary data, a questionnaire was design</a:t>
            </a:r>
          </a:p>
          <a:p>
            <a:endParaRPr lang="en-IN" dirty="0"/>
          </a:p>
        </p:txBody>
      </p:sp>
      <p:sp>
        <p:nvSpPr>
          <p:cNvPr id="4" name="Slide Number Placeholder 3">
            <a:extLst>
              <a:ext uri="{FF2B5EF4-FFF2-40B4-BE49-F238E27FC236}">
                <a16:creationId xmlns:a16="http://schemas.microsoft.com/office/drawing/2014/main" xmlns=""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sp>
        <p:nvSpPr>
          <p:cNvPr id="5" name="Footer Placeholder 4">
            <a:extLst>
              <a:ext uri="{FF2B5EF4-FFF2-40B4-BE49-F238E27FC236}">
                <a16:creationId xmlns:a16="http://schemas.microsoft.com/office/drawing/2014/main" xmlns=""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 (1/3)</a:t>
            </a:r>
          </a:p>
        </p:txBody>
      </p:sp>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p:txBody>
          <a:bodyPr>
            <a:normAutofit/>
          </a:bodyPr>
          <a:lstStyle/>
          <a:p>
            <a:endParaRPr lang="en-US" dirty="0"/>
          </a:p>
          <a:p>
            <a:pPr marL="0" indent="0">
              <a:buNone/>
            </a:pPr>
            <a:endParaRPr lang="en-US" dirty="0"/>
          </a:p>
          <a:p>
            <a:pPr marL="0" indent="0">
              <a:buNone/>
            </a:pPr>
            <a:endParaRPr lang="en-US" dirty="0"/>
          </a:p>
          <a:p>
            <a:endParaRPr lang="en-IN" dirty="0" smtClean="0"/>
          </a:p>
          <a:p>
            <a:endParaRPr lang="en-IN" dirty="0"/>
          </a:p>
          <a:p>
            <a:endParaRPr lang="en-IN" dirty="0" smtClean="0"/>
          </a:p>
          <a:p>
            <a:r>
              <a:rPr lang="en-IN" sz="1600" dirty="0" smtClean="0"/>
              <a:t>Fig 1 Shows that the reason of importance of insurance the security is the main reason of importance  34% of employees feels that the security is the main reason </a:t>
            </a:r>
            <a:endParaRPr lang="en-IN" sz="1600" dirty="0"/>
          </a:p>
        </p:txBody>
      </p:sp>
      <p:sp>
        <p:nvSpPr>
          <p:cNvPr id="4" name="Slide Number Placeholder 3">
            <a:extLst>
              <a:ext uri="{FF2B5EF4-FFF2-40B4-BE49-F238E27FC236}">
                <a16:creationId xmlns:a16="http://schemas.microsoft.com/office/drawing/2014/main" xmlns=""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5" name="Footer Placeholder 4">
            <a:extLst>
              <a:ext uri="{FF2B5EF4-FFF2-40B4-BE49-F238E27FC236}">
                <a16:creationId xmlns:a16="http://schemas.microsoft.com/office/drawing/2014/main" xmlns=""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p:cNvGraphicFramePr/>
          <p:nvPr/>
        </p:nvGraphicFramePr>
        <p:xfrm>
          <a:off x="3352800" y="1828800"/>
          <a:ext cx="54864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 (2/3)</a:t>
            </a:r>
          </a:p>
        </p:txBody>
      </p:sp>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p:txBody>
          <a:bodyPr/>
          <a:lstStyle/>
          <a:p>
            <a:pPr marL="0" indent="0">
              <a:buNone/>
            </a:pPr>
            <a:endParaRPr lang="en-US" dirty="0"/>
          </a:p>
          <a:p>
            <a:endParaRPr lang="en-IN" dirty="0" smtClean="0"/>
          </a:p>
          <a:p>
            <a:endParaRPr lang="en-IN" dirty="0"/>
          </a:p>
          <a:p>
            <a:endParaRPr lang="en-IN" dirty="0" smtClean="0"/>
          </a:p>
          <a:p>
            <a:endParaRPr lang="en-IN" dirty="0"/>
          </a:p>
          <a:p>
            <a:endParaRPr lang="en-IN" dirty="0" smtClean="0"/>
          </a:p>
          <a:p>
            <a:endParaRPr lang="en-IN" sz="1600" dirty="0" smtClean="0"/>
          </a:p>
          <a:p>
            <a:r>
              <a:rPr lang="en-IN" sz="1600" dirty="0" smtClean="0"/>
              <a:t>Figure 2 Shows that the Television is the main source of advertisement while 55% employee are aware through  Bajaj Allianz  through TV </a:t>
            </a:r>
            <a:endParaRPr lang="en-IN" sz="1600" dirty="0"/>
          </a:p>
        </p:txBody>
      </p:sp>
      <p:sp>
        <p:nvSpPr>
          <p:cNvPr id="4" name="Slide Number Placeholder 3">
            <a:extLst>
              <a:ext uri="{FF2B5EF4-FFF2-40B4-BE49-F238E27FC236}">
                <a16:creationId xmlns:a16="http://schemas.microsoft.com/office/drawing/2014/main" xmlns=""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sp>
        <p:nvSpPr>
          <p:cNvPr id="5" name="Footer Placeholder 4">
            <a:extLst>
              <a:ext uri="{FF2B5EF4-FFF2-40B4-BE49-F238E27FC236}">
                <a16:creationId xmlns:a16="http://schemas.microsoft.com/office/drawing/2014/main" xmlns=""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p:cNvGraphicFramePr/>
          <p:nvPr/>
        </p:nvGraphicFramePr>
        <p:xfrm>
          <a:off x="3352800" y="1828800"/>
          <a:ext cx="54864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88404"/>
            <a:ext cx="9067800" cy="739776"/>
          </a:xfrm>
        </p:spPr>
        <p:txBody>
          <a:bodyPr>
            <a:normAutofit/>
          </a:bodyPr>
          <a:lstStyle/>
          <a:p>
            <a:r>
              <a:rPr lang="en-IN" b="1" dirty="0" smtClean="0"/>
              <a:t>                Results (3/3) </a:t>
            </a:r>
            <a:endParaRPr lang="en-US" dirty="0"/>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xmlns=""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4131223388"/>
              </p:ext>
            </p:extLst>
          </p:nvPr>
        </p:nvGraphicFramePr>
        <p:xfrm>
          <a:off x="838200" y="1825625"/>
          <a:ext cx="9906000" cy="2670175"/>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rot="10800000" flipV="1">
            <a:off x="76199" y="4607868"/>
            <a:ext cx="11734799" cy="646331"/>
          </a:xfrm>
          <a:prstGeom prst="rect">
            <a:avLst/>
          </a:prstGeom>
        </p:spPr>
        <p:txBody>
          <a:bodyPr wrap="square">
            <a:spAutoFit/>
          </a:bodyPr>
          <a:lstStyle/>
          <a:p>
            <a:r>
              <a:rPr lang="en-US" dirty="0" smtClean="0"/>
              <a:t>            Figure 3 shows that 52</a:t>
            </a:r>
            <a:r>
              <a:rPr lang="en-US" dirty="0"/>
              <a:t>% of the respondent feel that the insurance plans </a:t>
            </a:r>
            <a:r>
              <a:rPr lang="en-US" dirty="0" smtClean="0"/>
              <a:t>and services provided by Bajaj Allianz is        good</a:t>
            </a:r>
            <a:endParaRPr lang="en-US" dirty="0"/>
          </a:p>
        </p:txBody>
      </p:sp>
    </p:spTree>
    <p:extLst>
      <p:ext uri="{BB962C8B-B14F-4D97-AF65-F5344CB8AC3E}">
        <p14:creationId xmlns:p14="http://schemas.microsoft.com/office/powerpoint/2010/main" val="2698052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821</Words>
  <Application>Microsoft Office PowerPoint</Application>
  <PresentationFormat>Custom</PresentationFormat>
  <Paragraphs>106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TO STUDY THE LEVEL OF CUSTOMER SATISFACTION TOWRADS BAJAJ ALLIANZ  PRISHA INSURANCE BROKERS PVT LTD </vt:lpstr>
      <vt:lpstr>Screenshot of Approval</vt:lpstr>
      <vt:lpstr>Introduction (1/2)</vt:lpstr>
      <vt:lpstr>Introduction (2/2)</vt:lpstr>
      <vt:lpstr>Objectives of Your Study</vt:lpstr>
      <vt:lpstr>Methodology (1/2)</vt:lpstr>
      <vt:lpstr>Results (1/3)</vt:lpstr>
      <vt:lpstr>Results (2/3)</vt:lpstr>
      <vt:lpstr>                Results (3/3) </vt:lpstr>
      <vt:lpstr>Discussion (1/1)</vt:lpstr>
      <vt:lpstr>Conclusion</vt:lpstr>
      <vt:lpstr>References (Only Vancouver Style)</vt:lpstr>
      <vt:lpstr>Thank You</vt:lpstr>
      <vt:lpstr>Suggestions to the Organization where the Study was Conducted </vt:lpstr>
      <vt:lpstr>Dissertation Experiences</vt:lpstr>
      <vt:lpstr>Pictorial Journey (1/2)</vt:lpstr>
      <vt:lpstr>Pictorial Journey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STUDY THE LEVEL OF CUSTOMER SATISFACTION TOWRADS BAJAJ ALLIANZ  PRISHA INSURANCE BROKERS PVT LTD </dc:title>
  <cp:lastModifiedBy>PrishaPolicy</cp:lastModifiedBy>
  <cp:revision>7</cp:revision>
  <dcterms:modified xsi:type="dcterms:W3CDTF">2022-06-26T06:09:28Z</dcterms:modified>
</cp:coreProperties>
</file>