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74" r:id="rId4"/>
    <p:sldId id="288" r:id="rId5"/>
    <p:sldId id="260" r:id="rId6"/>
    <p:sldId id="279" r:id="rId7"/>
    <p:sldId id="290" r:id="rId8"/>
    <p:sldId id="292" r:id="rId9"/>
    <p:sldId id="286" r:id="rId10"/>
    <p:sldId id="262" r:id="rId11"/>
    <p:sldId id="293" r:id="rId12"/>
    <p:sldId id="289" r:id="rId13"/>
    <p:sldId id="294" r:id="rId14"/>
    <p:sldId id="295" r:id="rId15"/>
    <p:sldId id="296" r:id="rId16"/>
    <p:sldId id="267" r:id="rId17"/>
    <p:sldId id="278" r:id="rId18"/>
    <p:sldId id="297" r:id="rId19"/>
    <p:sldId id="281" r:id="rId20"/>
    <p:sldId id="283" r:id="rId21"/>
    <p:sldId id="273" r:id="rId22"/>
    <p:sldId id="276" r:id="rId23"/>
    <p:sldId id="291" r:id="rId24"/>
    <p:sldId id="268" r:id="rId25"/>
    <p:sldId id="270" r:id="rId26"/>
    <p:sldId id="27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0B6642-7B4A-4E38-9AB6-4BD5F027455D}" v="306" dt="2023-06-15T07:19:44.3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90" autoAdjust="0"/>
    <p:restoredTop sz="91737" autoAdjust="0"/>
  </p:normalViewPr>
  <p:slideViewPr>
    <p:cSldViewPr snapToGrid="0">
      <p:cViewPr varScale="1">
        <p:scale>
          <a:sx n="88" d="100"/>
          <a:sy n="88" d="100"/>
        </p:scale>
        <p:origin x="1680" y="7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C70C56-05AA-48FA-9946-85B358D50D5C}" type="doc">
      <dgm:prSet loTypeId="urn:microsoft.com/office/officeart/2008/layout/LinedList" loCatId="list" qsTypeId="urn:microsoft.com/office/officeart/2005/8/quickstyle/simple1" qsCatId="simple" csTypeId="urn:microsoft.com/office/officeart/2018/5/colors/Iconchunking_neutralbg_colorful5" csCatId="colorful" phldr="1"/>
      <dgm:spPr/>
      <dgm:t>
        <a:bodyPr/>
        <a:lstStyle/>
        <a:p>
          <a:endParaRPr lang="en-US"/>
        </a:p>
      </dgm:t>
    </dgm:pt>
    <dgm:pt modelId="{4E47FCC8-6AD7-4A64-B5A4-6D8E6CEECC11}">
      <dgm:prSet/>
      <dgm:spPr/>
      <dgm:t>
        <a:bodyPr/>
        <a:lstStyle/>
        <a:p>
          <a:r>
            <a:rPr lang="en-US"/>
            <a:t>Q1. What issues can be faced if the program of the CCM is implemented in the health care system of India?</a:t>
          </a:r>
        </a:p>
      </dgm:t>
    </dgm:pt>
    <dgm:pt modelId="{BA4FCD3F-9045-41C9-8F57-44B3C3887C3C}" type="parTrans" cxnId="{9E4EDC74-FD50-412F-97C4-70D3D598A41A}">
      <dgm:prSet/>
      <dgm:spPr/>
      <dgm:t>
        <a:bodyPr/>
        <a:lstStyle/>
        <a:p>
          <a:endParaRPr lang="en-US"/>
        </a:p>
      </dgm:t>
    </dgm:pt>
    <dgm:pt modelId="{13D6A2C0-6BB1-4001-BAB3-45EAD1E58DD8}" type="sibTrans" cxnId="{9E4EDC74-FD50-412F-97C4-70D3D598A41A}">
      <dgm:prSet/>
      <dgm:spPr/>
      <dgm:t>
        <a:bodyPr/>
        <a:lstStyle/>
        <a:p>
          <a:endParaRPr lang="en-US"/>
        </a:p>
      </dgm:t>
    </dgm:pt>
    <dgm:pt modelId="{0A5F2A0C-4344-4B14-A9F8-0A3C1DD50462}">
      <dgm:prSet/>
      <dgm:spPr/>
      <dgm:t>
        <a:bodyPr/>
        <a:lstStyle/>
        <a:p>
          <a:r>
            <a:rPr lang="en-US"/>
            <a:t>Q2. How could be the CCM applicable if it is applied in the health care system of India?</a:t>
          </a:r>
        </a:p>
      </dgm:t>
    </dgm:pt>
    <dgm:pt modelId="{040D74DE-47BD-4519-BAAD-85A2432FD0C1}" type="parTrans" cxnId="{C3194F24-A625-4F5F-9DF3-54DE34B65900}">
      <dgm:prSet/>
      <dgm:spPr/>
      <dgm:t>
        <a:bodyPr/>
        <a:lstStyle/>
        <a:p>
          <a:endParaRPr lang="en-US"/>
        </a:p>
      </dgm:t>
    </dgm:pt>
    <dgm:pt modelId="{769E9CC2-63E1-4F09-935B-6E47E51299AE}" type="sibTrans" cxnId="{C3194F24-A625-4F5F-9DF3-54DE34B65900}">
      <dgm:prSet/>
      <dgm:spPr/>
      <dgm:t>
        <a:bodyPr/>
        <a:lstStyle/>
        <a:p>
          <a:endParaRPr lang="en-US"/>
        </a:p>
      </dgm:t>
    </dgm:pt>
    <dgm:pt modelId="{132BE517-1327-402A-924A-5624959AD9CD}">
      <dgm:prSet/>
      <dgm:spPr/>
      <dgm:t>
        <a:bodyPr/>
        <a:lstStyle/>
        <a:p>
          <a:r>
            <a:rPr lang="en-US"/>
            <a:t>Q3. How the components of the CCM are featured in the inventions of the care of chronic care diseases?</a:t>
          </a:r>
        </a:p>
      </dgm:t>
    </dgm:pt>
    <dgm:pt modelId="{7A8A069A-08F9-42CB-AA6F-8B459C6B640B}" type="parTrans" cxnId="{9F18D8CB-46F3-4966-B8FE-5369087B59CB}">
      <dgm:prSet/>
      <dgm:spPr/>
      <dgm:t>
        <a:bodyPr/>
        <a:lstStyle/>
        <a:p>
          <a:endParaRPr lang="en-US"/>
        </a:p>
      </dgm:t>
    </dgm:pt>
    <dgm:pt modelId="{8E51568F-C363-4444-A0E8-21805D21F096}" type="sibTrans" cxnId="{9F18D8CB-46F3-4966-B8FE-5369087B59CB}">
      <dgm:prSet/>
      <dgm:spPr/>
      <dgm:t>
        <a:bodyPr/>
        <a:lstStyle/>
        <a:p>
          <a:endParaRPr lang="en-US"/>
        </a:p>
      </dgm:t>
    </dgm:pt>
    <dgm:pt modelId="{C3D2E946-8270-424A-94D1-CABFF6BB4D5E}">
      <dgm:prSet/>
      <dgm:spPr/>
      <dgm:t>
        <a:bodyPr/>
        <a:lstStyle/>
        <a:p>
          <a:r>
            <a:rPr lang="en-US" dirty="0"/>
            <a:t>Q4. How the components of the CCM in the care of the chronic care diseases are relatively affected with each other?</a:t>
          </a:r>
        </a:p>
      </dgm:t>
    </dgm:pt>
    <dgm:pt modelId="{3F305DA2-26C5-47FF-BBC9-DC11E6AF041C}" type="parTrans" cxnId="{C45C5993-EFEF-4B0E-920B-0F7455964FC9}">
      <dgm:prSet/>
      <dgm:spPr/>
      <dgm:t>
        <a:bodyPr/>
        <a:lstStyle/>
        <a:p>
          <a:endParaRPr lang="en-US"/>
        </a:p>
      </dgm:t>
    </dgm:pt>
    <dgm:pt modelId="{0A1C9E16-7924-4979-A3FA-31D06061F6D9}" type="sibTrans" cxnId="{C45C5993-EFEF-4B0E-920B-0F7455964FC9}">
      <dgm:prSet/>
      <dgm:spPr/>
      <dgm:t>
        <a:bodyPr/>
        <a:lstStyle/>
        <a:p>
          <a:endParaRPr lang="en-US"/>
        </a:p>
      </dgm:t>
    </dgm:pt>
    <dgm:pt modelId="{09AE224C-8ADA-4EA7-A36F-3B8592E46783}" type="pres">
      <dgm:prSet presAssocID="{E4C70C56-05AA-48FA-9946-85B358D50D5C}" presName="vert0" presStyleCnt="0">
        <dgm:presLayoutVars>
          <dgm:dir/>
          <dgm:animOne val="branch"/>
          <dgm:animLvl val="lvl"/>
        </dgm:presLayoutVars>
      </dgm:prSet>
      <dgm:spPr/>
    </dgm:pt>
    <dgm:pt modelId="{BC9C6D1C-FA62-4A7B-A8DB-F1F68C92D7F1}" type="pres">
      <dgm:prSet presAssocID="{4E47FCC8-6AD7-4A64-B5A4-6D8E6CEECC11}" presName="thickLine" presStyleLbl="alignNode1" presStyleIdx="0" presStyleCnt="4"/>
      <dgm:spPr/>
    </dgm:pt>
    <dgm:pt modelId="{49E22B5C-3DB2-4EF0-9BF1-E9DF7B9E936C}" type="pres">
      <dgm:prSet presAssocID="{4E47FCC8-6AD7-4A64-B5A4-6D8E6CEECC11}" presName="horz1" presStyleCnt="0"/>
      <dgm:spPr/>
    </dgm:pt>
    <dgm:pt modelId="{E5D1E1FF-26CE-4256-8266-C23A4C0EB577}" type="pres">
      <dgm:prSet presAssocID="{4E47FCC8-6AD7-4A64-B5A4-6D8E6CEECC11}" presName="tx1" presStyleLbl="revTx" presStyleIdx="0" presStyleCnt="4"/>
      <dgm:spPr/>
    </dgm:pt>
    <dgm:pt modelId="{FF94748E-46D6-4849-8555-F144A673EA02}" type="pres">
      <dgm:prSet presAssocID="{4E47FCC8-6AD7-4A64-B5A4-6D8E6CEECC11}" presName="vert1" presStyleCnt="0"/>
      <dgm:spPr/>
    </dgm:pt>
    <dgm:pt modelId="{ABF655B0-210C-4A34-8122-F5BA522782A1}" type="pres">
      <dgm:prSet presAssocID="{0A5F2A0C-4344-4B14-A9F8-0A3C1DD50462}" presName="thickLine" presStyleLbl="alignNode1" presStyleIdx="1" presStyleCnt="4"/>
      <dgm:spPr/>
    </dgm:pt>
    <dgm:pt modelId="{527E7B18-DB0F-4ADD-A1E0-94D4B2A5FD5D}" type="pres">
      <dgm:prSet presAssocID="{0A5F2A0C-4344-4B14-A9F8-0A3C1DD50462}" presName="horz1" presStyleCnt="0"/>
      <dgm:spPr/>
    </dgm:pt>
    <dgm:pt modelId="{3F78AFE2-9A9F-4E51-8291-243FDB5D78B2}" type="pres">
      <dgm:prSet presAssocID="{0A5F2A0C-4344-4B14-A9F8-0A3C1DD50462}" presName="tx1" presStyleLbl="revTx" presStyleIdx="1" presStyleCnt="4"/>
      <dgm:spPr/>
    </dgm:pt>
    <dgm:pt modelId="{DE84A776-BE63-452C-B44A-A35684A1E1E9}" type="pres">
      <dgm:prSet presAssocID="{0A5F2A0C-4344-4B14-A9F8-0A3C1DD50462}" presName="vert1" presStyleCnt="0"/>
      <dgm:spPr/>
    </dgm:pt>
    <dgm:pt modelId="{41BACB77-E3A4-425C-9C46-C445261AB08D}" type="pres">
      <dgm:prSet presAssocID="{132BE517-1327-402A-924A-5624959AD9CD}" presName="thickLine" presStyleLbl="alignNode1" presStyleIdx="2" presStyleCnt="4"/>
      <dgm:spPr/>
    </dgm:pt>
    <dgm:pt modelId="{B95FAB2E-9BD9-4B17-82FC-FCCC8E790B12}" type="pres">
      <dgm:prSet presAssocID="{132BE517-1327-402A-924A-5624959AD9CD}" presName="horz1" presStyleCnt="0"/>
      <dgm:spPr/>
    </dgm:pt>
    <dgm:pt modelId="{3F7E1304-9952-411B-830E-70B6ABB09938}" type="pres">
      <dgm:prSet presAssocID="{132BE517-1327-402A-924A-5624959AD9CD}" presName="tx1" presStyleLbl="revTx" presStyleIdx="2" presStyleCnt="4"/>
      <dgm:spPr/>
    </dgm:pt>
    <dgm:pt modelId="{C021792D-85C5-48A4-90D1-84AD39DA2745}" type="pres">
      <dgm:prSet presAssocID="{132BE517-1327-402A-924A-5624959AD9CD}" presName="vert1" presStyleCnt="0"/>
      <dgm:spPr/>
    </dgm:pt>
    <dgm:pt modelId="{755072CC-AD1E-4C0D-A146-224D7EBF73F7}" type="pres">
      <dgm:prSet presAssocID="{C3D2E946-8270-424A-94D1-CABFF6BB4D5E}" presName="thickLine" presStyleLbl="alignNode1" presStyleIdx="3" presStyleCnt="4"/>
      <dgm:spPr/>
    </dgm:pt>
    <dgm:pt modelId="{FC1DCB33-DE84-4168-A3AE-97374F43F271}" type="pres">
      <dgm:prSet presAssocID="{C3D2E946-8270-424A-94D1-CABFF6BB4D5E}" presName="horz1" presStyleCnt="0"/>
      <dgm:spPr/>
    </dgm:pt>
    <dgm:pt modelId="{72E5B21D-1066-494F-8956-9266ED980C0B}" type="pres">
      <dgm:prSet presAssocID="{C3D2E946-8270-424A-94D1-CABFF6BB4D5E}" presName="tx1" presStyleLbl="revTx" presStyleIdx="3" presStyleCnt="4"/>
      <dgm:spPr/>
    </dgm:pt>
    <dgm:pt modelId="{043CFB90-4241-45E1-8374-CFF1F7BCE112}" type="pres">
      <dgm:prSet presAssocID="{C3D2E946-8270-424A-94D1-CABFF6BB4D5E}" presName="vert1" presStyleCnt="0"/>
      <dgm:spPr/>
    </dgm:pt>
  </dgm:ptLst>
  <dgm:cxnLst>
    <dgm:cxn modelId="{C3194F24-A625-4F5F-9DF3-54DE34B65900}" srcId="{E4C70C56-05AA-48FA-9946-85B358D50D5C}" destId="{0A5F2A0C-4344-4B14-A9F8-0A3C1DD50462}" srcOrd="1" destOrd="0" parTransId="{040D74DE-47BD-4519-BAAD-85A2432FD0C1}" sibTransId="{769E9CC2-63E1-4F09-935B-6E47E51299AE}"/>
    <dgm:cxn modelId="{1ADE0E63-C3BC-4CB5-B206-C7AD2153997E}" type="presOf" srcId="{C3D2E946-8270-424A-94D1-CABFF6BB4D5E}" destId="{72E5B21D-1066-494F-8956-9266ED980C0B}" srcOrd="0" destOrd="0" presId="urn:microsoft.com/office/officeart/2008/layout/LinedList"/>
    <dgm:cxn modelId="{BCE4686A-02B2-4218-893A-22F5F5DD5409}" type="presOf" srcId="{132BE517-1327-402A-924A-5624959AD9CD}" destId="{3F7E1304-9952-411B-830E-70B6ABB09938}" srcOrd="0" destOrd="0" presId="urn:microsoft.com/office/officeart/2008/layout/LinedList"/>
    <dgm:cxn modelId="{EEF14E4D-822A-4881-8C9F-0E527469E5C6}" type="presOf" srcId="{4E47FCC8-6AD7-4A64-B5A4-6D8E6CEECC11}" destId="{E5D1E1FF-26CE-4256-8266-C23A4C0EB577}" srcOrd="0" destOrd="0" presId="urn:microsoft.com/office/officeart/2008/layout/LinedList"/>
    <dgm:cxn modelId="{9E4EDC74-FD50-412F-97C4-70D3D598A41A}" srcId="{E4C70C56-05AA-48FA-9946-85B358D50D5C}" destId="{4E47FCC8-6AD7-4A64-B5A4-6D8E6CEECC11}" srcOrd="0" destOrd="0" parTransId="{BA4FCD3F-9045-41C9-8F57-44B3C3887C3C}" sibTransId="{13D6A2C0-6BB1-4001-BAB3-45EAD1E58DD8}"/>
    <dgm:cxn modelId="{C45C5993-EFEF-4B0E-920B-0F7455964FC9}" srcId="{E4C70C56-05AA-48FA-9946-85B358D50D5C}" destId="{C3D2E946-8270-424A-94D1-CABFF6BB4D5E}" srcOrd="3" destOrd="0" parTransId="{3F305DA2-26C5-47FF-BBC9-DC11E6AF041C}" sibTransId="{0A1C9E16-7924-4979-A3FA-31D06061F6D9}"/>
    <dgm:cxn modelId="{9F18D8CB-46F3-4966-B8FE-5369087B59CB}" srcId="{E4C70C56-05AA-48FA-9946-85B358D50D5C}" destId="{132BE517-1327-402A-924A-5624959AD9CD}" srcOrd="2" destOrd="0" parTransId="{7A8A069A-08F9-42CB-AA6F-8B459C6B640B}" sibTransId="{8E51568F-C363-4444-A0E8-21805D21F096}"/>
    <dgm:cxn modelId="{539BBFCE-BC33-4EE4-8CC9-AB8392DD1A34}" type="presOf" srcId="{0A5F2A0C-4344-4B14-A9F8-0A3C1DD50462}" destId="{3F78AFE2-9A9F-4E51-8291-243FDB5D78B2}" srcOrd="0" destOrd="0" presId="urn:microsoft.com/office/officeart/2008/layout/LinedList"/>
    <dgm:cxn modelId="{5917B4F0-EF72-433A-AE27-47853E7CC6D7}" type="presOf" srcId="{E4C70C56-05AA-48FA-9946-85B358D50D5C}" destId="{09AE224C-8ADA-4EA7-A36F-3B8592E46783}" srcOrd="0" destOrd="0" presId="urn:microsoft.com/office/officeart/2008/layout/LinedList"/>
    <dgm:cxn modelId="{93A62443-C797-4195-8B17-45D16819B84F}" type="presParOf" srcId="{09AE224C-8ADA-4EA7-A36F-3B8592E46783}" destId="{BC9C6D1C-FA62-4A7B-A8DB-F1F68C92D7F1}" srcOrd="0" destOrd="0" presId="urn:microsoft.com/office/officeart/2008/layout/LinedList"/>
    <dgm:cxn modelId="{DF9E3620-7265-4700-BD74-39C4441EF33C}" type="presParOf" srcId="{09AE224C-8ADA-4EA7-A36F-3B8592E46783}" destId="{49E22B5C-3DB2-4EF0-9BF1-E9DF7B9E936C}" srcOrd="1" destOrd="0" presId="urn:microsoft.com/office/officeart/2008/layout/LinedList"/>
    <dgm:cxn modelId="{C1B8C00F-75AA-4E4E-8E39-CDA17C3925B1}" type="presParOf" srcId="{49E22B5C-3DB2-4EF0-9BF1-E9DF7B9E936C}" destId="{E5D1E1FF-26CE-4256-8266-C23A4C0EB577}" srcOrd="0" destOrd="0" presId="urn:microsoft.com/office/officeart/2008/layout/LinedList"/>
    <dgm:cxn modelId="{93AFF824-9CA2-43ED-9129-04B0E4A3AB4F}" type="presParOf" srcId="{49E22B5C-3DB2-4EF0-9BF1-E9DF7B9E936C}" destId="{FF94748E-46D6-4849-8555-F144A673EA02}" srcOrd="1" destOrd="0" presId="urn:microsoft.com/office/officeart/2008/layout/LinedList"/>
    <dgm:cxn modelId="{612D2FD2-AAFB-4C45-AB33-41D70A2B2D6C}" type="presParOf" srcId="{09AE224C-8ADA-4EA7-A36F-3B8592E46783}" destId="{ABF655B0-210C-4A34-8122-F5BA522782A1}" srcOrd="2" destOrd="0" presId="urn:microsoft.com/office/officeart/2008/layout/LinedList"/>
    <dgm:cxn modelId="{EF16523F-C858-432A-8084-3679DA43382F}" type="presParOf" srcId="{09AE224C-8ADA-4EA7-A36F-3B8592E46783}" destId="{527E7B18-DB0F-4ADD-A1E0-94D4B2A5FD5D}" srcOrd="3" destOrd="0" presId="urn:microsoft.com/office/officeart/2008/layout/LinedList"/>
    <dgm:cxn modelId="{0BBF0DCF-AB02-42BC-887E-A1D2F35E1EE9}" type="presParOf" srcId="{527E7B18-DB0F-4ADD-A1E0-94D4B2A5FD5D}" destId="{3F78AFE2-9A9F-4E51-8291-243FDB5D78B2}" srcOrd="0" destOrd="0" presId="urn:microsoft.com/office/officeart/2008/layout/LinedList"/>
    <dgm:cxn modelId="{9BBE6F83-CBA9-444E-B927-BDEF9FAB9189}" type="presParOf" srcId="{527E7B18-DB0F-4ADD-A1E0-94D4B2A5FD5D}" destId="{DE84A776-BE63-452C-B44A-A35684A1E1E9}" srcOrd="1" destOrd="0" presId="urn:microsoft.com/office/officeart/2008/layout/LinedList"/>
    <dgm:cxn modelId="{1FB0AE22-8C60-4470-B6FC-E3DC61331B4E}" type="presParOf" srcId="{09AE224C-8ADA-4EA7-A36F-3B8592E46783}" destId="{41BACB77-E3A4-425C-9C46-C445261AB08D}" srcOrd="4" destOrd="0" presId="urn:microsoft.com/office/officeart/2008/layout/LinedList"/>
    <dgm:cxn modelId="{DA65D5F8-12C8-4889-8F60-AEAD1491D906}" type="presParOf" srcId="{09AE224C-8ADA-4EA7-A36F-3B8592E46783}" destId="{B95FAB2E-9BD9-4B17-82FC-FCCC8E790B12}" srcOrd="5" destOrd="0" presId="urn:microsoft.com/office/officeart/2008/layout/LinedList"/>
    <dgm:cxn modelId="{2E5FE915-492D-4FAF-8819-6594C25FFF59}" type="presParOf" srcId="{B95FAB2E-9BD9-4B17-82FC-FCCC8E790B12}" destId="{3F7E1304-9952-411B-830E-70B6ABB09938}" srcOrd="0" destOrd="0" presId="urn:microsoft.com/office/officeart/2008/layout/LinedList"/>
    <dgm:cxn modelId="{7B55602C-73BB-4294-B3F2-A94608292B36}" type="presParOf" srcId="{B95FAB2E-9BD9-4B17-82FC-FCCC8E790B12}" destId="{C021792D-85C5-48A4-90D1-84AD39DA2745}" srcOrd="1" destOrd="0" presId="urn:microsoft.com/office/officeart/2008/layout/LinedList"/>
    <dgm:cxn modelId="{0879D340-8F96-4E9F-B524-BFDE26092D86}" type="presParOf" srcId="{09AE224C-8ADA-4EA7-A36F-3B8592E46783}" destId="{755072CC-AD1E-4C0D-A146-224D7EBF73F7}" srcOrd="6" destOrd="0" presId="urn:microsoft.com/office/officeart/2008/layout/LinedList"/>
    <dgm:cxn modelId="{82F2EE9D-8284-4F6A-970D-AC7C9CEE835B}" type="presParOf" srcId="{09AE224C-8ADA-4EA7-A36F-3B8592E46783}" destId="{FC1DCB33-DE84-4168-A3AE-97374F43F271}" srcOrd="7" destOrd="0" presId="urn:microsoft.com/office/officeart/2008/layout/LinedList"/>
    <dgm:cxn modelId="{EFF79149-B737-43FD-8DFB-8E3379569869}" type="presParOf" srcId="{FC1DCB33-DE84-4168-A3AE-97374F43F271}" destId="{72E5B21D-1066-494F-8956-9266ED980C0B}" srcOrd="0" destOrd="0" presId="urn:microsoft.com/office/officeart/2008/layout/LinedList"/>
    <dgm:cxn modelId="{73ADDD88-D2D8-4E56-B021-18BF11399A5A}" type="presParOf" srcId="{FC1DCB33-DE84-4168-A3AE-97374F43F271}" destId="{043CFB90-4241-45E1-8374-CFF1F7BCE11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9C6D1C-FA62-4A7B-A8DB-F1F68C92D7F1}">
      <dsp:nvSpPr>
        <dsp:cNvPr id="0" name=""/>
        <dsp:cNvSpPr/>
      </dsp:nvSpPr>
      <dsp:spPr>
        <a:xfrm>
          <a:off x="0" y="0"/>
          <a:ext cx="105156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D1E1FF-26CE-4256-8266-C23A4C0EB577}">
      <dsp:nvSpPr>
        <dsp:cNvPr id="0" name=""/>
        <dsp:cNvSpPr/>
      </dsp:nvSpPr>
      <dsp:spPr>
        <a:xfrm>
          <a:off x="0" y="0"/>
          <a:ext cx="10515600" cy="1088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a:t>Q1. What issues can be faced if the program of the CCM is implemented in the health care system of India?</a:t>
          </a:r>
        </a:p>
      </dsp:txBody>
      <dsp:txXfrm>
        <a:off x="0" y="0"/>
        <a:ext cx="10515600" cy="1088136"/>
      </dsp:txXfrm>
    </dsp:sp>
    <dsp:sp modelId="{ABF655B0-210C-4A34-8122-F5BA522782A1}">
      <dsp:nvSpPr>
        <dsp:cNvPr id="0" name=""/>
        <dsp:cNvSpPr/>
      </dsp:nvSpPr>
      <dsp:spPr>
        <a:xfrm>
          <a:off x="0" y="1088136"/>
          <a:ext cx="10515600" cy="0"/>
        </a:xfrm>
        <a:prstGeom prst="line">
          <a:avLst/>
        </a:prstGeom>
        <a:solidFill>
          <a:schemeClr val="accent5">
            <a:hueOff val="-2252848"/>
            <a:satOff val="-5806"/>
            <a:lumOff val="-3922"/>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78AFE2-9A9F-4E51-8291-243FDB5D78B2}">
      <dsp:nvSpPr>
        <dsp:cNvPr id="0" name=""/>
        <dsp:cNvSpPr/>
      </dsp:nvSpPr>
      <dsp:spPr>
        <a:xfrm>
          <a:off x="0" y="1088136"/>
          <a:ext cx="10515600" cy="1088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a:t>Q2. How could be the CCM applicable if it is applied in the health care system of India?</a:t>
          </a:r>
        </a:p>
      </dsp:txBody>
      <dsp:txXfrm>
        <a:off x="0" y="1088136"/>
        <a:ext cx="10515600" cy="1088136"/>
      </dsp:txXfrm>
    </dsp:sp>
    <dsp:sp modelId="{41BACB77-E3A4-425C-9C46-C445261AB08D}">
      <dsp:nvSpPr>
        <dsp:cNvPr id="0" name=""/>
        <dsp:cNvSpPr/>
      </dsp:nvSpPr>
      <dsp:spPr>
        <a:xfrm>
          <a:off x="0" y="2176272"/>
          <a:ext cx="10515600" cy="0"/>
        </a:xfrm>
        <a:prstGeom prst="line">
          <a:avLst/>
        </a:prstGeom>
        <a:solidFill>
          <a:schemeClr val="accent5">
            <a:hueOff val="-4505695"/>
            <a:satOff val="-11613"/>
            <a:lumOff val="-7843"/>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7E1304-9952-411B-830E-70B6ABB09938}">
      <dsp:nvSpPr>
        <dsp:cNvPr id="0" name=""/>
        <dsp:cNvSpPr/>
      </dsp:nvSpPr>
      <dsp:spPr>
        <a:xfrm>
          <a:off x="0" y="2176272"/>
          <a:ext cx="10515600" cy="1088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a:t>Q3. How the components of the CCM are featured in the inventions of the care of chronic care diseases?</a:t>
          </a:r>
        </a:p>
      </dsp:txBody>
      <dsp:txXfrm>
        <a:off x="0" y="2176272"/>
        <a:ext cx="10515600" cy="1088136"/>
      </dsp:txXfrm>
    </dsp:sp>
    <dsp:sp modelId="{755072CC-AD1E-4C0D-A146-224D7EBF73F7}">
      <dsp:nvSpPr>
        <dsp:cNvPr id="0" name=""/>
        <dsp:cNvSpPr/>
      </dsp:nvSpPr>
      <dsp:spPr>
        <a:xfrm>
          <a:off x="0" y="3264408"/>
          <a:ext cx="10515600" cy="0"/>
        </a:xfrm>
        <a:prstGeom prst="line">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E5B21D-1066-494F-8956-9266ED980C0B}">
      <dsp:nvSpPr>
        <dsp:cNvPr id="0" name=""/>
        <dsp:cNvSpPr/>
      </dsp:nvSpPr>
      <dsp:spPr>
        <a:xfrm>
          <a:off x="0" y="3264408"/>
          <a:ext cx="10515600" cy="1088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dirty="0"/>
            <a:t>Q4. How the components of the CCM in the care of the chronic care diseases are relatively affected with each other?</a:t>
          </a:r>
        </a:p>
      </dsp:txBody>
      <dsp:txXfrm>
        <a:off x="0" y="3264408"/>
        <a:ext cx="10515600" cy="108813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19-06-23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9</a:t>
            </a:fld>
            <a:endParaRPr lang="en-IN"/>
          </a:p>
        </p:txBody>
      </p:sp>
    </p:spTree>
    <p:extLst>
      <p:ext uri="{BB962C8B-B14F-4D97-AF65-F5344CB8AC3E}">
        <p14:creationId xmlns:p14="http://schemas.microsoft.com/office/powerpoint/2010/main" val="1163005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10</a:t>
            </a:fld>
            <a:endParaRPr lang="en-IN"/>
          </a:p>
        </p:txBody>
      </p:sp>
    </p:spTree>
    <p:extLst>
      <p:ext uri="{BB962C8B-B14F-4D97-AF65-F5344CB8AC3E}">
        <p14:creationId xmlns:p14="http://schemas.microsoft.com/office/powerpoint/2010/main" val="1213434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12</a:t>
            </a:fld>
            <a:endParaRPr lang="en-IN"/>
          </a:p>
        </p:txBody>
      </p:sp>
    </p:spTree>
    <p:extLst>
      <p:ext uri="{BB962C8B-B14F-4D97-AF65-F5344CB8AC3E}">
        <p14:creationId xmlns:p14="http://schemas.microsoft.com/office/powerpoint/2010/main" val="2228779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14</a:t>
            </a:fld>
            <a:endParaRPr lang="en-IN"/>
          </a:p>
        </p:txBody>
      </p:sp>
    </p:spTree>
    <p:extLst>
      <p:ext uri="{BB962C8B-B14F-4D97-AF65-F5344CB8AC3E}">
        <p14:creationId xmlns:p14="http://schemas.microsoft.com/office/powerpoint/2010/main" val="3185113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19-06-23</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19-06-23</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19-06-23</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19-06-23</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19-06-23</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19-06-23</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19-06-23</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19-06-23</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19-06-23</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19-06-23</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19-06-23</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19-06-23</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838200" y="1974796"/>
            <a:ext cx="10515600" cy="2387600"/>
          </a:xfrm>
        </p:spPr>
        <p:txBody>
          <a:bodyPr>
            <a:normAutofit fontScale="90000"/>
          </a:bodyPr>
          <a:lstStyle/>
          <a:p>
            <a:pPr>
              <a:lnSpc>
                <a:spcPct val="200000"/>
              </a:lnSpc>
              <a:spcAft>
                <a:spcPts val="800"/>
              </a:spcAft>
            </a:pPr>
            <a:r>
              <a:rPr lang="en-IN" sz="1800" b="1" dirty="0">
                <a:effectLst/>
                <a:latin typeface="Times New Roman" panose="02020603050405020304" pitchFamily="18" charset="0"/>
                <a:ea typeface="Times New Roman" panose="02020603050405020304" pitchFamily="18" charset="0"/>
              </a:rPr>
              <a:t> </a:t>
            </a:r>
            <a:br>
              <a:rPr lang="en-IN" sz="1800" dirty="0">
                <a:effectLst/>
                <a:latin typeface="Calibri" panose="020F0502020204030204" pitchFamily="34" charset="0"/>
                <a:ea typeface="Calibri" panose="020F0502020204030204" pitchFamily="34" charset="0"/>
              </a:rPr>
            </a:br>
            <a:r>
              <a:rPr lang="en-IN" sz="3100" b="1" dirty="0">
                <a:effectLst/>
                <a:latin typeface="Times New Roman" panose="02020603050405020304" pitchFamily="18" charset="0"/>
                <a:ea typeface="Times New Roman" panose="02020603050405020304" pitchFamily="18" charset="0"/>
                <a:cs typeface="Times New Roman" panose="02020603050405020304" pitchFamily="18" charset="0"/>
              </a:rPr>
              <a:t>Topic –</a:t>
            </a:r>
            <a:br>
              <a:rPr lang="en-IN" sz="3100" b="1"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3100" b="1" dirty="0">
                <a:effectLst/>
                <a:latin typeface="Times New Roman" panose="02020603050405020304" pitchFamily="18" charset="0"/>
                <a:ea typeface="Times New Roman" panose="02020603050405020304" pitchFamily="18" charset="0"/>
                <a:cs typeface="Times New Roman" panose="02020603050405020304" pitchFamily="18" charset="0"/>
              </a:rPr>
              <a:t>Implementation  of Chronic Care Management in the healthcare system of India:  A Narrative Review</a:t>
            </a:r>
            <a:br>
              <a:rPr lang="en-IN" sz="3100" b="1" dirty="0">
                <a:effectLst/>
                <a:latin typeface="Times New Roman" panose="02020603050405020304" pitchFamily="18" charset="0"/>
                <a:ea typeface="Calibri" panose="020F0502020204030204" pitchFamily="34" charset="0"/>
                <a:cs typeface="Times New Roman" panose="02020603050405020304" pitchFamily="18" charset="0"/>
              </a:rPr>
            </a:br>
            <a:r>
              <a:rPr lang="en-IN" sz="4900" dirty="0">
                <a:latin typeface="Times New Roman" panose="02020603050405020304" pitchFamily="18" charset="0"/>
                <a:cs typeface="Times New Roman" panose="02020603050405020304" pitchFamily="18" charset="0"/>
              </a:rPr>
              <a:t>Doctor Alliance </a:t>
            </a:r>
            <a:endParaRPr lang="en-IN" sz="27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1714005" y="4661694"/>
            <a:ext cx="9144000" cy="1655762"/>
          </a:xfrm>
        </p:spPr>
        <p:txBody>
          <a:bodyPr/>
          <a:lstStyle/>
          <a:p>
            <a:r>
              <a:rPr lang="en-IN" dirty="0"/>
              <a:t>Presented by- Dr </a:t>
            </a:r>
            <a:r>
              <a:rPr lang="en-IN" dirty="0" err="1"/>
              <a:t>Shubhi</a:t>
            </a:r>
            <a:r>
              <a:rPr lang="en-IN" dirty="0"/>
              <a:t> Gupta ,PG/106/23</a:t>
            </a:r>
          </a:p>
          <a:p>
            <a:r>
              <a:rPr lang="en-IN" dirty="0"/>
              <a:t>Faculty Mentor- Dr </a:t>
            </a:r>
            <a:r>
              <a:rPr lang="en-IN" dirty="0" err="1"/>
              <a:t>Sumant</a:t>
            </a:r>
            <a:r>
              <a:rPr lang="en-IN" dirty="0"/>
              <a:t> Swain</a:t>
            </a:r>
          </a:p>
          <a:p>
            <a:r>
              <a:rPr lang="en-IN" dirty="0"/>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1028" name="Picture 4" descr="Doctor Alliance | LinkedIn">
            <a:extLst>
              <a:ext uri="{FF2B5EF4-FFF2-40B4-BE49-F238E27FC236}">
                <a16:creationId xmlns:a16="http://schemas.microsoft.com/office/drawing/2014/main" id="{3143FAAE-F455-3C64-C83B-4E898167EC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36530" y="124651"/>
            <a:ext cx="1955470" cy="15796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4445405" y="-280106"/>
            <a:ext cx="10515600" cy="1325563"/>
          </a:xfrm>
        </p:spPr>
        <p:txBody>
          <a:bodyPr>
            <a:normAutofit/>
          </a:bodyPr>
          <a:lstStyle/>
          <a:p>
            <a:r>
              <a:rPr lang="en-IN" sz="5400" b="1" dirty="0"/>
              <a:t>Results </a:t>
            </a:r>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a:xfrm>
            <a:off x="8610600" y="6356350"/>
            <a:ext cx="2743200" cy="365125"/>
          </a:xfrm>
        </p:spPr>
        <p:txBody>
          <a:bodyPr>
            <a:normAutofit/>
          </a:bodyPr>
          <a:lstStyle/>
          <a:p>
            <a:pPr>
              <a:spcAft>
                <a:spcPts val="600"/>
              </a:spcAft>
            </a:pPr>
            <a:fld id="{26AD20E6-394B-4DF0-96A5-9647FF39C943}" type="slidenum">
              <a:rPr lang="en-IN" smtClean="0"/>
              <a:pPr>
                <a:spcAft>
                  <a:spcPts val="600"/>
                </a:spcAft>
              </a:pPr>
              <a:t>10</a:t>
            </a:fld>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7942" y="-57476"/>
            <a:ext cx="1611375" cy="758473"/>
          </a:xfrm>
          <a:prstGeom prst="rect">
            <a:avLst/>
          </a:prstGeom>
        </p:spPr>
      </p:pic>
      <p:pic>
        <p:nvPicPr>
          <p:cNvPr id="3" name="image24.jpeg">
            <a:extLst>
              <a:ext uri="{FF2B5EF4-FFF2-40B4-BE49-F238E27FC236}">
                <a16:creationId xmlns:a16="http://schemas.microsoft.com/office/drawing/2014/main" id="{95181099-EE0A-0D75-8D84-C99A5F995D20}"/>
              </a:ext>
            </a:extLst>
          </p:cNvPr>
          <p:cNvPicPr>
            <a:picLocks noGrp="1" noChangeAspect="1"/>
          </p:cNvPicPr>
          <p:nvPr>
            <p:ph idx="1"/>
          </p:nvPr>
        </p:nvPicPr>
        <p:blipFill>
          <a:blip r:embed="rId4" cstate="print"/>
          <a:stretch>
            <a:fillRect/>
          </a:stretch>
        </p:blipFill>
        <p:spPr>
          <a:xfrm>
            <a:off x="157942" y="884087"/>
            <a:ext cx="5121602" cy="2347511"/>
          </a:xfrm>
          <a:prstGeom prst="rect">
            <a:avLst/>
          </a:prstGeom>
        </p:spPr>
      </p:pic>
      <p:sp>
        <p:nvSpPr>
          <p:cNvPr id="8" name="TextBox 7">
            <a:extLst>
              <a:ext uri="{FF2B5EF4-FFF2-40B4-BE49-F238E27FC236}">
                <a16:creationId xmlns:a16="http://schemas.microsoft.com/office/drawing/2014/main" id="{D1383B11-DF7A-57AE-86EF-A0AC34646BD2}"/>
              </a:ext>
            </a:extLst>
          </p:cNvPr>
          <p:cNvSpPr txBox="1"/>
          <p:nvPr/>
        </p:nvSpPr>
        <p:spPr>
          <a:xfrm>
            <a:off x="-89506" y="3304596"/>
            <a:ext cx="4783016" cy="261610"/>
          </a:xfrm>
          <a:prstGeom prst="rect">
            <a:avLst/>
          </a:prstGeom>
          <a:noFill/>
        </p:spPr>
        <p:txBody>
          <a:bodyPr wrap="square">
            <a:spAutoFit/>
          </a:bodyPr>
          <a:lstStyle/>
          <a:p>
            <a:pPr marL="1887220" algn="just">
              <a:spcBef>
                <a:spcPts val="560"/>
              </a:spcBef>
              <a:spcAft>
                <a:spcPts val="0"/>
              </a:spcAft>
            </a:pPr>
            <a:r>
              <a:rPr lang="en-US" sz="1100" b="1" dirty="0">
                <a:effectLst/>
                <a:latin typeface="Times New Roman" panose="02020603050405020304" pitchFamily="18" charset="0"/>
                <a:ea typeface="Times New Roman" panose="02020603050405020304" pitchFamily="18" charset="0"/>
              </a:rPr>
              <a:t>Figure</a:t>
            </a:r>
            <a:r>
              <a:rPr lang="en-US" sz="1100" b="1" spc="-20" dirty="0">
                <a:effectLst/>
                <a:latin typeface="Times New Roman" panose="02020603050405020304" pitchFamily="18" charset="0"/>
                <a:ea typeface="Times New Roman" panose="02020603050405020304" pitchFamily="18" charset="0"/>
              </a:rPr>
              <a:t> </a:t>
            </a:r>
            <a:r>
              <a:rPr lang="en-US" sz="1100" b="1" dirty="0">
                <a:effectLst/>
                <a:latin typeface="Times New Roman" panose="02020603050405020304" pitchFamily="18" charset="0"/>
                <a:ea typeface="Times New Roman" panose="02020603050405020304" pitchFamily="18" charset="0"/>
              </a:rPr>
              <a:t>1:</a:t>
            </a:r>
            <a:r>
              <a:rPr lang="en-US" sz="1100" b="1" spc="-10" dirty="0">
                <a:effectLst/>
                <a:latin typeface="Times New Roman" panose="02020603050405020304" pitchFamily="18" charset="0"/>
                <a:ea typeface="Times New Roman" panose="02020603050405020304" pitchFamily="18" charset="0"/>
              </a:rPr>
              <a:t> </a:t>
            </a:r>
            <a:r>
              <a:rPr lang="en-US" sz="1100" b="1" dirty="0">
                <a:effectLst/>
                <a:latin typeface="Times New Roman" panose="02020603050405020304" pitchFamily="18" charset="0"/>
                <a:ea typeface="Times New Roman" panose="02020603050405020304" pitchFamily="18" charset="0"/>
              </a:rPr>
              <a:t>Chronic</a:t>
            </a:r>
            <a:r>
              <a:rPr lang="en-US" sz="1100" b="1" spc="-15" dirty="0">
                <a:effectLst/>
                <a:latin typeface="Times New Roman" panose="02020603050405020304" pitchFamily="18" charset="0"/>
                <a:ea typeface="Times New Roman" panose="02020603050405020304" pitchFamily="18" charset="0"/>
              </a:rPr>
              <a:t> </a:t>
            </a:r>
            <a:r>
              <a:rPr lang="en-US" sz="1100" b="1" dirty="0">
                <a:effectLst/>
                <a:latin typeface="Times New Roman" panose="02020603050405020304" pitchFamily="18" charset="0"/>
                <a:ea typeface="Times New Roman" panose="02020603050405020304" pitchFamily="18" charset="0"/>
              </a:rPr>
              <a:t>diseases</a:t>
            </a:r>
            <a:r>
              <a:rPr lang="en-US" sz="1100" b="1" spc="-5" dirty="0">
                <a:effectLst/>
                <a:latin typeface="Times New Roman" panose="02020603050405020304" pitchFamily="18" charset="0"/>
                <a:ea typeface="Times New Roman" panose="02020603050405020304" pitchFamily="18" charset="0"/>
              </a:rPr>
              <a:t> </a:t>
            </a:r>
            <a:r>
              <a:rPr lang="en-US" sz="1100" b="1" dirty="0">
                <a:effectLst/>
                <a:latin typeface="Times New Roman" panose="02020603050405020304" pitchFamily="18" charset="0"/>
                <a:ea typeface="Times New Roman" panose="02020603050405020304" pitchFamily="18" charset="0"/>
              </a:rPr>
              <a:t>in</a:t>
            </a:r>
            <a:r>
              <a:rPr lang="en-US" sz="1100" b="1" spc="-5" dirty="0">
                <a:effectLst/>
                <a:latin typeface="Times New Roman" panose="02020603050405020304" pitchFamily="18" charset="0"/>
                <a:ea typeface="Times New Roman" panose="02020603050405020304" pitchFamily="18" charset="0"/>
              </a:rPr>
              <a:t> </a:t>
            </a:r>
            <a:r>
              <a:rPr lang="en-US" sz="1100" b="1" dirty="0">
                <a:effectLst/>
                <a:latin typeface="Times New Roman" panose="02020603050405020304" pitchFamily="18" charset="0"/>
                <a:ea typeface="Times New Roman" panose="02020603050405020304" pitchFamily="18" charset="0"/>
              </a:rPr>
              <a:t>India</a:t>
            </a:r>
            <a:endParaRPr lang="en-IN" sz="1100" dirty="0">
              <a:effectLst/>
              <a:latin typeface="Times New Roman" panose="02020603050405020304" pitchFamily="18" charset="0"/>
              <a:ea typeface="Times New Roman" panose="02020603050405020304" pitchFamily="18" charset="0"/>
            </a:endParaRPr>
          </a:p>
        </p:txBody>
      </p:sp>
      <p:pic>
        <p:nvPicPr>
          <p:cNvPr id="9" name="image29.jpeg">
            <a:extLst>
              <a:ext uri="{FF2B5EF4-FFF2-40B4-BE49-F238E27FC236}">
                <a16:creationId xmlns:a16="http://schemas.microsoft.com/office/drawing/2014/main" id="{9C09F827-63BF-E35A-13CB-959655EAC9DB}"/>
              </a:ext>
            </a:extLst>
          </p:cNvPr>
          <p:cNvPicPr>
            <a:picLocks noChangeAspect="1"/>
          </p:cNvPicPr>
          <p:nvPr/>
        </p:nvPicPr>
        <p:blipFill>
          <a:blip r:embed="rId5" cstate="print"/>
          <a:stretch>
            <a:fillRect/>
          </a:stretch>
        </p:blipFill>
        <p:spPr>
          <a:xfrm>
            <a:off x="710733" y="3902736"/>
            <a:ext cx="3820160" cy="1855470"/>
          </a:xfrm>
          <a:prstGeom prst="rect">
            <a:avLst/>
          </a:prstGeom>
        </p:spPr>
      </p:pic>
      <p:sp>
        <p:nvSpPr>
          <p:cNvPr id="11" name="TextBox 10">
            <a:extLst>
              <a:ext uri="{FF2B5EF4-FFF2-40B4-BE49-F238E27FC236}">
                <a16:creationId xmlns:a16="http://schemas.microsoft.com/office/drawing/2014/main" id="{4D504A48-0246-9588-8AC6-18B25F2E8B15}"/>
              </a:ext>
            </a:extLst>
          </p:cNvPr>
          <p:cNvSpPr txBox="1"/>
          <p:nvPr/>
        </p:nvSpPr>
        <p:spPr>
          <a:xfrm>
            <a:off x="-2907323" y="5892485"/>
            <a:ext cx="11517923" cy="276999"/>
          </a:xfrm>
          <a:prstGeom prst="rect">
            <a:avLst/>
          </a:prstGeom>
          <a:noFill/>
        </p:spPr>
        <p:txBody>
          <a:bodyPr wrap="square">
            <a:spAutoFit/>
          </a:bodyPr>
          <a:lstStyle/>
          <a:p>
            <a:pPr marL="349885" marR="351155" algn="ctr">
              <a:spcBef>
                <a:spcPts val="570"/>
              </a:spcBef>
              <a:spcAft>
                <a:spcPts val="0"/>
              </a:spcAft>
            </a:pPr>
            <a:r>
              <a:rPr lang="en-US" sz="1200" b="1" dirty="0">
                <a:effectLst/>
                <a:latin typeface="Times New Roman" panose="02020603050405020304" pitchFamily="18" charset="0"/>
                <a:ea typeface="Times New Roman" panose="02020603050405020304" pitchFamily="18" charset="0"/>
              </a:rPr>
              <a:t>Figure</a:t>
            </a:r>
            <a:r>
              <a:rPr lang="en-US" sz="1200" b="1" spc="-25" dirty="0">
                <a:effectLst/>
                <a:latin typeface="Times New Roman" panose="02020603050405020304" pitchFamily="18" charset="0"/>
                <a:ea typeface="Times New Roman" panose="02020603050405020304" pitchFamily="18" charset="0"/>
              </a:rPr>
              <a:t> </a:t>
            </a:r>
            <a:r>
              <a:rPr lang="en-US" sz="1200" b="1" spc="-25" dirty="0">
                <a:latin typeface="Times New Roman" panose="02020603050405020304" pitchFamily="18" charset="0"/>
                <a:ea typeface="Times New Roman" panose="02020603050405020304" pitchFamily="18" charset="0"/>
              </a:rPr>
              <a:t>2</a:t>
            </a:r>
            <a:r>
              <a:rPr lang="en-US" sz="1200" b="1" dirty="0">
                <a:effectLst/>
                <a:latin typeface="Times New Roman" panose="02020603050405020304" pitchFamily="18" charset="0"/>
                <a:ea typeface="Times New Roman" panose="02020603050405020304" pitchFamily="18" charset="0"/>
              </a:rPr>
              <a:t>:</a:t>
            </a:r>
            <a:r>
              <a:rPr lang="en-US" sz="1200" b="1" spc="-15" dirty="0">
                <a:effectLst/>
                <a:latin typeface="Times New Roman" panose="02020603050405020304" pitchFamily="18" charset="0"/>
                <a:ea typeface="Times New Roman" panose="02020603050405020304" pitchFamily="18" charset="0"/>
              </a:rPr>
              <a:t> </a:t>
            </a:r>
            <a:r>
              <a:rPr lang="en-US" sz="1200" b="1" dirty="0">
                <a:effectLst/>
                <a:latin typeface="Times New Roman" panose="02020603050405020304" pitchFamily="18" charset="0"/>
                <a:ea typeface="Times New Roman" panose="02020603050405020304" pitchFamily="18" charset="0"/>
              </a:rPr>
              <a:t>CHE</a:t>
            </a:r>
            <a:r>
              <a:rPr lang="en-US" sz="1200" b="1" spc="-10" dirty="0">
                <a:effectLst/>
                <a:latin typeface="Times New Roman" panose="02020603050405020304" pitchFamily="18" charset="0"/>
                <a:ea typeface="Times New Roman" panose="02020603050405020304" pitchFamily="18" charset="0"/>
              </a:rPr>
              <a:t> </a:t>
            </a:r>
            <a:r>
              <a:rPr lang="en-US" sz="1200" b="1" dirty="0">
                <a:effectLst/>
                <a:latin typeface="Times New Roman" panose="02020603050405020304" pitchFamily="18" charset="0"/>
                <a:ea typeface="Times New Roman" panose="02020603050405020304" pitchFamily="18" charset="0"/>
              </a:rPr>
              <a:t>comparison</a:t>
            </a:r>
            <a:r>
              <a:rPr lang="en-US" sz="1200" b="1" spc="-10" dirty="0">
                <a:effectLst/>
                <a:latin typeface="Times New Roman" panose="02020603050405020304" pitchFamily="18" charset="0"/>
                <a:ea typeface="Times New Roman" panose="02020603050405020304" pitchFamily="18" charset="0"/>
              </a:rPr>
              <a:t> </a:t>
            </a:r>
            <a:r>
              <a:rPr lang="en-US" sz="1200" b="1" dirty="0">
                <a:effectLst/>
                <a:latin typeface="Times New Roman" panose="02020603050405020304" pitchFamily="18" charset="0"/>
                <a:ea typeface="Times New Roman" panose="02020603050405020304" pitchFamily="18" charset="0"/>
              </a:rPr>
              <a:t>between</a:t>
            </a:r>
            <a:r>
              <a:rPr lang="en-US" sz="1200" b="1" spc="-5" dirty="0">
                <a:effectLst/>
                <a:latin typeface="Times New Roman" panose="02020603050405020304" pitchFamily="18" charset="0"/>
                <a:ea typeface="Times New Roman" panose="02020603050405020304" pitchFamily="18" charset="0"/>
              </a:rPr>
              <a:t> </a:t>
            </a:r>
            <a:r>
              <a:rPr lang="en-US" sz="1200" b="1" dirty="0">
                <a:effectLst/>
                <a:latin typeface="Times New Roman" panose="02020603050405020304" pitchFamily="18" charset="0"/>
                <a:ea typeface="Times New Roman" panose="02020603050405020304" pitchFamily="18" charset="0"/>
              </a:rPr>
              <a:t>households</a:t>
            </a:r>
            <a:r>
              <a:rPr lang="en-US" sz="1200" b="1" spc="-10" dirty="0">
                <a:effectLst/>
                <a:latin typeface="Times New Roman" panose="02020603050405020304" pitchFamily="18" charset="0"/>
                <a:ea typeface="Times New Roman" panose="02020603050405020304" pitchFamily="18" charset="0"/>
              </a:rPr>
              <a:t> </a:t>
            </a:r>
            <a:r>
              <a:rPr lang="en-US" sz="1200" b="1" dirty="0">
                <a:effectLst/>
                <a:latin typeface="Times New Roman" panose="02020603050405020304" pitchFamily="18" charset="0"/>
                <a:ea typeface="Times New Roman" panose="02020603050405020304" pitchFamily="18" charset="0"/>
              </a:rPr>
              <a:t>with</a:t>
            </a:r>
            <a:r>
              <a:rPr lang="en-US" sz="1200" b="1" spc="-5" dirty="0">
                <a:effectLst/>
                <a:latin typeface="Times New Roman" panose="02020603050405020304" pitchFamily="18" charset="0"/>
                <a:ea typeface="Times New Roman" panose="02020603050405020304" pitchFamily="18" charset="0"/>
              </a:rPr>
              <a:t> </a:t>
            </a:r>
            <a:r>
              <a:rPr lang="en-US" sz="1200" b="1" dirty="0">
                <a:effectLst/>
                <a:latin typeface="Times New Roman" panose="02020603050405020304" pitchFamily="18" charset="0"/>
                <a:ea typeface="Times New Roman" panose="02020603050405020304" pitchFamily="18" charset="0"/>
              </a:rPr>
              <a:t>and</a:t>
            </a:r>
            <a:r>
              <a:rPr lang="en-US" sz="1200" b="1" spc="-10" dirty="0">
                <a:effectLst/>
                <a:latin typeface="Times New Roman" panose="02020603050405020304" pitchFamily="18" charset="0"/>
                <a:ea typeface="Times New Roman" panose="02020603050405020304" pitchFamily="18" charset="0"/>
              </a:rPr>
              <a:t> </a:t>
            </a:r>
            <a:r>
              <a:rPr lang="en-US" sz="1200" b="1" dirty="0">
                <a:effectLst/>
                <a:latin typeface="Times New Roman" panose="02020603050405020304" pitchFamily="18" charset="0"/>
                <a:ea typeface="Times New Roman" panose="02020603050405020304" pitchFamily="18" charset="0"/>
              </a:rPr>
              <a:t>without</a:t>
            </a:r>
            <a:r>
              <a:rPr lang="en-US" sz="1200" b="1" spc="-15" dirty="0">
                <a:effectLst/>
                <a:latin typeface="Times New Roman" panose="02020603050405020304" pitchFamily="18" charset="0"/>
                <a:ea typeface="Times New Roman" panose="02020603050405020304" pitchFamily="18" charset="0"/>
              </a:rPr>
              <a:t> </a:t>
            </a:r>
            <a:r>
              <a:rPr lang="en-US" sz="1200" b="1" dirty="0">
                <a:effectLst/>
                <a:latin typeface="Times New Roman" panose="02020603050405020304" pitchFamily="18" charset="0"/>
                <a:ea typeface="Times New Roman" panose="02020603050405020304" pitchFamily="18" charset="0"/>
              </a:rPr>
              <a:t>chronic</a:t>
            </a:r>
            <a:r>
              <a:rPr lang="en-US" sz="1200" b="1" spc="-20" dirty="0">
                <a:effectLst/>
                <a:latin typeface="Times New Roman" panose="02020603050405020304" pitchFamily="18" charset="0"/>
                <a:ea typeface="Times New Roman" panose="02020603050405020304" pitchFamily="18" charset="0"/>
              </a:rPr>
              <a:t> </a:t>
            </a:r>
            <a:r>
              <a:rPr lang="en-US" sz="1200" b="1" dirty="0">
                <a:effectLst/>
                <a:latin typeface="Times New Roman" panose="02020603050405020304" pitchFamily="18" charset="0"/>
                <a:ea typeface="Times New Roman" panose="02020603050405020304" pitchFamily="18" charset="0"/>
              </a:rPr>
              <a:t>illnesses</a:t>
            </a:r>
            <a:endParaRPr lang="en-IN" sz="1200" dirty="0">
              <a:effectLst/>
              <a:latin typeface="Times New Roman" panose="02020603050405020304" pitchFamily="18" charset="0"/>
              <a:ea typeface="Times New Roman" panose="02020603050405020304" pitchFamily="18" charset="0"/>
            </a:endParaRPr>
          </a:p>
        </p:txBody>
      </p:sp>
      <p:sp>
        <p:nvSpPr>
          <p:cNvPr id="13" name="Rectangle 4">
            <a:extLst>
              <a:ext uri="{FF2B5EF4-FFF2-40B4-BE49-F238E27FC236}">
                <a16:creationId xmlns:a16="http://schemas.microsoft.com/office/drawing/2014/main" id="{733C12ED-CD86-AD45-50D2-B1EF38684BAB}"/>
              </a:ext>
            </a:extLst>
          </p:cNvPr>
          <p:cNvSpPr>
            <a:spLocks noChangeArrowheads="1"/>
          </p:cNvSpPr>
          <p:nvPr/>
        </p:nvSpPr>
        <p:spPr bwMode="auto">
          <a:xfrm>
            <a:off x="6472757" y="2741882"/>
            <a:ext cx="2498115" cy="1746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4" name="Rectangle 3">
            <a:extLst>
              <a:ext uri="{FF2B5EF4-FFF2-40B4-BE49-F238E27FC236}">
                <a16:creationId xmlns:a16="http://schemas.microsoft.com/office/drawing/2014/main" id="{767E320E-E7FE-E9EF-A628-D75835A29F97}"/>
              </a:ext>
            </a:extLst>
          </p:cNvPr>
          <p:cNvSpPr>
            <a:spLocks noChangeArrowheads="1"/>
          </p:cNvSpPr>
          <p:nvPr/>
        </p:nvSpPr>
        <p:spPr bwMode="auto">
          <a:xfrm>
            <a:off x="6472757" y="4047422"/>
            <a:ext cx="2498115" cy="1746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5" name="Rectangle 2">
            <a:extLst>
              <a:ext uri="{FF2B5EF4-FFF2-40B4-BE49-F238E27FC236}">
                <a16:creationId xmlns:a16="http://schemas.microsoft.com/office/drawing/2014/main" id="{A77DF4F7-F04C-96E6-81D7-D8C1F948137C}"/>
              </a:ext>
            </a:extLst>
          </p:cNvPr>
          <p:cNvSpPr>
            <a:spLocks noChangeArrowheads="1"/>
          </p:cNvSpPr>
          <p:nvPr/>
        </p:nvSpPr>
        <p:spPr bwMode="auto">
          <a:xfrm>
            <a:off x="6472757" y="3268932"/>
            <a:ext cx="2498115" cy="1746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6" name="Rectangle 1">
            <a:extLst>
              <a:ext uri="{FF2B5EF4-FFF2-40B4-BE49-F238E27FC236}">
                <a16:creationId xmlns:a16="http://schemas.microsoft.com/office/drawing/2014/main" id="{1FE792F2-7738-2FD0-EE36-7DBD5B7F838B}"/>
              </a:ext>
            </a:extLst>
          </p:cNvPr>
          <p:cNvSpPr>
            <a:spLocks noChangeArrowheads="1"/>
          </p:cNvSpPr>
          <p:nvPr/>
        </p:nvSpPr>
        <p:spPr bwMode="auto">
          <a:xfrm>
            <a:off x="4761316" y="3532457"/>
            <a:ext cx="1258394" cy="1746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7" name="Rectangle 5">
            <a:extLst>
              <a:ext uri="{FF2B5EF4-FFF2-40B4-BE49-F238E27FC236}">
                <a16:creationId xmlns:a16="http://schemas.microsoft.com/office/drawing/2014/main" id="{083181EE-2521-1478-ECEA-6BE12837FBF1}"/>
              </a:ext>
            </a:extLst>
          </p:cNvPr>
          <p:cNvSpPr>
            <a:spLocks noChangeArrowheads="1"/>
          </p:cNvSpPr>
          <p:nvPr/>
        </p:nvSpPr>
        <p:spPr bwMode="auto">
          <a:xfrm>
            <a:off x="9180095" y="1671907"/>
            <a:ext cx="512160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N"/>
          </a:p>
        </p:txBody>
      </p:sp>
      <p:sp>
        <p:nvSpPr>
          <p:cNvPr id="18" name="Rectangle 6">
            <a:extLst>
              <a:ext uri="{FF2B5EF4-FFF2-40B4-BE49-F238E27FC236}">
                <a16:creationId xmlns:a16="http://schemas.microsoft.com/office/drawing/2014/main" id="{B1C4B13C-4692-BBF6-24F7-7E55FEDC4B4C}"/>
              </a:ext>
            </a:extLst>
          </p:cNvPr>
          <p:cNvSpPr>
            <a:spLocks noChangeArrowheads="1"/>
          </p:cNvSpPr>
          <p:nvPr/>
        </p:nvSpPr>
        <p:spPr bwMode="auto">
          <a:xfrm>
            <a:off x="5335681" y="1170500"/>
            <a:ext cx="6698377"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beneficial “chronic diseases and injuries such as cardiovascular disease, psychiatric disorders, diabetes, and cancer” are the leading causes of “death and disability in India, and the burden of these diseases is expected to increase significantly” over the next 25 years</a:t>
            </a:r>
            <a:endParaRPr kumimoji="0" lang="en-US" alt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23AFD5F-B1BD-A5FC-551C-B44D4752113C}"/>
              </a:ext>
            </a:extLst>
          </p:cNvPr>
          <p:cNvSpPr txBox="1"/>
          <p:nvPr/>
        </p:nvSpPr>
        <p:spPr>
          <a:xfrm>
            <a:off x="5139299" y="4072563"/>
            <a:ext cx="6942602" cy="1413207"/>
          </a:xfrm>
          <a:prstGeom prst="rect">
            <a:avLst/>
          </a:prstGeom>
          <a:noFill/>
        </p:spPr>
        <p:txBody>
          <a:bodyPr wrap="square">
            <a:spAutoFit/>
          </a:bodyPr>
          <a:lstStyle/>
          <a:p>
            <a:pPr marL="374650" marR="89535" indent="-285750">
              <a:spcBef>
                <a:spcPts val="695"/>
              </a:spcBef>
              <a:spcAft>
                <a:spcPts val="0"/>
              </a:spcAft>
              <a:buFont typeface="Arial" panose="020B0604020202020204" pitchFamily="34" charset="0"/>
              <a:buChar char="•"/>
            </a:pPr>
            <a:r>
              <a:rPr lang="en-US" sz="1600" b="1" dirty="0">
                <a:effectLst/>
                <a:latin typeface="Times New Roman" panose="02020603050405020304" pitchFamily="18" charset="0"/>
                <a:ea typeface="Times New Roman" panose="02020603050405020304" pitchFamily="18" charset="0"/>
              </a:rPr>
              <a:t>It has already been established that only 48 homes overall suffered CHE. Out of these, 41</a:t>
            </a:r>
            <a:r>
              <a:rPr lang="en-US" sz="1600" b="1" spc="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households (or 85.42% of the households experiencing CHE) have one or more members with a</a:t>
            </a:r>
            <a:r>
              <a:rPr lang="en-US" sz="1600" b="1" spc="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chronic illness.</a:t>
            </a:r>
            <a:endParaRPr lang="en-US" sz="1600" b="1" spc="5" dirty="0">
              <a:effectLst/>
              <a:latin typeface="Times New Roman" panose="02020603050405020304" pitchFamily="18" charset="0"/>
              <a:ea typeface="Times New Roman" panose="02020603050405020304" pitchFamily="18" charset="0"/>
            </a:endParaRPr>
          </a:p>
          <a:p>
            <a:pPr marL="374650" marR="89535" indent="-285750">
              <a:spcBef>
                <a:spcPts val="695"/>
              </a:spcBef>
              <a:spcAft>
                <a:spcPts val="0"/>
              </a:spcAft>
              <a:buFont typeface="Arial" panose="020B0604020202020204" pitchFamily="34" charset="0"/>
              <a:buChar char="•"/>
            </a:pPr>
            <a:r>
              <a:rPr lang="en-US" sz="1600" b="1" dirty="0">
                <a:effectLst/>
                <a:latin typeface="Times New Roman" panose="02020603050405020304" pitchFamily="18" charset="0"/>
                <a:ea typeface="Times New Roman" panose="02020603050405020304" pitchFamily="18" charset="0"/>
              </a:rPr>
              <a:t>It was discovered that Diabetes Mellitus and Hypertension</a:t>
            </a:r>
            <a:r>
              <a:rPr lang="en-US" sz="1600" b="1" spc="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(70%)</a:t>
            </a:r>
            <a:r>
              <a:rPr lang="en-US" sz="1600" b="1" spc="-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were</a:t>
            </a:r>
            <a:r>
              <a:rPr lang="en-US" sz="1600" b="1" spc="-1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the</a:t>
            </a:r>
            <a:r>
              <a:rPr lang="en-US" sz="1600" b="1" spc="-1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most</a:t>
            </a:r>
            <a:r>
              <a:rPr lang="en-US" sz="1600" b="1" spc="-1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prevalent</a:t>
            </a:r>
            <a:r>
              <a:rPr lang="en-US" sz="1600" b="1" spc="-1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chronic</a:t>
            </a:r>
            <a:r>
              <a:rPr lang="en-US" sz="1600" b="1" spc="-1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illnesses</a:t>
            </a:r>
            <a:r>
              <a:rPr lang="en-US" sz="1600" b="1" spc="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among CHE-affected</a:t>
            </a:r>
            <a:r>
              <a:rPr lang="en-US" sz="1600" b="1" spc="-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households.</a:t>
            </a:r>
            <a:endParaRPr lang="en-IN" sz="1600" b="1"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590553D3-AC04-A12B-8966-7A34E713B5B7}"/>
              </a:ext>
            </a:extLst>
          </p:cNvPr>
          <p:cNvSpPr txBox="1"/>
          <p:nvPr/>
        </p:nvSpPr>
        <p:spPr>
          <a:xfrm>
            <a:off x="8970872" y="5481919"/>
            <a:ext cx="8932984" cy="369332"/>
          </a:xfrm>
          <a:prstGeom prst="rect">
            <a:avLst/>
          </a:prstGeom>
          <a:noFill/>
        </p:spPr>
        <p:txBody>
          <a:bodyPr wrap="square">
            <a:spAutoFit/>
          </a:bodyPr>
          <a:lstStyle/>
          <a:p>
            <a:r>
              <a:rPr lang="en-US" sz="1800" dirty="0" err="1">
                <a:effectLst/>
                <a:latin typeface="Times New Roman" panose="02020603050405020304" pitchFamily="18" charset="0"/>
                <a:ea typeface="Times New Roman" panose="02020603050405020304" pitchFamily="18" charset="0"/>
              </a:rPr>
              <a:t>Longhini</a:t>
            </a:r>
            <a:r>
              <a:rPr lang="en-US" sz="1800" spc="5" dirty="0">
                <a:effectLst/>
                <a:latin typeface="Times New Roman" panose="02020603050405020304" pitchFamily="18" charset="0"/>
                <a:ea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rPr>
              <a:t>et</a:t>
            </a:r>
            <a:r>
              <a:rPr lang="en-US" sz="1800" i="1" spc="5" dirty="0">
                <a:effectLst/>
                <a:latin typeface="Times New Roman" panose="02020603050405020304" pitchFamily="18" charset="0"/>
                <a:ea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rPr>
              <a:t>al.</a:t>
            </a:r>
            <a:r>
              <a:rPr lang="en-US" sz="1800" i="1"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2022).</a:t>
            </a:r>
            <a:r>
              <a:rPr lang="en-US" sz="1800" spc="5" dirty="0">
                <a:effectLst/>
                <a:latin typeface="Times New Roman" panose="02020603050405020304" pitchFamily="18" charset="0"/>
                <a:ea typeface="Times New Roman" panose="02020603050405020304" pitchFamily="18" charset="0"/>
              </a:rPr>
              <a:t> </a:t>
            </a:r>
            <a:endParaRPr lang="en-IN" dirty="0"/>
          </a:p>
        </p:txBody>
      </p:sp>
    </p:spTree>
    <p:extLst>
      <p:ext uri="{BB962C8B-B14F-4D97-AF65-F5344CB8AC3E}">
        <p14:creationId xmlns:p14="http://schemas.microsoft.com/office/powerpoint/2010/main" val="1373306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6E0C1F7-BCBC-D885-F5CE-9B3F0A4FE5F3}"/>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70CB20B-3D69-ECDF-9A56-7451650D6EC7}"/>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10" name="image27.jpeg">
            <a:extLst>
              <a:ext uri="{FF2B5EF4-FFF2-40B4-BE49-F238E27FC236}">
                <a16:creationId xmlns:a16="http://schemas.microsoft.com/office/drawing/2014/main" id="{20474747-7140-3BD5-A0E9-20778801AF18}"/>
              </a:ext>
            </a:extLst>
          </p:cNvPr>
          <p:cNvPicPr>
            <a:picLocks noGrp="1" noChangeAspect="1"/>
          </p:cNvPicPr>
          <p:nvPr>
            <p:ph idx="4294967295"/>
          </p:nvPr>
        </p:nvPicPr>
        <p:blipFill>
          <a:blip r:embed="rId2" cstate="print"/>
          <a:stretch>
            <a:fillRect/>
          </a:stretch>
        </p:blipFill>
        <p:spPr>
          <a:xfrm>
            <a:off x="2689913" y="225167"/>
            <a:ext cx="5715000" cy="2990850"/>
          </a:xfrm>
          <a:prstGeom prst="rect">
            <a:avLst/>
          </a:prstGeom>
        </p:spPr>
      </p:pic>
      <p:sp>
        <p:nvSpPr>
          <p:cNvPr id="12" name="TextBox 11">
            <a:extLst>
              <a:ext uri="{FF2B5EF4-FFF2-40B4-BE49-F238E27FC236}">
                <a16:creationId xmlns:a16="http://schemas.microsoft.com/office/drawing/2014/main" id="{69C82555-4009-55A9-859E-C09864D7ED4F}"/>
              </a:ext>
            </a:extLst>
          </p:cNvPr>
          <p:cNvSpPr txBox="1"/>
          <p:nvPr/>
        </p:nvSpPr>
        <p:spPr>
          <a:xfrm>
            <a:off x="592015" y="3778311"/>
            <a:ext cx="11599985" cy="3118161"/>
          </a:xfrm>
          <a:prstGeom prst="rect">
            <a:avLst/>
          </a:prstGeom>
          <a:noFill/>
        </p:spPr>
        <p:txBody>
          <a:bodyPr wrap="square">
            <a:spAutoFit/>
          </a:bodyPr>
          <a:lstStyle/>
          <a:p>
            <a:pPr marL="374650" marR="83185" indent="-285750">
              <a:lnSpc>
                <a:spcPct val="150000"/>
              </a:lnSpc>
              <a:spcBef>
                <a:spcPts val="305"/>
              </a:spcBef>
              <a:spcAft>
                <a:spcPts val="0"/>
              </a:spcAft>
              <a:buFont typeface="Arial" panose="020B0604020202020204" pitchFamily="34" charset="0"/>
              <a:buChar char="•"/>
            </a:pPr>
            <a:r>
              <a:rPr lang="en-US" sz="1600" b="1" dirty="0">
                <a:latin typeface="Times New Roman" panose="02020603050405020304" pitchFamily="18" charset="0"/>
                <a:ea typeface="Times New Roman" panose="02020603050405020304" pitchFamily="18" charset="0"/>
              </a:rPr>
              <a:t>A</a:t>
            </a:r>
            <a:r>
              <a:rPr lang="en-US" sz="1600" b="1" dirty="0">
                <a:effectLst/>
                <a:latin typeface="Times New Roman" panose="02020603050405020304" pitchFamily="18" charset="0"/>
                <a:ea typeface="Times New Roman" panose="02020603050405020304" pitchFamily="18" charset="0"/>
              </a:rPr>
              <a:t>bout 21% of the elderly in India are reported” to keep at small one</a:t>
            </a:r>
            <a:r>
              <a:rPr lang="en-US" sz="1600" b="1" spc="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chronic</a:t>
            </a:r>
            <a:r>
              <a:rPr lang="en-US" sz="1600" b="1" spc="-7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disease.</a:t>
            </a:r>
            <a:r>
              <a:rPr lang="en-US" sz="1600" b="1" spc="-6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Seventeen</a:t>
            </a:r>
            <a:r>
              <a:rPr lang="en-US" sz="1600" b="1" spc="-4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percent</a:t>
            </a:r>
            <a:r>
              <a:rPr lang="en-US" sz="1600" b="1" spc="-7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of</a:t>
            </a:r>
            <a:r>
              <a:rPr lang="en-US" sz="1600" b="1" spc="-4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the</a:t>
            </a:r>
            <a:r>
              <a:rPr lang="en-US" sz="1600" b="1" spc="-5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elderly</a:t>
            </a:r>
            <a:r>
              <a:rPr lang="en-US" sz="1600" b="1" spc="-6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in</a:t>
            </a:r>
            <a:r>
              <a:rPr lang="en-US" sz="1600" b="1" spc="-4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rural</a:t>
            </a:r>
            <a:r>
              <a:rPr lang="en-US" sz="1600" b="1" spc="-7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areas</a:t>
            </a:r>
            <a:r>
              <a:rPr lang="en-US" sz="1600" b="1" spc="-5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and</a:t>
            </a:r>
            <a:r>
              <a:rPr lang="en-US" sz="1600" b="1" spc="-6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29</a:t>
            </a:r>
            <a:r>
              <a:rPr lang="en-US" sz="1600" b="1" spc="-4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percent</a:t>
            </a:r>
            <a:r>
              <a:rPr lang="en-US" sz="1600" b="1" spc="-4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in</a:t>
            </a:r>
            <a:r>
              <a:rPr lang="en-US" sz="1600" b="1" spc="-6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urban</a:t>
            </a:r>
            <a:r>
              <a:rPr lang="en-US" sz="1600" b="1" spc="-4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areas</a:t>
            </a:r>
            <a:r>
              <a:rPr lang="en-US" sz="1600" b="1" spc="-5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suffer</a:t>
            </a:r>
            <a:r>
              <a:rPr lang="en-US" sz="1600" b="1" spc="-28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from</a:t>
            </a:r>
            <a:r>
              <a:rPr lang="en-US" sz="1600" b="1" spc="-5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chronic</a:t>
            </a:r>
            <a:r>
              <a:rPr lang="en-US" sz="1600" b="1" spc="-5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diseases.</a:t>
            </a:r>
            <a:r>
              <a:rPr lang="en-US" sz="1600" b="1" spc="-45" dirty="0">
                <a:effectLst/>
                <a:latin typeface="Times New Roman" panose="02020603050405020304" pitchFamily="18" charset="0"/>
                <a:ea typeface="Times New Roman" panose="02020603050405020304" pitchFamily="18" charset="0"/>
              </a:rPr>
              <a:t> </a:t>
            </a:r>
          </a:p>
          <a:p>
            <a:pPr marL="374650" marR="83185" indent="-285750">
              <a:lnSpc>
                <a:spcPct val="150000"/>
              </a:lnSpc>
              <a:spcBef>
                <a:spcPts val="305"/>
              </a:spcBef>
              <a:spcAft>
                <a:spcPts val="0"/>
              </a:spcAft>
              <a:buFont typeface="Arial" panose="020B0604020202020204" pitchFamily="34" charset="0"/>
              <a:buChar char="•"/>
            </a:pPr>
            <a:r>
              <a:rPr lang="en-US" sz="1600" b="1" dirty="0">
                <a:effectLst/>
                <a:latin typeface="Times New Roman" panose="02020603050405020304" pitchFamily="18" charset="0"/>
                <a:ea typeface="Times New Roman" panose="02020603050405020304" pitchFamily="18" charset="0"/>
              </a:rPr>
              <a:t>“Hypertension</a:t>
            </a:r>
            <a:r>
              <a:rPr lang="en-US" sz="1600" b="1" spc="-4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and</a:t>
            </a:r>
            <a:r>
              <a:rPr lang="en-US" sz="1600" b="1" spc="-4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diabetes”</a:t>
            </a:r>
            <a:r>
              <a:rPr lang="en-US" sz="1600" b="1" spc="-5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account</a:t>
            </a:r>
            <a:r>
              <a:rPr lang="en-US" sz="1600" b="1" spc="-4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for</a:t>
            </a:r>
            <a:r>
              <a:rPr lang="en-US" sz="1600" b="1" spc="-4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about</a:t>
            </a:r>
            <a:r>
              <a:rPr lang="en-US" sz="1600" b="1" spc="-5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67%</a:t>
            </a:r>
            <a:r>
              <a:rPr lang="en-US" sz="1600" b="1" spc="-4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of</a:t>
            </a:r>
            <a:r>
              <a:rPr lang="en-US" sz="1600" b="1" spc="-4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all</a:t>
            </a:r>
            <a:r>
              <a:rPr lang="en-US" sz="1600" b="1" spc="-5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chronic</a:t>
            </a:r>
            <a:r>
              <a:rPr lang="en-US" sz="1600" b="1" spc="-5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diseases.</a:t>
            </a:r>
          </a:p>
          <a:p>
            <a:pPr marL="374650" marR="83185" indent="-285750">
              <a:lnSpc>
                <a:spcPct val="150000"/>
              </a:lnSpc>
              <a:spcBef>
                <a:spcPts val="305"/>
              </a:spcBef>
              <a:spcAft>
                <a:spcPts val="0"/>
              </a:spcAft>
              <a:buFont typeface="Arial" panose="020B0604020202020204" pitchFamily="34" charset="0"/>
              <a:buChar char="•"/>
            </a:pPr>
            <a:r>
              <a:rPr lang="en-US" sz="1600" b="1" spc="-28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“Chronic</a:t>
            </a:r>
            <a:r>
              <a:rPr lang="en-US" sz="1600" b="1" spc="-5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disease</a:t>
            </a:r>
            <a:r>
              <a:rPr lang="en-US" sz="1600" b="1" spc="-4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prevalence</a:t>
            </a:r>
            <a:r>
              <a:rPr lang="en-US" sz="1600" b="1" spc="-4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is</a:t>
            </a:r>
            <a:r>
              <a:rPr lang="en-US" sz="1600" b="1" spc="-3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highest</a:t>
            </a:r>
            <a:r>
              <a:rPr lang="en-US" sz="1600" b="1" spc="-4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in</a:t>
            </a:r>
            <a:r>
              <a:rPr lang="en-US" sz="1600" b="1" spc="-1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Kerala</a:t>
            </a:r>
            <a:r>
              <a:rPr lang="en-US" sz="1600" b="1" spc="-4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(55%),</a:t>
            </a:r>
            <a:r>
              <a:rPr lang="en-US" sz="1600" b="1" spc="-4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followed</a:t>
            </a:r>
            <a:r>
              <a:rPr lang="en-US" sz="1600" b="1" spc="-4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by</a:t>
            </a:r>
            <a:r>
              <a:rPr lang="en-US" sz="1600" b="1" spc="-4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Andhra</a:t>
            </a:r>
            <a:r>
              <a:rPr lang="en-US" sz="1600" b="1" spc="-7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Pradesh</a:t>
            </a:r>
            <a:r>
              <a:rPr lang="en-US" sz="1600" b="1" spc="-4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(42%),</a:t>
            </a:r>
            <a:r>
              <a:rPr lang="en-US" sz="1600" b="1" spc="-3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West</a:t>
            </a:r>
            <a:r>
              <a:rPr lang="en-US" sz="1600" b="1" spc="-28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Bengal (37%), and Goa (30%)” People with higher levels of education,</a:t>
            </a:r>
            <a:r>
              <a:rPr lang="en-US" sz="1600" b="1" spc="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people who live in urban areas, people “who are economically dependent on others, people who</a:t>
            </a:r>
            <a:r>
              <a:rPr lang="en-US" sz="1600" b="1" spc="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live alone or have no spouse or children, and people who belong to wealthy families” are more</a:t>
            </a:r>
            <a:r>
              <a:rPr lang="en-US" sz="1600" b="1" spc="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likely</a:t>
            </a:r>
            <a:r>
              <a:rPr lang="en-US" sz="1600" b="1" spc="-1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to</a:t>
            </a:r>
            <a:r>
              <a:rPr lang="en-US" sz="1600" b="1" spc="-4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be</a:t>
            </a:r>
            <a:r>
              <a:rPr lang="en-US" sz="1600" b="1" spc="-4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chronically</a:t>
            </a:r>
            <a:r>
              <a:rPr lang="en-US" sz="1600" b="1" spc="-1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ill</a:t>
            </a:r>
            <a:r>
              <a:rPr lang="en-US" sz="1600" b="1" spc="-1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an</a:t>
            </a:r>
            <a:r>
              <a:rPr lang="en-US" sz="1600" b="1" spc="-4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increased</a:t>
            </a:r>
            <a:r>
              <a:rPr lang="en-US" sz="1600" b="1" spc="-4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risk</a:t>
            </a:r>
            <a:r>
              <a:rPr lang="en-US" sz="1600" b="1" spc="-4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of</a:t>
            </a:r>
            <a:r>
              <a:rPr lang="en-US" sz="1600" b="1" spc="-3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developing</a:t>
            </a:r>
            <a:r>
              <a:rPr lang="en-US" sz="1600" b="1" spc="-4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the</a:t>
            </a:r>
            <a:r>
              <a:rPr lang="en-US" sz="1600" b="1" spc="-4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disease</a:t>
            </a:r>
            <a:r>
              <a:rPr lang="en-US" sz="1600" b="1" spc="-50" dirty="0">
                <a:effectLst/>
                <a:latin typeface="Times New Roman" panose="02020603050405020304" pitchFamily="18" charset="0"/>
                <a:ea typeface="Times New Roman" panose="02020603050405020304" pitchFamily="18" charset="0"/>
              </a:rPr>
              <a:t> </a:t>
            </a:r>
            <a:r>
              <a:rPr lang="en-US" sz="1600" b="1" spc="-50" dirty="0">
                <a:latin typeface="Times New Roman" panose="02020603050405020304" pitchFamily="18" charset="0"/>
                <a:ea typeface="Times New Roman" panose="02020603050405020304" pitchFamily="18" charset="0"/>
              </a:rPr>
              <a:t>.</a:t>
            </a:r>
          </a:p>
          <a:p>
            <a:pPr marL="374650" marR="83185" indent="-285750">
              <a:lnSpc>
                <a:spcPct val="150000"/>
              </a:lnSpc>
              <a:spcBef>
                <a:spcPts val="305"/>
              </a:spcBef>
              <a:spcAft>
                <a:spcPts val="0"/>
              </a:spcAft>
              <a:buFont typeface="Arial" panose="020B0604020202020204" pitchFamily="34" charset="0"/>
              <a:buChar char="•"/>
            </a:pPr>
            <a:r>
              <a:rPr lang="en-US" sz="1600" b="1" dirty="0">
                <a:effectLst/>
                <a:latin typeface="Times New Roman" panose="02020603050405020304" pitchFamily="18" charset="0"/>
                <a:ea typeface="Times New Roman" panose="02020603050405020304" pitchFamily="18" charset="0"/>
              </a:rPr>
              <a:t>Urban</a:t>
            </a:r>
            <a:r>
              <a:rPr lang="en-US" sz="1600" b="1" spc="-29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residents are</a:t>
            </a:r>
            <a:r>
              <a:rPr lang="en-US" sz="1600" b="1" spc="-1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1.15</a:t>
            </a:r>
            <a:r>
              <a:rPr lang="en-US" sz="1600" b="1" spc="1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times more</a:t>
            </a:r>
            <a:r>
              <a:rPr lang="en-US" sz="1600" b="1" spc="-1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likely</a:t>
            </a:r>
            <a:r>
              <a:rPr lang="en-US" sz="1600" b="1" spc="-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to</a:t>
            </a:r>
            <a:r>
              <a:rPr lang="en-US" sz="1600" b="1" spc="-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suffer from</a:t>
            </a:r>
            <a:r>
              <a:rPr lang="en-US" sz="1600" b="1" spc="-1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chronic</a:t>
            </a:r>
            <a:r>
              <a:rPr lang="en-US" sz="1600" b="1" spc="-1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diseases than</a:t>
            </a:r>
            <a:r>
              <a:rPr lang="en-US" sz="1600" b="1" spc="-5"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rural</a:t>
            </a:r>
            <a:r>
              <a:rPr lang="en-US" sz="1600" b="1" spc="20"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residents.</a:t>
            </a:r>
            <a:endParaRPr lang="en-IN" sz="1600" b="1" dirty="0">
              <a:effectLst/>
              <a:latin typeface="Times New Roman" panose="02020603050405020304" pitchFamily="18" charset="0"/>
              <a:ea typeface="Times New Roman" panose="02020603050405020304" pitchFamily="18" charset="0"/>
            </a:endParaRPr>
          </a:p>
        </p:txBody>
      </p:sp>
      <p:pic>
        <p:nvPicPr>
          <p:cNvPr id="2" name="Picture 1">
            <a:extLst>
              <a:ext uri="{FF2B5EF4-FFF2-40B4-BE49-F238E27FC236}">
                <a16:creationId xmlns:a16="http://schemas.microsoft.com/office/drawing/2014/main" id="{0E34A9D9-463B-B6AB-66C9-5E94CF10E7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066" y="225167"/>
            <a:ext cx="1611375" cy="758473"/>
          </a:xfrm>
          <a:prstGeom prst="rect">
            <a:avLst/>
          </a:prstGeom>
        </p:spPr>
      </p:pic>
      <p:sp>
        <p:nvSpPr>
          <p:cNvPr id="6" name="TextBox 5">
            <a:extLst>
              <a:ext uri="{FF2B5EF4-FFF2-40B4-BE49-F238E27FC236}">
                <a16:creationId xmlns:a16="http://schemas.microsoft.com/office/drawing/2014/main" id="{61716A6A-4A80-5014-A9BB-B87298B43D3B}"/>
              </a:ext>
            </a:extLst>
          </p:cNvPr>
          <p:cNvSpPr txBox="1"/>
          <p:nvPr/>
        </p:nvSpPr>
        <p:spPr>
          <a:xfrm>
            <a:off x="3048000" y="3291226"/>
            <a:ext cx="6096000" cy="307777"/>
          </a:xfrm>
          <a:prstGeom prst="rect">
            <a:avLst/>
          </a:prstGeom>
          <a:noFill/>
        </p:spPr>
        <p:txBody>
          <a:bodyPr wrap="square">
            <a:spAutoFit/>
          </a:bodyPr>
          <a:lstStyle/>
          <a:p>
            <a:r>
              <a:rPr lang="en-US" sz="1400" b="1" dirty="0">
                <a:effectLst/>
                <a:latin typeface="Times New Roman" panose="02020603050405020304" pitchFamily="18" charset="0"/>
                <a:ea typeface="Times New Roman" panose="02020603050405020304" pitchFamily="18" charset="0"/>
              </a:rPr>
              <a:t>Prevalence</a:t>
            </a:r>
            <a:r>
              <a:rPr lang="en-US" sz="1400" b="1" spc="-2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of</a:t>
            </a:r>
            <a:r>
              <a:rPr lang="en-US" sz="1400" b="1" spc="-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diseases</a:t>
            </a:r>
            <a:r>
              <a:rPr lang="en-US" sz="1400" b="1" spc="-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percentage</a:t>
            </a:r>
            <a:r>
              <a:rPr lang="en-US" sz="1400" b="1" spc="1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in</a:t>
            </a:r>
            <a:r>
              <a:rPr lang="en-US" sz="1400" b="1" spc="-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the</a:t>
            </a:r>
            <a:r>
              <a:rPr lang="en-US" sz="1400" b="1" spc="-1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population</a:t>
            </a:r>
            <a:r>
              <a:rPr lang="en-US" sz="1400" b="1" spc="-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of</a:t>
            </a:r>
            <a:r>
              <a:rPr lang="en-US" sz="1400" b="1" spc="-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India</a:t>
            </a:r>
            <a:endParaRPr lang="en-IN" sz="1400" dirty="0"/>
          </a:p>
        </p:txBody>
      </p:sp>
    </p:spTree>
    <p:extLst>
      <p:ext uri="{BB962C8B-B14F-4D97-AF65-F5344CB8AC3E}">
        <p14:creationId xmlns:p14="http://schemas.microsoft.com/office/powerpoint/2010/main" val="3100701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F102F-2A36-F638-409A-B6618F07DBDE}"/>
              </a:ext>
            </a:extLst>
          </p:cNvPr>
          <p:cNvSpPr>
            <a:spLocks noGrp="1"/>
          </p:cNvSpPr>
          <p:nvPr>
            <p:ph type="title"/>
          </p:nvPr>
        </p:nvSpPr>
        <p:spPr>
          <a:xfrm>
            <a:off x="838200" y="365126"/>
            <a:ext cx="10515600" cy="513710"/>
          </a:xfrm>
        </p:spPr>
        <p:txBody>
          <a:bodyPr>
            <a:noAutofit/>
          </a:bodyPr>
          <a:lstStyle/>
          <a:p>
            <a:pPr algn="ctr"/>
            <a:r>
              <a:rPr lang="en-IN" b="1" dirty="0">
                <a:latin typeface="Times New Roman" panose="02020603050405020304" pitchFamily="18" charset="0"/>
                <a:cs typeface="Times New Roman" panose="02020603050405020304" pitchFamily="18" charset="0"/>
              </a:rPr>
              <a:t>Results</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1022A74-6966-656E-605B-3A7418233442}"/>
              </a:ext>
            </a:extLst>
          </p:cNvPr>
          <p:cNvSpPr>
            <a:spLocks noGrp="1"/>
          </p:cNvSpPr>
          <p:nvPr>
            <p:ph idx="1"/>
          </p:nvPr>
        </p:nvSpPr>
        <p:spPr>
          <a:xfrm>
            <a:off x="519166" y="1061944"/>
            <a:ext cx="11934092" cy="6347145"/>
          </a:xfrm>
        </p:spPr>
        <p:txBody>
          <a:bodyPr>
            <a:noAutofit/>
          </a:bodyPr>
          <a:lstStyle/>
          <a:p>
            <a:pPr marL="88900" marR="84455">
              <a:lnSpc>
                <a:spcPct val="170000"/>
              </a:lnSpc>
              <a:spcBef>
                <a:spcPts val="305"/>
              </a:spcBef>
              <a:spcAft>
                <a:spcPts val="0"/>
              </a:spcAft>
            </a:pPr>
            <a:br>
              <a:rPr lang="en-IN" sz="1600" kern="0" dirty="0">
                <a:effectLst/>
                <a:latin typeface="Times New Roman" panose="02020603050405020304" pitchFamily="18" charset="0"/>
                <a:ea typeface="Times New Roman" panose="02020603050405020304" pitchFamily="18" charset="0"/>
              </a:rPr>
            </a:br>
            <a:r>
              <a:rPr lang="en-US" sz="1600" dirty="0">
                <a:effectLst/>
                <a:latin typeface="Times New Roman" panose="02020603050405020304" pitchFamily="18" charset="0"/>
                <a:ea typeface="Times New Roman" panose="02020603050405020304" pitchFamily="18" charset="0"/>
              </a:rPr>
              <a:t>The significant findings related to chronic disease prevalence,</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healthcare resources, financial burden, and disparities in access to care.</a:t>
            </a:r>
          </a:p>
          <a:p>
            <a:pPr marL="88900" marR="84455">
              <a:lnSpc>
                <a:spcPct val="170000"/>
              </a:lnSpc>
              <a:spcBef>
                <a:spcPts val="305"/>
              </a:spcBef>
              <a:spcAft>
                <a:spcPts val="0"/>
              </a:spcAft>
            </a:pPr>
            <a:r>
              <a:rPr lang="en-US" sz="1600" dirty="0">
                <a:effectLst/>
                <a:latin typeface="Times New Roman" panose="02020603050405020304" pitchFamily="18" charset="0"/>
                <a:ea typeface="Times New Roman" panose="02020603050405020304" pitchFamily="18" charset="0"/>
              </a:rPr>
              <a:t> It highlighted the high</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burden</a:t>
            </a:r>
            <a:r>
              <a:rPr lang="en-US" sz="1600" spc="-1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of</a:t>
            </a:r>
            <a:r>
              <a:rPr lang="en-US" sz="1600" spc="-1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chronic</a:t>
            </a:r>
            <a:r>
              <a:rPr lang="en-US" sz="1600" spc="-2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diseases</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and</a:t>
            </a:r>
            <a:r>
              <a:rPr lang="en-US" sz="1600" spc="-1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associated</a:t>
            </a:r>
            <a:r>
              <a:rPr lang="en-US" sz="1600" spc="-1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mental</a:t>
            </a:r>
            <a:r>
              <a:rPr lang="en-US" sz="1600" spc="-2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and</a:t>
            </a:r>
            <a:r>
              <a:rPr lang="en-US" sz="1600" spc="-1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physical</a:t>
            </a:r>
            <a:r>
              <a:rPr lang="en-US" sz="1600" spc="-2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challenges.</a:t>
            </a:r>
            <a:r>
              <a:rPr lang="en-US" sz="1600" spc="-1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The</a:t>
            </a:r>
            <a:r>
              <a:rPr lang="en-US" sz="1600" spc="-2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study</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identified</a:t>
            </a:r>
            <a:r>
              <a:rPr lang="en-US" sz="1600" spc="-28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limitations</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in</a:t>
            </a:r>
            <a:r>
              <a:rPr lang="en-US" sz="1600" spc="-1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the</a:t>
            </a:r>
            <a:r>
              <a:rPr lang="en-US" sz="1600" spc="-2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healthcare</a:t>
            </a:r>
            <a:r>
              <a:rPr lang="en-US" sz="1600" spc="-2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system,</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including</a:t>
            </a:r>
            <a:r>
              <a:rPr lang="en-US" sz="1600" spc="-1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limited</a:t>
            </a:r>
            <a:r>
              <a:rPr lang="en-US" sz="1600" spc="-1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facilities</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and</a:t>
            </a:r>
            <a:r>
              <a:rPr lang="en-US" sz="1600" spc="-1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healthcare</a:t>
            </a:r>
            <a:r>
              <a:rPr lang="en-US" sz="1600" spc="-1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professionals.</a:t>
            </a:r>
            <a:endParaRPr lang="en-IN" sz="1600" dirty="0">
              <a:effectLst/>
              <a:latin typeface="Times New Roman" panose="02020603050405020304" pitchFamily="18" charset="0"/>
              <a:ea typeface="Times New Roman" panose="02020603050405020304" pitchFamily="18" charset="0"/>
            </a:endParaRPr>
          </a:p>
          <a:p>
            <a:pPr marL="88900">
              <a:lnSpc>
                <a:spcPct val="170000"/>
              </a:lnSpc>
            </a:pPr>
            <a:r>
              <a:rPr lang="en-US" sz="1600" dirty="0">
                <a:effectLst/>
                <a:latin typeface="Times New Roman" panose="02020603050405020304" pitchFamily="18" charset="0"/>
                <a:ea typeface="Times New Roman" panose="02020603050405020304" pitchFamily="18" charset="0"/>
              </a:rPr>
              <a:t>Additionally,</a:t>
            </a:r>
            <a:r>
              <a:rPr lang="en-US" sz="1600" spc="-1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it</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emphasized</a:t>
            </a:r>
            <a:r>
              <a:rPr lang="en-US" sz="1600" spc="-1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the</a:t>
            </a:r>
            <a:r>
              <a:rPr lang="en-US" sz="1600" spc="-2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financial</a:t>
            </a:r>
            <a:r>
              <a:rPr lang="en-US" sz="1600" spc="-2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burden</a:t>
            </a:r>
            <a:r>
              <a:rPr lang="en-US" sz="1600" spc="-1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individuals</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and</a:t>
            </a:r>
            <a:r>
              <a:rPr lang="en-US" sz="1600" spc="-1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families</a:t>
            </a:r>
            <a:r>
              <a:rPr lang="en-US" sz="1600" spc="-1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face</a:t>
            </a:r>
            <a:r>
              <a:rPr lang="en-US" sz="1600" spc="-2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due</a:t>
            </a:r>
            <a:r>
              <a:rPr lang="en-US" sz="1600" spc="-2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to</a:t>
            </a:r>
            <a:r>
              <a:rPr lang="en-US" sz="1600" spc="-1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healthcare</a:t>
            </a:r>
            <a:r>
              <a:rPr lang="en-US" sz="1600" spc="-28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costs and</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the</a:t>
            </a:r>
            <a:r>
              <a:rPr lang="en-US" sz="1600" spc="-1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disparities in</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care</a:t>
            </a:r>
            <a:r>
              <a:rPr lang="en-US" sz="1600" spc="1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access,</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particularly</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for</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marginalized</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populations.</a:t>
            </a:r>
          </a:p>
          <a:p>
            <a:pPr marL="88900">
              <a:lnSpc>
                <a:spcPct val="170000"/>
              </a:lnSpc>
            </a:pPr>
            <a:r>
              <a:rPr lang="en-US" sz="1600" dirty="0">
                <a:effectLst/>
                <a:latin typeface="Times New Roman" panose="02020603050405020304" pitchFamily="18" charset="0"/>
                <a:ea typeface="Times New Roman" panose="02020603050405020304" pitchFamily="18" charset="0"/>
              </a:rPr>
              <a:t>. It proposed strengthening the healthcare system in rural areas by increasing</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facilities, healthcare professionals, and access to essential medical equipment.</a:t>
            </a:r>
          </a:p>
          <a:p>
            <a:pPr marL="88900">
              <a:lnSpc>
                <a:spcPct val="170000"/>
              </a:lnSpc>
            </a:pPr>
            <a:r>
              <a:rPr lang="en-IN" sz="1600" dirty="0">
                <a:effectLst/>
                <a:latin typeface="Times New Roman" panose="02020603050405020304" pitchFamily="18" charset="0"/>
                <a:ea typeface="Times New Roman" panose="02020603050405020304" pitchFamily="18" charset="0"/>
              </a:rPr>
              <a:t>This study offered a comprehensive analysis of India's chronic healthcare system, providing</a:t>
            </a:r>
            <a:r>
              <a:rPr lang="en-IN" sz="1600" spc="5" dirty="0">
                <a:effectLst/>
                <a:latin typeface="Times New Roman" panose="02020603050405020304" pitchFamily="18" charset="0"/>
                <a:ea typeface="Times New Roman" panose="02020603050405020304" pitchFamily="18" charset="0"/>
              </a:rPr>
              <a:t> </a:t>
            </a:r>
            <a:r>
              <a:rPr lang="en-IN" sz="1600" dirty="0">
                <a:effectLst/>
                <a:latin typeface="Times New Roman" panose="02020603050405020304" pitchFamily="18" charset="0"/>
                <a:ea typeface="Times New Roman" panose="02020603050405020304" pitchFamily="18" charset="0"/>
              </a:rPr>
              <a:t>profound insights into prevalence, challenges, and potential improvements. The findings and</a:t>
            </a:r>
            <a:r>
              <a:rPr lang="en-IN" sz="1600" spc="5" dirty="0">
                <a:effectLst/>
                <a:latin typeface="Times New Roman" panose="02020603050405020304" pitchFamily="18" charset="0"/>
                <a:ea typeface="Times New Roman" panose="02020603050405020304" pitchFamily="18" charset="0"/>
              </a:rPr>
              <a:t> </a:t>
            </a:r>
            <a:r>
              <a:rPr lang="en-IN" sz="1600" dirty="0">
                <a:effectLst/>
                <a:latin typeface="Times New Roman" panose="02020603050405020304" pitchFamily="18" charset="0"/>
                <a:ea typeface="Times New Roman" panose="02020603050405020304" pitchFamily="18" charset="0"/>
              </a:rPr>
              <a:t>recommendations</a:t>
            </a:r>
            <a:r>
              <a:rPr lang="en-IN" sz="1600" spc="-10" dirty="0">
                <a:effectLst/>
                <a:latin typeface="Times New Roman" panose="02020603050405020304" pitchFamily="18" charset="0"/>
                <a:ea typeface="Times New Roman" panose="02020603050405020304" pitchFamily="18" charset="0"/>
              </a:rPr>
              <a:t> </a:t>
            </a:r>
            <a:r>
              <a:rPr lang="en-IN" sz="1600" dirty="0">
                <a:effectLst/>
                <a:latin typeface="Times New Roman" panose="02020603050405020304" pitchFamily="18" charset="0"/>
                <a:ea typeface="Times New Roman" panose="02020603050405020304" pitchFamily="18" charset="0"/>
              </a:rPr>
              <a:t>have</a:t>
            </a:r>
            <a:r>
              <a:rPr lang="en-IN" sz="1600" spc="-25" dirty="0">
                <a:effectLst/>
                <a:latin typeface="Times New Roman" panose="02020603050405020304" pitchFamily="18" charset="0"/>
                <a:ea typeface="Times New Roman" panose="02020603050405020304" pitchFamily="18" charset="0"/>
              </a:rPr>
              <a:t> </a:t>
            </a:r>
            <a:r>
              <a:rPr lang="en-IN" sz="1600" dirty="0">
                <a:effectLst/>
                <a:latin typeface="Times New Roman" panose="02020603050405020304" pitchFamily="18" charset="0"/>
                <a:ea typeface="Times New Roman" panose="02020603050405020304" pitchFamily="18" charset="0"/>
              </a:rPr>
              <a:t>significant</a:t>
            </a:r>
            <a:r>
              <a:rPr lang="en-IN" sz="1600" spc="-20" dirty="0">
                <a:effectLst/>
                <a:latin typeface="Times New Roman" panose="02020603050405020304" pitchFamily="18" charset="0"/>
                <a:ea typeface="Times New Roman" panose="02020603050405020304" pitchFamily="18" charset="0"/>
              </a:rPr>
              <a:t> </a:t>
            </a:r>
            <a:r>
              <a:rPr lang="en-IN" sz="1600" dirty="0">
                <a:effectLst/>
                <a:latin typeface="Times New Roman" panose="02020603050405020304" pitchFamily="18" charset="0"/>
                <a:ea typeface="Times New Roman" panose="02020603050405020304" pitchFamily="18" charset="0"/>
              </a:rPr>
              <a:t>policy</a:t>
            </a:r>
            <a:r>
              <a:rPr lang="en-IN" sz="1600" spc="5" dirty="0">
                <a:effectLst/>
                <a:latin typeface="Times New Roman" panose="02020603050405020304" pitchFamily="18" charset="0"/>
                <a:ea typeface="Times New Roman" panose="02020603050405020304" pitchFamily="18" charset="0"/>
              </a:rPr>
              <a:t> </a:t>
            </a:r>
            <a:r>
              <a:rPr lang="en-IN" sz="1600" dirty="0">
                <a:effectLst/>
                <a:latin typeface="Times New Roman" panose="02020603050405020304" pitchFamily="18" charset="0"/>
                <a:ea typeface="Times New Roman" panose="02020603050405020304" pitchFamily="18" charset="0"/>
              </a:rPr>
              <a:t>improve informed</a:t>
            </a:r>
            <a:r>
              <a:rPr lang="en-IN" sz="1600" spc="-10" dirty="0">
                <a:effectLst/>
                <a:latin typeface="Times New Roman" panose="02020603050405020304" pitchFamily="18" charset="0"/>
                <a:ea typeface="Times New Roman" panose="02020603050405020304" pitchFamily="18" charset="0"/>
              </a:rPr>
              <a:t> </a:t>
            </a:r>
            <a:r>
              <a:rPr lang="en-IN" sz="1600" dirty="0">
                <a:effectLst/>
                <a:latin typeface="Times New Roman" panose="02020603050405020304" pitchFamily="18" charset="0"/>
                <a:ea typeface="Times New Roman" panose="02020603050405020304" pitchFamily="18" charset="0"/>
              </a:rPr>
              <a:t>interventions</a:t>
            </a:r>
            <a:r>
              <a:rPr lang="en-IN" sz="1600" spc="-10" dirty="0">
                <a:effectLst/>
                <a:latin typeface="Times New Roman" panose="02020603050405020304" pitchFamily="18" charset="0"/>
                <a:ea typeface="Times New Roman" panose="02020603050405020304" pitchFamily="18" charset="0"/>
              </a:rPr>
              <a:t> </a:t>
            </a:r>
            <a:r>
              <a:rPr lang="en-IN" sz="1600" dirty="0">
                <a:effectLst/>
                <a:latin typeface="Times New Roman" panose="02020603050405020304" pitchFamily="18" charset="0"/>
                <a:ea typeface="Times New Roman" panose="02020603050405020304" pitchFamily="18" charset="0"/>
              </a:rPr>
              <a:t>aimed</a:t>
            </a:r>
            <a:r>
              <a:rPr lang="en-IN" sz="1600" spc="-15" dirty="0">
                <a:effectLst/>
                <a:latin typeface="Times New Roman" panose="02020603050405020304" pitchFamily="18" charset="0"/>
                <a:ea typeface="Times New Roman" panose="02020603050405020304" pitchFamily="18" charset="0"/>
              </a:rPr>
              <a:t> </a:t>
            </a:r>
            <a:r>
              <a:rPr lang="en-IN" sz="1600" dirty="0">
                <a:effectLst/>
                <a:latin typeface="Times New Roman" panose="02020603050405020304" pitchFamily="18" charset="0"/>
                <a:ea typeface="Times New Roman" panose="02020603050405020304" pitchFamily="18" charset="0"/>
              </a:rPr>
              <a:t>at</a:t>
            </a:r>
            <a:r>
              <a:rPr lang="en-IN" sz="1600" spc="-20" dirty="0">
                <a:effectLst/>
                <a:latin typeface="Times New Roman" panose="02020603050405020304" pitchFamily="18" charset="0"/>
                <a:ea typeface="Times New Roman" panose="02020603050405020304" pitchFamily="18" charset="0"/>
              </a:rPr>
              <a:t> </a:t>
            </a:r>
            <a:r>
              <a:rPr lang="en-IN" sz="1600" dirty="0">
                <a:effectLst/>
                <a:latin typeface="Times New Roman" panose="02020603050405020304" pitchFamily="18" charset="0"/>
                <a:ea typeface="Times New Roman" panose="02020603050405020304" pitchFamily="18" charset="0"/>
              </a:rPr>
              <a:t>improving</a:t>
            </a:r>
            <a:r>
              <a:rPr lang="en-IN" sz="1600" spc="-15" dirty="0">
                <a:effectLst/>
                <a:latin typeface="Times New Roman" panose="02020603050405020304" pitchFamily="18" charset="0"/>
                <a:ea typeface="Times New Roman" panose="02020603050405020304" pitchFamily="18" charset="0"/>
              </a:rPr>
              <a:t> </a:t>
            </a:r>
            <a:r>
              <a:rPr lang="en-IN" sz="1600" dirty="0">
                <a:effectLst/>
                <a:latin typeface="Times New Roman" panose="02020603050405020304" pitchFamily="18" charset="0"/>
                <a:ea typeface="Times New Roman" panose="02020603050405020304" pitchFamily="18" charset="0"/>
              </a:rPr>
              <a:t>the</a:t>
            </a:r>
            <a:r>
              <a:rPr lang="en-IN" sz="1600" spc="-285" dirty="0">
                <a:effectLst/>
                <a:latin typeface="Times New Roman" panose="02020603050405020304" pitchFamily="18" charset="0"/>
                <a:ea typeface="Times New Roman" panose="02020603050405020304" pitchFamily="18" charset="0"/>
              </a:rPr>
              <a:t> </a:t>
            </a:r>
            <a:r>
              <a:rPr lang="en-IN" sz="1600" dirty="0">
                <a:effectLst/>
                <a:latin typeface="Times New Roman" panose="02020603050405020304" pitchFamily="18" charset="0"/>
                <a:ea typeface="Times New Roman" panose="02020603050405020304" pitchFamily="18" charset="0"/>
              </a:rPr>
              <a:t>quality</a:t>
            </a:r>
            <a:r>
              <a:rPr lang="en-IN" sz="1600" spc="20" dirty="0">
                <a:effectLst/>
                <a:latin typeface="Times New Roman" panose="02020603050405020304" pitchFamily="18" charset="0"/>
                <a:ea typeface="Times New Roman" panose="02020603050405020304" pitchFamily="18" charset="0"/>
              </a:rPr>
              <a:t> </a:t>
            </a:r>
            <a:r>
              <a:rPr lang="en-IN" sz="1600" dirty="0">
                <a:effectLst/>
                <a:latin typeface="Times New Roman" panose="02020603050405020304" pitchFamily="18" charset="0"/>
                <a:ea typeface="Times New Roman" panose="02020603050405020304" pitchFamily="18" charset="0"/>
              </a:rPr>
              <a:t>and accessibility</a:t>
            </a:r>
            <a:r>
              <a:rPr lang="en-IN" sz="1600" spc="-5" dirty="0">
                <a:effectLst/>
                <a:latin typeface="Times New Roman" panose="02020603050405020304" pitchFamily="18" charset="0"/>
                <a:ea typeface="Times New Roman" panose="02020603050405020304" pitchFamily="18" charset="0"/>
              </a:rPr>
              <a:t> </a:t>
            </a:r>
            <a:r>
              <a:rPr lang="en-IN" sz="1600" dirty="0">
                <a:effectLst/>
                <a:latin typeface="Times New Roman" panose="02020603050405020304" pitchFamily="18" charset="0"/>
                <a:ea typeface="Times New Roman" panose="02020603050405020304" pitchFamily="18" charset="0"/>
              </a:rPr>
              <a:t>of chronic</a:t>
            </a:r>
            <a:r>
              <a:rPr lang="en-IN" sz="1600" spc="-10" dirty="0">
                <a:effectLst/>
                <a:latin typeface="Times New Roman" panose="02020603050405020304" pitchFamily="18" charset="0"/>
                <a:ea typeface="Times New Roman" panose="02020603050405020304" pitchFamily="18" charset="0"/>
              </a:rPr>
              <a:t> </a:t>
            </a:r>
            <a:r>
              <a:rPr lang="en-IN" sz="1600" dirty="0">
                <a:effectLst/>
                <a:latin typeface="Times New Roman" panose="02020603050405020304" pitchFamily="18" charset="0"/>
                <a:ea typeface="Times New Roman" panose="02020603050405020304" pitchFamily="18" charset="0"/>
              </a:rPr>
              <a:t>care</a:t>
            </a:r>
            <a:r>
              <a:rPr lang="en-IN" sz="1600" spc="-15" dirty="0">
                <a:effectLst/>
                <a:latin typeface="Times New Roman" panose="02020603050405020304" pitchFamily="18" charset="0"/>
                <a:ea typeface="Times New Roman" panose="02020603050405020304" pitchFamily="18" charset="0"/>
              </a:rPr>
              <a:t> </a:t>
            </a:r>
            <a:r>
              <a:rPr lang="en-IN" sz="1600" dirty="0">
                <a:effectLst/>
                <a:latin typeface="Times New Roman" panose="02020603050405020304" pitchFamily="18" charset="0"/>
                <a:ea typeface="Times New Roman" panose="02020603050405020304" pitchFamily="18" charset="0"/>
              </a:rPr>
              <a:t>management</a:t>
            </a:r>
            <a:r>
              <a:rPr lang="en-IN" sz="1600" spc="15" dirty="0">
                <a:effectLst/>
                <a:latin typeface="Times New Roman" panose="02020603050405020304" pitchFamily="18" charset="0"/>
                <a:ea typeface="Times New Roman" panose="02020603050405020304" pitchFamily="18" charset="0"/>
              </a:rPr>
              <a:t> </a:t>
            </a:r>
            <a:r>
              <a:rPr lang="en-IN" sz="1600" dirty="0">
                <a:effectLst/>
                <a:latin typeface="Times New Roman" panose="02020603050405020304" pitchFamily="18" charset="0"/>
                <a:ea typeface="Times New Roman" panose="02020603050405020304" pitchFamily="18" charset="0"/>
              </a:rPr>
              <a:t>in India.</a:t>
            </a:r>
          </a:p>
          <a:p>
            <a:pPr marL="88900">
              <a:lnSpc>
                <a:spcPct val="170000"/>
              </a:lnSpc>
            </a:pPr>
            <a:endParaRPr lang="en-US" sz="1600" dirty="0">
              <a:effectLst/>
              <a:latin typeface="Times New Roman" panose="02020603050405020304" pitchFamily="18" charset="0"/>
              <a:ea typeface="Times New Roman" panose="02020603050405020304" pitchFamily="18" charset="0"/>
            </a:endParaRPr>
          </a:p>
          <a:p>
            <a:pPr marL="88900">
              <a:lnSpc>
                <a:spcPct val="170000"/>
              </a:lnSpc>
            </a:pPr>
            <a:endParaRPr lang="en-US" sz="1600" dirty="0">
              <a:effectLst/>
              <a:latin typeface="Times New Roman" panose="02020603050405020304" pitchFamily="18" charset="0"/>
              <a:ea typeface="Times New Roman" panose="02020603050405020304" pitchFamily="18" charset="0"/>
            </a:endParaRPr>
          </a:p>
          <a:p>
            <a:pPr marL="88900">
              <a:lnSpc>
                <a:spcPct val="170000"/>
              </a:lnSpc>
            </a:pPr>
            <a:endParaRPr lang="en-IN" sz="1600" dirty="0">
              <a:effectLst/>
              <a:latin typeface="Times New Roman" panose="02020603050405020304" pitchFamily="18" charset="0"/>
              <a:ea typeface="Times New Roman" panose="02020603050405020304" pitchFamily="18" charset="0"/>
            </a:endParaRPr>
          </a:p>
          <a:p>
            <a:pPr marL="0" indent="0">
              <a:lnSpc>
                <a:spcPct val="170000"/>
              </a:lnSpc>
              <a:spcBef>
                <a:spcPts val="30"/>
              </a:spcBef>
              <a:buNone/>
            </a:pPr>
            <a:r>
              <a:rPr lang="en-US" sz="1600" dirty="0">
                <a:effectLst/>
                <a:latin typeface="Times New Roman" panose="02020603050405020304" pitchFamily="18" charset="0"/>
                <a:ea typeface="Times New Roman" panose="02020603050405020304" pitchFamily="18" charset="0"/>
              </a:rPr>
              <a:t> </a:t>
            </a:r>
            <a:endParaRPr lang="en-IN" sz="1600" dirty="0">
              <a:effectLst/>
              <a:latin typeface="Times New Roman" panose="02020603050405020304" pitchFamily="18" charset="0"/>
              <a:ea typeface="Times New Roman" panose="02020603050405020304" pitchFamily="18" charset="0"/>
            </a:endParaRPr>
          </a:p>
          <a:p>
            <a:endParaRPr lang="en-IN" sz="1600" dirty="0"/>
          </a:p>
        </p:txBody>
      </p:sp>
      <p:sp>
        <p:nvSpPr>
          <p:cNvPr id="5" name="Slide Number Placeholder 4">
            <a:extLst>
              <a:ext uri="{FF2B5EF4-FFF2-40B4-BE49-F238E27FC236}">
                <a16:creationId xmlns:a16="http://schemas.microsoft.com/office/drawing/2014/main" id="{22A0370F-0AB0-EAAD-42B2-66D60DA0B9AF}"/>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6" name="Picture 5">
            <a:extLst>
              <a:ext uri="{FF2B5EF4-FFF2-40B4-BE49-F238E27FC236}">
                <a16:creationId xmlns:a16="http://schemas.microsoft.com/office/drawing/2014/main" id="{887937C9-AE36-142F-4719-0235D40E2D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7625"/>
            <a:ext cx="1765905" cy="831210"/>
          </a:xfrm>
          <a:prstGeom prst="rect">
            <a:avLst/>
          </a:prstGeom>
        </p:spPr>
      </p:pic>
    </p:spTree>
    <p:extLst>
      <p:ext uri="{BB962C8B-B14F-4D97-AF65-F5344CB8AC3E}">
        <p14:creationId xmlns:p14="http://schemas.microsoft.com/office/powerpoint/2010/main" val="2110360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838200" y="73319"/>
            <a:ext cx="10515600" cy="1325563"/>
          </a:xfrm>
        </p:spPr>
        <p:txBody>
          <a:bodyPr/>
          <a:lstStyle/>
          <a:p>
            <a:pPr algn="ctr"/>
            <a:r>
              <a:rPr lang="en-IN" b="1" dirty="0">
                <a:latin typeface="Times New Roman" panose="02020603050405020304" pitchFamily="18" charset="0"/>
                <a:cs typeface="Times New Roman" panose="02020603050405020304" pitchFamily="18" charset="0"/>
              </a:rPr>
              <a:t>Discussion</a:t>
            </a:r>
            <a:r>
              <a:rPr lang="en-IN" b="1" dirty="0"/>
              <a:t> </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190005" y="1368363"/>
            <a:ext cx="11661569" cy="5465824"/>
          </a:xfrm>
        </p:spPr>
        <p:txBody>
          <a:bodyPr>
            <a:normAutofit/>
          </a:bodyPr>
          <a:lstStyle/>
          <a:p>
            <a:pPr marL="88900" algn="just"/>
            <a:r>
              <a:rPr lang="en-IN" sz="1800" b="1" dirty="0">
                <a:effectLst/>
                <a:latin typeface="Times New Roman" panose="02020603050405020304" pitchFamily="18" charset="0"/>
                <a:ea typeface="Times New Roman" panose="02020603050405020304" pitchFamily="18" charset="0"/>
              </a:rPr>
              <a:t>Prevalence</a:t>
            </a:r>
            <a:r>
              <a:rPr lang="en-IN" sz="1800" b="1" spc="-20"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and</a:t>
            </a:r>
            <a:r>
              <a:rPr lang="en-IN" sz="1800" b="1" spc="-5"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Burden</a:t>
            </a:r>
            <a:r>
              <a:rPr lang="en-IN" sz="1800" b="1" spc="-5"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of</a:t>
            </a:r>
            <a:r>
              <a:rPr lang="en-IN" sz="1800" b="1" spc="-10"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Chronic</a:t>
            </a:r>
            <a:r>
              <a:rPr lang="en-IN" sz="1800" b="1" spc="-20"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Diseases</a:t>
            </a:r>
            <a:endParaRPr lang="en-IN" sz="1800" dirty="0">
              <a:effectLst/>
              <a:latin typeface="Times New Roman" panose="02020603050405020304" pitchFamily="18" charset="0"/>
              <a:ea typeface="Times New Roman" panose="02020603050405020304" pitchFamily="18" charset="0"/>
            </a:endParaRPr>
          </a:p>
          <a:p>
            <a:pPr marR="90170" lvl="1" algn="just">
              <a:lnSpc>
                <a:spcPct val="150000"/>
              </a:lnSpc>
              <a:spcBef>
                <a:spcPts val="695"/>
              </a:spcBef>
              <a:buFont typeface="Wingdings" panose="05000000000000000000" pitchFamily="2" charset="2"/>
              <a:buChar char="Ø"/>
            </a:pPr>
            <a:r>
              <a:rPr lang="en-US" sz="1600" dirty="0">
                <a:effectLst/>
                <a:latin typeface="Times New Roman" panose="02020603050405020304" pitchFamily="18" charset="0"/>
                <a:ea typeface="Times New Roman" panose="02020603050405020304" pitchFamily="18" charset="0"/>
              </a:rPr>
              <a:t>The</a:t>
            </a:r>
            <a:r>
              <a:rPr lang="en-US" sz="1600" spc="-3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examination</a:t>
            </a:r>
            <a:r>
              <a:rPr lang="en-US" sz="1600" spc="-1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of</a:t>
            </a:r>
            <a:r>
              <a:rPr lang="en-US" sz="1600" spc="-2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secondary</a:t>
            </a:r>
            <a:r>
              <a:rPr lang="en-US" sz="1600" spc="-2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data</a:t>
            </a:r>
            <a:r>
              <a:rPr lang="en-US" sz="1600" spc="-2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and</a:t>
            </a:r>
            <a:r>
              <a:rPr lang="en-US" sz="1600" spc="-2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qualitative</a:t>
            </a:r>
            <a:r>
              <a:rPr lang="en-US" sz="1600" spc="-2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meetings</a:t>
            </a:r>
            <a:r>
              <a:rPr lang="en-US" sz="1600" spc="-1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uncovers</a:t>
            </a:r>
            <a:r>
              <a:rPr lang="en-US" sz="1600" spc="-1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a:t>
            </a:r>
            <a:r>
              <a:rPr lang="en-US" sz="1600" spc="-3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high</a:t>
            </a:r>
            <a:r>
              <a:rPr lang="en-US" sz="1600" spc="-1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prevalence</a:t>
            </a:r>
            <a:r>
              <a:rPr lang="en-US" sz="1600" spc="-3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and</a:t>
            </a:r>
            <a:r>
              <a:rPr lang="en-US" sz="1600" spc="-1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huge</a:t>
            </a:r>
            <a:r>
              <a:rPr lang="en-US" sz="1600" spc="-29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burden</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of</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chronic</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diseases</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in</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India.</a:t>
            </a:r>
            <a:r>
              <a:rPr lang="en-US" sz="1600" spc="5" dirty="0">
                <a:effectLst/>
                <a:latin typeface="Times New Roman" panose="02020603050405020304" pitchFamily="18" charset="0"/>
                <a:ea typeface="Times New Roman" panose="02020603050405020304" pitchFamily="18" charset="0"/>
              </a:rPr>
              <a:t> </a:t>
            </a:r>
          </a:p>
          <a:p>
            <a:pPr marR="90170" lvl="1" algn="just">
              <a:lnSpc>
                <a:spcPct val="150000"/>
              </a:lnSpc>
              <a:spcBef>
                <a:spcPts val="695"/>
              </a:spcBef>
              <a:buFont typeface="Wingdings" panose="05000000000000000000" pitchFamily="2" charset="2"/>
              <a:buChar char="Ø"/>
            </a:pPr>
            <a:r>
              <a:rPr lang="en-US" sz="1600" dirty="0">
                <a:effectLst/>
                <a:latin typeface="Times New Roman" panose="02020603050405020304" pitchFamily="18" charset="0"/>
                <a:ea typeface="Times New Roman" panose="02020603050405020304" pitchFamily="18" charset="0"/>
              </a:rPr>
              <a:t>Non-transferable</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diseases</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like</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cardiovascular</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diseases,</a:t>
            </a:r>
            <a:r>
              <a:rPr lang="en-US" sz="1600" spc="-28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diabetes,</a:t>
            </a:r>
            <a:r>
              <a:rPr lang="en-US" sz="1600" spc="-4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respiratory</a:t>
            </a:r>
            <a:r>
              <a:rPr lang="en-US" sz="1600" spc="-3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diseases,</a:t>
            </a:r>
            <a:r>
              <a:rPr lang="en-US" sz="1600" spc="-1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and</a:t>
            </a:r>
            <a:r>
              <a:rPr lang="en-US" sz="1600" spc="-4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malignant</a:t>
            </a:r>
            <a:r>
              <a:rPr lang="en-US" sz="1600" spc="-4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growth</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are</a:t>
            </a:r>
            <a:r>
              <a:rPr lang="en-US" sz="1600" spc="-4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common</a:t>
            </a:r>
            <a:r>
              <a:rPr lang="en-US" sz="1600" spc="-1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and</a:t>
            </a:r>
            <a:r>
              <a:rPr lang="en-US" sz="1600" spc="-4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add</a:t>
            </a:r>
            <a:r>
              <a:rPr lang="en-US" sz="1600" spc="-1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to</a:t>
            </a:r>
            <a:r>
              <a:rPr lang="en-US" sz="1600" spc="-4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expanded</a:t>
            </a:r>
            <a:r>
              <a:rPr lang="en-US" sz="1600" spc="-4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death</a:t>
            </a:r>
            <a:r>
              <a:rPr lang="en-US" sz="1600" spc="-1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rates</a:t>
            </a:r>
            <a:r>
              <a:rPr lang="en-US" sz="1600" spc="-29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and diminished personal satisfaction (Thapa </a:t>
            </a:r>
            <a:r>
              <a:rPr lang="en-US" sz="1600" i="1" dirty="0">
                <a:effectLst/>
                <a:latin typeface="Times New Roman" panose="02020603050405020304" pitchFamily="18" charset="0"/>
                <a:ea typeface="Times New Roman" panose="02020603050405020304" pitchFamily="18" charset="0"/>
              </a:rPr>
              <a:t>et al. </a:t>
            </a:r>
            <a:r>
              <a:rPr lang="en-US" sz="1600" dirty="0">
                <a:effectLst/>
                <a:latin typeface="Times New Roman" panose="02020603050405020304" pitchFamily="18" charset="0"/>
                <a:ea typeface="Times New Roman" panose="02020603050405020304" pitchFamily="18" charset="0"/>
              </a:rPr>
              <a:t>2021). </a:t>
            </a:r>
          </a:p>
          <a:p>
            <a:pPr marR="90170" lvl="1" algn="just">
              <a:lnSpc>
                <a:spcPct val="150000"/>
              </a:lnSpc>
              <a:spcBef>
                <a:spcPts val="695"/>
              </a:spcBef>
              <a:buFont typeface="Wingdings" panose="05000000000000000000" pitchFamily="2" charset="2"/>
              <a:buChar char="Ø"/>
            </a:pPr>
            <a:r>
              <a:rPr lang="en-US" sz="1600" dirty="0">
                <a:effectLst/>
                <a:latin typeface="Times New Roman" panose="02020603050405020304" pitchFamily="18" charset="0"/>
                <a:ea typeface="Times New Roman" panose="02020603050405020304" pitchFamily="18" charset="0"/>
              </a:rPr>
              <a:t>The qualitative data further stress the</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profound</a:t>
            </a:r>
            <a:r>
              <a:rPr lang="en-US" sz="1600" spc="-6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mental</a:t>
            </a:r>
            <a:r>
              <a:rPr lang="en-US" sz="1600" spc="-7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burden</a:t>
            </a:r>
            <a:r>
              <a:rPr lang="en-US" sz="1600" spc="-6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experienced</a:t>
            </a:r>
            <a:r>
              <a:rPr lang="en-US" sz="1600" spc="-7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by</a:t>
            </a:r>
            <a:r>
              <a:rPr lang="en-US" sz="1600" spc="-6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people</a:t>
            </a:r>
            <a:r>
              <a:rPr lang="en-US" sz="1600" spc="-4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living</a:t>
            </a:r>
            <a:r>
              <a:rPr lang="en-US" sz="1600" spc="-4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with</a:t>
            </a:r>
            <a:r>
              <a:rPr lang="en-US" sz="1600" spc="-6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chronic</a:t>
            </a:r>
            <a:r>
              <a:rPr lang="en-US" sz="1600" spc="-7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diseases,</a:t>
            </a:r>
            <a:r>
              <a:rPr lang="en-US" sz="1600" spc="-7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affecting</a:t>
            </a:r>
            <a:r>
              <a:rPr lang="en-US" sz="1600" spc="-6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their</a:t>
            </a:r>
            <a:r>
              <a:rPr lang="en-US" sz="1600" spc="-6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regular</a:t>
            </a:r>
            <a:r>
              <a:rPr lang="en-US" sz="1600" spc="-29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routines and prosperity.</a:t>
            </a:r>
            <a:endParaRPr lang="en-IN" sz="1600" dirty="0">
              <a:effectLst/>
              <a:latin typeface="Times New Roman" panose="02020603050405020304" pitchFamily="18" charset="0"/>
              <a:ea typeface="Times New Roman" panose="02020603050405020304" pitchFamily="18" charset="0"/>
            </a:endParaRPr>
          </a:p>
          <a:p>
            <a:pPr marL="88900" algn="just">
              <a:spcBef>
                <a:spcPts val="10"/>
              </a:spcBef>
              <a:spcAft>
                <a:spcPts val="0"/>
              </a:spcAft>
            </a:pPr>
            <a:r>
              <a:rPr lang="en-IN" sz="1800" b="1" dirty="0">
                <a:effectLst/>
                <a:latin typeface="Times New Roman" panose="02020603050405020304" pitchFamily="18" charset="0"/>
                <a:ea typeface="Times New Roman" panose="02020603050405020304" pitchFamily="18" charset="0"/>
              </a:rPr>
              <a:t>Healthcare</a:t>
            </a:r>
            <a:r>
              <a:rPr lang="en-IN" sz="1800" b="1" spc="-30"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Framework</a:t>
            </a:r>
            <a:r>
              <a:rPr lang="en-IN" sz="1800" b="1" spc="-15"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and</a:t>
            </a:r>
            <a:r>
              <a:rPr lang="en-IN" sz="1800" b="1" spc="-10"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Resources</a:t>
            </a:r>
            <a:endParaRPr lang="en-IN" sz="1800" dirty="0">
              <a:effectLst/>
              <a:latin typeface="Times New Roman" panose="02020603050405020304" pitchFamily="18" charset="0"/>
              <a:ea typeface="Times New Roman" panose="02020603050405020304" pitchFamily="18" charset="0"/>
            </a:endParaRPr>
          </a:p>
          <a:p>
            <a:pPr marR="92075" lvl="1" algn="just">
              <a:lnSpc>
                <a:spcPct val="148000"/>
              </a:lnSpc>
              <a:spcBef>
                <a:spcPts val="700"/>
              </a:spcBef>
              <a:buFont typeface="Wingdings" panose="05000000000000000000" pitchFamily="2" charset="2"/>
              <a:buChar char="Ø"/>
            </a:pPr>
            <a:r>
              <a:rPr lang="en-US" sz="1600" dirty="0">
                <a:effectLst/>
                <a:latin typeface="Times New Roman" panose="02020603050405020304" pitchFamily="18" charset="0"/>
                <a:ea typeface="Times New Roman" panose="02020603050405020304" pitchFamily="18" charset="0"/>
              </a:rPr>
              <a:t>The examination features difficulties in healthcare framework and resources. </a:t>
            </a:r>
          </a:p>
          <a:p>
            <a:pPr marR="92075" lvl="1" algn="just">
              <a:lnSpc>
                <a:spcPct val="148000"/>
              </a:lnSpc>
              <a:spcBef>
                <a:spcPts val="700"/>
              </a:spcBef>
              <a:buFont typeface="Wingdings" panose="05000000000000000000" pitchFamily="2" charset="2"/>
              <a:buChar char="Ø"/>
            </a:pPr>
            <a:r>
              <a:rPr lang="en-US" sz="1600" dirty="0">
                <a:effectLst/>
                <a:latin typeface="Times New Roman" panose="02020603050405020304" pitchFamily="18" charset="0"/>
                <a:ea typeface="Times New Roman" panose="02020603050405020304" pitchFamily="18" charset="0"/>
              </a:rPr>
              <a:t>Secondary data</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examination</a:t>
            </a:r>
            <a:r>
              <a:rPr lang="en-US" sz="1600" spc="28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shows</a:t>
            </a:r>
            <a:r>
              <a:rPr lang="en-US" sz="1600" spc="27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a:t>
            </a:r>
            <a:r>
              <a:rPr lang="en-US" sz="1600" spc="25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lack</a:t>
            </a:r>
            <a:r>
              <a:rPr lang="en-US" sz="1600" spc="26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of</a:t>
            </a:r>
            <a:r>
              <a:rPr lang="en-US" sz="1600" spc="26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healthcare</a:t>
            </a:r>
            <a:r>
              <a:rPr lang="en-US" sz="1600" spc="28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offices,</a:t>
            </a:r>
            <a:r>
              <a:rPr lang="en-US" sz="1600" spc="26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especially</a:t>
            </a:r>
            <a:r>
              <a:rPr lang="en-US" sz="1600" spc="26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in</a:t>
            </a:r>
            <a:r>
              <a:rPr lang="en-US" sz="1600" spc="28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provincial</a:t>
            </a:r>
            <a:r>
              <a:rPr lang="en-US" sz="1600" spc="27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regions,</a:t>
            </a:r>
            <a:r>
              <a:rPr lang="en-US" sz="1600" spc="26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prompting</a:t>
            </a:r>
            <a:r>
              <a:rPr lang="en-IN" sz="1600" dirty="0">
                <a:latin typeface="Times New Roman" panose="02020603050405020304" pitchFamily="18" charset="0"/>
                <a:ea typeface="Times New Roman" panose="02020603050405020304" pitchFamily="18" charset="0"/>
              </a:rPr>
              <a:t> </a:t>
            </a:r>
            <a:r>
              <a:rPr lang="en-IN" sz="1600" kern="0" dirty="0">
                <a:effectLst/>
                <a:latin typeface="Times New Roman" panose="02020603050405020304" pitchFamily="18" charset="0"/>
                <a:ea typeface="Times New Roman" panose="02020603050405020304" pitchFamily="18" charset="0"/>
              </a:rPr>
              <a:t>restricted access to quality care for people with chronic diseases. </a:t>
            </a:r>
          </a:p>
          <a:p>
            <a:pPr marR="92075" lvl="1" algn="just">
              <a:lnSpc>
                <a:spcPct val="148000"/>
              </a:lnSpc>
              <a:spcBef>
                <a:spcPts val="700"/>
              </a:spcBef>
              <a:buFont typeface="Wingdings" panose="05000000000000000000" pitchFamily="2" charset="2"/>
              <a:buChar char="Ø"/>
            </a:pPr>
            <a:r>
              <a:rPr lang="en-IN" sz="1600" kern="0" dirty="0">
                <a:effectLst/>
                <a:latin typeface="Times New Roman" panose="02020603050405020304" pitchFamily="18" charset="0"/>
                <a:ea typeface="Times New Roman" panose="02020603050405020304" pitchFamily="18" charset="0"/>
              </a:rPr>
              <a:t>The qualitative meetings shed</a:t>
            </a:r>
            <a:r>
              <a:rPr lang="en-IN" sz="1600" kern="0" spc="5" dirty="0">
                <a:effectLst/>
                <a:latin typeface="Times New Roman" panose="02020603050405020304" pitchFamily="18" charset="0"/>
                <a:ea typeface="Times New Roman" panose="02020603050405020304" pitchFamily="18" charset="0"/>
              </a:rPr>
              <a:t> </a:t>
            </a:r>
            <a:r>
              <a:rPr lang="en-IN" sz="1600" kern="0" dirty="0">
                <a:effectLst/>
                <a:latin typeface="Times New Roman" panose="02020603050405020304" pitchFamily="18" charset="0"/>
                <a:ea typeface="Times New Roman" panose="02020603050405020304" pitchFamily="18" charset="0"/>
              </a:rPr>
              <a:t>light on the shortage of healthcare professionals, including doctors and subject matter experts,</a:t>
            </a:r>
            <a:r>
              <a:rPr lang="en-IN" sz="1600" kern="0" spc="5" dirty="0">
                <a:effectLst/>
                <a:latin typeface="Times New Roman" panose="02020603050405020304" pitchFamily="18" charset="0"/>
                <a:ea typeface="Times New Roman" panose="02020603050405020304" pitchFamily="18" charset="0"/>
              </a:rPr>
              <a:t> </a:t>
            </a:r>
            <a:r>
              <a:rPr lang="en-IN" sz="1600" kern="0" dirty="0">
                <a:effectLst/>
                <a:latin typeface="Times New Roman" panose="02020603050405020304" pitchFamily="18" charset="0"/>
                <a:ea typeface="Times New Roman" panose="02020603050405020304" pitchFamily="18" charset="0"/>
              </a:rPr>
              <a:t>bringing</a:t>
            </a:r>
            <a:r>
              <a:rPr lang="en-IN" sz="1600" kern="0" spc="-45" dirty="0">
                <a:effectLst/>
                <a:latin typeface="Times New Roman" panose="02020603050405020304" pitchFamily="18" charset="0"/>
                <a:ea typeface="Times New Roman" panose="02020603050405020304" pitchFamily="18" charset="0"/>
              </a:rPr>
              <a:t> </a:t>
            </a:r>
            <a:r>
              <a:rPr lang="en-IN" sz="1600" kern="0" dirty="0">
                <a:effectLst/>
                <a:latin typeface="Times New Roman" panose="02020603050405020304" pitchFamily="18" charset="0"/>
                <a:ea typeface="Times New Roman" panose="02020603050405020304" pitchFamily="18" charset="0"/>
              </a:rPr>
              <a:t>about</a:t>
            </a:r>
            <a:r>
              <a:rPr lang="en-IN" sz="1600" kern="0" spc="-50" dirty="0">
                <a:effectLst/>
                <a:latin typeface="Times New Roman" panose="02020603050405020304" pitchFamily="18" charset="0"/>
                <a:ea typeface="Times New Roman" panose="02020603050405020304" pitchFamily="18" charset="0"/>
              </a:rPr>
              <a:t> </a:t>
            </a:r>
            <a:r>
              <a:rPr lang="en-IN" sz="1600" kern="0" dirty="0">
                <a:effectLst/>
                <a:latin typeface="Times New Roman" panose="02020603050405020304" pitchFamily="18" charset="0"/>
                <a:ea typeface="Times New Roman" panose="02020603050405020304" pitchFamily="18" charset="0"/>
              </a:rPr>
              <a:t>significant</a:t>
            </a:r>
            <a:r>
              <a:rPr lang="en-IN" sz="1600" kern="0" spc="-50" dirty="0">
                <a:effectLst/>
                <a:latin typeface="Times New Roman" panose="02020603050405020304" pitchFamily="18" charset="0"/>
                <a:ea typeface="Times New Roman" panose="02020603050405020304" pitchFamily="18" charset="0"/>
              </a:rPr>
              <a:t> </a:t>
            </a:r>
            <a:r>
              <a:rPr lang="en-IN" sz="1600" kern="0" dirty="0">
                <a:effectLst/>
                <a:latin typeface="Times New Roman" panose="02020603050405020304" pitchFamily="18" charset="0"/>
                <a:ea typeface="Times New Roman" panose="02020603050405020304" pitchFamily="18" charset="0"/>
              </a:rPr>
              <a:t>delays</a:t>
            </a:r>
            <a:r>
              <a:rPr lang="en-IN" sz="1600" kern="0" spc="-35" dirty="0">
                <a:effectLst/>
                <a:latin typeface="Times New Roman" panose="02020603050405020304" pitchFamily="18" charset="0"/>
                <a:ea typeface="Times New Roman" panose="02020603050405020304" pitchFamily="18" charset="0"/>
              </a:rPr>
              <a:t> </a:t>
            </a:r>
            <a:r>
              <a:rPr lang="en-IN" sz="1600" kern="0" dirty="0">
                <a:effectLst/>
                <a:latin typeface="Times New Roman" panose="02020603050405020304" pitchFamily="18" charset="0"/>
                <a:ea typeface="Times New Roman" panose="02020603050405020304" pitchFamily="18" charset="0"/>
              </a:rPr>
              <a:t>and</a:t>
            </a:r>
            <a:r>
              <a:rPr lang="en-IN" sz="1600" kern="0" spc="-45" dirty="0">
                <a:effectLst/>
                <a:latin typeface="Times New Roman" panose="02020603050405020304" pitchFamily="18" charset="0"/>
                <a:ea typeface="Times New Roman" panose="02020603050405020304" pitchFamily="18" charset="0"/>
              </a:rPr>
              <a:t> </a:t>
            </a:r>
            <a:r>
              <a:rPr lang="en-IN" sz="1600" kern="0" dirty="0">
                <a:effectLst/>
                <a:latin typeface="Times New Roman" panose="02020603050405020304" pitchFamily="18" charset="0"/>
                <a:ea typeface="Times New Roman" panose="02020603050405020304" pitchFamily="18" charset="0"/>
              </a:rPr>
              <a:t>defer</a:t>
            </a:r>
            <a:r>
              <a:rPr lang="en-IN" sz="1600" kern="0" spc="-45" dirty="0">
                <a:effectLst/>
                <a:latin typeface="Times New Roman" panose="02020603050405020304" pitchFamily="18" charset="0"/>
                <a:ea typeface="Times New Roman" panose="02020603050405020304" pitchFamily="18" charset="0"/>
              </a:rPr>
              <a:t> </a:t>
            </a:r>
            <a:r>
              <a:rPr lang="en-IN" sz="1600" kern="0" dirty="0">
                <a:effectLst/>
                <a:latin typeface="Times New Roman" panose="02020603050405020304" pitchFamily="18" charset="0"/>
                <a:ea typeface="Times New Roman" panose="02020603050405020304" pitchFamily="18" charset="0"/>
              </a:rPr>
              <a:t>in</a:t>
            </a:r>
            <a:r>
              <a:rPr lang="en-IN" sz="1600" kern="0" spc="-45" dirty="0">
                <a:effectLst/>
                <a:latin typeface="Times New Roman" panose="02020603050405020304" pitchFamily="18" charset="0"/>
                <a:ea typeface="Times New Roman" panose="02020603050405020304" pitchFamily="18" charset="0"/>
              </a:rPr>
              <a:t> </a:t>
            </a:r>
            <a:r>
              <a:rPr lang="en-IN" sz="1600" kern="0" dirty="0">
                <a:effectLst/>
                <a:latin typeface="Times New Roman" panose="02020603050405020304" pitchFamily="18" charset="0"/>
                <a:ea typeface="Times New Roman" panose="02020603050405020304" pitchFamily="18" charset="0"/>
              </a:rPr>
              <a:t>getting</a:t>
            </a:r>
            <a:r>
              <a:rPr lang="en-IN" sz="1600" kern="0" spc="-15" dirty="0">
                <a:effectLst/>
                <a:latin typeface="Times New Roman" panose="02020603050405020304" pitchFamily="18" charset="0"/>
                <a:ea typeface="Times New Roman" panose="02020603050405020304" pitchFamily="18" charset="0"/>
              </a:rPr>
              <a:t> </a:t>
            </a:r>
            <a:r>
              <a:rPr lang="en-IN" sz="1600" kern="0" dirty="0">
                <a:effectLst/>
                <a:latin typeface="Times New Roman" panose="02020603050405020304" pitchFamily="18" charset="0"/>
                <a:ea typeface="Times New Roman" panose="02020603050405020304" pitchFamily="18" charset="0"/>
              </a:rPr>
              <a:t>fitting</a:t>
            </a:r>
            <a:r>
              <a:rPr lang="en-IN" sz="1600" kern="0" spc="-45" dirty="0">
                <a:effectLst/>
                <a:latin typeface="Times New Roman" panose="02020603050405020304" pitchFamily="18" charset="0"/>
                <a:ea typeface="Times New Roman" panose="02020603050405020304" pitchFamily="18" charset="0"/>
              </a:rPr>
              <a:t> </a:t>
            </a:r>
            <a:r>
              <a:rPr lang="en-IN" sz="1600" kern="0" dirty="0">
                <a:effectLst/>
                <a:latin typeface="Times New Roman" panose="02020603050405020304" pitchFamily="18" charset="0"/>
                <a:ea typeface="Times New Roman" panose="02020603050405020304" pitchFamily="18" charset="0"/>
              </a:rPr>
              <a:t>care.</a:t>
            </a:r>
            <a:r>
              <a:rPr lang="en-IN" sz="1600" kern="0" spc="-45" dirty="0">
                <a:effectLst/>
                <a:latin typeface="Times New Roman" panose="02020603050405020304" pitchFamily="18" charset="0"/>
                <a:ea typeface="Times New Roman" panose="02020603050405020304" pitchFamily="18" charset="0"/>
              </a:rPr>
              <a:t> </a:t>
            </a:r>
            <a:r>
              <a:rPr lang="en-IN" sz="1600" kern="0" dirty="0">
                <a:effectLst/>
                <a:latin typeface="Times New Roman" panose="02020603050405020304" pitchFamily="18" charset="0"/>
                <a:ea typeface="Times New Roman" panose="02020603050405020304" pitchFamily="18" charset="0"/>
              </a:rPr>
              <a:t>Moreover,</a:t>
            </a:r>
            <a:r>
              <a:rPr lang="en-IN" sz="1600" kern="0" spc="-40" dirty="0">
                <a:effectLst/>
                <a:latin typeface="Times New Roman" panose="02020603050405020304" pitchFamily="18" charset="0"/>
                <a:ea typeface="Times New Roman" panose="02020603050405020304" pitchFamily="18" charset="0"/>
              </a:rPr>
              <a:t> </a:t>
            </a:r>
            <a:r>
              <a:rPr lang="en-IN" sz="1600" kern="0" dirty="0">
                <a:effectLst/>
                <a:latin typeface="Times New Roman" panose="02020603050405020304" pitchFamily="18" charset="0"/>
                <a:ea typeface="Times New Roman" panose="02020603050405020304" pitchFamily="18" charset="0"/>
              </a:rPr>
              <a:t>an</a:t>
            </a:r>
            <a:r>
              <a:rPr lang="en-IN" sz="1600" kern="0" spc="-45" dirty="0">
                <a:effectLst/>
                <a:latin typeface="Times New Roman" panose="02020603050405020304" pitchFamily="18" charset="0"/>
                <a:ea typeface="Times New Roman" panose="02020603050405020304" pitchFamily="18" charset="0"/>
              </a:rPr>
              <a:t> </a:t>
            </a:r>
            <a:r>
              <a:rPr lang="en-IN" sz="1600" kern="0" dirty="0">
                <a:effectLst/>
                <a:latin typeface="Times New Roman" panose="02020603050405020304" pitchFamily="18" charset="0"/>
                <a:ea typeface="Times New Roman" panose="02020603050405020304" pitchFamily="18" charset="0"/>
              </a:rPr>
              <a:t>absence</a:t>
            </a:r>
            <a:r>
              <a:rPr lang="en-IN" sz="1600" kern="0" spc="-45" dirty="0">
                <a:effectLst/>
                <a:latin typeface="Times New Roman" panose="02020603050405020304" pitchFamily="18" charset="0"/>
                <a:ea typeface="Times New Roman" panose="02020603050405020304" pitchFamily="18" charset="0"/>
              </a:rPr>
              <a:t> </a:t>
            </a:r>
            <a:r>
              <a:rPr lang="en-IN" sz="1600" kern="0" dirty="0">
                <a:effectLst/>
                <a:latin typeface="Times New Roman" panose="02020603050405020304" pitchFamily="18" charset="0"/>
                <a:ea typeface="Times New Roman" panose="02020603050405020304" pitchFamily="18" charset="0"/>
              </a:rPr>
              <a:t>of</a:t>
            </a:r>
            <a:r>
              <a:rPr lang="en-IN" sz="1600" kern="0" spc="-40" dirty="0">
                <a:effectLst/>
                <a:latin typeface="Times New Roman" panose="02020603050405020304" pitchFamily="18" charset="0"/>
                <a:ea typeface="Times New Roman" panose="02020603050405020304" pitchFamily="18" charset="0"/>
              </a:rPr>
              <a:t> </a:t>
            </a:r>
            <a:r>
              <a:rPr lang="en-IN" sz="1600" kern="0" dirty="0">
                <a:effectLst/>
                <a:latin typeface="Times New Roman" panose="02020603050405020304" pitchFamily="18" charset="0"/>
                <a:ea typeface="Times New Roman" panose="02020603050405020304" pitchFamily="18" charset="0"/>
              </a:rPr>
              <a:t>clinical</a:t>
            </a:r>
            <a:r>
              <a:rPr lang="en-IN" sz="1600" kern="0" spc="-290" dirty="0">
                <a:effectLst/>
                <a:latin typeface="Times New Roman" panose="02020603050405020304" pitchFamily="18" charset="0"/>
                <a:ea typeface="Times New Roman" panose="02020603050405020304" pitchFamily="18" charset="0"/>
              </a:rPr>
              <a:t> </a:t>
            </a:r>
            <a:r>
              <a:rPr lang="en-IN" sz="1600" kern="0" dirty="0">
                <a:effectLst/>
                <a:latin typeface="Times New Roman" panose="02020603050405020304" pitchFamily="18" charset="0"/>
                <a:ea typeface="Times New Roman" panose="02020603050405020304" pitchFamily="18" charset="0"/>
              </a:rPr>
              <a:t>hardware and fundamental supplies is recognized as a boundary to compelling illness on the</a:t>
            </a:r>
            <a:r>
              <a:rPr lang="en-IN" sz="1600" kern="0" spc="5" dirty="0">
                <a:effectLst/>
                <a:latin typeface="Times New Roman" panose="02020603050405020304" pitchFamily="18" charset="0"/>
                <a:ea typeface="Times New Roman" panose="02020603050405020304" pitchFamily="18" charset="0"/>
              </a:rPr>
              <a:t> </a:t>
            </a:r>
            <a:r>
              <a:rPr lang="en-IN" sz="1600" kern="0" dirty="0">
                <a:effectLst/>
                <a:latin typeface="Times New Roman" panose="02020603050405020304" pitchFamily="18" charset="0"/>
                <a:ea typeface="Times New Roman" panose="02020603050405020304" pitchFamily="18" charset="0"/>
              </a:rPr>
              <a:t>board</a:t>
            </a:r>
            <a:r>
              <a:rPr lang="en-IN" sz="1600" b="1" kern="0" dirty="0">
                <a:effectLst/>
                <a:latin typeface="Times New Roman" panose="02020603050405020304" pitchFamily="18" charset="0"/>
                <a:ea typeface="Times New Roman" panose="02020603050405020304" pitchFamily="18" charset="0"/>
              </a:rPr>
              <a:t>.</a:t>
            </a:r>
            <a:r>
              <a:rPr lang="en-IN" sz="1600" b="1" i="1" kern="0" dirty="0">
                <a:effectLst/>
                <a:latin typeface="Times New Roman" panose="02020603050405020304" pitchFamily="18" charset="0"/>
                <a:ea typeface="Times New Roman" panose="02020603050405020304" pitchFamily="18" charset="0"/>
              </a:rPr>
              <a:t>[</a:t>
            </a:r>
            <a:r>
              <a:rPr lang="en-IN" sz="1600" b="1" i="1" kern="0" dirty="0" err="1">
                <a:effectLst/>
                <a:latin typeface="Times New Roman" panose="02020603050405020304" pitchFamily="18" charset="0"/>
                <a:ea typeface="Times New Roman" panose="02020603050405020304" pitchFamily="18" charset="0"/>
              </a:rPr>
              <a:t>Reffreed</a:t>
            </a:r>
            <a:r>
              <a:rPr lang="en-IN" sz="1600" b="1" i="1" kern="0" spc="-5" dirty="0">
                <a:effectLst/>
                <a:latin typeface="Times New Roman" panose="02020603050405020304" pitchFamily="18" charset="0"/>
                <a:ea typeface="Times New Roman" panose="02020603050405020304" pitchFamily="18" charset="0"/>
              </a:rPr>
              <a:t> </a:t>
            </a:r>
            <a:r>
              <a:rPr lang="en-IN" sz="1600" b="1" i="1" kern="0" dirty="0">
                <a:effectLst/>
                <a:latin typeface="Times New Roman" panose="02020603050405020304" pitchFamily="18" charset="0"/>
                <a:ea typeface="Times New Roman" panose="02020603050405020304" pitchFamily="18" charset="0"/>
              </a:rPr>
              <a:t>to Appendix 4]</a:t>
            </a:r>
            <a:endParaRPr lang="en-IN" sz="18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13</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7" y="213820"/>
            <a:ext cx="1674625" cy="788244"/>
          </a:xfrm>
          <a:prstGeom prst="rect">
            <a:avLst/>
          </a:prstGeom>
        </p:spPr>
      </p:pic>
    </p:spTree>
    <p:extLst>
      <p:ext uri="{BB962C8B-B14F-4D97-AF65-F5344CB8AC3E}">
        <p14:creationId xmlns:p14="http://schemas.microsoft.com/office/powerpoint/2010/main" val="2748915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838200" y="103755"/>
            <a:ext cx="10515600" cy="1325563"/>
          </a:xfrm>
        </p:spPr>
        <p:txBody>
          <a:bodyPr/>
          <a:lstStyle/>
          <a:p>
            <a:pPr algn="ctr"/>
            <a:r>
              <a:rPr lang="en-IN" b="1" dirty="0">
                <a:latin typeface="Times New Roman" panose="02020603050405020304" pitchFamily="18" charset="0"/>
                <a:cs typeface="Times New Roman" panose="02020603050405020304" pitchFamily="18" charset="0"/>
              </a:rPr>
              <a:t>Discussion </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450273" y="1883806"/>
            <a:ext cx="11520054" cy="4472544"/>
          </a:xfrm>
        </p:spPr>
        <p:txBody>
          <a:bodyPr>
            <a:normAutofit/>
          </a:bodyPr>
          <a:lstStyle/>
          <a:p>
            <a:pPr marL="88900" algn="just">
              <a:spcBef>
                <a:spcPts val="5"/>
              </a:spcBef>
              <a:spcAft>
                <a:spcPts val="0"/>
              </a:spcAft>
            </a:pPr>
            <a:r>
              <a:rPr lang="en-IN" sz="1800" b="1" dirty="0">
                <a:effectLst/>
                <a:latin typeface="Times New Roman" panose="02020603050405020304" pitchFamily="18" charset="0"/>
                <a:ea typeface="Times New Roman" panose="02020603050405020304" pitchFamily="18" charset="0"/>
              </a:rPr>
              <a:t>Healthcare</a:t>
            </a:r>
            <a:r>
              <a:rPr lang="en-IN" sz="1800" b="1" spc="-25"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Expenditure</a:t>
            </a:r>
            <a:r>
              <a:rPr lang="en-IN" sz="1800" b="1" spc="-20"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and</a:t>
            </a:r>
            <a:r>
              <a:rPr lang="en-IN" sz="1800" b="1" spc="10"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Financial</a:t>
            </a:r>
            <a:r>
              <a:rPr lang="en-IN" sz="1800" b="1" spc="-25"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Burden</a:t>
            </a:r>
            <a:endParaRPr lang="en-IN" sz="1800" dirty="0">
              <a:effectLst/>
              <a:latin typeface="Times New Roman" panose="02020603050405020304" pitchFamily="18" charset="0"/>
              <a:ea typeface="Times New Roman" panose="02020603050405020304" pitchFamily="18" charset="0"/>
            </a:endParaRPr>
          </a:p>
          <a:p>
            <a:pPr marR="90170" lvl="1" algn="just">
              <a:lnSpc>
                <a:spcPct val="150000"/>
              </a:lnSpc>
              <a:spcBef>
                <a:spcPts val="695"/>
              </a:spcBef>
              <a:buFont typeface="Wingdings" panose="05000000000000000000" pitchFamily="2" charset="2"/>
              <a:buChar char="Ø"/>
            </a:pPr>
            <a:r>
              <a:rPr lang="en-US" sz="1600" dirty="0">
                <a:effectLst/>
                <a:latin typeface="Times New Roman" panose="02020603050405020304" pitchFamily="18" charset="0"/>
                <a:ea typeface="Times New Roman" panose="02020603050405020304" pitchFamily="18" charset="0"/>
              </a:rPr>
              <a:t>The examination shows the significant financial burden looked at by people and families because</a:t>
            </a:r>
            <a:r>
              <a:rPr lang="en-US" sz="1600" spc="-28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of chronic healthcare costs. </a:t>
            </a:r>
          </a:p>
          <a:p>
            <a:pPr marR="90170" lvl="1" algn="just">
              <a:lnSpc>
                <a:spcPct val="150000"/>
              </a:lnSpc>
              <a:spcBef>
                <a:spcPts val="695"/>
              </a:spcBef>
              <a:buFont typeface="Wingdings" panose="05000000000000000000" pitchFamily="2" charset="2"/>
              <a:buChar char="Ø"/>
            </a:pPr>
            <a:r>
              <a:rPr lang="en-US" sz="1600" dirty="0">
                <a:effectLst/>
                <a:latin typeface="Times New Roman" panose="02020603050405020304" pitchFamily="18" charset="0"/>
                <a:ea typeface="Times New Roman" panose="02020603050405020304" pitchFamily="18" charset="0"/>
              </a:rPr>
              <a:t>Secondary data examination shows high personal expenditures on</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healthcare, which can prompt horrendous health expenditures and drive families into destitution.</a:t>
            </a:r>
            <a:r>
              <a:rPr lang="en-US" sz="1600" spc="5" dirty="0">
                <a:effectLst/>
                <a:latin typeface="Times New Roman" panose="02020603050405020304" pitchFamily="18" charset="0"/>
                <a:ea typeface="Times New Roman" panose="02020603050405020304" pitchFamily="18" charset="0"/>
              </a:rPr>
              <a:t> </a:t>
            </a:r>
          </a:p>
          <a:p>
            <a:pPr marR="90170" lvl="1" algn="just">
              <a:lnSpc>
                <a:spcPct val="150000"/>
              </a:lnSpc>
              <a:spcBef>
                <a:spcPts val="695"/>
              </a:spcBef>
              <a:buFont typeface="Wingdings" panose="05000000000000000000" pitchFamily="2" charset="2"/>
              <a:buChar char="Ø"/>
            </a:pPr>
            <a:r>
              <a:rPr lang="en-US" sz="1600" dirty="0">
                <a:effectLst/>
                <a:latin typeface="Times New Roman" panose="02020603050405020304" pitchFamily="18" charset="0"/>
                <a:ea typeface="Times New Roman" panose="02020603050405020304" pitchFamily="18" charset="0"/>
              </a:rPr>
              <a:t>The qualitative gatherings give further pieces of information into the money related hardships</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experienced by individuals, including the need to zero in on healthcare costs over other central</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necessities and the</a:t>
            </a:r>
            <a:r>
              <a:rPr lang="en-US" sz="1600" spc="-1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reliance</a:t>
            </a:r>
            <a:r>
              <a:rPr lang="en-US" sz="1600" spc="-1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on easygoing</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financial</a:t>
            </a:r>
            <a:r>
              <a:rPr lang="en-US" sz="1600" spc="-1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empowering</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gatherings.</a:t>
            </a:r>
          </a:p>
          <a:p>
            <a:pPr marR="90170" lvl="1" algn="just">
              <a:lnSpc>
                <a:spcPct val="150000"/>
              </a:lnSpc>
              <a:spcBef>
                <a:spcPts val="695"/>
              </a:spcBef>
              <a:buFont typeface="Wingdings" panose="05000000000000000000" pitchFamily="2" charset="2"/>
              <a:buChar char="Ø"/>
            </a:pPr>
            <a:r>
              <a:rPr lang="en-US" sz="1600" dirty="0">
                <a:effectLst/>
                <a:latin typeface="Times New Roman" panose="02020603050405020304" pitchFamily="18" charset="0"/>
                <a:ea typeface="Times New Roman" panose="02020603050405020304" pitchFamily="18" charset="0"/>
              </a:rPr>
              <a:t>Considering</a:t>
            </a:r>
            <a:r>
              <a:rPr lang="en-US" sz="1600" spc="-5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the</a:t>
            </a:r>
            <a:r>
              <a:rPr lang="en-US" sz="1600" spc="-5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revelations</a:t>
            </a:r>
            <a:r>
              <a:rPr lang="en-US" sz="1600" spc="-4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and</a:t>
            </a:r>
            <a:r>
              <a:rPr lang="en-US" sz="1600" spc="-5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assessment,</a:t>
            </a:r>
            <a:r>
              <a:rPr lang="en-US" sz="1600" spc="-5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a:t>
            </a:r>
            <a:r>
              <a:rPr lang="en-US" sz="1600" spc="-6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couple</a:t>
            </a:r>
            <a:r>
              <a:rPr lang="en-US" sz="1600" spc="-3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of</a:t>
            </a:r>
            <a:r>
              <a:rPr lang="en-US" sz="1600" spc="-5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policy</a:t>
            </a:r>
            <a:r>
              <a:rPr lang="en-US" sz="1600" spc="-5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implications</a:t>
            </a:r>
            <a:r>
              <a:rPr lang="en-US" sz="1600" spc="-4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and</a:t>
            </a:r>
            <a:r>
              <a:rPr lang="en-US" sz="1600" spc="-5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recommendations</a:t>
            </a:r>
            <a:r>
              <a:rPr lang="en-US" sz="1600" spc="-28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emerge. </a:t>
            </a:r>
          </a:p>
          <a:p>
            <a:pPr marR="90170" lvl="2" algn="just">
              <a:lnSpc>
                <a:spcPct val="150000"/>
              </a:lnSpc>
              <a:spcBef>
                <a:spcPts val="695"/>
              </a:spcBef>
              <a:buFont typeface="Wingdings" panose="05000000000000000000" pitchFamily="2" charset="2"/>
              <a:buChar char="§"/>
            </a:pPr>
            <a:r>
              <a:rPr lang="en-US" sz="1600" dirty="0">
                <a:effectLst/>
                <a:latin typeface="Times New Roman" panose="02020603050405020304" pitchFamily="18" charset="0"/>
                <a:ea typeface="Times New Roman" panose="02020603050405020304" pitchFamily="18" charset="0"/>
              </a:rPr>
              <a:t>Building up the healthcare system, especially in common districts, is basic to additional</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creating access to quality care for individuals with chronic diseases. This incorporates expanding</a:t>
            </a:r>
            <a:r>
              <a:rPr lang="en-US" sz="1600" spc="-28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the</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accessibility</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of</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healthcare</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offices,</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guaranteeing</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sufficient</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number</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of</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healthcare</a:t>
            </a:r>
            <a:r>
              <a:rPr lang="en-US" sz="1600" spc="-29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professionals,</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and</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working on</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the</a:t>
            </a:r>
            <a:r>
              <a:rPr lang="en-US" sz="1600" spc="1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accessibility</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of fundamental</a:t>
            </a:r>
            <a:r>
              <a:rPr lang="en-US" sz="1600" spc="-1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clinical</a:t>
            </a:r>
            <a:r>
              <a:rPr lang="en-US" sz="1600" spc="-1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gear</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and</a:t>
            </a:r>
            <a:r>
              <a:rPr lang="en-US" sz="1600" spc="-5"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supplies.</a:t>
            </a:r>
            <a:endParaRPr lang="en-IN" sz="16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14</a:t>
            </a:fld>
            <a:endParaRPr lang="en-IN"/>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628" y="206184"/>
            <a:ext cx="2149639" cy="880573"/>
          </a:xfrm>
          <a:prstGeom prst="rect">
            <a:avLst/>
          </a:prstGeom>
        </p:spPr>
      </p:pic>
    </p:spTree>
    <p:extLst>
      <p:ext uri="{BB962C8B-B14F-4D97-AF65-F5344CB8AC3E}">
        <p14:creationId xmlns:p14="http://schemas.microsoft.com/office/powerpoint/2010/main" val="1453396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85388-4491-8B0C-B67F-198C60B2B619}"/>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Discussion </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D903EB8-D3BC-B14A-7FF2-E336ADC4E22A}"/>
              </a:ext>
            </a:extLst>
          </p:cNvPr>
          <p:cNvSpPr>
            <a:spLocks noGrp="1"/>
          </p:cNvSpPr>
          <p:nvPr>
            <p:ph idx="1"/>
          </p:nvPr>
        </p:nvSpPr>
        <p:spPr/>
        <p:txBody>
          <a:bodyPr/>
          <a:lstStyle/>
          <a:p>
            <a:pPr>
              <a:lnSpc>
                <a:spcPct val="150000"/>
              </a:lnSpc>
            </a:pPr>
            <a:r>
              <a:rPr lang="en-IN" sz="1800" kern="0" dirty="0">
                <a:effectLst/>
                <a:latin typeface="Times New Roman" panose="02020603050405020304" pitchFamily="18" charset="0"/>
                <a:ea typeface="Times New Roman" panose="02020603050405020304" pitchFamily="18" charset="0"/>
              </a:rPr>
              <a:t>Addressing disparities in access to care requires designated mediations, for example, local area</a:t>
            </a:r>
            <a:r>
              <a:rPr lang="en-IN" sz="1800" kern="0" spc="5" dirty="0">
                <a:effectLst/>
                <a:latin typeface="Times New Roman" panose="02020603050405020304" pitchFamily="18" charset="0"/>
                <a:ea typeface="Times New Roman" panose="02020603050405020304" pitchFamily="18" charset="0"/>
              </a:rPr>
              <a:t> </a:t>
            </a:r>
            <a:r>
              <a:rPr lang="en-IN" sz="1800" kern="0" dirty="0">
                <a:effectLst/>
                <a:latin typeface="Times New Roman" panose="02020603050405020304" pitchFamily="18" charset="0"/>
                <a:ea typeface="Times New Roman" panose="02020603050405020304" pitchFamily="18" charset="0"/>
              </a:rPr>
              <a:t>outreach programs, health schooling drives, and further developing transportation framework to</a:t>
            </a:r>
            <a:r>
              <a:rPr lang="en-IN" sz="1800" kern="0" spc="5" dirty="0">
                <a:effectLst/>
                <a:latin typeface="Times New Roman" panose="02020603050405020304" pitchFamily="18" charset="0"/>
                <a:ea typeface="Times New Roman" panose="02020603050405020304" pitchFamily="18" charset="0"/>
              </a:rPr>
              <a:t> </a:t>
            </a:r>
            <a:r>
              <a:rPr lang="en-IN" sz="1800" kern="0" dirty="0">
                <a:effectLst/>
                <a:latin typeface="Times New Roman" panose="02020603050405020304" pitchFamily="18" charset="0"/>
                <a:ea typeface="Times New Roman" panose="02020603050405020304" pitchFamily="18" charset="0"/>
              </a:rPr>
              <a:t>work</a:t>
            </a:r>
            <a:r>
              <a:rPr lang="en-IN" sz="1800" kern="0" spc="-35" dirty="0">
                <a:effectLst/>
                <a:latin typeface="Times New Roman" panose="02020603050405020304" pitchFamily="18" charset="0"/>
                <a:ea typeface="Times New Roman" panose="02020603050405020304" pitchFamily="18" charset="0"/>
              </a:rPr>
              <a:t> </a:t>
            </a:r>
            <a:r>
              <a:rPr lang="en-IN" sz="1800" kern="0" dirty="0">
                <a:effectLst/>
                <a:latin typeface="Times New Roman" panose="02020603050405020304" pitchFamily="18" charset="0"/>
                <a:ea typeface="Times New Roman" panose="02020603050405020304" pitchFamily="18" charset="0"/>
              </a:rPr>
              <a:t>with</a:t>
            </a:r>
            <a:r>
              <a:rPr lang="en-IN" sz="1800" kern="0" spc="-35" dirty="0">
                <a:effectLst/>
                <a:latin typeface="Times New Roman" panose="02020603050405020304" pitchFamily="18" charset="0"/>
                <a:ea typeface="Times New Roman" panose="02020603050405020304" pitchFamily="18" charset="0"/>
              </a:rPr>
              <a:t> </a:t>
            </a:r>
            <a:r>
              <a:rPr lang="en-IN" sz="1800" kern="0" dirty="0">
                <a:effectLst/>
                <a:latin typeface="Times New Roman" panose="02020603050405020304" pitchFamily="18" charset="0"/>
                <a:ea typeface="Times New Roman" panose="02020603050405020304" pitchFamily="18" charset="0"/>
              </a:rPr>
              <a:t>healthcare</a:t>
            </a:r>
            <a:r>
              <a:rPr lang="en-IN" sz="1800" kern="0" spc="-45" dirty="0">
                <a:effectLst/>
                <a:latin typeface="Times New Roman" panose="02020603050405020304" pitchFamily="18" charset="0"/>
                <a:ea typeface="Times New Roman" panose="02020603050405020304" pitchFamily="18" charset="0"/>
              </a:rPr>
              <a:t> </a:t>
            </a:r>
            <a:r>
              <a:rPr lang="en-IN" sz="1800" kern="0" dirty="0">
                <a:effectLst/>
                <a:latin typeface="Times New Roman" panose="02020603050405020304" pitchFamily="18" charset="0"/>
                <a:ea typeface="Times New Roman" panose="02020603050405020304" pitchFamily="18" charset="0"/>
              </a:rPr>
              <a:t>access</a:t>
            </a:r>
            <a:r>
              <a:rPr lang="en-IN" sz="1800" kern="0" spc="-25" dirty="0">
                <a:effectLst/>
                <a:latin typeface="Times New Roman" panose="02020603050405020304" pitchFamily="18" charset="0"/>
                <a:ea typeface="Times New Roman" panose="02020603050405020304" pitchFamily="18" charset="0"/>
              </a:rPr>
              <a:t> </a:t>
            </a:r>
            <a:r>
              <a:rPr lang="en-IN" sz="1800" kern="0" dirty="0">
                <a:effectLst/>
                <a:latin typeface="Times New Roman" panose="02020603050405020304" pitchFamily="18" charset="0"/>
                <a:ea typeface="Times New Roman" panose="02020603050405020304" pitchFamily="18" charset="0"/>
              </a:rPr>
              <a:t>for</a:t>
            </a:r>
            <a:r>
              <a:rPr lang="en-IN" sz="1800" kern="0" spc="-35" dirty="0">
                <a:effectLst/>
                <a:latin typeface="Times New Roman" panose="02020603050405020304" pitchFamily="18" charset="0"/>
                <a:ea typeface="Times New Roman" panose="02020603050405020304" pitchFamily="18" charset="0"/>
              </a:rPr>
              <a:t> </a:t>
            </a:r>
            <a:r>
              <a:rPr lang="en-IN" sz="1800" kern="0" dirty="0">
                <a:effectLst/>
                <a:latin typeface="Times New Roman" panose="02020603050405020304" pitchFamily="18" charset="0"/>
                <a:ea typeface="Times New Roman" panose="02020603050405020304" pitchFamily="18" charset="0"/>
              </a:rPr>
              <a:t>underestimated</a:t>
            </a:r>
            <a:r>
              <a:rPr lang="en-IN" sz="1800" kern="0" spc="25" dirty="0">
                <a:effectLst/>
                <a:latin typeface="Times New Roman" panose="02020603050405020304" pitchFamily="18" charset="0"/>
                <a:ea typeface="Times New Roman" panose="02020603050405020304" pitchFamily="18" charset="0"/>
              </a:rPr>
              <a:t> </a:t>
            </a:r>
            <a:r>
              <a:rPr lang="en-IN" sz="1800" kern="0" dirty="0">
                <a:effectLst/>
                <a:latin typeface="Times New Roman" panose="02020603050405020304" pitchFamily="18" charset="0"/>
                <a:ea typeface="Times New Roman" panose="02020603050405020304" pitchFamily="18" charset="0"/>
              </a:rPr>
              <a:t>populations</a:t>
            </a:r>
            <a:r>
              <a:rPr lang="en-IN" sz="1800" kern="0" spc="-30" dirty="0">
                <a:effectLst/>
                <a:latin typeface="Times New Roman" panose="02020603050405020304" pitchFamily="18" charset="0"/>
                <a:ea typeface="Times New Roman" panose="02020603050405020304" pitchFamily="18" charset="0"/>
              </a:rPr>
              <a:t> </a:t>
            </a:r>
            <a:r>
              <a:rPr lang="en-IN" sz="1800" kern="0" dirty="0">
                <a:effectLst/>
                <a:latin typeface="Times New Roman" panose="02020603050405020304" pitchFamily="18" charset="0"/>
                <a:ea typeface="Times New Roman" panose="02020603050405020304" pitchFamily="18" charset="0"/>
              </a:rPr>
              <a:t>(</a:t>
            </a:r>
            <a:r>
              <a:rPr lang="en-IN" sz="1800" kern="0" dirty="0" err="1">
                <a:effectLst/>
                <a:latin typeface="Times New Roman" panose="02020603050405020304" pitchFamily="18" charset="0"/>
                <a:ea typeface="Times New Roman" panose="02020603050405020304" pitchFamily="18" charset="0"/>
              </a:rPr>
              <a:t>Davahli</a:t>
            </a:r>
            <a:r>
              <a:rPr lang="en-IN" sz="1800" kern="0" spc="-10" dirty="0">
                <a:effectLst/>
                <a:latin typeface="Times New Roman" panose="02020603050405020304" pitchFamily="18" charset="0"/>
                <a:ea typeface="Times New Roman" panose="02020603050405020304" pitchFamily="18" charset="0"/>
              </a:rPr>
              <a:t> </a:t>
            </a:r>
            <a:r>
              <a:rPr lang="en-IN" sz="1800" i="1" kern="0" dirty="0">
                <a:effectLst/>
                <a:latin typeface="Times New Roman" panose="02020603050405020304" pitchFamily="18" charset="0"/>
                <a:ea typeface="Times New Roman" panose="02020603050405020304" pitchFamily="18" charset="0"/>
              </a:rPr>
              <a:t>et</a:t>
            </a:r>
            <a:r>
              <a:rPr lang="en-IN" sz="1800" i="1" kern="0" spc="-45" dirty="0">
                <a:effectLst/>
                <a:latin typeface="Times New Roman" panose="02020603050405020304" pitchFamily="18" charset="0"/>
                <a:ea typeface="Times New Roman" panose="02020603050405020304" pitchFamily="18" charset="0"/>
              </a:rPr>
              <a:t> </a:t>
            </a:r>
            <a:r>
              <a:rPr lang="en-IN" sz="1800" i="1" kern="0" dirty="0">
                <a:effectLst/>
                <a:latin typeface="Times New Roman" panose="02020603050405020304" pitchFamily="18" charset="0"/>
                <a:ea typeface="Times New Roman" panose="02020603050405020304" pitchFamily="18" charset="0"/>
              </a:rPr>
              <a:t>al.</a:t>
            </a:r>
            <a:r>
              <a:rPr lang="en-IN" sz="1800" i="1" kern="0" spc="-30" dirty="0">
                <a:effectLst/>
                <a:latin typeface="Times New Roman" panose="02020603050405020304" pitchFamily="18" charset="0"/>
                <a:ea typeface="Times New Roman" panose="02020603050405020304" pitchFamily="18" charset="0"/>
              </a:rPr>
              <a:t> </a:t>
            </a:r>
            <a:r>
              <a:rPr lang="en-IN" sz="1800" kern="0" dirty="0">
                <a:effectLst/>
                <a:latin typeface="Times New Roman" panose="02020603050405020304" pitchFamily="18" charset="0"/>
                <a:ea typeface="Times New Roman" panose="02020603050405020304" pitchFamily="18" charset="0"/>
              </a:rPr>
              <a:t>2020).</a:t>
            </a:r>
            <a:r>
              <a:rPr lang="en-IN" sz="1800" kern="0" spc="-35" dirty="0">
                <a:effectLst/>
                <a:latin typeface="Times New Roman" panose="02020603050405020304" pitchFamily="18" charset="0"/>
                <a:ea typeface="Times New Roman" panose="02020603050405020304" pitchFamily="18" charset="0"/>
              </a:rPr>
              <a:t> </a:t>
            </a:r>
          </a:p>
          <a:p>
            <a:pPr>
              <a:lnSpc>
                <a:spcPct val="150000"/>
              </a:lnSpc>
            </a:pPr>
            <a:r>
              <a:rPr lang="en-IN" sz="1800" kern="0" dirty="0">
                <a:effectLst/>
                <a:latin typeface="Times New Roman" panose="02020603050405020304" pitchFamily="18" charset="0"/>
                <a:ea typeface="Times New Roman" panose="02020603050405020304" pitchFamily="18" charset="0"/>
              </a:rPr>
              <a:t>Also,</a:t>
            </a:r>
            <a:r>
              <a:rPr lang="en-IN" sz="1800" kern="0" spc="-35" dirty="0">
                <a:effectLst/>
                <a:latin typeface="Times New Roman" panose="02020603050405020304" pitchFamily="18" charset="0"/>
                <a:ea typeface="Times New Roman" panose="02020603050405020304" pitchFamily="18" charset="0"/>
              </a:rPr>
              <a:t> </a:t>
            </a:r>
            <a:r>
              <a:rPr lang="en-IN" sz="1800" kern="0" dirty="0">
                <a:effectLst/>
                <a:latin typeface="Times New Roman" panose="02020603050405020304" pitchFamily="18" charset="0"/>
                <a:ea typeface="Times New Roman" panose="02020603050405020304" pitchFamily="18" charset="0"/>
              </a:rPr>
              <a:t>strategies</a:t>
            </a:r>
            <a:r>
              <a:rPr lang="en-IN" sz="1800" kern="0" spc="-290" dirty="0">
                <a:effectLst/>
                <a:latin typeface="Times New Roman" panose="02020603050405020304" pitchFamily="18" charset="0"/>
                <a:ea typeface="Times New Roman" panose="02020603050405020304" pitchFamily="18" charset="0"/>
              </a:rPr>
              <a:t> </a:t>
            </a:r>
            <a:r>
              <a:rPr lang="en-IN" sz="1800" kern="0" dirty="0">
                <a:effectLst/>
                <a:latin typeface="Times New Roman" panose="02020603050405020304" pitchFamily="18" charset="0"/>
                <a:ea typeface="Times New Roman" panose="02020603050405020304" pitchFamily="18" charset="0"/>
              </a:rPr>
              <a:t>that advance socially</a:t>
            </a:r>
            <a:r>
              <a:rPr lang="en-IN" sz="1800" kern="0" spc="5" dirty="0">
                <a:effectLst/>
                <a:latin typeface="Times New Roman" panose="02020603050405020304" pitchFamily="18" charset="0"/>
                <a:ea typeface="Times New Roman" panose="02020603050405020304" pitchFamily="18" charset="0"/>
              </a:rPr>
              <a:t> </a:t>
            </a:r>
            <a:r>
              <a:rPr lang="en-IN" sz="1800" kern="0" dirty="0">
                <a:effectLst/>
                <a:latin typeface="Times New Roman" panose="02020603050405020304" pitchFamily="18" charset="0"/>
                <a:ea typeface="Times New Roman" panose="02020603050405020304" pitchFamily="18" charset="0"/>
              </a:rPr>
              <a:t>delicate care and oblige customary mending practices</a:t>
            </a:r>
            <a:r>
              <a:rPr lang="en-IN" sz="1800" kern="0" spc="5" dirty="0">
                <a:effectLst/>
                <a:latin typeface="Times New Roman" panose="02020603050405020304" pitchFamily="18" charset="0"/>
                <a:ea typeface="Times New Roman" panose="02020603050405020304" pitchFamily="18" charset="0"/>
              </a:rPr>
              <a:t> </a:t>
            </a:r>
            <a:r>
              <a:rPr lang="en-IN" sz="1800" kern="0" dirty="0">
                <a:effectLst/>
                <a:latin typeface="Times New Roman" panose="02020603050405020304" pitchFamily="18" charset="0"/>
                <a:ea typeface="Times New Roman" panose="02020603050405020304" pitchFamily="18" charset="0"/>
              </a:rPr>
              <a:t>can</a:t>
            </a:r>
            <a:r>
              <a:rPr lang="en-IN" sz="1800" kern="0" spc="5" dirty="0">
                <a:effectLst/>
                <a:latin typeface="Times New Roman" panose="02020603050405020304" pitchFamily="18" charset="0"/>
                <a:ea typeface="Times New Roman" panose="02020603050405020304" pitchFamily="18" charset="0"/>
              </a:rPr>
              <a:t> </a:t>
            </a:r>
            <a:r>
              <a:rPr lang="en-IN" sz="1800" kern="0" dirty="0">
                <a:effectLst/>
                <a:latin typeface="Times New Roman" panose="02020603050405020304" pitchFamily="18" charset="0"/>
                <a:ea typeface="Times New Roman" panose="02020603050405020304" pitchFamily="18" charset="0"/>
              </a:rPr>
              <a:t>assist with</a:t>
            </a:r>
            <a:r>
              <a:rPr lang="en-IN" sz="1800" kern="0" spc="5" dirty="0">
                <a:effectLst/>
                <a:latin typeface="Times New Roman" panose="02020603050405020304" pitchFamily="18" charset="0"/>
                <a:ea typeface="Times New Roman" panose="02020603050405020304" pitchFamily="18" charset="0"/>
              </a:rPr>
              <a:t> </a:t>
            </a:r>
            <a:r>
              <a:rPr lang="en-IN" sz="1800" kern="0" dirty="0">
                <a:effectLst/>
                <a:latin typeface="Times New Roman" panose="02020603050405020304" pitchFamily="18" charset="0"/>
                <a:ea typeface="Times New Roman" panose="02020603050405020304" pitchFamily="18" charset="0"/>
              </a:rPr>
              <a:t>overcoming any issues in healthcare usage among assorted networks.</a:t>
            </a:r>
          </a:p>
          <a:p>
            <a:pPr>
              <a:lnSpc>
                <a:spcPct val="150000"/>
              </a:lnSpc>
            </a:pPr>
            <a:r>
              <a:rPr lang="en-IN" sz="1800" kern="0" dirty="0">
                <a:effectLst/>
                <a:latin typeface="Times New Roman" panose="02020603050405020304" pitchFamily="18" charset="0"/>
                <a:ea typeface="Times New Roman" panose="02020603050405020304" pitchFamily="18" charset="0"/>
              </a:rPr>
              <a:t> Contract drives ought to</a:t>
            </a:r>
            <a:r>
              <a:rPr lang="en-IN" sz="1800" kern="0" spc="5" dirty="0">
                <a:effectLst/>
                <a:latin typeface="Times New Roman" panose="02020603050405020304" pitchFamily="18" charset="0"/>
                <a:ea typeface="Times New Roman" panose="02020603050405020304" pitchFamily="18" charset="0"/>
              </a:rPr>
              <a:t> </a:t>
            </a:r>
            <a:r>
              <a:rPr lang="en-IN" sz="1800" kern="0" dirty="0">
                <a:effectLst/>
                <a:latin typeface="Times New Roman" panose="02020603050405020304" pitchFamily="18" charset="0"/>
                <a:ea typeface="Times New Roman" panose="02020603050405020304" pitchFamily="18" charset="0"/>
              </a:rPr>
              <a:t>likewise zero in on carrying out financial security components, for example, expanding health</a:t>
            </a:r>
            <a:r>
              <a:rPr lang="en-IN" sz="1800" kern="0" spc="5" dirty="0">
                <a:effectLst/>
                <a:latin typeface="Times New Roman" panose="02020603050405020304" pitchFamily="18" charset="0"/>
                <a:ea typeface="Times New Roman" panose="02020603050405020304" pitchFamily="18" charset="0"/>
              </a:rPr>
              <a:t> </a:t>
            </a:r>
            <a:r>
              <a:rPr lang="en-IN" sz="1800" kern="0" dirty="0">
                <a:effectLst/>
                <a:latin typeface="Times New Roman" panose="02020603050405020304" pitchFamily="18" charset="0"/>
                <a:ea typeface="Times New Roman" panose="02020603050405020304" pitchFamily="18" charset="0"/>
              </a:rPr>
              <a:t>insurance inclusion and giving appropriations to chronic sickness the board, to ease the financial</a:t>
            </a:r>
            <a:r>
              <a:rPr lang="en-IN" sz="1800" kern="0" spc="5" dirty="0">
                <a:effectLst/>
                <a:latin typeface="Times New Roman" panose="02020603050405020304" pitchFamily="18" charset="0"/>
                <a:ea typeface="Times New Roman" panose="02020603050405020304" pitchFamily="18" charset="0"/>
              </a:rPr>
              <a:t> </a:t>
            </a:r>
            <a:r>
              <a:rPr lang="en-IN" sz="1800" kern="0" dirty="0">
                <a:effectLst/>
                <a:latin typeface="Times New Roman" panose="02020603050405020304" pitchFamily="18" charset="0"/>
                <a:ea typeface="Times New Roman" panose="02020603050405020304" pitchFamily="18" charset="0"/>
              </a:rPr>
              <a:t>burden</a:t>
            </a:r>
            <a:r>
              <a:rPr lang="en-IN" sz="1800" kern="0" spc="-5" dirty="0">
                <a:effectLst/>
                <a:latin typeface="Times New Roman" panose="02020603050405020304" pitchFamily="18" charset="0"/>
                <a:ea typeface="Times New Roman" panose="02020603050405020304" pitchFamily="18" charset="0"/>
              </a:rPr>
              <a:t> </a:t>
            </a:r>
            <a:r>
              <a:rPr lang="en-IN" sz="1800" kern="0" dirty="0">
                <a:effectLst/>
                <a:latin typeface="Times New Roman" panose="02020603050405020304" pitchFamily="18" charset="0"/>
                <a:ea typeface="Times New Roman" panose="02020603050405020304" pitchFamily="18" charset="0"/>
              </a:rPr>
              <a:t>on people</a:t>
            </a:r>
            <a:r>
              <a:rPr lang="en-IN" sz="1800" kern="0" spc="15" dirty="0">
                <a:effectLst/>
                <a:latin typeface="Times New Roman" panose="02020603050405020304" pitchFamily="18" charset="0"/>
                <a:ea typeface="Times New Roman" panose="02020603050405020304" pitchFamily="18" charset="0"/>
              </a:rPr>
              <a:t> </a:t>
            </a:r>
            <a:r>
              <a:rPr lang="en-IN" sz="1800" kern="0" dirty="0">
                <a:effectLst/>
                <a:latin typeface="Times New Roman" panose="02020603050405020304" pitchFamily="18" charset="0"/>
                <a:ea typeface="Times New Roman" panose="02020603050405020304" pitchFamily="18" charset="0"/>
              </a:rPr>
              <a:t>and families</a:t>
            </a:r>
            <a:endParaRPr lang="en-IN" sz="1800" dirty="0">
              <a:latin typeface="Times New Roman" panose="02020603050405020304" pitchFamily="18" charset="0"/>
              <a:cs typeface="Times New Roman" panose="02020603050405020304" pitchFamily="18" charset="0"/>
            </a:endParaRPr>
          </a:p>
          <a:p>
            <a:endParaRPr lang="en-IN" dirty="0"/>
          </a:p>
        </p:txBody>
      </p:sp>
      <p:sp>
        <p:nvSpPr>
          <p:cNvPr id="4" name="Footer Placeholder 3">
            <a:extLst>
              <a:ext uri="{FF2B5EF4-FFF2-40B4-BE49-F238E27FC236}">
                <a16:creationId xmlns:a16="http://schemas.microsoft.com/office/drawing/2014/main" id="{8129255C-42D3-CAF2-8753-405E893B4436}"/>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6EE450AA-646F-4C74-C187-0F06309B0E9F}"/>
              </a:ext>
            </a:extLst>
          </p:cNvPr>
          <p:cNvSpPr>
            <a:spLocks noGrp="1"/>
          </p:cNvSpPr>
          <p:nvPr>
            <p:ph type="sldNum" sz="quarter" idx="12"/>
          </p:nvPr>
        </p:nvSpPr>
        <p:spPr/>
        <p:txBody>
          <a:bodyPr/>
          <a:lstStyle/>
          <a:p>
            <a:fld id="{26AD20E6-394B-4DF0-96A5-9647FF39C943}" type="slidenum">
              <a:rPr lang="en-IN" smtClean="0"/>
              <a:t>15</a:t>
            </a:fld>
            <a:endParaRPr lang="en-IN"/>
          </a:p>
        </p:txBody>
      </p:sp>
      <p:pic>
        <p:nvPicPr>
          <p:cNvPr id="6" name="Picture 5">
            <a:extLst>
              <a:ext uri="{FF2B5EF4-FFF2-40B4-BE49-F238E27FC236}">
                <a16:creationId xmlns:a16="http://schemas.microsoft.com/office/drawing/2014/main" id="{B00BD160-F79C-A50B-E0BF-290DA18B86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501"/>
            <a:ext cx="2794146" cy="1144587"/>
          </a:xfrm>
          <a:prstGeom prst="rect">
            <a:avLst/>
          </a:prstGeom>
        </p:spPr>
      </p:pic>
    </p:spTree>
    <p:extLst>
      <p:ext uri="{BB962C8B-B14F-4D97-AF65-F5344CB8AC3E}">
        <p14:creationId xmlns:p14="http://schemas.microsoft.com/office/powerpoint/2010/main" val="2159117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a:xfrm>
            <a:off x="838200" y="1776577"/>
            <a:ext cx="10515600" cy="4716298"/>
          </a:xfrm>
        </p:spPr>
        <p:txBody>
          <a:bodyPr>
            <a:noAutofit/>
          </a:bodyPr>
          <a:lstStyle/>
          <a:p>
            <a:pPr marL="0" marR="88900" indent="0">
              <a:lnSpc>
                <a:spcPct val="150000"/>
              </a:lnSpc>
              <a:spcAft>
                <a:spcPts val="0"/>
              </a:spcAft>
              <a:buNone/>
            </a:pPr>
            <a:r>
              <a:rPr lang="en-US" sz="1800" dirty="0">
                <a:effectLst/>
                <a:latin typeface="Times New Roman" panose="02020603050405020304" pitchFamily="18" charset="0"/>
                <a:ea typeface="Times New Roman" panose="02020603050405020304" pitchFamily="18" charset="0"/>
              </a:rPr>
              <a:t>The recommendations focused on the necessity of customizing the CCM program for the Indian</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setting, strengthening healthcare infrastructure, promoting health literacy and patient education,</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encouraging</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multi-sectoral</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collaboration,</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aligning</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policies</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and</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reimbursement</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models,</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and</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ensuring</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ongoing evaluation and improvement.</a:t>
            </a:r>
          </a:p>
          <a:p>
            <a:pPr marL="0" marR="88900" indent="0">
              <a:lnSpc>
                <a:spcPct val="150000"/>
              </a:lnSpc>
              <a:buNone/>
            </a:pPr>
            <a:r>
              <a:rPr lang="en-US" sz="1800" dirty="0">
                <a:effectLst/>
                <a:latin typeface="Times New Roman" panose="02020603050405020304" pitchFamily="18" charset="0"/>
                <a:ea typeface="Times New Roman" panose="02020603050405020304" pitchFamily="18" charset="0"/>
              </a:rPr>
              <a:t>Strategies to enhance financial security, including expanded health insurance</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coverage and</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subsidies</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for</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chronic</a:t>
            </a:r>
            <a:r>
              <a:rPr lang="en-US" sz="1800" spc="-2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disease</a:t>
            </a:r>
            <a:r>
              <a:rPr lang="en-US" sz="1800" spc="-2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management,</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were</a:t>
            </a:r>
            <a:r>
              <a:rPr lang="en-US" sz="1800" spc="-2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suggested</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to</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alleviate</a:t>
            </a:r>
            <a:r>
              <a:rPr lang="en-US" sz="1800" spc="-2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a:t>
            </a:r>
            <a:r>
              <a:rPr lang="en-US" sz="1800" spc="-2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financial</a:t>
            </a:r>
            <a:r>
              <a:rPr lang="en-US" sz="1800" spc="-28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burden.</a:t>
            </a:r>
            <a:endParaRPr lang="en-IN" sz="1800" dirty="0">
              <a:effectLst/>
              <a:latin typeface="Times New Roman" panose="02020603050405020304" pitchFamily="18" charset="0"/>
              <a:ea typeface="Times New Roman" panose="02020603050405020304" pitchFamily="18" charset="0"/>
            </a:endParaRPr>
          </a:p>
          <a:p>
            <a:pPr marL="0" marR="88900" indent="0">
              <a:lnSpc>
                <a:spcPct val="150000"/>
              </a:lnSpc>
              <a:spcAft>
                <a:spcPts val="0"/>
              </a:spcAft>
              <a:buNone/>
            </a:pPr>
            <a:endParaRPr lang="en-IN" sz="1800" dirty="0">
              <a:effectLst/>
              <a:latin typeface="Times New Roman" panose="02020603050405020304" pitchFamily="18" charset="0"/>
              <a:ea typeface="Times New Roman" panose="02020603050405020304" pitchFamily="18" charset="0"/>
            </a:endParaRPr>
          </a:p>
          <a:p>
            <a:pPr marL="0" indent="0" algn="just">
              <a:buNone/>
            </a:pPr>
            <a:endParaRPr lang="en-IN" sz="20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16</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27" y="279236"/>
            <a:ext cx="2007135" cy="944756"/>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C10465-6723-09BA-022F-0F14CB32747E}"/>
              </a:ext>
            </a:extLst>
          </p:cNvPr>
          <p:cNvSpPr>
            <a:spLocks noGrp="1"/>
          </p:cNvSpPr>
          <p:nvPr>
            <p:ph idx="1"/>
          </p:nvPr>
        </p:nvSpPr>
        <p:spPr/>
        <p:txBody>
          <a:bodyPr>
            <a:normAutofit/>
          </a:bodyPr>
          <a:lstStyle/>
          <a:p>
            <a:pPr marL="88900" marR="94615">
              <a:lnSpc>
                <a:spcPct val="150000"/>
              </a:lnSpc>
              <a:spcBef>
                <a:spcPts val="10"/>
              </a:spcBef>
              <a:spcAft>
                <a:spcPts val="0"/>
              </a:spcAft>
            </a:pPr>
            <a:r>
              <a:rPr lang="en-US" sz="2000" dirty="0">
                <a:effectLst/>
                <a:latin typeface="Times New Roman" panose="02020603050405020304" pitchFamily="18" charset="0"/>
                <a:ea typeface="Times New Roman" panose="02020603050405020304" pitchFamily="18" charset="0"/>
              </a:rPr>
              <a:t>Future review and execution can benefit significantly from the examination of the burdens and</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benefits of the CCM program in the USA, prominently when contrasted with the medical care</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framework</a:t>
            </a:r>
            <a:r>
              <a:rPr lang="en-US" sz="2000" spc="-6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in</a:t>
            </a:r>
            <a:r>
              <a:rPr lang="en-US" sz="2000" spc="-4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India.</a:t>
            </a:r>
            <a:r>
              <a:rPr lang="en-US" sz="2000" spc="-45" dirty="0">
                <a:effectLst/>
                <a:latin typeface="Times New Roman" panose="02020603050405020304" pitchFamily="18" charset="0"/>
                <a:ea typeface="Times New Roman" panose="02020603050405020304" pitchFamily="18" charset="0"/>
              </a:rPr>
              <a:t> </a:t>
            </a:r>
          </a:p>
          <a:p>
            <a:pPr marL="88900" marR="94615">
              <a:lnSpc>
                <a:spcPct val="150000"/>
              </a:lnSpc>
              <a:spcBef>
                <a:spcPts val="10"/>
              </a:spcBef>
              <a:spcAft>
                <a:spcPts val="0"/>
              </a:spcAft>
            </a:pPr>
            <a:r>
              <a:rPr lang="en-IN" sz="2000" dirty="0">
                <a:effectLst/>
                <a:latin typeface="Times New Roman" panose="02020603050405020304" pitchFamily="18" charset="0"/>
                <a:ea typeface="Times New Roman" panose="02020603050405020304" pitchFamily="18" charset="0"/>
              </a:rPr>
              <a:t>“Chronic</a:t>
            </a:r>
            <a:r>
              <a:rPr lang="en-IN" sz="2000" spc="140"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Care</a:t>
            </a:r>
            <a:r>
              <a:rPr lang="en-IN" sz="2000" spc="140"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treatment</a:t>
            </a:r>
            <a:r>
              <a:rPr lang="en-IN" sz="2000" spc="160"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program”</a:t>
            </a:r>
            <a:r>
              <a:rPr lang="en-IN" sz="2000" spc="140"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might</a:t>
            </a:r>
            <a:r>
              <a:rPr lang="en-IN" sz="2000" spc="140"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be</a:t>
            </a:r>
            <a:r>
              <a:rPr lang="en-IN" sz="2000" spc="160"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changed</a:t>
            </a:r>
            <a:r>
              <a:rPr lang="en-IN" sz="2000" spc="150"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and</a:t>
            </a:r>
            <a:r>
              <a:rPr lang="en-IN" sz="2000" spc="145"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coordinated</a:t>
            </a:r>
            <a:r>
              <a:rPr lang="en-IN" sz="2000" spc="145"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into</a:t>
            </a:r>
            <a:r>
              <a:rPr lang="en-IN" sz="2000" spc="145"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the</a:t>
            </a:r>
            <a:r>
              <a:rPr lang="en-IN" sz="2000" spc="140"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Indian</a:t>
            </a:r>
            <a:r>
              <a:rPr lang="en-IN" sz="2000" spc="145"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medical</a:t>
            </a:r>
            <a:r>
              <a:rPr lang="en-IN" sz="2000" spc="-285"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services</a:t>
            </a:r>
            <a:r>
              <a:rPr lang="en-IN" sz="2000" spc="-5"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framework,</a:t>
            </a:r>
            <a:r>
              <a:rPr lang="en-IN" sz="2000" spc="-5"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at</a:t>
            </a:r>
            <a:r>
              <a:rPr lang="en-IN" sz="2000" spc="-15"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last</a:t>
            </a:r>
            <a:r>
              <a:rPr lang="en-IN" sz="2000" spc="-15"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working</a:t>
            </a:r>
            <a:r>
              <a:rPr lang="en-IN" sz="2000" spc="-5"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on</a:t>
            </a:r>
            <a:r>
              <a:rPr lang="en-IN" sz="2000" spc="15"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the</a:t>
            </a:r>
            <a:r>
              <a:rPr lang="en-IN" sz="2000" spc="-15"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therapy</a:t>
            </a:r>
            <a:r>
              <a:rPr lang="en-IN" sz="2000" spc="-5"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of</a:t>
            </a:r>
            <a:r>
              <a:rPr lang="en-IN" sz="2000" spc="-5"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constant</a:t>
            </a:r>
            <a:r>
              <a:rPr lang="en-IN" sz="2000" spc="-15"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illnesses</a:t>
            </a:r>
            <a:r>
              <a:rPr lang="en-IN" sz="2000" spc="-5"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and</a:t>
            </a:r>
            <a:r>
              <a:rPr lang="en-IN" sz="2000" spc="-5"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patient</a:t>
            </a:r>
            <a:r>
              <a:rPr lang="en-IN" sz="2000" spc="-15" dirty="0">
                <a:effectLst/>
                <a:latin typeface="Times New Roman" panose="02020603050405020304" pitchFamily="18" charset="0"/>
                <a:ea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rPr>
              <a:t>results.</a:t>
            </a:r>
          </a:p>
          <a:p>
            <a:pPr marR="94615">
              <a:lnSpc>
                <a:spcPct val="150000"/>
              </a:lnSpc>
              <a:spcBef>
                <a:spcPts val="10"/>
              </a:spcBef>
            </a:pPr>
            <a:r>
              <a:rPr lang="en-US" sz="2000" dirty="0">
                <a:effectLst/>
                <a:latin typeface="Times New Roman" panose="02020603050405020304" pitchFamily="18" charset="0"/>
                <a:ea typeface="Times New Roman" panose="02020603050405020304" pitchFamily="18" charset="0"/>
              </a:rPr>
              <a:t>The</a:t>
            </a:r>
            <a:r>
              <a:rPr lang="en-US" sz="2000" spc="-2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implementation</a:t>
            </a:r>
            <a:r>
              <a:rPr lang="en-US" sz="2000" spc="-1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of</a:t>
            </a:r>
            <a:r>
              <a:rPr lang="en-US" sz="2000" spc="-29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CCM</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interventions</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can</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be</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facilitated</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by</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spending</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money</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on</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infrastructure</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development,</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expanding</a:t>
            </a:r>
            <a:r>
              <a:rPr lang="en-US" sz="2000" spc="-1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the</a:t>
            </a:r>
            <a:r>
              <a:rPr lang="en-US" sz="2000" spc="-2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capacity</a:t>
            </a:r>
            <a:r>
              <a:rPr lang="en-US" sz="2000" spc="-1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of</a:t>
            </a:r>
            <a:r>
              <a:rPr lang="en-US" sz="2000" spc="1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the</a:t>
            </a:r>
            <a:r>
              <a:rPr lang="en-US" sz="2000" spc="-2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healthcare</a:t>
            </a:r>
            <a:r>
              <a:rPr lang="en-US" sz="2000" spc="-1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framework,</a:t>
            </a:r>
            <a:r>
              <a:rPr lang="en-US" sz="2000" spc="1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and</a:t>
            </a:r>
            <a:r>
              <a:rPr lang="en-US" sz="2000" spc="-1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telemedicine</a:t>
            </a:r>
            <a:r>
              <a:rPr lang="en-US" sz="2000" spc="-2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access</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improvements</a:t>
            </a:r>
            <a:r>
              <a:rPr lang="en-IN" sz="2000" dirty="0">
                <a:latin typeface="Times New Roman" panose="02020603050405020304" pitchFamily="18" charset="0"/>
                <a:ea typeface="Times New Roman" panose="02020603050405020304" pitchFamily="18" charset="0"/>
              </a:rPr>
              <a:t>.</a:t>
            </a:r>
            <a:endParaRPr lang="en-IN" sz="2000" dirty="0">
              <a:effectLst/>
              <a:latin typeface="Times New Roman" panose="02020603050405020304" pitchFamily="18" charset="0"/>
              <a:ea typeface="Times New Roman" panose="02020603050405020304" pitchFamily="18" charset="0"/>
            </a:endParaRPr>
          </a:p>
          <a:p>
            <a:endParaRPr lang="en-IN" dirty="0"/>
          </a:p>
        </p:txBody>
      </p:sp>
      <p:sp>
        <p:nvSpPr>
          <p:cNvPr id="5" name="Slide Number Placeholder 4">
            <a:extLst>
              <a:ext uri="{FF2B5EF4-FFF2-40B4-BE49-F238E27FC236}">
                <a16:creationId xmlns:a16="http://schemas.microsoft.com/office/drawing/2014/main" id="{BAA89F06-D44A-A323-8AA8-5331CD7BD357}"/>
              </a:ext>
            </a:extLst>
          </p:cNvPr>
          <p:cNvSpPr>
            <a:spLocks noGrp="1"/>
          </p:cNvSpPr>
          <p:nvPr>
            <p:ph type="sldNum" sz="quarter" idx="12"/>
          </p:nvPr>
        </p:nvSpPr>
        <p:spPr/>
        <p:txBody>
          <a:bodyPr/>
          <a:lstStyle/>
          <a:p>
            <a:fld id="{26AD20E6-394B-4DF0-96A5-9647FF39C943}" type="slidenum">
              <a:rPr lang="en-IN" smtClean="0"/>
              <a:t>17</a:t>
            </a:fld>
            <a:endParaRPr lang="en-IN"/>
          </a:p>
        </p:txBody>
      </p:sp>
      <p:sp>
        <p:nvSpPr>
          <p:cNvPr id="6" name="TextBox 5">
            <a:extLst>
              <a:ext uri="{FF2B5EF4-FFF2-40B4-BE49-F238E27FC236}">
                <a16:creationId xmlns:a16="http://schemas.microsoft.com/office/drawing/2014/main" id="{D4BF4216-B7D5-FF11-4C46-3DE804AEB902}"/>
              </a:ext>
            </a:extLst>
          </p:cNvPr>
          <p:cNvSpPr txBox="1"/>
          <p:nvPr/>
        </p:nvSpPr>
        <p:spPr>
          <a:xfrm>
            <a:off x="508825" y="636657"/>
            <a:ext cx="10680700" cy="707886"/>
          </a:xfrm>
          <a:prstGeom prst="rect">
            <a:avLst/>
          </a:prstGeom>
          <a:noFill/>
        </p:spPr>
        <p:txBody>
          <a:bodyPr wrap="square">
            <a:spAutoFit/>
          </a:bodyPr>
          <a:lstStyle/>
          <a:p>
            <a:pPr algn="ctr"/>
            <a:r>
              <a:rPr lang="en-IN" sz="4000" b="1" dirty="0">
                <a:latin typeface="Times New Roman" panose="02020603050405020304" pitchFamily="18" charset="0"/>
                <a:cs typeface="Times New Roman" panose="02020603050405020304" pitchFamily="18" charset="0"/>
              </a:rPr>
              <a:t>Conclusion</a:t>
            </a:r>
            <a:endParaRPr lang="en-IN" sz="4000" dirty="0">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0394F6BD-D087-681B-307B-8C729900A6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379" y="180975"/>
            <a:ext cx="2124763" cy="1000124"/>
          </a:xfrm>
          <a:prstGeom prst="rect">
            <a:avLst/>
          </a:prstGeom>
        </p:spPr>
      </p:pic>
    </p:spTree>
    <p:extLst>
      <p:ext uri="{BB962C8B-B14F-4D97-AF65-F5344CB8AC3E}">
        <p14:creationId xmlns:p14="http://schemas.microsoft.com/office/powerpoint/2010/main" val="2072985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A6742-47EF-857D-F656-822549FDCC5B}"/>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Conclusion</a:t>
            </a:r>
            <a:br>
              <a:rPr lang="en-IN" dirty="0"/>
            </a:br>
            <a:endParaRPr lang="en-IN" dirty="0"/>
          </a:p>
        </p:txBody>
      </p:sp>
      <p:sp>
        <p:nvSpPr>
          <p:cNvPr id="3" name="Content Placeholder 2">
            <a:extLst>
              <a:ext uri="{FF2B5EF4-FFF2-40B4-BE49-F238E27FC236}">
                <a16:creationId xmlns:a16="http://schemas.microsoft.com/office/drawing/2014/main" id="{029F2F20-67CC-66B3-B2D2-AE871092025E}"/>
              </a:ext>
            </a:extLst>
          </p:cNvPr>
          <p:cNvSpPr>
            <a:spLocks noGrp="1"/>
          </p:cNvSpPr>
          <p:nvPr>
            <p:ph idx="1"/>
          </p:nvPr>
        </p:nvSpPr>
        <p:spPr>
          <a:xfrm>
            <a:off x="0" y="915740"/>
            <a:ext cx="12350338" cy="5801099"/>
          </a:xfrm>
        </p:spPr>
        <p:txBody>
          <a:bodyPr>
            <a:noAutofit/>
          </a:bodyPr>
          <a:lstStyle/>
          <a:p>
            <a:pPr marL="742950" lvl="1" indent="-285750">
              <a:spcBef>
                <a:spcPts val="1195"/>
              </a:spcBef>
              <a:spcAft>
                <a:spcPts val="0"/>
              </a:spcAft>
              <a:buSzPts val="1400"/>
              <a:buFont typeface="Times New Roman" panose="02020603050405020304" pitchFamily="18" charset="0"/>
              <a:buAutoNum type="arabicPeriod"/>
              <a:tabLst>
                <a:tab pos="356235" algn="l"/>
              </a:tabLst>
            </a:pPr>
            <a:r>
              <a:rPr lang="en-US" sz="2000" b="1" u="sng" dirty="0">
                <a:effectLst/>
                <a:latin typeface="Times New Roman" panose="02020603050405020304" pitchFamily="18" charset="0"/>
                <a:ea typeface="Times New Roman" panose="02020603050405020304" pitchFamily="18" charset="0"/>
              </a:rPr>
              <a:t>Linking</a:t>
            </a:r>
            <a:r>
              <a:rPr lang="en-US" sz="2000" b="1" u="sng" spc="-5" dirty="0">
                <a:effectLst/>
                <a:latin typeface="Times New Roman" panose="02020603050405020304" pitchFamily="18" charset="0"/>
                <a:ea typeface="Times New Roman" panose="02020603050405020304" pitchFamily="18" charset="0"/>
              </a:rPr>
              <a:t> </a:t>
            </a:r>
            <a:r>
              <a:rPr lang="en-US" sz="2000" b="1" u="sng" dirty="0">
                <a:effectLst/>
                <a:latin typeface="Times New Roman" panose="02020603050405020304" pitchFamily="18" charset="0"/>
                <a:ea typeface="Times New Roman" panose="02020603050405020304" pitchFamily="18" charset="0"/>
              </a:rPr>
              <a:t>with</a:t>
            </a:r>
            <a:r>
              <a:rPr lang="en-US" sz="2000" b="1" u="sng" spc="-30" dirty="0">
                <a:effectLst/>
                <a:latin typeface="Times New Roman" panose="02020603050405020304" pitchFamily="18" charset="0"/>
                <a:ea typeface="Times New Roman" panose="02020603050405020304" pitchFamily="18" charset="0"/>
              </a:rPr>
              <a:t> </a:t>
            </a:r>
            <a:r>
              <a:rPr lang="en-US" sz="2000" b="1" u="sng" dirty="0">
                <a:effectLst/>
                <a:latin typeface="Times New Roman" panose="02020603050405020304" pitchFamily="18" charset="0"/>
                <a:ea typeface="Times New Roman" panose="02020603050405020304" pitchFamily="18" charset="0"/>
              </a:rPr>
              <a:t>Objectives</a:t>
            </a:r>
            <a:endParaRPr lang="en-IN" sz="2000" u="sng" dirty="0">
              <a:effectLst/>
              <a:latin typeface="Times New Roman" panose="02020603050405020304" pitchFamily="18" charset="0"/>
              <a:ea typeface="Times New Roman" panose="02020603050405020304" pitchFamily="18" charset="0"/>
            </a:endParaRPr>
          </a:p>
          <a:p>
            <a:pPr marL="0" indent="0">
              <a:spcBef>
                <a:spcPts val="50"/>
              </a:spcBef>
              <a:buNone/>
            </a:pPr>
            <a:r>
              <a:rPr lang="en-US" sz="2000" b="1" u="sng" dirty="0">
                <a:effectLst/>
                <a:latin typeface="Times New Roman" panose="02020603050405020304" pitchFamily="18" charset="0"/>
                <a:ea typeface="Times New Roman" panose="02020603050405020304" pitchFamily="18" charset="0"/>
              </a:rPr>
              <a:t> </a:t>
            </a:r>
            <a:endParaRPr lang="en-IN" sz="2000" u="sng" dirty="0">
              <a:effectLst/>
              <a:latin typeface="Times New Roman" panose="02020603050405020304" pitchFamily="18" charset="0"/>
              <a:ea typeface="Times New Roman" panose="02020603050405020304" pitchFamily="18" charset="0"/>
            </a:endParaRPr>
          </a:p>
          <a:p>
            <a:pPr marL="88900" algn="just"/>
            <a:r>
              <a:rPr lang="en-IN" sz="1600" b="1" dirty="0">
                <a:effectLst/>
                <a:latin typeface="Times New Roman" panose="02020603050405020304" pitchFamily="18" charset="0"/>
                <a:ea typeface="Times New Roman" panose="02020603050405020304" pitchFamily="18" charset="0"/>
              </a:rPr>
              <a:t>Identify</a:t>
            </a:r>
            <a:r>
              <a:rPr lang="en-IN" sz="1600" b="1" spc="-5" dirty="0">
                <a:effectLst/>
                <a:latin typeface="Times New Roman" panose="02020603050405020304" pitchFamily="18" charset="0"/>
                <a:ea typeface="Times New Roman" panose="02020603050405020304" pitchFamily="18" charset="0"/>
              </a:rPr>
              <a:t> </a:t>
            </a:r>
            <a:r>
              <a:rPr lang="en-IN" sz="1600" b="1" dirty="0">
                <a:effectLst/>
                <a:latin typeface="Times New Roman" panose="02020603050405020304" pitchFamily="18" charset="0"/>
                <a:ea typeface="Times New Roman" panose="02020603050405020304" pitchFamily="18" charset="0"/>
              </a:rPr>
              <a:t>systematically</a:t>
            </a:r>
            <a:r>
              <a:rPr lang="en-IN" sz="1600" b="1" spc="-5" dirty="0">
                <a:effectLst/>
                <a:latin typeface="Times New Roman" panose="02020603050405020304" pitchFamily="18" charset="0"/>
                <a:ea typeface="Times New Roman" panose="02020603050405020304" pitchFamily="18" charset="0"/>
              </a:rPr>
              <a:t> </a:t>
            </a:r>
            <a:r>
              <a:rPr lang="en-IN" sz="1600" b="1" dirty="0">
                <a:effectLst/>
                <a:latin typeface="Times New Roman" panose="02020603050405020304" pitchFamily="18" charset="0"/>
                <a:ea typeface="Times New Roman" panose="02020603050405020304" pitchFamily="18" charset="0"/>
              </a:rPr>
              <a:t>the</a:t>
            </a:r>
            <a:r>
              <a:rPr lang="en-IN" sz="1600" b="1" spc="-15" dirty="0">
                <a:effectLst/>
                <a:latin typeface="Times New Roman" panose="02020603050405020304" pitchFamily="18" charset="0"/>
                <a:ea typeface="Times New Roman" panose="02020603050405020304" pitchFamily="18" charset="0"/>
              </a:rPr>
              <a:t> </a:t>
            </a:r>
            <a:r>
              <a:rPr lang="en-IN" sz="1600" b="1" dirty="0">
                <a:effectLst/>
                <a:latin typeface="Times New Roman" panose="02020603050405020304" pitchFamily="18" charset="0"/>
                <a:ea typeface="Times New Roman" panose="02020603050405020304" pitchFamily="18" charset="0"/>
              </a:rPr>
              <a:t>study</a:t>
            </a:r>
            <a:r>
              <a:rPr lang="en-IN" sz="1600" b="1" spc="-5" dirty="0">
                <a:effectLst/>
                <a:latin typeface="Times New Roman" panose="02020603050405020304" pitchFamily="18" charset="0"/>
                <a:ea typeface="Times New Roman" panose="02020603050405020304" pitchFamily="18" charset="0"/>
              </a:rPr>
              <a:t> </a:t>
            </a:r>
            <a:r>
              <a:rPr lang="en-IN" sz="1600" b="1" dirty="0">
                <a:effectLst/>
                <a:latin typeface="Times New Roman" panose="02020603050405020304" pitchFamily="18" charset="0"/>
                <a:ea typeface="Times New Roman" panose="02020603050405020304" pitchFamily="18" charset="0"/>
              </a:rPr>
              <a:t>of</a:t>
            </a:r>
            <a:r>
              <a:rPr lang="en-IN" sz="1600" b="1" spc="-5" dirty="0">
                <a:effectLst/>
                <a:latin typeface="Times New Roman" panose="02020603050405020304" pitchFamily="18" charset="0"/>
                <a:ea typeface="Times New Roman" panose="02020603050405020304" pitchFamily="18" charset="0"/>
              </a:rPr>
              <a:t> </a:t>
            </a:r>
            <a:r>
              <a:rPr lang="en-IN" sz="1600" b="1" dirty="0">
                <a:effectLst/>
                <a:latin typeface="Times New Roman" panose="02020603050405020304" pitchFamily="18" charset="0"/>
                <a:ea typeface="Times New Roman" panose="02020603050405020304" pitchFamily="18" charset="0"/>
              </a:rPr>
              <a:t>the</a:t>
            </a:r>
            <a:r>
              <a:rPr lang="en-IN" sz="1600" b="1" spc="-15" dirty="0">
                <a:effectLst/>
                <a:latin typeface="Times New Roman" panose="02020603050405020304" pitchFamily="18" charset="0"/>
                <a:ea typeface="Times New Roman" panose="02020603050405020304" pitchFamily="18" charset="0"/>
              </a:rPr>
              <a:t> </a:t>
            </a:r>
            <a:r>
              <a:rPr lang="en-IN" sz="1600" b="1" dirty="0">
                <a:effectLst/>
                <a:latin typeface="Times New Roman" panose="02020603050405020304" pitchFamily="18" charset="0"/>
                <a:ea typeface="Times New Roman" panose="02020603050405020304" pitchFamily="18" charset="0"/>
              </a:rPr>
              <a:t>care</a:t>
            </a:r>
            <a:r>
              <a:rPr lang="en-IN" sz="1600" b="1" spc="-10" dirty="0">
                <a:effectLst/>
                <a:latin typeface="Times New Roman" panose="02020603050405020304" pitchFamily="18" charset="0"/>
                <a:ea typeface="Times New Roman" panose="02020603050405020304" pitchFamily="18" charset="0"/>
              </a:rPr>
              <a:t> </a:t>
            </a:r>
            <a:r>
              <a:rPr lang="en-IN" sz="1600" b="1" dirty="0">
                <a:effectLst/>
                <a:latin typeface="Times New Roman" panose="02020603050405020304" pitchFamily="18" charset="0"/>
                <a:ea typeface="Times New Roman" panose="02020603050405020304" pitchFamily="18" charset="0"/>
              </a:rPr>
              <a:t>of</a:t>
            </a:r>
            <a:r>
              <a:rPr lang="en-IN" sz="1600" b="1" spc="-5" dirty="0">
                <a:effectLst/>
                <a:latin typeface="Times New Roman" panose="02020603050405020304" pitchFamily="18" charset="0"/>
                <a:ea typeface="Times New Roman" panose="02020603050405020304" pitchFamily="18" charset="0"/>
              </a:rPr>
              <a:t> </a:t>
            </a:r>
            <a:r>
              <a:rPr lang="en-IN" sz="1600" b="1" dirty="0">
                <a:effectLst/>
                <a:latin typeface="Times New Roman" panose="02020603050405020304" pitchFamily="18" charset="0"/>
                <a:ea typeface="Times New Roman" panose="02020603050405020304" pitchFamily="18" charset="0"/>
              </a:rPr>
              <a:t>chronic</a:t>
            </a:r>
            <a:r>
              <a:rPr lang="en-IN" sz="1600" b="1" spc="-15" dirty="0">
                <a:effectLst/>
                <a:latin typeface="Times New Roman" panose="02020603050405020304" pitchFamily="18" charset="0"/>
                <a:ea typeface="Times New Roman" panose="02020603050405020304" pitchFamily="18" charset="0"/>
              </a:rPr>
              <a:t> </a:t>
            </a:r>
            <a:r>
              <a:rPr lang="en-IN" sz="1600" b="1" dirty="0">
                <a:effectLst/>
                <a:latin typeface="Times New Roman" panose="02020603050405020304" pitchFamily="18" charset="0"/>
                <a:ea typeface="Times New Roman" panose="02020603050405020304" pitchFamily="18" charset="0"/>
              </a:rPr>
              <a:t>care</a:t>
            </a:r>
            <a:r>
              <a:rPr lang="en-IN" sz="1600" b="1" spc="-15" dirty="0">
                <a:effectLst/>
                <a:latin typeface="Times New Roman" panose="02020603050405020304" pitchFamily="18" charset="0"/>
                <a:ea typeface="Times New Roman" panose="02020603050405020304" pitchFamily="18" charset="0"/>
              </a:rPr>
              <a:t> </a:t>
            </a:r>
            <a:r>
              <a:rPr lang="en-IN" sz="1600" b="1" dirty="0">
                <a:effectLst/>
                <a:latin typeface="Times New Roman" panose="02020603050405020304" pitchFamily="18" charset="0"/>
                <a:ea typeface="Times New Roman" panose="02020603050405020304" pitchFamily="18" charset="0"/>
              </a:rPr>
              <a:t>diseases</a:t>
            </a:r>
            <a:endParaRPr lang="en-IN" sz="1600" dirty="0">
              <a:effectLst/>
              <a:latin typeface="Times New Roman" panose="02020603050405020304" pitchFamily="18" charset="0"/>
              <a:ea typeface="Times New Roman" panose="02020603050405020304" pitchFamily="18" charset="0"/>
            </a:endParaRPr>
          </a:p>
          <a:p>
            <a:pPr marR="87630" lvl="1" algn="just">
              <a:lnSpc>
                <a:spcPct val="150000"/>
              </a:lnSpc>
              <a:spcBef>
                <a:spcPts val="695"/>
              </a:spcBef>
              <a:buFont typeface="Wingdings" panose="05000000000000000000" pitchFamily="2" charset="2"/>
              <a:buChar char="Ø"/>
            </a:pPr>
            <a:r>
              <a:rPr lang="en-US" sz="1400" dirty="0">
                <a:effectLst/>
                <a:latin typeface="Times New Roman" panose="02020603050405020304" pitchFamily="18" charset="0"/>
                <a:ea typeface="Times New Roman" panose="02020603050405020304" pitchFamily="18" charset="0"/>
              </a:rPr>
              <a:t>An exhaustive technique for assessing the results of treatments is expected for the deliberate</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identification and investigation of chronic disease. </a:t>
            </a:r>
          </a:p>
          <a:p>
            <a:pPr marR="87630" lvl="1" algn="just">
              <a:lnSpc>
                <a:spcPct val="150000"/>
              </a:lnSpc>
              <a:spcBef>
                <a:spcPts val="695"/>
              </a:spcBef>
              <a:buFont typeface="Wingdings" panose="05000000000000000000" pitchFamily="2" charset="2"/>
              <a:buChar char="Ø"/>
            </a:pPr>
            <a:r>
              <a:rPr lang="en-US" sz="1400" dirty="0">
                <a:effectLst/>
                <a:latin typeface="Times New Roman" panose="02020603050405020304" pitchFamily="18" charset="0"/>
                <a:ea typeface="Times New Roman" panose="02020603050405020304" pitchFamily="18" charset="0"/>
              </a:rPr>
              <a:t>This procedure contains directing an intensive</a:t>
            </a:r>
            <a:r>
              <a:rPr lang="en-US" sz="1400" spc="-28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investigation of relevant examination studies and distributions that look at the therapy and the</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control of chronic diseases.</a:t>
            </a:r>
          </a:p>
          <a:p>
            <a:pPr marR="87630" lvl="1" algn="just">
              <a:lnSpc>
                <a:spcPct val="150000"/>
              </a:lnSpc>
              <a:spcBef>
                <a:spcPts val="695"/>
              </a:spcBef>
              <a:buFont typeface="Wingdings" panose="05000000000000000000" pitchFamily="2" charset="2"/>
              <a:buChar char="Ø"/>
            </a:pPr>
            <a:r>
              <a:rPr lang="en-US" sz="1400" dirty="0">
                <a:effectLst/>
                <a:latin typeface="Times New Roman" panose="02020603050405020304" pitchFamily="18" charset="0"/>
                <a:ea typeface="Times New Roman" panose="02020603050405020304" pitchFamily="18" charset="0"/>
              </a:rPr>
              <a:t> Investigators can evaluate the impacts of these intercessions on a few</a:t>
            </a:r>
            <a:r>
              <a:rPr lang="en-US" sz="1400" spc="-28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features of chronic consideration, including patient results, personal satisfaction, and medical</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services usage (Rawson </a:t>
            </a:r>
            <a:r>
              <a:rPr lang="en-US" sz="1400" i="1" dirty="0">
                <a:effectLst/>
                <a:latin typeface="Times New Roman" panose="02020603050405020304" pitchFamily="18" charset="0"/>
                <a:ea typeface="Times New Roman" panose="02020603050405020304" pitchFamily="18" charset="0"/>
              </a:rPr>
              <a:t>et al. </a:t>
            </a:r>
            <a:r>
              <a:rPr lang="en-US" sz="1400" dirty="0">
                <a:effectLst/>
                <a:latin typeface="Times New Roman" panose="02020603050405020304" pitchFamily="18" charset="0"/>
                <a:ea typeface="Times New Roman" panose="02020603050405020304" pitchFamily="18" charset="0"/>
              </a:rPr>
              <a:t>2020) . This calculated philosophy offers smart data about the</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viability</a:t>
            </a:r>
            <a:r>
              <a:rPr lang="en-US" sz="1400" spc="-7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and</a:t>
            </a:r>
            <a:r>
              <a:rPr lang="en-US" sz="1400" spc="-4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adequacy</a:t>
            </a:r>
            <a:r>
              <a:rPr lang="en-US" sz="1400" spc="-7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of</a:t>
            </a:r>
            <a:r>
              <a:rPr lang="en-US" sz="1400" spc="-6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different</a:t>
            </a:r>
            <a:r>
              <a:rPr lang="en-US" sz="1400" spc="-7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processes,</a:t>
            </a:r>
            <a:r>
              <a:rPr lang="en-US" sz="1400" spc="-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engaging</a:t>
            </a:r>
            <a:r>
              <a:rPr lang="en-US" sz="1400" spc="-7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medical</a:t>
            </a:r>
            <a:r>
              <a:rPr lang="en-US" sz="1400" spc="-7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services</a:t>
            </a:r>
            <a:r>
              <a:rPr lang="en-US" sz="1400" spc="-5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experts</a:t>
            </a:r>
            <a:r>
              <a:rPr lang="en-US" sz="1400" spc="-6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and</a:t>
            </a:r>
            <a:r>
              <a:rPr lang="en-US" sz="1400" spc="-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policymakers</a:t>
            </a:r>
            <a:r>
              <a:rPr lang="en-US" sz="1400" spc="-29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to</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settle</a:t>
            </a:r>
            <a:r>
              <a:rPr lang="en-US" sz="1400" spc="-1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on the</a:t>
            </a:r>
            <a:r>
              <a:rPr lang="en-US" sz="1400" spc="-1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best</a:t>
            </a:r>
            <a:r>
              <a:rPr lang="en-US" sz="1400" spc="-1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therapy plans</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for chronic</a:t>
            </a:r>
            <a:r>
              <a:rPr lang="en-US" sz="1400" spc="-1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diseases.</a:t>
            </a:r>
            <a:endParaRPr lang="en-IN" sz="1400" dirty="0">
              <a:effectLst/>
              <a:latin typeface="Times New Roman" panose="02020603050405020304" pitchFamily="18" charset="0"/>
              <a:ea typeface="Times New Roman" panose="02020603050405020304" pitchFamily="18" charset="0"/>
            </a:endParaRPr>
          </a:p>
          <a:p>
            <a:pPr marL="88900" algn="just">
              <a:lnSpc>
                <a:spcPts val="1380"/>
              </a:lnSpc>
            </a:pPr>
            <a:r>
              <a:rPr lang="en-IN" sz="1600" b="1" dirty="0" err="1">
                <a:effectLst/>
                <a:latin typeface="Times New Roman" panose="02020603050405020304" pitchFamily="18" charset="0"/>
                <a:ea typeface="Times New Roman" panose="02020603050405020304" pitchFamily="18" charset="0"/>
              </a:rPr>
              <a:t>Analyze</a:t>
            </a:r>
            <a:r>
              <a:rPr lang="en-IN" sz="1600" b="1" spc="-15" dirty="0">
                <a:effectLst/>
                <a:latin typeface="Times New Roman" panose="02020603050405020304" pitchFamily="18" charset="0"/>
                <a:ea typeface="Times New Roman" panose="02020603050405020304" pitchFamily="18" charset="0"/>
              </a:rPr>
              <a:t> </a:t>
            </a:r>
            <a:r>
              <a:rPr lang="en-IN" sz="1600" b="1" dirty="0">
                <a:effectLst/>
                <a:latin typeface="Times New Roman" panose="02020603050405020304" pitchFamily="18" charset="0"/>
                <a:ea typeface="Times New Roman" panose="02020603050405020304" pitchFamily="18" charset="0"/>
              </a:rPr>
              <a:t>the</a:t>
            </a:r>
            <a:r>
              <a:rPr lang="en-IN" sz="1600" b="1" spc="-15" dirty="0">
                <a:effectLst/>
                <a:latin typeface="Times New Roman" panose="02020603050405020304" pitchFamily="18" charset="0"/>
                <a:ea typeface="Times New Roman" panose="02020603050405020304" pitchFamily="18" charset="0"/>
              </a:rPr>
              <a:t> </a:t>
            </a:r>
            <a:r>
              <a:rPr lang="en-IN" sz="1600" b="1" dirty="0">
                <a:effectLst/>
                <a:latin typeface="Times New Roman" panose="02020603050405020304" pitchFamily="18" charset="0"/>
                <a:ea typeface="Times New Roman" panose="02020603050405020304" pitchFamily="18" charset="0"/>
              </a:rPr>
              <a:t>extent</a:t>
            </a:r>
            <a:r>
              <a:rPr lang="en-IN" sz="1600" b="1" spc="-5" dirty="0">
                <a:effectLst/>
                <a:latin typeface="Times New Roman" panose="02020603050405020304" pitchFamily="18" charset="0"/>
                <a:ea typeface="Times New Roman" panose="02020603050405020304" pitchFamily="18" charset="0"/>
              </a:rPr>
              <a:t> </a:t>
            </a:r>
            <a:r>
              <a:rPr lang="en-IN" sz="1600" b="1" dirty="0">
                <a:effectLst/>
                <a:latin typeface="Times New Roman" panose="02020603050405020304" pitchFamily="18" charset="0"/>
                <a:ea typeface="Times New Roman" panose="02020603050405020304" pitchFamily="18" charset="0"/>
              </a:rPr>
              <a:t>the</a:t>
            </a:r>
            <a:r>
              <a:rPr lang="en-IN" sz="1600" b="1" spc="-15" dirty="0">
                <a:effectLst/>
                <a:latin typeface="Times New Roman" panose="02020603050405020304" pitchFamily="18" charset="0"/>
                <a:ea typeface="Times New Roman" panose="02020603050405020304" pitchFamily="18" charset="0"/>
              </a:rPr>
              <a:t> </a:t>
            </a:r>
            <a:r>
              <a:rPr lang="en-IN" sz="1600" b="1" dirty="0">
                <a:effectLst/>
                <a:latin typeface="Times New Roman" panose="02020603050405020304" pitchFamily="18" charset="0"/>
                <a:ea typeface="Times New Roman" panose="02020603050405020304" pitchFamily="18" charset="0"/>
              </a:rPr>
              <a:t>CCM</a:t>
            </a:r>
            <a:r>
              <a:rPr lang="en-IN" sz="1600" b="1" spc="-15" dirty="0">
                <a:effectLst/>
                <a:latin typeface="Times New Roman" panose="02020603050405020304" pitchFamily="18" charset="0"/>
                <a:ea typeface="Times New Roman" panose="02020603050405020304" pitchFamily="18" charset="0"/>
              </a:rPr>
              <a:t> </a:t>
            </a:r>
            <a:r>
              <a:rPr lang="en-IN" sz="1600" b="1" dirty="0">
                <a:effectLst/>
                <a:latin typeface="Times New Roman" panose="02020603050405020304" pitchFamily="18" charset="0"/>
                <a:ea typeface="Times New Roman" panose="02020603050405020304" pitchFamily="18" charset="0"/>
              </a:rPr>
              <a:t>is improving</a:t>
            </a:r>
            <a:r>
              <a:rPr lang="en-IN" sz="1600" b="1" spc="-5" dirty="0">
                <a:effectLst/>
                <a:latin typeface="Times New Roman" panose="02020603050405020304" pitchFamily="18" charset="0"/>
                <a:ea typeface="Times New Roman" panose="02020603050405020304" pitchFamily="18" charset="0"/>
              </a:rPr>
              <a:t> </a:t>
            </a:r>
            <a:r>
              <a:rPr lang="en-IN" sz="1600" b="1" dirty="0">
                <a:effectLst/>
                <a:latin typeface="Times New Roman" panose="02020603050405020304" pitchFamily="18" charset="0"/>
                <a:ea typeface="Times New Roman" panose="02020603050405020304" pitchFamily="18" charset="0"/>
              </a:rPr>
              <a:t>the</a:t>
            </a:r>
            <a:r>
              <a:rPr lang="en-IN" sz="1600" b="1" spc="10" dirty="0">
                <a:effectLst/>
                <a:latin typeface="Times New Roman" panose="02020603050405020304" pitchFamily="18" charset="0"/>
                <a:ea typeface="Times New Roman" panose="02020603050405020304" pitchFamily="18" charset="0"/>
              </a:rPr>
              <a:t> </a:t>
            </a:r>
            <a:r>
              <a:rPr lang="en-IN" sz="1600" b="1" dirty="0">
                <a:effectLst/>
                <a:latin typeface="Times New Roman" panose="02020603050405020304" pitchFamily="18" charset="0"/>
                <a:ea typeface="Times New Roman" panose="02020603050405020304" pitchFamily="18" charset="0"/>
              </a:rPr>
              <a:t>care</a:t>
            </a:r>
            <a:r>
              <a:rPr lang="en-IN" sz="1600" b="1" spc="-10" dirty="0">
                <a:effectLst/>
                <a:latin typeface="Times New Roman" panose="02020603050405020304" pitchFamily="18" charset="0"/>
                <a:ea typeface="Times New Roman" panose="02020603050405020304" pitchFamily="18" charset="0"/>
              </a:rPr>
              <a:t> </a:t>
            </a:r>
            <a:r>
              <a:rPr lang="en-IN" sz="1600" b="1" dirty="0">
                <a:effectLst/>
                <a:latin typeface="Times New Roman" panose="02020603050405020304" pitchFamily="18" charset="0"/>
                <a:ea typeface="Times New Roman" panose="02020603050405020304" pitchFamily="18" charset="0"/>
              </a:rPr>
              <a:t>of</a:t>
            </a:r>
            <a:r>
              <a:rPr lang="en-IN" sz="1600" b="1" spc="-5" dirty="0">
                <a:effectLst/>
                <a:latin typeface="Times New Roman" panose="02020603050405020304" pitchFamily="18" charset="0"/>
                <a:ea typeface="Times New Roman" panose="02020603050405020304" pitchFamily="18" charset="0"/>
              </a:rPr>
              <a:t> </a:t>
            </a:r>
            <a:r>
              <a:rPr lang="en-IN" sz="1600" b="1" dirty="0">
                <a:effectLst/>
                <a:latin typeface="Times New Roman" panose="02020603050405020304" pitchFamily="18" charset="0"/>
                <a:ea typeface="Times New Roman" panose="02020603050405020304" pitchFamily="18" charset="0"/>
              </a:rPr>
              <a:t>chronic</a:t>
            </a:r>
            <a:r>
              <a:rPr lang="en-IN" sz="1600" b="1" spc="-15" dirty="0">
                <a:effectLst/>
                <a:latin typeface="Times New Roman" panose="02020603050405020304" pitchFamily="18" charset="0"/>
                <a:ea typeface="Times New Roman" panose="02020603050405020304" pitchFamily="18" charset="0"/>
              </a:rPr>
              <a:t> </a:t>
            </a:r>
            <a:r>
              <a:rPr lang="en-IN" sz="1600" b="1" dirty="0">
                <a:effectLst/>
                <a:latin typeface="Times New Roman" panose="02020603050405020304" pitchFamily="18" charset="0"/>
                <a:ea typeface="Times New Roman" panose="02020603050405020304" pitchFamily="18" charset="0"/>
              </a:rPr>
              <a:t>care</a:t>
            </a:r>
            <a:r>
              <a:rPr lang="en-IN" sz="1600" b="1" spc="-15" dirty="0">
                <a:effectLst/>
                <a:latin typeface="Times New Roman" panose="02020603050405020304" pitchFamily="18" charset="0"/>
                <a:ea typeface="Times New Roman" panose="02020603050405020304" pitchFamily="18" charset="0"/>
              </a:rPr>
              <a:t> </a:t>
            </a:r>
            <a:r>
              <a:rPr lang="en-IN" sz="1600" b="1" dirty="0">
                <a:effectLst/>
                <a:latin typeface="Times New Roman" panose="02020603050405020304" pitchFamily="18" charset="0"/>
                <a:ea typeface="Times New Roman" panose="02020603050405020304" pitchFamily="18" charset="0"/>
              </a:rPr>
              <a:t>diseases.</a:t>
            </a:r>
            <a:endParaRPr lang="en-IN" sz="1600" dirty="0">
              <a:effectLst/>
              <a:latin typeface="Times New Roman" panose="02020603050405020304" pitchFamily="18" charset="0"/>
              <a:ea typeface="Times New Roman" panose="02020603050405020304" pitchFamily="18" charset="0"/>
            </a:endParaRPr>
          </a:p>
          <a:p>
            <a:pPr marR="86995" lvl="1" algn="just">
              <a:lnSpc>
                <a:spcPct val="150000"/>
              </a:lnSpc>
              <a:spcBef>
                <a:spcPts val="695"/>
              </a:spcBef>
              <a:buFont typeface="Wingdings" panose="05000000000000000000" pitchFamily="2" charset="2"/>
              <a:buChar char="Ø"/>
            </a:pPr>
            <a:r>
              <a:rPr lang="en-US" sz="1400" dirty="0">
                <a:effectLst/>
                <a:latin typeface="Times New Roman" panose="02020603050405020304" pitchFamily="18" charset="0"/>
                <a:ea typeface="Times New Roman" panose="02020603050405020304" pitchFamily="18" charset="0"/>
              </a:rPr>
              <a:t>Efficient assessment can be utilized to decide how much treatments that consolidate the “</a:t>
            </a:r>
            <a:r>
              <a:rPr lang="en-US" sz="1400" dirty="0">
                <a:solidFill>
                  <a:srgbClr val="000000"/>
                </a:solidFill>
                <a:effectLst/>
                <a:latin typeface="Times New Roman" panose="02020603050405020304" pitchFamily="18" charset="0"/>
                <a:ea typeface="Times New Roman" panose="02020603050405020304" pitchFamily="18" charset="0"/>
              </a:rPr>
              <a:t>Chronic</a:t>
            </a:r>
            <a:r>
              <a:rPr lang="en-US" sz="1400" spc="-285" dirty="0">
                <a:effectLst/>
                <a:latin typeface="Times New Roman" panose="02020603050405020304" pitchFamily="18" charset="0"/>
                <a:ea typeface="Times New Roman" panose="02020603050405020304" pitchFamily="18" charset="0"/>
              </a:rPr>
              <a:t> </a:t>
            </a:r>
            <a:r>
              <a:rPr lang="en-US" sz="1400" dirty="0">
                <a:solidFill>
                  <a:srgbClr val="000000"/>
                </a:solidFill>
                <a:effectLst/>
                <a:latin typeface="Times New Roman" panose="02020603050405020304" pitchFamily="18" charset="0"/>
                <a:ea typeface="Times New Roman" panose="02020603050405020304" pitchFamily="18" charset="0"/>
              </a:rPr>
              <a:t>Care</a:t>
            </a:r>
            <a:r>
              <a:rPr lang="en-US" sz="1400" spc="-30" dirty="0">
                <a:solidFill>
                  <a:srgbClr val="000000"/>
                </a:solidFill>
                <a:effectLst/>
                <a:latin typeface="Times New Roman" panose="02020603050405020304" pitchFamily="18" charset="0"/>
                <a:ea typeface="Times New Roman" panose="02020603050405020304" pitchFamily="18" charset="0"/>
              </a:rPr>
              <a:t> </a:t>
            </a:r>
            <a:r>
              <a:rPr lang="en-US" sz="1400" dirty="0">
                <a:solidFill>
                  <a:srgbClr val="000000"/>
                </a:solidFill>
                <a:effectLst/>
                <a:latin typeface="Times New Roman" panose="02020603050405020304" pitchFamily="18" charset="0"/>
                <a:ea typeface="Times New Roman" panose="02020603050405020304" pitchFamily="18" charset="0"/>
              </a:rPr>
              <a:t>Model”</a:t>
            </a:r>
            <a:r>
              <a:rPr lang="en-US" sz="1400" spc="-2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parts</a:t>
            </a:r>
            <a:r>
              <a:rPr lang="en-US" sz="1400" spc="-1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improve</a:t>
            </a:r>
            <a:r>
              <a:rPr lang="en-US" sz="1400" spc="-2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the</a:t>
            </a:r>
            <a:r>
              <a:rPr lang="en-US" sz="1400" spc="-3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therapy</a:t>
            </a:r>
            <a:r>
              <a:rPr lang="en-US" sz="1400" spc="-1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of</a:t>
            </a:r>
            <a:r>
              <a:rPr lang="en-US" sz="1400" spc="-1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chronic</a:t>
            </a:r>
            <a:r>
              <a:rPr lang="en-US" sz="1400" spc="-3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diseases.</a:t>
            </a:r>
            <a:r>
              <a:rPr lang="en-US" sz="1400" spc="-15" dirty="0">
                <a:effectLst/>
                <a:latin typeface="Times New Roman" panose="02020603050405020304" pitchFamily="18" charset="0"/>
                <a:ea typeface="Times New Roman" panose="02020603050405020304" pitchFamily="18" charset="0"/>
              </a:rPr>
              <a:t> </a:t>
            </a:r>
          </a:p>
          <a:p>
            <a:pPr marR="86995" lvl="1" algn="just">
              <a:lnSpc>
                <a:spcPct val="150000"/>
              </a:lnSpc>
              <a:spcBef>
                <a:spcPts val="695"/>
              </a:spcBef>
              <a:buFont typeface="Wingdings" panose="05000000000000000000" pitchFamily="2" charset="2"/>
              <a:buChar char="Ø"/>
            </a:pPr>
            <a:r>
              <a:rPr lang="en-US" sz="1400" dirty="0">
                <a:effectLst/>
                <a:latin typeface="Times New Roman" panose="02020603050405020304" pitchFamily="18" charset="0"/>
                <a:ea typeface="Times New Roman" panose="02020603050405020304" pitchFamily="18" charset="0"/>
              </a:rPr>
              <a:t>Researchers</a:t>
            </a:r>
            <a:r>
              <a:rPr lang="en-US" sz="1400" spc="-1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can</a:t>
            </a:r>
            <a:r>
              <a:rPr lang="en-US" sz="1400" spc="-1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assess</a:t>
            </a:r>
            <a:r>
              <a:rPr lang="en-US" sz="1400" spc="-1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the</a:t>
            </a:r>
            <a:r>
              <a:rPr lang="en-US" sz="1400" spc="-2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impacts</a:t>
            </a:r>
            <a:r>
              <a:rPr lang="en-US" sz="1400" spc="-1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of these</a:t>
            </a:r>
            <a:r>
              <a:rPr lang="en-US" sz="1400" spc="-2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mediations</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on</a:t>
            </a:r>
            <a:r>
              <a:rPr lang="en-US" sz="1400" spc="-1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a:t>
            </a:r>
            <a:r>
              <a:rPr lang="en-US" sz="1400" spc="-2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few</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features</a:t>
            </a:r>
            <a:r>
              <a:rPr lang="en-US" sz="1400" spc="-1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of</a:t>
            </a:r>
            <a:r>
              <a:rPr lang="en-US" sz="1400" spc="-1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constant</a:t>
            </a:r>
            <a:r>
              <a:rPr lang="en-US" sz="1400" spc="-2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consideration,</a:t>
            </a:r>
            <a:r>
              <a:rPr lang="en-US" sz="1400" spc="1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like</a:t>
            </a:r>
            <a:r>
              <a:rPr lang="en-US" sz="1400" spc="-2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patient</a:t>
            </a:r>
            <a:r>
              <a:rPr lang="en-US" sz="1400" spc="-2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results,</a:t>
            </a:r>
            <a:r>
              <a:rPr lang="en-US" sz="1400" spc="-1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the</a:t>
            </a:r>
            <a:r>
              <a:rPr lang="en-US" sz="1400" spc="-2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management</a:t>
            </a:r>
            <a:r>
              <a:rPr lang="en-US" sz="1400" spc="-28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of diseases, and utilization of medical care, by checking out relevant papers and writing. </a:t>
            </a:r>
          </a:p>
          <a:p>
            <a:pPr marR="86995" lvl="1" algn="just">
              <a:lnSpc>
                <a:spcPct val="150000"/>
              </a:lnSpc>
              <a:spcBef>
                <a:spcPts val="695"/>
              </a:spcBef>
              <a:buFont typeface="Wingdings" panose="05000000000000000000" pitchFamily="2" charset="2"/>
              <a:buChar char="Ø"/>
            </a:pPr>
            <a:r>
              <a:rPr lang="en-US" sz="1400" dirty="0">
                <a:effectLst/>
                <a:latin typeface="Times New Roman" panose="02020603050405020304" pitchFamily="18" charset="0"/>
                <a:ea typeface="Times New Roman" panose="02020603050405020304" pitchFamily="18" charset="0"/>
              </a:rPr>
              <a:t>This</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examination reveals insight into how well CCM-based mediations act as far as improving the</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general administration of constant illnesses (Kelly </a:t>
            </a:r>
            <a:r>
              <a:rPr lang="en-US" sz="1400" i="1" dirty="0">
                <a:effectLst/>
                <a:latin typeface="Times New Roman" panose="02020603050405020304" pitchFamily="18" charset="0"/>
                <a:ea typeface="Times New Roman" panose="02020603050405020304" pitchFamily="18" charset="0"/>
              </a:rPr>
              <a:t>et al. </a:t>
            </a:r>
            <a:r>
              <a:rPr lang="en-US" sz="1400" dirty="0">
                <a:effectLst/>
                <a:latin typeface="Times New Roman" panose="02020603050405020304" pitchFamily="18" charset="0"/>
                <a:ea typeface="Times New Roman" panose="02020603050405020304" pitchFamily="18" charset="0"/>
              </a:rPr>
              <a:t>2019). </a:t>
            </a:r>
          </a:p>
          <a:p>
            <a:pPr marR="86995" lvl="1" algn="just">
              <a:lnSpc>
                <a:spcPct val="150000"/>
              </a:lnSpc>
              <a:spcBef>
                <a:spcPts val="695"/>
              </a:spcBef>
              <a:buFont typeface="Wingdings" panose="05000000000000000000" pitchFamily="2" charset="2"/>
              <a:buChar char="Ø"/>
            </a:pPr>
            <a:r>
              <a:rPr lang="en-US" sz="1400" dirty="0">
                <a:effectLst/>
                <a:latin typeface="Times New Roman" panose="02020603050405020304" pitchFamily="18" charset="0"/>
                <a:ea typeface="Times New Roman" panose="02020603050405020304" pitchFamily="18" charset="0"/>
              </a:rPr>
              <a:t>Understanding the greatness of</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their</a:t>
            </a:r>
            <a:r>
              <a:rPr lang="en-US" sz="1400" spc="-5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effect</a:t>
            </a:r>
            <a:r>
              <a:rPr lang="en-US" sz="1400" spc="-5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helps</a:t>
            </a:r>
            <a:r>
              <a:rPr lang="en-US" sz="1400" spc="-4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policymakers</a:t>
            </a:r>
            <a:r>
              <a:rPr lang="en-US" sz="1400" spc="-4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and</a:t>
            </a:r>
            <a:r>
              <a:rPr lang="en-US" sz="1400" spc="-5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medical</a:t>
            </a:r>
            <a:r>
              <a:rPr lang="en-US" sz="1400" spc="-5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services</a:t>
            </a:r>
            <a:r>
              <a:rPr lang="en-US" sz="1400" spc="-2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experts</a:t>
            </a:r>
            <a:r>
              <a:rPr lang="en-US" sz="1400" spc="-4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in</a:t>
            </a:r>
            <a:r>
              <a:rPr lang="en-US" sz="1400" spc="-5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measuring</a:t>
            </a:r>
            <a:r>
              <a:rPr lang="en-US" sz="1400" spc="-5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the</a:t>
            </a:r>
            <a:r>
              <a:rPr lang="en-US" sz="1400" spc="-6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advantages</a:t>
            </a:r>
            <a:r>
              <a:rPr lang="en-US" sz="1400" spc="-4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of</a:t>
            </a:r>
            <a:r>
              <a:rPr lang="en-US" sz="1400" spc="-4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trying</a:t>
            </a:r>
            <a:r>
              <a:rPr lang="en-US" sz="1400" spc="-29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CCM</a:t>
            </a:r>
            <a:r>
              <a:rPr lang="en-US" sz="1400" spc="-1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parts</a:t>
            </a:r>
            <a:r>
              <a:rPr lang="en-US" sz="1400" spc="-1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and</a:t>
            </a:r>
            <a:r>
              <a:rPr lang="en-US" sz="1400" spc="-1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fitting</a:t>
            </a:r>
            <a:r>
              <a:rPr lang="en-US" sz="1400" spc="-1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mediations</a:t>
            </a:r>
            <a:r>
              <a:rPr lang="en-US" sz="1400" spc="-1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suitably,</a:t>
            </a:r>
            <a:r>
              <a:rPr lang="en-US" sz="1400" spc="-2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bringing</a:t>
            </a:r>
            <a:r>
              <a:rPr lang="en-US" sz="1400" spc="-1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about</a:t>
            </a:r>
            <a:r>
              <a:rPr lang="en-US" sz="1400" spc="-2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superior</a:t>
            </a:r>
            <a:r>
              <a:rPr lang="en-US" sz="1400" spc="-1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consideration</a:t>
            </a:r>
            <a:r>
              <a:rPr lang="en-US" sz="1400" spc="-1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conveyance and</a:t>
            </a:r>
            <a:r>
              <a:rPr lang="en-US" sz="1400" spc="-29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improved</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results</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for individuals with chronic</a:t>
            </a:r>
            <a:r>
              <a:rPr lang="en-US" sz="1400" spc="-1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circumstances.</a:t>
            </a:r>
            <a:endParaRPr lang="en-IN" sz="1400" dirty="0">
              <a:effectLst/>
              <a:latin typeface="Times New Roman" panose="02020603050405020304" pitchFamily="18" charset="0"/>
              <a:ea typeface="Times New Roman" panose="02020603050405020304" pitchFamily="18" charset="0"/>
            </a:endParaRPr>
          </a:p>
          <a:p>
            <a:endParaRPr lang="en-IN" sz="1600" dirty="0"/>
          </a:p>
        </p:txBody>
      </p:sp>
      <p:sp>
        <p:nvSpPr>
          <p:cNvPr id="5" name="Slide Number Placeholder 4">
            <a:extLst>
              <a:ext uri="{FF2B5EF4-FFF2-40B4-BE49-F238E27FC236}">
                <a16:creationId xmlns:a16="http://schemas.microsoft.com/office/drawing/2014/main" id="{3BE5AFD4-0F49-8116-5D9E-9DF7437279BE}"/>
              </a:ext>
            </a:extLst>
          </p:cNvPr>
          <p:cNvSpPr>
            <a:spLocks noGrp="1"/>
          </p:cNvSpPr>
          <p:nvPr>
            <p:ph type="sldNum" sz="quarter" idx="12"/>
          </p:nvPr>
        </p:nvSpPr>
        <p:spPr/>
        <p:txBody>
          <a:bodyPr/>
          <a:lstStyle/>
          <a:p>
            <a:fld id="{26AD20E6-394B-4DF0-96A5-9647FF39C943}" type="slidenum">
              <a:rPr lang="en-IN" smtClean="0"/>
              <a:t>18</a:t>
            </a:fld>
            <a:endParaRPr lang="en-IN"/>
          </a:p>
        </p:txBody>
      </p:sp>
      <p:pic>
        <p:nvPicPr>
          <p:cNvPr id="6" name="Picture 5">
            <a:extLst>
              <a:ext uri="{FF2B5EF4-FFF2-40B4-BE49-F238E27FC236}">
                <a16:creationId xmlns:a16="http://schemas.microsoft.com/office/drawing/2014/main" id="{F5729B53-F96D-F2FD-C4CF-186D9C079F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99" y="141161"/>
            <a:ext cx="1516602" cy="713863"/>
          </a:xfrm>
          <a:prstGeom prst="rect">
            <a:avLst/>
          </a:prstGeom>
        </p:spPr>
      </p:pic>
    </p:spTree>
    <p:extLst>
      <p:ext uri="{BB962C8B-B14F-4D97-AF65-F5344CB8AC3E}">
        <p14:creationId xmlns:p14="http://schemas.microsoft.com/office/powerpoint/2010/main" val="1658635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EE847-89CD-71BF-C531-F6F21BAB8542}"/>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Conclusion</a:t>
            </a:r>
            <a:br>
              <a:rPr lang="en-IN" dirty="0"/>
            </a:br>
            <a:endParaRPr lang="en-IN" dirty="0"/>
          </a:p>
        </p:txBody>
      </p:sp>
      <p:sp>
        <p:nvSpPr>
          <p:cNvPr id="3" name="Content Placeholder 2">
            <a:extLst>
              <a:ext uri="{FF2B5EF4-FFF2-40B4-BE49-F238E27FC236}">
                <a16:creationId xmlns:a16="http://schemas.microsoft.com/office/drawing/2014/main" id="{A92C0496-1B49-3FD9-DDF4-301F52298C9C}"/>
              </a:ext>
            </a:extLst>
          </p:cNvPr>
          <p:cNvSpPr>
            <a:spLocks noGrp="1"/>
          </p:cNvSpPr>
          <p:nvPr>
            <p:ph idx="1"/>
          </p:nvPr>
        </p:nvSpPr>
        <p:spPr/>
        <p:txBody>
          <a:bodyPr/>
          <a:lstStyle/>
          <a:p>
            <a:pPr marL="88900" marR="94615">
              <a:lnSpc>
                <a:spcPct val="148000"/>
              </a:lnSpc>
              <a:spcBef>
                <a:spcPts val="15"/>
              </a:spcBef>
              <a:spcAft>
                <a:spcPts val="0"/>
              </a:spcAft>
            </a:pPr>
            <a:r>
              <a:rPr lang="en-IN" sz="1800" b="1" dirty="0">
                <a:effectLst/>
                <a:latin typeface="Times New Roman" panose="02020603050405020304" pitchFamily="18" charset="0"/>
                <a:ea typeface="Times New Roman" panose="02020603050405020304" pitchFamily="18" charset="0"/>
              </a:rPr>
              <a:t>To</a:t>
            </a:r>
            <a:r>
              <a:rPr lang="en-IN" sz="1800" b="1" spc="-65"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determine</a:t>
            </a:r>
            <a:r>
              <a:rPr lang="en-IN" sz="1800" b="1" spc="-45"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the</a:t>
            </a:r>
            <a:r>
              <a:rPr lang="en-IN" sz="1800" b="1" spc="-65"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effectiveness</a:t>
            </a:r>
            <a:r>
              <a:rPr lang="en-IN" sz="1800" b="1" spc="-30"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which</a:t>
            </a:r>
            <a:r>
              <a:rPr lang="en-IN" sz="1800" b="1" spc="-55"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is</a:t>
            </a:r>
            <a:r>
              <a:rPr lang="en-IN" sz="1800" b="1" spc="-25"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relative</a:t>
            </a:r>
            <a:r>
              <a:rPr lang="en-IN" sz="1800" b="1" spc="-70"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to</a:t>
            </a:r>
            <a:r>
              <a:rPr lang="en-IN" sz="1800" b="1" spc="-15"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the</a:t>
            </a:r>
            <a:r>
              <a:rPr lang="en-IN" sz="1800" b="1" spc="-65"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various</a:t>
            </a:r>
            <a:r>
              <a:rPr lang="en-IN" sz="1800" b="1" spc="-55"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components</a:t>
            </a:r>
            <a:r>
              <a:rPr lang="en-IN" sz="1800" b="1" spc="-50"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of</a:t>
            </a:r>
            <a:r>
              <a:rPr lang="en-IN" sz="1800" b="1" spc="-60"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the</a:t>
            </a:r>
            <a:r>
              <a:rPr lang="en-IN" sz="1800" b="1" spc="-65"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CCM</a:t>
            </a:r>
            <a:r>
              <a:rPr lang="en-IN" sz="1800" b="1" spc="-70"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in</a:t>
            </a:r>
            <a:r>
              <a:rPr lang="en-IN" sz="1800" b="1" spc="-55"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the</a:t>
            </a:r>
            <a:r>
              <a:rPr lang="en-IN" sz="1800" b="1" spc="-285"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care</a:t>
            </a:r>
            <a:r>
              <a:rPr lang="en-IN" sz="1800" b="1" spc="-15"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of chronic</a:t>
            </a:r>
            <a:r>
              <a:rPr lang="en-IN" sz="1800" b="1" spc="-10"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care</a:t>
            </a:r>
            <a:r>
              <a:rPr lang="en-IN" sz="1800" b="1" spc="-10" dirty="0">
                <a:effectLst/>
                <a:latin typeface="Times New Roman" panose="02020603050405020304" pitchFamily="18" charset="0"/>
                <a:ea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rPr>
              <a:t>diseases</a:t>
            </a:r>
            <a:endParaRPr lang="en-IN" sz="1800" dirty="0">
              <a:effectLst/>
              <a:latin typeface="Times New Roman" panose="02020603050405020304" pitchFamily="18" charset="0"/>
              <a:ea typeface="Times New Roman" panose="02020603050405020304" pitchFamily="18" charset="0"/>
            </a:endParaRPr>
          </a:p>
          <a:p>
            <a:pPr marR="85725">
              <a:lnSpc>
                <a:spcPct val="150000"/>
              </a:lnSpc>
              <a:spcBef>
                <a:spcPts val="15"/>
              </a:spcBef>
              <a:spcAft>
                <a:spcPts val="0"/>
              </a:spcAft>
              <a:buFont typeface="Wingdings" panose="05000000000000000000" pitchFamily="2" charset="2"/>
              <a:buChar char="§"/>
            </a:pPr>
            <a:r>
              <a:rPr lang="en-US" sz="1800" dirty="0">
                <a:effectLst/>
                <a:latin typeface="Times New Roman" panose="02020603050405020304" pitchFamily="18" charset="0"/>
                <a:ea typeface="Times New Roman" panose="02020603050405020304" pitchFamily="18" charset="0"/>
              </a:rPr>
              <a:t>Need to implement a model with those</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elements which are very important on the basis of the relative components which will encourage</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a:t>
            </a:r>
            <a:r>
              <a:rPr lang="en-US" sz="1800" spc="28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care</a:t>
            </a:r>
            <a:r>
              <a:rPr lang="en-US" sz="1800" spc="28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of</a:t>
            </a:r>
            <a:r>
              <a:rPr lang="en-US" sz="1800" spc="29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highly</a:t>
            </a:r>
            <a:r>
              <a:rPr lang="en-US" sz="1800" spc="29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chronic</a:t>
            </a:r>
            <a:r>
              <a:rPr lang="en-US" sz="1800" spc="28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diseases:</a:t>
            </a:r>
            <a:r>
              <a:rPr lang="en-US" sz="1800" spc="285" dirty="0">
                <a:effectLst/>
                <a:latin typeface="Times New Roman" panose="02020603050405020304" pitchFamily="18" charset="0"/>
                <a:ea typeface="Times New Roman" panose="02020603050405020304" pitchFamily="18" charset="0"/>
              </a:rPr>
              <a:t> </a:t>
            </a:r>
          </a:p>
          <a:p>
            <a:pPr marR="85725">
              <a:lnSpc>
                <a:spcPct val="150000"/>
              </a:lnSpc>
              <a:spcBef>
                <a:spcPts val="15"/>
              </a:spcBef>
              <a:spcAft>
                <a:spcPts val="0"/>
              </a:spcAft>
              <a:buFont typeface="Wingdings" panose="05000000000000000000" pitchFamily="2" charset="2"/>
              <a:buChar char="§"/>
            </a:pPr>
            <a:r>
              <a:rPr lang="en-US" sz="1800" dirty="0">
                <a:latin typeface="Times New Roman" panose="02020603050405020304" pitchFamily="18" charset="0"/>
                <a:ea typeface="Times New Roman" panose="02020603050405020304" pitchFamily="18" charset="0"/>
              </a:rPr>
              <a:t>T</a:t>
            </a:r>
            <a:r>
              <a:rPr lang="en-US" sz="1800" dirty="0">
                <a:effectLst/>
                <a:latin typeface="Times New Roman" panose="02020603050405020304" pitchFamily="18" charset="0"/>
                <a:ea typeface="Times New Roman" panose="02020603050405020304" pitchFamily="18" charset="0"/>
              </a:rPr>
              <a:t>he</a:t>
            </a:r>
            <a:r>
              <a:rPr lang="en-US" sz="1800" spc="28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system</a:t>
            </a:r>
            <a:r>
              <a:rPr lang="en-US" sz="1800" spc="28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of</a:t>
            </a:r>
            <a:r>
              <a:rPr lang="en-US" sz="1800" spc="29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health,</a:t>
            </a:r>
            <a:r>
              <a:rPr lang="en-US" sz="1800" spc="29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support</a:t>
            </a:r>
            <a:r>
              <a:rPr lang="en-US" sz="1800" spc="28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of</a:t>
            </a:r>
            <a:r>
              <a:rPr lang="en-US" sz="1800" spc="29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self-management,</a:t>
            </a:r>
            <a:r>
              <a:rPr lang="en-US" sz="1800" spc="29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a:t>
            </a:r>
            <a:r>
              <a:rPr lang="en-US" sz="1800" spc="-28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community, system design of delivery, support of the decision and the system of the clinical</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information</a:t>
            </a:r>
            <a:r>
              <a:rPr lang="en-US" sz="1800" spc="-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t>
            </a:r>
            <a:r>
              <a:rPr lang="en-US" sz="1800" spc="-40" dirty="0">
                <a:effectLst/>
                <a:latin typeface="Times New Roman" panose="02020603050405020304" pitchFamily="18" charset="0"/>
                <a:ea typeface="Times New Roman" panose="02020603050405020304" pitchFamily="18" charset="0"/>
              </a:rPr>
              <a:t> </a:t>
            </a:r>
          </a:p>
          <a:p>
            <a:pPr marR="85725">
              <a:lnSpc>
                <a:spcPct val="150000"/>
              </a:lnSpc>
              <a:spcBef>
                <a:spcPts val="15"/>
              </a:spcBef>
              <a:spcAft>
                <a:spcPts val="0"/>
              </a:spcAft>
              <a:buFont typeface="Wingdings" panose="05000000000000000000" pitchFamily="2" charset="2"/>
              <a:buChar char="§"/>
            </a:pPr>
            <a:r>
              <a:rPr lang="en-US" sz="1800" dirty="0">
                <a:effectLst/>
                <a:latin typeface="Times New Roman" panose="02020603050405020304" pitchFamily="18" charset="0"/>
                <a:ea typeface="Times New Roman" panose="02020603050405020304" pitchFamily="18" charset="0"/>
              </a:rPr>
              <a:t>The</a:t>
            </a:r>
            <a:r>
              <a:rPr lang="en-US" sz="1800" spc="-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most</a:t>
            </a:r>
            <a:r>
              <a:rPr lang="en-US" sz="1800" spc="-4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three</a:t>
            </a:r>
            <a:r>
              <a:rPr lang="en-US" sz="1800" spc="-4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important</a:t>
            </a:r>
            <a:r>
              <a:rPr lang="en-US" sz="1800" spc="-4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components</a:t>
            </a:r>
            <a:r>
              <a:rPr lang="en-US" sz="1800" spc="-3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in</a:t>
            </a:r>
            <a:r>
              <a:rPr lang="en-US" sz="1800" spc="-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a:t>
            </a:r>
            <a:r>
              <a:rPr lang="en-US" sz="1800" spc="-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case</a:t>
            </a:r>
            <a:r>
              <a:rPr lang="en-US" sz="1800" spc="-4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of</a:t>
            </a:r>
            <a:r>
              <a:rPr lang="en-US" sz="1800" spc="-3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CCM</a:t>
            </a:r>
            <a:r>
              <a:rPr lang="en-US" sz="1800" spc="-3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are</a:t>
            </a:r>
            <a:r>
              <a:rPr lang="en-US" sz="1800" spc="-4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trust,</a:t>
            </a:r>
            <a:r>
              <a:rPr lang="en-US" sz="1800" spc="-28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mutual respect for each other, and actions that are collaborative and also these are important for</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improving</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and</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also</a:t>
            </a:r>
            <a:r>
              <a:rPr lang="en-US" sz="1800" spc="-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developing</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a:t>
            </a:r>
            <a:r>
              <a:rPr lang="en-US" sz="1800" spc="-2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relationship</a:t>
            </a:r>
            <a:r>
              <a:rPr lang="en-US" sz="1800" spc="-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between</a:t>
            </a:r>
            <a:r>
              <a:rPr lang="en-US" sz="1800" spc="-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physicians</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and</a:t>
            </a:r>
            <a:r>
              <a:rPr lang="en-US" sz="1800" spc="-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patients.</a:t>
            </a:r>
            <a:r>
              <a:rPr lang="en-US" sz="1800" spc="-40" dirty="0">
                <a:effectLst/>
                <a:latin typeface="Times New Roman" panose="02020603050405020304" pitchFamily="18" charset="0"/>
                <a:ea typeface="Times New Roman" panose="02020603050405020304" pitchFamily="18" charset="0"/>
              </a:rPr>
              <a:t> </a:t>
            </a:r>
          </a:p>
          <a:p>
            <a:pPr marR="85725">
              <a:lnSpc>
                <a:spcPct val="150000"/>
              </a:lnSpc>
              <a:spcBef>
                <a:spcPts val="15"/>
              </a:spcBef>
              <a:spcAft>
                <a:spcPts val="0"/>
              </a:spcAft>
              <a:buFont typeface="Wingdings" panose="05000000000000000000" pitchFamily="2" charset="2"/>
              <a:buChar char="§"/>
            </a:pPr>
            <a:r>
              <a:rPr lang="en-US" sz="1800" dirty="0">
                <a:effectLst/>
                <a:latin typeface="Times New Roman" panose="02020603050405020304" pitchFamily="18" charset="0"/>
                <a:ea typeface="Times New Roman" panose="02020603050405020304" pitchFamily="18" charset="0"/>
              </a:rPr>
              <a:t>The</a:t>
            </a:r>
            <a:r>
              <a:rPr lang="en-US" sz="1800" spc="-2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providers</a:t>
            </a:r>
            <a:r>
              <a:rPr lang="en-US" sz="1800" spc="-3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of</a:t>
            </a:r>
            <a:r>
              <a:rPr lang="en-US" sz="1800" spc="-29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health</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care</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and</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patients must</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need</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to</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share</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responsibilities and</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authority</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with</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each</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other.</a:t>
            </a:r>
            <a:endParaRPr lang="en-IN" sz="1800" dirty="0">
              <a:effectLst/>
              <a:latin typeface="Times New Roman" panose="02020603050405020304" pitchFamily="18" charset="0"/>
              <a:ea typeface="Times New Roman" panose="02020603050405020304" pitchFamily="18" charset="0"/>
            </a:endParaRPr>
          </a:p>
          <a:p>
            <a:endParaRPr lang="en-IN" dirty="0"/>
          </a:p>
        </p:txBody>
      </p:sp>
      <p:sp>
        <p:nvSpPr>
          <p:cNvPr id="5" name="Slide Number Placeholder 4">
            <a:extLst>
              <a:ext uri="{FF2B5EF4-FFF2-40B4-BE49-F238E27FC236}">
                <a16:creationId xmlns:a16="http://schemas.microsoft.com/office/drawing/2014/main" id="{8EAEB030-21D4-2802-F1C8-373308DC2B12}"/>
              </a:ext>
            </a:extLst>
          </p:cNvPr>
          <p:cNvSpPr>
            <a:spLocks noGrp="1"/>
          </p:cNvSpPr>
          <p:nvPr>
            <p:ph type="sldNum" sz="quarter" idx="12"/>
          </p:nvPr>
        </p:nvSpPr>
        <p:spPr/>
        <p:txBody>
          <a:bodyPr/>
          <a:lstStyle/>
          <a:p>
            <a:fld id="{26AD20E6-394B-4DF0-96A5-9647FF39C943}" type="slidenum">
              <a:rPr lang="en-IN" smtClean="0"/>
              <a:t>19</a:t>
            </a:fld>
            <a:endParaRPr lang="en-IN"/>
          </a:p>
        </p:txBody>
      </p:sp>
      <p:pic>
        <p:nvPicPr>
          <p:cNvPr id="6" name="Picture 5">
            <a:extLst>
              <a:ext uri="{FF2B5EF4-FFF2-40B4-BE49-F238E27FC236}">
                <a16:creationId xmlns:a16="http://schemas.microsoft.com/office/drawing/2014/main" id="{AB227CD8-E5B2-1ABD-FB4B-110EE3D901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908" y="230188"/>
            <a:ext cx="2228737" cy="733151"/>
          </a:xfrm>
          <a:prstGeom prst="rect">
            <a:avLst/>
          </a:prstGeom>
        </p:spPr>
      </p:pic>
    </p:spTree>
    <p:extLst>
      <p:ext uri="{BB962C8B-B14F-4D97-AF65-F5344CB8AC3E}">
        <p14:creationId xmlns:p14="http://schemas.microsoft.com/office/powerpoint/2010/main" val="2563477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270122"/>
            <a:ext cx="10515600" cy="1325563"/>
          </a:xfrm>
        </p:spPr>
        <p:txBody>
          <a:bodyPr/>
          <a:lstStyle/>
          <a:p>
            <a:pPr algn="ctr"/>
            <a:r>
              <a:rPr lang="en-IN" b="1" dirty="0">
                <a:latin typeface="Times New Roman" panose="02020603050405020304" pitchFamily="18" charset="0"/>
                <a:cs typeface="Times New Roman" panose="02020603050405020304" pitchFamily="18" charset="0"/>
              </a:rPr>
              <a:t>Mentor Approval</a:t>
            </a: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5" name="Picture 4" descr="A picture containing text, screenshot, font&#10;&#10;Description automatically generated">
            <a:extLst>
              <a:ext uri="{FF2B5EF4-FFF2-40B4-BE49-F238E27FC236}">
                <a16:creationId xmlns:a16="http://schemas.microsoft.com/office/drawing/2014/main" id="{AD1091A7-07D4-8FBB-A0B4-23A5F0F899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92377" y="1837655"/>
            <a:ext cx="7038975" cy="4276725"/>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15A2B-9560-E64B-72C3-738FD838E467}"/>
              </a:ext>
            </a:extLst>
          </p:cNvPr>
          <p:cNvSpPr>
            <a:spLocks noGrp="1"/>
          </p:cNvSpPr>
          <p:nvPr>
            <p:ph type="title"/>
          </p:nvPr>
        </p:nvSpPr>
        <p:spPr/>
        <p:txBody>
          <a:bodyPr/>
          <a:lstStyle/>
          <a:p>
            <a:pPr algn="ctr"/>
            <a:r>
              <a:rPr lang="en-IN" sz="4000" b="1" dirty="0">
                <a:latin typeface="Times New Roman" panose="02020603050405020304" pitchFamily="18" charset="0"/>
                <a:cs typeface="Times New Roman" panose="02020603050405020304" pitchFamily="18" charset="0"/>
              </a:rPr>
              <a:t>Conclusion</a:t>
            </a:r>
            <a:br>
              <a:rPr lang="en-IN" dirty="0"/>
            </a:br>
            <a:endParaRPr lang="en-IN" dirty="0"/>
          </a:p>
        </p:txBody>
      </p:sp>
      <p:sp>
        <p:nvSpPr>
          <p:cNvPr id="3" name="Content Placeholder 2">
            <a:extLst>
              <a:ext uri="{FF2B5EF4-FFF2-40B4-BE49-F238E27FC236}">
                <a16:creationId xmlns:a16="http://schemas.microsoft.com/office/drawing/2014/main" id="{8DAA0E9A-168D-A6FA-0574-A15DB0F6B0BC}"/>
              </a:ext>
            </a:extLst>
          </p:cNvPr>
          <p:cNvSpPr>
            <a:spLocks noGrp="1"/>
          </p:cNvSpPr>
          <p:nvPr>
            <p:ph idx="1"/>
          </p:nvPr>
        </p:nvSpPr>
        <p:spPr/>
        <p:txBody>
          <a:bodyPr>
            <a:normAutofit/>
          </a:bodyPr>
          <a:lstStyle/>
          <a:p>
            <a:pPr marL="88900" algn="just">
              <a:lnSpc>
                <a:spcPct val="150000"/>
              </a:lnSpc>
              <a:spcBef>
                <a:spcPts val="305"/>
              </a:spcBef>
              <a:spcAft>
                <a:spcPts val="0"/>
              </a:spcAft>
            </a:pPr>
            <a:r>
              <a:rPr lang="en-IN" sz="1800" b="1" dirty="0">
                <a:effectLst/>
                <a:latin typeface="Times New Roman" panose="02020603050405020304" pitchFamily="18" charset="0"/>
                <a:ea typeface="Times New Roman" panose="02020603050405020304" pitchFamily="18" charset="0"/>
                <a:cs typeface="Times New Roman" panose="02020603050405020304" pitchFamily="18" charset="0"/>
              </a:rPr>
              <a:t>Identify</a:t>
            </a:r>
            <a:r>
              <a:rPr lang="en-IN" sz="1800" b="1"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IN" sz="1800" b="1"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cs typeface="Times New Roman" panose="02020603050405020304" pitchFamily="18" charset="0"/>
              </a:rPr>
              <a:t>challenges</a:t>
            </a:r>
            <a:r>
              <a:rPr lang="en-IN" sz="18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cs typeface="Times New Roman" panose="02020603050405020304" pitchFamily="18" charset="0"/>
              </a:rPr>
              <a:t>faced</a:t>
            </a:r>
            <a:r>
              <a:rPr lang="en-IN" sz="18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en-IN" sz="18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cs typeface="Times New Roman" panose="02020603050405020304" pitchFamily="18" charset="0"/>
              </a:rPr>
              <a:t>implementing</a:t>
            </a:r>
            <a:r>
              <a:rPr lang="en-IN" sz="1800" b="1"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IN" sz="1800" b="1"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cs typeface="Times New Roman" panose="02020603050405020304" pitchFamily="18" charset="0"/>
              </a:rPr>
              <a:t>program</a:t>
            </a:r>
            <a:r>
              <a:rPr lang="en-IN" sz="1800" b="1"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IN" sz="1800" b="1"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b="1" dirty="0">
                <a:effectLst/>
                <a:latin typeface="Times New Roman" panose="02020603050405020304" pitchFamily="18" charset="0"/>
                <a:ea typeface="Times New Roman" panose="02020603050405020304" pitchFamily="18" charset="0"/>
                <a:cs typeface="Times New Roman" panose="02020603050405020304" pitchFamily="18" charset="0"/>
              </a:rPr>
              <a:t>CCM</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
            </a:pPr>
            <a:r>
              <a:rPr lang="en-IN" sz="1800" spc="-70" dirty="0">
                <a:latin typeface="Times New Roman" panose="02020603050405020304" pitchFamily="18" charset="0"/>
                <a:ea typeface="Times New Roman" panose="02020603050405020304" pitchFamily="18" charset="0"/>
                <a:cs typeface="Times New Roman" panose="02020603050405020304" pitchFamily="18" charset="0"/>
              </a:rPr>
              <a:t>A</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bsence</a:t>
            </a:r>
            <a:r>
              <a:rPr lang="en-IN" sz="18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IN" sz="1800" spc="-6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IN" sz="18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satisfactory</a:t>
            </a:r>
            <a:r>
              <a:rPr lang="en-IN" sz="1800" spc="-6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medical</a:t>
            </a:r>
            <a:r>
              <a:rPr lang="en-IN" sz="18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care</a:t>
            </a:r>
            <a:r>
              <a:rPr lang="en-IN" sz="1800" spc="-29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framework</a:t>
            </a:r>
          </a:p>
          <a:p>
            <a:pPr>
              <a:lnSpc>
                <a:spcPct val="150000"/>
              </a:lnSpc>
              <a:buFont typeface="Wingdings" panose="05000000000000000000" pitchFamily="2" charset="2"/>
              <a:buChar char="§"/>
            </a:pPr>
            <a:r>
              <a:rPr lang="en-IN" sz="1800" dirty="0">
                <a:latin typeface="Times New Roman" panose="02020603050405020304" pitchFamily="18" charset="0"/>
                <a:ea typeface="Times New Roman" panose="02020603050405020304" pitchFamily="18" charset="0"/>
                <a:cs typeface="Times New Roman" panose="02020603050405020304" pitchFamily="18" charset="0"/>
              </a:rPr>
              <a:t>R</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esource restrictions, </a:t>
            </a:r>
          </a:p>
          <a:p>
            <a:pPr>
              <a:lnSpc>
                <a:spcPct val="150000"/>
              </a:lnSpc>
              <a:buFont typeface="Wingdings" panose="05000000000000000000" pitchFamily="2" charset="2"/>
              <a:buChar cha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 Boundaries could likewise be brought</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about by semantic variety, social contrasts, and the necessity for patient and supplier instruction</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IN" sz="1800" dirty="0" err="1">
                <a:effectLst/>
                <a:latin typeface="Times New Roman" panose="02020603050405020304" pitchFamily="18" charset="0"/>
                <a:ea typeface="Times New Roman" panose="02020603050405020304" pitchFamily="18" charset="0"/>
                <a:cs typeface="Times New Roman" panose="02020603050405020304" pitchFamily="18" charset="0"/>
              </a:rPr>
              <a:t>Sarrafzadegan</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i="1" dirty="0">
                <a:effectLst/>
                <a:latin typeface="Times New Roman" panose="02020603050405020304" pitchFamily="18" charset="0"/>
                <a:ea typeface="Times New Roman" panose="02020603050405020304" pitchFamily="18" charset="0"/>
                <a:cs typeface="Times New Roman" panose="02020603050405020304" pitchFamily="18" charset="0"/>
              </a:rPr>
              <a:t>et al.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2019). </a:t>
            </a:r>
          </a:p>
          <a:p>
            <a:pPr marL="0" indent="0">
              <a:lnSpc>
                <a:spcPct val="150000"/>
              </a:lnSpc>
              <a:buNone/>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It will be fundamental to change the CCM program for the Indian</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setting, considering financial imbalances and coordinating</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it with</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 ongoing medical care</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framework. To guarantee advantageous execution and amplify the program’s likely benefits for</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upgrading</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constant</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consideration</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India,</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these</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obstacles</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should</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be</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survived.</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This</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needs</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collaboration</a:t>
            </a:r>
            <a:r>
              <a:rPr lang="en-IN" sz="18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among</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partners,</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strategy</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support,</a:t>
            </a:r>
            <a:r>
              <a:rPr lang="en-IN" sz="18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IN"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err="1">
                <a:effectLst/>
                <a:latin typeface="Times New Roman" panose="02020603050405020304" pitchFamily="18" charset="0"/>
                <a:ea typeface="Times New Roman" panose="02020603050405020304" pitchFamily="18" charset="0"/>
                <a:cs typeface="Times New Roman" panose="02020603050405020304" pitchFamily="18" charset="0"/>
              </a:rPr>
              <a:t>centered</a:t>
            </a:r>
            <a:r>
              <a:rPr lang="en-IN" sz="18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mediation</a:t>
            </a:r>
          </a:p>
          <a:p>
            <a:endParaRPr lang="en-IN" dirty="0"/>
          </a:p>
        </p:txBody>
      </p:sp>
      <p:sp>
        <p:nvSpPr>
          <p:cNvPr id="5" name="Slide Number Placeholder 4">
            <a:extLst>
              <a:ext uri="{FF2B5EF4-FFF2-40B4-BE49-F238E27FC236}">
                <a16:creationId xmlns:a16="http://schemas.microsoft.com/office/drawing/2014/main" id="{B9D33F8B-00CE-22BE-7DA2-929DDFCF51D7}"/>
              </a:ext>
            </a:extLst>
          </p:cNvPr>
          <p:cNvSpPr>
            <a:spLocks noGrp="1"/>
          </p:cNvSpPr>
          <p:nvPr>
            <p:ph type="sldNum" sz="quarter" idx="12"/>
          </p:nvPr>
        </p:nvSpPr>
        <p:spPr/>
        <p:txBody>
          <a:bodyPr/>
          <a:lstStyle/>
          <a:p>
            <a:fld id="{26AD20E6-394B-4DF0-96A5-9647FF39C943}" type="slidenum">
              <a:rPr lang="en-IN" smtClean="0"/>
              <a:t>20</a:t>
            </a:fld>
            <a:endParaRPr lang="en-IN"/>
          </a:p>
        </p:txBody>
      </p:sp>
      <p:pic>
        <p:nvPicPr>
          <p:cNvPr id="6" name="Picture 5">
            <a:extLst>
              <a:ext uri="{FF2B5EF4-FFF2-40B4-BE49-F238E27FC236}">
                <a16:creationId xmlns:a16="http://schemas.microsoft.com/office/drawing/2014/main" id="{CB9C3A8C-76CD-47A3-9A0F-8872EB27B6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407" y="156505"/>
            <a:ext cx="2228737" cy="1049064"/>
          </a:xfrm>
          <a:prstGeom prst="rect">
            <a:avLst/>
          </a:prstGeom>
        </p:spPr>
      </p:pic>
    </p:spTree>
    <p:extLst>
      <p:ext uri="{BB962C8B-B14F-4D97-AF65-F5344CB8AC3E}">
        <p14:creationId xmlns:p14="http://schemas.microsoft.com/office/powerpoint/2010/main" val="832937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a:xfrm>
            <a:off x="838200" y="196627"/>
            <a:ext cx="10515600" cy="679904"/>
          </a:xfrm>
        </p:spPr>
        <p:txBody>
          <a:bodyPr>
            <a:normAutofit fontScale="90000"/>
          </a:bodyPr>
          <a:lstStyle/>
          <a:p>
            <a:pPr algn="ctr"/>
            <a:r>
              <a:rPr lang="en-IN" b="1" dirty="0">
                <a:latin typeface="Times New Roman" panose="02020603050405020304" pitchFamily="18" charset="0"/>
                <a:cs typeface="Times New Roman" panose="02020603050405020304" pitchFamily="18" charset="0"/>
              </a:rPr>
              <a:t>REFERENCES</a:t>
            </a:r>
          </a:p>
        </p:txBody>
      </p:sp>
      <p:pic>
        <p:nvPicPr>
          <p:cNvPr id="15" name="Content Placeholder 14">
            <a:extLst>
              <a:ext uri="{FF2B5EF4-FFF2-40B4-BE49-F238E27FC236}">
                <a16:creationId xmlns:a16="http://schemas.microsoft.com/office/drawing/2014/main" id="{C1016191-CE22-4AD0-C9EC-EE85FCF809CC}"/>
              </a:ext>
            </a:extLst>
          </p:cNvPr>
          <p:cNvPicPr>
            <a:picLocks noGrp="1" noChangeAspect="1"/>
          </p:cNvPicPr>
          <p:nvPr>
            <p:ph idx="1"/>
          </p:nvPr>
        </p:nvPicPr>
        <p:blipFill>
          <a:blip r:embed="rId2"/>
          <a:stretch>
            <a:fillRect/>
          </a:stretch>
        </p:blipFill>
        <p:spPr>
          <a:xfrm>
            <a:off x="308755" y="757993"/>
            <a:ext cx="11574490" cy="5963482"/>
          </a:xfrm>
        </p:spPr>
      </p:pic>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21</a:t>
            </a:fld>
            <a:endParaRPr lang="en-IN"/>
          </a:p>
        </p:txBody>
      </p:sp>
      <p:sp>
        <p:nvSpPr>
          <p:cNvPr id="11" name="Rectangle 8">
            <a:extLst>
              <a:ext uri="{FF2B5EF4-FFF2-40B4-BE49-F238E27FC236}">
                <a16:creationId xmlns:a16="http://schemas.microsoft.com/office/drawing/2014/main" id="{F0887055-464A-7573-429C-4E46FB7C164E}"/>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Tree>
    <p:extLst>
      <p:ext uri="{BB962C8B-B14F-4D97-AF65-F5344CB8AC3E}">
        <p14:creationId xmlns:p14="http://schemas.microsoft.com/office/powerpoint/2010/main" val="1492437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2BF5F4-7BF2-28D8-DC5C-9C21AF8B3BF2}"/>
              </a:ext>
            </a:extLst>
          </p:cNvPr>
          <p:cNvSpPr>
            <a:spLocks noGrp="1"/>
          </p:cNvSpPr>
          <p:nvPr>
            <p:ph idx="1"/>
          </p:nvPr>
        </p:nvSpPr>
        <p:spPr>
          <a:xfrm>
            <a:off x="838199" y="356260"/>
            <a:ext cx="10953997" cy="5820703"/>
          </a:xfrm>
        </p:spPr>
        <p:txBody>
          <a:bodyPr>
            <a:normAutofit/>
          </a:bodyPr>
          <a:lstStyle/>
          <a:p>
            <a:pPr marL="514350" indent="-514350">
              <a:buFont typeface="Arial" panose="020B0604020202020204" pitchFamily="34" charset="0"/>
              <a:buAutoNum type="arabicPeriod" startAt="13"/>
            </a:pPr>
            <a:endParaRPr lang="en-IN" sz="1800" b="0" i="0" dirty="0">
              <a:solidFill>
                <a:srgbClr val="374151"/>
              </a:solidFill>
              <a:effectLst/>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AutoNum type="arabicPeriod" startAt="13"/>
            </a:pPr>
            <a:endParaRPr lang="en-US" sz="1800" b="0" i="0" dirty="0">
              <a:solidFill>
                <a:srgbClr val="374151"/>
              </a:solidFill>
              <a:effectLst/>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AutoNum type="arabicPeriod" startAt="13"/>
            </a:pPr>
            <a:endParaRPr lang="en-US" sz="1800" b="0" i="0" dirty="0">
              <a:solidFill>
                <a:srgbClr val="374151"/>
              </a:solidFill>
              <a:effectLst/>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AutoNum type="arabicPeriod" startAt="13"/>
            </a:pPr>
            <a:endParaRPr lang="en-US" sz="1800" b="0" i="0" dirty="0">
              <a:solidFill>
                <a:srgbClr val="374151"/>
              </a:solidFill>
              <a:effectLst/>
              <a:latin typeface="Times New Roman" panose="02020603050405020304" pitchFamily="18" charset="0"/>
              <a:cs typeface="Times New Roman" panose="02020603050405020304" pitchFamily="18" charset="0"/>
            </a:endParaRPr>
          </a:p>
          <a:p>
            <a:pPr marL="514350" indent="-514350">
              <a:buAutoNum type="arabicPeriod" startAt="13"/>
            </a:pPr>
            <a:endParaRPr lang="en-IN" sz="1800" b="0" i="0" dirty="0">
              <a:solidFill>
                <a:srgbClr val="374151"/>
              </a:solidFill>
              <a:effectLst/>
              <a:latin typeface="Times New Roman" panose="02020603050405020304" pitchFamily="18" charset="0"/>
              <a:cs typeface="Times New Roman" panose="02020603050405020304" pitchFamily="18" charset="0"/>
            </a:endParaRPr>
          </a:p>
          <a:p>
            <a:endParaRPr lang="en-IN" sz="18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CBE859EB-0135-A127-2AB2-8D4245746B86}"/>
              </a:ext>
            </a:extLst>
          </p:cNvPr>
          <p:cNvSpPr>
            <a:spLocks noGrp="1"/>
          </p:cNvSpPr>
          <p:nvPr>
            <p:ph type="sldNum" sz="quarter" idx="12"/>
          </p:nvPr>
        </p:nvSpPr>
        <p:spPr/>
        <p:txBody>
          <a:bodyPr/>
          <a:lstStyle/>
          <a:p>
            <a:fld id="{26AD20E6-394B-4DF0-96A5-9647FF39C943}" type="slidenum">
              <a:rPr lang="en-IN" smtClean="0"/>
              <a:t>22</a:t>
            </a:fld>
            <a:endParaRPr lang="en-IN"/>
          </a:p>
        </p:txBody>
      </p:sp>
      <p:pic>
        <p:nvPicPr>
          <p:cNvPr id="4" name="Picture 3">
            <a:extLst>
              <a:ext uri="{FF2B5EF4-FFF2-40B4-BE49-F238E27FC236}">
                <a16:creationId xmlns:a16="http://schemas.microsoft.com/office/drawing/2014/main" id="{6A997848-F2C6-B2D3-DFB2-903432DA9459}"/>
              </a:ext>
            </a:extLst>
          </p:cNvPr>
          <p:cNvPicPr>
            <a:picLocks noChangeAspect="1"/>
          </p:cNvPicPr>
          <p:nvPr/>
        </p:nvPicPr>
        <p:blipFill>
          <a:blip r:embed="rId2"/>
          <a:stretch>
            <a:fillRect/>
          </a:stretch>
        </p:blipFill>
        <p:spPr>
          <a:xfrm>
            <a:off x="246186" y="773855"/>
            <a:ext cx="11546010" cy="6084145"/>
          </a:xfrm>
          <a:prstGeom prst="rect">
            <a:avLst/>
          </a:prstGeom>
        </p:spPr>
      </p:pic>
      <p:sp>
        <p:nvSpPr>
          <p:cNvPr id="6" name="TextBox 5">
            <a:extLst>
              <a:ext uri="{FF2B5EF4-FFF2-40B4-BE49-F238E27FC236}">
                <a16:creationId xmlns:a16="http://schemas.microsoft.com/office/drawing/2014/main" id="{2C28E503-9BE7-0849-5D79-DCBFFECA3DD8}"/>
              </a:ext>
            </a:extLst>
          </p:cNvPr>
          <p:cNvSpPr txBox="1"/>
          <p:nvPr/>
        </p:nvSpPr>
        <p:spPr>
          <a:xfrm>
            <a:off x="4153395" y="96262"/>
            <a:ext cx="6097978" cy="584775"/>
          </a:xfrm>
          <a:prstGeom prst="rect">
            <a:avLst/>
          </a:prstGeom>
          <a:noFill/>
        </p:spPr>
        <p:txBody>
          <a:bodyPr wrap="square">
            <a:spAutoFit/>
          </a:bodyPr>
          <a:lstStyle/>
          <a:p>
            <a:r>
              <a:rPr lang="en-IN" sz="3200" b="1" dirty="0">
                <a:latin typeface="Times New Roman" panose="02020603050405020304" pitchFamily="18" charset="0"/>
                <a:cs typeface="Times New Roman" panose="02020603050405020304" pitchFamily="18" charset="0"/>
              </a:rPr>
              <a:t>REFERENCES</a:t>
            </a:r>
            <a:endParaRPr lang="en-IN" sz="3200" dirty="0"/>
          </a:p>
        </p:txBody>
      </p:sp>
    </p:spTree>
    <p:extLst>
      <p:ext uri="{BB962C8B-B14F-4D97-AF65-F5344CB8AC3E}">
        <p14:creationId xmlns:p14="http://schemas.microsoft.com/office/powerpoint/2010/main" val="10592549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85316-362A-22ED-2B13-69CB17FE1598}"/>
              </a:ext>
            </a:extLst>
          </p:cNvPr>
          <p:cNvSpPr>
            <a:spLocks noGrp="1"/>
          </p:cNvSpPr>
          <p:nvPr>
            <p:ph type="title"/>
          </p:nvPr>
        </p:nvSpPr>
        <p:spPr/>
        <p:txBody>
          <a:bodyPr>
            <a:normAutofit/>
          </a:bodyPr>
          <a:lstStyle/>
          <a:p>
            <a:pPr algn="ctr"/>
            <a:r>
              <a:rPr lang="en-IN" sz="4000" b="1" dirty="0">
                <a:latin typeface="Times New Roman" panose="02020603050405020304" pitchFamily="18" charset="0"/>
                <a:cs typeface="Times New Roman" panose="02020603050405020304" pitchFamily="18" charset="0"/>
              </a:rPr>
              <a:t>REFERENCES</a:t>
            </a:r>
          </a:p>
        </p:txBody>
      </p:sp>
      <p:pic>
        <p:nvPicPr>
          <p:cNvPr id="7" name="Content Placeholder 6">
            <a:extLst>
              <a:ext uri="{FF2B5EF4-FFF2-40B4-BE49-F238E27FC236}">
                <a16:creationId xmlns:a16="http://schemas.microsoft.com/office/drawing/2014/main" id="{68B1BB84-32FA-B028-2FCC-E738C52B3854}"/>
              </a:ext>
            </a:extLst>
          </p:cNvPr>
          <p:cNvPicPr>
            <a:picLocks noGrp="1" noChangeAspect="1"/>
          </p:cNvPicPr>
          <p:nvPr>
            <p:ph idx="1"/>
          </p:nvPr>
        </p:nvPicPr>
        <p:blipFill>
          <a:blip r:embed="rId2"/>
          <a:stretch>
            <a:fillRect/>
          </a:stretch>
        </p:blipFill>
        <p:spPr>
          <a:xfrm>
            <a:off x="1063832" y="1868302"/>
            <a:ext cx="10515600" cy="1297154"/>
          </a:xfrm>
        </p:spPr>
      </p:pic>
      <p:sp>
        <p:nvSpPr>
          <p:cNvPr id="5" name="Slide Number Placeholder 4">
            <a:extLst>
              <a:ext uri="{FF2B5EF4-FFF2-40B4-BE49-F238E27FC236}">
                <a16:creationId xmlns:a16="http://schemas.microsoft.com/office/drawing/2014/main" id="{5D7C7AF9-541B-467B-C3CA-71EDF8D96D1D}"/>
              </a:ext>
            </a:extLst>
          </p:cNvPr>
          <p:cNvSpPr>
            <a:spLocks noGrp="1"/>
          </p:cNvSpPr>
          <p:nvPr>
            <p:ph type="sldNum" sz="quarter" idx="12"/>
          </p:nvPr>
        </p:nvSpPr>
        <p:spPr/>
        <p:txBody>
          <a:bodyPr/>
          <a:lstStyle/>
          <a:p>
            <a:fld id="{26AD20E6-394B-4DF0-96A5-9647FF39C943}" type="slidenum">
              <a:rPr lang="en-IN" smtClean="0"/>
              <a:t>23</a:t>
            </a:fld>
            <a:endParaRPr lang="en-IN"/>
          </a:p>
        </p:txBody>
      </p:sp>
    </p:spTree>
    <p:extLst>
      <p:ext uri="{BB962C8B-B14F-4D97-AF65-F5344CB8AC3E}">
        <p14:creationId xmlns:p14="http://schemas.microsoft.com/office/powerpoint/2010/main" val="2075785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24</a:t>
            </a:fld>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t>Pictorial Journey (1/2)</a:t>
            </a:r>
          </a:p>
        </p:txBody>
      </p:sp>
      <p:sp>
        <p:nvSpPr>
          <p:cNvPr id="4" name="Slide Number Placeholder 3">
            <a:extLst>
              <a:ext uri="{FF2B5EF4-FFF2-40B4-BE49-F238E27FC236}">
                <a16:creationId xmlns:a16="http://schemas.microsoft.com/office/drawing/2014/main" id="{AB27019A-DBE3-DD9F-379F-7EBC515DB707}"/>
              </a:ext>
            </a:extLst>
          </p:cNvPr>
          <p:cNvSpPr>
            <a:spLocks noGrp="1"/>
          </p:cNvSpPr>
          <p:nvPr>
            <p:ph type="sldNum" sz="quarter" idx="12"/>
          </p:nvPr>
        </p:nvSpPr>
        <p:spPr/>
        <p:txBody>
          <a:bodyPr/>
          <a:lstStyle/>
          <a:p>
            <a:fld id="{26AD20E6-394B-4DF0-96A5-9647FF39C943}" type="slidenum">
              <a:rPr lang="en-IN" smtClean="0"/>
              <a:t>25</a:t>
            </a:fld>
            <a:endParaRPr lang="en-IN"/>
          </a:p>
        </p:txBody>
      </p:sp>
      <p:pic>
        <p:nvPicPr>
          <p:cNvPr id="9" name="Content Placeholder 8">
            <a:extLst>
              <a:ext uri="{FF2B5EF4-FFF2-40B4-BE49-F238E27FC236}">
                <a16:creationId xmlns:a16="http://schemas.microsoft.com/office/drawing/2014/main" id="{04B5DDED-0406-7DA2-6CAD-65ABCD1AC64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28144" y="1825625"/>
            <a:ext cx="7735712" cy="4351338"/>
          </a:xfrm>
        </p:spPr>
      </p:pic>
    </p:spTree>
    <p:extLst>
      <p:ext uri="{BB962C8B-B14F-4D97-AF65-F5344CB8AC3E}">
        <p14:creationId xmlns:p14="http://schemas.microsoft.com/office/powerpoint/2010/main" val="2333934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t>Pictorial Journey (2/2)</a:t>
            </a:r>
          </a:p>
        </p:txBody>
      </p:sp>
      <p:sp>
        <p:nvSpPr>
          <p:cNvPr id="4" name="Slide Number Placeholder 3">
            <a:extLst>
              <a:ext uri="{FF2B5EF4-FFF2-40B4-BE49-F238E27FC236}">
                <a16:creationId xmlns:a16="http://schemas.microsoft.com/office/drawing/2014/main" id="{F7512292-B42A-7AC1-7086-3818B43D08E8}"/>
              </a:ext>
            </a:extLst>
          </p:cNvPr>
          <p:cNvSpPr>
            <a:spLocks noGrp="1"/>
          </p:cNvSpPr>
          <p:nvPr>
            <p:ph type="sldNum" sz="quarter" idx="12"/>
          </p:nvPr>
        </p:nvSpPr>
        <p:spPr/>
        <p:txBody>
          <a:bodyPr/>
          <a:lstStyle/>
          <a:p>
            <a:fld id="{26AD20E6-394B-4DF0-96A5-9647FF39C943}" type="slidenum">
              <a:rPr lang="en-IN" smtClean="0"/>
              <a:t>26</a:t>
            </a:fld>
            <a:endParaRPr lang="en-IN"/>
          </a:p>
        </p:txBody>
      </p:sp>
      <p:pic>
        <p:nvPicPr>
          <p:cNvPr id="9" name="Content Placeholder 8">
            <a:extLst>
              <a:ext uri="{FF2B5EF4-FFF2-40B4-BE49-F238E27FC236}">
                <a16:creationId xmlns:a16="http://schemas.microsoft.com/office/drawing/2014/main" id="{9FAC6998-5D85-BE0F-53AE-AB117B765D9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28144" y="1825625"/>
            <a:ext cx="7735712" cy="4351338"/>
          </a:xfrm>
        </p:spPr>
      </p:pic>
    </p:spTree>
    <p:extLst>
      <p:ext uri="{BB962C8B-B14F-4D97-AF65-F5344CB8AC3E}">
        <p14:creationId xmlns:p14="http://schemas.microsoft.com/office/powerpoint/2010/main" val="4112284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Introduction </a:t>
            </a: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756" y="136525"/>
            <a:ext cx="2220890" cy="1045371"/>
          </a:xfrm>
          <a:prstGeom prst="rect">
            <a:avLst/>
          </a:prstGeom>
        </p:spPr>
      </p:pic>
      <p:sp>
        <p:nvSpPr>
          <p:cNvPr id="7" name="Content Placeholder 6">
            <a:extLst>
              <a:ext uri="{FF2B5EF4-FFF2-40B4-BE49-F238E27FC236}">
                <a16:creationId xmlns:a16="http://schemas.microsoft.com/office/drawing/2014/main" id="{2392EA1A-3C5E-977D-4875-53D4E266CC00}"/>
              </a:ext>
            </a:extLst>
          </p:cNvPr>
          <p:cNvSpPr>
            <a:spLocks noGrp="1"/>
          </p:cNvSpPr>
          <p:nvPr>
            <p:ph idx="1"/>
          </p:nvPr>
        </p:nvSpPr>
        <p:spPr>
          <a:xfrm>
            <a:off x="88900" y="1634084"/>
            <a:ext cx="12001500" cy="5087391"/>
          </a:xfrm>
        </p:spPr>
        <p:txBody>
          <a:bodyPr>
            <a:normAutofit fontScale="92500" lnSpcReduction="10000"/>
          </a:bodyPr>
          <a:lstStyle/>
          <a:p>
            <a:pPr marL="342900" lvl="0" indent="-342900">
              <a:lnSpc>
                <a:spcPct val="107000"/>
              </a:lnSpc>
              <a:buFont typeface="Calibri" panose="020F0502020204030204" pitchFamily="34" charset="0"/>
              <a:buChar char="•"/>
            </a:pPr>
            <a:r>
              <a:rPr lang="en-IN" sz="2500" kern="100" dirty="0">
                <a:effectLst/>
                <a:latin typeface="Times New Roman" panose="02020603050405020304" pitchFamily="18" charset="0"/>
                <a:ea typeface="Calibri" panose="020F0502020204030204" pitchFamily="34" charset="0"/>
                <a:cs typeface="Times New Roman" panose="02020603050405020304" pitchFamily="18" charset="0"/>
              </a:rPr>
              <a:t>The Chronic Care Management (CCM) program aims to improve the quality of care for patients with chronic conditions by providing coordinated and continuous care.</a:t>
            </a:r>
          </a:p>
          <a:p>
            <a:pPr marL="342900" lvl="0" indent="-342900">
              <a:lnSpc>
                <a:spcPct val="107000"/>
              </a:lnSpc>
              <a:buFont typeface="Calibri" panose="020F0502020204030204" pitchFamily="34" charset="0"/>
              <a:buChar char="•"/>
            </a:pPr>
            <a:r>
              <a:rPr lang="en-IN" sz="2500" kern="100" dirty="0">
                <a:effectLst/>
                <a:latin typeface="Times New Roman" panose="02020603050405020304" pitchFamily="18" charset="0"/>
                <a:ea typeface="Calibri" panose="020F0502020204030204" pitchFamily="34" charset="0"/>
                <a:cs typeface="Times New Roman" panose="02020603050405020304" pitchFamily="18" charset="0"/>
              </a:rPr>
              <a:t>Chronic Care Management (CCM) program aims to improve care for patients with chronic conditions in the USA and has shown promising results.</a:t>
            </a:r>
          </a:p>
          <a:p>
            <a:pPr marL="342900" lvl="0" indent="-342900">
              <a:lnSpc>
                <a:spcPct val="107000"/>
              </a:lnSpc>
              <a:buFont typeface="Calibri" panose="020F0502020204030204" pitchFamily="34" charset="0"/>
              <a:buChar char="•"/>
            </a:pPr>
            <a:r>
              <a:rPr lang="en-IN" sz="2500" kern="100" dirty="0">
                <a:effectLst/>
                <a:latin typeface="Times New Roman" panose="02020603050405020304" pitchFamily="18" charset="0"/>
                <a:ea typeface="Calibri" panose="020F0502020204030204" pitchFamily="34" charset="0"/>
                <a:cs typeface="Times New Roman" panose="02020603050405020304" pitchFamily="18" charset="0"/>
              </a:rPr>
              <a:t>The CCM program implemented in the USA focuses on patient-</a:t>
            </a:r>
            <a:r>
              <a:rPr lang="en-IN" sz="2500" kern="100" dirty="0" err="1">
                <a:effectLst/>
                <a:latin typeface="Times New Roman" panose="02020603050405020304" pitchFamily="18" charset="0"/>
                <a:ea typeface="Calibri" panose="020F0502020204030204" pitchFamily="34" charset="0"/>
                <a:cs typeface="Times New Roman" panose="02020603050405020304" pitchFamily="18" charset="0"/>
              </a:rPr>
              <a:t>centered</a:t>
            </a:r>
            <a:r>
              <a:rPr lang="en-IN" sz="2500" kern="100" dirty="0">
                <a:effectLst/>
                <a:latin typeface="Times New Roman" panose="02020603050405020304" pitchFamily="18" charset="0"/>
                <a:ea typeface="Calibri" panose="020F0502020204030204" pitchFamily="34" charset="0"/>
                <a:cs typeface="Times New Roman" panose="02020603050405020304" pitchFamily="18" charset="0"/>
              </a:rPr>
              <a:t> care, care coordination, chronic disease management, and technology utilization.</a:t>
            </a:r>
          </a:p>
          <a:p>
            <a:pPr marL="342900" lvl="0" indent="-342900">
              <a:lnSpc>
                <a:spcPct val="107000"/>
              </a:lnSpc>
              <a:buFont typeface="Calibri" panose="020F0502020204030204" pitchFamily="34" charset="0"/>
              <a:buChar char="•"/>
            </a:pPr>
            <a:r>
              <a:rPr lang="en-IN" sz="2500" kern="100" dirty="0">
                <a:effectLst/>
                <a:latin typeface="Times New Roman" panose="02020603050405020304" pitchFamily="18" charset="0"/>
                <a:ea typeface="Calibri" panose="020F0502020204030204" pitchFamily="34" charset="0"/>
                <a:cs typeface="Times New Roman" panose="02020603050405020304" pitchFamily="18" charset="0"/>
              </a:rPr>
              <a:t>Chronic diseases are a growing burden in India, contributing to increased healthcare costs and reduced quality of life</a:t>
            </a:r>
          </a:p>
          <a:p>
            <a:pPr marL="342900" lvl="0" indent="-342900">
              <a:lnSpc>
                <a:spcPct val="107000"/>
              </a:lnSpc>
              <a:buFont typeface="Calibri" panose="020F0502020204030204" pitchFamily="34" charset="0"/>
              <a:buChar char="•"/>
            </a:pPr>
            <a:r>
              <a:rPr lang="en-IN" sz="2500" kern="100" dirty="0">
                <a:effectLst/>
                <a:latin typeface="Times New Roman" panose="02020603050405020304" pitchFamily="18" charset="0"/>
                <a:ea typeface="Calibri" panose="020F0502020204030204" pitchFamily="34" charset="0"/>
                <a:cs typeface="Times New Roman" panose="02020603050405020304" pitchFamily="18" charset="0"/>
              </a:rPr>
              <a:t>Chronic diseases pose a significant burden in India, contributing to a substantial number of deaths, disability, and healthcare costs.</a:t>
            </a:r>
          </a:p>
          <a:p>
            <a:pPr marL="342900" lvl="0" indent="-342900">
              <a:lnSpc>
                <a:spcPct val="107000"/>
              </a:lnSpc>
              <a:buFont typeface="Calibri" panose="020F0502020204030204" pitchFamily="34" charset="0"/>
              <a:buChar char="•"/>
            </a:pPr>
            <a:r>
              <a:rPr lang="en-IN" sz="2500" kern="100" dirty="0">
                <a:effectLst/>
                <a:latin typeface="Times New Roman" panose="02020603050405020304" pitchFamily="18" charset="0"/>
                <a:ea typeface="Calibri" panose="020F0502020204030204" pitchFamily="34" charset="0"/>
                <a:cs typeface="Times New Roman" panose="02020603050405020304" pitchFamily="18" charset="0"/>
              </a:rPr>
              <a:t>The prevalence of chronic diseases in India, such as cardiovascular disease, diabetes, and cancer, is expected to increase due to factors like urbanization, aging, and lifestyle changes.</a:t>
            </a:r>
          </a:p>
          <a:p>
            <a:endParaRPr lang="en-IN" dirty="0"/>
          </a:p>
        </p:txBody>
      </p:sp>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D8940-1B1D-74FF-AFF6-197000236714}"/>
              </a:ext>
            </a:extLst>
          </p:cNvPr>
          <p:cNvSpPr>
            <a:spLocks noGrp="1"/>
          </p:cNvSpPr>
          <p:nvPr>
            <p:ph type="title"/>
          </p:nvPr>
        </p:nvSpPr>
        <p:spPr>
          <a:xfrm>
            <a:off x="838200" y="65119"/>
            <a:ext cx="10515600" cy="1325563"/>
          </a:xfrm>
        </p:spPr>
        <p:txBody>
          <a:bodyPr/>
          <a:lstStyle/>
          <a:p>
            <a:pPr algn="ctr"/>
            <a:r>
              <a:rPr lang="en-IN" b="1" dirty="0">
                <a:latin typeface="Times New Roman" panose="02020603050405020304" pitchFamily="18" charset="0"/>
                <a:cs typeface="Times New Roman" panose="02020603050405020304" pitchFamily="18" charset="0"/>
              </a:rPr>
              <a:t>Introduction </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4008B3E-90E4-D913-1D5E-4452C971E01A}"/>
              </a:ext>
            </a:extLst>
          </p:cNvPr>
          <p:cNvSpPr>
            <a:spLocks noGrp="1"/>
          </p:cNvSpPr>
          <p:nvPr>
            <p:ph idx="1"/>
          </p:nvPr>
        </p:nvSpPr>
        <p:spPr>
          <a:xfrm>
            <a:off x="101600" y="1257445"/>
            <a:ext cx="12090400" cy="5070475"/>
          </a:xfrm>
        </p:spPr>
        <p:txBody>
          <a:bodyPr>
            <a:normAutofit fontScale="25000" lnSpcReduction="20000"/>
          </a:bodyPr>
          <a:lstStyle/>
          <a:p>
            <a:pPr>
              <a:lnSpc>
                <a:spcPct val="107000"/>
              </a:lnSpc>
              <a:spcAft>
                <a:spcPts val="800"/>
              </a:spcAft>
            </a:pPr>
            <a:r>
              <a:rPr lang="en-IN" sz="9200" kern="100" dirty="0">
                <a:latin typeface="Times New Roman" panose="02020603050405020304" pitchFamily="18" charset="0"/>
                <a:ea typeface="Calibri" panose="020F0502020204030204" pitchFamily="34" charset="0"/>
                <a:cs typeface="Times New Roman" panose="02020603050405020304" pitchFamily="18" charset="0"/>
              </a:rPr>
              <a:t>I</a:t>
            </a:r>
            <a:r>
              <a:rPr lang="en-IN" sz="9200" kern="100" dirty="0">
                <a:effectLst/>
                <a:latin typeface="Times New Roman" panose="02020603050405020304" pitchFamily="18" charset="0"/>
                <a:ea typeface="Calibri" panose="020F0502020204030204" pitchFamily="34" charset="0"/>
                <a:cs typeface="Times New Roman" panose="02020603050405020304" pitchFamily="18" charset="0"/>
              </a:rPr>
              <a:t>mplementing CCM strategies could improve healthcare delivery, patient outcomes, patient engagement, communication and reduce costs in India.</a:t>
            </a:r>
          </a:p>
          <a:p>
            <a:pPr>
              <a:lnSpc>
                <a:spcPct val="107000"/>
              </a:lnSpc>
              <a:spcAft>
                <a:spcPts val="800"/>
              </a:spcAft>
            </a:pPr>
            <a:r>
              <a:rPr lang="en-IN" sz="9200" kern="100" dirty="0">
                <a:effectLst/>
                <a:latin typeface="Times New Roman" panose="02020603050405020304" pitchFamily="18" charset="0"/>
                <a:ea typeface="Calibri" panose="020F0502020204030204" pitchFamily="34" charset="0"/>
                <a:cs typeface="Times New Roman" panose="02020603050405020304" pitchFamily="18" charset="0"/>
              </a:rPr>
              <a:t>Utilizing technology, such as electronic health records and telehealth, can enhance healthcare services, especially in rural areas..</a:t>
            </a:r>
          </a:p>
          <a:p>
            <a:pPr>
              <a:lnSpc>
                <a:spcPct val="107000"/>
              </a:lnSpc>
              <a:spcAft>
                <a:spcPts val="800"/>
              </a:spcAft>
            </a:pPr>
            <a:r>
              <a:rPr lang="en-IN" sz="9200" kern="100" dirty="0">
                <a:effectLst/>
                <a:latin typeface="Times New Roman" panose="02020603050405020304" pitchFamily="18" charset="0"/>
                <a:ea typeface="Calibri" panose="020F0502020204030204" pitchFamily="34" charset="0"/>
                <a:cs typeface="Times New Roman" panose="02020603050405020304" pitchFamily="18" charset="0"/>
              </a:rPr>
              <a:t>Government initiatives and the digitization of healthcare in India provide opportunities for the adoption and collaboration of future chronic care management strategies</a:t>
            </a:r>
          </a:p>
          <a:p>
            <a:pPr>
              <a:lnSpc>
                <a:spcPct val="107000"/>
              </a:lnSpc>
              <a:spcAft>
                <a:spcPts val="800"/>
              </a:spcAft>
            </a:pPr>
            <a:r>
              <a:rPr lang="en-IN" sz="9200" kern="100" dirty="0">
                <a:effectLst/>
                <a:latin typeface="Times New Roman" panose="02020603050405020304" pitchFamily="18" charset="0"/>
                <a:ea typeface="Calibri" panose="020F0502020204030204" pitchFamily="34" charset="0"/>
                <a:cs typeface="Times New Roman" panose="02020603050405020304" pitchFamily="18" charset="0"/>
              </a:rPr>
              <a:t>Adapting the CCM program to the Indian context and conducting rigorous evaluation and research are necessary for successful implementation and effectiveness. </a:t>
            </a:r>
          </a:p>
          <a:p>
            <a:pPr>
              <a:lnSpc>
                <a:spcPct val="107000"/>
              </a:lnSpc>
              <a:spcAft>
                <a:spcPts val="800"/>
              </a:spcAft>
            </a:pPr>
            <a:r>
              <a:rPr lang="en-IN" sz="9200" kern="100" dirty="0">
                <a:effectLst/>
                <a:latin typeface="Times New Roman" panose="02020603050405020304" pitchFamily="18" charset="0"/>
                <a:ea typeface="Calibri" panose="020F0502020204030204" pitchFamily="34" charset="0"/>
                <a:cs typeface="Times New Roman" panose="02020603050405020304" pitchFamily="18" charset="0"/>
              </a:rPr>
              <a:t>Implementing the CCM program in India could benefit from patient-</a:t>
            </a:r>
            <a:r>
              <a:rPr lang="en-IN" sz="9200" kern="100" dirty="0" err="1">
                <a:effectLst/>
                <a:latin typeface="Times New Roman" panose="02020603050405020304" pitchFamily="18" charset="0"/>
                <a:ea typeface="Calibri" panose="020F0502020204030204" pitchFamily="34" charset="0"/>
                <a:cs typeface="Times New Roman" panose="02020603050405020304" pitchFamily="18" charset="0"/>
              </a:rPr>
              <a:t>centered</a:t>
            </a:r>
            <a:r>
              <a:rPr lang="en-IN" sz="9200" kern="100" dirty="0">
                <a:effectLst/>
                <a:latin typeface="Times New Roman" panose="02020603050405020304" pitchFamily="18" charset="0"/>
                <a:ea typeface="Calibri" panose="020F0502020204030204" pitchFamily="34" charset="0"/>
                <a:cs typeface="Times New Roman" panose="02020603050405020304" pitchFamily="18" charset="0"/>
              </a:rPr>
              <a:t> care, care coordination, chronic disease management, technology utilization, and health workforce development.</a:t>
            </a:r>
          </a:p>
          <a:p>
            <a:pPr>
              <a:lnSpc>
                <a:spcPct val="107000"/>
              </a:lnSpc>
              <a:spcAft>
                <a:spcPts val="800"/>
              </a:spcAft>
            </a:pPr>
            <a:r>
              <a:rPr lang="en-IN" sz="9200" kern="100" dirty="0">
                <a:effectLst/>
                <a:latin typeface="Times New Roman" panose="02020603050405020304" pitchFamily="18" charset="0"/>
                <a:ea typeface="Calibri" panose="020F0502020204030204" pitchFamily="34" charset="0"/>
                <a:cs typeface="Times New Roman" panose="02020603050405020304" pitchFamily="18" charset="0"/>
              </a:rPr>
              <a:t>Challenges to implementing the CCM program in India include infrastructure constraints, financial limitations, cultural considerations, healthcare workforce capacity, and variations in the healthcare system</a:t>
            </a:r>
            <a:r>
              <a:rPr lang="en-IN" sz="9600" kern="1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endParaRPr lang="en-IN" sz="800" dirty="0"/>
          </a:p>
        </p:txBody>
      </p:sp>
      <p:sp>
        <p:nvSpPr>
          <p:cNvPr id="5" name="Slide Number Placeholder 4">
            <a:extLst>
              <a:ext uri="{FF2B5EF4-FFF2-40B4-BE49-F238E27FC236}">
                <a16:creationId xmlns:a16="http://schemas.microsoft.com/office/drawing/2014/main" id="{F8EEE5E5-9E97-BCD5-5478-8A6FD6B4DE7A}"/>
              </a:ext>
            </a:extLst>
          </p:cNvPr>
          <p:cNvSpPr>
            <a:spLocks noGrp="1"/>
          </p:cNvSpPr>
          <p:nvPr>
            <p:ph type="sldNum" sz="quarter" idx="12"/>
          </p:nvPr>
        </p:nvSpPr>
        <p:spPr/>
        <p:txBody>
          <a:bodyPr/>
          <a:lstStyle/>
          <a:p>
            <a:fld id="{26AD20E6-394B-4DF0-96A5-9647FF39C943}" type="slidenum">
              <a:rPr lang="en-IN" smtClean="0"/>
              <a:t>4</a:t>
            </a:fld>
            <a:endParaRPr lang="en-IN"/>
          </a:p>
        </p:txBody>
      </p:sp>
      <p:pic>
        <p:nvPicPr>
          <p:cNvPr id="8" name="Picture 7">
            <a:extLst>
              <a:ext uri="{FF2B5EF4-FFF2-40B4-BE49-F238E27FC236}">
                <a16:creationId xmlns:a16="http://schemas.microsoft.com/office/drawing/2014/main" id="{931A3422-1A57-C222-00A9-36763B233C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756" y="124269"/>
            <a:ext cx="2220890" cy="1045371"/>
          </a:xfrm>
          <a:prstGeom prst="rect">
            <a:avLst/>
          </a:prstGeom>
        </p:spPr>
      </p:pic>
    </p:spTree>
    <p:extLst>
      <p:ext uri="{BB962C8B-B14F-4D97-AF65-F5344CB8AC3E}">
        <p14:creationId xmlns:p14="http://schemas.microsoft.com/office/powerpoint/2010/main" val="2331805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a:xfrm>
            <a:off x="1065665" y="198807"/>
            <a:ext cx="10515600" cy="1325563"/>
          </a:xfrm>
        </p:spPr>
        <p:txBody>
          <a:bodyPr/>
          <a:lstStyle/>
          <a:p>
            <a:pPr algn="ctr"/>
            <a:r>
              <a:rPr lang="en-IN" b="1" dirty="0">
                <a:latin typeface="Times New Roman" panose="02020603050405020304" pitchFamily="18" charset="0"/>
                <a:cs typeface="Times New Roman" panose="02020603050405020304" pitchFamily="18" charset="0"/>
              </a:rPr>
              <a:t>Objectives of the Study</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a:xfrm>
            <a:off x="0" y="1825625"/>
            <a:ext cx="12192000" cy="4895850"/>
          </a:xfrm>
        </p:spPr>
        <p:txBody>
          <a:bodyPr>
            <a:normAutofit fontScale="92500"/>
          </a:bodyPr>
          <a:lstStyle/>
          <a:p>
            <a:pPr marL="1143000" marR="91440" lvl="2" indent="-228600">
              <a:lnSpc>
                <a:spcPct val="150000"/>
              </a:lnSpc>
              <a:spcBef>
                <a:spcPts val="720"/>
              </a:spcBef>
              <a:spcAft>
                <a:spcPts val="0"/>
              </a:spcAft>
              <a:buSzPts val="1200"/>
              <a:buFont typeface="Times New Roman" panose="02020603050405020304" pitchFamily="18" charset="0"/>
              <a:buChar char="●"/>
              <a:tabLst>
                <a:tab pos="546100" algn="l"/>
                <a:tab pos="546735" algn="l"/>
              </a:tabLst>
            </a:pPr>
            <a:r>
              <a:rPr lang="en-US" sz="2200" dirty="0">
                <a:effectLst/>
                <a:latin typeface="Times New Roman" panose="02020603050405020304" pitchFamily="18" charset="0"/>
                <a:ea typeface="Times New Roman" panose="02020603050405020304" pitchFamily="18" charset="0"/>
              </a:rPr>
              <a:t>To</a:t>
            </a:r>
            <a:r>
              <a:rPr lang="en-US" sz="2200" spc="8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identify</a:t>
            </a:r>
            <a:r>
              <a:rPr lang="en-US" sz="2200" spc="8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systematically</a:t>
            </a:r>
            <a:r>
              <a:rPr lang="en-US" sz="2200" spc="8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the</a:t>
            </a:r>
            <a:r>
              <a:rPr lang="en-US" sz="2200" spc="8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study</a:t>
            </a:r>
            <a:r>
              <a:rPr lang="en-US" sz="2200" spc="105"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of</a:t>
            </a:r>
            <a:r>
              <a:rPr lang="en-US" sz="2200" spc="8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the</a:t>
            </a:r>
            <a:r>
              <a:rPr lang="en-US" sz="2200" spc="8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care</a:t>
            </a:r>
            <a:r>
              <a:rPr lang="en-US" sz="2200" spc="75"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of</a:t>
            </a:r>
            <a:r>
              <a:rPr lang="en-US" sz="2200" spc="8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chronic</a:t>
            </a:r>
            <a:r>
              <a:rPr lang="en-US" sz="2200" spc="8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care</a:t>
            </a:r>
            <a:r>
              <a:rPr lang="en-US" sz="2200" spc="75"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diseases</a:t>
            </a:r>
            <a:r>
              <a:rPr lang="en-US" sz="2200" spc="9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which</a:t>
            </a:r>
            <a:r>
              <a:rPr lang="en-US" sz="2200" spc="85"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could</a:t>
            </a:r>
            <a:r>
              <a:rPr lang="en-US" sz="2200" spc="8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be</a:t>
            </a:r>
            <a:r>
              <a:rPr lang="en-US" sz="2200" spc="-285"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assessing</a:t>
            </a:r>
            <a:r>
              <a:rPr lang="en-US" sz="2200" spc="-5"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the</a:t>
            </a:r>
            <a:r>
              <a:rPr lang="en-US" sz="2200" spc="-1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effect</a:t>
            </a:r>
            <a:r>
              <a:rPr lang="en-US" sz="2200" spc="-1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of implementation of CCM in India.</a:t>
            </a:r>
          </a:p>
          <a:p>
            <a:pPr marL="914400" marR="91440" lvl="2" indent="0">
              <a:lnSpc>
                <a:spcPct val="150000"/>
              </a:lnSpc>
              <a:spcBef>
                <a:spcPts val="720"/>
              </a:spcBef>
              <a:spcAft>
                <a:spcPts val="0"/>
              </a:spcAft>
              <a:buSzPts val="1200"/>
              <a:buNone/>
              <a:tabLst>
                <a:tab pos="546100" algn="l"/>
                <a:tab pos="546735" algn="l"/>
              </a:tabLst>
            </a:pPr>
            <a:r>
              <a:rPr lang="en-IN" dirty="0">
                <a:effectLst/>
                <a:latin typeface="Times New Roman" panose="02020603050405020304" pitchFamily="18" charset="0"/>
                <a:ea typeface="Times New Roman" panose="02020603050405020304" pitchFamily="18" charset="0"/>
              </a:rPr>
              <a:t>      </a:t>
            </a:r>
            <a:r>
              <a:rPr lang="en-IN" b="1" dirty="0">
                <a:effectLst/>
                <a:latin typeface="Times New Roman" panose="02020603050405020304" pitchFamily="18" charset="0"/>
                <a:ea typeface="Times New Roman" panose="02020603050405020304" pitchFamily="18" charset="0"/>
              </a:rPr>
              <a:t>SPECIFIC OBJECTIVES</a:t>
            </a:r>
          </a:p>
          <a:p>
            <a:pPr marL="1143000" marR="93980" lvl="2" indent="-228600">
              <a:lnSpc>
                <a:spcPct val="150000"/>
              </a:lnSpc>
              <a:spcBef>
                <a:spcPts val="15"/>
              </a:spcBef>
              <a:spcAft>
                <a:spcPts val="0"/>
              </a:spcAft>
              <a:buSzPts val="1200"/>
              <a:buFont typeface="Times New Roman" panose="02020603050405020304" pitchFamily="18" charset="0"/>
              <a:buChar char="●"/>
              <a:tabLst>
                <a:tab pos="546100" algn="l"/>
                <a:tab pos="546735" algn="l"/>
              </a:tabLst>
            </a:pPr>
            <a:r>
              <a:rPr lang="en-US" sz="2200" dirty="0">
                <a:effectLst/>
                <a:latin typeface="Times New Roman" panose="02020603050405020304" pitchFamily="18" charset="0"/>
                <a:ea typeface="Times New Roman" panose="02020603050405020304" pitchFamily="18" charset="0"/>
              </a:rPr>
              <a:t>To</a:t>
            </a:r>
            <a:r>
              <a:rPr lang="en-US" sz="2200" spc="11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analyze</a:t>
            </a:r>
            <a:r>
              <a:rPr lang="en-US" sz="2200" spc="105"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the</a:t>
            </a:r>
            <a:r>
              <a:rPr lang="en-US" sz="2200" spc="11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extent</a:t>
            </a:r>
            <a:r>
              <a:rPr lang="en-US" sz="2200" spc="105"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of</a:t>
            </a:r>
            <a:r>
              <a:rPr lang="en-US" sz="2200" spc="115"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those</a:t>
            </a:r>
            <a:r>
              <a:rPr lang="en-US" sz="2200" spc="125"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interventions</a:t>
            </a:r>
            <a:r>
              <a:rPr lang="en-US" sz="2200" spc="12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which</a:t>
            </a:r>
            <a:r>
              <a:rPr lang="en-US" sz="2200" spc="14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are</a:t>
            </a:r>
            <a:r>
              <a:rPr lang="en-US" sz="2200" spc="105"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featuring</a:t>
            </a:r>
            <a:r>
              <a:rPr lang="en-US" sz="2200" spc="115"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the</a:t>
            </a:r>
            <a:r>
              <a:rPr lang="en-US" sz="2200" spc="105"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components</a:t>
            </a:r>
            <a:r>
              <a:rPr lang="en-US" sz="2200" spc="12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of</a:t>
            </a:r>
            <a:r>
              <a:rPr lang="en-US" sz="2200" spc="115"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the</a:t>
            </a:r>
            <a:r>
              <a:rPr lang="en-US" sz="2200" spc="-285"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CCM are</a:t>
            </a:r>
            <a:r>
              <a:rPr lang="en-US" sz="2200" spc="-1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improving</a:t>
            </a:r>
            <a:r>
              <a:rPr lang="en-US" sz="2200" spc="2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the</a:t>
            </a:r>
            <a:r>
              <a:rPr lang="en-US" sz="2200" spc="-1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care</a:t>
            </a:r>
            <a:r>
              <a:rPr lang="en-US" sz="2200" spc="-1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of chronic</a:t>
            </a:r>
            <a:r>
              <a:rPr lang="en-US" sz="2200" spc="-1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care</a:t>
            </a:r>
            <a:r>
              <a:rPr lang="en-US" sz="2200" spc="-1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diseases.</a:t>
            </a:r>
            <a:endParaRPr lang="en-IN" sz="2200" dirty="0">
              <a:effectLst/>
              <a:latin typeface="Times New Roman" panose="02020603050405020304" pitchFamily="18" charset="0"/>
              <a:ea typeface="Times New Roman" panose="02020603050405020304" pitchFamily="18" charset="0"/>
            </a:endParaRPr>
          </a:p>
          <a:p>
            <a:pPr marL="1143000" marR="93345" lvl="2" indent="-228600">
              <a:lnSpc>
                <a:spcPct val="148000"/>
              </a:lnSpc>
              <a:spcBef>
                <a:spcPts val="1195"/>
              </a:spcBef>
              <a:spcAft>
                <a:spcPts val="0"/>
              </a:spcAft>
              <a:buSzPts val="1200"/>
              <a:buFont typeface="Times New Roman" panose="02020603050405020304" pitchFamily="18" charset="0"/>
              <a:buChar char="●"/>
              <a:tabLst>
                <a:tab pos="546100" algn="l"/>
                <a:tab pos="546735" algn="l"/>
              </a:tabLst>
            </a:pPr>
            <a:r>
              <a:rPr lang="en-US" sz="2200" dirty="0">
                <a:effectLst/>
                <a:latin typeface="Times New Roman" panose="02020603050405020304" pitchFamily="18" charset="0"/>
                <a:ea typeface="Times New Roman" panose="02020603050405020304" pitchFamily="18" charset="0"/>
              </a:rPr>
              <a:t>To</a:t>
            </a:r>
            <a:r>
              <a:rPr lang="en-US" sz="2200" spc="-4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determine</a:t>
            </a:r>
            <a:r>
              <a:rPr lang="en-US" sz="2200" spc="-2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the</a:t>
            </a:r>
            <a:r>
              <a:rPr lang="en-US" sz="2200" spc="-2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effectiveness</a:t>
            </a:r>
            <a:r>
              <a:rPr lang="en-US" sz="2200" spc="-3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which</a:t>
            </a:r>
            <a:r>
              <a:rPr lang="en-US" sz="2200" spc="-4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is</a:t>
            </a:r>
            <a:r>
              <a:rPr lang="en-US" sz="2200" spc="-3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relative</a:t>
            </a:r>
            <a:r>
              <a:rPr lang="en-US" sz="2200" spc="-2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to</a:t>
            </a:r>
            <a:r>
              <a:rPr lang="en-US" sz="2200" spc="-4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the</a:t>
            </a:r>
            <a:r>
              <a:rPr lang="en-US" sz="2200" spc="-4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various</a:t>
            </a:r>
            <a:r>
              <a:rPr lang="en-US" sz="2200" spc="-3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components</a:t>
            </a:r>
            <a:r>
              <a:rPr lang="en-US" sz="2200" spc="-3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of</a:t>
            </a:r>
            <a:r>
              <a:rPr lang="en-US" sz="2200" spc="-15"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the</a:t>
            </a:r>
            <a:r>
              <a:rPr lang="en-US" sz="2200" spc="-2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CCM</a:t>
            </a:r>
            <a:r>
              <a:rPr lang="en-US" sz="2200" spc="-3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on</a:t>
            </a:r>
            <a:r>
              <a:rPr lang="en-US" sz="2200" spc="-285"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the</a:t>
            </a:r>
            <a:r>
              <a:rPr lang="en-US" sz="2200" spc="-15"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care</a:t>
            </a:r>
            <a:r>
              <a:rPr lang="en-US" sz="2200" spc="-1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of chronic</a:t>
            </a:r>
            <a:r>
              <a:rPr lang="en-US" sz="2200" spc="15"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care</a:t>
            </a:r>
            <a:r>
              <a:rPr lang="en-US" sz="2200" spc="-1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rPr>
              <a:t>diseases.</a:t>
            </a:r>
            <a:endParaRPr lang="en-IN" sz="2200" dirty="0">
              <a:effectLst/>
              <a:latin typeface="Times New Roman" panose="02020603050405020304" pitchFamily="18" charset="0"/>
              <a:ea typeface="Times New Roman" panose="02020603050405020304" pitchFamily="18" charset="0"/>
            </a:endParaRPr>
          </a:p>
          <a:p>
            <a:pPr lvl="2">
              <a:lnSpc>
                <a:spcPct val="200000"/>
              </a:lnSpc>
            </a:pPr>
            <a:r>
              <a:rPr lang="en-IN" sz="2200" spc="-5" dirty="0">
                <a:effectLst/>
                <a:latin typeface="Times New Roman" panose="02020603050405020304" pitchFamily="18" charset="0"/>
                <a:ea typeface="Times New Roman" panose="02020603050405020304" pitchFamily="18" charset="0"/>
              </a:rPr>
              <a:t>To</a:t>
            </a:r>
            <a:r>
              <a:rPr lang="en-IN" sz="2200" spc="-80" dirty="0">
                <a:effectLst/>
                <a:latin typeface="Times New Roman" panose="02020603050405020304" pitchFamily="18" charset="0"/>
                <a:ea typeface="Times New Roman" panose="02020603050405020304" pitchFamily="18" charset="0"/>
              </a:rPr>
              <a:t> </a:t>
            </a:r>
            <a:r>
              <a:rPr lang="en-IN" sz="2200" spc="-5" dirty="0">
                <a:effectLst/>
                <a:latin typeface="Times New Roman" panose="02020603050405020304" pitchFamily="18" charset="0"/>
                <a:ea typeface="Times New Roman" panose="02020603050405020304" pitchFamily="18" charset="0"/>
              </a:rPr>
              <a:t>identify</a:t>
            </a:r>
            <a:r>
              <a:rPr lang="en-IN" sz="2200" spc="-55" dirty="0">
                <a:effectLst/>
                <a:latin typeface="Times New Roman" panose="02020603050405020304" pitchFamily="18" charset="0"/>
                <a:ea typeface="Times New Roman" panose="02020603050405020304" pitchFamily="18" charset="0"/>
              </a:rPr>
              <a:t> </a:t>
            </a:r>
            <a:r>
              <a:rPr lang="en-IN" sz="2200" spc="-5" dirty="0">
                <a:effectLst/>
                <a:latin typeface="Times New Roman" panose="02020603050405020304" pitchFamily="18" charset="0"/>
                <a:ea typeface="Times New Roman" panose="02020603050405020304" pitchFamily="18" charset="0"/>
              </a:rPr>
              <a:t>the</a:t>
            </a:r>
            <a:r>
              <a:rPr lang="en-IN" sz="2200" spc="-60" dirty="0">
                <a:effectLst/>
                <a:latin typeface="Times New Roman" panose="02020603050405020304" pitchFamily="18" charset="0"/>
                <a:ea typeface="Times New Roman" panose="02020603050405020304" pitchFamily="18" charset="0"/>
              </a:rPr>
              <a:t> </a:t>
            </a:r>
            <a:r>
              <a:rPr lang="en-IN" sz="2200" spc="-5" dirty="0">
                <a:effectLst/>
                <a:latin typeface="Times New Roman" panose="02020603050405020304" pitchFamily="18" charset="0"/>
                <a:ea typeface="Times New Roman" panose="02020603050405020304" pitchFamily="18" charset="0"/>
              </a:rPr>
              <a:t>challenges</a:t>
            </a:r>
            <a:r>
              <a:rPr lang="en-IN" sz="2200" spc="-70" dirty="0">
                <a:effectLst/>
                <a:latin typeface="Times New Roman" panose="02020603050405020304" pitchFamily="18" charset="0"/>
                <a:ea typeface="Times New Roman" panose="02020603050405020304" pitchFamily="18" charset="0"/>
              </a:rPr>
              <a:t> </a:t>
            </a:r>
            <a:r>
              <a:rPr lang="en-IN" sz="2200" spc="-5" dirty="0">
                <a:effectLst/>
                <a:latin typeface="Times New Roman" panose="02020603050405020304" pitchFamily="18" charset="0"/>
                <a:ea typeface="Times New Roman" panose="02020603050405020304" pitchFamily="18" charset="0"/>
              </a:rPr>
              <a:t>which</a:t>
            </a:r>
            <a:r>
              <a:rPr lang="en-IN" sz="2200" spc="-55" dirty="0">
                <a:effectLst/>
                <a:latin typeface="Times New Roman" panose="02020603050405020304" pitchFamily="18" charset="0"/>
                <a:ea typeface="Times New Roman" panose="02020603050405020304" pitchFamily="18" charset="0"/>
              </a:rPr>
              <a:t> </a:t>
            </a:r>
            <a:r>
              <a:rPr lang="en-IN" sz="2200" spc="-5" dirty="0">
                <a:effectLst/>
                <a:latin typeface="Times New Roman" panose="02020603050405020304" pitchFamily="18" charset="0"/>
                <a:ea typeface="Times New Roman" panose="02020603050405020304" pitchFamily="18" charset="0"/>
              </a:rPr>
              <a:t>are</a:t>
            </a:r>
            <a:r>
              <a:rPr lang="en-IN" sz="2200" spc="-60" dirty="0">
                <a:effectLst/>
                <a:latin typeface="Times New Roman" panose="02020603050405020304" pitchFamily="18" charset="0"/>
                <a:ea typeface="Times New Roman" panose="02020603050405020304" pitchFamily="18" charset="0"/>
              </a:rPr>
              <a:t> </a:t>
            </a:r>
            <a:r>
              <a:rPr lang="en-IN" sz="2200" spc="-5" dirty="0">
                <a:effectLst/>
                <a:latin typeface="Times New Roman" panose="02020603050405020304" pitchFamily="18" charset="0"/>
                <a:ea typeface="Times New Roman" panose="02020603050405020304" pitchFamily="18" charset="0"/>
              </a:rPr>
              <a:t>can</a:t>
            </a:r>
            <a:r>
              <a:rPr lang="en-IN" sz="2200" spc="-55" dirty="0">
                <a:effectLst/>
                <a:latin typeface="Times New Roman" panose="02020603050405020304" pitchFamily="18" charset="0"/>
                <a:ea typeface="Times New Roman" panose="02020603050405020304" pitchFamily="18" charset="0"/>
              </a:rPr>
              <a:t> </a:t>
            </a:r>
            <a:r>
              <a:rPr lang="en-IN" sz="2200" dirty="0">
                <a:effectLst/>
                <a:latin typeface="Times New Roman" panose="02020603050405020304" pitchFamily="18" charset="0"/>
                <a:ea typeface="Times New Roman" panose="02020603050405020304" pitchFamily="18" charset="0"/>
              </a:rPr>
              <a:t>be</a:t>
            </a:r>
            <a:r>
              <a:rPr lang="en-IN" sz="2200" spc="-85" dirty="0">
                <a:effectLst/>
                <a:latin typeface="Times New Roman" panose="02020603050405020304" pitchFamily="18" charset="0"/>
                <a:ea typeface="Times New Roman" panose="02020603050405020304" pitchFamily="18" charset="0"/>
              </a:rPr>
              <a:t> </a:t>
            </a:r>
            <a:r>
              <a:rPr lang="en-IN" sz="2200" dirty="0">
                <a:effectLst/>
                <a:latin typeface="Times New Roman" panose="02020603050405020304" pitchFamily="18" charset="0"/>
                <a:ea typeface="Times New Roman" panose="02020603050405020304" pitchFamily="18" charset="0"/>
              </a:rPr>
              <a:t>faced</a:t>
            </a:r>
            <a:r>
              <a:rPr lang="en-IN" sz="2200" spc="-15" dirty="0">
                <a:effectLst/>
                <a:latin typeface="Times New Roman" panose="02020603050405020304" pitchFamily="18" charset="0"/>
                <a:ea typeface="Times New Roman" panose="02020603050405020304" pitchFamily="18" charset="0"/>
              </a:rPr>
              <a:t> </a:t>
            </a:r>
            <a:r>
              <a:rPr lang="en-IN" sz="2200" dirty="0">
                <a:effectLst/>
                <a:latin typeface="Times New Roman" panose="02020603050405020304" pitchFamily="18" charset="0"/>
                <a:ea typeface="Times New Roman" panose="02020603050405020304" pitchFamily="18" charset="0"/>
              </a:rPr>
              <a:t>in</a:t>
            </a:r>
            <a:r>
              <a:rPr lang="en-IN" sz="2200" spc="-55" dirty="0">
                <a:effectLst/>
                <a:latin typeface="Times New Roman" panose="02020603050405020304" pitchFamily="18" charset="0"/>
                <a:ea typeface="Times New Roman" panose="02020603050405020304" pitchFamily="18" charset="0"/>
              </a:rPr>
              <a:t> </a:t>
            </a:r>
            <a:r>
              <a:rPr lang="en-IN" sz="2200" dirty="0">
                <a:effectLst/>
                <a:latin typeface="Times New Roman" panose="02020603050405020304" pitchFamily="18" charset="0"/>
                <a:ea typeface="Times New Roman" panose="02020603050405020304" pitchFamily="18" charset="0"/>
              </a:rPr>
              <a:t>implementing</a:t>
            </a:r>
            <a:r>
              <a:rPr lang="en-IN" sz="2200" spc="-55" dirty="0">
                <a:effectLst/>
                <a:latin typeface="Times New Roman" panose="02020603050405020304" pitchFamily="18" charset="0"/>
                <a:ea typeface="Times New Roman" panose="02020603050405020304" pitchFamily="18" charset="0"/>
              </a:rPr>
              <a:t> </a:t>
            </a:r>
            <a:r>
              <a:rPr lang="en-IN" sz="2200" dirty="0">
                <a:effectLst/>
                <a:latin typeface="Times New Roman" panose="02020603050405020304" pitchFamily="18" charset="0"/>
                <a:ea typeface="Times New Roman" panose="02020603050405020304" pitchFamily="18" charset="0"/>
              </a:rPr>
              <a:t>the</a:t>
            </a:r>
            <a:r>
              <a:rPr lang="en-IN" sz="2200" spc="-60" dirty="0">
                <a:effectLst/>
                <a:latin typeface="Times New Roman" panose="02020603050405020304" pitchFamily="18" charset="0"/>
                <a:ea typeface="Times New Roman" panose="02020603050405020304" pitchFamily="18" charset="0"/>
              </a:rPr>
              <a:t> </a:t>
            </a:r>
            <a:r>
              <a:rPr lang="en-IN" sz="2200" dirty="0">
                <a:effectLst/>
                <a:latin typeface="Times New Roman" panose="02020603050405020304" pitchFamily="18" charset="0"/>
                <a:ea typeface="Times New Roman" panose="02020603050405020304" pitchFamily="18" charset="0"/>
              </a:rPr>
              <a:t>program</a:t>
            </a:r>
            <a:r>
              <a:rPr lang="en-IN" sz="2200" spc="-60" dirty="0">
                <a:effectLst/>
                <a:latin typeface="Times New Roman" panose="02020603050405020304" pitchFamily="18" charset="0"/>
                <a:ea typeface="Times New Roman" panose="02020603050405020304" pitchFamily="18" charset="0"/>
              </a:rPr>
              <a:t> </a:t>
            </a:r>
            <a:r>
              <a:rPr lang="en-IN" sz="2200" dirty="0">
                <a:effectLst/>
                <a:latin typeface="Times New Roman" panose="02020603050405020304" pitchFamily="18" charset="0"/>
                <a:ea typeface="Times New Roman" panose="02020603050405020304" pitchFamily="18" charset="0"/>
              </a:rPr>
              <a:t>of</a:t>
            </a:r>
            <a:r>
              <a:rPr lang="en-IN" sz="2200" spc="-50" dirty="0">
                <a:effectLst/>
                <a:latin typeface="Times New Roman" panose="02020603050405020304" pitchFamily="18" charset="0"/>
                <a:ea typeface="Times New Roman" panose="02020603050405020304" pitchFamily="18" charset="0"/>
              </a:rPr>
              <a:t> </a:t>
            </a:r>
            <a:r>
              <a:rPr lang="en-IN" sz="2200" dirty="0">
                <a:effectLst/>
                <a:latin typeface="Times New Roman" panose="02020603050405020304" pitchFamily="18" charset="0"/>
                <a:ea typeface="Times New Roman" panose="02020603050405020304" pitchFamily="18" charset="0"/>
              </a:rPr>
              <a:t>the</a:t>
            </a:r>
            <a:r>
              <a:rPr lang="en-IN" sz="2200" spc="-85" dirty="0">
                <a:effectLst/>
                <a:latin typeface="Times New Roman" panose="02020603050405020304" pitchFamily="18" charset="0"/>
                <a:ea typeface="Times New Roman" panose="02020603050405020304" pitchFamily="18" charset="0"/>
              </a:rPr>
              <a:t> </a:t>
            </a:r>
            <a:r>
              <a:rPr lang="en-IN" sz="2200" dirty="0">
                <a:effectLst/>
                <a:latin typeface="Times New Roman" panose="02020603050405020304" pitchFamily="18" charset="0"/>
                <a:ea typeface="Times New Roman" panose="02020603050405020304" pitchFamily="18" charset="0"/>
              </a:rPr>
              <a:t>CCM</a:t>
            </a:r>
            <a:r>
              <a:rPr lang="en-IN" sz="2200" spc="-285" dirty="0">
                <a:effectLst/>
                <a:latin typeface="Times New Roman" panose="02020603050405020304" pitchFamily="18" charset="0"/>
                <a:ea typeface="Times New Roman" panose="02020603050405020304" pitchFamily="18" charset="0"/>
              </a:rPr>
              <a:t> </a:t>
            </a:r>
            <a:r>
              <a:rPr lang="en-IN" sz="2200" dirty="0">
                <a:effectLst/>
                <a:latin typeface="Times New Roman" panose="02020603050405020304" pitchFamily="18" charset="0"/>
                <a:ea typeface="Times New Roman" panose="02020603050405020304" pitchFamily="18" charset="0"/>
              </a:rPr>
              <a:t>in</a:t>
            </a:r>
            <a:r>
              <a:rPr lang="en-IN" sz="2200" spc="-5" dirty="0">
                <a:effectLst/>
                <a:latin typeface="Times New Roman" panose="02020603050405020304" pitchFamily="18" charset="0"/>
                <a:ea typeface="Times New Roman" panose="02020603050405020304" pitchFamily="18" charset="0"/>
              </a:rPr>
              <a:t> </a:t>
            </a:r>
            <a:r>
              <a:rPr lang="en-IN" sz="2200" dirty="0">
                <a:effectLst/>
                <a:latin typeface="Times New Roman" panose="02020603050405020304" pitchFamily="18" charset="0"/>
                <a:ea typeface="Times New Roman" panose="02020603050405020304" pitchFamily="18" charset="0"/>
              </a:rPr>
              <a:t>the</a:t>
            </a:r>
            <a:r>
              <a:rPr lang="en-IN" sz="2200" spc="-10" dirty="0">
                <a:effectLst/>
                <a:latin typeface="Times New Roman" panose="02020603050405020304" pitchFamily="18" charset="0"/>
                <a:ea typeface="Times New Roman" panose="02020603050405020304" pitchFamily="18" charset="0"/>
              </a:rPr>
              <a:t> </a:t>
            </a:r>
            <a:r>
              <a:rPr lang="en-IN" sz="2200" dirty="0">
                <a:effectLst/>
                <a:latin typeface="Times New Roman" panose="02020603050405020304" pitchFamily="18" charset="0"/>
                <a:ea typeface="Times New Roman" panose="02020603050405020304" pitchFamily="18" charset="0"/>
              </a:rPr>
              <a:t>health</a:t>
            </a:r>
            <a:r>
              <a:rPr lang="en-IN" sz="2200" spc="20" dirty="0">
                <a:effectLst/>
                <a:latin typeface="Times New Roman" panose="02020603050405020304" pitchFamily="18" charset="0"/>
                <a:ea typeface="Times New Roman" panose="02020603050405020304" pitchFamily="18" charset="0"/>
              </a:rPr>
              <a:t> </a:t>
            </a:r>
            <a:r>
              <a:rPr lang="en-IN" sz="2200" dirty="0">
                <a:effectLst/>
                <a:latin typeface="Times New Roman" panose="02020603050405020304" pitchFamily="18" charset="0"/>
                <a:ea typeface="Times New Roman" panose="02020603050405020304" pitchFamily="18" charset="0"/>
              </a:rPr>
              <a:t>care</a:t>
            </a:r>
            <a:r>
              <a:rPr lang="en-IN" sz="2200" spc="-10" dirty="0">
                <a:effectLst/>
                <a:latin typeface="Times New Roman" panose="02020603050405020304" pitchFamily="18" charset="0"/>
                <a:ea typeface="Times New Roman" panose="02020603050405020304" pitchFamily="18" charset="0"/>
              </a:rPr>
              <a:t> </a:t>
            </a:r>
            <a:r>
              <a:rPr lang="en-IN" sz="2200" dirty="0">
                <a:effectLst/>
                <a:latin typeface="Times New Roman" panose="02020603050405020304" pitchFamily="18" charset="0"/>
                <a:ea typeface="Times New Roman" panose="02020603050405020304" pitchFamily="18" charset="0"/>
              </a:rPr>
              <a:t>system</a:t>
            </a:r>
            <a:r>
              <a:rPr lang="en-IN" sz="2200" spc="-10" dirty="0">
                <a:effectLst/>
                <a:latin typeface="Times New Roman" panose="02020603050405020304" pitchFamily="18" charset="0"/>
                <a:ea typeface="Times New Roman" panose="02020603050405020304" pitchFamily="18" charset="0"/>
              </a:rPr>
              <a:t> </a:t>
            </a:r>
            <a:r>
              <a:rPr lang="en-IN" sz="2200" dirty="0">
                <a:effectLst/>
                <a:latin typeface="Times New Roman" panose="02020603050405020304" pitchFamily="18" charset="0"/>
                <a:ea typeface="Times New Roman" panose="02020603050405020304" pitchFamily="18" charset="0"/>
              </a:rPr>
              <a:t>of India</a:t>
            </a:r>
          </a:p>
          <a:p>
            <a:pPr>
              <a:lnSpc>
                <a:spcPct val="200000"/>
              </a:lnSpc>
            </a:pPr>
            <a:endParaRPr lang="en-IN" sz="1200" dirty="0">
              <a:effectLst/>
              <a:latin typeface="Times New Roman" panose="02020603050405020304" pitchFamily="18" charset="0"/>
              <a:ea typeface="Times New Roman" panose="02020603050405020304" pitchFamily="18" charset="0"/>
            </a:endParaRPr>
          </a:p>
          <a:p>
            <a:pPr algn="just">
              <a:lnSpc>
                <a:spcPct val="107000"/>
              </a:lnSpc>
              <a:spcAft>
                <a:spcPts val="800"/>
              </a:spcAft>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5</a:t>
            </a:fld>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5" name="TextBox 4">
            <a:extLst>
              <a:ext uri="{FF2B5EF4-FFF2-40B4-BE49-F238E27FC236}">
                <a16:creationId xmlns:a16="http://schemas.microsoft.com/office/drawing/2014/main" id="{4D43DA46-5560-B7D7-412E-E22561362E58}"/>
              </a:ext>
            </a:extLst>
          </p:cNvPr>
          <p:cNvSpPr txBox="1"/>
          <p:nvPr/>
        </p:nvSpPr>
        <p:spPr>
          <a:xfrm>
            <a:off x="1276903" y="1524370"/>
            <a:ext cx="5046562" cy="384721"/>
          </a:xfrm>
          <a:prstGeom prst="rect">
            <a:avLst/>
          </a:prstGeom>
          <a:noFill/>
        </p:spPr>
        <p:txBody>
          <a:bodyPr wrap="square" rtlCol="0">
            <a:spAutoFit/>
          </a:bodyPr>
          <a:lstStyle/>
          <a:p>
            <a:r>
              <a:rPr lang="en-IN" sz="1900" b="1" dirty="0">
                <a:latin typeface="Times New Roman" panose="02020603050405020304" pitchFamily="18" charset="0"/>
                <a:cs typeface="Times New Roman" panose="02020603050405020304" pitchFamily="18" charset="0"/>
              </a:rPr>
              <a:t>GENERAL OBJECTIVE</a:t>
            </a:r>
          </a:p>
        </p:txBody>
      </p:sp>
    </p:spTree>
    <p:extLst>
      <p:ext uri="{BB962C8B-B14F-4D97-AF65-F5344CB8AC3E}">
        <p14:creationId xmlns:p14="http://schemas.microsoft.com/office/powerpoint/2010/main" val="354468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AB3D56-8511-FC01-0AE3-563D697C1F7E}"/>
              </a:ext>
            </a:extLst>
          </p:cNvPr>
          <p:cNvSpPr>
            <a:spLocks noGrp="1"/>
          </p:cNvSpPr>
          <p:nvPr>
            <p:ph type="title"/>
          </p:nvPr>
        </p:nvSpPr>
        <p:spPr>
          <a:xfrm>
            <a:off x="838200" y="557188"/>
            <a:ext cx="10515600" cy="1133499"/>
          </a:xfrm>
        </p:spPr>
        <p:txBody>
          <a:bodyPr>
            <a:normAutofit/>
          </a:bodyPr>
          <a:lstStyle/>
          <a:p>
            <a:pPr algn="ctr"/>
            <a:r>
              <a:rPr lang="en-US" sz="3600" b="1" dirty="0">
                <a:effectLst/>
                <a:latin typeface="Times New Roman" panose="02020603050405020304" pitchFamily="18" charset="0"/>
                <a:ea typeface="Times New Roman" panose="02020603050405020304" pitchFamily="18" charset="0"/>
              </a:rPr>
              <a:t>Research</a:t>
            </a:r>
            <a:r>
              <a:rPr lang="en-US" sz="3600" b="1" spc="-35" dirty="0">
                <a:effectLst/>
                <a:latin typeface="Times New Roman" panose="02020603050405020304" pitchFamily="18" charset="0"/>
                <a:ea typeface="Times New Roman" panose="02020603050405020304" pitchFamily="18" charset="0"/>
              </a:rPr>
              <a:t> </a:t>
            </a:r>
            <a:r>
              <a:rPr lang="en-US" sz="3600" b="1" dirty="0">
                <a:effectLst/>
                <a:latin typeface="Times New Roman" panose="02020603050405020304" pitchFamily="18" charset="0"/>
                <a:ea typeface="Times New Roman" panose="02020603050405020304" pitchFamily="18" charset="0"/>
              </a:rPr>
              <a:t>Question</a:t>
            </a:r>
            <a:br>
              <a:rPr lang="en-IN" sz="3600" b="1" dirty="0">
                <a:effectLst/>
                <a:latin typeface="Times New Roman" panose="02020603050405020304" pitchFamily="18" charset="0"/>
                <a:ea typeface="Times New Roman" panose="02020603050405020304" pitchFamily="18" charset="0"/>
              </a:rPr>
            </a:br>
            <a:endParaRPr lang="en-IN" sz="3600" dirty="0"/>
          </a:p>
        </p:txBody>
      </p:sp>
      <p:sp>
        <p:nvSpPr>
          <p:cNvPr id="5" name="Slide Number Placeholder 4">
            <a:extLst>
              <a:ext uri="{FF2B5EF4-FFF2-40B4-BE49-F238E27FC236}">
                <a16:creationId xmlns:a16="http://schemas.microsoft.com/office/drawing/2014/main" id="{7D66159E-A4A8-F68E-19EF-199E8399F5A0}"/>
              </a:ext>
            </a:extLst>
          </p:cNvPr>
          <p:cNvSpPr>
            <a:spLocks noGrp="1"/>
          </p:cNvSpPr>
          <p:nvPr>
            <p:ph type="sldNum" sz="quarter" idx="12"/>
          </p:nvPr>
        </p:nvSpPr>
        <p:spPr>
          <a:xfrm>
            <a:off x="8610600" y="6356350"/>
            <a:ext cx="2743200" cy="365125"/>
          </a:xfrm>
        </p:spPr>
        <p:txBody>
          <a:bodyPr>
            <a:normAutofit/>
          </a:bodyPr>
          <a:lstStyle/>
          <a:p>
            <a:pPr>
              <a:spcAft>
                <a:spcPts val="600"/>
              </a:spcAft>
            </a:pPr>
            <a:fld id="{26AD20E6-394B-4DF0-96A5-9647FF39C943}" type="slidenum">
              <a:rPr lang="en-IN"/>
              <a:pPr>
                <a:spcAft>
                  <a:spcPts val="600"/>
                </a:spcAft>
              </a:pPr>
              <a:t>6</a:t>
            </a:fld>
            <a:endParaRPr lang="en-IN"/>
          </a:p>
        </p:txBody>
      </p:sp>
      <p:graphicFrame>
        <p:nvGraphicFramePr>
          <p:cNvPr id="16" name="Content Placeholder 2">
            <a:extLst>
              <a:ext uri="{FF2B5EF4-FFF2-40B4-BE49-F238E27FC236}">
                <a16:creationId xmlns:a16="http://schemas.microsoft.com/office/drawing/2014/main" id="{BD2EB637-BB69-AD6B-D30B-698F8FC4C7A2}"/>
              </a:ext>
            </a:extLst>
          </p:cNvPr>
          <p:cNvGraphicFramePr>
            <a:graphicFrameLocks noGrp="1"/>
          </p:cNvGraphicFramePr>
          <p:nvPr>
            <p:ph idx="1"/>
            <p:extLst>
              <p:ext uri="{D42A27DB-BD31-4B8C-83A1-F6EECF244321}">
                <p14:modId xmlns:p14="http://schemas.microsoft.com/office/powerpoint/2010/main" val="3171716770"/>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1104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a:xfrm>
            <a:off x="828303" y="118815"/>
            <a:ext cx="10515600" cy="748260"/>
          </a:xfrm>
        </p:spPr>
        <p:txBody>
          <a:bodyPr/>
          <a:lstStyle/>
          <a:p>
            <a:pPr algn="ctr"/>
            <a:r>
              <a:rPr lang="en-IN" b="1" dirty="0">
                <a:latin typeface="Times New Roman" panose="02020603050405020304" pitchFamily="18" charset="0"/>
                <a:cs typeface="Times New Roman" panose="02020603050405020304" pitchFamily="18" charset="0"/>
              </a:rPr>
              <a:t>Methodology</a:t>
            </a:r>
            <a:r>
              <a:rPr lang="en-IN" b="1" dirty="0"/>
              <a:t> </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a:xfrm>
            <a:off x="142505" y="1033153"/>
            <a:ext cx="11910950" cy="5706032"/>
          </a:xfrm>
        </p:spPr>
        <p:txBody>
          <a:bodyPr>
            <a:normAutofit fontScale="92500" lnSpcReduction="20000"/>
          </a:bodyPr>
          <a:lstStyle/>
          <a:p>
            <a:pPr marL="72000" indent="-72000">
              <a:lnSpc>
                <a:spcPct val="170000"/>
              </a:lnSpc>
              <a:spcBef>
                <a:spcPts val="0"/>
              </a:spcBef>
            </a:pPr>
            <a:r>
              <a:rPr lang="en-US" sz="2000" dirty="0">
                <a:latin typeface="Times New Roman" panose="02020603050405020304" pitchFamily="18" charset="0"/>
                <a:cs typeface="Times New Roman" panose="02020603050405020304" pitchFamily="18" charset="0"/>
              </a:rPr>
              <a:t>Relevant studies were identified using databases such as PubMed, Cochrane Library, and Embase.</a:t>
            </a:r>
          </a:p>
          <a:p>
            <a:pPr marL="72000" indent="-72000">
              <a:lnSpc>
                <a:spcPct val="170000"/>
              </a:lnSpc>
              <a:spcBef>
                <a:spcPts val="0"/>
              </a:spcBef>
            </a:pPr>
            <a:r>
              <a:rPr lang="en-US" sz="2000" dirty="0">
                <a:latin typeface="Times New Roman" panose="02020603050405020304" pitchFamily="18" charset="0"/>
                <a:cs typeface="Times New Roman" panose="02020603050405020304" pitchFamily="18" charset="0"/>
              </a:rPr>
              <a:t>Search terms included  “</a:t>
            </a:r>
            <a:r>
              <a:rPr lang="en-US" sz="2000" b="1" dirty="0">
                <a:latin typeface="Times New Roman" panose="02020603050405020304" pitchFamily="18" charset="0"/>
                <a:cs typeface="Times New Roman" panose="02020603050405020304" pitchFamily="18" charset="0"/>
              </a:rPr>
              <a:t>Chronic care management," “USA healthcare," “Indian healthcare," “Program implementation," and “Chronic care disease”, “Patient engagement”, Patient outcomes”, </a:t>
            </a:r>
          </a:p>
          <a:p>
            <a:pPr marL="72000" indent="-72000">
              <a:lnSpc>
                <a:spcPct val="170000"/>
              </a:lnSpc>
              <a:spcBef>
                <a:spcPts val="0"/>
              </a:spcBef>
            </a:pPr>
            <a:r>
              <a:rPr lang="en-US" sz="2000" b="1" dirty="0">
                <a:latin typeface="Times New Roman" panose="02020603050405020304" pitchFamily="18" charset="0"/>
                <a:cs typeface="Times New Roman" panose="02020603050405020304" pitchFamily="18" charset="0"/>
              </a:rPr>
              <a:t>Study Design – </a:t>
            </a:r>
            <a:r>
              <a:rPr lang="en-US" sz="2000" dirty="0">
                <a:latin typeface="Times New Roman" panose="02020603050405020304" pitchFamily="18" charset="0"/>
                <a:cs typeface="Times New Roman" panose="02020603050405020304" pitchFamily="18" charset="0"/>
              </a:rPr>
              <a:t>Narrative Literature Review </a:t>
            </a:r>
          </a:p>
          <a:p>
            <a:pPr marL="72000" indent="-72000">
              <a:lnSpc>
                <a:spcPct val="170000"/>
              </a:lnSpc>
              <a:spcBef>
                <a:spcPts val="0"/>
              </a:spcBef>
            </a:pPr>
            <a:r>
              <a:rPr lang="en-US" sz="2000" b="1" dirty="0">
                <a:latin typeface="Times New Roman" panose="02020603050405020304" pitchFamily="18" charset="0"/>
                <a:cs typeface="Times New Roman" panose="02020603050405020304" pitchFamily="18" charset="0"/>
              </a:rPr>
              <a:t>Inclusion criteria</a:t>
            </a:r>
            <a:r>
              <a:rPr lang="en-US" sz="2000" dirty="0">
                <a:latin typeface="Times New Roman" panose="02020603050405020304" pitchFamily="18" charset="0"/>
                <a:cs typeface="Times New Roman" panose="02020603050405020304" pitchFamily="18" charset="0"/>
              </a:rPr>
              <a:t>: Studies that are  </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a) published in English, (b) conducted in the USA or India, (c) evaluated the CCM program or similar programs, (d) reported on the merits and shortcomings of the program, and (e) focused on chronic disease management.</a:t>
            </a:r>
          </a:p>
          <a:p>
            <a:pPr marL="72000" indent="-72000">
              <a:lnSpc>
                <a:spcPct val="170000"/>
              </a:lnSpc>
              <a:spcBef>
                <a:spcPts val="0"/>
              </a:spcBef>
            </a:pPr>
            <a:r>
              <a:rPr lang="en-US" sz="2000" b="1" dirty="0">
                <a:latin typeface="Times New Roman" panose="02020603050405020304" pitchFamily="18" charset="0"/>
                <a:cs typeface="Times New Roman" panose="02020603050405020304" pitchFamily="18" charset="0"/>
              </a:rPr>
              <a:t>Exclusion criteria</a:t>
            </a:r>
            <a:r>
              <a:rPr lang="en-US" sz="2000" dirty="0">
                <a:latin typeface="Times New Roman" panose="02020603050405020304" pitchFamily="18" charset="0"/>
                <a:cs typeface="Times New Roman" panose="02020603050405020304" pitchFamily="18" charset="0"/>
              </a:rPr>
              <a:t>:</a:t>
            </a: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The exclusion criteria could include studies that are not published in English, studies that focus on acute care management, or studies that do not evaluate the Chronic Care Management program</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not conducted in USA &amp; India.</a:t>
            </a:r>
            <a:endParaRPr lang="en-US" sz="2000" dirty="0">
              <a:latin typeface="Times New Roman" panose="02020603050405020304" pitchFamily="18" charset="0"/>
              <a:cs typeface="Times New Roman" panose="02020603050405020304" pitchFamily="18" charset="0"/>
            </a:endParaRPr>
          </a:p>
          <a:p>
            <a:pPr marL="72000" indent="-72000">
              <a:lnSpc>
                <a:spcPct val="170000"/>
              </a:lnSpc>
              <a:spcBef>
                <a:spcPts val="0"/>
              </a:spcBef>
            </a:pPr>
            <a:r>
              <a:rPr lang="en-US" sz="2000" b="1" dirty="0">
                <a:latin typeface="Times New Roman" panose="02020603050405020304" pitchFamily="18" charset="0"/>
                <a:cs typeface="Times New Roman" panose="02020603050405020304" pitchFamily="18" charset="0"/>
              </a:rPr>
              <a:t>Study selection: </a:t>
            </a:r>
            <a:r>
              <a:rPr lang="en-US" sz="2000" dirty="0">
                <a:latin typeface="Times New Roman" panose="02020603050405020304" pitchFamily="18" charset="0"/>
                <a:cs typeface="Times New Roman" panose="02020603050405020304" pitchFamily="18" charset="0"/>
              </a:rPr>
              <a:t>Screening based on title and abstract, followed by full-text article review for final inclusion.</a:t>
            </a:r>
          </a:p>
          <a:p>
            <a:pPr marL="72000" indent="-72000">
              <a:lnSpc>
                <a:spcPct val="170000"/>
              </a:lnSpc>
              <a:spcBef>
                <a:spcPts val="0"/>
              </a:spcBef>
            </a:pPr>
            <a:r>
              <a:rPr lang="en-US" sz="2000" b="1" dirty="0">
                <a:latin typeface="Times New Roman" panose="02020603050405020304" pitchFamily="18" charset="0"/>
                <a:cs typeface="Times New Roman" panose="02020603050405020304" pitchFamily="18" charset="0"/>
              </a:rPr>
              <a:t>Data extraction</a:t>
            </a:r>
            <a:r>
              <a:rPr lang="en-US" sz="2000" dirty="0">
                <a:latin typeface="Times New Roman" panose="02020603050405020304" pitchFamily="18" charset="0"/>
                <a:cs typeface="Times New Roman" panose="02020603050405020304" pitchFamily="18" charset="0"/>
              </a:rPr>
              <a:t>: Relevant data from the selected studies were extracted.</a:t>
            </a:r>
          </a:p>
          <a:p>
            <a:pPr marL="72000" indent="-72000">
              <a:lnSpc>
                <a:spcPct val="170000"/>
              </a:lnSpc>
              <a:spcBef>
                <a:spcPts val="0"/>
              </a:spcBef>
            </a:pPr>
            <a:r>
              <a:rPr lang="en-US" sz="2000" b="1" dirty="0">
                <a:latin typeface="Times New Roman" panose="02020603050405020304" pitchFamily="18" charset="0"/>
                <a:cs typeface="Times New Roman" panose="02020603050405020304" pitchFamily="18" charset="0"/>
              </a:rPr>
              <a:t>Data analysis:</a:t>
            </a:r>
            <a:r>
              <a:rPr lang="en-US" sz="2000" dirty="0">
                <a:latin typeface="Times New Roman" panose="02020603050405020304" pitchFamily="18" charset="0"/>
                <a:cs typeface="Times New Roman" panose="02020603050405020304" pitchFamily="18" charset="0"/>
              </a:rPr>
              <a:t> Synthesis and analysis of the data using a narrative approach classifying results</a:t>
            </a:r>
          </a:p>
          <a:p>
            <a:pPr marL="72000" indent="-72000" algn="l">
              <a:lnSpc>
                <a:spcPct val="170000"/>
              </a:lnSpc>
              <a:spcBef>
                <a:spcPts val="0"/>
              </a:spcBef>
              <a:buFont typeface="Arial" panose="020B0604020202020204" pitchFamily="34" charset="0"/>
              <a:buChar char="•"/>
            </a:pPr>
            <a:r>
              <a:rPr lang="en-US" sz="2000" b="1" i="0" dirty="0">
                <a:solidFill>
                  <a:srgbClr val="374151"/>
                </a:solidFill>
                <a:effectLst/>
                <a:latin typeface="Times New Roman" panose="02020603050405020304" pitchFamily="18" charset="0"/>
                <a:cs typeface="Times New Roman" panose="02020603050405020304" pitchFamily="18" charset="0"/>
              </a:rPr>
              <a:t>Reporting</a:t>
            </a:r>
            <a:r>
              <a:rPr lang="en-US" sz="2000" b="0" i="0" dirty="0">
                <a:solidFill>
                  <a:srgbClr val="374151"/>
                </a:solidFill>
                <a:effectLst/>
                <a:latin typeface="Times New Roman" panose="02020603050405020304" pitchFamily="18" charset="0"/>
                <a:cs typeface="Times New Roman" panose="02020603050405020304" pitchFamily="18" charset="0"/>
              </a:rPr>
              <a:t>: The Narrative literature Review results were reported using a structured format, following PRISMA guidelines, in a clear and concise manner.</a:t>
            </a:r>
          </a:p>
          <a:p>
            <a:pPr marL="72000" indent="-72000">
              <a:lnSpc>
                <a:spcPct val="110000"/>
              </a:lnSpc>
              <a:spcBef>
                <a:spcPts val="0"/>
              </a:spcBef>
            </a:pPr>
            <a:endParaRPr lang="en-IN" sz="900" dirty="0">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360" y="118815"/>
            <a:ext cx="1589680" cy="748261"/>
          </a:xfrm>
          <a:prstGeom prst="rect">
            <a:avLst/>
          </a:prstGeom>
        </p:spPr>
      </p:pic>
    </p:spTree>
    <p:extLst>
      <p:ext uri="{BB962C8B-B14F-4D97-AF65-F5344CB8AC3E}">
        <p14:creationId xmlns:p14="http://schemas.microsoft.com/office/powerpoint/2010/main" val="3211211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C645CA1-2E45-6D9D-65B6-8604DB93FF87}"/>
              </a:ext>
            </a:extLst>
          </p:cNvPr>
          <p:cNvSpPr>
            <a:spLocks noGrp="1"/>
          </p:cNvSpPr>
          <p:nvPr>
            <p:ph type="sldNum" sz="quarter" idx="12"/>
          </p:nvPr>
        </p:nvSpPr>
        <p:spPr/>
        <p:txBody>
          <a:bodyPr/>
          <a:lstStyle/>
          <a:p>
            <a:fld id="{26AD20E6-394B-4DF0-96A5-9647FF39C943}" type="slidenum">
              <a:rPr lang="en-IN" smtClean="0"/>
              <a:t>8</a:t>
            </a:fld>
            <a:endParaRPr lang="en-IN"/>
          </a:p>
        </p:txBody>
      </p:sp>
      <p:sp>
        <p:nvSpPr>
          <p:cNvPr id="7" name="Rectangle 6">
            <a:extLst>
              <a:ext uri="{FF2B5EF4-FFF2-40B4-BE49-F238E27FC236}">
                <a16:creationId xmlns:a16="http://schemas.microsoft.com/office/drawing/2014/main" id="{EF1239CD-8744-6705-BFA6-1695066F9081}"/>
              </a:ext>
            </a:extLst>
          </p:cNvPr>
          <p:cNvSpPr/>
          <p:nvPr/>
        </p:nvSpPr>
        <p:spPr>
          <a:xfrm>
            <a:off x="1638795" y="268459"/>
            <a:ext cx="4021778" cy="13521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a:solidFill>
                  <a:schemeClr val="tx1"/>
                </a:solidFill>
              </a:rPr>
              <a:t>Records identifies through database</a:t>
            </a:r>
          </a:p>
          <a:p>
            <a:r>
              <a:rPr lang="en-IN" dirty="0">
                <a:solidFill>
                  <a:schemeClr val="tx1"/>
                </a:solidFill>
              </a:rPr>
              <a:t>searching</a:t>
            </a:r>
          </a:p>
          <a:p>
            <a:endParaRPr lang="en-IN" dirty="0"/>
          </a:p>
        </p:txBody>
      </p:sp>
      <p:sp>
        <p:nvSpPr>
          <p:cNvPr id="8" name="Rectangle 7">
            <a:extLst>
              <a:ext uri="{FF2B5EF4-FFF2-40B4-BE49-F238E27FC236}">
                <a16:creationId xmlns:a16="http://schemas.microsoft.com/office/drawing/2014/main" id="{727FCB07-37F9-AADC-E38A-1C28C55FA9F9}"/>
              </a:ext>
            </a:extLst>
          </p:cNvPr>
          <p:cNvSpPr/>
          <p:nvPr/>
        </p:nvSpPr>
        <p:spPr>
          <a:xfrm>
            <a:off x="7022272" y="723504"/>
            <a:ext cx="4021777" cy="7609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Additional records identified from other sources </a:t>
            </a:r>
          </a:p>
          <a:p>
            <a:pPr algn="ctr"/>
            <a:r>
              <a:rPr lang="en-IN" dirty="0">
                <a:solidFill>
                  <a:schemeClr val="tx1"/>
                </a:solidFill>
              </a:rPr>
              <a:t>(n=11)</a:t>
            </a:r>
          </a:p>
        </p:txBody>
      </p:sp>
      <p:cxnSp>
        <p:nvCxnSpPr>
          <p:cNvPr id="12" name="Straight Arrow Connector 11">
            <a:extLst>
              <a:ext uri="{FF2B5EF4-FFF2-40B4-BE49-F238E27FC236}">
                <a16:creationId xmlns:a16="http://schemas.microsoft.com/office/drawing/2014/main" id="{4246C5F2-6AFD-02FB-2981-E9B23159E793}"/>
              </a:ext>
            </a:extLst>
          </p:cNvPr>
          <p:cNvCxnSpPr/>
          <p:nvPr/>
        </p:nvCxnSpPr>
        <p:spPr>
          <a:xfrm>
            <a:off x="3408218" y="1567550"/>
            <a:ext cx="0" cy="3800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18801141-C507-2635-E6A1-C2F92580CAD7}"/>
              </a:ext>
            </a:extLst>
          </p:cNvPr>
          <p:cNvCxnSpPr/>
          <p:nvPr/>
        </p:nvCxnSpPr>
        <p:spPr>
          <a:xfrm>
            <a:off x="8610600" y="1555671"/>
            <a:ext cx="0" cy="3800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B4B30152-DAF6-8DC0-C3D8-3390044E8F99}"/>
              </a:ext>
            </a:extLst>
          </p:cNvPr>
          <p:cNvSpPr/>
          <p:nvPr/>
        </p:nvSpPr>
        <p:spPr>
          <a:xfrm>
            <a:off x="1638795" y="1959442"/>
            <a:ext cx="8300852" cy="8743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Duplicates removed</a:t>
            </a:r>
          </a:p>
          <a:p>
            <a:pPr algn="ctr"/>
            <a:r>
              <a:rPr lang="en-IN" dirty="0">
                <a:solidFill>
                  <a:schemeClr val="tx1"/>
                </a:solidFill>
              </a:rPr>
              <a:t>(n=237)</a:t>
            </a:r>
          </a:p>
        </p:txBody>
      </p:sp>
      <p:cxnSp>
        <p:nvCxnSpPr>
          <p:cNvPr id="17" name="Straight Arrow Connector 16">
            <a:extLst>
              <a:ext uri="{FF2B5EF4-FFF2-40B4-BE49-F238E27FC236}">
                <a16:creationId xmlns:a16="http://schemas.microsoft.com/office/drawing/2014/main" id="{A0881ED5-AA6B-2FE0-9889-0CF828FFDF2D}"/>
              </a:ext>
            </a:extLst>
          </p:cNvPr>
          <p:cNvCxnSpPr>
            <a:cxnSpLocks/>
          </p:cNvCxnSpPr>
          <p:nvPr/>
        </p:nvCxnSpPr>
        <p:spPr>
          <a:xfrm flipH="1">
            <a:off x="3379520" y="2833777"/>
            <a:ext cx="4948" cy="4550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70DA41A8-3456-51B3-0E72-44D95711C54D}"/>
              </a:ext>
            </a:extLst>
          </p:cNvPr>
          <p:cNvSpPr/>
          <p:nvPr/>
        </p:nvSpPr>
        <p:spPr>
          <a:xfrm>
            <a:off x="1607130" y="3165137"/>
            <a:ext cx="4053442" cy="65314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Records screened</a:t>
            </a:r>
          </a:p>
          <a:p>
            <a:pPr algn="ctr"/>
            <a:r>
              <a:rPr lang="en-IN" dirty="0">
                <a:solidFill>
                  <a:schemeClr val="tx1"/>
                </a:solidFill>
              </a:rPr>
              <a:t>(n=286)</a:t>
            </a:r>
          </a:p>
        </p:txBody>
      </p:sp>
      <p:cxnSp>
        <p:nvCxnSpPr>
          <p:cNvPr id="20" name="Straight Arrow Connector 19">
            <a:extLst>
              <a:ext uri="{FF2B5EF4-FFF2-40B4-BE49-F238E27FC236}">
                <a16:creationId xmlns:a16="http://schemas.microsoft.com/office/drawing/2014/main" id="{D7B0103A-0C58-DCAE-5B56-7F7FB967DBCF}"/>
              </a:ext>
            </a:extLst>
          </p:cNvPr>
          <p:cNvCxnSpPr/>
          <p:nvPr/>
        </p:nvCxnSpPr>
        <p:spPr>
          <a:xfrm>
            <a:off x="5520047" y="3574471"/>
            <a:ext cx="115190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2C02960B-7834-C04F-038F-A7CA440A1C77}"/>
              </a:ext>
            </a:extLst>
          </p:cNvPr>
          <p:cNvSpPr/>
          <p:nvPr/>
        </p:nvSpPr>
        <p:spPr>
          <a:xfrm>
            <a:off x="6852062" y="3149885"/>
            <a:ext cx="3087581" cy="8743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Records excluded</a:t>
            </a:r>
          </a:p>
          <a:p>
            <a:pPr algn="ctr"/>
            <a:r>
              <a:rPr lang="en-IN" dirty="0">
                <a:solidFill>
                  <a:schemeClr val="tx1"/>
                </a:solidFill>
              </a:rPr>
              <a:t>(n=152)</a:t>
            </a:r>
          </a:p>
        </p:txBody>
      </p:sp>
      <p:cxnSp>
        <p:nvCxnSpPr>
          <p:cNvPr id="23" name="Straight Arrow Connector 22">
            <a:extLst>
              <a:ext uri="{FF2B5EF4-FFF2-40B4-BE49-F238E27FC236}">
                <a16:creationId xmlns:a16="http://schemas.microsoft.com/office/drawing/2014/main" id="{15276C67-C74F-D044-47E5-B13B6CB22FEF}"/>
              </a:ext>
            </a:extLst>
          </p:cNvPr>
          <p:cNvCxnSpPr>
            <a:cxnSpLocks/>
          </p:cNvCxnSpPr>
          <p:nvPr/>
        </p:nvCxnSpPr>
        <p:spPr>
          <a:xfrm>
            <a:off x="3378033" y="3830380"/>
            <a:ext cx="0" cy="5710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5B49C492-E6D5-EBAB-A125-3D9CA3EC85A9}"/>
              </a:ext>
            </a:extLst>
          </p:cNvPr>
          <p:cNvSpPr/>
          <p:nvPr/>
        </p:nvSpPr>
        <p:spPr>
          <a:xfrm>
            <a:off x="1478477" y="4460378"/>
            <a:ext cx="4182095" cy="8081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Full text articles assessed for eligibility </a:t>
            </a:r>
          </a:p>
          <a:p>
            <a:pPr algn="ctr"/>
            <a:r>
              <a:rPr lang="en-IN" dirty="0">
                <a:solidFill>
                  <a:schemeClr val="tx1"/>
                </a:solidFill>
              </a:rPr>
              <a:t>(n=134)</a:t>
            </a:r>
          </a:p>
        </p:txBody>
      </p:sp>
      <p:cxnSp>
        <p:nvCxnSpPr>
          <p:cNvPr id="29" name="Straight Arrow Connector 28">
            <a:extLst>
              <a:ext uri="{FF2B5EF4-FFF2-40B4-BE49-F238E27FC236}">
                <a16:creationId xmlns:a16="http://schemas.microsoft.com/office/drawing/2014/main" id="{8DCFD573-B9FA-3AFF-3D9F-E5B22EAAE054}"/>
              </a:ext>
            </a:extLst>
          </p:cNvPr>
          <p:cNvCxnSpPr>
            <a:cxnSpLocks/>
          </p:cNvCxnSpPr>
          <p:nvPr/>
        </p:nvCxnSpPr>
        <p:spPr>
          <a:xfrm>
            <a:off x="3354779" y="5369190"/>
            <a:ext cx="0" cy="4497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9BC26D80-4114-54C7-EFDD-7CDE6F836DEE}"/>
              </a:ext>
            </a:extLst>
          </p:cNvPr>
          <p:cNvSpPr/>
          <p:nvPr/>
        </p:nvSpPr>
        <p:spPr>
          <a:xfrm>
            <a:off x="1745673" y="5983686"/>
            <a:ext cx="3443843" cy="7725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Studies included in final synthesis</a:t>
            </a:r>
          </a:p>
          <a:p>
            <a:pPr algn="ctr"/>
            <a:r>
              <a:rPr lang="en-IN" dirty="0">
                <a:solidFill>
                  <a:schemeClr val="tx1"/>
                </a:solidFill>
              </a:rPr>
              <a:t>(n=21)</a:t>
            </a:r>
          </a:p>
        </p:txBody>
      </p:sp>
      <p:cxnSp>
        <p:nvCxnSpPr>
          <p:cNvPr id="32" name="Straight Arrow Connector 31">
            <a:extLst>
              <a:ext uri="{FF2B5EF4-FFF2-40B4-BE49-F238E27FC236}">
                <a16:creationId xmlns:a16="http://schemas.microsoft.com/office/drawing/2014/main" id="{D485D3CF-55F9-5EC7-1006-D628D9DD9AE7}"/>
              </a:ext>
            </a:extLst>
          </p:cNvPr>
          <p:cNvCxnSpPr>
            <a:cxnSpLocks/>
          </p:cNvCxnSpPr>
          <p:nvPr/>
        </p:nvCxnSpPr>
        <p:spPr>
          <a:xfrm>
            <a:off x="3408218" y="5528640"/>
            <a:ext cx="29569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62BA4FBF-0E80-BFFD-7D40-4F8DF6255D87}"/>
              </a:ext>
            </a:extLst>
          </p:cNvPr>
          <p:cNvSpPr/>
          <p:nvPr/>
        </p:nvSpPr>
        <p:spPr>
          <a:xfrm>
            <a:off x="6531429" y="4608778"/>
            <a:ext cx="4322617" cy="21245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lphaUcPeriod"/>
            </a:pPr>
            <a:r>
              <a:rPr lang="en-IN" dirty="0">
                <a:solidFill>
                  <a:schemeClr val="tx1"/>
                </a:solidFill>
              </a:rPr>
              <a:t>Population : Not chronic disease </a:t>
            </a:r>
          </a:p>
          <a:p>
            <a:pPr marL="342900" indent="-342900">
              <a:buFont typeface="+mj-lt"/>
              <a:buAutoNum type="alphaUcPeriod"/>
            </a:pPr>
            <a:r>
              <a:rPr lang="en-IN" dirty="0">
                <a:solidFill>
                  <a:schemeClr val="tx1"/>
                </a:solidFill>
              </a:rPr>
              <a:t> Setting: Not India or USA (n=19)</a:t>
            </a:r>
          </a:p>
          <a:p>
            <a:pPr marL="342900" indent="-342900">
              <a:buFont typeface="+mj-lt"/>
              <a:buAutoNum type="alphaUcPeriod"/>
            </a:pPr>
            <a:r>
              <a:rPr lang="en-IN" dirty="0">
                <a:solidFill>
                  <a:schemeClr val="tx1"/>
                </a:solidFill>
              </a:rPr>
              <a:t>Intervention:  Not CCM model</a:t>
            </a:r>
          </a:p>
          <a:p>
            <a:pPr marL="342900" indent="-342900">
              <a:buFont typeface="+mj-lt"/>
              <a:buAutoNum type="alphaUcPeriod"/>
            </a:pPr>
            <a:r>
              <a:rPr lang="en-IN" dirty="0">
                <a:solidFill>
                  <a:schemeClr val="tx1"/>
                </a:solidFill>
              </a:rPr>
              <a:t>Outcome: Not relevant (n=16)</a:t>
            </a:r>
          </a:p>
          <a:p>
            <a:pPr marL="342900" indent="-342900">
              <a:buFont typeface="+mj-lt"/>
              <a:buAutoNum type="alphaUcPeriod"/>
            </a:pPr>
            <a:r>
              <a:rPr lang="en-IN" dirty="0">
                <a:solidFill>
                  <a:schemeClr val="tx1"/>
                </a:solidFill>
              </a:rPr>
              <a:t>Review / commentary : (n=8)</a:t>
            </a:r>
          </a:p>
        </p:txBody>
      </p:sp>
      <p:sp>
        <p:nvSpPr>
          <p:cNvPr id="40" name="TextBox 39">
            <a:extLst>
              <a:ext uri="{FF2B5EF4-FFF2-40B4-BE49-F238E27FC236}">
                <a16:creationId xmlns:a16="http://schemas.microsoft.com/office/drawing/2014/main" id="{A6F33511-86FA-C49E-BB91-45AD983E077E}"/>
              </a:ext>
            </a:extLst>
          </p:cNvPr>
          <p:cNvSpPr txBox="1"/>
          <p:nvPr/>
        </p:nvSpPr>
        <p:spPr>
          <a:xfrm>
            <a:off x="2917373" y="723504"/>
            <a:ext cx="2743199" cy="1015663"/>
          </a:xfrm>
          <a:prstGeom prst="rect">
            <a:avLst/>
          </a:prstGeom>
          <a:noFill/>
        </p:spPr>
        <p:txBody>
          <a:bodyPr wrap="square" rtlCol="0">
            <a:spAutoFit/>
          </a:bodyPr>
          <a:lstStyle/>
          <a:p>
            <a:r>
              <a:rPr lang="en-IN" sz="1400" dirty="0">
                <a:highlight>
                  <a:srgbClr val="C0C0C0"/>
                </a:highlight>
              </a:rPr>
              <a:t>Total 512</a:t>
            </a:r>
          </a:p>
          <a:p>
            <a:r>
              <a:rPr lang="en-IN" sz="1400" dirty="0" err="1">
                <a:highlight>
                  <a:srgbClr val="C0C0C0"/>
                </a:highlight>
              </a:rPr>
              <a:t>Pubmed</a:t>
            </a:r>
            <a:r>
              <a:rPr lang="en-IN" sz="1400" dirty="0">
                <a:highlight>
                  <a:srgbClr val="C0C0C0"/>
                </a:highlight>
              </a:rPr>
              <a:t> ( n=206), Scopus (n=118)</a:t>
            </a:r>
          </a:p>
          <a:p>
            <a:r>
              <a:rPr lang="en-IN" sz="1400" dirty="0">
                <a:highlight>
                  <a:srgbClr val="C0C0C0"/>
                </a:highlight>
              </a:rPr>
              <a:t>Embase (n=105)</a:t>
            </a:r>
          </a:p>
          <a:p>
            <a:r>
              <a:rPr lang="en-IN" sz="1400" dirty="0">
                <a:highlight>
                  <a:srgbClr val="C0C0C0"/>
                </a:highlight>
              </a:rPr>
              <a:t>Web of sciences (n=83</a:t>
            </a:r>
            <a:r>
              <a:rPr lang="en-IN" dirty="0">
                <a:highlight>
                  <a:srgbClr val="C0C0C0"/>
                </a:highlight>
              </a:rPr>
              <a:t>)</a:t>
            </a:r>
          </a:p>
        </p:txBody>
      </p:sp>
      <p:pic>
        <p:nvPicPr>
          <p:cNvPr id="65" name="Picture 64">
            <a:extLst>
              <a:ext uri="{FF2B5EF4-FFF2-40B4-BE49-F238E27FC236}">
                <a16:creationId xmlns:a16="http://schemas.microsoft.com/office/drawing/2014/main" id="{8D137856-39E6-74E3-95EC-574E77BE17EB}"/>
              </a:ext>
            </a:extLst>
          </p:cNvPr>
          <p:cNvPicPr>
            <a:picLocks noChangeAspect="1"/>
          </p:cNvPicPr>
          <p:nvPr/>
        </p:nvPicPr>
        <p:blipFill>
          <a:blip r:embed="rId2"/>
          <a:stretch>
            <a:fillRect/>
          </a:stretch>
        </p:blipFill>
        <p:spPr>
          <a:xfrm>
            <a:off x="508112" y="261257"/>
            <a:ext cx="488975" cy="6472093"/>
          </a:xfrm>
          <a:prstGeom prst="rect">
            <a:avLst/>
          </a:prstGeom>
        </p:spPr>
      </p:pic>
      <p:sp>
        <p:nvSpPr>
          <p:cNvPr id="2" name="TextBox 1">
            <a:extLst>
              <a:ext uri="{FF2B5EF4-FFF2-40B4-BE49-F238E27FC236}">
                <a16:creationId xmlns:a16="http://schemas.microsoft.com/office/drawing/2014/main" id="{F0B3F030-22CA-79DA-673A-EF12622FFB0A}"/>
              </a:ext>
            </a:extLst>
          </p:cNvPr>
          <p:cNvSpPr txBox="1"/>
          <p:nvPr/>
        </p:nvSpPr>
        <p:spPr>
          <a:xfrm>
            <a:off x="5575089" y="-43910"/>
            <a:ext cx="5243331" cy="584775"/>
          </a:xfrm>
          <a:prstGeom prst="rect">
            <a:avLst/>
          </a:prstGeom>
          <a:noFill/>
        </p:spPr>
        <p:txBody>
          <a:bodyPr wrap="square" rtlCol="0">
            <a:spAutoFit/>
          </a:bodyPr>
          <a:lstStyle/>
          <a:p>
            <a:r>
              <a:rPr lang="en-IN" sz="3200" b="1" dirty="0">
                <a:latin typeface="Times New Roman" panose="02020603050405020304" pitchFamily="18" charset="0"/>
                <a:cs typeface="Times New Roman" panose="02020603050405020304" pitchFamily="18" charset="0"/>
              </a:rPr>
              <a:t>Methodology</a:t>
            </a:r>
          </a:p>
        </p:txBody>
      </p:sp>
    </p:spTree>
    <p:extLst>
      <p:ext uri="{BB962C8B-B14F-4D97-AF65-F5344CB8AC3E}">
        <p14:creationId xmlns:p14="http://schemas.microsoft.com/office/powerpoint/2010/main" val="3124874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A99750F5-F769-9AE1-BD11-55411A7A2FEA}"/>
              </a:ext>
            </a:extLst>
          </p:cNvPr>
          <p:cNvSpPr>
            <a:spLocks noGrp="1"/>
          </p:cNvSpPr>
          <p:nvPr>
            <p:ph type="sldNum" sz="quarter" idx="12"/>
          </p:nvPr>
        </p:nvSpPr>
        <p:spPr>
          <a:xfrm>
            <a:off x="8610600" y="6356350"/>
            <a:ext cx="2743200" cy="365125"/>
          </a:xfrm>
        </p:spPr>
        <p:txBody>
          <a:bodyPr vert="horz" lIns="91440" tIns="45720" rIns="91440" bIns="45720" rtlCol="0">
            <a:normAutofit/>
          </a:bodyPr>
          <a:lstStyle/>
          <a:p>
            <a:pPr>
              <a:spcAft>
                <a:spcPts val="600"/>
              </a:spcAft>
            </a:pPr>
            <a:fld id="{26AD20E6-394B-4DF0-96A5-9647FF39C943}" type="slidenum">
              <a:rPr lang="en-US"/>
              <a:pPr>
                <a:spcAft>
                  <a:spcPts val="600"/>
                </a:spcAft>
              </a:pPr>
              <a:t>9</a:t>
            </a:fld>
            <a:endParaRPr lang="en-US" dirty="0"/>
          </a:p>
        </p:txBody>
      </p:sp>
      <p:graphicFrame>
        <p:nvGraphicFramePr>
          <p:cNvPr id="6" name="Content Placeholder 5">
            <a:extLst>
              <a:ext uri="{FF2B5EF4-FFF2-40B4-BE49-F238E27FC236}">
                <a16:creationId xmlns:a16="http://schemas.microsoft.com/office/drawing/2014/main" id="{4530683F-A78B-9F47-3795-932F3347C229}"/>
              </a:ext>
            </a:extLst>
          </p:cNvPr>
          <p:cNvGraphicFramePr>
            <a:graphicFrameLocks noGrp="1"/>
          </p:cNvGraphicFramePr>
          <p:nvPr>
            <p:ph idx="1"/>
            <p:extLst>
              <p:ext uri="{D42A27DB-BD31-4B8C-83A1-F6EECF244321}">
                <p14:modId xmlns:p14="http://schemas.microsoft.com/office/powerpoint/2010/main" val="1693502640"/>
              </p:ext>
            </p:extLst>
          </p:nvPr>
        </p:nvGraphicFramePr>
        <p:xfrm>
          <a:off x="468005" y="683098"/>
          <a:ext cx="11720946" cy="6176124"/>
        </p:xfrm>
        <a:graphic>
          <a:graphicData uri="http://schemas.openxmlformats.org/drawingml/2006/table">
            <a:tbl>
              <a:tblPr firstRow="1" firstCol="1" lastRow="1" lastCol="1" bandRow="1" bandCol="1"/>
              <a:tblGrid>
                <a:gridCol w="2636450">
                  <a:extLst>
                    <a:ext uri="{9D8B030D-6E8A-4147-A177-3AD203B41FA5}">
                      <a16:colId xmlns:a16="http://schemas.microsoft.com/office/drawing/2014/main" val="3872469932"/>
                    </a:ext>
                  </a:extLst>
                </a:gridCol>
                <a:gridCol w="596036">
                  <a:extLst>
                    <a:ext uri="{9D8B030D-6E8A-4147-A177-3AD203B41FA5}">
                      <a16:colId xmlns:a16="http://schemas.microsoft.com/office/drawing/2014/main" val="621830735"/>
                    </a:ext>
                  </a:extLst>
                </a:gridCol>
                <a:gridCol w="3762185">
                  <a:extLst>
                    <a:ext uri="{9D8B030D-6E8A-4147-A177-3AD203B41FA5}">
                      <a16:colId xmlns:a16="http://schemas.microsoft.com/office/drawing/2014/main" val="1460625555"/>
                    </a:ext>
                  </a:extLst>
                </a:gridCol>
                <a:gridCol w="1021905">
                  <a:extLst>
                    <a:ext uri="{9D8B030D-6E8A-4147-A177-3AD203B41FA5}">
                      <a16:colId xmlns:a16="http://schemas.microsoft.com/office/drawing/2014/main" val="636777898"/>
                    </a:ext>
                  </a:extLst>
                </a:gridCol>
                <a:gridCol w="3704370">
                  <a:extLst>
                    <a:ext uri="{9D8B030D-6E8A-4147-A177-3AD203B41FA5}">
                      <a16:colId xmlns:a16="http://schemas.microsoft.com/office/drawing/2014/main" val="393984367"/>
                    </a:ext>
                  </a:extLst>
                </a:gridCol>
              </a:tblGrid>
              <a:tr h="223596">
                <a:tc>
                  <a:txBody>
                    <a:bodyPr/>
                    <a:lstStyle/>
                    <a:p>
                      <a:pPr marL="64008" algn="l" fontAlgn="t">
                        <a:lnSpc>
                          <a:spcPct val="107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Author</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Country</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Objective</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Methodology</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Results</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3096774"/>
                  </a:ext>
                </a:extLst>
              </a:tr>
              <a:tr h="546092">
                <a:tc>
                  <a:txBody>
                    <a:bodyPr/>
                    <a:lstStyle/>
                    <a:p>
                      <a:pPr marL="64008" marR="45720" algn="l" fontAlgn="t">
                        <a:lnSpc>
                          <a:spcPct val="150000"/>
                        </a:lnSpc>
                        <a:spcBef>
                          <a:spcPts val="505"/>
                        </a:spcBef>
                        <a:spcAft>
                          <a:spcPts val="0"/>
                        </a:spcAft>
                      </a:pPr>
                      <a:r>
                        <a:rPr lang="en-US" sz="1050" b="1" i="0" u="none" strike="noStrike" kern="100" spc="-5">
                          <a:effectLst/>
                          <a:latin typeface="Times New Roman" panose="02020603050405020304" pitchFamily="18" charset="0"/>
                          <a:ea typeface="Times New Roman" panose="02020603050405020304" pitchFamily="18" charset="0"/>
                          <a:cs typeface="Times New Roman" panose="02020603050405020304" pitchFamily="18" charset="0"/>
                        </a:rPr>
                        <a:t>Balasubramanian, </a:t>
                      </a: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S.,</a:t>
                      </a:r>
                      <a:r>
                        <a:rPr lang="en-US" sz="1050" b="1" i="0" u="none" strike="noStrike" kern="100" spc="-28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Rao, N.M., Goenka,</a:t>
                      </a:r>
                      <a:r>
                        <a:rPr lang="en-US" sz="1050" b="1" i="0" u="none" strike="noStrike" kern="100"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A., Roderick, M. and</a:t>
                      </a:r>
                      <a:r>
                        <a:rPr lang="en-US" sz="1050" b="1" i="0" u="none" strike="noStrike" kern="100" spc="-28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Ramanan, A.V.,</a:t>
                      </a:r>
                      <a:r>
                        <a:rPr lang="en-US" sz="1050" b="1" i="0" u="none" strike="noStrike" kern="100"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2020.</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India</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118872" algn="l" fontAlgn="t">
                        <a:lnSpc>
                          <a:spcPct val="150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The goal is to look</a:t>
                      </a:r>
                      <a:r>
                        <a:rPr lang="en-US" sz="1050" b="1" i="0" u="none" strike="noStrike" kern="100" spc="-28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at the rising</a:t>
                      </a:r>
                      <a:r>
                        <a:rPr lang="en-US" sz="1050" b="1" i="0" u="none" strike="noStrike" kern="100"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incidence of</a:t>
                      </a:r>
                      <a:r>
                        <a:rPr lang="en-US" sz="1050" b="1" i="0" u="none" strike="noStrike" kern="100"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chronic</a:t>
                      </a:r>
                      <a:r>
                        <a:rPr lang="en-US" sz="1050" b="1" i="0" u="none" strike="noStrike" kern="100" spc="-6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illnesses</a:t>
                      </a:r>
                      <a:r>
                        <a:rPr lang="en-US" sz="1050" b="1" i="0" u="none" strike="noStrike" kern="100" spc="-4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in</a:t>
                      </a:r>
                      <a:r>
                        <a:rPr lang="en-US" sz="1050" b="1" i="0" u="none" strike="noStrike" kern="100" spc="-28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kids,</a:t>
                      </a:r>
                      <a:r>
                        <a:rPr lang="en-US" sz="1050" b="1" i="0" u="none" strike="noStrike" kern="1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especially</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210312" algn="l" fontAlgn="t">
                        <a:lnSpc>
                          <a:spcPct val="150000"/>
                        </a:lnSpc>
                        <a:spcBef>
                          <a:spcPts val="505"/>
                        </a:spcBef>
                        <a:spcAft>
                          <a:spcPts val="0"/>
                        </a:spcAft>
                      </a:pPr>
                      <a:r>
                        <a:rPr lang="en-US" sz="1050" b="1" i="0" u="none" strike="noStrike" kern="100" spc="-5">
                          <a:effectLst/>
                          <a:latin typeface="Times New Roman" panose="02020603050405020304" pitchFamily="18" charset="0"/>
                          <a:ea typeface="Times New Roman" panose="02020603050405020304" pitchFamily="18" charset="0"/>
                          <a:cs typeface="Times New Roman" panose="02020603050405020304" pitchFamily="18" charset="0"/>
                        </a:rPr>
                        <a:t>Descriptive</a:t>
                      </a:r>
                      <a:r>
                        <a:rPr lang="en-US" sz="1050" b="1" i="0" u="none" strike="noStrike" kern="100" spc="-28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study</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155448" algn="l" fontAlgn="t">
                        <a:lnSpc>
                          <a:spcPct val="150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1050" b="1" i="0" u="none" strike="noStrike" kern="100" spc="-4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findings</a:t>
                      </a:r>
                      <a:r>
                        <a:rPr lang="en-US" sz="1050" b="1" i="0" u="none" strike="noStrike" kern="1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show</a:t>
                      </a:r>
                      <a:r>
                        <a:rPr lang="en-US" sz="1050" b="1" i="0" u="none" strike="noStrike" kern="1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1050" b="1" i="0" u="none" strike="noStrike" kern="100" spc="-28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rising prevalence of</a:t>
                      </a:r>
                      <a:r>
                        <a:rPr lang="en-US" sz="1050" b="1" i="0" u="none" strike="noStrike" kern="100" spc="-28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chronic diseases in</a:t>
                      </a:r>
                      <a:r>
                        <a:rPr lang="en-US" sz="1050" b="1" i="0" u="none" strike="noStrike" kern="100"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youngsters,</a:t>
                      </a:r>
                      <a:r>
                        <a:rPr lang="en-US" sz="1050" b="1" i="0" u="none" strike="noStrike" kern="100"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especially</a:t>
                      </a:r>
                      <a:r>
                        <a:rPr lang="en-US" sz="1050" b="1" i="0" u="none" strike="noStrike" kern="1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diabetes</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2399766"/>
                  </a:ext>
                </a:extLst>
              </a:tr>
              <a:tr h="546092">
                <a:tc>
                  <a:txBody>
                    <a:bodyPr/>
                    <a:lstStyle/>
                    <a:p>
                      <a:pPr marL="64008" marR="45720" algn="l" fontAlgn="t">
                        <a:lnSpc>
                          <a:spcPct val="150000"/>
                        </a:lnSpc>
                        <a:spcBef>
                          <a:spcPts val="505"/>
                        </a:spcBef>
                        <a:spcAft>
                          <a:spcPts val="0"/>
                        </a:spcAft>
                      </a:pPr>
                      <a:r>
                        <a:rPr lang="en-US" sz="1050" b="1" i="0" u="none" strike="noStrike" kern="100" spc="-5">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118872" algn="l" fontAlgn="t">
                        <a:lnSpc>
                          <a:spcPct val="150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diabetes and heart issues, and to suggest treatment plans for infections that could be fatal.</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210312" algn="l" fontAlgn="t">
                        <a:lnSpc>
                          <a:spcPct val="150000"/>
                        </a:lnSpc>
                        <a:spcBef>
                          <a:spcPts val="505"/>
                        </a:spcBef>
                        <a:spcAft>
                          <a:spcPts val="0"/>
                        </a:spcAft>
                      </a:pPr>
                      <a:r>
                        <a:rPr lang="en-US" sz="1050" b="1" i="0" u="none" strike="noStrike" kern="100" spc="-5">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155448" algn="l" fontAlgn="t">
                        <a:lnSpc>
                          <a:spcPct val="150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and heart issues, necessitating efficient care techniques.</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723173"/>
                  </a:ext>
                </a:extLst>
              </a:tr>
              <a:tr h="866362">
                <a:tc>
                  <a:txBody>
                    <a:bodyPr/>
                    <a:lstStyle/>
                    <a:p>
                      <a:pPr marL="64008" marR="45720" algn="l" fontAlgn="t">
                        <a:lnSpc>
                          <a:spcPct val="150000"/>
                        </a:lnSpc>
                        <a:spcBef>
                          <a:spcPts val="505"/>
                        </a:spcBef>
                        <a:spcAft>
                          <a:spcPts val="0"/>
                        </a:spcAft>
                      </a:pPr>
                      <a:r>
                        <a:rPr lang="en-US" sz="1050" b="1" i="0" u="none" strike="noStrike" kern="100" spc="-5">
                          <a:effectLst/>
                          <a:latin typeface="Times New Roman" panose="02020603050405020304" pitchFamily="18" charset="0"/>
                          <a:ea typeface="Times New Roman" panose="02020603050405020304" pitchFamily="18" charset="0"/>
                          <a:cs typeface="Times New Roman" panose="02020603050405020304" pitchFamily="18" charset="0"/>
                        </a:rPr>
                        <a:t>Pietrabissa, G., Bertuzzi, V., Giusti, E.M., Cattivelli, R. and Castelnuovo, G., 2020</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USA</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118872" algn="l" fontAlgn="t">
                        <a:lnSpc>
                          <a:spcPct val="150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Examining how the COVID-19</a:t>
                      </a:r>
                      <a:endParaRPr lang="en-US" sz="1050" b="1" i="0" u="none" strike="noStrike">
                        <a:effectLst/>
                        <a:latin typeface="Times New Roman" panose="02020603050405020304" pitchFamily="18" charset="0"/>
                        <a:cs typeface="Times New Roman" panose="02020603050405020304" pitchFamily="18" charset="0"/>
                      </a:endParaRPr>
                    </a:p>
                    <a:p>
                      <a:pPr marL="64008" marR="118872" algn="l" fontAlgn="t">
                        <a:lnSpc>
                          <a:spcPct val="150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epidemic has affected chronic illness management and access to care is the goal of this study.</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210312" algn="l" fontAlgn="t">
                        <a:lnSpc>
                          <a:spcPct val="150000"/>
                        </a:lnSpc>
                        <a:spcBef>
                          <a:spcPts val="505"/>
                        </a:spcBef>
                        <a:spcAft>
                          <a:spcPts val="0"/>
                        </a:spcAft>
                      </a:pPr>
                      <a:r>
                        <a:rPr lang="en-US" sz="1050" b="1" i="0" u="none" strike="noStrike" kern="100" spc="-5">
                          <a:effectLst/>
                          <a:latin typeface="Times New Roman" panose="02020603050405020304" pitchFamily="18" charset="0"/>
                          <a:ea typeface="Times New Roman" panose="02020603050405020304" pitchFamily="18" charset="0"/>
                          <a:cs typeface="Times New Roman" panose="02020603050405020304" pitchFamily="18" charset="0"/>
                        </a:rPr>
                        <a:t>Observational study</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155448" algn="l" fontAlgn="t">
                        <a:lnSpc>
                          <a:spcPct val="150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The findings demonstrate that the COVID-19 pandemic has hampered access to primary and specialised treatment for people with chronic diseases around the world.</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9329105"/>
                  </a:ext>
                </a:extLst>
              </a:tr>
              <a:tr h="796736">
                <a:tc>
                  <a:txBody>
                    <a:bodyPr/>
                    <a:lstStyle/>
                    <a:p>
                      <a:pPr marL="64008" marR="45720" algn="l" fontAlgn="t">
                        <a:lnSpc>
                          <a:spcPct val="150000"/>
                        </a:lnSpc>
                        <a:spcBef>
                          <a:spcPts val="505"/>
                        </a:spcBef>
                        <a:spcAft>
                          <a:spcPts val="0"/>
                        </a:spcAft>
                      </a:pPr>
                      <a:r>
                        <a:rPr lang="en-US" sz="1050" b="1" i="0" u="none" strike="noStrike" kern="100" spc="-5">
                          <a:effectLst/>
                          <a:latin typeface="Times New Roman" panose="02020603050405020304" pitchFamily="18" charset="0"/>
                          <a:ea typeface="Times New Roman" panose="02020603050405020304" pitchFamily="18" charset="0"/>
                          <a:cs typeface="Times New Roman" panose="02020603050405020304" pitchFamily="18" charset="0"/>
                        </a:rPr>
                        <a:t>Mohanty, S., Venkatarao, E. and Yasobant, S., 2020</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USA</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118872" algn="l" fontAlgn="t">
                        <a:lnSpc>
                          <a:spcPct val="150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The goal is to determine how prepared India is to deal with the rising incidence of non- communicable illnesses and to improve primary care practises for both prevention and treatment.</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210312" algn="l" fontAlgn="t">
                        <a:lnSpc>
                          <a:spcPct val="150000"/>
                        </a:lnSpc>
                        <a:spcBef>
                          <a:spcPts val="505"/>
                        </a:spcBef>
                        <a:spcAft>
                          <a:spcPts val="0"/>
                        </a:spcAft>
                      </a:pPr>
                      <a:r>
                        <a:rPr lang="en-US" sz="1050" b="1" i="0" u="none" strike="noStrike" kern="100" spc="-5">
                          <a:effectLst/>
                          <a:latin typeface="Times New Roman" panose="02020603050405020304" pitchFamily="18" charset="0"/>
                          <a:ea typeface="Times New Roman" panose="02020603050405020304" pitchFamily="18" charset="0"/>
                          <a:cs typeface="Times New Roman" panose="02020603050405020304" pitchFamily="18" charset="0"/>
                        </a:rPr>
                        <a:t>Descriptive study</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155448" algn="l" fontAlgn="t">
                        <a:lnSpc>
                          <a:spcPct val="150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The findings underscore the difficulties India's healthcare system faces in treating non- communicable diseases, such as a lack of medical personnel and excessive out-of- pocket expenses.</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4791167"/>
                  </a:ext>
                </a:extLst>
              </a:tr>
              <a:tr h="546092">
                <a:tc>
                  <a:txBody>
                    <a:bodyPr/>
                    <a:lstStyle/>
                    <a:p>
                      <a:pPr marL="64008" marR="45720" algn="l" fontAlgn="t">
                        <a:lnSpc>
                          <a:spcPct val="150000"/>
                        </a:lnSpc>
                        <a:spcBef>
                          <a:spcPts val="505"/>
                        </a:spcBef>
                        <a:spcAft>
                          <a:spcPts val="0"/>
                        </a:spcAft>
                      </a:pPr>
                      <a:r>
                        <a:rPr lang="en-US" sz="1050" b="1" i="0" u="none" strike="noStrike" kern="100" spc="-5">
                          <a:effectLst/>
                          <a:latin typeface="Times New Roman" panose="02020603050405020304" pitchFamily="18" charset="0"/>
                          <a:ea typeface="Times New Roman" panose="02020603050405020304" pitchFamily="18" charset="0"/>
                          <a:cs typeface="Times New Roman" panose="02020603050405020304" pitchFamily="18" charset="0"/>
                        </a:rPr>
                        <a:t>Yang, M.C., 2021</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505"/>
                        </a:spcBef>
                        <a:spcAft>
                          <a:spcPts val="0"/>
                        </a:spcAft>
                      </a:pPr>
                      <a:r>
                        <a:rPr lang="en-US" sz="1050" b="1" i="0" u="none" strike="noStrike" kern="100">
                          <a:effectLst/>
                          <a:latin typeface="Times New Roman" panose="02020603050405020304" pitchFamily="18" charset="0"/>
                          <a:cs typeface="Times New Roman" panose="02020603050405020304" pitchFamily="18" charset="0"/>
                        </a:rPr>
                        <a:t>India</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118872" algn="l" fontAlgn="t">
                        <a:lnSpc>
                          <a:spcPct val="150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The goal is to draw attention to the inequities in chronic care</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210312" algn="l" fontAlgn="t">
                        <a:lnSpc>
                          <a:spcPct val="150000"/>
                        </a:lnSpc>
                        <a:spcBef>
                          <a:spcPts val="505"/>
                        </a:spcBef>
                        <a:spcAft>
                          <a:spcPts val="0"/>
                        </a:spcAft>
                      </a:pPr>
                      <a:r>
                        <a:rPr lang="en-US" sz="1050" b="1" i="0" u="none" strike="noStrike" kern="100" spc="-5">
                          <a:effectLst/>
                          <a:latin typeface="Times New Roman" panose="02020603050405020304" pitchFamily="18" charset="0"/>
                          <a:ea typeface="Times New Roman" panose="02020603050405020304" pitchFamily="18" charset="0"/>
                          <a:cs typeface="Times New Roman" panose="02020603050405020304" pitchFamily="18" charset="0"/>
                        </a:rPr>
                        <a:t>Observational study</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155448" algn="l" fontAlgn="t">
                        <a:lnSpc>
                          <a:spcPct val="150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The findings highlight the need for better instruction in chronic care</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5364679"/>
                  </a:ext>
                </a:extLst>
              </a:tr>
              <a:tr h="546092">
                <a:tc>
                  <a:txBody>
                    <a:bodyPr/>
                    <a:lstStyle/>
                    <a:p>
                      <a:pPr marL="64008" marR="45720" algn="l" fontAlgn="t">
                        <a:lnSpc>
                          <a:spcPct val="150000"/>
                        </a:lnSpc>
                        <a:spcBef>
                          <a:spcPts val="505"/>
                        </a:spcBef>
                        <a:spcAft>
                          <a:spcPts val="0"/>
                        </a:spcAft>
                      </a:pPr>
                      <a:r>
                        <a:rPr lang="en-US" sz="1050" b="1" i="0" u="none" strike="noStrike" kern="100" spc="-5">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118872" algn="l" fontAlgn="t">
                        <a:lnSpc>
                          <a:spcPct val="150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management education and to deal with the problems caused by numerous chronic diseases in healthcare systems.</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210312" algn="l" fontAlgn="t">
                        <a:lnSpc>
                          <a:spcPct val="150000"/>
                        </a:lnSpc>
                        <a:spcBef>
                          <a:spcPts val="505"/>
                        </a:spcBef>
                        <a:spcAft>
                          <a:spcPts val="0"/>
                        </a:spcAft>
                      </a:pPr>
                      <a:r>
                        <a:rPr lang="en-US" sz="1050" b="1" i="0" u="none" strike="noStrike" kern="100" spc="-5">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155448" algn="l" fontAlgn="t">
                        <a:lnSpc>
                          <a:spcPct val="150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management and for healthcare systems around the world to deal with the problems presented by a variety of chronic diseases.</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8615851"/>
                  </a:ext>
                </a:extLst>
              </a:tr>
              <a:tr h="796736">
                <a:tc>
                  <a:txBody>
                    <a:bodyPr/>
                    <a:lstStyle/>
                    <a:p>
                      <a:pPr marL="64008" marR="45720" algn="l" fontAlgn="t">
                        <a:lnSpc>
                          <a:spcPct val="150000"/>
                        </a:lnSpc>
                        <a:spcBef>
                          <a:spcPts val="505"/>
                        </a:spcBef>
                        <a:spcAft>
                          <a:spcPts val="0"/>
                        </a:spcAft>
                      </a:pPr>
                      <a:r>
                        <a:rPr lang="en-US" sz="1050" b="1" i="0" u="none" strike="noStrike" kern="100" spc="-5">
                          <a:effectLst/>
                          <a:latin typeface="Times New Roman" panose="02020603050405020304" pitchFamily="18" charset="0"/>
                          <a:ea typeface="Times New Roman" panose="02020603050405020304" pitchFamily="18" charset="0"/>
                          <a:cs typeface="Times New Roman" panose="02020603050405020304" pitchFamily="18" charset="0"/>
                        </a:rPr>
                        <a:t>Hazazi, A. and Wilson, A., 2022.</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505"/>
                        </a:spcBef>
                        <a:spcAft>
                          <a:spcPts val="0"/>
                        </a:spcAft>
                      </a:pPr>
                      <a:r>
                        <a:rPr lang="en-US" sz="1050" b="1" i="0" u="none" strike="noStrike" kern="100">
                          <a:effectLst/>
                          <a:latin typeface="Times New Roman" panose="02020603050405020304" pitchFamily="18" charset="0"/>
                          <a:cs typeface="Times New Roman" panose="02020603050405020304" pitchFamily="18" charset="0"/>
                        </a:rPr>
                        <a:t>India</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118872" algn="l" fontAlgn="t">
                        <a:lnSpc>
                          <a:spcPct val="150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By putting the Chronic Care Model (CCM) into practice, the goal is to raise the bar for medical care for chronic illnesses.</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210312" algn="l" fontAlgn="t">
                        <a:lnSpc>
                          <a:spcPct val="150000"/>
                        </a:lnSpc>
                        <a:spcBef>
                          <a:spcPts val="505"/>
                        </a:spcBef>
                        <a:spcAft>
                          <a:spcPts val="0"/>
                        </a:spcAft>
                      </a:pPr>
                      <a:r>
                        <a:rPr lang="en-US" sz="1050" b="1" i="0" u="none" strike="noStrike" kern="100" spc="-5">
                          <a:effectLst/>
                          <a:latin typeface="Times New Roman" panose="02020603050405020304" pitchFamily="18" charset="0"/>
                          <a:ea typeface="Times New Roman" panose="02020603050405020304" pitchFamily="18" charset="0"/>
                          <a:cs typeface="Times New Roman" panose="02020603050405020304" pitchFamily="18" charset="0"/>
                        </a:rPr>
                        <a:t>Descriptive study</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155448" algn="l" fontAlgn="t">
                        <a:lnSpc>
                          <a:spcPct val="150000"/>
                        </a:lnSpc>
                        <a:spcBef>
                          <a:spcPts val="505"/>
                        </a:spcBef>
                        <a:spcAft>
                          <a:spcPts val="0"/>
                        </a:spcAft>
                      </a:pPr>
                      <a:r>
                        <a:rPr lang="en-US" sz="1050" b="1" i="0" u="none" strike="noStrike" kern="100" dirty="0">
                          <a:effectLst/>
                          <a:latin typeface="Times New Roman" panose="02020603050405020304" pitchFamily="18" charset="0"/>
                          <a:ea typeface="Times New Roman" panose="02020603050405020304" pitchFamily="18" charset="0"/>
                          <a:cs typeface="Times New Roman" panose="02020603050405020304" pitchFamily="18" charset="0"/>
                        </a:rPr>
                        <a:t>The outcomes show the necessity for the Chronic Care Model to be implemented in order to enhance medical care for chronic diseases globally.</a:t>
                      </a:r>
                      <a:endParaRPr lang="en-US" sz="1050" b="1" i="0" u="none" strike="noStrike" dirty="0">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8460899"/>
                  </a:ext>
                </a:extLst>
              </a:tr>
              <a:tr h="796736">
                <a:tc>
                  <a:txBody>
                    <a:bodyPr/>
                    <a:lstStyle/>
                    <a:p>
                      <a:pPr marL="64008" marR="45720" algn="l" fontAlgn="t">
                        <a:lnSpc>
                          <a:spcPct val="150000"/>
                        </a:lnSpc>
                        <a:spcBef>
                          <a:spcPts val="505"/>
                        </a:spcBef>
                        <a:spcAft>
                          <a:spcPts val="0"/>
                        </a:spcAft>
                      </a:pPr>
                      <a:r>
                        <a:rPr lang="en-US" sz="1050" b="1" i="0" u="none" strike="noStrike" kern="100" spc="-5">
                          <a:effectLst/>
                          <a:latin typeface="Times New Roman" panose="02020603050405020304" pitchFamily="18" charset="0"/>
                          <a:ea typeface="Times New Roman" panose="02020603050405020304" pitchFamily="18" charset="0"/>
                          <a:cs typeface="Times New Roman" panose="02020603050405020304" pitchFamily="18" charset="0"/>
                        </a:rPr>
                        <a:t>Ayanlade, O.S., Oyebisi, T.O. and Kolawole, B.A., 2019</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505"/>
                        </a:spcBef>
                        <a:spcAft>
                          <a:spcPts val="0"/>
                        </a:spcAft>
                      </a:pPr>
                      <a:r>
                        <a:rPr lang="en-US" sz="1050" b="1" i="0" u="none" strike="noStrike" kern="100">
                          <a:effectLst/>
                          <a:latin typeface="Times New Roman" panose="02020603050405020304" pitchFamily="18" charset="0"/>
                          <a:cs typeface="Times New Roman" panose="02020603050405020304" pitchFamily="18" charset="0"/>
                        </a:rPr>
                        <a:t>USA</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118872" algn="l" fontAlgn="t">
                        <a:lnSpc>
                          <a:spcPct val="150000"/>
                        </a:lnSpc>
                        <a:spcBef>
                          <a:spcPts val="505"/>
                        </a:spcBef>
                        <a:spcAft>
                          <a:spcPts val="0"/>
                        </a:spcAft>
                      </a:pPr>
                      <a:r>
                        <a:rPr lang="en-US" sz="1050" b="1" i="0" u="none" strike="noStrike" kern="100">
                          <a:effectLst/>
                          <a:latin typeface="Times New Roman" panose="02020603050405020304" pitchFamily="18" charset="0"/>
                          <a:ea typeface="Times New Roman" panose="02020603050405020304" pitchFamily="18" charset="0"/>
                          <a:cs typeface="Times New Roman" panose="02020603050405020304" pitchFamily="18" charset="0"/>
                        </a:rPr>
                        <a:t>The purpose of this study was to evaluate the influence of chronic care management programs on patient outcomes and provide guidance for the creation of healthcare policies and programs.</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210312" algn="l" fontAlgn="t">
                        <a:lnSpc>
                          <a:spcPct val="150000"/>
                        </a:lnSpc>
                        <a:spcBef>
                          <a:spcPts val="505"/>
                        </a:spcBef>
                        <a:spcAft>
                          <a:spcPts val="0"/>
                        </a:spcAft>
                      </a:pPr>
                      <a:r>
                        <a:rPr lang="en-US" sz="1050" b="1" i="0" u="none" strike="noStrike" kern="100" spc="-5">
                          <a:effectLst/>
                          <a:latin typeface="Times New Roman" panose="02020603050405020304" pitchFamily="18" charset="0"/>
                          <a:ea typeface="Times New Roman" panose="02020603050405020304" pitchFamily="18" charset="0"/>
                          <a:cs typeface="Times New Roman" panose="02020603050405020304" pitchFamily="18" charset="0"/>
                        </a:rPr>
                        <a:t>Observational study</a:t>
                      </a:r>
                      <a:endParaRPr lang="en-US" sz="1050" b="1" i="0" u="none" strike="noStrike">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marR="155448" algn="l" fontAlgn="t">
                        <a:lnSpc>
                          <a:spcPct val="150000"/>
                        </a:lnSpc>
                        <a:spcBef>
                          <a:spcPts val="505"/>
                        </a:spcBef>
                        <a:spcAft>
                          <a:spcPts val="0"/>
                        </a:spcAft>
                      </a:pPr>
                      <a:r>
                        <a:rPr lang="en-US" sz="1050" b="1" i="0" u="none" strike="noStrike" kern="100" dirty="0" err="1">
                          <a:effectLst/>
                          <a:latin typeface="Times New Roman" panose="02020603050405020304" pitchFamily="18" charset="0"/>
                          <a:ea typeface="Times New Roman" panose="02020603050405020304" pitchFamily="18" charset="0"/>
                          <a:cs typeface="Times New Roman" panose="02020603050405020304" pitchFamily="18" charset="0"/>
                        </a:rPr>
                        <a:t>Programmes</a:t>
                      </a:r>
                      <a:r>
                        <a:rPr lang="en-US" sz="1050" b="1" i="0" u="none" strike="noStrike" kern="100" dirty="0">
                          <a:effectLst/>
                          <a:latin typeface="Times New Roman" panose="02020603050405020304" pitchFamily="18" charset="0"/>
                          <a:ea typeface="Times New Roman" panose="02020603050405020304" pitchFamily="18" charset="0"/>
                          <a:cs typeface="Times New Roman" panose="02020603050405020304" pitchFamily="18" charset="0"/>
                        </a:rPr>
                        <a:t> for chronic care management with interdisciplinary teams and in-person interactions can lower readmission rates and enhance patient outcomes.</a:t>
                      </a:r>
                      <a:endParaRPr lang="en-US" sz="1050" b="1" i="0" u="none" strike="noStrike" dirty="0">
                        <a:effectLst/>
                        <a:latin typeface="Times New Roman" panose="02020603050405020304" pitchFamily="18" charset="0"/>
                        <a:cs typeface="Times New Roman" panose="02020603050405020304" pitchFamily="18" charset="0"/>
                      </a:endParaRPr>
                    </a:p>
                  </a:txBody>
                  <a:tcPr marL="3608" marR="3608" marT="360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8299256"/>
                  </a:ext>
                </a:extLst>
              </a:tr>
            </a:tbl>
          </a:graphicData>
        </a:graphic>
      </p:graphicFrame>
      <p:sp>
        <p:nvSpPr>
          <p:cNvPr id="2" name="TextBox 1">
            <a:extLst>
              <a:ext uri="{FF2B5EF4-FFF2-40B4-BE49-F238E27FC236}">
                <a16:creationId xmlns:a16="http://schemas.microsoft.com/office/drawing/2014/main" id="{88528B98-6AE6-4AFB-CA8D-24420023AC53}"/>
              </a:ext>
            </a:extLst>
          </p:cNvPr>
          <p:cNvSpPr txBox="1"/>
          <p:nvPr/>
        </p:nvSpPr>
        <p:spPr>
          <a:xfrm>
            <a:off x="4686783" y="16782"/>
            <a:ext cx="3923817" cy="707886"/>
          </a:xfrm>
          <a:prstGeom prst="rect">
            <a:avLst/>
          </a:prstGeom>
          <a:noFill/>
        </p:spPr>
        <p:txBody>
          <a:bodyPr wrap="square" rtlCol="0">
            <a:spAutoFit/>
          </a:bodyPr>
          <a:lstStyle/>
          <a:p>
            <a:r>
              <a:rPr lang="en-IN" sz="4000" b="1" dirty="0">
                <a:latin typeface="Times New Roman" panose="02020603050405020304" pitchFamily="18" charset="0"/>
                <a:cs typeface="Times New Roman" panose="02020603050405020304" pitchFamily="18" charset="0"/>
              </a:rPr>
              <a:t>Results</a:t>
            </a:r>
          </a:p>
        </p:txBody>
      </p:sp>
    </p:spTree>
    <p:extLst>
      <p:ext uri="{BB962C8B-B14F-4D97-AF65-F5344CB8AC3E}">
        <p14:creationId xmlns:p14="http://schemas.microsoft.com/office/powerpoint/2010/main" val="13526760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1203</TotalTime>
  <Words>2999</Words>
  <Application>Microsoft Office PowerPoint</Application>
  <PresentationFormat>Widescreen</PresentationFormat>
  <Paragraphs>227</Paragraphs>
  <Slides>26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Times New Roman</vt:lpstr>
      <vt:lpstr>Wingdings</vt:lpstr>
      <vt:lpstr>Office Theme</vt:lpstr>
      <vt:lpstr>  Topic – Implementation  of Chronic Care Management in the healthcare system of India:  A Narrative Review Doctor Alliance </vt:lpstr>
      <vt:lpstr>Mentor Approval</vt:lpstr>
      <vt:lpstr>Introduction </vt:lpstr>
      <vt:lpstr>Introduction </vt:lpstr>
      <vt:lpstr>Objectives of the Study</vt:lpstr>
      <vt:lpstr>Research Question </vt:lpstr>
      <vt:lpstr>Methodology </vt:lpstr>
      <vt:lpstr>PowerPoint Presentation</vt:lpstr>
      <vt:lpstr>PowerPoint Presentation</vt:lpstr>
      <vt:lpstr>Results </vt:lpstr>
      <vt:lpstr>PowerPoint Presentation</vt:lpstr>
      <vt:lpstr>Results</vt:lpstr>
      <vt:lpstr>Discussion </vt:lpstr>
      <vt:lpstr>Discussion </vt:lpstr>
      <vt:lpstr>Discussion </vt:lpstr>
      <vt:lpstr>Conclusion</vt:lpstr>
      <vt:lpstr>PowerPoint Presentation</vt:lpstr>
      <vt:lpstr>Conclusion </vt:lpstr>
      <vt:lpstr>Conclusion </vt:lpstr>
      <vt:lpstr>Conclusion </vt:lpstr>
      <vt:lpstr>REFERENCES</vt:lpstr>
      <vt:lpstr>PowerPoint Presentation</vt:lpstr>
      <vt:lpstr>REFERENCES</vt:lpstr>
      <vt:lpstr>Thank You</vt:lpstr>
      <vt:lpstr>Pictorial Journey (1/2)</vt:lpstr>
      <vt:lpstr>Pictorial Journey (2/2)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shubhi gupta</cp:lastModifiedBy>
  <cp:revision>12</cp:revision>
  <dcterms:created xsi:type="dcterms:W3CDTF">2022-05-20T15:11:38Z</dcterms:created>
  <dcterms:modified xsi:type="dcterms:W3CDTF">2023-06-19T09:57:56Z</dcterms:modified>
</cp:coreProperties>
</file>