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5" r:id="rId3"/>
    <p:sldId id="257" r:id="rId4"/>
    <p:sldId id="261" r:id="rId5"/>
    <p:sldId id="266" r:id="rId6"/>
    <p:sldId id="258" r:id="rId7"/>
    <p:sldId id="267" r:id="rId8"/>
    <p:sldId id="268" r:id="rId9"/>
    <p:sldId id="259" r:id="rId10"/>
    <p:sldId id="260" r:id="rId11"/>
    <p:sldId id="273" r:id="rId12"/>
    <p:sldId id="269" r:id="rId13"/>
    <p:sldId id="276" r:id="rId14"/>
    <p:sldId id="277" r:id="rId15"/>
    <p:sldId id="278" r:id="rId16"/>
    <p:sldId id="279" r:id="rId17"/>
    <p:sldId id="280" r:id="rId18"/>
    <p:sldId id="281" r:id="rId19"/>
    <p:sldId id="282" r:id="rId20"/>
    <p:sldId id="283" r:id="rId21"/>
    <p:sldId id="284" r:id="rId22"/>
    <p:sldId id="285" r:id="rId23"/>
    <p:sldId id="286" r:id="rId24"/>
    <p:sldId id="262" r:id="rId25"/>
    <p:sldId id="263" r:id="rId26"/>
    <p:sldId id="264" r:id="rId27"/>
    <p:sldId id="274" r:id="rId28"/>
    <p:sldId id="265"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71" d="100"/>
          <a:sy n="71" d="100"/>
        </p:scale>
        <p:origin x="68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 hema Khanna" userId="2abdd786ff6c2ea3" providerId="LiveId" clId="{7248440B-F8C7-4450-A457-81CD87733887}"/>
    <pc:docChg chg="undo custSel addSld delSld modSld sldOrd">
      <pc:chgData name="Dr. hema Khanna" userId="2abdd786ff6c2ea3" providerId="LiveId" clId="{7248440B-F8C7-4450-A457-81CD87733887}" dt="2023-05-26T07:07:42.924" v="602" actId="2696"/>
      <pc:docMkLst>
        <pc:docMk/>
      </pc:docMkLst>
      <pc:sldChg chg="modSp mod">
        <pc:chgData name="Dr. hema Khanna" userId="2abdd786ff6c2ea3" providerId="LiveId" clId="{7248440B-F8C7-4450-A457-81CD87733887}" dt="2023-05-26T06:33:44.443" v="181" actId="20577"/>
        <pc:sldMkLst>
          <pc:docMk/>
          <pc:sldMk cId="3081286397" sldId="256"/>
        </pc:sldMkLst>
        <pc:spChg chg="mod">
          <ac:chgData name="Dr. hema Khanna" userId="2abdd786ff6c2ea3" providerId="LiveId" clId="{7248440B-F8C7-4450-A457-81CD87733887}" dt="2023-05-26T06:33:44.443" v="181" actId="20577"/>
          <ac:spMkLst>
            <pc:docMk/>
            <pc:sldMk cId="3081286397" sldId="256"/>
            <ac:spMk id="3" creationId="{498FADD7-A112-9176-5091-78485F1BA4CF}"/>
          </ac:spMkLst>
        </pc:spChg>
      </pc:sldChg>
      <pc:sldChg chg="modSp mod">
        <pc:chgData name="Dr. hema Khanna" userId="2abdd786ff6c2ea3" providerId="LiveId" clId="{7248440B-F8C7-4450-A457-81CD87733887}" dt="2023-05-26T06:50:15.372" v="462" actId="20577"/>
        <pc:sldMkLst>
          <pc:docMk/>
          <pc:sldMk cId="2992124633" sldId="260"/>
        </pc:sldMkLst>
        <pc:spChg chg="mod">
          <ac:chgData name="Dr. hema Khanna" userId="2abdd786ff6c2ea3" providerId="LiveId" clId="{7248440B-F8C7-4450-A457-81CD87733887}" dt="2023-05-26T06:50:15.372" v="462" actId="20577"/>
          <ac:spMkLst>
            <pc:docMk/>
            <pc:sldMk cId="2992124633" sldId="260"/>
            <ac:spMk id="3" creationId="{B29A560C-CE8B-A21D-7DAC-647BD0CAFCC4}"/>
          </ac:spMkLst>
        </pc:spChg>
      </pc:sldChg>
      <pc:sldChg chg="modSp mod">
        <pc:chgData name="Dr. hema Khanna" userId="2abdd786ff6c2ea3" providerId="LiveId" clId="{7248440B-F8C7-4450-A457-81CD87733887}" dt="2023-05-25T16:40:06.534" v="7" actId="207"/>
        <pc:sldMkLst>
          <pc:docMk/>
          <pc:sldMk cId="3333303326" sldId="261"/>
        </pc:sldMkLst>
        <pc:spChg chg="mod">
          <ac:chgData name="Dr. hema Khanna" userId="2abdd786ff6c2ea3" providerId="LiveId" clId="{7248440B-F8C7-4450-A457-81CD87733887}" dt="2023-05-25T16:40:06.534" v="7" actId="207"/>
          <ac:spMkLst>
            <pc:docMk/>
            <pc:sldMk cId="3333303326" sldId="261"/>
            <ac:spMk id="3" creationId="{61BA1CC5-72FE-7CBA-A7A1-7ACD44235F3C}"/>
          </ac:spMkLst>
        </pc:spChg>
      </pc:sldChg>
      <pc:sldChg chg="ord">
        <pc:chgData name="Dr. hema Khanna" userId="2abdd786ff6c2ea3" providerId="LiveId" clId="{7248440B-F8C7-4450-A457-81CD87733887}" dt="2023-05-26T07:03:44.717" v="601"/>
        <pc:sldMkLst>
          <pc:docMk/>
          <pc:sldMk cId="1143800734" sldId="262"/>
        </pc:sldMkLst>
      </pc:sldChg>
      <pc:sldChg chg="modSp mod">
        <pc:chgData name="Dr. hema Khanna" userId="2abdd786ff6c2ea3" providerId="LiveId" clId="{7248440B-F8C7-4450-A457-81CD87733887}" dt="2023-05-26T05:10:46.826" v="173"/>
        <pc:sldMkLst>
          <pc:docMk/>
          <pc:sldMk cId="2547540936" sldId="263"/>
        </pc:sldMkLst>
        <pc:spChg chg="mod">
          <ac:chgData name="Dr. hema Khanna" userId="2abdd786ff6c2ea3" providerId="LiveId" clId="{7248440B-F8C7-4450-A457-81CD87733887}" dt="2023-05-26T05:10:46.826" v="173"/>
          <ac:spMkLst>
            <pc:docMk/>
            <pc:sldMk cId="2547540936" sldId="263"/>
            <ac:spMk id="3" creationId="{EF2F89AE-8CE0-7FD7-5CDB-D70EAB9D81E4}"/>
          </ac:spMkLst>
        </pc:spChg>
      </pc:sldChg>
      <pc:sldChg chg="modSp new add del mod ord">
        <pc:chgData name="Dr. hema Khanna" userId="2abdd786ff6c2ea3" providerId="LiveId" clId="{7248440B-F8C7-4450-A457-81CD87733887}" dt="2023-05-26T07:07:42.924" v="602" actId="2696"/>
        <pc:sldMkLst>
          <pc:docMk/>
          <pc:sldMk cId="2917868905" sldId="266"/>
        </pc:sldMkLst>
        <pc:spChg chg="mod">
          <ac:chgData name="Dr. hema Khanna" userId="2abdd786ff6c2ea3" providerId="LiveId" clId="{7248440B-F8C7-4450-A457-81CD87733887}" dt="2023-05-26T06:52:43.635" v="483" actId="20577"/>
          <ac:spMkLst>
            <pc:docMk/>
            <pc:sldMk cId="2917868905" sldId="266"/>
            <ac:spMk id="2" creationId="{55E0A750-7F25-A6A3-B7D5-FFCF56FAFB17}"/>
          </ac:spMkLst>
        </pc:spChg>
        <pc:spChg chg="mod">
          <ac:chgData name="Dr. hema Khanna" userId="2abdd786ff6c2ea3" providerId="LiveId" clId="{7248440B-F8C7-4450-A457-81CD87733887}" dt="2023-05-26T07:01:10.912" v="597" actId="20577"/>
          <ac:spMkLst>
            <pc:docMk/>
            <pc:sldMk cId="2917868905" sldId="266"/>
            <ac:spMk id="3" creationId="{BE059536-6F44-B0D2-EF69-F7FDE142E711}"/>
          </ac:spMkLst>
        </pc:spChg>
      </pc:sldChg>
      <pc:sldChg chg="modSp new del mod">
        <pc:chgData name="Dr. hema Khanna" userId="2abdd786ff6c2ea3" providerId="LiveId" clId="{7248440B-F8C7-4450-A457-81CD87733887}" dt="2023-05-26T06:43:42.571" v="403" actId="2696"/>
        <pc:sldMkLst>
          <pc:docMk/>
          <pc:sldMk cId="3088821446" sldId="266"/>
        </pc:sldMkLst>
        <pc:spChg chg="mod">
          <ac:chgData name="Dr. hema Khanna" userId="2abdd786ff6c2ea3" providerId="LiveId" clId="{7248440B-F8C7-4450-A457-81CD87733887}" dt="2023-05-26T06:36:22.450" v="200" actId="20577"/>
          <ac:spMkLst>
            <pc:docMk/>
            <pc:sldMk cId="3088821446" sldId="266"/>
            <ac:spMk id="2" creationId="{390B93E4-7301-FE61-21D9-DF73EE036427}"/>
          </ac:spMkLst>
        </pc:spChg>
        <pc:spChg chg="mod">
          <ac:chgData name="Dr. hema Khanna" userId="2abdd786ff6c2ea3" providerId="LiveId" clId="{7248440B-F8C7-4450-A457-81CD87733887}" dt="2023-05-26T06:37:57.217" v="402" actId="20577"/>
          <ac:spMkLst>
            <pc:docMk/>
            <pc:sldMk cId="3088821446" sldId="266"/>
            <ac:spMk id="3" creationId="{530FA5AF-CEE0-F8C0-6575-D912D404C284}"/>
          </ac:spMkLst>
        </pc:spChg>
      </pc:sldChg>
    </pc:docChg>
  </pc:docChgLst>
  <pc:docChgLst>
    <pc:chgData name="Dr. hema Khanna" userId="2abdd786ff6c2ea3" providerId="LiveId" clId="{ED086477-EA47-4A25-8F8B-7B4465F48753}"/>
    <pc:docChg chg="undo custSel addSld delSld modSld">
      <pc:chgData name="Dr. hema Khanna" userId="2abdd786ff6c2ea3" providerId="LiveId" clId="{ED086477-EA47-4A25-8F8B-7B4465F48753}" dt="2023-06-28T07:26:36.474" v="3675" actId="1076"/>
      <pc:docMkLst>
        <pc:docMk/>
      </pc:docMkLst>
      <pc:sldChg chg="modSp mod">
        <pc:chgData name="Dr. hema Khanna" userId="2abdd786ff6c2ea3" providerId="LiveId" clId="{ED086477-EA47-4A25-8F8B-7B4465F48753}" dt="2023-06-28T07:18:35.777" v="3672" actId="20577"/>
        <pc:sldMkLst>
          <pc:docMk/>
          <pc:sldMk cId="3081286397" sldId="256"/>
        </pc:sldMkLst>
        <pc:spChg chg="mod">
          <ac:chgData name="Dr. hema Khanna" userId="2abdd786ff6c2ea3" providerId="LiveId" clId="{ED086477-EA47-4A25-8F8B-7B4465F48753}" dt="2023-06-28T07:18:35.777" v="3672" actId="20577"/>
          <ac:spMkLst>
            <pc:docMk/>
            <pc:sldMk cId="3081286397" sldId="256"/>
            <ac:spMk id="3" creationId="{498FADD7-A112-9176-5091-78485F1BA4CF}"/>
          </ac:spMkLst>
        </pc:spChg>
      </pc:sldChg>
      <pc:sldChg chg="modSp mod">
        <pc:chgData name="Dr. hema Khanna" userId="2abdd786ff6c2ea3" providerId="LiveId" clId="{ED086477-EA47-4A25-8F8B-7B4465F48753}" dt="2023-06-13T16:28:01.017" v="1030" actId="20577"/>
        <pc:sldMkLst>
          <pc:docMk/>
          <pc:sldMk cId="123933850" sldId="257"/>
        </pc:sldMkLst>
        <pc:spChg chg="mod">
          <ac:chgData name="Dr. hema Khanna" userId="2abdd786ff6c2ea3" providerId="LiveId" clId="{ED086477-EA47-4A25-8F8B-7B4465F48753}" dt="2023-06-13T16:28:01.017" v="1030" actId="20577"/>
          <ac:spMkLst>
            <pc:docMk/>
            <pc:sldMk cId="123933850" sldId="257"/>
            <ac:spMk id="3" creationId="{3D93DBAA-4AEE-9DE8-C2D3-FFDC0755EB42}"/>
          </ac:spMkLst>
        </pc:spChg>
      </pc:sldChg>
      <pc:sldChg chg="modSp mod">
        <pc:chgData name="Dr. hema Khanna" userId="2abdd786ff6c2ea3" providerId="LiveId" clId="{ED086477-EA47-4A25-8F8B-7B4465F48753}" dt="2023-06-28T07:06:50.353" v="3635"/>
        <pc:sldMkLst>
          <pc:docMk/>
          <pc:sldMk cId="541130670" sldId="258"/>
        </pc:sldMkLst>
        <pc:spChg chg="mod">
          <ac:chgData name="Dr. hema Khanna" userId="2abdd786ff6c2ea3" providerId="LiveId" clId="{ED086477-EA47-4A25-8F8B-7B4465F48753}" dt="2023-06-28T07:06:50.353" v="3635"/>
          <ac:spMkLst>
            <pc:docMk/>
            <pc:sldMk cId="541130670" sldId="258"/>
            <ac:spMk id="3" creationId="{D58E6FAF-8C69-3E43-3A26-71B78FEE3198}"/>
          </ac:spMkLst>
        </pc:spChg>
      </pc:sldChg>
      <pc:sldChg chg="modSp mod">
        <pc:chgData name="Dr. hema Khanna" userId="2abdd786ff6c2ea3" providerId="LiveId" clId="{ED086477-EA47-4A25-8F8B-7B4465F48753}" dt="2023-06-18T11:23:54.141" v="2067" actId="27636"/>
        <pc:sldMkLst>
          <pc:docMk/>
          <pc:sldMk cId="778088113" sldId="259"/>
        </pc:sldMkLst>
        <pc:spChg chg="mod">
          <ac:chgData name="Dr. hema Khanna" userId="2abdd786ff6c2ea3" providerId="LiveId" clId="{ED086477-EA47-4A25-8F8B-7B4465F48753}" dt="2023-06-18T11:23:54.141" v="2067" actId="27636"/>
          <ac:spMkLst>
            <pc:docMk/>
            <pc:sldMk cId="778088113" sldId="259"/>
            <ac:spMk id="3" creationId="{D6BC0D02-AA28-3CBD-450E-42CDE4AE30C3}"/>
          </ac:spMkLst>
        </pc:spChg>
      </pc:sldChg>
      <pc:sldChg chg="modSp mod">
        <pc:chgData name="Dr. hema Khanna" userId="2abdd786ff6c2ea3" providerId="LiveId" clId="{ED086477-EA47-4A25-8F8B-7B4465F48753}" dt="2023-06-28T06:27:40.619" v="2871" actId="20577"/>
        <pc:sldMkLst>
          <pc:docMk/>
          <pc:sldMk cId="2992124633" sldId="260"/>
        </pc:sldMkLst>
        <pc:spChg chg="mod">
          <ac:chgData name="Dr. hema Khanna" userId="2abdd786ff6c2ea3" providerId="LiveId" clId="{ED086477-EA47-4A25-8F8B-7B4465F48753}" dt="2023-06-28T06:27:40.619" v="2871" actId="20577"/>
          <ac:spMkLst>
            <pc:docMk/>
            <pc:sldMk cId="2992124633" sldId="260"/>
            <ac:spMk id="3" creationId="{B29A560C-CE8B-A21D-7DAC-647BD0CAFCC4}"/>
          </ac:spMkLst>
        </pc:spChg>
      </pc:sldChg>
      <pc:sldChg chg="modSp mod">
        <pc:chgData name="Dr. hema Khanna" userId="2abdd786ff6c2ea3" providerId="LiveId" clId="{ED086477-EA47-4A25-8F8B-7B4465F48753}" dt="2023-06-13T15:03:33.219" v="33" actId="1076"/>
        <pc:sldMkLst>
          <pc:docMk/>
          <pc:sldMk cId="3333303326" sldId="261"/>
        </pc:sldMkLst>
        <pc:spChg chg="mod">
          <ac:chgData name="Dr. hema Khanna" userId="2abdd786ff6c2ea3" providerId="LiveId" clId="{ED086477-EA47-4A25-8F8B-7B4465F48753}" dt="2023-06-13T15:03:06.448" v="31" actId="2711"/>
          <ac:spMkLst>
            <pc:docMk/>
            <pc:sldMk cId="3333303326" sldId="261"/>
            <ac:spMk id="3" creationId="{61BA1CC5-72FE-7CBA-A7A1-7ACD44235F3C}"/>
          </ac:spMkLst>
        </pc:spChg>
        <pc:picChg chg="mod">
          <ac:chgData name="Dr. hema Khanna" userId="2abdd786ff6c2ea3" providerId="LiveId" clId="{ED086477-EA47-4A25-8F8B-7B4465F48753}" dt="2023-06-13T15:03:33.219" v="33" actId="1076"/>
          <ac:picMkLst>
            <pc:docMk/>
            <pc:sldMk cId="3333303326" sldId="261"/>
            <ac:picMk id="1028" creationId="{0A425D7C-4DDE-4A70-5FC3-03E2BB28863E}"/>
          </ac:picMkLst>
        </pc:picChg>
      </pc:sldChg>
      <pc:sldChg chg="modSp mod">
        <pc:chgData name="Dr. hema Khanna" userId="2abdd786ff6c2ea3" providerId="LiveId" clId="{ED086477-EA47-4A25-8F8B-7B4465F48753}" dt="2023-06-18T11:53:08.466" v="2838" actId="20577"/>
        <pc:sldMkLst>
          <pc:docMk/>
          <pc:sldMk cId="1143800734" sldId="262"/>
        </pc:sldMkLst>
        <pc:spChg chg="mod">
          <ac:chgData name="Dr. hema Khanna" userId="2abdd786ff6c2ea3" providerId="LiveId" clId="{ED086477-EA47-4A25-8F8B-7B4465F48753}" dt="2023-06-13T15:35:43.238" v="122" actId="20577"/>
          <ac:spMkLst>
            <pc:docMk/>
            <pc:sldMk cId="1143800734" sldId="262"/>
            <ac:spMk id="2" creationId="{8A660478-AEC9-AEA9-D6D4-60DEB6D381FD}"/>
          </ac:spMkLst>
        </pc:spChg>
        <pc:spChg chg="mod">
          <ac:chgData name="Dr. hema Khanna" userId="2abdd786ff6c2ea3" providerId="LiveId" clId="{ED086477-EA47-4A25-8F8B-7B4465F48753}" dt="2023-06-18T11:53:08.466" v="2838" actId="20577"/>
          <ac:spMkLst>
            <pc:docMk/>
            <pc:sldMk cId="1143800734" sldId="262"/>
            <ac:spMk id="3" creationId="{A6EB8343-3CD3-20E7-F96F-46180C1C4D04}"/>
          </ac:spMkLst>
        </pc:spChg>
      </pc:sldChg>
      <pc:sldChg chg="modSp mod">
        <pc:chgData name="Dr. hema Khanna" userId="2abdd786ff6c2ea3" providerId="LiveId" clId="{ED086477-EA47-4A25-8F8B-7B4465F48753}" dt="2023-06-15T14:04:49.020" v="1629" actId="20577"/>
        <pc:sldMkLst>
          <pc:docMk/>
          <pc:sldMk cId="2149177318" sldId="264"/>
        </pc:sldMkLst>
        <pc:spChg chg="mod">
          <ac:chgData name="Dr. hema Khanna" userId="2abdd786ff6c2ea3" providerId="LiveId" clId="{ED086477-EA47-4A25-8F8B-7B4465F48753}" dt="2023-06-15T14:04:49.020" v="1629" actId="20577"/>
          <ac:spMkLst>
            <pc:docMk/>
            <pc:sldMk cId="2149177318" sldId="264"/>
            <ac:spMk id="3" creationId="{51B90867-7881-7FE2-989C-A8A9FB93ABCF}"/>
          </ac:spMkLst>
        </pc:spChg>
      </pc:sldChg>
      <pc:sldChg chg="delSp modSp new mod">
        <pc:chgData name="Dr. hema Khanna" userId="2abdd786ff6c2ea3" providerId="LiveId" clId="{ED086477-EA47-4A25-8F8B-7B4465F48753}" dt="2023-06-18T11:53:49.553" v="2842" actId="21"/>
        <pc:sldMkLst>
          <pc:docMk/>
          <pc:sldMk cId="1538374655" sldId="266"/>
        </pc:sldMkLst>
        <pc:spChg chg="del">
          <ac:chgData name="Dr. hema Khanna" userId="2abdd786ff6c2ea3" providerId="LiveId" clId="{ED086477-EA47-4A25-8F8B-7B4465F48753}" dt="2023-06-18T11:53:49.553" v="2842" actId="21"/>
          <ac:spMkLst>
            <pc:docMk/>
            <pc:sldMk cId="1538374655" sldId="266"/>
            <ac:spMk id="2" creationId="{551FB57F-EAF7-0DEC-CC0F-90E607DA9870}"/>
          </ac:spMkLst>
        </pc:spChg>
        <pc:spChg chg="mod">
          <ac:chgData name="Dr. hema Khanna" userId="2abdd786ff6c2ea3" providerId="LiveId" clId="{ED086477-EA47-4A25-8F8B-7B4465F48753}" dt="2023-06-13T15:04:36.175" v="36"/>
          <ac:spMkLst>
            <pc:docMk/>
            <pc:sldMk cId="1538374655" sldId="266"/>
            <ac:spMk id="3" creationId="{9D210F16-CB06-B898-0A3E-923E2CCF9D80}"/>
          </ac:spMkLst>
        </pc:spChg>
      </pc:sldChg>
      <pc:sldChg chg="delSp modSp new mod">
        <pc:chgData name="Dr. hema Khanna" userId="2abdd786ff6c2ea3" providerId="LiveId" clId="{ED086477-EA47-4A25-8F8B-7B4465F48753}" dt="2023-06-28T07:07:00.800" v="3637"/>
        <pc:sldMkLst>
          <pc:docMk/>
          <pc:sldMk cId="3051171874" sldId="267"/>
        </pc:sldMkLst>
        <pc:spChg chg="del">
          <ac:chgData name="Dr. hema Khanna" userId="2abdd786ff6c2ea3" providerId="LiveId" clId="{ED086477-EA47-4A25-8F8B-7B4465F48753}" dt="2023-06-13T15:25:50.185" v="58" actId="21"/>
          <ac:spMkLst>
            <pc:docMk/>
            <pc:sldMk cId="3051171874" sldId="267"/>
            <ac:spMk id="2" creationId="{5EF5237A-0411-F092-A383-133143E1394E}"/>
          </ac:spMkLst>
        </pc:spChg>
        <pc:spChg chg="mod">
          <ac:chgData name="Dr. hema Khanna" userId="2abdd786ff6c2ea3" providerId="LiveId" clId="{ED086477-EA47-4A25-8F8B-7B4465F48753}" dt="2023-06-28T07:07:00.800" v="3637"/>
          <ac:spMkLst>
            <pc:docMk/>
            <pc:sldMk cId="3051171874" sldId="267"/>
            <ac:spMk id="3" creationId="{04224F76-2884-E51F-96C2-26E72BCA53EC}"/>
          </ac:spMkLst>
        </pc:spChg>
      </pc:sldChg>
      <pc:sldChg chg="addSp delSp modSp new mod">
        <pc:chgData name="Dr. hema Khanna" userId="2abdd786ff6c2ea3" providerId="LiveId" clId="{ED086477-EA47-4A25-8F8B-7B4465F48753}" dt="2023-06-13T15:27:18.508" v="69" actId="14100"/>
        <pc:sldMkLst>
          <pc:docMk/>
          <pc:sldMk cId="3767246793" sldId="268"/>
        </pc:sldMkLst>
        <pc:picChg chg="add del">
          <ac:chgData name="Dr. hema Khanna" userId="2abdd786ff6c2ea3" providerId="LiveId" clId="{ED086477-EA47-4A25-8F8B-7B4465F48753}" dt="2023-06-13T15:26:58.070" v="64" actId="22"/>
          <ac:picMkLst>
            <pc:docMk/>
            <pc:sldMk cId="3767246793" sldId="268"/>
            <ac:picMk id="3" creationId="{65960AFF-9888-A1D2-1554-84D60DFB4301}"/>
          </ac:picMkLst>
        </pc:picChg>
        <pc:picChg chg="add mod">
          <ac:chgData name="Dr. hema Khanna" userId="2abdd786ff6c2ea3" providerId="LiveId" clId="{ED086477-EA47-4A25-8F8B-7B4465F48753}" dt="2023-06-13T15:27:18.508" v="69" actId="14100"/>
          <ac:picMkLst>
            <pc:docMk/>
            <pc:sldMk cId="3767246793" sldId="268"/>
            <ac:picMk id="5" creationId="{0A24AD72-A245-56E1-8A55-15AE3EBF379B}"/>
          </ac:picMkLst>
        </pc:picChg>
      </pc:sldChg>
      <pc:sldChg chg="addSp delSp modSp new mod">
        <pc:chgData name="Dr. hema Khanna" userId="2abdd786ff6c2ea3" providerId="LiveId" clId="{ED086477-EA47-4A25-8F8B-7B4465F48753}" dt="2023-06-18T11:34:26.542" v="2070" actId="21"/>
        <pc:sldMkLst>
          <pc:docMk/>
          <pc:sldMk cId="2466207921" sldId="269"/>
        </pc:sldMkLst>
        <pc:spChg chg="add del mod">
          <ac:chgData name="Dr. hema Khanna" userId="2abdd786ff6c2ea3" providerId="LiveId" clId="{ED086477-EA47-4A25-8F8B-7B4465F48753}" dt="2023-06-13T15:36:22.951" v="141" actId="20577"/>
          <ac:spMkLst>
            <pc:docMk/>
            <pc:sldMk cId="2466207921" sldId="269"/>
            <ac:spMk id="2" creationId="{1EB4C69A-E454-ABB6-BB0A-6E2790540293}"/>
          </ac:spMkLst>
        </pc:spChg>
        <pc:spChg chg="mod">
          <ac:chgData name="Dr. hema Khanna" userId="2abdd786ff6c2ea3" providerId="LiveId" clId="{ED086477-EA47-4A25-8F8B-7B4465F48753}" dt="2023-06-18T11:34:23.227" v="2069"/>
          <ac:spMkLst>
            <pc:docMk/>
            <pc:sldMk cId="2466207921" sldId="269"/>
            <ac:spMk id="3" creationId="{74F1AF87-3D0C-12B6-9AA5-E347D8E5E4AA}"/>
          </ac:spMkLst>
        </pc:spChg>
        <pc:picChg chg="add del mod">
          <ac:chgData name="Dr. hema Khanna" userId="2abdd786ff6c2ea3" providerId="LiveId" clId="{ED086477-EA47-4A25-8F8B-7B4465F48753}" dt="2023-06-18T11:34:26.542" v="2070" actId="21"/>
          <ac:picMkLst>
            <pc:docMk/>
            <pc:sldMk cId="2466207921" sldId="269"/>
            <ac:picMk id="5" creationId="{98F9CDE3-C0D8-1598-BEF8-9EE01FF0F359}"/>
          </ac:picMkLst>
        </pc:picChg>
      </pc:sldChg>
      <pc:sldChg chg="delSp modSp new del mod">
        <pc:chgData name="Dr. hema Khanna" userId="2abdd786ff6c2ea3" providerId="LiveId" clId="{ED086477-EA47-4A25-8F8B-7B4465F48753}" dt="2023-06-13T15:35:02.872" v="95" actId="2696"/>
        <pc:sldMkLst>
          <pc:docMk/>
          <pc:sldMk cId="3528384434" sldId="269"/>
        </pc:sldMkLst>
        <pc:spChg chg="del">
          <ac:chgData name="Dr. hema Khanna" userId="2abdd786ff6c2ea3" providerId="LiveId" clId="{ED086477-EA47-4A25-8F8B-7B4465F48753}" dt="2023-06-13T15:34:36.056" v="85" actId="21"/>
          <ac:spMkLst>
            <pc:docMk/>
            <pc:sldMk cId="3528384434" sldId="269"/>
            <ac:spMk id="2" creationId="{9326E0A9-46C0-F73F-9698-DAC6B46476EC}"/>
          </ac:spMkLst>
        </pc:spChg>
        <pc:spChg chg="mod">
          <ac:chgData name="Dr. hema Khanna" userId="2abdd786ff6c2ea3" providerId="LiveId" clId="{ED086477-EA47-4A25-8F8B-7B4465F48753}" dt="2023-06-13T15:34:52.940" v="94" actId="5793"/>
          <ac:spMkLst>
            <pc:docMk/>
            <pc:sldMk cId="3528384434" sldId="269"/>
            <ac:spMk id="3" creationId="{DF0772E4-3080-EC76-8D7E-AEAFCC0FA3E1}"/>
          </ac:spMkLst>
        </pc:spChg>
      </pc:sldChg>
      <pc:sldChg chg="addSp delSp modSp new mod">
        <pc:chgData name="Dr. hema Khanna" userId="2abdd786ff6c2ea3" providerId="LiveId" clId="{ED086477-EA47-4A25-8F8B-7B4465F48753}" dt="2023-06-18T11:43:49.974" v="2301" actId="14100"/>
        <pc:sldMkLst>
          <pc:docMk/>
          <pc:sldMk cId="1365153878" sldId="270"/>
        </pc:sldMkLst>
        <pc:spChg chg="del">
          <ac:chgData name="Dr. hema Khanna" userId="2abdd786ff6c2ea3" providerId="LiveId" clId="{ED086477-EA47-4A25-8F8B-7B4465F48753}" dt="2023-06-13T15:46:26.379" v="334" actId="21"/>
          <ac:spMkLst>
            <pc:docMk/>
            <pc:sldMk cId="1365153878" sldId="270"/>
            <ac:spMk id="2" creationId="{3648D96E-185F-66D2-89D1-7A8D33B6610B}"/>
          </ac:spMkLst>
        </pc:spChg>
        <pc:spChg chg="mod">
          <ac:chgData name="Dr. hema Khanna" userId="2abdd786ff6c2ea3" providerId="LiveId" clId="{ED086477-EA47-4A25-8F8B-7B4465F48753}" dt="2023-06-18T11:43:35.618" v="2295" actId="20577"/>
          <ac:spMkLst>
            <pc:docMk/>
            <pc:sldMk cId="1365153878" sldId="270"/>
            <ac:spMk id="3" creationId="{CB963BC2-54B7-7F68-450B-4FE3C21DE220}"/>
          </ac:spMkLst>
        </pc:spChg>
        <pc:picChg chg="add mod">
          <ac:chgData name="Dr. hema Khanna" userId="2abdd786ff6c2ea3" providerId="LiveId" clId="{ED086477-EA47-4A25-8F8B-7B4465F48753}" dt="2023-06-18T11:43:49.974" v="2301" actId="14100"/>
          <ac:picMkLst>
            <pc:docMk/>
            <pc:sldMk cId="1365153878" sldId="270"/>
            <ac:picMk id="4" creationId="{F613BF1C-79A6-653D-676A-10116F52BDCF}"/>
          </ac:picMkLst>
        </pc:picChg>
      </pc:sldChg>
      <pc:sldChg chg="modSp new mod">
        <pc:chgData name="Dr. hema Khanna" userId="2abdd786ff6c2ea3" providerId="LiveId" clId="{ED086477-EA47-4A25-8F8B-7B4465F48753}" dt="2023-06-13T16:26:56.754" v="976" actId="20577"/>
        <pc:sldMkLst>
          <pc:docMk/>
          <pc:sldMk cId="3098762768" sldId="271"/>
        </pc:sldMkLst>
        <pc:spChg chg="mod">
          <ac:chgData name="Dr. hema Khanna" userId="2abdd786ff6c2ea3" providerId="LiveId" clId="{ED086477-EA47-4A25-8F8B-7B4465F48753}" dt="2023-06-13T16:22:44.360" v="822" actId="20577"/>
          <ac:spMkLst>
            <pc:docMk/>
            <pc:sldMk cId="3098762768" sldId="271"/>
            <ac:spMk id="2" creationId="{112A7C8D-A9E5-59B9-419E-DC44BA34FDCF}"/>
          </ac:spMkLst>
        </pc:spChg>
        <pc:spChg chg="mod">
          <ac:chgData name="Dr. hema Khanna" userId="2abdd786ff6c2ea3" providerId="LiveId" clId="{ED086477-EA47-4A25-8F8B-7B4465F48753}" dt="2023-06-13T16:26:56.754" v="976" actId="20577"/>
          <ac:spMkLst>
            <pc:docMk/>
            <pc:sldMk cId="3098762768" sldId="271"/>
            <ac:spMk id="3" creationId="{CC040161-0A1D-C573-C08E-666F5F8B05BF}"/>
          </ac:spMkLst>
        </pc:spChg>
      </pc:sldChg>
      <pc:sldChg chg="modSp new del mod">
        <pc:chgData name="Dr. hema Khanna" userId="2abdd786ff6c2ea3" providerId="LiveId" clId="{ED086477-EA47-4A25-8F8B-7B4465F48753}" dt="2023-06-15T14:06:22.695" v="1659" actId="2696"/>
        <pc:sldMkLst>
          <pc:docMk/>
          <pc:sldMk cId="859144528" sldId="272"/>
        </pc:sldMkLst>
        <pc:spChg chg="mod">
          <ac:chgData name="Dr. hema Khanna" userId="2abdd786ff6c2ea3" providerId="LiveId" clId="{ED086477-EA47-4A25-8F8B-7B4465F48753}" dt="2023-06-13T16:28:15.197" v="1047" actId="20577"/>
          <ac:spMkLst>
            <pc:docMk/>
            <pc:sldMk cId="859144528" sldId="272"/>
            <ac:spMk id="2" creationId="{527AD7C6-5788-239C-0075-0A1F931A576D}"/>
          </ac:spMkLst>
        </pc:spChg>
      </pc:sldChg>
      <pc:sldChg chg="modSp new mod">
        <pc:chgData name="Dr. hema Khanna" userId="2abdd786ff6c2ea3" providerId="LiveId" clId="{ED086477-EA47-4A25-8F8B-7B4465F48753}" dt="2023-06-15T13:57:42.343" v="1489" actId="20577"/>
        <pc:sldMkLst>
          <pc:docMk/>
          <pc:sldMk cId="985767961" sldId="273"/>
        </pc:sldMkLst>
        <pc:spChg chg="mod">
          <ac:chgData name="Dr. hema Khanna" userId="2abdd786ff6c2ea3" providerId="LiveId" clId="{ED086477-EA47-4A25-8F8B-7B4465F48753}" dt="2023-06-15T13:55:01.847" v="1296" actId="20577"/>
          <ac:spMkLst>
            <pc:docMk/>
            <pc:sldMk cId="985767961" sldId="273"/>
            <ac:spMk id="2" creationId="{D0A0DF9A-E36E-73B6-1DDB-44C99ED6B458}"/>
          </ac:spMkLst>
        </pc:spChg>
        <pc:spChg chg="mod">
          <ac:chgData name="Dr. hema Khanna" userId="2abdd786ff6c2ea3" providerId="LiveId" clId="{ED086477-EA47-4A25-8F8B-7B4465F48753}" dt="2023-06-15T13:57:42.343" v="1489" actId="20577"/>
          <ac:spMkLst>
            <pc:docMk/>
            <pc:sldMk cId="985767961" sldId="273"/>
            <ac:spMk id="3" creationId="{4352F142-F009-B87F-8A34-E9791D54E33D}"/>
          </ac:spMkLst>
        </pc:spChg>
      </pc:sldChg>
      <pc:sldChg chg="delSp modSp new mod">
        <pc:chgData name="Dr. hema Khanna" userId="2abdd786ff6c2ea3" providerId="LiveId" clId="{ED086477-EA47-4A25-8F8B-7B4465F48753}" dt="2023-06-15T14:06:14.455" v="1658" actId="11"/>
        <pc:sldMkLst>
          <pc:docMk/>
          <pc:sldMk cId="1988031773" sldId="274"/>
        </pc:sldMkLst>
        <pc:spChg chg="del">
          <ac:chgData name="Dr. hema Khanna" userId="2abdd786ff6c2ea3" providerId="LiveId" clId="{ED086477-EA47-4A25-8F8B-7B4465F48753}" dt="2023-06-15T14:02:00.102" v="1543" actId="21"/>
          <ac:spMkLst>
            <pc:docMk/>
            <pc:sldMk cId="1988031773" sldId="274"/>
            <ac:spMk id="2" creationId="{C7FC47A1-95B3-CBCF-0045-A293EAB87324}"/>
          </ac:spMkLst>
        </pc:spChg>
        <pc:spChg chg="mod">
          <ac:chgData name="Dr. hema Khanna" userId="2abdd786ff6c2ea3" providerId="LiveId" clId="{ED086477-EA47-4A25-8F8B-7B4465F48753}" dt="2023-06-15T14:06:14.455" v="1658" actId="11"/>
          <ac:spMkLst>
            <pc:docMk/>
            <pc:sldMk cId="1988031773" sldId="274"/>
            <ac:spMk id="3" creationId="{3F80D0BB-9DD8-11EC-E87F-24BF3EC69397}"/>
          </ac:spMkLst>
        </pc:spChg>
      </pc:sldChg>
      <pc:sldChg chg="addSp delSp modSp new mod">
        <pc:chgData name="Dr. hema Khanna" userId="2abdd786ff6c2ea3" providerId="LiveId" clId="{ED086477-EA47-4A25-8F8B-7B4465F48753}" dt="2023-06-16T02:52:46.601" v="1856" actId="22"/>
        <pc:sldMkLst>
          <pc:docMk/>
          <pc:sldMk cId="2161086826" sldId="275"/>
        </pc:sldMkLst>
        <pc:spChg chg="mod">
          <ac:chgData name="Dr. hema Khanna" userId="2abdd786ff6c2ea3" providerId="LiveId" clId="{ED086477-EA47-4A25-8F8B-7B4465F48753}" dt="2023-06-16T02:52:36.331" v="1854" actId="20577"/>
          <ac:spMkLst>
            <pc:docMk/>
            <pc:sldMk cId="2161086826" sldId="275"/>
            <ac:spMk id="2" creationId="{A5FB5A41-7309-B687-70EC-C232539B030C}"/>
          </ac:spMkLst>
        </pc:spChg>
        <pc:spChg chg="del mod">
          <ac:chgData name="Dr. hema Khanna" userId="2abdd786ff6c2ea3" providerId="LiveId" clId="{ED086477-EA47-4A25-8F8B-7B4465F48753}" dt="2023-06-16T02:52:46.601" v="1856" actId="22"/>
          <ac:spMkLst>
            <pc:docMk/>
            <pc:sldMk cId="2161086826" sldId="275"/>
            <ac:spMk id="3" creationId="{1C1E4AC4-8815-CCC0-F2DC-7E504D01BB83}"/>
          </ac:spMkLst>
        </pc:spChg>
        <pc:picChg chg="add mod ord">
          <ac:chgData name="Dr. hema Khanna" userId="2abdd786ff6c2ea3" providerId="LiveId" clId="{ED086477-EA47-4A25-8F8B-7B4465F48753}" dt="2023-06-16T02:52:46.601" v="1856" actId="22"/>
          <ac:picMkLst>
            <pc:docMk/>
            <pc:sldMk cId="2161086826" sldId="275"/>
            <ac:picMk id="5" creationId="{D1CBF290-9D3C-4D12-1E73-0F30059E8826}"/>
          </ac:picMkLst>
        </pc:picChg>
      </pc:sldChg>
      <pc:sldChg chg="addSp delSp modSp new mod">
        <pc:chgData name="Dr. hema Khanna" userId="2abdd786ff6c2ea3" providerId="LiveId" clId="{ED086477-EA47-4A25-8F8B-7B4465F48753}" dt="2023-06-18T11:36:14.187" v="2086" actId="14100"/>
        <pc:sldMkLst>
          <pc:docMk/>
          <pc:sldMk cId="1703124337" sldId="276"/>
        </pc:sldMkLst>
        <pc:spChg chg="del">
          <ac:chgData name="Dr. hema Khanna" userId="2abdd786ff6c2ea3" providerId="LiveId" clId="{ED086477-EA47-4A25-8F8B-7B4465F48753}" dt="2023-06-18T11:34:39.304" v="2072" actId="21"/>
          <ac:spMkLst>
            <pc:docMk/>
            <pc:sldMk cId="1703124337" sldId="276"/>
            <ac:spMk id="2" creationId="{64F9A3AC-C90E-6D88-45ED-45A86B1FB910}"/>
          </ac:spMkLst>
        </pc:spChg>
        <pc:spChg chg="mod">
          <ac:chgData name="Dr. hema Khanna" userId="2abdd786ff6c2ea3" providerId="LiveId" clId="{ED086477-EA47-4A25-8F8B-7B4465F48753}" dt="2023-06-18T11:36:01.549" v="2080" actId="20577"/>
          <ac:spMkLst>
            <pc:docMk/>
            <pc:sldMk cId="1703124337" sldId="276"/>
            <ac:spMk id="3" creationId="{A26C93BD-C4CA-D9FD-B22A-B20B17EB34AF}"/>
          </ac:spMkLst>
        </pc:spChg>
        <pc:picChg chg="add mod">
          <ac:chgData name="Dr. hema Khanna" userId="2abdd786ff6c2ea3" providerId="LiveId" clId="{ED086477-EA47-4A25-8F8B-7B4465F48753}" dt="2023-06-18T11:36:14.187" v="2086" actId="14100"/>
          <ac:picMkLst>
            <pc:docMk/>
            <pc:sldMk cId="1703124337" sldId="276"/>
            <ac:picMk id="4" creationId="{1A7E7EA1-2617-C6DF-4E28-0D7FC03EE139}"/>
          </ac:picMkLst>
        </pc:picChg>
      </pc:sldChg>
      <pc:sldChg chg="addSp delSp modSp new mod">
        <pc:chgData name="Dr. hema Khanna" userId="2abdd786ff6c2ea3" providerId="LiveId" clId="{ED086477-EA47-4A25-8F8B-7B4465F48753}" dt="2023-06-18T11:37:46.561" v="2205" actId="14100"/>
        <pc:sldMkLst>
          <pc:docMk/>
          <pc:sldMk cId="2141171925" sldId="277"/>
        </pc:sldMkLst>
        <pc:spChg chg="del">
          <ac:chgData name="Dr. hema Khanna" userId="2abdd786ff6c2ea3" providerId="LiveId" clId="{ED086477-EA47-4A25-8F8B-7B4465F48753}" dt="2023-06-18T11:36:24.106" v="2088" actId="21"/>
          <ac:spMkLst>
            <pc:docMk/>
            <pc:sldMk cId="2141171925" sldId="277"/>
            <ac:spMk id="2" creationId="{FC6061F2-45DD-B76F-31B5-78D3A3940F0A}"/>
          </ac:spMkLst>
        </pc:spChg>
        <pc:spChg chg="mod">
          <ac:chgData name="Dr. hema Khanna" userId="2abdd786ff6c2ea3" providerId="LiveId" clId="{ED086477-EA47-4A25-8F8B-7B4465F48753}" dt="2023-06-18T11:37:36.134" v="2200" actId="20577"/>
          <ac:spMkLst>
            <pc:docMk/>
            <pc:sldMk cId="2141171925" sldId="277"/>
            <ac:spMk id="3" creationId="{DD1F44D2-FD95-6476-B537-80CD39F1AD97}"/>
          </ac:spMkLst>
        </pc:spChg>
        <pc:picChg chg="add mod">
          <ac:chgData name="Dr. hema Khanna" userId="2abdd786ff6c2ea3" providerId="LiveId" clId="{ED086477-EA47-4A25-8F8B-7B4465F48753}" dt="2023-06-18T11:37:46.561" v="2205" actId="14100"/>
          <ac:picMkLst>
            <pc:docMk/>
            <pc:sldMk cId="2141171925" sldId="277"/>
            <ac:picMk id="4" creationId="{A543ADA6-CF4F-BC28-828B-A8D042E018BD}"/>
          </ac:picMkLst>
        </pc:picChg>
      </pc:sldChg>
      <pc:sldChg chg="delSp modSp new mod">
        <pc:chgData name="Dr. hema Khanna" userId="2abdd786ff6c2ea3" providerId="LiveId" clId="{ED086477-EA47-4A25-8F8B-7B4465F48753}" dt="2023-06-18T11:42:29.546" v="2287" actId="255"/>
        <pc:sldMkLst>
          <pc:docMk/>
          <pc:sldMk cId="3686343940" sldId="278"/>
        </pc:sldMkLst>
        <pc:spChg chg="del">
          <ac:chgData name="Dr. hema Khanna" userId="2abdd786ff6c2ea3" providerId="LiveId" clId="{ED086477-EA47-4A25-8F8B-7B4465F48753}" dt="2023-06-18T11:38:04.470" v="2207" actId="21"/>
          <ac:spMkLst>
            <pc:docMk/>
            <pc:sldMk cId="3686343940" sldId="278"/>
            <ac:spMk id="2" creationId="{B2D188F6-CF81-8C86-DD44-F128E0E722AA}"/>
          </ac:spMkLst>
        </pc:spChg>
        <pc:spChg chg="mod">
          <ac:chgData name="Dr. hema Khanna" userId="2abdd786ff6c2ea3" providerId="LiveId" clId="{ED086477-EA47-4A25-8F8B-7B4465F48753}" dt="2023-06-18T11:42:29.546" v="2287" actId="255"/>
          <ac:spMkLst>
            <pc:docMk/>
            <pc:sldMk cId="3686343940" sldId="278"/>
            <ac:spMk id="3" creationId="{65C9BE20-F3B8-84CA-9719-087187FE5E28}"/>
          </ac:spMkLst>
        </pc:spChg>
      </pc:sldChg>
      <pc:sldChg chg="delSp modSp new mod">
        <pc:chgData name="Dr. hema Khanna" userId="2abdd786ff6c2ea3" providerId="LiveId" clId="{ED086477-EA47-4A25-8F8B-7B4465F48753}" dt="2023-06-28T07:07:39.867" v="3641"/>
        <pc:sldMkLst>
          <pc:docMk/>
          <pc:sldMk cId="4103968537" sldId="279"/>
        </pc:sldMkLst>
        <pc:spChg chg="del">
          <ac:chgData name="Dr. hema Khanna" userId="2abdd786ff6c2ea3" providerId="LiveId" clId="{ED086477-EA47-4A25-8F8B-7B4465F48753}" dt="2023-06-18T11:39:53.994" v="2242" actId="21"/>
          <ac:spMkLst>
            <pc:docMk/>
            <pc:sldMk cId="4103968537" sldId="279"/>
            <ac:spMk id="2" creationId="{EA94E4EB-BA88-EEC4-395F-6A65CA15CDFD}"/>
          </ac:spMkLst>
        </pc:spChg>
        <pc:spChg chg="mod">
          <ac:chgData name="Dr. hema Khanna" userId="2abdd786ff6c2ea3" providerId="LiveId" clId="{ED086477-EA47-4A25-8F8B-7B4465F48753}" dt="2023-06-28T07:07:39.867" v="3641"/>
          <ac:spMkLst>
            <pc:docMk/>
            <pc:sldMk cId="4103968537" sldId="279"/>
            <ac:spMk id="3" creationId="{B83A48CF-C262-F7B1-E432-BB3108E56375}"/>
          </ac:spMkLst>
        </pc:spChg>
      </pc:sldChg>
      <pc:sldChg chg="delSp modSp new mod">
        <pc:chgData name="Dr. hema Khanna" userId="2abdd786ff6c2ea3" providerId="LiveId" clId="{ED086477-EA47-4A25-8F8B-7B4465F48753}" dt="2023-06-18T11:42:19.024" v="2285" actId="255"/>
        <pc:sldMkLst>
          <pc:docMk/>
          <pc:sldMk cId="3374339325" sldId="280"/>
        </pc:sldMkLst>
        <pc:spChg chg="del">
          <ac:chgData name="Dr. hema Khanna" userId="2abdd786ff6c2ea3" providerId="LiveId" clId="{ED086477-EA47-4A25-8F8B-7B4465F48753}" dt="2023-06-18T11:41:36.954" v="2279" actId="21"/>
          <ac:spMkLst>
            <pc:docMk/>
            <pc:sldMk cId="3374339325" sldId="280"/>
            <ac:spMk id="2" creationId="{B747EAE7-C653-F423-61B4-499C9AD43B0B}"/>
          </ac:spMkLst>
        </pc:spChg>
        <pc:spChg chg="mod">
          <ac:chgData name="Dr. hema Khanna" userId="2abdd786ff6c2ea3" providerId="LiveId" clId="{ED086477-EA47-4A25-8F8B-7B4465F48753}" dt="2023-06-18T11:42:19.024" v="2285" actId="255"/>
          <ac:spMkLst>
            <pc:docMk/>
            <pc:sldMk cId="3374339325" sldId="280"/>
            <ac:spMk id="3" creationId="{C52570AC-2774-229C-7661-188DCB88EDC6}"/>
          </ac:spMkLst>
        </pc:spChg>
      </pc:sldChg>
      <pc:sldChg chg="modSp new mod">
        <pc:chgData name="Dr. hema Khanna" userId="2abdd786ff6c2ea3" providerId="LiveId" clId="{ED086477-EA47-4A25-8F8B-7B4465F48753}" dt="2023-06-28T07:08:12.379" v="3643" actId="207"/>
        <pc:sldMkLst>
          <pc:docMk/>
          <pc:sldMk cId="842119833" sldId="281"/>
        </pc:sldMkLst>
        <pc:spChg chg="mod">
          <ac:chgData name="Dr. hema Khanna" userId="2abdd786ff6c2ea3" providerId="LiveId" clId="{ED086477-EA47-4A25-8F8B-7B4465F48753}" dt="2023-06-18T11:44:18.756" v="2328" actId="20577"/>
          <ac:spMkLst>
            <pc:docMk/>
            <pc:sldMk cId="842119833" sldId="281"/>
            <ac:spMk id="2" creationId="{A08514C1-B43C-5383-0BED-DB3225B9517D}"/>
          </ac:spMkLst>
        </pc:spChg>
        <pc:spChg chg="mod">
          <ac:chgData name="Dr. hema Khanna" userId="2abdd786ff6c2ea3" providerId="LiveId" clId="{ED086477-EA47-4A25-8F8B-7B4465F48753}" dt="2023-06-28T07:08:12.379" v="3643" actId="207"/>
          <ac:spMkLst>
            <pc:docMk/>
            <pc:sldMk cId="842119833" sldId="281"/>
            <ac:spMk id="3" creationId="{54A6D775-A248-CB64-0D48-E00F84963672}"/>
          </ac:spMkLst>
        </pc:spChg>
      </pc:sldChg>
      <pc:sldChg chg="new del">
        <pc:chgData name="Dr. hema Khanna" userId="2abdd786ff6c2ea3" providerId="LiveId" clId="{ED086477-EA47-4A25-8F8B-7B4465F48753}" dt="2023-06-18T11:46:49.946" v="2394" actId="680"/>
        <pc:sldMkLst>
          <pc:docMk/>
          <pc:sldMk cId="1514451690" sldId="282"/>
        </pc:sldMkLst>
      </pc:sldChg>
      <pc:sldChg chg="delSp modSp new mod">
        <pc:chgData name="Dr. hema Khanna" userId="2abdd786ff6c2ea3" providerId="LiveId" clId="{ED086477-EA47-4A25-8F8B-7B4465F48753}" dt="2023-06-28T07:08:29.562" v="3649" actId="27636"/>
        <pc:sldMkLst>
          <pc:docMk/>
          <pc:sldMk cId="1612604449" sldId="282"/>
        </pc:sldMkLst>
        <pc:spChg chg="del">
          <ac:chgData name="Dr. hema Khanna" userId="2abdd786ff6c2ea3" providerId="LiveId" clId="{ED086477-EA47-4A25-8F8B-7B4465F48753}" dt="2023-06-18T11:46:58.465" v="2396" actId="21"/>
          <ac:spMkLst>
            <pc:docMk/>
            <pc:sldMk cId="1612604449" sldId="282"/>
            <ac:spMk id="2" creationId="{990DD9A9-6CC8-C529-BEDC-419A1B29705B}"/>
          </ac:spMkLst>
        </pc:spChg>
        <pc:spChg chg="mod">
          <ac:chgData name="Dr. hema Khanna" userId="2abdd786ff6c2ea3" providerId="LiveId" clId="{ED086477-EA47-4A25-8F8B-7B4465F48753}" dt="2023-06-28T07:08:29.562" v="3649" actId="27636"/>
          <ac:spMkLst>
            <pc:docMk/>
            <pc:sldMk cId="1612604449" sldId="282"/>
            <ac:spMk id="3" creationId="{6176E6CA-47C1-7E5C-B518-BF605AC00861}"/>
          </ac:spMkLst>
        </pc:spChg>
      </pc:sldChg>
      <pc:sldChg chg="delSp modSp new mod">
        <pc:chgData name="Dr. hema Khanna" userId="2abdd786ff6c2ea3" providerId="LiveId" clId="{ED086477-EA47-4A25-8F8B-7B4465F48753}" dt="2023-06-28T07:08:42.324" v="3651"/>
        <pc:sldMkLst>
          <pc:docMk/>
          <pc:sldMk cId="1469386712" sldId="283"/>
        </pc:sldMkLst>
        <pc:spChg chg="del">
          <ac:chgData name="Dr. hema Khanna" userId="2abdd786ff6c2ea3" providerId="LiveId" clId="{ED086477-EA47-4A25-8F8B-7B4465F48753}" dt="2023-06-18T11:51:13.916" v="2522" actId="21"/>
          <ac:spMkLst>
            <pc:docMk/>
            <pc:sldMk cId="1469386712" sldId="283"/>
            <ac:spMk id="2" creationId="{5B927E1D-A9B2-055C-D583-2097AEB9CB9C}"/>
          </ac:spMkLst>
        </pc:spChg>
        <pc:spChg chg="mod">
          <ac:chgData name="Dr. hema Khanna" userId="2abdd786ff6c2ea3" providerId="LiveId" clId="{ED086477-EA47-4A25-8F8B-7B4465F48753}" dt="2023-06-28T07:08:42.324" v="3651"/>
          <ac:spMkLst>
            <pc:docMk/>
            <pc:sldMk cId="1469386712" sldId="283"/>
            <ac:spMk id="3" creationId="{BAF7DF5F-3577-149B-EE00-DE6613FCA003}"/>
          </ac:spMkLst>
        </pc:spChg>
      </pc:sldChg>
      <pc:sldChg chg="modSp new mod">
        <pc:chgData name="Dr. hema Khanna" userId="2abdd786ff6c2ea3" providerId="LiveId" clId="{ED086477-EA47-4A25-8F8B-7B4465F48753}" dt="2023-06-28T07:09:09.852" v="3657" actId="27636"/>
        <pc:sldMkLst>
          <pc:docMk/>
          <pc:sldMk cId="3665157760" sldId="284"/>
        </pc:sldMkLst>
        <pc:spChg chg="mod">
          <ac:chgData name="Dr. hema Khanna" userId="2abdd786ff6c2ea3" providerId="LiveId" clId="{ED086477-EA47-4A25-8F8B-7B4465F48753}" dt="2023-06-28T06:55:11.120" v="2882" actId="20577"/>
          <ac:spMkLst>
            <pc:docMk/>
            <pc:sldMk cId="3665157760" sldId="284"/>
            <ac:spMk id="2" creationId="{C98C7782-FBA5-34F2-1FCB-4348390B8E65}"/>
          </ac:spMkLst>
        </pc:spChg>
        <pc:spChg chg="mod">
          <ac:chgData name="Dr. hema Khanna" userId="2abdd786ff6c2ea3" providerId="LiveId" clId="{ED086477-EA47-4A25-8F8B-7B4465F48753}" dt="2023-06-28T07:09:09.852" v="3657" actId="27636"/>
          <ac:spMkLst>
            <pc:docMk/>
            <pc:sldMk cId="3665157760" sldId="284"/>
            <ac:spMk id="3" creationId="{3114C7D9-2F69-153D-3901-7FD315AD72A1}"/>
          </ac:spMkLst>
        </pc:spChg>
      </pc:sldChg>
      <pc:sldChg chg="delSp modSp new mod">
        <pc:chgData name="Dr. hema Khanna" userId="2abdd786ff6c2ea3" providerId="LiveId" clId="{ED086477-EA47-4A25-8F8B-7B4465F48753}" dt="2023-06-28T07:26:36.474" v="3675" actId="1076"/>
        <pc:sldMkLst>
          <pc:docMk/>
          <pc:sldMk cId="592603174" sldId="285"/>
        </pc:sldMkLst>
        <pc:spChg chg="del">
          <ac:chgData name="Dr. hema Khanna" userId="2abdd786ff6c2ea3" providerId="LiveId" clId="{ED086477-EA47-4A25-8F8B-7B4465F48753}" dt="2023-06-28T06:56:38.573" v="2895" actId="21"/>
          <ac:spMkLst>
            <pc:docMk/>
            <pc:sldMk cId="592603174" sldId="285"/>
            <ac:spMk id="2" creationId="{775B141B-C35D-A65B-541A-05529E6B64A6}"/>
          </ac:spMkLst>
        </pc:spChg>
        <pc:spChg chg="mod">
          <ac:chgData name="Dr. hema Khanna" userId="2abdd786ff6c2ea3" providerId="LiveId" clId="{ED086477-EA47-4A25-8F8B-7B4465F48753}" dt="2023-06-28T07:26:36.474" v="3675" actId="1076"/>
          <ac:spMkLst>
            <pc:docMk/>
            <pc:sldMk cId="592603174" sldId="285"/>
            <ac:spMk id="3" creationId="{C6AAAC1E-0CE9-9F03-D2BB-5D3C1940FFD5}"/>
          </ac:spMkLst>
        </pc:spChg>
      </pc:sldChg>
      <pc:sldChg chg="addSp delSp modSp new mod">
        <pc:chgData name="Dr. hema Khanna" userId="2abdd786ff6c2ea3" providerId="LiveId" clId="{ED086477-EA47-4A25-8F8B-7B4465F48753}" dt="2023-06-28T07:10:09.928" v="3663"/>
        <pc:sldMkLst>
          <pc:docMk/>
          <pc:sldMk cId="2014840394" sldId="286"/>
        </pc:sldMkLst>
        <pc:spChg chg="del">
          <ac:chgData name="Dr. hema Khanna" userId="2abdd786ff6c2ea3" providerId="LiveId" clId="{ED086477-EA47-4A25-8F8B-7B4465F48753}" dt="2023-06-28T07:04:23.024" v="3616" actId="21"/>
          <ac:spMkLst>
            <pc:docMk/>
            <pc:sldMk cId="2014840394" sldId="286"/>
            <ac:spMk id="2" creationId="{6344F97E-B80D-58F8-CF43-1FDF267819DC}"/>
          </ac:spMkLst>
        </pc:spChg>
        <pc:spChg chg="del">
          <ac:chgData name="Dr. hema Khanna" userId="2abdd786ff6c2ea3" providerId="LiveId" clId="{ED086477-EA47-4A25-8F8B-7B4465F48753}" dt="2023-06-28T07:04:24.531" v="3617"/>
          <ac:spMkLst>
            <pc:docMk/>
            <pc:sldMk cId="2014840394" sldId="286"/>
            <ac:spMk id="3" creationId="{7B63E37F-8889-D609-150A-B8758EBB5C56}"/>
          </ac:spMkLst>
        </pc:spChg>
        <pc:spChg chg="add mod">
          <ac:chgData name="Dr. hema Khanna" userId="2abdd786ff6c2ea3" providerId="LiveId" clId="{ED086477-EA47-4A25-8F8B-7B4465F48753}" dt="2023-06-28T07:10:09.928" v="3663"/>
          <ac:spMkLst>
            <pc:docMk/>
            <pc:sldMk cId="2014840394" sldId="286"/>
            <ac:spMk id="4" creationId="{33C358C1-55ED-1E03-4221-0EF8B978A9B2}"/>
          </ac:spMkLst>
        </pc:spChg>
      </pc:sldChg>
      <pc:sldChg chg="new del">
        <pc:chgData name="Dr. hema Khanna" userId="2abdd786ff6c2ea3" providerId="LiveId" clId="{ED086477-EA47-4A25-8F8B-7B4465F48753}" dt="2023-06-28T07:04:12.879" v="3614" actId="2696"/>
        <pc:sldMkLst>
          <pc:docMk/>
          <pc:sldMk cId="3528757217" sldId="286"/>
        </pc:sldMkLst>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F239A9A-B4B0-4B32-B8CD-2E25E95134C4}"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25518A9-B687-4302-9395-2322403C6656}"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A99A684-0CB7-41E9-A4DF-5D1C2CA5BF6F}"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DD7C35-9E19-4518-A4B2-3B09CD8CC756}"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6196DA8-8897-4DDF-BFB6-5D83863C837A}"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DCBBA708-C5F0-412D-90E2-1919F0D196AE}" type="datetimeFigureOut">
              <a:rPr lang="en-US" dirty="0"/>
              <a:t>6/28/2023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9C8F8FA-EF43-4642-9368-3F4E33039BD9}" type="datetimeFigureOut">
              <a:rPr lang="en-US" dirty="0"/>
              <a:t>6/28/2023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B61E721-B01C-4D5D-A3CA-2E5518383F10}"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513FEF9-69D0-4F8C-A336-59491FBEDC47}" type="datetimeFigureOut">
              <a:rPr lang="en-US" dirty="0"/>
              <a:t>6/28/2023</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91E21DC-8981-44E6-BC8C-2BA8F673FFBB}"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9C5D3-0140-4E75-8D7F-C0623D06DFD7}" type="datetimeFigureOut">
              <a:rPr lang="en-US" dirty="0"/>
              <a:t>6/28/2023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5666F9-5B40-48E0-8DFD-99EF944CDD22}"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A698D6B-2C72-4E21-9893-A649C6E2A47D}" type="datetimeFigureOut">
              <a:rPr lang="en-US" dirty="0"/>
              <a:t>6/28/2023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6811C9-A66C-49F0-970E-F7B68D9109A0}" type="datetimeFigureOut">
              <a:rPr lang="en-US" dirty="0"/>
              <a:t>6/28/2023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6C01AE78-96A2-4A23-B183-3B6DB4374FE7}" type="datetimeFigureOut">
              <a:rPr lang="en-US" dirty="0"/>
              <a:t>6/28/2023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AE0757-B101-4811-9189-10EB2F458E2D}"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BDC078-589F-40E3-816C-EE21D62B5BBA}" type="datetimeFigureOut">
              <a:rPr lang="en-US" dirty="0"/>
              <a:t>6/28/2023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7004436-CA73-4D53-89B4-2A5C7347BF2F}" type="datetimeFigureOut">
              <a:rPr lang="en-US" dirty="0"/>
              <a:t>6/28/2023</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effectLst>
            <a:outerShdw blurRad="228600" algn="ctr" rotWithShape="0">
              <a:prstClr val="black">
                <a:alpha val="53000"/>
              </a:prst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effectLst>
            <a:outerShdw blurRad="228600" algn="ctr" rotWithShape="0">
              <a:prstClr val="black">
                <a:alpha val="53000"/>
              </a:prst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effectLst>
            <a:outerShdw blurRad="228600" algn="ctr" rotWithShape="0">
              <a:prstClr val="black">
                <a:alpha val="53000"/>
              </a:prst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effectLst>
            <a:outerShdw blurRad="228600" algn="ctr" rotWithShape="0">
              <a:prstClr val="black">
                <a:alpha val="53000"/>
              </a:prst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revenue-cycle-management-market-to-reach-367-7-billion-globally-by-2031-at-13-2-cagr-allied-market-research-301765676.htm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expertmarketresearch.com/reports/revenue-cycle-management-market/toc"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F5A5A-E971-D625-4751-0DA93FBD3901}"/>
              </a:ext>
            </a:extLst>
          </p:cNvPr>
          <p:cNvSpPr>
            <a:spLocks noGrp="1"/>
          </p:cNvSpPr>
          <p:nvPr>
            <p:ph type="ctrTitle"/>
          </p:nvPr>
        </p:nvSpPr>
        <p:spPr>
          <a:xfrm>
            <a:off x="1419911" y="-26796"/>
            <a:ext cx="8144134" cy="1373070"/>
          </a:xfrm>
        </p:spPr>
        <p:txBody>
          <a:bodyPr/>
          <a:lstStyle/>
          <a:p>
            <a:r>
              <a:rPr lang="en-US" dirty="0"/>
              <a:t>Dissertation proposal</a:t>
            </a:r>
            <a:endParaRPr lang="en-IN" dirty="0"/>
          </a:p>
        </p:txBody>
      </p:sp>
      <p:sp>
        <p:nvSpPr>
          <p:cNvPr id="3" name="Subtitle 2">
            <a:extLst>
              <a:ext uri="{FF2B5EF4-FFF2-40B4-BE49-F238E27FC236}">
                <a16:creationId xmlns:a16="http://schemas.microsoft.com/office/drawing/2014/main" id="{498FADD7-A112-9176-5091-78485F1BA4CF}"/>
              </a:ext>
            </a:extLst>
          </p:cNvPr>
          <p:cNvSpPr>
            <a:spLocks noGrp="1"/>
          </p:cNvSpPr>
          <p:nvPr>
            <p:ph type="subTitle" idx="1"/>
          </p:nvPr>
        </p:nvSpPr>
        <p:spPr>
          <a:xfrm>
            <a:off x="242047" y="2796989"/>
            <a:ext cx="11483788" cy="3926540"/>
          </a:xfrm>
        </p:spPr>
        <p:txBody>
          <a:bodyPr>
            <a:normAutofit fontScale="92500" lnSpcReduction="10000"/>
          </a:bodyPr>
          <a:lstStyle/>
          <a:p>
            <a:pPr algn="ctr"/>
            <a:r>
              <a:rPr lang="en-US" dirty="0"/>
              <a:t>TOPIC:  US Healthcare revenue cycle management analysis to provide evidence-based insights to clients by services.</a:t>
            </a:r>
          </a:p>
          <a:p>
            <a:pPr algn="ctr"/>
            <a:endParaRPr lang="en-US" dirty="0"/>
          </a:p>
          <a:p>
            <a:pPr algn="ctr"/>
            <a:endParaRPr lang="en-US" dirty="0"/>
          </a:p>
          <a:p>
            <a:pPr algn="ctr"/>
            <a:endParaRPr lang="en-US" dirty="0"/>
          </a:p>
          <a:p>
            <a:pPr algn="l"/>
            <a:r>
              <a:rPr lang="en-US" dirty="0"/>
              <a:t>Submitted by: Dr. Hema</a:t>
            </a:r>
          </a:p>
          <a:p>
            <a:pPr algn="ctr"/>
            <a:endParaRPr lang="en-US" dirty="0"/>
          </a:p>
          <a:p>
            <a:pPr algn="l"/>
            <a:r>
              <a:rPr lang="en-US" dirty="0"/>
              <a:t>Under the guidance of:</a:t>
            </a:r>
          </a:p>
          <a:p>
            <a:pPr algn="l"/>
            <a:r>
              <a:rPr lang="en-US" dirty="0"/>
              <a:t>IIHMR Mentor: Sukesh Bhardwaj                                   </a:t>
            </a:r>
            <a:r>
              <a:rPr lang="en-US" dirty="0" err="1"/>
              <a:t>Rsystems</a:t>
            </a:r>
            <a:r>
              <a:rPr lang="en-US" dirty="0"/>
              <a:t> Mentor:  Suman Sarkar</a:t>
            </a:r>
          </a:p>
          <a:p>
            <a:pPr algn="l"/>
            <a:r>
              <a:rPr lang="en-US" dirty="0"/>
              <a:t>Assistant Professor(Health IT)</a:t>
            </a:r>
          </a:p>
          <a:p>
            <a:pPr algn="l"/>
            <a:r>
              <a:rPr lang="en-US" dirty="0"/>
              <a:t> IIHMR</a:t>
            </a:r>
            <a:endParaRPr lang="en-IN" dirty="0"/>
          </a:p>
        </p:txBody>
      </p:sp>
    </p:spTree>
    <p:extLst>
      <p:ext uri="{BB962C8B-B14F-4D97-AF65-F5344CB8AC3E}">
        <p14:creationId xmlns:p14="http://schemas.microsoft.com/office/powerpoint/2010/main" val="30812863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97DF3-DE07-F742-A32E-DB1456DE4E0A}"/>
              </a:ext>
            </a:extLst>
          </p:cNvPr>
          <p:cNvSpPr>
            <a:spLocks noGrp="1"/>
          </p:cNvSpPr>
          <p:nvPr>
            <p:ph type="title"/>
          </p:nvPr>
        </p:nvSpPr>
        <p:spPr/>
        <p:txBody>
          <a:bodyPr/>
          <a:lstStyle/>
          <a:p>
            <a:r>
              <a:rPr lang="en-US" dirty="0"/>
              <a:t>Methodology</a:t>
            </a:r>
            <a:endParaRPr lang="en-IN" dirty="0"/>
          </a:p>
        </p:txBody>
      </p:sp>
      <p:sp>
        <p:nvSpPr>
          <p:cNvPr id="3" name="Content Placeholder 2">
            <a:extLst>
              <a:ext uri="{FF2B5EF4-FFF2-40B4-BE49-F238E27FC236}">
                <a16:creationId xmlns:a16="http://schemas.microsoft.com/office/drawing/2014/main" id="{B29A560C-CE8B-A21D-7DAC-647BD0CAFCC4}"/>
              </a:ext>
            </a:extLst>
          </p:cNvPr>
          <p:cNvSpPr>
            <a:spLocks noGrp="1"/>
          </p:cNvSpPr>
          <p:nvPr>
            <p:ph idx="1"/>
          </p:nvPr>
        </p:nvSpPr>
        <p:spPr/>
        <p:txBody>
          <a:bodyPr>
            <a:normAutofit fontScale="92500" lnSpcReduction="10000"/>
          </a:bodyPr>
          <a:lstStyle/>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The study is secondary research. Involved documents review and articles review.</a:t>
            </a:r>
          </a:p>
          <a:p>
            <a:pPr marL="342900" lvl="0" indent="-342900">
              <a:lnSpc>
                <a:spcPct val="107000"/>
              </a:lnSpc>
              <a:spcAft>
                <a:spcPts val="800"/>
              </a:spcAft>
              <a:buFont typeface="Arial" panose="020B0604020202020204" pitchFamily="34" charset="0"/>
              <a:buChar char="•"/>
              <a:tabLst>
                <a:tab pos="457200" algn="l"/>
              </a:tabLst>
            </a:pPr>
            <a:r>
              <a:rPr lang="en-US" sz="1800" b="1" i="1" u="sng" kern="100" dirty="0">
                <a:effectLst/>
                <a:latin typeface="Calibri" panose="020F0502020204030204" pitchFamily="34" charset="0"/>
                <a:ea typeface="Calibri" panose="020F0502020204030204" pitchFamily="34" charset="0"/>
                <a:cs typeface="Times New Roman" panose="02020603050405020304" pitchFamily="18" charset="0"/>
              </a:rPr>
              <a:t>Study design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Secondary Research</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b="1" i="1" u="sng" kern="100" dirty="0">
                <a:effectLst/>
                <a:latin typeface="Calibri" panose="020F0502020204030204" pitchFamily="34" charset="0"/>
                <a:ea typeface="Calibri" panose="020F0502020204030204" pitchFamily="34" charset="0"/>
                <a:cs typeface="Times New Roman" panose="02020603050405020304" pitchFamily="18" charset="0"/>
              </a:rPr>
              <a:t>Study period</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5</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March 2023 to 5</a:t>
            </a:r>
            <a:r>
              <a:rPr lang="en-US" sz="18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June 2023</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b="1" i="1" u="sng" kern="100" dirty="0">
                <a:effectLst/>
                <a:latin typeface="Calibri" panose="020F0502020204030204" pitchFamily="34" charset="0"/>
                <a:ea typeface="Calibri" panose="020F0502020204030204" pitchFamily="34" charset="0"/>
                <a:cs typeface="Times New Roman" panose="02020603050405020304" pitchFamily="18" charset="0"/>
              </a:rPr>
              <a:t>Method of data collection</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800"/>
              </a:spcAft>
            </a:pPr>
            <a:r>
              <a:rPr lang="en-US" sz="1800" b="1" i="1" u="sng" kern="100" dirty="0">
                <a:effectLst/>
                <a:latin typeface="Calibri" panose="020F0502020204030204" pitchFamily="34" charset="0"/>
                <a:ea typeface="Calibri" panose="020F0502020204030204" pitchFamily="34" charset="0"/>
                <a:cs typeface="Times New Roman" panose="02020603050405020304" pitchFamily="18" charset="0"/>
              </a:rPr>
              <a:t>Data sources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Statista, Grand View Research and Markets and Markets.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US" sz="1800" b="1" i="1" u="sng" kern="100" dirty="0">
                <a:effectLst/>
                <a:latin typeface="Calibri" panose="020F0502020204030204" pitchFamily="34" charset="0"/>
                <a:ea typeface="Calibri" panose="020F0502020204030204" pitchFamily="34" charset="0"/>
                <a:cs typeface="Times New Roman" panose="02020603050405020304" pitchFamily="18" charset="0"/>
              </a:rPr>
              <a:t>Data Analysis</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1800" kern="100" dirty="0" err="1">
                <a:effectLst/>
                <a:latin typeface="Calibri" panose="020F0502020204030204" pitchFamily="34" charset="0"/>
                <a:ea typeface="Calibri" panose="020F0502020204030204" pitchFamily="34" charset="0"/>
                <a:cs typeface="Times New Roman" panose="02020603050405020304" pitchFamily="18" charset="0"/>
              </a:rPr>
              <a:t>Analyzed</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using PORTER’S Five Forces.</a:t>
            </a:r>
          </a:p>
          <a:p>
            <a:pPr marL="342900" lvl="0" indent="-342900">
              <a:lnSpc>
                <a:spcPct val="107000"/>
              </a:lnSpc>
              <a:spcAft>
                <a:spcPts val="800"/>
              </a:spcAft>
              <a:buFont typeface="Arial" panose="020B0604020202020204" pitchFamily="34" charset="0"/>
              <a:buChar char="•"/>
              <a:tabLst>
                <a:tab pos="457200" algn="l"/>
              </a:tabLst>
            </a:pPr>
            <a:r>
              <a:rPr lang="en-US" sz="1800" b="1" i="1" u="sng" kern="100" dirty="0">
                <a:effectLst/>
                <a:latin typeface="Calibri" panose="020F0502020204030204" pitchFamily="34" charset="0"/>
                <a:ea typeface="Calibri" panose="020F0502020204030204" pitchFamily="34" charset="0"/>
                <a:cs typeface="Times New Roman" panose="02020603050405020304" pitchFamily="18" charset="0"/>
              </a:rPr>
              <a:t>Search Terms</a:t>
            </a:r>
            <a:r>
              <a:rPr lang="en-IN" sz="1800" kern="100" dirty="0">
                <a:effectLst/>
                <a:latin typeface="Calibri" panose="020F0502020204030204" pitchFamily="34" charset="0"/>
                <a:ea typeface="Calibri" panose="020F0502020204030204" pitchFamily="34" charset="0"/>
                <a:cs typeface="Times New Roman" panose="02020603050405020304" pitchFamily="18" charset="0"/>
              </a:rPr>
              <a:t>: Revenue Cycle Management, US Healthcare, Evidence-Based Insights, Revenue generation, RCM Analysis and RCM Metrics</a:t>
            </a:r>
          </a:p>
          <a:p>
            <a:endParaRPr lang="en-IN"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2124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0DF9A-E36E-73B6-1DDB-44C99ED6B458}"/>
              </a:ext>
            </a:extLst>
          </p:cNvPr>
          <p:cNvSpPr>
            <a:spLocks noGrp="1"/>
          </p:cNvSpPr>
          <p:nvPr>
            <p:ph type="title"/>
          </p:nvPr>
        </p:nvSpPr>
        <p:spPr/>
        <p:txBody>
          <a:bodyPr/>
          <a:lstStyle/>
          <a:p>
            <a:r>
              <a:rPr lang="en-IN" dirty="0"/>
              <a:t>Porter’s Five Forces</a:t>
            </a:r>
          </a:p>
        </p:txBody>
      </p:sp>
      <p:sp>
        <p:nvSpPr>
          <p:cNvPr id="3" name="Content Placeholder 2">
            <a:extLst>
              <a:ext uri="{FF2B5EF4-FFF2-40B4-BE49-F238E27FC236}">
                <a16:creationId xmlns:a16="http://schemas.microsoft.com/office/drawing/2014/main" id="{4352F142-F009-B87F-8A34-E9791D54E33D}"/>
              </a:ext>
            </a:extLst>
          </p:cNvPr>
          <p:cNvSpPr>
            <a:spLocks noGrp="1"/>
          </p:cNvSpPr>
          <p:nvPr>
            <p:ph idx="1"/>
          </p:nvPr>
        </p:nvSpPr>
        <p:spPr/>
        <p:txBody>
          <a:bodyPr/>
          <a:lstStyle/>
          <a:p>
            <a:r>
              <a:rPr lang="en-IN" dirty="0"/>
              <a:t>Threats of New Entrants</a:t>
            </a:r>
          </a:p>
          <a:p>
            <a:r>
              <a:rPr lang="en-IN" dirty="0"/>
              <a:t>Supplier Bargaining Power</a:t>
            </a:r>
          </a:p>
          <a:p>
            <a:r>
              <a:rPr lang="en-IN" dirty="0"/>
              <a:t>Internal Competitors</a:t>
            </a:r>
          </a:p>
          <a:p>
            <a:r>
              <a:rPr lang="en-IN" dirty="0"/>
              <a:t>Threats of substitute products</a:t>
            </a:r>
          </a:p>
          <a:p>
            <a:r>
              <a:rPr lang="en-IN" dirty="0"/>
              <a:t>Bargaining power of Buyers</a:t>
            </a:r>
          </a:p>
          <a:p>
            <a:pPr marL="0" indent="0">
              <a:buNone/>
            </a:pPr>
            <a:endParaRPr lang="en-IN" dirty="0"/>
          </a:p>
        </p:txBody>
      </p:sp>
    </p:spTree>
    <p:extLst>
      <p:ext uri="{BB962C8B-B14F-4D97-AF65-F5344CB8AC3E}">
        <p14:creationId xmlns:p14="http://schemas.microsoft.com/office/powerpoint/2010/main" val="985767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4C69A-E454-ABB6-BB0A-6E2790540293}"/>
              </a:ext>
            </a:extLst>
          </p:cNvPr>
          <p:cNvSpPr>
            <a:spLocks noGrp="1"/>
          </p:cNvSpPr>
          <p:nvPr>
            <p:ph type="title"/>
          </p:nvPr>
        </p:nvSpPr>
        <p:spPr/>
        <p:txBody>
          <a:bodyPr/>
          <a:lstStyle/>
          <a:p>
            <a:r>
              <a:rPr lang="en-US" dirty="0"/>
              <a:t>Results:</a:t>
            </a:r>
            <a:endParaRPr lang="en-IN" dirty="0"/>
          </a:p>
        </p:txBody>
      </p:sp>
      <p:sp>
        <p:nvSpPr>
          <p:cNvPr id="3" name="Content Placeholder 2">
            <a:extLst>
              <a:ext uri="{FF2B5EF4-FFF2-40B4-BE49-F238E27FC236}">
                <a16:creationId xmlns:a16="http://schemas.microsoft.com/office/drawing/2014/main" id="{74F1AF87-3D0C-12B6-9AA5-E347D8E5E4AA}"/>
              </a:ext>
            </a:extLst>
          </p:cNvPr>
          <p:cNvSpPr>
            <a:spLocks noGrp="1"/>
          </p:cNvSpPr>
          <p:nvPr>
            <p:ph idx="1"/>
          </p:nvPr>
        </p:nvSpPr>
        <p:spPr>
          <a:xfrm>
            <a:off x="680321" y="1976718"/>
            <a:ext cx="9613861" cy="4639235"/>
          </a:xfrm>
        </p:spPr>
        <p:txBody>
          <a:bodyPr/>
          <a:lstStyle/>
          <a:p>
            <a:pPr>
              <a:lnSpc>
                <a:spcPct val="107000"/>
              </a:lnSpc>
              <a:spcAft>
                <a:spcPts val="800"/>
              </a:spcAft>
            </a:pPr>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OBJECTIVE: 1:  To define and describe key performance indicators influencing RCM Market by services.</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Considering 6 important KPI’s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Clean Claim Rate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Aged Accounts receivable rate.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Claim Denial Rate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Gross Collection Rate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Days in Accounts Receivable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en-US" sz="1800" kern="100" dirty="0">
                <a:effectLst/>
                <a:latin typeface="Times New Roman" panose="02020603050405020304" pitchFamily="18" charset="0"/>
                <a:ea typeface="Calibri" panose="020F0502020204030204" pitchFamily="34" charset="0"/>
                <a:cs typeface="Times New Roman" panose="02020603050405020304" pitchFamily="18" charset="0"/>
              </a:rPr>
              <a:t>Bad Debt Rate</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u="sng" dirty="0"/>
          </a:p>
        </p:txBody>
      </p:sp>
    </p:spTree>
    <p:extLst>
      <p:ext uri="{BB962C8B-B14F-4D97-AF65-F5344CB8AC3E}">
        <p14:creationId xmlns:p14="http://schemas.microsoft.com/office/powerpoint/2010/main" val="246620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26C93BD-C4CA-D9FD-B22A-B20B17EB34AF}"/>
              </a:ext>
            </a:extLst>
          </p:cNvPr>
          <p:cNvSpPr>
            <a:spLocks noGrp="1"/>
          </p:cNvSpPr>
          <p:nvPr>
            <p:ph idx="1"/>
          </p:nvPr>
        </p:nvSpPr>
        <p:spPr>
          <a:xfrm>
            <a:off x="680321" y="1115121"/>
            <a:ext cx="10916947" cy="5129561"/>
          </a:xfrm>
        </p:spPr>
        <p:txBody>
          <a:bodyPr>
            <a:normAutofit/>
          </a:bodyPr>
          <a:lstStyle/>
          <a:p>
            <a:r>
              <a:rPr lang="en-IN" b="1" kern="0" spc="40" dirty="0">
                <a:effectLst/>
                <a:latin typeface="Times New Roman" panose="02020603050405020304" pitchFamily="18" charset="0"/>
                <a:ea typeface="Times New Roman" panose="02020603050405020304" pitchFamily="18" charset="0"/>
              </a:rPr>
              <a:t>OBJECTIVE 2: To identify and measure the right metrics</a:t>
            </a:r>
          </a:p>
          <a:p>
            <a:endParaRPr lang="en-IN" dirty="0"/>
          </a:p>
        </p:txBody>
      </p:sp>
      <p:pic>
        <p:nvPicPr>
          <p:cNvPr id="4" name="Picture 3">
            <a:extLst>
              <a:ext uri="{FF2B5EF4-FFF2-40B4-BE49-F238E27FC236}">
                <a16:creationId xmlns:a16="http://schemas.microsoft.com/office/drawing/2014/main" id="{1A7E7EA1-2617-C6DF-4E28-0D7FC03EE139}"/>
              </a:ext>
            </a:extLst>
          </p:cNvPr>
          <p:cNvPicPr>
            <a:picLocks noChangeAspect="1"/>
          </p:cNvPicPr>
          <p:nvPr/>
        </p:nvPicPr>
        <p:blipFill>
          <a:blip r:embed="rId2"/>
          <a:stretch>
            <a:fillRect/>
          </a:stretch>
        </p:blipFill>
        <p:spPr>
          <a:xfrm>
            <a:off x="1048215" y="2230244"/>
            <a:ext cx="10463464" cy="4237463"/>
          </a:xfrm>
          <a:prstGeom prst="rect">
            <a:avLst/>
          </a:prstGeom>
        </p:spPr>
      </p:pic>
    </p:spTree>
    <p:extLst>
      <p:ext uri="{BB962C8B-B14F-4D97-AF65-F5344CB8AC3E}">
        <p14:creationId xmlns:p14="http://schemas.microsoft.com/office/powerpoint/2010/main" val="1703124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1F44D2-FD95-6476-B537-80CD39F1AD97}"/>
              </a:ext>
            </a:extLst>
          </p:cNvPr>
          <p:cNvSpPr>
            <a:spLocks noGrp="1"/>
          </p:cNvSpPr>
          <p:nvPr>
            <p:ph idx="1"/>
          </p:nvPr>
        </p:nvSpPr>
        <p:spPr>
          <a:xfrm>
            <a:off x="680321" y="959005"/>
            <a:ext cx="10738528" cy="4977184"/>
          </a:xfrm>
        </p:spPr>
        <p:txBody>
          <a:bodyPr>
            <a:normAutofit/>
          </a:bodyPr>
          <a:lstStyle/>
          <a:p>
            <a:pPr marL="0" indent="0">
              <a:buNone/>
            </a:pPr>
            <a:r>
              <a:rPr lang="en-IN" b="1" kern="0" spc="40" dirty="0">
                <a:effectLst/>
                <a:latin typeface="Times New Roman" panose="02020603050405020304" pitchFamily="18" charset="0"/>
                <a:ea typeface="Times New Roman" panose="02020603050405020304" pitchFamily="18" charset="0"/>
              </a:rPr>
              <a:t>OBJECTIVE 3: To provide detailed information about the significant RCM Workflow to improve RCM revenue</a:t>
            </a:r>
          </a:p>
          <a:p>
            <a:pPr marL="0" indent="0">
              <a:buNone/>
            </a:pPr>
            <a:endParaRPr lang="en-IN" dirty="0"/>
          </a:p>
        </p:txBody>
      </p:sp>
      <p:pic>
        <p:nvPicPr>
          <p:cNvPr id="4" name="Picture 3">
            <a:extLst>
              <a:ext uri="{FF2B5EF4-FFF2-40B4-BE49-F238E27FC236}">
                <a16:creationId xmlns:a16="http://schemas.microsoft.com/office/drawing/2014/main" id="{A543ADA6-CF4F-BC28-828B-A8D042E018BD}"/>
              </a:ext>
            </a:extLst>
          </p:cNvPr>
          <p:cNvPicPr>
            <a:picLocks noChangeAspect="1"/>
          </p:cNvPicPr>
          <p:nvPr/>
        </p:nvPicPr>
        <p:blipFill>
          <a:blip r:embed="rId2"/>
          <a:stretch>
            <a:fillRect/>
          </a:stretch>
        </p:blipFill>
        <p:spPr>
          <a:xfrm>
            <a:off x="1271238" y="2185639"/>
            <a:ext cx="9411629" cy="3924951"/>
          </a:xfrm>
          <a:prstGeom prst="rect">
            <a:avLst/>
          </a:prstGeom>
        </p:spPr>
      </p:pic>
    </p:spTree>
    <p:extLst>
      <p:ext uri="{BB962C8B-B14F-4D97-AF65-F5344CB8AC3E}">
        <p14:creationId xmlns:p14="http://schemas.microsoft.com/office/powerpoint/2010/main" val="2141171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C9BE20-F3B8-84CA-9719-087187FE5E28}"/>
              </a:ext>
            </a:extLst>
          </p:cNvPr>
          <p:cNvSpPr>
            <a:spLocks noGrp="1"/>
          </p:cNvSpPr>
          <p:nvPr>
            <p:ph idx="1"/>
          </p:nvPr>
        </p:nvSpPr>
        <p:spPr>
          <a:xfrm>
            <a:off x="680321" y="847493"/>
            <a:ext cx="10403991" cy="5088696"/>
          </a:xfrm>
        </p:spPr>
        <p:txBody>
          <a:bodyPr/>
          <a:lstStyle/>
          <a:p>
            <a:pPr marL="0" indent="0">
              <a:buNone/>
            </a:pPr>
            <a:r>
              <a:rPr lang="en-IN" b="1" kern="0" spc="40" dirty="0">
                <a:effectLst/>
                <a:latin typeface="Calibri Light" panose="020F0302020204030204" pitchFamily="34" charset="0"/>
                <a:ea typeface="Calibri Light" panose="020F0302020204030204" pitchFamily="34" charset="0"/>
                <a:cs typeface="Calibri Light" panose="020F0302020204030204" pitchFamily="34" charset="0"/>
              </a:rPr>
              <a:t>OBJECTIVE: 4 To </a:t>
            </a:r>
            <a:r>
              <a:rPr lang="en-IN" b="1" kern="100" dirty="0">
                <a:effectLst/>
                <a:latin typeface="Calibri Light" panose="020F0302020204030204" pitchFamily="34" charset="0"/>
                <a:ea typeface="Calibri Light" panose="020F0302020204030204" pitchFamily="34" charset="0"/>
                <a:cs typeface="Calibri Light" panose="020F0302020204030204" pitchFamily="34" charset="0"/>
              </a:rPr>
              <a:t>analyse</a:t>
            </a:r>
            <a:r>
              <a:rPr lang="en-IN" b="1" kern="0" spc="40" dirty="0">
                <a:effectLst/>
                <a:latin typeface="Calibri Light" panose="020F0302020204030204" pitchFamily="34" charset="0"/>
                <a:ea typeface="Calibri Light" panose="020F0302020204030204" pitchFamily="34" charset="0"/>
                <a:cs typeface="Calibri Light" panose="020F0302020204030204" pitchFamily="34" charset="0"/>
              </a:rPr>
              <a:t> market opportunities for stakeholders and provide details to our key players.</a:t>
            </a:r>
            <a:endParaRPr lang="en-IN" kern="100" dirty="0">
              <a:effectLst/>
              <a:latin typeface="Calibri Light" panose="020F0302020204030204" pitchFamily="34" charset="0"/>
              <a:ea typeface="Calibri Light" panose="020F0302020204030204" pitchFamily="34" charset="0"/>
              <a:cs typeface="Calibri Light" panose="020F0302020204030204" pitchFamily="34" charset="0"/>
            </a:endParaRPr>
          </a:p>
          <a:p>
            <a:pPr marL="0" indent="0">
              <a:buNone/>
            </a:pPr>
            <a:endParaRPr lang="en-IN" dirty="0"/>
          </a:p>
          <a:p>
            <a:pPr marL="0" indent="0">
              <a:buNone/>
            </a:pPr>
            <a:r>
              <a:rPr lang="en-IN" dirty="0"/>
              <a:t>SWOT ANALYSIS:</a:t>
            </a:r>
          </a:p>
          <a:p>
            <a:pPr>
              <a:lnSpc>
                <a:spcPct val="107000"/>
              </a:lnSpc>
              <a:spcAft>
                <a:spcPts val="800"/>
              </a:spcAft>
            </a:pPr>
            <a:r>
              <a:rPr lang="en-IN" b="1" kern="0" spc="40" dirty="0">
                <a:solidFill>
                  <a:srgbClr val="252525"/>
                </a:solidFill>
                <a:effectLst/>
                <a:ea typeface="Times New Roman" panose="02020603050405020304" pitchFamily="18" charset="0"/>
                <a:cs typeface="Times New Roman" panose="02020603050405020304" pitchFamily="18" charset="0"/>
              </a:rPr>
              <a:t>Strength:</a:t>
            </a:r>
            <a:endParaRPr lang="en-IN"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IN" kern="0" spc="40" dirty="0">
                <a:solidFill>
                  <a:srgbClr val="252525"/>
                </a:solidFill>
                <a:effectLst/>
                <a:ea typeface="Times New Roman" panose="02020603050405020304" pitchFamily="18" charset="0"/>
                <a:cs typeface="Times New Roman" panose="02020603050405020304" pitchFamily="18" charset="0"/>
              </a:rPr>
              <a:t>Skilled Professional</a:t>
            </a:r>
            <a:endParaRPr lang="en-IN"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IN" kern="0" spc="40" dirty="0">
                <a:solidFill>
                  <a:srgbClr val="252525"/>
                </a:solidFill>
                <a:effectLst/>
                <a:ea typeface="Times New Roman" panose="02020603050405020304" pitchFamily="18" charset="0"/>
                <a:cs typeface="Times New Roman" panose="02020603050405020304" pitchFamily="18" charset="0"/>
              </a:rPr>
              <a:t>Consistent Workflow</a:t>
            </a:r>
            <a:endParaRPr lang="en-IN"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IN" kern="0" spc="40" dirty="0">
                <a:solidFill>
                  <a:srgbClr val="252525"/>
                </a:solidFill>
                <a:effectLst/>
                <a:ea typeface="Times New Roman" panose="02020603050405020304" pitchFamily="18" charset="0"/>
                <a:cs typeface="Times New Roman" panose="02020603050405020304" pitchFamily="18" charset="0"/>
              </a:rPr>
              <a:t>HIPPA Complaint</a:t>
            </a:r>
            <a:endParaRPr lang="en-IN" kern="100" dirty="0">
              <a:effectLst/>
              <a:ea typeface="Calibri" panose="020F0502020204030204" pitchFamily="34" charset="0"/>
              <a:cs typeface="Times New Roman" panose="02020603050405020304" pitchFamily="18" charset="0"/>
            </a:endParaRPr>
          </a:p>
          <a:p>
            <a:pPr>
              <a:lnSpc>
                <a:spcPct val="107000"/>
              </a:lnSpc>
              <a:spcAft>
                <a:spcPts val="800"/>
              </a:spcAft>
            </a:pPr>
            <a:r>
              <a:rPr lang="en-IN" kern="0" spc="40" dirty="0">
                <a:solidFill>
                  <a:srgbClr val="252525"/>
                </a:solidFill>
                <a:effectLst/>
                <a:ea typeface="Times New Roman" panose="02020603050405020304" pitchFamily="18" charset="0"/>
                <a:cs typeface="Times New Roman" panose="02020603050405020304" pitchFamily="18" charset="0"/>
              </a:rPr>
              <a:t>Certified professionals (AHIMA and AAPC)</a:t>
            </a:r>
            <a:endParaRPr lang="en-IN" kern="100" dirty="0">
              <a:effectLst/>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686343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3A48CF-C262-F7B1-E432-BB3108E56375}"/>
              </a:ext>
            </a:extLst>
          </p:cNvPr>
          <p:cNvSpPr>
            <a:spLocks noGrp="1"/>
          </p:cNvSpPr>
          <p:nvPr>
            <p:ph idx="1"/>
          </p:nvPr>
        </p:nvSpPr>
        <p:spPr>
          <a:xfrm>
            <a:off x="680322" y="1918010"/>
            <a:ext cx="10671620" cy="4572000"/>
          </a:xfrm>
        </p:spPr>
        <p:txBody>
          <a:bodyPr>
            <a:normAutofit fontScale="92500" lnSpcReduction="10000"/>
          </a:bodyPr>
          <a:lstStyle/>
          <a:p>
            <a:pPr>
              <a:lnSpc>
                <a:spcPct val="107000"/>
              </a:lnSpc>
              <a:spcAft>
                <a:spcPts val="800"/>
              </a:spcAft>
            </a:pPr>
            <a:r>
              <a:rPr lang="en-IN" b="1" kern="0" spc="40" dirty="0">
                <a:effectLst/>
                <a:ea typeface="Times New Roman" panose="02020603050405020304" pitchFamily="18" charset="0"/>
                <a:cs typeface="Times New Roman" panose="02020603050405020304" pitchFamily="18" charset="0"/>
              </a:rPr>
              <a:t>WEAKNESS:</a:t>
            </a:r>
            <a:endParaRPr lang="en-IN" b="1"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chemeClr val="bg1"/>
                </a:solidFill>
                <a:effectLst/>
                <a:ea typeface="Times New Roman" panose="02020603050405020304" pitchFamily="18" charset="0"/>
                <a:cs typeface="Times New Roman" panose="02020603050405020304" pitchFamily="18" charset="0"/>
              </a:rPr>
              <a:t>Cost </a:t>
            </a:r>
            <a:endParaRPr lang="en-IN" kern="100" spc="40" dirty="0">
              <a:solidFill>
                <a:schemeClr val="bg1"/>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chemeClr val="bg1"/>
                </a:solidFill>
                <a:effectLst/>
                <a:ea typeface="Times New Roman" panose="02020603050405020304" pitchFamily="18" charset="0"/>
                <a:cs typeface="Times New Roman" panose="02020603050405020304" pitchFamily="18" charset="0"/>
              </a:rPr>
              <a:t>Budget</a:t>
            </a:r>
            <a:endParaRPr lang="en-IN" kern="100" dirty="0">
              <a:solidFill>
                <a:schemeClr val="bg1"/>
              </a:solidFill>
              <a:effectLst/>
              <a:ea typeface="Calibri" panose="020F0502020204030204" pitchFamily="34" charset="0"/>
              <a:cs typeface="Times New Roman" panose="02020603050405020304" pitchFamily="18" charset="0"/>
            </a:endParaRPr>
          </a:p>
          <a:p>
            <a:pPr>
              <a:lnSpc>
                <a:spcPct val="107000"/>
              </a:lnSpc>
              <a:spcAft>
                <a:spcPts val="800"/>
              </a:spcAft>
            </a:pPr>
            <a:r>
              <a:rPr lang="en-IN" b="1" kern="0" spc="40" dirty="0">
                <a:effectLst/>
                <a:ea typeface="Times New Roman" panose="02020603050405020304" pitchFamily="18" charset="0"/>
                <a:cs typeface="Times New Roman" panose="02020603050405020304" pitchFamily="18" charset="0"/>
              </a:rPr>
              <a:t>OPPORTUNITIES:</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100% collection</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Clear reporting Structures</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Consistent Workflows</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Flexible (IST and GMT)</a:t>
            </a:r>
            <a:endParaRPr lang="en-IN" kern="100" dirty="0">
              <a:effectLst/>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4103968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2570AC-2774-229C-7661-188DCB88EDC6}"/>
              </a:ext>
            </a:extLst>
          </p:cNvPr>
          <p:cNvSpPr>
            <a:spLocks noGrp="1"/>
          </p:cNvSpPr>
          <p:nvPr>
            <p:ph idx="1"/>
          </p:nvPr>
        </p:nvSpPr>
        <p:spPr/>
        <p:txBody>
          <a:bodyPr/>
          <a:lstStyle/>
          <a:p>
            <a:r>
              <a:rPr lang="en-US" dirty="0"/>
              <a:t>THREATS</a:t>
            </a: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New care delivery models</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Consumerism</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Market pressure</a:t>
            </a:r>
            <a:endParaRPr lang="en-IN" kern="1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n-IN" kern="0" spc="40" dirty="0">
                <a:solidFill>
                  <a:srgbClr val="252525"/>
                </a:solidFill>
                <a:effectLst/>
                <a:ea typeface="Times New Roman" panose="02020603050405020304" pitchFamily="18" charset="0"/>
                <a:cs typeface="Times New Roman" panose="02020603050405020304" pitchFamily="18" charset="0"/>
              </a:rPr>
              <a:t>Competitio</a:t>
            </a:r>
            <a:r>
              <a:rPr lang="en-IN" sz="1800" kern="0" spc="4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n</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3374339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514C1-B43C-5383-0BED-DB3225B9517D}"/>
              </a:ext>
            </a:extLst>
          </p:cNvPr>
          <p:cNvSpPr>
            <a:spLocks noGrp="1"/>
          </p:cNvSpPr>
          <p:nvPr>
            <p:ph type="title"/>
          </p:nvPr>
        </p:nvSpPr>
        <p:spPr/>
        <p:txBody>
          <a:bodyPr/>
          <a:lstStyle/>
          <a:p>
            <a:r>
              <a:rPr lang="en-US" dirty="0"/>
              <a:t>PORTER’s FIVE ANALYSIS:</a:t>
            </a:r>
            <a:endParaRPr lang="en-IN" dirty="0"/>
          </a:p>
        </p:txBody>
      </p:sp>
      <p:sp>
        <p:nvSpPr>
          <p:cNvPr id="3" name="Content Placeholder 2">
            <a:extLst>
              <a:ext uri="{FF2B5EF4-FFF2-40B4-BE49-F238E27FC236}">
                <a16:creationId xmlns:a16="http://schemas.microsoft.com/office/drawing/2014/main" id="{54A6D775-A248-CB64-0D48-E00F84963672}"/>
              </a:ext>
            </a:extLst>
          </p:cNvPr>
          <p:cNvSpPr>
            <a:spLocks noGrp="1"/>
          </p:cNvSpPr>
          <p:nvPr>
            <p:ph idx="1"/>
          </p:nvPr>
        </p:nvSpPr>
        <p:spPr/>
        <p:txBody>
          <a:bodyPr/>
          <a:lstStyle/>
          <a:p>
            <a:pPr marL="0" indent="0" algn="just">
              <a:lnSpc>
                <a:spcPts val="1950"/>
              </a:lnSpc>
              <a:spcAft>
                <a:spcPts val="800"/>
              </a:spcAft>
              <a:buNone/>
            </a:pPr>
            <a:r>
              <a:rPr lang="en-IN" kern="0" dirty="0">
                <a:effectLst/>
                <a:ea typeface="Times New Roman" panose="02020603050405020304" pitchFamily="18" charset="0"/>
                <a:cs typeface="Times New Roman" panose="02020603050405020304" pitchFamily="18" charset="0"/>
              </a:rPr>
              <a:t>1. </a:t>
            </a:r>
            <a:r>
              <a:rPr lang="en-IN" kern="0" dirty="0">
                <a:solidFill>
                  <a:schemeClr val="bg1"/>
                </a:solidFill>
                <a:effectLst/>
                <a:ea typeface="Times New Roman" panose="02020603050405020304" pitchFamily="18" charset="0"/>
                <a:cs typeface="Times New Roman" panose="02020603050405020304" pitchFamily="18" charset="0"/>
              </a:rPr>
              <a:t>Threats of New Entrants</a:t>
            </a:r>
            <a:r>
              <a:rPr lang="en-IN" kern="0" dirty="0">
                <a:effectLst/>
                <a:ea typeface="Times New Roman" panose="02020603050405020304" pitchFamily="18" charset="0"/>
                <a:cs typeface="Times New Roman" panose="02020603050405020304" pitchFamily="18" charset="0"/>
              </a:rPr>
              <a:t>:</a:t>
            </a:r>
            <a:endParaRPr lang="en-IN" kern="100" dirty="0">
              <a:effectLst/>
              <a:ea typeface="Calibri" panose="020F0502020204030204" pitchFamily="34" charset="0"/>
              <a:cs typeface="Times New Roman" panose="02020603050405020304" pitchFamily="18" charset="0"/>
            </a:endParaRPr>
          </a:p>
          <a:p>
            <a:r>
              <a:rPr lang="en-IN" kern="0" dirty="0">
                <a:effectLst/>
                <a:ea typeface="Times New Roman" panose="02020603050405020304" pitchFamily="18" charset="0"/>
              </a:rPr>
              <a:t>New care delivery models</a:t>
            </a:r>
          </a:p>
          <a:p>
            <a:r>
              <a:rPr lang="en-IN" kern="0" dirty="0">
                <a:effectLst/>
              </a:rPr>
              <a:t>Consumerism</a:t>
            </a:r>
          </a:p>
          <a:p>
            <a:pPr marL="0" indent="0">
              <a:buNone/>
            </a:pPr>
            <a:endParaRPr lang="en-IN" kern="0" dirty="0">
              <a:effectLst/>
            </a:endParaRPr>
          </a:p>
          <a:p>
            <a:pPr marL="0" indent="0">
              <a:lnSpc>
                <a:spcPts val="1950"/>
              </a:lnSpc>
              <a:spcAft>
                <a:spcPts val="800"/>
              </a:spcAft>
              <a:buNone/>
            </a:pPr>
            <a:r>
              <a:rPr lang="en-IN" kern="0" dirty="0">
                <a:effectLst/>
              </a:rPr>
              <a:t>2</a:t>
            </a:r>
            <a:r>
              <a:rPr lang="en-IN" kern="0" dirty="0">
                <a:solidFill>
                  <a:schemeClr val="bg1"/>
                </a:solidFill>
                <a:effectLst/>
              </a:rPr>
              <a:t>. </a:t>
            </a:r>
            <a:r>
              <a:rPr lang="en-IN" kern="0" dirty="0">
                <a:solidFill>
                  <a:schemeClr val="bg1"/>
                </a:solidFill>
                <a:effectLst/>
                <a:ea typeface="Times New Roman" panose="02020603050405020304" pitchFamily="18" charset="0"/>
                <a:cs typeface="Times New Roman" panose="02020603050405020304" pitchFamily="18" charset="0"/>
              </a:rPr>
              <a:t>Bargaining Power of Buyers:</a:t>
            </a:r>
            <a:endParaRPr lang="en-IN" kern="100" dirty="0">
              <a:solidFill>
                <a:schemeClr val="bg1"/>
              </a:solidFill>
              <a:effectLst/>
              <a:ea typeface="Calibri" panose="020F0502020204030204" pitchFamily="34" charset="0"/>
              <a:cs typeface="Times New Roman" panose="02020603050405020304" pitchFamily="18" charset="0"/>
            </a:endParaRPr>
          </a:p>
          <a:p>
            <a:r>
              <a:rPr lang="en-IN" kern="0" dirty="0">
                <a:effectLst/>
                <a:ea typeface="Times New Roman" panose="02020603050405020304" pitchFamily="18" charset="0"/>
              </a:rPr>
              <a:t>Evaluate the bargaining power of healthcare providers</a:t>
            </a:r>
          </a:p>
          <a:p>
            <a:r>
              <a:rPr lang="en-IN" kern="0" dirty="0">
                <a:effectLst/>
              </a:rPr>
              <a:t>Factors of Buyers</a:t>
            </a:r>
            <a:endParaRPr lang="en-IN" dirty="0"/>
          </a:p>
        </p:txBody>
      </p:sp>
    </p:spTree>
    <p:extLst>
      <p:ext uri="{BB962C8B-B14F-4D97-AF65-F5344CB8AC3E}">
        <p14:creationId xmlns:p14="http://schemas.microsoft.com/office/powerpoint/2010/main" val="842119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76E6CA-47C1-7E5C-B518-BF605AC00861}"/>
              </a:ext>
            </a:extLst>
          </p:cNvPr>
          <p:cNvSpPr>
            <a:spLocks noGrp="1"/>
          </p:cNvSpPr>
          <p:nvPr>
            <p:ph idx="1"/>
          </p:nvPr>
        </p:nvSpPr>
        <p:spPr>
          <a:xfrm>
            <a:off x="680321" y="2043953"/>
            <a:ext cx="10760830" cy="4679576"/>
          </a:xfrm>
        </p:spPr>
        <p:txBody>
          <a:bodyPr>
            <a:normAutofit/>
          </a:bodyPr>
          <a:lstStyle/>
          <a:p>
            <a:pPr marL="0" indent="0">
              <a:buNone/>
            </a:pPr>
            <a:r>
              <a:rPr lang="en-US" dirty="0"/>
              <a:t>3</a:t>
            </a:r>
            <a:r>
              <a:rPr lang="en-US" dirty="0">
                <a:solidFill>
                  <a:schemeClr val="bg1"/>
                </a:solidFill>
              </a:rPr>
              <a:t>. </a:t>
            </a:r>
            <a:r>
              <a:rPr lang="en-IN" kern="0" dirty="0">
                <a:solidFill>
                  <a:schemeClr val="bg1"/>
                </a:solidFill>
                <a:effectLst/>
                <a:ea typeface="Times New Roman" panose="02020603050405020304" pitchFamily="18" charset="0"/>
                <a:cs typeface="Times New Roman" panose="02020603050405020304" pitchFamily="18" charset="0"/>
              </a:rPr>
              <a:t>Bargaining Power of Suppliers</a:t>
            </a:r>
            <a:r>
              <a:rPr lang="en-IN" kern="0" dirty="0">
                <a:effectLst/>
                <a:ea typeface="Times New Roman" panose="02020603050405020304" pitchFamily="18" charset="0"/>
                <a:cs typeface="Times New Roman" panose="02020603050405020304" pitchFamily="18" charset="0"/>
              </a:rPr>
              <a:t>:</a:t>
            </a:r>
          </a:p>
          <a:p>
            <a:r>
              <a:rPr lang="en-IN" kern="0" dirty="0">
                <a:effectLst/>
                <a:ea typeface="Times New Roman" panose="02020603050405020304" pitchFamily="18" charset="0"/>
              </a:rPr>
              <a:t>Analyse the bargaining power of suppliers</a:t>
            </a:r>
          </a:p>
          <a:p>
            <a:r>
              <a:rPr lang="en-IN" kern="0" dirty="0">
                <a:effectLst/>
                <a:ea typeface="Times New Roman" panose="02020603050405020304" pitchFamily="18" charset="0"/>
              </a:rPr>
              <a:t>The importance of their inputs, and the switching costs involved</a:t>
            </a:r>
          </a:p>
          <a:p>
            <a:pPr marL="0" indent="0">
              <a:lnSpc>
                <a:spcPts val="1950"/>
              </a:lnSpc>
              <a:spcAft>
                <a:spcPts val="800"/>
              </a:spcAft>
              <a:buNone/>
            </a:pPr>
            <a:endParaRPr lang="en-IN" kern="0" dirty="0">
              <a:effectLst/>
              <a:ea typeface="Calibri" panose="020F0502020204030204" pitchFamily="34" charset="0"/>
              <a:cs typeface="Times New Roman" panose="02020603050405020304" pitchFamily="18" charset="0"/>
            </a:endParaRPr>
          </a:p>
          <a:p>
            <a:pPr marL="0" indent="0">
              <a:lnSpc>
                <a:spcPts val="1950"/>
              </a:lnSpc>
              <a:spcAft>
                <a:spcPts val="800"/>
              </a:spcAft>
              <a:buNone/>
            </a:pPr>
            <a:r>
              <a:rPr lang="en-IN" kern="0" dirty="0">
                <a:effectLst/>
                <a:ea typeface="Calibri" panose="020F0502020204030204" pitchFamily="34" charset="0"/>
                <a:cs typeface="Times New Roman" panose="02020603050405020304" pitchFamily="18" charset="0"/>
              </a:rPr>
              <a:t>4</a:t>
            </a:r>
            <a:r>
              <a:rPr lang="en-IN" kern="0" dirty="0">
                <a:solidFill>
                  <a:schemeClr val="bg1"/>
                </a:solidFill>
                <a:effectLst/>
                <a:ea typeface="Calibri" panose="020F0502020204030204" pitchFamily="34" charset="0"/>
                <a:cs typeface="Times New Roman" panose="02020603050405020304" pitchFamily="18" charset="0"/>
              </a:rPr>
              <a:t>. </a:t>
            </a:r>
            <a:r>
              <a:rPr lang="en-IN" kern="0" dirty="0">
                <a:solidFill>
                  <a:schemeClr val="bg1"/>
                </a:solidFill>
                <a:effectLst/>
                <a:ea typeface="Times New Roman" panose="02020603050405020304" pitchFamily="18" charset="0"/>
                <a:cs typeface="Times New Roman" panose="02020603050405020304" pitchFamily="18" charset="0"/>
              </a:rPr>
              <a:t>The threat of Substitutes</a:t>
            </a:r>
            <a:r>
              <a:rPr lang="en-IN" kern="0" dirty="0">
                <a:effectLst/>
                <a:ea typeface="Times New Roman" panose="02020603050405020304" pitchFamily="18" charset="0"/>
                <a:cs typeface="Times New Roman" panose="02020603050405020304" pitchFamily="18" charset="0"/>
              </a:rPr>
              <a:t>:</a:t>
            </a:r>
            <a:endParaRPr lang="en-IN" kern="100" dirty="0">
              <a:effectLst/>
              <a:ea typeface="Calibri" panose="020F0502020204030204" pitchFamily="34" charset="0"/>
              <a:cs typeface="Times New Roman" panose="02020603050405020304" pitchFamily="18" charset="0"/>
            </a:endParaRPr>
          </a:p>
          <a:p>
            <a:pPr marL="342900" lvl="0" indent="-342900">
              <a:lnSpc>
                <a:spcPts val="1950"/>
              </a:lnSpc>
              <a:buFont typeface="Symbol" panose="05050102010706020507" pitchFamily="18" charset="2"/>
              <a:buChar char=""/>
            </a:pPr>
            <a:r>
              <a:rPr lang="en-IN" kern="0" dirty="0">
                <a:effectLst/>
                <a:ea typeface="Times New Roman" panose="02020603050405020304" pitchFamily="18" charset="0"/>
                <a:cs typeface="Times New Roman" panose="02020603050405020304" pitchFamily="18" charset="0"/>
              </a:rPr>
              <a:t>Identify potential substitutes for RCM services.</a:t>
            </a:r>
            <a:endParaRPr lang="en-IN" kern="100" dirty="0">
              <a:effectLst/>
              <a:ea typeface="Calibri" panose="020F0502020204030204" pitchFamily="34" charset="0"/>
              <a:cs typeface="Times New Roman" panose="02020603050405020304" pitchFamily="18" charset="0"/>
            </a:endParaRPr>
          </a:p>
          <a:p>
            <a:pPr marL="342900" lvl="0" indent="-342900">
              <a:lnSpc>
                <a:spcPts val="1950"/>
              </a:lnSpc>
              <a:buFont typeface="Symbol" panose="05050102010706020507" pitchFamily="18" charset="2"/>
              <a:buChar char=""/>
            </a:pPr>
            <a:r>
              <a:rPr lang="en-IN" kern="0" dirty="0">
                <a:effectLst/>
                <a:ea typeface="Times New Roman" panose="02020603050405020304" pitchFamily="18" charset="0"/>
                <a:cs typeface="Times New Roman" panose="02020603050405020304" pitchFamily="18" charset="0"/>
              </a:rPr>
              <a:t>Evaluate alternative methods or technologies</a:t>
            </a:r>
            <a:endParaRPr lang="en-IN" kern="100" dirty="0">
              <a:effectLst/>
              <a:ea typeface="Calibri" panose="020F0502020204030204" pitchFamily="34" charset="0"/>
              <a:cs typeface="Times New Roman" panose="02020603050405020304" pitchFamily="18" charset="0"/>
            </a:endParaRPr>
          </a:p>
          <a:p>
            <a:pPr marL="342900" lvl="0" indent="-342900">
              <a:lnSpc>
                <a:spcPts val="1950"/>
              </a:lnSpc>
              <a:spcAft>
                <a:spcPts val="800"/>
              </a:spcAft>
              <a:buFont typeface="Symbol" panose="05050102010706020507" pitchFamily="18" charset="2"/>
              <a:buChar char=""/>
            </a:pPr>
            <a:r>
              <a:rPr lang="en-IN" kern="0" dirty="0">
                <a:effectLst/>
                <a:ea typeface="Times New Roman" panose="02020603050405020304" pitchFamily="18" charset="0"/>
                <a:cs typeface="Times New Roman" panose="02020603050405020304" pitchFamily="18" charset="0"/>
              </a:rPr>
              <a:t>If substitutes are readily available and more appealing to clients, it may be challenging to attract them.</a:t>
            </a:r>
          </a:p>
          <a:p>
            <a:pPr marL="0" lvl="0" indent="0">
              <a:lnSpc>
                <a:spcPts val="1950"/>
              </a:lnSpc>
              <a:spcAft>
                <a:spcPts val="800"/>
              </a:spcAft>
              <a:buNone/>
            </a:pPr>
            <a:endParaRPr lang="en-IN" kern="100" dirty="0">
              <a:effectLst/>
              <a:ea typeface="Calibri" panose="020F0502020204030204" pitchFamily="34" charset="0"/>
              <a:cs typeface="Times New Roman" panose="02020603050405020304" pitchFamily="18" charset="0"/>
            </a:endParaRPr>
          </a:p>
          <a:p>
            <a:pPr>
              <a:lnSpc>
                <a:spcPts val="1950"/>
              </a:lnSpc>
              <a:spcAft>
                <a:spcPts val="800"/>
              </a:spcAft>
            </a:pPr>
            <a:r>
              <a:rPr lang="en-IN" sz="1800" kern="0" dirty="0">
                <a:solidFill>
                  <a:srgbClr val="13293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26044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B5A41-7309-B687-70EC-C232539B030C}"/>
              </a:ext>
            </a:extLst>
          </p:cNvPr>
          <p:cNvSpPr>
            <a:spLocks noGrp="1"/>
          </p:cNvSpPr>
          <p:nvPr>
            <p:ph type="title"/>
          </p:nvPr>
        </p:nvSpPr>
        <p:spPr/>
        <p:txBody>
          <a:bodyPr/>
          <a:lstStyle/>
          <a:p>
            <a:r>
              <a:rPr lang="en-IN" dirty="0"/>
              <a:t>Mentor Approval</a:t>
            </a:r>
          </a:p>
        </p:txBody>
      </p:sp>
      <p:pic>
        <p:nvPicPr>
          <p:cNvPr id="5" name="Content Placeholder 4">
            <a:extLst>
              <a:ext uri="{FF2B5EF4-FFF2-40B4-BE49-F238E27FC236}">
                <a16:creationId xmlns:a16="http://schemas.microsoft.com/office/drawing/2014/main" id="{D1CBF290-9D3C-4D12-1E73-0F30059E8826}"/>
              </a:ext>
            </a:extLst>
          </p:cNvPr>
          <p:cNvPicPr>
            <a:picLocks noGrp="1" noChangeAspect="1"/>
          </p:cNvPicPr>
          <p:nvPr>
            <p:ph idx="1"/>
          </p:nvPr>
        </p:nvPicPr>
        <p:blipFill>
          <a:blip r:embed="rId2"/>
          <a:stretch>
            <a:fillRect/>
          </a:stretch>
        </p:blipFill>
        <p:spPr>
          <a:xfrm>
            <a:off x="2106141" y="2788256"/>
            <a:ext cx="6763694" cy="2695951"/>
          </a:xfrm>
        </p:spPr>
      </p:pic>
    </p:spTree>
    <p:extLst>
      <p:ext uri="{BB962C8B-B14F-4D97-AF65-F5344CB8AC3E}">
        <p14:creationId xmlns:p14="http://schemas.microsoft.com/office/powerpoint/2010/main" val="21610868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AF7DF5F-3577-149B-EE00-DE6613FCA003}"/>
              </a:ext>
            </a:extLst>
          </p:cNvPr>
          <p:cNvSpPr>
            <a:spLocks noGrp="1"/>
          </p:cNvSpPr>
          <p:nvPr>
            <p:ph idx="1"/>
          </p:nvPr>
        </p:nvSpPr>
        <p:spPr/>
        <p:txBody>
          <a:bodyPr/>
          <a:lstStyle/>
          <a:p>
            <a:pPr marL="0" indent="0">
              <a:lnSpc>
                <a:spcPts val="1950"/>
              </a:lnSpc>
              <a:spcAft>
                <a:spcPts val="800"/>
              </a:spcAft>
              <a:buNone/>
            </a:pPr>
            <a:r>
              <a:rPr lang="en-US" dirty="0">
                <a:solidFill>
                  <a:schemeClr val="bg1"/>
                </a:solidFill>
              </a:rPr>
              <a:t>5. </a:t>
            </a:r>
            <a:r>
              <a:rPr lang="en-IN" kern="0" dirty="0">
                <a:solidFill>
                  <a:srgbClr val="13293D"/>
                </a:solidFill>
                <a:effectLst/>
                <a:ea typeface="Times New Roman" panose="02020603050405020304" pitchFamily="18" charset="0"/>
                <a:cs typeface="Times New Roman" panose="02020603050405020304" pitchFamily="18" charset="0"/>
              </a:rPr>
              <a:t>Industry Rivalry:</a:t>
            </a:r>
            <a:endParaRPr lang="en-IN" kern="100" dirty="0">
              <a:effectLst/>
              <a:ea typeface="Calibri" panose="020F0502020204030204" pitchFamily="34" charset="0"/>
              <a:cs typeface="Times New Roman" panose="02020603050405020304" pitchFamily="18" charset="0"/>
            </a:endParaRPr>
          </a:p>
          <a:p>
            <a:pPr marL="342900" lvl="0" indent="-342900">
              <a:lnSpc>
                <a:spcPts val="1950"/>
              </a:lnSpc>
              <a:buFont typeface="Symbol" panose="05050102010706020507" pitchFamily="18" charset="2"/>
              <a:buChar char=""/>
            </a:pPr>
            <a:r>
              <a:rPr lang="en-IN"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Assess the level of competition among existing RCM companies op</a:t>
            </a:r>
            <a:endParaRPr lang="en-IN"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342900" lvl="0" indent="-342900">
              <a:lnSpc>
                <a:spcPts val="1950"/>
              </a:lnSpc>
              <a:buFont typeface="Symbol" panose="05050102010706020507" pitchFamily="18" charset="2"/>
              <a:buChar char=""/>
            </a:pPr>
            <a:r>
              <a:rPr lang="en-IN"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Consider factors such as the number of competitors, their size and market share, pricing strategies, etc. </a:t>
            </a:r>
            <a:endParaRPr lang="en-IN"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0" lvl="0" indent="0">
              <a:lnSpc>
                <a:spcPts val="1950"/>
              </a:lnSpc>
              <a:spcAft>
                <a:spcPts val="800"/>
              </a:spcAft>
              <a:buNone/>
            </a:pPr>
            <a:endParaRPr lang="en-IN" kern="100" dirty="0">
              <a:effectLst/>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14693867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C7782-FBA5-34F2-1FCB-4348390B8E65}"/>
              </a:ext>
            </a:extLst>
          </p:cNvPr>
          <p:cNvSpPr>
            <a:spLocks noGrp="1"/>
          </p:cNvSpPr>
          <p:nvPr>
            <p:ph type="title"/>
          </p:nvPr>
        </p:nvSpPr>
        <p:spPr/>
        <p:txBody>
          <a:bodyPr/>
          <a:lstStyle/>
          <a:p>
            <a:r>
              <a:rPr lang="en-IN" dirty="0"/>
              <a:t>Discussion</a:t>
            </a:r>
          </a:p>
        </p:txBody>
      </p:sp>
      <p:sp>
        <p:nvSpPr>
          <p:cNvPr id="3" name="Content Placeholder 2">
            <a:extLst>
              <a:ext uri="{FF2B5EF4-FFF2-40B4-BE49-F238E27FC236}">
                <a16:creationId xmlns:a16="http://schemas.microsoft.com/office/drawing/2014/main" id="{3114C7D9-2F69-153D-3901-7FD315AD72A1}"/>
              </a:ext>
            </a:extLst>
          </p:cNvPr>
          <p:cNvSpPr>
            <a:spLocks noGrp="1"/>
          </p:cNvSpPr>
          <p:nvPr>
            <p:ph idx="1"/>
          </p:nvPr>
        </p:nvSpPr>
        <p:spPr>
          <a:xfrm>
            <a:off x="680321" y="2084294"/>
            <a:ext cx="10951385" cy="4585447"/>
          </a:xfrm>
        </p:spPr>
        <p:txBody>
          <a:bodyPr>
            <a:normAutofit fontScale="70000" lnSpcReduction="20000"/>
          </a:bodyPr>
          <a:lstStyle/>
          <a:p>
            <a:pPr>
              <a:lnSpc>
                <a:spcPct val="200000"/>
              </a:lnSpc>
              <a:spcAft>
                <a:spcPts val="800"/>
              </a:spcAft>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A thorough explanation of the steps involved in the RCM process, such as</a:t>
            </a:r>
            <a:endParaRPr lang="en-IN"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Patient registration – Before entering into the clinic patient registration is important</a:t>
            </a:r>
            <a:endParaRPr lang="en-IN"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Scheduling – Patient needs to schedule the appointment priorly.</a:t>
            </a:r>
            <a:endParaRPr lang="en-IN"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Insurance verification (IV), - Before claiming the service Insurance verification is done.</a:t>
            </a:r>
            <a:endParaRPr lang="en-IN"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Coding, - After services coding is done by third party.</a:t>
            </a:r>
            <a:endParaRPr lang="en-IN"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 Documentation – After coding documentation( required documents, narrative </a:t>
            </a:r>
            <a:r>
              <a:rPr lang="en-US" sz="2600" kern="0" dirty="0" err="1">
                <a:effectLst/>
                <a:latin typeface="Times New Roman" panose="02020603050405020304" pitchFamily="18" charset="0"/>
                <a:ea typeface="Times New Roman" panose="02020603050405020304" pitchFamily="18" charset="0"/>
                <a:cs typeface="Times New Roman" panose="02020603050405020304" pitchFamily="18" charset="0"/>
              </a:rPr>
              <a:t>etc</a:t>
            </a:r>
            <a:r>
              <a:rPr lang="en-US" sz="2600" kern="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200000"/>
              </a:lnSpc>
              <a:spcAft>
                <a:spcPts val="800"/>
              </a:spcAft>
              <a:buNone/>
            </a:pPr>
            <a:r>
              <a:rPr lang="en-US" sz="2200" kern="0" dirty="0">
                <a:solidFill>
                  <a:srgbClr val="13293D"/>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IN"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sz="5600" dirty="0"/>
          </a:p>
        </p:txBody>
      </p:sp>
    </p:spTree>
    <p:extLst>
      <p:ext uri="{BB962C8B-B14F-4D97-AF65-F5344CB8AC3E}">
        <p14:creationId xmlns:p14="http://schemas.microsoft.com/office/powerpoint/2010/main" val="3665157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AAAC1E-0CE9-9F03-D2BB-5D3C1940FFD5}"/>
              </a:ext>
            </a:extLst>
          </p:cNvPr>
          <p:cNvSpPr>
            <a:spLocks noGrp="1"/>
          </p:cNvSpPr>
          <p:nvPr>
            <p:ph idx="1"/>
          </p:nvPr>
        </p:nvSpPr>
        <p:spPr>
          <a:xfrm>
            <a:off x="357592" y="1922930"/>
            <a:ext cx="10978279" cy="4746810"/>
          </a:xfrm>
        </p:spPr>
        <p:txBody>
          <a:bodyPr>
            <a:normAutofit fontScale="25000" lnSpcReduction="20000"/>
          </a:bodyPr>
          <a:lstStyle/>
          <a:p>
            <a:pPr marL="342900" lvl="0" indent="-342900">
              <a:lnSpc>
                <a:spcPct val="200000"/>
              </a:lnSpc>
              <a:buFont typeface="Wingdings" panose="05000000000000000000" pitchFamily="2" charset="2"/>
              <a:buChar char=""/>
            </a:pPr>
            <a:r>
              <a:rPr lang="en-US" sz="64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Submission and processing of claims – Claim is submitted to the insurance company from after coding and proper documentation</a:t>
            </a:r>
            <a:endParaRPr lang="en-IN" sz="6400"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64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Management of denials and appeals – In case the claim gets denied that should be submitted again as soon as possible.</a:t>
            </a:r>
            <a:endParaRPr lang="en-IN" sz="6400"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342900" lvl="0" indent="-342900">
              <a:lnSpc>
                <a:spcPct val="200000"/>
              </a:lnSpc>
              <a:buFont typeface="Wingdings" panose="05000000000000000000" pitchFamily="2" charset="2"/>
              <a:buChar char=""/>
            </a:pPr>
            <a:r>
              <a:rPr lang="en-US" sz="64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Posting and reconciliation of payments- Adequate charges as per particular insurance is checked and payment posting is done.</a:t>
            </a:r>
            <a:endParaRPr lang="en-IN" sz="6400"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342900" lvl="0" indent="-342900">
              <a:lnSpc>
                <a:spcPct val="200000"/>
              </a:lnSpc>
              <a:spcAft>
                <a:spcPts val="800"/>
              </a:spcAft>
              <a:buFont typeface="Wingdings" panose="05000000000000000000" pitchFamily="2" charset="2"/>
              <a:buChar char=""/>
            </a:pPr>
            <a:r>
              <a:rPr lang="en-US" sz="64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Collections: After all the procedure total collection is checked.</a:t>
            </a:r>
            <a:endParaRPr lang="en-IN" sz="6400"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a:lnSpc>
                <a:spcPct val="200000"/>
              </a:lnSpc>
              <a:spcAft>
                <a:spcPts val="800"/>
              </a:spcAft>
            </a:pPr>
            <a:r>
              <a:rPr lang="en-US" sz="64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According to the study, the RCM market is expanding significantly as a result of rising healthcare service demand and the widespread use of cloud-based software.</a:t>
            </a:r>
            <a:endParaRPr lang="en-IN" sz="6400"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marL="0" indent="0">
              <a:lnSpc>
                <a:spcPct val="200000"/>
              </a:lnSpc>
              <a:spcAft>
                <a:spcPts val="800"/>
              </a:spcAft>
              <a:buNone/>
            </a:pPr>
            <a:endParaRPr lang="en-IN" sz="5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2603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33C358C1-55ED-1E03-4221-0EF8B978A9B2}"/>
              </a:ext>
            </a:extLst>
          </p:cNvPr>
          <p:cNvSpPr>
            <a:spLocks noGrp="1"/>
          </p:cNvSpPr>
          <p:nvPr>
            <p:ph idx="1"/>
          </p:nvPr>
        </p:nvSpPr>
        <p:spPr>
          <a:xfrm>
            <a:off x="681038" y="2336800"/>
            <a:ext cx="9613900" cy="3598863"/>
          </a:xfrm>
        </p:spPr>
        <p:txBody>
          <a:bodyPr/>
          <a:lstStyle/>
          <a:p>
            <a:pPr>
              <a:lnSpc>
                <a:spcPct val="200000"/>
              </a:lnSpc>
              <a:spcAft>
                <a:spcPts val="800"/>
              </a:spcAft>
            </a:pPr>
            <a:r>
              <a:rPr lang="en-US" sz="20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Over the following few years, the market has grown considerably.</a:t>
            </a:r>
            <a:endParaRPr lang="en-IN" sz="2000" kern="100"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endParaRPr>
          </a:p>
          <a:p>
            <a:pPr>
              <a:lnSpc>
                <a:spcPct val="200000"/>
              </a:lnSpc>
              <a:spcAft>
                <a:spcPts val="800"/>
              </a:spcAft>
            </a:pPr>
            <a:r>
              <a:rPr lang="en-US" sz="2000" kern="0" dirty="0">
                <a:effectLst>
                  <a:outerShdw blurRad="38100" dist="38100" dir="2700000" algn="tl">
                    <a:srgbClr val="000000">
                      <a:alpha val="43137"/>
                    </a:srgbClr>
                  </a:outerShdw>
                </a:effectLst>
                <a:ea typeface="Times New Roman" panose="02020603050405020304" pitchFamily="18" charset="0"/>
                <a:cs typeface="Times New Roman" panose="02020603050405020304" pitchFamily="18" charset="0"/>
              </a:rPr>
              <a:t>The adoption of cloud-based solutions and the greater emphasis on data analytics are two further major trends in the RCM industry that are identified by the research</a:t>
            </a:r>
            <a:r>
              <a:rPr lang="en-US" sz="2400" kern="0" dirty="0">
                <a:solidFill>
                  <a:srgbClr val="13293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0148403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60478-AEC9-AEA9-D6D4-60DEB6D381FD}"/>
              </a:ext>
            </a:extLst>
          </p:cNvPr>
          <p:cNvSpPr>
            <a:spLocks noGrp="1"/>
          </p:cNvSpPr>
          <p:nvPr>
            <p:ph type="title"/>
          </p:nvPr>
        </p:nvSpPr>
        <p:spPr/>
        <p:txBody>
          <a:bodyPr/>
          <a:lstStyle/>
          <a:p>
            <a:r>
              <a:rPr lang="en-US" dirty="0"/>
              <a:t> Conclusion:</a:t>
            </a:r>
            <a:endParaRPr lang="en-IN" dirty="0"/>
          </a:p>
        </p:txBody>
      </p:sp>
      <p:sp>
        <p:nvSpPr>
          <p:cNvPr id="3" name="Content Placeholder 2">
            <a:extLst>
              <a:ext uri="{FF2B5EF4-FFF2-40B4-BE49-F238E27FC236}">
                <a16:creationId xmlns:a16="http://schemas.microsoft.com/office/drawing/2014/main" id="{A6EB8343-3CD3-20E7-F96F-46180C1C4D04}"/>
              </a:ext>
            </a:extLst>
          </p:cNvPr>
          <p:cNvSpPr>
            <a:spLocks noGrp="1"/>
          </p:cNvSpPr>
          <p:nvPr>
            <p:ph idx="1"/>
          </p:nvPr>
        </p:nvSpPr>
        <p:spPr/>
        <p:txBody>
          <a:bodyPr/>
          <a:lstStyle/>
          <a:p>
            <a:r>
              <a:rPr lang="en-US" dirty="0"/>
              <a:t>The research finds that the RCM Market is experiencing significant growth due to the increasing demand for healthcare services and the adoption of cloud-based software.</a:t>
            </a:r>
          </a:p>
          <a:p>
            <a:r>
              <a:rPr lang="en-US" dirty="0"/>
              <a:t>The market size has increased significantly over the next few years.</a:t>
            </a:r>
          </a:p>
          <a:p>
            <a:r>
              <a:rPr lang="en-US" dirty="0"/>
              <a:t>The research also identifies key trends in the RCM market, including the adoption of cloud-based solutions, and the increased focus on data analytics.</a:t>
            </a:r>
            <a:endParaRPr lang="en-IN" dirty="0"/>
          </a:p>
        </p:txBody>
      </p:sp>
    </p:spTree>
    <p:extLst>
      <p:ext uri="{BB962C8B-B14F-4D97-AF65-F5344CB8AC3E}">
        <p14:creationId xmlns:p14="http://schemas.microsoft.com/office/powerpoint/2010/main" val="1143800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BDBD3-75C8-28A5-D5D8-376ACAF385B9}"/>
              </a:ext>
            </a:extLst>
          </p:cNvPr>
          <p:cNvSpPr>
            <a:spLocks noGrp="1"/>
          </p:cNvSpPr>
          <p:nvPr>
            <p:ph type="title"/>
          </p:nvPr>
        </p:nvSpPr>
        <p:spPr/>
        <p:txBody>
          <a:bodyPr/>
          <a:lstStyle/>
          <a:p>
            <a:r>
              <a:rPr lang="en-US" dirty="0"/>
              <a:t>Ethical Consideration:</a:t>
            </a:r>
            <a:endParaRPr lang="en-IN" dirty="0"/>
          </a:p>
        </p:txBody>
      </p:sp>
      <p:sp>
        <p:nvSpPr>
          <p:cNvPr id="3" name="Content Placeholder 2">
            <a:extLst>
              <a:ext uri="{FF2B5EF4-FFF2-40B4-BE49-F238E27FC236}">
                <a16:creationId xmlns:a16="http://schemas.microsoft.com/office/drawing/2014/main" id="{EF2F89AE-8CE0-7FD7-5CDB-D70EAB9D81E4}"/>
              </a:ext>
            </a:extLst>
          </p:cNvPr>
          <p:cNvSpPr>
            <a:spLocks noGrp="1"/>
          </p:cNvSpPr>
          <p:nvPr>
            <p:ph idx="1"/>
          </p:nvPr>
        </p:nvSpPr>
        <p:spPr>
          <a:xfrm>
            <a:off x="647948" y="2323426"/>
            <a:ext cx="9613861" cy="3599316"/>
          </a:xfrm>
        </p:spPr>
        <p:txBody>
          <a:bodyPr>
            <a:normAutofit/>
          </a:bodyPr>
          <a:lstStyle/>
          <a:p>
            <a:pPr marL="0" indent="0">
              <a:buNone/>
            </a:pPr>
            <a:r>
              <a:rPr lang="en-IN"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The study will be submitted </a:t>
            </a:r>
            <a:r>
              <a:rPr lang="en-US"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to the IIHMR student research review board for ethical review</a:t>
            </a:r>
            <a:r>
              <a:rPr lang="en-IN" dirty="0">
                <a:effectLst>
                  <a:outerShdw blurRad="38100" dist="38100" dir="2700000" algn="tl">
                    <a:srgbClr val="000000">
                      <a:alpha val="43137"/>
                    </a:srgbClr>
                  </a:outerShdw>
                </a:effectLst>
                <a:ea typeface="Calibri" panose="020F0502020204030204" pitchFamily="34" charset="0"/>
                <a:cs typeface="Times New Roman" panose="02020603050405020304" pitchFamily="18" charset="0"/>
              </a:rPr>
              <a:t>.Ensuring the data was collected in an ethical manner and using the data, ensuring confidentiality, and data quality.</a:t>
            </a:r>
            <a:endParaRPr lang="en-IN"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475409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A3BEB-1847-08A4-0088-8E47173D1001}"/>
              </a:ext>
            </a:extLst>
          </p:cNvPr>
          <p:cNvSpPr>
            <a:spLocks noGrp="1"/>
          </p:cNvSpPr>
          <p:nvPr>
            <p:ph type="title"/>
          </p:nvPr>
        </p:nvSpPr>
        <p:spPr/>
        <p:txBody>
          <a:bodyPr/>
          <a:lstStyle/>
          <a:p>
            <a:r>
              <a:rPr lang="en-US" dirty="0" err="1"/>
              <a:t>Refrences</a:t>
            </a:r>
            <a:r>
              <a:rPr lang="en-US" dirty="0"/>
              <a:t>:</a:t>
            </a:r>
            <a:endParaRPr lang="en-IN" dirty="0"/>
          </a:p>
        </p:txBody>
      </p:sp>
      <p:sp>
        <p:nvSpPr>
          <p:cNvPr id="3" name="Content Placeholder 2">
            <a:extLst>
              <a:ext uri="{FF2B5EF4-FFF2-40B4-BE49-F238E27FC236}">
                <a16:creationId xmlns:a16="http://schemas.microsoft.com/office/drawing/2014/main" id="{51B90867-7881-7FE2-989C-A8A9FB93ABCF}"/>
              </a:ext>
            </a:extLst>
          </p:cNvPr>
          <p:cNvSpPr>
            <a:spLocks noGrp="1"/>
          </p:cNvSpPr>
          <p:nvPr>
            <p:ph idx="1"/>
          </p:nvPr>
        </p:nvSpPr>
        <p:spPr>
          <a:xfrm>
            <a:off x="680321" y="2017059"/>
            <a:ext cx="9613861" cy="3919130"/>
          </a:xfrm>
        </p:spPr>
        <p:txBody>
          <a:bodyPr>
            <a:normAutofit/>
          </a:bodyPr>
          <a:lstStyle/>
          <a:p>
            <a:pPr marL="457200" indent="-457200" algn="l">
              <a:buAutoNum type="arabicPeriod"/>
            </a:pPr>
            <a:r>
              <a:rPr lang="en-US" sz="2200" b="0" i="0" dirty="0">
                <a:effectLst>
                  <a:outerShdw blurRad="38100" dist="38100" dir="2700000" algn="tl">
                    <a:srgbClr val="000000">
                      <a:alpha val="43137"/>
                    </a:srgbClr>
                  </a:outerShdw>
                </a:effectLst>
              </a:rPr>
              <a:t>Revenue-cycle-management-market-to-reach-367-7-billion-globally-by-2031-at-13-2-cagr-allied-market-research-301765676.html. [cited 2023 Jun 15]. Available from: </a:t>
            </a:r>
            <a:r>
              <a:rPr lang="en-US" sz="2200" b="0" i="0" dirty="0">
                <a:effectLst>
                  <a:outerShdw blurRad="38100" dist="38100" dir="2700000" algn="tl">
                    <a:srgbClr val="000000">
                      <a:alpha val="43137"/>
                    </a:srgbClr>
                  </a:outerShdw>
                </a:effectLst>
                <a:hlinkClick r:id="rId2"/>
              </a:rPr>
              <a:t>http://revenue-cycle-management-market-to-reach-367-7-billion-globally-by-2031-at-13-2-cagr-allied-market-research-301765676.html</a:t>
            </a:r>
            <a:r>
              <a:rPr lang="en-US" sz="2200" b="0" i="0" dirty="0">
                <a:effectLst>
                  <a:outerShdw blurRad="38100" dist="38100" dir="2700000" algn="tl">
                    <a:srgbClr val="000000">
                      <a:alpha val="43137"/>
                    </a:srgbClr>
                  </a:outerShdw>
                </a:effectLst>
              </a:rPr>
              <a:t>.</a:t>
            </a:r>
          </a:p>
          <a:p>
            <a:pPr marL="457200" indent="-457200" algn="l">
              <a:buAutoNum type="arabicPeriod"/>
            </a:pPr>
            <a:r>
              <a:rPr lang="en-US" sz="2200" b="0" i="0" dirty="0">
                <a:effectLst>
                  <a:outerShdw blurRad="38100" dist="38100" dir="2700000" algn="tl">
                    <a:srgbClr val="000000">
                      <a:alpha val="43137"/>
                    </a:srgbClr>
                  </a:outerShdw>
                </a:effectLst>
              </a:rPr>
              <a:t>Research, Markets ltd. Revenue Cycle Management Market Size, Share     &amp; Trends Analysis Report by Product (Software, Services), by Type (Integrated, Standalone), by Delivery Mode, by End Use, by Region, and Segment Forecasts, 2022-2030 [Internet]. Researchandmarkets.com. [cited 2023 Jun 15]. Available from: https://www.researchandmarkets.com/reports/4764581/revenue-cycle-management-market-size-share-and</a:t>
            </a:r>
          </a:p>
          <a:p>
            <a:endParaRPr lang="en-IN" dirty="0"/>
          </a:p>
        </p:txBody>
      </p:sp>
    </p:spTree>
    <p:extLst>
      <p:ext uri="{BB962C8B-B14F-4D97-AF65-F5344CB8AC3E}">
        <p14:creationId xmlns:p14="http://schemas.microsoft.com/office/powerpoint/2010/main" val="2149177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80D0BB-9DD8-11EC-E87F-24BF3EC69397}"/>
              </a:ext>
            </a:extLst>
          </p:cNvPr>
          <p:cNvSpPr>
            <a:spLocks noGrp="1"/>
          </p:cNvSpPr>
          <p:nvPr>
            <p:ph idx="1"/>
          </p:nvPr>
        </p:nvSpPr>
        <p:spPr>
          <a:xfrm>
            <a:off x="497541" y="1075764"/>
            <a:ext cx="9796641" cy="5029201"/>
          </a:xfrm>
        </p:spPr>
        <p:txBody>
          <a:bodyPr>
            <a:normAutofit/>
          </a:bodyPr>
          <a:lstStyle/>
          <a:p>
            <a:pPr marL="457200" indent="-457200" algn="l">
              <a:buFont typeface="+mj-lt"/>
              <a:buAutoNum type="arabicPeriod" startAt="3"/>
            </a:pPr>
            <a:r>
              <a:rPr lang="en-US" sz="2000" b="0" i="0" dirty="0">
                <a:effectLst>
                  <a:outerShdw blurRad="38100" dist="38100" dir="2700000" algn="tl">
                    <a:srgbClr val="000000">
                      <a:alpha val="43137"/>
                    </a:srgbClr>
                  </a:outerShdw>
                </a:effectLst>
              </a:rPr>
              <a:t>  Methodology - revenue cycle management market [Internet].  Fortunebusinessinsights.com. [cited 2023 Jun 15]. Available from: https://www.fortunebusinessinsights.com/industry-reports/methodology/revenue-cycle-management-market-100275</a:t>
            </a:r>
          </a:p>
          <a:p>
            <a:pPr marL="0" indent="0" algn="l">
              <a:buNone/>
            </a:pPr>
            <a:endParaRPr lang="en-US" sz="2000" b="0" i="0" dirty="0">
              <a:effectLst>
                <a:outerShdw blurRad="38100" dist="38100" dir="2700000" algn="tl">
                  <a:srgbClr val="000000">
                    <a:alpha val="43137"/>
                  </a:srgbClr>
                </a:outerShdw>
              </a:effectLst>
            </a:endParaRPr>
          </a:p>
          <a:p>
            <a:pPr marL="457200" indent="-457200" algn="l">
              <a:buAutoNum type="arabicPeriod" startAt="4"/>
            </a:pPr>
            <a:r>
              <a:rPr lang="en-US" sz="2000" b="0" i="0" dirty="0">
                <a:effectLst>
                  <a:outerShdw blurRad="38100" dist="38100" dir="2700000" algn="tl">
                    <a:srgbClr val="000000">
                      <a:alpha val="43137"/>
                    </a:srgbClr>
                  </a:outerShdw>
                </a:effectLst>
              </a:rPr>
              <a:t>Global revenue cycle management market report and forecast 2023-2031 [Internet]. Expertmarketresearch.com. [cited 2023 Jun 15]. Available from: </a:t>
            </a:r>
            <a:r>
              <a:rPr lang="en-US" sz="2000" b="0" i="0" dirty="0">
                <a:effectLst>
                  <a:outerShdw blurRad="38100" dist="38100" dir="2700000" algn="tl">
                    <a:srgbClr val="000000">
                      <a:alpha val="43137"/>
                    </a:srgbClr>
                  </a:outerShdw>
                </a:effectLst>
                <a:hlinkClick r:id="rId2"/>
              </a:rPr>
              <a:t>https://www.expertmarketresearch.com/reports/revenue-cycle-management-market/toc</a:t>
            </a:r>
            <a:endParaRPr lang="en-US" sz="2000" dirty="0">
              <a:effectLst>
                <a:outerShdw blurRad="38100" dist="38100" dir="2700000" algn="tl">
                  <a:srgbClr val="000000">
                    <a:alpha val="43137"/>
                  </a:srgbClr>
                </a:outerShdw>
              </a:effectLst>
            </a:endParaRPr>
          </a:p>
          <a:p>
            <a:pPr marL="457200" indent="-457200" algn="l">
              <a:buAutoNum type="arabicPeriod" startAt="4"/>
            </a:pPr>
            <a:r>
              <a:rPr lang="en-US" sz="2000" b="0" i="0" dirty="0">
                <a:effectLst>
                  <a:outerShdw blurRad="38100" dist="38100" dir="2700000" algn="tl">
                    <a:srgbClr val="000000">
                      <a:alpha val="43137"/>
                    </a:srgbClr>
                  </a:outerShdw>
                </a:effectLst>
              </a:rPr>
              <a:t>U.S. revenue cycle management market size, share &amp; trends analysis report by end-user, by product type, by component, by delivery mode, by physician specialty, by sourcing, by function, and segment forecasts, 2023 - 2030 [Internet]. Grandviewresearch.com. [cited 2023 Jun 15]. Available from: https://www.grandviewresearch.com/industry-analysis/us-revenue-cycle-management-rcm-market</a:t>
            </a:r>
          </a:p>
          <a:p>
            <a:endParaRPr lang="en-IN" dirty="0"/>
          </a:p>
        </p:txBody>
      </p:sp>
    </p:spTree>
    <p:extLst>
      <p:ext uri="{BB962C8B-B14F-4D97-AF65-F5344CB8AC3E}">
        <p14:creationId xmlns:p14="http://schemas.microsoft.com/office/powerpoint/2010/main" val="19880317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81C931B5-4326-F8EF-1E71-207BCC26F18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16106" y="1045312"/>
            <a:ext cx="8740587" cy="4890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0555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5F3C2-6696-5A0F-9EFA-3DE4FA41C6FF}"/>
              </a:ext>
            </a:extLst>
          </p:cNvPr>
          <p:cNvSpPr>
            <a:spLocks noGrp="1"/>
          </p:cNvSpPr>
          <p:nvPr>
            <p:ph type="title"/>
          </p:nvPr>
        </p:nvSpPr>
        <p:spPr/>
        <p:txBody>
          <a:bodyPr/>
          <a:lstStyle/>
          <a:p>
            <a:r>
              <a:rPr lang="en-US" dirty="0"/>
              <a:t>CONTENT</a:t>
            </a:r>
            <a:endParaRPr lang="en-IN" dirty="0"/>
          </a:p>
        </p:txBody>
      </p:sp>
      <p:sp>
        <p:nvSpPr>
          <p:cNvPr id="3" name="Content Placeholder 2">
            <a:extLst>
              <a:ext uri="{FF2B5EF4-FFF2-40B4-BE49-F238E27FC236}">
                <a16:creationId xmlns:a16="http://schemas.microsoft.com/office/drawing/2014/main" id="{3D93DBAA-4AEE-9DE8-C2D3-FFDC0755EB42}"/>
              </a:ext>
            </a:extLst>
          </p:cNvPr>
          <p:cNvSpPr>
            <a:spLocks noGrp="1"/>
          </p:cNvSpPr>
          <p:nvPr>
            <p:ph idx="1"/>
          </p:nvPr>
        </p:nvSpPr>
        <p:spPr/>
        <p:txBody>
          <a:bodyPr/>
          <a:lstStyle/>
          <a:p>
            <a:r>
              <a:rPr lang="en-US" dirty="0"/>
              <a:t>Introduction</a:t>
            </a:r>
          </a:p>
          <a:p>
            <a:r>
              <a:rPr lang="en-US" dirty="0"/>
              <a:t>Objective of the Study</a:t>
            </a:r>
          </a:p>
          <a:p>
            <a:r>
              <a:rPr lang="en-US" dirty="0"/>
              <a:t>Methodology</a:t>
            </a:r>
          </a:p>
          <a:p>
            <a:r>
              <a:rPr lang="en-US" dirty="0"/>
              <a:t>Results</a:t>
            </a:r>
          </a:p>
          <a:p>
            <a:r>
              <a:rPr lang="en-US" dirty="0"/>
              <a:t>Conclusion</a:t>
            </a:r>
          </a:p>
          <a:p>
            <a:r>
              <a:rPr lang="en-US" dirty="0" err="1"/>
              <a:t>Refrences</a:t>
            </a:r>
            <a:endParaRPr lang="en-US" dirty="0"/>
          </a:p>
          <a:p>
            <a:endParaRPr lang="en-IN" dirty="0"/>
          </a:p>
        </p:txBody>
      </p:sp>
    </p:spTree>
    <p:extLst>
      <p:ext uri="{BB962C8B-B14F-4D97-AF65-F5344CB8AC3E}">
        <p14:creationId xmlns:p14="http://schemas.microsoft.com/office/powerpoint/2010/main" val="123933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C40AE-405F-46A6-1E87-FDD91A3BDDFD}"/>
              </a:ext>
            </a:extLst>
          </p:cNvPr>
          <p:cNvSpPr>
            <a:spLocks noGrp="1"/>
          </p:cNvSpPr>
          <p:nvPr>
            <p:ph type="title"/>
          </p:nvPr>
        </p:nvSpPr>
        <p:spPr/>
        <p:txBody>
          <a:bodyPr/>
          <a:lstStyle/>
          <a:p>
            <a:r>
              <a:rPr lang="en-US" dirty="0" err="1"/>
              <a:t>RSystems</a:t>
            </a:r>
            <a:endParaRPr lang="en-IN" dirty="0"/>
          </a:p>
        </p:txBody>
      </p:sp>
      <p:sp>
        <p:nvSpPr>
          <p:cNvPr id="3" name="Content Placeholder 2">
            <a:extLst>
              <a:ext uri="{FF2B5EF4-FFF2-40B4-BE49-F238E27FC236}">
                <a16:creationId xmlns:a16="http://schemas.microsoft.com/office/drawing/2014/main" id="{61BA1CC5-72FE-7CBA-A7A1-7ACD44235F3C}"/>
              </a:ext>
            </a:extLst>
          </p:cNvPr>
          <p:cNvSpPr>
            <a:spLocks noGrp="1"/>
          </p:cNvSpPr>
          <p:nvPr>
            <p:ph idx="1"/>
          </p:nvPr>
        </p:nvSpPr>
        <p:spPr>
          <a:xfrm>
            <a:off x="215153" y="2097741"/>
            <a:ext cx="10079029" cy="4504764"/>
          </a:xfrm>
        </p:spPr>
        <p:txBody>
          <a:bodyPr>
            <a:normAutofit fontScale="92500"/>
          </a:bodyPr>
          <a:lstStyle/>
          <a:p>
            <a:pPr algn="l"/>
            <a:r>
              <a:rPr lang="en-US" b="0" i="0" dirty="0">
                <a:solidFill>
                  <a:schemeClr val="bg1"/>
                </a:solidFill>
                <a:effectLst>
                  <a:outerShdw blurRad="38100" dist="38100" dir="2700000" algn="tl">
                    <a:srgbClr val="000000">
                      <a:alpha val="43137"/>
                    </a:srgbClr>
                  </a:outerShdw>
                </a:effectLst>
                <a:latin typeface="+mj-lt"/>
              </a:rPr>
              <a:t>Overview</a:t>
            </a:r>
          </a:p>
          <a:p>
            <a:pPr marL="0" indent="0" algn="l">
              <a:buNone/>
            </a:pPr>
            <a:r>
              <a:rPr lang="en-US" b="0" i="0" dirty="0">
                <a:solidFill>
                  <a:schemeClr val="tx1">
                    <a:lumMod val="95000"/>
                  </a:schemeClr>
                </a:solidFill>
                <a:effectLst>
                  <a:outerShdw blurRad="38100" dist="38100" dir="2700000" algn="tl">
                    <a:srgbClr val="000000">
                      <a:alpha val="43137"/>
                    </a:srgbClr>
                  </a:outerShdw>
                </a:effectLst>
              </a:rPr>
              <a:t>        R Systems is a leading digital product engineering company that designs and builds next-gen products, platforms, and digital experiences empowering clients across various industries to overcome digital barriers, put their customers first, and achieve higher revenues as well as operational efficiency</a:t>
            </a:r>
            <a:r>
              <a:rPr lang="en-US" b="0" i="0" dirty="0">
                <a:solidFill>
                  <a:schemeClr val="tx1">
                    <a:lumMod val="95000"/>
                  </a:schemeClr>
                </a:solidFill>
                <a:effectLst>
                  <a:outerShdw blurRad="38100" dist="38100" dir="2700000" algn="tl">
                    <a:srgbClr val="000000">
                      <a:alpha val="43137"/>
                    </a:srgbClr>
                  </a:outerShdw>
                </a:effectLst>
                <a:latin typeface="Lato" panose="020F0502020204030203" pitchFamily="34" charset="0"/>
              </a:rPr>
              <a:t>.</a:t>
            </a:r>
          </a:p>
          <a:p>
            <a:pPr marL="0" indent="0" algn="l">
              <a:buNone/>
            </a:pPr>
            <a:endParaRPr lang="en-US" b="0" i="0" dirty="0">
              <a:solidFill>
                <a:srgbClr val="212529"/>
              </a:solidFill>
              <a:effectLst/>
              <a:latin typeface="Lato" panose="020F0502020204030203" pitchFamily="34" charset="0"/>
            </a:endParaRPr>
          </a:p>
          <a:p>
            <a:pPr algn="l"/>
            <a:r>
              <a:rPr lang="en-US" b="0" i="0" dirty="0">
                <a:solidFill>
                  <a:schemeClr val="bg1"/>
                </a:solidFill>
                <a:effectLst>
                  <a:outerShdw blurRad="38100" dist="38100" dir="2700000" algn="tl">
                    <a:srgbClr val="000000">
                      <a:alpha val="43137"/>
                    </a:srgbClr>
                  </a:outerShdw>
                </a:effectLst>
                <a:latin typeface="+mj-lt"/>
              </a:rPr>
              <a:t>Narrative</a:t>
            </a:r>
          </a:p>
          <a:p>
            <a:pPr marL="0" indent="0" algn="l">
              <a:buNone/>
            </a:pPr>
            <a:r>
              <a:rPr lang="en-US" b="0" i="0" dirty="0">
                <a:effectLst>
                  <a:outerShdw blurRad="38100" dist="38100" dir="2700000" algn="tl">
                    <a:srgbClr val="000000">
                      <a:alpha val="43137"/>
                    </a:srgbClr>
                  </a:outerShdw>
                </a:effectLst>
                <a:latin typeface="+mj-lt"/>
              </a:rPr>
              <a:t>Generate business value for our clients through technology, data/analytics and design.</a:t>
            </a:r>
          </a:p>
          <a:p>
            <a:pPr algn="l"/>
            <a:r>
              <a:rPr lang="en-US" b="0" i="0" dirty="0">
                <a:solidFill>
                  <a:schemeClr val="bg1"/>
                </a:solidFill>
                <a:effectLst>
                  <a:outerShdw blurRad="38100" dist="38100" dir="2700000" algn="tl">
                    <a:srgbClr val="000000">
                      <a:alpha val="43137"/>
                    </a:srgbClr>
                  </a:outerShdw>
                </a:effectLst>
                <a:latin typeface="+mj-lt"/>
              </a:rPr>
              <a:t>Mission Statement</a:t>
            </a:r>
          </a:p>
          <a:p>
            <a:pPr marL="0" indent="0" algn="l">
              <a:buNone/>
            </a:pPr>
            <a:r>
              <a:rPr lang="en-US" b="0" i="0" dirty="0">
                <a:effectLst>
                  <a:outerShdw blurRad="38100" dist="38100" dir="2700000" algn="tl">
                    <a:srgbClr val="000000">
                      <a:alpha val="43137"/>
                    </a:srgbClr>
                  </a:outerShdw>
                </a:effectLst>
                <a:latin typeface="+mj-lt"/>
              </a:rPr>
              <a:t>To deliver on the promise of digital transformation to our clients using:</a:t>
            </a:r>
            <a:br>
              <a:rPr lang="en-US" b="0" i="0" dirty="0">
                <a:effectLst>
                  <a:outerShdw blurRad="38100" dist="38100" dir="2700000" algn="tl">
                    <a:srgbClr val="000000">
                      <a:alpha val="43137"/>
                    </a:srgbClr>
                  </a:outerShdw>
                </a:effectLst>
                <a:latin typeface="+mj-lt"/>
              </a:rPr>
            </a:br>
            <a:r>
              <a:rPr lang="en-US" b="0" i="0" dirty="0">
                <a:effectLst>
                  <a:outerShdw blurRad="38100" dist="38100" dir="2700000" algn="tl">
                    <a:srgbClr val="000000">
                      <a:alpha val="43137"/>
                    </a:srgbClr>
                  </a:outerShdw>
                </a:effectLst>
                <a:latin typeface="+mj-lt"/>
              </a:rPr>
              <a:t>Technology + Automation, AI &amp; Data + Design.</a:t>
            </a:r>
          </a:p>
          <a:p>
            <a:endParaRPr lang="en-IN" dirty="0"/>
          </a:p>
        </p:txBody>
      </p:sp>
      <p:pic>
        <p:nvPicPr>
          <p:cNvPr id="1028" name="Picture 4">
            <a:extLst>
              <a:ext uri="{FF2B5EF4-FFF2-40B4-BE49-F238E27FC236}">
                <a16:creationId xmlns:a16="http://schemas.microsoft.com/office/drawing/2014/main" id="{0A425D7C-4DDE-4A70-5FC3-03E2BB2886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8747" y="5143500"/>
            <a:ext cx="27432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3303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D210F16-CB06-B898-0A3E-923E2CCF9D80}"/>
              </a:ext>
            </a:extLst>
          </p:cNvPr>
          <p:cNvSpPr>
            <a:spLocks noGrp="1"/>
          </p:cNvSpPr>
          <p:nvPr>
            <p:ph idx="1"/>
          </p:nvPr>
        </p:nvSpPr>
        <p:spPr/>
        <p:txBody>
          <a:bodyPr/>
          <a:lstStyle/>
          <a:p>
            <a:pPr algn="l"/>
            <a:r>
              <a:rPr lang="en-US" b="0" i="0" dirty="0">
                <a:solidFill>
                  <a:schemeClr val="bg1"/>
                </a:solidFill>
                <a:effectLst>
                  <a:outerShdw blurRad="38100" dist="38100" dir="2700000" algn="tl">
                    <a:srgbClr val="000000">
                      <a:alpha val="43137"/>
                    </a:srgbClr>
                  </a:outerShdw>
                </a:effectLst>
                <a:latin typeface="+mj-lt"/>
              </a:rPr>
              <a:t>Vision</a:t>
            </a:r>
          </a:p>
          <a:p>
            <a:pPr marL="0" indent="0" algn="l">
              <a:buNone/>
            </a:pPr>
            <a:r>
              <a:rPr lang="en-US" b="0" i="0" dirty="0">
                <a:effectLst>
                  <a:outerShdw blurRad="38100" dist="38100" dir="2700000" algn="tl">
                    <a:srgbClr val="000000">
                      <a:alpha val="43137"/>
                    </a:srgbClr>
                  </a:outerShdw>
                </a:effectLst>
                <a:latin typeface="+mj-lt"/>
              </a:rPr>
              <a:t>Become an end-to-end digital transformation partner for our clients.</a:t>
            </a:r>
          </a:p>
          <a:p>
            <a:pPr algn="l"/>
            <a:r>
              <a:rPr lang="en-US" b="0" i="0" dirty="0">
                <a:solidFill>
                  <a:schemeClr val="bg1"/>
                </a:solidFill>
                <a:effectLst>
                  <a:outerShdw blurRad="38100" dist="38100" dir="2700000" algn="tl">
                    <a:srgbClr val="000000">
                      <a:alpha val="43137"/>
                    </a:srgbClr>
                  </a:outerShdw>
                </a:effectLst>
                <a:latin typeface="+mj-lt"/>
              </a:rPr>
              <a:t>Values</a:t>
            </a:r>
          </a:p>
          <a:p>
            <a:pPr marL="0" indent="0" algn="l">
              <a:buNone/>
            </a:pPr>
            <a:r>
              <a:rPr lang="en-US" b="0" i="0" dirty="0">
                <a:effectLst>
                  <a:outerShdw blurRad="38100" dist="38100" dir="2700000" algn="tl">
                    <a:srgbClr val="000000">
                      <a:alpha val="43137"/>
                    </a:srgbClr>
                  </a:outerShdw>
                </a:effectLst>
                <a:latin typeface="+mj-lt"/>
              </a:rPr>
              <a:t>Put client success first, and focus on staying ahead of the curve with continuous R&amp;D.</a:t>
            </a:r>
          </a:p>
          <a:p>
            <a:endParaRPr lang="en-IN" dirty="0"/>
          </a:p>
        </p:txBody>
      </p:sp>
    </p:spTree>
    <p:extLst>
      <p:ext uri="{BB962C8B-B14F-4D97-AF65-F5344CB8AC3E}">
        <p14:creationId xmlns:p14="http://schemas.microsoft.com/office/powerpoint/2010/main" val="1538374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35D1B-717E-CC87-506C-F3FE02D877B7}"/>
              </a:ext>
            </a:extLst>
          </p:cNvPr>
          <p:cNvSpPr>
            <a:spLocks noGrp="1"/>
          </p:cNvSpPr>
          <p:nvPr>
            <p:ph type="title"/>
          </p:nvPr>
        </p:nvSpPr>
        <p:spPr/>
        <p:txBody>
          <a:bodyPr/>
          <a:lstStyle/>
          <a:p>
            <a:r>
              <a:rPr lang="en-US" dirty="0"/>
              <a:t>Introduction</a:t>
            </a:r>
            <a:endParaRPr lang="en-IN" dirty="0"/>
          </a:p>
        </p:txBody>
      </p:sp>
      <p:sp>
        <p:nvSpPr>
          <p:cNvPr id="3" name="Content Placeholder 2">
            <a:extLst>
              <a:ext uri="{FF2B5EF4-FFF2-40B4-BE49-F238E27FC236}">
                <a16:creationId xmlns:a16="http://schemas.microsoft.com/office/drawing/2014/main" id="{D58E6FAF-8C69-3E43-3A26-71B78FEE3198}"/>
              </a:ext>
            </a:extLst>
          </p:cNvPr>
          <p:cNvSpPr>
            <a:spLocks noGrp="1"/>
          </p:cNvSpPr>
          <p:nvPr>
            <p:ph idx="1"/>
          </p:nvPr>
        </p:nvSpPr>
        <p:spPr>
          <a:xfrm>
            <a:off x="680321" y="2218765"/>
            <a:ext cx="10911044" cy="4397188"/>
          </a:xfrm>
        </p:spPr>
        <p:txBody>
          <a:bodyPr>
            <a:normAutofit/>
          </a:bodyPr>
          <a:lstStyle/>
          <a:p>
            <a:pPr algn="l"/>
            <a:r>
              <a:rPr lang="en-US" sz="2000" b="0" i="0" dirty="0">
                <a:effectLst>
                  <a:outerShdw blurRad="38100" dist="38100" dir="2700000" algn="tl">
                    <a:srgbClr val="000000">
                      <a:alpha val="43137"/>
                    </a:srgbClr>
                  </a:outerShdw>
                </a:effectLst>
              </a:rPr>
              <a:t>Healthcare Revenue Cycle Management (RCM) is a financial process that manages all the revenue a healthcare practice generates from the services it provides to patients. It streamlines the financial operations of healthcare organizations by identifying, managing and tracking all patient service revenues from registration to final collection, optimizes revenue collection, and minimizes payment delays or denials. By effectively managing the revenue cycle, healthcare providers can maintain financial stability , focus on staying in business, and continue delivering quality patient care.</a:t>
            </a:r>
          </a:p>
          <a:p>
            <a:pPr algn="l"/>
            <a:r>
              <a:rPr lang="en-US" sz="2000" b="0" i="0" dirty="0">
                <a:effectLst>
                  <a:outerShdw blurRad="38100" dist="38100" dir="2700000" algn="tl">
                    <a:srgbClr val="000000">
                      <a:alpha val="43137"/>
                    </a:srgbClr>
                  </a:outerShdw>
                </a:effectLst>
              </a:rPr>
              <a:t>RCM encompasses various activities, including patient registration, insurance verification, charge capture, coding, claims submission, payment posting, and follow-up on outstanding balances. It involves coordinating with patients, healthcare providers, and insurance companies to ensure accurate and timely reimbursement.</a:t>
            </a:r>
          </a:p>
        </p:txBody>
      </p:sp>
    </p:spTree>
    <p:extLst>
      <p:ext uri="{BB962C8B-B14F-4D97-AF65-F5344CB8AC3E}">
        <p14:creationId xmlns:p14="http://schemas.microsoft.com/office/powerpoint/2010/main" val="5411306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224F76-2884-E51F-96C2-26E72BCA53EC}"/>
              </a:ext>
            </a:extLst>
          </p:cNvPr>
          <p:cNvSpPr>
            <a:spLocks noGrp="1"/>
          </p:cNvSpPr>
          <p:nvPr>
            <p:ph idx="1"/>
          </p:nvPr>
        </p:nvSpPr>
        <p:spPr>
          <a:xfrm>
            <a:off x="855631" y="2004268"/>
            <a:ext cx="10480738" cy="4155141"/>
          </a:xfrm>
        </p:spPr>
        <p:txBody>
          <a:bodyPr>
            <a:normAutofit/>
          </a:bodyPr>
          <a:lstStyle/>
          <a:p>
            <a:pPr marL="0" indent="0">
              <a:buNone/>
            </a:pPr>
            <a:r>
              <a:rPr lang="en-IN" sz="2400"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The supportive growth through regulatory compliance has increased the need for revenue cycle management. . Furthermore, the rise in demand for cloud-based solutions factor notably promotes the growth of revenue cycle management market. However, high costs associated with RCM deployment, and the scarcity of trained professionals are the issues that are limiting the industry expansion. On the contrary, the increasing outsourcing services in developing countries are expected to create lucrative opportunities for the market in the upcoming years. Moreover, a rise in developments &amp; initiatives toward revenue cycle management is anticipated to provide a potential growth opportunity for the market.</a:t>
            </a:r>
            <a:endParaRPr lang="en-IN" dirty="0">
              <a:effectLst>
                <a:outerShdw blurRad="38100" dist="38100" dir="2700000" algn="tl">
                  <a:srgbClr val="000000">
                    <a:alpha val="43137"/>
                  </a:srgbClr>
                </a:outerShdw>
              </a:effectLst>
            </a:endParaRPr>
          </a:p>
          <a:p>
            <a:endParaRPr lang="en-IN" dirty="0"/>
          </a:p>
        </p:txBody>
      </p:sp>
    </p:spTree>
    <p:extLst>
      <p:ext uri="{BB962C8B-B14F-4D97-AF65-F5344CB8AC3E}">
        <p14:creationId xmlns:p14="http://schemas.microsoft.com/office/powerpoint/2010/main" val="3051171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A24AD72-A245-56E1-8A55-15AE3EBF379B}"/>
              </a:ext>
            </a:extLst>
          </p:cNvPr>
          <p:cNvPicPr>
            <a:picLocks noChangeAspect="1"/>
          </p:cNvPicPr>
          <p:nvPr/>
        </p:nvPicPr>
        <p:blipFill>
          <a:blip r:embed="rId2"/>
          <a:stretch>
            <a:fillRect/>
          </a:stretch>
        </p:blipFill>
        <p:spPr>
          <a:xfrm>
            <a:off x="2460812" y="1237128"/>
            <a:ext cx="7153835" cy="4531659"/>
          </a:xfrm>
          <a:prstGeom prst="rect">
            <a:avLst/>
          </a:prstGeom>
        </p:spPr>
      </p:pic>
    </p:spTree>
    <p:extLst>
      <p:ext uri="{BB962C8B-B14F-4D97-AF65-F5344CB8AC3E}">
        <p14:creationId xmlns:p14="http://schemas.microsoft.com/office/powerpoint/2010/main" val="3767246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BB86C-0DE7-C889-F8E7-7D477A3D4883}"/>
              </a:ext>
            </a:extLst>
          </p:cNvPr>
          <p:cNvSpPr>
            <a:spLocks noGrp="1"/>
          </p:cNvSpPr>
          <p:nvPr>
            <p:ph type="title"/>
          </p:nvPr>
        </p:nvSpPr>
        <p:spPr/>
        <p:txBody>
          <a:bodyPr/>
          <a:lstStyle/>
          <a:p>
            <a:r>
              <a:rPr lang="en-US" dirty="0"/>
              <a:t>Objectives:</a:t>
            </a:r>
            <a:endParaRPr lang="en-IN" dirty="0"/>
          </a:p>
        </p:txBody>
      </p:sp>
      <p:sp>
        <p:nvSpPr>
          <p:cNvPr id="3" name="Content Placeholder 2">
            <a:extLst>
              <a:ext uri="{FF2B5EF4-FFF2-40B4-BE49-F238E27FC236}">
                <a16:creationId xmlns:a16="http://schemas.microsoft.com/office/drawing/2014/main" id="{D6BC0D02-AA28-3CBD-450E-42CDE4AE30C3}"/>
              </a:ext>
            </a:extLst>
          </p:cNvPr>
          <p:cNvSpPr>
            <a:spLocks noGrp="1"/>
          </p:cNvSpPr>
          <p:nvPr>
            <p:ph idx="1"/>
          </p:nvPr>
        </p:nvSpPr>
        <p:spPr>
          <a:xfrm>
            <a:off x="680321" y="2336872"/>
            <a:ext cx="10736232" cy="4171503"/>
          </a:xfrm>
        </p:spPr>
        <p:txBody>
          <a:bodyPr>
            <a:normAutofit fontScale="92500" lnSpcReduction="10000"/>
          </a:bodyPr>
          <a:lstStyle/>
          <a:p>
            <a:pPr marL="0" indent="0">
              <a:buNone/>
            </a:pPr>
            <a:r>
              <a:rPr lang="en-US" dirty="0"/>
              <a:t>The main objectives of this secondary research are:</a:t>
            </a:r>
          </a:p>
          <a:p>
            <a:pPr marL="0" indent="0">
              <a:buNone/>
            </a:pPr>
            <a:r>
              <a:rPr lang="en-US" dirty="0"/>
              <a:t>PRIMARY OBJECTIVE:</a:t>
            </a:r>
          </a:p>
          <a:p>
            <a:pPr>
              <a:spcAft>
                <a:spcPts val="750"/>
              </a:spcAft>
            </a:pPr>
            <a:r>
              <a:rPr lang="en-US" kern="100" dirty="0">
                <a:effectLst/>
                <a:latin typeface="Calibri" panose="020F0502020204030204" pitchFamily="34" charset="0"/>
                <a:ea typeface="Calibri" panose="020F0502020204030204" pitchFamily="34" charset="0"/>
                <a:cs typeface="Times New Roman" panose="02020603050405020304" pitchFamily="18" charset="0"/>
              </a:rPr>
              <a:t>To define and describe key performance indicators influencing RCM Market by services.</a:t>
            </a:r>
          </a:p>
          <a:p>
            <a:pPr marL="0" indent="0">
              <a:spcAft>
                <a:spcPts val="750"/>
              </a:spcAft>
              <a:buNone/>
            </a:pPr>
            <a:r>
              <a:rPr lang="en-IN" b="1" kern="100" dirty="0">
                <a:effectLst/>
                <a:latin typeface="Calibri" panose="020F0502020204030204" pitchFamily="34" charset="0"/>
                <a:ea typeface="Calibri" panose="020F0502020204030204" pitchFamily="34" charset="0"/>
                <a:cs typeface="Times New Roman" panose="02020603050405020304" pitchFamily="18" charset="0"/>
              </a:rPr>
              <a:t>SECONDARY OBJECTIVE</a:t>
            </a:r>
            <a:r>
              <a:rPr lang="en-IN" kern="100" dirty="0">
                <a:effectLst/>
                <a:latin typeface="Calibri" panose="020F0502020204030204" pitchFamily="34" charset="0"/>
                <a:ea typeface="Calibri" panose="020F0502020204030204" pitchFamily="34" charset="0"/>
                <a:cs typeface="Times New Roman" panose="02020603050405020304" pitchFamily="18" charset="0"/>
              </a:rPr>
              <a:t>:</a:t>
            </a:r>
          </a:p>
          <a:p>
            <a:pPr marL="342900" lvl="0" indent="-342900">
              <a:lnSpc>
                <a:spcPct val="107000"/>
              </a:lnSpc>
              <a:spcAft>
                <a:spcPts val="1875"/>
              </a:spcAft>
              <a:buFont typeface="+mj-lt"/>
              <a:buAutoNum type="arabicPeriod"/>
            </a:pPr>
            <a:r>
              <a:rPr lang="en-IN" kern="0" spc="40" dirty="0">
                <a:effectLst/>
                <a:latin typeface="Calibri" panose="020F0502020204030204" pitchFamily="34" charset="0"/>
                <a:ea typeface="Times New Roman" panose="02020603050405020304" pitchFamily="18" charset="0"/>
                <a:cs typeface="Calibri" panose="020F0502020204030204" pitchFamily="34" charset="0"/>
              </a:rPr>
              <a:t>To identify and measure the right metrics:</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N" kern="0" spc="40" dirty="0">
                <a:effectLst/>
                <a:latin typeface="Calibri" panose="020F0502020204030204" pitchFamily="34" charset="0"/>
                <a:ea typeface="Times New Roman" panose="02020603050405020304" pitchFamily="18" charset="0"/>
                <a:cs typeface="Calibri" panose="020F0502020204030204" pitchFamily="34" charset="0"/>
              </a:rPr>
              <a:t>To provide detailed information about the significant RCM Workflow to improve RCM revenue.</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mj-lt"/>
              <a:buAutoNum type="arabicPeriod"/>
            </a:pPr>
            <a:r>
              <a:rPr lang="en-IN" kern="0" spc="40" dirty="0">
                <a:effectLst/>
                <a:latin typeface="Calibri" panose="020F0502020204030204" pitchFamily="34" charset="0"/>
                <a:ea typeface="Times New Roman" panose="02020603050405020304" pitchFamily="18" charset="0"/>
                <a:cs typeface="Calibri" panose="020F0502020204030204" pitchFamily="34" charset="0"/>
              </a:rPr>
              <a:t>To </a:t>
            </a:r>
            <a:r>
              <a:rPr lang="en-IN" kern="100" dirty="0" err="1">
                <a:effectLst/>
                <a:latin typeface="Calibri" panose="020F0502020204030204" pitchFamily="34" charset="0"/>
                <a:ea typeface="Calibri" panose="020F0502020204030204" pitchFamily="34" charset="0"/>
                <a:cs typeface="Calibri" panose="020F0502020204030204" pitchFamily="34" charset="0"/>
              </a:rPr>
              <a:t>analyze</a:t>
            </a:r>
            <a:r>
              <a:rPr lang="en-IN" kern="0" spc="40" dirty="0">
                <a:effectLst/>
                <a:latin typeface="Calibri" panose="020F0502020204030204" pitchFamily="34" charset="0"/>
                <a:ea typeface="Times New Roman" panose="02020603050405020304" pitchFamily="18" charset="0"/>
                <a:cs typeface="Calibri" panose="020F0502020204030204" pitchFamily="34" charset="0"/>
              </a:rPr>
              <a:t> market opportunities for stakeholders and provide details to our key players.</a:t>
            </a:r>
            <a:endParaRPr lang="en-IN"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778088113"/>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6A9C41"/>
      </a:dk2>
      <a:lt2>
        <a:srgbClr val="E7E6E6"/>
      </a:lt2>
      <a:accent1>
        <a:srgbClr val="A7D535"/>
      </a:accent1>
      <a:accent2>
        <a:srgbClr val="EACA4F"/>
      </a:accent2>
      <a:accent3>
        <a:srgbClr val="FD9850"/>
      </a:accent3>
      <a:accent4>
        <a:srgbClr val="F46442"/>
      </a:accent4>
      <a:accent5>
        <a:srgbClr val="54D289"/>
      </a:accent5>
      <a:accent6>
        <a:srgbClr val="6AD8CB"/>
      </a:accent6>
      <a:hlink>
        <a:srgbClr val="CAFB50"/>
      </a:hlink>
      <a:folHlink>
        <a:srgbClr val="DEFF8B"/>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38000"/>
              </a:schemeClr>
            </a:gs>
            <a:gs pos="50000">
              <a:schemeClr val="phClr">
                <a:shade val="100000"/>
                <a:hueMod val="100000"/>
                <a:satMod val="110000"/>
                <a:lumMod val="130000"/>
              </a:schemeClr>
            </a:gs>
            <a:gs pos="100000">
              <a:schemeClr val="phClr">
                <a:shade val="78000"/>
                <a:hueMod val="106000"/>
                <a:satMod val="120000"/>
                <a:lumMod val="7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B587E4A9-1405-4B4F-8BC3-512EE08D2EBF}"/>
    </a:ext>
  </a:extLst>
</a:theme>
</file>

<file path=docProps/app.xml><?xml version="1.0" encoding="utf-8"?>
<Properties xmlns="http://schemas.openxmlformats.org/officeDocument/2006/extended-properties" xmlns:vt="http://schemas.openxmlformats.org/officeDocument/2006/docPropsVTypes">
  <Template>TM04033917[[fn=Berlin]]</Template>
  <TotalTime>2867</TotalTime>
  <Words>1425</Words>
  <Application>Microsoft Office PowerPoint</Application>
  <PresentationFormat>Widescreen</PresentationFormat>
  <Paragraphs>138</Paragraphs>
  <Slides>28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Calibri</vt:lpstr>
      <vt:lpstr>Calibri Light</vt:lpstr>
      <vt:lpstr>Lato</vt:lpstr>
      <vt:lpstr>Symbol</vt:lpstr>
      <vt:lpstr>Times New Roman</vt:lpstr>
      <vt:lpstr>Trebuchet MS</vt:lpstr>
      <vt:lpstr>Wingdings</vt:lpstr>
      <vt:lpstr>Berlin</vt:lpstr>
      <vt:lpstr>Dissertation proposal</vt:lpstr>
      <vt:lpstr>Mentor Approval</vt:lpstr>
      <vt:lpstr>CONTENT</vt:lpstr>
      <vt:lpstr>RSystems</vt:lpstr>
      <vt:lpstr>PowerPoint Presentation</vt:lpstr>
      <vt:lpstr>Introduction</vt:lpstr>
      <vt:lpstr>PowerPoint Presentation</vt:lpstr>
      <vt:lpstr>PowerPoint Presentation</vt:lpstr>
      <vt:lpstr>Objectives:</vt:lpstr>
      <vt:lpstr>Methodology</vt:lpstr>
      <vt:lpstr>Porter’s Five Forces</vt:lpstr>
      <vt:lpstr>Results:</vt:lpstr>
      <vt:lpstr>PowerPoint Presentation</vt:lpstr>
      <vt:lpstr>PowerPoint Presentation</vt:lpstr>
      <vt:lpstr>PowerPoint Presentation</vt:lpstr>
      <vt:lpstr>PowerPoint Presentation</vt:lpstr>
      <vt:lpstr>PowerPoint Presentation</vt:lpstr>
      <vt:lpstr>PORTER’s FIVE ANALYSIS:</vt:lpstr>
      <vt:lpstr>PowerPoint Presentation</vt:lpstr>
      <vt:lpstr>PowerPoint Presentation</vt:lpstr>
      <vt:lpstr>Discussion</vt:lpstr>
      <vt:lpstr>PowerPoint Presentation</vt:lpstr>
      <vt:lpstr>PowerPoint Presentation</vt:lpstr>
      <vt:lpstr> Conclusion:</vt:lpstr>
      <vt:lpstr>Ethical Consideration:</vt:lpstr>
      <vt:lpstr>Refrences:</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proposal</dc:title>
  <dc:creator>Dr. hema Khanna</dc:creator>
  <cp:lastModifiedBy>Dr. hema Khanna</cp:lastModifiedBy>
  <cp:revision>2</cp:revision>
  <dcterms:created xsi:type="dcterms:W3CDTF">2023-05-25T15:57:54Z</dcterms:created>
  <dcterms:modified xsi:type="dcterms:W3CDTF">2023-06-28T07:26:38Z</dcterms:modified>
</cp:coreProperties>
</file>