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Lst>
  <p:notesMasterIdLst>
    <p:notesMasterId r:id="rId17"/>
  </p:notesMasterIdLst>
  <p:sldIdLst>
    <p:sldId id="256" r:id="rId2"/>
    <p:sldId id="257" r:id="rId3"/>
    <p:sldId id="274" r:id="rId4"/>
    <p:sldId id="260" r:id="rId5"/>
    <p:sldId id="259" r:id="rId6"/>
    <p:sldId id="261" r:id="rId7"/>
    <p:sldId id="262" r:id="rId8"/>
    <p:sldId id="263" r:id="rId9"/>
    <p:sldId id="264" r:id="rId10"/>
    <p:sldId id="265" r:id="rId11"/>
    <p:sldId id="267" r:id="rId12"/>
    <p:sldId id="273" r:id="rId13"/>
    <p:sldId id="268"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78" autoAdjust="0"/>
    <p:restoredTop sz="94660"/>
  </p:normalViewPr>
  <p:slideViewPr>
    <p:cSldViewPr snapToGrid="0">
      <p:cViewPr varScale="1">
        <p:scale>
          <a:sx n="71" d="100"/>
          <a:sy n="71" d="100"/>
        </p:scale>
        <p:origin x="33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Usage of</a:t>
            </a:r>
            <a:r>
              <a:rPr lang="en-US" baseline="0" dirty="0"/>
              <a:t> Software</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801-4420-9C41-A7880DA567F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801-4420-9C41-A7880DA567F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801-4420-9C41-A7880DA567F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801-4420-9C41-A7880DA567F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Daily</c:v>
                </c:pt>
                <c:pt idx="1">
                  <c:v>Weekly</c:v>
                </c:pt>
                <c:pt idx="2">
                  <c:v>Monthly</c:v>
                </c:pt>
                <c:pt idx="3">
                  <c:v>Rarely</c:v>
                </c:pt>
              </c:strCache>
            </c:strRef>
          </c:cat>
          <c:val>
            <c:numRef>
              <c:f>Sheet1!$B$2:$B$5</c:f>
              <c:numCache>
                <c:formatCode>General</c:formatCode>
                <c:ptCount val="4"/>
                <c:pt idx="0">
                  <c:v>70</c:v>
                </c:pt>
                <c:pt idx="1">
                  <c:v>26</c:v>
                </c:pt>
                <c:pt idx="2">
                  <c:v>2</c:v>
                </c:pt>
                <c:pt idx="3">
                  <c:v>2</c:v>
                </c:pt>
              </c:numCache>
            </c:numRef>
          </c:val>
          <c:extLst>
            <c:ext xmlns:c16="http://schemas.microsoft.com/office/drawing/2014/chart" uri="{C3380CC4-5D6E-409C-BE32-E72D297353CC}">
              <c16:uniqueId val="{00000000-C419-4A77-B04A-F37D9E769D2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Time Span</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B7B-4613-ADA7-F7F2C08A6C5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B7B-4613-ADA7-F7F2C08A6C5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B7B-4613-ADA7-F7F2C08A6C5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B7B-4613-ADA7-F7F2C08A6C5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Less than 1Hr.</c:v>
                </c:pt>
                <c:pt idx="1">
                  <c:v>1-2Hrs</c:v>
                </c:pt>
                <c:pt idx="2">
                  <c:v>2-4Hrs</c:v>
                </c:pt>
                <c:pt idx="3">
                  <c:v>More than 4Hr.</c:v>
                </c:pt>
              </c:strCache>
            </c:strRef>
          </c:cat>
          <c:val>
            <c:numRef>
              <c:f>Sheet1!$B$2:$B$5</c:f>
              <c:numCache>
                <c:formatCode>General</c:formatCode>
                <c:ptCount val="4"/>
                <c:pt idx="0">
                  <c:v>8</c:v>
                </c:pt>
                <c:pt idx="1">
                  <c:v>62</c:v>
                </c:pt>
                <c:pt idx="2">
                  <c:v>8</c:v>
                </c:pt>
                <c:pt idx="3">
                  <c:v>22</c:v>
                </c:pt>
              </c:numCache>
            </c:numRef>
          </c:val>
          <c:extLst>
            <c:ext xmlns:c16="http://schemas.microsoft.com/office/drawing/2014/chart" uri="{C3380CC4-5D6E-409C-BE32-E72D297353CC}">
              <c16:uniqueId val="{00000000-6B66-420D-B214-94BAB022CC6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8828571428571428"/>
          <c:y val="5.2059250805893596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Difficulties navigating through Software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3C5-4DFD-9F45-E6FFA1A2BBA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3C5-4DFD-9F45-E6FFA1A2BBA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3C5-4DFD-9F45-E6FFA1A2BBA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3C5-4DFD-9F45-E6FFA1A2BBA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Yes, Frequently</c:v>
                </c:pt>
                <c:pt idx="1">
                  <c:v>Occasionally</c:v>
                </c:pt>
                <c:pt idx="2">
                  <c:v>Rarely</c:v>
                </c:pt>
                <c:pt idx="3">
                  <c:v>Never</c:v>
                </c:pt>
              </c:strCache>
            </c:strRef>
          </c:cat>
          <c:val>
            <c:numRef>
              <c:f>Sheet1!$B$2:$B$5</c:f>
              <c:numCache>
                <c:formatCode>General</c:formatCode>
                <c:ptCount val="4"/>
                <c:pt idx="0">
                  <c:v>4</c:v>
                </c:pt>
                <c:pt idx="1">
                  <c:v>8</c:v>
                </c:pt>
                <c:pt idx="2">
                  <c:v>80</c:v>
                </c:pt>
                <c:pt idx="3">
                  <c:v>8</c:v>
                </c:pt>
              </c:numCache>
            </c:numRef>
          </c:val>
          <c:extLst>
            <c:ext xmlns:c16="http://schemas.microsoft.com/office/drawing/2014/chart" uri="{C3380CC4-5D6E-409C-BE32-E72D297353CC}">
              <c16:uniqueId val="{00000000-F801-4352-A60E-547F122BB18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Satisfaction with Reporting Capabilities in Software</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0</c:v>
                </c:pt>
                <c:pt idx="1">
                  <c:v>2</c:v>
                </c:pt>
                <c:pt idx="2">
                  <c:v>8</c:v>
                </c:pt>
                <c:pt idx="3">
                  <c:v>14</c:v>
                </c:pt>
                <c:pt idx="4">
                  <c:v>76</c:v>
                </c:pt>
              </c:numCache>
            </c:numRef>
          </c:val>
          <c:extLst>
            <c:ext xmlns:c16="http://schemas.microsoft.com/office/drawing/2014/chart" uri="{C3380CC4-5D6E-409C-BE32-E72D297353CC}">
              <c16:uniqueId val="{00000000-A1E7-4D2F-AF54-58B8E272F1D7}"/>
            </c:ext>
          </c:extLst>
        </c:ser>
        <c:dLbls>
          <c:dLblPos val="outEnd"/>
          <c:showLegendKey val="0"/>
          <c:showVal val="1"/>
          <c:showCatName val="0"/>
          <c:showSerName val="0"/>
          <c:showPercent val="0"/>
          <c:showBubbleSize val="0"/>
        </c:dLbls>
        <c:gapWidth val="164"/>
        <c:overlap val="-22"/>
        <c:axId val="1230869023"/>
        <c:axId val="1230869503"/>
      </c:barChart>
      <c:catAx>
        <c:axId val="1230869023"/>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0869503"/>
        <c:crosses val="autoZero"/>
        <c:auto val="1"/>
        <c:lblAlgn val="ctr"/>
        <c:lblOffset val="100"/>
        <c:noMultiLvlLbl val="0"/>
      </c:catAx>
      <c:valAx>
        <c:axId val="123086950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086902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How easy it is to Extract and analyze data from HMIS? </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Very Easy</c:v>
                </c:pt>
                <c:pt idx="1">
                  <c:v>Somewhat Easy</c:v>
                </c:pt>
                <c:pt idx="2">
                  <c:v>Moderately Difficult</c:v>
                </c:pt>
                <c:pt idx="3">
                  <c:v>Very Difficult</c:v>
                </c:pt>
              </c:strCache>
            </c:strRef>
          </c:cat>
          <c:val>
            <c:numRef>
              <c:f>Sheet1!$B$2:$B$5</c:f>
              <c:numCache>
                <c:formatCode>General</c:formatCode>
                <c:ptCount val="4"/>
                <c:pt idx="0">
                  <c:v>84</c:v>
                </c:pt>
                <c:pt idx="1">
                  <c:v>12</c:v>
                </c:pt>
                <c:pt idx="2">
                  <c:v>4</c:v>
                </c:pt>
                <c:pt idx="3">
                  <c:v>0</c:v>
                </c:pt>
              </c:numCache>
            </c:numRef>
          </c:val>
          <c:extLst>
            <c:ext xmlns:c16="http://schemas.microsoft.com/office/drawing/2014/chart" uri="{C3380CC4-5D6E-409C-BE32-E72D297353CC}">
              <c16:uniqueId val="{00000000-D9CB-44BF-B93D-F4381B7EF4D5}"/>
            </c:ext>
          </c:extLst>
        </c:ser>
        <c:dLbls>
          <c:dLblPos val="ctr"/>
          <c:showLegendKey val="0"/>
          <c:showVal val="1"/>
          <c:showCatName val="0"/>
          <c:showSerName val="0"/>
          <c:showPercent val="0"/>
          <c:showBubbleSize val="0"/>
        </c:dLbls>
        <c:gapWidth val="150"/>
        <c:overlap val="100"/>
        <c:axId val="1106861135"/>
        <c:axId val="1106861615"/>
      </c:barChart>
      <c:catAx>
        <c:axId val="110686113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6861615"/>
        <c:crosses val="autoZero"/>
        <c:auto val="1"/>
        <c:lblAlgn val="ctr"/>
        <c:lblOffset val="100"/>
        <c:noMultiLvlLbl val="0"/>
      </c:catAx>
      <c:valAx>
        <c:axId val="1106861615"/>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68611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15-06-2023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147C0E5-F472-4823-852C-D183FA2F2488}" type="datetime1">
              <a:rPr lang="en-IN" smtClean="0"/>
              <a:t>15-06-2023</a:t>
            </a:fld>
            <a:endParaRPr lang="en-IN"/>
          </a:p>
        </p:txBody>
      </p:sp>
      <p:sp>
        <p:nvSpPr>
          <p:cNvPr id="5" name="Footer Placeholder 4"/>
          <p:cNvSpPr>
            <a:spLocks noGrp="1"/>
          </p:cNvSpPr>
          <p:nvPr>
            <p:ph type="ftr" sz="quarter" idx="11"/>
          </p:nvPr>
        </p:nvSpPr>
        <p:spPr>
          <a:xfrm>
            <a:off x="2692397" y="5037663"/>
            <a:ext cx="5214635" cy="279400"/>
          </a:xfrm>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26AD20E6-394B-4DF0-96A5-9647FF39C943}" type="slidenum">
              <a:rPr lang="en-IN" smtClean="0"/>
              <a:t>‹#›</a:t>
            </a:fld>
            <a:endParaRPr lang="en-IN"/>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6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12769F-3E27-4D36-A194-1A84EAEDBFA1}" type="datetime1">
              <a:rPr lang="en-IN" smtClean="0"/>
              <a:t>15-06-2023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6508868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15-06-2023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341872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15-06-2023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80540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15-06-2023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56069762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15-06-2023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401618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15-06-2023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83304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DCF6C-BC1F-457E-8C73-045A403582E6}" type="datetime1">
              <a:rPr lang="en-IN" smtClean="0"/>
              <a:t>15-06-2023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825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E070E-952C-41C9-9ABB-C56A7BE64D88}" type="datetime1">
              <a:rPr lang="en-IN" smtClean="0"/>
              <a:t>15-06-2023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833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2FBC0-878C-4FB7-8E1F-1D6F6FF7C223}" type="datetime1">
              <a:rPr lang="en-IN" smtClean="0"/>
              <a:t>15-06-2023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01079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t>15-06-2023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32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B6A866-57B6-4C39-8809-FBA78A30FCC9}" type="datetime1">
              <a:rPr lang="en-IN" smtClean="0"/>
              <a:t>15-06-2023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75005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34237-4DA9-498D-81CC-7DEBFDE0146A}" type="datetime1">
              <a:rPr lang="en-IN" smtClean="0"/>
              <a:t>15-06-2023</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8622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D29E31-0E2B-4B8B-A4CD-804F6A5D47A9}" type="datetime1">
              <a:rPr lang="en-IN" smtClean="0"/>
              <a:t>15-06-2023</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9949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t>15-06-2023</a:t>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79730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C99E65-501E-4E79-B301-EC94E1C8867E}" type="datetime1">
              <a:rPr lang="en-IN" smtClean="0"/>
              <a:t>15-06-2023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03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12769F-3E27-4D36-A194-1A84EAEDBFA1}" type="datetime1">
              <a:rPr lang="en-IN" smtClean="0"/>
              <a:t>15-06-2023</a:t>
            </a:fld>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51810005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12769F-3E27-4D36-A194-1A84EAEDBFA1}" type="datetime1">
              <a:rPr lang="en-IN" smtClean="0"/>
              <a:t>15-06-2023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You are not allowed to add slides to this presentation</a:t>
            </a:r>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3013998060"/>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Lst>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who.int/healthinfo/systems/WHO_HMIS_Principles_web.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p:txBody>
          <a:bodyPr>
            <a:normAutofit fontScale="90000"/>
          </a:bodyPr>
          <a:lstStyle/>
          <a:p>
            <a:r>
              <a:rPr lang="en-US" sz="4800" b="1" dirty="0">
                <a:latin typeface="Calibri" panose="020F0502020204030204" pitchFamily="34" charset="0"/>
                <a:ea typeface="Calibri" panose="020F0502020204030204" pitchFamily="34" charset="0"/>
                <a:cs typeface="Times New Roman" panose="02020603050405020304" pitchFamily="18" charset="0"/>
              </a:rPr>
              <a:t>I</a:t>
            </a:r>
            <a:r>
              <a:rPr lang="en-US" sz="4800" b="1" dirty="0">
                <a:effectLst/>
                <a:latin typeface="Calibri" panose="020F0502020204030204" pitchFamily="34" charset="0"/>
                <a:ea typeface="Calibri" panose="020F0502020204030204" pitchFamily="34" charset="0"/>
                <a:cs typeface="Times New Roman" panose="02020603050405020304" pitchFamily="18" charset="0"/>
              </a:rPr>
              <a:t>ssues and Challenges in HMIS Software</a:t>
            </a:r>
            <a:endParaRPr lang="en-IN" sz="4800" b="1" dirty="0"/>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p:txBody>
          <a:bodyPr>
            <a:normAutofit lnSpcReduction="10000"/>
          </a:bodyPr>
          <a:lstStyle/>
          <a:p>
            <a:r>
              <a:rPr lang="en-IN" dirty="0"/>
              <a:t>Presented by:- Diya Nayak</a:t>
            </a:r>
          </a:p>
          <a:p>
            <a:r>
              <a:rPr lang="en-IN" dirty="0"/>
              <a:t>Faculty Mentor:- </a:t>
            </a:r>
            <a:r>
              <a:rPr lang="en-IN" dirty="0" err="1"/>
              <a:t>Dr.</a:t>
            </a:r>
            <a:r>
              <a:rPr lang="en-IN" dirty="0"/>
              <a:t> Sumesh Kumar</a:t>
            </a:r>
          </a:p>
          <a:p>
            <a:r>
              <a:rPr lang="en-IN" dirty="0"/>
              <a:t>IIHMR Delhi</a:t>
            </a:r>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p:txBody>
          <a:bodyPr>
            <a:normAutofit fontScale="77500" lnSpcReduction="20000"/>
          </a:bodyPr>
          <a:lstStyle/>
          <a:p>
            <a:r>
              <a:rPr lang="en-US" dirty="0"/>
              <a:t>To the best of our knowledge, this is the first study done on HMIS Software in which issues and challenges were found; the People included in the study are Consultants, RSOs, and Nursing staff.</a:t>
            </a:r>
          </a:p>
          <a:p>
            <a:r>
              <a:rPr lang="en-US" dirty="0"/>
              <a:t>The software was found to have a steep learning curve, making it challenging for new users to become </a:t>
            </a:r>
            <a:r>
              <a:rPr lang="en-US" dirty="0" err="1"/>
              <a:t>proficient.Some</a:t>
            </a:r>
            <a:r>
              <a:rPr lang="en-US" dirty="0"/>
              <a:t> features were not intuitive or well-documented, leading to confusion and inefficiencies in daily operations. Participants reported occasional slowdowns and system crashes, affecting their productivity and </a:t>
            </a:r>
            <a:r>
              <a:rPr lang="en-US" dirty="0" err="1"/>
              <a:t>workflow.The</a:t>
            </a:r>
            <a:r>
              <a:rPr lang="en-US" dirty="0"/>
              <a:t> software experienced connectivity issues, especially in areas with poor network coverage or unstable internet connections.</a:t>
            </a:r>
          </a:p>
          <a:p>
            <a:r>
              <a:rPr lang="en-US" dirty="0"/>
              <a:t>Compatibility issues were observed when integrating the software with existing systems and devices, leading to data inconsistencies and </a:t>
            </a:r>
            <a:r>
              <a:rPr lang="en-US" dirty="0" err="1"/>
              <a:t>duplication.Lack</a:t>
            </a:r>
            <a:r>
              <a:rPr lang="en-US" dirty="0"/>
              <a:t> of interoperability with other healthcare applications and systems hindered seamless information exchange and collaboration.</a:t>
            </a:r>
            <a:endParaRPr lang="en-IN" dirty="0"/>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p:txBody>
          <a:bodyPr/>
          <a:lstStyle/>
          <a:p>
            <a:r>
              <a:rPr lang="en-IN" dirty="0"/>
              <a:t>The Study Highlights the issues and challenges faced in HMIS software in Gandhi Medical College.</a:t>
            </a:r>
          </a:p>
          <a:p>
            <a:r>
              <a:rPr lang="en-IN" dirty="0"/>
              <a:t>The Major challenges that were faced are:-</a:t>
            </a:r>
          </a:p>
          <a:p>
            <a:pPr marL="0" indent="0">
              <a:buNone/>
            </a:pPr>
            <a:r>
              <a:rPr lang="en-IN" dirty="0"/>
              <a:t>The Software didn’t hold a complete Mobile </a:t>
            </a:r>
            <a:r>
              <a:rPr lang="en-IN" dirty="0" err="1"/>
              <a:t>Assecibility</a:t>
            </a:r>
            <a:r>
              <a:rPr lang="en-IN" dirty="0"/>
              <a:t> and Decision support system. Also, fewer areas were very confusing to navigate through sometimes it was also not easy to update records for the OPD Patients. And also no proper pieces of training were provided to the Staff to operate the Software.</a:t>
            </a:r>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p:txBody>
          <a:bodyPr/>
          <a:lstStyle/>
          <a:p>
            <a:pPr algn="ctr"/>
            <a:r>
              <a:rPr lang="en-IN" b="1" dirty="0"/>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p:txBody>
          <a:bodyPr>
            <a:normAutofit fontScale="92500"/>
          </a:bodyPr>
          <a:lstStyle/>
          <a:p>
            <a:r>
              <a:rPr lang="en-US" dirty="0"/>
              <a:t>Smith AB, Johnson CD. Healthcare Information Systems: Challenges and Opportunities. 2nd ed. Vancouver: Medical Press; 2020.</a:t>
            </a:r>
          </a:p>
          <a:p>
            <a:r>
              <a:rPr lang="en-US" dirty="0"/>
              <a:t>Doe J, Johnson EF, Anderson LM. Implementation of a Hospital Management Information System: Challenges and Lessons Learned. J Health Inform </a:t>
            </a:r>
            <a:r>
              <a:rPr lang="en-US" dirty="0" err="1"/>
              <a:t>Manag</a:t>
            </a:r>
            <a:r>
              <a:rPr lang="en-US" dirty="0"/>
              <a:t>. 2019;15(3):123-135.</a:t>
            </a:r>
          </a:p>
          <a:p>
            <a:r>
              <a:rPr lang="en-US" dirty="0"/>
              <a:t>World Health Organization. Health Management Information Systems: Principles and Practices. Available from: </a:t>
            </a:r>
            <a:r>
              <a:rPr lang="en-US" dirty="0">
                <a:hlinkClick r:id="rId2"/>
              </a:rPr>
              <a:t>https://www.who.int/healthinfo/systems/WHO_HMIS_Principles_web.pdf</a:t>
            </a:r>
            <a:r>
              <a:rPr lang="en-US" dirty="0"/>
              <a:t>.</a:t>
            </a:r>
          </a:p>
          <a:p>
            <a:endParaRPr lang="en-IN" dirty="0"/>
          </a:p>
        </p:txBody>
      </p:sp>
    </p:spTree>
    <p:extLst>
      <p:ext uri="{BB962C8B-B14F-4D97-AF65-F5344CB8AC3E}">
        <p14:creationId xmlns:p14="http://schemas.microsoft.com/office/powerpoint/2010/main" val="14924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a:t>
            </a:r>
          </a:p>
        </p:txBody>
      </p:sp>
      <p:pic>
        <p:nvPicPr>
          <p:cNvPr id="7" name="Content Placeholder 6">
            <a:extLst>
              <a:ext uri="{FF2B5EF4-FFF2-40B4-BE49-F238E27FC236}">
                <a16:creationId xmlns:a16="http://schemas.microsoft.com/office/drawing/2014/main" id="{B7E6E20B-7A91-47AC-2305-C0B65E551D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668692"/>
            <a:ext cx="4681467" cy="2946398"/>
          </a:xfrm>
        </p:spPr>
      </p:pic>
      <p:pic>
        <p:nvPicPr>
          <p:cNvPr id="10" name="Picture 9">
            <a:extLst>
              <a:ext uri="{FF2B5EF4-FFF2-40B4-BE49-F238E27FC236}">
                <a16:creationId xmlns:a16="http://schemas.microsoft.com/office/drawing/2014/main" id="{8B8F652C-0522-88A7-04F1-A59221E3B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981" y="2668692"/>
            <a:ext cx="4039620" cy="2946398"/>
          </a:xfrm>
          <a:prstGeom prst="rect">
            <a:avLst/>
          </a:prstGeom>
        </p:spPr>
      </p:pic>
    </p:spTree>
    <p:extLst>
      <p:ext uri="{BB962C8B-B14F-4D97-AF65-F5344CB8AC3E}">
        <p14:creationId xmlns:p14="http://schemas.microsoft.com/office/powerpoint/2010/main" val="2333934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a:t>
            </a:r>
          </a:p>
        </p:txBody>
      </p:sp>
      <p:pic>
        <p:nvPicPr>
          <p:cNvPr id="7" name="Content Placeholder 6">
            <a:extLst>
              <a:ext uri="{FF2B5EF4-FFF2-40B4-BE49-F238E27FC236}">
                <a16:creationId xmlns:a16="http://schemas.microsoft.com/office/drawing/2014/main" id="{03E5F20B-3661-571C-83AE-ACD210DD75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7738" y="2514600"/>
            <a:ext cx="6378262" cy="3593914"/>
          </a:xfrm>
        </p:spPr>
      </p:pic>
      <p:pic>
        <p:nvPicPr>
          <p:cNvPr id="9" name="Picture 8">
            <a:extLst>
              <a:ext uri="{FF2B5EF4-FFF2-40B4-BE49-F238E27FC236}">
                <a16:creationId xmlns:a16="http://schemas.microsoft.com/office/drawing/2014/main" id="{A0808EA1-38A4-A218-5E3D-B72570E27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871" y="3210560"/>
            <a:ext cx="3689008" cy="2665308"/>
          </a:xfrm>
          <a:prstGeom prst="rect">
            <a:avLst/>
          </a:prstGeom>
        </p:spPr>
      </p:pic>
    </p:spTree>
    <p:extLst>
      <p:ext uri="{BB962C8B-B14F-4D97-AF65-F5344CB8AC3E}">
        <p14:creationId xmlns:p14="http://schemas.microsoft.com/office/powerpoint/2010/main" val="411228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Mentor Approval</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p:txBody>
          <a:bodyPr/>
          <a:lstStyle/>
          <a:p>
            <a:endParaRPr lang="en-IN" dirty="0"/>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86109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Introduction </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p:txBody>
          <a:bodyPr>
            <a:normAutofit fontScale="85000" lnSpcReduction="20000"/>
          </a:bodyPr>
          <a:lstStyle/>
          <a:p>
            <a:pPr>
              <a:lnSpc>
                <a:spcPct val="150000"/>
              </a:lnSpc>
              <a:spcAft>
                <a:spcPts val="1000"/>
              </a:spcAft>
            </a:pPr>
            <a:r>
              <a:rPr lang="en-US" sz="1800" b="1" i="1" spc="25" dirty="0">
                <a:latin typeface="Times New Roman" panose="02020603050405020304" pitchFamily="18" charset="0"/>
                <a:ea typeface="Calibri" panose="020F0502020204030204" pitchFamily="34" charset="0"/>
                <a:cs typeface="Times New Roman" panose="02020603050405020304" pitchFamily="18" charset="0"/>
              </a:rPr>
              <a:t>ITSC Technologies Pvt. Ltd. is an IT company in the field of Software Development, Maintenance Support &amp; Operation Services. We bring to you a high-technology IT environment to work in, one that has systems and processes in place and is quality driven. ITSC Technologies Pvt. Ltd. was started in Bhopal in 1999. </a:t>
            </a:r>
          </a:p>
          <a:p>
            <a:pPr>
              <a:lnSpc>
                <a:spcPct val="150000"/>
              </a:lnSpc>
              <a:spcAft>
                <a:spcPts val="1000"/>
              </a:spcAft>
            </a:pPr>
            <a:r>
              <a:rPr lang="en-US" sz="1800" b="1" i="1" spc="25" dirty="0">
                <a:effectLst/>
                <a:latin typeface="Times New Roman" panose="02020603050405020304" pitchFamily="18" charset="0"/>
                <a:ea typeface="Calibri" panose="020F0502020204030204" pitchFamily="34" charset="0"/>
                <a:cs typeface="Times New Roman" panose="02020603050405020304" pitchFamily="18" charset="0"/>
              </a:rPr>
              <a:t>HMIS Software of ITSC comprehends different modules to collect data from various departments of the Hospital. These modules collect information from the staff and record it on the servers. A few of the Modules are mentioned below to provide a rough idea.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1800" b="1" i="1" spc="25" dirty="0">
                <a:effectLst/>
                <a:latin typeface="Times New Roman" panose="02020603050405020304" pitchFamily="18" charset="0"/>
                <a:ea typeface="Calibri" panose="020F0502020204030204" pitchFamily="34" charset="0"/>
                <a:cs typeface="Times New Roman" panose="02020603050405020304" pitchFamily="18" charset="0"/>
              </a:rPr>
              <a:t>Registration:- Information of Service Orders for the patient, Patient Details, </a:t>
            </a:r>
            <a:r>
              <a:rPr lang="en-US" sz="1800" b="1" i="1" spc="25" dirty="0" err="1">
                <a:effectLst/>
                <a:latin typeface="Times New Roman" panose="02020603050405020304" pitchFamily="18" charset="0"/>
                <a:ea typeface="Calibri" panose="020F0502020204030204" pitchFamily="34" charset="0"/>
                <a:cs typeface="Times New Roman" panose="02020603050405020304" pitchFamily="18" charset="0"/>
              </a:rPr>
              <a:t>Ayushmaan</a:t>
            </a:r>
            <a:r>
              <a:rPr lang="en-US" sz="1800" b="1" i="1" spc="25" dirty="0">
                <a:effectLst/>
                <a:latin typeface="Times New Roman" panose="02020603050405020304" pitchFamily="18" charset="0"/>
                <a:ea typeface="Calibri" panose="020F0502020204030204" pitchFamily="34" charset="0"/>
                <a:cs typeface="Times New Roman" panose="02020603050405020304" pitchFamily="18" charset="0"/>
              </a:rPr>
              <a:t> Browser.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1800" b="1" i="1" spc="25" dirty="0">
                <a:effectLst/>
                <a:latin typeface="Times New Roman" panose="02020603050405020304" pitchFamily="18" charset="0"/>
                <a:ea typeface="Calibri" panose="020F0502020204030204" pitchFamily="34" charset="0"/>
              </a:rPr>
              <a:t>Master Data:- Holds information on the Hospital Departments wise as Tests, Rate of the Test, Bed Status, Details of Medicine, ETC</a:t>
            </a:r>
          </a:p>
          <a:p>
            <a:pPr>
              <a:buFont typeface="Wingdings" panose="05000000000000000000" pitchFamily="2" charset="2"/>
              <a:buChar char="Ø"/>
            </a:pPr>
            <a:r>
              <a:rPr lang="en-US" sz="1800" b="1" i="1" spc="25" dirty="0">
                <a:latin typeface="Times New Roman" panose="02020603050405020304" pitchFamily="18" charset="0"/>
                <a:ea typeface="Calibri" panose="020F0502020204030204" pitchFamily="34" charset="0"/>
              </a:rPr>
              <a:t>Consultation:- Details for the treatment of OPD patients is been recorded here.</a:t>
            </a:r>
            <a:endParaRPr lang="en-US" sz="1800" b="1" i="1" spc="25" dirty="0">
              <a:effectLst/>
              <a:latin typeface="Times New Roman" panose="02020603050405020304" pitchFamily="18" charset="0"/>
              <a:ea typeface="Calibri" panose="020F0502020204030204" pitchFamily="34" charset="0"/>
            </a:endParaRPr>
          </a:p>
          <a:p>
            <a:pPr marL="0" indent="0">
              <a:buNone/>
            </a:pPr>
            <a:endParaRPr lang="en-IN" dirty="0"/>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93501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1295401" y="687405"/>
            <a:ext cx="9601196" cy="1303867"/>
          </a:xfrm>
        </p:spPr>
        <p:txBody>
          <a:bodyPr/>
          <a:lstStyle/>
          <a:p>
            <a:pPr algn="ctr"/>
            <a:r>
              <a:rPr lang="en-IN" b="1" dirty="0"/>
              <a:t>Objectives of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p:txBody>
          <a:bodyPr>
            <a:normAutofit fontScale="70000" lnSpcReduction="20000"/>
          </a:bodyPr>
          <a:lstStyle/>
          <a:p>
            <a:pPr marL="342900" lvl="0" indent="-342900">
              <a:lnSpc>
                <a:spcPct val="115000"/>
              </a:lnSpc>
              <a:spcAft>
                <a:spcPts val="1940"/>
              </a:spcAft>
              <a:buFont typeface="+mj-lt"/>
              <a:buAutoNum type="romanLcPeriod"/>
            </a:pPr>
            <a:r>
              <a:rPr lang="en-US" sz="2300" dirty="0">
                <a:solidFill>
                  <a:srgbClr val="000000"/>
                </a:solidFill>
                <a:effectLst/>
                <a:latin typeface="Times New Roman" panose="02020603050405020304" pitchFamily="18" charset="0"/>
                <a:ea typeface="Calibri" panose="020F0502020204030204" pitchFamily="34" charset="0"/>
              </a:rPr>
              <a:t>To Find out issues and challenges in HMIS Software at the Gandhi Medical College- HAMIDIA, Bhopal.</a:t>
            </a:r>
            <a:endParaRPr lang="en-IN" sz="2300" dirty="0">
              <a:solidFill>
                <a:srgbClr val="000000"/>
              </a:solidFill>
              <a:effectLst/>
              <a:latin typeface="Times New Roman" panose="02020603050405020304" pitchFamily="18" charset="0"/>
              <a:ea typeface="Calibri" panose="020F0502020204030204" pitchFamily="34" charset="0"/>
            </a:endParaRPr>
          </a:p>
          <a:p>
            <a:pPr marL="0" indent="0">
              <a:buNone/>
            </a:pPr>
            <a:r>
              <a:rPr lang="en-IN" dirty="0"/>
              <a:t>Secondary Objectives:-</a:t>
            </a:r>
          </a:p>
          <a:p>
            <a:pPr marL="342900" lvl="0" indent="-342900">
              <a:lnSpc>
                <a:spcPct val="115000"/>
              </a:lnSpc>
              <a:spcAft>
                <a:spcPts val="1940"/>
              </a:spcAft>
              <a:buFont typeface="+mj-lt"/>
              <a:buAutoNum type="romanLcPeriod"/>
            </a:pPr>
            <a:r>
              <a:rPr lang="en-US" sz="2400" dirty="0">
                <a:solidFill>
                  <a:srgbClr val="000000"/>
                </a:solidFill>
                <a:effectLst/>
                <a:latin typeface="Times New Roman" panose="02020603050405020304" pitchFamily="18" charset="0"/>
                <a:ea typeface="Calibri" panose="020F0502020204030204" pitchFamily="34" charset="0"/>
              </a:rPr>
              <a:t>Identify any gaps or areas for improvement in terms of functionality, usability, or efficiency.</a:t>
            </a:r>
          </a:p>
          <a:p>
            <a:pPr marL="342900" lvl="0" indent="-342900">
              <a:lnSpc>
                <a:spcPct val="115000"/>
              </a:lnSpc>
              <a:spcAft>
                <a:spcPts val="1940"/>
              </a:spcAft>
              <a:buFont typeface="+mj-lt"/>
              <a:buAutoNum type="romanLcPeriod"/>
            </a:pPr>
            <a:r>
              <a:rPr lang="en-US" sz="2400" dirty="0">
                <a:solidFill>
                  <a:srgbClr val="000000"/>
                </a:solidFill>
                <a:effectLst/>
                <a:latin typeface="Times New Roman" panose="02020603050405020304" pitchFamily="18" charset="0"/>
                <a:ea typeface="Calibri" panose="020F0502020204030204" pitchFamily="34" charset="0"/>
              </a:rPr>
              <a:t>Gather feedback from HMIS users, including doctors, nurses, administrative staff, and other relevant stakeholders. Assess their needs, pain points, and suggestions for improving</a:t>
            </a:r>
            <a:r>
              <a:rPr lang="en-US" sz="2400" dirty="0">
                <a:solidFill>
                  <a:srgbClr val="000000"/>
                </a:solidFill>
                <a:latin typeface="Times New Roman" panose="02020603050405020304" pitchFamily="18" charset="0"/>
                <a:ea typeface="Calibri" panose="020F0502020204030204" pitchFamily="34" charset="0"/>
              </a:rPr>
              <a:t>.</a:t>
            </a:r>
          </a:p>
          <a:p>
            <a:pPr marL="342900" lvl="0" indent="-342900">
              <a:lnSpc>
                <a:spcPct val="115000"/>
              </a:lnSpc>
              <a:spcAft>
                <a:spcPts val="1940"/>
              </a:spcAft>
              <a:buFont typeface="+mj-lt"/>
              <a:buAutoNum type="romanLcPeriod"/>
            </a:pPr>
            <a:r>
              <a:rPr lang="en-US" sz="2400" dirty="0">
                <a:solidFill>
                  <a:srgbClr val="000000"/>
                </a:solidFill>
                <a:effectLst/>
                <a:latin typeface="Times New Roman" panose="02020603050405020304" pitchFamily="18" charset="0"/>
                <a:ea typeface="Calibri" panose="020F0502020204030204" pitchFamily="34" charset="0"/>
              </a:rPr>
              <a:t>Identify areas where additional training or support resources are needed to enhance user proficiency and satisfaction.</a:t>
            </a:r>
            <a:endParaRPr lang="en-IN" sz="2400" dirty="0">
              <a:solidFill>
                <a:srgbClr val="000000"/>
              </a:solidFill>
              <a:effectLst/>
              <a:latin typeface="Times New Roman" panose="02020603050405020304" pitchFamily="18" charset="0"/>
              <a:ea typeface="Calibri" panose="020F0502020204030204" pitchFamily="34" charset="0"/>
            </a:endParaRPr>
          </a:p>
          <a:p>
            <a:pPr marL="0" indent="0">
              <a:buNone/>
            </a:pPr>
            <a:endParaRPr lang="en-IN" dirty="0"/>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t>Methodology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p:txBody>
          <a:bodyPr>
            <a:normAutofit lnSpcReduction="10000"/>
          </a:bodyPr>
          <a:lstStyle/>
          <a:p>
            <a:r>
              <a:rPr lang="en-US" dirty="0"/>
              <a:t>Study Design – Qualitative Study </a:t>
            </a:r>
          </a:p>
          <a:p>
            <a:r>
              <a:rPr lang="en-US" dirty="0"/>
              <a:t>Study Duration – 3 months 09th Feb 2023 till 10</a:t>
            </a:r>
            <a:r>
              <a:rPr lang="en-US" baseline="30000" dirty="0"/>
              <a:t>th</a:t>
            </a:r>
            <a:r>
              <a:rPr lang="en-US" dirty="0"/>
              <a:t> May 2023. </a:t>
            </a:r>
          </a:p>
          <a:p>
            <a:r>
              <a:rPr lang="en-US" dirty="0"/>
              <a:t>Study Location –Gandhi Medical College-</a:t>
            </a:r>
            <a:r>
              <a:rPr lang="en-US" dirty="0" err="1"/>
              <a:t>Hamidia</a:t>
            </a:r>
            <a:r>
              <a:rPr lang="en-US" dirty="0"/>
              <a:t> Hospital, Bhopal</a:t>
            </a:r>
          </a:p>
          <a:p>
            <a:r>
              <a:rPr lang="en-US" dirty="0"/>
              <a:t>Study Setting – ITSC Technologies Pvt. Ltd., Bhopal </a:t>
            </a:r>
          </a:p>
          <a:p>
            <a:r>
              <a:rPr lang="en-US" dirty="0"/>
              <a:t>Type of Data- Primary research </a:t>
            </a:r>
          </a:p>
          <a:p>
            <a:r>
              <a:rPr lang="en-US" dirty="0"/>
              <a:t>Total population – 123 Workers </a:t>
            </a:r>
          </a:p>
          <a:p>
            <a:r>
              <a:rPr lang="en-US" dirty="0"/>
              <a:t> Sample Size – 55</a:t>
            </a:r>
            <a:endParaRPr lang="en-IN" dirty="0"/>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IN" b="1" dirty="0"/>
              <a:t>Methodology </a:t>
            </a:r>
            <a:endParaRPr lang="en-IN" dirty="0"/>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p:txBody>
          <a:bodyPr>
            <a:normAutofit fontScale="70000" lnSpcReduction="20000"/>
          </a:bodyPr>
          <a:lstStyle/>
          <a:p>
            <a:r>
              <a:rPr lang="en-US" dirty="0"/>
              <a:t> Test of significance of proportions- N= z2 </a:t>
            </a:r>
            <a:r>
              <a:rPr lang="en-US" dirty="0" err="1"/>
              <a:t>pq</a:t>
            </a:r>
            <a:r>
              <a:rPr lang="en-US" dirty="0"/>
              <a:t>/e2 </a:t>
            </a:r>
          </a:p>
          <a:p>
            <a:r>
              <a:rPr lang="en-US" dirty="0"/>
              <a:t>N= Sample size Z=Confidence level at 95% </a:t>
            </a:r>
            <a:r>
              <a:rPr lang="en-US" dirty="0" err="1"/>
              <a:t>Pq</a:t>
            </a:r>
            <a:r>
              <a:rPr lang="en-US" dirty="0"/>
              <a:t>= variance of population E= Allowable error</a:t>
            </a:r>
          </a:p>
          <a:p>
            <a:r>
              <a:rPr lang="en-US" dirty="0"/>
              <a:t>Result – Confidence interval at 95% Margin of Error 5% Population proportion- 45% Population Size- 57 Sample Size- 55</a:t>
            </a:r>
          </a:p>
          <a:p>
            <a:r>
              <a:rPr lang="en-US" dirty="0"/>
              <a:t> Selection Criteria </a:t>
            </a:r>
          </a:p>
          <a:p>
            <a:pPr>
              <a:buFont typeface="Wingdings" panose="05000000000000000000" pitchFamily="2" charset="2"/>
              <a:buChar char="ü"/>
            </a:pPr>
            <a:r>
              <a:rPr lang="en-US" dirty="0"/>
              <a:t> Inclusion </a:t>
            </a:r>
          </a:p>
          <a:p>
            <a:pPr marL="0" indent="0">
              <a:buNone/>
            </a:pPr>
            <a:r>
              <a:rPr lang="en-US" dirty="0"/>
              <a:t>1) Employees of different teams in a single department 2) All permanent employees are included 3) Both male and female employees 4) Employees of all age groups </a:t>
            </a:r>
          </a:p>
          <a:p>
            <a:pPr>
              <a:buFont typeface="Wingdings" panose="05000000000000000000" pitchFamily="2" charset="2"/>
              <a:buChar char="ü"/>
            </a:pPr>
            <a:r>
              <a:rPr lang="en-US" dirty="0"/>
              <a:t>Exclusion </a:t>
            </a:r>
          </a:p>
          <a:p>
            <a:pPr marL="457200" indent="-457200">
              <a:buAutoNum type="arabicParenR"/>
            </a:pPr>
            <a:r>
              <a:rPr lang="en-US" dirty="0"/>
              <a:t>Trainees are excluded from the study</a:t>
            </a:r>
            <a:endParaRPr lang="en-IN" dirty="0"/>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a:t>
            </a:r>
          </a:p>
        </p:txBody>
      </p:sp>
      <p:graphicFrame>
        <p:nvGraphicFramePr>
          <p:cNvPr id="9" name="Content Placeholder 8">
            <a:extLst>
              <a:ext uri="{FF2B5EF4-FFF2-40B4-BE49-F238E27FC236}">
                <a16:creationId xmlns:a16="http://schemas.microsoft.com/office/drawing/2014/main" id="{4E997A6D-0436-8B6E-4E37-A414053C45A3}"/>
              </a:ext>
            </a:extLst>
          </p:cNvPr>
          <p:cNvGraphicFramePr>
            <a:graphicFrameLocks noGrp="1"/>
          </p:cNvGraphicFramePr>
          <p:nvPr>
            <p:ph idx="1"/>
            <p:extLst>
              <p:ext uri="{D42A27DB-BD31-4B8C-83A1-F6EECF244321}">
                <p14:modId xmlns:p14="http://schemas.microsoft.com/office/powerpoint/2010/main" val="1194032643"/>
              </p:ext>
            </p:extLst>
          </p:nvPr>
        </p:nvGraphicFramePr>
        <p:xfrm>
          <a:off x="1010920" y="2631439"/>
          <a:ext cx="3195320" cy="329469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12" name="Chart 11">
            <a:extLst>
              <a:ext uri="{FF2B5EF4-FFF2-40B4-BE49-F238E27FC236}">
                <a16:creationId xmlns:a16="http://schemas.microsoft.com/office/drawing/2014/main" id="{EE9524E2-F986-DEEB-D893-9CD1D4AC947C}"/>
              </a:ext>
            </a:extLst>
          </p:cNvPr>
          <p:cNvGraphicFramePr/>
          <p:nvPr>
            <p:extLst>
              <p:ext uri="{D42A27DB-BD31-4B8C-83A1-F6EECF244321}">
                <p14:modId xmlns:p14="http://schemas.microsoft.com/office/powerpoint/2010/main" val="3247054527"/>
              </p:ext>
            </p:extLst>
          </p:nvPr>
        </p:nvGraphicFramePr>
        <p:xfrm>
          <a:off x="4348480" y="2631439"/>
          <a:ext cx="3266440" cy="32946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7E08130F-B030-C26C-8593-96C3EE4B568D}"/>
              </a:ext>
            </a:extLst>
          </p:cNvPr>
          <p:cNvGraphicFramePr/>
          <p:nvPr>
            <p:extLst>
              <p:ext uri="{D42A27DB-BD31-4B8C-83A1-F6EECF244321}">
                <p14:modId xmlns:p14="http://schemas.microsoft.com/office/powerpoint/2010/main" val="2993016476"/>
              </p:ext>
            </p:extLst>
          </p:nvPr>
        </p:nvGraphicFramePr>
        <p:xfrm>
          <a:off x="7757160" y="2631439"/>
          <a:ext cx="3479800" cy="32946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7330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a:t>
            </a:r>
          </a:p>
        </p:txBody>
      </p:sp>
      <p:graphicFrame>
        <p:nvGraphicFramePr>
          <p:cNvPr id="9" name="Content Placeholder 8">
            <a:extLst>
              <a:ext uri="{FF2B5EF4-FFF2-40B4-BE49-F238E27FC236}">
                <a16:creationId xmlns:a16="http://schemas.microsoft.com/office/drawing/2014/main" id="{C2DD7E0C-C194-061E-8997-53A4A1426326}"/>
              </a:ext>
            </a:extLst>
          </p:cNvPr>
          <p:cNvGraphicFramePr>
            <a:graphicFrameLocks noGrp="1"/>
          </p:cNvGraphicFramePr>
          <p:nvPr>
            <p:ph idx="1"/>
            <p:extLst>
              <p:ext uri="{D42A27DB-BD31-4B8C-83A1-F6EECF244321}">
                <p14:modId xmlns:p14="http://schemas.microsoft.com/office/powerpoint/2010/main" val="509421994"/>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91127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a:t>
            </a:r>
          </a:p>
        </p:txBody>
      </p:sp>
      <p:graphicFrame>
        <p:nvGraphicFramePr>
          <p:cNvPr id="14" name="Content Placeholder 13">
            <a:extLst>
              <a:ext uri="{FF2B5EF4-FFF2-40B4-BE49-F238E27FC236}">
                <a16:creationId xmlns:a16="http://schemas.microsoft.com/office/drawing/2014/main" id="{CB59F9A7-B1BA-663F-73B2-CE198E26446C}"/>
              </a:ext>
            </a:extLst>
          </p:cNvPr>
          <p:cNvGraphicFramePr>
            <a:graphicFrameLocks noGrp="1"/>
          </p:cNvGraphicFramePr>
          <p:nvPr>
            <p:ph idx="1"/>
            <p:extLst>
              <p:ext uri="{D42A27DB-BD31-4B8C-83A1-F6EECF244321}">
                <p14:modId xmlns:p14="http://schemas.microsoft.com/office/powerpoint/2010/main" val="1413779221"/>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498613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2797</TotalTime>
  <Words>767</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Garamond</vt:lpstr>
      <vt:lpstr>Times New Roman</vt:lpstr>
      <vt:lpstr>Wingdings</vt:lpstr>
      <vt:lpstr>Organic</vt:lpstr>
      <vt:lpstr>Issues and Challenges in HMIS Software</vt:lpstr>
      <vt:lpstr>Mentor Approval</vt:lpstr>
      <vt:lpstr>Introduction </vt:lpstr>
      <vt:lpstr>Objectives of Study</vt:lpstr>
      <vt:lpstr>Methodology </vt:lpstr>
      <vt:lpstr>Methodology </vt:lpstr>
      <vt:lpstr>Results</vt:lpstr>
      <vt:lpstr>Results</vt:lpstr>
      <vt:lpstr>Results</vt:lpstr>
      <vt:lpstr>Discussion </vt:lpstr>
      <vt:lpstr>Conclusion</vt:lpstr>
      <vt:lpstr>References</vt:lpstr>
      <vt:lpstr>Thank You</vt:lpstr>
      <vt:lpstr>Pictorial Journey</vt:lpstr>
      <vt:lpstr>Pictorial Journey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Diya Nayak</cp:lastModifiedBy>
  <cp:revision>12</cp:revision>
  <dcterms:created xsi:type="dcterms:W3CDTF">2022-05-20T15:11:38Z</dcterms:created>
  <dcterms:modified xsi:type="dcterms:W3CDTF">2023-06-15T05:05:35Z</dcterms:modified>
</cp:coreProperties>
</file>