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notesSlides/notesSlide3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notesSlides/notesSlide4.xml" ContentType="application/vnd.openxmlformats-officedocument.presentationml.notesSlide+xml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9.jpg" ContentType="image/jpg"/>
  <Override PartName="/ppt/notesSlides/notesSlide7.xml" ContentType="application/vnd.openxmlformats-officedocument.presentationml.notesSlide+xml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notesSlides/notesSlide8.xml" ContentType="application/vnd.openxmlformats-officedocument.presentationml.notesSlide+xml"/>
  <Override PartName="/ppt/media/image37.jpg" ContentType="image/jpg"/>
  <Override PartName="/ppt/notesSlides/notesSlide9.xml" ContentType="application/vnd.openxmlformats-officedocument.presentationml.notesSlide+xml"/>
  <Override PartName="/ppt/media/image38.jpg" ContentType="image/jpg"/>
  <Override PartName="/ppt/notesSlides/notesSlide10.xml" ContentType="application/vnd.openxmlformats-officedocument.presentationml.notesSlide+xml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notesSlides/notesSlide11.xml" ContentType="application/vnd.openxmlformats-officedocument.presentationml.notesSlide+xml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9" r:id="rId3"/>
    <p:sldId id="257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FC29D-DF8B-4961-B6E0-30BAF7A7EDAF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E1CD9-C80B-47BA-889A-196116522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84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53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97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54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47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932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4819" y="1160851"/>
            <a:ext cx="834036" cy="40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0" y="5439413"/>
            <a:ext cx="500422" cy="497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1918284" y="5715807"/>
            <a:ext cx="667230" cy="232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7075415" y="1713636"/>
            <a:ext cx="1417862" cy="9065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7881650" y="3261437"/>
            <a:ext cx="1000844" cy="265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11231699" y="1072405"/>
            <a:ext cx="889638" cy="563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9480220" y="3991113"/>
            <a:ext cx="2168496" cy="173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3" name="bk object 23"/>
          <p:cNvSpPr/>
          <p:nvPr/>
        </p:nvSpPr>
        <p:spPr>
          <a:xfrm>
            <a:off x="13900" y="914615"/>
            <a:ext cx="12163040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6095">
            <a:solidFill>
              <a:srgbClr val="D8E4D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4" name="bk object 24"/>
          <p:cNvSpPr/>
          <p:nvPr/>
        </p:nvSpPr>
        <p:spPr>
          <a:xfrm>
            <a:off x="521254" y="5939470"/>
            <a:ext cx="1383546" cy="0"/>
          </a:xfrm>
          <a:custGeom>
            <a:avLst/>
            <a:gdLst/>
            <a:ahLst/>
            <a:cxnLst/>
            <a:rect l="l" t="t" r="r" b="b"/>
            <a:pathLst>
              <a:path w="1213485">
                <a:moveTo>
                  <a:pt x="0" y="0"/>
                </a:moveTo>
                <a:lnTo>
                  <a:pt x="1213060" y="0"/>
                </a:lnTo>
              </a:path>
            </a:pathLst>
          </a:custGeom>
          <a:ln w="9143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bk object 25"/>
          <p:cNvSpPr/>
          <p:nvPr/>
        </p:nvSpPr>
        <p:spPr>
          <a:xfrm>
            <a:off x="2599323" y="5939470"/>
            <a:ext cx="9577670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9143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55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6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61415" y="1072405"/>
            <a:ext cx="945242" cy="40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k object 17"/>
          <p:cNvSpPr/>
          <p:nvPr/>
        </p:nvSpPr>
        <p:spPr>
          <a:xfrm>
            <a:off x="0" y="5428357"/>
            <a:ext cx="722832" cy="53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bk object 18"/>
          <p:cNvSpPr/>
          <p:nvPr/>
        </p:nvSpPr>
        <p:spPr>
          <a:xfrm>
            <a:off x="2098994" y="5704750"/>
            <a:ext cx="681129" cy="265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bk object 19"/>
          <p:cNvSpPr/>
          <p:nvPr/>
        </p:nvSpPr>
        <p:spPr>
          <a:xfrm>
            <a:off x="6950309" y="1216128"/>
            <a:ext cx="4990322" cy="4577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bk object 20"/>
          <p:cNvSpPr/>
          <p:nvPr/>
        </p:nvSpPr>
        <p:spPr>
          <a:xfrm>
            <a:off x="13900" y="893891"/>
            <a:ext cx="12163040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3175">
            <a:solidFill>
              <a:srgbClr val="D8E4D4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bk object 21"/>
          <p:cNvSpPr/>
          <p:nvPr/>
        </p:nvSpPr>
        <p:spPr>
          <a:xfrm>
            <a:off x="778407" y="5960194"/>
            <a:ext cx="1306803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6007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bk object 22"/>
          <p:cNvSpPr/>
          <p:nvPr/>
        </p:nvSpPr>
        <p:spPr>
          <a:xfrm>
            <a:off x="2773074" y="5960194"/>
            <a:ext cx="9403913" cy="0"/>
          </a:xfrm>
          <a:custGeom>
            <a:avLst/>
            <a:gdLst/>
            <a:ahLst/>
            <a:cxnLst/>
            <a:rect l="l" t="t" r="r" b="b"/>
            <a:pathLst>
              <a:path w="8248015">
                <a:moveTo>
                  <a:pt x="0" y="0"/>
                </a:moveTo>
                <a:lnTo>
                  <a:pt x="8247593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7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7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8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30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68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66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75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66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5DAF-6DA4-425F-B9FE-164E90055571}" type="datetimeFigureOut">
              <a:rPr lang="en-IN" smtClean="0"/>
              <a:t>04-02-2024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3A6BB55-0CC5-4AAB-814B-4F32E05345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0857" y="1613672"/>
            <a:ext cx="96702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4761" y="3174703"/>
            <a:ext cx="96824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39"/>
            <a:ext cx="39014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0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16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4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269" y="1779566"/>
            <a:ext cx="4091191" cy="138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182" defTabSz="829178">
              <a:lnSpc>
                <a:spcPct val="100400"/>
              </a:lnSpc>
            </a:pPr>
            <a:r>
              <a:rPr lang="en-IN" sz="2992" spc="376" dirty="0">
                <a:solidFill>
                  <a:srgbClr val="495060"/>
                </a:solidFill>
                <a:latin typeface="Times New Roman"/>
                <a:cs typeface="Times New Roman"/>
              </a:rPr>
              <a:t>The Impact of Digital Marketing on Brand Awareness</a:t>
            </a:r>
            <a:endParaRPr sz="2992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5991D-7040-46EC-9A0B-FBAFD3CD5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97" y="0"/>
            <a:ext cx="2695903" cy="116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C9FDF-2F31-4E6B-BFA0-1575B917B013}"/>
              </a:ext>
            </a:extLst>
          </p:cNvPr>
          <p:cNvSpPr txBox="1"/>
          <p:nvPr/>
        </p:nvSpPr>
        <p:spPr>
          <a:xfrm>
            <a:off x="774269" y="3892323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accent1"/>
                </a:solidFill>
              </a:rPr>
              <a:t>Hidoc Dr. </a:t>
            </a:r>
          </a:p>
          <a:p>
            <a:r>
              <a:rPr lang="en-IN" b="1" dirty="0">
                <a:solidFill>
                  <a:schemeClr val="accent1"/>
                </a:solidFill>
              </a:rPr>
              <a:t>By- Anmol Kumar Singh</a:t>
            </a:r>
          </a:p>
          <a:p>
            <a:r>
              <a:rPr lang="en-IN" b="1" dirty="0">
                <a:solidFill>
                  <a:schemeClr val="accent1"/>
                </a:solidFill>
              </a:rPr>
              <a:t>Mentor- Dr. Punit Yadav</a:t>
            </a:r>
          </a:p>
          <a:p>
            <a:r>
              <a:rPr lang="en-IN" b="1" dirty="0">
                <a:solidFill>
                  <a:schemeClr val="accent1"/>
                </a:solidFill>
              </a:rPr>
              <a:t>IIHMR- DELHI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49795"/>
            <a:ext cx="663342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28357"/>
            <a:ext cx="420116" cy="53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2241" y="5693694"/>
            <a:ext cx="541729" cy="2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4967" y="1061349"/>
            <a:ext cx="4013226" cy="4112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662" y="902181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9143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0876" y="5951904"/>
            <a:ext cx="1066992" cy="0"/>
          </a:xfrm>
          <a:custGeom>
            <a:avLst/>
            <a:gdLst/>
            <a:ahLst/>
            <a:cxnLst/>
            <a:rect l="l" t="t" r="r" b="b"/>
            <a:pathLst>
              <a:path w="1176655">
                <a:moveTo>
                  <a:pt x="0" y="0"/>
                </a:moveTo>
                <a:lnTo>
                  <a:pt x="1176486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4952" y="5951904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3371" y="5634138"/>
            <a:ext cx="743957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882" y="0"/>
                </a:lnTo>
              </a:path>
            </a:pathLst>
          </a:custGeom>
          <a:ln w="88388">
            <a:solidFill>
              <a:srgbClr val="DBA357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0417" y="1596115"/>
            <a:ext cx="4301941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3820" defTabSz="829178">
              <a:lnSpc>
                <a:spcPct val="108600"/>
              </a:lnSpc>
            </a:pPr>
            <a:r>
              <a:rPr sz="2358" b="1" spc="5" dirty="0">
                <a:solidFill>
                  <a:srgbClr val="4B5262"/>
                </a:solidFill>
                <a:latin typeface="Times New Roman"/>
                <a:cs typeface="Times New Roman"/>
              </a:rPr>
              <a:t>8.</a:t>
            </a:r>
            <a:r>
              <a:rPr sz="2358" b="1" spc="-11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113" dirty="0">
                <a:solidFill>
                  <a:srgbClr val="4B5262"/>
                </a:solidFill>
                <a:latin typeface="Times New Roman"/>
                <a:cs typeface="Times New Roman"/>
              </a:rPr>
              <a:t>An</a:t>
            </a:r>
            <a:r>
              <a:rPr sz="2267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67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lyzi</a:t>
            </a:r>
            <a:r>
              <a:rPr sz="2267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25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-15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109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267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ata</a:t>
            </a:r>
            <a:r>
              <a:rPr sz="2267" b="1" spc="-91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67" b="1" spc="172" dirty="0">
                <a:solidFill>
                  <a:srgbClr val="4B5262"/>
                </a:solidFill>
                <a:latin typeface="Times New Roman"/>
                <a:cs typeface="Times New Roman"/>
              </a:rPr>
              <a:t>nd</a:t>
            </a:r>
            <a:r>
              <a:rPr sz="2267" b="1" spc="-11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177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267" b="1" spc="9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267" b="1" spc="-63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67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67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ri</a:t>
            </a:r>
            <a:r>
              <a:rPr sz="2267" b="1" spc="5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25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12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5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267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67" b="1" spc="204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267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267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ai</a:t>
            </a:r>
            <a:r>
              <a:rPr sz="2267" b="1" spc="-36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236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-10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ef</a:t>
            </a:r>
            <a:r>
              <a:rPr sz="2267" b="1" spc="-150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267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ecti</a:t>
            </a:r>
            <a:r>
              <a:rPr sz="2267" b="1" spc="-9" dirty="0">
                <a:solidFill>
                  <a:srgbClr val="4B5262"/>
                </a:solidFill>
                <a:latin typeface="Times New Roman"/>
                <a:cs typeface="Times New Roman"/>
              </a:rPr>
              <a:t>v</a:t>
            </a:r>
            <a:r>
              <a:rPr sz="2267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eness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0417" y="3171081"/>
            <a:ext cx="4335339" cy="2049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99" marR="4607" indent="-5758" defTabSz="829178">
              <a:lnSpc>
                <a:spcPct val="131500"/>
              </a:lnSpc>
            </a:pPr>
            <a:r>
              <a:rPr sz="1134" b="1" spc="-32" dirty="0">
                <a:solidFill>
                  <a:srgbClr val="282828"/>
                </a:solidFill>
                <a:latin typeface="Arial"/>
                <a:cs typeface="Arial"/>
              </a:rPr>
              <a:t>To</a:t>
            </a:r>
            <a:r>
              <a:rPr sz="1134" b="1" spc="18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41" dirty="0">
                <a:solidFill>
                  <a:srgbClr val="282828"/>
                </a:solidFill>
                <a:latin typeface="Arial"/>
                <a:cs typeface="Arial"/>
              </a:rPr>
              <a:t>truly</a:t>
            </a:r>
            <a:r>
              <a:rPr sz="1134" b="1" spc="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27" dirty="0">
                <a:solidFill>
                  <a:srgbClr val="282828"/>
                </a:solidFill>
                <a:latin typeface="Arial"/>
                <a:cs typeface="Arial"/>
              </a:rPr>
              <a:t>h</a:t>
            </a:r>
            <a:r>
              <a:rPr sz="1134" b="1" spc="154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134" b="1" spc="9" dirty="0">
                <a:solidFill>
                  <a:srgbClr val="282828"/>
                </a:solidFill>
                <a:latin typeface="Arial"/>
                <a:cs typeface="Arial"/>
              </a:rPr>
              <a:t>rness</a:t>
            </a:r>
            <a:r>
              <a:rPr sz="1134" b="1" spc="-36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82" dirty="0">
                <a:solidFill>
                  <a:srgbClr val="282828"/>
                </a:solidFill>
                <a:latin typeface="Arial"/>
                <a:cs typeface="Arial"/>
              </a:rPr>
              <a:t>the</a:t>
            </a:r>
            <a:r>
              <a:rPr sz="1134" b="1" spc="103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9" dirty="0">
                <a:solidFill>
                  <a:srgbClr val="282828"/>
                </a:solidFill>
                <a:latin typeface="Arial"/>
                <a:cs typeface="Arial"/>
              </a:rPr>
              <a:t>power</a:t>
            </a:r>
            <a:r>
              <a:rPr sz="1134" b="1" spc="63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32" dirty="0">
                <a:solidFill>
                  <a:srgbClr val="282828"/>
                </a:solidFill>
                <a:latin typeface="Arial"/>
                <a:cs typeface="Arial"/>
              </a:rPr>
              <a:t>of</a:t>
            </a:r>
            <a:r>
              <a:rPr sz="1134" b="1" spc="-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45" dirty="0">
                <a:solidFill>
                  <a:srgbClr val="282828"/>
                </a:solidFill>
                <a:latin typeface="Arial"/>
                <a:cs typeface="Arial"/>
              </a:rPr>
              <a:t>digital</a:t>
            </a:r>
            <a:r>
              <a:rPr sz="1134" b="1" spc="9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9" dirty="0">
                <a:solidFill>
                  <a:srgbClr val="282828"/>
                </a:solidFill>
                <a:latin typeface="Arial"/>
                <a:cs typeface="Arial"/>
              </a:rPr>
              <a:t>marketing,</a:t>
            </a:r>
            <a:r>
              <a:rPr sz="1134" b="1" spc="82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45" dirty="0">
                <a:solidFill>
                  <a:srgbClr val="282828"/>
                </a:solidFill>
                <a:latin typeface="Arial"/>
                <a:cs typeface="Arial"/>
              </a:rPr>
              <a:t>bra</a:t>
            </a:r>
            <a:r>
              <a:rPr sz="1134" b="1" spc="9" dirty="0">
                <a:solidFill>
                  <a:srgbClr val="282828"/>
                </a:solidFill>
                <a:latin typeface="Arial"/>
                <a:cs typeface="Arial"/>
              </a:rPr>
              <a:t>n</a:t>
            </a:r>
            <a:r>
              <a:rPr sz="1134" b="1" spc="-23" dirty="0">
                <a:solidFill>
                  <a:srgbClr val="4B5262"/>
                </a:solidFill>
                <a:latin typeface="Arial"/>
                <a:cs typeface="Arial"/>
              </a:rPr>
              <a:t>ds</a:t>
            </a:r>
            <a:r>
              <a:rPr sz="1134" b="1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must</a:t>
            </a:r>
            <a:r>
              <a:rPr sz="1134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86" dirty="0">
                <a:solidFill>
                  <a:srgbClr val="4B5262"/>
                </a:solidFill>
                <a:latin typeface="Arial"/>
                <a:cs typeface="Arial"/>
              </a:rPr>
              <a:t>ana</a:t>
            </a:r>
            <a:r>
              <a:rPr sz="1134" spc="-86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yze</a:t>
            </a:r>
            <a:r>
              <a:rPr sz="1134" spc="54" dirty="0">
                <a:solidFill>
                  <a:srgbClr val="4B5262"/>
                </a:solidFill>
                <a:latin typeface="Arial"/>
                <a:cs typeface="Arial"/>
              </a:rPr>
              <a:t> data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86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8" dirty="0">
                <a:solidFill>
                  <a:srgbClr val="4B5262"/>
                </a:solidFill>
                <a:latin typeface="Arial"/>
                <a:cs typeface="Arial"/>
              </a:rPr>
              <a:t>measure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campaign</a:t>
            </a:r>
            <a:r>
              <a:rPr sz="1134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effectiveness.</a:t>
            </a:r>
            <a:r>
              <a:rPr sz="113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-13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5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34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caref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ul</a:t>
            </a:r>
            <a:r>
              <a:rPr sz="1134" spc="-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y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tracking</a:t>
            </a:r>
            <a:r>
              <a:rPr sz="1134" spc="1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5" dirty="0">
                <a:solidFill>
                  <a:srgbClr val="4B5262"/>
                </a:solidFill>
                <a:latin typeface="Arial"/>
                <a:cs typeface="Arial"/>
              </a:rPr>
              <a:t>key</a:t>
            </a:r>
            <a:r>
              <a:rPr sz="1134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performance</a:t>
            </a:r>
            <a:r>
              <a:rPr sz="1134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indicators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-9" dirty="0">
                <a:solidFill>
                  <a:srgbClr val="4B5262"/>
                </a:solidFill>
                <a:latin typeface="Arial"/>
                <a:cs typeface="Arial"/>
              </a:rPr>
              <a:t>(</a:t>
            </a:r>
            <a:r>
              <a:rPr sz="1134" spc="-18" dirty="0">
                <a:solidFill>
                  <a:srgbClr val="4B5262"/>
                </a:solidFill>
                <a:latin typeface="Arial"/>
                <a:cs typeface="Arial"/>
              </a:rPr>
              <a:t>KPls</a:t>
            </a:r>
            <a:r>
              <a:rPr sz="1134" spc="-9" dirty="0">
                <a:solidFill>
                  <a:srgbClr val="4B5262"/>
                </a:solidFill>
                <a:latin typeface="Arial"/>
                <a:cs typeface="Arial"/>
              </a:rPr>
              <a:t>)</a:t>
            </a:r>
            <a:r>
              <a:rPr sz="1134" spc="-14" dirty="0">
                <a:solidFill>
                  <a:srgbClr val="4B5262"/>
                </a:solidFill>
                <a:latin typeface="Arial"/>
                <a:cs typeface="Arial"/>
              </a:rPr>
              <a:t>,</a:t>
            </a:r>
            <a:r>
              <a:rPr sz="1134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8" dirty="0">
                <a:solidFill>
                  <a:srgbClr val="4B5262"/>
                </a:solidFill>
                <a:latin typeface="Arial"/>
                <a:cs typeface="Arial"/>
              </a:rPr>
              <a:t>such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23" dirty="0">
                <a:solidFill>
                  <a:srgbClr val="4B5262"/>
                </a:solidFill>
                <a:latin typeface="Arial"/>
                <a:cs typeface="Arial"/>
              </a:rPr>
              <a:t>as</a:t>
            </a:r>
            <a:r>
              <a:rPr sz="1134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204" dirty="0">
                <a:solidFill>
                  <a:srgbClr val="4B5262"/>
                </a:solidFill>
                <a:latin typeface="Arial"/>
                <a:cs typeface="Arial"/>
              </a:rPr>
              <a:t>c</a:t>
            </a:r>
            <a:r>
              <a:rPr sz="1134" spc="1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ick-through</a:t>
            </a:r>
            <a:r>
              <a:rPr sz="1134" spc="1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rates,</a:t>
            </a:r>
            <a:r>
              <a:rPr sz="1134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conversions,</a:t>
            </a:r>
            <a:r>
              <a:rPr sz="1134" spc="1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91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34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social</a:t>
            </a:r>
            <a:r>
              <a:rPr sz="1134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media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8" dirty="0">
                <a:solidFill>
                  <a:srgbClr val="4B5262"/>
                </a:solidFill>
                <a:latin typeface="Arial"/>
                <a:cs typeface="Arial"/>
              </a:rPr>
              <a:t>engagement.</a:t>
            </a:r>
            <a:r>
              <a:rPr sz="1134" spc="13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brands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gain</a:t>
            </a:r>
            <a:r>
              <a:rPr sz="1134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118" dirty="0">
                <a:solidFill>
                  <a:srgbClr val="4B5262"/>
                </a:solidFill>
                <a:latin typeface="Arial"/>
                <a:cs typeface="Arial"/>
              </a:rPr>
              <a:t>va</a:t>
            </a:r>
            <a:r>
              <a:rPr sz="1134" spc="2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34" spc="118" dirty="0">
                <a:solidFill>
                  <a:srgbClr val="4B5262"/>
                </a:solidFill>
                <a:latin typeface="Arial"/>
                <a:cs typeface="Arial"/>
              </a:rPr>
              <a:t>uab</a:t>
            </a:r>
            <a:r>
              <a:rPr sz="1134" spc="-6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34" spc="91" dirty="0">
                <a:solidFill>
                  <a:srgbClr val="4B5262"/>
                </a:solidFill>
                <a:latin typeface="Arial"/>
                <a:cs typeface="Arial"/>
              </a:rPr>
              <a:t>e</a:t>
            </a:r>
            <a:r>
              <a:rPr sz="1134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5" dirty="0">
                <a:solidFill>
                  <a:srgbClr val="4B5262"/>
                </a:solidFill>
                <a:latin typeface="Arial"/>
                <a:cs typeface="Arial"/>
              </a:rPr>
              <a:t>insights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into</a:t>
            </a:r>
            <a:r>
              <a:rPr sz="1134" spc="-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 audience</a:t>
            </a:r>
            <a:r>
              <a:rPr sz="1134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86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optimize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34" spc="1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5" dirty="0">
                <a:solidFill>
                  <a:srgbClr val="4B5262"/>
                </a:solidFill>
                <a:latin typeface="Arial"/>
                <a:cs typeface="Arial"/>
              </a:rPr>
              <a:t>strategies</a:t>
            </a:r>
            <a:r>
              <a:rPr sz="1134" spc="-1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-86" dirty="0">
                <a:solidFill>
                  <a:srgbClr val="707980"/>
                </a:solidFill>
                <a:latin typeface="Arial"/>
                <a:cs typeface="Arial"/>
              </a:rPr>
              <a:t>.</a:t>
            </a:r>
            <a:r>
              <a:rPr sz="1134" spc="-54" dirty="0">
                <a:solidFill>
                  <a:srgbClr val="707980"/>
                </a:solidFill>
                <a:latin typeface="Arial"/>
                <a:cs typeface="Arial"/>
              </a:rPr>
              <a:t> 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This</a:t>
            </a:r>
            <a:endParaRPr sz="1134">
              <a:solidFill>
                <a:prstClr val="black"/>
              </a:solidFill>
              <a:latin typeface="Arial"/>
              <a:cs typeface="Arial"/>
            </a:endParaRPr>
          </a:p>
          <a:p>
            <a:pPr marL="22457" marR="444531" indent="-5758" defTabSz="829178">
              <a:lnSpc>
                <a:spcPct val="132000"/>
              </a:lnSpc>
              <a:spcBef>
                <a:spcPts val="9"/>
              </a:spcBef>
            </a:pP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data-driven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approach</a:t>
            </a:r>
            <a:r>
              <a:rPr sz="1134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ensures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4" dirty="0">
                <a:solidFill>
                  <a:srgbClr val="4B5262"/>
                </a:solidFill>
                <a:latin typeface="Arial"/>
                <a:cs typeface="Arial"/>
              </a:rPr>
              <a:t>that</a:t>
            </a:r>
            <a:r>
              <a:rPr sz="1134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brands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4" dirty="0">
                <a:solidFill>
                  <a:srgbClr val="4B5262"/>
                </a:solidFill>
                <a:latin typeface="Arial"/>
                <a:cs typeface="Arial"/>
              </a:rPr>
              <a:t>are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making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7" dirty="0">
                <a:solidFill>
                  <a:srgbClr val="4B5262"/>
                </a:solidFill>
                <a:latin typeface="Arial"/>
                <a:cs typeface="Arial"/>
              </a:rPr>
              <a:t>informed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0" dirty="0">
                <a:solidFill>
                  <a:srgbClr val="4B5262"/>
                </a:solidFill>
                <a:latin typeface="Arial"/>
                <a:cs typeface="Arial"/>
              </a:rPr>
              <a:t>decisions</a:t>
            </a:r>
            <a:r>
              <a:rPr sz="1134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91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8" dirty="0">
                <a:solidFill>
                  <a:srgbClr val="4B5262"/>
                </a:solidFill>
                <a:latin typeface="Arial"/>
                <a:cs typeface="Arial"/>
              </a:rPr>
              <a:t>maximizing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41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34" spc="1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return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59" dirty="0">
                <a:solidFill>
                  <a:srgbClr val="4B5262"/>
                </a:solidFill>
                <a:latin typeface="Arial"/>
                <a:cs typeface="Arial"/>
              </a:rPr>
              <a:t>on</a:t>
            </a:r>
            <a:r>
              <a:rPr sz="1134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63" dirty="0">
                <a:solidFill>
                  <a:srgbClr val="4B5262"/>
                </a:solidFill>
                <a:latin typeface="Arial"/>
                <a:cs typeface="Arial"/>
              </a:rPr>
              <a:t>investment</a:t>
            </a:r>
            <a:r>
              <a:rPr sz="1134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32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34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34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73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34" spc="-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34" spc="36" dirty="0">
                <a:solidFill>
                  <a:srgbClr val="4B5262"/>
                </a:solidFill>
                <a:latin typeface="Arial"/>
                <a:cs typeface="Arial"/>
              </a:rPr>
              <a:t>space.</a:t>
            </a:r>
            <a:endParaRPr sz="1134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49795"/>
            <a:ext cx="663342" cy="398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28357"/>
            <a:ext cx="420116" cy="53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4352" y="5704749"/>
            <a:ext cx="508563" cy="25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4968" y="1691525"/>
            <a:ext cx="1127682" cy="906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76551" y="4698680"/>
            <a:ext cx="1116628" cy="486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80627" y="1050294"/>
            <a:ext cx="707565" cy="563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8662" y="893891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3175">
            <a:solidFill>
              <a:srgbClr val="D8E4D4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4292" y="5960194"/>
            <a:ext cx="1056051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94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14952" y="5960194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42868" y="5665915"/>
            <a:ext cx="544724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434" y="0"/>
                </a:lnTo>
              </a:path>
            </a:pathLst>
          </a:custGeom>
          <a:ln w="48766">
            <a:solidFill>
              <a:srgbClr val="DBA357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84329" y="4573075"/>
            <a:ext cx="0" cy="486567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536303"/>
                </a:moveTo>
                <a:lnTo>
                  <a:pt x="0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7653" y="1586136"/>
            <a:ext cx="3602321" cy="754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3820" defTabSz="829178">
              <a:lnSpc>
                <a:spcPct val="110900"/>
              </a:lnSpc>
            </a:pPr>
            <a:r>
              <a:rPr sz="2358" b="1" spc="-32" dirty="0">
                <a:solidFill>
                  <a:srgbClr val="4B5262"/>
                </a:solidFill>
                <a:latin typeface="Arial"/>
                <a:cs typeface="Arial"/>
              </a:rPr>
              <a:t>9</a:t>
            </a:r>
            <a:r>
              <a:rPr sz="2358" b="1" spc="77" dirty="0">
                <a:solidFill>
                  <a:srgbClr val="4B5262"/>
                </a:solidFill>
                <a:latin typeface="Arial"/>
                <a:cs typeface="Arial"/>
              </a:rPr>
              <a:t>.</a:t>
            </a:r>
            <a:r>
              <a:rPr sz="2358" b="1" spc="-30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2222" b="1" spc="199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222" b="1" spc="-50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22" b="1" spc="9" dirty="0">
                <a:solidFill>
                  <a:srgbClr val="4B5262"/>
                </a:solidFill>
                <a:latin typeface="Times New Roman"/>
                <a:cs typeface="Times New Roman"/>
              </a:rPr>
              <a:t>se</a:t>
            </a:r>
            <a:r>
              <a:rPr sz="2222" b="1" spc="-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st</a:t>
            </a:r>
            <a:r>
              <a:rPr sz="2222" b="1" spc="82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22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dies</a:t>
            </a:r>
            <a:r>
              <a:rPr sz="2222" b="1" spc="-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222" b="1" spc="272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222" b="1" spc="-136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91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2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22" b="1" spc="9" dirty="0">
                <a:solidFill>
                  <a:srgbClr val="4B5262"/>
                </a:solidFill>
                <a:latin typeface="Times New Roman"/>
                <a:cs typeface="Times New Roman"/>
              </a:rPr>
              <a:t>cces</a:t>
            </a:r>
            <a:r>
              <a:rPr sz="2222" b="1" spc="-5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22" b="1" spc="141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222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2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l</a:t>
            </a:r>
            <a:r>
              <a:rPr sz="222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131" dirty="0">
                <a:solidFill>
                  <a:srgbClr val="4B5262"/>
                </a:solidFill>
                <a:latin typeface="Times New Roman"/>
                <a:cs typeface="Times New Roman"/>
              </a:rPr>
              <a:t>b</a:t>
            </a:r>
            <a:r>
              <a:rPr sz="2222" b="1" spc="5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222" b="1" spc="-68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22" b="1" spc="172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22" b="1" spc="258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222" b="1" spc="-11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-177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22" b="1" spc="304" dirty="0">
                <a:solidFill>
                  <a:srgbClr val="4B5262"/>
                </a:solidFill>
                <a:latin typeface="Times New Roman"/>
                <a:cs typeface="Times New Roman"/>
              </a:rPr>
              <a:t>w</a:t>
            </a:r>
            <a:r>
              <a:rPr sz="2222" b="1" spc="-68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22" b="1" spc="-41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222" b="1" spc="118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222" b="1" spc="7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22" b="1" spc="36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222" b="1" spc="-18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22" b="1" spc="91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22" b="1" spc="-10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22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222" b="1" spc="-73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2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222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22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ai</a:t>
            </a:r>
            <a:r>
              <a:rPr sz="2222" b="1" spc="-1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22" b="1" spc="195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2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endParaRPr sz="22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5944" y="3160887"/>
            <a:ext cx="4229388" cy="182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defTabSz="829178">
              <a:lnSpc>
                <a:spcPct val="127000"/>
              </a:lnSpc>
            </a:pP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Case</a:t>
            </a:r>
            <a:r>
              <a:rPr sz="1179" b="1" spc="3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A2A2A"/>
                </a:solidFill>
                <a:latin typeface="Arial"/>
                <a:cs typeface="Arial"/>
              </a:rPr>
              <a:t>studies</a:t>
            </a:r>
            <a:r>
              <a:rPr sz="1179" b="1" spc="12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provide</a:t>
            </a:r>
            <a:r>
              <a:rPr sz="1179" b="1" spc="12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14" dirty="0">
                <a:solidFill>
                  <a:srgbClr val="2A2A2A"/>
                </a:solidFill>
                <a:latin typeface="Arial"/>
                <a:cs typeface="Arial"/>
              </a:rPr>
              <a:t>real-world</a:t>
            </a:r>
            <a:r>
              <a:rPr sz="1179" b="1" spc="127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14" dirty="0">
                <a:solidFill>
                  <a:srgbClr val="2A2A2A"/>
                </a:solidFill>
                <a:latin typeface="Arial"/>
                <a:cs typeface="Arial"/>
              </a:rPr>
              <a:t>exa</a:t>
            </a:r>
            <a:r>
              <a:rPr sz="1179" b="1" spc="-1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32" dirty="0">
                <a:solidFill>
                  <a:srgbClr val="2A2A2A"/>
                </a:solidFill>
                <a:latin typeface="Arial"/>
                <a:cs typeface="Arial"/>
              </a:rPr>
              <a:t>mples</a:t>
            </a:r>
            <a:r>
              <a:rPr sz="1179" b="1" spc="-2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179" b="1" spc="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45" dirty="0">
                <a:solidFill>
                  <a:srgbClr val="2A2A2A"/>
                </a:solidFill>
                <a:latin typeface="Arial"/>
                <a:cs typeface="Arial"/>
              </a:rPr>
              <a:t>how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32" dirty="0">
                <a:solidFill>
                  <a:srgbClr val="2A2A2A"/>
                </a:solidFill>
                <a:latin typeface="Arial"/>
                <a:cs typeface="Arial"/>
              </a:rPr>
              <a:t>dig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1179" b="1" spc="-50" dirty="0">
                <a:solidFill>
                  <a:srgbClr val="3D3F48"/>
                </a:solidFill>
                <a:latin typeface="Arial"/>
                <a:cs typeface="Arial"/>
              </a:rPr>
              <a:t>t</a:t>
            </a:r>
            <a:r>
              <a:rPr sz="1179" b="1" spc="41" dirty="0">
                <a:solidFill>
                  <a:srgbClr val="3D3F48"/>
                </a:solidFill>
                <a:latin typeface="Arial"/>
                <a:cs typeface="Arial"/>
              </a:rPr>
              <a:t>a</a:t>
            </a:r>
            <a:r>
              <a:rPr sz="1179" b="1" spc="145" dirty="0">
                <a:solidFill>
                  <a:srgbClr val="4B5262"/>
                </a:solidFill>
                <a:latin typeface="Arial"/>
                <a:cs typeface="Arial"/>
              </a:rPr>
              <a:t>l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has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revo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ut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onized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awareness.</a:t>
            </a:r>
            <a:r>
              <a:rPr sz="1179" spc="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examining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successful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campaigns,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we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50" dirty="0">
                <a:solidFill>
                  <a:srgbClr val="4B5262"/>
                </a:solidFill>
                <a:latin typeface="Arial"/>
                <a:cs typeface="Arial"/>
              </a:rPr>
              <a:t>Learn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va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uab</a:t>
            </a:r>
            <a:r>
              <a:rPr sz="1179" spc="-9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e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insights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strateg</a:t>
            </a:r>
            <a:r>
              <a:rPr sz="1179" spc="141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es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that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be</a:t>
            </a:r>
            <a:r>
              <a:rPr sz="1179" spc="-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applied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to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our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own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efforts.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These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case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studies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showcase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power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95" dirty="0">
                <a:solidFill>
                  <a:srgbClr val="4B5262"/>
                </a:solidFill>
                <a:latin typeface="Arial"/>
                <a:cs typeface="Arial"/>
              </a:rPr>
              <a:t>p</a:t>
            </a:r>
            <a:r>
              <a:rPr sz="1179" spc="-9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atforms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techn</a:t>
            </a:r>
            <a:r>
              <a:rPr sz="1179" spc="141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ques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reaching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engaging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audiences,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54" dirty="0">
                <a:solidFill>
                  <a:srgbClr val="4B5262"/>
                </a:solidFill>
                <a:latin typeface="Arial"/>
                <a:cs typeface="Arial"/>
              </a:rPr>
              <a:t>u</a:t>
            </a:r>
            <a:r>
              <a:rPr sz="1179" spc="-100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timate</a:t>
            </a:r>
            <a:r>
              <a:rPr sz="1179" spc="-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y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driving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visibility,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Loya</a:t>
            </a: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ty,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and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growth.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89" y="1160851"/>
            <a:ext cx="762844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7" y="5439413"/>
            <a:ext cx="409062" cy="50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3295" y="5704749"/>
            <a:ext cx="530674" cy="25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80627" y="1061349"/>
            <a:ext cx="707565" cy="563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4968" y="1702580"/>
            <a:ext cx="1127682" cy="917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7578" y="3073490"/>
            <a:ext cx="3394105" cy="14372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3619" y="4698680"/>
            <a:ext cx="309559" cy="364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58662" y="911852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12191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9820" y="5947759"/>
            <a:ext cx="1072750" cy="0"/>
          </a:xfrm>
          <a:custGeom>
            <a:avLst/>
            <a:gdLst/>
            <a:ahLst/>
            <a:cxnLst/>
            <a:rect l="l" t="t" r="r" b="b"/>
            <a:pathLst>
              <a:path w="1183005">
                <a:moveTo>
                  <a:pt x="0" y="0"/>
                </a:moveTo>
                <a:lnTo>
                  <a:pt x="1182581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4952" y="5947759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84325" y="5694928"/>
            <a:ext cx="464686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46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4329" y="4628338"/>
            <a:ext cx="0" cy="40076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441840"/>
                </a:moveTo>
                <a:lnTo>
                  <a:pt x="0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50417" y="1613671"/>
            <a:ext cx="4113648" cy="1123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1881" defTabSz="829178">
              <a:lnSpc>
                <a:spcPct val="109600"/>
              </a:lnSpc>
            </a:pPr>
            <a:r>
              <a:rPr sz="2222" b="1" spc="-109" dirty="0">
                <a:solidFill>
                  <a:srgbClr val="4B5262"/>
                </a:solidFill>
                <a:latin typeface="Arial"/>
                <a:cs typeface="Arial"/>
              </a:rPr>
              <a:t>1</a:t>
            </a:r>
            <a:r>
              <a:rPr sz="2222" b="1" spc="109" dirty="0">
                <a:solidFill>
                  <a:srgbClr val="4B5262"/>
                </a:solidFill>
                <a:latin typeface="Arial"/>
                <a:cs typeface="Arial"/>
              </a:rPr>
              <a:t>0</a:t>
            </a:r>
            <a:r>
              <a:rPr sz="2222" b="1" spc="159" dirty="0">
                <a:solidFill>
                  <a:srgbClr val="4B5262"/>
                </a:solidFill>
                <a:latin typeface="Arial"/>
                <a:cs typeface="Arial"/>
              </a:rPr>
              <a:t>.</a:t>
            </a:r>
            <a:r>
              <a:rPr sz="2222" b="1" spc="-29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2267" b="1" spc="227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267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ncl</a:t>
            </a:r>
            <a:r>
              <a:rPr sz="2267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67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si</a:t>
            </a:r>
            <a:r>
              <a:rPr sz="2267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267" b="1" spc="236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:</a:t>
            </a:r>
            <a:r>
              <a:rPr sz="2267" b="1" spc="-24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5" dirty="0">
                <a:solidFill>
                  <a:srgbClr val="4B5262"/>
                </a:solidFill>
                <a:latin typeface="Times New Roman"/>
                <a:cs typeface="Times New Roman"/>
              </a:rPr>
              <a:t>I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nt</a:t>
            </a:r>
            <a:r>
              <a:rPr sz="2267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267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rati</a:t>
            </a:r>
            <a:r>
              <a:rPr sz="2267" b="1" spc="9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25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12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267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igital</a:t>
            </a:r>
            <a:r>
              <a:rPr sz="2267" b="1" spc="4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199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267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267" b="1" spc="-59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267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k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eti</a:t>
            </a:r>
            <a:r>
              <a:rPr sz="2267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25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-17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45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267" b="1" spc="150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267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267" b="1" spc="-154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l</a:t>
            </a:r>
            <a:r>
              <a:rPr sz="2267" b="1" spc="73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267" b="1" spc="127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267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267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-te</a:t>
            </a:r>
            <a:r>
              <a:rPr sz="2267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267" b="1" spc="263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267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267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267" b="1" spc="5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267" b="1" spc="-18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267" b="1" dirty="0">
                <a:solidFill>
                  <a:srgbClr val="4B5262"/>
                </a:solidFill>
                <a:latin typeface="Times New Roman"/>
                <a:cs typeface="Times New Roman"/>
              </a:rPr>
              <a:t>cess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5568" y="3174703"/>
            <a:ext cx="4214992" cy="1817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81" marR="4607" indent="8061" defTabSz="829178">
              <a:lnSpc>
                <a:spcPct val="126699"/>
              </a:lnSpc>
            </a:pP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In </a:t>
            </a:r>
            <a:r>
              <a:rPr sz="1179" b="1" spc="5" dirty="0">
                <a:solidFill>
                  <a:srgbClr val="2A2A2A"/>
                </a:solidFill>
                <a:latin typeface="Arial"/>
                <a:cs typeface="Arial"/>
              </a:rPr>
              <a:t>conclusion,</a:t>
            </a:r>
            <a:r>
              <a:rPr sz="1179" b="1" spc="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digital</a:t>
            </a:r>
            <a:r>
              <a:rPr sz="1179" b="1" spc="13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59" dirty="0">
                <a:solidFill>
                  <a:srgbClr val="2A2A2A"/>
                </a:solidFill>
                <a:latin typeface="Arial"/>
                <a:cs typeface="Arial"/>
              </a:rPr>
              <a:t>m</a:t>
            </a:r>
            <a:r>
              <a:rPr sz="1179" b="1" spc="159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179" b="1" spc="27" dirty="0">
                <a:solidFill>
                  <a:srgbClr val="2A2A2A"/>
                </a:solidFill>
                <a:latin typeface="Arial"/>
                <a:cs typeface="Arial"/>
              </a:rPr>
              <a:t>rketing</a:t>
            </a:r>
            <a:r>
              <a:rPr sz="1179" b="1" spc="10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14" dirty="0">
                <a:solidFill>
                  <a:srgbClr val="2A2A2A"/>
                </a:solidFill>
                <a:latin typeface="Arial"/>
                <a:cs typeface="Arial"/>
              </a:rPr>
              <a:t>plays</a:t>
            </a:r>
            <a:r>
              <a:rPr sz="1179" b="1" spc="-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5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179" b="1" spc="8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crucial</a:t>
            </a:r>
            <a:r>
              <a:rPr sz="1179" b="1" spc="11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role</a:t>
            </a:r>
            <a:r>
              <a:rPr sz="1179" b="1" spc="-159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in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revo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utionizing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awareness.</a:t>
            </a:r>
            <a:r>
              <a:rPr sz="1179" spc="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50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earning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from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successful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case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studies,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we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understand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power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77" dirty="0">
                <a:solidFill>
                  <a:srgbClr val="4B5262"/>
                </a:solidFill>
                <a:latin typeface="Arial"/>
                <a:cs typeface="Arial"/>
              </a:rPr>
              <a:t>p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atforms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techniques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reaching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engaging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audiences.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When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integrated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effective</a:t>
            </a:r>
            <a:r>
              <a:rPr sz="1179" spc="-9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36" dirty="0">
                <a:solidFill>
                  <a:srgbClr val="4B5262"/>
                </a:solidFill>
                <a:latin typeface="Arial"/>
                <a:cs typeface="Arial"/>
              </a:rPr>
              <a:t>y,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 can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drive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visibility,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oya</a:t>
            </a:r>
            <a:r>
              <a:rPr sz="1179" spc="-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ty,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growth,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ensuri</a:t>
            </a:r>
            <a:r>
              <a:rPr sz="1179" spc="-1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ng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  <a:p>
            <a:pPr marL="27063" marR="25336" indent="-16123" defTabSz="829178">
              <a:lnSpc>
                <a:spcPct val="126099"/>
              </a:lnSpc>
              <a:spcBef>
                <a:spcPts val="23"/>
              </a:spcBef>
            </a:pP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ong-term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success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for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businesses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-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today's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ever-evo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ving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market.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556F6-5E27-49EE-9B5F-EAD1811D85CE}"/>
              </a:ext>
            </a:extLst>
          </p:cNvPr>
          <p:cNvSpPr txBox="1"/>
          <p:nvPr/>
        </p:nvSpPr>
        <p:spPr>
          <a:xfrm>
            <a:off x="3044687" y="3059668"/>
            <a:ext cx="6102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4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752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B09A-CBC9-4C58-BAE8-CF819722D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SCREENSHOT OF APPROVAL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83E7443-221E-4B4C-B1B7-146D313FA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300" y="2176480"/>
            <a:ext cx="9602788" cy="3284503"/>
          </a:xfrm>
        </p:spPr>
      </p:pic>
    </p:spTree>
    <p:extLst>
      <p:ext uri="{BB962C8B-B14F-4D97-AF65-F5344CB8AC3E}">
        <p14:creationId xmlns:p14="http://schemas.microsoft.com/office/powerpoint/2010/main" val="141355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89" y="1160851"/>
            <a:ext cx="762844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7" y="5439413"/>
            <a:ext cx="409062" cy="50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3295" y="5704749"/>
            <a:ext cx="530674" cy="25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7577" y="1061349"/>
            <a:ext cx="4090616" cy="4433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662" y="911852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12191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9820" y="5947759"/>
            <a:ext cx="1072750" cy="0"/>
          </a:xfrm>
          <a:custGeom>
            <a:avLst/>
            <a:gdLst/>
            <a:ahLst/>
            <a:cxnLst/>
            <a:rect l="l" t="t" r="r" b="b"/>
            <a:pathLst>
              <a:path w="1183005">
                <a:moveTo>
                  <a:pt x="0" y="0"/>
                </a:moveTo>
                <a:lnTo>
                  <a:pt x="1182581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4952" y="5947759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84325" y="5694928"/>
            <a:ext cx="464686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46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0417" y="1606275"/>
            <a:ext cx="3286772" cy="741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4760" defTabSz="829178">
              <a:lnSpc>
                <a:spcPct val="108200"/>
              </a:lnSpc>
            </a:pP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1.</a:t>
            </a:r>
            <a:r>
              <a:rPr sz="2312" b="1" spc="-131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Int</a:t>
            </a:r>
            <a:r>
              <a:rPr sz="2312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31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cti</a:t>
            </a:r>
            <a:r>
              <a:rPr sz="2312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218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-12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122" dirty="0">
                <a:solidFill>
                  <a:srgbClr val="4B5262"/>
                </a:solidFill>
                <a:latin typeface="Times New Roman"/>
                <a:cs typeface="Times New Roman"/>
              </a:rPr>
              <a:t>to</a:t>
            </a:r>
            <a:r>
              <a:rPr sz="2312" b="1" spc="-5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82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312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i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it</a:t>
            </a:r>
            <a:r>
              <a:rPr sz="2312" b="1" spc="-18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l</a:t>
            </a:r>
            <a:r>
              <a:rPr sz="2312" b="1" spc="36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136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312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k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eti</a:t>
            </a:r>
            <a:r>
              <a:rPr sz="2312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1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5944" y="3174703"/>
            <a:ext cx="4221902" cy="182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8061" defTabSz="829178">
              <a:lnSpc>
                <a:spcPct val="126800"/>
              </a:lnSpc>
            </a:pP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179" b="1" spc="-3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63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fast-paced</a:t>
            </a:r>
            <a:r>
              <a:rPr sz="1179" b="1" spc="11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world</a:t>
            </a:r>
            <a:r>
              <a:rPr sz="1179" b="1" spc="118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179" b="1" spc="5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32" dirty="0">
                <a:solidFill>
                  <a:srgbClr val="2A2A2A"/>
                </a:solidFill>
                <a:latin typeface="Arial"/>
                <a:cs typeface="Arial"/>
              </a:rPr>
              <a:t>marketing,</a:t>
            </a:r>
            <a:r>
              <a:rPr sz="1179" b="1" spc="4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50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179" b="1" spc="6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digital</a:t>
            </a:r>
            <a:r>
              <a:rPr sz="1179" b="1" spc="13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9" dirty="0">
                <a:solidFill>
                  <a:srgbClr val="2A2A2A"/>
                </a:solidFill>
                <a:latin typeface="Arial"/>
                <a:cs typeface="Arial"/>
              </a:rPr>
              <a:t>revo</a:t>
            </a:r>
            <a:r>
              <a:rPr sz="1179" b="1" spc="-82" dirty="0">
                <a:solidFill>
                  <a:srgbClr val="2A2A2A"/>
                </a:solidFill>
                <a:latin typeface="Arial"/>
                <a:cs typeface="Arial"/>
              </a:rPr>
              <a:t>l</a:t>
            </a:r>
            <a:r>
              <a:rPr sz="1179" b="1" spc="-27" dirty="0">
                <a:solidFill>
                  <a:srgbClr val="4B5262"/>
                </a:solidFill>
                <a:latin typeface="Arial"/>
                <a:cs typeface="Arial"/>
              </a:rPr>
              <a:t>ution</a:t>
            </a:r>
            <a:r>
              <a:rPr sz="1179" b="1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is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reshaping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way</a:t>
            </a:r>
            <a:r>
              <a:rPr sz="1179" spc="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brands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connect with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audience.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We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come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era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marketing,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where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cutting-edge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techno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ogy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and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innovative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strategies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are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unveiling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unprecedented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opportunities</a:t>
            </a:r>
            <a:r>
              <a:rPr sz="1179" spc="1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amplify</a:t>
            </a:r>
            <a:r>
              <a:rPr sz="1179" spc="1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awareness.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Join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us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as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we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exp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ore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remarkab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e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power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revo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utionizing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perception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driving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business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success.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38739"/>
            <a:ext cx="663342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17301"/>
            <a:ext cx="420116" cy="541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3295" y="5693694"/>
            <a:ext cx="519619" cy="2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80627" y="1050294"/>
            <a:ext cx="707565" cy="5638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8633" y="1691525"/>
            <a:ext cx="3383050" cy="40021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8662" y="892509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6095">
            <a:solidFill>
              <a:srgbClr val="D8DFD4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95347" y="5961576"/>
            <a:ext cx="1061810" cy="0"/>
          </a:xfrm>
          <a:custGeom>
            <a:avLst/>
            <a:gdLst/>
            <a:ahLst/>
            <a:cxnLst/>
            <a:rect l="l" t="t" r="r" b="b"/>
            <a:pathLst>
              <a:path w="1170939">
                <a:moveTo>
                  <a:pt x="0" y="0"/>
                </a:moveTo>
                <a:lnTo>
                  <a:pt x="1170389" y="0"/>
                </a:lnTo>
              </a:path>
            </a:pathLst>
          </a:custGeom>
          <a:ln w="9143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14952" y="5961576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9143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15727" y="5030382"/>
            <a:ext cx="688679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0" y="0"/>
                </a:moveTo>
                <a:lnTo>
                  <a:pt x="758924" y="0"/>
                </a:lnTo>
              </a:path>
            </a:pathLst>
          </a:custGeom>
          <a:ln w="94484">
            <a:solidFill>
              <a:srgbClr val="484448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3180" y="1580429"/>
            <a:ext cx="3059324" cy="74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182" defTabSz="829178">
              <a:lnSpc>
                <a:spcPct val="104099"/>
              </a:lnSpc>
            </a:pPr>
            <a:r>
              <a:rPr sz="2176" b="1" spc="95" dirty="0">
                <a:solidFill>
                  <a:srgbClr val="4B5262"/>
                </a:solidFill>
                <a:latin typeface="Arial"/>
                <a:cs typeface="Arial"/>
              </a:rPr>
              <a:t>2</a:t>
            </a:r>
            <a:r>
              <a:rPr sz="2176" b="1" spc="127" dirty="0">
                <a:solidFill>
                  <a:srgbClr val="4B5262"/>
                </a:solidFill>
                <a:latin typeface="Arial"/>
                <a:cs typeface="Arial"/>
              </a:rPr>
              <a:t>.</a:t>
            </a:r>
            <a:r>
              <a:rPr sz="2176" b="1" spc="-29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2403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Im</a:t>
            </a:r>
            <a:r>
              <a:rPr sz="2403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403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403" b="1" spc="-32" dirty="0">
                <a:solidFill>
                  <a:srgbClr val="4B5262"/>
                </a:solidFill>
                <a:latin typeface="Times New Roman"/>
                <a:cs typeface="Times New Roman"/>
              </a:rPr>
              <a:t>rt</a:t>
            </a:r>
            <a:r>
              <a:rPr sz="2403" b="1" spc="-103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403" b="1" spc="7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403" b="1" spc="-77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403" b="1" spc="9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403" b="1" spc="-100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403" b="1" spc="36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403" b="1" spc="204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403" b="1" spc="-19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403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b</a:t>
            </a:r>
            <a:r>
              <a:rPr sz="2403" b="1" spc="-77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403" b="1" spc="-172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403" b="1" spc="7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403" b="1" spc="131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403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403" b="1" spc="-268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403" b="1" spc="154" dirty="0">
                <a:solidFill>
                  <a:srgbClr val="4B5262"/>
                </a:solidFill>
                <a:latin typeface="Times New Roman"/>
                <a:cs typeface="Times New Roman"/>
              </a:rPr>
              <a:t>w</a:t>
            </a:r>
            <a:r>
              <a:rPr sz="2403" b="1" spc="-136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403" b="1" spc="-122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403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403" b="1" spc="-27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403" b="1" spc="-73" dirty="0">
                <a:solidFill>
                  <a:srgbClr val="4B5262"/>
                </a:solidFill>
                <a:latin typeface="Times New Roman"/>
                <a:cs typeface="Times New Roman"/>
              </a:rPr>
              <a:t>ess</a:t>
            </a:r>
            <a:endParaRPr sz="240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3180" y="3158124"/>
            <a:ext cx="4331308" cy="180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20" marR="73705" indent="8061" defTabSz="829178">
              <a:lnSpc>
                <a:spcPct val="126499"/>
              </a:lnSpc>
            </a:pPr>
            <a:r>
              <a:rPr sz="1179" b="1" spc="14" dirty="0">
                <a:solidFill>
                  <a:srgbClr val="2A2A2A"/>
                </a:solidFill>
                <a:latin typeface="Arial"/>
                <a:cs typeface="Arial"/>
              </a:rPr>
              <a:t>Brand</a:t>
            </a:r>
            <a:r>
              <a:rPr sz="1179" b="1" spc="59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awareness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16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-50" dirty="0">
                <a:solidFill>
                  <a:srgbClr val="2A2A2A"/>
                </a:solidFill>
                <a:latin typeface="Arial"/>
                <a:cs typeface="Arial"/>
              </a:rPr>
              <a:t>is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crucial</a:t>
            </a:r>
            <a:r>
              <a:rPr sz="1179" b="1" spc="91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14" dirty="0">
                <a:solidFill>
                  <a:srgbClr val="2A2A2A"/>
                </a:solidFill>
                <a:latin typeface="Arial"/>
                <a:cs typeface="Arial"/>
              </a:rPr>
              <a:t>in</a:t>
            </a:r>
            <a:r>
              <a:rPr sz="1179" b="1" spc="-45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today's</a:t>
            </a:r>
            <a:r>
              <a:rPr sz="1179" b="1" spc="8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digital</a:t>
            </a:r>
            <a:r>
              <a:rPr sz="1179" b="1" spc="109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dirty="0">
                <a:solidFill>
                  <a:srgbClr val="2A2A2A"/>
                </a:solidFill>
                <a:latin typeface="Arial"/>
                <a:cs typeface="Arial"/>
              </a:rPr>
              <a:t>lands</a:t>
            </a:r>
            <a:r>
              <a:rPr sz="1179" b="1" spc="59" dirty="0">
                <a:solidFill>
                  <a:srgbClr val="2A2A2A"/>
                </a:solidFill>
                <a:latin typeface="Arial"/>
                <a:cs typeface="Arial"/>
              </a:rPr>
              <a:t>c</a:t>
            </a:r>
            <a:r>
              <a:rPr sz="1179" b="1" spc="-73" dirty="0">
                <a:solidFill>
                  <a:srgbClr val="413F44"/>
                </a:solidFill>
                <a:latin typeface="Arial"/>
                <a:cs typeface="Arial"/>
              </a:rPr>
              <a:t>c</a:t>
            </a:r>
            <a:r>
              <a:rPr sz="1179" b="1" spc="-36" dirty="0">
                <a:solidFill>
                  <a:srgbClr val="413F44"/>
                </a:solidFill>
                <a:latin typeface="Arial"/>
                <a:cs typeface="Arial"/>
              </a:rPr>
              <a:t>p</a:t>
            </a:r>
            <a:r>
              <a:rPr sz="1179" b="1" spc="-50" dirty="0">
                <a:solidFill>
                  <a:srgbClr val="4B5262"/>
                </a:solidFill>
                <a:latin typeface="Arial"/>
                <a:cs typeface="Arial"/>
              </a:rPr>
              <a:t>e.</a:t>
            </a:r>
            <a:r>
              <a:rPr sz="1179" b="1" spc="10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It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not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on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y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increases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customer</a:t>
            </a:r>
            <a:r>
              <a:rPr sz="1179" spc="1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recognition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trust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but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-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so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differentiates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brands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from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competitors.</a:t>
            </a:r>
            <a:r>
              <a:rPr sz="1179" spc="1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provides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powerful</a:t>
            </a:r>
            <a:r>
              <a:rPr sz="1179" spc="-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too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s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Like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social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media,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SE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O</a:t>
            </a:r>
            <a:r>
              <a:rPr sz="1179" spc="-109" dirty="0">
                <a:solidFill>
                  <a:srgbClr val="6B757C"/>
                </a:solidFill>
                <a:latin typeface="Arial"/>
                <a:cs typeface="Arial"/>
              </a:rPr>
              <a:t>,</a:t>
            </a:r>
            <a:r>
              <a:rPr sz="1179" spc="-9" dirty="0">
                <a:solidFill>
                  <a:srgbClr val="6B757C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enhance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visibility,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engage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with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  <a:p>
            <a:pPr marL="13820" marR="4607" indent="-2879" defTabSz="829178">
              <a:lnSpc>
                <a:spcPct val="126099"/>
              </a:lnSpc>
              <a:spcBef>
                <a:spcPts val="23"/>
              </a:spcBef>
            </a:pP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audience,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create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Lasting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impression</a:t>
            </a:r>
            <a:r>
              <a:rPr sz="1179" spc="131" dirty="0">
                <a:solidFill>
                  <a:srgbClr val="4B5262"/>
                </a:solidFill>
                <a:latin typeface="Arial"/>
                <a:cs typeface="Arial"/>
              </a:rPr>
              <a:t>s</a:t>
            </a:r>
            <a:r>
              <a:rPr sz="1179" spc="-95" dirty="0">
                <a:solidFill>
                  <a:srgbClr val="6B757C"/>
                </a:solidFill>
                <a:latin typeface="Arial"/>
                <a:cs typeface="Arial"/>
              </a:rPr>
              <a:t>.</a:t>
            </a:r>
            <a:r>
              <a:rPr sz="1179" spc="45" dirty="0">
                <a:solidFill>
                  <a:srgbClr val="6B757C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focusing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on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awareness,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businesses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establish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strong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presence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online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drive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Long-term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business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success.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88886" y="3450211"/>
            <a:ext cx="481384" cy="62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/>
            <a:r>
              <a:rPr sz="408" b="1" i="1" spc="-14" dirty="0">
                <a:solidFill>
                  <a:srgbClr val="4B5262"/>
                </a:solidFill>
                <a:latin typeface="Arial"/>
                <a:cs typeface="Arial"/>
              </a:rPr>
              <a:t>Accounts </a:t>
            </a:r>
            <a:r>
              <a:rPr sz="408" b="1" i="1" spc="-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408" b="1" i="1" spc="-14" dirty="0">
                <a:solidFill>
                  <a:srgbClr val="4B5262"/>
                </a:solidFill>
                <a:latin typeface="Arial"/>
                <a:cs typeface="Arial"/>
              </a:rPr>
              <a:t>Reached</a:t>
            </a:r>
            <a:endParaRPr sz="40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6321" y="3829023"/>
            <a:ext cx="808449" cy="300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/>
            <a:r>
              <a:rPr sz="1950" b="1" i="1" spc="-299" dirty="0">
                <a:solidFill>
                  <a:srgbClr val="465BA5"/>
                </a:solidFill>
                <a:latin typeface="Times New Roman"/>
                <a:cs typeface="Times New Roman"/>
              </a:rPr>
              <a:t>,,,/</a:t>
            </a:r>
            <a:r>
              <a:rPr sz="1950" b="1" i="1" spc="-317" dirty="0">
                <a:solidFill>
                  <a:srgbClr val="465BA5"/>
                </a:solidFill>
                <a:latin typeface="Times New Roman"/>
                <a:cs typeface="Times New Roman"/>
              </a:rPr>
              <a:t>,</a:t>
            </a:r>
            <a:r>
              <a:rPr sz="1950" b="1" i="1" spc="-159" dirty="0">
                <a:solidFill>
                  <a:srgbClr val="465BA5"/>
                </a:solidFill>
                <a:latin typeface="Times New Roman"/>
                <a:cs typeface="Times New Roman"/>
              </a:rPr>
              <a:t>l</a:t>
            </a:r>
            <a:r>
              <a:rPr sz="1950" b="1" i="1" spc="-735" dirty="0">
                <a:solidFill>
                  <a:srgbClr val="465BA5"/>
                </a:solidFill>
                <a:latin typeface="Times New Roman"/>
                <a:cs typeface="Times New Roman"/>
              </a:rPr>
              <a:t>_</a:t>
            </a:r>
            <a:r>
              <a:rPr sz="1950" b="1" i="1" spc="-322" dirty="0">
                <a:solidFill>
                  <a:srgbClr val="465BA5"/>
                </a:solidFill>
                <a:latin typeface="Times New Roman"/>
                <a:cs typeface="Times New Roman"/>
              </a:rPr>
              <a:t>.</a:t>
            </a:r>
            <a:r>
              <a:rPr sz="1950" b="1" i="1" spc="-136" dirty="0">
                <a:solidFill>
                  <a:srgbClr val="465BA5"/>
                </a:solidFill>
                <a:latin typeface="Times New Roman"/>
                <a:cs typeface="Times New Roman"/>
              </a:rPr>
              <a:t>l</a:t>
            </a:r>
            <a:r>
              <a:rPr sz="1950" b="1" i="1" spc="-208" dirty="0">
                <a:solidFill>
                  <a:srgbClr val="465BA5"/>
                </a:solidFill>
                <a:latin typeface="Times New Roman"/>
                <a:cs typeface="Times New Roman"/>
              </a:rPr>
              <a:t>,</a:t>
            </a:r>
            <a:r>
              <a:rPr sz="1950" b="1" i="1" spc="-163" dirty="0">
                <a:solidFill>
                  <a:srgbClr val="465BA5"/>
                </a:solidFill>
                <a:latin typeface="Times New Roman"/>
                <a:cs typeface="Times New Roman"/>
              </a:rPr>
              <a:t> </a:t>
            </a:r>
            <a:r>
              <a:rPr sz="1950" b="1" i="1" spc="-472" dirty="0">
                <a:solidFill>
                  <a:srgbClr val="465BA5"/>
                </a:solidFill>
                <a:latin typeface="Times New Roman"/>
                <a:cs typeface="Times New Roman"/>
              </a:rPr>
              <a:t>••</a:t>
            </a:r>
            <a:r>
              <a:rPr sz="1950" b="1" i="1" spc="-499" dirty="0">
                <a:solidFill>
                  <a:srgbClr val="465BA5"/>
                </a:solidFill>
                <a:latin typeface="Times New Roman"/>
                <a:cs typeface="Times New Roman"/>
              </a:rPr>
              <a:t>•</a:t>
            </a:r>
            <a:r>
              <a:rPr sz="952" b="1" i="1" spc="-45" dirty="0">
                <a:solidFill>
                  <a:srgbClr val="465BA5"/>
                </a:solidFill>
                <a:latin typeface="Times New Roman"/>
                <a:cs typeface="Times New Roman"/>
              </a:rPr>
              <a:t>,</a:t>
            </a:r>
            <a:r>
              <a:rPr sz="952" b="1" i="1" spc="-23" dirty="0">
                <a:solidFill>
                  <a:srgbClr val="465BA5"/>
                </a:solidFill>
                <a:latin typeface="Times New Roman"/>
                <a:cs typeface="Times New Roman"/>
              </a:rPr>
              <a:t>,</a:t>
            </a:r>
            <a:r>
              <a:rPr sz="952" b="1" i="1" spc="-286" dirty="0">
                <a:solidFill>
                  <a:srgbClr val="465BA5"/>
                </a:solidFill>
                <a:latin typeface="Times New Roman"/>
                <a:cs typeface="Times New Roman"/>
              </a:rPr>
              <a:t>1</a:t>
            </a:r>
            <a:r>
              <a:rPr sz="952" b="1" i="1" spc="-263" dirty="0">
                <a:solidFill>
                  <a:srgbClr val="465BA5"/>
                </a:solidFill>
                <a:latin typeface="Times New Roman"/>
                <a:cs typeface="Times New Roman"/>
              </a:rPr>
              <a:t>1</a:t>
            </a:r>
            <a:r>
              <a:rPr sz="952" b="1" i="1" spc="-236" dirty="0">
                <a:solidFill>
                  <a:srgbClr val="465BA5"/>
                </a:solidFill>
                <a:latin typeface="Times New Roman"/>
                <a:cs typeface="Times New Roman"/>
              </a:rPr>
              <a:t>11</a:t>
            </a:r>
            <a:r>
              <a:rPr sz="952" b="1" i="1" spc="-358" dirty="0">
                <a:solidFill>
                  <a:srgbClr val="465BA5"/>
                </a:solidFill>
                <a:latin typeface="Times New Roman"/>
                <a:cs typeface="Times New Roman"/>
              </a:rPr>
              <a:t>1</a:t>
            </a:r>
            <a:r>
              <a:rPr sz="952" b="1" i="1" spc="-218" dirty="0">
                <a:solidFill>
                  <a:srgbClr val="465BA5"/>
                </a:solidFill>
                <a:latin typeface="Times New Roman"/>
                <a:cs typeface="Times New Roman"/>
              </a:rPr>
              <a:t>11</a:t>
            </a:r>
            <a:r>
              <a:rPr sz="952" b="1" i="1" spc="-136" dirty="0">
                <a:solidFill>
                  <a:srgbClr val="465BA5"/>
                </a:solidFill>
                <a:latin typeface="Times New Roman"/>
                <a:cs typeface="Times New Roman"/>
              </a:rPr>
              <a:t>.</a:t>
            </a:r>
            <a:r>
              <a:rPr sz="952" b="1" i="1" spc="-113" dirty="0">
                <a:solidFill>
                  <a:srgbClr val="465BA5"/>
                </a:solidFill>
                <a:latin typeface="Times New Roman"/>
                <a:cs typeface="Times New Roman"/>
              </a:rPr>
              <a:t>1/,</a:t>
            </a:r>
            <a:endParaRPr sz="9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4161" y="4891017"/>
            <a:ext cx="67947" cy="69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/>
            <a:r>
              <a:rPr sz="453" spc="122" dirty="0">
                <a:solidFill>
                  <a:srgbClr val="9E90A5"/>
                </a:solidFill>
                <a:latin typeface="Times New Roman"/>
                <a:cs typeface="Times New Roman"/>
              </a:rPr>
              <a:t>0</a:t>
            </a:r>
            <a:endParaRPr sz="45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49795"/>
            <a:ext cx="663342" cy="398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28357"/>
            <a:ext cx="420116" cy="53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4352" y="5704749"/>
            <a:ext cx="508563" cy="25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6521" y="1050293"/>
            <a:ext cx="4101671" cy="44112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662" y="893891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3175">
            <a:solidFill>
              <a:srgbClr val="D8E4D4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4292" y="5960194"/>
            <a:ext cx="1056051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94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4952" y="5960194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609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81561" y="5681112"/>
            <a:ext cx="469867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42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0417" y="1573925"/>
            <a:ext cx="3119784" cy="759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3820" defTabSz="829178">
              <a:lnSpc>
                <a:spcPct val="106400"/>
              </a:lnSpc>
            </a:pPr>
            <a:r>
              <a:rPr sz="2494" b="1" spc="-68" dirty="0">
                <a:solidFill>
                  <a:srgbClr val="4B5262"/>
                </a:solidFill>
                <a:latin typeface="Times New Roman"/>
                <a:cs typeface="Times New Roman"/>
              </a:rPr>
              <a:t>3.</a:t>
            </a:r>
            <a:r>
              <a:rPr sz="2494" b="1" spc="-36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T</a:t>
            </a:r>
            <a:r>
              <a:rPr sz="2312" b="1" spc="-54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-109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diti</a:t>
            </a:r>
            <a:r>
              <a:rPr sz="2312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150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-136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l</a:t>
            </a:r>
            <a:r>
              <a:rPr sz="2312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v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s.</a:t>
            </a:r>
            <a:r>
              <a:rPr sz="2312" b="1" spc="-54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di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5" dirty="0">
                <a:solidFill>
                  <a:srgbClr val="4B5262"/>
                </a:solidFill>
                <a:latin typeface="Times New Roman"/>
                <a:cs typeface="Times New Roman"/>
              </a:rPr>
              <a:t>ital </a:t>
            </a:r>
            <a:r>
              <a:rPr sz="2312" b="1" spc="136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312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k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eti</a:t>
            </a:r>
            <a:r>
              <a:rPr sz="2312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1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-150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-14" dirty="0">
                <a:solidFill>
                  <a:srgbClr val="4B5262"/>
                </a:solidFill>
                <a:latin typeface="Times New Roman"/>
                <a:cs typeface="Times New Roman"/>
              </a:rPr>
              <a:t>strat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82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ies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3181" y="3160887"/>
            <a:ext cx="4250693" cy="1602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303" defTabSz="829178">
              <a:lnSpc>
                <a:spcPct val="127000"/>
              </a:lnSpc>
            </a:pPr>
            <a:r>
              <a:rPr sz="1179" b="1" spc="27" dirty="0">
                <a:solidFill>
                  <a:srgbClr val="282828"/>
                </a:solidFill>
                <a:latin typeface="Arial"/>
                <a:cs typeface="Arial"/>
              </a:rPr>
              <a:t>While</a:t>
            </a:r>
            <a:r>
              <a:rPr sz="1179" b="1" spc="86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82828"/>
                </a:solidFill>
                <a:latin typeface="Arial"/>
                <a:cs typeface="Arial"/>
              </a:rPr>
              <a:t>traditional</a:t>
            </a:r>
            <a:r>
              <a:rPr sz="1179" b="1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-163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73" dirty="0">
                <a:solidFill>
                  <a:srgbClr val="282828"/>
                </a:solidFill>
                <a:latin typeface="Arial"/>
                <a:cs typeface="Arial"/>
              </a:rPr>
              <a:t>m</a:t>
            </a:r>
            <a:r>
              <a:rPr sz="1179" b="1" spc="181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179" b="1" spc="18" dirty="0">
                <a:solidFill>
                  <a:srgbClr val="282828"/>
                </a:solidFill>
                <a:latin typeface="Arial"/>
                <a:cs typeface="Arial"/>
              </a:rPr>
              <a:t>rketing</a:t>
            </a:r>
            <a:r>
              <a:rPr sz="1179" b="1" spc="32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82828"/>
                </a:solidFill>
                <a:latin typeface="Arial"/>
                <a:cs typeface="Arial"/>
              </a:rPr>
              <a:t>strategies</a:t>
            </a:r>
            <a:r>
              <a:rPr sz="1179" b="1" spc="1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-50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179" b="1" spc="-177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82828"/>
                </a:solidFill>
                <a:latin typeface="Arial"/>
                <a:cs typeface="Arial"/>
              </a:rPr>
              <a:t>re</a:t>
            </a:r>
            <a:r>
              <a:rPr sz="1179" b="1" spc="-18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-14" dirty="0">
                <a:solidFill>
                  <a:srgbClr val="282828"/>
                </a:solidFill>
                <a:latin typeface="Arial"/>
                <a:cs typeface="Arial"/>
              </a:rPr>
              <a:t>still</a:t>
            </a:r>
            <a:r>
              <a:rPr sz="1179" b="1" spc="10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282828"/>
                </a:solidFill>
                <a:latin typeface="Arial"/>
                <a:cs typeface="Arial"/>
              </a:rPr>
              <a:t>rel</a:t>
            </a:r>
            <a:r>
              <a:rPr sz="1179" spc="9" dirty="0">
                <a:solidFill>
                  <a:srgbClr val="282828"/>
                </a:solidFill>
                <a:latin typeface="Arial"/>
                <a:cs typeface="Arial"/>
              </a:rPr>
              <a:t>e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vant.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offers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numerous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advantages.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It</a:t>
            </a:r>
            <a:r>
              <a:rPr sz="1179" spc="-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al</a:t>
            </a:r>
            <a:r>
              <a:rPr sz="1179" spc="-5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ows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businesses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reach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wider</a:t>
            </a:r>
            <a:r>
              <a:rPr sz="1179" spc="1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audience,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specific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demographics,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track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performance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metrics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rea</a:t>
            </a:r>
            <a:r>
              <a:rPr sz="1179" spc="-6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-time.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With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rise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social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media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online</a:t>
            </a:r>
            <a:r>
              <a:rPr sz="1179" spc="10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77" dirty="0">
                <a:solidFill>
                  <a:srgbClr val="4B5262"/>
                </a:solidFill>
                <a:latin typeface="Arial"/>
                <a:cs typeface="Arial"/>
              </a:rPr>
              <a:t>p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atforms,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is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essential</a:t>
            </a:r>
            <a:r>
              <a:rPr sz="1179" spc="-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for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staying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competitive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-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today's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  <a:p>
            <a:pPr marL="11516" defTabSz="829178">
              <a:spcBef>
                <a:spcPts val="345"/>
              </a:spcBef>
            </a:pP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fast-paced,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techno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ogy-driven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wor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45" dirty="0">
                <a:solidFill>
                  <a:srgbClr val="4B5262"/>
                </a:solidFill>
                <a:latin typeface="Arial"/>
                <a:cs typeface="Arial"/>
              </a:rPr>
              <a:t>d</a:t>
            </a:r>
            <a:r>
              <a:rPr sz="1179" spc="-159" dirty="0">
                <a:solidFill>
                  <a:srgbClr val="676E79"/>
                </a:solidFill>
                <a:latin typeface="Arial"/>
                <a:cs typeface="Arial"/>
              </a:rPr>
              <a:t>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653" y="1616436"/>
            <a:ext cx="3401936" cy="739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2303" defTabSz="829178">
              <a:lnSpc>
                <a:spcPct val="110400"/>
              </a:lnSpc>
            </a:pPr>
            <a:r>
              <a:rPr sz="2222" b="1" spc="131" dirty="0">
                <a:solidFill>
                  <a:srgbClr val="4B5462"/>
                </a:solidFill>
                <a:latin typeface="Arial"/>
                <a:cs typeface="Arial"/>
              </a:rPr>
              <a:t>4</a:t>
            </a:r>
            <a:r>
              <a:rPr sz="2222" b="1" spc="113" dirty="0">
                <a:solidFill>
                  <a:srgbClr val="4B5462"/>
                </a:solidFill>
                <a:latin typeface="Arial"/>
                <a:cs typeface="Arial"/>
              </a:rPr>
              <a:t>.</a:t>
            </a:r>
            <a:r>
              <a:rPr sz="2222" b="1" spc="-290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2267" b="1" spc="-5" dirty="0">
                <a:solidFill>
                  <a:srgbClr val="4B5462"/>
                </a:solidFill>
                <a:latin typeface="Times New Roman"/>
                <a:cs typeface="Times New Roman"/>
              </a:rPr>
              <a:t>L</a:t>
            </a:r>
            <a:r>
              <a:rPr sz="2267" b="1" spc="50" dirty="0">
                <a:solidFill>
                  <a:srgbClr val="4B5462"/>
                </a:solidFill>
                <a:latin typeface="Times New Roman"/>
                <a:cs typeface="Times New Roman"/>
              </a:rPr>
              <a:t>e</a:t>
            </a:r>
            <a:r>
              <a:rPr sz="2267" b="1" spc="-68" dirty="0">
                <a:solidFill>
                  <a:srgbClr val="4B5462"/>
                </a:solidFill>
                <a:latin typeface="Times New Roman"/>
                <a:cs typeface="Times New Roman"/>
              </a:rPr>
              <a:t>v</a:t>
            </a:r>
            <a:r>
              <a:rPr sz="2267" b="1" spc="18" dirty="0">
                <a:solidFill>
                  <a:srgbClr val="4B5462"/>
                </a:solidFill>
                <a:latin typeface="Times New Roman"/>
                <a:cs typeface="Times New Roman"/>
              </a:rPr>
              <a:t>e</a:t>
            </a:r>
            <a:r>
              <a:rPr sz="2267" b="1" spc="-27" dirty="0">
                <a:solidFill>
                  <a:srgbClr val="4B5462"/>
                </a:solidFill>
                <a:latin typeface="Times New Roman"/>
                <a:cs typeface="Times New Roman"/>
              </a:rPr>
              <a:t>r</a:t>
            </a:r>
            <a:r>
              <a:rPr sz="2267" b="1" spc="-113" dirty="0">
                <a:solidFill>
                  <a:srgbClr val="4B5462"/>
                </a:solidFill>
                <a:latin typeface="Times New Roman"/>
                <a:cs typeface="Times New Roman"/>
              </a:rPr>
              <a:t>a</a:t>
            </a:r>
            <a:r>
              <a:rPr sz="2267" b="1" spc="103" dirty="0">
                <a:solidFill>
                  <a:srgbClr val="4B5462"/>
                </a:solidFill>
                <a:latin typeface="Times New Roman"/>
                <a:cs typeface="Times New Roman"/>
              </a:rPr>
              <a:t>g</a:t>
            </a:r>
            <a:r>
              <a:rPr sz="2267" b="1" spc="73" dirty="0">
                <a:solidFill>
                  <a:srgbClr val="4B5462"/>
                </a:solidFill>
                <a:latin typeface="Times New Roman"/>
                <a:cs typeface="Times New Roman"/>
              </a:rPr>
              <a:t>i</a:t>
            </a:r>
            <a:r>
              <a:rPr sz="2267" b="1" spc="82" dirty="0">
                <a:solidFill>
                  <a:srgbClr val="4B5462"/>
                </a:solidFill>
                <a:latin typeface="Times New Roman"/>
                <a:cs typeface="Times New Roman"/>
              </a:rPr>
              <a:t>n</a:t>
            </a:r>
            <a:r>
              <a:rPr sz="2267" b="1" spc="258" dirty="0">
                <a:solidFill>
                  <a:srgbClr val="4B5462"/>
                </a:solidFill>
                <a:latin typeface="Times New Roman"/>
                <a:cs typeface="Times New Roman"/>
              </a:rPr>
              <a:t>g</a:t>
            </a:r>
            <a:r>
              <a:rPr sz="2267" b="1" spc="-159" dirty="0">
                <a:solidFill>
                  <a:srgbClr val="4B5462"/>
                </a:solidFill>
                <a:latin typeface="Times New Roman"/>
                <a:cs typeface="Times New Roman"/>
              </a:rPr>
              <a:t> </a:t>
            </a:r>
            <a:r>
              <a:rPr sz="2267" b="1" spc="77" dirty="0">
                <a:solidFill>
                  <a:srgbClr val="4B5462"/>
                </a:solidFill>
                <a:latin typeface="Times New Roman"/>
                <a:cs typeface="Times New Roman"/>
              </a:rPr>
              <a:t>s</a:t>
            </a:r>
            <a:r>
              <a:rPr sz="2267" b="1" spc="32" dirty="0">
                <a:solidFill>
                  <a:srgbClr val="4B5462"/>
                </a:solidFill>
                <a:latin typeface="Times New Roman"/>
                <a:cs typeface="Times New Roman"/>
              </a:rPr>
              <a:t>o</a:t>
            </a:r>
            <a:r>
              <a:rPr sz="2267" b="1" spc="14" dirty="0">
                <a:solidFill>
                  <a:srgbClr val="4B5462"/>
                </a:solidFill>
                <a:latin typeface="Times New Roman"/>
                <a:cs typeface="Times New Roman"/>
              </a:rPr>
              <a:t>ci</a:t>
            </a:r>
            <a:r>
              <a:rPr sz="2267" b="1" spc="-63" dirty="0">
                <a:solidFill>
                  <a:srgbClr val="4B5462"/>
                </a:solidFill>
                <a:latin typeface="Times New Roman"/>
                <a:cs typeface="Times New Roman"/>
              </a:rPr>
              <a:t>a</a:t>
            </a:r>
            <a:r>
              <a:rPr sz="2267" b="1" spc="54" dirty="0">
                <a:solidFill>
                  <a:srgbClr val="4B5462"/>
                </a:solidFill>
                <a:latin typeface="Times New Roman"/>
                <a:cs typeface="Times New Roman"/>
              </a:rPr>
              <a:t>l</a:t>
            </a:r>
            <a:r>
              <a:rPr sz="2267" b="1" spc="-41" dirty="0">
                <a:solidFill>
                  <a:srgbClr val="4B5462"/>
                </a:solidFill>
                <a:latin typeface="Times New Roman"/>
                <a:cs typeface="Times New Roman"/>
              </a:rPr>
              <a:t> </a:t>
            </a:r>
            <a:r>
              <a:rPr sz="2267" b="1" spc="45" dirty="0">
                <a:solidFill>
                  <a:srgbClr val="4B5462"/>
                </a:solidFill>
                <a:latin typeface="Times New Roman"/>
                <a:cs typeface="Times New Roman"/>
              </a:rPr>
              <a:t>media</a:t>
            </a:r>
            <a:r>
              <a:rPr sz="2267" b="1" spc="23" dirty="0">
                <a:solidFill>
                  <a:srgbClr val="4B5462"/>
                </a:solidFill>
                <a:latin typeface="Times New Roman"/>
                <a:cs typeface="Times New Roman"/>
              </a:rPr>
              <a:t> </a:t>
            </a:r>
            <a:r>
              <a:rPr sz="2267" b="1" spc="86" dirty="0">
                <a:solidFill>
                  <a:srgbClr val="4B5462"/>
                </a:solidFill>
                <a:latin typeface="Times New Roman"/>
                <a:cs typeface="Times New Roman"/>
              </a:rPr>
              <a:t>p</a:t>
            </a:r>
            <a:r>
              <a:rPr sz="2267" b="1" spc="63" dirty="0">
                <a:solidFill>
                  <a:srgbClr val="4B5462"/>
                </a:solidFill>
                <a:latin typeface="Times New Roman"/>
                <a:cs typeface="Times New Roman"/>
              </a:rPr>
              <a:t>lat</a:t>
            </a:r>
            <a:r>
              <a:rPr sz="2267" b="1" spc="-82" dirty="0">
                <a:solidFill>
                  <a:srgbClr val="4B5462"/>
                </a:solidFill>
                <a:latin typeface="Times New Roman"/>
                <a:cs typeface="Times New Roman"/>
              </a:rPr>
              <a:t>f</a:t>
            </a:r>
            <a:r>
              <a:rPr sz="2267" b="1" spc="127" dirty="0">
                <a:solidFill>
                  <a:srgbClr val="4B5462"/>
                </a:solidFill>
                <a:latin typeface="Times New Roman"/>
                <a:cs typeface="Times New Roman"/>
              </a:rPr>
              <a:t>o</a:t>
            </a:r>
            <a:r>
              <a:rPr sz="2267" b="1" spc="-36" dirty="0">
                <a:solidFill>
                  <a:srgbClr val="4B5462"/>
                </a:solidFill>
                <a:latin typeface="Times New Roman"/>
                <a:cs typeface="Times New Roman"/>
              </a:rPr>
              <a:t>r</a:t>
            </a:r>
            <a:r>
              <a:rPr sz="2267" b="1" spc="95" dirty="0">
                <a:solidFill>
                  <a:srgbClr val="4B5462"/>
                </a:solidFill>
                <a:latin typeface="Times New Roman"/>
                <a:cs typeface="Times New Roman"/>
              </a:rPr>
              <a:t>ms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0417" y="3174703"/>
            <a:ext cx="4246662" cy="180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182" defTabSz="829178">
              <a:lnSpc>
                <a:spcPct val="126299"/>
              </a:lnSpc>
            </a:pPr>
            <a:r>
              <a:rPr sz="1179" b="1" spc="-18" dirty="0">
                <a:solidFill>
                  <a:srgbClr val="282828"/>
                </a:solidFill>
                <a:latin typeface="Arial"/>
                <a:cs typeface="Arial"/>
              </a:rPr>
              <a:t>Social</a:t>
            </a:r>
            <a:r>
              <a:rPr sz="1179" b="1" spc="1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32" dirty="0">
                <a:solidFill>
                  <a:srgbClr val="282828"/>
                </a:solidFill>
                <a:latin typeface="Arial"/>
                <a:cs typeface="Arial"/>
              </a:rPr>
              <a:t>media</a:t>
            </a:r>
            <a:r>
              <a:rPr sz="1179" b="1" spc="154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27" dirty="0">
                <a:solidFill>
                  <a:srgbClr val="282828"/>
                </a:solidFill>
                <a:latin typeface="Arial"/>
                <a:cs typeface="Arial"/>
              </a:rPr>
              <a:t>platforms</a:t>
            </a:r>
            <a:r>
              <a:rPr sz="1179" b="1" spc="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dirty="0">
                <a:solidFill>
                  <a:srgbClr val="282828"/>
                </a:solidFill>
                <a:latin typeface="Arial"/>
                <a:cs typeface="Arial"/>
              </a:rPr>
              <a:t>such</a:t>
            </a:r>
            <a:r>
              <a:rPr sz="1179" b="1" spc="91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-9" dirty="0">
                <a:solidFill>
                  <a:srgbClr val="282828"/>
                </a:solidFill>
                <a:latin typeface="Arial"/>
                <a:cs typeface="Arial"/>
              </a:rPr>
              <a:t>as</a:t>
            </a:r>
            <a:r>
              <a:rPr sz="1179" b="1" spc="50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82828"/>
                </a:solidFill>
                <a:latin typeface="Arial"/>
                <a:cs typeface="Arial"/>
              </a:rPr>
              <a:t>Facebook,</a:t>
            </a:r>
            <a:r>
              <a:rPr sz="1179" b="1" spc="113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82828"/>
                </a:solidFill>
                <a:latin typeface="Arial"/>
                <a:cs typeface="Arial"/>
              </a:rPr>
              <a:t>lnstagra</a:t>
            </a:r>
            <a:r>
              <a:rPr sz="1179" b="1" spc="-127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b="1" spc="68" dirty="0">
                <a:solidFill>
                  <a:srgbClr val="282828"/>
                </a:solidFill>
                <a:latin typeface="Arial"/>
                <a:cs typeface="Arial"/>
              </a:rPr>
              <a:t>m,</a:t>
            </a:r>
            <a:r>
              <a:rPr sz="1179" b="1" spc="32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282828"/>
                </a:solidFill>
                <a:latin typeface="Arial"/>
                <a:cs typeface="Arial"/>
              </a:rPr>
              <a:t>T</a:t>
            </a:r>
            <a:r>
              <a:rPr sz="1179" spc="14" dirty="0">
                <a:solidFill>
                  <a:srgbClr val="4B5462"/>
                </a:solidFill>
                <a:latin typeface="Arial"/>
                <a:cs typeface="Arial"/>
              </a:rPr>
              <a:t>witter,</a:t>
            </a:r>
            <a:r>
              <a:rPr sz="1179" spc="7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462"/>
                </a:solidFill>
                <a:latin typeface="Arial"/>
                <a:cs typeface="Arial"/>
              </a:rPr>
              <a:t>and</a:t>
            </a:r>
            <a:r>
              <a:rPr sz="1179" spc="7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Linkedln</a:t>
            </a:r>
            <a:r>
              <a:rPr sz="1179" spc="4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462"/>
                </a:solidFill>
                <a:latin typeface="Arial"/>
                <a:cs typeface="Arial"/>
              </a:rPr>
              <a:t>offer</a:t>
            </a:r>
            <a:r>
              <a:rPr sz="1179" spc="11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unique</a:t>
            </a:r>
            <a:r>
              <a:rPr sz="1179" spc="-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462"/>
                </a:solidFill>
                <a:latin typeface="Arial"/>
                <a:cs typeface="Arial"/>
              </a:rPr>
              <a:t>opportunit</a:t>
            </a:r>
            <a:r>
              <a:rPr sz="1179" spc="150" dirty="0">
                <a:solidFill>
                  <a:srgbClr val="4B5462"/>
                </a:solidFill>
                <a:latin typeface="Arial"/>
                <a:cs typeface="Arial"/>
              </a:rPr>
              <a:t>i</a:t>
            </a:r>
            <a:r>
              <a:rPr sz="1179" spc="9" dirty="0">
                <a:solidFill>
                  <a:srgbClr val="4B5462"/>
                </a:solidFill>
                <a:latin typeface="Arial"/>
                <a:cs typeface="Arial"/>
              </a:rPr>
              <a:t>es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to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connect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462"/>
                </a:solidFill>
                <a:latin typeface="Arial"/>
                <a:cs typeface="Arial"/>
              </a:rPr>
              <a:t>w</a:t>
            </a:r>
            <a:r>
              <a:rPr sz="1179" spc="95" dirty="0">
                <a:solidFill>
                  <a:srgbClr val="4B5462"/>
                </a:solidFill>
                <a:latin typeface="Arial"/>
                <a:cs typeface="Arial"/>
              </a:rPr>
              <a:t>i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th</a:t>
            </a:r>
            <a:r>
              <a:rPr sz="1179" spc="-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your</a:t>
            </a:r>
            <a:r>
              <a:rPr sz="1179" spc="91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target</a:t>
            </a:r>
            <a:r>
              <a:rPr sz="1179" spc="5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462"/>
                </a:solidFill>
                <a:latin typeface="Arial"/>
                <a:cs typeface="Arial"/>
              </a:rPr>
              <a:t>audience</a:t>
            </a:r>
            <a:r>
              <a:rPr sz="1179" spc="9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and </a:t>
            </a:r>
            <a:r>
              <a:rPr sz="1179" spc="82" dirty="0">
                <a:solidFill>
                  <a:srgbClr val="4B5462"/>
                </a:solidFill>
                <a:latin typeface="Arial"/>
                <a:cs typeface="Arial"/>
              </a:rPr>
              <a:t>bui</a:t>
            </a:r>
            <a:r>
              <a:rPr sz="1179" spc="-63" dirty="0">
                <a:solidFill>
                  <a:srgbClr val="4B5462"/>
                </a:solidFill>
                <a:latin typeface="Arial"/>
                <a:cs typeface="Arial"/>
              </a:rPr>
              <a:t>l</a:t>
            </a:r>
            <a:r>
              <a:rPr sz="1179" spc="109" dirty="0">
                <a:solidFill>
                  <a:srgbClr val="4B5462"/>
                </a:solidFill>
                <a:latin typeface="Arial"/>
                <a:cs typeface="Arial"/>
              </a:rPr>
              <a:t>d</a:t>
            </a:r>
            <a:r>
              <a:rPr sz="1179" spc="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brand</a:t>
            </a:r>
            <a:r>
              <a:rPr sz="1179" spc="-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462"/>
                </a:solidFill>
                <a:latin typeface="Arial"/>
                <a:cs typeface="Arial"/>
              </a:rPr>
              <a:t>awareness.</a:t>
            </a:r>
            <a:r>
              <a:rPr sz="117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-15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462"/>
                </a:solidFill>
                <a:latin typeface="Arial"/>
                <a:cs typeface="Arial"/>
              </a:rPr>
              <a:t>By</a:t>
            </a:r>
            <a:r>
              <a:rPr sz="1179" spc="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creating</a:t>
            </a:r>
            <a:r>
              <a:rPr sz="1179" spc="6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462"/>
                </a:solidFill>
                <a:latin typeface="Arial"/>
                <a:cs typeface="Arial"/>
              </a:rPr>
              <a:t>engaging</a:t>
            </a:r>
            <a:r>
              <a:rPr sz="1179" spc="86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content,</a:t>
            </a:r>
            <a:r>
              <a:rPr sz="1179" spc="10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462"/>
                </a:solidFill>
                <a:latin typeface="Arial"/>
                <a:cs typeface="Arial"/>
              </a:rPr>
              <a:t>Leveraging</a:t>
            </a:r>
            <a:r>
              <a:rPr sz="1179" spc="11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influencers,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462"/>
                </a:solidFill>
                <a:latin typeface="Arial"/>
                <a:cs typeface="Arial"/>
              </a:rPr>
              <a:t>and</a:t>
            </a:r>
            <a:r>
              <a:rPr sz="1179" spc="32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utilizing</a:t>
            </a:r>
            <a:r>
              <a:rPr sz="1179" spc="82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462"/>
                </a:solidFill>
                <a:latin typeface="Arial"/>
                <a:cs typeface="Arial"/>
              </a:rPr>
              <a:t>paid</a:t>
            </a:r>
            <a:r>
              <a:rPr sz="1179" spc="-5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advertising,</a:t>
            </a:r>
            <a:r>
              <a:rPr sz="1179" spc="122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462"/>
                </a:solidFill>
                <a:latin typeface="Arial"/>
                <a:cs typeface="Arial"/>
              </a:rPr>
              <a:t>businesses</a:t>
            </a:r>
            <a:r>
              <a:rPr sz="1179" spc="86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maximize</a:t>
            </a:r>
            <a:r>
              <a:rPr sz="1179" spc="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462"/>
                </a:solidFill>
                <a:latin typeface="Arial"/>
                <a:cs typeface="Arial"/>
              </a:rPr>
              <a:t>thei</a:t>
            </a:r>
            <a:r>
              <a:rPr sz="1179" spc="-181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-41" dirty="0">
                <a:solidFill>
                  <a:srgbClr val="4B5462"/>
                </a:solidFill>
                <a:latin typeface="Arial"/>
                <a:cs typeface="Arial"/>
              </a:rPr>
              <a:t>r</a:t>
            </a:r>
            <a:r>
              <a:rPr sz="1179" spc="-36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reach</a:t>
            </a:r>
            <a:r>
              <a:rPr sz="1179" spc="18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4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462"/>
                </a:solidFill>
                <a:latin typeface="Arial"/>
                <a:cs typeface="Arial"/>
              </a:rPr>
              <a:t>generate</a:t>
            </a:r>
            <a:r>
              <a:rPr sz="1179" spc="82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higher</a:t>
            </a:r>
            <a:r>
              <a:rPr sz="1179" spc="5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conversion</a:t>
            </a:r>
            <a:r>
              <a:rPr sz="1179" spc="14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462"/>
                </a:solidFill>
                <a:latin typeface="Arial"/>
                <a:cs typeface="Arial"/>
              </a:rPr>
              <a:t>rates.</a:t>
            </a:r>
            <a:r>
              <a:rPr sz="1179" spc="5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dirty="0">
                <a:solidFill>
                  <a:srgbClr val="4B5462"/>
                </a:solidFill>
                <a:latin typeface="Arial"/>
                <a:cs typeface="Arial"/>
              </a:rPr>
              <a:t>It's</a:t>
            </a:r>
            <a:r>
              <a:rPr sz="1179" spc="-41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462"/>
                </a:solidFill>
                <a:latin typeface="Arial"/>
                <a:cs typeface="Arial"/>
              </a:rPr>
              <a:t>crucial</a:t>
            </a:r>
            <a:r>
              <a:rPr sz="1179" spc="-100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to</a:t>
            </a:r>
            <a:r>
              <a:rPr sz="1179" spc="32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understand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the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strengths</a:t>
            </a:r>
            <a:r>
              <a:rPr sz="1179" spc="7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4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462"/>
                </a:solidFill>
                <a:latin typeface="Arial"/>
                <a:cs typeface="Arial"/>
              </a:rPr>
              <a:t>demographics</a:t>
            </a:r>
            <a:r>
              <a:rPr sz="1179" spc="131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of</a:t>
            </a:r>
            <a:r>
              <a:rPr sz="1179" spc="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462"/>
                </a:solidFill>
                <a:latin typeface="Arial"/>
                <a:cs typeface="Arial"/>
              </a:rPr>
              <a:t>each</a:t>
            </a:r>
            <a:r>
              <a:rPr sz="1179" spc="2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177" dirty="0">
                <a:solidFill>
                  <a:srgbClr val="4B5462"/>
                </a:solidFill>
                <a:latin typeface="Arial"/>
                <a:cs typeface="Arial"/>
              </a:rPr>
              <a:t>p</a:t>
            </a:r>
            <a:r>
              <a:rPr sz="1179" spc="-77" dirty="0">
                <a:solidFill>
                  <a:srgbClr val="4B5462"/>
                </a:solidFill>
                <a:latin typeface="Arial"/>
                <a:cs typeface="Arial"/>
              </a:rPr>
              <a:t>l</a:t>
            </a:r>
            <a:r>
              <a:rPr sz="1179" spc="54" dirty="0">
                <a:solidFill>
                  <a:srgbClr val="4B5462"/>
                </a:solidFill>
                <a:latin typeface="Arial"/>
                <a:cs typeface="Arial"/>
              </a:rPr>
              <a:t>atform</a:t>
            </a:r>
            <a:r>
              <a:rPr sz="1179" spc="14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to</a:t>
            </a:r>
            <a:r>
              <a:rPr sz="1179" spc="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tai</a:t>
            </a:r>
            <a:r>
              <a:rPr sz="1179" spc="-9" dirty="0">
                <a:solidFill>
                  <a:srgbClr val="4B5462"/>
                </a:solidFill>
                <a:latin typeface="Arial"/>
                <a:cs typeface="Arial"/>
              </a:rPr>
              <a:t>l</a:t>
            </a:r>
            <a:r>
              <a:rPr sz="1179" spc="18" dirty="0">
                <a:solidFill>
                  <a:srgbClr val="4B5462"/>
                </a:solidFill>
                <a:latin typeface="Arial"/>
                <a:cs typeface="Arial"/>
              </a:rPr>
              <a:t>or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462"/>
                </a:solidFill>
                <a:latin typeface="Arial"/>
                <a:cs typeface="Arial"/>
              </a:rPr>
              <a:t>your</a:t>
            </a:r>
            <a:r>
              <a:rPr sz="1179" spc="11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digital</a:t>
            </a:r>
            <a:r>
              <a:rPr sz="1179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marketing</a:t>
            </a:r>
            <a:r>
              <a:rPr sz="1179" spc="45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462"/>
                </a:solidFill>
                <a:latin typeface="Arial"/>
                <a:cs typeface="Arial"/>
              </a:rPr>
              <a:t>strategy</a:t>
            </a:r>
            <a:r>
              <a:rPr sz="1179" spc="103" dirty="0">
                <a:solidFill>
                  <a:srgbClr val="4B54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462"/>
                </a:solidFill>
                <a:latin typeface="Arial"/>
                <a:cs typeface="Arial"/>
              </a:rPr>
              <a:t>effective</a:t>
            </a:r>
            <a:r>
              <a:rPr sz="1179" spc="-45" dirty="0">
                <a:solidFill>
                  <a:srgbClr val="4B5462"/>
                </a:solidFill>
                <a:latin typeface="Arial"/>
                <a:cs typeface="Arial"/>
              </a:rPr>
              <a:t>l</a:t>
            </a:r>
            <a:r>
              <a:rPr sz="1179" spc="-63" dirty="0">
                <a:solidFill>
                  <a:srgbClr val="4B5462"/>
                </a:solidFill>
                <a:latin typeface="Arial"/>
                <a:cs typeface="Arial"/>
              </a:rPr>
              <a:t>y.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1495" y="3651154"/>
            <a:ext cx="320155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/>
            <a:r>
              <a:rPr sz="635" spc="-9" dirty="0">
                <a:solidFill>
                  <a:srgbClr val="446BB1"/>
                </a:solidFill>
                <a:latin typeface="Times New Roman"/>
                <a:cs typeface="Times New Roman"/>
              </a:rPr>
              <a:t>focebook</a:t>
            </a:r>
            <a:endParaRPr sz="6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3256" y="4275634"/>
            <a:ext cx="324186" cy="97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defTabSz="829178"/>
            <a:r>
              <a:rPr sz="635" dirty="0">
                <a:solidFill>
                  <a:srgbClr val="3B569E"/>
                </a:solidFill>
                <a:latin typeface="Times New Roman"/>
                <a:cs typeface="Times New Roman"/>
              </a:rPr>
              <a:t>focebo</a:t>
            </a:r>
            <a:r>
              <a:rPr sz="635" spc="23" dirty="0">
                <a:solidFill>
                  <a:srgbClr val="3B569E"/>
                </a:solidFill>
                <a:latin typeface="Times New Roman"/>
                <a:cs typeface="Times New Roman"/>
              </a:rPr>
              <a:t>o</a:t>
            </a:r>
            <a:r>
              <a:rPr sz="635" spc="-41" dirty="0">
                <a:solidFill>
                  <a:srgbClr val="4D80BF"/>
                </a:solidFill>
                <a:latin typeface="Times New Roman"/>
                <a:cs typeface="Times New Roman"/>
              </a:rPr>
              <a:t>k</a:t>
            </a:r>
            <a:endParaRPr sz="63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89" y="1160851"/>
            <a:ext cx="762844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7" y="5439413"/>
            <a:ext cx="409062" cy="508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3295" y="5704749"/>
            <a:ext cx="530674" cy="254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86521" y="1061349"/>
            <a:ext cx="4101671" cy="44333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662" y="911852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12191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9820" y="5947759"/>
            <a:ext cx="1072750" cy="0"/>
          </a:xfrm>
          <a:custGeom>
            <a:avLst/>
            <a:gdLst/>
            <a:ahLst/>
            <a:cxnLst/>
            <a:rect l="l" t="t" r="r" b="b"/>
            <a:pathLst>
              <a:path w="1183005">
                <a:moveTo>
                  <a:pt x="0" y="0"/>
                </a:moveTo>
                <a:lnTo>
                  <a:pt x="1182581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4952" y="5947759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3175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84325" y="5694928"/>
            <a:ext cx="464686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046" y="0"/>
                </a:lnTo>
              </a:path>
            </a:pathLst>
          </a:custGeom>
          <a:ln w="18287">
            <a:solidFill>
              <a:srgbClr val="DBA35B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0417" y="1585871"/>
            <a:ext cx="4041671" cy="760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9002" defTabSz="829178">
              <a:lnSpc>
                <a:spcPct val="105300"/>
              </a:lnSpc>
            </a:pPr>
            <a:r>
              <a:rPr sz="2539" b="1" spc="-86" dirty="0">
                <a:solidFill>
                  <a:srgbClr val="4B5262"/>
                </a:solidFill>
                <a:latin typeface="Times New Roman"/>
                <a:cs typeface="Times New Roman"/>
              </a:rPr>
              <a:t>5. </a:t>
            </a:r>
            <a:r>
              <a:rPr sz="2312" b="1" spc="281" dirty="0">
                <a:solidFill>
                  <a:srgbClr val="4B5262"/>
                </a:solidFill>
                <a:latin typeface="Times New Roman"/>
                <a:cs typeface="Times New Roman"/>
              </a:rPr>
              <a:t>D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-91" dirty="0">
                <a:solidFill>
                  <a:srgbClr val="4B5262"/>
                </a:solidFill>
                <a:latin typeface="Times New Roman"/>
                <a:cs typeface="Times New Roman"/>
              </a:rPr>
              <a:t>v</a:t>
            </a:r>
            <a:r>
              <a:rPr sz="2312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elopin</a:t>
            </a:r>
            <a:r>
              <a:rPr sz="231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-172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9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15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312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172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312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h</a:t>
            </a:r>
            <a:r>
              <a:rPr sz="231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nsi</a:t>
            </a:r>
            <a:r>
              <a:rPr sz="2312" b="1" spc="-59" dirty="0">
                <a:solidFill>
                  <a:srgbClr val="4B5262"/>
                </a:solidFill>
                <a:latin typeface="Times New Roman"/>
                <a:cs typeface="Times New Roman"/>
              </a:rPr>
              <a:t>v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59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312" b="1" spc="18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ntent</a:t>
            </a:r>
            <a:r>
              <a:rPr sz="2312" b="1" spc="-32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312" b="1" spc="-9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103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36" dirty="0">
                <a:solidFill>
                  <a:srgbClr val="4B5262"/>
                </a:solidFill>
                <a:latin typeface="Times New Roman"/>
                <a:cs typeface="Times New Roman"/>
              </a:rPr>
              <a:t>k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eti</a:t>
            </a:r>
            <a:r>
              <a:rPr sz="2312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18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-195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l</a:t>
            </a:r>
            <a:r>
              <a:rPr sz="2312" b="1" spc="-54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218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5943" y="3173842"/>
            <a:ext cx="4232267" cy="227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0941" defTabSz="829178">
              <a:lnSpc>
                <a:spcPct val="126699"/>
              </a:lnSpc>
            </a:pPr>
            <a:r>
              <a:rPr sz="1134" b="1" spc="41" dirty="0">
                <a:solidFill>
                  <a:srgbClr val="282828"/>
                </a:solidFill>
                <a:latin typeface="Arial"/>
                <a:cs typeface="Arial"/>
              </a:rPr>
              <a:t>Developing</a:t>
            </a:r>
            <a:r>
              <a:rPr sz="1134" b="1" spc="122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" dirty="0">
                <a:solidFill>
                  <a:srgbClr val="282828"/>
                </a:solidFill>
                <a:latin typeface="Arial"/>
                <a:cs typeface="Arial"/>
              </a:rPr>
              <a:t>a</a:t>
            </a:r>
            <a:r>
              <a:rPr sz="1134" b="1" spc="68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0" dirty="0">
                <a:solidFill>
                  <a:srgbClr val="282828"/>
                </a:solidFill>
                <a:latin typeface="Arial"/>
                <a:cs typeface="Arial"/>
              </a:rPr>
              <a:t>comprehensive</a:t>
            </a:r>
            <a:r>
              <a:rPr sz="1134" b="1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-136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4" dirty="0">
                <a:solidFill>
                  <a:srgbClr val="282828"/>
                </a:solidFill>
                <a:latin typeface="Arial"/>
                <a:cs typeface="Arial"/>
              </a:rPr>
              <a:t>content</a:t>
            </a:r>
            <a:r>
              <a:rPr sz="1134" b="1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-145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82" dirty="0">
                <a:solidFill>
                  <a:srgbClr val="282828"/>
                </a:solidFill>
                <a:latin typeface="Arial"/>
                <a:cs typeface="Arial"/>
              </a:rPr>
              <a:t>ma</a:t>
            </a:r>
            <a:r>
              <a:rPr sz="1134" b="1" spc="-15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45" dirty="0">
                <a:solidFill>
                  <a:srgbClr val="282828"/>
                </a:solidFill>
                <a:latin typeface="Arial"/>
                <a:cs typeface="Arial"/>
              </a:rPr>
              <a:t>rketing</a:t>
            </a:r>
            <a:r>
              <a:rPr sz="1134" b="1" spc="77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54" dirty="0">
                <a:solidFill>
                  <a:srgbClr val="282828"/>
                </a:solidFill>
                <a:latin typeface="Arial"/>
                <a:cs typeface="Arial"/>
              </a:rPr>
              <a:t>plan</a:t>
            </a:r>
            <a:r>
              <a:rPr sz="1134" b="1" spc="59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34" b="1" spc="-32" dirty="0">
                <a:solidFill>
                  <a:srgbClr val="282828"/>
                </a:solidFill>
                <a:latin typeface="Arial"/>
                <a:cs typeface="Arial"/>
              </a:rPr>
              <a:t>is</a:t>
            </a:r>
            <a:r>
              <a:rPr sz="1134" b="1" spc="-23" dirty="0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crucial</a:t>
            </a:r>
            <a:r>
              <a:rPr sz="1179" spc="-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for</a:t>
            </a:r>
            <a:r>
              <a:rPr sz="1179" spc="1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revo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utionizing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awareness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</a:t>
            </a:r>
            <a:r>
              <a:rPr sz="1179" spc="-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the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age.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This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invo</a:t>
            </a:r>
            <a:r>
              <a:rPr sz="1179" spc="-1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ves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creating 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va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uab</a:t>
            </a:r>
            <a:r>
              <a:rPr sz="1179" spc="-73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e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re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evant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that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aligns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with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audience's</a:t>
            </a:r>
            <a:r>
              <a:rPr sz="1179" spc="1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needs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and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interests.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By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utilizing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various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formats</a:t>
            </a:r>
            <a:r>
              <a:rPr sz="1179" spc="10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distribution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channe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50" dirty="0">
                <a:solidFill>
                  <a:srgbClr val="4B5262"/>
                </a:solidFill>
                <a:latin typeface="Arial"/>
                <a:cs typeface="Arial"/>
              </a:rPr>
              <a:t>s,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businesses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attract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engage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audience,</a:t>
            </a:r>
            <a:r>
              <a:rPr sz="1179" spc="1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bui</a:t>
            </a:r>
            <a:r>
              <a:rPr sz="1179" spc="-77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36" dirty="0">
                <a:solidFill>
                  <a:srgbClr val="4B5262"/>
                </a:solidFill>
                <a:latin typeface="Arial"/>
                <a:cs typeface="Arial"/>
              </a:rPr>
              <a:t>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credibi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ity,</a:t>
            </a:r>
            <a:r>
              <a:rPr sz="1179" spc="-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54" dirty="0">
                <a:solidFill>
                  <a:srgbClr val="4B5262"/>
                </a:solidFill>
                <a:latin typeface="Arial"/>
                <a:cs typeface="Arial"/>
              </a:rPr>
              <a:t>u</a:t>
            </a:r>
            <a:r>
              <a:rPr sz="1179" spc="-100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timate</a:t>
            </a:r>
            <a:r>
              <a:rPr sz="1179" spc="-6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y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drive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conversions.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we</a:t>
            </a:r>
            <a:r>
              <a:rPr sz="1179" spc="-9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136" dirty="0">
                <a:solidFill>
                  <a:srgbClr val="4B5262"/>
                </a:solidFill>
                <a:latin typeface="Arial"/>
                <a:cs typeface="Arial"/>
              </a:rPr>
              <a:t>-p</a:t>
            </a:r>
            <a:r>
              <a:rPr sz="1179" spc="-4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anned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strategy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ensures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consistent</a:t>
            </a:r>
            <a:r>
              <a:rPr sz="1179" spc="1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 message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maximizes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the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impact of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digital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efforts.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49795"/>
            <a:ext cx="663342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28357"/>
            <a:ext cx="420116" cy="53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2241" y="5693694"/>
            <a:ext cx="541729" cy="2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74968" y="1702580"/>
            <a:ext cx="1127682" cy="9065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72974" y="3316716"/>
            <a:ext cx="807067" cy="906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80627" y="1061349"/>
            <a:ext cx="707565" cy="563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45876" y="3283547"/>
            <a:ext cx="2266422" cy="24322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58662" y="902181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9143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0876" y="5951904"/>
            <a:ext cx="1066992" cy="0"/>
          </a:xfrm>
          <a:custGeom>
            <a:avLst/>
            <a:gdLst/>
            <a:ahLst/>
            <a:cxnLst/>
            <a:rect l="l" t="t" r="r" b="b"/>
            <a:pathLst>
              <a:path w="1176655">
                <a:moveTo>
                  <a:pt x="0" y="0"/>
                </a:moveTo>
                <a:lnTo>
                  <a:pt x="1176486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14952" y="5951904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50417" y="1600749"/>
            <a:ext cx="4048005" cy="735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0941" defTabSz="829178">
              <a:lnSpc>
                <a:spcPct val="107400"/>
              </a:lnSpc>
            </a:pPr>
            <a:r>
              <a:rPr sz="231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6.</a:t>
            </a:r>
            <a:r>
              <a:rPr sz="2312" b="1" spc="-7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Utilizi</a:t>
            </a:r>
            <a:r>
              <a:rPr sz="2312" b="1" spc="95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-150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-32" dirty="0">
                <a:solidFill>
                  <a:srgbClr val="4B5262"/>
                </a:solidFill>
                <a:latin typeface="Times New Roman"/>
                <a:cs typeface="Times New Roman"/>
              </a:rPr>
              <a:t>se</a:t>
            </a:r>
            <a:r>
              <a:rPr sz="2312" b="1" spc="-95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77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ch</a:t>
            </a:r>
            <a:r>
              <a:rPr sz="2312" b="1" spc="-91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-5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gi</a:t>
            </a:r>
            <a:r>
              <a:rPr sz="2312" b="1" spc="95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optimizati</a:t>
            </a:r>
            <a:r>
              <a:rPr sz="2312" b="1" spc="136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-109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-27" dirty="0">
                <a:solidFill>
                  <a:srgbClr val="4B5262"/>
                </a:solidFill>
                <a:latin typeface="Times New Roman"/>
                <a:cs typeface="Times New Roman"/>
              </a:rPr>
              <a:t>(</a:t>
            </a:r>
            <a:r>
              <a:rPr sz="2312" b="1" spc="-54" dirty="0">
                <a:solidFill>
                  <a:srgbClr val="4B5262"/>
                </a:solidFill>
                <a:latin typeface="Times New Roman"/>
                <a:cs typeface="Times New Roman"/>
              </a:rPr>
              <a:t>S</a:t>
            </a:r>
            <a:r>
              <a:rPr sz="2312" b="1" spc="-113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86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45" dirty="0">
                <a:solidFill>
                  <a:srgbClr val="4B5262"/>
                </a:solidFill>
                <a:latin typeface="Times New Roman"/>
                <a:cs typeface="Times New Roman"/>
              </a:rPr>
              <a:t>)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95" dirty="0">
                <a:solidFill>
                  <a:srgbClr val="4B5262"/>
                </a:solidFill>
                <a:latin typeface="Times New Roman"/>
                <a:cs typeface="Times New Roman"/>
              </a:rPr>
              <a:t>t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ec</a:t>
            </a:r>
            <a:r>
              <a:rPr sz="2312" b="1" spc="5" dirty="0">
                <a:solidFill>
                  <a:srgbClr val="4B5262"/>
                </a:solidFill>
                <a:latin typeface="Times New Roman"/>
                <a:cs typeface="Times New Roman"/>
              </a:rPr>
              <a:t>h</a:t>
            </a:r>
            <a:r>
              <a:rPr sz="231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54" dirty="0">
                <a:solidFill>
                  <a:srgbClr val="4B5262"/>
                </a:solidFill>
                <a:latin typeface="Times New Roman"/>
                <a:cs typeface="Times New Roman"/>
              </a:rPr>
              <a:t>i</a:t>
            </a:r>
            <a:r>
              <a:rPr sz="2312" b="1" spc="36" dirty="0">
                <a:solidFill>
                  <a:srgbClr val="4B5262"/>
                </a:solidFill>
                <a:latin typeface="Times New Roman"/>
                <a:cs typeface="Times New Roman"/>
              </a:rPr>
              <a:t>q</a:t>
            </a:r>
            <a:r>
              <a:rPr sz="231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312" b="1" spc="9" dirty="0">
                <a:solidFill>
                  <a:srgbClr val="4B5262"/>
                </a:solidFill>
                <a:latin typeface="Times New Roman"/>
                <a:cs typeface="Times New Roman"/>
              </a:rPr>
              <a:t>es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3181" y="3166415"/>
            <a:ext cx="4326701" cy="1771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57" defTabSz="829178"/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In order</a:t>
            </a:r>
            <a:r>
              <a:rPr sz="1179" b="1" spc="7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to</a:t>
            </a:r>
            <a:r>
              <a:rPr sz="1179" b="1" spc="11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73" dirty="0">
                <a:solidFill>
                  <a:srgbClr val="2A2A2A"/>
                </a:solidFill>
                <a:latin typeface="Arial"/>
                <a:cs typeface="Arial"/>
              </a:rPr>
              <a:t>m</a:t>
            </a:r>
            <a:r>
              <a:rPr sz="1179" b="1" spc="113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179" b="1" spc="9" dirty="0">
                <a:solidFill>
                  <a:srgbClr val="2A2A2A"/>
                </a:solidFill>
                <a:latin typeface="Arial"/>
                <a:cs typeface="Arial"/>
              </a:rPr>
              <a:t>ximize</a:t>
            </a:r>
            <a:r>
              <a:rPr sz="1179" b="1" spc="7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50" dirty="0">
                <a:solidFill>
                  <a:srgbClr val="2A2A2A"/>
                </a:solidFill>
                <a:latin typeface="Arial"/>
                <a:cs typeface="Arial"/>
              </a:rPr>
              <a:t>the</a:t>
            </a:r>
            <a:r>
              <a:rPr sz="1179" b="1" spc="77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50" dirty="0">
                <a:solidFill>
                  <a:srgbClr val="2A2A2A"/>
                </a:solidFill>
                <a:latin typeface="Arial"/>
                <a:cs typeface="Arial"/>
              </a:rPr>
              <a:t>impact</a:t>
            </a:r>
            <a:r>
              <a:rPr sz="1179" b="1" spc="3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18" dirty="0">
                <a:solidFill>
                  <a:srgbClr val="2A2A2A"/>
                </a:solidFill>
                <a:latin typeface="Arial"/>
                <a:cs typeface="Arial"/>
              </a:rPr>
              <a:t>of</a:t>
            </a:r>
            <a:r>
              <a:rPr sz="1179" b="1" spc="-82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A2A2A"/>
                </a:solidFill>
                <a:latin typeface="Arial"/>
                <a:cs typeface="Arial"/>
              </a:rPr>
              <a:t>your</a:t>
            </a:r>
            <a:r>
              <a:rPr sz="1179" b="1" spc="113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A2A2A"/>
                </a:solidFill>
                <a:latin typeface="Arial"/>
                <a:cs typeface="Arial"/>
              </a:rPr>
              <a:t>digital</a:t>
            </a:r>
            <a:r>
              <a:rPr sz="1179" b="1" spc="86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179" b="1" spc="73" dirty="0">
                <a:solidFill>
                  <a:srgbClr val="2A2A2A"/>
                </a:solidFill>
                <a:latin typeface="Arial"/>
                <a:cs typeface="Arial"/>
              </a:rPr>
              <a:t>m</a:t>
            </a:r>
            <a:r>
              <a:rPr sz="1179" b="1" spc="181" dirty="0">
                <a:solidFill>
                  <a:srgbClr val="2A2A2A"/>
                </a:solidFill>
                <a:latin typeface="Arial"/>
                <a:cs typeface="Arial"/>
              </a:rPr>
              <a:t>a</a:t>
            </a:r>
            <a:r>
              <a:rPr sz="1179" b="1" spc="18" dirty="0">
                <a:solidFill>
                  <a:srgbClr val="2A2A2A"/>
                </a:solidFill>
                <a:latin typeface="Arial"/>
                <a:cs typeface="Arial"/>
              </a:rPr>
              <a:t>rk</a:t>
            </a:r>
            <a:r>
              <a:rPr sz="1179" b="1" spc="-59" dirty="0">
                <a:solidFill>
                  <a:srgbClr val="2A2A2A"/>
                </a:solidFill>
                <a:latin typeface="Arial"/>
                <a:cs typeface="Arial"/>
              </a:rPr>
              <a:t>e</a:t>
            </a:r>
            <a:r>
              <a:rPr sz="1179" b="1" spc="-59" dirty="0">
                <a:solidFill>
                  <a:srgbClr val="4B5262"/>
                </a:solidFill>
                <a:latin typeface="Arial"/>
                <a:cs typeface="Arial"/>
              </a:rPr>
              <a:t>t</a:t>
            </a:r>
            <a:r>
              <a:rPr sz="1179" b="1" spc="91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b="1" spc="-32" dirty="0">
                <a:solidFill>
                  <a:srgbClr val="4B5262"/>
                </a:solidFill>
                <a:latin typeface="Arial"/>
                <a:cs typeface="Arial"/>
              </a:rPr>
              <a:t>ng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36852" indent="2303" defTabSz="829178">
              <a:lnSpc>
                <a:spcPct val="126600"/>
              </a:lnSpc>
              <a:spcBef>
                <a:spcPts val="14"/>
              </a:spcBef>
            </a:pP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efforts,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it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is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crucial</a:t>
            </a:r>
            <a:r>
              <a:rPr sz="1179" spc="-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utilize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search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engine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optimization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36" dirty="0">
                <a:solidFill>
                  <a:srgbClr val="4B5262"/>
                </a:solidFill>
                <a:latin typeface="Arial"/>
                <a:cs typeface="Arial"/>
              </a:rPr>
              <a:t>(</a:t>
            </a:r>
            <a:r>
              <a:rPr sz="1179" spc="-86" dirty="0">
                <a:solidFill>
                  <a:srgbClr val="4B5262"/>
                </a:solidFill>
                <a:latin typeface="Arial"/>
                <a:cs typeface="Arial"/>
              </a:rPr>
              <a:t>SEO</a:t>
            </a:r>
            <a:r>
              <a:rPr sz="1179" spc="-36" dirty="0">
                <a:solidFill>
                  <a:srgbClr val="4B5262"/>
                </a:solidFill>
                <a:latin typeface="Arial"/>
                <a:cs typeface="Arial"/>
              </a:rPr>
              <a:t>)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techniques.</a:t>
            </a:r>
            <a:r>
              <a:rPr sz="117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optimizing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website</a:t>
            </a:r>
            <a:r>
              <a:rPr sz="1179" spc="7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for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search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engines,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you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improve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11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organic</a:t>
            </a:r>
            <a:r>
              <a:rPr sz="1179" spc="10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search rankings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increase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v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sibility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target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audience.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This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will</a:t>
            </a:r>
            <a:r>
              <a:rPr sz="1179" spc="-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drive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more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traffic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your</a:t>
            </a:r>
            <a:r>
              <a:rPr sz="1179" spc="9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website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increase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awareness,</a:t>
            </a:r>
            <a:r>
              <a:rPr sz="1179" spc="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77" dirty="0">
                <a:solidFill>
                  <a:srgbClr val="4B5262"/>
                </a:solidFill>
                <a:latin typeface="Arial"/>
                <a:cs typeface="Arial"/>
              </a:rPr>
              <a:t>u</a:t>
            </a:r>
            <a:r>
              <a:rPr sz="1179" spc="-100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timate</a:t>
            </a:r>
            <a:r>
              <a:rPr sz="1179" spc="-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y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18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eading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to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higher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conversions</a:t>
            </a:r>
            <a:r>
              <a:rPr sz="1179" spc="1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business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success.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1390" y="1149795"/>
            <a:ext cx="663342" cy="409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7608" y="5428357"/>
            <a:ext cx="420116" cy="530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62241" y="5693694"/>
            <a:ext cx="541729" cy="265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75466" y="1061349"/>
            <a:ext cx="4112727" cy="46544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662" y="902181"/>
            <a:ext cx="9673753" cy="0"/>
          </a:xfrm>
          <a:custGeom>
            <a:avLst/>
            <a:gdLst/>
            <a:ahLst/>
            <a:cxnLst/>
            <a:rect l="l" t="t" r="r" b="b"/>
            <a:pathLst>
              <a:path w="10668000">
                <a:moveTo>
                  <a:pt x="0" y="0"/>
                </a:moveTo>
                <a:lnTo>
                  <a:pt x="10667619" y="0"/>
                </a:lnTo>
              </a:path>
            </a:pathLst>
          </a:custGeom>
          <a:ln w="9143">
            <a:solidFill>
              <a:srgbClr val="D8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0876" y="5951904"/>
            <a:ext cx="1066992" cy="0"/>
          </a:xfrm>
          <a:custGeom>
            <a:avLst/>
            <a:gdLst/>
            <a:ahLst/>
            <a:cxnLst/>
            <a:rect l="l" t="t" r="r" b="b"/>
            <a:pathLst>
              <a:path w="1176655">
                <a:moveTo>
                  <a:pt x="0" y="0"/>
                </a:moveTo>
                <a:lnTo>
                  <a:pt x="1176486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14952" y="5951904"/>
            <a:ext cx="7617505" cy="0"/>
          </a:xfrm>
          <a:custGeom>
            <a:avLst/>
            <a:gdLst/>
            <a:ahLst/>
            <a:cxnLst/>
            <a:rect l="l" t="t" r="r" b="b"/>
            <a:pathLst>
              <a:path w="8400415">
                <a:moveTo>
                  <a:pt x="0" y="0"/>
                </a:moveTo>
                <a:lnTo>
                  <a:pt x="8399988" y="0"/>
                </a:lnTo>
              </a:path>
            </a:pathLst>
          </a:custGeom>
          <a:ln w="12191">
            <a:solidFill>
              <a:srgbClr val="D4DFCF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0417" y="1600749"/>
            <a:ext cx="3540132" cy="735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5182" defTabSz="829178">
              <a:lnSpc>
                <a:spcPct val="107400"/>
              </a:lnSpc>
            </a:pPr>
            <a:r>
              <a:rPr sz="2267" b="1" spc="63" dirty="0">
                <a:solidFill>
                  <a:srgbClr val="4B5262"/>
                </a:solidFill>
                <a:latin typeface="Arial"/>
                <a:cs typeface="Arial"/>
              </a:rPr>
              <a:t>7</a:t>
            </a:r>
            <a:r>
              <a:rPr sz="2267" b="1" spc="100" dirty="0">
                <a:solidFill>
                  <a:srgbClr val="4B5262"/>
                </a:solidFill>
                <a:latin typeface="Arial"/>
                <a:cs typeface="Arial"/>
              </a:rPr>
              <a:t>.</a:t>
            </a:r>
            <a:r>
              <a:rPr sz="2267" b="1" spc="-29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231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H</a:t>
            </a:r>
            <a:r>
              <a:rPr sz="2312" b="1" spc="41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59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127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essi</a:t>
            </a:r>
            <a:r>
              <a:rPr sz="2312" b="1" spc="-41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r>
              <a:rPr sz="2312" b="1" spc="-172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73" dirty="0">
                <a:solidFill>
                  <a:srgbClr val="4B5262"/>
                </a:solidFill>
                <a:latin typeface="Times New Roman"/>
                <a:cs typeface="Times New Roman"/>
              </a:rPr>
              <a:t>t</a:t>
            </a:r>
            <a:r>
              <a:rPr sz="2312" b="1" spc="127" dirty="0">
                <a:solidFill>
                  <a:srgbClr val="4B5262"/>
                </a:solidFill>
                <a:latin typeface="Times New Roman"/>
                <a:cs typeface="Times New Roman"/>
              </a:rPr>
              <a:t>h</a:t>
            </a:r>
            <a:r>
              <a:rPr sz="2312" b="1" spc="50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-100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103" dirty="0">
                <a:solidFill>
                  <a:srgbClr val="4B5262"/>
                </a:solidFill>
                <a:latin typeface="Times New Roman"/>
                <a:cs typeface="Times New Roman"/>
              </a:rPr>
              <a:t>p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222" dirty="0">
                <a:solidFill>
                  <a:srgbClr val="4B5262"/>
                </a:solidFill>
                <a:latin typeface="Times New Roman"/>
                <a:cs typeface="Times New Roman"/>
              </a:rPr>
              <a:t>w</a:t>
            </a:r>
            <a:r>
              <a:rPr sz="2312" b="1" spc="-14" dirty="0">
                <a:solidFill>
                  <a:srgbClr val="4B5262"/>
                </a:solidFill>
                <a:latin typeface="Times New Roman"/>
                <a:cs typeface="Times New Roman"/>
              </a:rPr>
              <a:t>er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82" dirty="0">
                <a:solidFill>
                  <a:srgbClr val="4B5262"/>
                </a:solidFill>
                <a:latin typeface="Times New Roman"/>
                <a:cs typeface="Times New Roman"/>
              </a:rPr>
              <a:t>o</a:t>
            </a:r>
            <a:r>
              <a:rPr sz="2312" b="1" spc="236" dirty="0">
                <a:solidFill>
                  <a:srgbClr val="4B5262"/>
                </a:solidFill>
                <a:latin typeface="Times New Roman"/>
                <a:cs typeface="Times New Roman"/>
              </a:rPr>
              <a:t>f</a:t>
            </a:r>
            <a:r>
              <a:rPr sz="2312" b="1" spc="177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i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32" dirty="0">
                <a:solidFill>
                  <a:srgbClr val="4B5262"/>
                </a:solidFill>
                <a:latin typeface="Times New Roman"/>
                <a:cs typeface="Times New Roman"/>
              </a:rPr>
              <a:t>fl</a:t>
            </a:r>
            <a:r>
              <a:rPr sz="2312" b="1" spc="-9" dirty="0">
                <a:solidFill>
                  <a:srgbClr val="4B5262"/>
                </a:solidFill>
                <a:latin typeface="Times New Roman"/>
                <a:cs typeface="Times New Roman"/>
              </a:rPr>
              <a:t>u</a:t>
            </a:r>
            <a:r>
              <a:rPr sz="2312" b="1" spc="68" dirty="0">
                <a:solidFill>
                  <a:srgbClr val="4B5262"/>
                </a:solidFill>
                <a:latin typeface="Times New Roman"/>
                <a:cs typeface="Times New Roman"/>
              </a:rPr>
              <a:t>e</a:t>
            </a:r>
            <a:r>
              <a:rPr sz="2312" b="1" spc="27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-36" dirty="0">
                <a:solidFill>
                  <a:srgbClr val="4B5262"/>
                </a:solidFill>
                <a:latin typeface="Times New Roman"/>
                <a:cs typeface="Times New Roman"/>
              </a:rPr>
              <a:t>c</a:t>
            </a:r>
            <a:r>
              <a:rPr sz="2312" b="1" dirty="0">
                <a:solidFill>
                  <a:srgbClr val="4B5262"/>
                </a:solidFill>
                <a:latin typeface="Times New Roman"/>
                <a:cs typeface="Times New Roman"/>
              </a:rPr>
              <a:t>er</a:t>
            </a:r>
            <a:r>
              <a:rPr sz="2312" b="1" spc="-103" dirty="0">
                <a:solidFill>
                  <a:srgbClr val="4B5262"/>
                </a:solidFill>
                <a:latin typeface="Times New Roman"/>
                <a:cs typeface="Times New Roman"/>
              </a:rPr>
              <a:t> </a:t>
            </a:r>
            <a:r>
              <a:rPr sz="2312" b="1" spc="77" dirty="0">
                <a:solidFill>
                  <a:srgbClr val="4B5262"/>
                </a:solidFill>
                <a:latin typeface="Times New Roman"/>
                <a:cs typeface="Times New Roman"/>
              </a:rPr>
              <a:t>m</a:t>
            </a:r>
            <a:r>
              <a:rPr sz="2312" b="1" spc="-27" dirty="0">
                <a:solidFill>
                  <a:srgbClr val="4B5262"/>
                </a:solidFill>
                <a:latin typeface="Times New Roman"/>
                <a:cs typeface="Times New Roman"/>
              </a:rPr>
              <a:t>a</a:t>
            </a:r>
            <a:r>
              <a:rPr sz="2312" b="1" spc="-82" dirty="0">
                <a:solidFill>
                  <a:srgbClr val="4B5262"/>
                </a:solidFill>
                <a:latin typeface="Times New Roman"/>
                <a:cs typeface="Times New Roman"/>
              </a:rPr>
              <a:t>r</a:t>
            </a:r>
            <a:r>
              <a:rPr sz="2312" b="1" spc="14" dirty="0">
                <a:solidFill>
                  <a:srgbClr val="4B5262"/>
                </a:solidFill>
                <a:latin typeface="Times New Roman"/>
                <a:cs typeface="Times New Roman"/>
              </a:rPr>
              <a:t>k</a:t>
            </a:r>
            <a:r>
              <a:rPr sz="2312" b="1" spc="63" dirty="0">
                <a:solidFill>
                  <a:srgbClr val="4B5262"/>
                </a:solidFill>
                <a:latin typeface="Times New Roman"/>
                <a:cs typeface="Times New Roman"/>
              </a:rPr>
              <a:t>eti</a:t>
            </a:r>
            <a:r>
              <a:rPr sz="2312" b="1" spc="23" dirty="0">
                <a:solidFill>
                  <a:srgbClr val="4B5262"/>
                </a:solidFill>
                <a:latin typeface="Times New Roman"/>
                <a:cs typeface="Times New Roman"/>
              </a:rPr>
              <a:t>n</a:t>
            </a:r>
            <a:r>
              <a:rPr sz="2312" b="1" spc="240" dirty="0">
                <a:solidFill>
                  <a:srgbClr val="4B5262"/>
                </a:solidFill>
                <a:latin typeface="Times New Roman"/>
                <a:cs typeface="Times New Roman"/>
              </a:rPr>
              <a:t>g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3181" y="3160887"/>
            <a:ext cx="4250693" cy="180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marR="4607" indent="10941" defTabSz="829178">
              <a:lnSpc>
                <a:spcPct val="126299"/>
              </a:lnSpc>
            </a:pPr>
            <a:r>
              <a:rPr sz="1179" b="1" spc="18" dirty="0">
                <a:solidFill>
                  <a:srgbClr val="282A28"/>
                </a:solidFill>
                <a:latin typeface="Arial"/>
                <a:cs typeface="Arial"/>
              </a:rPr>
              <a:t>Influencer</a:t>
            </a:r>
            <a:r>
              <a:rPr sz="1179" b="1" spc="159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41" dirty="0">
                <a:solidFill>
                  <a:srgbClr val="282A28"/>
                </a:solidFill>
                <a:latin typeface="Arial"/>
                <a:cs typeface="Arial"/>
              </a:rPr>
              <a:t>marketing</a:t>
            </a:r>
            <a:r>
              <a:rPr sz="1179" b="1" spc="95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5" dirty="0">
                <a:solidFill>
                  <a:srgbClr val="282A28"/>
                </a:solidFill>
                <a:latin typeface="Arial"/>
                <a:cs typeface="Arial"/>
              </a:rPr>
              <a:t>has</a:t>
            </a:r>
            <a:r>
              <a:rPr sz="1179" b="1" spc="14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50" dirty="0">
                <a:solidFill>
                  <a:srgbClr val="282A28"/>
                </a:solidFill>
                <a:latin typeface="Arial"/>
                <a:cs typeface="Arial"/>
              </a:rPr>
              <a:t>become</a:t>
            </a:r>
            <a:r>
              <a:rPr sz="1179" b="1" spc="41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-50" dirty="0">
                <a:solidFill>
                  <a:srgbClr val="282A28"/>
                </a:solidFill>
                <a:latin typeface="Arial"/>
                <a:cs typeface="Arial"/>
              </a:rPr>
              <a:t>a</a:t>
            </a:r>
            <a:r>
              <a:rPr sz="1179" b="1" spc="127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82A28"/>
                </a:solidFill>
                <a:latin typeface="Arial"/>
                <a:cs typeface="Arial"/>
              </a:rPr>
              <a:t>powerful</a:t>
            </a:r>
            <a:r>
              <a:rPr sz="1179" b="1" spc="45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9" dirty="0">
                <a:solidFill>
                  <a:srgbClr val="282A28"/>
                </a:solidFill>
                <a:latin typeface="Arial"/>
                <a:cs typeface="Arial"/>
              </a:rPr>
              <a:t>tool</a:t>
            </a:r>
            <a:r>
              <a:rPr sz="1179" b="1" spc="103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b="1" spc="23" dirty="0">
                <a:solidFill>
                  <a:srgbClr val="282A28"/>
                </a:solidFill>
                <a:latin typeface="Arial"/>
                <a:cs typeface="Arial"/>
              </a:rPr>
              <a:t>in</a:t>
            </a:r>
            <a:r>
              <a:rPr sz="1179" b="1" spc="14" dirty="0">
                <a:solidFill>
                  <a:srgbClr val="282A28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282A28"/>
                </a:solidFill>
                <a:latin typeface="Arial"/>
                <a:cs typeface="Arial"/>
              </a:rPr>
              <a:t>r</a:t>
            </a:r>
            <a:r>
              <a:rPr sz="1179" spc="14" dirty="0">
                <a:solidFill>
                  <a:srgbClr val="282A28"/>
                </a:solidFill>
                <a:latin typeface="Arial"/>
                <a:cs typeface="Arial"/>
              </a:rPr>
              <a:t>e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vo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utionizing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awareness.</a:t>
            </a:r>
            <a:r>
              <a:rPr sz="1179" spc="1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By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partner</a:t>
            </a:r>
            <a:r>
              <a:rPr sz="1179" spc="136" dirty="0">
                <a:solidFill>
                  <a:srgbClr val="4B5262"/>
                </a:solidFill>
                <a:latin typeface="Arial"/>
                <a:cs typeface="Arial"/>
              </a:rPr>
              <a:t>i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ng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with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inf</a:t>
            </a:r>
            <a:r>
              <a:rPr sz="1179" spc="-41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uencers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who</a:t>
            </a:r>
            <a:r>
              <a:rPr sz="1179" spc="12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have</a:t>
            </a:r>
            <a:r>
              <a:rPr sz="1179" spc="-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strong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online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presence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dedicated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82" dirty="0">
                <a:solidFill>
                  <a:srgbClr val="4B5262"/>
                </a:solidFill>
                <a:latin typeface="Arial"/>
                <a:cs typeface="Arial"/>
              </a:rPr>
              <a:t>fol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owing,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brands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can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9" dirty="0">
                <a:solidFill>
                  <a:srgbClr val="4B5262"/>
                </a:solidFill>
                <a:latin typeface="Arial"/>
                <a:cs typeface="Arial"/>
              </a:rPr>
              <a:t>Leverage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their</a:t>
            </a:r>
            <a:r>
              <a:rPr sz="1179" spc="1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influence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reach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wider</a:t>
            </a:r>
            <a:r>
              <a:rPr sz="1179" spc="131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audience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increase</a:t>
            </a:r>
            <a:r>
              <a:rPr sz="1179" spc="8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-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visibility.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" dirty="0">
                <a:solidFill>
                  <a:srgbClr val="4B5262"/>
                </a:solidFill>
                <a:latin typeface="Arial"/>
                <a:cs typeface="Arial"/>
              </a:rPr>
              <a:t>This</a:t>
            </a:r>
            <a:r>
              <a:rPr sz="1179" spc="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form </a:t>
            </a:r>
            <a:r>
              <a:rPr sz="1179" spc="45" dirty="0">
                <a:solidFill>
                  <a:srgbClr val="4B5262"/>
                </a:solidFill>
                <a:latin typeface="Arial"/>
                <a:cs typeface="Arial"/>
              </a:rPr>
              <a:t>of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marketing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141" dirty="0">
                <a:solidFill>
                  <a:srgbClr val="4B5262"/>
                </a:solidFill>
                <a:latin typeface="Arial"/>
                <a:cs typeface="Arial"/>
              </a:rPr>
              <a:t>a</a:t>
            </a:r>
            <a:r>
              <a:rPr sz="1179" spc="-145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41" dirty="0">
                <a:solidFill>
                  <a:srgbClr val="4B5262"/>
                </a:solidFill>
                <a:latin typeface="Arial"/>
                <a:cs typeface="Arial"/>
              </a:rPr>
              <a:t>ows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for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authentic,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re</a:t>
            </a:r>
            <a:r>
              <a:rPr sz="1179" spc="-100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atab</a:t>
            </a:r>
            <a:r>
              <a:rPr sz="1179" spc="-54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e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4" dirty="0">
                <a:solidFill>
                  <a:srgbClr val="4B5262"/>
                </a:solidFill>
                <a:latin typeface="Arial"/>
                <a:cs typeface="Arial"/>
              </a:rPr>
              <a:t>content</a:t>
            </a:r>
            <a:r>
              <a:rPr sz="1179" spc="32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that</a:t>
            </a:r>
            <a:r>
              <a:rPr sz="1179" spc="95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resonates</a:t>
            </a:r>
            <a:r>
              <a:rPr sz="1179" spc="6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with</a:t>
            </a:r>
            <a:r>
              <a:rPr sz="1179" spc="6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27" dirty="0">
                <a:solidFill>
                  <a:srgbClr val="4B5262"/>
                </a:solidFill>
                <a:latin typeface="Arial"/>
                <a:cs typeface="Arial"/>
              </a:rPr>
              <a:t>consumers,</a:t>
            </a:r>
            <a:r>
              <a:rPr sz="1179" spc="136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14" dirty="0">
                <a:solidFill>
                  <a:srgbClr val="4B5262"/>
                </a:solidFill>
                <a:latin typeface="Arial"/>
                <a:cs typeface="Arial"/>
              </a:rPr>
              <a:t>Leading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to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36" dirty="0">
                <a:solidFill>
                  <a:srgbClr val="4B5262"/>
                </a:solidFill>
                <a:latin typeface="Arial"/>
                <a:cs typeface="Arial"/>
              </a:rPr>
              <a:t>increased</a:t>
            </a:r>
            <a:r>
              <a:rPr sz="1179" spc="2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engagement</a:t>
            </a:r>
            <a:r>
              <a:rPr sz="1179" spc="100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9" dirty="0">
                <a:solidFill>
                  <a:srgbClr val="4B5262"/>
                </a:solidFill>
                <a:latin typeface="Arial"/>
                <a:cs typeface="Arial"/>
              </a:rPr>
              <a:t>and</a:t>
            </a:r>
            <a:r>
              <a:rPr sz="1179" spc="73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50" dirty="0">
                <a:solidFill>
                  <a:srgbClr val="4B5262"/>
                </a:solidFill>
                <a:latin typeface="Arial"/>
                <a:cs typeface="Arial"/>
              </a:rPr>
              <a:t>brand</a:t>
            </a:r>
            <a:r>
              <a:rPr sz="1179" spc="18" dirty="0">
                <a:solidFill>
                  <a:srgbClr val="4B5262"/>
                </a:solidFill>
                <a:latin typeface="Arial"/>
                <a:cs typeface="Arial"/>
              </a:rPr>
              <a:t> </a:t>
            </a:r>
            <a:r>
              <a:rPr sz="1179" spc="-27" dirty="0">
                <a:solidFill>
                  <a:srgbClr val="4B5262"/>
                </a:solidFill>
                <a:latin typeface="Arial"/>
                <a:cs typeface="Arial"/>
              </a:rPr>
              <a:t>Loya</a:t>
            </a:r>
            <a:r>
              <a:rPr sz="1179" spc="-109" dirty="0">
                <a:solidFill>
                  <a:srgbClr val="4B5262"/>
                </a:solidFill>
                <a:latin typeface="Arial"/>
                <a:cs typeface="Arial"/>
              </a:rPr>
              <a:t>l</a:t>
            </a:r>
            <a:r>
              <a:rPr sz="1179" spc="-18" dirty="0">
                <a:solidFill>
                  <a:srgbClr val="4B5262"/>
                </a:solidFill>
                <a:latin typeface="Arial"/>
                <a:cs typeface="Arial"/>
              </a:rPr>
              <a:t>ty.</a:t>
            </a:r>
            <a:endParaRPr sz="117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809</Words>
  <Application>Microsoft Office PowerPoint</Application>
  <PresentationFormat>Widescreen</PresentationFormat>
  <Paragraphs>37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Gallery</vt:lpstr>
      <vt:lpstr>Office Theme</vt:lpstr>
      <vt:lpstr>PowerPoint Presentation</vt:lpstr>
      <vt:lpstr>SCREENSHOT OF APPROVAL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Health Records- awareness and Effectiveness- a study using patient context. </dc:title>
  <dc:creator>Anmol Singh</dc:creator>
  <cp:lastModifiedBy>Anmol Singh</cp:lastModifiedBy>
  <cp:revision>9</cp:revision>
  <dcterms:created xsi:type="dcterms:W3CDTF">2024-02-03T15:27:51Z</dcterms:created>
  <dcterms:modified xsi:type="dcterms:W3CDTF">2024-02-04T05:20:31Z</dcterms:modified>
</cp:coreProperties>
</file>