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sldIdLst>
    <p:sldId id="256" r:id="rId2"/>
    <p:sldId id="257" r:id="rId3"/>
    <p:sldId id="265" r:id="rId4"/>
    <p:sldId id="259" r:id="rId5"/>
    <p:sldId id="262" r:id="rId6"/>
    <p:sldId id="263" r:id="rId7"/>
    <p:sldId id="260" r:id="rId8"/>
    <p:sldId id="266" r:id="rId9"/>
    <p:sldId id="267" r:id="rId10"/>
    <p:sldId id="276" r:id="rId11"/>
    <p:sldId id="277" r:id="rId12"/>
    <p:sldId id="278" r:id="rId13"/>
    <p:sldId id="268" r:id="rId14"/>
    <p:sldId id="269" r:id="rId15"/>
    <p:sldId id="270" r:id="rId16"/>
    <p:sldId id="271" r:id="rId17"/>
    <p:sldId id="280" r:id="rId18"/>
    <p:sldId id="281" r:id="rId19"/>
    <p:sldId id="282" r:id="rId20"/>
    <p:sldId id="283" r:id="rId21"/>
    <p:sldId id="284" r:id="rId22"/>
    <p:sldId id="285" r:id="rId23"/>
    <p:sldId id="286" r:id="rId24"/>
    <p:sldId id="287" r:id="rId25"/>
    <p:sldId id="288" r:id="rId26"/>
    <p:sldId id="274" r:id="rId27"/>
    <p:sldId id="279" r:id="rId28"/>
    <p:sldId id="272" r:id="rId29"/>
    <p:sldId id="273" r:id="rId30"/>
    <p:sldId id="275" r:id="rId3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3CC08-6ACB-8351-13E1-E465B1D5406F}" v="277" dt="2023-06-17T06:12:13.819"/>
    <p1510:client id="{1FDBDC3F-6D55-C38B-D3A3-BD3E47F0C992}" v="1276" dt="2023-06-16T18:34:00.456"/>
    <p1510:client id="{28CDDC53-25CA-69C0-3944-775E0ED92ABC}" v="28" dt="2023-06-17T07:43:26.439"/>
    <p1510:client id="{75894976-4FD5-5457-7B83-5D38AD6F0894}" v="140" dt="2023-06-17T07:49:20.420"/>
    <p1510:client id="{86869ACF-0223-0686-2DF2-2AE5233CB293}" v="2" dt="2023-06-17T07:23:59.184"/>
    <p1510:client id="{F4647BB5-8A18-46A6-916A-16A6BAC79ABF}" v="523" dt="2023-06-16T11:40:29.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50" d="100"/>
          <a:sy n="50" d="100"/>
        </p:scale>
        <p:origin x="1296" y="5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00FE3-8ED3-467F-807F-9CE552C3FEE0}"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731FD13E-5E8A-4D79-9A81-96A3D7C5163D}">
      <dgm:prSet/>
      <dgm:spPr/>
      <dgm:t>
        <a:bodyPr/>
        <a:lstStyle/>
        <a:p>
          <a:r>
            <a:rPr lang="en-IN" dirty="0"/>
            <a:t>Malnutrition is referred to as the "hidden emergency" by the United Nations Children's Fund(UNICEF)</a:t>
          </a:r>
          <a:endParaRPr lang="en-US" dirty="0"/>
        </a:p>
      </dgm:t>
    </dgm:pt>
    <dgm:pt modelId="{BE6078A0-7B3D-450B-825A-DE1CE9D9B3D6}" type="parTrans" cxnId="{B368E96B-6446-4CFE-BBC0-0BE989A4AA40}">
      <dgm:prSet/>
      <dgm:spPr/>
      <dgm:t>
        <a:bodyPr/>
        <a:lstStyle/>
        <a:p>
          <a:endParaRPr lang="en-US"/>
        </a:p>
      </dgm:t>
    </dgm:pt>
    <dgm:pt modelId="{9D323A3E-590F-4503-8B4D-84D29D0C726D}" type="sibTrans" cxnId="{B368E96B-6446-4CFE-BBC0-0BE989A4AA40}">
      <dgm:prSet/>
      <dgm:spPr/>
      <dgm:t>
        <a:bodyPr/>
        <a:lstStyle/>
        <a:p>
          <a:endParaRPr lang="en-US"/>
        </a:p>
      </dgm:t>
    </dgm:pt>
    <dgm:pt modelId="{3180AAD1-3B76-4882-88A3-D80CF913E3BC}">
      <dgm:prSet/>
      <dgm:spPr/>
      <dgm:t>
        <a:bodyPr/>
        <a:lstStyle/>
        <a:p>
          <a:r>
            <a:rPr lang="en-IN" dirty="0"/>
            <a:t>In many developing nations, including India, malnutrition in children under the age of five is the primary underlying cause of child illness and child mortality. In addition to reducing mental development and nutritional status, which is the best global predictor of children's health.</a:t>
          </a:r>
          <a:endParaRPr lang="en-US" dirty="0"/>
        </a:p>
      </dgm:t>
    </dgm:pt>
    <dgm:pt modelId="{1C421596-E2A2-4792-9E0E-0114D17C2CBC}" type="parTrans" cxnId="{DD55BC1C-FCFE-4BF2-8940-7EFC1B00A2F5}">
      <dgm:prSet/>
      <dgm:spPr/>
      <dgm:t>
        <a:bodyPr/>
        <a:lstStyle/>
        <a:p>
          <a:endParaRPr lang="en-US"/>
        </a:p>
      </dgm:t>
    </dgm:pt>
    <dgm:pt modelId="{B4A5D209-9BCD-4408-B09F-577936526DF8}" type="sibTrans" cxnId="{DD55BC1C-FCFE-4BF2-8940-7EFC1B00A2F5}">
      <dgm:prSet/>
      <dgm:spPr/>
      <dgm:t>
        <a:bodyPr/>
        <a:lstStyle/>
        <a:p>
          <a:endParaRPr lang="en-US"/>
        </a:p>
      </dgm:t>
    </dgm:pt>
    <dgm:pt modelId="{145B632C-7056-4F8C-932D-04718B0C1C9A}">
      <dgm:prSet/>
      <dgm:spPr/>
      <dgm:t>
        <a:bodyPr/>
        <a:lstStyle/>
        <a:p>
          <a:r>
            <a:rPr lang="en-IN" dirty="0"/>
            <a:t>According to a UNICEF report from 2006, the primary causes of childhood malnutrition are a lack of protein in the diet, recurrent illnesses, poor breastfeeding habits, delayed introduction of supplementary foods, health status, food taboos, growth, and individual dietary preferences.</a:t>
          </a:r>
          <a:endParaRPr lang="en-US" dirty="0"/>
        </a:p>
      </dgm:t>
    </dgm:pt>
    <dgm:pt modelId="{DC31C11A-583C-4067-995A-04B3A005A342}" type="parTrans" cxnId="{9D2351AC-2C28-4C75-BA8D-91CF6714BBCC}">
      <dgm:prSet/>
      <dgm:spPr/>
      <dgm:t>
        <a:bodyPr/>
        <a:lstStyle/>
        <a:p>
          <a:endParaRPr lang="en-US"/>
        </a:p>
      </dgm:t>
    </dgm:pt>
    <dgm:pt modelId="{C7806606-9C2C-4E10-A6A6-FA48185E5F8B}" type="sibTrans" cxnId="{9D2351AC-2C28-4C75-BA8D-91CF6714BBCC}">
      <dgm:prSet/>
      <dgm:spPr/>
      <dgm:t>
        <a:bodyPr/>
        <a:lstStyle/>
        <a:p>
          <a:endParaRPr lang="en-US"/>
        </a:p>
      </dgm:t>
    </dgm:pt>
    <dgm:pt modelId="{F5897557-86B2-486B-BCBF-36DD236955E6}">
      <dgm:prSet/>
      <dgm:spPr/>
      <dgm:t>
        <a:bodyPr/>
        <a:lstStyle/>
        <a:p>
          <a:r>
            <a:rPr lang="en-IN" dirty="0"/>
            <a:t>The World Health Assembly has declared its intention to achieve the global nutrition targets of eradicating malnutrition by 2030 and reducing the number of stunted children under the age of five by 40%, low birth weight by 30%, and 5%, respectively, by the end of 2022.</a:t>
          </a:r>
          <a:endParaRPr lang="en-US" dirty="0"/>
        </a:p>
      </dgm:t>
    </dgm:pt>
    <dgm:pt modelId="{040CB100-2658-4C1A-8468-E98379E45CE5}" type="parTrans" cxnId="{4E03C4D3-1602-4D66-B6C3-CE66595A5F3D}">
      <dgm:prSet/>
      <dgm:spPr/>
      <dgm:t>
        <a:bodyPr/>
        <a:lstStyle/>
        <a:p>
          <a:endParaRPr lang="en-US"/>
        </a:p>
      </dgm:t>
    </dgm:pt>
    <dgm:pt modelId="{A5C1DC45-D2BA-4595-9D21-2945A34ACDDD}" type="sibTrans" cxnId="{4E03C4D3-1602-4D66-B6C3-CE66595A5F3D}">
      <dgm:prSet/>
      <dgm:spPr/>
      <dgm:t>
        <a:bodyPr/>
        <a:lstStyle/>
        <a:p>
          <a:endParaRPr lang="en-US"/>
        </a:p>
      </dgm:t>
    </dgm:pt>
    <dgm:pt modelId="{3DCC8DF8-08A5-4E02-A1D4-F6DC682F01C9}" type="pres">
      <dgm:prSet presAssocID="{FC900FE3-8ED3-467F-807F-9CE552C3FEE0}" presName="vert0" presStyleCnt="0">
        <dgm:presLayoutVars>
          <dgm:dir/>
          <dgm:animOne val="branch"/>
          <dgm:animLvl val="lvl"/>
        </dgm:presLayoutVars>
      </dgm:prSet>
      <dgm:spPr/>
      <dgm:t>
        <a:bodyPr/>
        <a:lstStyle/>
        <a:p>
          <a:endParaRPr lang="en-US"/>
        </a:p>
      </dgm:t>
    </dgm:pt>
    <dgm:pt modelId="{029B6C65-8879-4678-9207-0D5899586933}" type="pres">
      <dgm:prSet presAssocID="{731FD13E-5E8A-4D79-9A81-96A3D7C5163D}" presName="thickLine" presStyleLbl="alignNode1" presStyleIdx="0" presStyleCnt="4"/>
      <dgm:spPr/>
    </dgm:pt>
    <dgm:pt modelId="{134E7CF2-7BE0-4E7F-8FBC-1F9404E2543F}" type="pres">
      <dgm:prSet presAssocID="{731FD13E-5E8A-4D79-9A81-96A3D7C5163D}" presName="horz1" presStyleCnt="0"/>
      <dgm:spPr/>
    </dgm:pt>
    <dgm:pt modelId="{BC1D9A69-733B-41C8-AA6B-8395A59443D4}" type="pres">
      <dgm:prSet presAssocID="{731FD13E-5E8A-4D79-9A81-96A3D7C5163D}" presName="tx1" presStyleLbl="revTx" presStyleIdx="0" presStyleCnt="4"/>
      <dgm:spPr/>
      <dgm:t>
        <a:bodyPr/>
        <a:lstStyle/>
        <a:p>
          <a:endParaRPr lang="en-US"/>
        </a:p>
      </dgm:t>
    </dgm:pt>
    <dgm:pt modelId="{F7A281AE-EFDA-4775-AB0F-B07595AD0F7F}" type="pres">
      <dgm:prSet presAssocID="{731FD13E-5E8A-4D79-9A81-96A3D7C5163D}" presName="vert1" presStyleCnt="0"/>
      <dgm:spPr/>
    </dgm:pt>
    <dgm:pt modelId="{0027A6BE-8623-49E7-85B0-6187D8A66B64}" type="pres">
      <dgm:prSet presAssocID="{3180AAD1-3B76-4882-88A3-D80CF913E3BC}" presName="thickLine" presStyleLbl="alignNode1" presStyleIdx="1" presStyleCnt="4"/>
      <dgm:spPr/>
    </dgm:pt>
    <dgm:pt modelId="{95A05923-3B7B-405D-B231-03B817C024F3}" type="pres">
      <dgm:prSet presAssocID="{3180AAD1-3B76-4882-88A3-D80CF913E3BC}" presName="horz1" presStyleCnt="0"/>
      <dgm:spPr/>
    </dgm:pt>
    <dgm:pt modelId="{49BFF2BC-8F73-4BF0-A373-3A6E58B35AAB}" type="pres">
      <dgm:prSet presAssocID="{3180AAD1-3B76-4882-88A3-D80CF913E3BC}" presName="tx1" presStyleLbl="revTx" presStyleIdx="1" presStyleCnt="4"/>
      <dgm:spPr/>
      <dgm:t>
        <a:bodyPr/>
        <a:lstStyle/>
        <a:p>
          <a:endParaRPr lang="en-US"/>
        </a:p>
      </dgm:t>
    </dgm:pt>
    <dgm:pt modelId="{FE829D7F-5192-4B9D-B1BB-7B3D72ECA7FF}" type="pres">
      <dgm:prSet presAssocID="{3180AAD1-3B76-4882-88A3-D80CF913E3BC}" presName="vert1" presStyleCnt="0"/>
      <dgm:spPr/>
    </dgm:pt>
    <dgm:pt modelId="{1258F58C-2894-4AE1-9E1D-6A0F90549A44}" type="pres">
      <dgm:prSet presAssocID="{145B632C-7056-4F8C-932D-04718B0C1C9A}" presName="thickLine" presStyleLbl="alignNode1" presStyleIdx="2" presStyleCnt="4"/>
      <dgm:spPr/>
    </dgm:pt>
    <dgm:pt modelId="{6B4A3781-7DAF-454E-AB70-91C08A55085F}" type="pres">
      <dgm:prSet presAssocID="{145B632C-7056-4F8C-932D-04718B0C1C9A}" presName="horz1" presStyleCnt="0"/>
      <dgm:spPr/>
    </dgm:pt>
    <dgm:pt modelId="{F6D233CC-D55E-4861-BCF2-F8276F782897}" type="pres">
      <dgm:prSet presAssocID="{145B632C-7056-4F8C-932D-04718B0C1C9A}" presName="tx1" presStyleLbl="revTx" presStyleIdx="2" presStyleCnt="4"/>
      <dgm:spPr/>
      <dgm:t>
        <a:bodyPr/>
        <a:lstStyle/>
        <a:p>
          <a:endParaRPr lang="en-US"/>
        </a:p>
      </dgm:t>
    </dgm:pt>
    <dgm:pt modelId="{46DDBE51-1F6B-40EE-AE57-FCA5887641DC}" type="pres">
      <dgm:prSet presAssocID="{145B632C-7056-4F8C-932D-04718B0C1C9A}" presName="vert1" presStyleCnt="0"/>
      <dgm:spPr/>
    </dgm:pt>
    <dgm:pt modelId="{B7ACC873-65D4-42C2-9D48-A0622208592E}" type="pres">
      <dgm:prSet presAssocID="{F5897557-86B2-486B-BCBF-36DD236955E6}" presName="thickLine" presStyleLbl="alignNode1" presStyleIdx="3" presStyleCnt="4"/>
      <dgm:spPr/>
    </dgm:pt>
    <dgm:pt modelId="{66184324-5D78-4112-BFDB-F298F7036E16}" type="pres">
      <dgm:prSet presAssocID="{F5897557-86B2-486B-BCBF-36DD236955E6}" presName="horz1" presStyleCnt="0"/>
      <dgm:spPr/>
    </dgm:pt>
    <dgm:pt modelId="{784A34CE-E7B3-443F-8163-58D8E13B0F58}" type="pres">
      <dgm:prSet presAssocID="{F5897557-86B2-486B-BCBF-36DD236955E6}" presName="tx1" presStyleLbl="revTx" presStyleIdx="3" presStyleCnt="4"/>
      <dgm:spPr/>
      <dgm:t>
        <a:bodyPr/>
        <a:lstStyle/>
        <a:p>
          <a:endParaRPr lang="en-US"/>
        </a:p>
      </dgm:t>
    </dgm:pt>
    <dgm:pt modelId="{7701900E-EA94-48DA-899D-C3D4D377AF5C}" type="pres">
      <dgm:prSet presAssocID="{F5897557-86B2-486B-BCBF-36DD236955E6}" presName="vert1" presStyleCnt="0"/>
      <dgm:spPr/>
    </dgm:pt>
  </dgm:ptLst>
  <dgm:cxnLst>
    <dgm:cxn modelId="{8D7BA5ED-02D5-45FB-B698-600FFF461ECF}" type="presOf" srcId="{145B632C-7056-4F8C-932D-04718B0C1C9A}" destId="{F6D233CC-D55E-4861-BCF2-F8276F782897}" srcOrd="0" destOrd="0" presId="urn:microsoft.com/office/officeart/2008/layout/LinedList"/>
    <dgm:cxn modelId="{9D9C8AD2-2627-4E6A-8767-CFDF9B703FD7}" type="presOf" srcId="{731FD13E-5E8A-4D79-9A81-96A3D7C5163D}" destId="{BC1D9A69-733B-41C8-AA6B-8395A59443D4}" srcOrd="0" destOrd="0" presId="urn:microsoft.com/office/officeart/2008/layout/LinedList"/>
    <dgm:cxn modelId="{DD55BC1C-FCFE-4BF2-8940-7EFC1B00A2F5}" srcId="{FC900FE3-8ED3-467F-807F-9CE552C3FEE0}" destId="{3180AAD1-3B76-4882-88A3-D80CF913E3BC}" srcOrd="1" destOrd="0" parTransId="{1C421596-E2A2-4792-9E0E-0114D17C2CBC}" sibTransId="{B4A5D209-9BCD-4408-B09F-577936526DF8}"/>
    <dgm:cxn modelId="{9D2351AC-2C28-4C75-BA8D-91CF6714BBCC}" srcId="{FC900FE3-8ED3-467F-807F-9CE552C3FEE0}" destId="{145B632C-7056-4F8C-932D-04718B0C1C9A}" srcOrd="2" destOrd="0" parTransId="{DC31C11A-583C-4067-995A-04B3A005A342}" sibTransId="{C7806606-9C2C-4E10-A6A6-FA48185E5F8B}"/>
    <dgm:cxn modelId="{1D5F14CA-2C0C-4C5B-9B10-251E2E0A7FC2}" type="presOf" srcId="{FC900FE3-8ED3-467F-807F-9CE552C3FEE0}" destId="{3DCC8DF8-08A5-4E02-A1D4-F6DC682F01C9}" srcOrd="0" destOrd="0" presId="urn:microsoft.com/office/officeart/2008/layout/LinedList"/>
    <dgm:cxn modelId="{91F02FA5-3580-4A11-A6E7-4B52EF232015}" type="presOf" srcId="{3180AAD1-3B76-4882-88A3-D80CF913E3BC}" destId="{49BFF2BC-8F73-4BF0-A373-3A6E58B35AAB}" srcOrd="0" destOrd="0" presId="urn:microsoft.com/office/officeart/2008/layout/LinedList"/>
    <dgm:cxn modelId="{B368E96B-6446-4CFE-BBC0-0BE989A4AA40}" srcId="{FC900FE3-8ED3-467F-807F-9CE552C3FEE0}" destId="{731FD13E-5E8A-4D79-9A81-96A3D7C5163D}" srcOrd="0" destOrd="0" parTransId="{BE6078A0-7B3D-450B-825A-DE1CE9D9B3D6}" sibTransId="{9D323A3E-590F-4503-8B4D-84D29D0C726D}"/>
    <dgm:cxn modelId="{4FF87FEF-5BB6-4AB8-81F3-20D4F970FCB5}" type="presOf" srcId="{F5897557-86B2-486B-BCBF-36DD236955E6}" destId="{784A34CE-E7B3-443F-8163-58D8E13B0F58}" srcOrd="0" destOrd="0" presId="urn:microsoft.com/office/officeart/2008/layout/LinedList"/>
    <dgm:cxn modelId="{4E03C4D3-1602-4D66-B6C3-CE66595A5F3D}" srcId="{FC900FE3-8ED3-467F-807F-9CE552C3FEE0}" destId="{F5897557-86B2-486B-BCBF-36DD236955E6}" srcOrd="3" destOrd="0" parTransId="{040CB100-2658-4C1A-8468-E98379E45CE5}" sibTransId="{A5C1DC45-D2BA-4595-9D21-2945A34ACDDD}"/>
    <dgm:cxn modelId="{E7F2B18D-0A25-485F-A69B-0892C66C960A}" type="presParOf" srcId="{3DCC8DF8-08A5-4E02-A1D4-F6DC682F01C9}" destId="{029B6C65-8879-4678-9207-0D5899586933}" srcOrd="0" destOrd="0" presId="urn:microsoft.com/office/officeart/2008/layout/LinedList"/>
    <dgm:cxn modelId="{BAE91BCB-667E-41FC-86CB-F5F2E8EEBD22}" type="presParOf" srcId="{3DCC8DF8-08A5-4E02-A1D4-F6DC682F01C9}" destId="{134E7CF2-7BE0-4E7F-8FBC-1F9404E2543F}" srcOrd="1" destOrd="0" presId="urn:microsoft.com/office/officeart/2008/layout/LinedList"/>
    <dgm:cxn modelId="{BDF55111-7548-44D5-A5A6-BCE2C1F234F3}" type="presParOf" srcId="{134E7CF2-7BE0-4E7F-8FBC-1F9404E2543F}" destId="{BC1D9A69-733B-41C8-AA6B-8395A59443D4}" srcOrd="0" destOrd="0" presId="urn:microsoft.com/office/officeart/2008/layout/LinedList"/>
    <dgm:cxn modelId="{6B92D89B-61C7-4554-918B-05F00C0E5EF0}" type="presParOf" srcId="{134E7CF2-7BE0-4E7F-8FBC-1F9404E2543F}" destId="{F7A281AE-EFDA-4775-AB0F-B07595AD0F7F}" srcOrd="1" destOrd="0" presId="urn:microsoft.com/office/officeart/2008/layout/LinedList"/>
    <dgm:cxn modelId="{0D585EBC-CC41-4ED9-B323-6B4A2C7861AD}" type="presParOf" srcId="{3DCC8DF8-08A5-4E02-A1D4-F6DC682F01C9}" destId="{0027A6BE-8623-49E7-85B0-6187D8A66B64}" srcOrd="2" destOrd="0" presId="urn:microsoft.com/office/officeart/2008/layout/LinedList"/>
    <dgm:cxn modelId="{92AA2D45-899E-4696-8F6D-996025DBC8FB}" type="presParOf" srcId="{3DCC8DF8-08A5-4E02-A1D4-F6DC682F01C9}" destId="{95A05923-3B7B-405D-B231-03B817C024F3}" srcOrd="3" destOrd="0" presId="urn:microsoft.com/office/officeart/2008/layout/LinedList"/>
    <dgm:cxn modelId="{965CC54A-0F61-4BAC-B139-6EFA21C15772}" type="presParOf" srcId="{95A05923-3B7B-405D-B231-03B817C024F3}" destId="{49BFF2BC-8F73-4BF0-A373-3A6E58B35AAB}" srcOrd="0" destOrd="0" presId="urn:microsoft.com/office/officeart/2008/layout/LinedList"/>
    <dgm:cxn modelId="{039455AD-84E7-4FD7-95F7-886F97E5DE8E}" type="presParOf" srcId="{95A05923-3B7B-405D-B231-03B817C024F3}" destId="{FE829D7F-5192-4B9D-B1BB-7B3D72ECA7FF}" srcOrd="1" destOrd="0" presId="urn:microsoft.com/office/officeart/2008/layout/LinedList"/>
    <dgm:cxn modelId="{C4FDCF6C-7A3A-4A39-8D0E-E68D659CA57C}" type="presParOf" srcId="{3DCC8DF8-08A5-4E02-A1D4-F6DC682F01C9}" destId="{1258F58C-2894-4AE1-9E1D-6A0F90549A44}" srcOrd="4" destOrd="0" presId="urn:microsoft.com/office/officeart/2008/layout/LinedList"/>
    <dgm:cxn modelId="{FACC314B-4D62-4CAC-8D3E-E3E038A172BC}" type="presParOf" srcId="{3DCC8DF8-08A5-4E02-A1D4-F6DC682F01C9}" destId="{6B4A3781-7DAF-454E-AB70-91C08A55085F}" srcOrd="5" destOrd="0" presId="urn:microsoft.com/office/officeart/2008/layout/LinedList"/>
    <dgm:cxn modelId="{AFF667F7-DEB4-44C0-A767-7A98F8CD4468}" type="presParOf" srcId="{6B4A3781-7DAF-454E-AB70-91C08A55085F}" destId="{F6D233CC-D55E-4861-BCF2-F8276F782897}" srcOrd="0" destOrd="0" presId="urn:microsoft.com/office/officeart/2008/layout/LinedList"/>
    <dgm:cxn modelId="{6A7032C2-7859-431B-A932-1571FBBF0683}" type="presParOf" srcId="{6B4A3781-7DAF-454E-AB70-91C08A55085F}" destId="{46DDBE51-1F6B-40EE-AE57-FCA5887641DC}" srcOrd="1" destOrd="0" presId="urn:microsoft.com/office/officeart/2008/layout/LinedList"/>
    <dgm:cxn modelId="{25B126C6-0D06-417E-889D-C72135AE3457}" type="presParOf" srcId="{3DCC8DF8-08A5-4E02-A1D4-F6DC682F01C9}" destId="{B7ACC873-65D4-42C2-9D48-A0622208592E}" srcOrd="6" destOrd="0" presId="urn:microsoft.com/office/officeart/2008/layout/LinedList"/>
    <dgm:cxn modelId="{F36CC08C-3246-482D-8603-4BC4315CCBA0}" type="presParOf" srcId="{3DCC8DF8-08A5-4E02-A1D4-F6DC682F01C9}" destId="{66184324-5D78-4112-BFDB-F298F7036E16}" srcOrd="7" destOrd="0" presId="urn:microsoft.com/office/officeart/2008/layout/LinedList"/>
    <dgm:cxn modelId="{4C2BEDB3-FBF7-4854-807C-747944B349C4}" type="presParOf" srcId="{66184324-5D78-4112-BFDB-F298F7036E16}" destId="{784A34CE-E7B3-443F-8163-58D8E13B0F58}" srcOrd="0" destOrd="0" presId="urn:microsoft.com/office/officeart/2008/layout/LinedList"/>
    <dgm:cxn modelId="{BE2AD99B-B602-43F3-9651-E4AEE9C312B8}" type="presParOf" srcId="{66184324-5D78-4112-BFDB-F298F7036E16}" destId="{7701900E-EA94-48DA-899D-C3D4D377AF5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6719FB-49AF-4435-9A58-ED6F6E3AC90C}"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D68385FF-728C-44AC-AF31-8EC35A60C598}">
      <dgm:prSet/>
      <dgm:spPr/>
      <dgm:t>
        <a:bodyPr/>
        <a:lstStyle/>
        <a:p>
          <a:r>
            <a:rPr lang="en-IN" dirty="0"/>
            <a:t>In 2018, the world's largest nutrition program, POSHAN Abhiyaan, was launched with the goal of enhancing nutrition among children and mothers. Mission POSHAN 2.0 was launched by Finance Minister Nirmala Sitharaman in </a:t>
          </a:r>
          <a:r>
            <a:rPr lang="en-IN" b="1" dirty="0"/>
            <a:t>February 2021</a:t>
          </a:r>
          <a:r>
            <a:rPr lang="en-IN" dirty="0"/>
            <a:t> to prevent any further backsliding of nutrition indicators.</a:t>
          </a:r>
          <a:endParaRPr lang="en-US" dirty="0"/>
        </a:p>
      </dgm:t>
    </dgm:pt>
    <dgm:pt modelId="{04EB8FA2-D506-4E83-8BA1-564028486187}" type="parTrans" cxnId="{C0EC4794-0997-40AE-B630-B83F3AC22D06}">
      <dgm:prSet/>
      <dgm:spPr/>
      <dgm:t>
        <a:bodyPr/>
        <a:lstStyle/>
        <a:p>
          <a:endParaRPr lang="en-US"/>
        </a:p>
      </dgm:t>
    </dgm:pt>
    <dgm:pt modelId="{CD0EEB71-1C89-4308-9721-63E2099517BC}" type="sibTrans" cxnId="{C0EC4794-0997-40AE-B630-B83F3AC22D06}">
      <dgm:prSet/>
      <dgm:spPr/>
      <dgm:t>
        <a:bodyPr/>
        <a:lstStyle/>
        <a:p>
          <a:endParaRPr lang="en-US"/>
        </a:p>
      </dgm:t>
    </dgm:pt>
    <dgm:pt modelId="{9CC78317-1F9E-40E2-857F-A64F53D13D78}">
      <dgm:prSet/>
      <dgm:spPr/>
      <dgm:t>
        <a:bodyPr/>
        <a:lstStyle/>
        <a:p>
          <a:r>
            <a:rPr lang="en-IN" dirty="0"/>
            <a:t>Malnourishment in children (stunting, wasting and underweight) under 5 years has reduced as per NHFS-5 (2019-21) from 38.4% to 35.5%, 21.0% to 19.3% and 35.8% to 32.1% respectively as compared to NHFS-4 (2015-16)</a:t>
          </a:r>
          <a:endParaRPr lang="en-US" dirty="0"/>
        </a:p>
      </dgm:t>
    </dgm:pt>
    <dgm:pt modelId="{64C707F5-DD0B-4A6F-A561-9722FFACC278}" type="parTrans" cxnId="{0BECD2F4-1119-402C-B62A-9A5796BDC1A1}">
      <dgm:prSet/>
      <dgm:spPr/>
      <dgm:t>
        <a:bodyPr/>
        <a:lstStyle/>
        <a:p>
          <a:endParaRPr lang="en-US"/>
        </a:p>
      </dgm:t>
    </dgm:pt>
    <dgm:pt modelId="{E869CF85-8147-48B7-8B58-356EDB9D4FD3}" type="sibTrans" cxnId="{0BECD2F4-1119-402C-B62A-9A5796BDC1A1}">
      <dgm:prSet/>
      <dgm:spPr/>
      <dgm:t>
        <a:bodyPr/>
        <a:lstStyle/>
        <a:p>
          <a:endParaRPr lang="en-US"/>
        </a:p>
      </dgm:t>
    </dgm:pt>
    <dgm:pt modelId="{2C61526E-8867-4B1C-931E-B810D352EB78}">
      <dgm:prSet/>
      <dgm:spPr/>
      <dgm:t>
        <a:bodyPr/>
        <a:lstStyle/>
        <a:p>
          <a:r>
            <a:rPr lang="en-IN" dirty="0"/>
            <a:t>In EAG states, nearly four out of ten U5 children suffered from being underweight and stunted, and one out of five suffered from wasting. The prevalence of undernutrition was relatively higher in the EAG states than in the non-EAG states.</a:t>
          </a:r>
          <a:endParaRPr lang="en-US" dirty="0"/>
        </a:p>
      </dgm:t>
    </dgm:pt>
    <dgm:pt modelId="{53889D99-9F4A-4D0D-94D0-07903A8029E4}" type="parTrans" cxnId="{EA09F751-91DA-4E80-AC67-3FCFCFD7FA12}">
      <dgm:prSet/>
      <dgm:spPr/>
      <dgm:t>
        <a:bodyPr/>
        <a:lstStyle/>
        <a:p>
          <a:endParaRPr lang="en-US"/>
        </a:p>
      </dgm:t>
    </dgm:pt>
    <dgm:pt modelId="{8355C8A6-B0DF-4435-A6F0-1C9214C7D4B9}" type="sibTrans" cxnId="{EA09F751-91DA-4E80-AC67-3FCFCFD7FA12}">
      <dgm:prSet/>
      <dgm:spPr/>
      <dgm:t>
        <a:bodyPr/>
        <a:lstStyle/>
        <a:p>
          <a:endParaRPr lang="en-US"/>
        </a:p>
      </dgm:t>
    </dgm:pt>
    <dgm:pt modelId="{6F6ACCE8-782B-4624-A1BB-BC93C8710E64}">
      <dgm:prSet/>
      <dgm:spPr/>
      <dgm:t>
        <a:bodyPr/>
        <a:lstStyle/>
        <a:p>
          <a:r>
            <a:rPr lang="en-IN" dirty="0"/>
            <a:t>The NFHS-5 report shows that the prevalence of stunting and underweight in most of the EAG states has still more than 30%.</a:t>
          </a:r>
          <a:endParaRPr lang="en-US" dirty="0"/>
        </a:p>
      </dgm:t>
    </dgm:pt>
    <dgm:pt modelId="{4BC298B0-D000-402A-920E-13D2B7C92FB7}" type="parTrans" cxnId="{9BE932D2-035F-4DEB-8C75-11E6DB5EFFFA}">
      <dgm:prSet/>
      <dgm:spPr/>
      <dgm:t>
        <a:bodyPr/>
        <a:lstStyle/>
        <a:p>
          <a:endParaRPr lang="en-US"/>
        </a:p>
      </dgm:t>
    </dgm:pt>
    <dgm:pt modelId="{F3D7B68F-E09D-4C65-9712-6E36D55A3B92}" type="sibTrans" cxnId="{9BE932D2-035F-4DEB-8C75-11E6DB5EFFFA}">
      <dgm:prSet/>
      <dgm:spPr/>
      <dgm:t>
        <a:bodyPr/>
        <a:lstStyle/>
        <a:p>
          <a:endParaRPr lang="en-US"/>
        </a:p>
      </dgm:t>
    </dgm:pt>
    <dgm:pt modelId="{7DB2F487-A01C-4AD1-A1F9-7E53CBC151CC}" type="pres">
      <dgm:prSet presAssocID="{586719FB-49AF-4435-9A58-ED6F6E3AC90C}" presName="vert0" presStyleCnt="0">
        <dgm:presLayoutVars>
          <dgm:dir/>
          <dgm:animOne val="branch"/>
          <dgm:animLvl val="lvl"/>
        </dgm:presLayoutVars>
      </dgm:prSet>
      <dgm:spPr/>
      <dgm:t>
        <a:bodyPr/>
        <a:lstStyle/>
        <a:p>
          <a:endParaRPr lang="en-US"/>
        </a:p>
      </dgm:t>
    </dgm:pt>
    <dgm:pt modelId="{355D5F71-BC28-445A-BF97-58EF18F557E9}" type="pres">
      <dgm:prSet presAssocID="{D68385FF-728C-44AC-AF31-8EC35A60C598}" presName="thickLine" presStyleLbl="alignNode1" presStyleIdx="0" presStyleCnt="4"/>
      <dgm:spPr/>
    </dgm:pt>
    <dgm:pt modelId="{23C83E38-D58B-4DBD-981E-23D9FF761EC4}" type="pres">
      <dgm:prSet presAssocID="{D68385FF-728C-44AC-AF31-8EC35A60C598}" presName="horz1" presStyleCnt="0"/>
      <dgm:spPr/>
    </dgm:pt>
    <dgm:pt modelId="{514B5BC7-653E-4E1A-A95E-5A0C9B63C2F7}" type="pres">
      <dgm:prSet presAssocID="{D68385FF-728C-44AC-AF31-8EC35A60C598}" presName="tx1" presStyleLbl="revTx" presStyleIdx="0" presStyleCnt="4"/>
      <dgm:spPr/>
      <dgm:t>
        <a:bodyPr/>
        <a:lstStyle/>
        <a:p>
          <a:endParaRPr lang="en-US"/>
        </a:p>
      </dgm:t>
    </dgm:pt>
    <dgm:pt modelId="{A327502A-EAC6-49D4-8397-98E918AC7830}" type="pres">
      <dgm:prSet presAssocID="{D68385FF-728C-44AC-AF31-8EC35A60C598}" presName="vert1" presStyleCnt="0"/>
      <dgm:spPr/>
    </dgm:pt>
    <dgm:pt modelId="{F2A03057-AA6E-425C-BB1B-5B8CD2F20CD6}" type="pres">
      <dgm:prSet presAssocID="{9CC78317-1F9E-40E2-857F-A64F53D13D78}" presName="thickLine" presStyleLbl="alignNode1" presStyleIdx="1" presStyleCnt="4"/>
      <dgm:spPr/>
    </dgm:pt>
    <dgm:pt modelId="{7CCFBD97-E5D8-447D-8E1E-8D41E4A8645B}" type="pres">
      <dgm:prSet presAssocID="{9CC78317-1F9E-40E2-857F-A64F53D13D78}" presName="horz1" presStyleCnt="0"/>
      <dgm:spPr/>
    </dgm:pt>
    <dgm:pt modelId="{09A0D14A-75C4-42D8-948A-5F10FBE4138D}" type="pres">
      <dgm:prSet presAssocID="{9CC78317-1F9E-40E2-857F-A64F53D13D78}" presName="tx1" presStyleLbl="revTx" presStyleIdx="1" presStyleCnt="4"/>
      <dgm:spPr/>
      <dgm:t>
        <a:bodyPr/>
        <a:lstStyle/>
        <a:p>
          <a:endParaRPr lang="en-US"/>
        </a:p>
      </dgm:t>
    </dgm:pt>
    <dgm:pt modelId="{08854324-841E-47F1-B6A4-B28BBDC531F0}" type="pres">
      <dgm:prSet presAssocID="{9CC78317-1F9E-40E2-857F-A64F53D13D78}" presName="vert1" presStyleCnt="0"/>
      <dgm:spPr/>
    </dgm:pt>
    <dgm:pt modelId="{0AFD9B47-092C-45F3-837D-796AEF7023BD}" type="pres">
      <dgm:prSet presAssocID="{2C61526E-8867-4B1C-931E-B810D352EB78}" presName="thickLine" presStyleLbl="alignNode1" presStyleIdx="2" presStyleCnt="4"/>
      <dgm:spPr/>
    </dgm:pt>
    <dgm:pt modelId="{081EC599-6788-41C6-B0CA-94966BA63161}" type="pres">
      <dgm:prSet presAssocID="{2C61526E-8867-4B1C-931E-B810D352EB78}" presName="horz1" presStyleCnt="0"/>
      <dgm:spPr/>
    </dgm:pt>
    <dgm:pt modelId="{2E1CE86E-6283-4BBC-A5C8-4D41C82B9020}" type="pres">
      <dgm:prSet presAssocID="{2C61526E-8867-4B1C-931E-B810D352EB78}" presName="tx1" presStyleLbl="revTx" presStyleIdx="2" presStyleCnt="4"/>
      <dgm:spPr/>
      <dgm:t>
        <a:bodyPr/>
        <a:lstStyle/>
        <a:p>
          <a:endParaRPr lang="en-US"/>
        </a:p>
      </dgm:t>
    </dgm:pt>
    <dgm:pt modelId="{5BABC836-F4E6-42DF-AEAB-D9203BA529BC}" type="pres">
      <dgm:prSet presAssocID="{2C61526E-8867-4B1C-931E-B810D352EB78}" presName="vert1" presStyleCnt="0"/>
      <dgm:spPr/>
    </dgm:pt>
    <dgm:pt modelId="{EA400C68-D948-4277-920F-41C499952041}" type="pres">
      <dgm:prSet presAssocID="{6F6ACCE8-782B-4624-A1BB-BC93C8710E64}" presName="thickLine" presStyleLbl="alignNode1" presStyleIdx="3" presStyleCnt="4"/>
      <dgm:spPr/>
    </dgm:pt>
    <dgm:pt modelId="{456BCE10-83A8-409D-B4A7-42BE6F06257B}" type="pres">
      <dgm:prSet presAssocID="{6F6ACCE8-782B-4624-A1BB-BC93C8710E64}" presName="horz1" presStyleCnt="0"/>
      <dgm:spPr/>
    </dgm:pt>
    <dgm:pt modelId="{22D44885-E737-4965-997F-BD265313EF6D}" type="pres">
      <dgm:prSet presAssocID="{6F6ACCE8-782B-4624-A1BB-BC93C8710E64}" presName="tx1" presStyleLbl="revTx" presStyleIdx="3" presStyleCnt="4"/>
      <dgm:spPr/>
      <dgm:t>
        <a:bodyPr/>
        <a:lstStyle/>
        <a:p>
          <a:endParaRPr lang="en-US"/>
        </a:p>
      </dgm:t>
    </dgm:pt>
    <dgm:pt modelId="{6106C0EC-4958-42E3-AA02-9AF966148FE6}" type="pres">
      <dgm:prSet presAssocID="{6F6ACCE8-782B-4624-A1BB-BC93C8710E64}" presName="vert1" presStyleCnt="0"/>
      <dgm:spPr/>
    </dgm:pt>
  </dgm:ptLst>
  <dgm:cxnLst>
    <dgm:cxn modelId="{C5DF0AEC-BD6F-44F4-BBDD-CE8126643F21}" type="presOf" srcId="{586719FB-49AF-4435-9A58-ED6F6E3AC90C}" destId="{7DB2F487-A01C-4AD1-A1F9-7E53CBC151CC}" srcOrd="0" destOrd="0" presId="urn:microsoft.com/office/officeart/2008/layout/LinedList"/>
    <dgm:cxn modelId="{CA322175-7B3A-4C36-8553-B5CAD3E26E68}" type="presOf" srcId="{9CC78317-1F9E-40E2-857F-A64F53D13D78}" destId="{09A0D14A-75C4-42D8-948A-5F10FBE4138D}" srcOrd="0" destOrd="0" presId="urn:microsoft.com/office/officeart/2008/layout/LinedList"/>
    <dgm:cxn modelId="{C0EC4794-0997-40AE-B630-B83F3AC22D06}" srcId="{586719FB-49AF-4435-9A58-ED6F6E3AC90C}" destId="{D68385FF-728C-44AC-AF31-8EC35A60C598}" srcOrd="0" destOrd="0" parTransId="{04EB8FA2-D506-4E83-8BA1-564028486187}" sibTransId="{CD0EEB71-1C89-4308-9721-63E2099517BC}"/>
    <dgm:cxn modelId="{9BE932D2-035F-4DEB-8C75-11E6DB5EFFFA}" srcId="{586719FB-49AF-4435-9A58-ED6F6E3AC90C}" destId="{6F6ACCE8-782B-4624-A1BB-BC93C8710E64}" srcOrd="3" destOrd="0" parTransId="{4BC298B0-D000-402A-920E-13D2B7C92FB7}" sibTransId="{F3D7B68F-E09D-4C65-9712-6E36D55A3B92}"/>
    <dgm:cxn modelId="{8F84E99A-0404-4D4E-BA56-B7EFE3EA81C5}" type="presOf" srcId="{2C61526E-8867-4B1C-931E-B810D352EB78}" destId="{2E1CE86E-6283-4BBC-A5C8-4D41C82B9020}" srcOrd="0" destOrd="0" presId="urn:microsoft.com/office/officeart/2008/layout/LinedList"/>
    <dgm:cxn modelId="{7D87E44A-949A-4FE4-A3B6-00BE1EBAE374}" type="presOf" srcId="{D68385FF-728C-44AC-AF31-8EC35A60C598}" destId="{514B5BC7-653E-4E1A-A95E-5A0C9B63C2F7}" srcOrd="0" destOrd="0" presId="urn:microsoft.com/office/officeart/2008/layout/LinedList"/>
    <dgm:cxn modelId="{EA09F751-91DA-4E80-AC67-3FCFCFD7FA12}" srcId="{586719FB-49AF-4435-9A58-ED6F6E3AC90C}" destId="{2C61526E-8867-4B1C-931E-B810D352EB78}" srcOrd="2" destOrd="0" parTransId="{53889D99-9F4A-4D0D-94D0-07903A8029E4}" sibTransId="{8355C8A6-B0DF-4435-A6F0-1C9214C7D4B9}"/>
    <dgm:cxn modelId="{0BECD2F4-1119-402C-B62A-9A5796BDC1A1}" srcId="{586719FB-49AF-4435-9A58-ED6F6E3AC90C}" destId="{9CC78317-1F9E-40E2-857F-A64F53D13D78}" srcOrd="1" destOrd="0" parTransId="{64C707F5-DD0B-4A6F-A561-9722FFACC278}" sibTransId="{E869CF85-8147-48B7-8B58-356EDB9D4FD3}"/>
    <dgm:cxn modelId="{23390388-9B9D-4332-8CAC-1FC62F7611F9}" type="presOf" srcId="{6F6ACCE8-782B-4624-A1BB-BC93C8710E64}" destId="{22D44885-E737-4965-997F-BD265313EF6D}" srcOrd="0" destOrd="0" presId="urn:microsoft.com/office/officeart/2008/layout/LinedList"/>
    <dgm:cxn modelId="{898EFA3D-6CE2-462D-A295-09E6D4EFE331}" type="presParOf" srcId="{7DB2F487-A01C-4AD1-A1F9-7E53CBC151CC}" destId="{355D5F71-BC28-445A-BF97-58EF18F557E9}" srcOrd="0" destOrd="0" presId="urn:microsoft.com/office/officeart/2008/layout/LinedList"/>
    <dgm:cxn modelId="{405FAE80-D87C-419E-B3A0-0D5C94B8E22E}" type="presParOf" srcId="{7DB2F487-A01C-4AD1-A1F9-7E53CBC151CC}" destId="{23C83E38-D58B-4DBD-981E-23D9FF761EC4}" srcOrd="1" destOrd="0" presId="urn:microsoft.com/office/officeart/2008/layout/LinedList"/>
    <dgm:cxn modelId="{E2F8F14F-27EC-42E4-B16B-A7959944B7A9}" type="presParOf" srcId="{23C83E38-D58B-4DBD-981E-23D9FF761EC4}" destId="{514B5BC7-653E-4E1A-A95E-5A0C9B63C2F7}" srcOrd="0" destOrd="0" presId="urn:microsoft.com/office/officeart/2008/layout/LinedList"/>
    <dgm:cxn modelId="{37264E4A-9C2E-4A96-B474-6F689FB2A8AB}" type="presParOf" srcId="{23C83E38-D58B-4DBD-981E-23D9FF761EC4}" destId="{A327502A-EAC6-49D4-8397-98E918AC7830}" srcOrd="1" destOrd="0" presId="urn:microsoft.com/office/officeart/2008/layout/LinedList"/>
    <dgm:cxn modelId="{4192B61E-824B-43A5-8068-3D83BCAA7445}" type="presParOf" srcId="{7DB2F487-A01C-4AD1-A1F9-7E53CBC151CC}" destId="{F2A03057-AA6E-425C-BB1B-5B8CD2F20CD6}" srcOrd="2" destOrd="0" presId="urn:microsoft.com/office/officeart/2008/layout/LinedList"/>
    <dgm:cxn modelId="{92557056-E5B6-4F49-B1F4-D3F61DE8DB3C}" type="presParOf" srcId="{7DB2F487-A01C-4AD1-A1F9-7E53CBC151CC}" destId="{7CCFBD97-E5D8-447D-8E1E-8D41E4A8645B}" srcOrd="3" destOrd="0" presId="urn:microsoft.com/office/officeart/2008/layout/LinedList"/>
    <dgm:cxn modelId="{1A8AA405-5883-4EDA-B5E8-BF738138BF3A}" type="presParOf" srcId="{7CCFBD97-E5D8-447D-8E1E-8D41E4A8645B}" destId="{09A0D14A-75C4-42D8-948A-5F10FBE4138D}" srcOrd="0" destOrd="0" presId="urn:microsoft.com/office/officeart/2008/layout/LinedList"/>
    <dgm:cxn modelId="{2A43D3B3-FB01-41E7-8919-015A991109DF}" type="presParOf" srcId="{7CCFBD97-E5D8-447D-8E1E-8D41E4A8645B}" destId="{08854324-841E-47F1-B6A4-B28BBDC531F0}" srcOrd="1" destOrd="0" presId="urn:microsoft.com/office/officeart/2008/layout/LinedList"/>
    <dgm:cxn modelId="{E2EB7764-B29D-43E1-A8B3-1FD3644E07F9}" type="presParOf" srcId="{7DB2F487-A01C-4AD1-A1F9-7E53CBC151CC}" destId="{0AFD9B47-092C-45F3-837D-796AEF7023BD}" srcOrd="4" destOrd="0" presId="urn:microsoft.com/office/officeart/2008/layout/LinedList"/>
    <dgm:cxn modelId="{B77A4A96-EBD9-4BC4-9B3D-D52E0CE0F791}" type="presParOf" srcId="{7DB2F487-A01C-4AD1-A1F9-7E53CBC151CC}" destId="{081EC599-6788-41C6-B0CA-94966BA63161}" srcOrd="5" destOrd="0" presId="urn:microsoft.com/office/officeart/2008/layout/LinedList"/>
    <dgm:cxn modelId="{AB2BB6C4-C1E1-4102-8471-4A82684EA8CC}" type="presParOf" srcId="{081EC599-6788-41C6-B0CA-94966BA63161}" destId="{2E1CE86E-6283-4BBC-A5C8-4D41C82B9020}" srcOrd="0" destOrd="0" presId="urn:microsoft.com/office/officeart/2008/layout/LinedList"/>
    <dgm:cxn modelId="{E1B4B7B0-CE0A-43DC-88D8-C279DE5B4A89}" type="presParOf" srcId="{081EC599-6788-41C6-B0CA-94966BA63161}" destId="{5BABC836-F4E6-42DF-AEAB-D9203BA529BC}" srcOrd="1" destOrd="0" presId="urn:microsoft.com/office/officeart/2008/layout/LinedList"/>
    <dgm:cxn modelId="{3D411887-7D04-46EA-8A26-289BFE9458AE}" type="presParOf" srcId="{7DB2F487-A01C-4AD1-A1F9-7E53CBC151CC}" destId="{EA400C68-D948-4277-920F-41C499952041}" srcOrd="6" destOrd="0" presId="urn:microsoft.com/office/officeart/2008/layout/LinedList"/>
    <dgm:cxn modelId="{EC2C8E3E-7382-4726-8473-FCAC776CCB8C}" type="presParOf" srcId="{7DB2F487-A01C-4AD1-A1F9-7E53CBC151CC}" destId="{456BCE10-83A8-409D-B4A7-42BE6F06257B}" srcOrd="7" destOrd="0" presId="urn:microsoft.com/office/officeart/2008/layout/LinedList"/>
    <dgm:cxn modelId="{7DBCE228-452F-4157-B3DE-3FF919347A31}" type="presParOf" srcId="{456BCE10-83A8-409D-B4A7-42BE6F06257B}" destId="{22D44885-E737-4965-997F-BD265313EF6D}" srcOrd="0" destOrd="0" presId="urn:microsoft.com/office/officeart/2008/layout/LinedList"/>
    <dgm:cxn modelId="{B49D3637-1365-4EAF-BB91-A9D51F2599FF}" type="presParOf" srcId="{456BCE10-83A8-409D-B4A7-42BE6F06257B}" destId="{6106C0EC-4958-42E3-AA02-9AF966148FE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498B49-0EE3-4393-A384-5B64D6C3124D}" type="doc">
      <dgm:prSet loTypeId="urn:microsoft.com/office/officeart/2009/3/layout/HorizontalOrganizationChart" loCatId="hierarchy" qsTypeId="urn:microsoft.com/office/officeart/2005/8/quickstyle/simple1" qsCatId="simple" csTypeId="urn:microsoft.com/office/officeart/2005/8/colors/colorful5" csCatId="colorful" phldr="1"/>
      <dgm:spPr/>
      <dgm:t>
        <a:bodyPr/>
        <a:lstStyle/>
        <a:p>
          <a:endParaRPr lang="en-US"/>
        </a:p>
      </dgm:t>
    </dgm:pt>
    <dgm:pt modelId="{66F3E03C-D51F-4665-A0AE-99BBC6C218FC}">
      <dgm:prSet custT="1"/>
      <dgm:spPr/>
      <dgm:t>
        <a:bodyPr/>
        <a:lstStyle/>
        <a:p>
          <a:r>
            <a:rPr lang="en-GB" sz="1800" dirty="0">
              <a:latin typeface="Calibri"/>
              <a:cs typeface="Calibri"/>
            </a:rPr>
            <a:t>PRIMARY OBJECTIVE:</a:t>
          </a:r>
          <a:endParaRPr lang="en-US" sz="1800" dirty="0">
            <a:latin typeface="Calibri"/>
            <a:cs typeface="Calibri"/>
          </a:endParaRPr>
        </a:p>
      </dgm:t>
    </dgm:pt>
    <dgm:pt modelId="{8297717C-CAE9-452C-B2A5-CB316775838E}" type="parTrans" cxnId="{1480AB02-76A4-4DA0-8F7A-5A4A3BAD4721}">
      <dgm:prSet/>
      <dgm:spPr/>
      <dgm:t>
        <a:bodyPr/>
        <a:lstStyle/>
        <a:p>
          <a:endParaRPr lang="en-US"/>
        </a:p>
      </dgm:t>
    </dgm:pt>
    <dgm:pt modelId="{3C2C86D6-E892-4FA3-838F-8A3C430CA0BB}" type="sibTrans" cxnId="{1480AB02-76A4-4DA0-8F7A-5A4A3BAD4721}">
      <dgm:prSet/>
      <dgm:spPr/>
      <dgm:t>
        <a:bodyPr/>
        <a:lstStyle/>
        <a:p>
          <a:endParaRPr lang="en-US"/>
        </a:p>
      </dgm:t>
    </dgm:pt>
    <dgm:pt modelId="{9C346476-A9FC-43C0-AB2F-B9BCD42E3080}">
      <dgm:prSet custT="1"/>
      <dgm:spPr/>
      <dgm:t>
        <a:bodyPr/>
        <a:lstStyle/>
        <a:p>
          <a:r>
            <a:rPr lang="en-GB" sz="1800" dirty="0">
              <a:latin typeface="Calibri"/>
              <a:cs typeface="Calibri"/>
            </a:rPr>
            <a:t>To analyse changes in the indicators (stunting, wasting &amp; undernutrition) of undernutrition among children under the age of five from the NFHS 4 to NFHS 5.</a:t>
          </a:r>
          <a:endParaRPr lang="en-US" sz="1800" dirty="0">
            <a:latin typeface="Calibri"/>
            <a:cs typeface="Calibri"/>
          </a:endParaRPr>
        </a:p>
      </dgm:t>
    </dgm:pt>
    <dgm:pt modelId="{E9CF9D6D-61C9-4BD4-819F-08DDE66F76CE}" type="parTrans" cxnId="{D6F8F245-F66E-41A8-BAD2-F5E17B0BCDBF}">
      <dgm:prSet/>
      <dgm:spPr/>
      <dgm:t>
        <a:bodyPr/>
        <a:lstStyle/>
        <a:p>
          <a:endParaRPr lang="en-US"/>
        </a:p>
      </dgm:t>
    </dgm:pt>
    <dgm:pt modelId="{204FFFDB-76A6-4147-AE8D-A5FE5369CFF3}" type="sibTrans" cxnId="{D6F8F245-F66E-41A8-BAD2-F5E17B0BCDBF}">
      <dgm:prSet/>
      <dgm:spPr/>
      <dgm:t>
        <a:bodyPr/>
        <a:lstStyle/>
        <a:p>
          <a:endParaRPr lang="en-US"/>
        </a:p>
      </dgm:t>
    </dgm:pt>
    <dgm:pt modelId="{42ED4DDB-E10E-48B9-897D-426FD553A826}">
      <dgm:prSet/>
      <dgm:spPr/>
      <dgm:t>
        <a:bodyPr/>
        <a:lstStyle/>
        <a:p>
          <a:r>
            <a:rPr lang="en-GB" dirty="0">
              <a:latin typeface="Calibri"/>
              <a:cs typeface="Calibri"/>
            </a:rPr>
            <a:t>SECONDARY OBJECTIVE:</a:t>
          </a:r>
          <a:endParaRPr lang="en-US" dirty="0">
            <a:latin typeface="Calibri"/>
            <a:cs typeface="Calibri"/>
          </a:endParaRPr>
        </a:p>
      </dgm:t>
    </dgm:pt>
    <dgm:pt modelId="{6A42BF40-023B-4130-91F4-365DAAD6CBE8}" type="parTrans" cxnId="{4537CAB4-BB27-4DD3-8D42-1B10EFE11EA1}">
      <dgm:prSet/>
      <dgm:spPr/>
      <dgm:t>
        <a:bodyPr/>
        <a:lstStyle/>
        <a:p>
          <a:endParaRPr lang="en-US"/>
        </a:p>
      </dgm:t>
    </dgm:pt>
    <dgm:pt modelId="{A52EEF5B-C6BF-4C3C-B1B2-C3B547031ED4}" type="sibTrans" cxnId="{4537CAB4-BB27-4DD3-8D42-1B10EFE11EA1}">
      <dgm:prSet/>
      <dgm:spPr/>
      <dgm:t>
        <a:bodyPr/>
        <a:lstStyle/>
        <a:p>
          <a:endParaRPr lang="en-US"/>
        </a:p>
      </dgm:t>
    </dgm:pt>
    <dgm:pt modelId="{86923612-AFC2-4533-A908-5CC8D7E9DD19}">
      <dgm:prSet custT="1"/>
      <dgm:spPr/>
      <dgm:t>
        <a:bodyPr/>
        <a:lstStyle/>
        <a:p>
          <a:r>
            <a:rPr lang="en-GB" sz="1800" dirty="0">
              <a:latin typeface="Calibri"/>
              <a:cs typeface="Calibri"/>
            </a:rPr>
            <a:t>To assess the prevalence of undernutrition among children under the age of five in the Empowered Action Group (EAG) states of India.</a:t>
          </a:r>
          <a:endParaRPr lang="en-US" sz="1800" dirty="0">
            <a:latin typeface="Calibri"/>
            <a:cs typeface="Calibri"/>
          </a:endParaRPr>
        </a:p>
      </dgm:t>
    </dgm:pt>
    <dgm:pt modelId="{D6615FB9-F410-4917-8433-F06DDBFD24FB}" type="parTrans" cxnId="{C659AC6D-C685-4DE0-A2B0-62056D624B66}">
      <dgm:prSet/>
      <dgm:spPr/>
      <dgm:t>
        <a:bodyPr/>
        <a:lstStyle/>
        <a:p>
          <a:endParaRPr lang="en-US"/>
        </a:p>
      </dgm:t>
    </dgm:pt>
    <dgm:pt modelId="{F8DF2653-9A29-41BA-98BF-4498CEE015B2}" type="sibTrans" cxnId="{C659AC6D-C685-4DE0-A2B0-62056D624B66}">
      <dgm:prSet/>
      <dgm:spPr/>
      <dgm:t>
        <a:bodyPr/>
        <a:lstStyle/>
        <a:p>
          <a:endParaRPr lang="en-US"/>
        </a:p>
      </dgm:t>
    </dgm:pt>
    <dgm:pt modelId="{C109906F-1A94-4C02-ACB2-4575542FFCD6}">
      <dgm:prSet custT="1"/>
      <dgm:spPr/>
      <dgm:t>
        <a:bodyPr/>
        <a:lstStyle/>
        <a:p>
          <a:r>
            <a:rPr lang="en-GB" sz="1800" dirty="0">
              <a:latin typeface="Calibri"/>
              <a:cs typeface="Calibri"/>
            </a:rPr>
            <a:t>To examine the factors that affect the prevalence of undernutrition among children under the age of five in the EAG states of India</a:t>
          </a:r>
          <a:r>
            <a:rPr lang="en-GB" sz="1500" dirty="0">
              <a:latin typeface="Calibri"/>
              <a:cs typeface="Calibri"/>
            </a:rPr>
            <a:t>.</a:t>
          </a:r>
          <a:endParaRPr lang="en-US" sz="1500" dirty="0">
            <a:latin typeface="Calibri"/>
            <a:cs typeface="Calibri"/>
          </a:endParaRPr>
        </a:p>
      </dgm:t>
    </dgm:pt>
    <dgm:pt modelId="{BFBE9DED-3351-4384-BF23-DF2D4F3C3A1C}" type="parTrans" cxnId="{89DD6899-3B8E-4371-846C-75606BFDEE55}">
      <dgm:prSet/>
      <dgm:spPr/>
      <dgm:t>
        <a:bodyPr/>
        <a:lstStyle/>
        <a:p>
          <a:endParaRPr lang="en-US"/>
        </a:p>
      </dgm:t>
    </dgm:pt>
    <dgm:pt modelId="{0C36AE4B-F93F-4A48-80B1-E38ACCE3E1D5}" type="sibTrans" cxnId="{89DD6899-3B8E-4371-846C-75606BFDEE55}">
      <dgm:prSet/>
      <dgm:spPr/>
      <dgm:t>
        <a:bodyPr/>
        <a:lstStyle/>
        <a:p>
          <a:endParaRPr lang="en-US"/>
        </a:p>
      </dgm:t>
    </dgm:pt>
    <dgm:pt modelId="{E8BBA35D-F3FE-404A-B3D4-B80BB66107D9}" type="pres">
      <dgm:prSet presAssocID="{A0498B49-0EE3-4393-A384-5B64D6C3124D}" presName="hierChild1" presStyleCnt="0">
        <dgm:presLayoutVars>
          <dgm:orgChart val="1"/>
          <dgm:chPref val="1"/>
          <dgm:dir/>
          <dgm:animOne val="branch"/>
          <dgm:animLvl val="lvl"/>
          <dgm:resizeHandles/>
        </dgm:presLayoutVars>
      </dgm:prSet>
      <dgm:spPr/>
      <dgm:t>
        <a:bodyPr/>
        <a:lstStyle/>
        <a:p>
          <a:endParaRPr lang="en-US"/>
        </a:p>
      </dgm:t>
    </dgm:pt>
    <dgm:pt modelId="{C40DAADB-B6DB-40EA-AE4D-A7B7B6A26D3A}" type="pres">
      <dgm:prSet presAssocID="{66F3E03C-D51F-4665-A0AE-99BBC6C218FC}" presName="hierRoot1" presStyleCnt="0">
        <dgm:presLayoutVars>
          <dgm:hierBranch val="init"/>
        </dgm:presLayoutVars>
      </dgm:prSet>
      <dgm:spPr/>
    </dgm:pt>
    <dgm:pt modelId="{4DCDD1DA-1A30-4E5F-8D03-9B56C33A0442}" type="pres">
      <dgm:prSet presAssocID="{66F3E03C-D51F-4665-A0AE-99BBC6C218FC}" presName="rootComposite1" presStyleCnt="0"/>
      <dgm:spPr/>
    </dgm:pt>
    <dgm:pt modelId="{18B39A58-C986-4A0E-AFFD-7F97DFDB3A9F}" type="pres">
      <dgm:prSet presAssocID="{66F3E03C-D51F-4665-A0AE-99BBC6C218FC}" presName="rootText1" presStyleLbl="node0" presStyleIdx="0" presStyleCnt="3" custScaleX="99086" custScaleY="96857" custLinFactNeighborX="2308" custLinFactNeighborY="-54478">
        <dgm:presLayoutVars>
          <dgm:chPref val="3"/>
        </dgm:presLayoutVars>
      </dgm:prSet>
      <dgm:spPr/>
      <dgm:t>
        <a:bodyPr/>
        <a:lstStyle/>
        <a:p>
          <a:endParaRPr lang="en-US"/>
        </a:p>
      </dgm:t>
    </dgm:pt>
    <dgm:pt modelId="{9FE8C41D-158A-4A5C-A0FC-8EC03D01B3CC}" type="pres">
      <dgm:prSet presAssocID="{66F3E03C-D51F-4665-A0AE-99BBC6C218FC}" presName="rootConnector1" presStyleLbl="node1" presStyleIdx="0" presStyleCnt="0"/>
      <dgm:spPr/>
      <dgm:t>
        <a:bodyPr/>
        <a:lstStyle/>
        <a:p>
          <a:endParaRPr lang="en-US"/>
        </a:p>
      </dgm:t>
    </dgm:pt>
    <dgm:pt modelId="{0F53C159-4E0D-40CB-B1B4-CA8F711859E5}" type="pres">
      <dgm:prSet presAssocID="{66F3E03C-D51F-4665-A0AE-99BBC6C218FC}" presName="hierChild2" presStyleCnt="0"/>
      <dgm:spPr/>
    </dgm:pt>
    <dgm:pt modelId="{B2C86ACD-64A8-451C-AA06-43FC67DD8663}" type="pres">
      <dgm:prSet presAssocID="{66F3E03C-D51F-4665-A0AE-99BBC6C218FC}" presName="hierChild3" presStyleCnt="0"/>
      <dgm:spPr/>
    </dgm:pt>
    <dgm:pt modelId="{426015D2-C660-4CC5-BD36-75CC4D668249}" type="pres">
      <dgm:prSet presAssocID="{9C346476-A9FC-43C0-AB2F-B9BCD42E3080}" presName="hierRoot1" presStyleCnt="0">
        <dgm:presLayoutVars>
          <dgm:hierBranch val="init"/>
        </dgm:presLayoutVars>
      </dgm:prSet>
      <dgm:spPr/>
    </dgm:pt>
    <dgm:pt modelId="{B1C67F56-B566-47A2-9326-A024C8CEFB40}" type="pres">
      <dgm:prSet presAssocID="{9C346476-A9FC-43C0-AB2F-B9BCD42E3080}" presName="rootComposite1" presStyleCnt="0"/>
      <dgm:spPr/>
    </dgm:pt>
    <dgm:pt modelId="{EB660411-D1A2-428A-9E13-AA9D13C4630F}" type="pres">
      <dgm:prSet presAssocID="{9C346476-A9FC-43C0-AB2F-B9BCD42E3080}" presName="rootText1" presStyleLbl="node0" presStyleIdx="1" presStyleCnt="3" custScaleX="112241" custScaleY="154234" custLinFactNeighborX="-1385" custLinFactNeighborY="-63558">
        <dgm:presLayoutVars>
          <dgm:chPref val="3"/>
        </dgm:presLayoutVars>
      </dgm:prSet>
      <dgm:spPr/>
      <dgm:t>
        <a:bodyPr/>
        <a:lstStyle/>
        <a:p>
          <a:endParaRPr lang="en-US"/>
        </a:p>
      </dgm:t>
    </dgm:pt>
    <dgm:pt modelId="{1B3D0DB8-7F26-411C-9DB8-A941CE752EE7}" type="pres">
      <dgm:prSet presAssocID="{9C346476-A9FC-43C0-AB2F-B9BCD42E3080}" presName="rootConnector1" presStyleLbl="node1" presStyleIdx="0" presStyleCnt="0"/>
      <dgm:spPr/>
      <dgm:t>
        <a:bodyPr/>
        <a:lstStyle/>
        <a:p>
          <a:endParaRPr lang="en-US"/>
        </a:p>
      </dgm:t>
    </dgm:pt>
    <dgm:pt modelId="{3B25B520-8308-4449-84E5-3953D9420D16}" type="pres">
      <dgm:prSet presAssocID="{9C346476-A9FC-43C0-AB2F-B9BCD42E3080}" presName="hierChild2" presStyleCnt="0"/>
      <dgm:spPr/>
    </dgm:pt>
    <dgm:pt modelId="{33014BA0-C41C-44E9-B4F6-42A652A85DB4}" type="pres">
      <dgm:prSet presAssocID="{9C346476-A9FC-43C0-AB2F-B9BCD42E3080}" presName="hierChild3" presStyleCnt="0"/>
      <dgm:spPr/>
    </dgm:pt>
    <dgm:pt modelId="{2C85DAAD-4DEE-4893-A4ED-358CEAF2DE4A}" type="pres">
      <dgm:prSet presAssocID="{42ED4DDB-E10E-48B9-897D-426FD553A826}" presName="hierRoot1" presStyleCnt="0">
        <dgm:presLayoutVars>
          <dgm:hierBranch val="init"/>
        </dgm:presLayoutVars>
      </dgm:prSet>
      <dgm:spPr/>
    </dgm:pt>
    <dgm:pt modelId="{CF3701BA-1F19-4231-BF28-0A3293322274}" type="pres">
      <dgm:prSet presAssocID="{42ED4DDB-E10E-48B9-897D-426FD553A826}" presName="rootComposite1" presStyleCnt="0"/>
      <dgm:spPr/>
    </dgm:pt>
    <dgm:pt modelId="{1E28CAF6-D0EF-47A8-92E3-49D29E245A36}" type="pres">
      <dgm:prSet presAssocID="{42ED4DDB-E10E-48B9-897D-426FD553A826}" presName="rootText1" presStyleLbl="node0" presStyleIdx="2" presStyleCnt="3">
        <dgm:presLayoutVars>
          <dgm:chPref val="3"/>
        </dgm:presLayoutVars>
      </dgm:prSet>
      <dgm:spPr/>
      <dgm:t>
        <a:bodyPr/>
        <a:lstStyle/>
        <a:p>
          <a:endParaRPr lang="en-US"/>
        </a:p>
      </dgm:t>
    </dgm:pt>
    <dgm:pt modelId="{377EB8CC-A92D-4395-8240-D9D030CC268E}" type="pres">
      <dgm:prSet presAssocID="{42ED4DDB-E10E-48B9-897D-426FD553A826}" presName="rootConnector1" presStyleLbl="node1" presStyleIdx="0" presStyleCnt="0"/>
      <dgm:spPr/>
      <dgm:t>
        <a:bodyPr/>
        <a:lstStyle/>
        <a:p>
          <a:endParaRPr lang="en-US"/>
        </a:p>
      </dgm:t>
    </dgm:pt>
    <dgm:pt modelId="{32228A72-F665-4E25-AED0-B7F3065E5F4A}" type="pres">
      <dgm:prSet presAssocID="{42ED4DDB-E10E-48B9-897D-426FD553A826}" presName="hierChild2" presStyleCnt="0"/>
      <dgm:spPr/>
    </dgm:pt>
    <dgm:pt modelId="{63F6C028-EDE1-4F3B-9E23-00F669C042A0}" type="pres">
      <dgm:prSet presAssocID="{D6615FB9-F410-4917-8433-F06DDBFD24FB}" presName="Name64" presStyleLbl="parChTrans1D2" presStyleIdx="0" presStyleCnt="2"/>
      <dgm:spPr/>
      <dgm:t>
        <a:bodyPr/>
        <a:lstStyle/>
        <a:p>
          <a:endParaRPr lang="en-US"/>
        </a:p>
      </dgm:t>
    </dgm:pt>
    <dgm:pt modelId="{873B1F40-E72B-4780-896B-D9305701489B}" type="pres">
      <dgm:prSet presAssocID="{86923612-AFC2-4533-A908-5CC8D7E9DD19}" presName="hierRoot2" presStyleCnt="0">
        <dgm:presLayoutVars>
          <dgm:hierBranch val="init"/>
        </dgm:presLayoutVars>
      </dgm:prSet>
      <dgm:spPr/>
    </dgm:pt>
    <dgm:pt modelId="{3977A1A6-8C06-4EA2-8FC2-9BE419FB0B9D}" type="pres">
      <dgm:prSet presAssocID="{86923612-AFC2-4533-A908-5CC8D7E9DD19}" presName="rootComposite" presStyleCnt="0"/>
      <dgm:spPr/>
    </dgm:pt>
    <dgm:pt modelId="{C0D4AD9F-66E4-4D5D-BF1B-35B348B0542A}" type="pres">
      <dgm:prSet presAssocID="{86923612-AFC2-4533-A908-5CC8D7E9DD19}" presName="rootText" presStyleLbl="node2" presStyleIdx="0" presStyleCnt="2" custScaleY="187409">
        <dgm:presLayoutVars>
          <dgm:chPref val="3"/>
        </dgm:presLayoutVars>
      </dgm:prSet>
      <dgm:spPr/>
      <dgm:t>
        <a:bodyPr/>
        <a:lstStyle/>
        <a:p>
          <a:endParaRPr lang="en-US"/>
        </a:p>
      </dgm:t>
    </dgm:pt>
    <dgm:pt modelId="{9ECA04DC-E622-4881-B6AC-65B0EF8667A6}" type="pres">
      <dgm:prSet presAssocID="{86923612-AFC2-4533-A908-5CC8D7E9DD19}" presName="rootConnector" presStyleLbl="node2" presStyleIdx="0" presStyleCnt="2"/>
      <dgm:spPr/>
      <dgm:t>
        <a:bodyPr/>
        <a:lstStyle/>
        <a:p>
          <a:endParaRPr lang="en-US"/>
        </a:p>
      </dgm:t>
    </dgm:pt>
    <dgm:pt modelId="{A622170F-F3BA-48A2-8933-5CFEB69ACC7C}" type="pres">
      <dgm:prSet presAssocID="{86923612-AFC2-4533-A908-5CC8D7E9DD19}" presName="hierChild4" presStyleCnt="0"/>
      <dgm:spPr/>
    </dgm:pt>
    <dgm:pt modelId="{4F6215EC-A826-42AC-B64A-18181F2C83EE}" type="pres">
      <dgm:prSet presAssocID="{86923612-AFC2-4533-A908-5CC8D7E9DD19}" presName="hierChild5" presStyleCnt="0"/>
      <dgm:spPr/>
    </dgm:pt>
    <dgm:pt modelId="{2578F9BD-3B76-4ED3-896C-6EE5C356682D}" type="pres">
      <dgm:prSet presAssocID="{BFBE9DED-3351-4384-BF23-DF2D4F3C3A1C}" presName="Name64" presStyleLbl="parChTrans1D2" presStyleIdx="1" presStyleCnt="2"/>
      <dgm:spPr/>
      <dgm:t>
        <a:bodyPr/>
        <a:lstStyle/>
        <a:p>
          <a:endParaRPr lang="en-US"/>
        </a:p>
      </dgm:t>
    </dgm:pt>
    <dgm:pt modelId="{2BFCAD3B-8AC8-43D5-AF9F-2107557DB349}" type="pres">
      <dgm:prSet presAssocID="{C109906F-1A94-4C02-ACB2-4575542FFCD6}" presName="hierRoot2" presStyleCnt="0">
        <dgm:presLayoutVars>
          <dgm:hierBranch val="init"/>
        </dgm:presLayoutVars>
      </dgm:prSet>
      <dgm:spPr/>
    </dgm:pt>
    <dgm:pt modelId="{0FF6E907-4FE1-4BD4-AD00-40941D4FC1F2}" type="pres">
      <dgm:prSet presAssocID="{C109906F-1A94-4C02-ACB2-4575542FFCD6}" presName="rootComposite" presStyleCnt="0"/>
      <dgm:spPr/>
    </dgm:pt>
    <dgm:pt modelId="{22C1B870-A96E-41BC-8BEB-C16FB003AFB7}" type="pres">
      <dgm:prSet presAssocID="{C109906F-1A94-4C02-ACB2-4575542FFCD6}" presName="rootText" presStyleLbl="node2" presStyleIdx="1" presStyleCnt="2" custScaleX="102155" custScaleY="162303" custLinFactNeighborX="-457" custLinFactNeighborY="1499">
        <dgm:presLayoutVars>
          <dgm:chPref val="3"/>
        </dgm:presLayoutVars>
      </dgm:prSet>
      <dgm:spPr/>
      <dgm:t>
        <a:bodyPr/>
        <a:lstStyle/>
        <a:p>
          <a:endParaRPr lang="en-US"/>
        </a:p>
      </dgm:t>
    </dgm:pt>
    <dgm:pt modelId="{8516BCB8-45AF-4F2F-91B3-25D401E188DF}" type="pres">
      <dgm:prSet presAssocID="{C109906F-1A94-4C02-ACB2-4575542FFCD6}" presName="rootConnector" presStyleLbl="node2" presStyleIdx="1" presStyleCnt="2"/>
      <dgm:spPr/>
      <dgm:t>
        <a:bodyPr/>
        <a:lstStyle/>
        <a:p>
          <a:endParaRPr lang="en-US"/>
        </a:p>
      </dgm:t>
    </dgm:pt>
    <dgm:pt modelId="{91C3DB85-29A9-4A8A-ACCB-DB89BE491FBE}" type="pres">
      <dgm:prSet presAssocID="{C109906F-1A94-4C02-ACB2-4575542FFCD6}" presName="hierChild4" presStyleCnt="0"/>
      <dgm:spPr/>
    </dgm:pt>
    <dgm:pt modelId="{AB013559-6DB7-4013-8A1E-0A46D6B065C4}" type="pres">
      <dgm:prSet presAssocID="{C109906F-1A94-4C02-ACB2-4575542FFCD6}" presName="hierChild5" presStyleCnt="0"/>
      <dgm:spPr/>
    </dgm:pt>
    <dgm:pt modelId="{CB1E1028-649D-4AAF-BD03-1975735C7073}" type="pres">
      <dgm:prSet presAssocID="{42ED4DDB-E10E-48B9-897D-426FD553A826}" presName="hierChild3" presStyleCnt="0"/>
      <dgm:spPr/>
    </dgm:pt>
  </dgm:ptLst>
  <dgm:cxnLst>
    <dgm:cxn modelId="{554232FB-2D92-4DE2-ADF6-C699086A7E2C}" type="presOf" srcId="{C109906F-1A94-4C02-ACB2-4575542FFCD6}" destId="{8516BCB8-45AF-4F2F-91B3-25D401E188DF}" srcOrd="1" destOrd="0" presId="urn:microsoft.com/office/officeart/2009/3/layout/HorizontalOrganizationChart"/>
    <dgm:cxn modelId="{394FDB25-5FD7-4AF9-9C41-212E2B0391D9}" type="presOf" srcId="{D6615FB9-F410-4917-8433-F06DDBFD24FB}" destId="{63F6C028-EDE1-4F3B-9E23-00F669C042A0}" srcOrd="0" destOrd="0" presId="urn:microsoft.com/office/officeart/2009/3/layout/HorizontalOrganizationChart"/>
    <dgm:cxn modelId="{8C1FE728-44AD-47CB-B688-B155A1D766B1}" type="presOf" srcId="{66F3E03C-D51F-4665-A0AE-99BBC6C218FC}" destId="{9FE8C41D-158A-4A5C-A0FC-8EC03D01B3CC}" srcOrd="1" destOrd="0" presId="urn:microsoft.com/office/officeart/2009/3/layout/HorizontalOrganizationChart"/>
    <dgm:cxn modelId="{6575925F-0B8A-463A-8F2F-1D147A443346}" type="presOf" srcId="{42ED4DDB-E10E-48B9-897D-426FD553A826}" destId="{377EB8CC-A92D-4395-8240-D9D030CC268E}" srcOrd="1" destOrd="0" presId="urn:microsoft.com/office/officeart/2009/3/layout/HorizontalOrganizationChart"/>
    <dgm:cxn modelId="{C659AC6D-C685-4DE0-A2B0-62056D624B66}" srcId="{42ED4DDB-E10E-48B9-897D-426FD553A826}" destId="{86923612-AFC2-4533-A908-5CC8D7E9DD19}" srcOrd="0" destOrd="0" parTransId="{D6615FB9-F410-4917-8433-F06DDBFD24FB}" sibTransId="{F8DF2653-9A29-41BA-98BF-4498CEE015B2}"/>
    <dgm:cxn modelId="{E0859C0C-605B-4B89-9BCB-C93AE412E594}" type="presOf" srcId="{9C346476-A9FC-43C0-AB2F-B9BCD42E3080}" destId="{1B3D0DB8-7F26-411C-9DB8-A941CE752EE7}" srcOrd="1" destOrd="0" presId="urn:microsoft.com/office/officeart/2009/3/layout/HorizontalOrganizationChart"/>
    <dgm:cxn modelId="{567C0FC0-3FC0-46F0-8880-5F2FEDDD7FAB}" type="presOf" srcId="{9C346476-A9FC-43C0-AB2F-B9BCD42E3080}" destId="{EB660411-D1A2-428A-9E13-AA9D13C4630F}" srcOrd="0" destOrd="0" presId="urn:microsoft.com/office/officeart/2009/3/layout/HorizontalOrganizationChart"/>
    <dgm:cxn modelId="{E76E62B7-8511-48DD-A685-F0E462533F44}" type="presOf" srcId="{C109906F-1A94-4C02-ACB2-4575542FFCD6}" destId="{22C1B870-A96E-41BC-8BEB-C16FB003AFB7}" srcOrd="0" destOrd="0" presId="urn:microsoft.com/office/officeart/2009/3/layout/HorizontalOrganizationChart"/>
    <dgm:cxn modelId="{561F4C31-9959-4A74-802A-BF21AD0CD776}" type="presOf" srcId="{BFBE9DED-3351-4384-BF23-DF2D4F3C3A1C}" destId="{2578F9BD-3B76-4ED3-896C-6EE5C356682D}" srcOrd="0" destOrd="0" presId="urn:microsoft.com/office/officeart/2009/3/layout/HorizontalOrganizationChart"/>
    <dgm:cxn modelId="{1480AB02-76A4-4DA0-8F7A-5A4A3BAD4721}" srcId="{A0498B49-0EE3-4393-A384-5B64D6C3124D}" destId="{66F3E03C-D51F-4665-A0AE-99BBC6C218FC}" srcOrd="0" destOrd="0" parTransId="{8297717C-CAE9-452C-B2A5-CB316775838E}" sibTransId="{3C2C86D6-E892-4FA3-838F-8A3C430CA0BB}"/>
    <dgm:cxn modelId="{89DD6899-3B8E-4371-846C-75606BFDEE55}" srcId="{42ED4DDB-E10E-48B9-897D-426FD553A826}" destId="{C109906F-1A94-4C02-ACB2-4575542FFCD6}" srcOrd="1" destOrd="0" parTransId="{BFBE9DED-3351-4384-BF23-DF2D4F3C3A1C}" sibTransId="{0C36AE4B-F93F-4A48-80B1-E38ACCE3E1D5}"/>
    <dgm:cxn modelId="{33693249-66C2-4478-AC3B-3583FFB39066}" type="presOf" srcId="{86923612-AFC2-4533-A908-5CC8D7E9DD19}" destId="{9ECA04DC-E622-4881-B6AC-65B0EF8667A6}" srcOrd="1" destOrd="0" presId="urn:microsoft.com/office/officeart/2009/3/layout/HorizontalOrganizationChart"/>
    <dgm:cxn modelId="{4537CAB4-BB27-4DD3-8D42-1B10EFE11EA1}" srcId="{A0498B49-0EE3-4393-A384-5B64D6C3124D}" destId="{42ED4DDB-E10E-48B9-897D-426FD553A826}" srcOrd="2" destOrd="0" parTransId="{6A42BF40-023B-4130-91F4-365DAAD6CBE8}" sibTransId="{A52EEF5B-C6BF-4C3C-B1B2-C3B547031ED4}"/>
    <dgm:cxn modelId="{B26DFC48-0716-40E8-AF8F-03E8FEC92028}" type="presOf" srcId="{42ED4DDB-E10E-48B9-897D-426FD553A826}" destId="{1E28CAF6-D0EF-47A8-92E3-49D29E245A36}" srcOrd="0" destOrd="0" presId="urn:microsoft.com/office/officeart/2009/3/layout/HorizontalOrganizationChart"/>
    <dgm:cxn modelId="{1793C1C8-1425-4B6D-A0EC-3E0CB3A00ABF}" type="presOf" srcId="{66F3E03C-D51F-4665-A0AE-99BBC6C218FC}" destId="{18B39A58-C986-4A0E-AFFD-7F97DFDB3A9F}" srcOrd="0" destOrd="0" presId="urn:microsoft.com/office/officeart/2009/3/layout/HorizontalOrganizationChart"/>
    <dgm:cxn modelId="{DC8E3806-5B58-43FF-A032-E0781710E869}" type="presOf" srcId="{A0498B49-0EE3-4393-A384-5B64D6C3124D}" destId="{E8BBA35D-F3FE-404A-B3D4-B80BB66107D9}" srcOrd="0" destOrd="0" presId="urn:microsoft.com/office/officeart/2009/3/layout/HorizontalOrganizationChart"/>
    <dgm:cxn modelId="{2CDDE468-F911-452E-82BD-8997AC1BF78B}" type="presOf" srcId="{86923612-AFC2-4533-A908-5CC8D7E9DD19}" destId="{C0D4AD9F-66E4-4D5D-BF1B-35B348B0542A}" srcOrd="0" destOrd="0" presId="urn:microsoft.com/office/officeart/2009/3/layout/HorizontalOrganizationChart"/>
    <dgm:cxn modelId="{D6F8F245-F66E-41A8-BAD2-F5E17B0BCDBF}" srcId="{A0498B49-0EE3-4393-A384-5B64D6C3124D}" destId="{9C346476-A9FC-43C0-AB2F-B9BCD42E3080}" srcOrd="1" destOrd="0" parTransId="{E9CF9D6D-61C9-4BD4-819F-08DDE66F76CE}" sibTransId="{204FFFDB-76A6-4147-AE8D-A5FE5369CFF3}"/>
    <dgm:cxn modelId="{A37C7B57-A241-43AE-87D3-03F841A2F29D}" type="presParOf" srcId="{E8BBA35D-F3FE-404A-B3D4-B80BB66107D9}" destId="{C40DAADB-B6DB-40EA-AE4D-A7B7B6A26D3A}" srcOrd="0" destOrd="0" presId="urn:microsoft.com/office/officeart/2009/3/layout/HorizontalOrganizationChart"/>
    <dgm:cxn modelId="{3C862EB8-9CA9-4AEF-8268-3FF44C1ADEC7}" type="presParOf" srcId="{C40DAADB-B6DB-40EA-AE4D-A7B7B6A26D3A}" destId="{4DCDD1DA-1A30-4E5F-8D03-9B56C33A0442}" srcOrd="0" destOrd="0" presId="urn:microsoft.com/office/officeart/2009/3/layout/HorizontalOrganizationChart"/>
    <dgm:cxn modelId="{A9CDC1B4-E0DE-41A9-96B4-43D6B232616D}" type="presParOf" srcId="{4DCDD1DA-1A30-4E5F-8D03-9B56C33A0442}" destId="{18B39A58-C986-4A0E-AFFD-7F97DFDB3A9F}" srcOrd="0" destOrd="0" presId="urn:microsoft.com/office/officeart/2009/3/layout/HorizontalOrganizationChart"/>
    <dgm:cxn modelId="{05C9A128-3CD5-4101-97CF-01304ED0FF60}" type="presParOf" srcId="{4DCDD1DA-1A30-4E5F-8D03-9B56C33A0442}" destId="{9FE8C41D-158A-4A5C-A0FC-8EC03D01B3CC}" srcOrd="1" destOrd="0" presId="urn:microsoft.com/office/officeart/2009/3/layout/HorizontalOrganizationChart"/>
    <dgm:cxn modelId="{8C2C7E32-1F31-44B5-A43D-26557ED8ECB0}" type="presParOf" srcId="{C40DAADB-B6DB-40EA-AE4D-A7B7B6A26D3A}" destId="{0F53C159-4E0D-40CB-B1B4-CA8F711859E5}" srcOrd="1" destOrd="0" presId="urn:microsoft.com/office/officeart/2009/3/layout/HorizontalOrganizationChart"/>
    <dgm:cxn modelId="{C023C9B8-487E-4D0B-9C68-D22502533495}" type="presParOf" srcId="{C40DAADB-B6DB-40EA-AE4D-A7B7B6A26D3A}" destId="{B2C86ACD-64A8-451C-AA06-43FC67DD8663}" srcOrd="2" destOrd="0" presId="urn:microsoft.com/office/officeart/2009/3/layout/HorizontalOrganizationChart"/>
    <dgm:cxn modelId="{180E4B3E-86C3-4CC8-887A-176D9F5951F6}" type="presParOf" srcId="{E8BBA35D-F3FE-404A-B3D4-B80BB66107D9}" destId="{426015D2-C660-4CC5-BD36-75CC4D668249}" srcOrd="1" destOrd="0" presId="urn:microsoft.com/office/officeart/2009/3/layout/HorizontalOrganizationChart"/>
    <dgm:cxn modelId="{31302D50-2ABB-4B71-B768-F20B263F1257}" type="presParOf" srcId="{426015D2-C660-4CC5-BD36-75CC4D668249}" destId="{B1C67F56-B566-47A2-9326-A024C8CEFB40}" srcOrd="0" destOrd="0" presId="urn:microsoft.com/office/officeart/2009/3/layout/HorizontalOrganizationChart"/>
    <dgm:cxn modelId="{DEA4D260-4482-4D6F-87A5-D6B492575D31}" type="presParOf" srcId="{B1C67F56-B566-47A2-9326-A024C8CEFB40}" destId="{EB660411-D1A2-428A-9E13-AA9D13C4630F}" srcOrd="0" destOrd="0" presId="urn:microsoft.com/office/officeart/2009/3/layout/HorizontalOrganizationChart"/>
    <dgm:cxn modelId="{945EE7D5-79E8-4DD0-B3D2-818C5BBF8853}" type="presParOf" srcId="{B1C67F56-B566-47A2-9326-A024C8CEFB40}" destId="{1B3D0DB8-7F26-411C-9DB8-A941CE752EE7}" srcOrd="1" destOrd="0" presId="urn:microsoft.com/office/officeart/2009/3/layout/HorizontalOrganizationChart"/>
    <dgm:cxn modelId="{512867BB-4747-41E0-93C8-0E1CBFAC0F03}" type="presParOf" srcId="{426015D2-C660-4CC5-BD36-75CC4D668249}" destId="{3B25B520-8308-4449-84E5-3953D9420D16}" srcOrd="1" destOrd="0" presId="urn:microsoft.com/office/officeart/2009/3/layout/HorizontalOrganizationChart"/>
    <dgm:cxn modelId="{CD6706FF-DF87-45BD-AAD4-B5FAC4248DFF}" type="presParOf" srcId="{426015D2-C660-4CC5-BD36-75CC4D668249}" destId="{33014BA0-C41C-44E9-B4F6-42A652A85DB4}" srcOrd="2" destOrd="0" presId="urn:microsoft.com/office/officeart/2009/3/layout/HorizontalOrganizationChart"/>
    <dgm:cxn modelId="{8EBD69CD-500E-4E68-9F97-567D5FB127A3}" type="presParOf" srcId="{E8BBA35D-F3FE-404A-B3D4-B80BB66107D9}" destId="{2C85DAAD-4DEE-4893-A4ED-358CEAF2DE4A}" srcOrd="2" destOrd="0" presId="urn:microsoft.com/office/officeart/2009/3/layout/HorizontalOrganizationChart"/>
    <dgm:cxn modelId="{4D3B64AA-913E-48D0-B430-53D7C734160F}" type="presParOf" srcId="{2C85DAAD-4DEE-4893-A4ED-358CEAF2DE4A}" destId="{CF3701BA-1F19-4231-BF28-0A3293322274}" srcOrd="0" destOrd="0" presId="urn:microsoft.com/office/officeart/2009/3/layout/HorizontalOrganizationChart"/>
    <dgm:cxn modelId="{83B789A7-897E-40FA-8AF7-E940C04D3E44}" type="presParOf" srcId="{CF3701BA-1F19-4231-BF28-0A3293322274}" destId="{1E28CAF6-D0EF-47A8-92E3-49D29E245A36}" srcOrd="0" destOrd="0" presId="urn:microsoft.com/office/officeart/2009/3/layout/HorizontalOrganizationChart"/>
    <dgm:cxn modelId="{CB03B52B-7482-4E2E-A593-D994CC15623A}" type="presParOf" srcId="{CF3701BA-1F19-4231-BF28-0A3293322274}" destId="{377EB8CC-A92D-4395-8240-D9D030CC268E}" srcOrd="1" destOrd="0" presId="urn:microsoft.com/office/officeart/2009/3/layout/HorizontalOrganizationChart"/>
    <dgm:cxn modelId="{01677F22-35C6-49B7-BDD5-8FBEBE57802F}" type="presParOf" srcId="{2C85DAAD-4DEE-4893-A4ED-358CEAF2DE4A}" destId="{32228A72-F665-4E25-AED0-B7F3065E5F4A}" srcOrd="1" destOrd="0" presId="urn:microsoft.com/office/officeart/2009/3/layout/HorizontalOrganizationChart"/>
    <dgm:cxn modelId="{091BA5CE-CF79-4FC3-9814-42C4A406C708}" type="presParOf" srcId="{32228A72-F665-4E25-AED0-B7F3065E5F4A}" destId="{63F6C028-EDE1-4F3B-9E23-00F669C042A0}" srcOrd="0" destOrd="0" presId="urn:microsoft.com/office/officeart/2009/3/layout/HorizontalOrganizationChart"/>
    <dgm:cxn modelId="{3ED3EFDB-8787-44CA-848D-6643FB6AFD8D}" type="presParOf" srcId="{32228A72-F665-4E25-AED0-B7F3065E5F4A}" destId="{873B1F40-E72B-4780-896B-D9305701489B}" srcOrd="1" destOrd="0" presId="urn:microsoft.com/office/officeart/2009/3/layout/HorizontalOrganizationChart"/>
    <dgm:cxn modelId="{BC357B6B-6850-440C-948B-AC2D559168CA}" type="presParOf" srcId="{873B1F40-E72B-4780-896B-D9305701489B}" destId="{3977A1A6-8C06-4EA2-8FC2-9BE419FB0B9D}" srcOrd="0" destOrd="0" presId="urn:microsoft.com/office/officeart/2009/3/layout/HorizontalOrganizationChart"/>
    <dgm:cxn modelId="{724FF4A2-BABB-437A-ACEC-3BAF807C3CD9}" type="presParOf" srcId="{3977A1A6-8C06-4EA2-8FC2-9BE419FB0B9D}" destId="{C0D4AD9F-66E4-4D5D-BF1B-35B348B0542A}" srcOrd="0" destOrd="0" presId="urn:microsoft.com/office/officeart/2009/3/layout/HorizontalOrganizationChart"/>
    <dgm:cxn modelId="{CBD308A2-933E-4F8A-A7EC-3995F4169ABB}" type="presParOf" srcId="{3977A1A6-8C06-4EA2-8FC2-9BE419FB0B9D}" destId="{9ECA04DC-E622-4881-B6AC-65B0EF8667A6}" srcOrd="1" destOrd="0" presId="urn:microsoft.com/office/officeart/2009/3/layout/HorizontalOrganizationChart"/>
    <dgm:cxn modelId="{650A1E67-7ADD-410F-B634-3B2B43EAE268}" type="presParOf" srcId="{873B1F40-E72B-4780-896B-D9305701489B}" destId="{A622170F-F3BA-48A2-8933-5CFEB69ACC7C}" srcOrd="1" destOrd="0" presId="urn:microsoft.com/office/officeart/2009/3/layout/HorizontalOrganizationChart"/>
    <dgm:cxn modelId="{1220C794-DDC6-4EE5-AF7D-EB5D1274B1DE}" type="presParOf" srcId="{873B1F40-E72B-4780-896B-D9305701489B}" destId="{4F6215EC-A826-42AC-B64A-18181F2C83EE}" srcOrd="2" destOrd="0" presId="urn:microsoft.com/office/officeart/2009/3/layout/HorizontalOrganizationChart"/>
    <dgm:cxn modelId="{9BE7B78A-EFBD-4717-8375-1F9AB35551BB}" type="presParOf" srcId="{32228A72-F665-4E25-AED0-B7F3065E5F4A}" destId="{2578F9BD-3B76-4ED3-896C-6EE5C356682D}" srcOrd="2" destOrd="0" presId="urn:microsoft.com/office/officeart/2009/3/layout/HorizontalOrganizationChart"/>
    <dgm:cxn modelId="{9F502CEA-792A-4B72-9AD7-EFE9BBE990A5}" type="presParOf" srcId="{32228A72-F665-4E25-AED0-B7F3065E5F4A}" destId="{2BFCAD3B-8AC8-43D5-AF9F-2107557DB349}" srcOrd="3" destOrd="0" presId="urn:microsoft.com/office/officeart/2009/3/layout/HorizontalOrganizationChart"/>
    <dgm:cxn modelId="{57CD5A86-1361-43CB-82A4-EE34BFBD2B2A}" type="presParOf" srcId="{2BFCAD3B-8AC8-43D5-AF9F-2107557DB349}" destId="{0FF6E907-4FE1-4BD4-AD00-40941D4FC1F2}" srcOrd="0" destOrd="0" presId="urn:microsoft.com/office/officeart/2009/3/layout/HorizontalOrganizationChart"/>
    <dgm:cxn modelId="{C852E4EB-615A-4C92-BAD5-7917A1C7A54D}" type="presParOf" srcId="{0FF6E907-4FE1-4BD4-AD00-40941D4FC1F2}" destId="{22C1B870-A96E-41BC-8BEB-C16FB003AFB7}" srcOrd="0" destOrd="0" presId="urn:microsoft.com/office/officeart/2009/3/layout/HorizontalOrganizationChart"/>
    <dgm:cxn modelId="{F2B2B510-6F6F-4355-8D8C-1AD05730A690}" type="presParOf" srcId="{0FF6E907-4FE1-4BD4-AD00-40941D4FC1F2}" destId="{8516BCB8-45AF-4F2F-91B3-25D401E188DF}" srcOrd="1" destOrd="0" presId="urn:microsoft.com/office/officeart/2009/3/layout/HorizontalOrganizationChart"/>
    <dgm:cxn modelId="{98F903D1-2FFC-4511-A3D1-34DBB6B2B73C}" type="presParOf" srcId="{2BFCAD3B-8AC8-43D5-AF9F-2107557DB349}" destId="{91C3DB85-29A9-4A8A-ACCB-DB89BE491FBE}" srcOrd="1" destOrd="0" presId="urn:microsoft.com/office/officeart/2009/3/layout/HorizontalOrganizationChart"/>
    <dgm:cxn modelId="{DEEE026B-B390-48F9-96B8-C1C1BD65FBFE}" type="presParOf" srcId="{2BFCAD3B-8AC8-43D5-AF9F-2107557DB349}" destId="{AB013559-6DB7-4013-8A1E-0A46D6B065C4}" srcOrd="2" destOrd="0" presId="urn:microsoft.com/office/officeart/2009/3/layout/HorizontalOrganizationChart"/>
    <dgm:cxn modelId="{7B700B99-7432-4BE8-9DD1-C16FA1D39F65}" type="presParOf" srcId="{2C85DAAD-4DEE-4893-A4ED-358CEAF2DE4A}" destId="{CB1E1028-649D-4AAF-BD03-1975735C707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9E7A92-26C9-4362-B720-767C0C1EE21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17B3E658-69FC-4F8C-8CC8-870FC086763F}">
      <dgm:prSet custT="1"/>
      <dgm:spPr/>
      <dgm:t>
        <a:bodyPr/>
        <a:lstStyle/>
        <a:p>
          <a:r>
            <a:rPr lang="en-GB" sz="1800" dirty="0"/>
            <a:t>Study setting: EAG states of India </a:t>
          </a:r>
          <a:endParaRPr lang="en-US" sz="1800" dirty="0"/>
        </a:p>
      </dgm:t>
    </dgm:pt>
    <dgm:pt modelId="{C9C837D0-2351-400B-A3CF-F8231D87B2CD}" type="parTrans" cxnId="{3031CD7E-B765-48EE-8A09-2B4D7E61886D}">
      <dgm:prSet/>
      <dgm:spPr/>
      <dgm:t>
        <a:bodyPr/>
        <a:lstStyle/>
        <a:p>
          <a:endParaRPr lang="en-US"/>
        </a:p>
      </dgm:t>
    </dgm:pt>
    <dgm:pt modelId="{09176E26-B429-49B4-A77E-9890BF0D14B9}" type="sibTrans" cxnId="{3031CD7E-B765-48EE-8A09-2B4D7E61886D}">
      <dgm:prSet/>
      <dgm:spPr/>
      <dgm:t>
        <a:bodyPr/>
        <a:lstStyle/>
        <a:p>
          <a:endParaRPr lang="en-US"/>
        </a:p>
      </dgm:t>
    </dgm:pt>
    <dgm:pt modelId="{86B8C290-D185-4DB1-A4B8-C0C9DD11A871}">
      <dgm:prSet custT="1"/>
      <dgm:spPr/>
      <dgm:t>
        <a:bodyPr/>
        <a:lstStyle/>
        <a:p>
          <a:r>
            <a:rPr lang="en-GB" sz="1800" dirty="0"/>
            <a:t>Study design: cross sectional observational study </a:t>
          </a:r>
          <a:endParaRPr lang="en-US" sz="1800" dirty="0"/>
        </a:p>
      </dgm:t>
    </dgm:pt>
    <dgm:pt modelId="{8D3096BE-6F7E-44B5-BAE3-0C990AF2B130}" type="parTrans" cxnId="{E8C60820-5C71-444F-85A5-37AB474870AD}">
      <dgm:prSet/>
      <dgm:spPr/>
      <dgm:t>
        <a:bodyPr/>
        <a:lstStyle/>
        <a:p>
          <a:endParaRPr lang="en-US"/>
        </a:p>
      </dgm:t>
    </dgm:pt>
    <dgm:pt modelId="{6EF5BA43-C166-4462-958B-57B98AC14412}" type="sibTrans" cxnId="{E8C60820-5C71-444F-85A5-37AB474870AD}">
      <dgm:prSet/>
      <dgm:spPr/>
      <dgm:t>
        <a:bodyPr/>
        <a:lstStyle/>
        <a:p>
          <a:endParaRPr lang="en-US"/>
        </a:p>
      </dgm:t>
    </dgm:pt>
    <dgm:pt modelId="{D7BA4C88-E1CF-4A9F-82DF-B1C60FE972E8}">
      <dgm:prSet custT="1"/>
      <dgm:spPr/>
      <dgm:t>
        <a:bodyPr/>
        <a:lstStyle/>
        <a:p>
          <a:r>
            <a:rPr lang="en-GB" sz="1800" dirty="0"/>
            <a:t>Study Data: For trend analysis data from NFHS 4 &amp; 5 was taken into consideration for EAG State (Bihar, Orissa, Assam, Jharkhand, Rajasthan, Madhya Pradesh, </a:t>
          </a:r>
          <a:r>
            <a:rPr lang="en-GB" sz="1800" dirty="0" err="1"/>
            <a:t>Uttarakhand</a:t>
          </a:r>
          <a:r>
            <a:rPr lang="en-GB" sz="1800" dirty="0"/>
            <a:t>, Chhattisgarh, Uttar Pradesh) </a:t>
          </a:r>
          <a:endParaRPr lang="en-US" sz="1800" dirty="0"/>
        </a:p>
      </dgm:t>
    </dgm:pt>
    <dgm:pt modelId="{A6FCF2D4-E2DA-44DB-AAEA-6FDCAEBD3C8A}" type="parTrans" cxnId="{4721912B-8A1D-478C-98D8-7DB07B5C3300}">
      <dgm:prSet/>
      <dgm:spPr/>
      <dgm:t>
        <a:bodyPr/>
        <a:lstStyle/>
        <a:p>
          <a:endParaRPr lang="en-US"/>
        </a:p>
      </dgm:t>
    </dgm:pt>
    <dgm:pt modelId="{13D00123-08D3-4022-88EB-FAA7497E64AD}" type="sibTrans" cxnId="{4721912B-8A1D-478C-98D8-7DB07B5C3300}">
      <dgm:prSet/>
      <dgm:spPr/>
      <dgm:t>
        <a:bodyPr/>
        <a:lstStyle/>
        <a:p>
          <a:endParaRPr lang="en-US"/>
        </a:p>
      </dgm:t>
    </dgm:pt>
    <dgm:pt modelId="{0F16755F-F70F-412A-9164-C8931535EE19}" type="pres">
      <dgm:prSet presAssocID="{7A9E7A92-26C9-4362-B720-767C0C1EE21B}" presName="vert0" presStyleCnt="0">
        <dgm:presLayoutVars>
          <dgm:dir/>
          <dgm:animOne val="branch"/>
          <dgm:animLvl val="lvl"/>
        </dgm:presLayoutVars>
      </dgm:prSet>
      <dgm:spPr/>
      <dgm:t>
        <a:bodyPr/>
        <a:lstStyle/>
        <a:p>
          <a:endParaRPr lang="en-US"/>
        </a:p>
      </dgm:t>
    </dgm:pt>
    <dgm:pt modelId="{E838C045-B918-442C-9157-8A3D69CD0AA3}" type="pres">
      <dgm:prSet presAssocID="{17B3E658-69FC-4F8C-8CC8-870FC086763F}" presName="thickLine" presStyleLbl="alignNode1" presStyleIdx="0" presStyleCnt="3"/>
      <dgm:spPr/>
    </dgm:pt>
    <dgm:pt modelId="{DBB12371-01D8-46DB-81DF-EE0A2E93D81F}" type="pres">
      <dgm:prSet presAssocID="{17B3E658-69FC-4F8C-8CC8-870FC086763F}" presName="horz1" presStyleCnt="0"/>
      <dgm:spPr/>
    </dgm:pt>
    <dgm:pt modelId="{15836230-4E22-4D0E-9CC3-3B4C6B5E34D5}" type="pres">
      <dgm:prSet presAssocID="{17B3E658-69FC-4F8C-8CC8-870FC086763F}" presName="tx1" presStyleLbl="revTx" presStyleIdx="0" presStyleCnt="3"/>
      <dgm:spPr/>
      <dgm:t>
        <a:bodyPr/>
        <a:lstStyle/>
        <a:p>
          <a:endParaRPr lang="en-US"/>
        </a:p>
      </dgm:t>
    </dgm:pt>
    <dgm:pt modelId="{FC4FF9DE-3E93-4B34-BD3A-A90332151CC9}" type="pres">
      <dgm:prSet presAssocID="{17B3E658-69FC-4F8C-8CC8-870FC086763F}" presName="vert1" presStyleCnt="0"/>
      <dgm:spPr/>
    </dgm:pt>
    <dgm:pt modelId="{AF4FC1F3-E648-473F-8F96-7BF3B610617D}" type="pres">
      <dgm:prSet presAssocID="{86B8C290-D185-4DB1-A4B8-C0C9DD11A871}" presName="thickLine" presStyleLbl="alignNode1" presStyleIdx="1" presStyleCnt="3"/>
      <dgm:spPr/>
    </dgm:pt>
    <dgm:pt modelId="{111A3A33-52D1-4B1A-85EA-8FBF1A9C0822}" type="pres">
      <dgm:prSet presAssocID="{86B8C290-D185-4DB1-A4B8-C0C9DD11A871}" presName="horz1" presStyleCnt="0"/>
      <dgm:spPr/>
    </dgm:pt>
    <dgm:pt modelId="{C98C6852-7EDE-426F-B892-3761374FEBB1}" type="pres">
      <dgm:prSet presAssocID="{86B8C290-D185-4DB1-A4B8-C0C9DD11A871}" presName="tx1" presStyleLbl="revTx" presStyleIdx="1" presStyleCnt="3"/>
      <dgm:spPr/>
      <dgm:t>
        <a:bodyPr/>
        <a:lstStyle/>
        <a:p>
          <a:endParaRPr lang="en-US"/>
        </a:p>
      </dgm:t>
    </dgm:pt>
    <dgm:pt modelId="{56188698-D7FF-4DD9-92D4-E9FB8F76BDD9}" type="pres">
      <dgm:prSet presAssocID="{86B8C290-D185-4DB1-A4B8-C0C9DD11A871}" presName="vert1" presStyleCnt="0"/>
      <dgm:spPr/>
    </dgm:pt>
    <dgm:pt modelId="{E6984A1D-45A8-4434-ACC1-05663BEC650E}" type="pres">
      <dgm:prSet presAssocID="{D7BA4C88-E1CF-4A9F-82DF-B1C60FE972E8}" presName="thickLine" presStyleLbl="alignNode1" presStyleIdx="2" presStyleCnt="3"/>
      <dgm:spPr/>
    </dgm:pt>
    <dgm:pt modelId="{47667D6E-971F-4EE7-A9FA-F078176DD53D}" type="pres">
      <dgm:prSet presAssocID="{D7BA4C88-E1CF-4A9F-82DF-B1C60FE972E8}" presName="horz1" presStyleCnt="0"/>
      <dgm:spPr/>
    </dgm:pt>
    <dgm:pt modelId="{36A538D6-53BE-4279-BAFB-46630B6BFA7F}" type="pres">
      <dgm:prSet presAssocID="{D7BA4C88-E1CF-4A9F-82DF-B1C60FE972E8}" presName="tx1" presStyleLbl="revTx" presStyleIdx="2" presStyleCnt="3"/>
      <dgm:spPr/>
      <dgm:t>
        <a:bodyPr/>
        <a:lstStyle/>
        <a:p>
          <a:endParaRPr lang="en-US"/>
        </a:p>
      </dgm:t>
    </dgm:pt>
    <dgm:pt modelId="{1816963A-4DBA-4DC1-A82E-3563B2CEC0F2}" type="pres">
      <dgm:prSet presAssocID="{D7BA4C88-E1CF-4A9F-82DF-B1C60FE972E8}" presName="vert1" presStyleCnt="0"/>
      <dgm:spPr/>
    </dgm:pt>
  </dgm:ptLst>
  <dgm:cxnLst>
    <dgm:cxn modelId="{3031CD7E-B765-48EE-8A09-2B4D7E61886D}" srcId="{7A9E7A92-26C9-4362-B720-767C0C1EE21B}" destId="{17B3E658-69FC-4F8C-8CC8-870FC086763F}" srcOrd="0" destOrd="0" parTransId="{C9C837D0-2351-400B-A3CF-F8231D87B2CD}" sibTransId="{09176E26-B429-49B4-A77E-9890BF0D14B9}"/>
    <dgm:cxn modelId="{4721912B-8A1D-478C-98D8-7DB07B5C3300}" srcId="{7A9E7A92-26C9-4362-B720-767C0C1EE21B}" destId="{D7BA4C88-E1CF-4A9F-82DF-B1C60FE972E8}" srcOrd="2" destOrd="0" parTransId="{A6FCF2D4-E2DA-44DB-AAEA-6FDCAEBD3C8A}" sibTransId="{13D00123-08D3-4022-88EB-FAA7497E64AD}"/>
    <dgm:cxn modelId="{1710B4BD-8785-44AF-9710-1564CEE413FB}" type="presOf" srcId="{86B8C290-D185-4DB1-A4B8-C0C9DD11A871}" destId="{C98C6852-7EDE-426F-B892-3761374FEBB1}" srcOrd="0" destOrd="0" presId="urn:microsoft.com/office/officeart/2008/layout/LinedList"/>
    <dgm:cxn modelId="{E8C60820-5C71-444F-85A5-37AB474870AD}" srcId="{7A9E7A92-26C9-4362-B720-767C0C1EE21B}" destId="{86B8C290-D185-4DB1-A4B8-C0C9DD11A871}" srcOrd="1" destOrd="0" parTransId="{8D3096BE-6F7E-44B5-BAE3-0C990AF2B130}" sibTransId="{6EF5BA43-C166-4462-958B-57B98AC14412}"/>
    <dgm:cxn modelId="{6974F3D2-46C2-4FA4-97AF-25A41303597C}" type="presOf" srcId="{7A9E7A92-26C9-4362-B720-767C0C1EE21B}" destId="{0F16755F-F70F-412A-9164-C8931535EE19}" srcOrd="0" destOrd="0" presId="urn:microsoft.com/office/officeart/2008/layout/LinedList"/>
    <dgm:cxn modelId="{14EA04AC-CF2A-4402-A56F-2537D867A749}" type="presOf" srcId="{D7BA4C88-E1CF-4A9F-82DF-B1C60FE972E8}" destId="{36A538D6-53BE-4279-BAFB-46630B6BFA7F}" srcOrd="0" destOrd="0" presId="urn:microsoft.com/office/officeart/2008/layout/LinedList"/>
    <dgm:cxn modelId="{C763243F-6D6B-4F93-9CA3-D9D98CF56580}" type="presOf" srcId="{17B3E658-69FC-4F8C-8CC8-870FC086763F}" destId="{15836230-4E22-4D0E-9CC3-3B4C6B5E34D5}" srcOrd="0" destOrd="0" presId="urn:microsoft.com/office/officeart/2008/layout/LinedList"/>
    <dgm:cxn modelId="{8B4CA0EF-D5F6-46F1-B9A7-CA99458C079D}" type="presParOf" srcId="{0F16755F-F70F-412A-9164-C8931535EE19}" destId="{E838C045-B918-442C-9157-8A3D69CD0AA3}" srcOrd="0" destOrd="0" presId="urn:microsoft.com/office/officeart/2008/layout/LinedList"/>
    <dgm:cxn modelId="{4F0B2F87-30F7-45E1-8950-74FEF2C671FE}" type="presParOf" srcId="{0F16755F-F70F-412A-9164-C8931535EE19}" destId="{DBB12371-01D8-46DB-81DF-EE0A2E93D81F}" srcOrd="1" destOrd="0" presId="urn:microsoft.com/office/officeart/2008/layout/LinedList"/>
    <dgm:cxn modelId="{809C9DA5-41CE-48B9-9412-51361588FC39}" type="presParOf" srcId="{DBB12371-01D8-46DB-81DF-EE0A2E93D81F}" destId="{15836230-4E22-4D0E-9CC3-3B4C6B5E34D5}" srcOrd="0" destOrd="0" presId="urn:microsoft.com/office/officeart/2008/layout/LinedList"/>
    <dgm:cxn modelId="{8FF71DC5-AB02-48D7-93EC-7367E70E12BC}" type="presParOf" srcId="{DBB12371-01D8-46DB-81DF-EE0A2E93D81F}" destId="{FC4FF9DE-3E93-4B34-BD3A-A90332151CC9}" srcOrd="1" destOrd="0" presId="urn:microsoft.com/office/officeart/2008/layout/LinedList"/>
    <dgm:cxn modelId="{D0C0D170-ECB3-43AA-A1F5-F72B1F649717}" type="presParOf" srcId="{0F16755F-F70F-412A-9164-C8931535EE19}" destId="{AF4FC1F3-E648-473F-8F96-7BF3B610617D}" srcOrd="2" destOrd="0" presId="urn:microsoft.com/office/officeart/2008/layout/LinedList"/>
    <dgm:cxn modelId="{89C03CCA-62A7-47BC-A8D7-2DD8CDBCEBED}" type="presParOf" srcId="{0F16755F-F70F-412A-9164-C8931535EE19}" destId="{111A3A33-52D1-4B1A-85EA-8FBF1A9C0822}" srcOrd="3" destOrd="0" presId="urn:microsoft.com/office/officeart/2008/layout/LinedList"/>
    <dgm:cxn modelId="{9BDE4F8E-7466-41A2-BB6D-1597302C9FE1}" type="presParOf" srcId="{111A3A33-52D1-4B1A-85EA-8FBF1A9C0822}" destId="{C98C6852-7EDE-426F-B892-3761374FEBB1}" srcOrd="0" destOrd="0" presId="urn:microsoft.com/office/officeart/2008/layout/LinedList"/>
    <dgm:cxn modelId="{16F2DC1C-1567-425A-8466-C7613AD92202}" type="presParOf" srcId="{111A3A33-52D1-4B1A-85EA-8FBF1A9C0822}" destId="{56188698-D7FF-4DD9-92D4-E9FB8F76BDD9}" srcOrd="1" destOrd="0" presId="urn:microsoft.com/office/officeart/2008/layout/LinedList"/>
    <dgm:cxn modelId="{61A87F6F-F510-484A-B9EE-7745342020F3}" type="presParOf" srcId="{0F16755F-F70F-412A-9164-C8931535EE19}" destId="{E6984A1D-45A8-4434-ACC1-05663BEC650E}" srcOrd="4" destOrd="0" presId="urn:microsoft.com/office/officeart/2008/layout/LinedList"/>
    <dgm:cxn modelId="{66E432FF-18CB-487E-8AF2-839E3D44858F}" type="presParOf" srcId="{0F16755F-F70F-412A-9164-C8931535EE19}" destId="{47667D6E-971F-4EE7-A9FA-F078176DD53D}" srcOrd="5" destOrd="0" presId="urn:microsoft.com/office/officeart/2008/layout/LinedList"/>
    <dgm:cxn modelId="{11D2403A-E23A-4A97-90BF-1D6E70265D03}" type="presParOf" srcId="{47667D6E-971F-4EE7-A9FA-F078176DD53D}" destId="{36A538D6-53BE-4279-BAFB-46630B6BFA7F}" srcOrd="0" destOrd="0" presId="urn:microsoft.com/office/officeart/2008/layout/LinedList"/>
    <dgm:cxn modelId="{500125C4-8EDE-4CB0-9EB5-10AA66B8B8E1}" type="presParOf" srcId="{47667D6E-971F-4EE7-A9FA-F078176DD53D}" destId="{1816963A-4DBA-4DC1-A82E-3563B2CEC0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09F14A-9469-4997-89B7-1BCF3BDB60A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E4D5562-928A-4942-9D7E-DA09BB9BC821}">
      <dgm:prSet custT="1"/>
      <dgm:spPr/>
      <dgm:t>
        <a:bodyPr/>
        <a:lstStyle/>
        <a:p>
          <a:r>
            <a:rPr lang="en-GB" sz="1800" dirty="0">
              <a:latin typeface="Calibri"/>
              <a:ea typeface="Calibri"/>
              <a:cs typeface="Calibri"/>
            </a:rPr>
            <a:t>Data Analysis: Statistical analysis </a:t>
          </a:r>
          <a:r>
            <a:rPr lang="en-GB" sz="1800" dirty="0" smtClean="0">
              <a:latin typeface="Calibri"/>
              <a:ea typeface="Calibri"/>
              <a:cs typeface="Calibri"/>
            </a:rPr>
            <a:t>using </a:t>
          </a:r>
          <a:r>
            <a:rPr lang="en-GB" sz="1800" dirty="0">
              <a:latin typeface="Calibri"/>
              <a:ea typeface="Calibri"/>
              <a:cs typeface="Calibri"/>
            </a:rPr>
            <a:t>Microsoft excel employing Descriptive analysis.</a:t>
          </a:r>
          <a:endParaRPr lang="en-US" sz="1800" dirty="0">
            <a:latin typeface="Calibri"/>
            <a:ea typeface="Calibri"/>
            <a:cs typeface="Calibri"/>
          </a:endParaRPr>
        </a:p>
      </dgm:t>
    </dgm:pt>
    <dgm:pt modelId="{166B40A8-34C7-47F4-BAB0-7F20204C593F}" type="parTrans" cxnId="{06301ECE-A8E6-4CDF-9E53-ABFC331DBCC1}">
      <dgm:prSet/>
      <dgm:spPr/>
      <dgm:t>
        <a:bodyPr/>
        <a:lstStyle/>
        <a:p>
          <a:endParaRPr lang="en-US"/>
        </a:p>
      </dgm:t>
    </dgm:pt>
    <dgm:pt modelId="{2FA0A0B4-7C4E-4F02-A9EB-936973BDCD4F}" type="sibTrans" cxnId="{06301ECE-A8E6-4CDF-9E53-ABFC331DBCC1}">
      <dgm:prSet/>
      <dgm:spPr/>
      <dgm:t>
        <a:bodyPr/>
        <a:lstStyle/>
        <a:p>
          <a:endParaRPr lang="en-US"/>
        </a:p>
      </dgm:t>
    </dgm:pt>
    <dgm:pt modelId="{30911C9B-8672-49EE-B9D1-7DBDC6323611}">
      <dgm:prSet custT="1"/>
      <dgm:spPr/>
      <dgm:t>
        <a:bodyPr/>
        <a:lstStyle/>
        <a:p>
          <a:r>
            <a:rPr lang="en-GB" sz="1800" dirty="0">
              <a:latin typeface="Calibri"/>
              <a:ea typeface="Calibri"/>
              <a:cs typeface="Calibri"/>
            </a:rPr>
            <a:t>Study population: under 5 children’s of EAG states of India. </a:t>
          </a:r>
          <a:endParaRPr lang="en-US" sz="1800" dirty="0">
            <a:latin typeface="Calibri"/>
            <a:ea typeface="Calibri"/>
            <a:cs typeface="Calibri"/>
          </a:endParaRPr>
        </a:p>
      </dgm:t>
    </dgm:pt>
    <dgm:pt modelId="{907062DE-CAD9-4E45-ADDC-6EDF527A66C2}" type="parTrans" cxnId="{1ED82BA0-6C4C-4BBE-BDE2-EA01CAAB811E}">
      <dgm:prSet/>
      <dgm:spPr/>
      <dgm:t>
        <a:bodyPr/>
        <a:lstStyle/>
        <a:p>
          <a:endParaRPr lang="en-US"/>
        </a:p>
      </dgm:t>
    </dgm:pt>
    <dgm:pt modelId="{38315422-8C75-435A-9020-75D895A28248}" type="sibTrans" cxnId="{1ED82BA0-6C4C-4BBE-BDE2-EA01CAAB811E}">
      <dgm:prSet/>
      <dgm:spPr/>
      <dgm:t>
        <a:bodyPr/>
        <a:lstStyle/>
        <a:p>
          <a:endParaRPr lang="en-US"/>
        </a:p>
      </dgm:t>
    </dgm:pt>
    <dgm:pt modelId="{C247398D-D73F-4C26-B675-C4EFF8A68486}">
      <dgm:prSet custT="1"/>
      <dgm:spPr/>
      <dgm:t>
        <a:bodyPr/>
        <a:lstStyle/>
        <a:p>
          <a:r>
            <a:rPr lang="en-GB" sz="1800" dirty="0">
              <a:latin typeface="Calibri"/>
              <a:ea typeface="Calibri"/>
              <a:cs typeface="Calibri"/>
            </a:rPr>
            <a:t>Study tool: NFHS 4 &amp; 5 factsheet &amp; report. </a:t>
          </a:r>
          <a:endParaRPr lang="en-US" sz="1800" dirty="0">
            <a:latin typeface="Calibri"/>
            <a:ea typeface="Calibri"/>
            <a:cs typeface="Calibri"/>
          </a:endParaRPr>
        </a:p>
      </dgm:t>
    </dgm:pt>
    <dgm:pt modelId="{7C11B0B7-BD12-4D65-8953-A40A35155975}" type="parTrans" cxnId="{C9B9434F-EE8C-4ABE-9679-CC8D4D43E811}">
      <dgm:prSet/>
      <dgm:spPr/>
      <dgm:t>
        <a:bodyPr/>
        <a:lstStyle/>
        <a:p>
          <a:endParaRPr lang="en-US"/>
        </a:p>
      </dgm:t>
    </dgm:pt>
    <dgm:pt modelId="{928E22E3-C983-4D60-98DD-E1272198D0D5}" type="sibTrans" cxnId="{C9B9434F-EE8C-4ABE-9679-CC8D4D43E811}">
      <dgm:prSet/>
      <dgm:spPr/>
      <dgm:t>
        <a:bodyPr/>
        <a:lstStyle/>
        <a:p>
          <a:endParaRPr lang="en-US"/>
        </a:p>
      </dgm:t>
    </dgm:pt>
    <dgm:pt modelId="{7CD5B9DA-A947-4F1A-88E9-9655C00DAB42}" type="pres">
      <dgm:prSet presAssocID="{0809F14A-9469-4997-89B7-1BCF3BDB60A5}" presName="vert0" presStyleCnt="0">
        <dgm:presLayoutVars>
          <dgm:dir/>
          <dgm:animOne val="branch"/>
          <dgm:animLvl val="lvl"/>
        </dgm:presLayoutVars>
      </dgm:prSet>
      <dgm:spPr/>
      <dgm:t>
        <a:bodyPr/>
        <a:lstStyle/>
        <a:p>
          <a:endParaRPr lang="en-US"/>
        </a:p>
      </dgm:t>
    </dgm:pt>
    <dgm:pt modelId="{AA4D0204-235A-4AAD-A143-93AD11D140DD}" type="pres">
      <dgm:prSet presAssocID="{6E4D5562-928A-4942-9D7E-DA09BB9BC821}" presName="thickLine" presStyleLbl="alignNode1" presStyleIdx="0" presStyleCnt="3"/>
      <dgm:spPr/>
    </dgm:pt>
    <dgm:pt modelId="{3161B298-3D7B-486D-A013-F5CB4AA5E1AF}" type="pres">
      <dgm:prSet presAssocID="{6E4D5562-928A-4942-9D7E-DA09BB9BC821}" presName="horz1" presStyleCnt="0"/>
      <dgm:spPr/>
    </dgm:pt>
    <dgm:pt modelId="{130822A6-95BF-4D37-982B-D8548A66EEC0}" type="pres">
      <dgm:prSet presAssocID="{6E4D5562-928A-4942-9D7E-DA09BB9BC821}" presName="tx1" presStyleLbl="revTx" presStyleIdx="0" presStyleCnt="3"/>
      <dgm:spPr/>
      <dgm:t>
        <a:bodyPr/>
        <a:lstStyle/>
        <a:p>
          <a:endParaRPr lang="en-US"/>
        </a:p>
      </dgm:t>
    </dgm:pt>
    <dgm:pt modelId="{E30953CE-C519-420D-A40C-D626D423A2EF}" type="pres">
      <dgm:prSet presAssocID="{6E4D5562-928A-4942-9D7E-DA09BB9BC821}" presName="vert1" presStyleCnt="0"/>
      <dgm:spPr/>
    </dgm:pt>
    <dgm:pt modelId="{098811D5-61E1-457B-873B-D66878C5CF3B}" type="pres">
      <dgm:prSet presAssocID="{30911C9B-8672-49EE-B9D1-7DBDC6323611}" presName="thickLine" presStyleLbl="alignNode1" presStyleIdx="1" presStyleCnt="3"/>
      <dgm:spPr/>
    </dgm:pt>
    <dgm:pt modelId="{050AC5E8-D859-4FF3-BC1C-95A387A7FB1A}" type="pres">
      <dgm:prSet presAssocID="{30911C9B-8672-49EE-B9D1-7DBDC6323611}" presName="horz1" presStyleCnt="0"/>
      <dgm:spPr/>
    </dgm:pt>
    <dgm:pt modelId="{F1513931-3816-4D8C-9470-E59FA5F22325}" type="pres">
      <dgm:prSet presAssocID="{30911C9B-8672-49EE-B9D1-7DBDC6323611}" presName="tx1" presStyleLbl="revTx" presStyleIdx="1" presStyleCnt="3"/>
      <dgm:spPr/>
      <dgm:t>
        <a:bodyPr/>
        <a:lstStyle/>
        <a:p>
          <a:endParaRPr lang="en-US"/>
        </a:p>
      </dgm:t>
    </dgm:pt>
    <dgm:pt modelId="{94B3C17E-19A7-4D4F-91FA-9845E942C28B}" type="pres">
      <dgm:prSet presAssocID="{30911C9B-8672-49EE-B9D1-7DBDC6323611}" presName="vert1" presStyleCnt="0"/>
      <dgm:spPr/>
    </dgm:pt>
    <dgm:pt modelId="{BEAADF0A-F61E-472F-9CE3-10B58DAA3B0A}" type="pres">
      <dgm:prSet presAssocID="{C247398D-D73F-4C26-B675-C4EFF8A68486}" presName="thickLine" presStyleLbl="alignNode1" presStyleIdx="2" presStyleCnt="3"/>
      <dgm:spPr/>
    </dgm:pt>
    <dgm:pt modelId="{C1B87B24-869A-40C0-9E8C-144579FFCFC0}" type="pres">
      <dgm:prSet presAssocID="{C247398D-D73F-4C26-B675-C4EFF8A68486}" presName="horz1" presStyleCnt="0"/>
      <dgm:spPr/>
    </dgm:pt>
    <dgm:pt modelId="{CB84CB45-FA46-4150-B610-9414D103C333}" type="pres">
      <dgm:prSet presAssocID="{C247398D-D73F-4C26-B675-C4EFF8A68486}" presName="tx1" presStyleLbl="revTx" presStyleIdx="2" presStyleCnt="3"/>
      <dgm:spPr/>
      <dgm:t>
        <a:bodyPr/>
        <a:lstStyle/>
        <a:p>
          <a:endParaRPr lang="en-US"/>
        </a:p>
      </dgm:t>
    </dgm:pt>
    <dgm:pt modelId="{79992D14-213F-4CA1-A227-2999F1D48EA4}" type="pres">
      <dgm:prSet presAssocID="{C247398D-D73F-4C26-B675-C4EFF8A68486}" presName="vert1" presStyleCnt="0"/>
      <dgm:spPr/>
    </dgm:pt>
  </dgm:ptLst>
  <dgm:cxnLst>
    <dgm:cxn modelId="{1EF395FF-023D-4753-9180-40568E75624E}" type="presOf" srcId="{6E4D5562-928A-4942-9D7E-DA09BB9BC821}" destId="{130822A6-95BF-4D37-982B-D8548A66EEC0}" srcOrd="0" destOrd="0" presId="urn:microsoft.com/office/officeart/2008/layout/LinedList"/>
    <dgm:cxn modelId="{56938646-36BD-4D6C-ADA9-3AA645C5674A}" type="presOf" srcId="{0809F14A-9469-4997-89B7-1BCF3BDB60A5}" destId="{7CD5B9DA-A947-4F1A-88E9-9655C00DAB42}" srcOrd="0" destOrd="0" presId="urn:microsoft.com/office/officeart/2008/layout/LinedList"/>
    <dgm:cxn modelId="{1ED82BA0-6C4C-4BBE-BDE2-EA01CAAB811E}" srcId="{0809F14A-9469-4997-89B7-1BCF3BDB60A5}" destId="{30911C9B-8672-49EE-B9D1-7DBDC6323611}" srcOrd="1" destOrd="0" parTransId="{907062DE-CAD9-4E45-ADDC-6EDF527A66C2}" sibTransId="{38315422-8C75-435A-9020-75D895A28248}"/>
    <dgm:cxn modelId="{A163C054-1F47-4D46-995D-C5309CBBCB04}" type="presOf" srcId="{C247398D-D73F-4C26-B675-C4EFF8A68486}" destId="{CB84CB45-FA46-4150-B610-9414D103C333}" srcOrd="0" destOrd="0" presId="urn:microsoft.com/office/officeart/2008/layout/LinedList"/>
    <dgm:cxn modelId="{85B7BC25-7E72-47FB-AB85-FF995B7F4FFA}" type="presOf" srcId="{30911C9B-8672-49EE-B9D1-7DBDC6323611}" destId="{F1513931-3816-4D8C-9470-E59FA5F22325}" srcOrd="0" destOrd="0" presId="urn:microsoft.com/office/officeart/2008/layout/LinedList"/>
    <dgm:cxn modelId="{C9B9434F-EE8C-4ABE-9679-CC8D4D43E811}" srcId="{0809F14A-9469-4997-89B7-1BCF3BDB60A5}" destId="{C247398D-D73F-4C26-B675-C4EFF8A68486}" srcOrd="2" destOrd="0" parTransId="{7C11B0B7-BD12-4D65-8953-A40A35155975}" sibTransId="{928E22E3-C983-4D60-98DD-E1272198D0D5}"/>
    <dgm:cxn modelId="{06301ECE-A8E6-4CDF-9E53-ABFC331DBCC1}" srcId="{0809F14A-9469-4997-89B7-1BCF3BDB60A5}" destId="{6E4D5562-928A-4942-9D7E-DA09BB9BC821}" srcOrd="0" destOrd="0" parTransId="{166B40A8-34C7-47F4-BAB0-7F20204C593F}" sibTransId="{2FA0A0B4-7C4E-4F02-A9EB-936973BDCD4F}"/>
    <dgm:cxn modelId="{A8715C35-E67C-4017-9E9B-6E115F67E984}" type="presParOf" srcId="{7CD5B9DA-A947-4F1A-88E9-9655C00DAB42}" destId="{AA4D0204-235A-4AAD-A143-93AD11D140DD}" srcOrd="0" destOrd="0" presId="urn:microsoft.com/office/officeart/2008/layout/LinedList"/>
    <dgm:cxn modelId="{73B42EF0-64A3-4F6B-8BDE-D7EFAAC88CDB}" type="presParOf" srcId="{7CD5B9DA-A947-4F1A-88E9-9655C00DAB42}" destId="{3161B298-3D7B-486D-A013-F5CB4AA5E1AF}" srcOrd="1" destOrd="0" presId="urn:microsoft.com/office/officeart/2008/layout/LinedList"/>
    <dgm:cxn modelId="{0DD4046B-5A44-4115-B5FD-2F58A2635D7C}" type="presParOf" srcId="{3161B298-3D7B-486D-A013-F5CB4AA5E1AF}" destId="{130822A6-95BF-4D37-982B-D8548A66EEC0}" srcOrd="0" destOrd="0" presId="urn:microsoft.com/office/officeart/2008/layout/LinedList"/>
    <dgm:cxn modelId="{1D2E7D51-8668-483B-9504-2707B6C203A3}" type="presParOf" srcId="{3161B298-3D7B-486D-A013-F5CB4AA5E1AF}" destId="{E30953CE-C519-420D-A40C-D626D423A2EF}" srcOrd="1" destOrd="0" presId="urn:microsoft.com/office/officeart/2008/layout/LinedList"/>
    <dgm:cxn modelId="{16108107-0CF2-4D57-8744-1995734022DF}" type="presParOf" srcId="{7CD5B9DA-A947-4F1A-88E9-9655C00DAB42}" destId="{098811D5-61E1-457B-873B-D66878C5CF3B}" srcOrd="2" destOrd="0" presId="urn:microsoft.com/office/officeart/2008/layout/LinedList"/>
    <dgm:cxn modelId="{5EB5D9E3-5F9C-4EC6-87E0-23E944D41F12}" type="presParOf" srcId="{7CD5B9DA-A947-4F1A-88E9-9655C00DAB42}" destId="{050AC5E8-D859-4FF3-BC1C-95A387A7FB1A}" srcOrd="3" destOrd="0" presId="urn:microsoft.com/office/officeart/2008/layout/LinedList"/>
    <dgm:cxn modelId="{2DF12D53-0D34-4A29-BFE1-F3B608938153}" type="presParOf" srcId="{050AC5E8-D859-4FF3-BC1C-95A387A7FB1A}" destId="{F1513931-3816-4D8C-9470-E59FA5F22325}" srcOrd="0" destOrd="0" presId="urn:microsoft.com/office/officeart/2008/layout/LinedList"/>
    <dgm:cxn modelId="{21CD8E5C-9FAE-446A-A66C-03F1303F598B}" type="presParOf" srcId="{050AC5E8-D859-4FF3-BC1C-95A387A7FB1A}" destId="{94B3C17E-19A7-4D4F-91FA-9845E942C28B}" srcOrd="1" destOrd="0" presId="urn:microsoft.com/office/officeart/2008/layout/LinedList"/>
    <dgm:cxn modelId="{DF54B088-D063-4BC3-967B-DE56E61406A6}" type="presParOf" srcId="{7CD5B9DA-A947-4F1A-88E9-9655C00DAB42}" destId="{BEAADF0A-F61E-472F-9CE3-10B58DAA3B0A}" srcOrd="4" destOrd="0" presId="urn:microsoft.com/office/officeart/2008/layout/LinedList"/>
    <dgm:cxn modelId="{4D7C9BA4-6643-4CD9-B047-01AF267FAB08}" type="presParOf" srcId="{7CD5B9DA-A947-4F1A-88E9-9655C00DAB42}" destId="{C1B87B24-869A-40C0-9E8C-144579FFCFC0}" srcOrd="5" destOrd="0" presId="urn:microsoft.com/office/officeart/2008/layout/LinedList"/>
    <dgm:cxn modelId="{EE6DF039-266E-4504-82E2-1E5C42E4CCCD}" type="presParOf" srcId="{C1B87B24-869A-40C0-9E8C-144579FFCFC0}" destId="{CB84CB45-FA46-4150-B610-9414D103C333}" srcOrd="0" destOrd="0" presId="urn:microsoft.com/office/officeart/2008/layout/LinedList"/>
    <dgm:cxn modelId="{909B2137-406C-4C1E-B420-AFD817A3A4EF}" type="presParOf" srcId="{C1B87B24-869A-40C0-9E8C-144579FFCFC0}" destId="{79992D14-213F-4CA1-A227-2999F1D48EA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C1CC59-30F1-4811-BD31-46E0596274B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D34A4F8-55E7-4260-B161-5BC994CDB94A}">
      <dgm:prSet custT="1"/>
      <dgm:spPr/>
      <dgm:t>
        <a:bodyPr/>
        <a:lstStyle/>
        <a:p>
          <a:r>
            <a:rPr lang="en-GB" sz="1800" dirty="0">
              <a:latin typeface="Calibri"/>
              <a:ea typeface="Calibri"/>
              <a:cs typeface="Calibri"/>
            </a:rPr>
            <a:t>Undernutrition is a significant problem in EAG states, with higher rates than the rest of India- EAG states need targeted interventions to address the unique challenges of undernutrition in the region</a:t>
          </a:r>
          <a:endParaRPr lang="en-US" sz="1800" dirty="0">
            <a:latin typeface="Calibri"/>
            <a:ea typeface="Calibri"/>
            <a:cs typeface="Calibri"/>
          </a:endParaRPr>
        </a:p>
      </dgm:t>
    </dgm:pt>
    <dgm:pt modelId="{70874FDA-1516-42F9-A389-4EEB3B115B38}" type="parTrans" cxnId="{CA774416-83FC-401F-BA97-B2B1B1793A3F}">
      <dgm:prSet/>
      <dgm:spPr/>
      <dgm:t>
        <a:bodyPr/>
        <a:lstStyle/>
        <a:p>
          <a:endParaRPr lang="en-US"/>
        </a:p>
      </dgm:t>
    </dgm:pt>
    <dgm:pt modelId="{6B10D502-6E85-4A97-BDDD-341A92C17285}" type="sibTrans" cxnId="{CA774416-83FC-401F-BA97-B2B1B1793A3F}">
      <dgm:prSet/>
      <dgm:spPr/>
      <dgm:t>
        <a:bodyPr/>
        <a:lstStyle/>
        <a:p>
          <a:endParaRPr lang="en-US"/>
        </a:p>
      </dgm:t>
    </dgm:pt>
    <dgm:pt modelId="{CF522E46-259C-46C7-AD25-11DCE26E181A}">
      <dgm:prSet custT="1"/>
      <dgm:spPr/>
      <dgm:t>
        <a:bodyPr/>
        <a:lstStyle/>
        <a:p>
          <a:r>
            <a:rPr lang="en-GB" sz="1800" dirty="0">
              <a:latin typeface="Calibri"/>
              <a:ea typeface="Calibri"/>
              <a:cs typeface="Calibri"/>
            </a:rPr>
            <a:t>Undernutrition is associated with low household income, poor maternal education, and inadequate sanitation facilities-Improving education and sanitation facilities can have a positive impact on reducing undernutrition</a:t>
          </a:r>
          <a:endParaRPr lang="en-US" sz="1800" dirty="0">
            <a:latin typeface="Calibri"/>
            <a:ea typeface="Calibri"/>
            <a:cs typeface="Calibri"/>
          </a:endParaRPr>
        </a:p>
      </dgm:t>
    </dgm:pt>
    <dgm:pt modelId="{563A78C6-BD72-404C-9F84-1E1704FA2171}" type="parTrans" cxnId="{C6364C25-7763-4D63-ABAF-F242469DFACA}">
      <dgm:prSet/>
      <dgm:spPr/>
      <dgm:t>
        <a:bodyPr/>
        <a:lstStyle/>
        <a:p>
          <a:endParaRPr lang="en-US"/>
        </a:p>
      </dgm:t>
    </dgm:pt>
    <dgm:pt modelId="{11212CAF-398E-42E8-91EF-B3C2590C1BA1}" type="sibTrans" cxnId="{C6364C25-7763-4D63-ABAF-F242469DFACA}">
      <dgm:prSet/>
      <dgm:spPr/>
      <dgm:t>
        <a:bodyPr/>
        <a:lstStyle/>
        <a:p>
          <a:endParaRPr lang="en-US"/>
        </a:p>
      </dgm:t>
    </dgm:pt>
    <dgm:pt modelId="{22BC781C-808F-4870-98F1-C85D699AA3C2}">
      <dgm:prSet custT="1"/>
      <dgm:spPr/>
      <dgm:t>
        <a:bodyPr/>
        <a:lstStyle/>
        <a:p>
          <a:r>
            <a:rPr lang="en-GB" sz="1800" dirty="0" smtClean="0">
              <a:cs typeface="Calibri"/>
            </a:rPr>
            <a:t>To reduce malnutrition among under-5 children there is need some target-oriented policies which will help in improving the socio-economic status of the children’s family as well as maternal and child health. We also need to focus on district level of the EAG states for grass root improvement of the basic amenities like drinking water, good dietary and sanitation facility. Also, by ensuring literacy and employment of the female can encourage in women empowerment.</a:t>
          </a:r>
          <a:endParaRPr lang="en-US" sz="1800" dirty="0">
            <a:latin typeface="Calibri"/>
            <a:ea typeface="Calibri"/>
            <a:cs typeface="Calibri"/>
          </a:endParaRPr>
        </a:p>
      </dgm:t>
    </dgm:pt>
    <dgm:pt modelId="{2855C06C-8315-4231-A530-E9C286817655}" type="parTrans" cxnId="{8C99951D-3596-442C-BC1A-3E846DC3EDEA}">
      <dgm:prSet/>
      <dgm:spPr/>
      <dgm:t>
        <a:bodyPr/>
        <a:lstStyle/>
        <a:p>
          <a:endParaRPr lang="en-US"/>
        </a:p>
      </dgm:t>
    </dgm:pt>
    <dgm:pt modelId="{CE336D6B-013B-4835-AC5D-7184F833C9F6}" type="sibTrans" cxnId="{8C99951D-3596-442C-BC1A-3E846DC3EDEA}">
      <dgm:prSet/>
      <dgm:spPr/>
      <dgm:t>
        <a:bodyPr/>
        <a:lstStyle/>
        <a:p>
          <a:endParaRPr lang="en-US"/>
        </a:p>
      </dgm:t>
    </dgm:pt>
    <dgm:pt modelId="{698539CC-3515-4E8F-B2DF-216189F3287B}" type="pres">
      <dgm:prSet presAssocID="{D2C1CC59-30F1-4811-BD31-46E0596274B5}" presName="vert0" presStyleCnt="0">
        <dgm:presLayoutVars>
          <dgm:dir/>
          <dgm:animOne val="branch"/>
          <dgm:animLvl val="lvl"/>
        </dgm:presLayoutVars>
      </dgm:prSet>
      <dgm:spPr/>
      <dgm:t>
        <a:bodyPr/>
        <a:lstStyle/>
        <a:p>
          <a:endParaRPr lang="en-US"/>
        </a:p>
      </dgm:t>
    </dgm:pt>
    <dgm:pt modelId="{8772F72C-2BE5-4728-A1D7-DB52EE13C8F5}" type="pres">
      <dgm:prSet presAssocID="{8D34A4F8-55E7-4260-B161-5BC994CDB94A}" presName="thickLine" presStyleLbl="alignNode1" presStyleIdx="0" presStyleCnt="3"/>
      <dgm:spPr/>
    </dgm:pt>
    <dgm:pt modelId="{BD1F4444-2B21-4C22-8B28-3529A0B0B0E6}" type="pres">
      <dgm:prSet presAssocID="{8D34A4F8-55E7-4260-B161-5BC994CDB94A}" presName="horz1" presStyleCnt="0"/>
      <dgm:spPr/>
    </dgm:pt>
    <dgm:pt modelId="{4FFCF07E-88DD-46BE-ADB5-F7E46B4C7388}" type="pres">
      <dgm:prSet presAssocID="{8D34A4F8-55E7-4260-B161-5BC994CDB94A}" presName="tx1" presStyleLbl="revTx" presStyleIdx="0" presStyleCnt="3"/>
      <dgm:spPr/>
      <dgm:t>
        <a:bodyPr/>
        <a:lstStyle/>
        <a:p>
          <a:endParaRPr lang="en-US"/>
        </a:p>
      </dgm:t>
    </dgm:pt>
    <dgm:pt modelId="{ABB71848-97FF-4C3B-9702-27CFA549C1FE}" type="pres">
      <dgm:prSet presAssocID="{8D34A4F8-55E7-4260-B161-5BC994CDB94A}" presName="vert1" presStyleCnt="0"/>
      <dgm:spPr/>
    </dgm:pt>
    <dgm:pt modelId="{9A39E627-424D-4B78-841C-FB11287458ED}" type="pres">
      <dgm:prSet presAssocID="{CF522E46-259C-46C7-AD25-11DCE26E181A}" presName="thickLine" presStyleLbl="alignNode1" presStyleIdx="1" presStyleCnt="3"/>
      <dgm:spPr/>
    </dgm:pt>
    <dgm:pt modelId="{34A89A72-CE25-46B8-A707-20F4AB6A0F86}" type="pres">
      <dgm:prSet presAssocID="{CF522E46-259C-46C7-AD25-11DCE26E181A}" presName="horz1" presStyleCnt="0"/>
      <dgm:spPr/>
    </dgm:pt>
    <dgm:pt modelId="{D8255458-D915-4090-B2B8-91746A682D01}" type="pres">
      <dgm:prSet presAssocID="{CF522E46-259C-46C7-AD25-11DCE26E181A}" presName="tx1" presStyleLbl="revTx" presStyleIdx="1" presStyleCnt="3"/>
      <dgm:spPr/>
      <dgm:t>
        <a:bodyPr/>
        <a:lstStyle/>
        <a:p>
          <a:endParaRPr lang="en-US"/>
        </a:p>
      </dgm:t>
    </dgm:pt>
    <dgm:pt modelId="{38E597C9-3F67-42F3-B16D-3C51B61AD58D}" type="pres">
      <dgm:prSet presAssocID="{CF522E46-259C-46C7-AD25-11DCE26E181A}" presName="vert1" presStyleCnt="0"/>
      <dgm:spPr/>
    </dgm:pt>
    <dgm:pt modelId="{79EC973F-7D57-445E-8A59-1555A4EDA236}" type="pres">
      <dgm:prSet presAssocID="{22BC781C-808F-4870-98F1-C85D699AA3C2}" presName="thickLine" presStyleLbl="alignNode1" presStyleIdx="2" presStyleCnt="3"/>
      <dgm:spPr/>
    </dgm:pt>
    <dgm:pt modelId="{BAF0DBE1-3708-4933-98BB-CA6A8905AAF6}" type="pres">
      <dgm:prSet presAssocID="{22BC781C-808F-4870-98F1-C85D699AA3C2}" presName="horz1" presStyleCnt="0"/>
      <dgm:spPr/>
    </dgm:pt>
    <dgm:pt modelId="{1C0EB289-EA2E-4A0C-9AED-371763837E59}" type="pres">
      <dgm:prSet presAssocID="{22BC781C-808F-4870-98F1-C85D699AA3C2}" presName="tx1" presStyleLbl="revTx" presStyleIdx="2" presStyleCnt="3"/>
      <dgm:spPr/>
      <dgm:t>
        <a:bodyPr/>
        <a:lstStyle/>
        <a:p>
          <a:endParaRPr lang="en-US"/>
        </a:p>
      </dgm:t>
    </dgm:pt>
    <dgm:pt modelId="{39FE1B6E-6697-4EEE-9680-2D690E5F3AE4}" type="pres">
      <dgm:prSet presAssocID="{22BC781C-808F-4870-98F1-C85D699AA3C2}" presName="vert1" presStyleCnt="0"/>
      <dgm:spPr/>
    </dgm:pt>
  </dgm:ptLst>
  <dgm:cxnLst>
    <dgm:cxn modelId="{FE139976-BAE0-4629-AE0F-3199660F8CEE}" type="presOf" srcId="{22BC781C-808F-4870-98F1-C85D699AA3C2}" destId="{1C0EB289-EA2E-4A0C-9AED-371763837E59}" srcOrd="0" destOrd="0" presId="urn:microsoft.com/office/officeart/2008/layout/LinedList"/>
    <dgm:cxn modelId="{C6364C25-7763-4D63-ABAF-F242469DFACA}" srcId="{D2C1CC59-30F1-4811-BD31-46E0596274B5}" destId="{CF522E46-259C-46C7-AD25-11DCE26E181A}" srcOrd="1" destOrd="0" parTransId="{563A78C6-BD72-404C-9F84-1E1704FA2171}" sibTransId="{11212CAF-398E-42E8-91EF-B3C2590C1BA1}"/>
    <dgm:cxn modelId="{3169C88C-7D04-42A7-AF08-3C6510FFFFF1}" type="presOf" srcId="{D2C1CC59-30F1-4811-BD31-46E0596274B5}" destId="{698539CC-3515-4E8F-B2DF-216189F3287B}" srcOrd="0" destOrd="0" presId="urn:microsoft.com/office/officeart/2008/layout/LinedList"/>
    <dgm:cxn modelId="{0CDD446C-CA0F-4839-8A6E-5F202EAF8BCC}" type="presOf" srcId="{8D34A4F8-55E7-4260-B161-5BC994CDB94A}" destId="{4FFCF07E-88DD-46BE-ADB5-F7E46B4C7388}" srcOrd="0" destOrd="0" presId="urn:microsoft.com/office/officeart/2008/layout/LinedList"/>
    <dgm:cxn modelId="{9D989CAE-A663-4B9C-820E-763262CD9735}" type="presOf" srcId="{CF522E46-259C-46C7-AD25-11DCE26E181A}" destId="{D8255458-D915-4090-B2B8-91746A682D01}" srcOrd="0" destOrd="0" presId="urn:microsoft.com/office/officeart/2008/layout/LinedList"/>
    <dgm:cxn modelId="{CA774416-83FC-401F-BA97-B2B1B1793A3F}" srcId="{D2C1CC59-30F1-4811-BD31-46E0596274B5}" destId="{8D34A4F8-55E7-4260-B161-5BC994CDB94A}" srcOrd="0" destOrd="0" parTransId="{70874FDA-1516-42F9-A389-4EEB3B115B38}" sibTransId="{6B10D502-6E85-4A97-BDDD-341A92C17285}"/>
    <dgm:cxn modelId="{8C99951D-3596-442C-BC1A-3E846DC3EDEA}" srcId="{D2C1CC59-30F1-4811-BD31-46E0596274B5}" destId="{22BC781C-808F-4870-98F1-C85D699AA3C2}" srcOrd="2" destOrd="0" parTransId="{2855C06C-8315-4231-A530-E9C286817655}" sibTransId="{CE336D6B-013B-4835-AC5D-7184F833C9F6}"/>
    <dgm:cxn modelId="{9BA243F4-DBBD-458F-8543-35B76D2D02A1}" type="presParOf" srcId="{698539CC-3515-4E8F-B2DF-216189F3287B}" destId="{8772F72C-2BE5-4728-A1D7-DB52EE13C8F5}" srcOrd="0" destOrd="0" presId="urn:microsoft.com/office/officeart/2008/layout/LinedList"/>
    <dgm:cxn modelId="{A5576673-4ED4-446C-9534-EA464D05743C}" type="presParOf" srcId="{698539CC-3515-4E8F-B2DF-216189F3287B}" destId="{BD1F4444-2B21-4C22-8B28-3529A0B0B0E6}" srcOrd="1" destOrd="0" presId="urn:microsoft.com/office/officeart/2008/layout/LinedList"/>
    <dgm:cxn modelId="{2E71A76F-6CB6-4C2B-8118-721568C8885D}" type="presParOf" srcId="{BD1F4444-2B21-4C22-8B28-3529A0B0B0E6}" destId="{4FFCF07E-88DD-46BE-ADB5-F7E46B4C7388}" srcOrd="0" destOrd="0" presId="urn:microsoft.com/office/officeart/2008/layout/LinedList"/>
    <dgm:cxn modelId="{6588EB2B-A8C4-4C1A-9FAC-1999EF9E8369}" type="presParOf" srcId="{BD1F4444-2B21-4C22-8B28-3529A0B0B0E6}" destId="{ABB71848-97FF-4C3B-9702-27CFA549C1FE}" srcOrd="1" destOrd="0" presId="urn:microsoft.com/office/officeart/2008/layout/LinedList"/>
    <dgm:cxn modelId="{455C88C1-3476-4A91-A45B-3E471E1687F3}" type="presParOf" srcId="{698539CC-3515-4E8F-B2DF-216189F3287B}" destId="{9A39E627-424D-4B78-841C-FB11287458ED}" srcOrd="2" destOrd="0" presId="urn:microsoft.com/office/officeart/2008/layout/LinedList"/>
    <dgm:cxn modelId="{FEE72A6C-E799-4DF5-9FD9-16DBFA93E0BF}" type="presParOf" srcId="{698539CC-3515-4E8F-B2DF-216189F3287B}" destId="{34A89A72-CE25-46B8-A707-20F4AB6A0F86}" srcOrd="3" destOrd="0" presId="urn:microsoft.com/office/officeart/2008/layout/LinedList"/>
    <dgm:cxn modelId="{11A747CB-E5EA-4A7C-AD1B-11344E219B88}" type="presParOf" srcId="{34A89A72-CE25-46B8-A707-20F4AB6A0F86}" destId="{D8255458-D915-4090-B2B8-91746A682D01}" srcOrd="0" destOrd="0" presId="urn:microsoft.com/office/officeart/2008/layout/LinedList"/>
    <dgm:cxn modelId="{506E9ABD-AD39-447A-936C-D98381D4515A}" type="presParOf" srcId="{34A89A72-CE25-46B8-A707-20F4AB6A0F86}" destId="{38E597C9-3F67-42F3-B16D-3C51B61AD58D}" srcOrd="1" destOrd="0" presId="urn:microsoft.com/office/officeart/2008/layout/LinedList"/>
    <dgm:cxn modelId="{6AFF1175-6E5D-478D-A556-7820EF5ABA34}" type="presParOf" srcId="{698539CC-3515-4E8F-B2DF-216189F3287B}" destId="{79EC973F-7D57-445E-8A59-1555A4EDA236}" srcOrd="4" destOrd="0" presId="urn:microsoft.com/office/officeart/2008/layout/LinedList"/>
    <dgm:cxn modelId="{78CE7EBF-9D2F-458F-B465-DB6D70B48CB1}" type="presParOf" srcId="{698539CC-3515-4E8F-B2DF-216189F3287B}" destId="{BAF0DBE1-3708-4933-98BB-CA6A8905AAF6}" srcOrd="5" destOrd="0" presId="urn:microsoft.com/office/officeart/2008/layout/LinedList"/>
    <dgm:cxn modelId="{1898D901-093B-4372-8678-4950E03F18D1}" type="presParOf" srcId="{BAF0DBE1-3708-4933-98BB-CA6A8905AAF6}" destId="{1C0EB289-EA2E-4A0C-9AED-371763837E59}" srcOrd="0" destOrd="0" presId="urn:microsoft.com/office/officeart/2008/layout/LinedList"/>
    <dgm:cxn modelId="{CB19808E-F4B6-4E63-A853-77EEC1ACDA98}" type="presParOf" srcId="{BAF0DBE1-3708-4933-98BB-CA6A8905AAF6}" destId="{39FE1B6E-6697-4EEE-9680-2D690E5F3AE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B6C65-8879-4678-9207-0D5899586933}">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C1D9A69-733B-41C8-AA6B-8395A59443D4}">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IN" sz="2100" kern="1200" dirty="0"/>
            <a:t>Malnutrition is referred to as the "hidden emergency" by the United Nations Children's Fund(UNICEF)</a:t>
          </a:r>
          <a:endParaRPr lang="en-US" sz="2100" kern="1200" dirty="0"/>
        </a:p>
      </dsp:txBody>
      <dsp:txXfrm>
        <a:off x="0" y="0"/>
        <a:ext cx="10515600" cy="1087834"/>
      </dsp:txXfrm>
    </dsp:sp>
    <dsp:sp modelId="{0027A6BE-8623-49E7-85B0-6187D8A66B64}">
      <dsp:nvSpPr>
        <dsp:cNvPr id="0" name=""/>
        <dsp:cNvSpPr/>
      </dsp:nvSpPr>
      <dsp:spPr>
        <a:xfrm>
          <a:off x="0" y="1087834"/>
          <a:ext cx="10515600" cy="0"/>
        </a:xfrm>
        <a:prstGeom prst="lin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9BFF2BC-8F73-4BF0-A373-3A6E58B35AAB}">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IN" sz="2100" kern="1200" dirty="0"/>
            <a:t>In many developing nations, including India, malnutrition in children under the age of five is the primary underlying cause of child illness and child mortality. In addition to reducing mental development and nutritional status, which is the best global predictor of children's health.</a:t>
          </a:r>
          <a:endParaRPr lang="en-US" sz="2100" kern="1200" dirty="0"/>
        </a:p>
      </dsp:txBody>
      <dsp:txXfrm>
        <a:off x="0" y="1087834"/>
        <a:ext cx="10515600" cy="1087834"/>
      </dsp:txXfrm>
    </dsp:sp>
    <dsp:sp modelId="{1258F58C-2894-4AE1-9E1D-6A0F90549A44}">
      <dsp:nvSpPr>
        <dsp:cNvPr id="0" name=""/>
        <dsp:cNvSpPr/>
      </dsp:nvSpPr>
      <dsp:spPr>
        <a:xfrm>
          <a:off x="0" y="2175669"/>
          <a:ext cx="10515600" cy="0"/>
        </a:xfrm>
        <a:prstGeom prst="lin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6D233CC-D55E-4861-BCF2-F8276F782897}">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IN" sz="2100" kern="1200" dirty="0"/>
            <a:t>According to a UNICEF report from 2006, the primary causes of childhood malnutrition are a lack of protein in the diet, recurrent illnesses, poor breastfeeding habits, delayed introduction of supplementary foods, health status, food taboos, growth, and individual dietary preferences.</a:t>
          </a:r>
          <a:endParaRPr lang="en-US" sz="2100" kern="1200" dirty="0"/>
        </a:p>
      </dsp:txBody>
      <dsp:txXfrm>
        <a:off x="0" y="2175669"/>
        <a:ext cx="10515600" cy="1087834"/>
      </dsp:txXfrm>
    </dsp:sp>
    <dsp:sp modelId="{B7ACC873-65D4-42C2-9D48-A0622208592E}">
      <dsp:nvSpPr>
        <dsp:cNvPr id="0" name=""/>
        <dsp:cNvSpPr/>
      </dsp:nvSpPr>
      <dsp:spPr>
        <a:xfrm>
          <a:off x="0" y="3263503"/>
          <a:ext cx="10515600"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84A34CE-E7B3-443F-8163-58D8E13B0F58}">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IN" sz="2100" kern="1200" dirty="0"/>
            <a:t>The World Health Assembly has declared its intention to achieve the global nutrition targets of eradicating malnutrition by 2030 and reducing the number of stunted children under the age of five by 40%, low birth weight by 30%, and 5%, respectively, by the end of 2022.</a:t>
          </a:r>
          <a:endParaRPr lang="en-US" sz="2100" kern="1200" dirty="0"/>
        </a:p>
      </dsp:txBody>
      <dsp:txXfrm>
        <a:off x="0" y="3263503"/>
        <a:ext cx="10515600" cy="1087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D5F71-BC28-445A-BF97-58EF18F557E9}">
      <dsp:nvSpPr>
        <dsp:cNvPr id="0" name=""/>
        <dsp:cNvSpPr/>
      </dsp:nvSpPr>
      <dsp:spPr>
        <a:xfrm>
          <a:off x="0" y="0"/>
          <a:ext cx="703933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B5BC7-653E-4E1A-A95E-5A0C9B63C2F7}">
      <dsp:nvSpPr>
        <dsp:cNvPr id="0" name=""/>
        <dsp:cNvSpPr/>
      </dsp:nvSpPr>
      <dsp:spPr>
        <a:xfrm>
          <a:off x="0" y="0"/>
          <a:ext cx="7039336" cy="1425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kern="1200" dirty="0"/>
            <a:t>In 2018, the world's largest nutrition program, POSHAN Abhiyaan, was launched with the goal of enhancing nutrition among children and mothers. Mission POSHAN 2.0 was launched by Finance Minister Nirmala Sitharaman in </a:t>
          </a:r>
          <a:r>
            <a:rPr lang="en-IN" sz="1800" b="1" kern="1200" dirty="0"/>
            <a:t>February 2021</a:t>
          </a:r>
          <a:r>
            <a:rPr lang="en-IN" sz="1800" kern="1200" dirty="0"/>
            <a:t> to prevent any further backsliding of nutrition indicators.</a:t>
          </a:r>
          <a:endParaRPr lang="en-US" sz="1800" kern="1200" dirty="0"/>
        </a:p>
      </dsp:txBody>
      <dsp:txXfrm>
        <a:off x="0" y="0"/>
        <a:ext cx="7039336" cy="1425815"/>
      </dsp:txXfrm>
    </dsp:sp>
    <dsp:sp modelId="{F2A03057-AA6E-425C-BB1B-5B8CD2F20CD6}">
      <dsp:nvSpPr>
        <dsp:cNvPr id="0" name=""/>
        <dsp:cNvSpPr/>
      </dsp:nvSpPr>
      <dsp:spPr>
        <a:xfrm>
          <a:off x="0" y="1425815"/>
          <a:ext cx="703933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0D14A-75C4-42D8-948A-5F10FBE4138D}">
      <dsp:nvSpPr>
        <dsp:cNvPr id="0" name=""/>
        <dsp:cNvSpPr/>
      </dsp:nvSpPr>
      <dsp:spPr>
        <a:xfrm>
          <a:off x="0" y="1425815"/>
          <a:ext cx="7039336" cy="1425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kern="1200" dirty="0"/>
            <a:t>Malnourishment in children (stunting, wasting and underweight) under 5 years has reduced as per NHFS-5 (2019-21) from 38.4% to 35.5%, 21.0% to 19.3% and 35.8% to 32.1% respectively as compared to NHFS-4 (2015-16)</a:t>
          </a:r>
          <a:endParaRPr lang="en-US" sz="1800" kern="1200" dirty="0"/>
        </a:p>
      </dsp:txBody>
      <dsp:txXfrm>
        <a:off x="0" y="1425815"/>
        <a:ext cx="7039336" cy="1425815"/>
      </dsp:txXfrm>
    </dsp:sp>
    <dsp:sp modelId="{0AFD9B47-092C-45F3-837D-796AEF7023BD}">
      <dsp:nvSpPr>
        <dsp:cNvPr id="0" name=""/>
        <dsp:cNvSpPr/>
      </dsp:nvSpPr>
      <dsp:spPr>
        <a:xfrm>
          <a:off x="0" y="2851630"/>
          <a:ext cx="703933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1CE86E-6283-4BBC-A5C8-4D41C82B9020}">
      <dsp:nvSpPr>
        <dsp:cNvPr id="0" name=""/>
        <dsp:cNvSpPr/>
      </dsp:nvSpPr>
      <dsp:spPr>
        <a:xfrm>
          <a:off x="0" y="2851630"/>
          <a:ext cx="7039336" cy="1425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kern="1200" dirty="0"/>
            <a:t>In EAG states, nearly four out of ten U5 children suffered from being underweight and stunted, and one out of five suffered from wasting. The prevalence of undernutrition was relatively higher in the EAG states than in the non-EAG states.</a:t>
          </a:r>
          <a:endParaRPr lang="en-US" sz="1800" kern="1200" dirty="0"/>
        </a:p>
      </dsp:txBody>
      <dsp:txXfrm>
        <a:off x="0" y="2851630"/>
        <a:ext cx="7039336" cy="1425815"/>
      </dsp:txXfrm>
    </dsp:sp>
    <dsp:sp modelId="{EA400C68-D948-4277-920F-41C499952041}">
      <dsp:nvSpPr>
        <dsp:cNvPr id="0" name=""/>
        <dsp:cNvSpPr/>
      </dsp:nvSpPr>
      <dsp:spPr>
        <a:xfrm>
          <a:off x="0" y="4277446"/>
          <a:ext cx="703933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D44885-E737-4965-997F-BD265313EF6D}">
      <dsp:nvSpPr>
        <dsp:cNvPr id="0" name=""/>
        <dsp:cNvSpPr/>
      </dsp:nvSpPr>
      <dsp:spPr>
        <a:xfrm>
          <a:off x="0" y="4277446"/>
          <a:ext cx="7039336" cy="1425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kern="1200" dirty="0"/>
            <a:t>The NFHS-5 report shows that the prevalence of stunting and underweight in most of the EAG states has still more than 30%.</a:t>
          </a:r>
          <a:endParaRPr lang="en-US" sz="1800" kern="1200" dirty="0"/>
        </a:p>
      </dsp:txBody>
      <dsp:txXfrm>
        <a:off x="0" y="4277446"/>
        <a:ext cx="7039336" cy="1425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8F9BD-3B76-4ED3-896C-6EE5C356682D}">
      <dsp:nvSpPr>
        <dsp:cNvPr id="0" name=""/>
        <dsp:cNvSpPr/>
      </dsp:nvSpPr>
      <dsp:spPr>
        <a:xfrm>
          <a:off x="2832342" y="3575534"/>
          <a:ext cx="553105" cy="998693"/>
        </a:xfrm>
        <a:custGeom>
          <a:avLst/>
          <a:gdLst/>
          <a:ahLst/>
          <a:cxnLst/>
          <a:rect l="0" t="0" r="0" b="0"/>
          <a:pathLst>
            <a:path>
              <a:moveTo>
                <a:pt x="0" y="0"/>
              </a:moveTo>
              <a:lnTo>
                <a:pt x="270085" y="0"/>
              </a:lnTo>
              <a:lnTo>
                <a:pt x="270085" y="998693"/>
              </a:lnTo>
              <a:lnTo>
                <a:pt x="553105" y="99869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F6C028-EDE1-4F3B-9E23-00F669C042A0}">
      <dsp:nvSpPr>
        <dsp:cNvPr id="0" name=""/>
        <dsp:cNvSpPr/>
      </dsp:nvSpPr>
      <dsp:spPr>
        <a:xfrm>
          <a:off x="2832342" y="2698139"/>
          <a:ext cx="566039" cy="877394"/>
        </a:xfrm>
        <a:custGeom>
          <a:avLst/>
          <a:gdLst/>
          <a:ahLst/>
          <a:cxnLst/>
          <a:rect l="0" t="0" r="0" b="0"/>
          <a:pathLst>
            <a:path>
              <a:moveTo>
                <a:pt x="0" y="877394"/>
              </a:moveTo>
              <a:lnTo>
                <a:pt x="283019" y="877394"/>
              </a:lnTo>
              <a:lnTo>
                <a:pt x="283019" y="0"/>
              </a:lnTo>
              <a:lnTo>
                <a:pt x="566039"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B39A58-C986-4A0E-AFFD-7F97DFDB3A9F}">
      <dsp:nvSpPr>
        <dsp:cNvPr id="0" name=""/>
        <dsp:cNvSpPr/>
      </dsp:nvSpPr>
      <dsp:spPr>
        <a:xfrm>
          <a:off x="67466" y="0"/>
          <a:ext cx="2804328" cy="8360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Calibri"/>
              <a:cs typeface="Calibri"/>
            </a:rPr>
            <a:t>PRIMARY OBJECTIVE:</a:t>
          </a:r>
          <a:endParaRPr lang="en-US" sz="1800" kern="1200" dirty="0">
            <a:latin typeface="Calibri"/>
            <a:cs typeface="Calibri"/>
          </a:endParaRPr>
        </a:p>
      </dsp:txBody>
      <dsp:txXfrm>
        <a:off x="67466" y="0"/>
        <a:ext cx="2804328" cy="836079"/>
      </dsp:txXfrm>
    </dsp:sp>
    <dsp:sp modelId="{EB660411-D1A2-428A-9E13-AA9D13C4630F}">
      <dsp:nvSpPr>
        <dsp:cNvPr id="0" name=""/>
        <dsp:cNvSpPr/>
      </dsp:nvSpPr>
      <dsp:spPr>
        <a:xfrm>
          <a:off x="0" y="910153"/>
          <a:ext cx="3176640" cy="133136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Calibri"/>
              <a:cs typeface="Calibri"/>
            </a:rPr>
            <a:t>To analyse changes in the indicators (stunting, wasting &amp; undernutrition) of undernutrition among children under the age of five from the NFHS 4 to NFHS 5.</a:t>
          </a:r>
          <a:endParaRPr lang="en-US" sz="1800" kern="1200" dirty="0">
            <a:latin typeface="Calibri"/>
            <a:cs typeface="Calibri"/>
          </a:endParaRPr>
        </a:p>
      </dsp:txBody>
      <dsp:txXfrm>
        <a:off x="0" y="910153"/>
        <a:ext cx="3176640" cy="1331362"/>
      </dsp:txXfrm>
    </dsp:sp>
    <dsp:sp modelId="{1E28CAF6-D0EF-47A8-92E3-49D29E245A36}">
      <dsp:nvSpPr>
        <dsp:cNvPr id="0" name=""/>
        <dsp:cNvSpPr/>
      </dsp:nvSpPr>
      <dsp:spPr>
        <a:xfrm>
          <a:off x="2145" y="3143929"/>
          <a:ext cx="2830196" cy="86320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GB" sz="2900" kern="1200" dirty="0">
              <a:latin typeface="Calibri"/>
              <a:cs typeface="Calibri"/>
            </a:rPr>
            <a:t>SECONDARY OBJECTIVE:</a:t>
          </a:r>
          <a:endParaRPr lang="en-US" sz="2900" kern="1200" dirty="0">
            <a:latin typeface="Calibri"/>
            <a:cs typeface="Calibri"/>
          </a:endParaRPr>
        </a:p>
      </dsp:txBody>
      <dsp:txXfrm>
        <a:off x="2145" y="3143929"/>
        <a:ext cx="2830196" cy="863209"/>
      </dsp:txXfrm>
    </dsp:sp>
    <dsp:sp modelId="{C0D4AD9F-66E4-4D5D-BF1B-35B348B0542A}">
      <dsp:nvSpPr>
        <dsp:cNvPr id="0" name=""/>
        <dsp:cNvSpPr/>
      </dsp:nvSpPr>
      <dsp:spPr>
        <a:xfrm>
          <a:off x="3398381" y="1889273"/>
          <a:ext cx="2830196" cy="161773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Calibri"/>
              <a:cs typeface="Calibri"/>
            </a:rPr>
            <a:t>To assess the prevalence of undernutrition among children under the age of five in the Empowered Action Group (EAG) states of India.</a:t>
          </a:r>
          <a:endParaRPr lang="en-US" sz="1800" kern="1200" dirty="0">
            <a:latin typeface="Calibri"/>
            <a:cs typeface="Calibri"/>
          </a:endParaRPr>
        </a:p>
      </dsp:txBody>
      <dsp:txXfrm>
        <a:off x="3398381" y="1889273"/>
        <a:ext cx="2830196" cy="1617732"/>
      </dsp:txXfrm>
    </dsp:sp>
    <dsp:sp modelId="{22C1B870-A96E-41BC-8BEB-C16FB003AFB7}">
      <dsp:nvSpPr>
        <dsp:cNvPr id="0" name=""/>
        <dsp:cNvSpPr/>
      </dsp:nvSpPr>
      <dsp:spPr>
        <a:xfrm>
          <a:off x="3385447" y="3873720"/>
          <a:ext cx="2891186" cy="140101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a:latin typeface="Calibri"/>
              <a:cs typeface="Calibri"/>
            </a:rPr>
            <a:t>To examine the factors that affect the prevalence of undernutrition among children under the age of five in the EAG states of India</a:t>
          </a:r>
          <a:r>
            <a:rPr lang="en-GB" sz="1500" kern="1200" dirty="0">
              <a:latin typeface="Calibri"/>
              <a:cs typeface="Calibri"/>
            </a:rPr>
            <a:t>.</a:t>
          </a:r>
          <a:endParaRPr lang="en-US" sz="1500" kern="1200" dirty="0">
            <a:latin typeface="Calibri"/>
            <a:cs typeface="Calibri"/>
          </a:endParaRPr>
        </a:p>
      </dsp:txBody>
      <dsp:txXfrm>
        <a:off x="3385447" y="3873720"/>
        <a:ext cx="2891186" cy="1401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8C045-B918-442C-9157-8A3D69CD0AA3}">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36230-4E22-4D0E-9CC3-3B4C6B5E34D5}">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Study setting: EAG states of India </a:t>
          </a:r>
          <a:endParaRPr lang="en-US" sz="1800" kern="1200" dirty="0"/>
        </a:p>
      </dsp:txBody>
      <dsp:txXfrm>
        <a:off x="0" y="2700"/>
        <a:ext cx="6291714" cy="1841777"/>
      </dsp:txXfrm>
    </dsp:sp>
    <dsp:sp modelId="{AF4FC1F3-E648-473F-8F96-7BF3B610617D}">
      <dsp:nvSpPr>
        <dsp:cNvPr id="0" name=""/>
        <dsp:cNvSpPr/>
      </dsp:nvSpPr>
      <dsp:spPr>
        <a:xfrm>
          <a:off x="0" y="1844478"/>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C6852-7EDE-426F-B892-3761374FEBB1}">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Study design: cross sectional observational study </a:t>
          </a:r>
          <a:endParaRPr lang="en-US" sz="1800" kern="1200" dirty="0"/>
        </a:p>
      </dsp:txBody>
      <dsp:txXfrm>
        <a:off x="0" y="1844478"/>
        <a:ext cx="6291714" cy="1841777"/>
      </dsp:txXfrm>
    </dsp:sp>
    <dsp:sp modelId="{E6984A1D-45A8-4434-ACC1-05663BEC650E}">
      <dsp:nvSpPr>
        <dsp:cNvPr id="0" name=""/>
        <dsp:cNvSpPr/>
      </dsp:nvSpPr>
      <dsp:spPr>
        <a:xfrm>
          <a:off x="0" y="3686256"/>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538D6-53BE-4279-BAFB-46630B6BFA7F}">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t>Study Data: For trend analysis data from NFHS 4 &amp; 5 was taken into consideration for EAG State (Bihar, Orissa, Assam, Jharkhand, Rajasthan, Madhya Pradesh, </a:t>
          </a:r>
          <a:r>
            <a:rPr lang="en-GB" sz="1800" kern="1200" dirty="0" err="1"/>
            <a:t>Uttarakhand</a:t>
          </a:r>
          <a:r>
            <a:rPr lang="en-GB" sz="1800" kern="1200" dirty="0"/>
            <a:t>, Chhattisgarh, Uttar Pradesh) </a:t>
          </a:r>
          <a:endParaRPr lang="en-US" sz="1800" kern="1200" dirty="0"/>
        </a:p>
      </dsp:txBody>
      <dsp:txXfrm>
        <a:off x="0" y="3686256"/>
        <a:ext cx="6291714" cy="1841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D0204-235A-4AAD-A143-93AD11D140DD}">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0822A6-95BF-4D37-982B-D8548A66EEC0}">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latin typeface="Calibri"/>
              <a:ea typeface="Calibri"/>
              <a:cs typeface="Calibri"/>
            </a:rPr>
            <a:t>Data Analysis: Statistical analysis </a:t>
          </a:r>
          <a:r>
            <a:rPr lang="en-GB" sz="1800" kern="1200" dirty="0" smtClean="0">
              <a:latin typeface="Calibri"/>
              <a:ea typeface="Calibri"/>
              <a:cs typeface="Calibri"/>
            </a:rPr>
            <a:t>using </a:t>
          </a:r>
          <a:r>
            <a:rPr lang="en-GB" sz="1800" kern="1200" dirty="0">
              <a:latin typeface="Calibri"/>
              <a:ea typeface="Calibri"/>
              <a:cs typeface="Calibri"/>
            </a:rPr>
            <a:t>Microsoft excel employing Descriptive analysis.</a:t>
          </a:r>
          <a:endParaRPr lang="en-US" sz="1800" kern="1200" dirty="0">
            <a:latin typeface="Calibri"/>
            <a:ea typeface="Calibri"/>
            <a:cs typeface="Calibri"/>
          </a:endParaRPr>
        </a:p>
      </dsp:txBody>
      <dsp:txXfrm>
        <a:off x="0" y="2700"/>
        <a:ext cx="6291714" cy="1841777"/>
      </dsp:txXfrm>
    </dsp:sp>
    <dsp:sp modelId="{098811D5-61E1-457B-873B-D66878C5CF3B}">
      <dsp:nvSpPr>
        <dsp:cNvPr id="0" name=""/>
        <dsp:cNvSpPr/>
      </dsp:nvSpPr>
      <dsp:spPr>
        <a:xfrm>
          <a:off x="0" y="1844478"/>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513931-3816-4D8C-9470-E59FA5F22325}">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latin typeface="Calibri"/>
              <a:ea typeface="Calibri"/>
              <a:cs typeface="Calibri"/>
            </a:rPr>
            <a:t>Study population: under 5 children’s of EAG states of India. </a:t>
          </a:r>
          <a:endParaRPr lang="en-US" sz="1800" kern="1200" dirty="0">
            <a:latin typeface="Calibri"/>
            <a:ea typeface="Calibri"/>
            <a:cs typeface="Calibri"/>
          </a:endParaRPr>
        </a:p>
      </dsp:txBody>
      <dsp:txXfrm>
        <a:off x="0" y="1844478"/>
        <a:ext cx="6291714" cy="1841777"/>
      </dsp:txXfrm>
    </dsp:sp>
    <dsp:sp modelId="{BEAADF0A-F61E-472F-9CE3-10B58DAA3B0A}">
      <dsp:nvSpPr>
        <dsp:cNvPr id="0" name=""/>
        <dsp:cNvSpPr/>
      </dsp:nvSpPr>
      <dsp:spPr>
        <a:xfrm>
          <a:off x="0" y="3686256"/>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84CB45-FA46-4150-B610-9414D103C333}">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latin typeface="Calibri"/>
              <a:ea typeface="Calibri"/>
              <a:cs typeface="Calibri"/>
            </a:rPr>
            <a:t>Study tool: NFHS 4 &amp; 5 factsheet &amp; report. </a:t>
          </a:r>
          <a:endParaRPr lang="en-US" sz="1800" kern="1200" dirty="0">
            <a:latin typeface="Calibri"/>
            <a:ea typeface="Calibri"/>
            <a:cs typeface="Calibri"/>
          </a:endParaRPr>
        </a:p>
      </dsp:txBody>
      <dsp:txXfrm>
        <a:off x="0" y="3686256"/>
        <a:ext cx="6291714" cy="18417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2F72C-2BE5-4728-A1D7-DB52EE13C8F5}">
      <dsp:nvSpPr>
        <dsp:cNvPr id="0" name=""/>
        <dsp:cNvSpPr/>
      </dsp:nvSpPr>
      <dsp:spPr>
        <a:xfrm>
          <a:off x="0" y="270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CF07E-88DD-46BE-ADB5-F7E46B4C7388}">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latin typeface="Calibri"/>
              <a:ea typeface="Calibri"/>
              <a:cs typeface="Calibri"/>
            </a:rPr>
            <a:t>Undernutrition is a significant problem in EAG states, with higher rates than the rest of India- EAG states need targeted interventions to address the unique challenges of undernutrition in the region</a:t>
          </a:r>
          <a:endParaRPr lang="en-US" sz="1800" kern="1200" dirty="0">
            <a:latin typeface="Calibri"/>
            <a:ea typeface="Calibri"/>
            <a:cs typeface="Calibri"/>
          </a:endParaRPr>
        </a:p>
      </dsp:txBody>
      <dsp:txXfrm>
        <a:off x="0" y="2700"/>
        <a:ext cx="6291714" cy="1841777"/>
      </dsp:txXfrm>
    </dsp:sp>
    <dsp:sp modelId="{9A39E627-424D-4B78-841C-FB11287458ED}">
      <dsp:nvSpPr>
        <dsp:cNvPr id="0" name=""/>
        <dsp:cNvSpPr/>
      </dsp:nvSpPr>
      <dsp:spPr>
        <a:xfrm>
          <a:off x="0" y="1844478"/>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55458-D915-4090-B2B8-91746A682D01}">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latin typeface="Calibri"/>
              <a:ea typeface="Calibri"/>
              <a:cs typeface="Calibri"/>
            </a:rPr>
            <a:t>Undernutrition is associated with low household income, poor maternal education, and inadequate sanitation facilities-Improving education and sanitation facilities can have a positive impact on reducing undernutrition</a:t>
          </a:r>
          <a:endParaRPr lang="en-US" sz="1800" kern="1200" dirty="0">
            <a:latin typeface="Calibri"/>
            <a:ea typeface="Calibri"/>
            <a:cs typeface="Calibri"/>
          </a:endParaRPr>
        </a:p>
      </dsp:txBody>
      <dsp:txXfrm>
        <a:off x="0" y="1844478"/>
        <a:ext cx="6291714" cy="1841777"/>
      </dsp:txXfrm>
    </dsp:sp>
    <dsp:sp modelId="{79EC973F-7D57-445E-8A59-1555A4EDA236}">
      <dsp:nvSpPr>
        <dsp:cNvPr id="0" name=""/>
        <dsp:cNvSpPr/>
      </dsp:nvSpPr>
      <dsp:spPr>
        <a:xfrm>
          <a:off x="0" y="3686256"/>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EB289-EA2E-4A0C-9AED-371763837E59}">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smtClean="0">
              <a:cs typeface="Calibri"/>
            </a:rPr>
            <a:t>To reduce malnutrition among under-5 children there is need some target-oriented policies which will help in improving the socio-economic status of the children’s family as well as maternal and child health. We also need to focus on district level of the EAG states for grass root improvement of the basic amenities like drinking water, good dietary and sanitation facility. Also, by ensuring literacy and employment of the female can encourage in women empowerment.</a:t>
          </a:r>
          <a:endParaRPr lang="en-US" sz="1800" kern="1200" dirty="0">
            <a:latin typeface="Calibri"/>
            <a:ea typeface="Calibri"/>
            <a:cs typeface="Calibri"/>
          </a:endParaRPr>
        </a:p>
      </dsp:txBody>
      <dsp:txXfrm>
        <a:off x="0" y="3686256"/>
        <a:ext cx="6291714" cy="18417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43824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2886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98526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6097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23620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78125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7/24/2023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7231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7/24/2023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47597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7/24/2023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15887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57063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641771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7/24/2023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29014399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DF91F20-B96F-4F77-AC3E-2CDD3BAA10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3D487F7-9050-4871-B351-34A72ADB29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43C27DD-EF6A-4C48-9669-C2970E71A8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84384FE-1C88-4CAA-8FB8-2313A3AE73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87B6A113-58CD-406C-BCE4-6E1F1F2BE6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11948" y="857251"/>
            <a:ext cx="6219582" cy="3160113"/>
          </a:xfrm>
        </p:spPr>
        <p:txBody>
          <a:bodyPr anchor="b">
            <a:normAutofit/>
          </a:bodyPr>
          <a:lstStyle/>
          <a:p>
            <a:pPr algn="l"/>
            <a:r>
              <a:rPr lang="en-GB" sz="3700" b="1" dirty="0">
                <a:solidFill>
                  <a:srgbClr val="FFFFFF"/>
                </a:solidFill>
                <a:latin typeface="Arial"/>
                <a:cs typeface="Arial"/>
              </a:rPr>
              <a:t>A </a:t>
            </a:r>
            <a:r>
              <a:rPr lang="en-GB" sz="3700" b="1" dirty="0" smtClean="0">
                <a:solidFill>
                  <a:srgbClr val="FFFFFF"/>
                </a:solidFill>
                <a:latin typeface="Arial"/>
                <a:cs typeface="Arial"/>
              </a:rPr>
              <a:t>SECONDARY ANALYSIS ON PREVALANCE </a:t>
            </a:r>
            <a:r>
              <a:rPr lang="en-GB" sz="3700" b="1" dirty="0">
                <a:solidFill>
                  <a:srgbClr val="FFFFFF"/>
                </a:solidFill>
                <a:latin typeface="Arial"/>
                <a:cs typeface="Arial"/>
              </a:rPr>
              <a:t>OF UNDERNUTRITIONAL STATUS OF CHILDREN OF EAG STATES OF INDIA.</a:t>
            </a:r>
            <a:br>
              <a:rPr lang="en-GB" sz="3700" b="1" dirty="0">
                <a:solidFill>
                  <a:srgbClr val="FFFFFF"/>
                </a:solidFill>
                <a:latin typeface="Arial"/>
                <a:cs typeface="Arial"/>
              </a:rPr>
            </a:br>
            <a:endParaRPr lang="en-GB" sz="3700" b="1" dirty="0">
              <a:solidFill>
                <a:srgbClr val="FFFFFF"/>
              </a:solidFill>
              <a:latin typeface="Arial"/>
              <a:cs typeface="Arial"/>
            </a:endParaRPr>
          </a:p>
        </p:txBody>
      </p:sp>
      <p:sp>
        <p:nvSpPr>
          <p:cNvPr id="41" name="Rectangle 40">
            <a:extLst>
              <a:ext uri="{FF2B5EF4-FFF2-40B4-BE49-F238E27FC236}">
                <a16:creationId xmlns:a16="http://schemas.microsoft.com/office/drawing/2014/main" id="{05A1AA86-B7E6-4C02-AA34-F1A25CD4CC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105661" y="4800600"/>
            <a:ext cx="5179879" cy="1200149"/>
          </a:xfrm>
        </p:spPr>
        <p:txBody>
          <a:bodyPr vert="horz" lIns="91440" tIns="45720" rIns="91440" bIns="45720" rtlCol="0" anchor="t">
            <a:normAutofit/>
          </a:bodyPr>
          <a:lstStyle/>
          <a:p>
            <a:pPr algn="l"/>
            <a:r>
              <a:rPr lang="en-GB" sz="1500" dirty="0">
                <a:solidFill>
                  <a:srgbClr val="FFFFFF"/>
                </a:solidFill>
                <a:latin typeface="Arial"/>
                <a:cs typeface="Arial"/>
              </a:rPr>
              <a:t>Mentor : </a:t>
            </a:r>
            <a:r>
              <a:rPr lang="en-GB" sz="1500" dirty="0" err="1">
                <a:solidFill>
                  <a:srgbClr val="FFFFFF"/>
                </a:solidFill>
                <a:latin typeface="Arial"/>
                <a:cs typeface="Arial"/>
              </a:rPr>
              <a:t>Dr.Divya</a:t>
            </a:r>
            <a:r>
              <a:rPr lang="en-GB" sz="1500" dirty="0">
                <a:solidFill>
                  <a:srgbClr val="FFFFFF"/>
                </a:solidFill>
                <a:latin typeface="Arial"/>
                <a:cs typeface="Arial"/>
              </a:rPr>
              <a:t> </a:t>
            </a:r>
            <a:r>
              <a:rPr lang="en-GB" sz="1500" dirty="0" err="1">
                <a:solidFill>
                  <a:srgbClr val="FFFFFF"/>
                </a:solidFill>
                <a:latin typeface="Arial"/>
                <a:cs typeface="Arial"/>
              </a:rPr>
              <a:t>Aggarawal</a:t>
            </a:r>
            <a:r>
              <a:rPr lang="en-GB" sz="1500" dirty="0">
                <a:solidFill>
                  <a:srgbClr val="FFFFFF"/>
                </a:solidFill>
                <a:latin typeface="Arial"/>
                <a:cs typeface="Arial"/>
              </a:rPr>
              <a:t> </a:t>
            </a:r>
            <a:endParaRPr lang="en-US" sz="1500" dirty="0">
              <a:solidFill>
                <a:srgbClr val="FFFFFF"/>
              </a:solidFill>
            </a:endParaRPr>
          </a:p>
          <a:p>
            <a:pPr algn="l"/>
            <a:r>
              <a:rPr lang="en-GB" sz="1500" dirty="0">
                <a:solidFill>
                  <a:srgbClr val="FFFFFF"/>
                </a:solidFill>
                <a:latin typeface="Arial"/>
                <a:cs typeface="Arial"/>
              </a:rPr>
              <a:t> Presented </a:t>
            </a:r>
            <a:r>
              <a:rPr lang="en-GB" sz="1500" dirty="0" err="1">
                <a:solidFill>
                  <a:srgbClr val="FFFFFF"/>
                </a:solidFill>
                <a:latin typeface="Arial"/>
                <a:cs typeface="Arial"/>
              </a:rPr>
              <a:t>by:Rohini</a:t>
            </a:r>
            <a:r>
              <a:rPr lang="en-GB" sz="1500" dirty="0">
                <a:solidFill>
                  <a:srgbClr val="FFFFFF"/>
                </a:solidFill>
                <a:latin typeface="Arial"/>
                <a:cs typeface="Arial"/>
              </a:rPr>
              <a:t> Pandey(21-23)</a:t>
            </a:r>
            <a:endParaRPr lang="en-GB" sz="1500" dirty="0">
              <a:solidFill>
                <a:srgbClr val="FFFFFF"/>
              </a:solidFill>
              <a:latin typeface="Calibri" panose="020F0502020204030204"/>
              <a:cs typeface="Calibri" panose="020F0502020204030204"/>
            </a:endParaRPr>
          </a:p>
          <a:p>
            <a:pPr algn="l"/>
            <a:r>
              <a:rPr lang="en-GB" sz="1500" dirty="0">
                <a:solidFill>
                  <a:srgbClr val="FFFFFF"/>
                </a:solidFill>
                <a:latin typeface="Arial"/>
                <a:cs typeface="Arial"/>
              </a:rPr>
              <a:t> Health batch(pg/21/152)</a:t>
            </a:r>
            <a:endParaRPr lang="en-GB" sz="1500" dirty="0">
              <a:solidFill>
                <a:srgbClr val="FFFFFF"/>
              </a:solidFill>
              <a:cs typeface="Calibri" panose="020F0502020204030204"/>
            </a:endParaRPr>
          </a:p>
        </p:txBody>
      </p:sp>
      <p:pic>
        <p:nvPicPr>
          <p:cNvPr id="4" name="Picture 4" descr="A picture containing person, outdoor, baby&#10;&#10;Description automatically generated">
            <a:extLst>
              <a:ext uri="{FF2B5EF4-FFF2-40B4-BE49-F238E27FC236}">
                <a16:creationId xmlns:a16="http://schemas.microsoft.com/office/drawing/2014/main" id="{FF0835D3-5289-561C-67F2-DA3C0E6D8F9C}"/>
              </a:ext>
            </a:extLst>
          </p:cNvPr>
          <p:cNvPicPr>
            <a:picLocks noChangeAspect="1"/>
          </p:cNvPicPr>
          <p:nvPr/>
        </p:nvPicPr>
        <p:blipFill>
          <a:blip r:embed="rId2"/>
          <a:stretch>
            <a:fillRect/>
          </a:stretch>
        </p:blipFill>
        <p:spPr>
          <a:xfrm>
            <a:off x="8111706" y="3504"/>
            <a:ext cx="4077417" cy="3127254"/>
          </a:xfrm>
          <a:prstGeom prst="rect">
            <a:avLst/>
          </a:prstGeom>
        </p:spPr>
      </p:pic>
      <p:pic>
        <p:nvPicPr>
          <p:cNvPr id="5" name="Picture 5" descr="A picture containing person, indoor&#10;&#10;Description automatically generated">
            <a:extLst>
              <a:ext uri="{FF2B5EF4-FFF2-40B4-BE49-F238E27FC236}">
                <a16:creationId xmlns:a16="http://schemas.microsoft.com/office/drawing/2014/main" id="{1B54742B-29B6-C6D2-71F9-A99D30199EDA}"/>
              </a:ext>
            </a:extLst>
          </p:cNvPr>
          <p:cNvPicPr>
            <a:picLocks noChangeAspect="1"/>
          </p:cNvPicPr>
          <p:nvPr/>
        </p:nvPicPr>
        <p:blipFill>
          <a:blip r:embed="rId3"/>
          <a:stretch>
            <a:fillRect/>
          </a:stretch>
        </p:blipFill>
        <p:spPr>
          <a:xfrm>
            <a:off x="8059498" y="3137410"/>
            <a:ext cx="4138702" cy="2840426"/>
          </a:xfrm>
          <a:prstGeom prst="rect">
            <a:avLst/>
          </a:prstGeom>
        </p:spPr>
      </p:pic>
      <p:pic>
        <p:nvPicPr>
          <p:cNvPr id="6" name="Picture 6" descr="Text&#10;&#10;Description automatically generated">
            <a:extLst>
              <a:ext uri="{FF2B5EF4-FFF2-40B4-BE49-F238E27FC236}">
                <a16:creationId xmlns:a16="http://schemas.microsoft.com/office/drawing/2014/main" id="{DDD85762-A967-C40D-3593-C19C11E6E14A}"/>
              </a:ext>
            </a:extLst>
          </p:cNvPr>
          <p:cNvPicPr>
            <a:picLocks noChangeAspect="1"/>
          </p:cNvPicPr>
          <p:nvPr/>
        </p:nvPicPr>
        <p:blipFill>
          <a:blip r:embed="rId4"/>
          <a:stretch>
            <a:fillRect/>
          </a:stretch>
        </p:blipFill>
        <p:spPr>
          <a:xfrm>
            <a:off x="10627743" y="6016025"/>
            <a:ext cx="1633268" cy="83568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71EEF3F-A58B-DB36-6F90-67DBD2A3644B}"/>
              </a:ext>
            </a:extLst>
          </p:cNvPr>
          <p:cNvGraphicFramePr>
            <a:graphicFrameLocks noGrp="1"/>
          </p:cNvGraphicFramePr>
          <p:nvPr>
            <p:ph idx="1"/>
            <p:extLst>
              <p:ext uri="{D42A27DB-BD31-4B8C-83A1-F6EECF244321}">
                <p14:modId xmlns:p14="http://schemas.microsoft.com/office/powerpoint/2010/main" val="128680225"/>
              </p:ext>
            </p:extLst>
          </p:nvPr>
        </p:nvGraphicFramePr>
        <p:xfrm>
          <a:off x="924464" y="252002"/>
          <a:ext cx="10515600" cy="521208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821716884"/>
                    </a:ext>
                  </a:extLst>
                </a:gridCol>
                <a:gridCol w="1051560">
                  <a:extLst>
                    <a:ext uri="{9D8B030D-6E8A-4147-A177-3AD203B41FA5}">
                      <a16:colId xmlns:a16="http://schemas.microsoft.com/office/drawing/2014/main" val="2102446603"/>
                    </a:ext>
                  </a:extLst>
                </a:gridCol>
                <a:gridCol w="1051560">
                  <a:extLst>
                    <a:ext uri="{9D8B030D-6E8A-4147-A177-3AD203B41FA5}">
                      <a16:colId xmlns:a16="http://schemas.microsoft.com/office/drawing/2014/main" val="3890551616"/>
                    </a:ext>
                  </a:extLst>
                </a:gridCol>
                <a:gridCol w="1051560">
                  <a:extLst>
                    <a:ext uri="{9D8B030D-6E8A-4147-A177-3AD203B41FA5}">
                      <a16:colId xmlns:a16="http://schemas.microsoft.com/office/drawing/2014/main" val="2037692669"/>
                    </a:ext>
                  </a:extLst>
                </a:gridCol>
                <a:gridCol w="1051560">
                  <a:extLst>
                    <a:ext uri="{9D8B030D-6E8A-4147-A177-3AD203B41FA5}">
                      <a16:colId xmlns:a16="http://schemas.microsoft.com/office/drawing/2014/main" val="3440870306"/>
                    </a:ext>
                  </a:extLst>
                </a:gridCol>
                <a:gridCol w="1051560">
                  <a:extLst>
                    <a:ext uri="{9D8B030D-6E8A-4147-A177-3AD203B41FA5}">
                      <a16:colId xmlns:a16="http://schemas.microsoft.com/office/drawing/2014/main" val="3730658130"/>
                    </a:ext>
                  </a:extLst>
                </a:gridCol>
                <a:gridCol w="1051560">
                  <a:extLst>
                    <a:ext uri="{9D8B030D-6E8A-4147-A177-3AD203B41FA5}">
                      <a16:colId xmlns:a16="http://schemas.microsoft.com/office/drawing/2014/main" val="2182018575"/>
                    </a:ext>
                  </a:extLst>
                </a:gridCol>
                <a:gridCol w="1051560">
                  <a:extLst>
                    <a:ext uri="{9D8B030D-6E8A-4147-A177-3AD203B41FA5}">
                      <a16:colId xmlns:a16="http://schemas.microsoft.com/office/drawing/2014/main" val="3580001257"/>
                    </a:ext>
                  </a:extLst>
                </a:gridCol>
                <a:gridCol w="1051560">
                  <a:extLst>
                    <a:ext uri="{9D8B030D-6E8A-4147-A177-3AD203B41FA5}">
                      <a16:colId xmlns:a16="http://schemas.microsoft.com/office/drawing/2014/main" val="169510335"/>
                    </a:ext>
                  </a:extLst>
                </a:gridCol>
                <a:gridCol w="1051560">
                  <a:extLst>
                    <a:ext uri="{9D8B030D-6E8A-4147-A177-3AD203B41FA5}">
                      <a16:colId xmlns:a16="http://schemas.microsoft.com/office/drawing/2014/main" val="1582550975"/>
                    </a:ext>
                  </a:extLst>
                </a:gridCol>
              </a:tblGrid>
              <a:tr h="200025">
                <a:tc gridSpan="10">
                  <a:txBody>
                    <a:bodyPr/>
                    <a:lstStyle/>
                    <a:p>
                      <a:pPr rtl="0" fontAlgn="b"/>
                      <a:r>
                        <a:rPr lang="en-GB" dirty="0">
                          <a:effectLst/>
                        </a:rPr>
                        <a:t>Changing pattern of stunted children between NFHS-4 &amp; NFHS-5 in EAG states of India</a:t>
                      </a:r>
                      <a:endParaRPr lang="en-GB" b="1" dirty="0">
                        <a:solidFill>
                          <a:srgbClr val="4A4A4A"/>
                        </a:solidFill>
                        <a:effectLst/>
                        <a:latin typeface="Roboto" panose="02000000000000000000" pitchFamily="2" charset="0"/>
                      </a:endParaRPr>
                    </a:p>
                  </a:txBody>
                  <a:tcPr marL="28575" marR="28575"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48484270"/>
                  </a:ext>
                </a:extLst>
              </a:tr>
              <a:tr h="200025">
                <a:tc rowSpan="2">
                  <a:txBody>
                    <a:bodyPr/>
                    <a:lstStyle/>
                    <a:p>
                      <a:pPr algn="ctr" rtl="0" fontAlgn="t"/>
                      <a:r>
                        <a:rPr lang="en-GB" dirty="0">
                          <a:effectLst/>
                        </a:rPr>
                        <a:t>India/States</a:t>
                      </a:r>
                      <a:endParaRPr lang="en-GB" dirty="0">
                        <a:solidFill>
                          <a:srgbClr val="4A4A4A"/>
                        </a:solidFill>
                        <a:effectLst/>
                        <a:latin typeface="Roboto" panose="02000000000000000000" pitchFamily="2" charset="0"/>
                      </a:endParaRPr>
                    </a:p>
                  </a:txBody>
                  <a:tcPr marL="28575" marR="28575" marT="0" marB="0"/>
                </a:tc>
                <a:tc gridSpan="3">
                  <a:txBody>
                    <a:bodyPr/>
                    <a:lstStyle/>
                    <a:p>
                      <a:pPr algn="ctr" rtl="0" fontAlgn="t"/>
                      <a:r>
                        <a:rPr lang="en-GB" dirty="0">
                          <a:effectLst/>
                        </a:rPr>
                        <a:t>NFHS-4</a:t>
                      </a:r>
                      <a:endParaRPr lang="en-GB" dirty="0">
                        <a:solidFill>
                          <a:srgbClr val="4A4A4A"/>
                        </a:solidFill>
                        <a:effectLst/>
                        <a:latin typeface="Roboto" panose="02000000000000000000" pitchFamily="2" charset="0"/>
                      </a:endParaRPr>
                    </a:p>
                  </a:txBody>
                  <a:tcPr marL="28575" marR="28575" marT="0" marB="0"/>
                </a:tc>
                <a:tc hMerge="1">
                  <a:txBody>
                    <a:bodyPr/>
                    <a:lstStyle/>
                    <a:p>
                      <a:endParaRPr lang="en-GB"/>
                    </a:p>
                  </a:txBody>
                  <a:tcPr/>
                </a:tc>
                <a:tc hMerge="1">
                  <a:txBody>
                    <a:bodyPr/>
                    <a:lstStyle/>
                    <a:p>
                      <a:endParaRPr lang="en-GB"/>
                    </a:p>
                  </a:txBody>
                  <a:tcPr/>
                </a:tc>
                <a:tc gridSpan="3">
                  <a:txBody>
                    <a:bodyPr/>
                    <a:lstStyle/>
                    <a:p>
                      <a:pPr algn="ctr" rtl="0" fontAlgn="t"/>
                      <a:r>
                        <a:rPr lang="en-GB" dirty="0">
                          <a:effectLst/>
                        </a:rPr>
                        <a:t>NFHS-5</a:t>
                      </a:r>
                      <a:endParaRPr lang="en-GB" dirty="0">
                        <a:solidFill>
                          <a:srgbClr val="4A4A4A"/>
                        </a:solidFill>
                        <a:effectLst/>
                        <a:latin typeface="Roboto" panose="02000000000000000000" pitchFamily="2" charset="0"/>
                      </a:endParaRPr>
                    </a:p>
                  </a:txBody>
                  <a:tcPr marL="28575" marR="28575" marT="0" marB="0"/>
                </a:tc>
                <a:tc hMerge="1">
                  <a:txBody>
                    <a:bodyPr/>
                    <a:lstStyle/>
                    <a:p>
                      <a:endParaRPr lang="en-GB"/>
                    </a:p>
                  </a:txBody>
                  <a:tcPr/>
                </a:tc>
                <a:tc hMerge="1">
                  <a:txBody>
                    <a:bodyPr/>
                    <a:lstStyle/>
                    <a:p>
                      <a:endParaRPr lang="en-GB"/>
                    </a:p>
                  </a:txBody>
                  <a:tcPr/>
                </a:tc>
                <a:tc gridSpan="3">
                  <a:txBody>
                    <a:bodyPr/>
                    <a:lstStyle/>
                    <a:p>
                      <a:pPr algn="ctr" rtl="0" fontAlgn="t"/>
                      <a:r>
                        <a:rPr lang="en-GB" dirty="0">
                          <a:effectLst/>
                        </a:rPr>
                        <a:t>Changes in % (Difference between NFHS-5 &amp; NFHS-4)</a:t>
                      </a:r>
                      <a:endParaRPr lang="en-GB" dirty="0">
                        <a:solidFill>
                          <a:srgbClr val="4A4A4A"/>
                        </a:solidFill>
                        <a:effectLst/>
                        <a:latin typeface="Roboto" panose="02000000000000000000" pitchFamily="2" charset="0"/>
                      </a:endParaRPr>
                    </a:p>
                  </a:txBody>
                  <a:tcPr marL="28575" marR="2857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63270173"/>
                  </a:ext>
                </a:extLst>
              </a:tr>
              <a:tr h="200025">
                <a:tc vMerge="1">
                  <a:txBody>
                    <a:bodyPr/>
                    <a:lstStyle/>
                    <a:p>
                      <a:endParaRPr lang="en-GB"/>
                    </a:p>
                  </a:txBody>
                  <a:tcPr/>
                </a:tc>
                <a:tc>
                  <a:txBody>
                    <a:bodyPr/>
                    <a:lstStyle/>
                    <a:p>
                      <a:pPr algn="ctr" rtl="0" fontAlgn="t"/>
                      <a:r>
                        <a:rPr lang="en-GB" dirty="0">
                          <a:effectLst/>
                        </a:rPr>
                        <a:t>Total</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Rural</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Urban</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Total</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Rural</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Urban</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Total</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Rural</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Urban</a:t>
                      </a:r>
                      <a:endParaRPr lang="en-GB" dirty="0">
                        <a:solidFill>
                          <a:srgbClr val="4A4A4A"/>
                        </a:solidFill>
                        <a:effectLst/>
                        <a:latin typeface="Roboto" panose="02000000000000000000" pitchFamily="2" charset="0"/>
                      </a:endParaRPr>
                    </a:p>
                  </a:txBody>
                  <a:tcPr marL="28575" marR="28575" marT="0" marB="0"/>
                </a:tc>
                <a:extLst>
                  <a:ext uri="{0D108BD9-81ED-4DB2-BD59-A6C34878D82A}">
                    <a16:rowId xmlns:a16="http://schemas.microsoft.com/office/drawing/2014/main" val="3851022730"/>
                  </a:ext>
                </a:extLst>
              </a:tr>
              <a:tr h="200025">
                <a:tc>
                  <a:txBody>
                    <a:bodyPr/>
                    <a:lstStyle/>
                    <a:p>
                      <a:pPr algn="ctr" rtl="0" fontAlgn="t"/>
                      <a:r>
                        <a:rPr lang="en-GB" dirty="0">
                          <a:effectLst/>
                        </a:rPr>
                        <a:t>India</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38.4</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41.2</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31</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35.5</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37.3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30.1</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-2.9</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-3.9</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-0.9</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1873509101"/>
                  </a:ext>
                </a:extLst>
              </a:tr>
              <a:tr h="200025">
                <a:tc>
                  <a:txBody>
                    <a:bodyPr/>
                    <a:lstStyle/>
                    <a:p>
                      <a:pPr algn="ctr" rtl="0" fontAlgn="t"/>
                      <a:r>
                        <a:rPr lang="en-GB" dirty="0">
                          <a:effectLst/>
                        </a:rPr>
                        <a:t>EAG states</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40.8</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42.3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34.2</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35.3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36.7</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29.3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-5.5</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-5.7</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-4.9</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97669276"/>
                  </a:ext>
                </a:extLst>
              </a:tr>
              <a:tr h="200025">
                <a:tc>
                  <a:txBody>
                    <a:bodyPr/>
                    <a:lstStyle/>
                    <a:p>
                      <a:pPr algn="ctr" rtl="0" fontAlgn="t"/>
                      <a:r>
                        <a:rPr lang="en-GB" dirty="0">
                          <a:effectLst/>
                        </a:rPr>
                        <a:t>Bihar</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48.3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49.3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39.8</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42.9</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43.9</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36.8</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-5.4</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-5.4</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-3</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1590431005"/>
                  </a:ext>
                </a:extLst>
              </a:tr>
              <a:tr h="200025">
                <a:tc>
                  <a:txBody>
                    <a:bodyPr/>
                    <a:lstStyle/>
                    <a:p>
                      <a:pPr algn="ctr" rtl="0" fontAlgn="t"/>
                      <a:r>
                        <a:rPr lang="en-GB" dirty="0">
                          <a:effectLst/>
                        </a:rPr>
                        <a:t>Chhattisgarh</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37.6</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39.2</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31.6</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34.6</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35.7</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30</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-3</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-3.5</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-1.6</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3313381303"/>
                  </a:ext>
                </a:extLst>
              </a:tr>
              <a:tr h="200025">
                <a:tc>
                  <a:txBody>
                    <a:bodyPr/>
                    <a:lstStyle/>
                    <a:p>
                      <a:pPr algn="ctr" rtl="0" fontAlgn="t"/>
                      <a:r>
                        <a:rPr lang="en-GB" dirty="0">
                          <a:effectLst/>
                        </a:rPr>
                        <a:t>Jharkhand</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45.3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48</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33.7</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39.6</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42.3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26.8</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-5.7</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-5.7</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-6.9</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317758656"/>
                  </a:ext>
                </a:extLst>
              </a:tr>
              <a:tr h="200025">
                <a:tc>
                  <a:txBody>
                    <a:bodyPr/>
                    <a:lstStyle/>
                    <a:p>
                      <a:pPr algn="ctr" rtl="0" fontAlgn="t"/>
                      <a:r>
                        <a:rPr lang="en-GB" dirty="0">
                          <a:effectLst/>
                        </a:rPr>
                        <a:t>Madhya Pradesh</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42</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43.6</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37.5</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35.7</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37.3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30.1</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-6.3</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-6.3</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-7.4</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3433793408"/>
                  </a:ext>
                </a:extLst>
              </a:tr>
              <a:tr h="200025">
                <a:tc>
                  <a:txBody>
                    <a:bodyPr/>
                    <a:lstStyle/>
                    <a:p>
                      <a:pPr algn="ctr" rtl="0" fontAlgn="t"/>
                      <a:r>
                        <a:rPr lang="en-GB" dirty="0">
                          <a:effectLst/>
                        </a:rPr>
                        <a:t>Orissa</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34.1</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35.3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27.2</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31</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32</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24.9</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-3.1</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-3.3</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-2.3</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3829529473"/>
                  </a:ext>
                </a:extLst>
              </a:tr>
              <a:tr h="200025">
                <a:tc>
                  <a:txBody>
                    <a:bodyPr/>
                    <a:lstStyle/>
                    <a:p>
                      <a:pPr algn="ctr" rtl="0" fontAlgn="t"/>
                      <a:r>
                        <a:rPr lang="en-GB" dirty="0">
                          <a:effectLst/>
                        </a:rPr>
                        <a:t>Rajasthan</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39.1</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40.8</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31.8</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32.6</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28.3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-7.3</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-8.2</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-4.7</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2287672969"/>
                  </a:ext>
                </a:extLst>
              </a:tr>
              <a:tr h="200025">
                <a:tc>
                  <a:txBody>
                    <a:bodyPr/>
                    <a:lstStyle/>
                    <a:p>
                      <a:pPr algn="ctr" rtl="0" fontAlgn="t"/>
                      <a:r>
                        <a:rPr lang="en-GB" dirty="0">
                          <a:effectLst/>
                        </a:rPr>
                        <a:t>Uttar Pradesh</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46.3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48.5</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37.9</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39.7</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41.3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-6.6</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-7.2</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-4.9</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1130135500"/>
                  </a:ext>
                </a:extLst>
              </a:tr>
              <a:tr h="200025">
                <a:tc>
                  <a:txBody>
                    <a:bodyPr/>
                    <a:lstStyle/>
                    <a:p>
                      <a:pPr algn="ctr" rtl="0" fontAlgn="t"/>
                      <a:r>
                        <a:rPr lang="en-GB" dirty="0">
                          <a:effectLst/>
                        </a:rPr>
                        <a:t>Uttarakhand</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33.5</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34</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32.5</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27</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28.2</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24.3</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-6.5</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-5.8</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-8.2</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548404727"/>
                  </a:ext>
                </a:extLst>
              </a:tr>
              <a:tr h="200025">
                <a:tc>
                  <a:txBody>
                    <a:bodyPr/>
                    <a:lstStyle/>
                    <a:p>
                      <a:pPr lvl="0" algn="ctr">
                        <a:buNone/>
                      </a:pPr>
                      <a:r>
                        <a:rPr lang="en-GB" dirty="0" smtClean="0">
                          <a:effectLst/>
                        </a:rPr>
                        <a:t>Assam</a:t>
                      </a:r>
                      <a:endParaRPr lang="en-GB" dirty="0">
                        <a:effectLst/>
                      </a:endParaRPr>
                    </a:p>
                  </a:txBody>
                  <a:tcPr marL="28575" marR="28575" marT="0" marB="0"/>
                </a:tc>
                <a:tc>
                  <a:txBody>
                    <a:bodyPr/>
                    <a:lstStyle/>
                    <a:p>
                      <a:pPr lvl="0" algn="ctr">
                        <a:buNone/>
                      </a:pPr>
                      <a:r>
                        <a:rPr lang="en-GB" dirty="0" smtClean="0">
                          <a:effectLst/>
                        </a:rPr>
                        <a:t>36.4</a:t>
                      </a:r>
                      <a:endParaRPr lang="en-GB" dirty="0">
                        <a:effectLst/>
                      </a:endParaRPr>
                    </a:p>
                  </a:txBody>
                  <a:tcPr marL="28575" marR="28575" marT="0" marB="0"/>
                </a:tc>
                <a:tc>
                  <a:txBody>
                    <a:bodyPr/>
                    <a:lstStyle/>
                    <a:p>
                      <a:pPr lvl="0" algn="ctr">
                        <a:buNone/>
                      </a:pPr>
                      <a:r>
                        <a:rPr lang="en-GB" dirty="0" smtClean="0">
                          <a:effectLst/>
                        </a:rPr>
                        <a:t>38</a:t>
                      </a:r>
                      <a:endParaRPr lang="en-GB" dirty="0">
                        <a:effectLst/>
                      </a:endParaRPr>
                    </a:p>
                  </a:txBody>
                  <a:tcPr marL="28575" marR="28575" marT="0" marB="0"/>
                </a:tc>
                <a:tc>
                  <a:txBody>
                    <a:bodyPr/>
                    <a:lstStyle/>
                    <a:p>
                      <a:pPr lvl="0" algn="ctr">
                        <a:buNone/>
                      </a:pPr>
                      <a:r>
                        <a:rPr lang="en-GB" dirty="0" smtClean="0">
                          <a:effectLst/>
                        </a:rPr>
                        <a:t>22.3</a:t>
                      </a:r>
                      <a:endParaRPr lang="en-GB" dirty="0">
                        <a:effectLst/>
                      </a:endParaRPr>
                    </a:p>
                  </a:txBody>
                  <a:tcPr marL="28575" marR="28575" marT="0" marB="0"/>
                </a:tc>
                <a:tc>
                  <a:txBody>
                    <a:bodyPr/>
                    <a:lstStyle/>
                    <a:p>
                      <a:pPr lvl="0" algn="ctr">
                        <a:buNone/>
                      </a:pPr>
                      <a:r>
                        <a:rPr lang="en-GB" dirty="0" smtClean="0">
                          <a:effectLst/>
                        </a:rPr>
                        <a:t>35.3</a:t>
                      </a:r>
                      <a:endParaRPr lang="en-GB" dirty="0">
                        <a:effectLst/>
                      </a:endParaRPr>
                    </a:p>
                  </a:txBody>
                  <a:tcPr marL="28575" marR="28575" marT="0" marB="0"/>
                </a:tc>
                <a:tc>
                  <a:txBody>
                    <a:bodyPr/>
                    <a:lstStyle/>
                    <a:p>
                      <a:pPr lvl="0" algn="ctr">
                        <a:buNone/>
                      </a:pPr>
                      <a:r>
                        <a:rPr lang="en-GB" dirty="0" smtClean="0">
                          <a:effectLst/>
                        </a:rPr>
                        <a:t>36</a:t>
                      </a:r>
                      <a:endParaRPr lang="en-GB" dirty="0">
                        <a:effectLst/>
                      </a:endParaRPr>
                    </a:p>
                  </a:txBody>
                  <a:tcPr marL="28575" marR="28575" marT="0" marB="0"/>
                </a:tc>
                <a:tc>
                  <a:txBody>
                    <a:bodyPr/>
                    <a:lstStyle/>
                    <a:p>
                      <a:pPr lvl="0" algn="ctr">
                        <a:buNone/>
                      </a:pPr>
                      <a:r>
                        <a:rPr lang="en-GB" dirty="0" smtClean="0">
                          <a:effectLst/>
                        </a:rPr>
                        <a:t>28.8</a:t>
                      </a:r>
                      <a:endParaRPr lang="en-GB" dirty="0">
                        <a:effectLst/>
                      </a:endParaRPr>
                    </a:p>
                  </a:txBody>
                  <a:tcPr marL="28575" marR="28575" marT="0" marB="0"/>
                </a:tc>
                <a:tc>
                  <a:txBody>
                    <a:bodyPr/>
                    <a:lstStyle/>
                    <a:p>
                      <a:pPr lvl="0" algn="ctr">
                        <a:buNone/>
                      </a:pPr>
                      <a:r>
                        <a:rPr lang="en-GB" dirty="0" smtClean="0">
                          <a:solidFill>
                            <a:srgbClr val="FF0000"/>
                          </a:solidFill>
                          <a:effectLst/>
                        </a:rPr>
                        <a:t>-1.1</a:t>
                      </a:r>
                      <a:endParaRPr lang="en-GB" dirty="0">
                        <a:solidFill>
                          <a:srgbClr val="FF0000"/>
                        </a:solidFill>
                        <a:effectLst/>
                      </a:endParaRPr>
                    </a:p>
                  </a:txBody>
                  <a:tcPr marL="28575" marR="28575" marT="0" marB="0"/>
                </a:tc>
                <a:tc>
                  <a:txBody>
                    <a:bodyPr/>
                    <a:lstStyle/>
                    <a:p>
                      <a:pPr lvl="0" algn="ctr">
                        <a:buNone/>
                      </a:pPr>
                      <a:r>
                        <a:rPr lang="en-GB" dirty="0" smtClean="0">
                          <a:solidFill>
                            <a:srgbClr val="FF0000"/>
                          </a:solidFill>
                          <a:effectLst/>
                        </a:rPr>
                        <a:t>-2</a:t>
                      </a:r>
                      <a:endParaRPr lang="en-GB" dirty="0">
                        <a:solidFill>
                          <a:srgbClr val="FF0000"/>
                        </a:solidFill>
                        <a:effectLst/>
                      </a:endParaRPr>
                    </a:p>
                  </a:txBody>
                  <a:tcPr marL="28575" marR="28575" marT="0" marB="0"/>
                </a:tc>
                <a:tc>
                  <a:txBody>
                    <a:bodyPr/>
                    <a:lstStyle/>
                    <a:p>
                      <a:pPr lvl="0" algn="ctr">
                        <a:buNone/>
                      </a:pPr>
                      <a:r>
                        <a:rPr lang="en-GB" dirty="0" smtClean="0">
                          <a:solidFill>
                            <a:srgbClr val="FF0000"/>
                          </a:solidFill>
                          <a:effectLst/>
                        </a:rPr>
                        <a:t>6.5</a:t>
                      </a:r>
                      <a:endParaRPr lang="en-GB" dirty="0">
                        <a:solidFill>
                          <a:srgbClr val="FF0000"/>
                        </a:solidFill>
                        <a:effectLst/>
                      </a:endParaRPr>
                    </a:p>
                  </a:txBody>
                  <a:tcPr marL="28575" marR="28575" marT="0" marB="0"/>
                </a:tc>
                <a:extLst>
                  <a:ext uri="{0D108BD9-81ED-4DB2-BD59-A6C34878D82A}">
                    <a16:rowId xmlns:a16="http://schemas.microsoft.com/office/drawing/2014/main" val="4031005072"/>
                  </a:ext>
                </a:extLst>
              </a:tr>
            </a:tbl>
          </a:graphicData>
        </a:graphic>
      </p:graphicFrame>
      <p:sp>
        <p:nvSpPr>
          <p:cNvPr id="7" name="TextBox 6">
            <a:extLst>
              <a:ext uri="{FF2B5EF4-FFF2-40B4-BE49-F238E27FC236}">
                <a16:creationId xmlns:a16="http://schemas.microsoft.com/office/drawing/2014/main" id="{F5BE72EC-EA28-E81D-B10A-EC7AF64C1240}"/>
              </a:ext>
            </a:extLst>
          </p:cNvPr>
          <p:cNvSpPr txBox="1"/>
          <p:nvPr/>
        </p:nvSpPr>
        <p:spPr>
          <a:xfrm>
            <a:off x="1160252" y="6063507"/>
            <a:ext cx="108661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TABLE: showing the changing patterns of Stunting in under 5 age children according to NFHS 4 &amp; 5</a:t>
            </a:r>
            <a:endParaRPr lang="en-GB" dirty="0"/>
          </a:p>
        </p:txBody>
      </p:sp>
    </p:spTree>
    <p:extLst>
      <p:ext uri="{BB962C8B-B14F-4D97-AF65-F5344CB8AC3E}">
        <p14:creationId xmlns:p14="http://schemas.microsoft.com/office/powerpoint/2010/main" val="200820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CF991FE-F04E-8E28-59ED-5E768F5284CF}"/>
              </a:ext>
            </a:extLst>
          </p:cNvPr>
          <p:cNvGraphicFramePr>
            <a:graphicFrameLocks noGrp="1"/>
          </p:cNvGraphicFramePr>
          <p:nvPr/>
        </p:nvGraphicFramePr>
        <p:xfrm>
          <a:off x="0" y="960120"/>
          <a:ext cx="12192000" cy="52120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264658360"/>
                    </a:ext>
                  </a:extLst>
                </a:gridCol>
                <a:gridCol w="1219200">
                  <a:extLst>
                    <a:ext uri="{9D8B030D-6E8A-4147-A177-3AD203B41FA5}">
                      <a16:colId xmlns:a16="http://schemas.microsoft.com/office/drawing/2014/main" val="3081054309"/>
                    </a:ext>
                  </a:extLst>
                </a:gridCol>
                <a:gridCol w="1219200">
                  <a:extLst>
                    <a:ext uri="{9D8B030D-6E8A-4147-A177-3AD203B41FA5}">
                      <a16:colId xmlns:a16="http://schemas.microsoft.com/office/drawing/2014/main" val="1426194900"/>
                    </a:ext>
                  </a:extLst>
                </a:gridCol>
                <a:gridCol w="1219200">
                  <a:extLst>
                    <a:ext uri="{9D8B030D-6E8A-4147-A177-3AD203B41FA5}">
                      <a16:colId xmlns:a16="http://schemas.microsoft.com/office/drawing/2014/main" val="3273821369"/>
                    </a:ext>
                  </a:extLst>
                </a:gridCol>
                <a:gridCol w="1219200">
                  <a:extLst>
                    <a:ext uri="{9D8B030D-6E8A-4147-A177-3AD203B41FA5}">
                      <a16:colId xmlns:a16="http://schemas.microsoft.com/office/drawing/2014/main" val="1163920776"/>
                    </a:ext>
                  </a:extLst>
                </a:gridCol>
                <a:gridCol w="1219200">
                  <a:extLst>
                    <a:ext uri="{9D8B030D-6E8A-4147-A177-3AD203B41FA5}">
                      <a16:colId xmlns:a16="http://schemas.microsoft.com/office/drawing/2014/main" val="3871413589"/>
                    </a:ext>
                  </a:extLst>
                </a:gridCol>
                <a:gridCol w="1219200">
                  <a:extLst>
                    <a:ext uri="{9D8B030D-6E8A-4147-A177-3AD203B41FA5}">
                      <a16:colId xmlns:a16="http://schemas.microsoft.com/office/drawing/2014/main" val="2147903611"/>
                    </a:ext>
                  </a:extLst>
                </a:gridCol>
                <a:gridCol w="1219200">
                  <a:extLst>
                    <a:ext uri="{9D8B030D-6E8A-4147-A177-3AD203B41FA5}">
                      <a16:colId xmlns:a16="http://schemas.microsoft.com/office/drawing/2014/main" val="484404335"/>
                    </a:ext>
                  </a:extLst>
                </a:gridCol>
                <a:gridCol w="1219200">
                  <a:extLst>
                    <a:ext uri="{9D8B030D-6E8A-4147-A177-3AD203B41FA5}">
                      <a16:colId xmlns:a16="http://schemas.microsoft.com/office/drawing/2014/main" val="3064555384"/>
                    </a:ext>
                  </a:extLst>
                </a:gridCol>
                <a:gridCol w="1219200">
                  <a:extLst>
                    <a:ext uri="{9D8B030D-6E8A-4147-A177-3AD203B41FA5}">
                      <a16:colId xmlns:a16="http://schemas.microsoft.com/office/drawing/2014/main" val="995457829"/>
                    </a:ext>
                  </a:extLst>
                </a:gridCol>
              </a:tblGrid>
              <a:tr h="200025">
                <a:tc gridSpan="10">
                  <a:txBody>
                    <a:bodyPr/>
                    <a:lstStyle/>
                    <a:p>
                      <a:pPr algn="ctr" rtl="0" fontAlgn="b"/>
                      <a:r>
                        <a:rPr lang="en-GB" dirty="0">
                          <a:effectLst/>
                        </a:rPr>
                        <a:t>Changing pattern of underweight children between NFHS-4 &amp; NFHS-5 in EAG states of India.</a:t>
                      </a:r>
                      <a:endParaRPr lang="en-GB" b="1" dirty="0">
                        <a:solidFill>
                          <a:srgbClr val="4A4A4A"/>
                        </a:solidFill>
                        <a:effectLst/>
                        <a:latin typeface="Roboto" panose="02000000000000000000" pitchFamily="2" charset="0"/>
                      </a:endParaRPr>
                    </a:p>
                  </a:txBody>
                  <a:tcPr marL="28575" marR="28575"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46232717"/>
                  </a:ext>
                </a:extLst>
              </a:tr>
              <a:tr h="200025">
                <a:tc rowSpan="2">
                  <a:txBody>
                    <a:bodyPr/>
                    <a:lstStyle/>
                    <a:p>
                      <a:pPr algn="ctr" rtl="0" fontAlgn="t"/>
                      <a:r>
                        <a:rPr lang="en-GB">
                          <a:effectLst/>
                        </a:rPr>
                        <a:t>India/States</a:t>
                      </a:r>
                      <a:endParaRPr lang="en-GB">
                        <a:solidFill>
                          <a:srgbClr val="4A4A4A"/>
                        </a:solidFill>
                        <a:effectLst/>
                        <a:latin typeface="Roboto" panose="02000000000000000000" pitchFamily="2" charset="0"/>
                      </a:endParaRPr>
                    </a:p>
                  </a:txBody>
                  <a:tcPr marL="28575" marR="28575" marT="0" marB="0"/>
                </a:tc>
                <a:tc gridSpan="3">
                  <a:txBody>
                    <a:bodyPr/>
                    <a:lstStyle/>
                    <a:p>
                      <a:pPr algn="ctr" rtl="0" fontAlgn="t"/>
                      <a:r>
                        <a:rPr lang="en-GB">
                          <a:effectLst/>
                        </a:rPr>
                        <a:t>NFHS-4</a:t>
                      </a:r>
                      <a:endParaRPr lang="en-GB">
                        <a:solidFill>
                          <a:srgbClr val="4A4A4A"/>
                        </a:solidFill>
                        <a:effectLst/>
                        <a:latin typeface="Roboto" panose="02000000000000000000" pitchFamily="2" charset="0"/>
                      </a:endParaRPr>
                    </a:p>
                  </a:txBody>
                  <a:tcPr marL="28575" marR="28575" marT="0" marB="0"/>
                </a:tc>
                <a:tc hMerge="1">
                  <a:txBody>
                    <a:bodyPr/>
                    <a:lstStyle/>
                    <a:p>
                      <a:endParaRPr lang="en-GB"/>
                    </a:p>
                  </a:txBody>
                  <a:tcPr/>
                </a:tc>
                <a:tc hMerge="1">
                  <a:txBody>
                    <a:bodyPr/>
                    <a:lstStyle/>
                    <a:p>
                      <a:endParaRPr lang="en-GB"/>
                    </a:p>
                  </a:txBody>
                  <a:tcPr/>
                </a:tc>
                <a:tc gridSpan="3">
                  <a:txBody>
                    <a:bodyPr/>
                    <a:lstStyle/>
                    <a:p>
                      <a:pPr algn="ctr" rtl="0" fontAlgn="t"/>
                      <a:r>
                        <a:rPr lang="en-GB">
                          <a:effectLst/>
                        </a:rPr>
                        <a:t>NFHS-5</a:t>
                      </a:r>
                      <a:endParaRPr lang="en-GB">
                        <a:solidFill>
                          <a:srgbClr val="4A4A4A"/>
                        </a:solidFill>
                        <a:effectLst/>
                        <a:latin typeface="Roboto" panose="02000000000000000000" pitchFamily="2" charset="0"/>
                      </a:endParaRPr>
                    </a:p>
                  </a:txBody>
                  <a:tcPr marL="28575" marR="28575" marT="0" marB="0"/>
                </a:tc>
                <a:tc hMerge="1">
                  <a:txBody>
                    <a:bodyPr/>
                    <a:lstStyle/>
                    <a:p>
                      <a:endParaRPr lang="en-GB"/>
                    </a:p>
                  </a:txBody>
                  <a:tcPr/>
                </a:tc>
                <a:tc hMerge="1">
                  <a:txBody>
                    <a:bodyPr/>
                    <a:lstStyle/>
                    <a:p>
                      <a:endParaRPr lang="en-GB"/>
                    </a:p>
                  </a:txBody>
                  <a:tcPr/>
                </a:tc>
                <a:tc gridSpan="3">
                  <a:txBody>
                    <a:bodyPr/>
                    <a:lstStyle/>
                    <a:p>
                      <a:pPr algn="ctr" rtl="0" fontAlgn="t"/>
                      <a:r>
                        <a:rPr lang="en-GB">
                          <a:effectLst/>
                        </a:rPr>
                        <a:t>Changes in %</a:t>
                      </a:r>
                      <a:br>
                        <a:rPr lang="en-GB">
                          <a:effectLst/>
                        </a:rPr>
                      </a:br>
                      <a:r>
                        <a:rPr lang="en-GB">
                          <a:effectLst/>
                        </a:rPr>
                        <a:t>(Difference between NFHS-5 &amp; NFHS-4)</a:t>
                      </a:r>
                      <a:endParaRPr lang="en-GB">
                        <a:solidFill>
                          <a:srgbClr val="4A4A4A"/>
                        </a:solidFill>
                        <a:effectLst/>
                        <a:latin typeface="Roboto" panose="02000000000000000000" pitchFamily="2" charset="0"/>
                      </a:endParaRPr>
                    </a:p>
                  </a:txBody>
                  <a:tcPr marL="28575" marR="2857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2690820"/>
                  </a:ext>
                </a:extLst>
              </a:tr>
              <a:tr h="200025">
                <a:tc vMerge="1">
                  <a:txBody>
                    <a:bodyPr/>
                    <a:lstStyle/>
                    <a:p>
                      <a:endParaRPr lang="en-GB"/>
                    </a:p>
                  </a:txBody>
                  <a:tcPr/>
                </a:tc>
                <a:tc>
                  <a:txBody>
                    <a:bodyPr/>
                    <a:lstStyle/>
                    <a:p>
                      <a:pPr algn="ctr" rtl="0" fontAlgn="t"/>
                      <a:r>
                        <a:rPr lang="en-GB">
                          <a:effectLst/>
                        </a:rPr>
                        <a:t>Total</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Rural</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Urban</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Total</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Rural</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Urban</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Total</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Rural</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Urban</a:t>
                      </a:r>
                      <a:endParaRPr lang="en-GB">
                        <a:solidFill>
                          <a:srgbClr val="4A4A4A"/>
                        </a:solidFill>
                        <a:effectLst/>
                        <a:latin typeface="Roboto" panose="02000000000000000000" pitchFamily="2" charset="0"/>
                      </a:endParaRPr>
                    </a:p>
                  </a:txBody>
                  <a:tcPr marL="28575" marR="28575" marT="0" marB="0"/>
                </a:tc>
                <a:extLst>
                  <a:ext uri="{0D108BD9-81ED-4DB2-BD59-A6C34878D82A}">
                    <a16:rowId xmlns:a16="http://schemas.microsoft.com/office/drawing/2014/main" val="1923938349"/>
                  </a:ext>
                </a:extLst>
              </a:tr>
              <a:tr h="200025">
                <a:tc>
                  <a:txBody>
                    <a:bodyPr/>
                    <a:lstStyle/>
                    <a:p>
                      <a:pPr algn="ctr" rtl="0" fontAlgn="t"/>
                      <a:r>
                        <a:rPr lang="en-GB">
                          <a:effectLst/>
                        </a:rPr>
                        <a:t>India</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35.8</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38.3</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29.1</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32.1</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33.8</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27.3</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-3.7</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-4.5</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-1.8</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1392095232"/>
                  </a:ext>
                </a:extLst>
              </a:tr>
              <a:tr h="200025">
                <a:tc>
                  <a:txBody>
                    <a:bodyPr/>
                    <a:lstStyle/>
                    <a:p>
                      <a:pPr algn="ctr" rtl="0" fontAlgn="t"/>
                      <a:r>
                        <a:rPr lang="en-GB">
                          <a:effectLst/>
                        </a:rPr>
                        <a:t>EAG states</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38.7</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40.2</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32.5</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31.9</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32.9</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27</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-6.79</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-7.23</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-5.4</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3699692665"/>
                  </a:ext>
                </a:extLst>
              </a:tr>
              <a:tr h="200025">
                <a:tc>
                  <a:txBody>
                    <a:bodyPr/>
                    <a:lstStyle/>
                    <a:p>
                      <a:pPr algn="ctr" rtl="0" fontAlgn="t"/>
                      <a:r>
                        <a:rPr lang="en-GB">
                          <a:effectLst/>
                        </a:rPr>
                        <a:t>Bihar</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43.9</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44.6</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37.5</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41</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41.8</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35.8</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-2.9</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-2.8</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-1.7</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956394170"/>
                  </a:ext>
                </a:extLst>
              </a:tr>
              <a:tr h="200025">
                <a:tc>
                  <a:txBody>
                    <a:bodyPr/>
                    <a:lstStyle/>
                    <a:p>
                      <a:pPr algn="ctr" rtl="0" fontAlgn="t"/>
                      <a:r>
                        <a:rPr lang="en-GB">
                          <a:effectLst/>
                        </a:rPr>
                        <a:t>Chhattisgarh</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37.7</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39.6</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30.2</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31.3</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32.7</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25.8</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-6.4</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-6.9</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-4.4</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1870276964"/>
                  </a:ext>
                </a:extLst>
              </a:tr>
              <a:tr h="200025">
                <a:tc>
                  <a:txBody>
                    <a:bodyPr/>
                    <a:lstStyle/>
                    <a:p>
                      <a:pPr algn="ctr" rtl="0" fontAlgn="t"/>
                      <a:r>
                        <a:rPr lang="en-GB">
                          <a:effectLst/>
                        </a:rPr>
                        <a:t>Jharkhand</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47.8</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49.8</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39.3</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39.4</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41.4</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30</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-8.4</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-8.4</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-9.3</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3932979281"/>
                  </a:ext>
                </a:extLst>
              </a:tr>
              <a:tr h="200025">
                <a:tc>
                  <a:txBody>
                    <a:bodyPr/>
                    <a:lstStyle/>
                    <a:p>
                      <a:pPr algn="ctr" rtl="0" fontAlgn="t"/>
                      <a:r>
                        <a:rPr lang="en-GB">
                          <a:effectLst/>
                        </a:rPr>
                        <a:t>Madhya Pradesh</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42.8</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45</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36.5</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33</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34.2</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28.6</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-9.8</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-10.8</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-7.9</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3041043557"/>
                  </a:ext>
                </a:extLst>
              </a:tr>
              <a:tr h="200025">
                <a:tc>
                  <a:txBody>
                    <a:bodyPr/>
                    <a:lstStyle/>
                    <a:p>
                      <a:pPr algn="ctr" rtl="0" fontAlgn="t"/>
                      <a:r>
                        <a:rPr lang="en-GB">
                          <a:effectLst/>
                        </a:rPr>
                        <a:t>Orissa</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34.4</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35.8</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26.2</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29.7</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31</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21.5</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-4.7</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-4.8</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-4.7</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1611103880"/>
                  </a:ext>
                </a:extLst>
              </a:tr>
              <a:tr h="200025">
                <a:tc>
                  <a:txBody>
                    <a:bodyPr/>
                    <a:lstStyle/>
                    <a:p>
                      <a:pPr algn="ctr" rtl="0" fontAlgn="t"/>
                      <a:r>
                        <a:rPr lang="en-GB">
                          <a:effectLst/>
                        </a:rPr>
                        <a:t>Rajasthan</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36.7</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38.4</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30.7</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27.6</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28.1</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25.4</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-9.1</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-10.3</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-5.3</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2633161630"/>
                  </a:ext>
                </a:extLst>
              </a:tr>
              <a:tr h="200025">
                <a:tc>
                  <a:txBody>
                    <a:bodyPr/>
                    <a:lstStyle/>
                    <a:p>
                      <a:pPr algn="ctr" rtl="0" fontAlgn="t"/>
                      <a:r>
                        <a:rPr lang="en-GB">
                          <a:effectLst/>
                        </a:rPr>
                        <a:t>Uttar Pradesh</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39.5</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41</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33.7</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32.1</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33.1</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28.2</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-7.4</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-7.9</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-5.5</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806799273"/>
                  </a:ext>
                </a:extLst>
              </a:tr>
              <a:tr h="200025">
                <a:tc>
                  <a:txBody>
                    <a:bodyPr/>
                    <a:lstStyle/>
                    <a:p>
                      <a:pPr algn="ctr" rtl="0" fontAlgn="t"/>
                      <a:r>
                        <a:rPr lang="en-GB" dirty="0" err="1">
                          <a:effectLst/>
                        </a:rPr>
                        <a:t>Uttarakhand</a:t>
                      </a:r>
                      <a:endParaRPr lang="en-GB" dirty="0">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26.6</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27.1</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25.6</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21</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20.9</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effectLst/>
                        </a:rPr>
                        <a:t>21</a:t>
                      </a:r>
                      <a:endParaRPr lang="en-GB">
                        <a:solidFill>
                          <a:srgbClr val="4A4A4A"/>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-5.6</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a:solidFill>
                            <a:srgbClr val="FF0000"/>
                          </a:solidFill>
                          <a:effectLst/>
                        </a:rPr>
                        <a:t>-6.2</a:t>
                      </a:r>
                      <a:endParaRPr lang="en-GB">
                        <a:solidFill>
                          <a:srgbClr val="FF0000"/>
                        </a:solidFill>
                        <a:effectLst/>
                        <a:latin typeface="Roboto" panose="02000000000000000000" pitchFamily="2" charset="0"/>
                      </a:endParaRPr>
                    </a:p>
                  </a:txBody>
                  <a:tcPr marL="28575" marR="28575" marT="0" marB="0"/>
                </a:tc>
                <a:tc>
                  <a:txBody>
                    <a:bodyPr/>
                    <a:lstStyle/>
                    <a:p>
                      <a:pPr algn="ctr" rtl="0" fontAlgn="t"/>
                      <a:r>
                        <a:rPr lang="en-GB" dirty="0">
                          <a:solidFill>
                            <a:srgbClr val="FF0000"/>
                          </a:solidFill>
                          <a:effectLst/>
                        </a:rPr>
                        <a:t>-4.6</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3229124122"/>
                  </a:ext>
                </a:extLst>
              </a:tr>
              <a:tr h="200025">
                <a:tc>
                  <a:txBody>
                    <a:bodyPr/>
                    <a:lstStyle/>
                    <a:p>
                      <a:pPr algn="ctr" rtl="0" fontAlgn="t"/>
                      <a:r>
                        <a:rPr lang="en-GB" dirty="0" smtClean="0">
                          <a:solidFill>
                            <a:schemeClr val="tx1"/>
                          </a:solidFill>
                          <a:effectLst/>
                          <a:latin typeface="Roboto" panose="02000000000000000000" pitchFamily="2" charset="0"/>
                        </a:rPr>
                        <a:t>Assam</a:t>
                      </a:r>
                      <a:endParaRPr lang="en-GB" dirty="0">
                        <a:solidFill>
                          <a:schemeClr val="tx1"/>
                        </a:solidFill>
                        <a:effectLst/>
                        <a:latin typeface="Roboto" panose="02000000000000000000" pitchFamily="2" charset="0"/>
                      </a:endParaRPr>
                    </a:p>
                  </a:txBody>
                  <a:tcPr marL="28575" marR="28575" marT="0" marB="0"/>
                </a:tc>
                <a:tc>
                  <a:txBody>
                    <a:bodyPr/>
                    <a:lstStyle/>
                    <a:p>
                      <a:pPr algn="ctr" rtl="0" fontAlgn="t"/>
                      <a:r>
                        <a:rPr lang="en-GB" dirty="0" smtClean="0">
                          <a:solidFill>
                            <a:schemeClr val="tx1"/>
                          </a:solidFill>
                          <a:effectLst/>
                          <a:latin typeface="Roboto" panose="02000000000000000000" pitchFamily="2" charset="0"/>
                        </a:rPr>
                        <a:t>29.8</a:t>
                      </a:r>
                      <a:endParaRPr lang="en-GB" dirty="0">
                        <a:solidFill>
                          <a:schemeClr val="tx1"/>
                        </a:solidFill>
                        <a:effectLst/>
                        <a:latin typeface="Roboto" panose="02000000000000000000" pitchFamily="2" charset="0"/>
                      </a:endParaRPr>
                    </a:p>
                  </a:txBody>
                  <a:tcPr marL="28575" marR="28575" marT="0" marB="0"/>
                </a:tc>
                <a:tc>
                  <a:txBody>
                    <a:bodyPr/>
                    <a:lstStyle/>
                    <a:p>
                      <a:pPr algn="ctr" rtl="0" fontAlgn="t"/>
                      <a:r>
                        <a:rPr lang="en-GB" dirty="0" smtClean="0">
                          <a:solidFill>
                            <a:schemeClr val="tx1"/>
                          </a:solidFill>
                          <a:effectLst/>
                          <a:latin typeface="Roboto" panose="02000000000000000000" pitchFamily="2" charset="0"/>
                        </a:rPr>
                        <a:t>30.8</a:t>
                      </a:r>
                      <a:endParaRPr lang="en-GB" dirty="0">
                        <a:solidFill>
                          <a:schemeClr val="tx1"/>
                        </a:solidFill>
                        <a:effectLst/>
                        <a:latin typeface="Roboto" panose="02000000000000000000" pitchFamily="2" charset="0"/>
                      </a:endParaRPr>
                    </a:p>
                  </a:txBody>
                  <a:tcPr marL="28575" marR="28575" marT="0" marB="0"/>
                </a:tc>
                <a:tc>
                  <a:txBody>
                    <a:bodyPr/>
                    <a:lstStyle/>
                    <a:p>
                      <a:pPr algn="ctr" rtl="0" fontAlgn="t"/>
                      <a:r>
                        <a:rPr lang="en-GB" dirty="0" smtClean="0">
                          <a:solidFill>
                            <a:schemeClr val="tx1"/>
                          </a:solidFill>
                          <a:effectLst/>
                          <a:latin typeface="Roboto" panose="02000000000000000000" pitchFamily="2" charset="0"/>
                        </a:rPr>
                        <a:t>21.4</a:t>
                      </a:r>
                      <a:endParaRPr lang="en-GB" dirty="0">
                        <a:solidFill>
                          <a:schemeClr val="tx1"/>
                        </a:solidFill>
                        <a:effectLst/>
                        <a:latin typeface="Roboto" panose="02000000000000000000" pitchFamily="2" charset="0"/>
                      </a:endParaRPr>
                    </a:p>
                  </a:txBody>
                  <a:tcPr marL="28575" marR="28575" marT="0" marB="0"/>
                </a:tc>
                <a:tc>
                  <a:txBody>
                    <a:bodyPr/>
                    <a:lstStyle/>
                    <a:p>
                      <a:pPr algn="ctr" rtl="0" fontAlgn="t"/>
                      <a:r>
                        <a:rPr lang="en-GB" dirty="0" smtClean="0">
                          <a:solidFill>
                            <a:schemeClr val="tx1"/>
                          </a:solidFill>
                          <a:effectLst/>
                          <a:latin typeface="Roboto" panose="02000000000000000000" pitchFamily="2" charset="0"/>
                        </a:rPr>
                        <a:t>32.8</a:t>
                      </a:r>
                      <a:endParaRPr lang="en-GB" dirty="0">
                        <a:solidFill>
                          <a:schemeClr val="tx1"/>
                        </a:solidFill>
                        <a:effectLst/>
                        <a:latin typeface="Roboto" panose="02000000000000000000" pitchFamily="2" charset="0"/>
                      </a:endParaRPr>
                    </a:p>
                  </a:txBody>
                  <a:tcPr marL="28575" marR="28575" marT="0" marB="0"/>
                </a:tc>
                <a:tc>
                  <a:txBody>
                    <a:bodyPr/>
                    <a:lstStyle/>
                    <a:p>
                      <a:pPr algn="ctr" rtl="0" fontAlgn="t"/>
                      <a:r>
                        <a:rPr lang="en-GB" dirty="0" smtClean="0">
                          <a:solidFill>
                            <a:schemeClr val="tx1"/>
                          </a:solidFill>
                          <a:effectLst/>
                          <a:latin typeface="Roboto" panose="02000000000000000000" pitchFamily="2" charset="0"/>
                        </a:rPr>
                        <a:t>33.6</a:t>
                      </a:r>
                      <a:endParaRPr lang="en-GB" dirty="0">
                        <a:solidFill>
                          <a:schemeClr val="tx1"/>
                        </a:solidFill>
                        <a:effectLst/>
                        <a:latin typeface="Roboto" panose="02000000000000000000" pitchFamily="2" charset="0"/>
                      </a:endParaRPr>
                    </a:p>
                  </a:txBody>
                  <a:tcPr marL="28575" marR="28575" marT="0" marB="0"/>
                </a:tc>
                <a:tc>
                  <a:txBody>
                    <a:bodyPr/>
                    <a:lstStyle/>
                    <a:p>
                      <a:pPr algn="ctr" rtl="0" fontAlgn="t"/>
                      <a:r>
                        <a:rPr lang="en-GB" dirty="0" smtClean="0">
                          <a:solidFill>
                            <a:schemeClr val="tx1"/>
                          </a:solidFill>
                          <a:effectLst/>
                          <a:latin typeface="Roboto" panose="02000000000000000000" pitchFamily="2" charset="0"/>
                        </a:rPr>
                        <a:t>25.9</a:t>
                      </a:r>
                      <a:endParaRPr lang="en-GB" dirty="0">
                        <a:solidFill>
                          <a:schemeClr val="tx1"/>
                        </a:solidFill>
                        <a:effectLst/>
                        <a:latin typeface="Roboto" panose="02000000000000000000" pitchFamily="2" charset="0"/>
                      </a:endParaRPr>
                    </a:p>
                  </a:txBody>
                  <a:tcPr marL="28575" marR="28575" marT="0" marB="0"/>
                </a:tc>
                <a:tc>
                  <a:txBody>
                    <a:bodyPr/>
                    <a:lstStyle/>
                    <a:p>
                      <a:pPr algn="ctr" rtl="0" fontAlgn="t"/>
                      <a:r>
                        <a:rPr lang="en-GB" dirty="0" smtClean="0">
                          <a:solidFill>
                            <a:srgbClr val="FF0000"/>
                          </a:solidFill>
                          <a:effectLst/>
                          <a:latin typeface="Roboto" panose="02000000000000000000" pitchFamily="2" charset="0"/>
                        </a:rPr>
                        <a:t>3</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smtClean="0">
                          <a:solidFill>
                            <a:srgbClr val="FF0000"/>
                          </a:solidFill>
                          <a:effectLst/>
                          <a:latin typeface="Roboto" panose="02000000000000000000" pitchFamily="2" charset="0"/>
                        </a:rPr>
                        <a:t>2.8</a:t>
                      </a:r>
                      <a:endParaRPr lang="en-GB" dirty="0">
                        <a:solidFill>
                          <a:srgbClr val="FF0000"/>
                        </a:solidFill>
                        <a:effectLst/>
                        <a:latin typeface="Roboto" panose="02000000000000000000" pitchFamily="2" charset="0"/>
                      </a:endParaRPr>
                    </a:p>
                  </a:txBody>
                  <a:tcPr marL="28575" marR="28575" marT="0" marB="0"/>
                </a:tc>
                <a:tc>
                  <a:txBody>
                    <a:bodyPr/>
                    <a:lstStyle/>
                    <a:p>
                      <a:pPr algn="ctr" rtl="0" fontAlgn="t"/>
                      <a:r>
                        <a:rPr lang="en-GB" dirty="0" smtClean="0">
                          <a:solidFill>
                            <a:srgbClr val="FF0000"/>
                          </a:solidFill>
                          <a:effectLst/>
                          <a:latin typeface="Roboto" panose="02000000000000000000" pitchFamily="2" charset="0"/>
                        </a:rPr>
                        <a:t>4.5</a:t>
                      </a:r>
                      <a:endParaRPr lang="en-GB"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10013"/>
                  </a:ext>
                </a:extLst>
              </a:tr>
            </a:tbl>
          </a:graphicData>
        </a:graphic>
      </p:graphicFrame>
      <p:sp>
        <p:nvSpPr>
          <p:cNvPr id="7" name="TextBox 6">
            <a:extLst>
              <a:ext uri="{FF2B5EF4-FFF2-40B4-BE49-F238E27FC236}">
                <a16:creationId xmlns:a16="http://schemas.microsoft.com/office/drawing/2014/main" id="{47C7A08A-E7DD-875D-EC91-7CFDA7BC140F}"/>
              </a:ext>
            </a:extLst>
          </p:cNvPr>
          <p:cNvSpPr txBox="1"/>
          <p:nvPr/>
        </p:nvSpPr>
        <p:spPr>
          <a:xfrm>
            <a:off x="888274" y="6285575"/>
            <a:ext cx="109160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TABLE: showing the changing patterns of underweight in under 5 age children according to NFHS 4 &amp; 5</a:t>
            </a:r>
            <a:endParaRPr lang="en-GB" dirty="0"/>
          </a:p>
        </p:txBody>
      </p:sp>
    </p:spTree>
    <p:extLst>
      <p:ext uri="{BB962C8B-B14F-4D97-AF65-F5344CB8AC3E}">
        <p14:creationId xmlns:p14="http://schemas.microsoft.com/office/powerpoint/2010/main" val="1794168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Chart, line chart&#10;&#10;Description automatically generated">
            <a:extLst>
              <a:ext uri="{FF2B5EF4-FFF2-40B4-BE49-F238E27FC236}">
                <a16:creationId xmlns:a16="http://schemas.microsoft.com/office/drawing/2014/main" id="{1EE12123-A45D-B3BC-154F-CD403F9CBFB8}"/>
              </a:ext>
            </a:extLst>
          </p:cNvPr>
          <p:cNvPicPr>
            <a:picLocks noChangeAspect="1"/>
          </p:cNvPicPr>
          <p:nvPr/>
        </p:nvPicPr>
        <p:blipFill rotWithShape="1">
          <a:blip r:embed="rId2"/>
          <a:srcRect b="8924"/>
          <a:stretch/>
        </p:blipFill>
        <p:spPr>
          <a:xfrm>
            <a:off x="20" y="1282"/>
            <a:ext cx="12191980" cy="6684190"/>
          </a:xfrm>
          <a:prstGeom prst="rect">
            <a:avLst/>
          </a:prstGeom>
        </p:spPr>
      </p:pic>
      <p:sp>
        <p:nvSpPr>
          <p:cNvPr id="5" name="TextBox 4">
            <a:extLst>
              <a:ext uri="{FF2B5EF4-FFF2-40B4-BE49-F238E27FC236}">
                <a16:creationId xmlns:a16="http://schemas.microsoft.com/office/drawing/2014/main" id="{09BF7EDA-9AF2-41CA-D139-F08B69A04FD9}"/>
              </a:ext>
            </a:extLst>
          </p:cNvPr>
          <p:cNvSpPr txBox="1"/>
          <p:nvPr/>
        </p:nvSpPr>
        <p:spPr>
          <a:xfrm>
            <a:off x="1554942" y="6482938"/>
            <a:ext cx="103532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Graph showing prevalence of anthropometric indices in EAG States according to NFHS-5</a:t>
            </a:r>
          </a:p>
        </p:txBody>
      </p:sp>
    </p:spTree>
    <p:extLst>
      <p:ext uri="{BB962C8B-B14F-4D97-AF65-F5344CB8AC3E}">
        <p14:creationId xmlns:p14="http://schemas.microsoft.com/office/powerpoint/2010/main" val="398577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664E23E2-7440-4E36-A67B-0F88C5F7E1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B06949AE-010D-4C18-8AED-7872085ADD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437F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Chart, bar chart&#10;&#10;Description automatically generated">
            <a:extLst>
              <a:ext uri="{FF2B5EF4-FFF2-40B4-BE49-F238E27FC236}">
                <a16:creationId xmlns:a16="http://schemas.microsoft.com/office/drawing/2014/main" id="{42A55504-3B5F-993C-6505-FDC7CA983AC3}"/>
              </a:ext>
            </a:extLst>
          </p:cNvPr>
          <p:cNvPicPr>
            <a:picLocks noChangeAspect="1"/>
          </p:cNvPicPr>
          <p:nvPr/>
        </p:nvPicPr>
        <p:blipFill>
          <a:blip r:embed="rId2"/>
          <a:stretch>
            <a:fillRect/>
          </a:stretch>
        </p:blipFill>
        <p:spPr>
          <a:xfrm>
            <a:off x="641180" y="1852210"/>
            <a:ext cx="5129784" cy="3167640"/>
          </a:xfrm>
          <a:prstGeom prst="rect">
            <a:avLst/>
          </a:prstGeom>
        </p:spPr>
      </p:pic>
      <p:sp>
        <p:nvSpPr>
          <p:cNvPr id="18" name="Rectangle 13">
            <a:extLst>
              <a:ext uri="{FF2B5EF4-FFF2-40B4-BE49-F238E27FC236}">
                <a16:creationId xmlns:a16="http://schemas.microsoft.com/office/drawing/2014/main" id="{FE54AADB-50C7-4293-94C0-27361A32B8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437F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art, bar chart&#10;&#10;Description automatically generated">
            <a:extLst>
              <a:ext uri="{FF2B5EF4-FFF2-40B4-BE49-F238E27FC236}">
                <a16:creationId xmlns:a16="http://schemas.microsoft.com/office/drawing/2014/main" id="{5A7915A2-6010-BD0B-8581-88E165D57F39}"/>
              </a:ext>
            </a:extLst>
          </p:cNvPr>
          <p:cNvPicPr>
            <a:picLocks noChangeAspect="1"/>
          </p:cNvPicPr>
          <p:nvPr/>
        </p:nvPicPr>
        <p:blipFill>
          <a:blip r:embed="rId3"/>
          <a:stretch>
            <a:fillRect/>
          </a:stretch>
        </p:blipFill>
        <p:spPr>
          <a:xfrm>
            <a:off x="6421034" y="1845180"/>
            <a:ext cx="5129784" cy="3167640"/>
          </a:xfrm>
          <a:prstGeom prst="rect">
            <a:avLst/>
          </a:prstGeom>
        </p:spPr>
      </p:pic>
      <p:sp>
        <p:nvSpPr>
          <p:cNvPr id="2" name="TextBox 1">
            <a:extLst>
              <a:ext uri="{FF2B5EF4-FFF2-40B4-BE49-F238E27FC236}">
                <a16:creationId xmlns:a16="http://schemas.microsoft.com/office/drawing/2014/main" id="{4AE496FA-17CA-FC7D-91BD-5F0E6C44AFA0}"/>
              </a:ext>
            </a:extLst>
          </p:cNvPr>
          <p:cNvSpPr txBox="1"/>
          <p:nvPr/>
        </p:nvSpPr>
        <p:spPr>
          <a:xfrm>
            <a:off x="712304" y="6375420"/>
            <a:ext cx="51864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Graph showing changes in status of wasted among under 5 children from NFHS 4 TO NFHS 5</a:t>
            </a:r>
            <a:endParaRPr lang="en-GB" dirty="0"/>
          </a:p>
        </p:txBody>
      </p:sp>
      <p:sp>
        <p:nvSpPr>
          <p:cNvPr id="6" name="TextBox 5">
            <a:extLst>
              <a:ext uri="{FF2B5EF4-FFF2-40B4-BE49-F238E27FC236}">
                <a16:creationId xmlns:a16="http://schemas.microsoft.com/office/drawing/2014/main" id="{96B40ECF-BCB6-DC15-4F14-248A68BA981A}"/>
              </a:ext>
            </a:extLst>
          </p:cNvPr>
          <p:cNvSpPr txBox="1"/>
          <p:nvPr/>
        </p:nvSpPr>
        <p:spPr>
          <a:xfrm>
            <a:off x="6362605" y="6375419"/>
            <a:ext cx="51864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Graph showing changes in status of stunted among under 5 children from NFHS 4 TO NFHS 5</a:t>
            </a:r>
            <a:endParaRPr lang="en-GB" dirty="0"/>
          </a:p>
        </p:txBody>
      </p:sp>
    </p:spTree>
    <p:extLst>
      <p:ext uri="{BB962C8B-B14F-4D97-AF65-F5344CB8AC3E}">
        <p14:creationId xmlns:p14="http://schemas.microsoft.com/office/powerpoint/2010/main" val="2588564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Chart, bar chart&#10;&#10;Description automatically generated">
            <a:extLst>
              <a:ext uri="{FF2B5EF4-FFF2-40B4-BE49-F238E27FC236}">
                <a16:creationId xmlns:a16="http://schemas.microsoft.com/office/drawing/2014/main" id="{42AEFA68-C6EC-7741-131C-A9CB2115A9AA}"/>
              </a:ext>
            </a:extLst>
          </p:cNvPr>
          <p:cNvPicPr>
            <a:picLocks noChangeAspect="1"/>
          </p:cNvPicPr>
          <p:nvPr/>
        </p:nvPicPr>
        <p:blipFill>
          <a:blip r:embed="rId2"/>
          <a:stretch>
            <a:fillRect/>
          </a:stretch>
        </p:blipFill>
        <p:spPr>
          <a:xfrm>
            <a:off x="1376029" y="118900"/>
            <a:ext cx="10094951" cy="6232013"/>
          </a:xfrm>
          <a:prstGeom prst="rect">
            <a:avLst/>
          </a:prstGeom>
        </p:spPr>
      </p:pic>
      <p:sp>
        <p:nvSpPr>
          <p:cNvPr id="5" name="TextBox 4">
            <a:extLst>
              <a:ext uri="{FF2B5EF4-FFF2-40B4-BE49-F238E27FC236}">
                <a16:creationId xmlns:a16="http://schemas.microsoft.com/office/drawing/2014/main" id="{09AD029B-11CC-F63C-54D3-14B6E3D30FC1}"/>
              </a:ext>
            </a:extLst>
          </p:cNvPr>
          <p:cNvSpPr txBox="1"/>
          <p:nvPr/>
        </p:nvSpPr>
        <p:spPr>
          <a:xfrm>
            <a:off x="712304" y="6361043"/>
            <a:ext cx="100460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ea typeface="Calibri"/>
                <a:cs typeface="Calibri"/>
              </a:rPr>
              <a:t>Graph showing changes in status of underweight among under 5 children from NFHS 4 TO NFHS 5</a:t>
            </a:r>
          </a:p>
        </p:txBody>
      </p:sp>
    </p:spTree>
    <p:extLst>
      <p:ext uri="{BB962C8B-B14F-4D97-AF65-F5344CB8AC3E}">
        <p14:creationId xmlns:p14="http://schemas.microsoft.com/office/powerpoint/2010/main" val="2775776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Map&#10;&#10;Description automatically generated">
            <a:extLst>
              <a:ext uri="{FF2B5EF4-FFF2-40B4-BE49-F238E27FC236}">
                <a16:creationId xmlns:a16="http://schemas.microsoft.com/office/drawing/2014/main" id="{EEB74866-5938-B603-97DE-5EF6E3F403BD}"/>
              </a:ext>
            </a:extLst>
          </p:cNvPr>
          <p:cNvPicPr>
            <a:picLocks noChangeAspect="1"/>
          </p:cNvPicPr>
          <p:nvPr/>
        </p:nvPicPr>
        <p:blipFill>
          <a:blip r:embed="rId2"/>
          <a:stretch>
            <a:fillRect/>
          </a:stretch>
        </p:blipFill>
        <p:spPr>
          <a:xfrm>
            <a:off x="1347959" y="80525"/>
            <a:ext cx="9719889" cy="6696952"/>
          </a:xfrm>
          <a:prstGeom prst="rect">
            <a:avLst/>
          </a:prstGeom>
        </p:spPr>
      </p:pic>
    </p:spTree>
    <p:extLst>
      <p:ext uri="{BB962C8B-B14F-4D97-AF65-F5344CB8AC3E}">
        <p14:creationId xmlns:p14="http://schemas.microsoft.com/office/powerpoint/2010/main" val="1665487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Map&#10;&#10;Description automatically generated">
            <a:extLst>
              <a:ext uri="{FF2B5EF4-FFF2-40B4-BE49-F238E27FC236}">
                <a16:creationId xmlns:a16="http://schemas.microsoft.com/office/drawing/2014/main" id="{54A818D9-3295-C29A-DD58-3F9476F6B30B}"/>
              </a:ext>
            </a:extLst>
          </p:cNvPr>
          <p:cNvPicPr>
            <a:picLocks noChangeAspect="1"/>
          </p:cNvPicPr>
          <p:nvPr/>
        </p:nvPicPr>
        <p:blipFill>
          <a:blip r:embed="rId2" cstate="print"/>
          <a:stretch>
            <a:fillRect/>
          </a:stretch>
        </p:blipFill>
        <p:spPr>
          <a:xfrm>
            <a:off x="571580" y="1283031"/>
            <a:ext cx="5478571" cy="3990015"/>
          </a:xfrm>
          <a:prstGeom prst="rect">
            <a:avLst/>
          </a:prstGeom>
        </p:spPr>
      </p:pic>
      <p:pic>
        <p:nvPicPr>
          <p:cNvPr id="3" name="Picture 3" descr="Map&#10;&#10;Description automatically generated">
            <a:extLst>
              <a:ext uri="{FF2B5EF4-FFF2-40B4-BE49-F238E27FC236}">
                <a16:creationId xmlns:a16="http://schemas.microsoft.com/office/drawing/2014/main" id="{0FB272E0-03DE-20F7-66B9-DF3B11AA1F0C}"/>
              </a:ext>
            </a:extLst>
          </p:cNvPr>
          <p:cNvPicPr>
            <a:picLocks noChangeAspect="1"/>
          </p:cNvPicPr>
          <p:nvPr/>
        </p:nvPicPr>
        <p:blipFill>
          <a:blip r:embed="rId3" cstate="print"/>
          <a:stretch>
            <a:fillRect/>
          </a:stretch>
        </p:blipFill>
        <p:spPr>
          <a:xfrm>
            <a:off x="6141847" y="1289095"/>
            <a:ext cx="5924269" cy="4006640"/>
          </a:xfrm>
          <a:prstGeom prst="rect">
            <a:avLst/>
          </a:prstGeom>
        </p:spPr>
      </p:pic>
    </p:spTree>
    <p:extLst>
      <p:ext uri="{BB962C8B-B14F-4D97-AF65-F5344CB8AC3E}">
        <p14:creationId xmlns:p14="http://schemas.microsoft.com/office/powerpoint/2010/main" val="1337920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6FF76B9-219D-4469-AF87-0236D2903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DB88BD78-87E1-424D-B479-C37D8E41B12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0" name="Freeform: Shape 29">
              <a:extLst>
                <a:ext uri="{FF2B5EF4-FFF2-40B4-BE49-F238E27FC236}">
                  <a16:creationId xmlns:a16="http://schemas.microsoft.com/office/drawing/2014/main" id="{C05EB894-9410-4B20-95E4-7A25101AB8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66E38B6-B050-4340-8E8F-3A971DADC0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633C5E46-DAC5-4661-9C87-22B08E2A5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hart, bar chart&#10;&#10;Description automatically generated">
            <a:extLst>
              <a:ext uri="{FF2B5EF4-FFF2-40B4-BE49-F238E27FC236}">
                <a16:creationId xmlns:a16="http://schemas.microsoft.com/office/drawing/2014/main" id="{8AF8C5E0-10E4-563A-4C0F-9BE9E74DA4D3}"/>
              </a:ext>
            </a:extLst>
          </p:cNvPr>
          <p:cNvPicPr>
            <a:picLocks noChangeAspect="1"/>
          </p:cNvPicPr>
          <p:nvPr/>
        </p:nvPicPr>
        <p:blipFill>
          <a:blip r:embed="rId2"/>
          <a:stretch>
            <a:fillRect/>
          </a:stretch>
        </p:blipFill>
        <p:spPr>
          <a:xfrm>
            <a:off x="643467" y="975360"/>
            <a:ext cx="10905066" cy="4907279"/>
          </a:xfrm>
          <a:prstGeom prst="rect">
            <a:avLst/>
          </a:prstGeom>
          <a:ln>
            <a:noFill/>
          </a:ln>
        </p:spPr>
      </p:pic>
    </p:spTree>
    <p:extLst>
      <p:ext uri="{BB962C8B-B14F-4D97-AF65-F5344CB8AC3E}">
        <p14:creationId xmlns:p14="http://schemas.microsoft.com/office/powerpoint/2010/main" val="1004195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FF76B9-219D-4469-AF87-0236D2903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B88BD78-87E1-424D-B479-C37D8E41B12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7" name="Freeform: Shape 16">
              <a:extLst>
                <a:ext uri="{FF2B5EF4-FFF2-40B4-BE49-F238E27FC236}">
                  <a16:creationId xmlns:a16="http://schemas.microsoft.com/office/drawing/2014/main" id="{C05EB894-9410-4B20-95E4-7A25101AB8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6E38B6-B050-4340-8E8F-3A971DADC0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633C5E46-DAC5-4661-9C87-22B08E2A5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hart, bar chart&#10;&#10;Description automatically generated">
            <a:extLst>
              <a:ext uri="{FF2B5EF4-FFF2-40B4-BE49-F238E27FC236}">
                <a16:creationId xmlns:a16="http://schemas.microsoft.com/office/drawing/2014/main" id="{A750DA6B-08BC-2E45-C1B8-FE7CFF631A56}"/>
              </a:ext>
            </a:extLst>
          </p:cNvPr>
          <p:cNvPicPr>
            <a:picLocks noChangeAspect="1"/>
          </p:cNvPicPr>
          <p:nvPr/>
        </p:nvPicPr>
        <p:blipFill>
          <a:blip r:embed="rId2"/>
          <a:stretch>
            <a:fillRect/>
          </a:stretch>
        </p:blipFill>
        <p:spPr>
          <a:xfrm>
            <a:off x="840278" y="643467"/>
            <a:ext cx="10511443" cy="5571066"/>
          </a:xfrm>
          <a:prstGeom prst="rect">
            <a:avLst/>
          </a:prstGeom>
          <a:ln>
            <a:noFill/>
          </a:ln>
        </p:spPr>
      </p:pic>
    </p:spTree>
    <p:extLst>
      <p:ext uri="{BB962C8B-B14F-4D97-AF65-F5344CB8AC3E}">
        <p14:creationId xmlns:p14="http://schemas.microsoft.com/office/powerpoint/2010/main" val="540377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FF76B9-219D-4469-AF87-0236D2903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B88BD78-87E1-424D-B479-C37D8E41B12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7" name="Freeform: Shape 16">
              <a:extLst>
                <a:ext uri="{FF2B5EF4-FFF2-40B4-BE49-F238E27FC236}">
                  <a16:creationId xmlns:a16="http://schemas.microsoft.com/office/drawing/2014/main" id="{C05EB894-9410-4B20-95E4-7A25101AB8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6E38B6-B050-4340-8E8F-3A971DADC0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633C5E46-DAC5-4661-9C87-22B08E2A5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hart, bar chart&#10;&#10;Description automatically generated">
            <a:extLst>
              <a:ext uri="{FF2B5EF4-FFF2-40B4-BE49-F238E27FC236}">
                <a16:creationId xmlns:a16="http://schemas.microsoft.com/office/drawing/2014/main" id="{9821C892-3D79-1726-B301-0EBBA75F8B08}"/>
              </a:ext>
            </a:extLst>
          </p:cNvPr>
          <p:cNvPicPr>
            <a:picLocks noChangeAspect="1"/>
          </p:cNvPicPr>
          <p:nvPr/>
        </p:nvPicPr>
        <p:blipFill>
          <a:blip r:embed="rId2"/>
          <a:stretch>
            <a:fillRect/>
          </a:stretch>
        </p:blipFill>
        <p:spPr>
          <a:xfrm>
            <a:off x="1272567" y="643467"/>
            <a:ext cx="9646866" cy="5571066"/>
          </a:xfrm>
          <a:prstGeom prst="rect">
            <a:avLst/>
          </a:prstGeom>
          <a:ln>
            <a:noFill/>
          </a:ln>
        </p:spPr>
      </p:pic>
    </p:spTree>
    <p:extLst>
      <p:ext uri="{BB962C8B-B14F-4D97-AF65-F5344CB8AC3E}">
        <p14:creationId xmlns:p14="http://schemas.microsoft.com/office/powerpoint/2010/main" val="56417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DE21E-B3C2-00DD-76A8-8F55CDFB4C78}"/>
              </a:ext>
            </a:extLst>
          </p:cNvPr>
          <p:cNvSpPr>
            <a:spLocks noGrp="1"/>
          </p:cNvSpPr>
          <p:nvPr>
            <p:ph type="title"/>
          </p:nvPr>
        </p:nvSpPr>
        <p:spPr>
          <a:xfrm>
            <a:off x="1371599" y="294538"/>
            <a:ext cx="9895951" cy="1033669"/>
          </a:xfrm>
        </p:spPr>
        <p:txBody>
          <a:bodyPr>
            <a:normAutofit/>
          </a:bodyPr>
          <a:lstStyle/>
          <a:p>
            <a:r>
              <a:rPr lang="en-GB" sz="4000" b="1">
                <a:solidFill>
                  <a:srgbClr val="FFFFFF"/>
                </a:solidFill>
                <a:cs typeface="Calibri Light"/>
              </a:rPr>
              <a:t>Mentor Approval</a:t>
            </a:r>
            <a:endParaRPr lang="en-US" sz="4000">
              <a:solidFill>
                <a:srgbClr val="FFFFFF"/>
              </a:solidFill>
            </a:endParaRPr>
          </a:p>
        </p:txBody>
      </p:sp>
      <p:pic>
        <p:nvPicPr>
          <p:cNvPr id="4" name="Picture 5" descr="Graphical user interface, text, application&#10;&#10;Description automatically generated">
            <a:extLst>
              <a:ext uri="{FF2B5EF4-FFF2-40B4-BE49-F238E27FC236}">
                <a16:creationId xmlns:a16="http://schemas.microsoft.com/office/drawing/2014/main" id="{5181F195-6A11-BE71-0D35-231CBD00AB3A}"/>
              </a:ext>
            </a:extLst>
          </p:cNvPr>
          <p:cNvPicPr>
            <a:picLocks noGrp="1" noChangeAspect="1"/>
          </p:cNvPicPr>
          <p:nvPr>
            <p:ph idx="1"/>
          </p:nvPr>
        </p:nvPicPr>
        <p:blipFill>
          <a:blip r:embed="rId2"/>
          <a:stretch>
            <a:fillRect/>
          </a:stretch>
        </p:blipFill>
        <p:spPr>
          <a:xfrm>
            <a:off x="3868341" y="2318197"/>
            <a:ext cx="4730548" cy="3683358"/>
          </a:xfrm>
        </p:spPr>
      </p:pic>
    </p:spTree>
    <p:extLst>
      <p:ext uri="{BB962C8B-B14F-4D97-AF65-F5344CB8AC3E}">
        <p14:creationId xmlns:p14="http://schemas.microsoft.com/office/powerpoint/2010/main" val="253884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FF76B9-219D-4469-AF87-0236D2903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B88BD78-87E1-424D-B479-C37D8E41B12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7" name="Freeform: Shape 16">
              <a:extLst>
                <a:ext uri="{FF2B5EF4-FFF2-40B4-BE49-F238E27FC236}">
                  <a16:creationId xmlns:a16="http://schemas.microsoft.com/office/drawing/2014/main" id="{C05EB894-9410-4B20-95E4-7A25101AB8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6E38B6-B050-4340-8E8F-3A971DADC0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633C5E46-DAC5-4661-9C87-22B08E2A5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hart, bar chart&#10;&#10;Description automatically generated">
            <a:extLst>
              <a:ext uri="{FF2B5EF4-FFF2-40B4-BE49-F238E27FC236}">
                <a16:creationId xmlns:a16="http://schemas.microsoft.com/office/drawing/2014/main" id="{1EF5262F-C3C4-C784-C756-F335EAB36A0F}"/>
              </a:ext>
            </a:extLst>
          </p:cNvPr>
          <p:cNvPicPr>
            <a:picLocks noChangeAspect="1"/>
          </p:cNvPicPr>
          <p:nvPr/>
        </p:nvPicPr>
        <p:blipFill>
          <a:blip r:embed="rId2"/>
          <a:stretch>
            <a:fillRect/>
          </a:stretch>
        </p:blipFill>
        <p:spPr>
          <a:xfrm>
            <a:off x="643467" y="1111673"/>
            <a:ext cx="10905066" cy="4634654"/>
          </a:xfrm>
          <a:prstGeom prst="rect">
            <a:avLst/>
          </a:prstGeom>
          <a:ln>
            <a:noFill/>
          </a:ln>
        </p:spPr>
      </p:pic>
    </p:spTree>
    <p:extLst>
      <p:ext uri="{BB962C8B-B14F-4D97-AF65-F5344CB8AC3E}">
        <p14:creationId xmlns:p14="http://schemas.microsoft.com/office/powerpoint/2010/main" val="234083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FF76B9-219D-4469-AF87-0236D2903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B88BD78-87E1-424D-B479-C37D8E41B12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7" name="Freeform: Shape 16">
              <a:extLst>
                <a:ext uri="{FF2B5EF4-FFF2-40B4-BE49-F238E27FC236}">
                  <a16:creationId xmlns:a16="http://schemas.microsoft.com/office/drawing/2014/main" id="{C05EB894-9410-4B20-95E4-7A25101AB8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6E38B6-B050-4340-8E8F-3A971DADC0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633C5E46-DAC5-4661-9C87-22B08E2A5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hart, bar chart&#10;&#10;Description automatically generated">
            <a:extLst>
              <a:ext uri="{FF2B5EF4-FFF2-40B4-BE49-F238E27FC236}">
                <a16:creationId xmlns:a16="http://schemas.microsoft.com/office/drawing/2014/main" id="{6F212722-A4C1-55FC-2201-C6F85656BF6B}"/>
              </a:ext>
            </a:extLst>
          </p:cNvPr>
          <p:cNvPicPr>
            <a:picLocks noChangeAspect="1"/>
          </p:cNvPicPr>
          <p:nvPr/>
        </p:nvPicPr>
        <p:blipFill>
          <a:blip r:embed="rId2"/>
          <a:stretch>
            <a:fillRect/>
          </a:stretch>
        </p:blipFill>
        <p:spPr>
          <a:xfrm>
            <a:off x="660813" y="643467"/>
            <a:ext cx="10870373" cy="5571066"/>
          </a:xfrm>
          <a:prstGeom prst="rect">
            <a:avLst/>
          </a:prstGeom>
          <a:ln>
            <a:noFill/>
          </a:ln>
        </p:spPr>
      </p:pic>
    </p:spTree>
    <p:extLst>
      <p:ext uri="{BB962C8B-B14F-4D97-AF65-F5344CB8AC3E}">
        <p14:creationId xmlns:p14="http://schemas.microsoft.com/office/powerpoint/2010/main" val="1355916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hart, bar chart&#10;&#10;Description automatically generated">
            <a:extLst>
              <a:ext uri="{FF2B5EF4-FFF2-40B4-BE49-F238E27FC236}">
                <a16:creationId xmlns:a16="http://schemas.microsoft.com/office/drawing/2014/main" id="{1651CBD0-2B42-C19E-1DA1-198632228E2D}"/>
              </a:ext>
            </a:extLst>
          </p:cNvPr>
          <p:cNvPicPr>
            <a:picLocks noChangeAspect="1"/>
          </p:cNvPicPr>
          <p:nvPr/>
        </p:nvPicPr>
        <p:blipFill>
          <a:blip r:embed="rId2"/>
          <a:stretch>
            <a:fillRect/>
          </a:stretch>
        </p:blipFill>
        <p:spPr>
          <a:xfrm>
            <a:off x="643467" y="879940"/>
            <a:ext cx="10905066" cy="5098119"/>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681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hart, bar chart&#10;&#10;Description automatically generated">
            <a:extLst>
              <a:ext uri="{FF2B5EF4-FFF2-40B4-BE49-F238E27FC236}">
                <a16:creationId xmlns:a16="http://schemas.microsoft.com/office/drawing/2014/main" id="{22B5D07D-0A3F-07EF-3646-E139ED83D0C1}"/>
              </a:ext>
            </a:extLst>
          </p:cNvPr>
          <p:cNvPicPr>
            <a:picLocks noChangeAspect="1"/>
          </p:cNvPicPr>
          <p:nvPr/>
        </p:nvPicPr>
        <p:blipFill>
          <a:blip r:embed="rId2"/>
          <a:stretch>
            <a:fillRect/>
          </a:stretch>
        </p:blipFill>
        <p:spPr>
          <a:xfrm>
            <a:off x="739207" y="643467"/>
            <a:ext cx="10713586" cy="5571066"/>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257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hart, bar chart&#10;&#10;Description automatically generated">
            <a:extLst>
              <a:ext uri="{FF2B5EF4-FFF2-40B4-BE49-F238E27FC236}">
                <a16:creationId xmlns:a16="http://schemas.microsoft.com/office/drawing/2014/main" id="{76449162-0539-825E-E20D-C07686D0AB47}"/>
              </a:ext>
            </a:extLst>
          </p:cNvPr>
          <p:cNvPicPr>
            <a:picLocks noChangeAspect="1"/>
          </p:cNvPicPr>
          <p:nvPr/>
        </p:nvPicPr>
        <p:blipFill>
          <a:blip r:embed="rId2"/>
          <a:stretch>
            <a:fillRect/>
          </a:stretch>
        </p:blipFill>
        <p:spPr>
          <a:xfrm>
            <a:off x="643467" y="648207"/>
            <a:ext cx="10905066" cy="5561585"/>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441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Chart, bar chart&#10;&#10;Description automatically generated">
            <a:extLst>
              <a:ext uri="{FF2B5EF4-FFF2-40B4-BE49-F238E27FC236}">
                <a16:creationId xmlns:a16="http://schemas.microsoft.com/office/drawing/2014/main" id="{23449267-7015-0749-D190-2281C4CF50CC}"/>
              </a:ext>
            </a:extLst>
          </p:cNvPr>
          <p:cNvPicPr>
            <a:picLocks noChangeAspect="1"/>
          </p:cNvPicPr>
          <p:nvPr/>
        </p:nvPicPr>
        <p:blipFill>
          <a:blip r:embed="rId2"/>
          <a:stretch>
            <a:fillRect/>
          </a:stretch>
        </p:blipFill>
        <p:spPr>
          <a:xfrm>
            <a:off x="1054313" y="643467"/>
            <a:ext cx="10083374" cy="5571066"/>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836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2F10F-0D96-9BDB-E763-820AE48C4812}"/>
              </a:ext>
            </a:extLst>
          </p:cNvPr>
          <p:cNvSpPr>
            <a:spLocks noGrp="1"/>
          </p:cNvSpPr>
          <p:nvPr>
            <p:ph type="title"/>
          </p:nvPr>
        </p:nvSpPr>
        <p:spPr>
          <a:xfrm>
            <a:off x="686834" y="1153572"/>
            <a:ext cx="3200400" cy="4461163"/>
          </a:xfrm>
        </p:spPr>
        <p:txBody>
          <a:bodyPr>
            <a:normAutofit/>
          </a:bodyPr>
          <a:lstStyle/>
          <a:p>
            <a:r>
              <a:rPr lang="en-GB">
                <a:solidFill>
                  <a:srgbClr val="FFFFFF"/>
                </a:solidFill>
                <a:cs typeface="Calibri Light"/>
              </a:rPr>
              <a:t>Discussion</a:t>
            </a:r>
            <a:endParaRPr lang="en-GB">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F40AB04-D1CB-6B7B-30B7-45E6302E3A6D}"/>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GB" sz="1800" dirty="0">
                <a:ea typeface="+mn-lt"/>
                <a:cs typeface="+mn-lt"/>
              </a:rPr>
              <a:t>In comparison to India, the EAG states of India—Bihar, Madhya Pradesh, Rajasthan, Uttar Pradesh, Odisha, Jharkhand, and Chhattisgarh, including Assam—have a higher prevalence of undernutrition among children under the age of five.</a:t>
            </a:r>
          </a:p>
          <a:p>
            <a:r>
              <a:rPr lang="en-GB" sz="1800" dirty="0">
                <a:ea typeface="+mn-lt"/>
                <a:cs typeface="+mn-lt"/>
              </a:rPr>
              <a:t>The data shows that the prevalence of stunting is highest in Bihar (48.3%) and lowest in Uttarakhand (34.7%). The prevalence of wasting is highest in Uttar Pradesh (22.4%) and lowest in Jharkhand (15.2%). The prevalence of underweight is highest in Bihar (39.3%) and lowest in Uttarakhand (29.1%). These statistics reveal the alarming extent of undernutrition among young children in EAG states of India.</a:t>
            </a:r>
          </a:p>
          <a:p>
            <a:r>
              <a:rPr lang="en-GB" sz="1800" dirty="0">
                <a:cs typeface="Calibri"/>
              </a:rPr>
              <a:t>The NFHS 5 data shows the pattern of decrease in percentage of anthropometric indices with increased year of maternal </a:t>
            </a:r>
            <a:r>
              <a:rPr lang="en-GB" sz="1800" dirty="0" smtClean="0">
                <a:cs typeface="Calibri"/>
              </a:rPr>
              <a:t>education similarly  </a:t>
            </a:r>
            <a:r>
              <a:rPr lang="en-GB" sz="1800" i="1" dirty="0" smtClean="0">
                <a:cs typeface="Calibri"/>
              </a:rPr>
              <a:t>(Roy et al,2023</a:t>
            </a:r>
            <a:r>
              <a:rPr lang="en-GB" sz="1800" dirty="0" smtClean="0">
                <a:cs typeface="Calibri"/>
              </a:rPr>
              <a:t>)</a:t>
            </a:r>
            <a:r>
              <a:rPr lang="en-US" sz="1800" dirty="0" smtClean="0">
                <a:cs typeface="Calibri"/>
              </a:rPr>
              <a:t> observed that educated mothers are more aware about the children’s nutritional requirement as a result they take care of their children more than uneducated mothers.</a:t>
            </a:r>
            <a:endParaRPr lang="en-GB" sz="1800" dirty="0">
              <a:cs typeface="Calibri"/>
            </a:endParaRPr>
          </a:p>
        </p:txBody>
      </p:sp>
    </p:spTree>
    <p:extLst>
      <p:ext uri="{BB962C8B-B14F-4D97-AF65-F5344CB8AC3E}">
        <p14:creationId xmlns:p14="http://schemas.microsoft.com/office/powerpoint/2010/main" val="4011589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Arc 22">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5A02A4-042D-E111-DCF7-4733B56C0D2C}"/>
              </a:ext>
            </a:extLst>
          </p:cNvPr>
          <p:cNvSpPr>
            <a:spLocks noGrp="1"/>
          </p:cNvSpPr>
          <p:nvPr>
            <p:ph idx="1"/>
          </p:nvPr>
        </p:nvSpPr>
        <p:spPr>
          <a:xfrm>
            <a:off x="838200" y="1825625"/>
            <a:ext cx="10515600" cy="4351338"/>
          </a:xfrm>
        </p:spPr>
        <p:txBody>
          <a:bodyPr vert="horz" lIns="91440" tIns="45720" rIns="91440" bIns="45720" rtlCol="0">
            <a:normAutofit/>
          </a:bodyPr>
          <a:lstStyle/>
          <a:p>
            <a:pPr marL="285750" indent="-285750"/>
            <a:r>
              <a:rPr lang="en-GB" sz="1800" dirty="0">
                <a:cs typeface="Calibri"/>
              </a:rPr>
              <a:t>The data shows mothers with low BMI tend to have children with more percentage of  stunting, wasting and </a:t>
            </a:r>
            <a:r>
              <a:rPr lang="en-GB" sz="1800" dirty="0" smtClean="0">
                <a:cs typeface="Calibri"/>
              </a:rPr>
              <a:t>underweight similarly </a:t>
            </a:r>
            <a:r>
              <a:rPr lang="en-US" sz="1800" dirty="0" smtClean="0">
                <a:cs typeface="Calibri"/>
              </a:rPr>
              <a:t>Undernourished mother have greater likelihood to give birth to  undernourished children (</a:t>
            </a:r>
            <a:r>
              <a:rPr lang="en-US" sz="1800" dirty="0" err="1" smtClean="0">
                <a:cs typeface="Calibri"/>
              </a:rPr>
              <a:t>Ozaltin</a:t>
            </a:r>
            <a:r>
              <a:rPr lang="en-US" sz="1800" dirty="0" smtClean="0">
                <a:cs typeface="Calibri"/>
              </a:rPr>
              <a:t> et. al,2010).</a:t>
            </a:r>
            <a:endParaRPr lang="en-US" sz="1800" dirty="0">
              <a:ea typeface="Calibri"/>
              <a:cs typeface="Calibri"/>
            </a:endParaRPr>
          </a:p>
          <a:p>
            <a:pPr marL="285750" indent="-285750"/>
            <a:r>
              <a:rPr lang="en-GB" sz="1800" dirty="0">
                <a:cs typeface="Calibri"/>
              </a:rPr>
              <a:t>There has been decrease in the prevalence of under nutritional status of below 5 years children from NFHS 4 </a:t>
            </a:r>
            <a:r>
              <a:rPr lang="en-GB" sz="1800" dirty="0" smtClean="0">
                <a:cs typeface="Calibri"/>
              </a:rPr>
              <a:t>to</a:t>
            </a:r>
            <a:r>
              <a:rPr lang="en-GB" sz="1800" dirty="0">
                <a:cs typeface="Calibri"/>
              </a:rPr>
              <a:t> NFHS 5, but not significantly</a:t>
            </a:r>
            <a:r>
              <a:rPr lang="en-GB" sz="1800" dirty="0" smtClean="0">
                <a:cs typeface="Calibri"/>
              </a:rPr>
              <a:t>.</a:t>
            </a:r>
          </a:p>
          <a:p>
            <a:pPr marL="285750" indent="-285750"/>
            <a:endParaRPr lang="en-US" sz="1800" dirty="0">
              <a:ea typeface="Calibri"/>
              <a:cs typeface="Calibri"/>
            </a:endParaRPr>
          </a:p>
          <a:p>
            <a:endParaRPr lang="en-GB" sz="2400" dirty="0">
              <a:ea typeface="Calibri"/>
              <a:cs typeface="Calibri"/>
            </a:endParaRPr>
          </a:p>
          <a:p>
            <a:endParaRPr lang="en-GB" sz="2400" dirty="0">
              <a:cs typeface="Calibri"/>
            </a:endParaRPr>
          </a:p>
        </p:txBody>
      </p:sp>
    </p:spTree>
    <p:extLst>
      <p:ext uri="{BB962C8B-B14F-4D97-AF65-F5344CB8AC3E}">
        <p14:creationId xmlns:p14="http://schemas.microsoft.com/office/powerpoint/2010/main" val="4041707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3">
            <a:extLst>
              <a:ext uri="{FF2B5EF4-FFF2-40B4-BE49-F238E27FC236}">
                <a16:creationId xmlns:a16="http://schemas.microsoft.com/office/drawing/2014/main" id="{9DBC8166-481C-4473-95F5-9A5B9073B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55">
            <a:extLst>
              <a:ext uri="{FF2B5EF4-FFF2-40B4-BE49-F238E27FC236}">
                <a16:creationId xmlns:a16="http://schemas.microsoft.com/office/drawing/2014/main" id="{A5A5CE6E-90AF-4D43-A014-1F9EC83EB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E4366F9B-56F9-628C-925F-10DC7F0D8ABF}"/>
              </a:ext>
            </a:extLst>
          </p:cNvPr>
          <p:cNvSpPr>
            <a:spLocks noGrp="1"/>
          </p:cNvSpPr>
          <p:nvPr>
            <p:ph type="title"/>
          </p:nvPr>
        </p:nvSpPr>
        <p:spPr>
          <a:xfrm>
            <a:off x="838200" y="643467"/>
            <a:ext cx="2951205" cy="5571066"/>
          </a:xfrm>
        </p:spPr>
        <p:txBody>
          <a:bodyPr>
            <a:normAutofit/>
          </a:bodyPr>
          <a:lstStyle/>
          <a:p>
            <a:r>
              <a:rPr lang="en-GB">
                <a:solidFill>
                  <a:srgbClr val="FFFFFF"/>
                </a:solidFill>
                <a:ea typeface="+mj-lt"/>
                <a:cs typeface="+mj-lt"/>
              </a:rPr>
              <a:t>Conclusion</a:t>
            </a:r>
            <a:endParaRPr lang="en-US">
              <a:solidFill>
                <a:srgbClr val="FFFFFF"/>
              </a:solidFill>
            </a:endParaRPr>
          </a:p>
        </p:txBody>
      </p:sp>
      <p:graphicFrame>
        <p:nvGraphicFramePr>
          <p:cNvPr id="43" name="Content Placeholder 2">
            <a:extLst>
              <a:ext uri="{FF2B5EF4-FFF2-40B4-BE49-F238E27FC236}">
                <a16:creationId xmlns:a16="http://schemas.microsoft.com/office/drawing/2014/main" id="{E4A39EAB-CDEC-DB05-0900-2D6D7C21CE56}"/>
              </a:ext>
            </a:extLst>
          </p:cNvPr>
          <p:cNvGraphicFramePr>
            <a:graphicFrameLocks noGrp="1"/>
          </p:cNvGraphicFramePr>
          <p:nvPr>
            <p:ph idx="1"/>
            <p:extLst>
              <p:ext uri="{D42A27DB-BD31-4B8C-83A1-F6EECF244321}">
                <p14:modId xmlns:p14="http://schemas.microsoft.com/office/powerpoint/2010/main" val="426049406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6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99B866-344F-7D1C-634F-1630D7683A2E}"/>
              </a:ext>
            </a:extLst>
          </p:cNvPr>
          <p:cNvSpPr>
            <a:spLocks noGrp="1"/>
          </p:cNvSpPr>
          <p:nvPr>
            <p:ph type="title"/>
          </p:nvPr>
        </p:nvSpPr>
        <p:spPr>
          <a:xfrm>
            <a:off x="686834" y="1153572"/>
            <a:ext cx="3200400" cy="4461163"/>
          </a:xfrm>
        </p:spPr>
        <p:txBody>
          <a:bodyPr>
            <a:normAutofit/>
          </a:bodyPr>
          <a:lstStyle/>
          <a:p>
            <a:r>
              <a:rPr lang="en-GB">
                <a:solidFill>
                  <a:srgbClr val="FFFFFF"/>
                </a:solidFill>
                <a:ea typeface="Calibri Light"/>
                <a:cs typeface="Calibri Light"/>
              </a:rPr>
              <a:t>REFERENCE</a:t>
            </a:r>
            <a:endParaRPr lang="en-GB">
              <a:solidFill>
                <a:srgbClr val="FFFFFF"/>
              </a:solidFill>
            </a:endParaRPr>
          </a:p>
        </p:txBody>
      </p:sp>
      <p:sp>
        <p:nvSpPr>
          <p:cNvPr id="27" name="Arc 26">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CA158B8-6408-F435-EDC0-AEA4193FB25D}"/>
              </a:ext>
            </a:extLst>
          </p:cNvPr>
          <p:cNvSpPr>
            <a:spLocks noGrp="1"/>
          </p:cNvSpPr>
          <p:nvPr>
            <p:ph idx="1"/>
          </p:nvPr>
        </p:nvSpPr>
        <p:spPr>
          <a:xfrm>
            <a:off x="4447308" y="591344"/>
            <a:ext cx="6906491" cy="5585619"/>
          </a:xfrm>
        </p:spPr>
        <p:txBody>
          <a:bodyPr vert="horz" lIns="91440" tIns="45720" rIns="91440" bIns="45720" rtlCol="0" anchor="ctr">
            <a:normAutofit fontScale="77500" lnSpcReduction="20000"/>
          </a:bodyPr>
          <a:lstStyle/>
          <a:p>
            <a:r>
              <a:rPr lang="en-GB" sz="2400" dirty="0">
                <a:ea typeface="+mn-lt"/>
                <a:cs typeface="+mn-lt"/>
              </a:rPr>
              <a:t>Priyanka R, Vincent V, et al. An assessment of the nutritional status of under-five children in rural area of Thrissur district, Kerala, India. Int J Community Med Public Health. 2016;3(12):3479–86.</a:t>
            </a:r>
            <a:endParaRPr lang="en-GB" sz="2400" dirty="0">
              <a:ea typeface="Calibri" panose="020F0502020204030204"/>
              <a:cs typeface="Calibri" panose="020F0502020204030204"/>
            </a:endParaRPr>
          </a:p>
          <a:p>
            <a:r>
              <a:rPr lang="en-GB" sz="2400" dirty="0">
                <a:ea typeface="+mn-lt"/>
                <a:cs typeface="+mn-lt"/>
              </a:rPr>
              <a:t>Yadav SS, Yadav ST, Mishra P, Mittal A, Kumar R, Singh J. An epidemiological study of malnutrition among under-five children of rural and urban Haryana. J Clin </a:t>
            </a:r>
            <a:r>
              <a:rPr lang="en-GB" sz="2400" dirty="0" err="1">
                <a:ea typeface="+mn-lt"/>
                <a:cs typeface="+mn-lt"/>
              </a:rPr>
              <a:t>Diagn</a:t>
            </a:r>
            <a:r>
              <a:rPr lang="en-GB" sz="2400" dirty="0">
                <a:ea typeface="+mn-lt"/>
                <a:cs typeface="+mn-lt"/>
              </a:rPr>
              <a:t> Res. 2016 Feb;10(2):LC07.</a:t>
            </a:r>
            <a:endParaRPr lang="en-GB" sz="2400" dirty="0">
              <a:ea typeface="Calibri"/>
              <a:cs typeface="Calibri"/>
            </a:endParaRPr>
          </a:p>
          <a:p>
            <a:r>
              <a:rPr lang="en-GB" sz="2400" dirty="0">
                <a:ea typeface="+mn-lt"/>
                <a:cs typeface="+mn-lt"/>
              </a:rPr>
              <a:t>Roy A, Rahaman M. Prevalence of undernutrition and change detection among under-five children of EAG states in India: scrutinizing from NFHS-4 and NFHS-5.</a:t>
            </a:r>
            <a:endParaRPr lang="en-GB" sz="2400" dirty="0">
              <a:ea typeface="Calibri"/>
              <a:cs typeface="Calibri"/>
            </a:endParaRPr>
          </a:p>
          <a:p>
            <a:r>
              <a:rPr lang="en-GB" sz="2400" dirty="0">
                <a:ea typeface="+mn-lt"/>
                <a:cs typeface="+mn-lt"/>
              </a:rPr>
              <a:t>World Health Organization, United Nations Children’s Fund. WHO Child Growth Standards and the Identification of Severe Acute Malnutrition in Infants and Children: Joint Statement. World Health Organization; 2019.</a:t>
            </a:r>
            <a:endParaRPr lang="en-GB" sz="2400" dirty="0">
              <a:ea typeface="Calibri"/>
              <a:cs typeface="Calibri"/>
            </a:endParaRPr>
          </a:p>
          <a:p>
            <a:r>
              <a:rPr lang="en-GB" sz="2400" dirty="0">
                <a:ea typeface="+mn-lt"/>
                <a:cs typeface="+mn-lt"/>
              </a:rPr>
              <a:t>World Health Organization. Levels and trends in child malnutrition: UNICEF. 2021.</a:t>
            </a:r>
            <a:endParaRPr lang="en-GB" sz="2400" dirty="0">
              <a:ea typeface="Calibri"/>
              <a:cs typeface="Calibri"/>
            </a:endParaRPr>
          </a:p>
          <a:p>
            <a:r>
              <a:rPr lang="en-GB" sz="2400" dirty="0">
                <a:ea typeface="+mn-lt"/>
                <a:cs typeface="+mn-lt"/>
              </a:rPr>
              <a:t>Ansary R, Rath KC. Measuring and Mapping Undernutrition and its Determinants among Under-five Children in Odisha.</a:t>
            </a:r>
            <a:endParaRPr lang="en-GB" sz="2400" dirty="0">
              <a:ea typeface="Calibri"/>
              <a:cs typeface="Calibri"/>
            </a:endParaRPr>
          </a:p>
          <a:p>
            <a:r>
              <a:rPr lang="en-GB" sz="2400" dirty="0">
                <a:ea typeface="+mn-lt"/>
                <a:cs typeface="+mn-lt"/>
              </a:rPr>
              <a:t>Kapur K, Suri S. Towards a Malnutrition-Free India: Best Practices and Innovations From POSHAN Abhiyaan. ORF Special Report; 2020.</a:t>
            </a:r>
            <a:endParaRPr lang="en-GB" sz="2400" dirty="0">
              <a:ea typeface="Calibri"/>
              <a:cs typeface="Calibri"/>
            </a:endParaRPr>
          </a:p>
          <a:p>
            <a:pPr marL="0" indent="0">
              <a:buNone/>
            </a:pPr>
            <a:r>
              <a:rPr lang="en-US" sz="1500" dirty="0"/>
              <a:t/>
            </a:r>
            <a:br>
              <a:rPr lang="en-US" sz="1500" dirty="0"/>
            </a:br>
            <a:endParaRPr lang="en-US" sz="2400" dirty="0">
              <a:ea typeface="Calibri"/>
              <a:cs typeface="Calibri"/>
            </a:endParaRPr>
          </a:p>
          <a:p>
            <a:endParaRPr lang="en-GB" sz="1500" dirty="0">
              <a:ea typeface="Calibri"/>
              <a:cs typeface="Calibri"/>
            </a:endParaRPr>
          </a:p>
        </p:txBody>
      </p:sp>
    </p:spTree>
    <p:extLst>
      <p:ext uri="{BB962C8B-B14F-4D97-AF65-F5344CB8AC3E}">
        <p14:creationId xmlns:p14="http://schemas.microsoft.com/office/powerpoint/2010/main" val="145663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2">
            <a:extLst>
              <a:ext uri="{FF2B5EF4-FFF2-40B4-BE49-F238E27FC236}">
                <a16:creationId xmlns:a16="http://schemas.microsoft.com/office/drawing/2014/main" id="{C2266A1E-38CF-DCFC-0F5B-61127380C0BD}"/>
              </a:ext>
            </a:extLst>
          </p:cNvPr>
          <p:cNvPicPr>
            <a:picLocks noChangeAspect="1"/>
          </p:cNvPicPr>
          <p:nvPr/>
        </p:nvPicPr>
        <p:blipFill rotWithShape="1">
          <a:blip r:embed="rId2"/>
          <a:srcRect t="8414" r="9085" b="8464"/>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257363FD-7E77-4145-9483-331A807AD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4E4D76-22FA-5F78-2BD1-C1AF160C5013}"/>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GB">
                <a:cs typeface="Calibri Light"/>
              </a:rPr>
              <a:t>Introduction </a:t>
            </a:r>
          </a:p>
        </p:txBody>
      </p:sp>
      <p:sp>
        <p:nvSpPr>
          <p:cNvPr id="8" name="Content Placeholder 7">
            <a:extLst>
              <a:ext uri="{FF2B5EF4-FFF2-40B4-BE49-F238E27FC236}">
                <a16:creationId xmlns:a16="http://schemas.microsoft.com/office/drawing/2014/main" id="{C57A76F9-4E69-F2F6-8E09-8B1B39356874}"/>
              </a:ext>
            </a:extLst>
          </p:cNvPr>
          <p:cNvSpPr>
            <a:spLocks noGrp="1"/>
          </p:cNvSpPr>
          <p:nvPr>
            <p:ph idx="1"/>
          </p:nvPr>
        </p:nvSpPr>
        <p:spPr/>
        <p:txBody>
          <a:bodyPr vert="horz" lIns="91440" tIns="45720" rIns="91440" bIns="45720" rtlCol="0" anchor="t">
            <a:normAutofit/>
          </a:bodyPr>
          <a:lstStyle/>
          <a:p>
            <a:r>
              <a:rPr lang="en-GB" sz="1800" dirty="0">
                <a:solidFill>
                  <a:srgbClr val="FFFFFF"/>
                </a:solidFill>
                <a:latin typeface="Trebuchet MS"/>
              </a:rPr>
              <a:t>Malnutrition is referred to as the "hidden emergency" by the United Nations Children's referred to as the "hidden emergency" by the United Nations Children'</a:t>
            </a:r>
            <a:endParaRPr lang="en-GB" dirty="0">
              <a:cs typeface="Calibri"/>
            </a:endParaRPr>
          </a:p>
        </p:txBody>
      </p:sp>
      <p:graphicFrame>
        <p:nvGraphicFramePr>
          <p:cNvPr id="11" name="TextBox 8">
            <a:extLst>
              <a:ext uri="{FF2B5EF4-FFF2-40B4-BE49-F238E27FC236}">
                <a16:creationId xmlns:a16="http://schemas.microsoft.com/office/drawing/2014/main" id="{064FF685-975E-530E-E5D1-456A2CD3ACCA}"/>
              </a:ext>
            </a:extLst>
          </p:cNvPr>
          <p:cNvGraphicFramePr/>
          <p:nvPr>
            <p:extLst>
              <p:ext uri="{D42A27DB-BD31-4B8C-83A1-F6EECF244321}">
                <p14:modId xmlns:p14="http://schemas.microsoft.com/office/powerpoint/2010/main" val="9791417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0588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3301E07F-4F79-4B58-8698-EF24DC1ECD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c 10">
            <a:extLst>
              <a:ext uri="{FF2B5EF4-FFF2-40B4-BE49-F238E27FC236}">
                <a16:creationId xmlns:a16="http://schemas.microsoft.com/office/drawing/2014/main" id="{E58B2195-5055-402F-A3E7-53FF0E4980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Oval 12">
            <a:extLst>
              <a:ext uri="{FF2B5EF4-FFF2-40B4-BE49-F238E27FC236}">
                <a16:creationId xmlns:a16="http://schemas.microsoft.com/office/drawing/2014/main" id="{9EE6F773-742A-491A-9A00-A2A150DF50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1C500-BB37-67E6-85A4-BDF62B28A6B4}"/>
              </a:ext>
            </a:extLst>
          </p:cNvPr>
          <p:cNvSpPr>
            <a:spLocks noGrp="1"/>
          </p:cNvSpPr>
          <p:nvPr>
            <p:ph type="title"/>
          </p:nvPr>
        </p:nvSpPr>
        <p:spPr>
          <a:xfrm>
            <a:off x="838200" y="647593"/>
            <a:ext cx="4467792" cy="3060541"/>
          </a:xfrm>
        </p:spPr>
        <p:txBody>
          <a:bodyPr vert="horz" lIns="91440" tIns="45720" rIns="91440" bIns="45720" rtlCol="0" anchor="b">
            <a:normAutofit/>
          </a:bodyPr>
          <a:lstStyle/>
          <a:p>
            <a:pPr algn="ctr"/>
            <a:r>
              <a:rPr lang="en-US" sz="6000" kern="1200">
                <a:solidFill>
                  <a:srgbClr val="FFFFFF"/>
                </a:solidFill>
                <a:latin typeface="+mj-lt"/>
                <a:ea typeface="+mj-ea"/>
                <a:cs typeface="+mj-cs"/>
              </a:rPr>
              <a:t>THANK YOU</a:t>
            </a:r>
          </a:p>
        </p:txBody>
      </p:sp>
      <p:pic>
        <p:nvPicPr>
          <p:cNvPr id="16" name="Graphic 5" descr="Smiling Face with No Fill">
            <a:extLst>
              <a:ext uri="{FF2B5EF4-FFF2-40B4-BE49-F238E27FC236}">
                <a16:creationId xmlns:a16="http://schemas.microsoft.com/office/drawing/2014/main" id="{7290451E-8DA0-318E-C897-8FF663DFBD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23623"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51627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DBC8166-481C-4473-95F5-9A5B9073B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5A5CE6E-90AF-4D43-A014-1F9EC83EB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aphicFrame>
        <p:nvGraphicFramePr>
          <p:cNvPr id="6" name="Content Placeholder 2">
            <a:extLst>
              <a:ext uri="{FF2B5EF4-FFF2-40B4-BE49-F238E27FC236}">
                <a16:creationId xmlns:a16="http://schemas.microsoft.com/office/drawing/2014/main" id="{66A75BE5-D99A-11D9-BB3D-4AC92B6C6838}"/>
              </a:ext>
            </a:extLst>
          </p:cNvPr>
          <p:cNvGraphicFramePr>
            <a:graphicFrameLocks noGrp="1"/>
          </p:cNvGraphicFramePr>
          <p:nvPr>
            <p:ph idx="1"/>
            <p:extLst>
              <p:ext uri="{D42A27DB-BD31-4B8C-83A1-F6EECF244321}">
                <p14:modId xmlns:p14="http://schemas.microsoft.com/office/powerpoint/2010/main" val="3394162659"/>
              </p:ext>
            </p:extLst>
          </p:nvPr>
        </p:nvGraphicFramePr>
        <p:xfrm>
          <a:off x="4675678" y="542825"/>
          <a:ext cx="7039336" cy="570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754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Arc 39">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050954C-31C0-360F-F23A-649365568FE4}"/>
              </a:ext>
            </a:extLst>
          </p:cNvPr>
          <p:cNvSpPr>
            <a:spLocks noGrp="1"/>
          </p:cNvSpPr>
          <p:nvPr>
            <p:ph idx="1"/>
          </p:nvPr>
        </p:nvSpPr>
        <p:spPr>
          <a:xfrm>
            <a:off x="838200" y="1825625"/>
            <a:ext cx="10515600" cy="4351338"/>
          </a:xfrm>
        </p:spPr>
        <p:txBody>
          <a:bodyPr vert="horz" lIns="91440" tIns="45720" rIns="91440" bIns="45720" rtlCol="0">
            <a:normAutofit/>
          </a:bodyPr>
          <a:lstStyle/>
          <a:p>
            <a:r>
              <a:rPr lang="en-IN" sz="1800" dirty="0">
                <a:ea typeface="+mn-lt"/>
                <a:cs typeface="+mn-lt"/>
              </a:rPr>
              <a:t>The goal of the present study is to evaluate the alteration in </a:t>
            </a:r>
            <a:r>
              <a:rPr lang="en-IN" sz="1800" dirty="0" smtClean="0">
                <a:ea typeface="+mn-lt"/>
                <a:cs typeface="+mn-lt"/>
              </a:rPr>
              <a:t>under nutrition </a:t>
            </a:r>
            <a:r>
              <a:rPr lang="en-IN" sz="1800" dirty="0">
                <a:ea typeface="+mn-lt"/>
                <a:cs typeface="+mn-lt"/>
              </a:rPr>
              <a:t>indicators among children under the age of five in the EAG states, using anthropometric measurements, and to present the current prevalence of </a:t>
            </a:r>
            <a:r>
              <a:rPr lang="en-IN" sz="1800" dirty="0" smtClean="0">
                <a:ea typeface="+mn-lt"/>
                <a:cs typeface="+mn-lt"/>
              </a:rPr>
              <a:t>under nutrition </a:t>
            </a:r>
            <a:r>
              <a:rPr lang="en-IN" sz="1800" dirty="0">
                <a:ea typeface="+mn-lt"/>
                <a:cs typeface="+mn-lt"/>
              </a:rPr>
              <a:t>indices (i.e., stunting, wasting, and underweight) based on the latest NFHS-5 data (2019-21) in these states. By providing reliable data, the study will aid in policymaking and increase public awareness of child malnutrition in the EAG states, by examining the shifting patterns and prevalence of malnutrition in these highly targeted regions of India</a:t>
            </a:r>
            <a:endParaRPr lang="en-GB" sz="1800" dirty="0">
              <a:cs typeface="Calibri"/>
            </a:endParaRPr>
          </a:p>
          <a:p>
            <a:endParaRPr lang="en-GB" dirty="0">
              <a:cs typeface="Calibri"/>
            </a:endParaRPr>
          </a:p>
        </p:txBody>
      </p:sp>
    </p:spTree>
    <p:extLst>
      <p:ext uri="{BB962C8B-B14F-4D97-AF65-F5344CB8AC3E}">
        <p14:creationId xmlns:p14="http://schemas.microsoft.com/office/powerpoint/2010/main" val="381442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DBC8166-481C-4473-95F5-9A5B9073B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A5A5CE6E-90AF-4D43-A014-1F9EC83EB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AD181202-86D5-4F31-3C08-F8A3A90F43A3}"/>
              </a:ext>
            </a:extLst>
          </p:cNvPr>
          <p:cNvSpPr>
            <a:spLocks noGrp="1"/>
          </p:cNvSpPr>
          <p:nvPr>
            <p:ph type="title"/>
          </p:nvPr>
        </p:nvSpPr>
        <p:spPr>
          <a:xfrm>
            <a:off x="838200" y="643467"/>
            <a:ext cx="2951205" cy="5571066"/>
          </a:xfrm>
        </p:spPr>
        <p:txBody>
          <a:bodyPr>
            <a:normAutofit/>
          </a:bodyPr>
          <a:lstStyle/>
          <a:p>
            <a:r>
              <a:rPr lang="en-GB">
                <a:solidFill>
                  <a:srgbClr val="FFFFFF"/>
                </a:solidFill>
                <a:cs typeface="Calibri Light"/>
              </a:rPr>
              <a:t>OBJECTIVES</a:t>
            </a:r>
            <a:endParaRPr lang="en-GB">
              <a:solidFill>
                <a:srgbClr val="FFFFFF"/>
              </a:solidFill>
            </a:endParaRPr>
          </a:p>
        </p:txBody>
      </p:sp>
      <p:graphicFrame>
        <p:nvGraphicFramePr>
          <p:cNvPr id="44" name="Content Placeholder 2">
            <a:extLst>
              <a:ext uri="{FF2B5EF4-FFF2-40B4-BE49-F238E27FC236}">
                <a16:creationId xmlns:a16="http://schemas.microsoft.com/office/drawing/2014/main" id="{C610E888-D13C-3D5E-0C6B-5B40CC7192B5}"/>
              </a:ext>
            </a:extLst>
          </p:cNvPr>
          <p:cNvGraphicFramePr>
            <a:graphicFrameLocks noGrp="1"/>
          </p:cNvGraphicFramePr>
          <p:nvPr>
            <p:ph idx="1"/>
            <p:extLst>
              <p:ext uri="{D42A27DB-BD31-4B8C-83A1-F6EECF244321}">
                <p14:modId xmlns:p14="http://schemas.microsoft.com/office/powerpoint/2010/main" val="2370599767"/>
              </p:ext>
            </p:extLst>
          </p:nvPr>
        </p:nvGraphicFramePr>
        <p:xfrm>
          <a:off x="5050886" y="382209"/>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110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1">
            <a:extLst>
              <a:ext uri="{FF2B5EF4-FFF2-40B4-BE49-F238E27FC236}">
                <a16:creationId xmlns:a16="http://schemas.microsoft.com/office/drawing/2014/main" id="{9DBC8166-481C-4473-95F5-9A5B9073B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A5A5CE6E-90AF-4D43-A014-1F9EC83EB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29F1CF24-80C0-BF05-FFAF-69CA2DFC996A}"/>
              </a:ext>
            </a:extLst>
          </p:cNvPr>
          <p:cNvSpPr>
            <a:spLocks noGrp="1"/>
          </p:cNvSpPr>
          <p:nvPr>
            <p:ph type="title"/>
          </p:nvPr>
        </p:nvSpPr>
        <p:spPr>
          <a:xfrm>
            <a:off x="838200" y="643467"/>
            <a:ext cx="2951205" cy="5571066"/>
          </a:xfrm>
        </p:spPr>
        <p:txBody>
          <a:bodyPr>
            <a:normAutofit/>
          </a:bodyPr>
          <a:lstStyle/>
          <a:p>
            <a:r>
              <a:rPr lang="en-GB" sz="3700">
                <a:solidFill>
                  <a:srgbClr val="FFFFFF"/>
                </a:solidFill>
                <a:cs typeface="Calibri Light"/>
              </a:rPr>
              <a:t>Methodology</a:t>
            </a:r>
            <a:endParaRPr lang="en-GB" sz="3700">
              <a:solidFill>
                <a:srgbClr val="FFFFFF"/>
              </a:solidFill>
            </a:endParaRPr>
          </a:p>
        </p:txBody>
      </p:sp>
      <p:graphicFrame>
        <p:nvGraphicFramePr>
          <p:cNvPr id="70" name="Content Placeholder 2">
            <a:extLst>
              <a:ext uri="{FF2B5EF4-FFF2-40B4-BE49-F238E27FC236}">
                <a16:creationId xmlns:a16="http://schemas.microsoft.com/office/drawing/2014/main" id="{9EA25237-8A3B-E946-06F7-478842BC39B3}"/>
              </a:ext>
            </a:extLst>
          </p:cNvPr>
          <p:cNvGraphicFramePr>
            <a:graphicFrameLocks noGrp="1"/>
          </p:cNvGraphicFramePr>
          <p:nvPr>
            <p:ph idx="1"/>
            <p:extLst>
              <p:ext uri="{D42A27DB-BD31-4B8C-83A1-F6EECF244321}">
                <p14:modId xmlns:p14="http://schemas.microsoft.com/office/powerpoint/2010/main" val="2837539996"/>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027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9DBC8166-481C-4473-95F5-9A5B9073B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A5A5CE6E-90AF-4D43-A014-1F9EC83EB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aphicFrame>
        <p:nvGraphicFramePr>
          <p:cNvPr id="31" name="Content Placeholder 2">
            <a:extLst>
              <a:ext uri="{FF2B5EF4-FFF2-40B4-BE49-F238E27FC236}">
                <a16:creationId xmlns:a16="http://schemas.microsoft.com/office/drawing/2014/main" id="{960F178C-09DA-9ED3-5533-0B2A6A9B379D}"/>
              </a:ext>
            </a:extLst>
          </p:cNvPr>
          <p:cNvGraphicFramePr>
            <a:graphicFrameLocks noGrp="1"/>
          </p:cNvGraphicFramePr>
          <p:nvPr>
            <p:ph idx="1"/>
            <p:extLst>
              <p:ext uri="{D42A27DB-BD31-4B8C-83A1-F6EECF244321}">
                <p14:modId xmlns:p14="http://schemas.microsoft.com/office/powerpoint/2010/main" val="1614670850"/>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06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99E1B1-A8C0-4FE8-A5A8-1CB41D69F8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A8DE83-DE75-4B41-9DB4-A7EC0B0DEC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009A0A-BEF5-4EAC-AF15-E4F9F002E2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89D8B-FC20-8513-EF27-D03033357F9B}"/>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RESULT</a:t>
            </a:r>
          </a:p>
        </p:txBody>
      </p:sp>
      <p:sp>
        <p:nvSpPr>
          <p:cNvPr id="6" name="TextBox 5">
            <a:extLst>
              <a:ext uri="{FF2B5EF4-FFF2-40B4-BE49-F238E27FC236}">
                <a16:creationId xmlns:a16="http://schemas.microsoft.com/office/drawing/2014/main" id="{5D2EB009-6AAF-B0B7-3116-EEBFC3AB467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
        <p:nvSpPr>
          <p:cNvPr id="3" name="TextBox 2">
            <a:extLst>
              <a:ext uri="{FF2B5EF4-FFF2-40B4-BE49-F238E27FC236}">
                <a16:creationId xmlns:a16="http://schemas.microsoft.com/office/drawing/2014/main" id="{5B8D10FF-87A8-58A1-14C2-0EB3A624B293}"/>
              </a:ext>
            </a:extLst>
          </p:cNvPr>
          <p:cNvSpPr txBox="1"/>
          <p:nvPr/>
        </p:nvSpPr>
        <p:spPr>
          <a:xfrm>
            <a:off x="1505309" y="6379809"/>
            <a:ext cx="108661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TABLE: showing the changing patterns of wasting in under 5 age children according to NFHS 4 &amp; 5</a:t>
            </a:r>
            <a:endParaRPr lang="en-GB" dirty="0"/>
          </a:p>
        </p:txBody>
      </p:sp>
      <p:graphicFrame>
        <p:nvGraphicFramePr>
          <p:cNvPr id="16" name="Content Placeholder 15">
            <a:extLst>
              <a:ext uri="{FF2B5EF4-FFF2-40B4-BE49-F238E27FC236}">
                <a16:creationId xmlns:a16="http://schemas.microsoft.com/office/drawing/2014/main" id="{EC50A054-0BC4-EE36-5E5B-C9E7B3139FFB}"/>
              </a:ext>
            </a:extLst>
          </p:cNvPr>
          <p:cNvGraphicFramePr>
            <a:graphicFrameLocks noGrp="1"/>
          </p:cNvGraphicFramePr>
          <p:nvPr>
            <p:ph idx="1"/>
            <p:extLst>
              <p:ext uri="{D42A27DB-BD31-4B8C-83A1-F6EECF244321}">
                <p14:modId xmlns:p14="http://schemas.microsoft.com/office/powerpoint/2010/main" val="2436438141"/>
              </p:ext>
            </p:extLst>
          </p:nvPr>
        </p:nvGraphicFramePr>
        <p:xfrm>
          <a:off x="785949" y="1086161"/>
          <a:ext cx="10515600" cy="521208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2556549451"/>
                    </a:ext>
                  </a:extLst>
                </a:gridCol>
                <a:gridCol w="1051560">
                  <a:extLst>
                    <a:ext uri="{9D8B030D-6E8A-4147-A177-3AD203B41FA5}">
                      <a16:colId xmlns:a16="http://schemas.microsoft.com/office/drawing/2014/main" val="1914551473"/>
                    </a:ext>
                  </a:extLst>
                </a:gridCol>
                <a:gridCol w="1051560">
                  <a:extLst>
                    <a:ext uri="{9D8B030D-6E8A-4147-A177-3AD203B41FA5}">
                      <a16:colId xmlns:a16="http://schemas.microsoft.com/office/drawing/2014/main" val="2696166864"/>
                    </a:ext>
                  </a:extLst>
                </a:gridCol>
                <a:gridCol w="1051560">
                  <a:extLst>
                    <a:ext uri="{9D8B030D-6E8A-4147-A177-3AD203B41FA5}">
                      <a16:colId xmlns:a16="http://schemas.microsoft.com/office/drawing/2014/main" val="2850107708"/>
                    </a:ext>
                  </a:extLst>
                </a:gridCol>
                <a:gridCol w="1051560">
                  <a:extLst>
                    <a:ext uri="{9D8B030D-6E8A-4147-A177-3AD203B41FA5}">
                      <a16:colId xmlns:a16="http://schemas.microsoft.com/office/drawing/2014/main" val="1557593416"/>
                    </a:ext>
                  </a:extLst>
                </a:gridCol>
                <a:gridCol w="1051560">
                  <a:extLst>
                    <a:ext uri="{9D8B030D-6E8A-4147-A177-3AD203B41FA5}">
                      <a16:colId xmlns:a16="http://schemas.microsoft.com/office/drawing/2014/main" val="184199385"/>
                    </a:ext>
                  </a:extLst>
                </a:gridCol>
                <a:gridCol w="1051560">
                  <a:extLst>
                    <a:ext uri="{9D8B030D-6E8A-4147-A177-3AD203B41FA5}">
                      <a16:colId xmlns:a16="http://schemas.microsoft.com/office/drawing/2014/main" val="2772208450"/>
                    </a:ext>
                  </a:extLst>
                </a:gridCol>
                <a:gridCol w="1051560">
                  <a:extLst>
                    <a:ext uri="{9D8B030D-6E8A-4147-A177-3AD203B41FA5}">
                      <a16:colId xmlns:a16="http://schemas.microsoft.com/office/drawing/2014/main" val="2265401192"/>
                    </a:ext>
                  </a:extLst>
                </a:gridCol>
                <a:gridCol w="1051560">
                  <a:extLst>
                    <a:ext uri="{9D8B030D-6E8A-4147-A177-3AD203B41FA5}">
                      <a16:colId xmlns:a16="http://schemas.microsoft.com/office/drawing/2014/main" val="1320016231"/>
                    </a:ext>
                  </a:extLst>
                </a:gridCol>
                <a:gridCol w="1051560">
                  <a:extLst>
                    <a:ext uri="{9D8B030D-6E8A-4147-A177-3AD203B41FA5}">
                      <a16:colId xmlns:a16="http://schemas.microsoft.com/office/drawing/2014/main" val="3257066935"/>
                    </a:ext>
                  </a:extLst>
                </a:gridCol>
              </a:tblGrid>
              <a:tr h="200025">
                <a:tc gridSpan="10">
                  <a:txBody>
                    <a:bodyPr/>
                    <a:lstStyle/>
                    <a:p>
                      <a:pPr algn="ctr" rtl="0" fontAlgn="b"/>
                      <a:r>
                        <a:rPr lang="en-GB" dirty="0">
                          <a:effectLst/>
                        </a:rPr>
                        <a:t>Changing pattern of wasted children between NFHS-4 &amp; NFHS-5 in EAG states of India.</a:t>
                      </a:r>
                      <a:endParaRPr lang="en-GB" b="1" dirty="0">
                        <a:solidFill>
                          <a:srgbClr val="4A4A4A"/>
                        </a:solidFill>
                        <a:effectLst/>
                        <a:latin typeface="Roboto" panose="02000000000000000000" pitchFamily="2" charset="0"/>
                      </a:endParaRPr>
                    </a:p>
                  </a:txBody>
                  <a:tcPr marL="28575" marR="28575"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53680704"/>
                  </a:ext>
                </a:extLst>
              </a:tr>
              <a:tr h="200025">
                <a:tc rowSpan="2">
                  <a:txBody>
                    <a:bodyPr/>
                    <a:lstStyle/>
                    <a:p>
                      <a:pPr algn="ctr" rtl="0" fontAlgn="ctr"/>
                      <a:r>
                        <a:rPr lang="en-GB" dirty="0">
                          <a:effectLst/>
                        </a:rPr>
                        <a:t>India/States</a:t>
                      </a:r>
                      <a:endParaRPr lang="en-GB" b="0" dirty="0">
                        <a:solidFill>
                          <a:srgbClr val="4A4A4A"/>
                        </a:solidFill>
                        <a:effectLst/>
                        <a:latin typeface="Roboto" panose="02000000000000000000" pitchFamily="2" charset="0"/>
                      </a:endParaRPr>
                    </a:p>
                  </a:txBody>
                  <a:tcPr marL="28575" marR="28575" marT="0" marB="0" anchor="ctr"/>
                </a:tc>
                <a:tc gridSpan="3">
                  <a:txBody>
                    <a:bodyPr/>
                    <a:lstStyle/>
                    <a:p>
                      <a:pPr algn="ctr" rtl="0" fontAlgn="t"/>
                      <a:r>
                        <a:rPr lang="en-GB" dirty="0">
                          <a:effectLst/>
                        </a:rPr>
                        <a:t>NFHS-4</a:t>
                      </a:r>
                      <a:endParaRPr lang="en-GB" b="0" dirty="0">
                        <a:solidFill>
                          <a:srgbClr val="4A4A4A"/>
                        </a:solidFill>
                        <a:effectLst/>
                        <a:latin typeface="Roboto" panose="02000000000000000000" pitchFamily="2" charset="0"/>
                      </a:endParaRPr>
                    </a:p>
                  </a:txBody>
                  <a:tcPr marL="28575" marR="28575" marT="0" marB="0"/>
                </a:tc>
                <a:tc hMerge="1">
                  <a:txBody>
                    <a:bodyPr/>
                    <a:lstStyle/>
                    <a:p>
                      <a:endParaRPr lang="en-GB"/>
                    </a:p>
                  </a:txBody>
                  <a:tcPr/>
                </a:tc>
                <a:tc hMerge="1">
                  <a:txBody>
                    <a:bodyPr/>
                    <a:lstStyle/>
                    <a:p>
                      <a:endParaRPr lang="en-GB"/>
                    </a:p>
                  </a:txBody>
                  <a:tcPr/>
                </a:tc>
                <a:tc gridSpan="3">
                  <a:txBody>
                    <a:bodyPr/>
                    <a:lstStyle/>
                    <a:p>
                      <a:pPr algn="ctr" rtl="0" fontAlgn="t"/>
                      <a:r>
                        <a:rPr lang="en-GB" dirty="0">
                          <a:effectLst/>
                        </a:rPr>
                        <a:t>NFHS-5</a:t>
                      </a:r>
                      <a:endParaRPr lang="en-GB" b="0" dirty="0">
                        <a:solidFill>
                          <a:srgbClr val="4A4A4A"/>
                        </a:solidFill>
                        <a:effectLst/>
                        <a:latin typeface="Roboto" panose="02000000000000000000" pitchFamily="2" charset="0"/>
                      </a:endParaRPr>
                    </a:p>
                  </a:txBody>
                  <a:tcPr marL="28575" marR="28575" marT="0" marB="0"/>
                </a:tc>
                <a:tc hMerge="1">
                  <a:txBody>
                    <a:bodyPr/>
                    <a:lstStyle/>
                    <a:p>
                      <a:endParaRPr lang="en-GB"/>
                    </a:p>
                  </a:txBody>
                  <a:tcPr/>
                </a:tc>
                <a:tc hMerge="1">
                  <a:txBody>
                    <a:bodyPr/>
                    <a:lstStyle/>
                    <a:p>
                      <a:endParaRPr lang="en-GB"/>
                    </a:p>
                  </a:txBody>
                  <a:tcPr/>
                </a:tc>
                <a:tc gridSpan="3">
                  <a:txBody>
                    <a:bodyPr/>
                    <a:lstStyle/>
                    <a:p>
                      <a:pPr rtl="0" fontAlgn="t"/>
                      <a:r>
                        <a:rPr lang="en-GB" dirty="0">
                          <a:effectLst/>
                        </a:rPr>
                        <a:t>Changes in %(Difference between NFHS-5 &amp; NFHS-4)</a:t>
                      </a:r>
                      <a:endParaRPr lang="en-GB" b="0" dirty="0">
                        <a:solidFill>
                          <a:srgbClr val="4A4A4A"/>
                        </a:solidFill>
                        <a:effectLst/>
                        <a:latin typeface="Roboto" panose="02000000000000000000" pitchFamily="2" charset="0"/>
                      </a:endParaRPr>
                    </a:p>
                  </a:txBody>
                  <a:tcPr marL="28575" marR="2857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66698630"/>
                  </a:ext>
                </a:extLst>
              </a:tr>
              <a:tr h="200025">
                <a:tc vMerge="1">
                  <a:txBody>
                    <a:bodyPr/>
                    <a:lstStyle/>
                    <a:p>
                      <a:endParaRPr lang="en-GB"/>
                    </a:p>
                  </a:txBody>
                  <a:tcPr/>
                </a:tc>
                <a:tc>
                  <a:txBody>
                    <a:bodyPr/>
                    <a:lstStyle/>
                    <a:p>
                      <a:pPr rtl="0" fontAlgn="t"/>
                      <a:r>
                        <a:rPr lang="en-GB" dirty="0">
                          <a:effectLst/>
                        </a:rPr>
                        <a:t>Total</a:t>
                      </a:r>
                      <a:endParaRPr lang="en-GB" b="0"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Rural</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Urban</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Total</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Rural</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Urban</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Total</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Rural</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Urban</a:t>
                      </a:r>
                      <a:endParaRPr lang="en-GB" b="0" dirty="0">
                        <a:solidFill>
                          <a:srgbClr val="4A4A4A"/>
                        </a:solidFill>
                        <a:effectLst/>
                        <a:latin typeface="Roboto" panose="02000000000000000000" pitchFamily="2" charset="0"/>
                      </a:endParaRPr>
                    </a:p>
                  </a:txBody>
                  <a:tcPr marL="28575" marR="28575" marT="0" marB="0"/>
                </a:tc>
                <a:extLst>
                  <a:ext uri="{0D108BD9-81ED-4DB2-BD59-A6C34878D82A}">
                    <a16:rowId xmlns:a16="http://schemas.microsoft.com/office/drawing/2014/main" val="2218857746"/>
                  </a:ext>
                </a:extLst>
              </a:tr>
              <a:tr h="200025">
                <a:tc>
                  <a:txBody>
                    <a:bodyPr/>
                    <a:lstStyle/>
                    <a:p>
                      <a:pPr rtl="0" fontAlgn="t"/>
                      <a:r>
                        <a:rPr lang="en-GB" dirty="0">
                          <a:effectLst/>
                        </a:rPr>
                        <a:t>India</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21</a:t>
                      </a:r>
                      <a:endParaRPr lang="en-GB" b="0"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21.5</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20</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19.3</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19.5</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18.5</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-1.7</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-2</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-1.5</a:t>
                      </a:r>
                      <a:endParaRPr lang="en-GB" b="0"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2269688004"/>
                  </a:ext>
                </a:extLst>
              </a:tr>
              <a:tr h="200025">
                <a:tc>
                  <a:txBody>
                    <a:bodyPr/>
                    <a:lstStyle/>
                    <a:p>
                      <a:pPr rtl="0" fontAlgn="t"/>
                      <a:r>
                        <a:rPr lang="en-GB" dirty="0">
                          <a:effectLst/>
                        </a:rPr>
                        <a:t>EAG states</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22.4</a:t>
                      </a:r>
                      <a:endParaRPr lang="en-GB" b="0"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22.9</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20.7</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18.6</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18.3</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19.1</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-3.9</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-4.6</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-1.7</a:t>
                      </a:r>
                      <a:endParaRPr lang="en-GB" b="0"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3212497474"/>
                  </a:ext>
                </a:extLst>
              </a:tr>
              <a:tr h="200025">
                <a:tc>
                  <a:txBody>
                    <a:bodyPr/>
                    <a:lstStyle/>
                    <a:p>
                      <a:pPr rtl="0" fontAlgn="t"/>
                      <a:r>
                        <a:rPr lang="en-GB" dirty="0">
                          <a:effectLst/>
                        </a:rPr>
                        <a:t>Bihar</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20.8</a:t>
                      </a:r>
                      <a:endParaRPr lang="en-GB" b="0"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20.8</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21.3</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22.9</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23.1</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21.6</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2.1</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2.3</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0.3</a:t>
                      </a:r>
                      <a:endParaRPr lang="en-GB" b="0"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3685754788"/>
                  </a:ext>
                </a:extLst>
              </a:tr>
              <a:tr h="200025">
                <a:tc>
                  <a:txBody>
                    <a:bodyPr/>
                    <a:lstStyle/>
                    <a:p>
                      <a:pPr rtl="0" fontAlgn="t"/>
                      <a:r>
                        <a:rPr lang="en-GB" b="0" dirty="0" smtClean="0">
                          <a:solidFill>
                            <a:schemeClr val="tx1"/>
                          </a:solidFill>
                          <a:effectLst/>
                          <a:latin typeface="Roboto" panose="02000000000000000000" pitchFamily="2" charset="0"/>
                        </a:rPr>
                        <a:t>Assam</a:t>
                      </a:r>
                      <a:endParaRPr lang="en-GB" b="0" dirty="0">
                        <a:solidFill>
                          <a:schemeClr val="tx1"/>
                        </a:solidFill>
                        <a:effectLst/>
                        <a:latin typeface="Roboto" panose="02000000000000000000" pitchFamily="2" charset="0"/>
                      </a:endParaRPr>
                    </a:p>
                  </a:txBody>
                  <a:tcPr marL="28575" marR="28575" marT="0" marB="0"/>
                </a:tc>
                <a:tc>
                  <a:txBody>
                    <a:bodyPr/>
                    <a:lstStyle/>
                    <a:p>
                      <a:pPr rtl="0" fontAlgn="t"/>
                      <a:r>
                        <a:rPr lang="en-GB" b="0" dirty="0" smtClean="0">
                          <a:solidFill>
                            <a:schemeClr val="tx1"/>
                          </a:solidFill>
                          <a:effectLst/>
                          <a:latin typeface="Roboto" panose="02000000000000000000" pitchFamily="2" charset="0"/>
                        </a:rPr>
                        <a:t>17</a:t>
                      </a:r>
                      <a:endParaRPr lang="en-GB" b="0" dirty="0">
                        <a:solidFill>
                          <a:schemeClr val="tx1"/>
                        </a:solidFill>
                        <a:effectLst/>
                        <a:latin typeface="Roboto" panose="02000000000000000000" pitchFamily="2" charset="0"/>
                      </a:endParaRPr>
                    </a:p>
                  </a:txBody>
                  <a:tcPr marL="28575" marR="28575" marT="0" marB="0"/>
                </a:tc>
                <a:tc>
                  <a:txBody>
                    <a:bodyPr/>
                    <a:lstStyle/>
                    <a:p>
                      <a:pPr algn="ctr" rtl="0" fontAlgn="t"/>
                      <a:r>
                        <a:rPr lang="en-GB" b="0" dirty="0" smtClean="0">
                          <a:solidFill>
                            <a:schemeClr val="tx1"/>
                          </a:solidFill>
                          <a:effectLst/>
                          <a:latin typeface="Roboto" panose="02000000000000000000" pitchFamily="2" charset="0"/>
                        </a:rPr>
                        <a:t>17.5</a:t>
                      </a:r>
                      <a:endParaRPr lang="en-GB" b="0" dirty="0">
                        <a:solidFill>
                          <a:schemeClr val="tx1"/>
                        </a:solidFill>
                        <a:effectLst/>
                        <a:latin typeface="Roboto" panose="02000000000000000000" pitchFamily="2" charset="0"/>
                      </a:endParaRPr>
                    </a:p>
                  </a:txBody>
                  <a:tcPr marL="28575" marR="28575" marT="0" marB="0"/>
                </a:tc>
                <a:tc>
                  <a:txBody>
                    <a:bodyPr/>
                    <a:lstStyle/>
                    <a:p>
                      <a:pPr rtl="0" fontAlgn="t"/>
                      <a:r>
                        <a:rPr lang="en-GB" b="0" dirty="0" smtClean="0">
                          <a:solidFill>
                            <a:schemeClr val="tx1"/>
                          </a:solidFill>
                          <a:effectLst/>
                          <a:latin typeface="Roboto" panose="02000000000000000000" pitchFamily="2" charset="0"/>
                        </a:rPr>
                        <a:t>13.2</a:t>
                      </a:r>
                      <a:endParaRPr lang="en-GB" b="0" dirty="0">
                        <a:solidFill>
                          <a:schemeClr val="tx1"/>
                        </a:solidFill>
                        <a:effectLst/>
                        <a:latin typeface="Roboto" panose="02000000000000000000" pitchFamily="2" charset="0"/>
                      </a:endParaRPr>
                    </a:p>
                  </a:txBody>
                  <a:tcPr marL="28575" marR="28575" marT="0" marB="0"/>
                </a:tc>
                <a:tc>
                  <a:txBody>
                    <a:bodyPr/>
                    <a:lstStyle/>
                    <a:p>
                      <a:pPr rtl="0" fontAlgn="t"/>
                      <a:r>
                        <a:rPr lang="en-GB" b="0" dirty="0" smtClean="0">
                          <a:solidFill>
                            <a:schemeClr val="tx1"/>
                          </a:solidFill>
                          <a:effectLst/>
                          <a:latin typeface="Roboto" panose="02000000000000000000" pitchFamily="2" charset="0"/>
                        </a:rPr>
                        <a:t>21.7</a:t>
                      </a:r>
                      <a:endParaRPr lang="en-GB" b="0" dirty="0">
                        <a:solidFill>
                          <a:schemeClr val="tx1"/>
                        </a:solidFill>
                        <a:effectLst/>
                        <a:latin typeface="Roboto" panose="02000000000000000000" pitchFamily="2" charset="0"/>
                      </a:endParaRPr>
                    </a:p>
                  </a:txBody>
                  <a:tcPr marL="28575" marR="28575" marT="0" marB="0"/>
                </a:tc>
                <a:tc>
                  <a:txBody>
                    <a:bodyPr/>
                    <a:lstStyle/>
                    <a:p>
                      <a:pPr rtl="0" fontAlgn="t"/>
                      <a:r>
                        <a:rPr lang="en-GB" b="0" dirty="0" smtClean="0">
                          <a:solidFill>
                            <a:schemeClr val="tx1"/>
                          </a:solidFill>
                          <a:effectLst/>
                          <a:latin typeface="Roboto" panose="02000000000000000000" pitchFamily="2" charset="0"/>
                        </a:rPr>
                        <a:t>22.1</a:t>
                      </a:r>
                      <a:endParaRPr lang="en-GB" b="0" dirty="0">
                        <a:solidFill>
                          <a:schemeClr val="tx1"/>
                        </a:solidFill>
                        <a:effectLst/>
                        <a:latin typeface="Roboto" panose="02000000000000000000" pitchFamily="2" charset="0"/>
                      </a:endParaRPr>
                    </a:p>
                  </a:txBody>
                  <a:tcPr marL="28575" marR="28575" marT="0" marB="0"/>
                </a:tc>
                <a:tc>
                  <a:txBody>
                    <a:bodyPr/>
                    <a:lstStyle/>
                    <a:p>
                      <a:pPr rtl="0" fontAlgn="t"/>
                      <a:r>
                        <a:rPr lang="en-GB" b="0" dirty="0" smtClean="0">
                          <a:solidFill>
                            <a:schemeClr val="tx1"/>
                          </a:solidFill>
                          <a:effectLst/>
                          <a:latin typeface="Roboto" panose="02000000000000000000" pitchFamily="2" charset="0"/>
                        </a:rPr>
                        <a:t>19.1</a:t>
                      </a:r>
                      <a:endParaRPr lang="en-GB" b="0" dirty="0">
                        <a:solidFill>
                          <a:schemeClr val="tx1"/>
                        </a:solidFill>
                        <a:effectLst/>
                        <a:latin typeface="Roboto" panose="02000000000000000000" pitchFamily="2" charset="0"/>
                      </a:endParaRPr>
                    </a:p>
                  </a:txBody>
                  <a:tcPr marL="28575" marR="28575" marT="0" marB="0"/>
                </a:tc>
                <a:tc>
                  <a:txBody>
                    <a:bodyPr/>
                    <a:lstStyle/>
                    <a:p>
                      <a:pPr rtl="0" fontAlgn="t"/>
                      <a:r>
                        <a:rPr lang="en-GB" b="0" dirty="0" smtClean="0">
                          <a:solidFill>
                            <a:srgbClr val="FF0000"/>
                          </a:solidFill>
                          <a:effectLst/>
                          <a:latin typeface="Roboto" panose="02000000000000000000" pitchFamily="2" charset="0"/>
                        </a:rPr>
                        <a:t>-4.7</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b="0" dirty="0" smtClean="0">
                          <a:solidFill>
                            <a:srgbClr val="FF0000"/>
                          </a:solidFill>
                          <a:effectLst/>
                          <a:latin typeface="Roboto" panose="02000000000000000000" pitchFamily="2" charset="0"/>
                        </a:rPr>
                        <a:t>-8.9</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b="0" dirty="0" smtClean="0">
                          <a:solidFill>
                            <a:srgbClr val="FF0000"/>
                          </a:solidFill>
                          <a:effectLst/>
                          <a:latin typeface="Roboto" panose="02000000000000000000" pitchFamily="2" charset="0"/>
                        </a:rPr>
                        <a:t>-5.9</a:t>
                      </a:r>
                      <a:endParaRPr lang="en-GB" b="0"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10006"/>
                  </a:ext>
                </a:extLst>
              </a:tr>
              <a:tr h="200025">
                <a:tc>
                  <a:txBody>
                    <a:bodyPr/>
                    <a:lstStyle/>
                    <a:p>
                      <a:pPr rtl="0" fontAlgn="t"/>
                      <a:r>
                        <a:rPr lang="en-GB" dirty="0">
                          <a:effectLst/>
                        </a:rPr>
                        <a:t>Chhattisgarh</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23.1</a:t>
                      </a:r>
                      <a:endParaRPr lang="en-GB" b="0"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23.7</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20.6</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18.9</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18.9</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18.9</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-4.2</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-4.8</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-1.7</a:t>
                      </a:r>
                      <a:endParaRPr lang="en-GB" b="0"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2104338895"/>
                  </a:ext>
                </a:extLst>
              </a:tr>
              <a:tr h="200025">
                <a:tc>
                  <a:txBody>
                    <a:bodyPr/>
                    <a:lstStyle/>
                    <a:p>
                      <a:pPr rtl="0" fontAlgn="t"/>
                      <a:r>
                        <a:rPr lang="en-GB" dirty="0">
                          <a:effectLst/>
                        </a:rPr>
                        <a:t>Jharkhand</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29</a:t>
                      </a:r>
                      <a:endParaRPr lang="en-GB" b="0"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29.5</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26.8</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22.4</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22.3</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23</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-6.6</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-7.2</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-3.8</a:t>
                      </a:r>
                      <a:endParaRPr lang="en-GB" b="0"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853445608"/>
                  </a:ext>
                </a:extLst>
              </a:tr>
              <a:tr h="200025">
                <a:tc>
                  <a:txBody>
                    <a:bodyPr/>
                    <a:lstStyle/>
                    <a:p>
                      <a:pPr rtl="0" fontAlgn="t"/>
                      <a:r>
                        <a:rPr lang="en-GB" dirty="0">
                          <a:effectLst/>
                        </a:rPr>
                        <a:t>Madhya Pradesh</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25.8</a:t>
                      </a:r>
                      <a:endParaRPr lang="en-GB" b="0"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27.1</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22</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19</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18.7</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19.9</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-6.8</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-8.4</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-2.1</a:t>
                      </a:r>
                      <a:endParaRPr lang="en-GB" b="0"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2648009202"/>
                  </a:ext>
                </a:extLst>
              </a:tr>
              <a:tr h="200025">
                <a:tc>
                  <a:txBody>
                    <a:bodyPr/>
                    <a:lstStyle/>
                    <a:p>
                      <a:pPr rtl="0" fontAlgn="t"/>
                      <a:r>
                        <a:rPr lang="en-GB" dirty="0">
                          <a:effectLst/>
                        </a:rPr>
                        <a:t>Orissa</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20.4</a:t>
                      </a:r>
                      <a:endParaRPr lang="en-GB" b="0"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20.9</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17</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18.1</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18.6</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14.9</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-2.3</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-2.3</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-2.1</a:t>
                      </a:r>
                      <a:endParaRPr lang="en-GB" b="0"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3695863023"/>
                  </a:ext>
                </a:extLst>
              </a:tr>
              <a:tr h="200025">
                <a:tc>
                  <a:txBody>
                    <a:bodyPr/>
                    <a:lstStyle/>
                    <a:p>
                      <a:pPr rtl="0" fontAlgn="t"/>
                      <a:r>
                        <a:rPr lang="en-GB" dirty="0">
                          <a:effectLst/>
                        </a:rPr>
                        <a:t>Rajasthan</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23</a:t>
                      </a:r>
                      <a:endParaRPr lang="en-GB" b="0"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23.4</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21.6</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16.8</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16.4</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18.3</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-6.2</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-7</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-3.3</a:t>
                      </a:r>
                      <a:endParaRPr lang="en-GB" b="0"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1498528304"/>
                  </a:ext>
                </a:extLst>
              </a:tr>
              <a:tr h="200025">
                <a:tc>
                  <a:txBody>
                    <a:bodyPr/>
                    <a:lstStyle/>
                    <a:p>
                      <a:pPr rtl="0" fontAlgn="t"/>
                      <a:r>
                        <a:rPr lang="en-GB" dirty="0">
                          <a:effectLst/>
                        </a:rPr>
                        <a:t>Uttar Pradesh</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17.9</a:t>
                      </a:r>
                      <a:endParaRPr lang="en-GB" b="0"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17.9</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18</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17.3</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17</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18.7</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-0.6</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-0.9</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0.7</a:t>
                      </a:r>
                      <a:endParaRPr lang="en-GB" b="0"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37759302"/>
                  </a:ext>
                </a:extLst>
              </a:tr>
              <a:tr h="200025">
                <a:tc>
                  <a:txBody>
                    <a:bodyPr/>
                    <a:lstStyle/>
                    <a:p>
                      <a:pPr rtl="0" fontAlgn="t"/>
                      <a:r>
                        <a:rPr lang="en-GB" dirty="0">
                          <a:effectLst/>
                        </a:rPr>
                        <a:t>Uttarakhand</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19.5</a:t>
                      </a:r>
                      <a:endParaRPr lang="en-GB" b="0" dirty="0">
                        <a:solidFill>
                          <a:srgbClr val="4A4A4A"/>
                        </a:solidFill>
                        <a:effectLst/>
                        <a:latin typeface="Roboto" panose="02000000000000000000" pitchFamily="2" charset="0"/>
                      </a:endParaRPr>
                    </a:p>
                  </a:txBody>
                  <a:tcPr marL="28575" marR="28575" marT="0" marB="0"/>
                </a:tc>
                <a:tc>
                  <a:txBody>
                    <a:bodyPr/>
                    <a:lstStyle/>
                    <a:p>
                      <a:pPr algn="ctr" rtl="0" fontAlgn="t"/>
                      <a:r>
                        <a:rPr lang="en-GB" dirty="0">
                          <a:effectLst/>
                        </a:rPr>
                        <a:t>19.9</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18.6</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13.2</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11.3</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effectLst/>
                        </a:rPr>
                        <a:t>17.4</a:t>
                      </a:r>
                      <a:endParaRPr lang="en-GB" b="0" dirty="0">
                        <a:solidFill>
                          <a:srgbClr val="4A4A4A"/>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-6.3</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-8.6</a:t>
                      </a:r>
                      <a:endParaRPr lang="en-GB" b="0" dirty="0">
                        <a:solidFill>
                          <a:srgbClr val="FF0000"/>
                        </a:solidFill>
                        <a:effectLst/>
                        <a:latin typeface="Roboto" panose="02000000000000000000" pitchFamily="2" charset="0"/>
                      </a:endParaRPr>
                    </a:p>
                  </a:txBody>
                  <a:tcPr marL="28575" marR="28575" marT="0" marB="0"/>
                </a:tc>
                <a:tc>
                  <a:txBody>
                    <a:bodyPr/>
                    <a:lstStyle/>
                    <a:p>
                      <a:pPr rtl="0" fontAlgn="t"/>
                      <a:r>
                        <a:rPr lang="en-GB" dirty="0">
                          <a:solidFill>
                            <a:srgbClr val="FF0000"/>
                          </a:solidFill>
                          <a:effectLst/>
                        </a:rPr>
                        <a:t>-1.2</a:t>
                      </a:r>
                      <a:endParaRPr lang="en-GB" b="0" dirty="0">
                        <a:solidFill>
                          <a:srgbClr val="FF0000"/>
                        </a:solidFill>
                        <a:effectLst/>
                        <a:latin typeface="Roboto" panose="02000000000000000000" pitchFamily="2" charset="0"/>
                      </a:endParaRPr>
                    </a:p>
                  </a:txBody>
                  <a:tcPr marL="28575" marR="28575" marT="0" marB="0"/>
                </a:tc>
                <a:extLst>
                  <a:ext uri="{0D108BD9-81ED-4DB2-BD59-A6C34878D82A}">
                    <a16:rowId xmlns:a16="http://schemas.microsoft.com/office/drawing/2014/main" val="1391651621"/>
                  </a:ext>
                </a:extLst>
              </a:tr>
            </a:tbl>
          </a:graphicData>
        </a:graphic>
      </p:graphicFrame>
    </p:spTree>
    <p:extLst>
      <p:ext uri="{BB962C8B-B14F-4D97-AF65-F5344CB8AC3E}">
        <p14:creationId xmlns:p14="http://schemas.microsoft.com/office/powerpoint/2010/main" val="42919085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9715</TotalTime>
  <Words>1602</Words>
  <Application>Microsoft Office PowerPoint</Application>
  <PresentationFormat>Widescreen</PresentationFormat>
  <Paragraphs>430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Roboto</vt:lpstr>
      <vt:lpstr>Trebuchet MS</vt:lpstr>
      <vt:lpstr>Office Theme</vt:lpstr>
      <vt:lpstr>A SECONDARY ANALYSIS ON PREVALANCE OF UNDERNUTRITIONAL STATUS OF CHILDREN OF EAG STATES OF INDIA. </vt:lpstr>
      <vt:lpstr>Mentor Approval</vt:lpstr>
      <vt:lpstr>Introduction </vt:lpstr>
      <vt:lpstr>PowerPoint Presentation</vt:lpstr>
      <vt:lpstr>PowerPoint Presentation</vt:lpstr>
      <vt:lpstr>OBJECTIVES</vt:lpstr>
      <vt:lpstr>Methodology</vt:lpstr>
      <vt:lpstr>PowerPoint Presentation</vt:lpstr>
      <vt:lpstr>RESULT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Conclusion</vt:lpstr>
      <vt:lpstr>REFERENCE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Rohini Pandey</cp:lastModifiedBy>
  <cp:revision>587</cp:revision>
  <dcterms:created xsi:type="dcterms:W3CDTF">2023-06-16T09:31:27Z</dcterms:created>
  <dcterms:modified xsi:type="dcterms:W3CDTF">2023-07-31T08:49:48Z</dcterms:modified>
</cp:coreProperties>
</file>