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57" r:id="rId3"/>
    <p:sldId id="279" r:id="rId4"/>
    <p:sldId id="260" r:id="rId5"/>
    <p:sldId id="281" r:id="rId6"/>
    <p:sldId id="283" r:id="rId7"/>
    <p:sldId id="284" r:id="rId8"/>
    <p:sldId id="285" r:id="rId9"/>
    <p:sldId id="286" r:id="rId10"/>
    <p:sldId id="287" r:id="rId11"/>
    <p:sldId id="266" r:id="rId12"/>
    <p:sldId id="267" r:id="rId13"/>
    <p:sldId id="273" r:id="rId14"/>
    <p:sldId id="268" r:id="rId15"/>
    <p:sldId id="280" r:id="rId16"/>
    <p:sldId id="27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snapToGrid="0">
      <p:cViewPr varScale="1">
        <p:scale>
          <a:sx n="70" d="100"/>
          <a:sy n="70" d="100"/>
        </p:scale>
        <p:origin x="1074"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pPr/>
              <a:t>19-06-2023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pPr/>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47C0E5-F472-4823-852C-D183FA2F2488}" type="datetime1">
              <a:rPr lang="en-IN" smtClean="0"/>
              <a:pPr/>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50977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12769F-3E27-4D36-A194-1A84EAEDBFA1}" type="datetime1">
              <a:rPr lang="en-IN" smtClean="0"/>
              <a:pPr/>
              <a:t>19-06-2023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1546572268"/>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pPr/>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93605049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pPr/>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16547431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12769F-3E27-4D36-A194-1A84EAEDBFA1}" type="datetime1">
              <a:rPr lang="en-IN" smtClean="0"/>
              <a:pPr/>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669620676"/>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12769F-3E27-4D36-A194-1A84EAEDBFA1}" type="datetime1">
              <a:rPr lang="en-IN" smtClean="0"/>
              <a:pPr/>
              <a:t>19-06-2023</a:t>
            </a:fld>
            <a:endParaRPr lang="en-IN"/>
          </a:p>
        </p:txBody>
      </p:sp>
      <p:sp>
        <p:nvSpPr>
          <p:cNvPr id="4"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3450296142"/>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A12769F-3E27-4D36-A194-1A84EAEDBFA1}" type="datetime1">
              <a:rPr lang="en-IN" smtClean="0"/>
              <a:pPr/>
              <a:t>19-06-2023</a:t>
            </a:fld>
            <a:endParaRPr lang="en-IN"/>
          </a:p>
        </p:txBody>
      </p:sp>
      <p:sp>
        <p:nvSpPr>
          <p:cNvPr id="4"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1905017490"/>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9DCF6C-BC1F-457E-8C73-045A403582E6}" type="datetime1">
              <a:rPr lang="en-IN" smtClean="0"/>
              <a:pPr/>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3583887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1E070E-952C-41C9-9ABB-C56A7BE64D88}" type="datetime1">
              <a:rPr lang="en-IN" smtClean="0"/>
              <a:pPr/>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2650353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CA2FBC0-878C-4FB7-8E1F-1D6F6FF7C223}" type="datetime1">
              <a:rPr lang="en-IN" smtClean="0"/>
              <a:pPr/>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168724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685ADF-9D55-472F-A142-0A5A20BA4577}" type="datetime1">
              <a:rPr lang="en-IN" smtClean="0"/>
              <a:pPr/>
              <a:t>19-06-2023</a:t>
            </a:fld>
            <a:endParaRPr lang="en-IN"/>
          </a:p>
        </p:txBody>
      </p:sp>
      <p:sp>
        <p:nvSpPr>
          <p:cNvPr id="5" name="Footer Placeholder 4"/>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3657446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B6A866-57B6-4C39-8809-FBA78A30FCC9}" type="datetime1">
              <a:rPr lang="en-IN" smtClean="0"/>
              <a:pPr/>
              <a:t>19-06-2023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3657694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34237-4DA9-498D-81CC-7DEBFDE0146A}" type="datetime1">
              <a:rPr lang="en-IN" smtClean="0"/>
              <a:pPr/>
              <a:t>19-06-2023</a:t>
            </a:fld>
            <a:endParaRPr lang="en-IN"/>
          </a:p>
        </p:txBody>
      </p:sp>
      <p:sp>
        <p:nvSpPr>
          <p:cNvPr id="8" name="Footer Placeholder 7"/>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82715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D29E31-0E2B-4B8B-A4CD-804F6A5D47A9}" type="datetime1">
              <a:rPr lang="en-IN" smtClean="0"/>
              <a:pPr/>
              <a:t>19-06-2023</a:t>
            </a:fld>
            <a:endParaRPr lang="en-IN"/>
          </a:p>
        </p:txBody>
      </p:sp>
      <p:sp>
        <p:nvSpPr>
          <p:cNvPr id="5" name="Footer Placeholder 3"/>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4"/>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13091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1C5607-A4BB-4D67-95B9-C9085ECC35A9}" type="datetime1">
              <a:rPr lang="en-IN" smtClean="0"/>
              <a:pPr/>
              <a:t>19-06-2023</a:t>
            </a:fld>
            <a:endParaRPr lang="en-IN"/>
          </a:p>
        </p:txBody>
      </p:sp>
      <p:sp>
        <p:nvSpPr>
          <p:cNvPr id="5" name="Footer Placeholder 2"/>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3"/>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395557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1C99E65-501E-4E79-B301-EC94E1C8867E}" type="datetime1">
              <a:rPr lang="en-IN" smtClean="0"/>
              <a:pPr/>
              <a:t>19-06-2023</a:t>
            </a:fld>
            <a:endParaRPr lang="en-IN"/>
          </a:p>
        </p:txBody>
      </p:sp>
      <p:sp>
        <p:nvSpPr>
          <p:cNvPr id="5" name="Footer Placeholder 5"/>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6"/>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320231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751C047-BE12-4A43-A323-58AFB768CD35}" type="datetime1">
              <a:rPr lang="en-IN" smtClean="0"/>
              <a:pPr/>
              <a:t>19-06-2023</a:t>
            </a:fld>
            <a:endParaRPr lang="en-IN"/>
          </a:p>
        </p:txBody>
      </p:sp>
      <p:sp>
        <p:nvSpPr>
          <p:cNvPr id="6" name="Footer Placeholder 5"/>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p:cNvSpPr>
            <a:spLocks noGrp="1"/>
          </p:cNvSpPr>
          <p:nvPr>
            <p:ph type="sldNum" sz="quarter" idx="12"/>
          </p:nvPr>
        </p:nvSpPr>
        <p:spPr/>
        <p:txBody>
          <a:bodyPr/>
          <a:lstStyle/>
          <a:p>
            <a:fld id="{26AD20E6-394B-4DF0-96A5-9647FF39C943}" type="slidenum">
              <a:rPr lang="en-IN" smtClean="0"/>
              <a:pPr/>
              <a:t>‹#›</a:t>
            </a:fld>
            <a:endParaRPr lang="en-IN"/>
          </a:p>
        </p:txBody>
      </p:sp>
    </p:spTree>
    <p:extLst>
      <p:ext uri="{BB962C8B-B14F-4D97-AF65-F5344CB8AC3E}">
        <p14:creationId xmlns:p14="http://schemas.microsoft.com/office/powerpoint/2010/main" val="121958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 Id="rId22" Type="http://schemas.openxmlformats.org/officeDocument/2006/relationships/image" Target="../media/image5.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A12769F-3E27-4D36-A194-1A84EAEDBFA1}" type="datetime1">
              <a:rPr lang="en-IN" smtClean="0"/>
              <a:pPr/>
              <a:t>19-06-2023</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You are not allowed to add slides to this presentation</a:t>
            </a:r>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6AD20E6-394B-4DF0-96A5-9647FF39C943}" type="slidenum">
              <a:rPr lang="en-IN" smtClean="0"/>
              <a:pPr/>
              <a:t>‹#›</a:t>
            </a:fld>
            <a:endParaRPr lang="en-IN"/>
          </a:p>
        </p:txBody>
      </p:sp>
    </p:spTree>
    <p:extLst>
      <p:ext uri="{BB962C8B-B14F-4D97-AF65-F5344CB8AC3E}">
        <p14:creationId xmlns:p14="http://schemas.microsoft.com/office/powerpoint/2010/main" val="387044477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20.png" /><Relationship Id="rId1" Type="http://schemas.openxmlformats.org/officeDocument/2006/relationships/slideLayout" Target="../slideLayouts/slideLayout2.xml" /><Relationship Id="rId4" Type="http://schemas.openxmlformats.org/officeDocument/2006/relationships/image" Target="../media/image22.png" /></Relationships>
</file>

<file path=ppt/slides/_rels/slide11.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1.xml" /><Relationship Id="rId4" Type="http://schemas.openxmlformats.org/officeDocument/2006/relationships/image" Target="../media/image10.png" /></Relationships>
</file>

<file path=ppt/slides/_rels/slide7.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1.png" /><Relationship Id="rId1" Type="http://schemas.openxmlformats.org/officeDocument/2006/relationships/slideLayout" Target="../slideLayouts/slideLayout2.xml" /><Relationship Id="rId4" Type="http://schemas.openxmlformats.org/officeDocument/2006/relationships/image" Target="../media/image13.png" /></Relationships>
</file>

<file path=ppt/slides/_rels/slide8.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14.png" /><Relationship Id="rId1" Type="http://schemas.openxmlformats.org/officeDocument/2006/relationships/slideLayout" Target="../slideLayouts/slideLayout2.xml" /><Relationship Id="rId4" Type="http://schemas.openxmlformats.org/officeDocument/2006/relationships/image" Target="../media/image16.png" /></Relationships>
</file>

<file path=ppt/slides/_rels/slide9.xml.rels><?xml version="1.0" encoding="UTF-8" standalone="yes"?>
<Relationships xmlns="http://schemas.openxmlformats.org/package/2006/relationships"><Relationship Id="rId3" Type="http://schemas.openxmlformats.org/officeDocument/2006/relationships/image" Target="../media/image18.png" /><Relationship Id="rId2" Type="http://schemas.openxmlformats.org/officeDocument/2006/relationships/image" Target="../media/image17.png" /><Relationship Id="rId1" Type="http://schemas.openxmlformats.org/officeDocument/2006/relationships/slideLayout" Target="../slideLayouts/slideLayout2.xml" /><Relationship Id="rId4" Type="http://schemas.openxmlformats.org/officeDocument/2006/relationships/image" Target="../media/image19.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599768" y="1518074"/>
            <a:ext cx="12506632" cy="1517001"/>
          </a:xfrm>
        </p:spPr>
        <p:txBody>
          <a:bodyPr>
            <a:normAutofit/>
          </a:bodyPr>
          <a:lstStyle/>
          <a:p>
            <a:r>
              <a:rPr lang="en-US" sz="3100" b="1" dirty="0">
                <a:latin typeface="+mn-lt"/>
              </a:rPr>
              <a:t>“LIVING WITH HAEMODIALYSIS : PATIENTS’ EXPERIENCES”</a:t>
            </a:r>
            <a:endParaRPr lang="en-IN" sz="3100" b="1" dirty="0">
              <a:latin typeface="+mn-lt"/>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154955" y="4121624"/>
            <a:ext cx="8825658" cy="1517176"/>
          </a:xfrm>
        </p:spPr>
        <p:txBody>
          <a:bodyPr>
            <a:normAutofit/>
          </a:bodyPr>
          <a:lstStyle/>
          <a:p>
            <a:r>
              <a:rPr lang="en-IN" dirty="0"/>
              <a:t>Team Name – Jully Varshney</a:t>
            </a:r>
          </a:p>
          <a:p>
            <a:r>
              <a:rPr lang="en-IN" dirty="0"/>
              <a:t>Faculty Mentor – </a:t>
            </a:r>
            <a:r>
              <a:rPr lang="en-IN" dirty="0" err="1"/>
              <a:t>Rohini</a:t>
            </a:r>
            <a:r>
              <a:rPr lang="en-IN" dirty="0"/>
              <a:t> </a:t>
            </a:r>
            <a:r>
              <a:rPr lang="en-IN" dirty="0" err="1"/>
              <a:t>Ruhil</a:t>
            </a:r>
            <a:endParaRPr lang="en-IN" dirty="0"/>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pPr/>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461"/>
            <a:ext cx="2695903" cy="1268959"/>
          </a:xfrm>
          <a:prstGeom prst="rect">
            <a:avLst/>
          </a:prstGeom>
        </p:spPr>
      </p:pic>
      <p:sp>
        <p:nvSpPr>
          <p:cNvPr id="6" name="Rectangle 5"/>
          <p:cNvSpPr/>
          <p:nvPr/>
        </p:nvSpPr>
        <p:spPr>
          <a:xfrm>
            <a:off x="4749421" y="3055128"/>
            <a:ext cx="5486400" cy="523220"/>
          </a:xfrm>
          <a:prstGeom prst="rect">
            <a:avLst/>
          </a:prstGeom>
        </p:spPr>
        <p:txBody>
          <a:bodyPr wrap="square">
            <a:spAutoFit/>
          </a:bodyPr>
          <a:lstStyle/>
          <a:p>
            <a:r>
              <a:rPr lang="en-IN" sz="2800" dirty="0">
                <a:latin typeface="Calibi"/>
              </a:rPr>
              <a:t>IIHMR Delhi</a:t>
            </a:r>
          </a:p>
        </p:txBody>
      </p: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orms response chart. Question title: How would you rate your overall quality of life since starting hemodialysis?&#10;. Number of responses: 32 responses.">
            <a:extLst>
              <a:ext uri="{FF2B5EF4-FFF2-40B4-BE49-F238E27FC236}">
                <a16:creationId xmlns:a16="http://schemas.microsoft.com/office/drawing/2014/main" id="{D3E49477-568F-8280-732C-0DDCA7D131B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63772" y="881073"/>
            <a:ext cx="4244741" cy="177104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rms response chart. Question title: Have you received any form of support or counseling to cope with the challenges of hemodialysis?&#10;. Number of responses: 32 responses.">
            <a:extLst>
              <a:ext uri="{FF2B5EF4-FFF2-40B4-BE49-F238E27FC236}">
                <a16:creationId xmlns:a16="http://schemas.microsoft.com/office/drawing/2014/main" id="{88EBF9AC-7AD6-B2E8-5CF7-37A81242A37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773" y="2815893"/>
            <a:ext cx="4244741" cy="192505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Forms response chart. Question title: Have you faced any financial difficulties related to the costs of hemodialysis treatment?&#10;. Number of responses: 32 responses.">
            <a:extLst>
              <a:ext uri="{FF2B5EF4-FFF2-40B4-BE49-F238E27FC236}">
                <a16:creationId xmlns:a16="http://schemas.microsoft.com/office/drawing/2014/main" id="{6E2A8CC9-085B-9B9C-8D83-D29B50CF62A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3773" y="4904718"/>
            <a:ext cx="4244741" cy="18218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41133" y="118997"/>
            <a:ext cx="2349105" cy="584775"/>
          </a:xfrm>
          <a:prstGeom prst="rect">
            <a:avLst/>
          </a:prstGeom>
        </p:spPr>
        <p:txBody>
          <a:bodyPr wrap="none">
            <a:spAutoFit/>
          </a:bodyPr>
          <a:lstStyle/>
          <a:p>
            <a:r>
              <a:rPr lang="en-IN" sz="3200" b="1" dirty="0">
                <a:latin typeface="Calibri" panose="020F0502020204030204" pitchFamily="34" charset="0"/>
                <a:cs typeface="Calibri" panose="020F0502020204030204" pitchFamily="34" charset="0"/>
              </a:rPr>
              <a:t>Results (5/5)</a:t>
            </a:r>
            <a:endParaRPr lang="en-US" sz="3200" dirty="0">
              <a:latin typeface="Calibri" panose="020F0502020204030204" pitchFamily="34" charset="0"/>
              <a:cs typeface="Calibri" panose="020F0502020204030204" pitchFamily="34" charset="0"/>
            </a:endParaRPr>
          </a:p>
        </p:txBody>
      </p:sp>
      <p:sp>
        <p:nvSpPr>
          <p:cNvPr id="4" name="Rectangle 3"/>
          <p:cNvSpPr/>
          <p:nvPr/>
        </p:nvSpPr>
        <p:spPr>
          <a:xfrm>
            <a:off x="4483100" y="1174792"/>
            <a:ext cx="7708900" cy="1323439"/>
          </a:xfrm>
          <a:prstGeom prst="rect">
            <a:avLst/>
          </a:prstGeom>
        </p:spPr>
        <p:txBody>
          <a:bodyPr wrap="square">
            <a:spAutoFit/>
          </a:bodyPr>
          <a:lstStyle/>
          <a:p>
            <a:r>
              <a:rPr lang="en-US" sz="2000" dirty="0">
                <a:latin typeface="Calibi"/>
              </a:rPr>
              <a:t>The analysis of the data indicates a generally positive perception of the overall quality of life during hemodialysis, with ratings ranging from good to excellent. However, there were also some individuals who rated their quality of life as poor or very poor.</a:t>
            </a:r>
            <a:endParaRPr lang="en-US" sz="2000" dirty="0">
              <a:latin typeface="Calibi"/>
              <a:cs typeface="Calibri" panose="020F0502020204030204" pitchFamily="34" charset="0"/>
            </a:endParaRPr>
          </a:p>
        </p:txBody>
      </p:sp>
      <p:sp>
        <p:nvSpPr>
          <p:cNvPr id="5" name="Rectangle 1"/>
          <p:cNvSpPr>
            <a:spLocks noChangeArrowheads="1"/>
          </p:cNvSpPr>
          <p:nvPr/>
        </p:nvSpPr>
        <p:spPr bwMode="auto">
          <a:xfrm>
            <a:off x="4483100" y="3001444"/>
            <a:ext cx="687705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sz="2000" dirty="0">
                <a:latin typeface="Calibi"/>
              </a:rPr>
              <a:t>The analysis of the data reveals that the majority of individuals undergoing hemodialysis reported receiving regular support or counseling, while some received occasional support, and others never received any support. </a:t>
            </a:r>
            <a:endParaRPr kumimoji="0" lang="en-US" altLang="en-US" sz="2000" b="0" i="0" u="none" strike="noStrike" cap="none" normalizeH="0" baseline="0" dirty="0">
              <a:ln>
                <a:noFill/>
              </a:ln>
              <a:solidFill>
                <a:schemeClr val="tx1"/>
              </a:solidFill>
              <a:effectLst/>
              <a:latin typeface="Calibi"/>
              <a:cs typeface="Calibri" panose="020F0502020204030204" pitchFamily="34" charset="0"/>
            </a:endParaRPr>
          </a:p>
        </p:txBody>
      </p:sp>
      <p:sp>
        <p:nvSpPr>
          <p:cNvPr id="6" name="Rectangle 5"/>
          <p:cNvSpPr/>
          <p:nvPr/>
        </p:nvSpPr>
        <p:spPr>
          <a:xfrm>
            <a:off x="4483100" y="5000059"/>
            <a:ext cx="7404099" cy="163121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 analysis of the data indicates that a significant number of individuals undergoing hemodialysis reported experiencing significant difficulties related to their treatment, while some individuals faced only some difficulties. There were also individuals who reported not experiencing any difficulties at all..</a:t>
            </a:r>
          </a:p>
        </p:txBody>
      </p:sp>
    </p:spTree>
    <p:extLst>
      <p:ext uri="{BB962C8B-B14F-4D97-AF65-F5344CB8AC3E}">
        <p14:creationId xmlns:p14="http://schemas.microsoft.com/office/powerpoint/2010/main" val="2707639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t>Discussion</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pPr/>
              <a:t>11</a:t>
            </a:fld>
            <a:endParaRPr lang="en-IN"/>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8" name="Rectangle 2"/>
          <p:cNvSpPr>
            <a:spLocks noGrp="1" noChangeArrowheads="1"/>
          </p:cNvSpPr>
          <p:nvPr>
            <p:ph idx="1"/>
          </p:nvPr>
        </p:nvSpPr>
        <p:spPr bwMode="auto">
          <a:xfrm>
            <a:off x="492944" y="2107874"/>
            <a:ext cx="11380607"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defTabSz="914400" eaLnBrk="0" fontAlgn="base" hangingPunct="0">
              <a:spcBef>
                <a:spcPct val="0"/>
              </a:spcBef>
              <a:spcAft>
                <a:spcPct val="0"/>
              </a:spcAft>
              <a:buClrTx/>
              <a:buSzTx/>
              <a:buNone/>
            </a:pPr>
            <a:r>
              <a:rPr lang="en-US" altLang="en-US" dirty="0">
                <a:latin typeface="Calibi"/>
              </a:rPr>
              <a:t>The analysis of the provided data reveals some key insights regarding individuals undergoing hemodialysis. The data predominantly represents a younger demographic, with a higher representation of males. Most individuals have a high school or equivalent level of education. The duration of hemodialysis treatment varies, with a significant number of individuals undergoing treatment for less than a year or more than 10 years. Hemodialysis sessions are typically conducted three times a week, and overall satisfaction with the quality of care during sessions is generally high. Communication levels vary, with mixed ratings. The impact of hemodialysis on daily activities ranges from minimal to significant. While many individuals are able to maintain regular employment, some face difficulties or are unable to work. Emotional and psychological challenges are frequently experienced. The level of support and counseling varies, and financial difficulties related to the costs of treatment are significant for many individuals. Overall, individuals undergoing hemodialysis report a mixed perception of their social support system.</a:t>
            </a:r>
          </a:p>
        </p:txBody>
      </p:sp>
    </p:spTree>
    <p:extLst>
      <p:ext uri="{BB962C8B-B14F-4D97-AF65-F5344CB8AC3E}">
        <p14:creationId xmlns:p14="http://schemas.microsoft.com/office/powerpoint/2010/main" val="238836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1103312" y="2052918"/>
            <a:ext cx="10551876" cy="4195481"/>
          </a:xfrm>
        </p:spPr>
        <p:txBody>
          <a:bodyPr>
            <a:normAutofit/>
          </a:bodyPr>
          <a:lstStyle/>
          <a:p>
            <a:r>
              <a:rPr lang="en-US" dirty="0"/>
              <a:t>The majority of individuals undergoing hemodialysis reported a positive overall quality of life, with many rating it as excellent or good.</a:t>
            </a:r>
          </a:p>
          <a:p>
            <a:r>
              <a:rPr lang="en-US" dirty="0"/>
              <a:t>Regular support or counseling was received by some individuals to cope with the challenges of hemodialysis, while others reported never receiving such support.</a:t>
            </a:r>
          </a:p>
          <a:p>
            <a:r>
              <a:rPr lang="en-US" dirty="0"/>
              <a:t>Financial difficulties related to the costs of hemodialysis treatment were significant for many individuals, but some also reported facing only some difficulties or no difficulties at all.</a:t>
            </a:r>
          </a:p>
          <a:p>
            <a:r>
              <a:rPr lang="en-US" dirty="0"/>
              <a:t>Social support systems were generally perceived to have an excellent understanding and provide support for individuals' journeys with hemodialysis, although some reported varying levels of understanding and support.</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pPr/>
              <a:t>12</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874220" y="747535"/>
            <a:ext cx="9404723" cy="1400530"/>
          </a:xfrm>
        </p:spPr>
        <p:txBody>
          <a:bodyPr>
            <a:normAutofit/>
          </a:bodyPr>
          <a:lstStyle/>
          <a:p>
            <a:pPr algn="ctr"/>
            <a:r>
              <a:rPr lang="en-IN" b="1" dirty="0"/>
              <a:t>References (Only Vancouver Style)</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1103312" y="2052918"/>
            <a:ext cx="10265273" cy="4195481"/>
          </a:xfrm>
        </p:spPr>
        <p:txBody>
          <a:bodyPr/>
          <a:lstStyle/>
          <a:p>
            <a:endParaRPr lang="en-US" b="1" dirty="0"/>
          </a:p>
          <a:p>
            <a:r>
              <a:rPr lang="en-US" dirty="0"/>
              <a:t>Miri H, </a:t>
            </a:r>
            <a:r>
              <a:rPr lang="en-US" dirty="0" err="1"/>
              <a:t>Rahnama</a:t>
            </a:r>
            <a:r>
              <a:rPr lang="en-US" dirty="0"/>
              <a:t> M, </a:t>
            </a:r>
            <a:r>
              <a:rPr lang="en-US" dirty="0" err="1"/>
              <a:t>Naderifar</a:t>
            </a:r>
            <a:r>
              <a:rPr lang="en-US" dirty="0"/>
              <a:t> M. Living Experiences with Maintenance Hemodialysis: A Qualitative Content Analysis. Saudi journal of kidney diseases and transplantation: an official publication of the Saudi Center for Organ Transplantation, Saudi Arabia. 2022;33(1):80-9.</a:t>
            </a:r>
          </a:p>
          <a:p>
            <a:r>
              <a:rPr lang="en-US" dirty="0" err="1"/>
              <a:t>Chiaranai</a:t>
            </a:r>
            <a:r>
              <a:rPr lang="en-US" dirty="0"/>
              <a:t> C. The lived experience of patients receiving hemodialysis treatment for end-stage renal disease: a qualitative study. Journal of Nursing Research. 2016 Jun 1;24(2):101-8.</a:t>
            </a:r>
            <a:endParaRPr lang="en-US" b="1"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pPr/>
              <a:t>13</a:t>
            </a:fld>
            <a:endParaRPr lang="en-IN"/>
          </a:p>
        </p:txBody>
      </p:sp>
    </p:spTree>
    <p:extLst>
      <p:ext uri="{BB962C8B-B14F-4D97-AF65-F5344CB8AC3E}">
        <p14:creationId xmlns:p14="http://schemas.microsoft.com/office/powerpoint/2010/main" val="149243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pPr/>
              <a:t>14</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(1/2)</a:t>
            </a:r>
          </a:p>
        </p:txBody>
      </p:sp>
      <p:pic>
        <p:nvPicPr>
          <p:cNvPr id="8" name="Content Placeholder 7" descr="temp_image_20230618_195049_09f053ea-ae6c-402c-a433-9bced911ff4b.jpg"/>
          <p:cNvPicPr>
            <a:picLocks noGrp="1" noChangeAspect="1"/>
          </p:cNvPicPr>
          <p:nvPr>
            <p:ph idx="1"/>
          </p:nvPr>
        </p:nvPicPr>
        <p:blipFill>
          <a:blip r:embed="rId2"/>
          <a:stretch>
            <a:fillRect/>
          </a:stretch>
        </p:blipFill>
        <p:spPr>
          <a:xfrm>
            <a:off x="1025331" y="1868990"/>
            <a:ext cx="5601721" cy="2516398"/>
          </a:xfrm>
        </p:spPr>
      </p:pic>
      <p:sp>
        <p:nvSpPr>
          <p:cNvPr id="4" name="Slide Number Placeholder 3">
            <a:extLst>
              <a:ext uri="{FF2B5EF4-FFF2-40B4-BE49-F238E27FC236}">
                <a16:creationId xmlns:a16="http://schemas.microsoft.com/office/drawing/2014/main" id="{F7512292-B42A-7AC1-7086-3818B43D08E8}"/>
              </a:ext>
            </a:extLst>
          </p:cNvPr>
          <p:cNvSpPr>
            <a:spLocks noGrp="1"/>
          </p:cNvSpPr>
          <p:nvPr>
            <p:ph type="sldNum" sz="quarter" idx="12"/>
          </p:nvPr>
        </p:nvSpPr>
        <p:spPr/>
        <p:txBody>
          <a:bodyPr/>
          <a:lstStyle/>
          <a:p>
            <a:fld id="{26AD20E6-394B-4DF0-96A5-9647FF39C943}" type="slidenum">
              <a:rPr lang="en-IN" smtClean="0"/>
              <a:pPr/>
              <a:t>15</a:t>
            </a:fld>
            <a:endParaRPr lang="en-IN"/>
          </a:p>
        </p:txBody>
      </p:sp>
      <p:pic>
        <p:nvPicPr>
          <p:cNvPr id="9" name="Picture 8" descr="temp_image_20230618_194555_e10f1201-8051-4d99-bfa2-dd0da9cc35b9.jpg"/>
          <p:cNvPicPr>
            <a:picLocks noChangeAspect="1"/>
          </p:cNvPicPr>
          <p:nvPr/>
        </p:nvPicPr>
        <p:blipFill>
          <a:blip r:embed="rId3"/>
          <a:stretch>
            <a:fillRect/>
          </a:stretch>
        </p:blipFill>
        <p:spPr>
          <a:xfrm>
            <a:off x="5681307" y="3741317"/>
            <a:ext cx="5193265" cy="2332912"/>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 (2/2)</a:t>
            </a:r>
          </a:p>
        </p:txBody>
      </p:sp>
      <p:pic>
        <p:nvPicPr>
          <p:cNvPr id="6" name="Content Placeholder 5" descr="temp_image_20230618_194606_7259cf1c-aec6-44e6-93bd-e190f803b2db.jpg"/>
          <p:cNvPicPr>
            <a:picLocks noGrp="1" noChangeAspect="1"/>
          </p:cNvPicPr>
          <p:nvPr>
            <p:ph idx="1"/>
          </p:nvPr>
        </p:nvPicPr>
        <p:blipFill>
          <a:blip r:embed="rId2"/>
          <a:stretch>
            <a:fillRect/>
          </a:stretch>
        </p:blipFill>
        <p:spPr>
          <a:xfrm>
            <a:off x="6587649" y="1629682"/>
            <a:ext cx="2416392" cy="4514022"/>
          </a:xfrm>
        </p:spPr>
      </p:pic>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pPr/>
              <a:t>16</a:t>
            </a:fld>
            <a:endParaRPr lang="en-IN"/>
          </a:p>
        </p:txBody>
      </p:sp>
      <p:pic>
        <p:nvPicPr>
          <p:cNvPr id="7" name="Picture 6" descr="temp_image_20230618_194653_91a52427-c66e-490e-8d57-05bc33cb915e.jpg"/>
          <p:cNvPicPr>
            <a:picLocks noChangeAspect="1"/>
          </p:cNvPicPr>
          <p:nvPr/>
        </p:nvPicPr>
        <p:blipFill>
          <a:blip r:embed="rId3"/>
          <a:stretch>
            <a:fillRect/>
          </a:stretch>
        </p:blipFill>
        <p:spPr>
          <a:xfrm>
            <a:off x="2901821" y="1672534"/>
            <a:ext cx="2228579" cy="4584029"/>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Mentor Approval</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66281" y="1292772"/>
            <a:ext cx="6196083" cy="5108028"/>
          </a:xfr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pPr/>
              <a:t>2</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861094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IN" b="1" dirty="0"/>
              <a:t>Introduction</a:t>
            </a: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normAutofit/>
          </a:bodyPr>
          <a:lstStyle/>
          <a:p>
            <a:r>
              <a:rPr lang="en-US" dirty="0" err="1"/>
              <a:t>Jaypee</a:t>
            </a:r>
            <a:r>
              <a:rPr lang="en-US" dirty="0"/>
              <a:t> Hospital established in 2014, the hospital is NABH and NABL accredited multi-specialty tertiary care facility located in </a:t>
            </a:r>
            <a:r>
              <a:rPr lang="en-US" dirty="0" err="1"/>
              <a:t>Noida</a:t>
            </a:r>
            <a:r>
              <a:rPr lang="en-US" dirty="0"/>
              <a:t>, Uttar Pradesh, India. </a:t>
            </a:r>
          </a:p>
          <a:p>
            <a:r>
              <a:rPr lang="en-US" dirty="0"/>
              <a:t>It offers 31 centers of excellence, including Cardiology, Oncology, Organ transplant, Orthopedic &amp; Spine, Neurosciences, Renal diseases, GI surgery, Urology, etc.</a:t>
            </a:r>
          </a:p>
          <a:p>
            <a:r>
              <a:rPr lang="en-US" dirty="0"/>
              <a:t>The hospital has more than 400 highly skilled and finest doctors for providing high-quality care.</a:t>
            </a:r>
          </a:p>
          <a:p>
            <a:r>
              <a:rPr lang="en-US" dirty="0" err="1"/>
              <a:t>Jaypee</a:t>
            </a:r>
            <a:r>
              <a:rPr lang="en-US" dirty="0"/>
              <a:t> Hospital has shown an unprecedented success rate in Kidney transplantations. To date, the hospital has successfully performed over 800 kidney transplants and It has a 20 bedded Dialysis unit which runs 24*7</a:t>
            </a:r>
            <a:r>
              <a:rPr lang="en-IN" dirty="0"/>
              <a:t>.</a:t>
            </a:r>
            <a:endParaRPr lang="en-US"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pPr/>
              <a:t>3</a:t>
            </a:fld>
            <a:endParaRPr lang="en-IN"/>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93501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1477347" y="329370"/>
            <a:ext cx="8646367" cy="1144866"/>
          </a:xfrm>
        </p:spPr>
        <p:txBody>
          <a:bodyPr/>
          <a:lstStyle/>
          <a:p>
            <a:pPr algn="ctr"/>
            <a:r>
              <a:rPr lang="en-IN" b="1" dirty="0"/>
              <a:t>Objectives</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fontScale="77500" lnSpcReduction="20000"/>
          </a:bodyPr>
          <a:lstStyle/>
          <a:p>
            <a:pPr marL="0" indent="0">
              <a:buNone/>
            </a:pPr>
            <a:r>
              <a:rPr lang="en-US" sz="2800" dirty="0">
                <a:latin typeface="Calibi"/>
              </a:rPr>
              <a:t>To describe and to elucidate the meanings of being severely ill living with hemodialysis(HD).</a:t>
            </a:r>
          </a:p>
          <a:p>
            <a:pPr lvl="1"/>
            <a:r>
              <a:rPr lang="en-US" sz="2800" dirty="0">
                <a:latin typeface="Calibi"/>
              </a:rPr>
              <a:t>Evaluate the experiences, challenges, and overall quality of life of individuals undergoing hemodialysis, including satisfaction with care, impact on daily activities, emotional challenges, and receipt of support or counseling.</a:t>
            </a:r>
          </a:p>
          <a:p>
            <a:pPr lvl="1"/>
            <a:r>
              <a:rPr lang="en-US" sz="2800" dirty="0">
                <a:latin typeface="Calibi"/>
              </a:rPr>
              <a:t>Assess the effectiveness of communication between healthcare providers and patients regarding hemodialysis treatment.</a:t>
            </a:r>
          </a:p>
          <a:p>
            <a:pPr lvl="1"/>
            <a:r>
              <a:rPr lang="en-US" sz="2800" dirty="0">
                <a:latin typeface="Calibi"/>
              </a:rPr>
              <a:t>Identify and analyze the financial difficulties faced by individuals related to the costs of hemodialysis treatment, and evaluate the understanding and support provided by their social support system.</a:t>
            </a:r>
            <a:endParaRPr lang="en-US" sz="2800" b="1" dirty="0">
              <a:latin typeface="Calibi"/>
            </a:endParaRPr>
          </a:p>
          <a:p>
            <a:endParaRPr lang="en-US" sz="2800" dirty="0">
              <a:latin typeface="Calibi"/>
            </a:endParaRPr>
          </a:p>
          <a:p>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pPr/>
              <a:t>4</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2110104" cy="993224"/>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782589" y="425965"/>
            <a:ext cx="9404723" cy="1400530"/>
          </a:xfrm>
        </p:spPr>
        <p:txBody>
          <a:bodyPr/>
          <a:lstStyle/>
          <a:p>
            <a:pPr algn="ctr"/>
            <a:r>
              <a:rPr lang="en-IN" b="1" dirty="0"/>
              <a:t>Methodology</a:t>
            </a:r>
            <a:endParaRPr lang="en-IN" dirty="0"/>
          </a:p>
        </p:txBody>
      </p:sp>
      <p:sp>
        <p:nvSpPr>
          <p:cNvPr id="9" name="Content Placeholder 8"/>
          <p:cNvSpPr>
            <a:spLocks noGrp="1"/>
          </p:cNvSpPr>
          <p:nvPr>
            <p:ph idx="1"/>
          </p:nvPr>
        </p:nvSpPr>
        <p:spPr>
          <a:xfrm>
            <a:off x="1103312" y="2052920"/>
            <a:ext cx="10415397" cy="1853376"/>
          </a:xfrm>
        </p:spPr>
        <p:txBody>
          <a:bodyPr/>
          <a:lstStyle/>
          <a:p>
            <a:r>
              <a:rPr lang="en-US" dirty="0"/>
              <a:t>The data were collected through primary research using quantitative method.</a:t>
            </a:r>
          </a:p>
          <a:p>
            <a:r>
              <a:rPr lang="en-US" dirty="0"/>
              <a:t>This study involves a sample of 43 participants.</a:t>
            </a:r>
          </a:p>
          <a:p>
            <a:r>
              <a:rPr lang="en-US" dirty="0"/>
              <a:t> The participants were selected using a convenience sampling method.</a:t>
            </a:r>
          </a:p>
          <a:p>
            <a:r>
              <a:rPr lang="en-US" dirty="0"/>
              <a:t>The study was conducted in Noida </a:t>
            </a:r>
            <a:r>
              <a:rPr lang="en-US" dirty="0" err="1"/>
              <a:t>Jaypee</a:t>
            </a:r>
            <a:r>
              <a:rPr lang="en-US" dirty="0"/>
              <a:t> Hospital.</a:t>
            </a:r>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pPr/>
              <a:t>5</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875310455"/>
              </p:ext>
            </p:extLst>
          </p:nvPr>
        </p:nvGraphicFramePr>
        <p:xfrm>
          <a:off x="2295093" y="3906295"/>
          <a:ext cx="8705003" cy="2712868"/>
        </p:xfrm>
        <a:graphic>
          <a:graphicData uri="http://schemas.openxmlformats.org/drawingml/2006/table">
            <a:tbl>
              <a:tblPr firstRow="1" firstCol="1" bandRow="1">
                <a:tableStyleId>{5C22544A-7EE6-4342-B048-85BDC9FD1C3A}</a:tableStyleId>
              </a:tblPr>
              <a:tblGrid>
                <a:gridCol w="3186726">
                  <a:extLst>
                    <a:ext uri="{9D8B030D-6E8A-4147-A177-3AD203B41FA5}">
                      <a16:colId xmlns:a16="http://schemas.microsoft.com/office/drawing/2014/main" val="4105931071"/>
                    </a:ext>
                  </a:extLst>
                </a:gridCol>
                <a:gridCol w="5518277">
                  <a:extLst>
                    <a:ext uri="{9D8B030D-6E8A-4147-A177-3AD203B41FA5}">
                      <a16:colId xmlns:a16="http://schemas.microsoft.com/office/drawing/2014/main" val="1998874468"/>
                    </a:ext>
                  </a:extLst>
                </a:gridCol>
              </a:tblGrid>
              <a:tr h="661420">
                <a:tc>
                  <a:txBody>
                    <a:bodyPr/>
                    <a:lstStyle/>
                    <a:p>
                      <a:pPr marL="0" marR="0">
                        <a:lnSpc>
                          <a:spcPct val="107000"/>
                        </a:lnSpc>
                        <a:spcBef>
                          <a:spcPts val="0"/>
                        </a:spcBef>
                        <a:spcAft>
                          <a:spcPts val="0"/>
                        </a:spcAft>
                      </a:pPr>
                      <a:r>
                        <a:rPr lang="en-US" sz="1100" u="none" strike="noStrike"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72" marR="66272" marT="0" marB="0"/>
                </a:tc>
                <a:tc>
                  <a:txBody>
                    <a:bodyPr/>
                    <a:lstStyle/>
                    <a:p>
                      <a:pPr marL="0" marR="0" algn="ctr">
                        <a:lnSpc>
                          <a:spcPct val="107000"/>
                        </a:lnSpc>
                        <a:spcBef>
                          <a:spcPts val="0"/>
                        </a:spcBef>
                        <a:spcAft>
                          <a:spcPts val="0"/>
                        </a:spcAft>
                      </a:pPr>
                      <a:r>
                        <a:rPr lang="en-US" sz="1500" dirty="0">
                          <a:effectLst/>
                        </a:rPr>
                        <a:t>Study 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72" marR="66272" marT="0" marB="0"/>
                </a:tc>
                <a:extLst>
                  <a:ext uri="{0D108BD9-81ED-4DB2-BD59-A6C34878D82A}">
                    <a16:rowId xmlns:a16="http://schemas.microsoft.com/office/drawing/2014/main" val="2229739796"/>
                  </a:ext>
                </a:extLst>
              </a:tr>
              <a:tr h="611000">
                <a:tc>
                  <a:txBody>
                    <a:bodyPr/>
                    <a:lstStyle/>
                    <a:p>
                      <a:pPr marL="0" marR="0">
                        <a:lnSpc>
                          <a:spcPct val="107000"/>
                        </a:lnSpc>
                        <a:spcBef>
                          <a:spcPts val="0"/>
                        </a:spcBef>
                        <a:spcAft>
                          <a:spcPts val="0"/>
                        </a:spcAft>
                      </a:pPr>
                      <a:r>
                        <a:rPr lang="en-US" sz="1100" dirty="0">
                          <a:effectLst/>
                        </a:rPr>
                        <a:t>Participants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72" marR="66272" marT="0" marB="0"/>
                </a:tc>
                <a:tc>
                  <a:txBody>
                    <a:bodyPr/>
                    <a:lstStyle/>
                    <a:p>
                      <a:pPr marL="0" marR="0" algn="ctr">
                        <a:lnSpc>
                          <a:spcPct val="115000"/>
                        </a:lnSpc>
                        <a:spcBef>
                          <a:spcPts val="0"/>
                        </a:spcBef>
                        <a:spcAft>
                          <a:spcPts val="0"/>
                        </a:spcAft>
                      </a:pPr>
                      <a:r>
                        <a:rPr lang="en-US" sz="1100" dirty="0">
                          <a:effectLst/>
                        </a:rPr>
                        <a:t>43 PATIENTS TREATED WITH HAEMODIALYSIS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72" marR="66272" marT="0" marB="0"/>
                </a:tc>
                <a:extLst>
                  <a:ext uri="{0D108BD9-81ED-4DB2-BD59-A6C34878D82A}">
                    <a16:rowId xmlns:a16="http://schemas.microsoft.com/office/drawing/2014/main" val="892884584"/>
                  </a:ext>
                </a:extLst>
              </a:tr>
              <a:tr h="715744">
                <a:tc>
                  <a:txBody>
                    <a:bodyPr/>
                    <a:lstStyle/>
                    <a:p>
                      <a:pPr marL="0" marR="0">
                        <a:lnSpc>
                          <a:spcPct val="107000"/>
                        </a:lnSpc>
                        <a:spcBef>
                          <a:spcPts val="0"/>
                        </a:spcBef>
                        <a:spcAft>
                          <a:spcPts val="0"/>
                        </a:spcAft>
                      </a:pPr>
                      <a:r>
                        <a:rPr lang="en-US" sz="1100" dirty="0">
                          <a:effectLst/>
                        </a:rPr>
                        <a:t>DATA COLLECTION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72" marR="66272" marT="0" marB="0"/>
                </a:tc>
                <a:tc>
                  <a:txBody>
                    <a:bodyPr/>
                    <a:lstStyle/>
                    <a:p>
                      <a:pPr marL="0" marR="0" algn="ctr">
                        <a:lnSpc>
                          <a:spcPct val="107000"/>
                        </a:lnSpc>
                        <a:spcBef>
                          <a:spcPts val="0"/>
                        </a:spcBef>
                        <a:spcAft>
                          <a:spcPts val="0"/>
                        </a:spcAft>
                      </a:pPr>
                      <a:r>
                        <a:rPr lang="en-US" sz="1100" dirty="0">
                          <a:effectLst/>
                        </a:rPr>
                        <a:t>43 INTERVIEWS OVER 3 MONTHS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72" marR="66272" marT="0" marB="0"/>
                </a:tc>
                <a:extLst>
                  <a:ext uri="{0D108BD9-81ED-4DB2-BD59-A6C34878D82A}">
                    <a16:rowId xmlns:a16="http://schemas.microsoft.com/office/drawing/2014/main" val="1154847343"/>
                  </a:ext>
                </a:extLst>
              </a:tr>
              <a:tr h="724704">
                <a:tc>
                  <a:txBody>
                    <a:bodyPr/>
                    <a:lstStyle/>
                    <a:p>
                      <a:pPr marL="0" marR="0">
                        <a:lnSpc>
                          <a:spcPct val="107000"/>
                        </a:lnSpc>
                        <a:spcBef>
                          <a:spcPts val="0"/>
                        </a:spcBef>
                        <a:spcAft>
                          <a:spcPts val="0"/>
                        </a:spcAft>
                      </a:pPr>
                      <a:r>
                        <a:rPr lang="en-US" sz="1100">
                          <a:effectLst/>
                        </a:rPr>
                        <a:t>DATA ANALYSIS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6272" marR="66272" marT="0" marB="0"/>
                </a:tc>
                <a:tc>
                  <a:txBody>
                    <a:bodyPr/>
                    <a:lstStyle/>
                    <a:p>
                      <a:pPr marL="0" marR="0" algn="ctr">
                        <a:lnSpc>
                          <a:spcPct val="107000"/>
                        </a:lnSpc>
                        <a:spcBef>
                          <a:spcPts val="0"/>
                        </a:spcBef>
                        <a:spcAft>
                          <a:spcPts val="0"/>
                        </a:spcAft>
                      </a:pPr>
                      <a:r>
                        <a:rPr lang="en-US" sz="1100" dirty="0">
                          <a:effectLst/>
                        </a:rPr>
                        <a:t>Quantitative analysis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6272" marR="66272" marT="0" marB="0"/>
                </a:tc>
                <a:extLst>
                  <a:ext uri="{0D108BD9-81ED-4DB2-BD59-A6C34878D82A}">
                    <a16:rowId xmlns:a16="http://schemas.microsoft.com/office/drawing/2014/main" val="2663878536"/>
                  </a:ext>
                </a:extLst>
              </a:tr>
            </a:tbl>
          </a:graphicData>
        </a:graphic>
      </p:graphicFrame>
    </p:spTree>
    <p:extLst>
      <p:ext uri="{BB962C8B-B14F-4D97-AF65-F5344CB8AC3E}">
        <p14:creationId xmlns:p14="http://schemas.microsoft.com/office/powerpoint/2010/main" val="1206244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orms response chart. Question title: What is your age group?&#10;. Number of responses: 32 responses.">
            <a:extLst>
              <a:ext uri="{FF2B5EF4-FFF2-40B4-BE49-F238E27FC236}">
                <a16:creationId xmlns:a16="http://schemas.microsoft.com/office/drawing/2014/main" id="{DB301EE2-66F9-BDC0-A7B6-93556BE1BB9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25130" y="1132764"/>
            <a:ext cx="4160268" cy="180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orms response chart. Question title: What is your gender?&#10;. Number of responses: 32 responses.">
            <a:extLst>
              <a:ext uri="{FF2B5EF4-FFF2-40B4-BE49-F238E27FC236}">
                <a16:creationId xmlns:a16="http://schemas.microsoft.com/office/drawing/2014/main" id="{8B9E87D7-A4A3-12AD-F61B-FAA91C74A0B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25131" y="3057099"/>
            <a:ext cx="4160267" cy="18015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94686" y="191068"/>
            <a:ext cx="2670388" cy="584775"/>
          </a:xfrm>
          <a:prstGeom prst="rect">
            <a:avLst/>
          </a:prstGeom>
        </p:spPr>
        <p:txBody>
          <a:bodyPr wrap="square">
            <a:spAutoFit/>
          </a:bodyPr>
          <a:lstStyle/>
          <a:p>
            <a:r>
              <a:rPr lang="en-IN" sz="3200" b="1" dirty="0">
                <a:latin typeface="Calibri" panose="020F0502020204030204" pitchFamily="34" charset="0"/>
                <a:cs typeface="Calibri" panose="020F0502020204030204" pitchFamily="34" charset="0"/>
              </a:rPr>
              <a:t>Results (1/5)</a:t>
            </a:r>
            <a:endParaRPr lang="en-US" sz="3200" dirty="0">
              <a:latin typeface="Calibri" panose="020F0502020204030204" pitchFamily="34" charset="0"/>
              <a:cs typeface="Calibri" panose="020F0502020204030204" pitchFamily="34" charset="0"/>
            </a:endParaRPr>
          </a:p>
        </p:txBody>
      </p:sp>
      <p:sp>
        <p:nvSpPr>
          <p:cNvPr id="3" name="Rectangle 2"/>
          <p:cNvSpPr/>
          <p:nvPr/>
        </p:nvSpPr>
        <p:spPr>
          <a:xfrm>
            <a:off x="4328640" y="1434979"/>
            <a:ext cx="7585855" cy="1015663"/>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From this analysis, it can be observed that the majority of the entries belong to the 18-30 years age group, indicating a skew towards a younger demographic in the given data.</a:t>
            </a:r>
          </a:p>
        </p:txBody>
      </p:sp>
      <p:pic>
        <p:nvPicPr>
          <p:cNvPr id="7" name="Picture 2" descr="Forms response chart. Question title: What is your highest level of education?&#10;. Number of responses: 32 responses.">
            <a:extLst>
              <a:ext uri="{FF2B5EF4-FFF2-40B4-BE49-F238E27FC236}">
                <a16:creationId xmlns:a16="http://schemas.microsoft.com/office/drawing/2014/main" id="{4F30FD68-BBF5-18F5-4791-A91D2582CA9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25130" y="4978178"/>
            <a:ext cx="4203510" cy="17818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28640" y="3317027"/>
            <a:ext cx="7381138" cy="1015663"/>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From this analysis, it can be observed that the majority of the entries belong to the male gender, indicating a skew towards males in the given data</a:t>
            </a:r>
            <a:r>
              <a:rPr lang="en-US" dirty="0">
                <a:latin typeface="Söhne"/>
              </a:rPr>
              <a:t>.</a:t>
            </a:r>
            <a:endParaRPr lang="en-US" dirty="0"/>
          </a:p>
        </p:txBody>
      </p:sp>
      <p:sp>
        <p:nvSpPr>
          <p:cNvPr id="5" name="Rectangle 4"/>
          <p:cNvSpPr/>
          <p:nvPr/>
        </p:nvSpPr>
        <p:spPr>
          <a:xfrm>
            <a:off x="4328640" y="5199075"/>
            <a:ext cx="7381138" cy="1015663"/>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From this analysis, it can be observed that the majority of the entries have a high school or equivalent level of education, followed by bachelor's degree and master's degree or higher.</a:t>
            </a:r>
          </a:p>
        </p:txBody>
      </p:sp>
    </p:spTree>
    <p:extLst>
      <p:ext uri="{BB962C8B-B14F-4D97-AF65-F5344CB8AC3E}">
        <p14:creationId xmlns:p14="http://schemas.microsoft.com/office/powerpoint/2010/main" val="395996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orms response chart. Question title: How long have you been undergoing hemodialysis?&#10;. Number of responses: 32 responses.">
            <a:extLst>
              <a:ext uri="{FF2B5EF4-FFF2-40B4-BE49-F238E27FC236}">
                <a16:creationId xmlns:a16="http://schemas.microsoft.com/office/drawing/2014/main" id="{84006EB4-DDD6-2CFD-B2EB-8A1E4442744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57950" y="861891"/>
            <a:ext cx="4158460" cy="186766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ms response chart. Question title: How frequently do you receive hemodialysis treatment?&#10;. Number of responses: 31 responses.">
            <a:extLst>
              <a:ext uri="{FF2B5EF4-FFF2-40B4-BE49-F238E27FC236}">
                <a16:creationId xmlns:a16="http://schemas.microsoft.com/office/drawing/2014/main" id="{E0BEB98F-E6C0-8A01-F45D-C0124035D47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57950" y="2870050"/>
            <a:ext cx="4131065" cy="1810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22768" y="0"/>
            <a:ext cx="2620910" cy="646331"/>
          </a:xfrm>
          <a:prstGeom prst="rect">
            <a:avLst/>
          </a:prstGeom>
        </p:spPr>
        <p:txBody>
          <a:bodyPr wrap="none">
            <a:spAutoFit/>
          </a:bodyPr>
          <a:lstStyle/>
          <a:p>
            <a:r>
              <a:rPr lang="en-IN" sz="3600" b="1" dirty="0">
                <a:latin typeface="Calibri" panose="020F0502020204030204" pitchFamily="34" charset="0"/>
                <a:cs typeface="Calibri" panose="020F0502020204030204" pitchFamily="34" charset="0"/>
              </a:rPr>
              <a:t>Results (2/5)</a:t>
            </a:r>
            <a:endParaRPr lang="en-US" sz="3600" dirty="0">
              <a:latin typeface="Calibri" panose="020F0502020204030204" pitchFamily="34" charset="0"/>
              <a:cs typeface="Calibri" panose="020F0502020204030204" pitchFamily="34" charset="0"/>
            </a:endParaRPr>
          </a:p>
        </p:txBody>
      </p:sp>
      <p:pic>
        <p:nvPicPr>
          <p:cNvPr id="6" name="Picture 6" descr="Forms response chart. Question title: Are you satisfied with the quality of care provided during your hemodialysis sessions?&#10;. Number of responses: 32 responses.">
            <a:extLst>
              <a:ext uri="{FF2B5EF4-FFF2-40B4-BE49-F238E27FC236}">
                <a16:creationId xmlns:a16="http://schemas.microsoft.com/office/drawing/2014/main" id="{2EEDD678-7307-8422-7AC7-2D69123A3583}"/>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88604" y="4848976"/>
            <a:ext cx="4131065" cy="184905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22768" y="1098336"/>
            <a:ext cx="6914056" cy="1323439"/>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From this analysis, it can be observed that there is a significant number of individuals who have been undergoing hemodialysis for less than 1 year, followed by durations of 1-5 years and more than 10 years.</a:t>
            </a:r>
          </a:p>
        </p:txBody>
      </p:sp>
      <p:sp>
        <p:nvSpPr>
          <p:cNvPr id="4" name="Rectangle 3"/>
          <p:cNvSpPr/>
          <p:nvPr/>
        </p:nvSpPr>
        <p:spPr>
          <a:xfrm>
            <a:off x="4522768" y="3012763"/>
            <a:ext cx="6737445" cy="1323439"/>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 frequency of hemodialysis sessions in the given data varies, with most individuals undergoing treatment three times a week, followed by twice a week and once a week, while some individuals have a different frequency referred to as "other."</a:t>
            </a:r>
          </a:p>
        </p:txBody>
      </p:sp>
      <p:sp>
        <p:nvSpPr>
          <p:cNvPr id="5" name="Rectangle 4"/>
          <p:cNvSpPr/>
          <p:nvPr/>
        </p:nvSpPr>
        <p:spPr>
          <a:xfrm>
            <a:off x="4522768" y="4923684"/>
            <a:ext cx="7364432" cy="163121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From this analysis, it can be observed that the majority of the entries express a high level of satisfaction with the quality of care during hemodialysis sessions. There are also individuals with varying degrees of satisfaction, including a neutral response and one entry expressing dissatisfaction.</a:t>
            </a:r>
          </a:p>
        </p:txBody>
      </p:sp>
    </p:spTree>
    <p:extLst>
      <p:ext uri="{BB962C8B-B14F-4D97-AF65-F5344CB8AC3E}">
        <p14:creationId xmlns:p14="http://schemas.microsoft.com/office/powerpoint/2010/main" val="2359234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Forms response chart. Question title: How has hemodialysis impacted your daily activities?&#10;. Number of responses: 31 responses.">
            <a:extLst>
              <a:ext uri="{FF2B5EF4-FFF2-40B4-BE49-F238E27FC236}">
                <a16:creationId xmlns:a16="http://schemas.microsoft.com/office/drawing/2014/main" id="{64F32823-92E6-F340-EAAD-308F016FEB4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63773" y="2853676"/>
            <a:ext cx="4131065" cy="1819174"/>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orms response chart. Question title: Are you able to maintain a regular job or work schedule while undergoing hemodialysis?&#10;. Number of responses: 31 responses.">
            <a:extLst>
              <a:ext uri="{FF2B5EF4-FFF2-40B4-BE49-F238E27FC236}">
                <a16:creationId xmlns:a16="http://schemas.microsoft.com/office/drawing/2014/main" id="{751096FD-D84F-36F1-E336-D3F7E73F944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773" y="4872251"/>
            <a:ext cx="4131065" cy="18407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13587" y="0"/>
            <a:ext cx="2620910" cy="646331"/>
          </a:xfrm>
          <a:prstGeom prst="rect">
            <a:avLst/>
          </a:prstGeom>
        </p:spPr>
        <p:txBody>
          <a:bodyPr wrap="none">
            <a:spAutoFit/>
          </a:bodyPr>
          <a:lstStyle/>
          <a:p>
            <a:r>
              <a:rPr lang="en-IN" sz="3600" b="1" dirty="0">
                <a:latin typeface="Calibri" panose="020F0502020204030204" pitchFamily="34" charset="0"/>
                <a:cs typeface="Calibri" panose="020F0502020204030204" pitchFamily="34" charset="0"/>
              </a:rPr>
              <a:t>Results (3/5)</a:t>
            </a:r>
            <a:endParaRPr lang="en-US" sz="3600" dirty="0">
              <a:latin typeface="Calibri" panose="020F0502020204030204" pitchFamily="34" charset="0"/>
              <a:cs typeface="Calibri" panose="020F0502020204030204" pitchFamily="34" charset="0"/>
            </a:endParaRPr>
          </a:p>
        </p:txBody>
      </p:sp>
      <p:pic>
        <p:nvPicPr>
          <p:cNvPr id="6" name="Picture 2" descr="Forms response chart. Question title: How well do you feel your social support system understands and supports your journey with hemodialysis?&#10;. Number of responses: 31 responses.">
            <a:extLst>
              <a:ext uri="{FF2B5EF4-FFF2-40B4-BE49-F238E27FC236}">
                <a16:creationId xmlns:a16="http://schemas.microsoft.com/office/drawing/2014/main" id="{1063ED8A-ABA0-4C6C-85C9-48FD8A81F00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3773" y="836825"/>
            <a:ext cx="4131065" cy="18553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495044" y="3145776"/>
            <a:ext cx="7595356" cy="1015663"/>
          </a:xfrm>
          <a:prstGeom prst="rect">
            <a:avLst/>
          </a:prstGeom>
        </p:spPr>
        <p:txBody>
          <a:bodyPr wrap="square">
            <a:spAutoFit/>
          </a:bodyPr>
          <a:lstStyle/>
          <a:p>
            <a:r>
              <a:rPr lang="en-US" sz="2000" dirty="0">
                <a:latin typeface="Calibi"/>
              </a:rPr>
              <a:t>The impact of hemodialysis on individuals varies, with a range from minimal to significant impact, including moderate and severe impact in some cases.</a:t>
            </a:r>
            <a:endParaRPr lang="en-US" sz="2000" dirty="0">
              <a:latin typeface="Calibi"/>
              <a:cs typeface="Calibri" panose="020F0502020204030204" pitchFamily="34" charset="0"/>
            </a:endParaRPr>
          </a:p>
        </p:txBody>
      </p:sp>
      <p:sp>
        <p:nvSpPr>
          <p:cNvPr id="4" name="Rectangle 3"/>
          <p:cNvSpPr/>
          <p:nvPr/>
        </p:nvSpPr>
        <p:spPr>
          <a:xfrm>
            <a:off x="4413587" y="4956602"/>
            <a:ext cx="7533094" cy="163121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 majority of individuals undergoing hemodialysis reported being able to work without difficulty, while some experienced some difficulty, and a portion were unable to work. Some individuals indicated that the question was not applicable to them as they were not currently employed.</a:t>
            </a:r>
          </a:p>
        </p:txBody>
      </p:sp>
      <p:sp>
        <p:nvSpPr>
          <p:cNvPr id="5" name="Rectangle 4"/>
          <p:cNvSpPr/>
          <p:nvPr/>
        </p:nvSpPr>
        <p:spPr>
          <a:xfrm>
            <a:off x="4596644" y="1125835"/>
            <a:ext cx="7493756" cy="1015663"/>
          </a:xfrm>
          <a:prstGeom prst="rect">
            <a:avLst/>
          </a:prstGeom>
        </p:spPr>
        <p:txBody>
          <a:bodyPr wrap="square">
            <a:spAutoFit/>
          </a:bodyPr>
          <a:lstStyle/>
          <a:p>
            <a:r>
              <a:rPr lang="en-US" sz="2000" dirty="0">
                <a:latin typeface="Calibi"/>
              </a:rPr>
              <a:t>The analysis of the data indicates a mixed perception of communication during hemodialysis, ranging from excellent and good to fair and poor levels.</a:t>
            </a:r>
          </a:p>
        </p:txBody>
      </p:sp>
    </p:spTree>
    <p:extLst>
      <p:ext uri="{BB962C8B-B14F-4D97-AF65-F5344CB8AC3E}">
        <p14:creationId xmlns:p14="http://schemas.microsoft.com/office/powerpoint/2010/main" val="2924996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orms response chart. Question title: Have you experienced any complications or side effects related to hemodialysis?&#10;. Number of responses: 32 responses.">
            <a:extLst>
              <a:ext uri="{FF2B5EF4-FFF2-40B4-BE49-F238E27FC236}">
                <a16:creationId xmlns:a16="http://schemas.microsoft.com/office/drawing/2014/main" id="{6A4CB483-3F26-B65A-9F00-89A32EB08A9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63773" y="944428"/>
            <a:ext cx="4042611" cy="179029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rms response chart. Question title: How well do you feel your healthcare providers communicate with you regarding your hemodialysis treatment?&#10;. Number of responses: 31 responses.">
            <a:extLst>
              <a:ext uri="{FF2B5EF4-FFF2-40B4-BE49-F238E27FC236}">
                <a16:creationId xmlns:a16="http://schemas.microsoft.com/office/drawing/2014/main" id="{CAC3C8FE-8397-9B85-B9A2-C0518DC75055}"/>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63773" y="2871203"/>
            <a:ext cx="4042611" cy="185767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orms response chart. Question title: Have you experienced any emotional or psychological challenges due to living with hemodialysis?&#10;. Number of responses: 32 responses.">
            <a:extLst>
              <a:ext uri="{FF2B5EF4-FFF2-40B4-BE49-F238E27FC236}">
                <a16:creationId xmlns:a16="http://schemas.microsoft.com/office/drawing/2014/main" id="{47F215D2-439D-28FC-3F7A-5E476E2645C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63773" y="4865356"/>
            <a:ext cx="4042611" cy="179302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18302" y="146292"/>
            <a:ext cx="2620910" cy="646331"/>
          </a:xfrm>
          <a:prstGeom prst="rect">
            <a:avLst/>
          </a:prstGeom>
        </p:spPr>
        <p:txBody>
          <a:bodyPr wrap="none">
            <a:spAutoFit/>
          </a:bodyPr>
          <a:lstStyle/>
          <a:p>
            <a:r>
              <a:rPr lang="en-IN" sz="3600" b="1" dirty="0">
                <a:latin typeface="Calibri" panose="020F0502020204030204" pitchFamily="34" charset="0"/>
                <a:cs typeface="Calibri" panose="020F0502020204030204" pitchFamily="34" charset="0"/>
              </a:rPr>
              <a:t>Results (4/5)</a:t>
            </a:r>
            <a:endParaRPr lang="en-US" sz="3600" dirty="0">
              <a:latin typeface="Calibri" panose="020F0502020204030204" pitchFamily="34" charset="0"/>
              <a:cs typeface="Calibri" panose="020F0502020204030204" pitchFamily="34" charset="0"/>
            </a:endParaRPr>
          </a:p>
        </p:txBody>
      </p:sp>
      <p:sp>
        <p:nvSpPr>
          <p:cNvPr id="3" name="Rectangle 2"/>
          <p:cNvSpPr/>
          <p:nvPr/>
        </p:nvSpPr>
        <p:spPr>
          <a:xfrm>
            <a:off x="4344538" y="1085524"/>
            <a:ext cx="7610902" cy="1323439"/>
          </a:xfrm>
          <a:prstGeom prst="rect">
            <a:avLst/>
          </a:prstGeom>
        </p:spPr>
        <p:txBody>
          <a:bodyPr wrap="square">
            <a:spAutoFit/>
          </a:bodyPr>
          <a:lstStyle/>
          <a:p>
            <a:r>
              <a:rPr lang="en-US" sz="2000" dirty="0">
                <a:latin typeface="Calibi"/>
              </a:rPr>
              <a:t>The frequency of individuals experiencing symptoms during hemodialysis varies, with some reporting experiencing symptoms frequently, others occasionally, and some indicating they never experience symptoms.</a:t>
            </a:r>
            <a:endParaRPr lang="en-US" sz="2000" dirty="0">
              <a:latin typeface="Calibi"/>
              <a:cs typeface="Calibri" panose="020F0502020204030204" pitchFamily="34" charset="0"/>
            </a:endParaRPr>
          </a:p>
        </p:txBody>
      </p:sp>
      <p:sp>
        <p:nvSpPr>
          <p:cNvPr id="4" name="Rectangle 3"/>
          <p:cNvSpPr/>
          <p:nvPr/>
        </p:nvSpPr>
        <p:spPr>
          <a:xfrm>
            <a:off x="4344538" y="3045988"/>
            <a:ext cx="7610902" cy="1323439"/>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 analysis of the data indicates a predominantly positive perception of communication during hemodialysis, with excellent and good ratings being more common, but also instances of fair and poor communication reported.</a:t>
            </a:r>
          </a:p>
        </p:txBody>
      </p:sp>
      <p:sp>
        <p:nvSpPr>
          <p:cNvPr id="5" name="Rectangle 4"/>
          <p:cNvSpPr/>
          <p:nvPr/>
        </p:nvSpPr>
        <p:spPr>
          <a:xfrm>
            <a:off x="4344538" y="4866612"/>
            <a:ext cx="7610902" cy="1631216"/>
          </a:xfrm>
          <a:prstGeom prst="rect">
            <a:avLst/>
          </a:prstGeom>
        </p:spPr>
        <p:txBody>
          <a:bodyPr wrap="square">
            <a:spAutoFit/>
          </a:bodyPr>
          <a:lstStyle/>
          <a:p>
            <a:r>
              <a:rPr lang="en-US" sz="2000" dirty="0">
                <a:latin typeface="Calibri" panose="020F0502020204030204" pitchFamily="34" charset="0"/>
                <a:cs typeface="Calibri" panose="020F0502020204030204" pitchFamily="34" charset="0"/>
              </a:rPr>
              <a:t>The majority of individuals undergoing hemodialysis reported experiencing symptoms frequently, while some experienced symptoms occasionally, and a portion indicated never experiencing symptoms. There were also some respondents who were unsure about their symptom frequency..</a:t>
            </a:r>
          </a:p>
        </p:txBody>
      </p:sp>
    </p:spTree>
    <p:extLst>
      <p:ext uri="{BB962C8B-B14F-4D97-AF65-F5344CB8AC3E}">
        <p14:creationId xmlns:p14="http://schemas.microsoft.com/office/powerpoint/2010/main" val="1219643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1432</TotalTime>
  <Words>1257</Words>
  <Application>Microsoft Office PowerPoint</Application>
  <PresentationFormat>Widescreen</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Ion</vt:lpstr>
      <vt:lpstr>“LIVING WITH HAEMODIALYSIS : PATIENTS’ EXPERIENCES”</vt:lpstr>
      <vt:lpstr>Mentor Approval</vt:lpstr>
      <vt:lpstr>Introduction</vt:lpstr>
      <vt:lpstr>Objectives</vt:lpstr>
      <vt:lpstr>Methodology</vt:lpstr>
      <vt:lpstr>PowerPoint Presentation</vt:lpstr>
      <vt:lpstr>PowerPoint Presentation</vt:lpstr>
      <vt:lpstr>PowerPoint Presentation</vt:lpstr>
      <vt:lpstr>PowerPoint Presentation</vt:lpstr>
      <vt:lpstr>PowerPoint Presentation</vt:lpstr>
      <vt:lpstr>Discussion</vt:lpstr>
      <vt:lpstr>Conclusion</vt:lpstr>
      <vt:lpstr>References (Only Vancouver Style)</vt:lpstr>
      <vt:lpstr>Thank You</vt:lpstr>
      <vt:lpstr>Pictorial Journey (1/2)</vt:lpstr>
      <vt:lpstr>Pictorial Journey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Jully Varshney</cp:lastModifiedBy>
  <cp:revision>49</cp:revision>
  <dcterms:created xsi:type="dcterms:W3CDTF">2022-05-20T15:11:38Z</dcterms:created>
  <dcterms:modified xsi:type="dcterms:W3CDTF">2023-06-19T09:54:31Z</dcterms:modified>
</cp:coreProperties>
</file>