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78" r:id="rId7"/>
    <p:sldId id="279" r:id="rId8"/>
    <p:sldId id="280" r:id="rId9"/>
    <p:sldId id="261" r:id="rId10"/>
    <p:sldId id="262" r:id="rId11"/>
    <p:sldId id="263" r:id="rId12"/>
    <p:sldId id="281" r:id="rId13"/>
    <p:sldId id="282" r:id="rId14"/>
    <p:sldId id="283" r:id="rId15"/>
    <p:sldId id="284" r:id="rId16"/>
    <p:sldId id="285" r:id="rId17"/>
    <p:sldId id="264" r:id="rId18"/>
    <p:sldId id="286" r:id="rId19"/>
    <p:sldId id="287" r:id="rId20"/>
    <p:sldId id="288" r:id="rId21"/>
    <p:sldId id="26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s>
</file>

<file path=ppt/diagrams/_rels/data1.xml.rels><?xml version="1.0" encoding="UTF-8" standalone="yes"?>
<Relationships xmlns="http://schemas.openxmlformats.org/package/2006/relationships"><Relationship Id="rId8" Type="http://schemas.openxmlformats.org/officeDocument/2006/relationships/image" Target="../media/image12.svg" /><Relationship Id="rId3" Type="http://schemas.openxmlformats.org/officeDocument/2006/relationships/image" Target="../media/image7.png" /><Relationship Id="rId7" Type="http://schemas.openxmlformats.org/officeDocument/2006/relationships/image" Target="../media/image11.png" /><Relationship Id="rId12" Type="http://schemas.openxmlformats.org/officeDocument/2006/relationships/image" Target="../media/image16.svg" /><Relationship Id="rId2" Type="http://schemas.openxmlformats.org/officeDocument/2006/relationships/image" Target="../media/image6.svg" /><Relationship Id="rId1" Type="http://schemas.openxmlformats.org/officeDocument/2006/relationships/image" Target="../media/image5.png" /><Relationship Id="rId6" Type="http://schemas.openxmlformats.org/officeDocument/2006/relationships/image" Target="../media/image10.svg" /><Relationship Id="rId11" Type="http://schemas.openxmlformats.org/officeDocument/2006/relationships/image" Target="../media/image15.png" /><Relationship Id="rId5" Type="http://schemas.openxmlformats.org/officeDocument/2006/relationships/image" Target="../media/image9.png" /><Relationship Id="rId10" Type="http://schemas.openxmlformats.org/officeDocument/2006/relationships/image" Target="../media/image14.svg" /><Relationship Id="rId4" Type="http://schemas.openxmlformats.org/officeDocument/2006/relationships/image" Target="../media/image8.svg" /><Relationship Id="rId9" Type="http://schemas.openxmlformats.org/officeDocument/2006/relationships/image" Target="../media/image13.png" /></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 /><Relationship Id="rId3" Type="http://schemas.openxmlformats.org/officeDocument/2006/relationships/image" Target="../media/image7.png" /><Relationship Id="rId7" Type="http://schemas.openxmlformats.org/officeDocument/2006/relationships/image" Target="../media/image11.png" /><Relationship Id="rId12" Type="http://schemas.openxmlformats.org/officeDocument/2006/relationships/image" Target="../media/image16.svg" /><Relationship Id="rId2" Type="http://schemas.openxmlformats.org/officeDocument/2006/relationships/image" Target="../media/image6.svg" /><Relationship Id="rId1" Type="http://schemas.openxmlformats.org/officeDocument/2006/relationships/image" Target="../media/image5.png" /><Relationship Id="rId6" Type="http://schemas.openxmlformats.org/officeDocument/2006/relationships/image" Target="../media/image10.svg" /><Relationship Id="rId11" Type="http://schemas.openxmlformats.org/officeDocument/2006/relationships/image" Target="../media/image15.png" /><Relationship Id="rId5" Type="http://schemas.openxmlformats.org/officeDocument/2006/relationships/image" Target="../media/image9.png" /><Relationship Id="rId10" Type="http://schemas.openxmlformats.org/officeDocument/2006/relationships/image" Target="../media/image14.svg" /><Relationship Id="rId4" Type="http://schemas.openxmlformats.org/officeDocument/2006/relationships/image" Target="../media/image8.svg" /><Relationship Id="rId9" Type="http://schemas.openxmlformats.org/officeDocument/2006/relationships/image" Target="../media/image13.png" /></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EB9D1E-BFCC-4252-ABDB-D342583294B6}" type="doc">
      <dgm:prSet loTypeId="urn:microsoft.com/office/officeart/2018/2/layout/IconCircleList" loCatId="icon" qsTypeId="urn:microsoft.com/office/officeart/2005/8/quickstyle/simple1" qsCatId="simple" csTypeId="urn:microsoft.com/office/officeart/2018/5/colors/Iconchunking_neutralbg_colorful2" csCatId="colorful" phldr="1"/>
      <dgm:spPr/>
      <dgm:t>
        <a:bodyPr/>
        <a:lstStyle/>
        <a:p>
          <a:endParaRPr lang="en-US"/>
        </a:p>
      </dgm:t>
    </dgm:pt>
    <dgm:pt modelId="{AC1C895A-3EC2-4BDE-BE3D-D665A89F755C}">
      <dgm:prSet/>
      <dgm:spPr/>
      <dgm:t>
        <a:bodyPr/>
        <a:lstStyle/>
        <a:p>
          <a:pPr rtl="0"/>
          <a:r>
            <a:rPr lang="en-US" b="0" dirty="0"/>
            <a:t>GLOBAL</a:t>
          </a:r>
          <a:r>
            <a:rPr lang="en-US" b="1" dirty="0">
              <a:latin typeface="Calibri Light" panose="020F0302020204030204"/>
            </a:rPr>
            <a:t> </a:t>
          </a:r>
          <a:endParaRPr lang="en-US" dirty="0"/>
        </a:p>
      </dgm:t>
    </dgm:pt>
    <dgm:pt modelId="{58AF0BAA-A9ED-47EE-813B-F973385E7F56}" type="parTrans" cxnId="{A80DF81D-EEC4-4DF9-8D4F-CF6A322571ED}">
      <dgm:prSet/>
      <dgm:spPr/>
      <dgm:t>
        <a:bodyPr/>
        <a:lstStyle/>
        <a:p>
          <a:endParaRPr lang="en-US"/>
        </a:p>
      </dgm:t>
    </dgm:pt>
    <dgm:pt modelId="{B495E816-24A3-444E-B6E5-757428B2C532}" type="sibTrans" cxnId="{A80DF81D-EEC4-4DF9-8D4F-CF6A322571ED}">
      <dgm:prSet/>
      <dgm:spPr/>
      <dgm:t>
        <a:bodyPr/>
        <a:lstStyle/>
        <a:p>
          <a:endParaRPr lang="en-US"/>
        </a:p>
      </dgm:t>
    </dgm:pt>
    <dgm:pt modelId="{C9333C29-9435-4F52-88C6-A041508DB7A6}">
      <dgm:prSet/>
      <dgm:spPr/>
      <dgm:t>
        <a:bodyPr/>
        <a:lstStyle/>
        <a:p>
          <a:pPr rtl="0"/>
          <a:r>
            <a:rPr lang="en-US" dirty="0"/>
            <a:t>IARC (International Agency for Research on Cancer) released data for the year 2020 and found that there were 19.3 million cancers cases and 10 million cancer deaths worldwide.</a:t>
          </a:r>
          <a:r>
            <a:rPr lang="en-US" dirty="0">
              <a:latin typeface="Calibri Light" panose="020F0302020204030204"/>
            </a:rPr>
            <a:t> </a:t>
          </a:r>
          <a:endParaRPr lang="en-US" dirty="0"/>
        </a:p>
      </dgm:t>
    </dgm:pt>
    <dgm:pt modelId="{E36282BB-AE49-464E-BFE0-107C4E5DF392}" type="parTrans" cxnId="{43A006B3-4B5C-4B93-B49F-C0602E9D875A}">
      <dgm:prSet/>
      <dgm:spPr/>
      <dgm:t>
        <a:bodyPr/>
        <a:lstStyle/>
        <a:p>
          <a:endParaRPr lang="en-US"/>
        </a:p>
      </dgm:t>
    </dgm:pt>
    <dgm:pt modelId="{5E726F71-35E6-4355-B7A4-A419499F4799}" type="sibTrans" cxnId="{43A006B3-4B5C-4B93-B49F-C0602E9D875A}">
      <dgm:prSet/>
      <dgm:spPr/>
      <dgm:t>
        <a:bodyPr/>
        <a:lstStyle/>
        <a:p>
          <a:endParaRPr lang="en-US"/>
        </a:p>
      </dgm:t>
    </dgm:pt>
    <dgm:pt modelId="{9461C2ED-D0C1-4722-8116-AFA9F435DA80}">
      <dgm:prSet/>
      <dgm:spPr/>
      <dgm:t>
        <a:bodyPr/>
        <a:lstStyle/>
        <a:p>
          <a:r>
            <a:rPr lang="en-US" dirty="0"/>
            <a:t>According to </a:t>
          </a:r>
          <a:r>
            <a:rPr lang="en-US" dirty="0" err="1"/>
            <a:t>Globocan</a:t>
          </a:r>
          <a:r>
            <a:rPr lang="en-US" dirty="0"/>
            <a:t> 2020, an online database for global cancer statistics, lung cancer (14.3%) and prostate cancer (14.1%) were the two most common cancer types among men, together accounting for nearly one-third of all incident's male cancers cases.  </a:t>
          </a:r>
        </a:p>
      </dgm:t>
    </dgm:pt>
    <dgm:pt modelId="{05A5B0B7-2326-450F-B95B-415E212668B6}" type="parTrans" cxnId="{D50651F0-ACBF-41EE-BFD2-9C1ECC948531}">
      <dgm:prSet/>
      <dgm:spPr/>
      <dgm:t>
        <a:bodyPr/>
        <a:lstStyle/>
        <a:p>
          <a:endParaRPr lang="en-US"/>
        </a:p>
      </dgm:t>
    </dgm:pt>
    <dgm:pt modelId="{7817CE57-ABD6-418A-A562-24A08B86E1DB}" type="sibTrans" cxnId="{D50651F0-ACBF-41EE-BFD2-9C1ECC948531}">
      <dgm:prSet/>
      <dgm:spPr/>
      <dgm:t>
        <a:bodyPr/>
        <a:lstStyle/>
        <a:p>
          <a:endParaRPr lang="en-US"/>
        </a:p>
      </dgm:t>
    </dgm:pt>
    <dgm:pt modelId="{D6F1EE9A-3FFC-4717-83BF-19A8B18FC28C}">
      <dgm:prSet/>
      <dgm:spPr/>
      <dgm:t>
        <a:bodyPr/>
        <a:lstStyle/>
        <a:p>
          <a:pPr rtl="0"/>
          <a:r>
            <a:rPr lang="en-US" b="1" dirty="0"/>
            <a:t>INDIA</a:t>
          </a:r>
          <a:r>
            <a:rPr lang="en-US" b="1" dirty="0">
              <a:latin typeface="Calibri Light" panose="020F0302020204030204"/>
            </a:rPr>
            <a:t> </a:t>
          </a:r>
          <a:endParaRPr lang="en-US"/>
        </a:p>
      </dgm:t>
    </dgm:pt>
    <dgm:pt modelId="{6538B99E-601B-44C4-A4C4-4677E70A0F42}" type="parTrans" cxnId="{52ED4C63-7B09-4614-805C-04A102D748C7}">
      <dgm:prSet/>
      <dgm:spPr/>
      <dgm:t>
        <a:bodyPr/>
        <a:lstStyle/>
        <a:p>
          <a:endParaRPr lang="en-US"/>
        </a:p>
      </dgm:t>
    </dgm:pt>
    <dgm:pt modelId="{83646251-D86E-485C-A667-43CA19BB42C8}" type="sibTrans" cxnId="{52ED4C63-7B09-4614-805C-04A102D748C7}">
      <dgm:prSet/>
      <dgm:spPr/>
      <dgm:t>
        <a:bodyPr/>
        <a:lstStyle/>
        <a:p>
          <a:endParaRPr lang="en-US"/>
        </a:p>
      </dgm:t>
    </dgm:pt>
    <dgm:pt modelId="{EF4B5E6F-B86D-4E40-94F0-AA3B30A60862}">
      <dgm:prSet/>
      <dgm:spPr/>
      <dgm:t>
        <a:bodyPr/>
        <a:lstStyle/>
        <a:p>
          <a:pPr rtl="0"/>
          <a:r>
            <a:rPr lang="en-US" dirty="0"/>
            <a:t>According to a study done on NCRP data 2020, the projected incidence of patients with cancer in India among males was 679,421 (94.1 per 100,000) and among females was 712,758 (103.6 per 100,000) for the year 2020.</a:t>
          </a:r>
          <a:r>
            <a:rPr lang="en-US" dirty="0">
              <a:latin typeface="Calibri Light" panose="020F0302020204030204"/>
            </a:rPr>
            <a:t> </a:t>
          </a:r>
          <a:endParaRPr lang="en-US" dirty="0"/>
        </a:p>
      </dgm:t>
    </dgm:pt>
    <dgm:pt modelId="{87D0EE97-12E7-41FA-87F3-5803CAF09042}" type="parTrans" cxnId="{39559D5A-CE97-4425-9AFA-EB868538D499}">
      <dgm:prSet/>
      <dgm:spPr/>
      <dgm:t>
        <a:bodyPr/>
        <a:lstStyle/>
        <a:p>
          <a:endParaRPr lang="en-US"/>
        </a:p>
      </dgm:t>
    </dgm:pt>
    <dgm:pt modelId="{13466E7C-A4A4-41C2-A82E-15791100072B}" type="sibTrans" cxnId="{39559D5A-CE97-4425-9AFA-EB868538D499}">
      <dgm:prSet/>
      <dgm:spPr/>
      <dgm:t>
        <a:bodyPr/>
        <a:lstStyle/>
        <a:p>
          <a:endParaRPr lang="en-US"/>
        </a:p>
      </dgm:t>
    </dgm:pt>
    <dgm:pt modelId="{BC016A8B-D9E9-4C8F-BC09-F7B9F729C169}">
      <dgm:prSet/>
      <dgm:spPr/>
      <dgm:t>
        <a:bodyPr/>
        <a:lstStyle/>
        <a:p>
          <a:pPr rtl="0"/>
          <a:r>
            <a:rPr lang="en-US" dirty="0"/>
            <a:t>In the next 20 years, the lung cancer incidence rates will double up with more than 85000 incident cases every year and around 79,000 men dying out of it.</a:t>
          </a:r>
          <a:r>
            <a:rPr lang="en-US" dirty="0">
              <a:latin typeface="Calibri Light" panose="020F0302020204030204"/>
            </a:rPr>
            <a:t> </a:t>
          </a:r>
          <a:endParaRPr lang="en-US" dirty="0"/>
        </a:p>
      </dgm:t>
    </dgm:pt>
    <dgm:pt modelId="{FC36FBB7-6528-4021-A89F-AF3CDDAF5CAC}" type="parTrans" cxnId="{BE023DB0-D5E6-41E8-82BC-89824040E99A}">
      <dgm:prSet/>
      <dgm:spPr/>
      <dgm:t>
        <a:bodyPr/>
        <a:lstStyle/>
        <a:p>
          <a:endParaRPr lang="en-US"/>
        </a:p>
      </dgm:t>
    </dgm:pt>
    <dgm:pt modelId="{9CB1CFD2-2515-4FC3-836B-C9CABE06F437}" type="sibTrans" cxnId="{BE023DB0-D5E6-41E8-82BC-89824040E99A}">
      <dgm:prSet/>
      <dgm:spPr/>
      <dgm:t>
        <a:bodyPr/>
        <a:lstStyle/>
        <a:p>
          <a:endParaRPr lang="en-US"/>
        </a:p>
      </dgm:t>
    </dgm:pt>
    <dgm:pt modelId="{B8A26A69-2DD8-4211-B8F0-424C7E8F0E22}" type="pres">
      <dgm:prSet presAssocID="{E9EB9D1E-BFCC-4252-ABDB-D342583294B6}" presName="root" presStyleCnt="0">
        <dgm:presLayoutVars>
          <dgm:dir/>
          <dgm:resizeHandles val="exact"/>
        </dgm:presLayoutVars>
      </dgm:prSet>
      <dgm:spPr/>
    </dgm:pt>
    <dgm:pt modelId="{04F2BA40-8BF1-4061-991D-53181F92DD33}" type="pres">
      <dgm:prSet presAssocID="{E9EB9D1E-BFCC-4252-ABDB-D342583294B6}" presName="container" presStyleCnt="0">
        <dgm:presLayoutVars>
          <dgm:dir/>
          <dgm:resizeHandles val="exact"/>
        </dgm:presLayoutVars>
      </dgm:prSet>
      <dgm:spPr/>
    </dgm:pt>
    <dgm:pt modelId="{A57E0D16-CA41-4C38-9C2D-2FB54F0531B7}" type="pres">
      <dgm:prSet presAssocID="{AC1C895A-3EC2-4BDE-BE3D-D665A89F755C}" presName="compNode" presStyleCnt="0"/>
      <dgm:spPr/>
    </dgm:pt>
    <dgm:pt modelId="{CA31086F-6D0D-4E07-A61F-3918167BE2EC}" type="pres">
      <dgm:prSet presAssocID="{AC1C895A-3EC2-4BDE-BE3D-D665A89F755C}" presName="iconBgRect" presStyleLbl="bgShp" presStyleIdx="0" presStyleCnt="6"/>
      <dgm:spPr/>
    </dgm:pt>
    <dgm:pt modelId="{5E686821-0433-443E-BEED-F0F182D74E14}" type="pres">
      <dgm:prSet presAssocID="{AC1C895A-3EC2-4BDE-BE3D-D665A89F755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lobe"/>
        </a:ext>
      </dgm:extLst>
    </dgm:pt>
    <dgm:pt modelId="{DB447E07-C101-4F0C-9378-C5F0620E5B65}" type="pres">
      <dgm:prSet presAssocID="{AC1C895A-3EC2-4BDE-BE3D-D665A89F755C}" presName="spaceRect" presStyleCnt="0"/>
      <dgm:spPr/>
    </dgm:pt>
    <dgm:pt modelId="{F215D9AC-4A72-4F6E-B032-8B90198430F6}" type="pres">
      <dgm:prSet presAssocID="{AC1C895A-3EC2-4BDE-BE3D-D665A89F755C}" presName="textRect" presStyleLbl="revTx" presStyleIdx="0" presStyleCnt="6">
        <dgm:presLayoutVars>
          <dgm:chMax val="1"/>
          <dgm:chPref val="1"/>
        </dgm:presLayoutVars>
      </dgm:prSet>
      <dgm:spPr/>
    </dgm:pt>
    <dgm:pt modelId="{4683AE72-5296-4786-B608-55CC61A1777F}" type="pres">
      <dgm:prSet presAssocID="{B495E816-24A3-444E-B6E5-757428B2C532}" presName="sibTrans" presStyleLbl="sibTrans2D1" presStyleIdx="0" presStyleCnt="0"/>
      <dgm:spPr/>
    </dgm:pt>
    <dgm:pt modelId="{A645F30E-2F5F-4997-B840-E02156BE2086}" type="pres">
      <dgm:prSet presAssocID="{C9333C29-9435-4F52-88C6-A041508DB7A6}" presName="compNode" presStyleCnt="0"/>
      <dgm:spPr/>
    </dgm:pt>
    <dgm:pt modelId="{EAE15DFC-7B62-4B81-A488-6EEDCF65E2FB}" type="pres">
      <dgm:prSet presAssocID="{C9333C29-9435-4F52-88C6-A041508DB7A6}" presName="iconBgRect" presStyleLbl="bgShp" presStyleIdx="1" presStyleCnt="6"/>
      <dgm:spPr/>
    </dgm:pt>
    <dgm:pt modelId="{B0E5955D-290F-41E7-8018-90441F9E6EAE}" type="pres">
      <dgm:prSet presAssocID="{C9333C29-9435-4F52-88C6-A041508DB7A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icroscope"/>
        </a:ext>
      </dgm:extLst>
    </dgm:pt>
    <dgm:pt modelId="{C0700641-4DD0-4ED8-93CA-F965615BC26E}" type="pres">
      <dgm:prSet presAssocID="{C9333C29-9435-4F52-88C6-A041508DB7A6}" presName="spaceRect" presStyleCnt="0"/>
      <dgm:spPr/>
    </dgm:pt>
    <dgm:pt modelId="{8DB1079D-B661-46A0-934A-27F02A7E9797}" type="pres">
      <dgm:prSet presAssocID="{C9333C29-9435-4F52-88C6-A041508DB7A6}" presName="textRect" presStyleLbl="revTx" presStyleIdx="1" presStyleCnt="6">
        <dgm:presLayoutVars>
          <dgm:chMax val="1"/>
          <dgm:chPref val="1"/>
        </dgm:presLayoutVars>
      </dgm:prSet>
      <dgm:spPr/>
    </dgm:pt>
    <dgm:pt modelId="{B62357C3-9E84-4FD7-B3EB-D533E9593DA2}" type="pres">
      <dgm:prSet presAssocID="{5E726F71-35E6-4355-B7A4-A419499F4799}" presName="sibTrans" presStyleLbl="sibTrans2D1" presStyleIdx="0" presStyleCnt="0"/>
      <dgm:spPr/>
    </dgm:pt>
    <dgm:pt modelId="{0CCD9AC3-4850-40DF-8996-92BB6FB816DD}" type="pres">
      <dgm:prSet presAssocID="{9461C2ED-D0C1-4722-8116-AFA9F435DA80}" presName="compNode" presStyleCnt="0"/>
      <dgm:spPr/>
    </dgm:pt>
    <dgm:pt modelId="{D777A410-4617-4BD4-9289-CC67B81B5DAC}" type="pres">
      <dgm:prSet presAssocID="{9461C2ED-D0C1-4722-8116-AFA9F435DA80}" presName="iconBgRect" presStyleLbl="bgShp" presStyleIdx="2" presStyleCnt="6"/>
      <dgm:spPr/>
    </dgm:pt>
    <dgm:pt modelId="{8C200CE9-B4C9-444B-A1C5-18E8740FDC0B}" type="pres">
      <dgm:prSet presAssocID="{9461C2ED-D0C1-4722-8116-AFA9F435DA8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ungs"/>
        </a:ext>
      </dgm:extLst>
    </dgm:pt>
    <dgm:pt modelId="{1C9B5EA4-8CC2-4547-883A-68A64AEA9A15}" type="pres">
      <dgm:prSet presAssocID="{9461C2ED-D0C1-4722-8116-AFA9F435DA80}" presName="spaceRect" presStyleCnt="0"/>
      <dgm:spPr/>
    </dgm:pt>
    <dgm:pt modelId="{C6409CF7-98D6-4BDB-8CA4-F5EEDD067B82}" type="pres">
      <dgm:prSet presAssocID="{9461C2ED-D0C1-4722-8116-AFA9F435DA80}" presName="textRect" presStyleLbl="revTx" presStyleIdx="2" presStyleCnt="6">
        <dgm:presLayoutVars>
          <dgm:chMax val="1"/>
          <dgm:chPref val="1"/>
        </dgm:presLayoutVars>
      </dgm:prSet>
      <dgm:spPr/>
    </dgm:pt>
    <dgm:pt modelId="{359184C0-69C2-41EB-AE7A-12ED076C1A23}" type="pres">
      <dgm:prSet presAssocID="{7817CE57-ABD6-418A-A562-24A08B86E1DB}" presName="sibTrans" presStyleLbl="sibTrans2D1" presStyleIdx="0" presStyleCnt="0"/>
      <dgm:spPr/>
    </dgm:pt>
    <dgm:pt modelId="{09C31A9B-F411-4400-9997-ADCACF339C39}" type="pres">
      <dgm:prSet presAssocID="{D6F1EE9A-3FFC-4717-83BF-19A8B18FC28C}" presName="compNode" presStyleCnt="0"/>
      <dgm:spPr/>
    </dgm:pt>
    <dgm:pt modelId="{A96D80DB-72A7-4AB8-B283-4A88FC9E4BCE}" type="pres">
      <dgm:prSet presAssocID="{D6F1EE9A-3FFC-4717-83BF-19A8B18FC28C}" presName="iconBgRect" presStyleLbl="bgShp" presStyleIdx="3" presStyleCnt="6"/>
      <dgm:spPr/>
    </dgm:pt>
    <dgm:pt modelId="{69C4C15D-8268-4A76-AF5B-65652D04279F}" type="pres">
      <dgm:prSet presAssocID="{D6F1EE9A-3FFC-4717-83BF-19A8B18FC28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rker"/>
        </a:ext>
      </dgm:extLst>
    </dgm:pt>
    <dgm:pt modelId="{BA682A2E-D868-458D-8E90-F65B14076C71}" type="pres">
      <dgm:prSet presAssocID="{D6F1EE9A-3FFC-4717-83BF-19A8B18FC28C}" presName="spaceRect" presStyleCnt="0"/>
      <dgm:spPr/>
    </dgm:pt>
    <dgm:pt modelId="{C86B5266-8776-4D59-A999-9D7ECEF95456}" type="pres">
      <dgm:prSet presAssocID="{D6F1EE9A-3FFC-4717-83BF-19A8B18FC28C}" presName="textRect" presStyleLbl="revTx" presStyleIdx="3" presStyleCnt="6">
        <dgm:presLayoutVars>
          <dgm:chMax val="1"/>
          <dgm:chPref val="1"/>
        </dgm:presLayoutVars>
      </dgm:prSet>
      <dgm:spPr/>
    </dgm:pt>
    <dgm:pt modelId="{B103D30E-E9C5-43D4-8C88-A8EB83C36477}" type="pres">
      <dgm:prSet presAssocID="{83646251-D86E-485C-A667-43CA19BB42C8}" presName="sibTrans" presStyleLbl="sibTrans2D1" presStyleIdx="0" presStyleCnt="0"/>
      <dgm:spPr/>
    </dgm:pt>
    <dgm:pt modelId="{945751F0-BAF3-4868-A583-0EC1B02B9D37}" type="pres">
      <dgm:prSet presAssocID="{EF4B5E6F-B86D-4E40-94F0-AA3B30A60862}" presName="compNode" presStyleCnt="0"/>
      <dgm:spPr/>
    </dgm:pt>
    <dgm:pt modelId="{2CB2827E-46C1-45B7-9EC5-91385F7BCE74}" type="pres">
      <dgm:prSet presAssocID="{EF4B5E6F-B86D-4E40-94F0-AA3B30A60862}" presName="iconBgRect" presStyleLbl="bgShp" presStyleIdx="4" presStyleCnt="6"/>
      <dgm:spPr/>
    </dgm:pt>
    <dgm:pt modelId="{0AF8F916-450C-46F4-BB84-D6AF3C787B52}" type="pres">
      <dgm:prSet presAssocID="{EF4B5E6F-B86D-4E40-94F0-AA3B30A60862}"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oup"/>
        </a:ext>
      </dgm:extLst>
    </dgm:pt>
    <dgm:pt modelId="{A416EFEE-AA75-4B9A-8E1D-BB77D762A7F6}" type="pres">
      <dgm:prSet presAssocID="{EF4B5E6F-B86D-4E40-94F0-AA3B30A60862}" presName="spaceRect" presStyleCnt="0"/>
      <dgm:spPr/>
    </dgm:pt>
    <dgm:pt modelId="{EE0B811C-3DB4-4710-ADB9-A6BF802694AE}" type="pres">
      <dgm:prSet presAssocID="{EF4B5E6F-B86D-4E40-94F0-AA3B30A60862}" presName="textRect" presStyleLbl="revTx" presStyleIdx="4" presStyleCnt="6">
        <dgm:presLayoutVars>
          <dgm:chMax val="1"/>
          <dgm:chPref val="1"/>
        </dgm:presLayoutVars>
      </dgm:prSet>
      <dgm:spPr/>
    </dgm:pt>
    <dgm:pt modelId="{EFC5A7D9-5B1C-4A95-B4B0-5D0B21588340}" type="pres">
      <dgm:prSet presAssocID="{13466E7C-A4A4-41C2-A82E-15791100072B}" presName="sibTrans" presStyleLbl="sibTrans2D1" presStyleIdx="0" presStyleCnt="0"/>
      <dgm:spPr/>
    </dgm:pt>
    <dgm:pt modelId="{0055073C-D44C-4125-8E62-7A71BC1BB0C3}" type="pres">
      <dgm:prSet presAssocID="{BC016A8B-D9E9-4C8F-BC09-F7B9F729C169}" presName="compNode" presStyleCnt="0"/>
      <dgm:spPr/>
    </dgm:pt>
    <dgm:pt modelId="{E7A0C9BA-56CF-4CDE-829E-E40BE17E8806}" type="pres">
      <dgm:prSet presAssocID="{BC016A8B-D9E9-4C8F-BC09-F7B9F729C169}" presName="iconBgRect" presStyleLbl="bgShp" presStyleIdx="5" presStyleCnt="6"/>
      <dgm:spPr/>
    </dgm:pt>
    <dgm:pt modelId="{24F57392-F64B-406D-BDA0-B626687750C7}" type="pres">
      <dgm:prSet presAssocID="{BC016A8B-D9E9-4C8F-BC09-F7B9F729C169}"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octor"/>
        </a:ext>
      </dgm:extLst>
    </dgm:pt>
    <dgm:pt modelId="{C75C47A1-38B6-4826-BE84-C69DB1016EB7}" type="pres">
      <dgm:prSet presAssocID="{BC016A8B-D9E9-4C8F-BC09-F7B9F729C169}" presName="spaceRect" presStyleCnt="0"/>
      <dgm:spPr/>
    </dgm:pt>
    <dgm:pt modelId="{3A5E1B34-656B-4A12-8A7A-84E4A8CD7F67}" type="pres">
      <dgm:prSet presAssocID="{BC016A8B-D9E9-4C8F-BC09-F7B9F729C169}" presName="textRect" presStyleLbl="revTx" presStyleIdx="5" presStyleCnt="6">
        <dgm:presLayoutVars>
          <dgm:chMax val="1"/>
          <dgm:chPref val="1"/>
        </dgm:presLayoutVars>
      </dgm:prSet>
      <dgm:spPr/>
    </dgm:pt>
  </dgm:ptLst>
  <dgm:cxnLst>
    <dgm:cxn modelId="{61CBB009-3722-432E-8AF2-9D9B5F295B46}" type="presOf" srcId="{AC1C895A-3EC2-4BDE-BE3D-D665A89F755C}" destId="{F215D9AC-4A72-4F6E-B032-8B90198430F6}" srcOrd="0" destOrd="0" presId="urn:microsoft.com/office/officeart/2018/2/layout/IconCircleList"/>
    <dgm:cxn modelId="{A80DF81D-EEC4-4DF9-8D4F-CF6A322571ED}" srcId="{E9EB9D1E-BFCC-4252-ABDB-D342583294B6}" destId="{AC1C895A-3EC2-4BDE-BE3D-D665A89F755C}" srcOrd="0" destOrd="0" parTransId="{58AF0BAA-A9ED-47EE-813B-F973385E7F56}" sibTransId="{B495E816-24A3-444E-B6E5-757428B2C532}"/>
    <dgm:cxn modelId="{D1AD6960-1AF8-40B5-BF75-7056DCEB1359}" type="presOf" srcId="{B495E816-24A3-444E-B6E5-757428B2C532}" destId="{4683AE72-5296-4786-B608-55CC61A1777F}" srcOrd="0" destOrd="0" presId="urn:microsoft.com/office/officeart/2018/2/layout/IconCircleList"/>
    <dgm:cxn modelId="{52ED4C63-7B09-4614-805C-04A102D748C7}" srcId="{E9EB9D1E-BFCC-4252-ABDB-D342583294B6}" destId="{D6F1EE9A-3FFC-4717-83BF-19A8B18FC28C}" srcOrd="3" destOrd="0" parTransId="{6538B99E-601B-44C4-A4C4-4677E70A0F42}" sibTransId="{83646251-D86E-485C-A667-43CA19BB42C8}"/>
    <dgm:cxn modelId="{C05E1565-8102-42FC-B964-ED607D7AD6C0}" type="presOf" srcId="{83646251-D86E-485C-A667-43CA19BB42C8}" destId="{B103D30E-E9C5-43D4-8C88-A8EB83C36477}" srcOrd="0" destOrd="0" presId="urn:microsoft.com/office/officeart/2018/2/layout/IconCircleList"/>
    <dgm:cxn modelId="{9A20656C-3F3B-457B-B105-1991B235F5FE}" type="presOf" srcId="{BC016A8B-D9E9-4C8F-BC09-F7B9F729C169}" destId="{3A5E1B34-656B-4A12-8A7A-84E4A8CD7F67}" srcOrd="0" destOrd="0" presId="urn:microsoft.com/office/officeart/2018/2/layout/IconCircleList"/>
    <dgm:cxn modelId="{668EBB52-F89D-4190-A933-549FB004E296}" type="presOf" srcId="{D6F1EE9A-3FFC-4717-83BF-19A8B18FC28C}" destId="{C86B5266-8776-4D59-A999-9D7ECEF95456}" srcOrd="0" destOrd="0" presId="urn:microsoft.com/office/officeart/2018/2/layout/IconCircleList"/>
    <dgm:cxn modelId="{39559D5A-CE97-4425-9AFA-EB868538D499}" srcId="{E9EB9D1E-BFCC-4252-ABDB-D342583294B6}" destId="{EF4B5E6F-B86D-4E40-94F0-AA3B30A60862}" srcOrd="4" destOrd="0" parTransId="{87D0EE97-12E7-41FA-87F3-5803CAF09042}" sibTransId="{13466E7C-A4A4-41C2-A82E-15791100072B}"/>
    <dgm:cxn modelId="{38146D8E-A22D-46A4-80ED-4DBEA196DA05}" type="presOf" srcId="{5E726F71-35E6-4355-B7A4-A419499F4799}" destId="{B62357C3-9E84-4FD7-B3EB-D533E9593DA2}" srcOrd="0" destOrd="0" presId="urn:microsoft.com/office/officeart/2018/2/layout/IconCircleList"/>
    <dgm:cxn modelId="{CE1975A7-0337-4C13-94D6-4315AB3E3625}" type="presOf" srcId="{C9333C29-9435-4F52-88C6-A041508DB7A6}" destId="{8DB1079D-B661-46A0-934A-27F02A7E9797}" srcOrd="0" destOrd="0" presId="urn:microsoft.com/office/officeart/2018/2/layout/IconCircleList"/>
    <dgm:cxn modelId="{BE023DB0-D5E6-41E8-82BC-89824040E99A}" srcId="{E9EB9D1E-BFCC-4252-ABDB-D342583294B6}" destId="{BC016A8B-D9E9-4C8F-BC09-F7B9F729C169}" srcOrd="5" destOrd="0" parTransId="{FC36FBB7-6528-4021-A89F-AF3CDDAF5CAC}" sibTransId="{9CB1CFD2-2515-4FC3-836B-C9CABE06F437}"/>
    <dgm:cxn modelId="{43A006B3-4B5C-4B93-B49F-C0602E9D875A}" srcId="{E9EB9D1E-BFCC-4252-ABDB-D342583294B6}" destId="{C9333C29-9435-4F52-88C6-A041508DB7A6}" srcOrd="1" destOrd="0" parTransId="{E36282BB-AE49-464E-BFE0-107C4E5DF392}" sibTransId="{5E726F71-35E6-4355-B7A4-A419499F4799}"/>
    <dgm:cxn modelId="{5E89F1CA-505C-4222-BD83-BB810CBC20C9}" type="presOf" srcId="{9461C2ED-D0C1-4722-8116-AFA9F435DA80}" destId="{C6409CF7-98D6-4BDB-8CA4-F5EEDD067B82}" srcOrd="0" destOrd="0" presId="urn:microsoft.com/office/officeart/2018/2/layout/IconCircleList"/>
    <dgm:cxn modelId="{55D0C2DB-700D-4AAB-A956-AAD8ED2D2CEB}" type="presOf" srcId="{7817CE57-ABD6-418A-A562-24A08B86E1DB}" destId="{359184C0-69C2-41EB-AE7A-12ED076C1A23}" srcOrd="0" destOrd="0" presId="urn:microsoft.com/office/officeart/2018/2/layout/IconCircleList"/>
    <dgm:cxn modelId="{E52ECFE7-F406-48B0-A063-4B5A9C298703}" type="presOf" srcId="{EF4B5E6F-B86D-4E40-94F0-AA3B30A60862}" destId="{EE0B811C-3DB4-4710-ADB9-A6BF802694AE}" srcOrd="0" destOrd="0" presId="urn:microsoft.com/office/officeart/2018/2/layout/IconCircleList"/>
    <dgm:cxn modelId="{D50651F0-ACBF-41EE-BFD2-9C1ECC948531}" srcId="{E9EB9D1E-BFCC-4252-ABDB-D342583294B6}" destId="{9461C2ED-D0C1-4722-8116-AFA9F435DA80}" srcOrd="2" destOrd="0" parTransId="{05A5B0B7-2326-450F-B95B-415E212668B6}" sibTransId="{7817CE57-ABD6-418A-A562-24A08B86E1DB}"/>
    <dgm:cxn modelId="{A53658FA-39E6-47CE-9ECF-C8024F695CE9}" type="presOf" srcId="{13466E7C-A4A4-41C2-A82E-15791100072B}" destId="{EFC5A7D9-5B1C-4A95-B4B0-5D0B21588340}" srcOrd="0" destOrd="0" presId="urn:microsoft.com/office/officeart/2018/2/layout/IconCircleList"/>
    <dgm:cxn modelId="{9A38B7FD-0C8C-428D-BB11-5B48684724D5}" type="presOf" srcId="{E9EB9D1E-BFCC-4252-ABDB-D342583294B6}" destId="{B8A26A69-2DD8-4211-B8F0-424C7E8F0E22}" srcOrd="0" destOrd="0" presId="urn:microsoft.com/office/officeart/2018/2/layout/IconCircleList"/>
    <dgm:cxn modelId="{39E3BE2B-B5E1-4F5B-B073-FA9D98D99FF2}" type="presParOf" srcId="{B8A26A69-2DD8-4211-B8F0-424C7E8F0E22}" destId="{04F2BA40-8BF1-4061-991D-53181F92DD33}" srcOrd="0" destOrd="0" presId="urn:microsoft.com/office/officeart/2018/2/layout/IconCircleList"/>
    <dgm:cxn modelId="{51CA896E-6E38-4AD5-86FE-C0CAF908C084}" type="presParOf" srcId="{04F2BA40-8BF1-4061-991D-53181F92DD33}" destId="{A57E0D16-CA41-4C38-9C2D-2FB54F0531B7}" srcOrd="0" destOrd="0" presId="urn:microsoft.com/office/officeart/2018/2/layout/IconCircleList"/>
    <dgm:cxn modelId="{6C475FAD-4F0F-40BB-833F-B784019E46CB}" type="presParOf" srcId="{A57E0D16-CA41-4C38-9C2D-2FB54F0531B7}" destId="{CA31086F-6D0D-4E07-A61F-3918167BE2EC}" srcOrd="0" destOrd="0" presId="urn:microsoft.com/office/officeart/2018/2/layout/IconCircleList"/>
    <dgm:cxn modelId="{1C3FCDAF-52AA-477E-B319-7F2F3A1FB001}" type="presParOf" srcId="{A57E0D16-CA41-4C38-9C2D-2FB54F0531B7}" destId="{5E686821-0433-443E-BEED-F0F182D74E14}" srcOrd="1" destOrd="0" presId="urn:microsoft.com/office/officeart/2018/2/layout/IconCircleList"/>
    <dgm:cxn modelId="{7AD6F0FF-B850-4608-9081-6FAB1246C95C}" type="presParOf" srcId="{A57E0D16-CA41-4C38-9C2D-2FB54F0531B7}" destId="{DB447E07-C101-4F0C-9378-C5F0620E5B65}" srcOrd="2" destOrd="0" presId="urn:microsoft.com/office/officeart/2018/2/layout/IconCircleList"/>
    <dgm:cxn modelId="{BE311996-CEE4-42ED-97FA-8AA5965F02A4}" type="presParOf" srcId="{A57E0D16-CA41-4C38-9C2D-2FB54F0531B7}" destId="{F215D9AC-4A72-4F6E-B032-8B90198430F6}" srcOrd="3" destOrd="0" presId="urn:microsoft.com/office/officeart/2018/2/layout/IconCircleList"/>
    <dgm:cxn modelId="{04C1D415-9715-41E3-96C2-79EF16291941}" type="presParOf" srcId="{04F2BA40-8BF1-4061-991D-53181F92DD33}" destId="{4683AE72-5296-4786-B608-55CC61A1777F}" srcOrd="1" destOrd="0" presId="urn:microsoft.com/office/officeart/2018/2/layout/IconCircleList"/>
    <dgm:cxn modelId="{ABB66642-3295-4257-A966-FB8A7F59C517}" type="presParOf" srcId="{04F2BA40-8BF1-4061-991D-53181F92DD33}" destId="{A645F30E-2F5F-4997-B840-E02156BE2086}" srcOrd="2" destOrd="0" presId="urn:microsoft.com/office/officeart/2018/2/layout/IconCircleList"/>
    <dgm:cxn modelId="{1FF968A6-4C42-41C2-ACA8-4528029A8D7F}" type="presParOf" srcId="{A645F30E-2F5F-4997-B840-E02156BE2086}" destId="{EAE15DFC-7B62-4B81-A488-6EEDCF65E2FB}" srcOrd="0" destOrd="0" presId="urn:microsoft.com/office/officeart/2018/2/layout/IconCircleList"/>
    <dgm:cxn modelId="{4D4C0C4E-865D-45F0-AC75-77B5A0EFCCE7}" type="presParOf" srcId="{A645F30E-2F5F-4997-B840-E02156BE2086}" destId="{B0E5955D-290F-41E7-8018-90441F9E6EAE}" srcOrd="1" destOrd="0" presId="urn:microsoft.com/office/officeart/2018/2/layout/IconCircleList"/>
    <dgm:cxn modelId="{99F34C29-0FD9-46B5-99D1-87EC0CB47C85}" type="presParOf" srcId="{A645F30E-2F5F-4997-B840-E02156BE2086}" destId="{C0700641-4DD0-4ED8-93CA-F965615BC26E}" srcOrd="2" destOrd="0" presId="urn:microsoft.com/office/officeart/2018/2/layout/IconCircleList"/>
    <dgm:cxn modelId="{AA9930E9-E5C7-43A2-9CC1-CCB707F0D275}" type="presParOf" srcId="{A645F30E-2F5F-4997-B840-E02156BE2086}" destId="{8DB1079D-B661-46A0-934A-27F02A7E9797}" srcOrd="3" destOrd="0" presId="urn:microsoft.com/office/officeart/2018/2/layout/IconCircleList"/>
    <dgm:cxn modelId="{F39AA3D6-0B1B-463B-A2A9-5D87A987B747}" type="presParOf" srcId="{04F2BA40-8BF1-4061-991D-53181F92DD33}" destId="{B62357C3-9E84-4FD7-B3EB-D533E9593DA2}" srcOrd="3" destOrd="0" presId="urn:microsoft.com/office/officeart/2018/2/layout/IconCircleList"/>
    <dgm:cxn modelId="{E81662F6-0492-4447-9088-76D369EE39C6}" type="presParOf" srcId="{04F2BA40-8BF1-4061-991D-53181F92DD33}" destId="{0CCD9AC3-4850-40DF-8996-92BB6FB816DD}" srcOrd="4" destOrd="0" presId="urn:microsoft.com/office/officeart/2018/2/layout/IconCircleList"/>
    <dgm:cxn modelId="{F8CB3637-7EE7-41E0-8E23-7AE23801CD10}" type="presParOf" srcId="{0CCD9AC3-4850-40DF-8996-92BB6FB816DD}" destId="{D777A410-4617-4BD4-9289-CC67B81B5DAC}" srcOrd="0" destOrd="0" presId="urn:microsoft.com/office/officeart/2018/2/layout/IconCircleList"/>
    <dgm:cxn modelId="{909F34B5-A43B-4892-A7A9-2E8496F3A077}" type="presParOf" srcId="{0CCD9AC3-4850-40DF-8996-92BB6FB816DD}" destId="{8C200CE9-B4C9-444B-A1C5-18E8740FDC0B}" srcOrd="1" destOrd="0" presId="urn:microsoft.com/office/officeart/2018/2/layout/IconCircleList"/>
    <dgm:cxn modelId="{879DDB2E-C372-480D-AC72-04C8B83AA295}" type="presParOf" srcId="{0CCD9AC3-4850-40DF-8996-92BB6FB816DD}" destId="{1C9B5EA4-8CC2-4547-883A-68A64AEA9A15}" srcOrd="2" destOrd="0" presId="urn:microsoft.com/office/officeart/2018/2/layout/IconCircleList"/>
    <dgm:cxn modelId="{EDB8EEF2-E0D4-4DEA-9353-D8580D3B645D}" type="presParOf" srcId="{0CCD9AC3-4850-40DF-8996-92BB6FB816DD}" destId="{C6409CF7-98D6-4BDB-8CA4-F5EEDD067B82}" srcOrd="3" destOrd="0" presId="urn:microsoft.com/office/officeart/2018/2/layout/IconCircleList"/>
    <dgm:cxn modelId="{E986D2BC-7C1E-4264-B139-97E94B1694CF}" type="presParOf" srcId="{04F2BA40-8BF1-4061-991D-53181F92DD33}" destId="{359184C0-69C2-41EB-AE7A-12ED076C1A23}" srcOrd="5" destOrd="0" presId="urn:microsoft.com/office/officeart/2018/2/layout/IconCircleList"/>
    <dgm:cxn modelId="{7AC39504-3CDD-4ADA-93B0-EB4D9107CE98}" type="presParOf" srcId="{04F2BA40-8BF1-4061-991D-53181F92DD33}" destId="{09C31A9B-F411-4400-9997-ADCACF339C39}" srcOrd="6" destOrd="0" presId="urn:microsoft.com/office/officeart/2018/2/layout/IconCircleList"/>
    <dgm:cxn modelId="{FF02B0B3-5B47-4196-B563-C367C0683996}" type="presParOf" srcId="{09C31A9B-F411-4400-9997-ADCACF339C39}" destId="{A96D80DB-72A7-4AB8-B283-4A88FC9E4BCE}" srcOrd="0" destOrd="0" presId="urn:microsoft.com/office/officeart/2018/2/layout/IconCircleList"/>
    <dgm:cxn modelId="{3326085F-10A4-4652-A95A-F284725EE5F2}" type="presParOf" srcId="{09C31A9B-F411-4400-9997-ADCACF339C39}" destId="{69C4C15D-8268-4A76-AF5B-65652D04279F}" srcOrd="1" destOrd="0" presId="urn:microsoft.com/office/officeart/2018/2/layout/IconCircleList"/>
    <dgm:cxn modelId="{2A712A04-AA2C-4190-84ED-A82EF83E2B94}" type="presParOf" srcId="{09C31A9B-F411-4400-9997-ADCACF339C39}" destId="{BA682A2E-D868-458D-8E90-F65B14076C71}" srcOrd="2" destOrd="0" presId="urn:microsoft.com/office/officeart/2018/2/layout/IconCircleList"/>
    <dgm:cxn modelId="{30100F3F-C3FE-432E-AD3C-AD1EC82CB633}" type="presParOf" srcId="{09C31A9B-F411-4400-9997-ADCACF339C39}" destId="{C86B5266-8776-4D59-A999-9D7ECEF95456}" srcOrd="3" destOrd="0" presId="urn:microsoft.com/office/officeart/2018/2/layout/IconCircleList"/>
    <dgm:cxn modelId="{6E4873EB-9CBE-4047-84CD-66FD59E91E39}" type="presParOf" srcId="{04F2BA40-8BF1-4061-991D-53181F92DD33}" destId="{B103D30E-E9C5-43D4-8C88-A8EB83C36477}" srcOrd="7" destOrd="0" presId="urn:microsoft.com/office/officeart/2018/2/layout/IconCircleList"/>
    <dgm:cxn modelId="{65592B53-EB88-40A6-9F41-6B51D6A2B301}" type="presParOf" srcId="{04F2BA40-8BF1-4061-991D-53181F92DD33}" destId="{945751F0-BAF3-4868-A583-0EC1B02B9D37}" srcOrd="8" destOrd="0" presId="urn:microsoft.com/office/officeart/2018/2/layout/IconCircleList"/>
    <dgm:cxn modelId="{E38A03EB-310E-4123-8663-E28DB854ECD0}" type="presParOf" srcId="{945751F0-BAF3-4868-A583-0EC1B02B9D37}" destId="{2CB2827E-46C1-45B7-9EC5-91385F7BCE74}" srcOrd="0" destOrd="0" presId="urn:microsoft.com/office/officeart/2018/2/layout/IconCircleList"/>
    <dgm:cxn modelId="{70094856-B2FB-4B45-81FC-7E4C15A5B276}" type="presParOf" srcId="{945751F0-BAF3-4868-A583-0EC1B02B9D37}" destId="{0AF8F916-450C-46F4-BB84-D6AF3C787B52}" srcOrd="1" destOrd="0" presId="urn:microsoft.com/office/officeart/2018/2/layout/IconCircleList"/>
    <dgm:cxn modelId="{140A358B-4979-4775-9BCC-C9D6AB851AA9}" type="presParOf" srcId="{945751F0-BAF3-4868-A583-0EC1B02B9D37}" destId="{A416EFEE-AA75-4B9A-8E1D-BB77D762A7F6}" srcOrd="2" destOrd="0" presId="urn:microsoft.com/office/officeart/2018/2/layout/IconCircleList"/>
    <dgm:cxn modelId="{82E4552E-1EE3-4880-87D3-DC3C3CA038B8}" type="presParOf" srcId="{945751F0-BAF3-4868-A583-0EC1B02B9D37}" destId="{EE0B811C-3DB4-4710-ADB9-A6BF802694AE}" srcOrd="3" destOrd="0" presId="urn:microsoft.com/office/officeart/2018/2/layout/IconCircleList"/>
    <dgm:cxn modelId="{5E6BB26F-E567-40BC-A19E-18A3115A868E}" type="presParOf" srcId="{04F2BA40-8BF1-4061-991D-53181F92DD33}" destId="{EFC5A7D9-5B1C-4A95-B4B0-5D0B21588340}" srcOrd="9" destOrd="0" presId="urn:microsoft.com/office/officeart/2018/2/layout/IconCircleList"/>
    <dgm:cxn modelId="{7C2E06B7-F9B0-468C-8C5B-BAF185A89DF3}" type="presParOf" srcId="{04F2BA40-8BF1-4061-991D-53181F92DD33}" destId="{0055073C-D44C-4125-8E62-7A71BC1BB0C3}" srcOrd="10" destOrd="0" presId="urn:microsoft.com/office/officeart/2018/2/layout/IconCircleList"/>
    <dgm:cxn modelId="{2A0A1920-BA4D-464B-A662-69409608F11E}" type="presParOf" srcId="{0055073C-D44C-4125-8E62-7A71BC1BB0C3}" destId="{E7A0C9BA-56CF-4CDE-829E-E40BE17E8806}" srcOrd="0" destOrd="0" presId="urn:microsoft.com/office/officeart/2018/2/layout/IconCircleList"/>
    <dgm:cxn modelId="{AE61D521-2953-46EF-9AC6-F68DB4D08B41}" type="presParOf" srcId="{0055073C-D44C-4125-8E62-7A71BC1BB0C3}" destId="{24F57392-F64B-406D-BDA0-B626687750C7}" srcOrd="1" destOrd="0" presId="urn:microsoft.com/office/officeart/2018/2/layout/IconCircleList"/>
    <dgm:cxn modelId="{F29100CC-82D6-429C-9791-DE1F269431D0}" type="presParOf" srcId="{0055073C-D44C-4125-8E62-7A71BC1BB0C3}" destId="{C75C47A1-38B6-4826-BE84-C69DB1016EB7}" srcOrd="2" destOrd="0" presId="urn:microsoft.com/office/officeart/2018/2/layout/IconCircleList"/>
    <dgm:cxn modelId="{C391F1D2-BA55-4CF2-A35E-27C4570DC0FF}" type="presParOf" srcId="{0055073C-D44C-4125-8E62-7A71BC1BB0C3}" destId="{3A5E1B34-656B-4A12-8A7A-84E4A8CD7F67}"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1086F-6D0D-4E07-A61F-3918167BE2EC}">
      <dsp:nvSpPr>
        <dsp:cNvPr id="0" name=""/>
        <dsp:cNvSpPr/>
      </dsp:nvSpPr>
      <dsp:spPr>
        <a:xfrm>
          <a:off x="366183" y="573667"/>
          <a:ext cx="813733" cy="81373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686821-0433-443E-BEED-F0F182D74E14}">
      <dsp:nvSpPr>
        <dsp:cNvPr id="0" name=""/>
        <dsp:cNvSpPr/>
      </dsp:nvSpPr>
      <dsp:spPr>
        <a:xfrm>
          <a:off x="537067" y="744551"/>
          <a:ext cx="471965" cy="4719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15D9AC-4A72-4F6E-B032-8B90198430F6}">
      <dsp:nvSpPr>
        <dsp:cNvPr id="0" name=""/>
        <dsp:cNvSpPr/>
      </dsp:nvSpPr>
      <dsp:spPr>
        <a:xfrm>
          <a:off x="1354287" y="573667"/>
          <a:ext cx="1918085" cy="813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rtl="0">
            <a:lnSpc>
              <a:spcPct val="90000"/>
            </a:lnSpc>
            <a:spcBef>
              <a:spcPct val="0"/>
            </a:spcBef>
            <a:spcAft>
              <a:spcPct val="35000"/>
            </a:spcAft>
            <a:buNone/>
          </a:pPr>
          <a:r>
            <a:rPr lang="en-US" sz="1100" b="0" kern="1200" dirty="0"/>
            <a:t>GLOBAL</a:t>
          </a:r>
          <a:r>
            <a:rPr lang="en-US" sz="1100" b="1" kern="1200" dirty="0">
              <a:latin typeface="Calibri Light" panose="020F0302020204030204"/>
            </a:rPr>
            <a:t> </a:t>
          </a:r>
          <a:endParaRPr lang="en-US" sz="1100" kern="1200" dirty="0"/>
        </a:p>
      </dsp:txBody>
      <dsp:txXfrm>
        <a:off x="1354287" y="573667"/>
        <a:ext cx="1918085" cy="813733"/>
      </dsp:txXfrm>
    </dsp:sp>
    <dsp:sp modelId="{EAE15DFC-7B62-4B81-A488-6EEDCF65E2FB}">
      <dsp:nvSpPr>
        <dsp:cNvPr id="0" name=""/>
        <dsp:cNvSpPr/>
      </dsp:nvSpPr>
      <dsp:spPr>
        <a:xfrm>
          <a:off x="3606585" y="573667"/>
          <a:ext cx="813733" cy="81373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E5955D-290F-41E7-8018-90441F9E6EAE}">
      <dsp:nvSpPr>
        <dsp:cNvPr id="0" name=""/>
        <dsp:cNvSpPr/>
      </dsp:nvSpPr>
      <dsp:spPr>
        <a:xfrm>
          <a:off x="3777468" y="744551"/>
          <a:ext cx="471965" cy="4719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B1079D-B661-46A0-934A-27F02A7E9797}">
      <dsp:nvSpPr>
        <dsp:cNvPr id="0" name=""/>
        <dsp:cNvSpPr/>
      </dsp:nvSpPr>
      <dsp:spPr>
        <a:xfrm>
          <a:off x="4594689" y="573667"/>
          <a:ext cx="1918085" cy="813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rtl="0">
            <a:lnSpc>
              <a:spcPct val="90000"/>
            </a:lnSpc>
            <a:spcBef>
              <a:spcPct val="0"/>
            </a:spcBef>
            <a:spcAft>
              <a:spcPct val="35000"/>
            </a:spcAft>
            <a:buNone/>
          </a:pPr>
          <a:r>
            <a:rPr lang="en-US" sz="1100" kern="1200" dirty="0"/>
            <a:t>IARC (International Agency for Research on Cancer) released data for the year 2020 and found that there were 19.3 million cancers cases and 10 million cancer deaths worldwide.</a:t>
          </a:r>
          <a:r>
            <a:rPr lang="en-US" sz="1100" kern="1200" dirty="0">
              <a:latin typeface="Calibri Light" panose="020F0302020204030204"/>
            </a:rPr>
            <a:t> </a:t>
          </a:r>
          <a:endParaRPr lang="en-US" sz="1100" kern="1200" dirty="0"/>
        </a:p>
      </dsp:txBody>
      <dsp:txXfrm>
        <a:off x="4594689" y="573667"/>
        <a:ext cx="1918085" cy="813733"/>
      </dsp:txXfrm>
    </dsp:sp>
    <dsp:sp modelId="{D777A410-4617-4BD4-9289-CC67B81B5DAC}">
      <dsp:nvSpPr>
        <dsp:cNvPr id="0" name=""/>
        <dsp:cNvSpPr/>
      </dsp:nvSpPr>
      <dsp:spPr>
        <a:xfrm>
          <a:off x="6846986" y="573667"/>
          <a:ext cx="813733" cy="81373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200CE9-B4C9-444B-A1C5-18E8740FDC0B}">
      <dsp:nvSpPr>
        <dsp:cNvPr id="0" name=""/>
        <dsp:cNvSpPr/>
      </dsp:nvSpPr>
      <dsp:spPr>
        <a:xfrm>
          <a:off x="7017870" y="744551"/>
          <a:ext cx="471965" cy="4719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409CF7-98D6-4BDB-8CA4-F5EEDD067B82}">
      <dsp:nvSpPr>
        <dsp:cNvPr id="0" name=""/>
        <dsp:cNvSpPr/>
      </dsp:nvSpPr>
      <dsp:spPr>
        <a:xfrm>
          <a:off x="7835091" y="573667"/>
          <a:ext cx="1918085" cy="813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According to </a:t>
          </a:r>
          <a:r>
            <a:rPr lang="en-US" sz="1100" kern="1200" dirty="0" err="1"/>
            <a:t>Globocan</a:t>
          </a:r>
          <a:r>
            <a:rPr lang="en-US" sz="1100" kern="1200" dirty="0"/>
            <a:t> 2020, an online database for global cancer statistics, lung cancer (14.3%) and prostate cancer (14.1%) were the two most common cancer types among men, together accounting for nearly one-third of all incident's male cancers cases.  </a:t>
          </a:r>
        </a:p>
      </dsp:txBody>
      <dsp:txXfrm>
        <a:off x="7835091" y="573667"/>
        <a:ext cx="1918085" cy="813733"/>
      </dsp:txXfrm>
    </dsp:sp>
    <dsp:sp modelId="{A96D80DB-72A7-4AB8-B283-4A88FC9E4BCE}">
      <dsp:nvSpPr>
        <dsp:cNvPr id="0" name=""/>
        <dsp:cNvSpPr/>
      </dsp:nvSpPr>
      <dsp:spPr>
        <a:xfrm>
          <a:off x="366183" y="1955733"/>
          <a:ext cx="813733" cy="81373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C4C15D-8268-4A76-AF5B-65652D04279F}">
      <dsp:nvSpPr>
        <dsp:cNvPr id="0" name=""/>
        <dsp:cNvSpPr/>
      </dsp:nvSpPr>
      <dsp:spPr>
        <a:xfrm>
          <a:off x="537067" y="2126617"/>
          <a:ext cx="471965" cy="47196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6B5266-8776-4D59-A999-9D7ECEF95456}">
      <dsp:nvSpPr>
        <dsp:cNvPr id="0" name=""/>
        <dsp:cNvSpPr/>
      </dsp:nvSpPr>
      <dsp:spPr>
        <a:xfrm>
          <a:off x="1354287" y="1955733"/>
          <a:ext cx="1918085" cy="813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rtl="0">
            <a:lnSpc>
              <a:spcPct val="90000"/>
            </a:lnSpc>
            <a:spcBef>
              <a:spcPct val="0"/>
            </a:spcBef>
            <a:spcAft>
              <a:spcPct val="35000"/>
            </a:spcAft>
            <a:buNone/>
          </a:pPr>
          <a:r>
            <a:rPr lang="en-US" sz="1100" b="1" kern="1200" dirty="0"/>
            <a:t>INDIA</a:t>
          </a:r>
          <a:r>
            <a:rPr lang="en-US" sz="1100" b="1" kern="1200" dirty="0">
              <a:latin typeface="Calibri Light" panose="020F0302020204030204"/>
            </a:rPr>
            <a:t> </a:t>
          </a:r>
          <a:endParaRPr lang="en-US" sz="1100" kern="1200"/>
        </a:p>
      </dsp:txBody>
      <dsp:txXfrm>
        <a:off x="1354287" y="1955733"/>
        <a:ext cx="1918085" cy="813733"/>
      </dsp:txXfrm>
    </dsp:sp>
    <dsp:sp modelId="{2CB2827E-46C1-45B7-9EC5-91385F7BCE74}">
      <dsp:nvSpPr>
        <dsp:cNvPr id="0" name=""/>
        <dsp:cNvSpPr/>
      </dsp:nvSpPr>
      <dsp:spPr>
        <a:xfrm>
          <a:off x="3606585" y="1955733"/>
          <a:ext cx="813733" cy="81373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F8F916-450C-46F4-BB84-D6AF3C787B52}">
      <dsp:nvSpPr>
        <dsp:cNvPr id="0" name=""/>
        <dsp:cNvSpPr/>
      </dsp:nvSpPr>
      <dsp:spPr>
        <a:xfrm>
          <a:off x="3777468" y="2126617"/>
          <a:ext cx="471965" cy="47196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0B811C-3DB4-4710-ADB9-A6BF802694AE}">
      <dsp:nvSpPr>
        <dsp:cNvPr id="0" name=""/>
        <dsp:cNvSpPr/>
      </dsp:nvSpPr>
      <dsp:spPr>
        <a:xfrm>
          <a:off x="4594689" y="1955733"/>
          <a:ext cx="1918085" cy="813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rtl="0">
            <a:lnSpc>
              <a:spcPct val="90000"/>
            </a:lnSpc>
            <a:spcBef>
              <a:spcPct val="0"/>
            </a:spcBef>
            <a:spcAft>
              <a:spcPct val="35000"/>
            </a:spcAft>
            <a:buNone/>
          </a:pPr>
          <a:r>
            <a:rPr lang="en-US" sz="1100" kern="1200" dirty="0"/>
            <a:t>According to a study done on NCRP data 2020, the projected incidence of patients with cancer in India among males was 679,421 (94.1 per 100,000) and among females was 712,758 (103.6 per 100,000) for the year 2020.</a:t>
          </a:r>
          <a:r>
            <a:rPr lang="en-US" sz="1100" kern="1200" dirty="0">
              <a:latin typeface="Calibri Light" panose="020F0302020204030204"/>
            </a:rPr>
            <a:t> </a:t>
          </a:r>
          <a:endParaRPr lang="en-US" sz="1100" kern="1200" dirty="0"/>
        </a:p>
      </dsp:txBody>
      <dsp:txXfrm>
        <a:off x="4594689" y="1955733"/>
        <a:ext cx="1918085" cy="813733"/>
      </dsp:txXfrm>
    </dsp:sp>
    <dsp:sp modelId="{E7A0C9BA-56CF-4CDE-829E-E40BE17E8806}">
      <dsp:nvSpPr>
        <dsp:cNvPr id="0" name=""/>
        <dsp:cNvSpPr/>
      </dsp:nvSpPr>
      <dsp:spPr>
        <a:xfrm>
          <a:off x="6846986" y="1955733"/>
          <a:ext cx="813733" cy="81373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F57392-F64B-406D-BDA0-B626687750C7}">
      <dsp:nvSpPr>
        <dsp:cNvPr id="0" name=""/>
        <dsp:cNvSpPr/>
      </dsp:nvSpPr>
      <dsp:spPr>
        <a:xfrm>
          <a:off x="7017870" y="2126617"/>
          <a:ext cx="471965" cy="47196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5E1B34-656B-4A12-8A7A-84E4A8CD7F67}">
      <dsp:nvSpPr>
        <dsp:cNvPr id="0" name=""/>
        <dsp:cNvSpPr/>
      </dsp:nvSpPr>
      <dsp:spPr>
        <a:xfrm>
          <a:off x="7835091" y="1955733"/>
          <a:ext cx="1918085" cy="813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rtl="0">
            <a:lnSpc>
              <a:spcPct val="90000"/>
            </a:lnSpc>
            <a:spcBef>
              <a:spcPct val="0"/>
            </a:spcBef>
            <a:spcAft>
              <a:spcPct val="35000"/>
            </a:spcAft>
            <a:buNone/>
          </a:pPr>
          <a:r>
            <a:rPr lang="en-US" sz="1100" kern="1200" dirty="0"/>
            <a:t>In the next 20 years, the lung cancer incidence rates will double up with more than 85000 incident cases every year and around 79,000 men dying out of it.</a:t>
          </a:r>
          <a:r>
            <a:rPr lang="en-US" sz="1100" kern="1200" dirty="0">
              <a:latin typeface="Calibri Light" panose="020F0302020204030204"/>
            </a:rPr>
            <a:t> </a:t>
          </a:r>
          <a:endParaRPr lang="en-US" sz="1100" kern="1200" dirty="0"/>
        </a:p>
      </dsp:txBody>
      <dsp:txXfrm>
        <a:off x="7835091" y="1955733"/>
        <a:ext cx="1918085" cy="813733"/>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 /><Relationship Id="rId2" Type="http://schemas.openxmlformats.org/officeDocument/2006/relationships/image" Target="../media/image1.png" /><Relationship Id="rId1" Type="http://schemas.openxmlformats.org/officeDocument/2006/relationships/slideLayout" Target="../slideLayouts/slideLayout1.xml" /><Relationship Id="rId4" Type="http://schemas.openxmlformats.org/officeDocument/2006/relationships/image" Target="../media/image3.png" /></Relationships>
</file>

<file path=ppt/slides/_rels/slide10.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image" Target="../media/image19.png" /><Relationship Id="rId1" Type="http://schemas.openxmlformats.org/officeDocument/2006/relationships/slideLayout" Target="../slideLayouts/slideLayout1.xml" /><Relationship Id="rId4" Type="http://schemas.openxmlformats.org/officeDocument/2006/relationships/image" Target="../media/image3.png" /></Relationships>
</file>

<file path=ppt/slides/_rels/slide1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1.png"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2.png"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3.png"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Relationship Id="rId3" Type="http://schemas.openxmlformats.org/officeDocument/2006/relationships/image" Target="../media/image25.png" /><Relationship Id="rId2" Type="http://schemas.openxmlformats.org/officeDocument/2006/relationships/image" Target="../media/image24.png" /><Relationship Id="rId1" Type="http://schemas.openxmlformats.org/officeDocument/2006/relationships/slideLayout" Target="../slideLayouts/slideLayout1.xml" /><Relationship Id="rId4" Type="http://schemas.openxmlformats.org/officeDocument/2006/relationships/image" Target="../media/image3.png" /></Relationships>
</file>

<file path=ppt/slides/_rels/slide16.xml.rels><?xml version="1.0" encoding="UTF-8" standalone="yes"?>
<Relationships xmlns="http://schemas.openxmlformats.org/package/2006/relationships"><Relationship Id="rId3" Type="http://schemas.openxmlformats.org/officeDocument/2006/relationships/image" Target="../media/image27.png" /><Relationship Id="rId2" Type="http://schemas.openxmlformats.org/officeDocument/2006/relationships/image" Target="../media/image26.png" /><Relationship Id="rId1" Type="http://schemas.openxmlformats.org/officeDocument/2006/relationships/slideLayout" Target="../slideLayouts/slideLayout1.xml" /><Relationship Id="rId4" Type="http://schemas.openxmlformats.org/officeDocument/2006/relationships/image" Target="../media/image3.png" /></Relationships>
</file>

<file path=ppt/slides/_rels/slide1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Relationship Id="rId3" Type="http://schemas.openxmlformats.org/officeDocument/2006/relationships/image" Target="../media/image29.svg" /><Relationship Id="rId2" Type="http://schemas.openxmlformats.org/officeDocument/2006/relationships/image" Target="../media/image28.png" /><Relationship Id="rId1" Type="http://schemas.openxmlformats.org/officeDocument/2006/relationships/slideLayout" Target="../slideLayouts/slideLayout1.xml" /><Relationship Id="rId4" Type="http://schemas.openxmlformats.org/officeDocument/2006/relationships/image" Target="../media/image3.png" /></Relationships>
</file>

<file path=ppt/slides/_rels/slide19.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4.jpeg"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30.png"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image" Target="../media/image3.png" /><Relationship Id="rId1" Type="http://schemas.openxmlformats.org/officeDocument/2006/relationships/slideLayout" Target="../slideLayouts/slideLayout2.xml" /><Relationship Id="rId6" Type="http://schemas.openxmlformats.org/officeDocument/2006/relationships/diagramColors" Target="../diagrams/colors1.xml" /><Relationship Id="rId5" Type="http://schemas.openxmlformats.org/officeDocument/2006/relationships/diagramQuickStyle" Target="../diagrams/quickStyle1.xml" /><Relationship Id="rId4" Type="http://schemas.openxmlformats.org/officeDocument/2006/relationships/diagramLayout" Target="../diagrams/layout1.xml" /></Relationships>
</file>

<file path=ppt/slides/_rels/slide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image" Target="../media/image17.png" /><Relationship Id="rId1" Type="http://schemas.openxmlformats.org/officeDocument/2006/relationships/slideLayout" Target="../slideLayouts/slideLayout1.xml" /><Relationship Id="rId4" Type="http://schemas.openxmlformats.org/officeDocument/2006/relationships/image" Target="../media/image3.png"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39760" y="996808"/>
            <a:ext cx="5261337" cy="2458700"/>
          </a:xfrm>
        </p:spPr>
        <p:txBody>
          <a:bodyPr anchor="t">
            <a:noAutofit/>
          </a:bodyPr>
          <a:lstStyle/>
          <a:p>
            <a:pPr algn="l"/>
            <a:r>
              <a:rPr lang="en-US" sz="4400" dirty="0">
                <a:solidFill>
                  <a:schemeClr val="tx2"/>
                </a:solidFill>
                <a:ea typeface="+mj-lt"/>
                <a:cs typeface="+mj-lt"/>
              </a:rPr>
              <a:t>Assessing Lung Cancer Awareness among Working Professionals : A Cross Sectional Study </a:t>
            </a:r>
          </a:p>
        </p:txBody>
      </p:sp>
      <p:sp>
        <p:nvSpPr>
          <p:cNvPr id="3" name="Subtitle 2"/>
          <p:cNvSpPr>
            <a:spLocks noGrp="1"/>
          </p:cNvSpPr>
          <p:nvPr>
            <p:ph type="subTitle" idx="1"/>
          </p:nvPr>
        </p:nvSpPr>
        <p:spPr>
          <a:xfrm>
            <a:off x="6618844" y="4562706"/>
            <a:ext cx="4805691" cy="1452148"/>
          </a:xfrm>
        </p:spPr>
        <p:txBody>
          <a:bodyPr vert="horz" lIns="91440" tIns="45720" rIns="91440" bIns="45720" rtlCol="0" anchor="b">
            <a:noAutofit/>
          </a:bodyPr>
          <a:lstStyle/>
          <a:p>
            <a:pPr algn="r">
              <a:lnSpc>
                <a:spcPct val="100000"/>
              </a:lnSpc>
            </a:pPr>
            <a:r>
              <a:rPr lang="en-US" sz="1600" dirty="0">
                <a:solidFill>
                  <a:schemeClr val="tx2"/>
                </a:solidFill>
                <a:ea typeface="+mn-lt"/>
                <a:cs typeface="+mn-lt"/>
              </a:rPr>
              <a:t>Mentor - Dr. Ekta Saroha</a:t>
            </a:r>
            <a:endParaRPr lang="en-US" sz="1600" dirty="0">
              <a:solidFill>
                <a:schemeClr val="tx2"/>
              </a:solidFill>
              <a:ea typeface="Calibri"/>
              <a:cs typeface="Calibri"/>
            </a:endParaRPr>
          </a:p>
          <a:p>
            <a:pPr algn="r">
              <a:lnSpc>
                <a:spcPct val="100000"/>
              </a:lnSpc>
            </a:pPr>
            <a:r>
              <a:rPr lang="en-US" sz="1400" dirty="0">
                <a:solidFill>
                  <a:schemeClr val="tx2"/>
                </a:solidFill>
                <a:ea typeface="+mn-lt"/>
                <a:cs typeface="+mn-lt"/>
              </a:rPr>
              <a:t>By -: Dr. Vaibhav </a:t>
            </a:r>
            <a:r>
              <a:rPr lang="en-US" sz="1400" dirty="0" err="1">
                <a:solidFill>
                  <a:schemeClr val="tx2"/>
                </a:solidFill>
                <a:ea typeface="+mn-lt"/>
                <a:cs typeface="+mn-lt"/>
              </a:rPr>
              <a:t>Sundriyal</a:t>
            </a:r>
            <a:r>
              <a:rPr lang="en-US" sz="1400" dirty="0">
                <a:solidFill>
                  <a:schemeClr val="tx2"/>
                </a:solidFill>
                <a:ea typeface="+mn-lt"/>
                <a:cs typeface="+mn-lt"/>
              </a:rPr>
              <a:t>(PT)  </a:t>
            </a:r>
            <a:endParaRPr lang="en-US" sz="1400">
              <a:solidFill>
                <a:schemeClr val="tx2"/>
              </a:solidFill>
              <a:ea typeface="Calibri"/>
              <a:cs typeface="Calibri" panose="020F0502020204030204"/>
            </a:endParaRPr>
          </a:p>
          <a:p>
            <a:pPr algn="r">
              <a:lnSpc>
                <a:spcPct val="100000"/>
              </a:lnSpc>
            </a:pPr>
            <a:r>
              <a:rPr lang="en-US" sz="1400" dirty="0">
                <a:solidFill>
                  <a:schemeClr val="tx2"/>
                </a:solidFill>
                <a:ea typeface="+mn-lt"/>
                <a:cs typeface="+mn-lt"/>
              </a:rPr>
              <a:t>(PG/21/146) </a:t>
            </a:r>
          </a:p>
          <a:p>
            <a:pPr algn="r">
              <a:lnSpc>
                <a:spcPct val="100000"/>
              </a:lnSpc>
            </a:pPr>
            <a:r>
              <a:rPr lang="en-US" sz="1400" dirty="0">
                <a:solidFill>
                  <a:schemeClr val="tx2"/>
                </a:solidFill>
                <a:ea typeface="+mn-lt"/>
                <a:cs typeface="+mn-lt"/>
              </a:rPr>
              <a:t>Health Information Technology </a:t>
            </a:r>
          </a:p>
        </p:txBody>
      </p:sp>
      <p:pic>
        <p:nvPicPr>
          <p:cNvPr id="9" name="Graphic 7" descr="Lungs">
            <a:extLst>
              <a:ext uri="{FF2B5EF4-FFF2-40B4-BE49-F238E27FC236}">
                <a16:creationId xmlns:a16="http://schemas.microsoft.com/office/drawing/2014/main" id="{0521AF64-F817-12DC-5D6C-0A8967FC5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0"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4" descr="A picture containing text, clipart&#10;&#10;Description automatically generated">
            <a:extLst>
              <a:ext uri="{FF2B5EF4-FFF2-40B4-BE49-F238E27FC236}">
                <a16:creationId xmlns:a16="http://schemas.microsoft.com/office/drawing/2014/main" id="{16F2ECEE-A2CA-C22B-E659-198645EAE099}"/>
              </a:ext>
            </a:extLst>
          </p:cNvPr>
          <p:cNvPicPr>
            <a:picLocks noChangeAspect="1"/>
          </p:cNvPicPr>
          <p:nvPr/>
        </p:nvPicPr>
        <p:blipFill>
          <a:blip r:embed="rId4"/>
          <a:stretch>
            <a:fillRect/>
          </a:stretch>
        </p:blipFill>
        <p:spPr>
          <a:xfrm>
            <a:off x="0" y="3922"/>
            <a:ext cx="1722864" cy="875836"/>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5">
            <a:extLst>
              <a:ext uri="{FF2B5EF4-FFF2-40B4-BE49-F238E27FC236}">
                <a16:creationId xmlns:a16="http://schemas.microsoft.com/office/drawing/2014/main" id="{DD08B900-EF58-E736-A79D-A109FDEC45A1}"/>
              </a:ext>
            </a:extLst>
          </p:cNvPr>
          <p:cNvSpPr>
            <a:spLocks noGrp="1"/>
          </p:cNvSpPr>
          <p:nvPr>
            <p:ph type="ctrTitle"/>
          </p:nvPr>
        </p:nvSpPr>
        <p:spPr>
          <a:xfrm>
            <a:off x="638881" y="457200"/>
            <a:ext cx="10909640" cy="1368614"/>
          </a:xfrm>
        </p:spPr>
        <p:txBody>
          <a:bodyPr anchor="ctr">
            <a:normAutofit/>
          </a:bodyPr>
          <a:lstStyle/>
          <a:p>
            <a:r>
              <a:rPr lang="en-US" sz="6600">
                <a:cs typeface="Calibri Light"/>
              </a:rPr>
              <a:t>RESULT</a:t>
            </a:r>
            <a:endParaRPr lang="en-US" sz="6600"/>
          </a:p>
        </p:txBody>
      </p:sp>
      <p:sp>
        <p:nvSpPr>
          <p:cNvPr id="19"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Chart, pie chart&#10;&#10;Description automatically generated">
            <a:extLst>
              <a:ext uri="{FF2B5EF4-FFF2-40B4-BE49-F238E27FC236}">
                <a16:creationId xmlns:a16="http://schemas.microsoft.com/office/drawing/2014/main" id="{E86778DB-AAE5-AF17-AEA1-0C110A8601FC}"/>
              </a:ext>
            </a:extLst>
          </p:cNvPr>
          <p:cNvPicPr>
            <a:picLocks noChangeAspect="1"/>
          </p:cNvPicPr>
          <p:nvPr/>
        </p:nvPicPr>
        <p:blipFill>
          <a:blip r:embed="rId2"/>
          <a:stretch>
            <a:fillRect/>
          </a:stretch>
        </p:blipFill>
        <p:spPr>
          <a:xfrm>
            <a:off x="320040" y="2683985"/>
            <a:ext cx="5614416" cy="3523046"/>
          </a:xfrm>
          <a:prstGeom prst="rect">
            <a:avLst/>
          </a:prstGeom>
        </p:spPr>
      </p:pic>
      <p:pic>
        <p:nvPicPr>
          <p:cNvPr id="3" name="Picture 4" descr="Chart, pie chart&#10;&#10;Description automatically generated">
            <a:extLst>
              <a:ext uri="{FF2B5EF4-FFF2-40B4-BE49-F238E27FC236}">
                <a16:creationId xmlns:a16="http://schemas.microsoft.com/office/drawing/2014/main" id="{B4EF17A4-D325-4691-46D5-286FC9682427}"/>
              </a:ext>
            </a:extLst>
          </p:cNvPr>
          <p:cNvPicPr>
            <a:picLocks noChangeAspect="1"/>
          </p:cNvPicPr>
          <p:nvPr/>
        </p:nvPicPr>
        <p:blipFill>
          <a:blip r:embed="rId3"/>
          <a:stretch>
            <a:fillRect/>
          </a:stretch>
        </p:blipFill>
        <p:spPr>
          <a:xfrm>
            <a:off x="6254496" y="2701495"/>
            <a:ext cx="5614416" cy="3488026"/>
          </a:xfrm>
          <a:prstGeom prst="rect">
            <a:avLst/>
          </a:prstGeom>
        </p:spPr>
      </p:pic>
      <p:pic>
        <p:nvPicPr>
          <p:cNvPr id="4" name="Picture 4">
            <a:extLst>
              <a:ext uri="{FF2B5EF4-FFF2-40B4-BE49-F238E27FC236}">
                <a16:creationId xmlns:a16="http://schemas.microsoft.com/office/drawing/2014/main" id="{16F2ECEE-A2CA-C22B-E659-198645EAE099}"/>
              </a:ext>
            </a:extLst>
          </p:cNvPr>
          <p:cNvPicPr>
            <a:picLocks noChangeAspect="1"/>
          </p:cNvPicPr>
          <p:nvPr/>
        </p:nvPicPr>
        <p:blipFill>
          <a:blip r:embed="rId4"/>
          <a:stretch>
            <a:fillRect/>
          </a:stretch>
        </p:blipFill>
        <p:spPr>
          <a:xfrm>
            <a:off x="0" y="3922"/>
            <a:ext cx="1722864" cy="875836"/>
          </a:xfrm>
          <a:prstGeom prst="rect">
            <a:avLst/>
          </a:prstGeom>
        </p:spPr>
      </p:pic>
    </p:spTree>
    <p:extLst>
      <p:ext uri="{BB962C8B-B14F-4D97-AF65-F5344CB8AC3E}">
        <p14:creationId xmlns:p14="http://schemas.microsoft.com/office/powerpoint/2010/main" val="1600980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BE87DC0-D9AB-EB8C-ADB8-8840E4873672}"/>
              </a:ext>
            </a:extLst>
          </p:cNvPr>
          <p:cNvSpPr>
            <a:spLocks noGrp="1"/>
          </p:cNvSpPr>
          <p:nvPr>
            <p:ph type="ctrTitle"/>
          </p:nvPr>
        </p:nvSpPr>
        <p:spPr>
          <a:xfrm>
            <a:off x="556532" y="643467"/>
            <a:ext cx="11210925" cy="744836"/>
          </a:xfrm>
        </p:spPr>
        <p:txBody>
          <a:bodyPr vert="horz" lIns="91440" tIns="45720" rIns="91440" bIns="45720" rtlCol="0" anchor="ctr">
            <a:normAutofit/>
          </a:bodyPr>
          <a:lstStyle/>
          <a:p>
            <a:r>
              <a:rPr lang="en-US" sz="3200" kern="1200">
                <a:solidFill>
                  <a:schemeClr val="bg1"/>
                </a:solidFill>
                <a:latin typeface="+mj-lt"/>
                <a:ea typeface="+mj-ea"/>
                <a:cs typeface="+mj-cs"/>
              </a:rPr>
              <a:t>RESULT</a:t>
            </a:r>
          </a:p>
        </p:txBody>
      </p:sp>
      <p:pic>
        <p:nvPicPr>
          <p:cNvPr id="2" name="Picture 2" descr="Chart, pie chart&#10;&#10;Description automatically generated">
            <a:extLst>
              <a:ext uri="{FF2B5EF4-FFF2-40B4-BE49-F238E27FC236}">
                <a16:creationId xmlns:a16="http://schemas.microsoft.com/office/drawing/2014/main" id="{B57766C6-FA7B-F2F3-BD89-05C92F4BE55D}"/>
              </a:ext>
            </a:extLst>
          </p:cNvPr>
          <p:cNvPicPr>
            <a:picLocks noChangeAspect="1"/>
          </p:cNvPicPr>
          <p:nvPr/>
        </p:nvPicPr>
        <p:blipFill>
          <a:blip r:embed="rId2"/>
          <a:stretch>
            <a:fillRect/>
          </a:stretch>
        </p:blipFill>
        <p:spPr>
          <a:xfrm>
            <a:off x="2552291" y="1675227"/>
            <a:ext cx="7087417" cy="4394199"/>
          </a:xfrm>
          <a:prstGeom prst="rect">
            <a:avLst/>
          </a:prstGeom>
        </p:spPr>
      </p:pic>
      <p:pic>
        <p:nvPicPr>
          <p:cNvPr id="4" name="Picture 4">
            <a:extLst>
              <a:ext uri="{FF2B5EF4-FFF2-40B4-BE49-F238E27FC236}">
                <a16:creationId xmlns:a16="http://schemas.microsoft.com/office/drawing/2014/main" id="{16F2ECEE-A2CA-C22B-E659-198645EAE099}"/>
              </a:ext>
            </a:extLst>
          </p:cNvPr>
          <p:cNvPicPr>
            <a:picLocks noChangeAspect="1"/>
          </p:cNvPicPr>
          <p:nvPr/>
        </p:nvPicPr>
        <p:blipFill>
          <a:blip r:embed="rId3"/>
          <a:stretch>
            <a:fillRect/>
          </a:stretch>
        </p:blipFill>
        <p:spPr>
          <a:xfrm>
            <a:off x="0" y="3922"/>
            <a:ext cx="1722864" cy="875836"/>
          </a:xfrm>
          <a:prstGeom prst="rect">
            <a:avLst/>
          </a:prstGeom>
        </p:spPr>
      </p:pic>
    </p:spTree>
    <p:extLst>
      <p:ext uri="{BB962C8B-B14F-4D97-AF65-F5344CB8AC3E}">
        <p14:creationId xmlns:p14="http://schemas.microsoft.com/office/powerpoint/2010/main" val="3300216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16F2ECEE-A2CA-C22B-E659-198645EAE099}"/>
              </a:ext>
            </a:extLst>
          </p:cNvPr>
          <p:cNvPicPr>
            <a:picLocks noChangeAspect="1"/>
          </p:cNvPicPr>
          <p:nvPr/>
        </p:nvPicPr>
        <p:blipFill>
          <a:blip r:embed="rId2"/>
          <a:stretch>
            <a:fillRect/>
          </a:stretch>
        </p:blipFill>
        <p:spPr>
          <a:xfrm>
            <a:off x="0" y="3922"/>
            <a:ext cx="1722864" cy="875836"/>
          </a:xfrm>
          <a:prstGeom prst="rect">
            <a:avLst/>
          </a:prstGeom>
        </p:spPr>
      </p:pic>
      <p:sp>
        <p:nvSpPr>
          <p:cNvPr id="6" name="Title 5">
            <a:extLst>
              <a:ext uri="{FF2B5EF4-FFF2-40B4-BE49-F238E27FC236}">
                <a16:creationId xmlns:a16="http://schemas.microsoft.com/office/drawing/2014/main" id="{3BE87DC0-D9AB-EB8C-ADB8-8840E4873672}"/>
              </a:ext>
            </a:extLst>
          </p:cNvPr>
          <p:cNvSpPr>
            <a:spLocks noGrp="1"/>
          </p:cNvSpPr>
          <p:nvPr>
            <p:ph type="ctrTitle"/>
          </p:nvPr>
        </p:nvSpPr>
        <p:spPr>
          <a:xfrm>
            <a:off x="1524000" y="369655"/>
            <a:ext cx="9144000" cy="1198137"/>
          </a:xfrm>
        </p:spPr>
        <p:txBody>
          <a:bodyPr/>
          <a:lstStyle/>
          <a:p>
            <a:r>
              <a:rPr lang="en-US" dirty="0">
                <a:cs typeface="Calibri Light"/>
              </a:rPr>
              <a:t>RESULT</a:t>
            </a:r>
            <a:endParaRPr lang="en-US" dirty="0"/>
          </a:p>
        </p:txBody>
      </p:sp>
      <p:graphicFrame>
        <p:nvGraphicFramePr>
          <p:cNvPr id="5" name="Table 4">
            <a:extLst>
              <a:ext uri="{FF2B5EF4-FFF2-40B4-BE49-F238E27FC236}">
                <a16:creationId xmlns:a16="http://schemas.microsoft.com/office/drawing/2014/main" id="{581998A4-684B-3EAE-FEF8-CF2288CD4E2D}"/>
              </a:ext>
            </a:extLst>
          </p:cNvPr>
          <p:cNvGraphicFramePr>
            <a:graphicFrameLocks noGrp="1"/>
          </p:cNvGraphicFramePr>
          <p:nvPr>
            <p:extLst>
              <p:ext uri="{D42A27DB-BD31-4B8C-83A1-F6EECF244321}">
                <p14:modId xmlns:p14="http://schemas.microsoft.com/office/powerpoint/2010/main" val="1234724598"/>
              </p:ext>
            </p:extLst>
          </p:nvPr>
        </p:nvGraphicFramePr>
        <p:xfrm>
          <a:off x="1198756" y="1923585"/>
          <a:ext cx="9869315" cy="1964484"/>
        </p:xfrm>
        <a:graphic>
          <a:graphicData uri="http://schemas.openxmlformats.org/drawingml/2006/table">
            <a:tbl>
              <a:tblPr firstRow="1" bandRow="1">
                <a:tableStyleId>{5C22544A-7EE6-4342-B048-85BDC9FD1C3A}</a:tableStyleId>
              </a:tblPr>
              <a:tblGrid>
                <a:gridCol w="4547395">
                  <a:extLst>
                    <a:ext uri="{9D8B030D-6E8A-4147-A177-3AD203B41FA5}">
                      <a16:colId xmlns:a16="http://schemas.microsoft.com/office/drawing/2014/main" val="3619172458"/>
                    </a:ext>
                  </a:extLst>
                </a:gridCol>
                <a:gridCol w="5321920">
                  <a:extLst>
                    <a:ext uri="{9D8B030D-6E8A-4147-A177-3AD203B41FA5}">
                      <a16:colId xmlns:a16="http://schemas.microsoft.com/office/drawing/2014/main" val="1959353704"/>
                    </a:ext>
                  </a:extLst>
                </a:gridCol>
              </a:tblGrid>
              <a:tr h="654828">
                <a:tc>
                  <a:txBody>
                    <a:bodyPr/>
                    <a:lstStyle/>
                    <a:p>
                      <a:pPr fontAlgn="base"/>
                      <a:r>
                        <a:rPr lang="en-US" sz="2000" dirty="0">
                          <a:effectLst/>
                        </a:rPr>
                        <a:t>Lung Cancer Screening ​​</a:t>
                      </a:r>
                      <a:endParaRPr lang="en-US" dirty="0">
                        <a:effectLst/>
                      </a:endParaRPr>
                    </a:p>
                  </a:txBody>
                  <a:tcPr anchor="ctr"/>
                </a:tc>
                <a:tc>
                  <a:txBody>
                    <a:bodyPr/>
                    <a:lstStyle/>
                    <a:p>
                      <a:pPr fontAlgn="base"/>
                      <a:r>
                        <a:rPr lang="en-US" sz="2000" dirty="0">
                          <a:effectLst/>
                        </a:rPr>
                        <a:t>Number of Respondents​​</a:t>
                      </a:r>
                      <a:endParaRPr lang="en-US" dirty="0">
                        <a:effectLst/>
                      </a:endParaRPr>
                    </a:p>
                  </a:txBody>
                  <a:tcPr anchor="ctr"/>
                </a:tc>
                <a:extLst>
                  <a:ext uri="{0D108BD9-81ED-4DB2-BD59-A6C34878D82A}">
                    <a16:rowId xmlns:a16="http://schemas.microsoft.com/office/drawing/2014/main" val="3400817147"/>
                  </a:ext>
                </a:extLst>
              </a:tr>
              <a:tr h="654828">
                <a:tc>
                  <a:txBody>
                    <a:bodyPr/>
                    <a:lstStyle/>
                    <a:p>
                      <a:pPr fontAlgn="base"/>
                      <a:r>
                        <a:rPr lang="en-US" sz="2000" dirty="0">
                          <a:effectLst/>
                        </a:rPr>
                        <a:t>Yes ​​</a:t>
                      </a:r>
                      <a:endParaRPr lang="en-US" dirty="0">
                        <a:effectLst/>
                      </a:endParaRPr>
                    </a:p>
                  </a:txBody>
                  <a:tcPr anchor="ctr"/>
                </a:tc>
                <a:tc>
                  <a:txBody>
                    <a:bodyPr/>
                    <a:lstStyle/>
                    <a:p>
                      <a:pPr fontAlgn="base"/>
                      <a:r>
                        <a:rPr lang="en-US" sz="2000" dirty="0">
                          <a:effectLst/>
                        </a:rPr>
                        <a:t>30​​​</a:t>
                      </a:r>
                      <a:endParaRPr lang="en-US" dirty="0">
                        <a:effectLst/>
                      </a:endParaRPr>
                    </a:p>
                  </a:txBody>
                  <a:tcPr anchor="ctr"/>
                </a:tc>
                <a:extLst>
                  <a:ext uri="{0D108BD9-81ED-4DB2-BD59-A6C34878D82A}">
                    <a16:rowId xmlns:a16="http://schemas.microsoft.com/office/drawing/2014/main" val="3327168471"/>
                  </a:ext>
                </a:extLst>
              </a:tr>
              <a:tr h="654828">
                <a:tc>
                  <a:txBody>
                    <a:bodyPr/>
                    <a:lstStyle/>
                    <a:p>
                      <a:pPr fontAlgn="base"/>
                      <a:r>
                        <a:rPr lang="en-US" sz="2000" dirty="0">
                          <a:effectLst/>
                        </a:rPr>
                        <a:t>No​​</a:t>
                      </a:r>
                      <a:endParaRPr lang="en-US" dirty="0">
                        <a:effectLst/>
                      </a:endParaRPr>
                    </a:p>
                  </a:txBody>
                  <a:tcPr anchor="ctr"/>
                </a:tc>
                <a:tc>
                  <a:txBody>
                    <a:bodyPr/>
                    <a:lstStyle/>
                    <a:p>
                      <a:pPr fontAlgn="base"/>
                      <a:r>
                        <a:rPr lang="en-US" sz="2000" dirty="0">
                          <a:effectLst/>
                        </a:rPr>
                        <a:t>170​​</a:t>
                      </a:r>
                      <a:endParaRPr lang="en-US" dirty="0">
                        <a:effectLst/>
                      </a:endParaRPr>
                    </a:p>
                  </a:txBody>
                  <a:tcPr anchor="ctr"/>
                </a:tc>
                <a:extLst>
                  <a:ext uri="{0D108BD9-81ED-4DB2-BD59-A6C34878D82A}">
                    <a16:rowId xmlns:a16="http://schemas.microsoft.com/office/drawing/2014/main" val="3791576669"/>
                  </a:ext>
                </a:extLst>
              </a:tr>
            </a:tbl>
          </a:graphicData>
        </a:graphic>
      </p:graphicFrame>
      <p:graphicFrame>
        <p:nvGraphicFramePr>
          <p:cNvPr id="8" name="Table 7">
            <a:extLst>
              <a:ext uri="{FF2B5EF4-FFF2-40B4-BE49-F238E27FC236}">
                <a16:creationId xmlns:a16="http://schemas.microsoft.com/office/drawing/2014/main" id="{87152813-89A2-1F9E-2D5A-9AA2C227FE14}"/>
              </a:ext>
            </a:extLst>
          </p:cNvPr>
          <p:cNvGraphicFramePr>
            <a:graphicFrameLocks noGrp="1"/>
          </p:cNvGraphicFramePr>
          <p:nvPr>
            <p:extLst>
              <p:ext uri="{D42A27DB-BD31-4B8C-83A1-F6EECF244321}">
                <p14:modId xmlns:p14="http://schemas.microsoft.com/office/powerpoint/2010/main" val="484765301"/>
              </p:ext>
            </p:extLst>
          </p:nvPr>
        </p:nvGraphicFramePr>
        <p:xfrm>
          <a:off x="1226634" y="4107365"/>
          <a:ext cx="9850639" cy="1970048"/>
        </p:xfrm>
        <a:graphic>
          <a:graphicData uri="http://schemas.openxmlformats.org/drawingml/2006/table">
            <a:tbl>
              <a:tblPr firstRow="1" bandRow="1">
                <a:tableStyleId>{5C22544A-7EE6-4342-B048-85BDC9FD1C3A}</a:tableStyleId>
              </a:tblPr>
              <a:tblGrid>
                <a:gridCol w="4556359">
                  <a:extLst>
                    <a:ext uri="{9D8B030D-6E8A-4147-A177-3AD203B41FA5}">
                      <a16:colId xmlns:a16="http://schemas.microsoft.com/office/drawing/2014/main" val="486172305"/>
                    </a:ext>
                  </a:extLst>
                </a:gridCol>
                <a:gridCol w="5294280">
                  <a:extLst>
                    <a:ext uri="{9D8B030D-6E8A-4147-A177-3AD203B41FA5}">
                      <a16:colId xmlns:a16="http://schemas.microsoft.com/office/drawing/2014/main" val="295679552"/>
                    </a:ext>
                  </a:extLst>
                </a:gridCol>
              </a:tblGrid>
              <a:tr h="492512">
                <a:tc>
                  <a:txBody>
                    <a:bodyPr/>
                    <a:lstStyle/>
                    <a:p>
                      <a:pPr fontAlgn="base"/>
                      <a:r>
                        <a:rPr lang="en-US" sz="2000" dirty="0">
                          <a:effectLst/>
                        </a:rPr>
                        <a:t>Perception of Lung Cancer​​ </a:t>
                      </a:r>
                      <a:endParaRPr lang="en-US">
                        <a:effectLst/>
                      </a:endParaRPr>
                    </a:p>
                  </a:txBody>
                  <a:tcPr anchor="ctr"/>
                </a:tc>
                <a:tc>
                  <a:txBody>
                    <a:bodyPr/>
                    <a:lstStyle/>
                    <a:p>
                      <a:pPr fontAlgn="base"/>
                      <a:r>
                        <a:rPr lang="en-US" sz="2000" dirty="0">
                          <a:effectLst/>
                        </a:rPr>
                        <a:t>Number of Respondents​​</a:t>
                      </a:r>
                      <a:endParaRPr lang="en-US" dirty="0">
                        <a:effectLst/>
                      </a:endParaRPr>
                    </a:p>
                  </a:txBody>
                  <a:tcPr anchor="ctr"/>
                </a:tc>
                <a:extLst>
                  <a:ext uri="{0D108BD9-81ED-4DB2-BD59-A6C34878D82A}">
                    <a16:rowId xmlns:a16="http://schemas.microsoft.com/office/drawing/2014/main" val="2926454654"/>
                  </a:ext>
                </a:extLst>
              </a:tr>
              <a:tr h="492512">
                <a:tc>
                  <a:txBody>
                    <a:bodyPr/>
                    <a:lstStyle/>
                    <a:p>
                      <a:pPr fontAlgn="base"/>
                      <a:r>
                        <a:rPr lang="en-US" sz="2000" dirty="0">
                          <a:effectLst/>
                        </a:rPr>
                        <a:t>Serious​​</a:t>
                      </a:r>
                      <a:endParaRPr lang="en-US" dirty="0">
                        <a:effectLst/>
                      </a:endParaRPr>
                    </a:p>
                  </a:txBody>
                  <a:tcPr anchor="ctr"/>
                </a:tc>
                <a:tc>
                  <a:txBody>
                    <a:bodyPr/>
                    <a:lstStyle/>
                    <a:p>
                      <a:pPr fontAlgn="base"/>
                      <a:r>
                        <a:rPr lang="en-US" sz="2000" dirty="0">
                          <a:effectLst/>
                        </a:rPr>
                        <a:t>192​​</a:t>
                      </a:r>
                      <a:endParaRPr lang="en-US" dirty="0">
                        <a:effectLst/>
                      </a:endParaRPr>
                    </a:p>
                  </a:txBody>
                  <a:tcPr anchor="ctr"/>
                </a:tc>
                <a:extLst>
                  <a:ext uri="{0D108BD9-81ED-4DB2-BD59-A6C34878D82A}">
                    <a16:rowId xmlns:a16="http://schemas.microsoft.com/office/drawing/2014/main" val="2562737532"/>
                  </a:ext>
                </a:extLst>
              </a:tr>
              <a:tr h="492512">
                <a:tc>
                  <a:txBody>
                    <a:bodyPr/>
                    <a:lstStyle/>
                    <a:p>
                      <a:pPr fontAlgn="base"/>
                      <a:r>
                        <a:rPr lang="en-US" sz="2000" dirty="0">
                          <a:effectLst/>
                        </a:rPr>
                        <a:t>Maybe​​</a:t>
                      </a:r>
                      <a:endParaRPr lang="en-US" dirty="0">
                        <a:effectLst/>
                      </a:endParaRPr>
                    </a:p>
                  </a:txBody>
                  <a:tcPr anchor="ctr"/>
                </a:tc>
                <a:tc>
                  <a:txBody>
                    <a:bodyPr/>
                    <a:lstStyle/>
                    <a:p>
                      <a:pPr fontAlgn="base"/>
                      <a:r>
                        <a:rPr lang="en-US" sz="2000" dirty="0">
                          <a:effectLst/>
                        </a:rPr>
                        <a:t>5​​</a:t>
                      </a:r>
                      <a:endParaRPr lang="en-US" dirty="0">
                        <a:effectLst/>
                      </a:endParaRPr>
                    </a:p>
                  </a:txBody>
                  <a:tcPr anchor="ctr"/>
                </a:tc>
                <a:extLst>
                  <a:ext uri="{0D108BD9-81ED-4DB2-BD59-A6C34878D82A}">
                    <a16:rowId xmlns:a16="http://schemas.microsoft.com/office/drawing/2014/main" val="981339868"/>
                  </a:ext>
                </a:extLst>
              </a:tr>
              <a:tr h="492512">
                <a:tc>
                  <a:txBody>
                    <a:bodyPr/>
                    <a:lstStyle/>
                    <a:p>
                      <a:pPr fontAlgn="base"/>
                      <a:r>
                        <a:rPr lang="en-US" sz="2000" dirty="0">
                          <a:effectLst/>
                        </a:rPr>
                        <a:t>No​​</a:t>
                      </a:r>
                      <a:endParaRPr lang="en-US" dirty="0">
                        <a:effectLst/>
                      </a:endParaRPr>
                    </a:p>
                  </a:txBody>
                  <a:tcPr anchor="ctr"/>
                </a:tc>
                <a:tc>
                  <a:txBody>
                    <a:bodyPr/>
                    <a:lstStyle/>
                    <a:p>
                      <a:pPr fontAlgn="base"/>
                      <a:r>
                        <a:rPr lang="en-US" sz="2000" dirty="0">
                          <a:effectLst/>
                        </a:rPr>
                        <a:t>3​​</a:t>
                      </a:r>
                      <a:endParaRPr lang="en-US" dirty="0">
                        <a:effectLst/>
                      </a:endParaRPr>
                    </a:p>
                  </a:txBody>
                  <a:tcPr anchor="ctr"/>
                </a:tc>
                <a:extLst>
                  <a:ext uri="{0D108BD9-81ED-4DB2-BD59-A6C34878D82A}">
                    <a16:rowId xmlns:a16="http://schemas.microsoft.com/office/drawing/2014/main" val="3462349116"/>
                  </a:ext>
                </a:extLst>
              </a:tr>
            </a:tbl>
          </a:graphicData>
        </a:graphic>
      </p:graphicFrame>
    </p:spTree>
    <p:extLst>
      <p:ext uri="{BB962C8B-B14F-4D97-AF65-F5344CB8AC3E}">
        <p14:creationId xmlns:p14="http://schemas.microsoft.com/office/powerpoint/2010/main" val="3687303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BE87DC0-D9AB-EB8C-ADB8-8840E4873672}"/>
              </a:ext>
            </a:extLst>
          </p:cNvPr>
          <p:cNvSpPr>
            <a:spLocks noGrp="1"/>
          </p:cNvSpPr>
          <p:nvPr>
            <p:ph type="ctrTitle"/>
          </p:nvPr>
        </p:nvSpPr>
        <p:spPr>
          <a:xfrm>
            <a:off x="556532" y="643467"/>
            <a:ext cx="11210925" cy="744836"/>
          </a:xfrm>
        </p:spPr>
        <p:txBody>
          <a:bodyPr vert="horz" lIns="91440" tIns="45720" rIns="91440" bIns="45720" rtlCol="0" anchor="ctr">
            <a:normAutofit/>
          </a:bodyPr>
          <a:lstStyle/>
          <a:p>
            <a:r>
              <a:rPr lang="en-US" sz="3200" kern="1200">
                <a:solidFill>
                  <a:schemeClr val="bg1"/>
                </a:solidFill>
                <a:latin typeface="+mj-lt"/>
                <a:ea typeface="+mj-ea"/>
                <a:cs typeface="+mj-cs"/>
              </a:rPr>
              <a:t>RESULT</a:t>
            </a:r>
          </a:p>
        </p:txBody>
      </p:sp>
      <p:pic>
        <p:nvPicPr>
          <p:cNvPr id="2" name="Picture 2" descr="Chart&#10;&#10;Description automatically generated">
            <a:extLst>
              <a:ext uri="{FF2B5EF4-FFF2-40B4-BE49-F238E27FC236}">
                <a16:creationId xmlns:a16="http://schemas.microsoft.com/office/drawing/2014/main" id="{FFCF1A40-6987-7D77-41ED-FDA337B64290}"/>
              </a:ext>
            </a:extLst>
          </p:cNvPr>
          <p:cNvPicPr>
            <a:picLocks noChangeAspect="1"/>
          </p:cNvPicPr>
          <p:nvPr/>
        </p:nvPicPr>
        <p:blipFill>
          <a:blip r:embed="rId2"/>
          <a:stretch>
            <a:fillRect/>
          </a:stretch>
        </p:blipFill>
        <p:spPr>
          <a:xfrm>
            <a:off x="2552291" y="1675227"/>
            <a:ext cx="7087417" cy="4394199"/>
          </a:xfrm>
          <a:prstGeom prst="rect">
            <a:avLst/>
          </a:prstGeom>
        </p:spPr>
      </p:pic>
      <p:pic>
        <p:nvPicPr>
          <p:cNvPr id="4" name="Picture 4">
            <a:extLst>
              <a:ext uri="{FF2B5EF4-FFF2-40B4-BE49-F238E27FC236}">
                <a16:creationId xmlns:a16="http://schemas.microsoft.com/office/drawing/2014/main" id="{16F2ECEE-A2CA-C22B-E659-198645EAE099}"/>
              </a:ext>
            </a:extLst>
          </p:cNvPr>
          <p:cNvPicPr>
            <a:picLocks noChangeAspect="1"/>
          </p:cNvPicPr>
          <p:nvPr/>
        </p:nvPicPr>
        <p:blipFill>
          <a:blip r:embed="rId3"/>
          <a:stretch>
            <a:fillRect/>
          </a:stretch>
        </p:blipFill>
        <p:spPr>
          <a:xfrm>
            <a:off x="0" y="3922"/>
            <a:ext cx="1722864" cy="875836"/>
          </a:xfrm>
          <a:prstGeom prst="rect">
            <a:avLst/>
          </a:prstGeom>
        </p:spPr>
      </p:pic>
    </p:spTree>
    <p:extLst>
      <p:ext uri="{BB962C8B-B14F-4D97-AF65-F5344CB8AC3E}">
        <p14:creationId xmlns:p14="http://schemas.microsoft.com/office/powerpoint/2010/main" val="1616781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BE87DC0-D9AB-EB8C-ADB8-8840E4873672}"/>
              </a:ext>
            </a:extLst>
          </p:cNvPr>
          <p:cNvSpPr>
            <a:spLocks noGrp="1"/>
          </p:cNvSpPr>
          <p:nvPr>
            <p:ph type="ctrTitle"/>
          </p:nvPr>
        </p:nvSpPr>
        <p:spPr>
          <a:xfrm>
            <a:off x="556532" y="643467"/>
            <a:ext cx="11210925" cy="744836"/>
          </a:xfrm>
        </p:spPr>
        <p:txBody>
          <a:bodyPr vert="horz" lIns="91440" tIns="45720" rIns="91440" bIns="45720" rtlCol="0" anchor="ctr">
            <a:normAutofit/>
          </a:bodyPr>
          <a:lstStyle/>
          <a:p>
            <a:r>
              <a:rPr lang="en-US" sz="3200" kern="1200">
                <a:solidFill>
                  <a:schemeClr val="bg1"/>
                </a:solidFill>
                <a:latin typeface="+mj-lt"/>
                <a:ea typeface="+mj-ea"/>
                <a:cs typeface="+mj-cs"/>
              </a:rPr>
              <a:t>RESULT</a:t>
            </a:r>
          </a:p>
        </p:txBody>
      </p:sp>
      <p:pic>
        <p:nvPicPr>
          <p:cNvPr id="3" name="Picture 4" descr="Chart, timeline, bar chart&#10;&#10;Description automatically generated">
            <a:extLst>
              <a:ext uri="{FF2B5EF4-FFF2-40B4-BE49-F238E27FC236}">
                <a16:creationId xmlns:a16="http://schemas.microsoft.com/office/drawing/2014/main" id="{80CC937A-6189-9C08-A774-B21C85BEB677}"/>
              </a:ext>
            </a:extLst>
          </p:cNvPr>
          <p:cNvPicPr>
            <a:picLocks noChangeAspect="1"/>
          </p:cNvPicPr>
          <p:nvPr/>
        </p:nvPicPr>
        <p:blipFill>
          <a:blip r:embed="rId2"/>
          <a:stretch>
            <a:fillRect/>
          </a:stretch>
        </p:blipFill>
        <p:spPr>
          <a:xfrm>
            <a:off x="2508899" y="1675227"/>
            <a:ext cx="7174201" cy="4394199"/>
          </a:xfrm>
          <a:prstGeom prst="rect">
            <a:avLst/>
          </a:prstGeom>
        </p:spPr>
      </p:pic>
      <p:pic>
        <p:nvPicPr>
          <p:cNvPr id="4" name="Picture 4">
            <a:extLst>
              <a:ext uri="{FF2B5EF4-FFF2-40B4-BE49-F238E27FC236}">
                <a16:creationId xmlns:a16="http://schemas.microsoft.com/office/drawing/2014/main" id="{16F2ECEE-A2CA-C22B-E659-198645EAE099}"/>
              </a:ext>
            </a:extLst>
          </p:cNvPr>
          <p:cNvPicPr>
            <a:picLocks noChangeAspect="1"/>
          </p:cNvPicPr>
          <p:nvPr/>
        </p:nvPicPr>
        <p:blipFill>
          <a:blip r:embed="rId3"/>
          <a:stretch>
            <a:fillRect/>
          </a:stretch>
        </p:blipFill>
        <p:spPr>
          <a:xfrm>
            <a:off x="0" y="3922"/>
            <a:ext cx="1722864" cy="875836"/>
          </a:xfrm>
          <a:prstGeom prst="rect">
            <a:avLst/>
          </a:prstGeom>
        </p:spPr>
      </p:pic>
    </p:spTree>
    <p:extLst>
      <p:ext uri="{BB962C8B-B14F-4D97-AF65-F5344CB8AC3E}">
        <p14:creationId xmlns:p14="http://schemas.microsoft.com/office/powerpoint/2010/main" val="1766802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BE87DC0-D9AB-EB8C-ADB8-8840E4873672}"/>
              </a:ext>
            </a:extLst>
          </p:cNvPr>
          <p:cNvSpPr>
            <a:spLocks noGrp="1"/>
          </p:cNvSpPr>
          <p:nvPr>
            <p:ph type="ctrTitle"/>
          </p:nvPr>
        </p:nvSpPr>
        <p:spPr>
          <a:xfrm>
            <a:off x="638881" y="457200"/>
            <a:ext cx="10909640" cy="1368614"/>
          </a:xfrm>
        </p:spPr>
        <p:txBody>
          <a:bodyPr anchor="ctr">
            <a:normAutofit/>
          </a:bodyPr>
          <a:lstStyle/>
          <a:p>
            <a:r>
              <a:rPr lang="en-US" sz="6600">
                <a:cs typeface="Calibri Light"/>
              </a:rPr>
              <a:t>RESULT</a:t>
            </a:r>
            <a:endParaRPr lang="en-US" sz="6600"/>
          </a:p>
        </p:txBody>
      </p:sp>
      <p:sp>
        <p:nvSpPr>
          <p:cNvPr id="13"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descr="Chart, pie chart&#10;&#10;Description automatically generated">
            <a:extLst>
              <a:ext uri="{FF2B5EF4-FFF2-40B4-BE49-F238E27FC236}">
                <a16:creationId xmlns:a16="http://schemas.microsoft.com/office/drawing/2014/main" id="{116FA862-040F-8EFE-E2D6-13F57AF76C6C}"/>
              </a:ext>
            </a:extLst>
          </p:cNvPr>
          <p:cNvPicPr>
            <a:picLocks noChangeAspect="1"/>
          </p:cNvPicPr>
          <p:nvPr/>
        </p:nvPicPr>
        <p:blipFill>
          <a:blip r:embed="rId2"/>
          <a:stretch>
            <a:fillRect/>
          </a:stretch>
        </p:blipFill>
        <p:spPr>
          <a:xfrm>
            <a:off x="320040" y="2701495"/>
            <a:ext cx="5614416" cy="3488026"/>
          </a:xfrm>
          <a:prstGeom prst="rect">
            <a:avLst/>
          </a:prstGeom>
        </p:spPr>
      </p:pic>
      <p:pic>
        <p:nvPicPr>
          <p:cNvPr id="2" name="Picture 2" descr="Chart, pie chart&#10;&#10;Description automatically generated">
            <a:extLst>
              <a:ext uri="{FF2B5EF4-FFF2-40B4-BE49-F238E27FC236}">
                <a16:creationId xmlns:a16="http://schemas.microsoft.com/office/drawing/2014/main" id="{2E059A28-1B67-2196-FC32-4DB5F6476BC4}"/>
              </a:ext>
            </a:extLst>
          </p:cNvPr>
          <p:cNvPicPr>
            <a:picLocks noChangeAspect="1"/>
          </p:cNvPicPr>
          <p:nvPr/>
        </p:nvPicPr>
        <p:blipFill>
          <a:blip r:embed="rId3"/>
          <a:stretch>
            <a:fillRect/>
          </a:stretch>
        </p:blipFill>
        <p:spPr>
          <a:xfrm>
            <a:off x="6254496" y="2749350"/>
            <a:ext cx="5614416" cy="3392316"/>
          </a:xfrm>
          <a:prstGeom prst="rect">
            <a:avLst/>
          </a:prstGeom>
        </p:spPr>
      </p:pic>
      <p:pic>
        <p:nvPicPr>
          <p:cNvPr id="4" name="Picture 4">
            <a:extLst>
              <a:ext uri="{FF2B5EF4-FFF2-40B4-BE49-F238E27FC236}">
                <a16:creationId xmlns:a16="http://schemas.microsoft.com/office/drawing/2014/main" id="{16F2ECEE-A2CA-C22B-E659-198645EAE099}"/>
              </a:ext>
            </a:extLst>
          </p:cNvPr>
          <p:cNvPicPr>
            <a:picLocks noChangeAspect="1"/>
          </p:cNvPicPr>
          <p:nvPr/>
        </p:nvPicPr>
        <p:blipFill>
          <a:blip r:embed="rId4"/>
          <a:stretch>
            <a:fillRect/>
          </a:stretch>
        </p:blipFill>
        <p:spPr>
          <a:xfrm>
            <a:off x="0" y="3922"/>
            <a:ext cx="1722864" cy="875836"/>
          </a:xfrm>
          <a:prstGeom prst="rect">
            <a:avLst/>
          </a:prstGeom>
        </p:spPr>
      </p:pic>
    </p:spTree>
    <p:extLst>
      <p:ext uri="{BB962C8B-B14F-4D97-AF65-F5344CB8AC3E}">
        <p14:creationId xmlns:p14="http://schemas.microsoft.com/office/powerpoint/2010/main" val="1601786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BE87DC0-D9AB-EB8C-ADB8-8840E4873672}"/>
              </a:ext>
            </a:extLst>
          </p:cNvPr>
          <p:cNvSpPr>
            <a:spLocks noGrp="1"/>
          </p:cNvSpPr>
          <p:nvPr>
            <p:ph type="ctrTitle"/>
          </p:nvPr>
        </p:nvSpPr>
        <p:spPr>
          <a:xfrm>
            <a:off x="638881" y="457200"/>
            <a:ext cx="10909640" cy="1368614"/>
          </a:xfrm>
        </p:spPr>
        <p:txBody>
          <a:bodyPr anchor="ctr">
            <a:normAutofit/>
          </a:bodyPr>
          <a:lstStyle/>
          <a:p>
            <a:r>
              <a:rPr lang="en-US" sz="6600">
                <a:cs typeface="Calibri Light"/>
              </a:rPr>
              <a:t>RESULT</a:t>
            </a:r>
            <a:endParaRPr lang="en-US" sz="6600"/>
          </a:p>
        </p:txBody>
      </p:sp>
      <p:sp>
        <p:nvSpPr>
          <p:cNvPr id="13"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descr="Chart&#10;&#10;Description automatically generated">
            <a:extLst>
              <a:ext uri="{FF2B5EF4-FFF2-40B4-BE49-F238E27FC236}">
                <a16:creationId xmlns:a16="http://schemas.microsoft.com/office/drawing/2014/main" id="{13CCBC14-C2B8-1C5F-2A52-9D310046D903}"/>
              </a:ext>
            </a:extLst>
          </p:cNvPr>
          <p:cNvPicPr>
            <a:picLocks noChangeAspect="1"/>
          </p:cNvPicPr>
          <p:nvPr/>
        </p:nvPicPr>
        <p:blipFill>
          <a:blip r:embed="rId2"/>
          <a:stretch>
            <a:fillRect/>
          </a:stretch>
        </p:blipFill>
        <p:spPr>
          <a:xfrm>
            <a:off x="320040" y="2720147"/>
            <a:ext cx="5614416" cy="3450721"/>
          </a:xfrm>
          <a:prstGeom prst="rect">
            <a:avLst/>
          </a:prstGeom>
        </p:spPr>
      </p:pic>
      <p:pic>
        <p:nvPicPr>
          <p:cNvPr id="2" name="Picture 2" descr="Chart, pie chart&#10;&#10;Description automatically generated">
            <a:extLst>
              <a:ext uri="{FF2B5EF4-FFF2-40B4-BE49-F238E27FC236}">
                <a16:creationId xmlns:a16="http://schemas.microsoft.com/office/drawing/2014/main" id="{4A1A9FB3-5419-9FA7-7AE5-F2745E1D64F6}"/>
              </a:ext>
            </a:extLst>
          </p:cNvPr>
          <p:cNvPicPr>
            <a:picLocks noChangeAspect="1"/>
          </p:cNvPicPr>
          <p:nvPr/>
        </p:nvPicPr>
        <p:blipFill>
          <a:blip r:embed="rId3"/>
          <a:stretch>
            <a:fillRect/>
          </a:stretch>
        </p:blipFill>
        <p:spPr>
          <a:xfrm>
            <a:off x="6254496" y="2793149"/>
            <a:ext cx="5614416" cy="3340576"/>
          </a:xfrm>
          <a:prstGeom prst="rect">
            <a:avLst/>
          </a:prstGeom>
        </p:spPr>
      </p:pic>
      <p:pic>
        <p:nvPicPr>
          <p:cNvPr id="4" name="Picture 4">
            <a:extLst>
              <a:ext uri="{FF2B5EF4-FFF2-40B4-BE49-F238E27FC236}">
                <a16:creationId xmlns:a16="http://schemas.microsoft.com/office/drawing/2014/main" id="{16F2ECEE-A2CA-C22B-E659-198645EAE099}"/>
              </a:ext>
            </a:extLst>
          </p:cNvPr>
          <p:cNvPicPr>
            <a:picLocks noChangeAspect="1"/>
          </p:cNvPicPr>
          <p:nvPr/>
        </p:nvPicPr>
        <p:blipFill>
          <a:blip r:embed="rId4"/>
          <a:stretch>
            <a:fillRect/>
          </a:stretch>
        </p:blipFill>
        <p:spPr>
          <a:xfrm>
            <a:off x="0" y="3922"/>
            <a:ext cx="1722864" cy="875836"/>
          </a:xfrm>
          <a:prstGeom prst="rect">
            <a:avLst/>
          </a:prstGeom>
        </p:spPr>
      </p:pic>
    </p:spTree>
    <p:extLst>
      <p:ext uri="{BB962C8B-B14F-4D97-AF65-F5344CB8AC3E}">
        <p14:creationId xmlns:p14="http://schemas.microsoft.com/office/powerpoint/2010/main" val="2253460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7" name="Group 36">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38" name="Freeform: Shape 37">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40">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itle 5">
            <a:extLst>
              <a:ext uri="{FF2B5EF4-FFF2-40B4-BE49-F238E27FC236}">
                <a16:creationId xmlns:a16="http://schemas.microsoft.com/office/drawing/2014/main" id="{3BE87DC0-D9AB-EB8C-ADB8-8840E4873672}"/>
              </a:ext>
            </a:extLst>
          </p:cNvPr>
          <p:cNvSpPr>
            <a:spLocks noGrp="1"/>
          </p:cNvSpPr>
          <p:nvPr>
            <p:ph type="ctrTitle"/>
          </p:nvPr>
        </p:nvSpPr>
        <p:spPr>
          <a:xfrm>
            <a:off x="640080" y="1243013"/>
            <a:ext cx="3855720" cy="4371974"/>
          </a:xfrm>
        </p:spPr>
        <p:txBody>
          <a:bodyPr vert="horz" lIns="91440" tIns="45720" rIns="91440" bIns="45720" rtlCol="0" anchor="ctr">
            <a:normAutofit/>
          </a:bodyPr>
          <a:lstStyle/>
          <a:p>
            <a:pPr algn="l"/>
            <a:r>
              <a:rPr lang="en-US" sz="6600" kern="1200" dirty="0">
                <a:solidFill>
                  <a:schemeClr val="tx2"/>
                </a:solidFill>
                <a:latin typeface="+mj-lt"/>
                <a:ea typeface="+mj-ea"/>
                <a:cs typeface="+mj-cs"/>
              </a:rPr>
              <a:t>RESULT</a:t>
            </a:r>
            <a:endParaRPr lang="en-US" sz="6600" kern="1200" dirty="0">
              <a:solidFill>
                <a:schemeClr val="tx2"/>
              </a:solidFill>
              <a:latin typeface="+mj-lt"/>
              <a:ea typeface="Calibri Light"/>
              <a:cs typeface="Calibri Light"/>
            </a:endParaRPr>
          </a:p>
        </p:txBody>
      </p:sp>
      <p:sp>
        <p:nvSpPr>
          <p:cNvPr id="8" name="Subtitle 7">
            <a:extLst>
              <a:ext uri="{FF2B5EF4-FFF2-40B4-BE49-F238E27FC236}">
                <a16:creationId xmlns:a16="http://schemas.microsoft.com/office/drawing/2014/main" id="{750C6D14-FE7E-DCEA-9761-3FFB97248897}"/>
              </a:ext>
            </a:extLst>
          </p:cNvPr>
          <p:cNvSpPr>
            <a:spLocks noGrp="1"/>
          </p:cNvSpPr>
          <p:nvPr>
            <p:ph type="subTitle" idx="1"/>
          </p:nvPr>
        </p:nvSpPr>
        <p:spPr>
          <a:xfrm>
            <a:off x="5465957" y="804672"/>
            <a:ext cx="6206247" cy="5230368"/>
          </a:xfrm>
        </p:spPr>
        <p:txBody>
          <a:bodyPr vert="horz" lIns="91440" tIns="45720" rIns="91440" bIns="45720" rtlCol="0" anchor="ctr">
            <a:noAutofit/>
          </a:bodyPr>
          <a:lstStyle/>
          <a:p>
            <a:pPr marL="342900" indent="-228600" algn="l">
              <a:buFont typeface="Arial" panose="020B0604020202020204" pitchFamily="34" charset="0"/>
              <a:buChar char="•"/>
            </a:pPr>
            <a:r>
              <a:rPr lang="en-US" sz="3200" dirty="0">
                <a:solidFill>
                  <a:schemeClr val="tx2"/>
                </a:solidFill>
              </a:rPr>
              <a:t>Limited awareness and knowledge about lung cancer </a:t>
            </a:r>
            <a:endParaRPr lang="en-US" sz="3200" dirty="0">
              <a:solidFill>
                <a:schemeClr val="tx2"/>
              </a:solidFill>
              <a:ea typeface="Calibri"/>
              <a:cs typeface="Calibri"/>
            </a:endParaRPr>
          </a:p>
          <a:p>
            <a:pPr marL="342900" indent="-228600" algn="l">
              <a:buFont typeface="Arial" panose="020B0604020202020204" pitchFamily="34" charset="0"/>
              <a:buChar char="•"/>
            </a:pPr>
            <a:r>
              <a:rPr lang="en-US" sz="3200" dirty="0">
                <a:solidFill>
                  <a:schemeClr val="tx2"/>
                </a:solidFill>
              </a:rPr>
              <a:t>Low rate of lung cancer screening </a:t>
            </a:r>
            <a:endParaRPr lang="en-US" sz="3200" dirty="0">
              <a:solidFill>
                <a:schemeClr val="tx2"/>
              </a:solidFill>
              <a:ea typeface="Calibri"/>
              <a:cs typeface="Calibri"/>
            </a:endParaRPr>
          </a:p>
          <a:p>
            <a:pPr marL="342900" indent="-228600" algn="l">
              <a:buFont typeface="Arial" panose="020B0604020202020204" pitchFamily="34" charset="0"/>
              <a:buChar char="•"/>
            </a:pPr>
            <a:r>
              <a:rPr lang="en-US" sz="3200" dirty="0">
                <a:solidFill>
                  <a:schemeClr val="tx2"/>
                </a:solidFill>
              </a:rPr>
              <a:t>Knowledge gaps in treatment options </a:t>
            </a:r>
            <a:endParaRPr lang="en-US" sz="3200" dirty="0">
              <a:solidFill>
                <a:schemeClr val="tx2"/>
              </a:solidFill>
              <a:ea typeface="Calibri"/>
              <a:cs typeface="Calibri"/>
            </a:endParaRPr>
          </a:p>
          <a:p>
            <a:pPr marL="342900" indent="-228600" algn="l">
              <a:buFont typeface="Arial" panose="020B0604020202020204" pitchFamily="34" charset="0"/>
              <a:buChar char="•"/>
            </a:pPr>
            <a:r>
              <a:rPr lang="en-US" sz="3200" dirty="0">
                <a:solidFill>
                  <a:schemeClr val="tx2"/>
                </a:solidFill>
              </a:rPr>
              <a:t>Reliance on the internet for health information </a:t>
            </a:r>
            <a:endParaRPr lang="en-US" sz="3200" dirty="0">
              <a:solidFill>
                <a:schemeClr val="tx2"/>
              </a:solidFill>
              <a:ea typeface="Calibri"/>
              <a:cs typeface="Calibri"/>
            </a:endParaRPr>
          </a:p>
          <a:p>
            <a:pPr marL="342900" indent="-228600" algn="l">
              <a:buFont typeface="Arial" panose="020B0604020202020204" pitchFamily="34" charset="0"/>
              <a:buChar char="•"/>
            </a:pPr>
            <a:r>
              <a:rPr lang="en-US" sz="3200" dirty="0">
                <a:solidFill>
                  <a:schemeClr val="tx2"/>
                </a:solidFill>
              </a:rPr>
              <a:t>Lack of motivation for lung cancer screening </a:t>
            </a:r>
            <a:endParaRPr lang="en-US" sz="3200" dirty="0">
              <a:solidFill>
                <a:schemeClr val="tx2"/>
              </a:solidFill>
              <a:ea typeface="Calibri"/>
              <a:cs typeface="Calibri"/>
            </a:endParaRPr>
          </a:p>
        </p:txBody>
      </p:sp>
      <p:pic>
        <p:nvPicPr>
          <p:cNvPr id="4" name="Picture 4">
            <a:extLst>
              <a:ext uri="{FF2B5EF4-FFF2-40B4-BE49-F238E27FC236}">
                <a16:creationId xmlns:a16="http://schemas.microsoft.com/office/drawing/2014/main" id="{16F2ECEE-A2CA-C22B-E659-198645EAE099}"/>
              </a:ext>
            </a:extLst>
          </p:cNvPr>
          <p:cNvPicPr>
            <a:picLocks noChangeAspect="1"/>
          </p:cNvPicPr>
          <p:nvPr/>
        </p:nvPicPr>
        <p:blipFill>
          <a:blip r:embed="rId2"/>
          <a:stretch>
            <a:fillRect/>
          </a:stretch>
        </p:blipFill>
        <p:spPr>
          <a:xfrm>
            <a:off x="0" y="3922"/>
            <a:ext cx="1722864" cy="875836"/>
          </a:xfrm>
          <a:prstGeom prst="rect">
            <a:avLst/>
          </a:prstGeom>
        </p:spPr>
      </p:pic>
    </p:spTree>
    <p:extLst>
      <p:ext uri="{BB962C8B-B14F-4D97-AF65-F5344CB8AC3E}">
        <p14:creationId xmlns:p14="http://schemas.microsoft.com/office/powerpoint/2010/main" val="411413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BE87DC0-D9AB-EB8C-ADB8-8840E4873672}"/>
              </a:ext>
            </a:extLst>
          </p:cNvPr>
          <p:cNvSpPr>
            <a:spLocks noGrp="1"/>
          </p:cNvSpPr>
          <p:nvPr>
            <p:ph type="ctrTitle"/>
          </p:nvPr>
        </p:nvSpPr>
        <p:spPr>
          <a:xfrm>
            <a:off x="6056934" y="338321"/>
            <a:ext cx="4977976" cy="1454051"/>
          </a:xfrm>
        </p:spPr>
        <p:txBody>
          <a:bodyPr vert="horz" lIns="91440" tIns="45720" rIns="91440" bIns="45720" rtlCol="0" anchor="ctr">
            <a:normAutofit/>
          </a:bodyPr>
          <a:lstStyle/>
          <a:p>
            <a:pPr algn="l"/>
            <a:r>
              <a:rPr lang="en-US" sz="3600" kern="1200">
                <a:solidFill>
                  <a:schemeClr val="tx2"/>
                </a:solidFill>
                <a:latin typeface="+mj-lt"/>
                <a:ea typeface="+mj-ea"/>
                <a:cs typeface="+mj-cs"/>
              </a:rPr>
              <a:t>DISCUSSION</a:t>
            </a:r>
          </a:p>
        </p:txBody>
      </p:sp>
      <p:pic>
        <p:nvPicPr>
          <p:cNvPr id="12" name="Graphic 11" descr="Chat">
            <a:extLst>
              <a:ext uri="{FF2B5EF4-FFF2-40B4-BE49-F238E27FC236}">
                <a16:creationId xmlns:a16="http://schemas.microsoft.com/office/drawing/2014/main" id="{B9847B21-D074-0FFA-B31B-86DE3CAAB0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8" name="Subtitle 7">
            <a:extLst>
              <a:ext uri="{FF2B5EF4-FFF2-40B4-BE49-F238E27FC236}">
                <a16:creationId xmlns:a16="http://schemas.microsoft.com/office/drawing/2014/main" id="{750C6D14-FE7E-DCEA-9761-3FFB97248897}"/>
              </a:ext>
            </a:extLst>
          </p:cNvPr>
          <p:cNvSpPr>
            <a:spLocks noGrp="1"/>
          </p:cNvSpPr>
          <p:nvPr>
            <p:ph type="subTitle" idx="1"/>
          </p:nvPr>
        </p:nvSpPr>
        <p:spPr>
          <a:xfrm>
            <a:off x="5839672" y="1984926"/>
            <a:ext cx="6185625" cy="4401288"/>
          </a:xfrm>
        </p:spPr>
        <p:txBody>
          <a:bodyPr vert="horz" lIns="91440" tIns="45720" rIns="91440" bIns="45720" rtlCol="0" anchor="ctr">
            <a:noAutofit/>
          </a:bodyPr>
          <a:lstStyle/>
          <a:p>
            <a:pPr marL="342900" indent="-228600" algn="just">
              <a:buFont typeface="Arial" panose="020B0604020202020204" pitchFamily="34" charset="0"/>
              <a:buChar char="•"/>
            </a:pPr>
            <a:r>
              <a:rPr lang="en-US" sz="1800" dirty="0">
                <a:solidFill>
                  <a:schemeClr val="tx2"/>
                </a:solidFill>
              </a:rPr>
              <a:t>The survey reveals knowledge gaps in lung cancer, including its risk factors, symptoms, and available screening and treatment options. Limited understanding of symptoms and diagnostic methods highlights the need for public education. </a:t>
            </a:r>
            <a:endParaRPr lang="en-US" sz="1800">
              <a:solidFill>
                <a:schemeClr val="tx2"/>
              </a:solidFill>
              <a:ea typeface="Calibri"/>
              <a:cs typeface="Calibri"/>
            </a:endParaRPr>
          </a:p>
          <a:p>
            <a:pPr marL="342900" indent="-228600" algn="just">
              <a:buFont typeface="Arial" panose="020B0604020202020204" pitchFamily="34" charset="0"/>
              <a:buChar char="•"/>
            </a:pPr>
            <a:r>
              <a:rPr lang="en-US" sz="1800" dirty="0">
                <a:solidFill>
                  <a:schemeClr val="tx2"/>
                </a:solidFill>
              </a:rPr>
              <a:t>Low rates of lung cancer screening indicate the necessity for interventions promoting screening programs and addressing barriers. </a:t>
            </a:r>
            <a:endParaRPr lang="en-US" sz="1800">
              <a:solidFill>
                <a:schemeClr val="tx2"/>
              </a:solidFill>
              <a:ea typeface="Calibri"/>
              <a:cs typeface="Calibri"/>
            </a:endParaRPr>
          </a:p>
          <a:p>
            <a:pPr marL="342900" indent="-228600" algn="just">
              <a:buFont typeface="Arial" panose="020B0604020202020204" pitchFamily="34" charset="0"/>
              <a:buChar char="•"/>
            </a:pPr>
            <a:r>
              <a:rPr lang="en-US" sz="1800" dirty="0">
                <a:solidFill>
                  <a:schemeClr val="tx2"/>
                </a:solidFill>
              </a:rPr>
              <a:t>Reliance on the internet as a primary health information source emphasizes the need for accurate and reliable online resources on lung cancer. </a:t>
            </a:r>
            <a:endParaRPr lang="en-US" sz="1800">
              <a:solidFill>
                <a:schemeClr val="tx2"/>
              </a:solidFill>
              <a:ea typeface="Calibri"/>
              <a:cs typeface="Calibri"/>
            </a:endParaRPr>
          </a:p>
          <a:p>
            <a:pPr marL="342900" indent="-228600" algn="just">
              <a:buFont typeface="Arial" panose="020B0604020202020204" pitchFamily="34" charset="0"/>
              <a:buChar char="•"/>
            </a:pPr>
            <a:r>
              <a:rPr lang="en-US" sz="1800" dirty="0">
                <a:solidFill>
                  <a:schemeClr val="tx2"/>
                </a:solidFill>
              </a:rPr>
              <a:t>Comprehensive and targeted awareness campaigns are crucial to address knowledge gaps, promote healthy behaviors, and emphasize early detection. </a:t>
            </a:r>
            <a:endParaRPr lang="en-US" sz="1800">
              <a:solidFill>
                <a:schemeClr val="tx2"/>
              </a:solidFill>
              <a:ea typeface="Calibri"/>
              <a:cs typeface="Calibri"/>
            </a:endParaRPr>
          </a:p>
          <a:p>
            <a:pPr marL="342900" indent="-228600" algn="just">
              <a:buFont typeface="Arial" panose="020B0604020202020204" pitchFamily="34" charset="0"/>
              <a:buChar char="•"/>
            </a:pPr>
            <a:r>
              <a:rPr lang="en-US" sz="1800" dirty="0">
                <a:solidFill>
                  <a:schemeClr val="tx2"/>
                </a:solidFill>
              </a:rPr>
              <a:t>Improving communication, increasing awareness, and providing accessible and accurate information can reduce the burden of lung cancer and improve outcomes. </a:t>
            </a:r>
            <a:endParaRPr lang="en-US" sz="1800" dirty="0">
              <a:solidFill>
                <a:schemeClr val="tx2"/>
              </a:solidFill>
              <a:ea typeface="Calibri"/>
              <a:cs typeface="Calibri"/>
            </a:endParaRPr>
          </a:p>
        </p:txBody>
      </p:sp>
      <p:grpSp>
        <p:nvGrpSpPr>
          <p:cNvPr id="19" name="Group 18">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20" name="Freeform: Shape 19">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4">
            <a:extLst>
              <a:ext uri="{FF2B5EF4-FFF2-40B4-BE49-F238E27FC236}">
                <a16:creationId xmlns:a16="http://schemas.microsoft.com/office/drawing/2014/main" id="{16F2ECEE-A2CA-C22B-E659-198645EAE099}"/>
              </a:ext>
            </a:extLst>
          </p:cNvPr>
          <p:cNvPicPr>
            <a:picLocks noChangeAspect="1"/>
          </p:cNvPicPr>
          <p:nvPr/>
        </p:nvPicPr>
        <p:blipFill>
          <a:blip r:embed="rId4"/>
          <a:stretch>
            <a:fillRect/>
          </a:stretch>
        </p:blipFill>
        <p:spPr>
          <a:xfrm>
            <a:off x="0" y="3922"/>
            <a:ext cx="1722864" cy="875836"/>
          </a:xfrm>
          <a:prstGeom prst="rect">
            <a:avLst/>
          </a:prstGeom>
        </p:spPr>
      </p:pic>
    </p:spTree>
    <p:extLst>
      <p:ext uri="{BB962C8B-B14F-4D97-AF65-F5344CB8AC3E}">
        <p14:creationId xmlns:p14="http://schemas.microsoft.com/office/powerpoint/2010/main" val="1175842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1FEC590B-3306-47E9-BD67-97F3F76169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6" name="Color">
              <a:extLst>
                <a:ext uri="{FF2B5EF4-FFF2-40B4-BE49-F238E27FC236}">
                  <a16:creationId xmlns:a16="http://schemas.microsoft.com/office/drawing/2014/main" id="{54F87DBC-E43C-4CE4-A8C5-61E3D6819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lor">
              <a:extLst>
                <a:ext uri="{FF2B5EF4-FFF2-40B4-BE49-F238E27FC236}">
                  <a16:creationId xmlns:a16="http://schemas.microsoft.com/office/drawing/2014/main" id="{CD39A88A-7F84-4ACA-877B-E28BC26CD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A47AAF5E-1692-48C9-98FB-6432BF0BC4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0" name="Freeform: Shape 19">
              <a:extLst>
                <a:ext uri="{FF2B5EF4-FFF2-40B4-BE49-F238E27FC236}">
                  <a16:creationId xmlns:a16="http://schemas.microsoft.com/office/drawing/2014/main" id="{5F36A26D-E71D-4663-B197-8B7BFA37A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8A821CEB-DA96-4952-93B9-81F9C42BAD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18C8EDE0-D69B-4F65-9AB7-DDE7EAD78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46F0982-BF10-4BF6-842A-F631654FF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2B313509-2128-42CA-81B6-C9EC23E44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1589188C-E06E-4F8A-BDD1-02ADF140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6B4E610F-FCD0-483F-B9F2-6DF2C28FE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6" name="Title 5">
            <a:extLst>
              <a:ext uri="{FF2B5EF4-FFF2-40B4-BE49-F238E27FC236}">
                <a16:creationId xmlns:a16="http://schemas.microsoft.com/office/drawing/2014/main" id="{3BE87DC0-D9AB-EB8C-ADB8-8840E4873672}"/>
              </a:ext>
            </a:extLst>
          </p:cNvPr>
          <p:cNvSpPr>
            <a:spLocks noGrp="1"/>
          </p:cNvSpPr>
          <p:nvPr>
            <p:ph type="ctrTitle"/>
          </p:nvPr>
        </p:nvSpPr>
        <p:spPr>
          <a:xfrm>
            <a:off x="789708" y="666351"/>
            <a:ext cx="10558405" cy="1176506"/>
          </a:xfrm>
        </p:spPr>
        <p:txBody>
          <a:bodyPr anchor="b">
            <a:normAutofit/>
          </a:bodyPr>
          <a:lstStyle/>
          <a:p>
            <a:r>
              <a:rPr lang="en-US" dirty="0">
                <a:solidFill>
                  <a:schemeClr val="bg1"/>
                </a:solidFill>
                <a:ea typeface="+mj-lt"/>
                <a:cs typeface="+mj-lt"/>
              </a:rPr>
              <a:t>LIMITATION</a:t>
            </a:r>
            <a:endParaRPr lang="en-US">
              <a:solidFill>
                <a:schemeClr val="bg1"/>
              </a:solidFill>
              <a:ea typeface="Calibri Light"/>
              <a:cs typeface="Calibri Light"/>
            </a:endParaRPr>
          </a:p>
        </p:txBody>
      </p:sp>
      <p:sp>
        <p:nvSpPr>
          <p:cNvPr id="8" name="Subtitle 7">
            <a:extLst>
              <a:ext uri="{FF2B5EF4-FFF2-40B4-BE49-F238E27FC236}">
                <a16:creationId xmlns:a16="http://schemas.microsoft.com/office/drawing/2014/main" id="{750C6D14-FE7E-DCEA-9761-3FFB97248897}"/>
              </a:ext>
            </a:extLst>
          </p:cNvPr>
          <p:cNvSpPr>
            <a:spLocks noGrp="1"/>
          </p:cNvSpPr>
          <p:nvPr>
            <p:ph type="subTitle" idx="1"/>
          </p:nvPr>
        </p:nvSpPr>
        <p:spPr>
          <a:xfrm>
            <a:off x="724659" y="2119040"/>
            <a:ext cx="10558405" cy="3461119"/>
          </a:xfrm>
        </p:spPr>
        <p:txBody>
          <a:bodyPr vert="horz" lIns="91440" tIns="45720" rIns="91440" bIns="45720" rtlCol="0" anchor="t">
            <a:noAutofit/>
          </a:bodyPr>
          <a:lstStyle/>
          <a:p>
            <a:pPr marL="285750" indent="-285750" algn="l">
              <a:buChar char="•"/>
            </a:pPr>
            <a:r>
              <a:rPr lang="en-US" sz="4000" dirty="0">
                <a:solidFill>
                  <a:schemeClr val="bg1"/>
                </a:solidFill>
                <a:ea typeface="+mn-lt"/>
                <a:cs typeface="+mn-lt"/>
              </a:rPr>
              <a:t>Study population/universe not defined </a:t>
            </a:r>
            <a:endParaRPr lang="en-US" sz="4000" dirty="0">
              <a:solidFill>
                <a:schemeClr val="bg1"/>
              </a:solidFill>
              <a:ea typeface="Calibri" panose="020F0502020204030204"/>
              <a:cs typeface="Calibri" panose="020F0502020204030204"/>
            </a:endParaRPr>
          </a:p>
          <a:p>
            <a:pPr marL="285750" indent="-285750" algn="l">
              <a:buChar char="•"/>
            </a:pPr>
            <a:r>
              <a:rPr lang="en-US" sz="4000" dirty="0">
                <a:solidFill>
                  <a:schemeClr val="bg1"/>
                </a:solidFill>
                <a:ea typeface="+mn-lt"/>
                <a:cs typeface="+mn-lt"/>
              </a:rPr>
              <a:t>Sample size not calculated </a:t>
            </a:r>
            <a:endParaRPr lang="en-US" sz="4000" dirty="0">
              <a:solidFill>
                <a:schemeClr val="bg1"/>
              </a:solidFill>
              <a:ea typeface="Calibri" panose="020F0502020204030204"/>
              <a:cs typeface="Calibri" panose="020F0502020204030204"/>
            </a:endParaRPr>
          </a:p>
          <a:p>
            <a:pPr marL="285750" indent="-285750" algn="l">
              <a:buChar char="•"/>
            </a:pPr>
            <a:r>
              <a:rPr lang="en-US" sz="4000" dirty="0">
                <a:solidFill>
                  <a:schemeClr val="bg1"/>
                </a:solidFill>
                <a:ea typeface="+mn-lt"/>
                <a:cs typeface="+mn-lt"/>
              </a:rPr>
              <a:t>Arbitrary selection of sample </a:t>
            </a:r>
            <a:endParaRPr lang="en-US" sz="4000" dirty="0">
              <a:solidFill>
                <a:schemeClr val="bg1"/>
              </a:solidFill>
              <a:ea typeface="Calibri" panose="020F0502020204030204"/>
              <a:cs typeface="Calibri" panose="020F0502020204030204"/>
            </a:endParaRPr>
          </a:p>
          <a:p>
            <a:pPr marL="285750" indent="-285750" algn="l">
              <a:buChar char="•"/>
            </a:pPr>
            <a:r>
              <a:rPr lang="en-US" sz="4000" dirty="0">
                <a:solidFill>
                  <a:schemeClr val="bg1"/>
                </a:solidFill>
                <a:ea typeface="+mn-lt"/>
                <a:cs typeface="+mn-lt"/>
              </a:rPr>
              <a:t>Non-standardized questionnaire: reliability and validity not known</a:t>
            </a:r>
            <a:endParaRPr lang="en-US" sz="4000" dirty="0">
              <a:solidFill>
                <a:schemeClr val="bg1"/>
              </a:solidFill>
              <a:ea typeface="Calibri" panose="020F0502020204030204"/>
              <a:cs typeface="Calibri" panose="020F0502020204030204"/>
            </a:endParaRPr>
          </a:p>
        </p:txBody>
      </p:sp>
      <p:pic>
        <p:nvPicPr>
          <p:cNvPr id="4" name="Picture 4">
            <a:extLst>
              <a:ext uri="{FF2B5EF4-FFF2-40B4-BE49-F238E27FC236}">
                <a16:creationId xmlns:a16="http://schemas.microsoft.com/office/drawing/2014/main" id="{16F2ECEE-A2CA-C22B-E659-198645EAE099}"/>
              </a:ext>
            </a:extLst>
          </p:cNvPr>
          <p:cNvPicPr>
            <a:picLocks noChangeAspect="1"/>
          </p:cNvPicPr>
          <p:nvPr/>
        </p:nvPicPr>
        <p:blipFill>
          <a:blip r:embed="rId2"/>
          <a:stretch>
            <a:fillRect/>
          </a:stretch>
        </p:blipFill>
        <p:spPr>
          <a:xfrm>
            <a:off x="0" y="3922"/>
            <a:ext cx="1722864" cy="875836"/>
          </a:xfrm>
          <a:prstGeom prst="rect">
            <a:avLst/>
          </a:prstGeom>
        </p:spPr>
      </p:pic>
    </p:spTree>
    <p:extLst>
      <p:ext uri="{BB962C8B-B14F-4D97-AF65-F5344CB8AC3E}">
        <p14:creationId xmlns:p14="http://schemas.microsoft.com/office/powerpoint/2010/main" val="2355945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9DA5A17-170F-4071-0391-04FF6E32491E}"/>
              </a:ext>
            </a:extLst>
          </p:cNvPr>
          <p:cNvSpPr txBox="1"/>
          <p:nvPr/>
        </p:nvSpPr>
        <p:spPr>
          <a:xfrm>
            <a:off x="556532" y="643467"/>
            <a:ext cx="11210925" cy="74483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3200" kern="1200">
                <a:solidFill>
                  <a:schemeClr val="bg1"/>
                </a:solidFill>
                <a:latin typeface="+mj-lt"/>
                <a:ea typeface="+mj-ea"/>
                <a:cs typeface="+mj-cs"/>
              </a:rPr>
              <a:t>MENTOR APPROVAL</a:t>
            </a:r>
          </a:p>
        </p:txBody>
      </p:sp>
      <p:pic>
        <p:nvPicPr>
          <p:cNvPr id="9" name="Picture 9" descr="Graphical user interface, text, application&#10;&#10;Description automatically generated">
            <a:extLst>
              <a:ext uri="{FF2B5EF4-FFF2-40B4-BE49-F238E27FC236}">
                <a16:creationId xmlns:a16="http://schemas.microsoft.com/office/drawing/2014/main" id="{E0AE0700-917C-6855-8B8C-9119E7959CD6}"/>
              </a:ext>
            </a:extLst>
          </p:cNvPr>
          <p:cNvPicPr>
            <a:picLocks noChangeAspect="1"/>
          </p:cNvPicPr>
          <p:nvPr/>
        </p:nvPicPr>
        <p:blipFill>
          <a:blip r:embed="rId2"/>
          <a:stretch>
            <a:fillRect/>
          </a:stretch>
        </p:blipFill>
        <p:spPr>
          <a:xfrm>
            <a:off x="1186280" y="1675227"/>
            <a:ext cx="9819439" cy="4394199"/>
          </a:xfrm>
          <a:prstGeom prst="rect">
            <a:avLst/>
          </a:prstGeom>
        </p:spPr>
      </p:pic>
      <p:pic>
        <p:nvPicPr>
          <p:cNvPr id="4" name="Picture 4">
            <a:extLst>
              <a:ext uri="{FF2B5EF4-FFF2-40B4-BE49-F238E27FC236}">
                <a16:creationId xmlns:a16="http://schemas.microsoft.com/office/drawing/2014/main" id="{16F2ECEE-A2CA-C22B-E659-198645EAE099}"/>
              </a:ext>
            </a:extLst>
          </p:cNvPr>
          <p:cNvPicPr>
            <a:picLocks noChangeAspect="1"/>
          </p:cNvPicPr>
          <p:nvPr/>
        </p:nvPicPr>
        <p:blipFill>
          <a:blip r:embed="rId3"/>
          <a:stretch>
            <a:fillRect/>
          </a:stretch>
        </p:blipFill>
        <p:spPr>
          <a:xfrm>
            <a:off x="0" y="3922"/>
            <a:ext cx="1722864" cy="875836"/>
          </a:xfrm>
          <a:prstGeom prst="rect">
            <a:avLst/>
          </a:prstGeom>
        </p:spPr>
      </p:pic>
    </p:spTree>
    <p:extLst>
      <p:ext uri="{BB962C8B-B14F-4D97-AF65-F5344CB8AC3E}">
        <p14:creationId xmlns:p14="http://schemas.microsoft.com/office/powerpoint/2010/main" val="3117123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Rectangle 16">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3BE87DC0-D9AB-EB8C-ADB8-8840E4873672}"/>
              </a:ext>
            </a:extLst>
          </p:cNvPr>
          <p:cNvSpPr>
            <a:spLocks noGrp="1"/>
          </p:cNvSpPr>
          <p:nvPr>
            <p:ph type="ctrTitle"/>
          </p:nvPr>
        </p:nvSpPr>
        <p:spPr>
          <a:xfrm>
            <a:off x="1115568" y="548640"/>
            <a:ext cx="10168128" cy="1179576"/>
          </a:xfrm>
        </p:spPr>
        <p:txBody>
          <a:bodyPr vert="horz" lIns="91440" tIns="45720" rIns="91440" bIns="45720" rtlCol="0" anchor="ctr">
            <a:normAutofit/>
          </a:bodyPr>
          <a:lstStyle/>
          <a:p>
            <a:pPr algn="l"/>
            <a:r>
              <a:rPr lang="en-US" sz="4000" kern="1200">
                <a:solidFill>
                  <a:schemeClr val="tx1"/>
                </a:solidFill>
                <a:latin typeface="+mj-lt"/>
                <a:ea typeface="+mj-ea"/>
                <a:cs typeface="+mj-cs"/>
              </a:rPr>
              <a:t>CONCLUSION</a:t>
            </a:r>
          </a:p>
        </p:txBody>
      </p:sp>
      <p:sp>
        <p:nvSpPr>
          <p:cNvPr id="19" name="Rectangle 18">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 name="Subtitle 7">
            <a:extLst>
              <a:ext uri="{FF2B5EF4-FFF2-40B4-BE49-F238E27FC236}">
                <a16:creationId xmlns:a16="http://schemas.microsoft.com/office/drawing/2014/main" id="{750C6D14-FE7E-DCEA-9761-3FFB97248897}"/>
              </a:ext>
            </a:extLst>
          </p:cNvPr>
          <p:cNvSpPr>
            <a:spLocks noGrp="1"/>
          </p:cNvSpPr>
          <p:nvPr>
            <p:ph type="subTitle" idx="1"/>
          </p:nvPr>
        </p:nvSpPr>
        <p:spPr>
          <a:xfrm>
            <a:off x="623056" y="2082358"/>
            <a:ext cx="11050932" cy="4094605"/>
          </a:xfrm>
        </p:spPr>
        <p:txBody>
          <a:bodyPr vert="horz" lIns="91440" tIns="45720" rIns="91440" bIns="45720" rtlCol="0" anchor="t">
            <a:noAutofit/>
          </a:bodyPr>
          <a:lstStyle/>
          <a:p>
            <a:pPr marL="342900" indent="-228600" algn="just">
              <a:buFont typeface="Arial" panose="020B0604020202020204" pitchFamily="34" charset="0"/>
              <a:buChar char="•"/>
            </a:pPr>
            <a:r>
              <a:rPr lang="en-US" sz="1800" b="1" dirty="0"/>
              <a:t>Increase awareness and education -</a:t>
            </a:r>
            <a:r>
              <a:rPr lang="en-US" sz="1800" dirty="0"/>
              <a:t> Implement targeted education campaigns to enhance knowledge and understanding of lung cancer risk factors, symptoms, and screening methods among the surveyed population. </a:t>
            </a:r>
            <a:endParaRPr lang="en-US" sz="1800" dirty="0">
              <a:ea typeface="Calibri"/>
              <a:cs typeface="Calibri"/>
            </a:endParaRPr>
          </a:p>
          <a:p>
            <a:pPr marL="342900" indent="-228600" algn="just">
              <a:buFont typeface="Arial" panose="020B0604020202020204" pitchFamily="34" charset="0"/>
              <a:buChar char="•"/>
            </a:pPr>
            <a:r>
              <a:rPr lang="en-US" sz="1800" b="1" dirty="0"/>
              <a:t>Promote regular screening - </a:t>
            </a:r>
            <a:r>
              <a:rPr lang="en-US" sz="1800" dirty="0"/>
              <a:t>Encourage individuals to undergo lung cancer screening by raising awareness about its importance and benefits. Emphasize the need for discussions with healthcare providers to make informed decisions about screening options. </a:t>
            </a:r>
            <a:endParaRPr lang="en-US" sz="1800" dirty="0">
              <a:ea typeface="Calibri"/>
              <a:cs typeface="Calibri"/>
            </a:endParaRPr>
          </a:p>
          <a:p>
            <a:pPr marL="342900" indent="-228600" algn="just">
              <a:buFont typeface="Arial" panose="020B0604020202020204" pitchFamily="34" charset="0"/>
              <a:buChar char="•"/>
            </a:pPr>
            <a:r>
              <a:rPr lang="en-US" sz="1800" b="1" dirty="0"/>
              <a:t>Improve healthcare provider-patient communication -</a:t>
            </a:r>
            <a:r>
              <a:rPr lang="en-US" sz="1800" dirty="0"/>
              <a:t> Enhance communication between healthcare providers and patients regarding lung cancer screening. Provide training and resources to healthcare providers to facilitate open discussions, address concerns, and clarify misconceptions. </a:t>
            </a:r>
            <a:endParaRPr lang="en-US" sz="1800">
              <a:ea typeface="Calibri" panose="020F0502020204030204"/>
              <a:cs typeface="Calibri" panose="020F0502020204030204"/>
            </a:endParaRPr>
          </a:p>
          <a:p>
            <a:pPr marL="342900" indent="-228600" algn="just">
              <a:buFont typeface="Arial" panose="020B0604020202020204" pitchFamily="34" charset="0"/>
              <a:buChar char="•"/>
            </a:pPr>
            <a:r>
              <a:rPr lang="en-US" sz="1800" b="1" dirty="0"/>
              <a:t>Tailor interventions for high-risk groups -</a:t>
            </a:r>
            <a:r>
              <a:rPr lang="en-US" sz="1800" dirty="0"/>
              <a:t> Develop specific interventions and educational materials targeting high-risk groups such as smokers, individuals with a family history of lung cancer, and those with occupational exposure. Address their unique needs and challenges to increase awareness and promote preventive measures. </a:t>
            </a:r>
            <a:endParaRPr lang="en-US" sz="1800" dirty="0">
              <a:ea typeface="Calibri"/>
              <a:cs typeface="Calibri"/>
            </a:endParaRPr>
          </a:p>
          <a:p>
            <a:pPr marL="342900" indent="-228600" algn="just">
              <a:buFont typeface="Arial" panose="020B0604020202020204" pitchFamily="34" charset="0"/>
              <a:buChar char="•"/>
            </a:pPr>
            <a:r>
              <a:rPr lang="en-US" sz="1800" b="1" dirty="0"/>
              <a:t>Foster collaboration and research -</a:t>
            </a:r>
            <a:r>
              <a:rPr lang="en-US" sz="1800" dirty="0"/>
              <a:t> Encourage collaboration among healthcare providers, public health agencies, researchers, and advocacy organizations to conduct longitudinal studies, share best practices, and further research understudied areas of lung cancer prevention and control. By working together, we can improve lung cancer awareness, early detection rates, and overall outcomes for individuals affected by the disease. </a:t>
            </a:r>
            <a:endParaRPr lang="en-US" sz="1800" dirty="0">
              <a:ea typeface="Calibri"/>
              <a:cs typeface="Calibri"/>
            </a:endParaRPr>
          </a:p>
          <a:p>
            <a:pPr marL="342900" indent="-228600" algn="just">
              <a:buFont typeface="Arial" panose="020B0604020202020204" pitchFamily="34" charset="0"/>
              <a:buChar char="•"/>
            </a:pPr>
            <a:endParaRPr lang="en-US" sz="1800" dirty="0">
              <a:ea typeface="Calibri"/>
              <a:cs typeface="Calibri"/>
            </a:endParaRPr>
          </a:p>
          <a:p>
            <a:pPr marL="342900" indent="-228600" algn="just">
              <a:buFont typeface="Arial" panose="020B0604020202020204" pitchFamily="34" charset="0"/>
              <a:buChar char="•"/>
            </a:pPr>
            <a:endParaRPr lang="en-US" sz="1800" dirty="0">
              <a:ea typeface="Calibri"/>
              <a:cs typeface="Calibri"/>
            </a:endParaRPr>
          </a:p>
          <a:p>
            <a:pPr marL="342900" indent="-228600" algn="just">
              <a:buFont typeface="Arial" panose="020B0604020202020204" pitchFamily="34" charset="0"/>
              <a:buChar char="•"/>
            </a:pPr>
            <a:endParaRPr lang="en-US" sz="1800" dirty="0">
              <a:ea typeface="Calibri"/>
              <a:cs typeface="Calibri"/>
            </a:endParaRPr>
          </a:p>
          <a:p>
            <a:pPr marL="342900" indent="-228600" algn="just">
              <a:buFont typeface="Arial" panose="020B0604020202020204" pitchFamily="34" charset="0"/>
              <a:buChar char="•"/>
            </a:pPr>
            <a:endParaRPr lang="en-US" sz="1800" dirty="0">
              <a:ea typeface="Calibri"/>
              <a:cs typeface="Calibri"/>
            </a:endParaRPr>
          </a:p>
          <a:p>
            <a:pPr marL="342900" indent="-228600" algn="just">
              <a:buFont typeface="Arial" panose="020B0604020202020204" pitchFamily="34" charset="0"/>
              <a:buChar char="•"/>
            </a:pPr>
            <a:endParaRPr lang="en-US" sz="1800" dirty="0">
              <a:ea typeface="Calibri"/>
              <a:cs typeface="Calibri"/>
            </a:endParaRPr>
          </a:p>
          <a:p>
            <a:pPr marL="342900" indent="-228600" algn="just">
              <a:buFont typeface="Arial" panose="020B0604020202020204" pitchFamily="34" charset="0"/>
              <a:buChar char="•"/>
            </a:pPr>
            <a:endParaRPr lang="en-US" sz="1800" dirty="0">
              <a:ea typeface="Calibri"/>
              <a:cs typeface="Calibri"/>
            </a:endParaRPr>
          </a:p>
          <a:p>
            <a:pPr marL="342900" indent="-228600" algn="just">
              <a:buFont typeface="Arial" panose="020B0604020202020204" pitchFamily="34" charset="0"/>
              <a:buChar char="•"/>
            </a:pPr>
            <a:endParaRPr lang="en-US" sz="1800" dirty="0">
              <a:ea typeface="Calibri"/>
              <a:cs typeface="Calibri"/>
            </a:endParaRPr>
          </a:p>
          <a:p>
            <a:pPr marL="342900" indent="-228600" algn="just">
              <a:buFont typeface="Arial" panose="020B0604020202020204" pitchFamily="34" charset="0"/>
              <a:buChar char="•"/>
            </a:pPr>
            <a:endParaRPr lang="en-US" sz="1800" dirty="0">
              <a:ea typeface="Calibri"/>
              <a:cs typeface="Calibri"/>
            </a:endParaRPr>
          </a:p>
        </p:txBody>
      </p:sp>
      <p:pic>
        <p:nvPicPr>
          <p:cNvPr id="4" name="Picture 4">
            <a:extLst>
              <a:ext uri="{FF2B5EF4-FFF2-40B4-BE49-F238E27FC236}">
                <a16:creationId xmlns:a16="http://schemas.microsoft.com/office/drawing/2014/main" id="{16F2ECEE-A2CA-C22B-E659-198645EAE099}"/>
              </a:ext>
            </a:extLst>
          </p:cNvPr>
          <p:cNvPicPr>
            <a:picLocks noChangeAspect="1"/>
          </p:cNvPicPr>
          <p:nvPr/>
        </p:nvPicPr>
        <p:blipFill>
          <a:blip r:embed="rId2"/>
          <a:stretch>
            <a:fillRect/>
          </a:stretch>
        </p:blipFill>
        <p:spPr>
          <a:xfrm>
            <a:off x="0" y="3922"/>
            <a:ext cx="1722864" cy="875836"/>
          </a:xfrm>
          <a:prstGeom prst="rect">
            <a:avLst/>
          </a:prstGeom>
        </p:spPr>
      </p:pic>
    </p:spTree>
    <p:extLst>
      <p:ext uri="{BB962C8B-B14F-4D97-AF65-F5344CB8AC3E}">
        <p14:creationId xmlns:p14="http://schemas.microsoft.com/office/powerpoint/2010/main" val="1472755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EB84055-029C-4E86-8844-D05D96C02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8A2842C0-6210-4FDB-B1FF-C14C927377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7" name="Rectangle 16">
            <a:extLst>
              <a:ext uri="{FF2B5EF4-FFF2-40B4-BE49-F238E27FC236}">
                <a16:creationId xmlns:a16="http://schemas.microsoft.com/office/drawing/2014/main" id="{799037F2-4CAF-446B-90DB-1480B247A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7128589C-AF3D-49CF-BD92-C1D1D2F53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5844" y="1110000"/>
            <a:ext cx="10195740"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6" name="Title 5">
            <a:extLst>
              <a:ext uri="{FF2B5EF4-FFF2-40B4-BE49-F238E27FC236}">
                <a16:creationId xmlns:a16="http://schemas.microsoft.com/office/drawing/2014/main" id="{3BE87DC0-D9AB-EB8C-ADB8-8840E4873672}"/>
              </a:ext>
            </a:extLst>
          </p:cNvPr>
          <p:cNvSpPr>
            <a:spLocks noGrp="1"/>
          </p:cNvSpPr>
          <p:nvPr>
            <p:ph type="ctrTitle"/>
          </p:nvPr>
        </p:nvSpPr>
        <p:spPr>
          <a:xfrm>
            <a:off x="1991485" y="1600200"/>
            <a:ext cx="8201552" cy="2295748"/>
          </a:xfrm>
        </p:spPr>
        <p:txBody>
          <a:bodyPr anchor="b">
            <a:normAutofit/>
          </a:bodyPr>
          <a:lstStyle/>
          <a:p>
            <a:r>
              <a:rPr lang="en-US" sz="4800">
                <a:ea typeface="Calibri Light"/>
                <a:cs typeface="Calibri Light"/>
              </a:rPr>
              <a:t>THANKYOU</a:t>
            </a:r>
          </a:p>
        </p:txBody>
      </p:sp>
      <p:pic>
        <p:nvPicPr>
          <p:cNvPr id="4" name="Picture 4">
            <a:extLst>
              <a:ext uri="{FF2B5EF4-FFF2-40B4-BE49-F238E27FC236}">
                <a16:creationId xmlns:a16="http://schemas.microsoft.com/office/drawing/2014/main" id="{16F2ECEE-A2CA-C22B-E659-198645EAE099}"/>
              </a:ext>
            </a:extLst>
          </p:cNvPr>
          <p:cNvPicPr>
            <a:picLocks noChangeAspect="1"/>
          </p:cNvPicPr>
          <p:nvPr/>
        </p:nvPicPr>
        <p:blipFill>
          <a:blip r:embed="rId3"/>
          <a:stretch>
            <a:fillRect/>
          </a:stretch>
        </p:blipFill>
        <p:spPr>
          <a:xfrm>
            <a:off x="0" y="3922"/>
            <a:ext cx="1722864" cy="875836"/>
          </a:xfrm>
          <a:prstGeom prst="rect">
            <a:avLst/>
          </a:prstGeom>
        </p:spPr>
      </p:pic>
    </p:spTree>
    <p:extLst>
      <p:ext uri="{BB962C8B-B14F-4D97-AF65-F5344CB8AC3E}">
        <p14:creationId xmlns:p14="http://schemas.microsoft.com/office/powerpoint/2010/main" val="4022740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Color Cover">
            <a:extLst>
              <a:ext uri="{FF2B5EF4-FFF2-40B4-BE49-F238E27FC236}">
                <a16:creationId xmlns:a16="http://schemas.microsoft.com/office/drawing/2014/main" id="{6BE11944-ED05-4FE9-9927-06C110BB3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16">
            <a:extLst>
              <a:ext uri="{FF2B5EF4-FFF2-40B4-BE49-F238E27FC236}">
                <a16:creationId xmlns:a16="http://schemas.microsoft.com/office/drawing/2014/main" id="{A2812508-238C-4BCD-BDD3-25C99C5CA2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18" name="Color">
              <a:extLst>
                <a:ext uri="{FF2B5EF4-FFF2-40B4-BE49-F238E27FC236}">
                  <a16:creationId xmlns:a16="http://schemas.microsoft.com/office/drawing/2014/main" id="{EA98B5EE-6906-45B1-8691-D06F06B6C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lor">
              <a:extLst>
                <a:ext uri="{FF2B5EF4-FFF2-40B4-BE49-F238E27FC236}">
                  <a16:creationId xmlns:a16="http://schemas.microsoft.com/office/drawing/2014/main" id="{3CB4D77E-DA74-4797-88E4-C7D817D31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 name="Group 20">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2" name="Freeform: Shape 21">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6" name="Title 5">
            <a:extLst>
              <a:ext uri="{FF2B5EF4-FFF2-40B4-BE49-F238E27FC236}">
                <a16:creationId xmlns:a16="http://schemas.microsoft.com/office/drawing/2014/main" id="{3BE87DC0-D9AB-EB8C-ADB8-8840E4873672}"/>
              </a:ext>
            </a:extLst>
          </p:cNvPr>
          <p:cNvSpPr>
            <a:spLocks noGrp="1"/>
          </p:cNvSpPr>
          <p:nvPr>
            <p:ph type="ctrTitle"/>
          </p:nvPr>
        </p:nvSpPr>
        <p:spPr>
          <a:xfrm>
            <a:off x="789708" y="1014574"/>
            <a:ext cx="9725730" cy="2226769"/>
          </a:xfrm>
        </p:spPr>
        <p:txBody>
          <a:bodyPr anchor="ctr">
            <a:normAutofit/>
          </a:bodyPr>
          <a:lstStyle/>
          <a:p>
            <a:pPr algn="l"/>
            <a:r>
              <a:rPr lang="en-US" dirty="0">
                <a:solidFill>
                  <a:schemeClr val="bg1"/>
                </a:solidFill>
                <a:ea typeface="+mj-lt"/>
                <a:cs typeface="+mj-lt"/>
              </a:rPr>
              <a:t>Introduction </a:t>
            </a:r>
            <a:endParaRPr lang="en-US">
              <a:solidFill>
                <a:schemeClr val="bg1"/>
              </a:solidFill>
              <a:ea typeface="Calibri Light"/>
              <a:cs typeface="Calibri Light"/>
            </a:endParaRPr>
          </a:p>
        </p:txBody>
      </p:sp>
      <p:sp>
        <p:nvSpPr>
          <p:cNvPr id="8" name="Subtitle 7">
            <a:extLst>
              <a:ext uri="{FF2B5EF4-FFF2-40B4-BE49-F238E27FC236}">
                <a16:creationId xmlns:a16="http://schemas.microsoft.com/office/drawing/2014/main" id="{750C6D14-FE7E-DCEA-9761-3FFB97248897}"/>
              </a:ext>
            </a:extLst>
          </p:cNvPr>
          <p:cNvSpPr>
            <a:spLocks noGrp="1"/>
          </p:cNvSpPr>
          <p:nvPr>
            <p:ph type="subTitle" idx="1"/>
          </p:nvPr>
        </p:nvSpPr>
        <p:spPr>
          <a:xfrm>
            <a:off x="789708" y="3640633"/>
            <a:ext cx="10125315" cy="3007602"/>
          </a:xfrm>
        </p:spPr>
        <p:txBody>
          <a:bodyPr vert="horz" lIns="91440" tIns="45720" rIns="91440" bIns="45720" rtlCol="0" anchor="ctr">
            <a:normAutofit/>
          </a:bodyPr>
          <a:lstStyle/>
          <a:p>
            <a:pPr marL="342900" indent="-342900" algn="just">
              <a:buFont typeface="Arial"/>
              <a:buChar char="•"/>
            </a:pPr>
            <a:r>
              <a:rPr lang="en-US" dirty="0">
                <a:solidFill>
                  <a:schemeClr val="tx2"/>
                </a:solidFill>
              </a:rPr>
              <a:t>The term "Cancer" traces its roots back to the Greek word "</a:t>
            </a:r>
            <a:r>
              <a:rPr lang="en-US" dirty="0" err="1">
                <a:solidFill>
                  <a:schemeClr val="tx2"/>
                </a:solidFill>
              </a:rPr>
              <a:t>Karkinos</a:t>
            </a:r>
            <a:r>
              <a:rPr lang="en-US" dirty="0">
                <a:solidFill>
                  <a:schemeClr val="tx2"/>
                </a:solidFill>
              </a:rPr>
              <a:t>" which symbolizes a crab and represents a group of non-communicable diseases characterized by the uncontrolled growth of body cells, the formation of tumors, and their potential to spread to other areas of the body.  </a:t>
            </a:r>
            <a:endParaRPr lang="en-US">
              <a:solidFill>
                <a:schemeClr val="tx2"/>
              </a:solidFill>
              <a:ea typeface="Calibri"/>
              <a:cs typeface="Calibri"/>
            </a:endParaRPr>
          </a:p>
          <a:p>
            <a:pPr marL="342900" indent="-342900" algn="just">
              <a:buFont typeface="Arial"/>
              <a:buChar char="•"/>
            </a:pPr>
            <a:r>
              <a:rPr lang="en-US" dirty="0">
                <a:solidFill>
                  <a:schemeClr val="tx2"/>
                </a:solidFill>
              </a:rPr>
              <a:t>Lung cancer is a pervasive and life-threatening disease, causing a significant number of cancer-related deaths worldwide. In India, it is the most prevalent form of cancer among men and the third most common among women. </a:t>
            </a:r>
            <a:endParaRPr lang="en-US">
              <a:solidFill>
                <a:schemeClr val="tx2"/>
              </a:solidFill>
              <a:ea typeface="Calibri" panose="020F0502020204030204"/>
              <a:cs typeface="Calibri" panose="020F0502020204030204"/>
            </a:endParaRPr>
          </a:p>
        </p:txBody>
      </p:sp>
      <p:pic>
        <p:nvPicPr>
          <p:cNvPr id="4" name="Picture 4">
            <a:extLst>
              <a:ext uri="{FF2B5EF4-FFF2-40B4-BE49-F238E27FC236}">
                <a16:creationId xmlns:a16="http://schemas.microsoft.com/office/drawing/2014/main" id="{16F2ECEE-A2CA-C22B-E659-198645EAE099}"/>
              </a:ext>
            </a:extLst>
          </p:cNvPr>
          <p:cNvPicPr>
            <a:picLocks noChangeAspect="1"/>
          </p:cNvPicPr>
          <p:nvPr/>
        </p:nvPicPr>
        <p:blipFill>
          <a:blip r:embed="rId2"/>
          <a:stretch>
            <a:fillRect/>
          </a:stretch>
        </p:blipFill>
        <p:spPr>
          <a:xfrm>
            <a:off x="0" y="3922"/>
            <a:ext cx="1722864" cy="875836"/>
          </a:xfrm>
          <a:prstGeom prst="rect">
            <a:avLst/>
          </a:prstGeom>
        </p:spPr>
      </p:pic>
    </p:spTree>
    <p:extLst>
      <p:ext uri="{BB962C8B-B14F-4D97-AF65-F5344CB8AC3E}">
        <p14:creationId xmlns:p14="http://schemas.microsoft.com/office/powerpoint/2010/main" val="4105080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 name="Title 5">
            <a:extLst>
              <a:ext uri="{FF2B5EF4-FFF2-40B4-BE49-F238E27FC236}">
                <a16:creationId xmlns:a16="http://schemas.microsoft.com/office/drawing/2014/main" id="{3BE87DC0-D9AB-EB8C-ADB8-8840E4873672}"/>
              </a:ext>
            </a:extLst>
          </p:cNvPr>
          <p:cNvSpPr>
            <a:spLocks noGrp="1"/>
          </p:cNvSpPr>
          <p:nvPr>
            <p:ph type="title"/>
          </p:nvPr>
        </p:nvSpPr>
        <p:spPr>
          <a:xfrm>
            <a:off x="804672" y="745273"/>
            <a:ext cx="10579608" cy="1188720"/>
          </a:xfrm>
        </p:spPr>
        <p:txBody>
          <a:bodyPr>
            <a:normAutofit/>
          </a:bodyPr>
          <a:lstStyle/>
          <a:p>
            <a:r>
              <a:rPr lang="en-US" sz="4000" b="1">
                <a:solidFill>
                  <a:schemeClr val="tx2"/>
                </a:solidFill>
                <a:ea typeface="+mj-lt"/>
                <a:cs typeface="+mj-lt"/>
              </a:rPr>
              <a:t>Burden of Cancer </a:t>
            </a:r>
          </a:p>
        </p:txBody>
      </p:sp>
      <p:grpSp>
        <p:nvGrpSpPr>
          <p:cNvPr id="27" name="Group 26">
            <a:extLst>
              <a:ext uri="{FF2B5EF4-FFF2-40B4-BE49-F238E27FC236}">
                <a16:creationId xmlns:a16="http://schemas.microsoft.com/office/drawing/2014/main" id="{76566969-F813-4CC5-B3E9-363D85B55C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881264" y="-5116"/>
            <a:ext cx="3318648" cy="2490264"/>
            <a:chOff x="-305" y="-1"/>
            <a:chExt cx="3832880" cy="2876136"/>
          </a:xfrm>
        </p:grpSpPr>
        <p:sp>
          <p:nvSpPr>
            <p:cNvPr id="28" name="Freeform: Shape 27">
              <a:extLst>
                <a:ext uri="{FF2B5EF4-FFF2-40B4-BE49-F238E27FC236}">
                  <a16:creationId xmlns:a16="http://schemas.microsoft.com/office/drawing/2014/main" id="{AF8CF66C-45E2-456B-92B0-9E97A331D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65D590E-D70D-4D25-B853-D5208F2AA3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231501E-3F84-4705-A001-13995FA68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552617E4-47FD-4C38-8F70-93BF9B125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0217D733-97B6-4C43-AF0C-5E3CB0EA13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07887"/>
            <a:ext cx="2605762" cy="2252847"/>
            <a:chOff x="-305" y="-4155"/>
            <a:chExt cx="2514948" cy="2174333"/>
          </a:xfrm>
        </p:grpSpPr>
        <p:sp>
          <p:nvSpPr>
            <p:cNvPr id="34" name="Freeform: Shape 33">
              <a:extLst>
                <a:ext uri="{FF2B5EF4-FFF2-40B4-BE49-F238E27FC236}">
                  <a16:creationId xmlns:a16="http://schemas.microsoft.com/office/drawing/2014/main" id="{FD288266-7E76-4D4A-BAAC-E233FA013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B697F88A-8624-4BA2-AF06-E6C3A52F0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8CA77163-C052-481C-9DCF-68C23ACAB3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7" name="Freeform: Shape 36">
              <a:extLst>
                <a:ext uri="{FF2B5EF4-FFF2-40B4-BE49-F238E27FC236}">
                  <a16:creationId xmlns:a16="http://schemas.microsoft.com/office/drawing/2014/main" id="{02B425B5-0A0E-4B85-B718-E5DA73431A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4">
            <a:extLst>
              <a:ext uri="{FF2B5EF4-FFF2-40B4-BE49-F238E27FC236}">
                <a16:creationId xmlns:a16="http://schemas.microsoft.com/office/drawing/2014/main" id="{16F2ECEE-A2CA-C22B-E659-198645EAE099}"/>
              </a:ext>
            </a:extLst>
          </p:cNvPr>
          <p:cNvPicPr>
            <a:picLocks noChangeAspect="1"/>
          </p:cNvPicPr>
          <p:nvPr/>
        </p:nvPicPr>
        <p:blipFill>
          <a:blip r:embed="rId2"/>
          <a:stretch>
            <a:fillRect/>
          </a:stretch>
        </p:blipFill>
        <p:spPr>
          <a:xfrm>
            <a:off x="0" y="3922"/>
            <a:ext cx="1722864" cy="875836"/>
          </a:xfrm>
          <a:prstGeom prst="rect">
            <a:avLst/>
          </a:prstGeom>
        </p:spPr>
      </p:pic>
      <p:graphicFrame>
        <p:nvGraphicFramePr>
          <p:cNvPr id="19" name="Subtitle 7">
            <a:extLst>
              <a:ext uri="{FF2B5EF4-FFF2-40B4-BE49-F238E27FC236}">
                <a16:creationId xmlns:a16="http://schemas.microsoft.com/office/drawing/2014/main" id="{809AE206-48AC-D476-F1E2-24BAD7BBB7DF}"/>
              </a:ext>
            </a:extLst>
          </p:cNvPr>
          <p:cNvGraphicFramePr>
            <a:graphicFrameLocks noGrp="1"/>
          </p:cNvGraphicFramePr>
          <p:nvPr>
            <p:ph idx="1"/>
            <p:extLst>
              <p:ext uri="{D42A27DB-BD31-4B8C-83A1-F6EECF244321}">
                <p14:modId xmlns:p14="http://schemas.microsoft.com/office/powerpoint/2010/main" val="1485737397"/>
              </p:ext>
            </p:extLst>
          </p:nvPr>
        </p:nvGraphicFramePr>
        <p:xfrm>
          <a:off x="1045613" y="2225784"/>
          <a:ext cx="10119360" cy="3343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2269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Cover">
            <a:extLst>
              <a:ext uri="{FF2B5EF4-FFF2-40B4-BE49-F238E27FC236}">
                <a16:creationId xmlns:a16="http://schemas.microsoft.com/office/drawing/2014/main" id="{6BE11944-ED05-4FE9-9927-06C110BB3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A2812508-238C-4BCD-BDD3-25C99C5CA2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18" name="Color">
              <a:extLst>
                <a:ext uri="{FF2B5EF4-FFF2-40B4-BE49-F238E27FC236}">
                  <a16:creationId xmlns:a16="http://schemas.microsoft.com/office/drawing/2014/main" id="{EA98B5EE-6906-45B1-8691-D06F06B6C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lor">
              <a:extLst>
                <a:ext uri="{FF2B5EF4-FFF2-40B4-BE49-F238E27FC236}">
                  <a16:creationId xmlns:a16="http://schemas.microsoft.com/office/drawing/2014/main" id="{3CB4D77E-DA74-4797-88E4-C7D817D31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2" name="Freeform: Shape 21">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6" name="Title 5">
            <a:extLst>
              <a:ext uri="{FF2B5EF4-FFF2-40B4-BE49-F238E27FC236}">
                <a16:creationId xmlns:a16="http://schemas.microsoft.com/office/drawing/2014/main" id="{3BE87DC0-D9AB-EB8C-ADB8-8840E4873672}"/>
              </a:ext>
            </a:extLst>
          </p:cNvPr>
          <p:cNvSpPr>
            <a:spLocks noGrp="1"/>
          </p:cNvSpPr>
          <p:nvPr>
            <p:ph type="ctrTitle"/>
          </p:nvPr>
        </p:nvSpPr>
        <p:spPr>
          <a:xfrm>
            <a:off x="789708" y="1014574"/>
            <a:ext cx="9725730" cy="2226769"/>
          </a:xfrm>
        </p:spPr>
        <p:txBody>
          <a:bodyPr anchor="ctr">
            <a:normAutofit/>
          </a:bodyPr>
          <a:lstStyle/>
          <a:p>
            <a:pPr algn="l"/>
            <a:r>
              <a:rPr lang="en-US" dirty="0">
                <a:solidFill>
                  <a:schemeClr val="bg1"/>
                </a:solidFill>
                <a:cs typeface="Calibri Light"/>
              </a:rPr>
              <a:t>Objective</a:t>
            </a:r>
            <a:endParaRPr lang="en-US">
              <a:solidFill>
                <a:schemeClr val="bg1"/>
              </a:solidFill>
              <a:ea typeface="Calibri Light"/>
              <a:cs typeface="Calibri Light"/>
            </a:endParaRPr>
          </a:p>
        </p:txBody>
      </p:sp>
      <p:sp>
        <p:nvSpPr>
          <p:cNvPr id="8" name="Subtitle 7">
            <a:extLst>
              <a:ext uri="{FF2B5EF4-FFF2-40B4-BE49-F238E27FC236}">
                <a16:creationId xmlns:a16="http://schemas.microsoft.com/office/drawing/2014/main" id="{750C6D14-FE7E-DCEA-9761-3FFB97248897}"/>
              </a:ext>
            </a:extLst>
          </p:cNvPr>
          <p:cNvSpPr>
            <a:spLocks noGrp="1"/>
          </p:cNvSpPr>
          <p:nvPr>
            <p:ph type="subTitle" idx="1"/>
          </p:nvPr>
        </p:nvSpPr>
        <p:spPr>
          <a:xfrm>
            <a:off x="464465" y="3640633"/>
            <a:ext cx="11649314" cy="2793870"/>
          </a:xfrm>
        </p:spPr>
        <p:txBody>
          <a:bodyPr vert="horz" lIns="91440" tIns="45720" rIns="91440" bIns="45720" rtlCol="0" anchor="ctr">
            <a:noAutofit/>
          </a:bodyPr>
          <a:lstStyle/>
          <a:p>
            <a:pPr algn="just"/>
            <a:r>
              <a:rPr lang="en-US" sz="1800" dirty="0">
                <a:solidFill>
                  <a:schemeClr val="tx2"/>
                </a:solidFill>
                <a:ea typeface="+mn-lt"/>
                <a:cs typeface="+mn-lt"/>
              </a:rPr>
              <a:t>   The primary objective of this study is to assess the level of lung cancer awareness among working professionals in India. Specifically, the study aims to: </a:t>
            </a:r>
            <a:endParaRPr lang="en-US" sz="1800" dirty="0">
              <a:solidFill>
                <a:schemeClr val="tx2"/>
              </a:solidFill>
              <a:ea typeface="Calibri"/>
              <a:cs typeface="Calibri"/>
            </a:endParaRPr>
          </a:p>
          <a:p>
            <a:pPr marL="342900" indent="-342900" algn="just">
              <a:buFont typeface="Arial"/>
              <a:buChar char="•"/>
            </a:pPr>
            <a:r>
              <a:rPr lang="en-US" sz="1800" dirty="0">
                <a:solidFill>
                  <a:schemeClr val="tx2"/>
                </a:solidFill>
                <a:ea typeface="+mn-lt"/>
                <a:cs typeface="+mn-lt"/>
              </a:rPr>
              <a:t>Determine the knowledge and understanding of lung cancer, its risk factors, and symptoms among working professionals. </a:t>
            </a:r>
          </a:p>
          <a:p>
            <a:pPr marL="342900" indent="-342900" algn="just">
              <a:buFont typeface="Arial"/>
              <a:buChar char="•"/>
            </a:pPr>
            <a:r>
              <a:rPr lang="en-US" sz="1800" dirty="0">
                <a:solidFill>
                  <a:schemeClr val="tx2"/>
                </a:solidFill>
                <a:ea typeface="+mn-lt"/>
                <a:cs typeface="+mn-lt"/>
              </a:rPr>
              <a:t>Provide recommendations for the development of effective educational campaigns, awareness programs, and policies targeted at improving early detection, prevention, and treatment outcomes of lung cancer among working professionals in India. </a:t>
            </a:r>
          </a:p>
        </p:txBody>
      </p:sp>
      <p:pic>
        <p:nvPicPr>
          <p:cNvPr id="4" name="Picture 4">
            <a:extLst>
              <a:ext uri="{FF2B5EF4-FFF2-40B4-BE49-F238E27FC236}">
                <a16:creationId xmlns:a16="http://schemas.microsoft.com/office/drawing/2014/main" id="{16F2ECEE-A2CA-C22B-E659-198645EAE099}"/>
              </a:ext>
            </a:extLst>
          </p:cNvPr>
          <p:cNvPicPr>
            <a:picLocks noChangeAspect="1"/>
          </p:cNvPicPr>
          <p:nvPr/>
        </p:nvPicPr>
        <p:blipFill>
          <a:blip r:embed="rId2"/>
          <a:stretch>
            <a:fillRect/>
          </a:stretch>
        </p:blipFill>
        <p:spPr>
          <a:xfrm>
            <a:off x="0" y="3922"/>
            <a:ext cx="1722864" cy="875836"/>
          </a:xfrm>
          <a:prstGeom prst="rect">
            <a:avLst/>
          </a:prstGeom>
        </p:spPr>
      </p:pic>
    </p:spTree>
    <p:extLst>
      <p:ext uri="{BB962C8B-B14F-4D97-AF65-F5344CB8AC3E}">
        <p14:creationId xmlns:p14="http://schemas.microsoft.com/office/powerpoint/2010/main" val="1710989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Cover">
            <a:extLst>
              <a:ext uri="{FF2B5EF4-FFF2-40B4-BE49-F238E27FC236}">
                <a16:creationId xmlns:a16="http://schemas.microsoft.com/office/drawing/2014/main" id="{6BE11944-ED05-4FE9-9927-06C110BB3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A2812508-238C-4BCD-BDD3-25C99C5CA2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18" name="Color">
              <a:extLst>
                <a:ext uri="{FF2B5EF4-FFF2-40B4-BE49-F238E27FC236}">
                  <a16:creationId xmlns:a16="http://schemas.microsoft.com/office/drawing/2014/main" id="{EA98B5EE-6906-45B1-8691-D06F06B6C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lor">
              <a:extLst>
                <a:ext uri="{FF2B5EF4-FFF2-40B4-BE49-F238E27FC236}">
                  <a16:creationId xmlns:a16="http://schemas.microsoft.com/office/drawing/2014/main" id="{3CB4D77E-DA74-4797-88E4-C7D817D31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2" name="Freeform: Shape 21">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6" name="Title 5">
            <a:extLst>
              <a:ext uri="{FF2B5EF4-FFF2-40B4-BE49-F238E27FC236}">
                <a16:creationId xmlns:a16="http://schemas.microsoft.com/office/drawing/2014/main" id="{3BE87DC0-D9AB-EB8C-ADB8-8840E4873672}"/>
              </a:ext>
            </a:extLst>
          </p:cNvPr>
          <p:cNvSpPr>
            <a:spLocks noGrp="1"/>
          </p:cNvSpPr>
          <p:nvPr>
            <p:ph type="ctrTitle"/>
          </p:nvPr>
        </p:nvSpPr>
        <p:spPr>
          <a:xfrm>
            <a:off x="789708" y="1014574"/>
            <a:ext cx="9725730" cy="2226769"/>
          </a:xfrm>
        </p:spPr>
        <p:txBody>
          <a:bodyPr anchor="ctr">
            <a:normAutofit/>
          </a:bodyPr>
          <a:lstStyle/>
          <a:p>
            <a:pPr algn="l"/>
            <a:r>
              <a:rPr lang="en-US" dirty="0">
                <a:solidFill>
                  <a:schemeClr val="bg1"/>
                </a:solidFill>
                <a:ea typeface="+mj-lt"/>
                <a:cs typeface="+mj-lt"/>
              </a:rPr>
              <a:t>METHODOLOGY </a:t>
            </a:r>
            <a:endParaRPr lang="en-US">
              <a:solidFill>
                <a:schemeClr val="bg1"/>
              </a:solidFill>
              <a:ea typeface="Calibri Light"/>
              <a:cs typeface="Calibri Light"/>
            </a:endParaRPr>
          </a:p>
        </p:txBody>
      </p:sp>
      <p:sp>
        <p:nvSpPr>
          <p:cNvPr id="8" name="Subtitle 7">
            <a:extLst>
              <a:ext uri="{FF2B5EF4-FFF2-40B4-BE49-F238E27FC236}">
                <a16:creationId xmlns:a16="http://schemas.microsoft.com/office/drawing/2014/main" id="{750C6D14-FE7E-DCEA-9761-3FFB97248897}"/>
              </a:ext>
            </a:extLst>
          </p:cNvPr>
          <p:cNvSpPr>
            <a:spLocks noGrp="1"/>
          </p:cNvSpPr>
          <p:nvPr>
            <p:ph type="subTitle" idx="1"/>
          </p:nvPr>
        </p:nvSpPr>
        <p:spPr>
          <a:xfrm>
            <a:off x="789708" y="3640633"/>
            <a:ext cx="10506315" cy="2989016"/>
          </a:xfrm>
        </p:spPr>
        <p:txBody>
          <a:bodyPr vert="horz" lIns="91440" tIns="45720" rIns="91440" bIns="45720" rtlCol="0" anchor="ctr">
            <a:noAutofit/>
          </a:bodyPr>
          <a:lstStyle/>
          <a:p>
            <a:pPr marL="342900" indent="-342900" algn="l">
              <a:buChar char="•"/>
            </a:pPr>
            <a:r>
              <a:rPr lang="en-US" dirty="0">
                <a:solidFill>
                  <a:schemeClr val="tx2"/>
                </a:solidFill>
                <a:ea typeface="+mn-lt"/>
                <a:cs typeface="+mn-lt"/>
              </a:rPr>
              <a:t>Type of Study: Cross-Sectional Study </a:t>
            </a:r>
            <a:endParaRPr lang="en-US" dirty="0">
              <a:solidFill>
                <a:schemeClr val="tx2"/>
              </a:solidFill>
              <a:ea typeface="Calibri"/>
              <a:cs typeface="Calibri" panose="020F0502020204030204"/>
            </a:endParaRPr>
          </a:p>
          <a:p>
            <a:pPr marL="342900" indent="-342900" algn="l">
              <a:buChar char="•"/>
            </a:pPr>
            <a:r>
              <a:rPr lang="en-US" dirty="0">
                <a:solidFill>
                  <a:schemeClr val="tx2"/>
                </a:solidFill>
                <a:ea typeface="+mn-lt"/>
                <a:cs typeface="+mn-lt"/>
              </a:rPr>
              <a:t>Duration of study: 3 Months (1st March 2023- 31st May 2023) </a:t>
            </a:r>
            <a:endParaRPr lang="en-US" dirty="0">
              <a:solidFill>
                <a:schemeClr val="tx2"/>
              </a:solidFill>
              <a:ea typeface="Calibri"/>
              <a:cs typeface="Calibri" panose="020F0502020204030204"/>
            </a:endParaRPr>
          </a:p>
          <a:p>
            <a:pPr marL="342900" indent="-342900" algn="l">
              <a:buChar char="•"/>
            </a:pPr>
            <a:r>
              <a:rPr lang="en-US" dirty="0">
                <a:solidFill>
                  <a:schemeClr val="tx2"/>
                </a:solidFill>
                <a:ea typeface="+mn-lt"/>
                <a:cs typeface="+mn-lt"/>
              </a:rPr>
              <a:t>Type of data: Primary Data </a:t>
            </a:r>
            <a:endParaRPr lang="en-US" dirty="0">
              <a:solidFill>
                <a:schemeClr val="tx2"/>
              </a:solidFill>
              <a:ea typeface="Calibri"/>
              <a:cs typeface="Calibri" panose="020F0502020204030204"/>
            </a:endParaRPr>
          </a:p>
          <a:p>
            <a:pPr marL="342900" indent="-342900" algn="l">
              <a:buChar char="•"/>
            </a:pPr>
            <a:r>
              <a:rPr lang="en-US" dirty="0">
                <a:solidFill>
                  <a:schemeClr val="tx2"/>
                </a:solidFill>
                <a:ea typeface="+mn-lt"/>
                <a:cs typeface="+mn-lt"/>
              </a:rPr>
              <a:t>Sampling Size: 200 (arbitrarily decided; sample size not calculated) </a:t>
            </a:r>
            <a:endParaRPr lang="en-US" dirty="0">
              <a:solidFill>
                <a:schemeClr val="tx2"/>
              </a:solidFill>
              <a:ea typeface="Calibri"/>
              <a:cs typeface="Calibri" panose="020F0502020204030204"/>
            </a:endParaRPr>
          </a:p>
          <a:p>
            <a:pPr marL="342900" indent="-342900" algn="l">
              <a:buChar char="•"/>
            </a:pPr>
            <a:r>
              <a:rPr lang="en-US" dirty="0">
                <a:solidFill>
                  <a:schemeClr val="tx2"/>
                </a:solidFill>
                <a:ea typeface="+mn-lt"/>
                <a:cs typeface="+mn-lt"/>
              </a:rPr>
              <a:t>Study Population: Working professional (standardized definition not applied) </a:t>
            </a:r>
            <a:endParaRPr lang="en-US" dirty="0">
              <a:solidFill>
                <a:schemeClr val="tx2"/>
              </a:solidFill>
              <a:ea typeface="Calibri"/>
              <a:cs typeface="Calibri" panose="020F0502020204030204"/>
            </a:endParaRPr>
          </a:p>
          <a:p>
            <a:pPr marL="342900" indent="-342900" algn="l">
              <a:buChar char="•"/>
            </a:pPr>
            <a:r>
              <a:rPr lang="en-US" dirty="0">
                <a:solidFill>
                  <a:schemeClr val="tx2"/>
                </a:solidFill>
                <a:ea typeface="+mn-lt"/>
                <a:cs typeface="+mn-lt"/>
              </a:rPr>
              <a:t>Data Collection Tool: Structured Questionnaire  </a:t>
            </a:r>
          </a:p>
          <a:p>
            <a:pPr marL="342900" indent="-342900" algn="l">
              <a:buChar char="•"/>
            </a:pPr>
            <a:r>
              <a:rPr lang="en-US" dirty="0">
                <a:solidFill>
                  <a:schemeClr val="tx2"/>
                </a:solidFill>
                <a:ea typeface="+mn-lt"/>
                <a:cs typeface="+mn-lt"/>
              </a:rPr>
              <a:t>Data Analysis: Microsoft Excel</a:t>
            </a:r>
          </a:p>
        </p:txBody>
      </p:sp>
      <p:pic>
        <p:nvPicPr>
          <p:cNvPr id="4" name="Picture 4">
            <a:extLst>
              <a:ext uri="{FF2B5EF4-FFF2-40B4-BE49-F238E27FC236}">
                <a16:creationId xmlns:a16="http://schemas.microsoft.com/office/drawing/2014/main" id="{16F2ECEE-A2CA-C22B-E659-198645EAE099}"/>
              </a:ext>
            </a:extLst>
          </p:cNvPr>
          <p:cNvPicPr>
            <a:picLocks noChangeAspect="1"/>
          </p:cNvPicPr>
          <p:nvPr/>
        </p:nvPicPr>
        <p:blipFill>
          <a:blip r:embed="rId2"/>
          <a:stretch>
            <a:fillRect/>
          </a:stretch>
        </p:blipFill>
        <p:spPr>
          <a:xfrm>
            <a:off x="0" y="3922"/>
            <a:ext cx="1722864" cy="875836"/>
          </a:xfrm>
          <a:prstGeom prst="rect">
            <a:avLst/>
          </a:prstGeom>
        </p:spPr>
      </p:pic>
    </p:spTree>
    <p:extLst>
      <p:ext uri="{BB962C8B-B14F-4D97-AF65-F5344CB8AC3E}">
        <p14:creationId xmlns:p14="http://schemas.microsoft.com/office/powerpoint/2010/main" val="2007486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BE87DC0-D9AB-EB8C-ADB8-8840E4873672}"/>
              </a:ext>
            </a:extLst>
          </p:cNvPr>
          <p:cNvSpPr>
            <a:spLocks noGrp="1"/>
          </p:cNvSpPr>
          <p:nvPr>
            <p:ph type="ctrTitle"/>
          </p:nvPr>
        </p:nvSpPr>
        <p:spPr>
          <a:xfrm>
            <a:off x="556532" y="643467"/>
            <a:ext cx="11210925" cy="744836"/>
          </a:xfrm>
        </p:spPr>
        <p:txBody>
          <a:bodyPr vert="horz" lIns="91440" tIns="45720" rIns="91440" bIns="45720" rtlCol="0" anchor="ctr">
            <a:normAutofit/>
          </a:bodyPr>
          <a:lstStyle/>
          <a:p>
            <a:r>
              <a:rPr lang="en-US" sz="3200" kern="1200">
                <a:solidFill>
                  <a:schemeClr val="bg1"/>
                </a:solidFill>
                <a:latin typeface="+mj-lt"/>
                <a:ea typeface="+mj-ea"/>
                <a:cs typeface="+mj-cs"/>
              </a:rPr>
              <a:t>RESULT</a:t>
            </a:r>
          </a:p>
        </p:txBody>
      </p:sp>
      <p:pic>
        <p:nvPicPr>
          <p:cNvPr id="4" name="Picture 4">
            <a:extLst>
              <a:ext uri="{FF2B5EF4-FFF2-40B4-BE49-F238E27FC236}">
                <a16:creationId xmlns:a16="http://schemas.microsoft.com/office/drawing/2014/main" id="{16F2ECEE-A2CA-C22B-E659-198645EAE099}"/>
              </a:ext>
            </a:extLst>
          </p:cNvPr>
          <p:cNvPicPr>
            <a:picLocks noChangeAspect="1"/>
          </p:cNvPicPr>
          <p:nvPr/>
        </p:nvPicPr>
        <p:blipFill>
          <a:blip r:embed="rId2"/>
          <a:stretch>
            <a:fillRect/>
          </a:stretch>
        </p:blipFill>
        <p:spPr>
          <a:xfrm>
            <a:off x="0" y="3922"/>
            <a:ext cx="1722864" cy="875836"/>
          </a:xfrm>
          <a:prstGeom prst="rect">
            <a:avLst/>
          </a:prstGeom>
        </p:spPr>
      </p:pic>
      <p:graphicFrame>
        <p:nvGraphicFramePr>
          <p:cNvPr id="7" name="Table 6">
            <a:extLst>
              <a:ext uri="{FF2B5EF4-FFF2-40B4-BE49-F238E27FC236}">
                <a16:creationId xmlns:a16="http://schemas.microsoft.com/office/drawing/2014/main" id="{CAF6C193-6584-256D-73A7-868DAD9FADA6}"/>
              </a:ext>
            </a:extLst>
          </p:cNvPr>
          <p:cNvGraphicFramePr>
            <a:graphicFrameLocks noGrp="1"/>
          </p:cNvGraphicFramePr>
          <p:nvPr>
            <p:extLst>
              <p:ext uri="{D42A27DB-BD31-4B8C-83A1-F6EECF244321}">
                <p14:modId xmlns:p14="http://schemas.microsoft.com/office/powerpoint/2010/main" val="3314081889"/>
              </p:ext>
            </p:extLst>
          </p:nvPr>
        </p:nvGraphicFramePr>
        <p:xfrm>
          <a:off x="643467" y="1825953"/>
          <a:ext cx="10905066" cy="4092754"/>
        </p:xfrm>
        <a:graphic>
          <a:graphicData uri="http://schemas.openxmlformats.org/drawingml/2006/table">
            <a:tbl>
              <a:tblPr firstRow="1" bandRow="1">
                <a:noFill/>
                <a:tableStyleId>{5C22544A-7EE6-4342-B048-85BDC9FD1C3A}</a:tableStyleId>
              </a:tblPr>
              <a:tblGrid>
                <a:gridCol w="4590532">
                  <a:extLst>
                    <a:ext uri="{9D8B030D-6E8A-4147-A177-3AD203B41FA5}">
                      <a16:colId xmlns:a16="http://schemas.microsoft.com/office/drawing/2014/main" val="2379129891"/>
                    </a:ext>
                  </a:extLst>
                </a:gridCol>
                <a:gridCol w="3684648">
                  <a:extLst>
                    <a:ext uri="{9D8B030D-6E8A-4147-A177-3AD203B41FA5}">
                      <a16:colId xmlns:a16="http://schemas.microsoft.com/office/drawing/2014/main" val="2537617168"/>
                    </a:ext>
                  </a:extLst>
                </a:gridCol>
                <a:gridCol w="2629886">
                  <a:extLst>
                    <a:ext uri="{9D8B030D-6E8A-4147-A177-3AD203B41FA5}">
                      <a16:colId xmlns:a16="http://schemas.microsoft.com/office/drawing/2014/main" val="2261922368"/>
                    </a:ext>
                  </a:extLst>
                </a:gridCol>
              </a:tblGrid>
              <a:tr h="439938">
                <a:tc>
                  <a:txBody>
                    <a:bodyPr/>
                    <a:lstStyle/>
                    <a:p>
                      <a:pPr fontAlgn="base"/>
                      <a:r>
                        <a:rPr lang="en-US" sz="1300" b="1" cap="all" spc="60" dirty="0">
                          <a:solidFill>
                            <a:schemeClr val="tx1"/>
                          </a:solidFill>
                          <a:effectLst/>
                        </a:rPr>
                        <a:t>Category​​​</a:t>
                      </a:r>
                    </a:p>
                  </a:txBody>
                  <a:tcPr marL="99986" marR="99986" marT="99986" marB="99986" anchor="b">
                    <a:lnL w="12700" cmpd="sng">
                      <a:noFill/>
                    </a:lnL>
                    <a:lnR w="12700" cmpd="sng">
                      <a:noFill/>
                    </a:lnR>
                    <a:lnT w="12700" cmpd="sng">
                      <a:noFill/>
                    </a:lnT>
                    <a:lnB w="38100" cmpd="sng">
                      <a:noFill/>
                    </a:lnB>
                    <a:noFill/>
                  </a:tcPr>
                </a:tc>
                <a:tc>
                  <a:txBody>
                    <a:bodyPr/>
                    <a:lstStyle/>
                    <a:p>
                      <a:pPr fontAlgn="base"/>
                      <a:r>
                        <a:rPr lang="en-US" sz="1300" b="1" cap="all" spc="60" dirty="0">
                          <a:solidFill>
                            <a:schemeClr val="tx1"/>
                          </a:solidFill>
                          <a:effectLst/>
                        </a:rPr>
                        <a:t>Number of Participants​​​</a:t>
                      </a:r>
                    </a:p>
                  </a:txBody>
                  <a:tcPr marL="99986" marR="99986" marT="99986" marB="99986" anchor="b">
                    <a:lnL w="12700" cmpd="sng">
                      <a:noFill/>
                    </a:lnL>
                    <a:lnR w="12700" cmpd="sng">
                      <a:noFill/>
                    </a:lnR>
                    <a:lnT w="12700" cmpd="sng">
                      <a:noFill/>
                    </a:lnT>
                    <a:lnB w="38100" cmpd="sng">
                      <a:noFill/>
                    </a:lnB>
                    <a:noFill/>
                  </a:tcPr>
                </a:tc>
                <a:tc>
                  <a:txBody>
                    <a:bodyPr/>
                    <a:lstStyle/>
                    <a:p>
                      <a:pPr fontAlgn="base"/>
                      <a:r>
                        <a:rPr lang="en-US" sz="1300" b="1" cap="all" spc="60" dirty="0">
                          <a:solidFill>
                            <a:schemeClr val="tx1"/>
                          </a:solidFill>
                          <a:effectLst/>
                        </a:rPr>
                        <a:t>Percentage (%)​​​</a:t>
                      </a:r>
                    </a:p>
                  </a:txBody>
                  <a:tcPr marL="99986" marR="99986" marT="99986" marB="99986" anchor="b">
                    <a:lnL w="12700" cmpd="sng">
                      <a:noFill/>
                    </a:lnL>
                    <a:lnR w="12700" cmpd="sng">
                      <a:noFill/>
                    </a:lnR>
                    <a:lnT w="12700" cmpd="sng">
                      <a:noFill/>
                    </a:lnT>
                    <a:lnB w="38100" cmpd="sng">
                      <a:noFill/>
                    </a:lnB>
                    <a:noFill/>
                  </a:tcPr>
                </a:tc>
                <a:extLst>
                  <a:ext uri="{0D108BD9-81ED-4DB2-BD59-A6C34878D82A}">
                    <a16:rowId xmlns:a16="http://schemas.microsoft.com/office/drawing/2014/main" val="651583122"/>
                  </a:ext>
                </a:extLst>
              </a:tr>
              <a:tr h="456602">
                <a:tc>
                  <a:txBody>
                    <a:bodyPr/>
                    <a:lstStyle/>
                    <a:p>
                      <a:pPr fontAlgn="base"/>
                      <a:r>
                        <a:rPr lang="en-US" sz="1700" cap="none" spc="0" dirty="0">
                          <a:solidFill>
                            <a:schemeClr val="tx1"/>
                          </a:solidFill>
                          <a:effectLst/>
                        </a:rPr>
                        <a:t>Number of Participants​​​</a:t>
                      </a:r>
                    </a:p>
                  </a:txBody>
                  <a:tcPr marL="99986" marR="99986" marT="49993" marB="99986" anchor="ctr">
                    <a:lnL w="12700" cap="flat" cmpd="sng" algn="ctr">
                      <a:solidFill>
                        <a:schemeClr val="tx1"/>
                      </a:solidFill>
                      <a:prstDash val="solid"/>
                    </a:lnL>
                    <a:lnR w="12700" cmpd="sng">
                      <a:noFill/>
                      <a:prstDash val="solid"/>
                    </a:lnR>
                    <a:lnT w="38100" cmpd="sng">
                      <a:noFill/>
                    </a:lnT>
                    <a:lnB w="12700" cmpd="sng">
                      <a:noFill/>
                      <a:prstDash val="solid"/>
                    </a:lnB>
                    <a:noFill/>
                  </a:tcPr>
                </a:tc>
                <a:tc>
                  <a:txBody>
                    <a:bodyPr/>
                    <a:lstStyle/>
                    <a:p>
                      <a:pPr fontAlgn="base"/>
                      <a:r>
                        <a:rPr lang="en-US" sz="1700" cap="none" spc="0" dirty="0">
                          <a:solidFill>
                            <a:schemeClr val="tx1"/>
                          </a:solidFill>
                          <a:effectLst/>
                        </a:rPr>
                        <a:t>200​​​</a:t>
                      </a:r>
                    </a:p>
                  </a:txBody>
                  <a:tcPr marL="99986" marR="99986" marT="49993" marB="99986" anchor="ctr">
                    <a:lnL w="12700" cmpd="sng">
                      <a:noFill/>
                      <a:prstDash val="solid"/>
                    </a:lnL>
                    <a:lnR w="12700" cmpd="sng">
                      <a:noFill/>
                      <a:prstDash val="solid"/>
                    </a:lnR>
                    <a:lnT w="38100" cmpd="sng">
                      <a:noFill/>
                    </a:lnT>
                    <a:lnB w="12700" cmpd="sng">
                      <a:noFill/>
                      <a:prstDash val="solid"/>
                    </a:lnB>
                    <a:noFill/>
                  </a:tcPr>
                </a:tc>
                <a:tc>
                  <a:txBody>
                    <a:bodyPr/>
                    <a:lstStyle/>
                    <a:p>
                      <a:pPr fontAlgn="base"/>
                      <a:r>
                        <a:rPr lang="en-US" sz="1700" cap="none" spc="0" dirty="0">
                          <a:solidFill>
                            <a:schemeClr val="tx1"/>
                          </a:solidFill>
                          <a:effectLst/>
                        </a:rPr>
                        <a:t>​​​</a:t>
                      </a:r>
                    </a:p>
                  </a:txBody>
                  <a:tcPr marL="99986" marR="99986" marT="49993" marB="99986" anchor="ctr">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215140005"/>
                  </a:ext>
                </a:extLst>
              </a:tr>
              <a:tr h="456602">
                <a:tc>
                  <a:txBody>
                    <a:bodyPr/>
                    <a:lstStyle/>
                    <a:p>
                      <a:pPr fontAlgn="base"/>
                      <a:r>
                        <a:rPr lang="en-US" sz="1700" cap="none" spc="0" dirty="0">
                          <a:solidFill>
                            <a:schemeClr val="tx1"/>
                          </a:solidFill>
                          <a:effectLst/>
                        </a:rPr>
                        <a:t>Number of Female​​​s</a:t>
                      </a:r>
                    </a:p>
                  </a:txBody>
                  <a:tcPr marL="99986" marR="99986" marT="49993" marB="9998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base"/>
                      <a:r>
                        <a:rPr lang="en-US" sz="1700" cap="none" spc="0" dirty="0">
                          <a:solidFill>
                            <a:schemeClr val="tx1"/>
                          </a:solidFill>
                          <a:effectLst/>
                        </a:rPr>
                        <a:t>73​​​</a:t>
                      </a:r>
                    </a:p>
                  </a:txBody>
                  <a:tcPr marL="99986" marR="99986" marT="49993" marB="9998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base"/>
                      <a:r>
                        <a:rPr lang="en-US" sz="1700" cap="none" spc="0" dirty="0">
                          <a:solidFill>
                            <a:schemeClr val="tx1"/>
                          </a:solidFill>
                          <a:effectLst/>
                        </a:rPr>
                        <a:t>36.5%​​​</a:t>
                      </a:r>
                    </a:p>
                  </a:txBody>
                  <a:tcPr marL="99986" marR="99986" marT="49993" marB="9998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50816926"/>
                  </a:ext>
                </a:extLst>
              </a:tr>
              <a:tr h="456602">
                <a:tc>
                  <a:txBody>
                    <a:bodyPr/>
                    <a:lstStyle/>
                    <a:p>
                      <a:pPr fontAlgn="base"/>
                      <a:r>
                        <a:rPr lang="en-US" sz="1700" cap="none" spc="0" dirty="0">
                          <a:solidFill>
                            <a:schemeClr val="tx1"/>
                          </a:solidFill>
                          <a:effectLst/>
                        </a:rPr>
                        <a:t>Number of Males ​​​</a:t>
                      </a:r>
                    </a:p>
                  </a:txBody>
                  <a:tcPr marL="99986" marR="99986" marT="49993" marB="99986" anchor="ctr">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fontAlgn="base"/>
                      <a:r>
                        <a:rPr lang="en-US" sz="1700" cap="none" spc="0" dirty="0">
                          <a:solidFill>
                            <a:schemeClr val="tx1"/>
                          </a:solidFill>
                          <a:effectLst/>
                        </a:rPr>
                        <a:t>127 ​​​</a:t>
                      </a:r>
                    </a:p>
                  </a:txBody>
                  <a:tcPr marL="99986" marR="99986" marT="49993" marB="99986" anchor="ctr">
                    <a:lnL w="12700" cmpd="sng">
                      <a:noFill/>
                      <a:prstDash val="solid"/>
                    </a:lnL>
                    <a:lnR w="12700" cmpd="sng">
                      <a:noFill/>
                      <a:prstDash val="solid"/>
                    </a:lnR>
                    <a:lnT w="12700" cmpd="sng">
                      <a:noFill/>
                      <a:prstDash val="solid"/>
                    </a:lnT>
                    <a:lnB w="12700" cmpd="sng">
                      <a:noFill/>
                      <a:prstDash val="solid"/>
                    </a:lnB>
                    <a:noFill/>
                  </a:tcPr>
                </a:tc>
                <a:tc>
                  <a:txBody>
                    <a:bodyPr/>
                    <a:lstStyle/>
                    <a:p>
                      <a:pPr fontAlgn="base"/>
                      <a:r>
                        <a:rPr lang="en-US" sz="1700" cap="none" spc="0" dirty="0">
                          <a:solidFill>
                            <a:schemeClr val="tx1"/>
                          </a:solidFill>
                          <a:effectLst/>
                        </a:rPr>
                        <a:t>63.5%​​​</a:t>
                      </a:r>
                    </a:p>
                  </a:txBody>
                  <a:tcPr marL="99986" marR="99986" marT="49993" marB="99986"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866517003"/>
                  </a:ext>
                </a:extLst>
              </a:tr>
              <a:tr h="456602">
                <a:tc>
                  <a:txBody>
                    <a:bodyPr/>
                    <a:lstStyle/>
                    <a:p>
                      <a:pPr fontAlgn="base"/>
                      <a:r>
                        <a:rPr lang="en-US" sz="1700" cap="none" spc="0" dirty="0">
                          <a:solidFill>
                            <a:schemeClr val="tx1"/>
                          </a:solidFill>
                          <a:effectLst/>
                        </a:rPr>
                        <a:t>Education Categories​​​</a:t>
                      </a:r>
                    </a:p>
                  </a:txBody>
                  <a:tcPr marL="99986" marR="99986" marT="49993" marB="9998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base"/>
                      <a:r>
                        <a:rPr lang="en-US" sz="1700" cap="none" spc="0" dirty="0">
                          <a:solidFill>
                            <a:schemeClr val="tx1"/>
                          </a:solidFill>
                          <a:effectLst/>
                        </a:rPr>
                        <a:t>​​​</a:t>
                      </a:r>
                    </a:p>
                  </a:txBody>
                  <a:tcPr marL="99986" marR="99986" marT="49993" marB="9998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base"/>
                      <a:r>
                        <a:rPr lang="en-US" sz="1700" cap="none" spc="0" dirty="0">
                          <a:solidFill>
                            <a:schemeClr val="tx1"/>
                          </a:solidFill>
                          <a:effectLst/>
                        </a:rPr>
                        <a:t>​​​</a:t>
                      </a:r>
                    </a:p>
                  </a:txBody>
                  <a:tcPr marL="99986" marR="99986" marT="49993" marB="9998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3028317472"/>
                  </a:ext>
                </a:extLst>
              </a:tr>
              <a:tr h="456602">
                <a:tc>
                  <a:txBody>
                    <a:bodyPr/>
                    <a:lstStyle/>
                    <a:p>
                      <a:pPr fontAlgn="base"/>
                      <a:r>
                        <a:rPr lang="en-US" sz="1700" cap="none" spc="0" dirty="0">
                          <a:solidFill>
                            <a:schemeClr val="tx1"/>
                          </a:solidFill>
                          <a:effectLst/>
                        </a:rPr>
                        <a:t>High School​​​</a:t>
                      </a:r>
                    </a:p>
                  </a:txBody>
                  <a:tcPr marL="99986" marR="99986" marT="49993" marB="99986" anchor="ctr">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fontAlgn="base"/>
                      <a:r>
                        <a:rPr lang="en-US" sz="1700" cap="none" spc="0" dirty="0">
                          <a:solidFill>
                            <a:schemeClr val="tx1"/>
                          </a:solidFill>
                          <a:effectLst/>
                        </a:rPr>
                        <a:t>40​​​</a:t>
                      </a:r>
                    </a:p>
                  </a:txBody>
                  <a:tcPr marL="99986" marR="99986" marT="49993" marB="99986" anchor="ctr">
                    <a:lnL w="12700" cmpd="sng">
                      <a:noFill/>
                      <a:prstDash val="solid"/>
                    </a:lnL>
                    <a:lnR w="12700" cmpd="sng">
                      <a:noFill/>
                      <a:prstDash val="solid"/>
                    </a:lnR>
                    <a:lnT w="12700" cmpd="sng">
                      <a:noFill/>
                      <a:prstDash val="solid"/>
                    </a:lnT>
                    <a:lnB w="12700" cmpd="sng">
                      <a:noFill/>
                      <a:prstDash val="solid"/>
                    </a:lnB>
                    <a:noFill/>
                  </a:tcPr>
                </a:tc>
                <a:tc>
                  <a:txBody>
                    <a:bodyPr/>
                    <a:lstStyle/>
                    <a:p>
                      <a:pPr fontAlgn="base"/>
                      <a:r>
                        <a:rPr lang="en-US" sz="1700" cap="none" spc="0" dirty="0">
                          <a:solidFill>
                            <a:schemeClr val="tx1"/>
                          </a:solidFill>
                          <a:effectLst/>
                        </a:rPr>
                        <a:t>20%​​​</a:t>
                      </a:r>
                    </a:p>
                  </a:txBody>
                  <a:tcPr marL="99986" marR="99986" marT="49993" marB="99986"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964267042"/>
                  </a:ext>
                </a:extLst>
              </a:tr>
              <a:tr h="456602">
                <a:tc>
                  <a:txBody>
                    <a:bodyPr/>
                    <a:lstStyle/>
                    <a:p>
                      <a:pPr fontAlgn="base"/>
                      <a:r>
                        <a:rPr lang="en-US" sz="1700" cap="none" spc="0" dirty="0">
                          <a:solidFill>
                            <a:schemeClr val="tx1"/>
                          </a:solidFill>
                          <a:effectLst/>
                        </a:rPr>
                        <a:t>Bachelor's Degree​​​</a:t>
                      </a:r>
                    </a:p>
                  </a:txBody>
                  <a:tcPr marL="99986" marR="99986" marT="49993" marB="9998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base"/>
                      <a:r>
                        <a:rPr lang="en-US" sz="1700" cap="none" spc="0" dirty="0">
                          <a:solidFill>
                            <a:schemeClr val="tx1"/>
                          </a:solidFill>
                          <a:effectLst/>
                        </a:rPr>
                        <a:t>110​​​</a:t>
                      </a:r>
                    </a:p>
                  </a:txBody>
                  <a:tcPr marL="99986" marR="99986" marT="49993" marB="9998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base"/>
                      <a:r>
                        <a:rPr lang="en-US" sz="1700" cap="none" spc="0" dirty="0">
                          <a:solidFill>
                            <a:schemeClr val="tx1"/>
                          </a:solidFill>
                          <a:effectLst/>
                        </a:rPr>
                        <a:t>55%​​​</a:t>
                      </a:r>
                    </a:p>
                  </a:txBody>
                  <a:tcPr marL="99986" marR="99986" marT="49993" marB="9998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8267368"/>
                  </a:ext>
                </a:extLst>
              </a:tr>
              <a:tr h="456602">
                <a:tc>
                  <a:txBody>
                    <a:bodyPr/>
                    <a:lstStyle/>
                    <a:p>
                      <a:pPr fontAlgn="base"/>
                      <a:r>
                        <a:rPr lang="en-US" sz="1700" cap="none" spc="0" dirty="0">
                          <a:solidFill>
                            <a:schemeClr val="tx1"/>
                          </a:solidFill>
                          <a:effectLst/>
                        </a:rPr>
                        <a:t>Master's Degree​​​</a:t>
                      </a:r>
                    </a:p>
                  </a:txBody>
                  <a:tcPr marL="99986" marR="99986" marT="49993" marB="99986" anchor="ctr">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fontAlgn="base"/>
                      <a:r>
                        <a:rPr lang="en-US" sz="1700" cap="none" spc="0" dirty="0">
                          <a:solidFill>
                            <a:schemeClr val="tx1"/>
                          </a:solidFill>
                          <a:effectLst/>
                        </a:rPr>
                        <a:t>45​​​</a:t>
                      </a:r>
                    </a:p>
                  </a:txBody>
                  <a:tcPr marL="99986" marR="99986" marT="49993" marB="99986" anchor="ctr">
                    <a:lnL w="12700" cmpd="sng">
                      <a:noFill/>
                      <a:prstDash val="solid"/>
                    </a:lnL>
                    <a:lnR w="12700" cmpd="sng">
                      <a:noFill/>
                      <a:prstDash val="solid"/>
                    </a:lnR>
                    <a:lnT w="12700" cmpd="sng">
                      <a:noFill/>
                      <a:prstDash val="solid"/>
                    </a:lnT>
                    <a:lnB w="12700" cmpd="sng">
                      <a:noFill/>
                      <a:prstDash val="solid"/>
                    </a:lnB>
                    <a:noFill/>
                  </a:tcPr>
                </a:tc>
                <a:tc>
                  <a:txBody>
                    <a:bodyPr/>
                    <a:lstStyle/>
                    <a:p>
                      <a:pPr fontAlgn="base"/>
                      <a:r>
                        <a:rPr lang="en-US" sz="1700" cap="none" spc="0" dirty="0">
                          <a:solidFill>
                            <a:schemeClr val="tx1"/>
                          </a:solidFill>
                          <a:effectLst/>
                        </a:rPr>
                        <a:t>22.5%​​​</a:t>
                      </a:r>
                    </a:p>
                  </a:txBody>
                  <a:tcPr marL="99986" marR="99986" marT="49993" marB="99986"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805277450"/>
                  </a:ext>
                </a:extLst>
              </a:tr>
              <a:tr h="456602">
                <a:tc>
                  <a:txBody>
                    <a:bodyPr/>
                    <a:lstStyle/>
                    <a:p>
                      <a:pPr fontAlgn="base"/>
                      <a:r>
                        <a:rPr lang="en-US" sz="1700" cap="none" spc="0" dirty="0">
                          <a:solidFill>
                            <a:schemeClr val="tx1"/>
                          </a:solidFill>
                          <a:effectLst/>
                        </a:rPr>
                        <a:t>Doctorate Degree​​​</a:t>
                      </a:r>
                    </a:p>
                  </a:txBody>
                  <a:tcPr marL="99986" marR="99986" marT="49993" marB="9998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base"/>
                      <a:r>
                        <a:rPr lang="en-US" sz="1700" cap="none" spc="0" dirty="0">
                          <a:solidFill>
                            <a:schemeClr val="tx1"/>
                          </a:solidFill>
                          <a:effectLst/>
                        </a:rPr>
                        <a:t>5​​​</a:t>
                      </a:r>
                    </a:p>
                  </a:txBody>
                  <a:tcPr marL="99986" marR="99986" marT="49993" marB="9998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base"/>
                      <a:r>
                        <a:rPr lang="en-US" sz="1700" cap="none" spc="0" dirty="0">
                          <a:solidFill>
                            <a:schemeClr val="tx1"/>
                          </a:solidFill>
                          <a:effectLst/>
                        </a:rPr>
                        <a:t>2.5%​​​</a:t>
                      </a:r>
                    </a:p>
                  </a:txBody>
                  <a:tcPr marL="99986" marR="99986" marT="49993" marB="9998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066022552"/>
                  </a:ext>
                </a:extLst>
              </a:tr>
            </a:tbl>
          </a:graphicData>
        </a:graphic>
      </p:graphicFrame>
    </p:spTree>
    <p:extLst>
      <p:ext uri="{BB962C8B-B14F-4D97-AF65-F5344CB8AC3E}">
        <p14:creationId xmlns:p14="http://schemas.microsoft.com/office/powerpoint/2010/main" val="2276214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BE87DC0-D9AB-EB8C-ADB8-8840E4873672}"/>
              </a:ext>
            </a:extLst>
          </p:cNvPr>
          <p:cNvSpPr>
            <a:spLocks noGrp="1"/>
          </p:cNvSpPr>
          <p:nvPr>
            <p:ph type="ctrTitle"/>
          </p:nvPr>
        </p:nvSpPr>
        <p:spPr>
          <a:xfrm>
            <a:off x="556532" y="643467"/>
            <a:ext cx="11210925" cy="744836"/>
          </a:xfrm>
        </p:spPr>
        <p:txBody>
          <a:bodyPr vert="horz" lIns="91440" tIns="45720" rIns="91440" bIns="45720" rtlCol="0" anchor="ctr">
            <a:normAutofit/>
          </a:bodyPr>
          <a:lstStyle/>
          <a:p>
            <a:r>
              <a:rPr lang="en-US" sz="3200" kern="1200">
                <a:solidFill>
                  <a:schemeClr val="bg1"/>
                </a:solidFill>
                <a:latin typeface="+mj-lt"/>
                <a:ea typeface="+mj-ea"/>
                <a:cs typeface="+mj-cs"/>
              </a:rPr>
              <a:t>RESULT</a:t>
            </a:r>
          </a:p>
        </p:txBody>
      </p:sp>
      <p:pic>
        <p:nvPicPr>
          <p:cNvPr id="4" name="Picture 4">
            <a:extLst>
              <a:ext uri="{FF2B5EF4-FFF2-40B4-BE49-F238E27FC236}">
                <a16:creationId xmlns:a16="http://schemas.microsoft.com/office/drawing/2014/main" id="{16F2ECEE-A2CA-C22B-E659-198645EAE099}"/>
              </a:ext>
            </a:extLst>
          </p:cNvPr>
          <p:cNvPicPr>
            <a:picLocks noChangeAspect="1"/>
          </p:cNvPicPr>
          <p:nvPr/>
        </p:nvPicPr>
        <p:blipFill>
          <a:blip r:embed="rId2"/>
          <a:stretch>
            <a:fillRect/>
          </a:stretch>
        </p:blipFill>
        <p:spPr>
          <a:xfrm>
            <a:off x="0" y="3922"/>
            <a:ext cx="1722864" cy="875836"/>
          </a:xfrm>
          <a:prstGeom prst="rect">
            <a:avLst/>
          </a:prstGeom>
        </p:spPr>
      </p:pic>
      <p:graphicFrame>
        <p:nvGraphicFramePr>
          <p:cNvPr id="3" name="Table 2">
            <a:extLst>
              <a:ext uri="{FF2B5EF4-FFF2-40B4-BE49-F238E27FC236}">
                <a16:creationId xmlns:a16="http://schemas.microsoft.com/office/drawing/2014/main" id="{8A8A40F3-C347-D86B-5EC4-930F49F74C9A}"/>
              </a:ext>
            </a:extLst>
          </p:cNvPr>
          <p:cNvGraphicFramePr>
            <a:graphicFrameLocks noGrp="1"/>
          </p:cNvGraphicFramePr>
          <p:nvPr>
            <p:extLst>
              <p:ext uri="{D42A27DB-BD31-4B8C-83A1-F6EECF244321}">
                <p14:modId xmlns:p14="http://schemas.microsoft.com/office/powerpoint/2010/main" val="1743992039"/>
              </p:ext>
            </p:extLst>
          </p:nvPr>
        </p:nvGraphicFramePr>
        <p:xfrm>
          <a:off x="1027309" y="1675227"/>
          <a:ext cx="10137384" cy="4394203"/>
        </p:xfrm>
        <a:graphic>
          <a:graphicData uri="http://schemas.openxmlformats.org/drawingml/2006/table">
            <a:tbl>
              <a:tblPr firstRow="1" bandRow="1">
                <a:noFill/>
                <a:tableStyleId>{5C22544A-7EE6-4342-B048-85BDC9FD1C3A}</a:tableStyleId>
              </a:tblPr>
              <a:tblGrid>
                <a:gridCol w="4199623">
                  <a:extLst>
                    <a:ext uri="{9D8B030D-6E8A-4147-A177-3AD203B41FA5}">
                      <a16:colId xmlns:a16="http://schemas.microsoft.com/office/drawing/2014/main" val="3667563874"/>
                    </a:ext>
                  </a:extLst>
                </a:gridCol>
                <a:gridCol w="3390892">
                  <a:extLst>
                    <a:ext uri="{9D8B030D-6E8A-4147-A177-3AD203B41FA5}">
                      <a16:colId xmlns:a16="http://schemas.microsoft.com/office/drawing/2014/main" val="844494048"/>
                    </a:ext>
                  </a:extLst>
                </a:gridCol>
                <a:gridCol w="2546869">
                  <a:extLst>
                    <a:ext uri="{9D8B030D-6E8A-4147-A177-3AD203B41FA5}">
                      <a16:colId xmlns:a16="http://schemas.microsoft.com/office/drawing/2014/main" val="3493561794"/>
                    </a:ext>
                  </a:extLst>
                </a:gridCol>
              </a:tblGrid>
              <a:tr h="303207">
                <a:tc>
                  <a:txBody>
                    <a:bodyPr/>
                    <a:lstStyle/>
                    <a:p>
                      <a:pPr fontAlgn="base"/>
                      <a:r>
                        <a:rPr lang="en-US" sz="900" b="1" cap="all" spc="60">
                          <a:solidFill>
                            <a:schemeClr val="tx1"/>
                          </a:solidFill>
                          <a:effectLst/>
                        </a:rPr>
                        <a:t>Category​​​</a:t>
                      </a:r>
                    </a:p>
                  </a:txBody>
                  <a:tcPr marL="68911" marR="68911" marT="68911" marB="68911" anchor="b">
                    <a:lnL w="12700" cmpd="sng">
                      <a:noFill/>
                    </a:lnL>
                    <a:lnR w="12700" cmpd="sng">
                      <a:noFill/>
                    </a:lnR>
                    <a:lnT w="12700" cmpd="sng">
                      <a:noFill/>
                    </a:lnT>
                    <a:lnB w="38100" cmpd="sng">
                      <a:noFill/>
                    </a:lnB>
                    <a:noFill/>
                  </a:tcPr>
                </a:tc>
                <a:tc>
                  <a:txBody>
                    <a:bodyPr/>
                    <a:lstStyle/>
                    <a:p>
                      <a:pPr fontAlgn="base"/>
                      <a:r>
                        <a:rPr lang="en-US" sz="900" b="1" cap="all" spc="60">
                          <a:solidFill>
                            <a:schemeClr val="tx1"/>
                          </a:solidFill>
                          <a:effectLst/>
                        </a:rPr>
                        <a:t>Number of Participants​​​</a:t>
                      </a:r>
                    </a:p>
                  </a:txBody>
                  <a:tcPr marL="68911" marR="68911" marT="68911" marB="68911" anchor="b">
                    <a:lnL w="12700" cmpd="sng">
                      <a:noFill/>
                    </a:lnL>
                    <a:lnR w="12700" cmpd="sng">
                      <a:noFill/>
                    </a:lnR>
                    <a:lnT w="12700" cmpd="sng">
                      <a:noFill/>
                    </a:lnT>
                    <a:lnB w="38100" cmpd="sng">
                      <a:noFill/>
                    </a:lnB>
                    <a:noFill/>
                  </a:tcPr>
                </a:tc>
                <a:tc>
                  <a:txBody>
                    <a:bodyPr/>
                    <a:lstStyle/>
                    <a:p>
                      <a:pPr fontAlgn="base"/>
                      <a:r>
                        <a:rPr lang="en-US" sz="900" b="1" cap="all" spc="60">
                          <a:solidFill>
                            <a:schemeClr val="tx1"/>
                          </a:solidFill>
                          <a:effectLst/>
                        </a:rPr>
                        <a:t>Percentage (%)​​​</a:t>
                      </a:r>
                    </a:p>
                  </a:txBody>
                  <a:tcPr marL="68911" marR="68911" marT="68911" marB="68911" anchor="b">
                    <a:lnL w="12700" cmpd="sng">
                      <a:noFill/>
                    </a:lnL>
                    <a:lnR w="12700" cmpd="sng">
                      <a:noFill/>
                    </a:lnR>
                    <a:lnT w="12700" cmpd="sng">
                      <a:noFill/>
                    </a:lnT>
                    <a:lnB w="38100" cmpd="sng">
                      <a:noFill/>
                    </a:lnB>
                    <a:noFill/>
                  </a:tcPr>
                </a:tc>
                <a:extLst>
                  <a:ext uri="{0D108BD9-81ED-4DB2-BD59-A6C34878D82A}">
                    <a16:rowId xmlns:a16="http://schemas.microsoft.com/office/drawing/2014/main" val="2974448671"/>
                  </a:ext>
                </a:extLst>
              </a:tr>
              <a:tr h="314692">
                <a:tc>
                  <a:txBody>
                    <a:bodyPr/>
                    <a:lstStyle/>
                    <a:p>
                      <a:pPr fontAlgn="base"/>
                      <a:r>
                        <a:rPr lang="en-US" sz="1200" cap="none" spc="0">
                          <a:solidFill>
                            <a:schemeClr val="tx1"/>
                          </a:solidFill>
                          <a:effectLst/>
                        </a:rPr>
                        <a:t>Working Categories​​</a:t>
                      </a:r>
                    </a:p>
                  </a:txBody>
                  <a:tcPr marL="68911" marR="68911" marT="34455" marB="68911" anchor="ctr">
                    <a:lnL w="12700" cap="flat" cmpd="sng" algn="ctr">
                      <a:solidFill>
                        <a:schemeClr val="tx1"/>
                      </a:solidFill>
                      <a:prstDash val="solid"/>
                    </a:lnL>
                    <a:lnR w="12700" cmpd="sng">
                      <a:noFill/>
                      <a:prstDash val="solid"/>
                    </a:lnR>
                    <a:lnT w="38100" cmpd="sng">
                      <a:noFill/>
                    </a:lnT>
                    <a:lnB w="12700" cmpd="sng">
                      <a:noFill/>
                      <a:prstDash val="solid"/>
                    </a:lnB>
                    <a:noFill/>
                  </a:tcPr>
                </a:tc>
                <a:tc>
                  <a:txBody>
                    <a:bodyPr/>
                    <a:lstStyle/>
                    <a:p>
                      <a:pPr fontAlgn="base"/>
                      <a:r>
                        <a:rPr lang="en-US" sz="1200" cap="none" spc="0">
                          <a:solidFill>
                            <a:schemeClr val="tx1"/>
                          </a:solidFill>
                          <a:effectLst/>
                        </a:rPr>
                        <a:t>​​</a:t>
                      </a:r>
                    </a:p>
                  </a:txBody>
                  <a:tcPr marL="68911" marR="68911" marT="34455" marB="68911" anchor="ctr">
                    <a:lnL w="12700" cmpd="sng">
                      <a:noFill/>
                      <a:prstDash val="solid"/>
                    </a:lnL>
                    <a:lnR w="12700" cmpd="sng">
                      <a:noFill/>
                      <a:prstDash val="solid"/>
                    </a:lnR>
                    <a:lnT w="38100" cmpd="sng">
                      <a:noFill/>
                    </a:lnT>
                    <a:lnB w="12700" cmpd="sng">
                      <a:noFill/>
                      <a:prstDash val="solid"/>
                    </a:lnB>
                    <a:noFill/>
                  </a:tcPr>
                </a:tc>
                <a:tc>
                  <a:txBody>
                    <a:bodyPr/>
                    <a:lstStyle/>
                    <a:p>
                      <a:pPr fontAlgn="base"/>
                      <a:r>
                        <a:rPr lang="en-US" sz="1200" cap="none" spc="0">
                          <a:solidFill>
                            <a:schemeClr val="tx1"/>
                          </a:solidFill>
                          <a:effectLst/>
                        </a:rPr>
                        <a:t>​​​</a:t>
                      </a:r>
                    </a:p>
                  </a:txBody>
                  <a:tcPr marL="68911" marR="68911" marT="34455" marB="68911" anchor="ctr">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3962119940"/>
                  </a:ext>
                </a:extLst>
              </a:tr>
              <a:tr h="314692">
                <a:tc>
                  <a:txBody>
                    <a:bodyPr/>
                    <a:lstStyle/>
                    <a:p>
                      <a:pPr fontAlgn="base"/>
                      <a:r>
                        <a:rPr lang="en-US" sz="1200" cap="none" spc="0">
                          <a:solidFill>
                            <a:schemeClr val="tx1"/>
                          </a:solidFill>
                          <a:effectLst/>
                        </a:rPr>
                        <a:t>Female​​​</a:t>
                      </a:r>
                    </a:p>
                  </a:txBody>
                  <a:tcPr marL="68911" marR="68911" marT="34455" marB="68911"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base"/>
                      <a:r>
                        <a:rPr lang="en-US" sz="1200" cap="none" spc="0">
                          <a:solidFill>
                            <a:schemeClr val="tx1"/>
                          </a:solidFill>
                          <a:effectLst/>
                        </a:rPr>
                        <a:t>​​​</a:t>
                      </a:r>
                    </a:p>
                  </a:txBody>
                  <a:tcPr marL="68911" marR="68911" marT="34455" marB="68911"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base"/>
                      <a:r>
                        <a:rPr lang="en-US" sz="1200" cap="none" spc="0">
                          <a:solidFill>
                            <a:schemeClr val="tx1"/>
                          </a:solidFill>
                          <a:effectLst/>
                        </a:rPr>
                        <a:t>​​​</a:t>
                      </a:r>
                    </a:p>
                  </a:txBody>
                  <a:tcPr marL="68911" marR="68911" marT="34455" marB="68911"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3019404032"/>
                  </a:ext>
                </a:extLst>
              </a:tr>
              <a:tr h="314692">
                <a:tc>
                  <a:txBody>
                    <a:bodyPr/>
                    <a:lstStyle/>
                    <a:p>
                      <a:pPr fontAlgn="base"/>
                      <a:r>
                        <a:rPr lang="en-US" sz="1200" cap="none" spc="0">
                          <a:solidFill>
                            <a:schemeClr val="tx1"/>
                          </a:solidFill>
                          <a:effectLst/>
                        </a:rPr>
                        <a:t>Corporate Professionals​​​</a:t>
                      </a:r>
                    </a:p>
                  </a:txBody>
                  <a:tcPr marL="68911" marR="68911" marT="34455" marB="68911" anchor="ctr">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fontAlgn="base"/>
                      <a:r>
                        <a:rPr lang="en-US" sz="1200" cap="none" spc="0">
                          <a:solidFill>
                            <a:schemeClr val="tx1"/>
                          </a:solidFill>
                          <a:effectLst/>
                        </a:rPr>
                        <a:t>15​​​</a:t>
                      </a:r>
                    </a:p>
                  </a:txBody>
                  <a:tcPr marL="68911" marR="68911" marT="34455" marB="68911" anchor="ctr">
                    <a:lnL w="12700" cmpd="sng">
                      <a:noFill/>
                      <a:prstDash val="solid"/>
                    </a:lnL>
                    <a:lnR w="12700" cmpd="sng">
                      <a:noFill/>
                      <a:prstDash val="solid"/>
                    </a:lnR>
                    <a:lnT w="12700" cmpd="sng">
                      <a:noFill/>
                      <a:prstDash val="solid"/>
                    </a:lnT>
                    <a:lnB w="12700" cmpd="sng">
                      <a:noFill/>
                      <a:prstDash val="solid"/>
                    </a:lnB>
                    <a:noFill/>
                  </a:tcPr>
                </a:tc>
                <a:tc>
                  <a:txBody>
                    <a:bodyPr/>
                    <a:lstStyle/>
                    <a:p>
                      <a:pPr fontAlgn="base"/>
                      <a:r>
                        <a:rPr lang="en-US" sz="1200" cap="none" spc="0">
                          <a:solidFill>
                            <a:schemeClr val="tx1"/>
                          </a:solidFill>
                          <a:effectLst/>
                        </a:rPr>
                        <a:t>20.5%​​​</a:t>
                      </a:r>
                    </a:p>
                  </a:txBody>
                  <a:tcPr marL="68911" marR="68911" marT="34455" marB="68911"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899680670"/>
                  </a:ext>
                </a:extLst>
              </a:tr>
              <a:tr h="314692">
                <a:tc>
                  <a:txBody>
                    <a:bodyPr/>
                    <a:lstStyle/>
                    <a:p>
                      <a:pPr fontAlgn="base"/>
                      <a:r>
                        <a:rPr lang="en-US" sz="1200" cap="none" spc="0">
                          <a:solidFill>
                            <a:schemeClr val="tx1"/>
                          </a:solidFill>
                          <a:effectLst/>
                        </a:rPr>
                        <a:t>Freelancers/Entrepreneurs​​​</a:t>
                      </a:r>
                    </a:p>
                  </a:txBody>
                  <a:tcPr marL="68911" marR="68911" marT="34455" marB="68911"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base"/>
                      <a:r>
                        <a:rPr lang="en-US" sz="1200" cap="none" spc="0">
                          <a:solidFill>
                            <a:schemeClr val="tx1"/>
                          </a:solidFill>
                          <a:effectLst/>
                        </a:rPr>
                        <a:t>14​​​</a:t>
                      </a:r>
                    </a:p>
                  </a:txBody>
                  <a:tcPr marL="68911" marR="68911" marT="34455" marB="68911"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base"/>
                      <a:r>
                        <a:rPr lang="en-US" sz="1200" cap="none" spc="0">
                          <a:solidFill>
                            <a:schemeClr val="tx1"/>
                          </a:solidFill>
                          <a:effectLst/>
                        </a:rPr>
                        <a:t>19.2%​​​</a:t>
                      </a:r>
                    </a:p>
                  </a:txBody>
                  <a:tcPr marL="68911" marR="68911" marT="34455" marB="68911"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828716311"/>
                  </a:ext>
                </a:extLst>
              </a:tr>
              <a:tr h="314692">
                <a:tc>
                  <a:txBody>
                    <a:bodyPr/>
                    <a:lstStyle/>
                    <a:p>
                      <a:pPr fontAlgn="base"/>
                      <a:r>
                        <a:rPr lang="en-US" sz="1200" cap="none" spc="0">
                          <a:solidFill>
                            <a:schemeClr val="tx1"/>
                          </a:solidFill>
                          <a:effectLst/>
                        </a:rPr>
                        <a:t>Government Employees​​​</a:t>
                      </a:r>
                    </a:p>
                  </a:txBody>
                  <a:tcPr marL="68911" marR="68911" marT="34455" marB="68911" anchor="ctr">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fontAlgn="base"/>
                      <a:r>
                        <a:rPr lang="en-US" sz="1200" cap="none" spc="0">
                          <a:solidFill>
                            <a:schemeClr val="tx1"/>
                          </a:solidFill>
                          <a:effectLst/>
                        </a:rPr>
                        <a:t>15​​​</a:t>
                      </a:r>
                    </a:p>
                  </a:txBody>
                  <a:tcPr marL="68911" marR="68911" marT="34455" marB="68911" anchor="ctr">
                    <a:lnL w="12700" cmpd="sng">
                      <a:noFill/>
                      <a:prstDash val="solid"/>
                    </a:lnL>
                    <a:lnR w="12700" cmpd="sng">
                      <a:noFill/>
                      <a:prstDash val="solid"/>
                    </a:lnR>
                    <a:lnT w="12700" cmpd="sng">
                      <a:noFill/>
                      <a:prstDash val="solid"/>
                    </a:lnT>
                    <a:lnB w="12700" cmpd="sng">
                      <a:noFill/>
                      <a:prstDash val="solid"/>
                    </a:lnB>
                    <a:noFill/>
                  </a:tcPr>
                </a:tc>
                <a:tc>
                  <a:txBody>
                    <a:bodyPr/>
                    <a:lstStyle/>
                    <a:p>
                      <a:pPr fontAlgn="base"/>
                      <a:r>
                        <a:rPr lang="en-US" sz="1200" cap="none" spc="0">
                          <a:solidFill>
                            <a:schemeClr val="tx1"/>
                          </a:solidFill>
                          <a:effectLst/>
                        </a:rPr>
                        <a:t>20.5%​​​</a:t>
                      </a:r>
                    </a:p>
                  </a:txBody>
                  <a:tcPr marL="68911" marR="68911" marT="34455" marB="68911"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973438684"/>
                  </a:ext>
                </a:extLst>
              </a:tr>
              <a:tr h="314692">
                <a:tc>
                  <a:txBody>
                    <a:bodyPr/>
                    <a:lstStyle/>
                    <a:p>
                      <a:pPr fontAlgn="base"/>
                      <a:r>
                        <a:rPr lang="en-US" sz="1200" cap="none" spc="0">
                          <a:solidFill>
                            <a:schemeClr val="tx1"/>
                          </a:solidFill>
                          <a:effectLst/>
                        </a:rPr>
                        <a:t>Healthcare Professionals​​​</a:t>
                      </a:r>
                    </a:p>
                  </a:txBody>
                  <a:tcPr marL="68911" marR="68911" marT="34455" marB="68911"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base"/>
                      <a:r>
                        <a:rPr lang="en-US" sz="1200" cap="none" spc="0">
                          <a:solidFill>
                            <a:schemeClr val="tx1"/>
                          </a:solidFill>
                          <a:effectLst/>
                        </a:rPr>
                        <a:t>13​​​</a:t>
                      </a:r>
                    </a:p>
                  </a:txBody>
                  <a:tcPr marL="68911" marR="68911" marT="34455" marB="68911"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base"/>
                      <a:r>
                        <a:rPr lang="en-US" sz="1200" cap="none" spc="0">
                          <a:solidFill>
                            <a:schemeClr val="tx1"/>
                          </a:solidFill>
                          <a:effectLst/>
                        </a:rPr>
                        <a:t>17.8%​​​</a:t>
                      </a:r>
                    </a:p>
                  </a:txBody>
                  <a:tcPr marL="68911" marR="68911" marT="34455" marB="68911"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316357620"/>
                  </a:ext>
                </a:extLst>
              </a:tr>
              <a:tr h="314692">
                <a:tc>
                  <a:txBody>
                    <a:bodyPr/>
                    <a:lstStyle/>
                    <a:p>
                      <a:pPr fontAlgn="base"/>
                      <a:r>
                        <a:rPr lang="en-US" sz="1200" cap="none" spc="0">
                          <a:solidFill>
                            <a:schemeClr val="tx1"/>
                          </a:solidFill>
                          <a:effectLst/>
                        </a:rPr>
                        <a:t>Small Business Owners​​​</a:t>
                      </a:r>
                    </a:p>
                  </a:txBody>
                  <a:tcPr marL="68911" marR="68911" marT="34455" marB="68911" anchor="ctr">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fontAlgn="base"/>
                      <a:r>
                        <a:rPr lang="en-US" sz="1200" cap="none" spc="0">
                          <a:solidFill>
                            <a:schemeClr val="tx1"/>
                          </a:solidFill>
                          <a:effectLst/>
                        </a:rPr>
                        <a:t>16​​​</a:t>
                      </a:r>
                    </a:p>
                  </a:txBody>
                  <a:tcPr marL="68911" marR="68911" marT="34455" marB="68911" anchor="ctr">
                    <a:lnL w="12700" cmpd="sng">
                      <a:noFill/>
                      <a:prstDash val="solid"/>
                    </a:lnL>
                    <a:lnR w="12700" cmpd="sng">
                      <a:noFill/>
                      <a:prstDash val="solid"/>
                    </a:lnR>
                    <a:lnT w="12700" cmpd="sng">
                      <a:noFill/>
                      <a:prstDash val="solid"/>
                    </a:lnT>
                    <a:lnB w="12700" cmpd="sng">
                      <a:noFill/>
                      <a:prstDash val="solid"/>
                    </a:lnB>
                    <a:noFill/>
                  </a:tcPr>
                </a:tc>
                <a:tc>
                  <a:txBody>
                    <a:bodyPr/>
                    <a:lstStyle/>
                    <a:p>
                      <a:pPr fontAlgn="base"/>
                      <a:r>
                        <a:rPr lang="en-US" sz="1200" cap="none" spc="0">
                          <a:solidFill>
                            <a:schemeClr val="tx1"/>
                          </a:solidFill>
                          <a:effectLst/>
                        </a:rPr>
                        <a:t>21.9%​​​</a:t>
                      </a:r>
                    </a:p>
                  </a:txBody>
                  <a:tcPr marL="68911" marR="68911" marT="34455" marB="68911"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534456961"/>
                  </a:ext>
                </a:extLst>
              </a:tr>
              <a:tr h="314692">
                <a:tc>
                  <a:txBody>
                    <a:bodyPr/>
                    <a:lstStyle/>
                    <a:p>
                      <a:pPr fontAlgn="base"/>
                      <a:r>
                        <a:rPr lang="en-US" sz="1200" cap="none" spc="0">
                          <a:solidFill>
                            <a:schemeClr val="tx1"/>
                          </a:solidFill>
                          <a:effectLst/>
                        </a:rPr>
                        <a:t>Male​​​</a:t>
                      </a:r>
                    </a:p>
                  </a:txBody>
                  <a:tcPr marL="68911" marR="68911" marT="34455" marB="68911"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base"/>
                      <a:r>
                        <a:rPr lang="en-US" sz="1200" cap="none" spc="0">
                          <a:solidFill>
                            <a:schemeClr val="tx1"/>
                          </a:solidFill>
                          <a:effectLst/>
                        </a:rPr>
                        <a:t>​​​</a:t>
                      </a:r>
                    </a:p>
                  </a:txBody>
                  <a:tcPr marL="68911" marR="68911" marT="34455" marB="68911"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base"/>
                      <a:r>
                        <a:rPr lang="en-US" sz="1200" cap="none" spc="0">
                          <a:solidFill>
                            <a:schemeClr val="tx1"/>
                          </a:solidFill>
                          <a:effectLst/>
                        </a:rPr>
                        <a:t>​​​</a:t>
                      </a:r>
                    </a:p>
                  </a:txBody>
                  <a:tcPr marL="68911" marR="68911" marT="34455" marB="68911"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683986190"/>
                  </a:ext>
                </a:extLst>
              </a:tr>
              <a:tr h="314692">
                <a:tc>
                  <a:txBody>
                    <a:bodyPr/>
                    <a:lstStyle/>
                    <a:p>
                      <a:pPr fontAlgn="base"/>
                      <a:r>
                        <a:rPr lang="en-US" sz="1200" cap="none" spc="0">
                          <a:solidFill>
                            <a:schemeClr val="tx1"/>
                          </a:solidFill>
                          <a:effectLst/>
                        </a:rPr>
                        <a:t>Corporate Professionals​​​</a:t>
                      </a:r>
                    </a:p>
                  </a:txBody>
                  <a:tcPr marL="68911" marR="68911" marT="34455" marB="68911" anchor="ctr">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fontAlgn="base"/>
                      <a:r>
                        <a:rPr lang="en-US" sz="1200" cap="none" spc="0">
                          <a:solidFill>
                            <a:schemeClr val="tx1"/>
                          </a:solidFill>
                          <a:effectLst/>
                        </a:rPr>
                        <a:t>36​​​</a:t>
                      </a:r>
                    </a:p>
                  </a:txBody>
                  <a:tcPr marL="68911" marR="68911" marT="34455" marB="68911" anchor="ctr">
                    <a:lnL w="12700" cmpd="sng">
                      <a:noFill/>
                      <a:prstDash val="solid"/>
                    </a:lnL>
                    <a:lnR w="12700" cmpd="sng">
                      <a:noFill/>
                      <a:prstDash val="solid"/>
                    </a:lnR>
                    <a:lnT w="12700" cmpd="sng">
                      <a:noFill/>
                      <a:prstDash val="solid"/>
                    </a:lnT>
                    <a:lnB w="12700" cmpd="sng">
                      <a:noFill/>
                      <a:prstDash val="solid"/>
                    </a:lnB>
                    <a:noFill/>
                  </a:tcPr>
                </a:tc>
                <a:tc>
                  <a:txBody>
                    <a:bodyPr/>
                    <a:lstStyle/>
                    <a:p>
                      <a:pPr fontAlgn="base"/>
                      <a:r>
                        <a:rPr lang="en-US" sz="1200" cap="none" spc="0">
                          <a:solidFill>
                            <a:schemeClr val="tx1"/>
                          </a:solidFill>
                          <a:effectLst/>
                        </a:rPr>
                        <a:t>28.3%​​​</a:t>
                      </a:r>
                    </a:p>
                  </a:txBody>
                  <a:tcPr marL="68911" marR="68911" marT="34455" marB="68911"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039354628"/>
                  </a:ext>
                </a:extLst>
              </a:tr>
              <a:tr h="314692">
                <a:tc>
                  <a:txBody>
                    <a:bodyPr/>
                    <a:lstStyle/>
                    <a:p>
                      <a:pPr fontAlgn="base"/>
                      <a:r>
                        <a:rPr lang="en-US" sz="1200" cap="none" spc="0">
                          <a:solidFill>
                            <a:schemeClr val="tx1"/>
                          </a:solidFill>
                          <a:effectLst/>
                        </a:rPr>
                        <a:t>Freelancers/Entrepreneurs​​​</a:t>
                      </a:r>
                    </a:p>
                  </a:txBody>
                  <a:tcPr marL="68911" marR="68911" marT="34455" marB="68911"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base"/>
                      <a:r>
                        <a:rPr lang="en-US" sz="1200" cap="none" spc="0">
                          <a:solidFill>
                            <a:schemeClr val="tx1"/>
                          </a:solidFill>
                          <a:effectLst/>
                        </a:rPr>
                        <a:t>29​​​</a:t>
                      </a:r>
                    </a:p>
                  </a:txBody>
                  <a:tcPr marL="68911" marR="68911" marT="34455" marB="68911"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base"/>
                      <a:r>
                        <a:rPr lang="en-US" sz="1200" cap="none" spc="0">
                          <a:solidFill>
                            <a:schemeClr val="tx1"/>
                          </a:solidFill>
                          <a:effectLst/>
                        </a:rPr>
                        <a:t>22.8%​​​</a:t>
                      </a:r>
                    </a:p>
                  </a:txBody>
                  <a:tcPr marL="68911" marR="68911" marT="34455" marB="68911"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279554165"/>
                  </a:ext>
                </a:extLst>
              </a:tr>
              <a:tr h="314692">
                <a:tc>
                  <a:txBody>
                    <a:bodyPr/>
                    <a:lstStyle/>
                    <a:p>
                      <a:pPr fontAlgn="base"/>
                      <a:r>
                        <a:rPr lang="en-US" sz="1200" cap="none" spc="0">
                          <a:solidFill>
                            <a:schemeClr val="tx1"/>
                          </a:solidFill>
                          <a:effectLst/>
                        </a:rPr>
                        <a:t>Government Employees​​​</a:t>
                      </a:r>
                    </a:p>
                  </a:txBody>
                  <a:tcPr marL="68911" marR="68911" marT="34455" marB="68911" anchor="ctr">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fontAlgn="base"/>
                      <a:r>
                        <a:rPr lang="en-US" sz="1200" cap="none" spc="0">
                          <a:solidFill>
                            <a:schemeClr val="tx1"/>
                          </a:solidFill>
                          <a:effectLst/>
                        </a:rPr>
                        <a:t>23​​​</a:t>
                      </a:r>
                    </a:p>
                  </a:txBody>
                  <a:tcPr marL="68911" marR="68911" marT="34455" marB="68911" anchor="ctr">
                    <a:lnL w="12700" cmpd="sng">
                      <a:noFill/>
                      <a:prstDash val="solid"/>
                    </a:lnL>
                    <a:lnR w="12700" cmpd="sng">
                      <a:noFill/>
                      <a:prstDash val="solid"/>
                    </a:lnR>
                    <a:lnT w="12700" cmpd="sng">
                      <a:noFill/>
                      <a:prstDash val="solid"/>
                    </a:lnT>
                    <a:lnB w="12700" cmpd="sng">
                      <a:noFill/>
                      <a:prstDash val="solid"/>
                    </a:lnB>
                    <a:noFill/>
                  </a:tcPr>
                </a:tc>
                <a:tc>
                  <a:txBody>
                    <a:bodyPr/>
                    <a:lstStyle/>
                    <a:p>
                      <a:pPr fontAlgn="base"/>
                      <a:r>
                        <a:rPr lang="en-US" sz="1200" cap="none" spc="0">
                          <a:solidFill>
                            <a:schemeClr val="tx1"/>
                          </a:solidFill>
                          <a:effectLst/>
                        </a:rPr>
                        <a:t>18.1%​​​</a:t>
                      </a:r>
                    </a:p>
                  </a:txBody>
                  <a:tcPr marL="68911" marR="68911" marT="34455" marB="68911"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998477220"/>
                  </a:ext>
                </a:extLst>
              </a:tr>
              <a:tr h="314692">
                <a:tc>
                  <a:txBody>
                    <a:bodyPr/>
                    <a:lstStyle/>
                    <a:p>
                      <a:pPr fontAlgn="base"/>
                      <a:r>
                        <a:rPr lang="en-US" sz="1200" cap="none" spc="0">
                          <a:solidFill>
                            <a:schemeClr val="tx1"/>
                          </a:solidFill>
                          <a:effectLst/>
                        </a:rPr>
                        <a:t>Healthcare Professionals​​​</a:t>
                      </a:r>
                    </a:p>
                  </a:txBody>
                  <a:tcPr marL="68911" marR="68911" marT="34455" marB="68911"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base"/>
                      <a:r>
                        <a:rPr lang="en-US" sz="1200" cap="none" spc="0">
                          <a:solidFill>
                            <a:schemeClr val="tx1"/>
                          </a:solidFill>
                          <a:effectLst/>
                        </a:rPr>
                        <a:t>13​​​</a:t>
                      </a:r>
                    </a:p>
                  </a:txBody>
                  <a:tcPr marL="68911" marR="68911" marT="34455" marB="68911"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base"/>
                      <a:r>
                        <a:rPr lang="en-US" sz="1200" cap="none" spc="0">
                          <a:solidFill>
                            <a:schemeClr val="tx1"/>
                          </a:solidFill>
                          <a:effectLst/>
                        </a:rPr>
                        <a:t>10.2%​​​</a:t>
                      </a:r>
                    </a:p>
                  </a:txBody>
                  <a:tcPr marL="68911" marR="68911" marT="34455" marB="68911"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279244303"/>
                  </a:ext>
                </a:extLst>
              </a:tr>
              <a:tr h="314692">
                <a:tc>
                  <a:txBody>
                    <a:bodyPr/>
                    <a:lstStyle/>
                    <a:p>
                      <a:pPr fontAlgn="base"/>
                      <a:r>
                        <a:rPr lang="en-US" sz="1200" cap="none" spc="0">
                          <a:solidFill>
                            <a:schemeClr val="tx1"/>
                          </a:solidFill>
                          <a:effectLst/>
                        </a:rPr>
                        <a:t>Small Business Owners​​​</a:t>
                      </a:r>
                    </a:p>
                  </a:txBody>
                  <a:tcPr marL="68911" marR="68911" marT="34455" marB="68911" anchor="ctr">
                    <a:lnL w="12700" cap="flat" cmpd="sng" algn="ctr">
                      <a:solidFill>
                        <a:schemeClr val="tx1"/>
                      </a:solidFill>
                      <a:prstDash val="solid"/>
                    </a:lnL>
                    <a:lnR w="12700" cmpd="sng">
                      <a:noFill/>
                      <a:prstDash val="solid"/>
                    </a:lnR>
                    <a:lnT w="12700" cmpd="sng">
                      <a:noFill/>
                      <a:prstDash val="solid"/>
                    </a:lnT>
                    <a:lnB w="12700" cap="flat" cmpd="sng" algn="ctr">
                      <a:noFill/>
                      <a:prstDash val="solid"/>
                    </a:lnB>
                    <a:noFill/>
                  </a:tcPr>
                </a:tc>
                <a:tc>
                  <a:txBody>
                    <a:bodyPr/>
                    <a:lstStyle/>
                    <a:p>
                      <a:pPr fontAlgn="base"/>
                      <a:r>
                        <a:rPr lang="en-US" sz="1200" cap="none" spc="0">
                          <a:solidFill>
                            <a:schemeClr val="tx1"/>
                          </a:solidFill>
                          <a:effectLst/>
                        </a:rPr>
                        <a:t>26​​​</a:t>
                      </a:r>
                    </a:p>
                  </a:txBody>
                  <a:tcPr marL="68911" marR="68911" marT="34455" marB="68911"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fontAlgn="base"/>
                      <a:r>
                        <a:rPr lang="en-US" sz="1200" cap="none" spc="0">
                          <a:solidFill>
                            <a:schemeClr val="tx1"/>
                          </a:solidFill>
                          <a:effectLst/>
                        </a:rPr>
                        <a:t>20.5%​​​</a:t>
                      </a:r>
                    </a:p>
                  </a:txBody>
                  <a:tcPr marL="68911" marR="68911" marT="34455" marB="68911" anchor="ctr">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1900190398"/>
                  </a:ext>
                </a:extLst>
              </a:tr>
            </a:tbl>
          </a:graphicData>
        </a:graphic>
      </p:graphicFrame>
    </p:spTree>
    <p:extLst>
      <p:ext uri="{BB962C8B-B14F-4D97-AF65-F5344CB8AC3E}">
        <p14:creationId xmlns:p14="http://schemas.microsoft.com/office/powerpoint/2010/main" val="1408634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7">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BE87DC0-D9AB-EB8C-ADB8-8840E4873672}"/>
              </a:ext>
            </a:extLst>
          </p:cNvPr>
          <p:cNvSpPr>
            <a:spLocks noGrp="1"/>
          </p:cNvSpPr>
          <p:nvPr>
            <p:ph type="ctrTitle"/>
          </p:nvPr>
        </p:nvSpPr>
        <p:spPr>
          <a:xfrm>
            <a:off x="638881" y="457200"/>
            <a:ext cx="10909640" cy="1368614"/>
          </a:xfrm>
        </p:spPr>
        <p:txBody>
          <a:bodyPr vert="horz" lIns="91440" tIns="45720" rIns="91440" bIns="45720" rtlCol="0" anchor="ctr">
            <a:normAutofit/>
          </a:bodyPr>
          <a:lstStyle/>
          <a:p>
            <a:r>
              <a:rPr lang="en-US" sz="6600" kern="1200">
                <a:latin typeface="+mj-lt"/>
                <a:ea typeface="+mj-ea"/>
                <a:cs typeface="+mj-cs"/>
              </a:rPr>
              <a:t>RESULT</a:t>
            </a:r>
          </a:p>
        </p:txBody>
      </p:sp>
      <p:sp>
        <p:nvSpPr>
          <p:cNvPr id="40"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Chart, pie chart&#10;&#10;Description automatically generated">
            <a:extLst>
              <a:ext uri="{FF2B5EF4-FFF2-40B4-BE49-F238E27FC236}">
                <a16:creationId xmlns:a16="http://schemas.microsoft.com/office/drawing/2014/main" id="{43373D8B-98B5-8C02-CA10-6B6923C74CDF}"/>
              </a:ext>
            </a:extLst>
          </p:cNvPr>
          <p:cNvPicPr>
            <a:picLocks noChangeAspect="1"/>
          </p:cNvPicPr>
          <p:nvPr/>
        </p:nvPicPr>
        <p:blipFill rotWithShape="1">
          <a:blip r:embed="rId2"/>
          <a:srcRect r="2294" b="2"/>
          <a:stretch/>
        </p:blipFill>
        <p:spPr>
          <a:xfrm>
            <a:off x="437830" y="2642616"/>
            <a:ext cx="5378836" cy="3605784"/>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3" name="Picture 4" descr="Chart, pie chart&#10;&#10;Description automatically generated">
            <a:extLst>
              <a:ext uri="{FF2B5EF4-FFF2-40B4-BE49-F238E27FC236}">
                <a16:creationId xmlns:a16="http://schemas.microsoft.com/office/drawing/2014/main" id="{8D1CF82E-BE71-F872-7247-94C3D4CDEB94}"/>
              </a:ext>
            </a:extLst>
          </p:cNvPr>
          <p:cNvPicPr>
            <a:picLocks noChangeAspect="1"/>
          </p:cNvPicPr>
          <p:nvPr/>
        </p:nvPicPr>
        <p:blipFill rotWithShape="1">
          <a:blip r:embed="rId3"/>
          <a:srcRect l="2028" r="4800" b="-2"/>
          <a:stretch/>
        </p:blipFill>
        <p:spPr>
          <a:xfrm>
            <a:off x="6372305" y="2642616"/>
            <a:ext cx="5378797" cy="3605784"/>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4" name="Picture 4">
            <a:extLst>
              <a:ext uri="{FF2B5EF4-FFF2-40B4-BE49-F238E27FC236}">
                <a16:creationId xmlns:a16="http://schemas.microsoft.com/office/drawing/2014/main" id="{16F2ECEE-A2CA-C22B-E659-198645EAE099}"/>
              </a:ext>
            </a:extLst>
          </p:cNvPr>
          <p:cNvPicPr>
            <a:picLocks noChangeAspect="1"/>
          </p:cNvPicPr>
          <p:nvPr/>
        </p:nvPicPr>
        <p:blipFill>
          <a:blip r:embed="rId4"/>
          <a:stretch>
            <a:fillRect/>
          </a:stretch>
        </p:blipFill>
        <p:spPr>
          <a:xfrm>
            <a:off x="0" y="3922"/>
            <a:ext cx="1722864" cy="875836"/>
          </a:xfrm>
          <a:prstGeom prst="rect">
            <a:avLst/>
          </a:prstGeom>
        </p:spPr>
      </p:pic>
    </p:spTree>
    <p:extLst>
      <p:ext uri="{BB962C8B-B14F-4D97-AF65-F5344CB8AC3E}">
        <p14:creationId xmlns:p14="http://schemas.microsoft.com/office/powerpoint/2010/main" val="41730662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Assessing Lung Cancer Awareness among Working Professionals : A Cross Sectional Study </vt:lpstr>
      <vt:lpstr>PowerPoint Presentation</vt:lpstr>
      <vt:lpstr>Introduction </vt:lpstr>
      <vt:lpstr>Burden of Cancer </vt:lpstr>
      <vt:lpstr>Objective</vt:lpstr>
      <vt:lpstr>METHODOLOGY </vt:lpstr>
      <vt:lpstr>RESULT</vt:lpstr>
      <vt:lpstr>RESULT</vt:lpstr>
      <vt:lpstr>RESULT</vt:lpstr>
      <vt:lpstr>RESULT</vt:lpstr>
      <vt:lpstr>RESULT</vt:lpstr>
      <vt:lpstr>RESULT</vt:lpstr>
      <vt:lpstr>RESULT</vt:lpstr>
      <vt:lpstr>RESULT</vt:lpstr>
      <vt:lpstr>RESULT</vt:lpstr>
      <vt:lpstr>RESULT</vt:lpstr>
      <vt:lpstr>RESULT</vt:lpstr>
      <vt:lpstr>DISCUSSION</vt:lpstr>
      <vt:lpstr>LIMITATION</vt:lpstr>
      <vt:lpstr>CONCLUSION</vt:lpstr>
      <vt:lpstr>THANKYOU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Vaibhav Sundriyal</cp:lastModifiedBy>
  <cp:revision>299</cp:revision>
  <dcterms:created xsi:type="dcterms:W3CDTF">2023-06-19T05:16:31Z</dcterms:created>
  <dcterms:modified xsi:type="dcterms:W3CDTF">2023-06-19T08:42:22Z</dcterms:modified>
</cp:coreProperties>
</file>