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ppt/charts/chart7.xml" ContentType="application/vnd.openxmlformats-officedocument.drawingml.chart+xml"/>
  <Override PartName="/ppt/charts/style5.xml" ContentType="application/vnd.ms-office.chartstyle+xml"/>
  <Override PartName="/ppt/charts/colors5.xml" ContentType="application/vnd.ms-office.chartcolorstyle+xml"/>
  <Override PartName="/ppt/charts/chart8.xml" ContentType="application/vnd.openxmlformats-officedocument.drawingml.chart+xml"/>
  <Override PartName="/ppt/charts/style6.xml" ContentType="application/vnd.ms-office.chartstyle+xml"/>
  <Override PartName="/ppt/charts/colors6.xml" ContentType="application/vnd.ms-office.chartcolorstyle+xml"/>
  <Override PartName="/ppt/charts/chart9.xml" ContentType="application/vnd.openxmlformats-officedocument.drawingml.chart+xml"/>
  <Override PartName="/ppt/charts/style7.xml" ContentType="application/vnd.ms-office.chartstyle+xml"/>
  <Override PartName="/ppt/charts/colors7.xml" ContentType="application/vnd.ms-office.chartcolorstyle+xml"/>
  <Override PartName="/ppt/charts/chart10.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5" Type="http://schemas.openxmlformats.org/officeDocument/2006/relationships/custom-properties" Target="docProps/custom.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sldIdLst>
    <p:sldId id="258" r:id="rId2"/>
    <p:sldId id="290" r:id="rId3"/>
    <p:sldId id="264" r:id="rId4"/>
    <p:sldId id="280" r:id="rId5"/>
    <p:sldId id="261" r:id="rId6"/>
    <p:sldId id="291" r:id="rId7"/>
    <p:sldId id="292" r:id="rId8"/>
    <p:sldId id="293" r:id="rId9"/>
    <p:sldId id="311" r:id="rId10"/>
    <p:sldId id="302" r:id="rId11"/>
    <p:sldId id="294" r:id="rId12"/>
    <p:sldId id="295" r:id="rId13"/>
    <p:sldId id="296" r:id="rId14"/>
    <p:sldId id="297" r:id="rId15"/>
    <p:sldId id="304" r:id="rId16"/>
    <p:sldId id="30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ckwell, Patrick" initials="R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EB0AA"/>
    <a:srgbClr val="629C9A"/>
    <a:srgbClr val="95B7D7"/>
    <a:srgbClr val="46B4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C2FFA5D-87B4-456A-9821-1D502468CF0F}" styleName="主题样式 1 - 强调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202B0CA-FC54-4496-8BCA-5EF66A818D29}" styleName="深色样式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65" d="100"/>
          <a:sy n="65" d="100"/>
        </p:scale>
        <p:origin x="90"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notesMaster" Target="notesMasters/notesMaster1.xml" /><Relationship Id="rId3" Type="http://schemas.openxmlformats.org/officeDocument/2006/relationships/slide" Target="slides/slide2.xml" /><Relationship Id="rId21" Type="http://schemas.openxmlformats.org/officeDocument/2006/relationships/viewProps" Target="viewProp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tableStyles" Target="tableStyles.xml" /><Relationship Id="rId10" Type="http://schemas.openxmlformats.org/officeDocument/2006/relationships/slide" Target="slides/slide9.xml" /><Relationship Id="rId19" Type="http://schemas.openxmlformats.org/officeDocument/2006/relationships/commentAuthors" Target="commentAuthor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theme" Target="theme/theme1.xml" /></Relationships>
</file>

<file path=ppt/charts/_rels/chart1.xml.rels><?xml version="1.0" encoding="UTF-8" standalone="yes"?>
<Relationships xmlns="http://schemas.openxmlformats.org/package/2006/relationships"><Relationship Id="rId3" Type="http://schemas.openxmlformats.org/officeDocument/2006/relationships/oleObject" Target="file:///C:\Users\Manish%20Bajaj\Downloads\Dissertation_Survey_-_all_versions_-_labels_-_2023-06-07-12-32-43.xlsx" TargetMode="External" /><Relationship Id="rId2" Type="http://schemas.microsoft.com/office/2011/relationships/chartColorStyle" Target="colors1.xml" /><Relationship Id="rId1" Type="http://schemas.microsoft.com/office/2011/relationships/chartStyle" Target="style1.xml" /></Relationships>
</file>

<file path=ppt/charts/_rels/chart10.xml.rels><?xml version="1.0" encoding="UTF-8" standalone="yes"?>
<Relationships xmlns="http://schemas.openxmlformats.org/package/2006/relationships"><Relationship Id="rId3" Type="http://schemas.openxmlformats.org/officeDocument/2006/relationships/oleObject" Target="file:///C:\Users\Manish%20Bajaj\Downloads\Dissertation_Survey_-_all_versions_-_labels_-_2023-06-07-12-32-43.xlsx" TargetMode="External" /><Relationship Id="rId2" Type="http://schemas.microsoft.com/office/2011/relationships/chartColorStyle" Target="colors8.xml" /><Relationship Id="rId1" Type="http://schemas.microsoft.com/office/2011/relationships/chartStyle" Target="style8.xml" /></Relationships>
</file>

<file path=ppt/charts/_rels/chart2.xml.rels><?xml version="1.0" encoding="UTF-8" standalone="yes"?>
<Relationships xmlns="http://schemas.openxmlformats.org/package/2006/relationships"><Relationship Id="rId1" Type="http://schemas.openxmlformats.org/officeDocument/2006/relationships/oleObject" Target="file:///C:\Users\Manish%20Bajaj\Downloads\Dissertation_Survey_-_all_versions_-_labels_-_2023-06-07-12-32-43.xlsx" TargetMode="External" /></Relationships>
</file>

<file path=ppt/charts/_rels/chart3.xml.rels><?xml version="1.0" encoding="UTF-8" standalone="yes"?>
<Relationships xmlns="http://schemas.openxmlformats.org/package/2006/relationships"><Relationship Id="rId1" Type="http://schemas.openxmlformats.org/officeDocument/2006/relationships/oleObject" Target="file:///C:\Users\Manish%20Bajaj\Downloads\Dissertation_Survey_-_all_versions_-_labels_-_2023-06-07-12-32-43.xlsx" TargetMode="External" /></Relationships>
</file>

<file path=ppt/charts/_rels/chart4.xml.rels><?xml version="1.0" encoding="UTF-8" standalone="yes"?>
<Relationships xmlns="http://schemas.openxmlformats.org/package/2006/relationships"><Relationship Id="rId3" Type="http://schemas.openxmlformats.org/officeDocument/2006/relationships/oleObject" Target="file:///C:\Users\Manish%20Bajaj\Downloads\Dissertation_Survey_-_all_versions_-_labels_-_2023-06-07-12-32-43.xlsx" TargetMode="External" /><Relationship Id="rId2" Type="http://schemas.microsoft.com/office/2011/relationships/chartColorStyle" Target="colors2.xml" /><Relationship Id="rId1" Type="http://schemas.microsoft.com/office/2011/relationships/chartStyle" Target="style2.xml" /></Relationships>
</file>

<file path=ppt/charts/_rels/chart5.xml.rels><?xml version="1.0" encoding="UTF-8" standalone="yes"?>
<Relationships xmlns="http://schemas.openxmlformats.org/package/2006/relationships"><Relationship Id="rId3" Type="http://schemas.openxmlformats.org/officeDocument/2006/relationships/oleObject" Target="file:///C:\Users\Manish%20Bajaj\Downloads\Dissertation_Survey_-_all_versions_-_labels_-_2023-06-07-12-32-43.xlsx" TargetMode="External" /><Relationship Id="rId2" Type="http://schemas.microsoft.com/office/2011/relationships/chartColorStyle" Target="colors3.xml" /><Relationship Id="rId1" Type="http://schemas.microsoft.com/office/2011/relationships/chartStyle" Target="style3.xml" /></Relationships>
</file>

<file path=ppt/charts/_rels/chart6.xml.rels><?xml version="1.0" encoding="UTF-8" standalone="yes"?>
<Relationships xmlns="http://schemas.openxmlformats.org/package/2006/relationships"><Relationship Id="rId3" Type="http://schemas.openxmlformats.org/officeDocument/2006/relationships/oleObject" Target="file:///C:\Users\Manish%20Bajaj\Downloads\Dissertation_Survey_-_all_versions_-_labels_-_2023-06-07-12-32-43.xlsx" TargetMode="External" /><Relationship Id="rId2" Type="http://schemas.microsoft.com/office/2011/relationships/chartColorStyle" Target="colors4.xml" /><Relationship Id="rId1" Type="http://schemas.microsoft.com/office/2011/relationships/chartStyle" Target="style4.xml" /></Relationships>
</file>

<file path=ppt/charts/_rels/chart7.xml.rels><?xml version="1.0" encoding="UTF-8" standalone="yes"?>
<Relationships xmlns="http://schemas.openxmlformats.org/package/2006/relationships"><Relationship Id="rId3" Type="http://schemas.openxmlformats.org/officeDocument/2006/relationships/oleObject" Target="file:///C:\Users\Manish%20Bajaj\Downloads\Dissertation_Survey_-_all_versions_-_labels_-_2023-06-07-12-32-43.xlsx" TargetMode="External" /><Relationship Id="rId2" Type="http://schemas.microsoft.com/office/2011/relationships/chartColorStyle" Target="colors5.xml" /><Relationship Id="rId1" Type="http://schemas.microsoft.com/office/2011/relationships/chartStyle" Target="style5.xml" /></Relationships>
</file>

<file path=ppt/charts/_rels/chart8.xml.rels><?xml version="1.0" encoding="UTF-8" standalone="yes"?>
<Relationships xmlns="http://schemas.openxmlformats.org/package/2006/relationships"><Relationship Id="rId3" Type="http://schemas.openxmlformats.org/officeDocument/2006/relationships/oleObject" Target="file:///C:\Users\Manish%20Bajaj\Downloads\Dissertation_Survey_-_all_versions_-_labels_-_2023-06-07-12-32-43.xlsx" TargetMode="External" /><Relationship Id="rId2" Type="http://schemas.microsoft.com/office/2011/relationships/chartColorStyle" Target="colors6.xml" /><Relationship Id="rId1" Type="http://schemas.microsoft.com/office/2011/relationships/chartStyle" Target="style6.xml" /></Relationships>
</file>

<file path=ppt/charts/_rels/chart9.xml.rels><?xml version="1.0" encoding="UTF-8" standalone="yes"?>
<Relationships xmlns="http://schemas.openxmlformats.org/package/2006/relationships"><Relationship Id="rId3" Type="http://schemas.openxmlformats.org/officeDocument/2006/relationships/oleObject" Target="file:///C:\Users\Manish%20Bajaj\Downloads\Dissertation_Survey_-_all_versions_-_labels_-_2023-06-07-12-32-43.xlsx" TargetMode="External" /><Relationship Id="rId2" Type="http://schemas.microsoft.com/office/2011/relationships/chartColorStyle" Target="colors7.xml" /><Relationship Id="rId1" Type="http://schemas.microsoft.com/office/2011/relationships/chartStyle" Target="style7.xml" /></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defTabSz="914400">
              <a:defRPr lang="en-US" sz="1800" b="0" i="0" u="none" strike="noStrike" kern="1200" baseline="0">
                <a:solidFill>
                  <a:schemeClr val="dk1">
                    <a:lumMod val="65000"/>
                    <a:lumOff val="35000"/>
                  </a:schemeClr>
                </a:solidFill>
                <a:effectLst/>
                <a:latin typeface="+mn-lt"/>
                <a:ea typeface="+mn-ea"/>
                <a:cs typeface="+mn-cs"/>
              </a:defRPr>
            </a:pPr>
            <a:r>
              <a:rPr b="1"/>
              <a:t>Type of Product use by females</a:t>
            </a:r>
          </a:p>
        </c:rich>
      </c:tx>
      <c:overlay val="0"/>
      <c:spPr>
        <a:noFill/>
        <a:ln>
          <a:solidFill>
            <a:schemeClr val="tx1"/>
          </a:solidFill>
        </a:ln>
        <a:effectLst/>
      </c:spPr>
      <c:txPr>
        <a:bodyPr rot="0" spcFirstLastPara="0" vertOverflow="ellipsis" vert="horz" wrap="square" anchor="ctr" anchorCtr="1"/>
        <a:lstStyle/>
        <a:p>
          <a:pPr defTabSz="914400">
            <a:defRPr lang="en-US" sz="1800" b="0" i="0" u="none" strike="noStrike" kern="1200" baseline="0">
              <a:solidFill>
                <a:schemeClr val="dk1">
                  <a:lumMod val="65000"/>
                  <a:lumOff val="35000"/>
                </a:schemeClr>
              </a:solidFill>
              <a:effectLst/>
              <a:latin typeface="+mn-lt"/>
              <a:ea typeface="+mn-ea"/>
              <a:cs typeface="+mn-cs"/>
            </a:defRPr>
          </a:pPr>
          <a:endParaRPr lang="en-US"/>
        </a:p>
      </c:txPr>
    </c:title>
    <c:autoTitleDeleted val="0"/>
    <c:plotArea>
      <c:layout/>
      <c:barChart>
        <c:barDir val="col"/>
        <c:grouping val="clustered"/>
        <c:varyColors val="0"/>
        <c:ser>
          <c:idx val="0"/>
          <c:order val="0"/>
          <c:spPr>
            <a:gradFill>
              <a:gsLst>
                <a:gs pos="0">
                  <a:srgbClr val="7B32B2"/>
                </a:gs>
                <a:gs pos="100000">
                  <a:srgbClr val="401A5D"/>
                </a:gs>
              </a:gsLst>
              <a:lin ang="5400000" scaled="0"/>
            </a:gradFill>
            <a:ln>
              <a:noFill/>
            </a:ln>
            <a:effectLst>
              <a:outerShdw blurRad="76200" dir="18900000" sy="23000" kx="-1200000" algn="bl" rotWithShape="0">
                <a:prstClr val="black">
                  <a:alpha val="20000"/>
                </a:prstClr>
              </a:outerShdw>
            </a:effectLst>
          </c:spPr>
          <c:invertIfNegative val="0"/>
          <c:dLbls>
            <c:spPr>
              <a:noFill/>
              <a:ln>
                <a:noFill/>
              </a:ln>
              <a:effectLst/>
            </c:spPr>
            <c:txPr>
              <a:bodyPr rot="0" spcFirstLastPara="0" vertOverflow="ellipsis" vert="horz" wrap="square" lIns="38100" tIns="19050" rIns="38100" bIns="19050" anchor="ctr" anchorCtr="1"/>
              <a:lstStyle/>
              <a:p>
                <a:pPr>
                  <a:defRPr lang="en-US" sz="10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'[Dissertation_Survey_-_all_versions_-_labels_-_2023-06-07-12-32-43.xlsx]Sheet1'!$B$35:$B$37</c:f>
              <c:strCache>
                <c:ptCount val="3"/>
                <c:pt idx="0">
                  <c:v>Cigarette</c:v>
                </c:pt>
                <c:pt idx="1">
                  <c:v>Cigarette + Hookah</c:v>
                </c:pt>
                <c:pt idx="2">
                  <c:v>Hookah</c:v>
                </c:pt>
              </c:strCache>
            </c:strRef>
          </c:cat>
          <c:val>
            <c:numRef>
              <c:f>'[Dissertation_Survey_-_all_versions_-_labels_-_2023-06-07-12-32-43.xlsx]Sheet1'!$C$35:$C$37</c:f>
              <c:numCache>
                <c:formatCode>General</c:formatCode>
                <c:ptCount val="3"/>
                <c:pt idx="0">
                  <c:v>23</c:v>
                </c:pt>
                <c:pt idx="1">
                  <c:v>7</c:v>
                </c:pt>
                <c:pt idx="2">
                  <c:v>5</c:v>
                </c:pt>
              </c:numCache>
            </c:numRef>
          </c:val>
          <c:extLst>
            <c:ext xmlns:c16="http://schemas.microsoft.com/office/drawing/2014/chart" uri="{C3380CC4-5D6E-409C-BE32-E72D297353CC}">
              <c16:uniqueId val="{00000000-78CB-7340-B20F-942A04C3C579}"/>
            </c:ext>
          </c:extLst>
        </c:ser>
        <c:dLbls>
          <c:showLegendKey val="0"/>
          <c:showVal val="1"/>
          <c:showCatName val="0"/>
          <c:showSerName val="0"/>
          <c:showPercent val="0"/>
          <c:showBubbleSize val="0"/>
        </c:dLbls>
        <c:gapWidth val="41"/>
        <c:axId val="939584689"/>
        <c:axId val="584863534"/>
      </c:barChart>
      <c:catAx>
        <c:axId val="939584689"/>
        <c:scaling>
          <c:orientation val="minMax"/>
        </c:scaling>
        <c:delete val="0"/>
        <c:axPos val="b"/>
        <c:numFmt formatCode="General" sourceLinked="0"/>
        <c:majorTickMark val="none"/>
        <c:minorTickMark val="none"/>
        <c:tickLblPos val="nextTo"/>
        <c:spPr>
          <a:noFill/>
          <a:ln>
            <a:noFill/>
          </a:ln>
          <a:effectLst/>
        </c:spPr>
        <c:txPr>
          <a:bodyPr rot="-60000000" spcFirstLastPara="0" vertOverflow="ellipsis" vert="horz" wrap="square" anchor="ctr" anchorCtr="1"/>
          <a:lstStyle/>
          <a:p>
            <a:pPr>
              <a:defRPr lang="en-US" sz="900" b="0" i="0" u="none" strike="noStrike" kern="1200" baseline="0">
                <a:solidFill>
                  <a:schemeClr val="dk1">
                    <a:lumMod val="65000"/>
                    <a:lumOff val="35000"/>
                  </a:schemeClr>
                </a:solidFill>
                <a:effectLst/>
                <a:latin typeface="+mn-lt"/>
                <a:ea typeface="+mn-ea"/>
                <a:cs typeface="+mn-cs"/>
              </a:defRPr>
            </a:pPr>
            <a:endParaRPr lang="en-US"/>
          </a:p>
        </c:txPr>
        <c:crossAx val="584863534"/>
        <c:crosses val="autoZero"/>
        <c:auto val="1"/>
        <c:lblAlgn val="ctr"/>
        <c:lblOffset val="100"/>
        <c:noMultiLvlLbl val="0"/>
      </c:catAx>
      <c:valAx>
        <c:axId val="584863534"/>
        <c:scaling>
          <c:orientation val="minMax"/>
        </c:scaling>
        <c:delete val="1"/>
        <c:axPos val="l"/>
        <c:numFmt formatCode="General" sourceLinked="1"/>
        <c:majorTickMark val="none"/>
        <c:minorTickMark val="none"/>
        <c:tickLblPos val="nextTo"/>
        <c:crossAx val="939584689"/>
        <c:crosses val="autoZero"/>
        <c:crossBetween val="between"/>
      </c:valAx>
      <c:spPr>
        <a:noFill/>
        <a:ln>
          <a:noFill/>
        </a:ln>
        <a:effectLst/>
      </c:spPr>
    </c:plotArea>
    <c:plotVisOnly val="1"/>
    <c:dispBlanksAs val="gap"/>
    <c:showDLblsOverMax val="0"/>
  </c:chart>
  <c:spPr>
    <a:gradFill flip="none" rotWithShape="1">
      <a:gsLst>
        <a:gs pos="0">
          <a:schemeClr val="lt1"/>
        </a:gs>
        <a:gs pos="68000">
          <a:schemeClr val="lt1">
            <a:lumMod val="85000"/>
          </a:schemeClr>
        </a:gs>
        <a:gs pos="100000">
          <a:schemeClr val="lt1"/>
        </a:gs>
      </a:gsLst>
      <a:lin ang="5400000" scaled="1"/>
    </a:gradFill>
    <a:ln w="9525" cap="flat" cmpd="sng" algn="ctr">
      <a:solidFill>
        <a:schemeClr val="tx1"/>
      </a:solidFill>
      <a:round/>
    </a:ln>
    <a:effectLst/>
  </c:spPr>
  <c:txPr>
    <a:bodyPr/>
    <a:lstStyle/>
    <a:p>
      <a:pPr>
        <a:defRPr lang="en-US"/>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defTabSz="914400">
              <a:defRPr lang="en-US" sz="1800" b="0" i="0" u="none" strike="noStrike" kern="1200" baseline="0">
                <a:solidFill>
                  <a:schemeClr val="dk1">
                    <a:lumMod val="65000"/>
                    <a:lumOff val="35000"/>
                  </a:schemeClr>
                </a:solidFill>
                <a:effectLst/>
                <a:latin typeface="+mn-lt"/>
                <a:ea typeface="+mn-ea"/>
                <a:cs typeface="+mn-cs"/>
              </a:defRPr>
            </a:pPr>
            <a:r>
              <a:rPr lang="en-IN" altLang="en-US" b="1"/>
              <a:t>Factors influencing tobacco use</a:t>
            </a:r>
          </a:p>
        </c:rich>
      </c:tx>
      <c:overlay val="0"/>
      <c:spPr>
        <a:noFill/>
        <a:ln>
          <a:solidFill>
            <a:schemeClr val="tx1"/>
          </a:solidFill>
        </a:ln>
        <a:effectLst/>
      </c:spPr>
      <c:txPr>
        <a:bodyPr rot="0" spcFirstLastPara="0" vertOverflow="ellipsis" vert="horz" wrap="square" anchor="ctr" anchorCtr="1"/>
        <a:lstStyle/>
        <a:p>
          <a:pPr defTabSz="914400">
            <a:defRPr lang="en-US" sz="1800" b="0" i="0" u="none" strike="noStrike" kern="1200" baseline="0">
              <a:solidFill>
                <a:schemeClr val="dk1">
                  <a:lumMod val="65000"/>
                  <a:lumOff val="35000"/>
                </a:schemeClr>
              </a:solidFill>
              <a:effectLst/>
              <a:latin typeface="+mn-lt"/>
              <a:ea typeface="+mn-ea"/>
              <a:cs typeface="+mn-cs"/>
            </a:defRPr>
          </a:pPr>
          <a:endParaRPr lang="en-US"/>
        </a:p>
      </c:txPr>
    </c:title>
    <c:autoTitleDeleted val="0"/>
    <c:plotArea>
      <c:layout/>
      <c:barChart>
        <c:barDir val="col"/>
        <c:grouping val="clustered"/>
        <c:varyColors val="0"/>
        <c:ser>
          <c:idx val="0"/>
          <c:order val="0"/>
          <c:tx>
            <c:strRef>
              <c:f>'[Dissertation_Survey_-_all_versions_-_labels_-_2023-06-07-12-32-43.xlsx]Sheet1'!$D$51</c:f>
              <c:strCache>
                <c:ptCount val="1"/>
                <c:pt idx="0">
                  <c:v>%</c:v>
                </c:pt>
              </c:strCache>
            </c:strRef>
          </c:tx>
          <c:spPr>
            <a:gradFill>
              <a:gsLst>
                <a:gs pos="0">
                  <a:srgbClr val="007BD3"/>
                </a:gs>
                <a:gs pos="100000">
                  <a:srgbClr val="034373"/>
                </a:gs>
              </a:gsLst>
              <a:lin ang="5400000" scaled="0"/>
            </a:gradFill>
            <a:ln>
              <a:noFill/>
            </a:ln>
            <a:effectLst>
              <a:outerShdw blurRad="76200" dir="18900000" sy="23000" kx="-1200000" algn="bl" rotWithShape="0">
                <a:prstClr val="black">
                  <a:alpha val="20000"/>
                </a:prstClr>
              </a:outerShdw>
            </a:effectLst>
          </c:spPr>
          <c:invertIfNegative val="0"/>
          <c:dLbls>
            <c:spPr>
              <a:noFill/>
              <a:ln>
                <a:noFill/>
              </a:ln>
              <a:effectLst/>
            </c:spPr>
            <c:txPr>
              <a:bodyPr rot="0" spcFirstLastPara="0" vertOverflow="ellipsis" vert="horz" wrap="square" lIns="38100" tIns="19050" rIns="38100" bIns="19050" anchor="ctr" anchorCtr="1"/>
              <a:lstStyle/>
              <a:p>
                <a:pPr>
                  <a:defRPr lang="en-US" sz="10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'[Dissertation_Survey_-_all_versions_-_labels_-_2023-06-07-12-32-43.xlsx]Sheet1'!$B$52:$B$56</c:f>
              <c:strCache>
                <c:ptCount val="5"/>
                <c:pt idx="0">
                  <c:v>Peer pressure</c:v>
                </c:pt>
                <c:pt idx="1">
                  <c:v>Stress</c:v>
                </c:pt>
                <c:pt idx="2">
                  <c:v>Habit</c:v>
                </c:pt>
                <c:pt idx="3">
                  <c:v>Worklife imbalance</c:v>
                </c:pt>
                <c:pt idx="4">
                  <c:v>Personal Reason</c:v>
                </c:pt>
              </c:strCache>
            </c:strRef>
          </c:cat>
          <c:val>
            <c:numRef>
              <c:f>'[Dissertation_Survey_-_all_versions_-_labels_-_2023-06-07-12-32-43.xlsx]Sheet1'!$D$52:$D$56</c:f>
              <c:numCache>
                <c:formatCode>0.00%</c:formatCode>
                <c:ptCount val="5"/>
                <c:pt idx="0">
                  <c:v>0.25714285714285701</c:v>
                </c:pt>
                <c:pt idx="1">
                  <c:v>0.22857142857142901</c:v>
                </c:pt>
                <c:pt idx="2">
                  <c:v>0.314285714285714</c:v>
                </c:pt>
                <c:pt idx="3">
                  <c:v>5.7142857142857099E-2</c:v>
                </c:pt>
                <c:pt idx="4">
                  <c:v>0.14285714285714299</c:v>
                </c:pt>
              </c:numCache>
            </c:numRef>
          </c:val>
          <c:extLst>
            <c:ext xmlns:c16="http://schemas.microsoft.com/office/drawing/2014/chart" uri="{C3380CC4-5D6E-409C-BE32-E72D297353CC}">
              <c16:uniqueId val="{00000000-A408-4A43-B3FC-043DE54E7833}"/>
            </c:ext>
          </c:extLst>
        </c:ser>
        <c:dLbls>
          <c:showLegendKey val="0"/>
          <c:showVal val="1"/>
          <c:showCatName val="0"/>
          <c:showSerName val="0"/>
          <c:showPercent val="0"/>
          <c:showBubbleSize val="0"/>
        </c:dLbls>
        <c:gapWidth val="41"/>
        <c:axId val="418939899"/>
        <c:axId val="191735524"/>
      </c:barChart>
      <c:catAx>
        <c:axId val="418939899"/>
        <c:scaling>
          <c:orientation val="minMax"/>
        </c:scaling>
        <c:delete val="0"/>
        <c:axPos val="b"/>
        <c:numFmt formatCode="General" sourceLinked="0"/>
        <c:majorTickMark val="none"/>
        <c:minorTickMark val="none"/>
        <c:tickLblPos val="nextTo"/>
        <c:spPr>
          <a:noFill/>
          <a:ln>
            <a:noFill/>
          </a:ln>
          <a:effectLst/>
        </c:spPr>
        <c:txPr>
          <a:bodyPr rot="-60000000" spcFirstLastPara="0" vertOverflow="ellipsis" vert="horz" wrap="square" anchor="ctr" anchorCtr="1"/>
          <a:lstStyle/>
          <a:p>
            <a:pPr>
              <a:defRPr lang="en-US" sz="900" b="0" i="0" u="none" strike="noStrike" kern="1200" baseline="0">
                <a:solidFill>
                  <a:schemeClr val="dk1">
                    <a:lumMod val="65000"/>
                    <a:lumOff val="35000"/>
                  </a:schemeClr>
                </a:solidFill>
                <a:effectLst/>
                <a:latin typeface="+mn-lt"/>
                <a:ea typeface="+mn-ea"/>
                <a:cs typeface="+mn-cs"/>
              </a:defRPr>
            </a:pPr>
            <a:endParaRPr lang="en-US"/>
          </a:p>
        </c:txPr>
        <c:crossAx val="191735524"/>
        <c:crosses val="autoZero"/>
        <c:auto val="1"/>
        <c:lblAlgn val="ctr"/>
        <c:lblOffset val="100"/>
        <c:noMultiLvlLbl val="0"/>
      </c:catAx>
      <c:valAx>
        <c:axId val="191735524"/>
        <c:scaling>
          <c:orientation val="minMax"/>
        </c:scaling>
        <c:delete val="1"/>
        <c:axPos val="l"/>
        <c:numFmt formatCode="0.00%" sourceLinked="1"/>
        <c:majorTickMark val="none"/>
        <c:minorTickMark val="none"/>
        <c:tickLblPos val="nextTo"/>
        <c:crossAx val="418939899"/>
        <c:crosses val="autoZero"/>
        <c:crossBetween val="between"/>
      </c:valAx>
      <c:spPr>
        <a:noFill/>
        <a:ln>
          <a:noFill/>
        </a:ln>
        <a:effectLst/>
      </c:spPr>
    </c:plotArea>
    <c:plotVisOnly val="1"/>
    <c:dispBlanksAs val="gap"/>
    <c:showDLblsOverMax val="0"/>
  </c:chart>
  <c:spPr>
    <a:gradFill flip="none" rotWithShape="1">
      <a:gsLst>
        <a:gs pos="0">
          <a:schemeClr val="lt1"/>
        </a:gs>
        <a:gs pos="68000">
          <a:schemeClr val="lt1">
            <a:lumMod val="85000"/>
          </a:schemeClr>
        </a:gs>
        <a:gs pos="100000">
          <a:schemeClr val="lt1"/>
        </a:gs>
      </a:gsLst>
      <a:lin ang="5400000" scaled="1"/>
    </a:gradFill>
    <a:ln w="9525" cap="flat" cmpd="sng" algn="ctr">
      <a:solidFill>
        <a:schemeClr val="tx1"/>
      </a:solidFill>
      <a:round/>
    </a:ln>
    <a:effectLst/>
  </c:spPr>
  <c:txPr>
    <a:bodyPr/>
    <a:lstStyle/>
    <a:p>
      <a:pPr>
        <a:defRPr lang="en-US"/>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defTabSz="914400">
              <a:defRPr lang="en-US" sz="1800" b="1" i="0" u="none" strike="noStrike" kern="1200" baseline="0">
                <a:solidFill>
                  <a:schemeClr val="dk1">
                    <a:lumMod val="75000"/>
                    <a:lumOff val="25000"/>
                  </a:schemeClr>
                </a:solidFill>
                <a:latin typeface="+mn-lt"/>
                <a:ea typeface="+mn-ea"/>
                <a:cs typeface="+mn-cs"/>
              </a:defRPr>
            </a:pPr>
            <a:r>
              <a:t>Age Group</a:t>
            </a:r>
          </a:p>
        </c:rich>
      </c:tx>
      <c:layout>
        <c:manualLayout>
          <c:xMode val="edge"/>
          <c:yMode val="edge"/>
          <c:x val="0.40875"/>
          <c:y val="3.4722222222222203E-2"/>
        </c:manualLayout>
      </c:layout>
      <c:overlay val="0"/>
      <c:spPr>
        <a:noFill/>
        <a:ln>
          <a:solidFill>
            <a:schemeClr val="tx1"/>
          </a:solidFill>
        </a:ln>
        <a:effectLst/>
      </c:spPr>
    </c:title>
    <c:autoTitleDeleted val="0"/>
    <c:view3D>
      <c:rotX val="30"/>
      <c:rotY val="0"/>
      <c:depthPercent val="100"/>
      <c:rAngAx val="0"/>
    </c:view3D>
    <c:floor>
      <c:thickness val="0"/>
      <c:spPr>
        <a:noFill/>
        <a:effectLst/>
      </c:spPr>
    </c:floor>
    <c:sideWall>
      <c:thickness val="0"/>
      <c:spPr>
        <a:noFill/>
        <a:effectLst/>
      </c:spPr>
    </c:sideWall>
    <c:backWall>
      <c:thickness val="0"/>
      <c:spPr>
        <a:noFill/>
        <a:effectLst/>
      </c:spPr>
    </c:backWall>
    <c:plotArea>
      <c:layout/>
      <c:pie3DChart>
        <c:varyColors val="1"/>
        <c:ser>
          <c:idx val="0"/>
          <c:order val="0"/>
          <c:spPr>
            <a:scene3d>
              <a:camera prst="orthographicFront"/>
              <a:lightRig rig="threePt" dir="t"/>
            </a:scene3d>
            <a:sp3d contourW="9525"/>
          </c:spPr>
          <c:explosion val="33"/>
          <c:dPt>
            <c:idx val="0"/>
            <c:bubble3D val="0"/>
            <c:spPr>
              <a:gradFill>
                <a:gsLst>
                  <a:gs pos="0">
                    <a:srgbClr val="007BD3"/>
                  </a:gs>
                  <a:gs pos="100000">
                    <a:srgbClr val="034373"/>
                  </a:gs>
                </a:gsLst>
                <a:path path="circle"/>
              </a:gradFill>
              <a:ln w="9525" cap="flat" cmpd="sng" algn="ctr">
                <a:solidFill>
                  <a:schemeClr val="lt1">
                    <a:alpha val="50000"/>
                  </a:schemeClr>
                </a:solidFill>
                <a:round/>
              </a:ln>
              <a:effectLst/>
            </c:spPr>
          </c:dPt>
          <c:dPt>
            <c:idx val="1"/>
            <c:bubble3D val="0"/>
            <c:spPr>
              <a:gradFill>
                <a:gsLst>
                  <a:gs pos="0">
                    <a:srgbClr val="FE4444"/>
                  </a:gs>
                  <a:gs pos="100000">
                    <a:srgbClr val="832B2B"/>
                  </a:gs>
                </a:gsLst>
                <a:path path="circle"/>
              </a:gradFill>
              <a:ln w="9525" cap="flat" cmpd="sng" algn="ctr">
                <a:solidFill>
                  <a:schemeClr val="lt1">
                    <a:alpha val="50000"/>
                  </a:schemeClr>
                </a:solidFill>
                <a:round/>
              </a:ln>
              <a:effectLst/>
            </c:spPr>
          </c:dPt>
          <c:dPt>
            <c:idx val="2"/>
            <c:bubble3D val="0"/>
            <c:spPr>
              <a:gradFill>
                <a:gsLst>
                  <a:gs pos="0">
                    <a:srgbClr val="14CD68"/>
                  </a:gs>
                  <a:gs pos="100000">
                    <a:srgbClr val="0B6E38"/>
                  </a:gs>
                </a:gsLst>
                <a:path path="circle"/>
              </a:gradFill>
              <a:ln w="9525" cap="flat" cmpd="sng" algn="ctr">
                <a:solidFill>
                  <a:schemeClr val="lt1">
                    <a:alpha val="50000"/>
                  </a:schemeClr>
                </a:solidFill>
                <a:round/>
              </a:ln>
              <a:effectLst/>
            </c:spPr>
          </c:dPt>
          <c:dLbls>
            <c:numFmt formatCode="0.0%" sourceLinked="0"/>
            <c:spPr>
              <a:noFill/>
              <a:ln>
                <a:noFill/>
              </a:ln>
              <a:effectLst/>
            </c:spPr>
            <c:txPr>
              <a:bodyPr rot="0" spcFirstLastPara="0" vertOverflow="ellipsis" vert="horz" wrap="square" lIns="38100" tIns="19050" rIns="38100" bIns="19050" anchor="ctr" anchorCtr="1"/>
              <a:lstStyle/>
              <a:p>
                <a:pPr>
                  <a:defRPr lang="en-US"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'[Dissertation_Survey_-_all_versions_-_labels_-_2023-06-07-12-32-43.xlsx]Sheet1'!$B$5:$B$7</c:f>
              <c:strCache>
                <c:ptCount val="3"/>
                <c:pt idx="0">
                  <c:v>18-25</c:v>
                </c:pt>
                <c:pt idx="1">
                  <c:v>26-35</c:v>
                </c:pt>
                <c:pt idx="2">
                  <c:v>36-50</c:v>
                </c:pt>
              </c:strCache>
            </c:strRef>
          </c:cat>
          <c:val>
            <c:numRef>
              <c:f>'[Dissertation_Survey_-_all_versions_-_labels_-_2023-06-07-12-32-43.xlsx]Sheet1'!$D$5:$D$7</c:f>
              <c:numCache>
                <c:formatCode>0.00%</c:formatCode>
                <c:ptCount val="3"/>
                <c:pt idx="0">
                  <c:v>0.40869565217391302</c:v>
                </c:pt>
                <c:pt idx="1">
                  <c:v>0.48695652173913001</c:v>
                </c:pt>
                <c:pt idx="2">
                  <c:v>0.104347826086957</c:v>
                </c:pt>
              </c:numCache>
            </c:numRef>
          </c:val>
          <c:extLst>
            <c:ext xmlns:c16="http://schemas.microsoft.com/office/drawing/2014/chart" uri="{C3380CC4-5D6E-409C-BE32-E72D297353CC}">
              <c16:uniqueId val="{00000000-A0FE-364B-BCE2-777B6076E8BB}"/>
            </c:ext>
          </c:extLst>
        </c:ser>
        <c:dLbls>
          <c:showLegendKey val="0"/>
          <c:showVal val="1"/>
          <c:showCatName val="0"/>
          <c:showSerName val="0"/>
          <c:showPercent val="0"/>
          <c:showBubbleSize val="0"/>
          <c:showLeaderLines val="1"/>
        </c:dLbls>
      </c:pie3DChart>
      <c:spPr>
        <a:noFill/>
        <a:ln>
          <a:noFill/>
        </a:ln>
        <a:effectLst/>
      </c:spPr>
    </c:plotArea>
    <c:legend>
      <c:legendPos val="b"/>
      <c:overlay val="0"/>
      <c:spPr>
        <a:solidFill>
          <a:schemeClr val="lt1">
            <a:lumMod val="95000"/>
            <a:alpha val="39000"/>
          </a:schemeClr>
        </a:solidFill>
        <a:ln>
          <a:noFill/>
        </a:ln>
        <a:effectLst/>
      </c:spPr>
      <c:txPr>
        <a:bodyPr rot="0" spcFirstLastPara="0" vertOverflow="ellipsis" vert="horz" wrap="square" anchor="ctr" anchorCtr="1"/>
        <a:lstStyle/>
        <a:p>
          <a:pPr>
            <a:defRPr lang="en-US"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gradFill>
    <a:ln w="9525" cap="flat" cmpd="sng" algn="ctr">
      <a:solidFill>
        <a:schemeClr val="tx1"/>
      </a:solidFill>
      <a:round/>
    </a:ln>
    <a:effectLst/>
  </c:spPr>
  <c:txPr>
    <a:bodyPr/>
    <a:lstStyle/>
    <a:p>
      <a:pPr>
        <a:defRPr lang="en-US"/>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defTabSz="914400">
              <a:defRPr lang="en-US" sz="1800" b="1" i="0" u="none" strike="noStrike" kern="1200" baseline="0">
                <a:solidFill>
                  <a:schemeClr val="dk1">
                    <a:lumMod val="75000"/>
                    <a:lumOff val="25000"/>
                  </a:schemeClr>
                </a:solidFill>
                <a:latin typeface="+mn-lt"/>
                <a:ea typeface="+mn-ea"/>
                <a:cs typeface="+mn-cs"/>
              </a:defRPr>
            </a:pPr>
            <a:r>
              <a:t>Education</a:t>
            </a:r>
          </a:p>
        </c:rich>
      </c:tx>
      <c:overlay val="0"/>
      <c:spPr>
        <a:noFill/>
        <a:ln>
          <a:solidFill>
            <a:schemeClr val="tx1"/>
          </a:solidFill>
        </a:ln>
        <a:effectLst/>
      </c:spPr>
    </c:title>
    <c:autoTitleDeleted val="0"/>
    <c:view3D>
      <c:rotX val="30"/>
      <c:rotY val="0"/>
      <c:depthPercent val="100"/>
      <c:rAngAx val="0"/>
    </c:view3D>
    <c:floor>
      <c:thickness val="0"/>
      <c:spPr>
        <a:noFill/>
        <a:effectLst/>
      </c:spPr>
    </c:floor>
    <c:sideWall>
      <c:thickness val="0"/>
      <c:spPr>
        <a:noFill/>
        <a:effectLst/>
      </c:spPr>
    </c:sideWall>
    <c:backWall>
      <c:thickness val="0"/>
      <c:spPr>
        <a:noFill/>
        <a:effectLst/>
      </c:spPr>
    </c:backWall>
    <c:plotArea>
      <c:layout>
        <c:manualLayout>
          <c:layoutTarget val="inner"/>
          <c:xMode val="edge"/>
          <c:yMode val="edge"/>
          <c:x val="4.9631764329170699E-3"/>
          <c:y val="0.17946058091286299"/>
          <c:w val="0.98639129042587304"/>
          <c:h val="0.80912863070539398"/>
        </c:manualLayout>
      </c:layout>
      <c:pie3DChart>
        <c:varyColors val="1"/>
        <c:ser>
          <c:idx val="0"/>
          <c:order val="0"/>
          <c:spPr>
            <a:scene3d>
              <a:camera prst="orthographicFront"/>
              <a:lightRig rig="threePt" dir="t"/>
            </a:scene3d>
            <a:sp3d contourW="9525"/>
          </c:spPr>
          <c:explosion val="18"/>
          <c:dPt>
            <c:idx val="0"/>
            <c:bubble3D val="0"/>
            <c:spPr>
              <a:gradFill>
                <a:gsLst>
                  <a:gs pos="0">
                    <a:srgbClr val="9EE256"/>
                  </a:gs>
                  <a:gs pos="100000">
                    <a:srgbClr val="52762D"/>
                  </a:gs>
                </a:gsLst>
                <a:path path="circle"/>
              </a:gradFill>
              <a:ln w="9525" cap="flat" cmpd="sng" algn="ctr">
                <a:solidFill>
                  <a:schemeClr val="lt1">
                    <a:alpha val="50000"/>
                  </a:schemeClr>
                </a:solidFill>
                <a:round/>
              </a:ln>
              <a:effectLst/>
            </c:spPr>
          </c:dPt>
          <c:dPt>
            <c:idx val="1"/>
            <c:bubble3D val="0"/>
            <c:spPr>
              <a:gradFill>
                <a:gsLst>
                  <a:gs pos="0">
                    <a:srgbClr val="7B32B2"/>
                  </a:gs>
                  <a:gs pos="100000">
                    <a:srgbClr val="401A5D"/>
                  </a:gs>
                </a:gsLst>
                <a:path path="circle"/>
              </a:gradFill>
              <a:ln w="9525" cap="flat" cmpd="sng" algn="ctr">
                <a:solidFill>
                  <a:schemeClr val="lt1">
                    <a:alpha val="50000"/>
                  </a:schemeClr>
                </a:solidFill>
                <a:round/>
              </a:ln>
              <a:effectLst/>
            </c:spPr>
          </c:dPt>
          <c:dPt>
            <c:idx val="2"/>
            <c:bubble3D val="0"/>
            <c:spPr>
              <a:gradFill>
                <a:gsLst>
                  <a:gs pos="0">
                    <a:srgbClr val="FECF40"/>
                  </a:gs>
                  <a:gs pos="100000">
                    <a:srgbClr val="846C21"/>
                  </a:gs>
                </a:gsLst>
                <a:path path="circle"/>
              </a:gradFill>
              <a:ln w="9525" cap="flat" cmpd="sng" algn="ctr">
                <a:solidFill>
                  <a:schemeClr val="lt1">
                    <a:alpha val="50000"/>
                  </a:schemeClr>
                </a:solidFill>
                <a:round/>
              </a:ln>
              <a:effectLst/>
            </c:spPr>
          </c:dPt>
          <c:dLbls>
            <c:dLbl>
              <c:idx val="0"/>
              <c:dLblPos val="inEnd"/>
              <c:showLegendKey val="0"/>
              <c:showVal val="1"/>
              <c:showCatName val="0"/>
              <c:showSerName val="0"/>
              <c:showPercent val="0"/>
              <c:showBubbleSize val="0"/>
              <c:extLst>
                <c:ext xmlns:c15="http://schemas.microsoft.com/office/drawing/2012/chart" uri="{CE6537A1-D6FC-4f65-9D91-7224C49458BB}">
                  <c15:layout>
                    <c:manualLayout>
                      <c:w val="8.4854306756323994E-2"/>
                      <c:h val="3.4578146611341599E-2"/>
                    </c:manualLayout>
                  </c15:layout>
                </c:ext>
              </c:extLst>
            </c:dLbl>
            <c:numFmt formatCode="0.0%" sourceLinked="0"/>
            <c:spPr>
              <a:noFill/>
              <a:ln>
                <a:noFill/>
              </a:ln>
              <a:effectLst/>
            </c:spPr>
            <c:txPr>
              <a:bodyPr rot="0" spcFirstLastPara="0" vertOverflow="ellipsis" vert="horz" wrap="square" lIns="38100" tIns="19050" rIns="38100" bIns="19050" anchor="ctr" anchorCtr="1"/>
              <a:lstStyle/>
              <a:p>
                <a:pPr>
                  <a:defRPr lang="en-US" sz="9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'[Dissertation_Survey_-_all_versions_-_labels_-_2023-06-07-12-32-43.xlsx]Sheet1'!$B$10:$B$12</c:f>
              <c:strCache>
                <c:ptCount val="3"/>
                <c:pt idx="0">
                  <c:v>Higher secondary</c:v>
                </c:pt>
                <c:pt idx="1">
                  <c:v>Graduation</c:v>
                </c:pt>
                <c:pt idx="2">
                  <c:v>Post -graduation n above</c:v>
                </c:pt>
              </c:strCache>
            </c:strRef>
          </c:cat>
          <c:val>
            <c:numRef>
              <c:f>'[Dissertation_Survey_-_all_versions_-_labels_-_2023-06-07-12-32-43.xlsx]Sheet1'!$D$10:$D$12</c:f>
              <c:numCache>
                <c:formatCode>0.00%</c:formatCode>
                <c:ptCount val="3"/>
                <c:pt idx="0">
                  <c:v>2.6086956521739101E-2</c:v>
                </c:pt>
                <c:pt idx="1">
                  <c:v>0.27826086956521701</c:v>
                </c:pt>
                <c:pt idx="2">
                  <c:v>0.69565217391304301</c:v>
                </c:pt>
              </c:numCache>
            </c:numRef>
          </c:val>
          <c:extLst>
            <c:ext xmlns:c16="http://schemas.microsoft.com/office/drawing/2014/chart" uri="{C3380CC4-5D6E-409C-BE32-E72D297353CC}">
              <c16:uniqueId val="{00000000-DC07-2E46-8F7F-2285EBD59F1D}"/>
            </c:ext>
          </c:extLst>
        </c:ser>
        <c:dLbls>
          <c:showLegendKey val="0"/>
          <c:showVal val="1"/>
          <c:showCatName val="0"/>
          <c:showSerName val="0"/>
          <c:showPercent val="0"/>
          <c:showBubbleSize val="0"/>
          <c:showLeaderLines val="1"/>
        </c:dLbls>
      </c:pie3DChart>
      <c:spPr>
        <a:noFill/>
        <a:ln>
          <a:noFill/>
        </a:ln>
        <a:effectLst/>
      </c:spPr>
    </c:plotArea>
    <c:legend>
      <c:legendPos val="b"/>
      <c:overlay val="0"/>
      <c:spPr>
        <a:solidFill>
          <a:schemeClr val="lt1">
            <a:lumMod val="95000"/>
            <a:alpha val="39000"/>
          </a:schemeClr>
        </a:solidFill>
        <a:ln>
          <a:noFill/>
        </a:ln>
        <a:effectLst/>
      </c:spPr>
      <c:txPr>
        <a:bodyPr rot="0" spcFirstLastPara="0" vertOverflow="ellipsis" vert="horz" wrap="square" anchor="ctr" anchorCtr="1"/>
        <a:lstStyle/>
        <a:p>
          <a:pPr>
            <a:defRPr lang="en-US"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gradFill>
    <a:ln w="9525" cap="flat" cmpd="sng" algn="ctr">
      <a:solidFill>
        <a:schemeClr val="tx1"/>
      </a:solidFill>
      <a:round/>
    </a:ln>
    <a:effectLst/>
  </c:spPr>
  <c:txPr>
    <a:bodyPr/>
    <a:lstStyle/>
    <a:p>
      <a:pPr>
        <a:defRPr lang="en-US"/>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defTabSz="914400">
              <a:defRPr lang="en-US" sz="1800" b="0" i="0" u="none" strike="noStrike" kern="1200" baseline="0">
                <a:solidFill>
                  <a:schemeClr val="dk1">
                    <a:lumMod val="65000"/>
                    <a:lumOff val="35000"/>
                  </a:schemeClr>
                </a:solidFill>
                <a:effectLst/>
                <a:latin typeface="+mn-lt"/>
                <a:ea typeface="+mn-ea"/>
                <a:cs typeface="+mn-cs"/>
              </a:defRPr>
            </a:pPr>
            <a:r>
              <a:rPr b="1"/>
              <a:t>Occupation</a:t>
            </a:r>
          </a:p>
        </c:rich>
      </c:tx>
      <c:overlay val="0"/>
      <c:spPr>
        <a:noFill/>
        <a:ln>
          <a:solidFill>
            <a:schemeClr val="tx1"/>
          </a:solidFill>
        </a:ln>
        <a:effectLst/>
      </c:spPr>
      <c:txPr>
        <a:bodyPr rot="0" spcFirstLastPara="0" vertOverflow="ellipsis" vert="horz" wrap="square" anchor="ctr" anchorCtr="1"/>
        <a:lstStyle/>
        <a:p>
          <a:pPr defTabSz="914400">
            <a:defRPr lang="en-US" sz="1800" b="0" i="0" u="none" strike="noStrike" kern="1200" baseline="0">
              <a:solidFill>
                <a:schemeClr val="dk1">
                  <a:lumMod val="65000"/>
                  <a:lumOff val="35000"/>
                </a:schemeClr>
              </a:solidFill>
              <a:effectLst/>
              <a:latin typeface="+mn-lt"/>
              <a:ea typeface="+mn-ea"/>
              <a:cs typeface="+mn-cs"/>
            </a:defRPr>
          </a:pPr>
          <a:endParaRPr lang="en-US"/>
        </a:p>
      </c:txPr>
    </c:title>
    <c:autoTitleDeleted val="0"/>
    <c:plotArea>
      <c:layout>
        <c:manualLayout>
          <c:layoutTarget val="inner"/>
          <c:xMode val="edge"/>
          <c:yMode val="edge"/>
          <c:x val="4.2870438079098697E-2"/>
          <c:y val="0.158557527189468"/>
          <c:w val="0.94743471131696"/>
          <c:h val="0.444590726960504"/>
        </c:manualLayout>
      </c:layout>
      <c:barChart>
        <c:barDir val="col"/>
        <c:grouping val="clustered"/>
        <c:varyColors val="0"/>
        <c:ser>
          <c:idx val="0"/>
          <c:order val="0"/>
          <c:tx>
            <c:strRef>
              <c:f>'[Dissertation_Survey_-_all_versions_-_labels_-_2023-06-07-12-32-43.xlsx]Sheet1'!$C$97</c:f>
              <c:strCache>
                <c:ptCount val="1"/>
                <c:pt idx="0">
                  <c:v>%</c:v>
                </c:pt>
              </c:strCache>
            </c:strRef>
          </c:tx>
          <c:spPr>
            <a:gradFill>
              <a:gsLst>
                <a:gs pos="0">
                  <a:srgbClr val="007BD3"/>
                </a:gs>
                <a:gs pos="100000">
                  <a:srgbClr val="034373"/>
                </a:gs>
              </a:gsLst>
              <a:lin ang="5400000" scaled="0"/>
            </a:gradFill>
            <a:ln>
              <a:noFill/>
            </a:ln>
            <a:effectLst>
              <a:outerShdw blurRad="76200" dir="18900000" sy="23000" kx="-1200000" algn="bl" rotWithShape="0">
                <a:prstClr val="black">
                  <a:alpha val="20000"/>
                </a:prstClr>
              </a:outerShdw>
            </a:effectLst>
          </c:spPr>
          <c:invertIfNegative val="0"/>
          <c:dLbls>
            <c:numFmt formatCode="0.0%" sourceLinked="0"/>
            <c:spPr>
              <a:noFill/>
              <a:ln>
                <a:noFill/>
              </a:ln>
              <a:effectLst/>
            </c:spPr>
            <c:txPr>
              <a:bodyPr rot="0" spcFirstLastPara="0" vertOverflow="ellipsis" vert="horz" wrap="square" lIns="38100" tIns="19050" rIns="38100" bIns="19050" anchor="ctr" anchorCtr="1"/>
              <a:lstStyle/>
              <a:p>
                <a:pPr>
                  <a:defRPr lang="en-US" sz="10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'[Dissertation_Survey_-_all_versions_-_labels_-_2023-06-07-12-32-43.xlsx]Sheet1'!$A$98:$A$103</c:f>
              <c:strCache>
                <c:ptCount val="6"/>
                <c:pt idx="0">
                  <c:v>Self owned</c:v>
                </c:pt>
                <c:pt idx="1">
                  <c:v>Government Job</c:v>
                </c:pt>
                <c:pt idx="2">
                  <c:v>Private Job</c:v>
                </c:pt>
                <c:pt idx="3">
                  <c:v>Student</c:v>
                </c:pt>
                <c:pt idx="4">
                  <c:v>Housewife</c:v>
                </c:pt>
                <c:pt idx="5">
                  <c:v>Unemployed</c:v>
                </c:pt>
              </c:strCache>
            </c:strRef>
          </c:cat>
          <c:val>
            <c:numRef>
              <c:f>'[Dissertation_Survey_-_all_versions_-_labels_-_2023-06-07-12-32-43.xlsx]Sheet1'!$C$98:$C$103</c:f>
              <c:numCache>
                <c:formatCode>0.00%</c:formatCode>
                <c:ptCount val="6"/>
                <c:pt idx="0">
                  <c:v>5.7142857142857099E-2</c:v>
                </c:pt>
                <c:pt idx="1">
                  <c:v>2.8571428571428598E-2</c:v>
                </c:pt>
                <c:pt idx="2">
                  <c:v>0.68571428571428605</c:v>
                </c:pt>
                <c:pt idx="3">
                  <c:v>0.14285714285714299</c:v>
                </c:pt>
                <c:pt idx="4">
                  <c:v>2.8571428571428598E-2</c:v>
                </c:pt>
                <c:pt idx="5">
                  <c:v>5.7142857142857099E-2</c:v>
                </c:pt>
              </c:numCache>
            </c:numRef>
          </c:val>
          <c:extLst>
            <c:ext xmlns:c16="http://schemas.microsoft.com/office/drawing/2014/chart" uri="{C3380CC4-5D6E-409C-BE32-E72D297353CC}">
              <c16:uniqueId val="{00000000-258A-2D49-B8DC-C7F279B53A47}"/>
            </c:ext>
          </c:extLst>
        </c:ser>
        <c:dLbls>
          <c:showLegendKey val="0"/>
          <c:showVal val="1"/>
          <c:showCatName val="0"/>
          <c:showSerName val="0"/>
          <c:showPercent val="0"/>
          <c:showBubbleSize val="0"/>
        </c:dLbls>
        <c:gapWidth val="41"/>
        <c:axId val="798587425"/>
        <c:axId val="158244827"/>
      </c:barChart>
      <c:catAx>
        <c:axId val="798587425"/>
        <c:scaling>
          <c:orientation val="minMax"/>
        </c:scaling>
        <c:delete val="0"/>
        <c:axPos val="b"/>
        <c:numFmt formatCode="General" sourceLinked="0"/>
        <c:majorTickMark val="none"/>
        <c:minorTickMark val="none"/>
        <c:tickLblPos val="nextTo"/>
        <c:spPr>
          <a:noFill/>
          <a:ln>
            <a:noFill/>
          </a:ln>
          <a:effectLst/>
        </c:spPr>
        <c:txPr>
          <a:bodyPr rot="-60000000" spcFirstLastPara="0" vertOverflow="ellipsis" vert="horz" wrap="square" anchor="ctr" anchorCtr="1"/>
          <a:lstStyle/>
          <a:p>
            <a:pPr>
              <a:defRPr lang="en-US" sz="900" b="0" i="0" u="none" strike="noStrike" kern="1200" baseline="0">
                <a:solidFill>
                  <a:schemeClr val="dk1">
                    <a:lumMod val="65000"/>
                    <a:lumOff val="35000"/>
                  </a:schemeClr>
                </a:solidFill>
                <a:effectLst/>
                <a:latin typeface="+mn-lt"/>
                <a:ea typeface="+mn-ea"/>
                <a:cs typeface="+mn-cs"/>
              </a:defRPr>
            </a:pPr>
            <a:endParaRPr lang="en-US"/>
          </a:p>
        </c:txPr>
        <c:crossAx val="158244827"/>
        <c:crosses val="autoZero"/>
        <c:auto val="1"/>
        <c:lblAlgn val="ctr"/>
        <c:lblOffset val="100"/>
        <c:noMultiLvlLbl val="0"/>
      </c:catAx>
      <c:valAx>
        <c:axId val="158244827"/>
        <c:scaling>
          <c:orientation val="minMax"/>
        </c:scaling>
        <c:delete val="1"/>
        <c:axPos val="l"/>
        <c:numFmt formatCode="0.00%" sourceLinked="1"/>
        <c:majorTickMark val="none"/>
        <c:minorTickMark val="none"/>
        <c:tickLblPos val="nextTo"/>
        <c:crossAx val="798587425"/>
        <c:crosses val="autoZero"/>
        <c:crossBetween val="between"/>
      </c:valAx>
      <c:spPr>
        <a:noFill/>
        <a:ln>
          <a:noFill/>
        </a:ln>
        <a:effectLst/>
      </c:spPr>
    </c:plotArea>
    <c:plotVisOnly val="1"/>
    <c:dispBlanksAs val="gap"/>
    <c:showDLblsOverMax val="0"/>
  </c:chart>
  <c:spPr>
    <a:gradFill flip="none" rotWithShape="1">
      <a:gsLst>
        <a:gs pos="0">
          <a:schemeClr val="lt1"/>
        </a:gs>
        <a:gs pos="68000">
          <a:schemeClr val="lt1">
            <a:lumMod val="85000"/>
          </a:schemeClr>
        </a:gs>
        <a:gs pos="100000">
          <a:schemeClr val="lt1"/>
        </a:gs>
      </a:gsLst>
      <a:lin ang="5400000" scaled="1"/>
    </a:gradFill>
    <a:ln w="9525" cap="flat" cmpd="sng" algn="ctr">
      <a:solidFill>
        <a:schemeClr val="tx1"/>
      </a:solidFill>
      <a:round/>
    </a:ln>
    <a:effectLst/>
  </c:spPr>
  <c:txPr>
    <a:bodyPr/>
    <a:lstStyle/>
    <a:p>
      <a:pPr>
        <a:defRPr lang="en-US"/>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defTabSz="914400">
              <a:defRPr lang="en-US" sz="1800" b="1" i="0" u="none" strike="noStrike" kern="1200" baseline="0">
                <a:solidFill>
                  <a:schemeClr val="dk1">
                    <a:lumMod val="75000"/>
                    <a:lumOff val="25000"/>
                  </a:schemeClr>
                </a:solidFill>
                <a:latin typeface="+mn-lt"/>
                <a:ea typeface="+mn-ea"/>
                <a:cs typeface="+mn-cs"/>
              </a:defRPr>
            </a:pPr>
            <a:r>
              <a:t>Age wise tobacco user </a:t>
            </a:r>
            <a:r>
              <a:rPr lang="en-IN" altLang="en-US"/>
              <a:t>who</a:t>
            </a:r>
            <a:r>
              <a:t> tried to stop</a:t>
            </a:r>
          </a:p>
        </c:rich>
      </c:tx>
      <c:overlay val="0"/>
      <c:spPr>
        <a:noFill/>
        <a:ln>
          <a:solidFill>
            <a:schemeClr val="tx1"/>
          </a:solidFill>
        </a:ln>
        <a:effectLst/>
      </c:spPr>
      <c:txPr>
        <a:bodyPr rot="0" spcFirstLastPara="0" vertOverflow="ellipsis" vert="horz" wrap="square" anchor="ctr" anchorCtr="1"/>
        <a:lstStyle/>
        <a:p>
          <a:pPr defTabSz="914400">
            <a:defRPr lang="en-US"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tx>
            <c:strRef>
              <c:f>'[Dissertation_Survey_-_all_versions_-_labels_-_2023-06-07-12-32-43.xlsx]Sheet2'!$I$50</c:f>
              <c:strCache>
                <c:ptCount val="1"/>
                <c:pt idx="0">
                  <c:v>Tobacco users</c:v>
                </c:pt>
              </c:strCache>
            </c:strRef>
          </c:tx>
          <c:spPr>
            <a:gradFill>
              <a:gsLst>
                <a:gs pos="0">
                  <a:srgbClr val="007BD3"/>
                </a:gs>
                <a:gs pos="100000">
                  <a:srgbClr val="034373"/>
                </a:gs>
              </a:gsLst>
              <a:path path="circle"/>
            </a:gradFill>
            <a:ln w="9525" cap="flat" cmpd="sng" algn="ctr">
              <a:solidFill>
                <a:schemeClr val="lt1">
                  <a:alpha val="50000"/>
                </a:schemeClr>
              </a:solidFill>
              <a:round/>
            </a:ln>
            <a:effectLst/>
          </c:spPr>
          <c:invertIfNegative val="0"/>
          <c:dLbls>
            <c:spPr>
              <a:noFill/>
              <a:ln>
                <a:noFill/>
              </a:ln>
              <a:effectLst/>
            </c:spPr>
            <c:txPr>
              <a:bodyPr rot="0" spcFirstLastPara="0" vertOverflow="ellipsis" vert="horz" wrap="square" lIns="38100" tIns="19050" rIns="38100" bIns="19050" anchor="ctr" anchorCtr="1"/>
              <a:lstStyle/>
              <a:p>
                <a:pPr>
                  <a:defRPr lang="en-US"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'[Dissertation_Survey_-_all_versions_-_labels_-_2023-06-07-12-32-43.xlsx]Sheet2'!$H$51:$H$53</c:f>
              <c:strCache>
                <c:ptCount val="3"/>
                <c:pt idx="0">
                  <c:v>18-25</c:v>
                </c:pt>
                <c:pt idx="1">
                  <c:v>26-36</c:v>
                </c:pt>
                <c:pt idx="2">
                  <c:v>36-50</c:v>
                </c:pt>
              </c:strCache>
            </c:strRef>
          </c:cat>
          <c:val>
            <c:numRef>
              <c:f>'[Dissertation_Survey_-_all_versions_-_labels_-_2023-06-07-12-32-43.xlsx]Sheet2'!$I$51:$I$53</c:f>
              <c:numCache>
                <c:formatCode>General</c:formatCode>
                <c:ptCount val="3"/>
                <c:pt idx="0">
                  <c:v>14</c:v>
                </c:pt>
                <c:pt idx="1">
                  <c:v>17</c:v>
                </c:pt>
                <c:pt idx="2">
                  <c:v>4</c:v>
                </c:pt>
              </c:numCache>
            </c:numRef>
          </c:val>
          <c:extLst>
            <c:ext xmlns:c16="http://schemas.microsoft.com/office/drawing/2014/chart" uri="{C3380CC4-5D6E-409C-BE32-E72D297353CC}">
              <c16:uniqueId val="{00000000-0C42-1344-8C6B-7579EB24EABC}"/>
            </c:ext>
          </c:extLst>
        </c:ser>
        <c:ser>
          <c:idx val="1"/>
          <c:order val="1"/>
          <c:tx>
            <c:strRef>
              <c:f>'[Dissertation_Survey_-_all_versions_-_labels_-_2023-06-07-12-32-43.xlsx]Sheet2'!$J$50</c:f>
              <c:strCache>
                <c:ptCount val="1"/>
                <c:pt idx="0">
                  <c:v>Tried to stop</c:v>
                </c:pt>
              </c:strCache>
            </c:strRef>
          </c:tx>
          <c:spPr>
            <a:gradFill>
              <a:gsLst>
                <a:gs pos="0">
                  <a:srgbClr val="FE4444"/>
                </a:gs>
                <a:gs pos="100000">
                  <a:srgbClr val="832B2B"/>
                </a:gs>
              </a:gsLst>
              <a:path path="circle"/>
            </a:gradFill>
            <a:ln w="9525" cap="flat" cmpd="sng" algn="ctr">
              <a:solidFill>
                <a:schemeClr val="lt1">
                  <a:alpha val="50000"/>
                </a:schemeClr>
              </a:solidFill>
              <a:round/>
            </a:ln>
            <a:effectLst/>
          </c:spPr>
          <c:invertIfNegative val="0"/>
          <c:dLbls>
            <c:spPr>
              <a:noFill/>
              <a:ln>
                <a:noFill/>
              </a:ln>
              <a:effectLst/>
            </c:spPr>
            <c:txPr>
              <a:bodyPr rot="0" spcFirstLastPara="0" vertOverflow="ellipsis" vert="horz" wrap="square" lIns="38100" tIns="19050" rIns="38100" bIns="19050" anchor="ctr" anchorCtr="1"/>
              <a:lstStyle/>
              <a:p>
                <a:pPr>
                  <a:defRPr lang="en-US"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'[Dissertation_Survey_-_all_versions_-_labels_-_2023-06-07-12-32-43.xlsx]Sheet2'!$H$51:$H$53</c:f>
              <c:strCache>
                <c:ptCount val="3"/>
                <c:pt idx="0">
                  <c:v>18-25</c:v>
                </c:pt>
                <c:pt idx="1">
                  <c:v>26-36</c:v>
                </c:pt>
                <c:pt idx="2">
                  <c:v>36-50</c:v>
                </c:pt>
              </c:strCache>
            </c:strRef>
          </c:cat>
          <c:val>
            <c:numRef>
              <c:f>'[Dissertation_Survey_-_all_versions_-_labels_-_2023-06-07-12-32-43.xlsx]Sheet2'!$J$51:$J$53</c:f>
              <c:numCache>
                <c:formatCode>General</c:formatCode>
                <c:ptCount val="3"/>
                <c:pt idx="0">
                  <c:v>7</c:v>
                </c:pt>
                <c:pt idx="1">
                  <c:v>10</c:v>
                </c:pt>
                <c:pt idx="2">
                  <c:v>2</c:v>
                </c:pt>
              </c:numCache>
            </c:numRef>
          </c:val>
          <c:extLst>
            <c:ext xmlns:c16="http://schemas.microsoft.com/office/drawing/2014/chart" uri="{C3380CC4-5D6E-409C-BE32-E72D297353CC}">
              <c16:uniqueId val="{00000001-0C42-1344-8C6B-7579EB24EABC}"/>
            </c:ext>
          </c:extLst>
        </c:ser>
        <c:dLbls>
          <c:showLegendKey val="0"/>
          <c:showVal val="1"/>
          <c:showCatName val="0"/>
          <c:showSerName val="0"/>
          <c:showPercent val="0"/>
          <c:showBubbleSize val="0"/>
        </c:dLbls>
        <c:gapWidth val="65"/>
        <c:axId val="303312713"/>
        <c:axId val="750656113"/>
      </c:barChart>
      <c:catAx>
        <c:axId val="303312713"/>
        <c:scaling>
          <c:orientation val="minMax"/>
        </c:scaling>
        <c:delete val="0"/>
        <c:axPos val="b"/>
        <c:numFmt formatCode="General" sourceLinked="0"/>
        <c:majorTickMark val="none"/>
        <c:minorTickMark val="none"/>
        <c:tickLblPos val="nextTo"/>
        <c:spPr>
          <a:noFill/>
          <a:ln w="19050" cap="flat" cmpd="sng" algn="ctr">
            <a:solidFill>
              <a:schemeClr val="dk1">
                <a:lumMod val="75000"/>
                <a:lumOff val="25000"/>
              </a:schemeClr>
            </a:solidFill>
            <a:round/>
          </a:ln>
          <a:effectLst/>
        </c:spPr>
        <c:txPr>
          <a:bodyPr rot="-60000000" spcFirstLastPara="0" vertOverflow="ellipsis" vert="horz" wrap="square" anchor="ctr" anchorCtr="1"/>
          <a:lstStyle/>
          <a:p>
            <a:pPr>
              <a:defRPr lang="en-US" sz="900" b="0" i="0" u="none" strike="noStrike" kern="1200" cap="all" baseline="0">
                <a:solidFill>
                  <a:schemeClr val="dk1">
                    <a:lumMod val="75000"/>
                    <a:lumOff val="25000"/>
                  </a:schemeClr>
                </a:solidFill>
                <a:latin typeface="+mn-lt"/>
                <a:ea typeface="+mn-ea"/>
                <a:cs typeface="+mn-cs"/>
              </a:defRPr>
            </a:pPr>
            <a:endParaRPr lang="en-US"/>
          </a:p>
        </c:txPr>
        <c:crossAx val="750656113"/>
        <c:crosses val="autoZero"/>
        <c:auto val="1"/>
        <c:lblAlgn val="ctr"/>
        <c:lblOffset val="100"/>
        <c:noMultiLvlLbl val="0"/>
      </c:catAx>
      <c:valAx>
        <c:axId val="750656113"/>
        <c:scaling>
          <c:orientation val="minMax"/>
        </c:scaling>
        <c:delete val="1"/>
        <c:axPos val="l"/>
        <c:numFmt formatCode="General" sourceLinked="1"/>
        <c:majorTickMark val="none"/>
        <c:minorTickMark val="none"/>
        <c:tickLblPos val="nextTo"/>
        <c:crossAx val="303312713"/>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0" vertOverflow="ellipsis" vert="horz" wrap="square" anchor="ctr" anchorCtr="1"/>
        <a:lstStyle/>
        <a:p>
          <a:pPr>
            <a:defRPr lang="en-US"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gradFill>
    <a:ln w="9525" cap="flat" cmpd="sng" algn="ctr">
      <a:solidFill>
        <a:schemeClr val="tx1"/>
      </a:solidFill>
      <a:round/>
    </a:ln>
    <a:effectLst/>
  </c:spPr>
  <c:txPr>
    <a:bodyPr/>
    <a:lstStyle/>
    <a:p>
      <a:pPr>
        <a:defRPr lang="en-US"/>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defTabSz="914400">
              <a:defRPr lang="en-US" sz="1800" b="1" i="0" u="none" strike="noStrike" kern="1200" baseline="0">
                <a:solidFill>
                  <a:schemeClr val="dk1">
                    <a:lumMod val="75000"/>
                    <a:lumOff val="25000"/>
                  </a:schemeClr>
                </a:solidFill>
                <a:latin typeface="+mn-lt"/>
                <a:ea typeface="+mn-ea"/>
                <a:cs typeface="+mn-cs"/>
              </a:defRPr>
            </a:pPr>
            <a:r>
              <a:t>Age related risk</a:t>
            </a:r>
            <a:r>
              <a:rPr lang="en-IN" altLang="en-US"/>
              <a:t> perception </a:t>
            </a:r>
            <a:r>
              <a:t>of tobacco user</a:t>
            </a:r>
          </a:p>
        </c:rich>
      </c:tx>
      <c:overlay val="0"/>
      <c:spPr>
        <a:noFill/>
        <a:ln>
          <a:solidFill>
            <a:schemeClr val="tx1"/>
          </a:solidFill>
        </a:ln>
        <a:effectLst/>
      </c:spPr>
      <c:txPr>
        <a:bodyPr rot="0" spcFirstLastPara="0" vertOverflow="ellipsis" vert="horz" wrap="square" anchor="ctr" anchorCtr="1"/>
        <a:lstStyle/>
        <a:p>
          <a:pPr defTabSz="914400">
            <a:defRPr lang="en-US"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tx>
            <c:strRef>
              <c:f>'[Dissertation_Survey_-_all_versions_-_labels_-_2023-06-07-12-32-43.xlsx]Sheet2'!$I$64</c:f>
              <c:strCache>
                <c:ptCount val="1"/>
                <c:pt idx="0">
                  <c:v>Total respondent</c:v>
                </c:pt>
              </c:strCache>
            </c:strRef>
          </c:tx>
          <c:spPr>
            <a:gradFill>
              <a:gsLst>
                <a:gs pos="0">
                  <a:srgbClr val="7B32B2"/>
                </a:gs>
                <a:gs pos="100000">
                  <a:srgbClr val="401A5D"/>
                </a:gs>
              </a:gsLst>
              <a:path path="circle"/>
            </a:gradFill>
            <a:ln w="9525" cap="flat" cmpd="sng" algn="ctr">
              <a:solidFill>
                <a:schemeClr val="lt1">
                  <a:alpha val="50000"/>
                </a:schemeClr>
              </a:solidFill>
              <a:round/>
            </a:ln>
            <a:effectLst/>
          </c:spPr>
          <c:invertIfNegative val="0"/>
          <c:dLbls>
            <c:spPr>
              <a:noFill/>
              <a:ln>
                <a:noFill/>
              </a:ln>
              <a:effectLst/>
            </c:spPr>
            <c:txPr>
              <a:bodyPr rot="0" spcFirstLastPara="0" vertOverflow="ellipsis" vert="horz" wrap="square" lIns="38100" tIns="19050" rIns="38100" bIns="19050" anchor="ctr" anchorCtr="1"/>
              <a:lstStyle/>
              <a:p>
                <a:pPr>
                  <a:defRPr lang="en-US"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'[Dissertation_Survey_-_all_versions_-_labels_-_2023-06-07-12-32-43.xlsx]Sheet2'!$J$63:$L$63</c:f>
              <c:strCache>
                <c:ptCount val="3"/>
                <c:pt idx="0">
                  <c:v>18-25</c:v>
                </c:pt>
                <c:pt idx="1">
                  <c:v>26-35</c:v>
                </c:pt>
                <c:pt idx="2">
                  <c:v>36-50</c:v>
                </c:pt>
              </c:strCache>
            </c:strRef>
          </c:cat>
          <c:val>
            <c:numRef>
              <c:f>'[Dissertation_Survey_-_all_versions_-_labels_-_2023-06-07-12-32-43.xlsx]Sheet2'!$J$64:$L$64</c:f>
              <c:numCache>
                <c:formatCode>General</c:formatCode>
                <c:ptCount val="3"/>
                <c:pt idx="0">
                  <c:v>47</c:v>
                </c:pt>
                <c:pt idx="1">
                  <c:v>56</c:v>
                </c:pt>
                <c:pt idx="2">
                  <c:v>12</c:v>
                </c:pt>
              </c:numCache>
            </c:numRef>
          </c:val>
          <c:extLst>
            <c:ext xmlns:c16="http://schemas.microsoft.com/office/drawing/2014/chart" uri="{C3380CC4-5D6E-409C-BE32-E72D297353CC}">
              <c16:uniqueId val="{00000000-ED32-D04A-986C-5A0DFD78A06A}"/>
            </c:ext>
          </c:extLst>
        </c:ser>
        <c:ser>
          <c:idx val="1"/>
          <c:order val="1"/>
          <c:tx>
            <c:strRef>
              <c:f>'[Dissertation_Survey_-_all_versions_-_labels_-_2023-06-07-12-32-43.xlsx]Sheet2'!$I$65</c:f>
              <c:strCache>
                <c:ptCount val="1"/>
                <c:pt idx="0">
                  <c:v>Awareness about smoking leads to lung and heart diseases</c:v>
                </c:pt>
              </c:strCache>
            </c:strRef>
          </c:tx>
          <c:spPr>
            <a:gradFill>
              <a:gsLst>
                <a:gs pos="0">
                  <a:srgbClr val="FE4444"/>
                </a:gs>
                <a:gs pos="100000">
                  <a:srgbClr val="832B2B"/>
                </a:gs>
              </a:gsLst>
              <a:path path="circle"/>
            </a:gradFill>
            <a:ln w="9525" cap="flat" cmpd="sng" algn="ctr">
              <a:solidFill>
                <a:schemeClr val="lt1">
                  <a:alpha val="50000"/>
                </a:schemeClr>
              </a:solidFill>
              <a:round/>
            </a:ln>
            <a:effectLst/>
          </c:spPr>
          <c:invertIfNegative val="0"/>
          <c:dLbls>
            <c:spPr>
              <a:noFill/>
              <a:ln>
                <a:noFill/>
              </a:ln>
              <a:effectLst/>
            </c:spPr>
            <c:txPr>
              <a:bodyPr rot="0" spcFirstLastPara="0" vertOverflow="ellipsis" vert="horz" wrap="square" lIns="38100" tIns="19050" rIns="38100" bIns="19050" anchor="ctr" anchorCtr="1"/>
              <a:lstStyle/>
              <a:p>
                <a:pPr>
                  <a:defRPr lang="en-US"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'[Dissertation_Survey_-_all_versions_-_labels_-_2023-06-07-12-32-43.xlsx]Sheet2'!$J$63:$L$63</c:f>
              <c:strCache>
                <c:ptCount val="3"/>
                <c:pt idx="0">
                  <c:v>18-25</c:v>
                </c:pt>
                <c:pt idx="1">
                  <c:v>26-35</c:v>
                </c:pt>
                <c:pt idx="2">
                  <c:v>36-50</c:v>
                </c:pt>
              </c:strCache>
            </c:strRef>
          </c:cat>
          <c:val>
            <c:numRef>
              <c:f>'[Dissertation_Survey_-_all_versions_-_labels_-_2023-06-07-12-32-43.xlsx]Sheet2'!$J$65:$L$65</c:f>
              <c:numCache>
                <c:formatCode>General</c:formatCode>
                <c:ptCount val="3"/>
                <c:pt idx="0">
                  <c:v>47</c:v>
                </c:pt>
                <c:pt idx="1">
                  <c:v>55</c:v>
                </c:pt>
                <c:pt idx="2">
                  <c:v>12</c:v>
                </c:pt>
              </c:numCache>
            </c:numRef>
          </c:val>
          <c:extLst>
            <c:ext xmlns:c16="http://schemas.microsoft.com/office/drawing/2014/chart" uri="{C3380CC4-5D6E-409C-BE32-E72D297353CC}">
              <c16:uniqueId val="{00000001-ED32-D04A-986C-5A0DFD78A06A}"/>
            </c:ext>
          </c:extLst>
        </c:ser>
        <c:ser>
          <c:idx val="2"/>
          <c:order val="2"/>
          <c:tx>
            <c:strRef>
              <c:f>'[Dissertation_Survey_-_all_versions_-_labels_-_2023-06-07-12-32-43.xlsx]Sheet2'!$I$66</c:f>
              <c:strCache>
                <c:ptCount val="1"/>
                <c:pt idx="0">
                  <c:v>Awareness about passive smoking or secondhand smoking</c:v>
                </c:pt>
              </c:strCache>
            </c:strRef>
          </c:tx>
          <c:spPr>
            <a:gradFill>
              <a:gsLst>
                <a:gs pos="0">
                  <a:srgbClr val="14CD68"/>
                </a:gs>
                <a:gs pos="100000">
                  <a:srgbClr val="0B6E38"/>
                </a:gs>
              </a:gsLst>
              <a:path path="circle"/>
            </a:gradFill>
            <a:ln w="9525" cap="flat" cmpd="sng" algn="ctr">
              <a:solidFill>
                <a:schemeClr val="lt1">
                  <a:alpha val="50000"/>
                </a:schemeClr>
              </a:solidFill>
              <a:round/>
            </a:ln>
            <a:effectLst/>
          </c:spPr>
          <c:invertIfNegative val="0"/>
          <c:dLbls>
            <c:spPr>
              <a:noFill/>
              <a:ln>
                <a:noFill/>
              </a:ln>
              <a:effectLst/>
            </c:spPr>
            <c:txPr>
              <a:bodyPr rot="0" spcFirstLastPara="0" vertOverflow="ellipsis" vert="horz" wrap="square" lIns="38100" tIns="19050" rIns="38100" bIns="19050" anchor="ctr" anchorCtr="1"/>
              <a:lstStyle/>
              <a:p>
                <a:pPr>
                  <a:defRPr lang="en-US"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'[Dissertation_Survey_-_all_versions_-_labels_-_2023-06-07-12-32-43.xlsx]Sheet2'!$J$63:$L$63</c:f>
              <c:strCache>
                <c:ptCount val="3"/>
                <c:pt idx="0">
                  <c:v>18-25</c:v>
                </c:pt>
                <c:pt idx="1">
                  <c:v>26-35</c:v>
                </c:pt>
                <c:pt idx="2">
                  <c:v>36-50</c:v>
                </c:pt>
              </c:strCache>
            </c:strRef>
          </c:cat>
          <c:val>
            <c:numRef>
              <c:f>'[Dissertation_Survey_-_all_versions_-_labels_-_2023-06-07-12-32-43.xlsx]Sheet2'!$J$66:$L$66</c:f>
              <c:numCache>
                <c:formatCode>General</c:formatCode>
                <c:ptCount val="3"/>
                <c:pt idx="0">
                  <c:v>42</c:v>
                </c:pt>
                <c:pt idx="1">
                  <c:v>48</c:v>
                </c:pt>
                <c:pt idx="2">
                  <c:v>10</c:v>
                </c:pt>
              </c:numCache>
            </c:numRef>
          </c:val>
          <c:extLst>
            <c:ext xmlns:c16="http://schemas.microsoft.com/office/drawing/2014/chart" uri="{C3380CC4-5D6E-409C-BE32-E72D297353CC}">
              <c16:uniqueId val="{00000002-ED32-D04A-986C-5A0DFD78A06A}"/>
            </c:ext>
          </c:extLst>
        </c:ser>
        <c:dLbls>
          <c:showLegendKey val="0"/>
          <c:showVal val="1"/>
          <c:showCatName val="0"/>
          <c:showSerName val="0"/>
          <c:showPercent val="0"/>
          <c:showBubbleSize val="0"/>
        </c:dLbls>
        <c:gapWidth val="65"/>
        <c:axId val="555895477"/>
        <c:axId val="555948470"/>
      </c:barChart>
      <c:catAx>
        <c:axId val="555895477"/>
        <c:scaling>
          <c:orientation val="minMax"/>
        </c:scaling>
        <c:delete val="0"/>
        <c:axPos val="b"/>
        <c:numFmt formatCode="General" sourceLinked="0"/>
        <c:majorTickMark val="none"/>
        <c:minorTickMark val="none"/>
        <c:tickLblPos val="nextTo"/>
        <c:spPr>
          <a:noFill/>
          <a:ln w="19050" cap="flat" cmpd="sng" algn="ctr">
            <a:solidFill>
              <a:schemeClr val="dk1">
                <a:lumMod val="75000"/>
                <a:lumOff val="25000"/>
              </a:schemeClr>
            </a:solidFill>
            <a:round/>
          </a:ln>
          <a:effectLst/>
        </c:spPr>
        <c:txPr>
          <a:bodyPr rot="-60000000" spcFirstLastPara="0" vertOverflow="ellipsis" vert="horz" wrap="square" anchor="ctr" anchorCtr="1"/>
          <a:lstStyle/>
          <a:p>
            <a:pPr>
              <a:defRPr lang="en-US" sz="900" b="0" i="0" u="none" strike="noStrike" kern="1200" cap="all" baseline="0">
                <a:solidFill>
                  <a:schemeClr val="dk1">
                    <a:lumMod val="75000"/>
                    <a:lumOff val="25000"/>
                  </a:schemeClr>
                </a:solidFill>
                <a:latin typeface="+mn-lt"/>
                <a:ea typeface="+mn-ea"/>
                <a:cs typeface="+mn-cs"/>
              </a:defRPr>
            </a:pPr>
            <a:endParaRPr lang="en-US"/>
          </a:p>
        </c:txPr>
        <c:crossAx val="555948470"/>
        <c:crosses val="autoZero"/>
        <c:auto val="1"/>
        <c:lblAlgn val="ctr"/>
        <c:lblOffset val="100"/>
        <c:noMultiLvlLbl val="0"/>
      </c:catAx>
      <c:valAx>
        <c:axId val="55594847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555895477"/>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0" vertOverflow="ellipsis" vert="horz" wrap="square" anchor="ctr" anchorCtr="1"/>
        <a:lstStyle/>
        <a:p>
          <a:pPr>
            <a:defRPr lang="en-US"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gradFill>
    <a:ln w="9525" cap="flat" cmpd="sng" algn="ctr">
      <a:solidFill>
        <a:schemeClr val="tx1"/>
      </a:solidFill>
      <a:round/>
    </a:ln>
    <a:effectLst/>
  </c:spPr>
  <c:txPr>
    <a:bodyPr/>
    <a:lstStyle/>
    <a:p>
      <a:pPr>
        <a:defRPr lang="en-US"/>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defTabSz="914400">
              <a:defRPr lang="en-US" sz="1800" b="1" i="0" u="none" strike="noStrike" kern="1200" baseline="0">
                <a:solidFill>
                  <a:schemeClr val="dk1">
                    <a:lumMod val="75000"/>
                    <a:lumOff val="25000"/>
                  </a:schemeClr>
                </a:solidFill>
                <a:latin typeface="+mn-lt"/>
                <a:ea typeface="+mn-ea"/>
                <a:cs typeface="+mn-cs"/>
              </a:defRPr>
            </a:pPr>
            <a:r>
              <a:t>Tobacco product vs frequency</a:t>
            </a:r>
          </a:p>
        </c:rich>
      </c:tx>
      <c:overlay val="0"/>
      <c:spPr>
        <a:noFill/>
        <a:ln>
          <a:solidFill>
            <a:schemeClr val="tx1"/>
          </a:solidFill>
        </a:ln>
        <a:effectLst/>
      </c:spPr>
      <c:txPr>
        <a:bodyPr rot="0" spcFirstLastPara="0" vertOverflow="ellipsis" vert="horz" wrap="square" anchor="ctr" anchorCtr="1"/>
        <a:lstStyle/>
        <a:p>
          <a:pPr defTabSz="914400">
            <a:defRPr lang="en-US"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bar"/>
        <c:grouping val="clustered"/>
        <c:varyColors val="0"/>
        <c:ser>
          <c:idx val="0"/>
          <c:order val="0"/>
          <c:tx>
            <c:strRef>
              <c:f>'[Dissertation_Survey_-_all_versions_-_labels_-_2023-06-07-12-32-43.xlsx]Sheet2'!$I$93</c:f>
              <c:strCache>
                <c:ptCount val="1"/>
                <c:pt idx="0">
                  <c:v>Every day</c:v>
                </c:pt>
              </c:strCache>
            </c:strRef>
          </c:tx>
          <c:spPr>
            <a:gradFill>
              <a:gsLst>
                <a:gs pos="0">
                  <a:srgbClr val="7B32B2"/>
                </a:gs>
                <a:gs pos="100000">
                  <a:srgbClr val="401A5D"/>
                </a:gs>
              </a:gsLst>
              <a:path path="circle"/>
            </a:gradFill>
            <a:ln w="9525" cap="flat" cmpd="sng" algn="ctr">
              <a:solidFill>
                <a:schemeClr val="lt1">
                  <a:alpha val="50000"/>
                </a:schemeClr>
              </a:solidFill>
              <a:round/>
            </a:ln>
            <a:effectLst/>
          </c:spPr>
          <c:invertIfNegative val="0"/>
          <c:dLbls>
            <c:spPr>
              <a:noFill/>
              <a:ln>
                <a:noFill/>
              </a:ln>
              <a:effectLst/>
            </c:spPr>
            <c:txPr>
              <a:bodyPr rot="0" spcFirstLastPara="0" vertOverflow="ellipsis" vert="horz" wrap="square" lIns="38100" tIns="19050" rIns="38100" bIns="19050" anchor="ctr" anchorCtr="1"/>
              <a:lstStyle/>
              <a:p>
                <a:pPr>
                  <a:defRPr lang="en-US"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'[Dissertation_Survey_-_all_versions_-_labels_-_2023-06-07-12-32-43.xlsx]Sheet2'!$J$92:$L$92</c:f>
              <c:strCache>
                <c:ptCount val="3"/>
                <c:pt idx="0">
                  <c:v>Cigarette</c:v>
                </c:pt>
                <c:pt idx="1">
                  <c:v>Cigarette + Hookah</c:v>
                </c:pt>
                <c:pt idx="2">
                  <c:v>Hookah</c:v>
                </c:pt>
              </c:strCache>
            </c:strRef>
          </c:cat>
          <c:val>
            <c:numRef>
              <c:f>'[Dissertation_Survey_-_all_versions_-_labels_-_2023-06-07-12-32-43.xlsx]Sheet2'!$J$93:$L$93</c:f>
              <c:numCache>
                <c:formatCode>General</c:formatCode>
                <c:ptCount val="3"/>
                <c:pt idx="0">
                  <c:v>15</c:v>
                </c:pt>
                <c:pt idx="1">
                  <c:v>4</c:v>
                </c:pt>
                <c:pt idx="2">
                  <c:v>2</c:v>
                </c:pt>
              </c:numCache>
            </c:numRef>
          </c:val>
          <c:extLst>
            <c:ext xmlns:c16="http://schemas.microsoft.com/office/drawing/2014/chart" uri="{C3380CC4-5D6E-409C-BE32-E72D297353CC}">
              <c16:uniqueId val="{00000000-5BE3-6149-8133-580B60402ED6}"/>
            </c:ext>
          </c:extLst>
        </c:ser>
        <c:ser>
          <c:idx val="1"/>
          <c:order val="1"/>
          <c:tx>
            <c:strRef>
              <c:f>'[Dissertation_Survey_-_all_versions_-_labels_-_2023-06-07-12-32-43.xlsx]Sheet2'!$I$94</c:f>
              <c:strCache>
                <c:ptCount val="1"/>
                <c:pt idx="0">
                  <c:v>Some days</c:v>
                </c:pt>
              </c:strCache>
            </c:strRef>
          </c:tx>
          <c:spPr>
            <a:gradFill>
              <a:gsLst>
                <a:gs pos="0">
                  <a:srgbClr val="FE4444"/>
                </a:gs>
                <a:gs pos="100000">
                  <a:srgbClr val="832B2B"/>
                </a:gs>
              </a:gsLst>
              <a:path path="circle"/>
            </a:gradFill>
            <a:ln w="9525" cap="flat" cmpd="sng" algn="ctr">
              <a:solidFill>
                <a:schemeClr val="lt1">
                  <a:alpha val="50000"/>
                </a:schemeClr>
              </a:solidFill>
              <a:round/>
            </a:ln>
            <a:effectLst/>
          </c:spPr>
          <c:invertIfNegative val="0"/>
          <c:dLbls>
            <c:spPr>
              <a:noFill/>
              <a:ln>
                <a:noFill/>
              </a:ln>
              <a:effectLst/>
            </c:spPr>
            <c:txPr>
              <a:bodyPr rot="0" spcFirstLastPara="0" vertOverflow="ellipsis" vert="horz" wrap="square" lIns="38100" tIns="19050" rIns="38100" bIns="19050" anchor="ctr" anchorCtr="1"/>
              <a:lstStyle/>
              <a:p>
                <a:pPr>
                  <a:defRPr lang="en-US"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'[Dissertation_Survey_-_all_versions_-_labels_-_2023-06-07-12-32-43.xlsx]Sheet2'!$J$92:$L$92</c:f>
              <c:strCache>
                <c:ptCount val="3"/>
                <c:pt idx="0">
                  <c:v>Cigarette</c:v>
                </c:pt>
                <c:pt idx="1">
                  <c:v>Cigarette + Hookah</c:v>
                </c:pt>
                <c:pt idx="2">
                  <c:v>Hookah</c:v>
                </c:pt>
              </c:strCache>
            </c:strRef>
          </c:cat>
          <c:val>
            <c:numRef>
              <c:f>'[Dissertation_Survey_-_all_versions_-_labels_-_2023-06-07-12-32-43.xlsx]Sheet2'!$J$94:$L$94</c:f>
              <c:numCache>
                <c:formatCode>General</c:formatCode>
                <c:ptCount val="3"/>
                <c:pt idx="0">
                  <c:v>7</c:v>
                </c:pt>
                <c:pt idx="1">
                  <c:v>3</c:v>
                </c:pt>
                <c:pt idx="2">
                  <c:v>3</c:v>
                </c:pt>
              </c:numCache>
            </c:numRef>
          </c:val>
          <c:extLst>
            <c:ext xmlns:c16="http://schemas.microsoft.com/office/drawing/2014/chart" uri="{C3380CC4-5D6E-409C-BE32-E72D297353CC}">
              <c16:uniqueId val="{00000001-5BE3-6149-8133-580B60402ED6}"/>
            </c:ext>
          </c:extLst>
        </c:ser>
        <c:ser>
          <c:idx val="2"/>
          <c:order val="2"/>
          <c:tx>
            <c:strRef>
              <c:f>'[Dissertation_Survey_-_all_versions_-_labels_-_2023-06-07-12-32-43.xlsx]Sheet2'!$I$95</c:f>
              <c:strCache>
                <c:ptCount val="1"/>
                <c:pt idx="0">
                  <c:v>Don't know</c:v>
                </c:pt>
              </c:strCache>
            </c:strRef>
          </c:tx>
          <c:spPr>
            <a:gradFill>
              <a:gsLst>
                <a:gs pos="0">
                  <a:srgbClr val="9EE256"/>
                </a:gs>
                <a:gs pos="100000">
                  <a:srgbClr val="52762D"/>
                </a:gs>
              </a:gsLst>
              <a:path path="circle"/>
            </a:gradFill>
            <a:ln w="9525" cap="flat" cmpd="sng" algn="ctr">
              <a:solidFill>
                <a:schemeClr val="lt1">
                  <a:alpha val="50000"/>
                </a:schemeClr>
              </a:solidFill>
              <a:round/>
            </a:ln>
            <a:effectLst/>
          </c:spPr>
          <c:invertIfNegative val="0"/>
          <c:dLbls>
            <c:spPr>
              <a:noFill/>
              <a:ln>
                <a:noFill/>
              </a:ln>
              <a:effectLst/>
            </c:spPr>
            <c:txPr>
              <a:bodyPr rot="0" spcFirstLastPara="0" vertOverflow="ellipsis" vert="horz" wrap="square" lIns="38100" tIns="19050" rIns="38100" bIns="19050" anchor="ctr" anchorCtr="1"/>
              <a:lstStyle/>
              <a:p>
                <a:pPr>
                  <a:defRPr lang="en-US"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'[Dissertation_Survey_-_all_versions_-_labels_-_2023-06-07-12-32-43.xlsx]Sheet2'!$J$92:$L$92</c:f>
              <c:strCache>
                <c:ptCount val="3"/>
                <c:pt idx="0">
                  <c:v>Cigarette</c:v>
                </c:pt>
                <c:pt idx="1">
                  <c:v>Cigarette + Hookah</c:v>
                </c:pt>
                <c:pt idx="2">
                  <c:v>Hookah</c:v>
                </c:pt>
              </c:strCache>
            </c:strRef>
          </c:cat>
          <c:val>
            <c:numRef>
              <c:f>'[Dissertation_Survey_-_all_versions_-_labels_-_2023-06-07-12-32-43.xlsx]Sheet2'!$J$95:$L$95</c:f>
              <c:numCache>
                <c:formatCode>General</c:formatCode>
                <c:ptCount val="3"/>
                <c:pt idx="0">
                  <c:v>1</c:v>
                </c:pt>
                <c:pt idx="1">
                  <c:v>0</c:v>
                </c:pt>
                <c:pt idx="2">
                  <c:v>0</c:v>
                </c:pt>
              </c:numCache>
            </c:numRef>
          </c:val>
          <c:extLst>
            <c:ext xmlns:c16="http://schemas.microsoft.com/office/drawing/2014/chart" uri="{C3380CC4-5D6E-409C-BE32-E72D297353CC}">
              <c16:uniqueId val="{00000002-5BE3-6149-8133-580B60402ED6}"/>
            </c:ext>
          </c:extLst>
        </c:ser>
        <c:dLbls>
          <c:showLegendKey val="0"/>
          <c:showVal val="1"/>
          <c:showCatName val="0"/>
          <c:showSerName val="0"/>
          <c:showPercent val="0"/>
          <c:showBubbleSize val="0"/>
        </c:dLbls>
        <c:gapWidth val="65"/>
        <c:axId val="538680577"/>
        <c:axId val="395285907"/>
      </c:barChart>
      <c:catAx>
        <c:axId val="538680577"/>
        <c:scaling>
          <c:orientation val="minMax"/>
        </c:scaling>
        <c:delete val="0"/>
        <c:axPos val="l"/>
        <c:numFmt formatCode="General" sourceLinked="0"/>
        <c:majorTickMark val="none"/>
        <c:minorTickMark val="none"/>
        <c:tickLblPos val="nextTo"/>
        <c:spPr>
          <a:noFill/>
          <a:ln w="19050" cap="flat" cmpd="sng" algn="ctr">
            <a:solidFill>
              <a:schemeClr val="dk1">
                <a:lumMod val="75000"/>
                <a:lumOff val="25000"/>
              </a:schemeClr>
            </a:solidFill>
            <a:round/>
          </a:ln>
          <a:effectLst/>
        </c:spPr>
        <c:txPr>
          <a:bodyPr rot="-60000000" spcFirstLastPara="0" vertOverflow="ellipsis" vert="horz" wrap="square" anchor="ctr" anchorCtr="1"/>
          <a:lstStyle/>
          <a:p>
            <a:pPr>
              <a:defRPr lang="en-US" sz="900" b="0" i="0" u="none" strike="noStrike" kern="1200" cap="all" baseline="0">
                <a:solidFill>
                  <a:schemeClr val="dk1">
                    <a:lumMod val="75000"/>
                    <a:lumOff val="25000"/>
                  </a:schemeClr>
                </a:solidFill>
                <a:latin typeface="+mn-lt"/>
                <a:ea typeface="+mn-ea"/>
                <a:cs typeface="+mn-cs"/>
              </a:defRPr>
            </a:pPr>
            <a:endParaRPr lang="en-US"/>
          </a:p>
        </c:txPr>
        <c:crossAx val="395285907"/>
        <c:crosses val="autoZero"/>
        <c:auto val="1"/>
        <c:lblAlgn val="ctr"/>
        <c:lblOffset val="100"/>
        <c:noMultiLvlLbl val="0"/>
      </c:catAx>
      <c:valAx>
        <c:axId val="395285907"/>
        <c:scaling>
          <c:orientation val="minMax"/>
        </c:scaling>
        <c:delete val="0"/>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0" vertOverflow="ellipsis" vert="horz" wrap="square" anchor="ctr" anchorCtr="1"/>
          <a:lstStyle/>
          <a:p>
            <a:pPr>
              <a:defRPr lang="en-US" sz="900" b="0" i="0" u="none" strike="noStrike" kern="1200" baseline="0">
                <a:solidFill>
                  <a:schemeClr val="dk1">
                    <a:lumMod val="75000"/>
                    <a:lumOff val="25000"/>
                  </a:schemeClr>
                </a:solidFill>
                <a:latin typeface="+mn-lt"/>
                <a:ea typeface="+mn-ea"/>
                <a:cs typeface="+mn-cs"/>
              </a:defRPr>
            </a:pPr>
            <a:endParaRPr lang="en-US"/>
          </a:p>
        </c:txPr>
        <c:crossAx val="538680577"/>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0" vertOverflow="ellipsis" vert="horz" wrap="square" anchor="ctr" anchorCtr="1"/>
        <a:lstStyle/>
        <a:p>
          <a:pPr>
            <a:defRPr lang="en-US"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gradFill>
    <a:ln w="9525" cap="flat" cmpd="sng" algn="ctr">
      <a:solidFill>
        <a:schemeClr val="tx1"/>
      </a:solidFill>
      <a:round/>
    </a:ln>
    <a:effectLst/>
  </c:spPr>
  <c:txPr>
    <a:bodyPr/>
    <a:lstStyle/>
    <a:p>
      <a:pPr>
        <a:defRPr lang="en-US"/>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defTabSz="914400">
              <a:defRPr lang="en-US" sz="1800" b="1" i="0" u="none" strike="noStrike" kern="1200" baseline="0">
                <a:solidFill>
                  <a:schemeClr val="dk1">
                    <a:lumMod val="75000"/>
                    <a:lumOff val="25000"/>
                  </a:schemeClr>
                </a:solidFill>
                <a:latin typeface="+mn-lt"/>
                <a:ea typeface="+mn-ea"/>
                <a:cs typeface="+mn-cs"/>
              </a:defRPr>
            </a:pPr>
            <a:r>
              <a:t>Tobacco frequency vs quantity</a:t>
            </a:r>
          </a:p>
        </c:rich>
      </c:tx>
      <c:overlay val="0"/>
      <c:spPr>
        <a:noFill/>
        <a:ln>
          <a:solidFill>
            <a:schemeClr val="tx1"/>
          </a:solidFill>
        </a:ln>
        <a:effectLst/>
      </c:spPr>
      <c:txPr>
        <a:bodyPr rot="0" spcFirstLastPara="0" vertOverflow="ellipsis" vert="horz" wrap="square" anchor="ctr" anchorCtr="1"/>
        <a:lstStyle/>
        <a:p>
          <a:pPr defTabSz="914400">
            <a:defRPr lang="en-US"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tx>
            <c:strRef>
              <c:f>'[Dissertation_Survey_-_all_versions_-_labels_-_2023-06-07-12-32-43.xlsx]Sheet2'!$J$104</c:f>
              <c:strCache>
                <c:ptCount val="1"/>
                <c:pt idx="0">
                  <c:v>Every day</c:v>
                </c:pt>
              </c:strCache>
            </c:strRef>
          </c:tx>
          <c:spPr>
            <a:gradFill>
              <a:gsLst>
                <a:gs pos="0">
                  <a:srgbClr val="007BD3"/>
                </a:gs>
                <a:gs pos="100000">
                  <a:srgbClr val="034373"/>
                </a:gs>
              </a:gsLst>
              <a:path path="circle"/>
            </a:gradFill>
            <a:ln w="9525" cap="flat" cmpd="sng" algn="ctr">
              <a:solidFill>
                <a:schemeClr val="lt1">
                  <a:alpha val="50000"/>
                </a:schemeClr>
              </a:solidFill>
              <a:round/>
            </a:ln>
            <a:effectLst/>
          </c:spPr>
          <c:invertIfNegative val="0"/>
          <c:dLbls>
            <c:spPr>
              <a:noFill/>
              <a:ln>
                <a:noFill/>
              </a:ln>
              <a:effectLst/>
            </c:spPr>
            <c:txPr>
              <a:bodyPr rot="0" spcFirstLastPara="0" vertOverflow="ellipsis" vert="horz" wrap="square" lIns="38100" tIns="19050" rIns="38100" bIns="19050" anchor="ctr" anchorCtr="1"/>
              <a:lstStyle/>
              <a:p>
                <a:pPr>
                  <a:defRPr lang="en-US"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'[Dissertation_Survey_-_all_versions_-_labels_-_2023-06-07-12-32-43.xlsx]Sheet2'!$I$105:$I$108</c:f>
              <c:strCache>
                <c:ptCount val="4"/>
                <c:pt idx="0">
                  <c:v>Less than 5</c:v>
                </c:pt>
                <c:pt idx="1">
                  <c:v>5 to 10</c:v>
                </c:pt>
                <c:pt idx="2">
                  <c:v>More than 10</c:v>
                </c:pt>
                <c:pt idx="3">
                  <c:v>Occasional smoker</c:v>
                </c:pt>
              </c:strCache>
            </c:strRef>
          </c:cat>
          <c:val>
            <c:numRef>
              <c:f>'[Dissertation_Survey_-_all_versions_-_labels_-_2023-06-07-12-32-43.xlsx]Sheet2'!$J$105:$J$108</c:f>
              <c:numCache>
                <c:formatCode>General</c:formatCode>
                <c:ptCount val="4"/>
                <c:pt idx="0">
                  <c:v>12</c:v>
                </c:pt>
                <c:pt idx="1">
                  <c:v>8</c:v>
                </c:pt>
                <c:pt idx="2">
                  <c:v>1</c:v>
                </c:pt>
                <c:pt idx="3">
                  <c:v>0</c:v>
                </c:pt>
              </c:numCache>
            </c:numRef>
          </c:val>
          <c:extLst>
            <c:ext xmlns:c16="http://schemas.microsoft.com/office/drawing/2014/chart" uri="{C3380CC4-5D6E-409C-BE32-E72D297353CC}">
              <c16:uniqueId val="{00000000-A847-254F-8A05-0DD16D41B48B}"/>
            </c:ext>
          </c:extLst>
        </c:ser>
        <c:ser>
          <c:idx val="1"/>
          <c:order val="1"/>
          <c:tx>
            <c:strRef>
              <c:f>'[Dissertation_Survey_-_all_versions_-_labels_-_2023-06-07-12-32-43.xlsx]Sheet2'!$K$104</c:f>
              <c:strCache>
                <c:ptCount val="1"/>
                <c:pt idx="0">
                  <c:v>Some days</c:v>
                </c:pt>
              </c:strCache>
            </c:strRef>
          </c:tx>
          <c:spPr>
            <a:gradFill>
              <a:gsLst>
                <a:gs pos="0">
                  <a:srgbClr val="FE4444"/>
                </a:gs>
                <a:gs pos="100000">
                  <a:srgbClr val="832B2B"/>
                </a:gs>
              </a:gsLst>
              <a:path path="circle"/>
            </a:gradFill>
            <a:ln w="9525" cap="flat" cmpd="sng" algn="ctr">
              <a:solidFill>
                <a:schemeClr val="lt1">
                  <a:alpha val="50000"/>
                </a:schemeClr>
              </a:solidFill>
              <a:round/>
            </a:ln>
            <a:effectLst/>
          </c:spPr>
          <c:invertIfNegative val="0"/>
          <c:dLbls>
            <c:spPr>
              <a:solidFill>
                <a:schemeClr val="accent2">
                  <a:alpha val="85000"/>
                </a:schemeClr>
              </a:solidFill>
              <a:ln>
                <a:noFill/>
              </a:ln>
              <a:effectLst/>
            </c:spPr>
            <c:txPr>
              <a:bodyPr rot="0" spcFirstLastPara="0" vertOverflow="ellipsis" vert="horz" wrap="square" lIns="38100" tIns="19050" rIns="38100" bIns="19050" anchor="ctr" anchorCtr="1"/>
              <a:lstStyle/>
              <a:p>
                <a:pPr>
                  <a:defRPr lang="en-US"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'[Dissertation_Survey_-_all_versions_-_labels_-_2023-06-07-12-32-43.xlsx]Sheet2'!$I$105:$I$108</c:f>
              <c:strCache>
                <c:ptCount val="4"/>
                <c:pt idx="0">
                  <c:v>Less than 5</c:v>
                </c:pt>
                <c:pt idx="1">
                  <c:v>5 to 10</c:v>
                </c:pt>
                <c:pt idx="2">
                  <c:v>More than 10</c:v>
                </c:pt>
                <c:pt idx="3">
                  <c:v>Occasional smoker</c:v>
                </c:pt>
              </c:strCache>
            </c:strRef>
          </c:cat>
          <c:val>
            <c:numRef>
              <c:f>'[Dissertation_Survey_-_all_versions_-_labels_-_2023-06-07-12-32-43.xlsx]Sheet2'!$K$105:$K$108</c:f>
              <c:numCache>
                <c:formatCode>General</c:formatCode>
                <c:ptCount val="4"/>
                <c:pt idx="0">
                  <c:v>7</c:v>
                </c:pt>
                <c:pt idx="1">
                  <c:v>1</c:v>
                </c:pt>
                <c:pt idx="2">
                  <c:v>0</c:v>
                </c:pt>
                <c:pt idx="3">
                  <c:v>5</c:v>
                </c:pt>
              </c:numCache>
            </c:numRef>
          </c:val>
          <c:extLst>
            <c:ext xmlns:c16="http://schemas.microsoft.com/office/drawing/2014/chart" uri="{C3380CC4-5D6E-409C-BE32-E72D297353CC}">
              <c16:uniqueId val="{00000001-A847-254F-8A05-0DD16D41B48B}"/>
            </c:ext>
          </c:extLst>
        </c:ser>
        <c:ser>
          <c:idx val="2"/>
          <c:order val="2"/>
          <c:tx>
            <c:strRef>
              <c:f>'[Dissertation_Survey_-_all_versions_-_labels_-_2023-06-07-12-32-43.xlsx]Sheet2'!$L$104</c:f>
              <c:strCache>
                <c:ptCount val="1"/>
                <c:pt idx="0">
                  <c:v>Don't know</c:v>
                </c:pt>
              </c:strCache>
            </c:strRef>
          </c:tx>
          <c:spPr>
            <a:gradFill>
              <a:gsLst>
                <a:gs pos="0">
                  <a:srgbClr val="FBFB11"/>
                </a:gs>
                <a:gs pos="100000">
                  <a:srgbClr val="838309"/>
                </a:gs>
              </a:gsLst>
              <a:path path="circle"/>
            </a:gradFill>
            <a:ln w="9525" cap="flat" cmpd="sng" algn="ctr">
              <a:solidFill>
                <a:schemeClr val="lt1">
                  <a:alpha val="50000"/>
                </a:schemeClr>
              </a:solidFill>
              <a:round/>
            </a:ln>
            <a:effectLst/>
          </c:spPr>
          <c:invertIfNegative val="0"/>
          <c:dLbls>
            <c:spPr>
              <a:noFill/>
              <a:ln>
                <a:noFill/>
              </a:ln>
              <a:effectLst/>
            </c:spPr>
            <c:txPr>
              <a:bodyPr rot="0" spcFirstLastPara="0" vertOverflow="ellipsis" vert="horz" wrap="square" lIns="38100" tIns="19050" rIns="38100" bIns="19050" anchor="ctr" anchorCtr="1"/>
              <a:lstStyle/>
              <a:p>
                <a:pPr>
                  <a:defRPr lang="en-US"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'[Dissertation_Survey_-_all_versions_-_labels_-_2023-06-07-12-32-43.xlsx]Sheet2'!$I$105:$I$108</c:f>
              <c:strCache>
                <c:ptCount val="4"/>
                <c:pt idx="0">
                  <c:v>Less than 5</c:v>
                </c:pt>
                <c:pt idx="1">
                  <c:v>5 to 10</c:v>
                </c:pt>
                <c:pt idx="2">
                  <c:v>More than 10</c:v>
                </c:pt>
                <c:pt idx="3">
                  <c:v>Occasional smoker</c:v>
                </c:pt>
              </c:strCache>
            </c:strRef>
          </c:cat>
          <c:val>
            <c:numRef>
              <c:f>'[Dissertation_Survey_-_all_versions_-_labels_-_2023-06-07-12-32-43.xlsx]Sheet2'!$L$105:$L$108</c:f>
              <c:numCache>
                <c:formatCode>General</c:formatCode>
                <c:ptCount val="4"/>
                <c:pt idx="0">
                  <c:v>0</c:v>
                </c:pt>
                <c:pt idx="1">
                  <c:v>0</c:v>
                </c:pt>
                <c:pt idx="2">
                  <c:v>0</c:v>
                </c:pt>
                <c:pt idx="3">
                  <c:v>1</c:v>
                </c:pt>
              </c:numCache>
            </c:numRef>
          </c:val>
          <c:extLst>
            <c:ext xmlns:c16="http://schemas.microsoft.com/office/drawing/2014/chart" uri="{C3380CC4-5D6E-409C-BE32-E72D297353CC}">
              <c16:uniqueId val="{00000002-A847-254F-8A05-0DD16D41B48B}"/>
            </c:ext>
          </c:extLst>
        </c:ser>
        <c:dLbls>
          <c:showLegendKey val="0"/>
          <c:showVal val="1"/>
          <c:showCatName val="0"/>
          <c:showSerName val="0"/>
          <c:showPercent val="0"/>
          <c:showBubbleSize val="0"/>
        </c:dLbls>
        <c:gapWidth val="65"/>
        <c:axId val="388556051"/>
        <c:axId val="973375052"/>
      </c:barChart>
      <c:catAx>
        <c:axId val="388556051"/>
        <c:scaling>
          <c:orientation val="minMax"/>
        </c:scaling>
        <c:delete val="0"/>
        <c:axPos val="b"/>
        <c:numFmt formatCode="General" sourceLinked="0"/>
        <c:majorTickMark val="none"/>
        <c:minorTickMark val="none"/>
        <c:tickLblPos val="nextTo"/>
        <c:spPr>
          <a:noFill/>
          <a:ln w="19050" cap="flat" cmpd="sng" algn="ctr">
            <a:solidFill>
              <a:schemeClr val="dk1">
                <a:lumMod val="75000"/>
                <a:lumOff val="25000"/>
              </a:schemeClr>
            </a:solidFill>
            <a:round/>
          </a:ln>
          <a:effectLst/>
        </c:spPr>
        <c:txPr>
          <a:bodyPr rot="-60000000" spcFirstLastPara="0" vertOverflow="ellipsis" vert="horz" wrap="square" anchor="ctr" anchorCtr="1"/>
          <a:lstStyle/>
          <a:p>
            <a:pPr>
              <a:defRPr lang="en-US" sz="900" b="0" i="0" u="none" strike="noStrike" kern="1200" cap="all" baseline="0">
                <a:solidFill>
                  <a:schemeClr val="dk1">
                    <a:lumMod val="75000"/>
                    <a:lumOff val="25000"/>
                  </a:schemeClr>
                </a:solidFill>
                <a:latin typeface="+mn-lt"/>
                <a:ea typeface="+mn-ea"/>
                <a:cs typeface="+mn-cs"/>
              </a:defRPr>
            </a:pPr>
            <a:endParaRPr lang="en-US"/>
          </a:p>
        </c:txPr>
        <c:crossAx val="973375052"/>
        <c:crosses val="autoZero"/>
        <c:auto val="1"/>
        <c:lblAlgn val="ctr"/>
        <c:lblOffset val="100"/>
        <c:noMultiLvlLbl val="0"/>
      </c:catAx>
      <c:valAx>
        <c:axId val="97337505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388556051"/>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0" vertOverflow="ellipsis" vert="horz" wrap="square" anchor="ctr" anchorCtr="1"/>
        <a:lstStyle/>
        <a:p>
          <a:pPr>
            <a:defRPr lang="en-US"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gradFill>
    <a:ln w="9525" cap="flat" cmpd="sng" algn="ctr">
      <a:solidFill>
        <a:schemeClr val="tx1"/>
      </a:solidFill>
      <a:round/>
    </a:ln>
    <a:effectLst/>
  </c:spPr>
  <c:txPr>
    <a:bodyPr/>
    <a:lstStyle/>
    <a:p>
      <a:pPr>
        <a:defRPr lang="en-US"/>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defTabSz="914400">
              <a:defRPr lang="en-US" sz="1800" b="1" i="0" u="none" strike="noStrike" kern="1200" baseline="0">
                <a:solidFill>
                  <a:schemeClr val="dk1">
                    <a:lumMod val="75000"/>
                    <a:lumOff val="25000"/>
                  </a:schemeClr>
                </a:solidFill>
                <a:latin typeface="+mn-lt"/>
                <a:ea typeface="+mn-ea"/>
                <a:cs typeface="+mn-cs"/>
              </a:defRPr>
            </a:pPr>
            <a:r>
              <a:t>Age vs frequency</a:t>
            </a:r>
          </a:p>
        </c:rich>
      </c:tx>
      <c:overlay val="0"/>
      <c:spPr>
        <a:noFill/>
        <a:ln>
          <a:solidFill>
            <a:schemeClr val="tx1"/>
          </a:solidFill>
        </a:ln>
        <a:effectLst/>
      </c:spPr>
      <c:txPr>
        <a:bodyPr rot="0" spcFirstLastPara="0" vertOverflow="ellipsis" vert="horz" wrap="square" anchor="ctr" anchorCtr="1"/>
        <a:lstStyle/>
        <a:p>
          <a:pPr defTabSz="914400">
            <a:defRPr lang="en-US"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bar"/>
        <c:grouping val="clustered"/>
        <c:varyColors val="0"/>
        <c:ser>
          <c:idx val="0"/>
          <c:order val="0"/>
          <c:tx>
            <c:strRef>
              <c:f>'[Dissertation_Survey_-_all_versions_-_labels_-_2023-06-07-12-32-43.xlsx]Sheet2'!$I$86</c:f>
              <c:strCache>
                <c:ptCount val="1"/>
                <c:pt idx="0">
                  <c:v>Every day</c:v>
                </c:pt>
              </c:strCache>
            </c:strRef>
          </c:tx>
          <c:spPr>
            <a:gradFill>
              <a:gsLst>
                <a:gs pos="0">
                  <a:srgbClr val="007BD3"/>
                </a:gs>
                <a:gs pos="100000">
                  <a:srgbClr val="034373"/>
                </a:gs>
              </a:gsLst>
              <a:path path="circle"/>
            </a:gradFill>
            <a:ln w="9525" cap="flat" cmpd="sng" algn="ctr">
              <a:solidFill>
                <a:schemeClr val="lt1">
                  <a:alpha val="50000"/>
                </a:schemeClr>
              </a:solidFill>
              <a:round/>
            </a:ln>
            <a:effectLst/>
          </c:spPr>
          <c:invertIfNegative val="0"/>
          <c:dLbls>
            <c:spPr>
              <a:noFill/>
              <a:ln>
                <a:noFill/>
              </a:ln>
              <a:effectLst/>
            </c:spPr>
            <c:txPr>
              <a:bodyPr rot="0" spcFirstLastPara="0" vertOverflow="ellipsis" vert="horz" wrap="square" lIns="38100" tIns="19050" rIns="38100" bIns="19050" anchor="ctr" anchorCtr="1"/>
              <a:lstStyle/>
              <a:p>
                <a:pPr>
                  <a:defRPr lang="en-US"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'[Dissertation_Survey_-_all_versions_-_labels_-_2023-06-07-12-32-43.xlsx]Sheet2'!$J$85:$L$85</c:f>
              <c:strCache>
                <c:ptCount val="3"/>
                <c:pt idx="0">
                  <c:v>18-25</c:v>
                </c:pt>
                <c:pt idx="1">
                  <c:v>26-35</c:v>
                </c:pt>
                <c:pt idx="2">
                  <c:v>36-50</c:v>
                </c:pt>
              </c:strCache>
            </c:strRef>
          </c:cat>
          <c:val>
            <c:numRef>
              <c:f>'[Dissertation_Survey_-_all_versions_-_labels_-_2023-06-07-12-32-43.xlsx]Sheet2'!$J$86:$L$86</c:f>
              <c:numCache>
                <c:formatCode>General</c:formatCode>
                <c:ptCount val="3"/>
                <c:pt idx="0">
                  <c:v>7</c:v>
                </c:pt>
                <c:pt idx="1">
                  <c:v>12</c:v>
                </c:pt>
                <c:pt idx="2">
                  <c:v>2</c:v>
                </c:pt>
              </c:numCache>
            </c:numRef>
          </c:val>
          <c:extLst>
            <c:ext xmlns:c16="http://schemas.microsoft.com/office/drawing/2014/chart" uri="{C3380CC4-5D6E-409C-BE32-E72D297353CC}">
              <c16:uniqueId val="{00000000-45D7-1C4C-9BC1-F0CCAA310E93}"/>
            </c:ext>
          </c:extLst>
        </c:ser>
        <c:ser>
          <c:idx val="1"/>
          <c:order val="1"/>
          <c:tx>
            <c:strRef>
              <c:f>'[Dissertation_Survey_-_all_versions_-_labels_-_2023-06-07-12-32-43.xlsx]Sheet2'!$I$87</c:f>
              <c:strCache>
                <c:ptCount val="1"/>
                <c:pt idx="0">
                  <c:v>Some days</c:v>
                </c:pt>
              </c:strCache>
            </c:strRef>
          </c:tx>
          <c:spPr>
            <a:gradFill>
              <a:gsLst>
                <a:gs pos="0">
                  <a:srgbClr val="FE4444"/>
                </a:gs>
                <a:gs pos="100000">
                  <a:srgbClr val="832B2B"/>
                </a:gs>
              </a:gsLst>
              <a:path path="circle"/>
            </a:gradFill>
            <a:ln w="9525" cap="flat" cmpd="sng" algn="ctr">
              <a:solidFill>
                <a:schemeClr val="lt1">
                  <a:alpha val="50000"/>
                </a:schemeClr>
              </a:solidFill>
              <a:round/>
            </a:ln>
            <a:effectLst/>
          </c:spPr>
          <c:invertIfNegative val="0"/>
          <c:dLbls>
            <c:spPr>
              <a:noFill/>
              <a:ln>
                <a:noFill/>
              </a:ln>
              <a:effectLst/>
            </c:spPr>
            <c:txPr>
              <a:bodyPr rot="0" spcFirstLastPara="0" vertOverflow="ellipsis" vert="horz" wrap="square" lIns="38100" tIns="19050" rIns="38100" bIns="19050" anchor="ctr" anchorCtr="1"/>
              <a:lstStyle/>
              <a:p>
                <a:pPr>
                  <a:defRPr lang="en-US"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'[Dissertation_Survey_-_all_versions_-_labels_-_2023-06-07-12-32-43.xlsx]Sheet2'!$J$85:$L$85</c:f>
              <c:strCache>
                <c:ptCount val="3"/>
                <c:pt idx="0">
                  <c:v>18-25</c:v>
                </c:pt>
                <c:pt idx="1">
                  <c:v>26-35</c:v>
                </c:pt>
                <c:pt idx="2">
                  <c:v>36-50</c:v>
                </c:pt>
              </c:strCache>
            </c:strRef>
          </c:cat>
          <c:val>
            <c:numRef>
              <c:f>'[Dissertation_Survey_-_all_versions_-_labels_-_2023-06-07-12-32-43.xlsx]Sheet2'!$J$87:$L$87</c:f>
              <c:numCache>
                <c:formatCode>General</c:formatCode>
                <c:ptCount val="3"/>
                <c:pt idx="0">
                  <c:v>7</c:v>
                </c:pt>
                <c:pt idx="1">
                  <c:v>4</c:v>
                </c:pt>
                <c:pt idx="2">
                  <c:v>2</c:v>
                </c:pt>
              </c:numCache>
            </c:numRef>
          </c:val>
          <c:extLst>
            <c:ext xmlns:c16="http://schemas.microsoft.com/office/drawing/2014/chart" uri="{C3380CC4-5D6E-409C-BE32-E72D297353CC}">
              <c16:uniqueId val="{00000001-45D7-1C4C-9BC1-F0CCAA310E93}"/>
            </c:ext>
          </c:extLst>
        </c:ser>
        <c:ser>
          <c:idx val="2"/>
          <c:order val="2"/>
          <c:tx>
            <c:strRef>
              <c:f>'[Dissertation_Survey_-_all_versions_-_labels_-_2023-06-07-12-32-43.xlsx]Sheet2'!$I$88</c:f>
              <c:strCache>
                <c:ptCount val="1"/>
                <c:pt idx="0">
                  <c:v>Don't know</c:v>
                </c:pt>
              </c:strCache>
            </c:strRef>
          </c:tx>
          <c:spPr>
            <a:gradFill>
              <a:gsLst>
                <a:gs pos="0">
                  <a:srgbClr val="FECF40"/>
                </a:gs>
                <a:gs pos="100000">
                  <a:srgbClr val="846C21"/>
                </a:gs>
              </a:gsLst>
              <a:path path="circle"/>
            </a:gradFill>
            <a:ln w="9525" cap="flat" cmpd="sng" algn="ctr">
              <a:solidFill>
                <a:schemeClr val="lt1">
                  <a:alpha val="50000"/>
                </a:schemeClr>
              </a:solidFill>
              <a:round/>
            </a:ln>
            <a:effectLst/>
          </c:spPr>
          <c:invertIfNegative val="0"/>
          <c:dLbls>
            <c:spPr>
              <a:noFill/>
              <a:ln>
                <a:noFill/>
              </a:ln>
              <a:effectLst/>
            </c:spPr>
            <c:txPr>
              <a:bodyPr rot="0" spcFirstLastPara="0" vertOverflow="ellipsis" vert="horz" wrap="square" lIns="38100" tIns="19050" rIns="38100" bIns="19050" anchor="ctr" anchorCtr="1"/>
              <a:lstStyle/>
              <a:p>
                <a:pPr>
                  <a:defRPr lang="en-US"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'[Dissertation_Survey_-_all_versions_-_labels_-_2023-06-07-12-32-43.xlsx]Sheet2'!$J$85:$L$85</c:f>
              <c:strCache>
                <c:ptCount val="3"/>
                <c:pt idx="0">
                  <c:v>18-25</c:v>
                </c:pt>
                <c:pt idx="1">
                  <c:v>26-35</c:v>
                </c:pt>
                <c:pt idx="2">
                  <c:v>36-50</c:v>
                </c:pt>
              </c:strCache>
            </c:strRef>
          </c:cat>
          <c:val>
            <c:numRef>
              <c:f>'[Dissertation_Survey_-_all_versions_-_labels_-_2023-06-07-12-32-43.xlsx]Sheet2'!$J$88:$L$88</c:f>
              <c:numCache>
                <c:formatCode>General</c:formatCode>
                <c:ptCount val="3"/>
                <c:pt idx="0">
                  <c:v>0</c:v>
                </c:pt>
                <c:pt idx="1">
                  <c:v>1</c:v>
                </c:pt>
                <c:pt idx="2">
                  <c:v>0</c:v>
                </c:pt>
              </c:numCache>
            </c:numRef>
          </c:val>
          <c:extLst>
            <c:ext xmlns:c16="http://schemas.microsoft.com/office/drawing/2014/chart" uri="{C3380CC4-5D6E-409C-BE32-E72D297353CC}">
              <c16:uniqueId val="{00000002-45D7-1C4C-9BC1-F0CCAA310E93}"/>
            </c:ext>
          </c:extLst>
        </c:ser>
        <c:dLbls>
          <c:showLegendKey val="0"/>
          <c:showVal val="1"/>
          <c:showCatName val="0"/>
          <c:showSerName val="0"/>
          <c:showPercent val="0"/>
          <c:showBubbleSize val="0"/>
        </c:dLbls>
        <c:gapWidth val="65"/>
        <c:axId val="263652673"/>
        <c:axId val="91965784"/>
      </c:barChart>
      <c:catAx>
        <c:axId val="263652673"/>
        <c:scaling>
          <c:orientation val="minMax"/>
        </c:scaling>
        <c:delete val="0"/>
        <c:axPos val="l"/>
        <c:numFmt formatCode="General" sourceLinked="0"/>
        <c:majorTickMark val="none"/>
        <c:minorTickMark val="none"/>
        <c:tickLblPos val="nextTo"/>
        <c:spPr>
          <a:noFill/>
          <a:ln w="19050" cap="flat" cmpd="sng" algn="ctr">
            <a:solidFill>
              <a:schemeClr val="dk1">
                <a:lumMod val="75000"/>
                <a:lumOff val="25000"/>
              </a:schemeClr>
            </a:solidFill>
            <a:round/>
          </a:ln>
          <a:effectLst/>
        </c:spPr>
        <c:txPr>
          <a:bodyPr rot="-60000000" spcFirstLastPara="0" vertOverflow="ellipsis" vert="horz" wrap="square" anchor="ctr" anchorCtr="1"/>
          <a:lstStyle/>
          <a:p>
            <a:pPr>
              <a:defRPr lang="en-US" sz="900" b="0" i="0" u="none" strike="noStrike" kern="1200" cap="all" baseline="0">
                <a:solidFill>
                  <a:schemeClr val="dk1">
                    <a:lumMod val="75000"/>
                    <a:lumOff val="25000"/>
                  </a:schemeClr>
                </a:solidFill>
                <a:latin typeface="+mn-lt"/>
                <a:ea typeface="+mn-ea"/>
                <a:cs typeface="+mn-cs"/>
              </a:defRPr>
            </a:pPr>
            <a:endParaRPr lang="en-US"/>
          </a:p>
        </c:txPr>
        <c:crossAx val="91965784"/>
        <c:crosses val="autoZero"/>
        <c:auto val="1"/>
        <c:lblAlgn val="ctr"/>
        <c:lblOffset val="100"/>
        <c:noMultiLvlLbl val="0"/>
      </c:catAx>
      <c:valAx>
        <c:axId val="91965784"/>
        <c:scaling>
          <c:orientation val="minMax"/>
        </c:scaling>
        <c:delete val="0"/>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0" vertOverflow="ellipsis" vert="horz" wrap="square" anchor="ctr" anchorCtr="1"/>
          <a:lstStyle/>
          <a:p>
            <a:pPr>
              <a:defRPr lang="en-US" sz="900" b="0" i="0" u="none" strike="noStrike" kern="1200" baseline="0">
                <a:solidFill>
                  <a:schemeClr val="dk1">
                    <a:lumMod val="75000"/>
                    <a:lumOff val="25000"/>
                  </a:schemeClr>
                </a:solidFill>
                <a:latin typeface="+mn-lt"/>
                <a:ea typeface="+mn-ea"/>
                <a:cs typeface="+mn-cs"/>
              </a:defRPr>
            </a:pPr>
            <a:endParaRPr lang="en-US"/>
          </a:p>
        </c:txPr>
        <c:crossAx val="263652673"/>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0" vertOverflow="ellipsis" vert="horz" wrap="square" anchor="ctr" anchorCtr="1"/>
        <a:lstStyle/>
        <a:p>
          <a:pPr>
            <a:defRPr lang="en-US"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gradFill>
    <a:ln w="9525" cap="flat" cmpd="sng" algn="ctr">
      <a:solidFill>
        <a:schemeClr val="tx1"/>
      </a:solidFill>
      <a:round/>
    </a:ln>
    <a:effectLst/>
  </c:spPr>
  <c:txPr>
    <a:bodyPr/>
    <a:lstStyle/>
    <a:p>
      <a:pPr>
        <a:defRPr lang="en-US"/>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4">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a:effectLst/>
    </cs:defRPr>
  </cs:categoryAxis>
  <cs:chartArea>
    <cs:lnRef idx="0"/>
    <cs:fillRef idx="0"/>
    <cs:effectRef idx="0"/>
    <cs:fontRef idx="minor">
      <a:schemeClr val="dk1"/>
    </cs:fontRef>
    <cs:spPr>
      <a:gradFill flip="none" rotWithShape="1">
        <a:gsLst>
          <a:gs pos="0">
            <a:schemeClr val="lt1"/>
          </a:gs>
          <a:gs pos="68000">
            <a:schemeClr val="lt1">
              <a:lumMod val="85000"/>
            </a:schemeClr>
          </a:gs>
          <a:gs pos="100000">
            <a:schemeClr val="lt1"/>
          </a:gs>
        </a:gsLst>
        <a:lin ang="5400000" scaled="1"/>
      </a:gradFill>
      <a:ln w="9525" cap="flat" cmpd="sng" algn="ctr">
        <a:solidFill>
          <a:schemeClr val="dk1">
            <a:lumMod val="15000"/>
            <a:lumOff val="85000"/>
          </a:schemeClr>
        </a:solidFill>
        <a:round/>
      </a:ln>
    </cs:spPr>
    <cs:defRPr sz="1000" kern="1200"/>
  </cs:chartArea>
  <cs:dataLabel>
    <cs:lnRef idx="0"/>
    <cs:fillRef idx="0"/>
    <cs:effectRef idx="0"/>
    <cs:fontRef idx="minor">
      <a:schemeClr val="lt1"/>
    </cs:fontRef>
    <cs:defRPr sz="10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0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
  <cs:dataPoint3D>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3D>
  <cs:dataPointLine>
    <cs:lnRef idx="0">
      <cs:styleClr val="auto"/>
    </cs:lnRef>
    <cs:fillRef idx="0"/>
    <cs:effectRef idx="0"/>
    <cs:fontRef idx="minor">
      <a:schemeClr val="dk1"/>
    </cs:fontRef>
    <cs:spPr>
      <a:ln w="28575" cap="rnd">
        <a:gradFill>
          <a:gsLst>
            <a:gs pos="0">
              <a:schemeClr val="phClr"/>
            </a:gs>
            <a:gs pos="100000">
              <a:schemeClr val="phClr">
                <a:lumMod val="84000"/>
              </a:schemeClr>
            </a:gs>
          </a:gsLst>
          <a:lin ang="5400000" scaled="1"/>
        </a:gradFill>
        <a:round/>
      </a:ln>
    </cs:spPr>
  </cs:dataPointLine>
  <cs:dataPointMarker>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900" kern="1200"/>
  </cs:dataTable>
  <cs:downBar>
    <cs:lnRef idx="0"/>
    <cs:fillRef idx="0"/>
    <cs:effectRef idx="0"/>
    <cs:fontRef idx="minor">
      <a:schemeClr val="dk1"/>
    </cs:fontRef>
    <cs:spPr>
      <a:solidFill>
        <a:schemeClr val="dk1">
          <a:lumMod val="35000"/>
          <a:lumOff val="6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50000"/>
            <a:lumOff val="50000"/>
          </a:schemeClr>
        </a:solidFill>
        <a:round/>
      </a:ln>
    </cs:spPr>
  </cs:dropLine>
  <cs:errorBar>
    <cs:lnRef idx="0"/>
    <cs:fillRef idx="0"/>
    <cs:effectRef idx="0"/>
    <cs:fontRef idx="minor">
      <a:schemeClr val="dk1"/>
    </cs:fontRef>
    <cs:spPr>
      <a:ln w="9525">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50000"/>
            <a:lumOff val="50000"/>
          </a:schemeClr>
        </a:solidFill>
        <a:round/>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65000"/>
        <a:lumOff val="35000"/>
      </a:schemeClr>
    </cs:fontRef>
    <cs:defRPr kern="1200">
      <a:effectLst/>
    </cs:defRPr>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lumMod val="95000"/>
        </a:schemeClr>
      </a:solidFill>
      <a:ln w="9525">
        <a:solidFill>
          <a:schemeClr val="dk1">
            <a:lumMod val="15000"/>
            <a:lumOff val="85000"/>
          </a:schemeClr>
        </a:solidFill>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4">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a:effectLst/>
    </cs:defRPr>
  </cs:categoryAxis>
  <cs:chartArea>
    <cs:lnRef idx="0"/>
    <cs:fillRef idx="0"/>
    <cs:effectRef idx="0"/>
    <cs:fontRef idx="minor">
      <a:schemeClr val="dk1"/>
    </cs:fontRef>
    <cs:spPr>
      <a:gradFill flip="none" rotWithShape="1">
        <a:gsLst>
          <a:gs pos="0">
            <a:schemeClr val="lt1"/>
          </a:gs>
          <a:gs pos="68000">
            <a:schemeClr val="lt1">
              <a:lumMod val="85000"/>
            </a:schemeClr>
          </a:gs>
          <a:gs pos="100000">
            <a:schemeClr val="lt1"/>
          </a:gs>
        </a:gsLst>
        <a:lin ang="5400000" scaled="1"/>
      </a:gradFill>
      <a:ln w="9525" cap="flat" cmpd="sng" algn="ctr">
        <a:solidFill>
          <a:schemeClr val="dk1">
            <a:lumMod val="15000"/>
            <a:lumOff val="85000"/>
          </a:schemeClr>
        </a:solidFill>
        <a:round/>
      </a:ln>
    </cs:spPr>
    <cs:defRPr sz="1000" kern="1200"/>
  </cs:chartArea>
  <cs:dataLabel>
    <cs:lnRef idx="0"/>
    <cs:fillRef idx="0"/>
    <cs:effectRef idx="0"/>
    <cs:fontRef idx="minor">
      <a:schemeClr val="lt1"/>
    </cs:fontRef>
    <cs:defRPr sz="10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0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
  <cs:dataPoint3D>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3D>
  <cs:dataPointLine>
    <cs:lnRef idx="0">
      <cs:styleClr val="auto"/>
    </cs:lnRef>
    <cs:fillRef idx="0"/>
    <cs:effectRef idx="0"/>
    <cs:fontRef idx="minor">
      <a:schemeClr val="dk1"/>
    </cs:fontRef>
    <cs:spPr>
      <a:ln w="28575" cap="rnd">
        <a:gradFill>
          <a:gsLst>
            <a:gs pos="0">
              <a:schemeClr val="phClr"/>
            </a:gs>
            <a:gs pos="100000">
              <a:schemeClr val="phClr">
                <a:lumMod val="84000"/>
              </a:schemeClr>
            </a:gs>
          </a:gsLst>
          <a:lin ang="5400000" scaled="1"/>
        </a:gradFill>
        <a:round/>
      </a:ln>
    </cs:spPr>
  </cs:dataPointLine>
  <cs:dataPointMarker>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900" kern="1200"/>
  </cs:dataTable>
  <cs:downBar>
    <cs:lnRef idx="0"/>
    <cs:fillRef idx="0"/>
    <cs:effectRef idx="0"/>
    <cs:fontRef idx="minor">
      <a:schemeClr val="dk1"/>
    </cs:fontRef>
    <cs:spPr>
      <a:solidFill>
        <a:schemeClr val="dk1">
          <a:lumMod val="35000"/>
          <a:lumOff val="6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50000"/>
            <a:lumOff val="50000"/>
          </a:schemeClr>
        </a:solidFill>
        <a:round/>
      </a:ln>
    </cs:spPr>
  </cs:dropLine>
  <cs:errorBar>
    <cs:lnRef idx="0"/>
    <cs:fillRef idx="0"/>
    <cs:effectRef idx="0"/>
    <cs:fontRef idx="minor">
      <a:schemeClr val="dk1"/>
    </cs:fontRef>
    <cs:spPr>
      <a:ln w="9525">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50000"/>
            <a:lumOff val="50000"/>
          </a:schemeClr>
        </a:solidFill>
        <a:round/>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65000"/>
        <a:lumOff val="35000"/>
      </a:schemeClr>
    </cs:fontRef>
    <cs:defRPr kern="1200">
      <a:effectLst/>
    </cs:defRPr>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lumMod val="95000"/>
        </a:schemeClr>
      </a:solidFill>
      <a:ln w="9525">
        <a:solidFill>
          <a:schemeClr val="dk1">
            <a:lumMod val="15000"/>
            <a:lumOff val="85000"/>
          </a:schemeClr>
        </a:solidFill>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1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1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04">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a:effectLst/>
    </cs:defRPr>
  </cs:categoryAxis>
  <cs:chartArea>
    <cs:lnRef idx="0"/>
    <cs:fillRef idx="0"/>
    <cs:effectRef idx="0"/>
    <cs:fontRef idx="minor">
      <a:schemeClr val="dk1"/>
    </cs:fontRef>
    <cs:spPr>
      <a:gradFill flip="none" rotWithShape="1">
        <a:gsLst>
          <a:gs pos="0">
            <a:schemeClr val="lt1"/>
          </a:gs>
          <a:gs pos="68000">
            <a:schemeClr val="lt1">
              <a:lumMod val="85000"/>
            </a:schemeClr>
          </a:gs>
          <a:gs pos="100000">
            <a:schemeClr val="lt1"/>
          </a:gs>
        </a:gsLst>
        <a:lin ang="5400000" scaled="1"/>
      </a:gradFill>
      <a:ln w="9525" cap="flat" cmpd="sng" algn="ctr">
        <a:solidFill>
          <a:schemeClr val="dk1">
            <a:lumMod val="15000"/>
            <a:lumOff val="85000"/>
          </a:schemeClr>
        </a:solidFill>
        <a:round/>
      </a:ln>
    </cs:spPr>
    <cs:defRPr sz="1000" kern="1200"/>
  </cs:chartArea>
  <cs:dataLabel>
    <cs:lnRef idx="0"/>
    <cs:fillRef idx="0"/>
    <cs:effectRef idx="0"/>
    <cs:fontRef idx="minor">
      <a:schemeClr val="lt1"/>
    </cs:fontRef>
    <cs:defRPr sz="10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0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
  <cs:dataPoint3D>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3D>
  <cs:dataPointLine>
    <cs:lnRef idx="0">
      <cs:styleClr val="auto"/>
    </cs:lnRef>
    <cs:fillRef idx="0"/>
    <cs:effectRef idx="0"/>
    <cs:fontRef idx="minor">
      <a:schemeClr val="dk1"/>
    </cs:fontRef>
    <cs:spPr>
      <a:ln w="28575" cap="rnd">
        <a:gradFill>
          <a:gsLst>
            <a:gs pos="0">
              <a:schemeClr val="phClr"/>
            </a:gs>
            <a:gs pos="100000">
              <a:schemeClr val="phClr">
                <a:lumMod val="84000"/>
              </a:schemeClr>
            </a:gs>
          </a:gsLst>
          <a:lin ang="5400000" scaled="1"/>
        </a:gradFill>
        <a:round/>
      </a:ln>
    </cs:spPr>
  </cs:dataPointLine>
  <cs:dataPointMarker>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900" kern="1200"/>
  </cs:dataTable>
  <cs:downBar>
    <cs:lnRef idx="0"/>
    <cs:fillRef idx="0"/>
    <cs:effectRef idx="0"/>
    <cs:fontRef idx="minor">
      <a:schemeClr val="dk1"/>
    </cs:fontRef>
    <cs:spPr>
      <a:solidFill>
        <a:schemeClr val="dk1">
          <a:lumMod val="35000"/>
          <a:lumOff val="6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50000"/>
            <a:lumOff val="50000"/>
          </a:schemeClr>
        </a:solidFill>
        <a:round/>
      </a:ln>
    </cs:spPr>
  </cs:dropLine>
  <cs:errorBar>
    <cs:lnRef idx="0"/>
    <cs:fillRef idx="0"/>
    <cs:effectRef idx="0"/>
    <cs:fontRef idx="minor">
      <a:schemeClr val="dk1"/>
    </cs:fontRef>
    <cs:spPr>
      <a:ln w="9525">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50000"/>
            <a:lumOff val="50000"/>
          </a:schemeClr>
        </a:solidFill>
        <a:round/>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65000"/>
        <a:lumOff val="35000"/>
      </a:schemeClr>
    </cs:fontRef>
    <cs:defRPr kern="1200">
      <a:effectLst/>
    </cs:defRPr>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lumMod val="95000"/>
        </a:schemeClr>
      </a:solidFill>
      <a:ln w="9525">
        <a:solidFill>
          <a:schemeClr val="dk1">
            <a:lumMod val="15000"/>
            <a:lumOff val="85000"/>
          </a:schemeClr>
        </a:solidFill>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t>6/27/2023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svg" /><Relationship Id="rId2" Type="http://schemas.openxmlformats.org/officeDocument/2006/relationships/image" Target="../media/image1.png"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63A1C593-65D0-4073-BCC9-577B9352EA97}" type="datetimeFigureOut">
              <a:rPr lang="en-US" smtClean="0"/>
              <a:t>6/27/2023</a:t>
            </a:fld>
            <a:endParaRPr lang="en-US"/>
          </a:p>
        </p:txBody>
      </p:sp>
      <p:sp>
        <p:nvSpPr>
          <p:cNvPr id="5" name="Footer Placeholder 4"/>
          <p:cNvSpPr>
            <a:spLocks noGrp="1"/>
          </p:cNvSpPr>
          <p:nvPr>
            <p:ph type="ftr" sz="quarter" idx="11"/>
          </p:nvPr>
        </p:nvSpPr>
        <p:spPr/>
        <p:txBody>
          <a:bodyPr/>
          <a:lstStyle/>
          <a:p>
            <a:r>
              <a:rPr lang="en-US"/>
              <a:t>Risk perception study on tobacco use among adult female population in Connaught Place, New Delhi</a:t>
            </a:r>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6/27/2023</a:t>
            </a:fld>
            <a:endParaRPr lang="en-US"/>
          </a:p>
        </p:txBody>
      </p:sp>
      <p:sp>
        <p:nvSpPr>
          <p:cNvPr id="5" name="Footer Placeholder 4"/>
          <p:cNvSpPr>
            <a:spLocks noGrp="1"/>
          </p:cNvSpPr>
          <p:nvPr>
            <p:ph type="ftr" sz="quarter" idx="11"/>
          </p:nvPr>
        </p:nvSpPr>
        <p:spPr/>
        <p:txBody>
          <a:bodyPr/>
          <a:lstStyle/>
          <a:p>
            <a:r>
              <a:rPr lang="en-US"/>
              <a:t>Risk perception study on tobacco use among adult female population in Connaught Place, New Delhi</a:t>
            </a:r>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8"/>
            <a:ext cx="807057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6/27/2023</a:t>
            </a:fld>
            <a:endParaRPr lang="en-US"/>
          </a:p>
        </p:txBody>
      </p:sp>
      <p:sp>
        <p:nvSpPr>
          <p:cNvPr id="5" name="Footer Placeholder 4"/>
          <p:cNvSpPr>
            <a:spLocks noGrp="1"/>
          </p:cNvSpPr>
          <p:nvPr>
            <p:ph type="ftr" sz="quarter" idx="11"/>
          </p:nvPr>
        </p:nvSpPr>
        <p:spPr/>
        <p:txBody>
          <a:bodyPr/>
          <a:lstStyle/>
          <a:p>
            <a:r>
              <a:rPr lang="en-US"/>
              <a:t>Risk perception study on tobacco use among adult female population in Connaught Place, New Delhi</a:t>
            </a:r>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Only - IQVIA">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384694" y="294468"/>
            <a:ext cx="11338560" cy="768263"/>
          </a:xfrm>
          <a:prstGeom prst="rect">
            <a:avLst/>
          </a:prstGeom>
        </p:spPr>
        <p:txBody>
          <a:bodyPr lIns="91440" tIns="45720" rIns="91440" bIns="45720" anchor="b" anchorCtr="0"/>
          <a:lstStyle>
            <a:lvl1pPr>
              <a:defRPr sz="2800" b="1">
                <a:solidFill>
                  <a:schemeClr val="tx1"/>
                </a:solidFill>
              </a:defRPr>
            </a:lvl1pPr>
          </a:lstStyle>
          <a:p>
            <a:r>
              <a:rPr lang="en-US" dirty="0"/>
              <a:t>Headlines are 28pt Arial Bold sentence case</a:t>
            </a:r>
          </a:p>
        </p:txBody>
      </p:sp>
      <p:sp>
        <p:nvSpPr>
          <p:cNvPr id="53" name="Footer Placeholder 4"/>
          <p:cNvSpPr>
            <a:spLocks noGrp="1"/>
          </p:cNvSpPr>
          <p:nvPr>
            <p:ph type="ftr" sz="quarter" idx="3"/>
          </p:nvPr>
        </p:nvSpPr>
        <p:spPr bwMode="gray">
          <a:xfrm>
            <a:off x="384694" y="6387858"/>
            <a:ext cx="9285484" cy="338087"/>
          </a:xfrm>
          <a:prstGeom prst="rect">
            <a:avLst/>
          </a:prstGeom>
          <a:noFill/>
        </p:spPr>
        <p:txBody>
          <a:bodyPr vert="horz" lIns="91440" tIns="45720" rIns="91440" bIns="45720" rtlCol="0" anchor="b" anchorCtr="0"/>
          <a:lstStyle>
            <a:lvl1pPr algn="l">
              <a:defRPr sz="800">
                <a:solidFill>
                  <a:schemeClr val="tx1"/>
                </a:solidFill>
                <a:latin typeface="Arial Narrow" panose="020B0606020202030204" pitchFamily="34" charset="0"/>
              </a:defRPr>
            </a:lvl1pPr>
          </a:lstStyle>
          <a:p>
            <a:endParaRPr lang="en-US" dirty="0"/>
          </a:p>
        </p:txBody>
      </p:sp>
      <p:sp>
        <p:nvSpPr>
          <p:cNvPr id="29" name="Slide Number Placeholder 5"/>
          <p:cNvSpPr txBox="1"/>
          <p:nvPr/>
        </p:nvSpPr>
        <p:spPr bwMode="white">
          <a:xfrm>
            <a:off x="11723254" y="6544746"/>
            <a:ext cx="353088" cy="177800"/>
          </a:xfrm>
          <a:prstGeom prst="rect">
            <a:avLst/>
          </a:prstGeom>
        </p:spPr>
        <p:txBody>
          <a:bodyPr vert="horz" lIns="0" tIns="0" rIns="0" bIns="0" rtlCol="0" anchor="ctr"/>
          <a:lstStyle>
            <a:defPPr>
              <a:defRPr lang="en-US"/>
            </a:defPPr>
            <a:lvl1pPr marL="0" algn="r" defTabSz="914400" rtl="0" eaLnBrk="1" latinLnBrk="0" hangingPunct="1">
              <a:defRPr sz="1100" b="1"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C5C7A9E-C6A9-4A9D-A8BC-E29E91AD59EE}" type="slidenum">
              <a:rPr lang="en-US" sz="800" b="0" smtClean="0">
                <a:solidFill>
                  <a:srgbClr val="959CA0"/>
                </a:solidFill>
              </a:rPr>
              <a:t>‹#›</a:t>
            </a:fld>
            <a:endParaRPr lang="en-US" sz="800" b="0" dirty="0">
              <a:solidFill>
                <a:srgbClr val="959CA0"/>
              </a:solidFill>
            </a:endParaRPr>
          </a:p>
        </p:txBody>
      </p:sp>
      <p:pic>
        <p:nvPicPr>
          <p:cNvPr id="7" name="Graphic 6"/>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376299" y="6535995"/>
            <a:ext cx="1143000" cy="2159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6/27/2023</a:t>
            </a:fld>
            <a:endParaRPr lang="en-US"/>
          </a:p>
        </p:txBody>
      </p:sp>
      <p:sp>
        <p:nvSpPr>
          <p:cNvPr id="5" name="Footer Placeholder 4"/>
          <p:cNvSpPr>
            <a:spLocks noGrp="1"/>
          </p:cNvSpPr>
          <p:nvPr>
            <p:ph type="ftr" sz="quarter" idx="11"/>
          </p:nvPr>
        </p:nvSpPr>
        <p:spPr/>
        <p:txBody>
          <a:bodyPr/>
          <a:lstStyle/>
          <a:p>
            <a:r>
              <a:rPr lang="en-US"/>
              <a:t>Risk perception study on tobacco use among adult female population in Connaught Place, New Delhi</a:t>
            </a:r>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831851" y="4589463"/>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6/27/2023</a:t>
            </a:fld>
            <a:endParaRPr lang="en-US"/>
          </a:p>
        </p:txBody>
      </p:sp>
      <p:sp>
        <p:nvSpPr>
          <p:cNvPr id="5" name="Footer Placeholder 4"/>
          <p:cNvSpPr>
            <a:spLocks noGrp="1"/>
          </p:cNvSpPr>
          <p:nvPr>
            <p:ph type="ftr" sz="quarter" idx="11"/>
          </p:nvPr>
        </p:nvSpPr>
        <p:spPr/>
        <p:txBody>
          <a:bodyPr/>
          <a:lstStyle/>
          <a:p>
            <a:r>
              <a:rPr lang="en-US"/>
              <a:t>Risk perception study on tobacco use among adult female population in Connaught Place, New Delhi</a:t>
            </a:r>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376672"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05728" y="1600200"/>
            <a:ext cx="5376672"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A1C593-65D0-4073-BCC9-577B9352EA97}" type="datetimeFigureOut">
              <a:rPr lang="en-US" smtClean="0"/>
              <a:t>6/27/2023</a:t>
            </a:fld>
            <a:endParaRPr lang="en-US"/>
          </a:p>
        </p:txBody>
      </p:sp>
      <p:sp>
        <p:nvSpPr>
          <p:cNvPr id="6" name="Footer Placeholder 5"/>
          <p:cNvSpPr>
            <a:spLocks noGrp="1"/>
          </p:cNvSpPr>
          <p:nvPr>
            <p:ph type="ftr" sz="quarter" idx="11"/>
          </p:nvPr>
        </p:nvSpPr>
        <p:spPr/>
        <p:txBody>
          <a:bodyPr/>
          <a:lstStyle/>
          <a:p>
            <a:r>
              <a:rPr lang="en-US"/>
              <a:t>Risk perception study on tobacco use among adult female population in Connaught Place, New Delhi</a:t>
            </a:r>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A1C593-65D0-4073-BCC9-577B9352EA97}" type="datetimeFigureOut">
              <a:rPr lang="en-US" smtClean="0"/>
              <a:t>6/27/2023</a:t>
            </a:fld>
            <a:endParaRPr lang="en-US"/>
          </a:p>
        </p:txBody>
      </p:sp>
      <p:sp>
        <p:nvSpPr>
          <p:cNvPr id="8" name="Footer Placeholder 7"/>
          <p:cNvSpPr>
            <a:spLocks noGrp="1"/>
          </p:cNvSpPr>
          <p:nvPr>
            <p:ph type="ftr" sz="quarter" idx="11"/>
          </p:nvPr>
        </p:nvSpPr>
        <p:spPr/>
        <p:txBody>
          <a:bodyPr/>
          <a:lstStyle/>
          <a:p>
            <a:r>
              <a:rPr lang="en-US"/>
              <a:t>Risk perception study on tobacco use among adult female population in Connaught Place, New Delhi</a:t>
            </a:r>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A1C593-65D0-4073-BCC9-577B9352EA97}" type="datetimeFigureOut">
              <a:rPr lang="en-US" smtClean="0"/>
              <a:t>6/27/2023</a:t>
            </a:fld>
            <a:endParaRPr lang="en-US"/>
          </a:p>
        </p:txBody>
      </p:sp>
      <p:sp>
        <p:nvSpPr>
          <p:cNvPr id="4" name="Footer Placeholder 3"/>
          <p:cNvSpPr>
            <a:spLocks noGrp="1"/>
          </p:cNvSpPr>
          <p:nvPr>
            <p:ph type="ftr" sz="quarter" idx="11"/>
          </p:nvPr>
        </p:nvSpPr>
        <p:spPr/>
        <p:txBody>
          <a:bodyPr/>
          <a:lstStyle/>
          <a:p>
            <a:r>
              <a:rPr lang="en-US"/>
              <a:t>Risk perception study on tobacco use among adult female population in Connaught Place, New Delhi</a:t>
            </a:r>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6/27/2023</a:t>
            </a:fld>
            <a:endParaRPr lang="en-US"/>
          </a:p>
        </p:txBody>
      </p:sp>
      <p:sp>
        <p:nvSpPr>
          <p:cNvPr id="3" name="Footer Placeholder 2"/>
          <p:cNvSpPr>
            <a:spLocks noGrp="1"/>
          </p:cNvSpPr>
          <p:nvPr>
            <p:ph type="ftr" sz="quarter" idx="11"/>
          </p:nvPr>
        </p:nvSpPr>
        <p:spPr/>
        <p:txBody>
          <a:bodyPr/>
          <a:lstStyle/>
          <a:p>
            <a:r>
              <a:rPr lang="en-US"/>
              <a:t>Risk perception study on tobacco use among adult female population in Connaught Place, New Delhi</a:t>
            </a:r>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6/27/2023</a:t>
            </a:fld>
            <a:endParaRPr lang="en-US"/>
          </a:p>
        </p:txBody>
      </p:sp>
      <p:sp>
        <p:nvSpPr>
          <p:cNvPr id="6" name="Footer Placeholder 5"/>
          <p:cNvSpPr>
            <a:spLocks noGrp="1"/>
          </p:cNvSpPr>
          <p:nvPr>
            <p:ph type="ftr" sz="quarter" idx="11"/>
          </p:nvPr>
        </p:nvSpPr>
        <p:spPr/>
        <p:txBody>
          <a:bodyPr/>
          <a:lstStyle/>
          <a:p>
            <a:r>
              <a:rPr lang="en-US"/>
              <a:t>Risk perception study on tobacco use among adult female population in Connaught Place, New Delhi</a:t>
            </a:r>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6/27/2023</a:t>
            </a:fld>
            <a:endParaRPr lang="en-US"/>
          </a:p>
        </p:txBody>
      </p:sp>
      <p:sp>
        <p:nvSpPr>
          <p:cNvPr id="6" name="Footer Placeholder 5"/>
          <p:cNvSpPr>
            <a:spLocks noGrp="1"/>
          </p:cNvSpPr>
          <p:nvPr>
            <p:ph type="ftr" sz="quarter" idx="11"/>
          </p:nvPr>
        </p:nvSpPr>
        <p:spPr/>
        <p:txBody>
          <a:bodyPr/>
          <a:lstStyle/>
          <a:p>
            <a:r>
              <a:rPr lang="en-US"/>
              <a:t>Risk perception study on tobacco use among adult female population in Connaught Place, New Delhi</a:t>
            </a:r>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1026" name="Title 1025"/>
          <p:cNvSpPr>
            <a:spLocks noGrp="1"/>
          </p:cNvSpPr>
          <p:nvPr>
            <p:ph type="title"/>
          </p:nvPr>
        </p:nvSpPr>
        <p:spPr>
          <a:xfrm>
            <a:off x="609600" y="274638"/>
            <a:ext cx="10972800" cy="1143000"/>
          </a:xfrm>
          <a:prstGeom prst="rect">
            <a:avLst/>
          </a:prstGeom>
          <a:noFill/>
          <a:ln w="9525">
            <a:noFill/>
          </a:ln>
        </p:spPr>
        <p:txBody>
          <a:bodyPr anchor="ctr" anchorCtr="0"/>
          <a:lstStyle/>
          <a:p>
            <a:pPr lvl="0"/>
            <a:r>
              <a:t>Click to edit Master title style</a:t>
            </a:r>
          </a:p>
        </p:txBody>
      </p:sp>
      <p:sp>
        <p:nvSpPr>
          <p:cNvPr id="1027" name="Text Placeholder 1026"/>
          <p:cNvSpPr>
            <a:spLocks noGrp="1"/>
          </p:cNvSpPr>
          <p:nvPr>
            <p:ph type="body" idx="1"/>
          </p:nvPr>
        </p:nvSpPr>
        <p:spPr>
          <a:xfrm>
            <a:off x="609600" y="1600200"/>
            <a:ext cx="10972800" cy="4525963"/>
          </a:xfrm>
          <a:prstGeom prst="rect">
            <a:avLst/>
          </a:prstGeom>
          <a:noFill/>
          <a:ln w="9525">
            <a:noFill/>
          </a:ln>
        </p:spPr>
        <p:txBody>
          <a:bodyPr/>
          <a:lstStyle/>
          <a:p>
            <a:pPr lvl="0"/>
            <a:r>
              <a:t>Click to edit Master text styles</a:t>
            </a:r>
          </a:p>
          <a:p>
            <a:pPr lvl="1"/>
            <a:r>
              <a:t>Second level</a:t>
            </a:r>
          </a:p>
          <a:p>
            <a:pPr lvl="2"/>
            <a:r>
              <a:t>Third level</a:t>
            </a:r>
          </a:p>
          <a:p>
            <a:pPr lvl="3"/>
            <a:r>
              <a:t>Fourth level</a:t>
            </a:r>
          </a:p>
          <a:p>
            <a:pPr lvl="4"/>
            <a:r>
              <a:t>Fifth level</a:t>
            </a:r>
          </a:p>
        </p:txBody>
      </p:sp>
      <p:sp>
        <p:nvSpPr>
          <p:cNvPr id="1028" name="Date Placeholder 1027"/>
          <p:cNvSpPr>
            <a:spLocks noGrp="1"/>
          </p:cNvSpPr>
          <p:nvPr>
            <p:ph type="dt" sz="half" idx="2"/>
          </p:nvPr>
        </p:nvSpPr>
        <p:spPr>
          <a:xfrm>
            <a:off x="609600" y="6245225"/>
            <a:ext cx="2844800" cy="476250"/>
          </a:xfrm>
          <a:prstGeom prst="rect">
            <a:avLst/>
          </a:prstGeom>
          <a:noFill/>
          <a:ln w="9525">
            <a:noFill/>
          </a:ln>
        </p:spPr>
        <p:txBody>
          <a:bodyPr/>
          <a:lstStyle>
            <a:lvl1pPr>
              <a:defRPr sz="1400"/>
            </a:lvl1pPr>
          </a:lstStyle>
          <a:p>
            <a:fld id="{63A1C593-65D0-4073-BCC9-577B9352EA97}" type="datetimeFigureOut">
              <a:rPr lang="en-US" smtClean="0"/>
              <a:t>6/27/2023</a:t>
            </a:fld>
            <a:endParaRPr lang="en-US"/>
          </a:p>
        </p:txBody>
      </p:sp>
      <p:sp>
        <p:nvSpPr>
          <p:cNvPr id="1029" name="Footer Placeholder 1028"/>
          <p:cNvSpPr>
            <a:spLocks noGrp="1"/>
          </p:cNvSpPr>
          <p:nvPr>
            <p:ph type="ftr" sz="quarter" idx="3"/>
          </p:nvPr>
        </p:nvSpPr>
        <p:spPr>
          <a:xfrm>
            <a:off x="4165600" y="6245225"/>
            <a:ext cx="3860800" cy="476250"/>
          </a:xfrm>
          <a:prstGeom prst="rect">
            <a:avLst/>
          </a:prstGeom>
          <a:noFill/>
          <a:ln w="9525">
            <a:noFill/>
          </a:ln>
        </p:spPr>
        <p:txBody>
          <a:bodyPr/>
          <a:lstStyle>
            <a:lvl1pPr algn="ctr">
              <a:defRPr sz="1400"/>
            </a:lvl1pPr>
          </a:lstStyle>
          <a:p>
            <a:r>
              <a:rPr lang="en-US"/>
              <a:t>Risk perception study on tobacco use among adult female population in Connaught Place, New Delhi</a:t>
            </a:r>
          </a:p>
        </p:txBody>
      </p:sp>
      <p:sp>
        <p:nvSpPr>
          <p:cNvPr id="1030" name="Slide Number Placeholder 1029"/>
          <p:cNvSpPr>
            <a:spLocks noGrp="1"/>
          </p:cNvSpPr>
          <p:nvPr>
            <p:ph type="sldNum" sz="quarter" idx="4"/>
          </p:nvPr>
        </p:nvSpPr>
        <p:spPr>
          <a:xfrm>
            <a:off x="8737600" y="6245225"/>
            <a:ext cx="2844800" cy="476250"/>
          </a:xfrm>
          <a:prstGeom prst="rect">
            <a:avLst/>
          </a:prstGeom>
          <a:noFill/>
          <a:ln w="9525">
            <a:noFill/>
          </a:ln>
        </p:spPr>
        <p:txBody>
          <a:bodyPr/>
          <a:lstStyle>
            <a:lvl1pPr algn="r">
              <a:defRPr sz="1400"/>
            </a:lvl1pPr>
          </a:lstStyle>
          <a:p>
            <a:fld id="{9B618960-8005-486C-9A75-10CB2AAC16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notesSlide" Target="../notesSlides/notesSlide1.xml" /><Relationship Id="rId1" Type="http://schemas.openxmlformats.org/officeDocument/2006/relationships/slideLayout" Target="../slideLayouts/slideLayout1.xml" /><Relationship Id="rId5" Type="http://schemas.openxmlformats.org/officeDocument/2006/relationships/image" Target="../media/image5.png" /><Relationship Id="rId4" Type="http://schemas.openxmlformats.org/officeDocument/2006/relationships/image" Target="../media/image4.png" /></Relationships>
</file>

<file path=ppt/slides/_rels/slide10.xml.rels><?xml version="1.0" encoding="UTF-8" standalone="yes"?>
<Relationships xmlns="http://schemas.openxmlformats.org/package/2006/relationships"><Relationship Id="rId3" Type="http://schemas.openxmlformats.org/officeDocument/2006/relationships/image" Target="../media/image5.png" /><Relationship Id="rId2" Type="http://schemas.openxmlformats.org/officeDocument/2006/relationships/image" Target="../media/image4.png" /><Relationship Id="rId1" Type="http://schemas.openxmlformats.org/officeDocument/2006/relationships/slideLayout" Target="../slideLayouts/slideLayout4.xml" /><Relationship Id="rId4" Type="http://schemas.openxmlformats.org/officeDocument/2006/relationships/chart" Target="../charts/chart10.xml" /></Relationships>
</file>

<file path=ppt/slides/_rels/slide11.xml.rels><?xml version="1.0" encoding="UTF-8" standalone="yes"?>
<Relationships xmlns="http://schemas.openxmlformats.org/package/2006/relationships"><Relationship Id="rId3" Type="http://schemas.openxmlformats.org/officeDocument/2006/relationships/image" Target="../media/image5.png" /><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3" Type="http://schemas.openxmlformats.org/officeDocument/2006/relationships/image" Target="../media/image5.png" /><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3" Type="http://schemas.openxmlformats.org/officeDocument/2006/relationships/image" Target="../media/image5.png" /><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3" Type="http://schemas.openxmlformats.org/officeDocument/2006/relationships/image" Target="../media/image5.png" /><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3" Type="http://schemas.openxmlformats.org/officeDocument/2006/relationships/image" Target="../media/image5.png" /><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3" Type="http://schemas.openxmlformats.org/officeDocument/2006/relationships/image" Target="../media/image5.png" /><Relationship Id="rId2" Type="http://schemas.openxmlformats.org/officeDocument/2006/relationships/image" Target="../media/image4.png" /><Relationship Id="rId1" Type="http://schemas.openxmlformats.org/officeDocument/2006/relationships/slideLayout" Target="../slideLayouts/slideLayout2.xml" /><Relationship Id="rId4" Type="http://schemas.openxmlformats.org/officeDocument/2006/relationships/image" Target="../media/image13.png" /></Relationships>
</file>

<file path=ppt/slides/_rels/slide2.xml.rels><?xml version="1.0" encoding="UTF-8" standalone="yes"?>
<Relationships xmlns="http://schemas.openxmlformats.org/package/2006/relationships"><Relationship Id="rId3" Type="http://schemas.openxmlformats.org/officeDocument/2006/relationships/image" Target="../media/image5.png" /><Relationship Id="rId2" Type="http://schemas.openxmlformats.org/officeDocument/2006/relationships/image" Target="../media/image4.png" /><Relationship Id="rId1" Type="http://schemas.openxmlformats.org/officeDocument/2006/relationships/slideLayout" Target="../slideLayouts/slideLayout2.xml" /><Relationship Id="rId4" Type="http://schemas.openxmlformats.org/officeDocument/2006/relationships/image" Target="../media/image6.png" /></Relationships>
</file>

<file path=ppt/slides/_rels/slide3.xml.rels><?xml version="1.0" encoding="UTF-8" standalone="yes"?>
<Relationships xmlns="http://schemas.openxmlformats.org/package/2006/relationships"><Relationship Id="rId3" Type="http://schemas.openxmlformats.org/officeDocument/2006/relationships/image" Target="../media/image5.png" /><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3" Type="http://schemas.openxmlformats.org/officeDocument/2006/relationships/image" Target="../media/image5.png" /><Relationship Id="rId2" Type="http://schemas.openxmlformats.org/officeDocument/2006/relationships/image" Target="../media/image7.jpeg" /><Relationship Id="rId1" Type="http://schemas.openxmlformats.org/officeDocument/2006/relationships/slideLayout" Target="../slideLayouts/slideLayout2.xml" /><Relationship Id="rId4" Type="http://schemas.openxmlformats.org/officeDocument/2006/relationships/image" Target="../media/image8.png" /></Relationships>
</file>

<file path=ppt/slides/_rels/slide5.xml.rels><?xml version="1.0" encoding="UTF-8" standalone="yes"?>
<Relationships xmlns="http://schemas.openxmlformats.org/package/2006/relationships"><Relationship Id="rId3" Type="http://schemas.openxmlformats.org/officeDocument/2006/relationships/image" Target="../media/image9.png" /><Relationship Id="rId2" Type="http://schemas.openxmlformats.org/officeDocument/2006/relationships/image" Target="../media/image4.png" /><Relationship Id="rId1" Type="http://schemas.openxmlformats.org/officeDocument/2006/relationships/slideLayout" Target="../slideLayouts/slideLayout4.xml" /><Relationship Id="rId4" Type="http://schemas.openxmlformats.org/officeDocument/2006/relationships/image" Target="../media/image5.png" /></Relationships>
</file>

<file path=ppt/slides/_rels/slide6.xml.rels><?xml version="1.0" encoding="UTF-8" standalone="yes"?>
<Relationships xmlns="http://schemas.openxmlformats.org/package/2006/relationships"><Relationship Id="rId3" Type="http://schemas.openxmlformats.org/officeDocument/2006/relationships/image" Target="../media/image5.png" /><Relationship Id="rId2" Type="http://schemas.openxmlformats.org/officeDocument/2006/relationships/image" Target="../media/image4.png" /><Relationship Id="rId1" Type="http://schemas.openxmlformats.org/officeDocument/2006/relationships/slideLayout" Target="../slideLayouts/slideLayout4.xml" /><Relationship Id="rId6" Type="http://schemas.openxmlformats.org/officeDocument/2006/relationships/image" Target="../media/image12.png" /><Relationship Id="rId5" Type="http://schemas.openxmlformats.org/officeDocument/2006/relationships/image" Target="../media/image11.png" /><Relationship Id="rId4" Type="http://schemas.openxmlformats.org/officeDocument/2006/relationships/image" Target="../media/image10.png" /></Relationships>
</file>

<file path=ppt/slides/_rels/slide7.xml.rels><?xml version="1.0" encoding="UTF-8" standalone="yes"?>
<Relationships xmlns="http://schemas.openxmlformats.org/package/2006/relationships"><Relationship Id="rId3" Type="http://schemas.openxmlformats.org/officeDocument/2006/relationships/image" Target="../media/image5.png" /><Relationship Id="rId7" Type="http://schemas.openxmlformats.org/officeDocument/2006/relationships/chart" Target="../charts/chart4.xml" /><Relationship Id="rId2" Type="http://schemas.openxmlformats.org/officeDocument/2006/relationships/image" Target="../media/image4.png" /><Relationship Id="rId1" Type="http://schemas.openxmlformats.org/officeDocument/2006/relationships/slideLayout" Target="../slideLayouts/slideLayout4.xml" /><Relationship Id="rId6" Type="http://schemas.openxmlformats.org/officeDocument/2006/relationships/chart" Target="../charts/chart3.xml" /><Relationship Id="rId5" Type="http://schemas.openxmlformats.org/officeDocument/2006/relationships/chart" Target="../charts/chart2.xml" /><Relationship Id="rId4" Type="http://schemas.openxmlformats.org/officeDocument/2006/relationships/chart" Target="../charts/chart1.xml" /></Relationships>
</file>

<file path=ppt/slides/_rels/slide8.xml.rels><?xml version="1.0" encoding="UTF-8" standalone="yes"?>
<Relationships xmlns="http://schemas.openxmlformats.org/package/2006/relationships"><Relationship Id="rId3" Type="http://schemas.openxmlformats.org/officeDocument/2006/relationships/image" Target="../media/image5.png" /><Relationship Id="rId2" Type="http://schemas.openxmlformats.org/officeDocument/2006/relationships/image" Target="../media/image4.png" /><Relationship Id="rId1" Type="http://schemas.openxmlformats.org/officeDocument/2006/relationships/slideLayout" Target="../slideLayouts/slideLayout4.xml" /><Relationship Id="rId5" Type="http://schemas.openxmlformats.org/officeDocument/2006/relationships/chart" Target="../charts/chart6.xml" /><Relationship Id="rId4" Type="http://schemas.openxmlformats.org/officeDocument/2006/relationships/chart" Target="../charts/chart5.xml" /></Relationships>
</file>

<file path=ppt/slides/_rels/slide9.xml.rels><?xml version="1.0" encoding="UTF-8" standalone="yes"?>
<Relationships xmlns="http://schemas.openxmlformats.org/package/2006/relationships"><Relationship Id="rId3" Type="http://schemas.openxmlformats.org/officeDocument/2006/relationships/image" Target="../media/image5.png" /><Relationship Id="rId2" Type="http://schemas.openxmlformats.org/officeDocument/2006/relationships/image" Target="../media/image4.png" /><Relationship Id="rId1" Type="http://schemas.openxmlformats.org/officeDocument/2006/relationships/slideLayout" Target="../slideLayouts/slideLayout4.xml" /><Relationship Id="rId6" Type="http://schemas.openxmlformats.org/officeDocument/2006/relationships/chart" Target="../charts/chart9.xml" /><Relationship Id="rId5" Type="http://schemas.openxmlformats.org/officeDocument/2006/relationships/chart" Target="../charts/chart8.xml" /><Relationship Id="rId4" Type="http://schemas.openxmlformats.org/officeDocument/2006/relationships/chart" Target="../charts/chart7.xml" /></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Shape 83"/>
        <p:cNvGrpSpPr/>
        <p:nvPr/>
      </p:nvGrpSpPr>
      <p:grpSpPr>
        <a:xfrm>
          <a:off x="0" y="0"/>
          <a:ext cx="0" cy="0"/>
          <a:chOff x="0" y="0"/>
          <a:chExt cx="0" cy="0"/>
        </a:xfrm>
      </p:grpSpPr>
      <p:sp>
        <p:nvSpPr>
          <p:cNvPr id="84" name="Google Shape;84;p13"/>
          <p:cNvSpPr txBox="1">
            <a:spLocks noGrp="1"/>
          </p:cNvSpPr>
          <p:nvPr>
            <p:ph type="ctrTitle"/>
          </p:nvPr>
        </p:nvSpPr>
        <p:spPr>
          <a:xfrm>
            <a:off x="1437640" y="1030605"/>
            <a:ext cx="9316720" cy="2190115"/>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2800"/>
              <a:buFont typeface="Calibri" panose="020F0502020204030204"/>
              <a:buNone/>
            </a:pPr>
            <a:r>
              <a:rPr lang="en-US" sz="3600" b="1">
                <a:solidFill>
                  <a:schemeClr val="bg2">
                    <a:lumMod val="20000"/>
                    <a:lumOff val="80000"/>
                  </a:schemeClr>
                </a:solidFill>
                <a:latin typeface="Arial" panose="020B0604020202020204" pitchFamily="34" charset="0"/>
                <a:cs typeface="Arial" panose="020B0604020202020204" pitchFamily="34" charset="0"/>
              </a:rPr>
              <a:t>"</a:t>
            </a:r>
            <a:r>
              <a:rPr lang="en-IN" altLang="en-US" sz="3600" b="1">
                <a:solidFill>
                  <a:schemeClr val="bg2">
                    <a:lumMod val="20000"/>
                    <a:lumOff val="80000"/>
                  </a:schemeClr>
                </a:solidFill>
                <a:latin typeface="Arial" panose="020B0604020202020204" pitchFamily="34" charset="0"/>
                <a:cs typeface="Arial" panose="020B0604020202020204" pitchFamily="34" charset="0"/>
              </a:rPr>
              <a:t>Risk Perception Study on</a:t>
            </a:r>
            <a:r>
              <a:rPr lang="en-US" sz="3600" b="1">
                <a:solidFill>
                  <a:schemeClr val="bg2">
                    <a:lumMod val="20000"/>
                    <a:lumOff val="80000"/>
                  </a:schemeClr>
                </a:solidFill>
                <a:latin typeface="Arial" panose="020B0604020202020204" pitchFamily="34" charset="0"/>
                <a:cs typeface="Arial" panose="020B0604020202020204" pitchFamily="34" charset="0"/>
              </a:rPr>
              <a:t> Tobacco </a:t>
            </a:r>
            <a:r>
              <a:rPr lang="en-IN" altLang="en-US" sz="3600" b="1">
                <a:solidFill>
                  <a:schemeClr val="bg2">
                    <a:lumMod val="20000"/>
                    <a:lumOff val="80000"/>
                  </a:schemeClr>
                </a:solidFill>
                <a:latin typeface="Arial" panose="020B0604020202020204" pitchFamily="34" charset="0"/>
                <a:cs typeface="Arial" panose="020B0604020202020204" pitchFamily="34" charset="0"/>
              </a:rPr>
              <a:t>Use</a:t>
            </a:r>
            <a:r>
              <a:rPr lang="en-US" sz="3600" b="1">
                <a:solidFill>
                  <a:schemeClr val="bg2">
                    <a:lumMod val="20000"/>
                    <a:lumOff val="80000"/>
                  </a:schemeClr>
                </a:solidFill>
                <a:latin typeface="Arial" panose="020B0604020202020204" pitchFamily="34" charset="0"/>
                <a:cs typeface="Arial" panose="020B0604020202020204" pitchFamily="34" charset="0"/>
              </a:rPr>
              <a:t> among Adult </a:t>
            </a:r>
            <a:r>
              <a:rPr lang="en-IN" altLang="en-US" sz="3600" b="1">
                <a:solidFill>
                  <a:schemeClr val="bg2">
                    <a:lumMod val="20000"/>
                    <a:lumOff val="80000"/>
                  </a:schemeClr>
                </a:solidFill>
                <a:latin typeface="Arial" panose="020B0604020202020204" pitchFamily="34" charset="0"/>
                <a:cs typeface="Arial" panose="020B0604020202020204" pitchFamily="34" charset="0"/>
              </a:rPr>
              <a:t>F</a:t>
            </a:r>
            <a:r>
              <a:rPr lang="en-US" sz="3600" b="1">
                <a:solidFill>
                  <a:schemeClr val="bg2">
                    <a:lumMod val="20000"/>
                    <a:lumOff val="80000"/>
                  </a:schemeClr>
                </a:solidFill>
                <a:latin typeface="Arial" panose="020B0604020202020204" pitchFamily="34" charset="0"/>
                <a:cs typeface="Arial" panose="020B0604020202020204" pitchFamily="34" charset="0"/>
              </a:rPr>
              <a:t>emale </a:t>
            </a:r>
            <a:r>
              <a:rPr lang="en-IN" altLang="en-US" sz="3600" b="1">
                <a:solidFill>
                  <a:schemeClr val="bg2">
                    <a:lumMod val="20000"/>
                    <a:lumOff val="80000"/>
                  </a:schemeClr>
                </a:solidFill>
                <a:latin typeface="Arial" panose="020B0604020202020204" pitchFamily="34" charset="0"/>
                <a:cs typeface="Arial" panose="020B0604020202020204" pitchFamily="34" charset="0"/>
              </a:rPr>
              <a:t>Population </a:t>
            </a:r>
            <a:r>
              <a:rPr lang="en-US" sz="3600" b="1">
                <a:solidFill>
                  <a:schemeClr val="bg2">
                    <a:lumMod val="20000"/>
                    <a:lumOff val="80000"/>
                  </a:schemeClr>
                </a:solidFill>
                <a:latin typeface="Arial" panose="020B0604020202020204" pitchFamily="34" charset="0"/>
                <a:cs typeface="Arial" panose="020B0604020202020204" pitchFamily="34" charset="0"/>
              </a:rPr>
              <a:t>in </a:t>
            </a:r>
            <a:r>
              <a:rPr lang="en-IN" altLang="en-US" sz="3600" b="1">
                <a:solidFill>
                  <a:schemeClr val="bg2">
                    <a:lumMod val="20000"/>
                    <a:lumOff val="80000"/>
                  </a:schemeClr>
                </a:solidFill>
                <a:latin typeface="Arial" panose="020B0604020202020204" pitchFamily="34" charset="0"/>
                <a:cs typeface="Arial" panose="020B0604020202020204" pitchFamily="34" charset="0"/>
              </a:rPr>
              <a:t>Connaught Place, </a:t>
            </a:r>
            <a:r>
              <a:rPr lang="en-US" sz="3600" b="1">
                <a:solidFill>
                  <a:schemeClr val="bg2">
                    <a:lumMod val="20000"/>
                    <a:lumOff val="80000"/>
                  </a:schemeClr>
                </a:solidFill>
                <a:latin typeface="Arial" panose="020B0604020202020204" pitchFamily="34" charset="0"/>
                <a:cs typeface="Arial" panose="020B0604020202020204" pitchFamily="34" charset="0"/>
              </a:rPr>
              <a:t>New Delhi: </a:t>
            </a:r>
            <a:br>
              <a:rPr lang="en-US" sz="3600" b="1">
                <a:solidFill>
                  <a:schemeClr val="bg2">
                    <a:lumMod val="20000"/>
                    <a:lumOff val="80000"/>
                  </a:schemeClr>
                </a:solidFill>
                <a:latin typeface="Arial" panose="020B0604020202020204" pitchFamily="34" charset="0"/>
                <a:cs typeface="Arial" panose="020B0604020202020204" pitchFamily="34" charset="0"/>
              </a:rPr>
            </a:br>
            <a:r>
              <a:rPr lang="en-US" sz="3600" b="1">
                <a:solidFill>
                  <a:schemeClr val="bg2">
                    <a:lumMod val="20000"/>
                    <a:lumOff val="80000"/>
                  </a:schemeClr>
                </a:solidFill>
                <a:latin typeface="Arial" panose="020B0604020202020204" pitchFamily="34" charset="0"/>
                <a:cs typeface="Arial" panose="020B0604020202020204" pitchFamily="34" charset="0"/>
              </a:rPr>
              <a:t>A Cross-Sectional Study"</a:t>
            </a:r>
            <a:br>
              <a:rPr lang="en-IN" sz="2800" b="1">
                <a:solidFill>
                  <a:schemeClr val="bg2">
                    <a:lumMod val="20000"/>
                    <a:lumOff val="80000"/>
                  </a:schemeClr>
                </a:solidFill>
              </a:rPr>
            </a:br>
            <a:br>
              <a:rPr lang="en-IN" sz="2800" b="1">
                <a:solidFill>
                  <a:schemeClr val="bg2">
                    <a:lumMod val="20000"/>
                    <a:lumOff val="80000"/>
                  </a:schemeClr>
                </a:solidFill>
              </a:rPr>
            </a:br>
            <a:br>
              <a:rPr lang="en-IN" sz="2800" b="1">
                <a:solidFill>
                  <a:schemeClr val="tx1"/>
                </a:solidFill>
              </a:rPr>
            </a:br>
            <a:br>
              <a:rPr lang="en-US" sz="2800" b="1"/>
            </a:br>
            <a:endParaRPr lang="en-IN" sz="2800" b="1"/>
          </a:p>
        </p:txBody>
      </p:sp>
      <p:sp>
        <p:nvSpPr>
          <p:cNvPr id="86" name="Google Shape;86;p13"/>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a:t>
            </a:fld>
            <a:endParaRPr lang="en-US"/>
          </a:p>
        </p:txBody>
      </p:sp>
      <p:pic>
        <p:nvPicPr>
          <p:cNvPr id="87" name="Google Shape;87;p13"/>
          <p:cNvPicPr preferRelativeResize="0"/>
          <p:nvPr/>
        </p:nvPicPr>
        <p:blipFill rotWithShape="1">
          <a:blip r:embed="rId4"/>
          <a:srcRect/>
          <a:stretch>
            <a:fillRect/>
          </a:stretch>
        </p:blipFill>
        <p:spPr>
          <a:xfrm>
            <a:off x="0" y="24130"/>
            <a:ext cx="1315720" cy="635635"/>
          </a:xfrm>
          <a:prstGeom prst="rect">
            <a:avLst/>
          </a:prstGeom>
          <a:noFill/>
          <a:ln>
            <a:noFill/>
          </a:ln>
        </p:spPr>
      </p:pic>
      <p:pic>
        <p:nvPicPr>
          <p:cNvPr id="2" name="Picture 1" descr="image-removebg-preview (4)"/>
          <p:cNvPicPr>
            <a:picLocks noChangeAspect="1"/>
          </p:cNvPicPr>
          <p:nvPr/>
        </p:nvPicPr>
        <p:blipFill>
          <a:blip r:embed="rId5">
            <a:lum bright="70000" contrast="-70000"/>
          </a:blip>
          <a:stretch>
            <a:fillRect/>
          </a:stretch>
        </p:blipFill>
        <p:spPr>
          <a:xfrm>
            <a:off x="4295140" y="3140075"/>
            <a:ext cx="3601720" cy="781050"/>
          </a:xfrm>
          <a:prstGeom prst="rect">
            <a:avLst/>
          </a:prstGeom>
        </p:spPr>
      </p:pic>
      <p:sp>
        <p:nvSpPr>
          <p:cNvPr id="3" name="Subtitle 2"/>
          <p:cNvSpPr>
            <a:spLocks noGrp="1"/>
          </p:cNvSpPr>
          <p:nvPr>
            <p:ph type="subTitle" idx="1"/>
          </p:nvPr>
        </p:nvSpPr>
        <p:spPr>
          <a:xfrm>
            <a:off x="500380" y="4491990"/>
            <a:ext cx="4272915" cy="1106805"/>
          </a:xfrm>
        </p:spPr>
        <p:txBody>
          <a:bodyPr>
            <a:normAutofit/>
          </a:bodyPr>
          <a:lstStyle/>
          <a:p>
            <a:pPr marL="0" lvl="0" indent="0" algn="l" rtl="0">
              <a:lnSpc>
                <a:spcPct val="90000"/>
              </a:lnSpc>
              <a:spcBef>
                <a:spcPts val="0"/>
              </a:spcBef>
              <a:spcAft>
                <a:spcPts val="0"/>
              </a:spcAft>
              <a:buClr>
                <a:schemeClr val="dk1"/>
              </a:buClr>
              <a:buSzPts val="2400"/>
              <a:buNone/>
            </a:pPr>
            <a:r>
              <a:rPr lang="en-IN" altLang="en-US" sz="2400" b="1">
                <a:solidFill>
                  <a:schemeClr val="bg1"/>
                </a:solidFill>
                <a:latin typeface="Arial" panose="020B0604020202020204" pitchFamily="34" charset="0"/>
                <a:cs typeface="Arial" panose="020B0604020202020204" pitchFamily="34" charset="0"/>
                <a:sym typeface="+mn-ea"/>
              </a:rPr>
              <a:t>Presented by- </a:t>
            </a:r>
          </a:p>
          <a:p>
            <a:pPr marL="0" lvl="0" indent="0" algn="l" rtl="0">
              <a:lnSpc>
                <a:spcPct val="90000"/>
              </a:lnSpc>
              <a:spcBef>
                <a:spcPts val="0"/>
              </a:spcBef>
              <a:spcAft>
                <a:spcPts val="0"/>
              </a:spcAft>
              <a:buClr>
                <a:schemeClr val="dk1"/>
              </a:buClr>
              <a:buSzPts val="2400"/>
              <a:buNone/>
            </a:pPr>
            <a:r>
              <a:rPr lang="en-IN" altLang="en-US" sz="2400" b="1">
                <a:solidFill>
                  <a:schemeClr val="bg1"/>
                </a:solidFill>
                <a:latin typeface="Arial" panose="020B0604020202020204" pitchFamily="34" charset="0"/>
                <a:cs typeface="Arial" panose="020B0604020202020204" pitchFamily="34" charset="0"/>
                <a:sym typeface="+mn-ea"/>
              </a:rPr>
              <a:t> Manish Bajaj </a:t>
            </a:r>
          </a:p>
          <a:p>
            <a:pPr marL="0" lvl="0" indent="0" algn="l" rtl="0">
              <a:lnSpc>
                <a:spcPct val="90000"/>
              </a:lnSpc>
              <a:spcBef>
                <a:spcPts val="0"/>
              </a:spcBef>
              <a:spcAft>
                <a:spcPts val="0"/>
              </a:spcAft>
              <a:buClr>
                <a:schemeClr val="dk1"/>
              </a:buClr>
              <a:buSzPts val="2400"/>
              <a:buNone/>
            </a:pPr>
            <a:r>
              <a:rPr lang="en-IN" altLang="en-US" sz="2400" b="1">
                <a:solidFill>
                  <a:schemeClr val="bg1"/>
                </a:solidFill>
                <a:latin typeface="Arial" panose="020B0604020202020204" pitchFamily="34" charset="0"/>
                <a:cs typeface="Arial" panose="020B0604020202020204" pitchFamily="34" charset="0"/>
                <a:sym typeface="+mn-ea"/>
              </a:rPr>
              <a:t> (PG/21/145)</a:t>
            </a:r>
            <a:endParaRPr lang="en-IN" altLang="en-US" sz="2400" b="1" dirty="0">
              <a:solidFill>
                <a:schemeClr val="bg1"/>
              </a:solidFill>
              <a:latin typeface="Arial" panose="020B0604020202020204" pitchFamily="34" charset="0"/>
              <a:cs typeface="Arial" panose="020B0604020202020204" pitchFamily="34" charset="0"/>
              <a:sym typeface="+mn-ea"/>
            </a:endParaRPr>
          </a:p>
        </p:txBody>
      </p:sp>
      <p:sp>
        <p:nvSpPr>
          <p:cNvPr id="8" name="Text Box 7"/>
          <p:cNvSpPr txBox="1"/>
          <p:nvPr/>
        </p:nvSpPr>
        <p:spPr>
          <a:xfrm>
            <a:off x="7475220" y="4491990"/>
            <a:ext cx="3783330" cy="1344295"/>
          </a:xfrm>
          <a:prstGeom prst="rect">
            <a:avLst/>
          </a:prstGeom>
          <a:noFill/>
        </p:spPr>
        <p:txBody>
          <a:bodyPr wrap="square" rtlCol="0" anchor="t">
            <a:spAutoFit/>
          </a:bodyPr>
          <a:lstStyle/>
          <a:p>
            <a:pPr marL="0" lvl="0" indent="0" algn="r" rtl="0">
              <a:lnSpc>
                <a:spcPct val="90000"/>
              </a:lnSpc>
              <a:spcBef>
                <a:spcPts val="1000"/>
              </a:spcBef>
              <a:spcAft>
                <a:spcPts val="0"/>
              </a:spcAft>
              <a:buClr>
                <a:schemeClr val="dk1"/>
              </a:buClr>
              <a:buSzPts val="2400"/>
              <a:buNone/>
            </a:pPr>
            <a:r>
              <a:rPr lang="en-US" sz="2400" b="1">
                <a:solidFill>
                  <a:schemeClr val="bg1"/>
                </a:solidFill>
                <a:latin typeface="Arial" panose="020B0604020202020204" pitchFamily="34" charset="0"/>
                <a:cs typeface="Arial" panose="020B0604020202020204" pitchFamily="34" charset="0"/>
                <a:sym typeface="+mn-ea"/>
              </a:rPr>
              <a:t>Mentor: </a:t>
            </a:r>
            <a:r>
              <a:rPr lang="en-IN" altLang="en-US" sz="2400" b="1">
                <a:solidFill>
                  <a:schemeClr val="bg1"/>
                </a:solidFill>
                <a:latin typeface="Arial" panose="020B0604020202020204" pitchFamily="34" charset="0"/>
                <a:cs typeface="Arial" panose="020B0604020202020204" pitchFamily="34" charset="0"/>
                <a:sym typeface="+mn-ea"/>
              </a:rPr>
              <a:t>Dr. Rohini Ruhil</a:t>
            </a:r>
          </a:p>
          <a:p>
            <a:pPr marL="0" lvl="0" indent="0" algn="r" rtl="0">
              <a:lnSpc>
                <a:spcPct val="90000"/>
              </a:lnSpc>
              <a:spcBef>
                <a:spcPts val="1000"/>
              </a:spcBef>
              <a:spcAft>
                <a:spcPts val="0"/>
              </a:spcAft>
              <a:buClr>
                <a:schemeClr val="dk1"/>
              </a:buClr>
              <a:buSzPts val="2400"/>
              <a:buNone/>
            </a:pPr>
            <a:r>
              <a:rPr lang="en-IN" altLang="en-US" sz="2400" b="1">
                <a:solidFill>
                  <a:schemeClr val="bg1"/>
                </a:solidFill>
                <a:latin typeface="Arial" panose="020B0604020202020204" pitchFamily="34" charset="0"/>
                <a:cs typeface="Arial" panose="020B0604020202020204" pitchFamily="34" charset="0"/>
                <a:sym typeface="+mn-ea"/>
              </a:rPr>
              <a:t>Assistant Professor</a:t>
            </a:r>
            <a:endParaRPr lang="en-US" sz="2400" b="1">
              <a:solidFill>
                <a:schemeClr val="bg1"/>
              </a:solidFill>
              <a:latin typeface="Arial" panose="020B0604020202020204" pitchFamily="34" charset="0"/>
              <a:cs typeface="Arial" panose="020B0604020202020204" pitchFamily="34" charset="0"/>
            </a:endParaRPr>
          </a:p>
          <a:p>
            <a:pPr marL="0" lvl="0" indent="0" algn="r" rtl="0">
              <a:lnSpc>
                <a:spcPct val="90000"/>
              </a:lnSpc>
              <a:spcBef>
                <a:spcPts val="1000"/>
              </a:spcBef>
              <a:spcAft>
                <a:spcPts val="0"/>
              </a:spcAft>
              <a:buClr>
                <a:schemeClr val="dk1"/>
              </a:buClr>
              <a:buSzPts val="2400"/>
              <a:buNone/>
            </a:pPr>
            <a:r>
              <a:rPr lang="en-US" sz="2400" b="1">
                <a:solidFill>
                  <a:schemeClr val="bg1"/>
                </a:solidFill>
                <a:latin typeface="Arial" panose="020B0604020202020204" pitchFamily="34" charset="0"/>
                <a:cs typeface="Arial" panose="020B0604020202020204" pitchFamily="34" charset="0"/>
                <a:sym typeface="+mn-ea"/>
              </a:rPr>
              <a:t>IIHMR Delhi</a:t>
            </a:r>
          </a:p>
        </p:txBody>
      </p:sp>
    </p:spTree>
  </p:cSld>
  <p:clrMapOvr>
    <a:masterClrMapping/>
  </p:clrMapOvr>
  <mc:AlternateContent xmlns:mc="http://schemas.openxmlformats.org/markup-compatibility/2006" xmlns:p14="http://schemas.microsoft.com/office/powerpoint/2010/main">
    <mc:Choice Requires="p14">
      <p:transition spd="med" p14:dur="699">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6355" y="274955"/>
            <a:ext cx="8811260" cy="469265"/>
          </a:xfrm>
        </p:spPr>
        <p:txBody>
          <a:bodyPr/>
          <a:lstStyle/>
          <a:p>
            <a:pPr algn="ctr"/>
            <a:r>
              <a:rPr lang="en-IN" sz="3600" b="1" dirty="0"/>
              <a:t>Results (4/5)</a:t>
            </a:r>
          </a:p>
        </p:txBody>
      </p:sp>
      <p:sp>
        <p:nvSpPr>
          <p:cNvPr id="4" name="Slide Number Placeholder 3"/>
          <p:cNvSpPr>
            <a:spLocks noGrp="1"/>
          </p:cNvSpPr>
          <p:nvPr>
            <p:ph type="sldNum" sz="quarter" idx="12"/>
          </p:nvPr>
        </p:nvSpPr>
        <p:spPr/>
        <p:txBody>
          <a:bodyPr/>
          <a:lstStyle/>
          <a:p>
            <a:fld id="{26AD20E6-394B-4DF0-96A5-9647FF39C943}" type="slidenum">
              <a:rPr lang="en-IN" smtClean="0"/>
              <a:t>10</a:t>
            </a:fld>
            <a:endParaRPr lang="en-IN"/>
          </a:p>
        </p:txBody>
      </p:sp>
      <p:pic>
        <p:nvPicPr>
          <p:cNvPr id="87" name="Google Shape;87;p13"/>
          <p:cNvPicPr preferRelativeResize="0"/>
          <p:nvPr/>
        </p:nvPicPr>
        <p:blipFill rotWithShape="1">
          <a:blip r:embed="rId2"/>
          <a:srcRect/>
          <a:stretch>
            <a:fillRect/>
          </a:stretch>
        </p:blipFill>
        <p:spPr>
          <a:xfrm>
            <a:off x="0" y="24130"/>
            <a:ext cx="1315720" cy="635635"/>
          </a:xfrm>
          <a:prstGeom prst="rect">
            <a:avLst/>
          </a:prstGeom>
          <a:noFill/>
          <a:ln>
            <a:noFill/>
          </a:ln>
        </p:spPr>
      </p:pic>
      <p:pic>
        <p:nvPicPr>
          <p:cNvPr id="8" name="Picture 7" descr="image-removebg-preview (4)"/>
          <p:cNvPicPr>
            <a:picLocks noChangeAspect="1"/>
          </p:cNvPicPr>
          <p:nvPr/>
        </p:nvPicPr>
        <p:blipFill>
          <a:blip r:embed="rId3"/>
          <a:stretch>
            <a:fillRect/>
          </a:stretch>
        </p:blipFill>
        <p:spPr>
          <a:xfrm>
            <a:off x="10127615" y="129540"/>
            <a:ext cx="1962150" cy="425450"/>
          </a:xfrm>
          <a:prstGeom prst="rect">
            <a:avLst/>
          </a:prstGeom>
        </p:spPr>
      </p:pic>
      <p:graphicFrame>
        <p:nvGraphicFramePr>
          <p:cNvPr id="10" name="Content Placeholder 9"/>
          <p:cNvGraphicFramePr>
            <a:graphicFrameLocks noGrp="1"/>
          </p:cNvGraphicFramePr>
          <p:nvPr>
            <p:ph sz="half" idx="1"/>
          </p:nvPr>
        </p:nvGraphicFramePr>
        <p:xfrm>
          <a:off x="6107430" y="865505"/>
          <a:ext cx="5829300" cy="5760720"/>
        </p:xfrm>
        <a:graphic>
          <a:graphicData uri="http://schemas.openxmlformats.org/drawingml/2006/table">
            <a:tbl>
              <a:tblPr firstRow="1">
                <a:tableStyleId>{3C2FFA5D-87B4-456A-9821-1D502468CF0F}</a:tableStyleId>
              </a:tblPr>
              <a:tblGrid>
                <a:gridCol w="2877820">
                  <a:extLst>
                    <a:ext uri="{9D8B030D-6E8A-4147-A177-3AD203B41FA5}">
                      <a16:colId xmlns:a16="http://schemas.microsoft.com/office/drawing/2014/main" val="20000"/>
                    </a:ext>
                  </a:extLst>
                </a:gridCol>
                <a:gridCol w="1436370">
                  <a:extLst>
                    <a:ext uri="{9D8B030D-6E8A-4147-A177-3AD203B41FA5}">
                      <a16:colId xmlns:a16="http://schemas.microsoft.com/office/drawing/2014/main" val="20001"/>
                    </a:ext>
                  </a:extLst>
                </a:gridCol>
                <a:gridCol w="1515110">
                  <a:extLst>
                    <a:ext uri="{9D8B030D-6E8A-4147-A177-3AD203B41FA5}">
                      <a16:colId xmlns:a16="http://schemas.microsoft.com/office/drawing/2014/main" val="20002"/>
                    </a:ext>
                  </a:extLst>
                </a:gridCol>
              </a:tblGrid>
              <a:tr h="213360">
                <a:tc gridSpan="3">
                  <a:txBody>
                    <a:bodyPr/>
                    <a:lstStyle/>
                    <a:p>
                      <a:pPr algn="ctr">
                        <a:buNone/>
                      </a:pPr>
                      <a:r>
                        <a:rPr lang="en-IN" altLang="en-US" sz="1400"/>
                        <a:t>Tobacco use among private job</a:t>
                      </a:r>
                    </a:p>
                  </a:txBody>
                  <a:tcPr marL="68580" marR="68580" marT="0" marB="0" anchor="b"/>
                </a:tc>
                <a:tc hMerge="1">
                  <a:txBody>
                    <a:bodyPr/>
                    <a:lstStyle/>
                    <a:p>
                      <a:endParaRPr lang="en-US"/>
                    </a:p>
                  </a:txBody>
                  <a:tcPr marL="68580" marR="68580" marT="0" marB="0" anchor="b"/>
                </a:tc>
                <a:tc hMerge="1">
                  <a:txBody>
                    <a:bodyPr/>
                    <a:lstStyle/>
                    <a:p>
                      <a:endParaRPr lang="en-US"/>
                    </a:p>
                  </a:txBody>
                  <a:tcPr marL="68580" marR="68580" marT="0" marB="0" anchor="b"/>
                </a:tc>
                <a:extLst>
                  <a:ext uri="{0D108BD9-81ED-4DB2-BD59-A6C34878D82A}">
                    <a16:rowId xmlns:a16="http://schemas.microsoft.com/office/drawing/2014/main" val="10000"/>
                  </a:ext>
                </a:extLst>
              </a:tr>
              <a:tr h="213360">
                <a:tc>
                  <a:txBody>
                    <a:bodyPr/>
                    <a:lstStyle/>
                    <a:p>
                      <a:pPr algn="ctr">
                        <a:buNone/>
                      </a:pPr>
                      <a:r>
                        <a:rPr lang="en-IN" altLang="en-US" sz="1400">
                          <a:solidFill>
                            <a:schemeClr val="bg1"/>
                          </a:solidFill>
                        </a:rPr>
                        <a:t>Factors influencing</a:t>
                      </a:r>
                    </a:p>
                  </a:txBody>
                  <a:tcPr marL="68580" marR="68580" marT="0" marB="0" anchor="b">
                    <a:solidFill>
                      <a:schemeClr val="accent1"/>
                    </a:solidFill>
                  </a:tcPr>
                </a:tc>
                <a:tc>
                  <a:txBody>
                    <a:bodyPr/>
                    <a:lstStyle/>
                    <a:p>
                      <a:pPr algn="ctr">
                        <a:buNone/>
                      </a:pPr>
                      <a:r>
                        <a:rPr lang="en-IN" altLang="en-US" sz="1400">
                          <a:solidFill>
                            <a:schemeClr val="bg1"/>
                          </a:solidFill>
                        </a:rPr>
                        <a:t>N</a:t>
                      </a:r>
                    </a:p>
                  </a:txBody>
                  <a:tcPr marL="68580" marR="68580" marT="0" marB="0" anchor="b">
                    <a:solidFill>
                      <a:schemeClr val="accent1"/>
                    </a:solidFill>
                  </a:tcPr>
                </a:tc>
                <a:tc>
                  <a:txBody>
                    <a:bodyPr/>
                    <a:lstStyle/>
                    <a:p>
                      <a:pPr algn="ctr">
                        <a:buNone/>
                      </a:pPr>
                      <a:r>
                        <a:rPr lang="en-US" sz="1400">
                          <a:solidFill>
                            <a:schemeClr val="bg1"/>
                          </a:solidFill>
                        </a:rPr>
                        <a:t>%</a:t>
                      </a:r>
                    </a:p>
                  </a:txBody>
                  <a:tcPr marL="68580" marR="68580" marT="0" marB="0" anchor="b">
                    <a:solidFill>
                      <a:schemeClr val="accent1"/>
                    </a:solidFill>
                  </a:tcPr>
                </a:tc>
                <a:extLst>
                  <a:ext uri="{0D108BD9-81ED-4DB2-BD59-A6C34878D82A}">
                    <a16:rowId xmlns:a16="http://schemas.microsoft.com/office/drawing/2014/main" val="10001"/>
                  </a:ext>
                </a:extLst>
              </a:tr>
              <a:tr h="213360">
                <a:tc>
                  <a:txBody>
                    <a:bodyPr/>
                    <a:lstStyle/>
                    <a:p>
                      <a:pPr algn="ctr">
                        <a:buNone/>
                      </a:pPr>
                      <a:r>
                        <a:rPr lang="en-US" sz="1400"/>
                        <a:t>Habit </a:t>
                      </a:r>
                    </a:p>
                  </a:txBody>
                  <a:tcPr marL="68580" marR="68580" marT="0" marB="0" anchor="b"/>
                </a:tc>
                <a:tc>
                  <a:txBody>
                    <a:bodyPr/>
                    <a:lstStyle/>
                    <a:p>
                      <a:pPr algn="ctr">
                        <a:buNone/>
                      </a:pPr>
                      <a:r>
                        <a:rPr lang="en-US" sz="1400"/>
                        <a:t>7</a:t>
                      </a:r>
                    </a:p>
                  </a:txBody>
                  <a:tcPr marL="68580" marR="68580" marT="0" marB="0" anchor="b"/>
                </a:tc>
                <a:tc>
                  <a:txBody>
                    <a:bodyPr/>
                    <a:lstStyle/>
                    <a:p>
                      <a:pPr algn="ctr">
                        <a:buNone/>
                      </a:pPr>
                      <a:r>
                        <a:rPr lang="en-US" sz="1400"/>
                        <a:t>29.17%</a:t>
                      </a:r>
                    </a:p>
                  </a:txBody>
                  <a:tcPr marL="68580" marR="68580" marT="0" marB="0" anchor="b"/>
                </a:tc>
                <a:extLst>
                  <a:ext uri="{0D108BD9-81ED-4DB2-BD59-A6C34878D82A}">
                    <a16:rowId xmlns:a16="http://schemas.microsoft.com/office/drawing/2014/main" val="10002"/>
                  </a:ext>
                </a:extLst>
              </a:tr>
              <a:tr h="213360">
                <a:tc>
                  <a:txBody>
                    <a:bodyPr/>
                    <a:lstStyle/>
                    <a:p>
                      <a:pPr algn="ctr">
                        <a:buNone/>
                      </a:pPr>
                      <a:r>
                        <a:rPr lang="en-US" sz="1400"/>
                        <a:t>Peer pressure </a:t>
                      </a:r>
                    </a:p>
                  </a:txBody>
                  <a:tcPr marL="68580" marR="68580" marT="0" marB="0" anchor="b"/>
                </a:tc>
                <a:tc>
                  <a:txBody>
                    <a:bodyPr/>
                    <a:lstStyle/>
                    <a:p>
                      <a:pPr algn="ctr">
                        <a:buNone/>
                      </a:pPr>
                      <a:r>
                        <a:rPr lang="en-US" sz="1400"/>
                        <a:t>6</a:t>
                      </a:r>
                    </a:p>
                  </a:txBody>
                  <a:tcPr marL="68580" marR="68580" marT="0" marB="0" anchor="b"/>
                </a:tc>
                <a:tc>
                  <a:txBody>
                    <a:bodyPr/>
                    <a:lstStyle/>
                    <a:p>
                      <a:pPr algn="ctr">
                        <a:buNone/>
                      </a:pPr>
                      <a:r>
                        <a:rPr lang="en-US" sz="1400"/>
                        <a:t>25.00%</a:t>
                      </a:r>
                    </a:p>
                  </a:txBody>
                  <a:tcPr marL="68580" marR="68580" marT="0" marB="0" anchor="b"/>
                </a:tc>
                <a:extLst>
                  <a:ext uri="{0D108BD9-81ED-4DB2-BD59-A6C34878D82A}">
                    <a16:rowId xmlns:a16="http://schemas.microsoft.com/office/drawing/2014/main" val="10003"/>
                  </a:ext>
                </a:extLst>
              </a:tr>
              <a:tr h="213360">
                <a:tc>
                  <a:txBody>
                    <a:bodyPr/>
                    <a:lstStyle/>
                    <a:p>
                      <a:pPr algn="ctr">
                        <a:buNone/>
                      </a:pPr>
                      <a:r>
                        <a:rPr lang="en-US" sz="1400"/>
                        <a:t>Personal reason </a:t>
                      </a:r>
                    </a:p>
                  </a:txBody>
                  <a:tcPr marL="68580" marR="68580" marT="0" marB="0" anchor="b"/>
                </a:tc>
                <a:tc>
                  <a:txBody>
                    <a:bodyPr/>
                    <a:lstStyle/>
                    <a:p>
                      <a:pPr algn="ctr">
                        <a:buNone/>
                      </a:pPr>
                      <a:r>
                        <a:rPr lang="en-US" sz="1400"/>
                        <a:t>5</a:t>
                      </a:r>
                    </a:p>
                  </a:txBody>
                  <a:tcPr marL="68580" marR="68580" marT="0" marB="0" anchor="b"/>
                </a:tc>
                <a:tc>
                  <a:txBody>
                    <a:bodyPr/>
                    <a:lstStyle/>
                    <a:p>
                      <a:pPr algn="ctr">
                        <a:buNone/>
                      </a:pPr>
                      <a:r>
                        <a:rPr lang="en-US" sz="1400"/>
                        <a:t>20.83%</a:t>
                      </a:r>
                    </a:p>
                  </a:txBody>
                  <a:tcPr marL="68580" marR="68580" marT="0" marB="0" anchor="b"/>
                </a:tc>
                <a:extLst>
                  <a:ext uri="{0D108BD9-81ED-4DB2-BD59-A6C34878D82A}">
                    <a16:rowId xmlns:a16="http://schemas.microsoft.com/office/drawing/2014/main" val="10004"/>
                  </a:ext>
                </a:extLst>
              </a:tr>
              <a:tr h="213360">
                <a:tc>
                  <a:txBody>
                    <a:bodyPr/>
                    <a:lstStyle/>
                    <a:p>
                      <a:pPr algn="ctr">
                        <a:buNone/>
                      </a:pPr>
                      <a:r>
                        <a:rPr lang="en-US" sz="1400"/>
                        <a:t>Stress</a:t>
                      </a:r>
                    </a:p>
                  </a:txBody>
                  <a:tcPr marL="68580" marR="68580" marT="0" marB="0" anchor="b"/>
                </a:tc>
                <a:tc>
                  <a:txBody>
                    <a:bodyPr/>
                    <a:lstStyle/>
                    <a:p>
                      <a:pPr algn="ctr">
                        <a:buNone/>
                      </a:pPr>
                      <a:r>
                        <a:rPr lang="en-US" sz="1400"/>
                        <a:t>5</a:t>
                      </a:r>
                    </a:p>
                  </a:txBody>
                  <a:tcPr marL="68580" marR="68580" marT="0" marB="0" anchor="b"/>
                </a:tc>
                <a:tc>
                  <a:txBody>
                    <a:bodyPr/>
                    <a:lstStyle/>
                    <a:p>
                      <a:pPr algn="ctr">
                        <a:buNone/>
                      </a:pPr>
                      <a:r>
                        <a:rPr lang="en-US" sz="1400"/>
                        <a:t>20.83%</a:t>
                      </a:r>
                    </a:p>
                  </a:txBody>
                  <a:tcPr marL="68580" marR="68580" marT="0" marB="0" anchor="b"/>
                </a:tc>
                <a:extLst>
                  <a:ext uri="{0D108BD9-81ED-4DB2-BD59-A6C34878D82A}">
                    <a16:rowId xmlns:a16="http://schemas.microsoft.com/office/drawing/2014/main" val="10005"/>
                  </a:ext>
                </a:extLst>
              </a:tr>
              <a:tr h="213360">
                <a:tc>
                  <a:txBody>
                    <a:bodyPr/>
                    <a:lstStyle/>
                    <a:p>
                      <a:pPr algn="ctr">
                        <a:buNone/>
                      </a:pPr>
                      <a:r>
                        <a:rPr lang="en-US" sz="1400"/>
                        <a:t>Worklife imbalance</a:t>
                      </a:r>
                    </a:p>
                  </a:txBody>
                  <a:tcPr marL="68580" marR="68580" marT="0" marB="0" anchor="b"/>
                </a:tc>
                <a:tc>
                  <a:txBody>
                    <a:bodyPr/>
                    <a:lstStyle/>
                    <a:p>
                      <a:pPr algn="ctr">
                        <a:buNone/>
                      </a:pPr>
                      <a:r>
                        <a:rPr lang="en-US" sz="1400"/>
                        <a:t>1</a:t>
                      </a:r>
                    </a:p>
                  </a:txBody>
                  <a:tcPr marL="68580" marR="68580" marT="0" marB="0" anchor="b"/>
                </a:tc>
                <a:tc>
                  <a:txBody>
                    <a:bodyPr/>
                    <a:lstStyle/>
                    <a:p>
                      <a:pPr algn="ctr">
                        <a:buNone/>
                      </a:pPr>
                      <a:r>
                        <a:rPr lang="en-US" sz="1400"/>
                        <a:t>4.17%</a:t>
                      </a:r>
                    </a:p>
                  </a:txBody>
                  <a:tcPr marL="68580" marR="68580" marT="0" marB="0" anchor="b"/>
                </a:tc>
                <a:extLst>
                  <a:ext uri="{0D108BD9-81ED-4DB2-BD59-A6C34878D82A}">
                    <a16:rowId xmlns:a16="http://schemas.microsoft.com/office/drawing/2014/main" val="10006"/>
                  </a:ext>
                </a:extLst>
              </a:tr>
              <a:tr h="213360">
                <a:tc>
                  <a:txBody>
                    <a:bodyPr/>
                    <a:lstStyle/>
                    <a:p>
                      <a:pPr algn="ctr">
                        <a:buNone/>
                      </a:pPr>
                      <a:r>
                        <a:rPr lang="en-US" sz="1400"/>
                        <a:t> </a:t>
                      </a:r>
                    </a:p>
                  </a:txBody>
                  <a:tcPr marL="68580" marR="68580" marT="0" marB="0" anchor="b"/>
                </a:tc>
                <a:tc>
                  <a:txBody>
                    <a:bodyPr/>
                    <a:lstStyle/>
                    <a:p>
                      <a:pPr algn="ctr">
                        <a:buNone/>
                      </a:pPr>
                      <a:r>
                        <a:rPr lang="en-US" sz="1400"/>
                        <a:t> </a:t>
                      </a:r>
                    </a:p>
                  </a:txBody>
                  <a:tcPr marL="68580" marR="68580" marT="0" marB="0" anchor="b"/>
                </a:tc>
                <a:tc>
                  <a:txBody>
                    <a:bodyPr/>
                    <a:lstStyle/>
                    <a:p>
                      <a:pPr algn="ctr">
                        <a:buNone/>
                      </a:pPr>
                      <a:r>
                        <a:rPr lang="en-US" sz="1400"/>
                        <a:t> </a:t>
                      </a:r>
                    </a:p>
                  </a:txBody>
                  <a:tcPr marL="68580" marR="68580" marT="0" marB="0" anchor="b"/>
                </a:tc>
                <a:extLst>
                  <a:ext uri="{0D108BD9-81ED-4DB2-BD59-A6C34878D82A}">
                    <a16:rowId xmlns:a16="http://schemas.microsoft.com/office/drawing/2014/main" val="10007"/>
                  </a:ext>
                </a:extLst>
              </a:tr>
              <a:tr h="213360">
                <a:tc>
                  <a:txBody>
                    <a:bodyPr/>
                    <a:lstStyle/>
                    <a:p>
                      <a:pPr algn="ctr">
                        <a:buNone/>
                      </a:pPr>
                      <a:r>
                        <a:rPr lang="en-US" sz="1400" b="1">
                          <a:solidFill>
                            <a:schemeClr val="bg1"/>
                          </a:solidFill>
                        </a:rPr>
                        <a:t>Education</a:t>
                      </a:r>
                    </a:p>
                  </a:txBody>
                  <a:tcPr marL="68580" marR="68580" marT="0" marB="0" anchor="ctr">
                    <a:solidFill>
                      <a:schemeClr val="accent1"/>
                    </a:solidFill>
                  </a:tcPr>
                </a:tc>
                <a:tc>
                  <a:txBody>
                    <a:bodyPr/>
                    <a:lstStyle/>
                    <a:p>
                      <a:pPr algn="ctr">
                        <a:buNone/>
                      </a:pPr>
                      <a:r>
                        <a:rPr lang="en-IN" altLang="en-US" sz="1400" b="1">
                          <a:solidFill>
                            <a:schemeClr val="bg1"/>
                          </a:solidFill>
                        </a:rPr>
                        <a:t>N</a:t>
                      </a:r>
                    </a:p>
                  </a:txBody>
                  <a:tcPr marL="68580" marR="68580" marT="0" marB="0" anchor="b">
                    <a:solidFill>
                      <a:schemeClr val="accent1"/>
                    </a:solidFill>
                  </a:tcPr>
                </a:tc>
                <a:tc>
                  <a:txBody>
                    <a:bodyPr/>
                    <a:lstStyle/>
                    <a:p>
                      <a:pPr algn="ctr">
                        <a:buNone/>
                      </a:pPr>
                      <a:r>
                        <a:rPr lang="en-US" sz="1400" b="1">
                          <a:solidFill>
                            <a:schemeClr val="bg1"/>
                          </a:solidFill>
                        </a:rPr>
                        <a:t>%</a:t>
                      </a:r>
                    </a:p>
                  </a:txBody>
                  <a:tcPr marL="68580" marR="68580" marT="0" marB="0" anchor="b">
                    <a:solidFill>
                      <a:schemeClr val="accent1"/>
                    </a:solidFill>
                  </a:tcPr>
                </a:tc>
                <a:extLst>
                  <a:ext uri="{0D108BD9-81ED-4DB2-BD59-A6C34878D82A}">
                    <a16:rowId xmlns:a16="http://schemas.microsoft.com/office/drawing/2014/main" val="10008"/>
                  </a:ext>
                </a:extLst>
              </a:tr>
              <a:tr h="213360">
                <a:tc>
                  <a:txBody>
                    <a:bodyPr/>
                    <a:lstStyle/>
                    <a:p>
                      <a:pPr algn="ctr">
                        <a:buNone/>
                      </a:pPr>
                      <a:r>
                        <a:rPr lang="en-US" sz="1400"/>
                        <a:t>Higher secondary</a:t>
                      </a:r>
                    </a:p>
                  </a:txBody>
                  <a:tcPr marL="68580" marR="68580" marT="0" marB="0" anchor="ctr"/>
                </a:tc>
                <a:tc>
                  <a:txBody>
                    <a:bodyPr/>
                    <a:lstStyle/>
                    <a:p>
                      <a:pPr algn="ctr">
                        <a:buNone/>
                      </a:pPr>
                      <a:r>
                        <a:rPr lang="en-US" sz="1400"/>
                        <a:t>2</a:t>
                      </a:r>
                    </a:p>
                  </a:txBody>
                  <a:tcPr marL="68580" marR="68580" marT="0" marB="0" anchor="b"/>
                </a:tc>
                <a:tc>
                  <a:txBody>
                    <a:bodyPr/>
                    <a:lstStyle/>
                    <a:p>
                      <a:pPr algn="ctr">
                        <a:buNone/>
                      </a:pPr>
                      <a:r>
                        <a:rPr lang="en-US" sz="1400"/>
                        <a:t>1.74%</a:t>
                      </a:r>
                    </a:p>
                  </a:txBody>
                  <a:tcPr marL="68580" marR="68580" marT="0" marB="0" anchor="b"/>
                </a:tc>
                <a:extLst>
                  <a:ext uri="{0D108BD9-81ED-4DB2-BD59-A6C34878D82A}">
                    <a16:rowId xmlns:a16="http://schemas.microsoft.com/office/drawing/2014/main" val="10009"/>
                  </a:ext>
                </a:extLst>
              </a:tr>
              <a:tr h="213360">
                <a:tc>
                  <a:txBody>
                    <a:bodyPr/>
                    <a:lstStyle/>
                    <a:p>
                      <a:pPr algn="ctr">
                        <a:buNone/>
                      </a:pPr>
                      <a:r>
                        <a:rPr lang="en-US" sz="1400"/>
                        <a:t>Graduation</a:t>
                      </a:r>
                    </a:p>
                  </a:txBody>
                  <a:tcPr marL="68580" marR="68580" marT="0" marB="0" anchor="ctr"/>
                </a:tc>
                <a:tc>
                  <a:txBody>
                    <a:bodyPr/>
                    <a:lstStyle/>
                    <a:p>
                      <a:pPr algn="ctr">
                        <a:buNone/>
                      </a:pPr>
                      <a:r>
                        <a:rPr lang="en-US" sz="1400"/>
                        <a:t>10</a:t>
                      </a:r>
                    </a:p>
                  </a:txBody>
                  <a:tcPr marL="68580" marR="68580" marT="0" marB="0" anchor="b"/>
                </a:tc>
                <a:tc>
                  <a:txBody>
                    <a:bodyPr/>
                    <a:lstStyle/>
                    <a:p>
                      <a:pPr algn="ctr">
                        <a:buNone/>
                      </a:pPr>
                      <a:r>
                        <a:rPr lang="en-US" sz="1400"/>
                        <a:t>8.70%</a:t>
                      </a:r>
                    </a:p>
                  </a:txBody>
                  <a:tcPr marL="68580" marR="68580" marT="0" marB="0" anchor="b"/>
                </a:tc>
                <a:extLst>
                  <a:ext uri="{0D108BD9-81ED-4DB2-BD59-A6C34878D82A}">
                    <a16:rowId xmlns:a16="http://schemas.microsoft.com/office/drawing/2014/main" val="10010"/>
                  </a:ext>
                </a:extLst>
              </a:tr>
              <a:tr h="213360">
                <a:tc>
                  <a:txBody>
                    <a:bodyPr/>
                    <a:lstStyle/>
                    <a:p>
                      <a:pPr algn="ctr">
                        <a:buNone/>
                      </a:pPr>
                      <a:r>
                        <a:rPr lang="en-US" sz="1400"/>
                        <a:t>Post -graduation n above</a:t>
                      </a:r>
                    </a:p>
                  </a:txBody>
                  <a:tcPr marL="68580" marR="68580" marT="0" marB="0" anchor="ctr"/>
                </a:tc>
                <a:tc>
                  <a:txBody>
                    <a:bodyPr/>
                    <a:lstStyle/>
                    <a:p>
                      <a:pPr algn="ctr">
                        <a:buNone/>
                      </a:pPr>
                      <a:r>
                        <a:rPr lang="en-US" sz="1400"/>
                        <a:t>23</a:t>
                      </a:r>
                    </a:p>
                  </a:txBody>
                  <a:tcPr marL="68580" marR="68580" marT="0" marB="0" anchor="b"/>
                </a:tc>
                <a:tc>
                  <a:txBody>
                    <a:bodyPr/>
                    <a:lstStyle/>
                    <a:p>
                      <a:pPr algn="ctr">
                        <a:buNone/>
                      </a:pPr>
                      <a:r>
                        <a:rPr lang="en-US" sz="1400"/>
                        <a:t>20.00%</a:t>
                      </a:r>
                    </a:p>
                  </a:txBody>
                  <a:tcPr marL="68580" marR="68580" marT="0" marB="0" anchor="b"/>
                </a:tc>
                <a:extLst>
                  <a:ext uri="{0D108BD9-81ED-4DB2-BD59-A6C34878D82A}">
                    <a16:rowId xmlns:a16="http://schemas.microsoft.com/office/drawing/2014/main" val="10011"/>
                  </a:ext>
                </a:extLst>
              </a:tr>
              <a:tr h="213360">
                <a:tc>
                  <a:txBody>
                    <a:bodyPr/>
                    <a:lstStyle/>
                    <a:p>
                      <a:pPr>
                        <a:buNone/>
                      </a:pPr>
                      <a:r>
                        <a:rPr lang="en-US" sz="1400"/>
                        <a:t> </a:t>
                      </a:r>
                    </a:p>
                  </a:txBody>
                  <a:tcPr marL="68580" marR="68580" marT="0" marB="0" anchor="b"/>
                </a:tc>
                <a:tc>
                  <a:txBody>
                    <a:bodyPr/>
                    <a:lstStyle/>
                    <a:p>
                      <a:pPr>
                        <a:buNone/>
                      </a:pPr>
                      <a:r>
                        <a:rPr lang="en-US" sz="1400"/>
                        <a:t> </a:t>
                      </a:r>
                    </a:p>
                  </a:txBody>
                  <a:tcPr marL="68580" marR="68580" marT="0" marB="0" anchor="b"/>
                </a:tc>
                <a:tc>
                  <a:txBody>
                    <a:bodyPr/>
                    <a:lstStyle/>
                    <a:p>
                      <a:pPr>
                        <a:buNone/>
                      </a:pPr>
                      <a:r>
                        <a:rPr lang="en-US" sz="1400"/>
                        <a:t> </a:t>
                      </a:r>
                    </a:p>
                  </a:txBody>
                  <a:tcPr marL="68580" marR="68580" marT="0" marB="0" anchor="b"/>
                </a:tc>
                <a:extLst>
                  <a:ext uri="{0D108BD9-81ED-4DB2-BD59-A6C34878D82A}">
                    <a16:rowId xmlns:a16="http://schemas.microsoft.com/office/drawing/2014/main" val="10012"/>
                  </a:ext>
                </a:extLst>
              </a:tr>
              <a:tr h="426720">
                <a:tc>
                  <a:txBody>
                    <a:bodyPr/>
                    <a:lstStyle/>
                    <a:p>
                      <a:pPr algn="ctr">
                        <a:buNone/>
                      </a:pPr>
                      <a:r>
                        <a:rPr lang="en-US" sz="1400" b="1">
                          <a:solidFill>
                            <a:schemeClr val="bg1"/>
                          </a:solidFill>
                        </a:rPr>
                        <a:t>Physical Activity for private jobs</a:t>
                      </a:r>
                    </a:p>
                  </a:txBody>
                  <a:tcPr marL="68580" marR="68580" marT="0" marB="0" anchor="b">
                    <a:solidFill>
                      <a:schemeClr val="accent1"/>
                    </a:solidFill>
                  </a:tcPr>
                </a:tc>
                <a:tc>
                  <a:txBody>
                    <a:bodyPr/>
                    <a:lstStyle/>
                    <a:p>
                      <a:pPr algn="ctr">
                        <a:buNone/>
                      </a:pPr>
                      <a:r>
                        <a:rPr lang="en-IN" altLang="en-US" sz="1400" b="1">
                          <a:solidFill>
                            <a:schemeClr val="bg1"/>
                          </a:solidFill>
                        </a:rPr>
                        <a:t>N</a:t>
                      </a:r>
                    </a:p>
                  </a:txBody>
                  <a:tcPr marL="68580" marR="68580" marT="0" marB="0" anchor="b">
                    <a:solidFill>
                      <a:schemeClr val="accent1"/>
                    </a:solidFill>
                  </a:tcPr>
                </a:tc>
                <a:tc>
                  <a:txBody>
                    <a:bodyPr/>
                    <a:lstStyle/>
                    <a:p>
                      <a:pPr algn="ctr">
                        <a:buNone/>
                      </a:pPr>
                      <a:r>
                        <a:rPr lang="en-US" sz="1400" b="1">
                          <a:solidFill>
                            <a:schemeClr val="bg1"/>
                          </a:solidFill>
                        </a:rPr>
                        <a:t>%</a:t>
                      </a:r>
                    </a:p>
                  </a:txBody>
                  <a:tcPr marL="68580" marR="68580" marT="0" marB="0" anchor="b">
                    <a:solidFill>
                      <a:schemeClr val="accent1"/>
                    </a:solidFill>
                  </a:tcPr>
                </a:tc>
                <a:extLst>
                  <a:ext uri="{0D108BD9-81ED-4DB2-BD59-A6C34878D82A}">
                    <a16:rowId xmlns:a16="http://schemas.microsoft.com/office/drawing/2014/main" val="10013"/>
                  </a:ext>
                </a:extLst>
              </a:tr>
              <a:tr h="213360">
                <a:tc>
                  <a:txBody>
                    <a:bodyPr/>
                    <a:lstStyle/>
                    <a:p>
                      <a:pPr algn="ctr">
                        <a:buNone/>
                      </a:pPr>
                      <a:r>
                        <a:rPr lang="en-US" sz="1400"/>
                        <a:t>Yes</a:t>
                      </a:r>
                    </a:p>
                  </a:txBody>
                  <a:tcPr marL="68580" marR="68580" marT="0" marB="0" anchor="b"/>
                </a:tc>
                <a:tc>
                  <a:txBody>
                    <a:bodyPr/>
                    <a:lstStyle/>
                    <a:p>
                      <a:pPr algn="ctr">
                        <a:buNone/>
                      </a:pPr>
                      <a:r>
                        <a:rPr lang="en-US" sz="1400"/>
                        <a:t>21</a:t>
                      </a:r>
                    </a:p>
                  </a:txBody>
                  <a:tcPr marL="68580" marR="68580" marT="0" marB="0" anchor="b"/>
                </a:tc>
                <a:tc>
                  <a:txBody>
                    <a:bodyPr/>
                    <a:lstStyle/>
                    <a:p>
                      <a:pPr algn="ctr">
                        <a:buNone/>
                      </a:pPr>
                      <a:r>
                        <a:rPr lang="en-US" sz="1400"/>
                        <a:t>87.50%</a:t>
                      </a:r>
                    </a:p>
                  </a:txBody>
                  <a:tcPr marL="68580" marR="68580" marT="0" marB="0" anchor="b"/>
                </a:tc>
                <a:extLst>
                  <a:ext uri="{0D108BD9-81ED-4DB2-BD59-A6C34878D82A}">
                    <a16:rowId xmlns:a16="http://schemas.microsoft.com/office/drawing/2014/main" val="10014"/>
                  </a:ext>
                </a:extLst>
              </a:tr>
              <a:tr h="213360">
                <a:tc>
                  <a:txBody>
                    <a:bodyPr/>
                    <a:lstStyle/>
                    <a:p>
                      <a:pPr algn="ctr">
                        <a:buNone/>
                      </a:pPr>
                      <a:r>
                        <a:rPr lang="en-US" sz="1400"/>
                        <a:t>No</a:t>
                      </a:r>
                    </a:p>
                  </a:txBody>
                  <a:tcPr marL="68580" marR="68580" marT="0" marB="0" anchor="b"/>
                </a:tc>
                <a:tc>
                  <a:txBody>
                    <a:bodyPr/>
                    <a:lstStyle/>
                    <a:p>
                      <a:pPr algn="ctr">
                        <a:buNone/>
                      </a:pPr>
                      <a:r>
                        <a:rPr lang="en-US" sz="1400"/>
                        <a:t>3</a:t>
                      </a:r>
                    </a:p>
                  </a:txBody>
                  <a:tcPr marL="68580" marR="68580" marT="0" marB="0" anchor="b"/>
                </a:tc>
                <a:tc>
                  <a:txBody>
                    <a:bodyPr/>
                    <a:lstStyle/>
                    <a:p>
                      <a:pPr algn="ctr">
                        <a:buNone/>
                      </a:pPr>
                      <a:r>
                        <a:rPr lang="en-US" sz="1400"/>
                        <a:t>12.50%</a:t>
                      </a:r>
                    </a:p>
                  </a:txBody>
                  <a:tcPr marL="68580" marR="68580" marT="0" marB="0" anchor="b"/>
                </a:tc>
                <a:extLst>
                  <a:ext uri="{0D108BD9-81ED-4DB2-BD59-A6C34878D82A}">
                    <a16:rowId xmlns:a16="http://schemas.microsoft.com/office/drawing/2014/main" val="10015"/>
                  </a:ext>
                </a:extLst>
              </a:tr>
              <a:tr h="213360">
                <a:tc>
                  <a:txBody>
                    <a:bodyPr/>
                    <a:lstStyle/>
                    <a:p>
                      <a:pPr algn="ctr">
                        <a:buNone/>
                      </a:pPr>
                      <a:r>
                        <a:rPr lang="en-US" sz="1400"/>
                        <a:t> </a:t>
                      </a:r>
                    </a:p>
                  </a:txBody>
                  <a:tcPr marL="68580" marR="68580" marT="0" marB="0" anchor="b"/>
                </a:tc>
                <a:tc>
                  <a:txBody>
                    <a:bodyPr/>
                    <a:lstStyle/>
                    <a:p>
                      <a:pPr algn="ctr">
                        <a:buNone/>
                      </a:pPr>
                      <a:r>
                        <a:rPr lang="en-US" sz="1400"/>
                        <a:t> </a:t>
                      </a:r>
                    </a:p>
                  </a:txBody>
                  <a:tcPr marL="68580" marR="68580" marT="0" marB="0" anchor="b"/>
                </a:tc>
                <a:tc>
                  <a:txBody>
                    <a:bodyPr/>
                    <a:lstStyle/>
                    <a:p>
                      <a:pPr algn="ctr">
                        <a:buNone/>
                      </a:pPr>
                      <a:r>
                        <a:rPr lang="en-US" sz="1400"/>
                        <a:t> </a:t>
                      </a:r>
                    </a:p>
                  </a:txBody>
                  <a:tcPr marL="68580" marR="68580" marT="0" marB="0" anchor="b"/>
                </a:tc>
                <a:extLst>
                  <a:ext uri="{0D108BD9-81ED-4DB2-BD59-A6C34878D82A}">
                    <a16:rowId xmlns:a16="http://schemas.microsoft.com/office/drawing/2014/main" val="10016"/>
                  </a:ext>
                </a:extLst>
              </a:tr>
              <a:tr h="213360">
                <a:tc>
                  <a:txBody>
                    <a:bodyPr/>
                    <a:lstStyle/>
                    <a:p>
                      <a:pPr algn="ctr">
                        <a:buNone/>
                      </a:pPr>
                      <a:r>
                        <a:rPr lang="en-US" sz="1400" b="1">
                          <a:solidFill>
                            <a:schemeClr val="bg1"/>
                          </a:solidFill>
                        </a:rPr>
                        <a:t>Frequency</a:t>
                      </a:r>
                    </a:p>
                  </a:txBody>
                  <a:tcPr marL="68580" marR="68580" marT="0" marB="0" anchor="b">
                    <a:solidFill>
                      <a:schemeClr val="accent1"/>
                    </a:solidFill>
                  </a:tcPr>
                </a:tc>
                <a:tc>
                  <a:txBody>
                    <a:bodyPr/>
                    <a:lstStyle/>
                    <a:p>
                      <a:pPr algn="ctr">
                        <a:buNone/>
                      </a:pPr>
                      <a:r>
                        <a:rPr lang="en-IN" altLang="en-US" sz="1400" b="1">
                          <a:solidFill>
                            <a:schemeClr val="bg1"/>
                          </a:solidFill>
                        </a:rPr>
                        <a:t>N</a:t>
                      </a:r>
                    </a:p>
                  </a:txBody>
                  <a:tcPr marL="68580" marR="68580" marT="0" marB="0" anchor="b">
                    <a:solidFill>
                      <a:schemeClr val="accent1"/>
                    </a:solidFill>
                  </a:tcPr>
                </a:tc>
                <a:tc>
                  <a:txBody>
                    <a:bodyPr/>
                    <a:lstStyle/>
                    <a:p>
                      <a:pPr algn="ctr">
                        <a:buNone/>
                      </a:pPr>
                      <a:r>
                        <a:rPr lang="en-US" sz="1400" b="1">
                          <a:solidFill>
                            <a:schemeClr val="bg1"/>
                          </a:solidFill>
                        </a:rPr>
                        <a:t>%</a:t>
                      </a:r>
                    </a:p>
                  </a:txBody>
                  <a:tcPr marL="68580" marR="68580" marT="0" marB="0" anchor="b">
                    <a:solidFill>
                      <a:schemeClr val="accent1"/>
                    </a:solidFill>
                  </a:tcPr>
                </a:tc>
                <a:extLst>
                  <a:ext uri="{0D108BD9-81ED-4DB2-BD59-A6C34878D82A}">
                    <a16:rowId xmlns:a16="http://schemas.microsoft.com/office/drawing/2014/main" val="10017"/>
                  </a:ext>
                </a:extLst>
              </a:tr>
              <a:tr h="213360">
                <a:tc>
                  <a:txBody>
                    <a:bodyPr/>
                    <a:lstStyle/>
                    <a:p>
                      <a:pPr algn="ctr">
                        <a:buNone/>
                      </a:pPr>
                      <a:r>
                        <a:rPr lang="en-US" sz="1400"/>
                        <a:t>Every day</a:t>
                      </a:r>
                    </a:p>
                  </a:txBody>
                  <a:tcPr marL="68580" marR="68580" marT="0" marB="0" anchor="ctr"/>
                </a:tc>
                <a:tc>
                  <a:txBody>
                    <a:bodyPr/>
                    <a:lstStyle/>
                    <a:p>
                      <a:pPr algn="ctr">
                        <a:buNone/>
                      </a:pPr>
                      <a:r>
                        <a:rPr lang="en-US" sz="1400"/>
                        <a:t>17</a:t>
                      </a:r>
                    </a:p>
                  </a:txBody>
                  <a:tcPr marL="68580" marR="68580" marT="0" marB="0" anchor="b"/>
                </a:tc>
                <a:tc>
                  <a:txBody>
                    <a:bodyPr/>
                    <a:lstStyle/>
                    <a:p>
                      <a:pPr algn="ctr">
                        <a:buNone/>
                      </a:pPr>
                      <a:r>
                        <a:rPr lang="en-US" sz="1400"/>
                        <a:t>70.83%</a:t>
                      </a:r>
                    </a:p>
                  </a:txBody>
                  <a:tcPr marL="68580" marR="68580" marT="0" marB="0" anchor="b"/>
                </a:tc>
                <a:extLst>
                  <a:ext uri="{0D108BD9-81ED-4DB2-BD59-A6C34878D82A}">
                    <a16:rowId xmlns:a16="http://schemas.microsoft.com/office/drawing/2014/main" val="10018"/>
                  </a:ext>
                </a:extLst>
              </a:tr>
              <a:tr h="213360">
                <a:tc>
                  <a:txBody>
                    <a:bodyPr/>
                    <a:lstStyle/>
                    <a:p>
                      <a:pPr algn="ctr">
                        <a:buNone/>
                      </a:pPr>
                      <a:r>
                        <a:rPr lang="en-US" sz="1400"/>
                        <a:t>2-3 days/ week</a:t>
                      </a:r>
                    </a:p>
                  </a:txBody>
                  <a:tcPr marL="68580" marR="68580" marT="0" marB="0" anchor="ctr"/>
                </a:tc>
                <a:tc>
                  <a:txBody>
                    <a:bodyPr/>
                    <a:lstStyle/>
                    <a:p>
                      <a:pPr algn="ctr">
                        <a:buNone/>
                      </a:pPr>
                      <a:r>
                        <a:rPr lang="en-US" sz="1400"/>
                        <a:t>9</a:t>
                      </a:r>
                    </a:p>
                  </a:txBody>
                  <a:tcPr marL="68580" marR="68580" marT="0" marB="0" anchor="b"/>
                </a:tc>
                <a:tc>
                  <a:txBody>
                    <a:bodyPr/>
                    <a:lstStyle/>
                    <a:p>
                      <a:pPr algn="ctr">
                        <a:buNone/>
                      </a:pPr>
                      <a:r>
                        <a:rPr lang="en-US" sz="1400"/>
                        <a:t>37.50%</a:t>
                      </a:r>
                    </a:p>
                  </a:txBody>
                  <a:tcPr marL="68580" marR="68580" marT="0" marB="0" anchor="b"/>
                </a:tc>
                <a:extLst>
                  <a:ext uri="{0D108BD9-81ED-4DB2-BD59-A6C34878D82A}">
                    <a16:rowId xmlns:a16="http://schemas.microsoft.com/office/drawing/2014/main" val="10019"/>
                  </a:ext>
                </a:extLst>
              </a:tr>
              <a:tr h="213360">
                <a:tc>
                  <a:txBody>
                    <a:bodyPr/>
                    <a:lstStyle/>
                    <a:p>
                      <a:pPr algn="ctr">
                        <a:buNone/>
                      </a:pPr>
                      <a:r>
                        <a:rPr lang="en-US" sz="1400"/>
                        <a:t>Occasionally</a:t>
                      </a:r>
                    </a:p>
                  </a:txBody>
                  <a:tcPr marL="68580" marR="68580" marT="0" marB="0" anchor="ctr"/>
                </a:tc>
                <a:tc>
                  <a:txBody>
                    <a:bodyPr/>
                    <a:lstStyle/>
                    <a:p>
                      <a:pPr algn="ctr">
                        <a:buNone/>
                      </a:pPr>
                      <a:r>
                        <a:rPr lang="en-US" sz="1400"/>
                        <a:t>3</a:t>
                      </a:r>
                    </a:p>
                  </a:txBody>
                  <a:tcPr marL="68580" marR="68580" marT="0" marB="0" anchor="b"/>
                </a:tc>
                <a:tc>
                  <a:txBody>
                    <a:bodyPr/>
                    <a:lstStyle/>
                    <a:p>
                      <a:pPr algn="ctr">
                        <a:buNone/>
                      </a:pPr>
                      <a:r>
                        <a:rPr lang="en-US" sz="1400"/>
                        <a:t>12.50%</a:t>
                      </a:r>
                    </a:p>
                  </a:txBody>
                  <a:tcPr marL="68580" marR="68580" marT="0" marB="0" anchor="b"/>
                </a:tc>
                <a:extLst>
                  <a:ext uri="{0D108BD9-81ED-4DB2-BD59-A6C34878D82A}">
                    <a16:rowId xmlns:a16="http://schemas.microsoft.com/office/drawing/2014/main" val="10020"/>
                  </a:ext>
                </a:extLst>
              </a:tr>
              <a:tr h="213360">
                <a:tc>
                  <a:txBody>
                    <a:bodyPr/>
                    <a:lstStyle/>
                    <a:p>
                      <a:pPr algn="ctr">
                        <a:buNone/>
                      </a:pPr>
                      <a:r>
                        <a:rPr lang="en-US" sz="1400"/>
                        <a:t> </a:t>
                      </a:r>
                    </a:p>
                  </a:txBody>
                  <a:tcPr marL="68580" marR="68580" marT="0" marB="0" anchor="b"/>
                </a:tc>
                <a:tc>
                  <a:txBody>
                    <a:bodyPr/>
                    <a:lstStyle/>
                    <a:p>
                      <a:pPr algn="ctr">
                        <a:buNone/>
                      </a:pPr>
                      <a:r>
                        <a:rPr lang="en-US" sz="1400"/>
                        <a:t> </a:t>
                      </a:r>
                    </a:p>
                  </a:txBody>
                  <a:tcPr marL="68580" marR="68580" marT="0" marB="0" anchor="b"/>
                </a:tc>
                <a:tc>
                  <a:txBody>
                    <a:bodyPr/>
                    <a:lstStyle/>
                    <a:p>
                      <a:pPr algn="ctr">
                        <a:buNone/>
                      </a:pPr>
                      <a:r>
                        <a:rPr lang="en-US" sz="1400"/>
                        <a:t> </a:t>
                      </a:r>
                    </a:p>
                  </a:txBody>
                  <a:tcPr marL="68580" marR="68580" marT="0" marB="0" anchor="b"/>
                </a:tc>
                <a:extLst>
                  <a:ext uri="{0D108BD9-81ED-4DB2-BD59-A6C34878D82A}">
                    <a16:rowId xmlns:a16="http://schemas.microsoft.com/office/drawing/2014/main" val="10021"/>
                  </a:ext>
                </a:extLst>
              </a:tr>
              <a:tr h="213360">
                <a:tc>
                  <a:txBody>
                    <a:bodyPr/>
                    <a:lstStyle/>
                    <a:p>
                      <a:pPr algn="ctr">
                        <a:buNone/>
                      </a:pPr>
                      <a:r>
                        <a:rPr lang="en-US" sz="1400" b="1">
                          <a:solidFill>
                            <a:schemeClr val="bg1"/>
                          </a:solidFill>
                        </a:rPr>
                        <a:t>Time dedicate for exercise</a:t>
                      </a:r>
                    </a:p>
                  </a:txBody>
                  <a:tcPr marL="68580" marR="68580" marT="0" marB="0" anchor="b">
                    <a:solidFill>
                      <a:schemeClr val="accent1"/>
                    </a:solidFill>
                  </a:tcPr>
                </a:tc>
                <a:tc>
                  <a:txBody>
                    <a:bodyPr/>
                    <a:lstStyle/>
                    <a:p>
                      <a:pPr algn="ctr">
                        <a:buNone/>
                      </a:pPr>
                      <a:r>
                        <a:rPr lang="en-IN" altLang="en-US" sz="1400" b="1">
                          <a:solidFill>
                            <a:schemeClr val="bg1"/>
                          </a:solidFill>
                        </a:rPr>
                        <a:t>N</a:t>
                      </a:r>
                    </a:p>
                  </a:txBody>
                  <a:tcPr marL="68580" marR="68580" marT="0" marB="0" anchor="b">
                    <a:solidFill>
                      <a:schemeClr val="accent1"/>
                    </a:solidFill>
                  </a:tcPr>
                </a:tc>
                <a:tc>
                  <a:txBody>
                    <a:bodyPr/>
                    <a:lstStyle/>
                    <a:p>
                      <a:pPr algn="ctr">
                        <a:buNone/>
                      </a:pPr>
                      <a:r>
                        <a:rPr lang="en-US" sz="1400" b="1">
                          <a:solidFill>
                            <a:schemeClr val="bg1"/>
                          </a:solidFill>
                        </a:rPr>
                        <a:t>%</a:t>
                      </a:r>
                    </a:p>
                  </a:txBody>
                  <a:tcPr marL="68580" marR="68580" marT="0" marB="0" anchor="b">
                    <a:solidFill>
                      <a:schemeClr val="accent1"/>
                    </a:solidFill>
                  </a:tcPr>
                </a:tc>
                <a:extLst>
                  <a:ext uri="{0D108BD9-81ED-4DB2-BD59-A6C34878D82A}">
                    <a16:rowId xmlns:a16="http://schemas.microsoft.com/office/drawing/2014/main" val="10022"/>
                  </a:ext>
                </a:extLst>
              </a:tr>
              <a:tr h="213360">
                <a:tc>
                  <a:txBody>
                    <a:bodyPr/>
                    <a:lstStyle/>
                    <a:p>
                      <a:pPr algn="ctr">
                        <a:buNone/>
                      </a:pPr>
                      <a:r>
                        <a:rPr lang="en-US" sz="1400"/>
                        <a:t>Less than 30 min</a:t>
                      </a:r>
                    </a:p>
                  </a:txBody>
                  <a:tcPr marL="68580" marR="68580" marT="0" marB="0" anchor="ctr"/>
                </a:tc>
                <a:tc>
                  <a:txBody>
                    <a:bodyPr/>
                    <a:lstStyle/>
                    <a:p>
                      <a:pPr algn="ctr">
                        <a:buNone/>
                      </a:pPr>
                      <a:r>
                        <a:rPr lang="en-US" sz="1400"/>
                        <a:t>9</a:t>
                      </a:r>
                    </a:p>
                  </a:txBody>
                  <a:tcPr marL="68580" marR="68580" marT="0" marB="0" anchor="b"/>
                </a:tc>
                <a:tc>
                  <a:txBody>
                    <a:bodyPr/>
                    <a:lstStyle/>
                    <a:p>
                      <a:pPr algn="ctr">
                        <a:buNone/>
                      </a:pPr>
                      <a:r>
                        <a:rPr lang="en-US" sz="1400"/>
                        <a:t>37.50%</a:t>
                      </a:r>
                    </a:p>
                  </a:txBody>
                  <a:tcPr marL="68580" marR="68580" marT="0" marB="0" anchor="b"/>
                </a:tc>
                <a:extLst>
                  <a:ext uri="{0D108BD9-81ED-4DB2-BD59-A6C34878D82A}">
                    <a16:rowId xmlns:a16="http://schemas.microsoft.com/office/drawing/2014/main" val="10023"/>
                  </a:ext>
                </a:extLst>
              </a:tr>
              <a:tr h="213360">
                <a:tc>
                  <a:txBody>
                    <a:bodyPr/>
                    <a:lstStyle/>
                    <a:p>
                      <a:pPr algn="ctr">
                        <a:buNone/>
                      </a:pPr>
                      <a:r>
                        <a:rPr lang="en-US" sz="1400"/>
                        <a:t>30-60 min</a:t>
                      </a:r>
                    </a:p>
                  </a:txBody>
                  <a:tcPr marL="68580" marR="68580" marT="0" marB="0" anchor="ctr"/>
                </a:tc>
                <a:tc>
                  <a:txBody>
                    <a:bodyPr/>
                    <a:lstStyle/>
                    <a:p>
                      <a:pPr algn="ctr">
                        <a:buNone/>
                      </a:pPr>
                      <a:r>
                        <a:rPr lang="en-US" sz="1400"/>
                        <a:t>16</a:t>
                      </a:r>
                    </a:p>
                  </a:txBody>
                  <a:tcPr marL="68580" marR="68580" marT="0" marB="0" anchor="b"/>
                </a:tc>
                <a:tc>
                  <a:txBody>
                    <a:bodyPr/>
                    <a:lstStyle/>
                    <a:p>
                      <a:pPr algn="ctr">
                        <a:buNone/>
                      </a:pPr>
                      <a:r>
                        <a:rPr lang="en-US" sz="1400"/>
                        <a:t>66.67%</a:t>
                      </a:r>
                    </a:p>
                  </a:txBody>
                  <a:tcPr marL="68580" marR="68580" marT="0" marB="0" anchor="b"/>
                </a:tc>
                <a:extLst>
                  <a:ext uri="{0D108BD9-81ED-4DB2-BD59-A6C34878D82A}">
                    <a16:rowId xmlns:a16="http://schemas.microsoft.com/office/drawing/2014/main" val="10024"/>
                  </a:ext>
                </a:extLst>
              </a:tr>
              <a:tr h="213360">
                <a:tc>
                  <a:txBody>
                    <a:bodyPr/>
                    <a:lstStyle/>
                    <a:p>
                      <a:pPr algn="ctr">
                        <a:buNone/>
                      </a:pPr>
                      <a:r>
                        <a:rPr lang="en-US" sz="1400"/>
                        <a:t>&gt;60 min</a:t>
                      </a:r>
                    </a:p>
                  </a:txBody>
                  <a:tcPr marL="68580" marR="68580" marT="0" marB="0" anchor="ctr"/>
                </a:tc>
                <a:tc>
                  <a:txBody>
                    <a:bodyPr/>
                    <a:lstStyle/>
                    <a:p>
                      <a:pPr algn="ctr">
                        <a:buNone/>
                      </a:pPr>
                      <a:r>
                        <a:rPr lang="en-US" sz="1400"/>
                        <a:t>4</a:t>
                      </a:r>
                    </a:p>
                  </a:txBody>
                  <a:tcPr marL="68580" marR="68580" marT="0" marB="0" anchor="b"/>
                </a:tc>
                <a:tc>
                  <a:txBody>
                    <a:bodyPr/>
                    <a:lstStyle/>
                    <a:p>
                      <a:pPr algn="ctr">
                        <a:buNone/>
                      </a:pPr>
                      <a:r>
                        <a:rPr lang="en-US" sz="1400"/>
                        <a:t>16.67%</a:t>
                      </a:r>
                    </a:p>
                  </a:txBody>
                  <a:tcPr marL="68580" marR="68580" marT="0" marB="0" anchor="b"/>
                </a:tc>
                <a:extLst>
                  <a:ext uri="{0D108BD9-81ED-4DB2-BD59-A6C34878D82A}">
                    <a16:rowId xmlns:a16="http://schemas.microsoft.com/office/drawing/2014/main" val="10025"/>
                  </a:ext>
                </a:extLst>
              </a:tr>
            </a:tbl>
          </a:graphicData>
        </a:graphic>
      </p:graphicFrame>
      <p:graphicFrame>
        <p:nvGraphicFramePr>
          <p:cNvPr id="6" name="Content Placeholder 5"/>
          <p:cNvGraphicFramePr>
            <a:graphicFrameLocks noGrp="1"/>
          </p:cNvGraphicFramePr>
          <p:nvPr>
            <p:ph sz="half" idx="2"/>
          </p:nvPr>
        </p:nvGraphicFramePr>
        <p:xfrm>
          <a:off x="415798" y="1708785"/>
          <a:ext cx="5376672" cy="4525963"/>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 Box 6"/>
          <p:cNvSpPr txBox="1"/>
          <p:nvPr/>
        </p:nvSpPr>
        <p:spPr>
          <a:xfrm>
            <a:off x="375920" y="1145540"/>
            <a:ext cx="5080000" cy="398780"/>
          </a:xfrm>
          <a:prstGeom prst="rect">
            <a:avLst/>
          </a:prstGeom>
          <a:noFill/>
          <a:ln w="9525">
            <a:noFill/>
          </a:ln>
        </p:spPr>
        <p:txBody>
          <a:bodyPr>
            <a:spAutoFit/>
          </a:bodyPr>
          <a:lstStyle/>
          <a:p>
            <a:pPr indent="0"/>
            <a:r>
              <a:rPr lang="en-IN" altLang="en-US" sz="2000" b="1">
                <a:latin typeface="Times New Roman" panose="02020603050405020304" charset="0"/>
              </a:rPr>
              <a:t>Factor influencing</a:t>
            </a:r>
            <a:r>
              <a:rPr lang="en-US" sz="2000" b="1">
                <a:latin typeface="Times New Roman" panose="02020603050405020304" charset="0"/>
              </a:rPr>
              <a:t> tobacco use</a:t>
            </a:r>
          </a:p>
        </p:txBody>
      </p:sp>
      <p:sp>
        <p:nvSpPr>
          <p:cNvPr id="100" name="Text Box 99"/>
          <p:cNvSpPr txBox="1"/>
          <p:nvPr/>
        </p:nvSpPr>
        <p:spPr>
          <a:xfrm>
            <a:off x="415925" y="6245225"/>
            <a:ext cx="4324985" cy="306705"/>
          </a:xfrm>
          <a:prstGeom prst="rect">
            <a:avLst/>
          </a:prstGeom>
          <a:noFill/>
          <a:ln w="9525">
            <a:noFill/>
          </a:ln>
        </p:spPr>
        <p:txBody>
          <a:bodyPr wrap="square">
            <a:spAutoFit/>
          </a:bodyPr>
          <a:lstStyle/>
          <a:p>
            <a:pPr indent="0"/>
            <a:r>
              <a:rPr lang="en-US" sz="1400" b="0">
                <a:solidFill>
                  <a:srgbClr val="0000FF"/>
                </a:solidFill>
                <a:latin typeface="Times New Roman" panose="02020603050405020304" charset="0"/>
              </a:rPr>
              <a:t>Figure 10 </a:t>
            </a:r>
            <a:r>
              <a:rPr lang="en-IN" altLang="en-US" sz="1400" b="0">
                <a:solidFill>
                  <a:srgbClr val="0000FF"/>
                </a:solidFill>
                <a:latin typeface="Times New Roman" panose="02020603050405020304" charset="0"/>
              </a:rPr>
              <a:t>Factors</a:t>
            </a:r>
            <a:r>
              <a:rPr lang="en-US" sz="1400" b="0">
                <a:solidFill>
                  <a:srgbClr val="0000FF"/>
                </a:solidFill>
                <a:latin typeface="Times New Roman" panose="02020603050405020304" charset="0"/>
              </a:rPr>
              <a:t> influencing tobacco use</a:t>
            </a:r>
          </a:p>
        </p:txBody>
      </p:sp>
    </p:spTree>
  </p:cSld>
  <p:clrMapOvr>
    <a:masterClrMapping/>
  </p:clrMapOvr>
  <mc:AlternateContent xmlns:mc="http://schemas.openxmlformats.org/markup-compatibility/2006" xmlns:p14="http://schemas.microsoft.com/office/powerpoint/2010/main">
    <mc:Choice Requires="p14">
      <p:transition spd="med" p14:dur="699">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 name="Google Shape;87;p13"/>
          <p:cNvPicPr preferRelativeResize="0"/>
          <p:nvPr/>
        </p:nvPicPr>
        <p:blipFill rotWithShape="1">
          <a:blip r:embed="rId2"/>
          <a:srcRect/>
          <a:stretch>
            <a:fillRect/>
          </a:stretch>
        </p:blipFill>
        <p:spPr>
          <a:xfrm>
            <a:off x="0" y="24130"/>
            <a:ext cx="1315720" cy="635635"/>
          </a:xfrm>
          <a:prstGeom prst="rect">
            <a:avLst/>
          </a:prstGeom>
          <a:noFill/>
          <a:ln>
            <a:noFill/>
          </a:ln>
        </p:spPr>
      </p:pic>
      <p:pic>
        <p:nvPicPr>
          <p:cNvPr id="8" name="Picture 7" descr="image-removebg-preview (4)"/>
          <p:cNvPicPr>
            <a:picLocks noChangeAspect="1"/>
          </p:cNvPicPr>
          <p:nvPr/>
        </p:nvPicPr>
        <p:blipFill>
          <a:blip r:embed="rId3"/>
          <a:stretch>
            <a:fillRect/>
          </a:stretch>
        </p:blipFill>
        <p:spPr>
          <a:xfrm>
            <a:off x="10127615" y="129540"/>
            <a:ext cx="1962150" cy="425450"/>
          </a:xfrm>
          <a:prstGeom prst="rect">
            <a:avLst/>
          </a:prstGeom>
        </p:spPr>
      </p:pic>
      <p:sp>
        <p:nvSpPr>
          <p:cNvPr id="100" name="Text Box 99"/>
          <p:cNvSpPr txBox="1"/>
          <p:nvPr/>
        </p:nvSpPr>
        <p:spPr>
          <a:xfrm>
            <a:off x="6238240" y="1390333"/>
            <a:ext cx="5080000" cy="1014730"/>
          </a:xfrm>
          <a:prstGeom prst="rect">
            <a:avLst/>
          </a:prstGeom>
          <a:solidFill>
            <a:schemeClr val="bg1">
              <a:lumMod val="65000"/>
            </a:schemeClr>
          </a:solidFill>
          <a:ln w="9525">
            <a:solidFill>
              <a:schemeClr val="tx1"/>
            </a:solidFill>
          </a:ln>
        </p:spPr>
        <p:txBody>
          <a:bodyPr>
            <a:spAutoFit/>
          </a:bodyPr>
          <a:lstStyle/>
          <a:p>
            <a:pPr indent="0"/>
            <a:r>
              <a:rPr lang="en-US" sz="2000" b="1">
                <a:latin typeface="Times New Roman" panose="02020603050405020304" charset="0"/>
              </a:rPr>
              <a:t>Potential government interventions for reducing tobacco use among female population.</a:t>
            </a:r>
          </a:p>
        </p:txBody>
      </p:sp>
      <p:sp>
        <p:nvSpPr>
          <p:cNvPr id="6" name="Text Box 5"/>
          <p:cNvSpPr txBox="1"/>
          <p:nvPr/>
        </p:nvSpPr>
        <p:spPr>
          <a:xfrm>
            <a:off x="6238240" y="2494597"/>
            <a:ext cx="5080000" cy="1753235"/>
          </a:xfrm>
          <a:prstGeom prst="rect">
            <a:avLst/>
          </a:prstGeom>
          <a:solidFill>
            <a:schemeClr val="accent3">
              <a:lumMod val="85000"/>
            </a:schemeClr>
          </a:solidFill>
          <a:ln w="9525">
            <a:noFill/>
          </a:ln>
        </p:spPr>
        <p:txBody>
          <a:bodyPr>
            <a:spAutoFit/>
          </a:bodyPr>
          <a:lstStyle/>
          <a:p>
            <a:pPr indent="0"/>
            <a:r>
              <a:rPr lang="en-US" b="0">
                <a:latin typeface="Times New Roman" panose="02020603050405020304" charset="0"/>
              </a:rPr>
              <a:t>According to the latest report of Indian express, it shows that 700 challans in the area of Connaught place, New Delhi in the last 3 months. </a:t>
            </a:r>
          </a:p>
          <a:p>
            <a:pPr indent="0"/>
            <a:r>
              <a:rPr lang="en-US" b="0">
                <a:latin typeface="Times New Roman" panose="02020603050405020304" charset="0"/>
              </a:rPr>
              <a:t>As per the latest act of COTPA, a person found smoking in a public place in Connaught Place can be issued a challan of Rs. 2000 for the offense. </a:t>
            </a:r>
          </a:p>
        </p:txBody>
      </p:sp>
      <p:sp>
        <p:nvSpPr>
          <p:cNvPr id="7" name="Text Box 6"/>
          <p:cNvSpPr txBox="1"/>
          <p:nvPr/>
        </p:nvSpPr>
        <p:spPr>
          <a:xfrm>
            <a:off x="6238240" y="4314190"/>
            <a:ext cx="5080000" cy="1198880"/>
          </a:xfrm>
          <a:prstGeom prst="rect">
            <a:avLst/>
          </a:prstGeom>
          <a:solidFill>
            <a:schemeClr val="accent3">
              <a:lumMod val="85000"/>
            </a:schemeClr>
          </a:solidFill>
          <a:ln w="9525">
            <a:noFill/>
          </a:ln>
        </p:spPr>
        <p:txBody>
          <a:bodyPr>
            <a:spAutoFit/>
          </a:bodyPr>
          <a:lstStyle/>
          <a:p>
            <a:pPr indent="0"/>
            <a:r>
              <a:rPr lang="en-US" b="0">
                <a:latin typeface="Times New Roman" panose="02020603050405020304" charset="0"/>
              </a:rPr>
              <a:t>As per the </a:t>
            </a:r>
            <a:r>
              <a:rPr lang="en-US" b="1">
                <a:latin typeface="Times New Roman" panose="02020603050405020304" charset="0"/>
              </a:rPr>
              <a:t>National Tobacco Control (NTC) Program</a:t>
            </a:r>
            <a:r>
              <a:rPr lang="en-US" b="0">
                <a:latin typeface="Times New Roman" panose="02020603050405020304" charset="0"/>
              </a:rPr>
              <a:t>, government has implement higher taxes on tobacco products, particularly those targeted at women, such as flavored cigarettes or slim cigarettes.</a:t>
            </a:r>
          </a:p>
        </p:txBody>
      </p:sp>
      <p:graphicFrame>
        <p:nvGraphicFramePr>
          <p:cNvPr id="10" name="Content Placeholder 9"/>
          <p:cNvGraphicFramePr>
            <a:graphicFrameLocks noGrp="1"/>
          </p:cNvGraphicFramePr>
          <p:nvPr>
            <p:ph sz="half" idx="1"/>
          </p:nvPr>
        </p:nvGraphicFramePr>
        <p:xfrm>
          <a:off x="548640" y="1417955"/>
          <a:ext cx="4909185" cy="1706880"/>
        </p:xfrm>
        <a:graphic>
          <a:graphicData uri="http://schemas.openxmlformats.org/drawingml/2006/table">
            <a:tbl>
              <a:tblPr firstRow="1">
                <a:tableStyleId>{5202B0CA-FC54-4496-8BCA-5EF66A818D29}</a:tableStyleId>
              </a:tblPr>
              <a:tblGrid>
                <a:gridCol w="2553335">
                  <a:extLst>
                    <a:ext uri="{9D8B030D-6E8A-4147-A177-3AD203B41FA5}">
                      <a16:colId xmlns:a16="http://schemas.microsoft.com/office/drawing/2014/main" val="20000"/>
                    </a:ext>
                  </a:extLst>
                </a:gridCol>
                <a:gridCol w="2355850">
                  <a:extLst>
                    <a:ext uri="{9D8B030D-6E8A-4147-A177-3AD203B41FA5}">
                      <a16:colId xmlns:a16="http://schemas.microsoft.com/office/drawing/2014/main" val="20001"/>
                    </a:ext>
                  </a:extLst>
                </a:gridCol>
              </a:tblGrid>
              <a:tr h="335280">
                <a:tc>
                  <a:txBody>
                    <a:bodyPr/>
                    <a:lstStyle/>
                    <a:p>
                      <a:pPr indent="0" algn="ctr">
                        <a:buNone/>
                      </a:pPr>
                      <a:r>
                        <a:rPr lang="en-US" sz="1400"/>
                        <a:t>Occupation</a:t>
                      </a:r>
                    </a:p>
                  </a:txBody>
                  <a:tcPr marL="68580" marR="68580" marT="0" marB="0" anchor="b">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a:lstStyle/>
                    <a:p>
                      <a:pPr indent="0">
                        <a:buNone/>
                      </a:pPr>
                      <a:r>
                        <a:rPr lang="en-US" sz="1400"/>
                        <a:t>Factors Affecting smoking stress</a:t>
                      </a:r>
                    </a:p>
                  </a:txBody>
                  <a:tcPr marL="68580" marR="68580" marT="0" marB="0" anchor="b">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extLst>
                  <a:ext uri="{0D108BD9-81ED-4DB2-BD59-A6C34878D82A}">
                    <a16:rowId xmlns:a16="http://schemas.microsoft.com/office/drawing/2014/main" val="10000"/>
                  </a:ext>
                </a:extLst>
              </a:tr>
              <a:tr h="193675">
                <a:tc>
                  <a:txBody>
                    <a:bodyPr/>
                    <a:lstStyle/>
                    <a:p>
                      <a:pPr indent="0" algn="ctr">
                        <a:buNone/>
                      </a:pPr>
                      <a:r>
                        <a:rPr lang="en-US" sz="1400"/>
                        <a:t>Self owned</a:t>
                      </a:r>
                    </a:p>
                  </a:txBody>
                  <a:tcPr marL="68580" marR="6858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a:lstStyle/>
                    <a:p>
                      <a:pPr indent="0" algn="ctr">
                        <a:buNone/>
                      </a:pPr>
                      <a:r>
                        <a:rPr lang="en-US" sz="1400"/>
                        <a:t>1</a:t>
                      </a:r>
                    </a:p>
                  </a:txBody>
                  <a:tcPr marL="68580" marR="68580" marT="0" marB="0" anchor="b">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extLst>
                  <a:ext uri="{0D108BD9-81ED-4DB2-BD59-A6C34878D82A}">
                    <a16:rowId xmlns:a16="http://schemas.microsoft.com/office/drawing/2014/main" val="10001"/>
                  </a:ext>
                </a:extLst>
              </a:tr>
              <a:tr h="193675">
                <a:tc>
                  <a:txBody>
                    <a:bodyPr/>
                    <a:lstStyle/>
                    <a:p>
                      <a:pPr indent="0" algn="ctr">
                        <a:buNone/>
                      </a:pPr>
                      <a:r>
                        <a:rPr lang="en-US" sz="1400"/>
                        <a:t>Government Job</a:t>
                      </a:r>
                    </a:p>
                  </a:txBody>
                  <a:tcPr marL="68580" marR="68580" marT="0" marB="0" anchor="b">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a:lstStyle/>
                    <a:p>
                      <a:pPr indent="0" algn="ctr">
                        <a:buNone/>
                      </a:pPr>
                      <a:r>
                        <a:rPr lang="en-US" sz="1400"/>
                        <a:t>0</a:t>
                      </a:r>
                    </a:p>
                  </a:txBody>
                  <a:tcPr marL="68580" marR="68580" marT="0" marB="0" anchor="b">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extLst>
                  <a:ext uri="{0D108BD9-81ED-4DB2-BD59-A6C34878D82A}">
                    <a16:rowId xmlns:a16="http://schemas.microsoft.com/office/drawing/2014/main" val="10002"/>
                  </a:ext>
                </a:extLst>
              </a:tr>
              <a:tr h="193675">
                <a:tc>
                  <a:txBody>
                    <a:bodyPr/>
                    <a:lstStyle/>
                    <a:p>
                      <a:pPr indent="0" algn="ctr">
                        <a:buNone/>
                      </a:pPr>
                      <a:r>
                        <a:rPr lang="en-US" sz="1400"/>
                        <a:t>Private Job</a:t>
                      </a:r>
                    </a:p>
                  </a:txBody>
                  <a:tcPr marL="68580" marR="68580" marT="0" marB="0" anchor="b">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a:lstStyle/>
                    <a:p>
                      <a:pPr indent="0" algn="ctr">
                        <a:buNone/>
                      </a:pPr>
                      <a:r>
                        <a:rPr lang="en-US" sz="1400"/>
                        <a:t>5</a:t>
                      </a:r>
                    </a:p>
                  </a:txBody>
                  <a:tcPr marL="68580" marR="68580" marT="0" marB="0" anchor="b">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extLst>
                  <a:ext uri="{0D108BD9-81ED-4DB2-BD59-A6C34878D82A}">
                    <a16:rowId xmlns:a16="http://schemas.microsoft.com/office/drawing/2014/main" val="10003"/>
                  </a:ext>
                </a:extLst>
              </a:tr>
              <a:tr h="213360">
                <a:tc>
                  <a:txBody>
                    <a:bodyPr/>
                    <a:lstStyle/>
                    <a:p>
                      <a:pPr indent="0" algn="ctr">
                        <a:buNone/>
                      </a:pPr>
                      <a:r>
                        <a:rPr lang="en-US" sz="1400"/>
                        <a:t>Student</a:t>
                      </a:r>
                    </a:p>
                  </a:txBody>
                  <a:tcPr marL="68580" marR="68580" marT="0" marB="0" anchor="b">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a:lstStyle/>
                    <a:p>
                      <a:pPr indent="0" algn="ctr">
                        <a:buNone/>
                      </a:pPr>
                      <a:r>
                        <a:rPr lang="en-US" sz="1400"/>
                        <a:t>2</a:t>
                      </a:r>
                    </a:p>
                  </a:txBody>
                  <a:tcPr marL="68580" marR="68580" marT="0" marB="0" anchor="b">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extLst>
                  <a:ext uri="{0D108BD9-81ED-4DB2-BD59-A6C34878D82A}">
                    <a16:rowId xmlns:a16="http://schemas.microsoft.com/office/drawing/2014/main" val="10004"/>
                  </a:ext>
                </a:extLst>
              </a:tr>
              <a:tr h="193675">
                <a:tc>
                  <a:txBody>
                    <a:bodyPr/>
                    <a:lstStyle/>
                    <a:p>
                      <a:pPr indent="0" algn="ctr">
                        <a:buNone/>
                      </a:pPr>
                      <a:r>
                        <a:rPr lang="en-US" sz="1400"/>
                        <a:t>Housewife</a:t>
                      </a:r>
                    </a:p>
                  </a:txBody>
                  <a:tcPr marL="68580" marR="68580" marT="0" marB="0" anchor="b">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a:lstStyle/>
                    <a:p>
                      <a:pPr indent="0" algn="ctr">
                        <a:buNone/>
                      </a:pPr>
                      <a:r>
                        <a:rPr lang="en-US" sz="1400"/>
                        <a:t>0</a:t>
                      </a:r>
                    </a:p>
                  </a:txBody>
                  <a:tcPr marL="68580" marR="68580" marT="0" marB="0" anchor="b">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extLst>
                  <a:ext uri="{0D108BD9-81ED-4DB2-BD59-A6C34878D82A}">
                    <a16:rowId xmlns:a16="http://schemas.microsoft.com/office/drawing/2014/main" val="10005"/>
                  </a:ext>
                </a:extLst>
              </a:tr>
              <a:tr h="193675">
                <a:tc>
                  <a:txBody>
                    <a:bodyPr/>
                    <a:lstStyle/>
                    <a:p>
                      <a:pPr indent="0" algn="ctr">
                        <a:buNone/>
                      </a:pPr>
                      <a:r>
                        <a:rPr lang="en-US" sz="1400"/>
                        <a:t>Unemployed</a:t>
                      </a:r>
                    </a:p>
                  </a:txBody>
                  <a:tcPr marL="68580" marR="68580" marT="0" marB="0" anchor="b">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a:lstStyle/>
                    <a:p>
                      <a:pPr indent="0" algn="ctr">
                        <a:buNone/>
                      </a:pPr>
                      <a:r>
                        <a:rPr lang="en-US" sz="1400"/>
                        <a:t>0</a:t>
                      </a:r>
                    </a:p>
                  </a:txBody>
                  <a:tcPr marL="68580" marR="68580" marT="0" marB="0" anchor="b">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extLst>
                  <a:ext uri="{0D108BD9-81ED-4DB2-BD59-A6C34878D82A}">
                    <a16:rowId xmlns:a16="http://schemas.microsoft.com/office/drawing/2014/main" val="10006"/>
                  </a:ext>
                </a:extLst>
              </a:tr>
            </a:tbl>
          </a:graphicData>
        </a:graphic>
      </p:graphicFrame>
      <p:sp>
        <p:nvSpPr>
          <p:cNvPr id="9" name="Text Box 8"/>
          <p:cNvSpPr txBox="1"/>
          <p:nvPr/>
        </p:nvSpPr>
        <p:spPr>
          <a:xfrm>
            <a:off x="599440" y="3347720"/>
            <a:ext cx="4091305" cy="2306955"/>
          </a:xfrm>
          <a:prstGeom prst="rect">
            <a:avLst/>
          </a:prstGeom>
          <a:noFill/>
          <a:ln w="9525">
            <a:noFill/>
          </a:ln>
        </p:spPr>
        <p:txBody>
          <a:bodyPr wrap="square">
            <a:spAutoFit/>
          </a:bodyPr>
          <a:lstStyle/>
          <a:p>
            <a:pPr indent="0"/>
            <a:r>
              <a:rPr lang="en-US" b="1">
                <a:latin typeface="Times New Roman" panose="02020603050405020304" charset="0"/>
              </a:rPr>
              <a:t>Association of occupation with factor affecting smoking stress</a:t>
            </a:r>
            <a:r>
              <a:rPr lang="en-IN" altLang="en-US" b="1">
                <a:latin typeface="Times New Roman" panose="02020603050405020304" charset="0"/>
              </a:rPr>
              <a:t>- </a:t>
            </a:r>
            <a:r>
              <a:rPr lang="en-US" b="0">
                <a:latin typeface="Times New Roman" panose="02020603050405020304" charset="0"/>
              </a:rPr>
              <a:t>Chi-square test statistic: 11.167</a:t>
            </a:r>
          </a:p>
          <a:p>
            <a:pPr indent="0"/>
            <a:r>
              <a:rPr lang="en-US" b="0">
                <a:latin typeface="Times New Roman" panose="02020603050405020304" charset="0"/>
              </a:rPr>
              <a:t>The p-value is 0.0499, which is less than the conventional significance level of 0.05 which signifies association between "Occupation" and "Stress" as a factor affecting smoking</a:t>
            </a:r>
          </a:p>
        </p:txBody>
      </p:sp>
      <p:sp>
        <p:nvSpPr>
          <p:cNvPr id="3" name="Footer Placeholder 2"/>
          <p:cNvSpPr>
            <a:spLocks noGrp="1"/>
          </p:cNvSpPr>
          <p:nvPr>
            <p:ph type="ftr" sz="quarter" idx="11"/>
          </p:nvPr>
        </p:nvSpPr>
        <p:spPr>
          <a:xfrm>
            <a:off x="4165600" y="6381750"/>
            <a:ext cx="4184015" cy="476250"/>
          </a:xfrm>
        </p:spPr>
        <p:txBody>
          <a:bodyPr/>
          <a:lstStyle/>
          <a:p>
            <a:r>
              <a:rPr lang="en-US" sz="1200">
                <a:latin typeface="Calibri Light" panose="020F0302020204030204" charset="0"/>
                <a:cs typeface="Calibri Light" panose="020F0302020204030204" charset="0"/>
              </a:rPr>
              <a:t>Risk perception study on tobacco use among adult female population in Connaught Place, New Delhi</a:t>
            </a:r>
          </a:p>
        </p:txBody>
      </p:sp>
      <p:sp>
        <p:nvSpPr>
          <p:cNvPr id="11" name="Title 10"/>
          <p:cNvSpPr>
            <a:spLocks noGrp="1"/>
          </p:cNvSpPr>
          <p:nvPr>
            <p:ph type="title"/>
          </p:nvPr>
        </p:nvSpPr>
        <p:spPr>
          <a:xfrm>
            <a:off x="1316355" y="274955"/>
            <a:ext cx="8811260" cy="469265"/>
          </a:xfrm>
        </p:spPr>
        <p:txBody>
          <a:bodyPr/>
          <a:lstStyle/>
          <a:p>
            <a:pPr algn="ctr"/>
            <a:r>
              <a:rPr lang="en-IN" sz="3600" b="1" dirty="0"/>
              <a:t>Results (5/5)</a:t>
            </a:r>
          </a:p>
        </p:txBody>
      </p:sp>
      <p:sp>
        <p:nvSpPr>
          <p:cNvPr id="12" name="Slide Number Placeholder 11"/>
          <p:cNvSpPr>
            <a:spLocks noGrp="1"/>
          </p:cNvSpPr>
          <p:nvPr>
            <p:ph type="sldNum" sz="quarter" idx="12"/>
          </p:nvPr>
        </p:nvSpPr>
        <p:spPr>
          <a:xfrm>
            <a:off x="8737600" y="6346825"/>
            <a:ext cx="2844800" cy="476250"/>
          </a:xfrm>
        </p:spPr>
        <p:txBody>
          <a:bodyPr/>
          <a:lstStyle/>
          <a:p>
            <a:fld id="{9B618960-8005-486C-9A75-10CB2AAC16F9}" type="slidenum">
              <a:rPr lang="en-US" smtClean="0"/>
              <a:t>11</a:t>
            </a:fld>
            <a:endParaRPr lang="en-US"/>
          </a:p>
        </p:txBody>
      </p:sp>
    </p:spTree>
  </p:cSld>
  <p:clrMapOvr>
    <a:masterClrMapping/>
  </p:clrMapOvr>
  <mc:AlternateContent xmlns:mc="http://schemas.openxmlformats.org/markup-compatibility/2006" xmlns:p14="http://schemas.microsoft.com/office/powerpoint/2010/main">
    <mc:Choice Requires="p14">
      <p:transition spd="med" p14:dur="699">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Discussion (1/2)</a:t>
            </a:r>
          </a:p>
        </p:txBody>
      </p:sp>
      <p:sp>
        <p:nvSpPr>
          <p:cNvPr id="3" name="Content Placeholder 2"/>
          <p:cNvSpPr>
            <a:spLocks noGrp="1"/>
          </p:cNvSpPr>
          <p:nvPr>
            <p:ph idx="1"/>
          </p:nvPr>
        </p:nvSpPr>
        <p:spPr/>
        <p:txBody>
          <a:bodyPr/>
          <a:lstStyle/>
          <a:p>
            <a:r>
              <a:rPr lang="en-IN" sz="2000"/>
              <a:t>Lung issues have also been linked to other research and most often cited negative effects of smoking by women. In our study it is found that positive trend in awareness among adult females regarding the harmful effects of smoking on lung and heart health.</a:t>
            </a:r>
          </a:p>
          <a:p>
            <a:endParaRPr lang="en-IN" sz="2000"/>
          </a:p>
          <a:p>
            <a:r>
              <a:rPr lang="en-IN" sz="2000"/>
              <a:t>According to previous study, damage caused by smoking is irreversible, but quitting smoking alters the health, reduces cancer risk, and improves the quality of life by 10 years.  In our study, it is found most participants reported tries to quit tobacco in the past 12 months were 54.29%, this is because of the education level of participant and awareness to quit tobacco.</a:t>
            </a:r>
          </a:p>
          <a:p>
            <a:endParaRPr lang="en-IN" sz="2000"/>
          </a:p>
          <a:p>
            <a:r>
              <a:rPr lang="en-IN" sz="2000">
                <a:sym typeface="+mn-ea"/>
              </a:rPr>
              <a:t>Cigarettes remain one of the most common and widely used tobacco products in Delhi most often cited. According to our study cigarette smoking was the most common form of tobacco use, with 65.71% of smokers reporting cigarette consumption with majority of smokers consumed fewer than 5 cigarettes per day.</a:t>
            </a:r>
            <a:endParaRPr lang="en-IN" sz="2000"/>
          </a:p>
          <a:p>
            <a:endParaRPr lang="en-IN" sz="2000"/>
          </a:p>
        </p:txBody>
      </p:sp>
      <p:pic>
        <p:nvPicPr>
          <p:cNvPr id="87" name="Google Shape;87;p13"/>
          <p:cNvPicPr preferRelativeResize="0"/>
          <p:nvPr/>
        </p:nvPicPr>
        <p:blipFill rotWithShape="1">
          <a:blip r:embed="rId2"/>
          <a:srcRect/>
          <a:stretch>
            <a:fillRect/>
          </a:stretch>
        </p:blipFill>
        <p:spPr>
          <a:xfrm>
            <a:off x="0" y="24130"/>
            <a:ext cx="1315720" cy="635635"/>
          </a:xfrm>
          <a:prstGeom prst="rect">
            <a:avLst/>
          </a:prstGeom>
          <a:noFill/>
          <a:ln>
            <a:noFill/>
          </a:ln>
        </p:spPr>
      </p:pic>
      <p:pic>
        <p:nvPicPr>
          <p:cNvPr id="8" name="Picture 7" descr="image-removebg-preview (4)"/>
          <p:cNvPicPr>
            <a:picLocks noChangeAspect="1"/>
          </p:cNvPicPr>
          <p:nvPr/>
        </p:nvPicPr>
        <p:blipFill>
          <a:blip r:embed="rId3"/>
          <a:stretch>
            <a:fillRect/>
          </a:stretch>
        </p:blipFill>
        <p:spPr>
          <a:xfrm>
            <a:off x="10127615" y="129540"/>
            <a:ext cx="1962150" cy="425450"/>
          </a:xfrm>
          <a:prstGeom prst="rect">
            <a:avLst/>
          </a:prstGeom>
        </p:spPr>
      </p:pic>
      <p:sp>
        <p:nvSpPr>
          <p:cNvPr id="5" name="Footer Placeholder 4"/>
          <p:cNvSpPr>
            <a:spLocks noGrp="1"/>
          </p:cNvSpPr>
          <p:nvPr>
            <p:ph type="ftr" sz="quarter" idx="11"/>
          </p:nvPr>
        </p:nvSpPr>
        <p:spPr>
          <a:xfrm>
            <a:off x="4165600" y="6381750"/>
            <a:ext cx="4184015" cy="476250"/>
          </a:xfrm>
        </p:spPr>
        <p:txBody>
          <a:bodyPr/>
          <a:lstStyle/>
          <a:p>
            <a:r>
              <a:rPr lang="en-US" sz="1200">
                <a:latin typeface="Calibri Light" panose="020F0302020204030204" charset="0"/>
                <a:cs typeface="Calibri Light" panose="020F0302020204030204" charset="0"/>
              </a:rPr>
              <a:t>Risk perception study on tobacco use among adult female population in Connaught Place, New Delhi</a:t>
            </a:r>
          </a:p>
        </p:txBody>
      </p:sp>
      <p:sp>
        <p:nvSpPr>
          <p:cNvPr id="6" name="Slide Number Placeholder 5"/>
          <p:cNvSpPr>
            <a:spLocks noGrp="1"/>
          </p:cNvSpPr>
          <p:nvPr>
            <p:ph type="sldNum" sz="quarter" idx="12"/>
          </p:nvPr>
        </p:nvSpPr>
        <p:spPr>
          <a:xfrm>
            <a:off x="8737600" y="6346825"/>
            <a:ext cx="2844800" cy="476250"/>
          </a:xfrm>
        </p:spPr>
        <p:txBody>
          <a:bodyPr/>
          <a:lstStyle/>
          <a:p>
            <a:fld id="{9B618960-8005-486C-9A75-10CB2AAC16F9}" type="slidenum">
              <a:rPr lang="en-US" smtClean="0"/>
              <a:t>12</a:t>
            </a:fld>
            <a:endParaRPr lang="en-US"/>
          </a:p>
        </p:txBody>
      </p:sp>
    </p:spTree>
  </p:cSld>
  <p:clrMapOvr>
    <a:masterClrMapping/>
  </p:clrMapOvr>
  <mc:AlternateContent xmlns:mc="http://schemas.openxmlformats.org/markup-compatibility/2006" xmlns:p14="http://schemas.microsoft.com/office/powerpoint/2010/main">
    <mc:Choice Requires="p14">
      <p:transition spd="med" p14:dur="699">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Discussion (2/2)</a:t>
            </a:r>
          </a:p>
        </p:txBody>
      </p:sp>
      <p:sp>
        <p:nvSpPr>
          <p:cNvPr id="3" name="Content Placeholder 2"/>
          <p:cNvSpPr>
            <a:spLocks noGrp="1"/>
          </p:cNvSpPr>
          <p:nvPr>
            <p:ph idx="1"/>
          </p:nvPr>
        </p:nvSpPr>
        <p:spPr>
          <a:xfrm>
            <a:off x="609600" y="1600200"/>
            <a:ext cx="10972800" cy="4352925"/>
          </a:xfrm>
        </p:spPr>
        <p:txBody>
          <a:bodyPr/>
          <a:lstStyle/>
          <a:p>
            <a:r>
              <a:rPr lang="en-IN" sz="2000"/>
              <a:t>According to previous study, it suggests that the presence of a supportive social environment, such as living with family or friends. In our study, the majority of participants lived with their families, followed by living with friends and living alone along with that Private job holders constituted the largest occupational group.</a:t>
            </a:r>
          </a:p>
          <a:p>
            <a:endParaRPr lang="en-IN" sz="2000"/>
          </a:p>
          <a:p>
            <a:r>
              <a:rPr lang="en-IN" sz="2000"/>
              <a:t>One of the primary reasons individuals smoke tobacco is due to its highly addictive nature of tobacco most often cited in previous research and in our study, it investigated the factors influencing tobacco use among adult females, specifically focusing on peer pressure, stress, habit, work-life imbalance, and personal reasons.</a:t>
            </a:r>
          </a:p>
          <a:p>
            <a:endParaRPr lang="en-IN" sz="2000"/>
          </a:p>
          <a:p>
            <a:r>
              <a:rPr lang="en-IN" sz="2000">
                <a:sym typeface="+mn-ea"/>
              </a:rPr>
              <a:t>According to the report of Global Adult Tobacco survey 2011, it reveals that the prevalence of tobacco use in the area of New Delhi among female population is 4.8%, and according to the study I have found that the prevalence of tobacco use among the participants was 30.43%</a:t>
            </a:r>
            <a:endParaRPr lang="en-IN" sz="2000"/>
          </a:p>
          <a:p>
            <a:endParaRPr lang="en-IN" sz="2000"/>
          </a:p>
          <a:p>
            <a:endParaRPr lang="en-IN" sz="2000"/>
          </a:p>
        </p:txBody>
      </p:sp>
      <p:pic>
        <p:nvPicPr>
          <p:cNvPr id="87" name="Google Shape;87;p13"/>
          <p:cNvPicPr preferRelativeResize="0"/>
          <p:nvPr/>
        </p:nvPicPr>
        <p:blipFill rotWithShape="1">
          <a:blip r:embed="rId2"/>
          <a:srcRect/>
          <a:stretch>
            <a:fillRect/>
          </a:stretch>
        </p:blipFill>
        <p:spPr>
          <a:xfrm>
            <a:off x="0" y="24130"/>
            <a:ext cx="1315720" cy="635635"/>
          </a:xfrm>
          <a:prstGeom prst="rect">
            <a:avLst/>
          </a:prstGeom>
          <a:noFill/>
          <a:ln>
            <a:noFill/>
          </a:ln>
        </p:spPr>
      </p:pic>
      <p:pic>
        <p:nvPicPr>
          <p:cNvPr id="8" name="Picture 7" descr="image-removebg-preview (4)"/>
          <p:cNvPicPr>
            <a:picLocks noChangeAspect="1"/>
          </p:cNvPicPr>
          <p:nvPr/>
        </p:nvPicPr>
        <p:blipFill>
          <a:blip r:embed="rId3"/>
          <a:stretch>
            <a:fillRect/>
          </a:stretch>
        </p:blipFill>
        <p:spPr>
          <a:xfrm>
            <a:off x="10127615" y="129540"/>
            <a:ext cx="1962150" cy="425450"/>
          </a:xfrm>
          <a:prstGeom prst="rect">
            <a:avLst/>
          </a:prstGeom>
        </p:spPr>
      </p:pic>
      <p:sp>
        <p:nvSpPr>
          <p:cNvPr id="5" name="Footer Placeholder 4"/>
          <p:cNvSpPr>
            <a:spLocks noGrp="1"/>
          </p:cNvSpPr>
          <p:nvPr>
            <p:ph type="ftr" sz="quarter" idx="11"/>
          </p:nvPr>
        </p:nvSpPr>
        <p:spPr>
          <a:xfrm>
            <a:off x="4165600" y="6381750"/>
            <a:ext cx="4184015" cy="476250"/>
          </a:xfrm>
        </p:spPr>
        <p:txBody>
          <a:bodyPr/>
          <a:lstStyle/>
          <a:p>
            <a:r>
              <a:rPr lang="en-US" sz="1200">
                <a:latin typeface="Calibri Light" panose="020F0302020204030204" charset="0"/>
                <a:cs typeface="Calibri Light" panose="020F0302020204030204" charset="0"/>
              </a:rPr>
              <a:t>Risk perception study on tobacco use among adult female population in Connaught Place, New Delhi</a:t>
            </a:r>
          </a:p>
        </p:txBody>
      </p:sp>
      <p:sp>
        <p:nvSpPr>
          <p:cNvPr id="6" name="Slide Number Placeholder 5"/>
          <p:cNvSpPr>
            <a:spLocks noGrp="1"/>
          </p:cNvSpPr>
          <p:nvPr>
            <p:ph type="sldNum" sz="quarter" idx="12"/>
          </p:nvPr>
        </p:nvSpPr>
        <p:spPr>
          <a:xfrm>
            <a:off x="8737600" y="6346825"/>
            <a:ext cx="2844800" cy="476250"/>
          </a:xfrm>
        </p:spPr>
        <p:txBody>
          <a:bodyPr/>
          <a:lstStyle/>
          <a:p>
            <a:fld id="{9B618960-8005-486C-9A75-10CB2AAC16F9}" type="slidenum">
              <a:rPr lang="en-US" smtClean="0"/>
              <a:t>13</a:t>
            </a:fld>
            <a:endParaRPr lang="en-US"/>
          </a:p>
        </p:txBody>
      </p:sp>
    </p:spTree>
  </p:cSld>
  <p:clrMapOvr>
    <a:masterClrMapping/>
  </p:clrMapOvr>
  <mc:AlternateContent xmlns:mc="http://schemas.openxmlformats.org/markup-compatibility/2006" xmlns:p14="http://schemas.microsoft.com/office/powerpoint/2010/main">
    <mc:Choice Requires="p14">
      <p:transition spd="med" p14:dur="699">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Conclusion</a:t>
            </a:r>
          </a:p>
        </p:txBody>
      </p:sp>
      <p:sp>
        <p:nvSpPr>
          <p:cNvPr id="3" name="Content Placeholder 2"/>
          <p:cNvSpPr>
            <a:spLocks noGrp="1"/>
          </p:cNvSpPr>
          <p:nvPr>
            <p:ph idx="1"/>
          </p:nvPr>
        </p:nvSpPr>
        <p:spPr/>
        <p:txBody>
          <a:bodyPr/>
          <a:lstStyle/>
          <a:p>
            <a:r>
              <a:rPr lang="en-IN" sz="2000"/>
              <a:t>The findings of this study shed light on the prevalence and characteristics of tobacco use among the adult female population. It is evident that there is a need for comprehensive tobacco control interventions targeted specifically towards this group.</a:t>
            </a:r>
          </a:p>
          <a:p>
            <a:endParaRPr lang="en-IN" sz="2000"/>
          </a:p>
          <a:p>
            <a:r>
              <a:rPr lang="en-IN" sz="2000"/>
              <a:t>The discussion highlights several important factors to consider when developing interventions, such as age, education, cigarette consumption, duration of tobacco use, physical activity, living arrangements, and occupational factors. By addressing these factors, governments and public health organizations can design tailored interventions that effectively reduce tobacco use among adult females.</a:t>
            </a:r>
          </a:p>
          <a:p>
            <a:endParaRPr lang="en-IN" sz="2000"/>
          </a:p>
          <a:p>
            <a:r>
              <a:rPr lang="en-US" altLang="en-IN" sz="2000"/>
              <a:t>A</a:t>
            </a:r>
            <a:r>
              <a:rPr lang="en-IN" sz="2000"/>
              <a:t> multi-faceted approach that integrates education, awareness, cessation support, and environmental changes is crucial in reducing tobacco use among the adult female population.</a:t>
            </a:r>
          </a:p>
        </p:txBody>
      </p:sp>
      <p:pic>
        <p:nvPicPr>
          <p:cNvPr id="87" name="Google Shape;87;p13"/>
          <p:cNvPicPr preferRelativeResize="0"/>
          <p:nvPr/>
        </p:nvPicPr>
        <p:blipFill rotWithShape="1">
          <a:blip r:embed="rId2"/>
          <a:srcRect/>
          <a:stretch>
            <a:fillRect/>
          </a:stretch>
        </p:blipFill>
        <p:spPr>
          <a:xfrm>
            <a:off x="0" y="24130"/>
            <a:ext cx="1315720" cy="635635"/>
          </a:xfrm>
          <a:prstGeom prst="rect">
            <a:avLst/>
          </a:prstGeom>
          <a:noFill/>
          <a:ln>
            <a:noFill/>
          </a:ln>
        </p:spPr>
      </p:pic>
      <p:pic>
        <p:nvPicPr>
          <p:cNvPr id="8" name="Picture 7" descr="image-removebg-preview (4)"/>
          <p:cNvPicPr>
            <a:picLocks noChangeAspect="1"/>
          </p:cNvPicPr>
          <p:nvPr/>
        </p:nvPicPr>
        <p:blipFill>
          <a:blip r:embed="rId3"/>
          <a:stretch>
            <a:fillRect/>
          </a:stretch>
        </p:blipFill>
        <p:spPr>
          <a:xfrm>
            <a:off x="10127615" y="129540"/>
            <a:ext cx="1962150" cy="425450"/>
          </a:xfrm>
          <a:prstGeom prst="rect">
            <a:avLst/>
          </a:prstGeom>
        </p:spPr>
      </p:pic>
      <p:sp>
        <p:nvSpPr>
          <p:cNvPr id="5" name="Footer Placeholder 4"/>
          <p:cNvSpPr>
            <a:spLocks noGrp="1"/>
          </p:cNvSpPr>
          <p:nvPr>
            <p:ph type="ftr" sz="quarter" idx="11"/>
          </p:nvPr>
        </p:nvSpPr>
        <p:spPr>
          <a:xfrm>
            <a:off x="4165600" y="6381750"/>
            <a:ext cx="4184015" cy="476250"/>
          </a:xfrm>
        </p:spPr>
        <p:txBody>
          <a:bodyPr/>
          <a:lstStyle/>
          <a:p>
            <a:r>
              <a:rPr lang="en-US" sz="1200">
                <a:latin typeface="Calibri Light" panose="020F0302020204030204" charset="0"/>
                <a:cs typeface="Calibri Light" panose="020F0302020204030204" charset="0"/>
              </a:rPr>
              <a:t>Risk perception study on tobacco use among adult female population in Connaught Place, New Delhi</a:t>
            </a:r>
          </a:p>
        </p:txBody>
      </p:sp>
      <p:sp>
        <p:nvSpPr>
          <p:cNvPr id="6" name="Slide Number Placeholder 5"/>
          <p:cNvSpPr>
            <a:spLocks noGrp="1"/>
          </p:cNvSpPr>
          <p:nvPr>
            <p:ph type="sldNum" sz="quarter" idx="12"/>
          </p:nvPr>
        </p:nvSpPr>
        <p:spPr>
          <a:xfrm>
            <a:off x="8737600" y="6346825"/>
            <a:ext cx="2844800" cy="476250"/>
          </a:xfrm>
        </p:spPr>
        <p:txBody>
          <a:bodyPr/>
          <a:lstStyle/>
          <a:p>
            <a:fld id="{9B618960-8005-486C-9A75-10CB2AAC16F9}" type="slidenum">
              <a:rPr lang="en-US" smtClean="0"/>
              <a:t>14</a:t>
            </a:fld>
            <a:endParaRPr lang="en-US"/>
          </a:p>
        </p:txBody>
      </p:sp>
    </p:spTree>
  </p:cSld>
  <p:clrMapOvr>
    <a:masterClrMapping/>
  </p:clrMapOvr>
  <mc:AlternateContent xmlns:mc="http://schemas.openxmlformats.org/markup-compatibility/2006" xmlns:p14="http://schemas.microsoft.com/office/powerpoint/2010/main">
    <mc:Choice Requires="p14">
      <p:transition spd="med" p14:dur="699">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pic>
        <p:nvPicPr>
          <p:cNvPr id="87" name="Google Shape;87;p13"/>
          <p:cNvPicPr preferRelativeResize="0"/>
          <p:nvPr/>
        </p:nvPicPr>
        <p:blipFill rotWithShape="1">
          <a:blip r:embed="rId2"/>
          <a:srcRect/>
          <a:stretch>
            <a:fillRect/>
          </a:stretch>
        </p:blipFill>
        <p:spPr>
          <a:xfrm>
            <a:off x="0" y="24130"/>
            <a:ext cx="1315720" cy="635635"/>
          </a:xfrm>
          <a:prstGeom prst="rect">
            <a:avLst/>
          </a:prstGeom>
          <a:noFill/>
          <a:ln>
            <a:noFill/>
          </a:ln>
        </p:spPr>
      </p:pic>
      <p:pic>
        <p:nvPicPr>
          <p:cNvPr id="7" name="Picture 6" descr="image-removebg-preview (4)"/>
          <p:cNvPicPr>
            <a:picLocks noChangeAspect="1"/>
          </p:cNvPicPr>
          <p:nvPr/>
        </p:nvPicPr>
        <p:blipFill>
          <a:blip r:embed="rId3"/>
          <a:stretch>
            <a:fillRect/>
          </a:stretch>
        </p:blipFill>
        <p:spPr>
          <a:xfrm>
            <a:off x="10127615" y="129540"/>
            <a:ext cx="1962150" cy="425450"/>
          </a:xfrm>
          <a:prstGeom prst="rect">
            <a:avLst/>
          </a:prstGeom>
        </p:spPr>
      </p:pic>
      <p:sp>
        <p:nvSpPr>
          <p:cNvPr id="8" name="Title 1"/>
          <p:cNvSpPr>
            <a:spLocks noGrp="1"/>
          </p:cNvSpPr>
          <p:nvPr/>
        </p:nvSpPr>
        <p:spPr>
          <a:xfrm>
            <a:off x="2680970" y="340360"/>
            <a:ext cx="7241540" cy="768350"/>
          </a:xfrm>
          <a:prstGeom prst="rect">
            <a:avLst/>
          </a:prstGeom>
        </p:spPr>
        <p:txBody>
          <a:bodyPr lIns="91440" tIns="45720" rIns="91440" bIns="45720" anchor="ctr" anchorCtr="0"/>
          <a:lst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a:lstStyle>
          <a:p>
            <a:pPr algn="ctr"/>
            <a:r>
              <a:rPr lang="en-US" sz="3200" dirty="0">
                <a:solidFill>
                  <a:schemeClr val="tx1"/>
                </a:solidFill>
              </a:rPr>
              <a:t>Reference</a:t>
            </a:r>
          </a:p>
        </p:txBody>
      </p:sp>
      <p:sp>
        <p:nvSpPr>
          <p:cNvPr id="6" name="Content Placeholder 5"/>
          <p:cNvSpPr>
            <a:spLocks noGrp="1"/>
          </p:cNvSpPr>
          <p:nvPr>
            <p:ph idx="1"/>
          </p:nvPr>
        </p:nvSpPr>
        <p:spPr>
          <a:xfrm>
            <a:off x="609600" y="1245870"/>
            <a:ext cx="10972800" cy="4794885"/>
          </a:xfrm>
        </p:spPr>
        <p:txBody>
          <a:bodyPr/>
          <a:lstStyle/>
          <a:p>
            <a:r>
              <a:rPr lang="en-US" sz="1200"/>
              <a:t>Sharma R, Garg S, Gupta VK, Singh MM. Prevalence and determinants of hookah use among college-going women of Delhi. Natl Med J India. 2016 Nov-Dec;29(6):312-315. PMID: 28433940.</a:t>
            </a:r>
          </a:p>
          <a:p>
            <a:r>
              <a:rPr lang="en-US" sz="1200"/>
              <a:t>Mishra G, Pimple S, Shastri S. An overview of the tobacco problem in India. Indian Journal of Medical and Paediatric Oncology [Internet]. 2012;33(3):139. Available from: https://www.ncbi.nlm.nih.gov/pmc/articles/PMC3523470/</a:t>
            </a:r>
          </a:p>
          <a:p>
            <a:r>
              <a:rPr lang="en-US" sz="1200"/>
              <a:t>DUHS Library. (n.d.). Quadrant I: Research methodology and biostatistics. Retrieved from https://duhslibrary.ac.in/Content/716_27_1493722858QuadrantI.pdf</a:t>
            </a:r>
          </a:p>
          <a:p>
            <a:r>
              <a:rPr lang="en-US" sz="1200"/>
              <a:t>World Health Organization. WHO global report on trends in prevalence of tobacco use 2000-2025: Third edition. Geneva, Switzerland: World Health Organization; 2021.</a:t>
            </a:r>
          </a:p>
          <a:p>
            <a:r>
              <a:rPr lang="en-US" sz="1200"/>
              <a:t>Umar A, Ibrahim A, Idris H, Ismail S. Quality of life and associated factors among breast cancer survivors attending a tertiary hospital in Nigeria. BMC Womens Health. 2022 Jan;22(1):30. doi: 10.1186/s12905-022-02014-3. PMID: 34958749; PMCID: PMC8803711.</a:t>
            </a:r>
          </a:p>
          <a:p>
            <a:r>
              <a:rPr lang="en-US" sz="1200"/>
              <a:t>The Tobacco Atlas [Internet]. 2022 [cited 2023 Mar 17]. Available from: https://tobaccoatlas.org/.</a:t>
            </a:r>
          </a:p>
          <a:p>
            <a:r>
              <a:rPr lang="en-US" sz="1200"/>
              <a:t>Pandey D, Goel S, Kondal D. Predictors of maternal anemia in a rural area of Haryana, India: A secondary data analysis. J Family Med Prim Care. 2017 Oct-Dec;6(4):711-716. doi: 10.4103/jfmpc.jfmpc_172_16. PMID: 29417048; PMCID: PMC5792555.</a:t>
            </a:r>
          </a:p>
          <a:p>
            <a:r>
              <a:rPr lang="en-US" sz="1200"/>
              <a:t>Kruk ME, Gage AD, Arsenault C, Jordan K, Leslie HH, Roder-DeWan S, Adeyi O, Barker P, Daelmans B, Doubova SV, English M, Elorrio EG, Guanais F, Gureje O, Hirschhorn LR, Jiang L, Kelley E, Lemango ET, Liljestrand J, Malata A, Marchant T, Matsoso MP, Meara JG, Mohanan M, Ndiaye Y, Norheim OF, Reddy KS, Rowe AK, Salomon JA, Thapa G, Twum-Danso NA, Pate M, Freedman LP. High-quality health systems in the Sustainable Development Goals era: time for a revolution. Lancet Glob Health. 2018 Nov;6(11):e1196-e1252. doi: 10.1016/S2214-109X(18)30223-7. PMID: 30322627.</a:t>
            </a:r>
          </a:p>
          <a:p>
            <a:r>
              <a:rPr lang="en-US" sz="1200"/>
              <a:t>Stead LF, Perera R, Lancaster T, Griffin A. Telephone counselling for smoking cessation. Nicotine Tob Res. 2004 Nov;6 Suppl 2:S125-S130. doi: 10.1080/14622200412331320759. PMID: 15799598.</a:t>
            </a:r>
          </a:p>
          <a:p>
            <a:r>
              <a:rPr lang="en-US" sz="1200"/>
              <a:t>Centers for Disease Control and Prevention. NHIS adult questionnaire 2016 [Internet]. Atlanta (GA): Centers for Disease Control and Prevention; 2016 [cited 2023 Apr 2]. Available from: https://ftp.cdc.gov/pub/Health_Statistics/NCHS/Survey_Questionnaires/NHIS/2016/english/qadult.pdf.</a:t>
            </a:r>
          </a:p>
          <a:p>
            <a:r>
              <a:rPr lang="en-US" sz="1200"/>
              <a:t>Giri V, Karthikayan R, Krishna M, Ramesh T, Reddy SV. Knowledge and perception about health risks associated with tobacco habit - A survey. ResearchGate. 2020 [cited 2023 Apr 2]. Available from: https://www.researchgate.net/publication/344975036_Knowledge_and_Perception_about_Health_Risks_Associated_with_Tobacco_Habit_-_A_Survey.</a:t>
            </a:r>
          </a:p>
        </p:txBody>
      </p:sp>
      <p:sp>
        <p:nvSpPr>
          <p:cNvPr id="10" name="Footer Placeholder 9"/>
          <p:cNvSpPr>
            <a:spLocks noGrp="1"/>
          </p:cNvSpPr>
          <p:nvPr>
            <p:ph type="ftr" sz="quarter" idx="11"/>
          </p:nvPr>
        </p:nvSpPr>
        <p:spPr>
          <a:xfrm>
            <a:off x="4165600" y="6381750"/>
            <a:ext cx="4184015" cy="476250"/>
          </a:xfrm>
        </p:spPr>
        <p:txBody>
          <a:bodyPr/>
          <a:lstStyle/>
          <a:p>
            <a:r>
              <a:rPr lang="en-US" sz="1200">
                <a:latin typeface="Calibri Light" panose="020F0302020204030204" charset="0"/>
                <a:cs typeface="Calibri Light" panose="020F0302020204030204" charset="0"/>
              </a:rPr>
              <a:t>Risk perception study on tobacco use among adult female population in Connaught Place, New Delhi</a:t>
            </a:r>
          </a:p>
        </p:txBody>
      </p:sp>
      <p:sp>
        <p:nvSpPr>
          <p:cNvPr id="2" name="Slide Number Placeholder 1"/>
          <p:cNvSpPr>
            <a:spLocks noGrp="1"/>
          </p:cNvSpPr>
          <p:nvPr>
            <p:ph type="sldNum" sz="quarter" idx="12"/>
          </p:nvPr>
        </p:nvSpPr>
        <p:spPr>
          <a:xfrm>
            <a:off x="8737600" y="6346825"/>
            <a:ext cx="2844800" cy="476250"/>
          </a:xfrm>
        </p:spPr>
        <p:txBody>
          <a:bodyPr/>
          <a:lstStyle/>
          <a:p>
            <a:fld id="{9B618960-8005-486C-9A75-10CB2AAC16F9}" type="slidenum">
              <a:rPr lang="en-US" smtClean="0"/>
              <a:t>15</a:t>
            </a:fld>
            <a:endParaRPr lang="en-US"/>
          </a:p>
        </p:txBody>
      </p:sp>
    </p:spTree>
  </p:cSld>
  <p:clrMapOvr>
    <a:masterClrMapping/>
  </p:clrMapOvr>
  <mc:AlternateContent xmlns:mc="http://schemas.openxmlformats.org/markup-compatibility/2006" xmlns:p14="http://schemas.microsoft.com/office/powerpoint/2010/main">
    <mc:Choice Requires="p14">
      <p:transition spd="med" p14:dur="699">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B618960-8005-486C-9A75-10CB2AAC16F9}" type="slidenum">
              <a:rPr lang="en-US" smtClean="0"/>
              <a:t>16</a:t>
            </a:fld>
            <a:endParaRPr lang="en-US"/>
          </a:p>
        </p:txBody>
      </p:sp>
      <p:pic>
        <p:nvPicPr>
          <p:cNvPr id="87" name="Google Shape;87;p13"/>
          <p:cNvPicPr preferRelativeResize="0"/>
          <p:nvPr/>
        </p:nvPicPr>
        <p:blipFill rotWithShape="1">
          <a:blip r:embed="rId2"/>
          <a:srcRect/>
          <a:stretch>
            <a:fillRect/>
          </a:stretch>
        </p:blipFill>
        <p:spPr>
          <a:xfrm>
            <a:off x="0" y="24130"/>
            <a:ext cx="1315720" cy="635635"/>
          </a:xfrm>
          <a:prstGeom prst="rect">
            <a:avLst/>
          </a:prstGeom>
          <a:noFill/>
          <a:ln>
            <a:noFill/>
          </a:ln>
        </p:spPr>
      </p:pic>
      <p:pic>
        <p:nvPicPr>
          <p:cNvPr id="7" name="Picture 6" descr="image-removebg-preview (4)"/>
          <p:cNvPicPr>
            <a:picLocks noChangeAspect="1"/>
          </p:cNvPicPr>
          <p:nvPr/>
        </p:nvPicPr>
        <p:blipFill>
          <a:blip r:embed="rId3"/>
          <a:stretch>
            <a:fillRect/>
          </a:stretch>
        </p:blipFill>
        <p:spPr>
          <a:xfrm>
            <a:off x="10127615" y="129540"/>
            <a:ext cx="1962150" cy="425450"/>
          </a:xfrm>
          <a:prstGeom prst="rect">
            <a:avLst/>
          </a:prstGeom>
        </p:spPr>
      </p:pic>
      <p:pic>
        <p:nvPicPr>
          <p:cNvPr id="2" name="Picture 1" descr="image-removebg-preview (1)"/>
          <p:cNvPicPr>
            <a:picLocks noChangeAspect="1"/>
          </p:cNvPicPr>
          <p:nvPr/>
        </p:nvPicPr>
        <p:blipFill>
          <a:blip r:embed="rId4"/>
          <a:stretch>
            <a:fillRect/>
          </a:stretch>
        </p:blipFill>
        <p:spPr>
          <a:xfrm>
            <a:off x="3202940" y="129540"/>
            <a:ext cx="5786755" cy="5786755"/>
          </a:xfrm>
          <a:prstGeom prst="rect">
            <a:avLst/>
          </a:prstGeom>
        </p:spPr>
      </p:pic>
      <p:sp>
        <p:nvSpPr>
          <p:cNvPr id="3" name="Footer Placeholder 2"/>
          <p:cNvSpPr>
            <a:spLocks noGrp="1"/>
          </p:cNvSpPr>
          <p:nvPr>
            <p:ph type="ftr" sz="quarter" idx="11"/>
          </p:nvPr>
        </p:nvSpPr>
        <p:spPr>
          <a:xfrm>
            <a:off x="4165600" y="6381750"/>
            <a:ext cx="4184015" cy="476250"/>
          </a:xfrm>
        </p:spPr>
        <p:txBody>
          <a:bodyPr/>
          <a:lstStyle/>
          <a:p>
            <a:r>
              <a:rPr lang="en-US" sz="1200">
                <a:latin typeface="Calibri Light" panose="020F0302020204030204" charset="0"/>
                <a:cs typeface="Calibri Light" panose="020F0302020204030204" charset="0"/>
              </a:rPr>
              <a:t>Risk perception study on tobacco use among adult female population in Connaught Place, New Delhi</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Mentor Approval</a:t>
            </a:r>
          </a:p>
        </p:txBody>
      </p:sp>
      <p:sp>
        <p:nvSpPr>
          <p:cNvPr id="4" name="Slide Number Placeholder 3"/>
          <p:cNvSpPr>
            <a:spLocks noGrp="1"/>
          </p:cNvSpPr>
          <p:nvPr>
            <p:ph type="sldNum" sz="quarter" idx="12"/>
          </p:nvPr>
        </p:nvSpPr>
        <p:spPr>
          <a:xfrm>
            <a:off x="8737600" y="6336665"/>
            <a:ext cx="2844800" cy="476250"/>
          </a:xfrm>
        </p:spPr>
        <p:txBody>
          <a:bodyPr/>
          <a:lstStyle/>
          <a:p>
            <a:fld id="{26AD20E6-394B-4DF0-96A5-9647FF39C943}" type="slidenum">
              <a:rPr lang="en-IN" smtClean="0"/>
              <a:t>2</a:t>
            </a:fld>
            <a:endParaRPr lang="en-IN"/>
          </a:p>
        </p:txBody>
      </p:sp>
      <p:pic>
        <p:nvPicPr>
          <p:cNvPr id="87" name="Google Shape;87;p13"/>
          <p:cNvPicPr preferRelativeResize="0"/>
          <p:nvPr/>
        </p:nvPicPr>
        <p:blipFill rotWithShape="1">
          <a:blip r:embed="rId2"/>
          <a:srcRect/>
          <a:stretch>
            <a:fillRect/>
          </a:stretch>
        </p:blipFill>
        <p:spPr>
          <a:xfrm>
            <a:off x="0" y="24130"/>
            <a:ext cx="1315720" cy="635635"/>
          </a:xfrm>
          <a:prstGeom prst="rect">
            <a:avLst/>
          </a:prstGeom>
          <a:noFill/>
          <a:ln>
            <a:noFill/>
          </a:ln>
        </p:spPr>
      </p:pic>
      <p:pic>
        <p:nvPicPr>
          <p:cNvPr id="8" name="Picture 7" descr="image-removebg-preview (4)"/>
          <p:cNvPicPr>
            <a:picLocks noChangeAspect="1"/>
          </p:cNvPicPr>
          <p:nvPr/>
        </p:nvPicPr>
        <p:blipFill>
          <a:blip r:embed="rId3"/>
          <a:stretch>
            <a:fillRect/>
          </a:stretch>
        </p:blipFill>
        <p:spPr>
          <a:xfrm>
            <a:off x="10127615" y="129540"/>
            <a:ext cx="1962150" cy="425450"/>
          </a:xfrm>
          <a:prstGeom prst="rect">
            <a:avLst/>
          </a:prstGeom>
        </p:spPr>
      </p:pic>
      <p:sp>
        <p:nvSpPr>
          <p:cNvPr id="3" name="Footer Placeholder 2"/>
          <p:cNvSpPr>
            <a:spLocks noGrp="1"/>
          </p:cNvSpPr>
          <p:nvPr>
            <p:ph type="ftr" sz="quarter" idx="11"/>
          </p:nvPr>
        </p:nvSpPr>
        <p:spPr>
          <a:xfrm>
            <a:off x="4165600" y="6381750"/>
            <a:ext cx="4184015" cy="476250"/>
          </a:xfrm>
        </p:spPr>
        <p:txBody>
          <a:bodyPr/>
          <a:lstStyle/>
          <a:p>
            <a:r>
              <a:rPr lang="en-US" sz="1200">
                <a:latin typeface="Calibri Light" panose="020F0302020204030204" charset="0"/>
                <a:cs typeface="Calibri Light" panose="020F0302020204030204" charset="0"/>
              </a:rPr>
              <a:t>Risk perception study on tobacco use among adult female population in Connaught Place, New Delhi</a:t>
            </a:r>
          </a:p>
        </p:txBody>
      </p:sp>
      <p:pic>
        <p:nvPicPr>
          <p:cNvPr id="5" name="Picture 4" descr="Screenshot 2023-06-18 125857"/>
          <p:cNvPicPr>
            <a:picLocks noChangeAspect="1"/>
          </p:cNvPicPr>
          <p:nvPr/>
        </p:nvPicPr>
        <p:blipFill>
          <a:blip r:embed="rId4"/>
          <a:stretch>
            <a:fillRect/>
          </a:stretch>
        </p:blipFill>
        <p:spPr>
          <a:xfrm>
            <a:off x="840740" y="1417955"/>
            <a:ext cx="10511790" cy="4502150"/>
          </a:xfrm>
          <a:prstGeom prst="rect">
            <a:avLst/>
          </a:prstGeom>
          <a:ln>
            <a:solidFill>
              <a:schemeClr val="tx1"/>
            </a:solidFill>
          </a:ln>
        </p:spPr>
      </p:pic>
    </p:spTree>
  </p:cSld>
  <p:clrMapOvr>
    <a:masterClrMapping/>
  </p:clrMapOvr>
  <mc:AlternateContent xmlns:mc="http://schemas.openxmlformats.org/markup-compatibility/2006" xmlns:p14="http://schemas.microsoft.com/office/powerpoint/2010/main">
    <mc:Choice Requires="p14">
      <p:transition spd="med" p14:dur="699">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8737600" y="6316345"/>
            <a:ext cx="2844800" cy="476250"/>
          </a:xfrm>
        </p:spPr>
        <p:txBody>
          <a:bodyPr/>
          <a:lstStyle/>
          <a:p>
            <a:fld id="{9B618960-8005-486C-9A75-10CB2AAC16F9}" type="slidenum">
              <a:rPr lang="en-US" smtClean="0"/>
              <a:t>3</a:t>
            </a:fld>
            <a:endParaRPr lang="en-US"/>
          </a:p>
        </p:txBody>
      </p:sp>
      <p:pic>
        <p:nvPicPr>
          <p:cNvPr id="87" name="Google Shape;87;p13"/>
          <p:cNvPicPr preferRelativeResize="0"/>
          <p:nvPr/>
        </p:nvPicPr>
        <p:blipFill rotWithShape="1">
          <a:blip r:embed="rId2"/>
          <a:srcRect/>
          <a:stretch>
            <a:fillRect/>
          </a:stretch>
        </p:blipFill>
        <p:spPr>
          <a:xfrm>
            <a:off x="0" y="24130"/>
            <a:ext cx="1315720" cy="635635"/>
          </a:xfrm>
          <a:prstGeom prst="rect">
            <a:avLst/>
          </a:prstGeom>
          <a:noFill/>
          <a:ln>
            <a:noFill/>
          </a:ln>
        </p:spPr>
      </p:pic>
      <p:pic>
        <p:nvPicPr>
          <p:cNvPr id="8" name="Picture 7" descr="image-removebg-preview (4)"/>
          <p:cNvPicPr>
            <a:picLocks noChangeAspect="1"/>
          </p:cNvPicPr>
          <p:nvPr/>
        </p:nvPicPr>
        <p:blipFill>
          <a:blip r:embed="rId3"/>
          <a:stretch>
            <a:fillRect/>
          </a:stretch>
        </p:blipFill>
        <p:spPr>
          <a:xfrm>
            <a:off x="10127615" y="129540"/>
            <a:ext cx="1962150" cy="425450"/>
          </a:xfrm>
          <a:prstGeom prst="rect">
            <a:avLst/>
          </a:prstGeom>
        </p:spPr>
      </p:pic>
      <p:sp>
        <p:nvSpPr>
          <p:cNvPr id="7" name="Title 1"/>
          <p:cNvSpPr>
            <a:spLocks noGrp="1"/>
          </p:cNvSpPr>
          <p:nvPr/>
        </p:nvSpPr>
        <p:spPr>
          <a:xfrm>
            <a:off x="526934" y="462108"/>
            <a:ext cx="11338560" cy="768263"/>
          </a:xfrm>
          <a:prstGeom prst="rect">
            <a:avLst/>
          </a:prstGeom>
        </p:spPr>
        <p:txBody>
          <a:bodyPr lIns="91440" tIns="45720" rIns="91440" bIns="45720" anchor="b" anchorCtr="0"/>
          <a:lst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a:lstStyle>
          <a:p>
            <a:r>
              <a:rPr lang="en-IN" altLang="en-US" sz="3200" dirty="0">
                <a:solidFill>
                  <a:schemeClr val="tx1"/>
                </a:solidFill>
              </a:rPr>
              <a:t>Introduction</a:t>
            </a:r>
          </a:p>
        </p:txBody>
      </p:sp>
      <p:sp>
        <p:nvSpPr>
          <p:cNvPr id="2" name="Footer Placeholder 1"/>
          <p:cNvSpPr>
            <a:spLocks noGrp="1"/>
          </p:cNvSpPr>
          <p:nvPr>
            <p:ph type="ftr" sz="quarter" idx="11"/>
          </p:nvPr>
        </p:nvSpPr>
        <p:spPr>
          <a:xfrm>
            <a:off x="4165600" y="6381750"/>
            <a:ext cx="4184015" cy="476250"/>
          </a:xfrm>
        </p:spPr>
        <p:txBody>
          <a:bodyPr/>
          <a:lstStyle/>
          <a:p>
            <a:r>
              <a:rPr lang="en-US" sz="1200">
                <a:latin typeface="Calibri Light" panose="020F0302020204030204" charset="0"/>
                <a:cs typeface="Calibri Light" panose="020F0302020204030204" charset="0"/>
              </a:rPr>
              <a:t>Risk perception study on tobacco use among adult female population in Connaught Place, New Delhi</a:t>
            </a:r>
          </a:p>
        </p:txBody>
      </p:sp>
      <p:grpSp>
        <p:nvGrpSpPr>
          <p:cNvPr id="15" name="Group 14"/>
          <p:cNvGrpSpPr/>
          <p:nvPr/>
        </p:nvGrpSpPr>
        <p:grpSpPr>
          <a:xfrm>
            <a:off x="845503" y="1675765"/>
            <a:ext cx="10500995" cy="3922331"/>
            <a:chOff x="1003" y="2271"/>
            <a:chExt cx="15993" cy="5930"/>
          </a:xfrm>
        </p:grpSpPr>
        <p:sp>
          <p:nvSpPr>
            <p:cNvPr id="10" name="Text Box 9"/>
            <p:cNvSpPr txBox="1"/>
            <p:nvPr/>
          </p:nvSpPr>
          <p:spPr>
            <a:xfrm>
              <a:off x="1324" y="2496"/>
              <a:ext cx="15302" cy="882"/>
            </a:xfrm>
            <a:prstGeom prst="rect">
              <a:avLst/>
            </a:prstGeom>
            <a:noFill/>
          </p:spPr>
          <p:txBody>
            <a:bodyPr wrap="square" rtlCol="0">
              <a:spAutoFit/>
            </a:bodyPr>
            <a:lstStyle/>
            <a:p>
              <a:pPr algn="just"/>
              <a:r>
                <a:rPr lang="en-US" sz="1600"/>
                <a:t>Tobacco use is a major publc health concern in India. Tobacco use increases the risk of death from many diseases such as cancer, ischemic heart disease, chronic respiratory diseases and stroke.</a:t>
              </a:r>
              <a:endParaRPr lang="en-US" altLang="en-US" sz="1600"/>
            </a:p>
          </p:txBody>
        </p:sp>
        <p:sp>
          <p:nvSpPr>
            <p:cNvPr id="11" name="Text Box 10"/>
            <p:cNvSpPr txBox="1"/>
            <p:nvPr/>
          </p:nvSpPr>
          <p:spPr>
            <a:xfrm>
              <a:off x="1324" y="3666"/>
              <a:ext cx="15301" cy="1255"/>
            </a:xfrm>
            <a:prstGeom prst="rect">
              <a:avLst/>
            </a:prstGeom>
            <a:noFill/>
          </p:spPr>
          <p:txBody>
            <a:bodyPr wrap="square" rtlCol="0">
              <a:spAutoFit/>
            </a:bodyPr>
            <a:lstStyle/>
            <a:p>
              <a:pPr algn="just"/>
              <a:r>
                <a:rPr lang="en-US" sz="1600"/>
                <a:t>Overall global tobacco use has decreased over the last two decades, from 1.397 billion in 2000 to 1.337 billion users in 2018. The age-standardized tobacco use prevalence rates are also declining in all World Health Organization (WHO) regions</a:t>
              </a:r>
              <a:r>
                <a:rPr lang="en-IN" altLang="en-US" sz="1600"/>
                <a:t>.</a:t>
              </a:r>
              <a:r>
                <a:rPr lang="en-US" sz="1600"/>
                <a:t> </a:t>
              </a:r>
            </a:p>
          </p:txBody>
        </p:sp>
        <p:sp>
          <p:nvSpPr>
            <p:cNvPr id="12" name="Text Box 11"/>
            <p:cNvSpPr txBox="1"/>
            <p:nvPr/>
          </p:nvSpPr>
          <p:spPr>
            <a:xfrm>
              <a:off x="1323" y="5296"/>
              <a:ext cx="15304" cy="882"/>
            </a:xfrm>
            <a:prstGeom prst="rect">
              <a:avLst/>
            </a:prstGeom>
            <a:noFill/>
          </p:spPr>
          <p:txBody>
            <a:bodyPr wrap="square" rtlCol="0">
              <a:spAutoFit/>
            </a:bodyPr>
            <a:lstStyle/>
            <a:p>
              <a:pPr algn="just"/>
              <a:r>
                <a:rPr lang="en-US" altLang="en-IN" sz="1600"/>
                <a:t>According to Global Adult Tobacco Survey, t</a:t>
              </a:r>
              <a:r>
                <a:rPr lang="en-IN" altLang="en-US" sz="1600"/>
                <a:t>he prevalence of smoking tobacco in females in Delhi accounts for 1.8%, and total tobacco prevalence including smoke and smokeless tobacco is 4.8%. </a:t>
              </a:r>
            </a:p>
          </p:txBody>
        </p:sp>
        <p:sp>
          <p:nvSpPr>
            <p:cNvPr id="13" name="Text Box 12"/>
            <p:cNvSpPr txBox="1"/>
            <p:nvPr/>
          </p:nvSpPr>
          <p:spPr>
            <a:xfrm>
              <a:off x="1325" y="6617"/>
              <a:ext cx="15300" cy="1255"/>
            </a:xfrm>
            <a:prstGeom prst="rect">
              <a:avLst/>
            </a:prstGeom>
            <a:noFill/>
          </p:spPr>
          <p:txBody>
            <a:bodyPr wrap="square" rtlCol="0">
              <a:spAutoFit/>
            </a:bodyPr>
            <a:lstStyle/>
            <a:p>
              <a:pPr algn="just"/>
              <a:r>
                <a:rPr lang="en-IN" altLang="en-US" sz="1600"/>
                <a:t>Other tobacco products include waterpipe tobacco, various smokeless tobacco products, cigars, roll-your-own tobacco, pipe tobacco, bidis and kreteks. </a:t>
              </a:r>
              <a:r>
                <a:rPr lang="en-IN" altLang="en-US" sz="1600">
                  <a:sym typeface="+mn-ea"/>
                </a:rPr>
                <a:t>Persistent smoking behavior in pregnant women is strongly associated with social health factors such as a young age, a lower socioeconomic status or education.</a:t>
              </a:r>
            </a:p>
          </p:txBody>
        </p:sp>
        <p:sp>
          <p:nvSpPr>
            <p:cNvPr id="6" name="Rectangle: Rounded Corners 4"/>
            <p:cNvSpPr/>
            <p:nvPr/>
          </p:nvSpPr>
          <p:spPr>
            <a:xfrm>
              <a:off x="1003" y="2271"/>
              <a:ext cx="15993" cy="5930"/>
            </a:xfrm>
            <a:prstGeom prst="roundRect">
              <a:avLst>
                <a:gd name="adj" fmla="val 6757"/>
              </a:avLst>
            </a:prstGeom>
            <a:noFill/>
            <a:ln w="38100">
              <a:solidFill>
                <a:schemeClr val="tx2"/>
              </a:solidFill>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lIns="182880" tIns="91440" rtlCol="0" anchor="t" anchorCtr="0"/>
            <a:lstStyle/>
            <a:p>
              <a:pPr marL="0" lvl="1" algn="ctr">
                <a:spcAft>
                  <a:spcPts val="1200"/>
                </a:spcAft>
              </a:pPr>
              <a:endParaRPr lang="en-US" sz="1600" dirty="0">
                <a:solidFill>
                  <a:srgbClr val="000000"/>
                </a:solidFill>
                <a:ea typeface="Calibri" panose="020F0502020204030204" pitchFamily="34" charset="0"/>
                <a:cs typeface="Calibri" panose="020F0502020204030204" pitchFamily="34" charset="0"/>
              </a:endParaRPr>
            </a:p>
          </p:txBody>
        </p:sp>
        <p:sp>
          <p:nvSpPr>
            <p:cNvPr id="3" name="Flowchart: Alternate Process 2"/>
            <p:cNvSpPr/>
            <p:nvPr/>
          </p:nvSpPr>
          <p:spPr>
            <a:xfrm>
              <a:off x="1325" y="2530"/>
              <a:ext cx="15302" cy="861"/>
            </a:xfrm>
            <a:prstGeom prst="flowChartAlternateProcess">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lowchart: Alternate Process 3"/>
            <p:cNvSpPr/>
            <p:nvPr/>
          </p:nvSpPr>
          <p:spPr>
            <a:xfrm>
              <a:off x="1323" y="3685"/>
              <a:ext cx="15302" cy="1214"/>
            </a:xfrm>
            <a:prstGeom prst="flowChartAlternateProcess">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lowchart: Alternate Process 8"/>
            <p:cNvSpPr/>
            <p:nvPr/>
          </p:nvSpPr>
          <p:spPr>
            <a:xfrm>
              <a:off x="1323" y="5276"/>
              <a:ext cx="15302" cy="905"/>
            </a:xfrm>
            <a:prstGeom prst="flowChartAlternateProcess">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lowchart: Alternate Process 13"/>
            <p:cNvSpPr/>
            <p:nvPr/>
          </p:nvSpPr>
          <p:spPr>
            <a:xfrm>
              <a:off x="1325" y="6596"/>
              <a:ext cx="15302" cy="1231"/>
            </a:xfrm>
            <a:prstGeom prst="flowChartAlternateProcess">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mc:AlternateContent xmlns:mc="http://schemas.openxmlformats.org/markup-compatibility/2006" xmlns:p14="http://schemas.microsoft.com/office/powerpoint/2010/main">
    <mc:Choice Requires="p14">
      <p:transition spd="med" p14:dur="699">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B618960-8005-486C-9A75-10CB2AAC16F9}" type="slidenum">
              <a:rPr lang="en-US" smtClean="0"/>
              <a:t>4</a:t>
            </a:fld>
            <a:endParaRPr lang="en-US"/>
          </a:p>
        </p:txBody>
      </p:sp>
      <p:pic>
        <p:nvPicPr>
          <p:cNvPr id="13" name="Picture 12" descr="image-removebg-preview (4)"/>
          <p:cNvPicPr>
            <a:picLocks noChangeAspect="1"/>
          </p:cNvPicPr>
          <p:nvPr/>
        </p:nvPicPr>
        <p:blipFill>
          <a:blip r:embed="rId3"/>
          <a:stretch>
            <a:fillRect/>
          </a:stretch>
        </p:blipFill>
        <p:spPr>
          <a:xfrm>
            <a:off x="10127615" y="129540"/>
            <a:ext cx="1962150" cy="425450"/>
          </a:xfrm>
          <a:prstGeom prst="rect">
            <a:avLst/>
          </a:prstGeom>
        </p:spPr>
      </p:pic>
      <p:sp>
        <p:nvSpPr>
          <p:cNvPr id="4" name="Rectangle: Rounded Corners 3"/>
          <p:cNvSpPr/>
          <p:nvPr/>
        </p:nvSpPr>
        <p:spPr>
          <a:xfrm>
            <a:off x="7841615" y="3913505"/>
            <a:ext cx="2104390" cy="914400"/>
          </a:xfrm>
          <a:prstGeom prst="roundRect">
            <a:avLst>
              <a:gd name="adj" fmla="val 50000"/>
            </a:avLst>
          </a:prstGeom>
          <a:solidFill>
            <a:srgbClr val="00B050"/>
          </a:solidFill>
          <a:ln w="38100" cap="rnd">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914400" tIns="0" rIns="0" bIns="0" rtlCol="0" anchor="ctr" anchorCtr="0"/>
          <a:lstStyle/>
          <a:p>
            <a:pPr>
              <a:spcAft>
                <a:spcPts val="300"/>
              </a:spcAft>
            </a:pPr>
            <a:endParaRPr lang="en-US" sz="1400" dirty="0">
              <a:solidFill>
                <a:schemeClr val="accent2"/>
              </a:solidFill>
            </a:endParaRPr>
          </a:p>
        </p:txBody>
      </p:sp>
      <p:sp>
        <p:nvSpPr>
          <p:cNvPr id="6" name="Rectangle: Rounded Corners 4"/>
          <p:cNvSpPr/>
          <p:nvPr/>
        </p:nvSpPr>
        <p:spPr>
          <a:xfrm>
            <a:off x="9478010" y="4994275"/>
            <a:ext cx="2104390" cy="914400"/>
          </a:xfrm>
          <a:prstGeom prst="roundRect">
            <a:avLst>
              <a:gd name="adj" fmla="val 50000"/>
            </a:avLst>
          </a:prstGeom>
          <a:solidFill>
            <a:srgbClr val="00B0F0"/>
          </a:solidFill>
          <a:ln w="38100" cap="rnd">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4400" tIns="0" rIns="0" bIns="0" rtlCol="0" anchor="ctr" anchorCtr="0"/>
          <a:lstStyle/>
          <a:p>
            <a:pPr>
              <a:spcAft>
                <a:spcPts val="300"/>
              </a:spcAft>
            </a:pPr>
            <a:endParaRPr lang="en-US" sz="1400" dirty="0">
              <a:solidFill>
                <a:schemeClr val="accent2"/>
              </a:solidFill>
            </a:endParaRPr>
          </a:p>
        </p:txBody>
      </p:sp>
      <p:sp>
        <p:nvSpPr>
          <p:cNvPr id="18" name="Rectangle: Rounded Corners 5"/>
          <p:cNvSpPr/>
          <p:nvPr/>
        </p:nvSpPr>
        <p:spPr>
          <a:xfrm>
            <a:off x="6180455" y="2828925"/>
            <a:ext cx="2104390" cy="914400"/>
          </a:xfrm>
          <a:prstGeom prst="roundRect">
            <a:avLst>
              <a:gd name="adj" fmla="val 50000"/>
            </a:avLst>
          </a:prstGeom>
          <a:solidFill>
            <a:srgbClr val="92D050"/>
          </a:solidFill>
          <a:ln w="38100" cap="rnd">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914400" tIns="0" rIns="0" bIns="0" rtlCol="0" anchor="ctr" anchorCtr="0"/>
          <a:lstStyle/>
          <a:p>
            <a:pPr>
              <a:spcAft>
                <a:spcPts val="300"/>
              </a:spcAft>
            </a:pPr>
            <a:endParaRPr lang="en-US" sz="1400" dirty="0">
              <a:solidFill>
                <a:schemeClr val="accent2"/>
              </a:solidFill>
            </a:endParaRPr>
          </a:p>
        </p:txBody>
      </p:sp>
      <p:sp>
        <p:nvSpPr>
          <p:cNvPr id="22" name="Rectangle: Rounded Corners 6"/>
          <p:cNvSpPr/>
          <p:nvPr/>
        </p:nvSpPr>
        <p:spPr>
          <a:xfrm>
            <a:off x="4570095" y="1753235"/>
            <a:ext cx="2104390" cy="914400"/>
          </a:xfrm>
          <a:prstGeom prst="roundRect">
            <a:avLst>
              <a:gd name="adj" fmla="val 50000"/>
            </a:avLst>
          </a:prstGeom>
          <a:solidFill>
            <a:srgbClr val="0070C0"/>
          </a:solidFill>
          <a:ln w="38100" cap="rnd">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914400" tIns="0" rIns="0" bIns="0" rtlCol="0" anchor="ctr" anchorCtr="0"/>
          <a:lstStyle/>
          <a:p>
            <a:pPr>
              <a:spcAft>
                <a:spcPts val="300"/>
              </a:spcAft>
            </a:pPr>
            <a:endParaRPr lang="en-US" sz="1400" dirty="0">
              <a:solidFill>
                <a:schemeClr val="accent2"/>
              </a:solidFill>
            </a:endParaRPr>
          </a:p>
        </p:txBody>
      </p:sp>
      <p:sp>
        <p:nvSpPr>
          <p:cNvPr id="24" name="Rectangle: Rounded Corners 7"/>
          <p:cNvSpPr/>
          <p:nvPr/>
        </p:nvSpPr>
        <p:spPr>
          <a:xfrm>
            <a:off x="3538220" y="3913505"/>
            <a:ext cx="5486400" cy="914400"/>
          </a:xfrm>
          <a:prstGeom prst="roundRect">
            <a:avLst>
              <a:gd name="adj" fmla="val 50000"/>
            </a:avLst>
          </a:prstGeom>
          <a:solidFill>
            <a:schemeClr val="bg1"/>
          </a:solidFill>
          <a:ln w="38100" cap="rnd">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914400" tIns="0" rIns="0" bIns="0" rtlCol="0" anchor="ctr" anchorCtr="0"/>
          <a:lstStyle/>
          <a:p>
            <a:pPr lvl="0">
              <a:spcAft>
                <a:spcPts val="300"/>
              </a:spcAft>
            </a:pPr>
            <a:r>
              <a:rPr lang="en-US" sz="1400" b="1">
                <a:solidFill>
                  <a:srgbClr val="00B050"/>
                </a:solidFill>
                <a:sym typeface="+mn-ea"/>
              </a:rPr>
              <a:t>To determine the contributing  factors associated with tobacco </a:t>
            </a:r>
            <a:r>
              <a:rPr lang="en-IN" altLang="en-US" sz="1400" b="1">
                <a:solidFill>
                  <a:srgbClr val="00B050"/>
                </a:solidFill>
                <a:sym typeface="+mn-ea"/>
              </a:rPr>
              <a:t>use</a:t>
            </a:r>
            <a:r>
              <a:rPr lang="en-US" sz="1400" b="1">
                <a:solidFill>
                  <a:srgbClr val="00B050"/>
                </a:solidFill>
                <a:sym typeface="+mn-ea"/>
              </a:rPr>
              <a:t> among adult females.</a:t>
            </a:r>
            <a:endParaRPr lang="en-US" sz="1400" b="1" dirty="0">
              <a:solidFill>
                <a:srgbClr val="00B050"/>
              </a:solidFill>
              <a:sym typeface="+mn-ea"/>
            </a:endParaRPr>
          </a:p>
        </p:txBody>
      </p:sp>
      <p:sp>
        <p:nvSpPr>
          <p:cNvPr id="26" name="Oval 25"/>
          <p:cNvSpPr/>
          <p:nvPr/>
        </p:nvSpPr>
        <p:spPr>
          <a:xfrm>
            <a:off x="3625850" y="4005580"/>
            <a:ext cx="731520" cy="73152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3200" b="1" dirty="0">
                <a:solidFill>
                  <a:schemeClr val="bg1"/>
                </a:solidFill>
              </a:rPr>
              <a:t>3</a:t>
            </a:r>
          </a:p>
        </p:txBody>
      </p:sp>
      <p:sp>
        <p:nvSpPr>
          <p:cNvPr id="27" name="Rectangle: Rounded Corners 9"/>
          <p:cNvSpPr/>
          <p:nvPr/>
        </p:nvSpPr>
        <p:spPr>
          <a:xfrm>
            <a:off x="282575" y="1753235"/>
            <a:ext cx="5486400" cy="914400"/>
          </a:xfrm>
          <a:prstGeom prst="roundRect">
            <a:avLst>
              <a:gd name="adj" fmla="val 50000"/>
            </a:avLst>
          </a:prstGeom>
          <a:solidFill>
            <a:schemeClr val="bg1"/>
          </a:solidFill>
          <a:ln w="38100" cap="rnd">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914400" tIns="0" rIns="0" bIns="0" rtlCol="0" anchor="ctr" anchorCtr="0"/>
          <a:lstStyle/>
          <a:p>
            <a:pPr>
              <a:spcAft>
                <a:spcPts val="300"/>
              </a:spcAft>
            </a:pPr>
            <a:r>
              <a:rPr sz="1400" b="1">
                <a:solidFill>
                  <a:srgbClr val="0070C0"/>
                </a:solidFill>
                <a:sym typeface="+mn-ea"/>
              </a:rPr>
              <a:t>To explore the level of risk perception of tobacco use among adult females</a:t>
            </a:r>
            <a:r>
              <a:rPr lang="en-US" sz="1400" b="1">
                <a:solidFill>
                  <a:srgbClr val="0070C0"/>
                </a:solidFill>
                <a:sym typeface="+mn-ea"/>
              </a:rPr>
              <a:t> in</a:t>
            </a:r>
            <a:r>
              <a:rPr lang="en-IN" altLang="en-US" sz="1400" b="1">
                <a:solidFill>
                  <a:srgbClr val="0070C0"/>
                </a:solidFill>
                <a:sym typeface="+mn-ea"/>
              </a:rPr>
              <a:t> Connaught Place,</a:t>
            </a:r>
            <a:r>
              <a:rPr lang="en-US" sz="1400" b="1">
                <a:solidFill>
                  <a:srgbClr val="0070C0"/>
                </a:solidFill>
                <a:sym typeface="+mn-ea"/>
              </a:rPr>
              <a:t> New Delhi</a:t>
            </a:r>
            <a:r>
              <a:rPr lang="en-IN" altLang="en-US" sz="1400" b="1">
                <a:solidFill>
                  <a:srgbClr val="0070C0"/>
                </a:solidFill>
                <a:sym typeface="+mn-ea"/>
              </a:rPr>
              <a:t>.</a:t>
            </a:r>
            <a:endParaRPr lang="en-IN" altLang="en-US" sz="1400" b="1" dirty="0">
              <a:solidFill>
                <a:srgbClr val="0070C0"/>
              </a:solidFill>
              <a:sym typeface="+mn-ea"/>
            </a:endParaRPr>
          </a:p>
        </p:txBody>
      </p:sp>
      <p:sp>
        <p:nvSpPr>
          <p:cNvPr id="28" name="Oval 27"/>
          <p:cNvSpPr/>
          <p:nvPr/>
        </p:nvSpPr>
        <p:spPr>
          <a:xfrm>
            <a:off x="370205" y="1844675"/>
            <a:ext cx="731520" cy="731520"/>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3200" b="1" dirty="0">
                <a:solidFill>
                  <a:schemeClr val="bg1"/>
                </a:solidFill>
              </a:rPr>
              <a:t>1</a:t>
            </a:r>
          </a:p>
        </p:txBody>
      </p:sp>
      <p:sp>
        <p:nvSpPr>
          <p:cNvPr id="29" name="Rectangle: Rounded Corners 11"/>
          <p:cNvSpPr/>
          <p:nvPr/>
        </p:nvSpPr>
        <p:spPr>
          <a:xfrm>
            <a:off x="1892300" y="2833370"/>
            <a:ext cx="5486400" cy="914400"/>
          </a:xfrm>
          <a:prstGeom prst="roundRect">
            <a:avLst>
              <a:gd name="adj" fmla="val 50000"/>
            </a:avLst>
          </a:prstGeom>
          <a:solidFill>
            <a:schemeClr val="bg1"/>
          </a:solidFill>
          <a:ln w="38100" cap="rnd">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914400" tIns="0" rIns="0" bIns="0" rtlCol="0" anchor="ctr" anchorCtr="0"/>
          <a:lstStyle/>
          <a:p>
            <a:pPr algn="l"/>
            <a:r>
              <a:rPr lang="en-US" sz="1400" b="1">
                <a:solidFill>
                  <a:srgbClr val="92D050"/>
                </a:solidFill>
                <a:sym typeface="+mn-ea"/>
              </a:rPr>
              <a:t>To understand the type of Tobacco products used in the study area </a:t>
            </a:r>
            <a:endParaRPr lang="en-US" sz="1400" b="1" dirty="0">
              <a:solidFill>
                <a:srgbClr val="92D050"/>
              </a:solidFill>
              <a:sym typeface="+mn-ea"/>
            </a:endParaRPr>
          </a:p>
        </p:txBody>
      </p:sp>
      <p:sp>
        <p:nvSpPr>
          <p:cNvPr id="30" name="Oval 29"/>
          <p:cNvSpPr/>
          <p:nvPr/>
        </p:nvSpPr>
        <p:spPr>
          <a:xfrm>
            <a:off x="1980565" y="2925445"/>
            <a:ext cx="731520" cy="731520"/>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3200" b="1" dirty="0">
                <a:solidFill>
                  <a:schemeClr val="bg1"/>
                </a:solidFill>
              </a:rPr>
              <a:t>2</a:t>
            </a:r>
          </a:p>
        </p:txBody>
      </p:sp>
      <p:sp>
        <p:nvSpPr>
          <p:cNvPr id="31" name="Rectangle: Rounded Corners 13"/>
          <p:cNvSpPr/>
          <p:nvPr/>
        </p:nvSpPr>
        <p:spPr>
          <a:xfrm>
            <a:off x="5183505" y="4994275"/>
            <a:ext cx="5486400" cy="914400"/>
          </a:xfrm>
          <a:prstGeom prst="roundRect">
            <a:avLst>
              <a:gd name="adj" fmla="val 50000"/>
            </a:avLst>
          </a:prstGeom>
          <a:solidFill>
            <a:schemeClr val="bg1"/>
          </a:solidFill>
          <a:ln w="38100" cap="rnd">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4400" tIns="0" rIns="0" bIns="0" rtlCol="0" anchor="ctr" anchorCtr="0"/>
          <a:lstStyle/>
          <a:p>
            <a:pPr lvl="0">
              <a:spcAft>
                <a:spcPts val="300"/>
              </a:spcAft>
            </a:pPr>
            <a:endParaRPr lang="en-US" sz="1400" b="1">
              <a:solidFill>
                <a:schemeClr val="tx2"/>
              </a:solidFill>
              <a:sym typeface="+mn-ea"/>
            </a:endParaRPr>
          </a:p>
          <a:p>
            <a:pPr lvl="0">
              <a:spcAft>
                <a:spcPts val="300"/>
              </a:spcAft>
            </a:pPr>
            <a:r>
              <a:rPr lang="en-US" sz="1400" b="1">
                <a:solidFill>
                  <a:srgbClr val="00B0F0"/>
                </a:solidFill>
                <a:sym typeface="+mn-ea"/>
              </a:rPr>
              <a:t>To identify potential government regulated interventions for reducing tobacco smoking among the population.</a:t>
            </a:r>
            <a:endParaRPr lang="en-US" sz="1400" b="1">
              <a:solidFill>
                <a:srgbClr val="00B0F0"/>
              </a:solidFill>
            </a:endParaRPr>
          </a:p>
          <a:p>
            <a:pPr lvl="0">
              <a:spcAft>
                <a:spcPts val="300"/>
              </a:spcAft>
            </a:pPr>
            <a:endParaRPr lang="en-US" sz="1400" b="1" dirty="0">
              <a:solidFill>
                <a:srgbClr val="00B0F0"/>
              </a:solidFill>
            </a:endParaRPr>
          </a:p>
        </p:txBody>
      </p:sp>
      <p:sp>
        <p:nvSpPr>
          <p:cNvPr id="32" name="Oval 31"/>
          <p:cNvSpPr/>
          <p:nvPr/>
        </p:nvSpPr>
        <p:spPr>
          <a:xfrm>
            <a:off x="5271135" y="5085715"/>
            <a:ext cx="731520" cy="73152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3200" b="1" dirty="0">
                <a:solidFill>
                  <a:schemeClr val="bg1"/>
                </a:solidFill>
              </a:rPr>
              <a:t>4</a:t>
            </a:r>
          </a:p>
        </p:txBody>
      </p:sp>
      <p:pic>
        <p:nvPicPr>
          <p:cNvPr id="44" name="Graphic 43"/>
          <p:cNvPicPr>
            <a:picLocks noChangeAspect="1"/>
          </p:cNvPicPr>
          <p:nvPr/>
        </p:nvPicPr>
        <p:blipFill>
          <a:blip r:embed="rId4"/>
          <a:stretch>
            <a:fillRect/>
          </a:stretch>
        </p:blipFill>
        <p:spPr>
          <a:xfrm>
            <a:off x="5843270" y="1910715"/>
            <a:ext cx="598805" cy="598805"/>
          </a:xfrm>
          <a:prstGeom prst="rect">
            <a:avLst/>
          </a:prstGeom>
        </p:spPr>
      </p:pic>
      <p:pic>
        <p:nvPicPr>
          <p:cNvPr id="48" name="Graphic 47"/>
          <p:cNvPicPr>
            <a:picLocks noChangeAspect="1"/>
          </p:cNvPicPr>
          <p:nvPr/>
        </p:nvPicPr>
        <p:blipFill>
          <a:blip r:embed="rId4"/>
          <a:stretch>
            <a:fillRect/>
          </a:stretch>
        </p:blipFill>
        <p:spPr>
          <a:xfrm>
            <a:off x="7466965" y="2987040"/>
            <a:ext cx="598805" cy="598805"/>
          </a:xfrm>
          <a:prstGeom prst="rect">
            <a:avLst/>
          </a:prstGeom>
        </p:spPr>
      </p:pic>
      <p:pic>
        <p:nvPicPr>
          <p:cNvPr id="49" name="Graphic 48"/>
          <p:cNvPicPr>
            <a:picLocks noChangeAspect="1"/>
          </p:cNvPicPr>
          <p:nvPr/>
        </p:nvPicPr>
        <p:blipFill>
          <a:blip r:embed="rId4"/>
          <a:stretch>
            <a:fillRect/>
          </a:stretch>
        </p:blipFill>
        <p:spPr>
          <a:xfrm>
            <a:off x="9112250" y="4035425"/>
            <a:ext cx="598805" cy="598805"/>
          </a:xfrm>
          <a:prstGeom prst="rect">
            <a:avLst/>
          </a:prstGeom>
        </p:spPr>
      </p:pic>
      <p:pic>
        <p:nvPicPr>
          <p:cNvPr id="50" name="Graphic 49"/>
          <p:cNvPicPr>
            <a:picLocks noChangeAspect="1"/>
          </p:cNvPicPr>
          <p:nvPr/>
        </p:nvPicPr>
        <p:blipFill>
          <a:blip r:embed="rId4"/>
          <a:stretch>
            <a:fillRect/>
          </a:stretch>
        </p:blipFill>
        <p:spPr>
          <a:xfrm>
            <a:off x="10803255" y="5133340"/>
            <a:ext cx="598805" cy="598805"/>
          </a:xfrm>
          <a:prstGeom prst="rect">
            <a:avLst/>
          </a:prstGeom>
        </p:spPr>
      </p:pic>
      <p:sp>
        <p:nvSpPr>
          <p:cNvPr id="10" name="Title 1"/>
          <p:cNvSpPr>
            <a:spLocks noGrp="1"/>
          </p:cNvSpPr>
          <p:nvPr/>
        </p:nvSpPr>
        <p:spPr>
          <a:xfrm>
            <a:off x="471805" y="473710"/>
            <a:ext cx="5107940" cy="768350"/>
          </a:xfrm>
          <a:prstGeom prst="rect">
            <a:avLst/>
          </a:prstGeom>
        </p:spPr>
        <p:txBody>
          <a:bodyPr lIns="91440" tIns="45720" rIns="91440" bIns="45720" anchor="b" anchorCtr="0"/>
          <a:lst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a:lstStyle>
          <a:p>
            <a:r>
              <a:rPr lang="en-US" sz="3200" dirty="0">
                <a:solidFill>
                  <a:schemeClr val="bg1"/>
                </a:solidFill>
              </a:rPr>
              <a:t>Objectives</a:t>
            </a:r>
          </a:p>
        </p:txBody>
      </p:sp>
      <p:sp>
        <p:nvSpPr>
          <p:cNvPr id="2" name="Footer Placeholder 1"/>
          <p:cNvSpPr>
            <a:spLocks noGrp="1"/>
          </p:cNvSpPr>
          <p:nvPr>
            <p:ph type="ftr" sz="quarter" idx="11"/>
          </p:nvPr>
        </p:nvSpPr>
        <p:spPr>
          <a:xfrm>
            <a:off x="4165600" y="6381750"/>
            <a:ext cx="4184015" cy="476250"/>
          </a:xfrm>
        </p:spPr>
        <p:txBody>
          <a:bodyPr/>
          <a:lstStyle/>
          <a:p>
            <a:r>
              <a:rPr lang="en-US" sz="1200">
                <a:solidFill>
                  <a:schemeClr val="bg1"/>
                </a:solidFill>
                <a:latin typeface="Calibri Light" panose="020F0302020204030204" charset="0"/>
                <a:cs typeface="Calibri Light" panose="020F0302020204030204" charset="0"/>
              </a:rPr>
              <a:t>Risk perception study on tobacco use among adult female population in Connaught Place, New Delhi</a:t>
            </a:r>
          </a:p>
        </p:txBody>
      </p:sp>
    </p:spTree>
  </p:cSld>
  <p:clrMapOvr>
    <a:masterClrMapping/>
  </p:clrMapOvr>
  <mc:AlternateContent xmlns:mc="http://schemas.openxmlformats.org/markup-compatibility/2006" xmlns:p14="http://schemas.microsoft.com/office/powerpoint/2010/main">
    <mc:Choice Requires="p14">
      <p:transition spd="med" p14:dur="699">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 name="Google Shape;87;p13"/>
          <p:cNvPicPr preferRelativeResize="0"/>
          <p:nvPr/>
        </p:nvPicPr>
        <p:blipFill rotWithShape="1">
          <a:blip r:embed="rId2"/>
          <a:srcRect/>
          <a:stretch>
            <a:fillRect/>
          </a:stretch>
        </p:blipFill>
        <p:spPr>
          <a:xfrm>
            <a:off x="0" y="24130"/>
            <a:ext cx="1315720" cy="635635"/>
          </a:xfrm>
          <a:prstGeom prst="rect">
            <a:avLst/>
          </a:prstGeom>
          <a:noFill/>
          <a:ln>
            <a:noFill/>
          </a:ln>
        </p:spPr>
      </p:pic>
      <p:sp>
        <p:nvSpPr>
          <p:cNvPr id="5" name="Slide Number Placeholder 4"/>
          <p:cNvSpPr>
            <a:spLocks noGrp="1"/>
          </p:cNvSpPr>
          <p:nvPr>
            <p:ph type="sldNum" sz="quarter" idx="12"/>
          </p:nvPr>
        </p:nvSpPr>
        <p:spPr>
          <a:xfrm>
            <a:off x="8737600" y="6346825"/>
            <a:ext cx="2844800" cy="476250"/>
          </a:xfrm>
        </p:spPr>
        <p:txBody>
          <a:bodyPr/>
          <a:lstStyle/>
          <a:p>
            <a:fld id="{9B618960-8005-486C-9A75-10CB2AAC16F9}" type="slidenum">
              <a:rPr lang="en-US" smtClean="0"/>
              <a:t>5</a:t>
            </a:fld>
            <a:endParaRPr lang="en-US"/>
          </a:p>
        </p:txBody>
      </p:sp>
      <p:pic>
        <p:nvPicPr>
          <p:cNvPr id="8" name="Picture 7" descr="image-removebg-preview (2)"/>
          <p:cNvPicPr>
            <a:picLocks noChangeAspect="1"/>
          </p:cNvPicPr>
          <p:nvPr/>
        </p:nvPicPr>
        <p:blipFill>
          <a:blip r:embed="rId3"/>
          <a:stretch>
            <a:fillRect/>
          </a:stretch>
        </p:blipFill>
        <p:spPr>
          <a:xfrm>
            <a:off x="631190" y="1068070"/>
            <a:ext cx="10928985" cy="1706245"/>
          </a:xfrm>
          <a:prstGeom prst="rect">
            <a:avLst/>
          </a:prstGeom>
        </p:spPr>
      </p:pic>
      <p:sp>
        <p:nvSpPr>
          <p:cNvPr id="10" name="Round Same Side Corner Rectangle 9"/>
          <p:cNvSpPr/>
          <p:nvPr/>
        </p:nvSpPr>
        <p:spPr>
          <a:xfrm>
            <a:off x="883285" y="2780665"/>
            <a:ext cx="2414270" cy="2511425"/>
          </a:xfrm>
          <a:prstGeom prst="round2SameRect">
            <a:avLst/>
          </a:prstGeom>
          <a:solidFill>
            <a:srgbClr val="4EB0AA"/>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altLang="en-US">
              <a:solidFill>
                <a:schemeClr val="tx1"/>
              </a:solidFill>
              <a:effectLst>
                <a:outerShdw blurRad="38100" dist="19050" dir="2700000" algn="tl" rotWithShape="0">
                  <a:schemeClr val="dk1">
                    <a:alpha val="40000"/>
                  </a:schemeClr>
                </a:outerShdw>
              </a:effectLst>
            </a:endParaRPr>
          </a:p>
          <a:p>
            <a:pPr algn="ctr"/>
            <a:endParaRPr lang="en-IN" altLang="en-US">
              <a:solidFill>
                <a:schemeClr val="tx1"/>
              </a:solidFill>
              <a:effectLst>
                <a:outerShdw blurRad="38100" dist="19050" dir="2700000" algn="tl" rotWithShape="0">
                  <a:schemeClr val="dk1">
                    <a:alpha val="40000"/>
                  </a:schemeClr>
                </a:outerShdw>
              </a:effectLst>
            </a:endParaRPr>
          </a:p>
          <a:p>
            <a:pPr algn="ctr"/>
            <a:r>
              <a:rPr lang="en-IN" altLang="en-US" b="1">
                <a:solidFill>
                  <a:schemeClr val="tx1"/>
                </a:solidFill>
                <a:effectLst>
                  <a:outerShdw blurRad="38100" dist="19050" dir="2700000" algn="tl" rotWithShape="0">
                    <a:schemeClr val="dk1">
                      <a:alpha val="40000"/>
                    </a:schemeClr>
                  </a:outerShdw>
                </a:effectLst>
              </a:rPr>
              <a:t>Study Type-</a:t>
            </a:r>
            <a:r>
              <a:rPr lang="en-IN" altLang="en-US"/>
              <a:t> </a:t>
            </a:r>
            <a:r>
              <a:rPr lang="en-IN" altLang="en-US" sz="1600"/>
              <a:t> Quantitative stiudy</a:t>
            </a:r>
          </a:p>
          <a:p>
            <a:pPr algn="ctr"/>
            <a:r>
              <a:rPr lang="en-IN" altLang="en-US" b="1">
                <a:solidFill>
                  <a:schemeClr val="tx1"/>
                </a:solidFill>
              </a:rPr>
              <a:t>Study Duration-</a:t>
            </a:r>
            <a:r>
              <a:rPr lang="en-IN" altLang="en-US" sz="1500"/>
              <a:t> </a:t>
            </a:r>
            <a:r>
              <a:rPr lang="en-IN" altLang="en-US" sz="1600"/>
              <a:t>3 months</a:t>
            </a:r>
          </a:p>
        </p:txBody>
      </p:sp>
      <p:sp>
        <p:nvSpPr>
          <p:cNvPr id="11" name="Round Same Side Corner Rectangle 10"/>
          <p:cNvSpPr/>
          <p:nvPr/>
        </p:nvSpPr>
        <p:spPr>
          <a:xfrm>
            <a:off x="3543935" y="2780665"/>
            <a:ext cx="2414270" cy="2524125"/>
          </a:xfrm>
          <a:prstGeom prst="round2SameRect">
            <a:avLst/>
          </a:prstGeom>
          <a:solidFill>
            <a:srgbClr val="95B7D7"/>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altLang="en-US" b="1">
              <a:solidFill>
                <a:schemeClr val="tx1"/>
              </a:solidFill>
              <a:effectLst>
                <a:outerShdw blurRad="38100" dist="19050" dir="2700000" algn="tl" rotWithShape="0">
                  <a:schemeClr val="dk1">
                    <a:alpha val="40000"/>
                  </a:schemeClr>
                </a:outerShdw>
              </a:effectLst>
            </a:endParaRPr>
          </a:p>
          <a:p>
            <a:pPr algn="ctr"/>
            <a:r>
              <a:rPr lang="en-IN" altLang="en-US" b="1">
                <a:solidFill>
                  <a:schemeClr val="tx1"/>
                </a:solidFill>
                <a:effectLst>
                  <a:outerShdw blurRad="38100" dist="19050" dir="2700000" algn="tl" rotWithShape="0">
                    <a:schemeClr val="dk1">
                      <a:alpha val="40000"/>
                    </a:schemeClr>
                  </a:outerShdw>
                </a:effectLst>
              </a:rPr>
              <a:t>Study Design-</a:t>
            </a:r>
            <a:r>
              <a:rPr lang="en-IN" altLang="en-US"/>
              <a:t> </a:t>
            </a:r>
            <a:r>
              <a:rPr lang="en-IN" altLang="en-US" sz="1600"/>
              <a:t>Cross- Sectional Study</a:t>
            </a:r>
          </a:p>
          <a:p>
            <a:pPr algn="ctr"/>
            <a:r>
              <a:rPr lang="en-IN" altLang="en-US" b="1">
                <a:solidFill>
                  <a:schemeClr val="tx1"/>
                </a:solidFill>
              </a:rPr>
              <a:t>Sampling Technique-</a:t>
            </a:r>
          </a:p>
          <a:p>
            <a:pPr algn="ctr"/>
            <a:r>
              <a:rPr lang="en-IN" altLang="en-US" sz="1600">
                <a:solidFill>
                  <a:schemeClr val="bg1"/>
                </a:solidFill>
              </a:rPr>
              <a:t>Stratified random Sampling</a:t>
            </a:r>
          </a:p>
        </p:txBody>
      </p:sp>
      <p:sp>
        <p:nvSpPr>
          <p:cNvPr id="12" name="Round Same Side Corner Rectangle 11"/>
          <p:cNvSpPr/>
          <p:nvPr/>
        </p:nvSpPr>
        <p:spPr>
          <a:xfrm>
            <a:off x="6204585" y="2780665"/>
            <a:ext cx="2414270" cy="2511425"/>
          </a:xfrm>
          <a:prstGeom prst="round2SameRect">
            <a:avLst/>
          </a:prstGeom>
          <a:solidFill>
            <a:schemeClr val="accent1">
              <a:lumMod val="5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IN" altLang="en-US" b="1">
                <a:solidFill>
                  <a:schemeClr val="tx1"/>
                </a:solidFill>
              </a:rPr>
              <a:t>Study Population-</a:t>
            </a:r>
            <a:r>
              <a:rPr lang="en-IN" altLang="en-US" sz="1500"/>
              <a:t> </a:t>
            </a:r>
            <a:r>
              <a:rPr lang="en-IN" altLang="en-US" sz="1600"/>
              <a:t>Female population aged 18 years and above</a:t>
            </a:r>
          </a:p>
          <a:p>
            <a:pPr algn="ctr"/>
            <a:r>
              <a:rPr lang="en-IN" altLang="en-US" b="1">
                <a:solidFill>
                  <a:schemeClr val="tx1"/>
                </a:solidFill>
              </a:rPr>
              <a:t>Sample size-</a:t>
            </a:r>
          </a:p>
          <a:p>
            <a:pPr algn="ctr"/>
            <a:r>
              <a:rPr lang="en-IN" altLang="en-US" sz="1600"/>
              <a:t>Sample size calculated is 70, according to formula </a:t>
            </a:r>
          </a:p>
          <a:p>
            <a:pPr algn="ctr"/>
            <a:r>
              <a:rPr lang="en-IN" altLang="en-US" sz="1600"/>
              <a:t>N= Zα2pq/d2</a:t>
            </a:r>
          </a:p>
        </p:txBody>
      </p:sp>
      <p:sp>
        <p:nvSpPr>
          <p:cNvPr id="13" name="Round Same Side Corner Rectangle 12"/>
          <p:cNvSpPr/>
          <p:nvPr/>
        </p:nvSpPr>
        <p:spPr>
          <a:xfrm>
            <a:off x="8910320" y="2780665"/>
            <a:ext cx="2414270" cy="2511425"/>
          </a:xfrm>
          <a:prstGeom prst="round2SameRect">
            <a:avLst/>
          </a:prstGeom>
          <a:solidFill>
            <a:schemeClr val="accent5">
              <a:lumMod val="75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just"/>
            <a:r>
              <a:rPr lang="en-IN" altLang="en-US" b="1">
                <a:solidFill>
                  <a:schemeClr val="tx1"/>
                </a:solidFill>
                <a:effectLst>
                  <a:outerShdw blurRad="38100" dist="19050" dir="2700000" algn="tl" rotWithShape="0">
                    <a:schemeClr val="dk1">
                      <a:alpha val="40000"/>
                    </a:schemeClr>
                  </a:outerShdw>
                </a:effectLst>
              </a:rPr>
              <a:t>Data Analysis-</a:t>
            </a:r>
          </a:p>
          <a:p>
            <a:pPr algn="ctr"/>
            <a:r>
              <a:rPr lang="en-IN" altLang="en-US" sz="1600" b="1">
                <a:solidFill>
                  <a:schemeClr val="tx2"/>
                </a:solidFill>
                <a:sym typeface="+mn-ea"/>
              </a:rPr>
              <a:t>Quantitative data</a:t>
            </a:r>
            <a:r>
              <a:rPr lang="en-IN" altLang="en-US" sz="1600">
                <a:sym typeface="+mn-ea"/>
              </a:rPr>
              <a:t> was expressed using frequency and percentage.  </a:t>
            </a:r>
            <a:endParaRPr lang="en-IN" altLang="en-US" sz="1600"/>
          </a:p>
          <a:p>
            <a:pPr algn="ctr"/>
            <a:r>
              <a:rPr lang="en-IN" altLang="en-US" sz="1600">
                <a:sym typeface="+mn-ea"/>
              </a:rPr>
              <a:t>Chi square test was used to test statistical significance.</a:t>
            </a:r>
            <a:endParaRPr lang="en-IN" altLang="en-US" sz="1600"/>
          </a:p>
        </p:txBody>
      </p:sp>
      <p:sp>
        <p:nvSpPr>
          <p:cNvPr id="17" name="Rounded Rectangle 16"/>
          <p:cNvSpPr/>
          <p:nvPr/>
        </p:nvSpPr>
        <p:spPr>
          <a:xfrm>
            <a:off x="2832100" y="5477510"/>
            <a:ext cx="3837305" cy="904875"/>
          </a:xfrm>
          <a:prstGeom prst="roundRect">
            <a:avLst/>
          </a:prstGeom>
          <a:solidFill>
            <a:schemeClr val="accent1">
              <a:lumMod val="5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IN" altLang="en-US" sz="1600" b="1">
                <a:solidFill>
                  <a:schemeClr val="tx1"/>
                </a:solidFill>
              </a:rPr>
              <a:t>Inclusion Criteria:</a:t>
            </a:r>
          </a:p>
          <a:p>
            <a:pPr marL="285750" indent="-285750" algn="l">
              <a:lnSpc>
                <a:spcPct val="80000"/>
              </a:lnSpc>
              <a:spcBef>
                <a:spcPts val="0"/>
              </a:spcBef>
              <a:spcAft>
                <a:spcPts val="0"/>
              </a:spcAft>
              <a:buFont typeface="Arial" panose="020B0604020202020204" pitchFamily="34" charset="0"/>
              <a:buChar char="•"/>
            </a:pPr>
            <a:r>
              <a:rPr lang="en-IN" altLang="en-US" sz="1600"/>
              <a:t>Female age 18years and above.</a:t>
            </a:r>
          </a:p>
          <a:p>
            <a:pPr marL="285750" indent="-285750" algn="l">
              <a:lnSpc>
                <a:spcPct val="80000"/>
              </a:lnSpc>
              <a:spcBef>
                <a:spcPts val="0"/>
              </a:spcBef>
              <a:spcAft>
                <a:spcPts val="0"/>
              </a:spcAft>
              <a:buFont typeface="Arial" panose="020B0604020202020204" pitchFamily="34" charset="0"/>
              <a:buChar char="•"/>
            </a:pPr>
            <a:r>
              <a:rPr lang="en-IN" altLang="en-US" sz="1600"/>
              <a:t>People resident of New Delhi</a:t>
            </a:r>
          </a:p>
          <a:p>
            <a:pPr marL="285750" indent="-285750" algn="l">
              <a:lnSpc>
                <a:spcPct val="80000"/>
              </a:lnSpc>
              <a:spcBef>
                <a:spcPts val="0"/>
              </a:spcBef>
              <a:spcAft>
                <a:spcPts val="0"/>
              </a:spcAft>
              <a:buFont typeface="Arial" panose="020B0604020202020204" pitchFamily="34" charset="0"/>
              <a:buChar char="•"/>
            </a:pPr>
            <a:r>
              <a:rPr lang="en-IN" altLang="en-US" sz="1600"/>
              <a:t>People who willing to participate</a:t>
            </a:r>
          </a:p>
        </p:txBody>
      </p:sp>
      <p:sp>
        <p:nvSpPr>
          <p:cNvPr id="18" name="Rounded Rectangle 17"/>
          <p:cNvSpPr/>
          <p:nvPr/>
        </p:nvSpPr>
        <p:spPr>
          <a:xfrm>
            <a:off x="8114030" y="5477510"/>
            <a:ext cx="3837305" cy="840740"/>
          </a:xfrm>
          <a:prstGeom prst="roundRect">
            <a:avLst/>
          </a:prstGeom>
          <a:solidFill>
            <a:schemeClr val="accent1">
              <a:lumMod val="5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l"/>
            <a:r>
              <a:rPr lang="en-IN" altLang="en-US" sz="1600" b="1">
                <a:solidFill>
                  <a:schemeClr val="tx1"/>
                </a:solidFill>
              </a:rPr>
              <a:t>Exclusion Criteria:</a:t>
            </a:r>
          </a:p>
          <a:p>
            <a:pPr marL="285750" indent="-285750" algn="l">
              <a:lnSpc>
                <a:spcPct val="80000"/>
              </a:lnSpc>
              <a:spcBef>
                <a:spcPts val="0"/>
              </a:spcBef>
              <a:spcAft>
                <a:spcPts val="0"/>
              </a:spcAft>
              <a:buFont typeface="Arial" panose="020B0604020202020204" pitchFamily="34" charset="0"/>
              <a:buChar char="•"/>
            </a:pPr>
            <a:r>
              <a:rPr lang="en-IN" altLang="en-US" sz="1600"/>
              <a:t>People not willing to participate</a:t>
            </a:r>
          </a:p>
          <a:p>
            <a:pPr marL="285750" indent="-285750" algn="l">
              <a:lnSpc>
                <a:spcPct val="80000"/>
              </a:lnSpc>
              <a:spcBef>
                <a:spcPts val="0"/>
              </a:spcBef>
              <a:spcAft>
                <a:spcPts val="0"/>
              </a:spcAft>
              <a:buFont typeface="Arial" panose="020B0604020202020204" pitchFamily="34" charset="0"/>
              <a:buChar char="•"/>
            </a:pPr>
            <a:r>
              <a:rPr lang="en-IN" altLang="en-US" sz="1600"/>
              <a:t>Male of all age group</a:t>
            </a:r>
          </a:p>
        </p:txBody>
      </p:sp>
      <p:sp>
        <p:nvSpPr>
          <p:cNvPr id="19" name="Left-Right Arrow 18"/>
          <p:cNvSpPr/>
          <p:nvPr/>
        </p:nvSpPr>
        <p:spPr>
          <a:xfrm>
            <a:off x="6673850" y="5800090"/>
            <a:ext cx="1433830" cy="258445"/>
          </a:xfrm>
          <a:prstGeom prst="leftRightArrow">
            <a:avLst/>
          </a:prstGeom>
          <a:solidFill>
            <a:schemeClr val="accent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s 19"/>
          <p:cNvSpPr/>
          <p:nvPr/>
        </p:nvSpPr>
        <p:spPr>
          <a:xfrm>
            <a:off x="7317105" y="5298440"/>
            <a:ext cx="149860" cy="560705"/>
          </a:xfrm>
          <a:prstGeom prst="rect">
            <a:avLst/>
          </a:prstGeom>
          <a:solidFill>
            <a:schemeClr val="accent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descr="image-removebg-preview (4)"/>
          <p:cNvPicPr>
            <a:picLocks noChangeAspect="1"/>
          </p:cNvPicPr>
          <p:nvPr/>
        </p:nvPicPr>
        <p:blipFill>
          <a:blip r:embed="rId4"/>
          <a:stretch>
            <a:fillRect/>
          </a:stretch>
        </p:blipFill>
        <p:spPr>
          <a:xfrm>
            <a:off x="10127615" y="129540"/>
            <a:ext cx="1962150" cy="425450"/>
          </a:xfrm>
          <a:prstGeom prst="rect">
            <a:avLst/>
          </a:prstGeom>
        </p:spPr>
      </p:pic>
      <p:sp>
        <p:nvSpPr>
          <p:cNvPr id="3" name="Title 1"/>
          <p:cNvSpPr>
            <a:spLocks noGrp="1"/>
          </p:cNvSpPr>
          <p:nvPr/>
        </p:nvSpPr>
        <p:spPr>
          <a:xfrm>
            <a:off x="2583815" y="293370"/>
            <a:ext cx="7241540" cy="768350"/>
          </a:xfrm>
          <a:prstGeom prst="rect">
            <a:avLst/>
          </a:prstGeom>
        </p:spPr>
        <p:txBody>
          <a:bodyPr lIns="91440" tIns="45720" rIns="91440" bIns="45720" anchor="ctr" anchorCtr="0"/>
          <a:lst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a:lstStyle>
          <a:p>
            <a:pPr algn="ctr"/>
            <a:r>
              <a:rPr lang="en-US" sz="3200" dirty="0">
                <a:solidFill>
                  <a:schemeClr val="tx1"/>
                </a:solidFill>
              </a:rPr>
              <a:t>Methodology</a:t>
            </a:r>
            <a:r>
              <a:rPr lang="en-IN" altLang="en-US" sz="3200" dirty="0">
                <a:solidFill>
                  <a:schemeClr val="tx1"/>
                </a:solidFill>
              </a:rPr>
              <a:t>(1/2)</a:t>
            </a:r>
          </a:p>
        </p:txBody>
      </p:sp>
      <p:sp>
        <p:nvSpPr>
          <p:cNvPr id="4" name="Footer Placeholder 3"/>
          <p:cNvSpPr>
            <a:spLocks noGrp="1"/>
          </p:cNvSpPr>
          <p:nvPr>
            <p:ph type="ftr" sz="quarter" idx="11"/>
          </p:nvPr>
        </p:nvSpPr>
        <p:spPr>
          <a:xfrm>
            <a:off x="4165600" y="6381750"/>
            <a:ext cx="4184015" cy="476250"/>
          </a:xfrm>
        </p:spPr>
        <p:txBody>
          <a:bodyPr/>
          <a:lstStyle/>
          <a:p>
            <a:r>
              <a:rPr lang="en-US" sz="1200">
                <a:latin typeface="Calibri Light" panose="020F0302020204030204" charset="0"/>
                <a:cs typeface="Calibri Light" panose="020F0302020204030204" charset="0"/>
              </a:rPr>
              <a:t>Risk perception study on tobacco use among adult female population in Connaught Place, New Delhi</a:t>
            </a:r>
          </a:p>
        </p:txBody>
      </p:sp>
    </p:spTree>
  </p:cSld>
  <p:clrMapOvr>
    <a:masterClrMapping/>
  </p:clrMapOvr>
  <mc:AlternateContent xmlns:mc="http://schemas.openxmlformats.org/markup-compatibility/2006" xmlns:p14="http://schemas.microsoft.com/office/powerpoint/2010/main">
    <mc:Choice Requires="p14">
      <p:transition spd="med" p14:dur="699">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 name="Google Shape;87;p13"/>
          <p:cNvPicPr preferRelativeResize="0"/>
          <p:nvPr/>
        </p:nvPicPr>
        <p:blipFill rotWithShape="1">
          <a:blip r:embed="rId2"/>
          <a:srcRect/>
          <a:stretch>
            <a:fillRect/>
          </a:stretch>
        </p:blipFill>
        <p:spPr>
          <a:xfrm>
            <a:off x="0" y="24130"/>
            <a:ext cx="1315720" cy="635635"/>
          </a:xfrm>
          <a:prstGeom prst="rect">
            <a:avLst/>
          </a:prstGeom>
          <a:noFill/>
          <a:ln>
            <a:noFill/>
          </a:ln>
        </p:spPr>
      </p:pic>
      <p:pic>
        <p:nvPicPr>
          <p:cNvPr id="2" name="Picture 1" descr="image-removebg-preview (4)"/>
          <p:cNvPicPr>
            <a:picLocks noChangeAspect="1"/>
          </p:cNvPicPr>
          <p:nvPr/>
        </p:nvPicPr>
        <p:blipFill>
          <a:blip r:embed="rId3"/>
          <a:stretch>
            <a:fillRect/>
          </a:stretch>
        </p:blipFill>
        <p:spPr>
          <a:xfrm>
            <a:off x="10127615" y="129540"/>
            <a:ext cx="1962150" cy="425450"/>
          </a:xfrm>
          <a:prstGeom prst="rect">
            <a:avLst/>
          </a:prstGeom>
        </p:spPr>
      </p:pic>
      <p:sp>
        <p:nvSpPr>
          <p:cNvPr id="3" name="Title 1"/>
          <p:cNvSpPr>
            <a:spLocks noGrp="1"/>
          </p:cNvSpPr>
          <p:nvPr/>
        </p:nvSpPr>
        <p:spPr>
          <a:xfrm>
            <a:off x="2583815" y="293370"/>
            <a:ext cx="7241540" cy="768350"/>
          </a:xfrm>
          <a:prstGeom prst="rect">
            <a:avLst/>
          </a:prstGeom>
        </p:spPr>
        <p:txBody>
          <a:bodyPr lIns="91440" tIns="45720" rIns="91440" bIns="45720" anchor="ctr" anchorCtr="0"/>
          <a:lst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a:lstStyle>
          <a:p>
            <a:pPr algn="ctr"/>
            <a:r>
              <a:rPr lang="en-US" sz="3200" dirty="0">
                <a:solidFill>
                  <a:schemeClr val="tx1"/>
                </a:solidFill>
              </a:rPr>
              <a:t>Methodology</a:t>
            </a:r>
            <a:r>
              <a:rPr lang="en-IN" altLang="en-US" sz="3200" dirty="0">
                <a:solidFill>
                  <a:schemeClr val="tx1"/>
                </a:solidFill>
              </a:rPr>
              <a:t>(2/2)</a:t>
            </a:r>
          </a:p>
        </p:txBody>
      </p:sp>
      <p:sp>
        <p:nvSpPr>
          <p:cNvPr id="4" name="Round Same Side Corner Rectangle 3"/>
          <p:cNvSpPr/>
          <p:nvPr/>
        </p:nvSpPr>
        <p:spPr>
          <a:xfrm>
            <a:off x="4691380" y="1938655"/>
            <a:ext cx="3025775" cy="2877820"/>
          </a:xfrm>
          <a:prstGeom prst="round2SameRect">
            <a:avLst/>
          </a:prstGeom>
          <a:solidFill>
            <a:srgbClr val="4EB0AA"/>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altLang="en-US" b="1">
              <a:solidFill>
                <a:schemeClr val="tx1"/>
              </a:solidFill>
              <a:effectLst>
                <a:outerShdw blurRad="38100" dist="19050" dir="2700000" algn="tl" rotWithShape="0">
                  <a:schemeClr val="dk1">
                    <a:alpha val="40000"/>
                  </a:schemeClr>
                </a:outerShdw>
              </a:effectLst>
            </a:endParaRPr>
          </a:p>
          <a:p>
            <a:pPr algn="l"/>
            <a:r>
              <a:rPr lang="en-IN" altLang="en-US" b="1">
                <a:solidFill>
                  <a:schemeClr val="tx1"/>
                </a:solidFill>
              </a:rPr>
              <a:t>Data collection tool- </a:t>
            </a:r>
            <a:r>
              <a:rPr lang="en-IN" altLang="en-US">
                <a:solidFill>
                  <a:schemeClr val="tx1"/>
                </a:solidFill>
              </a:rPr>
              <a:t>The semi-structured questionnaire contain</a:t>
            </a:r>
          </a:p>
          <a:p>
            <a:pPr algn="l"/>
            <a:r>
              <a:rPr lang="en-IN" altLang="en-US">
                <a:solidFill>
                  <a:schemeClr val="tx1"/>
                </a:solidFill>
              </a:rPr>
              <a:t>a) individual information; </a:t>
            </a:r>
          </a:p>
          <a:p>
            <a:pPr algn="l"/>
            <a:r>
              <a:rPr lang="en-IN" altLang="en-US">
                <a:solidFill>
                  <a:schemeClr val="tx1"/>
                </a:solidFill>
              </a:rPr>
              <a:t>b) smoking behaviour; </a:t>
            </a:r>
          </a:p>
          <a:p>
            <a:pPr algn="l"/>
            <a:r>
              <a:rPr lang="en-IN" altLang="en-US">
                <a:solidFill>
                  <a:schemeClr val="tx1"/>
                </a:solidFill>
              </a:rPr>
              <a:t>c) Perceptions on smoking-related risks on KOBO tool</a:t>
            </a:r>
          </a:p>
        </p:txBody>
      </p:sp>
      <p:sp>
        <p:nvSpPr>
          <p:cNvPr id="6" name="Round Same Side Corner Rectangle 5"/>
          <p:cNvSpPr/>
          <p:nvPr/>
        </p:nvSpPr>
        <p:spPr>
          <a:xfrm>
            <a:off x="8645525" y="1938655"/>
            <a:ext cx="3028950" cy="2898140"/>
          </a:xfrm>
          <a:prstGeom prst="round2SameRect">
            <a:avLst/>
          </a:prstGeom>
          <a:solidFill>
            <a:schemeClr val="accent5">
              <a:lumMod val="75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just"/>
            <a:endParaRPr lang="en-IN" altLang="en-US" b="1">
              <a:solidFill>
                <a:schemeClr val="tx1"/>
              </a:solidFill>
              <a:effectLst>
                <a:outerShdw blurRad="38100" dist="19050" dir="2700000" algn="tl" rotWithShape="0">
                  <a:schemeClr val="dk1">
                    <a:alpha val="40000"/>
                  </a:schemeClr>
                </a:outerShdw>
              </a:effectLst>
            </a:endParaRPr>
          </a:p>
          <a:p>
            <a:pPr algn="just"/>
            <a:r>
              <a:rPr lang="en-IN" altLang="en-US" b="1">
                <a:solidFill>
                  <a:schemeClr val="tx1"/>
                </a:solidFill>
                <a:effectLst>
                  <a:outerShdw blurRad="38100" dist="19050" dir="2700000" algn="tl" rotWithShape="0">
                    <a:schemeClr val="dk1">
                      <a:alpha val="40000"/>
                    </a:schemeClr>
                  </a:outerShdw>
                </a:effectLst>
              </a:rPr>
              <a:t>Data</a:t>
            </a:r>
            <a:r>
              <a:rPr lang="en-US" altLang="en-IN" b="1">
                <a:solidFill>
                  <a:schemeClr val="tx1"/>
                </a:solidFill>
                <a:effectLst>
                  <a:outerShdw blurRad="38100" dist="19050" dir="2700000" algn="tl" rotWithShape="0">
                    <a:schemeClr val="dk1">
                      <a:alpha val="40000"/>
                    </a:schemeClr>
                  </a:outerShdw>
                </a:effectLst>
              </a:rPr>
              <a:t> Collection</a:t>
            </a:r>
          </a:p>
          <a:p>
            <a:pPr algn="just"/>
            <a:r>
              <a:rPr lang="en-IN" altLang="en-US">
                <a:solidFill>
                  <a:schemeClr val="tx1"/>
                </a:solidFill>
                <a:effectLst>
                  <a:outerShdw blurRad="38100" dist="19050" dir="2700000" algn="tl" rotWithShape="0">
                    <a:schemeClr val="dk1">
                      <a:alpha val="40000"/>
                    </a:schemeClr>
                  </a:outerShdw>
                </a:effectLst>
              </a:rPr>
              <a:t>The anonymous, self-administrated English version questionnaire was used for data collection.</a:t>
            </a:r>
            <a:endParaRPr lang="en-IN" altLang="en-US" sz="1600"/>
          </a:p>
        </p:txBody>
      </p:sp>
      <p:sp>
        <p:nvSpPr>
          <p:cNvPr id="100" name="Text Box 99"/>
          <p:cNvSpPr txBox="1"/>
          <p:nvPr/>
        </p:nvSpPr>
        <p:spPr>
          <a:xfrm>
            <a:off x="2642235" y="5427345"/>
            <a:ext cx="7089775" cy="1198880"/>
          </a:xfrm>
          <a:prstGeom prst="rect">
            <a:avLst/>
          </a:prstGeom>
          <a:solidFill>
            <a:srgbClr val="4EB0AA"/>
          </a:solidFill>
          <a:ln w="9525">
            <a:solidFill>
              <a:schemeClr val="tx1"/>
            </a:solidFill>
          </a:ln>
        </p:spPr>
        <p:txBody>
          <a:bodyPr wrap="square">
            <a:spAutoFit/>
          </a:bodyPr>
          <a:lstStyle/>
          <a:p>
            <a:pPr indent="0">
              <a:buFont typeface="Wingdings" panose="05000000000000000000" charset="0"/>
              <a:buNone/>
            </a:pPr>
            <a:r>
              <a:rPr lang="en-IN" altLang="en-US">
                <a:sym typeface="+mn-ea"/>
              </a:rPr>
              <a:t>Tools used in the study is from “</a:t>
            </a:r>
            <a:r>
              <a:rPr lang="en-US">
                <a:sym typeface="+mn-ea"/>
              </a:rPr>
              <a:t>Knowledge and Perception about Health Risks Associated with Tobacco Habit — A Survey</a:t>
            </a:r>
            <a:r>
              <a:rPr lang="en-IN" altLang="en-US">
                <a:sym typeface="+mn-ea"/>
              </a:rPr>
              <a:t>” for which ethical approval for the study was obtained from the Institutional Review Board, Saveetha Dental College and Hospitals, Chennai.</a:t>
            </a:r>
            <a:endParaRPr lang="en-US" b="0">
              <a:latin typeface="Times New Roman" panose="02020603050405020304" charset="0"/>
            </a:endParaRPr>
          </a:p>
        </p:txBody>
      </p:sp>
      <p:sp>
        <p:nvSpPr>
          <p:cNvPr id="7" name="Down Arrow 6"/>
          <p:cNvSpPr/>
          <p:nvPr/>
        </p:nvSpPr>
        <p:spPr>
          <a:xfrm>
            <a:off x="5838190" y="4836795"/>
            <a:ext cx="732155" cy="560070"/>
          </a:xfrm>
          <a:prstGeom prst="downArrow">
            <a:avLst/>
          </a:prstGeom>
          <a:solidFill>
            <a:srgbClr val="4EB0AA"/>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unnamed"/>
          <p:cNvPicPr>
            <a:picLocks noChangeAspect="1"/>
          </p:cNvPicPr>
          <p:nvPr/>
        </p:nvPicPr>
        <p:blipFill>
          <a:blip r:embed="rId4"/>
          <a:stretch>
            <a:fillRect/>
          </a:stretch>
        </p:blipFill>
        <p:spPr>
          <a:xfrm>
            <a:off x="5661660" y="1061720"/>
            <a:ext cx="1014730" cy="1087120"/>
          </a:xfrm>
          <a:prstGeom prst="rect">
            <a:avLst/>
          </a:prstGeom>
          <a:effectLst>
            <a:outerShdw blurRad="50800" dist="38100" dir="2700000" algn="tl" rotWithShape="0">
              <a:prstClr val="black">
                <a:alpha val="40000"/>
              </a:prstClr>
            </a:outerShdw>
          </a:effectLst>
        </p:spPr>
      </p:pic>
      <p:pic>
        <p:nvPicPr>
          <p:cNvPr id="8" name="Picture 7" descr="image-removebg-preview (17)"/>
          <p:cNvPicPr>
            <a:picLocks noChangeAspect="1"/>
          </p:cNvPicPr>
          <p:nvPr/>
        </p:nvPicPr>
        <p:blipFill>
          <a:blip r:embed="rId5"/>
          <a:stretch>
            <a:fillRect/>
          </a:stretch>
        </p:blipFill>
        <p:spPr>
          <a:xfrm>
            <a:off x="9545955" y="1061720"/>
            <a:ext cx="1228090" cy="1228090"/>
          </a:xfrm>
          <a:prstGeom prst="rect">
            <a:avLst/>
          </a:prstGeom>
        </p:spPr>
      </p:pic>
      <p:sp>
        <p:nvSpPr>
          <p:cNvPr id="9" name="Slide Number Placeholder 8"/>
          <p:cNvSpPr>
            <a:spLocks noGrp="1"/>
          </p:cNvSpPr>
          <p:nvPr>
            <p:ph type="sldNum" sz="quarter" idx="12"/>
          </p:nvPr>
        </p:nvSpPr>
        <p:spPr>
          <a:xfrm>
            <a:off x="8737600" y="6346825"/>
            <a:ext cx="2844800" cy="476250"/>
          </a:xfrm>
        </p:spPr>
        <p:txBody>
          <a:bodyPr/>
          <a:lstStyle/>
          <a:p>
            <a:fld id="{9B618960-8005-486C-9A75-10CB2AAC16F9}" type="slidenum">
              <a:rPr lang="en-US" smtClean="0"/>
              <a:t>6</a:t>
            </a:fld>
            <a:endParaRPr lang="en-US"/>
          </a:p>
        </p:txBody>
      </p:sp>
      <p:sp>
        <p:nvSpPr>
          <p:cNvPr id="11" name="Round Same Side Corner Rectangle 10"/>
          <p:cNvSpPr/>
          <p:nvPr/>
        </p:nvSpPr>
        <p:spPr>
          <a:xfrm>
            <a:off x="1042670" y="1938655"/>
            <a:ext cx="3018155" cy="2898140"/>
          </a:xfrm>
          <a:prstGeom prst="round2SameRect">
            <a:avLst/>
          </a:prstGeom>
          <a:solidFill>
            <a:srgbClr val="95B7D7"/>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altLang="en-US" b="1">
              <a:solidFill>
                <a:schemeClr val="tx1"/>
              </a:solidFill>
              <a:effectLst>
                <a:outerShdw blurRad="38100" dist="19050" dir="2700000" algn="tl" rotWithShape="0">
                  <a:schemeClr val="dk1">
                    <a:alpha val="40000"/>
                  </a:schemeClr>
                </a:outerShdw>
              </a:effectLst>
            </a:endParaRPr>
          </a:p>
          <a:p>
            <a:pPr algn="ctr"/>
            <a:endParaRPr lang="en-IN" altLang="en-US" b="1">
              <a:solidFill>
                <a:schemeClr val="tx1"/>
              </a:solidFill>
              <a:effectLst>
                <a:outerShdw blurRad="38100" dist="19050" dir="2700000" algn="tl" rotWithShape="0">
                  <a:schemeClr val="dk1">
                    <a:alpha val="40000"/>
                  </a:schemeClr>
                </a:outerShdw>
              </a:effectLst>
            </a:endParaRPr>
          </a:p>
          <a:p>
            <a:pPr algn="ctr"/>
            <a:r>
              <a:rPr lang="en-IN" altLang="en-US" b="1">
                <a:solidFill>
                  <a:schemeClr val="tx1"/>
                </a:solidFill>
                <a:effectLst>
                  <a:outerShdw blurRad="38100" dist="19050" dir="2700000" algn="tl" rotWithShape="0">
                    <a:schemeClr val="dk1">
                      <a:alpha val="40000"/>
                    </a:schemeClr>
                  </a:outerShdw>
                </a:effectLst>
              </a:rPr>
              <a:t>Study Setting-</a:t>
            </a:r>
            <a:r>
              <a:rPr lang="en-IN" altLang="en-US"/>
              <a:t> </a:t>
            </a:r>
            <a:r>
              <a:rPr lang="en-IN" altLang="en-US">
                <a:solidFill>
                  <a:schemeClr val="tx1"/>
                </a:solidFill>
              </a:rPr>
              <a:t>Parking areas, road side shops and smoking zone of resturant and clubs</a:t>
            </a:r>
            <a:endParaRPr lang="en-IN" altLang="en-US" sz="1600">
              <a:solidFill>
                <a:schemeClr val="tx1"/>
              </a:solidFill>
            </a:endParaRPr>
          </a:p>
        </p:txBody>
      </p:sp>
      <p:pic>
        <p:nvPicPr>
          <p:cNvPr id="10" name="Picture 9" descr="student-at-desk-png-desk-student-study-studying-icon-512"/>
          <p:cNvPicPr>
            <a:picLocks noChangeAspect="1"/>
          </p:cNvPicPr>
          <p:nvPr/>
        </p:nvPicPr>
        <p:blipFill>
          <a:blip r:embed="rId6"/>
          <a:stretch>
            <a:fillRect/>
          </a:stretch>
        </p:blipFill>
        <p:spPr>
          <a:xfrm>
            <a:off x="2113280" y="1162685"/>
            <a:ext cx="876935" cy="1026795"/>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699">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 name="Google Shape;87;p13"/>
          <p:cNvPicPr preferRelativeResize="0"/>
          <p:nvPr/>
        </p:nvPicPr>
        <p:blipFill rotWithShape="1">
          <a:blip r:embed="rId2"/>
          <a:srcRect/>
          <a:stretch>
            <a:fillRect/>
          </a:stretch>
        </p:blipFill>
        <p:spPr>
          <a:xfrm>
            <a:off x="0" y="24130"/>
            <a:ext cx="1315720" cy="635635"/>
          </a:xfrm>
          <a:prstGeom prst="rect">
            <a:avLst/>
          </a:prstGeom>
          <a:noFill/>
          <a:ln>
            <a:noFill/>
          </a:ln>
        </p:spPr>
      </p:pic>
      <p:pic>
        <p:nvPicPr>
          <p:cNvPr id="8" name="Picture 7" descr="image-removebg-preview (4)"/>
          <p:cNvPicPr>
            <a:picLocks noChangeAspect="1"/>
          </p:cNvPicPr>
          <p:nvPr/>
        </p:nvPicPr>
        <p:blipFill>
          <a:blip r:embed="rId3"/>
          <a:stretch>
            <a:fillRect/>
          </a:stretch>
        </p:blipFill>
        <p:spPr>
          <a:xfrm>
            <a:off x="10127615" y="129540"/>
            <a:ext cx="1962150" cy="425450"/>
          </a:xfrm>
          <a:prstGeom prst="rect">
            <a:avLst/>
          </a:prstGeom>
        </p:spPr>
      </p:pic>
      <p:graphicFrame>
        <p:nvGraphicFramePr>
          <p:cNvPr id="10" name="Chart 9"/>
          <p:cNvGraphicFramePr/>
          <p:nvPr/>
        </p:nvGraphicFramePr>
        <p:xfrm>
          <a:off x="8269605" y="1600200"/>
          <a:ext cx="3629660" cy="424434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 name="Chart 8"/>
          <p:cNvGraphicFramePr/>
          <p:nvPr/>
        </p:nvGraphicFramePr>
        <p:xfrm>
          <a:off x="165100" y="1600200"/>
          <a:ext cx="3876675" cy="4276090"/>
        </p:xfrm>
        <a:graphic>
          <a:graphicData uri="http://schemas.openxmlformats.org/drawingml/2006/chart">
            <c:chart xmlns:c="http://schemas.openxmlformats.org/drawingml/2006/chart" xmlns:r="http://schemas.openxmlformats.org/officeDocument/2006/relationships" r:id="rId5"/>
          </a:graphicData>
        </a:graphic>
      </p:graphicFrame>
      <p:sp>
        <p:nvSpPr>
          <p:cNvPr id="100" name="Text Box 99"/>
          <p:cNvSpPr txBox="1"/>
          <p:nvPr/>
        </p:nvSpPr>
        <p:spPr>
          <a:xfrm>
            <a:off x="287020" y="5875655"/>
            <a:ext cx="3678555" cy="306705"/>
          </a:xfrm>
          <a:prstGeom prst="rect">
            <a:avLst/>
          </a:prstGeom>
          <a:noFill/>
          <a:ln w="9525">
            <a:noFill/>
          </a:ln>
        </p:spPr>
        <p:txBody>
          <a:bodyPr wrap="square">
            <a:spAutoFit/>
          </a:bodyPr>
          <a:lstStyle/>
          <a:p>
            <a:pPr indent="0"/>
            <a:r>
              <a:rPr lang="en-US" sz="1400" b="0">
                <a:solidFill>
                  <a:schemeClr val="accent5">
                    <a:lumMod val="50000"/>
                  </a:schemeClr>
                </a:solidFill>
                <a:latin typeface="Times New Roman" panose="02020603050405020304" charset="0"/>
              </a:rPr>
              <a:t>Figure </a:t>
            </a:r>
            <a:r>
              <a:rPr lang="en-IN" altLang="en-US" sz="1400" b="0">
                <a:solidFill>
                  <a:schemeClr val="accent5">
                    <a:lumMod val="50000"/>
                  </a:schemeClr>
                </a:solidFill>
                <a:latin typeface="Times New Roman" panose="02020603050405020304" charset="0"/>
              </a:rPr>
              <a:t>1</a:t>
            </a:r>
            <a:r>
              <a:rPr lang="en-US" sz="1400" b="0">
                <a:solidFill>
                  <a:schemeClr val="accent5">
                    <a:lumMod val="50000"/>
                  </a:schemeClr>
                </a:solidFill>
                <a:latin typeface="Times New Roman" panose="02020603050405020304" charset="0"/>
              </a:rPr>
              <a:t> Age wise distribution of participants</a:t>
            </a:r>
          </a:p>
        </p:txBody>
      </p:sp>
      <p:sp>
        <p:nvSpPr>
          <p:cNvPr id="11" name="Text Box 10"/>
          <p:cNvSpPr txBox="1"/>
          <p:nvPr/>
        </p:nvSpPr>
        <p:spPr>
          <a:xfrm>
            <a:off x="4199890" y="5845175"/>
            <a:ext cx="3961130" cy="306705"/>
          </a:xfrm>
          <a:prstGeom prst="rect">
            <a:avLst/>
          </a:prstGeom>
          <a:noFill/>
          <a:ln w="9525">
            <a:noFill/>
          </a:ln>
        </p:spPr>
        <p:txBody>
          <a:bodyPr wrap="square">
            <a:spAutoFit/>
          </a:bodyPr>
          <a:lstStyle/>
          <a:p>
            <a:pPr indent="0"/>
            <a:r>
              <a:rPr lang="en-IN" sz="1400" b="0">
                <a:solidFill>
                  <a:schemeClr val="accent5">
                    <a:lumMod val="50000"/>
                  </a:schemeClr>
                </a:solidFill>
                <a:latin typeface="Times New Roman" panose="02020603050405020304" charset="0"/>
              </a:rPr>
              <a:t>Figure 3 </a:t>
            </a:r>
            <a:r>
              <a:rPr sz="1400" b="0">
                <a:solidFill>
                  <a:schemeClr val="accent5">
                    <a:lumMod val="50000"/>
                  </a:schemeClr>
                </a:solidFill>
                <a:latin typeface="Times New Roman" panose="02020603050405020304" charset="0"/>
              </a:rPr>
              <a:t>Occupation wise distribution of participants</a:t>
            </a:r>
          </a:p>
        </p:txBody>
      </p:sp>
      <p:graphicFrame>
        <p:nvGraphicFramePr>
          <p:cNvPr id="12" name="Chart 7"/>
          <p:cNvGraphicFramePr>
            <a:graphicFrameLocks noGrp="1"/>
          </p:cNvGraphicFramePr>
          <p:nvPr>
            <p:ph sz="half" idx="2"/>
          </p:nvPr>
        </p:nvGraphicFramePr>
        <p:xfrm>
          <a:off x="4165600" y="1600200"/>
          <a:ext cx="3966210" cy="183642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4" name="Chart 13"/>
          <p:cNvGraphicFramePr/>
          <p:nvPr/>
        </p:nvGraphicFramePr>
        <p:xfrm>
          <a:off x="4165600" y="3674745"/>
          <a:ext cx="3995420" cy="2186940"/>
        </p:xfrm>
        <a:graphic>
          <a:graphicData uri="http://schemas.openxmlformats.org/drawingml/2006/chart">
            <c:chart xmlns:c="http://schemas.openxmlformats.org/drawingml/2006/chart" xmlns:r="http://schemas.openxmlformats.org/officeDocument/2006/relationships" r:id="rId7"/>
          </a:graphicData>
        </a:graphic>
      </p:graphicFrame>
      <p:sp>
        <p:nvSpPr>
          <p:cNvPr id="15" name="Text Box 14"/>
          <p:cNvSpPr txBox="1"/>
          <p:nvPr/>
        </p:nvSpPr>
        <p:spPr>
          <a:xfrm>
            <a:off x="4236085" y="3402330"/>
            <a:ext cx="3903980" cy="306705"/>
          </a:xfrm>
          <a:prstGeom prst="rect">
            <a:avLst/>
          </a:prstGeom>
          <a:noFill/>
          <a:ln w="9525">
            <a:noFill/>
          </a:ln>
        </p:spPr>
        <p:txBody>
          <a:bodyPr wrap="square">
            <a:spAutoFit/>
          </a:bodyPr>
          <a:lstStyle/>
          <a:p>
            <a:pPr indent="0"/>
            <a:r>
              <a:rPr lang="en-IN" sz="1400" b="0">
                <a:solidFill>
                  <a:schemeClr val="accent5">
                    <a:lumMod val="50000"/>
                  </a:schemeClr>
                </a:solidFill>
                <a:latin typeface="Times New Roman" panose="02020603050405020304" charset="0"/>
              </a:rPr>
              <a:t>Figure 2 </a:t>
            </a:r>
            <a:r>
              <a:rPr sz="1400" b="0">
                <a:solidFill>
                  <a:schemeClr val="accent5">
                    <a:lumMod val="50000"/>
                  </a:schemeClr>
                </a:solidFill>
                <a:latin typeface="Times New Roman" panose="02020603050405020304" charset="0"/>
              </a:rPr>
              <a:t>Education wise distribution of participants</a:t>
            </a:r>
          </a:p>
        </p:txBody>
      </p:sp>
      <p:sp>
        <p:nvSpPr>
          <p:cNvPr id="16" name="Text Box 15"/>
          <p:cNvSpPr txBox="1"/>
          <p:nvPr/>
        </p:nvSpPr>
        <p:spPr>
          <a:xfrm>
            <a:off x="8301355" y="5845175"/>
            <a:ext cx="3961130" cy="306705"/>
          </a:xfrm>
          <a:prstGeom prst="rect">
            <a:avLst/>
          </a:prstGeom>
          <a:noFill/>
          <a:ln w="9525">
            <a:noFill/>
          </a:ln>
        </p:spPr>
        <p:txBody>
          <a:bodyPr wrap="square">
            <a:spAutoFit/>
          </a:bodyPr>
          <a:lstStyle/>
          <a:p>
            <a:pPr indent="0"/>
            <a:r>
              <a:rPr lang="en-IN" sz="1400" b="0">
                <a:solidFill>
                  <a:schemeClr val="accent5">
                    <a:lumMod val="50000"/>
                  </a:schemeClr>
                </a:solidFill>
                <a:latin typeface="Times New Roman" panose="02020603050405020304" charset="0"/>
              </a:rPr>
              <a:t>Figure 4 Tobacco product use by females</a:t>
            </a:r>
          </a:p>
        </p:txBody>
      </p:sp>
      <p:sp>
        <p:nvSpPr>
          <p:cNvPr id="17" name="Text Box 16"/>
          <p:cNvSpPr txBox="1"/>
          <p:nvPr/>
        </p:nvSpPr>
        <p:spPr>
          <a:xfrm>
            <a:off x="375920" y="1145540"/>
            <a:ext cx="5080000" cy="398780"/>
          </a:xfrm>
          <a:prstGeom prst="rect">
            <a:avLst/>
          </a:prstGeom>
          <a:noFill/>
          <a:ln w="9525">
            <a:noFill/>
          </a:ln>
        </p:spPr>
        <p:txBody>
          <a:bodyPr>
            <a:spAutoFit/>
          </a:bodyPr>
          <a:lstStyle/>
          <a:p>
            <a:pPr indent="0"/>
            <a:r>
              <a:rPr lang="en-IN" altLang="en-US" sz="2000" b="1">
                <a:latin typeface="Times New Roman" panose="02020603050405020304" charset="0"/>
              </a:rPr>
              <a:t>Demographics</a:t>
            </a:r>
          </a:p>
        </p:txBody>
      </p:sp>
      <p:sp>
        <p:nvSpPr>
          <p:cNvPr id="18" name="Footer Placeholder 17"/>
          <p:cNvSpPr>
            <a:spLocks noGrp="1"/>
          </p:cNvSpPr>
          <p:nvPr>
            <p:ph type="ftr" sz="quarter" idx="11"/>
          </p:nvPr>
        </p:nvSpPr>
        <p:spPr>
          <a:xfrm>
            <a:off x="4165600" y="6381750"/>
            <a:ext cx="4184015" cy="476250"/>
          </a:xfrm>
        </p:spPr>
        <p:txBody>
          <a:bodyPr/>
          <a:lstStyle/>
          <a:p>
            <a:r>
              <a:rPr lang="en-US" sz="1200">
                <a:latin typeface="Calibri Light" panose="020F0302020204030204" charset="0"/>
                <a:cs typeface="Calibri Light" panose="020F0302020204030204" charset="0"/>
              </a:rPr>
              <a:t>Risk perception study on tobacco use among adult female population in Connaught Place, New Delhi</a:t>
            </a:r>
          </a:p>
        </p:txBody>
      </p:sp>
      <p:sp>
        <p:nvSpPr>
          <p:cNvPr id="6" name="Title 5"/>
          <p:cNvSpPr>
            <a:spLocks noGrp="1"/>
          </p:cNvSpPr>
          <p:nvPr>
            <p:ph type="title"/>
          </p:nvPr>
        </p:nvSpPr>
        <p:spPr>
          <a:xfrm>
            <a:off x="1316355" y="274955"/>
            <a:ext cx="8811260" cy="469265"/>
          </a:xfrm>
        </p:spPr>
        <p:txBody>
          <a:bodyPr/>
          <a:lstStyle/>
          <a:p>
            <a:pPr algn="ctr"/>
            <a:r>
              <a:rPr lang="en-IN" sz="3600" b="1" dirty="0"/>
              <a:t>Results (1/5)</a:t>
            </a:r>
          </a:p>
        </p:txBody>
      </p:sp>
      <p:sp>
        <p:nvSpPr>
          <p:cNvPr id="7" name="Slide Number Placeholder 6"/>
          <p:cNvSpPr>
            <a:spLocks noGrp="1"/>
          </p:cNvSpPr>
          <p:nvPr>
            <p:ph type="sldNum" sz="quarter" idx="12"/>
          </p:nvPr>
        </p:nvSpPr>
        <p:spPr>
          <a:xfrm>
            <a:off x="8737600" y="6346825"/>
            <a:ext cx="2844800" cy="476250"/>
          </a:xfrm>
        </p:spPr>
        <p:txBody>
          <a:bodyPr/>
          <a:lstStyle/>
          <a:p>
            <a:fld id="{9B618960-8005-486C-9A75-10CB2AAC16F9}" type="slidenum">
              <a:rPr lang="en-US" smtClean="0"/>
              <a:t>7</a:t>
            </a:fld>
            <a:endParaRPr lang="en-US"/>
          </a:p>
        </p:txBody>
      </p:sp>
    </p:spTree>
  </p:cSld>
  <p:clrMapOvr>
    <a:masterClrMapping/>
  </p:clrMapOvr>
  <mc:AlternateContent xmlns:mc="http://schemas.openxmlformats.org/markup-compatibility/2006" xmlns:p14="http://schemas.microsoft.com/office/powerpoint/2010/main">
    <mc:Choice Requires="p14">
      <p:transition spd="med" p14:dur="699">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down)">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down)">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down)">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 name="Google Shape;87;p13"/>
          <p:cNvPicPr preferRelativeResize="0"/>
          <p:nvPr/>
        </p:nvPicPr>
        <p:blipFill rotWithShape="1">
          <a:blip r:embed="rId2"/>
          <a:srcRect/>
          <a:stretch>
            <a:fillRect/>
          </a:stretch>
        </p:blipFill>
        <p:spPr>
          <a:xfrm>
            <a:off x="0" y="24130"/>
            <a:ext cx="1315720" cy="635635"/>
          </a:xfrm>
          <a:prstGeom prst="rect">
            <a:avLst/>
          </a:prstGeom>
          <a:noFill/>
          <a:ln>
            <a:noFill/>
          </a:ln>
        </p:spPr>
      </p:pic>
      <p:pic>
        <p:nvPicPr>
          <p:cNvPr id="8" name="Picture 7" descr="image-removebg-preview (4)"/>
          <p:cNvPicPr>
            <a:picLocks noChangeAspect="1"/>
          </p:cNvPicPr>
          <p:nvPr/>
        </p:nvPicPr>
        <p:blipFill>
          <a:blip r:embed="rId3"/>
          <a:stretch>
            <a:fillRect/>
          </a:stretch>
        </p:blipFill>
        <p:spPr>
          <a:xfrm>
            <a:off x="10127615" y="129540"/>
            <a:ext cx="1962150" cy="425450"/>
          </a:xfrm>
          <a:prstGeom prst="rect">
            <a:avLst/>
          </a:prstGeom>
        </p:spPr>
      </p:pic>
      <p:sp>
        <p:nvSpPr>
          <p:cNvPr id="100" name="Text Box 99"/>
          <p:cNvSpPr txBox="1"/>
          <p:nvPr/>
        </p:nvSpPr>
        <p:spPr>
          <a:xfrm>
            <a:off x="375920" y="1027430"/>
            <a:ext cx="5080000" cy="398780"/>
          </a:xfrm>
          <a:prstGeom prst="rect">
            <a:avLst/>
          </a:prstGeom>
          <a:noFill/>
          <a:ln w="9525">
            <a:noFill/>
          </a:ln>
        </p:spPr>
        <p:txBody>
          <a:bodyPr>
            <a:spAutoFit/>
          </a:bodyPr>
          <a:lstStyle/>
          <a:p>
            <a:pPr indent="0"/>
            <a:r>
              <a:rPr lang="en-US" sz="2000" b="1">
                <a:latin typeface="Times New Roman" panose="02020603050405020304" charset="0"/>
              </a:rPr>
              <a:t>Risk Perception of tobacco use</a:t>
            </a:r>
          </a:p>
        </p:txBody>
      </p:sp>
      <p:graphicFrame>
        <p:nvGraphicFramePr>
          <p:cNvPr id="11" name="Content Placeholder 10"/>
          <p:cNvGraphicFramePr>
            <a:graphicFrameLocks noGrp="1"/>
          </p:cNvGraphicFramePr>
          <p:nvPr>
            <p:ph sz="half" idx="1"/>
          </p:nvPr>
        </p:nvGraphicFramePr>
        <p:xfrm>
          <a:off x="6292215" y="1448435"/>
          <a:ext cx="5376672" cy="4525963"/>
        </p:xfrm>
        <a:graphic>
          <a:graphicData uri="http://schemas.openxmlformats.org/drawingml/2006/chart">
            <c:chart xmlns:c="http://schemas.openxmlformats.org/drawingml/2006/chart" xmlns:r="http://schemas.openxmlformats.org/officeDocument/2006/relationships" r:id="rId4"/>
          </a:graphicData>
        </a:graphic>
      </p:graphicFrame>
      <p:sp>
        <p:nvSpPr>
          <p:cNvPr id="12" name="Text Box 11"/>
          <p:cNvSpPr txBox="1"/>
          <p:nvPr/>
        </p:nvSpPr>
        <p:spPr>
          <a:xfrm>
            <a:off x="7632065" y="6057900"/>
            <a:ext cx="3864610" cy="306705"/>
          </a:xfrm>
          <a:prstGeom prst="rect">
            <a:avLst/>
          </a:prstGeom>
          <a:noFill/>
          <a:ln w="9525">
            <a:noFill/>
          </a:ln>
        </p:spPr>
        <p:txBody>
          <a:bodyPr wrap="square">
            <a:spAutoFit/>
          </a:bodyPr>
          <a:lstStyle/>
          <a:p>
            <a:pPr indent="0"/>
            <a:r>
              <a:rPr lang="en-US" sz="1400" b="0">
                <a:solidFill>
                  <a:srgbClr val="0000FF"/>
                </a:solidFill>
                <a:latin typeface="Times New Roman" panose="02020603050405020304" charset="0"/>
              </a:rPr>
              <a:t>Figure </a:t>
            </a:r>
            <a:r>
              <a:rPr lang="en-IN" altLang="en-US" sz="1400" b="0">
                <a:solidFill>
                  <a:srgbClr val="0000FF"/>
                </a:solidFill>
                <a:latin typeface="Times New Roman" panose="02020603050405020304" charset="0"/>
              </a:rPr>
              <a:t>6</a:t>
            </a:r>
            <a:r>
              <a:rPr lang="en-US" sz="1400" b="0">
                <a:solidFill>
                  <a:srgbClr val="0000FF"/>
                </a:solidFill>
                <a:latin typeface="Times New Roman" panose="02020603050405020304" charset="0"/>
              </a:rPr>
              <a:t> Age wise tobacco user and tries to stop</a:t>
            </a:r>
          </a:p>
        </p:txBody>
      </p:sp>
      <p:sp>
        <p:nvSpPr>
          <p:cNvPr id="14" name="Text Box 13"/>
          <p:cNvSpPr txBox="1"/>
          <p:nvPr/>
        </p:nvSpPr>
        <p:spPr>
          <a:xfrm>
            <a:off x="647700" y="6057900"/>
            <a:ext cx="4012565" cy="306705"/>
          </a:xfrm>
          <a:prstGeom prst="rect">
            <a:avLst/>
          </a:prstGeom>
          <a:noFill/>
          <a:ln w="9525">
            <a:noFill/>
          </a:ln>
        </p:spPr>
        <p:txBody>
          <a:bodyPr wrap="square">
            <a:spAutoFit/>
          </a:bodyPr>
          <a:lstStyle/>
          <a:p>
            <a:pPr indent="0"/>
            <a:r>
              <a:rPr lang="en-US" sz="1400" b="0">
                <a:solidFill>
                  <a:srgbClr val="0000FF"/>
                </a:solidFill>
                <a:latin typeface="Times New Roman" panose="02020603050405020304" charset="0"/>
              </a:rPr>
              <a:t>Figure </a:t>
            </a:r>
            <a:r>
              <a:rPr lang="en-IN" altLang="en-US" sz="1400" b="0">
                <a:solidFill>
                  <a:srgbClr val="0000FF"/>
                </a:solidFill>
                <a:latin typeface="Times New Roman" panose="02020603050405020304" charset="0"/>
              </a:rPr>
              <a:t>5</a:t>
            </a:r>
            <a:r>
              <a:rPr lang="en-US" sz="1400" b="0">
                <a:solidFill>
                  <a:srgbClr val="0000FF"/>
                </a:solidFill>
                <a:latin typeface="Times New Roman" panose="02020603050405020304" charset="0"/>
              </a:rPr>
              <a:t> Age related risk</a:t>
            </a:r>
            <a:r>
              <a:rPr lang="en-IN" altLang="en-US" sz="1400" b="0">
                <a:solidFill>
                  <a:srgbClr val="0000FF"/>
                </a:solidFill>
                <a:latin typeface="Times New Roman" panose="02020603050405020304" charset="0"/>
              </a:rPr>
              <a:t> awareness</a:t>
            </a:r>
            <a:r>
              <a:rPr lang="en-US" sz="1400" b="0">
                <a:solidFill>
                  <a:srgbClr val="0000FF"/>
                </a:solidFill>
                <a:latin typeface="Times New Roman" panose="02020603050405020304" charset="0"/>
              </a:rPr>
              <a:t> of tobacco user</a:t>
            </a:r>
          </a:p>
        </p:txBody>
      </p:sp>
      <p:sp>
        <p:nvSpPr>
          <p:cNvPr id="17" name="Footer Placeholder 16"/>
          <p:cNvSpPr>
            <a:spLocks noGrp="1"/>
          </p:cNvSpPr>
          <p:nvPr>
            <p:ph type="ftr" sz="quarter" idx="11"/>
          </p:nvPr>
        </p:nvSpPr>
        <p:spPr>
          <a:xfrm>
            <a:off x="4165600" y="6309995"/>
            <a:ext cx="3860800" cy="476250"/>
          </a:xfrm>
        </p:spPr>
        <p:txBody>
          <a:bodyPr/>
          <a:lstStyle/>
          <a:p>
            <a:r>
              <a:rPr lang="en-US" sz="1200">
                <a:latin typeface="Calibri Light" panose="020F0302020204030204" charset="0"/>
                <a:cs typeface="Calibri Light" panose="020F0302020204030204" charset="0"/>
              </a:rPr>
              <a:t>Risk perception study on tobacco use among adult female population in Connaught Place, New Delhi</a:t>
            </a:r>
          </a:p>
        </p:txBody>
      </p:sp>
      <p:sp>
        <p:nvSpPr>
          <p:cNvPr id="6" name="Title 1"/>
          <p:cNvSpPr>
            <a:spLocks noGrp="1"/>
          </p:cNvSpPr>
          <p:nvPr/>
        </p:nvSpPr>
        <p:spPr>
          <a:xfrm>
            <a:off x="1316355" y="274955"/>
            <a:ext cx="8811260" cy="469265"/>
          </a:xfrm>
          <a:prstGeom prst="rect">
            <a:avLst/>
          </a:prstGeom>
          <a:noFill/>
          <a:ln w="9525">
            <a:noFill/>
          </a:ln>
        </p:spPr>
        <p:txBody>
          <a:bodyPr anchor="ctr" anchorCtr="0"/>
          <a:lst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a:lstStyle>
          <a:p>
            <a:pPr algn="ctr"/>
            <a:r>
              <a:rPr lang="en-IN" sz="3600" b="1" dirty="0"/>
              <a:t>Results (2/5)</a:t>
            </a:r>
          </a:p>
        </p:txBody>
      </p:sp>
      <p:sp>
        <p:nvSpPr>
          <p:cNvPr id="7" name="Slide Number Placeholder 6"/>
          <p:cNvSpPr>
            <a:spLocks noGrp="1"/>
          </p:cNvSpPr>
          <p:nvPr>
            <p:ph type="sldNum" sz="quarter" idx="12"/>
          </p:nvPr>
        </p:nvSpPr>
        <p:spPr/>
        <p:txBody>
          <a:bodyPr/>
          <a:lstStyle/>
          <a:p>
            <a:fld id="{9B618960-8005-486C-9A75-10CB2AAC16F9}" type="slidenum">
              <a:rPr lang="en-US" smtClean="0"/>
              <a:t>8</a:t>
            </a:fld>
            <a:endParaRPr lang="en-US"/>
          </a:p>
        </p:txBody>
      </p:sp>
      <p:graphicFrame>
        <p:nvGraphicFramePr>
          <p:cNvPr id="2" name="Chart 7"/>
          <p:cNvGraphicFramePr>
            <a:graphicFrameLocks noGrp="1"/>
          </p:cNvGraphicFramePr>
          <p:nvPr>
            <p:ph sz="half" idx="2"/>
          </p:nvPr>
        </p:nvGraphicFramePr>
        <p:xfrm>
          <a:off x="375793" y="1448435"/>
          <a:ext cx="5376672" cy="4525963"/>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mc:AlternateContent xmlns:mc="http://schemas.openxmlformats.org/markup-compatibility/2006" xmlns:p14="http://schemas.microsoft.com/office/powerpoint/2010/main">
    <mc:Choice Requires="p14">
      <p:transition spd="med" p14:dur="699">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 name="Google Shape;87;p13"/>
          <p:cNvPicPr preferRelativeResize="0"/>
          <p:nvPr/>
        </p:nvPicPr>
        <p:blipFill rotWithShape="1">
          <a:blip r:embed="rId2"/>
          <a:srcRect/>
          <a:stretch>
            <a:fillRect/>
          </a:stretch>
        </p:blipFill>
        <p:spPr>
          <a:xfrm>
            <a:off x="0" y="24130"/>
            <a:ext cx="1315720" cy="635635"/>
          </a:xfrm>
          <a:prstGeom prst="rect">
            <a:avLst/>
          </a:prstGeom>
          <a:noFill/>
          <a:ln>
            <a:noFill/>
          </a:ln>
        </p:spPr>
      </p:pic>
      <p:pic>
        <p:nvPicPr>
          <p:cNvPr id="8" name="Picture 7" descr="image-removebg-preview (4)"/>
          <p:cNvPicPr>
            <a:picLocks noChangeAspect="1"/>
          </p:cNvPicPr>
          <p:nvPr/>
        </p:nvPicPr>
        <p:blipFill>
          <a:blip r:embed="rId3"/>
          <a:stretch>
            <a:fillRect/>
          </a:stretch>
        </p:blipFill>
        <p:spPr>
          <a:xfrm>
            <a:off x="10127615" y="129540"/>
            <a:ext cx="1962150" cy="425450"/>
          </a:xfrm>
          <a:prstGeom prst="rect">
            <a:avLst/>
          </a:prstGeom>
        </p:spPr>
      </p:pic>
      <p:graphicFrame>
        <p:nvGraphicFramePr>
          <p:cNvPr id="15" name="Content Placeholder 14"/>
          <p:cNvGraphicFramePr>
            <a:graphicFrameLocks noGrp="1"/>
          </p:cNvGraphicFramePr>
          <p:nvPr>
            <p:ph sz="half" idx="1"/>
          </p:nvPr>
        </p:nvGraphicFramePr>
        <p:xfrm>
          <a:off x="4150995" y="1590675"/>
          <a:ext cx="3631565" cy="4439920"/>
        </p:xfrm>
        <a:graphic>
          <a:graphicData uri="http://schemas.openxmlformats.org/drawingml/2006/chart">
            <c:chart xmlns:c="http://schemas.openxmlformats.org/drawingml/2006/chart" xmlns:r="http://schemas.openxmlformats.org/officeDocument/2006/relationships" r:id="rId4"/>
          </a:graphicData>
        </a:graphic>
      </p:graphicFrame>
      <p:sp>
        <p:nvSpPr>
          <p:cNvPr id="100" name="Text Box 99"/>
          <p:cNvSpPr txBox="1"/>
          <p:nvPr/>
        </p:nvSpPr>
        <p:spPr>
          <a:xfrm>
            <a:off x="7876540" y="6127115"/>
            <a:ext cx="3990340" cy="306705"/>
          </a:xfrm>
          <a:prstGeom prst="rect">
            <a:avLst/>
          </a:prstGeom>
          <a:noFill/>
          <a:ln w="9525">
            <a:noFill/>
          </a:ln>
        </p:spPr>
        <p:txBody>
          <a:bodyPr wrap="square">
            <a:spAutoFit/>
          </a:bodyPr>
          <a:lstStyle/>
          <a:p>
            <a:pPr indent="0"/>
            <a:r>
              <a:rPr lang="en-US" sz="1400" b="0">
                <a:solidFill>
                  <a:srgbClr val="0000FF"/>
                </a:solidFill>
                <a:latin typeface="Times New Roman" panose="02020603050405020304" charset="0"/>
              </a:rPr>
              <a:t>Figure 9 Tobacco frequency vs quantity of tobacco</a:t>
            </a:r>
          </a:p>
        </p:txBody>
      </p:sp>
      <p:sp>
        <p:nvSpPr>
          <p:cNvPr id="6" name="Text Box 5"/>
          <p:cNvSpPr txBox="1"/>
          <p:nvPr/>
        </p:nvSpPr>
        <p:spPr>
          <a:xfrm>
            <a:off x="4229735" y="6137275"/>
            <a:ext cx="3556000" cy="306705"/>
          </a:xfrm>
          <a:prstGeom prst="rect">
            <a:avLst/>
          </a:prstGeom>
          <a:noFill/>
          <a:ln w="9525">
            <a:noFill/>
          </a:ln>
        </p:spPr>
        <p:txBody>
          <a:bodyPr wrap="square">
            <a:spAutoFit/>
          </a:bodyPr>
          <a:lstStyle/>
          <a:p>
            <a:pPr indent="0"/>
            <a:r>
              <a:rPr lang="en-US" sz="1400" b="0">
                <a:solidFill>
                  <a:srgbClr val="0000FF"/>
                </a:solidFill>
                <a:latin typeface="Times New Roman" panose="02020603050405020304" charset="0"/>
              </a:rPr>
              <a:t>Figure 8 Type of products use by females</a:t>
            </a:r>
          </a:p>
        </p:txBody>
      </p:sp>
      <p:sp>
        <p:nvSpPr>
          <p:cNvPr id="7" name="Text Box 6"/>
          <p:cNvSpPr txBox="1"/>
          <p:nvPr/>
        </p:nvSpPr>
        <p:spPr>
          <a:xfrm>
            <a:off x="375920" y="1145540"/>
            <a:ext cx="5080000" cy="398780"/>
          </a:xfrm>
          <a:prstGeom prst="rect">
            <a:avLst/>
          </a:prstGeom>
          <a:noFill/>
          <a:ln w="9525">
            <a:noFill/>
          </a:ln>
        </p:spPr>
        <p:txBody>
          <a:bodyPr>
            <a:spAutoFit/>
          </a:bodyPr>
          <a:lstStyle/>
          <a:p>
            <a:pPr indent="0"/>
            <a:r>
              <a:rPr lang="en-IN" altLang="en-US" sz="2000" b="1">
                <a:latin typeface="Times New Roman" panose="02020603050405020304" charset="0"/>
              </a:rPr>
              <a:t>Frequency </a:t>
            </a:r>
            <a:r>
              <a:rPr lang="en-US" sz="2000" b="1">
                <a:latin typeface="Times New Roman" panose="02020603050405020304" charset="0"/>
              </a:rPr>
              <a:t>of tobacco use</a:t>
            </a:r>
          </a:p>
        </p:txBody>
      </p:sp>
      <p:graphicFrame>
        <p:nvGraphicFramePr>
          <p:cNvPr id="10" name="Content Placeholder 9"/>
          <p:cNvGraphicFramePr>
            <a:graphicFrameLocks noGrp="1"/>
          </p:cNvGraphicFramePr>
          <p:nvPr>
            <p:ph sz="half" idx="2"/>
          </p:nvPr>
        </p:nvGraphicFramePr>
        <p:xfrm>
          <a:off x="7876540" y="1600200"/>
          <a:ext cx="3705860" cy="4429760"/>
        </p:xfrm>
        <a:graphic>
          <a:graphicData uri="http://schemas.openxmlformats.org/drawingml/2006/chart">
            <c:chart xmlns:c="http://schemas.openxmlformats.org/drawingml/2006/chart" xmlns:r="http://schemas.openxmlformats.org/officeDocument/2006/relationships" r:id="rId5"/>
          </a:graphicData>
        </a:graphic>
      </p:graphicFrame>
      <p:sp>
        <p:nvSpPr>
          <p:cNvPr id="11" name="Footer Placeholder 10"/>
          <p:cNvSpPr>
            <a:spLocks noGrp="1"/>
          </p:cNvSpPr>
          <p:nvPr>
            <p:ph type="ftr" sz="quarter" idx="11"/>
          </p:nvPr>
        </p:nvSpPr>
        <p:spPr>
          <a:xfrm>
            <a:off x="4165600" y="6381750"/>
            <a:ext cx="4184015" cy="476250"/>
          </a:xfrm>
        </p:spPr>
        <p:txBody>
          <a:bodyPr/>
          <a:lstStyle/>
          <a:p>
            <a:r>
              <a:rPr lang="en-US" sz="1200">
                <a:latin typeface="Calibri Light" panose="020F0302020204030204" charset="0"/>
                <a:cs typeface="Calibri Light" panose="020F0302020204030204" charset="0"/>
              </a:rPr>
              <a:t>Risk perception study on tobacco use among adult female population in Connaught Place, New Delhi</a:t>
            </a:r>
          </a:p>
        </p:txBody>
      </p:sp>
      <p:sp>
        <p:nvSpPr>
          <p:cNvPr id="5" name="Title 4"/>
          <p:cNvSpPr>
            <a:spLocks noGrp="1"/>
          </p:cNvSpPr>
          <p:nvPr>
            <p:ph type="title"/>
          </p:nvPr>
        </p:nvSpPr>
        <p:spPr>
          <a:xfrm>
            <a:off x="1316355" y="274955"/>
            <a:ext cx="8811260" cy="469265"/>
          </a:xfrm>
        </p:spPr>
        <p:txBody>
          <a:bodyPr/>
          <a:lstStyle/>
          <a:p>
            <a:pPr algn="ctr"/>
            <a:r>
              <a:rPr lang="en-IN" sz="3600" b="1" dirty="0"/>
              <a:t>Results (3/5)</a:t>
            </a:r>
          </a:p>
        </p:txBody>
      </p:sp>
      <p:sp>
        <p:nvSpPr>
          <p:cNvPr id="9" name="Slide Number Placeholder 8"/>
          <p:cNvSpPr>
            <a:spLocks noGrp="1"/>
          </p:cNvSpPr>
          <p:nvPr>
            <p:ph type="sldNum" sz="quarter" idx="12"/>
          </p:nvPr>
        </p:nvSpPr>
        <p:spPr>
          <a:xfrm>
            <a:off x="8737600" y="6346825"/>
            <a:ext cx="2844800" cy="476250"/>
          </a:xfrm>
        </p:spPr>
        <p:txBody>
          <a:bodyPr/>
          <a:lstStyle/>
          <a:p>
            <a:fld id="{9B618960-8005-486C-9A75-10CB2AAC16F9}" type="slidenum">
              <a:rPr lang="en-US" smtClean="0"/>
              <a:t>9</a:t>
            </a:fld>
            <a:endParaRPr lang="en-US"/>
          </a:p>
        </p:txBody>
      </p:sp>
      <p:graphicFrame>
        <p:nvGraphicFramePr>
          <p:cNvPr id="2" name="Chart 8"/>
          <p:cNvGraphicFramePr/>
          <p:nvPr/>
        </p:nvGraphicFramePr>
        <p:xfrm>
          <a:off x="197485" y="1600200"/>
          <a:ext cx="3859530" cy="4418330"/>
        </p:xfrm>
        <a:graphic>
          <a:graphicData uri="http://schemas.openxmlformats.org/drawingml/2006/chart">
            <c:chart xmlns:c="http://schemas.openxmlformats.org/drawingml/2006/chart" xmlns:r="http://schemas.openxmlformats.org/officeDocument/2006/relationships" r:id="rId6"/>
          </a:graphicData>
        </a:graphic>
      </p:graphicFrame>
      <p:sp>
        <p:nvSpPr>
          <p:cNvPr id="16" name="Text Box 15"/>
          <p:cNvSpPr txBox="1"/>
          <p:nvPr/>
        </p:nvSpPr>
        <p:spPr>
          <a:xfrm>
            <a:off x="480695" y="6125845"/>
            <a:ext cx="3119120" cy="306705"/>
          </a:xfrm>
          <a:prstGeom prst="rect">
            <a:avLst/>
          </a:prstGeom>
          <a:noFill/>
          <a:ln w="9525">
            <a:noFill/>
          </a:ln>
        </p:spPr>
        <p:txBody>
          <a:bodyPr wrap="square">
            <a:spAutoFit/>
          </a:bodyPr>
          <a:lstStyle/>
          <a:p>
            <a:pPr indent="0"/>
            <a:r>
              <a:rPr lang="en-US" sz="1400" b="0">
                <a:solidFill>
                  <a:srgbClr val="0000FF"/>
                </a:solidFill>
                <a:latin typeface="Times New Roman" panose="02020603050405020304" charset="0"/>
              </a:rPr>
              <a:t>Figure 7 Age vs frequency of tobacco</a:t>
            </a:r>
          </a:p>
        </p:txBody>
      </p:sp>
    </p:spTree>
  </p:cSld>
  <p:clrMapOvr>
    <a:masterClrMapping/>
  </p:clrMapOvr>
  <mc:AlternateContent xmlns:mc="http://schemas.openxmlformats.org/markup-compatibility/2006" xmlns:p14="http://schemas.microsoft.com/office/powerpoint/2010/main">
    <mc:Choice Requires="p14">
      <p:transition spd="med" p14:dur="699">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down)">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C0D7F5"/>
      </a:accent5>
      <a:accent6>
        <a:srgbClr val="AC4744"/>
      </a:accent6>
      <a:hlink>
        <a:srgbClr val="0066CC"/>
      </a:hlink>
      <a:folHlink>
        <a:srgbClr val="800080"/>
      </a:folHlink>
    </a:clrScheme>
    <a:fontScheme name="">
      <a:majorFont>
        <a:latin typeface="Arial"/>
        <a:ea typeface="Arial"/>
        <a:cs typeface=""/>
      </a:majorFont>
      <a:minorFont>
        <a:latin typeface="Arial"/>
        <a:ea typeface="Arial"/>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C0D7F5"/>
        </a:accent5>
        <a:accent6>
          <a:srgbClr val="AC4744"/>
        </a:accent6>
        <a:hlink>
          <a:srgbClr val="0066CC"/>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11542</Words>
  <Application>Microsoft Office PowerPoint</Application>
  <PresentationFormat>Widescreen</PresentationFormat>
  <Paragraphs>415</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Default Design</vt:lpstr>
      <vt:lpstr>"Risk Perception Study on Tobacco Use among Adult Female Population in Connaught Place, New Delhi:  A Cross-Sectional Study"    </vt:lpstr>
      <vt:lpstr>Mentor Approval</vt:lpstr>
      <vt:lpstr>PowerPoint Presentation</vt:lpstr>
      <vt:lpstr>PowerPoint Presentation</vt:lpstr>
      <vt:lpstr>PowerPoint Presentation</vt:lpstr>
      <vt:lpstr>PowerPoint Presentation</vt:lpstr>
      <vt:lpstr>Results (1/5)</vt:lpstr>
      <vt:lpstr>PowerPoint Presentation</vt:lpstr>
      <vt:lpstr>Results (3/5)</vt:lpstr>
      <vt:lpstr>Results (4/5)</vt:lpstr>
      <vt:lpstr>Results (5/5)</vt:lpstr>
      <vt:lpstr>Discussion (1/2)</vt:lpstr>
      <vt:lpstr>Discussion (2/2)</vt:lpstr>
      <vt:lpstr>Conclusion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Risk Perception Study of tobacco smoking among adult female population    </dc:title>
  <dc:creator/>
  <cp:lastModifiedBy>Manish Bajaj</cp:lastModifiedBy>
  <cp:revision>27</cp:revision>
  <dcterms:created xsi:type="dcterms:W3CDTF">2023-03-15T12:05:00Z</dcterms:created>
  <dcterms:modified xsi:type="dcterms:W3CDTF">2023-06-27T09:08:07Z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53F3C1A0B0AB47A3BD49E3CF6579D5DA</vt:lpwstr>
  </property>
  <property fmtid="{D5CDD505-2E9C-101B-9397-08002B2CF9AE}" pid="3" name="KSOProductBuildVer">
    <vt:lpwstr>1033-11.2.0.11537</vt:lpwstr>
  </property>
</Properties>
</file>