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ms-office.chartstyle+xml" PartName="/ppt/charts/style3.xml"/>
  <Override ContentType="application/vnd.ms-office.chartstyle+xml" PartName="/ppt/charts/style4.xml"/>
  <Override ContentType="application/vnd.ms-office.chartstyle+xml" PartName="/ppt/charts/style5.xml"/>
  <Override ContentType="application/vnd.ms-office.chartstyle+xml" PartName="/ppt/charts/style1.xml"/>
  <Override ContentType="application/vnd.ms-office.chartstyle+xml" PartName="/ppt/charts/style2.xml"/>
  <Override ContentType="application/vnd.ms-office.chartcolorstyle+xml" PartName="/ppt/charts/colors5.xml"/>
  <Override ContentType="application/vnd.ms-office.chartcolorstyle+xml" PartName="/ppt/charts/colors4.xml"/>
  <Override ContentType="application/vnd.ms-office.chartcolorstyle+xml" PartName="/ppt/charts/colors1.xml"/>
  <Override ContentType="application/vnd.ms-office.chartcolorstyle+xml" PartName="/ppt/charts/colors2.xml"/>
  <Override ContentType="application/vnd.ms-office.chartcolorstyle+xml" PartName="/ppt/charts/colors3.xml"/>
  <Override ContentType="application/vnd.openxmlformats-officedocument.presentationml.presProps+xml" PartName="/ppt/presProps1.xml"/>
  <Override ContentType="application/vnd.openxmlformats-officedocument.theme+xml" PartName="/ppt/theme/theme1.xml"/>
  <Override ContentType="application/vnd.openxmlformats-officedocument.theme+xml" PartName="/ppt/theme/theme2.xml"/>
  <Override ContentType="application/vnd.openxmlformats-officedocument.drawingml.chart+xml" PartName="/ppt/charts/chart3.xml"/>
  <Override ContentType="application/vnd.openxmlformats-officedocument.drawingml.chart+xml" PartName="/ppt/charts/chart2.xml"/>
  <Override ContentType="application/vnd.openxmlformats-officedocument.drawingml.chart+xml" PartName="/ppt/charts/chart5.xml"/>
  <Override ContentType="application/vnd.openxmlformats-officedocument.drawingml.chart+xml" PartName="/ppt/charts/chart4.xml"/>
  <Override ContentType="application/vnd.openxmlformats-officedocument.drawingml.chart+xml" PartName="/ppt/charts/chart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y="6858000" cx="12192000"/>
  <p:notesSz cx="6858000" cy="9144000"/>
  <p:defaultTextStyle>
    <a:defPPr lvl="0">
      <a:defRPr lang="en-US"/>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C:\Users\user\Documents\Updated%20Analysis%20(Devices).xlsx" TargetMode="External"/></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file:///C:\Users\user\Documents\Updated%20Analysis%20(Devices).xlsx" TargetMode="External"/></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oleObject" Target="file:///C:\Users\user\Documents\Updated%20Analysis%20(Devices).xlsx" TargetMode="External"/></Relationships>
</file>

<file path=ppt/charts/_rels/chart4.xml.rels><?xml version="1.0" encoding="UTF-8" standalone="yes"?>
<Relationships xmlns="http://schemas.openxmlformats.org/package/2006/relationships"><Relationship Id="rId3" Type="http://schemas.microsoft.com/office/2011/relationships/chartColorStyle" Target="colors4.xml"/><Relationship Id="rId2" Type="http://schemas.microsoft.com/office/2011/relationships/chartStyle" Target="style4.xml"/><Relationship Id="rId1" Type="http://schemas.openxmlformats.org/officeDocument/2006/relationships/oleObject" Target="file:///C:\Users\user\Documents\Updated%20Analysis%20(Devices).xlsx" TargetMode="External"/></Relationships>
</file>

<file path=ppt/charts/_rels/chart5.xml.rels><?xml version="1.0" encoding="UTF-8" standalone="yes"?>
<Relationships xmlns="http://schemas.openxmlformats.org/package/2006/relationships"><Relationship Id="rId3" Type="http://schemas.microsoft.com/office/2011/relationships/chartColorStyle" Target="colors5.xml"/><Relationship Id="rId2" Type="http://schemas.microsoft.com/office/2011/relationships/chartStyle" Target="style5.xml"/><Relationship Id="rId1" Type="http://schemas.openxmlformats.org/officeDocument/2006/relationships/oleObject" Target="file:///C:\Users\user\Documents\Updated%20Analysis%20(Devic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pivotSource>
    <c:name>[Updated Analysis (Devices).xlsx]Connectivity!PivotTable1</c:name>
    <c:fmtId val="-1"/>
  </c:pivotSource>
  <c:chart>
    <c:autoTitleDeleted val="1"/>
    <c:view3D>
      <c:rotX val="30"/>
      <c:rotY val="0"/>
      <c:depthPercent val="100"/>
      <c:rAngAx val="0"/>
    </c:view3D>
    <c:floor>
      <c:thickness val="0"/>
      <c:spPr>
        <a:noFill/>
        <a:effectLst/>
      </c:spPr>
    </c:floor>
    <c:sideWall>
      <c:thickness val="0"/>
      <c:spPr>
        <a:noFill/>
        <a:effectLst/>
      </c:spPr>
    </c:sideWall>
    <c:backWall>
      <c:thickness val="0"/>
      <c:spPr>
        <a:noFill/>
        <a:effectLst/>
      </c:spPr>
    </c:backWall>
    <c:plotArea>
      <c:layout>
        <c:manualLayout>
          <c:layoutTarget val="inner"/>
          <c:xMode val="edge"/>
          <c:yMode val="edge"/>
          <c:x val="0.00484496124031008"/>
          <c:y val="0.101223002862347"/>
          <c:w val="0.99031007751938"/>
          <c:h val="0.890970595888629"/>
        </c:manualLayout>
      </c:layout>
      <c:pie3DChart>
        <c:varyColors val="1"/>
        <c:ser>
          <c:idx val="0"/>
          <c:order val="0"/>
          <c:tx>
            <c:strRef>
              <c:f>'[Updated Analysis (Devices).xlsx]Connectivity'!$B$3</c:f>
              <c:strCache>
                <c:ptCount val="1"/>
                <c:pt idx="0">
                  <c:v>Total</c:v>
                </c:pt>
              </c:strCache>
            </c:strRef>
          </c:tx>
          <c:spPr>
            <a:scene3d>
              <a:camera prst="orthographicFront"/>
              <a:lightRig rig="threePt" dir="t"/>
            </a:scene3d>
            <a:sp3d contourW="9525"/>
          </c:spPr>
          <c:explosion val="0"/>
          <c:dPt>
            <c:idx val="0"/>
            <c:bubble3D val="0"/>
            <c:spPr>
              <a:solidFill>
                <a:schemeClr val="accent1"/>
              </a:solidFill>
              <a:ln>
                <a:noFill/>
              </a:ln>
              <a:effectLst>
                <a:outerShdw blurRad="254000" sx="102000" sy="102000" algn="ctr" rotWithShape="0">
                  <a:prstClr val="black">
                    <a:alpha val="20000"/>
                  </a:prstClr>
                </a:outerShdw>
              </a:effectLst>
              <a:scene3d>
                <a:camera prst="orthographicFront"/>
                <a:lightRig rig="threePt" dir="t"/>
              </a:scene3d>
              <a:sp3d contourW="9525"/>
            </c:spPr>
          </c:dPt>
          <c:dPt>
            <c:idx val="1"/>
            <c:bubble3D val="0"/>
            <c:spPr>
              <a:solidFill>
                <a:schemeClr val="accent2"/>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0" vertOverflow="ellipsis" vert="horz" wrap="square" lIns="38100" tIns="19050" rIns="38100" bIns="19050" anchor="ctr" anchorCtr="1"/>
              <a:lstStyle/>
              <a:p>
                <a:pPr>
                  <a:defRPr lang="en-US" sz="1000" b="1" i="0" u="none" strike="noStrike" kern="1200" baseline="0">
                    <a:solidFill>
                      <a:schemeClr val="lt1"/>
                    </a:solidFill>
                    <a:latin typeface="+mn-lt"/>
                    <a:ea typeface="+mn-ea"/>
                    <a:cs typeface="+mn-cs"/>
                  </a:defRPr>
                </a:pPr>
              </a:p>
            </c:txPr>
            <c:dLblPos val="ctr"/>
            <c:showLegendKey val="0"/>
            <c:showVal val="1"/>
            <c:showCatName val="1"/>
            <c:showSerName val="0"/>
            <c:showPercent val="0"/>
            <c:showBubbleSize val="0"/>
            <c:showLeaderLines val="1"/>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[Book1]Connectivity!$A$4:$A$6</c:f>
              <c:strCache>
                <c:ptCount val="2"/>
                <c:pt idx="0">
                  <c:v>Connected</c:v>
                </c:pt>
                <c:pt idx="1">
                  <c:v>Unconnected</c:v>
                </c:pt>
              </c:strCache>
            </c:strRef>
          </c:cat>
          <c:val>
            <c:numRef>
              <c:f>[Book1]Connectivity!$B$4:$B$6</c:f>
              <c:numCache>
                <c:formatCode>General</c:formatCode>
                <c:ptCount val="2"/>
                <c:pt idx="0">
                  <c:v>52</c:v>
                </c:pt>
                <c:pt idx="1">
                  <c:v>68</c:v>
                </c:pt>
              </c:numCache>
            </c:numRef>
          </c:val>
        </c:ser>
        <c:dLbls>
          <c:showLegendKey val="0"/>
          <c:showVal val="0"/>
          <c:showCatName val="0"/>
          <c:showSerName val="0"/>
          <c:showPercent val="1"/>
          <c:showBubbleSize val="0"/>
        </c:dLbls>
      </c:pie3DChart>
      <c:spPr>
        <a:noFill/>
        <a:ln>
          <a:noFill/>
        </a:ln>
        <a:effectLst/>
      </c:spPr>
    </c:plotArea>
    <c:legend>
      <c:legendPos val="r"/>
      <c:layout/>
      <c:overlay val="0"/>
      <c:spPr>
        <a:solidFill>
          <a:schemeClr val="lt1">
            <a:lumMod val="95000"/>
            <a:alpha val="39000"/>
          </a:schemeClr>
        </a:solidFill>
        <a:ln>
          <a:noFill/>
        </a:ln>
        <a:effectLst/>
      </c:spPr>
      <c:txPr>
        <a:bodyPr rot="0" spcFirstLastPara="0" vertOverflow="ellipsis" vert="horz" wrap="square" anchor="ctr" anchorCtr="1"/>
        <a:lstStyle/>
        <a:p>
          <a:pPr>
            <a:defRPr lang="en-US" sz="900" b="0" i="0" u="none" strike="noStrike" kern="1200" baseline="0">
              <a:solidFill>
                <a:schemeClr val="dk1">
                  <a:lumMod val="75000"/>
                  <a:lumOff val="25000"/>
                </a:schemeClr>
              </a:solidFill>
              <a:latin typeface="+mn-lt"/>
              <a:ea typeface="+mn-ea"/>
              <a:cs typeface="+mn-cs"/>
            </a:defRPr>
          </a:pPr>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dk1">
          <a:lumMod val="25000"/>
          <a:lumOff val="75000"/>
        </a:schemeClr>
      </a:solidFill>
      <a:round/>
    </a:ln>
    <a:effectLst/>
  </c:spPr>
  <c:txPr>
    <a:bodyPr/>
    <a:lstStyle/>
    <a:p>
      <a:pPr>
        <a:defRPr lang="en-US"/>
      </a:pPr>
    </a:p>
  </c:txPr>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pivotSource>
    <c:name>[Updated Analysis (Devices).xlsx]Parameter Tested!PivotTable3</c:name>
    <c:fmtId val="-1"/>
  </c:pivotSource>
  <c:chart>
    <c:autoTitleDeleted val="1"/>
    <c:plotArea>
      <c:layout/>
      <c:barChart>
        <c:barDir val="col"/>
        <c:grouping val="clustered"/>
        <c:varyColors val="0"/>
        <c:ser>
          <c:idx val="0"/>
          <c:order val="0"/>
          <c:tx>
            <c:strRef>
              <c:f>'[Updated Analysis (Devices).xlsx]Parameter Tested'!$A$3</c:f>
              <c:strCache>
                <c:ptCount val="1"/>
                <c:pt idx="0">
                  <c:v>Count of Hematology</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540000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'[Book1]Parameter Tested'!$A$4</c:f>
              <c:strCache>
                <c:ptCount val="1"/>
                <c:pt idx="0">
                  <c:v>Total</c:v>
                </c:pt>
              </c:strCache>
            </c:strRef>
          </c:cat>
          <c:val>
            <c:numRef>
              <c:f>'[Book1]Parameter Tested'!$A$4</c:f>
              <c:numCache>
                <c:formatCode>General</c:formatCode>
                <c:ptCount val="1"/>
                <c:pt idx="0">
                  <c:v>20</c:v>
                </c:pt>
              </c:numCache>
            </c:numRef>
          </c:val>
        </c:ser>
        <c:ser>
          <c:idx val="1"/>
          <c:order val="1"/>
          <c:tx>
            <c:strRef>
              <c:f>'[Updated Analysis (Devices).xlsx]Parameter Tested'!$B$3</c:f>
              <c:strCache>
                <c:ptCount val="1"/>
                <c:pt idx="0">
                  <c:v>Count of Physiological</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540000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'[Book1]Parameter Tested'!$A$4</c:f>
              <c:strCache>
                <c:ptCount val="1"/>
                <c:pt idx="0">
                  <c:v>Total</c:v>
                </c:pt>
              </c:strCache>
            </c:strRef>
          </c:cat>
          <c:val>
            <c:numRef>
              <c:f>'[Book1]Parameter Tested'!$B$4</c:f>
              <c:numCache>
                <c:formatCode>General</c:formatCode>
                <c:ptCount val="1"/>
                <c:pt idx="0">
                  <c:v>15</c:v>
                </c:pt>
              </c:numCache>
            </c:numRef>
          </c:val>
        </c:ser>
        <c:ser>
          <c:idx val="2"/>
          <c:order val="2"/>
          <c:tx>
            <c:strRef>
              <c:f>'[Updated Analysis (Devices).xlsx]Parameter Tested'!$C$3</c:f>
              <c:strCache>
                <c:ptCount val="1"/>
                <c:pt idx="0">
                  <c:v>Count of Biochemical</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540000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'[Book1]Parameter Tested'!$A$4</c:f>
              <c:strCache>
                <c:ptCount val="1"/>
                <c:pt idx="0">
                  <c:v>Total</c:v>
                </c:pt>
              </c:strCache>
            </c:strRef>
          </c:cat>
          <c:val>
            <c:numRef>
              <c:f>'[Book1]Parameter Tested'!$C$4</c:f>
              <c:numCache>
                <c:formatCode>General</c:formatCode>
                <c:ptCount val="1"/>
                <c:pt idx="0">
                  <c:v>18</c:v>
                </c:pt>
              </c:numCache>
            </c:numRef>
          </c:val>
        </c:ser>
        <c:ser>
          <c:idx val="3"/>
          <c:order val="3"/>
          <c:tx>
            <c:strRef>
              <c:f>'[Updated Analysis (Devices).xlsx]Parameter Tested'!$D$3</c:f>
              <c:strCache>
                <c:ptCount val="1"/>
                <c:pt idx="0">
                  <c:v>Count of Cardiology</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540000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'[Book1]Parameter Tested'!$A$4</c:f>
              <c:strCache>
                <c:ptCount val="1"/>
                <c:pt idx="0">
                  <c:v>Total</c:v>
                </c:pt>
              </c:strCache>
            </c:strRef>
          </c:cat>
          <c:val>
            <c:numRef>
              <c:f>'[Book1]Parameter Tested'!$D$4</c:f>
              <c:numCache>
                <c:formatCode>General</c:formatCode>
                <c:ptCount val="1"/>
                <c:pt idx="0">
                  <c:v>10</c:v>
                </c:pt>
              </c:numCache>
            </c:numRef>
          </c:val>
        </c:ser>
        <c:ser>
          <c:idx val="4"/>
          <c:order val="4"/>
          <c:tx>
            <c:strRef>
              <c:f>'[Updated Analysis (Devices).xlsx]Parameter Tested'!$E$3</c:f>
              <c:strCache>
                <c:ptCount val="1"/>
                <c:pt idx="0">
                  <c:v>Count of General Monitoring</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540000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'[Book1]Parameter Tested'!$A$4</c:f>
              <c:strCache>
                <c:ptCount val="1"/>
                <c:pt idx="0">
                  <c:v>Total</c:v>
                </c:pt>
              </c:strCache>
            </c:strRef>
          </c:cat>
          <c:val>
            <c:numRef>
              <c:f>'[Book1]Parameter Tested'!$E$4</c:f>
              <c:numCache>
                <c:formatCode>General</c:formatCode>
                <c:ptCount val="1"/>
                <c:pt idx="0">
                  <c:v>38</c:v>
                </c:pt>
              </c:numCache>
            </c:numRef>
          </c:val>
        </c:ser>
        <c:dLbls>
          <c:showLegendKey val="0"/>
          <c:showVal val="1"/>
          <c:showCatName val="0"/>
          <c:showSerName val="0"/>
          <c:showPercent val="0"/>
          <c:showBubbleSize val="0"/>
        </c:dLbls>
        <c:gapWidth val="100"/>
        <c:overlap val="-24"/>
        <c:axId val="142244714"/>
        <c:axId val="843056512"/>
      </c:barChart>
      <c:catAx>
        <c:axId val="142244714"/>
        <c:scaling>
          <c:orientation val="minMax"/>
        </c:scaling>
        <c:delete val="0"/>
        <c:axPos val="b"/>
        <c:majorTickMark val="none"/>
        <c:minorTickMark val="none"/>
        <c:tickLblPos val="nextTo"/>
        <c:spPr>
          <a:noFill/>
          <a:ln w="12700"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843056512"/>
        <c:crosses val="autoZero"/>
        <c:auto val="1"/>
        <c:lblAlgn val="ctr"/>
        <c:lblOffset val="100"/>
        <c:noMultiLvlLbl val="0"/>
      </c:catAx>
      <c:valAx>
        <c:axId val="8430565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142244714"/>
        <c:crosses val="autoZero"/>
        <c:crossBetween val="between"/>
      </c:valAx>
      <c:spPr>
        <a:noFill/>
        <a:ln>
          <a:noFill/>
        </a:ln>
        <a:effectLst/>
      </c:spPr>
    </c:plotArea>
    <c:legend>
      <c:legendPos val="r"/>
      <c:layout/>
      <c:overlay val="0"/>
      <c:spPr>
        <a:noFill/>
        <a:ln>
          <a:noFill/>
        </a:ln>
        <a:effectLst/>
      </c:spPr>
      <c:txPr>
        <a:bodyPr rot="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noFill/>
    <a:ln>
      <a:noFill/>
    </a:ln>
    <a:effectLst/>
  </c:spPr>
  <c:txPr>
    <a:bodyPr/>
    <a:lstStyle/>
    <a:p>
      <a:pPr>
        <a:defRPr lang="en-US"/>
      </a:pPr>
    </a:p>
  </c:txPr>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pivotSource>
    <c:name>[Updated Analysis (Devices).xlsx]Types!PivotTable2</c:name>
    <c:fmtId val="-1"/>
  </c:pivotSource>
  <c:chart>
    <c:autoTitleDeleted val="1"/>
    <c:plotArea>
      <c:layout/>
      <c:barChart>
        <c:barDir val="col"/>
        <c:grouping val="clustered"/>
        <c:varyColors val="0"/>
        <c:ser>
          <c:idx val="0"/>
          <c:order val="0"/>
          <c:tx>
            <c:strRef>
              <c:f>'[Updated Analysis (Devices).xlsx]Types'!$B$3</c:f>
              <c:strCache>
                <c:ptCount val="1"/>
                <c:pt idx="0">
                  <c:v>Total</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0" vertOverflow="ellipsis" vert="horz" wrap="square" lIns="38100" tIns="19050" rIns="38100" bIns="19050" anchor="ctr" anchorCtr="1"/>
              <a:lstStyle/>
              <a:p>
                <a:pPr>
                  <a:defRPr lang="en-US" sz="900" b="0" i="0" u="none" strike="noStrike" kern="1200" baseline="0">
                    <a:solidFill>
                      <a:schemeClr val="tx1">
                        <a:lumMod val="75000"/>
                        <a:lumOff val="25000"/>
                      </a:schemeClr>
                    </a:solidFill>
                    <a:latin typeface="+mn-lt"/>
                    <a:ea typeface="+mn-ea"/>
                    <a:cs typeface="+mn-cs"/>
                  </a:defRPr>
                </a:pP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'[Updated Analysis (Devices).xlsx]Types'!$A$4:$A$8</c:f>
              <c:strCache>
                <c:ptCount val="4"/>
                <c:pt idx="0">
                  <c:v>Benchtop</c:v>
                </c:pt>
                <c:pt idx="1">
                  <c:v>Handheld</c:v>
                </c:pt>
                <c:pt idx="2">
                  <c:v>Portable</c:v>
                </c:pt>
                <c:pt idx="3">
                  <c:v>Wearable</c:v>
                </c:pt>
              </c:strCache>
            </c:strRef>
          </c:cat>
          <c:val>
            <c:numRef>
              <c:f>'[Updated Analysis (Devices).xlsx]Types'!$B$4:$B$8</c:f>
              <c:numCache>
                <c:formatCode>General</c:formatCode>
                <c:ptCount val="4"/>
                <c:pt idx="0">
                  <c:v>4</c:v>
                </c:pt>
                <c:pt idx="1">
                  <c:v>83</c:v>
                </c:pt>
                <c:pt idx="2">
                  <c:v>25</c:v>
                </c:pt>
                <c:pt idx="3">
                  <c:v>8</c:v>
                </c:pt>
              </c:numCache>
            </c:numRef>
          </c:val>
        </c:ser>
        <c:dLbls>
          <c:showLegendKey val="0"/>
          <c:showVal val="1"/>
          <c:showCatName val="0"/>
          <c:showSerName val="0"/>
          <c:showPercent val="0"/>
          <c:showBubbleSize val="0"/>
        </c:dLbls>
        <c:gapWidth val="164"/>
        <c:overlap val="-22"/>
        <c:axId val="852560648"/>
        <c:axId val="128441570"/>
      </c:barChart>
      <c:catAx>
        <c:axId val="852560648"/>
        <c:scaling>
          <c:orientation val="minMax"/>
        </c:scaling>
        <c:delete val="0"/>
        <c:axPos val="b"/>
        <c:majorTickMark val="none"/>
        <c:minorTickMark val="none"/>
        <c:tickLblPos val="nextTo"/>
        <c:spPr>
          <a:noFill/>
          <a:ln w="19050" cap="flat" cmpd="sng" algn="ctr">
            <a:solidFill>
              <a:schemeClr val="tx1">
                <a:lumMod val="25000"/>
                <a:lumOff val="75000"/>
              </a:schemeClr>
            </a:solidFill>
            <a:round/>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128441570"/>
        <c:crosses val="autoZero"/>
        <c:auto val="1"/>
        <c:lblAlgn val="ctr"/>
        <c:lblOffset val="100"/>
        <c:noMultiLvlLbl val="0"/>
      </c:catAx>
      <c:valAx>
        <c:axId val="128441570"/>
        <c:scaling>
          <c:orientation val="minMax"/>
        </c:scaling>
        <c:delete val="0"/>
        <c:axPos val="l"/>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852560648"/>
        <c:crosses val="autoZero"/>
        <c:crossBetween val="between"/>
      </c:valAx>
      <c:spPr>
        <a:noFill/>
        <a:ln>
          <a:noFill/>
        </a:ln>
        <a:effectLst/>
      </c:spPr>
    </c:plotArea>
    <c:legend>
      <c:legendPos val="r"/>
      <c:layout/>
      <c:overlay val="0"/>
      <c:spPr>
        <a:noFill/>
        <a:ln>
          <a:noFill/>
        </a:ln>
        <a:effectLst/>
      </c:spPr>
      <c:txPr>
        <a:bodyPr rot="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en-US"/>
      </a:pPr>
    </a:p>
  </c:txPr>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pivotSource>
    <c:name>[Updated Analysis (Devices).xlsx]Not Approved!PivotTable5</c:name>
    <c:fmtId val="-1"/>
  </c:pivotSource>
  <c:chart>
    <c:autoTitleDeleted val="1"/>
    <c:plotArea>
      <c:layout>
        <c:manualLayout>
          <c:layoutTarget val="inner"/>
          <c:xMode val="edge"/>
          <c:yMode val="edge"/>
          <c:x val="0.0305555555555556"/>
          <c:y val="0.141666665673256"/>
          <c:w val="0.83"/>
          <c:h val="0.641759261246081"/>
        </c:manualLayout>
      </c:layout>
      <c:barChart>
        <c:barDir val="col"/>
        <c:grouping val="stacked"/>
        <c:varyColors val="0"/>
        <c:ser>
          <c:idx val="0"/>
          <c:order val="0"/>
          <c:tx>
            <c:strRef>
              <c:f>'[Updated Analysis (Devices).xlsx]Not Approved'!$B$3</c:f>
              <c:strCache>
                <c:ptCount val="1"/>
                <c:pt idx="0">
                  <c:v>Total</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0" vertOverflow="ellipsis" vert="horz" wrap="square" lIns="38100" tIns="19050" rIns="38100" bIns="19050" anchor="ctr" anchorCtr="1"/>
              <a:lstStyle/>
              <a:p>
                <a:pPr>
                  <a:defRPr lang="en-US" sz="900" b="1" i="0" u="none" strike="noStrike" kern="1200" baseline="0">
                    <a:solidFill>
                      <a:schemeClr val="dk1"/>
                    </a:solidFill>
                    <a:latin typeface="+mn-lt"/>
                    <a:ea typeface="+mn-ea"/>
                    <a:cs typeface="+mn-cs"/>
                  </a:defRPr>
                </a:pPr>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'[Book1]Not Approved'!$A$4:$A$5</c:f>
              <c:strCache>
                <c:ptCount val="1"/>
                <c:pt idx="0">
                  <c:v>NA</c:v>
                </c:pt>
              </c:strCache>
            </c:strRef>
          </c:cat>
          <c:val>
            <c:numRef>
              <c:f>'[Book1]Not Approved'!$B$4:$B$5</c:f>
              <c:numCache>
                <c:formatCode>General</c:formatCode>
                <c:ptCount val="1"/>
                <c:pt idx="0">
                  <c:v>58</c:v>
                </c:pt>
              </c:numCache>
            </c:numRef>
          </c:val>
        </c:ser>
        <c:dLbls>
          <c:showLegendKey val="0"/>
          <c:showVal val="1"/>
          <c:showCatName val="0"/>
          <c:showSerName val="0"/>
          <c:showPercent val="0"/>
          <c:showBubbleSize val="0"/>
        </c:dLbls>
        <c:gapWidth val="150"/>
        <c:overlap val="100"/>
        <c:axId val="515756626"/>
        <c:axId val="331912010"/>
      </c:barChart>
      <c:catAx>
        <c:axId val="515756626"/>
        <c:scaling>
          <c:orientation val="minMax"/>
        </c:scaling>
        <c:delete val="0"/>
        <c:axPos val="b"/>
        <c:majorTickMark val="none"/>
        <c:minorTickMark val="none"/>
        <c:tickLblPos val="nextTo"/>
        <c:spPr>
          <a:noFill/>
          <a:ln w="19050" cap="flat" cmpd="sng" algn="ctr">
            <a:solidFill>
              <a:schemeClr val="dk1">
                <a:lumMod val="75000"/>
                <a:lumOff val="25000"/>
              </a:schemeClr>
            </a:solidFill>
            <a:round/>
          </a:ln>
          <a:effectLst/>
        </c:spPr>
        <c:txPr>
          <a:bodyPr rot="-60000000" spcFirstLastPara="0" vertOverflow="ellipsis" vert="horz" wrap="square" anchor="ctr" anchorCtr="1"/>
          <a:lstStyle/>
          <a:p>
            <a:pPr>
              <a:defRPr lang="en-US" sz="900" b="0" i="0" u="none" strike="noStrike" kern="1200" cap="all" baseline="0">
                <a:solidFill>
                  <a:schemeClr val="dk1"/>
                </a:solidFill>
                <a:latin typeface="+mn-lt"/>
                <a:ea typeface="+mn-ea"/>
                <a:cs typeface="+mn-cs"/>
              </a:defRPr>
            </a:pPr>
          </a:p>
        </c:txPr>
        <c:crossAx val="331912010"/>
        <c:crosses val="autoZero"/>
        <c:auto val="1"/>
        <c:lblAlgn val="ctr"/>
        <c:lblOffset val="100"/>
        <c:noMultiLvlLbl val="0"/>
      </c:catAx>
      <c:valAx>
        <c:axId val="33191201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txPr>
          <a:bodyPr rot="-60000000" spcFirstLastPara="0" vertOverflow="ellipsis" vert="horz" wrap="square" anchor="ctr" anchorCtr="1"/>
          <a:lstStyle/>
          <a:p>
            <a:pPr>
              <a:defRPr lang="en-US" sz="900" b="0" i="0" u="none" strike="noStrike" kern="1200" baseline="0">
                <a:solidFill>
                  <a:schemeClr val="dk1"/>
                </a:solidFill>
                <a:latin typeface="+mn-lt"/>
                <a:ea typeface="+mn-ea"/>
                <a:cs typeface="+mn-cs"/>
              </a:defRPr>
            </a:pPr>
          </a:p>
        </c:txPr>
        <c:crossAx val="515756626"/>
        <c:crosses val="autoZero"/>
        <c:crossBetween val="between"/>
      </c:valAx>
      <c:spPr>
        <a:noFill/>
        <a:ln>
          <a:noFill/>
        </a:ln>
        <a:effectLst/>
      </c:spPr>
    </c:plotArea>
    <c:legend>
      <c:legendPos val="r"/>
      <c:legendEntry>
        <c:idx val="0"/>
        <c:txPr>
          <a:bodyPr rot="0" spcFirstLastPara="0" vertOverflow="ellipsis" vert="horz" wrap="square" anchor="ctr" anchorCtr="1"/>
          <a:lstStyle/>
          <a:p>
            <a:pPr>
              <a:defRPr lang="en-US" sz="900" b="0" i="0" u="none" strike="noStrike" kern="1200" baseline="0">
                <a:solidFill>
                  <a:schemeClr val="dk1"/>
                </a:solidFill>
                <a:latin typeface="+mn-lt"/>
                <a:ea typeface="+mn-ea"/>
                <a:cs typeface="+mn-cs"/>
              </a:defRPr>
            </a:pPr>
          </a:p>
        </c:txPr>
      </c:legendEntry>
      <c:layout/>
      <c:overlay val="0"/>
      <c:spPr>
        <a:solidFill>
          <a:schemeClr val="lt1">
            <a:lumMod val="95000"/>
            <a:alpha val="39000"/>
          </a:schemeClr>
        </a:solidFill>
        <a:ln>
          <a:noFill/>
        </a:ln>
        <a:effectLst/>
      </c:spPr>
      <c:txPr>
        <a:bodyPr rot="0" spcFirstLastPara="0" vertOverflow="ellipsis" vert="horz" wrap="square" anchor="ctr" anchorCtr="1"/>
        <a:lstStyle/>
        <a:p>
          <a:pPr>
            <a:defRPr lang="en-US" sz="900" b="0" i="0" u="none" strike="noStrike" kern="1200" baseline="0">
              <a:solidFill>
                <a:schemeClr val="dk1"/>
              </a:solidFill>
              <a:latin typeface="+mn-lt"/>
              <a:ea typeface="+mn-ea"/>
              <a:cs typeface="+mn-cs"/>
            </a:defRPr>
          </a:pPr>
        </a:p>
      </c:txPr>
    </c:legend>
    <c:plotVisOnly val="1"/>
    <c:dispBlanksAs val="gap"/>
    <c:showDLblsOverMax val="0"/>
  </c:chart>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a:sp3d>
      <a:extrusionClr>
        <a:srgbClr val="FFFFFF"/>
      </a:extrusionClr>
      <a:contourClr>
        <a:srgbClr val="FFFFFF"/>
      </a:contourClr>
    </a:sp3d>
  </c:spPr>
  <c:txPr>
    <a:bodyPr/>
    <a:lstStyle/>
    <a:p>
      <a:pPr>
        <a:defRPr lang="en-US">
          <a:solidFill>
            <a:schemeClr val="dk1"/>
          </a:solidFill>
          <a:latin typeface="+mn-lt"/>
          <a:ea typeface="+mn-ea"/>
          <a:cs typeface="+mn-cs"/>
        </a:defRPr>
      </a:pPr>
    </a:p>
  </c:txPr>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pivotSource>
    <c:name>[Updated Analysis (Devices).xlsx]Origin!PivotTable4</c:name>
    <c:fmtId val="-1"/>
  </c:pivotSource>
  <c:chart>
    <c:autoTitleDeleted val="1"/>
    <c:plotArea>
      <c:layout/>
      <c:barChart>
        <c:barDir val="col"/>
        <c:grouping val="clustered"/>
        <c:varyColors val="0"/>
        <c:ser>
          <c:idx val="0"/>
          <c:order val="0"/>
          <c:tx>
            <c:strRef>
              <c:f>'[Updated Analysis (Devices).xlsx]Origin'!$B$3</c:f>
              <c:strCache>
                <c:ptCount val="1"/>
                <c:pt idx="0">
                  <c:v>Total</c:v>
                </c:pt>
              </c:strCache>
            </c:strRef>
          </c:tx>
          <c:spPr>
            <a:noFill/>
            <a:ln w="9525" cap="flat" cmpd="sng" algn="ctr">
              <a:solidFill>
                <a:schemeClr val="accent1"/>
              </a:solidFill>
              <a:miter lim="800000"/>
            </a:ln>
            <a:effectLst>
              <a:glow rad="63500">
                <a:schemeClr val="accent1">
                  <a:satMod val="175000"/>
                  <a:alpha val="25000"/>
                </a:schemeClr>
              </a:glow>
            </a:effectLst>
          </c:spPr>
          <c:invertIfNegative val="0"/>
          <c:dLbls>
            <c:delete val="1"/>
          </c:dLbls>
          <c:cat>
            <c:strRef>
              <c:f>[Book1]Origin!$A$4:$A$20</c:f>
              <c:strCache>
                <c:ptCount val="16"/>
                <c:pt idx="0">
                  <c:v>Canada</c:v>
                </c:pt>
                <c:pt idx="1">
                  <c:v>China</c:v>
                </c:pt>
                <c:pt idx="2">
                  <c:v>Germany</c:v>
                </c:pt>
                <c:pt idx="3">
                  <c:v>Hongkong</c:v>
                </c:pt>
                <c:pt idx="4">
                  <c:v>Japan</c:v>
                </c:pt>
                <c:pt idx="5">
                  <c:v>Korea </c:v>
                </c:pt>
                <c:pt idx="6">
                  <c:v>Mauritius </c:v>
                </c:pt>
                <c:pt idx="7">
                  <c:v>NA</c:v>
                </c:pt>
                <c:pt idx="8">
                  <c:v>Netherland</c:v>
                </c:pt>
                <c:pt idx="9">
                  <c:v>Russia</c:v>
                </c:pt>
                <c:pt idx="10">
                  <c:v>South Korea</c:v>
                </c:pt>
                <c:pt idx="11">
                  <c:v>Switzerland</c:v>
                </c:pt>
                <c:pt idx="12">
                  <c:v>Taiwan</c:v>
                </c:pt>
                <c:pt idx="13">
                  <c:v>UK</c:v>
                </c:pt>
                <c:pt idx="14">
                  <c:v>USA</c:v>
                </c:pt>
                <c:pt idx="15">
                  <c:v>‎Vietnam</c:v>
                </c:pt>
              </c:strCache>
            </c:strRef>
          </c:cat>
          <c:val>
            <c:numRef>
              <c:f>[Book1]Origin!$B$4:$B$20</c:f>
              <c:numCache>
                <c:formatCode>General</c:formatCode>
                <c:ptCount val="16"/>
                <c:pt idx="0">
                  <c:v>4</c:v>
                </c:pt>
                <c:pt idx="1">
                  <c:v>42</c:v>
                </c:pt>
                <c:pt idx="2">
                  <c:v>4</c:v>
                </c:pt>
                <c:pt idx="3">
                  <c:v>4</c:v>
                </c:pt>
                <c:pt idx="4">
                  <c:v>1</c:v>
                </c:pt>
                <c:pt idx="5">
                  <c:v>1</c:v>
                </c:pt>
                <c:pt idx="6">
                  <c:v>1</c:v>
                </c:pt>
                <c:pt idx="7">
                  <c:v>9</c:v>
                </c:pt>
                <c:pt idx="8">
                  <c:v>1</c:v>
                </c:pt>
                <c:pt idx="9">
                  <c:v>1</c:v>
                </c:pt>
                <c:pt idx="10">
                  <c:v>2</c:v>
                </c:pt>
                <c:pt idx="11">
                  <c:v>4</c:v>
                </c:pt>
                <c:pt idx="12">
                  <c:v>7</c:v>
                </c:pt>
                <c:pt idx="13">
                  <c:v>13</c:v>
                </c:pt>
                <c:pt idx="14">
                  <c:v>25</c:v>
                </c:pt>
                <c:pt idx="15">
                  <c:v>1</c:v>
                </c:pt>
              </c:numCache>
            </c:numRef>
          </c:val>
        </c:ser>
        <c:dLbls>
          <c:showLegendKey val="0"/>
          <c:showVal val="0"/>
          <c:showCatName val="0"/>
          <c:showSerName val="0"/>
          <c:showPercent val="0"/>
          <c:showBubbleSize val="0"/>
        </c:dLbls>
        <c:gapWidth val="315"/>
        <c:overlap val="-40"/>
        <c:axId val="864802138"/>
        <c:axId val="430295756"/>
      </c:barChart>
      <c:catAx>
        <c:axId val="864802138"/>
        <c:scaling>
          <c:orientation val="minMax"/>
        </c:scaling>
        <c:delete val="0"/>
        <c:axPos val="b"/>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dk1"/>
                </a:solidFill>
                <a:latin typeface="+mn-lt"/>
                <a:ea typeface="+mn-ea"/>
                <a:cs typeface="+mn-cs"/>
              </a:defRPr>
            </a:pPr>
          </a:p>
        </c:txPr>
        <c:crossAx val="430295756"/>
        <c:crosses val="autoZero"/>
        <c:auto val="1"/>
        <c:lblAlgn val="ctr"/>
        <c:lblOffset val="100"/>
        <c:noMultiLvlLbl val="0"/>
      </c:catAx>
      <c:valAx>
        <c:axId val="430295756"/>
        <c:scaling>
          <c:orientation val="minMax"/>
        </c:scaling>
        <c:delete val="0"/>
        <c:axPos val="l"/>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dk1"/>
                </a:solidFill>
                <a:latin typeface="+mn-lt"/>
                <a:ea typeface="+mn-ea"/>
                <a:cs typeface="+mn-cs"/>
              </a:defRPr>
            </a:pPr>
          </a:p>
        </c:txPr>
        <c:crossAx val="864802138"/>
        <c:crosses val="autoZero"/>
        <c:crossBetween val="between"/>
      </c:valAx>
      <c:spPr>
        <a:noFill/>
        <a:ln>
          <a:noFill/>
        </a:ln>
        <a:effectLst/>
      </c:spPr>
    </c:plotArea>
    <c:legend>
      <c:legendPos val="r"/>
      <c:legendEntry>
        <c:idx val="0"/>
        <c:txPr>
          <a:bodyPr rot="0" spcFirstLastPara="0" vertOverflow="ellipsis" vert="horz" wrap="square" anchor="ctr" anchorCtr="1"/>
          <a:lstStyle/>
          <a:p>
            <a:pPr>
              <a:defRPr lang="en-US" sz="900" b="0" i="0" u="none" strike="noStrike" kern="1200" baseline="0">
                <a:solidFill>
                  <a:schemeClr val="dk1"/>
                </a:solidFill>
                <a:latin typeface="+mn-lt"/>
                <a:ea typeface="+mn-ea"/>
                <a:cs typeface="+mn-cs"/>
              </a:defRPr>
            </a:pPr>
          </a:p>
        </c:txPr>
      </c:legendEntry>
      <c:layout/>
      <c:overlay val="0"/>
      <c:spPr>
        <a:noFill/>
        <a:ln>
          <a:noFill/>
        </a:ln>
        <a:effectLst/>
      </c:spPr>
      <c:txPr>
        <a:bodyPr rot="0" spcFirstLastPara="0" vertOverflow="ellipsis" vert="horz" wrap="square" anchor="ctr" anchorCtr="1"/>
        <a:lstStyle/>
        <a:p>
          <a:pPr>
            <a:defRPr lang="en-US" sz="900" b="0" i="0" u="none" strike="noStrike" kern="1200" baseline="0">
              <a:solidFill>
                <a:schemeClr val="dk1"/>
              </a:solidFill>
              <a:latin typeface="+mn-lt"/>
              <a:ea typeface="+mn-ea"/>
              <a:cs typeface="+mn-cs"/>
            </a:defRPr>
          </a:pPr>
        </a:p>
      </c:txPr>
    </c:legend>
    <c:plotVisOnly val="1"/>
    <c:dispBlanksAs val="gap"/>
    <c:showDLblsOverMax val="0"/>
  </c:chart>
  <c:spPr>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6350" cap="flat" cmpd="sng" algn="ctr">
      <a:solidFill>
        <a:schemeClr val="accent6"/>
      </a:solidFill>
      <a:prstDash val="solid"/>
      <a:miter lim="800000"/>
    </a:ln>
    <a:effectLst/>
    <a:sp3d>
      <a:extrusionClr>
        <a:srgbClr val="FFFFFF"/>
      </a:extrusionClr>
      <a:contourClr>
        <a:srgbClr val="FFFFFF"/>
      </a:contourClr>
    </a:sp3d>
  </c:spPr>
  <c:txPr>
    <a:bodyPr/>
    <a:lstStyle/>
    <a:p>
      <a:pPr>
        <a:defRPr lang="en-US">
          <a:solidFill>
            <a:schemeClr val="dk1"/>
          </a:solidFill>
          <a:latin typeface="+mn-lt"/>
          <a:ea typeface="+mn-ea"/>
          <a:cs typeface="+mn-cs"/>
        </a:defRPr>
      </a:pPr>
    </a:p>
  </c:txPr>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13">
  <cs:axisTitle>
    <cs:lnRef idx="0"/>
    <cs:fillRef idx="0"/>
    <cs:effectRef idx="0"/>
    <cs:fontRef idx="minor">
      <a:schemeClr val="lt1">
        <a:lumMod val="75000"/>
      </a:schemeClr>
    </cs:fontRef>
    <cs:defRPr sz="900" b="1"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dk1"/>
    </cs:fontRef>
    <cs:spPr>
      <a:solidFill>
        <a:schemeClr val="dk1">
          <a:lumMod val="75000"/>
          <a:lumOff val="25000"/>
        </a:schemeClr>
      </a:solidFill>
      <a:ln w="9525" cap="flat" cmpd="sng" algn="ctr">
        <a:solidFill>
          <a:schemeClr val="dk1">
            <a:lumMod val="15000"/>
            <a:lumOff val="85000"/>
          </a:schemeClr>
        </a:solidFill>
        <a:round/>
      </a:ln>
    </cs:spPr>
    <cs:defRPr sz="900" kern="1200"/>
  </cs:chartArea>
  <cs:dataLabel>
    <cs:lnRef idx="0"/>
    <cs:fillRef idx="0"/>
    <cs:effectRef idx="0"/>
    <cs:fontRef idx="minor">
      <a:schemeClr val="lt1">
        <a:lumMod val="75000"/>
      </a:schemeClr>
    </cs:fontRef>
    <cs:defRPr sz="900" kern="1200"/>
  </cs:dataLabel>
  <cs:dataLabelCallout>
    <cs:lnRef idx="0"/>
    <cs:fillRef idx="0"/>
    <cs:effectRef idx="0"/>
    <cs:fontRef idx="minor">
      <a:schemeClr val="lt1">
        <a:lumMod val="15000"/>
        <a:lumOff val="85000"/>
      </a:schemeClr>
    </cs:fontRef>
    <cs:spPr>
      <a:solidFill>
        <a:schemeClr val="dk1">
          <a:lumMod val="65000"/>
          <a:lumOff val="35000"/>
        </a:schemeClr>
      </a:solidFill>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0"/>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
  <cs:dataPoint3D>
    <cs:lnRef idx="0">
      <cs:styleClr val="auto"/>
    </cs:lnRef>
    <cs:fillRef idx="0">
      <cs:styleClr val="auto"/>
    </cs:fillRef>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3D>
  <cs:dataPointLine>
    <cs:lnRef idx="0">
      <cs:styleClr val="auto"/>
    </cs:lnRef>
    <cs:fillRef idx="0">
      <cs:styleClr val="auto"/>
    </cs:fillRef>
    <cs:effectRef idx="0">
      <cs:styleClr val="auto"/>
    </cs:effectRef>
    <cs:fontRef idx="minor">
      <a:schemeClr val="dk1"/>
    </cs:fontRef>
    <cs:spPr>
      <a:ln w="22225" cap="rnd">
        <a:solidFill>
          <a:schemeClr val="phClr"/>
        </a:solidFill>
      </a:ln>
      <a:effectLst>
        <a:glow rad="139700">
          <a:schemeClr val="phClr">
            <a:satMod val="175000"/>
            <a:alpha val="14000"/>
          </a:schemeClr>
        </a:glow>
      </a:effectLst>
    </cs:spPr>
  </cs:dataPointLine>
  <cs:dataPointMarker>
    <cs:lnRef idx="0">
      <cs:styleClr val="auto"/>
    </cs:lnRef>
    <cs:fillRef idx="0">
      <cs:styleClr val="auto"/>
    </cs:fillRef>
    <cs:effectRef idx="0">
      <cs:styleClr val="auto"/>
    </cs:effectRef>
    <cs:fontRef idx="minor">
      <a:schemeClr val="dk1"/>
    </cs:fontRef>
    <cs:spPr>
      <a:solidFill>
        <a:schemeClr val="phClr">
          <a:lumMod val="60000"/>
          <a:lumOff val="40000"/>
        </a:schemeClr>
      </a:solidFill>
      <a:effectLst>
        <a:glow rad="63500">
          <a:schemeClr val="phClr">
            <a:satMod val="175000"/>
            <a:alpha val="25000"/>
          </a:schemeClr>
        </a:glow>
      </a:effectLst>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75000"/>
                <a:lumOff val="25000"/>
              </a:schemeClr>
            </a:gs>
            <a:gs pos="0">
              <a:schemeClr val="dk1">
                <a:lumMod val="65000"/>
                <a:lumOff val="3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dk1">
                <a:lumMod val="75000"/>
                <a:lumOff val="25000"/>
                <a:alpha val="25000"/>
              </a:schemeClr>
            </a:gs>
            <a:gs pos="0">
              <a:schemeClr val="dk1">
                <a:lumMod val="65000"/>
                <a:lumOff val="35000"/>
                <a:alpha val="25000"/>
              </a:schemeClr>
            </a:gs>
          </a:gsLst>
          <a:lin ang="5400000" scaled="0"/>
        </a:gradFill>
        <a:round/>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a:lumMod val="85000"/>
      </a:schemeClr>
    </cs:fontRef>
    <cs:defRPr sz="1400" b="1" kern="1200" cap="none" baseline="0"/>
  </cs:title>
  <cs:trendline>
    <cs:lnRef idx="0">
      <cs:styleClr val="auto"/>
    </cs:lnRef>
    <cs:fillRef idx="0"/>
    <cs:effectRef idx="0"/>
    <cs:fontRef idx="minor">
      <a:schemeClr val="lt1"/>
    </cs:fontRef>
    <cs:spPr>
      <a:ln w="25400"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47C0E5-F472-4823-852C-D183FA2F2488}" type="datetime1">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0E9DCF6C-BC1F-457E-8C73-045A403582E6}" type="datetime1">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8"/>
            <a:ext cx="8070573"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E1E070E-952C-41C9-9ABB-C56A7BE64D88}" type="datetime1">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2CA2FBC0-878C-4FB7-8E1F-1D6F6FF7C223}" type="datetime1">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CD685ADF-9D55-472F-A142-0A5A20BA4577}" type="datetime1">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376672"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205728" y="1600200"/>
            <a:ext cx="5376672"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19B6A866-57B6-4C39-8809-FBA78A30FCC9}" type="datetime1">
              <a:rPr lang="en-IN" smtClean="0"/>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52B34237-4DA9-498D-81CC-7DEBFDE0146A}" type="datetime1">
              <a:rPr lang="en-IN" smtClean="0"/>
            </a:fld>
            <a:endParaRPr lang="en-IN"/>
          </a:p>
        </p:txBody>
      </p:sp>
      <p:sp>
        <p:nvSpPr>
          <p:cNvPr id="8" name="Footer Placeholder 7"/>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D29E31-0E2B-4B8B-A4CD-804F6A5D47A9}" type="datetime1">
              <a:rPr lang="en-IN" smtClean="0"/>
            </a:fld>
            <a:endParaRPr lang="en-IN"/>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C5607-A4BB-4D67-95B9-C9085ECC35A9}" type="datetime1">
              <a:rPr lang="en-IN" smtClean="0"/>
            </a:fld>
            <a:endParaRPr lang="en-IN"/>
          </a:p>
        </p:txBody>
      </p:sp>
      <p:sp>
        <p:nvSpPr>
          <p:cNvPr id="3" name="Footer Placeholder 2"/>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1C99E65-501E-4E79-B301-EC94E1C8867E}" type="datetime1">
              <a:rPr lang="en-IN" smtClean="0"/>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2751C047-BE12-4A43-A323-58AFB768CD35}" type="datetime1">
              <a:rPr lang="en-IN" smtClean="0"/>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timing>
    <p:tnLst>
      <p:par>
        <p:cTn id="1" dur="indefinite" restart="never" nodeType="tmRoot"/>
      </p:par>
    </p:tnLst>
  </p:timing>
  <p:hf hd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Title 1025"/>
          <p:cNvSpPr/>
          <p:nvPr>
            <p:ph type="title"/>
          </p:nvPr>
        </p:nvSpPr>
        <p:spPr>
          <a:xfrm>
            <a:off x="609600" y="274638"/>
            <a:ext cx="10972800" cy="1143000"/>
          </a:xfrm>
          <a:prstGeom prst="rect">
            <a:avLst/>
          </a:prstGeom>
          <a:noFill/>
          <a:ln w="9525">
            <a:noFill/>
          </a:ln>
        </p:spPr>
        <p:txBody>
          <a:bodyPr anchor="ctr" anchorCtr="0"/>
          <a:p>
            <a:pPr lvl="0"/>
            <a:r>
              <a:t>Click to edit Master title style</a:t>
            </a:r>
          </a:p>
        </p:txBody>
      </p:sp>
      <p:sp>
        <p:nvSpPr>
          <p:cNvPr id="1027" name="Text Placeholder 1026"/>
          <p:cNvSpPr/>
          <p:nvPr>
            <p:ph type="body" idx="1"/>
          </p:nvPr>
        </p:nvSpPr>
        <p:spPr>
          <a:xfrm>
            <a:off x="609600" y="1600200"/>
            <a:ext cx="10972800" cy="4525963"/>
          </a:xfrm>
          <a:prstGeom prst="rect">
            <a:avLst/>
          </a:prstGeom>
          <a:noFill/>
          <a:ln w="9525">
            <a:noFill/>
          </a:ln>
        </p:spPr>
        <p:txBody>
          <a:bodyPr/>
          <a:p>
            <a:pPr lvl="0"/>
            <a:r>
              <a:t>Click to edit Master text styles</a:t>
            </a:r>
          </a:p>
          <a:p>
            <a:pPr lvl="1"/>
            <a:r>
              <a:t>Second level</a:t>
            </a:r>
          </a:p>
          <a:p>
            <a:pPr lvl="2"/>
            <a:r>
              <a:t>Third level</a:t>
            </a:r>
          </a:p>
          <a:p>
            <a:pPr lvl="3"/>
            <a:r>
              <a:t>Fourth level</a:t>
            </a:r>
          </a:p>
          <a:p>
            <a:pPr lvl="4"/>
            <a:r>
              <a:t>Fifth level</a:t>
            </a:r>
          </a:p>
        </p:txBody>
      </p:sp>
      <p:sp>
        <p:nvSpPr>
          <p:cNvPr id="1028" name="Date Placeholder 1027"/>
          <p:cNvSpPr/>
          <p:nvPr>
            <p:ph type="dt" sz="half" idx="2"/>
          </p:nvPr>
        </p:nvSpPr>
        <p:spPr>
          <a:xfrm>
            <a:off x="609600" y="6245225"/>
            <a:ext cx="2844800" cy="476250"/>
          </a:xfrm>
          <a:prstGeom prst="rect">
            <a:avLst/>
          </a:prstGeom>
          <a:noFill/>
          <a:ln w="9525">
            <a:noFill/>
          </a:ln>
        </p:spPr>
        <p:txBody>
          <a:bodyPr/>
          <a:lstStyle>
            <a:lvl1pPr>
              <a:defRPr sz="1400"/>
            </a:lvl1pPr>
          </a:lstStyle>
          <a:p>
            <a:fld id="{EA12769F-3E27-4D36-A194-1A84EAEDBFA1}" type="datetime1">
              <a:rPr lang="en-IN" smtClean="0"/>
            </a:fld>
            <a:endParaRPr lang="en-IN"/>
          </a:p>
        </p:txBody>
      </p:sp>
      <p:sp>
        <p:nvSpPr>
          <p:cNvPr id="1029" name="Footer Placeholder 1028"/>
          <p:cNvSpPr/>
          <p:nvPr>
            <p:ph type="ftr" sz="quarter" idx="3"/>
          </p:nvPr>
        </p:nvSpPr>
        <p:spPr>
          <a:xfrm>
            <a:off x="4165600" y="6245225"/>
            <a:ext cx="3860800" cy="476250"/>
          </a:xfrm>
          <a:prstGeom prst="rect">
            <a:avLst/>
          </a:prstGeom>
          <a:noFill/>
          <a:ln w="9525">
            <a:noFill/>
          </a:ln>
        </p:spPr>
        <p:txBody>
          <a:bodyPr/>
          <a:lstStyle>
            <a:lvl1pPr algn="ctr">
              <a:defRPr sz="1400"/>
            </a:lvl1pPr>
          </a:lstStyle>
          <a:p>
            <a:r>
              <a:rPr lang="en-US"/>
              <a:t>You are not allowed to add slides to this presentation</a:t>
            </a:r>
            <a:endParaRPr lang="en-IN"/>
          </a:p>
        </p:txBody>
      </p:sp>
      <p:sp>
        <p:nvSpPr>
          <p:cNvPr id="1030" name="Slide Number Placeholder 1029"/>
          <p:cNvSpPr/>
          <p:nvPr>
            <p:ph type="sldNum" sz="quarter" idx="4"/>
          </p:nvPr>
        </p:nvSpPr>
        <p:spPr>
          <a:xfrm>
            <a:off x="8737600" y="6245225"/>
            <a:ext cx="2844800" cy="476250"/>
          </a:xfrm>
          <a:prstGeom prst="rect">
            <a:avLst/>
          </a:prstGeom>
          <a:noFill/>
          <a:ln w="9525">
            <a:noFill/>
          </a:ln>
        </p:spPr>
        <p:txBody>
          <a:bodyPr/>
          <a:lstStyle>
            <a:lvl1pPr algn="r">
              <a:defRPr sz="1400"/>
            </a:lvl1pPr>
          </a:lstStyle>
          <a:p>
            <a:fld id="{26AD20E6-394B-4DF0-96A5-9647FF39C943}"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chart" Target="../charts/chart4.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chart" Target="../charts/chart5.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image" Target="../media/image1.png"/><Relationship Id="rId2" Type="http://schemas.openxmlformats.org/officeDocument/2006/relationships/chart" Target="../charts/chart2.xml"/><Relationship Id="rId1"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altLang="en-IN" sz="2000" dirty="0"/>
              <a:t>“</a:t>
            </a:r>
            <a:r>
              <a:rPr lang="en-IN" sz="2000" dirty="0"/>
              <a:t>Landscape of POC diagnostics devices being use in various countries in scope of  six of the South Asian countries (Bangladesh, Pakistan, Sri Lanka, Nepal, Afghanistan, Maldives) for Comprehensive</a:t>
            </a:r>
            <a:r>
              <a:rPr lang="en-US" altLang="en-IN" sz="2000" dirty="0"/>
              <a:t> Primary Healthcare”</a:t>
            </a:r>
            <a:br>
              <a:rPr lang="en-IN" altLang="en-IN" sz="2000" dirty="0">
                <a:solidFill>
                  <a:schemeClr val="tx1"/>
                </a:solidFill>
                <a:effectLst/>
              </a:rPr>
            </a:br>
            <a:r>
              <a:rPr lang="en-IN" sz="2000" dirty="0">
                <a:solidFill>
                  <a:schemeClr val="tx1"/>
                </a:solidFill>
                <a:effectLst/>
              </a:rPr>
              <a:t> </a:t>
            </a:r>
            <a:r>
              <a:rPr lang="en-US" altLang="en-IN" dirty="0"/>
              <a:t>Jhpiego</a:t>
            </a:r>
            <a:endParaRPr lang="en-US" altLang="en-IN" dirty="0"/>
          </a:p>
        </p:txBody>
      </p:sp>
      <p:sp>
        <p:nvSpPr>
          <p:cNvPr id="3" name="Subtitle 2"/>
          <p:cNvSpPr>
            <a:spLocks noGrp="1"/>
          </p:cNvSpPr>
          <p:nvPr>
            <p:ph type="subTitle" idx="1"/>
          </p:nvPr>
        </p:nvSpPr>
        <p:spPr/>
        <p:txBody>
          <a:bodyPr/>
          <a:lstStyle/>
          <a:p>
            <a:endParaRPr lang="en-IN" dirty="0"/>
          </a:p>
          <a:p>
            <a:r>
              <a:rPr lang="en-US" altLang="en-IN" dirty="0"/>
              <a:t>Mentor: Dr Anandhi Ramachandran </a:t>
            </a:r>
            <a:endParaRPr lang="en-IN" dirty="0"/>
          </a:p>
          <a:p>
            <a:r>
              <a:rPr lang="en-IN" dirty="0"/>
              <a:t>IIHMR Delhi</a:t>
            </a:r>
            <a:endParaRPr lang="en-IN"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7" name="Picture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IN" b="1" dirty="0"/>
              <a:t>Non- Certified Devices</a:t>
            </a:r>
            <a:endParaRPr lang="en-US" altLang="en-IN" b="1"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16" name="Chart 1"/>
          <p:cNvGraphicFramePr/>
          <p:nvPr>
            <p:ph idx="1"/>
          </p:nvPr>
        </p:nvGraphicFramePr>
        <p:xfrm>
          <a:off x="1333500" y="1981835"/>
          <a:ext cx="9295765" cy="4144645"/>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IN" b="1" dirty="0"/>
              <a:t>Manufacturer Origins</a:t>
            </a:r>
            <a:endParaRPr lang="en-US" altLang="en-IN" b="1"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15" name="Chart 3"/>
          <p:cNvGraphicFramePr/>
          <p:nvPr>
            <p:ph idx="1"/>
          </p:nvPr>
        </p:nvGraphicFramePr>
        <p:xfrm>
          <a:off x="609600" y="1379220"/>
          <a:ext cx="10972800" cy="4747260"/>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Discussion </a:t>
            </a:r>
            <a:endParaRPr lang="en-IN" b="1" dirty="0"/>
          </a:p>
        </p:txBody>
      </p:sp>
      <p:sp>
        <p:nvSpPr>
          <p:cNvPr id="3" name="Content Placeholder 2"/>
          <p:cNvSpPr>
            <a:spLocks noGrp="1"/>
          </p:cNvSpPr>
          <p:nvPr>
            <p:ph idx="1"/>
          </p:nvPr>
        </p:nvSpPr>
        <p:spPr/>
        <p:txBody>
          <a:bodyPr/>
          <a:lstStyle/>
          <a:p>
            <a:pPr marL="0" indent="0">
              <a:buNone/>
            </a:pPr>
            <a:r>
              <a:rPr lang="en-IN"/>
              <a:t>This discussion section highlights key observations, identifies challenges, and proposes potential solutions to enhance the utilization and accessibility of POC diagnostic devices in South Asian countries.</a:t>
            </a:r>
            <a:endParaRPr lang="en-IN"/>
          </a:p>
          <a:p>
            <a:r>
              <a:rPr lang="en-IN"/>
              <a:t>Diverse Range of POC Diagnostic Devices</a:t>
            </a:r>
            <a:endParaRPr lang="en-IN"/>
          </a:p>
          <a:p>
            <a:r>
              <a:rPr lang="en-IN"/>
              <a:t>Variations in Device Adoption</a:t>
            </a:r>
            <a:endParaRPr lang="en-IN"/>
          </a:p>
          <a:p>
            <a:r>
              <a:rPr lang="en-IN"/>
              <a:t>Regulatory Compliance</a:t>
            </a:r>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Conclusion</a:t>
            </a:r>
            <a:endParaRPr lang="en-IN" b="1" dirty="0"/>
          </a:p>
        </p:txBody>
      </p:sp>
      <p:sp>
        <p:nvSpPr>
          <p:cNvPr id="3" name="Content Placeholder 2"/>
          <p:cNvSpPr>
            <a:spLocks noGrp="1"/>
          </p:cNvSpPr>
          <p:nvPr>
            <p:ph idx="1"/>
          </p:nvPr>
        </p:nvSpPr>
        <p:spPr/>
        <p:txBody>
          <a:bodyPr/>
          <a:lstStyle/>
          <a:p>
            <a:r>
              <a:rPr lang="en-US" altLang="en-IN"/>
              <a:t>T</a:t>
            </a:r>
            <a:r>
              <a:rPr lang="en-IN"/>
              <a:t>his study serves as a foundation for future research and policy development in the field of POC diagnostics in South Asia.</a:t>
            </a:r>
            <a:endParaRPr lang="en-IN"/>
          </a:p>
          <a:p>
            <a:r>
              <a:rPr lang="en-IN"/>
              <a:t> It provides valuable insights for healthcare professionals, policymakers, and researchers working towards strengthening healthcare systems and improving access to quality healthcare services in the region.</a:t>
            </a:r>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References</a:t>
            </a:r>
            <a:endParaRPr lang="en-IN" b="1" dirty="0"/>
          </a:p>
        </p:txBody>
      </p:sp>
      <p:sp>
        <p:nvSpPr>
          <p:cNvPr id="3" name="Content Placeholder 2"/>
          <p:cNvSpPr>
            <a:spLocks noGrp="1"/>
          </p:cNvSpPr>
          <p:nvPr>
            <p:ph idx="1"/>
          </p:nvPr>
        </p:nvSpPr>
        <p:spPr/>
        <p:txBody>
          <a:bodyPr/>
          <a:lstStyle/>
          <a:p>
            <a:pPr marL="457200" indent="-457200">
              <a:buAutoNum type="arabicPeriod"/>
            </a:pPr>
            <a:r>
              <a:rPr lang="en-IN" sz="2000"/>
              <a:t>Rai SK, Rai G, Hirai K, Abe A, Ohno Y. The health system in Nepal-An introduction. Environ Health Prev Med [Internet]. 2001;6(1):1–8. Available from: http://dx.doi.org/10.1007/BF02897302 </a:t>
            </a:r>
            <a:endParaRPr lang="en-IN" sz="2000"/>
          </a:p>
          <a:p>
            <a:pPr marL="457200" indent="-457200">
              <a:buAutoNum type="arabicPeriod"/>
            </a:pPr>
            <a:r>
              <a:rPr lang="en-IN" sz="2000"/>
              <a:t>Tao NPH, Nguyen D, Sediqi SM, Tran L, Huy NT. Healthcare collapse in Afghanistan due to political crises, natural catastrophes, and dearth of international aid post-COVID. J Glob Health [Internet]. 2023;13:03003. Available from: http://dx.doi.org/10.7189/jogh.13.03003 </a:t>
            </a:r>
            <a:endParaRPr lang="en-IN" sz="2000"/>
          </a:p>
          <a:p>
            <a:pPr marL="457200" indent="-457200">
              <a:buAutoNum type="arabicPeriod"/>
            </a:pPr>
            <a:r>
              <a:rPr lang="en-IN" sz="2000"/>
              <a:t>Shaikh BT, Hatcher J. Health seeking behaviour and health service utilization in Pakistan: challenging the policy makers. Journal of Public Health. 2005;27(1):49-54.</a:t>
            </a:r>
            <a:endParaRPr lang="en-IN" sz="2000"/>
          </a:p>
          <a:p>
            <a:pPr marL="457200" indent="-457200">
              <a:buAutoNum type="arabicPeriod"/>
            </a:pPr>
            <a:r>
              <a:rPr lang="en-IN" sz="2000"/>
              <a:t>Sri Lanka Health System Review [Internet]. Who.int. [cited 2023 May 23]. Available from: https://apps.who.int/iris/bitstream/handle/10665/342323/9789290228530-eng.pdf?sequence</a:t>
            </a:r>
            <a:endParaRPr lang="en-IN" sz="2000"/>
          </a:p>
          <a:p>
            <a:pPr marL="457200" indent="-457200">
              <a:buAutoNum type="arabicPeriod"/>
            </a:pPr>
            <a:r>
              <a:rPr lang="en-IN" sz="2000"/>
              <a:t>St John A, Price CP. Existing and emerging technologies for point-of-care testing. Clin Biochem Rev. 2014;35(3):155–67.</a:t>
            </a:r>
            <a:endParaRPr lang="en-IN" sz="2000"/>
          </a:p>
        </p:txBody>
      </p:sp>
      <p:sp>
        <p:nvSpPr>
          <p:cNvPr id="5" name="Slide Number Placeholder 4"/>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Thank You</a:t>
            </a:r>
            <a:endParaRPr lang="en-IN" dirty="0"/>
          </a:p>
        </p:txBody>
      </p:sp>
      <p:sp>
        <p:nvSpPr>
          <p:cNvPr id="3" name="Subtitle 2"/>
          <p:cNvSpPr>
            <a:spLocks noGrp="1"/>
          </p:cNvSpPr>
          <p:nvPr>
            <p:ph type="subTitle" idx="1"/>
          </p:nvPr>
        </p:nvSpPr>
        <p:spPr/>
        <p:txBody>
          <a:bodyPr/>
          <a:lstStyle/>
          <a:p>
            <a:r>
              <a:rPr lang="en-IN" dirty="0"/>
              <a:t>Any Questions</a:t>
            </a:r>
            <a:endParaRPr lang="en-IN"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Pictorial Journey (1/2)</a:t>
            </a:r>
            <a:endParaRPr lang="en-IN" b="1" dirty="0"/>
          </a:p>
        </p:txBody>
      </p:sp>
      <p:sp>
        <p:nvSpPr>
          <p:cNvPr id="3" name="Content Placeholder 2"/>
          <p:cNvSpPr>
            <a:spLocks noGrp="1"/>
          </p:cNvSpPr>
          <p:nvPr>
            <p:ph idx="1"/>
          </p:nvPr>
        </p:nvSpPr>
        <p:spPr/>
        <p:txBody>
          <a:bodyPr/>
          <a:lstStyle/>
          <a:p>
            <a:r>
              <a:rPr lang="en-IN" dirty="0"/>
              <a:t>Put 2 of your best photographs here</a:t>
            </a:r>
            <a:endParaRPr lang="en-IN"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Pictorial Journey (2/2)</a:t>
            </a:r>
            <a:endParaRPr lang="en-IN" b="1" dirty="0"/>
          </a:p>
        </p:txBody>
      </p:sp>
      <p:sp>
        <p:nvSpPr>
          <p:cNvPr id="3" name="Content Placeholder 2"/>
          <p:cNvSpPr>
            <a:spLocks noGrp="1"/>
          </p:cNvSpPr>
          <p:nvPr>
            <p:ph idx="1"/>
          </p:nvPr>
        </p:nvSpPr>
        <p:spPr/>
        <p:txBody>
          <a:bodyPr/>
          <a:lstStyle/>
          <a:p>
            <a:r>
              <a:rPr lang="en-IN" dirty="0"/>
              <a:t>Put 2 of your best photographs here</a:t>
            </a:r>
            <a:endParaRPr lang="en-IN"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Mentor Approval</a:t>
            </a:r>
            <a:endParaRPr lang="en-IN" b="1" dirty="0"/>
          </a:p>
        </p:txBody>
      </p:sp>
      <p:sp>
        <p:nvSpPr>
          <p:cNvPr id="3" name="Content Placeholder 2"/>
          <p:cNvSpPr>
            <a:spLocks noGrp="1"/>
          </p:cNvSpPr>
          <p:nvPr>
            <p:ph idx="1"/>
          </p:nvPr>
        </p:nvSpPr>
        <p:spPr/>
        <p:txBody>
          <a:bodyPr/>
          <a:lstStyle/>
          <a:p>
            <a:endParaRPr lang="en-IN"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2000" b="1">
                <a:sym typeface="+mn-ea"/>
              </a:rPr>
              <a:t>What are Point-of-Care (POC) Diagnostics Devices?</a:t>
            </a:r>
            <a:endParaRPr lang="en-IN" sz="2000" b="1" dirty="0">
              <a:sym typeface="+mn-ea"/>
            </a:endParaRPr>
          </a:p>
        </p:txBody>
      </p:sp>
      <p:sp>
        <p:nvSpPr>
          <p:cNvPr id="3" name="Content Placeholder 2"/>
          <p:cNvSpPr>
            <a:spLocks noGrp="1"/>
          </p:cNvSpPr>
          <p:nvPr>
            <p:ph idx="1"/>
          </p:nvPr>
        </p:nvSpPr>
        <p:spPr/>
        <p:txBody>
          <a:bodyPr/>
          <a:lstStyle/>
          <a:p>
            <a:pPr marL="0" indent="0">
              <a:buNone/>
            </a:pPr>
            <a:endParaRPr lang="en-IN"/>
          </a:p>
          <a:p>
            <a:pPr marL="0" indent="0">
              <a:buNone/>
            </a:pPr>
            <a:r>
              <a:rPr lang="en-US" altLang="en-IN"/>
              <a:t>- </a:t>
            </a:r>
            <a:r>
              <a:rPr lang="en-IN"/>
              <a:t>Portable medical devices </a:t>
            </a:r>
            <a:endParaRPr lang="en-IN"/>
          </a:p>
          <a:p>
            <a:pPr marL="0" indent="0">
              <a:buNone/>
            </a:pPr>
            <a:r>
              <a:rPr lang="en-US" altLang="en-IN"/>
              <a:t>- E</a:t>
            </a:r>
            <a:r>
              <a:rPr lang="en-IN"/>
              <a:t>nable</a:t>
            </a:r>
            <a:r>
              <a:rPr lang="en-US" altLang="en-IN"/>
              <a:t>s</a:t>
            </a:r>
            <a:r>
              <a:rPr lang="en-IN"/>
              <a:t> healthcare providers </a:t>
            </a:r>
            <a:endParaRPr lang="en-IN"/>
          </a:p>
          <a:p>
            <a:r>
              <a:rPr lang="en-IN"/>
              <a:t> </a:t>
            </a:r>
            <a:r>
              <a:rPr lang="en-US" altLang="en-IN"/>
              <a:t>O</a:t>
            </a:r>
            <a:r>
              <a:rPr lang="en-IN"/>
              <a:t>btain real-time results, </a:t>
            </a:r>
            <a:endParaRPr lang="en-IN"/>
          </a:p>
          <a:p>
            <a:r>
              <a:rPr lang="en-US" altLang="en-IN"/>
              <a:t>I</a:t>
            </a:r>
            <a:r>
              <a:rPr lang="en-IN"/>
              <a:t>mmediate decision-making </a:t>
            </a:r>
            <a:endParaRPr lang="en-IN"/>
          </a:p>
          <a:p>
            <a:r>
              <a:rPr lang="en-IN"/>
              <a:t> </a:t>
            </a:r>
            <a:r>
              <a:rPr lang="en-US" altLang="en-IN"/>
              <a:t>I</a:t>
            </a:r>
            <a:r>
              <a:rPr lang="en-IN"/>
              <a:t>mproving patient outcomes.</a:t>
            </a:r>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p:sp>
        <p:nvSpPr>
          <p:cNvPr id="6" name="Title 5"/>
          <p:cNvSpPr>
            <a:spLocks noGrp="1"/>
          </p:cNvSpPr>
          <p:nvPr>
            <p:ph type="title"/>
          </p:nvPr>
        </p:nvSpPr>
        <p:spPr/>
        <p:txBody>
          <a:bodyPr/>
          <a:p>
            <a:r>
              <a:rPr lang="en-US"/>
              <a:t>Types </a:t>
            </a:r>
            <a:endParaRPr lang="en-US"/>
          </a:p>
        </p:txBody>
      </p:sp>
      <p:sp>
        <p:nvSpPr>
          <p:cNvPr id="7" name="Content Placeholder 6"/>
          <p:cNvSpPr>
            <a:spLocks noGrp="1"/>
          </p:cNvSpPr>
          <p:nvPr>
            <p:ph sz="half" idx="1"/>
          </p:nvPr>
        </p:nvSpPr>
        <p:spPr>
          <a:xfrm>
            <a:off x="609600" y="1694815"/>
            <a:ext cx="10690860" cy="4431665"/>
          </a:xfrm>
        </p:spPr>
        <p:txBody>
          <a:bodyPr/>
          <a:p>
            <a:pPr marL="0" indent="0">
              <a:buNone/>
            </a:pPr>
            <a:r>
              <a:rPr lang="en-US" sz="2800"/>
              <a:t>Unconnected</a:t>
            </a:r>
            <a:endParaRPr lang="en-US" sz="2800"/>
          </a:p>
          <a:p>
            <a:r>
              <a:rPr lang="en-US" sz="2800"/>
              <a:t> They are not wireless  connected to a centralized database or a healthcare professional.</a:t>
            </a:r>
            <a:endParaRPr lang="en-US" sz="2800"/>
          </a:p>
          <a:p>
            <a:pPr marL="0" indent="0">
              <a:buNone/>
            </a:pPr>
            <a:r>
              <a:rPr lang="en-US" sz="2800"/>
              <a:t>Connected</a:t>
            </a:r>
            <a:endParaRPr lang="en-US" sz="2800"/>
          </a:p>
          <a:p>
            <a:r>
              <a:rPr lang="en-US" sz="2800"/>
              <a:t>Linked to hospital or laboratory information systems, mobile applications, and electronic medical records.</a:t>
            </a:r>
            <a:endParaRPr lang="en-US" sz="2800"/>
          </a:p>
        </p:txBody>
      </p:sp>
      <p:sp>
        <p:nvSpPr>
          <p:cNvPr id="5" name="Slide Number Placeholder 4"/>
          <p:cNvSpPr>
            <a:spLocks noGrp="1"/>
          </p:cNvSpPr>
          <p:nvPr>
            <p:ph type="sldNum" sz="quarter" idx="12"/>
          </p:nvPr>
        </p:nvSpPr>
        <p:spPr/>
        <p:txBody>
          <a:bodyPr/>
          <a:p>
            <a:fld id="{26AD20E6-394B-4DF0-96A5-9647FF39C943}" type="slidenum">
              <a:rPr lang="en-IN" smtClean="0"/>
            </a:fld>
            <a:endParaRPr lang="en-IN"/>
          </a:p>
        </p:txBody>
      </p:sp>
      <p:pic>
        <p:nvPicPr>
          <p:cNvPr id="8" name="Content Placeholder 7"/>
          <p:cNvPicPr>
            <a:picLocks noChangeAspect="1"/>
          </p:cNvPicPr>
          <p:nvPr>
            <p:ph sz="half" idx="2"/>
          </p:nvPr>
        </p:nvPicPr>
        <p:blipFill>
          <a:blip r:embed="rId1">
            <a:extLst>
              <a:ext uri="{28A0092B-C50C-407E-A947-70E740481C1C}">
                <a14:useLocalDpi xmlns:a14="http://schemas.microsoft.com/office/drawing/2010/main" val="0"/>
              </a:ext>
            </a:extLst>
          </a:blip>
          <a:stretch>
            <a:fillRect/>
          </a:stretch>
        </p:blipFill>
        <p:spPr>
          <a:xfrm>
            <a:off x="309245" y="146050"/>
            <a:ext cx="2771140" cy="140716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p:sp>
        <p:nvSpPr>
          <p:cNvPr id="6" name="Title 5"/>
          <p:cNvSpPr>
            <a:spLocks noGrp="1"/>
          </p:cNvSpPr>
          <p:nvPr>
            <p:ph type="title"/>
          </p:nvPr>
        </p:nvSpPr>
        <p:spPr/>
        <p:txBody>
          <a:bodyPr/>
          <a:p>
            <a:r>
              <a:rPr lang="en-US"/>
              <a:t>Classifiaction</a:t>
            </a:r>
            <a:endParaRPr lang="en-US"/>
          </a:p>
        </p:txBody>
      </p:sp>
      <p:sp>
        <p:nvSpPr>
          <p:cNvPr id="7" name="Content Placeholder 6"/>
          <p:cNvSpPr>
            <a:spLocks noGrp="1"/>
          </p:cNvSpPr>
          <p:nvPr>
            <p:ph idx="1"/>
          </p:nvPr>
        </p:nvSpPr>
        <p:spPr/>
        <p:txBody>
          <a:bodyPr/>
          <a:p>
            <a:pPr marL="0" indent="0">
              <a:buNone/>
            </a:pPr>
            <a:endParaRPr lang="en-US"/>
          </a:p>
          <a:p>
            <a:r>
              <a:rPr lang="en-US" sz="1800"/>
              <a:t>Handheld/ Portable:  Rapid Test Kits, Handheld Glucometers, etc. are the examples of Handheld PoCT devices.</a:t>
            </a:r>
            <a:endParaRPr lang="en-US" sz="1800"/>
          </a:p>
          <a:p>
            <a:endParaRPr lang="en-US" sz="1800"/>
          </a:p>
          <a:p>
            <a:r>
              <a:rPr lang="en-US" sz="1800"/>
              <a:t>Bench top: Larger  gadgets with more complicated built-in features are frequently variants of those used in traditional laboratories. similar to X-ray, blood, CT, and MRI devices, are bench top devices.</a:t>
            </a:r>
            <a:endParaRPr lang="en-US" sz="1800"/>
          </a:p>
          <a:p>
            <a:endParaRPr lang="en-US" sz="1800"/>
          </a:p>
          <a:p>
            <a:r>
              <a:rPr lang="en-US" sz="1800"/>
              <a:t>Wearable: Devices worn on the body or on clothing are referred to as wearable devices. Eg- Fitbands, Heart Rate monitoring Belt, etc. </a:t>
            </a:r>
            <a:endParaRPr lang="en-US" sz="1800"/>
          </a:p>
        </p:txBody>
      </p:sp>
      <p:sp>
        <p:nvSpPr>
          <p:cNvPr id="5" name="Slide Number Placeholder 4"/>
          <p:cNvSpPr>
            <a:spLocks noGrp="1"/>
          </p:cNvSpPr>
          <p:nvPr>
            <p:ph type="sldNum" sz="quarter" idx="12"/>
          </p:nvPr>
        </p:nvSpPr>
        <p:spPr/>
        <p:txBody>
          <a:bodyPr/>
          <a:p>
            <a:fld id="{26AD20E6-394B-4DF0-96A5-9647FF39C943}" type="slidenum">
              <a:rPr lang="en-IN" smtClean="0"/>
            </a:fld>
            <a:endParaRPr lang="en-IN"/>
          </a:p>
        </p:txBody>
      </p:sp>
      <p:pic>
        <p:nvPicPr>
          <p:cNvPr id="8" name="Content Placeholder 7"/>
          <p:cNvPicPr>
            <a:picLocks noChangeAspect="1"/>
          </p:cNvPicPr>
          <p:nvPr>
            <p:ph sz="half" idx="2"/>
          </p:nvPr>
        </p:nvPicPr>
        <p:blipFill>
          <a:blip r:embed="rId1">
            <a:extLst>
              <a:ext uri="{28A0092B-C50C-407E-A947-70E740481C1C}">
                <a14:useLocalDpi xmlns:a14="http://schemas.microsoft.com/office/drawing/2010/main" val="0"/>
              </a:ext>
            </a:extLst>
          </a:blip>
          <a:stretch>
            <a:fillRect/>
          </a:stretch>
        </p:blipFill>
        <p:spPr>
          <a:xfrm>
            <a:off x="309245" y="146050"/>
            <a:ext cx="2771140" cy="140716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Objective</a:t>
            </a:r>
            <a:endParaRPr lang="en-IN" b="1" dirty="0"/>
          </a:p>
        </p:txBody>
      </p:sp>
      <p:sp>
        <p:nvSpPr>
          <p:cNvPr id="3" name="Content Placeholder 2"/>
          <p:cNvSpPr>
            <a:spLocks noGrp="1"/>
          </p:cNvSpPr>
          <p:nvPr>
            <p:ph idx="1"/>
          </p:nvPr>
        </p:nvSpPr>
        <p:spPr/>
        <p:txBody>
          <a:bodyPr/>
          <a:lstStyle/>
          <a:p>
            <a:r>
              <a:rPr lang="en-US" altLang="en-IN"/>
              <a:t>T</a:t>
            </a:r>
            <a:r>
              <a:rPr lang="en-IN"/>
              <a:t>o </a:t>
            </a:r>
            <a:r>
              <a:rPr lang="en-US" altLang="en-IN"/>
              <a:t>examine</a:t>
            </a:r>
            <a:r>
              <a:rPr lang="en-IN"/>
              <a:t> the range of point-of-care diagnostics that are currently </a:t>
            </a:r>
            <a:r>
              <a:rPr lang="en-US" altLang="en-IN"/>
              <a:t>in</a:t>
            </a:r>
            <a:r>
              <a:rPr lang="en-IN"/>
              <a:t> the market to assist policy makers and healthcare service providers in making judgments regarding the use of these POC diagnostics devices in the six south Asian nations, i.e,  Bangladesh, Pakistan, Sri Lanka, Nepal, Afghanistan, and the Maldives for comprehensive primary healthcare.</a:t>
            </a:r>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Methodology </a:t>
            </a:r>
            <a:endParaRPr lang="en-IN" dirty="0"/>
          </a:p>
        </p:txBody>
      </p:sp>
      <p:sp>
        <p:nvSpPr>
          <p:cNvPr id="3" name="Content Placeholder 2"/>
          <p:cNvSpPr>
            <a:spLocks noGrp="1"/>
          </p:cNvSpPr>
          <p:nvPr>
            <p:ph idx="1"/>
          </p:nvPr>
        </p:nvSpPr>
        <p:spPr/>
        <p:txBody>
          <a:bodyPr/>
          <a:lstStyle/>
          <a:p>
            <a:r>
              <a:rPr lang="en-IN" sz="2000"/>
              <a:t>Data Type : Secondary data </a:t>
            </a:r>
            <a:endParaRPr lang="en-IN" sz="2000"/>
          </a:p>
          <a:p>
            <a:r>
              <a:rPr lang="en-IN" sz="2000"/>
              <a:t>Data coll</a:t>
            </a:r>
            <a:r>
              <a:rPr lang="en-US" altLang="en-IN" sz="2000"/>
              <a:t>ection</a:t>
            </a:r>
            <a:r>
              <a:rPr lang="en-IN" sz="2000"/>
              <a:t>:  Literature reports &amp; websites </a:t>
            </a:r>
            <a:endParaRPr lang="en-IN" sz="2000"/>
          </a:p>
          <a:p>
            <a:r>
              <a:rPr lang="en-IN" sz="2000"/>
              <a:t>Study design </a:t>
            </a:r>
            <a:r>
              <a:rPr lang="en-US" altLang="en-IN" sz="2000"/>
              <a:t>: Secondary Research</a:t>
            </a:r>
            <a:endParaRPr lang="en-IN" sz="2000"/>
          </a:p>
          <a:p>
            <a:r>
              <a:rPr lang="en-IN" sz="2000"/>
              <a:t> Study Duration :  3months (Feb 2023 –May 2023)</a:t>
            </a:r>
            <a:endParaRPr lang="en-IN" sz="2000"/>
          </a:p>
          <a:p>
            <a:r>
              <a:rPr lang="en-IN" sz="2000"/>
              <a:t>Inclusion criteria </a:t>
            </a:r>
            <a:r>
              <a:rPr lang="en-US" altLang="en-IN" sz="2000"/>
              <a:t>:</a:t>
            </a:r>
            <a:r>
              <a:rPr lang="en-IN" sz="2000"/>
              <a:t> POC,</a:t>
            </a:r>
            <a:r>
              <a:rPr lang="en-US" altLang="en-IN" sz="2000"/>
              <a:t>  Wearables, Handheld/ Portable Devices</a:t>
            </a:r>
            <a:endParaRPr lang="en-IN" sz="2000"/>
          </a:p>
          <a:p>
            <a:pPr marL="0" indent="0">
              <a:buNone/>
            </a:pPr>
            <a:r>
              <a:rPr lang="en-IN" sz="2000"/>
              <a:t>Exclusions criteria</a:t>
            </a:r>
            <a:r>
              <a:rPr lang="en-US" altLang="en-IN" sz="2000"/>
              <a:t>: </a:t>
            </a:r>
            <a:r>
              <a:rPr lang="en-IN" sz="2000"/>
              <a:t> Devices which are only used in  secondary and tertiary care hospital</a:t>
            </a:r>
            <a:r>
              <a:rPr lang="en-US" altLang="en-IN" sz="2000"/>
              <a:t>, </a:t>
            </a:r>
            <a:r>
              <a:rPr lang="en-IN" sz="2000"/>
              <a:t>SAMD(software as a medical devices)</a:t>
            </a:r>
            <a:r>
              <a:rPr lang="en-US" altLang="en-IN" sz="2000"/>
              <a:t>, Indian Devices.</a:t>
            </a:r>
            <a:endParaRPr lang="en-IN" sz="2000"/>
          </a:p>
          <a:p>
            <a:r>
              <a:rPr lang="en-IN" sz="2000"/>
              <a:t>sample size </a:t>
            </a:r>
            <a:r>
              <a:rPr lang="en-US" altLang="en-IN" sz="2000"/>
              <a:t>: 120 Devices</a:t>
            </a:r>
            <a:endParaRPr lang="en-US" altLang="en-IN" sz="2000"/>
          </a:p>
          <a:p>
            <a:r>
              <a:rPr lang="en-IN" sz="2000"/>
              <a:t>Limitations </a:t>
            </a:r>
            <a:r>
              <a:rPr lang="en-US" altLang="en-IN" sz="2000"/>
              <a:t>: </a:t>
            </a:r>
            <a:r>
              <a:rPr lang="en-IN" sz="2000"/>
              <a:t>Study provides information only for POCs adopted for Primary Healthcare</a:t>
            </a:r>
            <a:endParaRPr lang="en-IN" sz="200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Results </a:t>
            </a:r>
            <a:endParaRPr lang="en-IN" b="1" dirty="0"/>
          </a:p>
        </p:txBody>
      </p:sp>
      <p:sp>
        <p:nvSpPr>
          <p:cNvPr id="3" name="Content Placeholder 2"/>
          <p:cNvSpPr>
            <a:spLocks noGrp="1"/>
          </p:cNvSpPr>
          <p:nvPr>
            <p:ph sz="half" idx="1"/>
          </p:nvPr>
        </p:nvSpPr>
        <p:spPr/>
        <p:txBody>
          <a:bodyPr/>
          <a:lstStyle/>
          <a:p>
            <a:r>
              <a:rPr lang="en-IN"/>
              <a:t>Findings: Total Devices: 120</a:t>
            </a:r>
            <a:endParaRPr lang="en-IN"/>
          </a:p>
          <a:p>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13" name="Chart 1"/>
          <p:cNvGraphicFramePr/>
          <p:nvPr/>
        </p:nvGraphicFramePr>
        <p:xfrm>
          <a:off x="1248410" y="2688590"/>
          <a:ext cx="4250690" cy="343789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14" name="Chart 1"/>
          <p:cNvGraphicFramePr/>
          <p:nvPr>
            <p:ph sz="half" idx="2"/>
          </p:nvPr>
        </p:nvGraphicFramePr>
        <p:xfrm>
          <a:off x="6205728" y="1600200"/>
          <a:ext cx="5376672"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IN" b="1" dirty="0"/>
              <a:t>Categories</a:t>
            </a:r>
            <a:endParaRPr lang="en-US" altLang="en-IN" b="1"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hart 2"/>
          <p:cNvGraphicFramePr/>
          <p:nvPr>
            <p:ph idx="1"/>
          </p:nvPr>
        </p:nvGraphicFramePr>
        <p:xfrm>
          <a:off x="609600" y="1600200"/>
          <a:ext cx="8738235" cy="4526280"/>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fontScheme name="">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