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4" r:id="rId4"/>
    <p:sldId id="260" r:id="rId5"/>
    <p:sldId id="259" r:id="rId6"/>
    <p:sldId id="261" r:id="rId7"/>
    <p:sldId id="278" r:id="rId8"/>
    <p:sldId id="275" r:id="rId9"/>
    <p:sldId id="276" r:id="rId10"/>
    <p:sldId id="262" r:id="rId11"/>
    <p:sldId id="263" r:id="rId12"/>
    <p:sldId id="264" r:id="rId13"/>
    <p:sldId id="265" r:id="rId14"/>
    <p:sldId id="266" r:id="rId15"/>
    <p:sldId id="267" r:id="rId16"/>
    <p:sldId id="277" r:id="rId17"/>
    <p:sldId id="273" r:id="rId18"/>
    <p:sldId id="268"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arsh Saxena" initials="SS" lastIdx="1" clrIdx="0">
    <p:extLst>
      <p:ext uri="{19B8F6BF-5375-455C-9EA6-DF929625EA0E}">
        <p15:presenceInfo xmlns:p15="http://schemas.microsoft.com/office/powerpoint/2012/main" userId="8940bdcaf5f42a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59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notesMaster" Target="notesMasters/notesMaster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commentAuthors" Target="commentAuthors.xml" /></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8940bdcaf5f42ab2/Desktop/Discharge%20audit.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https://d.docs.live.net/8940bdcaf5f42ab2/Desktop/Discharge%20audit.xlsx" TargetMode="External" /><Relationship Id="rId2" Type="http://schemas.microsoft.com/office/2011/relationships/chartColorStyle" Target="colors2.xml" /><Relationship Id="rId1" Type="http://schemas.microsoft.com/office/2011/relationships/chartStyle" Target="style2.xml" /></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8940bdcaf5f42ab2/Desktop/Discharge%20audit.xlsx" TargetMode="External" /><Relationship Id="rId2" Type="http://schemas.microsoft.com/office/2011/relationships/chartColorStyle" Target="colors3.xml" /><Relationship Id="rId1" Type="http://schemas.microsoft.com/office/2011/relationships/chartStyle" Target="style3.xml" /></Relationships>
</file>

<file path=ppt/charts/_rels/chart4.xml.rels><?xml version="1.0" encoding="UTF-8" standalone="yes"?>
<Relationships xmlns="http://schemas.openxmlformats.org/package/2006/relationships"><Relationship Id="rId3" Type="http://schemas.openxmlformats.org/officeDocument/2006/relationships/oleObject" Target="https://d.docs.live.net/8940bdcaf5f42ab2/Desktop/Discharge%20audit.xlsx" TargetMode="External" /><Relationship Id="rId2" Type="http://schemas.microsoft.com/office/2011/relationships/chartColorStyle" Target="colors4.xml" /><Relationship Id="rId1" Type="http://schemas.microsoft.com/office/2011/relationships/chartStyle" Target="style4.xml" /></Relationships>
</file>

<file path=ppt/charts/_rels/chart5.xml.rels><?xml version="1.0" encoding="UTF-8" standalone="yes"?>
<Relationships xmlns="http://schemas.openxmlformats.org/package/2006/relationships"><Relationship Id="rId3" Type="http://schemas.openxmlformats.org/officeDocument/2006/relationships/oleObject" Target="https://d.docs.live.net/8940bdcaf5f42ab2/Desktop/Discharge%20audit.xlsx" TargetMode="External" /><Relationship Id="rId2" Type="http://schemas.microsoft.com/office/2011/relationships/chartColorStyle" Target="colors5.xml" /><Relationship Id="rId1" Type="http://schemas.microsoft.com/office/2011/relationships/chartStyle" Target="style5.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PATIENT CATEGORY</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tx>
            <c:strRef>
              <c:f>'[Discharge audit.xlsx]Sheet7'!$B$11</c:f>
              <c:strCache>
                <c:ptCount val="1"/>
                <c:pt idx="0">
                  <c:v>COUNT</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D7A2-4F7B-865C-74CBC4625C4F}"/>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D7A2-4F7B-865C-74CBC4625C4F}"/>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D7A2-4F7B-865C-74CBC4625C4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'[Discharge audit.xlsx]Sheet7'!$A$12:$A$14</c:f>
              <c:strCache>
                <c:ptCount val="3"/>
                <c:pt idx="0">
                  <c:v>PANEL</c:v>
                </c:pt>
                <c:pt idx="1">
                  <c:v>Pvt</c:v>
                </c:pt>
                <c:pt idx="2">
                  <c:v>TPA</c:v>
                </c:pt>
              </c:strCache>
            </c:strRef>
          </c:cat>
          <c:val>
            <c:numRef>
              <c:f>'[Discharge audit.xlsx]Sheet7'!$B$12:$B$14</c:f>
              <c:numCache>
                <c:formatCode>General</c:formatCode>
                <c:ptCount val="3"/>
                <c:pt idx="0">
                  <c:v>217</c:v>
                </c:pt>
                <c:pt idx="1">
                  <c:v>22</c:v>
                </c:pt>
                <c:pt idx="2">
                  <c:v>61</c:v>
                </c:pt>
              </c:numCache>
            </c:numRef>
          </c:val>
          <c:extLst>
            <c:ext xmlns:c16="http://schemas.microsoft.com/office/drawing/2014/chart" uri="{C3380CC4-5D6E-409C-BE32-E72D297353CC}">
              <c16:uniqueId val="{00000006-D7A2-4F7B-865C-74CBC4625C4F}"/>
            </c:ext>
          </c:extLst>
        </c:ser>
        <c:ser>
          <c:idx val="1"/>
          <c:order val="1"/>
          <c:tx>
            <c:strRef>
              <c:f>'[Discharge audit.xlsx]Sheet7'!$C$11</c:f>
              <c:strCache>
                <c:ptCount val="1"/>
                <c:pt idx="0">
                  <c:v>%</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8-D7A2-4F7B-865C-74CBC4625C4F}"/>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A-D7A2-4F7B-865C-74CBC4625C4F}"/>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C-D7A2-4F7B-865C-74CBC4625C4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'[Discharge audit.xlsx]Sheet7'!$A$12:$A$14</c:f>
              <c:strCache>
                <c:ptCount val="3"/>
                <c:pt idx="0">
                  <c:v>PANEL</c:v>
                </c:pt>
                <c:pt idx="1">
                  <c:v>Pvt</c:v>
                </c:pt>
                <c:pt idx="2">
                  <c:v>TPA</c:v>
                </c:pt>
              </c:strCache>
            </c:strRef>
          </c:cat>
          <c:val>
            <c:numRef>
              <c:f>'[Discharge audit.xlsx]Sheet7'!$C$12:$C$14</c:f>
              <c:numCache>
                <c:formatCode>0.0</c:formatCode>
                <c:ptCount val="3"/>
                <c:pt idx="0">
                  <c:v>72.333333333333343</c:v>
                </c:pt>
                <c:pt idx="1">
                  <c:v>7.333333333333333</c:v>
                </c:pt>
                <c:pt idx="2">
                  <c:v>20.333333333333332</c:v>
                </c:pt>
              </c:numCache>
            </c:numRef>
          </c:val>
          <c:extLst>
            <c:ext xmlns:c16="http://schemas.microsoft.com/office/drawing/2014/chart" uri="{C3380CC4-5D6E-409C-BE32-E72D297353CC}">
              <c16:uniqueId val="{0000000D-D7A2-4F7B-865C-74CBC4625C4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TYPE OF DISCHARGE</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pieChart>
        <c:varyColors val="1"/>
        <c:ser>
          <c:idx val="0"/>
          <c:order val="0"/>
          <c:tx>
            <c:strRef>
              <c:f>'[Discharge audit.xlsx]Sheet7'!$C$20</c:f>
              <c:strCache>
                <c:ptCount val="1"/>
                <c:pt idx="0">
                  <c:v>%</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17B2-45A1-AD6D-F2570529D8ED}"/>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17B2-45A1-AD6D-F2570529D8E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lt1">
                      <a:lumMod val="95000"/>
                      <a:alpha val="54000"/>
                    </a:schemeClr>
                  </a:solidFill>
                </a:ln>
                <a:effectLst/>
              </c:spPr>
            </c:leaderLines>
            <c:extLst>
              <c:ext xmlns:c15="http://schemas.microsoft.com/office/drawing/2012/chart" uri="{CE6537A1-D6FC-4f65-9D91-7224C49458BB}"/>
            </c:extLst>
          </c:dLbls>
          <c:cat>
            <c:strRef>
              <c:f>'[Discharge audit.xlsx]Sheet7'!$A$21:$A$22</c:f>
              <c:strCache>
                <c:ptCount val="2"/>
                <c:pt idx="0">
                  <c:v>PLANNED</c:v>
                </c:pt>
                <c:pt idx="1">
                  <c:v>UNPLANNED</c:v>
                </c:pt>
              </c:strCache>
            </c:strRef>
          </c:cat>
          <c:val>
            <c:numRef>
              <c:f>'[Discharge audit.xlsx]Sheet7'!$C$21:$C$22</c:f>
              <c:numCache>
                <c:formatCode>General</c:formatCode>
                <c:ptCount val="2"/>
                <c:pt idx="0" formatCode="0">
                  <c:v>21</c:v>
                </c:pt>
                <c:pt idx="1">
                  <c:v>79</c:v>
                </c:pt>
              </c:numCache>
            </c:numRef>
          </c:val>
          <c:extLst>
            <c:ext xmlns:c16="http://schemas.microsoft.com/office/drawing/2014/chart" uri="{C3380CC4-5D6E-409C-BE32-E72D297353CC}">
              <c16:uniqueId val="{00000004-17B2-45A1-AD6D-F2570529D8E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IN" sz="1800" b="0" i="0" u="none" strike="noStrike" kern="1200" cap="all" baseline="0">
                <a:solidFill>
                  <a:sysClr val="window" lastClr="FFFFFF"/>
                </a:solidFill>
              </a:rPr>
              <a:t>DISCHARGE TIME FOR TPA </a:t>
            </a:r>
          </a:p>
          <a:p>
            <a:pPr>
              <a:defRPr/>
            </a:pPr>
            <a:r>
              <a:rPr lang="en-IN" sz="1800" b="0" i="0" u="none" strike="noStrike" kern="1200" cap="all" baseline="0">
                <a:solidFill>
                  <a:sysClr val="window" lastClr="FFFFFF"/>
                </a:solidFill>
              </a:rPr>
              <a:t> PATIENTS</a:t>
            </a:r>
          </a:p>
          <a:p>
            <a:pPr>
              <a:defRPr/>
            </a:pPr>
            <a:endParaRPr lang="en-IN"/>
          </a:p>
        </c:rich>
      </c:tx>
      <c:layout>
        <c:manualLayout>
          <c:xMode val="edge"/>
          <c:yMode val="edge"/>
          <c:x val="0.12395825521809775"/>
          <c:y val="5.3978382083002388E-2"/>
        </c:manualLayout>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'[Discharge audit.xlsx]TPA'!$F$13</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audit.xlsx]TPA'!$G$13</c:f>
              <c:numCache>
                <c:formatCode>h:mm</c:formatCode>
                <c:ptCount val="1"/>
                <c:pt idx="0">
                  <c:v>0.26180555555555557</c:v>
                </c:pt>
              </c:numCache>
            </c:numRef>
          </c:val>
          <c:shape val="cylinder"/>
          <c:extLst>
            <c:ext xmlns:c16="http://schemas.microsoft.com/office/drawing/2014/chart" uri="{C3380CC4-5D6E-409C-BE32-E72D297353CC}">
              <c16:uniqueId val="{00000000-91E7-44D9-95A5-83E7CB60AA41}"/>
            </c:ext>
          </c:extLst>
        </c:ser>
        <c:ser>
          <c:idx val="1"/>
          <c:order val="1"/>
          <c:tx>
            <c:strRef>
              <c:f>'[Discharge audit.xlsx]TPA'!$F$14</c:f>
              <c:strCache>
                <c:ptCount val="1"/>
                <c:pt idx="0">
                  <c:v>AVERAGE</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audit.xlsx]TPA'!$G$14</c:f>
              <c:numCache>
                <c:formatCode>h:mm</c:formatCode>
                <c:ptCount val="1"/>
                <c:pt idx="0">
                  <c:v>0.18498406193078323</c:v>
                </c:pt>
              </c:numCache>
            </c:numRef>
          </c:val>
          <c:shape val="cylinder"/>
          <c:extLst>
            <c:ext xmlns:c16="http://schemas.microsoft.com/office/drawing/2014/chart" uri="{C3380CC4-5D6E-409C-BE32-E72D297353CC}">
              <c16:uniqueId val="{00000001-91E7-44D9-95A5-83E7CB60AA41}"/>
            </c:ext>
          </c:extLst>
        </c:ser>
        <c:ser>
          <c:idx val="2"/>
          <c:order val="2"/>
          <c:tx>
            <c:strRef>
              <c:f>'[Discharge audit.xlsx]TPA'!$F$15</c:f>
              <c:strCache>
                <c:ptCount val="1"/>
                <c:pt idx="0">
                  <c:v>DISCHARGE TIME IN HOSPITAL POLICY</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audit.xlsx]TPA'!$G$15</c:f>
              <c:numCache>
                <c:formatCode>h:mm</c:formatCode>
                <c:ptCount val="1"/>
                <c:pt idx="0">
                  <c:v>0.16666666666666666</c:v>
                </c:pt>
              </c:numCache>
            </c:numRef>
          </c:val>
          <c:shape val="cylinder"/>
          <c:extLst>
            <c:ext xmlns:c16="http://schemas.microsoft.com/office/drawing/2014/chart" uri="{C3380CC4-5D6E-409C-BE32-E72D297353CC}">
              <c16:uniqueId val="{00000002-91E7-44D9-95A5-83E7CB60AA41}"/>
            </c:ext>
          </c:extLst>
        </c:ser>
        <c:ser>
          <c:idx val="3"/>
          <c:order val="3"/>
          <c:tx>
            <c:strRef>
              <c:f>'[Discharge audit.xlsx]TPA'!$F$16</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audit.xlsx]TPA'!$G$16</c:f>
              <c:numCache>
                <c:formatCode>h:mm</c:formatCode>
                <c:ptCount val="1"/>
                <c:pt idx="0">
                  <c:v>4.5833333333333393E-2</c:v>
                </c:pt>
              </c:numCache>
            </c:numRef>
          </c:val>
          <c:shape val="cylinder"/>
          <c:extLst>
            <c:ext xmlns:c16="http://schemas.microsoft.com/office/drawing/2014/chart" uri="{C3380CC4-5D6E-409C-BE32-E72D297353CC}">
              <c16:uniqueId val="{00000003-91E7-44D9-95A5-83E7CB60AA41}"/>
            </c:ext>
          </c:extLst>
        </c:ser>
        <c:dLbls>
          <c:showLegendKey val="0"/>
          <c:showVal val="1"/>
          <c:showCatName val="0"/>
          <c:showSerName val="0"/>
          <c:showPercent val="0"/>
          <c:showBubbleSize val="0"/>
        </c:dLbls>
        <c:gapWidth val="84"/>
        <c:gapDepth val="53"/>
        <c:shape val="box"/>
        <c:axId val="1620574655"/>
        <c:axId val="1620576095"/>
        <c:axId val="0"/>
      </c:bar3DChart>
      <c:catAx>
        <c:axId val="1620574655"/>
        <c:scaling>
          <c:orientation val="minMax"/>
        </c:scaling>
        <c:delete val="1"/>
        <c:axPos val="b"/>
        <c:majorTickMark val="none"/>
        <c:minorTickMark val="none"/>
        <c:tickLblPos val="nextTo"/>
        <c:crossAx val="1620576095"/>
        <c:crosses val="autoZero"/>
        <c:auto val="1"/>
        <c:lblAlgn val="ctr"/>
        <c:lblOffset val="100"/>
        <c:noMultiLvlLbl val="0"/>
      </c:catAx>
      <c:valAx>
        <c:axId val="1620576095"/>
        <c:scaling>
          <c:orientation val="minMax"/>
        </c:scaling>
        <c:delete val="1"/>
        <c:axPos val="l"/>
        <c:numFmt formatCode="h:mm" sourceLinked="1"/>
        <c:majorTickMark val="out"/>
        <c:minorTickMark val="none"/>
        <c:tickLblPos val="nextTo"/>
        <c:crossAx val="162057465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r>
              <a:rPr lang="en-IN" sz="1800" b="0" i="0" u="none" strike="noStrike" kern="1200" cap="all" baseline="0">
                <a:solidFill>
                  <a:sysClr val="window" lastClr="FFFFFF"/>
                </a:solidFill>
              </a:rPr>
              <a:t>DISCHARGE TIME FOR CASH </a:t>
            </a:r>
          </a:p>
          <a:p>
            <a:pPr>
              <a:defRPr/>
            </a:pPr>
            <a:r>
              <a:rPr lang="en-IN" sz="1800" b="0" i="0" u="none" strike="noStrike" kern="1200" cap="all" baseline="0">
                <a:solidFill>
                  <a:sysClr val="window" lastClr="FFFFFF"/>
                </a:solidFill>
              </a:rPr>
              <a:t> PATIENTS</a:t>
            </a:r>
          </a:p>
          <a:p>
            <a:pPr>
              <a:defRPr/>
            </a:pPr>
            <a:endParaRPr lang="en-IN"/>
          </a:p>
        </c:rich>
      </c:tx>
      <c:layout>
        <c:manualLayout>
          <c:xMode val="edge"/>
          <c:yMode val="edge"/>
          <c:x val="0.19101679857123521"/>
          <c:y val="4.8413986563845643E-2"/>
        </c:manualLayout>
      </c:layout>
      <c:overlay val="0"/>
      <c:spPr>
        <a:noFill/>
        <a:ln>
          <a:noFill/>
        </a:ln>
        <a:effectLst/>
      </c:spPr>
      <c:txPr>
        <a:bodyPr rot="0" spcFirstLastPara="1" vertOverflow="ellipsis" vert="horz" wrap="square" anchor="ctr" anchorCtr="1"/>
        <a:lstStyle/>
        <a:p>
          <a:pPr>
            <a:defRPr sz="1800" b="0" i="0" u="none" strike="noStrike" kern="1200" cap="all" baseline="0">
              <a:solidFill>
                <a:schemeClr val="lt1"/>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w="25400">
          <a:noFill/>
        </a:ln>
        <a:effectLst/>
        <a:sp3d/>
      </c:spPr>
    </c:backWall>
    <c:plotArea>
      <c:layout/>
      <c:bar3DChart>
        <c:barDir val="col"/>
        <c:grouping val="clustered"/>
        <c:varyColors val="0"/>
        <c:ser>
          <c:idx val="0"/>
          <c:order val="0"/>
          <c:tx>
            <c:strRef>
              <c:f>'[Discharge audit.xlsx]PVT'!$F$14</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audit.xlsx]PVT'!$G$14</c:f>
              <c:numCache>
                <c:formatCode>h:mm</c:formatCode>
                <c:ptCount val="1"/>
                <c:pt idx="0">
                  <c:v>0.10277777777777779</c:v>
                </c:pt>
              </c:numCache>
            </c:numRef>
          </c:val>
          <c:shape val="cylinder"/>
          <c:extLst>
            <c:ext xmlns:c16="http://schemas.microsoft.com/office/drawing/2014/chart" uri="{C3380CC4-5D6E-409C-BE32-E72D297353CC}">
              <c16:uniqueId val="{00000000-CFE2-4B79-BBC7-5F43B0500714}"/>
            </c:ext>
          </c:extLst>
        </c:ser>
        <c:ser>
          <c:idx val="1"/>
          <c:order val="1"/>
          <c:tx>
            <c:strRef>
              <c:f>'[Discharge audit.xlsx]PVT'!$F$15</c:f>
              <c:strCache>
                <c:ptCount val="1"/>
                <c:pt idx="0">
                  <c:v>DISCHARGE TIME IN HOSPITAL POLICY</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audit.xlsx]PVT'!$G$15</c:f>
              <c:numCache>
                <c:formatCode>h:mm</c:formatCode>
                <c:ptCount val="1"/>
                <c:pt idx="0">
                  <c:v>8.3333333333333329E-2</c:v>
                </c:pt>
              </c:numCache>
            </c:numRef>
          </c:val>
          <c:shape val="cylinder"/>
          <c:extLst>
            <c:ext xmlns:c16="http://schemas.microsoft.com/office/drawing/2014/chart" uri="{C3380CC4-5D6E-409C-BE32-E72D297353CC}">
              <c16:uniqueId val="{00000001-CFE2-4B79-BBC7-5F43B0500714}"/>
            </c:ext>
          </c:extLst>
        </c:ser>
        <c:ser>
          <c:idx val="2"/>
          <c:order val="2"/>
          <c:tx>
            <c:strRef>
              <c:f>'[Discharge audit.xlsx]PVT'!$F$16</c:f>
              <c:strCache>
                <c:ptCount val="1"/>
                <c:pt idx="0">
                  <c:v>AVERAGE</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audit.xlsx]PVT'!$G$16</c:f>
              <c:numCache>
                <c:formatCode>h:mm</c:formatCode>
                <c:ptCount val="1"/>
                <c:pt idx="0">
                  <c:v>6.458333333333334E-2</c:v>
                </c:pt>
              </c:numCache>
            </c:numRef>
          </c:val>
          <c:shape val="cylinder"/>
          <c:extLst>
            <c:ext xmlns:c16="http://schemas.microsoft.com/office/drawing/2014/chart" uri="{C3380CC4-5D6E-409C-BE32-E72D297353CC}">
              <c16:uniqueId val="{00000002-CFE2-4B79-BBC7-5F43B0500714}"/>
            </c:ext>
          </c:extLst>
        </c:ser>
        <c:ser>
          <c:idx val="3"/>
          <c:order val="3"/>
          <c:tx>
            <c:strRef>
              <c:f>'[Discharge audit.xlsx]PVT'!$F$17</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audit.xlsx]PVT'!$G$17</c:f>
              <c:numCache>
                <c:formatCode>h:mm</c:formatCode>
                <c:ptCount val="1"/>
                <c:pt idx="0">
                  <c:v>3.0555555555555555E-2</c:v>
                </c:pt>
              </c:numCache>
            </c:numRef>
          </c:val>
          <c:shape val="cylinder"/>
          <c:extLst>
            <c:ext xmlns:c16="http://schemas.microsoft.com/office/drawing/2014/chart" uri="{C3380CC4-5D6E-409C-BE32-E72D297353CC}">
              <c16:uniqueId val="{00000003-CFE2-4B79-BBC7-5F43B0500714}"/>
            </c:ext>
          </c:extLst>
        </c:ser>
        <c:dLbls>
          <c:showLegendKey val="0"/>
          <c:showVal val="1"/>
          <c:showCatName val="0"/>
          <c:showSerName val="0"/>
          <c:showPercent val="0"/>
          <c:showBubbleSize val="0"/>
        </c:dLbls>
        <c:gapWidth val="84"/>
        <c:gapDepth val="53"/>
        <c:shape val="box"/>
        <c:axId val="503163359"/>
        <c:axId val="503163839"/>
        <c:axId val="0"/>
      </c:bar3DChart>
      <c:catAx>
        <c:axId val="503163359"/>
        <c:scaling>
          <c:orientation val="minMax"/>
        </c:scaling>
        <c:delete val="1"/>
        <c:axPos val="b"/>
        <c:majorTickMark val="none"/>
        <c:minorTickMark val="none"/>
        <c:tickLblPos val="nextTo"/>
        <c:crossAx val="503163839"/>
        <c:crosses val="autoZero"/>
        <c:auto val="1"/>
        <c:lblAlgn val="ctr"/>
        <c:lblOffset val="100"/>
        <c:noMultiLvlLbl val="0"/>
      </c:catAx>
      <c:valAx>
        <c:axId val="503163839"/>
        <c:scaling>
          <c:orientation val="minMax"/>
        </c:scaling>
        <c:delete val="1"/>
        <c:axPos val="l"/>
        <c:numFmt formatCode="h:mm" sourceLinked="1"/>
        <c:majorTickMark val="out"/>
        <c:minorTickMark val="none"/>
        <c:tickLblPos val="nextTo"/>
        <c:crossAx val="50316335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cap="all" baseline="0">
                <a:solidFill>
                  <a:sysClr val="window" lastClr="FFFFFF"/>
                </a:solidFill>
                <a:latin typeface="+mn-lt"/>
                <a:ea typeface="+mn-ea"/>
                <a:cs typeface="+mn-cs"/>
              </a:defRPr>
            </a:pPr>
            <a:r>
              <a:rPr lang="en-IN" sz="1800" b="0" i="0" u="none" strike="noStrike" kern="1200" cap="all" baseline="0" dirty="0">
                <a:solidFill>
                  <a:sysClr val="window" lastClr="FFFFFF"/>
                </a:solidFill>
              </a:rPr>
              <a:t>DISCHARGE TIME FOR PANEL </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 lastClr="FFFFFF"/>
                </a:solidFill>
              </a:defRPr>
            </a:pPr>
            <a:r>
              <a:rPr lang="en-IN" sz="1800" b="0" i="0" u="none" strike="noStrike" kern="1200" cap="all" baseline="0" dirty="0">
                <a:solidFill>
                  <a:sysClr val="window" lastClr="FFFFFF"/>
                </a:solidFill>
              </a:rPr>
              <a:t> PATIENTS</a:t>
            </a:r>
          </a:p>
          <a:p>
            <a:pPr marL="0" marR="0" lvl="0" indent="0" algn="ctr" defTabSz="914400" rtl="0" eaLnBrk="1" fontAlgn="auto" latinLnBrk="0" hangingPunct="1">
              <a:lnSpc>
                <a:spcPct val="100000"/>
              </a:lnSpc>
              <a:spcBef>
                <a:spcPts val="0"/>
              </a:spcBef>
              <a:spcAft>
                <a:spcPts val="0"/>
              </a:spcAft>
              <a:buClrTx/>
              <a:buSzTx/>
              <a:buFontTx/>
              <a:buNone/>
              <a:tabLst/>
              <a:defRPr>
                <a:solidFill>
                  <a:sysClr val="window" lastClr="FFFFFF"/>
                </a:solidFill>
              </a:defRPr>
            </a:pPr>
            <a:endParaRPr lang="en-IN" dirty="0"/>
          </a:p>
        </c:rich>
      </c:tx>
      <c:layout>
        <c:manualLayout>
          <c:xMode val="edge"/>
          <c:yMode val="edge"/>
          <c:x val="0.17884601846262613"/>
          <c:y val="4.252844159428594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800" b="0" i="0" u="none" strike="noStrike" kern="1200" cap="all" baseline="0">
              <a:solidFill>
                <a:sysClr val="window" lastClr="FFFFFF"/>
              </a:solidFill>
              <a:latin typeface="+mn-lt"/>
              <a:ea typeface="+mn-ea"/>
              <a:cs typeface="+mn-cs"/>
            </a:defRPr>
          </a:pPr>
          <a:endParaRPr lang="en-US"/>
        </a:p>
      </c:txPr>
    </c:title>
    <c:autoTitleDeleted val="0"/>
    <c:view3D>
      <c:rotX val="15"/>
      <c:rotY val="20"/>
      <c:depthPercent val="100"/>
      <c:rAngAx val="1"/>
    </c:view3D>
    <c:floor>
      <c:thickness val="0"/>
      <c:spPr>
        <a:solidFill>
          <a:schemeClr val="bg2">
            <a:lumMod val="75000"/>
            <a:alpha val="27000"/>
          </a:schemeClr>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'[Discharge audit.xlsx]PANEL'!$E$13</c:f>
              <c:strCache>
                <c:ptCount val="1"/>
                <c:pt idx="0">
                  <c:v>MAXIMUM</c:v>
                </c:pt>
              </c:strCache>
            </c:strRef>
          </c:tx>
          <c:spPr>
            <a:solidFill>
              <a:schemeClr val="accent1">
                <a:alpha val="88000"/>
              </a:schemeClr>
            </a:solidFill>
            <a:ln>
              <a:solidFill>
                <a:schemeClr val="accent1">
                  <a:lumMod val="50000"/>
                </a:schemeClr>
              </a:solidFill>
            </a:ln>
            <a:effectLst/>
            <a:scene3d>
              <a:camera prst="orthographicFront"/>
              <a:lightRig rig="threePt" dir="t"/>
            </a:scene3d>
            <a:sp3d prstMaterial="flat">
              <a:contourClr>
                <a:schemeClr val="accent1">
                  <a:lumMod val="50000"/>
                </a:schemeClr>
              </a:contourClr>
            </a:sp3d>
          </c:spPr>
          <c:invertIfNegative val="0"/>
          <c:dLbls>
            <c:spPr>
              <a:solidFill>
                <a:schemeClr val="accent1">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audit.xlsx]PANEL'!$F$13</c:f>
              <c:numCache>
                <c:formatCode>h:mm</c:formatCode>
                <c:ptCount val="1"/>
                <c:pt idx="0">
                  <c:v>0.20277777777777781</c:v>
                </c:pt>
              </c:numCache>
            </c:numRef>
          </c:val>
          <c:shape val="cylinder"/>
          <c:extLst>
            <c:ext xmlns:c16="http://schemas.microsoft.com/office/drawing/2014/chart" uri="{C3380CC4-5D6E-409C-BE32-E72D297353CC}">
              <c16:uniqueId val="{00000000-5C92-4698-87AA-3C5BAE74CEB7}"/>
            </c:ext>
          </c:extLst>
        </c:ser>
        <c:ser>
          <c:idx val="1"/>
          <c:order val="1"/>
          <c:tx>
            <c:strRef>
              <c:f>'[Discharge audit.xlsx]PANEL'!$E$14</c:f>
              <c:strCache>
                <c:ptCount val="1"/>
                <c:pt idx="0">
                  <c:v>AVERAGE</c:v>
                </c:pt>
              </c:strCache>
            </c:strRef>
          </c:tx>
          <c:spPr>
            <a:solidFill>
              <a:schemeClr val="accent2">
                <a:alpha val="88000"/>
              </a:schemeClr>
            </a:solidFill>
            <a:ln>
              <a:solidFill>
                <a:schemeClr val="accent2">
                  <a:lumMod val="50000"/>
                </a:schemeClr>
              </a:solidFill>
            </a:ln>
            <a:effectLst/>
            <a:scene3d>
              <a:camera prst="orthographicFront"/>
              <a:lightRig rig="threePt" dir="t"/>
            </a:scene3d>
            <a:sp3d prstMaterial="flat">
              <a:contourClr>
                <a:schemeClr val="accent2">
                  <a:lumMod val="50000"/>
                </a:schemeClr>
              </a:contourClr>
            </a:sp3d>
          </c:spPr>
          <c:invertIfNegative val="0"/>
          <c:dLbls>
            <c:spPr>
              <a:solidFill>
                <a:schemeClr val="accent2">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audit.xlsx]PANEL'!$F$14</c:f>
              <c:numCache>
                <c:formatCode>h:mm</c:formatCode>
                <c:ptCount val="1"/>
                <c:pt idx="0">
                  <c:v>0.11944444444444445</c:v>
                </c:pt>
              </c:numCache>
            </c:numRef>
          </c:val>
          <c:shape val="cylinder"/>
          <c:extLst>
            <c:ext xmlns:c16="http://schemas.microsoft.com/office/drawing/2014/chart" uri="{C3380CC4-5D6E-409C-BE32-E72D297353CC}">
              <c16:uniqueId val="{00000001-5C92-4698-87AA-3C5BAE74CEB7}"/>
            </c:ext>
          </c:extLst>
        </c:ser>
        <c:ser>
          <c:idx val="2"/>
          <c:order val="2"/>
          <c:tx>
            <c:strRef>
              <c:f>'[Discharge audit.xlsx]PANEL'!$E$15</c:f>
              <c:strCache>
                <c:ptCount val="1"/>
                <c:pt idx="0">
                  <c:v>DISCHARGE TIME IN HOSPITAL POLICY</c:v>
                </c:pt>
              </c:strCache>
            </c:strRef>
          </c:tx>
          <c:spPr>
            <a:solidFill>
              <a:schemeClr val="accent3">
                <a:alpha val="88000"/>
              </a:schemeClr>
            </a:solidFill>
            <a:ln>
              <a:solidFill>
                <a:schemeClr val="accent3">
                  <a:lumMod val="50000"/>
                </a:schemeClr>
              </a:solidFill>
            </a:ln>
            <a:effectLst/>
            <a:scene3d>
              <a:camera prst="orthographicFront"/>
              <a:lightRig rig="threePt" dir="t"/>
            </a:scene3d>
            <a:sp3d prstMaterial="flat">
              <a:contourClr>
                <a:schemeClr val="accent3">
                  <a:lumMod val="50000"/>
                </a:schemeClr>
              </a:contourClr>
            </a:sp3d>
          </c:spPr>
          <c:invertIfNegative val="0"/>
          <c:dLbls>
            <c:spPr>
              <a:solidFill>
                <a:schemeClr val="accent3">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audit.xlsx]PANEL'!$F$15</c:f>
              <c:numCache>
                <c:formatCode>h:mm</c:formatCode>
                <c:ptCount val="1"/>
                <c:pt idx="0">
                  <c:v>0.10416666666666667</c:v>
                </c:pt>
              </c:numCache>
            </c:numRef>
          </c:val>
          <c:shape val="cylinder"/>
          <c:extLst>
            <c:ext xmlns:c16="http://schemas.microsoft.com/office/drawing/2014/chart" uri="{C3380CC4-5D6E-409C-BE32-E72D297353CC}">
              <c16:uniqueId val="{00000002-5C92-4698-87AA-3C5BAE74CEB7}"/>
            </c:ext>
          </c:extLst>
        </c:ser>
        <c:ser>
          <c:idx val="3"/>
          <c:order val="3"/>
          <c:tx>
            <c:strRef>
              <c:f>'[Discharge audit.xlsx]PANEL'!$E$16</c:f>
              <c:strCache>
                <c:ptCount val="1"/>
                <c:pt idx="0">
                  <c:v>MINIMUM</c:v>
                </c:pt>
              </c:strCache>
            </c:strRef>
          </c:tx>
          <c:spPr>
            <a:solidFill>
              <a:schemeClr val="accent4">
                <a:alpha val="88000"/>
              </a:schemeClr>
            </a:solidFill>
            <a:ln>
              <a:solidFill>
                <a:schemeClr val="accent4">
                  <a:lumMod val="50000"/>
                </a:schemeClr>
              </a:solidFill>
            </a:ln>
            <a:effectLst/>
            <a:scene3d>
              <a:camera prst="orthographicFront"/>
              <a:lightRig rig="threePt" dir="t"/>
            </a:scene3d>
            <a:sp3d prstMaterial="flat">
              <a:contourClr>
                <a:schemeClr val="accent4">
                  <a:lumMod val="50000"/>
                </a:schemeClr>
              </a:contourClr>
            </a:sp3d>
          </c:spPr>
          <c:invertIfNegative val="0"/>
          <c:dLbls>
            <c:spPr>
              <a:solidFill>
                <a:schemeClr val="accent4">
                  <a:alpha val="30000"/>
                </a:schemeClr>
              </a:solidFill>
              <a:ln>
                <a:solidFill>
                  <a:schemeClr val="lt1">
                    <a:alpha val="50000"/>
                  </a:schemeClr>
                </a:solidFill>
                <a:round/>
              </a:ln>
              <a:effectLst>
                <a:outerShdw blurRad="63500" dist="889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val>
            <c:numRef>
              <c:f>'[Discharge audit.xlsx]PANEL'!$F$16</c:f>
              <c:numCache>
                <c:formatCode>h:mm</c:formatCode>
                <c:ptCount val="1"/>
                <c:pt idx="0">
                  <c:v>3.888888888888889E-2</c:v>
                </c:pt>
              </c:numCache>
            </c:numRef>
          </c:val>
          <c:shape val="cylinder"/>
          <c:extLst>
            <c:ext xmlns:c16="http://schemas.microsoft.com/office/drawing/2014/chart" uri="{C3380CC4-5D6E-409C-BE32-E72D297353CC}">
              <c16:uniqueId val="{00000003-5C92-4698-87AA-3C5BAE74CEB7}"/>
            </c:ext>
          </c:extLst>
        </c:ser>
        <c:dLbls>
          <c:showLegendKey val="0"/>
          <c:showVal val="1"/>
          <c:showCatName val="0"/>
          <c:showSerName val="0"/>
          <c:showPercent val="0"/>
          <c:showBubbleSize val="0"/>
        </c:dLbls>
        <c:gapWidth val="84"/>
        <c:gapDepth val="53"/>
        <c:shape val="box"/>
        <c:axId val="2005171327"/>
        <c:axId val="2005168927"/>
        <c:axId val="0"/>
      </c:bar3DChart>
      <c:catAx>
        <c:axId val="2005171327"/>
        <c:scaling>
          <c:orientation val="minMax"/>
        </c:scaling>
        <c:delete val="1"/>
        <c:axPos val="b"/>
        <c:majorTickMark val="none"/>
        <c:minorTickMark val="none"/>
        <c:tickLblPos val="nextTo"/>
        <c:crossAx val="2005168927"/>
        <c:crosses val="autoZero"/>
        <c:auto val="1"/>
        <c:lblAlgn val="ctr"/>
        <c:lblOffset val="100"/>
        <c:noMultiLvlLbl val="0"/>
      </c:catAx>
      <c:valAx>
        <c:axId val="2005168927"/>
        <c:scaling>
          <c:orientation val="minMax"/>
        </c:scaling>
        <c:delete val="1"/>
        <c:axPos val="l"/>
        <c:numFmt formatCode="h:mm" sourceLinked="1"/>
        <c:majorTickMark val="out"/>
        <c:minorTickMark val="none"/>
        <c:tickLblPos val="nextTo"/>
        <c:crossAx val="20051713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6350" cap="flat" cmpd="sng" algn="ctr">
      <a:solidFill>
        <a:schemeClr val="dk1">
          <a:tint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57">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4.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charts/style5.xml><?xml version="1.0" encoding="utf-8"?>
<cs:chartStyle xmlns:cs="http://schemas.microsoft.com/office/drawing/2012/chartStyle" xmlns:a="http://schemas.openxmlformats.org/drawingml/2006/main" id="291">
  <cs:axisTitle>
    <cs:lnRef idx="0"/>
    <cs:fillRef idx="0"/>
    <cs:effectRef idx="0"/>
    <cs:fontRef idx="minor">
      <a:schemeClr val="lt1">
        <a:lumMod val="75000"/>
      </a:schemeClr>
    </cs:fontRef>
    <cs:defRPr sz="900" kern="1200"/>
  </cs:axisTitle>
  <cs:categoryAxis>
    <cs:lnRef idx="0"/>
    <cs:fillRef idx="0"/>
    <cs:effectRef idx="0"/>
    <cs:fontRef idx="minor">
      <a:schemeClr val="lt1">
        <a:lumMod val="75000"/>
      </a:schemeClr>
    </cs:fontRef>
    <cs:defRPr sz="900" kern="1200"/>
  </cs:categoryAxis>
  <cs:chartArea>
    <cs:lnRef idx="0"/>
    <cs:fillRef idx="0"/>
    <cs:effectRef idx="0"/>
    <cs:fontRef idx="minor">
      <a:schemeClr val="lt1"/>
    </cs:fontRef>
    <cs:spPr>
      <a:solidFill>
        <a:schemeClr val="dk1">
          <a:lumMod val="75000"/>
          <a:lumOff val="25000"/>
        </a:schemeClr>
      </a:solidFill>
      <a:ln w="6350" cap="flat" cmpd="sng" algn="ctr">
        <a:solidFill>
          <a:schemeClr val="dk1">
            <a:tint val="75000"/>
          </a:schemeClr>
        </a:solidFill>
        <a:round/>
      </a:ln>
    </cs:spPr>
    <cs:defRPr sz="1000" kern="1200"/>
  </cs:chartArea>
  <cs:dataLabel>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dataLabel>
  <cs:dataLabelCallout>
    <cs:lnRef idx="0"/>
    <cs:fillRef idx="0">
      <cs:styleClr val="auto"/>
    </cs:fillRef>
    <cs:effectRef idx="0"/>
    <cs:fontRef idx="minor">
      <a:schemeClr val="lt1"/>
    </cs:fontRef>
    <cs:spPr>
      <a:solidFill>
        <a:schemeClr val="phClr">
          <a:alpha val="30000"/>
        </a:schemeClr>
      </a:solidFill>
      <a:ln>
        <a:solidFill>
          <a:schemeClr val="lt1">
            <a:alpha val="50000"/>
          </a:schemeClr>
        </a:solidFill>
        <a:round/>
      </a:ln>
      <a:effectLst>
        <a:outerShdw blurRad="63500" dist="88900" dir="2700000" algn="tl" rotWithShape="0">
          <a:prstClr val="black">
            <a:alpha val="40000"/>
          </a:prstClr>
        </a:outerShdw>
      </a:effectLst>
    </cs:spPr>
    <cs:defRPr sz="900" b="1" i="0" u="none" strike="noStrike" kern="1200" baseline="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cs:spPr>
  </cs:dataPoint>
  <cs:dataPoint3D>
    <cs:lnRef idx="0">
      <cs:styleClr val="auto"/>
    </cs:lnRef>
    <cs:fillRef idx="0">
      <cs:styleClr val="auto"/>
    </cs:fillRef>
    <cs:effectRef idx="0"/>
    <cs:fontRef idx="minor">
      <a:schemeClr val="tx1"/>
    </cs:fontRef>
    <cs:spPr>
      <a:solidFill>
        <a:schemeClr val="phClr">
          <a:alpha val="88000"/>
        </a:schemeClr>
      </a:solidFill>
      <a:ln>
        <a:solidFill>
          <a:schemeClr val="phClr">
            <a:lumMod val="50000"/>
          </a:schemeClr>
        </a:solidFill>
      </a:ln>
      <a:scene3d>
        <a:camera prst="orthographicFront"/>
        <a:lightRig rig="threePt" dir="t"/>
      </a:scene3d>
      <a:sp3d prstMaterial="flat"/>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dk1">
            <a:lumMod val="75000"/>
            <a:lumOff val="2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900"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tx1"/>
    </cs:fontRef>
    <cs:spPr>
      <a:solidFill>
        <a:schemeClr val="bg2">
          <a:lumMod val="75000"/>
          <a:alpha val="27000"/>
        </a:schemeClr>
      </a:solidFill>
      <a:sp3d/>
    </cs:spPr>
  </cs:floor>
  <cs:gridlineMajor>
    <cs:lnRef idx="0"/>
    <cs:fillRef idx="0"/>
    <cs:effectRef idx="0"/>
    <cs:fontRef idx="minor">
      <a:schemeClr val="tx1"/>
    </cs:fontRef>
    <cs:spPr>
      <a:ln w="9525">
        <a:solidFill>
          <a:schemeClr val="lt1">
            <a:lumMod val="50000"/>
          </a:schemeClr>
        </a:solidFill>
      </a:ln>
    </cs:spPr>
  </cs:gridlineMajor>
  <cs:gridlineMinor>
    <cs:lnRef idx="0"/>
    <cs:fillRef idx="0"/>
    <cs:effectRef idx="0"/>
    <cs:fontRef idx="minor">
      <a:schemeClr val="tx1"/>
    </cs:fontRef>
    <cs:spPr>
      <a:ln w="9525">
        <a:solidFill>
          <a:schemeClr val="lt1">
            <a:lumMod val="40000"/>
          </a:schemeClr>
        </a:solidFill>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defRPr sz="900"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cs:fontRef>
    <cs:defRPr sz="1800" b="0" kern="1200" cap="all" baseline="0"/>
  </cs:title>
  <cs:trendline>
    <cs:lnRef idx="0">
      <cs:styleClr val="auto"/>
    </cs:lnRef>
    <cs:fillRef idx="0"/>
    <cs:effectRef idx="0"/>
    <cs:fontRef idx="minor">
      <a:schemeClr val="dk1"/>
    </cs:fontRef>
    <cs:spPr>
      <a:ln w="9525" cap="rnd">
        <a:solidFill>
          <a:schemeClr val="phClr">
            <a:alpha val="50000"/>
          </a:schemeClr>
        </a:solidFill>
      </a:ln>
    </cs:spPr>
  </cs:trendline>
  <cs:trendlineLabel>
    <cs:lnRef idx="0"/>
    <cs:fillRef idx="0"/>
    <cs:effectRef idx="0"/>
    <cs:fontRef idx="minor">
      <a:schemeClr val="lt1">
        <a:lumMod val="75000"/>
      </a:schemeClr>
    </cs:fontRef>
    <cs:defRPr sz="900"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900" kern="1200"/>
  </cs:valueAxis>
  <cs:wall>
    <cs:lnRef idx="0"/>
    <cs:fillRef idx="0"/>
    <cs:effectRef idx="0"/>
    <cs:fontRef idx="minor">
      <a:schemeClr val="tx1"/>
    </cs:fontRef>
    <cs:spPr>
      <a:sp3d/>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28-06-2023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11</a:t>
            </a:fld>
            <a:endParaRPr lang="en-IN"/>
          </a:p>
        </p:txBody>
      </p:sp>
    </p:spTree>
    <p:extLst>
      <p:ext uri="{BB962C8B-B14F-4D97-AF65-F5344CB8AC3E}">
        <p14:creationId xmlns:p14="http://schemas.microsoft.com/office/powerpoint/2010/main" val="1594255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28-06-2023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28-06-2023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28-06-2023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28-06-2023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28-06-2023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28-06-2023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28-06-2023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28-06-2023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28-06-2023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28-06-2023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28-06-2023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28-06-2023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chart" Target="../charts/chart1.xml"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chart" Target="../charts/chart2.xml" /></Relationships>
</file>

<file path=ppt/slides/_rels/slide1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2.xml" /><Relationship Id="rId6" Type="http://schemas.openxmlformats.org/officeDocument/2006/relationships/chart" Target="../charts/chart5.xml" /><Relationship Id="rId5" Type="http://schemas.openxmlformats.org/officeDocument/2006/relationships/chart" Target="../charts/chart4.xml" /><Relationship Id="rId4" Type="http://schemas.openxmlformats.org/officeDocument/2006/relationships/chart" Target="../charts/chart3.xml" /></Relationships>
</file>

<file path=ppt/slides/_rels/slide12.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7.xml" /><Relationship Id="rId4" Type="http://schemas.openxmlformats.org/officeDocument/2006/relationships/image" Target="../media/image1.png"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8.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122363"/>
            <a:ext cx="8880182" cy="2306638"/>
          </a:xfrm>
        </p:spPr>
        <p:txBody>
          <a:bodyPr>
            <a:normAutofit/>
          </a:bodyPr>
          <a:lstStyle/>
          <a:p>
            <a:r>
              <a:rPr lang="en-US" sz="4000" dirty="0">
                <a:effectLst/>
                <a:latin typeface="Times New Roman" panose="02020603050405020304" pitchFamily="18" charset="0"/>
                <a:ea typeface="Calibri" panose="020F0502020204030204" pitchFamily="34" charset="0"/>
              </a:rPr>
              <a:t>To study the process of discharge and analyze the gaps and scope of operational improvement in the discharge process at Yashoda Hospital</a:t>
            </a:r>
            <a:endParaRPr lang="en-IN" sz="4000" dirty="0"/>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4562811" y="4762832"/>
            <a:ext cx="3252248" cy="1209315"/>
          </a:xfrm>
        </p:spPr>
        <p:txBody>
          <a:bodyPr>
            <a:normAutofit fontScale="92500" lnSpcReduction="10000"/>
          </a:bodyPr>
          <a:lstStyle/>
          <a:p>
            <a:r>
              <a:rPr lang="en-IN" dirty="0"/>
              <a:t>By - </a:t>
            </a:r>
            <a:r>
              <a:rPr lang="en-IN" dirty="0" err="1"/>
              <a:t>Dr.</a:t>
            </a:r>
            <a:r>
              <a:rPr lang="en-IN" dirty="0"/>
              <a:t> Kashish Mohan</a:t>
            </a:r>
          </a:p>
          <a:p>
            <a:r>
              <a:rPr lang="en-IN" dirty="0"/>
              <a:t>Mentor- </a:t>
            </a:r>
            <a:r>
              <a:rPr lang="en-IN" dirty="0" err="1"/>
              <a:t>Dr.</a:t>
            </a:r>
            <a:r>
              <a:rPr lang="en-IN" dirty="0"/>
              <a:t> Pankaj </a:t>
            </a:r>
            <a:r>
              <a:rPr lang="en-IN" dirty="0" err="1"/>
              <a:t>Talreja</a:t>
            </a:r>
            <a:endParaRPr lang="en-IN" dirty="0"/>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4550"/>
            <a:ext cx="1337011" cy="629330"/>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365126"/>
            <a:ext cx="10515600" cy="700104"/>
          </a:xfrm>
        </p:spPr>
        <p:txBody>
          <a:bodyPr/>
          <a:lstStyle/>
          <a:p>
            <a:pPr algn="ctr"/>
            <a:r>
              <a:rPr lang="en-IN" b="1" dirty="0"/>
              <a:t>RESULTS</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290918" cy="607634"/>
          </a:xfrm>
          <a:prstGeom prst="rect">
            <a:avLst/>
          </a:prstGeom>
        </p:spPr>
      </p:pic>
      <p:graphicFrame>
        <p:nvGraphicFramePr>
          <p:cNvPr id="7" name="Content Placeholder 6">
            <a:extLst>
              <a:ext uri="{FF2B5EF4-FFF2-40B4-BE49-F238E27FC236}">
                <a16:creationId xmlns:a16="http://schemas.microsoft.com/office/drawing/2014/main" id="{D6D1C091-EBCB-CCAA-134E-16FB9D84C48F}"/>
              </a:ext>
            </a:extLst>
          </p:cNvPr>
          <p:cNvGraphicFramePr>
            <a:graphicFrameLocks noGrp="1"/>
          </p:cNvGraphicFramePr>
          <p:nvPr>
            <p:ph idx="1"/>
            <p:extLst>
              <p:ext uri="{D42A27DB-BD31-4B8C-83A1-F6EECF244321}">
                <p14:modId xmlns:p14="http://schemas.microsoft.com/office/powerpoint/2010/main" val="835676203"/>
              </p:ext>
            </p:extLst>
          </p:nvPr>
        </p:nvGraphicFramePr>
        <p:xfrm>
          <a:off x="838200" y="1825625"/>
          <a:ext cx="4114800" cy="387759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F93B7141-D7B9-FB49-C48C-F8C57A7106C0}"/>
              </a:ext>
            </a:extLst>
          </p:cNvPr>
          <p:cNvGraphicFramePr>
            <a:graphicFrameLocks/>
          </p:cNvGraphicFramePr>
          <p:nvPr>
            <p:extLst>
              <p:ext uri="{D42A27DB-BD31-4B8C-83A1-F6EECF244321}">
                <p14:modId xmlns:p14="http://schemas.microsoft.com/office/powerpoint/2010/main" val="1979737476"/>
              </p:ext>
            </p:extLst>
          </p:nvPr>
        </p:nvGraphicFramePr>
        <p:xfrm>
          <a:off x="6096000" y="1825625"/>
          <a:ext cx="5093616" cy="38775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7330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1124789" cy="529437"/>
          </a:xfrm>
          <a:prstGeom prst="rect">
            <a:avLst/>
          </a:prstGeom>
        </p:spPr>
      </p:pic>
      <p:graphicFrame>
        <p:nvGraphicFramePr>
          <p:cNvPr id="7" name="Content Placeholder 6">
            <a:extLst>
              <a:ext uri="{FF2B5EF4-FFF2-40B4-BE49-F238E27FC236}">
                <a16:creationId xmlns:a16="http://schemas.microsoft.com/office/drawing/2014/main" id="{8E03B514-1B80-BCF8-27A2-0BA56128C917}"/>
              </a:ext>
            </a:extLst>
          </p:cNvPr>
          <p:cNvGraphicFramePr>
            <a:graphicFrameLocks noGrp="1"/>
          </p:cNvGraphicFramePr>
          <p:nvPr>
            <p:ph idx="1"/>
            <p:extLst>
              <p:ext uri="{D42A27DB-BD31-4B8C-83A1-F6EECF244321}">
                <p14:modId xmlns:p14="http://schemas.microsoft.com/office/powerpoint/2010/main" val="1896474878"/>
              </p:ext>
            </p:extLst>
          </p:nvPr>
        </p:nvGraphicFramePr>
        <p:xfrm>
          <a:off x="508135" y="1618234"/>
          <a:ext cx="3200400" cy="376447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D6F6A022-037B-FAB9-141D-90E0D85FDDDD}"/>
              </a:ext>
            </a:extLst>
          </p:cNvPr>
          <p:cNvGraphicFramePr>
            <a:graphicFrameLocks/>
          </p:cNvGraphicFramePr>
          <p:nvPr>
            <p:extLst>
              <p:ext uri="{D42A27DB-BD31-4B8C-83A1-F6EECF244321}">
                <p14:modId xmlns:p14="http://schemas.microsoft.com/office/powerpoint/2010/main" val="1480413662"/>
              </p:ext>
            </p:extLst>
          </p:nvPr>
        </p:nvGraphicFramePr>
        <p:xfrm>
          <a:off x="4038600" y="1618234"/>
          <a:ext cx="3627749" cy="376447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76B957F9-ADDA-630B-0B07-1873B2F9E9E3}"/>
              </a:ext>
            </a:extLst>
          </p:cNvPr>
          <p:cNvGraphicFramePr>
            <a:graphicFrameLocks/>
          </p:cNvGraphicFramePr>
          <p:nvPr>
            <p:extLst>
              <p:ext uri="{D42A27DB-BD31-4B8C-83A1-F6EECF244321}">
                <p14:modId xmlns:p14="http://schemas.microsoft.com/office/powerpoint/2010/main" val="4256581085"/>
              </p:ext>
            </p:extLst>
          </p:nvPr>
        </p:nvGraphicFramePr>
        <p:xfrm>
          <a:off x="8042891" y="1618234"/>
          <a:ext cx="4005714" cy="3764469"/>
        </p:xfrm>
        <a:graphic>
          <a:graphicData uri="http://schemas.openxmlformats.org/drawingml/2006/chart">
            <c:chart xmlns:c="http://schemas.openxmlformats.org/drawingml/2006/chart" xmlns:r="http://schemas.openxmlformats.org/officeDocument/2006/relationships" r:id="rId6"/>
          </a:graphicData>
        </a:graphic>
      </p:graphicFrame>
      <p:sp>
        <p:nvSpPr>
          <p:cNvPr id="3" name="Rectangle 2">
            <a:extLst>
              <a:ext uri="{FF2B5EF4-FFF2-40B4-BE49-F238E27FC236}">
                <a16:creationId xmlns:a16="http://schemas.microsoft.com/office/drawing/2014/main" id="{DA35C3F4-DD94-AB69-330B-9D1EB2231E08}"/>
              </a:ext>
            </a:extLst>
          </p:cNvPr>
          <p:cNvSpPr/>
          <p:nvPr/>
        </p:nvSpPr>
        <p:spPr>
          <a:xfrm>
            <a:off x="562394" y="5712643"/>
            <a:ext cx="3200400" cy="112154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The average time for discharge of 61 TPA Patients is 04 hours and 26 minutes. </a:t>
            </a:r>
          </a:p>
        </p:txBody>
      </p:sp>
      <p:sp>
        <p:nvSpPr>
          <p:cNvPr id="5" name="Rectangle 4">
            <a:extLst>
              <a:ext uri="{FF2B5EF4-FFF2-40B4-BE49-F238E27FC236}">
                <a16:creationId xmlns:a16="http://schemas.microsoft.com/office/drawing/2014/main" id="{3A4266F2-B63D-3E22-FBF9-A9A226210A8C}"/>
              </a:ext>
            </a:extLst>
          </p:cNvPr>
          <p:cNvSpPr/>
          <p:nvPr/>
        </p:nvSpPr>
        <p:spPr>
          <a:xfrm>
            <a:off x="4465949" y="5712643"/>
            <a:ext cx="3200400" cy="112154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The average time for discharge of 22 Cash Patients is 01 hour and 33 minutes. </a:t>
            </a:r>
          </a:p>
          <a:p>
            <a:pPr algn="ctr"/>
            <a:endParaRPr lang="en-IN" dirty="0"/>
          </a:p>
        </p:txBody>
      </p:sp>
      <p:sp>
        <p:nvSpPr>
          <p:cNvPr id="10" name="Rectangle 9">
            <a:extLst>
              <a:ext uri="{FF2B5EF4-FFF2-40B4-BE49-F238E27FC236}">
                <a16:creationId xmlns:a16="http://schemas.microsoft.com/office/drawing/2014/main" id="{B2F64FE0-CA5C-DFD6-2FA1-23C3F10ACEAE}"/>
              </a:ext>
            </a:extLst>
          </p:cNvPr>
          <p:cNvSpPr/>
          <p:nvPr/>
        </p:nvSpPr>
        <p:spPr>
          <a:xfrm>
            <a:off x="8610600" y="5712643"/>
            <a:ext cx="3200400" cy="112154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The average time for discharge of 217 Panel Patients is 02hours and 52 minutes. </a:t>
            </a:r>
          </a:p>
          <a:p>
            <a:pPr algn="ctr"/>
            <a:endParaRPr lang="en-IN" dirty="0"/>
          </a:p>
        </p:txBody>
      </p:sp>
    </p:spTree>
    <p:extLst>
      <p:ext uri="{BB962C8B-B14F-4D97-AF65-F5344CB8AC3E}">
        <p14:creationId xmlns:p14="http://schemas.microsoft.com/office/powerpoint/2010/main" val="1911276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838200" y="230373"/>
            <a:ext cx="10515600" cy="558900"/>
          </a:xfrm>
        </p:spPr>
        <p:txBody>
          <a:bodyPr>
            <a:normAutofit fontScale="90000"/>
          </a:bodyPr>
          <a:lstStyle/>
          <a:p>
            <a:pPr algn="ctr"/>
            <a:r>
              <a:rPr lang="en-IN" b="1" dirty="0"/>
              <a:t>RESULTS </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06716" cy="545075"/>
          </a:xfrm>
          <a:prstGeom prst="rect">
            <a:avLst/>
          </a:prstGeom>
        </p:spPr>
      </p:pic>
      <p:cxnSp>
        <p:nvCxnSpPr>
          <p:cNvPr id="21" name="Straight Arrow Connector 20">
            <a:extLst>
              <a:ext uri="{FF2B5EF4-FFF2-40B4-BE49-F238E27FC236}">
                <a16:creationId xmlns:a16="http://schemas.microsoft.com/office/drawing/2014/main" id="{F3E52A0C-5818-B3DF-9BE5-787C00DEEB99}"/>
              </a:ext>
            </a:extLst>
          </p:cNvPr>
          <p:cNvCxnSpPr>
            <a:cxnSpLocks/>
          </p:cNvCxnSpPr>
          <p:nvPr/>
        </p:nvCxnSpPr>
        <p:spPr>
          <a:xfrm>
            <a:off x="125128" y="3551722"/>
            <a:ext cx="10395285" cy="216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62A7B96F-4C28-23C0-98A6-A6CA3116B7FF}"/>
              </a:ext>
            </a:extLst>
          </p:cNvPr>
          <p:cNvCxnSpPr>
            <a:cxnSpLocks/>
          </p:cNvCxnSpPr>
          <p:nvPr/>
        </p:nvCxnSpPr>
        <p:spPr>
          <a:xfrm>
            <a:off x="1352349" y="1653281"/>
            <a:ext cx="1029903" cy="182639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C92E6594-ACE1-D976-59C8-93DE7727B141}"/>
              </a:ext>
            </a:extLst>
          </p:cNvPr>
          <p:cNvCxnSpPr>
            <a:cxnSpLocks/>
          </p:cNvCxnSpPr>
          <p:nvPr/>
        </p:nvCxnSpPr>
        <p:spPr>
          <a:xfrm>
            <a:off x="5229726" y="1566656"/>
            <a:ext cx="1106904" cy="19130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FABBE0E8-E261-6232-7F4A-3CFD863FBD33}"/>
              </a:ext>
            </a:extLst>
          </p:cNvPr>
          <p:cNvCxnSpPr>
            <a:cxnSpLocks/>
          </p:cNvCxnSpPr>
          <p:nvPr/>
        </p:nvCxnSpPr>
        <p:spPr>
          <a:xfrm>
            <a:off x="8756985" y="1570212"/>
            <a:ext cx="952901" cy="19130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CB0F2ACC-4D0E-E7A6-84B0-4B1F4B5802F3}"/>
              </a:ext>
            </a:extLst>
          </p:cNvPr>
          <p:cNvCxnSpPr>
            <a:cxnSpLocks/>
          </p:cNvCxnSpPr>
          <p:nvPr/>
        </p:nvCxnSpPr>
        <p:spPr>
          <a:xfrm flipV="1">
            <a:off x="1535228" y="3659361"/>
            <a:ext cx="847024" cy="198521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C4C4111C-D6C1-F67D-0931-E806D2BE1033}"/>
              </a:ext>
            </a:extLst>
          </p:cNvPr>
          <p:cNvCxnSpPr>
            <a:cxnSpLocks/>
          </p:cNvCxnSpPr>
          <p:nvPr/>
        </p:nvCxnSpPr>
        <p:spPr>
          <a:xfrm flipV="1">
            <a:off x="5402980" y="3614275"/>
            <a:ext cx="933650" cy="20753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2C08E855-B75D-9D7B-AE06-097B966DAD05}"/>
              </a:ext>
            </a:extLst>
          </p:cNvPr>
          <p:cNvCxnSpPr>
            <a:cxnSpLocks/>
          </p:cNvCxnSpPr>
          <p:nvPr/>
        </p:nvCxnSpPr>
        <p:spPr>
          <a:xfrm flipV="1">
            <a:off x="8627846" y="3631129"/>
            <a:ext cx="1082040" cy="211515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2" name="Rectangle 31">
            <a:extLst>
              <a:ext uri="{FF2B5EF4-FFF2-40B4-BE49-F238E27FC236}">
                <a16:creationId xmlns:a16="http://schemas.microsoft.com/office/drawing/2014/main" id="{C2E33CF5-5A24-4A31-CCB0-97B786D381A5}"/>
              </a:ext>
            </a:extLst>
          </p:cNvPr>
          <p:cNvSpPr/>
          <p:nvPr/>
        </p:nvSpPr>
        <p:spPr>
          <a:xfrm>
            <a:off x="10667198" y="3048812"/>
            <a:ext cx="1373203" cy="1164634"/>
          </a:xfrm>
          <a:prstGeom prst="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DELAY IN DISCHARGEPROCESS</a:t>
            </a:r>
          </a:p>
        </p:txBody>
      </p:sp>
      <p:sp>
        <p:nvSpPr>
          <p:cNvPr id="35" name="Rectangle 34">
            <a:extLst>
              <a:ext uri="{FF2B5EF4-FFF2-40B4-BE49-F238E27FC236}">
                <a16:creationId xmlns:a16="http://schemas.microsoft.com/office/drawing/2014/main" id="{1534A75A-65BE-BF8B-3D48-9EA0311BF141}"/>
              </a:ext>
            </a:extLst>
          </p:cNvPr>
          <p:cNvSpPr/>
          <p:nvPr/>
        </p:nvSpPr>
        <p:spPr>
          <a:xfrm>
            <a:off x="664142" y="924026"/>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CONSULTANTS</a:t>
            </a:r>
          </a:p>
        </p:txBody>
      </p:sp>
      <p:sp>
        <p:nvSpPr>
          <p:cNvPr id="37" name="Rectangle 36">
            <a:extLst>
              <a:ext uri="{FF2B5EF4-FFF2-40B4-BE49-F238E27FC236}">
                <a16:creationId xmlns:a16="http://schemas.microsoft.com/office/drawing/2014/main" id="{D4405370-1BAD-2305-680F-C8FB2BC3B294}"/>
              </a:ext>
            </a:extLst>
          </p:cNvPr>
          <p:cNvSpPr/>
          <p:nvPr/>
        </p:nvSpPr>
        <p:spPr>
          <a:xfrm>
            <a:off x="4485372" y="886160"/>
            <a:ext cx="962526"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PATIENTS</a:t>
            </a:r>
          </a:p>
        </p:txBody>
      </p:sp>
      <p:sp>
        <p:nvSpPr>
          <p:cNvPr id="38" name="Rectangle 37">
            <a:extLst>
              <a:ext uri="{FF2B5EF4-FFF2-40B4-BE49-F238E27FC236}">
                <a16:creationId xmlns:a16="http://schemas.microsoft.com/office/drawing/2014/main" id="{4121EE7C-8448-BC53-4EAF-97D4F8D0A7CD}"/>
              </a:ext>
            </a:extLst>
          </p:cNvPr>
          <p:cNvSpPr/>
          <p:nvPr/>
        </p:nvSpPr>
        <p:spPr>
          <a:xfrm>
            <a:off x="8104472" y="851834"/>
            <a:ext cx="962526"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INSURANCE/TPA</a:t>
            </a:r>
          </a:p>
        </p:txBody>
      </p:sp>
      <p:sp>
        <p:nvSpPr>
          <p:cNvPr id="45" name="Rectangle 44">
            <a:extLst>
              <a:ext uri="{FF2B5EF4-FFF2-40B4-BE49-F238E27FC236}">
                <a16:creationId xmlns:a16="http://schemas.microsoft.com/office/drawing/2014/main" id="{D36C1ED0-49BC-637C-7F07-FB5485069641}"/>
              </a:ext>
            </a:extLst>
          </p:cNvPr>
          <p:cNvSpPr/>
          <p:nvPr/>
        </p:nvSpPr>
        <p:spPr>
          <a:xfrm>
            <a:off x="964131" y="5752508"/>
            <a:ext cx="962526"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PHARMACY</a:t>
            </a:r>
          </a:p>
        </p:txBody>
      </p:sp>
      <p:sp>
        <p:nvSpPr>
          <p:cNvPr id="46" name="Rectangle 45">
            <a:extLst>
              <a:ext uri="{FF2B5EF4-FFF2-40B4-BE49-F238E27FC236}">
                <a16:creationId xmlns:a16="http://schemas.microsoft.com/office/drawing/2014/main" id="{25DFE19B-FC7D-8218-F6C1-E415463C314A}"/>
              </a:ext>
            </a:extLst>
          </p:cNvPr>
          <p:cNvSpPr/>
          <p:nvPr/>
        </p:nvSpPr>
        <p:spPr>
          <a:xfrm>
            <a:off x="5059680" y="5752508"/>
            <a:ext cx="962526"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BILLING</a:t>
            </a:r>
          </a:p>
        </p:txBody>
      </p:sp>
      <p:sp>
        <p:nvSpPr>
          <p:cNvPr id="47" name="Rectangle 46">
            <a:extLst>
              <a:ext uri="{FF2B5EF4-FFF2-40B4-BE49-F238E27FC236}">
                <a16:creationId xmlns:a16="http://schemas.microsoft.com/office/drawing/2014/main" id="{2AE2B1F5-F9A6-C1E3-B140-59D4CCA1AA03}"/>
              </a:ext>
            </a:extLst>
          </p:cNvPr>
          <p:cNvSpPr/>
          <p:nvPr/>
        </p:nvSpPr>
        <p:spPr>
          <a:xfrm>
            <a:off x="8134149" y="5757980"/>
            <a:ext cx="962526"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DISCHARGE SUMMARY</a:t>
            </a:r>
          </a:p>
        </p:txBody>
      </p:sp>
      <p:sp>
        <p:nvSpPr>
          <p:cNvPr id="48" name="Rectangle 47">
            <a:extLst>
              <a:ext uri="{FF2B5EF4-FFF2-40B4-BE49-F238E27FC236}">
                <a16:creationId xmlns:a16="http://schemas.microsoft.com/office/drawing/2014/main" id="{C27DC672-5920-35BE-F725-FE7CA43EAC3E}"/>
              </a:ext>
            </a:extLst>
          </p:cNvPr>
          <p:cNvSpPr/>
          <p:nvPr/>
        </p:nvSpPr>
        <p:spPr>
          <a:xfrm>
            <a:off x="2254917" y="1993627"/>
            <a:ext cx="1215591"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WORKLOAD (PROCEDURE/ER/OPD)</a:t>
            </a:r>
          </a:p>
        </p:txBody>
      </p:sp>
      <p:sp>
        <p:nvSpPr>
          <p:cNvPr id="49" name="Rectangle 48">
            <a:extLst>
              <a:ext uri="{FF2B5EF4-FFF2-40B4-BE49-F238E27FC236}">
                <a16:creationId xmlns:a16="http://schemas.microsoft.com/office/drawing/2014/main" id="{52C8E9BB-E3B9-27F8-B783-F3501BA6D673}"/>
              </a:ext>
            </a:extLst>
          </p:cNvPr>
          <p:cNvSpPr/>
          <p:nvPr/>
        </p:nvSpPr>
        <p:spPr>
          <a:xfrm>
            <a:off x="2478704" y="2842207"/>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NO FIX TIME FOR ROUNDS</a:t>
            </a:r>
          </a:p>
        </p:txBody>
      </p:sp>
      <p:sp>
        <p:nvSpPr>
          <p:cNvPr id="50" name="Rectangle 49">
            <a:extLst>
              <a:ext uri="{FF2B5EF4-FFF2-40B4-BE49-F238E27FC236}">
                <a16:creationId xmlns:a16="http://schemas.microsoft.com/office/drawing/2014/main" id="{3F0D03D7-52BD-38B6-1016-7B807045770A}"/>
              </a:ext>
            </a:extLst>
          </p:cNvPr>
          <p:cNvSpPr/>
          <p:nvPr/>
        </p:nvSpPr>
        <p:spPr>
          <a:xfrm>
            <a:off x="165230" y="2035516"/>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UNPLANNED DISCHARGE</a:t>
            </a:r>
          </a:p>
        </p:txBody>
      </p:sp>
      <p:sp>
        <p:nvSpPr>
          <p:cNvPr id="51" name="Rectangle 50">
            <a:extLst>
              <a:ext uri="{FF2B5EF4-FFF2-40B4-BE49-F238E27FC236}">
                <a16:creationId xmlns:a16="http://schemas.microsoft.com/office/drawing/2014/main" id="{DA2E982E-A5E8-E262-00E4-3D1EAEDFA767}"/>
              </a:ext>
            </a:extLst>
          </p:cNvPr>
          <p:cNvSpPr/>
          <p:nvPr/>
        </p:nvSpPr>
        <p:spPr>
          <a:xfrm>
            <a:off x="587139" y="2842207"/>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UNAVAILABILITY TO VERIFY DS</a:t>
            </a:r>
          </a:p>
        </p:txBody>
      </p:sp>
      <p:sp>
        <p:nvSpPr>
          <p:cNvPr id="53" name="Rectangle 52">
            <a:extLst>
              <a:ext uri="{FF2B5EF4-FFF2-40B4-BE49-F238E27FC236}">
                <a16:creationId xmlns:a16="http://schemas.microsoft.com/office/drawing/2014/main" id="{9BF2C96E-6BDF-1A55-5FC7-476DB7BA2EFB}"/>
              </a:ext>
            </a:extLst>
          </p:cNvPr>
          <p:cNvSpPr/>
          <p:nvPr/>
        </p:nvSpPr>
        <p:spPr>
          <a:xfrm>
            <a:off x="4523873" y="2887871"/>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CONFUSION IN MEDICAL COURSE</a:t>
            </a:r>
          </a:p>
        </p:txBody>
      </p:sp>
      <p:sp>
        <p:nvSpPr>
          <p:cNvPr id="54" name="Rectangle 53">
            <a:extLst>
              <a:ext uri="{FF2B5EF4-FFF2-40B4-BE49-F238E27FC236}">
                <a16:creationId xmlns:a16="http://schemas.microsoft.com/office/drawing/2014/main" id="{6AB76A83-5C65-57EE-FF74-A3441D65FB0E}"/>
              </a:ext>
            </a:extLst>
          </p:cNvPr>
          <p:cNvSpPr/>
          <p:nvPr/>
        </p:nvSpPr>
        <p:spPr>
          <a:xfrm>
            <a:off x="6442908" y="2855734"/>
            <a:ext cx="1203157" cy="6959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RESTLESS SEEING BILLS/ UNWELCOMED QUERIES</a:t>
            </a:r>
          </a:p>
        </p:txBody>
      </p:sp>
      <p:sp>
        <p:nvSpPr>
          <p:cNvPr id="55" name="Rectangle 54">
            <a:extLst>
              <a:ext uri="{FF2B5EF4-FFF2-40B4-BE49-F238E27FC236}">
                <a16:creationId xmlns:a16="http://schemas.microsoft.com/office/drawing/2014/main" id="{838DE444-86AF-3DDC-928E-06837A4CE5FD}"/>
              </a:ext>
            </a:extLst>
          </p:cNvPr>
          <p:cNvSpPr/>
          <p:nvPr/>
        </p:nvSpPr>
        <p:spPr>
          <a:xfrm>
            <a:off x="4141470" y="2252166"/>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DETERIORATING HEALTH</a:t>
            </a:r>
          </a:p>
        </p:txBody>
      </p:sp>
      <p:sp>
        <p:nvSpPr>
          <p:cNvPr id="56" name="Rectangle 55">
            <a:extLst>
              <a:ext uri="{FF2B5EF4-FFF2-40B4-BE49-F238E27FC236}">
                <a16:creationId xmlns:a16="http://schemas.microsoft.com/office/drawing/2014/main" id="{618F268B-4430-C59B-D7B5-8D8E4EB95BCF}"/>
              </a:ext>
            </a:extLst>
          </p:cNvPr>
          <p:cNvSpPr/>
          <p:nvPr/>
        </p:nvSpPr>
        <p:spPr>
          <a:xfrm>
            <a:off x="6115152" y="2200928"/>
            <a:ext cx="1400269"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ARRANGEMENT OF TRANSPORTATION</a:t>
            </a:r>
          </a:p>
        </p:txBody>
      </p:sp>
      <p:sp>
        <p:nvSpPr>
          <p:cNvPr id="57" name="Rectangle 56">
            <a:extLst>
              <a:ext uri="{FF2B5EF4-FFF2-40B4-BE49-F238E27FC236}">
                <a16:creationId xmlns:a16="http://schemas.microsoft.com/office/drawing/2014/main" id="{5C51748F-73A0-8BF9-DEA7-91A3CBDE62BB}"/>
              </a:ext>
            </a:extLst>
          </p:cNvPr>
          <p:cNvSpPr/>
          <p:nvPr/>
        </p:nvSpPr>
        <p:spPr>
          <a:xfrm>
            <a:off x="3920291" y="1564948"/>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LAST MOMENT CONSULTATION</a:t>
            </a:r>
          </a:p>
        </p:txBody>
      </p:sp>
      <p:sp>
        <p:nvSpPr>
          <p:cNvPr id="58" name="Rectangle 57">
            <a:extLst>
              <a:ext uri="{FF2B5EF4-FFF2-40B4-BE49-F238E27FC236}">
                <a16:creationId xmlns:a16="http://schemas.microsoft.com/office/drawing/2014/main" id="{272DB615-7AA3-573C-94E8-8554B8A7AC95}"/>
              </a:ext>
            </a:extLst>
          </p:cNvPr>
          <p:cNvSpPr/>
          <p:nvPr/>
        </p:nvSpPr>
        <p:spPr>
          <a:xfrm>
            <a:off x="5869805" y="1511594"/>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FUNDS ARRANGEMENT</a:t>
            </a:r>
          </a:p>
        </p:txBody>
      </p:sp>
      <p:sp>
        <p:nvSpPr>
          <p:cNvPr id="59" name="Rectangle 58">
            <a:extLst>
              <a:ext uri="{FF2B5EF4-FFF2-40B4-BE49-F238E27FC236}">
                <a16:creationId xmlns:a16="http://schemas.microsoft.com/office/drawing/2014/main" id="{E6B7ECCE-2AA6-7750-9779-553EFD619125}"/>
              </a:ext>
            </a:extLst>
          </p:cNvPr>
          <p:cNvSpPr/>
          <p:nvPr/>
        </p:nvSpPr>
        <p:spPr>
          <a:xfrm>
            <a:off x="7793351" y="2200928"/>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QUERIES</a:t>
            </a:r>
          </a:p>
        </p:txBody>
      </p:sp>
      <p:sp>
        <p:nvSpPr>
          <p:cNvPr id="60" name="Rectangle 59">
            <a:extLst>
              <a:ext uri="{FF2B5EF4-FFF2-40B4-BE49-F238E27FC236}">
                <a16:creationId xmlns:a16="http://schemas.microsoft.com/office/drawing/2014/main" id="{5423EF20-069A-D6D0-DF33-3475718B3E63}"/>
              </a:ext>
            </a:extLst>
          </p:cNvPr>
          <p:cNvSpPr/>
          <p:nvPr/>
        </p:nvSpPr>
        <p:spPr>
          <a:xfrm>
            <a:off x="9636494" y="2368104"/>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DELAY IN APPROVAL</a:t>
            </a:r>
          </a:p>
        </p:txBody>
      </p:sp>
      <p:sp>
        <p:nvSpPr>
          <p:cNvPr id="61" name="Rectangle 60">
            <a:extLst>
              <a:ext uri="{FF2B5EF4-FFF2-40B4-BE49-F238E27FC236}">
                <a16:creationId xmlns:a16="http://schemas.microsoft.com/office/drawing/2014/main" id="{4946DABE-8C10-36DA-2903-2EFB1C63A03A}"/>
              </a:ext>
            </a:extLst>
          </p:cNvPr>
          <p:cNvSpPr/>
          <p:nvPr/>
        </p:nvSpPr>
        <p:spPr>
          <a:xfrm>
            <a:off x="9493317" y="1545547"/>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MISSING INVESTIGATION REPORTS/ DUES</a:t>
            </a:r>
          </a:p>
        </p:txBody>
      </p:sp>
      <p:sp>
        <p:nvSpPr>
          <p:cNvPr id="62" name="Rectangle 61">
            <a:extLst>
              <a:ext uri="{FF2B5EF4-FFF2-40B4-BE49-F238E27FC236}">
                <a16:creationId xmlns:a16="http://schemas.microsoft.com/office/drawing/2014/main" id="{6C6407A9-E9DE-AFFF-F297-54F4574D4337}"/>
              </a:ext>
            </a:extLst>
          </p:cNvPr>
          <p:cNvSpPr/>
          <p:nvPr/>
        </p:nvSpPr>
        <p:spPr>
          <a:xfrm>
            <a:off x="261887" y="4810607"/>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ERROR IN RETURN</a:t>
            </a:r>
          </a:p>
        </p:txBody>
      </p:sp>
      <p:sp>
        <p:nvSpPr>
          <p:cNvPr id="63" name="Rectangle 62">
            <a:extLst>
              <a:ext uri="{FF2B5EF4-FFF2-40B4-BE49-F238E27FC236}">
                <a16:creationId xmlns:a16="http://schemas.microsoft.com/office/drawing/2014/main" id="{EB1181F0-CD59-FB87-B3EE-CEE70B60D9E9}"/>
              </a:ext>
            </a:extLst>
          </p:cNvPr>
          <p:cNvSpPr/>
          <p:nvPr/>
        </p:nvSpPr>
        <p:spPr>
          <a:xfrm>
            <a:off x="218969" y="3833176"/>
            <a:ext cx="1455021" cy="768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NO ASSIGNED PHARMACIST TO WARDS TO COLLECT UNUSED MEDICINES</a:t>
            </a:r>
          </a:p>
        </p:txBody>
      </p:sp>
      <p:sp>
        <p:nvSpPr>
          <p:cNvPr id="64" name="Rectangle 63">
            <a:extLst>
              <a:ext uri="{FF2B5EF4-FFF2-40B4-BE49-F238E27FC236}">
                <a16:creationId xmlns:a16="http://schemas.microsoft.com/office/drawing/2014/main" id="{85C9CBBB-20AC-5FDD-99A6-A3E0CB6C7C01}"/>
              </a:ext>
            </a:extLst>
          </p:cNvPr>
          <p:cNvSpPr/>
          <p:nvPr/>
        </p:nvSpPr>
        <p:spPr>
          <a:xfrm>
            <a:off x="2106129" y="4908741"/>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RUSH AT IPD/OPD PHARMACY</a:t>
            </a:r>
          </a:p>
        </p:txBody>
      </p:sp>
      <p:sp>
        <p:nvSpPr>
          <p:cNvPr id="65" name="Rectangle 64">
            <a:extLst>
              <a:ext uri="{FF2B5EF4-FFF2-40B4-BE49-F238E27FC236}">
                <a16:creationId xmlns:a16="http://schemas.microsoft.com/office/drawing/2014/main" id="{C5D2EFF9-E1EE-26B6-7704-8CDB89541280}"/>
              </a:ext>
            </a:extLst>
          </p:cNvPr>
          <p:cNvSpPr/>
          <p:nvPr/>
        </p:nvSpPr>
        <p:spPr>
          <a:xfrm>
            <a:off x="2510185" y="3917468"/>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PROBLEMS WITH HIS</a:t>
            </a:r>
          </a:p>
        </p:txBody>
      </p:sp>
      <p:sp>
        <p:nvSpPr>
          <p:cNvPr id="66" name="Rectangle 65">
            <a:extLst>
              <a:ext uri="{FF2B5EF4-FFF2-40B4-BE49-F238E27FC236}">
                <a16:creationId xmlns:a16="http://schemas.microsoft.com/office/drawing/2014/main" id="{532AF111-14AC-9CC9-8665-81AB3C9957F9}"/>
              </a:ext>
            </a:extLst>
          </p:cNvPr>
          <p:cNvSpPr/>
          <p:nvPr/>
        </p:nvSpPr>
        <p:spPr>
          <a:xfrm>
            <a:off x="6022206" y="4688705"/>
            <a:ext cx="1203157" cy="93261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BILLS CANCELLATION, PENDING BILLS AND MISTAKES IN BILLS</a:t>
            </a:r>
          </a:p>
        </p:txBody>
      </p:sp>
      <p:sp>
        <p:nvSpPr>
          <p:cNvPr id="67" name="Rectangle 66">
            <a:extLst>
              <a:ext uri="{FF2B5EF4-FFF2-40B4-BE49-F238E27FC236}">
                <a16:creationId xmlns:a16="http://schemas.microsoft.com/office/drawing/2014/main" id="{4AC49AF4-5BEC-DA72-CE27-1309D1701AAC}"/>
              </a:ext>
            </a:extLst>
          </p:cNvPr>
          <p:cNvSpPr/>
          <p:nvPr/>
        </p:nvSpPr>
        <p:spPr>
          <a:xfrm>
            <a:off x="6390872" y="3884018"/>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LAST MOMENT DISCHARGE</a:t>
            </a:r>
          </a:p>
        </p:txBody>
      </p:sp>
      <p:sp>
        <p:nvSpPr>
          <p:cNvPr id="68" name="Rectangle 67">
            <a:extLst>
              <a:ext uri="{FF2B5EF4-FFF2-40B4-BE49-F238E27FC236}">
                <a16:creationId xmlns:a16="http://schemas.microsoft.com/office/drawing/2014/main" id="{A0D43577-7C89-6172-5DD4-C6B3B79A7FB9}"/>
              </a:ext>
            </a:extLst>
          </p:cNvPr>
          <p:cNvSpPr/>
          <p:nvPr/>
        </p:nvSpPr>
        <p:spPr>
          <a:xfrm>
            <a:off x="4244741" y="4668886"/>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RUSH DURING MORNING HOURS</a:t>
            </a:r>
          </a:p>
        </p:txBody>
      </p:sp>
      <p:sp>
        <p:nvSpPr>
          <p:cNvPr id="69" name="Rectangle 68">
            <a:extLst>
              <a:ext uri="{FF2B5EF4-FFF2-40B4-BE49-F238E27FC236}">
                <a16:creationId xmlns:a16="http://schemas.microsoft.com/office/drawing/2014/main" id="{190B7886-F92A-689E-FF0D-35E3FB359331}"/>
              </a:ext>
            </a:extLst>
          </p:cNvPr>
          <p:cNvSpPr/>
          <p:nvPr/>
        </p:nvSpPr>
        <p:spPr>
          <a:xfrm>
            <a:off x="4445668" y="3809833"/>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SAME OPD/IPD BILLING COUNTER</a:t>
            </a:r>
          </a:p>
        </p:txBody>
      </p:sp>
      <p:sp>
        <p:nvSpPr>
          <p:cNvPr id="70" name="Rectangle 69">
            <a:extLst>
              <a:ext uri="{FF2B5EF4-FFF2-40B4-BE49-F238E27FC236}">
                <a16:creationId xmlns:a16="http://schemas.microsoft.com/office/drawing/2014/main" id="{391B9634-E8E4-B325-9474-B0BB9AB7FEB7}"/>
              </a:ext>
            </a:extLst>
          </p:cNvPr>
          <p:cNvSpPr/>
          <p:nvPr/>
        </p:nvSpPr>
        <p:spPr>
          <a:xfrm>
            <a:off x="7503340" y="4920663"/>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UNTRAINED MTS</a:t>
            </a:r>
          </a:p>
        </p:txBody>
      </p:sp>
      <p:sp>
        <p:nvSpPr>
          <p:cNvPr id="71" name="Rectangle 70">
            <a:extLst>
              <a:ext uri="{FF2B5EF4-FFF2-40B4-BE49-F238E27FC236}">
                <a16:creationId xmlns:a16="http://schemas.microsoft.com/office/drawing/2014/main" id="{E27B4F97-A1B6-0D0E-20CB-5FFA7283528E}"/>
              </a:ext>
            </a:extLst>
          </p:cNvPr>
          <p:cNvSpPr/>
          <p:nvPr/>
        </p:nvSpPr>
        <p:spPr>
          <a:xfrm>
            <a:off x="7981847" y="3833176"/>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ILLEGIBLE HANDWRITTING OF RMOS</a:t>
            </a:r>
          </a:p>
        </p:txBody>
      </p:sp>
      <p:sp>
        <p:nvSpPr>
          <p:cNvPr id="72" name="Rectangle 71">
            <a:extLst>
              <a:ext uri="{FF2B5EF4-FFF2-40B4-BE49-F238E27FC236}">
                <a16:creationId xmlns:a16="http://schemas.microsoft.com/office/drawing/2014/main" id="{0C17AADD-E939-EF02-438B-0BE7F7E94ED8}"/>
              </a:ext>
            </a:extLst>
          </p:cNvPr>
          <p:cNvSpPr/>
          <p:nvPr/>
        </p:nvSpPr>
        <p:spPr>
          <a:xfrm>
            <a:off x="9513669" y="5184404"/>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INCOMPLETE INFORMATION</a:t>
            </a:r>
          </a:p>
        </p:txBody>
      </p:sp>
      <p:sp>
        <p:nvSpPr>
          <p:cNvPr id="73" name="Rectangle 72">
            <a:extLst>
              <a:ext uri="{FF2B5EF4-FFF2-40B4-BE49-F238E27FC236}">
                <a16:creationId xmlns:a16="http://schemas.microsoft.com/office/drawing/2014/main" id="{DC7348E9-83B7-4F7E-69B8-C6872B95F5F3}"/>
              </a:ext>
            </a:extLst>
          </p:cNvPr>
          <p:cNvSpPr/>
          <p:nvPr/>
        </p:nvSpPr>
        <p:spPr>
          <a:xfrm>
            <a:off x="9598090" y="4301388"/>
            <a:ext cx="1203157" cy="59195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1200" dirty="0"/>
              <a:t>DELAY IN FILE TO RECEIVED AT MT ROOM</a:t>
            </a:r>
          </a:p>
        </p:txBody>
      </p:sp>
      <p:cxnSp>
        <p:nvCxnSpPr>
          <p:cNvPr id="75" name="Straight Arrow Connector 74">
            <a:extLst>
              <a:ext uri="{FF2B5EF4-FFF2-40B4-BE49-F238E27FC236}">
                <a16:creationId xmlns:a16="http://schemas.microsoft.com/office/drawing/2014/main" id="{465EFFD0-C322-E0E4-7934-3D2F60B885CD}"/>
              </a:ext>
            </a:extLst>
          </p:cNvPr>
          <p:cNvCxnSpPr/>
          <p:nvPr/>
        </p:nvCxnSpPr>
        <p:spPr>
          <a:xfrm>
            <a:off x="1465044" y="2368104"/>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a:extLst>
              <a:ext uri="{FF2B5EF4-FFF2-40B4-BE49-F238E27FC236}">
                <a16:creationId xmlns:a16="http://schemas.microsoft.com/office/drawing/2014/main" id="{D60F1A68-99E6-211F-2B48-64939F538266}"/>
              </a:ext>
            </a:extLst>
          </p:cNvPr>
          <p:cNvCxnSpPr/>
          <p:nvPr/>
        </p:nvCxnSpPr>
        <p:spPr>
          <a:xfrm>
            <a:off x="1742570" y="4213445"/>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7" name="Straight Arrow Connector 76">
            <a:extLst>
              <a:ext uri="{FF2B5EF4-FFF2-40B4-BE49-F238E27FC236}">
                <a16:creationId xmlns:a16="http://schemas.microsoft.com/office/drawing/2014/main" id="{2BE14379-01D3-CB47-6D54-1B2429368B85}"/>
              </a:ext>
            </a:extLst>
          </p:cNvPr>
          <p:cNvCxnSpPr/>
          <p:nvPr/>
        </p:nvCxnSpPr>
        <p:spPr>
          <a:xfrm>
            <a:off x="1847043" y="3138184"/>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a:extLst>
              <a:ext uri="{FF2B5EF4-FFF2-40B4-BE49-F238E27FC236}">
                <a16:creationId xmlns:a16="http://schemas.microsoft.com/office/drawing/2014/main" id="{865C6AE0-DDCB-1C0D-37E2-3BB9F7C90E7E}"/>
              </a:ext>
            </a:extLst>
          </p:cNvPr>
          <p:cNvCxnSpPr/>
          <p:nvPr/>
        </p:nvCxnSpPr>
        <p:spPr>
          <a:xfrm>
            <a:off x="1461027" y="5106584"/>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9" name="Straight Arrow Connector 78">
            <a:extLst>
              <a:ext uri="{FF2B5EF4-FFF2-40B4-BE49-F238E27FC236}">
                <a16:creationId xmlns:a16="http://schemas.microsoft.com/office/drawing/2014/main" id="{0C975164-EBC5-8137-1154-23D800B8BC07}"/>
              </a:ext>
            </a:extLst>
          </p:cNvPr>
          <p:cNvCxnSpPr>
            <a:cxnSpLocks/>
          </p:cNvCxnSpPr>
          <p:nvPr/>
        </p:nvCxnSpPr>
        <p:spPr>
          <a:xfrm>
            <a:off x="5201045" y="1876012"/>
            <a:ext cx="163230" cy="205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a:extLst>
              <a:ext uri="{FF2B5EF4-FFF2-40B4-BE49-F238E27FC236}">
                <a16:creationId xmlns:a16="http://schemas.microsoft.com/office/drawing/2014/main" id="{A1F8396B-6BB9-9F17-6697-30FA5A263A32}"/>
              </a:ext>
            </a:extLst>
          </p:cNvPr>
          <p:cNvCxnSpPr/>
          <p:nvPr/>
        </p:nvCxnSpPr>
        <p:spPr>
          <a:xfrm>
            <a:off x="5436470" y="2548143"/>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1" name="Straight Arrow Connector 80">
            <a:extLst>
              <a:ext uri="{FF2B5EF4-FFF2-40B4-BE49-F238E27FC236}">
                <a16:creationId xmlns:a16="http://schemas.microsoft.com/office/drawing/2014/main" id="{EBA52DE3-BBF3-BF7F-7B37-337F30AF765A}"/>
              </a:ext>
            </a:extLst>
          </p:cNvPr>
          <p:cNvCxnSpPr/>
          <p:nvPr/>
        </p:nvCxnSpPr>
        <p:spPr>
          <a:xfrm>
            <a:off x="5813260" y="3203728"/>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3" name="Straight Arrow Connector 82">
            <a:extLst>
              <a:ext uri="{FF2B5EF4-FFF2-40B4-BE49-F238E27FC236}">
                <a16:creationId xmlns:a16="http://schemas.microsoft.com/office/drawing/2014/main" id="{7D9F8B40-126F-51A5-A65D-D6C447A16AF4}"/>
              </a:ext>
            </a:extLst>
          </p:cNvPr>
          <p:cNvCxnSpPr/>
          <p:nvPr/>
        </p:nvCxnSpPr>
        <p:spPr>
          <a:xfrm>
            <a:off x="9024489" y="2548143"/>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E1A642C9-5A91-518D-133D-5E9204FC01D6}"/>
              </a:ext>
            </a:extLst>
          </p:cNvPr>
          <p:cNvCxnSpPr/>
          <p:nvPr/>
        </p:nvCxnSpPr>
        <p:spPr>
          <a:xfrm>
            <a:off x="5727030" y="4105810"/>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a:extLst>
              <a:ext uri="{FF2B5EF4-FFF2-40B4-BE49-F238E27FC236}">
                <a16:creationId xmlns:a16="http://schemas.microsoft.com/office/drawing/2014/main" id="{97BAF7D2-CCC7-CD27-4D32-88B6BBE2001D}"/>
              </a:ext>
            </a:extLst>
          </p:cNvPr>
          <p:cNvCxnSpPr/>
          <p:nvPr/>
        </p:nvCxnSpPr>
        <p:spPr>
          <a:xfrm>
            <a:off x="5447898" y="4964863"/>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7" name="Straight Arrow Connector 86">
            <a:extLst>
              <a:ext uri="{FF2B5EF4-FFF2-40B4-BE49-F238E27FC236}">
                <a16:creationId xmlns:a16="http://schemas.microsoft.com/office/drawing/2014/main" id="{94686E8C-9C9B-72B6-ED08-DEFA03BC7637}"/>
              </a:ext>
            </a:extLst>
          </p:cNvPr>
          <p:cNvCxnSpPr/>
          <p:nvPr/>
        </p:nvCxnSpPr>
        <p:spPr>
          <a:xfrm>
            <a:off x="9233435" y="4015995"/>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a:extLst>
              <a:ext uri="{FF2B5EF4-FFF2-40B4-BE49-F238E27FC236}">
                <a16:creationId xmlns:a16="http://schemas.microsoft.com/office/drawing/2014/main" id="{E0317662-19DE-66AD-A578-7C51B0347D2B}"/>
              </a:ext>
            </a:extLst>
          </p:cNvPr>
          <p:cNvCxnSpPr>
            <a:cxnSpLocks/>
          </p:cNvCxnSpPr>
          <p:nvPr/>
        </p:nvCxnSpPr>
        <p:spPr>
          <a:xfrm>
            <a:off x="8706497" y="5102652"/>
            <a:ext cx="208946"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1" name="Straight Arrow Connector 90">
            <a:extLst>
              <a:ext uri="{FF2B5EF4-FFF2-40B4-BE49-F238E27FC236}">
                <a16:creationId xmlns:a16="http://schemas.microsoft.com/office/drawing/2014/main" id="{00A9D645-5AB7-ABFD-FEA9-C2188FA5C9B6}"/>
              </a:ext>
            </a:extLst>
          </p:cNvPr>
          <p:cNvCxnSpPr/>
          <p:nvPr/>
        </p:nvCxnSpPr>
        <p:spPr>
          <a:xfrm flipH="1">
            <a:off x="1867299" y="2368104"/>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2" name="Straight Arrow Connector 91">
            <a:extLst>
              <a:ext uri="{FF2B5EF4-FFF2-40B4-BE49-F238E27FC236}">
                <a16:creationId xmlns:a16="http://schemas.microsoft.com/office/drawing/2014/main" id="{0FF7E1E6-592A-0DDF-9357-1D39171B3815}"/>
              </a:ext>
            </a:extLst>
          </p:cNvPr>
          <p:cNvCxnSpPr/>
          <p:nvPr/>
        </p:nvCxnSpPr>
        <p:spPr>
          <a:xfrm flipH="1">
            <a:off x="2236267" y="4213445"/>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3" name="Straight Arrow Connector 92">
            <a:extLst>
              <a:ext uri="{FF2B5EF4-FFF2-40B4-BE49-F238E27FC236}">
                <a16:creationId xmlns:a16="http://schemas.microsoft.com/office/drawing/2014/main" id="{6CF678B2-4556-97FA-A08E-4A57974C882D}"/>
              </a:ext>
            </a:extLst>
          </p:cNvPr>
          <p:cNvCxnSpPr/>
          <p:nvPr/>
        </p:nvCxnSpPr>
        <p:spPr>
          <a:xfrm flipH="1">
            <a:off x="1847043" y="5118983"/>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id="{E31A51F5-C242-B606-123A-A5B9CAEBA843}"/>
              </a:ext>
            </a:extLst>
          </p:cNvPr>
          <p:cNvCxnSpPr/>
          <p:nvPr/>
        </p:nvCxnSpPr>
        <p:spPr>
          <a:xfrm flipH="1">
            <a:off x="2254615" y="3138184"/>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5" name="Straight Arrow Connector 94">
            <a:extLst>
              <a:ext uri="{FF2B5EF4-FFF2-40B4-BE49-F238E27FC236}">
                <a16:creationId xmlns:a16="http://schemas.microsoft.com/office/drawing/2014/main" id="{476FB99A-DACF-8121-6DB7-795874554B76}"/>
              </a:ext>
            </a:extLst>
          </p:cNvPr>
          <p:cNvCxnSpPr/>
          <p:nvPr/>
        </p:nvCxnSpPr>
        <p:spPr>
          <a:xfrm flipH="1">
            <a:off x="6151138" y="3125298"/>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6" name="Straight Arrow Connector 95">
            <a:extLst>
              <a:ext uri="{FF2B5EF4-FFF2-40B4-BE49-F238E27FC236}">
                <a16:creationId xmlns:a16="http://schemas.microsoft.com/office/drawing/2014/main" id="{AEB0A4E3-F423-991D-05E6-FF5B2E792992}"/>
              </a:ext>
            </a:extLst>
          </p:cNvPr>
          <p:cNvCxnSpPr/>
          <p:nvPr/>
        </p:nvCxnSpPr>
        <p:spPr>
          <a:xfrm flipH="1">
            <a:off x="5831503" y="2496905"/>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7" name="Straight Arrow Connector 96">
            <a:extLst>
              <a:ext uri="{FF2B5EF4-FFF2-40B4-BE49-F238E27FC236}">
                <a16:creationId xmlns:a16="http://schemas.microsoft.com/office/drawing/2014/main" id="{AB66E1D3-2CFC-74EE-5B95-852CDE0E333B}"/>
              </a:ext>
            </a:extLst>
          </p:cNvPr>
          <p:cNvCxnSpPr/>
          <p:nvPr/>
        </p:nvCxnSpPr>
        <p:spPr>
          <a:xfrm flipH="1">
            <a:off x="5537429" y="1896577"/>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8" name="Straight Arrow Connector 97">
            <a:extLst>
              <a:ext uri="{FF2B5EF4-FFF2-40B4-BE49-F238E27FC236}">
                <a16:creationId xmlns:a16="http://schemas.microsoft.com/office/drawing/2014/main" id="{A8771B7F-C041-6920-3EAE-10BD6310A255}"/>
              </a:ext>
            </a:extLst>
          </p:cNvPr>
          <p:cNvCxnSpPr/>
          <p:nvPr/>
        </p:nvCxnSpPr>
        <p:spPr>
          <a:xfrm flipH="1">
            <a:off x="6115152" y="4213445"/>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Straight Arrow Connector 98">
            <a:extLst>
              <a:ext uri="{FF2B5EF4-FFF2-40B4-BE49-F238E27FC236}">
                <a16:creationId xmlns:a16="http://schemas.microsoft.com/office/drawing/2014/main" id="{E9AFA5F5-B381-A87C-94B0-1BB018720674}"/>
              </a:ext>
            </a:extLst>
          </p:cNvPr>
          <p:cNvCxnSpPr/>
          <p:nvPr/>
        </p:nvCxnSpPr>
        <p:spPr>
          <a:xfrm flipH="1">
            <a:off x="5727030" y="5155014"/>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Straight Arrow Connector 99">
            <a:extLst>
              <a:ext uri="{FF2B5EF4-FFF2-40B4-BE49-F238E27FC236}">
                <a16:creationId xmlns:a16="http://schemas.microsoft.com/office/drawing/2014/main" id="{B06D0307-1507-E6D1-E0E2-A2F12D9752BE}"/>
              </a:ext>
            </a:extLst>
          </p:cNvPr>
          <p:cNvCxnSpPr/>
          <p:nvPr/>
        </p:nvCxnSpPr>
        <p:spPr>
          <a:xfrm flipH="1">
            <a:off x="9114020" y="1893700"/>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Straight Arrow Connector 100">
            <a:extLst>
              <a:ext uri="{FF2B5EF4-FFF2-40B4-BE49-F238E27FC236}">
                <a16:creationId xmlns:a16="http://schemas.microsoft.com/office/drawing/2014/main" id="{D790C069-C7A7-3E0B-1524-ECF14F192CF0}"/>
              </a:ext>
            </a:extLst>
          </p:cNvPr>
          <p:cNvCxnSpPr/>
          <p:nvPr/>
        </p:nvCxnSpPr>
        <p:spPr>
          <a:xfrm flipH="1">
            <a:off x="9346324" y="2640601"/>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a:extLst>
              <a:ext uri="{FF2B5EF4-FFF2-40B4-BE49-F238E27FC236}">
                <a16:creationId xmlns:a16="http://schemas.microsoft.com/office/drawing/2014/main" id="{58C4771A-DEFB-1748-A80E-E202222D2D4E}"/>
              </a:ext>
            </a:extLst>
          </p:cNvPr>
          <p:cNvCxnSpPr/>
          <p:nvPr/>
        </p:nvCxnSpPr>
        <p:spPr>
          <a:xfrm flipH="1">
            <a:off x="9322966" y="4597365"/>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3" name="Straight Arrow Connector 102">
            <a:extLst>
              <a:ext uri="{FF2B5EF4-FFF2-40B4-BE49-F238E27FC236}">
                <a16:creationId xmlns:a16="http://schemas.microsoft.com/office/drawing/2014/main" id="{871E9AA7-729C-31B8-6326-89D7320D762E}"/>
              </a:ext>
            </a:extLst>
          </p:cNvPr>
          <p:cNvCxnSpPr/>
          <p:nvPr/>
        </p:nvCxnSpPr>
        <p:spPr>
          <a:xfrm flipH="1">
            <a:off x="9092859" y="5471052"/>
            <a:ext cx="23883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98613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838200" y="365125"/>
            <a:ext cx="10515600" cy="789907"/>
          </a:xfrm>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394636" y="1496343"/>
            <a:ext cx="10959164" cy="4680620"/>
          </a:xfrm>
        </p:spPr>
        <p:txBody>
          <a:bodyPr>
            <a:normAutofit/>
          </a:bodyPr>
          <a:lstStyle/>
          <a:p>
            <a:pPr marL="0" indent="0">
              <a:buNone/>
            </a:pPr>
            <a:r>
              <a:rPr lang="en-IN" dirty="0"/>
              <a:t>RECOMMENDATIONS-</a:t>
            </a:r>
          </a:p>
          <a:p>
            <a:pPr algn="l"/>
            <a:endParaRPr lang="en-IN" sz="1800" b="0" i="0" u="none" strike="noStrike" baseline="0" dirty="0">
              <a:solidFill>
                <a:srgbClr val="000000"/>
              </a:solidFill>
              <a:latin typeface="Times New Roman" panose="02020603050405020304" pitchFamily="18" charset="0"/>
            </a:endParaRP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Planned discharge: medicines return, cross consultations, report collection &amp; Summary preparation. </a:t>
            </a: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Round timings of the doctor can be tried to be fixed preferably in  Morning and Evening as early as possible. </a:t>
            </a:r>
          </a:p>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Nurse should know the expected discharge date so that she could complete her notes, reports collection, &amp; return unused medicines to the Pharmacy. </a:t>
            </a:r>
          </a:p>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Patient shouldn’t be discharged immediately on request. He could be planned for evening discharge so that it should also turns out as an appropriate discharge otherwise, not only case in itself will be delayed but also shackles the strength of other planned discharges. </a:t>
            </a:r>
          </a:p>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Discharge coordinator/ nurse should coordinate for parallel workflow which is seen absent in many cases, such as to, inform to dietician or physiotherapy, or should inform the housekeeping department for wheel-chair, transportation team for ambulance services (if required) as initiated by treating physician during the time </a:t>
            </a:r>
            <a:r>
              <a:rPr lang="en-US" sz="1800" dirty="0">
                <a:solidFill>
                  <a:srgbClr val="000000"/>
                </a:solidFill>
                <a:latin typeface="Times New Roman" panose="02020603050405020304" pitchFamily="18" charset="0"/>
              </a:rPr>
              <a:t>he/</a:t>
            </a:r>
            <a:r>
              <a:rPr lang="en-US" sz="1800" b="0" i="0" u="none" strike="noStrike" baseline="0" dirty="0">
                <a:solidFill>
                  <a:srgbClr val="000000"/>
                </a:solidFill>
                <a:latin typeface="Times New Roman" panose="02020603050405020304" pitchFamily="18" charset="0"/>
              </a:rPr>
              <a:t>she is preparing DS for smooth process. </a:t>
            </a:r>
          </a:p>
          <a:p>
            <a:pPr marL="0" indent="0">
              <a:buNone/>
            </a:pPr>
            <a:endParaRPr lang="en-IN" sz="1800" b="0" i="0" u="none" strike="noStrike" baseline="0" dirty="0">
              <a:solidFill>
                <a:srgbClr val="000000"/>
              </a:solidFill>
              <a:latin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290918" cy="607634"/>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a:bodyPr>
          <a:lstStyle/>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In cashless patients, documents should be collected with the time so that the nurse doesn’t have to rush to collect reports or clearances. </a:t>
            </a: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  Patient to be well informed about time of whole process and steps involved in it. </a:t>
            </a:r>
          </a:p>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Giving priority to TPA patients file for making discharge summary, and Bill preparation as they take the most time for receiving the approval of the claim. </a:t>
            </a: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  </a:t>
            </a:r>
            <a:r>
              <a:rPr lang="en-US" sz="1800" b="0" i="0" u="none" strike="noStrike" baseline="0" dirty="0" err="1">
                <a:solidFill>
                  <a:srgbClr val="000000"/>
                </a:solidFill>
                <a:latin typeface="Times New Roman" panose="02020603050405020304" pitchFamily="18" charset="0"/>
              </a:rPr>
              <a:t>Colour</a:t>
            </a:r>
            <a:r>
              <a:rPr lang="en-US" sz="1800" b="0" i="0" u="none" strike="noStrike" baseline="0" dirty="0">
                <a:solidFill>
                  <a:srgbClr val="000000"/>
                </a:solidFill>
                <a:latin typeface="Times New Roman" panose="02020603050405020304" pitchFamily="18" charset="0"/>
              </a:rPr>
              <a:t> coding of file folders. </a:t>
            </a: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  Interdepartmental coordination and communication (Training, sensitization, meetings, communication channel) </a:t>
            </a:r>
          </a:p>
          <a:p>
            <a:pPr>
              <a:buFont typeface="Wingdings" panose="05000000000000000000" pitchFamily="2" charset="2"/>
              <a:buChar char="ü"/>
            </a:pPr>
            <a:r>
              <a:rPr lang="en-US" sz="1800" b="0" i="0" u="none" strike="noStrike" baseline="0" dirty="0">
                <a:solidFill>
                  <a:srgbClr val="000000"/>
                </a:solidFill>
                <a:latin typeface="Times New Roman" panose="02020603050405020304" pitchFamily="18" charset="0"/>
              </a:rPr>
              <a:t>   Timely report collection &amp; departmental clearance. </a:t>
            </a:r>
          </a:p>
          <a:p>
            <a:pPr>
              <a:buFont typeface="Wingdings" panose="05000000000000000000" pitchFamily="2" charset="2"/>
              <a:buChar char="ü"/>
            </a:pPr>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Training of Nurse to prepare Discharge Summary. </a:t>
            </a:r>
          </a:p>
          <a:p>
            <a:pPr>
              <a:buFont typeface="Wingdings" panose="05000000000000000000" pitchFamily="2" charset="2"/>
              <a:buChar char="ü"/>
            </a:pPr>
            <a:r>
              <a:rPr lang="en-IN" sz="1800" b="0" i="0" u="none" strike="noStrike" baseline="0" dirty="0">
                <a:solidFill>
                  <a:srgbClr val="000000"/>
                </a:solidFill>
                <a:latin typeface="Wingdings" panose="05000000000000000000" pitchFamily="2" charset="2"/>
              </a:rPr>
              <a:t> </a:t>
            </a:r>
            <a:r>
              <a:rPr lang="en-IN" sz="1800" b="0" i="0" u="none" strike="noStrike" baseline="0" dirty="0">
                <a:solidFill>
                  <a:srgbClr val="000000"/>
                </a:solidFill>
                <a:latin typeface="Times New Roman" panose="02020603050405020304" pitchFamily="18" charset="0"/>
              </a:rPr>
              <a:t>Separate IPD Billing counters</a:t>
            </a:r>
            <a:endParaRPr lang="en-IN" sz="1800"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244812" cy="585932"/>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r>
              <a:rPr lang="en-US" sz="1800" b="0" i="0" u="none" strike="noStrike" baseline="0" dirty="0">
                <a:solidFill>
                  <a:srgbClr val="000000"/>
                </a:solidFill>
                <a:latin typeface="Times New Roman" panose="02020603050405020304" pitchFamily="18" charset="0"/>
              </a:rPr>
              <a:t>Discharging patients in an appropriate way is complicated. Effective and well-timed discharge can be attained by interdepartmental coordination and proper communication between all involved in the process of discharge. </a:t>
            </a:r>
          </a:p>
          <a:p>
            <a:r>
              <a:rPr lang="en-US" sz="1800" b="0" i="0" u="none" strike="noStrike" baseline="0" dirty="0">
                <a:solidFill>
                  <a:srgbClr val="000000"/>
                </a:solidFill>
                <a:latin typeface="Times New Roman" panose="02020603050405020304" pitchFamily="18" charset="0"/>
              </a:rPr>
              <a:t>In this study, the time taken for Discharge of Cash, TPA and Panel patients at Yashoda </a:t>
            </a:r>
            <a:r>
              <a:rPr lang="en-US" sz="1800" b="0" i="0" u="none" strike="noStrike" baseline="0" dirty="0" err="1">
                <a:solidFill>
                  <a:srgbClr val="000000"/>
                </a:solidFill>
                <a:latin typeface="Times New Roman" panose="02020603050405020304" pitchFamily="18" charset="0"/>
              </a:rPr>
              <a:t>Superspeciality</a:t>
            </a:r>
            <a:r>
              <a:rPr lang="en-US" sz="1800" b="0" i="0" u="none" strike="noStrike" baseline="0" dirty="0">
                <a:solidFill>
                  <a:srgbClr val="000000"/>
                </a:solidFill>
                <a:latin typeface="Times New Roman" panose="02020603050405020304" pitchFamily="18" charset="0"/>
              </a:rPr>
              <a:t> Hospital and Cancer Institute has been </a:t>
            </a:r>
            <a:r>
              <a:rPr lang="en-US" sz="1800" b="0" i="0" u="none" strike="noStrike" baseline="0" dirty="0" err="1">
                <a:solidFill>
                  <a:srgbClr val="000000"/>
                </a:solidFill>
                <a:latin typeface="Times New Roman" panose="02020603050405020304" pitchFamily="18" charset="0"/>
              </a:rPr>
              <a:t>analysed</a:t>
            </a:r>
            <a:r>
              <a:rPr lang="en-US" sz="1800" b="0" i="0" u="none" strike="noStrike" baseline="0" dirty="0">
                <a:solidFill>
                  <a:srgbClr val="000000"/>
                </a:solidFill>
                <a:latin typeface="Times New Roman" panose="02020603050405020304" pitchFamily="18" charset="0"/>
              </a:rPr>
              <a:t>. It has been found that the Time taken for DS of Cash patients, 1 hour 33 minutes, is within the hospital policy which is </a:t>
            </a:r>
            <a:r>
              <a:rPr lang="en-US" sz="1800" dirty="0">
                <a:solidFill>
                  <a:srgbClr val="000000"/>
                </a:solidFill>
                <a:latin typeface="Times New Roman" panose="02020603050405020304" pitchFamily="18" charset="0"/>
              </a:rPr>
              <a:t>of 2 hours</a:t>
            </a:r>
            <a:r>
              <a:rPr lang="en-US" sz="1800" b="0" i="0" u="none" strike="noStrike" baseline="0" dirty="0">
                <a:solidFill>
                  <a:srgbClr val="000000"/>
                </a:solidFill>
                <a:latin typeface="Times New Roman" panose="02020603050405020304" pitchFamily="18" charset="0"/>
              </a:rPr>
              <a:t>. For Panel patients, </a:t>
            </a:r>
            <a:r>
              <a:rPr lang="en-US" sz="1800" dirty="0">
                <a:solidFill>
                  <a:srgbClr val="000000"/>
                </a:solidFill>
                <a:latin typeface="Times New Roman" panose="02020603050405020304" pitchFamily="18" charset="0"/>
              </a:rPr>
              <a:t>delay of 22 minutes has been found </a:t>
            </a:r>
            <a:r>
              <a:rPr lang="en-US" sz="1800" b="0" i="0" u="none" strike="noStrike" baseline="0" dirty="0">
                <a:solidFill>
                  <a:srgbClr val="000000"/>
                </a:solidFill>
                <a:latin typeface="Times New Roman" panose="02020603050405020304" pitchFamily="18" charset="0"/>
              </a:rPr>
              <a:t>. And for TPA patients, delay of 26 minutes has been found. The various reasons associated with the delay in the process have been identified and will be worked upon. </a:t>
            </a:r>
          </a:p>
          <a:p>
            <a:r>
              <a:rPr lang="en-US" sz="1800" b="0" i="0" u="none" strike="noStrike" baseline="0" dirty="0">
                <a:solidFill>
                  <a:srgbClr val="000000"/>
                </a:solidFill>
                <a:latin typeface="Times New Roman" panose="02020603050405020304" pitchFamily="18" charset="0"/>
              </a:rPr>
              <a:t>Unplanned Discharges are the main reason for the chaos in the Discharge Process. In NABH Chapter 1, AAC 13 clearly mentions that the Discharge should be planned in advance in consultation with patient/ family. </a:t>
            </a:r>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108464" cy="521753"/>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B15E-E7D3-8032-202B-EEB8CC6EA0AE}"/>
              </a:ext>
            </a:extLst>
          </p:cNvPr>
          <p:cNvSpPr>
            <a:spLocks noGrp="1"/>
          </p:cNvSpPr>
          <p:nvPr>
            <p:ph type="title"/>
          </p:nvPr>
        </p:nvSpPr>
        <p:spPr/>
        <p:txBody>
          <a:bodyPr/>
          <a:lstStyle/>
          <a:p>
            <a:r>
              <a:rPr lang="en-IN" b="1" dirty="0"/>
              <a:t>                                 LIMITATIONS</a:t>
            </a:r>
          </a:p>
        </p:txBody>
      </p:sp>
      <p:sp>
        <p:nvSpPr>
          <p:cNvPr id="3" name="Content Placeholder 2">
            <a:extLst>
              <a:ext uri="{FF2B5EF4-FFF2-40B4-BE49-F238E27FC236}">
                <a16:creationId xmlns:a16="http://schemas.microsoft.com/office/drawing/2014/main" id="{4896D591-F707-BAB4-189A-ABB4508A32FD}"/>
              </a:ext>
            </a:extLst>
          </p:cNvPr>
          <p:cNvSpPr>
            <a:spLocks noGrp="1"/>
          </p:cNvSpPr>
          <p:nvPr>
            <p:ph idx="1"/>
          </p:nvPr>
        </p:nvSpPr>
        <p:spPr/>
        <p:txBody>
          <a:bodyPr/>
          <a:lstStyle/>
          <a:p>
            <a:pPr algn="l"/>
            <a:endParaRPr lang="en-IN"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Includes only In Patient Department patients admitted for more than 24 Hours. </a:t>
            </a:r>
          </a:p>
          <a:p>
            <a:r>
              <a:rPr lang="en-US" sz="1800" b="0" i="0" u="none" strike="noStrike" baseline="0" dirty="0">
                <a:solidFill>
                  <a:srgbClr val="000000"/>
                </a:solidFill>
                <a:latin typeface="Times New Roman" panose="02020603050405020304" pitchFamily="18" charset="0"/>
              </a:rPr>
              <a:t>TAT for TPA patients is accessed through email. </a:t>
            </a:r>
          </a:p>
          <a:p>
            <a:endParaRPr lang="en-IN" dirty="0"/>
          </a:p>
        </p:txBody>
      </p:sp>
      <p:sp>
        <p:nvSpPr>
          <p:cNvPr id="5" name="Slide Number Placeholder 4">
            <a:extLst>
              <a:ext uri="{FF2B5EF4-FFF2-40B4-BE49-F238E27FC236}">
                <a16:creationId xmlns:a16="http://schemas.microsoft.com/office/drawing/2014/main" id="{0A975CC4-C167-7F1A-7E9A-B383F261CB64}"/>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4AC3B737-48AD-1D9D-F6F7-2447E474C3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6780"/>
            <a:ext cx="1108464" cy="521753"/>
          </a:xfrm>
          <a:prstGeom prst="rect">
            <a:avLst/>
          </a:prstGeom>
        </p:spPr>
      </p:pic>
    </p:spTree>
    <p:extLst>
      <p:ext uri="{BB962C8B-B14F-4D97-AF65-F5344CB8AC3E}">
        <p14:creationId xmlns:p14="http://schemas.microsoft.com/office/powerpoint/2010/main" val="1032573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92500" lnSpcReduction="20000"/>
          </a:bodyPr>
          <a:lstStyle/>
          <a:p>
            <a:pPr algn="l"/>
            <a:endParaRPr lang="en-IN" sz="1800" b="0" i="0" u="none" strike="noStrike" baseline="0" dirty="0">
              <a:solidFill>
                <a:srgbClr val="000000"/>
              </a:solidFill>
              <a:latin typeface="Wingdings" panose="05000000000000000000" pitchFamily="2" charset="2"/>
            </a:endParaRPr>
          </a:p>
          <a:p>
            <a:r>
              <a:rPr lang="en-US" sz="1800" b="0" i="0" u="none" strike="noStrike" baseline="0" dirty="0" err="1">
                <a:solidFill>
                  <a:srgbClr val="000000"/>
                </a:solidFill>
                <a:latin typeface="Times New Roman" panose="02020603050405020304" pitchFamily="18" charset="0"/>
              </a:rPr>
              <a:t>Sakharkar</a:t>
            </a:r>
            <a:r>
              <a:rPr lang="en-US" sz="1800" b="0" i="0" u="none" strike="noStrike" baseline="0" dirty="0">
                <a:solidFill>
                  <a:srgbClr val="000000"/>
                </a:solidFill>
                <a:latin typeface="Times New Roman" panose="02020603050405020304" pitchFamily="18" charset="0"/>
              </a:rPr>
              <a:t> BM. Principles of Hospital Administration and Planning. 2nd ed. New Delhi: Jaypee Brother; 2009. </a:t>
            </a:r>
          </a:p>
          <a:p>
            <a:r>
              <a:rPr lang="en-IN" sz="1800" b="0" i="0" u="none" strike="noStrike" baseline="0" dirty="0">
                <a:latin typeface="Times New Roman" panose="02020603050405020304" pitchFamily="18" charset="0"/>
              </a:rPr>
              <a:t>https://www.yashodahealthcare.com </a:t>
            </a:r>
          </a:p>
          <a:p>
            <a:r>
              <a:rPr lang="en-IN" sz="1800" b="0" i="0" u="none" strike="noStrike" baseline="0" dirty="0">
                <a:solidFill>
                  <a:srgbClr val="000000"/>
                </a:solidFill>
                <a:latin typeface="Wingdings" panose="05000000000000000000" pitchFamily="2" charset="2"/>
              </a:rPr>
              <a:t> </a:t>
            </a:r>
            <a:r>
              <a:rPr lang="en-IN" sz="1800" b="0" i="0" u="none" strike="noStrike" baseline="0" dirty="0">
                <a:solidFill>
                  <a:srgbClr val="000000"/>
                </a:solidFill>
                <a:latin typeface="Times New Roman" panose="02020603050405020304" pitchFamily="18" charset="0"/>
              </a:rPr>
              <a:t>https://www.ijcmr.com/uploads/7/7/4/6/77464738/ijcmr_2135.pdf </a:t>
            </a:r>
          </a:p>
          <a:p>
            <a:r>
              <a:rPr lang="en-IN" sz="1800" b="0" i="0" u="none" strike="noStrike" baseline="0" dirty="0">
                <a:solidFill>
                  <a:srgbClr val="0462C1"/>
                </a:solidFill>
                <a:latin typeface="Times New Roman" panose="02020603050405020304" pitchFamily="18" charset="0"/>
              </a:rPr>
              <a:t> </a:t>
            </a:r>
            <a:r>
              <a:rPr lang="en-IN" sz="1800" b="0" i="0" u="none" strike="noStrike" baseline="0" dirty="0">
                <a:latin typeface="Times New Roman" panose="02020603050405020304" pitchFamily="18" charset="0"/>
              </a:rPr>
              <a:t>https://www.nabh.co/images/Standards/NABH%205%20STD%20April%202020.pdf </a:t>
            </a:r>
          </a:p>
          <a:p>
            <a:r>
              <a:rPr lang="en-IN" sz="1800" b="0" i="0" u="none" strike="noStrike" baseline="0" dirty="0">
                <a:latin typeface="Wingdings" panose="05000000000000000000" pitchFamily="2" charset="2"/>
              </a:rPr>
              <a:t> </a:t>
            </a:r>
            <a:r>
              <a:rPr lang="en-IN" sz="1800" b="0" i="0" u="none" strike="noStrike" baseline="0" dirty="0">
                <a:latin typeface="Times New Roman" panose="02020603050405020304" pitchFamily="18" charset="0"/>
              </a:rPr>
              <a:t>https://www.jrfhha.com/doi/JRFHHA/pdf/10.5005/jp-journals-10035-1113 </a:t>
            </a:r>
          </a:p>
          <a:p>
            <a:r>
              <a:rPr lang="en-US" sz="1800" b="0" i="0" u="none" strike="noStrike" baseline="0" dirty="0">
                <a:solidFill>
                  <a:srgbClr val="000000"/>
                </a:solidFill>
                <a:latin typeface="Wingdings" panose="05000000000000000000" pitchFamily="2" charset="2"/>
              </a:rPr>
              <a:t> </a:t>
            </a:r>
            <a:r>
              <a:rPr lang="en-US" sz="1800" b="0" i="0" u="none" strike="noStrike" baseline="0" dirty="0">
                <a:solidFill>
                  <a:srgbClr val="000000"/>
                </a:solidFill>
                <a:latin typeface="Times New Roman" panose="02020603050405020304" pitchFamily="18" charset="0"/>
              </a:rPr>
              <a:t>Goel S.L and Kumar R. Hospital Administration and Planning, 1st edition, </a:t>
            </a:r>
            <a:r>
              <a:rPr lang="en-US" sz="1800" b="0" i="0" u="none" strike="noStrike" baseline="0" dirty="0" err="1">
                <a:solidFill>
                  <a:srgbClr val="000000"/>
                </a:solidFill>
                <a:latin typeface="Times New Roman" panose="02020603050405020304" pitchFamily="18" charset="0"/>
              </a:rPr>
              <a:t>Jaypeee</a:t>
            </a:r>
            <a:r>
              <a:rPr lang="en-US" sz="1800" b="0" i="0" u="none" strike="noStrike" baseline="0" dirty="0">
                <a:solidFill>
                  <a:srgbClr val="000000"/>
                </a:solidFill>
                <a:latin typeface="Times New Roman" panose="02020603050405020304" pitchFamily="18" charset="0"/>
              </a:rPr>
              <a:t> Brothers, Medical Publishers Pvt Ltd: New Delhi </a:t>
            </a:r>
          </a:p>
          <a:p>
            <a:r>
              <a:rPr lang="en-IN" sz="1800" b="0" i="0" u="none" strike="noStrike" baseline="0" dirty="0">
                <a:solidFill>
                  <a:srgbClr val="000000"/>
                </a:solidFill>
                <a:latin typeface="Wingdings" panose="05000000000000000000" pitchFamily="2" charset="2"/>
              </a:rPr>
              <a:t> </a:t>
            </a:r>
            <a:r>
              <a:rPr lang="en-IN" sz="1800" b="0" i="0" u="none" strike="noStrike" baseline="0" dirty="0">
                <a:latin typeface="Times New Roman" panose="02020603050405020304" pitchFamily="18" charset="0"/>
              </a:rPr>
              <a:t>https://pubmed.ncbi.nlm.nih.gov/18195405/ </a:t>
            </a:r>
          </a:p>
          <a:p>
            <a:r>
              <a:rPr lang="en-IN" sz="1800" b="0" i="0" u="none" strike="noStrike" baseline="0" dirty="0">
                <a:latin typeface="Wingdings" panose="05000000000000000000" pitchFamily="2" charset="2"/>
              </a:rPr>
              <a:t> </a:t>
            </a:r>
            <a:r>
              <a:rPr lang="en-IN" sz="1800" b="0" i="0" u="none" strike="noStrike" baseline="0" dirty="0">
                <a:latin typeface="Times New Roman" panose="02020603050405020304" pitchFamily="18" charset="0"/>
              </a:rPr>
              <a:t>https://journals.indexcopernicus.com/search/article?articleId=2153764 </a:t>
            </a:r>
          </a:p>
          <a:p>
            <a:r>
              <a:rPr lang="en-IN" sz="1800" b="0" i="0" u="none" strike="noStrike" baseline="0" dirty="0">
                <a:latin typeface="Wingdings" panose="05000000000000000000" pitchFamily="2" charset="2"/>
              </a:rPr>
              <a:t> </a:t>
            </a:r>
            <a:r>
              <a:rPr lang="en-IN" sz="1800" b="0" i="0" u="none" strike="noStrike" baseline="0" dirty="0">
                <a:latin typeface="Times New Roman" panose="02020603050405020304" pitchFamily="18" charset="0"/>
              </a:rPr>
              <a:t>https://pubmed.ncbi.nlm.nih.gov/21740345/ </a:t>
            </a:r>
          </a:p>
          <a:p>
            <a:r>
              <a:rPr lang="en-IN" sz="1800" b="0" i="0" u="none" strike="noStrike" baseline="0" dirty="0">
                <a:latin typeface="Times New Roman" panose="02020603050405020304" pitchFamily="18" charset="0"/>
              </a:rPr>
              <a:t>https://www.researchgate.net/publication/273340797_Role_of_discharge_planning_and_other_determinants_in_total_discharge_time_at_a_large_tertiary_care_hospital </a:t>
            </a:r>
          </a:p>
          <a:p>
            <a:r>
              <a:rPr lang="en-IN" sz="1800" b="0" i="0" u="none" strike="noStrike" baseline="0" dirty="0">
                <a:solidFill>
                  <a:srgbClr val="000000"/>
                </a:solidFill>
                <a:latin typeface="Wingdings" panose="05000000000000000000" pitchFamily="2" charset="2"/>
              </a:rPr>
              <a:t> </a:t>
            </a:r>
            <a:r>
              <a:rPr lang="en-IN" sz="1800" b="0" i="0" u="none" strike="noStrike" baseline="0" dirty="0">
                <a:solidFill>
                  <a:srgbClr val="000000"/>
                </a:solidFill>
                <a:latin typeface="Times New Roman" panose="02020603050405020304" pitchFamily="18" charset="0"/>
              </a:rPr>
              <a:t>https://pubmed.ncbi.nlm.nih.gov/26845068/ </a:t>
            </a:r>
          </a:p>
          <a:p>
            <a:pPr marL="0" indent="0">
              <a:buNone/>
            </a:pPr>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4" name="Picture 3">
            <a:extLst>
              <a:ext uri="{FF2B5EF4-FFF2-40B4-BE49-F238E27FC236}">
                <a16:creationId xmlns:a16="http://schemas.microsoft.com/office/drawing/2014/main" id="{CCF974DD-8BC2-4654-C852-2896FDEB69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1602"/>
            <a:ext cx="1108464" cy="521753"/>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b="1" dirty="0"/>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175657" cy="553381"/>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
        <p:nvSpPr>
          <p:cNvPr id="2" name="Title 1">
            <a:extLst>
              <a:ext uri="{FF2B5EF4-FFF2-40B4-BE49-F238E27FC236}">
                <a16:creationId xmlns:a16="http://schemas.microsoft.com/office/drawing/2014/main" id="{BC01393A-C23C-A11B-B552-8F3AB06E5AFD}"/>
              </a:ext>
            </a:extLst>
          </p:cNvPr>
          <p:cNvSpPr>
            <a:spLocks noGrp="1"/>
          </p:cNvSpPr>
          <p:nvPr>
            <p:ph type="title" idx="4294967295"/>
          </p:nvPr>
        </p:nvSpPr>
        <p:spPr>
          <a:xfrm>
            <a:off x="0" y="365125"/>
            <a:ext cx="10515600" cy="1325563"/>
          </a:xfrm>
        </p:spPr>
        <p:txBody>
          <a:bodyPr/>
          <a:lstStyle/>
          <a:p>
            <a:pPr algn="ctr"/>
            <a:r>
              <a:rPr lang="en-IN" b="1" dirty="0"/>
              <a:t>       PICTORIAL JOURNEY</a:t>
            </a:r>
          </a:p>
        </p:txBody>
      </p:sp>
      <p:pic>
        <p:nvPicPr>
          <p:cNvPr id="11" name="Picture 10">
            <a:extLst>
              <a:ext uri="{FF2B5EF4-FFF2-40B4-BE49-F238E27FC236}">
                <a16:creationId xmlns:a16="http://schemas.microsoft.com/office/drawing/2014/main" id="{93CF7CE8-04CB-5120-0D93-80AA881914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6858" y="1973178"/>
            <a:ext cx="5294296" cy="4519697"/>
          </a:xfrm>
          <a:prstGeom prst="rect">
            <a:avLst/>
          </a:prstGeom>
        </p:spPr>
      </p:pic>
      <p:pic>
        <p:nvPicPr>
          <p:cNvPr id="13" name="Picture 12">
            <a:extLst>
              <a:ext uri="{FF2B5EF4-FFF2-40B4-BE49-F238E27FC236}">
                <a16:creationId xmlns:a16="http://schemas.microsoft.com/office/drawing/2014/main" id="{ACFDF8A8-0BE5-D281-16DE-3C98ED6EF3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09912" y="1973178"/>
            <a:ext cx="6129688" cy="4519697"/>
          </a:xfrm>
          <a:prstGeom prst="rect">
            <a:avLst/>
          </a:prstGeom>
        </p:spPr>
      </p:pic>
      <p:pic>
        <p:nvPicPr>
          <p:cNvPr id="3" name="Picture 2">
            <a:extLst>
              <a:ext uri="{FF2B5EF4-FFF2-40B4-BE49-F238E27FC236}">
                <a16:creationId xmlns:a16="http://schemas.microsoft.com/office/drawing/2014/main" id="{46B05C5B-0FFB-DE4D-430A-32B08B4D6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813"/>
            <a:ext cx="1175657" cy="553381"/>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5" name="Picture 4">
            <a:extLst>
              <a:ext uri="{FF2B5EF4-FFF2-40B4-BE49-F238E27FC236}">
                <a16:creationId xmlns:a16="http://schemas.microsoft.com/office/drawing/2014/main" id="{9375A142-85D3-BCFE-F8B8-C5A36C36A5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0460"/>
            <a:ext cx="1337011" cy="629330"/>
          </a:xfrm>
          <a:prstGeom prst="rect">
            <a:avLst/>
          </a:prstGeom>
        </p:spPr>
      </p:pic>
      <p:pic>
        <p:nvPicPr>
          <p:cNvPr id="7" name="Picture 6">
            <a:extLst>
              <a:ext uri="{FF2B5EF4-FFF2-40B4-BE49-F238E27FC236}">
                <a16:creationId xmlns:a16="http://schemas.microsoft.com/office/drawing/2014/main" id="{47057F7F-C4CC-1945-5B5E-A28738D5CA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530" y="1770513"/>
            <a:ext cx="7464457" cy="4506012"/>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lnSpcReduction="10000"/>
          </a:bodyPr>
          <a:lstStyle/>
          <a:p>
            <a:r>
              <a:rPr lang="en-US" sz="2600" dirty="0">
                <a:effectLst/>
                <a:latin typeface="Times New Roman" panose="02020603050405020304" pitchFamily="18" charset="0"/>
                <a:ea typeface="Calibri" panose="020F0502020204030204" pitchFamily="34" charset="0"/>
              </a:rPr>
              <a:t>Hospital services can be categorized into IPD and OPD services.</a:t>
            </a:r>
          </a:p>
          <a:p>
            <a:r>
              <a:rPr lang="en-US" sz="2600" dirty="0">
                <a:effectLst/>
                <a:latin typeface="Times New Roman" panose="02020603050405020304" pitchFamily="18" charset="0"/>
                <a:ea typeface="Calibri" panose="020F0502020204030204" pitchFamily="34" charset="0"/>
              </a:rPr>
              <a:t>Out Patient Department is an establishment, which cares for ambulatory patients who come for diagnosis, treatment or follow up care.</a:t>
            </a:r>
            <a:endParaRPr lang="en-US" sz="2600" dirty="0">
              <a:latin typeface="Times New Roman" panose="02020603050405020304" pitchFamily="18" charset="0"/>
              <a:ea typeface="Calibri" panose="020F0502020204030204" pitchFamily="34" charset="0"/>
            </a:endParaRPr>
          </a:p>
          <a:p>
            <a:r>
              <a:rPr lang="en-US" sz="2600" dirty="0">
                <a:effectLst/>
                <a:latin typeface="Times New Roman" panose="02020603050405020304" pitchFamily="18" charset="0"/>
                <a:ea typeface="Calibri" panose="020F0502020204030204" pitchFamily="34" charset="0"/>
              </a:rPr>
              <a:t>The inpatient care area, ward or nursing unit, would thus include nursing station, the beds it serves, and the necessary services, work, storage and public areas needed to carry out the patients nursing care</a:t>
            </a:r>
          </a:p>
          <a:p>
            <a:r>
              <a:rPr lang="en-US" sz="2600" dirty="0">
                <a:effectLst/>
                <a:latin typeface="Times New Roman" panose="02020603050405020304" pitchFamily="18" charset="0"/>
                <a:ea typeface="Calibri" panose="020F0502020204030204" pitchFamily="34" charset="0"/>
              </a:rPr>
              <a:t>Patient &amp; Attendant not only want satisfactory treatment but also psychological satisfaction, prompt services, accessibility &amp; affordability of services</a:t>
            </a:r>
            <a:endParaRPr lang="en-US" sz="2600" dirty="0">
              <a:latin typeface="Times New Roman" panose="02020603050405020304" pitchFamily="18" charset="0"/>
              <a:ea typeface="Calibri" panose="020F0502020204030204" pitchFamily="34" charset="0"/>
            </a:endParaRPr>
          </a:p>
          <a:p>
            <a:r>
              <a:rPr lang="en-US" sz="2600" dirty="0">
                <a:latin typeface="Times New Roman" panose="02020603050405020304" pitchFamily="18" charset="0"/>
                <a:ea typeface="Calibri" panose="020F0502020204030204" pitchFamily="34" charset="0"/>
              </a:rPr>
              <a:t>R</a:t>
            </a:r>
            <a:r>
              <a:rPr lang="en-US" sz="2600" dirty="0">
                <a:effectLst/>
                <a:latin typeface="Times New Roman" panose="02020603050405020304" pitchFamily="18" charset="0"/>
                <a:ea typeface="Calibri" panose="020F0502020204030204" pitchFamily="34" charset="0"/>
              </a:rPr>
              <a:t>esearch has shown that a number of events occur in the process of the patient discharge that affects all involved in the process</a:t>
            </a:r>
          </a:p>
          <a:p>
            <a:endParaRPr lang="en-IN"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137237" cy="535296"/>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indent="0">
              <a:lnSpc>
                <a:spcPct val="115000"/>
              </a:lnSpc>
              <a:spcAft>
                <a:spcPts val="800"/>
              </a:spcAft>
              <a:buNone/>
            </a:pPr>
            <a:r>
              <a:rPr lang="en-US" sz="2600" dirty="0">
                <a:effectLst/>
                <a:latin typeface="Calibri" panose="020F0502020204030204" pitchFamily="34" charset="0"/>
                <a:ea typeface="Calibri" panose="020F0502020204030204" pitchFamily="34" charset="0"/>
                <a:cs typeface="Mangal" panose="02040503050203030202" pitchFamily="18" charset="0"/>
                <a:sym typeface="Symbol" panose="05050102010706020507" pitchFamily="18" charset="2"/>
              </a:rPr>
              <a:t></a:t>
            </a:r>
            <a:r>
              <a:rPr lang="en-US" sz="2600" dirty="0">
                <a:effectLst/>
                <a:latin typeface="Calibri" panose="020F0502020204030204" pitchFamily="34" charset="0"/>
                <a:ea typeface="Calibri" panose="020F0502020204030204" pitchFamily="34" charset="0"/>
                <a:cs typeface="Mangal" panose="02040503050203030202" pitchFamily="18" charset="0"/>
              </a:rPr>
              <a:t> </a:t>
            </a:r>
            <a:r>
              <a:rPr lang="en-US" sz="2600" dirty="0">
                <a:effectLst/>
                <a:latin typeface="Times New Roman" panose="02020603050405020304" pitchFamily="18" charset="0"/>
                <a:ea typeface="Calibri" panose="020F0502020204030204" pitchFamily="34" charset="0"/>
                <a:cs typeface="Mangal" panose="02040503050203030202" pitchFamily="18" charset="0"/>
              </a:rPr>
              <a:t>To access the Discharge time for Cash, Credit and TPA patients.</a:t>
            </a:r>
            <a:endParaRPr lang="en-IN" sz="2600" dirty="0">
              <a:effectLst/>
              <a:latin typeface="Calibri" panose="020F0502020204030204" pitchFamily="34" charset="0"/>
              <a:ea typeface="Calibri" panose="020F0502020204030204" pitchFamily="34" charset="0"/>
              <a:cs typeface="Mangal" panose="02040503050203030202" pitchFamily="18" charset="0"/>
            </a:endParaRPr>
          </a:p>
          <a:p>
            <a:pPr indent="0">
              <a:lnSpc>
                <a:spcPct val="115000"/>
              </a:lnSpc>
              <a:spcAft>
                <a:spcPts val="800"/>
              </a:spcAft>
              <a:buNone/>
            </a:pPr>
            <a:r>
              <a:rPr lang="en-US" sz="26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en-US" sz="2600" dirty="0">
                <a:effectLst/>
                <a:latin typeface="Times New Roman" panose="02020603050405020304" pitchFamily="18" charset="0"/>
                <a:ea typeface="Calibri" panose="020F0502020204030204" pitchFamily="34" charset="0"/>
                <a:cs typeface="Mangal" panose="02040503050203030202" pitchFamily="18" charset="0"/>
              </a:rPr>
              <a:t> To find the actual cause of delay </a:t>
            </a:r>
            <a:r>
              <a:rPr lang="en-US" sz="2600" dirty="0">
                <a:latin typeface="Times New Roman" panose="02020603050405020304" pitchFamily="18" charset="0"/>
                <a:ea typeface="Calibri" panose="020F0502020204030204" pitchFamily="34" charset="0"/>
                <a:cs typeface="Mangal" panose="02040503050203030202" pitchFamily="18" charset="0"/>
              </a:rPr>
              <a:t>in</a:t>
            </a:r>
            <a:r>
              <a:rPr lang="en-US" sz="2600" dirty="0">
                <a:effectLst/>
                <a:latin typeface="Times New Roman" panose="02020603050405020304" pitchFamily="18" charset="0"/>
                <a:ea typeface="Calibri" panose="020F0502020204030204" pitchFamily="34" charset="0"/>
                <a:cs typeface="Mangal" panose="02040503050203030202" pitchFamily="18" charset="0"/>
              </a:rPr>
              <a:t> the discharge process </a:t>
            </a:r>
            <a:endParaRPr lang="en-IN" sz="26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275549" cy="60039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fontScale="92500" lnSpcReduction="20000"/>
          </a:bodyPr>
          <a:lstStyle/>
          <a:p>
            <a:r>
              <a:rPr lang="en-IN" sz="1900" b="1" dirty="0">
                <a:effectLst/>
                <a:latin typeface="Times New Roman" panose="02020603050405020304" pitchFamily="18" charset="0"/>
                <a:ea typeface="Calibri" panose="020F0502020204030204" pitchFamily="34" charset="0"/>
              </a:rPr>
              <a:t>Study Design</a:t>
            </a:r>
            <a:r>
              <a:rPr lang="en-IN" sz="1900" dirty="0">
                <a:effectLst/>
                <a:latin typeface="Times New Roman" panose="02020603050405020304" pitchFamily="18" charset="0"/>
                <a:ea typeface="Calibri" panose="020F0502020204030204" pitchFamily="34" charset="0"/>
              </a:rPr>
              <a:t>: An Observational study based on process mapping and a Quantitative research enumerating the percentage of discharges within time and enumerate analyses </a:t>
            </a:r>
            <a:r>
              <a:rPr lang="en-US" sz="1900">
                <a:latin typeface="Times New Roman" panose="02020603050405020304" pitchFamily="18" charset="0"/>
                <a:ea typeface="Calibri" panose="020F0502020204030204" pitchFamily="34" charset="0"/>
              </a:rPr>
              <a:t>on</a:t>
            </a:r>
            <a:r>
              <a:rPr lang="en-IN" sz="1900">
                <a:effectLst/>
                <a:latin typeface="Times New Roman" panose="02020603050405020304" pitchFamily="18" charset="0"/>
                <a:ea typeface="Calibri" panose="020F0502020204030204" pitchFamily="34" charset="0"/>
              </a:rPr>
              <a:t> </a:t>
            </a:r>
            <a:r>
              <a:rPr lang="en-IN" sz="1900" dirty="0">
                <a:effectLst/>
                <a:latin typeface="Times New Roman" panose="02020603050405020304" pitchFamily="18" charset="0"/>
                <a:ea typeface="Calibri" panose="020F0502020204030204" pitchFamily="34" charset="0"/>
              </a:rPr>
              <a:t>various elements leading to discharge on or off time.</a:t>
            </a:r>
            <a:endParaRPr lang="en-IN" sz="1900" dirty="0">
              <a:effectLst/>
              <a:latin typeface="Calibri" panose="020F0502020204030204" pitchFamily="34" charset="0"/>
              <a:ea typeface="Calibri" panose="020F0502020204030204" pitchFamily="34" charset="0"/>
            </a:endParaRPr>
          </a:p>
          <a:p>
            <a:pPr>
              <a:lnSpc>
                <a:spcPct val="115000"/>
              </a:lnSpc>
              <a:spcAft>
                <a:spcPts val="800"/>
              </a:spcAft>
            </a:pPr>
            <a:r>
              <a:rPr lang="en-IN" sz="1900" b="1" dirty="0">
                <a:effectLst/>
                <a:latin typeface="Times New Roman" panose="02020603050405020304" pitchFamily="18" charset="0"/>
                <a:ea typeface="Calibri" panose="020F0502020204030204" pitchFamily="34" charset="0"/>
              </a:rPr>
              <a:t>Study Area</a:t>
            </a:r>
            <a:r>
              <a:rPr lang="en-IN" sz="1900" dirty="0">
                <a:effectLst/>
                <a:latin typeface="Times New Roman" panose="02020603050405020304" pitchFamily="18" charset="0"/>
                <a:ea typeface="Calibri" panose="020F0502020204030204" pitchFamily="34" charset="0"/>
              </a:rPr>
              <a:t>: In Patient Department of Yashoda </a:t>
            </a:r>
            <a:r>
              <a:rPr lang="en-IN" sz="1900" dirty="0" err="1">
                <a:effectLst/>
                <a:latin typeface="Times New Roman" panose="02020603050405020304" pitchFamily="18" charset="0"/>
                <a:ea typeface="Calibri" panose="020F0502020204030204" pitchFamily="34" charset="0"/>
              </a:rPr>
              <a:t>Superspeciality</a:t>
            </a:r>
            <a:r>
              <a:rPr lang="en-IN" sz="1900" dirty="0">
                <a:effectLst/>
                <a:latin typeface="Times New Roman" panose="02020603050405020304" pitchFamily="18" charset="0"/>
                <a:ea typeface="Calibri" panose="020F0502020204030204" pitchFamily="34" charset="0"/>
              </a:rPr>
              <a:t> Hospital &amp; Cancer Institute</a:t>
            </a:r>
            <a:endParaRPr lang="en-IN" sz="1900" dirty="0">
              <a:latin typeface="Calibri" panose="020F0502020204030204" pitchFamily="34" charset="0"/>
              <a:ea typeface="Calibri" panose="020F0502020204030204" pitchFamily="34" charset="0"/>
            </a:endParaRPr>
          </a:p>
          <a:p>
            <a:pPr>
              <a:lnSpc>
                <a:spcPct val="115000"/>
              </a:lnSpc>
              <a:spcAft>
                <a:spcPts val="800"/>
              </a:spcAft>
              <a:buFont typeface="Wingdings" panose="05000000000000000000" pitchFamily="2" charset="2"/>
              <a:buChar char="Ø"/>
            </a:pPr>
            <a:r>
              <a:rPr lang="en-IN" sz="1900" dirty="0">
                <a:effectLst/>
                <a:latin typeface="Times New Roman" panose="02020603050405020304" pitchFamily="18" charset="0"/>
                <a:ea typeface="Calibri" panose="020F0502020204030204" pitchFamily="34" charset="0"/>
              </a:rPr>
              <a:t>  Ward 1: 18 Beds</a:t>
            </a:r>
          </a:p>
          <a:p>
            <a:pPr>
              <a:lnSpc>
                <a:spcPct val="115000"/>
              </a:lnSpc>
              <a:spcAft>
                <a:spcPts val="800"/>
              </a:spcAft>
              <a:buFont typeface="Wingdings" panose="05000000000000000000" pitchFamily="2" charset="2"/>
              <a:buChar char="Ø"/>
            </a:pPr>
            <a:r>
              <a:rPr lang="en-IN" sz="1900" dirty="0">
                <a:effectLst/>
                <a:latin typeface="Times New Roman" panose="02020603050405020304" pitchFamily="18" charset="0"/>
                <a:ea typeface="Calibri" panose="020F0502020204030204" pitchFamily="34" charset="0"/>
              </a:rPr>
              <a:t> Ward 2: 20 Beds</a:t>
            </a:r>
            <a:endParaRPr lang="en-IN" sz="1900" dirty="0">
              <a:latin typeface="Calibri" panose="020F0502020204030204" pitchFamily="34" charset="0"/>
              <a:ea typeface="Calibri" panose="020F0502020204030204" pitchFamily="34" charset="0"/>
            </a:endParaRPr>
          </a:p>
          <a:p>
            <a:pPr>
              <a:lnSpc>
                <a:spcPct val="115000"/>
              </a:lnSpc>
              <a:spcAft>
                <a:spcPts val="800"/>
              </a:spcAft>
              <a:buFont typeface="Wingdings" panose="05000000000000000000" pitchFamily="2" charset="2"/>
              <a:buChar char="Ø"/>
            </a:pPr>
            <a:r>
              <a:rPr lang="en-IN" sz="1900" dirty="0">
                <a:effectLst/>
                <a:latin typeface="Times New Roman" panose="02020603050405020304" pitchFamily="18" charset="0"/>
                <a:ea typeface="Calibri" panose="020F0502020204030204" pitchFamily="34" charset="0"/>
              </a:rPr>
              <a:t>General Ward: 23 Beds </a:t>
            </a:r>
            <a:endParaRPr lang="en-US" sz="1900" dirty="0">
              <a:effectLst/>
              <a:latin typeface="Times New Roman" panose="02020603050405020304" pitchFamily="18" charset="0"/>
              <a:ea typeface="Calibri" panose="020F0502020204030204" pitchFamily="34" charset="0"/>
            </a:endParaRPr>
          </a:p>
          <a:p>
            <a:pPr>
              <a:lnSpc>
                <a:spcPct val="115000"/>
              </a:lnSpc>
              <a:spcAft>
                <a:spcPts val="800"/>
              </a:spcAft>
              <a:buFont typeface="Wingdings" panose="05000000000000000000" pitchFamily="2" charset="2"/>
              <a:buChar char="Ø"/>
            </a:pPr>
            <a:r>
              <a:rPr lang="en-US" sz="1900" dirty="0">
                <a:latin typeface="Times New Roman" panose="02020603050405020304" pitchFamily="18" charset="0"/>
                <a:ea typeface="Calibri" panose="020F0502020204030204" pitchFamily="34" charset="0"/>
              </a:rPr>
              <a:t>Chemo ward : 15 Beds</a:t>
            </a:r>
          </a:p>
          <a:p>
            <a:pPr>
              <a:lnSpc>
                <a:spcPct val="115000"/>
              </a:lnSpc>
              <a:spcAft>
                <a:spcPts val="800"/>
              </a:spcAft>
              <a:buFont typeface="Wingdings" panose="05000000000000000000" pitchFamily="2" charset="2"/>
              <a:buChar char="Ø"/>
            </a:pPr>
            <a:r>
              <a:rPr lang="en-US" sz="1900" dirty="0" err="1">
                <a:effectLst/>
                <a:latin typeface="Times New Roman" panose="02020603050405020304" pitchFamily="18" charset="0"/>
                <a:ea typeface="Calibri" panose="020F0502020204030204" pitchFamily="34" charset="0"/>
              </a:rPr>
              <a:t>Icu</a:t>
            </a:r>
            <a:r>
              <a:rPr lang="en-US" sz="1900" dirty="0">
                <a:effectLst/>
                <a:latin typeface="Times New Roman" panose="02020603050405020304" pitchFamily="18" charset="0"/>
                <a:ea typeface="Calibri" panose="020F0502020204030204" pitchFamily="34" charset="0"/>
              </a:rPr>
              <a:t> : 24 Beds</a:t>
            </a:r>
          </a:p>
          <a:p>
            <a:pPr>
              <a:lnSpc>
                <a:spcPct val="115000"/>
              </a:lnSpc>
              <a:spcAft>
                <a:spcPts val="800"/>
              </a:spcAft>
            </a:pPr>
            <a:r>
              <a:rPr lang="en-US" sz="1900" dirty="0">
                <a:latin typeface="Times New Roman" panose="02020603050405020304" pitchFamily="18" charset="0"/>
                <a:ea typeface="Calibri" panose="020F0502020204030204" pitchFamily="34" charset="0"/>
              </a:rPr>
              <a:t> </a:t>
            </a:r>
            <a:r>
              <a:rPr lang="en-US" sz="1900" b="1" dirty="0">
                <a:latin typeface="Times New Roman" panose="02020603050405020304" pitchFamily="18" charset="0"/>
                <a:ea typeface="Calibri" panose="020F0502020204030204" pitchFamily="34" charset="0"/>
              </a:rPr>
              <a:t>Sampling Method </a:t>
            </a:r>
            <a:r>
              <a:rPr lang="en-US" sz="1900" dirty="0">
                <a:latin typeface="Times New Roman" panose="02020603050405020304" pitchFamily="18" charset="0"/>
                <a:ea typeface="Calibri" panose="020F0502020204030204" pitchFamily="34" charset="0"/>
              </a:rPr>
              <a:t>:  Purposive Sampling</a:t>
            </a:r>
            <a:endParaRPr lang="en-US" sz="1900" b="1" dirty="0">
              <a:effectLst/>
              <a:latin typeface="Times New Roman" panose="02020603050405020304" pitchFamily="18" charset="0"/>
              <a:ea typeface="Calibri" panose="020F0502020204030204" pitchFamily="34" charset="0"/>
            </a:endParaRPr>
          </a:p>
          <a:p>
            <a:pPr>
              <a:lnSpc>
                <a:spcPct val="115000"/>
              </a:lnSpc>
              <a:spcAft>
                <a:spcPts val="800"/>
              </a:spcAft>
            </a:pPr>
            <a:endParaRPr lang="en-IN" sz="2800" dirty="0">
              <a:effectLst/>
              <a:latin typeface="Calibri" panose="020F0502020204030204" pitchFamily="34" charset="0"/>
              <a:ea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613647" cy="759542"/>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fontScale="85000" lnSpcReduction="20000"/>
          </a:bodyPr>
          <a:lstStyle/>
          <a:p>
            <a:pPr>
              <a:lnSpc>
                <a:spcPct val="115000"/>
              </a:lnSpc>
              <a:spcAft>
                <a:spcPts val="800"/>
              </a:spcAft>
            </a:pPr>
            <a:r>
              <a:rPr lang="en-GB" sz="2800" b="1" dirty="0">
                <a:effectLst/>
                <a:latin typeface="Times New Roman" panose="02020603050405020304" pitchFamily="18" charset="0"/>
                <a:ea typeface="Calibri" panose="020F0502020204030204" pitchFamily="34" charset="0"/>
                <a:cs typeface="Mangal" panose="02040503050203030202" pitchFamily="18" charset="0"/>
              </a:rPr>
              <a:t>Sampling Strategy:</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457200">
              <a:lnSpc>
                <a:spcPct val="115000"/>
              </a:lnSpc>
              <a:spcAft>
                <a:spcPts val="800"/>
              </a:spcAft>
            </a:pPr>
            <a:r>
              <a:rPr lang="en-US" sz="2800" dirty="0">
                <a:effectLst/>
                <a:latin typeface="Calibri" panose="020F0502020204030204" pitchFamily="34" charset="0"/>
                <a:ea typeface="Calibri" panose="020F0502020204030204" pitchFamily="34" charset="0"/>
                <a:cs typeface="Mangal" panose="02040503050203030202" pitchFamily="18" charset="0"/>
              </a:rPr>
              <a:t>All patients discharged from the Ward 1, 2,Chemo, ICU and General ward (Male &amp; Female). All patients </a:t>
            </a:r>
            <a:r>
              <a:rPr lang="en-US" dirty="0">
                <a:latin typeface="Calibri" panose="020F0502020204030204" pitchFamily="34" charset="0"/>
                <a:ea typeface="Calibri" panose="020F0502020204030204" pitchFamily="34" charset="0"/>
                <a:cs typeface="Mangal" panose="02040503050203030202" pitchFamily="18" charset="0"/>
              </a:rPr>
              <a:t>are </a:t>
            </a:r>
            <a:r>
              <a:rPr lang="en-US" sz="2800" dirty="0">
                <a:effectLst/>
                <a:latin typeface="Calibri" panose="020F0502020204030204" pitchFamily="34" charset="0"/>
                <a:ea typeface="Calibri" panose="020F0502020204030204" pitchFamily="34" charset="0"/>
                <a:cs typeface="Mangal" panose="02040503050203030202" pitchFamily="18" charset="0"/>
              </a:rPr>
              <a:t>studied at each phase of discharge tracked (Patient file received at </a:t>
            </a:r>
            <a:r>
              <a:rPr lang="en-US" dirty="0">
                <a:latin typeface="Calibri" panose="020F0502020204030204" pitchFamily="34" charset="0"/>
                <a:ea typeface="Calibri" panose="020F0502020204030204" pitchFamily="34" charset="0"/>
                <a:cs typeface="Mangal" panose="02040503050203030202" pitchFamily="18" charset="0"/>
              </a:rPr>
              <a:t>MT Room</a:t>
            </a:r>
            <a:r>
              <a:rPr lang="en-US" sz="2800" dirty="0">
                <a:effectLst/>
                <a:latin typeface="Calibri" panose="020F0502020204030204" pitchFamily="34" charset="0"/>
                <a:ea typeface="Calibri" panose="020F0502020204030204" pitchFamily="34" charset="0"/>
                <a:cs typeface="Mangal" panose="02040503050203030202" pitchFamily="18" charset="0"/>
              </a:rPr>
              <a:t>, Preparation of Final Discharge Summary, Medicine indent and receiving time , Time taken for TPA approvals, Time patient receives Gate Pass and Signs Discharge Summary). These patients are from variety of segments including: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lvl="0">
              <a:lnSpc>
                <a:spcPct val="115000"/>
              </a:lnSpc>
              <a:buFont typeface="Wingdings" panose="05000000000000000000" pitchFamily="2" charset="2"/>
              <a:buChar char="ü"/>
            </a:pPr>
            <a:r>
              <a:rPr lang="en-US" sz="2800" dirty="0">
                <a:effectLst/>
                <a:latin typeface="Calibri" panose="020F0502020204030204" pitchFamily="34" charset="0"/>
                <a:ea typeface="Calibri" panose="020F0502020204030204" pitchFamily="34" charset="0"/>
                <a:cs typeface="Mangal" panose="02040503050203030202" pitchFamily="18" charset="0"/>
              </a:rPr>
              <a:t>Private (Cash patients) </a:t>
            </a:r>
            <a:endParaRPr lang="en-IN" sz="2800" dirty="0">
              <a:latin typeface="Calibri" panose="020F0502020204030204" pitchFamily="34" charset="0"/>
              <a:ea typeface="Calibri" panose="020F0502020204030204" pitchFamily="34" charset="0"/>
              <a:cs typeface="Mangal" panose="02040503050203030202" pitchFamily="18" charset="0"/>
            </a:endParaRPr>
          </a:p>
          <a:p>
            <a:pPr lvl="0">
              <a:lnSpc>
                <a:spcPct val="115000"/>
              </a:lnSpc>
              <a:buFont typeface="Wingdings" panose="05000000000000000000" pitchFamily="2" charset="2"/>
              <a:buChar char="ü"/>
            </a:pPr>
            <a:r>
              <a:rPr lang="en-US" sz="2800" dirty="0">
                <a:effectLst/>
                <a:latin typeface="Calibri" panose="020F0502020204030204" pitchFamily="34" charset="0"/>
                <a:ea typeface="Calibri" panose="020F0502020204030204" pitchFamily="34" charset="0"/>
                <a:cs typeface="Mangal" panose="02040503050203030202" pitchFamily="18" charset="0"/>
              </a:rPr>
              <a:t>Government Panel (CGHS, CAPF, ESI, UP Police, Railways, UPPCL Etc.) </a:t>
            </a:r>
            <a:endParaRPr lang="en-IN" sz="2800" dirty="0">
              <a:latin typeface="Calibri" panose="020F0502020204030204" pitchFamily="34" charset="0"/>
              <a:ea typeface="Calibri" panose="020F0502020204030204" pitchFamily="34" charset="0"/>
              <a:cs typeface="Mangal" panose="02040503050203030202" pitchFamily="18" charset="0"/>
            </a:endParaRPr>
          </a:p>
          <a:p>
            <a:pPr lvl="0">
              <a:lnSpc>
                <a:spcPct val="115000"/>
              </a:lnSpc>
              <a:buFont typeface="Wingdings" panose="05000000000000000000" pitchFamily="2" charset="2"/>
              <a:buChar char="ü"/>
            </a:pPr>
            <a:r>
              <a:rPr lang="en-US" sz="2800" dirty="0">
                <a:effectLst/>
                <a:latin typeface="Calibri" panose="020F0502020204030204" pitchFamily="34" charset="0"/>
                <a:ea typeface="Calibri" panose="020F0502020204030204" pitchFamily="34" charset="0"/>
                <a:cs typeface="Mangal" panose="02040503050203030202" pitchFamily="18" charset="0"/>
              </a:rPr>
              <a:t>TPA (GIPSA, </a:t>
            </a:r>
            <a:r>
              <a:rPr lang="en-US" dirty="0">
                <a:latin typeface="Calibri" panose="020F0502020204030204" pitchFamily="34" charset="0"/>
                <a:ea typeface="Calibri" panose="020F0502020204030204" pitchFamily="34" charset="0"/>
                <a:cs typeface="Mangal" panose="02040503050203030202" pitchFamily="18" charset="0"/>
              </a:rPr>
              <a:t>NIVA</a:t>
            </a:r>
            <a:r>
              <a:rPr lang="en-US" sz="2800" dirty="0">
                <a:effectLst/>
                <a:latin typeface="Calibri" panose="020F0502020204030204" pitchFamily="34" charset="0"/>
                <a:ea typeface="Calibri" panose="020F0502020204030204" pitchFamily="34" charset="0"/>
                <a:cs typeface="Mangal" panose="02040503050203030202" pitchFamily="18" charset="0"/>
              </a:rPr>
              <a:t> BUPA, ICICI LOMBARD, </a:t>
            </a:r>
            <a:r>
              <a:rPr lang="en-US" dirty="0">
                <a:latin typeface="Calibri" panose="020F0502020204030204" pitchFamily="34" charset="0"/>
                <a:ea typeface="Calibri" panose="020F0502020204030204" pitchFamily="34" charset="0"/>
                <a:cs typeface="Mangal" panose="02040503050203030202" pitchFamily="18" charset="0"/>
              </a:rPr>
              <a:t>STAR HEALTH</a:t>
            </a:r>
            <a:r>
              <a:rPr lang="en-US" sz="2800" dirty="0">
                <a:effectLst/>
                <a:latin typeface="Calibri" panose="020F0502020204030204" pitchFamily="34" charset="0"/>
                <a:ea typeface="Calibri" panose="020F0502020204030204" pitchFamily="34" charset="0"/>
                <a:cs typeface="Mangal" panose="02040503050203030202" pitchFamily="18" charset="0"/>
              </a:rPr>
              <a:t>, HDFC Ergo Etc.)</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1337022" cy="629335"/>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5BFCB-65B5-A2C0-328A-8BC5DD64C48B}"/>
              </a:ext>
            </a:extLst>
          </p:cNvPr>
          <p:cNvSpPr>
            <a:spLocks noGrp="1"/>
          </p:cNvSpPr>
          <p:nvPr>
            <p:ph type="title"/>
          </p:nvPr>
        </p:nvSpPr>
        <p:spPr/>
        <p:txBody>
          <a:bodyPr/>
          <a:lstStyle/>
          <a:p>
            <a:r>
              <a:rPr lang="en-IN" dirty="0"/>
              <a:t>                          </a:t>
            </a:r>
            <a:r>
              <a:rPr lang="en-IN" b="1" dirty="0"/>
              <a:t>METHODOLOGY</a:t>
            </a:r>
            <a:endParaRPr lang="en-IN" dirty="0"/>
          </a:p>
        </p:txBody>
      </p:sp>
      <p:sp>
        <p:nvSpPr>
          <p:cNvPr id="8" name="Text Placeholder 7">
            <a:extLst>
              <a:ext uri="{FF2B5EF4-FFF2-40B4-BE49-F238E27FC236}">
                <a16:creationId xmlns:a16="http://schemas.microsoft.com/office/drawing/2014/main" id="{F09E35B9-4F37-75AB-1661-C530016881B9}"/>
              </a:ext>
            </a:extLst>
          </p:cNvPr>
          <p:cNvSpPr>
            <a:spLocks noGrp="1"/>
          </p:cNvSpPr>
          <p:nvPr>
            <p:ph type="body" idx="1"/>
          </p:nvPr>
        </p:nvSpPr>
        <p:spPr/>
        <p:txBody>
          <a:bodyPr/>
          <a:lstStyle/>
          <a:p>
            <a:r>
              <a:rPr lang="en-IN" dirty="0"/>
              <a:t>                    DATA COLLECTION</a:t>
            </a:r>
          </a:p>
        </p:txBody>
      </p:sp>
      <p:sp>
        <p:nvSpPr>
          <p:cNvPr id="9" name="Content Placeholder 8">
            <a:extLst>
              <a:ext uri="{FF2B5EF4-FFF2-40B4-BE49-F238E27FC236}">
                <a16:creationId xmlns:a16="http://schemas.microsoft.com/office/drawing/2014/main" id="{64FD2BE7-6419-D8FC-1654-387A56603998}"/>
              </a:ext>
            </a:extLst>
          </p:cNvPr>
          <p:cNvSpPr>
            <a:spLocks noGrp="1"/>
          </p:cNvSpPr>
          <p:nvPr>
            <p:ph sz="half" idx="2"/>
          </p:nvPr>
        </p:nvSpPr>
        <p:spPr/>
        <p:txBody>
          <a:bodyPr>
            <a:normAutofit fontScale="85000" lnSpcReduction="10000"/>
          </a:bodyPr>
          <a:lstStyle/>
          <a:p>
            <a:r>
              <a:rPr lang="en-US" sz="1900" b="0" i="0" u="none" strike="noStrike" baseline="0" dirty="0">
                <a:solidFill>
                  <a:srgbClr val="000000"/>
                </a:solidFill>
                <a:latin typeface="Times New Roman" panose="02020603050405020304" pitchFamily="18" charset="0"/>
                <a:cs typeface="Times New Roman" panose="02020603050405020304" pitchFamily="18" charset="0"/>
              </a:rPr>
              <a:t>Data was collected by primary and secondary sources: </a:t>
            </a:r>
          </a:p>
          <a:p>
            <a:r>
              <a:rPr lang="en-IN" sz="1900" b="0" i="0" u="none" strike="noStrike" baseline="0" dirty="0">
                <a:latin typeface="Times New Roman" panose="02020603050405020304" pitchFamily="18" charset="0"/>
                <a:cs typeface="Times New Roman" panose="02020603050405020304" pitchFamily="18" charset="0"/>
              </a:rPr>
              <a:t> </a:t>
            </a:r>
            <a:r>
              <a:rPr lang="en-IN" sz="1900" b="1" i="0" u="none" strike="noStrike" baseline="0" dirty="0">
                <a:latin typeface="Times New Roman" panose="02020603050405020304" pitchFamily="18" charset="0"/>
                <a:cs typeface="Times New Roman" panose="02020603050405020304" pitchFamily="18" charset="0"/>
              </a:rPr>
              <a:t>Primary: </a:t>
            </a:r>
            <a:endParaRPr lang="en-IN" sz="1900" b="0" i="0" u="none" strike="noStrike" baseline="0" dirty="0">
              <a:latin typeface="Times New Roman" panose="02020603050405020304" pitchFamily="18" charset="0"/>
              <a:cs typeface="Times New Roman" panose="02020603050405020304" pitchFamily="18" charset="0"/>
            </a:endParaRPr>
          </a:p>
          <a:p>
            <a:r>
              <a:rPr lang="en-IN" sz="1900" b="0" i="0" u="none" strike="noStrike" baseline="0" dirty="0">
                <a:solidFill>
                  <a:srgbClr val="000000"/>
                </a:solidFill>
                <a:latin typeface="Times New Roman" panose="02020603050405020304" pitchFamily="18" charset="0"/>
                <a:cs typeface="Times New Roman" panose="02020603050405020304" pitchFamily="18" charset="0"/>
              </a:rPr>
              <a:t> Participatory observation </a:t>
            </a: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Discussions with Medical Officer, Pharmacists, Nurse, DNS, Ward Coordinators </a:t>
            </a: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 Interaction with Medical Transcriptionist, Consultants, Billing Executive, GDA Staff </a:t>
            </a:r>
          </a:p>
          <a:p>
            <a:endParaRPr lang="en-IN" sz="1900" b="0" i="0" u="none" strike="noStrike" baseline="0" dirty="0">
              <a:solidFill>
                <a:srgbClr val="000000"/>
              </a:solidFill>
              <a:latin typeface="Times New Roman" panose="02020603050405020304" pitchFamily="18" charset="0"/>
              <a:cs typeface="Times New Roman" panose="02020603050405020304" pitchFamily="18" charset="0"/>
            </a:endParaRPr>
          </a:p>
          <a:p>
            <a:r>
              <a:rPr lang="en-IN" sz="1900" b="1" i="0" u="none" strike="noStrike" baseline="0" dirty="0">
                <a:latin typeface="Times New Roman" panose="02020603050405020304" pitchFamily="18" charset="0"/>
                <a:cs typeface="Times New Roman" panose="02020603050405020304" pitchFamily="18" charset="0"/>
              </a:rPr>
              <a:t>Secondary: </a:t>
            </a:r>
            <a:endParaRPr lang="en-IN" sz="1900" b="0" i="0" u="none" strike="noStrike" baseline="0" dirty="0">
              <a:latin typeface="Times New Roman" panose="02020603050405020304" pitchFamily="18" charset="0"/>
              <a:cs typeface="Times New Roman" panose="02020603050405020304" pitchFamily="18" charset="0"/>
            </a:endParaRP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Work manual of the departments </a:t>
            </a: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Registered records of particular departments &amp; patients </a:t>
            </a:r>
          </a:p>
          <a:p>
            <a:r>
              <a:rPr lang="en-IN" sz="1900" b="0" i="0" u="none" strike="noStrike" baseline="0" dirty="0">
                <a:solidFill>
                  <a:srgbClr val="000000"/>
                </a:solidFill>
                <a:latin typeface="Times New Roman" panose="02020603050405020304" pitchFamily="18" charset="0"/>
                <a:cs typeface="Times New Roman" panose="02020603050405020304" pitchFamily="18" charset="0"/>
              </a:rPr>
              <a:t>HIS </a:t>
            </a:r>
          </a:p>
          <a:p>
            <a:pPr marL="0" indent="0">
              <a:buNone/>
            </a:pPr>
            <a:endParaRPr lang="en-IN" dirty="0"/>
          </a:p>
        </p:txBody>
      </p:sp>
      <p:sp>
        <p:nvSpPr>
          <p:cNvPr id="10" name="Text Placeholder 9">
            <a:extLst>
              <a:ext uri="{FF2B5EF4-FFF2-40B4-BE49-F238E27FC236}">
                <a16:creationId xmlns:a16="http://schemas.microsoft.com/office/drawing/2014/main" id="{341BA702-9AA7-6BFC-01E2-1A3E36214791}"/>
              </a:ext>
            </a:extLst>
          </p:cNvPr>
          <p:cNvSpPr>
            <a:spLocks noGrp="1"/>
          </p:cNvSpPr>
          <p:nvPr>
            <p:ph type="body" sz="quarter" idx="3"/>
          </p:nvPr>
        </p:nvSpPr>
        <p:spPr/>
        <p:txBody>
          <a:bodyPr/>
          <a:lstStyle/>
          <a:p>
            <a:r>
              <a:rPr lang="en-IN" dirty="0"/>
              <a:t>                  RESOURCES USED</a:t>
            </a:r>
          </a:p>
        </p:txBody>
      </p:sp>
      <p:sp>
        <p:nvSpPr>
          <p:cNvPr id="11" name="Content Placeholder 10">
            <a:extLst>
              <a:ext uri="{FF2B5EF4-FFF2-40B4-BE49-F238E27FC236}">
                <a16:creationId xmlns:a16="http://schemas.microsoft.com/office/drawing/2014/main" id="{659E1B57-8BB0-FF70-3550-054D14552450}"/>
              </a:ext>
            </a:extLst>
          </p:cNvPr>
          <p:cNvSpPr>
            <a:spLocks noGrp="1"/>
          </p:cNvSpPr>
          <p:nvPr>
            <p:ph sz="quarter" idx="4"/>
          </p:nvPr>
        </p:nvSpPr>
        <p:spPr/>
        <p:txBody>
          <a:bodyPr>
            <a:normAutofit fontScale="85000" lnSpcReduction="10000"/>
          </a:bodyPr>
          <a:lstStyle/>
          <a:p>
            <a:pPr algn="l"/>
            <a:endParaRPr lang="en-IN" sz="1800" b="0" i="0" u="none" strike="noStrike" baseline="0" dirty="0">
              <a:solidFill>
                <a:srgbClr val="000000"/>
              </a:solidFill>
              <a:latin typeface="Wingdings" panose="05000000000000000000" pitchFamily="2" charset="2"/>
            </a:endParaRP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HIS (Pharmacy clearance, Final Billing, Admission, Discharge) </a:t>
            </a:r>
          </a:p>
          <a:p>
            <a:r>
              <a:rPr lang="en-IN" sz="1900" b="0" i="0" u="none" strike="noStrike" baseline="0" dirty="0">
                <a:solidFill>
                  <a:srgbClr val="000000"/>
                </a:solidFill>
                <a:latin typeface="Times New Roman" panose="02020603050405020304" pitchFamily="18" charset="0"/>
                <a:cs typeface="Times New Roman" panose="02020603050405020304" pitchFamily="18" charset="0"/>
              </a:rPr>
              <a:t>Hospital Staff (GDA’s, Pharmacists, Nursing in charge, nursing staff at station, Billing executive, TPA executive, Medical Transcriptionist, TPA &amp; Billing Head, DNS, Consultants, Medical officers) </a:t>
            </a:r>
          </a:p>
          <a:p>
            <a:r>
              <a:rPr lang="en-IN" sz="1900" b="0" i="0" u="none" strike="noStrike" baseline="0" dirty="0">
                <a:solidFill>
                  <a:srgbClr val="000000"/>
                </a:solidFill>
                <a:latin typeface="Times New Roman" panose="02020603050405020304" pitchFamily="18" charset="0"/>
                <a:cs typeface="Times New Roman" panose="02020603050405020304" pitchFamily="18" charset="0"/>
              </a:rPr>
              <a:t>Admission &amp; Discharge register at Nursing station </a:t>
            </a:r>
          </a:p>
          <a:p>
            <a:r>
              <a:rPr lang="en-US" sz="1900" b="0" i="0" u="none" strike="noStrike" baseline="0" dirty="0">
                <a:solidFill>
                  <a:srgbClr val="000000"/>
                </a:solidFill>
                <a:latin typeface="Times New Roman" panose="02020603050405020304" pitchFamily="18" charset="0"/>
                <a:cs typeface="Times New Roman" panose="02020603050405020304" pitchFamily="18" charset="0"/>
              </a:rPr>
              <a:t>Medical Records (Patient case file) </a:t>
            </a:r>
          </a:p>
          <a:p>
            <a:endParaRPr lang="en-IN" dirty="0"/>
          </a:p>
        </p:txBody>
      </p:sp>
      <p:sp>
        <p:nvSpPr>
          <p:cNvPr id="5" name="Slide Number Placeholder 4">
            <a:extLst>
              <a:ext uri="{FF2B5EF4-FFF2-40B4-BE49-F238E27FC236}">
                <a16:creationId xmlns:a16="http://schemas.microsoft.com/office/drawing/2014/main" id="{AA8AE9DD-10A4-DBF9-B234-D8045E6BA2DF}"/>
              </a:ext>
            </a:extLst>
          </p:cNvPr>
          <p:cNvSpPr>
            <a:spLocks noGrp="1"/>
          </p:cNvSpPr>
          <p:nvPr>
            <p:ph type="sldNum" sz="quarter" idx="12"/>
          </p:nvPr>
        </p:nvSpPr>
        <p:spPr/>
        <p:txBody>
          <a:bodyPr/>
          <a:lstStyle/>
          <a:p>
            <a:fld id="{26AD20E6-394B-4DF0-96A5-9647FF39C943}" type="slidenum">
              <a:rPr lang="en-IN" smtClean="0"/>
              <a:t>7</a:t>
            </a:fld>
            <a:endParaRPr lang="en-IN"/>
          </a:p>
        </p:txBody>
      </p:sp>
    </p:spTree>
    <p:extLst>
      <p:ext uri="{BB962C8B-B14F-4D97-AF65-F5344CB8AC3E}">
        <p14:creationId xmlns:p14="http://schemas.microsoft.com/office/powerpoint/2010/main" val="151277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lnSpcReduction="10000"/>
          </a:bodyPr>
          <a:lstStyle/>
          <a:p>
            <a:pPr marL="0" indent="0" algn="ctr">
              <a:buNone/>
            </a:pPr>
            <a:r>
              <a:rPr lang="en-US" dirty="0"/>
              <a:t>Sample size : 300</a:t>
            </a:r>
          </a:p>
          <a:p>
            <a:pPr marL="0" indent="0" algn="ctr">
              <a:buNone/>
            </a:pPr>
            <a:endParaRPr lang="en-US" dirty="0"/>
          </a:p>
          <a:p>
            <a:pPr marL="0" indent="0" algn="ctr">
              <a:buNone/>
            </a:pPr>
            <a:r>
              <a:rPr lang="en-US" dirty="0"/>
              <a:t>Duration of Study:  1 Month</a:t>
            </a:r>
          </a:p>
          <a:p>
            <a:pPr marL="0" indent="0" algn="ctr">
              <a:buNone/>
            </a:pPr>
            <a:endParaRPr lang="en-US" dirty="0"/>
          </a:p>
          <a:p>
            <a:pPr marL="0" indent="0" algn="ctr">
              <a:buNone/>
            </a:pPr>
            <a:r>
              <a:rPr lang="en-US" dirty="0"/>
              <a:t>Inclusion criteria : Patients admitted for more than 24 hours in Ward 1, 2, General Ward, Chemo wards and ICU.</a:t>
            </a:r>
          </a:p>
          <a:p>
            <a:pPr marL="0" indent="0" algn="ctr">
              <a:buNone/>
            </a:pPr>
            <a:endParaRPr lang="en-US" dirty="0"/>
          </a:p>
          <a:p>
            <a:pPr marL="0" indent="0" algn="ctr">
              <a:buNone/>
            </a:pPr>
            <a:r>
              <a:rPr lang="en-US" dirty="0"/>
              <a:t>Exclusion Criteria : Daycare Patients in OT and ER</a:t>
            </a:r>
          </a:p>
          <a:p>
            <a:pPr marL="0" indent="0" algn="ctr">
              <a:buNone/>
            </a:pPr>
            <a:r>
              <a:rPr lang="en-US" dirty="0"/>
              <a:t> </a:t>
            </a:r>
          </a:p>
          <a:p>
            <a:pPr marL="0" indent="0" algn="ctr">
              <a:buNone/>
            </a:pPr>
            <a:endParaRPr lang="en-US" dirty="0"/>
          </a:p>
          <a:p>
            <a:pPr marL="0" indent="0" algn="ctr">
              <a:buNone/>
            </a:pPr>
            <a:endParaRPr lang="en-US" dirty="0"/>
          </a:p>
          <a:p>
            <a:pPr marL="0" indent="0" algn="ctr">
              <a:buNone/>
            </a:pPr>
            <a:endParaRPr lang="en-US" dirty="0"/>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396272" cy="657224"/>
          </a:xfrm>
          <a:prstGeom prst="rect">
            <a:avLst/>
          </a:prstGeom>
        </p:spPr>
      </p:pic>
    </p:spTree>
    <p:extLst>
      <p:ext uri="{BB962C8B-B14F-4D97-AF65-F5344CB8AC3E}">
        <p14:creationId xmlns:p14="http://schemas.microsoft.com/office/powerpoint/2010/main" val="52582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0E400-FF3D-E467-AEE6-12F3529CA122}"/>
              </a:ext>
            </a:extLst>
          </p:cNvPr>
          <p:cNvSpPr>
            <a:spLocks noGrp="1"/>
          </p:cNvSpPr>
          <p:nvPr>
            <p:ph type="title"/>
          </p:nvPr>
        </p:nvSpPr>
        <p:spPr>
          <a:xfrm>
            <a:off x="838200" y="58772"/>
            <a:ext cx="10515600" cy="459799"/>
          </a:xfrm>
        </p:spPr>
        <p:txBody>
          <a:bodyPr>
            <a:normAutofit fontScale="90000"/>
          </a:bodyPr>
          <a:lstStyle/>
          <a:p>
            <a:r>
              <a:rPr lang="en-IN" dirty="0"/>
              <a:t>                            </a:t>
            </a:r>
            <a:r>
              <a:rPr lang="en-IN" b="1" dirty="0"/>
              <a:t>PROCESS MAPPING</a:t>
            </a:r>
          </a:p>
        </p:txBody>
      </p:sp>
      <p:sp>
        <p:nvSpPr>
          <p:cNvPr id="3" name="Content Placeholder 2">
            <a:extLst>
              <a:ext uri="{FF2B5EF4-FFF2-40B4-BE49-F238E27FC236}">
                <a16:creationId xmlns:a16="http://schemas.microsoft.com/office/drawing/2014/main" id="{979895C6-52EF-1A35-57FD-33006754D0C2}"/>
              </a:ext>
            </a:extLst>
          </p:cNvPr>
          <p:cNvSpPr>
            <a:spLocks noGrp="1"/>
          </p:cNvSpPr>
          <p:nvPr>
            <p:ph idx="1"/>
          </p:nvPr>
        </p:nvSpPr>
        <p:spPr>
          <a:xfrm>
            <a:off x="838200" y="518571"/>
            <a:ext cx="10515600" cy="6339429"/>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en-IN" dirty="0"/>
          </a:p>
          <a:p>
            <a:pPr marL="0" indent="0">
              <a:buNone/>
            </a:pPr>
            <a:endParaRPr lang="en-IN" dirty="0"/>
          </a:p>
          <a:p>
            <a:r>
              <a:rPr lang="en-IN" sz="900" dirty="0"/>
              <a:t>MT TYPES THE DS                                                                                                                                                                                                                                                                                 Duty Doctor writes DS summary                                                                                                                                                                                                                           </a:t>
            </a:r>
          </a:p>
          <a:p>
            <a:r>
              <a:rPr lang="en-IN" sz="900" dirty="0"/>
              <a:t>CONSULTANT VERIFIES THE DS                                                                                                                                                                                                                                                          Medicine Return/Indent</a:t>
            </a:r>
          </a:p>
          <a:p>
            <a:r>
              <a:rPr lang="en-IN" sz="900" dirty="0"/>
              <a:t>FINAL CORRECTIONS MADE BY MT                                                                                                                                                                                                                                                   Nursing/ Physiotherapy / Dietician counselling </a:t>
            </a:r>
          </a:p>
          <a:p>
            <a:pPr marL="0" indent="0">
              <a:buNone/>
            </a:pPr>
            <a:r>
              <a:rPr lang="en-IN" sz="900" dirty="0"/>
              <a:t>                                                                                                                                                                                                                                                                                                                           Pending reports collection (if any)</a:t>
            </a:r>
          </a:p>
          <a:p>
            <a:pPr marL="0" indent="0">
              <a:buNone/>
            </a:pPr>
            <a:endParaRPr lang="en-IN" dirty="0"/>
          </a:p>
          <a:p>
            <a:pPr marL="0" indent="0">
              <a:buNone/>
            </a:pPr>
            <a:r>
              <a:rPr lang="en-IN" dirty="0"/>
              <a:t>            </a:t>
            </a:r>
          </a:p>
        </p:txBody>
      </p:sp>
      <p:sp>
        <p:nvSpPr>
          <p:cNvPr id="5" name="Slide Number Placeholder 4">
            <a:extLst>
              <a:ext uri="{FF2B5EF4-FFF2-40B4-BE49-F238E27FC236}">
                <a16:creationId xmlns:a16="http://schemas.microsoft.com/office/drawing/2014/main" id="{FFD3E04D-5A98-2508-4F01-23760F00888F}"/>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6" name="Rectangle 5">
            <a:extLst>
              <a:ext uri="{FF2B5EF4-FFF2-40B4-BE49-F238E27FC236}">
                <a16:creationId xmlns:a16="http://schemas.microsoft.com/office/drawing/2014/main" id="{45E845B4-1554-7F73-E9DE-19E38261D42D}"/>
              </a:ext>
            </a:extLst>
          </p:cNvPr>
          <p:cNvSpPr/>
          <p:nvPr/>
        </p:nvSpPr>
        <p:spPr>
          <a:xfrm>
            <a:off x="4647411" y="780656"/>
            <a:ext cx="3195687" cy="5071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DISCHARGE ADVISED BY CONSULTANT                                          </a:t>
            </a:r>
          </a:p>
        </p:txBody>
      </p:sp>
      <p:sp>
        <p:nvSpPr>
          <p:cNvPr id="7" name="Rectangle 6">
            <a:extLst>
              <a:ext uri="{FF2B5EF4-FFF2-40B4-BE49-F238E27FC236}">
                <a16:creationId xmlns:a16="http://schemas.microsoft.com/office/drawing/2014/main" id="{F939F9C9-6857-11A5-83CE-DF023F2BA0B7}"/>
              </a:ext>
            </a:extLst>
          </p:cNvPr>
          <p:cNvSpPr/>
          <p:nvPr/>
        </p:nvSpPr>
        <p:spPr>
          <a:xfrm>
            <a:off x="4647409" y="1438771"/>
            <a:ext cx="3195687"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FILE SENT TO MT ROOM                              </a:t>
            </a:r>
          </a:p>
        </p:txBody>
      </p:sp>
      <p:sp>
        <p:nvSpPr>
          <p:cNvPr id="8" name="Rectangle 7">
            <a:extLst>
              <a:ext uri="{FF2B5EF4-FFF2-40B4-BE49-F238E27FC236}">
                <a16:creationId xmlns:a16="http://schemas.microsoft.com/office/drawing/2014/main" id="{1F159F0A-D4F0-B544-E254-20AFBE59711C}"/>
              </a:ext>
            </a:extLst>
          </p:cNvPr>
          <p:cNvSpPr/>
          <p:nvPr/>
        </p:nvSpPr>
        <p:spPr>
          <a:xfrm>
            <a:off x="4647408" y="2143004"/>
            <a:ext cx="3195687"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PREPARATION OF FINAL DS SUMMARY</a:t>
            </a:r>
          </a:p>
        </p:txBody>
      </p:sp>
      <p:sp>
        <p:nvSpPr>
          <p:cNvPr id="9" name="Rectangle 8">
            <a:extLst>
              <a:ext uri="{FF2B5EF4-FFF2-40B4-BE49-F238E27FC236}">
                <a16:creationId xmlns:a16="http://schemas.microsoft.com/office/drawing/2014/main" id="{BDE3757C-1CD4-2B0E-3FED-E19E203EC10E}"/>
              </a:ext>
            </a:extLst>
          </p:cNvPr>
          <p:cNvSpPr/>
          <p:nvPr/>
        </p:nvSpPr>
        <p:spPr>
          <a:xfrm>
            <a:off x="4647408" y="2830502"/>
            <a:ext cx="3195687"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PREPARATION OF FINAL BILL</a:t>
            </a:r>
          </a:p>
        </p:txBody>
      </p:sp>
      <p:sp>
        <p:nvSpPr>
          <p:cNvPr id="10" name="Rectangle 9">
            <a:extLst>
              <a:ext uri="{FF2B5EF4-FFF2-40B4-BE49-F238E27FC236}">
                <a16:creationId xmlns:a16="http://schemas.microsoft.com/office/drawing/2014/main" id="{80C00D47-0E66-D5E3-CC11-00F0E812D7ED}"/>
              </a:ext>
            </a:extLst>
          </p:cNvPr>
          <p:cNvSpPr/>
          <p:nvPr/>
        </p:nvSpPr>
        <p:spPr>
          <a:xfrm>
            <a:off x="4647408" y="3550617"/>
            <a:ext cx="3195687"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FILE SENT TO BILLING DEPARTMENT</a:t>
            </a:r>
          </a:p>
        </p:txBody>
      </p:sp>
      <p:sp>
        <p:nvSpPr>
          <p:cNvPr id="13" name="Rectangle 12">
            <a:extLst>
              <a:ext uri="{FF2B5EF4-FFF2-40B4-BE49-F238E27FC236}">
                <a16:creationId xmlns:a16="http://schemas.microsoft.com/office/drawing/2014/main" id="{3AC19B9D-5911-8E7C-5F4B-EA891D75BE2B}"/>
              </a:ext>
            </a:extLst>
          </p:cNvPr>
          <p:cNvSpPr/>
          <p:nvPr/>
        </p:nvSpPr>
        <p:spPr>
          <a:xfrm>
            <a:off x="1635942" y="4144749"/>
            <a:ext cx="1361781"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TPA</a:t>
            </a:r>
          </a:p>
        </p:txBody>
      </p:sp>
      <p:sp>
        <p:nvSpPr>
          <p:cNvPr id="14" name="Rectangle 13">
            <a:extLst>
              <a:ext uri="{FF2B5EF4-FFF2-40B4-BE49-F238E27FC236}">
                <a16:creationId xmlns:a16="http://schemas.microsoft.com/office/drawing/2014/main" id="{AC7B047E-78E9-6354-0657-4BA5A3B4FF95}"/>
              </a:ext>
            </a:extLst>
          </p:cNvPr>
          <p:cNvSpPr/>
          <p:nvPr/>
        </p:nvSpPr>
        <p:spPr>
          <a:xfrm>
            <a:off x="990600" y="4786925"/>
            <a:ext cx="2590803" cy="33825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CLAIM SUBMISSION</a:t>
            </a:r>
          </a:p>
        </p:txBody>
      </p:sp>
      <p:sp>
        <p:nvSpPr>
          <p:cNvPr id="15" name="Rectangle 14">
            <a:extLst>
              <a:ext uri="{FF2B5EF4-FFF2-40B4-BE49-F238E27FC236}">
                <a16:creationId xmlns:a16="http://schemas.microsoft.com/office/drawing/2014/main" id="{B9849F3D-7BD5-3EFA-2857-11520D65E651}"/>
              </a:ext>
            </a:extLst>
          </p:cNvPr>
          <p:cNvSpPr/>
          <p:nvPr/>
        </p:nvSpPr>
        <p:spPr>
          <a:xfrm>
            <a:off x="990601" y="5358208"/>
            <a:ext cx="2657572" cy="33825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CLAIM APPROVAL</a:t>
            </a:r>
          </a:p>
        </p:txBody>
      </p:sp>
      <p:sp>
        <p:nvSpPr>
          <p:cNvPr id="16" name="Rectangle 15">
            <a:extLst>
              <a:ext uri="{FF2B5EF4-FFF2-40B4-BE49-F238E27FC236}">
                <a16:creationId xmlns:a16="http://schemas.microsoft.com/office/drawing/2014/main" id="{DEC92894-E7D5-D9AC-54B5-D3D74B71D124}"/>
              </a:ext>
            </a:extLst>
          </p:cNvPr>
          <p:cNvSpPr/>
          <p:nvPr/>
        </p:nvSpPr>
        <p:spPr>
          <a:xfrm>
            <a:off x="990601" y="5909647"/>
            <a:ext cx="2657572" cy="3382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INFO SENT TO WARD/PT</a:t>
            </a:r>
          </a:p>
        </p:txBody>
      </p:sp>
      <p:sp>
        <p:nvSpPr>
          <p:cNvPr id="17" name="Rectangle 16">
            <a:extLst>
              <a:ext uri="{FF2B5EF4-FFF2-40B4-BE49-F238E27FC236}">
                <a16:creationId xmlns:a16="http://schemas.microsoft.com/office/drawing/2014/main" id="{542E79E5-1B74-CB23-10D6-A4B4F77CC18E}"/>
              </a:ext>
            </a:extLst>
          </p:cNvPr>
          <p:cNvSpPr/>
          <p:nvPr/>
        </p:nvSpPr>
        <p:spPr>
          <a:xfrm>
            <a:off x="5396546" y="4990595"/>
            <a:ext cx="1438178" cy="5876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INFO SENT TO WARD/PT</a:t>
            </a:r>
          </a:p>
        </p:txBody>
      </p:sp>
      <p:sp>
        <p:nvSpPr>
          <p:cNvPr id="18" name="Rectangle 17">
            <a:extLst>
              <a:ext uri="{FF2B5EF4-FFF2-40B4-BE49-F238E27FC236}">
                <a16:creationId xmlns:a16="http://schemas.microsoft.com/office/drawing/2014/main" id="{2507FA10-1BC7-05B2-4825-CD3451ED7204}"/>
              </a:ext>
            </a:extLst>
          </p:cNvPr>
          <p:cNvSpPr/>
          <p:nvPr/>
        </p:nvSpPr>
        <p:spPr>
          <a:xfrm>
            <a:off x="5415109" y="4270732"/>
            <a:ext cx="1361781"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PANEL</a:t>
            </a:r>
          </a:p>
        </p:txBody>
      </p:sp>
      <p:sp>
        <p:nvSpPr>
          <p:cNvPr id="19" name="Rectangle 18">
            <a:extLst>
              <a:ext uri="{FF2B5EF4-FFF2-40B4-BE49-F238E27FC236}">
                <a16:creationId xmlns:a16="http://schemas.microsoft.com/office/drawing/2014/main" id="{9C015F22-139D-40D4-976D-C146FE28FC99}"/>
              </a:ext>
            </a:extLst>
          </p:cNvPr>
          <p:cNvSpPr/>
          <p:nvPr/>
        </p:nvSpPr>
        <p:spPr>
          <a:xfrm>
            <a:off x="5109131" y="5777483"/>
            <a:ext cx="2320370" cy="82651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RECEIVING OF DS SUMMARY AND GATE PASS</a:t>
            </a:r>
          </a:p>
        </p:txBody>
      </p:sp>
      <p:sp>
        <p:nvSpPr>
          <p:cNvPr id="21" name="Rectangle 20">
            <a:extLst>
              <a:ext uri="{FF2B5EF4-FFF2-40B4-BE49-F238E27FC236}">
                <a16:creationId xmlns:a16="http://schemas.microsoft.com/office/drawing/2014/main" id="{E84D1AF4-D551-2136-D86B-4D7E1E25AC44}"/>
              </a:ext>
            </a:extLst>
          </p:cNvPr>
          <p:cNvSpPr/>
          <p:nvPr/>
        </p:nvSpPr>
        <p:spPr>
          <a:xfrm>
            <a:off x="8610592" y="5597951"/>
            <a:ext cx="1361781"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PAYMENTS</a:t>
            </a:r>
          </a:p>
        </p:txBody>
      </p:sp>
      <p:sp>
        <p:nvSpPr>
          <p:cNvPr id="23" name="Rectangle 22">
            <a:extLst>
              <a:ext uri="{FF2B5EF4-FFF2-40B4-BE49-F238E27FC236}">
                <a16:creationId xmlns:a16="http://schemas.microsoft.com/office/drawing/2014/main" id="{E3CF819C-F421-50C1-E2A2-38586B1A7994}"/>
              </a:ext>
            </a:extLst>
          </p:cNvPr>
          <p:cNvSpPr/>
          <p:nvPr/>
        </p:nvSpPr>
        <p:spPr>
          <a:xfrm>
            <a:off x="8610592" y="4144748"/>
            <a:ext cx="1361781" cy="52063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CASH</a:t>
            </a:r>
          </a:p>
        </p:txBody>
      </p:sp>
      <p:sp>
        <p:nvSpPr>
          <p:cNvPr id="24" name="Rectangle 23">
            <a:extLst>
              <a:ext uri="{FF2B5EF4-FFF2-40B4-BE49-F238E27FC236}">
                <a16:creationId xmlns:a16="http://schemas.microsoft.com/office/drawing/2014/main" id="{A3087483-B688-B4A3-34E8-4AE333F57614}"/>
              </a:ext>
            </a:extLst>
          </p:cNvPr>
          <p:cNvSpPr/>
          <p:nvPr/>
        </p:nvSpPr>
        <p:spPr>
          <a:xfrm>
            <a:off x="990601" y="6344232"/>
            <a:ext cx="2798974" cy="4807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RECEIVING OF DS SUMMARY AND GATE PASS</a:t>
            </a:r>
          </a:p>
        </p:txBody>
      </p:sp>
      <p:sp>
        <p:nvSpPr>
          <p:cNvPr id="25" name="Rectangle 24">
            <a:extLst>
              <a:ext uri="{FF2B5EF4-FFF2-40B4-BE49-F238E27FC236}">
                <a16:creationId xmlns:a16="http://schemas.microsoft.com/office/drawing/2014/main" id="{148E3456-CECD-FCE5-1C0E-7B82A4145108}"/>
              </a:ext>
            </a:extLst>
          </p:cNvPr>
          <p:cNvSpPr/>
          <p:nvPr/>
        </p:nvSpPr>
        <p:spPr>
          <a:xfrm>
            <a:off x="8402425" y="6247905"/>
            <a:ext cx="2798974" cy="4807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RECEIVING OF DS SUMMARY AND GATE PASS</a:t>
            </a:r>
          </a:p>
        </p:txBody>
      </p:sp>
      <p:sp>
        <p:nvSpPr>
          <p:cNvPr id="26" name="Rectangle 25">
            <a:extLst>
              <a:ext uri="{FF2B5EF4-FFF2-40B4-BE49-F238E27FC236}">
                <a16:creationId xmlns:a16="http://schemas.microsoft.com/office/drawing/2014/main" id="{588A3D2B-132B-6459-1F6C-2A0C96A352E4}"/>
              </a:ext>
            </a:extLst>
          </p:cNvPr>
          <p:cNvSpPr/>
          <p:nvPr/>
        </p:nvSpPr>
        <p:spPr>
          <a:xfrm>
            <a:off x="8583097" y="4831351"/>
            <a:ext cx="1438178" cy="58765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INFO SENT TO WARD/PT</a:t>
            </a:r>
          </a:p>
        </p:txBody>
      </p:sp>
      <p:cxnSp>
        <p:nvCxnSpPr>
          <p:cNvPr id="28" name="Straight Arrow Connector 27">
            <a:extLst>
              <a:ext uri="{FF2B5EF4-FFF2-40B4-BE49-F238E27FC236}">
                <a16:creationId xmlns:a16="http://schemas.microsoft.com/office/drawing/2014/main" id="{FF545937-E808-9287-6192-E07EF3DD45BD}"/>
              </a:ext>
            </a:extLst>
          </p:cNvPr>
          <p:cNvCxnSpPr/>
          <p:nvPr/>
        </p:nvCxnSpPr>
        <p:spPr>
          <a:xfrm>
            <a:off x="6210300" y="1287838"/>
            <a:ext cx="0" cy="1509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1" name="Straight Arrow Connector 30">
            <a:extLst>
              <a:ext uri="{FF2B5EF4-FFF2-40B4-BE49-F238E27FC236}">
                <a16:creationId xmlns:a16="http://schemas.microsoft.com/office/drawing/2014/main" id="{2E5F939A-7D99-5A6C-B91D-4A1FC9901D8A}"/>
              </a:ext>
            </a:extLst>
          </p:cNvPr>
          <p:cNvCxnSpPr/>
          <p:nvPr/>
        </p:nvCxnSpPr>
        <p:spPr>
          <a:xfrm>
            <a:off x="6210300" y="1959404"/>
            <a:ext cx="0" cy="183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44085E9F-0EF3-DAA5-6EDE-6212A50E7900}"/>
              </a:ext>
            </a:extLst>
          </p:cNvPr>
          <p:cNvCxnSpPr>
            <a:stCxn id="8" idx="2"/>
            <a:endCxn id="9" idx="0"/>
          </p:cNvCxnSpPr>
          <p:nvPr/>
        </p:nvCxnSpPr>
        <p:spPr>
          <a:xfrm>
            <a:off x="6245252" y="2663637"/>
            <a:ext cx="0" cy="16686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8826C910-86EA-C90B-13D3-FE1067DC77E2}"/>
              </a:ext>
            </a:extLst>
          </p:cNvPr>
          <p:cNvCxnSpPr/>
          <p:nvPr/>
        </p:nvCxnSpPr>
        <p:spPr>
          <a:xfrm>
            <a:off x="6252963" y="3351135"/>
            <a:ext cx="0" cy="19948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F2B525E5-21DC-D083-5759-17D42D1FF863}"/>
              </a:ext>
            </a:extLst>
          </p:cNvPr>
          <p:cNvCxnSpPr/>
          <p:nvPr/>
        </p:nvCxnSpPr>
        <p:spPr>
          <a:xfrm flipH="1">
            <a:off x="2997723" y="3799962"/>
            <a:ext cx="1649685" cy="27128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2EA335E0-BC7D-A001-AD6E-77F93D58B7CF}"/>
              </a:ext>
            </a:extLst>
          </p:cNvPr>
          <p:cNvCxnSpPr>
            <a:cxnSpLocks/>
          </p:cNvCxnSpPr>
          <p:nvPr/>
        </p:nvCxnSpPr>
        <p:spPr>
          <a:xfrm>
            <a:off x="7843094" y="3782464"/>
            <a:ext cx="1031965" cy="2887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310E0F7C-221F-A1DD-9AB5-7D7956DC85AA}"/>
              </a:ext>
            </a:extLst>
          </p:cNvPr>
          <p:cNvCxnSpPr>
            <a:stCxn id="10" idx="2"/>
          </p:cNvCxnSpPr>
          <p:nvPr/>
        </p:nvCxnSpPr>
        <p:spPr>
          <a:xfrm>
            <a:off x="6245252" y="4071250"/>
            <a:ext cx="7711" cy="21682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65" name="Picture 64">
            <a:extLst>
              <a:ext uri="{FF2B5EF4-FFF2-40B4-BE49-F238E27FC236}">
                <a16:creationId xmlns:a16="http://schemas.microsoft.com/office/drawing/2014/main" id="{E3EC1D3B-E74D-EAFD-72FA-06644F92A6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838199" cy="394540"/>
          </a:xfrm>
          <a:prstGeom prst="rect">
            <a:avLst/>
          </a:prstGeom>
        </p:spPr>
      </p:pic>
    </p:spTree>
    <p:extLst>
      <p:ext uri="{BB962C8B-B14F-4D97-AF65-F5344CB8AC3E}">
        <p14:creationId xmlns:p14="http://schemas.microsoft.com/office/powerpoint/2010/main" val="113653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1628</Words>
  <Application>Microsoft Office PowerPoint</Application>
  <PresentationFormat>Widescreen</PresentationFormat>
  <Paragraphs>192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To study the process of discharge and analyze the gaps and scope of operational improvement in the discharge process at Yashoda Hospital</vt:lpstr>
      <vt:lpstr>MENTOR APPROVAL</vt:lpstr>
      <vt:lpstr>INTRODUCTION</vt:lpstr>
      <vt:lpstr>OBJECTIVES</vt:lpstr>
      <vt:lpstr>METHODOLOGY</vt:lpstr>
      <vt:lpstr>METHODOLOGY</vt:lpstr>
      <vt:lpstr>                          METHODOLOGY</vt:lpstr>
      <vt:lpstr>METHODOLOGY</vt:lpstr>
      <vt:lpstr>                            PROCESS MAPPING</vt:lpstr>
      <vt:lpstr>RESULTS</vt:lpstr>
      <vt:lpstr>RESULTS</vt:lpstr>
      <vt:lpstr>RESULTS </vt:lpstr>
      <vt:lpstr>DISCUSSION</vt:lpstr>
      <vt:lpstr>DISCUSSION</vt:lpstr>
      <vt:lpstr>CONCLUSION</vt:lpstr>
      <vt:lpstr>                                 LIMITATIONS</vt:lpstr>
      <vt:lpstr>REFERENCES</vt:lpstr>
      <vt:lpstr>THANK YOU</vt:lpstr>
      <vt:lpstr>       PICTORIAL JOURNEY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Kashish Mohan</cp:lastModifiedBy>
  <cp:revision>12</cp:revision>
  <dcterms:created xsi:type="dcterms:W3CDTF">2022-05-20T15:11:38Z</dcterms:created>
  <dcterms:modified xsi:type="dcterms:W3CDTF">2023-06-28T04:03:53Z</dcterms:modified>
</cp:coreProperties>
</file>