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4"/>
  </p:notesMasterIdLst>
  <p:sldIdLst>
    <p:sldId id="281" r:id="rId2"/>
    <p:sldId id="257" r:id="rId3"/>
    <p:sldId id="274" r:id="rId4"/>
    <p:sldId id="275" r:id="rId5"/>
    <p:sldId id="282" r:id="rId6"/>
    <p:sldId id="260" r:id="rId7"/>
    <p:sldId id="259" r:id="rId8"/>
    <p:sldId id="261" r:id="rId9"/>
    <p:sldId id="262" r:id="rId10"/>
    <p:sldId id="276" r:id="rId11"/>
    <p:sldId id="277" r:id="rId12"/>
    <p:sldId id="284" r:id="rId13"/>
    <p:sldId id="286" r:id="rId14"/>
    <p:sldId id="263" r:id="rId15"/>
    <p:sldId id="278" r:id="rId16"/>
    <p:sldId id="283" r:id="rId17"/>
    <p:sldId id="285" r:id="rId18"/>
    <p:sldId id="287" r:id="rId19"/>
    <p:sldId id="265" r:id="rId20"/>
    <p:sldId id="267" r:id="rId21"/>
    <p:sldId id="273" r:id="rId22"/>
    <p:sldId id="268"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F130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002" autoAdjust="0"/>
    <p:restoredTop sz="94660"/>
  </p:normalViewPr>
  <p:slideViewPr>
    <p:cSldViewPr snapToGrid="0">
      <p:cViewPr varScale="1">
        <p:scale>
          <a:sx n="62" d="100"/>
          <a:sy n="62" d="100"/>
        </p:scale>
        <p:origin x="868"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hp\Dropbox\Aradhana_Working_2023\Analysis%20&amp;%20Output\MRR_Tables.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C:\Users\hp\Dropbox\Aradhana_Working_2023\Analysis%20&amp;%20Output\MRR_Tables.xlsx" TargetMode="External"/><Relationship Id="rId2" Type="http://schemas.microsoft.com/office/2011/relationships/chartColorStyle" Target="colors6.xml"/><Relationship Id="rId1" Type="http://schemas.microsoft.com/office/2011/relationships/chartStyle" Target="style6.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IN" sz="1800" b="1" dirty="0">
                <a:latin typeface="Times New Roman" panose="02020603050405020304" pitchFamily="18" charset="0"/>
                <a:cs typeface="Times New Roman" panose="02020603050405020304" pitchFamily="18" charset="0"/>
              </a:rPr>
              <a:t>Overweight</a:t>
            </a:r>
            <a:r>
              <a:rPr lang="en-IN" sz="1800" b="1" baseline="0" dirty="0">
                <a:latin typeface="Times New Roman" panose="02020603050405020304" pitchFamily="18" charset="0"/>
                <a:cs typeface="Times New Roman" panose="02020603050405020304" pitchFamily="18" charset="0"/>
              </a:rPr>
              <a:t> and Obese BMI Women</a:t>
            </a:r>
            <a:endParaRPr lang="en-IN" sz="1800" b="1" dirty="0">
              <a:latin typeface="Times New Roman" panose="02020603050405020304" pitchFamily="18" charset="0"/>
              <a:cs typeface="Times New Roman" panose="02020603050405020304" pitchFamily="18" charset="0"/>
            </a:endParaRPr>
          </a:p>
        </c:rich>
      </c:tx>
      <c:layout>
        <c:manualLayout>
          <c:xMode val="edge"/>
          <c:yMode val="edge"/>
          <c:x val="0.37755779267481993"/>
          <c:y val="2.7777777777777776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Sheet2!$B$1</c:f>
              <c:strCache>
                <c:ptCount val="1"/>
              </c:strCache>
            </c:strRef>
          </c:tx>
          <c:spPr>
            <a:solidFill>
              <a:schemeClr val="accent1"/>
            </a:solidFill>
            <a:ln>
              <a:noFill/>
            </a:ln>
            <a:effectLst/>
          </c:spPr>
          <c:invertIfNegative val="0"/>
          <c:cat>
            <c:strRef>
              <c:f>Sheet2!$A$2:$A$38</c:f>
              <c:strCache>
                <c:ptCount val="37"/>
                <c:pt idx="0">
                  <c:v>Nagaland</c:v>
                </c:pt>
                <c:pt idx="1">
                  <c:v>Rajasthan</c:v>
                </c:pt>
                <c:pt idx="2">
                  <c:v>Bihar</c:v>
                </c:pt>
                <c:pt idx="3">
                  <c:v>Jharkhand</c:v>
                </c:pt>
                <c:pt idx="4">
                  <c:v>Meghalaya</c:v>
                </c:pt>
                <c:pt idx="5">
                  <c:v>Madhya pradesh</c:v>
                </c:pt>
                <c:pt idx="6">
                  <c:v>Chhattisgarh</c:v>
                </c:pt>
                <c:pt idx="7">
                  <c:v>Uttar pradesh</c:v>
                </c:pt>
                <c:pt idx="8">
                  <c:v>Assam</c:v>
                </c:pt>
                <c:pt idx="9">
                  <c:v>gujarat</c:v>
                </c:pt>
                <c:pt idx="10">
                  <c:v>Himachal pradesh</c:v>
                </c:pt>
                <c:pt idx="11">
                  <c:v>INDIA</c:v>
                </c:pt>
                <c:pt idx="12">
                  <c:v>Odisha</c:v>
                </c:pt>
                <c:pt idx="13">
                  <c:v>Arunachal pradesh</c:v>
                </c:pt>
                <c:pt idx="14">
                  <c:v>Kerala</c:v>
                </c:pt>
                <c:pt idx="15">
                  <c:v>Haryana</c:v>
                </c:pt>
                <c:pt idx="16">
                  <c:v>Punjab</c:v>
                </c:pt>
                <c:pt idx="17">
                  <c:v>West bengal</c:v>
                </c:pt>
                <c:pt idx="18">
                  <c:v>Maharashtra</c:v>
                </c:pt>
                <c:pt idx="19">
                  <c:v>Uttarakhand</c:v>
                </c:pt>
                <c:pt idx="20">
                  <c:v>Jammu &amp; Kashmir</c:v>
                </c:pt>
                <c:pt idx="21">
                  <c:v>Telangana</c:v>
                </c:pt>
                <c:pt idx="22">
                  <c:v>Tripura</c:v>
                </c:pt>
                <c:pt idx="23">
                  <c:v>Karnataka</c:v>
                </c:pt>
                <c:pt idx="24">
                  <c:v>Andaman &amp; Nicobar Islands</c:v>
                </c:pt>
                <c:pt idx="25">
                  <c:v>Ladakh</c:v>
                </c:pt>
                <c:pt idx="26">
                  <c:v>Andhra pradesh</c:v>
                </c:pt>
                <c:pt idx="27">
                  <c:v>Mizoram</c:v>
                </c:pt>
                <c:pt idx="28">
                  <c:v>Delhi</c:v>
                </c:pt>
                <c:pt idx="29">
                  <c:v>Manipur</c:v>
                </c:pt>
                <c:pt idx="30">
                  <c:v>Lakshadweep</c:v>
                </c:pt>
                <c:pt idx="31">
                  <c:v>Puducherry</c:v>
                </c:pt>
                <c:pt idx="32">
                  <c:v>Tamil Nadu</c:v>
                </c:pt>
                <c:pt idx="33">
                  <c:v>Sikkim</c:v>
                </c:pt>
                <c:pt idx="34">
                  <c:v>Goa</c:v>
                </c:pt>
                <c:pt idx="35">
                  <c:v>Dadra &amp; Nagar Haveli and Daman &amp; Diu</c:v>
                </c:pt>
                <c:pt idx="36">
                  <c:v>Chandigarh</c:v>
                </c:pt>
              </c:strCache>
            </c:strRef>
          </c:cat>
          <c:val>
            <c:numRef>
              <c:f>Sheet2!$B$2:$B$38</c:f>
              <c:numCache>
                <c:formatCode>General</c:formatCode>
                <c:ptCount val="37"/>
              </c:numCache>
            </c:numRef>
          </c:val>
          <c:extLst>
            <c:ext xmlns:c16="http://schemas.microsoft.com/office/drawing/2014/chart" uri="{C3380CC4-5D6E-409C-BE32-E72D297353CC}">
              <c16:uniqueId val="{00000000-A066-49FB-B13D-7BAE536E0FF9}"/>
            </c:ext>
          </c:extLst>
        </c:ser>
        <c:ser>
          <c:idx val="1"/>
          <c:order val="1"/>
          <c:tx>
            <c:strRef>
              <c:f>Sheet2!$C$1</c:f>
              <c:strCache>
                <c:ptCount val="1"/>
                <c:pt idx="0">
                  <c:v>Overweight or obese BMI  - women</c:v>
                </c:pt>
              </c:strCache>
            </c:strRef>
          </c:tx>
          <c:spPr>
            <a:solidFill>
              <a:schemeClr val="accent2"/>
            </a:solidFill>
            <a:ln>
              <a:noFill/>
            </a:ln>
            <a:effectLst/>
          </c:spPr>
          <c:invertIfNegative val="0"/>
          <c:dPt>
            <c:idx val="11"/>
            <c:invertIfNegative val="0"/>
            <c:bubble3D val="0"/>
            <c:spPr>
              <a:solidFill>
                <a:schemeClr val="accent5">
                  <a:lumMod val="75000"/>
                </a:schemeClr>
              </a:solidFill>
              <a:ln>
                <a:noFill/>
              </a:ln>
              <a:effectLst/>
            </c:spPr>
            <c:extLst>
              <c:ext xmlns:c16="http://schemas.microsoft.com/office/drawing/2014/chart" uri="{C3380CC4-5D6E-409C-BE32-E72D297353CC}">
                <c16:uniqueId val="{00000002-A066-49FB-B13D-7BAE536E0FF9}"/>
              </c:ext>
            </c:extLst>
          </c:dPt>
          <c:cat>
            <c:strRef>
              <c:f>Sheet2!$A$2:$A$38</c:f>
              <c:strCache>
                <c:ptCount val="37"/>
                <c:pt idx="0">
                  <c:v>Nagaland</c:v>
                </c:pt>
                <c:pt idx="1">
                  <c:v>Rajasthan</c:v>
                </c:pt>
                <c:pt idx="2">
                  <c:v>Bihar</c:v>
                </c:pt>
                <c:pt idx="3">
                  <c:v>Jharkhand</c:v>
                </c:pt>
                <c:pt idx="4">
                  <c:v>Meghalaya</c:v>
                </c:pt>
                <c:pt idx="5">
                  <c:v>Madhya pradesh</c:v>
                </c:pt>
                <c:pt idx="6">
                  <c:v>Chhattisgarh</c:v>
                </c:pt>
                <c:pt idx="7">
                  <c:v>Uttar pradesh</c:v>
                </c:pt>
                <c:pt idx="8">
                  <c:v>Assam</c:v>
                </c:pt>
                <c:pt idx="9">
                  <c:v>gujarat</c:v>
                </c:pt>
                <c:pt idx="10">
                  <c:v>Himachal pradesh</c:v>
                </c:pt>
                <c:pt idx="11">
                  <c:v>INDIA</c:v>
                </c:pt>
                <c:pt idx="12">
                  <c:v>Odisha</c:v>
                </c:pt>
                <c:pt idx="13">
                  <c:v>Arunachal pradesh</c:v>
                </c:pt>
                <c:pt idx="14">
                  <c:v>Kerala</c:v>
                </c:pt>
                <c:pt idx="15">
                  <c:v>Haryana</c:v>
                </c:pt>
                <c:pt idx="16">
                  <c:v>Punjab</c:v>
                </c:pt>
                <c:pt idx="17">
                  <c:v>West bengal</c:v>
                </c:pt>
                <c:pt idx="18">
                  <c:v>Maharashtra</c:v>
                </c:pt>
                <c:pt idx="19">
                  <c:v>Uttarakhand</c:v>
                </c:pt>
                <c:pt idx="20">
                  <c:v>Jammu &amp; Kashmir</c:v>
                </c:pt>
                <c:pt idx="21">
                  <c:v>Telangana</c:v>
                </c:pt>
                <c:pt idx="22">
                  <c:v>Tripura</c:v>
                </c:pt>
                <c:pt idx="23">
                  <c:v>Karnataka</c:v>
                </c:pt>
                <c:pt idx="24">
                  <c:v>Andaman &amp; Nicobar Islands</c:v>
                </c:pt>
                <c:pt idx="25">
                  <c:v>Ladakh</c:v>
                </c:pt>
                <c:pt idx="26">
                  <c:v>Andhra pradesh</c:v>
                </c:pt>
                <c:pt idx="27">
                  <c:v>Mizoram</c:v>
                </c:pt>
                <c:pt idx="28">
                  <c:v>Delhi</c:v>
                </c:pt>
                <c:pt idx="29">
                  <c:v>Manipur</c:v>
                </c:pt>
                <c:pt idx="30">
                  <c:v>Lakshadweep</c:v>
                </c:pt>
                <c:pt idx="31">
                  <c:v>Puducherry</c:v>
                </c:pt>
                <c:pt idx="32">
                  <c:v>Tamil Nadu</c:v>
                </c:pt>
                <c:pt idx="33">
                  <c:v>Sikkim</c:v>
                </c:pt>
                <c:pt idx="34">
                  <c:v>Goa</c:v>
                </c:pt>
                <c:pt idx="35">
                  <c:v>Dadra &amp; Nagar Haveli and Daman &amp; Diu</c:v>
                </c:pt>
                <c:pt idx="36">
                  <c:v>Chandigarh</c:v>
                </c:pt>
              </c:strCache>
            </c:strRef>
          </c:cat>
          <c:val>
            <c:numRef>
              <c:f>Sheet2!$C$2:$C$38</c:f>
              <c:numCache>
                <c:formatCode>0.0</c:formatCode>
                <c:ptCount val="37"/>
                <c:pt idx="0">
                  <c:v>2</c:v>
                </c:pt>
                <c:pt idx="1">
                  <c:v>2</c:v>
                </c:pt>
                <c:pt idx="2">
                  <c:v>2.4</c:v>
                </c:pt>
                <c:pt idx="3">
                  <c:v>2.6</c:v>
                </c:pt>
                <c:pt idx="4">
                  <c:v>2.6</c:v>
                </c:pt>
                <c:pt idx="5">
                  <c:v>2.9</c:v>
                </c:pt>
                <c:pt idx="6">
                  <c:v>3.5</c:v>
                </c:pt>
                <c:pt idx="7">
                  <c:v>3.9</c:v>
                </c:pt>
                <c:pt idx="8">
                  <c:v>3.9</c:v>
                </c:pt>
                <c:pt idx="9">
                  <c:v>4.9000000000000004</c:v>
                </c:pt>
                <c:pt idx="10">
                  <c:v>5</c:v>
                </c:pt>
                <c:pt idx="11">
                  <c:v>5.4</c:v>
                </c:pt>
                <c:pt idx="12">
                  <c:v>5.9</c:v>
                </c:pt>
                <c:pt idx="13">
                  <c:v>6.4</c:v>
                </c:pt>
                <c:pt idx="14">
                  <c:v>6.7</c:v>
                </c:pt>
                <c:pt idx="15">
                  <c:v>6.8</c:v>
                </c:pt>
                <c:pt idx="16">
                  <c:v>6.8</c:v>
                </c:pt>
                <c:pt idx="17">
                  <c:v>6.9</c:v>
                </c:pt>
                <c:pt idx="18">
                  <c:v>7.1</c:v>
                </c:pt>
                <c:pt idx="19">
                  <c:v>7.1</c:v>
                </c:pt>
                <c:pt idx="20">
                  <c:v>7.5</c:v>
                </c:pt>
                <c:pt idx="21">
                  <c:v>8.1</c:v>
                </c:pt>
                <c:pt idx="22">
                  <c:v>8.1999999999999993</c:v>
                </c:pt>
                <c:pt idx="23">
                  <c:v>8.3000000000000007</c:v>
                </c:pt>
                <c:pt idx="24">
                  <c:v>8.4</c:v>
                </c:pt>
                <c:pt idx="25">
                  <c:v>8.5</c:v>
                </c:pt>
                <c:pt idx="26">
                  <c:v>8.6</c:v>
                </c:pt>
                <c:pt idx="27">
                  <c:v>9.6</c:v>
                </c:pt>
                <c:pt idx="28">
                  <c:v>9.8000000000000007</c:v>
                </c:pt>
                <c:pt idx="29">
                  <c:v>10.1</c:v>
                </c:pt>
                <c:pt idx="30">
                  <c:v>10.4</c:v>
                </c:pt>
                <c:pt idx="31">
                  <c:v>12</c:v>
                </c:pt>
                <c:pt idx="32">
                  <c:v>12.6</c:v>
                </c:pt>
                <c:pt idx="33">
                  <c:v>13.6</c:v>
                </c:pt>
                <c:pt idx="34">
                  <c:v>14.2</c:v>
                </c:pt>
                <c:pt idx="35">
                  <c:v>14.5</c:v>
                </c:pt>
                <c:pt idx="36">
                  <c:v>17.100000000000001</c:v>
                </c:pt>
              </c:numCache>
            </c:numRef>
          </c:val>
          <c:extLst>
            <c:ext xmlns:c16="http://schemas.microsoft.com/office/drawing/2014/chart" uri="{C3380CC4-5D6E-409C-BE32-E72D297353CC}">
              <c16:uniqueId val="{00000003-A066-49FB-B13D-7BAE536E0FF9}"/>
            </c:ext>
          </c:extLst>
        </c:ser>
        <c:dLbls>
          <c:showLegendKey val="0"/>
          <c:showVal val="0"/>
          <c:showCatName val="0"/>
          <c:showSerName val="0"/>
          <c:showPercent val="0"/>
          <c:showBubbleSize val="0"/>
        </c:dLbls>
        <c:gapWidth val="219"/>
        <c:overlap val="-27"/>
        <c:axId val="1798205088"/>
        <c:axId val="1798231488"/>
      </c:barChart>
      <c:catAx>
        <c:axId val="17982050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798231488"/>
        <c:crosses val="autoZero"/>
        <c:auto val="1"/>
        <c:lblAlgn val="ctr"/>
        <c:lblOffset val="100"/>
        <c:noMultiLvlLbl val="0"/>
      </c:catAx>
      <c:valAx>
        <c:axId val="179823148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79820508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IN" sz="2000" b="1" dirty="0">
                <a:latin typeface="Times New Roman" panose="02020603050405020304" pitchFamily="18" charset="0"/>
                <a:cs typeface="Times New Roman" panose="02020603050405020304" pitchFamily="18" charset="0"/>
              </a:rPr>
              <a:t>Overweight BMI  - Women</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Sheet2!$B$4</c:f>
              <c:strCache>
                <c:ptCount val="1"/>
                <c:pt idx="0">
                  <c:v>Overweight BMI  - women</c:v>
                </c:pt>
              </c:strCache>
            </c:strRef>
          </c:tx>
          <c:spPr>
            <a:solidFill>
              <a:schemeClr val="accent1"/>
            </a:solidFill>
            <a:ln>
              <a:noFill/>
            </a:ln>
            <a:effectLst/>
          </c:spPr>
          <c:invertIfNegative val="0"/>
          <c:dPt>
            <c:idx val="11"/>
            <c:invertIfNegative val="0"/>
            <c:bubble3D val="0"/>
            <c:spPr>
              <a:solidFill>
                <a:srgbClr val="FFC000"/>
              </a:solidFill>
              <a:ln>
                <a:noFill/>
              </a:ln>
              <a:effectLst/>
            </c:spPr>
            <c:extLst>
              <c:ext xmlns:c16="http://schemas.microsoft.com/office/drawing/2014/chart" uri="{C3380CC4-5D6E-409C-BE32-E72D297353CC}">
                <c16:uniqueId val="{00000001-EA35-43B8-A1DD-1AA22EFE1A3F}"/>
              </c:ext>
            </c:extLst>
          </c:dPt>
          <c:cat>
            <c:strRef>
              <c:f>Sheet2!$A$5:$A$41</c:f>
              <c:strCache>
                <c:ptCount val="37"/>
                <c:pt idx="0">
                  <c:v>Nagaland</c:v>
                </c:pt>
                <c:pt idx="1">
                  <c:v>Rajasthan</c:v>
                </c:pt>
                <c:pt idx="2">
                  <c:v>Bihar</c:v>
                </c:pt>
                <c:pt idx="3">
                  <c:v>Jharkhand</c:v>
                </c:pt>
                <c:pt idx="4">
                  <c:v>Meghalaya</c:v>
                </c:pt>
                <c:pt idx="5">
                  <c:v>Madhya pradesh</c:v>
                </c:pt>
                <c:pt idx="6">
                  <c:v>Chhattisgarh</c:v>
                </c:pt>
                <c:pt idx="7">
                  <c:v>Uttar pradesh</c:v>
                </c:pt>
                <c:pt idx="8">
                  <c:v>Assam</c:v>
                </c:pt>
                <c:pt idx="9">
                  <c:v>gujarat</c:v>
                </c:pt>
                <c:pt idx="10">
                  <c:v>Himachal pradesh</c:v>
                </c:pt>
                <c:pt idx="11">
                  <c:v>INDIA</c:v>
                </c:pt>
                <c:pt idx="12">
                  <c:v>Odisha</c:v>
                </c:pt>
                <c:pt idx="13">
                  <c:v>Arunachal pradesh</c:v>
                </c:pt>
                <c:pt idx="14">
                  <c:v>Kerala</c:v>
                </c:pt>
                <c:pt idx="15">
                  <c:v>Haryana</c:v>
                </c:pt>
                <c:pt idx="16">
                  <c:v>Punjab</c:v>
                </c:pt>
                <c:pt idx="17">
                  <c:v>West bengal</c:v>
                </c:pt>
                <c:pt idx="18">
                  <c:v>Maharashtra</c:v>
                </c:pt>
                <c:pt idx="19">
                  <c:v>Uttarakhand</c:v>
                </c:pt>
                <c:pt idx="20">
                  <c:v>Jammu &amp; Kashmir</c:v>
                </c:pt>
                <c:pt idx="21">
                  <c:v>Telangana</c:v>
                </c:pt>
                <c:pt idx="22">
                  <c:v>Tripura</c:v>
                </c:pt>
                <c:pt idx="23">
                  <c:v>Karnataka</c:v>
                </c:pt>
                <c:pt idx="24">
                  <c:v>Andaman &amp; Nicobar Islands</c:v>
                </c:pt>
                <c:pt idx="25">
                  <c:v>Ladakh</c:v>
                </c:pt>
                <c:pt idx="26">
                  <c:v>Andhra pradesh</c:v>
                </c:pt>
                <c:pt idx="27">
                  <c:v>Mizoram</c:v>
                </c:pt>
                <c:pt idx="28">
                  <c:v>Delhi</c:v>
                </c:pt>
                <c:pt idx="29">
                  <c:v>Manipur</c:v>
                </c:pt>
                <c:pt idx="30">
                  <c:v>Lakshadweep</c:v>
                </c:pt>
                <c:pt idx="31">
                  <c:v>Puducherry</c:v>
                </c:pt>
                <c:pt idx="32">
                  <c:v>Tamil Nadu</c:v>
                </c:pt>
                <c:pt idx="33">
                  <c:v>Sikkim</c:v>
                </c:pt>
                <c:pt idx="34">
                  <c:v>Goa</c:v>
                </c:pt>
                <c:pt idx="35">
                  <c:v>Dadra &amp; Nagar Haveli and Daman &amp; Diu</c:v>
                </c:pt>
                <c:pt idx="36">
                  <c:v>Chandigarh</c:v>
                </c:pt>
              </c:strCache>
            </c:strRef>
          </c:cat>
          <c:val>
            <c:numRef>
              <c:f>Sheet2!$B$5:$B$41</c:f>
              <c:numCache>
                <c:formatCode>0.0</c:formatCode>
                <c:ptCount val="37"/>
                <c:pt idx="0">
                  <c:v>1.4</c:v>
                </c:pt>
                <c:pt idx="1">
                  <c:v>1.7</c:v>
                </c:pt>
                <c:pt idx="2">
                  <c:v>1.9</c:v>
                </c:pt>
                <c:pt idx="3">
                  <c:v>2</c:v>
                </c:pt>
                <c:pt idx="4">
                  <c:v>2.1</c:v>
                </c:pt>
                <c:pt idx="5">
                  <c:v>2.4</c:v>
                </c:pt>
                <c:pt idx="6">
                  <c:v>2.8</c:v>
                </c:pt>
                <c:pt idx="7">
                  <c:v>3.2</c:v>
                </c:pt>
                <c:pt idx="8">
                  <c:v>3.4</c:v>
                </c:pt>
                <c:pt idx="9">
                  <c:v>3.5</c:v>
                </c:pt>
                <c:pt idx="10">
                  <c:v>3.8</c:v>
                </c:pt>
                <c:pt idx="11">
                  <c:v>4.2</c:v>
                </c:pt>
                <c:pt idx="12">
                  <c:v>4.8</c:v>
                </c:pt>
                <c:pt idx="13">
                  <c:v>5.0999999999999996</c:v>
                </c:pt>
                <c:pt idx="14">
                  <c:v>5.3</c:v>
                </c:pt>
                <c:pt idx="15">
                  <c:v>5.4</c:v>
                </c:pt>
                <c:pt idx="16">
                  <c:v>5.5</c:v>
                </c:pt>
                <c:pt idx="17">
                  <c:v>5.5</c:v>
                </c:pt>
                <c:pt idx="18">
                  <c:v>5.6</c:v>
                </c:pt>
                <c:pt idx="19">
                  <c:v>5.9</c:v>
                </c:pt>
                <c:pt idx="20">
                  <c:v>6</c:v>
                </c:pt>
                <c:pt idx="21">
                  <c:v>6</c:v>
                </c:pt>
                <c:pt idx="22">
                  <c:v>6.2</c:v>
                </c:pt>
                <c:pt idx="23">
                  <c:v>6.3</c:v>
                </c:pt>
                <c:pt idx="24">
                  <c:v>6.9</c:v>
                </c:pt>
                <c:pt idx="25">
                  <c:v>7</c:v>
                </c:pt>
                <c:pt idx="26">
                  <c:v>7.3</c:v>
                </c:pt>
                <c:pt idx="27">
                  <c:v>7.8</c:v>
                </c:pt>
                <c:pt idx="28">
                  <c:v>7.9</c:v>
                </c:pt>
                <c:pt idx="29">
                  <c:v>8.1999999999999993</c:v>
                </c:pt>
                <c:pt idx="30">
                  <c:v>8.1999999999999993</c:v>
                </c:pt>
                <c:pt idx="31">
                  <c:v>8.4</c:v>
                </c:pt>
                <c:pt idx="32">
                  <c:v>9.9</c:v>
                </c:pt>
                <c:pt idx="33">
                  <c:v>10.199999999999999</c:v>
                </c:pt>
                <c:pt idx="34">
                  <c:v>11.1</c:v>
                </c:pt>
                <c:pt idx="35">
                  <c:v>11.8</c:v>
                </c:pt>
                <c:pt idx="36">
                  <c:v>14.2</c:v>
                </c:pt>
              </c:numCache>
            </c:numRef>
          </c:val>
          <c:extLst>
            <c:ext xmlns:c16="http://schemas.microsoft.com/office/drawing/2014/chart" uri="{C3380CC4-5D6E-409C-BE32-E72D297353CC}">
              <c16:uniqueId val="{00000002-EA35-43B8-A1DD-1AA22EFE1A3F}"/>
            </c:ext>
          </c:extLst>
        </c:ser>
        <c:dLbls>
          <c:showLegendKey val="0"/>
          <c:showVal val="0"/>
          <c:showCatName val="0"/>
          <c:showSerName val="0"/>
          <c:showPercent val="0"/>
          <c:showBubbleSize val="0"/>
        </c:dLbls>
        <c:gapWidth val="219"/>
        <c:overlap val="-27"/>
        <c:axId val="1205440640"/>
        <c:axId val="1205454560"/>
      </c:barChart>
      <c:catAx>
        <c:axId val="12054406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205454560"/>
        <c:crosses val="autoZero"/>
        <c:auto val="1"/>
        <c:lblAlgn val="ctr"/>
        <c:lblOffset val="100"/>
        <c:noMultiLvlLbl val="0"/>
      </c:catAx>
      <c:valAx>
        <c:axId val="1205454560"/>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20544064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2000" b="1" dirty="0">
                <a:latin typeface="Times New Roman" panose="02020603050405020304" pitchFamily="18" charset="0"/>
                <a:cs typeface="Times New Roman" panose="02020603050405020304" pitchFamily="18" charset="0"/>
              </a:rPr>
              <a:t>Obese</a:t>
            </a:r>
            <a:r>
              <a:rPr lang="en-US" sz="2000" b="1" baseline="0" dirty="0">
                <a:latin typeface="Times New Roman" panose="02020603050405020304" pitchFamily="18" charset="0"/>
                <a:cs typeface="Times New Roman" panose="02020603050405020304" pitchFamily="18" charset="0"/>
              </a:rPr>
              <a:t> </a:t>
            </a:r>
            <a:r>
              <a:rPr lang="en-US" sz="2000" b="1" dirty="0">
                <a:latin typeface="Times New Roman" panose="02020603050405020304" pitchFamily="18" charset="0"/>
                <a:cs typeface="Times New Roman" panose="02020603050405020304" pitchFamily="18" charset="0"/>
              </a:rPr>
              <a:t>BMI</a:t>
            </a:r>
            <a:r>
              <a:rPr lang="en-US" sz="2000" b="1" baseline="0" dirty="0">
                <a:latin typeface="Times New Roman" panose="02020603050405020304" pitchFamily="18" charset="0"/>
                <a:cs typeface="Times New Roman" panose="02020603050405020304" pitchFamily="18" charset="0"/>
              </a:rPr>
              <a:t> - </a:t>
            </a:r>
            <a:r>
              <a:rPr lang="en-US" sz="2000" b="1" dirty="0">
                <a:latin typeface="Times New Roman" panose="02020603050405020304" pitchFamily="18" charset="0"/>
                <a:cs typeface="Times New Roman" panose="02020603050405020304" pitchFamily="18" charset="0"/>
              </a:rPr>
              <a:t>Women</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Sheet2!$K$24</c:f>
              <c:strCache>
                <c:ptCount val="1"/>
                <c:pt idx="0">
                  <c:v>Obese_BMI_Women</c:v>
                </c:pt>
              </c:strCache>
            </c:strRef>
          </c:tx>
          <c:spPr>
            <a:solidFill>
              <a:schemeClr val="accent1"/>
            </a:solidFill>
            <a:ln>
              <a:noFill/>
            </a:ln>
            <a:effectLst/>
          </c:spPr>
          <c:invertIfNegative val="0"/>
          <c:dPt>
            <c:idx val="15"/>
            <c:invertIfNegative val="0"/>
            <c:bubble3D val="0"/>
            <c:spPr>
              <a:solidFill>
                <a:srgbClr val="FFC000"/>
              </a:solidFill>
              <a:ln>
                <a:noFill/>
              </a:ln>
              <a:effectLst/>
            </c:spPr>
            <c:extLst>
              <c:ext xmlns:c16="http://schemas.microsoft.com/office/drawing/2014/chart" uri="{C3380CC4-5D6E-409C-BE32-E72D297353CC}">
                <c16:uniqueId val="{00000001-A025-41A1-AFEA-80D22BECB6E2}"/>
              </c:ext>
            </c:extLst>
          </c:dPt>
          <c:cat>
            <c:strRef>
              <c:f>Sheet2!$J$25:$J$61</c:f>
              <c:strCache>
                <c:ptCount val="37"/>
                <c:pt idx="0">
                  <c:v>Rajasthan</c:v>
                </c:pt>
                <c:pt idx="1">
                  <c:v>Meghalaya</c:v>
                </c:pt>
                <c:pt idx="2">
                  <c:v>Assam</c:v>
                </c:pt>
                <c:pt idx="3">
                  <c:v>Jharkhand</c:v>
                </c:pt>
                <c:pt idx="4">
                  <c:v>Madhya Pradesh</c:v>
                </c:pt>
                <c:pt idx="5">
                  <c:v>Nagaland</c:v>
                </c:pt>
                <c:pt idx="6">
                  <c:v>Uttar pradesh</c:v>
                </c:pt>
                <c:pt idx="7">
                  <c:v>Bihar</c:v>
                </c:pt>
                <c:pt idx="8">
                  <c:v>Mizoram</c:v>
                </c:pt>
                <c:pt idx="9">
                  <c:v>Chhattisgarh</c:v>
                </c:pt>
                <c:pt idx="10">
                  <c:v>Jammu &amp; kashmir</c:v>
                </c:pt>
                <c:pt idx="11">
                  <c:v>Uttarakhand</c:v>
                </c:pt>
                <c:pt idx="12">
                  <c:v>Arunachal Pradesh</c:v>
                </c:pt>
                <c:pt idx="13">
                  <c:v>Dadra &amp; nagar haveli and daman &amp; diu</c:v>
                </c:pt>
                <c:pt idx="14">
                  <c:v>Himachal pradesh</c:v>
                </c:pt>
                <c:pt idx="15">
                  <c:v>INDIA</c:v>
                </c:pt>
                <c:pt idx="16">
                  <c:v>Haryana</c:v>
                </c:pt>
                <c:pt idx="17">
                  <c:v>Ladakh</c:v>
                </c:pt>
                <c:pt idx="18">
                  <c:v>Gujarat</c:v>
                </c:pt>
                <c:pt idx="19">
                  <c:v>Manipur</c:v>
                </c:pt>
                <c:pt idx="20">
                  <c:v>Maharashtra</c:v>
                </c:pt>
                <c:pt idx="21">
                  <c:v>Telangana</c:v>
                </c:pt>
                <c:pt idx="22">
                  <c:v>West Bengal</c:v>
                </c:pt>
                <c:pt idx="23">
                  <c:v>Odisha</c:v>
                </c:pt>
                <c:pt idx="24">
                  <c:v>Kerala</c:v>
                </c:pt>
                <c:pt idx="25">
                  <c:v>Andaman &amp; Nicobar Islands</c:v>
                </c:pt>
                <c:pt idx="26">
                  <c:v>Sikkim</c:v>
                </c:pt>
                <c:pt idx="27">
                  <c:v>Tripura</c:v>
                </c:pt>
                <c:pt idx="28">
                  <c:v>Lakshadweep</c:v>
                </c:pt>
                <c:pt idx="29">
                  <c:v>Karnataka</c:v>
                </c:pt>
                <c:pt idx="30">
                  <c:v>Delhi</c:v>
                </c:pt>
                <c:pt idx="31">
                  <c:v>Andhra Pradesh</c:v>
                </c:pt>
                <c:pt idx="32">
                  <c:v>Goa</c:v>
                </c:pt>
                <c:pt idx="33">
                  <c:v>Punjab</c:v>
                </c:pt>
                <c:pt idx="34">
                  <c:v>Chandigarh</c:v>
                </c:pt>
                <c:pt idx="35">
                  <c:v>Tamil nadu</c:v>
                </c:pt>
                <c:pt idx="36">
                  <c:v>Puducherry</c:v>
                </c:pt>
              </c:strCache>
            </c:strRef>
          </c:cat>
          <c:val>
            <c:numRef>
              <c:f>Sheet2!$K$25:$K$61</c:f>
              <c:numCache>
                <c:formatCode>0.0</c:formatCode>
                <c:ptCount val="37"/>
                <c:pt idx="0">
                  <c:v>0.3</c:v>
                </c:pt>
                <c:pt idx="1">
                  <c:v>0.3</c:v>
                </c:pt>
                <c:pt idx="2">
                  <c:v>0.5</c:v>
                </c:pt>
                <c:pt idx="3">
                  <c:v>0.5</c:v>
                </c:pt>
                <c:pt idx="4">
                  <c:v>0.5</c:v>
                </c:pt>
                <c:pt idx="5">
                  <c:v>0.6</c:v>
                </c:pt>
                <c:pt idx="6">
                  <c:v>0.7</c:v>
                </c:pt>
                <c:pt idx="7">
                  <c:v>0.7</c:v>
                </c:pt>
                <c:pt idx="8">
                  <c:v>0.7</c:v>
                </c:pt>
                <c:pt idx="9">
                  <c:v>0.7</c:v>
                </c:pt>
                <c:pt idx="10">
                  <c:v>0.8</c:v>
                </c:pt>
                <c:pt idx="11">
                  <c:v>0.8</c:v>
                </c:pt>
                <c:pt idx="12">
                  <c:v>0.8</c:v>
                </c:pt>
                <c:pt idx="13">
                  <c:v>0.8</c:v>
                </c:pt>
                <c:pt idx="14">
                  <c:v>1</c:v>
                </c:pt>
                <c:pt idx="15">
                  <c:v>1.2</c:v>
                </c:pt>
                <c:pt idx="16">
                  <c:v>1.3</c:v>
                </c:pt>
                <c:pt idx="17">
                  <c:v>1.3</c:v>
                </c:pt>
                <c:pt idx="18">
                  <c:v>1.4</c:v>
                </c:pt>
                <c:pt idx="19">
                  <c:v>1.5</c:v>
                </c:pt>
                <c:pt idx="20">
                  <c:v>1.5</c:v>
                </c:pt>
                <c:pt idx="21">
                  <c:v>1.5</c:v>
                </c:pt>
                <c:pt idx="22">
                  <c:v>1.6</c:v>
                </c:pt>
                <c:pt idx="23">
                  <c:v>1.6</c:v>
                </c:pt>
                <c:pt idx="24">
                  <c:v>1.6</c:v>
                </c:pt>
                <c:pt idx="25">
                  <c:v>1.7</c:v>
                </c:pt>
                <c:pt idx="26">
                  <c:v>1.8</c:v>
                </c:pt>
                <c:pt idx="27">
                  <c:v>1.9</c:v>
                </c:pt>
                <c:pt idx="28">
                  <c:v>1.9</c:v>
                </c:pt>
                <c:pt idx="29">
                  <c:v>2.1</c:v>
                </c:pt>
                <c:pt idx="30">
                  <c:v>2.4</c:v>
                </c:pt>
                <c:pt idx="31">
                  <c:v>2.5</c:v>
                </c:pt>
                <c:pt idx="32">
                  <c:v>2.5</c:v>
                </c:pt>
                <c:pt idx="33">
                  <c:v>2.7</c:v>
                </c:pt>
                <c:pt idx="34">
                  <c:v>2.9</c:v>
                </c:pt>
                <c:pt idx="35">
                  <c:v>4.3</c:v>
                </c:pt>
                <c:pt idx="36">
                  <c:v>6</c:v>
                </c:pt>
              </c:numCache>
            </c:numRef>
          </c:val>
          <c:extLst>
            <c:ext xmlns:c16="http://schemas.microsoft.com/office/drawing/2014/chart" uri="{C3380CC4-5D6E-409C-BE32-E72D297353CC}">
              <c16:uniqueId val="{00000002-A025-41A1-AFEA-80D22BECB6E2}"/>
            </c:ext>
          </c:extLst>
        </c:ser>
        <c:dLbls>
          <c:showLegendKey val="0"/>
          <c:showVal val="0"/>
          <c:showCatName val="0"/>
          <c:showSerName val="0"/>
          <c:showPercent val="0"/>
          <c:showBubbleSize val="0"/>
        </c:dLbls>
        <c:gapWidth val="219"/>
        <c:overlap val="-27"/>
        <c:axId val="1841194352"/>
        <c:axId val="1841190992"/>
      </c:barChart>
      <c:catAx>
        <c:axId val="18411943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841190992"/>
        <c:crosses val="autoZero"/>
        <c:auto val="1"/>
        <c:lblAlgn val="ctr"/>
        <c:lblOffset val="100"/>
        <c:noMultiLvlLbl val="0"/>
      </c:catAx>
      <c:valAx>
        <c:axId val="1841190992"/>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84119435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800" b="1" dirty="0">
                <a:latin typeface="Times New Roman" panose="02020603050405020304" pitchFamily="18" charset="0"/>
                <a:cs typeface="Times New Roman" panose="02020603050405020304" pitchFamily="18" charset="0"/>
              </a:rPr>
              <a:t>Thin BMI - Women</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Thin BMI - women</c:v>
                </c:pt>
              </c:strCache>
            </c:strRef>
          </c:tx>
          <c:spPr>
            <a:solidFill>
              <a:schemeClr val="accent1"/>
            </a:solidFill>
            <a:ln>
              <a:noFill/>
            </a:ln>
            <a:effectLst/>
          </c:spPr>
          <c:invertIfNegative val="0"/>
          <c:dPt>
            <c:idx val="25"/>
            <c:invertIfNegative val="0"/>
            <c:bubble3D val="0"/>
            <c:spPr>
              <a:solidFill>
                <a:srgbClr val="92D050"/>
              </a:solidFill>
              <a:ln>
                <a:noFill/>
              </a:ln>
              <a:effectLst/>
            </c:spPr>
            <c:extLst>
              <c:ext xmlns:c16="http://schemas.microsoft.com/office/drawing/2014/chart" uri="{C3380CC4-5D6E-409C-BE32-E72D297353CC}">
                <c16:uniqueId val="{00000001-0D1C-4053-961E-3D3FA41423A3}"/>
              </c:ext>
            </c:extLst>
          </c:dPt>
          <c:cat>
            <c:strRef>
              <c:f>Sheet1!$A$2:$A$38</c:f>
              <c:strCache>
                <c:ptCount val="37"/>
                <c:pt idx="0">
                  <c:v>Mizoram</c:v>
                </c:pt>
                <c:pt idx="1">
                  <c:v>Sikkim</c:v>
                </c:pt>
                <c:pt idx="2">
                  <c:v>Arunachal Pradesh</c:v>
                </c:pt>
                <c:pt idx="3">
                  <c:v>Ladakh</c:v>
                </c:pt>
                <c:pt idx="4">
                  <c:v>Jammu &amp; Kashmir</c:v>
                </c:pt>
                <c:pt idx="5">
                  <c:v>Meghalaya</c:v>
                </c:pt>
                <c:pt idx="6">
                  <c:v>Manipur</c:v>
                </c:pt>
                <c:pt idx="7">
                  <c:v>Lakshadweep</c:v>
                </c:pt>
                <c:pt idx="8">
                  <c:v>Puducherry</c:v>
                </c:pt>
                <c:pt idx="9">
                  <c:v>Andaman &amp; Nicobar Islands</c:v>
                </c:pt>
                <c:pt idx="10">
                  <c:v>Uttarakhand</c:v>
                </c:pt>
                <c:pt idx="11">
                  <c:v>Delhi</c:v>
                </c:pt>
                <c:pt idx="12">
                  <c:v>West bengal</c:v>
                </c:pt>
                <c:pt idx="13">
                  <c:v>Assam</c:v>
                </c:pt>
                <c:pt idx="14">
                  <c:v>Tripura</c:v>
                </c:pt>
                <c:pt idx="15">
                  <c:v>Tamil Nadu</c:v>
                </c:pt>
                <c:pt idx="16">
                  <c:v>Kerala</c:v>
                </c:pt>
                <c:pt idx="17">
                  <c:v>Nagaland</c:v>
                </c:pt>
                <c:pt idx="18">
                  <c:v>Odisha</c:v>
                </c:pt>
                <c:pt idx="19">
                  <c:v>Chandigarh</c:v>
                </c:pt>
                <c:pt idx="20">
                  <c:v>Uttar Pradesh</c:v>
                </c:pt>
                <c:pt idx="21">
                  <c:v>Punjab</c:v>
                </c:pt>
                <c:pt idx="22">
                  <c:v>Goa</c:v>
                </c:pt>
                <c:pt idx="23">
                  <c:v>Andhra Pradesh</c:v>
                </c:pt>
                <c:pt idx="24">
                  <c:v>Himachal Pradesh</c:v>
                </c:pt>
                <c:pt idx="25">
                  <c:v>INDIA</c:v>
                </c:pt>
                <c:pt idx="26">
                  <c:v>Rajasthan</c:v>
                </c:pt>
                <c:pt idx="27">
                  <c:v>Chhattisgarh</c:v>
                </c:pt>
                <c:pt idx="28">
                  <c:v>Haryana</c:v>
                </c:pt>
                <c:pt idx="29">
                  <c:v>Karnataka</c:v>
                </c:pt>
                <c:pt idx="30">
                  <c:v>Jharkhand</c:v>
                </c:pt>
                <c:pt idx="31">
                  <c:v>Telangana</c:v>
                </c:pt>
                <c:pt idx="32">
                  <c:v>Bihar</c:v>
                </c:pt>
                <c:pt idx="33">
                  <c:v>Madhya Pradesh</c:v>
                </c:pt>
                <c:pt idx="34">
                  <c:v>Dadra &amp; Nagar Haveli and Daman &amp; Diu</c:v>
                </c:pt>
                <c:pt idx="35">
                  <c:v>Maharashtra</c:v>
                </c:pt>
                <c:pt idx="36">
                  <c:v>Gujarat</c:v>
                </c:pt>
              </c:strCache>
            </c:strRef>
          </c:cat>
          <c:val>
            <c:numRef>
              <c:f>Sheet1!$B$2:$B$38</c:f>
              <c:numCache>
                <c:formatCode>General</c:formatCode>
                <c:ptCount val="37"/>
                <c:pt idx="0">
                  <c:v>11.3</c:v>
                </c:pt>
                <c:pt idx="1">
                  <c:v>13.8</c:v>
                </c:pt>
                <c:pt idx="2">
                  <c:v>13.8</c:v>
                </c:pt>
                <c:pt idx="3">
                  <c:v>17.5</c:v>
                </c:pt>
                <c:pt idx="4">
                  <c:v>18.100000000000001</c:v>
                </c:pt>
                <c:pt idx="5">
                  <c:v>19.8</c:v>
                </c:pt>
                <c:pt idx="6">
                  <c:v>20.2</c:v>
                </c:pt>
                <c:pt idx="7">
                  <c:v>22.6</c:v>
                </c:pt>
                <c:pt idx="8">
                  <c:v>27.5</c:v>
                </c:pt>
                <c:pt idx="9">
                  <c:v>30.5</c:v>
                </c:pt>
                <c:pt idx="10">
                  <c:v>31.1</c:v>
                </c:pt>
                <c:pt idx="11">
                  <c:v>31.6</c:v>
                </c:pt>
                <c:pt idx="12">
                  <c:v>31.7</c:v>
                </c:pt>
                <c:pt idx="13">
                  <c:v>32.700000000000003</c:v>
                </c:pt>
                <c:pt idx="14">
                  <c:v>33.9</c:v>
                </c:pt>
                <c:pt idx="15">
                  <c:v>34.700000000000003</c:v>
                </c:pt>
                <c:pt idx="16">
                  <c:v>34.799999999999997</c:v>
                </c:pt>
                <c:pt idx="17">
                  <c:v>35.700000000000003</c:v>
                </c:pt>
                <c:pt idx="18">
                  <c:v>36</c:v>
                </c:pt>
                <c:pt idx="19">
                  <c:v>36.4</c:v>
                </c:pt>
                <c:pt idx="20">
                  <c:v>37.4</c:v>
                </c:pt>
                <c:pt idx="21">
                  <c:v>38.5</c:v>
                </c:pt>
                <c:pt idx="22">
                  <c:v>39.299999999999997</c:v>
                </c:pt>
                <c:pt idx="23">
                  <c:v>39.6</c:v>
                </c:pt>
                <c:pt idx="24">
                  <c:v>39.700000000000003</c:v>
                </c:pt>
                <c:pt idx="25">
                  <c:v>39.700000000000003</c:v>
                </c:pt>
                <c:pt idx="26">
                  <c:v>40.200000000000003</c:v>
                </c:pt>
                <c:pt idx="27">
                  <c:v>40.299999999999997</c:v>
                </c:pt>
                <c:pt idx="28">
                  <c:v>40.799999999999997</c:v>
                </c:pt>
                <c:pt idx="29">
                  <c:v>42.5</c:v>
                </c:pt>
                <c:pt idx="30">
                  <c:v>43.2</c:v>
                </c:pt>
                <c:pt idx="31">
                  <c:v>43.5</c:v>
                </c:pt>
                <c:pt idx="32">
                  <c:v>43.7</c:v>
                </c:pt>
                <c:pt idx="33">
                  <c:v>43.9</c:v>
                </c:pt>
                <c:pt idx="34">
                  <c:v>46.7</c:v>
                </c:pt>
                <c:pt idx="35">
                  <c:v>48.3</c:v>
                </c:pt>
                <c:pt idx="36">
                  <c:v>52.6</c:v>
                </c:pt>
              </c:numCache>
            </c:numRef>
          </c:val>
          <c:extLst>
            <c:ext xmlns:c16="http://schemas.microsoft.com/office/drawing/2014/chart" uri="{C3380CC4-5D6E-409C-BE32-E72D297353CC}">
              <c16:uniqueId val="{00000002-0D1C-4053-961E-3D3FA41423A3}"/>
            </c:ext>
          </c:extLst>
        </c:ser>
        <c:dLbls>
          <c:showLegendKey val="0"/>
          <c:showVal val="0"/>
          <c:showCatName val="0"/>
          <c:showSerName val="0"/>
          <c:showPercent val="0"/>
          <c:showBubbleSize val="0"/>
        </c:dLbls>
        <c:gapWidth val="219"/>
        <c:overlap val="-27"/>
        <c:axId val="2076412880"/>
        <c:axId val="2076425840"/>
      </c:barChart>
      <c:catAx>
        <c:axId val="20764128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076425840"/>
        <c:crosses val="autoZero"/>
        <c:auto val="1"/>
        <c:lblAlgn val="ctr"/>
        <c:lblOffset val="100"/>
        <c:noMultiLvlLbl val="0"/>
      </c:catAx>
      <c:valAx>
        <c:axId val="207642584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07641288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800" b="1" dirty="0">
                <a:latin typeface="Times New Roman" panose="02020603050405020304" pitchFamily="18" charset="0"/>
                <a:cs typeface="Times New Roman" panose="02020603050405020304" pitchFamily="18" charset="0"/>
              </a:rPr>
              <a:t>Mildly thin BMI  - Women</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Sheet1!$H$1</c:f>
              <c:strCache>
                <c:ptCount val="1"/>
                <c:pt idx="0">
                  <c:v>Mildly thin BMI  - women</c:v>
                </c:pt>
              </c:strCache>
            </c:strRef>
          </c:tx>
          <c:spPr>
            <a:solidFill>
              <a:schemeClr val="accent1"/>
            </a:solidFill>
            <a:ln>
              <a:noFill/>
            </a:ln>
            <a:effectLst/>
          </c:spPr>
          <c:invertIfNegative val="0"/>
          <c:dPt>
            <c:idx val="28"/>
            <c:invertIfNegative val="0"/>
            <c:bubble3D val="0"/>
            <c:spPr>
              <a:solidFill>
                <a:srgbClr val="92D050"/>
              </a:solidFill>
              <a:ln>
                <a:noFill/>
              </a:ln>
              <a:effectLst/>
            </c:spPr>
            <c:extLst>
              <c:ext xmlns:c16="http://schemas.microsoft.com/office/drawing/2014/chart" uri="{C3380CC4-5D6E-409C-BE32-E72D297353CC}">
                <c16:uniqueId val="{00000001-FD0A-4215-8087-29BCFDEEADE7}"/>
              </c:ext>
            </c:extLst>
          </c:dPt>
          <c:cat>
            <c:strRef>
              <c:f>Sheet1!$A$2:$A$38</c:f>
              <c:strCache>
                <c:ptCount val="37"/>
                <c:pt idx="0">
                  <c:v>Ladakh</c:v>
                </c:pt>
                <c:pt idx="1">
                  <c:v>Mizoram</c:v>
                </c:pt>
                <c:pt idx="2">
                  <c:v>Arunachal Pradesh</c:v>
                </c:pt>
                <c:pt idx="3">
                  <c:v>Manipur</c:v>
                </c:pt>
                <c:pt idx="4">
                  <c:v>Jammu &amp; Kashmir</c:v>
                </c:pt>
                <c:pt idx="5">
                  <c:v>Andaman &amp; Nicobar Islands</c:v>
                </c:pt>
                <c:pt idx="6">
                  <c:v>Lakshadweep</c:v>
                </c:pt>
                <c:pt idx="7">
                  <c:v>Sikkim</c:v>
                </c:pt>
                <c:pt idx="8">
                  <c:v>Goa</c:v>
                </c:pt>
                <c:pt idx="9">
                  <c:v>Meghalaya</c:v>
                </c:pt>
                <c:pt idx="10">
                  <c:v>Tamil Nadu</c:v>
                </c:pt>
                <c:pt idx="11">
                  <c:v>Chandigarh</c:v>
                </c:pt>
                <c:pt idx="12">
                  <c:v>West bengal</c:v>
                </c:pt>
                <c:pt idx="13">
                  <c:v>Uttarakhand</c:v>
                </c:pt>
                <c:pt idx="14">
                  <c:v>Kerala</c:v>
                </c:pt>
                <c:pt idx="15">
                  <c:v>Telangana</c:v>
                </c:pt>
                <c:pt idx="16">
                  <c:v>Puducherry</c:v>
                </c:pt>
                <c:pt idx="17">
                  <c:v>Nagaland</c:v>
                </c:pt>
                <c:pt idx="18">
                  <c:v>Haryana</c:v>
                </c:pt>
                <c:pt idx="19">
                  <c:v>Andhra Pradesh</c:v>
                </c:pt>
                <c:pt idx="20">
                  <c:v>Assam</c:v>
                </c:pt>
                <c:pt idx="21">
                  <c:v>Odisha</c:v>
                </c:pt>
                <c:pt idx="22">
                  <c:v>Rajasthan</c:v>
                </c:pt>
                <c:pt idx="23">
                  <c:v>Karnataka</c:v>
                </c:pt>
                <c:pt idx="24">
                  <c:v>Delhi</c:v>
                </c:pt>
                <c:pt idx="25">
                  <c:v>Punjab</c:v>
                </c:pt>
                <c:pt idx="26">
                  <c:v>Tripura</c:v>
                </c:pt>
                <c:pt idx="27">
                  <c:v>Chhattisgarh</c:v>
                </c:pt>
                <c:pt idx="28">
                  <c:v>INDIA</c:v>
                </c:pt>
                <c:pt idx="29">
                  <c:v>Madhya Pradesh</c:v>
                </c:pt>
                <c:pt idx="30">
                  <c:v>Himachal Pradesh</c:v>
                </c:pt>
                <c:pt idx="31">
                  <c:v>Dadra &amp; Nagar Haveli and Daman &amp; Diu</c:v>
                </c:pt>
                <c:pt idx="32">
                  <c:v>Uttar Pradesh</c:v>
                </c:pt>
                <c:pt idx="33">
                  <c:v>Maharashtra</c:v>
                </c:pt>
                <c:pt idx="34">
                  <c:v>Gujarat</c:v>
                </c:pt>
                <c:pt idx="35">
                  <c:v>Bihar</c:v>
                </c:pt>
                <c:pt idx="36">
                  <c:v>Jharkhand</c:v>
                </c:pt>
              </c:strCache>
            </c:strRef>
          </c:cat>
          <c:val>
            <c:numRef>
              <c:f>Sheet1!$H$2:$H$38</c:f>
              <c:numCache>
                <c:formatCode>General</c:formatCode>
                <c:ptCount val="37"/>
                <c:pt idx="0">
                  <c:v>7.6</c:v>
                </c:pt>
                <c:pt idx="1">
                  <c:v>9.3000000000000007</c:v>
                </c:pt>
                <c:pt idx="2">
                  <c:v>10.1</c:v>
                </c:pt>
                <c:pt idx="3">
                  <c:v>11.4</c:v>
                </c:pt>
                <c:pt idx="4">
                  <c:v>11.8</c:v>
                </c:pt>
                <c:pt idx="5">
                  <c:v>13.8</c:v>
                </c:pt>
                <c:pt idx="6">
                  <c:v>15.1</c:v>
                </c:pt>
                <c:pt idx="7">
                  <c:v>15.2</c:v>
                </c:pt>
                <c:pt idx="8">
                  <c:v>15.4</c:v>
                </c:pt>
                <c:pt idx="9">
                  <c:v>15.4</c:v>
                </c:pt>
                <c:pt idx="10">
                  <c:v>16.7</c:v>
                </c:pt>
                <c:pt idx="11">
                  <c:v>17.8</c:v>
                </c:pt>
                <c:pt idx="12">
                  <c:v>18.3</c:v>
                </c:pt>
                <c:pt idx="13">
                  <c:v>18.600000000000001</c:v>
                </c:pt>
                <c:pt idx="14">
                  <c:v>18.7</c:v>
                </c:pt>
                <c:pt idx="15">
                  <c:v>18.7</c:v>
                </c:pt>
                <c:pt idx="16">
                  <c:v>18.899999999999999</c:v>
                </c:pt>
                <c:pt idx="17">
                  <c:v>19.100000000000001</c:v>
                </c:pt>
                <c:pt idx="18">
                  <c:v>19.3</c:v>
                </c:pt>
                <c:pt idx="19">
                  <c:v>20</c:v>
                </c:pt>
                <c:pt idx="20">
                  <c:v>20.2</c:v>
                </c:pt>
                <c:pt idx="21">
                  <c:v>20.8</c:v>
                </c:pt>
                <c:pt idx="22">
                  <c:v>20.9</c:v>
                </c:pt>
                <c:pt idx="23">
                  <c:v>21.2</c:v>
                </c:pt>
                <c:pt idx="24">
                  <c:v>21.3</c:v>
                </c:pt>
                <c:pt idx="25">
                  <c:v>21.3</c:v>
                </c:pt>
                <c:pt idx="26">
                  <c:v>21.6</c:v>
                </c:pt>
                <c:pt idx="27">
                  <c:v>21.9</c:v>
                </c:pt>
                <c:pt idx="28">
                  <c:v>22</c:v>
                </c:pt>
                <c:pt idx="29">
                  <c:v>22.3</c:v>
                </c:pt>
                <c:pt idx="30">
                  <c:v>22.8</c:v>
                </c:pt>
                <c:pt idx="31">
                  <c:v>23.3</c:v>
                </c:pt>
                <c:pt idx="32">
                  <c:v>24</c:v>
                </c:pt>
                <c:pt idx="33">
                  <c:v>24.5</c:v>
                </c:pt>
                <c:pt idx="34">
                  <c:v>25.2</c:v>
                </c:pt>
                <c:pt idx="35">
                  <c:v>25.2</c:v>
                </c:pt>
                <c:pt idx="36">
                  <c:v>25.7</c:v>
                </c:pt>
              </c:numCache>
            </c:numRef>
          </c:val>
          <c:extLst>
            <c:ext xmlns:c16="http://schemas.microsoft.com/office/drawing/2014/chart" uri="{C3380CC4-5D6E-409C-BE32-E72D297353CC}">
              <c16:uniqueId val="{00000002-FD0A-4215-8087-29BCFDEEADE7}"/>
            </c:ext>
          </c:extLst>
        </c:ser>
        <c:dLbls>
          <c:showLegendKey val="0"/>
          <c:showVal val="0"/>
          <c:showCatName val="0"/>
          <c:showSerName val="0"/>
          <c:showPercent val="0"/>
          <c:showBubbleSize val="0"/>
        </c:dLbls>
        <c:gapWidth val="219"/>
        <c:overlap val="-27"/>
        <c:axId val="898764159"/>
        <c:axId val="898770399"/>
      </c:barChart>
      <c:catAx>
        <c:axId val="89876415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98770399"/>
        <c:crosses val="autoZero"/>
        <c:auto val="1"/>
        <c:lblAlgn val="ctr"/>
        <c:lblOffset val="100"/>
        <c:noMultiLvlLbl val="0"/>
      </c:catAx>
      <c:valAx>
        <c:axId val="898770399"/>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98764159"/>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800" b="1" dirty="0">
                <a:latin typeface="Times New Roman" panose="02020603050405020304" pitchFamily="18" charset="0"/>
                <a:cs typeface="Times New Roman" panose="02020603050405020304" pitchFamily="18" charset="0"/>
              </a:rPr>
              <a:t>Moderately and severely thin BMI - Women</a:t>
            </a:r>
          </a:p>
        </c:rich>
      </c:tx>
      <c:layout>
        <c:manualLayout>
          <c:xMode val="edge"/>
          <c:yMode val="edge"/>
          <c:x val="0.36076748772899409"/>
          <c:y val="2.1210459194750762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Sheet1!$F$1</c:f>
              <c:strCache>
                <c:ptCount val="1"/>
                <c:pt idx="0">
                  <c:v>Moderately and severely thin BMI - women</c:v>
                </c:pt>
              </c:strCache>
            </c:strRef>
          </c:tx>
          <c:spPr>
            <a:solidFill>
              <a:schemeClr val="accent1"/>
            </a:solidFill>
            <a:ln>
              <a:noFill/>
            </a:ln>
            <a:effectLst/>
          </c:spPr>
          <c:invertIfNegative val="0"/>
          <c:dPt>
            <c:idx val="28"/>
            <c:invertIfNegative val="0"/>
            <c:bubble3D val="0"/>
            <c:spPr>
              <a:solidFill>
                <a:srgbClr val="92D050"/>
              </a:solidFill>
              <a:ln>
                <a:noFill/>
              </a:ln>
              <a:effectLst/>
            </c:spPr>
            <c:extLst>
              <c:ext xmlns:c16="http://schemas.microsoft.com/office/drawing/2014/chart" uri="{C3380CC4-5D6E-409C-BE32-E72D297353CC}">
                <c16:uniqueId val="{00000001-FF90-4DB1-8702-B638CA253806}"/>
              </c:ext>
            </c:extLst>
          </c:dPt>
          <c:cat>
            <c:strRef>
              <c:f>Sheet1!$A$2:$A$38</c:f>
              <c:strCache>
                <c:ptCount val="37"/>
                <c:pt idx="0">
                  <c:v>Ladakh</c:v>
                </c:pt>
                <c:pt idx="1">
                  <c:v>Mizoram</c:v>
                </c:pt>
                <c:pt idx="2">
                  <c:v>Arunachal Pradesh</c:v>
                </c:pt>
                <c:pt idx="3">
                  <c:v>Manipur</c:v>
                </c:pt>
                <c:pt idx="4">
                  <c:v>Jammu &amp; Kashmir</c:v>
                </c:pt>
                <c:pt idx="5">
                  <c:v>Andaman &amp; Nicobar Islands</c:v>
                </c:pt>
                <c:pt idx="6">
                  <c:v>Lakshadweep</c:v>
                </c:pt>
                <c:pt idx="7">
                  <c:v>Sikkim</c:v>
                </c:pt>
                <c:pt idx="8">
                  <c:v>Goa</c:v>
                </c:pt>
                <c:pt idx="9">
                  <c:v>Meghalaya</c:v>
                </c:pt>
                <c:pt idx="10">
                  <c:v>Tamil Nadu</c:v>
                </c:pt>
                <c:pt idx="11">
                  <c:v>Chandigarh</c:v>
                </c:pt>
                <c:pt idx="12">
                  <c:v>West bengal</c:v>
                </c:pt>
                <c:pt idx="13">
                  <c:v>Uttarakhand</c:v>
                </c:pt>
                <c:pt idx="14">
                  <c:v>Kerala</c:v>
                </c:pt>
                <c:pt idx="15">
                  <c:v>Telangana</c:v>
                </c:pt>
                <c:pt idx="16">
                  <c:v>Puducherry</c:v>
                </c:pt>
                <c:pt idx="17">
                  <c:v>Nagaland</c:v>
                </c:pt>
                <c:pt idx="18">
                  <c:v>Haryana</c:v>
                </c:pt>
                <c:pt idx="19">
                  <c:v>Andhra Pradesh</c:v>
                </c:pt>
                <c:pt idx="20">
                  <c:v>Assam</c:v>
                </c:pt>
                <c:pt idx="21">
                  <c:v>Odisha</c:v>
                </c:pt>
                <c:pt idx="22">
                  <c:v>Rajasthan</c:v>
                </c:pt>
                <c:pt idx="23">
                  <c:v>Karnataka</c:v>
                </c:pt>
                <c:pt idx="24">
                  <c:v>Delhi</c:v>
                </c:pt>
                <c:pt idx="25">
                  <c:v>Punjab</c:v>
                </c:pt>
                <c:pt idx="26">
                  <c:v>Tripura</c:v>
                </c:pt>
                <c:pt idx="27">
                  <c:v>Chhattisgarh</c:v>
                </c:pt>
                <c:pt idx="28">
                  <c:v>INDIA</c:v>
                </c:pt>
                <c:pt idx="29">
                  <c:v>Madhya Pradesh</c:v>
                </c:pt>
                <c:pt idx="30">
                  <c:v>Himachal Pradesh</c:v>
                </c:pt>
                <c:pt idx="31">
                  <c:v>Dadra &amp; Nagar Haveli and Daman &amp; Diu</c:v>
                </c:pt>
                <c:pt idx="32">
                  <c:v>Uttar Pradesh</c:v>
                </c:pt>
                <c:pt idx="33">
                  <c:v>Maharashtra</c:v>
                </c:pt>
                <c:pt idx="34">
                  <c:v>Gujarat</c:v>
                </c:pt>
                <c:pt idx="35">
                  <c:v>Bihar</c:v>
                </c:pt>
                <c:pt idx="36">
                  <c:v>Jharkhand</c:v>
                </c:pt>
              </c:strCache>
            </c:strRef>
          </c:cat>
          <c:val>
            <c:numRef>
              <c:f>Sheet1!$F$2:$F$38</c:f>
              <c:numCache>
                <c:formatCode>General</c:formatCode>
                <c:ptCount val="37"/>
                <c:pt idx="0">
                  <c:v>2.2999999999999998</c:v>
                </c:pt>
                <c:pt idx="1">
                  <c:v>3.7</c:v>
                </c:pt>
                <c:pt idx="2">
                  <c:v>3.8</c:v>
                </c:pt>
                <c:pt idx="3">
                  <c:v>4.4000000000000004</c:v>
                </c:pt>
                <c:pt idx="4">
                  <c:v>6.3</c:v>
                </c:pt>
                <c:pt idx="5">
                  <c:v>6.4</c:v>
                </c:pt>
                <c:pt idx="6">
                  <c:v>7.3</c:v>
                </c:pt>
                <c:pt idx="7">
                  <c:v>8.1999999999999993</c:v>
                </c:pt>
                <c:pt idx="8">
                  <c:v>11.9</c:v>
                </c:pt>
                <c:pt idx="9">
                  <c:v>12.1</c:v>
                </c:pt>
                <c:pt idx="10">
                  <c:v>12.4</c:v>
                </c:pt>
                <c:pt idx="11">
                  <c:v>12.9</c:v>
                </c:pt>
                <c:pt idx="12">
                  <c:v>13.4</c:v>
                </c:pt>
                <c:pt idx="13">
                  <c:v>13.9</c:v>
                </c:pt>
                <c:pt idx="14">
                  <c:v>14.5</c:v>
                </c:pt>
                <c:pt idx="15">
                  <c:v>15.1</c:v>
                </c:pt>
                <c:pt idx="16">
                  <c:v>15.4</c:v>
                </c:pt>
                <c:pt idx="17">
                  <c:v>15.5</c:v>
                </c:pt>
                <c:pt idx="18">
                  <c:v>16.399999999999999</c:v>
                </c:pt>
                <c:pt idx="19">
                  <c:v>16.7</c:v>
                </c:pt>
                <c:pt idx="20">
                  <c:v>17.100000000000001</c:v>
                </c:pt>
                <c:pt idx="21">
                  <c:v>17.399999999999999</c:v>
                </c:pt>
                <c:pt idx="22">
                  <c:v>17.399999999999999</c:v>
                </c:pt>
                <c:pt idx="23">
                  <c:v>17.7</c:v>
                </c:pt>
                <c:pt idx="24">
                  <c:v>17.899999999999999</c:v>
                </c:pt>
                <c:pt idx="25">
                  <c:v>18.5</c:v>
                </c:pt>
                <c:pt idx="26">
                  <c:v>18.600000000000001</c:v>
                </c:pt>
                <c:pt idx="27">
                  <c:v>18.600000000000001</c:v>
                </c:pt>
                <c:pt idx="28">
                  <c:v>19</c:v>
                </c:pt>
                <c:pt idx="29">
                  <c:v>19.399999999999999</c:v>
                </c:pt>
                <c:pt idx="30">
                  <c:v>20.5</c:v>
                </c:pt>
                <c:pt idx="31">
                  <c:v>20.8</c:v>
                </c:pt>
                <c:pt idx="32">
                  <c:v>21.2</c:v>
                </c:pt>
                <c:pt idx="33">
                  <c:v>23.2</c:v>
                </c:pt>
                <c:pt idx="34">
                  <c:v>24.9</c:v>
                </c:pt>
                <c:pt idx="35">
                  <c:v>25.7</c:v>
                </c:pt>
                <c:pt idx="36">
                  <c:v>27.5</c:v>
                </c:pt>
              </c:numCache>
            </c:numRef>
          </c:val>
          <c:extLst>
            <c:ext xmlns:c16="http://schemas.microsoft.com/office/drawing/2014/chart" uri="{C3380CC4-5D6E-409C-BE32-E72D297353CC}">
              <c16:uniqueId val="{00000002-FF90-4DB1-8702-B638CA253806}"/>
            </c:ext>
          </c:extLst>
        </c:ser>
        <c:dLbls>
          <c:showLegendKey val="0"/>
          <c:showVal val="0"/>
          <c:showCatName val="0"/>
          <c:showSerName val="0"/>
          <c:showPercent val="0"/>
          <c:showBubbleSize val="0"/>
        </c:dLbls>
        <c:gapWidth val="219"/>
        <c:overlap val="-27"/>
        <c:axId val="123236527"/>
        <c:axId val="123233167"/>
      </c:barChart>
      <c:catAx>
        <c:axId val="12323652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23233167"/>
        <c:crosses val="autoZero"/>
        <c:auto val="1"/>
        <c:lblAlgn val="ctr"/>
        <c:lblOffset val="100"/>
        <c:noMultiLvlLbl val="0"/>
      </c:catAx>
      <c:valAx>
        <c:axId val="123233167"/>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23236527"/>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D77A45B-3F67-4A46-B80E-86DB28E7B237}" type="datetimeFigureOut">
              <a:rPr lang="en-IN" smtClean="0"/>
              <a:t>26-06-2023</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7BCBBF-3B14-49EE-839D-F9D0F54BECC4}" type="slidenum">
              <a:rPr lang="en-IN" smtClean="0"/>
              <a:t>‹#›</a:t>
            </a:fld>
            <a:endParaRPr lang="en-IN"/>
          </a:p>
        </p:txBody>
      </p:sp>
    </p:spTree>
    <p:extLst>
      <p:ext uri="{BB962C8B-B14F-4D97-AF65-F5344CB8AC3E}">
        <p14:creationId xmlns:p14="http://schemas.microsoft.com/office/powerpoint/2010/main" val="18577376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407BCBBF-3B14-49EE-839D-F9D0F54BECC4}" type="slidenum">
              <a:rPr lang="en-IN" smtClean="0"/>
              <a:t>19</a:t>
            </a:fld>
            <a:endParaRPr lang="en-IN"/>
          </a:p>
        </p:txBody>
      </p:sp>
    </p:spTree>
    <p:extLst>
      <p:ext uri="{BB962C8B-B14F-4D97-AF65-F5344CB8AC3E}">
        <p14:creationId xmlns:p14="http://schemas.microsoft.com/office/powerpoint/2010/main" val="8007021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147C0E5-F472-4823-852C-D183FA2F2488}" type="datetime1">
              <a:rPr lang="en-IN" smtClean="0"/>
              <a:t>26-06-2023</a:t>
            </a:fld>
            <a:endParaRPr lang="en-IN"/>
          </a:p>
        </p:txBody>
      </p:sp>
      <p:sp>
        <p:nvSpPr>
          <p:cNvPr id="5" name="Footer Placeholder 4"/>
          <p:cNvSpPr>
            <a:spLocks noGrp="1"/>
          </p:cNvSpPr>
          <p:nvPr>
            <p:ph type="ftr" sz="quarter" idx="11"/>
          </p:nvPr>
        </p:nvSpPr>
        <p:spPr/>
        <p:txBody>
          <a:bodyPr/>
          <a:lstStyle/>
          <a:p>
            <a:r>
              <a:rPr lang="en-US"/>
              <a:t>You are not allowed to add slides to this presentation</a:t>
            </a:r>
            <a:endParaRPr lang="en-IN"/>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24991710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12769F-3E27-4D36-A194-1A84EAEDBFA1}" type="datetime1">
              <a:rPr lang="en-IN" smtClean="0"/>
              <a:t>26-06-2023</a:t>
            </a:fld>
            <a:endParaRPr lang="en-IN"/>
          </a:p>
        </p:txBody>
      </p:sp>
      <p:sp>
        <p:nvSpPr>
          <p:cNvPr id="5" name="Footer Placeholder 4"/>
          <p:cNvSpPr>
            <a:spLocks noGrp="1"/>
          </p:cNvSpPr>
          <p:nvPr>
            <p:ph type="ftr" sz="quarter" idx="11"/>
          </p:nvPr>
        </p:nvSpPr>
        <p:spPr/>
        <p:txBody>
          <a:bodyPr/>
          <a:lstStyle/>
          <a:p>
            <a:r>
              <a:rPr lang="en-US"/>
              <a:t>You are not allowed to add slides to this presentation</a:t>
            </a:r>
            <a:endParaRPr lang="en-IN"/>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323221595"/>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12769F-3E27-4D36-A194-1A84EAEDBFA1}" type="datetime1">
              <a:rPr lang="en-IN" smtClean="0"/>
              <a:t>26-06-2023</a:t>
            </a:fld>
            <a:endParaRPr lang="en-IN"/>
          </a:p>
        </p:txBody>
      </p:sp>
      <p:sp>
        <p:nvSpPr>
          <p:cNvPr id="5" name="Footer Placeholder 4"/>
          <p:cNvSpPr>
            <a:spLocks noGrp="1"/>
          </p:cNvSpPr>
          <p:nvPr>
            <p:ph type="ftr" sz="quarter" idx="11"/>
          </p:nvPr>
        </p:nvSpPr>
        <p:spPr/>
        <p:txBody>
          <a:bodyPr/>
          <a:lstStyle/>
          <a:p>
            <a:r>
              <a:rPr lang="en-US"/>
              <a:t>You are not allowed to add slides to this presentation</a:t>
            </a:r>
            <a:endParaRPr lang="en-IN"/>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6AD20E6-394B-4DF0-96A5-9647FF39C943}" type="slidenum">
              <a:rPr lang="en-IN" smtClean="0"/>
              <a:t>‹#›</a:t>
            </a:fld>
            <a:endParaRPr lang="en-IN"/>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525231823"/>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EA12769F-3E27-4D36-A194-1A84EAEDBFA1}" type="datetime1">
              <a:rPr lang="en-IN" smtClean="0"/>
              <a:t>26-06-2023</a:t>
            </a:fld>
            <a:endParaRPr lang="en-IN"/>
          </a:p>
        </p:txBody>
      </p:sp>
      <p:sp>
        <p:nvSpPr>
          <p:cNvPr id="6" name="Footer Placeholder 5"/>
          <p:cNvSpPr>
            <a:spLocks noGrp="1"/>
          </p:cNvSpPr>
          <p:nvPr>
            <p:ph type="ftr" sz="quarter" idx="11"/>
          </p:nvPr>
        </p:nvSpPr>
        <p:spPr/>
        <p:txBody>
          <a:bodyPr/>
          <a:lstStyle/>
          <a:p>
            <a:r>
              <a:rPr lang="en-US"/>
              <a:t>You are not allowed to add slides to this presentation</a:t>
            </a:r>
            <a:endParaRPr lang="en-IN"/>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2528249331"/>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EA12769F-3E27-4D36-A194-1A84EAEDBFA1}" type="datetime1">
              <a:rPr lang="en-IN" smtClean="0"/>
              <a:t>26-06-2023</a:t>
            </a:fld>
            <a:endParaRPr lang="en-IN"/>
          </a:p>
        </p:txBody>
      </p:sp>
      <p:sp>
        <p:nvSpPr>
          <p:cNvPr id="6" name="Footer Placeholder 5"/>
          <p:cNvSpPr>
            <a:spLocks noGrp="1"/>
          </p:cNvSpPr>
          <p:nvPr>
            <p:ph type="ftr" sz="quarter" idx="11"/>
          </p:nvPr>
        </p:nvSpPr>
        <p:spPr/>
        <p:txBody>
          <a:bodyPr/>
          <a:lstStyle/>
          <a:p>
            <a:r>
              <a:rPr lang="en-US"/>
              <a:t>You are not allowed to add slides to this presentation</a:t>
            </a:r>
            <a:endParaRPr lang="en-IN"/>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6AD20E6-394B-4DF0-96A5-9647FF39C943}" type="slidenum">
              <a:rPr lang="en-IN" smtClean="0"/>
              <a:t>‹#›</a:t>
            </a:fld>
            <a:endParaRPr lang="en-IN"/>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055700604"/>
      </p:ext>
    </p:extLst>
  </p:cSld>
  <p:clrMapOvr>
    <a:masterClrMapping/>
  </p:clrMapOvr>
  <p:hf hd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EA12769F-3E27-4D36-A194-1A84EAEDBFA1}" type="datetime1">
              <a:rPr lang="en-IN" smtClean="0"/>
              <a:t>26-06-2023</a:t>
            </a:fld>
            <a:endParaRPr lang="en-IN"/>
          </a:p>
        </p:txBody>
      </p:sp>
      <p:sp>
        <p:nvSpPr>
          <p:cNvPr id="6" name="Footer Placeholder 5"/>
          <p:cNvSpPr>
            <a:spLocks noGrp="1"/>
          </p:cNvSpPr>
          <p:nvPr>
            <p:ph type="ftr" sz="quarter" idx="11"/>
          </p:nvPr>
        </p:nvSpPr>
        <p:spPr/>
        <p:txBody>
          <a:bodyPr/>
          <a:lstStyle/>
          <a:p>
            <a:r>
              <a:rPr lang="en-US"/>
              <a:t>You are not allowed to add slides to this presentation</a:t>
            </a:r>
            <a:endParaRPr lang="en-IN"/>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269080141"/>
      </p:ext>
    </p:extLst>
  </p:cSld>
  <p:clrMapOvr>
    <a:masterClrMapping/>
  </p:clrMapOvr>
  <p:hf hd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E9DCF6C-BC1F-457E-8C73-045A403582E6}" type="datetime1">
              <a:rPr lang="en-IN" smtClean="0"/>
              <a:t>26-06-2023</a:t>
            </a:fld>
            <a:endParaRPr lang="en-IN"/>
          </a:p>
        </p:txBody>
      </p:sp>
      <p:sp>
        <p:nvSpPr>
          <p:cNvPr id="5" name="Footer Placeholder 4"/>
          <p:cNvSpPr>
            <a:spLocks noGrp="1"/>
          </p:cNvSpPr>
          <p:nvPr>
            <p:ph type="ftr" sz="quarter" idx="11"/>
          </p:nvPr>
        </p:nvSpPr>
        <p:spPr/>
        <p:txBody>
          <a:bodyPr/>
          <a:lstStyle/>
          <a:p>
            <a:r>
              <a:rPr lang="en-US"/>
              <a:t>You are not allowed to add slides to this presentation</a:t>
            </a:r>
            <a:endParaRPr lang="en-IN"/>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1632101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E1E070E-952C-41C9-9ABB-C56A7BE64D88}" type="datetime1">
              <a:rPr lang="en-IN" smtClean="0"/>
              <a:t>26-06-2023</a:t>
            </a:fld>
            <a:endParaRPr lang="en-IN"/>
          </a:p>
        </p:txBody>
      </p:sp>
      <p:sp>
        <p:nvSpPr>
          <p:cNvPr id="5" name="Footer Placeholder 4"/>
          <p:cNvSpPr>
            <a:spLocks noGrp="1"/>
          </p:cNvSpPr>
          <p:nvPr>
            <p:ph type="ftr" sz="quarter" idx="11"/>
          </p:nvPr>
        </p:nvSpPr>
        <p:spPr/>
        <p:txBody>
          <a:bodyPr/>
          <a:lstStyle/>
          <a:p>
            <a:r>
              <a:rPr lang="en-US"/>
              <a:t>You are not allowed to add slides to this presentation</a:t>
            </a:r>
            <a:endParaRPr lang="en-IN"/>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5969855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A2FBC0-878C-4FB7-8E1F-1D6F6FF7C223}" type="datetime1">
              <a:rPr lang="en-IN" smtClean="0"/>
              <a:t>26-06-2023</a:t>
            </a:fld>
            <a:endParaRPr lang="en-IN"/>
          </a:p>
        </p:txBody>
      </p:sp>
      <p:sp>
        <p:nvSpPr>
          <p:cNvPr id="5" name="Footer Placeholder 4"/>
          <p:cNvSpPr>
            <a:spLocks noGrp="1"/>
          </p:cNvSpPr>
          <p:nvPr>
            <p:ph type="ftr" sz="quarter" idx="11"/>
          </p:nvPr>
        </p:nvSpPr>
        <p:spPr/>
        <p:txBody>
          <a:bodyPr/>
          <a:lstStyle/>
          <a:p>
            <a:r>
              <a:rPr lang="en-US"/>
              <a:t>You are not allowed to add slides to this presentation</a:t>
            </a:r>
            <a:endParaRPr lang="en-IN"/>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7232121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D685ADF-9D55-472F-A142-0A5A20BA4577}" type="datetime1">
              <a:rPr lang="en-IN" smtClean="0"/>
              <a:t>26-06-2023</a:t>
            </a:fld>
            <a:endParaRPr lang="en-IN"/>
          </a:p>
        </p:txBody>
      </p:sp>
      <p:sp>
        <p:nvSpPr>
          <p:cNvPr id="5" name="Footer Placeholder 4"/>
          <p:cNvSpPr>
            <a:spLocks noGrp="1"/>
          </p:cNvSpPr>
          <p:nvPr>
            <p:ph type="ftr" sz="quarter" idx="11"/>
          </p:nvPr>
        </p:nvSpPr>
        <p:spPr/>
        <p:txBody>
          <a:bodyPr/>
          <a:lstStyle/>
          <a:p>
            <a:r>
              <a:rPr lang="en-US"/>
              <a:t>You are not allowed to add slides to this presentation</a:t>
            </a:r>
            <a:endParaRPr lang="en-IN"/>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9165986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9B6A866-57B6-4C39-8809-FBA78A30FCC9}" type="datetime1">
              <a:rPr lang="en-IN" smtClean="0"/>
              <a:t>26-06-2023</a:t>
            </a:fld>
            <a:endParaRPr lang="en-IN"/>
          </a:p>
        </p:txBody>
      </p:sp>
      <p:sp>
        <p:nvSpPr>
          <p:cNvPr id="6" name="Footer Placeholder 5"/>
          <p:cNvSpPr>
            <a:spLocks noGrp="1"/>
          </p:cNvSpPr>
          <p:nvPr>
            <p:ph type="ftr" sz="quarter" idx="11"/>
          </p:nvPr>
        </p:nvSpPr>
        <p:spPr/>
        <p:txBody>
          <a:bodyPr/>
          <a:lstStyle/>
          <a:p>
            <a:r>
              <a:rPr lang="en-US"/>
              <a:t>You are not allowed to add slides to this presentation</a:t>
            </a:r>
            <a:endParaRPr lang="en-IN"/>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4211040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2B34237-4DA9-498D-81CC-7DEBFDE0146A}" type="datetime1">
              <a:rPr lang="en-IN" smtClean="0"/>
              <a:t>26-06-2023</a:t>
            </a:fld>
            <a:endParaRPr lang="en-IN"/>
          </a:p>
        </p:txBody>
      </p:sp>
      <p:sp>
        <p:nvSpPr>
          <p:cNvPr id="8" name="Footer Placeholder 7"/>
          <p:cNvSpPr>
            <a:spLocks noGrp="1"/>
          </p:cNvSpPr>
          <p:nvPr>
            <p:ph type="ftr" sz="quarter" idx="11"/>
          </p:nvPr>
        </p:nvSpPr>
        <p:spPr/>
        <p:txBody>
          <a:bodyPr/>
          <a:lstStyle/>
          <a:p>
            <a:r>
              <a:rPr lang="en-US"/>
              <a:t>You are not allowed to add slides to this presentation</a:t>
            </a:r>
            <a:endParaRPr lang="en-IN"/>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40544429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3D29E31-0E2B-4B8B-A4CD-804F6A5D47A9}" type="datetime1">
              <a:rPr lang="en-IN" smtClean="0"/>
              <a:t>26-06-2023</a:t>
            </a:fld>
            <a:endParaRPr lang="en-IN"/>
          </a:p>
        </p:txBody>
      </p:sp>
      <p:sp>
        <p:nvSpPr>
          <p:cNvPr id="4" name="Footer Placeholder 3"/>
          <p:cNvSpPr>
            <a:spLocks noGrp="1"/>
          </p:cNvSpPr>
          <p:nvPr>
            <p:ph type="ftr" sz="quarter" idx="11"/>
          </p:nvPr>
        </p:nvSpPr>
        <p:spPr/>
        <p:txBody>
          <a:bodyPr/>
          <a:lstStyle/>
          <a:p>
            <a:r>
              <a:rPr lang="en-US"/>
              <a:t>You are not allowed to add slides to this presentation</a:t>
            </a:r>
            <a:endParaRPr lang="en-IN"/>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20945879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1C5607-A4BB-4D67-95B9-C9085ECC35A9}" type="datetime1">
              <a:rPr lang="en-IN" smtClean="0"/>
              <a:t>26-06-2023</a:t>
            </a:fld>
            <a:endParaRPr lang="en-IN"/>
          </a:p>
        </p:txBody>
      </p:sp>
      <p:sp>
        <p:nvSpPr>
          <p:cNvPr id="3" name="Footer Placeholder 2"/>
          <p:cNvSpPr>
            <a:spLocks noGrp="1"/>
          </p:cNvSpPr>
          <p:nvPr>
            <p:ph type="ftr" sz="quarter" idx="11"/>
          </p:nvPr>
        </p:nvSpPr>
        <p:spPr/>
        <p:txBody>
          <a:bodyPr/>
          <a:lstStyle/>
          <a:p>
            <a:r>
              <a:rPr lang="en-US"/>
              <a:t>You are not allowed to add slides to this presentation</a:t>
            </a:r>
            <a:endParaRPr lang="en-IN"/>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42571933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1C99E65-501E-4E79-B301-EC94E1C8867E}" type="datetime1">
              <a:rPr lang="en-IN" smtClean="0"/>
              <a:t>26-06-2023</a:t>
            </a:fld>
            <a:endParaRPr lang="en-IN"/>
          </a:p>
        </p:txBody>
      </p:sp>
      <p:sp>
        <p:nvSpPr>
          <p:cNvPr id="6" name="Footer Placeholder 5"/>
          <p:cNvSpPr>
            <a:spLocks noGrp="1"/>
          </p:cNvSpPr>
          <p:nvPr>
            <p:ph type="ftr" sz="quarter" idx="11"/>
          </p:nvPr>
        </p:nvSpPr>
        <p:spPr/>
        <p:txBody>
          <a:bodyPr/>
          <a:lstStyle/>
          <a:p>
            <a:r>
              <a:rPr lang="en-US"/>
              <a:t>You are not allowed to add slides to this presentation</a:t>
            </a:r>
            <a:endParaRPr lang="en-IN"/>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38482442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751C047-BE12-4A43-A323-58AFB768CD35}" type="datetime1">
              <a:rPr lang="en-IN" smtClean="0"/>
              <a:t>26-06-2023</a:t>
            </a:fld>
            <a:endParaRPr lang="en-IN"/>
          </a:p>
        </p:txBody>
      </p:sp>
      <p:sp>
        <p:nvSpPr>
          <p:cNvPr id="6" name="Footer Placeholder 5"/>
          <p:cNvSpPr>
            <a:spLocks noGrp="1"/>
          </p:cNvSpPr>
          <p:nvPr>
            <p:ph type="ftr" sz="quarter" idx="11"/>
          </p:nvPr>
        </p:nvSpPr>
        <p:spPr/>
        <p:txBody>
          <a:bodyPr/>
          <a:lstStyle/>
          <a:p>
            <a:r>
              <a:rPr lang="en-US"/>
              <a:t>You are not allowed to add slides to this presentation</a:t>
            </a:r>
            <a:endParaRPr lang="en-IN"/>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30047848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EA12769F-3E27-4D36-A194-1A84EAEDBFA1}" type="datetime1">
              <a:rPr lang="en-IN" smtClean="0"/>
              <a:t>26-06-2023</a:t>
            </a:fld>
            <a:endParaRPr lang="en-IN"/>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a:t>You are not allowed to add slides to this presentation</a:t>
            </a:r>
            <a:endParaRPr lang="en-IN"/>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26AD20E6-394B-4DF0-96A5-9647FF39C943}" type="slidenum">
              <a:rPr lang="en-IN" smtClean="0"/>
              <a:t>‹#›</a:t>
            </a:fld>
            <a:endParaRPr lang="en-IN"/>
          </a:p>
        </p:txBody>
      </p:sp>
    </p:spTree>
    <p:extLst>
      <p:ext uri="{BB962C8B-B14F-4D97-AF65-F5344CB8AC3E}">
        <p14:creationId xmlns:p14="http://schemas.microsoft.com/office/powerpoint/2010/main" val="63138243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8" r:id="rId14"/>
    <p:sldLayoutId id="2147483699" r:id="rId15"/>
    <p:sldLayoutId id="2147483700" r:id="rId16"/>
  </p:sldLayoutIdLst>
  <p:hf hd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9BD04-9EFD-5298-48E0-BBFFD10429A7}"/>
              </a:ext>
            </a:extLst>
          </p:cNvPr>
          <p:cNvSpPr>
            <a:spLocks noGrp="1"/>
          </p:cNvSpPr>
          <p:nvPr>
            <p:ph type="ctrTitle"/>
          </p:nvPr>
        </p:nvSpPr>
        <p:spPr>
          <a:xfrm>
            <a:off x="1524001" y="1204929"/>
            <a:ext cx="9407702" cy="3552128"/>
          </a:xfrm>
        </p:spPr>
        <p:txBody>
          <a:bodyPr>
            <a:normAutofit/>
          </a:bodyPr>
          <a:lstStyle/>
          <a:p>
            <a:r>
              <a:rPr lang="en-IN" sz="4000" b="1" u="sng" dirty="0">
                <a:solidFill>
                  <a:schemeClr val="accent6">
                    <a:lumMod val="50000"/>
                  </a:schemeClr>
                </a:solidFill>
                <a:latin typeface="Times New Roman" panose="02020603050405020304" pitchFamily="18" charset="0"/>
                <a:cs typeface="Times New Roman" panose="02020603050405020304" pitchFamily="18" charset="0"/>
              </a:rPr>
              <a:t>Double Burden of Malnutrition among adolescent girls in India</a:t>
            </a:r>
            <a:br>
              <a:rPr lang="en-IN" sz="4000" dirty="0">
                <a:latin typeface="Times New Roman" panose="02020603050405020304" pitchFamily="18" charset="0"/>
                <a:cs typeface="Times New Roman" panose="02020603050405020304" pitchFamily="18" charset="0"/>
              </a:rPr>
            </a:br>
            <a:br>
              <a:rPr lang="en-IN" sz="4000" u="sng" dirty="0">
                <a:latin typeface="Times New Roman" panose="02020603050405020304" pitchFamily="18" charset="0"/>
                <a:cs typeface="Times New Roman" panose="02020603050405020304" pitchFamily="18" charset="0"/>
              </a:rPr>
            </a:br>
            <a:r>
              <a:rPr lang="en-IN" sz="2000" u="sng" dirty="0">
                <a:latin typeface="Times New Roman" panose="02020603050405020304" pitchFamily="18" charset="0"/>
                <a:cs typeface="Times New Roman" panose="02020603050405020304" pitchFamily="18" charset="0"/>
              </a:rPr>
              <a:t>Aradhana Singh</a:t>
            </a:r>
            <a:br>
              <a:rPr lang="en-IN" sz="2000" dirty="0">
                <a:latin typeface="Times New Roman" panose="02020603050405020304" pitchFamily="18" charset="0"/>
                <a:cs typeface="Times New Roman" panose="02020603050405020304" pitchFamily="18" charset="0"/>
              </a:rPr>
            </a:br>
            <a:r>
              <a:rPr lang="en-IN" sz="2000" dirty="0">
                <a:latin typeface="Times New Roman" panose="02020603050405020304" pitchFamily="18" charset="0"/>
                <a:cs typeface="Times New Roman" panose="02020603050405020304" pitchFamily="18" charset="0"/>
              </a:rPr>
              <a:t>PG/21/137</a:t>
            </a:r>
            <a:br>
              <a:rPr lang="en-IN" sz="2000" dirty="0">
                <a:latin typeface="Times New Roman" panose="02020603050405020304" pitchFamily="18" charset="0"/>
                <a:cs typeface="Times New Roman" panose="02020603050405020304" pitchFamily="18" charset="0"/>
              </a:rPr>
            </a:br>
            <a:r>
              <a:rPr lang="en-IN" sz="2000" dirty="0">
                <a:latin typeface="Times New Roman" panose="02020603050405020304" pitchFamily="18" charset="0"/>
                <a:cs typeface="Times New Roman" panose="02020603050405020304" pitchFamily="18" charset="0"/>
              </a:rPr>
              <a:t>International Institute of Health Management and Research [IIHMR], Delhi, India</a:t>
            </a:r>
          </a:p>
        </p:txBody>
      </p:sp>
      <p:sp>
        <p:nvSpPr>
          <p:cNvPr id="3" name="Subtitle 2">
            <a:extLst>
              <a:ext uri="{FF2B5EF4-FFF2-40B4-BE49-F238E27FC236}">
                <a16:creationId xmlns:a16="http://schemas.microsoft.com/office/drawing/2014/main" id="{7673AE62-677A-E7A9-D759-F10B648DEED4}"/>
              </a:ext>
            </a:extLst>
          </p:cNvPr>
          <p:cNvSpPr>
            <a:spLocks noGrp="1"/>
          </p:cNvSpPr>
          <p:nvPr>
            <p:ph type="subTitle" idx="1"/>
          </p:nvPr>
        </p:nvSpPr>
        <p:spPr>
          <a:xfrm>
            <a:off x="1524001" y="5153861"/>
            <a:ext cx="9144000" cy="998420"/>
          </a:xfrm>
        </p:spPr>
        <p:txBody>
          <a:bodyPr>
            <a:normAutofit fontScale="85000" lnSpcReduction="20000"/>
          </a:bodyPr>
          <a:lstStyle/>
          <a:p>
            <a:pPr algn="r"/>
            <a:r>
              <a:rPr lang="en-IN" sz="1900" dirty="0">
                <a:latin typeface="Times New Roman" panose="02020603050405020304" pitchFamily="18" charset="0"/>
                <a:cs typeface="Times New Roman" panose="02020603050405020304" pitchFamily="18" charset="0"/>
              </a:rPr>
              <a:t>Mentor/Guide</a:t>
            </a:r>
          </a:p>
          <a:p>
            <a:pPr algn="r"/>
            <a:r>
              <a:rPr lang="en-IN" sz="1900" u="sng" dirty="0" err="1">
                <a:latin typeface="Times New Roman" panose="02020603050405020304" pitchFamily="18" charset="0"/>
                <a:cs typeface="Times New Roman" panose="02020603050405020304" pitchFamily="18" charset="0"/>
              </a:rPr>
              <a:t>Dr.</a:t>
            </a:r>
            <a:r>
              <a:rPr lang="en-IN" sz="1900" u="sng" dirty="0">
                <a:latin typeface="Times New Roman" panose="02020603050405020304" pitchFamily="18" charset="0"/>
                <a:cs typeface="Times New Roman" panose="02020603050405020304" pitchFamily="18" charset="0"/>
              </a:rPr>
              <a:t> Mukesh Ravi </a:t>
            </a:r>
            <a:r>
              <a:rPr lang="en-IN" sz="1900" u="sng" dirty="0" err="1">
                <a:latin typeface="Times New Roman" panose="02020603050405020304" pitchFamily="18" charset="0"/>
                <a:cs typeface="Times New Roman" panose="02020603050405020304" pitchFamily="18" charset="0"/>
              </a:rPr>
              <a:t>Raushan</a:t>
            </a:r>
            <a:endParaRPr lang="en-IN" sz="1900" u="sng" dirty="0">
              <a:latin typeface="Times New Roman" panose="02020603050405020304" pitchFamily="18" charset="0"/>
              <a:cs typeface="Times New Roman" panose="02020603050405020304" pitchFamily="18" charset="0"/>
            </a:endParaRPr>
          </a:p>
          <a:p>
            <a:pPr algn="r"/>
            <a:r>
              <a:rPr lang="en-IN" sz="1900" dirty="0">
                <a:latin typeface="Times New Roman" panose="02020603050405020304" pitchFamily="18" charset="0"/>
                <a:cs typeface="Times New Roman" panose="02020603050405020304" pitchFamily="18" charset="0"/>
              </a:rPr>
              <a:t>IIHMR Delhi</a:t>
            </a:r>
          </a:p>
        </p:txBody>
      </p:sp>
      <p:sp>
        <p:nvSpPr>
          <p:cNvPr id="4" name="Slide Number Placeholder 3">
            <a:extLst>
              <a:ext uri="{FF2B5EF4-FFF2-40B4-BE49-F238E27FC236}">
                <a16:creationId xmlns:a16="http://schemas.microsoft.com/office/drawing/2014/main" id="{40197BFF-5EB9-4347-6E13-67AD995EB819}"/>
              </a:ext>
            </a:extLst>
          </p:cNvPr>
          <p:cNvSpPr>
            <a:spLocks noGrp="1"/>
          </p:cNvSpPr>
          <p:nvPr>
            <p:ph type="sldNum" sz="quarter" idx="12"/>
          </p:nvPr>
        </p:nvSpPr>
        <p:spPr/>
        <p:txBody>
          <a:bodyPr/>
          <a:lstStyle/>
          <a:p>
            <a:fld id="{26AD20E6-394B-4DF0-96A5-9647FF39C943}" type="slidenum">
              <a:rPr lang="en-IN" smtClean="0">
                <a:latin typeface="Times New Roman" panose="02020603050405020304" pitchFamily="18" charset="0"/>
                <a:cs typeface="Times New Roman" panose="02020603050405020304" pitchFamily="18" charset="0"/>
              </a:rPr>
              <a:t>1</a:t>
            </a:fld>
            <a:endParaRPr lang="en-IN">
              <a:latin typeface="Times New Roman" panose="02020603050405020304" pitchFamily="18" charset="0"/>
              <a:cs typeface="Times New Roman" panose="02020603050405020304" pitchFamily="18" charset="0"/>
            </a:endParaRPr>
          </a:p>
        </p:txBody>
      </p:sp>
      <p:pic>
        <p:nvPicPr>
          <p:cNvPr id="7" name="Picture 6">
            <a:extLst>
              <a:ext uri="{FF2B5EF4-FFF2-40B4-BE49-F238E27FC236}">
                <a16:creationId xmlns:a16="http://schemas.microsoft.com/office/drawing/2014/main" id="{6A5D235C-68B3-B360-0BE2-EE01D32938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7289"/>
            <a:ext cx="2126750" cy="1001059"/>
          </a:xfrm>
          <a:prstGeom prst="rect">
            <a:avLst/>
          </a:prstGeom>
        </p:spPr>
      </p:pic>
    </p:spTree>
    <p:extLst>
      <p:ext uri="{BB962C8B-B14F-4D97-AF65-F5344CB8AC3E}">
        <p14:creationId xmlns:p14="http://schemas.microsoft.com/office/powerpoint/2010/main" val="22051502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F8C9A23C-1014-4143-7DB8-E4D2B59DE93B}"/>
              </a:ext>
            </a:extLst>
          </p:cNvPr>
          <p:cNvSpPr>
            <a:spLocks noGrp="1"/>
          </p:cNvSpPr>
          <p:nvPr>
            <p:ph type="sldNum" sz="quarter" idx="12"/>
          </p:nvPr>
        </p:nvSpPr>
        <p:spPr/>
        <p:txBody>
          <a:bodyPr/>
          <a:lstStyle/>
          <a:p>
            <a:fld id="{26AD20E6-394B-4DF0-96A5-9647FF39C943}" type="slidenum">
              <a:rPr lang="en-IN" smtClean="0"/>
              <a:t>10</a:t>
            </a:fld>
            <a:endParaRPr lang="en-IN"/>
          </a:p>
        </p:txBody>
      </p:sp>
      <p:graphicFrame>
        <p:nvGraphicFramePr>
          <p:cNvPr id="3" name="Chart 2">
            <a:extLst>
              <a:ext uri="{FF2B5EF4-FFF2-40B4-BE49-F238E27FC236}">
                <a16:creationId xmlns:a16="http://schemas.microsoft.com/office/drawing/2014/main" id="{843E5DA1-D54F-D67B-090C-D09586B215BE}"/>
              </a:ext>
            </a:extLst>
          </p:cNvPr>
          <p:cNvGraphicFramePr>
            <a:graphicFrameLocks/>
          </p:cNvGraphicFramePr>
          <p:nvPr>
            <p:extLst>
              <p:ext uri="{D42A27DB-BD31-4B8C-83A1-F6EECF244321}">
                <p14:modId xmlns:p14="http://schemas.microsoft.com/office/powerpoint/2010/main" val="3859174166"/>
              </p:ext>
            </p:extLst>
          </p:nvPr>
        </p:nvGraphicFramePr>
        <p:xfrm>
          <a:off x="1137008" y="4004519"/>
          <a:ext cx="11054992" cy="276770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4" name="Chart 3">
            <a:extLst>
              <a:ext uri="{FF2B5EF4-FFF2-40B4-BE49-F238E27FC236}">
                <a16:creationId xmlns:a16="http://schemas.microsoft.com/office/drawing/2014/main" id="{7B1D04B1-211C-6A2E-7FE3-BEE26422A675}"/>
              </a:ext>
            </a:extLst>
          </p:cNvPr>
          <p:cNvGraphicFramePr>
            <a:graphicFrameLocks/>
          </p:cNvGraphicFramePr>
          <p:nvPr>
            <p:extLst>
              <p:ext uri="{D42A27DB-BD31-4B8C-83A1-F6EECF244321}">
                <p14:modId xmlns:p14="http://schemas.microsoft.com/office/powerpoint/2010/main" val="2374523533"/>
              </p:ext>
            </p:extLst>
          </p:nvPr>
        </p:nvGraphicFramePr>
        <p:xfrm>
          <a:off x="1137008" y="395447"/>
          <a:ext cx="11054992" cy="356859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2468637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EA6E988A-283C-C8E5-6336-6680173A448B}"/>
              </a:ext>
            </a:extLst>
          </p:cNvPr>
          <p:cNvSpPr>
            <a:spLocks noGrp="1"/>
          </p:cNvSpPr>
          <p:nvPr>
            <p:ph type="sldNum" sz="quarter" idx="12"/>
          </p:nvPr>
        </p:nvSpPr>
        <p:spPr>
          <a:noFill/>
        </p:spPr>
        <p:txBody>
          <a:bodyPr/>
          <a:lstStyle/>
          <a:p>
            <a:fld id="{26AD20E6-394B-4DF0-96A5-9647FF39C943}" type="slidenum">
              <a:rPr lang="en-IN" smtClean="0"/>
              <a:t>11</a:t>
            </a:fld>
            <a:endParaRPr lang="en-IN"/>
          </a:p>
        </p:txBody>
      </p:sp>
      <p:sp>
        <p:nvSpPr>
          <p:cNvPr id="2" name="TextBox 1">
            <a:extLst>
              <a:ext uri="{FF2B5EF4-FFF2-40B4-BE49-F238E27FC236}">
                <a16:creationId xmlns:a16="http://schemas.microsoft.com/office/drawing/2014/main" id="{A84E2534-07A6-298A-21D5-18AC0F5B5520}"/>
              </a:ext>
            </a:extLst>
          </p:cNvPr>
          <p:cNvSpPr txBox="1"/>
          <p:nvPr/>
        </p:nvSpPr>
        <p:spPr>
          <a:xfrm>
            <a:off x="1818526" y="159038"/>
            <a:ext cx="8774132" cy="369332"/>
          </a:xfrm>
          <a:prstGeom prst="rect">
            <a:avLst/>
          </a:prstGeom>
          <a:noFill/>
        </p:spPr>
        <p:txBody>
          <a:bodyPr wrap="square" rtlCol="0">
            <a:spAutoFit/>
          </a:bodyPr>
          <a:lstStyle/>
          <a:p>
            <a:r>
              <a:rPr lang="en-US" b="1" dirty="0">
                <a:latin typeface="Times New Roman" panose="02020603050405020304" pitchFamily="18" charset="0"/>
                <a:cs typeface="Times New Roman" panose="02020603050405020304" pitchFamily="18" charset="0"/>
              </a:rPr>
              <a:t>Table: OR of consuming food items among OBESE adolescent women in India, 2021-22</a:t>
            </a:r>
            <a:endParaRPr lang="en-IN" b="1" dirty="0">
              <a:latin typeface="Times New Roman" panose="02020603050405020304" pitchFamily="18" charset="0"/>
              <a:cs typeface="Times New Roman" panose="02020603050405020304" pitchFamily="18" charset="0"/>
            </a:endParaRPr>
          </a:p>
        </p:txBody>
      </p:sp>
      <p:graphicFrame>
        <p:nvGraphicFramePr>
          <p:cNvPr id="4" name="Table 3">
            <a:extLst>
              <a:ext uri="{FF2B5EF4-FFF2-40B4-BE49-F238E27FC236}">
                <a16:creationId xmlns:a16="http://schemas.microsoft.com/office/drawing/2014/main" id="{C930E39D-CB4B-50A3-F38B-B0792B6A245C}"/>
              </a:ext>
            </a:extLst>
          </p:cNvPr>
          <p:cNvGraphicFramePr>
            <a:graphicFrameLocks noGrp="1"/>
          </p:cNvGraphicFramePr>
          <p:nvPr>
            <p:extLst>
              <p:ext uri="{D42A27DB-BD31-4B8C-83A1-F6EECF244321}">
                <p14:modId xmlns:p14="http://schemas.microsoft.com/office/powerpoint/2010/main" val="2238906427"/>
              </p:ext>
            </p:extLst>
          </p:nvPr>
        </p:nvGraphicFramePr>
        <p:xfrm>
          <a:off x="236306" y="698643"/>
          <a:ext cx="11825547" cy="6022831"/>
        </p:xfrm>
        <a:graphic>
          <a:graphicData uri="http://schemas.openxmlformats.org/drawingml/2006/table">
            <a:tbl>
              <a:tblPr>
                <a:tableStyleId>{5C22544A-7EE6-4342-B048-85BDC9FD1C3A}</a:tableStyleId>
              </a:tblPr>
              <a:tblGrid>
                <a:gridCol w="1451890">
                  <a:extLst>
                    <a:ext uri="{9D8B030D-6E8A-4147-A177-3AD203B41FA5}">
                      <a16:colId xmlns:a16="http://schemas.microsoft.com/office/drawing/2014/main" val="4074779141"/>
                    </a:ext>
                  </a:extLst>
                </a:gridCol>
                <a:gridCol w="1283558">
                  <a:extLst>
                    <a:ext uri="{9D8B030D-6E8A-4147-A177-3AD203B41FA5}">
                      <a16:colId xmlns:a16="http://schemas.microsoft.com/office/drawing/2014/main" val="580404372"/>
                    </a:ext>
                  </a:extLst>
                </a:gridCol>
                <a:gridCol w="1010011">
                  <a:extLst>
                    <a:ext uri="{9D8B030D-6E8A-4147-A177-3AD203B41FA5}">
                      <a16:colId xmlns:a16="http://schemas.microsoft.com/office/drawing/2014/main" val="1156828338"/>
                    </a:ext>
                  </a:extLst>
                </a:gridCol>
                <a:gridCol w="1010011">
                  <a:extLst>
                    <a:ext uri="{9D8B030D-6E8A-4147-A177-3AD203B41FA5}">
                      <a16:colId xmlns:a16="http://schemas.microsoft.com/office/drawing/2014/main" val="1915229845"/>
                    </a:ext>
                  </a:extLst>
                </a:gridCol>
                <a:gridCol w="1010011">
                  <a:extLst>
                    <a:ext uri="{9D8B030D-6E8A-4147-A177-3AD203B41FA5}">
                      <a16:colId xmlns:a16="http://schemas.microsoft.com/office/drawing/2014/main" val="3166420164"/>
                    </a:ext>
                  </a:extLst>
                </a:gridCol>
                <a:gridCol w="1010011">
                  <a:extLst>
                    <a:ext uri="{9D8B030D-6E8A-4147-A177-3AD203B41FA5}">
                      <a16:colId xmlns:a16="http://schemas.microsoft.com/office/drawing/2014/main" val="1642024939"/>
                    </a:ext>
                  </a:extLst>
                </a:gridCol>
                <a:gridCol w="1010011">
                  <a:extLst>
                    <a:ext uri="{9D8B030D-6E8A-4147-A177-3AD203B41FA5}">
                      <a16:colId xmlns:a16="http://schemas.microsoft.com/office/drawing/2014/main" val="3549159849"/>
                    </a:ext>
                  </a:extLst>
                </a:gridCol>
                <a:gridCol w="1010011">
                  <a:extLst>
                    <a:ext uri="{9D8B030D-6E8A-4147-A177-3AD203B41FA5}">
                      <a16:colId xmlns:a16="http://schemas.microsoft.com/office/drawing/2014/main" val="3368464960"/>
                    </a:ext>
                  </a:extLst>
                </a:gridCol>
                <a:gridCol w="1010011">
                  <a:extLst>
                    <a:ext uri="{9D8B030D-6E8A-4147-A177-3AD203B41FA5}">
                      <a16:colId xmlns:a16="http://schemas.microsoft.com/office/drawing/2014/main" val="3406813864"/>
                    </a:ext>
                  </a:extLst>
                </a:gridCol>
                <a:gridCol w="1010011">
                  <a:extLst>
                    <a:ext uri="{9D8B030D-6E8A-4147-A177-3AD203B41FA5}">
                      <a16:colId xmlns:a16="http://schemas.microsoft.com/office/drawing/2014/main" val="3392271547"/>
                    </a:ext>
                  </a:extLst>
                </a:gridCol>
                <a:gridCol w="1010011">
                  <a:extLst>
                    <a:ext uri="{9D8B030D-6E8A-4147-A177-3AD203B41FA5}">
                      <a16:colId xmlns:a16="http://schemas.microsoft.com/office/drawing/2014/main" val="1260820508"/>
                    </a:ext>
                  </a:extLst>
                </a:gridCol>
              </a:tblGrid>
              <a:tr h="1511293">
                <a:tc>
                  <a:txBody>
                    <a:bodyPr/>
                    <a:lstStyle/>
                    <a:p>
                      <a:pPr algn="l" fontAlgn="b"/>
                      <a:endParaRPr lang="en-IN" sz="900" b="0" i="0" u="none" strike="noStrike" dirty="0">
                        <a:solidFill>
                          <a:srgbClr val="000000"/>
                        </a:solidFill>
                        <a:effectLst/>
                        <a:latin typeface="Calibri" panose="020F0502020204030204" pitchFamily="34" charset="0"/>
                      </a:endParaRPr>
                    </a:p>
                  </a:txBody>
                  <a:tcPr marL="5379" marR="5379" marT="5379" marB="0" anchor="b"/>
                </a:tc>
                <a:tc>
                  <a:txBody>
                    <a:bodyPr/>
                    <a:lstStyle/>
                    <a:p>
                      <a:pPr algn="l" fontAlgn="b"/>
                      <a:endParaRPr lang="en-IN" sz="1200" b="0" i="0" u="none" strike="noStrike" dirty="0">
                        <a:solidFill>
                          <a:srgbClr val="000000"/>
                        </a:solidFill>
                        <a:effectLst/>
                        <a:latin typeface="Calibri" panose="020F0502020204030204" pitchFamily="34" charset="0"/>
                      </a:endParaRPr>
                    </a:p>
                  </a:txBody>
                  <a:tcPr marL="5379" marR="5379" marT="5379" marB="0" anchor="b"/>
                </a:tc>
                <a:tc>
                  <a:txBody>
                    <a:bodyPr/>
                    <a:lstStyle/>
                    <a:p>
                      <a:pPr algn="ctr" fontAlgn="ctr"/>
                      <a:r>
                        <a:rPr lang="en-US" sz="1200" u="none" strike="noStrike">
                          <a:effectLst/>
                        </a:rPr>
                        <a:t>frequency takes milk or curd  - women</a:t>
                      </a:r>
                      <a:endParaRPr lang="en-US" sz="1200" b="0" i="0" u="none" strike="noStrike">
                        <a:solidFill>
                          <a:srgbClr val="000000"/>
                        </a:solidFill>
                        <a:effectLst/>
                        <a:latin typeface="Calibri" panose="020F0502020204030204" pitchFamily="34" charset="0"/>
                      </a:endParaRPr>
                    </a:p>
                  </a:txBody>
                  <a:tcPr marL="5379" marR="5379" marT="5379" marB="0" anchor="ctr"/>
                </a:tc>
                <a:tc>
                  <a:txBody>
                    <a:bodyPr/>
                    <a:lstStyle/>
                    <a:p>
                      <a:pPr algn="ctr" fontAlgn="ctr"/>
                      <a:r>
                        <a:rPr lang="en-US" sz="1200" u="none" strike="noStrike" dirty="0">
                          <a:effectLst/>
                        </a:rPr>
                        <a:t>frequency eats pulses or beans</a:t>
                      </a:r>
                      <a:endParaRPr lang="en-US" sz="1200" b="0" i="0" u="none" strike="noStrike" dirty="0">
                        <a:solidFill>
                          <a:srgbClr val="000000"/>
                        </a:solidFill>
                        <a:effectLst/>
                        <a:latin typeface="Calibri" panose="020F0502020204030204" pitchFamily="34" charset="0"/>
                      </a:endParaRPr>
                    </a:p>
                  </a:txBody>
                  <a:tcPr marL="5379" marR="5379" marT="5379" marB="0" anchor="ctr"/>
                </a:tc>
                <a:tc>
                  <a:txBody>
                    <a:bodyPr/>
                    <a:lstStyle/>
                    <a:p>
                      <a:pPr algn="ctr" fontAlgn="ctr"/>
                      <a:r>
                        <a:rPr lang="en-US" sz="1200" u="none" strike="noStrike" dirty="0">
                          <a:effectLst/>
                        </a:rPr>
                        <a:t>frequency eats dark green </a:t>
                      </a:r>
                      <a:r>
                        <a:rPr lang="en-US" sz="1200" u="none" strike="noStrike" dirty="0" err="1">
                          <a:effectLst/>
                        </a:rPr>
                        <a:t>leefy</a:t>
                      </a:r>
                      <a:r>
                        <a:rPr lang="en-US" sz="1200" u="none" strike="noStrike" dirty="0">
                          <a:effectLst/>
                        </a:rPr>
                        <a:t> </a:t>
                      </a:r>
                      <a:r>
                        <a:rPr lang="en-US" sz="1200" u="none" strike="noStrike" dirty="0" err="1">
                          <a:effectLst/>
                        </a:rPr>
                        <a:t>vagetables</a:t>
                      </a:r>
                      <a:endParaRPr lang="en-US" sz="1200" b="0" i="0" u="none" strike="noStrike" dirty="0">
                        <a:solidFill>
                          <a:srgbClr val="000000"/>
                        </a:solidFill>
                        <a:effectLst/>
                        <a:latin typeface="Calibri" panose="020F0502020204030204" pitchFamily="34" charset="0"/>
                      </a:endParaRPr>
                    </a:p>
                  </a:txBody>
                  <a:tcPr marL="5379" marR="5379" marT="5379" marB="0" anchor="ctr"/>
                </a:tc>
                <a:tc>
                  <a:txBody>
                    <a:bodyPr/>
                    <a:lstStyle/>
                    <a:p>
                      <a:pPr algn="ctr" fontAlgn="ctr"/>
                      <a:r>
                        <a:rPr lang="en-IN" sz="1200" u="none" strike="noStrike" dirty="0">
                          <a:effectLst/>
                        </a:rPr>
                        <a:t>frequency eats fried food</a:t>
                      </a:r>
                      <a:endParaRPr lang="en-IN" sz="1200" b="0" i="0" u="none" strike="noStrike" dirty="0">
                        <a:solidFill>
                          <a:srgbClr val="000000"/>
                        </a:solidFill>
                        <a:effectLst/>
                        <a:latin typeface="Calibri" panose="020F0502020204030204" pitchFamily="34" charset="0"/>
                      </a:endParaRPr>
                    </a:p>
                  </a:txBody>
                  <a:tcPr marL="5379" marR="5379" marT="5379" marB="0" anchor="ctr"/>
                </a:tc>
                <a:tc>
                  <a:txBody>
                    <a:bodyPr/>
                    <a:lstStyle/>
                    <a:p>
                      <a:pPr algn="ctr" fontAlgn="ctr"/>
                      <a:r>
                        <a:rPr lang="en-IN" sz="1200" u="none" strike="noStrike" dirty="0">
                          <a:effectLst/>
                        </a:rPr>
                        <a:t>frequency takes aerated drink</a:t>
                      </a:r>
                      <a:endParaRPr lang="en-IN" sz="1200" b="0" i="0" u="none" strike="noStrike" dirty="0">
                        <a:solidFill>
                          <a:srgbClr val="000000"/>
                        </a:solidFill>
                        <a:effectLst/>
                        <a:latin typeface="Calibri" panose="020F0502020204030204" pitchFamily="34" charset="0"/>
                      </a:endParaRPr>
                    </a:p>
                  </a:txBody>
                  <a:tcPr marL="5379" marR="5379" marT="5379" marB="0" anchor="ctr"/>
                </a:tc>
                <a:tc>
                  <a:txBody>
                    <a:bodyPr/>
                    <a:lstStyle/>
                    <a:p>
                      <a:pPr algn="ctr" fontAlgn="ctr"/>
                      <a:r>
                        <a:rPr lang="en-IN" sz="1200" u="none" strike="noStrike" dirty="0">
                          <a:effectLst/>
                        </a:rPr>
                        <a:t>frequency eats eggs</a:t>
                      </a:r>
                      <a:endParaRPr lang="en-IN" sz="1200" b="0" i="0" u="none" strike="noStrike" dirty="0">
                        <a:solidFill>
                          <a:srgbClr val="000000"/>
                        </a:solidFill>
                        <a:effectLst/>
                        <a:latin typeface="Calibri" panose="020F0502020204030204" pitchFamily="34" charset="0"/>
                      </a:endParaRPr>
                    </a:p>
                  </a:txBody>
                  <a:tcPr marL="5379" marR="5379" marT="5379" marB="0" anchor="ctr"/>
                </a:tc>
                <a:tc>
                  <a:txBody>
                    <a:bodyPr/>
                    <a:lstStyle/>
                    <a:p>
                      <a:pPr algn="ctr" fontAlgn="ctr"/>
                      <a:r>
                        <a:rPr lang="en-IN" sz="1200" u="none" strike="noStrike">
                          <a:effectLst/>
                        </a:rPr>
                        <a:t>frequency eats fish</a:t>
                      </a:r>
                      <a:endParaRPr lang="en-IN" sz="1200" b="0" i="0" u="none" strike="noStrike">
                        <a:solidFill>
                          <a:srgbClr val="000000"/>
                        </a:solidFill>
                        <a:effectLst/>
                        <a:latin typeface="Calibri" panose="020F0502020204030204" pitchFamily="34" charset="0"/>
                      </a:endParaRPr>
                    </a:p>
                  </a:txBody>
                  <a:tcPr marL="5379" marR="5379" marT="5379" marB="0" anchor="ctr"/>
                </a:tc>
                <a:tc>
                  <a:txBody>
                    <a:bodyPr/>
                    <a:lstStyle/>
                    <a:p>
                      <a:pPr algn="ctr" fontAlgn="ctr"/>
                      <a:r>
                        <a:rPr lang="en-US" sz="1200" u="none" strike="noStrike" dirty="0">
                          <a:effectLst/>
                        </a:rPr>
                        <a:t>frequency eats chicken or meat</a:t>
                      </a:r>
                      <a:endParaRPr lang="en-US" sz="1200" b="0" i="0" u="none" strike="noStrike" dirty="0">
                        <a:solidFill>
                          <a:srgbClr val="000000"/>
                        </a:solidFill>
                        <a:effectLst/>
                        <a:latin typeface="Calibri" panose="020F0502020204030204" pitchFamily="34" charset="0"/>
                      </a:endParaRPr>
                    </a:p>
                  </a:txBody>
                  <a:tcPr marL="5379" marR="5379" marT="5379" marB="0" anchor="ctr"/>
                </a:tc>
                <a:tc>
                  <a:txBody>
                    <a:bodyPr/>
                    <a:lstStyle/>
                    <a:p>
                      <a:pPr algn="ctr" fontAlgn="ctr"/>
                      <a:r>
                        <a:rPr lang="en-US" sz="1200" u="none" strike="noStrike">
                          <a:effectLst/>
                        </a:rPr>
                        <a:t>Food Score 6 or more</a:t>
                      </a:r>
                      <a:endParaRPr lang="en-US" sz="1200" b="0" i="0" u="none" strike="noStrike">
                        <a:solidFill>
                          <a:srgbClr val="000000"/>
                        </a:solidFill>
                        <a:effectLst/>
                        <a:latin typeface="Calibri" panose="020F0502020204030204" pitchFamily="34" charset="0"/>
                      </a:endParaRPr>
                    </a:p>
                  </a:txBody>
                  <a:tcPr marL="5379" marR="5379" marT="5379" marB="0" anchor="ctr"/>
                </a:tc>
                <a:extLst>
                  <a:ext uri="{0D108BD9-81ED-4DB2-BD59-A6C34878D82A}">
                    <a16:rowId xmlns:a16="http://schemas.microsoft.com/office/drawing/2014/main" val="2139227371"/>
                  </a:ext>
                </a:extLst>
              </a:tr>
              <a:tr h="230789">
                <a:tc>
                  <a:txBody>
                    <a:bodyPr/>
                    <a:lstStyle/>
                    <a:p>
                      <a:pPr algn="l" fontAlgn="b"/>
                      <a:r>
                        <a:rPr lang="en-IN" sz="1400" u="none" strike="noStrike" dirty="0">
                          <a:effectLst/>
                          <a:latin typeface="Times New Roman" panose="02020603050405020304" pitchFamily="18" charset="0"/>
                          <a:cs typeface="Times New Roman" panose="02020603050405020304" pitchFamily="18" charset="0"/>
                        </a:rPr>
                        <a:t>Age</a:t>
                      </a:r>
                      <a:endParaRPr lang="en-IN"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379" marR="5379" marT="5379" marB="0" anchor="b"/>
                </a:tc>
                <a:tc>
                  <a:txBody>
                    <a:bodyPr/>
                    <a:lstStyle/>
                    <a:p>
                      <a:pPr algn="l" fontAlgn="ctr"/>
                      <a:r>
                        <a:rPr lang="en-IN" sz="1200" u="none" strike="noStrike">
                          <a:effectLst/>
                        </a:rPr>
                        <a:t>15</a:t>
                      </a:r>
                      <a:endParaRPr lang="en-IN" sz="1200" b="0" i="0" u="none" strike="noStrike">
                        <a:solidFill>
                          <a:srgbClr val="000000"/>
                        </a:solidFill>
                        <a:effectLst/>
                        <a:latin typeface="Times New Roman" panose="02020603050405020304" pitchFamily="18" charset="0"/>
                      </a:endParaRPr>
                    </a:p>
                  </a:txBody>
                  <a:tcPr marL="5379" marR="5379" marT="5379" marB="0" anchor="ctr"/>
                </a:tc>
                <a:tc>
                  <a:txBody>
                    <a:bodyPr/>
                    <a:lstStyle/>
                    <a:p>
                      <a:pPr algn="ctr" fontAlgn="ctr"/>
                      <a:r>
                        <a:rPr lang="en-IN" sz="1200" u="none" strike="noStrike">
                          <a:effectLst/>
                        </a:rPr>
                        <a:t>1</a:t>
                      </a:r>
                      <a:endParaRPr lang="en-IN" sz="1200" b="0" i="0" u="none" strike="noStrike">
                        <a:solidFill>
                          <a:srgbClr val="000000"/>
                        </a:solidFill>
                        <a:effectLst/>
                        <a:latin typeface="Times New Roman" panose="02020603050405020304" pitchFamily="18" charset="0"/>
                      </a:endParaRPr>
                    </a:p>
                  </a:txBody>
                  <a:tcPr marL="5379" marR="5379" marT="5379" marB="0" anchor="ctr"/>
                </a:tc>
                <a:tc>
                  <a:txBody>
                    <a:bodyPr/>
                    <a:lstStyle/>
                    <a:p>
                      <a:pPr algn="ctr" fontAlgn="ctr"/>
                      <a:r>
                        <a:rPr lang="en-IN" sz="1200" u="none" strike="noStrike">
                          <a:effectLst/>
                        </a:rPr>
                        <a:t>1</a:t>
                      </a:r>
                      <a:endParaRPr lang="en-IN" sz="1200" b="0" i="0" u="none" strike="noStrike">
                        <a:solidFill>
                          <a:srgbClr val="000000"/>
                        </a:solidFill>
                        <a:effectLst/>
                        <a:latin typeface="Times New Roman" panose="02020603050405020304" pitchFamily="18" charset="0"/>
                      </a:endParaRPr>
                    </a:p>
                  </a:txBody>
                  <a:tcPr marL="5379" marR="5379" marT="5379" marB="0" anchor="ctr"/>
                </a:tc>
                <a:tc>
                  <a:txBody>
                    <a:bodyPr/>
                    <a:lstStyle/>
                    <a:p>
                      <a:pPr algn="ctr" fontAlgn="ctr"/>
                      <a:r>
                        <a:rPr lang="en-IN" sz="1200" u="none" strike="noStrike">
                          <a:effectLst/>
                        </a:rPr>
                        <a:t>1</a:t>
                      </a:r>
                      <a:endParaRPr lang="en-IN" sz="1200" b="0" i="0" u="none" strike="noStrike">
                        <a:solidFill>
                          <a:srgbClr val="000000"/>
                        </a:solidFill>
                        <a:effectLst/>
                        <a:latin typeface="Times New Roman" panose="02020603050405020304" pitchFamily="18" charset="0"/>
                      </a:endParaRPr>
                    </a:p>
                  </a:txBody>
                  <a:tcPr marL="5379" marR="5379" marT="5379" marB="0" anchor="ctr"/>
                </a:tc>
                <a:tc>
                  <a:txBody>
                    <a:bodyPr/>
                    <a:lstStyle/>
                    <a:p>
                      <a:pPr algn="ctr" fontAlgn="ctr"/>
                      <a:r>
                        <a:rPr lang="en-IN" sz="1200" u="none" strike="noStrike">
                          <a:effectLst/>
                        </a:rPr>
                        <a:t>1</a:t>
                      </a:r>
                      <a:endParaRPr lang="en-IN" sz="1200" b="0" i="0" u="none" strike="noStrike">
                        <a:solidFill>
                          <a:srgbClr val="000000"/>
                        </a:solidFill>
                        <a:effectLst/>
                        <a:latin typeface="Times New Roman" panose="02020603050405020304" pitchFamily="18" charset="0"/>
                      </a:endParaRPr>
                    </a:p>
                  </a:txBody>
                  <a:tcPr marL="5379" marR="5379" marT="5379" marB="0" anchor="ctr"/>
                </a:tc>
                <a:tc>
                  <a:txBody>
                    <a:bodyPr/>
                    <a:lstStyle/>
                    <a:p>
                      <a:pPr algn="ctr" fontAlgn="ctr"/>
                      <a:r>
                        <a:rPr lang="en-IN" sz="1200" u="none" strike="noStrike">
                          <a:effectLst/>
                        </a:rPr>
                        <a:t>1</a:t>
                      </a:r>
                      <a:endParaRPr lang="en-IN" sz="1200" b="0" i="0" u="none" strike="noStrike">
                        <a:solidFill>
                          <a:srgbClr val="000000"/>
                        </a:solidFill>
                        <a:effectLst/>
                        <a:latin typeface="Times New Roman" panose="02020603050405020304" pitchFamily="18" charset="0"/>
                      </a:endParaRPr>
                    </a:p>
                  </a:txBody>
                  <a:tcPr marL="5379" marR="5379" marT="5379" marB="0" anchor="ctr"/>
                </a:tc>
                <a:tc>
                  <a:txBody>
                    <a:bodyPr/>
                    <a:lstStyle/>
                    <a:p>
                      <a:pPr algn="ctr" fontAlgn="ctr"/>
                      <a:r>
                        <a:rPr lang="en-IN" sz="1200" u="none" strike="noStrike">
                          <a:effectLst/>
                        </a:rPr>
                        <a:t>1</a:t>
                      </a:r>
                      <a:endParaRPr lang="en-IN" sz="1200" b="0" i="0" u="none" strike="noStrike">
                        <a:solidFill>
                          <a:srgbClr val="000000"/>
                        </a:solidFill>
                        <a:effectLst/>
                        <a:latin typeface="Times New Roman" panose="02020603050405020304" pitchFamily="18" charset="0"/>
                      </a:endParaRPr>
                    </a:p>
                  </a:txBody>
                  <a:tcPr marL="5379" marR="5379" marT="5379" marB="0" anchor="ctr"/>
                </a:tc>
                <a:tc>
                  <a:txBody>
                    <a:bodyPr/>
                    <a:lstStyle/>
                    <a:p>
                      <a:pPr algn="ctr" fontAlgn="ctr"/>
                      <a:r>
                        <a:rPr lang="en-IN" sz="1200" u="none" strike="noStrike">
                          <a:effectLst/>
                        </a:rPr>
                        <a:t>1</a:t>
                      </a:r>
                      <a:endParaRPr lang="en-IN" sz="1200" b="0" i="0" u="none" strike="noStrike">
                        <a:solidFill>
                          <a:srgbClr val="000000"/>
                        </a:solidFill>
                        <a:effectLst/>
                        <a:latin typeface="Times New Roman" panose="02020603050405020304" pitchFamily="18" charset="0"/>
                      </a:endParaRPr>
                    </a:p>
                  </a:txBody>
                  <a:tcPr marL="5379" marR="5379" marT="5379" marB="0" anchor="ctr"/>
                </a:tc>
                <a:tc>
                  <a:txBody>
                    <a:bodyPr/>
                    <a:lstStyle/>
                    <a:p>
                      <a:pPr algn="ctr" fontAlgn="ctr"/>
                      <a:r>
                        <a:rPr lang="en-IN" sz="1200" u="none" strike="noStrike">
                          <a:effectLst/>
                        </a:rPr>
                        <a:t>1</a:t>
                      </a:r>
                      <a:endParaRPr lang="en-IN" sz="1200" b="0" i="0" u="none" strike="noStrike">
                        <a:solidFill>
                          <a:srgbClr val="000000"/>
                        </a:solidFill>
                        <a:effectLst/>
                        <a:latin typeface="Times New Roman" panose="02020603050405020304" pitchFamily="18" charset="0"/>
                      </a:endParaRPr>
                    </a:p>
                  </a:txBody>
                  <a:tcPr marL="5379" marR="5379" marT="5379" marB="0" anchor="ctr"/>
                </a:tc>
                <a:tc>
                  <a:txBody>
                    <a:bodyPr/>
                    <a:lstStyle/>
                    <a:p>
                      <a:pPr algn="ctr" fontAlgn="ctr"/>
                      <a:r>
                        <a:rPr lang="en-IN" sz="1200" u="none" strike="noStrike">
                          <a:effectLst/>
                        </a:rPr>
                        <a:t>1</a:t>
                      </a:r>
                      <a:endParaRPr lang="en-IN" sz="1200" b="0" i="0" u="none" strike="noStrike">
                        <a:solidFill>
                          <a:srgbClr val="000000"/>
                        </a:solidFill>
                        <a:effectLst/>
                        <a:latin typeface="Times New Roman" panose="02020603050405020304" pitchFamily="18" charset="0"/>
                      </a:endParaRPr>
                    </a:p>
                  </a:txBody>
                  <a:tcPr marL="5379" marR="5379" marT="5379" marB="0" anchor="ctr"/>
                </a:tc>
                <a:extLst>
                  <a:ext uri="{0D108BD9-81ED-4DB2-BD59-A6C34878D82A}">
                    <a16:rowId xmlns:a16="http://schemas.microsoft.com/office/drawing/2014/main" val="2955471456"/>
                  </a:ext>
                </a:extLst>
              </a:tr>
              <a:tr h="275456">
                <a:tc>
                  <a:txBody>
                    <a:bodyPr/>
                    <a:lstStyle/>
                    <a:p>
                      <a:pPr algn="l" fontAlgn="b"/>
                      <a:endParaRPr lang="en-IN" sz="900" b="0" i="0" u="none" strike="noStrike">
                        <a:solidFill>
                          <a:srgbClr val="000000"/>
                        </a:solidFill>
                        <a:effectLst/>
                        <a:latin typeface="Calibri" panose="020F0502020204030204" pitchFamily="34" charset="0"/>
                      </a:endParaRPr>
                    </a:p>
                  </a:txBody>
                  <a:tcPr marL="5379" marR="5379" marT="5379" marB="0" anchor="b"/>
                </a:tc>
                <a:tc>
                  <a:txBody>
                    <a:bodyPr/>
                    <a:lstStyle/>
                    <a:p>
                      <a:pPr algn="l" fontAlgn="ctr"/>
                      <a:r>
                        <a:rPr lang="en-IN" sz="1200" u="none" strike="noStrike">
                          <a:effectLst/>
                        </a:rPr>
                        <a:t>16</a:t>
                      </a:r>
                      <a:endParaRPr lang="en-IN" sz="1200" b="0" i="0" u="none" strike="noStrike">
                        <a:solidFill>
                          <a:srgbClr val="000000"/>
                        </a:solidFill>
                        <a:effectLst/>
                        <a:latin typeface="Times New Roman" panose="02020603050405020304" pitchFamily="18" charset="0"/>
                      </a:endParaRPr>
                    </a:p>
                  </a:txBody>
                  <a:tcPr marL="5379" marR="5379" marT="5379" marB="0" anchor="ctr"/>
                </a:tc>
                <a:tc>
                  <a:txBody>
                    <a:bodyPr/>
                    <a:lstStyle/>
                    <a:p>
                      <a:pPr algn="ctr" fontAlgn="ctr"/>
                      <a:r>
                        <a:rPr lang="en-IN" sz="1200" u="none" strike="noStrike">
                          <a:effectLst/>
                        </a:rPr>
                        <a:t>1.42</a:t>
                      </a:r>
                      <a:r>
                        <a:rPr lang="en-IN" sz="1200" u="none" strike="noStrike" baseline="30000">
                          <a:effectLst/>
                        </a:rPr>
                        <a:t>**</a:t>
                      </a:r>
                      <a:endParaRPr lang="en-IN" sz="1200" b="0" i="0" u="none" strike="noStrike">
                        <a:solidFill>
                          <a:srgbClr val="000000"/>
                        </a:solidFill>
                        <a:effectLst/>
                        <a:latin typeface="Times New Roman" panose="02020603050405020304" pitchFamily="18" charset="0"/>
                      </a:endParaRPr>
                    </a:p>
                  </a:txBody>
                  <a:tcPr marL="5379" marR="5379" marT="5379" marB="0" anchor="ctr"/>
                </a:tc>
                <a:tc>
                  <a:txBody>
                    <a:bodyPr/>
                    <a:lstStyle/>
                    <a:p>
                      <a:pPr algn="ctr" fontAlgn="ctr"/>
                      <a:r>
                        <a:rPr lang="en-IN" sz="1200" u="none" strike="noStrike">
                          <a:effectLst/>
                        </a:rPr>
                        <a:t>1.27</a:t>
                      </a:r>
                      <a:endParaRPr lang="en-IN" sz="1200" b="0" i="0" u="none" strike="noStrike">
                        <a:solidFill>
                          <a:srgbClr val="000000"/>
                        </a:solidFill>
                        <a:effectLst/>
                        <a:latin typeface="Times New Roman" panose="02020603050405020304" pitchFamily="18" charset="0"/>
                      </a:endParaRPr>
                    </a:p>
                  </a:txBody>
                  <a:tcPr marL="5379" marR="5379" marT="5379" marB="0" anchor="ctr"/>
                </a:tc>
                <a:tc>
                  <a:txBody>
                    <a:bodyPr/>
                    <a:lstStyle/>
                    <a:p>
                      <a:pPr algn="ctr" fontAlgn="ctr"/>
                      <a:r>
                        <a:rPr lang="en-IN" sz="1200" u="none" strike="noStrike">
                          <a:effectLst/>
                        </a:rPr>
                        <a:t>0.99</a:t>
                      </a:r>
                      <a:endParaRPr lang="en-IN" sz="1200" b="0" i="0" u="none" strike="noStrike">
                        <a:solidFill>
                          <a:srgbClr val="000000"/>
                        </a:solidFill>
                        <a:effectLst/>
                        <a:latin typeface="Times New Roman" panose="02020603050405020304" pitchFamily="18" charset="0"/>
                      </a:endParaRPr>
                    </a:p>
                  </a:txBody>
                  <a:tcPr marL="5379" marR="5379" marT="5379" marB="0" anchor="ctr"/>
                </a:tc>
                <a:tc>
                  <a:txBody>
                    <a:bodyPr/>
                    <a:lstStyle/>
                    <a:p>
                      <a:pPr algn="ctr" fontAlgn="ctr"/>
                      <a:r>
                        <a:rPr lang="en-IN" sz="1200" u="none" strike="noStrike">
                          <a:effectLst/>
                        </a:rPr>
                        <a:t>1.05</a:t>
                      </a:r>
                      <a:endParaRPr lang="en-IN" sz="1200" b="0" i="0" u="none" strike="noStrike">
                        <a:solidFill>
                          <a:srgbClr val="000000"/>
                        </a:solidFill>
                        <a:effectLst/>
                        <a:latin typeface="Times New Roman" panose="02020603050405020304" pitchFamily="18" charset="0"/>
                      </a:endParaRPr>
                    </a:p>
                  </a:txBody>
                  <a:tcPr marL="5379" marR="5379" marT="5379" marB="0" anchor="ctr"/>
                </a:tc>
                <a:tc>
                  <a:txBody>
                    <a:bodyPr/>
                    <a:lstStyle/>
                    <a:p>
                      <a:pPr algn="ctr" fontAlgn="ctr"/>
                      <a:r>
                        <a:rPr lang="en-IN" sz="1200" u="none" strike="noStrike">
                          <a:effectLst/>
                        </a:rPr>
                        <a:t>1.09</a:t>
                      </a:r>
                      <a:endParaRPr lang="en-IN" sz="1200" b="0" i="0" u="none" strike="noStrike">
                        <a:solidFill>
                          <a:srgbClr val="000000"/>
                        </a:solidFill>
                        <a:effectLst/>
                        <a:latin typeface="Times New Roman" panose="02020603050405020304" pitchFamily="18" charset="0"/>
                      </a:endParaRPr>
                    </a:p>
                  </a:txBody>
                  <a:tcPr marL="5379" marR="5379" marT="5379" marB="0" anchor="ctr"/>
                </a:tc>
                <a:tc>
                  <a:txBody>
                    <a:bodyPr/>
                    <a:lstStyle/>
                    <a:p>
                      <a:pPr algn="ctr" fontAlgn="ctr"/>
                      <a:r>
                        <a:rPr lang="en-IN" sz="1200" u="none" strike="noStrike">
                          <a:effectLst/>
                        </a:rPr>
                        <a:t>0.76</a:t>
                      </a:r>
                      <a:r>
                        <a:rPr lang="en-IN" sz="1200" u="none" strike="noStrike" baseline="30000">
                          <a:effectLst/>
                        </a:rPr>
                        <a:t>*</a:t>
                      </a:r>
                      <a:endParaRPr lang="en-IN" sz="1200" b="0" i="0" u="none" strike="noStrike">
                        <a:solidFill>
                          <a:srgbClr val="000000"/>
                        </a:solidFill>
                        <a:effectLst/>
                        <a:latin typeface="Times New Roman" panose="02020603050405020304" pitchFamily="18" charset="0"/>
                      </a:endParaRPr>
                    </a:p>
                  </a:txBody>
                  <a:tcPr marL="5379" marR="5379" marT="5379" marB="0" anchor="ctr"/>
                </a:tc>
                <a:tc>
                  <a:txBody>
                    <a:bodyPr/>
                    <a:lstStyle/>
                    <a:p>
                      <a:pPr algn="ctr" fontAlgn="ctr"/>
                      <a:r>
                        <a:rPr lang="en-IN" sz="1200" u="none" strike="noStrike">
                          <a:effectLst/>
                        </a:rPr>
                        <a:t>1.06</a:t>
                      </a:r>
                      <a:endParaRPr lang="en-IN" sz="1200" b="0" i="0" u="none" strike="noStrike">
                        <a:solidFill>
                          <a:srgbClr val="000000"/>
                        </a:solidFill>
                        <a:effectLst/>
                        <a:latin typeface="Times New Roman" panose="02020603050405020304" pitchFamily="18" charset="0"/>
                      </a:endParaRPr>
                    </a:p>
                  </a:txBody>
                  <a:tcPr marL="5379" marR="5379" marT="5379" marB="0" anchor="ctr"/>
                </a:tc>
                <a:tc>
                  <a:txBody>
                    <a:bodyPr/>
                    <a:lstStyle/>
                    <a:p>
                      <a:pPr algn="ctr" fontAlgn="ctr"/>
                      <a:r>
                        <a:rPr lang="en-IN" sz="1200" u="none" strike="noStrike">
                          <a:effectLst/>
                        </a:rPr>
                        <a:t>1.03</a:t>
                      </a:r>
                      <a:endParaRPr lang="en-IN" sz="1200" b="0" i="0" u="none" strike="noStrike">
                        <a:solidFill>
                          <a:srgbClr val="000000"/>
                        </a:solidFill>
                        <a:effectLst/>
                        <a:latin typeface="Times New Roman" panose="02020603050405020304" pitchFamily="18" charset="0"/>
                      </a:endParaRPr>
                    </a:p>
                  </a:txBody>
                  <a:tcPr marL="5379" marR="5379" marT="5379" marB="0" anchor="ctr"/>
                </a:tc>
                <a:tc>
                  <a:txBody>
                    <a:bodyPr/>
                    <a:lstStyle/>
                    <a:p>
                      <a:pPr algn="ctr" fontAlgn="ctr"/>
                      <a:r>
                        <a:rPr lang="en-IN" sz="1200" u="none" strike="noStrike">
                          <a:effectLst/>
                        </a:rPr>
                        <a:t>1.16</a:t>
                      </a:r>
                      <a:endParaRPr lang="en-IN" sz="1200" b="0" i="0" u="none" strike="noStrike">
                        <a:solidFill>
                          <a:srgbClr val="000000"/>
                        </a:solidFill>
                        <a:effectLst/>
                        <a:latin typeface="Times New Roman" panose="02020603050405020304" pitchFamily="18" charset="0"/>
                      </a:endParaRPr>
                    </a:p>
                  </a:txBody>
                  <a:tcPr marL="5379" marR="5379" marT="5379" marB="0" anchor="ctr"/>
                </a:tc>
                <a:extLst>
                  <a:ext uri="{0D108BD9-81ED-4DB2-BD59-A6C34878D82A}">
                    <a16:rowId xmlns:a16="http://schemas.microsoft.com/office/drawing/2014/main" val="3058646107"/>
                  </a:ext>
                </a:extLst>
              </a:tr>
              <a:tr h="230789">
                <a:tc>
                  <a:txBody>
                    <a:bodyPr/>
                    <a:lstStyle/>
                    <a:p>
                      <a:pPr algn="l" fontAlgn="b"/>
                      <a:endParaRPr lang="en-IN" sz="900" b="0" i="0" u="none" strike="noStrike">
                        <a:solidFill>
                          <a:srgbClr val="000000"/>
                        </a:solidFill>
                        <a:effectLst/>
                        <a:latin typeface="Calibri" panose="020F0502020204030204" pitchFamily="34" charset="0"/>
                      </a:endParaRPr>
                    </a:p>
                  </a:txBody>
                  <a:tcPr marL="5379" marR="5379" marT="5379" marB="0" anchor="b"/>
                </a:tc>
                <a:tc>
                  <a:txBody>
                    <a:bodyPr/>
                    <a:lstStyle/>
                    <a:p>
                      <a:pPr algn="l" fontAlgn="ctr"/>
                      <a:r>
                        <a:rPr lang="en-IN" sz="1200" u="none" strike="noStrike">
                          <a:effectLst/>
                        </a:rPr>
                        <a:t>17</a:t>
                      </a:r>
                      <a:endParaRPr lang="en-IN" sz="1200" b="0" i="0" u="none" strike="noStrike">
                        <a:solidFill>
                          <a:srgbClr val="000000"/>
                        </a:solidFill>
                        <a:effectLst/>
                        <a:latin typeface="Times New Roman" panose="02020603050405020304" pitchFamily="18" charset="0"/>
                      </a:endParaRPr>
                    </a:p>
                  </a:txBody>
                  <a:tcPr marL="5379" marR="5379" marT="5379" marB="0" anchor="ctr"/>
                </a:tc>
                <a:tc>
                  <a:txBody>
                    <a:bodyPr/>
                    <a:lstStyle/>
                    <a:p>
                      <a:pPr algn="ctr" fontAlgn="ctr"/>
                      <a:r>
                        <a:rPr lang="en-IN" sz="1200" u="none" strike="noStrike">
                          <a:effectLst/>
                        </a:rPr>
                        <a:t>1.06</a:t>
                      </a:r>
                      <a:endParaRPr lang="en-IN" sz="1200" b="0" i="0" u="none" strike="noStrike">
                        <a:solidFill>
                          <a:srgbClr val="000000"/>
                        </a:solidFill>
                        <a:effectLst/>
                        <a:latin typeface="Times New Roman" panose="02020603050405020304" pitchFamily="18" charset="0"/>
                      </a:endParaRPr>
                    </a:p>
                  </a:txBody>
                  <a:tcPr marL="5379" marR="5379" marT="5379" marB="0" anchor="ctr"/>
                </a:tc>
                <a:tc>
                  <a:txBody>
                    <a:bodyPr/>
                    <a:lstStyle/>
                    <a:p>
                      <a:pPr algn="ctr" fontAlgn="ctr"/>
                      <a:r>
                        <a:rPr lang="en-IN" sz="1200" u="none" strike="noStrike">
                          <a:effectLst/>
                        </a:rPr>
                        <a:t>1.05</a:t>
                      </a:r>
                      <a:endParaRPr lang="en-IN" sz="1200" b="0" i="0" u="none" strike="noStrike">
                        <a:solidFill>
                          <a:srgbClr val="000000"/>
                        </a:solidFill>
                        <a:effectLst/>
                        <a:latin typeface="Times New Roman" panose="02020603050405020304" pitchFamily="18" charset="0"/>
                      </a:endParaRPr>
                    </a:p>
                  </a:txBody>
                  <a:tcPr marL="5379" marR="5379" marT="5379" marB="0" anchor="ctr"/>
                </a:tc>
                <a:tc>
                  <a:txBody>
                    <a:bodyPr/>
                    <a:lstStyle/>
                    <a:p>
                      <a:pPr algn="ctr" fontAlgn="ctr"/>
                      <a:r>
                        <a:rPr lang="en-IN" sz="1200" u="none" strike="noStrike">
                          <a:effectLst/>
                        </a:rPr>
                        <a:t>1.01</a:t>
                      </a:r>
                      <a:endParaRPr lang="en-IN" sz="1200" b="0" i="0" u="none" strike="noStrike">
                        <a:solidFill>
                          <a:srgbClr val="000000"/>
                        </a:solidFill>
                        <a:effectLst/>
                        <a:latin typeface="Times New Roman" panose="02020603050405020304" pitchFamily="18" charset="0"/>
                      </a:endParaRPr>
                    </a:p>
                  </a:txBody>
                  <a:tcPr marL="5379" marR="5379" marT="5379" marB="0" anchor="ctr"/>
                </a:tc>
                <a:tc>
                  <a:txBody>
                    <a:bodyPr/>
                    <a:lstStyle/>
                    <a:p>
                      <a:pPr algn="ctr" fontAlgn="ctr"/>
                      <a:r>
                        <a:rPr lang="en-IN" sz="1200" u="none" strike="noStrike">
                          <a:effectLst/>
                        </a:rPr>
                        <a:t>1.11</a:t>
                      </a:r>
                      <a:endParaRPr lang="en-IN" sz="1200" b="0" i="0" u="none" strike="noStrike">
                        <a:solidFill>
                          <a:srgbClr val="000000"/>
                        </a:solidFill>
                        <a:effectLst/>
                        <a:latin typeface="Times New Roman" panose="02020603050405020304" pitchFamily="18" charset="0"/>
                      </a:endParaRPr>
                    </a:p>
                  </a:txBody>
                  <a:tcPr marL="5379" marR="5379" marT="5379" marB="0" anchor="ctr"/>
                </a:tc>
                <a:tc>
                  <a:txBody>
                    <a:bodyPr/>
                    <a:lstStyle/>
                    <a:p>
                      <a:pPr algn="ctr" fontAlgn="ctr"/>
                      <a:r>
                        <a:rPr lang="en-IN" sz="1200" u="none" strike="noStrike">
                          <a:effectLst/>
                        </a:rPr>
                        <a:t>1.15</a:t>
                      </a:r>
                      <a:endParaRPr lang="en-IN" sz="1200" b="0" i="0" u="none" strike="noStrike">
                        <a:solidFill>
                          <a:srgbClr val="000000"/>
                        </a:solidFill>
                        <a:effectLst/>
                        <a:latin typeface="Times New Roman" panose="02020603050405020304" pitchFamily="18" charset="0"/>
                      </a:endParaRPr>
                    </a:p>
                  </a:txBody>
                  <a:tcPr marL="5379" marR="5379" marT="5379" marB="0" anchor="ctr"/>
                </a:tc>
                <a:tc>
                  <a:txBody>
                    <a:bodyPr/>
                    <a:lstStyle/>
                    <a:p>
                      <a:pPr algn="ctr" fontAlgn="ctr"/>
                      <a:r>
                        <a:rPr lang="en-IN" sz="1200" u="none" strike="noStrike">
                          <a:effectLst/>
                        </a:rPr>
                        <a:t>0.9</a:t>
                      </a:r>
                      <a:endParaRPr lang="en-IN" sz="1200" b="0" i="0" u="none" strike="noStrike">
                        <a:solidFill>
                          <a:srgbClr val="000000"/>
                        </a:solidFill>
                        <a:effectLst/>
                        <a:latin typeface="Times New Roman" panose="02020603050405020304" pitchFamily="18" charset="0"/>
                      </a:endParaRPr>
                    </a:p>
                  </a:txBody>
                  <a:tcPr marL="5379" marR="5379" marT="5379" marB="0" anchor="ctr"/>
                </a:tc>
                <a:tc>
                  <a:txBody>
                    <a:bodyPr/>
                    <a:lstStyle/>
                    <a:p>
                      <a:pPr algn="ctr" fontAlgn="ctr"/>
                      <a:r>
                        <a:rPr lang="en-IN" sz="1200" u="none" strike="noStrike">
                          <a:effectLst/>
                        </a:rPr>
                        <a:t>1.15</a:t>
                      </a:r>
                      <a:endParaRPr lang="en-IN" sz="1200" b="0" i="0" u="none" strike="noStrike">
                        <a:solidFill>
                          <a:srgbClr val="000000"/>
                        </a:solidFill>
                        <a:effectLst/>
                        <a:latin typeface="Times New Roman" panose="02020603050405020304" pitchFamily="18" charset="0"/>
                      </a:endParaRPr>
                    </a:p>
                  </a:txBody>
                  <a:tcPr marL="5379" marR="5379" marT="5379" marB="0" anchor="ctr"/>
                </a:tc>
                <a:tc>
                  <a:txBody>
                    <a:bodyPr/>
                    <a:lstStyle/>
                    <a:p>
                      <a:pPr algn="ctr" fontAlgn="ctr"/>
                      <a:r>
                        <a:rPr lang="en-IN" sz="1200" u="none" strike="noStrike">
                          <a:effectLst/>
                        </a:rPr>
                        <a:t>1.14</a:t>
                      </a:r>
                      <a:endParaRPr lang="en-IN" sz="1200" b="0" i="0" u="none" strike="noStrike">
                        <a:solidFill>
                          <a:srgbClr val="000000"/>
                        </a:solidFill>
                        <a:effectLst/>
                        <a:latin typeface="Times New Roman" panose="02020603050405020304" pitchFamily="18" charset="0"/>
                      </a:endParaRPr>
                    </a:p>
                  </a:txBody>
                  <a:tcPr marL="5379" marR="5379" marT="5379" marB="0" anchor="ctr"/>
                </a:tc>
                <a:tc>
                  <a:txBody>
                    <a:bodyPr/>
                    <a:lstStyle/>
                    <a:p>
                      <a:pPr algn="ctr" fontAlgn="ctr"/>
                      <a:r>
                        <a:rPr lang="en-IN" sz="1200" u="none" strike="noStrike">
                          <a:effectLst/>
                        </a:rPr>
                        <a:t>1.12</a:t>
                      </a:r>
                      <a:endParaRPr lang="en-IN" sz="1200" b="0" i="0" u="none" strike="noStrike">
                        <a:solidFill>
                          <a:srgbClr val="000000"/>
                        </a:solidFill>
                        <a:effectLst/>
                        <a:latin typeface="Times New Roman" panose="02020603050405020304" pitchFamily="18" charset="0"/>
                      </a:endParaRPr>
                    </a:p>
                  </a:txBody>
                  <a:tcPr marL="5379" marR="5379" marT="5379" marB="0" anchor="ctr"/>
                </a:tc>
                <a:extLst>
                  <a:ext uri="{0D108BD9-81ED-4DB2-BD59-A6C34878D82A}">
                    <a16:rowId xmlns:a16="http://schemas.microsoft.com/office/drawing/2014/main" val="2269538492"/>
                  </a:ext>
                </a:extLst>
              </a:tr>
              <a:tr h="275456">
                <a:tc>
                  <a:txBody>
                    <a:bodyPr/>
                    <a:lstStyle/>
                    <a:p>
                      <a:pPr algn="l" fontAlgn="b"/>
                      <a:endParaRPr lang="en-IN" sz="900" b="0" i="0" u="none" strike="noStrike">
                        <a:solidFill>
                          <a:srgbClr val="000000"/>
                        </a:solidFill>
                        <a:effectLst/>
                        <a:latin typeface="Calibri" panose="020F0502020204030204" pitchFamily="34" charset="0"/>
                      </a:endParaRPr>
                    </a:p>
                  </a:txBody>
                  <a:tcPr marL="5379" marR="5379" marT="5379" marB="0" anchor="b"/>
                </a:tc>
                <a:tc>
                  <a:txBody>
                    <a:bodyPr/>
                    <a:lstStyle/>
                    <a:p>
                      <a:pPr algn="l" fontAlgn="ctr"/>
                      <a:r>
                        <a:rPr lang="en-IN" sz="1200" u="none" strike="noStrike">
                          <a:effectLst/>
                        </a:rPr>
                        <a:t>18</a:t>
                      </a:r>
                      <a:endParaRPr lang="en-IN" sz="1200" b="0" i="0" u="none" strike="noStrike">
                        <a:solidFill>
                          <a:srgbClr val="000000"/>
                        </a:solidFill>
                        <a:effectLst/>
                        <a:latin typeface="Times New Roman" panose="02020603050405020304" pitchFamily="18" charset="0"/>
                      </a:endParaRPr>
                    </a:p>
                  </a:txBody>
                  <a:tcPr marL="5379" marR="5379" marT="5379" marB="0" anchor="ctr"/>
                </a:tc>
                <a:tc>
                  <a:txBody>
                    <a:bodyPr/>
                    <a:lstStyle/>
                    <a:p>
                      <a:pPr algn="ctr" fontAlgn="ctr"/>
                      <a:r>
                        <a:rPr lang="en-IN" sz="1200" u="none" strike="noStrike">
                          <a:effectLst/>
                        </a:rPr>
                        <a:t>1.28</a:t>
                      </a:r>
                      <a:r>
                        <a:rPr lang="en-IN" sz="1200" u="none" strike="noStrike" baseline="30000">
                          <a:effectLst/>
                        </a:rPr>
                        <a:t>*</a:t>
                      </a:r>
                      <a:endParaRPr lang="en-IN" sz="1200" b="0" i="0" u="none" strike="noStrike">
                        <a:solidFill>
                          <a:srgbClr val="000000"/>
                        </a:solidFill>
                        <a:effectLst/>
                        <a:latin typeface="Times New Roman" panose="02020603050405020304" pitchFamily="18" charset="0"/>
                      </a:endParaRPr>
                    </a:p>
                  </a:txBody>
                  <a:tcPr marL="5379" marR="5379" marT="5379" marB="0" anchor="ctr"/>
                </a:tc>
                <a:tc>
                  <a:txBody>
                    <a:bodyPr/>
                    <a:lstStyle/>
                    <a:p>
                      <a:pPr algn="ctr" fontAlgn="ctr"/>
                      <a:r>
                        <a:rPr lang="en-IN" sz="1200" u="none" strike="noStrike">
                          <a:effectLst/>
                        </a:rPr>
                        <a:t>0.96</a:t>
                      </a:r>
                      <a:endParaRPr lang="en-IN" sz="1200" b="0" i="0" u="none" strike="noStrike">
                        <a:solidFill>
                          <a:srgbClr val="000000"/>
                        </a:solidFill>
                        <a:effectLst/>
                        <a:latin typeface="Times New Roman" panose="02020603050405020304" pitchFamily="18" charset="0"/>
                      </a:endParaRPr>
                    </a:p>
                  </a:txBody>
                  <a:tcPr marL="5379" marR="5379" marT="5379" marB="0" anchor="ctr"/>
                </a:tc>
                <a:tc>
                  <a:txBody>
                    <a:bodyPr/>
                    <a:lstStyle/>
                    <a:p>
                      <a:pPr algn="ctr" fontAlgn="ctr"/>
                      <a:r>
                        <a:rPr lang="en-IN" sz="1200" u="none" strike="noStrike">
                          <a:effectLst/>
                        </a:rPr>
                        <a:t>1.3</a:t>
                      </a:r>
                      <a:endParaRPr lang="en-IN" sz="1200" b="0" i="0" u="none" strike="noStrike">
                        <a:solidFill>
                          <a:srgbClr val="000000"/>
                        </a:solidFill>
                        <a:effectLst/>
                        <a:latin typeface="Times New Roman" panose="02020603050405020304" pitchFamily="18" charset="0"/>
                      </a:endParaRPr>
                    </a:p>
                  </a:txBody>
                  <a:tcPr marL="5379" marR="5379" marT="5379" marB="0" anchor="ctr"/>
                </a:tc>
                <a:tc>
                  <a:txBody>
                    <a:bodyPr/>
                    <a:lstStyle/>
                    <a:p>
                      <a:pPr algn="ctr" fontAlgn="ctr"/>
                      <a:r>
                        <a:rPr lang="en-IN" sz="1200" u="none" strike="noStrike">
                          <a:effectLst/>
                        </a:rPr>
                        <a:t>1.19</a:t>
                      </a:r>
                      <a:endParaRPr lang="en-IN" sz="1200" b="0" i="0" u="none" strike="noStrike">
                        <a:solidFill>
                          <a:srgbClr val="000000"/>
                        </a:solidFill>
                        <a:effectLst/>
                        <a:latin typeface="Times New Roman" panose="02020603050405020304" pitchFamily="18" charset="0"/>
                      </a:endParaRPr>
                    </a:p>
                  </a:txBody>
                  <a:tcPr marL="5379" marR="5379" marT="5379" marB="0" anchor="ctr"/>
                </a:tc>
                <a:tc>
                  <a:txBody>
                    <a:bodyPr/>
                    <a:lstStyle/>
                    <a:p>
                      <a:pPr algn="ctr" fontAlgn="ctr"/>
                      <a:r>
                        <a:rPr lang="en-IN" sz="1200" u="none" strike="noStrike">
                          <a:effectLst/>
                        </a:rPr>
                        <a:t>1.19</a:t>
                      </a:r>
                      <a:endParaRPr lang="en-IN" sz="1200" b="0" i="0" u="none" strike="noStrike">
                        <a:solidFill>
                          <a:srgbClr val="000000"/>
                        </a:solidFill>
                        <a:effectLst/>
                        <a:latin typeface="Times New Roman" panose="02020603050405020304" pitchFamily="18" charset="0"/>
                      </a:endParaRPr>
                    </a:p>
                  </a:txBody>
                  <a:tcPr marL="5379" marR="5379" marT="5379" marB="0" anchor="ctr"/>
                </a:tc>
                <a:tc>
                  <a:txBody>
                    <a:bodyPr/>
                    <a:lstStyle/>
                    <a:p>
                      <a:pPr algn="ctr" fontAlgn="ctr"/>
                      <a:r>
                        <a:rPr lang="en-IN" sz="1200" u="none" strike="noStrike">
                          <a:effectLst/>
                        </a:rPr>
                        <a:t>0.72</a:t>
                      </a:r>
                      <a:r>
                        <a:rPr lang="en-IN" sz="1200" u="none" strike="noStrike" baseline="30000">
                          <a:effectLst/>
                        </a:rPr>
                        <a:t>**</a:t>
                      </a:r>
                      <a:endParaRPr lang="en-IN" sz="1200" b="0" i="0" u="none" strike="noStrike">
                        <a:solidFill>
                          <a:srgbClr val="000000"/>
                        </a:solidFill>
                        <a:effectLst/>
                        <a:latin typeface="Times New Roman" panose="02020603050405020304" pitchFamily="18" charset="0"/>
                      </a:endParaRPr>
                    </a:p>
                  </a:txBody>
                  <a:tcPr marL="5379" marR="5379" marT="5379" marB="0" anchor="ctr"/>
                </a:tc>
                <a:tc>
                  <a:txBody>
                    <a:bodyPr/>
                    <a:lstStyle/>
                    <a:p>
                      <a:pPr algn="ctr" fontAlgn="ctr"/>
                      <a:r>
                        <a:rPr lang="en-IN" sz="1200" u="none" strike="noStrike">
                          <a:effectLst/>
                        </a:rPr>
                        <a:t>1.24</a:t>
                      </a:r>
                      <a:r>
                        <a:rPr lang="en-IN" sz="1200" u="none" strike="noStrike" baseline="30000">
                          <a:effectLst/>
                        </a:rPr>
                        <a:t>*</a:t>
                      </a:r>
                      <a:endParaRPr lang="en-IN" sz="1200" b="0" i="0" u="none" strike="noStrike">
                        <a:solidFill>
                          <a:srgbClr val="000000"/>
                        </a:solidFill>
                        <a:effectLst/>
                        <a:latin typeface="Times New Roman" panose="02020603050405020304" pitchFamily="18" charset="0"/>
                      </a:endParaRPr>
                    </a:p>
                  </a:txBody>
                  <a:tcPr marL="5379" marR="5379" marT="5379" marB="0" anchor="ctr"/>
                </a:tc>
                <a:tc>
                  <a:txBody>
                    <a:bodyPr/>
                    <a:lstStyle/>
                    <a:p>
                      <a:pPr algn="ctr" fontAlgn="ctr"/>
                      <a:r>
                        <a:rPr lang="en-IN" sz="1200" u="none" strike="noStrike">
                          <a:effectLst/>
                        </a:rPr>
                        <a:t>1.07</a:t>
                      </a:r>
                      <a:endParaRPr lang="en-IN" sz="1200" b="0" i="0" u="none" strike="noStrike">
                        <a:solidFill>
                          <a:srgbClr val="000000"/>
                        </a:solidFill>
                        <a:effectLst/>
                        <a:latin typeface="Times New Roman" panose="02020603050405020304" pitchFamily="18" charset="0"/>
                      </a:endParaRPr>
                    </a:p>
                  </a:txBody>
                  <a:tcPr marL="5379" marR="5379" marT="5379" marB="0" anchor="ctr"/>
                </a:tc>
                <a:tc>
                  <a:txBody>
                    <a:bodyPr/>
                    <a:lstStyle/>
                    <a:p>
                      <a:pPr algn="ctr" fontAlgn="ctr"/>
                      <a:r>
                        <a:rPr lang="en-IN" sz="1200" u="none" strike="noStrike">
                          <a:effectLst/>
                        </a:rPr>
                        <a:t>1.2</a:t>
                      </a:r>
                      <a:endParaRPr lang="en-IN" sz="1200" b="0" i="0" u="none" strike="noStrike">
                        <a:solidFill>
                          <a:srgbClr val="000000"/>
                        </a:solidFill>
                        <a:effectLst/>
                        <a:latin typeface="Times New Roman" panose="02020603050405020304" pitchFamily="18" charset="0"/>
                      </a:endParaRPr>
                    </a:p>
                  </a:txBody>
                  <a:tcPr marL="5379" marR="5379" marT="5379" marB="0" anchor="ctr"/>
                </a:tc>
                <a:extLst>
                  <a:ext uri="{0D108BD9-81ED-4DB2-BD59-A6C34878D82A}">
                    <a16:rowId xmlns:a16="http://schemas.microsoft.com/office/drawing/2014/main" val="2635796813"/>
                  </a:ext>
                </a:extLst>
              </a:tr>
              <a:tr h="275456">
                <a:tc>
                  <a:txBody>
                    <a:bodyPr/>
                    <a:lstStyle/>
                    <a:p>
                      <a:pPr algn="l" fontAlgn="b"/>
                      <a:endParaRPr lang="en-IN" sz="900" b="0" i="0" u="none" strike="noStrike">
                        <a:solidFill>
                          <a:srgbClr val="000000"/>
                        </a:solidFill>
                        <a:effectLst/>
                        <a:latin typeface="Calibri" panose="020F0502020204030204" pitchFamily="34" charset="0"/>
                      </a:endParaRPr>
                    </a:p>
                  </a:txBody>
                  <a:tcPr marL="5379" marR="5379" marT="5379" marB="0" anchor="b"/>
                </a:tc>
                <a:tc>
                  <a:txBody>
                    <a:bodyPr/>
                    <a:lstStyle/>
                    <a:p>
                      <a:pPr algn="l" fontAlgn="ctr"/>
                      <a:r>
                        <a:rPr lang="en-IN" sz="1200" u="none" strike="noStrike" dirty="0">
                          <a:effectLst/>
                        </a:rPr>
                        <a:t>19</a:t>
                      </a:r>
                      <a:endParaRPr lang="en-IN" sz="1200" b="0" i="0" u="none" strike="noStrike" dirty="0">
                        <a:solidFill>
                          <a:srgbClr val="000000"/>
                        </a:solidFill>
                        <a:effectLst/>
                        <a:latin typeface="Times New Roman" panose="02020603050405020304" pitchFamily="18" charset="0"/>
                      </a:endParaRPr>
                    </a:p>
                  </a:txBody>
                  <a:tcPr marL="5379" marR="5379" marT="5379" marB="0" anchor="ctr"/>
                </a:tc>
                <a:tc>
                  <a:txBody>
                    <a:bodyPr/>
                    <a:lstStyle/>
                    <a:p>
                      <a:pPr algn="ctr" fontAlgn="ctr"/>
                      <a:r>
                        <a:rPr lang="en-IN" sz="1200" u="none" strike="noStrike">
                          <a:effectLst/>
                        </a:rPr>
                        <a:t>1.13</a:t>
                      </a:r>
                      <a:endParaRPr lang="en-IN" sz="1200" b="0" i="0" u="none" strike="noStrike">
                        <a:solidFill>
                          <a:srgbClr val="000000"/>
                        </a:solidFill>
                        <a:effectLst/>
                        <a:latin typeface="Times New Roman" panose="02020603050405020304" pitchFamily="18" charset="0"/>
                      </a:endParaRPr>
                    </a:p>
                  </a:txBody>
                  <a:tcPr marL="5379" marR="5379" marT="5379" marB="0" anchor="ctr"/>
                </a:tc>
                <a:tc>
                  <a:txBody>
                    <a:bodyPr/>
                    <a:lstStyle/>
                    <a:p>
                      <a:pPr algn="ctr" fontAlgn="ctr"/>
                      <a:r>
                        <a:rPr lang="en-IN" sz="1200" u="none" strike="noStrike">
                          <a:effectLst/>
                        </a:rPr>
                        <a:t>0.88</a:t>
                      </a:r>
                      <a:endParaRPr lang="en-IN" sz="1200" b="0" i="0" u="none" strike="noStrike">
                        <a:solidFill>
                          <a:srgbClr val="000000"/>
                        </a:solidFill>
                        <a:effectLst/>
                        <a:latin typeface="Times New Roman" panose="02020603050405020304" pitchFamily="18" charset="0"/>
                      </a:endParaRPr>
                    </a:p>
                  </a:txBody>
                  <a:tcPr marL="5379" marR="5379" marT="5379" marB="0" anchor="ctr"/>
                </a:tc>
                <a:tc>
                  <a:txBody>
                    <a:bodyPr/>
                    <a:lstStyle/>
                    <a:p>
                      <a:pPr algn="ctr" fontAlgn="ctr"/>
                      <a:r>
                        <a:rPr lang="en-IN" sz="1200" u="none" strike="noStrike">
                          <a:effectLst/>
                        </a:rPr>
                        <a:t>0.84</a:t>
                      </a:r>
                      <a:endParaRPr lang="en-IN" sz="1200" b="0" i="0" u="none" strike="noStrike">
                        <a:solidFill>
                          <a:srgbClr val="000000"/>
                        </a:solidFill>
                        <a:effectLst/>
                        <a:latin typeface="Times New Roman" panose="02020603050405020304" pitchFamily="18" charset="0"/>
                      </a:endParaRPr>
                    </a:p>
                  </a:txBody>
                  <a:tcPr marL="5379" marR="5379" marT="5379" marB="0" anchor="ctr"/>
                </a:tc>
                <a:tc>
                  <a:txBody>
                    <a:bodyPr/>
                    <a:lstStyle/>
                    <a:p>
                      <a:pPr algn="ctr" fontAlgn="ctr"/>
                      <a:r>
                        <a:rPr lang="en-IN" sz="1200" u="none" strike="noStrike">
                          <a:effectLst/>
                        </a:rPr>
                        <a:t>0.98</a:t>
                      </a:r>
                      <a:endParaRPr lang="en-IN" sz="1200" b="0" i="0" u="none" strike="noStrike">
                        <a:solidFill>
                          <a:srgbClr val="000000"/>
                        </a:solidFill>
                        <a:effectLst/>
                        <a:latin typeface="Times New Roman" panose="02020603050405020304" pitchFamily="18" charset="0"/>
                      </a:endParaRPr>
                    </a:p>
                  </a:txBody>
                  <a:tcPr marL="5379" marR="5379" marT="5379" marB="0" anchor="ctr"/>
                </a:tc>
                <a:tc>
                  <a:txBody>
                    <a:bodyPr/>
                    <a:lstStyle/>
                    <a:p>
                      <a:pPr algn="ctr" fontAlgn="ctr"/>
                      <a:r>
                        <a:rPr lang="en-IN" sz="1200" u="none" strike="noStrike">
                          <a:effectLst/>
                        </a:rPr>
                        <a:t>1.17</a:t>
                      </a:r>
                      <a:endParaRPr lang="en-IN" sz="1200" b="0" i="0" u="none" strike="noStrike">
                        <a:solidFill>
                          <a:srgbClr val="000000"/>
                        </a:solidFill>
                        <a:effectLst/>
                        <a:latin typeface="Times New Roman" panose="02020603050405020304" pitchFamily="18" charset="0"/>
                      </a:endParaRPr>
                    </a:p>
                  </a:txBody>
                  <a:tcPr marL="5379" marR="5379" marT="5379" marB="0" anchor="ctr"/>
                </a:tc>
                <a:tc>
                  <a:txBody>
                    <a:bodyPr/>
                    <a:lstStyle/>
                    <a:p>
                      <a:pPr algn="ctr" fontAlgn="ctr"/>
                      <a:r>
                        <a:rPr lang="en-IN" sz="1200" u="none" strike="noStrike">
                          <a:effectLst/>
                        </a:rPr>
                        <a:t>0.88</a:t>
                      </a:r>
                      <a:endParaRPr lang="en-IN" sz="1200" b="0" i="0" u="none" strike="noStrike">
                        <a:solidFill>
                          <a:srgbClr val="000000"/>
                        </a:solidFill>
                        <a:effectLst/>
                        <a:latin typeface="Times New Roman" panose="02020603050405020304" pitchFamily="18" charset="0"/>
                      </a:endParaRPr>
                    </a:p>
                  </a:txBody>
                  <a:tcPr marL="5379" marR="5379" marT="5379" marB="0" anchor="ctr"/>
                </a:tc>
                <a:tc>
                  <a:txBody>
                    <a:bodyPr/>
                    <a:lstStyle/>
                    <a:p>
                      <a:pPr algn="ctr" fontAlgn="ctr"/>
                      <a:r>
                        <a:rPr lang="en-IN" sz="1200" u="none" strike="noStrike">
                          <a:effectLst/>
                        </a:rPr>
                        <a:t>1.17</a:t>
                      </a:r>
                      <a:endParaRPr lang="en-IN" sz="1200" b="0" i="0" u="none" strike="noStrike">
                        <a:solidFill>
                          <a:srgbClr val="000000"/>
                        </a:solidFill>
                        <a:effectLst/>
                        <a:latin typeface="Times New Roman" panose="02020603050405020304" pitchFamily="18" charset="0"/>
                      </a:endParaRPr>
                    </a:p>
                  </a:txBody>
                  <a:tcPr marL="5379" marR="5379" marT="5379" marB="0" anchor="ctr"/>
                </a:tc>
                <a:tc>
                  <a:txBody>
                    <a:bodyPr/>
                    <a:lstStyle/>
                    <a:p>
                      <a:pPr algn="ctr" fontAlgn="ctr"/>
                      <a:r>
                        <a:rPr lang="en-IN" sz="1200" u="none" strike="noStrike">
                          <a:effectLst/>
                        </a:rPr>
                        <a:t>1.25</a:t>
                      </a:r>
                      <a:r>
                        <a:rPr lang="en-IN" sz="1200" u="none" strike="noStrike" baseline="30000">
                          <a:effectLst/>
                        </a:rPr>
                        <a:t>*</a:t>
                      </a:r>
                      <a:endParaRPr lang="en-IN" sz="1200" b="0" i="0" u="none" strike="noStrike">
                        <a:solidFill>
                          <a:srgbClr val="000000"/>
                        </a:solidFill>
                        <a:effectLst/>
                        <a:latin typeface="Times New Roman" panose="02020603050405020304" pitchFamily="18" charset="0"/>
                      </a:endParaRPr>
                    </a:p>
                  </a:txBody>
                  <a:tcPr marL="5379" marR="5379" marT="5379" marB="0" anchor="ctr"/>
                </a:tc>
                <a:tc>
                  <a:txBody>
                    <a:bodyPr/>
                    <a:lstStyle/>
                    <a:p>
                      <a:pPr algn="ctr" fontAlgn="ctr"/>
                      <a:r>
                        <a:rPr lang="en-IN" sz="1200" u="none" strike="noStrike">
                          <a:effectLst/>
                        </a:rPr>
                        <a:t>1.32</a:t>
                      </a:r>
                      <a:r>
                        <a:rPr lang="en-IN" sz="1200" u="none" strike="noStrike" baseline="30000">
                          <a:effectLst/>
                        </a:rPr>
                        <a:t>*</a:t>
                      </a:r>
                      <a:endParaRPr lang="en-IN" sz="1200" b="0" i="0" u="none" strike="noStrike">
                        <a:solidFill>
                          <a:srgbClr val="000000"/>
                        </a:solidFill>
                        <a:effectLst/>
                        <a:latin typeface="Times New Roman" panose="02020603050405020304" pitchFamily="18" charset="0"/>
                      </a:endParaRPr>
                    </a:p>
                  </a:txBody>
                  <a:tcPr marL="5379" marR="5379" marT="5379" marB="0" anchor="ctr"/>
                </a:tc>
                <a:extLst>
                  <a:ext uri="{0D108BD9-81ED-4DB2-BD59-A6C34878D82A}">
                    <a16:rowId xmlns:a16="http://schemas.microsoft.com/office/drawing/2014/main" val="1193180433"/>
                  </a:ext>
                </a:extLst>
              </a:tr>
              <a:tr h="692367">
                <a:tc>
                  <a:txBody>
                    <a:bodyPr/>
                    <a:lstStyle/>
                    <a:p>
                      <a:pPr algn="l" fontAlgn="b"/>
                      <a:r>
                        <a:rPr lang="en-IN" sz="1400" u="none" strike="noStrike" dirty="0">
                          <a:effectLst/>
                          <a:latin typeface="Times New Roman" panose="02020603050405020304" pitchFamily="18" charset="0"/>
                          <a:cs typeface="Times New Roman" panose="02020603050405020304" pitchFamily="18" charset="0"/>
                        </a:rPr>
                        <a:t>Education</a:t>
                      </a:r>
                      <a:endParaRPr lang="en-IN"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379" marR="5379" marT="5379" marB="0" anchor="b"/>
                </a:tc>
                <a:tc>
                  <a:txBody>
                    <a:bodyPr/>
                    <a:lstStyle/>
                    <a:p>
                      <a:pPr algn="l" fontAlgn="ctr"/>
                      <a:r>
                        <a:rPr lang="en-IN" sz="1200" u="none" strike="noStrike" dirty="0">
                          <a:effectLst/>
                        </a:rPr>
                        <a:t>no education</a:t>
                      </a:r>
                      <a:endParaRPr lang="en-IN" sz="1200" b="0" i="0" u="none" strike="noStrike" dirty="0">
                        <a:solidFill>
                          <a:srgbClr val="000000"/>
                        </a:solidFill>
                        <a:effectLst/>
                        <a:latin typeface="Times New Roman" panose="02020603050405020304" pitchFamily="18" charset="0"/>
                      </a:endParaRPr>
                    </a:p>
                  </a:txBody>
                  <a:tcPr marL="5379" marR="5379" marT="5379" marB="0" anchor="ctr"/>
                </a:tc>
                <a:tc>
                  <a:txBody>
                    <a:bodyPr/>
                    <a:lstStyle/>
                    <a:p>
                      <a:pPr algn="ctr" fontAlgn="ctr"/>
                      <a:r>
                        <a:rPr lang="en-IN" sz="1200" u="none" strike="noStrike">
                          <a:effectLst/>
                        </a:rPr>
                        <a:t>1</a:t>
                      </a:r>
                      <a:endParaRPr lang="en-IN" sz="1200" b="0" i="0" u="none" strike="noStrike">
                        <a:solidFill>
                          <a:srgbClr val="000000"/>
                        </a:solidFill>
                        <a:effectLst/>
                        <a:latin typeface="Times New Roman" panose="02020603050405020304" pitchFamily="18" charset="0"/>
                      </a:endParaRPr>
                    </a:p>
                  </a:txBody>
                  <a:tcPr marL="5379" marR="5379" marT="5379" marB="0" anchor="ctr"/>
                </a:tc>
                <a:tc>
                  <a:txBody>
                    <a:bodyPr/>
                    <a:lstStyle/>
                    <a:p>
                      <a:pPr algn="ctr" fontAlgn="ctr"/>
                      <a:r>
                        <a:rPr lang="en-IN" sz="1200" u="none" strike="noStrike">
                          <a:effectLst/>
                        </a:rPr>
                        <a:t>1</a:t>
                      </a:r>
                      <a:endParaRPr lang="en-IN" sz="1200" b="0" i="0" u="none" strike="noStrike">
                        <a:solidFill>
                          <a:srgbClr val="000000"/>
                        </a:solidFill>
                        <a:effectLst/>
                        <a:latin typeface="Times New Roman" panose="02020603050405020304" pitchFamily="18" charset="0"/>
                      </a:endParaRPr>
                    </a:p>
                  </a:txBody>
                  <a:tcPr marL="5379" marR="5379" marT="5379" marB="0" anchor="ctr"/>
                </a:tc>
                <a:tc>
                  <a:txBody>
                    <a:bodyPr/>
                    <a:lstStyle/>
                    <a:p>
                      <a:pPr algn="ctr" fontAlgn="ctr"/>
                      <a:r>
                        <a:rPr lang="en-IN" sz="1200" u="none" strike="noStrike">
                          <a:effectLst/>
                        </a:rPr>
                        <a:t>1</a:t>
                      </a:r>
                      <a:endParaRPr lang="en-IN" sz="1200" b="0" i="0" u="none" strike="noStrike">
                        <a:solidFill>
                          <a:srgbClr val="000000"/>
                        </a:solidFill>
                        <a:effectLst/>
                        <a:latin typeface="Times New Roman" panose="02020603050405020304" pitchFamily="18" charset="0"/>
                      </a:endParaRPr>
                    </a:p>
                  </a:txBody>
                  <a:tcPr marL="5379" marR="5379" marT="5379" marB="0" anchor="ctr"/>
                </a:tc>
                <a:tc>
                  <a:txBody>
                    <a:bodyPr/>
                    <a:lstStyle/>
                    <a:p>
                      <a:pPr algn="ctr" fontAlgn="ctr"/>
                      <a:r>
                        <a:rPr lang="en-IN" sz="1200" u="none" strike="noStrike">
                          <a:effectLst/>
                        </a:rPr>
                        <a:t>1</a:t>
                      </a:r>
                      <a:endParaRPr lang="en-IN" sz="1200" b="0" i="0" u="none" strike="noStrike">
                        <a:solidFill>
                          <a:srgbClr val="000000"/>
                        </a:solidFill>
                        <a:effectLst/>
                        <a:latin typeface="Times New Roman" panose="02020603050405020304" pitchFamily="18" charset="0"/>
                      </a:endParaRPr>
                    </a:p>
                  </a:txBody>
                  <a:tcPr marL="5379" marR="5379" marT="5379" marB="0" anchor="ctr"/>
                </a:tc>
                <a:tc>
                  <a:txBody>
                    <a:bodyPr/>
                    <a:lstStyle/>
                    <a:p>
                      <a:pPr algn="ctr" fontAlgn="ctr"/>
                      <a:r>
                        <a:rPr lang="en-IN" sz="1200" u="none" strike="noStrike">
                          <a:effectLst/>
                        </a:rPr>
                        <a:t>1</a:t>
                      </a:r>
                      <a:endParaRPr lang="en-IN" sz="1200" b="0" i="0" u="none" strike="noStrike">
                        <a:solidFill>
                          <a:srgbClr val="000000"/>
                        </a:solidFill>
                        <a:effectLst/>
                        <a:latin typeface="Times New Roman" panose="02020603050405020304" pitchFamily="18" charset="0"/>
                      </a:endParaRPr>
                    </a:p>
                  </a:txBody>
                  <a:tcPr marL="5379" marR="5379" marT="5379" marB="0" anchor="ctr"/>
                </a:tc>
                <a:tc>
                  <a:txBody>
                    <a:bodyPr/>
                    <a:lstStyle/>
                    <a:p>
                      <a:pPr algn="ctr" fontAlgn="ctr"/>
                      <a:r>
                        <a:rPr lang="en-IN" sz="1200" u="none" strike="noStrike">
                          <a:effectLst/>
                        </a:rPr>
                        <a:t>1</a:t>
                      </a:r>
                      <a:endParaRPr lang="en-IN" sz="1200" b="0" i="0" u="none" strike="noStrike">
                        <a:solidFill>
                          <a:srgbClr val="000000"/>
                        </a:solidFill>
                        <a:effectLst/>
                        <a:latin typeface="Times New Roman" panose="02020603050405020304" pitchFamily="18" charset="0"/>
                      </a:endParaRPr>
                    </a:p>
                  </a:txBody>
                  <a:tcPr marL="5379" marR="5379" marT="5379" marB="0" anchor="ctr"/>
                </a:tc>
                <a:tc>
                  <a:txBody>
                    <a:bodyPr/>
                    <a:lstStyle/>
                    <a:p>
                      <a:pPr algn="ctr" fontAlgn="ctr"/>
                      <a:r>
                        <a:rPr lang="en-IN" sz="1200" u="none" strike="noStrike">
                          <a:effectLst/>
                        </a:rPr>
                        <a:t>1</a:t>
                      </a:r>
                      <a:endParaRPr lang="en-IN" sz="1200" b="0" i="0" u="none" strike="noStrike">
                        <a:solidFill>
                          <a:srgbClr val="000000"/>
                        </a:solidFill>
                        <a:effectLst/>
                        <a:latin typeface="Times New Roman" panose="02020603050405020304" pitchFamily="18" charset="0"/>
                      </a:endParaRPr>
                    </a:p>
                  </a:txBody>
                  <a:tcPr marL="5379" marR="5379" marT="5379" marB="0" anchor="ctr"/>
                </a:tc>
                <a:tc>
                  <a:txBody>
                    <a:bodyPr/>
                    <a:lstStyle/>
                    <a:p>
                      <a:pPr algn="ctr" fontAlgn="ctr"/>
                      <a:r>
                        <a:rPr lang="en-IN" sz="1200" u="none" strike="noStrike">
                          <a:effectLst/>
                        </a:rPr>
                        <a:t>1</a:t>
                      </a:r>
                      <a:endParaRPr lang="en-IN" sz="1200" b="0" i="0" u="none" strike="noStrike">
                        <a:solidFill>
                          <a:srgbClr val="000000"/>
                        </a:solidFill>
                        <a:effectLst/>
                        <a:latin typeface="Times New Roman" panose="02020603050405020304" pitchFamily="18" charset="0"/>
                      </a:endParaRPr>
                    </a:p>
                  </a:txBody>
                  <a:tcPr marL="5379" marR="5379" marT="5379" marB="0" anchor="ctr"/>
                </a:tc>
                <a:tc>
                  <a:txBody>
                    <a:bodyPr/>
                    <a:lstStyle/>
                    <a:p>
                      <a:pPr algn="ctr" fontAlgn="ctr"/>
                      <a:r>
                        <a:rPr lang="en-IN" sz="1200" u="none" strike="noStrike">
                          <a:effectLst/>
                        </a:rPr>
                        <a:t>1</a:t>
                      </a:r>
                      <a:endParaRPr lang="en-IN" sz="1200" b="0" i="0" u="none" strike="noStrike">
                        <a:solidFill>
                          <a:srgbClr val="000000"/>
                        </a:solidFill>
                        <a:effectLst/>
                        <a:latin typeface="Times New Roman" panose="02020603050405020304" pitchFamily="18" charset="0"/>
                      </a:endParaRPr>
                    </a:p>
                  </a:txBody>
                  <a:tcPr marL="5379" marR="5379" marT="5379" marB="0" anchor="ctr"/>
                </a:tc>
                <a:extLst>
                  <a:ext uri="{0D108BD9-81ED-4DB2-BD59-A6C34878D82A}">
                    <a16:rowId xmlns:a16="http://schemas.microsoft.com/office/drawing/2014/main" val="2518981160"/>
                  </a:ext>
                </a:extLst>
              </a:tr>
              <a:tr h="275456">
                <a:tc>
                  <a:txBody>
                    <a:bodyPr/>
                    <a:lstStyle/>
                    <a:p>
                      <a:pPr algn="l" fontAlgn="b"/>
                      <a:endParaRPr lang="en-IN"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379" marR="5379" marT="5379" marB="0" anchor="b"/>
                </a:tc>
                <a:tc>
                  <a:txBody>
                    <a:bodyPr/>
                    <a:lstStyle/>
                    <a:p>
                      <a:pPr algn="l" fontAlgn="ctr"/>
                      <a:r>
                        <a:rPr lang="en-IN" sz="1200" u="none" strike="noStrike" dirty="0">
                          <a:effectLst/>
                        </a:rPr>
                        <a:t>primary</a:t>
                      </a:r>
                      <a:endParaRPr lang="en-IN" sz="1200" b="0" i="0" u="none" strike="noStrike" dirty="0">
                        <a:solidFill>
                          <a:srgbClr val="000000"/>
                        </a:solidFill>
                        <a:effectLst/>
                        <a:latin typeface="Times New Roman" panose="02020603050405020304" pitchFamily="18" charset="0"/>
                      </a:endParaRPr>
                    </a:p>
                  </a:txBody>
                  <a:tcPr marL="5379" marR="5379" marT="5379" marB="0" anchor="ctr"/>
                </a:tc>
                <a:tc>
                  <a:txBody>
                    <a:bodyPr/>
                    <a:lstStyle/>
                    <a:p>
                      <a:pPr algn="ctr" fontAlgn="ctr"/>
                      <a:r>
                        <a:rPr lang="en-IN" sz="1200" u="none" strike="noStrike">
                          <a:effectLst/>
                        </a:rPr>
                        <a:t>0.63</a:t>
                      </a:r>
                      <a:endParaRPr lang="en-IN" sz="1200" b="0" i="0" u="none" strike="noStrike">
                        <a:solidFill>
                          <a:srgbClr val="000000"/>
                        </a:solidFill>
                        <a:effectLst/>
                        <a:latin typeface="Times New Roman" panose="02020603050405020304" pitchFamily="18" charset="0"/>
                      </a:endParaRPr>
                    </a:p>
                  </a:txBody>
                  <a:tcPr marL="5379" marR="5379" marT="5379" marB="0" anchor="ctr"/>
                </a:tc>
                <a:tc>
                  <a:txBody>
                    <a:bodyPr/>
                    <a:lstStyle/>
                    <a:p>
                      <a:pPr algn="ctr" fontAlgn="ctr"/>
                      <a:r>
                        <a:rPr lang="en-IN" sz="1200" u="none" strike="noStrike">
                          <a:effectLst/>
                        </a:rPr>
                        <a:t>0.36</a:t>
                      </a:r>
                      <a:r>
                        <a:rPr lang="en-IN" sz="1200" u="none" strike="noStrike" baseline="30000">
                          <a:effectLst/>
                        </a:rPr>
                        <a:t>*</a:t>
                      </a:r>
                      <a:endParaRPr lang="en-IN" sz="1200" b="0" i="0" u="none" strike="noStrike">
                        <a:solidFill>
                          <a:srgbClr val="000000"/>
                        </a:solidFill>
                        <a:effectLst/>
                        <a:latin typeface="Times New Roman" panose="02020603050405020304" pitchFamily="18" charset="0"/>
                      </a:endParaRPr>
                    </a:p>
                  </a:txBody>
                  <a:tcPr marL="5379" marR="5379" marT="5379" marB="0" anchor="ctr"/>
                </a:tc>
                <a:tc>
                  <a:txBody>
                    <a:bodyPr/>
                    <a:lstStyle/>
                    <a:p>
                      <a:pPr algn="ctr" fontAlgn="ctr"/>
                      <a:r>
                        <a:rPr lang="en-IN" sz="1200" u="none" strike="noStrike">
                          <a:effectLst/>
                        </a:rPr>
                        <a:t>0.79</a:t>
                      </a:r>
                      <a:endParaRPr lang="en-IN" sz="1200" b="0" i="0" u="none" strike="noStrike">
                        <a:solidFill>
                          <a:srgbClr val="000000"/>
                        </a:solidFill>
                        <a:effectLst/>
                        <a:latin typeface="Times New Roman" panose="02020603050405020304" pitchFamily="18" charset="0"/>
                      </a:endParaRPr>
                    </a:p>
                  </a:txBody>
                  <a:tcPr marL="5379" marR="5379" marT="5379" marB="0" anchor="ctr"/>
                </a:tc>
                <a:tc>
                  <a:txBody>
                    <a:bodyPr/>
                    <a:lstStyle/>
                    <a:p>
                      <a:pPr algn="ctr" fontAlgn="ctr"/>
                      <a:r>
                        <a:rPr lang="en-IN" sz="1200" u="none" strike="noStrike">
                          <a:effectLst/>
                        </a:rPr>
                        <a:t>1.23</a:t>
                      </a:r>
                      <a:endParaRPr lang="en-IN" sz="1200" b="0" i="0" u="none" strike="noStrike">
                        <a:solidFill>
                          <a:srgbClr val="000000"/>
                        </a:solidFill>
                        <a:effectLst/>
                        <a:latin typeface="Times New Roman" panose="02020603050405020304" pitchFamily="18" charset="0"/>
                      </a:endParaRPr>
                    </a:p>
                  </a:txBody>
                  <a:tcPr marL="5379" marR="5379" marT="5379" marB="0" anchor="ctr"/>
                </a:tc>
                <a:tc>
                  <a:txBody>
                    <a:bodyPr/>
                    <a:lstStyle/>
                    <a:p>
                      <a:pPr algn="ctr" fontAlgn="ctr"/>
                      <a:r>
                        <a:rPr lang="en-IN" sz="1200" u="none" strike="noStrike">
                          <a:effectLst/>
                        </a:rPr>
                        <a:t>0.84</a:t>
                      </a:r>
                      <a:endParaRPr lang="en-IN" sz="1200" b="0" i="0" u="none" strike="noStrike">
                        <a:solidFill>
                          <a:srgbClr val="000000"/>
                        </a:solidFill>
                        <a:effectLst/>
                        <a:latin typeface="Times New Roman" panose="02020603050405020304" pitchFamily="18" charset="0"/>
                      </a:endParaRPr>
                    </a:p>
                  </a:txBody>
                  <a:tcPr marL="5379" marR="5379" marT="5379" marB="0" anchor="ctr"/>
                </a:tc>
                <a:tc>
                  <a:txBody>
                    <a:bodyPr/>
                    <a:lstStyle/>
                    <a:p>
                      <a:pPr algn="ctr" fontAlgn="ctr"/>
                      <a:r>
                        <a:rPr lang="en-IN" sz="1200" u="none" strike="noStrike">
                          <a:effectLst/>
                        </a:rPr>
                        <a:t>0.78</a:t>
                      </a:r>
                      <a:endParaRPr lang="en-IN" sz="1200" b="0" i="0" u="none" strike="noStrike">
                        <a:solidFill>
                          <a:srgbClr val="000000"/>
                        </a:solidFill>
                        <a:effectLst/>
                        <a:latin typeface="Times New Roman" panose="02020603050405020304" pitchFamily="18" charset="0"/>
                      </a:endParaRPr>
                    </a:p>
                  </a:txBody>
                  <a:tcPr marL="5379" marR="5379" marT="5379" marB="0" anchor="ctr"/>
                </a:tc>
                <a:tc>
                  <a:txBody>
                    <a:bodyPr/>
                    <a:lstStyle/>
                    <a:p>
                      <a:pPr algn="ctr" fontAlgn="ctr"/>
                      <a:r>
                        <a:rPr lang="en-IN" sz="1200" u="none" strike="noStrike">
                          <a:effectLst/>
                        </a:rPr>
                        <a:t>0.62</a:t>
                      </a:r>
                      <a:endParaRPr lang="en-IN" sz="1200" b="0" i="0" u="none" strike="noStrike">
                        <a:solidFill>
                          <a:srgbClr val="000000"/>
                        </a:solidFill>
                        <a:effectLst/>
                        <a:latin typeface="Times New Roman" panose="02020603050405020304" pitchFamily="18" charset="0"/>
                      </a:endParaRPr>
                    </a:p>
                  </a:txBody>
                  <a:tcPr marL="5379" marR="5379" marT="5379" marB="0" anchor="ctr"/>
                </a:tc>
                <a:tc>
                  <a:txBody>
                    <a:bodyPr/>
                    <a:lstStyle/>
                    <a:p>
                      <a:pPr algn="ctr" fontAlgn="ctr"/>
                      <a:r>
                        <a:rPr lang="en-IN" sz="1200" u="none" strike="noStrike">
                          <a:effectLst/>
                        </a:rPr>
                        <a:t>0.69</a:t>
                      </a:r>
                      <a:endParaRPr lang="en-IN" sz="1200" b="0" i="0" u="none" strike="noStrike">
                        <a:solidFill>
                          <a:srgbClr val="000000"/>
                        </a:solidFill>
                        <a:effectLst/>
                        <a:latin typeface="Times New Roman" panose="02020603050405020304" pitchFamily="18" charset="0"/>
                      </a:endParaRPr>
                    </a:p>
                  </a:txBody>
                  <a:tcPr marL="5379" marR="5379" marT="5379" marB="0" anchor="ctr"/>
                </a:tc>
                <a:tc>
                  <a:txBody>
                    <a:bodyPr/>
                    <a:lstStyle/>
                    <a:p>
                      <a:pPr algn="ctr" fontAlgn="ctr"/>
                      <a:r>
                        <a:rPr lang="en-IN" sz="1200" u="none" strike="noStrike">
                          <a:effectLst/>
                        </a:rPr>
                        <a:t>0.69</a:t>
                      </a:r>
                      <a:endParaRPr lang="en-IN" sz="1200" b="0" i="0" u="none" strike="noStrike">
                        <a:solidFill>
                          <a:srgbClr val="000000"/>
                        </a:solidFill>
                        <a:effectLst/>
                        <a:latin typeface="Times New Roman" panose="02020603050405020304" pitchFamily="18" charset="0"/>
                      </a:endParaRPr>
                    </a:p>
                  </a:txBody>
                  <a:tcPr marL="5379" marR="5379" marT="5379" marB="0" anchor="ctr"/>
                </a:tc>
                <a:extLst>
                  <a:ext uri="{0D108BD9-81ED-4DB2-BD59-A6C34878D82A}">
                    <a16:rowId xmlns:a16="http://schemas.microsoft.com/office/drawing/2014/main" val="3014298311"/>
                  </a:ext>
                </a:extLst>
              </a:tr>
              <a:tr h="461578">
                <a:tc>
                  <a:txBody>
                    <a:bodyPr/>
                    <a:lstStyle/>
                    <a:p>
                      <a:pPr algn="l" fontAlgn="b"/>
                      <a:endParaRPr lang="en-IN" sz="900" b="0" i="0" u="none" strike="noStrike">
                        <a:solidFill>
                          <a:srgbClr val="000000"/>
                        </a:solidFill>
                        <a:effectLst/>
                        <a:latin typeface="Calibri" panose="020F0502020204030204" pitchFamily="34" charset="0"/>
                      </a:endParaRPr>
                    </a:p>
                  </a:txBody>
                  <a:tcPr marL="5379" marR="5379" marT="5379" marB="0" anchor="b"/>
                </a:tc>
                <a:tc>
                  <a:txBody>
                    <a:bodyPr/>
                    <a:lstStyle/>
                    <a:p>
                      <a:pPr algn="l" fontAlgn="ctr"/>
                      <a:r>
                        <a:rPr lang="en-IN" sz="1200" u="none" strike="noStrike" dirty="0">
                          <a:effectLst/>
                        </a:rPr>
                        <a:t>secondary</a:t>
                      </a:r>
                      <a:endParaRPr lang="en-IN" sz="1200" b="0" i="0" u="none" strike="noStrike" dirty="0">
                        <a:solidFill>
                          <a:srgbClr val="000000"/>
                        </a:solidFill>
                        <a:effectLst/>
                        <a:latin typeface="Times New Roman" panose="02020603050405020304" pitchFamily="18" charset="0"/>
                      </a:endParaRPr>
                    </a:p>
                  </a:txBody>
                  <a:tcPr marL="5379" marR="5379" marT="5379" marB="0" anchor="ctr"/>
                </a:tc>
                <a:tc>
                  <a:txBody>
                    <a:bodyPr/>
                    <a:lstStyle/>
                    <a:p>
                      <a:pPr algn="ctr" fontAlgn="ctr"/>
                      <a:r>
                        <a:rPr lang="en-IN" sz="1200" u="none" strike="noStrike">
                          <a:effectLst/>
                        </a:rPr>
                        <a:t>0.86</a:t>
                      </a:r>
                      <a:endParaRPr lang="en-IN" sz="1200" b="0" i="0" u="none" strike="noStrike">
                        <a:solidFill>
                          <a:srgbClr val="000000"/>
                        </a:solidFill>
                        <a:effectLst/>
                        <a:latin typeface="Times New Roman" panose="02020603050405020304" pitchFamily="18" charset="0"/>
                      </a:endParaRPr>
                    </a:p>
                  </a:txBody>
                  <a:tcPr marL="5379" marR="5379" marT="5379" marB="0" anchor="ctr"/>
                </a:tc>
                <a:tc>
                  <a:txBody>
                    <a:bodyPr/>
                    <a:lstStyle/>
                    <a:p>
                      <a:pPr algn="ctr" fontAlgn="ctr"/>
                      <a:r>
                        <a:rPr lang="en-IN" sz="1200" u="none" strike="noStrike">
                          <a:effectLst/>
                        </a:rPr>
                        <a:t>0.58</a:t>
                      </a:r>
                      <a:endParaRPr lang="en-IN" sz="1200" b="0" i="0" u="none" strike="noStrike">
                        <a:solidFill>
                          <a:srgbClr val="000000"/>
                        </a:solidFill>
                        <a:effectLst/>
                        <a:latin typeface="Times New Roman" panose="02020603050405020304" pitchFamily="18" charset="0"/>
                      </a:endParaRPr>
                    </a:p>
                  </a:txBody>
                  <a:tcPr marL="5379" marR="5379" marT="5379" marB="0" anchor="ctr"/>
                </a:tc>
                <a:tc>
                  <a:txBody>
                    <a:bodyPr/>
                    <a:lstStyle/>
                    <a:p>
                      <a:pPr algn="ctr" fontAlgn="ctr"/>
                      <a:r>
                        <a:rPr lang="en-IN" sz="1200" u="none" strike="noStrike">
                          <a:effectLst/>
                        </a:rPr>
                        <a:t>1.29</a:t>
                      </a:r>
                      <a:endParaRPr lang="en-IN" sz="1200" b="0" i="0" u="none" strike="noStrike">
                        <a:solidFill>
                          <a:srgbClr val="000000"/>
                        </a:solidFill>
                        <a:effectLst/>
                        <a:latin typeface="Times New Roman" panose="02020603050405020304" pitchFamily="18" charset="0"/>
                      </a:endParaRPr>
                    </a:p>
                  </a:txBody>
                  <a:tcPr marL="5379" marR="5379" marT="5379" marB="0" anchor="ctr"/>
                </a:tc>
                <a:tc>
                  <a:txBody>
                    <a:bodyPr/>
                    <a:lstStyle/>
                    <a:p>
                      <a:pPr algn="ctr" fontAlgn="ctr"/>
                      <a:r>
                        <a:rPr lang="en-IN" sz="1200" u="none" strike="noStrike">
                          <a:effectLst/>
                        </a:rPr>
                        <a:t>1.46</a:t>
                      </a:r>
                      <a:r>
                        <a:rPr lang="en-IN" sz="1200" u="none" strike="noStrike" baseline="30000">
                          <a:effectLst/>
                        </a:rPr>
                        <a:t>*</a:t>
                      </a:r>
                      <a:endParaRPr lang="en-IN" sz="1200" b="0" i="0" u="none" strike="noStrike">
                        <a:solidFill>
                          <a:srgbClr val="000000"/>
                        </a:solidFill>
                        <a:effectLst/>
                        <a:latin typeface="Times New Roman" panose="02020603050405020304" pitchFamily="18" charset="0"/>
                      </a:endParaRPr>
                    </a:p>
                  </a:txBody>
                  <a:tcPr marL="5379" marR="5379" marT="5379" marB="0" anchor="ctr"/>
                </a:tc>
                <a:tc>
                  <a:txBody>
                    <a:bodyPr/>
                    <a:lstStyle/>
                    <a:p>
                      <a:pPr algn="ctr" fontAlgn="ctr"/>
                      <a:r>
                        <a:rPr lang="en-IN" sz="1200" u="none" strike="noStrike">
                          <a:effectLst/>
                        </a:rPr>
                        <a:t>1.01</a:t>
                      </a:r>
                      <a:endParaRPr lang="en-IN" sz="1200" b="0" i="0" u="none" strike="noStrike">
                        <a:solidFill>
                          <a:srgbClr val="000000"/>
                        </a:solidFill>
                        <a:effectLst/>
                        <a:latin typeface="Times New Roman" panose="02020603050405020304" pitchFamily="18" charset="0"/>
                      </a:endParaRPr>
                    </a:p>
                  </a:txBody>
                  <a:tcPr marL="5379" marR="5379" marT="5379" marB="0" anchor="ctr"/>
                </a:tc>
                <a:tc>
                  <a:txBody>
                    <a:bodyPr/>
                    <a:lstStyle/>
                    <a:p>
                      <a:pPr algn="ctr" fontAlgn="ctr"/>
                      <a:r>
                        <a:rPr lang="en-IN" sz="1200" u="none" strike="noStrike">
                          <a:effectLst/>
                        </a:rPr>
                        <a:t>1.07</a:t>
                      </a:r>
                      <a:endParaRPr lang="en-IN" sz="1200" b="0" i="0" u="none" strike="noStrike">
                        <a:solidFill>
                          <a:srgbClr val="000000"/>
                        </a:solidFill>
                        <a:effectLst/>
                        <a:latin typeface="Times New Roman" panose="02020603050405020304" pitchFamily="18" charset="0"/>
                      </a:endParaRPr>
                    </a:p>
                  </a:txBody>
                  <a:tcPr marL="5379" marR="5379" marT="5379" marB="0" anchor="ctr"/>
                </a:tc>
                <a:tc>
                  <a:txBody>
                    <a:bodyPr/>
                    <a:lstStyle/>
                    <a:p>
                      <a:pPr algn="ctr" fontAlgn="ctr"/>
                      <a:r>
                        <a:rPr lang="en-IN" sz="1200" u="none" strike="noStrike">
                          <a:effectLst/>
                        </a:rPr>
                        <a:t>0.83</a:t>
                      </a:r>
                      <a:endParaRPr lang="en-IN" sz="1200" b="0" i="0" u="none" strike="noStrike">
                        <a:solidFill>
                          <a:srgbClr val="000000"/>
                        </a:solidFill>
                        <a:effectLst/>
                        <a:latin typeface="Times New Roman" panose="02020603050405020304" pitchFamily="18" charset="0"/>
                      </a:endParaRPr>
                    </a:p>
                  </a:txBody>
                  <a:tcPr marL="5379" marR="5379" marT="5379" marB="0" anchor="ctr"/>
                </a:tc>
                <a:tc>
                  <a:txBody>
                    <a:bodyPr/>
                    <a:lstStyle/>
                    <a:p>
                      <a:pPr algn="ctr" fontAlgn="ctr"/>
                      <a:r>
                        <a:rPr lang="en-IN" sz="1200" u="none" strike="noStrike">
                          <a:effectLst/>
                        </a:rPr>
                        <a:t>0.67</a:t>
                      </a:r>
                      <a:r>
                        <a:rPr lang="en-IN" sz="1200" u="none" strike="noStrike" baseline="30000">
                          <a:effectLst/>
                        </a:rPr>
                        <a:t>*</a:t>
                      </a:r>
                      <a:endParaRPr lang="en-IN" sz="1200" b="0" i="0" u="none" strike="noStrike">
                        <a:solidFill>
                          <a:srgbClr val="000000"/>
                        </a:solidFill>
                        <a:effectLst/>
                        <a:latin typeface="Times New Roman" panose="02020603050405020304" pitchFamily="18" charset="0"/>
                      </a:endParaRPr>
                    </a:p>
                  </a:txBody>
                  <a:tcPr marL="5379" marR="5379" marT="5379" marB="0" anchor="ctr"/>
                </a:tc>
                <a:tc>
                  <a:txBody>
                    <a:bodyPr/>
                    <a:lstStyle/>
                    <a:p>
                      <a:pPr algn="ctr" fontAlgn="ctr"/>
                      <a:r>
                        <a:rPr lang="en-IN" sz="1200" u="none" strike="noStrike">
                          <a:effectLst/>
                        </a:rPr>
                        <a:t>0.86</a:t>
                      </a:r>
                      <a:endParaRPr lang="en-IN" sz="1200" b="0" i="0" u="none" strike="noStrike">
                        <a:solidFill>
                          <a:srgbClr val="000000"/>
                        </a:solidFill>
                        <a:effectLst/>
                        <a:latin typeface="Times New Roman" panose="02020603050405020304" pitchFamily="18" charset="0"/>
                      </a:endParaRPr>
                    </a:p>
                  </a:txBody>
                  <a:tcPr marL="5379" marR="5379" marT="5379" marB="0" anchor="ctr"/>
                </a:tc>
                <a:extLst>
                  <a:ext uri="{0D108BD9-81ED-4DB2-BD59-A6C34878D82A}">
                    <a16:rowId xmlns:a16="http://schemas.microsoft.com/office/drawing/2014/main" val="201358970"/>
                  </a:ext>
                </a:extLst>
              </a:tr>
              <a:tr h="275456">
                <a:tc>
                  <a:txBody>
                    <a:bodyPr/>
                    <a:lstStyle/>
                    <a:p>
                      <a:pPr algn="l" fontAlgn="b"/>
                      <a:endParaRPr lang="en-IN" sz="900" b="0" i="0" u="none" strike="noStrike">
                        <a:solidFill>
                          <a:srgbClr val="000000"/>
                        </a:solidFill>
                        <a:effectLst/>
                        <a:latin typeface="Calibri" panose="020F0502020204030204" pitchFamily="34" charset="0"/>
                      </a:endParaRPr>
                    </a:p>
                  </a:txBody>
                  <a:tcPr marL="5379" marR="5379" marT="5379" marB="0" anchor="b"/>
                </a:tc>
                <a:tc>
                  <a:txBody>
                    <a:bodyPr/>
                    <a:lstStyle/>
                    <a:p>
                      <a:pPr algn="l" fontAlgn="ctr"/>
                      <a:r>
                        <a:rPr lang="en-IN" sz="1200" u="none" strike="noStrike" dirty="0">
                          <a:effectLst/>
                        </a:rPr>
                        <a:t>higher</a:t>
                      </a:r>
                      <a:endParaRPr lang="en-IN" sz="1200" b="0" i="0" u="none" strike="noStrike" dirty="0">
                        <a:solidFill>
                          <a:srgbClr val="000000"/>
                        </a:solidFill>
                        <a:effectLst/>
                        <a:latin typeface="Times New Roman" panose="02020603050405020304" pitchFamily="18" charset="0"/>
                      </a:endParaRPr>
                    </a:p>
                  </a:txBody>
                  <a:tcPr marL="5379" marR="5379" marT="5379" marB="0" anchor="ctr"/>
                </a:tc>
                <a:tc>
                  <a:txBody>
                    <a:bodyPr/>
                    <a:lstStyle/>
                    <a:p>
                      <a:pPr algn="ctr" fontAlgn="ctr"/>
                      <a:r>
                        <a:rPr lang="en-IN" sz="1200" u="none" strike="noStrike">
                          <a:effectLst/>
                        </a:rPr>
                        <a:t>0.79</a:t>
                      </a:r>
                      <a:endParaRPr lang="en-IN" sz="1200" b="0" i="0" u="none" strike="noStrike">
                        <a:solidFill>
                          <a:srgbClr val="000000"/>
                        </a:solidFill>
                        <a:effectLst/>
                        <a:latin typeface="Times New Roman" panose="02020603050405020304" pitchFamily="18" charset="0"/>
                      </a:endParaRPr>
                    </a:p>
                  </a:txBody>
                  <a:tcPr marL="5379" marR="5379" marT="5379" marB="0" anchor="ctr"/>
                </a:tc>
                <a:tc>
                  <a:txBody>
                    <a:bodyPr/>
                    <a:lstStyle/>
                    <a:p>
                      <a:pPr algn="ctr" fontAlgn="ctr"/>
                      <a:r>
                        <a:rPr lang="en-IN" sz="1200" u="none" strike="noStrike">
                          <a:effectLst/>
                        </a:rPr>
                        <a:t>0.85</a:t>
                      </a:r>
                      <a:endParaRPr lang="en-IN" sz="1200" b="0" i="0" u="none" strike="noStrike">
                        <a:solidFill>
                          <a:srgbClr val="000000"/>
                        </a:solidFill>
                        <a:effectLst/>
                        <a:latin typeface="Times New Roman" panose="02020603050405020304" pitchFamily="18" charset="0"/>
                      </a:endParaRPr>
                    </a:p>
                  </a:txBody>
                  <a:tcPr marL="5379" marR="5379" marT="5379" marB="0" anchor="ctr"/>
                </a:tc>
                <a:tc>
                  <a:txBody>
                    <a:bodyPr/>
                    <a:lstStyle/>
                    <a:p>
                      <a:pPr algn="ctr" fontAlgn="ctr"/>
                      <a:r>
                        <a:rPr lang="en-IN" sz="1200" u="none" strike="noStrike">
                          <a:effectLst/>
                        </a:rPr>
                        <a:t>1.54</a:t>
                      </a:r>
                      <a:endParaRPr lang="en-IN" sz="1200" b="0" i="0" u="none" strike="noStrike">
                        <a:solidFill>
                          <a:srgbClr val="000000"/>
                        </a:solidFill>
                        <a:effectLst/>
                        <a:latin typeface="Times New Roman" panose="02020603050405020304" pitchFamily="18" charset="0"/>
                      </a:endParaRPr>
                    </a:p>
                  </a:txBody>
                  <a:tcPr marL="5379" marR="5379" marT="5379" marB="0" anchor="ctr"/>
                </a:tc>
                <a:tc>
                  <a:txBody>
                    <a:bodyPr/>
                    <a:lstStyle/>
                    <a:p>
                      <a:pPr algn="ctr" fontAlgn="ctr"/>
                      <a:r>
                        <a:rPr lang="en-IN" sz="1200" u="none" strike="noStrike">
                          <a:effectLst/>
                        </a:rPr>
                        <a:t>1.72</a:t>
                      </a:r>
                      <a:r>
                        <a:rPr lang="en-IN" sz="1200" u="none" strike="noStrike" baseline="30000">
                          <a:effectLst/>
                        </a:rPr>
                        <a:t>**</a:t>
                      </a:r>
                      <a:endParaRPr lang="en-IN" sz="1200" b="0" i="0" u="none" strike="noStrike">
                        <a:solidFill>
                          <a:srgbClr val="000000"/>
                        </a:solidFill>
                        <a:effectLst/>
                        <a:latin typeface="Times New Roman" panose="02020603050405020304" pitchFamily="18" charset="0"/>
                      </a:endParaRPr>
                    </a:p>
                  </a:txBody>
                  <a:tcPr marL="5379" marR="5379" marT="5379" marB="0" anchor="ctr"/>
                </a:tc>
                <a:tc>
                  <a:txBody>
                    <a:bodyPr/>
                    <a:lstStyle/>
                    <a:p>
                      <a:pPr algn="ctr" fontAlgn="ctr"/>
                      <a:r>
                        <a:rPr lang="en-IN" sz="1200" u="none" strike="noStrike">
                          <a:effectLst/>
                        </a:rPr>
                        <a:t>0.94</a:t>
                      </a:r>
                      <a:endParaRPr lang="en-IN" sz="1200" b="0" i="0" u="none" strike="noStrike">
                        <a:solidFill>
                          <a:srgbClr val="000000"/>
                        </a:solidFill>
                        <a:effectLst/>
                        <a:latin typeface="Times New Roman" panose="02020603050405020304" pitchFamily="18" charset="0"/>
                      </a:endParaRPr>
                    </a:p>
                  </a:txBody>
                  <a:tcPr marL="5379" marR="5379" marT="5379" marB="0" anchor="ctr"/>
                </a:tc>
                <a:tc>
                  <a:txBody>
                    <a:bodyPr/>
                    <a:lstStyle/>
                    <a:p>
                      <a:pPr algn="ctr" fontAlgn="ctr"/>
                      <a:r>
                        <a:rPr lang="en-IN" sz="1200" u="none" strike="noStrike">
                          <a:effectLst/>
                        </a:rPr>
                        <a:t>1.22</a:t>
                      </a:r>
                      <a:endParaRPr lang="en-IN" sz="1200" b="0" i="0" u="none" strike="noStrike">
                        <a:solidFill>
                          <a:srgbClr val="000000"/>
                        </a:solidFill>
                        <a:effectLst/>
                        <a:latin typeface="Times New Roman" panose="02020603050405020304" pitchFamily="18" charset="0"/>
                      </a:endParaRPr>
                    </a:p>
                  </a:txBody>
                  <a:tcPr marL="5379" marR="5379" marT="5379" marB="0" anchor="ctr"/>
                </a:tc>
                <a:tc>
                  <a:txBody>
                    <a:bodyPr/>
                    <a:lstStyle/>
                    <a:p>
                      <a:pPr algn="ctr" fontAlgn="ctr"/>
                      <a:r>
                        <a:rPr lang="en-IN" sz="1200" u="none" strike="noStrike">
                          <a:effectLst/>
                        </a:rPr>
                        <a:t>0.83</a:t>
                      </a:r>
                      <a:endParaRPr lang="en-IN" sz="1200" b="0" i="0" u="none" strike="noStrike">
                        <a:solidFill>
                          <a:srgbClr val="000000"/>
                        </a:solidFill>
                        <a:effectLst/>
                        <a:latin typeface="Times New Roman" panose="02020603050405020304" pitchFamily="18" charset="0"/>
                      </a:endParaRPr>
                    </a:p>
                  </a:txBody>
                  <a:tcPr marL="5379" marR="5379" marT="5379" marB="0" anchor="ctr"/>
                </a:tc>
                <a:tc>
                  <a:txBody>
                    <a:bodyPr/>
                    <a:lstStyle/>
                    <a:p>
                      <a:pPr algn="ctr" fontAlgn="ctr"/>
                      <a:r>
                        <a:rPr lang="en-IN" sz="1200" u="none" strike="noStrike">
                          <a:effectLst/>
                        </a:rPr>
                        <a:t>0.63</a:t>
                      </a:r>
                      <a:r>
                        <a:rPr lang="en-IN" sz="1200" u="none" strike="noStrike" baseline="30000">
                          <a:effectLst/>
                        </a:rPr>
                        <a:t>*</a:t>
                      </a:r>
                      <a:endParaRPr lang="en-IN" sz="1200" b="0" i="0" u="none" strike="noStrike">
                        <a:solidFill>
                          <a:srgbClr val="000000"/>
                        </a:solidFill>
                        <a:effectLst/>
                        <a:latin typeface="Times New Roman" panose="02020603050405020304" pitchFamily="18" charset="0"/>
                      </a:endParaRPr>
                    </a:p>
                  </a:txBody>
                  <a:tcPr marL="5379" marR="5379" marT="5379" marB="0" anchor="ctr"/>
                </a:tc>
                <a:tc>
                  <a:txBody>
                    <a:bodyPr/>
                    <a:lstStyle/>
                    <a:p>
                      <a:pPr algn="ctr" fontAlgn="ctr"/>
                      <a:r>
                        <a:rPr lang="en-IN" sz="1200" u="none" strike="noStrike">
                          <a:effectLst/>
                        </a:rPr>
                        <a:t>0.81</a:t>
                      </a:r>
                      <a:endParaRPr lang="en-IN" sz="1200" b="0" i="0" u="none" strike="noStrike">
                        <a:solidFill>
                          <a:srgbClr val="000000"/>
                        </a:solidFill>
                        <a:effectLst/>
                        <a:latin typeface="Times New Roman" panose="02020603050405020304" pitchFamily="18" charset="0"/>
                      </a:endParaRPr>
                    </a:p>
                  </a:txBody>
                  <a:tcPr marL="5379" marR="5379" marT="5379" marB="0" anchor="ctr"/>
                </a:tc>
                <a:extLst>
                  <a:ext uri="{0D108BD9-81ED-4DB2-BD59-A6C34878D82A}">
                    <a16:rowId xmlns:a16="http://schemas.microsoft.com/office/drawing/2014/main" val="4187551508"/>
                  </a:ext>
                </a:extLst>
              </a:tr>
              <a:tr h="461578">
                <a:tc>
                  <a:txBody>
                    <a:bodyPr/>
                    <a:lstStyle/>
                    <a:p>
                      <a:pPr algn="l" fontAlgn="b"/>
                      <a:r>
                        <a:rPr lang="en-IN" sz="1400" u="none" strike="noStrike" dirty="0">
                          <a:effectLst/>
                          <a:latin typeface="Times New Roman" panose="02020603050405020304" pitchFamily="18" charset="0"/>
                          <a:cs typeface="Times New Roman" panose="02020603050405020304" pitchFamily="18" charset="0"/>
                        </a:rPr>
                        <a:t>Marital Status</a:t>
                      </a:r>
                      <a:endParaRPr lang="en-IN"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379" marR="5379" marT="5379" marB="0" anchor="b"/>
                </a:tc>
                <a:tc>
                  <a:txBody>
                    <a:bodyPr/>
                    <a:lstStyle/>
                    <a:p>
                      <a:pPr algn="l" fontAlgn="ctr"/>
                      <a:r>
                        <a:rPr lang="en-IN" sz="1200" u="none" strike="noStrike" dirty="0">
                          <a:effectLst/>
                        </a:rPr>
                        <a:t>Never Married</a:t>
                      </a:r>
                      <a:endParaRPr lang="en-IN" sz="1200" b="0" i="0" u="none" strike="noStrike" dirty="0">
                        <a:solidFill>
                          <a:srgbClr val="000000"/>
                        </a:solidFill>
                        <a:effectLst/>
                        <a:latin typeface="Times New Roman" panose="02020603050405020304" pitchFamily="18" charset="0"/>
                      </a:endParaRPr>
                    </a:p>
                  </a:txBody>
                  <a:tcPr marL="5379" marR="5379" marT="5379" marB="0" anchor="ctr"/>
                </a:tc>
                <a:tc>
                  <a:txBody>
                    <a:bodyPr/>
                    <a:lstStyle/>
                    <a:p>
                      <a:pPr algn="ctr" fontAlgn="ctr"/>
                      <a:r>
                        <a:rPr lang="en-IN" sz="1200" u="none" strike="noStrike">
                          <a:effectLst/>
                        </a:rPr>
                        <a:t>1</a:t>
                      </a:r>
                      <a:endParaRPr lang="en-IN" sz="1200" b="0" i="0" u="none" strike="noStrike">
                        <a:solidFill>
                          <a:srgbClr val="000000"/>
                        </a:solidFill>
                        <a:effectLst/>
                        <a:latin typeface="Times New Roman" panose="02020603050405020304" pitchFamily="18" charset="0"/>
                      </a:endParaRPr>
                    </a:p>
                  </a:txBody>
                  <a:tcPr marL="5379" marR="5379" marT="5379" marB="0" anchor="ctr"/>
                </a:tc>
                <a:tc>
                  <a:txBody>
                    <a:bodyPr/>
                    <a:lstStyle/>
                    <a:p>
                      <a:pPr algn="ctr" fontAlgn="ctr"/>
                      <a:r>
                        <a:rPr lang="en-IN" sz="1200" u="none" strike="noStrike">
                          <a:effectLst/>
                        </a:rPr>
                        <a:t>1</a:t>
                      </a:r>
                      <a:endParaRPr lang="en-IN" sz="1200" b="0" i="0" u="none" strike="noStrike">
                        <a:solidFill>
                          <a:srgbClr val="000000"/>
                        </a:solidFill>
                        <a:effectLst/>
                        <a:latin typeface="Times New Roman" panose="02020603050405020304" pitchFamily="18" charset="0"/>
                      </a:endParaRPr>
                    </a:p>
                  </a:txBody>
                  <a:tcPr marL="5379" marR="5379" marT="5379" marB="0" anchor="ctr"/>
                </a:tc>
                <a:tc>
                  <a:txBody>
                    <a:bodyPr/>
                    <a:lstStyle/>
                    <a:p>
                      <a:pPr algn="ctr" fontAlgn="ctr"/>
                      <a:r>
                        <a:rPr lang="en-IN" sz="1200" u="none" strike="noStrike">
                          <a:effectLst/>
                        </a:rPr>
                        <a:t>1</a:t>
                      </a:r>
                      <a:endParaRPr lang="en-IN" sz="1200" b="0" i="0" u="none" strike="noStrike">
                        <a:solidFill>
                          <a:srgbClr val="000000"/>
                        </a:solidFill>
                        <a:effectLst/>
                        <a:latin typeface="Times New Roman" panose="02020603050405020304" pitchFamily="18" charset="0"/>
                      </a:endParaRPr>
                    </a:p>
                  </a:txBody>
                  <a:tcPr marL="5379" marR="5379" marT="5379" marB="0" anchor="ctr"/>
                </a:tc>
                <a:tc>
                  <a:txBody>
                    <a:bodyPr/>
                    <a:lstStyle/>
                    <a:p>
                      <a:pPr algn="ctr" fontAlgn="ctr"/>
                      <a:r>
                        <a:rPr lang="en-IN" sz="1200" u="none" strike="noStrike">
                          <a:effectLst/>
                        </a:rPr>
                        <a:t>1</a:t>
                      </a:r>
                      <a:endParaRPr lang="en-IN" sz="1200" b="0" i="0" u="none" strike="noStrike">
                        <a:solidFill>
                          <a:srgbClr val="000000"/>
                        </a:solidFill>
                        <a:effectLst/>
                        <a:latin typeface="Times New Roman" panose="02020603050405020304" pitchFamily="18" charset="0"/>
                      </a:endParaRPr>
                    </a:p>
                  </a:txBody>
                  <a:tcPr marL="5379" marR="5379" marT="5379" marB="0" anchor="ctr"/>
                </a:tc>
                <a:tc>
                  <a:txBody>
                    <a:bodyPr/>
                    <a:lstStyle/>
                    <a:p>
                      <a:pPr algn="ctr" fontAlgn="ctr"/>
                      <a:r>
                        <a:rPr lang="en-IN" sz="1200" u="none" strike="noStrike">
                          <a:effectLst/>
                        </a:rPr>
                        <a:t>1</a:t>
                      </a:r>
                      <a:endParaRPr lang="en-IN" sz="1200" b="0" i="0" u="none" strike="noStrike">
                        <a:solidFill>
                          <a:srgbClr val="000000"/>
                        </a:solidFill>
                        <a:effectLst/>
                        <a:latin typeface="Times New Roman" panose="02020603050405020304" pitchFamily="18" charset="0"/>
                      </a:endParaRPr>
                    </a:p>
                  </a:txBody>
                  <a:tcPr marL="5379" marR="5379" marT="5379" marB="0" anchor="ctr"/>
                </a:tc>
                <a:tc>
                  <a:txBody>
                    <a:bodyPr/>
                    <a:lstStyle/>
                    <a:p>
                      <a:pPr algn="ctr" fontAlgn="ctr"/>
                      <a:r>
                        <a:rPr lang="en-IN" sz="1200" u="none" strike="noStrike">
                          <a:effectLst/>
                        </a:rPr>
                        <a:t>1</a:t>
                      </a:r>
                      <a:endParaRPr lang="en-IN" sz="1200" b="0" i="0" u="none" strike="noStrike">
                        <a:solidFill>
                          <a:srgbClr val="000000"/>
                        </a:solidFill>
                        <a:effectLst/>
                        <a:latin typeface="Times New Roman" panose="02020603050405020304" pitchFamily="18" charset="0"/>
                      </a:endParaRPr>
                    </a:p>
                  </a:txBody>
                  <a:tcPr marL="5379" marR="5379" marT="5379" marB="0" anchor="ctr"/>
                </a:tc>
                <a:tc>
                  <a:txBody>
                    <a:bodyPr/>
                    <a:lstStyle/>
                    <a:p>
                      <a:pPr algn="ctr" fontAlgn="ctr"/>
                      <a:r>
                        <a:rPr lang="en-IN" sz="1200" u="none" strike="noStrike">
                          <a:effectLst/>
                        </a:rPr>
                        <a:t>1</a:t>
                      </a:r>
                      <a:endParaRPr lang="en-IN" sz="1200" b="0" i="0" u="none" strike="noStrike">
                        <a:solidFill>
                          <a:srgbClr val="000000"/>
                        </a:solidFill>
                        <a:effectLst/>
                        <a:latin typeface="Times New Roman" panose="02020603050405020304" pitchFamily="18" charset="0"/>
                      </a:endParaRPr>
                    </a:p>
                  </a:txBody>
                  <a:tcPr marL="5379" marR="5379" marT="5379" marB="0" anchor="ctr"/>
                </a:tc>
                <a:tc>
                  <a:txBody>
                    <a:bodyPr/>
                    <a:lstStyle/>
                    <a:p>
                      <a:pPr algn="ctr" fontAlgn="ctr"/>
                      <a:r>
                        <a:rPr lang="en-IN" sz="1200" u="none" strike="noStrike">
                          <a:effectLst/>
                        </a:rPr>
                        <a:t>1</a:t>
                      </a:r>
                      <a:endParaRPr lang="en-IN" sz="1200" b="0" i="0" u="none" strike="noStrike">
                        <a:solidFill>
                          <a:srgbClr val="000000"/>
                        </a:solidFill>
                        <a:effectLst/>
                        <a:latin typeface="Times New Roman" panose="02020603050405020304" pitchFamily="18" charset="0"/>
                      </a:endParaRPr>
                    </a:p>
                  </a:txBody>
                  <a:tcPr marL="5379" marR="5379" marT="5379" marB="0" anchor="ctr"/>
                </a:tc>
                <a:tc>
                  <a:txBody>
                    <a:bodyPr/>
                    <a:lstStyle/>
                    <a:p>
                      <a:pPr algn="ctr" fontAlgn="ctr"/>
                      <a:r>
                        <a:rPr lang="en-IN" sz="1200" u="none" strike="noStrike">
                          <a:effectLst/>
                        </a:rPr>
                        <a:t>1</a:t>
                      </a:r>
                      <a:endParaRPr lang="en-IN" sz="1200" b="0" i="0" u="none" strike="noStrike">
                        <a:solidFill>
                          <a:srgbClr val="000000"/>
                        </a:solidFill>
                        <a:effectLst/>
                        <a:latin typeface="Times New Roman" panose="02020603050405020304" pitchFamily="18" charset="0"/>
                      </a:endParaRPr>
                    </a:p>
                  </a:txBody>
                  <a:tcPr marL="5379" marR="5379" marT="5379" marB="0" anchor="ctr"/>
                </a:tc>
                <a:extLst>
                  <a:ext uri="{0D108BD9-81ED-4DB2-BD59-A6C34878D82A}">
                    <a16:rowId xmlns:a16="http://schemas.microsoft.com/office/drawing/2014/main" val="2189432854"/>
                  </a:ext>
                </a:extLst>
              </a:tr>
              <a:tr h="275456">
                <a:tc>
                  <a:txBody>
                    <a:bodyPr/>
                    <a:lstStyle/>
                    <a:p>
                      <a:pPr algn="l" fontAlgn="b"/>
                      <a:endParaRPr lang="en-IN" sz="900" b="0" i="0" u="none" strike="noStrike">
                        <a:solidFill>
                          <a:srgbClr val="000000"/>
                        </a:solidFill>
                        <a:effectLst/>
                        <a:latin typeface="Calibri" panose="020F0502020204030204" pitchFamily="34" charset="0"/>
                      </a:endParaRPr>
                    </a:p>
                  </a:txBody>
                  <a:tcPr marL="5379" marR="5379" marT="5379" marB="0" anchor="b"/>
                </a:tc>
                <a:tc>
                  <a:txBody>
                    <a:bodyPr/>
                    <a:lstStyle/>
                    <a:p>
                      <a:pPr algn="l" fontAlgn="ctr"/>
                      <a:r>
                        <a:rPr lang="en-IN" sz="1200" u="none" strike="noStrike" dirty="0">
                          <a:effectLst/>
                        </a:rPr>
                        <a:t>Married</a:t>
                      </a:r>
                      <a:endParaRPr lang="en-IN" sz="1200" b="0" i="0" u="none" strike="noStrike" dirty="0">
                        <a:solidFill>
                          <a:srgbClr val="000000"/>
                        </a:solidFill>
                        <a:effectLst/>
                        <a:latin typeface="Times New Roman" panose="02020603050405020304" pitchFamily="18" charset="0"/>
                      </a:endParaRPr>
                    </a:p>
                  </a:txBody>
                  <a:tcPr marL="5379" marR="5379" marT="5379" marB="0" anchor="ctr"/>
                </a:tc>
                <a:tc>
                  <a:txBody>
                    <a:bodyPr/>
                    <a:lstStyle/>
                    <a:p>
                      <a:pPr algn="ctr" fontAlgn="ctr"/>
                      <a:r>
                        <a:rPr lang="en-IN" sz="1200" u="none" strike="noStrike">
                          <a:effectLst/>
                        </a:rPr>
                        <a:t>0.87</a:t>
                      </a:r>
                      <a:endParaRPr lang="en-IN" sz="1200" b="0" i="0" u="none" strike="noStrike">
                        <a:solidFill>
                          <a:srgbClr val="000000"/>
                        </a:solidFill>
                        <a:effectLst/>
                        <a:latin typeface="Times New Roman" panose="02020603050405020304" pitchFamily="18" charset="0"/>
                      </a:endParaRPr>
                    </a:p>
                  </a:txBody>
                  <a:tcPr marL="5379" marR="5379" marT="5379" marB="0" anchor="ctr"/>
                </a:tc>
                <a:tc>
                  <a:txBody>
                    <a:bodyPr/>
                    <a:lstStyle/>
                    <a:p>
                      <a:pPr algn="ctr" fontAlgn="ctr"/>
                      <a:r>
                        <a:rPr lang="en-IN" sz="1200" u="none" strike="noStrike">
                          <a:effectLst/>
                        </a:rPr>
                        <a:t>1.04</a:t>
                      </a:r>
                      <a:endParaRPr lang="en-IN" sz="1200" b="0" i="0" u="none" strike="noStrike">
                        <a:solidFill>
                          <a:srgbClr val="000000"/>
                        </a:solidFill>
                        <a:effectLst/>
                        <a:latin typeface="Times New Roman" panose="02020603050405020304" pitchFamily="18" charset="0"/>
                      </a:endParaRPr>
                    </a:p>
                  </a:txBody>
                  <a:tcPr marL="5379" marR="5379" marT="5379" marB="0" anchor="ctr"/>
                </a:tc>
                <a:tc>
                  <a:txBody>
                    <a:bodyPr/>
                    <a:lstStyle/>
                    <a:p>
                      <a:pPr algn="ctr" fontAlgn="ctr"/>
                      <a:r>
                        <a:rPr lang="en-IN" sz="1200" u="none" strike="noStrike">
                          <a:effectLst/>
                        </a:rPr>
                        <a:t>1.29</a:t>
                      </a:r>
                      <a:endParaRPr lang="en-IN" sz="1200" b="0" i="0" u="none" strike="noStrike">
                        <a:solidFill>
                          <a:srgbClr val="000000"/>
                        </a:solidFill>
                        <a:effectLst/>
                        <a:latin typeface="Times New Roman" panose="02020603050405020304" pitchFamily="18" charset="0"/>
                      </a:endParaRPr>
                    </a:p>
                  </a:txBody>
                  <a:tcPr marL="5379" marR="5379" marT="5379" marB="0" anchor="ctr"/>
                </a:tc>
                <a:tc>
                  <a:txBody>
                    <a:bodyPr/>
                    <a:lstStyle/>
                    <a:p>
                      <a:pPr algn="ctr" fontAlgn="ctr"/>
                      <a:r>
                        <a:rPr lang="en-IN" sz="1200" u="none" strike="noStrike">
                          <a:effectLst/>
                        </a:rPr>
                        <a:t>1.01</a:t>
                      </a:r>
                      <a:endParaRPr lang="en-IN" sz="1200" b="0" i="0" u="none" strike="noStrike">
                        <a:solidFill>
                          <a:srgbClr val="000000"/>
                        </a:solidFill>
                        <a:effectLst/>
                        <a:latin typeface="Times New Roman" panose="02020603050405020304" pitchFamily="18" charset="0"/>
                      </a:endParaRPr>
                    </a:p>
                  </a:txBody>
                  <a:tcPr marL="5379" marR="5379" marT="5379" marB="0" anchor="ctr"/>
                </a:tc>
                <a:tc>
                  <a:txBody>
                    <a:bodyPr/>
                    <a:lstStyle/>
                    <a:p>
                      <a:pPr algn="ctr" fontAlgn="ctr"/>
                      <a:r>
                        <a:rPr lang="en-IN" sz="1200" u="none" strike="noStrike">
                          <a:effectLst/>
                        </a:rPr>
                        <a:t>1.02</a:t>
                      </a:r>
                      <a:endParaRPr lang="en-IN" sz="1200" b="0" i="0" u="none" strike="noStrike">
                        <a:solidFill>
                          <a:srgbClr val="000000"/>
                        </a:solidFill>
                        <a:effectLst/>
                        <a:latin typeface="Times New Roman" panose="02020603050405020304" pitchFamily="18" charset="0"/>
                      </a:endParaRPr>
                    </a:p>
                  </a:txBody>
                  <a:tcPr marL="5379" marR="5379" marT="5379" marB="0" anchor="ctr"/>
                </a:tc>
                <a:tc>
                  <a:txBody>
                    <a:bodyPr/>
                    <a:lstStyle/>
                    <a:p>
                      <a:pPr algn="ctr" fontAlgn="ctr"/>
                      <a:r>
                        <a:rPr lang="en-IN" sz="1200" u="none" strike="noStrike">
                          <a:effectLst/>
                        </a:rPr>
                        <a:t>1.42</a:t>
                      </a:r>
                      <a:r>
                        <a:rPr lang="en-IN" sz="1200" u="none" strike="noStrike" baseline="30000">
                          <a:effectLst/>
                        </a:rPr>
                        <a:t>**</a:t>
                      </a:r>
                      <a:endParaRPr lang="en-IN" sz="1200" b="0" i="0" u="none" strike="noStrike">
                        <a:solidFill>
                          <a:srgbClr val="000000"/>
                        </a:solidFill>
                        <a:effectLst/>
                        <a:latin typeface="Times New Roman" panose="02020603050405020304" pitchFamily="18" charset="0"/>
                      </a:endParaRPr>
                    </a:p>
                  </a:txBody>
                  <a:tcPr marL="5379" marR="5379" marT="5379" marB="0" anchor="ctr"/>
                </a:tc>
                <a:tc>
                  <a:txBody>
                    <a:bodyPr/>
                    <a:lstStyle/>
                    <a:p>
                      <a:pPr algn="ctr" fontAlgn="ctr"/>
                      <a:r>
                        <a:rPr lang="en-IN" sz="1200" u="none" strike="noStrike">
                          <a:effectLst/>
                        </a:rPr>
                        <a:t>1.02</a:t>
                      </a:r>
                      <a:endParaRPr lang="en-IN" sz="1200" b="0" i="0" u="none" strike="noStrike">
                        <a:solidFill>
                          <a:srgbClr val="000000"/>
                        </a:solidFill>
                        <a:effectLst/>
                        <a:latin typeface="Times New Roman" panose="02020603050405020304" pitchFamily="18" charset="0"/>
                      </a:endParaRPr>
                    </a:p>
                  </a:txBody>
                  <a:tcPr marL="5379" marR="5379" marT="5379" marB="0" anchor="ctr"/>
                </a:tc>
                <a:tc>
                  <a:txBody>
                    <a:bodyPr/>
                    <a:lstStyle/>
                    <a:p>
                      <a:pPr algn="ctr" fontAlgn="ctr"/>
                      <a:r>
                        <a:rPr lang="en-IN" sz="1200" u="none" strike="noStrike">
                          <a:effectLst/>
                        </a:rPr>
                        <a:t>1.33</a:t>
                      </a:r>
                      <a:r>
                        <a:rPr lang="en-IN" sz="1200" u="none" strike="noStrike" baseline="30000">
                          <a:effectLst/>
                        </a:rPr>
                        <a:t>*</a:t>
                      </a:r>
                      <a:endParaRPr lang="en-IN" sz="1200" b="0" i="0" u="none" strike="noStrike">
                        <a:solidFill>
                          <a:srgbClr val="000000"/>
                        </a:solidFill>
                        <a:effectLst/>
                        <a:latin typeface="Times New Roman" panose="02020603050405020304" pitchFamily="18" charset="0"/>
                      </a:endParaRPr>
                    </a:p>
                  </a:txBody>
                  <a:tcPr marL="5379" marR="5379" marT="5379" marB="0" anchor="ctr"/>
                </a:tc>
                <a:tc>
                  <a:txBody>
                    <a:bodyPr/>
                    <a:lstStyle/>
                    <a:p>
                      <a:pPr algn="ctr" fontAlgn="ctr"/>
                      <a:r>
                        <a:rPr lang="en-IN" sz="1200" u="none" strike="noStrike">
                          <a:effectLst/>
                        </a:rPr>
                        <a:t>1.08</a:t>
                      </a:r>
                      <a:endParaRPr lang="en-IN" sz="1200" b="0" i="0" u="none" strike="noStrike">
                        <a:solidFill>
                          <a:srgbClr val="000000"/>
                        </a:solidFill>
                        <a:effectLst/>
                        <a:latin typeface="Times New Roman" panose="02020603050405020304" pitchFamily="18" charset="0"/>
                      </a:endParaRPr>
                    </a:p>
                  </a:txBody>
                  <a:tcPr marL="5379" marR="5379" marT="5379" marB="0" anchor="ctr"/>
                </a:tc>
                <a:extLst>
                  <a:ext uri="{0D108BD9-81ED-4DB2-BD59-A6C34878D82A}">
                    <a16:rowId xmlns:a16="http://schemas.microsoft.com/office/drawing/2014/main" val="933780552"/>
                  </a:ext>
                </a:extLst>
              </a:tr>
              <a:tr h="275456">
                <a:tc>
                  <a:txBody>
                    <a:bodyPr/>
                    <a:lstStyle/>
                    <a:p>
                      <a:pPr algn="l" fontAlgn="b"/>
                      <a:endParaRPr lang="en-IN" sz="900" b="0" i="0" u="none" strike="noStrike">
                        <a:solidFill>
                          <a:srgbClr val="000000"/>
                        </a:solidFill>
                        <a:effectLst/>
                        <a:latin typeface="Calibri" panose="020F0502020204030204" pitchFamily="34" charset="0"/>
                      </a:endParaRPr>
                    </a:p>
                  </a:txBody>
                  <a:tcPr marL="5379" marR="5379" marT="5379" marB="0" anchor="b"/>
                </a:tc>
                <a:tc>
                  <a:txBody>
                    <a:bodyPr/>
                    <a:lstStyle/>
                    <a:p>
                      <a:pPr algn="l" fontAlgn="ctr"/>
                      <a:r>
                        <a:rPr lang="en-IN" sz="1200" u="none" strike="noStrike" dirty="0">
                          <a:effectLst/>
                        </a:rPr>
                        <a:t>Widowed</a:t>
                      </a:r>
                      <a:endParaRPr lang="en-IN" sz="1200" b="0" i="0" u="none" strike="noStrike" dirty="0">
                        <a:solidFill>
                          <a:srgbClr val="000000"/>
                        </a:solidFill>
                        <a:effectLst/>
                        <a:latin typeface="Times New Roman" panose="02020603050405020304" pitchFamily="18" charset="0"/>
                      </a:endParaRPr>
                    </a:p>
                  </a:txBody>
                  <a:tcPr marL="5379" marR="5379" marT="5379" marB="0" anchor="ctr"/>
                </a:tc>
                <a:tc>
                  <a:txBody>
                    <a:bodyPr/>
                    <a:lstStyle/>
                    <a:p>
                      <a:pPr algn="ctr" fontAlgn="ctr"/>
                      <a:r>
                        <a:rPr lang="en-IN" sz="1200" u="none" strike="noStrike">
                          <a:effectLst/>
                        </a:rPr>
                        <a:t>1.01</a:t>
                      </a:r>
                      <a:endParaRPr lang="en-IN" sz="1200" b="0" i="0" u="none" strike="noStrike">
                        <a:solidFill>
                          <a:srgbClr val="000000"/>
                        </a:solidFill>
                        <a:effectLst/>
                        <a:latin typeface="Times New Roman" panose="02020603050405020304" pitchFamily="18" charset="0"/>
                      </a:endParaRPr>
                    </a:p>
                  </a:txBody>
                  <a:tcPr marL="5379" marR="5379" marT="5379" marB="0" anchor="ctr"/>
                </a:tc>
                <a:tc>
                  <a:txBody>
                    <a:bodyPr/>
                    <a:lstStyle/>
                    <a:p>
                      <a:pPr algn="ctr" fontAlgn="ctr"/>
                      <a:r>
                        <a:rPr lang="en-IN" sz="1200" u="none" strike="noStrike">
                          <a:effectLst/>
                        </a:rPr>
                        <a:t>1.92</a:t>
                      </a:r>
                      <a:endParaRPr lang="en-IN" sz="1200" b="0" i="0" u="none" strike="noStrike">
                        <a:solidFill>
                          <a:srgbClr val="000000"/>
                        </a:solidFill>
                        <a:effectLst/>
                        <a:latin typeface="Times New Roman" panose="02020603050405020304" pitchFamily="18" charset="0"/>
                      </a:endParaRPr>
                    </a:p>
                  </a:txBody>
                  <a:tcPr marL="5379" marR="5379" marT="5379" marB="0" anchor="ctr"/>
                </a:tc>
                <a:tc>
                  <a:txBody>
                    <a:bodyPr/>
                    <a:lstStyle/>
                    <a:p>
                      <a:pPr algn="ctr" fontAlgn="ctr"/>
                      <a:r>
                        <a:rPr lang="en-IN" sz="1200" u="none" strike="noStrike">
                          <a:effectLst/>
                        </a:rPr>
                        <a:t>1</a:t>
                      </a:r>
                      <a:endParaRPr lang="en-IN" sz="1200" b="0" i="0" u="none" strike="noStrike">
                        <a:solidFill>
                          <a:srgbClr val="000000"/>
                        </a:solidFill>
                        <a:effectLst/>
                        <a:latin typeface="Times New Roman" panose="02020603050405020304" pitchFamily="18" charset="0"/>
                      </a:endParaRPr>
                    </a:p>
                  </a:txBody>
                  <a:tcPr marL="5379" marR="5379" marT="5379" marB="0" anchor="ctr"/>
                </a:tc>
                <a:tc>
                  <a:txBody>
                    <a:bodyPr/>
                    <a:lstStyle/>
                    <a:p>
                      <a:pPr algn="ctr" fontAlgn="ctr"/>
                      <a:r>
                        <a:rPr lang="en-IN" sz="1200" u="none" strike="noStrike">
                          <a:effectLst/>
                        </a:rPr>
                        <a:t>4.18</a:t>
                      </a:r>
                      <a:endParaRPr lang="en-IN" sz="1200" b="0" i="0" u="none" strike="noStrike">
                        <a:solidFill>
                          <a:srgbClr val="000000"/>
                        </a:solidFill>
                        <a:effectLst/>
                        <a:latin typeface="Times New Roman" panose="02020603050405020304" pitchFamily="18" charset="0"/>
                      </a:endParaRPr>
                    </a:p>
                  </a:txBody>
                  <a:tcPr marL="5379" marR="5379" marT="5379" marB="0" anchor="ctr"/>
                </a:tc>
                <a:tc>
                  <a:txBody>
                    <a:bodyPr/>
                    <a:lstStyle/>
                    <a:p>
                      <a:pPr algn="ctr" fontAlgn="ctr"/>
                      <a:r>
                        <a:rPr lang="en-IN" sz="1200" u="none" strike="noStrike">
                          <a:effectLst/>
                        </a:rPr>
                        <a:t>3.64</a:t>
                      </a:r>
                      <a:endParaRPr lang="en-IN" sz="1200" b="0" i="0" u="none" strike="noStrike">
                        <a:solidFill>
                          <a:srgbClr val="000000"/>
                        </a:solidFill>
                        <a:effectLst/>
                        <a:latin typeface="Times New Roman" panose="02020603050405020304" pitchFamily="18" charset="0"/>
                      </a:endParaRPr>
                    </a:p>
                  </a:txBody>
                  <a:tcPr marL="5379" marR="5379" marT="5379" marB="0" anchor="ctr"/>
                </a:tc>
                <a:tc>
                  <a:txBody>
                    <a:bodyPr/>
                    <a:lstStyle/>
                    <a:p>
                      <a:pPr algn="ctr" fontAlgn="ctr"/>
                      <a:r>
                        <a:rPr lang="en-IN" sz="1200" u="none" strike="noStrike">
                          <a:effectLst/>
                        </a:rPr>
                        <a:t>6.45</a:t>
                      </a:r>
                      <a:endParaRPr lang="en-IN" sz="1200" b="0" i="0" u="none" strike="noStrike">
                        <a:solidFill>
                          <a:srgbClr val="000000"/>
                        </a:solidFill>
                        <a:effectLst/>
                        <a:latin typeface="Times New Roman" panose="02020603050405020304" pitchFamily="18" charset="0"/>
                      </a:endParaRPr>
                    </a:p>
                  </a:txBody>
                  <a:tcPr marL="5379" marR="5379" marT="5379" marB="0" anchor="ctr"/>
                </a:tc>
                <a:tc>
                  <a:txBody>
                    <a:bodyPr/>
                    <a:lstStyle/>
                    <a:p>
                      <a:pPr algn="ctr" fontAlgn="ctr"/>
                      <a:r>
                        <a:rPr lang="en-IN" sz="1200" u="none" strike="noStrike">
                          <a:effectLst/>
                        </a:rPr>
                        <a:t>0.73</a:t>
                      </a:r>
                      <a:endParaRPr lang="en-IN" sz="1200" b="0" i="0" u="none" strike="noStrike">
                        <a:solidFill>
                          <a:srgbClr val="000000"/>
                        </a:solidFill>
                        <a:effectLst/>
                        <a:latin typeface="Times New Roman" panose="02020603050405020304" pitchFamily="18" charset="0"/>
                      </a:endParaRPr>
                    </a:p>
                  </a:txBody>
                  <a:tcPr marL="5379" marR="5379" marT="5379" marB="0" anchor="ctr"/>
                </a:tc>
                <a:tc>
                  <a:txBody>
                    <a:bodyPr/>
                    <a:lstStyle/>
                    <a:p>
                      <a:pPr algn="ctr" fontAlgn="ctr"/>
                      <a:r>
                        <a:rPr lang="en-IN" sz="1200" u="none" strike="noStrike">
                          <a:effectLst/>
                        </a:rPr>
                        <a:t>1.64</a:t>
                      </a:r>
                      <a:endParaRPr lang="en-IN" sz="1200" b="0" i="0" u="none" strike="noStrike">
                        <a:solidFill>
                          <a:srgbClr val="000000"/>
                        </a:solidFill>
                        <a:effectLst/>
                        <a:latin typeface="Times New Roman" panose="02020603050405020304" pitchFamily="18" charset="0"/>
                      </a:endParaRPr>
                    </a:p>
                  </a:txBody>
                  <a:tcPr marL="5379" marR="5379" marT="5379" marB="0" anchor="ctr"/>
                </a:tc>
                <a:tc>
                  <a:txBody>
                    <a:bodyPr/>
                    <a:lstStyle/>
                    <a:p>
                      <a:pPr algn="ctr" fontAlgn="ctr"/>
                      <a:r>
                        <a:rPr lang="en-IN" sz="1200" u="none" strike="noStrike">
                          <a:effectLst/>
                        </a:rPr>
                        <a:t>5.56</a:t>
                      </a:r>
                      <a:r>
                        <a:rPr lang="en-IN" sz="1200" u="none" strike="noStrike" baseline="30000">
                          <a:effectLst/>
                        </a:rPr>
                        <a:t>*</a:t>
                      </a:r>
                      <a:endParaRPr lang="en-IN" sz="1200" b="0" i="0" u="none" strike="noStrike">
                        <a:solidFill>
                          <a:srgbClr val="000000"/>
                        </a:solidFill>
                        <a:effectLst/>
                        <a:latin typeface="Times New Roman" panose="02020603050405020304" pitchFamily="18" charset="0"/>
                      </a:endParaRPr>
                    </a:p>
                  </a:txBody>
                  <a:tcPr marL="5379" marR="5379" marT="5379" marB="0" anchor="ctr"/>
                </a:tc>
                <a:extLst>
                  <a:ext uri="{0D108BD9-81ED-4DB2-BD59-A6C34878D82A}">
                    <a16:rowId xmlns:a16="http://schemas.microsoft.com/office/drawing/2014/main" val="2170475561"/>
                  </a:ext>
                </a:extLst>
              </a:tr>
              <a:tr h="230789">
                <a:tc>
                  <a:txBody>
                    <a:bodyPr/>
                    <a:lstStyle/>
                    <a:p>
                      <a:pPr algn="l" fontAlgn="b"/>
                      <a:r>
                        <a:rPr lang="en-IN" sz="1400" b="0" i="0" u="none" strike="noStrike" dirty="0">
                          <a:solidFill>
                            <a:srgbClr val="000000"/>
                          </a:solidFill>
                          <a:effectLst/>
                          <a:latin typeface="Times New Roman" panose="02020603050405020304" pitchFamily="18" charset="0"/>
                          <a:cs typeface="Times New Roman" panose="02020603050405020304" pitchFamily="18" charset="0"/>
                        </a:rPr>
                        <a:t>Place Of Residence</a:t>
                      </a:r>
                    </a:p>
                  </a:txBody>
                  <a:tcPr marL="5379" marR="5379" marT="5379" marB="0" anchor="b"/>
                </a:tc>
                <a:tc>
                  <a:txBody>
                    <a:bodyPr/>
                    <a:lstStyle/>
                    <a:p>
                      <a:pPr algn="l" fontAlgn="ctr"/>
                      <a:r>
                        <a:rPr lang="en-IN" sz="1200" u="none" strike="noStrike" dirty="0">
                          <a:effectLst/>
                        </a:rPr>
                        <a:t>Urban</a:t>
                      </a:r>
                      <a:endParaRPr lang="en-IN" sz="1200" b="0" i="0" u="none" strike="noStrike" dirty="0">
                        <a:solidFill>
                          <a:srgbClr val="000000"/>
                        </a:solidFill>
                        <a:effectLst/>
                        <a:latin typeface="Times New Roman" panose="02020603050405020304" pitchFamily="18" charset="0"/>
                      </a:endParaRPr>
                    </a:p>
                  </a:txBody>
                  <a:tcPr marL="5379" marR="5379" marT="5379" marB="0" anchor="ctr"/>
                </a:tc>
                <a:tc>
                  <a:txBody>
                    <a:bodyPr/>
                    <a:lstStyle/>
                    <a:p>
                      <a:pPr algn="ctr" fontAlgn="ctr"/>
                      <a:r>
                        <a:rPr lang="en-IN" sz="1200" u="none" strike="noStrike">
                          <a:effectLst/>
                        </a:rPr>
                        <a:t>1</a:t>
                      </a:r>
                      <a:endParaRPr lang="en-IN" sz="1200" b="0" i="0" u="none" strike="noStrike">
                        <a:solidFill>
                          <a:srgbClr val="000000"/>
                        </a:solidFill>
                        <a:effectLst/>
                        <a:latin typeface="Times New Roman" panose="02020603050405020304" pitchFamily="18" charset="0"/>
                      </a:endParaRPr>
                    </a:p>
                  </a:txBody>
                  <a:tcPr marL="5379" marR="5379" marT="5379" marB="0" anchor="ctr"/>
                </a:tc>
                <a:tc>
                  <a:txBody>
                    <a:bodyPr/>
                    <a:lstStyle/>
                    <a:p>
                      <a:pPr algn="ctr" fontAlgn="ctr"/>
                      <a:r>
                        <a:rPr lang="en-IN" sz="1200" u="none" strike="noStrike">
                          <a:effectLst/>
                        </a:rPr>
                        <a:t>1</a:t>
                      </a:r>
                      <a:endParaRPr lang="en-IN" sz="1200" b="0" i="0" u="none" strike="noStrike">
                        <a:solidFill>
                          <a:srgbClr val="000000"/>
                        </a:solidFill>
                        <a:effectLst/>
                        <a:latin typeface="Times New Roman" panose="02020603050405020304" pitchFamily="18" charset="0"/>
                      </a:endParaRPr>
                    </a:p>
                  </a:txBody>
                  <a:tcPr marL="5379" marR="5379" marT="5379" marB="0" anchor="ctr"/>
                </a:tc>
                <a:tc>
                  <a:txBody>
                    <a:bodyPr/>
                    <a:lstStyle/>
                    <a:p>
                      <a:pPr algn="ctr" fontAlgn="ctr"/>
                      <a:r>
                        <a:rPr lang="en-IN" sz="1200" u="none" strike="noStrike">
                          <a:effectLst/>
                        </a:rPr>
                        <a:t>1</a:t>
                      </a:r>
                      <a:endParaRPr lang="en-IN" sz="1200" b="0" i="0" u="none" strike="noStrike">
                        <a:solidFill>
                          <a:srgbClr val="000000"/>
                        </a:solidFill>
                        <a:effectLst/>
                        <a:latin typeface="Times New Roman" panose="02020603050405020304" pitchFamily="18" charset="0"/>
                      </a:endParaRPr>
                    </a:p>
                  </a:txBody>
                  <a:tcPr marL="5379" marR="5379" marT="5379" marB="0" anchor="ctr"/>
                </a:tc>
                <a:tc>
                  <a:txBody>
                    <a:bodyPr/>
                    <a:lstStyle/>
                    <a:p>
                      <a:pPr algn="ctr" fontAlgn="ctr"/>
                      <a:r>
                        <a:rPr lang="en-IN" sz="1200" u="none" strike="noStrike">
                          <a:effectLst/>
                        </a:rPr>
                        <a:t>1</a:t>
                      </a:r>
                      <a:endParaRPr lang="en-IN" sz="1200" b="0" i="0" u="none" strike="noStrike">
                        <a:solidFill>
                          <a:srgbClr val="000000"/>
                        </a:solidFill>
                        <a:effectLst/>
                        <a:latin typeface="Times New Roman" panose="02020603050405020304" pitchFamily="18" charset="0"/>
                      </a:endParaRPr>
                    </a:p>
                  </a:txBody>
                  <a:tcPr marL="5379" marR="5379" marT="5379" marB="0" anchor="ctr"/>
                </a:tc>
                <a:tc>
                  <a:txBody>
                    <a:bodyPr/>
                    <a:lstStyle/>
                    <a:p>
                      <a:pPr algn="ctr" fontAlgn="ctr"/>
                      <a:r>
                        <a:rPr lang="en-IN" sz="1200" u="none" strike="noStrike">
                          <a:effectLst/>
                        </a:rPr>
                        <a:t>1</a:t>
                      </a:r>
                      <a:endParaRPr lang="en-IN" sz="1200" b="0" i="0" u="none" strike="noStrike">
                        <a:solidFill>
                          <a:srgbClr val="000000"/>
                        </a:solidFill>
                        <a:effectLst/>
                        <a:latin typeface="Times New Roman" panose="02020603050405020304" pitchFamily="18" charset="0"/>
                      </a:endParaRPr>
                    </a:p>
                  </a:txBody>
                  <a:tcPr marL="5379" marR="5379" marT="5379" marB="0" anchor="ctr"/>
                </a:tc>
                <a:tc>
                  <a:txBody>
                    <a:bodyPr/>
                    <a:lstStyle/>
                    <a:p>
                      <a:pPr algn="ctr" fontAlgn="ctr"/>
                      <a:r>
                        <a:rPr lang="en-IN" sz="1200" u="none" strike="noStrike">
                          <a:effectLst/>
                        </a:rPr>
                        <a:t>1</a:t>
                      </a:r>
                      <a:endParaRPr lang="en-IN" sz="1200" b="0" i="0" u="none" strike="noStrike">
                        <a:solidFill>
                          <a:srgbClr val="000000"/>
                        </a:solidFill>
                        <a:effectLst/>
                        <a:latin typeface="Times New Roman" panose="02020603050405020304" pitchFamily="18" charset="0"/>
                      </a:endParaRPr>
                    </a:p>
                  </a:txBody>
                  <a:tcPr marL="5379" marR="5379" marT="5379" marB="0" anchor="ctr"/>
                </a:tc>
                <a:tc>
                  <a:txBody>
                    <a:bodyPr/>
                    <a:lstStyle/>
                    <a:p>
                      <a:pPr algn="ctr" fontAlgn="ctr"/>
                      <a:r>
                        <a:rPr lang="en-IN" sz="1200" u="none" strike="noStrike">
                          <a:effectLst/>
                        </a:rPr>
                        <a:t>1</a:t>
                      </a:r>
                      <a:endParaRPr lang="en-IN" sz="1200" b="0" i="0" u="none" strike="noStrike">
                        <a:solidFill>
                          <a:srgbClr val="000000"/>
                        </a:solidFill>
                        <a:effectLst/>
                        <a:latin typeface="Times New Roman" panose="02020603050405020304" pitchFamily="18" charset="0"/>
                      </a:endParaRPr>
                    </a:p>
                  </a:txBody>
                  <a:tcPr marL="5379" marR="5379" marT="5379" marB="0" anchor="ctr"/>
                </a:tc>
                <a:tc>
                  <a:txBody>
                    <a:bodyPr/>
                    <a:lstStyle/>
                    <a:p>
                      <a:pPr algn="ctr" fontAlgn="ctr"/>
                      <a:r>
                        <a:rPr lang="en-IN" sz="1200" u="none" strike="noStrike">
                          <a:effectLst/>
                        </a:rPr>
                        <a:t>1</a:t>
                      </a:r>
                      <a:endParaRPr lang="en-IN" sz="1200" b="0" i="0" u="none" strike="noStrike">
                        <a:solidFill>
                          <a:srgbClr val="000000"/>
                        </a:solidFill>
                        <a:effectLst/>
                        <a:latin typeface="Times New Roman" panose="02020603050405020304" pitchFamily="18" charset="0"/>
                      </a:endParaRPr>
                    </a:p>
                  </a:txBody>
                  <a:tcPr marL="5379" marR="5379" marT="5379" marB="0" anchor="ctr"/>
                </a:tc>
                <a:tc>
                  <a:txBody>
                    <a:bodyPr/>
                    <a:lstStyle/>
                    <a:p>
                      <a:pPr algn="ctr" fontAlgn="ctr"/>
                      <a:r>
                        <a:rPr lang="en-IN" sz="1200" u="none" strike="noStrike">
                          <a:effectLst/>
                        </a:rPr>
                        <a:t>1</a:t>
                      </a:r>
                      <a:endParaRPr lang="en-IN" sz="1200" b="0" i="0" u="none" strike="noStrike">
                        <a:solidFill>
                          <a:srgbClr val="000000"/>
                        </a:solidFill>
                        <a:effectLst/>
                        <a:latin typeface="Times New Roman" panose="02020603050405020304" pitchFamily="18" charset="0"/>
                      </a:endParaRPr>
                    </a:p>
                  </a:txBody>
                  <a:tcPr marL="5379" marR="5379" marT="5379" marB="0" anchor="ctr"/>
                </a:tc>
                <a:extLst>
                  <a:ext uri="{0D108BD9-81ED-4DB2-BD59-A6C34878D82A}">
                    <a16:rowId xmlns:a16="http://schemas.microsoft.com/office/drawing/2014/main" val="601288577"/>
                  </a:ext>
                </a:extLst>
              </a:tr>
              <a:tr h="275456">
                <a:tc>
                  <a:txBody>
                    <a:bodyPr/>
                    <a:lstStyle/>
                    <a:p>
                      <a:pPr algn="l" fontAlgn="b"/>
                      <a:endParaRPr lang="en-IN"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379" marR="5379" marT="5379" marB="0" anchor="b"/>
                </a:tc>
                <a:tc>
                  <a:txBody>
                    <a:bodyPr/>
                    <a:lstStyle/>
                    <a:p>
                      <a:pPr algn="l" fontAlgn="ctr"/>
                      <a:r>
                        <a:rPr lang="en-IN" sz="1200" u="none" strike="noStrike" dirty="0">
                          <a:effectLst/>
                        </a:rPr>
                        <a:t>Rural</a:t>
                      </a:r>
                      <a:endParaRPr lang="en-IN" sz="1200" b="0" i="0" u="none" strike="noStrike" dirty="0">
                        <a:solidFill>
                          <a:srgbClr val="000000"/>
                        </a:solidFill>
                        <a:effectLst/>
                        <a:latin typeface="Times New Roman" panose="02020603050405020304" pitchFamily="18" charset="0"/>
                      </a:endParaRPr>
                    </a:p>
                  </a:txBody>
                  <a:tcPr marL="5379" marR="5379" marT="5379" marB="0" anchor="ctr"/>
                </a:tc>
                <a:tc>
                  <a:txBody>
                    <a:bodyPr/>
                    <a:lstStyle/>
                    <a:p>
                      <a:pPr algn="ctr" fontAlgn="ctr"/>
                      <a:r>
                        <a:rPr lang="en-IN" sz="1200" u="none" strike="noStrike" dirty="0">
                          <a:effectLst/>
                        </a:rPr>
                        <a:t>0.87</a:t>
                      </a:r>
                      <a:endParaRPr lang="en-IN" sz="1200" b="0" i="0" u="none" strike="noStrike" dirty="0">
                        <a:solidFill>
                          <a:srgbClr val="000000"/>
                        </a:solidFill>
                        <a:effectLst/>
                        <a:latin typeface="Times New Roman" panose="02020603050405020304" pitchFamily="18" charset="0"/>
                      </a:endParaRPr>
                    </a:p>
                  </a:txBody>
                  <a:tcPr marL="5379" marR="5379" marT="5379" marB="0" anchor="ctr"/>
                </a:tc>
                <a:tc>
                  <a:txBody>
                    <a:bodyPr/>
                    <a:lstStyle/>
                    <a:p>
                      <a:pPr algn="ctr" fontAlgn="ctr"/>
                      <a:r>
                        <a:rPr lang="en-IN" sz="1200" u="none" strike="noStrike" dirty="0">
                          <a:effectLst/>
                        </a:rPr>
                        <a:t>0.67</a:t>
                      </a:r>
                      <a:r>
                        <a:rPr lang="en-IN" sz="1200" u="none" strike="noStrike" baseline="30000" dirty="0">
                          <a:effectLst/>
                        </a:rPr>
                        <a:t>**</a:t>
                      </a:r>
                      <a:endParaRPr lang="en-IN" sz="1200" b="0" i="0" u="none" strike="noStrike" dirty="0">
                        <a:solidFill>
                          <a:srgbClr val="000000"/>
                        </a:solidFill>
                        <a:effectLst/>
                        <a:latin typeface="Times New Roman" panose="02020603050405020304" pitchFamily="18" charset="0"/>
                      </a:endParaRPr>
                    </a:p>
                  </a:txBody>
                  <a:tcPr marL="5379" marR="5379" marT="5379" marB="0" anchor="ctr"/>
                </a:tc>
                <a:tc>
                  <a:txBody>
                    <a:bodyPr/>
                    <a:lstStyle/>
                    <a:p>
                      <a:pPr algn="ctr" fontAlgn="ctr"/>
                      <a:r>
                        <a:rPr lang="en-IN" sz="1200" u="none" strike="noStrike" dirty="0">
                          <a:effectLst/>
                        </a:rPr>
                        <a:t>0.83</a:t>
                      </a:r>
                      <a:endParaRPr lang="en-IN" sz="1200" b="0" i="0" u="none" strike="noStrike" dirty="0">
                        <a:solidFill>
                          <a:srgbClr val="000000"/>
                        </a:solidFill>
                        <a:effectLst/>
                        <a:latin typeface="Times New Roman" panose="02020603050405020304" pitchFamily="18" charset="0"/>
                      </a:endParaRPr>
                    </a:p>
                  </a:txBody>
                  <a:tcPr marL="5379" marR="5379" marT="5379" marB="0" anchor="ctr"/>
                </a:tc>
                <a:tc>
                  <a:txBody>
                    <a:bodyPr/>
                    <a:lstStyle/>
                    <a:p>
                      <a:pPr algn="ctr" fontAlgn="ctr"/>
                      <a:r>
                        <a:rPr lang="en-IN" sz="1200" u="none" strike="noStrike" dirty="0">
                          <a:effectLst/>
                        </a:rPr>
                        <a:t>0.76</a:t>
                      </a:r>
                      <a:r>
                        <a:rPr lang="en-IN" sz="1200" u="none" strike="noStrike" baseline="30000" dirty="0">
                          <a:effectLst/>
                        </a:rPr>
                        <a:t>***</a:t>
                      </a:r>
                      <a:endParaRPr lang="en-IN" sz="1200" b="0" i="0" u="none" strike="noStrike" dirty="0">
                        <a:solidFill>
                          <a:srgbClr val="000000"/>
                        </a:solidFill>
                        <a:effectLst/>
                        <a:latin typeface="Times New Roman" panose="02020603050405020304" pitchFamily="18" charset="0"/>
                      </a:endParaRPr>
                    </a:p>
                  </a:txBody>
                  <a:tcPr marL="5379" marR="5379" marT="5379" marB="0" anchor="ctr"/>
                </a:tc>
                <a:tc>
                  <a:txBody>
                    <a:bodyPr/>
                    <a:lstStyle/>
                    <a:p>
                      <a:pPr algn="ctr" fontAlgn="ctr"/>
                      <a:r>
                        <a:rPr lang="en-IN" sz="1200" u="none" strike="noStrike" dirty="0">
                          <a:effectLst/>
                        </a:rPr>
                        <a:t>0.83</a:t>
                      </a:r>
                      <a:r>
                        <a:rPr lang="en-IN" sz="1200" u="none" strike="noStrike" baseline="30000" dirty="0">
                          <a:effectLst/>
                        </a:rPr>
                        <a:t>*</a:t>
                      </a:r>
                      <a:endParaRPr lang="en-IN" sz="1200" b="0" i="0" u="none" strike="noStrike" dirty="0">
                        <a:solidFill>
                          <a:srgbClr val="000000"/>
                        </a:solidFill>
                        <a:effectLst/>
                        <a:latin typeface="Times New Roman" panose="02020603050405020304" pitchFamily="18" charset="0"/>
                      </a:endParaRPr>
                    </a:p>
                  </a:txBody>
                  <a:tcPr marL="5379" marR="5379" marT="5379" marB="0" anchor="ctr"/>
                </a:tc>
                <a:tc>
                  <a:txBody>
                    <a:bodyPr/>
                    <a:lstStyle/>
                    <a:p>
                      <a:pPr algn="ctr" fontAlgn="ctr"/>
                      <a:r>
                        <a:rPr lang="en-IN" sz="1200" u="none" strike="noStrike" dirty="0">
                          <a:effectLst/>
                        </a:rPr>
                        <a:t>0.63</a:t>
                      </a:r>
                      <a:r>
                        <a:rPr lang="en-IN" sz="1200" u="none" strike="noStrike" baseline="30000" dirty="0">
                          <a:effectLst/>
                        </a:rPr>
                        <a:t>***</a:t>
                      </a:r>
                      <a:endParaRPr lang="en-IN" sz="1200" b="0" i="0" u="none" strike="noStrike" dirty="0">
                        <a:solidFill>
                          <a:srgbClr val="000000"/>
                        </a:solidFill>
                        <a:effectLst/>
                        <a:latin typeface="Times New Roman" panose="02020603050405020304" pitchFamily="18" charset="0"/>
                      </a:endParaRPr>
                    </a:p>
                  </a:txBody>
                  <a:tcPr marL="5379" marR="5379" marT="5379" marB="0" anchor="ctr"/>
                </a:tc>
                <a:tc>
                  <a:txBody>
                    <a:bodyPr/>
                    <a:lstStyle/>
                    <a:p>
                      <a:pPr algn="ctr" fontAlgn="ctr"/>
                      <a:r>
                        <a:rPr lang="en-IN" sz="1200" u="none" strike="noStrike" dirty="0">
                          <a:effectLst/>
                        </a:rPr>
                        <a:t>0.84</a:t>
                      </a:r>
                      <a:r>
                        <a:rPr lang="en-IN" sz="1200" u="none" strike="noStrike" baseline="30000" dirty="0">
                          <a:effectLst/>
                        </a:rPr>
                        <a:t>*</a:t>
                      </a:r>
                      <a:endParaRPr lang="en-IN" sz="1200" b="0" i="0" u="none" strike="noStrike" dirty="0">
                        <a:solidFill>
                          <a:srgbClr val="000000"/>
                        </a:solidFill>
                        <a:effectLst/>
                        <a:latin typeface="Times New Roman" panose="02020603050405020304" pitchFamily="18" charset="0"/>
                      </a:endParaRPr>
                    </a:p>
                  </a:txBody>
                  <a:tcPr marL="5379" marR="5379" marT="5379" marB="0" anchor="ctr"/>
                </a:tc>
                <a:tc>
                  <a:txBody>
                    <a:bodyPr/>
                    <a:lstStyle/>
                    <a:p>
                      <a:pPr algn="ctr" fontAlgn="ctr"/>
                      <a:r>
                        <a:rPr lang="en-IN" sz="1200" u="none" strike="noStrike" dirty="0">
                          <a:effectLst/>
                        </a:rPr>
                        <a:t>0.68</a:t>
                      </a:r>
                      <a:r>
                        <a:rPr lang="en-IN" sz="1200" u="none" strike="noStrike" baseline="30000" dirty="0">
                          <a:effectLst/>
                        </a:rPr>
                        <a:t>***</a:t>
                      </a:r>
                      <a:endParaRPr lang="en-IN" sz="1200" b="0" i="0" u="none" strike="noStrike" dirty="0">
                        <a:solidFill>
                          <a:srgbClr val="000000"/>
                        </a:solidFill>
                        <a:effectLst/>
                        <a:latin typeface="Times New Roman" panose="02020603050405020304" pitchFamily="18" charset="0"/>
                      </a:endParaRPr>
                    </a:p>
                  </a:txBody>
                  <a:tcPr marL="5379" marR="5379" marT="5379" marB="0" anchor="ctr"/>
                </a:tc>
                <a:tc>
                  <a:txBody>
                    <a:bodyPr/>
                    <a:lstStyle/>
                    <a:p>
                      <a:pPr algn="ctr" fontAlgn="ctr"/>
                      <a:r>
                        <a:rPr lang="en-IN" sz="1200" u="none" strike="noStrike" dirty="0">
                          <a:effectLst/>
                        </a:rPr>
                        <a:t>0.74</a:t>
                      </a:r>
                      <a:r>
                        <a:rPr lang="en-IN" sz="1200" u="none" strike="noStrike" baseline="30000" dirty="0">
                          <a:effectLst/>
                        </a:rPr>
                        <a:t>***</a:t>
                      </a:r>
                      <a:endParaRPr lang="en-IN" sz="1200" b="0" i="0" u="none" strike="noStrike" dirty="0">
                        <a:solidFill>
                          <a:srgbClr val="000000"/>
                        </a:solidFill>
                        <a:effectLst/>
                        <a:latin typeface="Times New Roman" panose="02020603050405020304" pitchFamily="18" charset="0"/>
                      </a:endParaRPr>
                    </a:p>
                  </a:txBody>
                  <a:tcPr marL="5379" marR="5379" marT="5379" marB="0" anchor="ctr"/>
                </a:tc>
                <a:extLst>
                  <a:ext uri="{0D108BD9-81ED-4DB2-BD59-A6C34878D82A}">
                    <a16:rowId xmlns:a16="http://schemas.microsoft.com/office/drawing/2014/main" val="3031825806"/>
                  </a:ext>
                </a:extLst>
              </a:tr>
            </a:tbl>
          </a:graphicData>
        </a:graphic>
      </p:graphicFrame>
    </p:spTree>
    <p:extLst>
      <p:ext uri="{BB962C8B-B14F-4D97-AF65-F5344CB8AC3E}">
        <p14:creationId xmlns:p14="http://schemas.microsoft.com/office/powerpoint/2010/main" val="25318878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CD672384-D336-5533-ED19-7C3D5C82FF13}"/>
              </a:ext>
            </a:extLst>
          </p:cNvPr>
          <p:cNvSpPr>
            <a:spLocks noGrp="1"/>
          </p:cNvSpPr>
          <p:nvPr>
            <p:ph type="sldNum" sz="quarter" idx="12"/>
          </p:nvPr>
        </p:nvSpPr>
        <p:spPr/>
        <p:txBody>
          <a:bodyPr/>
          <a:lstStyle/>
          <a:p>
            <a:fld id="{26AD20E6-394B-4DF0-96A5-9647FF39C943}" type="slidenum">
              <a:rPr lang="en-IN" smtClean="0"/>
              <a:t>12</a:t>
            </a:fld>
            <a:endParaRPr lang="en-IN"/>
          </a:p>
        </p:txBody>
      </p:sp>
      <p:graphicFrame>
        <p:nvGraphicFramePr>
          <p:cNvPr id="6" name="Table 5">
            <a:extLst>
              <a:ext uri="{FF2B5EF4-FFF2-40B4-BE49-F238E27FC236}">
                <a16:creationId xmlns:a16="http://schemas.microsoft.com/office/drawing/2014/main" id="{14180BB4-747D-6C11-A701-A5ABCEC475F2}"/>
              </a:ext>
            </a:extLst>
          </p:cNvPr>
          <p:cNvGraphicFramePr>
            <a:graphicFrameLocks noGrp="1"/>
          </p:cNvGraphicFramePr>
          <p:nvPr>
            <p:extLst>
              <p:ext uri="{D42A27DB-BD31-4B8C-83A1-F6EECF244321}">
                <p14:modId xmlns:p14="http://schemas.microsoft.com/office/powerpoint/2010/main" val="1668684400"/>
              </p:ext>
            </p:extLst>
          </p:nvPr>
        </p:nvGraphicFramePr>
        <p:xfrm>
          <a:off x="184935" y="452063"/>
          <a:ext cx="11856378" cy="6269408"/>
        </p:xfrm>
        <a:graphic>
          <a:graphicData uri="http://schemas.openxmlformats.org/drawingml/2006/table">
            <a:tbl>
              <a:tblPr>
                <a:tableStyleId>{5C22544A-7EE6-4342-B048-85BDC9FD1C3A}</a:tableStyleId>
              </a:tblPr>
              <a:tblGrid>
                <a:gridCol w="1455679">
                  <a:extLst>
                    <a:ext uri="{9D8B030D-6E8A-4147-A177-3AD203B41FA5}">
                      <a16:colId xmlns:a16="http://schemas.microsoft.com/office/drawing/2014/main" val="2551281887"/>
                    </a:ext>
                  </a:extLst>
                </a:gridCol>
                <a:gridCol w="1286903">
                  <a:extLst>
                    <a:ext uri="{9D8B030D-6E8A-4147-A177-3AD203B41FA5}">
                      <a16:colId xmlns:a16="http://schemas.microsoft.com/office/drawing/2014/main" val="983016779"/>
                    </a:ext>
                  </a:extLst>
                </a:gridCol>
                <a:gridCol w="1012644">
                  <a:extLst>
                    <a:ext uri="{9D8B030D-6E8A-4147-A177-3AD203B41FA5}">
                      <a16:colId xmlns:a16="http://schemas.microsoft.com/office/drawing/2014/main" val="2241017615"/>
                    </a:ext>
                  </a:extLst>
                </a:gridCol>
                <a:gridCol w="1012644">
                  <a:extLst>
                    <a:ext uri="{9D8B030D-6E8A-4147-A177-3AD203B41FA5}">
                      <a16:colId xmlns:a16="http://schemas.microsoft.com/office/drawing/2014/main" val="2724578659"/>
                    </a:ext>
                  </a:extLst>
                </a:gridCol>
                <a:gridCol w="1012644">
                  <a:extLst>
                    <a:ext uri="{9D8B030D-6E8A-4147-A177-3AD203B41FA5}">
                      <a16:colId xmlns:a16="http://schemas.microsoft.com/office/drawing/2014/main" val="382476478"/>
                    </a:ext>
                  </a:extLst>
                </a:gridCol>
                <a:gridCol w="1012644">
                  <a:extLst>
                    <a:ext uri="{9D8B030D-6E8A-4147-A177-3AD203B41FA5}">
                      <a16:colId xmlns:a16="http://schemas.microsoft.com/office/drawing/2014/main" val="3426719001"/>
                    </a:ext>
                  </a:extLst>
                </a:gridCol>
                <a:gridCol w="1012644">
                  <a:extLst>
                    <a:ext uri="{9D8B030D-6E8A-4147-A177-3AD203B41FA5}">
                      <a16:colId xmlns:a16="http://schemas.microsoft.com/office/drawing/2014/main" val="1750950601"/>
                    </a:ext>
                  </a:extLst>
                </a:gridCol>
                <a:gridCol w="1012644">
                  <a:extLst>
                    <a:ext uri="{9D8B030D-6E8A-4147-A177-3AD203B41FA5}">
                      <a16:colId xmlns:a16="http://schemas.microsoft.com/office/drawing/2014/main" val="4075233954"/>
                    </a:ext>
                  </a:extLst>
                </a:gridCol>
                <a:gridCol w="1012644">
                  <a:extLst>
                    <a:ext uri="{9D8B030D-6E8A-4147-A177-3AD203B41FA5}">
                      <a16:colId xmlns:a16="http://schemas.microsoft.com/office/drawing/2014/main" val="3001667529"/>
                    </a:ext>
                  </a:extLst>
                </a:gridCol>
                <a:gridCol w="1012644">
                  <a:extLst>
                    <a:ext uri="{9D8B030D-6E8A-4147-A177-3AD203B41FA5}">
                      <a16:colId xmlns:a16="http://schemas.microsoft.com/office/drawing/2014/main" val="2635945515"/>
                    </a:ext>
                  </a:extLst>
                </a:gridCol>
                <a:gridCol w="1012644">
                  <a:extLst>
                    <a:ext uri="{9D8B030D-6E8A-4147-A177-3AD203B41FA5}">
                      <a16:colId xmlns:a16="http://schemas.microsoft.com/office/drawing/2014/main" val="2976133573"/>
                    </a:ext>
                  </a:extLst>
                </a:gridCol>
              </a:tblGrid>
              <a:tr h="1360881">
                <a:tc>
                  <a:txBody>
                    <a:bodyPr/>
                    <a:lstStyle/>
                    <a:p>
                      <a:pPr algn="l" fontAlgn="b"/>
                      <a:r>
                        <a:rPr lang="en-IN" sz="1400" u="none" strike="noStrike" dirty="0">
                          <a:effectLst/>
                          <a:latin typeface="Times New Roman" panose="02020603050405020304" pitchFamily="18" charset="0"/>
                          <a:cs typeface="Times New Roman" panose="02020603050405020304" pitchFamily="18" charset="0"/>
                        </a:rPr>
                        <a:t>Variables</a:t>
                      </a:r>
                      <a:endParaRPr lang="en-IN"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966" marR="5966" marT="5966" marB="0" anchor="b"/>
                </a:tc>
                <a:tc>
                  <a:txBody>
                    <a:bodyPr/>
                    <a:lstStyle/>
                    <a:p>
                      <a:pPr algn="l" fontAlgn="b"/>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66" marR="5966" marT="5966" marB="0" anchor="b"/>
                </a:tc>
                <a:tc>
                  <a:txBody>
                    <a:bodyPr/>
                    <a:lstStyle/>
                    <a:p>
                      <a:pPr algn="ctr" fontAlgn="ctr"/>
                      <a:r>
                        <a:rPr lang="en-US" sz="1400" u="none" strike="noStrike" dirty="0">
                          <a:effectLst/>
                          <a:latin typeface="Times New Roman" panose="02020603050405020304" pitchFamily="18" charset="0"/>
                          <a:cs typeface="Times New Roman" panose="02020603050405020304" pitchFamily="18" charset="0"/>
                        </a:rPr>
                        <a:t>frequency takes milk or curd  - women</a:t>
                      </a:r>
                      <a:endParaRPr lang="en-US"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966" marR="5966" marT="5966" marB="0" anchor="ctr"/>
                </a:tc>
                <a:tc>
                  <a:txBody>
                    <a:bodyPr/>
                    <a:lstStyle/>
                    <a:p>
                      <a:pPr algn="ctr" fontAlgn="ctr"/>
                      <a:r>
                        <a:rPr lang="en-US" sz="1400" u="none" strike="noStrike">
                          <a:effectLst/>
                          <a:latin typeface="Times New Roman" panose="02020603050405020304" pitchFamily="18" charset="0"/>
                          <a:cs typeface="Times New Roman" panose="02020603050405020304" pitchFamily="18" charset="0"/>
                        </a:rPr>
                        <a:t>frequency eats pulses or beans</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66" marR="5966" marT="5966" marB="0" anchor="ctr"/>
                </a:tc>
                <a:tc>
                  <a:txBody>
                    <a:bodyPr/>
                    <a:lstStyle/>
                    <a:p>
                      <a:pPr algn="ctr" fontAlgn="ctr"/>
                      <a:r>
                        <a:rPr lang="en-US" sz="1400" u="none" strike="noStrike" dirty="0">
                          <a:effectLst/>
                          <a:latin typeface="Times New Roman" panose="02020603050405020304" pitchFamily="18" charset="0"/>
                          <a:cs typeface="Times New Roman" panose="02020603050405020304" pitchFamily="18" charset="0"/>
                        </a:rPr>
                        <a:t>frequency eats dark green </a:t>
                      </a:r>
                      <a:r>
                        <a:rPr lang="en-US" sz="1400" u="none" strike="noStrike" dirty="0" err="1">
                          <a:effectLst/>
                          <a:latin typeface="Times New Roman" panose="02020603050405020304" pitchFamily="18" charset="0"/>
                          <a:cs typeface="Times New Roman" panose="02020603050405020304" pitchFamily="18" charset="0"/>
                        </a:rPr>
                        <a:t>leefy</a:t>
                      </a:r>
                      <a:r>
                        <a:rPr lang="en-US" sz="1400" u="none" strike="noStrike" dirty="0">
                          <a:effectLst/>
                          <a:latin typeface="Times New Roman" panose="02020603050405020304" pitchFamily="18" charset="0"/>
                          <a:cs typeface="Times New Roman" panose="02020603050405020304" pitchFamily="18" charset="0"/>
                        </a:rPr>
                        <a:t> </a:t>
                      </a:r>
                      <a:r>
                        <a:rPr lang="en-US" sz="1400" u="none" strike="noStrike" dirty="0" err="1">
                          <a:effectLst/>
                          <a:latin typeface="Times New Roman" panose="02020603050405020304" pitchFamily="18" charset="0"/>
                          <a:cs typeface="Times New Roman" panose="02020603050405020304" pitchFamily="18" charset="0"/>
                        </a:rPr>
                        <a:t>vagetables</a:t>
                      </a:r>
                      <a:endParaRPr lang="en-US"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966" marR="5966" marT="5966"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frequency eats fried food</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66" marR="5966" marT="5966"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frequency takes aerated drink</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66" marR="5966" marT="5966" marB="0" anchor="ctr"/>
                </a:tc>
                <a:tc>
                  <a:txBody>
                    <a:bodyPr/>
                    <a:lstStyle/>
                    <a:p>
                      <a:pPr algn="ctr" fontAlgn="ctr"/>
                      <a:r>
                        <a:rPr lang="en-IN" sz="1400" u="none" strike="noStrike" dirty="0">
                          <a:effectLst/>
                          <a:latin typeface="Times New Roman" panose="02020603050405020304" pitchFamily="18" charset="0"/>
                          <a:cs typeface="Times New Roman" panose="02020603050405020304" pitchFamily="18" charset="0"/>
                        </a:rPr>
                        <a:t>frequency eats eggs</a:t>
                      </a:r>
                      <a:endParaRPr lang="en-IN"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966" marR="5966" marT="5966" marB="0" anchor="ctr"/>
                </a:tc>
                <a:tc>
                  <a:txBody>
                    <a:bodyPr/>
                    <a:lstStyle/>
                    <a:p>
                      <a:pPr algn="ctr" fontAlgn="ctr"/>
                      <a:r>
                        <a:rPr lang="en-IN" sz="1400" u="none" strike="noStrike" dirty="0">
                          <a:effectLst/>
                          <a:latin typeface="Times New Roman" panose="02020603050405020304" pitchFamily="18" charset="0"/>
                          <a:cs typeface="Times New Roman" panose="02020603050405020304" pitchFamily="18" charset="0"/>
                        </a:rPr>
                        <a:t>frequency eats fish</a:t>
                      </a:r>
                      <a:endParaRPr lang="en-IN"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966" marR="5966" marT="5966" marB="0" anchor="ctr"/>
                </a:tc>
                <a:tc>
                  <a:txBody>
                    <a:bodyPr/>
                    <a:lstStyle/>
                    <a:p>
                      <a:pPr algn="ctr" fontAlgn="ctr"/>
                      <a:r>
                        <a:rPr lang="en-US" sz="1400" u="none" strike="noStrike" dirty="0">
                          <a:effectLst/>
                          <a:latin typeface="Times New Roman" panose="02020603050405020304" pitchFamily="18" charset="0"/>
                          <a:cs typeface="Times New Roman" panose="02020603050405020304" pitchFamily="18" charset="0"/>
                        </a:rPr>
                        <a:t>frequency eats chicken or meat</a:t>
                      </a:r>
                      <a:endParaRPr lang="en-US"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966" marR="5966" marT="5966" marB="0" anchor="ctr"/>
                </a:tc>
                <a:tc>
                  <a:txBody>
                    <a:bodyPr/>
                    <a:lstStyle/>
                    <a:p>
                      <a:pPr algn="ctr" fontAlgn="ctr"/>
                      <a:r>
                        <a:rPr lang="en-US" sz="1400" u="none" strike="noStrike" dirty="0">
                          <a:effectLst/>
                          <a:latin typeface="Times New Roman" panose="02020603050405020304" pitchFamily="18" charset="0"/>
                          <a:cs typeface="Times New Roman" panose="02020603050405020304" pitchFamily="18" charset="0"/>
                        </a:rPr>
                        <a:t>Food Score 6 or more</a:t>
                      </a:r>
                      <a:endParaRPr lang="en-US"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966" marR="5966" marT="5966" marB="0" anchor="ctr"/>
                </a:tc>
                <a:extLst>
                  <a:ext uri="{0D108BD9-81ED-4DB2-BD59-A6C34878D82A}">
                    <a16:rowId xmlns:a16="http://schemas.microsoft.com/office/drawing/2014/main" val="2524214464"/>
                  </a:ext>
                </a:extLst>
              </a:tr>
              <a:tr h="264664">
                <a:tc>
                  <a:txBody>
                    <a:bodyPr/>
                    <a:lstStyle/>
                    <a:p>
                      <a:pPr algn="l" fontAlgn="b"/>
                      <a:r>
                        <a:rPr lang="en-IN" sz="1400" u="none" strike="noStrike" dirty="0">
                          <a:effectLst/>
                          <a:latin typeface="Times New Roman" panose="02020603050405020304" pitchFamily="18" charset="0"/>
                          <a:cs typeface="Times New Roman" panose="02020603050405020304" pitchFamily="18" charset="0"/>
                        </a:rPr>
                        <a:t>Wealth</a:t>
                      </a:r>
                      <a:endParaRPr lang="en-IN"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966" marR="5966" marT="5966" marB="0" anchor="b"/>
                </a:tc>
                <a:tc>
                  <a:txBody>
                    <a:bodyPr/>
                    <a:lstStyle/>
                    <a:p>
                      <a:pPr algn="l" fontAlgn="ctr"/>
                      <a:r>
                        <a:rPr lang="en-IN" sz="1400" u="none" strike="noStrike">
                          <a:effectLst/>
                          <a:latin typeface="Times New Roman" panose="02020603050405020304" pitchFamily="18" charset="0"/>
                          <a:cs typeface="Times New Roman" panose="02020603050405020304" pitchFamily="18" charset="0"/>
                        </a:rPr>
                        <a:t>Poorest</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66" marR="5966" marT="5966" marB="0" anchor="ctr"/>
                </a:tc>
                <a:tc>
                  <a:txBody>
                    <a:bodyPr/>
                    <a:lstStyle/>
                    <a:p>
                      <a:pPr algn="ctr" fontAlgn="ctr"/>
                      <a:r>
                        <a:rPr lang="en-IN" sz="1100" u="none" strike="noStrike">
                          <a:effectLst/>
                        </a:rPr>
                        <a:t>1</a:t>
                      </a:r>
                      <a:endParaRPr lang="en-IN" sz="1100" b="0" i="0" u="none" strike="noStrike">
                        <a:solidFill>
                          <a:srgbClr val="000000"/>
                        </a:solidFill>
                        <a:effectLst/>
                        <a:latin typeface="Times New Roman" panose="02020603050405020304" pitchFamily="18" charset="0"/>
                      </a:endParaRPr>
                    </a:p>
                  </a:txBody>
                  <a:tcPr marL="5966" marR="5966" marT="5966" marB="0" anchor="ctr"/>
                </a:tc>
                <a:tc>
                  <a:txBody>
                    <a:bodyPr/>
                    <a:lstStyle/>
                    <a:p>
                      <a:pPr algn="ctr" fontAlgn="ctr"/>
                      <a:r>
                        <a:rPr lang="en-IN" sz="1100" u="none" strike="noStrike">
                          <a:effectLst/>
                        </a:rPr>
                        <a:t>1</a:t>
                      </a:r>
                      <a:endParaRPr lang="en-IN" sz="1100" b="0" i="0" u="none" strike="noStrike">
                        <a:solidFill>
                          <a:srgbClr val="000000"/>
                        </a:solidFill>
                        <a:effectLst/>
                        <a:latin typeface="Times New Roman" panose="02020603050405020304" pitchFamily="18" charset="0"/>
                      </a:endParaRPr>
                    </a:p>
                  </a:txBody>
                  <a:tcPr marL="5966" marR="5966" marT="5966" marB="0" anchor="ctr"/>
                </a:tc>
                <a:tc>
                  <a:txBody>
                    <a:bodyPr/>
                    <a:lstStyle/>
                    <a:p>
                      <a:pPr algn="ctr" fontAlgn="ctr"/>
                      <a:r>
                        <a:rPr lang="en-IN" sz="1100" u="none" strike="noStrike">
                          <a:effectLst/>
                        </a:rPr>
                        <a:t>1</a:t>
                      </a:r>
                      <a:endParaRPr lang="en-IN" sz="1100" b="0" i="0" u="none" strike="noStrike">
                        <a:solidFill>
                          <a:srgbClr val="000000"/>
                        </a:solidFill>
                        <a:effectLst/>
                        <a:latin typeface="Times New Roman" panose="02020603050405020304" pitchFamily="18" charset="0"/>
                      </a:endParaRPr>
                    </a:p>
                  </a:txBody>
                  <a:tcPr marL="5966" marR="5966" marT="5966" marB="0" anchor="ctr"/>
                </a:tc>
                <a:tc>
                  <a:txBody>
                    <a:bodyPr/>
                    <a:lstStyle/>
                    <a:p>
                      <a:pPr algn="ctr" fontAlgn="ctr"/>
                      <a:r>
                        <a:rPr lang="en-IN" sz="1100" u="none" strike="noStrike" dirty="0">
                          <a:effectLst/>
                        </a:rPr>
                        <a:t>1</a:t>
                      </a:r>
                      <a:endParaRPr lang="en-IN" sz="1100" b="0" i="0" u="none" strike="noStrike" dirty="0">
                        <a:solidFill>
                          <a:srgbClr val="000000"/>
                        </a:solidFill>
                        <a:effectLst/>
                        <a:latin typeface="Times New Roman" panose="02020603050405020304" pitchFamily="18" charset="0"/>
                      </a:endParaRPr>
                    </a:p>
                  </a:txBody>
                  <a:tcPr marL="5966" marR="5966" marT="5966" marB="0" anchor="ctr"/>
                </a:tc>
                <a:tc>
                  <a:txBody>
                    <a:bodyPr/>
                    <a:lstStyle/>
                    <a:p>
                      <a:pPr algn="ctr" fontAlgn="ctr"/>
                      <a:r>
                        <a:rPr lang="en-IN" sz="1100" u="none" strike="noStrike" dirty="0">
                          <a:effectLst/>
                        </a:rPr>
                        <a:t>1</a:t>
                      </a:r>
                      <a:endParaRPr lang="en-IN" sz="1100" b="0" i="0" u="none" strike="noStrike" dirty="0">
                        <a:solidFill>
                          <a:srgbClr val="000000"/>
                        </a:solidFill>
                        <a:effectLst/>
                        <a:latin typeface="Times New Roman" panose="02020603050405020304" pitchFamily="18" charset="0"/>
                      </a:endParaRPr>
                    </a:p>
                  </a:txBody>
                  <a:tcPr marL="5966" marR="5966" marT="5966" marB="0" anchor="ctr"/>
                </a:tc>
                <a:tc>
                  <a:txBody>
                    <a:bodyPr/>
                    <a:lstStyle/>
                    <a:p>
                      <a:pPr algn="ctr" fontAlgn="ctr"/>
                      <a:r>
                        <a:rPr lang="en-IN" sz="1100" u="none" strike="noStrike" dirty="0">
                          <a:effectLst/>
                        </a:rPr>
                        <a:t>1</a:t>
                      </a:r>
                      <a:endParaRPr lang="en-IN" sz="1100" b="0" i="0" u="none" strike="noStrike" dirty="0">
                        <a:solidFill>
                          <a:srgbClr val="000000"/>
                        </a:solidFill>
                        <a:effectLst/>
                        <a:latin typeface="Times New Roman" panose="02020603050405020304" pitchFamily="18" charset="0"/>
                      </a:endParaRPr>
                    </a:p>
                  </a:txBody>
                  <a:tcPr marL="5966" marR="5966" marT="5966" marB="0" anchor="ctr"/>
                </a:tc>
                <a:tc>
                  <a:txBody>
                    <a:bodyPr/>
                    <a:lstStyle/>
                    <a:p>
                      <a:pPr algn="ctr" fontAlgn="ctr"/>
                      <a:r>
                        <a:rPr lang="en-IN" sz="1100" u="none" strike="noStrike">
                          <a:effectLst/>
                        </a:rPr>
                        <a:t>1</a:t>
                      </a:r>
                      <a:endParaRPr lang="en-IN" sz="1100" b="0" i="0" u="none" strike="noStrike">
                        <a:solidFill>
                          <a:srgbClr val="000000"/>
                        </a:solidFill>
                        <a:effectLst/>
                        <a:latin typeface="Times New Roman" panose="02020603050405020304" pitchFamily="18" charset="0"/>
                      </a:endParaRPr>
                    </a:p>
                  </a:txBody>
                  <a:tcPr marL="5966" marR="5966" marT="5966" marB="0" anchor="ctr"/>
                </a:tc>
                <a:tc>
                  <a:txBody>
                    <a:bodyPr/>
                    <a:lstStyle/>
                    <a:p>
                      <a:pPr algn="ctr" fontAlgn="ctr"/>
                      <a:r>
                        <a:rPr lang="en-IN" sz="1100" u="none" strike="noStrike">
                          <a:effectLst/>
                        </a:rPr>
                        <a:t>1</a:t>
                      </a:r>
                      <a:endParaRPr lang="en-IN" sz="1100" b="0" i="0" u="none" strike="noStrike">
                        <a:solidFill>
                          <a:srgbClr val="000000"/>
                        </a:solidFill>
                        <a:effectLst/>
                        <a:latin typeface="Times New Roman" panose="02020603050405020304" pitchFamily="18" charset="0"/>
                      </a:endParaRPr>
                    </a:p>
                  </a:txBody>
                  <a:tcPr marL="5966" marR="5966" marT="5966" marB="0" anchor="ctr"/>
                </a:tc>
                <a:tc>
                  <a:txBody>
                    <a:bodyPr/>
                    <a:lstStyle/>
                    <a:p>
                      <a:pPr algn="ctr" fontAlgn="ctr"/>
                      <a:r>
                        <a:rPr lang="en-IN" sz="1100" u="none" strike="noStrike">
                          <a:effectLst/>
                        </a:rPr>
                        <a:t>1</a:t>
                      </a:r>
                      <a:endParaRPr lang="en-IN" sz="1100" b="0" i="0" u="none" strike="noStrike">
                        <a:solidFill>
                          <a:srgbClr val="000000"/>
                        </a:solidFill>
                        <a:effectLst/>
                        <a:latin typeface="Times New Roman" panose="02020603050405020304" pitchFamily="18" charset="0"/>
                      </a:endParaRPr>
                    </a:p>
                  </a:txBody>
                  <a:tcPr marL="5966" marR="5966" marT="5966" marB="0" anchor="ctr"/>
                </a:tc>
                <a:extLst>
                  <a:ext uri="{0D108BD9-81ED-4DB2-BD59-A6C34878D82A}">
                    <a16:rowId xmlns:a16="http://schemas.microsoft.com/office/drawing/2014/main" val="2833532830"/>
                  </a:ext>
                </a:extLst>
              </a:tr>
              <a:tr h="315889">
                <a:tc>
                  <a:txBody>
                    <a:bodyPr/>
                    <a:lstStyle/>
                    <a:p>
                      <a:pPr algn="l" fontAlgn="b"/>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66" marR="5966" marT="5966" marB="0" anchor="b"/>
                </a:tc>
                <a:tc>
                  <a:txBody>
                    <a:bodyPr/>
                    <a:lstStyle/>
                    <a:p>
                      <a:pPr algn="l" fontAlgn="ctr"/>
                      <a:r>
                        <a:rPr lang="en-IN" sz="1400" u="none" strike="noStrike">
                          <a:effectLst/>
                          <a:latin typeface="Times New Roman" panose="02020603050405020304" pitchFamily="18" charset="0"/>
                          <a:cs typeface="Times New Roman" panose="02020603050405020304" pitchFamily="18" charset="0"/>
                        </a:rPr>
                        <a:t>Poorer</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66" marR="5966" marT="5966" marB="0" anchor="ctr"/>
                </a:tc>
                <a:tc>
                  <a:txBody>
                    <a:bodyPr/>
                    <a:lstStyle/>
                    <a:p>
                      <a:pPr algn="ctr" fontAlgn="ctr"/>
                      <a:r>
                        <a:rPr lang="en-IN" sz="1100" u="none" strike="noStrike">
                          <a:effectLst/>
                        </a:rPr>
                        <a:t>1.28</a:t>
                      </a:r>
                      <a:r>
                        <a:rPr lang="en-IN" sz="1100" u="none" strike="noStrike" baseline="30000">
                          <a:effectLst/>
                        </a:rPr>
                        <a:t>*</a:t>
                      </a:r>
                      <a:endParaRPr lang="en-IN" sz="1100" b="0" i="0" u="none" strike="noStrike">
                        <a:solidFill>
                          <a:srgbClr val="000000"/>
                        </a:solidFill>
                        <a:effectLst/>
                        <a:latin typeface="Times New Roman" panose="02020603050405020304" pitchFamily="18" charset="0"/>
                      </a:endParaRPr>
                    </a:p>
                  </a:txBody>
                  <a:tcPr marL="5966" marR="5966" marT="5966" marB="0" anchor="ctr"/>
                </a:tc>
                <a:tc>
                  <a:txBody>
                    <a:bodyPr/>
                    <a:lstStyle/>
                    <a:p>
                      <a:pPr algn="ctr" fontAlgn="ctr"/>
                      <a:r>
                        <a:rPr lang="en-IN" sz="1100" u="none" strike="noStrike">
                          <a:effectLst/>
                        </a:rPr>
                        <a:t>1.06</a:t>
                      </a:r>
                      <a:endParaRPr lang="en-IN" sz="1100" b="0" i="0" u="none" strike="noStrike">
                        <a:solidFill>
                          <a:srgbClr val="000000"/>
                        </a:solidFill>
                        <a:effectLst/>
                        <a:latin typeface="Times New Roman" panose="02020603050405020304" pitchFamily="18" charset="0"/>
                      </a:endParaRPr>
                    </a:p>
                  </a:txBody>
                  <a:tcPr marL="5966" marR="5966" marT="5966" marB="0" anchor="ctr"/>
                </a:tc>
                <a:tc>
                  <a:txBody>
                    <a:bodyPr/>
                    <a:lstStyle/>
                    <a:p>
                      <a:pPr algn="ctr" fontAlgn="ctr"/>
                      <a:r>
                        <a:rPr lang="en-IN" sz="1100" u="none" strike="noStrike">
                          <a:effectLst/>
                        </a:rPr>
                        <a:t>1.17</a:t>
                      </a:r>
                      <a:endParaRPr lang="en-IN" sz="1100" b="0" i="0" u="none" strike="noStrike">
                        <a:solidFill>
                          <a:srgbClr val="000000"/>
                        </a:solidFill>
                        <a:effectLst/>
                        <a:latin typeface="Times New Roman" panose="02020603050405020304" pitchFamily="18" charset="0"/>
                      </a:endParaRPr>
                    </a:p>
                  </a:txBody>
                  <a:tcPr marL="5966" marR="5966" marT="5966" marB="0" anchor="ctr"/>
                </a:tc>
                <a:tc>
                  <a:txBody>
                    <a:bodyPr/>
                    <a:lstStyle/>
                    <a:p>
                      <a:pPr algn="ctr" fontAlgn="ctr"/>
                      <a:r>
                        <a:rPr lang="en-IN" sz="1100" u="none" strike="noStrike">
                          <a:effectLst/>
                        </a:rPr>
                        <a:t>1.18</a:t>
                      </a:r>
                      <a:endParaRPr lang="en-IN" sz="1100" b="0" i="0" u="none" strike="noStrike">
                        <a:solidFill>
                          <a:srgbClr val="000000"/>
                        </a:solidFill>
                        <a:effectLst/>
                        <a:latin typeface="Times New Roman" panose="02020603050405020304" pitchFamily="18" charset="0"/>
                      </a:endParaRPr>
                    </a:p>
                  </a:txBody>
                  <a:tcPr marL="5966" marR="5966" marT="5966" marB="0" anchor="ctr"/>
                </a:tc>
                <a:tc>
                  <a:txBody>
                    <a:bodyPr/>
                    <a:lstStyle/>
                    <a:p>
                      <a:pPr algn="ctr" fontAlgn="ctr"/>
                      <a:r>
                        <a:rPr lang="en-IN" sz="1100" u="none" strike="noStrike">
                          <a:effectLst/>
                        </a:rPr>
                        <a:t>1.33</a:t>
                      </a:r>
                      <a:endParaRPr lang="en-IN" sz="1100" b="0" i="0" u="none" strike="noStrike">
                        <a:solidFill>
                          <a:srgbClr val="000000"/>
                        </a:solidFill>
                        <a:effectLst/>
                        <a:latin typeface="Times New Roman" panose="02020603050405020304" pitchFamily="18" charset="0"/>
                      </a:endParaRPr>
                    </a:p>
                  </a:txBody>
                  <a:tcPr marL="5966" marR="5966" marT="5966" marB="0" anchor="ctr"/>
                </a:tc>
                <a:tc>
                  <a:txBody>
                    <a:bodyPr/>
                    <a:lstStyle/>
                    <a:p>
                      <a:pPr algn="ctr" fontAlgn="ctr"/>
                      <a:r>
                        <a:rPr lang="en-IN" sz="1100" u="none" strike="noStrike">
                          <a:effectLst/>
                        </a:rPr>
                        <a:t>1.24</a:t>
                      </a:r>
                      <a:endParaRPr lang="en-IN" sz="1100" b="0" i="0" u="none" strike="noStrike">
                        <a:solidFill>
                          <a:srgbClr val="000000"/>
                        </a:solidFill>
                        <a:effectLst/>
                        <a:latin typeface="Times New Roman" panose="02020603050405020304" pitchFamily="18" charset="0"/>
                      </a:endParaRPr>
                    </a:p>
                  </a:txBody>
                  <a:tcPr marL="5966" marR="5966" marT="5966" marB="0" anchor="ctr"/>
                </a:tc>
                <a:tc>
                  <a:txBody>
                    <a:bodyPr/>
                    <a:lstStyle/>
                    <a:p>
                      <a:pPr algn="ctr" fontAlgn="ctr"/>
                      <a:r>
                        <a:rPr lang="en-IN" sz="1100" u="none" strike="noStrike">
                          <a:effectLst/>
                        </a:rPr>
                        <a:t>1.17</a:t>
                      </a:r>
                      <a:endParaRPr lang="en-IN" sz="1100" b="0" i="0" u="none" strike="noStrike">
                        <a:solidFill>
                          <a:srgbClr val="000000"/>
                        </a:solidFill>
                        <a:effectLst/>
                        <a:latin typeface="Times New Roman" panose="02020603050405020304" pitchFamily="18" charset="0"/>
                      </a:endParaRPr>
                    </a:p>
                  </a:txBody>
                  <a:tcPr marL="5966" marR="5966" marT="5966" marB="0" anchor="ctr"/>
                </a:tc>
                <a:tc>
                  <a:txBody>
                    <a:bodyPr/>
                    <a:lstStyle/>
                    <a:p>
                      <a:pPr algn="ctr" fontAlgn="ctr"/>
                      <a:r>
                        <a:rPr lang="en-IN" sz="1100" u="none" strike="noStrike">
                          <a:effectLst/>
                        </a:rPr>
                        <a:t>2.01</a:t>
                      </a:r>
                      <a:r>
                        <a:rPr lang="en-IN" sz="1100" u="none" strike="noStrike" baseline="30000">
                          <a:effectLst/>
                        </a:rPr>
                        <a:t>***</a:t>
                      </a:r>
                      <a:endParaRPr lang="en-IN" sz="1100" b="0" i="0" u="none" strike="noStrike">
                        <a:solidFill>
                          <a:srgbClr val="000000"/>
                        </a:solidFill>
                        <a:effectLst/>
                        <a:latin typeface="Times New Roman" panose="02020603050405020304" pitchFamily="18" charset="0"/>
                      </a:endParaRPr>
                    </a:p>
                  </a:txBody>
                  <a:tcPr marL="5966" marR="5966" marT="5966" marB="0" anchor="ctr"/>
                </a:tc>
                <a:tc>
                  <a:txBody>
                    <a:bodyPr/>
                    <a:lstStyle/>
                    <a:p>
                      <a:pPr algn="ctr" fontAlgn="ctr"/>
                      <a:r>
                        <a:rPr lang="en-IN" sz="1100" u="none" strike="noStrike">
                          <a:effectLst/>
                        </a:rPr>
                        <a:t>1.51</a:t>
                      </a:r>
                      <a:r>
                        <a:rPr lang="en-IN" sz="1100" u="none" strike="noStrike" baseline="30000">
                          <a:effectLst/>
                        </a:rPr>
                        <a:t>**</a:t>
                      </a:r>
                      <a:endParaRPr lang="en-IN" sz="1100" b="0" i="0" u="none" strike="noStrike">
                        <a:solidFill>
                          <a:srgbClr val="000000"/>
                        </a:solidFill>
                        <a:effectLst/>
                        <a:latin typeface="Times New Roman" panose="02020603050405020304" pitchFamily="18" charset="0"/>
                      </a:endParaRPr>
                    </a:p>
                  </a:txBody>
                  <a:tcPr marL="5966" marR="5966" marT="5966" marB="0" anchor="ctr"/>
                </a:tc>
                <a:extLst>
                  <a:ext uri="{0D108BD9-81ED-4DB2-BD59-A6C34878D82A}">
                    <a16:rowId xmlns:a16="http://schemas.microsoft.com/office/drawing/2014/main" val="1428743949"/>
                  </a:ext>
                </a:extLst>
              </a:tr>
              <a:tr h="315889">
                <a:tc>
                  <a:txBody>
                    <a:bodyPr/>
                    <a:lstStyle/>
                    <a:p>
                      <a:pPr algn="l" fontAlgn="b"/>
                      <a:endParaRPr lang="en-IN"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966" marR="5966" marT="5966" marB="0" anchor="b"/>
                </a:tc>
                <a:tc>
                  <a:txBody>
                    <a:bodyPr/>
                    <a:lstStyle/>
                    <a:p>
                      <a:pPr algn="l" fontAlgn="ctr"/>
                      <a:r>
                        <a:rPr lang="en-IN" sz="1400" u="none" strike="noStrike">
                          <a:effectLst/>
                          <a:latin typeface="Times New Roman" panose="02020603050405020304" pitchFamily="18" charset="0"/>
                          <a:cs typeface="Times New Roman" panose="02020603050405020304" pitchFamily="18" charset="0"/>
                        </a:rPr>
                        <a:t>Middle</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66" marR="5966" marT="5966" marB="0" anchor="ctr"/>
                </a:tc>
                <a:tc>
                  <a:txBody>
                    <a:bodyPr/>
                    <a:lstStyle/>
                    <a:p>
                      <a:pPr algn="ctr" fontAlgn="ctr"/>
                      <a:r>
                        <a:rPr lang="en-IN" sz="1100" u="none" strike="noStrike">
                          <a:effectLst/>
                        </a:rPr>
                        <a:t>1.30</a:t>
                      </a:r>
                      <a:r>
                        <a:rPr lang="en-IN" sz="1100" u="none" strike="noStrike" baseline="30000">
                          <a:effectLst/>
                        </a:rPr>
                        <a:t>*</a:t>
                      </a:r>
                      <a:endParaRPr lang="en-IN" sz="1100" b="0" i="0" u="none" strike="noStrike">
                        <a:solidFill>
                          <a:srgbClr val="000000"/>
                        </a:solidFill>
                        <a:effectLst/>
                        <a:latin typeface="Times New Roman" panose="02020603050405020304" pitchFamily="18" charset="0"/>
                      </a:endParaRPr>
                    </a:p>
                  </a:txBody>
                  <a:tcPr marL="5966" marR="5966" marT="5966" marB="0" anchor="ctr"/>
                </a:tc>
                <a:tc>
                  <a:txBody>
                    <a:bodyPr/>
                    <a:lstStyle/>
                    <a:p>
                      <a:pPr algn="ctr" fontAlgn="ctr"/>
                      <a:r>
                        <a:rPr lang="en-IN" sz="1100" u="none" strike="noStrike">
                          <a:effectLst/>
                        </a:rPr>
                        <a:t>1.1</a:t>
                      </a:r>
                      <a:endParaRPr lang="en-IN" sz="1100" b="0" i="0" u="none" strike="noStrike">
                        <a:solidFill>
                          <a:srgbClr val="000000"/>
                        </a:solidFill>
                        <a:effectLst/>
                        <a:latin typeface="Times New Roman" panose="02020603050405020304" pitchFamily="18" charset="0"/>
                      </a:endParaRPr>
                    </a:p>
                  </a:txBody>
                  <a:tcPr marL="5966" marR="5966" marT="5966" marB="0" anchor="ctr"/>
                </a:tc>
                <a:tc>
                  <a:txBody>
                    <a:bodyPr/>
                    <a:lstStyle/>
                    <a:p>
                      <a:pPr algn="ctr" fontAlgn="ctr"/>
                      <a:r>
                        <a:rPr lang="en-IN" sz="1100" u="none" strike="noStrike">
                          <a:effectLst/>
                        </a:rPr>
                        <a:t>1.05</a:t>
                      </a:r>
                      <a:endParaRPr lang="en-IN" sz="1100" b="0" i="0" u="none" strike="noStrike">
                        <a:solidFill>
                          <a:srgbClr val="000000"/>
                        </a:solidFill>
                        <a:effectLst/>
                        <a:latin typeface="Times New Roman" panose="02020603050405020304" pitchFamily="18" charset="0"/>
                      </a:endParaRPr>
                    </a:p>
                  </a:txBody>
                  <a:tcPr marL="5966" marR="5966" marT="5966" marB="0" anchor="ctr"/>
                </a:tc>
                <a:tc>
                  <a:txBody>
                    <a:bodyPr/>
                    <a:lstStyle/>
                    <a:p>
                      <a:pPr algn="ctr" fontAlgn="ctr"/>
                      <a:r>
                        <a:rPr lang="en-IN" sz="1100" u="none" strike="noStrike">
                          <a:effectLst/>
                        </a:rPr>
                        <a:t>1.45</a:t>
                      </a:r>
                      <a:r>
                        <a:rPr lang="en-IN" sz="1100" u="none" strike="noStrike" baseline="30000">
                          <a:effectLst/>
                        </a:rPr>
                        <a:t>**</a:t>
                      </a:r>
                      <a:endParaRPr lang="en-IN" sz="1100" b="0" i="0" u="none" strike="noStrike">
                        <a:solidFill>
                          <a:srgbClr val="000000"/>
                        </a:solidFill>
                        <a:effectLst/>
                        <a:latin typeface="Times New Roman" panose="02020603050405020304" pitchFamily="18" charset="0"/>
                      </a:endParaRPr>
                    </a:p>
                  </a:txBody>
                  <a:tcPr marL="5966" marR="5966" marT="5966" marB="0" anchor="ctr"/>
                </a:tc>
                <a:tc>
                  <a:txBody>
                    <a:bodyPr/>
                    <a:lstStyle/>
                    <a:p>
                      <a:pPr algn="ctr" fontAlgn="ctr"/>
                      <a:r>
                        <a:rPr lang="en-IN" sz="1100" u="none" strike="noStrike">
                          <a:effectLst/>
                        </a:rPr>
                        <a:t>1.73</a:t>
                      </a:r>
                      <a:r>
                        <a:rPr lang="en-IN" sz="1100" u="none" strike="noStrike" baseline="30000">
                          <a:effectLst/>
                        </a:rPr>
                        <a:t>***</a:t>
                      </a:r>
                      <a:endParaRPr lang="en-IN" sz="1100" b="0" i="0" u="none" strike="noStrike">
                        <a:solidFill>
                          <a:srgbClr val="000000"/>
                        </a:solidFill>
                        <a:effectLst/>
                        <a:latin typeface="Times New Roman" panose="02020603050405020304" pitchFamily="18" charset="0"/>
                      </a:endParaRPr>
                    </a:p>
                  </a:txBody>
                  <a:tcPr marL="5966" marR="5966" marT="5966" marB="0" anchor="ctr"/>
                </a:tc>
                <a:tc>
                  <a:txBody>
                    <a:bodyPr/>
                    <a:lstStyle/>
                    <a:p>
                      <a:pPr algn="ctr" fontAlgn="ctr"/>
                      <a:r>
                        <a:rPr lang="en-IN" sz="1100" u="none" strike="noStrike">
                          <a:effectLst/>
                        </a:rPr>
                        <a:t>1.39</a:t>
                      </a:r>
                      <a:r>
                        <a:rPr lang="en-IN" sz="1100" u="none" strike="noStrike" baseline="30000">
                          <a:effectLst/>
                        </a:rPr>
                        <a:t>**</a:t>
                      </a:r>
                      <a:endParaRPr lang="en-IN" sz="1100" b="0" i="0" u="none" strike="noStrike">
                        <a:solidFill>
                          <a:srgbClr val="000000"/>
                        </a:solidFill>
                        <a:effectLst/>
                        <a:latin typeface="Times New Roman" panose="02020603050405020304" pitchFamily="18" charset="0"/>
                      </a:endParaRPr>
                    </a:p>
                  </a:txBody>
                  <a:tcPr marL="5966" marR="5966" marT="5966" marB="0" anchor="ctr"/>
                </a:tc>
                <a:tc>
                  <a:txBody>
                    <a:bodyPr/>
                    <a:lstStyle/>
                    <a:p>
                      <a:pPr algn="ctr" fontAlgn="ctr"/>
                      <a:r>
                        <a:rPr lang="en-IN" sz="1100" u="none" strike="noStrike">
                          <a:effectLst/>
                        </a:rPr>
                        <a:t>1.30</a:t>
                      </a:r>
                      <a:r>
                        <a:rPr lang="en-IN" sz="1100" u="none" strike="noStrike" baseline="30000">
                          <a:effectLst/>
                        </a:rPr>
                        <a:t>*</a:t>
                      </a:r>
                      <a:endParaRPr lang="en-IN" sz="1100" b="0" i="0" u="none" strike="noStrike">
                        <a:solidFill>
                          <a:srgbClr val="000000"/>
                        </a:solidFill>
                        <a:effectLst/>
                        <a:latin typeface="Times New Roman" panose="02020603050405020304" pitchFamily="18" charset="0"/>
                      </a:endParaRPr>
                    </a:p>
                  </a:txBody>
                  <a:tcPr marL="5966" marR="5966" marT="5966" marB="0" anchor="ctr"/>
                </a:tc>
                <a:tc>
                  <a:txBody>
                    <a:bodyPr/>
                    <a:lstStyle/>
                    <a:p>
                      <a:pPr algn="ctr" fontAlgn="ctr"/>
                      <a:r>
                        <a:rPr lang="en-IN" sz="1100" u="none" strike="noStrike">
                          <a:effectLst/>
                        </a:rPr>
                        <a:t>2.22</a:t>
                      </a:r>
                      <a:r>
                        <a:rPr lang="en-IN" sz="1100" u="none" strike="noStrike" baseline="30000">
                          <a:effectLst/>
                        </a:rPr>
                        <a:t>***</a:t>
                      </a:r>
                      <a:endParaRPr lang="en-IN" sz="1100" b="0" i="0" u="none" strike="noStrike">
                        <a:solidFill>
                          <a:srgbClr val="000000"/>
                        </a:solidFill>
                        <a:effectLst/>
                        <a:latin typeface="Times New Roman" panose="02020603050405020304" pitchFamily="18" charset="0"/>
                      </a:endParaRPr>
                    </a:p>
                  </a:txBody>
                  <a:tcPr marL="5966" marR="5966" marT="5966" marB="0" anchor="ctr"/>
                </a:tc>
                <a:tc>
                  <a:txBody>
                    <a:bodyPr/>
                    <a:lstStyle/>
                    <a:p>
                      <a:pPr algn="ctr" fontAlgn="ctr"/>
                      <a:r>
                        <a:rPr lang="en-IN" sz="1100" u="none" strike="noStrike">
                          <a:effectLst/>
                        </a:rPr>
                        <a:t>2.09</a:t>
                      </a:r>
                      <a:r>
                        <a:rPr lang="en-IN" sz="1100" u="none" strike="noStrike" baseline="30000">
                          <a:effectLst/>
                        </a:rPr>
                        <a:t>***</a:t>
                      </a:r>
                      <a:endParaRPr lang="en-IN" sz="1100" b="0" i="0" u="none" strike="noStrike">
                        <a:solidFill>
                          <a:srgbClr val="000000"/>
                        </a:solidFill>
                        <a:effectLst/>
                        <a:latin typeface="Times New Roman" panose="02020603050405020304" pitchFamily="18" charset="0"/>
                      </a:endParaRPr>
                    </a:p>
                  </a:txBody>
                  <a:tcPr marL="5966" marR="5966" marT="5966" marB="0" anchor="ctr"/>
                </a:tc>
                <a:extLst>
                  <a:ext uri="{0D108BD9-81ED-4DB2-BD59-A6C34878D82A}">
                    <a16:rowId xmlns:a16="http://schemas.microsoft.com/office/drawing/2014/main" val="3013881124"/>
                  </a:ext>
                </a:extLst>
              </a:tr>
              <a:tr h="315889">
                <a:tc>
                  <a:txBody>
                    <a:bodyPr/>
                    <a:lstStyle/>
                    <a:p>
                      <a:pPr algn="l" fontAlgn="b"/>
                      <a:endParaRPr lang="en-IN"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966" marR="5966" marT="5966" marB="0" anchor="b"/>
                </a:tc>
                <a:tc>
                  <a:txBody>
                    <a:bodyPr/>
                    <a:lstStyle/>
                    <a:p>
                      <a:pPr algn="l" fontAlgn="ctr"/>
                      <a:r>
                        <a:rPr lang="en-IN" sz="1400" u="none" strike="noStrike">
                          <a:effectLst/>
                          <a:latin typeface="Times New Roman" panose="02020603050405020304" pitchFamily="18" charset="0"/>
                          <a:cs typeface="Times New Roman" panose="02020603050405020304" pitchFamily="18" charset="0"/>
                        </a:rPr>
                        <a:t>Richer</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66" marR="5966" marT="5966" marB="0" anchor="ctr"/>
                </a:tc>
                <a:tc>
                  <a:txBody>
                    <a:bodyPr/>
                    <a:lstStyle/>
                    <a:p>
                      <a:pPr algn="ctr" fontAlgn="ctr"/>
                      <a:r>
                        <a:rPr lang="en-IN" sz="1100" u="none" strike="noStrike">
                          <a:effectLst/>
                        </a:rPr>
                        <a:t>1.85</a:t>
                      </a:r>
                      <a:r>
                        <a:rPr lang="en-IN" sz="1100" u="none" strike="noStrike" baseline="30000">
                          <a:effectLst/>
                        </a:rPr>
                        <a:t>***</a:t>
                      </a:r>
                      <a:endParaRPr lang="en-IN" sz="1100" b="0" i="0" u="none" strike="noStrike">
                        <a:solidFill>
                          <a:srgbClr val="000000"/>
                        </a:solidFill>
                        <a:effectLst/>
                        <a:latin typeface="Times New Roman" panose="02020603050405020304" pitchFamily="18" charset="0"/>
                      </a:endParaRPr>
                    </a:p>
                  </a:txBody>
                  <a:tcPr marL="5966" marR="5966" marT="5966" marB="0" anchor="ctr"/>
                </a:tc>
                <a:tc>
                  <a:txBody>
                    <a:bodyPr/>
                    <a:lstStyle/>
                    <a:p>
                      <a:pPr algn="ctr" fontAlgn="ctr"/>
                      <a:r>
                        <a:rPr lang="en-IN" sz="1100" u="none" strike="noStrike">
                          <a:effectLst/>
                        </a:rPr>
                        <a:t>1.32</a:t>
                      </a:r>
                      <a:endParaRPr lang="en-IN" sz="1100" b="0" i="0" u="none" strike="noStrike">
                        <a:solidFill>
                          <a:srgbClr val="000000"/>
                        </a:solidFill>
                        <a:effectLst/>
                        <a:latin typeface="Times New Roman" panose="02020603050405020304" pitchFamily="18" charset="0"/>
                      </a:endParaRPr>
                    </a:p>
                  </a:txBody>
                  <a:tcPr marL="5966" marR="5966" marT="5966" marB="0" anchor="ctr"/>
                </a:tc>
                <a:tc>
                  <a:txBody>
                    <a:bodyPr/>
                    <a:lstStyle/>
                    <a:p>
                      <a:pPr algn="ctr" fontAlgn="ctr"/>
                      <a:r>
                        <a:rPr lang="en-IN" sz="1100" u="none" strike="noStrike">
                          <a:effectLst/>
                        </a:rPr>
                        <a:t>1.2</a:t>
                      </a:r>
                      <a:endParaRPr lang="en-IN" sz="1100" b="0" i="0" u="none" strike="noStrike">
                        <a:solidFill>
                          <a:srgbClr val="000000"/>
                        </a:solidFill>
                        <a:effectLst/>
                        <a:latin typeface="Times New Roman" panose="02020603050405020304" pitchFamily="18" charset="0"/>
                      </a:endParaRPr>
                    </a:p>
                  </a:txBody>
                  <a:tcPr marL="5966" marR="5966" marT="5966" marB="0" anchor="ctr"/>
                </a:tc>
                <a:tc>
                  <a:txBody>
                    <a:bodyPr/>
                    <a:lstStyle/>
                    <a:p>
                      <a:pPr algn="ctr" fontAlgn="ctr"/>
                      <a:r>
                        <a:rPr lang="en-IN" sz="1100" u="none" strike="noStrike">
                          <a:effectLst/>
                        </a:rPr>
                        <a:t>1.28</a:t>
                      </a:r>
                      <a:r>
                        <a:rPr lang="en-IN" sz="1100" u="none" strike="noStrike" baseline="30000">
                          <a:effectLst/>
                        </a:rPr>
                        <a:t>*</a:t>
                      </a:r>
                      <a:endParaRPr lang="en-IN" sz="1100" b="0" i="0" u="none" strike="noStrike">
                        <a:solidFill>
                          <a:srgbClr val="000000"/>
                        </a:solidFill>
                        <a:effectLst/>
                        <a:latin typeface="Times New Roman" panose="02020603050405020304" pitchFamily="18" charset="0"/>
                      </a:endParaRPr>
                    </a:p>
                  </a:txBody>
                  <a:tcPr marL="5966" marR="5966" marT="5966" marB="0" anchor="ctr"/>
                </a:tc>
                <a:tc>
                  <a:txBody>
                    <a:bodyPr/>
                    <a:lstStyle/>
                    <a:p>
                      <a:pPr algn="ctr" fontAlgn="ctr"/>
                      <a:r>
                        <a:rPr lang="en-IN" sz="1100" u="none" strike="noStrike">
                          <a:effectLst/>
                        </a:rPr>
                        <a:t>1.79</a:t>
                      </a:r>
                      <a:r>
                        <a:rPr lang="en-IN" sz="1100" u="none" strike="noStrike" baseline="30000">
                          <a:effectLst/>
                        </a:rPr>
                        <a:t>***</a:t>
                      </a:r>
                      <a:endParaRPr lang="en-IN" sz="1100" b="0" i="0" u="none" strike="noStrike">
                        <a:solidFill>
                          <a:srgbClr val="000000"/>
                        </a:solidFill>
                        <a:effectLst/>
                        <a:latin typeface="Times New Roman" panose="02020603050405020304" pitchFamily="18" charset="0"/>
                      </a:endParaRPr>
                    </a:p>
                  </a:txBody>
                  <a:tcPr marL="5966" marR="5966" marT="5966" marB="0" anchor="ctr"/>
                </a:tc>
                <a:tc>
                  <a:txBody>
                    <a:bodyPr/>
                    <a:lstStyle/>
                    <a:p>
                      <a:pPr algn="ctr" fontAlgn="ctr"/>
                      <a:r>
                        <a:rPr lang="en-IN" sz="1100" u="none" strike="noStrike">
                          <a:effectLst/>
                        </a:rPr>
                        <a:t>1.60</a:t>
                      </a:r>
                      <a:r>
                        <a:rPr lang="en-IN" sz="1100" u="none" strike="noStrike" baseline="30000">
                          <a:effectLst/>
                        </a:rPr>
                        <a:t>***</a:t>
                      </a:r>
                      <a:endParaRPr lang="en-IN" sz="1100" b="0" i="0" u="none" strike="noStrike">
                        <a:solidFill>
                          <a:srgbClr val="000000"/>
                        </a:solidFill>
                        <a:effectLst/>
                        <a:latin typeface="Times New Roman" panose="02020603050405020304" pitchFamily="18" charset="0"/>
                      </a:endParaRPr>
                    </a:p>
                  </a:txBody>
                  <a:tcPr marL="5966" marR="5966" marT="5966" marB="0" anchor="ctr"/>
                </a:tc>
                <a:tc>
                  <a:txBody>
                    <a:bodyPr/>
                    <a:lstStyle/>
                    <a:p>
                      <a:pPr algn="ctr" fontAlgn="ctr"/>
                      <a:r>
                        <a:rPr lang="en-IN" sz="1100" u="none" strike="noStrike">
                          <a:effectLst/>
                        </a:rPr>
                        <a:t>1.49</a:t>
                      </a:r>
                      <a:r>
                        <a:rPr lang="en-IN" sz="1100" u="none" strike="noStrike" baseline="30000">
                          <a:effectLst/>
                        </a:rPr>
                        <a:t>**</a:t>
                      </a:r>
                      <a:endParaRPr lang="en-IN" sz="1100" b="0" i="0" u="none" strike="noStrike">
                        <a:solidFill>
                          <a:srgbClr val="000000"/>
                        </a:solidFill>
                        <a:effectLst/>
                        <a:latin typeface="Times New Roman" panose="02020603050405020304" pitchFamily="18" charset="0"/>
                      </a:endParaRPr>
                    </a:p>
                  </a:txBody>
                  <a:tcPr marL="5966" marR="5966" marT="5966" marB="0" anchor="ctr"/>
                </a:tc>
                <a:tc>
                  <a:txBody>
                    <a:bodyPr/>
                    <a:lstStyle/>
                    <a:p>
                      <a:pPr algn="ctr" fontAlgn="ctr"/>
                      <a:r>
                        <a:rPr lang="en-IN" sz="1100" u="none" strike="noStrike">
                          <a:effectLst/>
                        </a:rPr>
                        <a:t>2.19</a:t>
                      </a:r>
                      <a:r>
                        <a:rPr lang="en-IN" sz="1100" u="none" strike="noStrike" baseline="30000">
                          <a:effectLst/>
                        </a:rPr>
                        <a:t>***</a:t>
                      </a:r>
                      <a:endParaRPr lang="en-IN" sz="1100" b="0" i="0" u="none" strike="noStrike">
                        <a:solidFill>
                          <a:srgbClr val="000000"/>
                        </a:solidFill>
                        <a:effectLst/>
                        <a:latin typeface="Times New Roman" panose="02020603050405020304" pitchFamily="18" charset="0"/>
                      </a:endParaRPr>
                    </a:p>
                  </a:txBody>
                  <a:tcPr marL="5966" marR="5966" marT="5966" marB="0" anchor="ctr"/>
                </a:tc>
                <a:tc>
                  <a:txBody>
                    <a:bodyPr/>
                    <a:lstStyle/>
                    <a:p>
                      <a:pPr algn="ctr" fontAlgn="ctr"/>
                      <a:r>
                        <a:rPr lang="en-IN" sz="1100" u="none" strike="noStrike">
                          <a:effectLst/>
                        </a:rPr>
                        <a:t>2.76</a:t>
                      </a:r>
                      <a:r>
                        <a:rPr lang="en-IN" sz="1100" u="none" strike="noStrike" baseline="30000">
                          <a:effectLst/>
                        </a:rPr>
                        <a:t>***</a:t>
                      </a:r>
                      <a:endParaRPr lang="en-IN" sz="1100" b="0" i="0" u="none" strike="noStrike">
                        <a:solidFill>
                          <a:srgbClr val="000000"/>
                        </a:solidFill>
                        <a:effectLst/>
                        <a:latin typeface="Times New Roman" panose="02020603050405020304" pitchFamily="18" charset="0"/>
                      </a:endParaRPr>
                    </a:p>
                  </a:txBody>
                  <a:tcPr marL="5966" marR="5966" marT="5966" marB="0" anchor="ctr"/>
                </a:tc>
                <a:extLst>
                  <a:ext uri="{0D108BD9-81ED-4DB2-BD59-A6C34878D82A}">
                    <a16:rowId xmlns:a16="http://schemas.microsoft.com/office/drawing/2014/main" val="2548083498"/>
                  </a:ext>
                </a:extLst>
              </a:tr>
              <a:tr h="315889">
                <a:tc>
                  <a:txBody>
                    <a:bodyPr/>
                    <a:lstStyle/>
                    <a:p>
                      <a:pPr algn="l" fontAlgn="b"/>
                      <a:endParaRPr lang="en-IN"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966" marR="5966" marT="5966" marB="0" anchor="b"/>
                </a:tc>
                <a:tc>
                  <a:txBody>
                    <a:bodyPr/>
                    <a:lstStyle/>
                    <a:p>
                      <a:pPr algn="l" fontAlgn="ctr"/>
                      <a:r>
                        <a:rPr lang="en-IN" sz="1400" u="none" strike="noStrike">
                          <a:effectLst/>
                          <a:latin typeface="Times New Roman" panose="02020603050405020304" pitchFamily="18" charset="0"/>
                          <a:cs typeface="Times New Roman" panose="02020603050405020304" pitchFamily="18" charset="0"/>
                        </a:rPr>
                        <a:t>Richest</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66" marR="5966" marT="5966" marB="0" anchor="ctr"/>
                </a:tc>
                <a:tc>
                  <a:txBody>
                    <a:bodyPr/>
                    <a:lstStyle/>
                    <a:p>
                      <a:pPr algn="ctr" fontAlgn="ctr"/>
                      <a:r>
                        <a:rPr lang="en-IN" sz="1100" u="none" strike="noStrike">
                          <a:effectLst/>
                        </a:rPr>
                        <a:t>2.52</a:t>
                      </a:r>
                      <a:r>
                        <a:rPr lang="en-IN" sz="1100" u="none" strike="noStrike" baseline="30000">
                          <a:effectLst/>
                        </a:rPr>
                        <a:t>***</a:t>
                      </a:r>
                      <a:endParaRPr lang="en-IN" sz="1100" b="0" i="0" u="none" strike="noStrike">
                        <a:solidFill>
                          <a:srgbClr val="000000"/>
                        </a:solidFill>
                        <a:effectLst/>
                        <a:latin typeface="Times New Roman" panose="02020603050405020304" pitchFamily="18" charset="0"/>
                      </a:endParaRPr>
                    </a:p>
                  </a:txBody>
                  <a:tcPr marL="5966" marR="5966" marT="5966" marB="0" anchor="ctr"/>
                </a:tc>
                <a:tc>
                  <a:txBody>
                    <a:bodyPr/>
                    <a:lstStyle/>
                    <a:p>
                      <a:pPr algn="ctr" fontAlgn="ctr"/>
                      <a:r>
                        <a:rPr lang="en-IN" sz="1100" u="none" strike="noStrike">
                          <a:effectLst/>
                        </a:rPr>
                        <a:t>1.06</a:t>
                      </a:r>
                      <a:endParaRPr lang="en-IN" sz="1100" b="0" i="0" u="none" strike="noStrike">
                        <a:solidFill>
                          <a:srgbClr val="000000"/>
                        </a:solidFill>
                        <a:effectLst/>
                        <a:latin typeface="Times New Roman" panose="02020603050405020304" pitchFamily="18" charset="0"/>
                      </a:endParaRPr>
                    </a:p>
                  </a:txBody>
                  <a:tcPr marL="5966" marR="5966" marT="5966" marB="0" anchor="ctr"/>
                </a:tc>
                <a:tc>
                  <a:txBody>
                    <a:bodyPr/>
                    <a:lstStyle/>
                    <a:p>
                      <a:pPr algn="ctr" fontAlgn="ctr"/>
                      <a:r>
                        <a:rPr lang="en-IN" sz="1100" u="none" strike="noStrike">
                          <a:effectLst/>
                        </a:rPr>
                        <a:t>1.27</a:t>
                      </a:r>
                      <a:endParaRPr lang="en-IN" sz="1100" b="0" i="0" u="none" strike="noStrike">
                        <a:solidFill>
                          <a:srgbClr val="000000"/>
                        </a:solidFill>
                        <a:effectLst/>
                        <a:latin typeface="Times New Roman" panose="02020603050405020304" pitchFamily="18" charset="0"/>
                      </a:endParaRPr>
                    </a:p>
                  </a:txBody>
                  <a:tcPr marL="5966" marR="5966" marT="5966" marB="0" anchor="ctr"/>
                </a:tc>
                <a:tc>
                  <a:txBody>
                    <a:bodyPr/>
                    <a:lstStyle/>
                    <a:p>
                      <a:pPr algn="ctr" fontAlgn="ctr"/>
                      <a:r>
                        <a:rPr lang="en-IN" sz="1100" u="none" strike="noStrike">
                          <a:effectLst/>
                        </a:rPr>
                        <a:t>1.28</a:t>
                      </a:r>
                      <a:r>
                        <a:rPr lang="en-IN" sz="1100" u="none" strike="noStrike" baseline="30000">
                          <a:effectLst/>
                        </a:rPr>
                        <a:t>*</a:t>
                      </a:r>
                      <a:endParaRPr lang="en-IN" sz="1100" b="0" i="0" u="none" strike="noStrike">
                        <a:solidFill>
                          <a:srgbClr val="000000"/>
                        </a:solidFill>
                        <a:effectLst/>
                        <a:latin typeface="Times New Roman" panose="02020603050405020304" pitchFamily="18" charset="0"/>
                      </a:endParaRPr>
                    </a:p>
                  </a:txBody>
                  <a:tcPr marL="5966" marR="5966" marT="5966" marB="0" anchor="ctr"/>
                </a:tc>
                <a:tc>
                  <a:txBody>
                    <a:bodyPr/>
                    <a:lstStyle/>
                    <a:p>
                      <a:pPr algn="ctr" fontAlgn="ctr"/>
                      <a:r>
                        <a:rPr lang="en-IN" sz="1100" u="none" strike="noStrike">
                          <a:effectLst/>
                        </a:rPr>
                        <a:t>2.25</a:t>
                      </a:r>
                      <a:r>
                        <a:rPr lang="en-IN" sz="1100" u="none" strike="noStrike" baseline="30000">
                          <a:effectLst/>
                        </a:rPr>
                        <a:t>***</a:t>
                      </a:r>
                      <a:endParaRPr lang="en-IN" sz="1100" b="0" i="0" u="none" strike="noStrike">
                        <a:solidFill>
                          <a:srgbClr val="000000"/>
                        </a:solidFill>
                        <a:effectLst/>
                        <a:latin typeface="Times New Roman" panose="02020603050405020304" pitchFamily="18" charset="0"/>
                      </a:endParaRPr>
                    </a:p>
                  </a:txBody>
                  <a:tcPr marL="5966" marR="5966" marT="5966" marB="0" anchor="ctr"/>
                </a:tc>
                <a:tc>
                  <a:txBody>
                    <a:bodyPr/>
                    <a:lstStyle/>
                    <a:p>
                      <a:pPr algn="ctr" fontAlgn="ctr"/>
                      <a:r>
                        <a:rPr lang="en-IN" sz="1100" u="none" strike="noStrike">
                          <a:effectLst/>
                        </a:rPr>
                        <a:t>1.63</a:t>
                      </a:r>
                      <a:r>
                        <a:rPr lang="en-IN" sz="1100" u="none" strike="noStrike" baseline="30000">
                          <a:effectLst/>
                        </a:rPr>
                        <a:t>***</a:t>
                      </a:r>
                      <a:endParaRPr lang="en-IN" sz="1100" b="0" i="0" u="none" strike="noStrike">
                        <a:solidFill>
                          <a:srgbClr val="000000"/>
                        </a:solidFill>
                        <a:effectLst/>
                        <a:latin typeface="Times New Roman" panose="02020603050405020304" pitchFamily="18" charset="0"/>
                      </a:endParaRPr>
                    </a:p>
                  </a:txBody>
                  <a:tcPr marL="5966" marR="5966" marT="5966" marB="0" anchor="ctr"/>
                </a:tc>
                <a:tc>
                  <a:txBody>
                    <a:bodyPr/>
                    <a:lstStyle/>
                    <a:p>
                      <a:pPr algn="ctr" fontAlgn="ctr"/>
                      <a:r>
                        <a:rPr lang="en-IN" sz="1100" u="none" strike="noStrike">
                          <a:effectLst/>
                        </a:rPr>
                        <a:t>1.44</a:t>
                      </a:r>
                      <a:r>
                        <a:rPr lang="en-IN" sz="1100" u="none" strike="noStrike" baseline="30000">
                          <a:effectLst/>
                        </a:rPr>
                        <a:t>*</a:t>
                      </a:r>
                      <a:endParaRPr lang="en-IN" sz="1100" b="0" i="0" u="none" strike="noStrike">
                        <a:solidFill>
                          <a:srgbClr val="000000"/>
                        </a:solidFill>
                        <a:effectLst/>
                        <a:latin typeface="Times New Roman" panose="02020603050405020304" pitchFamily="18" charset="0"/>
                      </a:endParaRPr>
                    </a:p>
                  </a:txBody>
                  <a:tcPr marL="5966" marR="5966" marT="5966" marB="0" anchor="ctr"/>
                </a:tc>
                <a:tc>
                  <a:txBody>
                    <a:bodyPr/>
                    <a:lstStyle/>
                    <a:p>
                      <a:pPr algn="ctr" fontAlgn="ctr"/>
                      <a:r>
                        <a:rPr lang="en-IN" sz="1100" u="none" strike="noStrike">
                          <a:effectLst/>
                        </a:rPr>
                        <a:t>2.01</a:t>
                      </a:r>
                      <a:r>
                        <a:rPr lang="en-IN" sz="1100" u="none" strike="noStrike" baseline="30000">
                          <a:effectLst/>
                        </a:rPr>
                        <a:t>***</a:t>
                      </a:r>
                      <a:endParaRPr lang="en-IN" sz="1100" b="0" i="0" u="none" strike="noStrike">
                        <a:solidFill>
                          <a:srgbClr val="000000"/>
                        </a:solidFill>
                        <a:effectLst/>
                        <a:latin typeface="Times New Roman" panose="02020603050405020304" pitchFamily="18" charset="0"/>
                      </a:endParaRPr>
                    </a:p>
                  </a:txBody>
                  <a:tcPr marL="5966" marR="5966" marT="5966" marB="0" anchor="ctr"/>
                </a:tc>
                <a:tc>
                  <a:txBody>
                    <a:bodyPr/>
                    <a:lstStyle/>
                    <a:p>
                      <a:pPr algn="ctr" fontAlgn="ctr"/>
                      <a:r>
                        <a:rPr lang="en-IN" sz="1100" u="none" strike="noStrike">
                          <a:effectLst/>
                        </a:rPr>
                        <a:t>2.91</a:t>
                      </a:r>
                      <a:r>
                        <a:rPr lang="en-IN" sz="1100" u="none" strike="noStrike" baseline="30000">
                          <a:effectLst/>
                        </a:rPr>
                        <a:t>***</a:t>
                      </a:r>
                      <a:endParaRPr lang="en-IN" sz="1100" b="0" i="0" u="none" strike="noStrike">
                        <a:solidFill>
                          <a:srgbClr val="000000"/>
                        </a:solidFill>
                        <a:effectLst/>
                        <a:latin typeface="Times New Roman" panose="02020603050405020304" pitchFamily="18" charset="0"/>
                      </a:endParaRPr>
                    </a:p>
                  </a:txBody>
                  <a:tcPr marL="5966" marR="5966" marT="5966" marB="0" anchor="ctr"/>
                </a:tc>
                <a:extLst>
                  <a:ext uri="{0D108BD9-81ED-4DB2-BD59-A6C34878D82A}">
                    <a16:rowId xmlns:a16="http://schemas.microsoft.com/office/drawing/2014/main" val="1804924869"/>
                  </a:ext>
                </a:extLst>
              </a:tr>
              <a:tr h="264664">
                <a:tc>
                  <a:txBody>
                    <a:bodyPr/>
                    <a:lstStyle/>
                    <a:p>
                      <a:pPr algn="l" fontAlgn="b"/>
                      <a:r>
                        <a:rPr lang="en-IN" sz="1400" u="none" strike="noStrike" dirty="0">
                          <a:effectLst/>
                          <a:latin typeface="Times New Roman" panose="02020603050405020304" pitchFamily="18" charset="0"/>
                          <a:cs typeface="Times New Roman" panose="02020603050405020304" pitchFamily="18" charset="0"/>
                        </a:rPr>
                        <a:t>Caste</a:t>
                      </a:r>
                      <a:endParaRPr lang="en-IN"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966" marR="5966" marT="5966" marB="0" anchor="b"/>
                </a:tc>
                <a:tc>
                  <a:txBody>
                    <a:bodyPr/>
                    <a:lstStyle/>
                    <a:p>
                      <a:pPr algn="l" fontAlgn="ctr"/>
                      <a:r>
                        <a:rPr lang="en-IN" sz="1400" u="none" strike="noStrike">
                          <a:effectLst/>
                          <a:latin typeface="Times New Roman" panose="02020603050405020304" pitchFamily="18" charset="0"/>
                          <a:cs typeface="Times New Roman" panose="02020603050405020304" pitchFamily="18" charset="0"/>
                        </a:rPr>
                        <a:t>SC</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66" marR="5966" marT="5966" marB="0" anchor="ctr"/>
                </a:tc>
                <a:tc>
                  <a:txBody>
                    <a:bodyPr/>
                    <a:lstStyle/>
                    <a:p>
                      <a:pPr algn="ctr" fontAlgn="ctr"/>
                      <a:r>
                        <a:rPr lang="en-IN" sz="1100" u="none" strike="noStrike">
                          <a:effectLst/>
                        </a:rPr>
                        <a:t>1</a:t>
                      </a:r>
                      <a:endParaRPr lang="en-IN" sz="1100" b="0" i="0" u="none" strike="noStrike">
                        <a:solidFill>
                          <a:srgbClr val="000000"/>
                        </a:solidFill>
                        <a:effectLst/>
                        <a:latin typeface="Times New Roman" panose="02020603050405020304" pitchFamily="18" charset="0"/>
                      </a:endParaRPr>
                    </a:p>
                  </a:txBody>
                  <a:tcPr marL="5966" marR="5966" marT="5966" marB="0" anchor="ctr"/>
                </a:tc>
                <a:tc>
                  <a:txBody>
                    <a:bodyPr/>
                    <a:lstStyle/>
                    <a:p>
                      <a:pPr algn="ctr" fontAlgn="ctr"/>
                      <a:r>
                        <a:rPr lang="en-IN" sz="1100" u="none" strike="noStrike">
                          <a:effectLst/>
                        </a:rPr>
                        <a:t>1</a:t>
                      </a:r>
                      <a:endParaRPr lang="en-IN" sz="1100" b="0" i="0" u="none" strike="noStrike">
                        <a:solidFill>
                          <a:srgbClr val="000000"/>
                        </a:solidFill>
                        <a:effectLst/>
                        <a:latin typeface="Times New Roman" panose="02020603050405020304" pitchFamily="18" charset="0"/>
                      </a:endParaRPr>
                    </a:p>
                  </a:txBody>
                  <a:tcPr marL="5966" marR="5966" marT="5966" marB="0" anchor="ctr"/>
                </a:tc>
                <a:tc>
                  <a:txBody>
                    <a:bodyPr/>
                    <a:lstStyle/>
                    <a:p>
                      <a:pPr algn="ctr" fontAlgn="ctr"/>
                      <a:r>
                        <a:rPr lang="en-IN" sz="1100" u="none" strike="noStrike">
                          <a:effectLst/>
                        </a:rPr>
                        <a:t>1</a:t>
                      </a:r>
                      <a:endParaRPr lang="en-IN" sz="1100" b="0" i="0" u="none" strike="noStrike">
                        <a:solidFill>
                          <a:srgbClr val="000000"/>
                        </a:solidFill>
                        <a:effectLst/>
                        <a:latin typeface="Times New Roman" panose="02020603050405020304" pitchFamily="18" charset="0"/>
                      </a:endParaRPr>
                    </a:p>
                  </a:txBody>
                  <a:tcPr marL="5966" marR="5966" marT="5966" marB="0" anchor="ctr"/>
                </a:tc>
                <a:tc>
                  <a:txBody>
                    <a:bodyPr/>
                    <a:lstStyle/>
                    <a:p>
                      <a:pPr algn="ctr" fontAlgn="ctr"/>
                      <a:r>
                        <a:rPr lang="en-IN" sz="1100" u="none" strike="noStrike">
                          <a:effectLst/>
                        </a:rPr>
                        <a:t>1</a:t>
                      </a:r>
                      <a:endParaRPr lang="en-IN" sz="1100" b="0" i="0" u="none" strike="noStrike">
                        <a:solidFill>
                          <a:srgbClr val="000000"/>
                        </a:solidFill>
                        <a:effectLst/>
                        <a:latin typeface="Times New Roman" panose="02020603050405020304" pitchFamily="18" charset="0"/>
                      </a:endParaRPr>
                    </a:p>
                  </a:txBody>
                  <a:tcPr marL="5966" marR="5966" marT="5966" marB="0" anchor="ctr"/>
                </a:tc>
                <a:tc>
                  <a:txBody>
                    <a:bodyPr/>
                    <a:lstStyle/>
                    <a:p>
                      <a:pPr algn="ctr" fontAlgn="ctr"/>
                      <a:r>
                        <a:rPr lang="en-IN" sz="1100" u="none" strike="noStrike">
                          <a:effectLst/>
                        </a:rPr>
                        <a:t>1</a:t>
                      </a:r>
                      <a:endParaRPr lang="en-IN" sz="1100" b="0" i="0" u="none" strike="noStrike">
                        <a:solidFill>
                          <a:srgbClr val="000000"/>
                        </a:solidFill>
                        <a:effectLst/>
                        <a:latin typeface="Times New Roman" panose="02020603050405020304" pitchFamily="18" charset="0"/>
                      </a:endParaRPr>
                    </a:p>
                  </a:txBody>
                  <a:tcPr marL="5966" marR="5966" marT="5966" marB="0" anchor="ctr"/>
                </a:tc>
                <a:tc>
                  <a:txBody>
                    <a:bodyPr/>
                    <a:lstStyle/>
                    <a:p>
                      <a:pPr algn="ctr" fontAlgn="ctr"/>
                      <a:r>
                        <a:rPr lang="en-IN" sz="1100" u="none" strike="noStrike">
                          <a:effectLst/>
                        </a:rPr>
                        <a:t>1</a:t>
                      </a:r>
                      <a:endParaRPr lang="en-IN" sz="1100" b="0" i="0" u="none" strike="noStrike">
                        <a:solidFill>
                          <a:srgbClr val="000000"/>
                        </a:solidFill>
                        <a:effectLst/>
                        <a:latin typeface="Times New Roman" panose="02020603050405020304" pitchFamily="18" charset="0"/>
                      </a:endParaRPr>
                    </a:p>
                  </a:txBody>
                  <a:tcPr marL="5966" marR="5966" marT="5966" marB="0" anchor="ctr"/>
                </a:tc>
                <a:tc>
                  <a:txBody>
                    <a:bodyPr/>
                    <a:lstStyle/>
                    <a:p>
                      <a:pPr algn="ctr" fontAlgn="ctr"/>
                      <a:r>
                        <a:rPr lang="en-IN" sz="1100" u="none" strike="noStrike">
                          <a:effectLst/>
                        </a:rPr>
                        <a:t>1</a:t>
                      </a:r>
                      <a:endParaRPr lang="en-IN" sz="1100" b="0" i="0" u="none" strike="noStrike">
                        <a:solidFill>
                          <a:srgbClr val="000000"/>
                        </a:solidFill>
                        <a:effectLst/>
                        <a:latin typeface="Times New Roman" panose="02020603050405020304" pitchFamily="18" charset="0"/>
                      </a:endParaRPr>
                    </a:p>
                  </a:txBody>
                  <a:tcPr marL="5966" marR="5966" marT="5966" marB="0" anchor="ctr"/>
                </a:tc>
                <a:tc>
                  <a:txBody>
                    <a:bodyPr/>
                    <a:lstStyle/>
                    <a:p>
                      <a:pPr algn="ctr" fontAlgn="ctr"/>
                      <a:r>
                        <a:rPr lang="en-IN" sz="1100" u="none" strike="noStrike">
                          <a:effectLst/>
                        </a:rPr>
                        <a:t>1</a:t>
                      </a:r>
                      <a:endParaRPr lang="en-IN" sz="1100" b="0" i="0" u="none" strike="noStrike">
                        <a:solidFill>
                          <a:srgbClr val="000000"/>
                        </a:solidFill>
                        <a:effectLst/>
                        <a:latin typeface="Times New Roman" panose="02020603050405020304" pitchFamily="18" charset="0"/>
                      </a:endParaRPr>
                    </a:p>
                  </a:txBody>
                  <a:tcPr marL="5966" marR="5966" marT="5966" marB="0" anchor="ctr"/>
                </a:tc>
                <a:tc>
                  <a:txBody>
                    <a:bodyPr/>
                    <a:lstStyle/>
                    <a:p>
                      <a:pPr algn="ctr" fontAlgn="ctr"/>
                      <a:r>
                        <a:rPr lang="en-IN" sz="1100" u="none" strike="noStrike">
                          <a:effectLst/>
                        </a:rPr>
                        <a:t>1</a:t>
                      </a:r>
                      <a:endParaRPr lang="en-IN" sz="1100" b="0" i="0" u="none" strike="noStrike">
                        <a:solidFill>
                          <a:srgbClr val="000000"/>
                        </a:solidFill>
                        <a:effectLst/>
                        <a:latin typeface="Times New Roman" panose="02020603050405020304" pitchFamily="18" charset="0"/>
                      </a:endParaRPr>
                    </a:p>
                  </a:txBody>
                  <a:tcPr marL="5966" marR="5966" marT="5966" marB="0" anchor="ctr"/>
                </a:tc>
                <a:extLst>
                  <a:ext uri="{0D108BD9-81ED-4DB2-BD59-A6C34878D82A}">
                    <a16:rowId xmlns:a16="http://schemas.microsoft.com/office/drawing/2014/main" val="94234965"/>
                  </a:ext>
                </a:extLst>
              </a:tr>
              <a:tr h="315889">
                <a:tc>
                  <a:txBody>
                    <a:bodyPr/>
                    <a:lstStyle/>
                    <a:p>
                      <a:pPr algn="l" fontAlgn="b"/>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66" marR="5966" marT="5966" marB="0" anchor="b"/>
                </a:tc>
                <a:tc>
                  <a:txBody>
                    <a:bodyPr/>
                    <a:lstStyle/>
                    <a:p>
                      <a:pPr algn="l" fontAlgn="ctr"/>
                      <a:r>
                        <a:rPr lang="en-IN" sz="1400" u="none" strike="noStrike">
                          <a:effectLst/>
                          <a:latin typeface="Times New Roman" panose="02020603050405020304" pitchFamily="18" charset="0"/>
                          <a:cs typeface="Times New Roman" panose="02020603050405020304" pitchFamily="18" charset="0"/>
                        </a:rPr>
                        <a:t>ST</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66" marR="5966" marT="5966" marB="0" anchor="ctr"/>
                </a:tc>
                <a:tc>
                  <a:txBody>
                    <a:bodyPr/>
                    <a:lstStyle/>
                    <a:p>
                      <a:pPr algn="ctr" fontAlgn="ctr"/>
                      <a:r>
                        <a:rPr lang="en-IN" sz="1100" u="none" strike="noStrike">
                          <a:effectLst/>
                        </a:rPr>
                        <a:t>0.66</a:t>
                      </a:r>
                      <a:r>
                        <a:rPr lang="en-IN" sz="1100" u="none" strike="noStrike" baseline="30000">
                          <a:effectLst/>
                        </a:rPr>
                        <a:t>**</a:t>
                      </a:r>
                      <a:endParaRPr lang="en-IN" sz="1100" b="0" i="0" u="none" strike="noStrike">
                        <a:solidFill>
                          <a:srgbClr val="000000"/>
                        </a:solidFill>
                        <a:effectLst/>
                        <a:latin typeface="Times New Roman" panose="02020603050405020304" pitchFamily="18" charset="0"/>
                      </a:endParaRPr>
                    </a:p>
                  </a:txBody>
                  <a:tcPr marL="5966" marR="5966" marT="5966" marB="0" anchor="ctr"/>
                </a:tc>
                <a:tc>
                  <a:txBody>
                    <a:bodyPr/>
                    <a:lstStyle/>
                    <a:p>
                      <a:pPr algn="ctr" fontAlgn="ctr"/>
                      <a:r>
                        <a:rPr lang="en-IN" sz="1100" u="none" strike="noStrike">
                          <a:effectLst/>
                        </a:rPr>
                        <a:t>0.54</a:t>
                      </a:r>
                      <a:r>
                        <a:rPr lang="en-IN" sz="1100" u="none" strike="noStrike" baseline="30000">
                          <a:effectLst/>
                        </a:rPr>
                        <a:t>**</a:t>
                      </a:r>
                      <a:endParaRPr lang="en-IN" sz="1100" b="0" i="0" u="none" strike="noStrike">
                        <a:solidFill>
                          <a:srgbClr val="000000"/>
                        </a:solidFill>
                        <a:effectLst/>
                        <a:latin typeface="Times New Roman" panose="02020603050405020304" pitchFamily="18" charset="0"/>
                      </a:endParaRPr>
                    </a:p>
                  </a:txBody>
                  <a:tcPr marL="5966" marR="5966" marT="5966" marB="0" anchor="ctr"/>
                </a:tc>
                <a:tc>
                  <a:txBody>
                    <a:bodyPr/>
                    <a:lstStyle/>
                    <a:p>
                      <a:pPr algn="ctr" fontAlgn="ctr"/>
                      <a:r>
                        <a:rPr lang="en-IN" sz="1100" u="none" strike="noStrike">
                          <a:effectLst/>
                        </a:rPr>
                        <a:t>1.27</a:t>
                      </a:r>
                      <a:endParaRPr lang="en-IN" sz="1100" b="0" i="0" u="none" strike="noStrike">
                        <a:solidFill>
                          <a:srgbClr val="000000"/>
                        </a:solidFill>
                        <a:effectLst/>
                        <a:latin typeface="Times New Roman" panose="02020603050405020304" pitchFamily="18" charset="0"/>
                      </a:endParaRPr>
                    </a:p>
                  </a:txBody>
                  <a:tcPr marL="5966" marR="5966" marT="5966" marB="0" anchor="ctr"/>
                </a:tc>
                <a:tc>
                  <a:txBody>
                    <a:bodyPr/>
                    <a:lstStyle/>
                    <a:p>
                      <a:pPr algn="ctr" fontAlgn="ctr"/>
                      <a:r>
                        <a:rPr lang="en-IN" sz="1100" u="none" strike="noStrike">
                          <a:effectLst/>
                        </a:rPr>
                        <a:t>0.92</a:t>
                      </a:r>
                      <a:endParaRPr lang="en-IN" sz="1100" b="0" i="0" u="none" strike="noStrike">
                        <a:solidFill>
                          <a:srgbClr val="000000"/>
                        </a:solidFill>
                        <a:effectLst/>
                        <a:latin typeface="Times New Roman" panose="02020603050405020304" pitchFamily="18" charset="0"/>
                      </a:endParaRPr>
                    </a:p>
                  </a:txBody>
                  <a:tcPr marL="5966" marR="5966" marT="5966" marB="0" anchor="ctr"/>
                </a:tc>
                <a:tc>
                  <a:txBody>
                    <a:bodyPr/>
                    <a:lstStyle/>
                    <a:p>
                      <a:pPr algn="ctr" fontAlgn="ctr"/>
                      <a:r>
                        <a:rPr lang="en-IN" sz="1100" u="none" strike="noStrike">
                          <a:effectLst/>
                        </a:rPr>
                        <a:t>0.92</a:t>
                      </a:r>
                      <a:endParaRPr lang="en-IN" sz="1100" b="0" i="0" u="none" strike="noStrike">
                        <a:solidFill>
                          <a:srgbClr val="000000"/>
                        </a:solidFill>
                        <a:effectLst/>
                        <a:latin typeface="Times New Roman" panose="02020603050405020304" pitchFamily="18" charset="0"/>
                      </a:endParaRPr>
                    </a:p>
                  </a:txBody>
                  <a:tcPr marL="5966" marR="5966" marT="5966" marB="0" anchor="ctr"/>
                </a:tc>
                <a:tc>
                  <a:txBody>
                    <a:bodyPr/>
                    <a:lstStyle/>
                    <a:p>
                      <a:pPr algn="ctr" fontAlgn="ctr"/>
                      <a:r>
                        <a:rPr lang="en-IN" sz="1100" u="none" strike="noStrike">
                          <a:effectLst/>
                        </a:rPr>
                        <a:t>0.81</a:t>
                      </a:r>
                      <a:endParaRPr lang="en-IN" sz="1100" b="0" i="0" u="none" strike="noStrike">
                        <a:solidFill>
                          <a:srgbClr val="000000"/>
                        </a:solidFill>
                        <a:effectLst/>
                        <a:latin typeface="Times New Roman" panose="02020603050405020304" pitchFamily="18" charset="0"/>
                      </a:endParaRPr>
                    </a:p>
                  </a:txBody>
                  <a:tcPr marL="5966" marR="5966" marT="5966" marB="0" anchor="ctr"/>
                </a:tc>
                <a:tc>
                  <a:txBody>
                    <a:bodyPr/>
                    <a:lstStyle/>
                    <a:p>
                      <a:pPr algn="ctr" fontAlgn="ctr"/>
                      <a:r>
                        <a:rPr lang="en-IN" sz="1100" u="none" strike="noStrike">
                          <a:effectLst/>
                        </a:rPr>
                        <a:t>0.53</a:t>
                      </a:r>
                      <a:r>
                        <a:rPr lang="en-IN" sz="1100" u="none" strike="noStrike" baseline="30000">
                          <a:effectLst/>
                        </a:rPr>
                        <a:t>***</a:t>
                      </a:r>
                      <a:endParaRPr lang="en-IN" sz="1100" b="0" i="0" u="none" strike="noStrike">
                        <a:solidFill>
                          <a:srgbClr val="000000"/>
                        </a:solidFill>
                        <a:effectLst/>
                        <a:latin typeface="Times New Roman" panose="02020603050405020304" pitchFamily="18" charset="0"/>
                      </a:endParaRPr>
                    </a:p>
                  </a:txBody>
                  <a:tcPr marL="5966" marR="5966" marT="5966" marB="0" anchor="ctr"/>
                </a:tc>
                <a:tc>
                  <a:txBody>
                    <a:bodyPr/>
                    <a:lstStyle/>
                    <a:p>
                      <a:pPr algn="ctr" fontAlgn="ctr"/>
                      <a:r>
                        <a:rPr lang="en-IN" sz="1100" u="none" strike="noStrike">
                          <a:effectLst/>
                        </a:rPr>
                        <a:t>0.67</a:t>
                      </a:r>
                      <a:r>
                        <a:rPr lang="en-IN" sz="1100" u="none" strike="noStrike" baseline="30000">
                          <a:effectLst/>
                        </a:rPr>
                        <a:t>**</a:t>
                      </a:r>
                      <a:endParaRPr lang="en-IN" sz="1100" b="0" i="0" u="none" strike="noStrike">
                        <a:solidFill>
                          <a:srgbClr val="000000"/>
                        </a:solidFill>
                        <a:effectLst/>
                        <a:latin typeface="Times New Roman" panose="02020603050405020304" pitchFamily="18" charset="0"/>
                      </a:endParaRPr>
                    </a:p>
                  </a:txBody>
                  <a:tcPr marL="5966" marR="5966" marT="5966" marB="0" anchor="ctr"/>
                </a:tc>
                <a:tc>
                  <a:txBody>
                    <a:bodyPr/>
                    <a:lstStyle/>
                    <a:p>
                      <a:pPr algn="ctr" fontAlgn="ctr"/>
                      <a:r>
                        <a:rPr lang="en-IN" sz="1100" u="none" strike="noStrike">
                          <a:effectLst/>
                        </a:rPr>
                        <a:t>0.64</a:t>
                      </a:r>
                      <a:r>
                        <a:rPr lang="en-IN" sz="1100" u="none" strike="noStrike" baseline="30000">
                          <a:effectLst/>
                        </a:rPr>
                        <a:t>**</a:t>
                      </a:r>
                      <a:endParaRPr lang="en-IN" sz="1100" b="0" i="0" u="none" strike="noStrike">
                        <a:solidFill>
                          <a:srgbClr val="000000"/>
                        </a:solidFill>
                        <a:effectLst/>
                        <a:latin typeface="Times New Roman" panose="02020603050405020304" pitchFamily="18" charset="0"/>
                      </a:endParaRPr>
                    </a:p>
                  </a:txBody>
                  <a:tcPr marL="5966" marR="5966" marT="5966" marB="0" anchor="ctr"/>
                </a:tc>
                <a:extLst>
                  <a:ext uri="{0D108BD9-81ED-4DB2-BD59-A6C34878D82A}">
                    <a16:rowId xmlns:a16="http://schemas.microsoft.com/office/drawing/2014/main" val="2519734787"/>
                  </a:ext>
                </a:extLst>
              </a:tr>
              <a:tr h="315889">
                <a:tc>
                  <a:txBody>
                    <a:bodyPr/>
                    <a:lstStyle/>
                    <a:p>
                      <a:pPr algn="l" fontAlgn="b"/>
                      <a:endParaRPr lang="en-IN"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966" marR="5966" marT="5966" marB="0" anchor="b"/>
                </a:tc>
                <a:tc>
                  <a:txBody>
                    <a:bodyPr/>
                    <a:lstStyle/>
                    <a:p>
                      <a:pPr algn="l" fontAlgn="ctr"/>
                      <a:r>
                        <a:rPr lang="en-IN" sz="1400" u="none" strike="noStrike">
                          <a:effectLst/>
                          <a:latin typeface="Times New Roman" panose="02020603050405020304" pitchFamily="18" charset="0"/>
                          <a:cs typeface="Times New Roman" panose="02020603050405020304" pitchFamily="18" charset="0"/>
                        </a:rPr>
                        <a:t>OBC</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66" marR="5966" marT="5966" marB="0" anchor="ctr"/>
                </a:tc>
                <a:tc>
                  <a:txBody>
                    <a:bodyPr/>
                    <a:lstStyle/>
                    <a:p>
                      <a:pPr algn="ctr" fontAlgn="ctr"/>
                      <a:r>
                        <a:rPr lang="en-IN" sz="1100" u="none" strike="noStrike">
                          <a:effectLst/>
                        </a:rPr>
                        <a:t>1.11</a:t>
                      </a:r>
                      <a:endParaRPr lang="en-IN" sz="1100" b="0" i="0" u="none" strike="noStrike">
                        <a:solidFill>
                          <a:srgbClr val="000000"/>
                        </a:solidFill>
                        <a:effectLst/>
                        <a:latin typeface="Times New Roman" panose="02020603050405020304" pitchFamily="18" charset="0"/>
                      </a:endParaRPr>
                    </a:p>
                  </a:txBody>
                  <a:tcPr marL="5966" marR="5966" marT="5966" marB="0" anchor="ctr"/>
                </a:tc>
                <a:tc>
                  <a:txBody>
                    <a:bodyPr/>
                    <a:lstStyle/>
                    <a:p>
                      <a:pPr algn="ctr" fontAlgn="ctr"/>
                      <a:r>
                        <a:rPr lang="en-IN" sz="1100" u="none" strike="noStrike">
                          <a:effectLst/>
                        </a:rPr>
                        <a:t>0.81</a:t>
                      </a:r>
                      <a:endParaRPr lang="en-IN" sz="1100" b="0" i="0" u="none" strike="noStrike">
                        <a:solidFill>
                          <a:srgbClr val="000000"/>
                        </a:solidFill>
                        <a:effectLst/>
                        <a:latin typeface="Times New Roman" panose="02020603050405020304" pitchFamily="18" charset="0"/>
                      </a:endParaRPr>
                    </a:p>
                  </a:txBody>
                  <a:tcPr marL="5966" marR="5966" marT="5966" marB="0" anchor="ctr"/>
                </a:tc>
                <a:tc>
                  <a:txBody>
                    <a:bodyPr/>
                    <a:lstStyle/>
                    <a:p>
                      <a:pPr algn="ctr" fontAlgn="ctr"/>
                      <a:r>
                        <a:rPr lang="en-IN" sz="1100" u="none" strike="noStrike" dirty="0">
                          <a:effectLst/>
                        </a:rPr>
                        <a:t>1.14</a:t>
                      </a:r>
                      <a:endParaRPr lang="en-IN" sz="1100" b="0" i="0" u="none" strike="noStrike" dirty="0">
                        <a:solidFill>
                          <a:srgbClr val="000000"/>
                        </a:solidFill>
                        <a:effectLst/>
                        <a:latin typeface="Times New Roman" panose="02020603050405020304" pitchFamily="18" charset="0"/>
                      </a:endParaRPr>
                    </a:p>
                  </a:txBody>
                  <a:tcPr marL="5966" marR="5966" marT="5966" marB="0" anchor="ctr"/>
                </a:tc>
                <a:tc>
                  <a:txBody>
                    <a:bodyPr/>
                    <a:lstStyle/>
                    <a:p>
                      <a:pPr algn="ctr" fontAlgn="ctr"/>
                      <a:r>
                        <a:rPr lang="en-IN" sz="1100" u="none" strike="noStrike">
                          <a:effectLst/>
                        </a:rPr>
                        <a:t>0.97</a:t>
                      </a:r>
                      <a:endParaRPr lang="en-IN" sz="1100" b="0" i="0" u="none" strike="noStrike">
                        <a:solidFill>
                          <a:srgbClr val="000000"/>
                        </a:solidFill>
                        <a:effectLst/>
                        <a:latin typeface="Times New Roman" panose="02020603050405020304" pitchFamily="18" charset="0"/>
                      </a:endParaRPr>
                    </a:p>
                  </a:txBody>
                  <a:tcPr marL="5966" marR="5966" marT="5966" marB="0" anchor="ctr"/>
                </a:tc>
                <a:tc>
                  <a:txBody>
                    <a:bodyPr/>
                    <a:lstStyle/>
                    <a:p>
                      <a:pPr algn="ctr" fontAlgn="ctr"/>
                      <a:r>
                        <a:rPr lang="en-IN" sz="1100" u="none" strike="noStrike">
                          <a:effectLst/>
                        </a:rPr>
                        <a:t>0.86</a:t>
                      </a:r>
                      <a:endParaRPr lang="en-IN" sz="1100" b="0" i="0" u="none" strike="noStrike">
                        <a:solidFill>
                          <a:srgbClr val="000000"/>
                        </a:solidFill>
                        <a:effectLst/>
                        <a:latin typeface="Times New Roman" panose="02020603050405020304" pitchFamily="18" charset="0"/>
                      </a:endParaRPr>
                    </a:p>
                  </a:txBody>
                  <a:tcPr marL="5966" marR="5966" marT="5966" marB="0" anchor="ctr"/>
                </a:tc>
                <a:tc>
                  <a:txBody>
                    <a:bodyPr/>
                    <a:lstStyle/>
                    <a:p>
                      <a:pPr algn="ctr" fontAlgn="ctr"/>
                      <a:r>
                        <a:rPr lang="en-IN" sz="1100" u="none" strike="noStrike">
                          <a:effectLst/>
                        </a:rPr>
                        <a:t>0.64</a:t>
                      </a:r>
                      <a:r>
                        <a:rPr lang="en-IN" sz="1100" u="none" strike="noStrike" baseline="30000">
                          <a:effectLst/>
                        </a:rPr>
                        <a:t>***</a:t>
                      </a:r>
                      <a:endParaRPr lang="en-IN" sz="1100" b="0" i="0" u="none" strike="noStrike">
                        <a:solidFill>
                          <a:srgbClr val="000000"/>
                        </a:solidFill>
                        <a:effectLst/>
                        <a:latin typeface="Times New Roman" panose="02020603050405020304" pitchFamily="18" charset="0"/>
                      </a:endParaRPr>
                    </a:p>
                  </a:txBody>
                  <a:tcPr marL="5966" marR="5966" marT="5966" marB="0" anchor="ctr"/>
                </a:tc>
                <a:tc>
                  <a:txBody>
                    <a:bodyPr/>
                    <a:lstStyle/>
                    <a:p>
                      <a:pPr algn="ctr" fontAlgn="ctr"/>
                      <a:r>
                        <a:rPr lang="en-IN" sz="1100" u="none" strike="noStrike">
                          <a:effectLst/>
                        </a:rPr>
                        <a:t>0.68</a:t>
                      </a:r>
                      <a:r>
                        <a:rPr lang="en-IN" sz="1100" u="none" strike="noStrike" baseline="30000">
                          <a:effectLst/>
                        </a:rPr>
                        <a:t>***</a:t>
                      </a:r>
                      <a:endParaRPr lang="en-IN" sz="1100" b="0" i="0" u="none" strike="noStrike">
                        <a:solidFill>
                          <a:srgbClr val="000000"/>
                        </a:solidFill>
                        <a:effectLst/>
                        <a:latin typeface="Times New Roman" panose="02020603050405020304" pitchFamily="18" charset="0"/>
                      </a:endParaRPr>
                    </a:p>
                  </a:txBody>
                  <a:tcPr marL="5966" marR="5966" marT="5966" marB="0" anchor="ctr"/>
                </a:tc>
                <a:tc>
                  <a:txBody>
                    <a:bodyPr/>
                    <a:lstStyle/>
                    <a:p>
                      <a:pPr algn="ctr" fontAlgn="ctr"/>
                      <a:r>
                        <a:rPr lang="en-IN" sz="1100" u="none" strike="noStrike">
                          <a:effectLst/>
                        </a:rPr>
                        <a:t>0.63</a:t>
                      </a:r>
                      <a:r>
                        <a:rPr lang="en-IN" sz="1100" u="none" strike="noStrike" baseline="30000">
                          <a:effectLst/>
                        </a:rPr>
                        <a:t>***</a:t>
                      </a:r>
                      <a:endParaRPr lang="en-IN" sz="1100" b="0" i="0" u="none" strike="noStrike">
                        <a:solidFill>
                          <a:srgbClr val="000000"/>
                        </a:solidFill>
                        <a:effectLst/>
                        <a:latin typeface="Times New Roman" panose="02020603050405020304" pitchFamily="18" charset="0"/>
                      </a:endParaRPr>
                    </a:p>
                  </a:txBody>
                  <a:tcPr marL="5966" marR="5966" marT="5966" marB="0" anchor="ctr"/>
                </a:tc>
                <a:tc>
                  <a:txBody>
                    <a:bodyPr/>
                    <a:lstStyle/>
                    <a:p>
                      <a:pPr algn="ctr" fontAlgn="ctr"/>
                      <a:r>
                        <a:rPr lang="en-IN" sz="1100" u="none" strike="noStrike">
                          <a:effectLst/>
                        </a:rPr>
                        <a:t>0.71</a:t>
                      </a:r>
                      <a:r>
                        <a:rPr lang="en-IN" sz="1100" u="none" strike="noStrike" baseline="30000">
                          <a:effectLst/>
                        </a:rPr>
                        <a:t>***</a:t>
                      </a:r>
                      <a:endParaRPr lang="en-IN" sz="1100" b="0" i="0" u="none" strike="noStrike">
                        <a:solidFill>
                          <a:srgbClr val="000000"/>
                        </a:solidFill>
                        <a:effectLst/>
                        <a:latin typeface="Times New Roman" panose="02020603050405020304" pitchFamily="18" charset="0"/>
                      </a:endParaRPr>
                    </a:p>
                  </a:txBody>
                  <a:tcPr marL="5966" marR="5966" marT="5966" marB="0" anchor="ctr"/>
                </a:tc>
                <a:extLst>
                  <a:ext uri="{0D108BD9-81ED-4DB2-BD59-A6C34878D82A}">
                    <a16:rowId xmlns:a16="http://schemas.microsoft.com/office/drawing/2014/main" val="4044536500"/>
                  </a:ext>
                </a:extLst>
              </a:tr>
              <a:tr h="315889">
                <a:tc>
                  <a:txBody>
                    <a:bodyPr/>
                    <a:lstStyle/>
                    <a:p>
                      <a:pPr algn="l" fontAlgn="b"/>
                      <a:endParaRPr lang="en-IN"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966" marR="5966" marT="5966" marB="0" anchor="b"/>
                </a:tc>
                <a:tc>
                  <a:txBody>
                    <a:bodyPr/>
                    <a:lstStyle/>
                    <a:p>
                      <a:pPr algn="l" fontAlgn="ctr"/>
                      <a:r>
                        <a:rPr lang="en-IN" sz="1400" u="none" strike="noStrike">
                          <a:effectLst/>
                          <a:latin typeface="Times New Roman" panose="02020603050405020304" pitchFamily="18" charset="0"/>
                          <a:cs typeface="Times New Roman" panose="02020603050405020304" pitchFamily="18" charset="0"/>
                        </a:rPr>
                        <a:t>None</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66" marR="5966" marT="5966" marB="0" anchor="ctr"/>
                </a:tc>
                <a:tc>
                  <a:txBody>
                    <a:bodyPr/>
                    <a:lstStyle/>
                    <a:p>
                      <a:pPr algn="ctr" fontAlgn="ctr"/>
                      <a:r>
                        <a:rPr lang="en-IN" sz="1100" u="none" strike="noStrike">
                          <a:effectLst/>
                        </a:rPr>
                        <a:t>0.96</a:t>
                      </a:r>
                      <a:endParaRPr lang="en-IN" sz="1100" b="0" i="0" u="none" strike="noStrike">
                        <a:solidFill>
                          <a:srgbClr val="000000"/>
                        </a:solidFill>
                        <a:effectLst/>
                        <a:latin typeface="Times New Roman" panose="02020603050405020304" pitchFamily="18" charset="0"/>
                      </a:endParaRPr>
                    </a:p>
                  </a:txBody>
                  <a:tcPr marL="5966" marR="5966" marT="5966" marB="0" anchor="ctr"/>
                </a:tc>
                <a:tc>
                  <a:txBody>
                    <a:bodyPr/>
                    <a:lstStyle/>
                    <a:p>
                      <a:pPr algn="ctr" fontAlgn="ctr"/>
                      <a:r>
                        <a:rPr lang="en-IN" sz="1100" u="none" strike="noStrike">
                          <a:effectLst/>
                        </a:rPr>
                        <a:t>0.82</a:t>
                      </a:r>
                      <a:endParaRPr lang="en-IN" sz="1100" b="0" i="0" u="none" strike="noStrike">
                        <a:solidFill>
                          <a:srgbClr val="000000"/>
                        </a:solidFill>
                        <a:effectLst/>
                        <a:latin typeface="Times New Roman" panose="02020603050405020304" pitchFamily="18" charset="0"/>
                      </a:endParaRPr>
                    </a:p>
                  </a:txBody>
                  <a:tcPr marL="5966" marR="5966" marT="5966" marB="0" anchor="ctr"/>
                </a:tc>
                <a:tc>
                  <a:txBody>
                    <a:bodyPr/>
                    <a:lstStyle/>
                    <a:p>
                      <a:pPr algn="ctr" fontAlgn="ctr"/>
                      <a:r>
                        <a:rPr lang="en-IN" sz="1100" u="none" strike="noStrike">
                          <a:effectLst/>
                        </a:rPr>
                        <a:t>0.77</a:t>
                      </a:r>
                      <a:endParaRPr lang="en-IN" sz="1100" b="0" i="0" u="none" strike="noStrike">
                        <a:solidFill>
                          <a:srgbClr val="000000"/>
                        </a:solidFill>
                        <a:effectLst/>
                        <a:latin typeface="Times New Roman" panose="02020603050405020304" pitchFamily="18" charset="0"/>
                      </a:endParaRPr>
                    </a:p>
                  </a:txBody>
                  <a:tcPr marL="5966" marR="5966" marT="5966" marB="0" anchor="ctr"/>
                </a:tc>
                <a:tc>
                  <a:txBody>
                    <a:bodyPr/>
                    <a:lstStyle/>
                    <a:p>
                      <a:pPr algn="ctr" fontAlgn="ctr"/>
                      <a:r>
                        <a:rPr lang="en-IN" sz="1100" u="none" strike="noStrike">
                          <a:effectLst/>
                        </a:rPr>
                        <a:t>0.85</a:t>
                      </a:r>
                      <a:endParaRPr lang="en-IN" sz="1100" b="0" i="0" u="none" strike="noStrike">
                        <a:solidFill>
                          <a:srgbClr val="000000"/>
                        </a:solidFill>
                        <a:effectLst/>
                        <a:latin typeface="Times New Roman" panose="02020603050405020304" pitchFamily="18" charset="0"/>
                      </a:endParaRPr>
                    </a:p>
                  </a:txBody>
                  <a:tcPr marL="5966" marR="5966" marT="5966" marB="0" anchor="ctr"/>
                </a:tc>
                <a:tc>
                  <a:txBody>
                    <a:bodyPr/>
                    <a:lstStyle/>
                    <a:p>
                      <a:pPr algn="ctr" fontAlgn="ctr"/>
                      <a:r>
                        <a:rPr lang="en-IN" sz="1100" u="none" strike="noStrike">
                          <a:effectLst/>
                        </a:rPr>
                        <a:t>0.99</a:t>
                      </a:r>
                      <a:endParaRPr lang="en-IN" sz="1100" b="0" i="0" u="none" strike="noStrike">
                        <a:solidFill>
                          <a:srgbClr val="000000"/>
                        </a:solidFill>
                        <a:effectLst/>
                        <a:latin typeface="Times New Roman" panose="02020603050405020304" pitchFamily="18" charset="0"/>
                      </a:endParaRPr>
                    </a:p>
                  </a:txBody>
                  <a:tcPr marL="5966" marR="5966" marT="5966" marB="0" anchor="ctr"/>
                </a:tc>
                <a:tc>
                  <a:txBody>
                    <a:bodyPr/>
                    <a:lstStyle/>
                    <a:p>
                      <a:pPr algn="ctr" fontAlgn="ctr"/>
                      <a:r>
                        <a:rPr lang="en-IN" sz="1100" u="none" strike="noStrike">
                          <a:effectLst/>
                        </a:rPr>
                        <a:t>0.63</a:t>
                      </a:r>
                      <a:r>
                        <a:rPr lang="en-IN" sz="1100" u="none" strike="noStrike" baseline="30000">
                          <a:effectLst/>
                        </a:rPr>
                        <a:t>***</a:t>
                      </a:r>
                      <a:endParaRPr lang="en-IN" sz="1100" b="0" i="0" u="none" strike="noStrike">
                        <a:solidFill>
                          <a:srgbClr val="000000"/>
                        </a:solidFill>
                        <a:effectLst/>
                        <a:latin typeface="Times New Roman" panose="02020603050405020304" pitchFamily="18" charset="0"/>
                      </a:endParaRPr>
                    </a:p>
                  </a:txBody>
                  <a:tcPr marL="5966" marR="5966" marT="5966" marB="0" anchor="ctr"/>
                </a:tc>
                <a:tc>
                  <a:txBody>
                    <a:bodyPr/>
                    <a:lstStyle/>
                    <a:p>
                      <a:pPr algn="ctr" fontAlgn="ctr"/>
                      <a:r>
                        <a:rPr lang="en-IN" sz="1100" u="none" strike="noStrike">
                          <a:effectLst/>
                        </a:rPr>
                        <a:t>0.60</a:t>
                      </a:r>
                      <a:r>
                        <a:rPr lang="en-IN" sz="1100" u="none" strike="noStrike" baseline="30000">
                          <a:effectLst/>
                        </a:rPr>
                        <a:t>***</a:t>
                      </a:r>
                      <a:endParaRPr lang="en-IN" sz="1100" b="0" i="0" u="none" strike="noStrike">
                        <a:solidFill>
                          <a:srgbClr val="000000"/>
                        </a:solidFill>
                        <a:effectLst/>
                        <a:latin typeface="Times New Roman" panose="02020603050405020304" pitchFamily="18" charset="0"/>
                      </a:endParaRPr>
                    </a:p>
                  </a:txBody>
                  <a:tcPr marL="5966" marR="5966" marT="5966" marB="0" anchor="ctr"/>
                </a:tc>
                <a:tc>
                  <a:txBody>
                    <a:bodyPr/>
                    <a:lstStyle/>
                    <a:p>
                      <a:pPr algn="ctr" fontAlgn="ctr"/>
                      <a:r>
                        <a:rPr lang="en-IN" sz="1100" u="none" strike="noStrike">
                          <a:effectLst/>
                        </a:rPr>
                        <a:t>0.51</a:t>
                      </a:r>
                      <a:r>
                        <a:rPr lang="en-IN" sz="1100" u="none" strike="noStrike" baseline="30000">
                          <a:effectLst/>
                        </a:rPr>
                        <a:t>***</a:t>
                      </a:r>
                      <a:endParaRPr lang="en-IN" sz="1100" b="0" i="0" u="none" strike="noStrike">
                        <a:solidFill>
                          <a:srgbClr val="000000"/>
                        </a:solidFill>
                        <a:effectLst/>
                        <a:latin typeface="Times New Roman" panose="02020603050405020304" pitchFamily="18" charset="0"/>
                      </a:endParaRPr>
                    </a:p>
                  </a:txBody>
                  <a:tcPr marL="5966" marR="5966" marT="5966" marB="0" anchor="ctr"/>
                </a:tc>
                <a:tc>
                  <a:txBody>
                    <a:bodyPr/>
                    <a:lstStyle/>
                    <a:p>
                      <a:pPr algn="ctr" fontAlgn="ctr"/>
                      <a:r>
                        <a:rPr lang="en-IN" sz="1100" u="none" strike="noStrike">
                          <a:effectLst/>
                        </a:rPr>
                        <a:t>0.56</a:t>
                      </a:r>
                      <a:r>
                        <a:rPr lang="en-IN" sz="1100" u="none" strike="noStrike" baseline="30000">
                          <a:effectLst/>
                        </a:rPr>
                        <a:t>***</a:t>
                      </a:r>
                      <a:endParaRPr lang="en-IN" sz="1100" b="0" i="0" u="none" strike="noStrike">
                        <a:solidFill>
                          <a:srgbClr val="000000"/>
                        </a:solidFill>
                        <a:effectLst/>
                        <a:latin typeface="Times New Roman" panose="02020603050405020304" pitchFamily="18" charset="0"/>
                      </a:endParaRPr>
                    </a:p>
                  </a:txBody>
                  <a:tcPr marL="5966" marR="5966" marT="5966" marB="0" anchor="ctr"/>
                </a:tc>
                <a:extLst>
                  <a:ext uri="{0D108BD9-81ED-4DB2-BD59-A6C34878D82A}">
                    <a16:rowId xmlns:a16="http://schemas.microsoft.com/office/drawing/2014/main" val="439152847"/>
                  </a:ext>
                </a:extLst>
              </a:tr>
              <a:tr h="264664">
                <a:tc>
                  <a:txBody>
                    <a:bodyPr/>
                    <a:lstStyle/>
                    <a:p>
                      <a:pPr algn="l" fontAlgn="b"/>
                      <a:r>
                        <a:rPr lang="en-IN" sz="1400" u="none" strike="noStrike" dirty="0">
                          <a:effectLst/>
                          <a:latin typeface="Times New Roman" panose="02020603050405020304" pitchFamily="18" charset="0"/>
                          <a:cs typeface="Times New Roman" panose="02020603050405020304" pitchFamily="18" charset="0"/>
                        </a:rPr>
                        <a:t>Region</a:t>
                      </a:r>
                      <a:endParaRPr lang="en-IN"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966" marR="5966" marT="5966" marB="0" anchor="b"/>
                </a:tc>
                <a:tc>
                  <a:txBody>
                    <a:bodyPr/>
                    <a:lstStyle/>
                    <a:p>
                      <a:pPr algn="l" fontAlgn="ctr"/>
                      <a:r>
                        <a:rPr lang="en-IN" sz="1400" u="none" strike="noStrike">
                          <a:effectLst/>
                          <a:latin typeface="Times New Roman" panose="02020603050405020304" pitchFamily="18" charset="0"/>
                          <a:cs typeface="Times New Roman" panose="02020603050405020304" pitchFamily="18" charset="0"/>
                        </a:rPr>
                        <a:t>North</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66" marR="5966" marT="5966" marB="0" anchor="ctr"/>
                </a:tc>
                <a:tc>
                  <a:txBody>
                    <a:bodyPr/>
                    <a:lstStyle/>
                    <a:p>
                      <a:pPr algn="ctr" fontAlgn="ctr"/>
                      <a:r>
                        <a:rPr lang="en-IN" sz="1100" u="none" strike="noStrike">
                          <a:effectLst/>
                        </a:rPr>
                        <a:t>1</a:t>
                      </a:r>
                      <a:endParaRPr lang="en-IN" sz="1100" b="0" i="0" u="none" strike="noStrike">
                        <a:solidFill>
                          <a:srgbClr val="000000"/>
                        </a:solidFill>
                        <a:effectLst/>
                        <a:latin typeface="Times New Roman" panose="02020603050405020304" pitchFamily="18" charset="0"/>
                      </a:endParaRPr>
                    </a:p>
                  </a:txBody>
                  <a:tcPr marL="5966" marR="5966" marT="5966" marB="0" anchor="ctr"/>
                </a:tc>
                <a:tc>
                  <a:txBody>
                    <a:bodyPr/>
                    <a:lstStyle/>
                    <a:p>
                      <a:pPr algn="ctr" fontAlgn="ctr"/>
                      <a:r>
                        <a:rPr lang="en-IN" sz="1100" u="none" strike="noStrike">
                          <a:effectLst/>
                        </a:rPr>
                        <a:t>1</a:t>
                      </a:r>
                      <a:endParaRPr lang="en-IN" sz="1100" b="0" i="0" u="none" strike="noStrike">
                        <a:solidFill>
                          <a:srgbClr val="000000"/>
                        </a:solidFill>
                        <a:effectLst/>
                        <a:latin typeface="Times New Roman" panose="02020603050405020304" pitchFamily="18" charset="0"/>
                      </a:endParaRPr>
                    </a:p>
                  </a:txBody>
                  <a:tcPr marL="5966" marR="5966" marT="5966" marB="0" anchor="ctr"/>
                </a:tc>
                <a:tc>
                  <a:txBody>
                    <a:bodyPr/>
                    <a:lstStyle/>
                    <a:p>
                      <a:pPr algn="ctr" fontAlgn="ctr"/>
                      <a:r>
                        <a:rPr lang="en-IN" sz="1100" u="none" strike="noStrike">
                          <a:effectLst/>
                        </a:rPr>
                        <a:t>1</a:t>
                      </a:r>
                      <a:endParaRPr lang="en-IN" sz="1100" b="0" i="0" u="none" strike="noStrike">
                        <a:solidFill>
                          <a:srgbClr val="000000"/>
                        </a:solidFill>
                        <a:effectLst/>
                        <a:latin typeface="Times New Roman" panose="02020603050405020304" pitchFamily="18" charset="0"/>
                      </a:endParaRPr>
                    </a:p>
                  </a:txBody>
                  <a:tcPr marL="5966" marR="5966" marT="5966" marB="0" anchor="ctr"/>
                </a:tc>
                <a:tc>
                  <a:txBody>
                    <a:bodyPr/>
                    <a:lstStyle/>
                    <a:p>
                      <a:pPr algn="ctr" fontAlgn="ctr"/>
                      <a:r>
                        <a:rPr lang="en-IN" sz="1100" u="none" strike="noStrike">
                          <a:effectLst/>
                        </a:rPr>
                        <a:t>1</a:t>
                      </a:r>
                      <a:endParaRPr lang="en-IN" sz="1100" b="0" i="0" u="none" strike="noStrike">
                        <a:solidFill>
                          <a:srgbClr val="000000"/>
                        </a:solidFill>
                        <a:effectLst/>
                        <a:latin typeface="Times New Roman" panose="02020603050405020304" pitchFamily="18" charset="0"/>
                      </a:endParaRPr>
                    </a:p>
                  </a:txBody>
                  <a:tcPr marL="5966" marR="5966" marT="5966" marB="0" anchor="ctr"/>
                </a:tc>
                <a:tc>
                  <a:txBody>
                    <a:bodyPr/>
                    <a:lstStyle/>
                    <a:p>
                      <a:pPr algn="ctr" fontAlgn="ctr"/>
                      <a:r>
                        <a:rPr lang="en-IN" sz="1100" u="none" strike="noStrike">
                          <a:effectLst/>
                        </a:rPr>
                        <a:t>1</a:t>
                      </a:r>
                      <a:endParaRPr lang="en-IN" sz="1100" b="0" i="0" u="none" strike="noStrike">
                        <a:solidFill>
                          <a:srgbClr val="000000"/>
                        </a:solidFill>
                        <a:effectLst/>
                        <a:latin typeface="Times New Roman" panose="02020603050405020304" pitchFamily="18" charset="0"/>
                      </a:endParaRPr>
                    </a:p>
                  </a:txBody>
                  <a:tcPr marL="5966" marR="5966" marT="5966" marB="0" anchor="ctr"/>
                </a:tc>
                <a:tc>
                  <a:txBody>
                    <a:bodyPr/>
                    <a:lstStyle/>
                    <a:p>
                      <a:pPr algn="ctr" fontAlgn="ctr"/>
                      <a:r>
                        <a:rPr lang="en-IN" sz="1100" u="none" strike="noStrike">
                          <a:effectLst/>
                        </a:rPr>
                        <a:t>1</a:t>
                      </a:r>
                      <a:endParaRPr lang="en-IN" sz="1100" b="0" i="0" u="none" strike="noStrike">
                        <a:solidFill>
                          <a:srgbClr val="000000"/>
                        </a:solidFill>
                        <a:effectLst/>
                        <a:latin typeface="Times New Roman" panose="02020603050405020304" pitchFamily="18" charset="0"/>
                      </a:endParaRPr>
                    </a:p>
                  </a:txBody>
                  <a:tcPr marL="5966" marR="5966" marT="5966" marB="0" anchor="ctr"/>
                </a:tc>
                <a:tc>
                  <a:txBody>
                    <a:bodyPr/>
                    <a:lstStyle/>
                    <a:p>
                      <a:pPr algn="ctr" fontAlgn="ctr"/>
                      <a:r>
                        <a:rPr lang="en-IN" sz="1100" u="none" strike="noStrike">
                          <a:effectLst/>
                        </a:rPr>
                        <a:t>1</a:t>
                      </a:r>
                      <a:endParaRPr lang="en-IN" sz="1100" b="0" i="0" u="none" strike="noStrike">
                        <a:solidFill>
                          <a:srgbClr val="000000"/>
                        </a:solidFill>
                        <a:effectLst/>
                        <a:latin typeface="Times New Roman" panose="02020603050405020304" pitchFamily="18" charset="0"/>
                      </a:endParaRPr>
                    </a:p>
                  </a:txBody>
                  <a:tcPr marL="5966" marR="5966" marT="5966" marB="0" anchor="ctr"/>
                </a:tc>
                <a:tc>
                  <a:txBody>
                    <a:bodyPr/>
                    <a:lstStyle/>
                    <a:p>
                      <a:pPr algn="ctr" fontAlgn="ctr"/>
                      <a:r>
                        <a:rPr lang="en-IN" sz="1100" u="none" strike="noStrike">
                          <a:effectLst/>
                        </a:rPr>
                        <a:t>1</a:t>
                      </a:r>
                      <a:endParaRPr lang="en-IN" sz="1100" b="0" i="0" u="none" strike="noStrike">
                        <a:solidFill>
                          <a:srgbClr val="000000"/>
                        </a:solidFill>
                        <a:effectLst/>
                        <a:latin typeface="Times New Roman" panose="02020603050405020304" pitchFamily="18" charset="0"/>
                      </a:endParaRPr>
                    </a:p>
                  </a:txBody>
                  <a:tcPr marL="5966" marR="5966" marT="5966" marB="0" anchor="ctr"/>
                </a:tc>
                <a:tc>
                  <a:txBody>
                    <a:bodyPr/>
                    <a:lstStyle/>
                    <a:p>
                      <a:pPr algn="ctr" fontAlgn="ctr"/>
                      <a:r>
                        <a:rPr lang="en-IN" sz="1100" u="none" strike="noStrike">
                          <a:effectLst/>
                        </a:rPr>
                        <a:t>1</a:t>
                      </a:r>
                      <a:endParaRPr lang="en-IN" sz="1100" b="0" i="0" u="none" strike="noStrike">
                        <a:solidFill>
                          <a:srgbClr val="000000"/>
                        </a:solidFill>
                        <a:effectLst/>
                        <a:latin typeface="Times New Roman" panose="02020603050405020304" pitchFamily="18" charset="0"/>
                      </a:endParaRPr>
                    </a:p>
                  </a:txBody>
                  <a:tcPr marL="5966" marR="5966" marT="5966" marB="0" anchor="ctr"/>
                </a:tc>
                <a:extLst>
                  <a:ext uri="{0D108BD9-81ED-4DB2-BD59-A6C34878D82A}">
                    <a16:rowId xmlns:a16="http://schemas.microsoft.com/office/drawing/2014/main" val="613685679"/>
                  </a:ext>
                </a:extLst>
              </a:tr>
              <a:tr h="315889">
                <a:tc>
                  <a:txBody>
                    <a:bodyPr/>
                    <a:lstStyle/>
                    <a:p>
                      <a:pPr algn="l" fontAlgn="b"/>
                      <a:endParaRPr lang="en-IN"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966" marR="5966" marT="5966" marB="0" anchor="b"/>
                </a:tc>
                <a:tc>
                  <a:txBody>
                    <a:bodyPr/>
                    <a:lstStyle/>
                    <a:p>
                      <a:pPr algn="l" fontAlgn="ctr"/>
                      <a:r>
                        <a:rPr lang="en-IN" sz="1400" u="none" strike="noStrike">
                          <a:effectLst/>
                          <a:latin typeface="Times New Roman" panose="02020603050405020304" pitchFamily="18" charset="0"/>
                          <a:cs typeface="Times New Roman" panose="02020603050405020304" pitchFamily="18" charset="0"/>
                        </a:rPr>
                        <a:t>NE</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66" marR="5966" marT="5966" marB="0" anchor="ctr"/>
                </a:tc>
                <a:tc>
                  <a:txBody>
                    <a:bodyPr/>
                    <a:lstStyle/>
                    <a:p>
                      <a:pPr algn="ctr" fontAlgn="ctr"/>
                      <a:r>
                        <a:rPr lang="en-IN" sz="1100" u="none" strike="noStrike">
                          <a:effectLst/>
                        </a:rPr>
                        <a:t>0.43</a:t>
                      </a:r>
                      <a:r>
                        <a:rPr lang="en-IN" sz="1100" u="none" strike="noStrike" baseline="30000">
                          <a:effectLst/>
                        </a:rPr>
                        <a:t>***</a:t>
                      </a:r>
                      <a:endParaRPr lang="en-IN" sz="1100" b="0" i="0" u="none" strike="noStrike">
                        <a:solidFill>
                          <a:srgbClr val="000000"/>
                        </a:solidFill>
                        <a:effectLst/>
                        <a:latin typeface="Times New Roman" panose="02020603050405020304" pitchFamily="18" charset="0"/>
                      </a:endParaRPr>
                    </a:p>
                  </a:txBody>
                  <a:tcPr marL="5966" marR="5966" marT="5966" marB="0" anchor="ctr"/>
                </a:tc>
                <a:tc>
                  <a:txBody>
                    <a:bodyPr/>
                    <a:lstStyle/>
                    <a:p>
                      <a:pPr algn="ctr" fontAlgn="ctr"/>
                      <a:r>
                        <a:rPr lang="en-IN" sz="1100" u="none" strike="noStrike">
                          <a:effectLst/>
                        </a:rPr>
                        <a:t>1.46</a:t>
                      </a:r>
                      <a:endParaRPr lang="en-IN" sz="1100" b="0" i="0" u="none" strike="noStrike">
                        <a:solidFill>
                          <a:srgbClr val="000000"/>
                        </a:solidFill>
                        <a:effectLst/>
                        <a:latin typeface="Times New Roman" panose="02020603050405020304" pitchFamily="18" charset="0"/>
                      </a:endParaRPr>
                    </a:p>
                  </a:txBody>
                  <a:tcPr marL="5966" marR="5966" marT="5966" marB="0" anchor="ctr"/>
                </a:tc>
                <a:tc>
                  <a:txBody>
                    <a:bodyPr/>
                    <a:lstStyle/>
                    <a:p>
                      <a:pPr algn="ctr" fontAlgn="ctr"/>
                      <a:r>
                        <a:rPr lang="en-IN" sz="1100" u="none" strike="noStrike">
                          <a:effectLst/>
                        </a:rPr>
                        <a:t>1.57</a:t>
                      </a:r>
                      <a:r>
                        <a:rPr lang="en-IN" sz="1100" u="none" strike="noStrike" baseline="30000">
                          <a:effectLst/>
                        </a:rPr>
                        <a:t>*</a:t>
                      </a:r>
                      <a:endParaRPr lang="en-IN" sz="1100" b="0" i="0" u="none" strike="noStrike">
                        <a:solidFill>
                          <a:srgbClr val="000000"/>
                        </a:solidFill>
                        <a:effectLst/>
                        <a:latin typeface="Times New Roman" panose="02020603050405020304" pitchFamily="18" charset="0"/>
                      </a:endParaRPr>
                    </a:p>
                  </a:txBody>
                  <a:tcPr marL="5966" marR="5966" marT="5966" marB="0" anchor="ctr"/>
                </a:tc>
                <a:tc>
                  <a:txBody>
                    <a:bodyPr/>
                    <a:lstStyle/>
                    <a:p>
                      <a:pPr algn="ctr" fontAlgn="ctr"/>
                      <a:r>
                        <a:rPr lang="en-IN" sz="1100" u="none" strike="noStrike">
                          <a:effectLst/>
                        </a:rPr>
                        <a:t>2.22</a:t>
                      </a:r>
                      <a:r>
                        <a:rPr lang="en-IN" sz="1100" u="none" strike="noStrike" baseline="30000">
                          <a:effectLst/>
                        </a:rPr>
                        <a:t>***</a:t>
                      </a:r>
                      <a:endParaRPr lang="en-IN" sz="1100" b="0" i="0" u="none" strike="noStrike">
                        <a:solidFill>
                          <a:srgbClr val="000000"/>
                        </a:solidFill>
                        <a:effectLst/>
                        <a:latin typeface="Times New Roman" panose="02020603050405020304" pitchFamily="18" charset="0"/>
                      </a:endParaRPr>
                    </a:p>
                  </a:txBody>
                  <a:tcPr marL="5966" marR="5966" marT="5966" marB="0" anchor="ctr"/>
                </a:tc>
                <a:tc>
                  <a:txBody>
                    <a:bodyPr/>
                    <a:lstStyle/>
                    <a:p>
                      <a:pPr algn="ctr" fontAlgn="ctr"/>
                      <a:r>
                        <a:rPr lang="en-IN" sz="1100" u="none" strike="noStrike">
                          <a:effectLst/>
                        </a:rPr>
                        <a:t>1.37</a:t>
                      </a:r>
                      <a:r>
                        <a:rPr lang="en-IN" sz="1100" u="none" strike="noStrike" baseline="30000">
                          <a:effectLst/>
                        </a:rPr>
                        <a:t>**</a:t>
                      </a:r>
                      <a:endParaRPr lang="en-IN" sz="1100" b="0" i="0" u="none" strike="noStrike">
                        <a:solidFill>
                          <a:srgbClr val="000000"/>
                        </a:solidFill>
                        <a:effectLst/>
                        <a:latin typeface="Times New Roman" panose="02020603050405020304" pitchFamily="18" charset="0"/>
                      </a:endParaRPr>
                    </a:p>
                  </a:txBody>
                  <a:tcPr marL="5966" marR="5966" marT="5966" marB="0" anchor="ctr"/>
                </a:tc>
                <a:tc>
                  <a:txBody>
                    <a:bodyPr/>
                    <a:lstStyle/>
                    <a:p>
                      <a:pPr algn="ctr" fontAlgn="ctr"/>
                      <a:r>
                        <a:rPr lang="en-IN" sz="1100" u="none" strike="noStrike">
                          <a:effectLst/>
                        </a:rPr>
                        <a:t>7.03</a:t>
                      </a:r>
                      <a:r>
                        <a:rPr lang="en-IN" sz="1100" u="none" strike="noStrike" baseline="30000">
                          <a:effectLst/>
                        </a:rPr>
                        <a:t>***</a:t>
                      </a:r>
                      <a:endParaRPr lang="en-IN" sz="1100" b="0" i="0" u="none" strike="noStrike">
                        <a:solidFill>
                          <a:srgbClr val="000000"/>
                        </a:solidFill>
                        <a:effectLst/>
                        <a:latin typeface="Times New Roman" panose="02020603050405020304" pitchFamily="18" charset="0"/>
                      </a:endParaRPr>
                    </a:p>
                  </a:txBody>
                  <a:tcPr marL="5966" marR="5966" marT="5966" marB="0" anchor="ctr"/>
                </a:tc>
                <a:tc>
                  <a:txBody>
                    <a:bodyPr/>
                    <a:lstStyle/>
                    <a:p>
                      <a:pPr algn="ctr" fontAlgn="ctr"/>
                      <a:r>
                        <a:rPr lang="en-IN" sz="1100" u="none" strike="noStrike">
                          <a:effectLst/>
                        </a:rPr>
                        <a:t>16.82</a:t>
                      </a:r>
                      <a:r>
                        <a:rPr lang="en-IN" sz="1100" u="none" strike="noStrike" baseline="30000">
                          <a:effectLst/>
                        </a:rPr>
                        <a:t>***</a:t>
                      </a:r>
                      <a:endParaRPr lang="en-IN" sz="1100" b="0" i="0" u="none" strike="noStrike">
                        <a:solidFill>
                          <a:srgbClr val="000000"/>
                        </a:solidFill>
                        <a:effectLst/>
                        <a:latin typeface="Times New Roman" panose="02020603050405020304" pitchFamily="18" charset="0"/>
                      </a:endParaRPr>
                    </a:p>
                  </a:txBody>
                  <a:tcPr marL="5966" marR="5966" marT="5966" marB="0" anchor="ctr"/>
                </a:tc>
                <a:tc>
                  <a:txBody>
                    <a:bodyPr/>
                    <a:lstStyle/>
                    <a:p>
                      <a:pPr algn="ctr" fontAlgn="ctr"/>
                      <a:r>
                        <a:rPr lang="en-IN" sz="1100" u="none" strike="noStrike">
                          <a:effectLst/>
                        </a:rPr>
                        <a:t>6.56</a:t>
                      </a:r>
                      <a:r>
                        <a:rPr lang="en-IN" sz="1100" u="none" strike="noStrike" baseline="30000">
                          <a:effectLst/>
                        </a:rPr>
                        <a:t>***</a:t>
                      </a:r>
                      <a:endParaRPr lang="en-IN" sz="1100" b="0" i="0" u="none" strike="noStrike">
                        <a:solidFill>
                          <a:srgbClr val="000000"/>
                        </a:solidFill>
                        <a:effectLst/>
                        <a:latin typeface="Times New Roman" panose="02020603050405020304" pitchFamily="18" charset="0"/>
                      </a:endParaRPr>
                    </a:p>
                  </a:txBody>
                  <a:tcPr marL="5966" marR="5966" marT="5966" marB="0" anchor="ctr"/>
                </a:tc>
                <a:tc>
                  <a:txBody>
                    <a:bodyPr/>
                    <a:lstStyle/>
                    <a:p>
                      <a:pPr algn="ctr" fontAlgn="ctr"/>
                      <a:r>
                        <a:rPr lang="en-IN" sz="1100" u="none" strike="noStrike">
                          <a:effectLst/>
                        </a:rPr>
                        <a:t>5.53</a:t>
                      </a:r>
                      <a:r>
                        <a:rPr lang="en-IN" sz="1100" u="none" strike="noStrike" baseline="30000">
                          <a:effectLst/>
                        </a:rPr>
                        <a:t>***</a:t>
                      </a:r>
                      <a:endParaRPr lang="en-IN" sz="1100" b="0" i="0" u="none" strike="noStrike">
                        <a:solidFill>
                          <a:srgbClr val="000000"/>
                        </a:solidFill>
                        <a:effectLst/>
                        <a:latin typeface="Times New Roman" panose="02020603050405020304" pitchFamily="18" charset="0"/>
                      </a:endParaRPr>
                    </a:p>
                  </a:txBody>
                  <a:tcPr marL="5966" marR="5966" marT="5966" marB="0" anchor="ctr"/>
                </a:tc>
                <a:extLst>
                  <a:ext uri="{0D108BD9-81ED-4DB2-BD59-A6C34878D82A}">
                    <a16:rowId xmlns:a16="http://schemas.microsoft.com/office/drawing/2014/main" val="1297763539"/>
                  </a:ext>
                </a:extLst>
              </a:tr>
              <a:tr h="315889">
                <a:tc>
                  <a:txBody>
                    <a:bodyPr/>
                    <a:lstStyle/>
                    <a:p>
                      <a:pPr algn="l" fontAlgn="b"/>
                      <a:endParaRPr lang="en-IN"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966" marR="5966" marT="5966" marB="0" anchor="b"/>
                </a:tc>
                <a:tc>
                  <a:txBody>
                    <a:bodyPr/>
                    <a:lstStyle/>
                    <a:p>
                      <a:pPr algn="l" fontAlgn="ctr"/>
                      <a:r>
                        <a:rPr lang="en-IN" sz="1400" u="none" strike="noStrike">
                          <a:effectLst/>
                          <a:latin typeface="Times New Roman" panose="02020603050405020304" pitchFamily="18" charset="0"/>
                          <a:cs typeface="Times New Roman" panose="02020603050405020304" pitchFamily="18" charset="0"/>
                        </a:rPr>
                        <a:t>East</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66" marR="5966" marT="5966" marB="0" anchor="ctr"/>
                </a:tc>
                <a:tc>
                  <a:txBody>
                    <a:bodyPr/>
                    <a:lstStyle/>
                    <a:p>
                      <a:pPr algn="ctr" fontAlgn="ctr"/>
                      <a:r>
                        <a:rPr lang="en-IN" sz="1100" u="none" strike="noStrike">
                          <a:effectLst/>
                        </a:rPr>
                        <a:t>0.66</a:t>
                      </a:r>
                      <a:r>
                        <a:rPr lang="en-IN" sz="1100" u="none" strike="noStrike" baseline="30000">
                          <a:effectLst/>
                        </a:rPr>
                        <a:t>*</a:t>
                      </a:r>
                      <a:endParaRPr lang="en-IN" sz="1100" b="0" i="0" u="none" strike="noStrike">
                        <a:solidFill>
                          <a:srgbClr val="000000"/>
                        </a:solidFill>
                        <a:effectLst/>
                        <a:latin typeface="Times New Roman" panose="02020603050405020304" pitchFamily="18" charset="0"/>
                      </a:endParaRPr>
                    </a:p>
                  </a:txBody>
                  <a:tcPr marL="5966" marR="5966" marT="5966" marB="0" anchor="ctr"/>
                </a:tc>
                <a:tc>
                  <a:txBody>
                    <a:bodyPr/>
                    <a:lstStyle/>
                    <a:p>
                      <a:pPr algn="ctr" fontAlgn="ctr"/>
                      <a:r>
                        <a:rPr lang="en-IN" sz="1100" u="none" strike="noStrike">
                          <a:effectLst/>
                        </a:rPr>
                        <a:t>0.76</a:t>
                      </a:r>
                      <a:endParaRPr lang="en-IN" sz="1100" b="0" i="0" u="none" strike="noStrike">
                        <a:solidFill>
                          <a:srgbClr val="000000"/>
                        </a:solidFill>
                        <a:effectLst/>
                        <a:latin typeface="Times New Roman" panose="02020603050405020304" pitchFamily="18" charset="0"/>
                      </a:endParaRPr>
                    </a:p>
                  </a:txBody>
                  <a:tcPr marL="5966" marR="5966" marT="5966" marB="0" anchor="ctr"/>
                </a:tc>
                <a:tc>
                  <a:txBody>
                    <a:bodyPr/>
                    <a:lstStyle/>
                    <a:p>
                      <a:pPr algn="ctr" fontAlgn="ctr"/>
                      <a:r>
                        <a:rPr lang="en-IN" sz="1100" u="none" strike="noStrike">
                          <a:effectLst/>
                        </a:rPr>
                        <a:t>0.52</a:t>
                      </a:r>
                      <a:r>
                        <a:rPr lang="en-IN" sz="1100" u="none" strike="noStrike" baseline="30000">
                          <a:effectLst/>
                        </a:rPr>
                        <a:t>**</a:t>
                      </a:r>
                      <a:endParaRPr lang="en-IN" sz="1100" b="0" i="0" u="none" strike="noStrike">
                        <a:solidFill>
                          <a:srgbClr val="000000"/>
                        </a:solidFill>
                        <a:effectLst/>
                        <a:latin typeface="Times New Roman" panose="02020603050405020304" pitchFamily="18" charset="0"/>
                      </a:endParaRPr>
                    </a:p>
                  </a:txBody>
                  <a:tcPr marL="5966" marR="5966" marT="5966" marB="0" anchor="ctr"/>
                </a:tc>
                <a:tc>
                  <a:txBody>
                    <a:bodyPr/>
                    <a:lstStyle/>
                    <a:p>
                      <a:pPr algn="ctr" fontAlgn="ctr"/>
                      <a:r>
                        <a:rPr lang="en-IN" sz="1100" u="none" strike="noStrike">
                          <a:effectLst/>
                        </a:rPr>
                        <a:t>0.82</a:t>
                      </a:r>
                      <a:endParaRPr lang="en-IN" sz="1100" b="0" i="0" u="none" strike="noStrike">
                        <a:solidFill>
                          <a:srgbClr val="000000"/>
                        </a:solidFill>
                        <a:effectLst/>
                        <a:latin typeface="Times New Roman" panose="02020603050405020304" pitchFamily="18" charset="0"/>
                      </a:endParaRPr>
                    </a:p>
                  </a:txBody>
                  <a:tcPr marL="5966" marR="5966" marT="5966" marB="0" anchor="ctr"/>
                </a:tc>
                <a:tc>
                  <a:txBody>
                    <a:bodyPr/>
                    <a:lstStyle/>
                    <a:p>
                      <a:pPr algn="ctr" fontAlgn="ctr"/>
                      <a:r>
                        <a:rPr lang="en-IN" sz="1100" u="none" strike="noStrike">
                          <a:effectLst/>
                        </a:rPr>
                        <a:t>1.19</a:t>
                      </a:r>
                      <a:endParaRPr lang="en-IN" sz="1100" b="0" i="0" u="none" strike="noStrike">
                        <a:solidFill>
                          <a:srgbClr val="000000"/>
                        </a:solidFill>
                        <a:effectLst/>
                        <a:latin typeface="Times New Roman" panose="02020603050405020304" pitchFamily="18" charset="0"/>
                      </a:endParaRPr>
                    </a:p>
                  </a:txBody>
                  <a:tcPr marL="5966" marR="5966" marT="5966" marB="0" anchor="ctr"/>
                </a:tc>
                <a:tc>
                  <a:txBody>
                    <a:bodyPr/>
                    <a:lstStyle/>
                    <a:p>
                      <a:pPr algn="ctr" fontAlgn="ctr"/>
                      <a:r>
                        <a:rPr lang="en-IN" sz="1100" u="none" strike="noStrike">
                          <a:effectLst/>
                        </a:rPr>
                        <a:t>0.62</a:t>
                      </a:r>
                      <a:r>
                        <a:rPr lang="en-IN" sz="1100" u="none" strike="noStrike" baseline="30000">
                          <a:effectLst/>
                        </a:rPr>
                        <a:t>*</a:t>
                      </a:r>
                      <a:endParaRPr lang="en-IN" sz="1100" b="0" i="0" u="none" strike="noStrike">
                        <a:solidFill>
                          <a:srgbClr val="000000"/>
                        </a:solidFill>
                        <a:effectLst/>
                        <a:latin typeface="Times New Roman" panose="02020603050405020304" pitchFamily="18" charset="0"/>
                      </a:endParaRPr>
                    </a:p>
                  </a:txBody>
                  <a:tcPr marL="5966" marR="5966" marT="5966" marB="0" anchor="ctr"/>
                </a:tc>
                <a:tc>
                  <a:txBody>
                    <a:bodyPr/>
                    <a:lstStyle/>
                    <a:p>
                      <a:pPr algn="ctr" fontAlgn="ctr"/>
                      <a:r>
                        <a:rPr lang="en-IN" sz="1100" u="none" strike="noStrike">
                          <a:effectLst/>
                        </a:rPr>
                        <a:t>1.32</a:t>
                      </a:r>
                      <a:endParaRPr lang="en-IN" sz="1100" b="0" i="0" u="none" strike="noStrike">
                        <a:solidFill>
                          <a:srgbClr val="000000"/>
                        </a:solidFill>
                        <a:effectLst/>
                        <a:latin typeface="Times New Roman" panose="02020603050405020304" pitchFamily="18" charset="0"/>
                      </a:endParaRPr>
                    </a:p>
                  </a:txBody>
                  <a:tcPr marL="5966" marR="5966" marT="5966" marB="0" anchor="ctr"/>
                </a:tc>
                <a:tc>
                  <a:txBody>
                    <a:bodyPr/>
                    <a:lstStyle/>
                    <a:p>
                      <a:pPr algn="ctr" fontAlgn="ctr"/>
                      <a:r>
                        <a:rPr lang="en-IN" sz="1100" u="none" strike="noStrike">
                          <a:effectLst/>
                        </a:rPr>
                        <a:t>0.97</a:t>
                      </a:r>
                      <a:endParaRPr lang="en-IN" sz="1100" b="0" i="0" u="none" strike="noStrike">
                        <a:solidFill>
                          <a:srgbClr val="000000"/>
                        </a:solidFill>
                        <a:effectLst/>
                        <a:latin typeface="Times New Roman" panose="02020603050405020304" pitchFamily="18" charset="0"/>
                      </a:endParaRPr>
                    </a:p>
                  </a:txBody>
                  <a:tcPr marL="5966" marR="5966" marT="5966" marB="0" anchor="ctr"/>
                </a:tc>
                <a:tc>
                  <a:txBody>
                    <a:bodyPr/>
                    <a:lstStyle/>
                    <a:p>
                      <a:pPr algn="ctr" fontAlgn="ctr"/>
                      <a:r>
                        <a:rPr lang="en-IN" sz="1100" u="none" strike="noStrike">
                          <a:effectLst/>
                        </a:rPr>
                        <a:t>0.59</a:t>
                      </a:r>
                      <a:r>
                        <a:rPr lang="en-IN" sz="1100" u="none" strike="noStrike" baseline="30000">
                          <a:effectLst/>
                        </a:rPr>
                        <a:t>*</a:t>
                      </a:r>
                      <a:endParaRPr lang="en-IN" sz="1100" b="0" i="0" u="none" strike="noStrike">
                        <a:solidFill>
                          <a:srgbClr val="000000"/>
                        </a:solidFill>
                        <a:effectLst/>
                        <a:latin typeface="Times New Roman" panose="02020603050405020304" pitchFamily="18" charset="0"/>
                      </a:endParaRPr>
                    </a:p>
                  </a:txBody>
                  <a:tcPr marL="5966" marR="5966" marT="5966" marB="0" anchor="ctr"/>
                </a:tc>
                <a:extLst>
                  <a:ext uri="{0D108BD9-81ED-4DB2-BD59-A6C34878D82A}">
                    <a16:rowId xmlns:a16="http://schemas.microsoft.com/office/drawing/2014/main" val="3078657774"/>
                  </a:ext>
                </a:extLst>
              </a:tr>
              <a:tr h="315889">
                <a:tc>
                  <a:txBody>
                    <a:bodyPr/>
                    <a:lstStyle/>
                    <a:p>
                      <a:pPr algn="l" fontAlgn="b"/>
                      <a:endParaRPr lang="en-IN"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966" marR="5966" marT="5966" marB="0" anchor="b"/>
                </a:tc>
                <a:tc>
                  <a:txBody>
                    <a:bodyPr/>
                    <a:lstStyle/>
                    <a:p>
                      <a:pPr algn="l" fontAlgn="ctr"/>
                      <a:r>
                        <a:rPr lang="en-IN" sz="1400" u="none" strike="noStrike">
                          <a:effectLst/>
                          <a:latin typeface="Times New Roman" panose="02020603050405020304" pitchFamily="18" charset="0"/>
                          <a:cs typeface="Times New Roman" panose="02020603050405020304" pitchFamily="18" charset="0"/>
                        </a:rPr>
                        <a:t>West</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66" marR="5966" marT="5966" marB="0" anchor="ctr"/>
                </a:tc>
                <a:tc>
                  <a:txBody>
                    <a:bodyPr/>
                    <a:lstStyle/>
                    <a:p>
                      <a:pPr algn="ctr" fontAlgn="ctr"/>
                      <a:r>
                        <a:rPr lang="en-IN" sz="1100" u="none" strike="noStrike">
                          <a:effectLst/>
                        </a:rPr>
                        <a:t>0.71</a:t>
                      </a:r>
                      <a:r>
                        <a:rPr lang="en-IN" sz="1100" u="none" strike="noStrike" baseline="30000">
                          <a:effectLst/>
                        </a:rPr>
                        <a:t>*</a:t>
                      </a:r>
                      <a:endParaRPr lang="en-IN" sz="1100" b="0" i="0" u="none" strike="noStrike">
                        <a:solidFill>
                          <a:srgbClr val="000000"/>
                        </a:solidFill>
                        <a:effectLst/>
                        <a:latin typeface="Times New Roman" panose="02020603050405020304" pitchFamily="18" charset="0"/>
                      </a:endParaRPr>
                    </a:p>
                  </a:txBody>
                  <a:tcPr marL="5966" marR="5966" marT="5966" marB="0" anchor="ctr"/>
                </a:tc>
                <a:tc>
                  <a:txBody>
                    <a:bodyPr/>
                    <a:lstStyle/>
                    <a:p>
                      <a:pPr algn="ctr" fontAlgn="ctr"/>
                      <a:r>
                        <a:rPr lang="en-IN" sz="1100" u="none" strike="noStrike">
                          <a:effectLst/>
                        </a:rPr>
                        <a:t>0.62</a:t>
                      </a:r>
                      <a:r>
                        <a:rPr lang="en-IN" sz="1100" u="none" strike="noStrike" baseline="30000">
                          <a:effectLst/>
                        </a:rPr>
                        <a:t>*</a:t>
                      </a:r>
                      <a:endParaRPr lang="en-IN" sz="1100" b="0" i="0" u="none" strike="noStrike">
                        <a:solidFill>
                          <a:srgbClr val="000000"/>
                        </a:solidFill>
                        <a:effectLst/>
                        <a:latin typeface="Times New Roman" panose="02020603050405020304" pitchFamily="18" charset="0"/>
                      </a:endParaRPr>
                    </a:p>
                  </a:txBody>
                  <a:tcPr marL="5966" marR="5966" marT="5966" marB="0" anchor="ctr"/>
                </a:tc>
                <a:tc>
                  <a:txBody>
                    <a:bodyPr/>
                    <a:lstStyle/>
                    <a:p>
                      <a:pPr algn="ctr" fontAlgn="ctr"/>
                      <a:r>
                        <a:rPr lang="en-IN" sz="1100" u="none" strike="noStrike">
                          <a:effectLst/>
                        </a:rPr>
                        <a:t>0.41</a:t>
                      </a:r>
                      <a:r>
                        <a:rPr lang="en-IN" sz="1100" u="none" strike="noStrike" baseline="30000">
                          <a:effectLst/>
                        </a:rPr>
                        <a:t>***</a:t>
                      </a:r>
                      <a:endParaRPr lang="en-IN" sz="1100" b="0" i="0" u="none" strike="noStrike">
                        <a:solidFill>
                          <a:srgbClr val="000000"/>
                        </a:solidFill>
                        <a:effectLst/>
                        <a:latin typeface="Times New Roman" panose="02020603050405020304" pitchFamily="18" charset="0"/>
                      </a:endParaRPr>
                    </a:p>
                  </a:txBody>
                  <a:tcPr marL="5966" marR="5966" marT="5966" marB="0" anchor="ctr"/>
                </a:tc>
                <a:tc>
                  <a:txBody>
                    <a:bodyPr/>
                    <a:lstStyle/>
                    <a:p>
                      <a:pPr algn="ctr" fontAlgn="ctr"/>
                      <a:r>
                        <a:rPr lang="en-IN" sz="1100" u="none" strike="noStrike">
                          <a:effectLst/>
                        </a:rPr>
                        <a:t>0.72</a:t>
                      </a:r>
                      <a:r>
                        <a:rPr lang="en-IN" sz="1100" u="none" strike="noStrike" baseline="30000">
                          <a:effectLst/>
                        </a:rPr>
                        <a:t>**</a:t>
                      </a:r>
                      <a:endParaRPr lang="en-IN" sz="1100" b="0" i="0" u="none" strike="noStrike">
                        <a:solidFill>
                          <a:srgbClr val="000000"/>
                        </a:solidFill>
                        <a:effectLst/>
                        <a:latin typeface="Times New Roman" panose="02020603050405020304" pitchFamily="18" charset="0"/>
                      </a:endParaRPr>
                    </a:p>
                  </a:txBody>
                  <a:tcPr marL="5966" marR="5966" marT="5966" marB="0" anchor="ctr"/>
                </a:tc>
                <a:tc>
                  <a:txBody>
                    <a:bodyPr/>
                    <a:lstStyle/>
                    <a:p>
                      <a:pPr algn="ctr" fontAlgn="ctr"/>
                      <a:r>
                        <a:rPr lang="en-IN" sz="1100" u="none" strike="noStrike">
                          <a:effectLst/>
                        </a:rPr>
                        <a:t>0.60</a:t>
                      </a:r>
                      <a:r>
                        <a:rPr lang="en-IN" sz="1100" u="none" strike="noStrike" baseline="30000">
                          <a:effectLst/>
                        </a:rPr>
                        <a:t>***</a:t>
                      </a:r>
                      <a:endParaRPr lang="en-IN" sz="1100" b="0" i="0" u="none" strike="noStrike">
                        <a:solidFill>
                          <a:srgbClr val="000000"/>
                        </a:solidFill>
                        <a:effectLst/>
                        <a:latin typeface="Times New Roman" panose="02020603050405020304" pitchFamily="18" charset="0"/>
                      </a:endParaRPr>
                    </a:p>
                  </a:txBody>
                  <a:tcPr marL="5966" marR="5966" marT="5966" marB="0" anchor="ctr"/>
                </a:tc>
                <a:tc>
                  <a:txBody>
                    <a:bodyPr/>
                    <a:lstStyle/>
                    <a:p>
                      <a:pPr algn="ctr" fontAlgn="ctr"/>
                      <a:r>
                        <a:rPr lang="en-IN" sz="1100" u="none" strike="noStrike">
                          <a:effectLst/>
                        </a:rPr>
                        <a:t>3.12</a:t>
                      </a:r>
                      <a:r>
                        <a:rPr lang="en-IN" sz="1100" u="none" strike="noStrike" baseline="30000">
                          <a:effectLst/>
                        </a:rPr>
                        <a:t>***</a:t>
                      </a:r>
                      <a:endParaRPr lang="en-IN" sz="1100" b="0" i="0" u="none" strike="noStrike">
                        <a:solidFill>
                          <a:srgbClr val="000000"/>
                        </a:solidFill>
                        <a:effectLst/>
                        <a:latin typeface="Times New Roman" panose="02020603050405020304" pitchFamily="18" charset="0"/>
                      </a:endParaRPr>
                    </a:p>
                  </a:txBody>
                  <a:tcPr marL="5966" marR="5966" marT="5966" marB="0" anchor="ctr"/>
                </a:tc>
                <a:tc>
                  <a:txBody>
                    <a:bodyPr/>
                    <a:lstStyle/>
                    <a:p>
                      <a:pPr algn="ctr" fontAlgn="ctr"/>
                      <a:r>
                        <a:rPr lang="en-IN" sz="1100" u="none" strike="noStrike">
                          <a:effectLst/>
                        </a:rPr>
                        <a:t>4.05</a:t>
                      </a:r>
                      <a:r>
                        <a:rPr lang="en-IN" sz="1100" u="none" strike="noStrike" baseline="30000">
                          <a:effectLst/>
                        </a:rPr>
                        <a:t>***</a:t>
                      </a:r>
                      <a:endParaRPr lang="en-IN" sz="1100" b="0" i="0" u="none" strike="noStrike">
                        <a:solidFill>
                          <a:srgbClr val="000000"/>
                        </a:solidFill>
                        <a:effectLst/>
                        <a:latin typeface="Times New Roman" panose="02020603050405020304" pitchFamily="18" charset="0"/>
                      </a:endParaRPr>
                    </a:p>
                  </a:txBody>
                  <a:tcPr marL="5966" marR="5966" marT="5966" marB="0" anchor="ctr"/>
                </a:tc>
                <a:tc>
                  <a:txBody>
                    <a:bodyPr/>
                    <a:lstStyle/>
                    <a:p>
                      <a:pPr algn="ctr" fontAlgn="ctr"/>
                      <a:r>
                        <a:rPr lang="en-IN" sz="1100" u="none" strike="noStrike">
                          <a:effectLst/>
                        </a:rPr>
                        <a:t>2.93</a:t>
                      </a:r>
                      <a:r>
                        <a:rPr lang="en-IN" sz="1100" u="none" strike="noStrike" baseline="30000">
                          <a:effectLst/>
                        </a:rPr>
                        <a:t>***</a:t>
                      </a:r>
                      <a:endParaRPr lang="en-IN" sz="1100" b="0" i="0" u="none" strike="noStrike">
                        <a:solidFill>
                          <a:srgbClr val="000000"/>
                        </a:solidFill>
                        <a:effectLst/>
                        <a:latin typeface="Times New Roman" panose="02020603050405020304" pitchFamily="18" charset="0"/>
                      </a:endParaRPr>
                    </a:p>
                  </a:txBody>
                  <a:tcPr marL="5966" marR="5966" marT="5966" marB="0" anchor="ctr"/>
                </a:tc>
                <a:tc>
                  <a:txBody>
                    <a:bodyPr/>
                    <a:lstStyle/>
                    <a:p>
                      <a:pPr algn="ctr" fontAlgn="ctr"/>
                      <a:r>
                        <a:rPr lang="en-IN" sz="1100" u="none" strike="noStrike">
                          <a:effectLst/>
                        </a:rPr>
                        <a:t>1.68</a:t>
                      </a:r>
                      <a:r>
                        <a:rPr lang="en-IN" sz="1100" u="none" strike="noStrike" baseline="30000">
                          <a:effectLst/>
                        </a:rPr>
                        <a:t>***</a:t>
                      </a:r>
                      <a:endParaRPr lang="en-IN" sz="1100" b="0" i="0" u="none" strike="noStrike">
                        <a:solidFill>
                          <a:srgbClr val="000000"/>
                        </a:solidFill>
                        <a:effectLst/>
                        <a:latin typeface="Times New Roman" panose="02020603050405020304" pitchFamily="18" charset="0"/>
                      </a:endParaRPr>
                    </a:p>
                  </a:txBody>
                  <a:tcPr marL="5966" marR="5966" marT="5966" marB="0" anchor="ctr"/>
                </a:tc>
                <a:extLst>
                  <a:ext uri="{0D108BD9-81ED-4DB2-BD59-A6C34878D82A}">
                    <a16:rowId xmlns:a16="http://schemas.microsoft.com/office/drawing/2014/main" val="3937864899"/>
                  </a:ext>
                </a:extLst>
              </a:tr>
              <a:tr h="315889">
                <a:tc>
                  <a:txBody>
                    <a:bodyPr/>
                    <a:lstStyle/>
                    <a:p>
                      <a:pPr algn="l" fontAlgn="b"/>
                      <a:endParaRPr lang="en-IN"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966" marR="5966" marT="5966" marB="0" anchor="b"/>
                </a:tc>
                <a:tc>
                  <a:txBody>
                    <a:bodyPr/>
                    <a:lstStyle/>
                    <a:p>
                      <a:pPr algn="l" fontAlgn="ctr"/>
                      <a:r>
                        <a:rPr lang="en-IN" sz="1400" u="none" strike="noStrike">
                          <a:effectLst/>
                          <a:latin typeface="Times New Roman" panose="02020603050405020304" pitchFamily="18" charset="0"/>
                          <a:cs typeface="Times New Roman" panose="02020603050405020304" pitchFamily="18" charset="0"/>
                        </a:rPr>
                        <a:t>Central</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66" marR="5966" marT="5966" marB="0" anchor="ctr"/>
                </a:tc>
                <a:tc>
                  <a:txBody>
                    <a:bodyPr/>
                    <a:lstStyle/>
                    <a:p>
                      <a:pPr algn="ctr" fontAlgn="ctr"/>
                      <a:r>
                        <a:rPr lang="en-IN" sz="1100" u="none" strike="noStrike">
                          <a:effectLst/>
                        </a:rPr>
                        <a:t>0.68</a:t>
                      </a:r>
                      <a:r>
                        <a:rPr lang="en-IN" sz="1100" u="none" strike="noStrike" baseline="30000">
                          <a:effectLst/>
                        </a:rPr>
                        <a:t>**</a:t>
                      </a:r>
                      <a:endParaRPr lang="en-IN" sz="1100" b="0" i="0" u="none" strike="noStrike">
                        <a:solidFill>
                          <a:srgbClr val="000000"/>
                        </a:solidFill>
                        <a:effectLst/>
                        <a:latin typeface="Times New Roman" panose="02020603050405020304" pitchFamily="18" charset="0"/>
                      </a:endParaRPr>
                    </a:p>
                  </a:txBody>
                  <a:tcPr marL="5966" marR="5966" marT="5966" marB="0" anchor="ctr"/>
                </a:tc>
                <a:tc>
                  <a:txBody>
                    <a:bodyPr/>
                    <a:lstStyle/>
                    <a:p>
                      <a:pPr algn="ctr" fontAlgn="ctr"/>
                      <a:r>
                        <a:rPr lang="en-IN" sz="1100" u="none" strike="noStrike">
                          <a:effectLst/>
                        </a:rPr>
                        <a:t>1.57</a:t>
                      </a:r>
                      <a:r>
                        <a:rPr lang="en-IN" sz="1100" u="none" strike="noStrike" baseline="30000">
                          <a:effectLst/>
                        </a:rPr>
                        <a:t>*</a:t>
                      </a:r>
                      <a:endParaRPr lang="en-IN" sz="1100" b="0" i="0" u="none" strike="noStrike">
                        <a:solidFill>
                          <a:srgbClr val="000000"/>
                        </a:solidFill>
                        <a:effectLst/>
                        <a:latin typeface="Times New Roman" panose="02020603050405020304" pitchFamily="18" charset="0"/>
                      </a:endParaRPr>
                    </a:p>
                  </a:txBody>
                  <a:tcPr marL="5966" marR="5966" marT="5966" marB="0" anchor="ctr"/>
                </a:tc>
                <a:tc>
                  <a:txBody>
                    <a:bodyPr/>
                    <a:lstStyle/>
                    <a:p>
                      <a:pPr algn="ctr" fontAlgn="ctr"/>
                      <a:r>
                        <a:rPr lang="en-IN" sz="1100" u="none" strike="noStrike">
                          <a:effectLst/>
                        </a:rPr>
                        <a:t>1.08</a:t>
                      </a:r>
                      <a:endParaRPr lang="en-IN" sz="1100" b="0" i="0" u="none" strike="noStrike">
                        <a:solidFill>
                          <a:srgbClr val="000000"/>
                        </a:solidFill>
                        <a:effectLst/>
                        <a:latin typeface="Times New Roman" panose="02020603050405020304" pitchFamily="18" charset="0"/>
                      </a:endParaRPr>
                    </a:p>
                  </a:txBody>
                  <a:tcPr marL="5966" marR="5966" marT="5966" marB="0" anchor="ctr"/>
                </a:tc>
                <a:tc>
                  <a:txBody>
                    <a:bodyPr/>
                    <a:lstStyle/>
                    <a:p>
                      <a:pPr algn="ctr" fontAlgn="ctr"/>
                      <a:r>
                        <a:rPr lang="en-IN" sz="1100" u="none" strike="noStrike">
                          <a:effectLst/>
                        </a:rPr>
                        <a:t>1.29</a:t>
                      </a:r>
                      <a:r>
                        <a:rPr lang="en-IN" sz="1100" u="none" strike="noStrike" baseline="30000">
                          <a:effectLst/>
                        </a:rPr>
                        <a:t>*</a:t>
                      </a:r>
                      <a:endParaRPr lang="en-IN" sz="1100" b="0" i="0" u="none" strike="noStrike">
                        <a:solidFill>
                          <a:srgbClr val="000000"/>
                        </a:solidFill>
                        <a:effectLst/>
                        <a:latin typeface="Times New Roman" panose="02020603050405020304" pitchFamily="18" charset="0"/>
                      </a:endParaRPr>
                    </a:p>
                  </a:txBody>
                  <a:tcPr marL="5966" marR="5966" marT="5966" marB="0" anchor="ctr"/>
                </a:tc>
                <a:tc>
                  <a:txBody>
                    <a:bodyPr/>
                    <a:lstStyle/>
                    <a:p>
                      <a:pPr algn="ctr" fontAlgn="ctr"/>
                      <a:r>
                        <a:rPr lang="en-IN" sz="1100" u="none" strike="noStrike">
                          <a:effectLst/>
                        </a:rPr>
                        <a:t>0.62</a:t>
                      </a:r>
                      <a:r>
                        <a:rPr lang="en-IN" sz="1100" u="none" strike="noStrike" baseline="30000">
                          <a:effectLst/>
                        </a:rPr>
                        <a:t>***</a:t>
                      </a:r>
                      <a:endParaRPr lang="en-IN" sz="1100" b="0" i="0" u="none" strike="noStrike">
                        <a:solidFill>
                          <a:srgbClr val="000000"/>
                        </a:solidFill>
                        <a:effectLst/>
                        <a:latin typeface="Times New Roman" panose="02020603050405020304" pitchFamily="18" charset="0"/>
                      </a:endParaRPr>
                    </a:p>
                  </a:txBody>
                  <a:tcPr marL="5966" marR="5966" marT="5966" marB="0" anchor="ctr"/>
                </a:tc>
                <a:tc>
                  <a:txBody>
                    <a:bodyPr/>
                    <a:lstStyle/>
                    <a:p>
                      <a:pPr algn="ctr" fontAlgn="ctr"/>
                      <a:r>
                        <a:rPr lang="en-IN" sz="1100" u="none" strike="noStrike">
                          <a:effectLst/>
                        </a:rPr>
                        <a:t>1.24</a:t>
                      </a:r>
                      <a:endParaRPr lang="en-IN" sz="1100" b="0" i="0" u="none" strike="noStrike">
                        <a:solidFill>
                          <a:srgbClr val="000000"/>
                        </a:solidFill>
                        <a:effectLst/>
                        <a:latin typeface="Times New Roman" panose="02020603050405020304" pitchFamily="18" charset="0"/>
                      </a:endParaRPr>
                    </a:p>
                  </a:txBody>
                  <a:tcPr marL="5966" marR="5966" marT="5966" marB="0" anchor="ctr"/>
                </a:tc>
                <a:tc>
                  <a:txBody>
                    <a:bodyPr/>
                    <a:lstStyle/>
                    <a:p>
                      <a:pPr algn="ctr" fontAlgn="ctr"/>
                      <a:r>
                        <a:rPr lang="en-IN" sz="1100" u="none" strike="noStrike">
                          <a:effectLst/>
                        </a:rPr>
                        <a:t>1.52</a:t>
                      </a:r>
                      <a:r>
                        <a:rPr lang="en-IN" sz="1100" u="none" strike="noStrike" baseline="30000">
                          <a:effectLst/>
                        </a:rPr>
                        <a:t>**</a:t>
                      </a:r>
                      <a:endParaRPr lang="en-IN" sz="1100" b="0" i="0" u="none" strike="noStrike">
                        <a:solidFill>
                          <a:srgbClr val="000000"/>
                        </a:solidFill>
                        <a:effectLst/>
                        <a:latin typeface="Times New Roman" panose="02020603050405020304" pitchFamily="18" charset="0"/>
                      </a:endParaRPr>
                    </a:p>
                  </a:txBody>
                  <a:tcPr marL="5966" marR="5966" marT="5966" marB="0" anchor="ctr"/>
                </a:tc>
                <a:tc>
                  <a:txBody>
                    <a:bodyPr/>
                    <a:lstStyle/>
                    <a:p>
                      <a:pPr algn="ctr" fontAlgn="ctr"/>
                      <a:r>
                        <a:rPr lang="en-IN" sz="1100" u="none" strike="noStrike">
                          <a:effectLst/>
                        </a:rPr>
                        <a:t>0.99</a:t>
                      </a:r>
                      <a:endParaRPr lang="en-IN" sz="1100" b="0" i="0" u="none" strike="noStrike">
                        <a:solidFill>
                          <a:srgbClr val="000000"/>
                        </a:solidFill>
                        <a:effectLst/>
                        <a:latin typeface="Times New Roman" panose="02020603050405020304" pitchFamily="18" charset="0"/>
                      </a:endParaRPr>
                    </a:p>
                  </a:txBody>
                  <a:tcPr marL="5966" marR="5966" marT="5966" marB="0" anchor="ctr"/>
                </a:tc>
                <a:tc>
                  <a:txBody>
                    <a:bodyPr/>
                    <a:lstStyle/>
                    <a:p>
                      <a:pPr algn="ctr" fontAlgn="ctr"/>
                      <a:r>
                        <a:rPr lang="en-IN" sz="1100" u="none" strike="noStrike">
                          <a:effectLst/>
                        </a:rPr>
                        <a:t>1.02</a:t>
                      </a:r>
                      <a:endParaRPr lang="en-IN" sz="1100" b="0" i="0" u="none" strike="noStrike">
                        <a:solidFill>
                          <a:srgbClr val="000000"/>
                        </a:solidFill>
                        <a:effectLst/>
                        <a:latin typeface="Times New Roman" panose="02020603050405020304" pitchFamily="18" charset="0"/>
                      </a:endParaRPr>
                    </a:p>
                  </a:txBody>
                  <a:tcPr marL="5966" marR="5966" marT="5966" marB="0" anchor="ctr"/>
                </a:tc>
                <a:extLst>
                  <a:ext uri="{0D108BD9-81ED-4DB2-BD59-A6C34878D82A}">
                    <a16:rowId xmlns:a16="http://schemas.microsoft.com/office/drawing/2014/main" val="1277784968"/>
                  </a:ext>
                </a:extLst>
              </a:tr>
              <a:tr h="324426">
                <a:tc>
                  <a:txBody>
                    <a:bodyPr/>
                    <a:lstStyle/>
                    <a:p>
                      <a:pPr algn="l" fontAlgn="b"/>
                      <a:endParaRPr lang="en-IN"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966" marR="5966" marT="5966" marB="0" anchor="b"/>
                </a:tc>
                <a:tc>
                  <a:txBody>
                    <a:bodyPr/>
                    <a:lstStyle/>
                    <a:p>
                      <a:pPr algn="l" fontAlgn="ctr"/>
                      <a:r>
                        <a:rPr lang="en-IN" sz="1400" u="none" strike="noStrike" dirty="0">
                          <a:effectLst/>
                          <a:latin typeface="Times New Roman" panose="02020603050405020304" pitchFamily="18" charset="0"/>
                          <a:cs typeface="Times New Roman" panose="02020603050405020304" pitchFamily="18" charset="0"/>
                        </a:rPr>
                        <a:t>South</a:t>
                      </a:r>
                      <a:endParaRPr lang="en-IN"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966" marR="5966" marT="5966" marB="0" anchor="ctr"/>
                </a:tc>
                <a:tc>
                  <a:txBody>
                    <a:bodyPr/>
                    <a:lstStyle/>
                    <a:p>
                      <a:pPr algn="ctr" fontAlgn="ctr"/>
                      <a:r>
                        <a:rPr lang="en-IN" sz="1100" u="none" strike="noStrike">
                          <a:effectLst/>
                        </a:rPr>
                        <a:t>1.92</a:t>
                      </a:r>
                      <a:r>
                        <a:rPr lang="en-IN" sz="1100" u="none" strike="noStrike" baseline="30000">
                          <a:effectLst/>
                        </a:rPr>
                        <a:t>***</a:t>
                      </a:r>
                      <a:endParaRPr lang="en-IN" sz="1100" b="0" i="0" u="none" strike="noStrike">
                        <a:solidFill>
                          <a:srgbClr val="000000"/>
                        </a:solidFill>
                        <a:effectLst/>
                        <a:latin typeface="Times New Roman" panose="02020603050405020304" pitchFamily="18" charset="0"/>
                      </a:endParaRPr>
                    </a:p>
                  </a:txBody>
                  <a:tcPr marL="5966" marR="5966" marT="5966" marB="0" anchor="ctr"/>
                </a:tc>
                <a:tc>
                  <a:txBody>
                    <a:bodyPr/>
                    <a:lstStyle/>
                    <a:p>
                      <a:pPr algn="ctr" fontAlgn="ctr"/>
                      <a:r>
                        <a:rPr lang="en-IN" sz="1100" u="none" strike="noStrike">
                          <a:effectLst/>
                        </a:rPr>
                        <a:t>0.77</a:t>
                      </a:r>
                      <a:endParaRPr lang="en-IN" sz="1100" b="0" i="0" u="none" strike="noStrike">
                        <a:solidFill>
                          <a:srgbClr val="000000"/>
                        </a:solidFill>
                        <a:effectLst/>
                        <a:latin typeface="Times New Roman" panose="02020603050405020304" pitchFamily="18" charset="0"/>
                      </a:endParaRPr>
                    </a:p>
                  </a:txBody>
                  <a:tcPr marL="5966" marR="5966" marT="5966" marB="0" anchor="ctr"/>
                </a:tc>
                <a:tc>
                  <a:txBody>
                    <a:bodyPr/>
                    <a:lstStyle/>
                    <a:p>
                      <a:pPr algn="ctr" fontAlgn="ctr"/>
                      <a:r>
                        <a:rPr lang="en-IN" sz="1100" u="none" strike="noStrike">
                          <a:effectLst/>
                        </a:rPr>
                        <a:t>0.32</a:t>
                      </a:r>
                      <a:r>
                        <a:rPr lang="en-IN" sz="1100" u="none" strike="noStrike" baseline="30000">
                          <a:effectLst/>
                        </a:rPr>
                        <a:t>***</a:t>
                      </a:r>
                      <a:endParaRPr lang="en-IN" sz="1100" b="0" i="0" u="none" strike="noStrike">
                        <a:solidFill>
                          <a:srgbClr val="000000"/>
                        </a:solidFill>
                        <a:effectLst/>
                        <a:latin typeface="Times New Roman" panose="02020603050405020304" pitchFamily="18" charset="0"/>
                      </a:endParaRPr>
                    </a:p>
                  </a:txBody>
                  <a:tcPr marL="5966" marR="5966" marT="5966" marB="0" anchor="ctr"/>
                </a:tc>
                <a:tc>
                  <a:txBody>
                    <a:bodyPr/>
                    <a:lstStyle/>
                    <a:p>
                      <a:pPr algn="ctr" fontAlgn="ctr"/>
                      <a:r>
                        <a:rPr lang="en-IN" sz="1100" u="none" strike="noStrike">
                          <a:effectLst/>
                        </a:rPr>
                        <a:t>1.04</a:t>
                      </a:r>
                      <a:endParaRPr lang="en-IN" sz="1100" b="0" i="0" u="none" strike="noStrike">
                        <a:solidFill>
                          <a:srgbClr val="000000"/>
                        </a:solidFill>
                        <a:effectLst/>
                        <a:latin typeface="Times New Roman" panose="02020603050405020304" pitchFamily="18" charset="0"/>
                      </a:endParaRPr>
                    </a:p>
                  </a:txBody>
                  <a:tcPr marL="5966" marR="5966" marT="5966" marB="0" anchor="ctr"/>
                </a:tc>
                <a:tc>
                  <a:txBody>
                    <a:bodyPr/>
                    <a:lstStyle/>
                    <a:p>
                      <a:pPr algn="ctr" fontAlgn="ctr"/>
                      <a:r>
                        <a:rPr lang="en-IN" sz="1100" u="none" strike="noStrike">
                          <a:effectLst/>
                        </a:rPr>
                        <a:t>1.02</a:t>
                      </a:r>
                      <a:endParaRPr lang="en-IN" sz="1100" b="0" i="0" u="none" strike="noStrike">
                        <a:solidFill>
                          <a:srgbClr val="000000"/>
                        </a:solidFill>
                        <a:effectLst/>
                        <a:latin typeface="Times New Roman" panose="02020603050405020304" pitchFamily="18" charset="0"/>
                      </a:endParaRPr>
                    </a:p>
                  </a:txBody>
                  <a:tcPr marL="5966" marR="5966" marT="5966" marB="0" anchor="ctr"/>
                </a:tc>
                <a:tc>
                  <a:txBody>
                    <a:bodyPr/>
                    <a:lstStyle/>
                    <a:p>
                      <a:pPr algn="ctr" fontAlgn="ctr"/>
                      <a:r>
                        <a:rPr lang="en-IN" sz="1100" u="none" strike="noStrike">
                          <a:effectLst/>
                        </a:rPr>
                        <a:t>9.31</a:t>
                      </a:r>
                      <a:r>
                        <a:rPr lang="en-IN" sz="1100" u="none" strike="noStrike" baseline="30000">
                          <a:effectLst/>
                        </a:rPr>
                        <a:t>***</a:t>
                      </a:r>
                      <a:endParaRPr lang="en-IN" sz="1100" b="0" i="0" u="none" strike="noStrike">
                        <a:solidFill>
                          <a:srgbClr val="000000"/>
                        </a:solidFill>
                        <a:effectLst/>
                        <a:latin typeface="Times New Roman" panose="02020603050405020304" pitchFamily="18" charset="0"/>
                      </a:endParaRPr>
                    </a:p>
                  </a:txBody>
                  <a:tcPr marL="5966" marR="5966" marT="5966" marB="0" anchor="ctr"/>
                </a:tc>
                <a:tc>
                  <a:txBody>
                    <a:bodyPr/>
                    <a:lstStyle/>
                    <a:p>
                      <a:pPr algn="ctr" fontAlgn="ctr"/>
                      <a:r>
                        <a:rPr lang="en-IN" sz="1100" u="none" strike="noStrike">
                          <a:effectLst/>
                        </a:rPr>
                        <a:t>8.20</a:t>
                      </a:r>
                      <a:r>
                        <a:rPr lang="en-IN" sz="1100" u="none" strike="noStrike" baseline="30000">
                          <a:effectLst/>
                        </a:rPr>
                        <a:t>***</a:t>
                      </a:r>
                      <a:endParaRPr lang="en-IN" sz="1100" b="0" i="0" u="none" strike="noStrike">
                        <a:solidFill>
                          <a:srgbClr val="000000"/>
                        </a:solidFill>
                        <a:effectLst/>
                        <a:latin typeface="Times New Roman" panose="02020603050405020304" pitchFamily="18" charset="0"/>
                      </a:endParaRPr>
                    </a:p>
                  </a:txBody>
                  <a:tcPr marL="5966" marR="5966" marT="5966" marB="0" anchor="ctr"/>
                </a:tc>
                <a:tc>
                  <a:txBody>
                    <a:bodyPr/>
                    <a:lstStyle/>
                    <a:p>
                      <a:pPr algn="ctr" fontAlgn="ctr"/>
                      <a:r>
                        <a:rPr lang="en-IN" sz="1100" u="none" strike="noStrike">
                          <a:effectLst/>
                        </a:rPr>
                        <a:t>6.89</a:t>
                      </a:r>
                      <a:r>
                        <a:rPr lang="en-IN" sz="1100" u="none" strike="noStrike" baseline="30000">
                          <a:effectLst/>
                        </a:rPr>
                        <a:t>***</a:t>
                      </a:r>
                      <a:endParaRPr lang="en-IN" sz="1100" b="0" i="0" u="none" strike="noStrike">
                        <a:solidFill>
                          <a:srgbClr val="000000"/>
                        </a:solidFill>
                        <a:effectLst/>
                        <a:latin typeface="Times New Roman" panose="02020603050405020304" pitchFamily="18" charset="0"/>
                      </a:endParaRPr>
                    </a:p>
                  </a:txBody>
                  <a:tcPr marL="5966" marR="5966" marT="5966" marB="0" anchor="ctr"/>
                </a:tc>
                <a:tc>
                  <a:txBody>
                    <a:bodyPr/>
                    <a:lstStyle/>
                    <a:p>
                      <a:pPr algn="ctr" fontAlgn="ctr"/>
                      <a:r>
                        <a:rPr lang="en-IN" sz="1100" u="none" strike="noStrike">
                          <a:effectLst/>
                        </a:rPr>
                        <a:t>4.20</a:t>
                      </a:r>
                      <a:r>
                        <a:rPr lang="en-IN" sz="1100" u="none" strike="noStrike" baseline="30000">
                          <a:effectLst/>
                        </a:rPr>
                        <a:t>***</a:t>
                      </a:r>
                      <a:endParaRPr lang="en-IN" sz="1100" b="0" i="0" u="none" strike="noStrike">
                        <a:solidFill>
                          <a:srgbClr val="000000"/>
                        </a:solidFill>
                        <a:effectLst/>
                        <a:latin typeface="Times New Roman" panose="02020603050405020304" pitchFamily="18" charset="0"/>
                      </a:endParaRPr>
                    </a:p>
                  </a:txBody>
                  <a:tcPr marL="5966" marR="5966" marT="5966" marB="0" anchor="ctr"/>
                </a:tc>
                <a:extLst>
                  <a:ext uri="{0D108BD9-81ED-4DB2-BD59-A6C34878D82A}">
                    <a16:rowId xmlns:a16="http://schemas.microsoft.com/office/drawing/2014/main" val="3585892138"/>
                  </a:ext>
                </a:extLst>
              </a:tr>
              <a:tr h="315330">
                <a:tc>
                  <a:txBody>
                    <a:bodyPr/>
                    <a:lstStyle/>
                    <a:p>
                      <a:pPr algn="l" fontAlgn="b"/>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66" marR="5966" marT="5966" marB="0" anchor="b"/>
                </a:tc>
                <a:tc>
                  <a:txBody>
                    <a:bodyPr/>
                    <a:lstStyle/>
                    <a:p>
                      <a:pPr algn="l" fontAlgn="ctr"/>
                      <a:r>
                        <a:rPr lang="en-IN" sz="1400" u="none" strike="noStrike" dirty="0">
                          <a:effectLst/>
                          <a:latin typeface="Times New Roman" panose="02020603050405020304" pitchFamily="18" charset="0"/>
                          <a:cs typeface="Times New Roman" panose="02020603050405020304" pitchFamily="18" charset="0"/>
                        </a:rPr>
                        <a:t>N</a:t>
                      </a:r>
                      <a:endParaRPr lang="en-IN" sz="1400" b="0" i="1" u="none" strike="noStrike" dirty="0">
                        <a:solidFill>
                          <a:srgbClr val="000000"/>
                        </a:solidFill>
                        <a:effectLst/>
                        <a:latin typeface="Times New Roman" panose="02020603050405020304" pitchFamily="18" charset="0"/>
                        <a:cs typeface="Times New Roman" panose="02020603050405020304" pitchFamily="18" charset="0"/>
                      </a:endParaRPr>
                    </a:p>
                  </a:txBody>
                  <a:tcPr marL="5966" marR="5966" marT="5966" marB="0" anchor="ctr"/>
                </a:tc>
                <a:tc>
                  <a:txBody>
                    <a:bodyPr/>
                    <a:lstStyle/>
                    <a:p>
                      <a:pPr algn="ctr" fontAlgn="ctr"/>
                      <a:r>
                        <a:rPr lang="en-IN" sz="1100" u="none" strike="noStrike">
                          <a:effectLst/>
                        </a:rPr>
                        <a:t>5209</a:t>
                      </a:r>
                      <a:endParaRPr lang="en-IN" sz="1100" b="0" i="0" u="none" strike="noStrike">
                        <a:solidFill>
                          <a:srgbClr val="000000"/>
                        </a:solidFill>
                        <a:effectLst/>
                        <a:latin typeface="Times New Roman" panose="02020603050405020304" pitchFamily="18" charset="0"/>
                      </a:endParaRPr>
                    </a:p>
                  </a:txBody>
                  <a:tcPr marL="5966" marR="5966" marT="5966" marB="0" anchor="ctr"/>
                </a:tc>
                <a:tc>
                  <a:txBody>
                    <a:bodyPr/>
                    <a:lstStyle/>
                    <a:p>
                      <a:pPr algn="ctr" fontAlgn="ctr"/>
                      <a:r>
                        <a:rPr lang="en-IN" sz="1100" u="none" strike="noStrike">
                          <a:effectLst/>
                        </a:rPr>
                        <a:t>5209</a:t>
                      </a:r>
                      <a:endParaRPr lang="en-IN" sz="1100" b="0" i="0" u="none" strike="noStrike">
                        <a:solidFill>
                          <a:srgbClr val="000000"/>
                        </a:solidFill>
                        <a:effectLst/>
                        <a:latin typeface="Times New Roman" panose="02020603050405020304" pitchFamily="18" charset="0"/>
                      </a:endParaRPr>
                    </a:p>
                  </a:txBody>
                  <a:tcPr marL="5966" marR="5966" marT="5966" marB="0" anchor="ctr"/>
                </a:tc>
                <a:tc>
                  <a:txBody>
                    <a:bodyPr/>
                    <a:lstStyle/>
                    <a:p>
                      <a:pPr algn="ctr" fontAlgn="ctr"/>
                      <a:r>
                        <a:rPr lang="en-IN" sz="1100" u="none" strike="noStrike">
                          <a:effectLst/>
                        </a:rPr>
                        <a:t>5198</a:t>
                      </a:r>
                      <a:endParaRPr lang="en-IN" sz="1100" b="0" i="0" u="none" strike="noStrike">
                        <a:solidFill>
                          <a:srgbClr val="000000"/>
                        </a:solidFill>
                        <a:effectLst/>
                        <a:latin typeface="Times New Roman" panose="02020603050405020304" pitchFamily="18" charset="0"/>
                      </a:endParaRPr>
                    </a:p>
                  </a:txBody>
                  <a:tcPr marL="5966" marR="5966" marT="5966" marB="0" anchor="ctr"/>
                </a:tc>
                <a:tc>
                  <a:txBody>
                    <a:bodyPr/>
                    <a:lstStyle/>
                    <a:p>
                      <a:pPr algn="ctr" fontAlgn="ctr"/>
                      <a:r>
                        <a:rPr lang="en-IN" sz="1100" u="none" strike="noStrike">
                          <a:effectLst/>
                        </a:rPr>
                        <a:t>5209</a:t>
                      </a:r>
                      <a:endParaRPr lang="en-IN" sz="1100" b="0" i="0" u="none" strike="noStrike">
                        <a:solidFill>
                          <a:srgbClr val="000000"/>
                        </a:solidFill>
                        <a:effectLst/>
                        <a:latin typeface="Times New Roman" panose="02020603050405020304" pitchFamily="18" charset="0"/>
                      </a:endParaRPr>
                    </a:p>
                  </a:txBody>
                  <a:tcPr marL="5966" marR="5966" marT="5966" marB="0" anchor="ctr"/>
                </a:tc>
                <a:tc>
                  <a:txBody>
                    <a:bodyPr/>
                    <a:lstStyle/>
                    <a:p>
                      <a:pPr algn="ctr" fontAlgn="ctr"/>
                      <a:r>
                        <a:rPr lang="en-IN" sz="1100" u="none" strike="noStrike">
                          <a:effectLst/>
                        </a:rPr>
                        <a:t>5209</a:t>
                      </a:r>
                      <a:endParaRPr lang="en-IN" sz="1100" b="0" i="0" u="none" strike="noStrike">
                        <a:solidFill>
                          <a:srgbClr val="000000"/>
                        </a:solidFill>
                        <a:effectLst/>
                        <a:latin typeface="Times New Roman" panose="02020603050405020304" pitchFamily="18" charset="0"/>
                      </a:endParaRPr>
                    </a:p>
                  </a:txBody>
                  <a:tcPr marL="5966" marR="5966" marT="5966" marB="0" anchor="ctr"/>
                </a:tc>
                <a:tc>
                  <a:txBody>
                    <a:bodyPr/>
                    <a:lstStyle/>
                    <a:p>
                      <a:pPr algn="ctr" fontAlgn="ctr"/>
                      <a:r>
                        <a:rPr lang="en-IN" sz="1100" u="none" strike="noStrike">
                          <a:effectLst/>
                        </a:rPr>
                        <a:t>5209</a:t>
                      </a:r>
                      <a:endParaRPr lang="en-IN" sz="1100" b="0" i="0" u="none" strike="noStrike">
                        <a:solidFill>
                          <a:srgbClr val="000000"/>
                        </a:solidFill>
                        <a:effectLst/>
                        <a:latin typeface="Times New Roman" panose="02020603050405020304" pitchFamily="18" charset="0"/>
                      </a:endParaRPr>
                    </a:p>
                  </a:txBody>
                  <a:tcPr marL="5966" marR="5966" marT="5966" marB="0" anchor="ctr"/>
                </a:tc>
                <a:tc>
                  <a:txBody>
                    <a:bodyPr/>
                    <a:lstStyle/>
                    <a:p>
                      <a:pPr algn="ctr" fontAlgn="ctr"/>
                      <a:r>
                        <a:rPr lang="en-IN" sz="1100" u="none" strike="noStrike">
                          <a:effectLst/>
                        </a:rPr>
                        <a:t>5209</a:t>
                      </a:r>
                      <a:endParaRPr lang="en-IN" sz="1100" b="0" i="0" u="none" strike="noStrike">
                        <a:solidFill>
                          <a:srgbClr val="000000"/>
                        </a:solidFill>
                        <a:effectLst/>
                        <a:latin typeface="Times New Roman" panose="02020603050405020304" pitchFamily="18" charset="0"/>
                      </a:endParaRPr>
                    </a:p>
                  </a:txBody>
                  <a:tcPr marL="5966" marR="5966" marT="5966" marB="0" anchor="ctr"/>
                </a:tc>
                <a:tc>
                  <a:txBody>
                    <a:bodyPr/>
                    <a:lstStyle/>
                    <a:p>
                      <a:pPr algn="ctr" fontAlgn="ctr"/>
                      <a:r>
                        <a:rPr lang="en-IN" sz="1100" u="none" strike="noStrike">
                          <a:effectLst/>
                        </a:rPr>
                        <a:t>5209</a:t>
                      </a:r>
                      <a:endParaRPr lang="en-IN" sz="1100" b="0" i="0" u="none" strike="noStrike">
                        <a:solidFill>
                          <a:srgbClr val="000000"/>
                        </a:solidFill>
                        <a:effectLst/>
                        <a:latin typeface="Times New Roman" panose="02020603050405020304" pitchFamily="18" charset="0"/>
                      </a:endParaRPr>
                    </a:p>
                  </a:txBody>
                  <a:tcPr marL="5966" marR="5966" marT="5966" marB="0" anchor="ctr"/>
                </a:tc>
                <a:tc>
                  <a:txBody>
                    <a:bodyPr/>
                    <a:lstStyle/>
                    <a:p>
                      <a:pPr algn="ctr" fontAlgn="ctr"/>
                      <a:r>
                        <a:rPr lang="en-IN" sz="1100" u="none" strike="noStrike" dirty="0">
                          <a:effectLst/>
                        </a:rPr>
                        <a:t>5209</a:t>
                      </a:r>
                      <a:endParaRPr lang="en-IN" sz="1100" b="0" i="0" u="none" strike="noStrike" dirty="0">
                        <a:solidFill>
                          <a:srgbClr val="000000"/>
                        </a:solidFill>
                        <a:effectLst/>
                        <a:latin typeface="Times New Roman" panose="02020603050405020304" pitchFamily="18" charset="0"/>
                      </a:endParaRPr>
                    </a:p>
                  </a:txBody>
                  <a:tcPr marL="5966" marR="5966" marT="5966" marB="0" anchor="ctr"/>
                </a:tc>
                <a:extLst>
                  <a:ext uri="{0D108BD9-81ED-4DB2-BD59-A6C34878D82A}">
                    <a16:rowId xmlns:a16="http://schemas.microsoft.com/office/drawing/2014/main" val="25787163"/>
                  </a:ext>
                </a:extLst>
              </a:tr>
            </a:tbl>
          </a:graphicData>
        </a:graphic>
      </p:graphicFrame>
    </p:spTree>
    <p:extLst>
      <p:ext uri="{BB962C8B-B14F-4D97-AF65-F5344CB8AC3E}">
        <p14:creationId xmlns:p14="http://schemas.microsoft.com/office/powerpoint/2010/main" val="9013336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Content Placeholder 12">
            <a:extLst>
              <a:ext uri="{FF2B5EF4-FFF2-40B4-BE49-F238E27FC236}">
                <a16:creationId xmlns:a16="http://schemas.microsoft.com/office/drawing/2014/main" id="{86FBEC9D-A893-C133-8582-8B62A9605E6E}"/>
              </a:ext>
            </a:extLst>
          </p:cNvPr>
          <p:cNvGraphicFramePr>
            <a:graphicFrameLocks noGrp="1"/>
          </p:cNvGraphicFramePr>
          <p:nvPr>
            <p:ph idx="1"/>
            <p:extLst>
              <p:ext uri="{D42A27DB-BD31-4B8C-83A1-F6EECF244321}">
                <p14:modId xmlns:p14="http://schemas.microsoft.com/office/powerpoint/2010/main" val="1500952869"/>
              </p:ext>
            </p:extLst>
          </p:nvPr>
        </p:nvGraphicFramePr>
        <p:xfrm>
          <a:off x="246580" y="462337"/>
          <a:ext cx="11583289" cy="6259136"/>
        </p:xfrm>
        <a:graphic>
          <a:graphicData uri="http://schemas.openxmlformats.org/drawingml/2006/table">
            <a:tbl>
              <a:tblPr>
                <a:tableStyleId>{5C22544A-7EE6-4342-B048-85BDC9FD1C3A}</a:tableStyleId>
              </a:tblPr>
              <a:tblGrid>
                <a:gridCol w="3897058">
                  <a:extLst>
                    <a:ext uri="{9D8B030D-6E8A-4147-A177-3AD203B41FA5}">
                      <a16:colId xmlns:a16="http://schemas.microsoft.com/office/drawing/2014/main" val="3352703067"/>
                    </a:ext>
                  </a:extLst>
                </a:gridCol>
                <a:gridCol w="2562077">
                  <a:extLst>
                    <a:ext uri="{9D8B030D-6E8A-4147-A177-3AD203B41FA5}">
                      <a16:colId xmlns:a16="http://schemas.microsoft.com/office/drawing/2014/main" val="4273003168"/>
                    </a:ext>
                  </a:extLst>
                </a:gridCol>
                <a:gridCol w="2562077">
                  <a:extLst>
                    <a:ext uri="{9D8B030D-6E8A-4147-A177-3AD203B41FA5}">
                      <a16:colId xmlns:a16="http://schemas.microsoft.com/office/drawing/2014/main" val="1127433590"/>
                    </a:ext>
                  </a:extLst>
                </a:gridCol>
                <a:gridCol w="2562077">
                  <a:extLst>
                    <a:ext uri="{9D8B030D-6E8A-4147-A177-3AD203B41FA5}">
                      <a16:colId xmlns:a16="http://schemas.microsoft.com/office/drawing/2014/main" val="2938218469"/>
                    </a:ext>
                  </a:extLst>
                </a:gridCol>
              </a:tblGrid>
              <a:tr h="655649">
                <a:tc gridSpan="4">
                  <a:txBody>
                    <a:bodyPr/>
                    <a:lstStyle/>
                    <a:p>
                      <a:pPr algn="l" fontAlgn="ctr"/>
                      <a:r>
                        <a:rPr lang="en-US" sz="2000" b="1" u="none" strike="noStrike" dirty="0">
                          <a:effectLst/>
                          <a:latin typeface="Times New Roman" panose="02020603050405020304" pitchFamily="18" charset="0"/>
                          <a:cs typeface="Times New Roman" panose="02020603050405020304" pitchFamily="18" charset="0"/>
                        </a:rPr>
                        <a:t>Table: %adolescent women consumed food higher than standardized food score by states in India, 2021-22</a:t>
                      </a:r>
                      <a:endParaRPr lang="en-US" sz="20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tc hMerge="1">
                  <a:txBody>
                    <a:bodyPr/>
                    <a:lstStyle/>
                    <a:p>
                      <a:endParaRPr lang="en-IN"/>
                    </a:p>
                  </a:txBody>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764495800"/>
                  </a:ext>
                </a:extLst>
              </a:tr>
              <a:tr h="353417">
                <a:tc>
                  <a:txBody>
                    <a:bodyPr/>
                    <a:lstStyle/>
                    <a:p>
                      <a:pPr algn="l" fontAlgn="ctr"/>
                      <a:endParaRPr lang="en-IN" sz="1100" b="0" i="0" u="none" strike="noStrike" dirty="0">
                        <a:solidFill>
                          <a:srgbClr val="000000"/>
                        </a:solidFill>
                        <a:effectLst/>
                        <a:latin typeface="Calibri" panose="020F0502020204030204" pitchFamily="34" charset="0"/>
                      </a:endParaRPr>
                    </a:p>
                  </a:txBody>
                  <a:tcPr marL="6350" marR="6350" marT="6350" marB="0" anchor="ctr"/>
                </a:tc>
                <a:tc>
                  <a:txBody>
                    <a:bodyPr/>
                    <a:lstStyle/>
                    <a:p>
                      <a:pPr algn="ctr" fontAlgn="ctr"/>
                      <a:endParaRPr lang="en-IN" sz="1100" b="0" i="0" u="none" strike="noStrike">
                        <a:solidFill>
                          <a:srgbClr val="000000"/>
                        </a:solidFill>
                        <a:effectLst/>
                        <a:latin typeface="Calibri" panose="020F0502020204030204" pitchFamily="34" charset="0"/>
                      </a:endParaRPr>
                    </a:p>
                  </a:txBody>
                  <a:tcPr marL="6350" marR="6350" marT="6350" marB="0" anchor="ctr"/>
                </a:tc>
                <a:tc>
                  <a:txBody>
                    <a:bodyPr/>
                    <a:lstStyle/>
                    <a:p>
                      <a:pPr algn="ctr" fontAlgn="ctr"/>
                      <a:endParaRPr lang="en-IN" sz="1100" b="0" i="0" u="none" strike="noStrike">
                        <a:solidFill>
                          <a:srgbClr val="000000"/>
                        </a:solidFill>
                        <a:effectLst/>
                        <a:latin typeface="Calibri" panose="020F0502020204030204" pitchFamily="34" charset="0"/>
                      </a:endParaRPr>
                    </a:p>
                  </a:txBody>
                  <a:tcPr marL="6350" marR="6350" marT="6350" marB="0" anchor="ctr"/>
                </a:tc>
                <a:tc>
                  <a:txBody>
                    <a:bodyPr/>
                    <a:lstStyle/>
                    <a:p>
                      <a:pPr algn="ctr" fontAlgn="ctr"/>
                      <a:endParaRPr lang="en-IN" sz="1100" b="0" i="0" u="none" strike="noStrike">
                        <a:solidFill>
                          <a:srgbClr val="000000"/>
                        </a:solidFill>
                        <a:effectLst/>
                        <a:latin typeface="Calibri" panose="020F0502020204030204" pitchFamily="34" charset="0"/>
                      </a:endParaRPr>
                    </a:p>
                  </a:txBody>
                  <a:tcPr marL="6350" marR="6350" marT="6350" marB="0" anchor="ctr"/>
                </a:tc>
                <a:extLst>
                  <a:ext uri="{0D108BD9-81ED-4DB2-BD59-A6C34878D82A}">
                    <a16:rowId xmlns:a16="http://schemas.microsoft.com/office/drawing/2014/main" val="4176607642"/>
                  </a:ext>
                </a:extLst>
              </a:tr>
              <a:tr h="655649">
                <a:tc>
                  <a:txBody>
                    <a:bodyPr/>
                    <a:lstStyle/>
                    <a:p>
                      <a:pPr algn="l" fontAlgn="ctr"/>
                      <a:r>
                        <a:rPr lang="en-IN" sz="1400" u="none" strike="noStrike" dirty="0">
                          <a:effectLst/>
                          <a:latin typeface="Times New Roman" panose="02020603050405020304" pitchFamily="18" charset="0"/>
                          <a:cs typeface="Times New Roman" panose="02020603050405020304" pitchFamily="18" charset="0"/>
                        </a:rPr>
                        <a:t>Respondent's current age</a:t>
                      </a:r>
                      <a:endParaRPr lang="en-IN"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tc>
                  <a:txBody>
                    <a:bodyPr/>
                    <a:lstStyle/>
                    <a:p>
                      <a:pPr algn="ctr" fontAlgn="ctr"/>
                      <a:r>
                        <a:rPr lang="en-IN" sz="1400" u="none" strike="noStrike" dirty="0">
                          <a:effectLst/>
                          <a:latin typeface="Times New Roman" panose="02020603050405020304" pitchFamily="18" charset="0"/>
                          <a:cs typeface="Times New Roman" panose="02020603050405020304" pitchFamily="18" charset="0"/>
                        </a:rPr>
                        <a:t>Over </a:t>
                      </a:r>
                      <a:r>
                        <a:rPr lang="en-IN" sz="1400" u="none" strike="noStrike" dirty="0" err="1">
                          <a:effectLst/>
                          <a:latin typeface="Times New Roman" panose="02020603050405020304" pitchFamily="18" charset="0"/>
                          <a:cs typeface="Times New Roman" panose="02020603050405020304" pitchFamily="18" charset="0"/>
                        </a:rPr>
                        <a:t>wt</a:t>
                      </a:r>
                      <a:endParaRPr lang="en-IN"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Obese</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Ovobese</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extLst>
                  <a:ext uri="{0D108BD9-81ED-4DB2-BD59-A6C34878D82A}">
                    <a16:rowId xmlns:a16="http://schemas.microsoft.com/office/drawing/2014/main" val="2036685708"/>
                  </a:ext>
                </a:extLst>
              </a:tr>
              <a:tr h="353417">
                <a:tc>
                  <a:txBody>
                    <a:bodyPr/>
                    <a:lstStyle/>
                    <a:p>
                      <a:pPr algn="l" fontAlgn="ctr"/>
                      <a:r>
                        <a:rPr lang="en-IN" sz="1400" u="none" strike="noStrike" dirty="0">
                          <a:effectLst/>
                          <a:latin typeface="Times New Roman" panose="02020603050405020304" pitchFamily="18" charset="0"/>
                          <a:cs typeface="Times New Roman" panose="02020603050405020304" pitchFamily="18" charset="0"/>
                        </a:rPr>
                        <a:t>15</a:t>
                      </a:r>
                      <a:endParaRPr lang="en-IN"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tc>
                  <a:txBody>
                    <a:bodyPr/>
                    <a:lstStyle/>
                    <a:p>
                      <a:pPr algn="ctr" fontAlgn="ctr"/>
                      <a:r>
                        <a:rPr lang="en-IN" sz="1400" u="none" strike="noStrike" dirty="0">
                          <a:effectLst/>
                          <a:latin typeface="Times New Roman" panose="02020603050405020304" pitchFamily="18" charset="0"/>
                          <a:cs typeface="Times New Roman" panose="02020603050405020304" pitchFamily="18" charset="0"/>
                        </a:rPr>
                        <a:t>2.4</a:t>
                      </a:r>
                      <a:endParaRPr lang="en-IN"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0.7</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3.1</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extLst>
                  <a:ext uri="{0D108BD9-81ED-4DB2-BD59-A6C34878D82A}">
                    <a16:rowId xmlns:a16="http://schemas.microsoft.com/office/drawing/2014/main" val="2690877825"/>
                  </a:ext>
                </a:extLst>
              </a:tr>
              <a:tr h="353417">
                <a:tc>
                  <a:txBody>
                    <a:bodyPr/>
                    <a:lstStyle/>
                    <a:p>
                      <a:pPr algn="l" fontAlgn="ctr"/>
                      <a:r>
                        <a:rPr lang="en-IN" sz="1400" u="none" strike="noStrike" dirty="0">
                          <a:effectLst/>
                          <a:latin typeface="Times New Roman" panose="02020603050405020304" pitchFamily="18" charset="0"/>
                          <a:cs typeface="Times New Roman" panose="02020603050405020304" pitchFamily="18" charset="0"/>
                        </a:rPr>
                        <a:t>16</a:t>
                      </a:r>
                      <a:endParaRPr lang="en-IN"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2.9</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0.8</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3.7</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extLst>
                  <a:ext uri="{0D108BD9-81ED-4DB2-BD59-A6C34878D82A}">
                    <a16:rowId xmlns:a16="http://schemas.microsoft.com/office/drawing/2014/main" val="795476234"/>
                  </a:ext>
                </a:extLst>
              </a:tr>
              <a:tr h="353417">
                <a:tc>
                  <a:txBody>
                    <a:bodyPr/>
                    <a:lstStyle/>
                    <a:p>
                      <a:pPr algn="l" fontAlgn="ctr"/>
                      <a:r>
                        <a:rPr lang="en-IN" sz="1400" u="none" strike="noStrike" dirty="0">
                          <a:effectLst/>
                          <a:latin typeface="Times New Roman" panose="02020603050405020304" pitchFamily="18" charset="0"/>
                          <a:cs typeface="Times New Roman" panose="02020603050405020304" pitchFamily="18" charset="0"/>
                        </a:rPr>
                        <a:t>18</a:t>
                      </a:r>
                      <a:endParaRPr lang="en-IN"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3.2</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0.8</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4.0</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extLst>
                  <a:ext uri="{0D108BD9-81ED-4DB2-BD59-A6C34878D82A}">
                    <a16:rowId xmlns:a16="http://schemas.microsoft.com/office/drawing/2014/main" val="497623706"/>
                  </a:ext>
                </a:extLst>
              </a:tr>
              <a:tr h="353417">
                <a:tc>
                  <a:txBody>
                    <a:bodyPr/>
                    <a:lstStyle/>
                    <a:p>
                      <a:pPr algn="l" fontAlgn="ctr"/>
                      <a:r>
                        <a:rPr lang="en-IN" sz="1400" u="none" strike="noStrike">
                          <a:effectLst/>
                          <a:latin typeface="Times New Roman" panose="02020603050405020304" pitchFamily="18" charset="0"/>
                          <a:cs typeface="Times New Roman" panose="02020603050405020304" pitchFamily="18" charset="0"/>
                        </a:rPr>
                        <a:t>17</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tc>
                  <a:txBody>
                    <a:bodyPr/>
                    <a:lstStyle/>
                    <a:p>
                      <a:pPr algn="ctr" fontAlgn="ctr"/>
                      <a:r>
                        <a:rPr lang="en-IN" sz="1400" u="none" strike="noStrike" dirty="0">
                          <a:effectLst/>
                          <a:latin typeface="Times New Roman" panose="02020603050405020304" pitchFamily="18" charset="0"/>
                          <a:cs typeface="Times New Roman" panose="02020603050405020304" pitchFamily="18" charset="0"/>
                        </a:rPr>
                        <a:t>3.6</a:t>
                      </a:r>
                      <a:endParaRPr lang="en-IN"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1.0</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4.7</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extLst>
                  <a:ext uri="{0D108BD9-81ED-4DB2-BD59-A6C34878D82A}">
                    <a16:rowId xmlns:a16="http://schemas.microsoft.com/office/drawing/2014/main" val="274120525"/>
                  </a:ext>
                </a:extLst>
              </a:tr>
              <a:tr h="353417">
                <a:tc>
                  <a:txBody>
                    <a:bodyPr/>
                    <a:lstStyle/>
                    <a:p>
                      <a:pPr algn="l" fontAlgn="ctr"/>
                      <a:r>
                        <a:rPr lang="en-IN" sz="1400" u="none" strike="noStrike">
                          <a:effectLst/>
                          <a:latin typeface="Times New Roman" panose="02020603050405020304" pitchFamily="18" charset="0"/>
                          <a:cs typeface="Times New Roman" panose="02020603050405020304" pitchFamily="18" charset="0"/>
                        </a:rPr>
                        <a:t>19</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tc>
                  <a:txBody>
                    <a:bodyPr/>
                    <a:lstStyle/>
                    <a:p>
                      <a:pPr algn="ctr" fontAlgn="ctr"/>
                      <a:r>
                        <a:rPr lang="en-IN" sz="1400" u="none" strike="noStrike" dirty="0">
                          <a:effectLst/>
                          <a:latin typeface="Times New Roman" panose="02020603050405020304" pitchFamily="18" charset="0"/>
                          <a:cs typeface="Times New Roman" panose="02020603050405020304" pitchFamily="18" charset="0"/>
                        </a:rPr>
                        <a:t>3.8</a:t>
                      </a:r>
                      <a:endParaRPr lang="en-IN"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1.3</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5.1</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extLst>
                  <a:ext uri="{0D108BD9-81ED-4DB2-BD59-A6C34878D82A}">
                    <a16:rowId xmlns:a16="http://schemas.microsoft.com/office/drawing/2014/main" val="711678502"/>
                  </a:ext>
                </a:extLst>
              </a:tr>
              <a:tr h="353417">
                <a:tc>
                  <a:txBody>
                    <a:bodyPr/>
                    <a:lstStyle/>
                    <a:p>
                      <a:pPr algn="l" fontAlgn="ctr"/>
                      <a:r>
                        <a:rPr lang="en-IN" sz="1400" u="none" strike="noStrike">
                          <a:effectLst/>
                          <a:latin typeface="Times New Roman" panose="02020603050405020304" pitchFamily="18" charset="0"/>
                          <a:cs typeface="Times New Roman" panose="02020603050405020304" pitchFamily="18" charset="0"/>
                        </a:rPr>
                        <a:t>Total</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3.1</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0.9</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4.1</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extLst>
                  <a:ext uri="{0D108BD9-81ED-4DB2-BD59-A6C34878D82A}">
                    <a16:rowId xmlns:a16="http://schemas.microsoft.com/office/drawing/2014/main" val="3874078955"/>
                  </a:ext>
                </a:extLst>
              </a:tr>
              <a:tr h="353417">
                <a:tc>
                  <a:txBody>
                    <a:bodyPr/>
                    <a:lstStyle/>
                    <a:p>
                      <a:pPr algn="l" fontAlgn="ct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tc>
                  <a:txBody>
                    <a:bodyPr/>
                    <a:lstStyle/>
                    <a:p>
                      <a:pPr algn="ctr" fontAlgn="ct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tc>
                  <a:txBody>
                    <a:bodyPr/>
                    <a:lstStyle/>
                    <a:p>
                      <a:pPr algn="ctr" fontAlgn="ctr"/>
                      <a:endParaRPr lang="en-IN"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tc>
                  <a:txBody>
                    <a:bodyPr/>
                    <a:lstStyle/>
                    <a:p>
                      <a:pPr algn="ctr" fontAlgn="ct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extLst>
                  <a:ext uri="{0D108BD9-81ED-4DB2-BD59-A6C34878D82A}">
                    <a16:rowId xmlns:a16="http://schemas.microsoft.com/office/drawing/2014/main" val="2917474151"/>
                  </a:ext>
                </a:extLst>
              </a:tr>
              <a:tr h="353417">
                <a:tc gridSpan="2">
                  <a:txBody>
                    <a:bodyPr/>
                    <a:lstStyle/>
                    <a:p>
                      <a:pPr algn="l" fontAlgn="ctr"/>
                      <a:r>
                        <a:rPr lang="en-IN" sz="1400" u="none" strike="noStrike">
                          <a:effectLst/>
                          <a:latin typeface="Times New Roman" panose="02020603050405020304" pitchFamily="18" charset="0"/>
                          <a:cs typeface="Times New Roman" panose="02020603050405020304" pitchFamily="18" charset="0"/>
                        </a:rPr>
                        <a:t>highest educational level</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tc hMerge="1">
                  <a:txBody>
                    <a:bodyPr/>
                    <a:lstStyle/>
                    <a:p>
                      <a:endParaRPr lang="en-IN"/>
                    </a:p>
                  </a:txBody>
                  <a:tcPr/>
                </a:tc>
                <a:tc>
                  <a:txBody>
                    <a:bodyPr/>
                    <a:lstStyle/>
                    <a:p>
                      <a:pPr algn="ctr" fontAlgn="ctr"/>
                      <a:endParaRPr lang="en-IN"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tc>
                  <a:txBody>
                    <a:bodyPr/>
                    <a:lstStyle/>
                    <a:p>
                      <a:pPr algn="ctr" fontAlgn="ct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extLst>
                  <a:ext uri="{0D108BD9-81ED-4DB2-BD59-A6C34878D82A}">
                    <a16:rowId xmlns:a16="http://schemas.microsoft.com/office/drawing/2014/main" val="2336156692"/>
                  </a:ext>
                </a:extLst>
              </a:tr>
              <a:tr h="353417">
                <a:tc>
                  <a:txBody>
                    <a:bodyPr/>
                    <a:lstStyle/>
                    <a:p>
                      <a:pPr algn="l" fontAlgn="ctr"/>
                      <a:r>
                        <a:rPr lang="en-IN" sz="1400" u="none" strike="noStrike">
                          <a:effectLst/>
                          <a:latin typeface="Times New Roman" panose="02020603050405020304" pitchFamily="18" charset="0"/>
                          <a:cs typeface="Times New Roman" panose="02020603050405020304" pitchFamily="18" charset="0"/>
                        </a:rPr>
                        <a:t>primary</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1.4</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tc>
                  <a:txBody>
                    <a:bodyPr/>
                    <a:lstStyle/>
                    <a:p>
                      <a:pPr algn="ctr" fontAlgn="ctr"/>
                      <a:r>
                        <a:rPr lang="en-IN" sz="1400" u="none" strike="noStrike" dirty="0">
                          <a:effectLst/>
                          <a:latin typeface="Times New Roman" panose="02020603050405020304" pitchFamily="18" charset="0"/>
                          <a:cs typeface="Times New Roman" panose="02020603050405020304" pitchFamily="18" charset="0"/>
                        </a:rPr>
                        <a:t>0.4</a:t>
                      </a:r>
                      <a:endParaRPr lang="en-IN"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1.8</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extLst>
                  <a:ext uri="{0D108BD9-81ED-4DB2-BD59-A6C34878D82A}">
                    <a16:rowId xmlns:a16="http://schemas.microsoft.com/office/drawing/2014/main" val="1059943484"/>
                  </a:ext>
                </a:extLst>
              </a:tr>
              <a:tr h="353417">
                <a:tc>
                  <a:txBody>
                    <a:bodyPr/>
                    <a:lstStyle/>
                    <a:p>
                      <a:pPr algn="l" fontAlgn="ctr"/>
                      <a:r>
                        <a:rPr lang="en-IN" sz="1400" u="none" strike="noStrike">
                          <a:effectLst/>
                          <a:latin typeface="Times New Roman" panose="02020603050405020304" pitchFamily="18" charset="0"/>
                          <a:cs typeface="Times New Roman" panose="02020603050405020304" pitchFamily="18" charset="0"/>
                        </a:rPr>
                        <a:t>no education</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1.6</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0.4</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tc>
                  <a:txBody>
                    <a:bodyPr/>
                    <a:lstStyle/>
                    <a:p>
                      <a:pPr algn="ctr" fontAlgn="ctr"/>
                      <a:r>
                        <a:rPr lang="en-IN" sz="1400" u="none" strike="noStrike" dirty="0">
                          <a:effectLst/>
                          <a:latin typeface="Times New Roman" panose="02020603050405020304" pitchFamily="18" charset="0"/>
                          <a:cs typeface="Times New Roman" panose="02020603050405020304" pitchFamily="18" charset="0"/>
                        </a:rPr>
                        <a:t>2.0</a:t>
                      </a:r>
                      <a:endParaRPr lang="en-IN"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extLst>
                  <a:ext uri="{0D108BD9-81ED-4DB2-BD59-A6C34878D82A}">
                    <a16:rowId xmlns:a16="http://schemas.microsoft.com/office/drawing/2014/main" val="4204207553"/>
                  </a:ext>
                </a:extLst>
              </a:tr>
              <a:tr h="353417">
                <a:tc>
                  <a:txBody>
                    <a:bodyPr/>
                    <a:lstStyle/>
                    <a:p>
                      <a:pPr algn="l" fontAlgn="ctr"/>
                      <a:r>
                        <a:rPr lang="en-IN" sz="1400" u="none" strike="noStrike">
                          <a:effectLst/>
                          <a:latin typeface="Times New Roman" panose="02020603050405020304" pitchFamily="18" charset="0"/>
                          <a:cs typeface="Times New Roman" panose="02020603050405020304" pitchFamily="18" charset="0"/>
                        </a:rPr>
                        <a:t>secondary</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3.2</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0.9</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tc>
                  <a:txBody>
                    <a:bodyPr/>
                    <a:lstStyle/>
                    <a:p>
                      <a:pPr algn="ctr" fontAlgn="ctr"/>
                      <a:r>
                        <a:rPr lang="en-IN" sz="1400" u="none" strike="noStrike" dirty="0">
                          <a:effectLst/>
                          <a:latin typeface="Times New Roman" panose="02020603050405020304" pitchFamily="18" charset="0"/>
                          <a:cs typeface="Times New Roman" panose="02020603050405020304" pitchFamily="18" charset="0"/>
                        </a:rPr>
                        <a:t>4.1</a:t>
                      </a:r>
                      <a:endParaRPr lang="en-IN"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extLst>
                  <a:ext uri="{0D108BD9-81ED-4DB2-BD59-A6C34878D82A}">
                    <a16:rowId xmlns:a16="http://schemas.microsoft.com/office/drawing/2014/main" val="4206894517"/>
                  </a:ext>
                </a:extLst>
              </a:tr>
              <a:tr h="353417">
                <a:tc>
                  <a:txBody>
                    <a:bodyPr/>
                    <a:lstStyle/>
                    <a:p>
                      <a:pPr algn="l" fontAlgn="ctr"/>
                      <a:r>
                        <a:rPr lang="en-IN" sz="1400" u="none" strike="noStrike" dirty="0">
                          <a:effectLst/>
                          <a:latin typeface="Times New Roman" panose="02020603050405020304" pitchFamily="18" charset="0"/>
                          <a:cs typeface="Times New Roman" panose="02020603050405020304" pitchFamily="18" charset="0"/>
                        </a:rPr>
                        <a:t>higher</a:t>
                      </a:r>
                      <a:endParaRPr lang="en-IN"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4.5</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1.8</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tc>
                  <a:txBody>
                    <a:bodyPr/>
                    <a:lstStyle/>
                    <a:p>
                      <a:pPr algn="ctr" fontAlgn="ctr"/>
                      <a:r>
                        <a:rPr lang="en-IN" sz="1400" u="none" strike="noStrike" dirty="0">
                          <a:effectLst/>
                          <a:latin typeface="Times New Roman" panose="02020603050405020304" pitchFamily="18" charset="0"/>
                          <a:cs typeface="Times New Roman" panose="02020603050405020304" pitchFamily="18" charset="0"/>
                        </a:rPr>
                        <a:t>6.3</a:t>
                      </a:r>
                      <a:endParaRPr lang="en-IN"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extLst>
                  <a:ext uri="{0D108BD9-81ED-4DB2-BD59-A6C34878D82A}">
                    <a16:rowId xmlns:a16="http://schemas.microsoft.com/office/drawing/2014/main" val="3100222732"/>
                  </a:ext>
                </a:extLst>
              </a:tr>
              <a:tr h="353417">
                <a:tc>
                  <a:txBody>
                    <a:bodyPr/>
                    <a:lstStyle/>
                    <a:p>
                      <a:pPr algn="l" fontAlgn="ctr"/>
                      <a:r>
                        <a:rPr lang="en-IN" sz="1400" u="none" strike="noStrike">
                          <a:effectLst/>
                          <a:latin typeface="Times New Roman" panose="02020603050405020304" pitchFamily="18" charset="0"/>
                          <a:cs typeface="Times New Roman" panose="02020603050405020304" pitchFamily="18" charset="0"/>
                        </a:rPr>
                        <a:t>Total</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3.1</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0.9</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tc>
                  <a:txBody>
                    <a:bodyPr/>
                    <a:lstStyle/>
                    <a:p>
                      <a:pPr algn="ctr" fontAlgn="ctr"/>
                      <a:r>
                        <a:rPr lang="en-IN" sz="1400" u="none" strike="noStrike" dirty="0">
                          <a:effectLst/>
                          <a:latin typeface="Times New Roman" panose="02020603050405020304" pitchFamily="18" charset="0"/>
                          <a:cs typeface="Times New Roman" panose="02020603050405020304" pitchFamily="18" charset="0"/>
                        </a:rPr>
                        <a:t>4.1</a:t>
                      </a:r>
                      <a:endParaRPr lang="en-IN"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extLst>
                  <a:ext uri="{0D108BD9-81ED-4DB2-BD59-A6C34878D82A}">
                    <a16:rowId xmlns:a16="http://schemas.microsoft.com/office/drawing/2014/main" val="1462240578"/>
                  </a:ext>
                </a:extLst>
              </a:tr>
            </a:tbl>
          </a:graphicData>
        </a:graphic>
      </p:graphicFrame>
      <p:sp>
        <p:nvSpPr>
          <p:cNvPr id="5" name="Slide Number Placeholder 4">
            <a:extLst>
              <a:ext uri="{FF2B5EF4-FFF2-40B4-BE49-F238E27FC236}">
                <a16:creationId xmlns:a16="http://schemas.microsoft.com/office/drawing/2014/main" id="{3B73DC2F-32C2-4DCF-B846-94156227FD47}"/>
              </a:ext>
            </a:extLst>
          </p:cNvPr>
          <p:cNvSpPr>
            <a:spLocks noGrp="1"/>
          </p:cNvSpPr>
          <p:nvPr>
            <p:ph type="sldNum" sz="quarter" idx="12"/>
          </p:nvPr>
        </p:nvSpPr>
        <p:spPr/>
        <p:txBody>
          <a:bodyPr/>
          <a:lstStyle/>
          <a:p>
            <a:fld id="{26AD20E6-394B-4DF0-96A5-9647FF39C943}" type="slidenum">
              <a:rPr lang="en-IN" smtClean="0"/>
              <a:t>13</a:t>
            </a:fld>
            <a:endParaRPr lang="en-IN"/>
          </a:p>
        </p:txBody>
      </p:sp>
    </p:spTree>
    <p:extLst>
      <p:ext uri="{BB962C8B-B14F-4D97-AF65-F5344CB8AC3E}">
        <p14:creationId xmlns:p14="http://schemas.microsoft.com/office/powerpoint/2010/main" val="37325429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E1AFC-9CD1-08C8-0F87-3A71E5733E59}"/>
              </a:ext>
            </a:extLst>
          </p:cNvPr>
          <p:cNvSpPr>
            <a:spLocks noGrp="1"/>
          </p:cNvSpPr>
          <p:nvPr>
            <p:ph type="title"/>
          </p:nvPr>
        </p:nvSpPr>
        <p:spPr>
          <a:xfrm>
            <a:off x="2188395" y="282932"/>
            <a:ext cx="8435083" cy="497904"/>
          </a:xfrm>
        </p:spPr>
        <p:txBody>
          <a:bodyPr>
            <a:normAutofit fontScale="90000"/>
          </a:bodyPr>
          <a:lstStyle/>
          <a:p>
            <a:pPr algn="ctr"/>
            <a:r>
              <a:rPr lang="en-IN" b="1" dirty="0"/>
              <a:t>Result (Thinness)</a:t>
            </a:r>
          </a:p>
        </p:txBody>
      </p:sp>
      <p:sp>
        <p:nvSpPr>
          <p:cNvPr id="4" name="Slide Number Placeholder 3">
            <a:extLst>
              <a:ext uri="{FF2B5EF4-FFF2-40B4-BE49-F238E27FC236}">
                <a16:creationId xmlns:a16="http://schemas.microsoft.com/office/drawing/2014/main" id="{152510F1-C90F-1644-E1E6-E6F7AEB43F1B}"/>
              </a:ext>
            </a:extLst>
          </p:cNvPr>
          <p:cNvSpPr>
            <a:spLocks noGrp="1"/>
          </p:cNvSpPr>
          <p:nvPr>
            <p:ph type="sldNum" sz="quarter" idx="12"/>
          </p:nvPr>
        </p:nvSpPr>
        <p:spPr/>
        <p:txBody>
          <a:bodyPr/>
          <a:lstStyle/>
          <a:p>
            <a:fld id="{26AD20E6-394B-4DF0-96A5-9647FF39C943}" type="slidenum">
              <a:rPr lang="en-IN" smtClean="0"/>
              <a:t>14</a:t>
            </a:fld>
            <a:endParaRPr lang="en-IN" dirty="0"/>
          </a:p>
        </p:txBody>
      </p:sp>
      <p:pic>
        <p:nvPicPr>
          <p:cNvPr id="6" name="Picture 5">
            <a:extLst>
              <a:ext uri="{FF2B5EF4-FFF2-40B4-BE49-F238E27FC236}">
                <a16:creationId xmlns:a16="http://schemas.microsoft.com/office/drawing/2014/main" id="{FDE056D7-024E-A9C1-BBD7-5EE6669F64B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1608295" cy="757023"/>
          </a:xfrm>
          <a:prstGeom prst="rect">
            <a:avLst/>
          </a:prstGeom>
        </p:spPr>
      </p:pic>
      <p:graphicFrame>
        <p:nvGraphicFramePr>
          <p:cNvPr id="7" name="Chart 6">
            <a:extLst>
              <a:ext uri="{FF2B5EF4-FFF2-40B4-BE49-F238E27FC236}">
                <a16:creationId xmlns:a16="http://schemas.microsoft.com/office/drawing/2014/main" id="{47C70380-6454-CD1F-39BA-9F96227DC50C}"/>
              </a:ext>
            </a:extLst>
          </p:cNvPr>
          <p:cNvGraphicFramePr>
            <a:graphicFrameLocks/>
          </p:cNvGraphicFramePr>
          <p:nvPr>
            <p:extLst>
              <p:ext uri="{D42A27DB-BD31-4B8C-83A1-F6EECF244321}">
                <p14:modId xmlns:p14="http://schemas.microsoft.com/office/powerpoint/2010/main" val="736824804"/>
              </p:ext>
            </p:extLst>
          </p:nvPr>
        </p:nvGraphicFramePr>
        <p:xfrm>
          <a:off x="1232898" y="875870"/>
          <a:ext cx="10652589" cy="3719245"/>
        </p:xfrm>
        <a:graphic>
          <a:graphicData uri="http://schemas.openxmlformats.org/drawingml/2006/chart">
            <c:chart xmlns:c="http://schemas.openxmlformats.org/drawingml/2006/chart" xmlns:r="http://schemas.openxmlformats.org/officeDocument/2006/relationships" r:id="rId3"/>
          </a:graphicData>
        </a:graphic>
      </p:graphicFrame>
      <p:sp>
        <p:nvSpPr>
          <p:cNvPr id="9" name="TextBox 8">
            <a:extLst>
              <a:ext uri="{FF2B5EF4-FFF2-40B4-BE49-F238E27FC236}">
                <a16:creationId xmlns:a16="http://schemas.microsoft.com/office/drawing/2014/main" id="{3C9D6BF6-174A-33BB-2488-92B566918272}"/>
              </a:ext>
            </a:extLst>
          </p:cNvPr>
          <p:cNvSpPr txBox="1"/>
          <p:nvPr/>
        </p:nvSpPr>
        <p:spPr>
          <a:xfrm rot="10800000" flipV="1">
            <a:off x="727752" y="4700423"/>
            <a:ext cx="11003623" cy="2031325"/>
          </a:xfrm>
          <a:prstGeom prst="rect">
            <a:avLst/>
          </a:prstGeom>
          <a:noFill/>
        </p:spPr>
        <p:txBody>
          <a:bodyPr wrap="square" rtlCol="0">
            <a:spAutoFit/>
          </a:bodyPr>
          <a:lstStyle/>
          <a:p>
            <a:pPr marL="285750" indent="-285750" algn="just">
              <a:buFont typeface="Wingdings" panose="05000000000000000000" pitchFamily="2" charset="2"/>
              <a:buChar char="Ø"/>
            </a:pPr>
            <a:r>
              <a:rPr lang="en-US" b="0" i="0" dirty="0">
                <a:solidFill>
                  <a:srgbClr val="374151"/>
                </a:solidFill>
                <a:effectLst/>
                <a:latin typeface="Times New Roman" panose="02020603050405020304" pitchFamily="18" charset="0"/>
                <a:cs typeface="Times New Roman" panose="02020603050405020304" pitchFamily="18" charset="0"/>
              </a:rPr>
              <a:t>The table provides the highest and lowest percentages of women with a thin BMI in different states of India.</a:t>
            </a:r>
          </a:p>
          <a:p>
            <a:pPr marL="285750" indent="-285750" algn="just">
              <a:buFont typeface="Wingdings" panose="05000000000000000000" pitchFamily="2" charset="2"/>
              <a:buChar char="Ø"/>
            </a:pPr>
            <a:r>
              <a:rPr lang="en-US" b="0" i="0" dirty="0">
                <a:solidFill>
                  <a:srgbClr val="374151"/>
                </a:solidFill>
                <a:effectLst/>
                <a:latin typeface="Times New Roman" panose="02020603050405020304" pitchFamily="18" charset="0"/>
                <a:cs typeface="Times New Roman" panose="02020603050405020304" pitchFamily="18" charset="0"/>
              </a:rPr>
              <a:t> Jharkhand has the highest prevalence of thinness among women, with 52.6% of women classified as thin. This indicates a significant proportion of women in Jharkhand have lower body weight relative to their height. </a:t>
            </a:r>
          </a:p>
          <a:p>
            <a:pPr marL="285750" indent="-285750" algn="just">
              <a:buFont typeface="Wingdings" panose="05000000000000000000" pitchFamily="2" charset="2"/>
              <a:buChar char="Ø"/>
            </a:pPr>
            <a:r>
              <a:rPr lang="en-US" b="0" i="0" dirty="0">
                <a:solidFill>
                  <a:srgbClr val="374151"/>
                </a:solidFill>
                <a:effectLst/>
                <a:latin typeface="Times New Roman" panose="02020603050405020304" pitchFamily="18" charset="0"/>
                <a:cs typeface="Times New Roman" panose="02020603050405020304" pitchFamily="18" charset="0"/>
              </a:rPr>
              <a:t>On the other hand, Ladakh has the lowest prevalence of thinness among women, with only 11.3% classified as thin. This suggests a relatively smaller proportion of women in Ladakh have lower body weight. </a:t>
            </a:r>
          </a:p>
          <a:p>
            <a:pPr marL="285750" indent="-285750" algn="just">
              <a:buFont typeface="Wingdings" panose="05000000000000000000" pitchFamily="2" charset="2"/>
              <a:buChar char="Ø"/>
            </a:pPr>
            <a:r>
              <a:rPr lang="en-US" b="0" i="0" dirty="0">
                <a:solidFill>
                  <a:srgbClr val="374151"/>
                </a:solidFill>
                <a:effectLst/>
                <a:latin typeface="Times New Roman" panose="02020603050405020304" pitchFamily="18" charset="0"/>
                <a:cs typeface="Times New Roman" panose="02020603050405020304" pitchFamily="18" charset="0"/>
              </a:rPr>
              <a:t>These values represent extremes compared to the national average of 40.8% and other states may have percentages between these two extremes.</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112767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9807305B-5645-75EC-9761-54BB78AE0090}"/>
              </a:ext>
            </a:extLst>
          </p:cNvPr>
          <p:cNvSpPr>
            <a:spLocks noGrp="1"/>
          </p:cNvSpPr>
          <p:nvPr>
            <p:ph type="sldNum" sz="quarter" idx="12"/>
          </p:nvPr>
        </p:nvSpPr>
        <p:spPr/>
        <p:txBody>
          <a:bodyPr/>
          <a:lstStyle/>
          <a:p>
            <a:fld id="{26AD20E6-394B-4DF0-96A5-9647FF39C943}" type="slidenum">
              <a:rPr lang="en-IN" smtClean="0"/>
              <a:t>15</a:t>
            </a:fld>
            <a:endParaRPr lang="en-IN"/>
          </a:p>
        </p:txBody>
      </p:sp>
      <p:graphicFrame>
        <p:nvGraphicFramePr>
          <p:cNvPr id="4" name="Chart 3">
            <a:extLst>
              <a:ext uri="{FF2B5EF4-FFF2-40B4-BE49-F238E27FC236}">
                <a16:creationId xmlns:a16="http://schemas.microsoft.com/office/drawing/2014/main" id="{755673D7-51B7-F564-22A2-F0759CDD4146}"/>
              </a:ext>
            </a:extLst>
          </p:cNvPr>
          <p:cNvGraphicFramePr>
            <a:graphicFrameLocks/>
          </p:cNvGraphicFramePr>
          <p:nvPr>
            <p:extLst>
              <p:ext uri="{D42A27DB-BD31-4B8C-83A1-F6EECF244321}">
                <p14:modId xmlns:p14="http://schemas.microsoft.com/office/powerpoint/2010/main" val="918007911"/>
              </p:ext>
            </p:extLst>
          </p:nvPr>
        </p:nvGraphicFramePr>
        <p:xfrm>
          <a:off x="580739" y="787782"/>
          <a:ext cx="11484796" cy="310991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hart 5">
            <a:extLst>
              <a:ext uri="{FF2B5EF4-FFF2-40B4-BE49-F238E27FC236}">
                <a16:creationId xmlns:a16="http://schemas.microsoft.com/office/drawing/2014/main" id="{9BED92BA-0CAC-3558-DCA4-7DB642378402}"/>
              </a:ext>
            </a:extLst>
          </p:cNvPr>
          <p:cNvGraphicFramePr>
            <a:graphicFrameLocks/>
          </p:cNvGraphicFramePr>
          <p:nvPr>
            <p:extLst>
              <p:ext uri="{D42A27DB-BD31-4B8C-83A1-F6EECF244321}">
                <p14:modId xmlns:p14="http://schemas.microsoft.com/office/powerpoint/2010/main" val="3351075176"/>
              </p:ext>
            </p:extLst>
          </p:nvPr>
        </p:nvGraphicFramePr>
        <p:xfrm>
          <a:off x="707204" y="3678544"/>
          <a:ext cx="11484796" cy="299380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5087778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BDF2F5E5-F502-7702-363E-509C41275313}"/>
              </a:ext>
            </a:extLst>
          </p:cNvPr>
          <p:cNvSpPr>
            <a:spLocks noGrp="1"/>
          </p:cNvSpPr>
          <p:nvPr>
            <p:ph type="sldNum" sz="quarter" idx="12"/>
          </p:nvPr>
        </p:nvSpPr>
        <p:spPr/>
        <p:txBody>
          <a:bodyPr/>
          <a:lstStyle/>
          <a:p>
            <a:fld id="{26AD20E6-394B-4DF0-96A5-9647FF39C943}" type="slidenum">
              <a:rPr lang="en-IN" smtClean="0"/>
              <a:t>16</a:t>
            </a:fld>
            <a:endParaRPr lang="en-IN"/>
          </a:p>
        </p:txBody>
      </p:sp>
      <p:sp>
        <p:nvSpPr>
          <p:cNvPr id="7" name="TextBox 6">
            <a:extLst>
              <a:ext uri="{FF2B5EF4-FFF2-40B4-BE49-F238E27FC236}">
                <a16:creationId xmlns:a16="http://schemas.microsoft.com/office/drawing/2014/main" id="{831BA746-7A50-7F3F-D05E-7AD4E5CD4DF6}"/>
              </a:ext>
            </a:extLst>
          </p:cNvPr>
          <p:cNvSpPr txBox="1"/>
          <p:nvPr/>
        </p:nvSpPr>
        <p:spPr>
          <a:xfrm>
            <a:off x="2044557" y="239265"/>
            <a:ext cx="8640566" cy="369332"/>
          </a:xfrm>
          <a:prstGeom prst="rect">
            <a:avLst/>
          </a:prstGeom>
          <a:noFill/>
        </p:spPr>
        <p:txBody>
          <a:bodyPr wrap="square" rtlCol="0">
            <a:spAutoFit/>
          </a:bodyPr>
          <a:lstStyle/>
          <a:p>
            <a:r>
              <a:rPr lang="en-US" b="1" dirty="0">
                <a:latin typeface="Times New Roman" panose="02020603050405020304" pitchFamily="18" charset="0"/>
                <a:cs typeface="Times New Roman" panose="02020603050405020304" pitchFamily="18" charset="0"/>
              </a:rPr>
              <a:t>Table: OR of consuming food items among THIN adolescent women in India, 2021-22</a:t>
            </a:r>
            <a:endParaRPr lang="en-IN" b="1" dirty="0">
              <a:latin typeface="Times New Roman" panose="02020603050405020304" pitchFamily="18" charset="0"/>
              <a:cs typeface="Times New Roman" panose="02020603050405020304" pitchFamily="18" charset="0"/>
            </a:endParaRPr>
          </a:p>
        </p:txBody>
      </p:sp>
      <p:graphicFrame>
        <p:nvGraphicFramePr>
          <p:cNvPr id="2" name="Table 1">
            <a:extLst>
              <a:ext uri="{FF2B5EF4-FFF2-40B4-BE49-F238E27FC236}">
                <a16:creationId xmlns:a16="http://schemas.microsoft.com/office/drawing/2014/main" id="{7F1A5B6F-B2AC-2697-78FF-97720C71E06C}"/>
              </a:ext>
            </a:extLst>
          </p:cNvPr>
          <p:cNvGraphicFramePr>
            <a:graphicFrameLocks noGrp="1"/>
          </p:cNvGraphicFramePr>
          <p:nvPr>
            <p:extLst>
              <p:ext uri="{D42A27DB-BD31-4B8C-83A1-F6EECF244321}">
                <p14:modId xmlns:p14="http://schemas.microsoft.com/office/powerpoint/2010/main" val="2398504266"/>
              </p:ext>
            </p:extLst>
          </p:nvPr>
        </p:nvGraphicFramePr>
        <p:xfrm>
          <a:off x="544529" y="842481"/>
          <a:ext cx="11270748" cy="5792546"/>
        </p:xfrm>
        <a:graphic>
          <a:graphicData uri="http://schemas.openxmlformats.org/drawingml/2006/table">
            <a:tbl>
              <a:tblPr>
                <a:tableStyleId>{5C22544A-7EE6-4342-B048-85BDC9FD1C3A}</a:tableStyleId>
              </a:tblPr>
              <a:tblGrid>
                <a:gridCol w="1812778">
                  <a:extLst>
                    <a:ext uri="{9D8B030D-6E8A-4147-A177-3AD203B41FA5}">
                      <a16:colId xmlns:a16="http://schemas.microsoft.com/office/drawing/2014/main" val="2065634222"/>
                    </a:ext>
                  </a:extLst>
                </a:gridCol>
                <a:gridCol w="945797">
                  <a:extLst>
                    <a:ext uri="{9D8B030D-6E8A-4147-A177-3AD203B41FA5}">
                      <a16:colId xmlns:a16="http://schemas.microsoft.com/office/drawing/2014/main" val="1404681787"/>
                    </a:ext>
                  </a:extLst>
                </a:gridCol>
                <a:gridCol w="945797">
                  <a:extLst>
                    <a:ext uri="{9D8B030D-6E8A-4147-A177-3AD203B41FA5}">
                      <a16:colId xmlns:a16="http://schemas.microsoft.com/office/drawing/2014/main" val="385730905"/>
                    </a:ext>
                  </a:extLst>
                </a:gridCol>
                <a:gridCol w="945797">
                  <a:extLst>
                    <a:ext uri="{9D8B030D-6E8A-4147-A177-3AD203B41FA5}">
                      <a16:colId xmlns:a16="http://schemas.microsoft.com/office/drawing/2014/main" val="1604625332"/>
                    </a:ext>
                  </a:extLst>
                </a:gridCol>
                <a:gridCol w="945797">
                  <a:extLst>
                    <a:ext uri="{9D8B030D-6E8A-4147-A177-3AD203B41FA5}">
                      <a16:colId xmlns:a16="http://schemas.microsoft.com/office/drawing/2014/main" val="2799745260"/>
                    </a:ext>
                  </a:extLst>
                </a:gridCol>
                <a:gridCol w="945797">
                  <a:extLst>
                    <a:ext uri="{9D8B030D-6E8A-4147-A177-3AD203B41FA5}">
                      <a16:colId xmlns:a16="http://schemas.microsoft.com/office/drawing/2014/main" val="1671716574"/>
                    </a:ext>
                  </a:extLst>
                </a:gridCol>
                <a:gridCol w="945797">
                  <a:extLst>
                    <a:ext uri="{9D8B030D-6E8A-4147-A177-3AD203B41FA5}">
                      <a16:colId xmlns:a16="http://schemas.microsoft.com/office/drawing/2014/main" val="635344549"/>
                    </a:ext>
                  </a:extLst>
                </a:gridCol>
                <a:gridCol w="945797">
                  <a:extLst>
                    <a:ext uri="{9D8B030D-6E8A-4147-A177-3AD203B41FA5}">
                      <a16:colId xmlns:a16="http://schemas.microsoft.com/office/drawing/2014/main" val="121393833"/>
                    </a:ext>
                  </a:extLst>
                </a:gridCol>
                <a:gridCol w="945797">
                  <a:extLst>
                    <a:ext uri="{9D8B030D-6E8A-4147-A177-3AD203B41FA5}">
                      <a16:colId xmlns:a16="http://schemas.microsoft.com/office/drawing/2014/main" val="465515174"/>
                    </a:ext>
                  </a:extLst>
                </a:gridCol>
                <a:gridCol w="945797">
                  <a:extLst>
                    <a:ext uri="{9D8B030D-6E8A-4147-A177-3AD203B41FA5}">
                      <a16:colId xmlns:a16="http://schemas.microsoft.com/office/drawing/2014/main" val="2118626096"/>
                    </a:ext>
                  </a:extLst>
                </a:gridCol>
                <a:gridCol w="945797">
                  <a:extLst>
                    <a:ext uri="{9D8B030D-6E8A-4147-A177-3AD203B41FA5}">
                      <a16:colId xmlns:a16="http://schemas.microsoft.com/office/drawing/2014/main" val="3216225427"/>
                    </a:ext>
                  </a:extLst>
                </a:gridCol>
              </a:tblGrid>
              <a:tr h="1395928">
                <a:tc>
                  <a:txBody>
                    <a:bodyPr/>
                    <a:lstStyle/>
                    <a:p>
                      <a:pPr algn="l" fontAlgn="b"/>
                      <a:endParaRPr lang="en-IN"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b"/>
                </a:tc>
                <a:tc>
                  <a:txBody>
                    <a:bodyPr/>
                    <a:lstStyle/>
                    <a:p>
                      <a:pPr algn="l" fontAlgn="b"/>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b"/>
                </a:tc>
                <a:tc>
                  <a:txBody>
                    <a:bodyPr/>
                    <a:lstStyle/>
                    <a:p>
                      <a:pPr algn="ctr" fontAlgn="ctr"/>
                      <a:r>
                        <a:rPr lang="en-US" sz="1400" u="none" strike="noStrike" dirty="0">
                          <a:effectLst/>
                          <a:latin typeface="Times New Roman" panose="02020603050405020304" pitchFamily="18" charset="0"/>
                          <a:cs typeface="Times New Roman" panose="02020603050405020304" pitchFamily="18" charset="0"/>
                        </a:rPr>
                        <a:t>frequency takes milk or curd  - women</a:t>
                      </a:r>
                      <a:endParaRPr lang="en-US"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tc>
                  <a:txBody>
                    <a:bodyPr/>
                    <a:lstStyle/>
                    <a:p>
                      <a:pPr algn="ctr" fontAlgn="ctr"/>
                      <a:r>
                        <a:rPr lang="en-US" sz="1400" u="none" strike="noStrike">
                          <a:effectLst/>
                          <a:latin typeface="Times New Roman" panose="02020603050405020304" pitchFamily="18" charset="0"/>
                          <a:cs typeface="Times New Roman" panose="02020603050405020304" pitchFamily="18" charset="0"/>
                        </a:rPr>
                        <a:t>frequency eats pulses or beans</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tc>
                  <a:txBody>
                    <a:bodyPr/>
                    <a:lstStyle/>
                    <a:p>
                      <a:pPr algn="ctr" fontAlgn="ctr"/>
                      <a:r>
                        <a:rPr lang="en-US" sz="1400" u="none" strike="noStrike">
                          <a:effectLst/>
                          <a:latin typeface="Times New Roman" panose="02020603050405020304" pitchFamily="18" charset="0"/>
                          <a:cs typeface="Times New Roman" panose="02020603050405020304" pitchFamily="18" charset="0"/>
                        </a:rPr>
                        <a:t>frequency eats dark green leefy vagetables</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frequency eats fried food</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frequency takes aerated drink</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frequency eats eggs</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frequency eats fish</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tc>
                  <a:txBody>
                    <a:bodyPr/>
                    <a:lstStyle/>
                    <a:p>
                      <a:pPr algn="ctr" fontAlgn="ctr"/>
                      <a:r>
                        <a:rPr lang="en-US" sz="1400" u="none" strike="noStrike">
                          <a:effectLst/>
                          <a:latin typeface="Times New Roman" panose="02020603050405020304" pitchFamily="18" charset="0"/>
                          <a:cs typeface="Times New Roman" panose="02020603050405020304" pitchFamily="18" charset="0"/>
                        </a:rPr>
                        <a:t>frequency eats chicken or meat</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tc>
                  <a:txBody>
                    <a:bodyPr/>
                    <a:lstStyle/>
                    <a:p>
                      <a:pPr algn="ctr" fontAlgn="ctr"/>
                      <a:r>
                        <a:rPr lang="en-US" sz="1400" u="none" strike="noStrike">
                          <a:effectLst/>
                          <a:latin typeface="Times New Roman" panose="02020603050405020304" pitchFamily="18" charset="0"/>
                          <a:cs typeface="Times New Roman" panose="02020603050405020304" pitchFamily="18" charset="0"/>
                        </a:rPr>
                        <a:t>Food Score 6 or more</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extLst>
                  <a:ext uri="{0D108BD9-81ED-4DB2-BD59-A6C34878D82A}">
                    <a16:rowId xmlns:a16="http://schemas.microsoft.com/office/drawing/2014/main" val="84300169"/>
                  </a:ext>
                </a:extLst>
              </a:tr>
              <a:tr h="213171">
                <a:tc>
                  <a:txBody>
                    <a:bodyPr/>
                    <a:lstStyle/>
                    <a:p>
                      <a:pPr algn="l" fontAlgn="b"/>
                      <a:r>
                        <a:rPr lang="en-IN" sz="1400" u="none" strike="noStrike">
                          <a:effectLst/>
                          <a:latin typeface="Times New Roman" panose="02020603050405020304" pitchFamily="18" charset="0"/>
                          <a:cs typeface="Times New Roman" panose="02020603050405020304" pitchFamily="18" charset="0"/>
                        </a:rPr>
                        <a:t>Age</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b"/>
                </a:tc>
                <a:tc>
                  <a:txBody>
                    <a:bodyPr/>
                    <a:lstStyle/>
                    <a:p>
                      <a:pPr algn="l" fontAlgn="ctr"/>
                      <a:r>
                        <a:rPr lang="en-IN" sz="1400" u="none" strike="noStrike">
                          <a:effectLst/>
                          <a:latin typeface="Times New Roman" panose="02020603050405020304" pitchFamily="18" charset="0"/>
                          <a:cs typeface="Times New Roman" panose="02020603050405020304" pitchFamily="18" charset="0"/>
                        </a:rPr>
                        <a:t>15</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extLst>
                  <a:ext uri="{0D108BD9-81ED-4DB2-BD59-A6C34878D82A}">
                    <a16:rowId xmlns:a16="http://schemas.microsoft.com/office/drawing/2014/main" val="609275787"/>
                  </a:ext>
                </a:extLst>
              </a:tr>
              <a:tr h="254430">
                <a:tc>
                  <a:txBody>
                    <a:bodyPr/>
                    <a:lstStyle/>
                    <a:p>
                      <a:pPr algn="l" fontAlgn="b"/>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b"/>
                </a:tc>
                <a:tc>
                  <a:txBody>
                    <a:bodyPr/>
                    <a:lstStyle/>
                    <a:p>
                      <a:pPr algn="l" fontAlgn="ctr"/>
                      <a:r>
                        <a:rPr lang="en-IN" sz="1400" u="none" strike="noStrike">
                          <a:effectLst/>
                          <a:latin typeface="Times New Roman" panose="02020603050405020304" pitchFamily="18" charset="0"/>
                          <a:cs typeface="Times New Roman" panose="02020603050405020304" pitchFamily="18" charset="0"/>
                        </a:rPr>
                        <a:t>16</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0.88</a:t>
                      </a:r>
                      <a:r>
                        <a:rPr lang="en-IN" sz="1400" u="none" strike="noStrike" baseline="30000">
                          <a:effectLst/>
                          <a:latin typeface="Times New Roman" panose="02020603050405020304" pitchFamily="18" charset="0"/>
                          <a:cs typeface="Times New Roman" panose="02020603050405020304" pitchFamily="18" charset="0"/>
                        </a:rPr>
                        <a:t>***</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0.81</a:t>
                      </a:r>
                      <a:r>
                        <a:rPr lang="en-IN" sz="1400" u="none" strike="noStrike" baseline="30000">
                          <a:effectLst/>
                          <a:latin typeface="Times New Roman" panose="02020603050405020304" pitchFamily="18" charset="0"/>
                          <a:cs typeface="Times New Roman" panose="02020603050405020304" pitchFamily="18" charset="0"/>
                        </a:rPr>
                        <a:t>***</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tc>
                  <a:txBody>
                    <a:bodyPr/>
                    <a:lstStyle/>
                    <a:p>
                      <a:pPr algn="ctr" fontAlgn="ctr"/>
                      <a:r>
                        <a:rPr lang="en-IN" sz="1400" u="none" strike="noStrike" dirty="0">
                          <a:effectLst/>
                          <a:latin typeface="Times New Roman" panose="02020603050405020304" pitchFamily="18" charset="0"/>
                          <a:cs typeface="Times New Roman" panose="02020603050405020304" pitchFamily="18" charset="0"/>
                        </a:rPr>
                        <a:t>0.93</a:t>
                      </a:r>
                      <a:endParaRPr lang="en-IN"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0.95</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1.01</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1.03</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1.10</a:t>
                      </a:r>
                      <a:r>
                        <a:rPr lang="en-IN" sz="1400" u="none" strike="noStrike" baseline="30000">
                          <a:effectLst/>
                          <a:latin typeface="Times New Roman" panose="02020603050405020304" pitchFamily="18" charset="0"/>
                          <a:cs typeface="Times New Roman" panose="02020603050405020304" pitchFamily="18" charset="0"/>
                        </a:rPr>
                        <a:t>**</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1.02</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extLst>
                  <a:ext uri="{0D108BD9-81ED-4DB2-BD59-A6C34878D82A}">
                    <a16:rowId xmlns:a16="http://schemas.microsoft.com/office/drawing/2014/main" val="3604647202"/>
                  </a:ext>
                </a:extLst>
              </a:tr>
              <a:tr h="254430">
                <a:tc>
                  <a:txBody>
                    <a:bodyPr/>
                    <a:lstStyle/>
                    <a:p>
                      <a:pPr algn="l" fontAlgn="b"/>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b"/>
                </a:tc>
                <a:tc>
                  <a:txBody>
                    <a:bodyPr/>
                    <a:lstStyle/>
                    <a:p>
                      <a:pPr algn="l" fontAlgn="ctr"/>
                      <a:r>
                        <a:rPr lang="en-IN" sz="1400" u="none" strike="noStrike">
                          <a:effectLst/>
                          <a:latin typeface="Times New Roman" panose="02020603050405020304" pitchFamily="18" charset="0"/>
                          <a:cs typeface="Times New Roman" panose="02020603050405020304" pitchFamily="18" charset="0"/>
                        </a:rPr>
                        <a:t>17</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0.85</a:t>
                      </a:r>
                      <a:r>
                        <a:rPr lang="en-IN" sz="1400" u="none" strike="noStrike" baseline="30000">
                          <a:effectLst/>
                          <a:latin typeface="Times New Roman" panose="02020603050405020304" pitchFamily="18" charset="0"/>
                          <a:cs typeface="Times New Roman" panose="02020603050405020304" pitchFamily="18" charset="0"/>
                        </a:rPr>
                        <a:t>***</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0.9</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0.96</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1.01</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1.01</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1.06</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1.06</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1.02</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extLst>
                  <a:ext uri="{0D108BD9-81ED-4DB2-BD59-A6C34878D82A}">
                    <a16:rowId xmlns:a16="http://schemas.microsoft.com/office/drawing/2014/main" val="2585658619"/>
                  </a:ext>
                </a:extLst>
              </a:tr>
              <a:tr h="254430">
                <a:tc>
                  <a:txBody>
                    <a:bodyPr/>
                    <a:lstStyle/>
                    <a:p>
                      <a:pPr algn="l" fontAlgn="b"/>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b"/>
                </a:tc>
                <a:tc>
                  <a:txBody>
                    <a:bodyPr/>
                    <a:lstStyle/>
                    <a:p>
                      <a:pPr algn="l" fontAlgn="ctr"/>
                      <a:r>
                        <a:rPr lang="en-IN" sz="1400" u="none" strike="noStrike">
                          <a:effectLst/>
                          <a:latin typeface="Times New Roman" panose="02020603050405020304" pitchFamily="18" charset="0"/>
                          <a:cs typeface="Times New Roman" panose="02020603050405020304" pitchFamily="18" charset="0"/>
                        </a:rPr>
                        <a:t>18</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0.89</a:t>
                      </a:r>
                      <a:r>
                        <a:rPr lang="en-IN" sz="1400" u="none" strike="noStrike" baseline="30000">
                          <a:effectLst/>
                          <a:latin typeface="Times New Roman" panose="02020603050405020304" pitchFamily="18" charset="0"/>
                          <a:cs typeface="Times New Roman" panose="02020603050405020304" pitchFamily="18" charset="0"/>
                        </a:rPr>
                        <a:t>***</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1.02</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tc>
                  <a:txBody>
                    <a:bodyPr/>
                    <a:lstStyle/>
                    <a:p>
                      <a:pPr algn="ctr" fontAlgn="ctr"/>
                      <a:r>
                        <a:rPr lang="en-IN" sz="1400" u="none" strike="noStrike" dirty="0">
                          <a:effectLst/>
                          <a:latin typeface="Times New Roman" panose="02020603050405020304" pitchFamily="18" charset="0"/>
                          <a:cs typeface="Times New Roman" panose="02020603050405020304" pitchFamily="18" charset="0"/>
                        </a:rPr>
                        <a:t>1.08</a:t>
                      </a:r>
                      <a:endParaRPr lang="en-IN"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0.93</a:t>
                      </a:r>
                      <a:r>
                        <a:rPr lang="en-IN" sz="1400" u="none" strike="noStrike" baseline="30000">
                          <a:effectLst/>
                          <a:latin typeface="Times New Roman" panose="02020603050405020304" pitchFamily="18" charset="0"/>
                          <a:cs typeface="Times New Roman" panose="02020603050405020304" pitchFamily="18" charset="0"/>
                        </a:rPr>
                        <a:t>*</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0.96</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1.03</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1.02</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extLst>
                  <a:ext uri="{0D108BD9-81ED-4DB2-BD59-A6C34878D82A}">
                    <a16:rowId xmlns:a16="http://schemas.microsoft.com/office/drawing/2014/main" val="1131381110"/>
                  </a:ext>
                </a:extLst>
              </a:tr>
              <a:tr h="254430">
                <a:tc>
                  <a:txBody>
                    <a:bodyPr/>
                    <a:lstStyle/>
                    <a:p>
                      <a:pPr algn="l" fontAlgn="b"/>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b"/>
                </a:tc>
                <a:tc>
                  <a:txBody>
                    <a:bodyPr/>
                    <a:lstStyle/>
                    <a:p>
                      <a:pPr algn="l" fontAlgn="ctr"/>
                      <a:r>
                        <a:rPr lang="en-IN" sz="1400" u="none" strike="noStrike">
                          <a:effectLst/>
                          <a:latin typeface="Times New Roman" panose="02020603050405020304" pitchFamily="18" charset="0"/>
                          <a:cs typeface="Times New Roman" panose="02020603050405020304" pitchFamily="18" charset="0"/>
                        </a:rPr>
                        <a:t>19</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0.79</a:t>
                      </a:r>
                      <a:r>
                        <a:rPr lang="en-IN" sz="1400" u="none" strike="noStrike" baseline="30000">
                          <a:effectLst/>
                          <a:latin typeface="Times New Roman" panose="02020603050405020304" pitchFamily="18" charset="0"/>
                          <a:cs typeface="Times New Roman" panose="02020603050405020304" pitchFamily="18" charset="0"/>
                        </a:rPr>
                        <a:t>***</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0.91</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1.09</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tc>
                  <a:txBody>
                    <a:bodyPr/>
                    <a:lstStyle/>
                    <a:p>
                      <a:pPr algn="ctr" fontAlgn="ctr"/>
                      <a:r>
                        <a:rPr lang="en-IN" sz="1400" u="none" strike="noStrike" dirty="0">
                          <a:effectLst/>
                          <a:latin typeface="Times New Roman" panose="02020603050405020304" pitchFamily="18" charset="0"/>
                          <a:cs typeface="Times New Roman" panose="02020603050405020304" pitchFamily="18" charset="0"/>
                        </a:rPr>
                        <a:t>0.96</a:t>
                      </a:r>
                      <a:endParaRPr lang="en-IN"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0.98</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0.96</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1.02</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1.04</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0.95</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extLst>
                  <a:ext uri="{0D108BD9-81ED-4DB2-BD59-A6C34878D82A}">
                    <a16:rowId xmlns:a16="http://schemas.microsoft.com/office/drawing/2014/main" val="580338757"/>
                  </a:ext>
                </a:extLst>
              </a:tr>
              <a:tr h="639514">
                <a:tc>
                  <a:txBody>
                    <a:bodyPr/>
                    <a:lstStyle/>
                    <a:p>
                      <a:pPr algn="l" fontAlgn="b"/>
                      <a:r>
                        <a:rPr lang="en-IN" sz="1400" u="none" strike="noStrike">
                          <a:effectLst/>
                          <a:latin typeface="Times New Roman" panose="02020603050405020304" pitchFamily="18" charset="0"/>
                          <a:cs typeface="Times New Roman" panose="02020603050405020304" pitchFamily="18" charset="0"/>
                        </a:rPr>
                        <a:t>Education</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b"/>
                </a:tc>
                <a:tc>
                  <a:txBody>
                    <a:bodyPr/>
                    <a:lstStyle/>
                    <a:p>
                      <a:pPr algn="l" fontAlgn="ctr"/>
                      <a:r>
                        <a:rPr lang="en-IN" sz="1400" u="none" strike="noStrike">
                          <a:effectLst/>
                          <a:latin typeface="Times New Roman" panose="02020603050405020304" pitchFamily="18" charset="0"/>
                          <a:cs typeface="Times New Roman" panose="02020603050405020304" pitchFamily="18" charset="0"/>
                        </a:rPr>
                        <a:t>no education</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tc>
                  <a:txBody>
                    <a:bodyPr/>
                    <a:lstStyle/>
                    <a:p>
                      <a:pPr algn="ctr" fontAlgn="ctr"/>
                      <a:r>
                        <a:rPr lang="en-IN" sz="1400" u="none" strike="noStrike" dirty="0">
                          <a:effectLst/>
                          <a:latin typeface="Times New Roman" panose="02020603050405020304" pitchFamily="18" charset="0"/>
                          <a:cs typeface="Times New Roman" panose="02020603050405020304" pitchFamily="18" charset="0"/>
                        </a:rPr>
                        <a:t>1</a:t>
                      </a:r>
                      <a:endParaRPr lang="en-IN"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tc>
                  <a:txBody>
                    <a:bodyPr/>
                    <a:lstStyle/>
                    <a:p>
                      <a:pPr algn="ctr" fontAlgn="ctr"/>
                      <a:r>
                        <a:rPr lang="en-IN" sz="1400" u="none" strike="noStrike" dirty="0">
                          <a:effectLst/>
                          <a:latin typeface="Times New Roman" panose="02020603050405020304" pitchFamily="18" charset="0"/>
                          <a:cs typeface="Times New Roman" panose="02020603050405020304" pitchFamily="18" charset="0"/>
                        </a:rPr>
                        <a:t>1</a:t>
                      </a:r>
                      <a:endParaRPr lang="en-IN"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extLst>
                  <a:ext uri="{0D108BD9-81ED-4DB2-BD59-A6C34878D82A}">
                    <a16:rowId xmlns:a16="http://schemas.microsoft.com/office/drawing/2014/main" val="4245718747"/>
                  </a:ext>
                </a:extLst>
              </a:tr>
              <a:tr h="254430">
                <a:tc>
                  <a:txBody>
                    <a:bodyPr/>
                    <a:lstStyle/>
                    <a:p>
                      <a:pPr algn="l" fontAlgn="b"/>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b"/>
                </a:tc>
                <a:tc>
                  <a:txBody>
                    <a:bodyPr/>
                    <a:lstStyle/>
                    <a:p>
                      <a:pPr algn="l" fontAlgn="ctr"/>
                      <a:r>
                        <a:rPr lang="en-IN" sz="1400" u="none" strike="noStrike">
                          <a:effectLst/>
                          <a:latin typeface="Times New Roman" panose="02020603050405020304" pitchFamily="18" charset="0"/>
                          <a:cs typeface="Times New Roman" panose="02020603050405020304" pitchFamily="18" charset="0"/>
                        </a:rPr>
                        <a:t>primary</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0.96</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1.03</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0.94</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1.01</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0.75</a:t>
                      </a:r>
                      <a:r>
                        <a:rPr lang="en-IN" sz="1400" u="none" strike="noStrike" baseline="30000">
                          <a:effectLst/>
                          <a:latin typeface="Times New Roman" panose="02020603050405020304" pitchFamily="18" charset="0"/>
                          <a:cs typeface="Times New Roman" panose="02020603050405020304" pitchFamily="18" charset="0"/>
                        </a:rPr>
                        <a:t>**</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0.94</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1.02</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0.89</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0.92</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extLst>
                  <a:ext uri="{0D108BD9-81ED-4DB2-BD59-A6C34878D82A}">
                    <a16:rowId xmlns:a16="http://schemas.microsoft.com/office/drawing/2014/main" val="2280161256"/>
                  </a:ext>
                </a:extLst>
              </a:tr>
              <a:tr h="426342">
                <a:tc>
                  <a:txBody>
                    <a:bodyPr/>
                    <a:lstStyle/>
                    <a:p>
                      <a:pPr algn="l" fontAlgn="b"/>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b"/>
                </a:tc>
                <a:tc>
                  <a:txBody>
                    <a:bodyPr/>
                    <a:lstStyle/>
                    <a:p>
                      <a:pPr algn="l" fontAlgn="ctr"/>
                      <a:r>
                        <a:rPr lang="en-IN" sz="1400" u="none" strike="noStrike">
                          <a:effectLst/>
                          <a:latin typeface="Times New Roman" panose="02020603050405020304" pitchFamily="18" charset="0"/>
                          <a:cs typeface="Times New Roman" panose="02020603050405020304" pitchFamily="18" charset="0"/>
                        </a:rPr>
                        <a:t>secondary</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0.95</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1.01</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1.08</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1.27</a:t>
                      </a:r>
                      <a:r>
                        <a:rPr lang="en-IN" sz="1400" u="none" strike="noStrike" baseline="30000">
                          <a:effectLst/>
                          <a:latin typeface="Times New Roman" panose="02020603050405020304" pitchFamily="18" charset="0"/>
                          <a:cs typeface="Times New Roman" panose="02020603050405020304" pitchFamily="18" charset="0"/>
                        </a:rPr>
                        <a:t>***</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0.89</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0.93</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1.01</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0.80</a:t>
                      </a:r>
                      <a:r>
                        <a:rPr lang="en-IN" sz="1400" u="none" strike="noStrike" baseline="30000">
                          <a:effectLst/>
                          <a:latin typeface="Times New Roman" panose="02020603050405020304" pitchFamily="18" charset="0"/>
                          <a:cs typeface="Times New Roman" panose="02020603050405020304" pitchFamily="18" charset="0"/>
                        </a:rPr>
                        <a:t>***</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1.01</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extLst>
                  <a:ext uri="{0D108BD9-81ED-4DB2-BD59-A6C34878D82A}">
                    <a16:rowId xmlns:a16="http://schemas.microsoft.com/office/drawing/2014/main" val="1304089405"/>
                  </a:ext>
                </a:extLst>
              </a:tr>
              <a:tr h="254430">
                <a:tc>
                  <a:txBody>
                    <a:bodyPr/>
                    <a:lstStyle/>
                    <a:p>
                      <a:pPr algn="l" fontAlgn="b"/>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b"/>
                </a:tc>
                <a:tc>
                  <a:txBody>
                    <a:bodyPr/>
                    <a:lstStyle/>
                    <a:p>
                      <a:pPr algn="l" fontAlgn="ctr"/>
                      <a:r>
                        <a:rPr lang="en-IN" sz="1400" u="none" strike="noStrike">
                          <a:effectLst/>
                          <a:latin typeface="Times New Roman" panose="02020603050405020304" pitchFamily="18" charset="0"/>
                          <a:cs typeface="Times New Roman" panose="02020603050405020304" pitchFamily="18" charset="0"/>
                        </a:rPr>
                        <a:t>higher</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0.96</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1.05</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1.33</a:t>
                      </a:r>
                      <a:r>
                        <a:rPr lang="en-IN" sz="1400" u="none" strike="noStrike" baseline="30000">
                          <a:effectLst/>
                          <a:latin typeface="Times New Roman" panose="02020603050405020304" pitchFamily="18" charset="0"/>
                          <a:cs typeface="Times New Roman" panose="02020603050405020304" pitchFamily="18" charset="0"/>
                        </a:rPr>
                        <a:t>***</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0.92</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1.04</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1.01</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tc>
                  <a:txBody>
                    <a:bodyPr/>
                    <a:lstStyle/>
                    <a:p>
                      <a:pPr algn="ctr" fontAlgn="ctr"/>
                      <a:r>
                        <a:rPr lang="en-IN" sz="1400" u="none" strike="noStrike" dirty="0">
                          <a:effectLst/>
                          <a:latin typeface="Times New Roman" panose="02020603050405020304" pitchFamily="18" charset="0"/>
                          <a:cs typeface="Times New Roman" panose="02020603050405020304" pitchFamily="18" charset="0"/>
                        </a:rPr>
                        <a:t>0.76</a:t>
                      </a:r>
                      <a:r>
                        <a:rPr lang="en-IN" sz="1400" u="none" strike="noStrike" baseline="30000" dirty="0">
                          <a:effectLst/>
                          <a:latin typeface="Times New Roman" panose="02020603050405020304" pitchFamily="18" charset="0"/>
                          <a:cs typeface="Times New Roman" panose="02020603050405020304" pitchFamily="18" charset="0"/>
                        </a:rPr>
                        <a:t>***</a:t>
                      </a:r>
                      <a:endParaRPr lang="en-IN"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1.09</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extLst>
                  <a:ext uri="{0D108BD9-81ED-4DB2-BD59-A6C34878D82A}">
                    <a16:rowId xmlns:a16="http://schemas.microsoft.com/office/drawing/2014/main" val="666989353"/>
                  </a:ext>
                </a:extLst>
              </a:tr>
              <a:tr h="426342">
                <a:tc>
                  <a:txBody>
                    <a:bodyPr/>
                    <a:lstStyle/>
                    <a:p>
                      <a:pPr algn="l" fontAlgn="b"/>
                      <a:r>
                        <a:rPr lang="en-IN" sz="1400" u="none" strike="noStrike">
                          <a:effectLst/>
                          <a:latin typeface="Times New Roman" panose="02020603050405020304" pitchFamily="18" charset="0"/>
                          <a:cs typeface="Times New Roman" panose="02020603050405020304" pitchFamily="18" charset="0"/>
                        </a:rPr>
                        <a:t>Marital Status</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b"/>
                </a:tc>
                <a:tc>
                  <a:txBody>
                    <a:bodyPr/>
                    <a:lstStyle/>
                    <a:p>
                      <a:pPr algn="l" fontAlgn="ctr"/>
                      <a:r>
                        <a:rPr lang="en-IN" sz="1400" u="none" strike="noStrike">
                          <a:effectLst/>
                          <a:latin typeface="Times New Roman" panose="02020603050405020304" pitchFamily="18" charset="0"/>
                          <a:cs typeface="Times New Roman" panose="02020603050405020304" pitchFamily="18" charset="0"/>
                        </a:rPr>
                        <a:t>NeverMarried</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extLst>
                  <a:ext uri="{0D108BD9-81ED-4DB2-BD59-A6C34878D82A}">
                    <a16:rowId xmlns:a16="http://schemas.microsoft.com/office/drawing/2014/main" val="3789596977"/>
                  </a:ext>
                </a:extLst>
              </a:tr>
              <a:tr h="254430">
                <a:tc>
                  <a:txBody>
                    <a:bodyPr/>
                    <a:lstStyle/>
                    <a:p>
                      <a:pPr algn="l" fontAlgn="b"/>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b"/>
                </a:tc>
                <a:tc>
                  <a:txBody>
                    <a:bodyPr/>
                    <a:lstStyle/>
                    <a:p>
                      <a:pPr algn="l" fontAlgn="ctr"/>
                      <a:r>
                        <a:rPr lang="en-IN" sz="1400" u="none" strike="noStrike">
                          <a:effectLst/>
                          <a:latin typeface="Times New Roman" panose="02020603050405020304" pitchFamily="18" charset="0"/>
                          <a:cs typeface="Times New Roman" panose="02020603050405020304" pitchFamily="18" charset="0"/>
                        </a:rPr>
                        <a:t>Married</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0.95</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0.91</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0.94</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1.08</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1.09</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1.05</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1.04</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1.1</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tc>
                  <a:txBody>
                    <a:bodyPr/>
                    <a:lstStyle/>
                    <a:p>
                      <a:pPr algn="ctr" fontAlgn="ctr"/>
                      <a:r>
                        <a:rPr lang="en-IN" sz="1400" u="none" strike="noStrike" dirty="0">
                          <a:effectLst/>
                          <a:latin typeface="Times New Roman" panose="02020603050405020304" pitchFamily="18" charset="0"/>
                          <a:cs typeface="Times New Roman" panose="02020603050405020304" pitchFamily="18" charset="0"/>
                        </a:rPr>
                        <a:t>1.15</a:t>
                      </a:r>
                      <a:r>
                        <a:rPr lang="en-IN" sz="1400" u="none" strike="noStrike" baseline="30000" dirty="0">
                          <a:effectLst/>
                          <a:latin typeface="Times New Roman" panose="02020603050405020304" pitchFamily="18" charset="0"/>
                          <a:cs typeface="Times New Roman" panose="02020603050405020304" pitchFamily="18" charset="0"/>
                        </a:rPr>
                        <a:t>*</a:t>
                      </a:r>
                      <a:endParaRPr lang="en-IN"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extLst>
                  <a:ext uri="{0D108BD9-81ED-4DB2-BD59-A6C34878D82A}">
                    <a16:rowId xmlns:a16="http://schemas.microsoft.com/office/drawing/2014/main" val="1063079613"/>
                  </a:ext>
                </a:extLst>
              </a:tr>
              <a:tr h="426342">
                <a:tc>
                  <a:txBody>
                    <a:bodyPr/>
                    <a:lstStyle/>
                    <a:p>
                      <a:pPr algn="l" fontAlgn="b"/>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b"/>
                </a:tc>
                <a:tc>
                  <a:txBody>
                    <a:bodyPr/>
                    <a:lstStyle/>
                    <a:p>
                      <a:pPr algn="l" fontAlgn="ctr"/>
                      <a:r>
                        <a:rPr lang="en-IN" sz="1400" u="none" strike="noStrike">
                          <a:effectLst/>
                          <a:latin typeface="Times New Roman" panose="02020603050405020304" pitchFamily="18" charset="0"/>
                          <a:cs typeface="Times New Roman" panose="02020603050405020304" pitchFamily="18" charset="0"/>
                        </a:rPr>
                        <a:t>Widowed</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0.68</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3.14</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2.03</a:t>
                      </a:r>
                      <a:r>
                        <a:rPr lang="en-IN" sz="1400" u="none" strike="noStrike" baseline="30000">
                          <a:effectLst/>
                          <a:latin typeface="Times New Roman" panose="02020603050405020304" pitchFamily="18" charset="0"/>
                          <a:cs typeface="Times New Roman" panose="02020603050405020304" pitchFamily="18" charset="0"/>
                        </a:rPr>
                        <a:t>*</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2.12</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1.25</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1.26</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1.62</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tc>
                  <a:txBody>
                    <a:bodyPr/>
                    <a:lstStyle/>
                    <a:p>
                      <a:pPr algn="ctr" fontAlgn="ctr"/>
                      <a:r>
                        <a:rPr lang="en-IN" sz="1400" u="none" strike="noStrike" dirty="0">
                          <a:effectLst/>
                          <a:latin typeface="Times New Roman" panose="02020603050405020304" pitchFamily="18" charset="0"/>
                          <a:cs typeface="Times New Roman" panose="02020603050405020304" pitchFamily="18" charset="0"/>
                        </a:rPr>
                        <a:t>1.6</a:t>
                      </a:r>
                      <a:endParaRPr lang="en-IN"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extLst>
                  <a:ext uri="{0D108BD9-81ED-4DB2-BD59-A6C34878D82A}">
                    <a16:rowId xmlns:a16="http://schemas.microsoft.com/office/drawing/2014/main" val="2799938713"/>
                  </a:ext>
                </a:extLst>
              </a:tr>
              <a:tr h="213171">
                <a:tc>
                  <a:txBody>
                    <a:bodyPr/>
                    <a:lstStyle/>
                    <a:p>
                      <a:pPr algn="l" fontAlgn="b"/>
                      <a:r>
                        <a:rPr lang="en-IN" sz="1400" u="none" strike="noStrike">
                          <a:effectLst/>
                          <a:latin typeface="Times New Roman" panose="02020603050405020304" pitchFamily="18" charset="0"/>
                          <a:cs typeface="Times New Roman" panose="02020603050405020304" pitchFamily="18" charset="0"/>
                        </a:rPr>
                        <a:t>Place Of Residence</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b"/>
                </a:tc>
                <a:tc>
                  <a:txBody>
                    <a:bodyPr/>
                    <a:lstStyle/>
                    <a:p>
                      <a:pPr algn="l" fontAlgn="ctr"/>
                      <a:r>
                        <a:rPr lang="en-IN" sz="1400" u="none" strike="noStrike">
                          <a:effectLst/>
                          <a:latin typeface="Times New Roman" panose="02020603050405020304" pitchFamily="18" charset="0"/>
                          <a:cs typeface="Times New Roman" panose="02020603050405020304" pitchFamily="18" charset="0"/>
                        </a:rPr>
                        <a:t>Urban</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tc>
                  <a:txBody>
                    <a:bodyPr/>
                    <a:lstStyle/>
                    <a:p>
                      <a:pPr algn="ctr" fontAlgn="ctr"/>
                      <a:r>
                        <a:rPr lang="en-IN" sz="1400" u="none" strike="noStrike" dirty="0">
                          <a:effectLst/>
                          <a:latin typeface="Times New Roman" panose="02020603050405020304" pitchFamily="18" charset="0"/>
                          <a:cs typeface="Times New Roman" panose="02020603050405020304" pitchFamily="18" charset="0"/>
                        </a:rPr>
                        <a:t>1</a:t>
                      </a:r>
                      <a:endParaRPr lang="en-IN"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extLst>
                  <a:ext uri="{0D108BD9-81ED-4DB2-BD59-A6C34878D82A}">
                    <a16:rowId xmlns:a16="http://schemas.microsoft.com/office/drawing/2014/main" val="519501854"/>
                  </a:ext>
                </a:extLst>
              </a:tr>
              <a:tr h="254430">
                <a:tc>
                  <a:txBody>
                    <a:bodyPr/>
                    <a:lstStyle/>
                    <a:p>
                      <a:pPr algn="l" fontAlgn="b"/>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b"/>
                </a:tc>
                <a:tc>
                  <a:txBody>
                    <a:bodyPr/>
                    <a:lstStyle/>
                    <a:p>
                      <a:pPr algn="l" fontAlgn="ctr"/>
                      <a:r>
                        <a:rPr lang="en-IN" sz="1400" u="none" strike="noStrike">
                          <a:effectLst/>
                          <a:latin typeface="Times New Roman" panose="02020603050405020304" pitchFamily="18" charset="0"/>
                          <a:cs typeface="Times New Roman" panose="02020603050405020304" pitchFamily="18" charset="0"/>
                        </a:rPr>
                        <a:t>Rural</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1.14</a:t>
                      </a:r>
                      <a:r>
                        <a:rPr lang="en-IN" sz="1400" u="none" strike="noStrike" baseline="30000">
                          <a:effectLst/>
                          <a:latin typeface="Times New Roman" panose="02020603050405020304" pitchFamily="18" charset="0"/>
                          <a:cs typeface="Times New Roman" panose="02020603050405020304" pitchFamily="18" charset="0"/>
                        </a:rPr>
                        <a:t>***</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0.88</a:t>
                      </a:r>
                      <a:r>
                        <a:rPr lang="en-IN" sz="1400" u="none" strike="noStrike" baseline="30000">
                          <a:effectLst/>
                          <a:latin typeface="Times New Roman" panose="02020603050405020304" pitchFamily="18" charset="0"/>
                          <a:cs typeface="Times New Roman" panose="02020603050405020304" pitchFamily="18" charset="0"/>
                        </a:rPr>
                        <a:t>*</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1.12</a:t>
                      </a:r>
                      <a:r>
                        <a:rPr lang="en-IN" sz="1400" u="none" strike="noStrike" baseline="30000">
                          <a:effectLst/>
                          <a:latin typeface="Times New Roman" panose="02020603050405020304" pitchFamily="18" charset="0"/>
                          <a:cs typeface="Times New Roman" panose="02020603050405020304" pitchFamily="18" charset="0"/>
                        </a:rPr>
                        <a:t>**</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0.92</a:t>
                      </a:r>
                      <a:r>
                        <a:rPr lang="en-IN" sz="1400" u="none" strike="noStrike" baseline="30000">
                          <a:effectLst/>
                          <a:latin typeface="Times New Roman" panose="02020603050405020304" pitchFamily="18" charset="0"/>
                          <a:cs typeface="Times New Roman" panose="02020603050405020304" pitchFamily="18" charset="0"/>
                        </a:rPr>
                        <a:t>**</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0.88</a:t>
                      </a:r>
                      <a:r>
                        <a:rPr lang="en-IN" sz="1400" u="none" strike="noStrike" baseline="30000">
                          <a:effectLst/>
                          <a:latin typeface="Times New Roman" panose="02020603050405020304" pitchFamily="18" charset="0"/>
                          <a:cs typeface="Times New Roman" panose="02020603050405020304" pitchFamily="18" charset="0"/>
                        </a:rPr>
                        <a:t>***</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0.69</a:t>
                      </a:r>
                      <a:r>
                        <a:rPr lang="en-IN" sz="1400" u="none" strike="noStrike" baseline="30000">
                          <a:effectLst/>
                          <a:latin typeface="Times New Roman" panose="02020603050405020304" pitchFamily="18" charset="0"/>
                          <a:cs typeface="Times New Roman" panose="02020603050405020304" pitchFamily="18" charset="0"/>
                        </a:rPr>
                        <a:t>***</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0.86</a:t>
                      </a:r>
                      <a:r>
                        <a:rPr lang="en-IN" sz="1400" u="none" strike="noStrike" baseline="30000">
                          <a:effectLst/>
                          <a:latin typeface="Times New Roman" panose="02020603050405020304" pitchFamily="18" charset="0"/>
                          <a:cs typeface="Times New Roman" panose="02020603050405020304" pitchFamily="18" charset="0"/>
                        </a:rPr>
                        <a:t>***</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0.75</a:t>
                      </a:r>
                      <a:r>
                        <a:rPr lang="en-IN" sz="1400" u="none" strike="noStrike" baseline="30000">
                          <a:effectLst/>
                          <a:latin typeface="Times New Roman" panose="02020603050405020304" pitchFamily="18" charset="0"/>
                          <a:cs typeface="Times New Roman" panose="02020603050405020304" pitchFamily="18" charset="0"/>
                        </a:rPr>
                        <a:t>***</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tc>
                  <a:txBody>
                    <a:bodyPr/>
                    <a:lstStyle/>
                    <a:p>
                      <a:pPr algn="ctr" fontAlgn="ctr"/>
                      <a:r>
                        <a:rPr lang="en-IN" sz="1400" u="none" strike="noStrike" dirty="0">
                          <a:effectLst/>
                          <a:latin typeface="Times New Roman" panose="02020603050405020304" pitchFamily="18" charset="0"/>
                          <a:cs typeface="Times New Roman" panose="02020603050405020304" pitchFamily="18" charset="0"/>
                        </a:rPr>
                        <a:t>0.77</a:t>
                      </a:r>
                      <a:r>
                        <a:rPr lang="en-IN" sz="1400" u="none" strike="noStrike" baseline="30000" dirty="0">
                          <a:effectLst/>
                          <a:latin typeface="Times New Roman" panose="02020603050405020304" pitchFamily="18" charset="0"/>
                          <a:cs typeface="Times New Roman" panose="02020603050405020304" pitchFamily="18" charset="0"/>
                        </a:rPr>
                        <a:t>***</a:t>
                      </a:r>
                      <a:endParaRPr lang="en-IN"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180" marR="5180" marT="5180" marB="0" anchor="ctr"/>
                </a:tc>
                <a:extLst>
                  <a:ext uri="{0D108BD9-81ED-4DB2-BD59-A6C34878D82A}">
                    <a16:rowId xmlns:a16="http://schemas.microsoft.com/office/drawing/2014/main" val="510963467"/>
                  </a:ext>
                </a:extLst>
              </a:tr>
            </a:tbl>
          </a:graphicData>
        </a:graphic>
      </p:graphicFrame>
    </p:spTree>
    <p:extLst>
      <p:ext uri="{BB962C8B-B14F-4D97-AF65-F5344CB8AC3E}">
        <p14:creationId xmlns:p14="http://schemas.microsoft.com/office/powerpoint/2010/main" val="19360742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7C4B712C-8BCA-42F9-02F3-D9617336584B}"/>
              </a:ext>
            </a:extLst>
          </p:cNvPr>
          <p:cNvSpPr>
            <a:spLocks noGrp="1"/>
          </p:cNvSpPr>
          <p:nvPr>
            <p:ph type="sldNum" sz="quarter" idx="12"/>
          </p:nvPr>
        </p:nvSpPr>
        <p:spPr/>
        <p:txBody>
          <a:bodyPr/>
          <a:lstStyle/>
          <a:p>
            <a:fld id="{26AD20E6-394B-4DF0-96A5-9647FF39C943}" type="slidenum">
              <a:rPr lang="en-IN" smtClean="0"/>
              <a:t>17</a:t>
            </a:fld>
            <a:endParaRPr lang="en-IN"/>
          </a:p>
        </p:txBody>
      </p:sp>
      <p:graphicFrame>
        <p:nvGraphicFramePr>
          <p:cNvPr id="9" name="Table 8">
            <a:extLst>
              <a:ext uri="{FF2B5EF4-FFF2-40B4-BE49-F238E27FC236}">
                <a16:creationId xmlns:a16="http://schemas.microsoft.com/office/drawing/2014/main" id="{CF29DFD0-20CE-AA0D-29B3-6C7B00561103}"/>
              </a:ext>
            </a:extLst>
          </p:cNvPr>
          <p:cNvGraphicFramePr>
            <a:graphicFrameLocks noGrp="1"/>
          </p:cNvGraphicFramePr>
          <p:nvPr>
            <p:extLst>
              <p:ext uri="{D42A27DB-BD31-4B8C-83A1-F6EECF244321}">
                <p14:modId xmlns:p14="http://schemas.microsoft.com/office/powerpoint/2010/main" val="297029208"/>
              </p:ext>
            </p:extLst>
          </p:nvPr>
        </p:nvGraphicFramePr>
        <p:xfrm>
          <a:off x="534256" y="421240"/>
          <a:ext cx="11178288" cy="6143943"/>
        </p:xfrm>
        <a:graphic>
          <a:graphicData uri="http://schemas.openxmlformats.org/drawingml/2006/table">
            <a:tbl>
              <a:tblPr>
                <a:tableStyleId>{5C22544A-7EE6-4342-B048-85BDC9FD1C3A}</a:tableStyleId>
              </a:tblPr>
              <a:tblGrid>
                <a:gridCol w="1797908">
                  <a:extLst>
                    <a:ext uri="{9D8B030D-6E8A-4147-A177-3AD203B41FA5}">
                      <a16:colId xmlns:a16="http://schemas.microsoft.com/office/drawing/2014/main" val="854215536"/>
                    </a:ext>
                  </a:extLst>
                </a:gridCol>
                <a:gridCol w="938038">
                  <a:extLst>
                    <a:ext uri="{9D8B030D-6E8A-4147-A177-3AD203B41FA5}">
                      <a16:colId xmlns:a16="http://schemas.microsoft.com/office/drawing/2014/main" val="499835472"/>
                    </a:ext>
                  </a:extLst>
                </a:gridCol>
                <a:gridCol w="938038">
                  <a:extLst>
                    <a:ext uri="{9D8B030D-6E8A-4147-A177-3AD203B41FA5}">
                      <a16:colId xmlns:a16="http://schemas.microsoft.com/office/drawing/2014/main" val="2517789402"/>
                    </a:ext>
                  </a:extLst>
                </a:gridCol>
                <a:gridCol w="938038">
                  <a:extLst>
                    <a:ext uri="{9D8B030D-6E8A-4147-A177-3AD203B41FA5}">
                      <a16:colId xmlns:a16="http://schemas.microsoft.com/office/drawing/2014/main" val="1314737533"/>
                    </a:ext>
                  </a:extLst>
                </a:gridCol>
                <a:gridCol w="938038">
                  <a:extLst>
                    <a:ext uri="{9D8B030D-6E8A-4147-A177-3AD203B41FA5}">
                      <a16:colId xmlns:a16="http://schemas.microsoft.com/office/drawing/2014/main" val="1407699221"/>
                    </a:ext>
                  </a:extLst>
                </a:gridCol>
                <a:gridCol w="938038">
                  <a:extLst>
                    <a:ext uri="{9D8B030D-6E8A-4147-A177-3AD203B41FA5}">
                      <a16:colId xmlns:a16="http://schemas.microsoft.com/office/drawing/2014/main" val="1897349736"/>
                    </a:ext>
                  </a:extLst>
                </a:gridCol>
                <a:gridCol w="938038">
                  <a:extLst>
                    <a:ext uri="{9D8B030D-6E8A-4147-A177-3AD203B41FA5}">
                      <a16:colId xmlns:a16="http://schemas.microsoft.com/office/drawing/2014/main" val="2913078363"/>
                    </a:ext>
                  </a:extLst>
                </a:gridCol>
                <a:gridCol w="938038">
                  <a:extLst>
                    <a:ext uri="{9D8B030D-6E8A-4147-A177-3AD203B41FA5}">
                      <a16:colId xmlns:a16="http://schemas.microsoft.com/office/drawing/2014/main" val="2808735709"/>
                    </a:ext>
                  </a:extLst>
                </a:gridCol>
                <a:gridCol w="938038">
                  <a:extLst>
                    <a:ext uri="{9D8B030D-6E8A-4147-A177-3AD203B41FA5}">
                      <a16:colId xmlns:a16="http://schemas.microsoft.com/office/drawing/2014/main" val="2330962733"/>
                    </a:ext>
                  </a:extLst>
                </a:gridCol>
                <a:gridCol w="938038">
                  <a:extLst>
                    <a:ext uri="{9D8B030D-6E8A-4147-A177-3AD203B41FA5}">
                      <a16:colId xmlns:a16="http://schemas.microsoft.com/office/drawing/2014/main" val="2274206945"/>
                    </a:ext>
                  </a:extLst>
                </a:gridCol>
                <a:gridCol w="938038">
                  <a:extLst>
                    <a:ext uri="{9D8B030D-6E8A-4147-A177-3AD203B41FA5}">
                      <a16:colId xmlns:a16="http://schemas.microsoft.com/office/drawing/2014/main" val="11286033"/>
                    </a:ext>
                  </a:extLst>
                </a:gridCol>
              </a:tblGrid>
              <a:tr h="1346363">
                <a:tc>
                  <a:txBody>
                    <a:bodyPr/>
                    <a:lstStyle/>
                    <a:p>
                      <a:pPr algn="l" fontAlgn="b"/>
                      <a:r>
                        <a:rPr lang="en-IN" sz="1400" u="none" strike="noStrike" dirty="0">
                          <a:effectLst/>
                          <a:latin typeface="Times New Roman" panose="02020603050405020304" pitchFamily="18" charset="0"/>
                          <a:cs typeface="Times New Roman" panose="02020603050405020304" pitchFamily="18" charset="0"/>
                        </a:rPr>
                        <a:t>Variables</a:t>
                      </a:r>
                      <a:endParaRPr lang="en-IN"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b"/>
                </a:tc>
                <a:tc>
                  <a:txBody>
                    <a:bodyPr/>
                    <a:lstStyle/>
                    <a:p>
                      <a:pPr algn="l" fontAlgn="b"/>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b"/>
                </a:tc>
                <a:tc>
                  <a:txBody>
                    <a:bodyPr/>
                    <a:lstStyle/>
                    <a:p>
                      <a:pPr algn="ctr" fontAlgn="ctr"/>
                      <a:r>
                        <a:rPr lang="en-US" sz="1400" u="none" strike="noStrike" dirty="0">
                          <a:effectLst/>
                          <a:latin typeface="Times New Roman" panose="02020603050405020304" pitchFamily="18" charset="0"/>
                          <a:cs typeface="Times New Roman" panose="02020603050405020304" pitchFamily="18" charset="0"/>
                        </a:rPr>
                        <a:t>frequency takes milk or curd  - women</a:t>
                      </a:r>
                      <a:endParaRPr lang="en-US"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US" sz="1400" u="none" strike="noStrike">
                          <a:effectLst/>
                          <a:latin typeface="Times New Roman" panose="02020603050405020304" pitchFamily="18" charset="0"/>
                          <a:cs typeface="Times New Roman" panose="02020603050405020304" pitchFamily="18" charset="0"/>
                        </a:rPr>
                        <a:t>frequency eats pulses or beans</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US" sz="1400" u="none" strike="noStrike">
                          <a:effectLst/>
                          <a:latin typeface="Times New Roman" panose="02020603050405020304" pitchFamily="18" charset="0"/>
                          <a:cs typeface="Times New Roman" panose="02020603050405020304" pitchFamily="18" charset="0"/>
                        </a:rPr>
                        <a:t>frequency eats dark green leefy vagetables</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frequency eats fried food</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frequency takes aerated drink</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frequency eats eggs</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frequency eats fish</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US" sz="1400" u="none" strike="noStrike">
                          <a:effectLst/>
                          <a:latin typeface="Times New Roman" panose="02020603050405020304" pitchFamily="18" charset="0"/>
                          <a:cs typeface="Times New Roman" panose="02020603050405020304" pitchFamily="18" charset="0"/>
                        </a:rPr>
                        <a:t>frequency eats chicken or meat</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US" sz="1400" u="none" strike="noStrike">
                          <a:effectLst/>
                          <a:latin typeface="Times New Roman" panose="02020603050405020304" pitchFamily="18" charset="0"/>
                          <a:cs typeface="Times New Roman" panose="02020603050405020304" pitchFamily="18" charset="0"/>
                        </a:rPr>
                        <a:t>Food Score 6 or more</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extLst>
                  <a:ext uri="{0D108BD9-81ED-4DB2-BD59-A6C34878D82A}">
                    <a16:rowId xmlns:a16="http://schemas.microsoft.com/office/drawing/2014/main" val="1536091821"/>
                  </a:ext>
                </a:extLst>
              </a:tr>
              <a:tr h="261838">
                <a:tc>
                  <a:txBody>
                    <a:bodyPr/>
                    <a:lstStyle/>
                    <a:p>
                      <a:pPr algn="l" fontAlgn="b"/>
                      <a:r>
                        <a:rPr lang="en-IN" sz="1400" u="none" strike="noStrike">
                          <a:effectLst/>
                          <a:latin typeface="Times New Roman" panose="02020603050405020304" pitchFamily="18" charset="0"/>
                          <a:cs typeface="Times New Roman" panose="02020603050405020304" pitchFamily="18" charset="0"/>
                        </a:rPr>
                        <a:t>Wealth</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b"/>
                </a:tc>
                <a:tc>
                  <a:txBody>
                    <a:bodyPr/>
                    <a:lstStyle/>
                    <a:p>
                      <a:pPr algn="l" fontAlgn="ctr"/>
                      <a:r>
                        <a:rPr lang="en-IN" sz="1400" u="none" strike="noStrike">
                          <a:effectLst/>
                          <a:latin typeface="Times New Roman" panose="02020603050405020304" pitchFamily="18" charset="0"/>
                          <a:cs typeface="Times New Roman" panose="02020603050405020304" pitchFamily="18" charset="0"/>
                        </a:rPr>
                        <a:t>Poorest</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extLst>
                  <a:ext uri="{0D108BD9-81ED-4DB2-BD59-A6C34878D82A}">
                    <a16:rowId xmlns:a16="http://schemas.microsoft.com/office/drawing/2014/main" val="2986288111"/>
                  </a:ext>
                </a:extLst>
              </a:tr>
              <a:tr h="312519">
                <a:tc>
                  <a:txBody>
                    <a:bodyPr/>
                    <a:lstStyle/>
                    <a:p>
                      <a:pPr algn="l" fontAlgn="b"/>
                      <a:r>
                        <a:rPr lang="en-IN" sz="1400" u="none" strike="noStrike">
                          <a:effectLst/>
                          <a:latin typeface="Times New Roman" panose="02020603050405020304" pitchFamily="18" charset="0"/>
                          <a:cs typeface="Times New Roman" panose="02020603050405020304" pitchFamily="18" charset="0"/>
                        </a:rPr>
                        <a:t> </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b"/>
                </a:tc>
                <a:tc>
                  <a:txBody>
                    <a:bodyPr/>
                    <a:lstStyle/>
                    <a:p>
                      <a:pPr algn="l" fontAlgn="ctr"/>
                      <a:r>
                        <a:rPr lang="en-IN" sz="1400" u="none" strike="noStrike">
                          <a:effectLst/>
                          <a:latin typeface="Times New Roman" panose="02020603050405020304" pitchFamily="18" charset="0"/>
                          <a:cs typeface="Times New Roman" panose="02020603050405020304" pitchFamily="18" charset="0"/>
                        </a:rPr>
                        <a:t>Poorer</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1.30</a:t>
                      </a:r>
                      <a:r>
                        <a:rPr lang="en-IN" sz="1400" u="none" strike="noStrike" baseline="30000">
                          <a:effectLst/>
                          <a:latin typeface="Times New Roman" panose="02020603050405020304" pitchFamily="18" charset="0"/>
                          <a:cs typeface="Times New Roman" panose="02020603050405020304" pitchFamily="18" charset="0"/>
                        </a:rPr>
                        <a:t>***</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IN" sz="1400" u="none" strike="noStrike" dirty="0">
                          <a:effectLst/>
                          <a:latin typeface="Times New Roman" panose="02020603050405020304" pitchFamily="18" charset="0"/>
                          <a:cs typeface="Times New Roman" panose="02020603050405020304" pitchFamily="18" charset="0"/>
                        </a:rPr>
                        <a:t>1.09</a:t>
                      </a:r>
                      <a:endParaRPr lang="en-IN"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1.08</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1.15</a:t>
                      </a:r>
                      <a:r>
                        <a:rPr lang="en-IN" sz="1400" u="none" strike="noStrike" baseline="30000">
                          <a:effectLst/>
                          <a:latin typeface="Times New Roman" panose="02020603050405020304" pitchFamily="18" charset="0"/>
                          <a:cs typeface="Times New Roman" panose="02020603050405020304" pitchFamily="18" charset="0"/>
                        </a:rPr>
                        <a:t>***</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1.19</a:t>
                      </a:r>
                      <a:r>
                        <a:rPr lang="en-IN" sz="1400" u="none" strike="noStrike" baseline="30000">
                          <a:effectLst/>
                          <a:latin typeface="Times New Roman" panose="02020603050405020304" pitchFamily="18" charset="0"/>
                          <a:cs typeface="Times New Roman" panose="02020603050405020304" pitchFamily="18" charset="0"/>
                        </a:rPr>
                        <a:t>***</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1.18</a:t>
                      </a:r>
                      <a:r>
                        <a:rPr lang="en-IN" sz="1400" u="none" strike="noStrike" baseline="30000">
                          <a:effectLst/>
                          <a:latin typeface="Times New Roman" panose="02020603050405020304" pitchFamily="18" charset="0"/>
                          <a:cs typeface="Times New Roman" panose="02020603050405020304" pitchFamily="18" charset="0"/>
                        </a:rPr>
                        <a:t>***</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1.08</a:t>
                      </a:r>
                      <a:r>
                        <a:rPr lang="en-IN" sz="1400" u="none" strike="noStrike" baseline="30000">
                          <a:effectLst/>
                          <a:latin typeface="Times New Roman" panose="02020603050405020304" pitchFamily="18" charset="0"/>
                          <a:cs typeface="Times New Roman" panose="02020603050405020304" pitchFamily="18" charset="0"/>
                        </a:rPr>
                        <a:t>*</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1.14</a:t>
                      </a:r>
                      <a:r>
                        <a:rPr lang="en-IN" sz="1400" u="none" strike="noStrike" baseline="30000">
                          <a:effectLst/>
                          <a:latin typeface="Times New Roman" panose="02020603050405020304" pitchFamily="18" charset="0"/>
                          <a:cs typeface="Times New Roman" panose="02020603050405020304" pitchFamily="18" charset="0"/>
                        </a:rPr>
                        <a:t>***</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1.25</a:t>
                      </a:r>
                      <a:r>
                        <a:rPr lang="en-IN" sz="1400" u="none" strike="noStrike" baseline="30000">
                          <a:effectLst/>
                          <a:latin typeface="Times New Roman" panose="02020603050405020304" pitchFamily="18" charset="0"/>
                          <a:cs typeface="Times New Roman" panose="02020603050405020304" pitchFamily="18" charset="0"/>
                        </a:rPr>
                        <a:t>***</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extLst>
                  <a:ext uri="{0D108BD9-81ED-4DB2-BD59-A6C34878D82A}">
                    <a16:rowId xmlns:a16="http://schemas.microsoft.com/office/drawing/2014/main" val="3840339181"/>
                  </a:ext>
                </a:extLst>
              </a:tr>
              <a:tr h="312519">
                <a:tc>
                  <a:txBody>
                    <a:bodyPr/>
                    <a:lstStyle/>
                    <a:p>
                      <a:pPr algn="l" fontAlgn="b"/>
                      <a:r>
                        <a:rPr lang="en-IN" sz="1400" u="none" strike="noStrike">
                          <a:effectLst/>
                          <a:latin typeface="Times New Roman" panose="02020603050405020304" pitchFamily="18" charset="0"/>
                          <a:cs typeface="Times New Roman" panose="02020603050405020304" pitchFamily="18" charset="0"/>
                        </a:rPr>
                        <a:t> </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b"/>
                </a:tc>
                <a:tc>
                  <a:txBody>
                    <a:bodyPr/>
                    <a:lstStyle/>
                    <a:p>
                      <a:pPr algn="l" fontAlgn="ctr"/>
                      <a:r>
                        <a:rPr lang="en-IN" sz="1400" u="none" strike="noStrike">
                          <a:effectLst/>
                          <a:latin typeface="Times New Roman" panose="02020603050405020304" pitchFamily="18" charset="0"/>
                          <a:cs typeface="Times New Roman" panose="02020603050405020304" pitchFamily="18" charset="0"/>
                        </a:rPr>
                        <a:t>Middle</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1.51</a:t>
                      </a:r>
                      <a:r>
                        <a:rPr lang="en-IN" sz="1400" u="none" strike="noStrike" baseline="30000">
                          <a:effectLst/>
                          <a:latin typeface="Times New Roman" panose="02020603050405020304" pitchFamily="18" charset="0"/>
                          <a:cs typeface="Times New Roman" panose="02020603050405020304" pitchFamily="18" charset="0"/>
                        </a:rPr>
                        <a:t>***</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1.25</a:t>
                      </a:r>
                      <a:r>
                        <a:rPr lang="en-IN" sz="1400" u="none" strike="noStrike" baseline="30000">
                          <a:effectLst/>
                          <a:latin typeface="Times New Roman" panose="02020603050405020304" pitchFamily="18" charset="0"/>
                          <a:cs typeface="Times New Roman" panose="02020603050405020304" pitchFamily="18" charset="0"/>
                        </a:rPr>
                        <a:t>***</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IN" sz="1400" u="none" strike="noStrike" dirty="0">
                          <a:effectLst/>
                          <a:latin typeface="Times New Roman" panose="02020603050405020304" pitchFamily="18" charset="0"/>
                          <a:cs typeface="Times New Roman" panose="02020603050405020304" pitchFamily="18" charset="0"/>
                        </a:rPr>
                        <a:t>1.22</a:t>
                      </a:r>
                      <a:r>
                        <a:rPr lang="en-IN" sz="1400" u="none" strike="noStrike" baseline="30000" dirty="0">
                          <a:effectLst/>
                          <a:latin typeface="Times New Roman" panose="02020603050405020304" pitchFamily="18" charset="0"/>
                          <a:cs typeface="Times New Roman" panose="02020603050405020304" pitchFamily="18" charset="0"/>
                        </a:rPr>
                        <a:t>***</a:t>
                      </a:r>
                      <a:endParaRPr lang="en-IN"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1.17</a:t>
                      </a:r>
                      <a:r>
                        <a:rPr lang="en-IN" sz="1400" u="none" strike="noStrike" baseline="30000">
                          <a:effectLst/>
                          <a:latin typeface="Times New Roman" panose="02020603050405020304" pitchFamily="18" charset="0"/>
                          <a:cs typeface="Times New Roman" panose="02020603050405020304" pitchFamily="18" charset="0"/>
                        </a:rPr>
                        <a:t>***</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1.40</a:t>
                      </a:r>
                      <a:r>
                        <a:rPr lang="en-IN" sz="1400" u="none" strike="noStrike" baseline="30000">
                          <a:effectLst/>
                          <a:latin typeface="Times New Roman" panose="02020603050405020304" pitchFamily="18" charset="0"/>
                          <a:cs typeface="Times New Roman" panose="02020603050405020304" pitchFamily="18" charset="0"/>
                        </a:rPr>
                        <a:t>***</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1.18</a:t>
                      </a:r>
                      <a:r>
                        <a:rPr lang="en-IN" sz="1400" u="none" strike="noStrike" baseline="30000">
                          <a:effectLst/>
                          <a:latin typeface="Times New Roman" panose="02020603050405020304" pitchFamily="18" charset="0"/>
                          <a:cs typeface="Times New Roman" panose="02020603050405020304" pitchFamily="18" charset="0"/>
                        </a:rPr>
                        <a:t>***</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1.01</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1.22</a:t>
                      </a:r>
                      <a:r>
                        <a:rPr lang="en-IN" sz="1400" u="none" strike="noStrike" baseline="30000">
                          <a:effectLst/>
                          <a:latin typeface="Times New Roman" panose="02020603050405020304" pitchFamily="18" charset="0"/>
                          <a:cs typeface="Times New Roman" panose="02020603050405020304" pitchFamily="18" charset="0"/>
                        </a:rPr>
                        <a:t>***</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1.39</a:t>
                      </a:r>
                      <a:r>
                        <a:rPr lang="en-IN" sz="1400" u="none" strike="noStrike" baseline="30000">
                          <a:effectLst/>
                          <a:latin typeface="Times New Roman" panose="02020603050405020304" pitchFamily="18" charset="0"/>
                          <a:cs typeface="Times New Roman" panose="02020603050405020304" pitchFamily="18" charset="0"/>
                        </a:rPr>
                        <a:t>***</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extLst>
                  <a:ext uri="{0D108BD9-81ED-4DB2-BD59-A6C34878D82A}">
                    <a16:rowId xmlns:a16="http://schemas.microsoft.com/office/drawing/2014/main" val="82142333"/>
                  </a:ext>
                </a:extLst>
              </a:tr>
              <a:tr h="312519">
                <a:tc>
                  <a:txBody>
                    <a:bodyPr/>
                    <a:lstStyle/>
                    <a:p>
                      <a:pPr algn="l" fontAlgn="b"/>
                      <a:r>
                        <a:rPr lang="en-IN" sz="1400" u="none" strike="noStrike">
                          <a:effectLst/>
                          <a:latin typeface="Times New Roman" panose="02020603050405020304" pitchFamily="18" charset="0"/>
                          <a:cs typeface="Times New Roman" panose="02020603050405020304" pitchFamily="18" charset="0"/>
                        </a:rPr>
                        <a:t> </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b"/>
                </a:tc>
                <a:tc>
                  <a:txBody>
                    <a:bodyPr/>
                    <a:lstStyle/>
                    <a:p>
                      <a:pPr algn="l" fontAlgn="ctr"/>
                      <a:r>
                        <a:rPr lang="en-IN" sz="1400" u="none" strike="noStrike">
                          <a:effectLst/>
                          <a:latin typeface="Times New Roman" panose="02020603050405020304" pitchFamily="18" charset="0"/>
                          <a:cs typeface="Times New Roman" panose="02020603050405020304" pitchFamily="18" charset="0"/>
                        </a:rPr>
                        <a:t>Richer</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2.11</a:t>
                      </a:r>
                      <a:r>
                        <a:rPr lang="en-IN" sz="1400" u="none" strike="noStrike" baseline="30000">
                          <a:effectLst/>
                          <a:latin typeface="Times New Roman" panose="02020603050405020304" pitchFamily="18" charset="0"/>
                          <a:cs typeface="Times New Roman" panose="02020603050405020304" pitchFamily="18" charset="0"/>
                        </a:rPr>
                        <a:t>***</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1.40</a:t>
                      </a:r>
                      <a:r>
                        <a:rPr lang="en-IN" sz="1400" u="none" strike="noStrike" baseline="30000">
                          <a:effectLst/>
                          <a:latin typeface="Times New Roman" panose="02020603050405020304" pitchFamily="18" charset="0"/>
                          <a:cs typeface="Times New Roman" panose="02020603050405020304" pitchFamily="18" charset="0"/>
                        </a:rPr>
                        <a:t>***</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1.25</a:t>
                      </a:r>
                      <a:r>
                        <a:rPr lang="en-IN" sz="1400" u="none" strike="noStrike" baseline="30000">
                          <a:effectLst/>
                          <a:latin typeface="Times New Roman" panose="02020603050405020304" pitchFamily="18" charset="0"/>
                          <a:cs typeface="Times New Roman" panose="02020603050405020304" pitchFamily="18" charset="0"/>
                        </a:rPr>
                        <a:t>***</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IN" sz="1400" u="none" strike="noStrike" dirty="0">
                          <a:effectLst/>
                          <a:latin typeface="Times New Roman" panose="02020603050405020304" pitchFamily="18" charset="0"/>
                          <a:cs typeface="Times New Roman" panose="02020603050405020304" pitchFamily="18" charset="0"/>
                        </a:rPr>
                        <a:t>1.44</a:t>
                      </a:r>
                      <a:r>
                        <a:rPr lang="en-IN" sz="1400" u="none" strike="noStrike" baseline="30000" dirty="0">
                          <a:effectLst/>
                          <a:latin typeface="Times New Roman" panose="02020603050405020304" pitchFamily="18" charset="0"/>
                          <a:cs typeface="Times New Roman" panose="02020603050405020304" pitchFamily="18" charset="0"/>
                        </a:rPr>
                        <a:t>***</a:t>
                      </a:r>
                      <a:endParaRPr lang="en-IN"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1.60</a:t>
                      </a:r>
                      <a:r>
                        <a:rPr lang="en-IN" sz="1400" u="none" strike="noStrike" baseline="30000">
                          <a:effectLst/>
                          <a:latin typeface="Times New Roman" panose="02020603050405020304" pitchFamily="18" charset="0"/>
                          <a:cs typeface="Times New Roman" panose="02020603050405020304" pitchFamily="18" charset="0"/>
                        </a:rPr>
                        <a:t>***</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1.14</a:t>
                      </a:r>
                      <a:r>
                        <a:rPr lang="en-IN" sz="1400" u="none" strike="noStrike" baseline="30000">
                          <a:effectLst/>
                          <a:latin typeface="Times New Roman" panose="02020603050405020304" pitchFamily="18" charset="0"/>
                          <a:cs typeface="Times New Roman" panose="02020603050405020304" pitchFamily="18" charset="0"/>
                        </a:rPr>
                        <a:t>**</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1.19</a:t>
                      </a:r>
                      <a:r>
                        <a:rPr lang="en-IN" sz="1400" u="none" strike="noStrike" baseline="30000">
                          <a:effectLst/>
                          <a:latin typeface="Times New Roman" panose="02020603050405020304" pitchFamily="18" charset="0"/>
                          <a:cs typeface="Times New Roman" panose="02020603050405020304" pitchFamily="18" charset="0"/>
                        </a:rPr>
                        <a:t>***</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1.23</a:t>
                      </a:r>
                      <a:r>
                        <a:rPr lang="en-IN" sz="1400" u="none" strike="noStrike" baseline="30000">
                          <a:effectLst/>
                          <a:latin typeface="Times New Roman" panose="02020603050405020304" pitchFamily="18" charset="0"/>
                          <a:cs typeface="Times New Roman" panose="02020603050405020304" pitchFamily="18" charset="0"/>
                        </a:rPr>
                        <a:t>***</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1.86</a:t>
                      </a:r>
                      <a:r>
                        <a:rPr lang="en-IN" sz="1400" u="none" strike="noStrike" baseline="30000">
                          <a:effectLst/>
                          <a:latin typeface="Times New Roman" panose="02020603050405020304" pitchFamily="18" charset="0"/>
                          <a:cs typeface="Times New Roman" panose="02020603050405020304" pitchFamily="18" charset="0"/>
                        </a:rPr>
                        <a:t>***</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extLst>
                  <a:ext uri="{0D108BD9-81ED-4DB2-BD59-A6C34878D82A}">
                    <a16:rowId xmlns:a16="http://schemas.microsoft.com/office/drawing/2014/main" val="4168595587"/>
                  </a:ext>
                </a:extLst>
              </a:tr>
              <a:tr h="312519">
                <a:tc>
                  <a:txBody>
                    <a:bodyPr/>
                    <a:lstStyle/>
                    <a:p>
                      <a:pPr algn="l" fontAlgn="b"/>
                      <a:r>
                        <a:rPr lang="en-IN" sz="1400" u="none" strike="noStrike">
                          <a:effectLst/>
                          <a:latin typeface="Times New Roman" panose="02020603050405020304" pitchFamily="18" charset="0"/>
                          <a:cs typeface="Times New Roman" panose="02020603050405020304" pitchFamily="18" charset="0"/>
                        </a:rPr>
                        <a:t> </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b"/>
                </a:tc>
                <a:tc>
                  <a:txBody>
                    <a:bodyPr/>
                    <a:lstStyle/>
                    <a:p>
                      <a:pPr algn="l" fontAlgn="ctr"/>
                      <a:r>
                        <a:rPr lang="en-IN" sz="1400" u="none" strike="noStrike">
                          <a:effectLst/>
                          <a:latin typeface="Times New Roman" panose="02020603050405020304" pitchFamily="18" charset="0"/>
                          <a:cs typeface="Times New Roman" panose="02020603050405020304" pitchFamily="18" charset="0"/>
                        </a:rPr>
                        <a:t>Richest</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2.81</a:t>
                      </a:r>
                      <a:r>
                        <a:rPr lang="en-IN" sz="1400" u="none" strike="noStrike" baseline="30000">
                          <a:effectLst/>
                          <a:latin typeface="Times New Roman" panose="02020603050405020304" pitchFamily="18" charset="0"/>
                          <a:cs typeface="Times New Roman" panose="02020603050405020304" pitchFamily="18" charset="0"/>
                        </a:rPr>
                        <a:t>***</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1.59</a:t>
                      </a:r>
                      <a:r>
                        <a:rPr lang="en-IN" sz="1400" u="none" strike="noStrike" baseline="30000">
                          <a:effectLst/>
                          <a:latin typeface="Times New Roman" panose="02020603050405020304" pitchFamily="18" charset="0"/>
                          <a:cs typeface="Times New Roman" panose="02020603050405020304" pitchFamily="18" charset="0"/>
                        </a:rPr>
                        <a:t>***</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1.47</a:t>
                      </a:r>
                      <a:r>
                        <a:rPr lang="en-IN" sz="1400" u="none" strike="noStrike" baseline="30000">
                          <a:effectLst/>
                          <a:latin typeface="Times New Roman" panose="02020603050405020304" pitchFamily="18" charset="0"/>
                          <a:cs typeface="Times New Roman" panose="02020603050405020304" pitchFamily="18" charset="0"/>
                        </a:rPr>
                        <a:t>***</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IN" sz="1400" u="none" strike="noStrike" dirty="0">
                          <a:effectLst/>
                          <a:latin typeface="Times New Roman" panose="02020603050405020304" pitchFamily="18" charset="0"/>
                          <a:cs typeface="Times New Roman" panose="02020603050405020304" pitchFamily="18" charset="0"/>
                        </a:rPr>
                        <a:t>1.58</a:t>
                      </a:r>
                      <a:r>
                        <a:rPr lang="en-IN" sz="1400" u="none" strike="noStrike" baseline="30000" dirty="0">
                          <a:effectLst/>
                          <a:latin typeface="Times New Roman" panose="02020603050405020304" pitchFamily="18" charset="0"/>
                          <a:cs typeface="Times New Roman" panose="02020603050405020304" pitchFamily="18" charset="0"/>
                        </a:rPr>
                        <a:t>***</a:t>
                      </a:r>
                      <a:endParaRPr lang="en-IN"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1.97</a:t>
                      </a:r>
                      <a:r>
                        <a:rPr lang="en-IN" sz="1400" u="none" strike="noStrike" baseline="30000">
                          <a:effectLst/>
                          <a:latin typeface="Times New Roman" panose="02020603050405020304" pitchFamily="18" charset="0"/>
                          <a:cs typeface="Times New Roman" panose="02020603050405020304" pitchFamily="18" charset="0"/>
                        </a:rPr>
                        <a:t>***</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1.15</a:t>
                      </a:r>
                      <a:r>
                        <a:rPr lang="en-IN" sz="1400" u="none" strike="noStrike" baseline="30000">
                          <a:effectLst/>
                          <a:latin typeface="Times New Roman" panose="02020603050405020304" pitchFamily="18" charset="0"/>
                          <a:cs typeface="Times New Roman" panose="02020603050405020304" pitchFamily="18" charset="0"/>
                        </a:rPr>
                        <a:t>**</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1.25</a:t>
                      </a:r>
                      <a:r>
                        <a:rPr lang="en-IN" sz="1400" u="none" strike="noStrike" baseline="30000">
                          <a:effectLst/>
                          <a:latin typeface="Times New Roman" panose="02020603050405020304" pitchFamily="18" charset="0"/>
                          <a:cs typeface="Times New Roman" panose="02020603050405020304" pitchFamily="18" charset="0"/>
                        </a:rPr>
                        <a:t>***</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1.27</a:t>
                      </a:r>
                      <a:r>
                        <a:rPr lang="en-IN" sz="1400" u="none" strike="noStrike" baseline="30000">
                          <a:effectLst/>
                          <a:latin typeface="Times New Roman" panose="02020603050405020304" pitchFamily="18" charset="0"/>
                          <a:cs typeface="Times New Roman" panose="02020603050405020304" pitchFamily="18" charset="0"/>
                        </a:rPr>
                        <a:t>***</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2.23</a:t>
                      </a:r>
                      <a:r>
                        <a:rPr lang="en-IN" sz="1400" u="none" strike="noStrike" baseline="30000">
                          <a:effectLst/>
                          <a:latin typeface="Times New Roman" panose="02020603050405020304" pitchFamily="18" charset="0"/>
                          <a:cs typeface="Times New Roman" panose="02020603050405020304" pitchFamily="18" charset="0"/>
                        </a:rPr>
                        <a:t>***</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extLst>
                  <a:ext uri="{0D108BD9-81ED-4DB2-BD59-A6C34878D82A}">
                    <a16:rowId xmlns:a16="http://schemas.microsoft.com/office/drawing/2014/main" val="1244166529"/>
                  </a:ext>
                </a:extLst>
              </a:tr>
              <a:tr h="261838">
                <a:tc>
                  <a:txBody>
                    <a:bodyPr/>
                    <a:lstStyle/>
                    <a:p>
                      <a:pPr algn="l" fontAlgn="b"/>
                      <a:r>
                        <a:rPr lang="en-IN" sz="1400" u="none" strike="noStrike">
                          <a:effectLst/>
                          <a:latin typeface="Times New Roman" panose="02020603050405020304" pitchFamily="18" charset="0"/>
                          <a:cs typeface="Times New Roman" panose="02020603050405020304" pitchFamily="18" charset="0"/>
                        </a:rPr>
                        <a:t>Caste</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b"/>
                </a:tc>
                <a:tc>
                  <a:txBody>
                    <a:bodyPr/>
                    <a:lstStyle/>
                    <a:p>
                      <a:pPr algn="l" fontAlgn="ctr"/>
                      <a:r>
                        <a:rPr lang="en-IN" sz="1400" u="none" strike="noStrike">
                          <a:effectLst/>
                          <a:latin typeface="Times New Roman" panose="02020603050405020304" pitchFamily="18" charset="0"/>
                          <a:cs typeface="Times New Roman" panose="02020603050405020304" pitchFamily="18" charset="0"/>
                        </a:rPr>
                        <a:t>SC</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IN" sz="1400" u="none" strike="noStrike" dirty="0">
                          <a:effectLst/>
                          <a:latin typeface="Times New Roman" panose="02020603050405020304" pitchFamily="18" charset="0"/>
                          <a:cs typeface="Times New Roman" panose="02020603050405020304" pitchFamily="18" charset="0"/>
                        </a:rPr>
                        <a:t>1</a:t>
                      </a:r>
                      <a:endParaRPr lang="en-IN"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extLst>
                  <a:ext uri="{0D108BD9-81ED-4DB2-BD59-A6C34878D82A}">
                    <a16:rowId xmlns:a16="http://schemas.microsoft.com/office/drawing/2014/main" val="2762187728"/>
                  </a:ext>
                </a:extLst>
              </a:tr>
              <a:tr h="312519">
                <a:tc>
                  <a:txBody>
                    <a:bodyPr/>
                    <a:lstStyle/>
                    <a:p>
                      <a:pPr algn="l" fontAlgn="b"/>
                      <a:r>
                        <a:rPr lang="en-IN" sz="1400" u="none" strike="noStrike">
                          <a:effectLst/>
                          <a:latin typeface="Times New Roman" panose="02020603050405020304" pitchFamily="18" charset="0"/>
                          <a:cs typeface="Times New Roman" panose="02020603050405020304" pitchFamily="18" charset="0"/>
                        </a:rPr>
                        <a:t> </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b"/>
                </a:tc>
                <a:tc>
                  <a:txBody>
                    <a:bodyPr/>
                    <a:lstStyle/>
                    <a:p>
                      <a:pPr algn="l" fontAlgn="ctr"/>
                      <a:r>
                        <a:rPr lang="en-IN" sz="1400" u="none" strike="noStrike">
                          <a:effectLst/>
                          <a:latin typeface="Times New Roman" panose="02020603050405020304" pitchFamily="18" charset="0"/>
                          <a:cs typeface="Times New Roman" panose="02020603050405020304" pitchFamily="18" charset="0"/>
                        </a:rPr>
                        <a:t>ST</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0.68</a:t>
                      </a:r>
                      <a:r>
                        <a:rPr lang="en-IN" sz="1400" u="none" strike="noStrike" baseline="30000">
                          <a:effectLst/>
                          <a:latin typeface="Times New Roman" panose="02020603050405020304" pitchFamily="18" charset="0"/>
                          <a:cs typeface="Times New Roman" panose="02020603050405020304" pitchFamily="18" charset="0"/>
                        </a:rPr>
                        <a:t>***</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0.89</a:t>
                      </a:r>
                      <a:r>
                        <a:rPr lang="en-IN" sz="1400" u="none" strike="noStrike" baseline="30000">
                          <a:effectLst/>
                          <a:latin typeface="Times New Roman" panose="02020603050405020304" pitchFamily="18" charset="0"/>
                          <a:cs typeface="Times New Roman" panose="02020603050405020304" pitchFamily="18" charset="0"/>
                        </a:rPr>
                        <a:t>*</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1.06</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0.77</a:t>
                      </a:r>
                      <a:r>
                        <a:rPr lang="en-IN" sz="1400" u="none" strike="noStrike" baseline="30000">
                          <a:effectLst/>
                          <a:latin typeface="Times New Roman" panose="02020603050405020304" pitchFamily="18" charset="0"/>
                          <a:cs typeface="Times New Roman" panose="02020603050405020304" pitchFamily="18" charset="0"/>
                        </a:rPr>
                        <a:t>***</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0.82</a:t>
                      </a:r>
                      <a:r>
                        <a:rPr lang="en-IN" sz="1400" u="none" strike="noStrike" baseline="30000">
                          <a:effectLst/>
                          <a:latin typeface="Times New Roman" panose="02020603050405020304" pitchFamily="18" charset="0"/>
                          <a:cs typeface="Times New Roman" panose="02020603050405020304" pitchFamily="18" charset="0"/>
                        </a:rPr>
                        <a:t>***</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IN" sz="1400" u="none" strike="noStrike" dirty="0">
                          <a:effectLst/>
                          <a:latin typeface="Times New Roman" panose="02020603050405020304" pitchFamily="18" charset="0"/>
                          <a:cs typeface="Times New Roman" panose="02020603050405020304" pitchFamily="18" charset="0"/>
                        </a:rPr>
                        <a:t>1.07</a:t>
                      </a:r>
                      <a:endParaRPr lang="en-IN"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0.99</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0.83</a:t>
                      </a:r>
                      <a:r>
                        <a:rPr lang="en-IN" sz="1400" u="none" strike="noStrike" baseline="30000">
                          <a:effectLst/>
                          <a:latin typeface="Times New Roman" panose="02020603050405020304" pitchFamily="18" charset="0"/>
                          <a:cs typeface="Times New Roman" panose="02020603050405020304" pitchFamily="18" charset="0"/>
                        </a:rPr>
                        <a:t>***</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extLst>
                  <a:ext uri="{0D108BD9-81ED-4DB2-BD59-A6C34878D82A}">
                    <a16:rowId xmlns:a16="http://schemas.microsoft.com/office/drawing/2014/main" val="1063399089"/>
                  </a:ext>
                </a:extLst>
              </a:tr>
              <a:tr h="312519">
                <a:tc>
                  <a:txBody>
                    <a:bodyPr/>
                    <a:lstStyle/>
                    <a:p>
                      <a:pPr algn="l" fontAlgn="b"/>
                      <a:r>
                        <a:rPr lang="en-IN" sz="1400" u="none" strike="noStrike">
                          <a:effectLst/>
                          <a:latin typeface="Times New Roman" panose="02020603050405020304" pitchFamily="18" charset="0"/>
                          <a:cs typeface="Times New Roman" panose="02020603050405020304" pitchFamily="18" charset="0"/>
                        </a:rPr>
                        <a:t> </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b"/>
                </a:tc>
                <a:tc>
                  <a:txBody>
                    <a:bodyPr/>
                    <a:lstStyle/>
                    <a:p>
                      <a:pPr algn="l" fontAlgn="ctr"/>
                      <a:r>
                        <a:rPr lang="en-IN" sz="1400" u="none" strike="noStrike">
                          <a:effectLst/>
                          <a:latin typeface="Times New Roman" panose="02020603050405020304" pitchFamily="18" charset="0"/>
                          <a:cs typeface="Times New Roman" panose="02020603050405020304" pitchFamily="18" charset="0"/>
                        </a:rPr>
                        <a:t>OBC</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1.32</a:t>
                      </a:r>
                      <a:r>
                        <a:rPr lang="en-IN" sz="1400" u="none" strike="noStrike" baseline="30000">
                          <a:effectLst/>
                          <a:latin typeface="Times New Roman" panose="02020603050405020304" pitchFamily="18" charset="0"/>
                          <a:cs typeface="Times New Roman" panose="02020603050405020304" pitchFamily="18" charset="0"/>
                        </a:rPr>
                        <a:t>***</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1.03</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1.03</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0.86</a:t>
                      </a:r>
                      <a:r>
                        <a:rPr lang="en-IN" sz="1400" u="none" strike="noStrike" baseline="30000">
                          <a:effectLst/>
                          <a:latin typeface="Times New Roman" panose="02020603050405020304" pitchFamily="18" charset="0"/>
                          <a:cs typeface="Times New Roman" panose="02020603050405020304" pitchFamily="18" charset="0"/>
                        </a:rPr>
                        <a:t>***</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0.94</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0.60</a:t>
                      </a:r>
                      <a:r>
                        <a:rPr lang="en-IN" sz="1400" u="none" strike="noStrike" baseline="30000">
                          <a:effectLst/>
                          <a:latin typeface="Times New Roman" panose="02020603050405020304" pitchFamily="18" charset="0"/>
                          <a:cs typeface="Times New Roman" panose="02020603050405020304" pitchFamily="18" charset="0"/>
                        </a:rPr>
                        <a:t>***</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0.63</a:t>
                      </a:r>
                      <a:r>
                        <a:rPr lang="en-IN" sz="1400" u="none" strike="noStrike" baseline="30000">
                          <a:effectLst/>
                          <a:latin typeface="Times New Roman" panose="02020603050405020304" pitchFamily="18" charset="0"/>
                          <a:cs typeface="Times New Roman" panose="02020603050405020304" pitchFamily="18" charset="0"/>
                        </a:rPr>
                        <a:t>***</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0.59</a:t>
                      </a:r>
                      <a:r>
                        <a:rPr lang="en-IN" sz="1400" u="none" strike="noStrike" baseline="30000">
                          <a:effectLst/>
                          <a:latin typeface="Times New Roman" panose="02020603050405020304" pitchFamily="18" charset="0"/>
                          <a:cs typeface="Times New Roman" panose="02020603050405020304" pitchFamily="18" charset="0"/>
                        </a:rPr>
                        <a:t>***</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0.72</a:t>
                      </a:r>
                      <a:r>
                        <a:rPr lang="en-IN" sz="1400" u="none" strike="noStrike" baseline="30000">
                          <a:effectLst/>
                          <a:latin typeface="Times New Roman" panose="02020603050405020304" pitchFamily="18" charset="0"/>
                          <a:cs typeface="Times New Roman" panose="02020603050405020304" pitchFamily="18" charset="0"/>
                        </a:rPr>
                        <a:t>***</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extLst>
                  <a:ext uri="{0D108BD9-81ED-4DB2-BD59-A6C34878D82A}">
                    <a16:rowId xmlns:a16="http://schemas.microsoft.com/office/drawing/2014/main" val="1369154849"/>
                  </a:ext>
                </a:extLst>
              </a:tr>
              <a:tr h="312519">
                <a:tc>
                  <a:txBody>
                    <a:bodyPr/>
                    <a:lstStyle/>
                    <a:p>
                      <a:pPr algn="l" fontAlgn="b"/>
                      <a:r>
                        <a:rPr lang="en-IN" sz="1400" u="none" strike="noStrike">
                          <a:effectLst/>
                          <a:latin typeface="Times New Roman" panose="02020603050405020304" pitchFamily="18" charset="0"/>
                          <a:cs typeface="Times New Roman" panose="02020603050405020304" pitchFamily="18" charset="0"/>
                        </a:rPr>
                        <a:t> </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b"/>
                </a:tc>
                <a:tc>
                  <a:txBody>
                    <a:bodyPr/>
                    <a:lstStyle/>
                    <a:p>
                      <a:pPr algn="l" fontAlgn="ctr"/>
                      <a:r>
                        <a:rPr lang="en-IN" sz="1400" u="none" strike="noStrike">
                          <a:effectLst/>
                          <a:latin typeface="Times New Roman" panose="02020603050405020304" pitchFamily="18" charset="0"/>
                          <a:cs typeface="Times New Roman" panose="02020603050405020304" pitchFamily="18" charset="0"/>
                        </a:rPr>
                        <a:t>None</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1.16</a:t>
                      </a:r>
                      <a:r>
                        <a:rPr lang="en-IN" sz="1400" u="none" strike="noStrike" baseline="30000">
                          <a:effectLst/>
                          <a:latin typeface="Times New Roman" panose="02020603050405020304" pitchFamily="18" charset="0"/>
                          <a:cs typeface="Times New Roman" panose="02020603050405020304" pitchFamily="18" charset="0"/>
                        </a:rPr>
                        <a:t>***</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1.11</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1.08</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0.96</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0.99</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0.64</a:t>
                      </a:r>
                      <a:r>
                        <a:rPr lang="en-IN" sz="1400" u="none" strike="noStrike" baseline="30000">
                          <a:effectLst/>
                          <a:latin typeface="Times New Roman" panose="02020603050405020304" pitchFamily="18" charset="0"/>
                          <a:cs typeface="Times New Roman" panose="02020603050405020304" pitchFamily="18" charset="0"/>
                        </a:rPr>
                        <a:t>***</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0.77</a:t>
                      </a:r>
                      <a:r>
                        <a:rPr lang="en-IN" sz="1400" u="none" strike="noStrike" baseline="30000">
                          <a:effectLst/>
                          <a:latin typeface="Times New Roman" panose="02020603050405020304" pitchFamily="18" charset="0"/>
                          <a:cs typeface="Times New Roman" panose="02020603050405020304" pitchFamily="18" charset="0"/>
                        </a:rPr>
                        <a:t>***</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0.65</a:t>
                      </a:r>
                      <a:r>
                        <a:rPr lang="en-IN" sz="1400" u="none" strike="noStrike" baseline="30000">
                          <a:effectLst/>
                          <a:latin typeface="Times New Roman" panose="02020603050405020304" pitchFamily="18" charset="0"/>
                          <a:cs typeface="Times New Roman" panose="02020603050405020304" pitchFamily="18" charset="0"/>
                        </a:rPr>
                        <a:t>***</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0.75</a:t>
                      </a:r>
                      <a:r>
                        <a:rPr lang="en-IN" sz="1400" u="none" strike="noStrike" baseline="30000">
                          <a:effectLst/>
                          <a:latin typeface="Times New Roman" panose="02020603050405020304" pitchFamily="18" charset="0"/>
                          <a:cs typeface="Times New Roman" panose="02020603050405020304" pitchFamily="18" charset="0"/>
                        </a:rPr>
                        <a:t>***</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extLst>
                  <a:ext uri="{0D108BD9-81ED-4DB2-BD59-A6C34878D82A}">
                    <a16:rowId xmlns:a16="http://schemas.microsoft.com/office/drawing/2014/main" val="2611667821"/>
                  </a:ext>
                </a:extLst>
              </a:tr>
              <a:tr h="261838">
                <a:tc>
                  <a:txBody>
                    <a:bodyPr/>
                    <a:lstStyle/>
                    <a:p>
                      <a:pPr algn="l" fontAlgn="b"/>
                      <a:r>
                        <a:rPr lang="en-IN" sz="1400" u="none" strike="noStrike">
                          <a:effectLst/>
                          <a:latin typeface="Times New Roman" panose="02020603050405020304" pitchFamily="18" charset="0"/>
                          <a:cs typeface="Times New Roman" panose="02020603050405020304" pitchFamily="18" charset="0"/>
                        </a:rPr>
                        <a:t>Region</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b"/>
                </a:tc>
                <a:tc>
                  <a:txBody>
                    <a:bodyPr/>
                    <a:lstStyle/>
                    <a:p>
                      <a:pPr algn="l" fontAlgn="ctr"/>
                      <a:r>
                        <a:rPr lang="en-IN" sz="1400" u="none" strike="noStrike">
                          <a:effectLst/>
                          <a:latin typeface="Times New Roman" panose="02020603050405020304" pitchFamily="18" charset="0"/>
                          <a:cs typeface="Times New Roman" panose="02020603050405020304" pitchFamily="18" charset="0"/>
                        </a:rPr>
                        <a:t>North</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extLst>
                  <a:ext uri="{0D108BD9-81ED-4DB2-BD59-A6C34878D82A}">
                    <a16:rowId xmlns:a16="http://schemas.microsoft.com/office/drawing/2014/main" val="1141306690"/>
                  </a:ext>
                </a:extLst>
              </a:tr>
              <a:tr h="312519">
                <a:tc>
                  <a:txBody>
                    <a:bodyPr/>
                    <a:lstStyle/>
                    <a:p>
                      <a:pPr algn="l" fontAlgn="b"/>
                      <a:r>
                        <a:rPr lang="en-IN" sz="1400" u="none" strike="noStrike">
                          <a:effectLst/>
                          <a:latin typeface="Times New Roman" panose="02020603050405020304" pitchFamily="18" charset="0"/>
                          <a:cs typeface="Times New Roman" panose="02020603050405020304" pitchFamily="18" charset="0"/>
                        </a:rPr>
                        <a:t> </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b"/>
                </a:tc>
                <a:tc>
                  <a:txBody>
                    <a:bodyPr/>
                    <a:lstStyle/>
                    <a:p>
                      <a:pPr algn="l" fontAlgn="ctr"/>
                      <a:r>
                        <a:rPr lang="en-IN" sz="1400" u="none" strike="noStrike">
                          <a:effectLst/>
                          <a:latin typeface="Times New Roman" panose="02020603050405020304" pitchFamily="18" charset="0"/>
                          <a:cs typeface="Times New Roman" panose="02020603050405020304" pitchFamily="18" charset="0"/>
                        </a:rPr>
                        <a:t>NE</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0.35</a:t>
                      </a:r>
                      <a:r>
                        <a:rPr lang="en-IN" sz="1400" u="none" strike="noStrike" baseline="30000">
                          <a:effectLst/>
                          <a:latin typeface="Times New Roman" panose="02020603050405020304" pitchFamily="18" charset="0"/>
                          <a:cs typeface="Times New Roman" panose="02020603050405020304" pitchFamily="18" charset="0"/>
                        </a:rPr>
                        <a:t>***</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1.88</a:t>
                      </a:r>
                      <a:r>
                        <a:rPr lang="en-IN" sz="1400" u="none" strike="noStrike" baseline="30000">
                          <a:effectLst/>
                          <a:latin typeface="Times New Roman" panose="02020603050405020304" pitchFamily="18" charset="0"/>
                          <a:cs typeface="Times New Roman" panose="02020603050405020304" pitchFamily="18" charset="0"/>
                        </a:rPr>
                        <a:t>***</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1.68</a:t>
                      </a:r>
                      <a:r>
                        <a:rPr lang="en-IN" sz="1400" u="none" strike="noStrike" baseline="30000">
                          <a:effectLst/>
                          <a:latin typeface="Times New Roman" panose="02020603050405020304" pitchFamily="18" charset="0"/>
                          <a:cs typeface="Times New Roman" panose="02020603050405020304" pitchFamily="18" charset="0"/>
                        </a:rPr>
                        <a:t>***</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1.78</a:t>
                      </a:r>
                      <a:r>
                        <a:rPr lang="en-IN" sz="1400" u="none" strike="noStrike" baseline="30000">
                          <a:effectLst/>
                          <a:latin typeface="Times New Roman" panose="02020603050405020304" pitchFamily="18" charset="0"/>
                          <a:cs typeface="Times New Roman" panose="02020603050405020304" pitchFamily="18" charset="0"/>
                        </a:rPr>
                        <a:t>***</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1.35</a:t>
                      </a:r>
                      <a:r>
                        <a:rPr lang="en-IN" sz="1400" u="none" strike="noStrike" baseline="30000">
                          <a:effectLst/>
                          <a:latin typeface="Times New Roman" panose="02020603050405020304" pitchFamily="18" charset="0"/>
                          <a:cs typeface="Times New Roman" panose="02020603050405020304" pitchFamily="18" charset="0"/>
                        </a:rPr>
                        <a:t>***</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5.28</a:t>
                      </a:r>
                      <a:r>
                        <a:rPr lang="en-IN" sz="1400" u="none" strike="noStrike" baseline="30000">
                          <a:effectLst/>
                          <a:latin typeface="Times New Roman" panose="02020603050405020304" pitchFamily="18" charset="0"/>
                          <a:cs typeface="Times New Roman" panose="02020603050405020304" pitchFamily="18" charset="0"/>
                        </a:rPr>
                        <a:t>***</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IN" sz="1400" u="none" strike="noStrike" dirty="0">
                          <a:effectLst/>
                          <a:latin typeface="Times New Roman" panose="02020603050405020304" pitchFamily="18" charset="0"/>
                          <a:cs typeface="Times New Roman" panose="02020603050405020304" pitchFamily="18" charset="0"/>
                        </a:rPr>
                        <a:t>18.48</a:t>
                      </a:r>
                      <a:r>
                        <a:rPr lang="en-IN" sz="1400" u="none" strike="noStrike" baseline="30000" dirty="0">
                          <a:effectLst/>
                          <a:latin typeface="Times New Roman" panose="02020603050405020304" pitchFamily="18" charset="0"/>
                          <a:cs typeface="Times New Roman" panose="02020603050405020304" pitchFamily="18" charset="0"/>
                        </a:rPr>
                        <a:t>***</a:t>
                      </a:r>
                      <a:endParaRPr lang="en-IN"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6.77</a:t>
                      </a:r>
                      <a:r>
                        <a:rPr lang="en-IN" sz="1400" u="none" strike="noStrike" baseline="30000">
                          <a:effectLst/>
                          <a:latin typeface="Times New Roman" panose="02020603050405020304" pitchFamily="18" charset="0"/>
                          <a:cs typeface="Times New Roman" panose="02020603050405020304" pitchFamily="18" charset="0"/>
                        </a:rPr>
                        <a:t>***</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5.18</a:t>
                      </a:r>
                      <a:r>
                        <a:rPr lang="en-IN" sz="1400" u="none" strike="noStrike" baseline="30000">
                          <a:effectLst/>
                          <a:latin typeface="Times New Roman" panose="02020603050405020304" pitchFamily="18" charset="0"/>
                          <a:cs typeface="Times New Roman" panose="02020603050405020304" pitchFamily="18" charset="0"/>
                        </a:rPr>
                        <a:t>***</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extLst>
                  <a:ext uri="{0D108BD9-81ED-4DB2-BD59-A6C34878D82A}">
                    <a16:rowId xmlns:a16="http://schemas.microsoft.com/office/drawing/2014/main" val="2776690638"/>
                  </a:ext>
                </a:extLst>
              </a:tr>
              <a:tr h="312519">
                <a:tc>
                  <a:txBody>
                    <a:bodyPr/>
                    <a:lstStyle/>
                    <a:p>
                      <a:pPr algn="l" fontAlgn="b"/>
                      <a:r>
                        <a:rPr lang="en-IN" sz="1400" u="none" strike="noStrike">
                          <a:effectLst/>
                          <a:latin typeface="Times New Roman" panose="02020603050405020304" pitchFamily="18" charset="0"/>
                          <a:cs typeface="Times New Roman" panose="02020603050405020304" pitchFamily="18" charset="0"/>
                        </a:rPr>
                        <a:t> </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b"/>
                </a:tc>
                <a:tc>
                  <a:txBody>
                    <a:bodyPr/>
                    <a:lstStyle/>
                    <a:p>
                      <a:pPr algn="l" fontAlgn="ctr"/>
                      <a:r>
                        <a:rPr lang="en-IN" sz="1400" u="none" strike="noStrike">
                          <a:effectLst/>
                          <a:latin typeface="Times New Roman" panose="02020603050405020304" pitchFamily="18" charset="0"/>
                          <a:cs typeface="Times New Roman" panose="02020603050405020304" pitchFamily="18" charset="0"/>
                        </a:rPr>
                        <a:t>East</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0.78</a:t>
                      </a:r>
                      <a:r>
                        <a:rPr lang="en-IN" sz="1400" u="none" strike="noStrike" baseline="30000">
                          <a:effectLst/>
                          <a:latin typeface="Times New Roman" panose="02020603050405020304" pitchFamily="18" charset="0"/>
                          <a:cs typeface="Times New Roman" panose="02020603050405020304" pitchFamily="18" charset="0"/>
                        </a:rPr>
                        <a:t>***</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1.15</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0.84</a:t>
                      </a:r>
                      <a:r>
                        <a:rPr lang="en-IN" sz="1400" u="none" strike="noStrike" baseline="30000">
                          <a:effectLst/>
                          <a:latin typeface="Times New Roman" panose="02020603050405020304" pitchFamily="18" charset="0"/>
                          <a:cs typeface="Times New Roman" panose="02020603050405020304" pitchFamily="18" charset="0"/>
                        </a:rPr>
                        <a:t>*</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0.68</a:t>
                      </a:r>
                      <a:r>
                        <a:rPr lang="en-IN" sz="1400" u="none" strike="noStrike" baseline="30000">
                          <a:effectLst/>
                          <a:latin typeface="Times New Roman" panose="02020603050405020304" pitchFamily="18" charset="0"/>
                          <a:cs typeface="Times New Roman" panose="02020603050405020304" pitchFamily="18" charset="0"/>
                        </a:rPr>
                        <a:t>***</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1.64</a:t>
                      </a:r>
                      <a:r>
                        <a:rPr lang="en-IN" sz="1400" u="none" strike="noStrike" baseline="30000">
                          <a:effectLst/>
                          <a:latin typeface="Times New Roman" panose="02020603050405020304" pitchFamily="18" charset="0"/>
                          <a:cs typeface="Times New Roman" panose="02020603050405020304" pitchFamily="18" charset="0"/>
                        </a:rPr>
                        <a:t>***</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1.07</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2.53</a:t>
                      </a:r>
                      <a:r>
                        <a:rPr lang="en-IN" sz="1400" u="none" strike="noStrike" baseline="30000">
                          <a:effectLst/>
                          <a:latin typeface="Times New Roman" panose="02020603050405020304" pitchFamily="18" charset="0"/>
                          <a:cs typeface="Times New Roman" panose="02020603050405020304" pitchFamily="18" charset="0"/>
                        </a:rPr>
                        <a:t>***</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IN" sz="1400" u="none" strike="noStrike" dirty="0">
                          <a:effectLst/>
                          <a:latin typeface="Times New Roman" panose="02020603050405020304" pitchFamily="18" charset="0"/>
                          <a:cs typeface="Times New Roman" panose="02020603050405020304" pitchFamily="18" charset="0"/>
                        </a:rPr>
                        <a:t>1.82</a:t>
                      </a:r>
                      <a:r>
                        <a:rPr lang="en-IN" sz="1400" u="none" strike="noStrike" baseline="30000" dirty="0">
                          <a:effectLst/>
                          <a:latin typeface="Times New Roman" panose="02020603050405020304" pitchFamily="18" charset="0"/>
                          <a:cs typeface="Times New Roman" panose="02020603050405020304" pitchFamily="18" charset="0"/>
                        </a:rPr>
                        <a:t>***</a:t>
                      </a:r>
                      <a:endParaRPr lang="en-IN"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1.24</a:t>
                      </a:r>
                      <a:r>
                        <a:rPr lang="en-IN" sz="1400" u="none" strike="noStrike" baseline="30000">
                          <a:effectLst/>
                          <a:latin typeface="Times New Roman" panose="02020603050405020304" pitchFamily="18" charset="0"/>
                          <a:cs typeface="Times New Roman" panose="02020603050405020304" pitchFamily="18" charset="0"/>
                        </a:rPr>
                        <a:t>*</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extLst>
                  <a:ext uri="{0D108BD9-81ED-4DB2-BD59-A6C34878D82A}">
                    <a16:rowId xmlns:a16="http://schemas.microsoft.com/office/drawing/2014/main" val="2997725463"/>
                  </a:ext>
                </a:extLst>
              </a:tr>
              <a:tr h="312519">
                <a:tc>
                  <a:txBody>
                    <a:bodyPr/>
                    <a:lstStyle/>
                    <a:p>
                      <a:pPr algn="l" fontAlgn="b"/>
                      <a:r>
                        <a:rPr lang="en-IN" sz="1400" u="none" strike="noStrike">
                          <a:effectLst/>
                          <a:latin typeface="Times New Roman" panose="02020603050405020304" pitchFamily="18" charset="0"/>
                          <a:cs typeface="Times New Roman" panose="02020603050405020304" pitchFamily="18" charset="0"/>
                        </a:rPr>
                        <a:t> </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b"/>
                </a:tc>
                <a:tc>
                  <a:txBody>
                    <a:bodyPr/>
                    <a:lstStyle/>
                    <a:p>
                      <a:pPr algn="l" fontAlgn="ctr"/>
                      <a:r>
                        <a:rPr lang="en-IN" sz="1400" u="none" strike="noStrike">
                          <a:effectLst/>
                          <a:latin typeface="Times New Roman" panose="02020603050405020304" pitchFamily="18" charset="0"/>
                          <a:cs typeface="Times New Roman" panose="02020603050405020304" pitchFamily="18" charset="0"/>
                        </a:rPr>
                        <a:t>West</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0.52</a:t>
                      </a:r>
                      <a:r>
                        <a:rPr lang="en-IN" sz="1400" u="none" strike="noStrike" baseline="30000">
                          <a:effectLst/>
                          <a:latin typeface="Times New Roman" panose="02020603050405020304" pitchFamily="18" charset="0"/>
                          <a:cs typeface="Times New Roman" panose="02020603050405020304" pitchFamily="18" charset="0"/>
                        </a:rPr>
                        <a:t>***</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0.79</a:t>
                      </a:r>
                      <a:r>
                        <a:rPr lang="en-IN" sz="1400" u="none" strike="noStrike" baseline="30000">
                          <a:effectLst/>
                          <a:latin typeface="Times New Roman" panose="02020603050405020304" pitchFamily="18" charset="0"/>
                          <a:cs typeface="Times New Roman" panose="02020603050405020304" pitchFamily="18" charset="0"/>
                        </a:rPr>
                        <a:t>***</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0.96</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IN" sz="1400" u="none" strike="noStrike" dirty="0">
                          <a:effectLst/>
                          <a:latin typeface="Times New Roman" panose="02020603050405020304" pitchFamily="18" charset="0"/>
                          <a:cs typeface="Times New Roman" panose="02020603050405020304" pitchFamily="18" charset="0"/>
                        </a:rPr>
                        <a:t>0.64</a:t>
                      </a:r>
                      <a:r>
                        <a:rPr lang="en-IN" sz="1400" u="none" strike="noStrike" baseline="30000" dirty="0">
                          <a:effectLst/>
                          <a:latin typeface="Times New Roman" panose="02020603050405020304" pitchFamily="18" charset="0"/>
                          <a:cs typeface="Times New Roman" panose="02020603050405020304" pitchFamily="18" charset="0"/>
                        </a:rPr>
                        <a:t>***</a:t>
                      </a:r>
                      <a:endParaRPr lang="en-IN"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1.05</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4.09</a:t>
                      </a:r>
                      <a:r>
                        <a:rPr lang="en-IN" sz="1400" u="none" strike="noStrike" baseline="30000">
                          <a:effectLst/>
                          <a:latin typeface="Times New Roman" panose="02020603050405020304" pitchFamily="18" charset="0"/>
                          <a:cs typeface="Times New Roman" panose="02020603050405020304" pitchFamily="18" charset="0"/>
                        </a:rPr>
                        <a:t>***</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6.90</a:t>
                      </a:r>
                      <a:r>
                        <a:rPr lang="en-IN" sz="1400" u="none" strike="noStrike" baseline="30000">
                          <a:effectLst/>
                          <a:latin typeface="Times New Roman" panose="02020603050405020304" pitchFamily="18" charset="0"/>
                          <a:cs typeface="Times New Roman" panose="02020603050405020304" pitchFamily="18" charset="0"/>
                        </a:rPr>
                        <a:t>***</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IN" sz="1400" u="none" strike="noStrike" dirty="0">
                          <a:effectLst/>
                          <a:latin typeface="Times New Roman" panose="02020603050405020304" pitchFamily="18" charset="0"/>
                          <a:cs typeface="Times New Roman" panose="02020603050405020304" pitchFamily="18" charset="0"/>
                        </a:rPr>
                        <a:t>6.65</a:t>
                      </a:r>
                      <a:r>
                        <a:rPr lang="en-IN" sz="1400" u="none" strike="noStrike" baseline="30000" dirty="0">
                          <a:effectLst/>
                          <a:latin typeface="Times New Roman" panose="02020603050405020304" pitchFamily="18" charset="0"/>
                          <a:cs typeface="Times New Roman" panose="02020603050405020304" pitchFamily="18" charset="0"/>
                        </a:rPr>
                        <a:t>***</a:t>
                      </a:r>
                      <a:endParaRPr lang="en-IN"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2.99</a:t>
                      </a:r>
                      <a:r>
                        <a:rPr lang="en-IN" sz="1400" u="none" strike="noStrike" baseline="30000">
                          <a:effectLst/>
                          <a:latin typeface="Times New Roman" panose="02020603050405020304" pitchFamily="18" charset="0"/>
                          <a:cs typeface="Times New Roman" panose="02020603050405020304" pitchFamily="18" charset="0"/>
                        </a:rPr>
                        <a:t>***</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extLst>
                  <a:ext uri="{0D108BD9-81ED-4DB2-BD59-A6C34878D82A}">
                    <a16:rowId xmlns:a16="http://schemas.microsoft.com/office/drawing/2014/main" val="1071126766"/>
                  </a:ext>
                </a:extLst>
              </a:tr>
              <a:tr h="312519">
                <a:tc>
                  <a:txBody>
                    <a:bodyPr/>
                    <a:lstStyle/>
                    <a:p>
                      <a:pPr algn="l" fontAlgn="b"/>
                      <a:r>
                        <a:rPr lang="en-IN" sz="1400" u="none" strike="noStrike">
                          <a:effectLst/>
                          <a:latin typeface="Times New Roman" panose="02020603050405020304" pitchFamily="18" charset="0"/>
                          <a:cs typeface="Times New Roman" panose="02020603050405020304" pitchFamily="18" charset="0"/>
                        </a:rPr>
                        <a:t> </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b"/>
                </a:tc>
                <a:tc>
                  <a:txBody>
                    <a:bodyPr/>
                    <a:lstStyle/>
                    <a:p>
                      <a:pPr algn="l" fontAlgn="ctr"/>
                      <a:r>
                        <a:rPr lang="en-IN" sz="1400" u="none" strike="noStrike">
                          <a:effectLst/>
                          <a:latin typeface="Times New Roman" panose="02020603050405020304" pitchFamily="18" charset="0"/>
                          <a:cs typeface="Times New Roman" panose="02020603050405020304" pitchFamily="18" charset="0"/>
                        </a:rPr>
                        <a:t>Central</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0.42</a:t>
                      </a:r>
                      <a:r>
                        <a:rPr lang="en-IN" sz="1400" u="none" strike="noStrike" baseline="30000">
                          <a:effectLst/>
                          <a:latin typeface="Times New Roman" panose="02020603050405020304" pitchFamily="18" charset="0"/>
                          <a:cs typeface="Times New Roman" panose="02020603050405020304" pitchFamily="18" charset="0"/>
                        </a:rPr>
                        <a:t>***</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1.65</a:t>
                      </a:r>
                      <a:r>
                        <a:rPr lang="en-IN" sz="1400" u="none" strike="noStrike" baseline="30000">
                          <a:effectLst/>
                          <a:latin typeface="Times New Roman" panose="02020603050405020304" pitchFamily="18" charset="0"/>
                          <a:cs typeface="Times New Roman" panose="02020603050405020304" pitchFamily="18" charset="0"/>
                        </a:rPr>
                        <a:t>***</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1.61</a:t>
                      </a:r>
                      <a:r>
                        <a:rPr lang="en-IN" sz="1400" u="none" strike="noStrike" baseline="30000">
                          <a:effectLst/>
                          <a:latin typeface="Times New Roman" panose="02020603050405020304" pitchFamily="18" charset="0"/>
                          <a:cs typeface="Times New Roman" panose="02020603050405020304" pitchFamily="18" charset="0"/>
                        </a:rPr>
                        <a:t>***</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1.37</a:t>
                      </a:r>
                      <a:r>
                        <a:rPr lang="en-IN" sz="1400" u="none" strike="noStrike" baseline="30000">
                          <a:effectLst/>
                          <a:latin typeface="Times New Roman" panose="02020603050405020304" pitchFamily="18" charset="0"/>
                          <a:cs typeface="Times New Roman" panose="02020603050405020304" pitchFamily="18" charset="0"/>
                        </a:rPr>
                        <a:t>***</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0.82</a:t>
                      </a:r>
                      <a:r>
                        <a:rPr lang="en-IN" sz="1400" u="none" strike="noStrike" baseline="30000">
                          <a:effectLst/>
                          <a:latin typeface="Times New Roman" panose="02020603050405020304" pitchFamily="18" charset="0"/>
                          <a:cs typeface="Times New Roman" panose="02020603050405020304" pitchFamily="18" charset="0"/>
                        </a:rPr>
                        <a:t>***</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1.81</a:t>
                      </a:r>
                      <a:r>
                        <a:rPr lang="en-IN" sz="1400" u="none" strike="noStrike" baseline="30000">
                          <a:effectLst/>
                          <a:latin typeface="Times New Roman" panose="02020603050405020304" pitchFamily="18" charset="0"/>
                          <a:cs typeface="Times New Roman" panose="02020603050405020304" pitchFamily="18" charset="0"/>
                        </a:rPr>
                        <a:t>***</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3.14</a:t>
                      </a:r>
                      <a:r>
                        <a:rPr lang="en-IN" sz="1400" u="none" strike="noStrike" baseline="30000">
                          <a:effectLst/>
                          <a:latin typeface="Times New Roman" panose="02020603050405020304" pitchFamily="18" charset="0"/>
                          <a:cs typeface="Times New Roman" panose="02020603050405020304" pitchFamily="18" charset="0"/>
                        </a:rPr>
                        <a:t>***</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1.99</a:t>
                      </a:r>
                      <a:r>
                        <a:rPr lang="en-IN" sz="1400" u="none" strike="noStrike" baseline="30000">
                          <a:effectLst/>
                          <a:latin typeface="Times New Roman" panose="02020603050405020304" pitchFamily="18" charset="0"/>
                          <a:cs typeface="Times New Roman" panose="02020603050405020304" pitchFamily="18" charset="0"/>
                        </a:rPr>
                        <a:t>***</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1.90</a:t>
                      </a:r>
                      <a:r>
                        <a:rPr lang="en-IN" sz="1400" u="none" strike="noStrike" baseline="30000">
                          <a:effectLst/>
                          <a:latin typeface="Times New Roman" panose="02020603050405020304" pitchFamily="18" charset="0"/>
                          <a:cs typeface="Times New Roman" panose="02020603050405020304" pitchFamily="18" charset="0"/>
                        </a:rPr>
                        <a:t>***</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extLst>
                  <a:ext uri="{0D108BD9-81ED-4DB2-BD59-A6C34878D82A}">
                    <a16:rowId xmlns:a16="http://schemas.microsoft.com/office/drawing/2014/main" val="4114943317"/>
                  </a:ext>
                </a:extLst>
              </a:tr>
              <a:tr h="312519">
                <a:tc>
                  <a:txBody>
                    <a:bodyPr/>
                    <a:lstStyle/>
                    <a:p>
                      <a:pPr algn="l" fontAlgn="b"/>
                      <a:r>
                        <a:rPr lang="en-IN" sz="1400" u="none" strike="noStrike">
                          <a:effectLst/>
                          <a:latin typeface="Times New Roman" panose="02020603050405020304" pitchFamily="18" charset="0"/>
                          <a:cs typeface="Times New Roman" panose="02020603050405020304" pitchFamily="18" charset="0"/>
                        </a:rPr>
                        <a:t> </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b"/>
                </a:tc>
                <a:tc>
                  <a:txBody>
                    <a:bodyPr/>
                    <a:lstStyle/>
                    <a:p>
                      <a:pPr algn="l" fontAlgn="ctr"/>
                      <a:r>
                        <a:rPr lang="en-IN" sz="1400" u="none" strike="noStrike">
                          <a:effectLst/>
                          <a:latin typeface="Times New Roman" panose="02020603050405020304" pitchFamily="18" charset="0"/>
                          <a:cs typeface="Times New Roman" panose="02020603050405020304" pitchFamily="18" charset="0"/>
                        </a:rPr>
                        <a:t>South</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1.22</a:t>
                      </a:r>
                      <a:r>
                        <a:rPr lang="en-IN" sz="1400" u="none" strike="noStrike" baseline="30000">
                          <a:effectLst/>
                          <a:latin typeface="Times New Roman" panose="02020603050405020304" pitchFamily="18" charset="0"/>
                          <a:cs typeface="Times New Roman" panose="02020603050405020304" pitchFamily="18" charset="0"/>
                        </a:rPr>
                        <a:t>***</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1.1</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0.55</a:t>
                      </a:r>
                      <a:r>
                        <a:rPr lang="en-IN" sz="1400" u="none" strike="noStrike" baseline="30000">
                          <a:effectLst/>
                          <a:latin typeface="Times New Roman" panose="02020603050405020304" pitchFamily="18" charset="0"/>
                          <a:cs typeface="Times New Roman" panose="02020603050405020304" pitchFamily="18" charset="0"/>
                        </a:rPr>
                        <a:t>***</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1.11</a:t>
                      </a:r>
                      <a:r>
                        <a:rPr lang="en-IN" sz="1400" u="none" strike="noStrike" baseline="30000">
                          <a:effectLst/>
                          <a:latin typeface="Times New Roman" panose="02020603050405020304" pitchFamily="18" charset="0"/>
                          <a:cs typeface="Times New Roman" panose="02020603050405020304" pitchFamily="18" charset="0"/>
                        </a:rPr>
                        <a:t>**</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1.57</a:t>
                      </a:r>
                      <a:r>
                        <a:rPr lang="en-IN" sz="1400" u="none" strike="noStrike" baseline="30000">
                          <a:effectLst/>
                          <a:latin typeface="Times New Roman" panose="02020603050405020304" pitchFamily="18" charset="0"/>
                          <a:cs typeface="Times New Roman" panose="02020603050405020304" pitchFamily="18" charset="0"/>
                        </a:rPr>
                        <a:t>***</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13.71</a:t>
                      </a:r>
                      <a:r>
                        <a:rPr lang="en-IN" sz="1400" u="none" strike="noStrike" baseline="30000">
                          <a:effectLst/>
                          <a:latin typeface="Times New Roman" panose="02020603050405020304" pitchFamily="18" charset="0"/>
                          <a:cs typeface="Times New Roman" panose="02020603050405020304" pitchFamily="18" charset="0"/>
                        </a:rPr>
                        <a:t>***</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16.17</a:t>
                      </a:r>
                      <a:r>
                        <a:rPr lang="en-IN" sz="1400" u="none" strike="noStrike" baseline="30000">
                          <a:effectLst/>
                          <a:latin typeface="Times New Roman" panose="02020603050405020304" pitchFamily="18" charset="0"/>
                          <a:cs typeface="Times New Roman" panose="02020603050405020304" pitchFamily="18" charset="0"/>
                        </a:rPr>
                        <a:t>***</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IN" sz="1400" u="none" strike="noStrike" dirty="0">
                          <a:effectLst/>
                          <a:latin typeface="Times New Roman" panose="02020603050405020304" pitchFamily="18" charset="0"/>
                          <a:cs typeface="Times New Roman" panose="02020603050405020304" pitchFamily="18" charset="0"/>
                        </a:rPr>
                        <a:t>15.37</a:t>
                      </a:r>
                      <a:r>
                        <a:rPr lang="en-IN" sz="1400" u="none" strike="noStrike" baseline="30000" dirty="0">
                          <a:effectLst/>
                          <a:latin typeface="Times New Roman" panose="02020603050405020304" pitchFamily="18" charset="0"/>
                          <a:cs typeface="Times New Roman" panose="02020603050405020304" pitchFamily="18" charset="0"/>
                        </a:rPr>
                        <a:t>***</a:t>
                      </a:r>
                      <a:endParaRPr lang="en-IN"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7.00</a:t>
                      </a:r>
                      <a:r>
                        <a:rPr lang="en-IN" sz="1400" u="none" strike="noStrike" baseline="30000">
                          <a:effectLst/>
                          <a:latin typeface="Times New Roman" panose="02020603050405020304" pitchFamily="18" charset="0"/>
                          <a:cs typeface="Times New Roman" panose="02020603050405020304" pitchFamily="18" charset="0"/>
                        </a:rPr>
                        <a:t>***</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extLst>
                  <a:ext uri="{0D108BD9-81ED-4DB2-BD59-A6C34878D82A}">
                    <a16:rowId xmlns:a16="http://schemas.microsoft.com/office/drawing/2014/main" val="3908387659"/>
                  </a:ext>
                </a:extLst>
              </a:tr>
              <a:tr h="261838">
                <a:tc>
                  <a:txBody>
                    <a:bodyPr/>
                    <a:lstStyle/>
                    <a:p>
                      <a:pPr algn="l" fontAlgn="b"/>
                      <a:r>
                        <a:rPr lang="en-IN" sz="1400" u="none" strike="noStrike">
                          <a:effectLst/>
                          <a:latin typeface="Times New Roman" panose="02020603050405020304" pitchFamily="18" charset="0"/>
                          <a:cs typeface="Times New Roman" panose="02020603050405020304" pitchFamily="18" charset="0"/>
                        </a:rPr>
                        <a:t> </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b"/>
                </a:tc>
                <a:tc>
                  <a:txBody>
                    <a:bodyPr/>
                    <a:lstStyle/>
                    <a:p>
                      <a:pPr algn="l" fontAlgn="ctr"/>
                      <a:r>
                        <a:rPr lang="en-IN" sz="1400" u="none" strike="noStrike">
                          <a:effectLst/>
                          <a:latin typeface="Times New Roman" panose="02020603050405020304" pitchFamily="18" charset="0"/>
                          <a:cs typeface="Times New Roman" panose="02020603050405020304" pitchFamily="18" charset="0"/>
                        </a:rPr>
                        <a:t>N</a:t>
                      </a:r>
                      <a:endParaRPr lang="en-IN" sz="1400" b="0" i="1"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41076</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41037</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41076</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41076</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41075</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41076</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41076</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IN" sz="1400" u="none" strike="noStrike" dirty="0">
                          <a:effectLst/>
                          <a:latin typeface="Times New Roman" panose="02020603050405020304" pitchFamily="18" charset="0"/>
                          <a:cs typeface="Times New Roman" panose="02020603050405020304" pitchFamily="18" charset="0"/>
                        </a:rPr>
                        <a:t>41076</a:t>
                      </a:r>
                      <a:endParaRPr lang="en-IN"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tc>
                  <a:txBody>
                    <a:bodyPr/>
                    <a:lstStyle/>
                    <a:p>
                      <a:pPr algn="ctr" fontAlgn="ctr"/>
                      <a:r>
                        <a:rPr lang="en-IN" sz="1400" u="none" strike="noStrike" dirty="0">
                          <a:effectLst/>
                          <a:latin typeface="Times New Roman" panose="02020603050405020304" pitchFamily="18" charset="0"/>
                          <a:cs typeface="Times New Roman" panose="02020603050405020304" pitchFamily="18" charset="0"/>
                        </a:rPr>
                        <a:t>41076</a:t>
                      </a:r>
                      <a:endParaRPr lang="en-IN"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982" marR="5982" marT="5982" marB="0" anchor="ctr"/>
                </a:tc>
                <a:extLst>
                  <a:ext uri="{0D108BD9-81ED-4DB2-BD59-A6C34878D82A}">
                    <a16:rowId xmlns:a16="http://schemas.microsoft.com/office/drawing/2014/main" val="4183133185"/>
                  </a:ext>
                </a:extLst>
              </a:tr>
            </a:tbl>
          </a:graphicData>
        </a:graphic>
      </p:graphicFrame>
    </p:spTree>
    <p:extLst>
      <p:ext uri="{BB962C8B-B14F-4D97-AF65-F5344CB8AC3E}">
        <p14:creationId xmlns:p14="http://schemas.microsoft.com/office/powerpoint/2010/main" val="26021591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a:extLst>
              <a:ext uri="{FF2B5EF4-FFF2-40B4-BE49-F238E27FC236}">
                <a16:creationId xmlns:a16="http://schemas.microsoft.com/office/drawing/2014/main" id="{6B5CB2C7-8E25-F75A-68AB-CC6F7BFE54FE}"/>
              </a:ext>
            </a:extLst>
          </p:cNvPr>
          <p:cNvGraphicFramePr>
            <a:graphicFrameLocks noGrp="1"/>
          </p:cNvGraphicFramePr>
          <p:nvPr>
            <p:ph idx="1"/>
            <p:extLst>
              <p:ext uri="{D42A27DB-BD31-4B8C-83A1-F6EECF244321}">
                <p14:modId xmlns:p14="http://schemas.microsoft.com/office/powerpoint/2010/main" val="1669486296"/>
              </p:ext>
            </p:extLst>
          </p:nvPr>
        </p:nvGraphicFramePr>
        <p:xfrm>
          <a:off x="606175" y="431513"/>
          <a:ext cx="11137186" cy="6061752"/>
        </p:xfrm>
        <a:graphic>
          <a:graphicData uri="http://schemas.openxmlformats.org/drawingml/2006/table">
            <a:tbl>
              <a:tblPr>
                <a:tableStyleId>{5C22544A-7EE6-4342-B048-85BDC9FD1C3A}</a:tableStyleId>
              </a:tblPr>
              <a:tblGrid>
                <a:gridCol w="3380930">
                  <a:extLst>
                    <a:ext uri="{9D8B030D-6E8A-4147-A177-3AD203B41FA5}">
                      <a16:colId xmlns:a16="http://schemas.microsoft.com/office/drawing/2014/main" val="3913213910"/>
                    </a:ext>
                  </a:extLst>
                </a:gridCol>
                <a:gridCol w="2386540">
                  <a:extLst>
                    <a:ext uri="{9D8B030D-6E8A-4147-A177-3AD203B41FA5}">
                      <a16:colId xmlns:a16="http://schemas.microsoft.com/office/drawing/2014/main" val="1626438940"/>
                    </a:ext>
                  </a:extLst>
                </a:gridCol>
                <a:gridCol w="2386540">
                  <a:extLst>
                    <a:ext uri="{9D8B030D-6E8A-4147-A177-3AD203B41FA5}">
                      <a16:colId xmlns:a16="http://schemas.microsoft.com/office/drawing/2014/main" val="3784283439"/>
                    </a:ext>
                  </a:extLst>
                </a:gridCol>
                <a:gridCol w="2983176">
                  <a:extLst>
                    <a:ext uri="{9D8B030D-6E8A-4147-A177-3AD203B41FA5}">
                      <a16:colId xmlns:a16="http://schemas.microsoft.com/office/drawing/2014/main" val="1039631025"/>
                    </a:ext>
                  </a:extLst>
                </a:gridCol>
              </a:tblGrid>
              <a:tr h="634972">
                <a:tc gridSpan="4">
                  <a:txBody>
                    <a:bodyPr/>
                    <a:lstStyle/>
                    <a:p>
                      <a:pPr algn="l" fontAlgn="ctr"/>
                      <a:r>
                        <a:rPr lang="en-US" sz="1800" b="1" u="none" strike="noStrike" dirty="0">
                          <a:effectLst/>
                          <a:latin typeface="Times New Roman" panose="02020603050405020304" pitchFamily="18" charset="0"/>
                          <a:cs typeface="Times New Roman" panose="02020603050405020304" pitchFamily="18" charset="0"/>
                        </a:rPr>
                        <a:t>Table: %adolescent women consumed food lower than standardized food score by states in India, 2021-22</a:t>
                      </a:r>
                      <a:endParaRPr lang="en-US" sz="18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tc hMerge="1">
                  <a:txBody>
                    <a:bodyPr/>
                    <a:lstStyle/>
                    <a:p>
                      <a:endParaRPr lang="en-IN"/>
                    </a:p>
                  </a:txBody>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930133771"/>
                  </a:ext>
                </a:extLst>
              </a:tr>
              <a:tr h="342272">
                <a:tc>
                  <a:txBody>
                    <a:bodyPr/>
                    <a:lstStyle/>
                    <a:p>
                      <a:pPr algn="l" fontAlgn="ctr"/>
                      <a:endParaRPr lang="en-IN" sz="1100" b="0" i="0" u="none" strike="noStrike">
                        <a:solidFill>
                          <a:srgbClr val="000000"/>
                        </a:solidFill>
                        <a:effectLst/>
                        <a:latin typeface="Calibri" panose="020F0502020204030204" pitchFamily="34" charset="0"/>
                      </a:endParaRPr>
                    </a:p>
                  </a:txBody>
                  <a:tcPr marL="6350" marR="6350" marT="6350" marB="0" anchor="ctr"/>
                </a:tc>
                <a:tc>
                  <a:txBody>
                    <a:bodyPr/>
                    <a:lstStyle/>
                    <a:p>
                      <a:pPr algn="ctr" fontAlgn="ctr"/>
                      <a:endParaRPr lang="en-IN" sz="1100" b="0" i="0" u="none" strike="noStrike">
                        <a:solidFill>
                          <a:srgbClr val="000000"/>
                        </a:solidFill>
                        <a:effectLst/>
                        <a:latin typeface="Calibri" panose="020F0502020204030204" pitchFamily="34" charset="0"/>
                      </a:endParaRPr>
                    </a:p>
                  </a:txBody>
                  <a:tcPr marL="6350" marR="6350" marT="6350" marB="0" anchor="ctr"/>
                </a:tc>
                <a:tc>
                  <a:txBody>
                    <a:bodyPr/>
                    <a:lstStyle/>
                    <a:p>
                      <a:pPr algn="ctr" fontAlgn="ctr"/>
                      <a:endParaRPr lang="en-IN" sz="1100" b="0" i="0" u="none" strike="noStrike" dirty="0">
                        <a:solidFill>
                          <a:srgbClr val="000000"/>
                        </a:solidFill>
                        <a:effectLst/>
                        <a:latin typeface="Calibri" panose="020F0502020204030204" pitchFamily="34" charset="0"/>
                      </a:endParaRPr>
                    </a:p>
                  </a:txBody>
                  <a:tcPr marL="6350" marR="6350" marT="6350" marB="0" anchor="ctr"/>
                </a:tc>
                <a:tc>
                  <a:txBody>
                    <a:bodyPr/>
                    <a:lstStyle/>
                    <a:p>
                      <a:pPr algn="ctr" fontAlgn="ctr"/>
                      <a:endParaRPr lang="en-IN" sz="1100" b="0" i="0" u="none" strike="noStrike">
                        <a:solidFill>
                          <a:srgbClr val="000000"/>
                        </a:solidFill>
                        <a:effectLst/>
                        <a:latin typeface="Calibri" panose="020F0502020204030204" pitchFamily="34" charset="0"/>
                      </a:endParaRPr>
                    </a:p>
                  </a:txBody>
                  <a:tcPr marL="6350" marR="6350" marT="6350" marB="0" anchor="ctr"/>
                </a:tc>
                <a:extLst>
                  <a:ext uri="{0D108BD9-81ED-4DB2-BD59-A6C34878D82A}">
                    <a16:rowId xmlns:a16="http://schemas.microsoft.com/office/drawing/2014/main" val="1198959141"/>
                  </a:ext>
                </a:extLst>
              </a:tr>
              <a:tr h="634972">
                <a:tc>
                  <a:txBody>
                    <a:bodyPr/>
                    <a:lstStyle/>
                    <a:p>
                      <a:pPr algn="l" fontAlgn="ctr"/>
                      <a:r>
                        <a:rPr lang="en-IN" sz="1400" u="none" strike="noStrike" dirty="0">
                          <a:effectLst/>
                          <a:latin typeface="Times New Roman" panose="02020603050405020304" pitchFamily="18" charset="0"/>
                          <a:cs typeface="Times New Roman" panose="02020603050405020304" pitchFamily="18" charset="0"/>
                        </a:rPr>
                        <a:t>respondent's current age</a:t>
                      </a:r>
                      <a:endParaRPr lang="en-IN"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Thin</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Mild_thin</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Mod_Sev_Thin</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extLst>
                  <a:ext uri="{0D108BD9-81ED-4DB2-BD59-A6C34878D82A}">
                    <a16:rowId xmlns:a16="http://schemas.microsoft.com/office/drawing/2014/main" val="2021981903"/>
                  </a:ext>
                </a:extLst>
              </a:tr>
              <a:tr h="342272">
                <a:tc>
                  <a:txBody>
                    <a:bodyPr/>
                    <a:lstStyle/>
                    <a:p>
                      <a:pPr algn="l" fontAlgn="ctr"/>
                      <a:r>
                        <a:rPr lang="en-IN" sz="1400" u="none" strike="noStrike">
                          <a:effectLst/>
                          <a:latin typeface="Times New Roman" panose="02020603050405020304" pitchFamily="18" charset="0"/>
                          <a:cs typeface="Times New Roman" panose="02020603050405020304" pitchFamily="18" charset="0"/>
                        </a:rPr>
                        <a:t>15</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10.5</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5.3</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5.2</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extLst>
                  <a:ext uri="{0D108BD9-81ED-4DB2-BD59-A6C34878D82A}">
                    <a16:rowId xmlns:a16="http://schemas.microsoft.com/office/drawing/2014/main" val="1267240796"/>
                  </a:ext>
                </a:extLst>
              </a:tr>
              <a:tr h="342272">
                <a:tc>
                  <a:txBody>
                    <a:bodyPr/>
                    <a:lstStyle/>
                    <a:p>
                      <a:pPr algn="l" fontAlgn="ctr"/>
                      <a:r>
                        <a:rPr lang="en-IN" sz="1400" u="none" strike="noStrike">
                          <a:effectLst/>
                          <a:latin typeface="Times New Roman" panose="02020603050405020304" pitchFamily="18" charset="0"/>
                          <a:cs typeface="Times New Roman" panose="02020603050405020304" pitchFamily="18" charset="0"/>
                        </a:rPr>
                        <a:t>16</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tc>
                  <a:txBody>
                    <a:bodyPr/>
                    <a:lstStyle/>
                    <a:p>
                      <a:pPr algn="ctr" fontAlgn="ctr"/>
                      <a:r>
                        <a:rPr lang="en-IN" sz="1400" u="none" strike="noStrike" dirty="0">
                          <a:effectLst/>
                          <a:latin typeface="Times New Roman" panose="02020603050405020304" pitchFamily="18" charset="0"/>
                          <a:cs typeface="Times New Roman" panose="02020603050405020304" pitchFamily="18" charset="0"/>
                        </a:rPr>
                        <a:t>10.3</a:t>
                      </a:r>
                      <a:endParaRPr lang="en-IN"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5.5</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4.7</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extLst>
                  <a:ext uri="{0D108BD9-81ED-4DB2-BD59-A6C34878D82A}">
                    <a16:rowId xmlns:a16="http://schemas.microsoft.com/office/drawing/2014/main" val="1262998862"/>
                  </a:ext>
                </a:extLst>
              </a:tr>
              <a:tr h="342272">
                <a:tc>
                  <a:txBody>
                    <a:bodyPr/>
                    <a:lstStyle/>
                    <a:p>
                      <a:pPr algn="l" fontAlgn="ctr"/>
                      <a:r>
                        <a:rPr lang="en-IN" sz="1400" u="none" strike="noStrike">
                          <a:effectLst/>
                          <a:latin typeface="Times New Roman" panose="02020603050405020304" pitchFamily="18" charset="0"/>
                          <a:cs typeface="Times New Roman" panose="02020603050405020304" pitchFamily="18" charset="0"/>
                        </a:rPr>
                        <a:t>17</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9.2</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4.9</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4.2</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extLst>
                  <a:ext uri="{0D108BD9-81ED-4DB2-BD59-A6C34878D82A}">
                    <a16:rowId xmlns:a16="http://schemas.microsoft.com/office/drawing/2014/main" val="120855390"/>
                  </a:ext>
                </a:extLst>
              </a:tr>
              <a:tr h="342272">
                <a:tc>
                  <a:txBody>
                    <a:bodyPr/>
                    <a:lstStyle/>
                    <a:p>
                      <a:pPr algn="l" fontAlgn="ctr"/>
                      <a:r>
                        <a:rPr lang="en-IN" sz="1400" u="none" strike="noStrike">
                          <a:effectLst/>
                          <a:latin typeface="Times New Roman" panose="02020603050405020304" pitchFamily="18" charset="0"/>
                          <a:cs typeface="Times New Roman" panose="02020603050405020304" pitchFamily="18" charset="0"/>
                        </a:rPr>
                        <a:t>18</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8.2</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4.9</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3.3</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extLst>
                  <a:ext uri="{0D108BD9-81ED-4DB2-BD59-A6C34878D82A}">
                    <a16:rowId xmlns:a16="http://schemas.microsoft.com/office/drawing/2014/main" val="1612847958"/>
                  </a:ext>
                </a:extLst>
              </a:tr>
              <a:tr h="342272">
                <a:tc>
                  <a:txBody>
                    <a:bodyPr/>
                    <a:lstStyle/>
                    <a:p>
                      <a:pPr algn="l" fontAlgn="ctr"/>
                      <a:r>
                        <a:rPr lang="en-IN" sz="1400" u="none" strike="noStrike">
                          <a:effectLst/>
                          <a:latin typeface="Times New Roman" panose="02020603050405020304" pitchFamily="18" charset="0"/>
                          <a:cs typeface="Times New Roman" panose="02020603050405020304" pitchFamily="18" charset="0"/>
                        </a:rPr>
                        <a:t>19</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7.1</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tc>
                  <a:txBody>
                    <a:bodyPr/>
                    <a:lstStyle/>
                    <a:p>
                      <a:pPr algn="ctr" fontAlgn="ctr"/>
                      <a:r>
                        <a:rPr lang="en-IN" sz="1400" u="none" strike="noStrike" dirty="0">
                          <a:effectLst/>
                          <a:latin typeface="Times New Roman" panose="02020603050405020304" pitchFamily="18" charset="0"/>
                          <a:cs typeface="Times New Roman" panose="02020603050405020304" pitchFamily="18" charset="0"/>
                        </a:rPr>
                        <a:t>4.1</a:t>
                      </a:r>
                      <a:endParaRPr lang="en-IN"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3.0</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extLst>
                  <a:ext uri="{0D108BD9-81ED-4DB2-BD59-A6C34878D82A}">
                    <a16:rowId xmlns:a16="http://schemas.microsoft.com/office/drawing/2014/main" val="2865863319"/>
                  </a:ext>
                </a:extLst>
              </a:tr>
              <a:tr h="342272">
                <a:tc>
                  <a:txBody>
                    <a:bodyPr/>
                    <a:lstStyle/>
                    <a:p>
                      <a:pPr algn="l" fontAlgn="ctr"/>
                      <a:r>
                        <a:rPr lang="en-IN" sz="1400" u="none" strike="noStrike">
                          <a:effectLst/>
                          <a:latin typeface="Times New Roman" panose="02020603050405020304" pitchFamily="18" charset="0"/>
                          <a:cs typeface="Times New Roman" panose="02020603050405020304" pitchFamily="18" charset="0"/>
                        </a:rPr>
                        <a:t>Total</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9.1</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tc>
                  <a:txBody>
                    <a:bodyPr/>
                    <a:lstStyle/>
                    <a:p>
                      <a:pPr algn="ctr" fontAlgn="ctr"/>
                      <a:r>
                        <a:rPr lang="en-IN" sz="1400" u="none" strike="noStrike" dirty="0">
                          <a:effectLst/>
                          <a:latin typeface="Times New Roman" panose="02020603050405020304" pitchFamily="18" charset="0"/>
                          <a:cs typeface="Times New Roman" panose="02020603050405020304" pitchFamily="18" charset="0"/>
                        </a:rPr>
                        <a:t>5.0</a:t>
                      </a:r>
                      <a:endParaRPr lang="en-IN"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4.1</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extLst>
                  <a:ext uri="{0D108BD9-81ED-4DB2-BD59-A6C34878D82A}">
                    <a16:rowId xmlns:a16="http://schemas.microsoft.com/office/drawing/2014/main" val="1307638606"/>
                  </a:ext>
                </a:extLst>
              </a:tr>
              <a:tr h="342272">
                <a:tc>
                  <a:txBody>
                    <a:bodyPr/>
                    <a:lstStyle/>
                    <a:p>
                      <a:pPr algn="l" fontAlgn="ct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tc>
                  <a:txBody>
                    <a:bodyPr/>
                    <a:lstStyle/>
                    <a:p>
                      <a:pPr algn="ctr" fontAlgn="ct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tc>
                  <a:txBody>
                    <a:bodyPr/>
                    <a:lstStyle/>
                    <a:p>
                      <a:pPr algn="ctr" fontAlgn="ctr"/>
                      <a:endParaRPr lang="en-IN"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tc>
                  <a:txBody>
                    <a:bodyPr/>
                    <a:lstStyle/>
                    <a:p>
                      <a:pPr algn="ctr" fontAlgn="ct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extLst>
                  <a:ext uri="{0D108BD9-81ED-4DB2-BD59-A6C34878D82A}">
                    <a16:rowId xmlns:a16="http://schemas.microsoft.com/office/drawing/2014/main" val="640740504"/>
                  </a:ext>
                </a:extLst>
              </a:tr>
              <a:tr h="342272">
                <a:tc gridSpan="2">
                  <a:txBody>
                    <a:bodyPr/>
                    <a:lstStyle/>
                    <a:p>
                      <a:pPr algn="l" fontAlgn="ctr"/>
                      <a:r>
                        <a:rPr lang="en-IN" sz="1400" u="none" strike="noStrike">
                          <a:effectLst/>
                          <a:latin typeface="Times New Roman" panose="02020603050405020304" pitchFamily="18" charset="0"/>
                          <a:cs typeface="Times New Roman" panose="02020603050405020304" pitchFamily="18" charset="0"/>
                        </a:rPr>
                        <a:t>highest educational level</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tc hMerge="1">
                  <a:txBody>
                    <a:bodyPr/>
                    <a:lstStyle/>
                    <a:p>
                      <a:endParaRPr lang="en-IN"/>
                    </a:p>
                  </a:txBody>
                  <a:tcPr/>
                </a:tc>
                <a:tc>
                  <a:txBody>
                    <a:bodyPr/>
                    <a:lstStyle/>
                    <a:p>
                      <a:pPr algn="ctr" fontAlgn="ct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tc>
                  <a:txBody>
                    <a:bodyPr/>
                    <a:lstStyle/>
                    <a:p>
                      <a:pPr algn="ctr" fontAlgn="ctr"/>
                      <a:endParaRPr lang="en-IN"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extLst>
                  <a:ext uri="{0D108BD9-81ED-4DB2-BD59-A6C34878D82A}">
                    <a16:rowId xmlns:a16="http://schemas.microsoft.com/office/drawing/2014/main" val="2419869909"/>
                  </a:ext>
                </a:extLst>
              </a:tr>
              <a:tr h="342272">
                <a:tc>
                  <a:txBody>
                    <a:bodyPr/>
                    <a:lstStyle/>
                    <a:p>
                      <a:pPr algn="l" fontAlgn="ctr"/>
                      <a:r>
                        <a:rPr lang="en-IN" sz="1400" u="none" strike="noStrike">
                          <a:effectLst/>
                          <a:latin typeface="Times New Roman" panose="02020603050405020304" pitchFamily="18" charset="0"/>
                          <a:cs typeface="Times New Roman" panose="02020603050405020304" pitchFamily="18" charset="0"/>
                        </a:rPr>
                        <a:t>no education</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12.5</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7.7</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4.7</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extLst>
                  <a:ext uri="{0D108BD9-81ED-4DB2-BD59-A6C34878D82A}">
                    <a16:rowId xmlns:a16="http://schemas.microsoft.com/office/drawing/2014/main" val="3032068152"/>
                  </a:ext>
                </a:extLst>
              </a:tr>
              <a:tr h="342272">
                <a:tc>
                  <a:txBody>
                    <a:bodyPr/>
                    <a:lstStyle/>
                    <a:p>
                      <a:pPr algn="l" fontAlgn="ctr"/>
                      <a:r>
                        <a:rPr lang="en-IN" sz="1400" u="none" strike="noStrike">
                          <a:effectLst/>
                          <a:latin typeface="Times New Roman" panose="02020603050405020304" pitchFamily="18" charset="0"/>
                          <a:cs typeface="Times New Roman" panose="02020603050405020304" pitchFamily="18" charset="0"/>
                        </a:rPr>
                        <a:t>primary</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12.5</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7.3</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tc>
                  <a:txBody>
                    <a:bodyPr/>
                    <a:lstStyle/>
                    <a:p>
                      <a:pPr algn="ctr" fontAlgn="ctr"/>
                      <a:r>
                        <a:rPr lang="en-IN" sz="1400" u="none" strike="noStrike" dirty="0">
                          <a:effectLst/>
                          <a:latin typeface="Times New Roman" panose="02020603050405020304" pitchFamily="18" charset="0"/>
                          <a:cs typeface="Times New Roman" panose="02020603050405020304" pitchFamily="18" charset="0"/>
                        </a:rPr>
                        <a:t>5.2</a:t>
                      </a:r>
                      <a:endParaRPr lang="en-IN"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extLst>
                  <a:ext uri="{0D108BD9-81ED-4DB2-BD59-A6C34878D82A}">
                    <a16:rowId xmlns:a16="http://schemas.microsoft.com/office/drawing/2014/main" val="360750275"/>
                  </a:ext>
                </a:extLst>
              </a:tr>
              <a:tr h="342272">
                <a:tc>
                  <a:txBody>
                    <a:bodyPr/>
                    <a:lstStyle/>
                    <a:p>
                      <a:pPr algn="l" fontAlgn="ctr"/>
                      <a:r>
                        <a:rPr lang="en-IN" sz="1400" u="none" strike="noStrike">
                          <a:effectLst/>
                          <a:latin typeface="Times New Roman" panose="02020603050405020304" pitchFamily="18" charset="0"/>
                          <a:cs typeface="Times New Roman" panose="02020603050405020304" pitchFamily="18" charset="0"/>
                        </a:rPr>
                        <a:t>secondary</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8.9</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4.8</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4.1</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extLst>
                  <a:ext uri="{0D108BD9-81ED-4DB2-BD59-A6C34878D82A}">
                    <a16:rowId xmlns:a16="http://schemas.microsoft.com/office/drawing/2014/main" val="2754371298"/>
                  </a:ext>
                </a:extLst>
              </a:tr>
              <a:tr h="342272">
                <a:tc>
                  <a:txBody>
                    <a:bodyPr/>
                    <a:lstStyle/>
                    <a:p>
                      <a:pPr algn="l" fontAlgn="ctr"/>
                      <a:r>
                        <a:rPr lang="en-IN" sz="1400" u="none" strike="noStrike">
                          <a:effectLst/>
                          <a:latin typeface="Times New Roman" panose="02020603050405020304" pitchFamily="18" charset="0"/>
                          <a:cs typeface="Times New Roman" panose="02020603050405020304" pitchFamily="18" charset="0"/>
                        </a:rPr>
                        <a:t>higher</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5.9</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3.0</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2.9</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extLst>
                  <a:ext uri="{0D108BD9-81ED-4DB2-BD59-A6C34878D82A}">
                    <a16:rowId xmlns:a16="http://schemas.microsoft.com/office/drawing/2014/main" val="1669044048"/>
                  </a:ext>
                </a:extLst>
              </a:tr>
              <a:tr h="342272">
                <a:tc>
                  <a:txBody>
                    <a:bodyPr/>
                    <a:lstStyle/>
                    <a:p>
                      <a:pPr algn="l" fontAlgn="ctr"/>
                      <a:r>
                        <a:rPr lang="en-IN" sz="1400" u="none" strike="noStrike" dirty="0">
                          <a:effectLst/>
                          <a:latin typeface="Times New Roman" panose="02020603050405020304" pitchFamily="18" charset="0"/>
                          <a:cs typeface="Times New Roman" panose="02020603050405020304" pitchFamily="18" charset="0"/>
                        </a:rPr>
                        <a:t>Total</a:t>
                      </a:r>
                      <a:endParaRPr lang="en-IN"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9.1</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5.0</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tc>
                  <a:txBody>
                    <a:bodyPr/>
                    <a:lstStyle/>
                    <a:p>
                      <a:pPr algn="ctr" fontAlgn="ctr"/>
                      <a:r>
                        <a:rPr lang="en-IN" sz="1400" u="none" strike="noStrike" dirty="0">
                          <a:effectLst/>
                          <a:latin typeface="Times New Roman" panose="02020603050405020304" pitchFamily="18" charset="0"/>
                          <a:cs typeface="Times New Roman" panose="02020603050405020304" pitchFamily="18" charset="0"/>
                        </a:rPr>
                        <a:t>4.1</a:t>
                      </a:r>
                      <a:endParaRPr lang="en-IN"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extLst>
                  <a:ext uri="{0D108BD9-81ED-4DB2-BD59-A6C34878D82A}">
                    <a16:rowId xmlns:a16="http://schemas.microsoft.com/office/drawing/2014/main" val="3796902188"/>
                  </a:ext>
                </a:extLst>
              </a:tr>
            </a:tbl>
          </a:graphicData>
        </a:graphic>
      </p:graphicFrame>
      <p:sp>
        <p:nvSpPr>
          <p:cNvPr id="5" name="Slide Number Placeholder 4">
            <a:extLst>
              <a:ext uri="{FF2B5EF4-FFF2-40B4-BE49-F238E27FC236}">
                <a16:creationId xmlns:a16="http://schemas.microsoft.com/office/drawing/2014/main" id="{0BD075A1-E4E7-B351-B3FB-2206050D1B25}"/>
              </a:ext>
            </a:extLst>
          </p:cNvPr>
          <p:cNvSpPr>
            <a:spLocks noGrp="1"/>
          </p:cNvSpPr>
          <p:nvPr>
            <p:ph type="sldNum" sz="quarter" idx="12"/>
          </p:nvPr>
        </p:nvSpPr>
        <p:spPr/>
        <p:txBody>
          <a:bodyPr/>
          <a:lstStyle/>
          <a:p>
            <a:fld id="{26AD20E6-394B-4DF0-96A5-9647FF39C943}" type="slidenum">
              <a:rPr lang="en-IN" smtClean="0"/>
              <a:t>18</a:t>
            </a:fld>
            <a:endParaRPr lang="en-IN"/>
          </a:p>
        </p:txBody>
      </p:sp>
    </p:spTree>
    <p:extLst>
      <p:ext uri="{BB962C8B-B14F-4D97-AF65-F5344CB8AC3E}">
        <p14:creationId xmlns:p14="http://schemas.microsoft.com/office/powerpoint/2010/main" val="2916972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D59676-68AE-B31D-2B17-777B3CE4CB84}"/>
              </a:ext>
            </a:extLst>
          </p:cNvPr>
          <p:cNvSpPr>
            <a:spLocks noGrp="1"/>
          </p:cNvSpPr>
          <p:nvPr>
            <p:ph type="title"/>
          </p:nvPr>
        </p:nvSpPr>
        <p:spPr>
          <a:xfrm>
            <a:off x="1870225" y="365126"/>
            <a:ext cx="8342288" cy="880314"/>
          </a:xfrm>
        </p:spPr>
        <p:txBody>
          <a:bodyPr/>
          <a:lstStyle/>
          <a:p>
            <a:pPr algn="ctr"/>
            <a:r>
              <a:rPr lang="en-IN" b="1" dirty="0">
                <a:latin typeface="Times New Roman" panose="02020603050405020304" pitchFamily="18" charset="0"/>
                <a:cs typeface="Times New Roman" panose="02020603050405020304" pitchFamily="18" charset="0"/>
              </a:rPr>
              <a:t>Discussion</a:t>
            </a:r>
          </a:p>
        </p:txBody>
      </p:sp>
      <p:sp>
        <p:nvSpPr>
          <p:cNvPr id="3" name="Content Placeholder 2">
            <a:extLst>
              <a:ext uri="{FF2B5EF4-FFF2-40B4-BE49-F238E27FC236}">
                <a16:creationId xmlns:a16="http://schemas.microsoft.com/office/drawing/2014/main" id="{069AE405-828D-19A8-A3BF-17A9B1F9E370}"/>
              </a:ext>
            </a:extLst>
          </p:cNvPr>
          <p:cNvSpPr>
            <a:spLocks noGrp="1"/>
          </p:cNvSpPr>
          <p:nvPr>
            <p:ph idx="1"/>
          </p:nvPr>
        </p:nvSpPr>
        <p:spPr>
          <a:xfrm>
            <a:off x="256855" y="1428108"/>
            <a:ext cx="11609798" cy="5293367"/>
          </a:xfrm>
        </p:spPr>
        <p:txBody>
          <a:bodyPr>
            <a:normAutofit/>
          </a:bodyPr>
          <a:lstStyle/>
          <a:p>
            <a:pPr algn="just"/>
            <a:r>
              <a:rPr lang="en-US" sz="1800" dirty="0">
                <a:latin typeface="Times New Roman" panose="02020603050405020304" pitchFamily="18" charset="0"/>
                <a:cs typeface="Times New Roman" panose="02020603050405020304" pitchFamily="18" charset="0"/>
              </a:rPr>
              <a:t>The findings of the study show that among teenage girls, the double burden of malnutrition—both underweight and overweight/obesity—is extremely common. Their health is crucial because these young women will be the voice of the next generation.</a:t>
            </a:r>
          </a:p>
          <a:p>
            <a:pPr algn="just"/>
            <a:r>
              <a:rPr lang="en-IN" sz="1800" dirty="0">
                <a:effectLst/>
                <a:latin typeface="Times New Roman" panose="02020603050405020304" pitchFamily="18" charset="0"/>
                <a:ea typeface="Calibri" panose="020F0502020204030204" pitchFamily="34" charset="0"/>
              </a:rPr>
              <a:t>Undernutrition occurs in India because a lot of families cannot afford a healthy, balanced diet. The main causes of food insecurity, which can lead to teenage thinness, are poverty and poor household income. The burden of thinness is also provoked by poor sanitation and hygiene standards, a lack of education, and a lack of knowledge about appropriate dietary patterns</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800" dirty="0">
              <a:latin typeface="Times New Roman" panose="02020603050405020304" pitchFamily="18" charset="0"/>
              <a:cs typeface="Times New Roman" panose="02020603050405020304" pitchFamily="18" charset="0"/>
            </a:endParaRPr>
          </a:p>
          <a:p>
            <a:pPr algn="just"/>
            <a:r>
              <a:rPr lang="en-US" sz="1800" dirty="0">
                <a:latin typeface="Times New Roman" panose="02020603050405020304" pitchFamily="18" charset="0"/>
                <a:cs typeface="Times New Roman" panose="02020603050405020304" pitchFamily="18" charset="0"/>
              </a:rPr>
              <a:t>Consumption of milk or curd, pulses or beans, dark green leafy vegetables, eggs, and fish appears to be relatively common across different demographic groups, with percentages ranging from around 70% to 95% for these food items.</a:t>
            </a:r>
          </a:p>
          <a:p>
            <a:pPr algn="just"/>
            <a:r>
              <a:rPr lang="en-US" sz="1800" dirty="0">
                <a:latin typeface="Times New Roman" panose="02020603050405020304" pitchFamily="18" charset="0"/>
                <a:cs typeface="Times New Roman" panose="02020603050405020304" pitchFamily="18" charset="0"/>
              </a:rPr>
              <a:t>Consumption of fried food, aerated drinks, and chicken or meat shows more variability across different groups, with percentages ranging from around 30% to 60% for fried food, 10% to 50% for aerated drinks, and 5% to 70% for chicken or meat.</a:t>
            </a:r>
          </a:p>
          <a:p>
            <a:pPr algn="just"/>
            <a:r>
              <a:rPr lang="en-US" sz="1800" dirty="0">
                <a:latin typeface="Times New Roman" panose="02020603050405020304" pitchFamily="18" charset="0"/>
                <a:cs typeface="Times New Roman" panose="02020603050405020304" pitchFamily="18" charset="0"/>
              </a:rPr>
              <a:t>The "Food Score 6 or more" indicates the percentage of women who have a food score of 6 or higher, which implies a better overall food consumption pattern. The percentages range from around 5% to 60% across different groups.</a:t>
            </a:r>
          </a:p>
          <a:p>
            <a:pPr marL="0" indent="0">
              <a:buNone/>
            </a:pPr>
            <a:endParaRPr lang="en-IN" dirty="0">
              <a:latin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D1486BD3-7B28-3873-3378-A9DBB9E3B3DD}"/>
              </a:ext>
            </a:extLst>
          </p:cNvPr>
          <p:cNvSpPr>
            <a:spLocks noGrp="1"/>
          </p:cNvSpPr>
          <p:nvPr>
            <p:ph type="sldNum" sz="quarter" idx="12"/>
          </p:nvPr>
        </p:nvSpPr>
        <p:spPr/>
        <p:txBody>
          <a:bodyPr/>
          <a:lstStyle/>
          <a:p>
            <a:fld id="{26AD20E6-394B-4DF0-96A5-9647FF39C943}" type="slidenum">
              <a:rPr lang="en-IN" smtClean="0"/>
              <a:t>19</a:t>
            </a:fld>
            <a:endParaRPr lang="en-IN"/>
          </a:p>
        </p:txBody>
      </p:sp>
      <p:pic>
        <p:nvPicPr>
          <p:cNvPr id="6" name="Picture 5">
            <a:extLst>
              <a:ext uri="{FF2B5EF4-FFF2-40B4-BE49-F238E27FC236}">
                <a16:creationId xmlns:a16="http://schemas.microsoft.com/office/drawing/2014/main" id="{B5261C97-CF15-220B-FFE7-145AE48C1E4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3813"/>
            <a:ext cx="1870225" cy="880313"/>
          </a:xfrm>
          <a:prstGeom prst="rect">
            <a:avLst/>
          </a:prstGeom>
        </p:spPr>
      </p:pic>
    </p:spTree>
    <p:extLst>
      <p:ext uri="{BB962C8B-B14F-4D97-AF65-F5344CB8AC3E}">
        <p14:creationId xmlns:p14="http://schemas.microsoft.com/office/powerpoint/2010/main" val="26162708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872094-D36A-007C-818C-6DC4FC39F74F}"/>
              </a:ext>
            </a:extLst>
          </p:cNvPr>
          <p:cNvSpPr>
            <a:spLocks noGrp="1"/>
          </p:cNvSpPr>
          <p:nvPr>
            <p:ph type="title"/>
          </p:nvPr>
        </p:nvSpPr>
        <p:spPr/>
        <p:txBody>
          <a:bodyPr/>
          <a:lstStyle/>
          <a:p>
            <a:pPr algn="ctr"/>
            <a:r>
              <a:rPr lang="en-IN" b="1" dirty="0"/>
              <a:t>Mentor Approval</a:t>
            </a:r>
          </a:p>
        </p:txBody>
      </p:sp>
      <p:pic>
        <p:nvPicPr>
          <p:cNvPr id="11" name="Content Placeholder 10">
            <a:extLst>
              <a:ext uri="{FF2B5EF4-FFF2-40B4-BE49-F238E27FC236}">
                <a16:creationId xmlns:a16="http://schemas.microsoft.com/office/drawing/2014/main" id="{C36561F0-4F04-3FAD-DE6B-C97A89245663}"/>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082248" y="1505899"/>
            <a:ext cx="5794626" cy="4986976"/>
          </a:xfrm>
        </p:spPr>
      </p:pic>
      <p:sp>
        <p:nvSpPr>
          <p:cNvPr id="4" name="Slide Number Placeholder 3">
            <a:extLst>
              <a:ext uri="{FF2B5EF4-FFF2-40B4-BE49-F238E27FC236}">
                <a16:creationId xmlns:a16="http://schemas.microsoft.com/office/drawing/2014/main" id="{98B9F59A-EE54-15E1-6F90-F1AB79C0DCE7}"/>
              </a:ext>
            </a:extLst>
          </p:cNvPr>
          <p:cNvSpPr>
            <a:spLocks noGrp="1"/>
          </p:cNvSpPr>
          <p:nvPr>
            <p:ph type="sldNum" sz="quarter" idx="12"/>
          </p:nvPr>
        </p:nvSpPr>
        <p:spPr/>
        <p:txBody>
          <a:bodyPr/>
          <a:lstStyle/>
          <a:p>
            <a:fld id="{26AD20E6-394B-4DF0-96A5-9647FF39C943}" type="slidenum">
              <a:rPr lang="en-IN" smtClean="0"/>
              <a:t>2</a:t>
            </a:fld>
            <a:endParaRPr lang="en-IN"/>
          </a:p>
        </p:txBody>
      </p:sp>
      <p:pic>
        <p:nvPicPr>
          <p:cNvPr id="6" name="Picture 5">
            <a:extLst>
              <a:ext uri="{FF2B5EF4-FFF2-40B4-BE49-F238E27FC236}">
                <a16:creationId xmlns:a16="http://schemas.microsoft.com/office/drawing/2014/main" id="{623EA6A3-2D9E-C718-EBF4-5B7AFD95B08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3265"/>
            <a:ext cx="1510301" cy="710897"/>
          </a:xfrm>
          <a:prstGeom prst="rect">
            <a:avLst/>
          </a:prstGeom>
        </p:spPr>
      </p:pic>
    </p:spTree>
    <p:extLst>
      <p:ext uri="{BB962C8B-B14F-4D97-AF65-F5344CB8AC3E}">
        <p14:creationId xmlns:p14="http://schemas.microsoft.com/office/powerpoint/2010/main" val="28610943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65BDE-C1E4-2068-7ED7-1D9DDC4B3A10}"/>
              </a:ext>
            </a:extLst>
          </p:cNvPr>
          <p:cNvSpPr>
            <a:spLocks noGrp="1"/>
          </p:cNvSpPr>
          <p:nvPr>
            <p:ph type="title"/>
          </p:nvPr>
        </p:nvSpPr>
        <p:spPr>
          <a:xfrm>
            <a:off x="3277457" y="694997"/>
            <a:ext cx="6552468" cy="808394"/>
          </a:xfrm>
        </p:spPr>
        <p:txBody>
          <a:bodyPr/>
          <a:lstStyle/>
          <a:p>
            <a:pPr algn="ctr"/>
            <a:r>
              <a:rPr lang="en-IN" b="1" dirty="0">
                <a:latin typeface="Times New Roman" panose="02020603050405020304" pitchFamily="18" charset="0"/>
                <a:cs typeface="Times New Roman" panose="02020603050405020304" pitchFamily="18" charset="0"/>
              </a:rPr>
              <a:t>Conclusion</a:t>
            </a:r>
          </a:p>
        </p:txBody>
      </p:sp>
      <p:sp>
        <p:nvSpPr>
          <p:cNvPr id="3" name="Content Placeholder 2">
            <a:extLst>
              <a:ext uri="{FF2B5EF4-FFF2-40B4-BE49-F238E27FC236}">
                <a16:creationId xmlns:a16="http://schemas.microsoft.com/office/drawing/2014/main" id="{C37621F9-57FC-03A7-2EE3-925A45765D10}"/>
              </a:ext>
            </a:extLst>
          </p:cNvPr>
          <p:cNvSpPr>
            <a:spLocks noGrp="1"/>
          </p:cNvSpPr>
          <p:nvPr>
            <p:ph idx="1"/>
          </p:nvPr>
        </p:nvSpPr>
        <p:spPr>
          <a:xfrm>
            <a:off x="390418" y="1503391"/>
            <a:ext cx="11352943" cy="3685057"/>
          </a:xfrm>
        </p:spPr>
        <p:txBody>
          <a:bodyPr>
            <a:noAutofit/>
          </a:bodyPr>
          <a:lstStyle/>
          <a:p>
            <a:pPr algn="just"/>
            <a:r>
              <a:rPr lang="en-US" sz="1800" dirty="0">
                <a:latin typeface="Times New Roman" panose="02020603050405020304" pitchFamily="18" charset="0"/>
                <a:cs typeface="Times New Roman" panose="02020603050405020304" pitchFamily="18" charset="0"/>
              </a:rPr>
              <a:t>There are variations in food consumption patterns based on different demographic variables. For example, urban areas tend to have higher consumption rates for most food items compared to rural areas. Similarly, individuals with higher education levels and wealth tend to have better food consumption patterns whereas the less educated and poorer wealth tend to have lower consumption patterns.</a:t>
            </a:r>
          </a:p>
          <a:p>
            <a:pPr algn="just"/>
            <a:r>
              <a:rPr lang="en-US" sz="1800" dirty="0">
                <a:latin typeface="Times New Roman" panose="02020603050405020304" pitchFamily="18" charset="0"/>
                <a:cs typeface="Times New Roman" panose="02020603050405020304" pitchFamily="18" charset="0"/>
              </a:rPr>
              <a:t>There are regional variations in food consumption patterns within India. For instance, the North region has relatively lower consumption rates for many food items compared to other regions.</a:t>
            </a:r>
          </a:p>
          <a:p>
            <a:pPr algn="just"/>
            <a:r>
              <a:rPr lang="en-IN" sz="1800" kern="0" dirty="0">
                <a:latin typeface="Times New Roman" panose="02020603050405020304" pitchFamily="18" charset="0"/>
                <a:ea typeface="Times New Roman" panose="02020603050405020304" pitchFamily="18" charset="0"/>
              </a:rPr>
              <a:t>N</a:t>
            </a:r>
            <a:r>
              <a:rPr lang="en-IN" sz="1800" kern="0" dirty="0">
                <a:effectLst/>
                <a:latin typeface="Times New Roman" panose="02020603050405020304" pitchFamily="18" charset="0"/>
                <a:ea typeface="Times New Roman" panose="02020603050405020304" pitchFamily="18" charset="0"/>
              </a:rPr>
              <a:t>utritional evaluations among adolescents and children have the potential to play a role in developing developmental strategies and programmes in India.</a:t>
            </a:r>
            <a:endParaRPr lang="en-IN" sz="1600" dirty="0">
              <a:latin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520413FC-7659-4BBD-06AF-798C6C1C0116}"/>
              </a:ext>
            </a:extLst>
          </p:cNvPr>
          <p:cNvSpPr>
            <a:spLocks noGrp="1"/>
          </p:cNvSpPr>
          <p:nvPr>
            <p:ph type="sldNum" sz="quarter" idx="12"/>
          </p:nvPr>
        </p:nvSpPr>
        <p:spPr/>
        <p:txBody>
          <a:bodyPr/>
          <a:lstStyle/>
          <a:p>
            <a:fld id="{26AD20E6-394B-4DF0-96A5-9647FF39C943}" type="slidenum">
              <a:rPr lang="en-IN" smtClean="0"/>
              <a:t>20</a:t>
            </a:fld>
            <a:endParaRPr lang="en-IN"/>
          </a:p>
        </p:txBody>
      </p:sp>
      <p:pic>
        <p:nvPicPr>
          <p:cNvPr id="6" name="Picture 5">
            <a:extLst>
              <a:ext uri="{FF2B5EF4-FFF2-40B4-BE49-F238E27FC236}">
                <a16:creationId xmlns:a16="http://schemas.microsoft.com/office/drawing/2014/main" id="{945CF6E8-DCFB-270F-3407-DF7FB02549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4"/>
            <a:ext cx="1717433" cy="808394"/>
          </a:xfrm>
          <a:prstGeom prst="rect">
            <a:avLst/>
          </a:prstGeom>
        </p:spPr>
      </p:pic>
    </p:spTree>
    <p:extLst>
      <p:ext uri="{BB962C8B-B14F-4D97-AF65-F5344CB8AC3E}">
        <p14:creationId xmlns:p14="http://schemas.microsoft.com/office/powerpoint/2010/main" val="16443279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840CEC-B205-D614-ACFB-9620DEF0A59E}"/>
              </a:ext>
            </a:extLst>
          </p:cNvPr>
          <p:cNvSpPr>
            <a:spLocks noGrp="1"/>
          </p:cNvSpPr>
          <p:nvPr>
            <p:ph type="title"/>
          </p:nvPr>
        </p:nvSpPr>
        <p:spPr/>
        <p:txBody>
          <a:bodyPr/>
          <a:lstStyle/>
          <a:p>
            <a:pPr algn="ctr"/>
            <a:r>
              <a:rPr lang="en-IN" b="1" dirty="0"/>
              <a:t>References </a:t>
            </a:r>
          </a:p>
        </p:txBody>
      </p:sp>
      <p:sp>
        <p:nvSpPr>
          <p:cNvPr id="3" name="Content Placeholder 2">
            <a:extLst>
              <a:ext uri="{FF2B5EF4-FFF2-40B4-BE49-F238E27FC236}">
                <a16:creationId xmlns:a16="http://schemas.microsoft.com/office/drawing/2014/main" id="{3E6CD5A5-350C-07B1-88E3-70F677EEF1DB}"/>
              </a:ext>
            </a:extLst>
          </p:cNvPr>
          <p:cNvSpPr>
            <a:spLocks noGrp="1"/>
          </p:cNvSpPr>
          <p:nvPr>
            <p:ph idx="1"/>
          </p:nvPr>
        </p:nvSpPr>
        <p:spPr>
          <a:xfrm>
            <a:off x="2404153" y="1366463"/>
            <a:ext cx="9100459" cy="5373384"/>
          </a:xfrm>
        </p:spPr>
        <p:txBody>
          <a:bodyPr>
            <a:normAutofit/>
          </a:bodyPr>
          <a:lstStyle/>
          <a:p>
            <a:r>
              <a:rPr lang="en-US" sz="1800" b="0" i="0" u="none" strike="noStrike" baseline="0" dirty="0">
                <a:latin typeface="Times New Roman" panose="02020603050405020304" pitchFamily="18" charset="0"/>
                <a:cs typeface="Times New Roman" panose="02020603050405020304" pitchFamily="18" charset="0"/>
              </a:rPr>
              <a:t>Roth, G. (2018). Global Burden of Disease Collaborative Network. Global Burden of Disease Study 2017 (GBD 2017) Results. Seattle, United States: Institute for Health Metrics and Evaluation (IHME), 2018. </a:t>
            </a:r>
            <a:r>
              <a:rPr lang="en-US" sz="1800" b="0" i="1" u="none" strike="noStrike" baseline="0" dirty="0">
                <a:latin typeface="Times New Roman" panose="02020603050405020304" pitchFamily="18" charset="0"/>
                <a:cs typeface="Times New Roman" panose="02020603050405020304" pitchFamily="18" charset="0"/>
              </a:rPr>
              <a:t>The Lancet</a:t>
            </a:r>
            <a:r>
              <a:rPr lang="en-US" sz="1800" b="0" i="0" u="none" strike="noStrike" baseline="0" dirty="0">
                <a:latin typeface="Times New Roman" panose="02020603050405020304" pitchFamily="18" charset="0"/>
                <a:cs typeface="Times New Roman" panose="02020603050405020304" pitchFamily="18" charset="0"/>
              </a:rPr>
              <a:t>, </a:t>
            </a:r>
            <a:r>
              <a:rPr lang="en-US" sz="1800" b="0" i="1" u="none" strike="noStrike" baseline="0" dirty="0">
                <a:latin typeface="Times New Roman" panose="02020603050405020304" pitchFamily="18" charset="0"/>
                <a:cs typeface="Times New Roman" panose="02020603050405020304" pitchFamily="18" charset="0"/>
              </a:rPr>
              <a:t>392</a:t>
            </a:r>
            <a:r>
              <a:rPr lang="en-US" sz="1800" b="0" i="0" u="none" strike="noStrike" baseline="0" dirty="0">
                <a:latin typeface="Times New Roman" panose="02020603050405020304" pitchFamily="18" charset="0"/>
                <a:cs typeface="Times New Roman" panose="02020603050405020304" pitchFamily="18" charset="0"/>
              </a:rPr>
              <a:t>, 1736–1788. </a:t>
            </a:r>
          </a:p>
          <a:p>
            <a:r>
              <a:rPr lang="en-IN" sz="1800" dirty="0">
                <a:effectLst/>
                <a:latin typeface="Times New Roman" panose="02020603050405020304" pitchFamily="18" charset="0"/>
                <a:ea typeface="Calibri" panose="020F0502020204030204" pitchFamily="34" charset="0"/>
                <a:cs typeface="Times New Roman" panose="02020603050405020304" pitchFamily="18" charset="0"/>
              </a:rPr>
              <a:t>Ogden, C. L., Carroll, M. D., Kit, B. K., &amp; </a:t>
            </a:r>
            <a:r>
              <a:rPr lang="en-IN" sz="1800" dirty="0" err="1">
                <a:effectLst/>
                <a:latin typeface="Times New Roman" panose="02020603050405020304" pitchFamily="18" charset="0"/>
                <a:ea typeface="Calibri" panose="020F0502020204030204" pitchFamily="34" charset="0"/>
                <a:cs typeface="Times New Roman" panose="02020603050405020304" pitchFamily="18" charset="0"/>
              </a:rPr>
              <a:t>Flegal</a:t>
            </a:r>
            <a:r>
              <a:rPr lang="en-IN" sz="1800" dirty="0">
                <a:effectLst/>
                <a:latin typeface="Times New Roman" panose="02020603050405020304" pitchFamily="18" charset="0"/>
                <a:ea typeface="Calibri" panose="020F0502020204030204" pitchFamily="34" charset="0"/>
                <a:cs typeface="Times New Roman" panose="02020603050405020304" pitchFamily="18" charset="0"/>
              </a:rPr>
              <a:t>, K. M. (2014). Prevalence of childhood and adult obesity in the United States, 2011-2012. </a:t>
            </a:r>
            <a:r>
              <a:rPr lang="en-IN" sz="1800" i="1" dirty="0">
                <a:effectLst/>
                <a:latin typeface="Times New Roman" panose="02020603050405020304" pitchFamily="18" charset="0"/>
                <a:ea typeface="Calibri" panose="020F0502020204030204" pitchFamily="34" charset="0"/>
                <a:cs typeface="Times New Roman" panose="02020603050405020304" pitchFamily="18" charset="0"/>
              </a:rPr>
              <a:t>Jama</a:t>
            </a:r>
            <a:r>
              <a:rPr lang="en-IN"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IN" sz="1800" i="1" dirty="0">
                <a:effectLst/>
                <a:latin typeface="Times New Roman" panose="02020603050405020304" pitchFamily="18" charset="0"/>
                <a:ea typeface="Calibri" panose="020F0502020204030204" pitchFamily="34" charset="0"/>
                <a:cs typeface="Times New Roman" panose="02020603050405020304" pitchFamily="18" charset="0"/>
              </a:rPr>
              <a:t>311</a:t>
            </a:r>
            <a:r>
              <a:rPr lang="en-IN" sz="1800" dirty="0">
                <a:effectLst/>
                <a:latin typeface="Times New Roman" panose="02020603050405020304" pitchFamily="18" charset="0"/>
                <a:ea typeface="Calibri" panose="020F0502020204030204" pitchFamily="34" charset="0"/>
                <a:cs typeface="Times New Roman" panose="02020603050405020304" pitchFamily="18" charset="0"/>
              </a:rPr>
              <a:t>(8), 806–814. </a:t>
            </a:r>
          </a:p>
          <a:p>
            <a:r>
              <a:rPr lang="en-IN" sz="1800" kern="0" dirty="0">
                <a:effectLst/>
                <a:latin typeface="Times New Roman" panose="02020603050405020304" pitchFamily="18" charset="0"/>
                <a:ea typeface="Calibri" panose="020F0502020204030204" pitchFamily="34" charset="0"/>
                <a:cs typeface="Times New Roman" panose="02020603050405020304" pitchFamily="18" charset="0"/>
              </a:rPr>
              <a:t>Patil SN, </a:t>
            </a:r>
            <a:r>
              <a:rPr lang="en-IN" sz="1800" kern="0" dirty="0" err="1">
                <a:effectLst/>
                <a:latin typeface="Times New Roman" panose="02020603050405020304" pitchFamily="18" charset="0"/>
                <a:ea typeface="Calibri" panose="020F0502020204030204" pitchFamily="34" charset="0"/>
                <a:cs typeface="Times New Roman" panose="02020603050405020304" pitchFamily="18" charset="0"/>
              </a:rPr>
              <a:t>Wasnik</a:t>
            </a:r>
            <a:r>
              <a:rPr lang="en-IN" sz="1800" kern="0" dirty="0">
                <a:effectLst/>
                <a:latin typeface="Times New Roman" panose="02020603050405020304" pitchFamily="18" charset="0"/>
                <a:ea typeface="Calibri" panose="020F0502020204030204" pitchFamily="34" charset="0"/>
                <a:cs typeface="Times New Roman" panose="02020603050405020304" pitchFamily="18" charset="0"/>
              </a:rPr>
              <a:t> V, </a:t>
            </a:r>
            <a:r>
              <a:rPr lang="en-IN" sz="1800" kern="0" dirty="0" err="1">
                <a:effectLst/>
                <a:latin typeface="Times New Roman" panose="02020603050405020304" pitchFamily="18" charset="0"/>
                <a:ea typeface="Calibri" panose="020F0502020204030204" pitchFamily="34" charset="0"/>
                <a:cs typeface="Times New Roman" panose="02020603050405020304" pitchFamily="18" charset="0"/>
              </a:rPr>
              <a:t>Wadke</a:t>
            </a:r>
            <a:r>
              <a:rPr lang="en-IN" sz="1800" kern="0" dirty="0">
                <a:effectLst/>
                <a:latin typeface="Times New Roman" panose="02020603050405020304" pitchFamily="18" charset="0"/>
                <a:ea typeface="Calibri" panose="020F0502020204030204" pitchFamily="34" charset="0"/>
                <a:cs typeface="Times New Roman" panose="02020603050405020304" pitchFamily="18" charset="0"/>
              </a:rPr>
              <a:t> R. Health problems amongst adolescent girls in rural areas of Ratnagiri district of Maharashtra, India. J Clin </a:t>
            </a:r>
            <a:r>
              <a:rPr lang="en-IN" sz="1800" kern="0" dirty="0" err="1">
                <a:effectLst/>
                <a:latin typeface="Times New Roman" panose="02020603050405020304" pitchFamily="18" charset="0"/>
                <a:ea typeface="Calibri" panose="020F0502020204030204" pitchFamily="34" charset="0"/>
                <a:cs typeface="Times New Roman" panose="02020603050405020304" pitchFamily="18" charset="0"/>
              </a:rPr>
              <a:t>Diagn</a:t>
            </a:r>
            <a:r>
              <a:rPr lang="en-IN" sz="1800" kern="0" dirty="0">
                <a:effectLst/>
                <a:latin typeface="Times New Roman" panose="02020603050405020304" pitchFamily="18" charset="0"/>
                <a:ea typeface="Calibri" panose="020F0502020204030204" pitchFamily="34" charset="0"/>
                <a:cs typeface="Times New Roman" panose="02020603050405020304" pitchFamily="18" charset="0"/>
              </a:rPr>
              <a:t> Res. 2009;3(5):1784–90.</a:t>
            </a:r>
            <a:r>
              <a:rPr lang="en-IN" sz="1800" kern="0" dirty="0">
                <a:effectLst/>
                <a:latin typeface="Times New Roman" panose="02020603050405020304" pitchFamily="18" charset="0"/>
                <a:ea typeface="Calibri" panose="020F0502020204030204" pitchFamily="34" charset="0"/>
                <a:cs typeface="Times New Roman" panose="02020603050405020304" pitchFamily="18" charset="0"/>
                <a:hlinkClick r:id="rId2" action="ppaction://hlinksldjump"/>
              </a:rPr>
              <a:t> </a:t>
            </a:r>
            <a:endParaRPr lang="en-IN" sz="1800" kern="0" dirty="0">
              <a:effectLst/>
              <a:latin typeface="Times New Roman" panose="02020603050405020304" pitchFamily="18" charset="0"/>
              <a:ea typeface="Calibri" panose="020F0502020204030204" pitchFamily="34" charset="0"/>
              <a:cs typeface="Times New Roman" panose="02020603050405020304" pitchFamily="18" charset="0"/>
            </a:endParaRPr>
          </a:p>
          <a:p>
            <a:r>
              <a:rPr lang="en-IN" sz="1800" kern="0" dirty="0">
                <a:effectLst/>
                <a:latin typeface="Times New Roman" panose="02020603050405020304" pitchFamily="18" charset="0"/>
                <a:ea typeface="Calibri" panose="020F0502020204030204" pitchFamily="34" charset="0"/>
                <a:cs typeface="Times New Roman" panose="02020603050405020304" pitchFamily="18" charset="0"/>
              </a:rPr>
              <a:t>Anand D, Anuradha RK. Malnutrition status of adolescent girls in India: a need for the hour. Int J Sci Res. 2016;5:642–6. </a:t>
            </a:r>
            <a:endParaRPr lang="en-IN" kern="100" dirty="0">
              <a:latin typeface="Times New Roman" panose="02020603050405020304" pitchFamily="18" charset="0"/>
              <a:ea typeface="Calibri" panose="020F0502020204030204" pitchFamily="34" charset="0"/>
              <a:cs typeface="Times New Roman" panose="02020603050405020304" pitchFamily="18" charset="0"/>
            </a:endParaRPr>
          </a:p>
          <a:p>
            <a:r>
              <a:rPr lang="en-IN" sz="1800" kern="0" dirty="0">
                <a:effectLst/>
                <a:latin typeface="Times New Roman" panose="02020603050405020304" pitchFamily="18" charset="0"/>
                <a:ea typeface="Calibri" panose="020F0502020204030204" pitchFamily="34" charset="0"/>
                <a:cs typeface="Times New Roman" panose="02020603050405020304" pitchFamily="18" charset="0"/>
              </a:rPr>
              <a:t>Todd AS, Street SJ, </a:t>
            </a:r>
            <a:r>
              <a:rPr lang="en-IN" sz="1800" kern="0" dirty="0" err="1">
                <a:effectLst/>
                <a:latin typeface="Times New Roman" panose="02020603050405020304" pitchFamily="18" charset="0"/>
                <a:ea typeface="Calibri" panose="020F0502020204030204" pitchFamily="34" charset="0"/>
                <a:cs typeface="Times New Roman" panose="02020603050405020304" pitchFamily="18" charset="0"/>
              </a:rPr>
              <a:t>Ziviani</a:t>
            </a:r>
            <a:r>
              <a:rPr lang="en-IN" sz="1800" kern="0" dirty="0">
                <a:effectLst/>
                <a:latin typeface="Times New Roman" panose="02020603050405020304" pitchFamily="18" charset="0"/>
                <a:ea typeface="Calibri" panose="020F0502020204030204" pitchFamily="34" charset="0"/>
                <a:cs typeface="Times New Roman" panose="02020603050405020304" pitchFamily="18" charset="0"/>
              </a:rPr>
              <a:t> J, Byrne NM, Hills AP. Overweight and obese adolescent girls: the importance of promoting sensible eating and activity </a:t>
            </a:r>
            <a:r>
              <a:rPr lang="en-IN" sz="1800" kern="0" dirty="0" err="1">
                <a:effectLst/>
                <a:latin typeface="Times New Roman" panose="02020603050405020304" pitchFamily="18" charset="0"/>
                <a:ea typeface="Calibri" panose="020F0502020204030204" pitchFamily="34" charset="0"/>
                <a:cs typeface="Times New Roman" panose="02020603050405020304" pitchFamily="18" charset="0"/>
              </a:rPr>
              <a:t>behaviors</a:t>
            </a:r>
            <a:r>
              <a:rPr lang="en-IN" sz="1800" kern="0" dirty="0">
                <a:effectLst/>
                <a:latin typeface="Times New Roman" panose="02020603050405020304" pitchFamily="18" charset="0"/>
                <a:ea typeface="Calibri" panose="020F0502020204030204" pitchFamily="34" charset="0"/>
                <a:cs typeface="Times New Roman" panose="02020603050405020304" pitchFamily="18" charset="0"/>
              </a:rPr>
              <a:t> from the start of the adolescent period. Int J Environ Res Public Health. 2015;12(2):2306–29. </a:t>
            </a:r>
            <a:endParaRPr lang="en-IN" kern="100" dirty="0">
              <a:latin typeface="Times New Roman" panose="02020603050405020304" pitchFamily="18" charset="0"/>
              <a:ea typeface="Calibri" panose="020F0502020204030204" pitchFamily="34" charset="0"/>
              <a:cs typeface="Times New Roman" panose="02020603050405020304" pitchFamily="18" charset="0"/>
            </a:endParaRPr>
          </a:p>
          <a:p>
            <a:r>
              <a:rPr lang="en-IN" sz="1800" kern="0" dirty="0" err="1">
                <a:effectLst/>
                <a:latin typeface="Times New Roman" panose="02020603050405020304" pitchFamily="18" charset="0"/>
                <a:ea typeface="Calibri" panose="020F0502020204030204" pitchFamily="34" charset="0"/>
                <a:cs typeface="Times New Roman" panose="02020603050405020304" pitchFamily="18" charset="0"/>
              </a:rPr>
              <a:t>Thaddanee</a:t>
            </a:r>
            <a:r>
              <a:rPr lang="en-IN" sz="1800" kern="0" dirty="0">
                <a:effectLst/>
                <a:latin typeface="Times New Roman" panose="02020603050405020304" pitchFamily="18" charset="0"/>
                <a:ea typeface="Calibri" panose="020F0502020204030204" pitchFamily="34" charset="0"/>
                <a:cs typeface="Times New Roman" panose="02020603050405020304" pitchFamily="18" charset="0"/>
              </a:rPr>
              <a:t> R, Chaudhari UR, Thakor N. Prevalence and determinants of obesity and overweight among school children of Ahmedabad City, Gujarat: a cross sectional study. Int J </a:t>
            </a:r>
            <a:r>
              <a:rPr lang="en-IN" sz="1800" kern="0" dirty="0" err="1">
                <a:effectLst/>
                <a:latin typeface="Times New Roman" panose="02020603050405020304" pitchFamily="18" charset="0"/>
                <a:ea typeface="Calibri" panose="020F0502020204030204" pitchFamily="34" charset="0"/>
                <a:cs typeface="Times New Roman" panose="02020603050405020304" pitchFamily="18" charset="0"/>
              </a:rPr>
              <a:t>Contemp</a:t>
            </a:r>
            <a:r>
              <a:rPr lang="en-IN" sz="1800" kern="0" dirty="0">
                <a:effectLst/>
                <a:latin typeface="Times New Roman" panose="02020603050405020304" pitchFamily="18" charset="0"/>
                <a:ea typeface="Calibri" panose="020F0502020204030204" pitchFamily="34" charset="0"/>
                <a:cs typeface="Times New Roman" panose="02020603050405020304" pitchFamily="18" charset="0"/>
              </a:rPr>
              <a:t> </a:t>
            </a:r>
            <a:r>
              <a:rPr lang="en-IN" sz="1800" kern="0" dirty="0" err="1">
                <a:effectLst/>
                <a:latin typeface="Times New Roman" panose="02020603050405020304" pitchFamily="18" charset="0"/>
                <a:ea typeface="Calibri" panose="020F0502020204030204" pitchFamily="34" charset="0"/>
                <a:cs typeface="Times New Roman" panose="02020603050405020304" pitchFamily="18" charset="0"/>
              </a:rPr>
              <a:t>Pediatr</a:t>
            </a:r>
            <a:r>
              <a:rPr lang="en-IN" sz="1800" kern="0" dirty="0">
                <a:effectLst/>
                <a:latin typeface="Times New Roman" panose="02020603050405020304" pitchFamily="18" charset="0"/>
                <a:ea typeface="Calibri" panose="020F0502020204030204" pitchFamily="34" charset="0"/>
                <a:cs typeface="Times New Roman" panose="02020603050405020304" pitchFamily="18" charset="0"/>
              </a:rPr>
              <a:t>. 2016;3:606–11. </a:t>
            </a:r>
          </a:p>
        </p:txBody>
      </p:sp>
      <p:sp>
        <p:nvSpPr>
          <p:cNvPr id="5" name="Slide Number Placeholder 4">
            <a:extLst>
              <a:ext uri="{FF2B5EF4-FFF2-40B4-BE49-F238E27FC236}">
                <a16:creationId xmlns:a16="http://schemas.microsoft.com/office/drawing/2014/main" id="{65778F48-EED0-0966-D30D-CA2F4B9E882F}"/>
              </a:ext>
            </a:extLst>
          </p:cNvPr>
          <p:cNvSpPr>
            <a:spLocks noGrp="1"/>
          </p:cNvSpPr>
          <p:nvPr>
            <p:ph type="sldNum" sz="quarter" idx="12"/>
          </p:nvPr>
        </p:nvSpPr>
        <p:spPr/>
        <p:txBody>
          <a:bodyPr/>
          <a:lstStyle/>
          <a:p>
            <a:fld id="{26AD20E6-394B-4DF0-96A5-9647FF39C943}" type="slidenum">
              <a:rPr lang="en-IN" smtClean="0"/>
              <a:t>21</a:t>
            </a:fld>
            <a:endParaRPr lang="en-IN"/>
          </a:p>
        </p:txBody>
      </p:sp>
    </p:spTree>
    <p:extLst>
      <p:ext uri="{BB962C8B-B14F-4D97-AF65-F5344CB8AC3E}">
        <p14:creationId xmlns:p14="http://schemas.microsoft.com/office/powerpoint/2010/main" val="1492437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7A40DA-CCAF-AA4D-F02C-E8A499F3A7C1}"/>
              </a:ext>
            </a:extLst>
          </p:cNvPr>
          <p:cNvSpPr>
            <a:spLocks noGrp="1"/>
          </p:cNvSpPr>
          <p:nvPr>
            <p:ph type="ctrTitle"/>
          </p:nvPr>
        </p:nvSpPr>
        <p:spPr/>
        <p:txBody>
          <a:bodyPr/>
          <a:lstStyle/>
          <a:p>
            <a:r>
              <a:rPr lang="en-IN" dirty="0">
                <a:latin typeface="Times New Roman" panose="02020603050405020304" pitchFamily="18" charset="0"/>
                <a:cs typeface="Times New Roman" panose="02020603050405020304" pitchFamily="18" charset="0"/>
              </a:rPr>
              <a:t>Thank You</a:t>
            </a:r>
          </a:p>
        </p:txBody>
      </p:sp>
      <p:sp>
        <p:nvSpPr>
          <p:cNvPr id="4" name="Slide Number Placeholder 3">
            <a:extLst>
              <a:ext uri="{FF2B5EF4-FFF2-40B4-BE49-F238E27FC236}">
                <a16:creationId xmlns:a16="http://schemas.microsoft.com/office/drawing/2014/main" id="{33C20748-CF29-ED49-B8D8-5DEBC4A531CC}"/>
              </a:ext>
            </a:extLst>
          </p:cNvPr>
          <p:cNvSpPr>
            <a:spLocks noGrp="1"/>
          </p:cNvSpPr>
          <p:nvPr>
            <p:ph type="sldNum" sz="quarter" idx="12"/>
          </p:nvPr>
        </p:nvSpPr>
        <p:spPr/>
        <p:txBody>
          <a:bodyPr/>
          <a:lstStyle/>
          <a:p>
            <a:fld id="{26AD20E6-394B-4DF0-96A5-9647FF39C943}" type="slidenum">
              <a:rPr lang="en-IN" smtClean="0"/>
              <a:t>22</a:t>
            </a:fld>
            <a:endParaRPr lang="en-IN"/>
          </a:p>
        </p:txBody>
      </p:sp>
      <p:pic>
        <p:nvPicPr>
          <p:cNvPr id="6" name="Picture 5">
            <a:extLst>
              <a:ext uri="{FF2B5EF4-FFF2-40B4-BE49-F238E27FC236}">
                <a16:creationId xmlns:a16="http://schemas.microsoft.com/office/drawing/2014/main" id="{EDC1BA95-363B-4D43-B4A1-2FAE931EE57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36752462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872094-D36A-007C-818C-6DC4FC39F74F}"/>
              </a:ext>
            </a:extLst>
          </p:cNvPr>
          <p:cNvSpPr>
            <a:spLocks noGrp="1"/>
          </p:cNvSpPr>
          <p:nvPr>
            <p:ph type="title"/>
          </p:nvPr>
        </p:nvSpPr>
        <p:spPr>
          <a:xfrm>
            <a:off x="2794571" y="642045"/>
            <a:ext cx="7549061" cy="831798"/>
          </a:xfrm>
        </p:spPr>
        <p:txBody>
          <a:bodyPr/>
          <a:lstStyle/>
          <a:p>
            <a:pPr algn="ctr"/>
            <a:r>
              <a:rPr lang="en-IN" b="1" dirty="0">
                <a:latin typeface="Times New Roman" panose="02020603050405020304" pitchFamily="18" charset="0"/>
                <a:cs typeface="Times New Roman" panose="02020603050405020304" pitchFamily="18" charset="0"/>
              </a:rPr>
              <a:t>Background</a:t>
            </a:r>
            <a:endParaRPr lang="en-IN" sz="2000"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2DB44169-B653-8FCC-211C-27ABE8FE014A}"/>
              </a:ext>
            </a:extLst>
          </p:cNvPr>
          <p:cNvSpPr>
            <a:spLocks noGrp="1"/>
          </p:cNvSpPr>
          <p:nvPr>
            <p:ph idx="1"/>
          </p:nvPr>
        </p:nvSpPr>
        <p:spPr>
          <a:xfrm>
            <a:off x="1058239" y="1654683"/>
            <a:ext cx="10897456" cy="4841303"/>
          </a:xfrm>
        </p:spPr>
        <p:txBody>
          <a:bodyPr>
            <a:normAutofit fontScale="92500" lnSpcReduction="10000"/>
          </a:bodyPr>
          <a:lstStyle/>
          <a:p>
            <a:pPr algn="just"/>
            <a:r>
              <a:rPr lang="en-IN" sz="1900" kern="100" dirty="0">
                <a:solidFill>
                  <a:srgbClr val="333333"/>
                </a:solidFill>
                <a:effectLst/>
                <a:latin typeface="Times New Roman" panose="02020603050405020304" pitchFamily="18" charset="0"/>
                <a:ea typeface="Calibri" panose="020F0502020204030204" pitchFamily="34" charset="0"/>
                <a:cs typeface="Times New Roman" panose="02020603050405020304" pitchFamily="18" charset="0"/>
              </a:rPr>
              <a:t>Over the past few decades, there has been a significant increase in the prevalence of overweight and obesity in low- and middle-income countries. This is due to several factors, including changing dietary patterns, increasing sedentary lifestyles, and urbanization. </a:t>
            </a:r>
          </a:p>
          <a:p>
            <a:pPr algn="just"/>
            <a:r>
              <a:rPr lang="en-IN" sz="1900" kern="100" dirty="0">
                <a:solidFill>
                  <a:srgbClr val="333333"/>
                </a:solidFill>
                <a:effectLst/>
                <a:latin typeface="Times New Roman" panose="02020603050405020304" pitchFamily="18" charset="0"/>
                <a:ea typeface="Calibri" panose="020F0502020204030204" pitchFamily="34" charset="0"/>
                <a:cs typeface="Times New Roman" panose="02020603050405020304" pitchFamily="18" charset="0"/>
              </a:rPr>
              <a:t>The nutritional transition occurring in some low-middle-income countries is causing a double burden of overweight and obesity in some population groups, in addition to the already high proportion of undernutrition in others.  </a:t>
            </a:r>
            <a:endParaRPr lang="en-IN" sz="1900" kern="100" dirty="0">
              <a:solidFill>
                <a:schemeClr val="tx1">
                  <a:lumMod val="65000"/>
                  <a:lumOff val="35000"/>
                </a:schemeClr>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r>
              <a:rPr lang="en-US" sz="1900" dirty="0">
                <a:solidFill>
                  <a:schemeClr val="tx1">
                    <a:lumMod val="65000"/>
                    <a:lumOff val="35000"/>
                  </a:schemeClr>
                </a:solidFill>
                <a:latin typeface="Times New Roman" panose="02020603050405020304" pitchFamily="18" charset="0"/>
                <a:cs typeface="Times New Roman" panose="02020603050405020304" pitchFamily="18" charset="0"/>
              </a:rPr>
              <a:t>The double burden of malnutrition, which refers to the coexistence of undernutrition and overweight or obesity, is a pressing public health issue that affects a large number of people globally. This phenomenon is particularly concerning among adolescent girls, who face unique nutritional challenges during this critical period of growth and development. </a:t>
            </a:r>
          </a:p>
          <a:p>
            <a:pPr algn="just"/>
            <a:r>
              <a:rPr lang="en-US" sz="1900" dirty="0">
                <a:solidFill>
                  <a:schemeClr val="tx1">
                    <a:lumMod val="65000"/>
                    <a:lumOff val="35000"/>
                  </a:schemeClr>
                </a:solidFill>
                <a:latin typeface="Times New Roman" panose="02020603050405020304" pitchFamily="18" charset="0"/>
                <a:cs typeface="Times New Roman" panose="02020603050405020304" pitchFamily="18" charset="0"/>
              </a:rPr>
              <a:t>The </a:t>
            </a:r>
            <a:r>
              <a:rPr lang="en-US" sz="1900" b="1" dirty="0">
                <a:solidFill>
                  <a:schemeClr val="tx1">
                    <a:lumMod val="65000"/>
                    <a:lumOff val="35000"/>
                  </a:schemeClr>
                </a:solidFill>
                <a:latin typeface="Times New Roman" panose="02020603050405020304" pitchFamily="18" charset="0"/>
                <a:cs typeface="Times New Roman" panose="02020603050405020304" pitchFamily="18" charset="0"/>
              </a:rPr>
              <a:t>global scenario </a:t>
            </a:r>
            <a:r>
              <a:rPr lang="en-US" sz="1900" dirty="0">
                <a:solidFill>
                  <a:schemeClr val="tx1">
                    <a:lumMod val="65000"/>
                    <a:lumOff val="35000"/>
                  </a:schemeClr>
                </a:solidFill>
                <a:latin typeface="Times New Roman" panose="02020603050405020304" pitchFamily="18" charset="0"/>
                <a:cs typeface="Times New Roman" panose="02020603050405020304" pitchFamily="18" charset="0"/>
              </a:rPr>
              <a:t>shows that the double burden of malnutrition is becoming increasingly prevalent, with over 800 million people affected worldwide and</a:t>
            </a:r>
            <a:r>
              <a:rPr lang="en-US" sz="1900" b="0" i="0" u="none" strike="noStrike" baseline="0" dirty="0">
                <a:solidFill>
                  <a:schemeClr val="tx1">
                    <a:lumMod val="65000"/>
                    <a:lumOff val="35000"/>
                  </a:schemeClr>
                </a:solidFill>
                <a:latin typeface="Times New Roman" panose="02020603050405020304" pitchFamily="18" charset="0"/>
                <a:cs typeface="Times New Roman" panose="02020603050405020304" pitchFamily="18" charset="0"/>
              </a:rPr>
              <a:t> the death rate from obesity was around 60 per 100,000 in 2017. </a:t>
            </a:r>
            <a:r>
              <a:rPr lang="en-US" sz="1900" b="0" i="0" u="none" strike="noStrike" baseline="0" dirty="0">
                <a:solidFill>
                  <a:schemeClr val="tx1">
                    <a:lumMod val="65000"/>
                    <a:lumOff val="35000"/>
                  </a:schemeClr>
                </a:solidFill>
                <a:latin typeface="Times New Roman" panose="02020603050405020304" pitchFamily="18" charset="0"/>
                <a:cs typeface="Times New Roman" panose="02020603050405020304" pitchFamily="18" charset="0"/>
                <a:hlinkClick r:id="rId2" action="ppaction://hlinksldjump"/>
              </a:rPr>
              <a:t>[1]</a:t>
            </a:r>
            <a:endParaRPr lang="en-US" sz="1900" b="0" i="0" u="none" strike="noStrike" baseline="0" dirty="0">
              <a:solidFill>
                <a:schemeClr val="tx1">
                  <a:lumMod val="65000"/>
                  <a:lumOff val="35000"/>
                </a:schemeClr>
              </a:solidFill>
              <a:latin typeface="Times New Roman" panose="02020603050405020304" pitchFamily="18" charset="0"/>
              <a:cs typeface="Times New Roman" panose="02020603050405020304" pitchFamily="18" charset="0"/>
            </a:endParaRPr>
          </a:p>
          <a:p>
            <a:pPr algn="just">
              <a:lnSpc>
                <a:spcPct val="90000"/>
              </a:lnSpc>
            </a:pPr>
            <a:r>
              <a:rPr lang="en-US" sz="1900" b="0" i="0" u="none" strike="noStrike" baseline="0" dirty="0">
                <a:solidFill>
                  <a:schemeClr val="tx1">
                    <a:lumMod val="65000"/>
                    <a:lumOff val="35000"/>
                  </a:schemeClr>
                </a:solidFill>
                <a:latin typeface="Times New Roman" panose="02020603050405020304" pitchFamily="18" charset="0"/>
                <a:cs typeface="Times New Roman" panose="02020603050405020304" pitchFamily="18" charset="0"/>
              </a:rPr>
              <a:t> </a:t>
            </a:r>
            <a:r>
              <a:rPr lang="en-US" sz="1900" dirty="0">
                <a:solidFill>
                  <a:schemeClr val="tx1">
                    <a:lumMod val="65000"/>
                    <a:lumOff val="35000"/>
                  </a:schemeClr>
                </a:solidFill>
                <a:latin typeface="Times New Roman" panose="02020603050405020304" pitchFamily="18" charset="0"/>
                <a:cs typeface="Times New Roman" panose="02020603050405020304" pitchFamily="18" charset="0"/>
              </a:rPr>
              <a:t>In </a:t>
            </a:r>
            <a:r>
              <a:rPr lang="en-US" sz="1900" b="1" dirty="0">
                <a:solidFill>
                  <a:schemeClr val="tx1">
                    <a:lumMod val="65000"/>
                    <a:lumOff val="35000"/>
                  </a:schemeClr>
                </a:solidFill>
                <a:latin typeface="Times New Roman" panose="02020603050405020304" pitchFamily="18" charset="0"/>
                <a:cs typeface="Times New Roman" panose="02020603050405020304" pitchFamily="18" charset="0"/>
              </a:rPr>
              <a:t>India</a:t>
            </a:r>
            <a:r>
              <a:rPr lang="en-US" sz="1900" dirty="0">
                <a:solidFill>
                  <a:schemeClr val="tx1">
                    <a:lumMod val="65000"/>
                    <a:lumOff val="35000"/>
                  </a:schemeClr>
                </a:solidFill>
                <a:latin typeface="Times New Roman" panose="02020603050405020304" pitchFamily="18" charset="0"/>
                <a:cs typeface="Times New Roman" panose="02020603050405020304" pitchFamily="18" charset="0"/>
              </a:rPr>
              <a:t>, the double burden of malnutrition is a major public health concern, with a high prevalence of undernutrition in some areas and a rising prevalence of overweight and obesity in others. Obesity is also associated with an increased risk of all-cause and Cardio Vascular disease(CVD) mortality. </a:t>
            </a:r>
            <a:r>
              <a:rPr lang="en-US" sz="1900" dirty="0">
                <a:solidFill>
                  <a:schemeClr val="tx1">
                    <a:lumMod val="65000"/>
                    <a:lumOff val="35000"/>
                  </a:schemeClr>
                </a:solidFill>
                <a:latin typeface="Times New Roman" panose="02020603050405020304" pitchFamily="18" charset="0"/>
                <a:cs typeface="Times New Roman" panose="02020603050405020304" pitchFamily="18" charset="0"/>
                <a:hlinkClick r:id="rId2" action="ppaction://hlinksldjump"/>
              </a:rPr>
              <a:t>[2] </a:t>
            </a:r>
            <a:endParaRPr lang="en-US" sz="1900" dirty="0">
              <a:solidFill>
                <a:schemeClr val="tx1">
                  <a:lumMod val="65000"/>
                  <a:lumOff val="35000"/>
                </a:schemeClr>
              </a:solidFill>
              <a:latin typeface="Times New Roman" panose="02020603050405020304" pitchFamily="18" charset="0"/>
              <a:cs typeface="Times New Roman" panose="02020603050405020304" pitchFamily="18" charset="0"/>
            </a:endParaRPr>
          </a:p>
          <a:p>
            <a:pPr algn="just">
              <a:lnSpc>
                <a:spcPct val="90000"/>
              </a:lnSpc>
            </a:pPr>
            <a:r>
              <a:rPr lang="en-US" sz="1900" dirty="0">
                <a:solidFill>
                  <a:schemeClr val="tx1">
                    <a:lumMod val="65000"/>
                    <a:lumOff val="35000"/>
                  </a:schemeClr>
                </a:solidFill>
                <a:latin typeface="Times New Roman" panose="02020603050405020304" pitchFamily="18" charset="0"/>
                <a:cs typeface="Times New Roman" panose="02020603050405020304" pitchFamily="18" charset="0"/>
              </a:rPr>
              <a:t>The consequences of the double burden of malnutrition among adolescent girls can be severe, including an increased risk of chronic diseases such as diabetes and heart disease. </a:t>
            </a:r>
            <a:r>
              <a:rPr lang="en-US" sz="1900" dirty="0">
                <a:solidFill>
                  <a:schemeClr val="tx1">
                    <a:lumMod val="65000"/>
                    <a:lumOff val="35000"/>
                  </a:schemeClr>
                </a:solidFill>
                <a:latin typeface="Times New Roman" panose="02020603050405020304" pitchFamily="18" charset="0"/>
                <a:cs typeface="Times New Roman" panose="02020603050405020304" pitchFamily="18" charset="0"/>
                <a:hlinkClick r:id="rId2" action="ppaction://hlinksldjump"/>
              </a:rPr>
              <a:t>[3]</a:t>
            </a:r>
            <a:endParaRPr lang="en-US" sz="1900" dirty="0">
              <a:solidFill>
                <a:schemeClr val="tx1">
                  <a:lumMod val="65000"/>
                  <a:lumOff val="35000"/>
                </a:schemeClr>
              </a:solidFill>
              <a:latin typeface="Times New Roman" panose="02020603050405020304" pitchFamily="18" charset="0"/>
              <a:cs typeface="Times New Roman" panose="02020603050405020304" pitchFamily="18" charset="0"/>
            </a:endParaRPr>
          </a:p>
          <a:p>
            <a:pPr algn="just"/>
            <a:endParaRPr lang="en-IN" sz="1100" dirty="0">
              <a:latin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98B9F59A-EE54-15E1-6F90-F1AB79C0DCE7}"/>
              </a:ext>
            </a:extLst>
          </p:cNvPr>
          <p:cNvSpPr>
            <a:spLocks noGrp="1"/>
          </p:cNvSpPr>
          <p:nvPr>
            <p:ph type="sldNum" sz="quarter" idx="12"/>
          </p:nvPr>
        </p:nvSpPr>
        <p:spPr/>
        <p:txBody>
          <a:bodyPr/>
          <a:lstStyle/>
          <a:p>
            <a:fld id="{26AD20E6-394B-4DF0-96A5-9647FF39C943}" type="slidenum">
              <a:rPr lang="en-IN" smtClean="0"/>
              <a:t>3</a:t>
            </a:fld>
            <a:endParaRPr lang="en-IN"/>
          </a:p>
        </p:txBody>
      </p:sp>
      <p:pic>
        <p:nvPicPr>
          <p:cNvPr id="6" name="Picture 5">
            <a:extLst>
              <a:ext uri="{FF2B5EF4-FFF2-40B4-BE49-F238E27FC236}">
                <a16:creationId xmlns:a16="http://schemas.microsoft.com/office/drawing/2014/main" id="{623EA6A3-2D9E-C718-EBF4-5B7AFD95B08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3266"/>
            <a:ext cx="1417834" cy="667373"/>
          </a:xfrm>
          <a:prstGeom prst="rect">
            <a:avLst/>
          </a:prstGeom>
        </p:spPr>
      </p:pic>
    </p:spTree>
    <p:extLst>
      <p:ext uri="{BB962C8B-B14F-4D97-AF65-F5344CB8AC3E}">
        <p14:creationId xmlns:p14="http://schemas.microsoft.com/office/powerpoint/2010/main" val="29350104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872094-D36A-007C-818C-6DC4FC39F74F}"/>
              </a:ext>
            </a:extLst>
          </p:cNvPr>
          <p:cNvSpPr>
            <a:spLocks noGrp="1"/>
          </p:cNvSpPr>
          <p:nvPr>
            <p:ph type="title"/>
          </p:nvPr>
        </p:nvSpPr>
        <p:spPr>
          <a:xfrm>
            <a:off x="2302480" y="340098"/>
            <a:ext cx="8422365" cy="717092"/>
          </a:xfrm>
        </p:spPr>
        <p:txBody>
          <a:bodyPr>
            <a:normAutofit/>
          </a:bodyPr>
          <a:lstStyle/>
          <a:p>
            <a:pPr algn="ctr"/>
            <a:r>
              <a:rPr lang="en-IN" b="1" dirty="0">
                <a:latin typeface="Times New Roman" panose="02020603050405020304" pitchFamily="18" charset="0"/>
                <a:cs typeface="Times New Roman" panose="02020603050405020304" pitchFamily="18" charset="0"/>
              </a:rPr>
              <a:t>Review of Literature</a:t>
            </a:r>
          </a:p>
        </p:txBody>
      </p:sp>
      <p:sp>
        <p:nvSpPr>
          <p:cNvPr id="4" name="Slide Number Placeholder 3">
            <a:extLst>
              <a:ext uri="{FF2B5EF4-FFF2-40B4-BE49-F238E27FC236}">
                <a16:creationId xmlns:a16="http://schemas.microsoft.com/office/drawing/2014/main" id="{98B9F59A-EE54-15E1-6F90-F1AB79C0DCE7}"/>
              </a:ext>
            </a:extLst>
          </p:cNvPr>
          <p:cNvSpPr>
            <a:spLocks noGrp="1"/>
          </p:cNvSpPr>
          <p:nvPr>
            <p:ph type="sldNum" sz="quarter" idx="12"/>
          </p:nvPr>
        </p:nvSpPr>
        <p:spPr/>
        <p:txBody>
          <a:bodyPr/>
          <a:lstStyle/>
          <a:p>
            <a:fld id="{26AD20E6-394B-4DF0-96A5-9647FF39C943}" type="slidenum">
              <a:rPr lang="en-IN" smtClean="0"/>
              <a:t>4</a:t>
            </a:fld>
            <a:endParaRPr lang="en-IN"/>
          </a:p>
        </p:txBody>
      </p:sp>
      <p:pic>
        <p:nvPicPr>
          <p:cNvPr id="6" name="Picture 5">
            <a:extLst>
              <a:ext uri="{FF2B5EF4-FFF2-40B4-BE49-F238E27FC236}">
                <a16:creationId xmlns:a16="http://schemas.microsoft.com/office/drawing/2014/main" id="{623EA6A3-2D9E-C718-EBF4-5B7AFD95B0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23814"/>
            <a:ext cx="1433676" cy="674830"/>
          </a:xfrm>
          <a:prstGeom prst="rect">
            <a:avLst/>
          </a:prstGeom>
        </p:spPr>
      </p:pic>
      <p:graphicFrame>
        <p:nvGraphicFramePr>
          <p:cNvPr id="10" name="Table 9">
            <a:extLst>
              <a:ext uri="{FF2B5EF4-FFF2-40B4-BE49-F238E27FC236}">
                <a16:creationId xmlns:a16="http://schemas.microsoft.com/office/drawing/2014/main" id="{F902512D-383E-3550-3794-8871672E9FD8}"/>
              </a:ext>
            </a:extLst>
          </p:cNvPr>
          <p:cNvGraphicFramePr>
            <a:graphicFrameLocks noGrp="1"/>
          </p:cNvGraphicFramePr>
          <p:nvPr>
            <p:extLst>
              <p:ext uri="{D42A27DB-BD31-4B8C-83A1-F6EECF244321}">
                <p14:modId xmlns:p14="http://schemas.microsoft.com/office/powerpoint/2010/main" val="4045126399"/>
              </p:ext>
            </p:extLst>
          </p:nvPr>
        </p:nvGraphicFramePr>
        <p:xfrm>
          <a:off x="838199" y="1447800"/>
          <a:ext cx="10515600" cy="5138057"/>
        </p:xfrm>
        <a:graphic>
          <a:graphicData uri="http://schemas.openxmlformats.org/drawingml/2006/table">
            <a:tbl>
              <a:tblPr>
                <a:tableStyleId>{5C22544A-7EE6-4342-B048-85BDC9FD1C3A}</a:tableStyleId>
              </a:tblPr>
              <a:tblGrid>
                <a:gridCol w="5257800">
                  <a:extLst>
                    <a:ext uri="{9D8B030D-6E8A-4147-A177-3AD203B41FA5}">
                      <a16:colId xmlns:a16="http://schemas.microsoft.com/office/drawing/2014/main" val="4206112225"/>
                    </a:ext>
                  </a:extLst>
                </a:gridCol>
                <a:gridCol w="5257800">
                  <a:extLst>
                    <a:ext uri="{9D8B030D-6E8A-4147-A177-3AD203B41FA5}">
                      <a16:colId xmlns:a16="http://schemas.microsoft.com/office/drawing/2014/main" val="4268953750"/>
                    </a:ext>
                  </a:extLst>
                </a:gridCol>
              </a:tblGrid>
              <a:tr h="324610">
                <a:tc>
                  <a:txBody>
                    <a:bodyPr/>
                    <a:lstStyle/>
                    <a:p>
                      <a:pPr algn="ctr" rtl="0" fontAlgn="t"/>
                      <a:r>
                        <a:rPr lang="en-IN" sz="2000" b="1" u="none" strike="noStrike">
                          <a:effectLst/>
                          <a:latin typeface="Times New Roman" panose="02020603050405020304" pitchFamily="18" charset="0"/>
                          <a:cs typeface="Times New Roman" panose="02020603050405020304" pitchFamily="18" charset="0"/>
                        </a:rPr>
                        <a:t>Authors</a:t>
                      </a:r>
                      <a:endParaRPr lang="en-IN" sz="2000" b="1" i="0" u="none" strike="noStrike">
                        <a:solidFill>
                          <a:srgbClr val="000000"/>
                        </a:solidFill>
                        <a:effectLst/>
                        <a:latin typeface="Times New Roman" panose="02020603050405020304" pitchFamily="18" charset="0"/>
                        <a:cs typeface="Times New Roman" panose="02020603050405020304" pitchFamily="18" charset="0"/>
                      </a:endParaRPr>
                    </a:p>
                  </a:txBody>
                  <a:tcPr marL="4078" marR="4078" marT="4078" marB="0">
                    <a:noFill/>
                  </a:tcPr>
                </a:tc>
                <a:tc>
                  <a:txBody>
                    <a:bodyPr/>
                    <a:lstStyle/>
                    <a:p>
                      <a:pPr algn="l" rtl="0" fontAlgn="b"/>
                      <a:r>
                        <a:rPr lang="en-IN" sz="2000" b="1" u="none" strike="noStrike" dirty="0">
                          <a:effectLst/>
                          <a:latin typeface="Times New Roman" panose="02020603050405020304" pitchFamily="18" charset="0"/>
                          <a:cs typeface="Times New Roman" panose="02020603050405020304" pitchFamily="18" charset="0"/>
                        </a:rPr>
                        <a:t>Findings</a:t>
                      </a:r>
                      <a:endParaRPr lang="en-IN" sz="20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4078" marR="4078" marT="4078" marB="0" anchor="b">
                    <a:noFill/>
                  </a:tcPr>
                </a:tc>
                <a:extLst>
                  <a:ext uri="{0D108BD9-81ED-4DB2-BD59-A6C34878D82A}">
                    <a16:rowId xmlns:a16="http://schemas.microsoft.com/office/drawing/2014/main" val="1716439634"/>
                  </a:ext>
                </a:extLst>
              </a:tr>
              <a:tr h="965261">
                <a:tc>
                  <a:txBody>
                    <a:bodyPr/>
                    <a:lstStyle/>
                    <a:p>
                      <a:pPr algn="l" rtl="0" fontAlgn="t"/>
                      <a:r>
                        <a:rPr lang="en-IN" sz="1800" u="none" strike="noStrike" dirty="0">
                          <a:effectLst/>
                          <a:latin typeface="Times New Roman" panose="02020603050405020304" pitchFamily="18" charset="0"/>
                          <a:cs typeface="Times New Roman" panose="02020603050405020304" pitchFamily="18" charset="0"/>
                        </a:rPr>
                        <a:t>Young-</a:t>
                      </a:r>
                      <a:r>
                        <a:rPr lang="en-IN" sz="1800" u="none" strike="noStrike" dirty="0" err="1">
                          <a:effectLst/>
                          <a:latin typeface="Times New Roman" panose="02020603050405020304" pitchFamily="18" charset="0"/>
                          <a:cs typeface="Times New Roman" panose="02020603050405020304" pitchFamily="18" charset="0"/>
                        </a:rPr>
                        <a:t>Gyun</a:t>
                      </a:r>
                      <a:r>
                        <a:rPr lang="en-IN" sz="1800" u="none" strike="noStrike" dirty="0">
                          <a:effectLst/>
                          <a:latin typeface="Times New Roman" panose="02020603050405020304" pitchFamily="18" charset="0"/>
                          <a:cs typeface="Times New Roman" panose="02020603050405020304" pitchFamily="18" charset="0"/>
                        </a:rPr>
                        <a:t> Seo, </a:t>
                      </a:r>
                      <a:r>
                        <a:rPr lang="en-IN" sz="1800" u="none" strike="noStrike" dirty="0" err="1">
                          <a:effectLst/>
                          <a:latin typeface="Times New Roman" panose="02020603050405020304" pitchFamily="18" charset="0"/>
                          <a:cs typeface="Times New Roman" panose="02020603050405020304" pitchFamily="18" charset="0"/>
                        </a:rPr>
                        <a:t>Hyunjung</a:t>
                      </a:r>
                      <a:r>
                        <a:rPr lang="en-IN" sz="1800" u="none" strike="noStrike" dirty="0">
                          <a:effectLst/>
                          <a:latin typeface="Times New Roman" panose="02020603050405020304" pitchFamily="18" charset="0"/>
                          <a:cs typeface="Times New Roman" panose="02020603050405020304" pitchFamily="18" charset="0"/>
                        </a:rPr>
                        <a:t> Lim, Yoon Myung Kim</a:t>
                      </a:r>
                      <a:endParaRPr lang="en-IN"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4078" marR="4078" marT="4078" marB="0">
                    <a:noFill/>
                  </a:tcPr>
                </a:tc>
                <a:tc>
                  <a:txBody>
                    <a:bodyPr/>
                    <a:lstStyle/>
                    <a:p>
                      <a:pPr algn="l" rtl="0" fontAlgn="t"/>
                      <a:r>
                        <a:rPr lang="en-GB" sz="1800" u="none" strike="noStrike" dirty="0">
                          <a:effectLst/>
                          <a:latin typeface="Times New Roman" panose="02020603050405020304" pitchFamily="18" charset="0"/>
                          <a:cs typeface="Times New Roman" panose="02020603050405020304" pitchFamily="18" charset="0"/>
                        </a:rPr>
                        <a:t>The study reports that the education and nutritional outcome such as obesity are closely associated with the education.</a:t>
                      </a:r>
                      <a:endParaRPr lang="en-GB"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4078" marR="4078" marT="4078" marB="0">
                    <a:noFill/>
                  </a:tcPr>
                </a:tc>
                <a:extLst>
                  <a:ext uri="{0D108BD9-81ED-4DB2-BD59-A6C34878D82A}">
                    <a16:rowId xmlns:a16="http://schemas.microsoft.com/office/drawing/2014/main" val="3656815273"/>
                  </a:ext>
                </a:extLst>
              </a:tr>
              <a:tr h="3848186">
                <a:tc>
                  <a:txBody>
                    <a:bodyPr/>
                    <a:lstStyle/>
                    <a:p>
                      <a:pPr algn="l" rtl="0" fontAlgn="t"/>
                      <a:r>
                        <a:rPr lang="en-IN" sz="1800" u="none" strike="noStrike" dirty="0">
                          <a:effectLst/>
                          <a:latin typeface="Times New Roman" panose="02020603050405020304" pitchFamily="18" charset="0"/>
                          <a:cs typeface="Times New Roman" panose="02020603050405020304" pitchFamily="18" charset="0"/>
                        </a:rPr>
                        <a:t>Janet U. Schneiderman∗, </a:t>
                      </a:r>
                      <a:r>
                        <a:rPr lang="en-IN" sz="1800" u="none" strike="noStrike" dirty="0" err="1">
                          <a:effectLst/>
                          <a:latin typeface="Times New Roman" panose="02020603050405020304" pitchFamily="18" charset="0"/>
                          <a:cs typeface="Times New Roman" panose="02020603050405020304" pitchFamily="18" charset="0"/>
                        </a:rPr>
                        <a:t>Ferol</a:t>
                      </a:r>
                      <a:r>
                        <a:rPr lang="en-IN" sz="1800" u="none" strike="noStrike" dirty="0">
                          <a:effectLst/>
                          <a:latin typeface="Times New Roman" panose="02020603050405020304" pitchFamily="18" charset="0"/>
                          <a:cs typeface="Times New Roman" panose="02020603050405020304" pitchFamily="18" charset="0"/>
                        </a:rPr>
                        <a:t> E. Mennen, Sonya </a:t>
                      </a:r>
                      <a:r>
                        <a:rPr lang="en-IN" sz="1800" u="none" strike="noStrike" dirty="0" err="1">
                          <a:effectLst/>
                          <a:latin typeface="Times New Roman" panose="02020603050405020304" pitchFamily="18" charset="0"/>
                          <a:cs typeface="Times New Roman" panose="02020603050405020304" pitchFamily="18" charset="0"/>
                        </a:rPr>
                        <a:t>Negriff</a:t>
                      </a:r>
                      <a:r>
                        <a:rPr lang="en-IN" sz="1800" u="none" strike="noStrike" dirty="0">
                          <a:effectLst/>
                          <a:latin typeface="Times New Roman" panose="02020603050405020304" pitchFamily="18" charset="0"/>
                          <a:cs typeface="Times New Roman" panose="02020603050405020304" pitchFamily="18" charset="0"/>
                        </a:rPr>
                        <a:t>, Penelope K. Trickett</a:t>
                      </a:r>
                      <a:endParaRPr lang="en-IN"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4078" marR="4078" marT="4078" marB="0">
                    <a:noFill/>
                  </a:tcPr>
                </a:tc>
                <a:tc>
                  <a:txBody>
                    <a:bodyPr/>
                    <a:lstStyle/>
                    <a:p>
                      <a:pPr algn="l" rtl="0" fontAlgn="t"/>
                      <a:r>
                        <a:rPr lang="en-GB" sz="1800" u="none" strike="noStrike" dirty="0">
                          <a:effectLst/>
                          <a:latin typeface="Times New Roman" panose="02020603050405020304" pitchFamily="18" charset="0"/>
                          <a:cs typeface="Times New Roman" panose="02020603050405020304" pitchFamily="18" charset="0"/>
                        </a:rPr>
                        <a:t>The individual with life-style outcome such as anxiety at different ages were less likely to have higher BMI, particularly among adolescents. The mal treated group was less likely to have BMI ≥ 85% than the comparison youth, the prevalence of overweight and obesity in the maltreated group was high.</a:t>
                      </a:r>
                      <a:br>
                        <a:rPr lang="en-GB" sz="1800" u="none" strike="noStrike" dirty="0">
                          <a:effectLst/>
                          <a:latin typeface="Times New Roman" panose="02020603050405020304" pitchFamily="18" charset="0"/>
                          <a:cs typeface="Times New Roman" panose="02020603050405020304" pitchFamily="18" charset="0"/>
                        </a:rPr>
                      </a:br>
                      <a:r>
                        <a:rPr lang="en-GB" sz="1800" u="none" strike="noStrike" dirty="0">
                          <a:effectLst/>
                          <a:latin typeface="Times New Roman" panose="02020603050405020304" pitchFamily="18" charset="0"/>
                          <a:cs typeface="Times New Roman" panose="02020603050405020304" pitchFamily="18" charset="0"/>
                        </a:rPr>
                        <a:t>Both maltreatment and obesity are independently related to physical and mental health problems and combining maltreatment and obesity may make these young adolescents more vulnerable to poorer health outcomes.</a:t>
                      </a:r>
                      <a:endParaRPr lang="en-GB"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4078" marR="4078" marT="4078" marB="0">
                    <a:noFill/>
                  </a:tcPr>
                </a:tc>
                <a:extLst>
                  <a:ext uri="{0D108BD9-81ED-4DB2-BD59-A6C34878D82A}">
                    <a16:rowId xmlns:a16="http://schemas.microsoft.com/office/drawing/2014/main" val="2528915957"/>
                  </a:ext>
                </a:extLst>
              </a:tr>
            </a:tbl>
          </a:graphicData>
        </a:graphic>
      </p:graphicFrame>
    </p:spTree>
    <p:extLst>
      <p:ext uri="{BB962C8B-B14F-4D97-AF65-F5344CB8AC3E}">
        <p14:creationId xmlns:p14="http://schemas.microsoft.com/office/powerpoint/2010/main" val="9920746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872094-D36A-007C-818C-6DC4FC39F74F}"/>
              </a:ext>
            </a:extLst>
          </p:cNvPr>
          <p:cNvSpPr>
            <a:spLocks noGrp="1"/>
          </p:cNvSpPr>
          <p:nvPr>
            <p:ph type="title"/>
          </p:nvPr>
        </p:nvSpPr>
        <p:spPr>
          <a:xfrm>
            <a:off x="2753474" y="156108"/>
            <a:ext cx="7719495" cy="748019"/>
          </a:xfrm>
        </p:spPr>
        <p:txBody>
          <a:bodyPr>
            <a:normAutofit/>
          </a:bodyPr>
          <a:lstStyle/>
          <a:p>
            <a:pPr algn="ctr"/>
            <a:r>
              <a:rPr lang="en-IN" b="1" dirty="0">
                <a:latin typeface="Times New Roman" panose="02020603050405020304" pitchFamily="18" charset="0"/>
                <a:cs typeface="Times New Roman" panose="02020603050405020304" pitchFamily="18" charset="0"/>
              </a:rPr>
              <a:t>Review of Literature</a:t>
            </a:r>
          </a:p>
        </p:txBody>
      </p:sp>
      <p:sp>
        <p:nvSpPr>
          <p:cNvPr id="4" name="Slide Number Placeholder 3">
            <a:extLst>
              <a:ext uri="{FF2B5EF4-FFF2-40B4-BE49-F238E27FC236}">
                <a16:creationId xmlns:a16="http://schemas.microsoft.com/office/drawing/2014/main" id="{98B9F59A-EE54-15E1-6F90-F1AB79C0DCE7}"/>
              </a:ext>
            </a:extLst>
          </p:cNvPr>
          <p:cNvSpPr>
            <a:spLocks noGrp="1"/>
          </p:cNvSpPr>
          <p:nvPr>
            <p:ph type="sldNum" sz="quarter" idx="12"/>
          </p:nvPr>
        </p:nvSpPr>
        <p:spPr/>
        <p:txBody>
          <a:bodyPr/>
          <a:lstStyle/>
          <a:p>
            <a:fld id="{26AD20E6-394B-4DF0-96A5-9647FF39C943}" type="slidenum">
              <a:rPr lang="en-IN" smtClean="0"/>
              <a:t>5</a:t>
            </a:fld>
            <a:endParaRPr lang="en-IN"/>
          </a:p>
        </p:txBody>
      </p:sp>
      <p:pic>
        <p:nvPicPr>
          <p:cNvPr id="6" name="Picture 5">
            <a:extLst>
              <a:ext uri="{FF2B5EF4-FFF2-40B4-BE49-F238E27FC236}">
                <a16:creationId xmlns:a16="http://schemas.microsoft.com/office/drawing/2014/main" id="{623EA6A3-2D9E-C718-EBF4-5B7AFD95B0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7017"/>
            <a:ext cx="1417833" cy="667373"/>
          </a:xfrm>
          <a:prstGeom prst="rect">
            <a:avLst/>
          </a:prstGeom>
        </p:spPr>
      </p:pic>
      <p:graphicFrame>
        <p:nvGraphicFramePr>
          <p:cNvPr id="8" name="Table 7">
            <a:extLst>
              <a:ext uri="{FF2B5EF4-FFF2-40B4-BE49-F238E27FC236}">
                <a16:creationId xmlns:a16="http://schemas.microsoft.com/office/drawing/2014/main" id="{B4BB9749-707A-FB1B-75F3-5762AD61F159}"/>
              </a:ext>
            </a:extLst>
          </p:cNvPr>
          <p:cNvGraphicFramePr>
            <a:graphicFrameLocks noGrp="1"/>
          </p:cNvGraphicFramePr>
          <p:nvPr>
            <p:extLst>
              <p:ext uri="{D42A27DB-BD31-4B8C-83A1-F6EECF244321}">
                <p14:modId xmlns:p14="http://schemas.microsoft.com/office/powerpoint/2010/main" val="1994510104"/>
              </p:ext>
            </p:extLst>
          </p:nvPr>
        </p:nvGraphicFramePr>
        <p:xfrm>
          <a:off x="531812" y="1266299"/>
          <a:ext cx="11495314" cy="4824603"/>
        </p:xfrm>
        <a:graphic>
          <a:graphicData uri="http://schemas.openxmlformats.org/drawingml/2006/table">
            <a:tbl>
              <a:tblPr>
                <a:tableStyleId>{5C22544A-7EE6-4342-B048-85BDC9FD1C3A}</a:tableStyleId>
              </a:tblPr>
              <a:tblGrid>
                <a:gridCol w="3548743">
                  <a:extLst>
                    <a:ext uri="{9D8B030D-6E8A-4147-A177-3AD203B41FA5}">
                      <a16:colId xmlns:a16="http://schemas.microsoft.com/office/drawing/2014/main" val="1487812332"/>
                    </a:ext>
                  </a:extLst>
                </a:gridCol>
                <a:gridCol w="7946571">
                  <a:extLst>
                    <a:ext uri="{9D8B030D-6E8A-4147-A177-3AD203B41FA5}">
                      <a16:colId xmlns:a16="http://schemas.microsoft.com/office/drawing/2014/main" val="1136512459"/>
                    </a:ext>
                  </a:extLst>
                </a:gridCol>
              </a:tblGrid>
              <a:tr h="283233">
                <a:tc>
                  <a:txBody>
                    <a:bodyPr/>
                    <a:lstStyle/>
                    <a:p>
                      <a:pPr algn="ctr" fontAlgn="t"/>
                      <a:r>
                        <a:rPr lang="en-IN" sz="2000" b="1" u="none" strike="noStrike" dirty="0">
                          <a:solidFill>
                            <a:schemeClr val="tx1"/>
                          </a:solidFill>
                          <a:effectLst/>
                          <a:latin typeface="Times New Roman" panose="02020603050405020304" pitchFamily="18" charset="0"/>
                          <a:cs typeface="Times New Roman" panose="02020603050405020304" pitchFamily="18" charset="0"/>
                        </a:rPr>
                        <a:t>Authors</a:t>
                      </a:r>
                      <a:endParaRPr lang="en-IN" sz="2000" b="1" i="0" u="none" strike="noStrike" dirty="0">
                        <a:solidFill>
                          <a:schemeClr val="tx1"/>
                        </a:solidFill>
                        <a:effectLst/>
                        <a:latin typeface="Times New Roman" panose="02020603050405020304" pitchFamily="18" charset="0"/>
                        <a:cs typeface="Times New Roman" panose="02020603050405020304" pitchFamily="18" charset="0"/>
                      </a:endParaRPr>
                    </a:p>
                  </a:txBody>
                  <a:tcPr marL="849" marR="849" marT="849" marB="0">
                    <a:noFill/>
                  </a:tcPr>
                </a:tc>
                <a:tc>
                  <a:txBody>
                    <a:bodyPr/>
                    <a:lstStyle/>
                    <a:p>
                      <a:pPr algn="l" fontAlgn="b"/>
                      <a:r>
                        <a:rPr lang="en-IN" sz="2000" b="1" u="none" strike="noStrike" dirty="0">
                          <a:solidFill>
                            <a:schemeClr val="tx1"/>
                          </a:solidFill>
                          <a:effectLst/>
                          <a:latin typeface="Times New Roman" panose="02020603050405020304" pitchFamily="18" charset="0"/>
                          <a:cs typeface="Times New Roman" panose="02020603050405020304" pitchFamily="18" charset="0"/>
                        </a:rPr>
                        <a:t>Findings</a:t>
                      </a:r>
                      <a:endParaRPr lang="en-IN" sz="2000" b="1" i="0" u="none" strike="noStrike" dirty="0">
                        <a:solidFill>
                          <a:schemeClr val="tx1"/>
                        </a:solidFill>
                        <a:effectLst/>
                        <a:latin typeface="Times New Roman" panose="02020603050405020304" pitchFamily="18" charset="0"/>
                        <a:cs typeface="Times New Roman" panose="02020603050405020304" pitchFamily="18" charset="0"/>
                      </a:endParaRPr>
                    </a:p>
                  </a:txBody>
                  <a:tcPr marL="849" marR="849" marT="849" marB="0" anchor="b">
                    <a:noFill/>
                  </a:tcPr>
                </a:tc>
                <a:extLst>
                  <a:ext uri="{0D108BD9-81ED-4DB2-BD59-A6C34878D82A}">
                    <a16:rowId xmlns:a16="http://schemas.microsoft.com/office/drawing/2014/main" val="3008258669"/>
                  </a:ext>
                </a:extLst>
              </a:tr>
              <a:tr h="1412235">
                <a:tc>
                  <a:txBody>
                    <a:bodyPr/>
                    <a:lstStyle/>
                    <a:p>
                      <a:pPr algn="l" fontAlgn="t"/>
                      <a:r>
                        <a:rPr lang="en-IN" sz="1800" u="none" strike="noStrike" dirty="0" err="1">
                          <a:solidFill>
                            <a:schemeClr val="tx1"/>
                          </a:solidFill>
                          <a:effectLst/>
                          <a:latin typeface="Times New Roman" panose="02020603050405020304" pitchFamily="18" charset="0"/>
                          <a:cs typeface="Times New Roman" panose="02020603050405020304" pitchFamily="18" charset="0"/>
                        </a:rPr>
                        <a:t>Anapaula</a:t>
                      </a:r>
                      <a:r>
                        <a:rPr lang="en-IN" sz="1800" u="none" strike="noStrike" dirty="0">
                          <a:solidFill>
                            <a:schemeClr val="tx1"/>
                          </a:solidFill>
                          <a:effectLst/>
                          <a:latin typeface="Times New Roman" panose="02020603050405020304" pitchFamily="18" charset="0"/>
                          <a:cs typeface="Times New Roman" panose="02020603050405020304" pitchFamily="18" charset="0"/>
                        </a:rPr>
                        <a:t> CB Rizzo, Tamara BL Goldberg, Carla C Silva and all</a:t>
                      </a:r>
                      <a:endParaRPr lang="en-IN" sz="1800" b="0" i="0" u="none" strike="noStrike" dirty="0">
                        <a:solidFill>
                          <a:schemeClr val="tx1"/>
                        </a:solidFill>
                        <a:effectLst/>
                        <a:latin typeface="Times New Roman" panose="02020603050405020304" pitchFamily="18" charset="0"/>
                        <a:cs typeface="Times New Roman" panose="02020603050405020304" pitchFamily="18" charset="0"/>
                      </a:endParaRPr>
                    </a:p>
                  </a:txBody>
                  <a:tcPr marL="849" marR="849" marT="849" marB="0">
                    <a:noFill/>
                  </a:tcPr>
                </a:tc>
                <a:tc>
                  <a:txBody>
                    <a:bodyPr/>
                    <a:lstStyle/>
                    <a:p>
                      <a:pPr algn="l" fontAlgn="b"/>
                      <a:r>
                        <a:rPr lang="en-GB" sz="1800" u="none" strike="noStrike" dirty="0">
                          <a:solidFill>
                            <a:schemeClr val="tx1"/>
                          </a:solidFill>
                          <a:effectLst/>
                          <a:latin typeface="Times New Roman" panose="02020603050405020304" pitchFamily="18" charset="0"/>
                          <a:cs typeface="Times New Roman" panose="02020603050405020304" pitchFamily="18" charset="0"/>
                        </a:rPr>
                        <a:t>The increased prevalence of overweight and obesity, together with cardiometabolic risk factors such as abnormal blood pressure, were observed in adolescents, contributing to the onset of metabolic syndrome [MS] at younger ages. Risk factors for MS were more prevalent in females.</a:t>
                      </a:r>
                      <a:endParaRPr lang="en-GB" sz="1800" b="0" i="0" u="none" strike="noStrike" dirty="0">
                        <a:solidFill>
                          <a:schemeClr val="tx1"/>
                        </a:solidFill>
                        <a:effectLst/>
                        <a:latin typeface="Times New Roman" panose="02020603050405020304" pitchFamily="18" charset="0"/>
                        <a:cs typeface="Times New Roman" panose="02020603050405020304" pitchFamily="18" charset="0"/>
                      </a:endParaRPr>
                    </a:p>
                  </a:txBody>
                  <a:tcPr marL="849" marR="849" marT="849" marB="0" anchor="b">
                    <a:noFill/>
                  </a:tcPr>
                </a:tc>
                <a:extLst>
                  <a:ext uri="{0D108BD9-81ED-4DB2-BD59-A6C34878D82A}">
                    <a16:rowId xmlns:a16="http://schemas.microsoft.com/office/drawing/2014/main" val="363465973"/>
                  </a:ext>
                </a:extLst>
              </a:tr>
              <a:tr h="1129984">
                <a:tc>
                  <a:txBody>
                    <a:bodyPr/>
                    <a:lstStyle/>
                    <a:p>
                      <a:pPr algn="l" fontAlgn="t"/>
                      <a:r>
                        <a:rPr lang="sv-SE" sz="1800" u="none" strike="noStrike" dirty="0">
                          <a:solidFill>
                            <a:schemeClr val="tx1"/>
                          </a:solidFill>
                          <a:effectLst/>
                          <a:latin typeface="Times New Roman" panose="02020603050405020304" pitchFamily="18" charset="0"/>
                          <a:cs typeface="Times New Roman" panose="02020603050405020304" pitchFamily="18" charset="0"/>
                        </a:rPr>
                        <a:t>Sonya Jagadesan 1, Ranjani Harish, Priya Miranda,and all</a:t>
                      </a:r>
                      <a:endParaRPr lang="sv-SE" sz="1800" b="0" i="0" u="none" strike="noStrike" dirty="0">
                        <a:solidFill>
                          <a:schemeClr val="tx1"/>
                        </a:solidFill>
                        <a:effectLst/>
                        <a:latin typeface="Times New Roman" panose="02020603050405020304" pitchFamily="18" charset="0"/>
                        <a:cs typeface="Times New Roman" panose="02020603050405020304" pitchFamily="18" charset="0"/>
                      </a:endParaRPr>
                    </a:p>
                  </a:txBody>
                  <a:tcPr marL="849" marR="849" marT="849" marB="0">
                    <a:noFill/>
                  </a:tcPr>
                </a:tc>
                <a:tc>
                  <a:txBody>
                    <a:bodyPr/>
                    <a:lstStyle/>
                    <a:p>
                      <a:pPr algn="l" fontAlgn="b"/>
                      <a:r>
                        <a:rPr lang="en-GB" sz="1800" u="none" strike="noStrike" dirty="0">
                          <a:solidFill>
                            <a:schemeClr val="tx1"/>
                          </a:solidFill>
                          <a:effectLst/>
                          <a:latin typeface="Times New Roman" panose="02020603050405020304" pitchFamily="18" charset="0"/>
                          <a:cs typeface="Times New Roman" panose="02020603050405020304" pitchFamily="18" charset="0"/>
                        </a:rPr>
                        <a:t>The study concluded that the prevalence of overweight and obesity is high among private schools in Chennai, and hypertension is also</a:t>
                      </a:r>
                      <a:br>
                        <a:rPr lang="en-GB" sz="1800" u="none" strike="noStrike" dirty="0">
                          <a:solidFill>
                            <a:schemeClr val="tx1"/>
                          </a:solidFill>
                          <a:effectLst/>
                          <a:latin typeface="Times New Roman" panose="02020603050405020304" pitchFamily="18" charset="0"/>
                          <a:cs typeface="Times New Roman" panose="02020603050405020304" pitchFamily="18" charset="0"/>
                        </a:rPr>
                      </a:br>
                      <a:r>
                        <a:rPr lang="en-GB" sz="1800" u="none" strike="noStrike" dirty="0">
                          <a:solidFill>
                            <a:schemeClr val="tx1"/>
                          </a:solidFill>
                          <a:effectLst/>
                          <a:latin typeface="Times New Roman" panose="02020603050405020304" pitchFamily="18" charset="0"/>
                          <a:cs typeface="Times New Roman" panose="02020603050405020304" pitchFamily="18" charset="0"/>
                        </a:rPr>
                        <a:t>common.</a:t>
                      </a:r>
                      <a:endParaRPr lang="en-GB" sz="1800" b="0" i="0" u="none" strike="noStrike" dirty="0">
                        <a:solidFill>
                          <a:schemeClr val="tx1"/>
                        </a:solidFill>
                        <a:effectLst/>
                        <a:latin typeface="Times New Roman" panose="02020603050405020304" pitchFamily="18" charset="0"/>
                        <a:cs typeface="Times New Roman" panose="02020603050405020304" pitchFamily="18" charset="0"/>
                      </a:endParaRPr>
                    </a:p>
                  </a:txBody>
                  <a:tcPr marL="849" marR="849" marT="849" marB="0" anchor="b">
                    <a:noFill/>
                  </a:tcPr>
                </a:tc>
                <a:extLst>
                  <a:ext uri="{0D108BD9-81ED-4DB2-BD59-A6C34878D82A}">
                    <a16:rowId xmlns:a16="http://schemas.microsoft.com/office/drawing/2014/main" val="3086762304"/>
                  </a:ext>
                </a:extLst>
              </a:tr>
              <a:tr h="1976735">
                <a:tc>
                  <a:txBody>
                    <a:bodyPr/>
                    <a:lstStyle/>
                    <a:p>
                      <a:pPr algn="l" fontAlgn="t"/>
                      <a:r>
                        <a:rPr lang="en-IN" sz="1800" u="none" strike="noStrike" dirty="0">
                          <a:solidFill>
                            <a:schemeClr val="tx1"/>
                          </a:solidFill>
                          <a:effectLst/>
                          <a:latin typeface="Times New Roman" panose="02020603050405020304" pitchFamily="18" charset="0"/>
                          <a:cs typeface="Times New Roman" panose="02020603050405020304" pitchFamily="18" charset="0"/>
                        </a:rPr>
                        <a:t>S Seema, Kusum K </a:t>
                      </a:r>
                      <a:r>
                        <a:rPr lang="en-IN" sz="1800" u="none" strike="noStrike" dirty="0" err="1">
                          <a:solidFill>
                            <a:schemeClr val="tx1"/>
                          </a:solidFill>
                          <a:effectLst/>
                          <a:latin typeface="Times New Roman" panose="02020603050405020304" pitchFamily="18" charset="0"/>
                          <a:cs typeface="Times New Roman" panose="02020603050405020304" pitchFamily="18" charset="0"/>
                        </a:rPr>
                        <a:t>Rohilla</a:t>
                      </a:r>
                      <a:r>
                        <a:rPr lang="en-IN" sz="1800" u="none" strike="noStrike" dirty="0">
                          <a:solidFill>
                            <a:schemeClr val="tx1"/>
                          </a:solidFill>
                          <a:effectLst/>
                          <a:latin typeface="Times New Roman" panose="02020603050405020304" pitchFamily="18" charset="0"/>
                          <a:cs typeface="Times New Roman" panose="02020603050405020304" pitchFamily="18" charset="0"/>
                        </a:rPr>
                        <a:t>, </a:t>
                      </a:r>
                      <a:r>
                        <a:rPr lang="en-IN" sz="1800" u="none" strike="noStrike" dirty="0" err="1">
                          <a:solidFill>
                            <a:schemeClr val="tx1"/>
                          </a:solidFill>
                          <a:effectLst/>
                          <a:latin typeface="Times New Roman" panose="02020603050405020304" pitchFamily="18" charset="0"/>
                          <a:cs typeface="Times New Roman" panose="02020603050405020304" pitchFamily="18" charset="0"/>
                        </a:rPr>
                        <a:t>Vasantha</a:t>
                      </a:r>
                      <a:r>
                        <a:rPr lang="en-IN" sz="1800" u="none" strike="noStrike" dirty="0">
                          <a:solidFill>
                            <a:schemeClr val="tx1"/>
                          </a:solidFill>
                          <a:effectLst/>
                          <a:latin typeface="Times New Roman" panose="02020603050405020304" pitchFamily="18" charset="0"/>
                          <a:cs typeface="Times New Roman" panose="02020603050405020304" pitchFamily="18" charset="0"/>
                        </a:rPr>
                        <a:t> C Kalyani, Prerna </a:t>
                      </a:r>
                      <a:r>
                        <a:rPr lang="en-IN" sz="1800" u="none" strike="noStrike" dirty="0" err="1">
                          <a:solidFill>
                            <a:schemeClr val="tx1"/>
                          </a:solidFill>
                          <a:effectLst/>
                          <a:latin typeface="Times New Roman" panose="02020603050405020304" pitchFamily="18" charset="0"/>
                          <a:cs typeface="Times New Roman" panose="02020603050405020304" pitchFamily="18" charset="0"/>
                        </a:rPr>
                        <a:t>Babbar</a:t>
                      </a:r>
                      <a:endParaRPr lang="en-IN" sz="1800" b="0" i="0" u="none" strike="noStrike" dirty="0">
                        <a:solidFill>
                          <a:schemeClr val="tx1"/>
                        </a:solidFill>
                        <a:effectLst/>
                        <a:latin typeface="Times New Roman" panose="02020603050405020304" pitchFamily="18" charset="0"/>
                        <a:cs typeface="Times New Roman" panose="02020603050405020304" pitchFamily="18" charset="0"/>
                      </a:endParaRPr>
                    </a:p>
                  </a:txBody>
                  <a:tcPr marL="849" marR="849" marT="849" marB="0">
                    <a:noFill/>
                  </a:tcPr>
                </a:tc>
                <a:tc>
                  <a:txBody>
                    <a:bodyPr/>
                    <a:lstStyle/>
                    <a:p>
                      <a:pPr algn="l" fontAlgn="b"/>
                      <a:r>
                        <a:rPr lang="en-GB" sz="1800" u="none" strike="noStrike" dirty="0">
                          <a:solidFill>
                            <a:schemeClr val="tx1"/>
                          </a:solidFill>
                          <a:effectLst/>
                          <a:latin typeface="Times New Roman" panose="02020603050405020304" pitchFamily="18" charset="0"/>
                          <a:cs typeface="Times New Roman" panose="02020603050405020304" pitchFamily="18" charset="0"/>
                        </a:rPr>
                        <a:t>The nutrition education is alarming and informed policy can educate community people to plan and adopt healthier lifestyles and activities in schools or at home </a:t>
                      </a:r>
                      <a:r>
                        <a:rPr lang="en-GB" sz="1800" u="none" strike="noStrike" dirty="0" err="1">
                          <a:solidFill>
                            <a:schemeClr val="tx1"/>
                          </a:solidFill>
                          <a:effectLst/>
                          <a:latin typeface="Times New Roman" panose="02020603050405020304" pitchFamily="18" charset="0"/>
                          <a:cs typeface="Times New Roman" panose="02020603050405020304" pitchFamily="18" charset="0"/>
                        </a:rPr>
                        <a:t>particulalry</a:t>
                      </a:r>
                      <a:r>
                        <a:rPr lang="en-GB" sz="1800" u="none" strike="noStrike" dirty="0">
                          <a:solidFill>
                            <a:schemeClr val="tx1"/>
                          </a:solidFill>
                          <a:effectLst/>
                          <a:latin typeface="Times New Roman" panose="02020603050405020304" pitchFamily="18" charset="0"/>
                          <a:cs typeface="Times New Roman" panose="02020603050405020304" pitchFamily="18" charset="0"/>
                        </a:rPr>
                        <a:t> adolescent group. Other steps such as engaging in more and more outdoor activity, increasing daytime physical activity, shifting eating habits, decreasing watching TV time, and preventing a sedentary lifestyle can reduce the burden of obesity.</a:t>
                      </a:r>
                      <a:endParaRPr lang="en-GB" sz="1800" b="0" i="0" u="none" strike="noStrike" dirty="0">
                        <a:solidFill>
                          <a:schemeClr val="tx1"/>
                        </a:solidFill>
                        <a:effectLst/>
                        <a:latin typeface="Times New Roman" panose="02020603050405020304" pitchFamily="18" charset="0"/>
                        <a:cs typeface="Times New Roman" panose="02020603050405020304" pitchFamily="18" charset="0"/>
                      </a:endParaRPr>
                    </a:p>
                  </a:txBody>
                  <a:tcPr marL="849" marR="849" marT="849" marB="0" anchor="b">
                    <a:noFill/>
                  </a:tcPr>
                </a:tc>
                <a:extLst>
                  <a:ext uri="{0D108BD9-81ED-4DB2-BD59-A6C34878D82A}">
                    <a16:rowId xmlns:a16="http://schemas.microsoft.com/office/drawing/2014/main" val="2848998985"/>
                  </a:ext>
                </a:extLst>
              </a:tr>
            </a:tbl>
          </a:graphicData>
        </a:graphic>
      </p:graphicFrame>
    </p:spTree>
    <p:extLst>
      <p:ext uri="{BB962C8B-B14F-4D97-AF65-F5344CB8AC3E}">
        <p14:creationId xmlns:p14="http://schemas.microsoft.com/office/powerpoint/2010/main" val="13455896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4904D3-A247-E528-2115-156C18874265}"/>
              </a:ext>
            </a:extLst>
          </p:cNvPr>
          <p:cNvSpPr>
            <a:spLocks noGrp="1"/>
          </p:cNvSpPr>
          <p:nvPr>
            <p:ph type="title"/>
          </p:nvPr>
        </p:nvSpPr>
        <p:spPr>
          <a:xfrm>
            <a:off x="1896437" y="4169769"/>
            <a:ext cx="5094270" cy="817290"/>
          </a:xfrm>
        </p:spPr>
        <p:txBody>
          <a:bodyPr>
            <a:normAutofit/>
          </a:bodyPr>
          <a:lstStyle/>
          <a:p>
            <a:r>
              <a:rPr lang="en-IN" sz="2400" b="1" dirty="0">
                <a:solidFill>
                  <a:schemeClr val="accent5">
                    <a:lumMod val="75000"/>
                  </a:schemeClr>
                </a:solidFill>
                <a:latin typeface="Times New Roman" panose="02020603050405020304" pitchFamily="18" charset="0"/>
                <a:cs typeface="Times New Roman" panose="02020603050405020304" pitchFamily="18" charset="0"/>
              </a:rPr>
              <a:t>Objectives of the Study</a:t>
            </a:r>
          </a:p>
        </p:txBody>
      </p:sp>
      <p:sp>
        <p:nvSpPr>
          <p:cNvPr id="3" name="Content Placeholder 2">
            <a:extLst>
              <a:ext uri="{FF2B5EF4-FFF2-40B4-BE49-F238E27FC236}">
                <a16:creationId xmlns:a16="http://schemas.microsoft.com/office/drawing/2014/main" id="{8C6D7DE2-7518-3B77-F975-509EE81FC92A}"/>
              </a:ext>
            </a:extLst>
          </p:cNvPr>
          <p:cNvSpPr>
            <a:spLocks noGrp="1"/>
          </p:cNvSpPr>
          <p:nvPr>
            <p:ph idx="1"/>
          </p:nvPr>
        </p:nvSpPr>
        <p:spPr>
          <a:xfrm>
            <a:off x="1896437" y="4839446"/>
            <a:ext cx="10254465" cy="1325563"/>
          </a:xfrm>
        </p:spPr>
        <p:txBody>
          <a:bodyPr>
            <a:normAutofit/>
          </a:bodyPr>
          <a:lstStyle/>
          <a:p>
            <a:pPr lvl="0" algn="just">
              <a:lnSpc>
                <a:spcPct val="107000"/>
              </a:lnSpc>
              <a:buFont typeface="Wingdings" panose="05000000000000000000" pitchFamily="2" charset="2"/>
              <a:buChar char="Ø"/>
            </a:pPr>
            <a:r>
              <a:rPr lang="en-IN" sz="18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To study the current level of malnutrition among adolescent girls in India.</a:t>
            </a:r>
          </a:p>
          <a:p>
            <a:pPr lvl="0" algn="just">
              <a:lnSpc>
                <a:spcPct val="107000"/>
              </a:lnSpc>
              <a:buFont typeface="Wingdings" panose="05000000000000000000" pitchFamily="2" charset="2"/>
              <a:buChar char="Ø"/>
            </a:pPr>
            <a:r>
              <a:rPr lang="en-IN" sz="18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To study the underlying risk factors of malnutrition among adolescent girls in India.</a:t>
            </a:r>
            <a:endParaRPr lang="en-IN" sz="1800" dirty="0"/>
          </a:p>
        </p:txBody>
      </p:sp>
      <p:sp>
        <p:nvSpPr>
          <p:cNvPr id="4" name="Slide Number Placeholder 3">
            <a:extLst>
              <a:ext uri="{FF2B5EF4-FFF2-40B4-BE49-F238E27FC236}">
                <a16:creationId xmlns:a16="http://schemas.microsoft.com/office/drawing/2014/main" id="{196429B0-60CE-36A6-DD5A-4112E4534701}"/>
              </a:ext>
            </a:extLst>
          </p:cNvPr>
          <p:cNvSpPr>
            <a:spLocks noGrp="1"/>
          </p:cNvSpPr>
          <p:nvPr>
            <p:ph type="sldNum" sz="quarter" idx="12"/>
          </p:nvPr>
        </p:nvSpPr>
        <p:spPr/>
        <p:txBody>
          <a:bodyPr/>
          <a:lstStyle/>
          <a:p>
            <a:fld id="{26AD20E6-394B-4DF0-96A5-9647FF39C943}" type="slidenum">
              <a:rPr lang="en-IN" smtClean="0"/>
              <a:t>6</a:t>
            </a:fld>
            <a:endParaRPr lang="en-IN"/>
          </a:p>
        </p:txBody>
      </p:sp>
      <p:pic>
        <p:nvPicPr>
          <p:cNvPr id="6" name="Picture 5">
            <a:extLst>
              <a:ext uri="{FF2B5EF4-FFF2-40B4-BE49-F238E27FC236}">
                <a16:creationId xmlns:a16="http://schemas.microsoft.com/office/drawing/2014/main" id="{59DE848F-23EA-DD10-7CA9-E5A35CA4CEC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3539"/>
            <a:ext cx="1433676" cy="674830"/>
          </a:xfrm>
          <a:prstGeom prst="rect">
            <a:avLst/>
          </a:prstGeom>
        </p:spPr>
      </p:pic>
      <p:sp>
        <p:nvSpPr>
          <p:cNvPr id="8" name="TextBox 7">
            <a:extLst>
              <a:ext uri="{FF2B5EF4-FFF2-40B4-BE49-F238E27FC236}">
                <a16:creationId xmlns:a16="http://schemas.microsoft.com/office/drawing/2014/main" id="{4C1E5B9C-82A8-3B28-E999-DE5608C63F5C}"/>
              </a:ext>
            </a:extLst>
          </p:cNvPr>
          <p:cNvSpPr txBox="1"/>
          <p:nvPr/>
        </p:nvSpPr>
        <p:spPr>
          <a:xfrm>
            <a:off x="1896437" y="1807941"/>
            <a:ext cx="10515600" cy="1846659"/>
          </a:xfrm>
          <a:prstGeom prst="rect">
            <a:avLst/>
          </a:prstGeom>
          <a:noFill/>
        </p:spPr>
        <p:txBody>
          <a:bodyPr wrap="square" rtlCol="0">
            <a:spAutoFit/>
          </a:bodyPr>
          <a:lstStyle/>
          <a:p>
            <a:r>
              <a:rPr lang="en-IN" sz="2400" b="1" kern="100" dirty="0">
                <a:solidFill>
                  <a:schemeClr val="accent5">
                    <a:lumMod val="75000"/>
                  </a:schemeClr>
                </a:solidFill>
                <a:latin typeface="Times New Roman" panose="02020603050405020304" pitchFamily="18" charset="0"/>
                <a:ea typeface="Calibri" panose="020F0502020204030204" pitchFamily="34" charset="0"/>
                <a:cs typeface="Times New Roman" panose="02020603050405020304" pitchFamily="18" charset="0"/>
              </a:rPr>
              <a:t>Research Question</a:t>
            </a:r>
          </a:p>
          <a:p>
            <a:pPr marL="285750" indent="-285750">
              <a:buFont typeface="Wingdings" panose="05000000000000000000" pitchFamily="2" charset="2"/>
              <a:buChar char="Ø"/>
            </a:pPr>
            <a:endParaRPr lang="en-IN" kern="100" dirty="0">
              <a:solidFill>
                <a:schemeClr val="tx1">
                  <a:lumMod val="95000"/>
                  <a:lumOff val="5000"/>
                </a:schemeClr>
              </a:solidFill>
              <a:latin typeface="Times New Roman" panose="02020603050405020304" pitchFamily="18" charset="0"/>
              <a:ea typeface="Calibri" panose="020F0502020204030204" pitchFamily="34" charset="0"/>
              <a:cs typeface="Times New Roman" panose="02020603050405020304" pitchFamily="18" charset="0"/>
            </a:endParaRPr>
          </a:p>
          <a:p>
            <a:pPr marL="285750" indent="-285750">
              <a:buFont typeface="Wingdings" panose="05000000000000000000" pitchFamily="2" charset="2"/>
              <a:buChar char="Ø"/>
            </a:pPr>
            <a:r>
              <a:rPr lang="en-IN" kern="100" dirty="0">
                <a:solidFill>
                  <a:schemeClr val="tx1">
                    <a:lumMod val="95000"/>
                    <a:lumOff val="5000"/>
                  </a:schemeClr>
                </a:solidFill>
                <a:latin typeface="Times New Roman" panose="02020603050405020304" pitchFamily="18" charset="0"/>
                <a:ea typeface="Calibri" panose="020F0502020204030204" pitchFamily="34" charset="0"/>
                <a:cs typeface="Times New Roman" panose="02020603050405020304" pitchFamily="18" charset="0"/>
              </a:rPr>
              <a:t>What is the level of obesity and overweight among adolescent girls in India?</a:t>
            </a:r>
          </a:p>
          <a:p>
            <a:pPr marL="285750" indent="-285750">
              <a:buFont typeface="Wingdings" panose="05000000000000000000" pitchFamily="2" charset="2"/>
              <a:buChar char="Ø"/>
            </a:pPr>
            <a:r>
              <a:rPr lang="en-IN" kern="100" dirty="0">
                <a:solidFill>
                  <a:schemeClr val="tx1">
                    <a:lumMod val="95000"/>
                    <a:lumOff val="5000"/>
                  </a:schemeClr>
                </a:solidFill>
                <a:latin typeface="Times New Roman" panose="02020603050405020304" pitchFamily="18" charset="0"/>
                <a:ea typeface="Calibri" panose="020F0502020204030204" pitchFamily="34" charset="0"/>
                <a:cs typeface="Times New Roman" panose="02020603050405020304" pitchFamily="18" charset="0"/>
              </a:rPr>
              <a:t>What is the level of thinness among adolescent girls in India?</a:t>
            </a:r>
          </a:p>
          <a:p>
            <a:pPr marL="285750" indent="-285750">
              <a:buFont typeface="Wingdings" panose="05000000000000000000" pitchFamily="2" charset="2"/>
              <a:buChar char="Ø"/>
            </a:pPr>
            <a:r>
              <a:rPr lang="en-IN" kern="100" dirty="0">
                <a:solidFill>
                  <a:schemeClr val="tx1">
                    <a:lumMod val="95000"/>
                    <a:lumOff val="5000"/>
                  </a:schemeClr>
                </a:solidFill>
                <a:effectLst/>
                <a:latin typeface="Times New Roman" panose="02020603050405020304" pitchFamily="18" charset="0"/>
                <a:ea typeface="Calibri" panose="020F0502020204030204" pitchFamily="34" charset="0"/>
                <a:cs typeface="Times New Roman" panose="02020603050405020304" pitchFamily="18" charset="0"/>
              </a:rPr>
              <a:t>What are the closely associated common factors of obesity and thinness among adolescent girls in India?</a:t>
            </a:r>
          </a:p>
          <a:p>
            <a:pPr marL="285750" indent="-285750">
              <a:buFont typeface="Wingdings" panose="05000000000000000000" pitchFamily="2" charset="2"/>
              <a:buChar char="Ø"/>
            </a:pPr>
            <a:endParaRPr lang="en-IN" dirty="0"/>
          </a:p>
        </p:txBody>
      </p:sp>
    </p:spTree>
    <p:extLst>
      <p:ext uri="{BB962C8B-B14F-4D97-AF65-F5344CB8AC3E}">
        <p14:creationId xmlns:p14="http://schemas.microsoft.com/office/powerpoint/2010/main" val="35446878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96DAF6-311E-0255-B1ED-7410C0285961}"/>
              </a:ext>
            </a:extLst>
          </p:cNvPr>
          <p:cNvSpPr>
            <a:spLocks noGrp="1"/>
          </p:cNvSpPr>
          <p:nvPr>
            <p:ph type="title"/>
          </p:nvPr>
        </p:nvSpPr>
        <p:spPr>
          <a:xfrm>
            <a:off x="2198670" y="354851"/>
            <a:ext cx="8783120" cy="828942"/>
          </a:xfrm>
        </p:spPr>
        <p:txBody>
          <a:bodyPr/>
          <a:lstStyle/>
          <a:p>
            <a:pPr algn="ctr"/>
            <a:r>
              <a:rPr lang="en-IN" b="1" dirty="0">
                <a:latin typeface="Times New Roman" panose="02020603050405020304" pitchFamily="18" charset="0"/>
                <a:cs typeface="Times New Roman" panose="02020603050405020304" pitchFamily="18" charset="0"/>
              </a:rPr>
              <a:t>Methodology</a:t>
            </a:r>
          </a:p>
        </p:txBody>
      </p:sp>
      <p:sp>
        <p:nvSpPr>
          <p:cNvPr id="3" name="Content Placeholder 2">
            <a:extLst>
              <a:ext uri="{FF2B5EF4-FFF2-40B4-BE49-F238E27FC236}">
                <a16:creationId xmlns:a16="http://schemas.microsoft.com/office/drawing/2014/main" id="{70665C76-273B-9A86-DBC1-54F437B85A44}"/>
              </a:ext>
            </a:extLst>
          </p:cNvPr>
          <p:cNvSpPr>
            <a:spLocks noGrp="1"/>
          </p:cNvSpPr>
          <p:nvPr>
            <p:ph idx="1"/>
          </p:nvPr>
        </p:nvSpPr>
        <p:spPr>
          <a:xfrm>
            <a:off x="734172" y="1325366"/>
            <a:ext cx="11455687" cy="5293367"/>
          </a:xfrm>
        </p:spPr>
        <p:txBody>
          <a:bodyPr>
            <a:normAutofit lnSpcReduction="10000"/>
          </a:bodyPr>
          <a:lstStyle/>
          <a:p>
            <a:pPr marL="0" indent="0">
              <a:buNone/>
            </a:pPr>
            <a:r>
              <a:rPr lang="en-IN" sz="2400" b="1" dirty="0">
                <a:latin typeface="Times New Roman" panose="02020603050405020304" pitchFamily="18" charset="0"/>
                <a:cs typeface="Times New Roman" panose="02020603050405020304" pitchFamily="18" charset="0"/>
              </a:rPr>
              <a:t>Type of Research</a:t>
            </a:r>
          </a:p>
          <a:p>
            <a:r>
              <a:rPr lang="en-IN" sz="2100" dirty="0">
                <a:latin typeface="Times New Roman" panose="02020603050405020304" pitchFamily="18" charset="0"/>
                <a:cs typeface="Times New Roman" panose="02020603050405020304" pitchFamily="18" charset="0"/>
              </a:rPr>
              <a:t>Secondary research</a:t>
            </a:r>
            <a:endParaRPr lang="en-IN" sz="2400" dirty="0">
              <a:latin typeface="Times New Roman" panose="02020603050405020304" pitchFamily="18" charset="0"/>
              <a:cs typeface="Times New Roman" panose="02020603050405020304" pitchFamily="18" charset="0"/>
            </a:endParaRPr>
          </a:p>
          <a:p>
            <a:pPr marL="0" indent="0">
              <a:buNone/>
            </a:pPr>
            <a:r>
              <a:rPr lang="en-IN" sz="2400" b="1" dirty="0">
                <a:latin typeface="Times New Roman" panose="02020603050405020304" pitchFamily="18" charset="0"/>
                <a:cs typeface="Times New Roman" panose="02020603050405020304" pitchFamily="18" charset="0"/>
              </a:rPr>
              <a:t>Data:</a:t>
            </a:r>
          </a:p>
          <a:p>
            <a:pPr algn="just"/>
            <a:r>
              <a:rPr lang="en-IN" sz="2100" dirty="0">
                <a:latin typeface="Times New Roman" panose="02020603050405020304" pitchFamily="18" charset="0"/>
                <a:cs typeface="Times New Roman" panose="02020603050405020304" pitchFamily="18" charset="0"/>
              </a:rPr>
              <a:t>Data is already available on National Family and Health Survey 5 (data on adolescent girls and data related to nutrition outcomes are utilized for further justification)</a:t>
            </a:r>
          </a:p>
          <a:p>
            <a:pPr algn="just"/>
            <a:r>
              <a:rPr lang="en-US" sz="2100" dirty="0">
                <a:solidFill>
                  <a:schemeClr val="tx1"/>
                </a:solidFill>
                <a:latin typeface="Times New Roman" panose="02020603050405020304" pitchFamily="18" charset="0"/>
                <a:cs typeface="Times New Roman" panose="02020603050405020304" pitchFamily="18" charset="0"/>
              </a:rPr>
              <a:t>Addressing the issue requires a multi-sectoral approach involving-</a:t>
            </a:r>
          </a:p>
          <a:p>
            <a:pPr algn="just">
              <a:buFont typeface="Wingdings" panose="05000000000000000000" pitchFamily="2" charset="2"/>
              <a:buChar char="Ø"/>
            </a:pPr>
            <a:r>
              <a:rPr lang="en-US" sz="1900" dirty="0">
                <a:solidFill>
                  <a:schemeClr val="tx1"/>
                </a:solidFill>
                <a:latin typeface="Times New Roman" panose="02020603050405020304" pitchFamily="18" charset="0"/>
                <a:cs typeface="Times New Roman" panose="02020603050405020304" pitchFamily="18" charset="0"/>
              </a:rPr>
              <a:t>Wealth</a:t>
            </a:r>
          </a:p>
          <a:p>
            <a:pPr algn="just">
              <a:buFont typeface="Wingdings" panose="05000000000000000000" pitchFamily="2" charset="2"/>
              <a:buChar char="Ø"/>
            </a:pPr>
            <a:r>
              <a:rPr lang="en-US" sz="1900" dirty="0">
                <a:solidFill>
                  <a:schemeClr val="tx1"/>
                </a:solidFill>
                <a:latin typeface="Times New Roman" panose="02020603050405020304" pitchFamily="18" charset="0"/>
                <a:cs typeface="Times New Roman" panose="02020603050405020304" pitchFamily="18" charset="0"/>
              </a:rPr>
              <a:t>Education</a:t>
            </a:r>
          </a:p>
          <a:p>
            <a:pPr algn="just">
              <a:buFont typeface="Wingdings" panose="05000000000000000000" pitchFamily="2" charset="2"/>
              <a:buChar char="Ø"/>
            </a:pPr>
            <a:r>
              <a:rPr lang="en-US" sz="1900" dirty="0">
                <a:solidFill>
                  <a:schemeClr val="tx1"/>
                </a:solidFill>
                <a:latin typeface="Times New Roman" panose="02020603050405020304" pitchFamily="18" charset="0"/>
                <a:cs typeface="Times New Roman" panose="02020603050405020304" pitchFamily="18" charset="0"/>
              </a:rPr>
              <a:t>Marital Status</a:t>
            </a:r>
          </a:p>
          <a:p>
            <a:pPr algn="just">
              <a:buFont typeface="Wingdings" panose="05000000000000000000" pitchFamily="2" charset="2"/>
              <a:buChar char="Ø"/>
            </a:pPr>
            <a:r>
              <a:rPr lang="en-US" sz="1900" dirty="0">
                <a:solidFill>
                  <a:schemeClr val="tx1"/>
                </a:solidFill>
                <a:latin typeface="Times New Roman" panose="02020603050405020304" pitchFamily="18" charset="0"/>
                <a:cs typeface="Times New Roman" panose="02020603050405020304" pitchFamily="18" charset="0"/>
              </a:rPr>
              <a:t>Age at Marriage</a:t>
            </a:r>
          </a:p>
          <a:p>
            <a:pPr algn="just">
              <a:buFont typeface="Wingdings" panose="05000000000000000000" pitchFamily="2" charset="2"/>
              <a:buChar char="Ø"/>
            </a:pPr>
            <a:r>
              <a:rPr lang="en-US" sz="1900" dirty="0">
                <a:solidFill>
                  <a:schemeClr val="tx1"/>
                </a:solidFill>
                <a:latin typeface="Times New Roman" panose="02020603050405020304" pitchFamily="18" charset="0"/>
                <a:cs typeface="Times New Roman" panose="02020603050405020304" pitchFamily="18" charset="0"/>
              </a:rPr>
              <a:t>Total Children</a:t>
            </a:r>
          </a:p>
          <a:p>
            <a:pPr algn="just">
              <a:buFont typeface="Wingdings" panose="05000000000000000000" pitchFamily="2" charset="2"/>
              <a:buChar char="Ø"/>
            </a:pPr>
            <a:r>
              <a:rPr lang="en-US" sz="1900" dirty="0">
                <a:solidFill>
                  <a:schemeClr val="tx1"/>
                </a:solidFill>
                <a:latin typeface="Times New Roman" panose="02020603050405020304" pitchFamily="18" charset="0"/>
                <a:cs typeface="Times New Roman" panose="02020603050405020304" pitchFamily="18" charset="0"/>
              </a:rPr>
              <a:t>Caste</a:t>
            </a:r>
          </a:p>
          <a:p>
            <a:pPr algn="just"/>
            <a:r>
              <a:rPr lang="en-IN" sz="2000" dirty="0">
                <a:latin typeface="Times New Roman" panose="02020603050405020304" pitchFamily="18" charset="0"/>
                <a:cs typeface="Times New Roman" panose="02020603050405020304" pitchFamily="18" charset="0"/>
              </a:rPr>
              <a:t>We are using it to justify our objectives and analysis</a:t>
            </a:r>
            <a:endParaRPr lang="en-IN" sz="2000" b="1" dirty="0">
              <a:latin typeface="Times New Roman" panose="02020603050405020304" pitchFamily="18" charset="0"/>
              <a:cs typeface="Times New Roman" panose="02020603050405020304" pitchFamily="18" charset="0"/>
            </a:endParaRPr>
          </a:p>
          <a:p>
            <a:pPr marL="0" indent="0" algn="just">
              <a:buNone/>
            </a:pPr>
            <a:endParaRPr lang="en-US" sz="2400" dirty="0">
              <a:solidFill>
                <a:schemeClr val="tx1">
                  <a:lumMod val="95000"/>
                </a:schemeClr>
              </a:solidFill>
              <a:latin typeface="Times New Roman" panose="02020603050405020304" pitchFamily="18" charset="0"/>
              <a:cs typeface="Times New Roman" panose="02020603050405020304" pitchFamily="18" charset="0"/>
            </a:endParaRPr>
          </a:p>
          <a:p>
            <a:pPr marL="0" indent="0">
              <a:buNone/>
            </a:pPr>
            <a:endParaRPr lang="en-IN" sz="2400" b="1" dirty="0">
              <a:latin typeface="Times New Roman" panose="02020603050405020304" pitchFamily="18" charset="0"/>
              <a:cs typeface="Times New Roman" panose="02020603050405020304" pitchFamily="18" charset="0"/>
            </a:endParaRPr>
          </a:p>
          <a:p>
            <a:endParaRPr lang="en-IN" dirty="0"/>
          </a:p>
        </p:txBody>
      </p:sp>
      <p:sp>
        <p:nvSpPr>
          <p:cNvPr id="4" name="Slide Number Placeholder 3">
            <a:extLst>
              <a:ext uri="{FF2B5EF4-FFF2-40B4-BE49-F238E27FC236}">
                <a16:creationId xmlns:a16="http://schemas.microsoft.com/office/drawing/2014/main" id="{6E049770-9203-2BD7-A999-EDFBD11B0D06}"/>
              </a:ext>
            </a:extLst>
          </p:cNvPr>
          <p:cNvSpPr>
            <a:spLocks noGrp="1"/>
          </p:cNvSpPr>
          <p:nvPr>
            <p:ph type="sldNum" sz="quarter" idx="12"/>
          </p:nvPr>
        </p:nvSpPr>
        <p:spPr>
          <a:xfrm>
            <a:off x="5455578" y="3729519"/>
            <a:ext cx="5096838" cy="2691829"/>
          </a:xfrm>
        </p:spPr>
        <p:txBody>
          <a:bodyPr/>
          <a:lstStyle/>
          <a:p>
            <a:pPr algn="l">
              <a:buFont typeface="Wingdings" panose="05000000000000000000" pitchFamily="2" charset="2"/>
              <a:buChar char="Ø"/>
            </a:pPr>
            <a:r>
              <a:rPr lang="en-US" sz="1800" dirty="0">
                <a:solidFill>
                  <a:schemeClr val="bg2">
                    <a:lumMod val="10000"/>
                  </a:schemeClr>
                </a:solidFill>
                <a:latin typeface="Times New Roman" panose="02020603050405020304" pitchFamily="18" charset="0"/>
                <a:cs typeface="Times New Roman" panose="02020603050405020304" pitchFamily="18" charset="0"/>
              </a:rPr>
              <a:t>Religion</a:t>
            </a:r>
          </a:p>
          <a:p>
            <a:pPr algn="l">
              <a:buFont typeface="Wingdings" panose="05000000000000000000" pitchFamily="2" charset="2"/>
              <a:buChar char="Ø"/>
            </a:pPr>
            <a:r>
              <a:rPr lang="en-US" sz="1800" dirty="0">
                <a:solidFill>
                  <a:schemeClr val="bg2">
                    <a:lumMod val="10000"/>
                  </a:schemeClr>
                </a:solidFill>
                <a:latin typeface="Times New Roman" panose="02020603050405020304" pitchFamily="18" charset="0"/>
                <a:cs typeface="Times New Roman" panose="02020603050405020304" pitchFamily="18" charset="0"/>
              </a:rPr>
              <a:t>Region</a:t>
            </a:r>
          </a:p>
          <a:p>
            <a:pPr algn="l">
              <a:buFont typeface="Wingdings" panose="05000000000000000000" pitchFamily="2" charset="2"/>
              <a:buChar char="Ø"/>
            </a:pPr>
            <a:r>
              <a:rPr lang="en-US" sz="1800" dirty="0">
                <a:solidFill>
                  <a:schemeClr val="bg2">
                    <a:lumMod val="10000"/>
                  </a:schemeClr>
                </a:solidFill>
                <a:latin typeface="Times New Roman" panose="02020603050405020304" pitchFamily="18" charset="0"/>
                <a:cs typeface="Times New Roman" panose="02020603050405020304" pitchFamily="18" charset="0"/>
              </a:rPr>
              <a:t>Residence</a:t>
            </a:r>
          </a:p>
          <a:p>
            <a:pPr algn="l">
              <a:buFont typeface="Wingdings" panose="05000000000000000000" pitchFamily="2" charset="2"/>
              <a:buChar char="Ø"/>
            </a:pPr>
            <a:r>
              <a:rPr lang="en-US" sz="1800" dirty="0">
                <a:solidFill>
                  <a:schemeClr val="bg2">
                    <a:lumMod val="10000"/>
                  </a:schemeClr>
                </a:solidFill>
                <a:latin typeface="Times New Roman" panose="02020603050405020304" pitchFamily="18" charset="0"/>
                <a:cs typeface="Times New Roman" panose="02020603050405020304" pitchFamily="18" charset="0"/>
              </a:rPr>
              <a:t>Food Consumption</a:t>
            </a:r>
          </a:p>
          <a:p>
            <a:pPr algn="l">
              <a:buFont typeface="Wingdings" panose="05000000000000000000" pitchFamily="2" charset="2"/>
              <a:buChar char="Ø"/>
            </a:pPr>
            <a:r>
              <a:rPr lang="en-US" sz="1800" dirty="0">
                <a:solidFill>
                  <a:schemeClr val="bg2">
                    <a:lumMod val="10000"/>
                  </a:schemeClr>
                </a:solidFill>
                <a:latin typeface="Times New Roman" panose="02020603050405020304" pitchFamily="18" charset="0"/>
                <a:cs typeface="Times New Roman" panose="02020603050405020304" pitchFamily="18" charset="0"/>
              </a:rPr>
              <a:t>Sanitation Facility</a:t>
            </a:r>
          </a:p>
          <a:p>
            <a:pPr algn="l"/>
            <a:endParaRPr lang="en-IN" dirty="0"/>
          </a:p>
        </p:txBody>
      </p:sp>
      <p:pic>
        <p:nvPicPr>
          <p:cNvPr id="6" name="Picture 5">
            <a:extLst>
              <a:ext uri="{FF2B5EF4-FFF2-40B4-BE49-F238E27FC236}">
                <a16:creationId xmlns:a16="http://schemas.microsoft.com/office/drawing/2014/main" id="{096665F7-D441-D56F-3223-09638E62076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6626"/>
            <a:ext cx="1592494" cy="672701"/>
          </a:xfrm>
          <a:prstGeom prst="rect">
            <a:avLst/>
          </a:prstGeom>
        </p:spPr>
      </p:pic>
    </p:spTree>
    <p:extLst>
      <p:ext uri="{BB962C8B-B14F-4D97-AF65-F5344CB8AC3E}">
        <p14:creationId xmlns:p14="http://schemas.microsoft.com/office/powerpoint/2010/main" val="4591092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69F77E6-6698-55B6-C98F-1338F8539D37}"/>
              </a:ext>
            </a:extLst>
          </p:cNvPr>
          <p:cNvSpPr>
            <a:spLocks noGrp="1"/>
          </p:cNvSpPr>
          <p:nvPr>
            <p:ph idx="1"/>
          </p:nvPr>
        </p:nvSpPr>
        <p:spPr/>
        <p:txBody>
          <a:bodyPr>
            <a:normAutofit fontScale="62500" lnSpcReduction="20000"/>
          </a:bodyPr>
          <a:lstStyle/>
          <a:p>
            <a:pPr marL="0" indent="0">
              <a:buNone/>
            </a:pPr>
            <a:r>
              <a:rPr lang="en-IN" sz="2800" b="1" dirty="0">
                <a:latin typeface="Times New Roman" panose="02020603050405020304" pitchFamily="18" charset="0"/>
                <a:cs typeface="Times New Roman" panose="02020603050405020304" pitchFamily="18" charset="0"/>
              </a:rPr>
              <a:t>Statistical method</a:t>
            </a:r>
          </a:p>
          <a:p>
            <a:r>
              <a:rPr lang="en-IN" sz="2800" dirty="0">
                <a:latin typeface="Times New Roman" panose="02020603050405020304" pitchFamily="18" charset="0"/>
                <a:cs typeface="Times New Roman" panose="02020603050405020304" pitchFamily="18" charset="0"/>
              </a:rPr>
              <a:t>Univariate, Bivariate and Multivariate(Logit regression), Interaction Effect</a:t>
            </a:r>
          </a:p>
          <a:p>
            <a:endParaRPr lang="en-IN" sz="2800" dirty="0">
              <a:latin typeface="Times New Roman" panose="02020603050405020304" pitchFamily="18" charset="0"/>
              <a:cs typeface="Times New Roman" panose="02020603050405020304" pitchFamily="18" charset="0"/>
            </a:endParaRPr>
          </a:p>
          <a:p>
            <a:pPr marL="0" indent="0">
              <a:buNone/>
            </a:pPr>
            <a:r>
              <a:rPr lang="en-IN" sz="2800" b="1" dirty="0">
                <a:latin typeface="Times New Roman" panose="02020603050405020304" pitchFamily="18" charset="0"/>
                <a:cs typeface="Times New Roman" panose="02020603050405020304" pitchFamily="18" charset="0"/>
              </a:rPr>
              <a:t>Study Sample</a:t>
            </a:r>
          </a:p>
          <a:p>
            <a:r>
              <a:rPr lang="en-IN" sz="2800" dirty="0">
                <a:latin typeface="Times New Roman" panose="02020603050405020304" pitchFamily="18" charset="0"/>
                <a:cs typeface="Times New Roman" panose="02020603050405020304" pitchFamily="18" charset="0"/>
              </a:rPr>
              <a:t>Adolescent girls aged 15 to 19 from different regions of India.</a:t>
            </a:r>
          </a:p>
          <a:p>
            <a:endParaRPr lang="en-IN" sz="2800" dirty="0">
              <a:latin typeface="Times New Roman" panose="02020603050405020304" pitchFamily="18" charset="0"/>
              <a:cs typeface="Times New Roman" panose="02020603050405020304" pitchFamily="18" charset="0"/>
            </a:endParaRPr>
          </a:p>
          <a:p>
            <a:pPr marL="0" indent="0">
              <a:buNone/>
            </a:pPr>
            <a:r>
              <a:rPr lang="en-IN" sz="2800" b="1" dirty="0">
                <a:latin typeface="Times New Roman" panose="02020603050405020304" pitchFamily="18" charset="0"/>
                <a:cs typeface="Times New Roman" panose="02020603050405020304" pitchFamily="18" charset="0"/>
              </a:rPr>
              <a:t>Inclusion Criteria</a:t>
            </a:r>
          </a:p>
          <a:p>
            <a:r>
              <a:rPr lang="en-IN" sz="2800" dirty="0">
                <a:latin typeface="Times New Roman" panose="02020603050405020304" pitchFamily="18" charset="0"/>
                <a:cs typeface="Times New Roman" panose="02020603050405020304" pitchFamily="18" charset="0"/>
              </a:rPr>
              <a:t>Women under the age of 15-19 from different regions of India</a:t>
            </a:r>
          </a:p>
          <a:p>
            <a:endParaRPr lang="en-IN" sz="2800" b="1" dirty="0">
              <a:latin typeface="Times New Roman" panose="02020603050405020304" pitchFamily="18" charset="0"/>
              <a:cs typeface="Times New Roman" panose="02020603050405020304" pitchFamily="18" charset="0"/>
            </a:endParaRPr>
          </a:p>
          <a:p>
            <a:pPr marL="0" indent="0">
              <a:buNone/>
            </a:pPr>
            <a:r>
              <a:rPr lang="en-IN" sz="2800" b="1" dirty="0">
                <a:latin typeface="Times New Roman" panose="02020603050405020304" pitchFamily="18" charset="0"/>
                <a:cs typeface="Times New Roman" panose="02020603050405020304" pitchFamily="18" charset="0"/>
              </a:rPr>
              <a:t>Exclusion Criteria</a:t>
            </a:r>
          </a:p>
          <a:p>
            <a:r>
              <a:rPr lang="en-IN" sz="2800" dirty="0">
                <a:latin typeface="Times New Roman" panose="02020603050405020304" pitchFamily="18" charset="0"/>
                <a:cs typeface="Times New Roman" panose="02020603050405020304" pitchFamily="18" charset="0"/>
              </a:rPr>
              <a:t>Women more or less than age 15-19</a:t>
            </a:r>
          </a:p>
          <a:p>
            <a:endParaRPr lang="en-IN" dirty="0"/>
          </a:p>
        </p:txBody>
      </p:sp>
      <p:sp>
        <p:nvSpPr>
          <p:cNvPr id="4" name="Slide Number Placeholder 3">
            <a:extLst>
              <a:ext uri="{FF2B5EF4-FFF2-40B4-BE49-F238E27FC236}">
                <a16:creationId xmlns:a16="http://schemas.microsoft.com/office/drawing/2014/main" id="{EEF90905-61DD-7573-FB83-64447E29ABB1}"/>
              </a:ext>
            </a:extLst>
          </p:cNvPr>
          <p:cNvSpPr>
            <a:spLocks noGrp="1"/>
          </p:cNvSpPr>
          <p:nvPr>
            <p:ph type="sldNum" sz="quarter" idx="12"/>
          </p:nvPr>
        </p:nvSpPr>
        <p:spPr/>
        <p:txBody>
          <a:bodyPr/>
          <a:lstStyle/>
          <a:p>
            <a:fld id="{26AD20E6-394B-4DF0-96A5-9647FF39C943}" type="slidenum">
              <a:rPr lang="en-IN" smtClean="0"/>
              <a:t>8</a:t>
            </a:fld>
            <a:endParaRPr lang="en-IN"/>
          </a:p>
        </p:txBody>
      </p:sp>
      <p:pic>
        <p:nvPicPr>
          <p:cNvPr id="6" name="Picture 5">
            <a:extLst>
              <a:ext uri="{FF2B5EF4-FFF2-40B4-BE49-F238E27FC236}">
                <a16:creationId xmlns:a16="http://schemas.microsoft.com/office/drawing/2014/main" id="{7CA07901-579C-BFCC-7D89-A24BBE44C4B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3266"/>
            <a:ext cx="1438381" cy="677045"/>
          </a:xfrm>
          <a:prstGeom prst="rect">
            <a:avLst/>
          </a:prstGeom>
        </p:spPr>
      </p:pic>
    </p:spTree>
    <p:extLst>
      <p:ext uri="{BB962C8B-B14F-4D97-AF65-F5344CB8AC3E}">
        <p14:creationId xmlns:p14="http://schemas.microsoft.com/office/powerpoint/2010/main" val="12062442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E1AFC-9CD1-08C8-0F87-3A71E5733E59}"/>
              </a:ext>
            </a:extLst>
          </p:cNvPr>
          <p:cNvSpPr>
            <a:spLocks noGrp="1"/>
          </p:cNvSpPr>
          <p:nvPr>
            <p:ph type="title"/>
          </p:nvPr>
        </p:nvSpPr>
        <p:spPr>
          <a:xfrm>
            <a:off x="4017194" y="370370"/>
            <a:ext cx="5003515" cy="305264"/>
          </a:xfrm>
        </p:spPr>
        <p:txBody>
          <a:bodyPr>
            <a:normAutofit fontScale="90000"/>
          </a:bodyPr>
          <a:lstStyle/>
          <a:p>
            <a:pPr algn="ctr"/>
            <a:r>
              <a:rPr lang="en-IN" b="1" dirty="0">
                <a:latin typeface="Times New Roman" panose="02020603050405020304" pitchFamily="18" charset="0"/>
                <a:cs typeface="Times New Roman" panose="02020603050405020304" pitchFamily="18" charset="0"/>
              </a:rPr>
              <a:t>Result (Obesity)</a:t>
            </a:r>
          </a:p>
        </p:txBody>
      </p:sp>
      <p:sp>
        <p:nvSpPr>
          <p:cNvPr id="3" name="Content Placeholder 2">
            <a:extLst>
              <a:ext uri="{FF2B5EF4-FFF2-40B4-BE49-F238E27FC236}">
                <a16:creationId xmlns:a16="http://schemas.microsoft.com/office/drawing/2014/main" id="{2DD0E2DC-1F64-6150-E936-2EFC08A56F0F}"/>
              </a:ext>
            </a:extLst>
          </p:cNvPr>
          <p:cNvSpPr>
            <a:spLocks noGrp="1"/>
          </p:cNvSpPr>
          <p:nvPr>
            <p:ph idx="1"/>
          </p:nvPr>
        </p:nvSpPr>
        <p:spPr>
          <a:xfrm>
            <a:off x="631005" y="4391721"/>
            <a:ext cx="10929990" cy="2250041"/>
          </a:xfrm>
        </p:spPr>
        <p:txBody>
          <a:bodyPr>
            <a:noAutofit/>
          </a:bodyPr>
          <a:lstStyle/>
          <a:p>
            <a:r>
              <a:rPr lang="en-US" sz="1800" b="0" i="0" dirty="0">
                <a:solidFill>
                  <a:srgbClr val="374151"/>
                </a:solidFill>
                <a:effectLst/>
                <a:latin typeface="Times New Roman" panose="02020603050405020304" pitchFamily="18" charset="0"/>
                <a:cs typeface="Times New Roman" panose="02020603050405020304" pitchFamily="18" charset="0"/>
              </a:rPr>
              <a:t>The data shows the highest and lowest percentages of overweight or obese BMI among women in different states in India. </a:t>
            </a:r>
          </a:p>
          <a:p>
            <a:r>
              <a:rPr lang="en-US" sz="1800" b="0" i="0" dirty="0">
                <a:solidFill>
                  <a:srgbClr val="374151"/>
                </a:solidFill>
                <a:effectLst/>
                <a:latin typeface="Times New Roman" panose="02020603050405020304" pitchFamily="18" charset="0"/>
                <a:cs typeface="Times New Roman" panose="02020603050405020304" pitchFamily="18" charset="0"/>
              </a:rPr>
              <a:t>The lowest percentages are found in Nagaland, Rajasthan, Bihar, Jharkhand, and Meghalaya, ranging from 2.0% to 2.6%. </a:t>
            </a:r>
          </a:p>
          <a:p>
            <a:r>
              <a:rPr lang="en-US" sz="1800" dirty="0">
                <a:solidFill>
                  <a:srgbClr val="374151"/>
                </a:solidFill>
                <a:latin typeface="Times New Roman" panose="02020603050405020304" pitchFamily="18" charset="0"/>
                <a:cs typeface="Times New Roman" panose="02020603050405020304" pitchFamily="18" charset="0"/>
              </a:rPr>
              <a:t>T</a:t>
            </a:r>
            <a:r>
              <a:rPr lang="en-US" sz="1800" b="0" i="0" dirty="0">
                <a:solidFill>
                  <a:srgbClr val="374151"/>
                </a:solidFill>
                <a:effectLst/>
                <a:latin typeface="Times New Roman" panose="02020603050405020304" pitchFamily="18" charset="0"/>
                <a:cs typeface="Times New Roman" panose="02020603050405020304" pitchFamily="18" charset="0"/>
              </a:rPr>
              <a:t>he highest percentages are observed in Chandigarh at 17.1%, Dadra &amp; Nagar Haveli and Daman &amp; Diu at 14.5%, Goa at 14.2%, and Sikkim at 13.6%. </a:t>
            </a:r>
          </a:p>
        </p:txBody>
      </p:sp>
      <p:sp>
        <p:nvSpPr>
          <p:cNvPr id="4" name="Slide Number Placeholder 3">
            <a:extLst>
              <a:ext uri="{FF2B5EF4-FFF2-40B4-BE49-F238E27FC236}">
                <a16:creationId xmlns:a16="http://schemas.microsoft.com/office/drawing/2014/main" id="{6849D843-D489-0698-8F13-E18D7AC34CCE}"/>
              </a:ext>
            </a:extLst>
          </p:cNvPr>
          <p:cNvSpPr>
            <a:spLocks noGrp="1"/>
          </p:cNvSpPr>
          <p:nvPr>
            <p:ph type="sldNum" sz="quarter" idx="12"/>
          </p:nvPr>
        </p:nvSpPr>
        <p:spPr/>
        <p:txBody>
          <a:bodyPr/>
          <a:lstStyle/>
          <a:p>
            <a:fld id="{26AD20E6-394B-4DF0-96A5-9647FF39C943}" type="slidenum">
              <a:rPr lang="en-IN" smtClean="0"/>
              <a:t>9</a:t>
            </a:fld>
            <a:endParaRPr lang="en-IN"/>
          </a:p>
        </p:txBody>
      </p:sp>
      <p:pic>
        <p:nvPicPr>
          <p:cNvPr id="6" name="Picture 5">
            <a:extLst>
              <a:ext uri="{FF2B5EF4-FFF2-40B4-BE49-F238E27FC236}">
                <a16:creationId xmlns:a16="http://schemas.microsoft.com/office/drawing/2014/main" id="{CC7E35C9-8D50-F7CA-E6F1-C10B29E0AEB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23814"/>
            <a:ext cx="1797978" cy="693112"/>
          </a:xfrm>
          <a:prstGeom prst="rect">
            <a:avLst/>
          </a:prstGeom>
        </p:spPr>
      </p:pic>
      <p:graphicFrame>
        <p:nvGraphicFramePr>
          <p:cNvPr id="5" name="Chart 4">
            <a:extLst>
              <a:ext uri="{FF2B5EF4-FFF2-40B4-BE49-F238E27FC236}">
                <a16:creationId xmlns:a16="http://schemas.microsoft.com/office/drawing/2014/main" id="{D3FC5C0E-C79A-A527-6B22-D7A72B74035A}"/>
              </a:ext>
            </a:extLst>
          </p:cNvPr>
          <p:cNvGraphicFramePr>
            <a:graphicFrameLocks/>
          </p:cNvGraphicFramePr>
          <p:nvPr>
            <p:extLst>
              <p:ext uri="{D42A27DB-BD31-4B8C-83A1-F6EECF244321}">
                <p14:modId xmlns:p14="http://schemas.microsoft.com/office/powerpoint/2010/main" val="4030315753"/>
              </p:ext>
            </p:extLst>
          </p:nvPr>
        </p:nvGraphicFramePr>
        <p:xfrm>
          <a:off x="573641" y="1063482"/>
          <a:ext cx="11044718" cy="298168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373306154"/>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3608</TotalTime>
  <Words>2884</Words>
  <Application>Microsoft Office PowerPoint</Application>
  <PresentationFormat>Widescreen</PresentationFormat>
  <Paragraphs>888</Paragraphs>
  <Slides>22</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22</vt:i4>
      </vt:variant>
    </vt:vector>
  </HeadingPairs>
  <TitlesOfParts>
    <vt:vector size="29" baseType="lpstr">
      <vt:lpstr>Arial</vt:lpstr>
      <vt:lpstr>Calibri</vt:lpstr>
      <vt:lpstr>Century Gothic</vt:lpstr>
      <vt:lpstr>Times New Roman</vt:lpstr>
      <vt:lpstr>Wingdings</vt:lpstr>
      <vt:lpstr>Wingdings 3</vt:lpstr>
      <vt:lpstr>Wisp</vt:lpstr>
      <vt:lpstr>Double Burden of Malnutrition among adolescent girls in India  Aradhana Singh PG/21/137 International Institute of Health Management and Research [IIHMR], Delhi, India</vt:lpstr>
      <vt:lpstr>Mentor Approval</vt:lpstr>
      <vt:lpstr>Background</vt:lpstr>
      <vt:lpstr>Review of Literature</vt:lpstr>
      <vt:lpstr>Review of Literature</vt:lpstr>
      <vt:lpstr>Objectives of the Study</vt:lpstr>
      <vt:lpstr>Methodology</vt:lpstr>
      <vt:lpstr>PowerPoint Presentation</vt:lpstr>
      <vt:lpstr>Result (Obesity)</vt:lpstr>
      <vt:lpstr>PowerPoint Presentation</vt:lpstr>
      <vt:lpstr>PowerPoint Presentation</vt:lpstr>
      <vt:lpstr>PowerPoint Presentation</vt:lpstr>
      <vt:lpstr>PowerPoint Presentation</vt:lpstr>
      <vt:lpstr>Result (Thinness)</vt:lpstr>
      <vt:lpstr>PowerPoint Presentation</vt:lpstr>
      <vt:lpstr>PowerPoint Presentation</vt:lpstr>
      <vt:lpstr>PowerPoint Presentation</vt:lpstr>
      <vt:lpstr>PowerPoint Presentation</vt:lpstr>
      <vt:lpstr>Discussion</vt:lpstr>
      <vt:lpstr>Conclusion</vt:lpstr>
      <vt:lpstr>References </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Topic Name Organization</dc:title>
  <dc:creator>Dr. Sidharth Sekhar Mishra</dc:creator>
  <cp:lastModifiedBy>Aradhana Singh</cp:lastModifiedBy>
  <cp:revision>24</cp:revision>
  <dcterms:created xsi:type="dcterms:W3CDTF">2022-05-20T15:11:38Z</dcterms:created>
  <dcterms:modified xsi:type="dcterms:W3CDTF">2023-06-26T11:23:00Z</dcterms:modified>
</cp:coreProperties>
</file>