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4" r:id="rId7"/>
    <p:sldId id="260" r:id="rId8"/>
    <p:sldId id="259" r:id="rId9"/>
    <p:sldId id="262" r:id="rId10"/>
    <p:sldId id="263" r:id="rId11"/>
    <p:sldId id="275" r:id="rId12"/>
    <p:sldId id="264" r:id="rId13"/>
    <p:sldId id="265" r:id="rId14"/>
    <p:sldId id="276" r:id="rId15"/>
    <p:sldId id="277" r:id="rId16"/>
    <p:sldId id="267" r:id="rId17"/>
    <p:sldId id="280" r:id="rId18"/>
    <p:sldId id="266" r:id="rId19"/>
    <p:sldId id="273" r:id="rId20"/>
    <p:sldId id="268" r:id="rId21"/>
    <p:sldId id="28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544A4-A5DD-436A-B82D-1381DD411089}" v="140" dt="2023-06-18T10:19:17.244"/>
    <p1510:client id="{5553B38D-35EA-03A1-F787-60157774BCBC}" v="1015" dt="2023-06-18T09:06:49.271"/>
    <p1510:client id="{6B0B84CB-6168-4993-EB7D-74A0213875C9}" v="75" dt="2023-06-18T09:15:20.855"/>
    <p1510:client id="{72C40590-F875-93E5-77E4-BD9BD15178E9}" v="255" dt="2023-06-17T16:45:4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Tables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Modality Wise Cost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'[Tables .xlsx]Sheet3'!$A$4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.xlsx]Sheet3'!$B$2:$F$3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.xlsx]Sheet3'!$B$4:$F$4</c:f>
              <c:numCache>
                <c:formatCode>General</c:formatCode>
                <c:ptCount val="5"/>
                <c:pt idx="0">
                  <c:v>52916.722999999998</c:v>
                </c:pt>
                <c:pt idx="1">
                  <c:v>66000</c:v>
                </c:pt>
                <c:pt idx="2">
                  <c:v>37951.97438</c:v>
                </c:pt>
                <c:pt idx="3">
                  <c:v>41367</c:v>
                </c:pt>
                <c:pt idx="4">
                  <c:v>56256.408750000002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6-4D13-A049-3CC1D1A79F14}"/>
            </c:ext>
          </c:extLst>
        </c:ser>
        <c:ser>
          <c:idx val="1"/>
          <c:order val="1"/>
          <c:tx>
            <c:strRef>
              <c:f>'[Tables .xlsx]Sheet3'!$A$5</c:f>
              <c:strCache>
                <c:ptCount val="1"/>
                <c:pt idx="0">
                  <c:v>Ins_Cashless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.xlsx]Sheet3'!$B$2:$F$3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.xlsx]Sheet3'!$B$5:$F$5</c:f>
              <c:numCache>
                <c:formatCode>General</c:formatCode>
                <c:ptCount val="5"/>
                <c:pt idx="0">
                  <c:v>101960.78079999999</c:v>
                </c:pt>
                <c:pt idx="1">
                  <c:v>107301.35</c:v>
                </c:pt>
                <c:pt idx="2">
                  <c:v>90905.495290000006</c:v>
                </c:pt>
                <c:pt idx="3">
                  <c:v>99419.645399999994</c:v>
                </c:pt>
                <c:pt idx="4">
                  <c:v>104161.1825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6-4D13-A049-3CC1D1A79F14}"/>
            </c:ext>
          </c:extLst>
        </c:ser>
        <c:ser>
          <c:idx val="2"/>
          <c:order val="2"/>
          <c:tx>
            <c:strRef>
              <c:f>'[Tables .xlsx]Sheet3'!$A$6</c:f>
              <c:strCache>
                <c:ptCount val="1"/>
                <c:pt idx="0">
                  <c:v>Ins_Reimb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.xlsx]Sheet3'!$B$2:$F$3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.xlsx]Sheet3'!$B$6:$F$6</c:f>
              <c:numCache>
                <c:formatCode>General</c:formatCode>
                <c:ptCount val="5"/>
                <c:pt idx="0">
                  <c:v>77470.73</c:v>
                </c:pt>
                <c:pt idx="1">
                  <c:v>0</c:v>
                </c:pt>
                <c:pt idx="2">
                  <c:v>89144</c:v>
                </c:pt>
                <c:pt idx="3">
                  <c:v>97268.691999999995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6-4D13-A049-3CC1D1A79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229423"/>
        <c:axId val="213227983"/>
        <c:axId val="0"/>
      </c:bar3DChart>
      <c:catAx>
        <c:axId val="21322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27983"/>
        <c:crosses val="autoZero"/>
        <c:auto val="1"/>
        <c:lblAlgn val="ctr"/>
        <c:lblOffset val="100"/>
        <c:noMultiLvlLbl val="0"/>
      </c:catAx>
      <c:valAx>
        <c:axId val="21322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2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IN"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Percentage Cases Under Insurance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'[Tables .xlsx]Sheet3'!$B$70</c:f>
              <c:strCache>
                <c:ptCount val="1"/>
                <c:pt idx="0">
                  <c:v>% Breakup of Insurance 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8DD-412F-9F0F-FC8166DC60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8DD-412F-9F0F-FC8166DC60D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'[Tables .xlsx]Sheet3'!$A$71:$A$72</c:f>
              <c:strCache>
                <c:ptCount val="2"/>
                <c:pt idx="0">
                  <c:v>Ins_Cashless</c:v>
                </c:pt>
                <c:pt idx="1">
                  <c:v>Ins_Reimb</c:v>
                </c:pt>
              </c:strCache>
            </c:strRef>
          </c:cat>
          <c:val>
            <c:numRef>
              <c:f>'[Tables .xlsx]Sheet3'!$B$71:$B$72</c:f>
              <c:numCache>
                <c:formatCode>0.00%</c:formatCode>
                <c:ptCount val="2"/>
                <c:pt idx="0">
                  <c:v>0.86750000000000005</c:v>
                </c:pt>
                <c:pt idx="1">
                  <c:v>0.13250000000000001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D-412F-9F0F-FC8166DC60D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Condition Break-up of Insurance Cases Under EMI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'[Tables .xlsx]Sheet3'!$B$77</c:f>
              <c:strCache>
                <c:ptCount val="1"/>
                <c:pt idx="0">
                  <c:v>Percentage Cases Under EMI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D4B-4E00-93F9-54F9AE218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D4B-4E00-93F9-54F9AE218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4B-4E00-93F9-54F9AE218B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D4B-4E00-93F9-54F9AE218B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'[Tables .xlsx]Sheet3'!$A$78:$A$81</c:f>
              <c:strCache>
                <c:ptCount val="4"/>
                <c:pt idx="0">
                  <c:v>Fissure</c:v>
                </c:pt>
                <c:pt idx="1">
                  <c:v>Fistula</c:v>
                </c:pt>
                <c:pt idx="2">
                  <c:v>Piles</c:v>
                </c:pt>
                <c:pt idx="3">
                  <c:v>Piles &amp; Fissure</c:v>
                </c:pt>
              </c:strCache>
            </c:strRef>
          </c:cat>
          <c:val>
            <c:numRef>
              <c:f>'[Tables .xlsx]Sheet3'!$B$78:$B$81</c:f>
              <c:numCache>
                <c:formatCode>0.00%</c:formatCode>
                <c:ptCount val="4"/>
                <c:pt idx="0">
                  <c:v>0.113</c:v>
                </c:pt>
                <c:pt idx="1">
                  <c:v>4.9000000000000002E-2</c:v>
                </c:pt>
                <c:pt idx="2">
                  <c:v>0.34399999999999997</c:v>
                </c:pt>
                <c:pt idx="3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4B-4E00-93F9-54F9AE218B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City Wise Cost Comparison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'[Tables .xlsx]Sheet3'!$A$19</c:f>
              <c:strCache>
                <c:ptCount val="1"/>
                <c:pt idx="0">
                  <c:v>Bangalore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.xlsx]Sheet3'!$B$17:$F$18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.xlsx]Sheet3'!$B$19:$F$19</c:f>
              <c:numCache>
                <c:formatCode>General</c:formatCode>
                <c:ptCount val="5"/>
                <c:pt idx="0">
                  <c:v>72000</c:v>
                </c:pt>
                <c:pt idx="1">
                  <c:v>88089.474000000002</c:v>
                </c:pt>
                <c:pt idx="2">
                  <c:v>49336.674760000002</c:v>
                </c:pt>
                <c:pt idx="3">
                  <c:v>83024.452090000006</c:v>
                </c:pt>
                <c:pt idx="4">
                  <c:v>94098.240000000005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0-4469-9E30-0760A83CF0BD}"/>
            </c:ext>
          </c:extLst>
        </c:ser>
        <c:ser>
          <c:idx val="1"/>
          <c:order val="1"/>
          <c:tx>
            <c:strRef>
              <c:f>'[Tables .xlsx]Sheet3'!$A$20</c:f>
              <c:strCache>
                <c:ptCount val="1"/>
                <c:pt idx="0">
                  <c:v>Delhi NCR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.xlsx]Sheet3'!$B$17:$F$18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.xlsx]Sheet3'!$B$20:$F$20</c:f>
              <c:numCache>
                <c:formatCode>General</c:formatCode>
                <c:ptCount val="5"/>
                <c:pt idx="0">
                  <c:v>65018.495289999999</c:v>
                </c:pt>
                <c:pt idx="1">
                  <c:v>90687.251900000003</c:v>
                </c:pt>
                <c:pt idx="2">
                  <c:v>66072.622499999998</c:v>
                </c:pt>
                <c:pt idx="3">
                  <c:v>86786.4519</c:v>
                </c:pt>
                <c:pt idx="4">
                  <c:v>92127.978229999993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0-4469-9E30-0760A83CF0BD}"/>
            </c:ext>
          </c:extLst>
        </c:ser>
        <c:ser>
          <c:idx val="2"/>
          <c:order val="2"/>
          <c:tx>
            <c:strRef>
              <c:f>'[Tables .xlsx]Sheet3'!$A$21</c:f>
              <c:strCache>
                <c:ptCount val="1"/>
                <c:pt idx="0">
                  <c:v>Mumbai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multiLvlStrRef>
              <c:f>'[Tables .xlsx]Sheet3'!$B$17:$F$18</c:f>
              <c:multiLvlStrCache>
                <c:ptCount val="5"/>
                <c:lvl>
                  <c:pt idx="0">
                    <c:v>Conventional</c:v>
                  </c:pt>
                  <c:pt idx="1">
                    <c:v>Laser</c:v>
                  </c:pt>
                  <c:pt idx="2">
                    <c:v>Conventional</c:v>
                  </c:pt>
                  <c:pt idx="3">
                    <c:v>Laser</c:v>
                  </c:pt>
                  <c:pt idx="4">
                    <c:v>Stapler</c:v>
                  </c:pt>
                </c:lvl>
                <c:lvl>
                  <c:pt idx="0">
                    <c:v>Fistula</c:v>
                  </c:pt>
                  <c:pt idx="2">
                    <c:v>Piles</c:v>
                  </c:pt>
                </c:lvl>
              </c:multiLvlStrCache>
            </c:multiLvlStrRef>
          </c:cat>
          <c:val>
            <c:numRef>
              <c:f>'[Tables .xlsx]Sheet3'!$B$21:$F$21</c:f>
              <c:numCache>
                <c:formatCode>General</c:formatCode>
                <c:ptCount val="5"/>
                <c:pt idx="0">
                  <c:v>68078.546700000006</c:v>
                </c:pt>
                <c:pt idx="1">
                  <c:v>89242.9</c:v>
                </c:pt>
                <c:pt idx="2">
                  <c:v>58363.125</c:v>
                </c:pt>
                <c:pt idx="3">
                  <c:v>85242.115239999999</c:v>
                </c:pt>
                <c:pt idx="4">
                  <c:v>91655.76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0-4469-9E30-0760A83CF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966431"/>
        <c:axId val="216966911"/>
        <c:axId val="0"/>
      </c:bar3DChart>
      <c:catAx>
        <c:axId val="21696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966911"/>
        <c:crosses val="autoZero"/>
        <c:auto val="1"/>
        <c:lblAlgn val="ctr"/>
        <c:lblOffset val="100"/>
        <c:noMultiLvlLbl val="0"/>
      </c:catAx>
      <c:valAx>
        <c:axId val="21696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96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I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Payment Method Wise Overall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IN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Cost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'[Tables .xlsx]Sheet3'!$A$61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.xlsx]Sheet3'!$B$60:$D$60</c:f>
              <c:strCache>
                <c:ptCount val="3"/>
                <c:pt idx="0">
                  <c:v>Bangalore</c:v>
                </c:pt>
                <c:pt idx="1">
                  <c:v>Delhi NCR</c:v>
                </c:pt>
                <c:pt idx="2">
                  <c:v>Mumbai</c:v>
                </c:pt>
              </c:strCache>
            </c:strRef>
          </c:cat>
          <c:val>
            <c:numRef>
              <c:f>'[Tables .xlsx]Sheet3'!$B$61:$D$61</c:f>
              <c:numCache>
                <c:formatCode>General</c:formatCode>
                <c:ptCount val="3"/>
                <c:pt idx="0">
                  <c:v>34630.143510000002</c:v>
                </c:pt>
                <c:pt idx="1">
                  <c:v>34935.1728</c:v>
                </c:pt>
                <c:pt idx="2">
                  <c:v>36357.27246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C-4DF6-A1B0-29B6025843E7}"/>
            </c:ext>
          </c:extLst>
        </c:ser>
        <c:ser>
          <c:idx val="1"/>
          <c:order val="1"/>
          <c:tx>
            <c:strRef>
              <c:f>'[Tables .xlsx]Sheet3'!$A$62</c:f>
              <c:strCache>
                <c:ptCount val="1"/>
                <c:pt idx="0">
                  <c:v>Ins_Cashless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.xlsx]Sheet3'!$B$60:$D$60</c:f>
              <c:strCache>
                <c:ptCount val="3"/>
                <c:pt idx="0">
                  <c:v>Bangalore</c:v>
                </c:pt>
                <c:pt idx="1">
                  <c:v>Delhi NCR</c:v>
                </c:pt>
                <c:pt idx="2">
                  <c:v>Mumbai</c:v>
                </c:pt>
              </c:strCache>
            </c:strRef>
          </c:cat>
          <c:val>
            <c:numRef>
              <c:f>'[Tables .xlsx]Sheet3'!$B$62:$D$62</c:f>
              <c:numCache>
                <c:formatCode>General</c:formatCode>
                <c:ptCount val="3"/>
                <c:pt idx="0">
                  <c:v>95725.757199999993</c:v>
                </c:pt>
                <c:pt idx="1">
                  <c:v>103258.5077</c:v>
                </c:pt>
                <c:pt idx="2">
                  <c:v>91760.702690000006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C-4DF6-A1B0-29B6025843E7}"/>
            </c:ext>
          </c:extLst>
        </c:ser>
        <c:ser>
          <c:idx val="2"/>
          <c:order val="2"/>
          <c:tx>
            <c:strRef>
              <c:f>'[Tables .xlsx]Sheet3'!$A$63</c:f>
              <c:strCache>
                <c:ptCount val="1"/>
                <c:pt idx="0">
                  <c:v>Ins_Reimb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.xlsx]Sheet3'!$B$60:$D$60</c:f>
              <c:strCache>
                <c:ptCount val="3"/>
                <c:pt idx="0">
                  <c:v>Bangalore</c:v>
                </c:pt>
                <c:pt idx="1">
                  <c:v>Delhi NCR</c:v>
                </c:pt>
                <c:pt idx="2">
                  <c:v>Mumbai</c:v>
                </c:pt>
              </c:strCache>
            </c:strRef>
          </c:cat>
          <c:val>
            <c:numRef>
              <c:f>'[Tables .xlsx]Sheet3'!$B$63:$D$63</c:f>
              <c:numCache>
                <c:formatCode>General</c:formatCode>
                <c:ptCount val="3"/>
                <c:pt idx="0">
                  <c:v>104190.23</c:v>
                </c:pt>
                <c:pt idx="1">
                  <c:v>86124.263699999996</c:v>
                </c:pt>
                <c:pt idx="2">
                  <c:v>93595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C-4DF6-A1B0-29B602584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5421791"/>
        <c:axId val="304319935"/>
        <c:axId val="0"/>
      </c:bar3DChart>
      <c:catAx>
        <c:axId val="124542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319935"/>
        <c:crosses val="autoZero"/>
        <c:auto val="1"/>
        <c:lblAlgn val="ctr"/>
        <c:lblOffset val="100"/>
        <c:noMultiLvlLbl val="0"/>
      </c:catAx>
      <c:valAx>
        <c:axId val="304319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21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N" sz="1200" b="1">
                <a:latin typeface="+mn-lt"/>
              </a:rPr>
              <a:t>Unit Economics Break-Up of Cash Cases - City Wise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'[Tables .xlsx]Sheet3'!$B$145</c:f>
              <c:strCache>
                <c:ptCount val="1"/>
                <c:pt idx="0">
                  <c:v>Bangalore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.xlsx]Sheet3'!$A$146:$A$155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.xlsx]Sheet3'!$B$146:$B$155</c:f>
              <c:numCache>
                <c:formatCode>General</c:formatCode>
                <c:ptCount val="10"/>
                <c:pt idx="0">
                  <c:v>3780.8</c:v>
                </c:pt>
                <c:pt idx="1">
                  <c:v>475</c:v>
                </c:pt>
                <c:pt idx="2">
                  <c:v>7073.5</c:v>
                </c:pt>
                <c:pt idx="3">
                  <c:v>4125</c:v>
                </c:pt>
                <c:pt idx="4">
                  <c:v>9225</c:v>
                </c:pt>
                <c:pt idx="5">
                  <c:v>1275</c:v>
                </c:pt>
                <c:pt idx="6">
                  <c:v>3500</c:v>
                </c:pt>
                <c:pt idx="7">
                  <c:v>3243.1854050000002</c:v>
                </c:pt>
                <c:pt idx="8">
                  <c:v>2364.2433000000001</c:v>
                </c:pt>
                <c:pt idx="9">
                  <c:v>2704.634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5-4F96-9066-A150EEE17E57}"/>
            </c:ext>
          </c:extLst>
        </c:ser>
        <c:ser>
          <c:idx val="1"/>
          <c:order val="1"/>
          <c:tx>
            <c:strRef>
              <c:f>'[Tables .xlsx]Sheet3'!$C$145</c:f>
              <c:strCache>
                <c:ptCount val="1"/>
                <c:pt idx="0">
                  <c:v>Delhi NCR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.xlsx]Sheet3'!$A$146:$A$155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.xlsx]Sheet3'!$C$146:$C$155</c:f>
              <c:numCache>
                <c:formatCode>General</c:formatCode>
                <c:ptCount val="10"/>
                <c:pt idx="0">
                  <c:v>3937.5</c:v>
                </c:pt>
                <c:pt idx="1">
                  <c:v>400</c:v>
                </c:pt>
                <c:pt idx="2">
                  <c:v>6066.6666670000004</c:v>
                </c:pt>
                <c:pt idx="3">
                  <c:v>3811.5</c:v>
                </c:pt>
                <c:pt idx="4">
                  <c:v>10086</c:v>
                </c:pt>
                <c:pt idx="5">
                  <c:v>1133.333333</c:v>
                </c:pt>
                <c:pt idx="6">
                  <c:v>3330</c:v>
                </c:pt>
                <c:pt idx="7">
                  <c:v>3717.598</c:v>
                </c:pt>
                <c:pt idx="8">
                  <c:v>2298.5396999999998</c:v>
                </c:pt>
                <c:pt idx="9">
                  <c:v>2721.000282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5-4F96-9066-A150EEE17E57}"/>
            </c:ext>
          </c:extLst>
        </c:ser>
        <c:ser>
          <c:idx val="2"/>
          <c:order val="2"/>
          <c:tx>
            <c:strRef>
              <c:f>'[Tables .xlsx]Sheet3'!$D$145</c:f>
              <c:strCache>
                <c:ptCount val="1"/>
                <c:pt idx="0">
                  <c:v>Mumbai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'[Tables .xlsx]Sheet3'!$A$146:$A$155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.xlsx]Sheet3'!$D$146:$D$155</c:f>
              <c:numCache>
                <c:formatCode>General</c:formatCode>
                <c:ptCount val="10"/>
                <c:pt idx="0">
                  <c:v>3818.4319999999998</c:v>
                </c:pt>
                <c:pt idx="1">
                  <c:v>470.83333329999999</c:v>
                </c:pt>
                <c:pt idx="2">
                  <c:v>6563.5</c:v>
                </c:pt>
                <c:pt idx="3">
                  <c:v>3715.3846149999999</c:v>
                </c:pt>
                <c:pt idx="4">
                  <c:v>10756.35714</c:v>
                </c:pt>
                <c:pt idx="5">
                  <c:v>1000</c:v>
                </c:pt>
                <c:pt idx="6">
                  <c:v>3311.4285709999999</c:v>
                </c:pt>
                <c:pt idx="7">
                  <c:v>3589.5692309999999</c:v>
                </c:pt>
                <c:pt idx="8">
                  <c:v>2007.8810000000001</c:v>
                </c:pt>
                <c:pt idx="9">
                  <c:v>2702.2892310000002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D5-4F96-9066-A150EEE17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546463"/>
        <c:axId val="319538783"/>
        <c:axId val="0"/>
      </c:bar3DChart>
      <c:catAx>
        <c:axId val="31954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38783"/>
        <c:crosses val="autoZero"/>
        <c:auto val="1"/>
        <c:lblAlgn val="ctr"/>
        <c:lblOffset val="100"/>
        <c:noMultiLvlLbl val="0"/>
      </c:catAx>
      <c:valAx>
        <c:axId val="31953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4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200" b="0"/>
              <a:t>Unit Economics Break-Up of Cash Cases - Modality Wise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'[Tables .xlsx]Sheet3'!$B$159</c:f>
              <c:strCache>
                <c:ptCount val="1"/>
                <c:pt idx="0">
                  <c:v>Conventional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'[Tables .xlsx]Sheet3'!$A$160:$A$169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.xlsx]Sheet3'!$B$160:$B$169</c:f>
              <c:numCache>
                <c:formatCode>General</c:formatCode>
                <c:ptCount val="10"/>
                <c:pt idx="0">
                  <c:v>3290</c:v>
                </c:pt>
                <c:pt idx="1">
                  <c:v>392.85714289999999</c:v>
                </c:pt>
                <c:pt idx="2">
                  <c:v>6937.5</c:v>
                </c:pt>
                <c:pt idx="3">
                  <c:v>3614.2857140000001</c:v>
                </c:pt>
                <c:pt idx="4">
                  <c:v>8962.5</c:v>
                </c:pt>
                <c:pt idx="5">
                  <c:v>1078</c:v>
                </c:pt>
                <c:pt idx="6">
                  <c:v>3300</c:v>
                </c:pt>
                <c:pt idx="7">
                  <c:v>2947.635867</c:v>
                </c:pt>
                <c:pt idx="8">
                  <c:v>860</c:v>
                </c:pt>
                <c:pt idx="9">
                  <c:v>2838.4269330000002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7-4FD6-9D95-233104AA2E94}"/>
            </c:ext>
          </c:extLst>
        </c:ser>
        <c:ser>
          <c:idx val="1"/>
          <c:order val="1"/>
          <c:tx>
            <c:strRef>
              <c:f>'[Tables .xlsx]Sheet3'!$C$159</c:f>
              <c:strCache>
                <c:ptCount val="1"/>
                <c:pt idx="0">
                  <c:v>Laser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'[Tables .xlsx]Sheet3'!$A$160:$A$169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.xlsx]Sheet3'!$C$160:$C$169</c:f>
              <c:numCache>
                <c:formatCode>General</c:formatCode>
                <c:ptCount val="10"/>
                <c:pt idx="0">
                  <c:v>3452.5</c:v>
                </c:pt>
                <c:pt idx="1">
                  <c:v>392.30769229999999</c:v>
                </c:pt>
                <c:pt idx="2">
                  <c:v>6407.2307689999998</c:v>
                </c:pt>
                <c:pt idx="3">
                  <c:v>3707.6923080000001</c:v>
                </c:pt>
                <c:pt idx="4">
                  <c:v>10000</c:v>
                </c:pt>
                <c:pt idx="5">
                  <c:v>1283.333333</c:v>
                </c:pt>
                <c:pt idx="6">
                  <c:v>4214.2857139999996</c:v>
                </c:pt>
                <c:pt idx="7">
                  <c:v>3286.7669740000001</c:v>
                </c:pt>
                <c:pt idx="8">
                  <c:v>1125.211558</c:v>
                </c:pt>
                <c:pt idx="9">
                  <c:v>2951.276316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7-4FD6-9D95-233104AA2E94}"/>
            </c:ext>
          </c:extLst>
        </c:ser>
        <c:ser>
          <c:idx val="2"/>
          <c:order val="2"/>
          <c:tx>
            <c:strRef>
              <c:f>'[Tables .xlsx]Sheet3'!$D$159</c:f>
              <c:strCache>
                <c:ptCount val="1"/>
                <c:pt idx="0">
                  <c:v>Stapler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'[Tables .xlsx]Sheet3'!$A$160:$A$169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.xlsx]Sheet3'!$D$160:$D$169</c:f>
              <c:numCache>
                <c:formatCode>General</c:formatCode>
                <c:ptCount val="10"/>
                <c:pt idx="0">
                  <c:v>3528.333333</c:v>
                </c:pt>
                <c:pt idx="1">
                  <c:v>447.8</c:v>
                </c:pt>
                <c:pt idx="2">
                  <c:v>6598.1666670000004</c:v>
                </c:pt>
                <c:pt idx="3">
                  <c:v>3707.1428569999998</c:v>
                </c:pt>
                <c:pt idx="4">
                  <c:v>11610.5</c:v>
                </c:pt>
                <c:pt idx="5">
                  <c:v>900</c:v>
                </c:pt>
                <c:pt idx="6">
                  <c:v>3800</c:v>
                </c:pt>
                <c:pt idx="7">
                  <c:v>3698</c:v>
                </c:pt>
                <c:pt idx="8">
                  <c:v>1106.5519999999999</c:v>
                </c:pt>
                <c:pt idx="9">
                  <c:v>3138.85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7-4FD6-9D95-233104AA2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83498655"/>
        <c:axId val="483493855"/>
        <c:axId val="0"/>
      </c:bar3DChart>
      <c:catAx>
        <c:axId val="48349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93855"/>
        <c:crosses val="autoZero"/>
        <c:auto val="1"/>
        <c:lblAlgn val="ctr"/>
        <c:lblOffset val="100"/>
        <c:noMultiLvlLbl val="0"/>
      </c:catAx>
      <c:valAx>
        <c:axId val="48349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98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Overall Unit Economics Break-Up of Cash Cases</a:t>
            </a:r>
          </a:p>
        </c:rich>
      </c:tx>
      <c:layout>
        <c:manualLayout>
          <c:xMode val="edge"/>
          <c:yMode val="edge"/>
          <c:x val="0.113471664633470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'[Tables .xlsx]Sheet3'!$B$132</c:f>
              <c:strCache>
                <c:ptCount val="1"/>
                <c:pt idx="0">
                  <c:v>Average Cost Per Unit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'[Tables .xlsx]Sheet3'!$A$133:$A$142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.xlsx]Sheet3'!$B$133:$B$142</c:f>
              <c:numCache>
                <c:formatCode>General</c:formatCode>
                <c:ptCount val="10"/>
                <c:pt idx="0">
                  <c:v>2680.833333</c:v>
                </c:pt>
                <c:pt idx="1">
                  <c:v>446</c:v>
                </c:pt>
                <c:pt idx="2">
                  <c:v>6473.4444439999997</c:v>
                </c:pt>
                <c:pt idx="3">
                  <c:v>3683.333333</c:v>
                </c:pt>
                <c:pt idx="4">
                  <c:v>10050.48148</c:v>
                </c:pt>
                <c:pt idx="5">
                  <c:v>1187.5</c:v>
                </c:pt>
                <c:pt idx="6">
                  <c:v>4586.206897</c:v>
                </c:pt>
                <c:pt idx="7">
                  <c:v>3341.0739530000001</c:v>
                </c:pt>
                <c:pt idx="8">
                  <c:v>889.12668599999995</c:v>
                </c:pt>
                <c:pt idx="9">
                  <c:v>2923.719415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2-4970-96B2-34A5F9496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471103"/>
        <c:axId val="431466303"/>
      </c:barChart>
      <c:lineChart>
        <c:grouping val="standard"/>
        <c:varyColors val="0"/>
        <c:ser>
          <c:idx val="1"/>
          <c:order val="1"/>
          <c:tx>
            <c:strRef>
              <c:f>'[Tables .xlsx]Sheet3'!$C$132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'[Tables .xlsx]Sheet3'!$A$133:$A$142</c:f>
              <c:strCache>
                <c:ptCount val="10"/>
                <c:pt idx="0">
                  <c:v>Average of Radiology (other than diagnostic)</c:v>
                </c:pt>
                <c:pt idx="1">
                  <c:v>Average of Administration charges</c:v>
                </c:pt>
                <c:pt idx="2">
                  <c:v>Average of OT Charges</c:v>
                </c:pt>
                <c:pt idx="3">
                  <c:v>Average of Anaesthetist Fee</c:v>
                </c:pt>
                <c:pt idx="4">
                  <c:v>Average of Surgeon Fee</c:v>
                </c:pt>
                <c:pt idx="5">
                  <c:v>Average of Consultation Fee</c:v>
                </c:pt>
                <c:pt idx="6">
                  <c:v>Average of Room Rent</c:v>
                </c:pt>
                <c:pt idx="7">
                  <c:v>Average of Drugs</c:v>
                </c:pt>
                <c:pt idx="8">
                  <c:v>Average of Consumables</c:v>
                </c:pt>
                <c:pt idx="9">
                  <c:v>Average of Investigation</c:v>
                </c:pt>
              </c:strCache>
            </c:strRef>
          </c:cat>
          <c:val>
            <c:numRef>
              <c:f>'[Tables .xlsx]Sheet3'!$C$133:$C$142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0.01</c:v>
                </c:pt>
                <c:pt idx="2">
                  <c:v>0.18</c:v>
                </c:pt>
                <c:pt idx="3">
                  <c:v>0.1</c:v>
                </c:pt>
                <c:pt idx="4">
                  <c:v>0.28000000000000003</c:v>
                </c:pt>
                <c:pt idx="5">
                  <c:v>0.03</c:v>
                </c:pt>
                <c:pt idx="6">
                  <c:v>0.13</c:v>
                </c:pt>
                <c:pt idx="7">
                  <c:v>0.09</c:v>
                </c:pt>
                <c:pt idx="8">
                  <c:v>0.02</c:v>
                </c:pt>
                <c:pt idx="9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22-4970-96B2-34A5F9496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471583"/>
        <c:axId val="431479263"/>
      </c:lineChart>
      <c:catAx>
        <c:axId val="43147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66303"/>
        <c:crosses val="autoZero"/>
        <c:auto val="1"/>
        <c:lblAlgn val="ctr"/>
        <c:lblOffset val="100"/>
        <c:noMultiLvlLbl val="0"/>
      </c:catAx>
      <c:valAx>
        <c:axId val="43146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71103"/>
        <c:crosses val="autoZero"/>
        <c:crossBetween val="between"/>
      </c:valAx>
      <c:valAx>
        <c:axId val="431479263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71583"/>
        <c:crosses val="max"/>
        <c:crossBetween val="between"/>
      </c:valAx>
      <c:catAx>
        <c:axId val="431471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479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Case </a:t>
            </a:r>
            <a:r>
              <a:rPr lang="en-US" dirty="0" err="1"/>
              <a:t>Prevelance</a:t>
            </a:r>
            <a:r>
              <a:rPr lang="en-US" dirty="0"/>
              <a:t> % of Cities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'[Tables .xlsx]Sheet3'!$B$103</c:f>
              <c:strCache>
                <c:ptCount val="1"/>
                <c:pt idx="0">
                  <c:v>Case Prevelance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04-48B6-8049-AF0E02F977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04-48B6-8049-AF0E02F977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04-48B6-8049-AF0E02F977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'[Tables .xlsx]Sheet3'!$A$104:$A$106</c:f>
              <c:strCache>
                <c:ptCount val="3"/>
                <c:pt idx="0">
                  <c:v>Bangalore</c:v>
                </c:pt>
                <c:pt idx="1">
                  <c:v>Delhi NCR</c:v>
                </c:pt>
                <c:pt idx="2">
                  <c:v>Mumbai</c:v>
                </c:pt>
              </c:strCache>
            </c:strRef>
          </c:cat>
          <c:val>
            <c:numRef>
              <c:f>'[Tables .xlsx]Sheet3'!$B$104:$B$106</c:f>
              <c:numCache>
                <c:formatCode>0.00%</c:formatCode>
                <c:ptCount val="3"/>
                <c:pt idx="0">
                  <c:v>0.2145</c:v>
                </c:pt>
                <c:pt idx="1">
                  <c:v>0.48430000000000001</c:v>
                </c:pt>
                <c:pt idx="2">
                  <c:v>0.30120000000000002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04-48B6-8049-AF0E02F977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 Prevelance % of</a:t>
            </a:r>
            <a:r>
              <a:rPr lang="en-US" baseline="0"/>
              <a:t> MOP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'[Tables .xlsx]Sheet3'!$B$111</c:f>
              <c:strCache>
                <c:ptCount val="1"/>
                <c:pt idx="0">
                  <c:v>Case Prevelance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249-45F0-8013-AA975F08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249-45F0-8013-AA975F088D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249-45F0-8013-AA975F088D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'[Tables .xlsx]Sheet3'!$A$112:$A$114</c:f>
              <c:strCache>
                <c:ptCount val="3"/>
                <c:pt idx="0">
                  <c:v>Cash</c:v>
                </c:pt>
                <c:pt idx="1">
                  <c:v>Ins_Cashless</c:v>
                </c:pt>
                <c:pt idx="2">
                  <c:v>Ins_Reimb</c:v>
                </c:pt>
              </c:strCache>
            </c:strRef>
          </c:cat>
          <c:val>
            <c:numRef>
              <c:f>'[Tables .xlsx]Sheet3'!$B$112:$B$114</c:f>
              <c:numCache>
                <c:formatCode>0.00%</c:formatCode>
                <c:ptCount val="3"/>
                <c:pt idx="0">
                  <c:v>0.44040000000000001</c:v>
                </c:pt>
                <c:pt idx="1">
                  <c:v>0.4819</c:v>
                </c:pt>
                <c:pt idx="2">
                  <c:v>7.7700000000000005E-2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9-45F0-8013-AA975F088D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 Prevelance % of</a:t>
            </a:r>
            <a:r>
              <a:rPr lang="en-US" baseline="0"/>
              <a:t> conditions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'[Tables .xlsx]Sheet3'!$B$94</c:f>
              <c:strCache>
                <c:ptCount val="1"/>
                <c:pt idx="0">
                  <c:v>Case Prevelance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D6E-4C31-8518-2BA7B2B5EA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D6E-4C31-8518-2BA7B2B5EA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D6E-4C31-8518-2BA7B2B5EA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D6E-4C31-8518-2BA7B2B5EA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D6E-4C31-8518-2BA7B2B5EA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6E-4C31-8518-2BA7B2B5EA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6E-4C31-8518-2BA7B2B5EA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6E-4C31-8518-2BA7B2B5EA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6E-4C31-8518-2BA7B2B5EAE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6E-4C31-8518-2BA7B2B5EA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'[Tables .xlsx]Sheet3'!$A$95:$A$99</c:f>
              <c:strCache>
                <c:ptCount val="5"/>
                <c:pt idx="0">
                  <c:v>Fissure</c:v>
                </c:pt>
                <c:pt idx="1">
                  <c:v>Fistula</c:v>
                </c:pt>
                <c:pt idx="2">
                  <c:v>Piles</c:v>
                </c:pt>
                <c:pt idx="3">
                  <c:v>Piles &amp; Fissure</c:v>
                </c:pt>
                <c:pt idx="4">
                  <c:v>Piles &amp; Fistula</c:v>
                </c:pt>
              </c:strCache>
            </c:strRef>
          </c:cat>
          <c:val>
            <c:numRef>
              <c:f>'[Tables .xlsx]Sheet3'!$B$95:$B$99</c:f>
              <c:numCache>
                <c:formatCode>0.00%</c:formatCode>
                <c:ptCount val="5"/>
                <c:pt idx="0">
                  <c:v>4.6600000000000003E-2</c:v>
                </c:pt>
                <c:pt idx="1">
                  <c:v>0.1399</c:v>
                </c:pt>
                <c:pt idx="2">
                  <c:v>0.4093</c:v>
                </c:pt>
                <c:pt idx="3">
                  <c:v>0.37309999999999999</c:v>
                </c:pt>
                <c:pt idx="4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6E-4C31-8518-2BA7B2B5EA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19-06-2023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5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C915-361E-41ED-8F94-EAF21F414BE6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3E4C-158C-4CD2-9501-F355C53D9078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63F-5E6B-4B88-9F04-448EDED1D64C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2E6C-CEF6-4C36-A304-CF3E7954BB0C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72C-977E-4466-8EB9-668E983C3A70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AA1-4035-455E-90A1-667A73EAB498}" type="datetime1">
              <a:rPr lang="en-IN" smtClean="0"/>
              <a:t>19-06-2023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2F1-FABF-4891-98F5-193D185584B4}" type="datetime1">
              <a:rPr lang="en-IN" smtClean="0"/>
              <a:t>19-06-2023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EAFC-9C4D-47B3-90A7-34372EFA7F59}" type="datetime1">
              <a:rPr lang="en-IN" smtClean="0"/>
              <a:t>19-06-2023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AC69-12BC-4610-99E2-B9C0ABB76AA7}" type="datetime1">
              <a:rPr lang="en-IN" smtClean="0"/>
              <a:t>19-06-2023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7B2D-EDC8-4E10-8FA5-39CFD614C756}" type="datetime1">
              <a:rPr lang="en-IN" smtClean="0"/>
              <a:t>19-06-2023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30B5-4A7E-4421-90C2-60A6A528C6CD}" type="datetime1">
              <a:rPr lang="en-IN" smtClean="0"/>
              <a:t>19-06-2023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EF2E-3CE5-4683-9B00-F8341E00E921}" type="datetime1">
              <a:rPr lang="en-IN" smtClean="0"/>
              <a:t>19-06-2023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232247/" TargetMode="External"/><Relationship Id="rId2" Type="http://schemas.openxmlformats.org/officeDocument/2006/relationships/hyperlink" Target="http://dx.doi.org/10.1007/s00464-016-5096-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186/s13561-020-0260-8" TargetMode="External"/><Relationship Id="rId4" Type="http://schemas.openxmlformats.org/officeDocument/2006/relationships/hyperlink" Target="https://bmjopen.bmj.com/content/8/12/e02311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955" y="3947253"/>
            <a:ext cx="9612087" cy="240574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Retrospective Study on Analyzing Unit Economics of Proctology Surgeries for Different Modalities</a:t>
            </a:r>
            <a:br>
              <a:rPr lang="en-US" sz="4000" dirty="0"/>
            </a:br>
            <a:r>
              <a:rPr lang="en-US" sz="4000" dirty="0"/>
              <a:t>At</a:t>
            </a:r>
            <a:br>
              <a:rPr lang="en-IN" sz="4000" dirty="0"/>
            </a:br>
            <a:r>
              <a:rPr lang="en-IN" sz="4000" dirty="0" err="1"/>
              <a:t>Vianam</a:t>
            </a:r>
            <a:r>
              <a:rPr lang="en-IN" sz="4000" dirty="0"/>
              <a:t> </a:t>
            </a:r>
            <a:r>
              <a:rPr lang="en-IN" sz="4000" dirty="0" err="1"/>
              <a:t>HealthTech</a:t>
            </a:r>
            <a:r>
              <a:rPr lang="en-IN" sz="4000" dirty="0"/>
              <a:t> PVT LTD (HexaHealth)</a:t>
            </a:r>
            <a:br>
              <a:rPr lang="en-IN" sz="4000" dirty="0"/>
            </a:br>
            <a:br>
              <a:rPr lang="en-IN" sz="4000" dirty="0"/>
            </a:br>
            <a:r>
              <a:rPr lang="en-IN" sz="4000" dirty="0"/>
              <a:t>Presented By : Zain Malik</a:t>
            </a:r>
            <a:br>
              <a:rPr lang="en-IN" sz="4000" dirty="0"/>
            </a:br>
            <a:r>
              <a:rPr lang="en-IN" sz="4000" dirty="0"/>
              <a:t>Roll No. PG/21/132</a:t>
            </a:r>
            <a:br>
              <a:rPr lang="en-IN" sz="4000" dirty="0"/>
            </a:br>
            <a:r>
              <a:rPr lang="en-IN" sz="4000" dirty="0"/>
              <a:t>Faculty Mentor: </a:t>
            </a:r>
            <a:r>
              <a:rPr lang="en-IN" sz="4000" dirty="0" err="1"/>
              <a:t>Dr.</a:t>
            </a:r>
            <a:r>
              <a:rPr lang="en-IN" sz="4000" dirty="0"/>
              <a:t> Himanshu Tolani</a:t>
            </a:r>
            <a:br>
              <a:rPr lang="en-IN" sz="4000" dirty="0"/>
            </a:br>
            <a:r>
              <a:rPr lang="en-IN" sz="4000" dirty="0"/>
              <a:t>IIHMR Delhi</a:t>
            </a:r>
            <a:br>
              <a:rPr lang="en-IN" sz="4000" dirty="0"/>
            </a:b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70903"/>
            <a:ext cx="9378043" cy="996497"/>
          </a:xfrm>
        </p:spPr>
        <p:txBody>
          <a:bodyPr>
            <a:normAutofit/>
          </a:bodyPr>
          <a:lstStyle/>
          <a:p>
            <a:r>
              <a:rPr lang="en-IN" dirty="0"/>
              <a:t>		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5400" b="1"/>
              <a:t>Results </a:t>
            </a:r>
            <a:endParaRPr lang="en-IN" sz="5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E4BAE0-A1A5-F8CA-7179-9AFE89436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759409"/>
              </p:ext>
            </p:extLst>
          </p:nvPr>
        </p:nvGraphicFramePr>
        <p:xfrm>
          <a:off x="732304" y="1607204"/>
          <a:ext cx="483758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803040-F707-CB62-C856-300FC8DC7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13583"/>
              </p:ext>
            </p:extLst>
          </p:nvPr>
        </p:nvGraphicFramePr>
        <p:xfrm>
          <a:off x="729784" y="4238625"/>
          <a:ext cx="4827867" cy="23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15600D-DC62-9131-02C6-A845D660C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61212"/>
              </p:ext>
            </p:extLst>
          </p:nvPr>
        </p:nvGraphicFramePr>
        <p:xfrm>
          <a:off x="6434791" y="2271152"/>
          <a:ext cx="4737100" cy="111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4030875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2712303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Cities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Case Prevelance 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47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Bangalore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21.45%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90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Delhi NCR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48.43%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781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Mumbai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30.12%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70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714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BB4E3D-069E-C1A3-3B62-A606BE78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15851"/>
              </p:ext>
            </p:extLst>
          </p:nvPr>
        </p:nvGraphicFramePr>
        <p:xfrm>
          <a:off x="6506509" y="4781269"/>
          <a:ext cx="4701240" cy="111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99">
                  <a:extLst>
                    <a:ext uri="{9D8B030D-6E8A-4147-A177-3AD203B41FA5}">
                      <a16:colId xmlns:a16="http://schemas.microsoft.com/office/drawing/2014/main" val="2611739036"/>
                    </a:ext>
                  </a:extLst>
                </a:gridCol>
                <a:gridCol w="2092241">
                  <a:extLst>
                    <a:ext uri="{9D8B030D-6E8A-4147-A177-3AD203B41FA5}">
                      <a16:colId xmlns:a16="http://schemas.microsoft.com/office/drawing/2014/main" val="19713276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effectLst/>
                        </a:rPr>
                        <a:t>Mode of Payment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Case Prevelance 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11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Cash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44.04%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13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 err="1">
                          <a:effectLst/>
                        </a:rPr>
                        <a:t>InsuranceCashless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48.19%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091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InsuranceReimb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7.77%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63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3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Results </a:t>
            </a:r>
            <a:endParaRPr lang="en-IN" sz="5400" b="1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F90362-4E7B-AFCF-91B9-5A41C6FB4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00655"/>
              </p:ext>
            </p:extLst>
          </p:nvPr>
        </p:nvGraphicFramePr>
        <p:xfrm>
          <a:off x="6829238" y="2630973"/>
          <a:ext cx="4737100" cy="156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8163454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6959531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Case Prevelance 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338695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Fissure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4.66%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42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Fistula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13.99%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341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Piles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40.93%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43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Piles &amp; Fissure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37.31%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95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Piles &amp; Fistula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3.11%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5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58276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48A8CBF-113B-9756-4AD4-86D9DAB9B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608719"/>
              </p:ext>
            </p:extLst>
          </p:nvPr>
        </p:nvGraphicFramePr>
        <p:xfrm>
          <a:off x="438710" y="2036391"/>
          <a:ext cx="5756462" cy="343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2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Results </a:t>
            </a:r>
            <a:endParaRPr lang="en-IN" sz="5400" b="1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68C6FF-D11E-B2DD-C788-73CEA3D9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1567"/>
              </p:ext>
            </p:extLst>
          </p:nvPr>
        </p:nvGraphicFramePr>
        <p:xfrm>
          <a:off x="6551332" y="2481206"/>
          <a:ext cx="4737100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17114676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7075313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effectLst/>
                        </a:rPr>
                        <a:t>Mode of Payment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effectLst/>
                        </a:rPr>
                        <a:t>% Breakup of Insurance Cases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13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 err="1">
                          <a:effectLst/>
                        </a:rPr>
                        <a:t>InsuranceCashless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86.75%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118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InsuranceReimb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13.25%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81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7536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A3941D-E169-37ED-B89E-D722FD1F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89589"/>
              </p:ext>
            </p:extLst>
          </p:nvPr>
        </p:nvGraphicFramePr>
        <p:xfrm>
          <a:off x="6580094" y="4688541"/>
          <a:ext cx="4755028" cy="156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850">
                  <a:extLst>
                    <a:ext uri="{9D8B030D-6E8A-4147-A177-3AD203B41FA5}">
                      <a16:colId xmlns:a16="http://schemas.microsoft.com/office/drawing/2014/main" val="430258643"/>
                    </a:ext>
                  </a:extLst>
                </a:gridCol>
                <a:gridCol w="2116178">
                  <a:extLst>
                    <a:ext uri="{9D8B030D-6E8A-4147-A177-3AD203B41FA5}">
                      <a16:colId xmlns:a16="http://schemas.microsoft.com/office/drawing/2014/main" val="4183127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Mode Of Payment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EMI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892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Percentage Cases Under EMI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34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Fissure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11.30%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998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Fistula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4.90%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47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Piles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34.40%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678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Piles &amp; Fissure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49.40%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77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7542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B0DA01-AC5A-94EE-7E63-39E0EED97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10647"/>
              </p:ext>
            </p:extLst>
          </p:nvPr>
        </p:nvGraphicFramePr>
        <p:xfrm>
          <a:off x="837080" y="1716741"/>
          <a:ext cx="4103875" cy="245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AB2EB43-E827-8579-B4C5-1FF56B953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782309"/>
              </p:ext>
            </p:extLst>
          </p:nvPr>
        </p:nvGraphicFramePr>
        <p:xfrm>
          <a:off x="838480" y="4220416"/>
          <a:ext cx="4111064" cy="246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47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1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unit economics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Surgeon Fee, OT Charges, and Room Rent are major cost contributors, emphasizing the importance of surgical expertise, operating theatre, and patient accommodation.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cost components like Radiology, Drugs, and Investigation have lower percentages compared to major cost components.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Cashless transactions are preferred for insurance cases, with the majority (86.75%) opting for a cashless insurance settlement.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 is chosen as a payment mode for a significant percentage of Piles (34.40%) and Piles &amp; Fissure (49.40%) cases.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costs vary based on payment mode, with cash, cashless insurance, and insurance reimbursement options presenting different expense levels for Fistula and Piles treatments.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cost variations are observed based on treatment modality, mode of payment, and procedure type (Fistula or Piles).</a:t>
            </a:r>
          </a:p>
          <a:p>
            <a:pPr algn="just"/>
            <a:endParaRPr lang="en-IN" sz="1600" dirty="0"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1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Bangalore consistently has higher treatment costs compared to Delhi NCR and Mumbai.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Stapler method is associated with the highest expenses for Piles.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Cashless payment offers better cost coverage compared to Cash payment, highlighting the advantages of insurance coverage.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845"/>
            <a:ext cx="10878014" cy="46301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sz="2400" dirty="0">
                <a:ea typeface="+mn-lt"/>
                <a:cs typeface="+mn-lt"/>
              </a:rPr>
              <a:t>The study findings show significant cost variations based on treatment modality, payment mode, and procedure type providing insights for cost management </a:t>
            </a:r>
          </a:p>
          <a:p>
            <a:pPr algn="just"/>
            <a:r>
              <a:rPr lang="en-US" sz="2400" dirty="0">
                <a:ea typeface="+mn-lt"/>
                <a:cs typeface="+mn-lt"/>
              </a:rPr>
              <a:t>Laser treatment is more expensive for Fistula, while the Stapler method incurs the highest costs for Piles, highlighting the importance of optimizing treatment choices.</a:t>
            </a:r>
          </a:p>
          <a:p>
            <a:pPr algn="just"/>
            <a:r>
              <a:rPr lang="en-US" sz="2400" dirty="0">
                <a:ea typeface="+mn-lt"/>
                <a:cs typeface="+mn-lt"/>
              </a:rPr>
              <a:t>Insurance Cashless payment offers better cost coverage compared to Cash payment, emphasizing the advantages of insurance and its impact on patient affordability.</a:t>
            </a:r>
          </a:p>
          <a:p>
            <a:pPr algn="just"/>
            <a:r>
              <a:rPr lang="en-US" sz="2400" dirty="0">
                <a:ea typeface="+mn-lt"/>
                <a:cs typeface="+mn-lt"/>
              </a:rPr>
              <a:t>Surgeon Fee, OT Charges, and Room Rent are major cost contributors, emphasizing the need for effective cost management strategies and resource allocation.</a:t>
            </a:r>
          </a:p>
          <a:p>
            <a:pPr algn="just"/>
            <a:r>
              <a:rPr lang="en-US" sz="2400" dirty="0">
                <a:ea typeface="+mn-lt"/>
                <a:cs typeface="+mn-lt"/>
              </a:rPr>
              <a:t>Payment mode analysis reveals a preference for cashless transactions (86.75%) among insured patients, with reimbursement also playing a role.</a:t>
            </a:r>
          </a:p>
          <a:p>
            <a:pPr algn="just"/>
            <a:r>
              <a:rPr lang="en-US" sz="2400" dirty="0">
                <a:ea typeface="+mn-lt"/>
                <a:cs typeface="+mn-lt"/>
              </a:rPr>
              <a:t>Understanding payment patterns and variations in cost helps healthcare providers, insurers, and patients make informed decisions regarding treatment options, financing, and patient management.</a:t>
            </a:r>
            <a:endParaRPr lang="en-IN" sz="2400" dirty="0"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800" b="1" dirty="0"/>
              <a:t>References 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dirty="0">
                <a:cs typeface="Calibri"/>
              </a:rPr>
              <a:t>Gehrman J, </a:t>
            </a:r>
            <a:r>
              <a:rPr lang="en-IN" dirty="0" err="1">
                <a:cs typeface="Calibri"/>
              </a:rPr>
              <a:t>Björholt</a:t>
            </a:r>
            <a:r>
              <a:rPr lang="en-IN" dirty="0">
                <a:cs typeface="Calibri"/>
              </a:rPr>
              <a:t> I, </a:t>
            </a:r>
            <a:r>
              <a:rPr lang="en-IN" dirty="0" err="1">
                <a:cs typeface="Calibri"/>
              </a:rPr>
              <a:t>Angenete</a:t>
            </a:r>
            <a:r>
              <a:rPr lang="en-IN" dirty="0">
                <a:cs typeface="Calibri"/>
              </a:rPr>
              <a:t> E, Andersson J, </a:t>
            </a:r>
            <a:r>
              <a:rPr lang="en-IN" dirty="0" err="1">
                <a:cs typeface="Calibri"/>
              </a:rPr>
              <a:t>Bonjer</a:t>
            </a:r>
            <a:r>
              <a:rPr lang="en-IN" dirty="0">
                <a:cs typeface="Calibri"/>
              </a:rPr>
              <a:t> J, </a:t>
            </a:r>
            <a:r>
              <a:rPr lang="en-IN" dirty="0" err="1">
                <a:cs typeface="Calibri"/>
              </a:rPr>
              <a:t>Haglind</a:t>
            </a:r>
            <a:r>
              <a:rPr lang="en-IN" dirty="0">
                <a:cs typeface="Calibri"/>
              </a:rPr>
              <a:t> E. Health economic analysis of costs of laparoscopic and open surgery for rectal cancer within a randomized trial (COLOR II). </a:t>
            </a:r>
            <a:r>
              <a:rPr lang="en-IN" dirty="0" err="1">
                <a:cs typeface="Calibri"/>
              </a:rPr>
              <a:t>Surg</a:t>
            </a:r>
            <a:r>
              <a:rPr lang="en-IN" dirty="0">
                <a:cs typeface="Calibri"/>
              </a:rPr>
              <a:t> </a:t>
            </a:r>
            <a:r>
              <a:rPr lang="en-IN" dirty="0" err="1">
                <a:cs typeface="Calibri"/>
              </a:rPr>
              <a:t>Endosc</a:t>
            </a:r>
            <a:r>
              <a:rPr lang="en-IN" dirty="0">
                <a:cs typeface="Calibri"/>
              </a:rPr>
              <a:t> [Internet]. 2017 [cited 2023 Jun 17];31(3):1225–34. Available from: </a:t>
            </a:r>
            <a:r>
              <a:rPr lang="en-IN" dirty="0">
                <a:cs typeface="Calibri"/>
                <a:hlinkClick r:id="rId2"/>
              </a:rPr>
              <a:t>http://dx.doi.org/10.1007/s00464-016-5096-2 </a:t>
            </a:r>
            <a:endParaRPr lang="en-IN" dirty="0"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dirty="0">
                <a:cs typeface="Calibri"/>
              </a:rPr>
              <a:t>Silva-</a:t>
            </a:r>
            <a:r>
              <a:rPr lang="en-IN" dirty="0" err="1">
                <a:cs typeface="Calibri"/>
              </a:rPr>
              <a:t>Velazco</a:t>
            </a:r>
            <a:r>
              <a:rPr lang="en-IN" dirty="0">
                <a:cs typeface="Calibri"/>
              </a:rPr>
              <a:t> J, Dietz DW, </a:t>
            </a:r>
            <a:r>
              <a:rPr lang="en-IN" dirty="0" err="1">
                <a:cs typeface="Calibri"/>
              </a:rPr>
              <a:t>Stocchi</a:t>
            </a:r>
            <a:r>
              <a:rPr lang="en-IN" dirty="0">
                <a:cs typeface="Calibri"/>
              </a:rPr>
              <a:t> L, </a:t>
            </a:r>
            <a:r>
              <a:rPr lang="en-IN" dirty="0" err="1">
                <a:cs typeface="Calibri"/>
              </a:rPr>
              <a:t>Costedio</a:t>
            </a:r>
            <a:r>
              <a:rPr lang="en-IN" dirty="0">
                <a:cs typeface="Calibri"/>
              </a:rPr>
              <a:t> M, </a:t>
            </a:r>
            <a:r>
              <a:rPr lang="en-IN" dirty="0" err="1">
                <a:cs typeface="Calibri"/>
              </a:rPr>
              <a:t>Gorgun</a:t>
            </a:r>
            <a:r>
              <a:rPr lang="en-IN" dirty="0">
                <a:cs typeface="Calibri"/>
              </a:rPr>
              <a:t> E, </a:t>
            </a:r>
            <a:r>
              <a:rPr lang="en-IN" dirty="0" err="1">
                <a:cs typeface="Calibri"/>
              </a:rPr>
              <a:t>Kalady</a:t>
            </a:r>
            <a:r>
              <a:rPr lang="en-IN" dirty="0">
                <a:cs typeface="Calibri"/>
              </a:rPr>
              <a:t> MF, et al. Considering value in rectal cancer surgery: An analysis of costs and outcomes based on the open, laparoscopic, and robotic approach for proctectomy. Ann </a:t>
            </a:r>
            <a:r>
              <a:rPr lang="en-IN" dirty="0" err="1">
                <a:cs typeface="Calibri"/>
              </a:rPr>
              <a:t>Surg</a:t>
            </a:r>
            <a:r>
              <a:rPr lang="en-IN" dirty="0">
                <a:cs typeface="Calibri"/>
              </a:rPr>
              <a:t> [Internet]. 2017 [cited 2023 Jun 17];265(5):960–8. Available from: </a:t>
            </a:r>
            <a:r>
              <a:rPr lang="en-IN" dirty="0">
                <a:cs typeface="Calibri"/>
                <a:hlinkClick r:id="rId3"/>
              </a:rPr>
              <a:t>https://pubmed.ncbi.nlm.nih.gov/27232247/ </a:t>
            </a:r>
            <a:endParaRPr lang="en-IN" dirty="0"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dirty="0">
                <a:cs typeface="Calibri"/>
              </a:rPr>
              <a:t>Chen Z, </a:t>
            </a:r>
            <a:r>
              <a:rPr lang="en-IN" dirty="0" err="1">
                <a:cs typeface="Calibri"/>
              </a:rPr>
              <a:t>Leng</a:t>
            </a:r>
            <a:r>
              <a:rPr lang="en-IN" dirty="0">
                <a:cs typeface="Calibri"/>
              </a:rPr>
              <a:t> J, Gao G, Zhang L, Yang Y. Direct inpatient costs and influencing factors for patients with rectal cancer with low anterior resection: a retrospective observational study at a three-tertiary hospital in Beijing, China. BMJ Open [Internet]. 2018 [cited 2023 Jun 17];8(12):e023116. Available from: </a:t>
            </a:r>
            <a:r>
              <a:rPr lang="en-IN" dirty="0">
                <a:cs typeface="Calibri"/>
                <a:hlinkClick r:id="rId4"/>
              </a:rPr>
              <a:t>https://bmjopen.bmj.com/content/8/12/e023116 </a:t>
            </a:r>
            <a:endParaRPr lang="en-IN" dirty="0"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dirty="0">
                <a:cs typeface="Calibri"/>
              </a:rPr>
              <a:t>Potter S, Davies C, Davies G, Rice C, Hollingworth W. The use of micro-costing in economic analyses of surgical interventions: a systematic review. Health Econ Rev [Internet]. 2020 [cited 2023 Jun 17];10(1):3. Available from: </a:t>
            </a:r>
            <a:r>
              <a:rPr lang="en-IN" dirty="0">
                <a:cs typeface="Calibri"/>
                <a:hlinkClick r:id="rId5"/>
              </a:rPr>
              <a:t>http://dx.doi.org/10.1186/s13561-020-0260-8</a:t>
            </a:r>
            <a:endParaRPr lang="en-IN" dirty="0"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dirty="0" err="1">
                <a:cs typeface="Calibri"/>
              </a:rPr>
              <a:t>Prinja</a:t>
            </a:r>
            <a:r>
              <a:rPr lang="en-IN" dirty="0">
                <a:cs typeface="Calibri"/>
              </a:rPr>
              <a:t> S, Nandi A, Horton S, Levin C, Laxminarayan R. Costs, effectiveness, and cost-effectiveness of selected surgical procedures and platforms. In: Disease Control Priorities, Third Edition (Volume 1): Essential Surgery. The World Bank; 2015. p. 317–38.</a:t>
            </a:r>
          </a:p>
        </p:txBody>
      </p:sp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2" y="126892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Pictorial Journey </a:t>
            </a:r>
          </a:p>
        </p:txBody>
      </p:sp>
      <p:pic>
        <p:nvPicPr>
          <p:cNvPr id="7" name="Picture 6" descr="A group of men holding a sign&#10;&#10;Description automatically generated">
            <a:extLst>
              <a:ext uri="{FF2B5EF4-FFF2-40B4-BE49-F238E27FC236}">
                <a16:creationId xmlns:a16="http://schemas.microsoft.com/office/drawing/2014/main" id="{EFB411CB-140F-7832-BAD1-47224C0A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32" y="1294985"/>
            <a:ext cx="6597249" cy="3710952"/>
          </a:xfrm>
          <a:prstGeom prst="rect">
            <a:avLst/>
          </a:prstGeom>
          <a:effectLst>
            <a:outerShdw blurRad="12700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171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2" y="126892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Pictorial Journey </a:t>
            </a:r>
          </a:p>
        </p:txBody>
      </p:sp>
      <p:pic>
        <p:nvPicPr>
          <p:cNvPr id="13" name="Picture 12" descr="A close up of a id&#10;&#10;Description automatically generated with low confidence">
            <a:extLst>
              <a:ext uri="{FF2B5EF4-FFF2-40B4-BE49-F238E27FC236}">
                <a16:creationId xmlns:a16="http://schemas.microsoft.com/office/drawing/2014/main" id="{3C444425-C7A2-0126-6DCF-514AA7DB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3" y="1289965"/>
            <a:ext cx="4018705" cy="51510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838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 descr="A group of men saluting&#10;&#10;Description automatically generated">
            <a:extLst>
              <a:ext uri="{FF2B5EF4-FFF2-40B4-BE49-F238E27FC236}">
                <a16:creationId xmlns:a16="http://schemas.microsoft.com/office/drawing/2014/main" id="{C8E66051-E8E4-409F-85B8-536A45ADD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64" y="1289965"/>
            <a:ext cx="4684850" cy="5151071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Mentor Approval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881195-A73B-43C6-ADC8-6A4ED087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33" y="2746340"/>
            <a:ext cx="7918067" cy="27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5400" b="1">
                <a:latin typeface="Calibri"/>
                <a:cs typeface="Calibri"/>
              </a:rPr>
              <a:t>Introduction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190"/>
            <a:ext cx="10515600" cy="4494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200" b="1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Proctology</a:t>
            </a:r>
            <a:endParaRPr lang="en-US" sz="22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Branch of medicine that deals with the rectum, anus, and colon.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Proctology surgeries are common to treat conditions like hemorrhoids/</a:t>
            </a:r>
            <a:r>
              <a:rPr lang="fr-FR" sz="2200" b="0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Piles, Fissure, </a:t>
            </a:r>
            <a:r>
              <a:rPr lang="fr-FR" sz="2200" b="0" i="0" dirty="0" err="1">
                <a:solidFill>
                  <a:srgbClr val="1F1F1F"/>
                </a:solidFill>
                <a:effectLst/>
                <a:latin typeface="Calibri"/>
                <a:cs typeface="Calibri"/>
              </a:rPr>
              <a:t>Fistula</a:t>
            </a:r>
            <a:endParaRPr lang="en-US" sz="2200" b="0" i="0" dirty="0">
              <a:solidFill>
                <a:srgbClr val="1F1F1F"/>
              </a:solidFill>
              <a:effectLst/>
              <a:latin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b="1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Unit economics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Unit economics of proctology surgeries refers to the financial analysis of individual surgical procedures, considering the cost and revenue associated with each unit or transaction.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1F1F1F"/>
                </a:solidFill>
                <a:effectLst/>
                <a:latin typeface="Calibri"/>
                <a:cs typeface="Calibri"/>
              </a:rPr>
              <a:t>It involves assessing the direct and indirect expenses incurred during the surgery, such as operating room costs and pre &amp; post-operative care, along with the revenue generated from insurance reimbursements or patient payments, providing insights into the financial viability and cost-effectiveness of different surgical modalities.</a:t>
            </a:r>
            <a:endParaRPr lang="en-IN" sz="2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b="1">
                <a:latin typeface="Calibri"/>
                <a:cs typeface="Calibri"/>
              </a:rPr>
              <a:t>Objectives of Your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Evaluate the cost comparison and unit economics of proctology surgeries for different modalities and payment methods, assessing cost-effectiveness and financial implications.</a:t>
            </a:r>
            <a:endParaRPr lang="en-US" dirty="0"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en-US" dirty="0"/>
              <a:t>Investigate the variation in the prevalence of proctology surgeries across different cities, conditions &amp; modes of payment examining regional differences and economic factors.</a:t>
            </a:r>
            <a:endParaRPr lang="en-US" dirty="0"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en-US" dirty="0"/>
              <a:t>Assess the impact of payment methods on the overall cost and billing amounts for proctology surgeries, analyzing the influence of cash, </a:t>
            </a:r>
            <a:r>
              <a:rPr lang="en-US"/>
              <a:t>insurance reimbursement</a:t>
            </a:r>
            <a:r>
              <a:rPr lang="en-US" dirty="0"/>
              <a:t>, and insurance cashless options.</a:t>
            </a:r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Methodology</a:t>
            </a:r>
            <a:endParaRPr lang="en-IN" sz="54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Type of Study:</a:t>
            </a:r>
            <a:r>
              <a:rPr lang="en-US" dirty="0"/>
              <a:t> Retrospective study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Duration of study:</a:t>
            </a:r>
            <a:r>
              <a:rPr lang="en-US" dirty="0"/>
              <a:t> 5 Months (August-Dec 2022)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Type of data:</a:t>
            </a:r>
            <a:r>
              <a:rPr lang="en-US" dirty="0"/>
              <a:t> Secondary data (Provided by Organization)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Sample Size:</a:t>
            </a:r>
            <a:r>
              <a:rPr lang="en-US" dirty="0"/>
              <a:t> 413 IPD Cases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Study Population:</a:t>
            </a:r>
            <a:r>
              <a:rPr lang="en-US" dirty="0"/>
              <a:t> Proctology Surgery Patients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Data Collection Tool:</a:t>
            </a:r>
            <a:r>
              <a:rPr lang="en-US" dirty="0"/>
              <a:t> ZOHO CRM, Excel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Inclusion Criteria:</a:t>
            </a:r>
            <a:r>
              <a:rPr lang="en-US" dirty="0"/>
              <a:t> 3 Cities (Delhi NCR, Mumbai, Bangalore)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Exclusion Criteria:</a:t>
            </a:r>
            <a:r>
              <a:rPr lang="en-US" dirty="0"/>
              <a:t> Tear 2 Cities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3"/>
            <a:ext cx="10515600" cy="1325563"/>
          </a:xfrm>
        </p:spPr>
        <p:txBody>
          <a:bodyPr/>
          <a:lstStyle/>
          <a:p>
            <a:pPr algn="ctr"/>
            <a:r>
              <a:rPr lang="en-IN" sz="5400" b="1"/>
              <a:t>Results </a:t>
            </a:r>
            <a:endParaRPr lang="en-IN" sz="5400" b="1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87E9B0-4769-B26A-BD55-08D852C44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81728"/>
              </p:ext>
            </p:extLst>
          </p:nvPr>
        </p:nvGraphicFramePr>
        <p:xfrm>
          <a:off x="330634" y="1409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6D7826-7ABF-36AB-47B2-76BDB6EB7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179386"/>
              </p:ext>
            </p:extLst>
          </p:nvPr>
        </p:nvGraphicFramePr>
        <p:xfrm>
          <a:off x="330506" y="4178147"/>
          <a:ext cx="45720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2BB2D0-3AE0-D17E-4B3C-9B09C794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80486"/>
              </p:ext>
            </p:extLst>
          </p:nvPr>
        </p:nvGraphicFramePr>
        <p:xfrm>
          <a:off x="5517154" y="2124582"/>
          <a:ext cx="6269637" cy="145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93">
                  <a:extLst>
                    <a:ext uri="{9D8B030D-6E8A-4147-A177-3AD203B41FA5}">
                      <a16:colId xmlns:a16="http://schemas.microsoft.com/office/drawing/2014/main" val="2558449681"/>
                    </a:ext>
                  </a:extLst>
                </a:gridCol>
                <a:gridCol w="1229397">
                  <a:extLst>
                    <a:ext uri="{9D8B030D-6E8A-4147-A177-3AD203B41FA5}">
                      <a16:colId xmlns:a16="http://schemas.microsoft.com/office/drawing/2014/main" val="863883371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3985212611"/>
                    </a:ext>
                  </a:extLst>
                </a:gridCol>
                <a:gridCol w="1262061">
                  <a:extLst>
                    <a:ext uri="{9D8B030D-6E8A-4147-A177-3AD203B41FA5}">
                      <a16:colId xmlns:a16="http://schemas.microsoft.com/office/drawing/2014/main" val="4286796849"/>
                    </a:ext>
                  </a:extLst>
                </a:gridCol>
                <a:gridCol w="797718">
                  <a:extLst>
                    <a:ext uri="{9D8B030D-6E8A-4147-A177-3AD203B41FA5}">
                      <a16:colId xmlns:a16="http://schemas.microsoft.com/office/drawing/2014/main" val="742513677"/>
                    </a:ext>
                  </a:extLst>
                </a:gridCol>
                <a:gridCol w="932587">
                  <a:extLst>
                    <a:ext uri="{9D8B030D-6E8A-4147-A177-3AD203B41FA5}">
                      <a16:colId xmlns:a16="http://schemas.microsoft.com/office/drawing/2014/main" val="3536546170"/>
                    </a:ext>
                  </a:extLst>
                </a:gridCol>
              </a:tblGrid>
              <a:tr h="224117">
                <a:tc>
                  <a:txBody>
                    <a:bodyPr/>
                    <a:lstStyle/>
                    <a:p>
                      <a:pPr algn="l" fontAlgn="b"/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Fistula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Piles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0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Mode of Payment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Conventional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Laser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Conventional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Laser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Stapler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92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Cash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52916.723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66000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37951.97438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41367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56256.40875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03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effectLst/>
                          <a:latin typeface="Calibri"/>
                        </a:rPr>
                        <a:t>InsuranceCashless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101960.7808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107301.35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90905.49529</a:t>
                      </a:r>
                      <a:endParaRPr lang="en-US"/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99419.6454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104161.1825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83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InsuranceReimb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77470.73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89144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97268.692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498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4403B0-B8CB-F9E7-0569-404F46100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83395"/>
              </p:ext>
            </p:extLst>
          </p:nvPr>
        </p:nvGraphicFramePr>
        <p:xfrm>
          <a:off x="5513294" y="4831976"/>
          <a:ext cx="6266143" cy="111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75">
                  <a:extLst>
                    <a:ext uri="{9D8B030D-6E8A-4147-A177-3AD203B41FA5}">
                      <a16:colId xmlns:a16="http://schemas.microsoft.com/office/drawing/2014/main" val="1950423266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305104424"/>
                    </a:ext>
                  </a:extLst>
                </a:gridCol>
                <a:gridCol w="1205061">
                  <a:extLst>
                    <a:ext uri="{9D8B030D-6E8A-4147-A177-3AD203B41FA5}">
                      <a16:colId xmlns:a16="http://schemas.microsoft.com/office/drawing/2014/main" val="617179993"/>
                    </a:ext>
                  </a:extLst>
                </a:gridCol>
                <a:gridCol w="1193887">
                  <a:extLst>
                    <a:ext uri="{9D8B030D-6E8A-4147-A177-3AD203B41FA5}">
                      <a16:colId xmlns:a16="http://schemas.microsoft.com/office/drawing/2014/main" val="2398696734"/>
                    </a:ext>
                  </a:extLst>
                </a:gridCol>
                <a:gridCol w="834561">
                  <a:extLst>
                    <a:ext uri="{9D8B030D-6E8A-4147-A177-3AD203B41FA5}">
                      <a16:colId xmlns:a16="http://schemas.microsoft.com/office/drawing/2014/main" val="1781422663"/>
                    </a:ext>
                  </a:extLst>
                </a:gridCol>
                <a:gridCol w="887860">
                  <a:extLst>
                    <a:ext uri="{9D8B030D-6E8A-4147-A177-3AD203B41FA5}">
                      <a16:colId xmlns:a16="http://schemas.microsoft.com/office/drawing/2014/main" val="22332206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Fistula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Calibri"/>
                        </a:rPr>
                        <a:t>Piles</a:t>
                      </a: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2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City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Conventional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Laser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Conventional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Laser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Stapler</a:t>
                      </a:r>
                      <a:endParaRPr lang="en-US" sz="1100" b="1">
                        <a:effectLst/>
                        <a:latin typeface="Calibri"/>
                      </a:endParaRP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084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Bangalore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72000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88089.474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49336.67476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83024.45209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94098.24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30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Delhi NCR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65018.49529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90687.2519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66072.6225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86786.4519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92127.97823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46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Mumbai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68078.5467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89242.9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58363.125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85242.11524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  <a:latin typeface="Calibri"/>
                        </a:rPr>
                        <a:t>91655.76</a:t>
                      </a:r>
                    </a:p>
                  </a:txBody>
                  <a:tcPr marL="9525" marR="9525" marT="9525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2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Results</a:t>
            </a:r>
            <a:endParaRPr lang="en-IN" sz="5400" b="1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6DC6BE-DA21-241C-2CB1-04604A073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11249"/>
              </p:ext>
            </p:extLst>
          </p:nvPr>
        </p:nvGraphicFramePr>
        <p:xfrm>
          <a:off x="6281853" y="2769219"/>
          <a:ext cx="5513300" cy="11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3">
                  <a:extLst>
                    <a:ext uri="{9D8B030D-6E8A-4147-A177-3AD203B41FA5}">
                      <a16:colId xmlns:a16="http://schemas.microsoft.com/office/drawing/2014/main" val="1798500149"/>
                    </a:ext>
                  </a:extLst>
                </a:gridCol>
                <a:gridCol w="1335740">
                  <a:extLst>
                    <a:ext uri="{9D8B030D-6E8A-4147-A177-3AD203B41FA5}">
                      <a16:colId xmlns:a16="http://schemas.microsoft.com/office/drawing/2014/main" val="4071787482"/>
                    </a:ext>
                  </a:extLst>
                </a:gridCol>
                <a:gridCol w="1140839">
                  <a:extLst>
                    <a:ext uri="{9D8B030D-6E8A-4147-A177-3AD203B41FA5}">
                      <a16:colId xmlns:a16="http://schemas.microsoft.com/office/drawing/2014/main" val="4110423019"/>
                    </a:ext>
                  </a:extLst>
                </a:gridCol>
                <a:gridCol w="1169458">
                  <a:extLst>
                    <a:ext uri="{9D8B030D-6E8A-4147-A177-3AD203B41FA5}">
                      <a16:colId xmlns:a16="http://schemas.microsoft.com/office/drawing/2014/main" val="3724773971"/>
                    </a:ext>
                  </a:extLst>
                </a:gridCol>
              </a:tblGrid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effectLst/>
                        </a:rPr>
                        <a:t>Mode of Payment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Bangalore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Delhi NCR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Mumbai</a:t>
                      </a:r>
                      <a:endParaRPr lang="en-US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164210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Cash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34630.14351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34935.1728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36357.27246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193895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effectLst/>
                        </a:rPr>
                        <a:t>InsuranceCashless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95725.7572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103258.5077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91760.70269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059501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InsuranceReimb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104190.23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86124.2637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effectLst/>
                        </a:rPr>
                        <a:t>93595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6821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9219D9-650A-60A7-9083-50C535F70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902837"/>
              </p:ext>
            </p:extLst>
          </p:nvPr>
        </p:nvGraphicFramePr>
        <p:xfrm>
          <a:off x="273704" y="1966352"/>
          <a:ext cx="5626100" cy="341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Results </a:t>
            </a:r>
            <a:endParaRPr lang="en-IN" sz="5400" b="1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47CC27-C9D9-7963-0F27-163DB5AD7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69983"/>
              </p:ext>
            </p:extLst>
          </p:nvPr>
        </p:nvGraphicFramePr>
        <p:xfrm>
          <a:off x="5629835" y="1846729"/>
          <a:ext cx="6347066" cy="211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831">
                  <a:extLst>
                    <a:ext uri="{9D8B030D-6E8A-4147-A177-3AD203B41FA5}">
                      <a16:colId xmlns:a16="http://schemas.microsoft.com/office/drawing/2014/main" val="3233637547"/>
                    </a:ext>
                  </a:extLst>
                </a:gridCol>
                <a:gridCol w="1963270">
                  <a:extLst>
                    <a:ext uri="{9D8B030D-6E8A-4147-A177-3AD203B41FA5}">
                      <a16:colId xmlns:a16="http://schemas.microsoft.com/office/drawing/2014/main" val="2380377125"/>
                    </a:ext>
                  </a:extLst>
                </a:gridCol>
                <a:gridCol w="882836">
                  <a:extLst>
                    <a:ext uri="{9D8B030D-6E8A-4147-A177-3AD203B41FA5}">
                      <a16:colId xmlns:a16="http://schemas.microsoft.com/office/drawing/2014/main" val="3221233067"/>
                    </a:ext>
                  </a:extLst>
                </a:gridCol>
                <a:gridCol w="894129">
                  <a:extLst>
                    <a:ext uri="{9D8B030D-6E8A-4147-A177-3AD203B41FA5}">
                      <a16:colId xmlns:a16="http://schemas.microsoft.com/office/drawing/2014/main" val="1144875456"/>
                    </a:ext>
                  </a:extLst>
                </a:gridCol>
              </a:tblGrid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 dirty="0">
                          <a:effectLst/>
                        </a:rPr>
                        <a:t>Values</a:t>
                      </a:r>
                      <a:endParaRPr lang="en-US" sz="9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Bangalore</a:t>
                      </a:r>
                      <a:endParaRPr lang="en-US" sz="9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Delhi NCR</a:t>
                      </a:r>
                      <a:endParaRPr lang="en-US" sz="9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Mumbai</a:t>
                      </a:r>
                      <a:endParaRPr lang="en-US" sz="9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09777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 dirty="0">
                          <a:effectLst/>
                        </a:rPr>
                        <a:t>Radiology (other than diagnostic)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3780.8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3937.5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3818.432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397356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 dirty="0">
                          <a:effectLst/>
                        </a:rPr>
                        <a:t>Administration charges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475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400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470.8333333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93971"/>
                  </a:ext>
                </a:extLst>
              </a:tr>
              <a:tr h="165755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OT </a:t>
                      </a:r>
                      <a:r>
                        <a:rPr lang="en-US" sz="900" dirty="0">
                          <a:effectLst/>
                        </a:rPr>
                        <a:t>Charges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7073.5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6066.666667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6563.5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84092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Anaesthetist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4125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3811.5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3715.384615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349914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Surgeon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9225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10086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10756.35714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462259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Consultation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1275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1133.333333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1000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557865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Room </a:t>
                      </a:r>
                      <a:r>
                        <a:rPr lang="en-US" sz="900" dirty="0">
                          <a:effectLst/>
                        </a:rPr>
                        <a:t>Rent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3500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3330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3311.428571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09951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Drugs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3243.185405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3717.598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3589.569231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435749"/>
                  </a:ext>
                </a:extLst>
              </a:tr>
              <a:tr h="108776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Consumables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2364.2433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2298.5397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2007.881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665893"/>
                  </a:ext>
                </a:extLst>
              </a:tr>
              <a:tr h="165755">
                <a:tc>
                  <a:txBody>
                    <a:bodyPr/>
                    <a:lstStyle/>
                    <a:p>
                      <a:pPr fontAlgn="b"/>
                      <a:r>
                        <a:rPr lang="en-US" sz="900">
                          <a:effectLst/>
                        </a:rPr>
                        <a:t>Investigation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2704.634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>
                          <a:effectLst/>
                        </a:rPr>
                        <a:t>2721.000282</a:t>
                      </a: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dirty="0">
                          <a:effectLst/>
                        </a:rPr>
                        <a:t>2702.289231</a:t>
                      </a: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34272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B1C4DC-83CF-57FD-B48D-E2D674DD4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809569"/>
              </p:ext>
            </p:extLst>
          </p:nvPr>
        </p:nvGraphicFramePr>
        <p:xfrm>
          <a:off x="676835" y="1326777"/>
          <a:ext cx="4508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26A7F4E-B53D-6085-F21E-8982C3EDC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15195"/>
              </p:ext>
            </p:extLst>
          </p:nvPr>
        </p:nvGraphicFramePr>
        <p:xfrm>
          <a:off x="678797" y="4011706"/>
          <a:ext cx="4508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A9439D-1194-3B0F-E07F-160576DEE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80352"/>
              </p:ext>
            </p:extLst>
          </p:nvPr>
        </p:nvGraphicFramePr>
        <p:xfrm>
          <a:off x="5602941" y="4239913"/>
          <a:ext cx="6400800" cy="228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47696625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857396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8484852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497842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 dirty="0">
                          <a:effectLst/>
                        </a:rPr>
                        <a:t>Values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Conventional</a:t>
                      </a:r>
                      <a:endParaRPr lang="en-US" sz="10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Laser</a:t>
                      </a:r>
                      <a:endParaRPr lang="en-US" sz="10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Stapler</a:t>
                      </a:r>
                      <a:endParaRPr lang="en-US" sz="1000" b="1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96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Radiology </a:t>
                      </a:r>
                      <a:r>
                        <a:rPr lang="en-US" sz="1000" dirty="0">
                          <a:effectLst/>
                        </a:rPr>
                        <a:t>(other than diagnostic)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3290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3452.5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3528.333333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680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Administration </a:t>
                      </a:r>
                      <a:r>
                        <a:rPr lang="en-US" sz="1000" dirty="0">
                          <a:effectLst/>
                        </a:rPr>
                        <a:t>charges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392.8571429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392.3076923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447.8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31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OT </a:t>
                      </a:r>
                      <a:r>
                        <a:rPr lang="en-US" sz="1000" dirty="0">
                          <a:effectLst/>
                        </a:rPr>
                        <a:t>Charges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6937.5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6407.230769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6598.166667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94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Anaesthetist </a:t>
                      </a:r>
                      <a:r>
                        <a:rPr lang="en-US" sz="1000" dirty="0">
                          <a:effectLst/>
                        </a:rPr>
                        <a:t>Fee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3614.285714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3707.692308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3707.142857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106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Surgeon </a:t>
                      </a:r>
                      <a:r>
                        <a:rPr lang="en-US" sz="1000" dirty="0">
                          <a:effectLst/>
                        </a:rPr>
                        <a:t>Fee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8962.5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10000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11610.5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9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Consultation </a:t>
                      </a:r>
                      <a:r>
                        <a:rPr lang="en-US" sz="1000" dirty="0">
                          <a:effectLst/>
                        </a:rPr>
                        <a:t>Fee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1078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1283.333333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900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07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Room </a:t>
                      </a:r>
                      <a:r>
                        <a:rPr lang="en-US" sz="1000" dirty="0">
                          <a:effectLst/>
                        </a:rPr>
                        <a:t>Rent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3300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4214.285714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3800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92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Drugs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2947.635867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3286.766974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3698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226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Consumables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860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1125.211558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1106.552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31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</a:rPr>
                        <a:t>Investigation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2838.426933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2951.276316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</a:rPr>
                        <a:t>3138.85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33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5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/>
              <a:t>Results </a:t>
            </a:r>
            <a:endParaRPr lang="en-IN" sz="5400" b="1">
              <a:cs typeface="Calibri Ligh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560509F-738E-EAC2-1125-5195A9B07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273438"/>
              </p:ext>
            </p:extLst>
          </p:nvPr>
        </p:nvGraphicFramePr>
        <p:xfrm>
          <a:off x="6436658" y="2393576"/>
          <a:ext cx="5244210" cy="2518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048">
                  <a:extLst>
                    <a:ext uri="{9D8B030D-6E8A-4147-A177-3AD203B41FA5}">
                      <a16:colId xmlns:a16="http://schemas.microsoft.com/office/drawing/2014/main" val="2187428843"/>
                    </a:ext>
                  </a:extLst>
                </a:gridCol>
                <a:gridCol w="2010482">
                  <a:extLst>
                    <a:ext uri="{9D8B030D-6E8A-4147-A177-3AD203B41FA5}">
                      <a16:colId xmlns:a16="http://schemas.microsoft.com/office/drawing/2014/main" val="1187643646"/>
                    </a:ext>
                  </a:extLst>
                </a:gridCol>
                <a:gridCol w="726680">
                  <a:extLst>
                    <a:ext uri="{9D8B030D-6E8A-4147-A177-3AD203B41FA5}">
                      <a16:colId xmlns:a16="http://schemas.microsoft.com/office/drawing/2014/main" val="2902772274"/>
                    </a:ext>
                  </a:extLst>
                </a:gridCol>
              </a:tblGrid>
              <a:tr h="232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dirty="0">
                          <a:effectLst/>
                        </a:rPr>
                        <a:t>Values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Average </a:t>
                      </a:r>
                      <a:r>
                        <a:rPr lang="en-US" sz="900" dirty="0">
                          <a:effectLst/>
                        </a:rPr>
                        <a:t>Cost Per Unit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>
                        <a:effectLst/>
                      </a:endParaRP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9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Radiology </a:t>
                      </a:r>
                      <a:r>
                        <a:rPr lang="en-US" sz="900" dirty="0">
                          <a:effectLst/>
                        </a:rPr>
                        <a:t>(other than diagnostic)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2680.833333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7%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62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Administration </a:t>
                      </a:r>
                      <a:r>
                        <a:rPr lang="en-US" sz="900" dirty="0">
                          <a:effectLst/>
                        </a:rPr>
                        <a:t>charges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446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48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OT </a:t>
                      </a:r>
                      <a:r>
                        <a:rPr lang="en-US" sz="900" dirty="0">
                          <a:effectLst/>
                        </a:rPr>
                        <a:t>Charges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6473.444444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18%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2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Anaesthetist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3683.333333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10%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23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Surgeon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10050.48148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28%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169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Consultation </a:t>
                      </a:r>
                      <a:r>
                        <a:rPr lang="en-US" sz="900" dirty="0">
                          <a:effectLst/>
                        </a:rPr>
                        <a:t>Fee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1187.5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3%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17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Room </a:t>
                      </a:r>
                      <a:r>
                        <a:rPr lang="en-US" sz="900" dirty="0">
                          <a:effectLst/>
                        </a:rPr>
                        <a:t>Rent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4586.206897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13%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10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Drugs</a:t>
                      </a:r>
                      <a:endParaRPr lang="en-US" sz="900" dirty="0">
                        <a:effectLst/>
                      </a:endParaRP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3341.073953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9%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513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Consumables</a:t>
                      </a:r>
                      <a:endParaRPr lang="en-US" sz="900" dirty="0">
                        <a:effectLst/>
                      </a:endParaRP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889.126686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2%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191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Investigation</a:t>
                      </a:r>
                      <a:endParaRPr lang="en-US" sz="900" dirty="0">
                        <a:effectLst/>
                      </a:endParaRP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2923.719415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8%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4012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4EC10FD-2309-E049-586F-ABFC30872209}"/>
              </a:ext>
              <a:ext uri="{147F2762-F138-4A5C-976F-8EAC2B608ADB}">
                <a16:predDERef xmlns:a16="http://schemas.microsoft.com/office/drawing/2014/main" pred="{04A827C4-6A67-2153-1586-8EF10431C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307338"/>
              </p:ext>
            </p:extLst>
          </p:nvPr>
        </p:nvGraphicFramePr>
        <p:xfrm>
          <a:off x="732025" y="2236134"/>
          <a:ext cx="4508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DA3342F78D34BBBC741A9350BA98E" ma:contentTypeVersion="7" ma:contentTypeDescription="Create a new document." ma:contentTypeScope="" ma:versionID="831cc9802a1a2588bb83ee0b312f3ceb">
  <xsd:schema xmlns:xsd="http://www.w3.org/2001/XMLSchema" xmlns:xs="http://www.w3.org/2001/XMLSchema" xmlns:p="http://schemas.microsoft.com/office/2006/metadata/properties" xmlns:ns3="2cc263df-adbf-4b8f-83cf-ce0020c5c714" targetNamespace="http://schemas.microsoft.com/office/2006/metadata/properties" ma:root="true" ma:fieldsID="6ee2acb7c5d8a109bfd18e8e10a83080" ns3:_="">
    <xsd:import namespace="2cc263df-adbf-4b8f-83cf-ce0020c5c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263df-adbf-4b8f-83cf-ce0020c5c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c263df-adbf-4b8f-83cf-ce0020c5c714" xsi:nil="true"/>
  </documentManagement>
</p:properties>
</file>

<file path=customXml/itemProps1.xml><?xml version="1.0" encoding="utf-8"?>
<ds:datastoreItem xmlns:ds="http://schemas.openxmlformats.org/officeDocument/2006/customXml" ds:itemID="{F9F5257B-9D83-4A67-83D0-0C77F61A05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90E768-D92B-4F89-9257-A551B20676C1}">
  <ds:schemaRefs>
    <ds:schemaRef ds:uri="2cc263df-adbf-4b8f-83cf-ce0020c5c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6E1B8C-8CFE-4640-A5E6-1D63D8E41315}">
  <ds:schemaRefs>
    <ds:schemaRef ds:uri="http://purl.org/dc/elements/1.1/"/>
    <ds:schemaRef ds:uri="http://purl.org/dc/terms/"/>
    <ds:schemaRef ds:uri="2cc263df-adbf-4b8f-83cf-ce0020c5c71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1437</Words>
  <Application>Microsoft Office PowerPoint</Application>
  <PresentationFormat>Widescreen</PresentationFormat>
  <Paragraphs>319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A Retrospective Study on Analyzing Unit Economics of Proctology Surgeries for Different Modalities At Vianam HealthTech PVT LTD (HexaHealth)  Presented By : Zain Malik Roll No. PG/21/132 Faculty Mentor: Dr. Himanshu Tolani IIHMR Delhi </vt:lpstr>
      <vt:lpstr>Mentor Approval</vt:lpstr>
      <vt:lpstr>Introduction </vt:lpstr>
      <vt:lpstr>Objectives of Your Study</vt:lpstr>
      <vt:lpstr>Methodology</vt:lpstr>
      <vt:lpstr>Results </vt:lpstr>
      <vt:lpstr>Results</vt:lpstr>
      <vt:lpstr>Results </vt:lpstr>
      <vt:lpstr>Results </vt:lpstr>
      <vt:lpstr>Results </vt:lpstr>
      <vt:lpstr>Results </vt:lpstr>
      <vt:lpstr>Results </vt:lpstr>
      <vt:lpstr>Discussion</vt:lpstr>
      <vt:lpstr>Discussion</vt:lpstr>
      <vt:lpstr>Conclusion</vt:lpstr>
      <vt:lpstr>References </vt:lpstr>
      <vt:lpstr>Thank You</vt:lpstr>
      <vt:lpstr>Pictorial Journey </vt:lpstr>
      <vt:lpstr>Pictorial Journey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Zain Malik</cp:lastModifiedBy>
  <cp:revision>13</cp:revision>
  <dcterms:created xsi:type="dcterms:W3CDTF">2022-05-20T15:11:38Z</dcterms:created>
  <dcterms:modified xsi:type="dcterms:W3CDTF">2023-06-19T07:26:30Z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0x010100CEDDA3342F78D34BBBC741A9350BA98E</vt:lpwstr>
  </property>
</Properties>
</file>