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4" r:id="rId2"/>
  </p:sldMasterIdLst>
  <p:notesMasterIdLst>
    <p:notesMasterId r:id="rId26"/>
  </p:notesMasterIdLst>
  <p:sldIdLst>
    <p:sldId id="256" r:id="rId3"/>
    <p:sldId id="290" r:id="rId4"/>
    <p:sldId id="257" r:id="rId5"/>
    <p:sldId id="291" r:id="rId6"/>
    <p:sldId id="292" r:id="rId7"/>
    <p:sldId id="260" r:id="rId8"/>
    <p:sldId id="261" r:id="rId9"/>
    <p:sldId id="3306" r:id="rId10"/>
    <p:sldId id="3307" r:id="rId11"/>
    <p:sldId id="3339" r:id="rId12"/>
    <p:sldId id="3337" r:id="rId13"/>
    <p:sldId id="295" r:id="rId14"/>
    <p:sldId id="3315" r:id="rId15"/>
    <p:sldId id="297" r:id="rId16"/>
    <p:sldId id="3326" r:id="rId17"/>
    <p:sldId id="3336" r:id="rId18"/>
    <p:sldId id="341" r:id="rId19"/>
    <p:sldId id="300" r:id="rId20"/>
    <p:sldId id="342" r:id="rId21"/>
    <p:sldId id="3340" r:id="rId22"/>
    <p:sldId id="3341" r:id="rId23"/>
    <p:sldId id="3342" r:id="rId24"/>
    <p:sldId id="3338" r:id="rId25"/>
  </p:sldIdLst>
  <p:sldSz cx="9144000" cy="5143500" type="screen16x9"/>
  <p:notesSz cx="6858000" cy="91440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Fira Sans Extra Condensed SemiBold" panose="020B0604020202020204"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Lato Light" panose="020F0502020204030203" pitchFamily="34" charset="0"/>
      <p:regular r:id="rId45"/>
      <p:italic r:id="rId46"/>
    </p:embeddedFont>
    <p:embeddedFont>
      <p:font typeface="Poppins" panose="00000500000000000000" pitchFamily="2"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C00000"/>
    <a:srgbClr val="FFD03B"/>
    <a:srgbClr val="FFC000"/>
    <a:srgbClr val="F3DA43"/>
    <a:srgbClr val="61D1B1"/>
    <a:srgbClr val="37BF98"/>
    <a:srgbClr val="67D3B4"/>
    <a:srgbClr val="8EDEC7"/>
    <a:srgbClr val="2F9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3D79D3-1F5B-42E1-9D1D-449751F0C009}">
  <a:tblStyle styleId="{903D79D3-1F5B-42E1-9D1D-449751F0C0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46"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0adbe545e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10adbe545e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8f2c7ff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8f2c7ff5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0d52adc16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0d52adc16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0d9c33bbf3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0d9c33bbf3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10adbe545e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10adbe545e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69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1938" y="1506888"/>
            <a:ext cx="3731400" cy="17337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000">
                <a:latin typeface="Fira Sans Extra Condensed SemiBold"/>
                <a:ea typeface="Fira Sans Extra Condensed SemiBold"/>
                <a:cs typeface="Fira Sans Extra Condensed SemiBold"/>
                <a:sym typeface="Fira Sans Extra Condensed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81938" y="3240613"/>
            <a:ext cx="3731400" cy="39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
        <p:cNvGrpSpPr/>
        <p:nvPr/>
      </p:nvGrpSpPr>
      <p:grpSpPr>
        <a:xfrm>
          <a:off x="0" y="0"/>
          <a:ext cx="0" cy="0"/>
          <a:chOff x="0" y="0"/>
          <a:chExt cx="0" cy="0"/>
        </a:xfrm>
      </p:grpSpPr>
      <p:sp>
        <p:nvSpPr>
          <p:cNvPr id="33" name="Google Shape;3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4" name="Google Shape;3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35" name="Google Shape;3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980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5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332A-DC19-88D9-F044-A86CB815C741}"/>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B88E5-523D-B19B-4BFB-2A102CA3DF2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30CC24-D0F6-6EC0-8CF2-55F44E75C9B4}"/>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5" name="Footer Placeholder 4">
            <a:extLst>
              <a:ext uri="{FF2B5EF4-FFF2-40B4-BE49-F238E27FC236}">
                <a16:creationId xmlns:a16="http://schemas.microsoft.com/office/drawing/2014/main" id="{78DD1588-239B-53F3-484B-43A02645C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F154B-2BD1-87AA-4D8E-6F73A3596131}"/>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127776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C986-4154-EB0A-AC5A-FFBD7984D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845AA-AA70-4ECE-598C-3D195E99F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02D5E-D27E-B77F-43B7-4F4ADDC09F42}"/>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5" name="Footer Placeholder 4">
            <a:extLst>
              <a:ext uri="{FF2B5EF4-FFF2-40B4-BE49-F238E27FC236}">
                <a16:creationId xmlns:a16="http://schemas.microsoft.com/office/drawing/2014/main" id="{DA68F744-9441-A473-EC89-14CB6535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F01A0-299E-F875-3E5D-CE8A64CF8959}"/>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95785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2BCC-F41D-00C7-E722-B6D75A0A8DB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508E6-845C-28B9-4EAA-97BF386D44A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4894D-3523-64A1-14EB-0D44F7B4FFA1}"/>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5" name="Footer Placeholder 4">
            <a:extLst>
              <a:ext uri="{FF2B5EF4-FFF2-40B4-BE49-F238E27FC236}">
                <a16:creationId xmlns:a16="http://schemas.microsoft.com/office/drawing/2014/main" id="{BBC98700-BE65-637F-2586-30A71D13C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EA3BE-5AC9-0A57-C116-36BBBC1F5AE2}"/>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618673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568F-031A-0E8C-9313-DFF990FC4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170E3-B52F-FB14-6787-0E18B5A63656}"/>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30D02-2457-C911-E079-C862086647A6}"/>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3DFCA-73D8-A232-6C26-BC69B3E69EED}"/>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6" name="Footer Placeholder 5">
            <a:extLst>
              <a:ext uri="{FF2B5EF4-FFF2-40B4-BE49-F238E27FC236}">
                <a16:creationId xmlns:a16="http://schemas.microsoft.com/office/drawing/2014/main" id="{26DEB1A5-A22D-9FBE-D9DF-1B9FC3D2B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1680D-68FA-7027-A616-08B7C2829766}"/>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17070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B03F-8994-2B7A-0C55-C93D86AAFBC6}"/>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5CD9C-9599-C31B-2526-F96B95ACF27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C8371-427C-5EA3-5751-25B431F7368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5A8D8-29D4-4BFA-714C-CC82CFB316C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44AD0-42A2-A8A8-97B6-6DEF0EAF08B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18A67-B484-0D9B-D879-EFFCC57FC7E3}"/>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8" name="Footer Placeholder 7">
            <a:extLst>
              <a:ext uri="{FF2B5EF4-FFF2-40B4-BE49-F238E27FC236}">
                <a16:creationId xmlns:a16="http://schemas.microsoft.com/office/drawing/2014/main" id="{5F324CBB-A741-5B60-7F25-6B1F5097B4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93EEA-BF69-19B4-C929-487CF9C57F1D}"/>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2895114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31D9-A2F4-87B7-E92A-65F4CBE025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55782-39A4-A063-ACFE-790CFF23E011}"/>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4" name="Footer Placeholder 3">
            <a:extLst>
              <a:ext uri="{FF2B5EF4-FFF2-40B4-BE49-F238E27FC236}">
                <a16:creationId xmlns:a16="http://schemas.microsoft.com/office/drawing/2014/main" id="{E0268B38-507B-F395-8D97-59183402D5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84DC96-4E51-B7BF-422C-F5D5037C79D4}"/>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50884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FB871-E371-3F52-AE40-000F88380CBE}"/>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3" name="Footer Placeholder 2">
            <a:extLst>
              <a:ext uri="{FF2B5EF4-FFF2-40B4-BE49-F238E27FC236}">
                <a16:creationId xmlns:a16="http://schemas.microsoft.com/office/drawing/2014/main" id="{0A6AA38C-3DB4-D60D-B132-25832E402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77126-11BB-33BD-AF3F-46F2AD116AAA}"/>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093253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4A9F-64DA-AD69-D619-029CCD88795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4A327-7496-BA15-FCDB-F7E5909D93E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58979-AB98-61E7-C02B-C2157EBCEC7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30787-1FE0-DFC5-2FF9-BE55DF0BE9EF}"/>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6" name="Footer Placeholder 5">
            <a:extLst>
              <a:ext uri="{FF2B5EF4-FFF2-40B4-BE49-F238E27FC236}">
                <a16:creationId xmlns:a16="http://schemas.microsoft.com/office/drawing/2014/main" id="{E6162565-B2F1-8576-561A-A6B606608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36EAB-7648-91D8-EACB-7A341807E2EE}"/>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386058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EA0D-1250-41A7-E975-67B19440715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39EFD-0EAF-3D50-3BA6-9BEC4EF2C9D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934E54-1911-E9D0-EB2F-F78303B46F6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E6215-5027-CCA3-E8FE-A615D13F1BE7}"/>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6" name="Footer Placeholder 5">
            <a:extLst>
              <a:ext uri="{FF2B5EF4-FFF2-40B4-BE49-F238E27FC236}">
                <a16:creationId xmlns:a16="http://schemas.microsoft.com/office/drawing/2014/main" id="{F5336447-EAB2-E896-1550-810AFB2A4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4773C-8A82-8455-9E2D-6FCAC57A7674}"/>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2120031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3690-CD02-27C1-FAA8-DD5443DD41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96A96-4B46-BAF4-EDC5-2602BDE0B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1441F-E8A2-578C-D9D6-C8B60E251E68}"/>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5" name="Footer Placeholder 4">
            <a:extLst>
              <a:ext uri="{FF2B5EF4-FFF2-40B4-BE49-F238E27FC236}">
                <a16:creationId xmlns:a16="http://schemas.microsoft.com/office/drawing/2014/main" id="{54AF1F78-06A4-5BA3-2B56-7FEA888D3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750CA-6119-C74C-F441-CAA62FB33E2B}"/>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672632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B925F-5291-D4AA-0738-C6E89ED1455C}"/>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EB4E5E-798A-B411-E568-B9B48BEC21E5}"/>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7041-01F3-054D-A668-AEA4B5CAE303}"/>
              </a:ext>
            </a:extLst>
          </p:cNvPr>
          <p:cNvSpPr>
            <a:spLocks noGrp="1"/>
          </p:cNvSpPr>
          <p:nvPr>
            <p:ph type="dt" sz="half" idx="10"/>
          </p:nvPr>
        </p:nvSpPr>
        <p:spPr/>
        <p:txBody>
          <a:bodyPr/>
          <a:lstStyle/>
          <a:p>
            <a:fld id="{F548384E-AC07-4F8A-9567-9954F65A59B6}" type="datetimeFigureOut">
              <a:rPr lang="en-US" smtClean="0"/>
              <a:t>6/17/2023</a:t>
            </a:fld>
            <a:endParaRPr lang="en-US"/>
          </a:p>
        </p:txBody>
      </p:sp>
      <p:sp>
        <p:nvSpPr>
          <p:cNvPr id="5" name="Footer Placeholder 4">
            <a:extLst>
              <a:ext uri="{FF2B5EF4-FFF2-40B4-BE49-F238E27FC236}">
                <a16:creationId xmlns:a16="http://schemas.microsoft.com/office/drawing/2014/main" id="{78D5A76D-0897-A69B-D179-A458BCE23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7739E-3B9F-42E1-AF00-DF1290B7D31C}"/>
              </a:ext>
            </a:extLst>
          </p:cNvPr>
          <p:cNvSpPr>
            <a:spLocks noGrp="1"/>
          </p:cNvSpPr>
          <p:nvPr>
            <p:ph type="sldNum" sz="quarter" idx="12"/>
          </p:nvPr>
        </p:nvSpPr>
        <p:spPr/>
        <p:txBody>
          <a:bodyPr/>
          <a:lstStyle/>
          <a:p>
            <a:fld id="{B8A50EB8-0943-44CE-9AF9-3B7092502BC5}" type="slidenum">
              <a:rPr lang="en-US" smtClean="0"/>
              <a:t>‹#›</a:t>
            </a:fld>
            <a:endParaRPr lang="en-US"/>
          </a:p>
        </p:txBody>
      </p:sp>
    </p:spTree>
    <p:extLst>
      <p:ext uri="{BB962C8B-B14F-4D97-AF65-F5344CB8AC3E}">
        <p14:creationId xmlns:p14="http://schemas.microsoft.com/office/powerpoint/2010/main" val="295244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46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7783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77838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2549400" y="116925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 name="Google Shape;29;p9"/>
          <p:cNvSpPr txBox="1">
            <a:spLocks noGrp="1"/>
          </p:cNvSpPr>
          <p:nvPr>
            <p:ph type="subTitle" idx="1"/>
          </p:nvPr>
        </p:nvSpPr>
        <p:spPr>
          <a:xfrm>
            <a:off x="2549400" y="2739150"/>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2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pic>
        <p:nvPicPr>
          <p:cNvPr id="3" name="Picture 2">
            <a:extLst>
              <a:ext uri="{FF2B5EF4-FFF2-40B4-BE49-F238E27FC236}">
                <a16:creationId xmlns:a16="http://schemas.microsoft.com/office/drawing/2014/main" id="{C0930424-E470-DA8C-7B11-418A59F6F6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91698" y="4892308"/>
            <a:ext cx="490390" cy="2227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EFA0E-1C0B-D86F-39BF-B713E53C7B1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3E6481-C9EF-A8DC-888E-F5B7E130B47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200DF-E3AE-D1C2-2B71-4CF857CFFFE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548384E-AC07-4F8A-9567-9954F65A59B6}" type="datetimeFigureOut">
              <a:rPr lang="en-US" smtClean="0"/>
              <a:t>6/17/2023</a:t>
            </a:fld>
            <a:endParaRPr lang="en-US"/>
          </a:p>
        </p:txBody>
      </p:sp>
      <p:sp>
        <p:nvSpPr>
          <p:cNvPr id="5" name="Footer Placeholder 4">
            <a:extLst>
              <a:ext uri="{FF2B5EF4-FFF2-40B4-BE49-F238E27FC236}">
                <a16:creationId xmlns:a16="http://schemas.microsoft.com/office/drawing/2014/main" id="{4B9C7F81-B41F-9EAC-5552-EFE0AAE0291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BD39F-43B8-30CA-17AA-B5FAFF749F8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8A50EB8-0943-44CE-9AF9-3B7092502BC5}" type="slidenum">
              <a:rPr lang="en-US" smtClean="0"/>
              <a:t>‹#›</a:t>
            </a:fld>
            <a:endParaRPr lang="en-US"/>
          </a:p>
        </p:txBody>
      </p:sp>
    </p:spTree>
    <p:extLst>
      <p:ext uri="{BB962C8B-B14F-4D97-AF65-F5344CB8AC3E}">
        <p14:creationId xmlns:p14="http://schemas.microsoft.com/office/powerpoint/2010/main" val="23621067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fonline.org/research/poshan-maah/" TargetMode="External"/><Relationship Id="rId2" Type="http://schemas.openxmlformats.org/officeDocument/2006/relationships/hyperlink" Target="https://www.who.int/health-topics/anaemia#tab=tab_1" TargetMode="External"/><Relationship Id="rId1" Type="http://schemas.openxmlformats.org/officeDocument/2006/relationships/slideLayout" Target="../slideLayouts/slideLayout5.xml"/><Relationship Id="rId4" Type="http://schemas.openxmlformats.org/officeDocument/2006/relationships/hyperlink" Target="https://globalnutritionreport.org/resources/nutrition-profile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iqair.com/in-en/indi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038/s41893-022-00944-2"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A65C29C3-BD35-14B0-A39C-1AE59F5F8F89}"/>
              </a:ext>
            </a:extLst>
          </p:cNvPr>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oogle Shape;48;p15">
            <a:extLst>
              <a:ext uri="{FF2B5EF4-FFF2-40B4-BE49-F238E27FC236}">
                <a16:creationId xmlns:a16="http://schemas.microsoft.com/office/drawing/2014/main" id="{B4596112-CF56-B722-D59C-176CA0C376F6}"/>
              </a:ext>
            </a:extLst>
          </p:cNvPr>
          <p:cNvGrpSpPr/>
          <p:nvPr/>
        </p:nvGrpSpPr>
        <p:grpSpPr>
          <a:xfrm>
            <a:off x="0" y="0"/>
            <a:ext cx="4800723" cy="5143500"/>
            <a:chOff x="-99" y="-72525"/>
            <a:chExt cx="4800723" cy="5288541"/>
          </a:xfrm>
        </p:grpSpPr>
        <p:grpSp>
          <p:nvGrpSpPr>
            <p:cNvPr id="5" name="Google Shape;49;p15">
              <a:extLst>
                <a:ext uri="{FF2B5EF4-FFF2-40B4-BE49-F238E27FC236}">
                  <a16:creationId xmlns:a16="http://schemas.microsoft.com/office/drawing/2014/main" id="{B796EC12-5C88-D5AB-5C91-0BA68D83AA95}"/>
                </a:ext>
              </a:extLst>
            </p:cNvPr>
            <p:cNvGrpSpPr/>
            <p:nvPr/>
          </p:nvGrpSpPr>
          <p:grpSpPr>
            <a:xfrm flipH="1">
              <a:off x="-99" y="-72525"/>
              <a:ext cx="2602033" cy="5288541"/>
              <a:chOff x="6769788" y="-72525"/>
              <a:chExt cx="2602033" cy="5288541"/>
            </a:xfrm>
          </p:grpSpPr>
          <p:sp>
            <p:nvSpPr>
              <p:cNvPr id="35" name="Google Shape;50;p15">
                <a:extLst>
                  <a:ext uri="{FF2B5EF4-FFF2-40B4-BE49-F238E27FC236}">
                    <a16:creationId xmlns:a16="http://schemas.microsoft.com/office/drawing/2014/main" id="{1FB499FA-9BC8-0BF4-2734-220BD15DBE6B}"/>
                  </a:ext>
                </a:extLst>
              </p:cNvPr>
              <p:cNvSpPr/>
              <p:nvPr/>
            </p:nvSpPr>
            <p:spPr>
              <a:xfrm>
                <a:off x="6769788" y="-72516"/>
                <a:ext cx="1901456" cy="5288532"/>
              </a:xfrm>
              <a:custGeom>
                <a:avLst/>
                <a:gdLst/>
                <a:ahLst/>
                <a:cxnLst/>
                <a:rect l="l" t="t" r="r" b="b"/>
                <a:pathLst>
                  <a:path w="74831" h="208128" extrusionOk="0">
                    <a:moveTo>
                      <a:pt x="74831" y="0"/>
                    </a:moveTo>
                    <a:cubicBezTo>
                      <a:pt x="73743" y="0"/>
                      <a:pt x="72655" y="42"/>
                      <a:pt x="71608" y="126"/>
                    </a:cubicBezTo>
                    <a:cubicBezTo>
                      <a:pt x="70227" y="167"/>
                      <a:pt x="68846" y="419"/>
                      <a:pt x="67549" y="879"/>
                    </a:cubicBezTo>
                    <a:cubicBezTo>
                      <a:pt x="65791" y="1632"/>
                      <a:pt x="64326" y="3055"/>
                      <a:pt x="62527" y="3641"/>
                    </a:cubicBezTo>
                    <a:cubicBezTo>
                      <a:pt x="61104" y="4101"/>
                      <a:pt x="59513" y="4018"/>
                      <a:pt x="58216" y="4813"/>
                    </a:cubicBezTo>
                    <a:cubicBezTo>
                      <a:pt x="56082" y="6110"/>
                      <a:pt x="55789" y="9040"/>
                      <a:pt x="55705" y="11509"/>
                    </a:cubicBezTo>
                    <a:lnTo>
                      <a:pt x="55705" y="11802"/>
                    </a:lnTo>
                    <a:cubicBezTo>
                      <a:pt x="55705" y="11802"/>
                      <a:pt x="53277" y="20005"/>
                      <a:pt x="53738" y="21721"/>
                    </a:cubicBezTo>
                    <a:cubicBezTo>
                      <a:pt x="54198" y="23395"/>
                      <a:pt x="54617" y="24525"/>
                      <a:pt x="53654" y="26199"/>
                    </a:cubicBezTo>
                    <a:cubicBezTo>
                      <a:pt x="52733" y="27831"/>
                      <a:pt x="51771" y="31640"/>
                      <a:pt x="49595" y="33356"/>
                    </a:cubicBezTo>
                    <a:cubicBezTo>
                      <a:pt x="49595" y="33356"/>
                      <a:pt x="49050" y="34904"/>
                      <a:pt x="51352" y="35741"/>
                    </a:cubicBezTo>
                    <a:cubicBezTo>
                      <a:pt x="53612" y="36578"/>
                      <a:pt x="52357" y="37959"/>
                      <a:pt x="52106" y="38043"/>
                    </a:cubicBezTo>
                    <a:cubicBezTo>
                      <a:pt x="51855" y="38168"/>
                      <a:pt x="50766" y="39047"/>
                      <a:pt x="52817" y="40052"/>
                    </a:cubicBezTo>
                    <a:cubicBezTo>
                      <a:pt x="52817" y="40052"/>
                      <a:pt x="51729" y="41265"/>
                      <a:pt x="52357" y="42144"/>
                    </a:cubicBezTo>
                    <a:cubicBezTo>
                      <a:pt x="52985" y="43065"/>
                      <a:pt x="54533" y="42521"/>
                      <a:pt x="54575" y="44404"/>
                    </a:cubicBezTo>
                    <a:cubicBezTo>
                      <a:pt x="54575" y="46288"/>
                      <a:pt x="55119" y="48548"/>
                      <a:pt x="57086" y="49217"/>
                    </a:cubicBezTo>
                    <a:cubicBezTo>
                      <a:pt x="57461" y="49345"/>
                      <a:pt x="57901" y="49396"/>
                      <a:pt x="58367" y="49396"/>
                    </a:cubicBezTo>
                    <a:cubicBezTo>
                      <a:pt x="60351" y="49396"/>
                      <a:pt x="62820" y="48464"/>
                      <a:pt x="62820" y="48464"/>
                    </a:cubicBezTo>
                    <a:lnTo>
                      <a:pt x="63154" y="55453"/>
                    </a:lnTo>
                    <a:cubicBezTo>
                      <a:pt x="63154" y="55453"/>
                      <a:pt x="45702" y="64451"/>
                      <a:pt x="43610" y="65288"/>
                    </a:cubicBezTo>
                    <a:cubicBezTo>
                      <a:pt x="41517" y="66125"/>
                      <a:pt x="32394" y="68929"/>
                      <a:pt x="30301" y="79476"/>
                    </a:cubicBezTo>
                    <a:cubicBezTo>
                      <a:pt x="28208" y="90022"/>
                      <a:pt x="31054" y="89604"/>
                      <a:pt x="30301" y="97597"/>
                    </a:cubicBezTo>
                    <a:cubicBezTo>
                      <a:pt x="29506" y="105591"/>
                      <a:pt x="30594" y="132669"/>
                      <a:pt x="30720" y="135055"/>
                    </a:cubicBezTo>
                    <a:cubicBezTo>
                      <a:pt x="30803" y="137440"/>
                      <a:pt x="19420" y="149117"/>
                      <a:pt x="17118" y="165522"/>
                    </a:cubicBezTo>
                    <a:cubicBezTo>
                      <a:pt x="17118" y="165522"/>
                      <a:pt x="13560" y="175567"/>
                      <a:pt x="12347" y="177910"/>
                    </a:cubicBezTo>
                    <a:cubicBezTo>
                      <a:pt x="11133" y="180254"/>
                      <a:pt x="7827" y="180673"/>
                      <a:pt x="5316" y="183811"/>
                    </a:cubicBezTo>
                    <a:cubicBezTo>
                      <a:pt x="2805" y="186950"/>
                      <a:pt x="126" y="187369"/>
                      <a:pt x="84" y="188415"/>
                    </a:cubicBezTo>
                    <a:cubicBezTo>
                      <a:pt x="66" y="188867"/>
                      <a:pt x="894" y="189099"/>
                      <a:pt x="1917" y="189099"/>
                    </a:cubicBezTo>
                    <a:cubicBezTo>
                      <a:pt x="3169" y="189099"/>
                      <a:pt x="4713" y="188752"/>
                      <a:pt x="5358" y="188038"/>
                    </a:cubicBezTo>
                    <a:cubicBezTo>
                      <a:pt x="6116" y="187228"/>
                      <a:pt x="7054" y="186695"/>
                      <a:pt x="7590" y="186695"/>
                    </a:cubicBezTo>
                    <a:cubicBezTo>
                      <a:pt x="7912" y="186695"/>
                      <a:pt x="8088" y="186887"/>
                      <a:pt x="7994" y="187327"/>
                    </a:cubicBezTo>
                    <a:cubicBezTo>
                      <a:pt x="7743" y="188541"/>
                      <a:pt x="4521" y="194274"/>
                      <a:pt x="2888" y="196451"/>
                    </a:cubicBezTo>
                    <a:cubicBezTo>
                      <a:pt x="1256" y="198627"/>
                      <a:pt x="1" y="201054"/>
                      <a:pt x="503" y="202017"/>
                    </a:cubicBezTo>
                    <a:cubicBezTo>
                      <a:pt x="644" y="202267"/>
                      <a:pt x="907" y="202395"/>
                      <a:pt x="1242" y="202395"/>
                    </a:cubicBezTo>
                    <a:cubicBezTo>
                      <a:pt x="2199" y="202395"/>
                      <a:pt x="3749" y="201349"/>
                      <a:pt x="4772" y="199087"/>
                    </a:cubicBezTo>
                    <a:cubicBezTo>
                      <a:pt x="6117" y="196070"/>
                      <a:pt x="8138" y="193767"/>
                      <a:pt x="8745" y="193767"/>
                    </a:cubicBezTo>
                    <a:cubicBezTo>
                      <a:pt x="8760" y="193767"/>
                      <a:pt x="8775" y="193769"/>
                      <a:pt x="8789" y="193772"/>
                    </a:cubicBezTo>
                    <a:cubicBezTo>
                      <a:pt x="9375" y="193898"/>
                      <a:pt x="4855" y="201263"/>
                      <a:pt x="4395" y="202017"/>
                    </a:cubicBezTo>
                    <a:cubicBezTo>
                      <a:pt x="3935" y="202770"/>
                      <a:pt x="2847" y="205281"/>
                      <a:pt x="3851" y="205700"/>
                    </a:cubicBezTo>
                    <a:cubicBezTo>
                      <a:pt x="3914" y="205724"/>
                      <a:pt x="3982" y="205736"/>
                      <a:pt x="4054" y="205736"/>
                    </a:cubicBezTo>
                    <a:cubicBezTo>
                      <a:pt x="5090" y="205736"/>
                      <a:pt x="7055" y="203296"/>
                      <a:pt x="8580" y="200636"/>
                    </a:cubicBezTo>
                    <a:cubicBezTo>
                      <a:pt x="10167" y="197868"/>
                      <a:pt x="11280" y="195734"/>
                      <a:pt x="11648" y="195734"/>
                    </a:cubicBezTo>
                    <a:cubicBezTo>
                      <a:pt x="11658" y="195734"/>
                      <a:pt x="11668" y="195736"/>
                      <a:pt x="11677" y="195739"/>
                    </a:cubicBezTo>
                    <a:cubicBezTo>
                      <a:pt x="12054" y="195823"/>
                      <a:pt x="8287" y="203649"/>
                      <a:pt x="8329" y="204277"/>
                    </a:cubicBezTo>
                    <a:cubicBezTo>
                      <a:pt x="8371" y="204946"/>
                      <a:pt x="7994" y="205742"/>
                      <a:pt x="9292" y="206034"/>
                    </a:cubicBezTo>
                    <a:cubicBezTo>
                      <a:pt x="9310" y="206038"/>
                      <a:pt x="9328" y="206040"/>
                      <a:pt x="9347" y="206040"/>
                    </a:cubicBezTo>
                    <a:cubicBezTo>
                      <a:pt x="10706" y="206040"/>
                      <a:pt x="13737" y="197203"/>
                      <a:pt x="14425" y="197203"/>
                    </a:cubicBezTo>
                    <a:cubicBezTo>
                      <a:pt x="14430" y="197203"/>
                      <a:pt x="14435" y="197203"/>
                      <a:pt x="14439" y="197204"/>
                    </a:cubicBezTo>
                    <a:cubicBezTo>
                      <a:pt x="15151" y="197371"/>
                      <a:pt x="15360" y="197329"/>
                      <a:pt x="14272" y="199715"/>
                    </a:cubicBezTo>
                    <a:cubicBezTo>
                      <a:pt x="13184" y="202059"/>
                      <a:pt x="12933" y="203314"/>
                      <a:pt x="13560" y="203900"/>
                    </a:cubicBezTo>
                    <a:cubicBezTo>
                      <a:pt x="13590" y="203924"/>
                      <a:pt x="13624" y="203936"/>
                      <a:pt x="13662" y="203936"/>
                    </a:cubicBezTo>
                    <a:cubicBezTo>
                      <a:pt x="14481" y="203936"/>
                      <a:pt x="17149" y="198511"/>
                      <a:pt x="17829" y="196911"/>
                    </a:cubicBezTo>
                    <a:cubicBezTo>
                      <a:pt x="18541" y="195237"/>
                      <a:pt x="21847" y="189210"/>
                      <a:pt x="22056" y="187704"/>
                    </a:cubicBezTo>
                    <a:cubicBezTo>
                      <a:pt x="22224" y="186197"/>
                      <a:pt x="21931" y="182430"/>
                      <a:pt x="22266" y="181803"/>
                    </a:cubicBezTo>
                    <a:cubicBezTo>
                      <a:pt x="22600" y="181175"/>
                      <a:pt x="33649" y="165564"/>
                      <a:pt x="33649" y="165564"/>
                    </a:cubicBezTo>
                    <a:cubicBezTo>
                      <a:pt x="33649" y="165564"/>
                      <a:pt x="45535" y="142127"/>
                      <a:pt x="46414" y="137775"/>
                    </a:cubicBezTo>
                    <a:cubicBezTo>
                      <a:pt x="47335" y="133422"/>
                      <a:pt x="46581" y="116139"/>
                      <a:pt x="46581" y="116138"/>
                    </a:cubicBezTo>
                    <a:lnTo>
                      <a:pt x="46581" y="116138"/>
                    </a:lnTo>
                    <a:lnTo>
                      <a:pt x="47544" y="118063"/>
                    </a:lnTo>
                    <a:cubicBezTo>
                      <a:pt x="47544" y="118063"/>
                      <a:pt x="49929" y="135431"/>
                      <a:pt x="49092" y="139114"/>
                    </a:cubicBezTo>
                    <a:cubicBezTo>
                      <a:pt x="48255" y="142839"/>
                      <a:pt x="43401" y="147987"/>
                      <a:pt x="42647" y="153762"/>
                    </a:cubicBezTo>
                    <a:cubicBezTo>
                      <a:pt x="41852" y="159496"/>
                      <a:pt x="41936" y="164853"/>
                      <a:pt x="40136" y="168745"/>
                    </a:cubicBezTo>
                    <a:cubicBezTo>
                      <a:pt x="38295" y="172637"/>
                      <a:pt x="35407" y="189461"/>
                      <a:pt x="35491" y="192893"/>
                    </a:cubicBezTo>
                    <a:cubicBezTo>
                      <a:pt x="35532" y="196325"/>
                      <a:pt x="35491" y="208127"/>
                      <a:pt x="35491" y="208127"/>
                    </a:cubicBezTo>
                    <a:lnTo>
                      <a:pt x="73534" y="208127"/>
                    </a:lnTo>
                    <a:cubicBezTo>
                      <a:pt x="73785" y="206955"/>
                      <a:pt x="73910" y="205783"/>
                      <a:pt x="73910" y="204570"/>
                    </a:cubicBezTo>
                    <a:lnTo>
                      <a:pt x="74831" y="0"/>
                    </a:lnTo>
                    <a:close/>
                  </a:path>
                </a:pathLst>
              </a:cu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51;p15">
                <a:extLst>
                  <a:ext uri="{FF2B5EF4-FFF2-40B4-BE49-F238E27FC236}">
                    <a16:creationId xmlns:a16="http://schemas.microsoft.com/office/drawing/2014/main" id="{6D411E78-4EEF-77BD-33BA-AC55C07F2A3F}"/>
                  </a:ext>
                </a:extLst>
              </p:cNvPr>
              <p:cNvSpPr/>
              <p:nvPr/>
            </p:nvSpPr>
            <p:spPr>
              <a:xfrm>
                <a:off x="8575621" y="-72525"/>
                <a:ext cx="796200" cy="5288400"/>
              </a:xfrm>
              <a:prstGeom prst="rect">
                <a:avLst/>
              </a:prstGeom>
              <a:solidFill>
                <a:srgbClr val="EFEFE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cxnSp>
          <p:nvCxnSpPr>
            <p:cNvPr id="6" name="Google Shape;52;p15">
              <a:extLst>
                <a:ext uri="{FF2B5EF4-FFF2-40B4-BE49-F238E27FC236}">
                  <a16:creationId xmlns:a16="http://schemas.microsoft.com/office/drawing/2014/main" id="{F37D8BE2-F507-1138-AB0D-24011ACEA1D5}"/>
                </a:ext>
              </a:extLst>
            </p:cNvPr>
            <p:cNvCxnSpPr/>
            <p:nvPr/>
          </p:nvCxnSpPr>
          <p:spPr>
            <a:xfrm>
              <a:off x="1162824" y="1839650"/>
              <a:ext cx="3637800" cy="0"/>
            </a:xfrm>
            <a:prstGeom prst="straightConnector1">
              <a:avLst/>
            </a:prstGeom>
            <a:noFill/>
            <a:ln w="9525" cap="flat" cmpd="sng">
              <a:solidFill>
                <a:srgbClr val="434343"/>
              </a:solidFill>
              <a:prstDash val="solid"/>
              <a:round/>
              <a:headEnd type="oval" w="lg" len="lg"/>
              <a:tailEnd type="oval" w="lg" len="lg"/>
            </a:ln>
          </p:spPr>
        </p:cxnSp>
        <p:grpSp>
          <p:nvGrpSpPr>
            <p:cNvPr id="7" name="Google Shape;53;p15">
              <a:extLst>
                <a:ext uri="{FF2B5EF4-FFF2-40B4-BE49-F238E27FC236}">
                  <a16:creationId xmlns:a16="http://schemas.microsoft.com/office/drawing/2014/main" id="{5A42311D-17BC-E587-FBC3-E514C7CA80CD}"/>
                </a:ext>
              </a:extLst>
            </p:cNvPr>
            <p:cNvGrpSpPr/>
            <p:nvPr/>
          </p:nvGrpSpPr>
          <p:grpSpPr>
            <a:xfrm>
              <a:off x="2652924" y="1510856"/>
              <a:ext cx="657600" cy="657600"/>
              <a:chOff x="6047175" y="1491075"/>
              <a:chExt cx="657600" cy="657600"/>
            </a:xfrm>
          </p:grpSpPr>
          <p:sp>
            <p:nvSpPr>
              <p:cNvPr id="29" name="Google Shape;54;p15">
                <a:extLst>
                  <a:ext uri="{FF2B5EF4-FFF2-40B4-BE49-F238E27FC236}">
                    <a16:creationId xmlns:a16="http://schemas.microsoft.com/office/drawing/2014/main" id="{6BD96542-66B1-DCFA-0CD3-3D01A1889A1C}"/>
                  </a:ext>
                </a:extLst>
              </p:cNvPr>
              <p:cNvSpPr/>
              <p:nvPr/>
            </p:nvSpPr>
            <p:spPr>
              <a:xfrm>
                <a:off x="6047175" y="1491075"/>
                <a:ext cx="657600" cy="6576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30" name="Google Shape;55;p15">
                <a:extLst>
                  <a:ext uri="{FF2B5EF4-FFF2-40B4-BE49-F238E27FC236}">
                    <a16:creationId xmlns:a16="http://schemas.microsoft.com/office/drawing/2014/main" id="{FDE46913-66C3-B708-FE44-184D0D9185D8}"/>
                  </a:ext>
                </a:extLst>
              </p:cNvPr>
              <p:cNvGrpSpPr/>
              <p:nvPr/>
            </p:nvGrpSpPr>
            <p:grpSpPr>
              <a:xfrm>
                <a:off x="6148284" y="1608775"/>
                <a:ext cx="455384" cy="422201"/>
                <a:chOff x="-303075" y="799500"/>
                <a:chExt cx="484450" cy="449150"/>
              </a:xfrm>
            </p:grpSpPr>
            <p:sp>
              <p:nvSpPr>
                <p:cNvPr id="31" name="Google Shape;56;p15">
                  <a:extLst>
                    <a:ext uri="{FF2B5EF4-FFF2-40B4-BE49-F238E27FC236}">
                      <a16:creationId xmlns:a16="http://schemas.microsoft.com/office/drawing/2014/main" id="{639BAC04-BB25-A2CB-5700-B14946B90C60}"/>
                    </a:ext>
                  </a:extLst>
                </p:cNvPr>
                <p:cNvSpPr/>
                <p:nvPr/>
              </p:nvSpPr>
              <p:spPr>
                <a:xfrm>
                  <a:off x="-175450" y="799500"/>
                  <a:ext cx="237550" cy="171900"/>
                </a:xfrm>
                <a:custGeom>
                  <a:avLst/>
                  <a:gdLst/>
                  <a:ahLst/>
                  <a:cxnLst/>
                  <a:rect l="l" t="t" r="r" b="b"/>
                  <a:pathLst>
                    <a:path w="9502" h="6876" extrusionOk="0">
                      <a:moveTo>
                        <a:pt x="4704" y="1"/>
                      </a:moveTo>
                      <a:cubicBezTo>
                        <a:pt x="2920" y="1"/>
                        <a:pt x="1152" y="451"/>
                        <a:pt x="1" y="1351"/>
                      </a:cubicBezTo>
                      <a:lnTo>
                        <a:pt x="3140" y="6875"/>
                      </a:lnTo>
                      <a:lnTo>
                        <a:pt x="6279" y="6875"/>
                      </a:lnTo>
                      <a:lnTo>
                        <a:pt x="9501" y="1351"/>
                      </a:lnTo>
                      <a:cubicBezTo>
                        <a:pt x="8287" y="451"/>
                        <a:pt x="6488" y="1"/>
                        <a:pt x="4704"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57;p15">
                  <a:extLst>
                    <a:ext uri="{FF2B5EF4-FFF2-40B4-BE49-F238E27FC236}">
                      <a16:creationId xmlns:a16="http://schemas.microsoft.com/office/drawing/2014/main" id="{372DAE8F-44BF-1724-C79D-943241124C45}"/>
                    </a:ext>
                  </a:extLst>
                </p:cNvPr>
                <p:cNvSpPr/>
                <p:nvPr/>
              </p:nvSpPr>
              <p:spPr>
                <a:xfrm>
                  <a:off x="-303075" y="1041475"/>
                  <a:ext cx="203000" cy="205075"/>
                </a:xfrm>
                <a:custGeom>
                  <a:avLst/>
                  <a:gdLst/>
                  <a:ahLst/>
                  <a:cxnLst/>
                  <a:rect l="l" t="t" r="r" b="b"/>
                  <a:pathLst>
                    <a:path w="8120" h="8203" extrusionOk="0">
                      <a:moveTo>
                        <a:pt x="209" y="0"/>
                      </a:moveTo>
                      <a:cubicBezTo>
                        <a:pt x="0" y="3181"/>
                        <a:pt x="2176" y="6947"/>
                        <a:pt x="4897" y="8203"/>
                      </a:cubicBezTo>
                      <a:lnTo>
                        <a:pt x="8119" y="2720"/>
                      </a:lnTo>
                      <a:lnTo>
                        <a:pt x="6613" y="0"/>
                      </a:ln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58;p15">
                  <a:extLst>
                    <a:ext uri="{FF2B5EF4-FFF2-40B4-BE49-F238E27FC236}">
                      <a16:creationId xmlns:a16="http://schemas.microsoft.com/office/drawing/2014/main" id="{80C58CCB-67D0-1735-4190-068518F46E42}"/>
                    </a:ext>
                  </a:extLst>
                </p:cNvPr>
                <p:cNvSpPr/>
                <p:nvPr/>
              </p:nvSpPr>
              <p:spPr>
                <a:xfrm>
                  <a:off x="-20600" y="1041475"/>
                  <a:ext cx="201975" cy="207175"/>
                </a:xfrm>
                <a:custGeom>
                  <a:avLst/>
                  <a:gdLst/>
                  <a:ahLst/>
                  <a:cxnLst/>
                  <a:rect l="l" t="t" r="r" b="b"/>
                  <a:pathLst>
                    <a:path w="8079" h="8287" extrusionOk="0">
                      <a:moveTo>
                        <a:pt x="1633" y="0"/>
                      </a:moveTo>
                      <a:lnTo>
                        <a:pt x="1" y="2679"/>
                      </a:lnTo>
                      <a:lnTo>
                        <a:pt x="3182" y="8287"/>
                      </a:lnTo>
                      <a:cubicBezTo>
                        <a:pt x="6153" y="6571"/>
                        <a:pt x="7995" y="3432"/>
                        <a:pt x="8078"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59;p15">
                  <a:extLst>
                    <a:ext uri="{FF2B5EF4-FFF2-40B4-BE49-F238E27FC236}">
                      <a16:creationId xmlns:a16="http://schemas.microsoft.com/office/drawing/2014/main" id="{E2A12226-BBCB-0D71-C58C-3742806BAD63}"/>
                    </a:ext>
                  </a:extLst>
                </p:cNvPr>
                <p:cNvSpPr/>
                <p:nvPr/>
              </p:nvSpPr>
              <p:spPr>
                <a:xfrm>
                  <a:off x="-107400" y="992250"/>
                  <a:ext cx="97300" cy="95275"/>
                </a:xfrm>
                <a:custGeom>
                  <a:avLst/>
                  <a:gdLst/>
                  <a:ahLst/>
                  <a:cxnLst/>
                  <a:rect l="l" t="t" r="r" b="b"/>
                  <a:pathLst>
                    <a:path w="3892" h="3811" extrusionOk="0">
                      <a:moveTo>
                        <a:pt x="1934" y="1"/>
                      </a:moveTo>
                      <a:cubicBezTo>
                        <a:pt x="878" y="1"/>
                        <a:pt x="0" y="864"/>
                        <a:pt x="41" y="1927"/>
                      </a:cubicBezTo>
                      <a:cubicBezTo>
                        <a:pt x="41" y="2974"/>
                        <a:pt x="878" y="3811"/>
                        <a:pt x="1924" y="3811"/>
                      </a:cubicBezTo>
                      <a:cubicBezTo>
                        <a:pt x="2929" y="3811"/>
                        <a:pt x="3808" y="2974"/>
                        <a:pt x="3850" y="1927"/>
                      </a:cubicBezTo>
                      <a:cubicBezTo>
                        <a:pt x="3891" y="881"/>
                        <a:pt x="3054" y="2"/>
                        <a:pt x="2008" y="2"/>
                      </a:cubicBezTo>
                      <a:cubicBezTo>
                        <a:pt x="1983" y="1"/>
                        <a:pt x="1958" y="1"/>
                        <a:pt x="1934"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cxnSp>
          <p:nvCxnSpPr>
            <p:cNvPr id="8" name="Google Shape;60;p15">
              <a:extLst>
                <a:ext uri="{FF2B5EF4-FFF2-40B4-BE49-F238E27FC236}">
                  <a16:creationId xmlns:a16="http://schemas.microsoft.com/office/drawing/2014/main" id="{7ECF4044-6EC5-3137-D403-AE845789269B}"/>
                </a:ext>
              </a:extLst>
            </p:cNvPr>
            <p:cNvCxnSpPr>
              <a:cxnSpLocks/>
            </p:cNvCxnSpPr>
            <p:nvPr/>
          </p:nvCxnSpPr>
          <p:spPr>
            <a:xfrm flipV="1">
              <a:off x="1200051" y="2611800"/>
              <a:ext cx="3600573" cy="20775"/>
            </a:xfrm>
            <a:prstGeom prst="straightConnector1">
              <a:avLst/>
            </a:prstGeom>
            <a:noFill/>
            <a:ln w="9525" cap="flat" cmpd="sng">
              <a:solidFill>
                <a:srgbClr val="C00000"/>
              </a:solidFill>
              <a:prstDash val="solid"/>
              <a:round/>
              <a:headEnd type="oval" w="lg" len="lg"/>
              <a:tailEnd type="oval" w="lg" len="lg"/>
            </a:ln>
          </p:spPr>
        </p:cxnSp>
        <p:cxnSp>
          <p:nvCxnSpPr>
            <p:cNvPr id="9" name="Google Shape;61;p15">
              <a:extLst>
                <a:ext uri="{FF2B5EF4-FFF2-40B4-BE49-F238E27FC236}">
                  <a16:creationId xmlns:a16="http://schemas.microsoft.com/office/drawing/2014/main" id="{AFF49E31-AAAC-3D31-8E0D-11EC469CC982}"/>
                </a:ext>
              </a:extLst>
            </p:cNvPr>
            <p:cNvCxnSpPr/>
            <p:nvPr/>
          </p:nvCxnSpPr>
          <p:spPr>
            <a:xfrm>
              <a:off x="1162824" y="3383950"/>
              <a:ext cx="3637800" cy="0"/>
            </a:xfrm>
            <a:prstGeom prst="straightConnector1">
              <a:avLst/>
            </a:prstGeom>
            <a:noFill/>
            <a:ln w="9525" cap="flat" cmpd="sng">
              <a:solidFill>
                <a:schemeClr val="accent3"/>
              </a:solidFill>
              <a:prstDash val="solid"/>
              <a:round/>
              <a:headEnd type="oval" w="lg" len="lg"/>
              <a:tailEnd type="oval" w="lg" len="lg"/>
            </a:ln>
          </p:spPr>
        </p:cxnSp>
        <p:cxnSp>
          <p:nvCxnSpPr>
            <p:cNvPr id="10" name="Google Shape;62;p15">
              <a:extLst>
                <a:ext uri="{FF2B5EF4-FFF2-40B4-BE49-F238E27FC236}">
                  <a16:creationId xmlns:a16="http://schemas.microsoft.com/office/drawing/2014/main" id="{E6B6227A-4DF2-F47D-5B57-BC3028A5A77F}"/>
                </a:ext>
              </a:extLst>
            </p:cNvPr>
            <p:cNvCxnSpPr/>
            <p:nvPr/>
          </p:nvCxnSpPr>
          <p:spPr>
            <a:xfrm>
              <a:off x="1162824" y="4156100"/>
              <a:ext cx="3637800" cy="0"/>
            </a:xfrm>
            <a:prstGeom prst="straightConnector1">
              <a:avLst/>
            </a:prstGeom>
            <a:noFill/>
            <a:ln w="9525" cap="flat" cmpd="sng">
              <a:solidFill>
                <a:schemeClr val="lt2"/>
              </a:solidFill>
              <a:prstDash val="solid"/>
              <a:round/>
              <a:headEnd type="oval" w="lg" len="lg"/>
              <a:tailEnd type="oval" w="lg" len="lg"/>
            </a:ln>
          </p:spPr>
        </p:cxnSp>
        <p:grpSp>
          <p:nvGrpSpPr>
            <p:cNvPr id="11" name="Google Shape;63;p15">
              <a:extLst>
                <a:ext uri="{FF2B5EF4-FFF2-40B4-BE49-F238E27FC236}">
                  <a16:creationId xmlns:a16="http://schemas.microsoft.com/office/drawing/2014/main" id="{E9124FF4-35D3-F15A-1E01-7DA418B6A7CD}"/>
                </a:ext>
              </a:extLst>
            </p:cNvPr>
            <p:cNvGrpSpPr/>
            <p:nvPr/>
          </p:nvGrpSpPr>
          <p:grpSpPr>
            <a:xfrm>
              <a:off x="2652924" y="3055156"/>
              <a:ext cx="657600" cy="657600"/>
              <a:chOff x="6047175" y="3055156"/>
              <a:chExt cx="657600" cy="657600"/>
            </a:xfrm>
          </p:grpSpPr>
          <p:sp>
            <p:nvSpPr>
              <p:cNvPr id="24" name="Google Shape;64;p15">
                <a:extLst>
                  <a:ext uri="{FF2B5EF4-FFF2-40B4-BE49-F238E27FC236}">
                    <a16:creationId xmlns:a16="http://schemas.microsoft.com/office/drawing/2014/main" id="{0CF79B2C-6F5C-4A22-DEE9-8CD3FBD8AB12}"/>
                  </a:ext>
                </a:extLst>
              </p:cNvPr>
              <p:cNvSpPr/>
              <p:nvPr/>
            </p:nvSpPr>
            <p:spPr>
              <a:xfrm>
                <a:off x="6047175" y="3055156"/>
                <a:ext cx="657600" cy="657600"/>
              </a:xfrm>
              <a:prstGeom prst="ellipse">
                <a:avLst/>
              </a:prstGeom>
              <a:solidFill>
                <a:srgbClr val="FFFF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25" name="Google Shape;65;p15">
                <a:extLst>
                  <a:ext uri="{FF2B5EF4-FFF2-40B4-BE49-F238E27FC236}">
                    <a16:creationId xmlns:a16="http://schemas.microsoft.com/office/drawing/2014/main" id="{199537E7-E63B-01BB-085C-50A3D9F24890}"/>
                  </a:ext>
                </a:extLst>
              </p:cNvPr>
              <p:cNvGrpSpPr/>
              <p:nvPr/>
            </p:nvGrpSpPr>
            <p:grpSpPr>
              <a:xfrm>
                <a:off x="6193087" y="3237651"/>
                <a:ext cx="365775" cy="292611"/>
                <a:chOff x="-266475" y="1859250"/>
                <a:chExt cx="377750" cy="305950"/>
              </a:xfrm>
            </p:grpSpPr>
            <p:sp>
              <p:nvSpPr>
                <p:cNvPr id="26" name="Google Shape;66;p15">
                  <a:extLst>
                    <a:ext uri="{FF2B5EF4-FFF2-40B4-BE49-F238E27FC236}">
                      <a16:creationId xmlns:a16="http://schemas.microsoft.com/office/drawing/2014/main" id="{273876EA-87E5-9BE3-D0D1-C470C90A6C7F}"/>
                    </a:ext>
                  </a:extLst>
                </p:cNvPr>
                <p:cNvSpPr/>
                <p:nvPr/>
              </p:nvSpPr>
              <p:spPr>
                <a:xfrm>
                  <a:off x="-266475" y="1859250"/>
                  <a:ext cx="123500" cy="263050"/>
                </a:xfrm>
                <a:custGeom>
                  <a:avLst/>
                  <a:gdLst/>
                  <a:ahLst/>
                  <a:cxnLst/>
                  <a:rect l="l" t="t" r="r" b="b"/>
                  <a:pathLst>
                    <a:path w="4940" h="10522" extrusionOk="0">
                      <a:moveTo>
                        <a:pt x="2470" y="1"/>
                      </a:moveTo>
                      <a:cubicBezTo>
                        <a:pt x="1222" y="1"/>
                        <a:pt x="29" y="974"/>
                        <a:pt x="1" y="2444"/>
                      </a:cubicBezTo>
                      <a:lnTo>
                        <a:pt x="1" y="8052"/>
                      </a:lnTo>
                      <a:cubicBezTo>
                        <a:pt x="1" y="9433"/>
                        <a:pt x="1131" y="10522"/>
                        <a:pt x="2470" y="10522"/>
                      </a:cubicBezTo>
                      <a:cubicBezTo>
                        <a:pt x="3809" y="10522"/>
                        <a:pt x="4939" y="9433"/>
                        <a:pt x="4939" y="8052"/>
                      </a:cubicBezTo>
                      <a:lnTo>
                        <a:pt x="4939" y="6629"/>
                      </a:lnTo>
                      <a:lnTo>
                        <a:pt x="3307" y="6629"/>
                      </a:lnTo>
                      <a:lnTo>
                        <a:pt x="3307" y="8052"/>
                      </a:lnTo>
                      <a:cubicBezTo>
                        <a:pt x="3307" y="8262"/>
                        <a:pt x="3223" y="8513"/>
                        <a:pt x="3056" y="8680"/>
                      </a:cubicBezTo>
                      <a:cubicBezTo>
                        <a:pt x="2866" y="8856"/>
                        <a:pt x="2641" y="8936"/>
                        <a:pt x="2424" y="8936"/>
                      </a:cubicBezTo>
                      <a:cubicBezTo>
                        <a:pt x="1970" y="8936"/>
                        <a:pt x="1549" y="8590"/>
                        <a:pt x="1549" y="8052"/>
                      </a:cubicBezTo>
                      <a:lnTo>
                        <a:pt x="1549" y="2402"/>
                      </a:lnTo>
                      <a:cubicBezTo>
                        <a:pt x="1507" y="2193"/>
                        <a:pt x="1633" y="1942"/>
                        <a:pt x="1800" y="1775"/>
                      </a:cubicBezTo>
                      <a:cubicBezTo>
                        <a:pt x="1977" y="1598"/>
                        <a:pt x="2197" y="1519"/>
                        <a:pt x="2414" y="1519"/>
                      </a:cubicBezTo>
                      <a:cubicBezTo>
                        <a:pt x="2867" y="1519"/>
                        <a:pt x="3307" y="1865"/>
                        <a:pt x="3307" y="2402"/>
                      </a:cubicBezTo>
                      <a:lnTo>
                        <a:pt x="3307" y="3616"/>
                      </a:lnTo>
                      <a:lnTo>
                        <a:pt x="4939" y="3616"/>
                      </a:lnTo>
                      <a:lnTo>
                        <a:pt x="4939" y="2444"/>
                      </a:lnTo>
                      <a:cubicBezTo>
                        <a:pt x="4939" y="1817"/>
                        <a:pt x="4688" y="1189"/>
                        <a:pt x="4186" y="728"/>
                      </a:cubicBezTo>
                      <a:cubicBezTo>
                        <a:pt x="3683" y="226"/>
                        <a:pt x="3070" y="1"/>
                        <a:pt x="2470"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67;p15">
                  <a:extLst>
                    <a:ext uri="{FF2B5EF4-FFF2-40B4-BE49-F238E27FC236}">
                      <a16:creationId xmlns:a16="http://schemas.microsoft.com/office/drawing/2014/main" id="{01B7F939-0C8A-3A82-DF37-C707F3BBE267}"/>
                    </a:ext>
                  </a:extLst>
                </p:cNvPr>
                <p:cNvSpPr/>
                <p:nvPr/>
              </p:nvSpPr>
              <p:spPr>
                <a:xfrm>
                  <a:off x="-112675" y="1859625"/>
                  <a:ext cx="123500" cy="262350"/>
                </a:xfrm>
                <a:custGeom>
                  <a:avLst/>
                  <a:gdLst/>
                  <a:ahLst/>
                  <a:cxnLst/>
                  <a:rect l="l" t="t" r="r" b="b"/>
                  <a:pathLst>
                    <a:path w="4940" h="10494" extrusionOk="0">
                      <a:moveTo>
                        <a:pt x="2415" y="1527"/>
                      </a:moveTo>
                      <a:cubicBezTo>
                        <a:pt x="2868" y="1527"/>
                        <a:pt x="3307" y="1892"/>
                        <a:pt x="3307" y="2429"/>
                      </a:cubicBezTo>
                      <a:lnTo>
                        <a:pt x="3307" y="8037"/>
                      </a:lnTo>
                      <a:cubicBezTo>
                        <a:pt x="3307" y="8575"/>
                        <a:pt x="2867" y="8921"/>
                        <a:pt x="2414" y="8921"/>
                      </a:cubicBezTo>
                      <a:cubicBezTo>
                        <a:pt x="2197" y="8921"/>
                        <a:pt x="1977" y="8841"/>
                        <a:pt x="1801" y="8665"/>
                      </a:cubicBezTo>
                      <a:cubicBezTo>
                        <a:pt x="1633" y="8498"/>
                        <a:pt x="1549" y="8288"/>
                        <a:pt x="1549" y="8037"/>
                      </a:cubicBezTo>
                      <a:lnTo>
                        <a:pt x="1549" y="2429"/>
                      </a:lnTo>
                      <a:cubicBezTo>
                        <a:pt x="1549" y="2178"/>
                        <a:pt x="1633" y="1927"/>
                        <a:pt x="1801" y="1802"/>
                      </a:cubicBezTo>
                      <a:cubicBezTo>
                        <a:pt x="1977" y="1611"/>
                        <a:pt x="2198" y="1527"/>
                        <a:pt x="2415" y="1527"/>
                      </a:cubicBezTo>
                      <a:close/>
                      <a:moveTo>
                        <a:pt x="2544" y="1"/>
                      </a:moveTo>
                      <a:cubicBezTo>
                        <a:pt x="2520" y="1"/>
                        <a:pt x="2495" y="1"/>
                        <a:pt x="2470" y="2"/>
                      </a:cubicBezTo>
                      <a:cubicBezTo>
                        <a:pt x="1131" y="2"/>
                        <a:pt x="43" y="1090"/>
                        <a:pt x="43" y="2429"/>
                      </a:cubicBezTo>
                      <a:lnTo>
                        <a:pt x="43" y="8037"/>
                      </a:lnTo>
                      <a:cubicBezTo>
                        <a:pt x="1" y="8707"/>
                        <a:pt x="294" y="9335"/>
                        <a:pt x="754" y="9795"/>
                      </a:cubicBezTo>
                      <a:cubicBezTo>
                        <a:pt x="1250" y="10277"/>
                        <a:pt x="1857" y="10494"/>
                        <a:pt x="2453" y="10494"/>
                      </a:cubicBezTo>
                      <a:cubicBezTo>
                        <a:pt x="3720" y="10494"/>
                        <a:pt x="4939" y="9517"/>
                        <a:pt x="4939" y="8037"/>
                      </a:cubicBezTo>
                      <a:lnTo>
                        <a:pt x="4939" y="2429"/>
                      </a:lnTo>
                      <a:cubicBezTo>
                        <a:pt x="4939" y="1114"/>
                        <a:pt x="3890" y="1"/>
                        <a:pt x="2544"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68;p15">
                  <a:extLst>
                    <a:ext uri="{FF2B5EF4-FFF2-40B4-BE49-F238E27FC236}">
                      <a16:creationId xmlns:a16="http://schemas.microsoft.com/office/drawing/2014/main" id="{9413EF24-0D20-DE63-5411-3E6DBEAB5EF2}"/>
                    </a:ext>
                  </a:extLst>
                </p:cNvPr>
                <p:cNvSpPr/>
                <p:nvPr/>
              </p:nvSpPr>
              <p:spPr>
                <a:xfrm>
                  <a:off x="30675" y="2002850"/>
                  <a:ext cx="80600" cy="162350"/>
                </a:xfrm>
                <a:custGeom>
                  <a:avLst/>
                  <a:gdLst/>
                  <a:ahLst/>
                  <a:cxnLst/>
                  <a:rect l="l" t="t" r="r" b="b"/>
                  <a:pathLst>
                    <a:path w="3224" h="6494" extrusionOk="0">
                      <a:moveTo>
                        <a:pt x="1547" y="0"/>
                      </a:moveTo>
                      <a:cubicBezTo>
                        <a:pt x="1172" y="0"/>
                        <a:pt x="808" y="162"/>
                        <a:pt x="545" y="425"/>
                      </a:cubicBezTo>
                      <a:cubicBezTo>
                        <a:pt x="168" y="802"/>
                        <a:pt x="1" y="1304"/>
                        <a:pt x="42" y="1848"/>
                      </a:cubicBezTo>
                      <a:lnTo>
                        <a:pt x="1" y="1974"/>
                      </a:lnTo>
                      <a:lnTo>
                        <a:pt x="963" y="1974"/>
                      </a:lnTo>
                      <a:lnTo>
                        <a:pt x="963" y="1722"/>
                      </a:lnTo>
                      <a:cubicBezTo>
                        <a:pt x="963" y="1597"/>
                        <a:pt x="963" y="1471"/>
                        <a:pt x="1005" y="1346"/>
                      </a:cubicBezTo>
                      <a:cubicBezTo>
                        <a:pt x="1089" y="1095"/>
                        <a:pt x="1340" y="885"/>
                        <a:pt x="1591" y="885"/>
                      </a:cubicBezTo>
                      <a:cubicBezTo>
                        <a:pt x="1800" y="885"/>
                        <a:pt x="1968" y="969"/>
                        <a:pt x="2093" y="1095"/>
                      </a:cubicBezTo>
                      <a:cubicBezTo>
                        <a:pt x="2177" y="1262"/>
                        <a:pt x="2261" y="1429"/>
                        <a:pt x="2261" y="1639"/>
                      </a:cubicBezTo>
                      <a:cubicBezTo>
                        <a:pt x="2219" y="1890"/>
                        <a:pt x="2177" y="2183"/>
                        <a:pt x="2051" y="2434"/>
                      </a:cubicBezTo>
                      <a:cubicBezTo>
                        <a:pt x="1884" y="2811"/>
                        <a:pt x="1633" y="3187"/>
                        <a:pt x="1382" y="3564"/>
                      </a:cubicBezTo>
                      <a:cubicBezTo>
                        <a:pt x="1047" y="4024"/>
                        <a:pt x="838" y="4359"/>
                        <a:pt x="670" y="4568"/>
                      </a:cubicBezTo>
                      <a:lnTo>
                        <a:pt x="419" y="4903"/>
                      </a:lnTo>
                      <a:lnTo>
                        <a:pt x="210" y="5238"/>
                      </a:lnTo>
                      <a:cubicBezTo>
                        <a:pt x="126" y="5364"/>
                        <a:pt x="42" y="5489"/>
                        <a:pt x="1" y="5615"/>
                      </a:cubicBezTo>
                      <a:lnTo>
                        <a:pt x="1" y="6494"/>
                      </a:lnTo>
                      <a:lnTo>
                        <a:pt x="3139" y="6494"/>
                      </a:lnTo>
                      <a:lnTo>
                        <a:pt x="3139" y="5531"/>
                      </a:lnTo>
                      <a:lnTo>
                        <a:pt x="1214" y="5531"/>
                      </a:lnTo>
                      <a:cubicBezTo>
                        <a:pt x="1214" y="5531"/>
                        <a:pt x="1256" y="5489"/>
                        <a:pt x="1256" y="5447"/>
                      </a:cubicBezTo>
                      <a:cubicBezTo>
                        <a:pt x="1340" y="5364"/>
                        <a:pt x="1424" y="5238"/>
                        <a:pt x="1549" y="5029"/>
                      </a:cubicBezTo>
                      <a:lnTo>
                        <a:pt x="1717" y="4778"/>
                      </a:lnTo>
                      <a:cubicBezTo>
                        <a:pt x="1926" y="4443"/>
                        <a:pt x="2093" y="4234"/>
                        <a:pt x="2177" y="4066"/>
                      </a:cubicBezTo>
                      <a:cubicBezTo>
                        <a:pt x="2470" y="3689"/>
                        <a:pt x="2721" y="3313"/>
                        <a:pt x="2930" y="2894"/>
                      </a:cubicBezTo>
                      <a:cubicBezTo>
                        <a:pt x="3139" y="2476"/>
                        <a:pt x="3223" y="2057"/>
                        <a:pt x="3223" y="1597"/>
                      </a:cubicBezTo>
                      <a:cubicBezTo>
                        <a:pt x="3223" y="1178"/>
                        <a:pt x="3056" y="760"/>
                        <a:pt x="2763" y="467"/>
                      </a:cubicBezTo>
                      <a:cubicBezTo>
                        <a:pt x="2533" y="199"/>
                        <a:pt x="2164" y="1"/>
                        <a:pt x="1782" y="1"/>
                      </a:cubicBezTo>
                      <a:cubicBezTo>
                        <a:pt x="1746" y="1"/>
                        <a:pt x="1711" y="3"/>
                        <a:pt x="1675" y="7"/>
                      </a:cubicBezTo>
                      <a:cubicBezTo>
                        <a:pt x="1632" y="2"/>
                        <a:pt x="1589" y="0"/>
                        <a:pt x="1547"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grpSp>
          <p:nvGrpSpPr>
            <p:cNvPr id="12" name="Google Shape;69;p15">
              <a:extLst>
                <a:ext uri="{FF2B5EF4-FFF2-40B4-BE49-F238E27FC236}">
                  <a16:creationId xmlns:a16="http://schemas.microsoft.com/office/drawing/2014/main" id="{520203BC-7A31-1DB1-DE8B-83967A59A1C8}"/>
                </a:ext>
              </a:extLst>
            </p:cNvPr>
            <p:cNvGrpSpPr/>
            <p:nvPr/>
          </p:nvGrpSpPr>
          <p:grpSpPr>
            <a:xfrm>
              <a:off x="2652924" y="2283006"/>
              <a:ext cx="657600" cy="657600"/>
              <a:chOff x="6047175" y="2283006"/>
              <a:chExt cx="657600" cy="657600"/>
            </a:xfrm>
          </p:grpSpPr>
          <p:sp>
            <p:nvSpPr>
              <p:cNvPr id="20" name="Google Shape;70;p15">
                <a:extLst>
                  <a:ext uri="{FF2B5EF4-FFF2-40B4-BE49-F238E27FC236}">
                    <a16:creationId xmlns:a16="http://schemas.microsoft.com/office/drawing/2014/main" id="{51AFC595-42D2-8D65-B46C-57EA6F3916BB}"/>
                  </a:ext>
                </a:extLst>
              </p:cNvPr>
              <p:cNvSpPr/>
              <p:nvPr/>
            </p:nvSpPr>
            <p:spPr>
              <a:xfrm>
                <a:off x="6047175" y="2283006"/>
                <a:ext cx="657600" cy="657600"/>
              </a:xfrm>
              <a:prstGeom prst="ellipse">
                <a:avLst/>
              </a:prstGeom>
              <a:solidFill>
                <a:srgbClr val="C00000"/>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21" name="Google Shape;71;p15">
                <a:extLst>
                  <a:ext uri="{FF2B5EF4-FFF2-40B4-BE49-F238E27FC236}">
                    <a16:creationId xmlns:a16="http://schemas.microsoft.com/office/drawing/2014/main" id="{7290447E-B424-888D-9DA8-60DC381715A3}"/>
                  </a:ext>
                </a:extLst>
              </p:cNvPr>
              <p:cNvGrpSpPr/>
              <p:nvPr/>
            </p:nvGrpSpPr>
            <p:grpSpPr>
              <a:xfrm>
                <a:off x="6161086" y="2466534"/>
                <a:ext cx="429778" cy="365770"/>
                <a:chOff x="-1429925" y="1169675"/>
                <a:chExt cx="447825" cy="382925"/>
              </a:xfrm>
            </p:grpSpPr>
            <p:sp>
              <p:nvSpPr>
                <p:cNvPr id="22" name="Google Shape;72;p15">
                  <a:extLst>
                    <a:ext uri="{FF2B5EF4-FFF2-40B4-BE49-F238E27FC236}">
                      <a16:creationId xmlns:a16="http://schemas.microsoft.com/office/drawing/2014/main" id="{A7690491-02FC-B7B7-E836-D5EE9B33AB03}"/>
                    </a:ext>
                  </a:extLst>
                </p:cNvPr>
                <p:cNvSpPr/>
                <p:nvPr/>
              </p:nvSpPr>
              <p:spPr>
                <a:xfrm>
                  <a:off x="-1429925" y="1169675"/>
                  <a:ext cx="447825" cy="232775"/>
                </a:xfrm>
                <a:custGeom>
                  <a:avLst/>
                  <a:gdLst/>
                  <a:ahLst/>
                  <a:cxnLst/>
                  <a:rect l="l" t="t" r="r" b="b"/>
                  <a:pathLst>
                    <a:path w="17913" h="9311" extrusionOk="0">
                      <a:moveTo>
                        <a:pt x="12925" y="0"/>
                      </a:moveTo>
                      <a:cubicBezTo>
                        <a:pt x="11845" y="0"/>
                        <a:pt x="10764" y="357"/>
                        <a:pt x="9877" y="1066"/>
                      </a:cubicBezTo>
                      <a:cubicBezTo>
                        <a:pt x="9542" y="1359"/>
                        <a:pt x="9207" y="1652"/>
                        <a:pt x="8914" y="1987"/>
                      </a:cubicBezTo>
                      <a:cubicBezTo>
                        <a:pt x="8454" y="1359"/>
                        <a:pt x="7868" y="857"/>
                        <a:pt x="7198" y="522"/>
                      </a:cubicBezTo>
                      <a:cubicBezTo>
                        <a:pt x="6473" y="187"/>
                        <a:pt x="5692" y="1"/>
                        <a:pt x="4904" y="1"/>
                      </a:cubicBezTo>
                      <a:cubicBezTo>
                        <a:pt x="4511" y="1"/>
                        <a:pt x="4115" y="48"/>
                        <a:pt x="3725" y="145"/>
                      </a:cubicBezTo>
                      <a:cubicBezTo>
                        <a:pt x="2846" y="271"/>
                        <a:pt x="2051" y="689"/>
                        <a:pt x="1423" y="1275"/>
                      </a:cubicBezTo>
                      <a:cubicBezTo>
                        <a:pt x="293" y="2405"/>
                        <a:pt x="0" y="3786"/>
                        <a:pt x="84" y="5293"/>
                      </a:cubicBezTo>
                      <a:cubicBezTo>
                        <a:pt x="167" y="6088"/>
                        <a:pt x="419" y="6800"/>
                        <a:pt x="795" y="7469"/>
                      </a:cubicBezTo>
                      <a:lnTo>
                        <a:pt x="921" y="7637"/>
                      </a:lnTo>
                      <a:lnTo>
                        <a:pt x="2804" y="7637"/>
                      </a:lnTo>
                      <a:lnTo>
                        <a:pt x="3850" y="4038"/>
                      </a:lnTo>
                      <a:cubicBezTo>
                        <a:pt x="3917" y="3817"/>
                        <a:pt x="4100" y="3712"/>
                        <a:pt x="4282" y="3712"/>
                      </a:cubicBezTo>
                      <a:cubicBezTo>
                        <a:pt x="4445" y="3712"/>
                        <a:pt x="4608" y="3796"/>
                        <a:pt x="4687" y="3954"/>
                      </a:cubicBezTo>
                      <a:lnTo>
                        <a:pt x="7031" y="9311"/>
                      </a:lnTo>
                      <a:lnTo>
                        <a:pt x="9249" y="3954"/>
                      </a:lnTo>
                      <a:cubicBezTo>
                        <a:pt x="9333" y="3786"/>
                        <a:pt x="9458" y="3703"/>
                        <a:pt x="9626" y="3703"/>
                      </a:cubicBezTo>
                      <a:cubicBezTo>
                        <a:pt x="9655" y="3696"/>
                        <a:pt x="9683" y="3692"/>
                        <a:pt x="9712" y="3692"/>
                      </a:cubicBezTo>
                      <a:cubicBezTo>
                        <a:pt x="9848" y="3692"/>
                        <a:pt x="9975" y="3773"/>
                        <a:pt x="10044" y="3912"/>
                      </a:cubicBezTo>
                      <a:lnTo>
                        <a:pt x="12263" y="7804"/>
                      </a:lnTo>
                      <a:lnTo>
                        <a:pt x="16824" y="7804"/>
                      </a:lnTo>
                      <a:cubicBezTo>
                        <a:pt x="16950" y="7637"/>
                        <a:pt x="17034" y="7469"/>
                        <a:pt x="17159" y="7302"/>
                      </a:cubicBezTo>
                      <a:cubicBezTo>
                        <a:pt x="17536" y="6632"/>
                        <a:pt x="17745" y="5879"/>
                        <a:pt x="17829" y="5126"/>
                      </a:cubicBezTo>
                      <a:cubicBezTo>
                        <a:pt x="17912" y="3703"/>
                        <a:pt x="17327" y="2322"/>
                        <a:pt x="16280" y="1359"/>
                      </a:cubicBezTo>
                      <a:cubicBezTo>
                        <a:pt x="15350" y="451"/>
                        <a:pt x="14138" y="0"/>
                        <a:pt x="12925"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73;p15">
                  <a:extLst>
                    <a:ext uri="{FF2B5EF4-FFF2-40B4-BE49-F238E27FC236}">
                      <a16:creationId xmlns:a16="http://schemas.microsoft.com/office/drawing/2014/main" id="{9EE9BB10-16B2-3441-0018-417D46BBB97E}"/>
                    </a:ext>
                  </a:extLst>
                </p:cNvPr>
                <p:cNvSpPr/>
                <p:nvPr/>
              </p:nvSpPr>
              <p:spPr>
                <a:xfrm>
                  <a:off x="-1393325" y="1297800"/>
                  <a:ext cx="369375" cy="254800"/>
                </a:xfrm>
                <a:custGeom>
                  <a:avLst/>
                  <a:gdLst/>
                  <a:ahLst/>
                  <a:cxnLst/>
                  <a:rect l="l" t="t" r="r" b="b"/>
                  <a:pathLst>
                    <a:path w="14775" h="10192" extrusionOk="0">
                      <a:moveTo>
                        <a:pt x="8246" y="1"/>
                      </a:moveTo>
                      <a:lnTo>
                        <a:pt x="5986" y="5441"/>
                      </a:lnTo>
                      <a:cubicBezTo>
                        <a:pt x="5902" y="5609"/>
                        <a:pt x="5776" y="5692"/>
                        <a:pt x="5609" y="5692"/>
                      </a:cubicBezTo>
                      <a:cubicBezTo>
                        <a:pt x="5442" y="5692"/>
                        <a:pt x="5274" y="5609"/>
                        <a:pt x="5190" y="5441"/>
                      </a:cubicBezTo>
                      <a:lnTo>
                        <a:pt x="2930" y="294"/>
                      </a:lnTo>
                      <a:lnTo>
                        <a:pt x="2093" y="3056"/>
                      </a:lnTo>
                      <a:cubicBezTo>
                        <a:pt x="2052" y="3265"/>
                        <a:pt x="1884" y="3391"/>
                        <a:pt x="1675" y="3391"/>
                      </a:cubicBezTo>
                      <a:lnTo>
                        <a:pt x="1" y="3391"/>
                      </a:lnTo>
                      <a:cubicBezTo>
                        <a:pt x="85" y="3558"/>
                        <a:pt x="210" y="3684"/>
                        <a:pt x="336" y="3893"/>
                      </a:cubicBezTo>
                      <a:cubicBezTo>
                        <a:pt x="503" y="4102"/>
                        <a:pt x="670" y="4270"/>
                        <a:pt x="838" y="4479"/>
                      </a:cubicBezTo>
                      <a:cubicBezTo>
                        <a:pt x="1131" y="4855"/>
                        <a:pt x="1466" y="5232"/>
                        <a:pt x="1842" y="5567"/>
                      </a:cubicBezTo>
                      <a:cubicBezTo>
                        <a:pt x="3516" y="7283"/>
                        <a:pt x="5400" y="8831"/>
                        <a:pt x="7367" y="10129"/>
                      </a:cubicBezTo>
                      <a:cubicBezTo>
                        <a:pt x="7409" y="10171"/>
                        <a:pt x="7450" y="10192"/>
                        <a:pt x="7492" y="10192"/>
                      </a:cubicBezTo>
                      <a:cubicBezTo>
                        <a:pt x="7534" y="10192"/>
                        <a:pt x="7576" y="10171"/>
                        <a:pt x="7618" y="10129"/>
                      </a:cubicBezTo>
                      <a:cubicBezTo>
                        <a:pt x="9710" y="8706"/>
                        <a:pt x="11636" y="7074"/>
                        <a:pt x="13393" y="5232"/>
                      </a:cubicBezTo>
                      <a:cubicBezTo>
                        <a:pt x="13686" y="4897"/>
                        <a:pt x="13979" y="4562"/>
                        <a:pt x="14272" y="4228"/>
                      </a:cubicBezTo>
                      <a:cubicBezTo>
                        <a:pt x="14440" y="4018"/>
                        <a:pt x="14607" y="3809"/>
                        <a:pt x="14774" y="3558"/>
                      </a:cubicBezTo>
                      <a:lnTo>
                        <a:pt x="10547" y="3558"/>
                      </a:lnTo>
                      <a:cubicBezTo>
                        <a:pt x="10380" y="3558"/>
                        <a:pt x="10254" y="3474"/>
                        <a:pt x="10171" y="3349"/>
                      </a:cubicBezTo>
                      <a:lnTo>
                        <a:pt x="8246"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grpSp>
          <p:nvGrpSpPr>
            <p:cNvPr id="13" name="Google Shape;74;p15">
              <a:extLst>
                <a:ext uri="{FF2B5EF4-FFF2-40B4-BE49-F238E27FC236}">
                  <a16:creationId xmlns:a16="http://schemas.microsoft.com/office/drawing/2014/main" id="{B30A1E51-17CB-77F7-82F0-244D508A3AA3}"/>
                </a:ext>
              </a:extLst>
            </p:cNvPr>
            <p:cNvGrpSpPr/>
            <p:nvPr/>
          </p:nvGrpSpPr>
          <p:grpSpPr>
            <a:xfrm>
              <a:off x="2652924" y="3827306"/>
              <a:ext cx="657600" cy="657600"/>
              <a:chOff x="6047175" y="3827306"/>
              <a:chExt cx="657600" cy="657600"/>
            </a:xfrm>
          </p:grpSpPr>
          <p:sp>
            <p:nvSpPr>
              <p:cNvPr id="14" name="Google Shape;75;p15">
                <a:extLst>
                  <a:ext uri="{FF2B5EF4-FFF2-40B4-BE49-F238E27FC236}">
                    <a16:creationId xmlns:a16="http://schemas.microsoft.com/office/drawing/2014/main" id="{8074664E-4A47-73BA-44D9-30C4A2F8E007}"/>
                  </a:ext>
                </a:extLst>
              </p:cNvPr>
              <p:cNvSpPr/>
              <p:nvPr/>
            </p:nvSpPr>
            <p:spPr>
              <a:xfrm>
                <a:off x="6047175" y="3827306"/>
                <a:ext cx="657600" cy="657600"/>
              </a:xfrm>
              <a:prstGeom prst="ellipse">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5" name="Google Shape;76;p15">
                <a:extLst>
                  <a:ext uri="{FF2B5EF4-FFF2-40B4-BE49-F238E27FC236}">
                    <a16:creationId xmlns:a16="http://schemas.microsoft.com/office/drawing/2014/main" id="{F24E55D3-53D7-2358-AF5B-269CA54C4F36}"/>
                  </a:ext>
                </a:extLst>
              </p:cNvPr>
              <p:cNvGrpSpPr/>
              <p:nvPr/>
            </p:nvGrpSpPr>
            <p:grpSpPr>
              <a:xfrm>
                <a:off x="6199439" y="3945799"/>
                <a:ext cx="315466" cy="420603"/>
                <a:chOff x="-1455050" y="2600425"/>
                <a:chExt cx="410175" cy="533625"/>
              </a:xfrm>
            </p:grpSpPr>
            <p:sp>
              <p:nvSpPr>
                <p:cNvPr id="16" name="Google Shape;77;p15">
                  <a:extLst>
                    <a:ext uri="{FF2B5EF4-FFF2-40B4-BE49-F238E27FC236}">
                      <a16:creationId xmlns:a16="http://schemas.microsoft.com/office/drawing/2014/main" id="{FF3590BD-38E7-3C63-56DA-FBACC5809974}"/>
                    </a:ext>
                  </a:extLst>
                </p:cNvPr>
                <p:cNvSpPr/>
                <p:nvPr/>
              </p:nvSpPr>
              <p:spPr>
                <a:xfrm>
                  <a:off x="-1455050" y="2763650"/>
                  <a:ext cx="391350" cy="370400"/>
                </a:xfrm>
                <a:custGeom>
                  <a:avLst/>
                  <a:gdLst/>
                  <a:ahLst/>
                  <a:cxnLst/>
                  <a:rect l="l" t="t" r="r" b="b"/>
                  <a:pathLst>
                    <a:path w="15654" h="14816" extrusionOk="0">
                      <a:moveTo>
                        <a:pt x="5651" y="1"/>
                      </a:moveTo>
                      <a:lnTo>
                        <a:pt x="5651" y="1"/>
                      </a:lnTo>
                      <a:cubicBezTo>
                        <a:pt x="2512" y="6153"/>
                        <a:pt x="1" y="14397"/>
                        <a:pt x="8915" y="14816"/>
                      </a:cubicBezTo>
                      <a:lnTo>
                        <a:pt x="9333" y="14816"/>
                      </a:lnTo>
                      <a:cubicBezTo>
                        <a:pt x="13560" y="14816"/>
                        <a:pt x="15276" y="12933"/>
                        <a:pt x="15653" y="10296"/>
                      </a:cubicBezTo>
                      <a:lnTo>
                        <a:pt x="15653" y="10296"/>
                      </a:lnTo>
                      <a:cubicBezTo>
                        <a:pt x="14969" y="11312"/>
                        <a:pt x="13263" y="12182"/>
                        <a:pt x="11635" y="12182"/>
                      </a:cubicBezTo>
                      <a:cubicBezTo>
                        <a:pt x="9775" y="12182"/>
                        <a:pt x="8017" y="11048"/>
                        <a:pt x="7994" y="7701"/>
                      </a:cubicBezTo>
                      <a:cubicBezTo>
                        <a:pt x="7994" y="3642"/>
                        <a:pt x="7032" y="1591"/>
                        <a:pt x="6320" y="670"/>
                      </a:cubicBezTo>
                      <a:lnTo>
                        <a:pt x="5651"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78;p15">
                  <a:extLst>
                    <a:ext uri="{FF2B5EF4-FFF2-40B4-BE49-F238E27FC236}">
                      <a16:creationId xmlns:a16="http://schemas.microsoft.com/office/drawing/2014/main" id="{D6606F6C-38A2-7727-3962-4D5561C5715E}"/>
                    </a:ext>
                  </a:extLst>
                </p:cNvPr>
                <p:cNvSpPr/>
                <p:nvPr/>
              </p:nvSpPr>
              <p:spPr>
                <a:xfrm>
                  <a:off x="-1313800" y="2600425"/>
                  <a:ext cx="268925" cy="467800"/>
                </a:xfrm>
                <a:custGeom>
                  <a:avLst/>
                  <a:gdLst/>
                  <a:ahLst/>
                  <a:cxnLst/>
                  <a:rect l="l" t="t" r="r" b="b"/>
                  <a:pathLst>
                    <a:path w="10757" h="18712" extrusionOk="0">
                      <a:moveTo>
                        <a:pt x="3935" y="1"/>
                      </a:moveTo>
                      <a:lnTo>
                        <a:pt x="3725" y="294"/>
                      </a:lnTo>
                      <a:cubicBezTo>
                        <a:pt x="2344" y="2303"/>
                        <a:pt x="1131" y="4353"/>
                        <a:pt x="1" y="6488"/>
                      </a:cubicBezTo>
                      <a:lnTo>
                        <a:pt x="670" y="7199"/>
                      </a:lnTo>
                      <a:cubicBezTo>
                        <a:pt x="1382" y="8120"/>
                        <a:pt x="2344" y="10129"/>
                        <a:pt x="2344" y="14230"/>
                      </a:cubicBezTo>
                      <a:cubicBezTo>
                        <a:pt x="2367" y="17577"/>
                        <a:pt x="4125" y="18711"/>
                        <a:pt x="5985" y="18711"/>
                      </a:cubicBezTo>
                      <a:cubicBezTo>
                        <a:pt x="7613" y="18711"/>
                        <a:pt x="9319" y="17841"/>
                        <a:pt x="10003" y="16825"/>
                      </a:cubicBezTo>
                      <a:cubicBezTo>
                        <a:pt x="10756" y="11384"/>
                        <a:pt x="5567" y="2637"/>
                        <a:pt x="4102" y="294"/>
                      </a:cubicBezTo>
                      <a:lnTo>
                        <a:pt x="3935" y="1"/>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79;p15">
                  <a:extLst>
                    <a:ext uri="{FF2B5EF4-FFF2-40B4-BE49-F238E27FC236}">
                      <a16:creationId xmlns:a16="http://schemas.microsoft.com/office/drawing/2014/main" id="{5287AD9F-69B4-8611-D230-7F0E4F09715E}"/>
                    </a:ext>
                  </a:extLst>
                </p:cNvPr>
                <p:cNvSpPr/>
                <p:nvPr/>
              </p:nvSpPr>
              <p:spPr>
                <a:xfrm>
                  <a:off x="-1247575" y="2909075"/>
                  <a:ext cx="155625" cy="131950"/>
                </a:xfrm>
                <a:custGeom>
                  <a:avLst/>
                  <a:gdLst/>
                  <a:ahLst/>
                  <a:cxnLst/>
                  <a:rect l="l" t="t" r="r" b="b"/>
                  <a:pathLst>
                    <a:path w="6225" h="5278" extrusionOk="0">
                      <a:moveTo>
                        <a:pt x="3536" y="0"/>
                      </a:moveTo>
                      <a:cubicBezTo>
                        <a:pt x="1225" y="0"/>
                        <a:pt x="1" y="2776"/>
                        <a:pt x="1662" y="4479"/>
                      </a:cubicBezTo>
                      <a:cubicBezTo>
                        <a:pt x="2200" y="5030"/>
                        <a:pt x="2869" y="5277"/>
                        <a:pt x="3527" y="5277"/>
                      </a:cubicBezTo>
                      <a:cubicBezTo>
                        <a:pt x="4869" y="5277"/>
                        <a:pt x="6168" y="4251"/>
                        <a:pt x="6224" y="2679"/>
                      </a:cubicBezTo>
                      <a:cubicBezTo>
                        <a:pt x="6224" y="1215"/>
                        <a:pt x="5052" y="1"/>
                        <a:pt x="3587" y="1"/>
                      </a:cubicBezTo>
                      <a:cubicBezTo>
                        <a:pt x="3570" y="1"/>
                        <a:pt x="3553" y="0"/>
                        <a:pt x="353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80;p15">
                  <a:extLst>
                    <a:ext uri="{FF2B5EF4-FFF2-40B4-BE49-F238E27FC236}">
                      <a16:creationId xmlns:a16="http://schemas.microsoft.com/office/drawing/2014/main" id="{BCDF6BA3-E3CC-3348-B264-7624620F08E9}"/>
                    </a:ext>
                  </a:extLst>
                </p:cNvPr>
                <p:cNvSpPr/>
                <p:nvPr/>
              </p:nvSpPr>
              <p:spPr>
                <a:xfrm>
                  <a:off x="-1206025" y="3047200"/>
                  <a:ext cx="7350" cy="11525"/>
                </a:xfrm>
                <a:custGeom>
                  <a:avLst/>
                  <a:gdLst/>
                  <a:ahLst/>
                  <a:cxnLst/>
                  <a:rect l="l" t="t" r="r" b="b"/>
                  <a:pathLst>
                    <a:path w="294" h="461" extrusionOk="0">
                      <a:moveTo>
                        <a:pt x="293" y="0"/>
                      </a:moveTo>
                      <a:cubicBezTo>
                        <a:pt x="168" y="126"/>
                        <a:pt x="42" y="293"/>
                        <a:pt x="0" y="461"/>
                      </a:cubicBezTo>
                      <a:lnTo>
                        <a:pt x="293" y="0"/>
                      </a:lnTo>
                      <a:close/>
                    </a:path>
                  </a:pathLst>
                </a:custGeom>
                <a:solidFill>
                  <a:srgbClr val="8A61A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grpSp>
      <p:sp>
        <p:nvSpPr>
          <p:cNvPr id="67" name="Google Shape;67;p15"/>
          <p:cNvSpPr/>
          <p:nvPr/>
        </p:nvSpPr>
        <p:spPr>
          <a:xfrm>
            <a:off x="688533" y="2977041"/>
            <a:ext cx="3043930" cy="1554382"/>
          </a:xfrm>
          <a:custGeom>
            <a:avLst/>
            <a:gdLst/>
            <a:ahLst/>
            <a:cxnLst/>
            <a:rect l="l" t="t" r="r" b="b"/>
            <a:pathLst>
              <a:path w="251981" h="128674" extrusionOk="0">
                <a:moveTo>
                  <a:pt x="242407" y="0"/>
                </a:moveTo>
                <a:cubicBezTo>
                  <a:pt x="241206" y="7272"/>
                  <a:pt x="233167" y="11509"/>
                  <a:pt x="225829" y="11942"/>
                </a:cubicBezTo>
                <a:cubicBezTo>
                  <a:pt x="225254" y="11974"/>
                  <a:pt x="224679" y="11988"/>
                  <a:pt x="224104" y="11988"/>
                </a:cubicBezTo>
                <a:cubicBezTo>
                  <a:pt x="217350" y="11988"/>
                  <a:pt x="210643" y="9974"/>
                  <a:pt x="203880" y="9574"/>
                </a:cubicBezTo>
                <a:cubicBezTo>
                  <a:pt x="203168" y="9526"/>
                  <a:pt x="202448" y="9501"/>
                  <a:pt x="201723" y="9501"/>
                </a:cubicBezTo>
                <a:cubicBezTo>
                  <a:pt x="194941" y="9501"/>
                  <a:pt x="187811" y="11690"/>
                  <a:pt x="184466" y="17446"/>
                </a:cubicBezTo>
                <a:cubicBezTo>
                  <a:pt x="182364" y="21082"/>
                  <a:pt x="182164" y="25419"/>
                  <a:pt x="181464" y="29555"/>
                </a:cubicBezTo>
                <a:cubicBezTo>
                  <a:pt x="180763" y="33658"/>
                  <a:pt x="179162" y="38094"/>
                  <a:pt x="175493" y="40096"/>
                </a:cubicBezTo>
                <a:cubicBezTo>
                  <a:pt x="174076" y="40879"/>
                  <a:pt x="172574" y="41198"/>
                  <a:pt x="171029" y="41198"/>
                </a:cubicBezTo>
                <a:cubicBezTo>
                  <a:pt x="167042" y="41198"/>
                  <a:pt x="162770" y="39073"/>
                  <a:pt x="158948" y="37294"/>
                </a:cubicBezTo>
                <a:cubicBezTo>
                  <a:pt x="155278" y="35616"/>
                  <a:pt x="151036" y="34345"/>
                  <a:pt x="147047" y="34345"/>
                </a:cubicBezTo>
                <a:cubicBezTo>
                  <a:pt x="143821" y="34345"/>
                  <a:pt x="140760" y="35176"/>
                  <a:pt x="138300" y="37294"/>
                </a:cubicBezTo>
                <a:cubicBezTo>
                  <a:pt x="133763" y="41263"/>
                  <a:pt x="132462" y="48669"/>
                  <a:pt x="126825" y="50837"/>
                </a:cubicBezTo>
                <a:cubicBezTo>
                  <a:pt x="125845" y="51215"/>
                  <a:pt x="124865" y="51387"/>
                  <a:pt x="123893" y="51387"/>
                </a:cubicBezTo>
                <a:cubicBezTo>
                  <a:pt x="119039" y="51387"/>
                  <a:pt x="114393" y="47111"/>
                  <a:pt x="111113" y="42998"/>
                </a:cubicBezTo>
                <a:cubicBezTo>
                  <a:pt x="106610" y="37394"/>
                  <a:pt x="102407" y="31490"/>
                  <a:pt x="98571" y="25419"/>
                </a:cubicBezTo>
                <a:cubicBezTo>
                  <a:pt x="95569" y="20649"/>
                  <a:pt x="92400" y="15411"/>
                  <a:pt x="87096" y="13443"/>
                </a:cubicBezTo>
                <a:cubicBezTo>
                  <a:pt x="85685" y="12919"/>
                  <a:pt x="84246" y="12678"/>
                  <a:pt x="82810" y="12678"/>
                </a:cubicBezTo>
                <a:cubicBezTo>
                  <a:pt x="76575" y="12678"/>
                  <a:pt x="70400" y="17213"/>
                  <a:pt x="66849" y="22717"/>
                </a:cubicBezTo>
                <a:cubicBezTo>
                  <a:pt x="62445" y="29455"/>
                  <a:pt x="60577" y="37494"/>
                  <a:pt x="56741" y="44566"/>
                </a:cubicBezTo>
                <a:cubicBezTo>
                  <a:pt x="53174" y="51111"/>
                  <a:pt x="46751" y="57079"/>
                  <a:pt x="39485" y="57079"/>
                </a:cubicBezTo>
                <a:cubicBezTo>
                  <a:pt x="38937" y="57079"/>
                  <a:pt x="38384" y="57045"/>
                  <a:pt x="37828" y="56975"/>
                </a:cubicBezTo>
                <a:cubicBezTo>
                  <a:pt x="31957" y="56274"/>
                  <a:pt x="27254" y="51771"/>
                  <a:pt x="21583" y="50303"/>
                </a:cubicBezTo>
                <a:cubicBezTo>
                  <a:pt x="20413" y="50005"/>
                  <a:pt x="19221" y="49863"/>
                  <a:pt x="18030" y="49863"/>
                </a:cubicBezTo>
                <a:cubicBezTo>
                  <a:pt x="10430" y="49863"/>
                  <a:pt x="2895" y="55632"/>
                  <a:pt x="1569" y="63246"/>
                </a:cubicBezTo>
                <a:cubicBezTo>
                  <a:pt x="1" y="72252"/>
                  <a:pt x="1" y="87396"/>
                  <a:pt x="4037" y="95602"/>
                </a:cubicBezTo>
                <a:cubicBezTo>
                  <a:pt x="8073" y="103775"/>
                  <a:pt x="16012" y="109946"/>
                  <a:pt x="24919" y="111780"/>
                </a:cubicBezTo>
                <a:cubicBezTo>
                  <a:pt x="27172" y="112239"/>
                  <a:pt x="29444" y="112436"/>
                  <a:pt x="31722" y="112436"/>
                </a:cubicBezTo>
                <a:cubicBezTo>
                  <a:pt x="38886" y="112436"/>
                  <a:pt x="46120" y="110492"/>
                  <a:pt x="53105" y="108645"/>
                </a:cubicBezTo>
                <a:cubicBezTo>
                  <a:pt x="58392" y="107230"/>
                  <a:pt x="63711" y="106622"/>
                  <a:pt x="69056" y="106622"/>
                </a:cubicBezTo>
                <a:cubicBezTo>
                  <a:pt x="98107" y="106622"/>
                  <a:pt x="127910" y="124587"/>
                  <a:pt x="157380" y="128559"/>
                </a:cubicBezTo>
                <a:cubicBezTo>
                  <a:pt x="157942" y="128636"/>
                  <a:pt x="158504" y="128673"/>
                  <a:pt x="159066" y="128673"/>
                </a:cubicBezTo>
                <a:cubicBezTo>
                  <a:pt x="173786" y="128673"/>
                  <a:pt x="188311" y="103207"/>
                  <a:pt x="203173" y="103207"/>
                </a:cubicBezTo>
                <a:cubicBezTo>
                  <a:pt x="203219" y="103207"/>
                  <a:pt x="203266" y="103207"/>
                  <a:pt x="203313" y="103208"/>
                </a:cubicBezTo>
                <a:cubicBezTo>
                  <a:pt x="203649" y="103213"/>
                  <a:pt x="203986" y="103215"/>
                  <a:pt x="204323" y="103215"/>
                </a:cubicBezTo>
                <a:cubicBezTo>
                  <a:pt x="219484" y="103215"/>
                  <a:pt x="235724" y="98058"/>
                  <a:pt x="244175" y="85495"/>
                </a:cubicBezTo>
                <a:cubicBezTo>
                  <a:pt x="251180" y="75088"/>
                  <a:pt x="251580" y="61678"/>
                  <a:pt x="251747" y="49102"/>
                </a:cubicBezTo>
                <a:cubicBezTo>
                  <a:pt x="251981" y="32190"/>
                  <a:pt x="250646" y="14778"/>
                  <a:pt x="242407" y="0"/>
                </a:cubicBezTo>
                <a:close/>
              </a:path>
            </a:pathLst>
          </a:custGeom>
          <a:solidFill>
            <a:srgbClr val="FFFFFF">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1496777" y="275674"/>
            <a:ext cx="7472680" cy="1047136"/>
          </a:xfrm>
          <a:prstGeom prst="rect">
            <a:avLst/>
          </a:prstGeom>
        </p:spPr>
        <p:txBody>
          <a:bodyPr spcFirstLastPara="1" wrap="square" lIns="91425" tIns="91425" rIns="91425" bIns="91425" anchor="b" anchorCtr="0">
            <a:noAutofit/>
          </a:bodyPr>
          <a:lstStyle/>
          <a:p>
            <a:pPr algn="just">
              <a:lnSpc>
                <a:spcPct val="107000"/>
              </a:lnSpc>
              <a:spcAft>
                <a:spcPts val="800"/>
              </a:spcAft>
            </a:pPr>
            <a:r>
              <a:rPr lang="en-IN" sz="2400" b="1" i="1" dirty="0">
                <a:latin typeface="Calibri"/>
                <a:ea typeface="Calibri" panose="020F0502020204030204" pitchFamily="34" charset="0"/>
                <a:cs typeface="Calibri"/>
              </a:rPr>
              <a:t>A </a:t>
            </a:r>
            <a:r>
              <a:rPr lang="en-IN" sz="2400" b="1" i="1" dirty="0">
                <a:effectLst/>
                <a:latin typeface="Calibri"/>
                <a:ea typeface="Calibri" panose="020F0502020204030204" pitchFamily="34" charset="0"/>
                <a:cs typeface="Calibri"/>
              </a:rPr>
              <a:t>scoping review on: Exposure to air pollution as a risk factor for </a:t>
            </a:r>
            <a:r>
              <a:rPr lang="en-IN" sz="2400" b="1" i="1" dirty="0" err="1">
                <a:latin typeface="Calibri"/>
                <a:ea typeface="Calibri" panose="020F0502020204030204" pitchFamily="34" charset="0"/>
                <a:cs typeface="Calibri"/>
              </a:rPr>
              <a:t>anemia</a:t>
            </a:r>
            <a:r>
              <a:rPr lang="en-IN" sz="2400" b="1" i="1" dirty="0">
                <a:latin typeface="Calibri"/>
                <a:ea typeface="Calibri" panose="020F0502020204030204" pitchFamily="34" charset="0"/>
                <a:cs typeface="Calibri"/>
              </a:rPr>
              <a:t> </a:t>
            </a:r>
            <a:r>
              <a:rPr lang="en-IN" sz="2400" b="1" i="1" dirty="0">
                <a:effectLst/>
                <a:latin typeface="Calibri"/>
                <a:ea typeface="Calibri" panose="020F0502020204030204" pitchFamily="34" charset="0"/>
                <a:cs typeface="Calibri"/>
              </a:rPr>
              <a:t>around the world</a:t>
            </a:r>
            <a:r>
              <a:rPr lang="en-IN" sz="2400" b="1" i="1" dirty="0">
                <a:latin typeface="Calibri"/>
                <a:ea typeface="Calibri" panose="020F0502020204030204" pitchFamily="34" charset="0"/>
                <a:cs typeface="Calibri"/>
              </a:rPr>
              <a:t> </a:t>
            </a:r>
            <a:endParaRPr lang="en-IN" sz="2400" i="1" dirty="0">
              <a:effectLst/>
              <a:latin typeface="Calibri"/>
              <a:ea typeface="Calibri" panose="020F0502020204030204" pitchFamily="34" charset="0"/>
              <a:cs typeface="Calibri" panose="020F0502020204030204" pitchFamily="34" charset="0"/>
            </a:endParaRPr>
          </a:p>
        </p:txBody>
      </p:sp>
      <p:sp>
        <p:nvSpPr>
          <p:cNvPr id="69" name="Google Shape;69;p15"/>
          <p:cNvSpPr txBox="1">
            <a:spLocks noGrp="1"/>
          </p:cNvSpPr>
          <p:nvPr>
            <p:ph type="subTitle" idx="1"/>
          </p:nvPr>
        </p:nvSpPr>
        <p:spPr>
          <a:xfrm>
            <a:off x="6601606" y="2247937"/>
            <a:ext cx="2217274" cy="15543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b="1">
                <a:latin typeface="Calibri" panose="020F0502020204030204" pitchFamily="34" charset="0"/>
                <a:cs typeface="Calibri" panose="020F0502020204030204" pitchFamily="34" charset="0"/>
              </a:rPr>
              <a:t>Dr Yasmin Khan,</a:t>
            </a:r>
          </a:p>
          <a:p>
            <a:pPr marL="0" lvl="0" indent="0" algn="l" rtl="0">
              <a:spcBef>
                <a:spcPts val="0"/>
              </a:spcBef>
              <a:spcAft>
                <a:spcPts val="0"/>
              </a:spcAft>
              <a:buNone/>
            </a:pPr>
            <a:r>
              <a:rPr lang="en-IN" b="1">
                <a:latin typeface="Calibri" panose="020F0502020204030204" pitchFamily="34" charset="0"/>
                <a:cs typeface="Calibri" panose="020F0502020204030204" pitchFamily="34" charset="0"/>
              </a:rPr>
              <a:t>Batch – 2021-23</a:t>
            </a:r>
          </a:p>
          <a:p>
            <a:pPr marL="0" lvl="0" indent="0" algn="l" rtl="0">
              <a:spcBef>
                <a:spcPts val="0"/>
              </a:spcBef>
              <a:spcAft>
                <a:spcPts val="0"/>
              </a:spcAft>
              <a:buNone/>
            </a:pPr>
            <a:endParaRPr lang="en-IN" b="1">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IN" b="1">
                <a:latin typeface="Calibri" panose="020F0502020204030204" pitchFamily="34" charset="0"/>
                <a:cs typeface="Calibri" panose="020F0502020204030204" pitchFamily="34" charset="0"/>
              </a:rPr>
              <a:t>Under the guidance of: </a:t>
            </a:r>
          </a:p>
          <a:p>
            <a:pPr marL="0" lvl="0" indent="0" algn="l" rtl="0">
              <a:spcBef>
                <a:spcPts val="0"/>
              </a:spcBef>
              <a:spcAft>
                <a:spcPts val="0"/>
              </a:spcAft>
              <a:buNone/>
            </a:pPr>
            <a:r>
              <a:rPr lang="en-IN" b="1" err="1">
                <a:latin typeface="Calibri" panose="020F0502020204030204" pitchFamily="34" charset="0"/>
                <a:cs typeface="Calibri" panose="020F0502020204030204" pitchFamily="34" charset="0"/>
              </a:rPr>
              <a:t>Dr.</a:t>
            </a:r>
            <a:r>
              <a:rPr lang="en-IN" b="1">
                <a:latin typeface="Calibri" panose="020F0502020204030204" pitchFamily="34" charset="0"/>
                <a:cs typeface="Calibri" panose="020F0502020204030204" pitchFamily="34" charset="0"/>
              </a:rPr>
              <a:t> </a:t>
            </a:r>
            <a:r>
              <a:rPr lang="en-IN" b="1" err="1">
                <a:latin typeface="Calibri" panose="020F0502020204030204" pitchFamily="34" charset="0"/>
                <a:cs typeface="Calibri" panose="020F0502020204030204" pitchFamily="34" charset="0"/>
              </a:rPr>
              <a:t>Rupsa</a:t>
            </a:r>
            <a:r>
              <a:rPr lang="en-IN" b="1">
                <a:latin typeface="Calibri" panose="020F0502020204030204" pitchFamily="34" charset="0"/>
                <a:cs typeface="Calibri" panose="020F0502020204030204" pitchFamily="34" charset="0"/>
              </a:rPr>
              <a:t> Banerjee</a:t>
            </a:r>
          </a:p>
          <a:p>
            <a:pPr marL="0" lvl="0" indent="0" algn="l" rtl="0">
              <a:spcBef>
                <a:spcPts val="0"/>
              </a:spcBef>
              <a:spcAft>
                <a:spcPts val="0"/>
              </a:spcAft>
              <a:buNone/>
            </a:pPr>
            <a:r>
              <a:rPr lang="en-IN" b="1">
                <a:latin typeface="Calibri" panose="020F0502020204030204" pitchFamily="34" charset="0"/>
                <a:cs typeface="Calibri" panose="020F0502020204030204" pitchFamily="34" charset="0"/>
              </a:rPr>
              <a:t>                                                                           </a:t>
            </a:r>
            <a:endParaRPr b="1">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BC1435BD-BF0E-3C24-8E50-E2C49752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338" y="4642961"/>
            <a:ext cx="811700" cy="36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630E78E-900A-E9F9-92B8-6992CF9BF890}"/>
              </a:ext>
            </a:extLst>
          </p:cNvPr>
          <p:cNvPicPr>
            <a:picLocks noChangeAspect="1"/>
          </p:cNvPicPr>
          <p:nvPr/>
        </p:nvPicPr>
        <p:blipFill>
          <a:blip r:embed="rId2"/>
          <a:stretch>
            <a:fillRect/>
          </a:stretch>
        </p:blipFill>
        <p:spPr>
          <a:xfrm>
            <a:off x="1489841" y="86712"/>
            <a:ext cx="6353503" cy="4603752"/>
          </a:xfrm>
          <a:prstGeom prst="rect">
            <a:avLst/>
          </a:prstGeom>
          <a:ln>
            <a:solidFill>
              <a:schemeClr val="accent6"/>
            </a:solidFill>
          </a:ln>
        </p:spPr>
      </p:pic>
      <p:sp>
        <p:nvSpPr>
          <p:cNvPr id="30" name="TextBox 29">
            <a:extLst>
              <a:ext uri="{FF2B5EF4-FFF2-40B4-BE49-F238E27FC236}">
                <a16:creationId xmlns:a16="http://schemas.microsoft.com/office/drawing/2014/main" id="{22F6DFB7-B568-8190-AC1A-97246E010F5B}"/>
              </a:ext>
            </a:extLst>
          </p:cNvPr>
          <p:cNvSpPr txBox="1"/>
          <p:nvPr/>
        </p:nvSpPr>
        <p:spPr>
          <a:xfrm>
            <a:off x="3770338" y="4818451"/>
            <a:ext cx="1526380" cy="246221"/>
          </a:xfrm>
          <a:prstGeom prst="rect">
            <a:avLst/>
          </a:prstGeom>
          <a:noFill/>
        </p:spPr>
        <p:txBody>
          <a:bodyPr wrap="none" rtlCol="0">
            <a:spAutoFit/>
          </a:bodyPr>
          <a:lstStyle/>
          <a:p>
            <a:r>
              <a:rPr lang="en-IN" sz="1000" b="1" i="1" dirty="0">
                <a:latin typeface="Calibri" panose="020F0502020204030204" pitchFamily="34" charset="0"/>
                <a:ea typeface="Calibri" panose="020F0502020204030204" pitchFamily="34" charset="0"/>
                <a:cs typeface="Calibri" panose="020F0502020204030204" pitchFamily="34" charset="0"/>
              </a:rPr>
              <a:t>Fig 1. PRISMA Flow Chart</a:t>
            </a:r>
          </a:p>
        </p:txBody>
      </p:sp>
    </p:spTree>
    <p:extLst>
      <p:ext uri="{BB962C8B-B14F-4D97-AF65-F5344CB8AC3E}">
        <p14:creationId xmlns:p14="http://schemas.microsoft.com/office/powerpoint/2010/main" val="156857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999AC5E-8575-9484-D9D6-1F3633C801AF}"/>
              </a:ext>
            </a:extLst>
          </p:cNvPr>
          <p:cNvGraphicFramePr>
            <a:graphicFrameLocks noGrp="1"/>
          </p:cNvGraphicFramePr>
          <p:nvPr>
            <p:extLst>
              <p:ext uri="{D42A27DB-BD31-4B8C-83A1-F6EECF244321}">
                <p14:modId xmlns:p14="http://schemas.microsoft.com/office/powerpoint/2010/main" val="3183379199"/>
              </p:ext>
            </p:extLst>
          </p:nvPr>
        </p:nvGraphicFramePr>
        <p:xfrm>
          <a:off x="394138" y="580675"/>
          <a:ext cx="8056180" cy="4187101"/>
        </p:xfrm>
        <a:graphic>
          <a:graphicData uri="http://schemas.openxmlformats.org/drawingml/2006/table">
            <a:tbl>
              <a:tblPr>
                <a:tableStyleId>{903D79D3-1F5B-42E1-9D1D-449751F0C009}</a:tableStyleId>
              </a:tblPr>
              <a:tblGrid>
                <a:gridCol w="406195">
                  <a:extLst>
                    <a:ext uri="{9D8B030D-6E8A-4147-A177-3AD203B41FA5}">
                      <a16:colId xmlns:a16="http://schemas.microsoft.com/office/drawing/2014/main" val="3160629280"/>
                    </a:ext>
                  </a:extLst>
                </a:gridCol>
                <a:gridCol w="998560">
                  <a:extLst>
                    <a:ext uri="{9D8B030D-6E8A-4147-A177-3AD203B41FA5}">
                      <a16:colId xmlns:a16="http://schemas.microsoft.com/office/drawing/2014/main" val="4287728815"/>
                    </a:ext>
                  </a:extLst>
                </a:gridCol>
                <a:gridCol w="727764">
                  <a:extLst>
                    <a:ext uri="{9D8B030D-6E8A-4147-A177-3AD203B41FA5}">
                      <a16:colId xmlns:a16="http://schemas.microsoft.com/office/drawing/2014/main" val="2841820109"/>
                    </a:ext>
                  </a:extLst>
                </a:gridCol>
                <a:gridCol w="719302">
                  <a:extLst>
                    <a:ext uri="{9D8B030D-6E8A-4147-A177-3AD203B41FA5}">
                      <a16:colId xmlns:a16="http://schemas.microsoft.com/office/drawing/2014/main" val="288537197"/>
                    </a:ext>
                  </a:extLst>
                </a:gridCol>
                <a:gridCol w="727764">
                  <a:extLst>
                    <a:ext uri="{9D8B030D-6E8A-4147-A177-3AD203B41FA5}">
                      <a16:colId xmlns:a16="http://schemas.microsoft.com/office/drawing/2014/main" val="3375161577"/>
                    </a:ext>
                  </a:extLst>
                </a:gridCol>
                <a:gridCol w="643141">
                  <a:extLst>
                    <a:ext uri="{9D8B030D-6E8A-4147-A177-3AD203B41FA5}">
                      <a16:colId xmlns:a16="http://schemas.microsoft.com/office/drawing/2014/main" val="639451914"/>
                    </a:ext>
                  </a:extLst>
                </a:gridCol>
                <a:gridCol w="617753">
                  <a:extLst>
                    <a:ext uri="{9D8B030D-6E8A-4147-A177-3AD203B41FA5}">
                      <a16:colId xmlns:a16="http://schemas.microsoft.com/office/drawing/2014/main" val="3851574212"/>
                    </a:ext>
                  </a:extLst>
                </a:gridCol>
                <a:gridCol w="930861">
                  <a:extLst>
                    <a:ext uri="{9D8B030D-6E8A-4147-A177-3AD203B41FA5}">
                      <a16:colId xmlns:a16="http://schemas.microsoft.com/office/drawing/2014/main" val="3973600685"/>
                    </a:ext>
                  </a:extLst>
                </a:gridCol>
                <a:gridCol w="617753">
                  <a:extLst>
                    <a:ext uri="{9D8B030D-6E8A-4147-A177-3AD203B41FA5}">
                      <a16:colId xmlns:a16="http://schemas.microsoft.com/office/drawing/2014/main" val="2138065885"/>
                    </a:ext>
                  </a:extLst>
                </a:gridCol>
                <a:gridCol w="1667087">
                  <a:extLst>
                    <a:ext uri="{9D8B030D-6E8A-4147-A177-3AD203B41FA5}">
                      <a16:colId xmlns:a16="http://schemas.microsoft.com/office/drawing/2014/main" val="3089705283"/>
                    </a:ext>
                  </a:extLst>
                </a:gridCol>
              </a:tblGrid>
              <a:tr h="126478">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Sl No</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References </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Study design</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Location</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Period of study</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Population</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Age</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Exposure measured</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Results</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Exposure- Effect</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extLst>
                  <a:ext uri="{0D108BD9-81ED-4DB2-BD59-A6C34878D82A}">
                    <a16:rowId xmlns:a16="http://schemas.microsoft.com/office/drawing/2014/main" val="1324504316"/>
                  </a:ext>
                </a:extLst>
              </a:tr>
              <a:tr h="1296892">
                <a:tc>
                  <a:txBody>
                    <a:bodyPr/>
                    <a:lstStyle/>
                    <a:p>
                      <a:pPr algn="r" fontAlgn="b"/>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1</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b"/>
                </a:tc>
                <a:tc>
                  <a:txBody>
                    <a:bodyPr/>
                    <a:lstStyle/>
                    <a:p>
                      <a:pPr algn="l" fontAlgn="ct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Ambient Air Pollution Exposure Association with </a:t>
                      </a:r>
                      <a:r>
                        <a:rPr lang="en-US" sz="900" b="1" u="none" strike="noStrike" dirty="0" err="1">
                          <a:effectLst/>
                          <a:latin typeface="Calibri" panose="020F0502020204030204" pitchFamily="34" charset="0"/>
                          <a:ea typeface="Calibri" panose="020F0502020204030204" pitchFamily="34" charset="0"/>
                          <a:cs typeface="Calibri" panose="020F0502020204030204" pitchFamily="34" charset="0"/>
                        </a:rPr>
                        <a:t>Anaemia</a:t>
                      </a: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 Prevalence and </a:t>
                      </a:r>
                      <a:r>
                        <a:rPr lang="en-US" sz="900" b="1" u="none" strike="noStrike" dirty="0" err="1">
                          <a:effectLst/>
                          <a:latin typeface="Calibri" panose="020F0502020204030204" pitchFamily="34" charset="0"/>
                          <a:ea typeface="Calibri" panose="020F0502020204030204" pitchFamily="34" charset="0"/>
                          <a:cs typeface="Calibri" panose="020F0502020204030204" pitchFamily="34" charset="0"/>
                        </a:rPr>
                        <a:t>Haemoglobin</a:t>
                      </a: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 Levels in Chinese Older Adults</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 Cross-sectional </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China</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2007 to 2010</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Older Adults</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50 Years and above</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Outdoor Air Pollutant (PM1, PM2.5, PM10 and NO2)</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Positive</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Each PM10, PM2.5, PM1 and NO2 IQR increase corresponded to −0.53 (95% CI: −0.67, −0.38), 0.52 (95% CI: −0.67, −0.38), 0.55 (95% CI: −0.69, −0.41) and 1.71 (95% CI: −1.85, −1.57) mg/dL decrements in haemoglobin levels, respectively.</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extLst>
                  <a:ext uri="{0D108BD9-81ED-4DB2-BD59-A6C34878D82A}">
                    <a16:rowId xmlns:a16="http://schemas.microsoft.com/office/drawing/2014/main" val="1237296026"/>
                  </a:ext>
                </a:extLst>
              </a:tr>
              <a:tr h="844488">
                <a:tc>
                  <a:txBody>
                    <a:bodyPr/>
                    <a:lstStyle/>
                    <a:p>
                      <a:pPr algn="r" fontAlgn="b"/>
                      <a:r>
                        <a:rPr lang="en-US" sz="900" b="1" u="none" strike="noStrike">
                          <a:effectLst/>
                          <a:latin typeface="Calibri" panose="020F0502020204030204" pitchFamily="34" charset="0"/>
                          <a:ea typeface="Calibri" panose="020F0502020204030204" pitchFamily="34" charset="0"/>
                          <a:cs typeface="Calibri" panose="020F0502020204030204" pitchFamily="34" charset="0"/>
                        </a:rPr>
                        <a:t>2</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b"/>
                </a:tc>
                <a:tc>
                  <a:txBody>
                    <a:bodyPr/>
                    <a:lstStyle/>
                    <a:p>
                      <a:pPr algn="l" fontAlgn="ct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The link between indoor air pollution from cooking fuels and anemia status among non-pregnant women of reproductive age in Ethiopia</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Cross Sectional on secondary data</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Ethiopia</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2016</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Non Pregnant Women</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Not Specified</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Indoor Air Pollutant- biomass fuels (wood, straw, animal dung, and crop residues) and clean fuels (electricity, LPG, and natural gas) and clean fuel</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Positive </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Non-pregnant women of reproductive age living in households that utilize biomass fuel for cooking were found to have a blood hemoglobin level of 5.8 g/dL lower than those women who reside in households with clean fuels such as electricity.</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extLst>
                  <a:ext uri="{0D108BD9-81ED-4DB2-BD59-A6C34878D82A}">
                    <a16:rowId xmlns:a16="http://schemas.microsoft.com/office/drawing/2014/main" val="1430190776"/>
                  </a:ext>
                </a:extLst>
              </a:tr>
              <a:tr h="751090">
                <a:tc>
                  <a:txBody>
                    <a:bodyPr/>
                    <a:lstStyle/>
                    <a:p>
                      <a:pPr algn="r" fontAlgn="b"/>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3</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b"/>
                </a:tc>
                <a:tc>
                  <a:txBody>
                    <a:bodyPr/>
                    <a:lstStyle/>
                    <a:p>
                      <a:pPr algn="l" fontAlgn="ct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Risk of </a:t>
                      </a:r>
                      <a:r>
                        <a:rPr lang="en-US" sz="900" b="1" u="none" strike="noStrike" dirty="0" err="1">
                          <a:effectLst/>
                          <a:latin typeface="Calibri" panose="020F0502020204030204" pitchFamily="34" charset="0"/>
                          <a:ea typeface="Calibri" panose="020F0502020204030204" pitchFamily="34" charset="0"/>
                          <a:cs typeface="Calibri" panose="020F0502020204030204" pitchFamily="34" charset="0"/>
                        </a:rPr>
                        <a:t>anaemia</a:t>
                      </a: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 among women engaged in biomass-based fish smoking as their primary livelihood in the central region of Ghana: a comparative cross-sectional study</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comparative cross-sectional study</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Ghana</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Not Specified</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Women </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18-49 Years old</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Indoor Pollution (Fish smoking involving the Burning Bio mass fuel or Other livelihoods)</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a:effectLst/>
                          <a:latin typeface="Calibri" panose="020F0502020204030204" pitchFamily="34" charset="0"/>
                          <a:ea typeface="Calibri" panose="020F0502020204030204" pitchFamily="34" charset="0"/>
                          <a:cs typeface="Calibri" panose="020F0502020204030204" pitchFamily="34" charset="0"/>
                        </a:rPr>
                        <a:t>Positive </a:t>
                      </a:r>
                      <a:endParaRPr lang="en-US"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tc>
                  <a:txBody>
                    <a:bodyPr/>
                    <a:lstStyle/>
                    <a:p>
                      <a:pPr algn="l" fontAlgn="ctr"/>
                      <a:r>
                        <a:rPr lang="en-US" sz="900" b="1" u="none" strike="noStrike" dirty="0">
                          <a:effectLst/>
                          <a:latin typeface="Calibri" panose="020F0502020204030204" pitchFamily="34" charset="0"/>
                          <a:ea typeface="Calibri" panose="020F0502020204030204" pitchFamily="34" charset="0"/>
                          <a:cs typeface="Calibri" panose="020F0502020204030204" pitchFamily="34" charset="0"/>
                        </a:rPr>
                        <a:t>Smoke exposure was J4 directly measured and so we cannot be truly certain whether the association observed was due to smoke exposure per se or other unmeasured characteristics that the women had.</a:t>
                      </a:r>
                      <a:endPar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283" marR="3283" marT="3283" marB="0" anchor="ctr"/>
                </a:tc>
                <a:extLst>
                  <a:ext uri="{0D108BD9-81ED-4DB2-BD59-A6C34878D82A}">
                    <a16:rowId xmlns:a16="http://schemas.microsoft.com/office/drawing/2014/main" val="2953781034"/>
                  </a:ext>
                </a:extLst>
              </a:tr>
            </a:tbl>
          </a:graphicData>
        </a:graphic>
      </p:graphicFrame>
      <p:sp>
        <p:nvSpPr>
          <p:cNvPr id="4" name="TextBox 3">
            <a:extLst>
              <a:ext uri="{FF2B5EF4-FFF2-40B4-BE49-F238E27FC236}">
                <a16:creationId xmlns:a16="http://schemas.microsoft.com/office/drawing/2014/main" id="{BB83E415-3C50-DB1C-F194-31FC6ABFB687}"/>
              </a:ext>
            </a:extLst>
          </p:cNvPr>
          <p:cNvSpPr txBox="1"/>
          <p:nvPr/>
        </p:nvSpPr>
        <p:spPr>
          <a:xfrm>
            <a:off x="304881" y="241223"/>
            <a:ext cx="2699425" cy="407035"/>
          </a:xfrm>
          <a:prstGeom prst="rect">
            <a:avLst/>
          </a:prstGeom>
          <a:noFill/>
        </p:spPr>
        <p:txBody>
          <a:bodyPr wrap="square" rtlCol="0">
            <a:spAutoFit/>
          </a:bodyPr>
          <a:lstStyle/>
          <a:p>
            <a:pPr algn="just">
              <a:lnSpc>
                <a:spcPct val="107000"/>
              </a:lnSpc>
              <a:spcAft>
                <a:spcPts val="800"/>
              </a:spcAft>
            </a:pPr>
            <a:r>
              <a:rPr lang="en-IN" sz="2000" b="1" i="1" dirty="0">
                <a:solidFill>
                  <a:schemeClr val="tx1"/>
                </a:solidFill>
                <a:latin typeface="Calibri" panose="020F0502020204030204" pitchFamily="34" charset="0"/>
                <a:ea typeface="Calibri" panose="020F0502020204030204" pitchFamily="34" charset="0"/>
                <a:cs typeface="Calibri" panose="020F0502020204030204" pitchFamily="34" charset="0"/>
                <a:sym typeface="Rubik"/>
              </a:rPr>
              <a:t>Master Sheet :</a:t>
            </a:r>
          </a:p>
        </p:txBody>
      </p:sp>
    </p:spTree>
    <p:extLst>
      <p:ext uri="{BB962C8B-B14F-4D97-AF65-F5344CB8AC3E}">
        <p14:creationId xmlns:p14="http://schemas.microsoft.com/office/powerpoint/2010/main" val="123992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D94D4C-F355-1CD1-C3C0-F66AB4D11FD6}"/>
              </a:ext>
            </a:extLst>
          </p:cNvPr>
          <p:cNvSpPr txBox="1"/>
          <p:nvPr/>
        </p:nvSpPr>
        <p:spPr>
          <a:xfrm>
            <a:off x="4521200" y="1465994"/>
            <a:ext cx="4349750" cy="133728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The 19 publications that met the inclusion criteria were further subjected to full-text scrutiny to answer the scoping review question. </a:t>
            </a:r>
          </a:p>
          <a:p>
            <a:pPr marL="285750" indent="-285750" algn="just">
              <a:lnSpc>
                <a:spcPct val="107000"/>
              </a:lnSpc>
              <a:spcAft>
                <a:spcPts val="800"/>
              </a:spcAft>
              <a:buFont typeface="Arial" panose="020B0604020202020204" pitchFamily="34" charset="0"/>
              <a:buChar char="•"/>
            </a:pPr>
            <a:r>
              <a:rPr lang="en-IN">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sym typeface="Rubik"/>
              </a:rPr>
              <a:t>The reasons for the exclusion of most of the studies were as follows:</a:t>
            </a:r>
          </a:p>
        </p:txBody>
      </p:sp>
      <p:sp>
        <p:nvSpPr>
          <p:cNvPr id="7" name="TextBox 6">
            <a:extLst>
              <a:ext uri="{FF2B5EF4-FFF2-40B4-BE49-F238E27FC236}">
                <a16:creationId xmlns:a16="http://schemas.microsoft.com/office/drawing/2014/main" id="{827CE80E-EE57-D84F-BCA6-4FECD87A0B7D}"/>
              </a:ext>
            </a:extLst>
          </p:cNvPr>
          <p:cNvSpPr txBox="1"/>
          <p:nvPr/>
        </p:nvSpPr>
        <p:spPr>
          <a:xfrm>
            <a:off x="391587" y="659009"/>
            <a:ext cx="2699425" cy="407035"/>
          </a:xfrm>
          <a:prstGeom prst="rect">
            <a:avLst/>
          </a:prstGeom>
          <a:noFill/>
        </p:spPr>
        <p:txBody>
          <a:bodyPr wrap="square" rtlCol="0">
            <a:spAutoFit/>
          </a:bodyPr>
          <a:lstStyle/>
          <a:p>
            <a:pPr algn="just">
              <a:lnSpc>
                <a:spcPct val="107000"/>
              </a:lnSpc>
              <a:spcAft>
                <a:spcPts val="800"/>
              </a:spcAft>
            </a:pPr>
            <a:r>
              <a:rPr lang="en-IN" sz="2000" b="1" i="1" dirty="0">
                <a:solidFill>
                  <a:schemeClr val="tx1"/>
                </a:solidFill>
                <a:latin typeface="Calibri" panose="020F0502020204030204" pitchFamily="34" charset="0"/>
                <a:ea typeface="Calibri" panose="020F0502020204030204" pitchFamily="34" charset="0"/>
                <a:cs typeface="Calibri" panose="020F0502020204030204" pitchFamily="34" charset="0"/>
                <a:sym typeface="Rubik"/>
              </a:rPr>
              <a:t>The Study Profiles:</a:t>
            </a:r>
          </a:p>
        </p:txBody>
      </p:sp>
      <p:sp>
        <p:nvSpPr>
          <p:cNvPr id="11" name="Rectangle: Rounded Corners 10">
            <a:extLst>
              <a:ext uri="{FF2B5EF4-FFF2-40B4-BE49-F238E27FC236}">
                <a16:creationId xmlns:a16="http://schemas.microsoft.com/office/drawing/2014/main" id="{CE99906D-CC94-041A-8FC4-8C8179803708}"/>
              </a:ext>
            </a:extLst>
          </p:cNvPr>
          <p:cNvSpPr/>
          <p:nvPr/>
        </p:nvSpPr>
        <p:spPr>
          <a:xfrm>
            <a:off x="399374" y="1244569"/>
            <a:ext cx="1872575" cy="797667"/>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100" b="1" dirty="0">
                <a:solidFill>
                  <a:srgbClr val="006600"/>
                </a:solidFill>
                <a:latin typeface="Calibri" panose="020F0502020204030204" pitchFamily="34" charset="0"/>
                <a:ea typeface="Calibri" panose="020F0502020204030204" pitchFamily="34" charset="0"/>
                <a:cs typeface="Calibri" panose="020F0502020204030204" pitchFamily="34" charset="0"/>
              </a:rPr>
              <a:t>151 Articles extracted (PubMed = 134, Research Gate = 4 and ProQuest = 7) and 6 from other resource</a:t>
            </a:r>
          </a:p>
        </p:txBody>
      </p:sp>
      <p:sp>
        <p:nvSpPr>
          <p:cNvPr id="12" name="Rectangle: Rounded Corners 11">
            <a:extLst>
              <a:ext uri="{FF2B5EF4-FFF2-40B4-BE49-F238E27FC236}">
                <a16:creationId xmlns:a16="http://schemas.microsoft.com/office/drawing/2014/main" id="{1137F94E-8FDB-0D44-9D53-5FF38FD581C7}"/>
              </a:ext>
            </a:extLst>
          </p:cNvPr>
          <p:cNvSpPr/>
          <p:nvPr/>
        </p:nvSpPr>
        <p:spPr>
          <a:xfrm>
            <a:off x="399373" y="2571750"/>
            <a:ext cx="1872575" cy="797667"/>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6600"/>
                </a:solidFill>
                <a:latin typeface="Calibri" panose="020F0502020204030204" pitchFamily="34" charset="0"/>
                <a:ea typeface="Calibri" panose="020F0502020204030204" pitchFamily="34" charset="0"/>
                <a:cs typeface="Calibri" panose="020F0502020204030204" pitchFamily="34" charset="0"/>
              </a:rPr>
              <a:t>57 Articles left for full text availability</a:t>
            </a:r>
          </a:p>
        </p:txBody>
      </p:sp>
      <p:sp>
        <p:nvSpPr>
          <p:cNvPr id="13" name="Rectangle: Rounded Corners 12">
            <a:extLst>
              <a:ext uri="{FF2B5EF4-FFF2-40B4-BE49-F238E27FC236}">
                <a16:creationId xmlns:a16="http://schemas.microsoft.com/office/drawing/2014/main" id="{C8F4111A-980E-F228-2F59-D4A5DF7D0794}"/>
              </a:ext>
            </a:extLst>
          </p:cNvPr>
          <p:cNvSpPr/>
          <p:nvPr/>
        </p:nvSpPr>
        <p:spPr>
          <a:xfrm>
            <a:off x="392078" y="3898931"/>
            <a:ext cx="1872575" cy="797667"/>
          </a:xfrm>
          <a:prstGeom prst="roundRect">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100" b="1" dirty="0">
                <a:solidFill>
                  <a:srgbClr val="006600"/>
                </a:solidFill>
                <a:latin typeface="Calibri" panose="020F0502020204030204" pitchFamily="34" charset="0"/>
                <a:ea typeface="Calibri" panose="020F0502020204030204" pitchFamily="34" charset="0"/>
                <a:cs typeface="Calibri" panose="020F0502020204030204" pitchFamily="34" charset="0"/>
              </a:rPr>
              <a:t>19 Articles left for analysis</a:t>
            </a:r>
          </a:p>
        </p:txBody>
      </p:sp>
      <p:sp>
        <p:nvSpPr>
          <p:cNvPr id="14" name="TextBox 13">
            <a:extLst>
              <a:ext uri="{FF2B5EF4-FFF2-40B4-BE49-F238E27FC236}">
                <a16:creationId xmlns:a16="http://schemas.microsoft.com/office/drawing/2014/main" id="{032A19AA-768F-E024-1B08-DC8100C5A13B}"/>
              </a:ext>
            </a:extLst>
          </p:cNvPr>
          <p:cNvSpPr txBox="1"/>
          <p:nvPr/>
        </p:nvSpPr>
        <p:spPr>
          <a:xfrm>
            <a:off x="2271947" y="1983828"/>
            <a:ext cx="1648840" cy="646331"/>
          </a:xfrm>
          <a:prstGeom prst="rect">
            <a:avLst/>
          </a:prstGeom>
          <a:noFill/>
        </p:spPr>
        <p:txBody>
          <a:bodyPr wrap="square" rtlCol="0">
            <a:spAutoFit/>
          </a:bodyPr>
          <a:lstStyle/>
          <a:p>
            <a:r>
              <a:rPr lang="en-IN" sz="900" b="1">
                <a:latin typeface="Calibri" panose="020F0502020204030204" pitchFamily="34" charset="0"/>
                <a:ea typeface="Calibri" panose="020F0502020204030204" pitchFamily="34" charset="0"/>
                <a:cs typeface="Calibri" panose="020F0502020204030204" pitchFamily="34" charset="0"/>
              </a:rPr>
              <a:t>16 and 119 Removed for being duplicate and after being screened for abstracts and titles respectively</a:t>
            </a:r>
          </a:p>
        </p:txBody>
      </p:sp>
      <p:sp>
        <p:nvSpPr>
          <p:cNvPr id="15" name="TextBox 14">
            <a:extLst>
              <a:ext uri="{FF2B5EF4-FFF2-40B4-BE49-F238E27FC236}">
                <a16:creationId xmlns:a16="http://schemas.microsoft.com/office/drawing/2014/main" id="{0A615150-F91F-48BD-31CB-F161808AF0F1}"/>
              </a:ext>
            </a:extLst>
          </p:cNvPr>
          <p:cNvSpPr txBox="1"/>
          <p:nvPr/>
        </p:nvSpPr>
        <p:spPr>
          <a:xfrm>
            <a:off x="2271947" y="3391100"/>
            <a:ext cx="1517515" cy="507831"/>
          </a:xfrm>
          <a:prstGeom prst="rect">
            <a:avLst/>
          </a:prstGeom>
          <a:noFill/>
        </p:spPr>
        <p:txBody>
          <a:bodyPr wrap="square" rtlCol="0">
            <a:spAutoFit/>
          </a:bodyPr>
          <a:lstStyle/>
          <a:p>
            <a:r>
              <a:rPr lang="en-IN" sz="900" b="1">
                <a:latin typeface="Calibri" panose="020F0502020204030204" pitchFamily="34" charset="0"/>
                <a:ea typeface="Calibri" panose="020F0502020204030204" pitchFamily="34" charset="0"/>
                <a:cs typeface="Calibri" panose="020F0502020204030204" pitchFamily="34" charset="0"/>
              </a:rPr>
              <a:t>38 studies excluded after screening for eligibility criteria</a:t>
            </a:r>
          </a:p>
        </p:txBody>
      </p:sp>
      <p:sp>
        <p:nvSpPr>
          <p:cNvPr id="16" name="Arrow: Down 15">
            <a:extLst>
              <a:ext uri="{FF2B5EF4-FFF2-40B4-BE49-F238E27FC236}">
                <a16:creationId xmlns:a16="http://schemas.microsoft.com/office/drawing/2014/main" id="{FC9E32C7-7F1E-7975-62EA-8A4B4DF661EB}"/>
              </a:ext>
            </a:extLst>
          </p:cNvPr>
          <p:cNvSpPr/>
          <p:nvPr/>
        </p:nvSpPr>
        <p:spPr>
          <a:xfrm>
            <a:off x="1231089" y="2054398"/>
            <a:ext cx="194554" cy="491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17" name="Arrow: Down 16">
            <a:extLst>
              <a:ext uri="{FF2B5EF4-FFF2-40B4-BE49-F238E27FC236}">
                <a16:creationId xmlns:a16="http://schemas.microsoft.com/office/drawing/2014/main" id="{1097C4BE-8A31-9B03-33E3-9917EAECEB8D}"/>
              </a:ext>
            </a:extLst>
          </p:cNvPr>
          <p:cNvSpPr/>
          <p:nvPr/>
        </p:nvSpPr>
        <p:spPr>
          <a:xfrm>
            <a:off x="1231089" y="3379713"/>
            <a:ext cx="194554" cy="491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9EBFD15-D6BC-4B7C-BC3A-C0346B3BF1B7}"/>
              </a:ext>
            </a:extLst>
          </p:cNvPr>
          <p:cNvSpPr txBox="1"/>
          <p:nvPr/>
        </p:nvSpPr>
        <p:spPr>
          <a:xfrm>
            <a:off x="5194566" y="2891061"/>
            <a:ext cx="3588754" cy="1668983"/>
          </a:xfrm>
          <a:prstGeom prst="rect">
            <a:avLst/>
          </a:prstGeom>
          <a:noFill/>
        </p:spPr>
        <p:txBody>
          <a:bodyPr wrap="square" lIns="91440" tIns="45720" rIns="91440" bIns="45720" anchor="t">
            <a:spAutoFit/>
          </a:bodyPr>
          <a:lstStyle/>
          <a:p>
            <a:pPr marL="285750" lvl="7" indent="-285750" algn="just">
              <a:lnSpc>
                <a:spcPct val="107000"/>
              </a:lnSpc>
              <a:spcAft>
                <a:spcPts val="800"/>
              </a:spcAft>
              <a:buFont typeface="Wingdings" panose="05000000000000000000" pitchFamily="2" charset="2"/>
              <a:buChar char="ü"/>
            </a:pPr>
            <a:r>
              <a:rPr lang="en-IN">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Studies did not align with the research’s objective.</a:t>
            </a:r>
          </a:p>
          <a:p>
            <a:pPr marL="285750" indent="-285750" algn="just">
              <a:lnSpc>
                <a:spcPct val="107000"/>
              </a:lnSpc>
              <a:spcAft>
                <a:spcPts val="800"/>
              </a:spcAft>
              <a:buFont typeface="Wingdings" panose="05000000000000000000" pitchFamily="2" charset="2"/>
              <a:buChar char="ü"/>
            </a:pPr>
            <a:r>
              <a:rPr lang="en-IN">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Studies that included occupational exposure as one of the key factor leading to </a:t>
            </a:r>
            <a:r>
              <a:rPr lang="en-IN" err="1">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Anemia</a:t>
            </a:r>
            <a:r>
              <a:rPr lang="en-IN">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07000"/>
              </a:lnSpc>
              <a:spcAft>
                <a:spcPts val="800"/>
              </a:spcAft>
              <a:buFont typeface="Wingdings" panose="05000000000000000000" pitchFamily="2" charset="2"/>
              <a:buChar char="ü"/>
            </a:pPr>
            <a:r>
              <a:rPr lang="en-IN">
                <a:solidFill>
                  <a:schemeClr val="tx2">
                    <a:lumMod val="25000"/>
                  </a:schemeClr>
                </a:solidFill>
                <a:latin typeface="Calibri" panose="020F0502020204030204" pitchFamily="34" charset="0"/>
                <a:ea typeface="Calibri" panose="020F0502020204030204" pitchFamily="34" charset="0"/>
                <a:cs typeface="Calibri" panose="020F0502020204030204" pitchFamily="34" charset="0"/>
              </a:rPr>
              <a:t>Papers without the full text available.</a:t>
            </a:r>
            <a:endParaRPr lang="en-US">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B273DC9-33AB-D266-CBF0-5CD3B341CFD2}"/>
              </a:ext>
            </a:extLst>
          </p:cNvPr>
          <p:cNvCxnSpPr/>
          <p:nvPr/>
        </p:nvCxnSpPr>
        <p:spPr>
          <a:xfrm>
            <a:off x="4450080" y="1518043"/>
            <a:ext cx="0" cy="28956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Google Shape;108;p16">
            <a:extLst>
              <a:ext uri="{FF2B5EF4-FFF2-40B4-BE49-F238E27FC236}">
                <a16:creationId xmlns:a16="http://schemas.microsoft.com/office/drawing/2014/main" id="{FFD4260D-3ADE-3334-8663-F01C411D9143}"/>
              </a:ext>
            </a:extLst>
          </p:cNvPr>
          <p:cNvSpPr txBox="1">
            <a:spLocks/>
          </p:cNvSpPr>
          <p:nvPr/>
        </p:nvSpPr>
        <p:spPr>
          <a:xfrm>
            <a:off x="0" y="0"/>
            <a:ext cx="1950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ea typeface="Calibri" panose="020F0502020204030204" pitchFamily="34" charset="0"/>
                <a:cs typeface="Calibri" panose="020F0502020204030204" pitchFamily="34" charset="0"/>
              </a:rPr>
              <a:t>Result</a:t>
            </a:r>
          </a:p>
        </p:txBody>
      </p:sp>
    </p:spTree>
    <p:extLst>
      <p:ext uri="{BB962C8B-B14F-4D97-AF65-F5344CB8AC3E}">
        <p14:creationId xmlns:p14="http://schemas.microsoft.com/office/powerpoint/2010/main" val="13816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8B1E47-5041-0988-FFBB-C59E0855BD91}"/>
              </a:ext>
            </a:extLst>
          </p:cNvPr>
          <p:cNvGrpSpPr/>
          <p:nvPr/>
        </p:nvGrpSpPr>
        <p:grpSpPr>
          <a:xfrm>
            <a:off x="110358" y="622737"/>
            <a:ext cx="8923283" cy="4012325"/>
            <a:chOff x="506836" y="1034660"/>
            <a:chExt cx="8005850" cy="3709637"/>
          </a:xfrm>
        </p:grpSpPr>
        <p:sp>
          <p:nvSpPr>
            <p:cNvPr id="7" name="Rectangle 6">
              <a:extLst>
                <a:ext uri="{FF2B5EF4-FFF2-40B4-BE49-F238E27FC236}">
                  <a16:creationId xmlns:a16="http://schemas.microsoft.com/office/drawing/2014/main" id="{8CC2E8E5-17CD-6844-B87B-BB7B653156D0}"/>
                </a:ext>
              </a:extLst>
            </p:cNvPr>
            <p:cNvSpPr/>
            <p:nvPr/>
          </p:nvSpPr>
          <p:spPr>
            <a:xfrm>
              <a:off x="512340" y="4251918"/>
              <a:ext cx="1837468" cy="4923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12" name="TextBox 11">
              <a:extLst>
                <a:ext uri="{FF2B5EF4-FFF2-40B4-BE49-F238E27FC236}">
                  <a16:creationId xmlns:a16="http://schemas.microsoft.com/office/drawing/2014/main" id="{E859EBC9-30BD-7543-ADB6-DC96407C5A54}"/>
                </a:ext>
              </a:extLst>
            </p:cNvPr>
            <p:cNvSpPr txBox="1"/>
            <p:nvPr/>
          </p:nvSpPr>
          <p:spPr>
            <a:xfrm>
              <a:off x="666306" y="4393206"/>
              <a:ext cx="1428597" cy="276999"/>
            </a:xfrm>
            <a:prstGeom prst="rect">
              <a:avLst/>
            </a:prstGeom>
            <a:noFill/>
          </p:spPr>
          <p:txBody>
            <a:bodyPr wrap="none" rtlCol="0" anchor="ctr">
              <a:spAutoFit/>
            </a:bodyPr>
            <a:lstStyle/>
            <a:p>
              <a:pPr algn="ctr"/>
              <a:r>
                <a:rPr lang="en-US" sz="1200" b="1" dirty="0">
                  <a:solidFill>
                    <a:schemeClr val="bg1"/>
                  </a:solidFill>
                  <a:latin typeface="Poppins" pitchFamily="2" charset="77"/>
                  <a:cs typeface="Poppins" pitchFamily="2" charset="77"/>
                </a:rPr>
                <a:t>Indoor Pollution</a:t>
              </a:r>
            </a:p>
          </p:txBody>
        </p:sp>
        <p:sp>
          <p:nvSpPr>
            <p:cNvPr id="19" name="Triangle 18">
              <a:extLst>
                <a:ext uri="{FF2B5EF4-FFF2-40B4-BE49-F238E27FC236}">
                  <a16:creationId xmlns:a16="http://schemas.microsoft.com/office/drawing/2014/main" id="{84EF69E3-FBA3-D449-BC5F-71BEF69ED197}"/>
                </a:ext>
              </a:extLst>
            </p:cNvPr>
            <p:cNvSpPr/>
            <p:nvPr/>
          </p:nvSpPr>
          <p:spPr>
            <a:xfrm>
              <a:off x="968299" y="4071409"/>
              <a:ext cx="824608" cy="1753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grpSp>
          <p:nvGrpSpPr>
            <p:cNvPr id="43" name="Group 42">
              <a:extLst>
                <a:ext uri="{FF2B5EF4-FFF2-40B4-BE49-F238E27FC236}">
                  <a16:creationId xmlns:a16="http://schemas.microsoft.com/office/drawing/2014/main" id="{3E4820C3-422D-FC49-A785-F9915B1B8234}"/>
                </a:ext>
              </a:extLst>
            </p:cNvPr>
            <p:cNvGrpSpPr/>
            <p:nvPr/>
          </p:nvGrpSpPr>
          <p:grpSpPr>
            <a:xfrm>
              <a:off x="506836" y="1034660"/>
              <a:ext cx="1842972" cy="3022847"/>
              <a:chOff x="1163550" y="802646"/>
              <a:chExt cx="4914593" cy="8060926"/>
            </a:xfrm>
          </p:grpSpPr>
          <p:sp>
            <p:nvSpPr>
              <p:cNvPr id="34" name="Rounded Rectangle 33">
                <a:extLst>
                  <a:ext uri="{FF2B5EF4-FFF2-40B4-BE49-F238E27FC236}">
                    <a16:creationId xmlns:a16="http://schemas.microsoft.com/office/drawing/2014/main" id="{E53BF0CE-228F-9D42-9C7F-E9238599A1BB}"/>
                  </a:ext>
                </a:extLst>
              </p:cNvPr>
              <p:cNvSpPr/>
              <p:nvPr/>
            </p:nvSpPr>
            <p:spPr>
              <a:xfrm>
                <a:off x="1178229" y="802646"/>
                <a:ext cx="4899914" cy="8060926"/>
              </a:xfrm>
              <a:prstGeom prst="roundRect">
                <a:avLst>
                  <a:gd name="adj" fmla="val 6980"/>
                </a:avLst>
              </a:prstGeom>
              <a:solidFill>
                <a:schemeClr val="bg1">
                  <a:lumMod val="95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29" name="Subtitle 2">
                <a:extLst>
                  <a:ext uri="{FF2B5EF4-FFF2-40B4-BE49-F238E27FC236}">
                    <a16:creationId xmlns:a16="http://schemas.microsoft.com/office/drawing/2014/main" id="{233A91D4-443D-E143-9F61-F5C4C21A8A0A}"/>
                  </a:ext>
                </a:extLst>
              </p:cNvPr>
              <p:cNvSpPr txBox="1">
                <a:spLocks/>
              </p:cNvSpPr>
              <p:nvPr/>
            </p:nvSpPr>
            <p:spPr>
              <a:xfrm>
                <a:off x="1163550" y="1183252"/>
                <a:ext cx="4914593" cy="3714276"/>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7000"/>
                  </a:lnSpc>
                  <a:spcAft>
                    <a:spcPts val="300"/>
                  </a:spcAft>
                </a:pPr>
                <a:r>
                  <a:rPr lang="en-IN" sz="900" b="1" dirty="0">
                    <a:solidFill>
                      <a:srgbClr val="006600"/>
                    </a:solidFill>
                    <a:latin typeface="Times New Roman" panose="02020603050405020304" pitchFamily="18" charset="0"/>
                    <a:cs typeface="Times New Roman" panose="02020603050405020304" pitchFamily="18" charset="0"/>
                    <a:sym typeface="Rubik"/>
                  </a:rPr>
                  <a:t>Out of the 19 relevant studies were included for analysis, 8 specifically investigated the relationship between indoor pollutants and anemia status. The focus of these studies </a:t>
                </a:r>
                <a:r>
                  <a:rPr lang="en-IN" sz="900" b="1" dirty="0" err="1">
                    <a:solidFill>
                      <a:srgbClr val="006600"/>
                    </a:solidFill>
                    <a:latin typeface="Times New Roman" panose="02020603050405020304" pitchFamily="18" charset="0"/>
                    <a:cs typeface="Times New Roman" panose="02020603050405020304" pitchFamily="18" charset="0"/>
                    <a:sym typeface="Rubik"/>
                  </a:rPr>
                  <a:t>centered</a:t>
                </a:r>
                <a:r>
                  <a:rPr lang="en-IN" sz="900" b="1" dirty="0">
                    <a:solidFill>
                      <a:srgbClr val="006600"/>
                    </a:solidFill>
                    <a:latin typeface="Times New Roman" panose="02020603050405020304" pitchFamily="18" charset="0"/>
                    <a:cs typeface="Times New Roman" panose="02020603050405020304" pitchFamily="18" charset="0"/>
                    <a:sym typeface="Rubik"/>
                  </a:rPr>
                  <a:t> around the impact of biomass fuel versus clean fuel usage, effect of passive smoking and particulate matter (PM 2.5 and PM 10) on anemia status. </a:t>
                </a:r>
                <a:r>
                  <a:rPr lang="en-IN" sz="1400" baseline="30000" dirty="0">
                    <a:solidFill>
                      <a:schemeClr val="tx2">
                        <a:lumMod val="25000"/>
                      </a:schemeClr>
                    </a:solidFill>
                    <a:latin typeface="Calibri" panose="020F0502020204030204" pitchFamily="34" charset="0"/>
                    <a:cs typeface="Calibri" panose="020F0502020204030204" pitchFamily="34" charset="0"/>
                    <a:sym typeface="Rubik"/>
                  </a:rPr>
                  <a:t>14, 15, 16, 17, 18, 19, 20, 21</a:t>
                </a:r>
              </a:p>
            </p:txBody>
          </p:sp>
          <p:sp>
            <p:nvSpPr>
              <p:cNvPr id="5" name="Shape 35388">
                <a:extLst>
                  <a:ext uri="{FF2B5EF4-FFF2-40B4-BE49-F238E27FC236}">
                    <a16:creationId xmlns:a16="http://schemas.microsoft.com/office/drawing/2014/main" id="{1182DC49-796C-09EB-FD20-7AB276A73F2F}"/>
                  </a:ext>
                </a:extLst>
              </p:cNvPr>
              <p:cNvSpPr/>
              <p:nvPr/>
            </p:nvSpPr>
            <p:spPr>
              <a:xfrm>
                <a:off x="2034361" y="5450702"/>
                <a:ext cx="989969" cy="983652"/>
              </a:xfrm>
              <a:prstGeom prst="ellipse">
                <a:avLst/>
              </a:prstGeom>
              <a:solidFill>
                <a:srgbClr val="C00000"/>
              </a:solidFill>
              <a:ln w="12700" cap="flat">
                <a:noFill/>
                <a:miter lim="400000"/>
              </a:ln>
              <a:effectLst/>
            </p:spPr>
            <p:txBody>
              <a:bodyPr wrap="square" lIns="0" tIns="0" rIns="0" bIns="0" numCol="1" anchor="t">
                <a:noAutofit/>
              </a:bodyPr>
              <a:lstStyle/>
              <a:p>
                <a:pPr algn="ctr"/>
                <a:endParaRPr lang="en-IN" sz="450" dirty="0">
                  <a:solidFill>
                    <a:schemeClr val="tx1">
                      <a:lumMod val="95000"/>
                      <a:lumOff val="5000"/>
                    </a:schemeClr>
                  </a:solidFill>
                  <a:latin typeface="Arial" panose="020B0604020202020204" pitchFamily="34" charset="0"/>
                  <a:cs typeface="Arial" panose="020B0604020202020204" pitchFamily="34" charset="0"/>
                </a:endParaRPr>
              </a:p>
              <a:p>
                <a:pPr algn="ctr"/>
                <a:r>
                  <a:rPr lang="en-IN" sz="488" b="1" dirty="0">
                    <a:solidFill>
                      <a:schemeClr val="tx1">
                        <a:lumMod val="95000"/>
                        <a:lumOff val="5000"/>
                      </a:schemeClr>
                    </a:solidFill>
                    <a:latin typeface="Times New Roman" panose="02020603050405020304" pitchFamily="18" charset="0"/>
                    <a:cs typeface="Times New Roman" panose="02020603050405020304" pitchFamily="18" charset="0"/>
                  </a:rPr>
                  <a:t>High Exposure</a:t>
                </a:r>
                <a:endParaRPr sz="488"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Shape 35388">
                <a:extLst>
                  <a:ext uri="{FF2B5EF4-FFF2-40B4-BE49-F238E27FC236}">
                    <a16:creationId xmlns:a16="http://schemas.microsoft.com/office/drawing/2014/main" id="{0A68BDAF-1278-73C2-0951-190950D48074}"/>
                  </a:ext>
                </a:extLst>
              </p:cNvPr>
              <p:cNvSpPr/>
              <p:nvPr/>
            </p:nvSpPr>
            <p:spPr>
              <a:xfrm>
                <a:off x="4387443" y="5450702"/>
                <a:ext cx="989969" cy="983652"/>
              </a:xfrm>
              <a:prstGeom prst="ellipse">
                <a:avLst/>
              </a:prstGeom>
              <a:solidFill>
                <a:schemeClr val="accent1"/>
              </a:solidFill>
              <a:ln w="12700" cap="flat">
                <a:noFill/>
                <a:miter lim="400000"/>
              </a:ln>
              <a:effectLst/>
            </p:spPr>
            <p:txBody>
              <a:bodyPr wrap="square" lIns="0" tIns="0" rIns="0" bIns="0" numCol="1" anchor="t">
                <a:noAutofit/>
              </a:bodyPr>
              <a:lstStyle/>
              <a:p>
                <a:pPr algn="ctr"/>
                <a:endParaRPr lang="en-IN" sz="450" dirty="0">
                  <a:latin typeface="Arial" panose="020B0604020202020204" pitchFamily="34" charset="0"/>
                  <a:cs typeface="Arial" panose="020B0604020202020204" pitchFamily="34" charset="0"/>
                </a:endParaRPr>
              </a:p>
              <a:p>
                <a:pPr algn="ctr"/>
                <a:r>
                  <a:rPr lang="en-IN" sz="488" b="1" dirty="0">
                    <a:solidFill>
                      <a:schemeClr val="tx1">
                        <a:lumMod val="95000"/>
                        <a:lumOff val="5000"/>
                      </a:schemeClr>
                    </a:solidFill>
                    <a:latin typeface="Times New Roman" panose="02020603050405020304" pitchFamily="18" charset="0"/>
                    <a:cs typeface="Times New Roman" panose="02020603050405020304" pitchFamily="18" charset="0"/>
                  </a:rPr>
                  <a:t>Low Exposure</a:t>
                </a:r>
                <a:endParaRPr sz="488"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Shape 35388">
                <a:extLst>
                  <a:ext uri="{FF2B5EF4-FFF2-40B4-BE49-F238E27FC236}">
                    <a16:creationId xmlns:a16="http://schemas.microsoft.com/office/drawing/2014/main" id="{1F5D9FFF-5845-7D44-7455-6C4E68CD7953}"/>
                  </a:ext>
                </a:extLst>
              </p:cNvPr>
              <p:cNvSpPr/>
              <p:nvPr/>
            </p:nvSpPr>
            <p:spPr>
              <a:xfrm>
                <a:off x="3114342" y="7222117"/>
                <a:ext cx="989969" cy="983652"/>
              </a:xfrm>
              <a:prstGeom prst="ellipse">
                <a:avLst/>
              </a:prstGeom>
              <a:solidFill>
                <a:srgbClr val="FFC000"/>
              </a:solidFill>
              <a:ln w="12700" cap="flat">
                <a:noFill/>
                <a:miter lim="400000"/>
              </a:ln>
              <a:effectLst/>
            </p:spPr>
            <p:txBody>
              <a:bodyPr wrap="square" lIns="0" tIns="0" rIns="0" bIns="0" numCol="1" anchor="t">
                <a:noAutofit/>
              </a:bodyPr>
              <a:lstStyle/>
              <a:p>
                <a:pPr algn="ctr"/>
                <a:endParaRPr lang="en-IN" sz="450" dirty="0">
                  <a:latin typeface="Arial" panose="020B0604020202020204" pitchFamily="34" charset="0"/>
                  <a:cs typeface="Arial" panose="020B0604020202020204" pitchFamily="34" charset="0"/>
                </a:endParaRPr>
              </a:p>
              <a:p>
                <a:pPr algn="ctr"/>
                <a:r>
                  <a:rPr lang="en-IN" sz="488" b="1" dirty="0">
                    <a:solidFill>
                      <a:schemeClr val="tx1">
                        <a:lumMod val="95000"/>
                        <a:lumOff val="5000"/>
                      </a:schemeClr>
                    </a:solidFill>
                    <a:latin typeface="Times New Roman" panose="02020603050405020304" pitchFamily="18" charset="0"/>
                    <a:cs typeface="Times New Roman" panose="02020603050405020304" pitchFamily="18" charset="0"/>
                  </a:rPr>
                  <a:t>Medium Exposure</a:t>
                </a:r>
                <a:endParaRPr sz="488"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3FCD69AD-EE1D-B9BD-EC80-96C50796CBB2}"/>
                  </a:ext>
                </a:extLst>
              </p:cNvPr>
              <p:cNvSpPr txBox="1"/>
              <p:nvPr/>
            </p:nvSpPr>
            <p:spPr>
              <a:xfrm>
                <a:off x="1533182" y="6444673"/>
                <a:ext cx="1811158" cy="984885"/>
              </a:xfrm>
              <a:prstGeom prst="rect">
                <a:avLst/>
              </a:prstGeom>
              <a:noFill/>
            </p:spPr>
            <p:txBody>
              <a:bodyPr wrap="square" rtlCol="0">
                <a:spAutoFit/>
              </a:bodyPr>
              <a:lstStyle/>
              <a:p>
                <a:pPr algn="ctr"/>
                <a:r>
                  <a:rPr lang="en-IN" sz="600" b="1" dirty="0">
                    <a:solidFill>
                      <a:schemeClr val="tx1">
                        <a:lumMod val="95000"/>
                        <a:lumOff val="5000"/>
                      </a:schemeClr>
                    </a:solidFill>
                    <a:latin typeface="Times New Roman" panose="02020603050405020304" pitchFamily="18" charset="0"/>
                    <a:cs typeface="Times New Roman" panose="02020603050405020304" pitchFamily="18" charset="0"/>
                  </a:rPr>
                  <a:t>Wood, Straw, Animal dung, crop residue</a:t>
                </a:r>
              </a:p>
            </p:txBody>
          </p:sp>
          <p:sp>
            <p:nvSpPr>
              <p:cNvPr id="41" name="TextBox 40">
                <a:extLst>
                  <a:ext uri="{FF2B5EF4-FFF2-40B4-BE49-F238E27FC236}">
                    <a16:creationId xmlns:a16="http://schemas.microsoft.com/office/drawing/2014/main" id="{9CA66923-8695-35FA-5F47-286259A461F9}"/>
                  </a:ext>
                </a:extLst>
              </p:cNvPr>
              <p:cNvSpPr txBox="1"/>
              <p:nvPr/>
            </p:nvSpPr>
            <p:spPr>
              <a:xfrm>
                <a:off x="3961625" y="6427113"/>
                <a:ext cx="1811158" cy="1231107"/>
              </a:xfrm>
              <a:prstGeom prst="rect">
                <a:avLst/>
              </a:prstGeom>
              <a:noFill/>
            </p:spPr>
            <p:txBody>
              <a:bodyPr wrap="square" rtlCol="0">
                <a:spAutoFit/>
              </a:bodyPr>
              <a:lstStyle/>
              <a:p>
                <a:pPr algn="ctr"/>
                <a:r>
                  <a:rPr lang="en-IN" sz="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Electricity, liquid petroleum gas, biogas</a:t>
                </a:r>
                <a:endParaRPr lang="en-IN" sz="600" b="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20E633A8-62AB-F95B-F4C0-19C8A8603E35}"/>
                  </a:ext>
                </a:extLst>
              </p:cNvPr>
              <p:cNvSpPr txBox="1"/>
              <p:nvPr/>
            </p:nvSpPr>
            <p:spPr>
              <a:xfrm>
                <a:off x="2703748" y="8229321"/>
                <a:ext cx="1811158" cy="492443"/>
              </a:xfrm>
              <a:prstGeom prst="rect">
                <a:avLst/>
              </a:prstGeom>
              <a:noFill/>
            </p:spPr>
            <p:txBody>
              <a:bodyPr wrap="square" rtlCol="0">
                <a:spAutoFit/>
              </a:bodyPr>
              <a:lstStyle/>
              <a:p>
                <a:pPr algn="ctr"/>
                <a:r>
                  <a:rPr lang="en-IN" sz="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Kerosene, coal</a:t>
                </a:r>
                <a:endParaRPr lang="en-IN" sz="600" b="1" dirty="0">
                  <a:latin typeface="Times New Roman" panose="02020603050405020304" pitchFamily="18" charset="0"/>
                  <a:cs typeface="Times New Roman" panose="02020603050405020304" pitchFamily="18" charset="0"/>
                </a:endParaRPr>
              </a:p>
            </p:txBody>
          </p:sp>
        </p:grpSp>
        <p:sp>
          <p:nvSpPr>
            <p:cNvPr id="44" name="Rectangle 43">
              <a:extLst>
                <a:ext uri="{FF2B5EF4-FFF2-40B4-BE49-F238E27FC236}">
                  <a16:creationId xmlns:a16="http://schemas.microsoft.com/office/drawing/2014/main" id="{25CB1E16-7D60-A2D8-6DB6-A26DB2A898FA}"/>
                </a:ext>
              </a:extLst>
            </p:cNvPr>
            <p:cNvSpPr/>
            <p:nvPr/>
          </p:nvSpPr>
          <p:spPr>
            <a:xfrm>
              <a:off x="6675218" y="4250201"/>
              <a:ext cx="1837468" cy="4923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45" name="TextBox 44">
              <a:extLst>
                <a:ext uri="{FF2B5EF4-FFF2-40B4-BE49-F238E27FC236}">
                  <a16:creationId xmlns:a16="http://schemas.microsoft.com/office/drawing/2014/main" id="{2A2759C1-504B-4A70-893C-0EC792F5CC50}"/>
                </a:ext>
              </a:extLst>
            </p:cNvPr>
            <p:cNvSpPr txBox="1"/>
            <p:nvPr/>
          </p:nvSpPr>
          <p:spPr>
            <a:xfrm>
              <a:off x="7186806" y="4393206"/>
              <a:ext cx="920445" cy="276999"/>
            </a:xfrm>
            <a:prstGeom prst="rect">
              <a:avLst/>
            </a:prstGeom>
            <a:noFill/>
          </p:spPr>
          <p:txBody>
            <a:bodyPr wrap="none" rtlCol="0" anchor="ctr">
              <a:spAutoFit/>
            </a:bodyPr>
            <a:lstStyle/>
            <a:p>
              <a:pPr algn="ctr"/>
              <a:r>
                <a:rPr lang="en-US" sz="1200" b="1" dirty="0">
                  <a:solidFill>
                    <a:schemeClr val="bg1"/>
                  </a:solidFill>
                  <a:latin typeface="Poppins" pitchFamily="2" charset="77"/>
                  <a:cs typeface="Poppins" pitchFamily="2" charset="77"/>
                </a:rPr>
                <a:t>Outcome</a:t>
              </a:r>
            </a:p>
          </p:txBody>
        </p:sp>
        <p:sp>
          <p:nvSpPr>
            <p:cNvPr id="46" name="Triangle 18">
              <a:extLst>
                <a:ext uri="{FF2B5EF4-FFF2-40B4-BE49-F238E27FC236}">
                  <a16:creationId xmlns:a16="http://schemas.microsoft.com/office/drawing/2014/main" id="{15B69CC9-AA29-33C1-114A-DACF876E48A9}"/>
                </a:ext>
              </a:extLst>
            </p:cNvPr>
            <p:cNvSpPr/>
            <p:nvPr/>
          </p:nvSpPr>
          <p:spPr>
            <a:xfrm>
              <a:off x="7124536" y="4063386"/>
              <a:ext cx="824608" cy="17537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grpSp>
          <p:nvGrpSpPr>
            <p:cNvPr id="47" name="Group 46">
              <a:extLst>
                <a:ext uri="{FF2B5EF4-FFF2-40B4-BE49-F238E27FC236}">
                  <a16:creationId xmlns:a16="http://schemas.microsoft.com/office/drawing/2014/main" id="{BBFFD0E2-66FB-B7E0-6598-322E1B9B32F1}"/>
                </a:ext>
              </a:extLst>
            </p:cNvPr>
            <p:cNvGrpSpPr/>
            <p:nvPr/>
          </p:nvGrpSpPr>
          <p:grpSpPr>
            <a:xfrm>
              <a:off x="6608341" y="1034660"/>
              <a:ext cx="1904345" cy="3022847"/>
              <a:chOff x="839488" y="634614"/>
              <a:chExt cx="4933293" cy="8060926"/>
            </a:xfrm>
          </p:grpSpPr>
          <p:sp>
            <p:nvSpPr>
              <p:cNvPr id="48" name="Rounded Rectangle 33">
                <a:extLst>
                  <a:ext uri="{FF2B5EF4-FFF2-40B4-BE49-F238E27FC236}">
                    <a16:creationId xmlns:a16="http://schemas.microsoft.com/office/drawing/2014/main" id="{D717FE25-B0AC-31D1-0D53-F0D0B9BA6557}"/>
                  </a:ext>
                </a:extLst>
              </p:cNvPr>
              <p:cNvSpPr/>
              <p:nvPr/>
            </p:nvSpPr>
            <p:spPr>
              <a:xfrm>
                <a:off x="839488" y="634614"/>
                <a:ext cx="4899914" cy="8060926"/>
              </a:xfrm>
              <a:prstGeom prst="roundRect">
                <a:avLst>
                  <a:gd name="adj" fmla="val 6980"/>
                </a:avLst>
              </a:prstGeom>
              <a:solidFill>
                <a:schemeClr val="bg1"/>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49" name="Subtitle 2">
                <a:extLst>
                  <a:ext uri="{FF2B5EF4-FFF2-40B4-BE49-F238E27FC236}">
                    <a16:creationId xmlns:a16="http://schemas.microsoft.com/office/drawing/2014/main" id="{E3667F1A-4994-17A4-3F90-CC027A824984}"/>
                  </a:ext>
                </a:extLst>
              </p:cNvPr>
              <p:cNvSpPr txBox="1">
                <a:spLocks/>
              </p:cNvSpPr>
              <p:nvPr/>
            </p:nvSpPr>
            <p:spPr>
              <a:xfrm>
                <a:off x="858189" y="1010310"/>
                <a:ext cx="4914592" cy="7136313"/>
              </a:xfrm>
              <a:prstGeom prst="rect">
                <a:avLst/>
              </a:prstGeom>
              <a:ln>
                <a:noFill/>
              </a:ln>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just">
                  <a:lnSpc>
                    <a:spcPct val="107000"/>
                  </a:lnSpc>
                  <a:spcAft>
                    <a:spcPts val="300"/>
                  </a:spcAft>
                  <a:buFont typeface="Arial" panose="020B0604020202020204" pitchFamily="34" charset="0"/>
                  <a:buChar char="•"/>
                </a:pPr>
                <a:r>
                  <a:rPr lang="en-IN" sz="900" b="1" dirty="0">
                    <a:solidFill>
                      <a:srgbClr val="006600"/>
                    </a:solidFill>
                    <a:latin typeface="Times New Roman" panose="02020603050405020304" pitchFamily="18" charset="0"/>
                    <a:cs typeface="Times New Roman" panose="02020603050405020304" pitchFamily="18" charset="0"/>
                  </a:rPr>
                  <a:t>All the included studies consistently demonstrated a positive relationship between outdoor air pollutants, particularly PM2.5, and the status of anemia. </a:t>
                </a:r>
              </a:p>
              <a:p>
                <a:pPr marL="107156" indent="-107156" algn="just">
                  <a:lnSpc>
                    <a:spcPct val="107000"/>
                  </a:lnSpc>
                  <a:spcAft>
                    <a:spcPts val="300"/>
                  </a:spcAft>
                  <a:buFont typeface="Arial" panose="020B0604020202020204" pitchFamily="34" charset="0"/>
                  <a:buChar char="•"/>
                </a:pPr>
                <a:r>
                  <a:rPr lang="en-IN" sz="900" b="1" dirty="0">
                    <a:solidFill>
                      <a:srgbClr val="006600"/>
                    </a:solidFill>
                    <a:latin typeface="Times New Roman" panose="02020603050405020304" pitchFamily="18" charset="0"/>
                    <a:cs typeface="Times New Roman" panose="02020603050405020304" pitchFamily="18" charset="0"/>
                  </a:rPr>
                  <a:t>Based on the findings, for every 10μg/m3 increase in PM2.5 concentration, the observed range of decrease in haemoglobin levels was between 0.07 and 2.07 gm/dl.</a:t>
                </a:r>
              </a:p>
              <a:p>
                <a:pPr marL="107156" indent="-107156" algn="just">
                  <a:lnSpc>
                    <a:spcPct val="107000"/>
                  </a:lnSpc>
                  <a:spcAft>
                    <a:spcPts val="300"/>
                  </a:spcAft>
                  <a:buFont typeface="Arial" panose="020B0604020202020204" pitchFamily="34" charset="0"/>
                  <a:buChar char="•"/>
                </a:pPr>
                <a:r>
                  <a:rPr lang="en-IN" sz="900" b="1" dirty="0">
                    <a:solidFill>
                      <a:srgbClr val="006600"/>
                    </a:solidFill>
                    <a:latin typeface="Times New Roman" panose="02020603050405020304" pitchFamily="18" charset="0"/>
                    <a:cs typeface="Times New Roman" panose="02020603050405020304" pitchFamily="18" charset="0"/>
                  </a:rPr>
                  <a:t>Furthermore, the studies indicated that among the various species of PM2.5, </a:t>
                </a:r>
                <a:r>
                  <a:rPr lang="en-IN" sz="900" b="1" dirty="0" err="1">
                    <a:solidFill>
                      <a:srgbClr val="006600"/>
                    </a:solidFill>
                    <a:latin typeface="Times New Roman" panose="02020603050405020304" pitchFamily="18" charset="0"/>
                    <a:cs typeface="Times New Roman" panose="02020603050405020304" pitchFamily="18" charset="0"/>
                  </a:rPr>
                  <a:t>sulfate</a:t>
                </a:r>
                <a:r>
                  <a:rPr lang="en-IN" sz="900" b="1" dirty="0">
                    <a:solidFill>
                      <a:srgbClr val="006600"/>
                    </a:solidFill>
                    <a:latin typeface="Times New Roman" panose="02020603050405020304" pitchFamily="18" charset="0"/>
                    <a:cs typeface="Times New Roman" panose="02020603050405020304" pitchFamily="18" charset="0"/>
                  </a:rPr>
                  <a:t> and black carbon showed stronger associations with anemia compared to organics and dust.</a:t>
                </a:r>
                <a:endParaRPr lang="en-IN" sz="900" b="1" dirty="0">
                  <a:solidFill>
                    <a:srgbClr val="006600"/>
                  </a:solidFill>
                  <a:latin typeface="Times New Roman" panose="02020603050405020304" pitchFamily="18" charset="0"/>
                  <a:cs typeface="Times New Roman" panose="02020603050405020304" pitchFamily="18" charset="0"/>
                  <a:sym typeface="Rubik"/>
                </a:endParaRPr>
              </a:p>
            </p:txBody>
          </p:sp>
        </p:grpSp>
        <p:sp>
          <p:nvSpPr>
            <p:cNvPr id="56" name="Rectangle 55">
              <a:extLst>
                <a:ext uri="{FF2B5EF4-FFF2-40B4-BE49-F238E27FC236}">
                  <a16:creationId xmlns:a16="http://schemas.microsoft.com/office/drawing/2014/main" id="{595DAE1B-4F1E-0A7E-CBBF-D8C6C332EFB4}"/>
                </a:ext>
              </a:extLst>
            </p:cNvPr>
            <p:cNvSpPr/>
            <p:nvPr/>
          </p:nvSpPr>
          <p:spPr>
            <a:xfrm>
              <a:off x="4640773" y="4250201"/>
              <a:ext cx="1837468" cy="4923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57" name="TextBox 56">
              <a:extLst>
                <a:ext uri="{FF2B5EF4-FFF2-40B4-BE49-F238E27FC236}">
                  <a16:creationId xmlns:a16="http://schemas.microsoft.com/office/drawing/2014/main" id="{4FBF42B3-FA53-0A1F-CA88-F19076E2E676}"/>
                </a:ext>
              </a:extLst>
            </p:cNvPr>
            <p:cNvSpPr txBox="1"/>
            <p:nvPr/>
          </p:nvSpPr>
          <p:spPr>
            <a:xfrm>
              <a:off x="4753713" y="4383177"/>
              <a:ext cx="1566454" cy="276999"/>
            </a:xfrm>
            <a:prstGeom prst="rect">
              <a:avLst/>
            </a:prstGeom>
            <a:noFill/>
          </p:spPr>
          <p:txBody>
            <a:bodyPr wrap="none" rtlCol="0" anchor="ctr">
              <a:spAutoFit/>
            </a:bodyPr>
            <a:lstStyle/>
            <a:p>
              <a:pPr algn="ctr"/>
              <a:r>
                <a:rPr lang="en-US" sz="1200" b="1" dirty="0">
                  <a:solidFill>
                    <a:schemeClr val="bg1"/>
                  </a:solidFill>
                  <a:latin typeface="Poppins" pitchFamily="2" charset="77"/>
                  <a:cs typeface="Poppins" pitchFamily="2" charset="77"/>
                </a:rPr>
                <a:t>Outdoor Pollution</a:t>
              </a:r>
            </a:p>
          </p:txBody>
        </p:sp>
        <p:sp>
          <p:nvSpPr>
            <p:cNvPr id="58" name="Triangle 18">
              <a:extLst>
                <a:ext uri="{FF2B5EF4-FFF2-40B4-BE49-F238E27FC236}">
                  <a16:creationId xmlns:a16="http://schemas.microsoft.com/office/drawing/2014/main" id="{CBD612E9-8C6D-AB77-59A9-C999175F2EA8}"/>
                </a:ext>
              </a:extLst>
            </p:cNvPr>
            <p:cNvSpPr/>
            <p:nvPr/>
          </p:nvSpPr>
          <p:spPr>
            <a:xfrm>
              <a:off x="5124637" y="4064913"/>
              <a:ext cx="824608" cy="17499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grpSp>
          <p:nvGrpSpPr>
            <p:cNvPr id="59" name="Group 58">
              <a:extLst>
                <a:ext uri="{FF2B5EF4-FFF2-40B4-BE49-F238E27FC236}">
                  <a16:creationId xmlns:a16="http://schemas.microsoft.com/office/drawing/2014/main" id="{19ED0E9D-3C25-BC5B-B1E6-BE5C9BC397B9}"/>
                </a:ext>
              </a:extLst>
            </p:cNvPr>
            <p:cNvGrpSpPr/>
            <p:nvPr/>
          </p:nvGrpSpPr>
          <p:grpSpPr>
            <a:xfrm>
              <a:off x="4572000" y="1034660"/>
              <a:ext cx="1842972" cy="3022847"/>
              <a:chOff x="1163550" y="802646"/>
              <a:chExt cx="4914593" cy="8060926"/>
            </a:xfrm>
          </p:grpSpPr>
          <p:sp>
            <p:nvSpPr>
              <p:cNvPr id="60" name="Rounded Rectangle 33">
                <a:extLst>
                  <a:ext uri="{FF2B5EF4-FFF2-40B4-BE49-F238E27FC236}">
                    <a16:creationId xmlns:a16="http://schemas.microsoft.com/office/drawing/2014/main" id="{34E4964E-3E3C-A486-37C9-1B1D31DC88B1}"/>
                  </a:ext>
                </a:extLst>
              </p:cNvPr>
              <p:cNvSpPr/>
              <p:nvPr/>
            </p:nvSpPr>
            <p:spPr>
              <a:xfrm>
                <a:off x="1178229" y="802646"/>
                <a:ext cx="4899914" cy="8060926"/>
              </a:xfrm>
              <a:prstGeom prst="roundRect">
                <a:avLst>
                  <a:gd name="adj" fmla="val 698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61" name="Subtitle 2">
                <a:extLst>
                  <a:ext uri="{FF2B5EF4-FFF2-40B4-BE49-F238E27FC236}">
                    <a16:creationId xmlns:a16="http://schemas.microsoft.com/office/drawing/2014/main" id="{94759D8D-3AAE-1235-F0B8-172033F66F8B}"/>
                  </a:ext>
                </a:extLst>
              </p:cNvPr>
              <p:cNvSpPr txBox="1">
                <a:spLocks/>
              </p:cNvSpPr>
              <p:nvPr/>
            </p:nvSpPr>
            <p:spPr>
              <a:xfrm>
                <a:off x="1163550" y="1183252"/>
                <a:ext cx="4914593" cy="2653030"/>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7000"/>
                  </a:lnSpc>
                  <a:spcAft>
                    <a:spcPts val="300"/>
                  </a:spcAft>
                </a:pPr>
                <a:r>
                  <a:rPr lang="en-IN" sz="900" b="1" dirty="0">
                    <a:solidFill>
                      <a:srgbClr val="006600"/>
                    </a:solidFill>
                    <a:latin typeface="Times New Roman" panose="02020603050405020304" pitchFamily="18" charset="0"/>
                    <a:cs typeface="Times New Roman" panose="02020603050405020304" pitchFamily="18" charset="0"/>
                  </a:rPr>
                  <a:t>11 of the studies were on the effect of outdoor air pollutant on status of anemia. The matter of interest were PM1, PM2.5 , PM10, NO2, SO2 and CO. The main component of interest was PM2.5 and its constituents. </a:t>
                </a:r>
                <a:r>
                  <a:rPr lang="en-IN" sz="1400" baseline="30000" dirty="0">
                    <a:solidFill>
                      <a:schemeClr val="tx2">
                        <a:lumMod val="25000"/>
                      </a:schemeClr>
                    </a:solidFill>
                    <a:latin typeface="Calibri" panose="020F0502020204030204" pitchFamily="34" charset="0"/>
                    <a:cs typeface="Calibri" panose="020F0502020204030204" pitchFamily="34" charset="0"/>
                  </a:rPr>
                  <a:t>22, 23, 24, 25, 26, 27, 28, 29, 30, 31, 32</a:t>
                </a:r>
                <a:endParaRPr lang="en-IN" sz="1400" baseline="30000" dirty="0">
                  <a:solidFill>
                    <a:schemeClr val="tx2">
                      <a:lumMod val="25000"/>
                    </a:schemeClr>
                  </a:solidFill>
                  <a:latin typeface="Calibri" panose="020F0502020204030204" pitchFamily="34" charset="0"/>
                  <a:cs typeface="Calibri" panose="020F0502020204030204" pitchFamily="34" charset="0"/>
                  <a:sym typeface="Rubik"/>
                </a:endParaRPr>
              </a:p>
            </p:txBody>
          </p:sp>
          <p:sp>
            <p:nvSpPr>
              <p:cNvPr id="64" name="Shape 35388">
                <a:extLst>
                  <a:ext uri="{FF2B5EF4-FFF2-40B4-BE49-F238E27FC236}">
                    <a16:creationId xmlns:a16="http://schemas.microsoft.com/office/drawing/2014/main" id="{9E3EA911-2967-93B9-4DD6-8D9171E02F82}"/>
                  </a:ext>
                </a:extLst>
              </p:cNvPr>
              <p:cNvSpPr/>
              <p:nvPr/>
            </p:nvSpPr>
            <p:spPr>
              <a:xfrm>
                <a:off x="3083696" y="5453626"/>
                <a:ext cx="989969" cy="983652"/>
              </a:xfrm>
              <a:prstGeom prst="ellipse">
                <a:avLst/>
              </a:prstGeom>
              <a:solidFill>
                <a:srgbClr val="FFC000"/>
              </a:solidFill>
              <a:ln w="12700" cap="flat">
                <a:noFill/>
                <a:miter lim="400000"/>
              </a:ln>
              <a:effectLst/>
            </p:spPr>
            <p:txBody>
              <a:bodyPr wrap="square" lIns="0" tIns="0" rIns="0" bIns="0" numCol="1" anchor="t">
                <a:noAutofit/>
              </a:bodyPr>
              <a:lstStyle/>
              <a:p>
                <a:pPr algn="ctr"/>
                <a:endParaRPr lang="en-IN" sz="488"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IN" sz="488" b="1" dirty="0">
                    <a:solidFill>
                      <a:schemeClr val="tx1">
                        <a:lumMod val="95000"/>
                        <a:lumOff val="5000"/>
                      </a:schemeClr>
                    </a:solidFill>
                    <a:latin typeface="Times New Roman" panose="02020603050405020304" pitchFamily="18" charset="0"/>
                    <a:cs typeface="Times New Roman" panose="02020603050405020304" pitchFamily="18" charset="0"/>
                  </a:rPr>
                  <a:t>PM 2.5</a:t>
                </a:r>
                <a:endParaRPr lang="en-IN" sz="450"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68" name="Rectangle 67">
              <a:extLst>
                <a:ext uri="{FF2B5EF4-FFF2-40B4-BE49-F238E27FC236}">
                  <a16:creationId xmlns:a16="http://schemas.microsoft.com/office/drawing/2014/main" id="{3B732D97-F0CF-670E-DB96-E6C16414E95A}"/>
                </a:ext>
              </a:extLst>
            </p:cNvPr>
            <p:cNvSpPr/>
            <p:nvPr/>
          </p:nvSpPr>
          <p:spPr>
            <a:xfrm>
              <a:off x="2546786" y="4250056"/>
              <a:ext cx="1837468" cy="4923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69" name="TextBox 68">
              <a:extLst>
                <a:ext uri="{FF2B5EF4-FFF2-40B4-BE49-F238E27FC236}">
                  <a16:creationId xmlns:a16="http://schemas.microsoft.com/office/drawing/2014/main" id="{C2FC8192-8180-A5AD-B554-8B4064D6133A}"/>
                </a:ext>
              </a:extLst>
            </p:cNvPr>
            <p:cNvSpPr txBox="1"/>
            <p:nvPr/>
          </p:nvSpPr>
          <p:spPr>
            <a:xfrm>
              <a:off x="2954826" y="4383177"/>
              <a:ext cx="920445" cy="276999"/>
            </a:xfrm>
            <a:prstGeom prst="rect">
              <a:avLst/>
            </a:prstGeom>
            <a:noFill/>
          </p:spPr>
          <p:txBody>
            <a:bodyPr wrap="none" rtlCol="0" anchor="ctr">
              <a:spAutoFit/>
            </a:bodyPr>
            <a:lstStyle/>
            <a:p>
              <a:pPr algn="ctr"/>
              <a:r>
                <a:rPr lang="en-US" sz="1200" b="1" dirty="0">
                  <a:solidFill>
                    <a:schemeClr val="bg1"/>
                  </a:solidFill>
                  <a:latin typeface="Poppins" pitchFamily="2" charset="77"/>
                  <a:cs typeface="Poppins" pitchFamily="2" charset="77"/>
                </a:rPr>
                <a:t>Outcome</a:t>
              </a:r>
            </a:p>
          </p:txBody>
        </p:sp>
        <p:sp>
          <p:nvSpPr>
            <p:cNvPr id="70" name="Triangle 18">
              <a:extLst>
                <a:ext uri="{FF2B5EF4-FFF2-40B4-BE49-F238E27FC236}">
                  <a16:creationId xmlns:a16="http://schemas.microsoft.com/office/drawing/2014/main" id="{47E43729-FF11-0144-7671-519EF8E8A5EC}"/>
                </a:ext>
              </a:extLst>
            </p:cNvPr>
            <p:cNvSpPr/>
            <p:nvPr/>
          </p:nvSpPr>
          <p:spPr>
            <a:xfrm>
              <a:off x="3002745" y="4064913"/>
              <a:ext cx="824608" cy="17537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grpSp>
          <p:nvGrpSpPr>
            <p:cNvPr id="71" name="Group 70">
              <a:extLst>
                <a:ext uri="{FF2B5EF4-FFF2-40B4-BE49-F238E27FC236}">
                  <a16:creationId xmlns:a16="http://schemas.microsoft.com/office/drawing/2014/main" id="{3A2A23F6-7125-F27C-9E9A-DBD78E95F7EB}"/>
                </a:ext>
              </a:extLst>
            </p:cNvPr>
            <p:cNvGrpSpPr/>
            <p:nvPr/>
          </p:nvGrpSpPr>
          <p:grpSpPr>
            <a:xfrm>
              <a:off x="2536674" y="1034660"/>
              <a:ext cx="1842972" cy="3022847"/>
              <a:chOff x="1163550" y="802646"/>
              <a:chExt cx="4914593" cy="8060926"/>
            </a:xfrm>
          </p:grpSpPr>
          <p:sp>
            <p:nvSpPr>
              <p:cNvPr id="72" name="Rounded Rectangle 33">
                <a:extLst>
                  <a:ext uri="{FF2B5EF4-FFF2-40B4-BE49-F238E27FC236}">
                    <a16:creationId xmlns:a16="http://schemas.microsoft.com/office/drawing/2014/main" id="{10F3F552-CCCA-9D83-642E-97473EF622B3}"/>
                  </a:ext>
                </a:extLst>
              </p:cNvPr>
              <p:cNvSpPr/>
              <p:nvPr/>
            </p:nvSpPr>
            <p:spPr>
              <a:xfrm>
                <a:off x="1178229" y="802646"/>
                <a:ext cx="4899914" cy="8060926"/>
              </a:xfrm>
              <a:prstGeom prst="roundRect">
                <a:avLst>
                  <a:gd name="adj" fmla="val 6980"/>
                </a:avLst>
              </a:prstGeom>
              <a:solidFill>
                <a:schemeClr val="bg1"/>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latin typeface="Lato Light" panose="020F0502020204030203" pitchFamily="34" charset="0"/>
                </a:endParaRPr>
              </a:p>
            </p:txBody>
          </p:sp>
          <p:sp>
            <p:nvSpPr>
              <p:cNvPr id="73" name="Subtitle 2">
                <a:extLst>
                  <a:ext uri="{FF2B5EF4-FFF2-40B4-BE49-F238E27FC236}">
                    <a16:creationId xmlns:a16="http://schemas.microsoft.com/office/drawing/2014/main" id="{E923EAE1-F58C-8E95-5E82-7F0613FDB677}"/>
                  </a:ext>
                </a:extLst>
              </p:cNvPr>
              <p:cNvSpPr txBox="1">
                <a:spLocks/>
              </p:cNvSpPr>
              <p:nvPr/>
            </p:nvSpPr>
            <p:spPr>
              <a:xfrm>
                <a:off x="1163550" y="1183252"/>
                <a:ext cx="4914593" cy="5665079"/>
              </a:xfrm>
              <a:prstGeom prst="rect">
                <a:avLst/>
              </a:prstGeom>
              <a:ln>
                <a:noFill/>
              </a:ln>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just">
                  <a:lnSpc>
                    <a:spcPct val="107000"/>
                  </a:lnSpc>
                  <a:spcAft>
                    <a:spcPts val="300"/>
                  </a:spcAft>
                  <a:buFont typeface="Arial" panose="020B0604020202020204" pitchFamily="34" charset="0"/>
                  <a:buChar char="•"/>
                </a:pPr>
                <a:r>
                  <a:rPr lang="en-IN" sz="900" b="1" dirty="0">
                    <a:solidFill>
                      <a:srgbClr val="006600"/>
                    </a:solidFill>
                    <a:latin typeface="Times New Roman" panose="02020603050405020304" pitchFamily="18" charset="0"/>
                    <a:cs typeface="Times New Roman" panose="02020603050405020304" pitchFamily="18" charset="0"/>
                  </a:rPr>
                  <a:t>Among the 8 studies reviewed, seven demonstrated a positive association between indoor air pollutants and anemia or a decrease in haemoglobin status. </a:t>
                </a:r>
              </a:p>
              <a:p>
                <a:pPr marL="107156" indent="-107156" algn="just" fontAlgn="base">
                  <a:lnSpc>
                    <a:spcPct val="100000"/>
                  </a:lnSpc>
                  <a:spcBef>
                    <a:spcPts val="0"/>
                  </a:spcBef>
                  <a:buFont typeface="Arial"/>
                  <a:buChar char="•"/>
                </a:pPr>
                <a:r>
                  <a:rPr lang="en-IN" sz="900" b="1" dirty="0">
                    <a:solidFill>
                      <a:srgbClr val="006600"/>
                    </a:solidFill>
                    <a:latin typeface="Times New Roman" panose="02020603050405020304" pitchFamily="18" charset="0"/>
                    <a:cs typeface="Times New Roman" panose="02020603050405020304" pitchFamily="18" charset="0"/>
                  </a:rPr>
                  <a:t>Only 1 study reported no significant effect. </a:t>
                </a:r>
                <a:r>
                  <a:rPr lang="en-IN" sz="1400" baseline="30000" dirty="0">
                    <a:solidFill>
                      <a:schemeClr val="tx2">
                        <a:lumMod val="25000"/>
                      </a:schemeClr>
                    </a:solidFill>
                    <a:latin typeface="Calibri" panose="020F0502020204030204" pitchFamily="34" charset="0"/>
                    <a:cs typeface="Calibri" panose="020F0502020204030204" pitchFamily="34" charset="0"/>
                  </a:rPr>
                  <a:t>19</a:t>
                </a:r>
              </a:p>
              <a:p>
                <a:pPr marL="107156" indent="-107156" algn="just">
                  <a:lnSpc>
                    <a:spcPct val="107000"/>
                  </a:lnSpc>
                  <a:spcAft>
                    <a:spcPts val="300"/>
                  </a:spcAft>
                  <a:buFont typeface="Arial" panose="020B0604020202020204" pitchFamily="34" charset="0"/>
                  <a:buChar char="•"/>
                </a:pPr>
                <a:r>
                  <a:rPr lang="en-IN" sz="900" b="1" dirty="0">
                    <a:solidFill>
                      <a:srgbClr val="006600"/>
                    </a:solidFill>
                    <a:latin typeface="Times New Roman" panose="02020603050405020304" pitchFamily="18" charset="0"/>
                    <a:cs typeface="Times New Roman" panose="02020603050405020304" pitchFamily="18" charset="0"/>
                  </a:rPr>
                  <a:t>The calculated odds ratios for all the studies were greater than 1.</a:t>
                </a:r>
              </a:p>
              <a:p>
                <a:pPr marL="107156" indent="-107156" algn="just">
                  <a:lnSpc>
                    <a:spcPct val="107000"/>
                  </a:lnSpc>
                  <a:spcAft>
                    <a:spcPts val="300"/>
                  </a:spcAft>
                  <a:buFont typeface="Arial" panose="020B0604020202020204" pitchFamily="34" charset="0"/>
                  <a:buChar char="•"/>
                </a:pPr>
                <a:r>
                  <a:rPr lang="en-IN" sz="900" b="1" dirty="0">
                    <a:solidFill>
                      <a:srgbClr val="006600"/>
                    </a:solidFill>
                    <a:latin typeface="Times New Roman" panose="02020603050405020304" pitchFamily="18" charset="0"/>
                    <a:cs typeface="Times New Roman" panose="02020603050405020304" pitchFamily="18" charset="0"/>
                  </a:rPr>
                  <a:t>Majority of studies indicated that the high and medium exposure groups experienced significantly greater effects compared to those using cleaner fuels.</a:t>
                </a:r>
              </a:p>
            </p:txBody>
          </p:sp>
        </p:grpSp>
        <p:pic>
          <p:nvPicPr>
            <p:cNvPr id="82" name="Graphic 81" descr="Arrow Down outline">
              <a:extLst>
                <a:ext uri="{FF2B5EF4-FFF2-40B4-BE49-F238E27FC236}">
                  <a16:creationId xmlns:a16="http://schemas.microsoft.com/office/drawing/2014/main" id="{82821C26-EAC5-8991-7C43-A461EE3BB6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6038" y="3133968"/>
              <a:ext cx="342900" cy="342900"/>
            </a:xfrm>
            <a:prstGeom prst="rect">
              <a:avLst/>
            </a:prstGeom>
          </p:spPr>
        </p:pic>
        <p:pic>
          <p:nvPicPr>
            <p:cNvPr id="83" name="Graphic 82" descr="Arrow Down outline">
              <a:extLst>
                <a:ext uri="{FF2B5EF4-FFF2-40B4-BE49-F238E27FC236}">
                  <a16:creationId xmlns:a16="http://schemas.microsoft.com/office/drawing/2014/main" id="{8972A1E6-2E05-32D4-A13F-DF6737820B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424892">
              <a:off x="5573398" y="2568844"/>
              <a:ext cx="342900" cy="342900"/>
            </a:xfrm>
            <a:prstGeom prst="rect">
              <a:avLst/>
            </a:prstGeom>
          </p:spPr>
        </p:pic>
        <p:pic>
          <p:nvPicPr>
            <p:cNvPr id="84" name="Graphic 83" descr="Arrow Down outline">
              <a:extLst>
                <a:ext uri="{FF2B5EF4-FFF2-40B4-BE49-F238E27FC236}">
                  <a16:creationId xmlns:a16="http://schemas.microsoft.com/office/drawing/2014/main" id="{F5ABECE9-DB25-8A26-7E21-6C0425FB4D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8708">
              <a:off x="5035712" y="2580927"/>
              <a:ext cx="342900" cy="342900"/>
            </a:xfrm>
            <a:prstGeom prst="rect">
              <a:avLst/>
            </a:prstGeom>
          </p:spPr>
        </p:pic>
        <p:pic>
          <p:nvPicPr>
            <p:cNvPr id="85" name="Graphic 84" descr="Arrow Down outline">
              <a:extLst>
                <a:ext uri="{FF2B5EF4-FFF2-40B4-BE49-F238E27FC236}">
                  <a16:creationId xmlns:a16="http://schemas.microsoft.com/office/drawing/2014/main" id="{CDB1A9C5-9855-F622-6BB5-9B19BDFA5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12695">
              <a:off x="5580934" y="2997747"/>
              <a:ext cx="342900" cy="342900"/>
            </a:xfrm>
            <a:prstGeom prst="rect">
              <a:avLst/>
            </a:prstGeom>
          </p:spPr>
        </p:pic>
        <p:pic>
          <p:nvPicPr>
            <p:cNvPr id="86" name="Graphic 85" descr="Arrow Down outline">
              <a:extLst>
                <a:ext uri="{FF2B5EF4-FFF2-40B4-BE49-F238E27FC236}">
                  <a16:creationId xmlns:a16="http://schemas.microsoft.com/office/drawing/2014/main" id="{730563D6-5B35-BC6A-FE8C-17FA196BEA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99081">
              <a:off x="5013377" y="2986921"/>
              <a:ext cx="342900" cy="342900"/>
            </a:xfrm>
            <a:prstGeom prst="rect">
              <a:avLst/>
            </a:prstGeom>
          </p:spPr>
        </p:pic>
        <p:sp>
          <p:nvSpPr>
            <p:cNvPr id="87" name="TextBox 86">
              <a:extLst>
                <a:ext uri="{FF2B5EF4-FFF2-40B4-BE49-F238E27FC236}">
                  <a16:creationId xmlns:a16="http://schemas.microsoft.com/office/drawing/2014/main" id="{A9F21251-7627-6431-E3CE-FF441A2F6791}"/>
                </a:ext>
              </a:extLst>
            </p:cNvPr>
            <p:cNvSpPr txBox="1"/>
            <p:nvPr/>
          </p:nvSpPr>
          <p:spPr>
            <a:xfrm>
              <a:off x="4857926" y="2532017"/>
              <a:ext cx="344268" cy="184666"/>
            </a:xfrm>
            <a:prstGeom prst="rect">
              <a:avLst/>
            </a:prstGeom>
            <a:noFill/>
          </p:spPr>
          <p:txBody>
            <a:bodyPr wrap="square" rtlCol="0">
              <a:spAutoFit/>
            </a:bodyPr>
            <a:lstStyle/>
            <a:p>
              <a:pPr algn="ctr"/>
              <a:r>
                <a:rPr lang="en-IN" sz="600" b="1" dirty="0">
                  <a:solidFill>
                    <a:srgbClr val="222222"/>
                  </a:solidFill>
                  <a:latin typeface="Times New Roman" panose="02020603050405020304" pitchFamily="18" charset="0"/>
                  <a:cs typeface="Times New Roman" panose="02020603050405020304" pitchFamily="18" charset="0"/>
                </a:rPr>
                <a:t>BC</a:t>
              </a:r>
            </a:p>
          </p:txBody>
        </p:sp>
        <p:sp>
          <p:nvSpPr>
            <p:cNvPr id="88" name="TextBox 87">
              <a:extLst>
                <a:ext uri="{FF2B5EF4-FFF2-40B4-BE49-F238E27FC236}">
                  <a16:creationId xmlns:a16="http://schemas.microsoft.com/office/drawing/2014/main" id="{7AF0F7BA-0E01-9BBD-3655-681F161B583A}"/>
                </a:ext>
              </a:extLst>
            </p:cNvPr>
            <p:cNvSpPr txBox="1"/>
            <p:nvPr/>
          </p:nvSpPr>
          <p:spPr>
            <a:xfrm>
              <a:off x="4856969" y="3256219"/>
              <a:ext cx="344268" cy="276999"/>
            </a:xfrm>
            <a:prstGeom prst="rect">
              <a:avLst/>
            </a:prstGeom>
            <a:noFill/>
          </p:spPr>
          <p:txBody>
            <a:bodyPr wrap="square" rtlCol="0">
              <a:spAutoFit/>
            </a:bodyPr>
            <a:lstStyle/>
            <a:p>
              <a:pPr algn="ctr"/>
              <a:r>
                <a:rPr lang="en-IN" sz="600" b="1" dirty="0">
                  <a:solidFill>
                    <a:schemeClr val="tx1">
                      <a:lumMod val="95000"/>
                      <a:lumOff val="5000"/>
                    </a:schemeClr>
                  </a:solidFill>
                  <a:latin typeface="Times New Roman" panose="02020603050405020304" pitchFamily="18" charset="0"/>
                  <a:cs typeface="Times New Roman" panose="02020603050405020304" pitchFamily="18" charset="0"/>
                </a:rPr>
                <a:t>SO42−</a:t>
              </a:r>
            </a:p>
          </p:txBody>
        </p:sp>
        <p:sp>
          <p:nvSpPr>
            <p:cNvPr id="89" name="TextBox 88">
              <a:extLst>
                <a:ext uri="{FF2B5EF4-FFF2-40B4-BE49-F238E27FC236}">
                  <a16:creationId xmlns:a16="http://schemas.microsoft.com/office/drawing/2014/main" id="{55B6C1FE-7620-4693-A4FC-5952CD4ABE8A}"/>
                </a:ext>
              </a:extLst>
            </p:cNvPr>
            <p:cNvSpPr txBox="1"/>
            <p:nvPr/>
          </p:nvSpPr>
          <p:spPr>
            <a:xfrm>
              <a:off x="5295070" y="3446596"/>
              <a:ext cx="344268" cy="184666"/>
            </a:xfrm>
            <a:prstGeom prst="rect">
              <a:avLst/>
            </a:prstGeom>
            <a:noFill/>
          </p:spPr>
          <p:txBody>
            <a:bodyPr wrap="square" rtlCol="0">
              <a:spAutoFit/>
            </a:bodyPr>
            <a:lstStyle/>
            <a:p>
              <a:pPr algn="ctr"/>
              <a:r>
                <a:rPr lang="en-IN" sz="600" b="1" dirty="0">
                  <a:solidFill>
                    <a:schemeClr val="tx1">
                      <a:lumMod val="95000"/>
                      <a:lumOff val="5000"/>
                    </a:schemeClr>
                  </a:solidFill>
                  <a:latin typeface="Times New Roman" panose="02020603050405020304" pitchFamily="18" charset="0"/>
                  <a:cs typeface="Times New Roman" panose="02020603050405020304" pitchFamily="18" charset="0"/>
                </a:rPr>
                <a:t>OM</a:t>
              </a:r>
            </a:p>
          </p:txBody>
        </p:sp>
        <p:sp>
          <p:nvSpPr>
            <p:cNvPr id="90" name="TextBox 89">
              <a:extLst>
                <a:ext uri="{FF2B5EF4-FFF2-40B4-BE49-F238E27FC236}">
                  <a16:creationId xmlns:a16="http://schemas.microsoft.com/office/drawing/2014/main" id="{39493747-A2D8-ADCC-98D9-F8784E657D83}"/>
                </a:ext>
              </a:extLst>
            </p:cNvPr>
            <p:cNvSpPr txBox="1"/>
            <p:nvPr/>
          </p:nvSpPr>
          <p:spPr>
            <a:xfrm>
              <a:off x="5743003" y="3298510"/>
              <a:ext cx="344268" cy="276999"/>
            </a:xfrm>
            <a:prstGeom prst="rect">
              <a:avLst/>
            </a:prstGeom>
            <a:noFill/>
          </p:spPr>
          <p:txBody>
            <a:bodyPr wrap="square" rtlCol="0">
              <a:spAutoFit/>
            </a:bodyPr>
            <a:lstStyle/>
            <a:p>
              <a:pPr algn="ctr"/>
              <a:r>
                <a:rPr lang="en-IN" sz="600" b="1" dirty="0">
                  <a:solidFill>
                    <a:schemeClr val="tx1">
                      <a:lumMod val="95000"/>
                      <a:lumOff val="5000"/>
                    </a:schemeClr>
                  </a:solidFill>
                  <a:latin typeface="Times New Roman" panose="02020603050405020304" pitchFamily="18" charset="0"/>
                  <a:cs typeface="Times New Roman" panose="02020603050405020304" pitchFamily="18" charset="0"/>
                </a:rPr>
                <a:t>NO3</a:t>
              </a:r>
              <a:r>
                <a:rPr lang="en-IN" sz="600" b="1" dirty="0">
                  <a:solidFill>
                    <a:schemeClr val="tx2"/>
                  </a:solidFill>
                  <a:latin typeface="Times New Roman" panose="02020603050405020304" pitchFamily="18" charset="0"/>
                  <a:cs typeface="Times New Roman" panose="02020603050405020304" pitchFamily="18" charset="0"/>
                </a:rPr>
                <a:t>−</a:t>
              </a:r>
            </a:p>
          </p:txBody>
        </p:sp>
        <p:sp>
          <p:nvSpPr>
            <p:cNvPr id="91" name="TextBox 90">
              <a:extLst>
                <a:ext uri="{FF2B5EF4-FFF2-40B4-BE49-F238E27FC236}">
                  <a16:creationId xmlns:a16="http://schemas.microsoft.com/office/drawing/2014/main" id="{E0E94F42-95A3-7666-F96B-D667A62BB3D6}"/>
                </a:ext>
              </a:extLst>
            </p:cNvPr>
            <p:cNvSpPr txBox="1"/>
            <p:nvPr/>
          </p:nvSpPr>
          <p:spPr>
            <a:xfrm>
              <a:off x="5802425" y="2509509"/>
              <a:ext cx="344268" cy="276999"/>
            </a:xfrm>
            <a:prstGeom prst="rect">
              <a:avLst/>
            </a:prstGeom>
            <a:noFill/>
          </p:spPr>
          <p:txBody>
            <a:bodyPr wrap="square" rtlCol="0">
              <a:spAutoFit/>
            </a:bodyPr>
            <a:lstStyle/>
            <a:p>
              <a:pPr algn="ctr"/>
              <a:r>
                <a:rPr lang="en-IN" sz="600" b="1" dirty="0">
                  <a:solidFill>
                    <a:schemeClr val="tx1">
                      <a:lumMod val="95000"/>
                      <a:lumOff val="5000"/>
                    </a:schemeClr>
                  </a:solidFill>
                  <a:latin typeface="Times New Roman" panose="02020603050405020304" pitchFamily="18" charset="0"/>
                  <a:cs typeface="Times New Roman" panose="02020603050405020304" pitchFamily="18" charset="0"/>
                </a:rPr>
                <a:t>NH4+</a:t>
              </a:r>
            </a:p>
          </p:txBody>
        </p:sp>
        <p:pic>
          <p:nvPicPr>
            <p:cNvPr id="92" name="Graphic 91" descr="Arrow Down outline">
              <a:extLst>
                <a:ext uri="{FF2B5EF4-FFF2-40B4-BE49-F238E27FC236}">
                  <a16:creationId xmlns:a16="http://schemas.microsoft.com/office/drawing/2014/main" id="{F00EDD43-8CDB-46ED-BC60-5CAA58474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302275" y="2440679"/>
              <a:ext cx="342900" cy="342900"/>
            </a:xfrm>
            <a:prstGeom prst="rect">
              <a:avLst/>
            </a:prstGeom>
          </p:spPr>
        </p:pic>
        <p:sp>
          <p:nvSpPr>
            <p:cNvPr id="93" name="TextBox 92">
              <a:extLst>
                <a:ext uri="{FF2B5EF4-FFF2-40B4-BE49-F238E27FC236}">
                  <a16:creationId xmlns:a16="http://schemas.microsoft.com/office/drawing/2014/main" id="{88BBB2E6-928E-2CE8-64DD-624E7B42B63F}"/>
                </a:ext>
              </a:extLst>
            </p:cNvPr>
            <p:cNvSpPr txBox="1"/>
            <p:nvPr/>
          </p:nvSpPr>
          <p:spPr>
            <a:xfrm>
              <a:off x="5302275" y="2306778"/>
              <a:ext cx="344268" cy="184666"/>
            </a:xfrm>
            <a:prstGeom prst="rect">
              <a:avLst/>
            </a:prstGeom>
            <a:noFill/>
          </p:spPr>
          <p:txBody>
            <a:bodyPr wrap="square" rtlCol="0">
              <a:spAutoFit/>
            </a:bodyPr>
            <a:lstStyle/>
            <a:p>
              <a:pPr algn="ctr"/>
              <a:r>
                <a:rPr lang="en-IN" sz="600" b="1" dirty="0">
                  <a:solidFill>
                    <a:schemeClr val="tx1">
                      <a:lumMod val="95000"/>
                      <a:lumOff val="5000"/>
                    </a:schemeClr>
                  </a:solidFill>
                  <a:latin typeface="Times New Roman" panose="02020603050405020304" pitchFamily="18" charset="0"/>
                  <a:cs typeface="Times New Roman" panose="02020603050405020304" pitchFamily="18" charset="0"/>
                </a:rPr>
                <a:t>Dust</a:t>
              </a:r>
            </a:p>
          </p:txBody>
        </p:sp>
      </p:grpSp>
      <p:sp>
        <p:nvSpPr>
          <p:cNvPr id="51" name="TextBox 50">
            <a:extLst>
              <a:ext uri="{FF2B5EF4-FFF2-40B4-BE49-F238E27FC236}">
                <a16:creationId xmlns:a16="http://schemas.microsoft.com/office/drawing/2014/main" id="{2B0B8639-2404-218D-6491-12E109B1F9C4}"/>
              </a:ext>
            </a:extLst>
          </p:cNvPr>
          <p:cNvSpPr txBox="1"/>
          <p:nvPr/>
        </p:nvSpPr>
        <p:spPr>
          <a:xfrm>
            <a:off x="71120" y="52529"/>
            <a:ext cx="5600700" cy="407035"/>
          </a:xfrm>
          <a:prstGeom prst="rect">
            <a:avLst/>
          </a:prstGeom>
          <a:noFill/>
        </p:spPr>
        <p:txBody>
          <a:bodyPr wrap="square" rtlCol="0">
            <a:spAutoFit/>
          </a:bodyPr>
          <a:lstStyle/>
          <a:p>
            <a:pPr algn="just">
              <a:lnSpc>
                <a:spcPct val="107000"/>
              </a:lnSpc>
              <a:spcBef>
                <a:spcPts val="600"/>
              </a:spcBef>
              <a:spcAft>
                <a:spcPts val="600"/>
              </a:spcAft>
            </a:pPr>
            <a:r>
              <a:rPr lang="en-IN" sz="2000" b="1" i="1" dirty="0">
                <a:solidFill>
                  <a:schemeClr val="tx1"/>
                </a:solidFill>
                <a:latin typeface="Calibri" panose="020F0502020204030204" pitchFamily="34" charset="0"/>
                <a:cs typeface="Calibri" panose="020F0502020204030204" pitchFamily="34" charset="0"/>
              </a:rPr>
              <a:t>Classification of the Risk Factors and outcome</a:t>
            </a:r>
            <a:r>
              <a:rPr lang="en-IN"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391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1C2CA-BEE0-21E5-7B4B-3BF3A58CFB33}"/>
              </a:ext>
            </a:extLst>
          </p:cNvPr>
          <p:cNvSpPr txBox="1"/>
          <p:nvPr/>
        </p:nvSpPr>
        <p:spPr>
          <a:xfrm>
            <a:off x="51070" y="268659"/>
            <a:ext cx="9041860" cy="670440"/>
          </a:xfrm>
          <a:prstGeom prst="rect">
            <a:avLst/>
          </a:prstGeom>
          <a:noFill/>
        </p:spPr>
        <p:txBody>
          <a:bodyPr wrap="square" rtlCol="0">
            <a:spAutoFit/>
          </a:bodyPr>
          <a:lstStyle/>
          <a:p>
            <a:pPr algn="just">
              <a:lnSpc>
                <a:spcPct val="107000"/>
              </a:lnSpc>
              <a:spcBef>
                <a:spcPts val="600"/>
              </a:spcBef>
              <a:spcAft>
                <a:spcPts val="600"/>
              </a:spcAft>
            </a:pPr>
            <a:r>
              <a:rPr lang="en-US" sz="1800" b="1" dirty="0">
                <a:solidFill>
                  <a:schemeClr val="tx1"/>
                </a:solidFill>
                <a:latin typeface="Calibri" panose="020F0502020204030204" pitchFamily="34" charset="0"/>
                <a:cs typeface="Calibri" panose="020F0502020204030204" pitchFamily="34" charset="0"/>
              </a:rPr>
              <a:t>One study included in the analysis did provide a direct comparison between the impacts of indoor and outdoor pollutants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624692A-56C4-48C2-F4F2-C9379EDA4225}"/>
              </a:ext>
            </a:extLst>
          </p:cNvPr>
          <p:cNvSpPr txBox="1"/>
          <p:nvPr/>
        </p:nvSpPr>
        <p:spPr>
          <a:xfrm>
            <a:off x="4233429" y="2209767"/>
            <a:ext cx="619574" cy="618425"/>
          </a:xfrm>
          <a:prstGeom prst="rect">
            <a:avLst/>
          </a:prstGeom>
          <a:noFill/>
        </p:spPr>
        <p:txBody>
          <a:bodyPr wrap="none" rtlCol="0" anchor="ctr">
            <a:spAutoFit/>
          </a:bodyPr>
          <a:lstStyle/>
          <a:p>
            <a:pPr algn="ctr"/>
            <a:r>
              <a:rPr lang="en-US" sz="3600" b="1">
                <a:solidFill>
                  <a:schemeClr val="tx1"/>
                </a:solidFill>
                <a:latin typeface="Calibri" panose="020F0502020204030204" pitchFamily="34" charset="0"/>
                <a:cs typeface="Calibri" panose="020F0502020204030204" pitchFamily="34" charset="0"/>
              </a:rPr>
              <a:t>VS</a:t>
            </a:r>
          </a:p>
        </p:txBody>
      </p:sp>
      <p:sp>
        <p:nvSpPr>
          <p:cNvPr id="5" name="Freeform 1">
            <a:extLst>
              <a:ext uri="{FF2B5EF4-FFF2-40B4-BE49-F238E27FC236}">
                <a16:creationId xmlns:a16="http://schemas.microsoft.com/office/drawing/2014/main" id="{2307BA1B-9F81-F149-915B-8E82DED85504}"/>
              </a:ext>
            </a:extLst>
          </p:cNvPr>
          <p:cNvSpPr>
            <a:spLocks noChangeArrowheads="1"/>
          </p:cNvSpPr>
          <p:nvPr/>
        </p:nvSpPr>
        <p:spPr bwMode="auto">
          <a:xfrm>
            <a:off x="1497199" y="1705901"/>
            <a:ext cx="2071363" cy="1708031"/>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accent1"/>
          </a:solidFill>
          <a:ln>
            <a:noFill/>
          </a:ln>
          <a:effectLst/>
        </p:spPr>
        <p:txBody>
          <a:bodyPr wrap="none" anchor="ctr"/>
          <a:lstStyle/>
          <a:p>
            <a:endParaRPr lang="en-US" sz="6532">
              <a:latin typeface="Lato Light" panose="020F0502020204030203" pitchFamily="34" charset="0"/>
            </a:endParaRPr>
          </a:p>
        </p:txBody>
      </p:sp>
      <p:sp>
        <p:nvSpPr>
          <p:cNvPr id="8" name="Freeform 1">
            <a:extLst>
              <a:ext uri="{FF2B5EF4-FFF2-40B4-BE49-F238E27FC236}">
                <a16:creationId xmlns:a16="http://schemas.microsoft.com/office/drawing/2014/main" id="{4C254DA1-79C1-68B1-D6B9-BFD12D6A6B79}"/>
              </a:ext>
            </a:extLst>
          </p:cNvPr>
          <p:cNvSpPr>
            <a:spLocks noChangeArrowheads="1"/>
          </p:cNvSpPr>
          <p:nvPr/>
        </p:nvSpPr>
        <p:spPr bwMode="auto">
          <a:xfrm>
            <a:off x="5663767" y="1705901"/>
            <a:ext cx="2071363" cy="1708031"/>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rgbClr val="C00000"/>
          </a:solidFill>
          <a:ln>
            <a:noFill/>
          </a:ln>
          <a:effectLst/>
        </p:spPr>
        <p:txBody>
          <a:bodyPr wrap="none" anchor="ctr"/>
          <a:lstStyle/>
          <a:p>
            <a:endParaRPr lang="en-US" sz="6532">
              <a:latin typeface="Lato Light" panose="020F0502020204030203" pitchFamily="34" charset="0"/>
            </a:endParaRPr>
          </a:p>
        </p:txBody>
      </p:sp>
      <p:sp>
        <p:nvSpPr>
          <p:cNvPr id="9" name="Pie 28">
            <a:extLst>
              <a:ext uri="{FF2B5EF4-FFF2-40B4-BE49-F238E27FC236}">
                <a16:creationId xmlns:a16="http://schemas.microsoft.com/office/drawing/2014/main" id="{0F1FFE8A-D4AE-1658-A04E-373598CF24A1}"/>
              </a:ext>
            </a:extLst>
          </p:cNvPr>
          <p:cNvSpPr/>
          <p:nvPr/>
        </p:nvSpPr>
        <p:spPr>
          <a:xfrm>
            <a:off x="5663767" y="1598003"/>
            <a:ext cx="2071363" cy="1947140"/>
          </a:xfrm>
          <a:prstGeom prst="pie">
            <a:avLst>
              <a:gd name="adj1" fmla="val 5376319"/>
              <a:gd name="adj2" fmla="val 1616629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Lato Light" panose="020F0502020204030203" pitchFamily="34" charset="0"/>
            </a:endParaRPr>
          </a:p>
        </p:txBody>
      </p:sp>
      <p:sp useBgFill="1">
        <p:nvSpPr>
          <p:cNvPr id="10" name="Freeform 29">
            <a:extLst>
              <a:ext uri="{FF2B5EF4-FFF2-40B4-BE49-F238E27FC236}">
                <a16:creationId xmlns:a16="http://schemas.microsoft.com/office/drawing/2014/main" id="{EA1CA2F1-76C2-CB47-0D96-FB30B682D9EE}"/>
              </a:ext>
            </a:extLst>
          </p:cNvPr>
          <p:cNvSpPr/>
          <p:nvPr/>
        </p:nvSpPr>
        <p:spPr>
          <a:xfrm>
            <a:off x="5665383" y="1552608"/>
            <a:ext cx="2155025" cy="2038283"/>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1" name="Rounded Rectangle 32">
            <a:extLst>
              <a:ext uri="{FF2B5EF4-FFF2-40B4-BE49-F238E27FC236}">
                <a16:creationId xmlns:a16="http://schemas.microsoft.com/office/drawing/2014/main" id="{96135902-8B82-CDD9-5A73-2FB00D6E5841}"/>
              </a:ext>
            </a:extLst>
          </p:cNvPr>
          <p:cNvSpPr/>
          <p:nvPr/>
        </p:nvSpPr>
        <p:spPr>
          <a:xfrm>
            <a:off x="1497199" y="3618681"/>
            <a:ext cx="1631672" cy="1599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2" name="Rounded Rectangle 33">
            <a:extLst>
              <a:ext uri="{FF2B5EF4-FFF2-40B4-BE49-F238E27FC236}">
                <a16:creationId xmlns:a16="http://schemas.microsoft.com/office/drawing/2014/main" id="{FBCC770C-33C4-6596-CA69-BB91295B01D8}"/>
              </a:ext>
            </a:extLst>
          </p:cNvPr>
          <p:cNvSpPr/>
          <p:nvPr/>
        </p:nvSpPr>
        <p:spPr>
          <a:xfrm>
            <a:off x="1513466" y="3618681"/>
            <a:ext cx="134074" cy="15999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3" name="Rounded Rectangle 34">
            <a:extLst>
              <a:ext uri="{FF2B5EF4-FFF2-40B4-BE49-F238E27FC236}">
                <a16:creationId xmlns:a16="http://schemas.microsoft.com/office/drawing/2014/main" id="{3F8B5DFB-9B57-EA6F-F606-702E80CEF35A}"/>
              </a:ext>
            </a:extLst>
          </p:cNvPr>
          <p:cNvSpPr/>
          <p:nvPr/>
        </p:nvSpPr>
        <p:spPr>
          <a:xfrm>
            <a:off x="5674965" y="3633251"/>
            <a:ext cx="1620135" cy="15999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4" name="Rounded Rectangle 35">
            <a:extLst>
              <a:ext uri="{FF2B5EF4-FFF2-40B4-BE49-F238E27FC236}">
                <a16:creationId xmlns:a16="http://schemas.microsoft.com/office/drawing/2014/main" id="{59FC3F36-8D4C-5AB0-1007-5189473AC7DE}"/>
              </a:ext>
            </a:extLst>
          </p:cNvPr>
          <p:cNvSpPr/>
          <p:nvPr/>
        </p:nvSpPr>
        <p:spPr>
          <a:xfrm>
            <a:off x="5667592" y="3649174"/>
            <a:ext cx="207045" cy="1440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 name="TextBox 14">
            <a:extLst>
              <a:ext uri="{FF2B5EF4-FFF2-40B4-BE49-F238E27FC236}">
                <a16:creationId xmlns:a16="http://schemas.microsoft.com/office/drawing/2014/main" id="{C2211629-A1EE-836D-35E9-DD18ADE0D4A0}"/>
              </a:ext>
            </a:extLst>
          </p:cNvPr>
          <p:cNvSpPr txBox="1"/>
          <p:nvPr/>
        </p:nvSpPr>
        <p:spPr>
          <a:xfrm>
            <a:off x="3201331" y="3507262"/>
            <a:ext cx="462181" cy="382835"/>
          </a:xfrm>
          <a:prstGeom prst="rect">
            <a:avLst/>
          </a:prstGeom>
          <a:noFill/>
        </p:spPr>
        <p:txBody>
          <a:bodyPr wrap="none" rtlCol="0" anchor="ctr">
            <a:spAutoFit/>
          </a:bodyPr>
          <a:lstStyle/>
          <a:p>
            <a:r>
              <a:rPr lang="en-US" sz="2000" b="1">
                <a:solidFill>
                  <a:schemeClr val="accent1"/>
                </a:solidFill>
                <a:latin typeface="Poppins" pitchFamily="2" charset="77"/>
                <a:cs typeface="Poppins" pitchFamily="2" charset="77"/>
              </a:rPr>
              <a:t>1%</a:t>
            </a:r>
          </a:p>
        </p:txBody>
      </p:sp>
      <p:sp>
        <p:nvSpPr>
          <p:cNvPr id="16" name="TextBox 15">
            <a:extLst>
              <a:ext uri="{FF2B5EF4-FFF2-40B4-BE49-F238E27FC236}">
                <a16:creationId xmlns:a16="http://schemas.microsoft.com/office/drawing/2014/main" id="{3916BA6D-6087-02BE-9286-BDE33FACEC4C}"/>
              </a:ext>
            </a:extLst>
          </p:cNvPr>
          <p:cNvSpPr txBox="1"/>
          <p:nvPr/>
        </p:nvSpPr>
        <p:spPr>
          <a:xfrm>
            <a:off x="7367620" y="3521829"/>
            <a:ext cx="822569" cy="382835"/>
          </a:xfrm>
          <a:prstGeom prst="rect">
            <a:avLst/>
          </a:prstGeom>
          <a:noFill/>
        </p:spPr>
        <p:txBody>
          <a:bodyPr wrap="none" rtlCol="0" anchor="ctr">
            <a:spAutoFit/>
          </a:bodyPr>
          <a:lstStyle/>
          <a:p>
            <a:r>
              <a:rPr lang="en-US" sz="2000" b="1">
                <a:solidFill>
                  <a:srgbClr val="C00000"/>
                </a:solidFill>
                <a:latin typeface="Poppins" pitchFamily="2" charset="77"/>
                <a:cs typeface="Poppins" pitchFamily="2" charset="77"/>
              </a:rPr>
              <a:t>4-5%</a:t>
            </a:r>
          </a:p>
        </p:txBody>
      </p:sp>
      <p:sp>
        <p:nvSpPr>
          <p:cNvPr id="17" name="TextBox 16">
            <a:extLst>
              <a:ext uri="{FF2B5EF4-FFF2-40B4-BE49-F238E27FC236}">
                <a16:creationId xmlns:a16="http://schemas.microsoft.com/office/drawing/2014/main" id="{EB3C226F-E9B8-C30C-60E3-83BD50E302DF}"/>
              </a:ext>
            </a:extLst>
          </p:cNvPr>
          <p:cNvSpPr txBox="1"/>
          <p:nvPr/>
        </p:nvSpPr>
        <p:spPr>
          <a:xfrm>
            <a:off x="1728110" y="1302707"/>
            <a:ext cx="1609540" cy="353386"/>
          </a:xfrm>
          <a:prstGeom prst="rect">
            <a:avLst/>
          </a:prstGeom>
          <a:noFill/>
        </p:spPr>
        <p:txBody>
          <a:bodyPr wrap="none" rtlCol="0" anchor="ctr" anchorCtr="0">
            <a:spAutoFit/>
          </a:bodyPr>
          <a:lstStyle/>
          <a:p>
            <a:pPr algn="ctr"/>
            <a:r>
              <a:rPr lang="en-US" sz="1800" b="1">
                <a:solidFill>
                  <a:schemeClr val="tx1"/>
                </a:solidFill>
                <a:latin typeface="Calibri" panose="020F0502020204030204" pitchFamily="34" charset="0"/>
                <a:ea typeface="League Spartan" charset="0"/>
                <a:cs typeface="Calibri" panose="020F0502020204030204" pitchFamily="34" charset="0"/>
              </a:rPr>
              <a:t>Indoor Pollutant</a:t>
            </a:r>
          </a:p>
        </p:txBody>
      </p:sp>
      <p:sp>
        <p:nvSpPr>
          <p:cNvPr id="18" name="TextBox 17">
            <a:extLst>
              <a:ext uri="{FF2B5EF4-FFF2-40B4-BE49-F238E27FC236}">
                <a16:creationId xmlns:a16="http://schemas.microsoft.com/office/drawing/2014/main" id="{2090FAFC-1079-FF97-C121-44FECC60770B}"/>
              </a:ext>
            </a:extLst>
          </p:cNvPr>
          <p:cNvSpPr txBox="1"/>
          <p:nvPr/>
        </p:nvSpPr>
        <p:spPr>
          <a:xfrm>
            <a:off x="5814509" y="1317277"/>
            <a:ext cx="1769876" cy="353386"/>
          </a:xfrm>
          <a:prstGeom prst="rect">
            <a:avLst/>
          </a:prstGeom>
          <a:noFill/>
        </p:spPr>
        <p:txBody>
          <a:bodyPr wrap="none" rtlCol="0" anchor="ctr" anchorCtr="0">
            <a:spAutoFit/>
          </a:bodyPr>
          <a:lstStyle/>
          <a:p>
            <a:pPr algn="ctr"/>
            <a:r>
              <a:rPr lang="en-US" sz="1800" b="1">
                <a:solidFill>
                  <a:schemeClr val="tx1"/>
                </a:solidFill>
                <a:latin typeface="Calibri" panose="020F0502020204030204" pitchFamily="34" charset="0"/>
                <a:ea typeface="League Spartan" charset="0"/>
                <a:cs typeface="Calibri" panose="020F0502020204030204" pitchFamily="34" charset="0"/>
              </a:rPr>
              <a:t>Outdoor Pollutant</a:t>
            </a:r>
          </a:p>
        </p:txBody>
      </p:sp>
      <p:grpSp>
        <p:nvGrpSpPr>
          <p:cNvPr id="19" name="Google Shape;2776;p35">
            <a:extLst>
              <a:ext uri="{FF2B5EF4-FFF2-40B4-BE49-F238E27FC236}">
                <a16:creationId xmlns:a16="http://schemas.microsoft.com/office/drawing/2014/main" id="{DE41F3C2-E345-8DC3-7AEA-8E8B313B1347}"/>
              </a:ext>
            </a:extLst>
          </p:cNvPr>
          <p:cNvGrpSpPr/>
          <p:nvPr/>
        </p:nvGrpSpPr>
        <p:grpSpPr>
          <a:xfrm>
            <a:off x="6386892" y="2250434"/>
            <a:ext cx="640303" cy="570570"/>
            <a:chOff x="4322837" y="3245740"/>
            <a:chExt cx="493770" cy="489682"/>
          </a:xfrm>
        </p:grpSpPr>
        <p:sp>
          <p:nvSpPr>
            <p:cNvPr id="20" name="Google Shape;2777;p35">
              <a:extLst>
                <a:ext uri="{FF2B5EF4-FFF2-40B4-BE49-F238E27FC236}">
                  <a16:creationId xmlns:a16="http://schemas.microsoft.com/office/drawing/2014/main" id="{742EFE44-36CD-1425-FC3E-D339394AF3FC}"/>
                </a:ext>
              </a:extLst>
            </p:cNvPr>
            <p:cNvSpPr/>
            <p:nvPr/>
          </p:nvSpPr>
          <p:spPr>
            <a:xfrm>
              <a:off x="4322837" y="3245740"/>
              <a:ext cx="299286" cy="453494"/>
            </a:xfrm>
            <a:custGeom>
              <a:avLst/>
              <a:gdLst/>
              <a:ahLst/>
              <a:cxnLst/>
              <a:rect l="l" t="t" r="r" b="b"/>
              <a:pathLst>
                <a:path w="12885" h="19524" extrusionOk="0">
                  <a:moveTo>
                    <a:pt x="1655" y="0"/>
                  </a:moveTo>
                  <a:cubicBezTo>
                    <a:pt x="1293" y="0"/>
                    <a:pt x="987" y="276"/>
                    <a:pt x="971" y="635"/>
                  </a:cubicBezTo>
                  <a:cubicBezTo>
                    <a:pt x="951" y="1020"/>
                    <a:pt x="1256" y="1336"/>
                    <a:pt x="1638" y="1336"/>
                  </a:cubicBezTo>
                  <a:lnTo>
                    <a:pt x="3193" y="1336"/>
                  </a:lnTo>
                  <a:cubicBezTo>
                    <a:pt x="2738" y="1336"/>
                    <a:pt x="2369" y="1714"/>
                    <a:pt x="2386" y="2176"/>
                  </a:cubicBezTo>
                  <a:cubicBezTo>
                    <a:pt x="2402" y="2614"/>
                    <a:pt x="2774" y="2956"/>
                    <a:pt x="3216" y="2956"/>
                  </a:cubicBezTo>
                  <a:lnTo>
                    <a:pt x="4794" y="2956"/>
                  </a:lnTo>
                  <a:cubicBezTo>
                    <a:pt x="4116" y="2956"/>
                    <a:pt x="3568" y="3504"/>
                    <a:pt x="3568" y="4179"/>
                  </a:cubicBezTo>
                  <a:lnTo>
                    <a:pt x="3568" y="6663"/>
                  </a:lnTo>
                  <a:cubicBezTo>
                    <a:pt x="3568" y="6985"/>
                    <a:pt x="3306" y="7248"/>
                    <a:pt x="2983" y="7248"/>
                  </a:cubicBezTo>
                  <a:lnTo>
                    <a:pt x="2137" y="7248"/>
                  </a:lnTo>
                  <a:cubicBezTo>
                    <a:pt x="957" y="7248"/>
                    <a:pt x="1" y="8204"/>
                    <a:pt x="1" y="9383"/>
                  </a:cubicBezTo>
                  <a:lnTo>
                    <a:pt x="1" y="17836"/>
                  </a:lnTo>
                  <a:cubicBezTo>
                    <a:pt x="1" y="18769"/>
                    <a:pt x="758" y="19523"/>
                    <a:pt x="1691" y="19523"/>
                  </a:cubicBezTo>
                  <a:lnTo>
                    <a:pt x="2279" y="19523"/>
                  </a:lnTo>
                  <a:cubicBezTo>
                    <a:pt x="2253" y="19523"/>
                    <a:pt x="1974" y="18411"/>
                    <a:pt x="2014" y="18411"/>
                  </a:cubicBezTo>
                  <a:lnTo>
                    <a:pt x="1964" y="18411"/>
                  </a:lnTo>
                  <a:cubicBezTo>
                    <a:pt x="1645" y="18411"/>
                    <a:pt x="1389" y="18155"/>
                    <a:pt x="1389" y="17836"/>
                  </a:cubicBezTo>
                  <a:lnTo>
                    <a:pt x="1389" y="9526"/>
                  </a:lnTo>
                  <a:cubicBezTo>
                    <a:pt x="1389" y="9134"/>
                    <a:pt x="1708" y="8812"/>
                    <a:pt x="2103" y="8812"/>
                  </a:cubicBezTo>
                  <a:lnTo>
                    <a:pt x="3150" y="8812"/>
                  </a:lnTo>
                  <a:cubicBezTo>
                    <a:pt x="4146" y="8812"/>
                    <a:pt x="4950" y="8008"/>
                    <a:pt x="4950" y="7012"/>
                  </a:cubicBezTo>
                  <a:lnTo>
                    <a:pt x="4950" y="4610"/>
                  </a:lnTo>
                  <a:cubicBezTo>
                    <a:pt x="4950" y="4461"/>
                    <a:pt x="5069" y="4341"/>
                    <a:pt x="5219" y="4341"/>
                  </a:cubicBezTo>
                  <a:lnTo>
                    <a:pt x="7700" y="4341"/>
                  </a:lnTo>
                  <a:cubicBezTo>
                    <a:pt x="8072" y="4341"/>
                    <a:pt x="8391" y="4056"/>
                    <a:pt x="8407" y="3680"/>
                  </a:cubicBezTo>
                  <a:cubicBezTo>
                    <a:pt x="8431" y="3282"/>
                    <a:pt x="8108" y="2956"/>
                    <a:pt x="7716" y="2956"/>
                  </a:cubicBezTo>
                  <a:lnTo>
                    <a:pt x="12054" y="2956"/>
                  </a:lnTo>
                  <a:cubicBezTo>
                    <a:pt x="12056" y="2956"/>
                    <a:pt x="12058" y="2956"/>
                    <a:pt x="12060" y="2956"/>
                  </a:cubicBezTo>
                  <a:cubicBezTo>
                    <a:pt x="12519" y="2956"/>
                    <a:pt x="12884" y="2576"/>
                    <a:pt x="12868" y="2116"/>
                  </a:cubicBezTo>
                  <a:cubicBezTo>
                    <a:pt x="12851" y="1678"/>
                    <a:pt x="12479" y="1336"/>
                    <a:pt x="12038" y="1336"/>
                  </a:cubicBezTo>
                  <a:lnTo>
                    <a:pt x="8849" y="1336"/>
                  </a:lnTo>
                  <a:cubicBezTo>
                    <a:pt x="9218" y="1336"/>
                    <a:pt x="9517" y="1037"/>
                    <a:pt x="9517" y="668"/>
                  </a:cubicBezTo>
                  <a:cubicBezTo>
                    <a:pt x="9517" y="299"/>
                    <a:pt x="9218" y="0"/>
                    <a:pt x="8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8;p35">
              <a:extLst>
                <a:ext uri="{FF2B5EF4-FFF2-40B4-BE49-F238E27FC236}">
                  <a16:creationId xmlns:a16="http://schemas.microsoft.com/office/drawing/2014/main" id="{4DB1BD1C-E323-674C-3CE3-F453F17AD104}"/>
                </a:ext>
              </a:extLst>
            </p:cNvPr>
            <p:cNvSpPr/>
            <p:nvPr/>
          </p:nvSpPr>
          <p:spPr>
            <a:xfrm>
              <a:off x="4664467" y="3607322"/>
              <a:ext cx="130864" cy="92074"/>
            </a:xfrm>
            <a:custGeom>
              <a:avLst/>
              <a:gdLst/>
              <a:ahLst/>
              <a:cxnLst/>
              <a:rect l="l" t="t" r="r" b="b"/>
              <a:pathLst>
                <a:path w="5634" h="3964" extrusionOk="0">
                  <a:moveTo>
                    <a:pt x="0" y="1"/>
                  </a:moveTo>
                  <a:lnTo>
                    <a:pt x="0" y="1"/>
                  </a:lnTo>
                  <a:cubicBezTo>
                    <a:pt x="13" y="120"/>
                    <a:pt x="505" y="3455"/>
                    <a:pt x="189" y="3963"/>
                  </a:cubicBezTo>
                  <a:lnTo>
                    <a:pt x="4796" y="3963"/>
                  </a:lnTo>
                  <a:cubicBezTo>
                    <a:pt x="5258" y="3963"/>
                    <a:pt x="5633" y="3588"/>
                    <a:pt x="5633" y="3123"/>
                  </a:cubicBezTo>
                  <a:lnTo>
                    <a:pt x="5633" y="22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9;p35">
              <a:extLst>
                <a:ext uri="{FF2B5EF4-FFF2-40B4-BE49-F238E27FC236}">
                  <a16:creationId xmlns:a16="http://schemas.microsoft.com/office/drawing/2014/main" id="{D687E931-D94E-47A6-86DF-CE8097E7821C}"/>
                </a:ext>
              </a:extLst>
            </p:cNvPr>
            <p:cNvSpPr/>
            <p:nvPr/>
          </p:nvSpPr>
          <p:spPr>
            <a:xfrm>
              <a:off x="4367968" y="3628390"/>
              <a:ext cx="176552" cy="70844"/>
            </a:xfrm>
            <a:custGeom>
              <a:avLst/>
              <a:gdLst/>
              <a:ahLst/>
              <a:cxnLst/>
              <a:rect l="l" t="t" r="r" b="b"/>
              <a:pathLst>
                <a:path w="7601" h="3050" extrusionOk="0">
                  <a:moveTo>
                    <a:pt x="7600" y="0"/>
                  </a:moveTo>
                  <a:lnTo>
                    <a:pt x="1356" y="1937"/>
                  </a:lnTo>
                  <a:lnTo>
                    <a:pt x="74" y="1937"/>
                  </a:lnTo>
                  <a:cubicBezTo>
                    <a:pt x="31" y="1937"/>
                    <a:pt x="1" y="1980"/>
                    <a:pt x="11" y="2016"/>
                  </a:cubicBezTo>
                  <a:lnTo>
                    <a:pt x="277" y="3006"/>
                  </a:lnTo>
                  <a:cubicBezTo>
                    <a:pt x="283" y="3033"/>
                    <a:pt x="310" y="3049"/>
                    <a:pt x="340" y="3049"/>
                  </a:cubicBezTo>
                  <a:lnTo>
                    <a:pt x="5843" y="3049"/>
                  </a:lnTo>
                  <a:cubicBezTo>
                    <a:pt x="6341" y="3049"/>
                    <a:pt x="6783" y="2810"/>
                    <a:pt x="7056" y="2435"/>
                  </a:cubicBezTo>
                  <a:cubicBezTo>
                    <a:pt x="6926" y="2086"/>
                    <a:pt x="7587" y="120"/>
                    <a:pt x="7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80;p35">
              <a:extLst>
                <a:ext uri="{FF2B5EF4-FFF2-40B4-BE49-F238E27FC236}">
                  <a16:creationId xmlns:a16="http://schemas.microsoft.com/office/drawing/2014/main" id="{5D6FC2A3-658B-A667-47D3-AFA35E5DCAAD}"/>
                </a:ext>
              </a:extLst>
            </p:cNvPr>
            <p:cNvSpPr/>
            <p:nvPr/>
          </p:nvSpPr>
          <p:spPr>
            <a:xfrm>
              <a:off x="4501666" y="3533575"/>
              <a:ext cx="204239" cy="116811"/>
            </a:xfrm>
            <a:custGeom>
              <a:avLst/>
              <a:gdLst/>
              <a:ahLst/>
              <a:cxnLst/>
              <a:rect l="l" t="t" r="r" b="b"/>
              <a:pathLst>
                <a:path w="8793" h="5029" extrusionOk="0">
                  <a:moveTo>
                    <a:pt x="4398" y="0"/>
                  </a:moveTo>
                  <a:cubicBezTo>
                    <a:pt x="2090" y="0"/>
                    <a:pt x="187" y="2764"/>
                    <a:pt x="1" y="5029"/>
                  </a:cubicBezTo>
                  <a:lnTo>
                    <a:pt x="1120" y="5029"/>
                  </a:lnTo>
                  <a:cubicBezTo>
                    <a:pt x="1211" y="4204"/>
                    <a:pt x="2804" y="3791"/>
                    <a:pt x="4397" y="3791"/>
                  </a:cubicBezTo>
                  <a:cubicBezTo>
                    <a:pt x="5989" y="3791"/>
                    <a:pt x="7582" y="4204"/>
                    <a:pt x="7673" y="5029"/>
                  </a:cubicBezTo>
                  <a:lnTo>
                    <a:pt x="8793" y="5029"/>
                  </a:lnTo>
                  <a:cubicBezTo>
                    <a:pt x="8607" y="2764"/>
                    <a:pt x="6707" y="0"/>
                    <a:pt x="4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1;p35">
              <a:extLst>
                <a:ext uri="{FF2B5EF4-FFF2-40B4-BE49-F238E27FC236}">
                  <a16:creationId xmlns:a16="http://schemas.microsoft.com/office/drawing/2014/main" id="{B37579EA-218B-A20C-12D8-98FA68C323ED}"/>
                </a:ext>
              </a:extLst>
            </p:cNvPr>
            <p:cNvSpPr/>
            <p:nvPr/>
          </p:nvSpPr>
          <p:spPr>
            <a:xfrm>
              <a:off x="4403762" y="3332612"/>
              <a:ext cx="412706" cy="326346"/>
            </a:xfrm>
            <a:custGeom>
              <a:avLst/>
              <a:gdLst/>
              <a:ahLst/>
              <a:cxnLst/>
              <a:rect l="l" t="t" r="r" b="b"/>
              <a:pathLst>
                <a:path w="17768" h="14050" extrusionOk="0">
                  <a:moveTo>
                    <a:pt x="10427" y="0"/>
                  </a:moveTo>
                  <a:cubicBezTo>
                    <a:pt x="9195" y="0"/>
                    <a:pt x="8082" y="738"/>
                    <a:pt x="7607" y="1880"/>
                  </a:cubicBezTo>
                  <a:lnTo>
                    <a:pt x="6172" y="5331"/>
                  </a:lnTo>
                  <a:cubicBezTo>
                    <a:pt x="6009" y="5716"/>
                    <a:pt x="5681" y="6009"/>
                    <a:pt x="5275" y="6115"/>
                  </a:cubicBezTo>
                  <a:lnTo>
                    <a:pt x="629" y="7360"/>
                  </a:lnTo>
                  <a:cubicBezTo>
                    <a:pt x="260" y="7460"/>
                    <a:pt x="1" y="7795"/>
                    <a:pt x="1" y="8177"/>
                  </a:cubicBezTo>
                  <a:lnTo>
                    <a:pt x="1" y="8656"/>
                  </a:lnTo>
                  <a:lnTo>
                    <a:pt x="1971" y="12422"/>
                  </a:lnTo>
                  <a:lnTo>
                    <a:pt x="3087" y="14050"/>
                  </a:lnTo>
                  <a:lnTo>
                    <a:pt x="4169" y="14050"/>
                  </a:lnTo>
                  <a:cubicBezTo>
                    <a:pt x="4186" y="14050"/>
                    <a:pt x="4199" y="14036"/>
                    <a:pt x="4199" y="14020"/>
                  </a:cubicBezTo>
                  <a:cubicBezTo>
                    <a:pt x="4216" y="11605"/>
                    <a:pt x="6189" y="9639"/>
                    <a:pt x="8607" y="9639"/>
                  </a:cubicBezTo>
                  <a:cubicBezTo>
                    <a:pt x="11028" y="9639"/>
                    <a:pt x="13001" y="11605"/>
                    <a:pt x="13018" y="14020"/>
                  </a:cubicBezTo>
                  <a:cubicBezTo>
                    <a:pt x="13018" y="14036"/>
                    <a:pt x="13031" y="14050"/>
                    <a:pt x="13044" y="14050"/>
                  </a:cubicBezTo>
                  <a:lnTo>
                    <a:pt x="17721" y="14050"/>
                  </a:lnTo>
                  <a:cubicBezTo>
                    <a:pt x="17747" y="14050"/>
                    <a:pt x="17767" y="14030"/>
                    <a:pt x="17767" y="14003"/>
                  </a:cubicBezTo>
                  <a:lnTo>
                    <a:pt x="17767" y="8902"/>
                  </a:lnTo>
                  <a:lnTo>
                    <a:pt x="17465" y="8337"/>
                  </a:lnTo>
                  <a:lnTo>
                    <a:pt x="17767" y="8191"/>
                  </a:lnTo>
                  <a:lnTo>
                    <a:pt x="17767" y="5949"/>
                  </a:lnTo>
                  <a:lnTo>
                    <a:pt x="17319" y="3647"/>
                  </a:lnTo>
                  <a:lnTo>
                    <a:pt x="17767" y="1830"/>
                  </a:lnTo>
                  <a:lnTo>
                    <a:pt x="17767" y="47"/>
                  </a:lnTo>
                  <a:cubicBezTo>
                    <a:pt x="17767" y="20"/>
                    <a:pt x="17747" y="0"/>
                    <a:pt x="17721"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2;p35">
              <a:extLst>
                <a:ext uri="{FF2B5EF4-FFF2-40B4-BE49-F238E27FC236}">
                  <a16:creationId xmlns:a16="http://schemas.microsoft.com/office/drawing/2014/main" id="{5BCC9F23-2DA5-80F0-910C-F59596EF4CBB}"/>
                </a:ext>
              </a:extLst>
            </p:cNvPr>
            <p:cNvSpPr/>
            <p:nvPr/>
          </p:nvSpPr>
          <p:spPr>
            <a:xfrm>
              <a:off x="4403994" y="3533575"/>
              <a:ext cx="45712" cy="61901"/>
            </a:xfrm>
            <a:custGeom>
              <a:avLst/>
              <a:gdLst/>
              <a:ahLst/>
              <a:cxnLst/>
              <a:rect l="l" t="t" r="r" b="b"/>
              <a:pathLst>
                <a:path w="1968" h="2665" extrusionOk="0">
                  <a:moveTo>
                    <a:pt x="1" y="0"/>
                  </a:moveTo>
                  <a:lnTo>
                    <a:pt x="1" y="1880"/>
                  </a:lnTo>
                  <a:lnTo>
                    <a:pt x="871" y="2664"/>
                  </a:lnTo>
                  <a:lnTo>
                    <a:pt x="1967" y="1880"/>
                  </a:lnTo>
                  <a:lnTo>
                    <a:pt x="1967" y="934"/>
                  </a:lnTo>
                  <a:lnTo>
                    <a:pt x="1964" y="934"/>
                  </a:lnTo>
                  <a:cubicBezTo>
                    <a:pt x="1964" y="419"/>
                    <a:pt x="1545" y="0"/>
                    <a:pt x="1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83;p35">
              <a:extLst>
                <a:ext uri="{FF2B5EF4-FFF2-40B4-BE49-F238E27FC236}">
                  <a16:creationId xmlns:a16="http://schemas.microsoft.com/office/drawing/2014/main" id="{996AEC8C-E361-AC9E-903B-298C359B8F61}"/>
                </a:ext>
              </a:extLst>
            </p:cNvPr>
            <p:cNvSpPr/>
            <p:nvPr/>
          </p:nvSpPr>
          <p:spPr>
            <a:xfrm>
              <a:off x="4403855" y="3577243"/>
              <a:ext cx="45758" cy="51170"/>
            </a:xfrm>
            <a:custGeom>
              <a:avLst/>
              <a:gdLst/>
              <a:ahLst/>
              <a:cxnLst/>
              <a:rect l="l" t="t" r="r" b="b"/>
              <a:pathLst>
                <a:path w="1970" h="2203" extrusionOk="0">
                  <a:moveTo>
                    <a:pt x="0" y="0"/>
                  </a:moveTo>
                  <a:lnTo>
                    <a:pt x="0" y="4"/>
                  </a:lnTo>
                  <a:lnTo>
                    <a:pt x="0" y="1887"/>
                  </a:lnTo>
                  <a:lnTo>
                    <a:pt x="1970" y="2202"/>
                  </a:lnTo>
                  <a:lnTo>
                    <a:pt x="1970" y="0"/>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84;p35">
              <a:extLst>
                <a:ext uri="{FF2B5EF4-FFF2-40B4-BE49-F238E27FC236}">
                  <a16:creationId xmlns:a16="http://schemas.microsoft.com/office/drawing/2014/main" id="{CBD0D467-991D-8B38-FD63-576B28AA5A42}"/>
                </a:ext>
              </a:extLst>
            </p:cNvPr>
            <p:cNvSpPr/>
            <p:nvPr/>
          </p:nvSpPr>
          <p:spPr>
            <a:xfrm>
              <a:off x="4475511" y="3638958"/>
              <a:ext cx="27803" cy="19929"/>
            </a:xfrm>
            <a:custGeom>
              <a:avLst/>
              <a:gdLst/>
              <a:ahLst/>
              <a:cxnLst/>
              <a:rect l="l" t="t" r="r" b="b"/>
              <a:pathLst>
                <a:path w="1197" h="858" extrusionOk="0">
                  <a:moveTo>
                    <a:pt x="1" y="0"/>
                  </a:moveTo>
                  <a:lnTo>
                    <a:pt x="1" y="857"/>
                  </a:lnTo>
                  <a:lnTo>
                    <a:pt x="1084" y="857"/>
                  </a:lnTo>
                  <a:cubicBezTo>
                    <a:pt x="1100" y="857"/>
                    <a:pt x="1114" y="844"/>
                    <a:pt x="1114" y="827"/>
                  </a:cubicBezTo>
                  <a:cubicBezTo>
                    <a:pt x="1114" y="545"/>
                    <a:pt x="1143" y="269"/>
                    <a:pt x="1197" y="0"/>
                  </a:cubicBezTo>
                  <a:close/>
                </a:path>
              </a:pathLst>
            </a:custGeom>
            <a:solidFill>
              <a:srgbClr val="66B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85;p35">
              <a:extLst>
                <a:ext uri="{FF2B5EF4-FFF2-40B4-BE49-F238E27FC236}">
                  <a16:creationId xmlns:a16="http://schemas.microsoft.com/office/drawing/2014/main" id="{8838E034-3354-960E-EBF5-DCA082436901}"/>
                </a:ext>
              </a:extLst>
            </p:cNvPr>
            <p:cNvSpPr/>
            <p:nvPr/>
          </p:nvSpPr>
          <p:spPr>
            <a:xfrm>
              <a:off x="4527216" y="3582260"/>
              <a:ext cx="153162" cy="153162"/>
            </a:xfrm>
            <a:custGeom>
              <a:avLst/>
              <a:gdLst/>
              <a:ahLst/>
              <a:cxnLst/>
              <a:rect l="l" t="t" r="r" b="b"/>
              <a:pathLst>
                <a:path w="6594" h="6594" extrusionOk="0">
                  <a:moveTo>
                    <a:pt x="3298" y="0"/>
                  </a:moveTo>
                  <a:cubicBezTo>
                    <a:pt x="1475" y="0"/>
                    <a:pt x="0" y="1475"/>
                    <a:pt x="0" y="3295"/>
                  </a:cubicBezTo>
                  <a:cubicBezTo>
                    <a:pt x="0" y="5118"/>
                    <a:pt x="1475" y="6593"/>
                    <a:pt x="3298" y="6593"/>
                  </a:cubicBezTo>
                  <a:cubicBezTo>
                    <a:pt x="5119" y="6593"/>
                    <a:pt x="6593" y="5118"/>
                    <a:pt x="6593" y="3295"/>
                  </a:cubicBezTo>
                  <a:cubicBezTo>
                    <a:pt x="6593" y="1475"/>
                    <a:pt x="5119" y="0"/>
                    <a:pt x="3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86;p35">
              <a:extLst>
                <a:ext uri="{FF2B5EF4-FFF2-40B4-BE49-F238E27FC236}">
                  <a16:creationId xmlns:a16="http://schemas.microsoft.com/office/drawing/2014/main" id="{F7B07FEF-BBC0-8AFB-D025-28FC3F642BEA}"/>
                </a:ext>
              </a:extLst>
            </p:cNvPr>
            <p:cNvSpPr/>
            <p:nvPr/>
          </p:nvSpPr>
          <p:spPr>
            <a:xfrm>
              <a:off x="4551117" y="3583328"/>
              <a:ext cx="129261" cy="152094"/>
            </a:xfrm>
            <a:custGeom>
              <a:avLst/>
              <a:gdLst/>
              <a:ahLst/>
              <a:cxnLst/>
              <a:rect l="l" t="t" r="r" b="b"/>
              <a:pathLst>
                <a:path w="5565" h="6548" extrusionOk="0">
                  <a:moveTo>
                    <a:pt x="2824" y="1"/>
                  </a:moveTo>
                  <a:lnTo>
                    <a:pt x="2824" y="1"/>
                  </a:lnTo>
                  <a:cubicBezTo>
                    <a:pt x="3458" y="602"/>
                    <a:pt x="3854" y="1452"/>
                    <a:pt x="3854" y="2395"/>
                  </a:cubicBezTo>
                  <a:cubicBezTo>
                    <a:pt x="3854" y="4216"/>
                    <a:pt x="2379" y="5694"/>
                    <a:pt x="559" y="5694"/>
                  </a:cubicBezTo>
                  <a:cubicBezTo>
                    <a:pt x="366" y="5694"/>
                    <a:pt x="184" y="5677"/>
                    <a:pt x="1" y="5647"/>
                  </a:cubicBezTo>
                  <a:lnTo>
                    <a:pt x="1" y="5647"/>
                  </a:lnTo>
                  <a:cubicBezTo>
                    <a:pt x="589" y="6208"/>
                    <a:pt x="1389" y="6547"/>
                    <a:pt x="2269" y="6547"/>
                  </a:cubicBezTo>
                  <a:cubicBezTo>
                    <a:pt x="4086" y="6547"/>
                    <a:pt x="5564" y="5072"/>
                    <a:pt x="5564" y="3252"/>
                  </a:cubicBezTo>
                  <a:cubicBezTo>
                    <a:pt x="5564" y="1618"/>
                    <a:pt x="4382" y="266"/>
                    <a:pt x="2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87;p35">
              <a:extLst>
                <a:ext uri="{FF2B5EF4-FFF2-40B4-BE49-F238E27FC236}">
                  <a16:creationId xmlns:a16="http://schemas.microsoft.com/office/drawing/2014/main" id="{D62C2982-E7DC-7DF5-91A5-A33D31BFB6FF}"/>
                </a:ext>
              </a:extLst>
            </p:cNvPr>
            <p:cNvSpPr/>
            <p:nvPr/>
          </p:nvSpPr>
          <p:spPr>
            <a:xfrm>
              <a:off x="4553207" y="3609970"/>
              <a:ext cx="101249" cy="97648"/>
            </a:xfrm>
            <a:custGeom>
              <a:avLst/>
              <a:gdLst/>
              <a:ahLst/>
              <a:cxnLst/>
              <a:rect l="l" t="t" r="r" b="b"/>
              <a:pathLst>
                <a:path w="4359" h="4204" extrusionOk="0">
                  <a:moveTo>
                    <a:pt x="2177" y="1"/>
                  </a:moveTo>
                  <a:cubicBezTo>
                    <a:pt x="1083" y="1"/>
                    <a:pt x="163" y="848"/>
                    <a:pt x="84" y="1953"/>
                  </a:cubicBezTo>
                  <a:cubicBezTo>
                    <a:pt x="1" y="3112"/>
                    <a:pt x="874" y="4115"/>
                    <a:pt x="2030" y="4198"/>
                  </a:cubicBezTo>
                  <a:cubicBezTo>
                    <a:pt x="2081" y="4201"/>
                    <a:pt x="2132" y="4203"/>
                    <a:pt x="2182" y="4203"/>
                  </a:cubicBezTo>
                  <a:cubicBezTo>
                    <a:pt x="3276" y="4203"/>
                    <a:pt x="4196" y="3356"/>
                    <a:pt x="4275" y="2251"/>
                  </a:cubicBezTo>
                  <a:cubicBezTo>
                    <a:pt x="4358" y="1096"/>
                    <a:pt x="3485" y="89"/>
                    <a:pt x="2329" y="6"/>
                  </a:cubicBezTo>
                  <a:cubicBezTo>
                    <a:pt x="2278" y="3"/>
                    <a:pt x="2227" y="1"/>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88;p35">
              <a:extLst>
                <a:ext uri="{FF2B5EF4-FFF2-40B4-BE49-F238E27FC236}">
                  <a16:creationId xmlns:a16="http://schemas.microsoft.com/office/drawing/2014/main" id="{A85BC270-60C8-CC8A-C6BC-BE96F160A854}"/>
                </a:ext>
              </a:extLst>
            </p:cNvPr>
            <p:cNvSpPr/>
            <p:nvPr/>
          </p:nvSpPr>
          <p:spPr>
            <a:xfrm>
              <a:off x="4581057" y="3636031"/>
              <a:ext cx="45549" cy="45526"/>
            </a:xfrm>
            <a:custGeom>
              <a:avLst/>
              <a:gdLst/>
              <a:ahLst/>
              <a:cxnLst/>
              <a:rect l="l" t="t" r="r" b="b"/>
              <a:pathLst>
                <a:path w="1961" h="1960" extrusionOk="0">
                  <a:moveTo>
                    <a:pt x="980" y="0"/>
                  </a:moveTo>
                  <a:cubicBezTo>
                    <a:pt x="439" y="0"/>
                    <a:pt x="1" y="442"/>
                    <a:pt x="1" y="980"/>
                  </a:cubicBezTo>
                  <a:cubicBezTo>
                    <a:pt x="1" y="1521"/>
                    <a:pt x="439" y="1960"/>
                    <a:pt x="980" y="1960"/>
                  </a:cubicBezTo>
                  <a:cubicBezTo>
                    <a:pt x="1518" y="1960"/>
                    <a:pt x="1960" y="1521"/>
                    <a:pt x="1960" y="980"/>
                  </a:cubicBezTo>
                  <a:cubicBezTo>
                    <a:pt x="1960" y="442"/>
                    <a:pt x="1518" y="0"/>
                    <a:pt x="980"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89;p35">
              <a:extLst>
                <a:ext uri="{FF2B5EF4-FFF2-40B4-BE49-F238E27FC236}">
                  <a16:creationId xmlns:a16="http://schemas.microsoft.com/office/drawing/2014/main" id="{4F51E1A7-6EB6-1C7D-35E7-8DB58381A9FA}"/>
                </a:ext>
              </a:extLst>
            </p:cNvPr>
            <p:cNvSpPr/>
            <p:nvPr/>
          </p:nvSpPr>
          <p:spPr>
            <a:xfrm>
              <a:off x="4752105" y="3651385"/>
              <a:ext cx="14912" cy="60345"/>
            </a:xfrm>
            <a:custGeom>
              <a:avLst/>
              <a:gdLst/>
              <a:ahLst/>
              <a:cxnLst/>
              <a:rect l="l" t="t" r="r" b="b"/>
              <a:pathLst>
                <a:path w="642" h="2598" extrusionOk="0">
                  <a:moveTo>
                    <a:pt x="319" y="0"/>
                  </a:moveTo>
                  <a:cubicBezTo>
                    <a:pt x="146" y="0"/>
                    <a:pt x="0" y="143"/>
                    <a:pt x="0" y="322"/>
                  </a:cubicBezTo>
                  <a:lnTo>
                    <a:pt x="0" y="2275"/>
                  </a:lnTo>
                  <a:cubicBezTo>
                    <a:pt x="0" y="2451"/>
                    <a:pt x="143" y="2597"/>
                    <a:pt x="319" y="2597"/>
                  </a:cubicBezTo>
                  <a:cubicBezTo>
                    <a:pt x="495" y="2597"/>
                    <a:pt x="641" y="2455"/>
                    <a:pt x="641" y="2275"/>
                  </a:cubicBezTo>
                  <a:lnTo>
                    <a:pt x="641" y="322"/>
                  </a:lnTo>
                  <a:cubicBezTo>
                    <a:pt x="641" y="146"/>
                    <a:pt x="495"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90;p35">
              <a:extLst>
                <a:ext uri="{FF2B5EF4-FFF2-40B4-BE49-F238E27FC236}">
                  <a16:creationId xmlns:a16="http://schemas.microsoft.com/office/drawing/2014/main" id="{7ABB1034-4DDA-89F7-ABC2-63E276E42AF2}"/>
                </a:ext>
              </a:extLst>
            </p:cNvPr>
            <p:cNvSpPr/>
            <p:nvPr/>
          </p:nvSpPr>
          <p:spPr>
            <a:xfrm>
              <a:off x="4395284" y="3620910"/>
              <a:ext cx="80251" cy="52471"/>
            </a:xfrm>
            <a:custGeom>
              <a:avLst/>
              <a:gdLst/>
              <a:ahLst/>
              <a:cxnLst/>
              <a:rect l="l" t="t" r="r" b="b"/>
              <a:pathLst>
                <a:path w="3455" h="2259" extrusionOk="0">
                  <a:moveTo>
                    <a:pt x="183" y="0"/>
                  </a:moveTo>
                  <a:cubicBezTo>
                    <a:pt x="84" y="0"/>
                    <a:pt x="1" y="83"/>
                    <a:pt x="1" y="183"/>
                  </a:cubicBezTo>
                  <a:lnTo>
                    <a:pt x="1" y="2076"/>
                  </a:lnTo>
                  <a:cubicBezTo>
                    <a:pt x="1" y="2176"/>
                    <a:pt x="84" y="2259"/>
                    <a:pt x="183" y="2259"/>
                  </a:cubicBezTo>
                  <a:lnTo>
                    <a:pt x="3272" y="2259"/>
                  </a:lnTo>
                  <a:cubicBezTo>
                    <a:pt x="3372" y="2259"/>
                    <a:pt x="3455" y="2182"/>
                    <a:pt x="3455" y="2076"/>
                  </a:cubicBezTo>
                  <a:lnTo>
                    <a:pt x="3455" y="183"/>
                  </a:lnTo>
                  <a:cubicBezTo>
                    <a:pt x="3455" y="83"/>
                    <a:pt x="3372" y="0"/>
                    <a:pt x="3272"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91;p35">
              <a:extLst>
                <a:ext uri="{FF2B5EF4-FFF2-40B4-BE49-F238E27FC236}">
                  <a16:creationId xmlns:a16="http://schemas.microsoft.com/office/drawing/2014/main" id="{5A94BC3C-0D59-B215-E1ED-153FE567AB72}"/>
                </a:ext>
              </a:extLst>
            </p:cNvPr>
            <p:cNvSpPr/>
            <p:nvPr/>
          </p:nvSpPr>
          <p:spPr>
            <a:xfrm>
              <a:off x="4747459" y="3512810"/>
              <a:ext cx="69148" cy="26340"/>
            </a:xfrm>
            <a:custGeom>
              <a:avLst/>
              <a:gdLst/>
              <a:ahLst/>
              <a:cxnLst/>
              <a:rect l="l" t="t" r="r" b="b"/>
              <a:pathLst>
                <a:path w="2977" h="1134" extrusionOk="0">
                  <a:moveTo>
                    <a:pt x="426" y="1"/>
                  </a:moveTo>
                  <a:cubicBezTo>
                    <a:pt x="187" y="1"/>
                    <a:pt x="1" y="194"/>
                    <a:pt x="1" y="426"/>
                  </a:cubicBezTo>
                  <a:lnTo>
                    <a:pt x="1" y="1134"/>
                  </a:lnTo>
                  <a:lnTo>
                    <a:pt x="2977" y="1134"/>
                  </a:lnTo>
                  <a:lnTo>
                    <a:pt x="2977" y="426"/>
                  </a:lnTo>
                  <a:cubicBezTo>
                    <a:pt x="2977" y="187"/>
                    <a:pt x="2787" y="1"/>
                    <a:pt x="2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92;p35">
              <a:extLst>
                <a:ext uri="{FF2B5EF4-FFF2-40B4-BE49-F238E27FC236}">
                  <a16:creationId xmlns:a16="http://schemas.microsoft.com/office/drawing/2014/main" id="{C78B079F-56BD-D216-6188-D42328335F31}"/>
                </a:ext>
              </a:extLst>
            </p:cNvPr>
            <p:cNvSpPr/>
            <p:nvPr/>
          </p:nvSpPr>
          <p:spPr>
            <a:xfrm>
              <a:off x="4776865" y="3512902"/>
              <a:ext cx="39742" cy="26410"/>
            </a:xfrm>
            <a:custGeom>
              <a:avLst/>
              <a:gdLst/>
              <a:ahLst/>
              <a:cxnLst/>
              <a:rect l="l" t="t" r="r" b="b"/>
              <a:pathLst>
                <a:path w="1711" h="1137" extrusionOk="0">
                  <a:moveTo>
                    <a:pt x="0" y="0"/>
                  </a:moveTo>
                  <a:lnTo>
                    <a:pt x="0" y="1136"/>
                  </a:lnTo>
                  <a:lnTo>
                    <a:pt x="1711" y="1136"/>
                  </a:lnTo>
                  <a:lnTo>
                    <a:pt x="1711" y="422"/>
                  </a:lnTo>
                  <a:cubicBezTo>
                    <a:pt x="1711" y="190"/>
                    <a:pt x="1525" y="0"/>
                    <a:pt x="1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93;p35">
              <a:extLst>
                <a:ext uri="{FF2B5EF4-FFF2-40B4-BE49-F238E27FC236}">
                  <a16:creationId xmlns:a16="http://schemas.microsoft.com/office/drawing/2014/main" id="{5BFFB2F1-1BD5-3217-A654-CDA8D998E99B}"/>
                </a:ext>
              </a:extLst>
            </p:cNvPr>
            <p:cNvSpPr/>
            <p:nvPr/>
          </p:nvSpPr>
          <p:spPr>
            <a:xfrm>
              <a:off x="4587375" y="3374954"/>
              <a:ext cx="117833" cy="95697"/>
            </a:xfrm>
            <a:custGeom>
              <a:avLst/>
              <a:gdLst/>
              <a:ahLst/>
              <a:cxnLst/>
              <a:rect l="l" t="t" r="r" b="b"/>
              <a:pathLst>
                <a:path w="5073" h="4120" extrusionOk="0">
                  <a:moveTo>
                    <a:pt x="2894" y="1"/>
                  </a:moveTo>
                  <a:cubicBezTo>
                    <a:pt x="2173" y="1"/>
                    <a:pt x="1522" y="436"/>
                    <a:pt x="1243" y="1100"/>
                  </a:cubicBezTo>
                  <a:lnTo>
                    <a:pt x="14" y="4046"/>
                  </a:lnTo>
                  <a:cubicBezTo>
                    <a:pt x="1" y="4079"/>
                    <a:pt x="27" y="4119"/>
                    <a:pt x="61" y="4119"/>
                  </a:cubicBezTo>
                  <a:lnTo>
                    <a:pt x="5026" y="4119"/>
                  </a:lnTo>
                  <a:cubicBezTo>
                    <a:pt x="5053" y="4119"/>
                    <a:pt x="5073" y="4096"/>
                    <a:pt x="5073" y="4069"/>
                  </a:cubicBezTo>
                  <a:lnTo>
                    <a:pt x="5073" y="50"/>
                  </a:lnTo>
                  <a:cubicBezTo>
                    <a:pt x="5073" y="21"/>
                    <a:pt x="5053" y="1"/>
                    <a:pt x="5026"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94;p35">
              <a:extLst>
                <a:ext uri="{FF2B5EF4-FFF2-40B4-BE49-F238E27FC236}">
                  <a16:creationId xmlns:a16="http://schemas.microsoft.com/office/drawing/2014/main" id="{C760CBEE-2940-3DD5-FC5B-0558B74944D7}"/>
                </a:ext>
              </a:extLst>
            </p:cNvPr>
            <p:cNvSpPr/>
            <p:nvPr/>
          </p:nvSpPr>
          <p:spPr>
            <a:xfrm>
              <a:off x="4747552" y="3374954"/>
              <a:ext cx="69055" cy="95697"/>
            </a:xfrm>
            <a:custGeom>
              <a:avLst/>
              <a:gdLst/>
              <a:ahLst/>
              <a:cxnLst/>
              <a:rect l="l" t="t" r="r" b="b"/>
              <a:pathLst>
                <a:path w="2973" h="4120" extrusionOk="0">
                  <a:moveTo>
                    <a:pt x="50" y="1"/>
                  </a:moveTo>
                  <a:cubicBezTo>
                    <a:pt x="23" y="1"/>
                    <a:pt x="0" y="21"/>
                    <a:pt x="0" y="50"/>
                  </a:cubicBezTo>
                  <a:lnTo>
                    <a:pt x="0" y="4069"/>
                  </a:lnTo>
                  <a:cubicBezTo>
                    <a:pt x="0" y="4096"/>
                    <a:pt x="23" y="4119"/>
                    <a:pt x="50" y="4119"/>
                  </a:cubicBezTo>
                  <a:lnTo>
                    <a:pt x="2973" y="4119"/>
                  </a:lnTo>
                  <a:lnTo>
                    <a:pt x="297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95;p35">
              <a:extLst>
                <a:ext uri="{FF2B5EF4-FFF2-40B4-BE49-F238E27FC236}">
                  <a16:creationId xmlns:a16="http://schemas.microsoft.com/office/drawing/2014/main" id="{CA6A17C8-A558-4E96-8699-FBAF456DB159}"/>
                </a:ext>
              </a:extLst>
            </p:cNvPr>
            <p:cNvSpPr/>
            <p:nvPr/>
          </p:nvSpPr>
          <p:spPr>
            <a:xfrm>
              <a:off x="4776865" y="3374954"/>
              <a:ext cx="39742" cy="95697"/>
            </a:xfrm>
            <a:custGeom>
              <a:avLst/>
              <a:gdLst/>
              <a:ahLst/>
              <a:cxnLst/>
              <a:rect l="l" t="t" r="r" b="b"/>
              <a:pathLst>
                <a:path w="1711" h="4120" extrusionOk="0">
                  <a:moveTo>
                    <a:pt x="0" y="1"/>
                  </a:moveTo>
                  <a:lnTo>
                    <a:pt x="0" y="4119"/>
                  </a:lnTo>
                  <a:lnTo>
                    <a:pt x="1711" y="4119"/>
                  </a:lnTo>
                  <a:lnTo>
                    <a:pt x="1711"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a:extLst>
              <a:ext uri="{FF2B5EF4-FFF2-40B4-BE49-F238E27FC236}">
                <a16:creationId xmlns:a16="http://schemas.microsoft.com/office/drawing/2014/main" id="{B40DE8C8-2337-6BE0-791B-CA4C244F17E7}"/>
              </a:ext>
            </a:extLst>
          </p:cNvPr>
          <p:cNvPicPr>
            <a:picLocks noChangeAspect="1"/>
          </p:cNvPicPr>
          <p:nvPr/>
        </p:nvPicPr>
        <p:blipFill>
          <a:blip r:embed="rId2"/>
          <a:stretch>
            <a:fillRect/>
          </a:stretch>
        </p:blipFill>
        <p:spPr>
          <a:xfrm>
            <a:off x="2307963" y="2249530"/>
            <a:ext cx="392778" cy="619617"/>
          </a:xfrm>
          <a:prstGeom prst="rect">
            <a:avLst/>
          </a:prstGeom>
        </p:spPr>
      </p:pic>
      <p:sp>
        <p:nvSpPr>
          <p:cNvPr id="46" name="Subtitle 2">
            <a:extLst>
              <a:ext uri="{FF2B5EF4-FFF2-40B4-BE49-F238E27FC236}">
                <a16:creationId xmlns:a16="http://schemas.microsoft.com/office/drawing/2014/main" id="{D880B135-A9FA-EDAB-7FE4-3EB456E081A1}"/>
              </a:ext>
            </a:extLst>
          </p:cNvPr>
          <p:cNvSpPr txBox="1">
            <a:spLocks/>
          </p:cNvSpPr>
          <p:nvPr/>
        </p:nvSpPr>
        <p:spPr>
          <a:xfrm>
            <a:off x="5042038" y="3831333"/>
            <a:ext cx="3770098" cy="955136"/>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IN" sz="1100" dirty="0">
                <a:solidFill>
                  <a:srgbClr val="222222"/>
                </a:solidFill>
                <a:latin typeface="Calibri" panose="020F0502020204030204" pitchFamily="34" charset="0"/>
                <a:cs typeface="Calibri" panose="020F0502020204030204" pitchFamily="34" charset="0"/>
              </a:rPr>
              <a:t>10 µg/m3 increase in in-utero, post-utero and cumulative PM 2.5 exposures was associated with 4% to 5% increase in the prevalence of anaemia among children </a:t>
            </a:r>
            <a:endParaRPr lang="en-US" sz="1100" dirty="0">
              <a:solidFill>
                <a:srgbClr val="222222"/>
              </a:solidFill>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EB3DCCEC-12CD-1DAA-4516-11A22496C662}"/>
              </a:ext>
            </a:extLst>
          </p:cNvPr>
          <p:cNvSpPr txBox="1"/>
          <p:nvPr/>
        </p:nvSpPr>
        <p:spPr>
          <a:xfrm>
            <a:off x="746518" y="3831333"/>
            <a:ext cx="4106485" cy="1081771"/>
          </a:xfrm>
          <a:prstGeom prst="rect">
            <a:avLst/>
          </a:prstGeom>
          <a:noFill/>
        </p:spPr>
        <p:txBody>
          <a:bodyPr wrap="square" lIns="91440" tIns="45720" rIns="91440" bIns="45720" anchor="t">
            <a:spAutoFit/>
          </a:bodyPr>
          <a:lstStyle/>
          <a:p>
            <a:pPr algn="ctr">
              <a:lnSpc>
                <a:spcPct val="150000"/>
              </a:lnSpc>
            </a:pPr>
            <a:r>
              <a:rPr lang="en-IN" sz="1100" dirty="0">
                <a:solidFill>
                  <a:srgbClr val="222222"/>
                </a:solidFill>
                <a:effectLst/>
                <a:latin typeface="Calibri"/>
                <a:ea typeface="Calibri" panose="020F0502020204030204" pitchFamily="34" charset="0"/>
                <a:cs typeface="Calibri"/>
              </a:rPr>
              <a:t>A 10 </a:t>
            </a:r>
            <a:r>
              <a:rPr lang="en-IN" sz="1100" dirty="0" err="1">
                <a:solidFill>
                  <a:srgbClr val="222222"/>
                </a:solidFill>
                <a:effectLst/>
                <a:latin typeface="Calibri"/>
                <a:ea typeface="Calibri" panose="020F0502020204030204" pitchFamily="34" charset="0"/>
                <a:cs typeface="Calibri"/>
              </a:rPr>
              <a:t>ppbv</a:t>
            </a:r>
            <a:r>
              <a:rPr lang="en-IN" sz="1100" dirty="0">
                <a:solidFill>
                  <a:srgbClr val="222222"/>
                </a:solidFill>
                <a:effectLst/>
                <a:latin typeface="Calibri"/>
                <a:ea typeface="Calibri" panose="020F0502020204030204" pitchFamily="34" charset="0"/>
                <a:cs typeface="Calibri"/>
              </a:rPr>
              <a:t> or 11.5 </a:t>
            </a:r>
            <a:r>
              <a:rPr lang="en-IN" sz="1100" dirty="0">
                <a:solidFill>
                  <a:srgbClr val="202124"/>
                </a:solidFill>
                <a:effectLst/>
                <a:latin typeface="Calibri"/>
                <a:ea typeface="Calibri" panose="020F0502020204030204" pitchFamily="34" charset="0"/>
                <a:cs typeface="Calibri"/>
              </a:rPr>
              <a:t>µg/m</a:t>
            </a:r>
            <a:r>
              <a:rPr lang="en-IN" sz="1100" baseline="30000" dirty="0">
                <a:solidFill>
                  <a:srgbClr val="202124"/>
                </a:solidFill>
                <a:effectLst/>
                <a:latin typeface="Calibri"/>
                <a:ea typeface="Calibri" panose="020F0502020204030204" pitchFamily="34" charset="0"/>
                <a:cs typeface="Calibri"/>
              </a:rPr>
              <a:t>3 </a:t>
            </a:r>
            <a:r>
              <a:rPr lang="en-IN" sz="1100" dirty="0">
                <a:solidFill>
                  <a:srgbClr val="222222"/>
                </a:solidFill>
                <a:effectLst/>
                <a:latin typeface="Calibri"/>
                <a:ea typeface="Calibri" panose="020F0502020204030204" pitchFamily="34" charset="0"/>
                <a:cs typeface="Calibri"/>
              </a:rPr>
              <a:t>increase in in-utero, post-utero and cumulative carbon monoxide exposures was associated with 1% increase in the prevalence of anaemia among children</a:t>
            </a:r>
            <a:r>
              <a:rPr lang="en-IN" sz="1100" dirty="0">
                <a:solidFill>
                  <a:srgbClr val="222222"/>
                </a:solidFill>
                <a:latin typeface="Calibri"/>
                <a:ea typeface="Calibri" panose="020F0502020204030204" pitchFamily="34" charset="0"/>
                <a:cs typeface="Calibri"/>
              </a:rPr>
              <a:t> (</a:t>
            </a:r>
            <a:r>
              <a:rPr lang="en-IN" sz="1100" dirty="0">
                <a:solidFill>
                  <a:srgbClr val="202124"/>
                </a:solidFill>
                <a:effectLst/>
                <a:latin typeface="Calibri"/>
                <a:ea typeface="Calibri" panose="020F0502020204030204" pitchFamily="34" charset="0"/>
                <a:cs typeface="Calibri"/>
              </a:rPr>
              <a:t>1 ppb = </a:t>
            </a:r>
            <a:r>
              <a:rPr lang="en-IN" sz="1100" b="1" dirty="0">
                <a:solidFill>
                  <a:srgbClr val="202124"/>
                </a:solidFill>
                <a:effectLst/>
                <a:latin typeface="Calibri"/>
                <a:ea typeface="Calibri" panose="020F0502020204030204" pitchFamily="34" charset="0"/>
                <a:cs typeface="Calibri"/>
              </a:rPr>
              <a:t>1.15 µg/m</a:t>
            </a:r>
            <a:r>
              <a:rPr lang="en-IN" sz="1100" b="1" baseline="30000" dirty="0">
                <a:solidFill>
                  <a:srgbClr val="202124"/>
                </a:solidFill>
                <a:effectLst/>
                <a:latin typeface="Calibri"/>
                <a:ea typeface="Calibri" panose="020F0502020204030204" pitchFamily="34" charset="0"/>
                <a:cs typeface="Calibri"/>
              </a:rPr>
              <a:t>3</a:t>
            </a:r>
            <a:r>
              <a:rPr lang="en-IN" sz="1100" b="1" dirty="0">
                <a:solidFill>
                  <a:srgbClr val="202124"/>
                </a:solidFill>
                <a:effectLst/>
                <a:latin typeface="Calibri"/>
                <a:ea typeface="Calibri" panose="020F0502020204030204" pitchFamily="34" charset="0"/>
                <a:cs typeface="Calibri"/>
              </a:rPr>
              <a:t>)</a:t>
            </a:r>
            <a:r>
              <a:rPr lang="en-US" sz="1100" dirty="0">
                <a:solidFill>
                  <a:schemeClr val="tx1"/>
                </a:solidFill>
                <a:latin typeface="Calibri"/>
                <a:ea typeface="Lato Light"/>
                <a:cs typeface="Calibri"/>
              </a:rPr>
              <a:t>.</a:t>
            </a:r>
          </a:p>
        </p:txBody>
      </p:sp>
    </p:spTree>
    <p:extLst>
      <p:ext uri="{BB962C8B-B14F-4D97-AF65-F5344CB8AC3E}">
        <p14:creationId xmlns:p14="http://schemas.microsoft.com/office/powerpoint/2010/main" val="412300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a:extLst>
              <a:ext uri="{FF2B5EF4-FFF2-40B4-BE49-F238E27FC236}">
                <a16:creationId xmlns:a16="http://schemas.microsoft.com/office/drawing/2014/main" id="{3A5C84DE-A32D-5640-A35B-70522311464A}"/>
              </a:ext>
            </a:extLst>
          </p:cNvPr>
          <p:cNvSpPr/>
          <p:nvPr/>
        </p:nvSpPr>
        <p:spPr>
          <a:xfrm>
            <a:off x="2310108" y="1776126"/>
            <a:ext cx="1317539" cy="2931605"/>
          </a:xfrm>
          <a:prstGeom prst="roundRect">
            <a:avLst>
              <a:gd name="adj" fmla="val 6907"/>
            </a:avLst>
          </a:prstGeom>
          <a:solidFill>
            <a:srgbClr val="67D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54" name="Rounded Rectangle 53">
            <a:extLst>
              <a:ext uri="{FF2B5EF4-FFF2-40B4-BE49-F238E27FC236}">
                <a16:creationId xmlns:a16="http://schemas.microsoft.com/office/drawing/2014/main" id="{D616D21A-5E2C-3348-B307-FEC6919F8E7C}"/>
              </a:ext>
            </a:extLst>
          </p:cNvPr>
          <p:cNvSpPr/>
          <p:nvPr/>
        </p:nvSpPr>
        <p:spPr>
          <a:xfrm>
            <a:off x="706986" y="1776126"/>
            <a:ext cx="1317539" cy="2931605"/>
          </a:xfrm>
          <a:prstGeom prst="roundRect">
            <a:avLst>
              <a:gd name="adj" fmla="val 69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65" name="Rounded Rectangle 64">
            <a:extLst>
              <a:ext uri="{FF2B5EF4-FFF2-40B4-BE49-F238E27FC236}">
                <a16:creationId xmlns:a16="http://schemas.microsoft.com/office/drawing/2014/main" id="{A89AD882-0689-A944-AC8A-3D049E8CA85C}"/>
              </a:ext>
            </a:extLst>
          </p:cNvPr>
          <p:cNvSpPr/>
          <p:nvPr/>
        </p:nvSpPr>
        <p:spPr>
          <a:xfrm>
            <a:off x="3913231" y="1776126"/>
            <a:ext cx="1317539" cy="2931605"/>
          </a:xfrm>
          <a:prstGeom prst="roundRect">
            <a:avLst>
              <a:gd name="adj" fmla="val 690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66" name="Rounded Rectangle 65">
            <a:extLst>
              <a:ext uri="{FF2B5EF4-FFF2-40B4-BE49-F238E27FC236}">
                <a16:creationId xmlns:a16="http://schemas.microsoft.com/office/drawing/2014/main" id="{420D7396-F136-A947-8979-655252D0FC81}"/>
              </a:ext>
            </a:extLst>
          </p:cNvPr>
          <p:cNvSpPr/>
          <p:nvPr/>
        </p:nvSpPr>
        <p:spPr>
          <a:xfrm>
            <a:off x="5516353" y="1776126"/>
            <a:ext cx="1317539" cy="2931605"/>
          </a:xfrm>
          <a:prstGeom prst="roundRect">
            <a:avLst>
              <a:gd name="adj" fmla="val 6907"/>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67" name="Rounded Rectangle 66">
            <a:extLst>
              <a:ext uri="{FF2B5EF4-FFF2-40B4-BE49-F238E27FC236}">
                <a16:creationId xmlns:a16="http://schemas.microsoft.com/office/drawing/2014/main" id="{8467C007-85BA-4C4C-BACC-7DCB95EA9B16}"/>
              </a:ext>
            </a:extLst>
          </p:cNvPr>
          <p:cNvSpPr/>
          <p:nvPr/>
        </p:nvSpPr>
        <p:spPr>
          <a:xfrm>
            <a:off x="7119475" y="1776126"/>
            <a:ext cx="1317539" cy="2931605"/>
          </a:xfrm>
          <a:prstGeom prst="roundRect">
            <a:avLst>
              <a:gd name="adj" fmla="val 6907"/>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44" name="Hexagon 43">
            <a:extLst>
              <a:ext uri="{FF2B5EF4-FFF2-40B4-BE49-F238E27FC236}">
                <a16:creationId xmlns:a16="http://schemas.microsoft.com/office/drawing/2014/main" id="{AB04E231-B316-3840-B8D1-771FAB18811A}"/>
              </a:ext>
            </a:extLst>
          </p:cNvPr>
          <p:cNvSpPr/>
          <p:nvPr/>
        </p:nvSpPr>
        <p:spPr>
          <a:xfrm>
            <a:off x="600565" y="1116479"/>
            <a:ext cx="1530380" cy="131929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49" name="Hexagon 48">
            <a:extLst>
              <a:ext uri="{FF2B5EF4-FFF2-40B4-BE49-F238E27FC236}">
                <a16:creationId xmlns:a16="http://schemas.microsoft.com/office/drawing/2014/main" id="{364F67BB-D947-054A-880D-D003FFF41EB6}"/>
              </a:ext>
            </a:extLst>
          </p:cNvPr>
          <p:cNvSpPr/>
          <p:nvPr/>
        </p:nvSpPr>
        <p:spPr>
          <a:xfrm>
            <a:off x="706986" y="1208222"/>
            <a:ext cx="1317539" cy="1135809"/>
          </a:xfrm>
          <a:prstGeom prst="hexagon">
            <a:avLst/>
          </a:prstGeom>
          <a:solidFill>
            <a:srgbClr val="8E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48" name="Hexagon 47">
            <a:extLst>
              <a:ext uri="{FF2B5EF4-FFF2-40B4-BE49-F238E27FC236}">
                <a16:creationId xmlns:a16="http://schemas.microsoft.com/office/drawing/2014/main" id="{8700186C-8A8D-914A-9ED6-6325F731EE95}"/>
              </a:ext>
            </a:extLst>
          </p:cNvPr>
          <p:cNvSpPr/>
          <p:nvPr/>
        </p:nvSpPr>
        <p:spPr>
          <a:xfrm>
            <a:off x="2203688" y="1116479"/>
            <a:ext cx="1530380" cy="1319294"/>
          </a:xfrm>
          <a:prstGeom prst="hexagon">
            <a:avLst/>
          </a:prstGeom>
          <a:solidFill>
            <a:srgbClr val="67D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50" name="Hexagon 49">
            <a:extLst>
              <a:ext uri="{FF2B5EF4-FFF2-40B4-BE49-F238E27FC236}">
                <a16:creationId xmlns:a16="http://schemas.microsoft.com/office/drawing/2014/main" id="{1404FAB8-27E9-1840-964C-8003637AFD43}"/>
              </a:ext>
            </a:extLst>
          </p:cNvPr>
          <p:cNvSpPr/>
          <p:nvPr/>
        </p:nvSpPr>
        <p:spPr>
          <a:xfrm>
            <a:off x="2310108" y="1208222"/>
            <a:ext cx="1317539" cy="1135809"/>
          </a:xfrm>
          <a:prstGeom prst="hexagon">
            <a:avLst/>
          </a:prstGeom>
          <a:solidFill>
            <a:srgbClr val="37B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45" name="Hexagon 44">
            <a:extLst>
              <a:ext uri="{FF2B5EF4-FFF2-40B4-BE49-F238E27FC236}">
                <a16:creationId xmlns:a16="http://schemas.microsoft.com/office/drawing/2014/main" id="{5A4A298C-810D-B14B-BA21-220ED9EF7300}"/>
              </a:ext>
            </a:extLst>
          </p:cNvPr>
          <p:cNvSpPr/>
          <p:nvPr/>
        </p:nvSpPr>
        <p:spPr>
          <a:xfrm>
            <a:off x="3806810" y="1116479"/>
            <a:ext cx="1530380" cy="1319294"/>
          </a:xfrm>
          <a:prstGeom prst="hexag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51" name="Hexagon 50">
            <a:extLst>
              <a:ext uri="{FF2B5EF4-FFF2-40B4-BE49-F238E27FC236}">
                <a16:creationId xmlns:a16="http://schemas.microsoft.com/office/drawing/2014/main" id="{B20AF05D-8652-CD42-B79F-A63D33C99F34}"/>
              </a:ext>
            </a:extLst>
          </p:cNvPr>
          <p:cNvSpPr/>
          <p:nvPr/>
        </p:nvSpPr>
        <p:spPr>
          <a:xfrm>
            <a:off x="3913230" y="1208222"/>
            <a:ext cx="1317539" cy="1135809"/>
          </a:xfrm>
          <a:prstGeom prst="hexagon">
            <a:avLst/>
          </a:prstGeom>
          <a:solidFill>
            <a:srgbClr val="F3D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47" name="Hexagon 46">
            <a:extLst>
              <a:ext uri="{FF2B5EF4-FFF2-40B4-BE49-F238E27FC236}">
                <a16:creationId xmlns:a16="http://schemas.microsoft.com/office/drawing/2014/main" id="{922B3301-5DCA-664B-8C78-7C7528490EF7}"/>
              </a:ext>
            </a:extLst>
          </p:cNvPr>
          <p:cNvSpPr/>
          <p:nvPr/>
        </p:nvSpPr>
        <p:spPr>
          <a:xfrm>
            <a:off x="5409932" y="1116479"/>
            <a:ext cx="1530380" cy="1319294"/>
          </a:xfrm>
          <a:prstGeom prst="hexagon">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52" name="Hexagon 51">
            <a:extLst>
              <a:ext uri="{FF2B5EF4-FFF2-40B4-BE49-F238E27FC236}">
                <a16:creationId xmlns:a16="http://schemas.microsoft.com/office/drawing/2014/main" id="{760E6CE6-1AF1-8F47-BC91-C531FF8C3122}"/>
              </a:ext>
            </a:extLst>
          </p:cNvPr>
          <p:cNvSpPr/>
          <p:nvPr/>
        </p:nvSpPr>
        <p:spPr>
          <a:xfrm>
            <a:off x="5516353" y="1208222"/>
            <a:ext cx="1317539" cy="1135809"/>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46" name="Hexagon 45">
            <a:extLst>
              <a:ext uri="{FF2B5EF4-FFF2-40B4-BE49-F238E27FC236}">
                <a16:creationId xmlns:a16="http://schemas.microsoft.com/office/drawing/2014/main" id="{4E19CED8-2ECD-3645-8428-4C1FF1087613}"/>
              </a:ext>
            </a:extLst>
          </p:cNvPr>
          <p:cNvSpPr/>
          <p:nvPr/>
        </p:nvSpPr>
        <p:spPr>
          <a:xfrm>
            <a:off x="7013055" y="1116479"/>
            <a:ext cx="1530380" cy="1319294"/>
          </a:xfrm>
          <a:prstGeom prst="hexagon">
            <a:avLst/>
          </a:prstGeom>
          <a:solidFill>
            <a:srgbClr val="FF8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53" name="Hexagon 52">
            <a:extLst>
              <a:ext uri="{FF2B5EF4-FFF2-40B4-BE49-F238E27FC236}">
                <a16:creationId xmlns:a16="http://schemas.microsoft.com/office/drawing/2014/main" id="{1FD3ED59-3743-C14E-BB34-B6561E752B7C}"/>
              </a:ext>
            </a:extLst>
          </p:cNvPr>
          <p:cNvSpPr/>
          <p:nvPr/>
        </p:nvSpPr>
        <p:spPr>
          <a:xfrm>
            <a:off x="7119475" y="1208222"/>
            <a:ext cx="1317539" cy="113580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a:latin typeface="Lato Light" panose="020F0502020204030203" pitchFamily="34" charset="0"/>
            </a:endParaRPr>
          </a:p>
        </p:txBody>
      </p:sp>
      <p:sp>
        <p:nvSpPr>
          <p:cNvPr id="73" name="TextBox 72">
            <a:extLst>
              <a:ext uri="{FF2B5EF4-FFF2-40B4-BE49-F238E27FC236}">
                <a16:creationId xmlns:a16="http://schemas.microsoft.com/office/drawing/2014/main" id="{36CD8B36-08ED-0848-A665-7319E61A092B}"/>
              </a:ext>
            </a:extLst>
          </p:cNvPr>
          <p:cNvSpPr txBox="1"/>
          <p:nvPr/>
        </p:nvSpPr>
        <p:spPr>
          <a:xfrm>
            <a:off x="1430383" y="707570"/>
            <a:ext cx="1401125" cy="338554"/>
          </a:xfrm>
          <a:prstGeom prst="rect">
            <a:avLst/>
          </a:prstGeom>
          <a:noFill/>
        </p:spPr>
        <p:txBody>
          <a:bodyPr wrap="square" rtlCol="0" anchor="ctr">
            <a:spAutoFit/>
          </a:bodyPr>
          <a:lstStyle/>
          <a:p>
            <a:pPr algn="ctr"/>
            <a:r>
              <a:rPr lang="en-US" sz="1600" b="1" dirty="0">
                <a:solidFill>
                  <a:schemeClr val="tx1"/>
                </a:solidFill>
                <a:latin typeface="Calibri" panose="020F0502020204030204" pitchFamily="34" charset="0"/>
                <a:cs typeface="Calibri" panose="020F0502020204030204" pitchFamily="34" charset="0"/>
              </a:rPr>
              <a:t>Women</a:t>
            </a:r>
          </a:p>
        </p:txBody>
      </p:sp>
      <p:sp>
        <p:nvSpPr>
          <p:cNvPr id="83" name="Subtitle 2">
            <a:extLst>
              <a:ext uri="{FF2B5EF4-FFF2-40B4-BE49-F238E27FC236}">
                <a16:creationId xmlns:a16="http://schemas.microsoft.com/office/drawing/2014/main" id="{9FBBCA6F-2C43-634C-AD08-DC65BB9353A0}"/>
              </a:ext>
            </a:extLst>
          </p:cNvPr>
          <p:cNvSpPr txBox="1">
            <a:spLocks/>
          </p:cNvSpPr>
          <p:nvPr/>
        </p:nvSpPr>
        <p:spPr>
          <a:xfrm>
            <a:off x="667946" y="2335192"/>
            <a:ext cx="1398509" cy="257564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l">
              <a:lnSpc>
                <a:spcPts val="1313"/>
              </a:lnSpc>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 A total of nine specifically concentrated on the female population. </a:t>
            </a:r>
            <a:r>
              <a:rPr lang="en-IN" sz="800" baseline="30000" dirty="0">
                <a:solidFill>
                  <a:schemeClr val="tx2">
                    <a:lumMod val="25000"/>
                  </a:schemeClr>
                </a:solidFill>
                <a:latin typeface="Calibri" panose="020F0502020204030204" pitchFamily="34" charset="0"/>
                <a:cs typeface="Calibri" panose="020F0502020204030204" pitchFamily="34" charset="0"/>
              </a:rPr>
              <a:t>14, 15, 16, 18, 19,24, 26, 28, 31</a:t>
            </a:r>
          </a:p>
          <a:p>
            <a:pPr marL="107156" indent="-107156" algn="l">
              <a:lnSpc>
                <a:spcPts val="1313"/>
              </a:lnSpc>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These studies explored the influence of both outdoor and indoor pollutants as potential exposure factors.</a:t>
            </a:r>
          </a:p>
          <a:p>
            <a:pPr marL="107156" indent="-107156" algn="l">
              <a:lnSpc>
                <a:spcPts val="1313"/>
              </a:lnSpc>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 The age range of the participants </a:t>
            </a:r>
            <a:r>
              <a:rPr lang="en-IN" sz="675" b="1" dirty="0">
                <a:solidFill>
                  <a:srgbClr val="222222"/>
                </a:solidFill>
                <a:latin typeface="Arial" panose="020B0604020202020204" pitchFamily="34" charset="0"/>
                <a:cs typeface="Mangal" panose="02040503050203030202" pitchFamily="18" charset="0"/>
              </a:rPr>
              <a:t>varied between 15 and 50 years</a:t>
            </a:r>
            <a:r>
              <a:rPr lang="en-IN" sz="675" dirty="0">
                <a:solidFill>
                  <a:srgbClr val="222222"/>
                </a:solidFill>
                <a:latin typeface="Arial" panose="020B0604020202020204" pitchFamily="34" charset="0"/>
                <a:cs typeface="Mangal" panose="02040503050203030202" pitchFamily="18" charset="0"/>
              </a:rPr>
              <a:t>, incorporating pregnant women, non-pregnant women, and those of reproductive age..</a:t>
            </a:r>
          </a:p>
          <a:p>
            <a:pPr marL="107156" indent="-107156" algn="l">
              <a:lnSpc>
                <a:spcPts val="1313"/>
              </a:lnSpc>
              <a:buFont typeface="Arial" panose="020B0604020202020204" pitchFamily="34" charset="0"/>
              <a:buChar char="•"/>
            </a:pPr>
            <a:r>
              <a:rPr lang="en-US" sz="675" dirty="0">
                <a:solidFill>
                  <a:srgbClr val="222222"/>
                </a:solidFill>
                <a:latin typeface="Arial" panose="020B0604020202020204" pitchFamily="34" charset="0"/>
                <a:cs typeface="Mangal" panose="02040503050203030202" pitchFamily="18" charset="0"/>
              </a:rPr>
              <a:t>.</a:t>
            </a:r>
          </a:p>
        </p:txBody>
      </p:sp>
      <p:sp>
        <p:nvSpPr>
          <p:cNvPr id="84" name="Subtitle 2">
            <a:extLst>
              <a:ext uri="{FF2B5EF4-FFF2-40B4-BE49-F238E27FC236}">
                <a16:creationId xmlns:a16="http://schemas.microsoft.com/office/drawing/2014/main" id="{4FF8E302-0F1A-424F-BC46-AC4064AD2B5F}"/>
              </a:ext>
            </a:extLst>
          </p:cNvPr>
          <p:cNvSpPr txBox="1">
            <a:spLocks/>
          </p:cNvSpPr>
          <p:nvPr/>
        </p:nvSpPr>
        <p:spPr>
          <a:xfrm>
            <a:off x="2310108" y="2335192"/>
            <a:ext cx="1309710" cy="1533818"/>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l">
              <a:lnSpc>
                <a:spcPts val="1313"/>
              </a:lnSpc>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All of the studies revealed </a:t>
            </a:r>
            <a:r>
              <a:rPr lang="en-IN" sz="675" b="1" dirty="0">
                <a:solidFill>
                  <a:srgbClr val="222222"/>
                </a:solidFill>
                <a:latin typeface="Arial" panose="020B0604020202020204" pitchFamily="34" charset="0"/>
                <a:cs typeface="Mangal" panose="02040503050203030202" pitchFamily="18" charset="0"/>
              </a:rPr>
              <a:t>a positive correlation </a:t>
            </a:r>
            <a:r>
              <a:rPr lang="en-IN" sz="675" dirty="0">
                <a:solidFill>
                  <a:srgbClr val="222222"/>
                </a:solidFill>
                <a:latin typeface="Arial" panose="020B0604020202020204" pitchFamily="34" charset="0"/>
                <a:cs typeface="Mangal" panose="02040503050203030202" pitchFamily="18" charset="0"/>
              </a:rPr>
              <a:t>with the exception of one study where no significant effect was observed. </a:t>
            </a:r>
            <a:r>
              <a:rPr lang="en-IN" sz="800" baseline="30000" dirty="0">
                <a:solidFill>
                  <a:schemeClr val="tx2">
                    <a:lumMod val="25000"/>
                  </a:schemeClr>
                </a:solidFill>
                <a:latin typeface="Calibri" panose="020F0502020204030204" pitchFamily="34" charset="0"/>
                <a:cs typeface="Calibri" panose="020F0502020204030204" pitchFamily="34" charset="0"/>
              </a:rPr>
              <a:t>19</a:t>
            </a:r>
            <a:endParaRPr lang="en-IN" sz="675" dirty="0">
              <a:solidFill>
                <a:srgbClr val="222222"/>
              </a:solidFill>
              <a:latin typeface="Arial" panose="020B0604020202020204" pitchFamily="34" charset="0"/>
              <a:cs typeface="Mangal" panose="02040503050203030202" pitchFamily="18" charset="0"/>
            </a:endParaRPr>
          </a:p>
          <a:p>
            <a:pPr marL="107156" indent="-107156" algn="l">
              <a:lnSpc>
                <a:spcPts val="1313"/>
              </a:lnSpc>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Notably, </a:t>
            </a:r>
            <a:r>
              <a:rPr lang="en-IN" sz="675" b="1" dirty="0">
                <a:solidFill>
                  <a:srgbClr val="222222"/>
                </a:solidFill>
                <a:latin typeface="Arial" panose="020B0604020202020204" pitchFamily="34" charset="0"/>
                <a:cs typeface="Mangal" panose="02040503050203030202" pitchFamily="18" charset="0"/>
              </a:rPr>
              <a:t>the third trimester of pregnancy emerged as a significant risk factor </a:t>
            </a:r>
            <a:r>
              <a:rPr lang="en-IN" sz="675" dirty="0">
                <a:solidFill>
                  <a:srgbClr val="222222"/>
                </a:solidFill>
                <a:latin typeface="Arial" panose="020B0604020202020204" pitchFamily="34" charset="0"/>
                <a:cs typeface="Mangal" panose="02040503050203030202" pitchFamily="18" charset="0"/>
              </a:rPr>
              <a:t>in the analysed studies</a:t>
            </a:r>
            <a:endParaRPr lang="en-US" sz="675" dirty="0">
              <a:solidFill>
                <a:srgbClr val="222222"/>
              </a:solidFill>
              <a:latin typeface="Arial" panose="020B0604020202020204" pitchFamily="34" charset="0"/>
              <a:cs typeface="Mangal" panose="02040503050203030202" pitchFamily="18" charset="0"/>
            </a:endParaRPr>
          </a:p>
        </p:txBody>
      </p:sp>
      <p:sp>
        <p:nvSpPr>
          <p:cNvPr id="85" name="Subtitle 2">
            <a:extLst>
              <a:ext uri="{FF2B5EF4-FFF2-40B4-BE49-F238E27FC236}">
                <a16:creationId xmlns:a16="http://schemas.microsoft.com/office/drawing/2014/main" id="{88198F38-F185-554A-B7A1-7DEA7850CB00}"/>
              </a:ext>
            </a:extLst>
          </p:cNvPr>
          <p:cNvSpPr txBox="1">
            <a:spLocks/>
          </p:cNvSpPr>
          <p:nvPr/>
        </p:nvSpPr>
        <p:spPr>
          <a:xfrm>
            <a:off x="3905401" y="2347318"/>
            <a:ext cx="1364401" cy="2272738"/>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Seven studies specifically targeted children aged five years and younger. </a:t>
            </a:r>
            <a:r>
              <a:rPr lang="en-IN" sz="800" baseline="30000" dirty="0">
                <a:solidFill>
                  <a:schemeClr val="tx2">
                    <a:lumMod val="25000"/>
                  </a:schemeClr>
                </a:solidFill>
                <a:latin typeface="Calibri" panose="020F0502020204030204" pitchFamily="34" charset="0"/>
                <a:cs typeface="Calibri" panose="020F0502020204030204" pitchFamily="34" charset="0"/>
              </a:rPr>
              <a:t>17, 20, 21, 25, 27, 29, 30</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Both indoor and outdoor factors were measured and showed </a:t>
            </a:r>
            <a:r>
              <a:rPr lang="en-IN" sz="675" b="1" dirty="0">
                <a:solidFill>
                  <a:srgbClr val="222222"/>
                </a:solidFill>
                <a:latin typeface="Arial" panose="020B0604020202020204" pitchFamily="34" charset="0"/>
                <a:cs typeface="Mangal" panose="02040503050203030202" pitchFamily="18" charset="0"/>
              </a:rPr>
              <a:t>positive relationship</a:t>
            </a:r>
            <a:r>
              <a:rPr lang="en-IN" sz="675" dirty="0">
                <a:solidFill>
                  <a:srgbClr val="222222"/>
                </a:solidFill>
                <a:latin typeface="Arial" panose="020B0604020202020204" pitchFamily="34" charset="0"/>
                <a:cs typeface="Mangal" panose="02040503050203030202" pitchFamily="18" charset="0"/>
              </a:rPr>
              <a:t>.</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Influence of parental passive smoking which exhibited a particularly strong association with </a:t>
            </a:r>
            <a:r>
              <a:rPr lang="en-IN" sz="675" dirty="0" err="1">
                <a:solidFill>
                  <a:srgbClr val="222222"/>
                </a:solidFill>
                <a:latin typeface="Arial" panose="020B0604020202020204" pitchFamily="34" charset="0"/>
                <a:cs typeface="Mangal" panose="02040503050203030202" pitchFamily="18" charset="0"/>
              </a:rPr>
              <a:t>anemia</a:t>
            </a:r>
            <a:r>
              <a:rPr lang="en-IN" sz="675" dirty="0">
                <a:solidFill>
                  <a:srgbClr val="222222"/>
                </a:solidFill>
                <a:latin typeface="Arial" panose="020B0604020202020204" pitchFamily="34" charset="0"/>
                <a:cs typeface="Mangal" panose="02040503050203030202" pitchFamily="18" charset="0"/>
              </a:rPr>
              <a:t> in young children, an odds ratio of 2.99 and a p-value of less than 0.01.</a:t>
            </a:r>
          </a:p>
        </p:txBody>
      </p:sp>
      <p:sp>
        <p:nvSpPr>
          <p:cNvPr id="86" name="Subtitle 2">
            <a:extLst>
              <a:ext uri="{FF2B5EF4-FFF2-40B4-BE49-F238E27FC236}">
                <a16:creationId xmlns:a16="http://schemas.microsoft.com/office/drawing/2014/main" id="{2464D0EE-A335-024D-8314-0F051E55927E}"/>
              </a:ext>
            </a:extLst>
          </p:cNvPr>
          <p:cNvSpPr txBox="1">
            <a:spLocks/>
          </p:cNvSpPr>
          <p:nvPr/>
        </p:nvSpPr>
        <p:spPr>
          <a:xfrm>
            <a:off x="7119475" y="2347318"/>
            <a:ext cx="1317539" cy="231890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A single study was identified in the available literature.</a:t>
            </a:r>
            <a:r>
              <a:rPr lang="en-IN" sz="1400" baseline="30000" dirty="0">
                <a:solidFill>
                  <a:schemeClr val="tx2">
                    <a:lumMod val="25000"/>
                  </a:schemeClr>
                </a:solidFill>
                <a:latin typeface="Calibri" panose="020F0502020204030204" pitchFamily="34" charset="0"/>
                <a:cs typeface="Calibri" panose="020F0502020204030204" pitchFamily="34" charset="0"/>
              </a:rPr>
              <a:t> 32 </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The study focused on men ranging in age from 21 to 81 years. </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The study examined the impact of outdoor pollutant- </a:t>
            </a:r>
            <a:r>
              <a:rPr lang="en-IN" sz="675" b="1" dirty="0">
                <a:solidFill>
                  <a:srgbClr val="222222"/>
                </a:solidFill>
                <a:latin typeface="Arial" panose="020B0604020202020204" pitchFamily="34" charset="0"/>
                <a:cs typeface="Mangal" panose="02040503050203030202" pitchFamily="18" charset="0"/>
              </a:rPr>
              <a:t>PRβ  radioactive beta particle associated with PM2.5 </a:t>
            </a:r>
            <a:r>
              <a:rPr lang="en-IN" sz="675" dirty="0">
                <a:solidFill>
                  <a:srgbClr val="222222"/>
                </a:solidFill>
                <a:latin typeface="Arial" panose="020B0604020202020204" pitchFamily="34" charset="0"/>
                <a:cs typeface="Mangal" panose="02040503050203030202" pitchFamily="18" charset="0"/>
              </a:rPr>
              <a:t>on </a:t>
            </a:r>
            <a:r>
              <a:rPr lang="en-IN" sz="675" dirty="0" err="1">
                <a:solidFill>
                  <a:srgbClr val="222222"/>
                </a:solidFill>
                <a:latin typeface="Arial" panose="020B0604020202020204" pitchFamily="34" charset="0"/>
                <a:cs typeface="Mangal" panose="02040503050203030202" pitchFamily="18" charset="0"/>
              </a:rPr>
              <a:t>anemia</a:t>
            </a:r>
            <a:r>
              <a:rPr lang="en-IN" sz="675" dirty="0">
                <a:solidFill>
                  <a:srgbClr val="222222"/>
                </a:solidFill>
                <a:latin typeface="Arial" panose="020B0604020202020204" pitchFamily="34" charset="0"/>
                <a:cs typeface="Mangal" panose="02040503050203030202" pitchFamily="18" charset="0"/>
              </a:rPr>
              <a:t> status. </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The findings of this study revealed a positive association.</a:t>
            </a:r>
            <a:endParaRPr lang="en-US" sz="9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7" name="Subtitle 2">
            <a:extLst>
              <a:ext uri="{FF2B5EF4-FFF2-40B4-BE49-F238E27FC236}">
                <a16:creationId xmlns:a16="http://schemas.microsoft.com/office/drawing/2014/main" id="{74265F97-B99B-A042-92CD-4EE163341DFF}"/>
              </a:ext>
            </a:extLst>
          </p:cNvPr>
          <p:cNvSpPr txBox="1">
            <a:spLocks/>
          </p:cNvSpPr>
          <p:nvPr/>
        </p:nvSpPr>
        <p:spPr>
          <a:xfrm>
            <a:off x="5516353" y="2351915"/>
            <a:ext cx="1317539" cy="2272738"/>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Two studies specifically examined the correlation between outdoor pollutants and the prevalence of </a:t>
            </a:r>
            <a:r>
              <a:rPr lang="en-IN" sz="675" dirty="0" err="1">
                <a:solidFill>
                  <a:srgbClr val="222222"/>
                </a:solidFill>
                <a:latin typeface="Arial" panose="020B0604020202020204" pitchFamily="34" charset="0"/>
                <a:cs typeface="Mangal" panose="02040503050203030202" pitchFamily="18" charset="0"/>
              </a:rPr>
              <a:t>anemia</a:t>
            </a:r>
            <a:r>
              <a:rPr lang="en-IN" sz="675" dirty="0">
                <a:solidFill>
                  <a:srgbClr val="222222"/>
                </a:solidFill>
                <a:latin typeface="Arial" panose="020B0604020202020204" pitchFamily="34" charset="0"/>
                <a:cs typeface="Mangal" panose="02040503050203030202" pitchFamily="18" charset="0"/>
              </a:rPr>
              <a:t> in individuals aged 50 years and above. </a:t>
            </a:r>
            <a:r>
              <a:rPr lang="en-IN" sz="800" baseline="30000" dirty="0">
                <a:solidFill>
                  <a:schemeClr val="tx2">
                    <a:lumMod val="25000"/>
                  </a:schemeClr>
                </a:solidFill>
                <a:latin typeface="Calibri" panose="020F0502020204030204" pitchFamily="34" charset="0"/>
                <a:cs typeface="Calibri" panose="020F0502020204030204" pitchFamily="34" charset="0"/>
              </a:rPr>
              <a:t>22, 23</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Both studies demonstrated a </a:t>
            </a:r>
            <a:r>
              <a:rPr lang="en-IN" sz="675" b="1" dirty="0">
                <a:solidFill>
                  <a:srgbClr val="222222"/>
                </a:solidFill>
                <a:latin typeface="Arial" panose="020B0604020202020204" pitchFamily="34" charset="0"/>
                <a:cs typeface="Mangal" panose="02040503050203030202" pitchFamily="18" charset="0"/>
              </a:rPr>
              <a:t>positive relationship </a:t>
            </a:r>
          </a:p>
          <a:p>
            <a:pPr marL="107156" indent="-107156" algn="l">
              <a:lnSpc>
                <a:spcPts val="1313"/>
              </a:lnSpc>
              <a:spcAft>
                <a:spcPts val="225"/>
              </a:spcAft>
              <a:buFont typeface="Arial" panose="020B0604020202020204" pitchFamily="34" charset="0"/>
              <a:buChar char="•"/>
            </a:pPr>
            <a:r>
              <a:rPr lang="en-IN" sz="675" dirty="0">
                <a:solidFill>
                  <a:srgbClr val="222222"/>
                </a:solidFill>
                <a:latin typeface="Arial" panose="020B0604020202020204" pitchFamily="34" charset="0"/>
                <a:cs typeface="Mangal" panose="02040503050203030202" pitchFamily="18" charset="0"/>
              </a:rPr>
              <a:t>However, no study were found to analyse association between indoor pollutants and </a:t>
            </a:r>
            <a:r>
              <a:rPr lang="en-IN" sz="675" dirty="0" err="1">
                <a:solidFill>
                  <a:srgbClr val="222222"/>
                </a:solidFill>
                <a:latin typeface="Arial" panose="020B0604020202020204" pitchFamily="34" charset="0"/>
                <a:cs typeface="Mangal" panose="02040503050203030202" pitchFamily="18" charset="0"/>
              </a:rPr>
              <a:t>anemia</a:t>
            </a:r>
            <a:r>
              <a:rPr lang="en-IN" sz="675" dirty="0">
                <a:solidFill>
                  <a:srgbClr val="222222"/>
                </a:solidFill>
                <a:latin typeface="Arial" panose="020B0604020202020204" pitchFamily="34" charset="0"/>
                <a:cs typeface="Mangal" panose="02040503050203030202" pitchFamily="18" charset="0"/>
              </a:rPr>
              <a:t> among older adults.</a:t>
            </a:r>
          </a:p>
        </p:txBody>
      </p:sp>
      <p:pic>
        <p:nvPicPr>
          <p:cNvPr id="5" name="Graphic 4" descr="Female Profile with solid fill">
            <a:extLst>
              <a:ext uri="{FF2B5EF4-FFF2-40B4-BE49-F238E27FC236}">
                <a16:creationId xmlns:a16="http://schemas.microsoft.com/office/drawing/2014/main" id="{C4EA650B-D9CD-025F-1FC7-950B6BA55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612" y="1432395"/>
            <a:ext cx="618845" cy="618845"/>
          </a:xfrm>
          <a:prstGeom prst="rect">
            <a:avLst/>
          </a:prstGeom>
        </p:spPr>
      </p:pic>
      <p:pic>
        <p:nvPicPr>
          <p:cNvPr id="8" name="Graphic 7" descr="Pregnant lady with solid fill">
            <a:extLst>
              <a:ext uri="{FF2B5EF4-FFF2-40B4-BE49-F238E27FC236}">
                <a16:creationId xmlns:a16="http://schemas.microsoft.com/office/drawing/2014/main" id="{756403E1-5B41-676A-759F-C7BCA84582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3485" y="1461099"/>
            <a:ext cx="570786" cy="570786"/>
          </a:xfrm>
          <a:prstGeom prst="rect">
            <a:avLst/>
          </a:prstGeom>
        </p:spPr>
      </p:pic>
      <p:pic>
        <p:nvPicPr>
          <p:cNvPr id="10" name="Graphic 9" descr="Baby crawling with solid fill">
            <a:extLst>
              <a:ext uri="{FF2B5EF4-FFF2-40B4-BE49-F238E27FC236}">
                <a16:creationId xmlns:a16="http://schemas.microsoft.com/office/drawing/2014/main" id="{E8F04877-E43F-3A2D-9F5C-A979E1D868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7239" y="1423466"/>
            <a:ext cx="549522" cy="549522"/>
          </a:xfrm>
          <a:prstGeom prst="rect">
            <a:avLst/>
          </a:prstGeom>
        </p:spPr>
      </p:pic>
      <p:pic>
        <p:nvPicPr>
          <p:cNvPr id="12" name="Graphic 11" descr="Man with cane with solid fill">
            <a:extLst>
              <a:ext uri="{FF2B5EF4-FFF2-40B4-BE49-F238E27FC236}">
                <a16:creationId xmlns:a16="http://schemas.microsoft.com/office/drawing/2014/main" id="{D265A982-40E3-6A70-FA7A-9A5B27EFF3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9729" y="1469721"/>
            <a:ext cx="570786" cy="570786"/>
          </a:xfrm>
          <a:prstGeom prst="rect">
            <a:avLst/>
          </a:prstGeom>
        </p:spPr>
      </p:pic>
      <p:pic>
        <p:nvPicPr>
          <p:cNvPr id="14" name="Graphic 13" descr="Male profile with solid fill">
            <a:extLst>
              <a:ext uri="{FF2B5EF4-FFF2-40B4-BE49-F238E27FC236}">
                <a16:creationId xmlns:a16="http://schemas.microsoft.com/office/drawing/2014/main" id="{28BFA05B-EDC5-C04F-F2A0-BB0CE09F57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82204" y="1432395"/>
            <a:ext cx="618845" cy="618845"/>
          </a:xfrm>
          <a:prstGeom prst="rect">
            <a:avLst/>
          </a:prstGeom>
        </p:spPr>
      </p:pic>
      <p:sp>
        <p:nvSpPr>
          <p:cNvPr id="15" name="TextBox 14">
            <a:extLst>
              <a:ext uri="{FF2B5EF4-FFF2-40B4-BE49-F238E27FC236}">
                <a16:creationId xmlns:a16="http://schemas.microsoft.com/office/drawing/2014/main" id="{5CCBE340-176E-CE6D-A0A1-8B3E58CEA12C}"/>
              </a:ext>
            </a:extLst>
          </p:cNvPr>
          <p:cNvSpPr txBox="1"/>
          <p:nvPr/>
        </p:nvSpPr>
        <p:spPr>
          <a:xfrm>
            <a:off x="7142310" y="755120"/>
            <a:ext cx="1401125" cy="338554"/>
          </a:xfrm>
          <a:prstGeom prst="rect">
            <a:avLst/>
          </a:prstGeom>
          <a:noFill/>
        </p:spPr>
        <p:txBody>
          <a:bodyPr wrap="square" rtlCol="0" anchor="ctr">
            <a:spAutoFit/>
          </a:bodyPr>
          <a:lstStyle/>
          <a:p>
            <a:pPr algn="ctr"/>
            <a:r>
              <a:rPr lang="en-US" sz="1600" b="1">
                <a:solidFill>
                  <a:schemeClr val="tx1"/>
                </a:solidFill>
                <a:latin typeface="Calibri" panose="020F0502020204030204" pitchFamily="34" charset="0"/>
                <a:cs typeface="Calibri" panose="020F0502020204030204" pitchFamily="34" charset="0"/>
              </a:rPr>
              <a:t>Men</a:t>
            </a:r>
          </a:p>
        </p:txBody>
      </p:sp>
      <p:sp>
        <p:nvSpPr>
          <p:cNvPr id="16" name="TextBox 15">
            <a:extLst>
              <a:ext uri="{FF2B5EF4-FFF2-40B4-BE49-F238E27FC236}">
                <a16:creationId xmlns:a16="http://schemas.microsoft.com/office/drawing/2014/main" id="{764C2369-68FE-5924-FBFA-AB963B14BEBB}"/>
              </a:ext>
            </a:extLst>
          </p:cNvPr>
          <p:cNvSpPr txBox="1"/>
          <p:nvPr/>
        </p:nvSpPr>
        <p:spPr>
          <a:xfrm>
            <a:off x="5474560" y="750702"/>
            <a:ext cx="1401125" cy="338554"/>
          </a:xfrm>
          <a:prstGeom prst="rect">
            <a:avLst/>
          </a:prstGeom>
          <a:noFill/>
        </p:spPr>
        <p:txBody>
          <a:bodyPr wrap="square" rtlCol="0" anchor="ctr">
            <a:spAutoFit/>
          </a:bodyPr>
          <a:lstStyle/>
          <a:p>
            <a:pPr algn="ctr"/>
            <a:r>
              <a:rPr lang="en-US" sz="1600" b="1">
                <a:solidFill>
                  <a:schemeClr val="tx1"/>
                </a:solidFill>
                <a:latin typeface="Calibri" panose="020F0502020204030204" pitchFamily="34" charset="0"/>
                <a:cs typeface="Calibri" panose="020F0502020204030204" pitchFamily="34" charset="0"/>
              </a:rPr>
              <a:t>Older Adults</a:t>
            </a:r>
          </a:p>
        </p:txBody>
      </p:sp>
      <p:sp>
        <p:nvSpPr>
          <p:cNvPr id="17" name="TextBox 16">
            <a:extLst>
              <a:ext uri="{FF2B5EF4-FFF2-40B4-BE49-F238E27FC236}">
                <a16:creationId xmlns:a16="http://schemas.microsoft.com/office/drawing/2014/main" id="{168954FA-3D4D-0EB7-A2DD-C1A9CCEE1068}"/>
              </a:ext>
            </a:extLst>
          </p:cNvPr>
          <p:cNvSpPr txBox="1"/>
          <p:nvPr/>
        </p:nvSpPr>
        <p:spPr>
          <a:xfrm>
            <a:off x="3829644" y="745436"/>
            <a:ext cx="1401125" cy="338554"/>
          </a:xfrm>
          <a:prstGeom prst="rect">
            <a:avLst/>
          </a:prstGeom>
          <a:noFill/>
        </p:spPr>
        <p:txBody>
          <a:bodyPr wrap="square" rtlCol="0" anchor="ctr">
            <a:spAutoFit/>
          </a:bodyPr>
          <a:lstStyle/>
          <a:p>
            <a:pPr algn="ctr"/>
            <a:r>
              <a:rPr lang="en-US" sz="1600" b="1">
                <a:solidFill>
                  <a:schemeClr val="tx1"/>
                </a:solidFill>
                <a:latin typeface="Calibri" panose="020F0502020204030204" pitchFamily="34" charset="0"/>
                <a:cs typeface="Calibri" panose="020F0502020204030204" pitchFamily="34" charset="0"/>
              </a:rPr>
              <a:t>Children</a:t>
            </a:r>
          </a:p>
        </p:txBody>
      </p:sp>
      <p:sp>
        <p:nvSpPr>
          <p:cNvPr id="2" name="TextBox 1">
            <a:extLst>
              <a:ext uri="{FF2B5EF4-FFF2-40B4-BE49-F238E27FC236}">
                <a16:creationId xmlns:a16="http://schemas.microsoft.com/office/drawing/2014/main" id="{2A1F9D55-38FA-1642-2C63-27EA9C2A7556}"/>
              </a:ext>
            </a:extLst>
          </p:cNvPr>
          <p:cNvSpPr txBox="1"/>
          <p:nvPr/>
        </p:nvSpPr>
        <p:spPr>
          <a:xfrm>
            <a:off x="0" y="169869"/>
            <a:ext cx="8341468" cy="407035"/>
          </a:xfrm>
          <a:prstGeom prst="rect">
            <a:avLst/>
          </a:prstGeom>
          <a:noFill/>
        </p:spPr>
        <p:txBody>
          <a:bodyPr wrap="square" rtlCol="0">
            <a:spAutoFit/>
          </a:bodyPr>
          <a:lstStyle/>
          <a:p>
            <a:pPr algn="just">
              <a:lnSpc>
                <a:spcPct val="107000"/>
              </a:lnSpc>
              <a:spcBef>
                <a:spcPts val="600"/>
              </a:spcBef>
              <a:spcAft>
                <a:spcPts val="600"/>
              </a:spcAft>
            </a:pPr>
            <a:r>
              <a:rPr lang="en-IN" sz="2000" b="1" i="1">
                <a:solidFill>
                  <a:schemeClr val="tx1"/>
                </a:solidFill>
                <a:latin typeface="Calibri" panose="020F0502020204030204" pitchFamily="34" charset="0"/>
                <a:cs typeface="Calibri" panose="020F0502020204030204" pitchFamily="34" charset="0"/>
              </a:rPr>
              <a:t>Demographic Classification of the Participants and outcome</a:t>
            </a:r>
            <a:r>
              <a:rPr lang="en-IN"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762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49209">
            <a:extLst>
              <a:ext uri="{FF2B5EF4-FFF2-40B4-BE49-F238E27FC236}">
                <a16:creationId xmlns:a16="http://schemas.microsoft.com/office/drawing/2014/main" id="{F3D50826-D0EC-CC4D-9188-9341A82AE037}"/>
              </a:ext>
            </a:extLst>
          </p:cNvPr>
          <p:cNvSpPr/>
          <p:nvPr/>
        </p:nvSpPr>
        <p:spPr>
          <a:xfrm>
            <a:off x="282043" y="1885584"/>
            <a:ext cx="8498671" cy="114699"/>
          </a:xfrm>
          <a:prstGeom prst="rect">
            <a:avLst/>
          </a:prstGeom>
          <a:solidFill>
            <a:schemeClr val="accent1"/>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28" name="Shape 49210">
            <a:extLst>
              <a:ext uri="{FF2B5EF4-FFF2-40B4-BE49-F238E27FC236}">
                <a16:creationId xmlns:a16="http://schemas.microsoft.com/office/drawing/2014/main" id="{6590A807-121E-5646-BE9F-4A6E9899FD73}"/>
              </a:ext>
            </a:extLst>
          </p:cNvPr>
          <p:cNvSpPr/>
          <p:nvPr/>
        </p:nvSpPr>
        <p:spPr>
          <a:xfrm>
            <a:off x="284480" y="1998969"/>
            <a:ext cx="8493759" cy="283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9" y="21600"/>
                </a:lnTo>
                <a:lnTo>
                  <a:pt x="20001" y="21600"/>
                </a:lnTo>
                <a:lnTo>
                  <a:pt x="21600" y="0"/>
                </a:lnTo>
                <a:lnTo>
                  <a:pt x="0" y="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25" name="Shape 49212">
            <a:extLst>
              <a:ext uri="{FF2B5EF4-FFF2-40B4-BE49-F238E27FC236}">
                <a16:creationId xmlns:a16="http://schemas.microsoft.com/office/drawing/2014/main" id="{0A111928-B74B-0544-83BF-C45FD398F6D9}"/>
              </a:ext>
            </a:extLst>
          </p:cNvPr>
          <p:cNvSpPr/>
          <p:nvPr/>
        </p:nvSpPr>
        <p:spPr>
          <a:xfrm rot="10800000" flipH="1">
            <a:off x="360800" y="3559493"/>
            <a:ext cx="8417320" cy="114699"/>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26" name="Shape 49213">
            <a:extLst>
              <a:ext uri="{FF2B5EF4-FFF2-40B4-BE49-F238E27FC236}">
                <a16:creationId xmlns:a16="http://schemas.microsoft.com/office/drawing/2014/main" id="{1794B2D2-6B85-6344-98E0-CF3519A60D64}"/>
              </a:ext>
            </a:extLst>
          </p:cNvPr>
          <p:cNvSpPr/>
          <p:nvPr/>
        </p:nvSpPr>
        <p:spPr>
          <a:xfrm>
            <a:off x="360680" y="3276107"/>
            <a:ext cx="8417559" cy="283388"/>
          </a:xfrm>
          <a:custGeom>
            <a:avLst/>
            <a:gdLst/>
            <a:ahLst/>
            <a:cxnLst>
              <a:cxn ang="0">
                <a:pos x="wd2" y="hd2"/>
              </a:cxn>
              <a:cxn ang="5400000">
                <a:pos x="wd2" y="hd2"/>
              </a:cxn>
              <a:cxn ang="10800000">
                <a:pos x="wd2" y="hd2"/>
              </a:cxn>
              <a:cxn ang="16200000">
                <a:pos x="wd2" y="hd2"/>
              </a:cxn>
            </a:cxnLst>
            <a:rect l="0" t="0" r="r" b="b"/>
            <a:pathLst>
              <a:path w="21600" h="21600" extrusionOk="0">
                <a:moveTo>
                  <a:pt x="3432" y="0"/>
                </a:moveTo>
                <a:lnTo>
                  <a:pt x="0" y="21600"/>
                </a:lnTo>
                <a:lnTo>
                  <a:pt x="10787" y="21600"/>
                </a:lnTo>
                <a:lnTo>
                  <a:pt x="10800" y="21600"/>
                </a:lnTo>
                <a:lnTo>
                  <a:pt x="10813" y="21600"/>
                </a:lnTo>
                <a:lnTo>
                  <a:pt x="21600" y="21600"/>
                </a:lnTo>
                <a:lnTo>
                  <a:pt x="18168" y="0"/>
                </a:lnTo>
                <a:lnTo>
                  <a:pt x="10813" y="0"/>
                </a:lnTo>
                <a:lnTo>
                  <a:pt x="10800" y="0"/>
                </a:lnTo>
                <a:lnTo>
                  <a:pt x="10787" y="0"/>
                </a:lnTo>
                <a:lnTo>
                  <a:pt x="3432" y="0"/>
                </a:lnTo>
                <a:close/>
              </a:path>
            </a:pathLst>
          </a:custGeom>
          <a:solidFill>
            <a:schemeClr val="accent2"/>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23" name="Shape 49215">
            <a:extLst>
              <a:ext uri="{FF2B5EF4-FFF2-40B4-BE49-F238E27FC236}">
                <a16:creationId xmlns:a16="http://schemas.microsoft.com/office/drawing/2014/main" id="{4275C120-B03A-5747-A518-97100F8773C2}"/>
              </a:ext>
            </a:extLst>
          </p:cNvPr>
          <p:cNvSpPr/>
          <p:nvPr/>
        </p:nvSpPr>
        <p:spPr>
          <a:xfrm rot="10800000" flipH="1">
            <a:off x="279605" y="4590650"/>
            <a:ext cx="8422189" cy="114699"/>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24" name="Shape 49216">
            <a:extLst>
              <a:ext uri="{FF2B5EF4-FFF2-40B4-BE49-F238E27FC236}">
                <a16:creationId xmlns:a16="http://schemas.microsoft.com/office/drawing/2014/main" id="{AA583D03-8C23-9247-A4B0-B478805E1BF8}"/>
              </a:ext>
            </a:extLst>
          </p:cNvPr>
          <p:cNvSpPr/>
          <p:nvPr/>
        </p:nvSpPr>
        <p:spPr>
          <a:xfrm rot="10800000" flipH="1">
            <a:off x="282044" y="4307262"/>
            <a:ext cx="8417320" cy="2833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9" y="21600"/>
                </a:lnTo>
                <a:lnTo>
                  <a:pt x="10793" y="21600"/>
                </a:lnTo>
                <a:lnTo>
                  <a:pt x="10807" y="21600"/>
                </a:lnTo>
                <a:lnTo>
                  <a:pt x="20001" y="21600"/>
                </a:lnTo>
                <a:lnTo>
                  <a:pt x="21600" y="0"/>
                </a:lnTo>
                <a:lnTo>
                  <a:pt x="10807" y="0"/>
                </a:lnTo>
                <a:lnTo>
                  <a:pt x="10793"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35" name="TextBox 34">
            <a:extLst>
              <a:ext uri="{FF2B5EF4-FFF2-40B4-BE49-F238E27FC236}">
                <a16:creationId xmlns:a16="http://schemas.microsoft.com/office/drawing/2014/main" id="{EA3F0374-06A7-0340-8210-5F3CDEAC8FA3}"/>
              </a:ext>
            </a:extLst>
          </p:cNvPr>
          <p:cNvSpPr txBox="1"/>
          <p:nvPr/>
        </p:nvSpPr>
        <p:spPr>
          <a:xfrm>
            <a:off x="239324" y="1511133"/>
            <a:ext cx="883954" cy="276999"/>
          </a:xfrm>
          <a:prstGeom prst="rect">
            <a:avLst/>
          </a:prstGeom>
          <a:noFill/>
        </p:spPr>
        <p:txBody>
          <a:bodyPr wrap="square" rtlCol="0" anchor="b">
            <a:spAutoFit/>
          </a:bodyPr>
          <a:lstStyle/>
          <a:p>
            <a:r>
              <a:rPr lang="en-US" sz="1200" b="1">
                <a:solidFill>
                  <a:schemeClr val="accent1"/>
                </a:solidFill>
                <a:latin typeface="Poppins" pitchFamily="2" charset="77"/>
                <a:cs typeface="Poppins" pitchFamily="2" charset="77"/>
              </a:rPr>
              <a:t>GENERAL</a:t>
            </a:r>
          </a:p>
        </p:txBody>
      </p:sp>
      <p:sp>
        <p:nvSpPr>
          <p:cNvPr id="19" name="TextBox 18">
            <a:extLst>
              <a:ext uri="{FF2B5EF4-FFF2-40B4-BE49-F238E27FC236}">
                <a16:creationId xmlns:a16="http://schemas.microsoft.com/office/drawing/2014/main" id="{0DE78147-2FD1-E14B-B7F4-419018CC9DF8}"/>
              </a:ext>
            </a:extLst>
          </p:cNvPr>
          <p:cNvSpPr txBox="1"/>
          <p:nvPr/>
        </p:nvSpPr>
        <p:spPr>
          <a:xfrm>
            <a:off x="1193800" y="882600"/>
            <a:ext cx="7640117" cy="1015663"/>
          </a:xfrm>
          <a:prstGeom prst="rect">
            <a:avLst/>
          </a:prstGeom>
          <a:noFill/>
        </p:spPr>
        <p:txBody>
          <a:bodyPr wrap="square" rtlCol="0" anchor="t">
            <a:spAutoFit/>
          </a:bodyPr>
          <a:lstStyle/>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Growing body of evidence suggests a potential link between air pollution and anemia</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Associations observed between particulate matter (PM) exposure and alterations in hemoglobin levels, as well as increased risk of anemia</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Associations found in diverse populations, including pregnant women, children, and adults</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Evidence supports air pollution as a risk factor for the development or exacerbation of anemia</a:t>
            </a:r>
          </a:p>
        </p:txBody>
      </p:sp>
      <p:sp>
        <p:nvSpPr>
          <p:cNvPr id="38" name="TextBox 37">
            <a:extLst>
              <a:ext uri="{FF2B5EF4-FFF2-40B4-BE49-F238E27FC236}">
                <a16:creationId xmlns:a16="http://schemas.microsoft.com/office/drawing/2014/main" id="{6B7D1D6D-C95C-E741-9008-19EA31803296}"/>
              </a:ext>
            </a:extLst>
          </p:cNvPr>
          <p:cNvSpPr txBox="1"/>
          <p:nvPr/>
        </p:nvSpPr>
        <p:spPr>
          <a:xfrm>
            <a:off x="170219" y="3105260"/>
            <a:ext cx="2164114" cy="276999"/>
          </a:xfrm>
          <a:prstGeom prst="rect">
            <a:avLst/>
          </a:prstGeom>
          <a:noFill/>
        </p:spPr>
        <p:txBody>
          <a:bodyPr wrap="square" rtlCol="0" anchor="b">
            <a:spAutoFit/>
          </a:bodyPr>
          <a:lstStyle/>
          <a:p>
            <a:r>
              <a:rPr lang="en-US" sz="1200" b="1">
                <a:solidFill>
                  <a:schemeClr val="accent2"/>
                </a:solidFill>
                <a:latin typeface="Poppins" pitchFamily="2" charset="77"/>
                <a:cs typeface="Poppins" pitchFamily="2" charset="77"/>
              </a:rPr>
              <a:t>LIMITATIONS</a:t>
            </a:r>
          </a:p>
        </p:txBody>
      </p:sp>
      <p:sp>
        <p:nvSpPr>
          <p:cNvPr id="39" name="TextBox 38">
            <a:extLst>
              <a:ext uri="{FF2B5EF4-FFF2-40B4-BE49-F238E27FC236}">
                <a16:creationId xmlns:a16="http://schemas.microsoft.com/office/drawing/2014/main" id="{4F812CE4-C06B-7446-A42E-D6D63A0D6F80}"/>
              </a:ext>
            </a:extLst>
          </p:cNvPr>
          <p:cNvSpPr txBox="1"/>
          <p:nvPr/>
        </p:nvSpPr>
        <p:spPr>
          <a:xfrm>
            <a:off x="1191316" y="2426706"/>
            <a:ext cx="7543800" cy="830997"/>
          </a:xfrm>
          <a:prstGeom prst="rect">
            <a:avLst/>
          </a:prstGeom>
          <a:noFill/>
        </p:spPr>
        <p:txBody>
          <a:bodyPr wrap="square" rtlCol="0" anchor="t">
            <a:spAutoFit/>
          </a:bodyPr>
          <a:lstStyle/>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Challenge of establishing a temporal relationship between air pollution exposure and anemia development</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Exposure misclassification due to limited information on activity patterns and specific PM components</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Confounding factors and unmeasured characteristics may influence observed associations</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Spatial and temporal resolution limitations in the data used</a:t>
            </a:r>
          </a:p>
        </p:txBody>
      </p:sp>
      <p:sp>
        <p:nvSpPr>
          <p:cNvPr id="42" name="TextBox 41">
            <a:extLst>
              <a:ext uri="{FF2B5EF4-FFF2-40B4-BE49-F238E27FC236}">
                <a16:creationId xmlns:a16="http://schemas.microsoft.com/office/drawing/2014/main" id="{7267BD83-5F06-524C-A8A1-359C7853FACA}"/>
              </a:ext>
            </a:extLst>
          </p:cNvPr>
          <p:cNvSpPr txBox="1"/>
          <p:nvPr/>
        </p:nvSpPr>
        <p:spPr>
          <a:xfrm>
            <a:off x="239324" y="4004517"/>
            <a:ext cx="617181" cy="276999"/>
          </a:xfrm>
          <a:prstGeom prst="rect">
            <a:avLst/>
          </a:prstGeom>
          <a:noFill/>
        </p:spPr>
        <p:txBody>
          <a:bodyPr wrap="square" rtlCol="0" anchor="b">
            <a:spAutoFit/>
          </a:bodyPr>
          <a:lstStyle/>
          <a:p>
            <a:r>
              <a:rPr lang="en-US" sz="1200" b="1">
                <a:solidFill>
                  <a:schemeClr val="accent3"/>
                </a:solidFill>
                <a:latin typeface="Poppins" pitchFamily="2" charset="77"/>
                <a:cs typeface="Poppins" pitchFamily="2" charset="77"/>
              </a:rPr>
              <a:t>GAPS</a:t>
            </a:r>
          </a:p>
        </p:txBody>
      </p:sp>
      <p:sp>
        <p:nvSpPr>
          <p:cNvPr id="43" name="TextBox 42">
            <a:extLst>
              <a:ext uri="{FF2B5EF4-FFF2-40B4-BE49-F238E27FC236}">
                <a16:creationId xmlns:a16="http://schemas.microsoft.com/office/drawing/2014/main" id="{CD7EBF9C-A4CE-704D-83EC-828ACFE714E1}"/>
              </a:ext>
            </a:extLst>
          </p:cNvPr>
          <p:cNvSpPr txBox="1"/>
          <p:nvPr/>
        </p:nvSpPr>
        <p:spPr>
          <a:xfrm>
            <a:off x="1206556" y="3829980"/>
            <a:ext cx="6964082" cy="461665"/>
          </a:xfrm>
          <a:prstGeom prst="rect">
            <a:avLst/>
          </a:prstGeom>
          <a:noFill/>
        </p:spPr>
        <p:txBody>
          <a:bodyPr wrap="square" rtlCol="0" anchor="t">
            <a:spAutoFit/>
          </a:bodyPr>
          <a:lstStyle/>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Need for dose-response relationship studies</a:t>
            </a:r>
          </a:p>
          <a:p>
            <a:pPr marL="171450" indent="-171450" algn="l">
              <a:buFont typeface="Arial" panose="020B0604020202020204" pitchFamily="34" charset="0"/>
              <a:buChar char="•"/>
            </a:pPr>
            <a:r>
              <a:rPr lang="en-US" sz="1200">
                <a:solidFill>
                  <a:srgbClr val="006600"/>
                </a:solidFill>
                <a:latin typeface="Calibri" panose="020F0502020204030204" pitchFamily="34" charset="0"/>
                <a:cs typeface="Calibri" panose="020F0502020204030204" pitchFamily="34" charset="0"/>
              </a:rPr>
              <a:t>Exploration of mechanistic pathways</a:t>
            </a:r>
            <a:r>
              <a:rPr lang="en-IN" sz="120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IN" sz="1200">
                <a:solidFill>
                  <a:srgbClr val="006600"/>
                </a:solidFill>
                <a:latin typeface="Calibri" panose="020F0502020204030204" pitchFamily="34" charset="0"/>
                <a:cs typeface="Calibri" panose="020F0502020204030204" pitchFamily="34" charset="0"/>
              </a:rPr>
              <a:t>through which air pollution may affect hematologic physiology</a:t>
            </a:r>
            <a:r>
              <a:rPr lang="en-IN" sz="1200">
                <a:solidFill>
                  <a:srgbClr val="374151"/>
                </a:solidFill>
                <a:latin typeface="Calibri" panose="020F0502020204030204" pitchFamily="34" charset="0"/>
                <a:cs typeface="Calibri" panose="020F0502020204030204" pitchFamily="34" charset="0"/>
              </a:rPr>
              <a:t>.</a:t>
            </a:r>
            <a:endParaRPr lang="en-US" sz="1200">
              <a:solidFill>
                <a:srgbClr val="37415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A97C768-20F2-1E51-78BD-4D573D44AD4F}"/>
              </a:ext>
            </a:extLst>
          </p:cNvPr>
          <p:cNvSpPr txBox="1">
            <a:spLocks/>
          </p:cNvSpPr>
          <p:nvPr/>
        </p:nvSpPr>
        <p:spPr>
          <a:xfrm>
            <a:off x="101600" y="70978"/>
            <a:ext cx="2219960" cy="6046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sz="3000">
                <a:latin typeface="Calibri" panose="020F0502020204030204" pitchFamily="34" charset="0"/>
                <a:cs typeface="Calibri" panose="020F0502020204030204" pitchFamily="34" charset="0"/>
              </a:rPr>
              <a:t>Discussion</a:t>
            </a:r>
          </a:p>
        </p:txBody>
      </p:sp>
    </p:spTree>
    <p:extLst>
      <p:ext uri="{BB962C8B-B14F-4D97-AF65-F5344CB8AC3E}">
        <p14:creationId xmlns:p14="http://schemas.microsoft.com/office/powerpoint/2010/main" val="72069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02"/>
            <a:ext cx="2819596" cy="572700"/>
          </a:xfrm>
        </p:spPr>
        <p:txBody>
          <a:bodyPr/>
          <a:lstStyle/>
          <a:p>
            <a:pPr algn="ctr"/>
            <a:r>
              <a:rPr lang="en-US" sz="3000">
                <a:latin typeface="Calibri" panose="020F0502020204030204" pitchFamily="34" charset="0"/>
                <a:cs typeface="Calibri" panose="020F0502020204030204" pitchFamily="34" charset="0"/>
              </a:rPr>
              <a:t>Conclusion</a:t>
            </a:r>
          </a:p>
        </p:txBody>
      </p:sp>
      <p:sp>
        <p:nvSpPr>
          <p:cNvPr id="3" name="Rounded Rectangle 2"/>
          <p:cNvSpPr/>
          <p:nvPr/>
        </p:nvSpPr>
        <p:spPr>
          <a:xfrm>
            <a:off x="746521" y="1262800"/>
            <a:ext cx="5114393" cy="3636225"/>
          </a:xfrm>
          <a:prstGeom prst="roundRect">
            <a:avLst>
              <a:gd name="adj" fmla="val 1855"/>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err="1">
              <a:solidFill>
                <a:schemeClr val="bg1"/>
              </a:solidFill>
            </a:endParaRPr>
          </a:p>
        </p:txBody>
      </p:sp>
      <p:grpSp>
        <p:nvGrpSpPr>
          <p:cNvPr id="4" name="Group 3"/>
          <p:cNvGrpSpPr/>
          <p:nvPr/>
        </p:nvGrpSpPr>
        <p:grpSpPr>
          <a:xfrm>
            <a:off x="7271621" y="1476756"/>
            <a:ext cx="1165140" cy="3430191"/>
            <a:chOff x="-2268538" y="431800"/>
            <a:chExt cx="2268538" cy="6678613"/>
          </a:xfrm>
          <a:solidFill>
            <a:schemeClr val="accent2"/>
          </a:solidFill>
        </p:grpSpPr>
        <p:sp>
          <p:nvSpPr>
            <p:cNvPr id="5" name="Freeform 11"/>
            <p:cNvSpPr>
              <a:spLocks/>
            </p:cNvSpPr>
            <p:nvPr/>
          </p:nvSpPr>
          <p:spPr bwMode="auto">
            <a:xfrm>
              <a:off x="-2268538" y="431800"/>
              <a:ext cx="2268538" cy="6678613"/>
            </a:xfrm>
            <a:custGeom>
              <a:avLst/>
              <a:gdLst>
                <a:gd name="T0" fmla="*/ 136 w 602"/>
                <a:gd name="T1" fmla="*/ 151 h 1778"/>
                <a:gd name="T2" fmla="*/ 162 w 602"/>
                <a:gd name="T3" fmla="*/ 189 h 1778"/>
                <a:gd name="T4" fmla="*/ 167 w 602"/>
                <a:gd name="T5" fmla="*/ 230 h 1778"/>
                <a:gd name="T6" fmla="*/ 143 w 602"/>
                <a:gd name="T7" fmla="*/ 275 h 1778"/>
                <a:gd name="T8" fmla="*/ 51 w 602"/>
                <a:gd name="T9" fmla="*/ 320 h 1778"/>
                <a:gd name="T10" fmla="*/ 5 w 602"/>
                <a:gd name="T11" fmla="*/ 357 h 1778"/>
                <a:gd name="T12" fmla="*/ 6 w 602"/>
                <a:gd name="T13" fmla="*/ 416 h 1778"/>
                <a:gd name="T14" fmla="*/ 12 w 602"/>
                <a:gd name="T15" fmla="*/ 452 h 1778"/>
                <a:gd name="T16" fmla="*/ 20 w 602"/>
                <a:gd name="T17" fmla="*/ 492 h 1778"/>
                <a:gd name="T18" fmla="*/ 25 w 602"/>
                <a:gd name="T19" fmla="*/ 586 h 1778"/>
                <a:gd name="T20" fmla="*/ 47 w 602"/>
                <a:gd name="T21" fmla="*/ 647 h 1778"/>
                <a:gd name="T22" fmla="*/ 82 w 602"/>
                <a:gd name="T23" fmla="*/ 696 h 1778"/>
                <a:gd name="T24" fmla="*/ 98 w 602"/>
                <a:gd name="T25" fmla="*/ 755 h 1778"/>
                <a:gd name="T26" fmla="*/ 89 w 602"/>
                <a:gd name="T27" fmla="*/ 816 h 1778"/>
                <a:gd name="T28" fmla="*/ 82 w 602"/>
                <a:gd name="T29" fmla="*/ 958 h 1778"/>
                <a:gd name="T30" fmla="*/ 95 w 602"/>
                <a:gd name="T31" fmla="*/ 1018 h 1778"/>
                <a:gd name="T32" fmla="*/ 113 w 602"/>
                <a:gd name="T33" fmla="*/ 1126 h 1778"/>
                <a:gd name="T34" fmla="*/ 113 w 602"/>
                <a:gd name="T35" fmla="*/ 1325 h 1778"/>
                <a:gd name="T36" fmla="*/ 108 w 602"/>
                <a:gd name="T37" fmla="*/ 1439 h 1778"/>
                <a:gd name="T38" fmla="*/ 103 w 602"/>
                <a:gd name="T39" fmla="*/ 1536 h 1778"/>
                <a:gd name="T40" fmla="*/ 129 w 602"/>
                <a:gd name="T41" fmla="*/ 1636 h 1778"/>
                <a:gd name="T42" fmla="*/ 119 w 602"/>
                <a:gd name="T43" fmla="*/ 1705 h 1778"/>
                <a:gd name="T44" fmla="*/ 166 w 602"/>
                <a:gd name="T45" fmla="*/ 1775 h 1778"/>
                <a:gd name="T46" fmla="*/ 222 w 602"/>
                <a:gd name="T47" fmla="*/ 1707 h 1778"/>
                <a:gd name="T48" fmla="*/ 232 w 602"/>
                <a:gd name="T49" fmla="*/ 1646 h 1778"/>
                <a:gd name="T50" fmla="*/ 240 w 602"/>
                <a:gd name="T51" fmla="*/ 1528 h 1778"/>
                <a:gd name="T52" fmla="*/ 236 w 602"/>
                <a:gd name="T53" fmla="*/ 1347 h 1778"/>
                <a:gd name="T54" fmla="*/ 259 w 602"/>
                <a:gd name="T55" fmla="*/ 1201 h 1778"/>
                <a:gd name="T56" fmla="*/ 285 w 602"/>
                <a:gd name="T57" fmla="*/ 1060 h 1778"/>
                <a:gd name="T58" fmla="*/ 310 w 602"/>
                <a:gd name="T59" fmla="*/ 1024 h 1778"/>
                <a:gd name="T60" fmla="*/ 339 w 602"/>
                <a:gd name="T61" fmla="*/ 1254 h 1778"/>
                <a:gd name="T62" fmla="*/ 362 w 602"/>
                <a:gd name="T63" fmla="*/ 1398 h 1778"/>
                <a:gd name="T64" fmla="*/ 365 w 602"/>
                <a:gd name="T65" fmla="*/ 1557 h 1778"/>
                <a:gd name="T66" fmla="*/ 382 w 602"/>
                <a:gd name="T67" fmla="*/ 1627 h 1778"/>
                <a:gd name="T68" fmla="*/ 384 w 602"/>
                <a:gd name="T69" fmla="*/ 1670 h 1778"/>
                <a:gd name="T70" fmla="*/ 438 w 602"/>
                <a:gd name="T71" fmla="*/ 1687 h 1778"/>
                <a:gd name="T72" fmla="*/ 487 w 602"/>
                <a:gd name="T73" fmla="*/ 1722 h 1778"/>
                <a:gd name="T74" fmla="*/ 602 w 602"/>
                <a:gd name="T75" fmla="*/ 1735 h 1778"/>
                <a:gd name="T76" fmla="*/ 584 w 602"/>
                <a:gd name="T77" fmla="*/ 1697 h 1778"/>
                <a:gd name="T78" fmla="*/ 515 w 602"/>
                <a:gd name="T79" fmla="*/ 1632 h 1778"/>
                <a:gd name="T80" fmla="*/ 505 w 602"/>
                <a:gd name="T81" fmla="*/ 1542 h 1778"/>
                <a:gd name="T82" fmla="*/ 498 w 602"/>
                <a:gd name="T83" fmla="*/ 1423 h 1778"/>
                <a:gd name="T84" fmla="*/ 493 w 602"/>
                <a:gd name="T85" fmla="*/ 1176 h 1778"/>
                <a:gd name="T86" fmla="*/ 486 w 602"/>
                <a:gd name="T87" fmla="*/ 980 h 1778"/>
                <a:gd name="T88" fmla="*/ 505 w 602"/>
                <a:gd name="T89" fmla="*/ 951 h 1778"/>
                <a:gd name="T90" fmla="*/ 475 w 602"/>
                <a:gd name="T91" fmla="*/ 775 h 1778"/>
                <a:gd name="T92" fmla="*/ 452 w 602"/>
                <a:gd name="T93" fmla="*/ 647 h 1778"/>
                <a:gd name="T94" fmla="*/ 509 w 602"/>
                <a:gd name="T95" fmla="*/ 634 h 1778"/>
                <a:gd name="T96" fmla="*/ 575 w 602"/>
                <a:gd name="T97" fmla="*/ 591 h 1778"/>
                <a:gd name="T98" fmla="*/ 569 w 602"/>
                <a:gd name="T99" fmla="*/ 513 h 1778"/>
                <a:gd name="T100" fmla="*/ 535 w 602"/>
                <a:gd name="T101" fmla="*/ 474 h 1778"/>
                <a:gd name="T102" fmla="*/ 511 w 602"/>
                <a:gd name="T103" fmla="*/ 439 h 1778"/>
                <a:gd name="T104" fmla="*/ 493 w 602"/>
                <a:gd name="T105" fmla="*/ 405 h 1778"/>
                <a:gd name="T106" fmla="*/ 465 w 602"/>
                <a:gd name="T107" fmla="*/ 337 h 1778"/>
                <a:gd name="T108" fmla="*/ 415 w 602"/>
                <a:gd name="T109" fmla="*/ 302 h 1778"/>
                <a:gd name="T110" fmla="*/ 314 w 602"/>
                <a:gd name="T111" fmla="*/ 270 h 1778"/>
                <a:gd name="T112" fmla="*/ 302 w 602"/>
                <a:gd name="T113" fmla="*/ 234 h 1778"/>
                <a:gd name="T114" fmla="*/ 313 w 602"/>
                <a:gd name="T115" fmla="*/ 184 h 1778"/>
                <a:gd name="T116" fmla="*/ 335 w 602"/>
                <a:gd name="T117" fmla="*/ 140 h 1778"/>
                <a:gd name="T118" fmla="*/ 331 w 602"/>
                <a:gd name="T119" fmla="*/ 106 h 1778"/>
                <a:gd name="T120" fmla="*/ 281 w 602"/>
                <a:gd name="T121" fmla="*/ 15 h 1778"/>
                <a:gd name="T122" fmla="*/ 184 w 602"/>
                <a:gd name="T123" fmla="*/ 16 h 1778"/>
                <a:gd name="T124" fmla="*/ 135 w 602"/>
                <a:gd name="T125" fmla="*/ 11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1778">
                  <a:moveTo>
                    <a:pt x="135" y="116"/>
                  </a:moveTo>
                  <a:cubicBezTo>
                    <a:pt x="135" y="116"/>
                    <a:pt x="131" y="120"/>
                    <a:pt x="131" y="128"/>
                  </a:cubicBezTo>
                  <a:cubicBezTo>
                    <a:pt x="131" y="135"/>
                    <a:pt x="133" y="138"/>
                    <a:pt x="136" y="151"/>
                  </a:cubicBezTo>
                  <a:cubicBezTo>
                    <a:pt x="140" y="165"/>
                    <a:pt x="141" y="167"/>
                    <a:pt x="145" y="172"/>
                  </a:cubicBezTo>
                  <a:cubicBezTo>
                    <a:pt x="149" y="177"/>
                    <a:pt x="153" y="180"/>
                    <a:pt x="153" y="180"/>
                  </a:cubicBezTo>
                  <a:cubicBezTo>
                    <a:pt x="153" y="180"/>
                    <a:pt x="156" y="179"/>
                    <a:pt x="162" y="189"/>
                  </a:cubicBezTo>
                  <a:cubicBezTo>
                    <a:pt x="167" y="199"/>
                    <a:pt x="167" y="201"/>
                    <a:pt x="169" y="209"/>
                  </a:cubicBezTo>
                  <a:cubicBezTo>
                    <a:pt x="170" y="217"/>
                    <a:pt x="172" y="222"/>
                    <a:pt x="172" y="222"/>
                  </a:cubicBezTo>
                  <a:cubicBezTo>
                    <a:pt x="172" y="222"/>
                    <a:pt x="166" y="219"/>
                    <a:pt x="167" y="230"/>
                  </a:cubicBezTo>
                  <a:cubicBezTo>
                    <a:pt x="169" y="241"/>
                    <a:pt x="169" y="244"/>
                    <a:pt x="169" y="244"/>
                  </a:cubicBezTo>
                  <a:cubicBezTo>
                    <a:pt x="169" y="244"/>
                    <a:pt x="162" y="248"/>
                    <a:pt x="160" y="255"/>
                  </a:cubicBezTo>
                  <a:cubicBezTo>
                    <a:pt x="157" y="262"/>
                    <a:pt x="147" y="268"/>
                    <a:pt x="143" y="275"/>
                  </a:cubicBezTo>
                  <a:cubicBezTo>
                    <a:pt x="140" y="282"/>
                    <a:pt x="136" y="284"/>
                    <a:pt x="136" y="284"/>
                  </a:cubicBezTo>
                  <a:cubicBezTo>
                    <a:pt x="136" y="284"/>
                    <a:pt x="107" y="290"/>
                    <a:pt x="98" y="295"/>
                  </a:cubicBezTo>
                  <a:cubicBezTo>
                    <a:pt x="88" y="300"/>
                    <a:pt x="60" y="313"/>
                    <a:pt x="51" y="320"/>
                  </a:cubicBezTo>
                  <a:cubicBezTo>
                    <a:pt x="42" y="327"/>
                    <a:pt x="36" y="332"/>
                    <a:pt x="34" y="332"/>
                  </a:cubicBezTo>
                  <a:cubicBezTo>
                    <a:pt x="32" y="333"/>
                    <a:pt x="23" y="333"/>
                    <a:pt x="16" y="341"/>
                  </a:cubicBezTo>
                  <a:cubicBezTo>
                    <a:pt x="9" y="348"/>
                    <a:pt x="6" y="352"/>
                    <a:pt x="5" y="357"/>
                  </a:cubicBezTo>
                  <a:cubicBezTo>
                    <a:pt x="5" y="361"/>
                    <a:pt x="0" y="366"/>
                    <a:pt x="0" y="375"/>
                  </a:cubicBezTo>
                  <a:cubicBezTo>
                    <a:pt x="1" y="383"/>
                    <a:pt x="1" y="397"/>
                    <a:pt x="3" y="401"/>
                  </a:cubicBezTo>
                  <a:cubicBezTo>
                    <a:pt x="6" y="405"/>
                    <a:pt x="6" y="410"/>
                    <a:pt x="6" y="416"/>
                  </a:cubicBezTo>
                  <a:cubicBezTo>
                    <a:pt x="6" y="423"/>
                    <a:pt x="8" y="428"/>
                    <a:pt x="11" y="432"/>
                  </a:cubicBezTo>
                  <a:cubicBezTo>
                    <a:pt x="13" y="436"/>
                    <a:pt x="17" y="441"/>
                    <a:pt x="16" y="444"/>
                  </a:cubicBezTo>
                  <a:cubicBezTo>
                    <a:pt x="14" y="447"/>
                    <a:pt x="12" y="450"/>
                    <a:pt x="12" y="452"/>
                  </a:cubicBezTo>
                  <a:cubicBezTo>
                    <a:pt x="13" y="453"/>
                    <a:pt x="15" y="462"/>
                    <a:pt x="17" y="465"/>
                  </a:cubicBezTo>
                  <a:cubicBezTo>
                    <a:pt x="19" y="468"/>
                    <a:pt x="20" y="475"/>
                    <a:pt x="19" y="478"/>
                  </a:cubicBezTo>
                  <a:cubicBezTo>
                    <a:pt x="18" y="481"/>
                    <a:pt x="19" y="486"/>
                    <a:pt x="20" y="492"/>
                  </a:cubicBezTo>
                  <a:cubicBezTo>
                    <a:pt x="20" y="497"/>
                    <a:pt x="23" y="503"/>
                    <a:pt x="23" y="512"/>
                  </a:cubicBezTo>
                  <a:cubicBezTo>
                    <a:pt x="23" y="521"/>
                    <a:pt x="23" y="533"/>
                    <a:pt x="23" y="550"/>
                  </a:cubicBezTo>
                  <a:cubicBezTo>
                    <a:pt x="24" y="568"/>
                    <a:pt x="23" y="583"/>
                    <a:pt x="25" y="586"/>
                  </a:cubicBezTo>
                  <a:cubicBezTo>
                    <a:pt x="26" y="588"/>
                    <a:pt x="30" y="599"/>
                    <a:pt x="33" y="606"/>
                  </a:cubicBezTo>
                  <a:cubicBezTo>
                    <a:pt x="36" y="614"/>
                    <a:pt x="40" y="627"/>
                    <a:pt x="42" y="632"/>
                  </a:cubicBezTo>
                  <a:cubicBezTo>
                    <a:pt x="44" y="637"/>
                    <a:pt x="43" y="641"/>
                    <a:pt x="47" y="647"/>
                  </a:cubicBezTo>
                  <a:cubicBezTo>
                    <a:pt x="50" y="653"/>
                    <a:pt x="50" y="648"/>
                    <a:pt x="58" y="663"/>
                  </a:cubicBezTo>
                  <a:cubicBezTo>
                    <a:pt x="65" y="679"/>
                    <a:pt x="69" y="692"/>
                    <a:pt x="72" y="694"/>
                  </a:cubicBezTo>
                  <a:cubicBezTo>
                    <a:pt x="75" y="697"/>
                    <a:pt x="76" y="694"/>
                    <a:pt x="82" y="696"/>
                  </a:cubicBezTo>
                  <a:cubicBezTo>
                    <a:pt x="87" y="699"/>
                    <a:pt x="96" y="696"/>
                    <a:pt x="96" y="696"/>
                  </a:cubicBezTo>
                  <a:cubicBezTo>
                    <a:pt x="96" y="696"/>
                    <a:pt x="98" y="711"/>
                    <a:pt x="99" y="728"/>
                  </a:cubicBezTo>
                  <a:cubicBezTo>
                    <a:pt x="100" y="746"/>
                    <a:pt x="98" y="755"/>
                    <a:pt x="98" y="755"/>
                  </a:cubicBezTo>
                  <a:cubicBezTo>
                    <a:pt x="98" y="755"/>
                    <a:pt x="95" y="757"/>
                    <a:pt x="95" y="763"/>
                  </a:cubicBezTo>
                  <a:cubicBezTo>
                    <a:pt x="95" y="768"/>
                    <a:pt x="92" y="786"/>
                    <a:pt x="91" y="794"/>
                  </a:cubicBezTo>
                  <a:cubicBezTo>
                    <a:pt x="89" y="801"/>
                    <a:pt x="89" y="812"/>
                    <a:pt x="89" y="816"/>
                  </a:cubicBezTo>
                  <a:cubicBezTo>
                    <a:pt x="89" y="819"/>
                    <a:pt x="89" y="839"/>
                    <a:pt x="87" y="857"/>
                  </a:cubicBezTo>
                  <a:cubicBezTo>
                    <a:pt x="85" y="876"/>
                    <a:pt x="84" y="901"/>
                    <a:pt x="84" y="917"/>
                  </a:cubicBezTo>
                  <a:cubicBezTo>
                    <a:pt x="84" y="933"/>
                    <a:pt x="81" y="944"/>
                    <a:pt x="82" y="958"/>
                  </a:cubicBezTo>
                  <a:cubicBezTo>
                    <a:pt x="83" y="972"/>
                    <a:pt x="84" y="982"/>
                    <a:pt x="84" y="991"/>
                  </a:cubicBezTo>
                  <a:cubicBezTo>
                    <a:pt x="84" y="1000"/>
                    <a:pt x="86" y="1002"/>
                    <a:pt x="87" y="1006"/>
                  </a:cubicBezTo>
                  <a:cubicBezTo>
                    <a:pt x="89" y="1010"/>
                    <a:pt x="95" y="1018"/>
                    <a:pt x="95" y="1018"/>
                  </a:cubicBezTo>
                  <a:cubicBezTo>
                    <a:pt x="95" y="1018"/>
                    <a:pt x="97" y="1038"/>
                    <a:pt x="99" y="1050"/>
                  </a:cubicBezTo>
                  <a:cubicBezTo>
                    <a:pt x="101" y="1063"/>
                    <a:pt x="103" y="1086"/>
                    <a:pt x="105" y="1097"/>
                  </a:cubicBezTo>
                  <a:cubicBezTo>
                    <a:pt x="108" y="1108"/>
                    <a:pt x="112" y="1120"/>
                    <a:pt x="113" y="1126"/>
                  </a:cubicBezTo>
                  <a:cubicBezTo>
                    <a:pt x="114" y="1132"/>
                    <a:pt x="118" y="1137"/>
                    <a:pt x="117" y="1141"/>
                  </a:cubicBezTo>
                  <a:cubicBezTo>
                    <a:pt x="116" y="1145"/>
                    <a:pt x="116" y="1180"/>
                    <a:pt x="116" y="1203"/>
                  </a:cubicBezTo>
                  <a:cubicBezTo>
                    <a:pt x="116" y="1225"/>
                    <a:pt x="113" y="1304"/>
                    <a:pt x="113" y="1325"/>
                  </a:cubicBezTo>
                  <a:cubicBezTo>
                    <a:pt x="114" y="1345"/>
                    <a:pt x="109" y="1359"/>
                    <a:pt x="110" y="1367"/>
                  </a:cubicBezTo>
                  <a:cubicBezTo>
                    <a:pt x="111" y="1374"/>
                    <a:pt x="113" y="1391"/>
                    <a:pt x="112" y="1398"/>
                  </a:cubicBezTo>
                  <a:cubicBezTo>
                    <a:pt x="111" y="1405"/>
                    <a:pt x="109" y="1421"/>
                    <a:pt x="108" y="1439"/>
                  </a:cubicBezTo>
                  <a:cubicBezTo>
                    <a:pt x="107" y="1456"/>
                    <a:pt x="102" y="1478"/>
                    <a:pt x="102" y="1487"/>
                  </a:cubicBezTo>
                  <a:cubicBezTo>
                    <a:pt x="102" y="1495"/>
                    <a:pt x="100" y="1498"/>
                    <a:pt x="102" y="1512"/>
                  </a:cubicBezTo>
                  <a:cubicBezTo>
                    <a:pt x="103" y="1525"/>
                    <a:pt x="102" y="1527"/>
                    <a:pt x="103" y="1536"/>
                  </a:cubicBezTo>
                  <a:cubicBezTo>
                    <a:pt x="105" y="1544"/>
                    <a:pt x="105" y="1550"/>
                    <a:pt x="106" y="1560"/>
                  </a:cubicBezTo>
                  <a:cubicBezTo>
                    <a:pt x="107" y="1571"/>
                    <a:pt x="111" y="1574"/>
                    <a:pt x="115" y="1589"/>
                  </a:cubicBezTo>
                  <a:cubicBezTo>
                    <a:pt x="119" y="1605"/>
                    <a:pt x="123" y="1623"/>
                    <a:pt x="129" y="1636"/>
                  </a:cubicBezTo>
                  <a:cubicBezTo>
                    <a:pt x="134" y="1649"/>
                    <a:pt x="138" y="1654"/>
                    <a:pt x="138" y="1654"/>
                  </a:cubicBezTo>
                  <a:cubicBezTo>
                    <a:pt x="138" y="1654"/>
                    <a:pt x="134" y="1663"/>
                    <a:pt x="131" y="1673"/>
                  </a:cubicBezTo>
                  <a:cubicBezTo>
                    <a:pt x="127" y="1683"/>
                    <a:pt x="119" y="1699"/>
                    <a:pt x="119" y="1705"/>
                  </a:cubicBezTo>
                  <a:cubicBezTo>
                    <a:pt x="119" y="1711"/>
                    <a:pt x="120" y="1722"/>
                    <a:pt x="122" y="1729"/>
                  </a:cubicBezTo>
                  <a:cubicBezTo>
                    <a:pt x="125" y="1737"/>
                    <a:pt x="122" y="1739"/>
                    <a:pt x="131" y="1752"/>
                  </a:cubicBezTo>
                  <a:cubicBezTo>
                    <a:pt x="141" y="1765"/>
                    <a:pt x="151" y="1772"/>
                    <a:pt x="166" y="1775"/>
                  </a:cubicBezTo>
                  <a:cubicBezTo>
                    <a:pt x="182" y="1778"/>
                    <a:pt x="199" y="1777"/>
                    <a:pt x="207" y="1771"/>
                  </a:cubicBezTo>
                  <a:cubicBezTo>
                    <a:pt x="216" y="1764"/>
                    <a:pt x="220" y="1751"/>
                    <a:pt x="220" y="1745"/>
                  </a:cubicBezTo>
                  <a:cubicBezTo>
                    <a:pt x="220" y="1740"/>
                    <a:pt x="222" y="1722"/>
                    <a:pt x="222" y="1707"/>
                  </a:cubicBezTo>
                  <a:cubicBezTo>
                    <a:pt x="222" y="1693"/>
                    <a:pt x="220" y="1683"/>
                    <a:pt x="222" y="1675"/>
                  </a:cubicBezTo>
                  <a:cubicBezTo>
                    <a:pt x="223" y="1667"/>
                    <a:pt x="222" y="1660"/>
                    <a:pt x="222" y="1660"/>
                  </a:cubicBezTo>
                  <a:cubicBezTo>
                    <a:pt x="222" y="1660"/>
                    <a:pt x="228" y="1657"/>
                    <a:pt x="232" y="1646"/>
                  </a:cubicBezTo>
                  <a:cubicBezTo>
                    <a:pt x="236" y="1635"/>
                    <a:pt x="237" y="1628"/>
                    <a:pt x="238" y="1623"/>
                  </a:cubicBezTo>
                  <a:cubicBezTo>
                    <a:pt x="240" y="1618"/>
                    <a:pt x="243" y="1604"/>
                    <a:pt x="242" y="1589"/>
                  </a:cubicBezTo>
                  <a:cubicBezTo>
                    <a:pt x="240" y="1574"/>
                    <a:pt x="240" y="1544"/>
                    <a:pt x="240" y="1528"/>
                  </a:cubicBezTo>
                  <a:cubicBezTo>
                    <a:pt x="240" y="1512"/>
                    <a:pt x="236" y="1458"/>
                    <a:pt x="235" y="1444"/>
                  </a:cubicBezTo>
                  <a:cubicBezTo>
                    <a:pt x="234" y="1431"/>
                    <a:pt x="236" y="1385"/>
                    <a:pt x="236" y="1372"/>
                  </a:cubicBezTo>
                  <a:cubicBezTo>
                    <a:pt x="236" y="1360"/>
                    <a:pt x="232" y="1364"/>
                    <a:pt x="236" y="1347"/>
                  </a:cubicBezTo>
                  <a:cubicBezTo>
                    <a:pt x="241" y="1329"/>
                    <a:pt x="242" y="1316"/>
                    <a:pt x="244" y="1303"/>
                  </a:cubicBezTo>
                  <a:cubicBezTo>
                    <a:pt x="245" y="1291"/>
                    <a:pt x="247" y="1272"/>
                    <a:pt x="251" y="1254"/>
                  </a:cubicBezTo>
                  <a:cubicBezTo>
                    <a:pt x="255" y="1235"/>
                    <a:pt x="256" y="1216"/>
                    <a:pt x="259" y="1201"/>
                  </a:cubicBezTo>
                  <a:cubicBezTo>
                    <a:pt x="262" y="1185"/>
                    <a:pt x="267" y="1173"/>
                    <a:pt x="271" y="1160"/>
                  </a:cubicBezTo>
                  <a:cubicBezTo>
                    <a:pt x="274" y="1147"/>
                    <a:pt x="277" y="1138"/>
                    <a:pt x="280" y="1119"/>
                  </a:cubicBezTo>
                  <a:cubicBezTo>
                    <a:pt x="282" y="1100"/>
                    <a:pt x="282" y="1075"/>
                    <a:pt x="285" y="1060"/>
                  </a:cubicBezTo>
                  <a:cubicBezTo>
                    <a:pt x="289" y="1045"/>
                    <a:pt x="291" y="1030"/>
                    <a:pt x="294" y="1021"/>
                  </a:cubicBezTo>
                  <a:cubicBezTo>
                    <a:pt x="297" y="1012"/>
                    <a:pt x="299" y="1000"/>
                    <a:pt x="299" y="1000"/>
                  </a:cubicBezTo>
                  <a:cubicBezTo>
                    <a:pt x="299" y="1000"/>
                    <a:pt x="305" y="1007"/>
                    <a:pt x="310" y="1024"/>
                  </a:cubicBezTo>
                  <a:cubicBezTo>
                    <a:pt x="315" y="1041"/>
                    <a:pt x="318" y="1080"/>
                    <a:pt x="320" y="1101"/>
                  </a:cubicBezTo>
                  <a:cubicBezTo>
                    <a:pt x="321" y="1121"/>
                    <a:pt x="324" y="1161"/>
                    <a:pt x="327" y="1180"/>
                  </a:cubicBezTo>
                  <a:cubicBezTo>
                    <a:pt x="331" y="1199"/>
                    <a:pt x="335" y="1236"/>
                    <a:pt x="339" y="1254"/>
                  </a:cubicBezTo>
                  <a:cubicBezTo>
                    <a:pt x="344" y="1273"/>
                    <a:pt x="346" y="1294"/>
                    <a:pt x="349" y="1308"/>
                  </a:cubicBezTo>
                  <a:cubicBezTo>
                    <a:pt x="353" y="1322"/>
                    <a:pt x="351" y="1329"/>
                    <a:pt x="355" y="1345"/>
                  </a:cubicBezTo>
                  <a:cubicBezTo>
                    <a:pt x="358" y="1360"/>
                    <a:pt x="360" y="1386"/>
                    <a:pt x="362" y="1398"/>
                  </a:cubicBezTo>
                  <a:cubicBezTo>
                    <a:pt x="364" y="1409"/>
                    <a:pt x="367" y="1416"/>
                    <a:pt x="367" y="1427"/>
                  </a:cubicBezTo>
                  <a:cubicBezTo>
                    <a:pt x="367" y="1438"/>
                    <a:pt x="365" y="1483"/>
                    <a:pt x="366" y="1500"/>
                  </a:cubicBezTo>
                  <a:cubicBezTo>
                    <a:pt x="367" y="1516"/>
                    <a:pt x="362" y="1542"/>
                    <a:pt x="365" y="1557"/>
                  </a:cubicBezTo>
                  <a:cubicBezTo>
                    <a:pt x="369" y="1572"/>
                    <a:pt x="369" y="1588"/>
                    <a:pt x="371" y="1594"/>
                  </a:cubicBezTo>
                  <a:cubicBezTo>
                    <a:pt x="374" y="1601"/>
                    <a:pt x="376" y="1610"/>
                    <a:pt x="378" y="1612"/>
                  </a:cubicBezTo>
                  <a:cubicBezTo>
                    <a:pt x="379" y="1615"/>
                    <a:pt x="381" y="1623"/>
                    <a:pt x="382" y="1627"/>
                  </a:cubicBezTo>
                  <a:cubicBezTo>
                    <a:pt x="384" y="1631"/>
                    <a:pt x="382" y="1626"/>
                    <a:pt x="383" y="1635"/>
                  </a:cubicBezTo>
                  <a:cubicBezTo>
                    <a:pt x="384" y="1644"/>
                    <a:pt x="383" y="1651"/>
                    <a:pt x="383" y="1651"/>
                  </a:cubicBezTo>
                  <a:cubicBezTo>
                    <a:pt x="384" y="1670"/>
                    <a:pt x="384" y="1670"/>
                    <a:pt x="384" y="1670"/>
                  </a:cubicBezTo>
                  <a:cubicBezTo>
                    <a:pt x="384" y="1670"/>
                    <a:pt x="389" y="1675"/>
                    <a:pt x="400" y="1682"/>
                  </a:cubicBezTo>
                  <a:cubicBezTo>
                    <a:pt x="412" y="1689"/>
                    <a:pt x="422" y="1688"/>
                    <a:pt x="427" y="1690"/>
                  </a:cubicBezTo>
                  <a:cubicBezTo>
                    <a:pt x="431" y="1692"/>
                    <a:pt x="438" y="1687"/>
                    <a:pt x="438" y="1687"/>
                  </a:cubicBezTo>
                  <a:cubicBezTo>
                    <a:pt x="438" y="1687"/>
                    <a:pt x="440" y="1681"/>
                    <a:pt x="445" y="1683"/>
                  </a:cubicBezTo>
                  <a:cubicBezTo>
                    <a:pt x="450" y="1685"/>
                    <a:pt x="457" y="1686"/>
                    <a:pt x="462" y="1693"/>
                  </a:cubicBezTo>
                  <a:cubicBezTo>
                    <a:pt x="467" y="1699"/>
                    <a:pt x="478" y="1711"/>
                    <a:pt x="487" y="1722"/>
                  </a:cubicBezTo>
                  <a:cubicBezTo>
                    <a:pt x="497" y="1732"/>
                    <a:pt x="506" y="1736"/>
                    <a:pt x="518" y="1741"/>
                  </a:cubicBezTo>
                  <a:cubicBezTo>
                    <a:pt x="531" y="1745"/>
                    <a:pt x="551" y="1747"/>
                    <a:pt x="560" y="1749"/>
                  </a:cubicBezTo>
                  <a:cubicBezTo>
                    <a:pt x="568" y="1751"/>
                    <a:pt x="600" y="1750"/>
                    <a:pt x="602" y="1735"/>
                  </a:cubicBezTo>
                  <a:cubicBezTo>
                    <a:pt x="602" y="1729"/>
                    <a:pt x="602" y="1729"/>
                    <a:pt x="602" y="1729"/>
                  </a:cubicBezTo>
                  <a:cubicBezTo>
                    <a:pt x="602" y="1729"/>
                    <a:pt x="601" y="1725"/>
                    <a:pt x="600" y="1718"/>
                  </a:cubicBezTo>
                  <a:cubicBezTo>
                    <a:pt x="600" y="1711"/>
                    <a:pt x="593" y="1705"/>
                    <a:pt x="584" y="1697"/>
                  </a:cubicBezTo>
                  <a:cubicBezTo>
                    <a:pt x="575" y="1689"/>
                    <a:pt x="551" y="1669"/>
                    <a:pt x="542" y="1660"/>
                  </a:cubicBezTo>
                  <a:cubicBezTo>
                    <a:pt x="534" y="1651"/>
                    <a:pt x="522" y="1642"/>
                    <a:pt x="520" y="1638"/>
                  </a:cubicBezTo>
                  <a:cubicBezTo>
                    <a:pt x="517" y="1635"/>
                    <a:pt x="515" y="1632"/>
                    <a:pt x="515" y="1632"/>
                  </a:cubicBezTo>
                  <a:cubicBezTo>
                    <a:pt x="515" y="1632"/>
                    <a:pt x="514" y="1631"/>
                    <a:pt x="515" y="1611"/>
                  </a:cubicBezTo>
                  <a:cubicBezTo>
                    <a:pt x="516" y="1590"/>
                    <a:pt x="514" y="1576"/>
                    <a:pt x="513" y="1567"/>
                  </a:cubicBezTo>
                  <a:cubicBezTo>
                    <a:pt x="513" y="1558"/>
                    <a:pt x="509" y="1552"/>
                    <a:pt x="505" y="1542"/>
                  </a:cubicBezTo>
                  <a:cubicBezTo>
                    <a:pt x="500" y="1532"/>
                    <a:pt x="499" y="1528"/>
                    <a:pt x="498" y="1518"/>
                  </a:cubicBezTo>
                  <a:cubicBezTo>
                    <a:pt x="496" y="1507"/>
                    <a:pt x="498" y="1486"/>
                    <a:pt x="497" y="1476"/>
                  </a:cubicBezTo>
                  <a:cubicBezTo>
                    <a:pt x="496" y="1467"/>
                    <a:pt x="496" y="1438"/>
                    <a:pt x="498" y="1423"/>
                  </a:cubicBezTo>
                  <a:cubicBezTo>
                    <a:pt x="499" y="1407"/>
                    <a:pt x="496" y="1363"/>
                    <a:pt x="497" y="1332"/>
                  </a:cubicBezTo>
                  <a:cubicBezTo>
                    <a:pt x="498" y="1301"/>
                    <a:pt x="494" y="1254"/>
                    <a:pt x="496" y="1234"/>
                  </a:cubicBezTo>
                  <a:cubicBezTo>
                    <a:pt x="499" y="1215"/>
                    <a:pt x="492" y="1193"/>
                    <a:pt x="493" y="1176"/>
                  </a:cubicBezTo>
                  <a:cubicBezTo>
                    <a:pt x="495" y="1158"/>
                    <a:pt x="492" y="1114"/>
                    <a:pt x="493" y="1093"/>
                  </a:cubicBezTo>
                  <a:cubicBezTo>
                    <a:pt x="493" y="1072"/>
                    <a:pt x="489" y="1046"/>
                    <a:pt x="489" y="1024"/>
                  </a:cubicBezTo>
                  <a:cubicBezTo>
                    <a:pt x="489" y="1002"/>
                    <a:pt x="486" y="984"/>
                    <a:pt x="486" y="980"/>
                  </a:cubicBezTo>
                  <a:cubicBezTo>
                    <a:pt x="486" y="976"/>
                    <a:pt x="484" y="965"/>
                    <a:pt x="484" y="965"/>
                  </a:cubicBezTo>
                  <a:cubicBezTo>
                    <a:pt x="484" y="965"/>
                    <a:pt x="496" y="961"/>
                    <a:pt x="498" y="959"/>
                  </a:cubicBezTo>
                  <a:cubicBezTo>
                    <a:pt x="501" y="958"/>
                    <a:pt x="504" y="954"/>
                    <a:pt x="505" y="951"/>
                  </a:cubicBezTo>
                  <a:cubicBezTo>
                    <a:pt x="506" y="948"/>
                    <a:pt x="500" y="916"/>
                    <a:pt x="498" y="906"/>
                  </a:cubicBezTo>
                  <a:cubicBezTo>
                    <a:pt x="496" y="896"/>
                    <a:pt x="487" y="857"/>
                    <a:pt x="486" y="850"/>
                  </a:cubicBezTo>
                  <a:cubicBezTo>
                    <a:pt x="486" y="842"/>
                    <a:pt x="475" y="785"/>
                    <a:pt x="475" y="775"/>
                  </a:cubicBezTo>
                  <a:cubicBezTo>
                    <a:pt x="474" y="766"/>
                    <a:pt x="473" y="745"/>
                    <a:pt x="468" y="728"/>
                  </a:cubicBezTo>
                  <a:cubicBezTo>
                    <a:pt x="464" y="712"/>
                    <a:pt x="456" y="696"/>
                    <a:pt x="456" y="685"/>
                  </a:cubicBezTo>
                  <a:cubicBezTo>
                    <a:pt x="456" y="674"/>
                    <a:pt x="452" y="647"/>
                    <a:pt x="452" y="647"/>
                  </a:cubicBezTo>
                  <a:cubicBezTo>
                    <a:pt x="452" y="647"/>
                    <a:pt x="465" y="643"/>
                    <a:pt x="467" y="642"/>
                  </a:cubicBezTo>
                  <a:cubicBezTo>
                    <a:pt x="470" y="641"/>
                    <a:pt x="476" y="637"/>
                    <a:pt x="476" y="637"/>
                  </a:cubicBezTo>
                  <a:cubicBezTo>
                    <a:pt x="476" y="637"/>
                    <a:pt x="495" y="640"/>
                    <a:pt x="509" y="634"/>
                  </a:cubicBezTo>
                  <a:cubicBezTo>
                    <a:pt x="522" y="627"/>
                    <a:pt x="546" y="616"/>
                    <a:pt x="553" y="612"/>
                  </a:cubicBezTo>
                  <a:cubicBezTo>
                    <a:pt x="559" y="608"/>
                    <a:pt x="565" y="607"/>
                    <a:pt x="567" y="601"/>
                  </a:cubicBezTo>
                  <a:cubicBezTo>
                    <a:pt x="570" y="595"/>
                    <a:pt x="571" y="594"/>
                    <a:pt x="575" y="591"/>
                  </a:cubicBezTo>
                  <a:cubicBezTo>
                    <a:pt x="578" y="588"/>
                    <a:pt x="580" y="581"/>
                    <a:pt x="582" y="577"/>
                  </a:cubicBezTo>
                  <a:cubicBezTo>
                    <a:pt x="584" y="572"/>
                    <a:pt x="584" y="551"/>
                    <a:pt x="583" y="542"/>
                  </a:cubicBezTo>
                  <a:cubicBezTo>
                    <a:pt x="582" y="533"/>
                    <a:pt x="574" y="517"/>
                    <a:pt x="569" y="513"/>
                  </a:cubicBezTo>
                  <a:cubicBezTo>
                    <a:pt x="565" y="508"/>
                    <a:pt x="548" y="497"/>
                    <a:pt x="546" y="497"/>
                  </a:cubicBezTo>
                  <a:cubicBezTo>
                    <a:pt x="544" y="497"/>
                    <a:pt x="544" y="494"/>
                    <a:pt x="544" y="488"/>
                  </a:cubicBezTo>
                  <a:cubicBezTo>
                    <a:pt x="543" y="481"/>
                    <a:pt x="537" y="477"/>
                    <a:pt x="535" y="474"/>
                  </a:cubicBezTo>
                  <a:cubicBezTo>
                    <a:pt x="532" y="472"/>
                    <a:pt x="529" y="466"/>
                    <a:pt x="527" y="463"/>
                  </a:cubicBezTo>
                  <a:cubicBezTo>
                    <a:pt x="525" y="461"/>
                    <a:pt x="522" y="450"/>
                    <a:pt x="518" y="449"/>
                  </a:cubicBezTo>
                  <a:cubicBezTo>
                    <a:pt x="515" y="448"/>
                    <a:pt x="513" y="443"/>
                    <a:pt x="511" y="439"/>
                  </a:cubicBezTo>
                  <a:cubicBezTo>
                    <a:pt x="510" y="436"/>
                    <a:pt x="507" y="433"/>
                    <a:pt x="504" y="432"/>
                  </a:cubicBezTo>
                  <a:cubicBezTo>
                    <a:pt x="502" y="430"/>
                    <a:pt x="502" y="425"/>
                    <a:pt x="499" y="421"/>
                  </a:cubicBezTo>
                  <a:cubicBezTo>
                    <a:pt x="496" y="416"/>
                    <a:pt x="494" y="408"/>
                    <a:pt x="493" y="405"/>
                  </a:cubicBezTo>
                  <a:cubicBezTo>
                    <a:pt x="493" y="402"/>
                    <a:pt x="497" y="402"/>
                    <a:pt x="493" y="393"/>
                  </a:cubicBezTo>
                  <a:cubicBezTo>
                    <a:pt x="489" y="384"/>
                    <a:pt x="479" y="373"/>
                    <a:pt x="476" y="365"/>
                  </a:cubicBezTo>
                  <a:cubicBezTo>
                    <a:pt x="473" y="357"/>
                    <a:pt x="467" y="348"/>
                    <a:pt x="465" y="337"/>
                  </a:cubicBezTo>
                  <a:cubicBezTo>
                    <a:pt x="463" y="327"/>
                    <a:pt x="462" y="321"/>
                    <a:pt x="454" y="317"/>
                  </a:cubicBezTo>
                  <a:cubicBezTo>
                    <a:pt x="446" y="312"/>
                    <a:pt x="442" y="314"/>
                    <a:pt x="442" y="314"/>
                  </a:cubicBezTo>
                  <a:cubicBezTo>
                    <a:pt x="442" y="314"/>
                    <a:pt x="425" y="306"/>
                    <a:pt x="415" y="302"/>
                  </a:cubicBezTo>
                  <a:cubicBezTo>
                    <a:pt x="405" y="299"/>
                    <a:pt x="369" y="284"/>
                    <a:pt x="362" y="282"/>
                  </a:cubicBezTo>
                  <a:cubicBezTo>
                    <a:pt x="355" y="279"/>
                    <a:pt x="333" y="273"/>
                    <a:pt x="327" y="271"/>
                  </a:cubicBezTo>
                  <a:cubicBezTo>
                    <a:pt x="322" y="270"/>
                    <a:pt x="314" y="270"/>
                    <a:pt x="314" y="270"/>
                  </a:cubicBezTo>
                  <a:cubicBezTo>
                    <a:pt x="314" y="270"/>
                    <a:pt x="315" y="268"/>
                    <a:pt x="309" y="259"/>
                  </a:cubicBezTo>
                  <a:cubicBezTo>
                    <a:pt x="304" y="251"/>
                    <a:pt x="305" y="248"/>
                    <a:pt x="304" y="246"/>
                  </a:cubicBezTo>
                  <a:cubicBezTo>
                    <a:pt x="302" y="244"/>
                    <a:pt x="302" y="234"/>
                    <a:pt x="302" y="234"/>
                  </a:cubicBezTo>
                  <a:cubicBezTo>
                    <a:pt x="302" y="234"/>
                    <a:pt x="304" y="226"/>
                    <a:pt x="304" y="219"/>
                  </a:cubicBezTo>
                  <a:cubicBezTo>
                    <a:pt x="303" y="211"/>
                    <a:pt x="304" y="202"/>
                    <a:pt x="304" y="202"/>
                  </a:cubicBezTo>
                  <a:cubicBezTo>
                    <a:pt x="304" y="202"/>
                    <a:pt x="311" y="186"/>
                    <a:pt x="313" y="184"/>
                  </a:cubicBezTo>
                  <a:cubicBezTo>
                    <a:pt x="315" y="182"/>
                    <a:pt x="318" y="176"/>
                    <a:pt x="318" y="176"/>
                  </a:cubicBezTo>
                  <a:cubicBezTo>
                    <a:pt x="318" y="176"/>
                    <a:pt x="325" y="181"/>
                    <a:pt x="329" y="170"/>
                  </a:cubicBezTo>
                  <a:cubicBezTo>
                    <a:pt x="333" y="159"/>
                    <a:pt x="335" y="146"/>
                    <a:pt x="335" y="140"/>
                  </a:cubicBezTo>
                  <a:cubicBezTo>
                    <a:pt x="335" y="133"/>
                    <a:pt x="334" y="125"/>
                    <a:pt x="334" y="125"/>
                  </a:cubicBezTo>
                  <a:cubicBezTo>
                    <a:pt x="331" y="120"/>
                    <a:pt x="331" y="120"/>
                    <a:pt x="331" y="120"/>
                  </a:cubicBezTo>
                  <a:cubicBezTo>
                    <a:pt x="331" y="120"/>
                    <a:pt x="331" y="120"/>
                    <a:pt x="331" y="106"/>
                  </a:cubicBezTo>
                  <a:cubicBezTo>
                    <a:pt x="331" y="93"/>
                    <a:pt x="329" y="77"/>
                    <a:pt x="327" y="70"/>
                  </a:cubicBezTo>
                  <a:cubicBezTo>
                    <a:pt x="325" y="62"/>
                    <a:pt x="312" y="44"/>
                    <a:pt x="307" y="40"/>
                  </a:cubicBezTo>
                  <a:cubicBezTo>
                    <a:pt x="302" y="35"/>
                    <a:pt x="285" y="19"/>
                    <a:pt x="281" y="15"/>
                  </a:cubicBezTo>
                  <a:cubicBezTo>
                    <a:pt x="276" y="12"/>
                    <a:pt x="261" y="3"/>
                    <a:pt x="254" y="2"/>
                  </a:cubicBezTo>
                  <a:cubicBezTo>
                    <a:pt x="247" y="2"/>
                    <a:pt x="232" y="0"/>
                    <a:pt x="223" y="1"/>
                  </a:cubicBezTo>
                  <a:cubicBezTo>
                    <a:pt x="214" y="2"/>
                    <a:pt x="189" y="13"/>
                    <a:pt x="184" y="16"/>
                  </a:cubicBezTo>
                  <a:cubicBezTo>
                    <a:pt x="179" y="19"/>
                    <a:pt x="156" y="41"/>
                    <a:pt x="153" y="50"/>
                  </a:cubicBezTo>
                  <a:cubicBezTo>
                    <a:pt x="149" y="59"/>
                    <a:pt x="141" y="75"/>
                    <a:pt x="139" y="85"/>
                  </a:cubicBezTo>
                  <a:cubicBezTo>
                    <a:pt x="137" y="95"/>
                    <a:pt x="135" y="116"/>
                    <a:pt x="135" y="11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6" name="Freeform 12"/>
            <p:cNvSpPr>
              <a:spLocks/>
            </p:cNvSpPr>
            <p:nvPr/>
          </p:nvSpPr>
          <p:spPr bwMode="auto">
            <a:xfrm>
              <a:off x="-957263" y="2730500"/>
              <a:ext cx="79375" cy="304800"/>
            </a:xfrm>
            <a:custGeom>
              <a:avLst/>
              <a:gdLst>
                <a:gd name="T0" fmla="*/ 0 w 21"/>
                <a:gd name="T1" fmla="*/ 79 h 81"/>
                <a:gd name="T2" fmla="*/ 7 w 21"/>
                <a:gd name="T3" fmla="*/ 31 h 81"/>
                <a:gd name="T4" fmla="*/ 8 w 21"/>
                <a:gd name="T5" fmla="*/ 3 h 81"/>
                <a:gd name="T6" fmla="*/ 18 w 21"/>
                <a:gd name="T7" fmla="*/ 7 h 81"/>
                <a:gd name="T8" fmla="*/ 21 w 21"/>
                <a:gd name="T9" fmla="*/ 45 h 81"/>
                <a:gd name="T10" fmla="*/ 17 w 21"/>
                <a:gd name="T11" fmla="*/ 78 h 81"/>
                <a:gd name="T12" fmla="*/ 0 w 21"/>
                <a:gd name="T13" fmla="*/ 79 h 81"/>
              </a:gdLst>
              <a:ahLst/>
              <a:cxnLst>
                <a:cxn ang="0">
                  <a:pos x="T0" y="T1"/>
                </a:cxn>
                <a:cxn ang="0">
                  <a:pos x="T2" y="T3"/>
                </a:cxn>
                <a:cxn ang="0">
                  <a:pos x="T4" y="T5"/>
                </a:cxn>
                <a:cxn ang="0">
                  <a:pos x="T6" y="T7"/>
                </a:cxn>
                <a:cxn ang="0">
                  <a:pos x="T8" y="T9"/>
                </a:cxn>
                <a:cxn ang="0">
                  <a:pos x="T10" y="T11"/>
                </a:cxn>
                <a:cxn ang="0">
                  <a:pos x="T12" y="T13"/>
                </a:cxn>
              </a:cxnLst>
              <a:rect l="0" t="0" r="r" b="b"/>
              <a:pathLst>
                <a:path w="21" h="81">
                  <a:moveTo>
                    <a:pt x="0" y="79"/>
                  </a:moveTo>
                  <a:cubicBezTo>
                    <a:pt x="0" y="79"/>
                    <a:pt x="5" y="51"/>
                    <a:pt x="7" y="31"/>
                  </a:cubicBezTo>
                  <a:cubicBezTo>
                    <a:pt x="9" y="12"/>
                    <a:pt x="8" y="3"/>
                    <a:pt x="8" y="3"/>
                  </a:cubicBezTo>
                  <a:cubicBezTo>
                    <a:pt x="8" y="3"/>
                    <a:pt x="16" y="0"/>
                    <a:pt x="18" y="7"/>
                  </a:cubicBezTo>
                  <a:cubicBezTo>
                    <a:pt x="21" y="14"/>
                    <a:pt x="21" y="35"/>
                    <a:pt x="21" y="45"/>
                  </a:cubicBezTo>
                  <a:cubicBezTo>
                    <a:pt x="21" y="56"/>
                    <a:pt x="21" y="75"/>
                    <a:pt x="17" y="78"/>
                  </a:cubicBezTo>
                  <a:cubicBezTo>
                    <a:pt x="14" y="81"/>
                    <a:pt x="0" y="79"/>
                    <a:pt x="0" y="7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7" name="Freeform 13"/>
            <p:cNvSpPr>
              <a:spLocks/>
            </p:cNvSpPr>
            <p:nvPr/>
          </p:nvSpPr>
          <p:spPr bwMode="auto">
            <a:xfrm>
              <a:off x="-1163638" y="2378075"/>
              <a:ext cx="319088" cy="341313"/>
            </a:xfrm>
            <a:custGeom>
              <a:avLst/>
              <a:gdLst>
                <a:gd name="T0" fmla="*/ 85 w 85"/>
                <a:gd name="T1" fmla="*/ 86 h 91"/>
                <a:gd name="T2" fmla="*/ 82 w 85"/>
                <a:gd name="T3" fmla="*/ 66 h 91"/>
                <a:gd name="T4" fmla="*/ 63 w 85"/>
                <a:gd name="T5" fmla="*/ 29 h 91"/>
                <a:gd name="T6" fmla="*/ 49 w 85"/>
                <a:gd name="T7" fmla="*/ 6 h 91"/>
                <a:gd name="T8" fmla="*/ 39 w 85"/>
                <a:gd name="T9" fmla="*/ 1 h 91"/>
                <a:gd name="T10" fmla="*/ 5 w 85"/>
                <a:gd name="T11" fmla="*/ 2 h 91"/>
                <a:gd name="T12" fmla="*/ 0 w 85"/>
                <a:gd name="T13" fmla="*/ 7 h 91"/>
                <a:gd name="T14" fmla="*/ 11 w 85"/>
                <a:gd name="T15" fmla="*/ 12 h 91"/>
                <a:gd name="T16" fmla="*/ 23 w 85"/>
                <a:gd name="T17" fmla="*/ 55 h 91"/>
                <a:gd name="T18" fmla="*/ 17 w 85"/>
                <a:gd name="T19" fmla="*/ 73 h 91"/>
                <a:gd name="T20" fmla="*/ 8 w 85"/>
                <a:gd name="T21" fmla="*/ 74 h 91"/>
                <a:gd name="T22" fmla="*/ 13 w 85"/>
                <a:gd name="T23" fmla="*/ 85 h 91"/>
                <a:gd name="T24" fmla="*/ 85 w 85"/>
                <a:gd name="T25"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91">
                  <a:moveTo>
                    <a:pt x="85" y="86"/>
                  </a:moveTo>
                  <a:cubicBezTo>
                    <a:pt x="85" y="86"/>
                    <a:pt x="85" y="74"/>
                    <a:pt x="82" y="66"/>
                  </a:cubicBezTo>
                  <a:cubicBezTo>
                    <a:pt x="79" y="57"/>
                    <a:pt x="68" y="38"/>
                    <a:pt x="63" y="29"/>
                  </a:cubicBezTo>
                  <a:cubicBezTo>
                    <a:pt x="59" y="19"/>
                    <a:pt x="53" y="12"/>
                    <a:pt x="49" y="6"/>
                  </a:cubicBezTo>
                  <a:cubicBezTo>
                    <a:pt x="45" y="1"/>
                    <a:pt x="41" y="2"/>
                    <a:pt x="39" y="1"/>
                  </a:cubicBezTo>
                  <a:cubicBezTo>
                    <a:pt x="36" y="0"/>
                    <a:pt x="5" y="2"/>
                    <a:pt x="5" y="2"/>
                  </a:cubicBezTo>
                  <a:cubicBezTo>
                    <a:pt x="0" y="7"/>
                    <a:pt x="0" y="7"/>
                    <a:pt x="0" y="7"/>
                  </a:cubicBezTo>
                  <a:cubicBezTo>
                    <a:pt x="0" y="7"/>
                    <a:pt x="5" y="3"/>
                    <a:pt x="11" y="12"/>
                  </a:cubicBezTo>
                  <a:cubicBezTo>
                    <a:pt x="17" y="20"/>
                    <a:pt x="24" y="45"/>
                    <a:pt x="23" y="55"/>
                  </a:cubicBezTo>
                  <a:cubicBezTo>
                    <a:pt x="23" y="65"/>
                    <a:pt x="19" y="71"/>
                    <a:pt x="17" y="73"/>
                  </a:cubicBezTo>
                  <a:cubicBezTo>
                    <a:pt x="15" y="75"/>
                    <a:pt x="8" y="74"/>
                    <a:pt x="8" y="74"/>
                  </a:cubicBezTo>
                  <a:cubicBezTo>
                    <a:pt x="8" y="74"/>
                    <a:pt x="8" y="83"/>
                    <a:pt x="13" y="85"/>
                  </a:cubicBezTo>
                  <a:cubicBezTo>
                    <a:pt x="18" y="86"/>
                    <a:pt x="60" y="91"/>
                    <a:pt x="85" y="86"/>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8" name="Freeform 14"/>
            <p:cNvSpPr>
              <a:spLocks/>
            </p:cNvSpPr>
            <p:nvPr/>
          </p:nvSpPr>
          <p:spPr bwMode="auto">
            <a:xfrm>
              <a:off x="-1643063" y="1265238"/>
              <a:ext cx="331788" cy="560388"/>
            </a:xfrm>
            <a:custGeom>
              <a:avLst/>
              <a:gdLst>
                <a:gd name="T0" fmla="*/ 86 w 88"/>
                <a:gd name="T1" fmla="*/ 88 h 149"/>
                <a:gd name="T2" fmla="*/ 88 w 88"/>
                <a:gd name="T3" fmla="*/ 76 h 149"/>
                <a:gd name="T4" fmla="*/ 66 w 88"/>
                <a:gd name="T5" fmla="*/ 63 h 149"/>
                <a:gd name="T6" fmla="*/ 75 w 88"/>
                <a:gd name="T7" fmla="*/ 49 h 149"/>
                <a:gd name="T8" fmla="*/ 84 w 88"/>
                <a:gd name="T9" fmla="*/ 40 h 149"/>
                <a:gd name="T10" fmla="*/ 65 w 88"/>
                <a:gd name="T11" fmla="*/ 29 h 149"/>
                <a:gd name="T12" fmla="*/ 15 w 88"/>
                <a:gd name="T13" fmla="*/ 9 h 149"/>
                <a:gd name="T14" fmla="*/ 5 w 88"/>
                <a:gd name="T15" fmla="*/ 0 h 149"/>
                <a:gd name="T16" fmla="*/ 1 w 88"/>
                <a:gd name="T17" fmla="*/ 8 h 149"/>
                <a:gd name="T18" fmla="*/ 3 w 88"/>
                <a:gd name="T19" fmla="*/ 22 h 149"/>
                <a:gd name="T20" fmla="*/ 3 w 88"/>
                <a:gd name="T21" fmla="*/ 22 h 149"/>
                <a:gd name="T22" fmla="*/ 5 w 88"/>
                <a:gd name="T23" fmla="*/ 26 h 149"/>
                <a:gd name="T24" fmla="*/ 24 w 88"/>
                <a:gd name="T25" fmla="*/ 58 h 149"/>
                <a:gd name="T26" fmla="*/ 60 w 88"/>
                <a:gd name="T27" fmla="*/ 110 h 149"/>
                <a:gd name="T28" fmla="*/ 84 w 88"/>
                <a:gd name="T29" fmla="*/ 149 h 149"/>
                <a:gd name="T30" fmla="*/ 83 w 88"/>
                <a:gd name="T31" fmla="*/ 120 h 149"/>
                <a:gd name="T32" fmla="*/ 86 w 88"/>
                <a:gd name="T33" fmla="*/ 8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9">
                  <a:moveTo>
                    <a:pt x="86" y="88"/>
                  </a:moveTo>
                  <a:cubicBezTo>
                    <a:pt x="87" y="82"/>
                    <a:pt x="88" y="76"/>
                    <a:pt x="88" y="76"/>
                  </a:cubicBezTo>
                  <a:cubicBezTo>
                    <a:pt x="88" y="76"/>
                    <a:pt x="73" y="72"/>
                    <a:pt x="66" y="63"/>
                  </a:cubicBezTo>
                  <a:cubicBezTo>
                    <a:pt x="66" y="63"/>
                    <a:pt x="68" y="57"/>
                    <a:pt x="75" y="49"/>
                  </a:cubicBezTo>
                  <a:cubicBezTo>
                    <a:pt x="83" y="42"/>
                    <a:pt x="84" y="40"/>
                    <a:pt x="84" y="40"/>
                  </a:cubicBezTo>
                  <a:cubicBezTo>
                    <a:pt x="84" y="40"/>
                    <a:pt x="76" y="35"/>
                    <a:pt x="65" y="29"/>
                  </a:cubicBezTo>
                  <a:cubicBezTo>
                    <a:pt x="55" y="24"/>
                    <a:pt x="20" y="11"/>
                    <a:pt x="15" y="9"/>
                  </a:cubicBezTo>
                  <a:cubicBezTo>
                    <a:pt x="12" y="7"/>
                    <a:pt x="8" y="4"/>
                    <a:pt x="5" y="0"/>
                  </a:cubicBezTo>
                  <a:cubicBezTo>
                    <a:pt x="3" y="0"/>
                    <a:pt x="0" y="0"/>
                    <a:pt x="1" y="8"/>
                  </a:cubicBezTo>
                  <a:cubicBezTo>
                    <a:pt x="3" y="19"/>
                    <a:pt x="3" y="22"/>
                    <a:pt x="3" y="22"/>
                  </a:cubicBezTo>
                  <a:cubicBezTo>
                    <a:pt x="3" y="22"/>
                    <a:pt x="3" y="22"/>
                    <a:pt x="3" y="22"/>
                  </a:cubicBezTo>
                  <a:cubicBezTo>
                    <a:pt x="3" y="23"/>
                    <a:pt x="4" y="24"/>
                    <a:pt x="5" y="26"/>
                  </a:cubicBezTo>
                  <a:cubicBezTo>
                    <a:pt x="8" y="35"/>
                    <a:pt x="18" y="49"/>
                    <a:pt x="24" y="58"/>
                  </a:cubicBezTo>
                  <a:cubicBezTo>
                    <a:pt x="30" y="68"/>
                    <a:pt x="54" y="101"/>
                    <a:pt x="60" y="110"/>
                  </a:cubicBezTo>
                  <a:cubicBezTo>
                    <a:pt x="66" y="119"/>
                    <a:pt x="84" y="149"/>
                    <a:pt x="84" y="149"/>
                  </a:cubicBezTo>
                  <a:cubicBezTo>
                    <a:pt x="84" y="149"/>
                    <a:pt x="82" y="132"/>
                    <a:pt x="83" y="120"/>
                  </a:cubicBezTo>
                  <a:cubicBezTo>
                    <a:pt x="84" y="108"/>
                    <a:pt x="85" y="94"/>
                    <a:pt x="86" y="88"/>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9" name="Freeform 15"/>
            <p:cNvSpPr>
              <a:spLocks/>
            </p:cNvSpPr>
            <p:nvPr/>
          </p:nvSpPr>
          <p:spPr bwMode="auto">
            <a:xfrm>
              <a:off x="-1273175" y="1300163"/>
              <a:ext cx="161925" cy="330200"/>
            </a:xfrm>
            <a:custGeom>
              <a:avLst/>
              <a:gdLst>
                <a:gd name="T0" fmla="*/ 39 w 43"/>
                <a:gd name="T1" fmla="*/ 61 h 88"/>
                <a:gd name="T2" fmla="*/ 38 w 43"/>
                <a:gd name="T3" fmla="*/ 24 h 88"/>
                <a:gd name="T4" fmla="*/ 39 w 43"/>
                <a:gd name="T5" fmla="*/ 15 h 88"/>
                <a:gd name="T6" fmla="*/ 38 w 43"/>
                <a:gd name="T7" fmla="*/ 3 h 88"/>
                <a:gd name="T8" fmla="*/ 39 w 43"/>
                <a:gd name="T9" fmla="*/ 0 h 88"/>
                <a:gd name="T10" fmla="*/ 17 w 43"/>
                <a:gd name="T11" fmla="*/ 18 h 88"/>
                <a:gd name="T12" fmla="*/ 2 w 43"/>
                <a:gd name="T13" fmla="*/ 30 h 88"/>
                <a:gd name="T14" fmla="*/ 24 w 43"/>
                <a:gd name="T15" fmla="*/ 44 h 88"/>
                <a:gd name="T16" fmla="*/ 29 w 43"/>
                <a:gd name="T17" fmla="*/ 61 h 88"/>
                <a:gd name="T18" fmla="*/ 23 w 43"/>
                <a:gd name="T19" fmla="*/ 61 h 88"/>
                <a:gd name="T20" fmla="*/ 25 w 43"/>
                <a:gd name="T21" fmla="*/ 68 h 88"/>
                <a:gd name="T22" fmla="*/ 43 w 43"/>
                <a:gd name="T23" fmla="*/ 88 h 88"/>
                <a:gd name="T24" fmla="*/ 39 w 43"/>
                <a:gd name="T25"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88">
                  <a:moveTo>
                    <a:pt x="39" y="61"/>
                  </a:moveTo>
                  <a:cubicBezTo>
                    <a:pt x="38" y="51"/>
                    <a:pt x="38" y="30"/>
                    <a:pt x="38" y="24"/>
                  </a:cubicBezTo>
                  <a:cubicBezTo>
                    <a:pt x="38" y="21"/>
                    <a:pt x="39" y="17"/>
                    <a:pt x="39" y="15"/>
                  </a:cubicBezTo>
                  <a:cubicBezTo>
                    <a:pt x="38" y="12"/>
                    <a:pt x="38" y="3"/>
                    <a:pt x="38" y="3"/>
                  </a:cubicBezTo>
                  <a:cubicBezTo>
                    <a:pt x="38" y="3"/>
                    <a:pt x="39" y="2"/>
                    <a:pt x="39" y="0"/>
                  </a:cubicBezTo>
                  <a:cubicBezTo>
                    <a:pt x="35" y="5"/>
                    <a:pt x="28" y="12"/>
                    <a:pt x="17" y="18"/>
                  </a:cubicBezTo>
                  <a:cubicBezTo>
                    <a:pt x="0" y="27"/>
                    <a:pt x="2" y="30"/>
                    <a:pt x="2" y="30"/>
                  </a:cubicBezTo>
                  <a:cubicBezTo>
                    <a:pt x="2" y="30"/>
                    <a:pt x="20" y="36"/>
                    <a:pt x="24" y="44"/>
                  </a:cubicBezTo>
                  <a:cubicBezTo>
                    <a:pt x="28" y="53"/>
                    <a:pt x="29" y="61"/>
                    <a:pt x="29" y="61"/>
                  </a:cubicBezTo>
                  <a:cubicBezTo>
                    <a:pt x="23" y="61"/>
                    <a:pt x="23" y="61"/>
                    <a:pt x="23" y="61"/>
                  </a:cubicBezTo>
                  <a:cubicBezTo>
                    <a:pt x="23" y="61"/>
                    <a:pt x="22" y="65"/>
                    <a:pt x="25" y="68"/>
                  </a:cubicBezTo>
                  <a:cubicBezTo>
                    <a:pt x="28" y="72"/>
                    <a:pt x="43" y="88"/>
                    <a:pt x="43" y="88"/>
                  </a:cubicBezTo>
                  <a:cubicBezTo>
                    <a:pt x="43" y="88"/>
                    <a:pt x="40" y="70"/>
                    <a:pt x="39" y="6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grpSp>
      <p:sp>
        <p:nvSpPr>
          <p:cNvPr id="10" name="Text Placeholder 4"/>
          <p:cNvSpPr txBox="1">
            <a:spLocks/>
          </p:cNvSpPr>
          <p:nvPr/>
        </p:nvSpPr>
        <p:spPr>
          <a:xfrm>
            <a:off x="842838" y="1001855"/>
            <a:ext cx="2950425" cy="3446916"/>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spcAft>
                <a:spcPts val="900"/>
              </a:spcAft>
            </a:pPr>
            <a:endParaRPr lang="en-US" sz="1050" b="0">
              <a:solidFill>
                <a:srgbClr val="00338D"/>
              </a:solidFill>
            </a:endParaRPr>
          </a:p>
        </p:txBody>
      </p:sp>
      <p:grpSp>
        <p:nvGrpSpPr>
          <p:cNvPr id="11" name="Group 10"/>
          <p:cNvGrpSpPr/>
          <p:nvPr/>
        </p:nvGrpSpPr>
        <p:grpSpPr>
          <a:xfrm>
            <a:off x="5894407" y="1476756"/>
            <a:ext cx="1589484" cy="3422269"/>
            <a:chOff x="5624513" y="1609725"/>
            <a:chExt cx="1887538" cy="4064000"/>
          </a:xfrm>
          <a:solidFill>
            <a:srgbClr val="FFC000"/>
          </a:solidFill>
        </p:grpSpPr>
        <p:sp>
          <p:nvSpPr>
            <p:cNvPr id="12" name="Freeform 5"/>
            <p:cNvSpPr>
              <a:spLocks noEditPoints="1"/>
            </p:cNvSpPr>
            <p:nvPr/>
          </p:nvSpPr>
          <p:spPr bwMode="auto">
            <a:xfrm>
              <a:off x="5624513" y="1609725"/>
              <a:ext cx="1887538" cy="4064000"/>
            </a:xfrm>
            <a:custGeom>
              <a:avLst/>
              <a:gdLst>
                <a:gd name="T0" fmla="*/ 644 w 660"/>
                <a:gd name="T1" fmla="*/ 417 h 1423"/>
                <a:gd name="T2" fmla="*/ 632 w 660"/>
                <a:gd name="T3" fmla="*/ 338 h 1423"/>
                <a:gd name="T4" fmla="*/ 605 w 660"/>
                <a:gd name="T5" fmla="*/ 262 h 1423"/>
                <a:gd name="T6" fmla="*/ 525 w 660"/>
                <a:gd name="T7" fmla="*/ 225 h 1423"/>
                <a:gd name="T8" fmla="*/ 497 w 660"/>
                <a:gd name="T9" fmla="*/ 187 h 1423"/>
                <a:gd name="T10" fmla="*/ 511 w 660"/>
                <a:gd name="T11" fmla="*/ 149 h 1423"/>
                <a:gd name="T12" fmla="*/ 520 w 660"/>
                <a:gd name="T13" fmla="*/ 79 h 1423"/>
                <a:gd name="T14" fmla="*/ 455 w 660"/>
                <a:gd name="T15" fmla="*/ 0 h 1423"/>
                <a:gd name="T16" fmla="*/ 412 w 660"/>
                <a:gd name="T17" fmla="*/ 12 h 1423"/>
                <a:gd name="T18" fmla="*/ 387 w 660"/>
                <a:gd name="T19" fmla="*/ 91 h 1423"/>
                <a:gd name="T20" fmla="*/ 397 w 660"/>
                <a:gd name="T21" fmla="*/ 162 h 1423"/>
                <a:gd name="T22" fmla="*/ 392 w 660"/>
                <a:gd name="T23" fmla="*/ 219 h 1423"/>
                <a:gd name="T24" fmla="*/ 300 w 660"/>
                <a:gd name="T25" fmla="*/ 276 h 1423"/>
                <a:gd name="T26" fmla="*/ 243 w 660"/>
                <a:gd name="T27" fmla="*/ 289 h 1423"/>
                <a:gd name="T28" fmla="*/ 173 w 660"/>
                <a:gd name="T29" fmla="*/ 228 h 1423"/>
                <a:gd name="T30" fmla="*/ 110 w 660"/>
                <a:gd name="T31" fmla="*/ 159 h 1423"/>
                <a:gd name="T32" fmla="*/ 120 w 660"/>
                <a:gd name="T33" fmla="*/ 103 h 1423"/>
                <a:gd name="T34" fmla="*/ 94 w 660"/>
                <a:gd name="T35" fmla="*/ 117 h 1423"/>
                <a:gd name="T36" fmla="*/ 33 w 660"/>
                <a:gd name="T37" fmla="*/ 60 h 1423"/>
                <a:gd name="T38" fmla="*/ 40 w 660"/>
                <a:gd name="T39" fmla="*/ 83 h 1423"/>
                <a:gd name="T40" fmla="*/ 20 w 660"/>
                <a:gd name="T41" fmla="*/ 86 h 1423"/>
                <a:gd name="T42" fmla="*/ 22 w 660"/>
                <a:gd name="T43" fmla="*/ 114 h 1423"/>
                <a:gd name="T44" fmla="*/ 32 w 660"/>
                <a:gd name="T45" fmla="*/ 141 h 1423"/>
                <a:gd name="T46" fmla="*/ 84 w 660"/>
                <a:gd name="T47" fmla="*/ 194 h 1423"/>
                <a:gd name="T48" fmla="*/ 69 w 660"/>
                <a:gd name="T49" fmla="*/ 235 h 1423"/>
                <a:gd name="T50" fmla="*/ 111 w 660"/>
                <a:gd name="T51" fmla="*/ 271 h 1423"/>
                <a:gd name="T52" fmla="*/ 209 w 660"/>
                <a:gd name="T53" fmla="*/ 359 h 1423"/>
                <a:gd name="T54" fmla="*/ 280 w 660"/>
                <a:gd name="T55" fmla="*/ 370 h 1423"/>
                <a:gd name="T56" fmla="*/ 271 w 660"/>
                <a:gd name="T57" fmla="*/ 462 h 1423"/>
                <a:gd name="T58" fmla="*/ 245 w 660"/>
                <a:gd name="T59" fmla="*/ 591 h 1423"/>
                <a:gd name="T60" fmla="*/ 238 w 660"/>
                <a:gd name="T61" fmla="*/ 681 h 1423"/>
                <a:gd name="T62" fmla="*/ 305 w 660"/>
                <a:gd name="T63" fmla="*/ 688 h 1423"/>
                <a:gd name="T64" fmla="*/ 320 w 660"/>
                <a:gd name="T65" fmla="*/ 884 h 1423"/>
                <a:gd name="T66" fmla="*/ 332 w 660"/>
                <a:gd name="T67" fmla="*/ 1016 h 1423"/>
                <a:gd name="T68" fmla="*/ 340 w 660"/>
                <a:gd name="T69" fmla="*/ 1110 h 1423"/>
                <a:gd name="T70" fmla="*/ 310 w 660"/>
                <a:gd name="T71" fmla="*/ 1272 h 1423"/>
                <a:gd name="T72" fmla="*/ 290 w 660"/>
                <a:gd name="T73" fmla="*/ 1321 h 1423"/>
                <a:gd name="T74" fmla="*/ 202 w 660"/>
                <a:gd name="T75" fmla="*/ 1364 h 1423"/>
                <a:gd name="T76" fmla="*/ 293 w 660"/>
                <a:gd name="T77" fmla="*/ 1387 h 1423"/>
                <a:gd name="T78" fmla="*/ 389 w 660"/>
                <a:gd name="T79" fmla="*/ 1372 h 1423"/>
                <a:gd name="T80" fmla="*/ 403 w 660"/>
                <a:gd name="T81" fmla="*/ 1337 h 1423"/>
                <a:gd name="T82" fmla="*/ 405 w 660"/>
                <a:gd name="T83" fmla="*/ 1273 h 1423"/>
                <a:gd name="T84" fmla="*/ 407 w 660"/>
                <a:gd name="T85" fmla="*/ 1229 h 1423"/>
                <a:gd name="T86" fmla="*/ 418 w 660"/>
                <a:gd name="T87" fmla="*/ 1139 h 1423"/>
                <a:gd name="T88" fmla="*/ 434 w 660"/>
                <a:gd name="T89" fmla="*/ 1033 h 1423"/>
                <a:gd name="T90" fmla="*/ 453 w 660"/>
                <a:gd name="T91" fmla="*/ 999 h 1423"/>
                <a:gd name="T92" fmla="*/ 472 w 660"/>
                <a:gd name="T93" fmla="*/ 1125 h 1423"/>
                <a:gd name="T94" fmla="*/ 493 w 660"/>
                <a:gd name="T95" fmla="*/ 1250 h 1423"/>
                <a:gd name="T96" fmla="*/ 487 w 660"/>
                <a:gd name="T97" fmla="*/ 1298 h 1423"/>
                <a:gd name="T98" fmla="*/ 490 w 660"/>
                <a:gd name="T99" fmla="*/ 1336 h 1423"/>
                <a:gd name="T100" fmla="*/ 424 w 660"/>
                <a:gd name="T101" fmla="*/ 1409 h 1423"/>
                <a:gd name="T102" fmla="*/ 567 w 660"/>
                <a:gd name="T103" fmla="*/ 1393 h 1423"/>
                <a:gd name="T104" fmla="*/ 567 w 660"/>
                <a:gd name="T105" fmla="*/ 1339 h 1423"/>
                <a:gd name="T106" fmla="*/ 571 w 660"/>
                <a:gd name="T107" fmla="*/ 1266 h 1423"/>
                <a:gd name="T108" fmla="*/ 563 w 660"/>
                <a:gd name="T109" fmla="*/ 1038 h 1423"/>
                <a:gd name="T110" fmla="*/ 538 w 660"/>
                <a:gd name="T111" fmla="*/ 900 h 1423"/>
                <a:gd name="T112" fmla="*/ 530 w 660"/>
                <a:gd name="T113" fmla="*/ 786 h 1423"/>
                <a:gd name="T114" fmla="*/ 567 w 660"/>
                <a:gd name="T115" fmla="*/ 753 h 1423"/>
                <a:gd name="T116" fmla="*/ 596 w 660"/>
                <a:gd name="T117" fmla="*/ 611 h 1423"/>
                <a:gd name="T118" fmla="*/ 659 w 660"/>
                <a:gd name="T119" fmla="*/ 503 h 1423"/>
                <a:gd name="T120" fmla="*/ 566 w 660"/>
                <a:gd name="T121" fmla="*/ 47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1423">
                  <a:moveTo>
                    <a:pt x="659" y="503"/>
                  </a:moveTo>
                  <a:cubicBezTo>
                    <a:pt x="657" y="496"/>
                    <a:pt x="655" y="489"/>
                    <a:pt x="655" y="481"/>
                  </a:cubicBezTo>
                  <a:cubicBezTo>
                    <a:pt x="655" y="472"/>
                    <a:pt x="652" y="460"/>
                    <a:pt x="651" y="455"/>
                  </a:cubicBezTo>
                  <a:cubicBezTo>
                    <a:pt x="650" y="449"/>
                    <a:pt x="651" y="449"/>
                    <a:pt x="649" y="438"/>
                  </a:cubicBezTo>
                  <a:cubicBezTo>
                    <a:pt x="646" y="427"/>
                    <a:pt x="644" y="422"/>
                    <a:pt x="644" y="417"/>
                  </a:cubicBezTo>
                  <a:cubicBezTo>
                    <a:pt x="644" y="412"/>
                    <a:pt x="645" y="405"/>
                    <a:pt x="643" y="397"/>
                  </a:cubicBezTo>
                  <a:cubicBezTo>
                    <a:pt x="642" y="388"/>
                    <a:pt x="637" y="385"/>
                    <a:pt x="635" y="379"/>
                  </a:cubicBezTo>
                  <a:cubicBezTo>
                    <a:pt x="634" y="373"/>
                    <a:pt x="632" y="366"/>
                    <a:pt x="632" y="363"/>
                  </a:cubicBezTo>
                  <a:cubicBezTo>
                    <a:pt x="632" y="361"/>
                    <a:pt x="634" y="360"/>
                    <a:pt x="634" y="354"/>
                  </a:cubicBezTo>
                  <a:cubicBezTo>
                    <a:pt x="634" y="349"/>
                    <a:pt x="633" y="342"/>
                    <a:pt x="632" y="338"/>
                  </a:cubicBezTo>
                  <a:cubicBezTo>
                    <a:pt x="631" y="333"/>
                    <a:pt x="630" y="337"/>
                    <a:pt x="628" y="325"/>
                  </a:cubicBezTo>
                  <a:cubicBezTo>
                    <a:pt x="626" y="314"/>
                    <a:pt x="623" y="308"/>
                    <a:pt x="622" y="303"/>
                  </a:cubicBezTo>
                  <a:cubicBezTo>
                    <a:pt x="622" y="297"/>
                    <a:pt x="619" y="290"/>
                    <a:pt x="619" y="290"/>
                  </a:cubicBezTo>
                  <a:cubicBezTo>
                    <a:pt x="619" y="290"/>
                    <a:pt x="619" y="291"/>
                    <a:pt x="616" y="282"/>
                  </a:cubicBezTo>
                  <a:cubicBezTo>
                    <a:pt x="613" y="272"/>
                    <a:pt x="611" y="268"/>
                    <a:pt x="605" y="262"/>
                  </a:cubicBezTo>
                  <a:cubicBezTo>
                    <a:pt x="600" y="256"/>
                    <a:pt x="589" y="250"/>
                    <a:pt x="584" y="249"/>
                  </a:cubicBezTo>
                  <a:cubicBezTo>
                    <a:pt x="580" y="248"/>
                    <a:pt x="575" y="248"/>
                    <a:pt x="575" y="248"/>
                  </a:cubicBezTo>
                  <a:cubicBezTo>
                    <a:pt x="575" y="248"/>
                    <a:pt x="572" y="247"/>
                    <a:pt x="560" y="242"/>
                  </a:cubicBezTo>
                  <a:cubicBezTo>
                    <a:pt x="548" y="237"/>
                    <a:pt x="542" y="235"/>
                    <a:pt x="537" y="231"/>
                  </a:cubicBezTo>
                  <a:cubicBezTo>
                    <a:pt x="531" y="228"/>
                    <a:pt x="525" y="225"/>
                    <a:pt x="525" y="225"/>
                  </a:cubicBezTo>
                  <a:cubicBezTo>
                    <a:pt x="525" y="225"/>
                    <a:pt x="523" y="225"/>
                    <a:pt x="522" y="225"/>
                  </a:cubicBezTo>
                  <a:cubicBezTo>
                    <a:pt x="521" y="225"/>
                    <a:pt x="519" y="221"/>
                    <a:pt x="514" y="213"/>
                  </a:cubicBezTo>
                  <a:cubicBezTo>
                    <a:pt x="509" y="205"/>
                    <a:pt x="505" y="199"/>
                    <a:pt x="504" y="197"/>
                  </a:cubicBezTo>
                  <a:cubicBezTo>
                    <a:pt x="503" y="196"/>
                    <a:pt x="501" y="195"/>
                    <a:pt x="501" y="195"/>
                  </a:cubicBezTo>
                  <a:cubicBezTo>
                    <a:pt x="501" y="195"/>
                    <a:pt x="498" y="190"/>
                    <a:pt x="497" y="187"/>
                  </a:cubicBezTo>
                  <a:cubicBezTo>
                    <a:pt x="496" y="184"/>
                    <a:pt x="494" y="182"/>
                    <a:pt x="494" y="182"/>
                  </a:cubicBezTo>
                  <a:cubicBezTo>
                    <a:pt x="494" y="182"/>
                    <a:pt x="497" y="177"/>
                    <a:pt x="498" y="173"/>
                  </a:cubicBezTo>
                  <a:cubicBezTo>
                    <a:pt x="499" y="170"/>
                    <a:pt x="501" y="163"/>
                    <a:pt x="501" y="161"/>
                  </a:cubicBezTo>
                  <a:cubicBezTo>
                    <a:pt x="501" y="158"/>
                    <a:pt x="501" y="154"/>
                    <a:pt x="501" y="154"/>
                  </a:cubicBezTo>
                  <a:cubicBezTo>
                    <a:pt x="501" y="154"/>
                    <a:pt x="507" y="153"/>
                    <a:pt x="511" y="149"/>
                  </a:cubicBezTo>
                  <a:cubicBezTo>
                    <a:pt x="515" y="144"/>
                    <a:pt x="518" y="139"/>
                    <a:pt x="519" y="132"/>
                  </a:cubicBezTo>
                  <a:cubicBezTo>
                    <a:pt x="521" y="124"/>
                    <a:pt x="521" y="119"/>
                    <a:pt x="520" y="115"/>
                  </a:cubicBezTo>
                  <a:cubicBezTo>
                    <a:pt x="520" y="111"/>
                    <a:pt x="519" y="107"/>
                    <a:pt x="517" y="107"/>
                  </a:cubicBezTo>
                  <a:cubicBezTo>
                    <a:pt x="514" y="107"/>
                    <a:pt x="517" y="108"/>
                    <a:pt x="518" y="102"/>
                  </a:cubicBezTo>
                  <a:cubicBezTo>
                    <a:pt x="518" y="97"/>
                    <a:pt x="520" y="90"/>
                    <a:pt x="520" y="79"/>
                  </a:cubicBezTo>
                  <a:cubicBezTo>
                    <a:pt x="519" y="68"/>
                    <a:pt x="519" y="60"/>
                    <a:pt x="517" y="55"/>
                  </a:cubicBezTo>
                  <a:cubicBezTo>
                    <a:pt x="514" y="50"/>
                    <a:pt x="510" y="42"/>
                    <a:pt x="506" y="37"/>
                  </a:cubicBezTo>
                  <a:cubicBezTo>
                    <a:pt x="502" y="32"/>
                    <a:pt x="494" y="21"/>
                    <a:pt x="488" y="16"/>
                  </a:cubicBezTo>
                  <a:cubicBezTo>
                    <a:pt x="482" y="10"/>
                    <a:pt x="476" y="6"/>
                    <a:pt x="469" y="4"/>
                  </a:cubicBezTo>
                  <a:cubicBezTo>
                    <a:pt x="462" y="1"/>
                    <a:pt x="459" y="0"/>
                    <a:pt x="455" y="0"/>
                  </a:cubicBezTo>
                  <a:cubicBezTo>
                    <a:pt x="450" y="0"/>
                    <a:pt x="444" y="2"/>
                    <a:pt x="442" y="4"/>
                  </a:cubicBezTo>
                  <a:cubicBezTo>
                    <a:pt x="440" y="6"/>
                    <a:pt x="436" y="7"/>
                    <a:pt x="436" y="7"/>
                  </a:cubicBezTo>
                  <a:cubicBezTo>
                    <a:pt x="435" y="7"/>
                    <a:pt x="435" y="7"/>
                    <a:pt x="435" y="7"/>
                  </a:cubicBezTo>
                  <a:cubicBezTo>
                    <a:pt x="435" y="7"/>
                    <a:pt x="425" y="7"/>
                    <a:pt x="423" y="8"/>
                  </a:cubicBezTo>
                  <a:cubicBezTo>
                    <a:pt x="421" y="9"/>
                    <a:pt x="414" y="10"/>
                    <a:pt x="412" y="12"/>
                  </a:cubicBezTo>
                  <a:cubicBezTo>
                    <a:pt x="410" y="13"/>
                    <a:pt x="400" y="16"/>
                    <a:pt x="397" y="23"/>
                  </a:cubicBezTo>
                  <a:cubicBezTo>
                    <a:pt x="393" y="29"/>
                    <a:pt x="391" y="36"/>
                    <a:pt x="390" y="42"/>
                  </a:cubicBezTo>
                  <a:cubicBezTo>
                    <a:pt x="389" y="49"/>
                    <a:pt x="388" y="54"/>
                    <a:pt x="388" y="59"/>
                  </a:cubicBezTo>
                  <a:cubicBezTo>
                    <a:pt x="387" y="65"/>
                    <a:pt x="386" y="72"/>
                    <a:pt x="387" y="77"/>
                  </a:cubicBezTo>
                  <a:cubicBezTo>
                    <a:pt x="387" y="83"/>
                    <a:pt x="387" y="86"/>
                    <a:pt x="387" y="91"/>
                  </a:cubicBezTo>
                  <a:cubicBezTo>
                    <a:pt x="388" y="96"/>
                    <a:pt x="388" y="102"/>
                    <a:pt x="388" y="102"/>
                  </a:cubicBezTo>
                  <a:cubicBezTo>
                    <a:pt x="388" y="102"/>
                    <a:pt x="381" y="100"/>
                    <a:pt x="381" y="112"/>
                  </a:cubicBezTo>
                  <a:cubicBezTo>
                    <a:pt x="380" y="124"/>
                    <a:pt x="380" y="129"/>
                    <a:pt x="383" y="135"/>
                  </a:cubicBezTo>
                  <a:cubicBezTo>
                    <a:pt x="385" y="141"/>
                    <a:pt x="389" y="150"/>
                    <a:pt x="397" y="148"/>
                  </a:cubicBezTo>
                  <a:cubicBezTo>
                    <a:pt x="397" y="148"/>
                    <a:pt x="397" y="156"/>
                    <a:pt x="397" y="162"/>
                  </a:cubicBezTo>
                  <a:cubicBezTo>
                    <a:pt x="398" y="168"/>
                    <a:pt x="396" y="173"/>
                    <a:pt x="401" y="178"/>
                  </a:cubicBezTo>
                  <a:cubicBezTo>
                    <a:pt x="405" y="184"/>
                    <a:pt x="410" y="191"/>
                    <a:pt x="410" y="191"/>
                  </a:cubicBezTo>
                  <a:cubicBezTo>
                    <a:pt x="410" y="191"/>
                    <a:pt x="411" y="204"/>
                    <a:pt x="410" y="205"/>
                  </a:cubicBezTo>
                  <a:cubicBezTo>
                    <a:pt x="410" y="205"/>
                    <a:pt x="405" y="206"/>
                    <a:pt x="403" y="209"/>
                  </a:cubicBezTo>
                  <a:cubicBezTo>
                    <a:pt x="402" y="212"/>
                    <a:pt x="392" y="219"/>
                    <a:pt x="392" y="219"/>
                  </a:cubicBezTo>
                  <a:cubicBezTo>
                    <a:pt x="392" y="219"/>
                    <a:pt x="380" y="219"/>
                    <a:pt x="376" y="221"/>
                  </a:cubicBezTo>
                  <a:cubicBezTo>
                    <a:pt x="372" y="222"/>
                    <a:pt x="351" y="234"/>
                    <a:pt x="349" y="237"/>
                  </a:cubicBezTo>
                  <a:cubicBezTo>
                    <a:pt x="346" y="239"/>
                    <a:pt x="331" y="252"/>
                    <a:pt x="320" y="263"/>
                  </a:cubicBezTo>
                  <a:cubicBezTo>
                    <a:pt x="309" y="274"/>
                    <a:pt x="306" y="274"/>
                    <a:pt x="305" y="275"/>
                  </a:cubicBezTo>
                  <a:cubicBezTo>
                    <a:pt x="304" y="276"/>
                    <a:pt x="303" y="275"/>
                    <a:pt x="300" y="276"/>
                  </a:cubicBezTo>
                  <a:cubicBezTo>
                    <a:pt x="296" y="278"/>
                    <a:pt x="297" y="276"/>
                    <a:pt x="292" y="277"/>
                  </a:cubicBezTo>
                  <a:cubicBezTo>
                    <a:pt x="288" y="278"/>
                    <a:pt x="280" y="281"/>
                    <a:pt x="278" y="281"/>
                  </a:cubicBezTo>
                  <a:cubicBezTo>
                    <a:pt x="276" y="282"/>
                    <a:pt x="273" y="281"/>
                    <a:pt x="267" y="281"/>
                  </a:cubicBezTo>
                  <a:cubicBezTo>
                    <a:pt x="262" y="282"/>
                    <a:pt x="257" y="283"/>
                    <a:pt x="254" y="285"/>
                  </a:cubicBezTo>
                  <a:cubicBezTo>
                    <a:pt x="251" y="287"/>
                    <a:pt x="245" y="289"/>
                    <a:pt x="243" y="289"/>
                  </a:cubicBezTo>
                  <a:cubicBezTo>
                    <a:pt x="242" y="289"/>
                    <a:pt x="239" y="287"/>
                    <a:pt x="233" y="282"/>
                  </a:cubicBezTo>
                  <a:cubicBezTo>
                    <a:pt x="227" y="277"/>
                    <a:pt x="227" y="280"/>
                    <a:pt x="220" y="272"/>
                  </a:cubicBezTo>
                  <a:cubicBezTo>
                    <a:pt x="213" y="263"/>
                    <a:pt x="208" y="261"/>
                    <a:pt x="205" y="259"/>
                  </a:cubicBezTo>
                  <a:cubicBezTo>
                    <a:pt x="202" y="257"/>
                    <a:pt x="198" y="255"/>
                    <a:pt x="193" y="250"/>
                  </a:cubicBezTo>
                  <a:cubicBezTo>
                    <a:pt x="188" y="245"/>
                    <a:pt x="177" y="231"/>
                    <a:pt x="173" y="228"/>
                  </a:cubicBezTo>
                  <a:cubicBezTo>
                    <a:pt x="169" y="224"/>
                    <a:pt x="144" y="197"/>
                    <a:pt x="139" y="193"/>
                  </a:cubicBezTo>
                  <a:cubicBezTo>
                    <a:pt x="135" y="190"/>
                    <a:pt x="124" y="175"/>
                    <a:pt x="122" y="174"/>
                  </a:cubicBezTo>
                  <a:cubicBezTo>
                    <a:pt x="121" y="173"/>
                    <a:pt x="119" y="170"/>
                    <a:pt x="118" y="171"/>
                  </a:cubicBezTo>
                  <a:cubicBezTo>
                    <a:pt x="118" y="171"/>
                    <a:pt x="118" y="172"/>
                    <a:pt x="117" y="171"/>
                  </a:cubicBezTo>
                  <a:cubicBezTo>
                    <a:pt x="116" y="169"/>
                    <a:pt x="111" y="163"/>
                    <a:pt x="110" y="159"/>
                  </a:cubicBezTo>
                  <a:cubicBezTo>
                    <a:pt x="110" y="156"/>
                    <a:pt x="109" y="147"/>
                    <a:pt x="110" y="144"/>
                  </a:cubicBezTo>
                  <a:cubicBezTo>
                    <a:pt x="112" y="141"/>
                    <a:pt x="112" y="134"/>
                    <a:pt x="115" y="131"/>
                  </a:cubicBezTo>
                  <a:cubicBezTo>
                    <a:pt x="118" y="128"/>
                    <a:pt x="117" y="121"/>
                    <a:pt x="118" y="117"/>
                  </a:cubicBezTo>
                  <a:cubicBezTo>
                    <a:pt x="118" y="111"/>
                    <a:pt x="118" y="111"/>
                    <a:pt x="118" y="111"/>
                  </a:cubicBezTo>
                  <a:cubicBezTo>
                    <a:pt x="117" y="109"/>
                    <a:pt x="120" y="106"/>
                    <a:pt x="120" y="103"/>
                  </a:cubicBezTo>
                  <a:cubicBezTo>
                    <a:pt x="121" y="100"/>
                    <a:pt x="120" y="97"/>
                    <a:pt x="121" y="94"/>
                  </a:cubicBezTo>
                  <a:cubicBezTo>
                    <a:pt x="122" y="91"/>
                    <a:pt x="126" y="80"/>
                    <a:pt x="120" y="81"/>
                  </a:cubicBezTo>
                  <a:cubicBezTo>
                    <a:pt x="116" y="81"/>
                    <a:pt x="113" y="84"/>
                    <a:pt x="111" y="87"/>
                  </a:cubicBezTo>
                  <a:cubicBezTo>
                    <a:pt x="109" y="90"/>
                    <a:pt x="107" y="95"/>
                    <a:pt x="105" y="99"/>
                  </a:cubicBezTo>
                  <a:cubicBezTo>
                    <a:pt x="103" y="103"/>
                    <a:pt x="102" y="122"/>
                    <a:pt x="94" y="117"/>
                  </a:cubicBezTo>
                  <a:cubicBezTo>
                    <a:pt x="93" y="116"/>
                    <a:pt x="89" y="112"/>
                    <a:pt x="89" y="112"/>
                  </a:cubicBezTo>
                  <a:cubicBezTo>
                    <a:pt x="86" y="108"/>
                    <a:pt x="81" y="105"/>
                    <a:pt x="78" y="101"/>
                  </a:cubicBezTo>
                  <a:cubicBezTo>
                    <a:pt x="75" y="96"/>
                    <a:pt x="72" y="92"/>
                    <a:pt x="68" y="88"/>
                  </a:cubicBezTo>
                  <a:cubicBezTo>
                    <a:pt x="63" y="83"/>
                    <a:pt x="58" y="77"/>
                    <a:pt x="53" y="72"/>
                  </a:cubicBezTo>
                  <a:cubicBezTo>
                    <a:pt x="51" y="69"/>
                    <a:pt x="36" y="53"/>
                    <a:pt x="33" y="60"/>
                  </a:cubicBezTo>
                  <a:cubicBezTo>
                    <a:pt x="33" y="60"/>
                    <a:pt x="30" y="63"/>
                    <a:pt x="36" y="71"/>
                  </a:cubicBezTo>
                  <a:cubicBezTo>
                    <a:pt x="41" y="79"/>
                    <a:pt x="51" y="91"/>
                    <a:pt x="54" y="94"/>
                  </a:cubicBezTo>
                  <a:cubicBezTo>
                    <a:pt x="56" y="98"/>
                    <a:pt x="58" y="99"/>
                    <a:pt x="59" y="102"/>
                  </a:cubicBezTo>
                  <a:cubicBezTo>
                    <a:pt x="59" y="105"/>
                    <a:pt x="58" y="105"/>
                    <a:pt x="57" y="104"/>
                  </a:cubicBezTo>
                  <a:cubicBezTo>
                    <a:pt x="56" y="103"/>
                    <a:pt x="42" y="85"/>
                    <a:pt x="40" y="83"/>
                  </a:cubicBezTo>
                  <a:cubicBezTo>
                    <a:pt x="38" y="80"/>
                    <a:pt x="18" y="58"/>
                    <a:pt x="13" y="65"/>
                  </a:cubicBezTo>
                  <a:cubicBezTo>
                    <a:pt x="13" y="65"/>
                    <a:pt x="10" y="68"/>
                    <a:pt x="16" y="77"/>
                  </a:cubicBezTo>
                  <a:cubicBezTo>
                    <a:pt x="22" y="85"/>
                    <a:pt x="34" y="96"/>
                    <a:pt x="34" y="96"/>
                  </a:cubicBezTo>
                  <a:cubicBezTo>
                    <a:pt x="38" y="105"/>
                    <a:pt x="38" y="105"/>
                    <a:pt x="38" y="105"/>
                  </a:cubicBezTo>
                  <a:cubicBezTo>
                    <a:pt x="38" y="105"/>
                    <a:pt x="22" y="88"/>
                    <a:pt x="20" y="86"/>
                  </a:cubicBezTo>
                  <a:cubicBezTo>
                    <a:pt x="18" y="83"/>
                    <a:pt x="13" y="77"/>
                    <a:pt x="10" y="78"/>
                  </a:cubicBezTo>
                  <a:cubicBezTo>
                    <a:pt x="7" y="79"/>
                    <a:pt x="3" y="83"/>
                    <a:pt x="8" y="92"/>
                  </a:cubicBezTo>
                  <a:cubicBezTo>
                    <a:pt x="14" y="102"/>
                    <a:pt x="30" y="115"/>
                    <a:pt x="33" y="118"/>
                  </a:cubicBezTo>
                  <a:cubicBezTo>
                    <a:pt x="35" y="121"/>
                    <a:pt x="40" y="127"/>
                    <a:pt x="38" y="128"/>
                  </a:cubicBezTo>
                  <a:cubicBezTo>
                    <a:pt x="36" y="130"/>
                    <a:pt x="24" y="117"/>
                    <a:pt x="22" y="114"/>
                  </a:cubicBezTo>
                  <a:cubicBezTo>
                    <a:pt x="19" y="112"/>
                    <a:pt x="8" y="102"/>
                    <a:pt x="6" y="102"/>
                  </a:cubicBezTo>
                  <a:cubicBezTo>
                    <a:pt x="4" y="103"/>
                    <a:pt x="3" y="104"/>
                    <a:pt x="3" y="104"/>
                  </a:cubicBezTo>
                  <a:cubicBezTo>
                    <a:pt x="0" y="110"/>
                    <a:pt x="10" y="120"/>
                    <a:pt x="14" y="124"/>
                  </a:cubicBezTo>
                  <a:cubicBezTo>
                    <a:pt x="17" y="127"/>
                    <a:pt x="20" y="130"/>
                    <a:pt x="23" y="133"/>
                  </a:cubicBezTo>
                  <a:cubicBezTo>
                    <a:pt x="26" y="136"/>
                    <a:pt x="29" y="138"/>
                    <a:pt x="32" y="141"/>
                  </a:cubicBezTo>
                  <a:cubicBezTo>
                    <a:pt x="35" y="143"/>
                    <a:pt x="36" y="148"/>
                    <a:pt x="38" y="151"/>
                  </a:cubicBezTo>
                  <a:cubicBezTo>
                    <a:pt x="40" y="155"/>
                    <a:pt x="43" y="159"/>
                    <a:pt x="45" y="162"/>
                  </a:cubicBezTo>
                  <a:cubicBezTo>
                    <a:pt x="49" y="169"/>
                    <a:pt x="56" y="175"/>
                    <a:pt x="62" y="181"/>
                  </a:cubicBezTo>
                  <a:cubicBezTo>
                    <a:pt x="65" y="184"/>
                    <a:pt x="71" y="188"/>
                    <a:pt x="75" y="185"/>
                  </a:cubicBezTo>
                  <a:cubicBezTo>
                    <a:pt x="77" y="189"/>
                    <a:pt x="81" y="191"/>
                    <a:pt x="84" y="194"/>
                  </a:cubicBezTo>
                  <a:cubicBezTo>
                    <a:pt x="86" y="197"/>
                    <a:pt x="89" y="199"/>
                    <a:pt x="92" y="201"/>
                  </a:cubicBezTo>
                  <a:cubicBezTo>
                    <a:pt x="90" y="203"/>
                    <a:pt x="90" y="203"/>
                    <a:pt x="90" y="203"/>
                  </a:cubicBezTo>
                  <a:cubicBezTo>
                    <a:pt x="87" y="207"/>
                    <a:pt x="84" y="212"/>
                    <a:pt x="80" y="216"/>
                  </a:cubicBezTo>
                  <a:cubicBezTo>
                    <a:pt x="78" y="219"/>
                    <a:pt x="74" y="223"/>
                    <a:pt x="71" y="226"/>
                  </a:cubicBezTo>
                  <a:cubicBezTo>
                    <a:pt x="69" y="229"/>
                    <a:pt x="65" y="232"/>
                    <a:pt x="69" y="235"/>
                  </a:cubicBezTo>
                  <a:cubicBezTo>
                    <a:pt x="72" y="238"/>
                    <a:pt x="76" y="241"/>
                    <a:pt x="79" y="243"/>
                  </a:cubicBezTo>
                  <a:cubicBezTo>
                    <a:pt x="83" y="247"/>
                    <a:pt x="86" y="250"/>
                    <a:pt x="90" y="253"/>
                  </a:cubicBezTo>
                  <a:cubicBezTo>
                    <a:pt x="93" y="256"/>
                    <a:pt x="97" y="261"/>
                    <a:pt x="101" y="263"/>
                  </a:cubicBezTo>
                  <a:cubicBezTo>
                    <a:pt x="102" y="264"/>
                    <a:pt x="102" y="264"/>
                    <a:pt x="102" y="264"/>
                  </a:cubicBezTo>
                  <a:cubicBezTo>
                    <a:pt x="105" y="266"/>
                    <a:pt x="108" y="269"/>
                    <a:pt x="111" y="271"/>
                  </a:cubicBezTo>
                  <a:cubicBezTo>
                    <a:pt x="115" y="274"/>
                    <a:pt x="118" y="277"/>
                    <a:pt x="121" y="280"/>
                  </a:cubicBezTo>
                  <a:cubicBezTo>
                    <a:pt x="129" y="286"/>
                    <a:pt x="135" y="293"/>
                    <a:pt x="142" y="300"/>
                  </a:cubicBezTo>
                  <a:cubicBezTo>
                    <a:pt x="149" y="308"/>
                    <a:pt x="156" y="316"/>
                    <a:pt x="164" y="322"/>
                  </a:cubicBezTo>
                  <a:cubicBezTo>
                    <a:pt x="171" y="329"/>
                    <a:pt x="179" y="335"/>
                    <a:pt x="186" y="342"/>
                  </a:cubicBezTo>
                  <a:cubicBezTo>
                    <a:pt x="193" y="348"/>
                    <a:pt x="201" y="355"/>
                    <a:pt x="209" y="359"/>
                  </a:cubicBezTo>
                  <a:cubicBezTo>
                    <a:pt x="213" y="361"/>
                    <a:pt x="217" y="362"/>
                    <a:pt x="222" y="363"/>
                  </a:cubicBezTo>
                  <a:cubicBezTo>
                    <a:pt x="226" y="363"/>
                    <a:pt x="230" y="365"/>
                    <a:pt x="234" y="365"/>
                  </a:cubicBezTo>
                  <a:cubicBezTo>
                    <a:pt x="242" y="366"/>
                    <a:pt x="251" y="368"/>
                    <a:pt x="259" y="369"/>
                  </a:cubicBezTo>
                  <a:cubicBezTo>
                    <a:pt x="264" y="370"/>
                    <a:pt x="268" y="370"/>
                    <a:pt x="273" y="370"/>
                  </a:cubicBezTo>
                  <a:cubicBezTo>
                    <a:pt x="275" y="370"/>
                    <a:pt x="278" y="370"/>
                    <a:pt x="280" y="370"/>
                  </a:cubicBezTo>
                  <a:cubicBezTo>
                    <a:pt x="282" y="370"/>
                    <a:pt x="284" y="369"/>
                    <a:pt x="285" y="369"/>
                  </a:cubicBezTo>
                  <a:cubicBezTo>
                    <a:pt x="289" y="370"/>
                    <a:pt x="288" y="374"/>
                    <a:pt x="287" y="377"/>
                  </a:cubicBezTo>
                  <a:cubicBezTo>
                    <a:pt x="286" y="386"/>
                    <a:pt x="284" y="395"/>
                    <a:pt x="282" y="404"/>
                  </a:cubicBezTo>
                  <a:cubicBezTo>
                    <a:pt x="280" y="413"/>
                    <a:pt x="279" y="423"/>
                    <a:pt x="277" y="432"/>
                  </a:cubicBezTo>
                  <a:cubicBezTo>
                    <a:pt x="275" y="442"/>
                    <a:pt x="274" y="452"/>
                    <a:pt x="271" y="462"/>
                  </a:cubicBezTo>
                  <a:cubicBezTo>
                    <a:pt x="269" y="472"/>
                    <a:pt x="266" y="481"/>
                    <a:pt x="265" y="491"/>
                  </a:cubicBezTo>
                  <a:cubicBezTo>
                    <a:pt x="263" y="501"/>
                    <a:pt x="259" y="510"/>
                    <a:pt x="257" y="520"/>
                  </a:cubicBezTo>
                  <a:cubicBezTo>
                    <a:pt x="254" y="530"/>
                    <a:pt x="251" y="540"/>
                    <a:pt x="249" y="551"/>
                  </a:cubicBezTo>
                  <a:cubicBezTo>
                    <a:pt x="247" y="557"/>
                    <a:pt x="246" y="564"/>
                    <a:pt x="246" y="571"/>
                  </a:cubicBezTo>
                  <a:cubicBezTo>
                    <a:pt x="245" y="577"/>
                    <a:pt x="246" y="584"/>
                    <a:pt x="245" y="591"/>
                  </a:cubicBezTo>
                  <a:cubicBezTo>
                    <a:pt x="244" y="594"/>
                    <a:pt x="244" y="594"/>
                    <a:pt x="244" y="594"/>
                  </a:cubicBezTo>
                  <a:cubicBezTo>
                    <a:pt x="242" y="602"/>
                    <a:pt x="240" y="611"/>
                    <a:pt x="237" y="619"/>
                  </a:cubicBezTo>
                  <a:cubicBezTo>
                    <a:pt x="235" y="626"/>
                    <a:pt x="232" y="633"/>
                    <a:pt x="230" y="641"/>
                  </a:cubicBezTo>
                  <a:cubicBezTo>
                    <a:pt x="228" y="650"/>
                    <a:pt x="228" y="661"/>
                    <a:pt x="231" y="669"/>
                  </a:cubicBezTo>
                  <a:cubicBezTo>
                    <a:pt x="232" y="673"/>
                    <a:pt x="235" y="677"/>
                    <a:pt x="238" y="681"/>
                  </a:cubicBezTo>
                  <a:cubicBezTo>
                    <a:pt x="239" y="683"/>
                    <a:pt x="240" y="685"/>
                    <a:pt x="242" y="685"/>
                  </a:cubicBezTo>
                  <a:cubicBezTo>
                    <a:pt x="244" y="686"/>
                    <a:pt x="247" y="685"/>
                    <a:pt x="248" y="685"/>
                  </a:cubicBezTo>
                  <a:cubicBezTo>
                    <a:pt x="260" y="681"/>
                    <a:pt x="271" y="677"/>
                    <a:pt x="284" y="674"/>
                  </a:cubicBezTo>
                  <a:cubicBezTo>
                    <a:pt x="288" y="673"/>
                    <a:pt x="298" y="668"/>
                    <a:pt x="302" y="671"/>
                  </a:cubicBezTo>
                  <a:cubicBezTo>
                    <a:pt x="307" y="674"/>
                    <a:pt x="305" y="684"/>
                    <a:pt x="305" y="688"/>
                  </a:cubicBezTo>
                  <a:cubicBezTo>
                    <a:pt x="305" y="704"/>
                    <a:pt x="305" y="720"/>
                    <a:pt x="304" y="737"/>
                  </a:cubicBezTo>
                  <a:cubicBezTo>
                    <a:pt x="304" y="750"/>
                    <a:pt x="305" y="763"/>
                    <a:pt x="306" y="775"/>
                  </a:cubicBezTo>
                  <a:cubicBezTo>
                    <a:pt x="308" y="789"/>
                    <a:pt x="309" y="803"/>
                    <a:pt x="311" y="816"/>
                  </a:cubicBezTo>
                  <a:cubicBezTo>
                    <a:pt x="313" y="828"/>
                    <a:pt x="314" y="839"/>
                    <a:pt x="315" y="851"/>
                  </a:cubicBezTo>
                  <a:cubicBezTo>
                    <a:pt x="317" y="862"/>
                    <a:pt x="319" y="873"/>
                    <a:pt x="320" y="884"/>
                  </a:cubicBezTo>
                  <a:cubicBezTo>
                    <a:pt x="321" y="894"/>
                    <a:pt x="321" y="903"/>
                    <a:pt x="322" y="913"/>
                  </a:cubicBezTo>
                  <a:cubicBezTo>
                    <a:pt x="323" y="921"/>
                    <a:pt x="324" y="929"/>
                    <a:pt x="325" y="937"/>
                  </a:cubicBezTo>
                  <a:cubicBezTo>
                    <a:pt x="325" y="945"/>
                    <a:pt x="326" y="953"/>
                    <a:pt x="327" y="961"/>
                  </a:cubicBezTo>
                  <a:cubicBezTo>
                    <a:pt x="327" y="970"/>
                    <a:pt x="327" y="978"/>
                    <a:pt x="328" y="986"/>
                  </a:cubicBezTo>
                  <a:cubicBezTo>
                    <a:pt x="329" y="996"/>
                    <a:pt x="330" y="1006"/>
                    <a:pt x="332" y="1016"/>
                  </a:cubicBezTo>
                  <a:cubicBezTo>
                    <a:pt x="333" y="1019"/>
                    <a:pt x="333" y="1021"/>
                    <a:pt x="335" y="1024"/>
                  </a:cubicBezTo>
                  <a:cubicBezTo>
                    <a:pt x="337" y="1028"/>
                    <a:pt x="341" y="1032"/>
                    <a:pt x="342" y="1036"/>
                  </a:cubicBezTo>
                  <a:cubicBezTo>
                    <a:pt x="342" y="1039"/>
                    <a:pt x="342" y="1039"/>
                    <a:pt x="342" y="1039"/>
                  </a:cubicBezTo>
                  <a:cubicBezTo>
                    <a:pt x="345" y="1052"/>
                    <a:pt x="342" y="1067"/>
                    <a:pt x="342" y="1080"/>
                  </a:cubicBezTo>
                  <a:cubicBezTo>
                    <a:pt x="342" y="1090"/>
                    <a:pt x="342" y="1101"/>
                    <a:pt x="340" y="1110"/>
                  </a:cubicBezTo>
                  <a:cubicBezTo>
                    <a:pt x="335" y="1132"/>
                    <a:pt x="330" y="1154"/>
                    <a:pt x="328" y="1176"/>
                  </a:cubicBezTo>
                  <a:cubicBezTo>
                    <a:pt x="327" y="1190"/>
                    <a:pt x="327" y="1203"/>
                    <a:pt x="325" y="1216"/>
                  </a:cubicBezTo>
                  <a:cubicBezTo>
                    <a:pt x="324" y="1227"/>
                    <a:pt x="320" y="1238"/>
                    <a:pt x="320" y="1250"/>
                  </a:cubicBezTo>
                  <a:cubicBezTo>
                    <a:pt x="320" y="1253"/>
                    <a:pt x="321" y="1257"/>
                    <a:pt x="319" y="1261"/>
                  </a:cubicBezTo>
                  <a:cubicBezTo>
                    <a:pt x="317" y="1265"/>
                    <a:pt x="312" y="1267"/>
                    <a:pt x="310" y="1272"/>
                  </a:cubicBezTo>
                  <a:cubicBezTo>
                    <a:pt x="308" y="1275"/>
                    <a:pt x="310" y="1279"/>
                    <a:pt x="312" y="1283"/>
                  </a:cubicBezTo>
                  <a:cubicBezTo>
                    <a:pt x="313" y="1286"/>
                    <a:pt x="317" y="1290"/>
                    <a:pt x="315" y="1293"/>
                  </a:cubicBezTo>
                  <a:cubicBezTo>
                    <a:pt x="314" y="1296"/>
                    <a:pt x="309" y="1298"/>
                    <a:pt x="310" y="1302"/>
                  </a:cubicBezTo>
                  <a:cubicBezTo>
                    <a:pt x="307" y="1300"/>
                    <a:pt x="302" y="1308"/>
                    <a:pt x="300" y="1310"/>
                  </a:cubicBezTo>
                  <a:cubicBezTo>
                    <a:pt x="296" y="1313"/>
                    <a:pt x="293" y="1317"/>
                    <a:pt x="290" y="1321"/>
                  </a:cubicBezTo>
                  <a:cubicBezTo>
                    <a:pt x="285" y="1328"/>
                    <a:pt x="279" y="1336"/>
                    <a:pt x="273" y="1342"/>
                  </a:cubicBezTo>
                  <a:cubicBezTo>
                    <a:pt x="267" y="1349"/>
                    <a:pt x="259" y="1350"/>
                    <a:pt x="251" y="1352"/>
                  </a:cubicBezTo>
                  <a:cubicBezTo>
                    <a:pt x="242" y="1353"/>
                    <a:pt x="233" y="1355"/>
                    <a:pt x="224" y="1356"/>
                  </a:cubicBezTo>
                  <a:cubicBezTo>
                    <a:pt x="219" y="1357"/>
                    <a:pt x="213" y="1356"/>
                    <a:pt x="209" y="1357"/>
                  </a:cubicBezTo>
                  <a:cubicBezTo>
                    <a:pt x="205" y="1358"/>
                    <a:pt x="204" y="1361"/>
                    <a:pt x="202" y="1364"/>
                  </a:cubicBezTo>
                  <a:cubicBezTo>
                    <a:pt x="200" y="1366"/>
                    <a:pt x="197" y="1369"/>
                    <a:pt x="197" y="1372"/>
                  </a:cubicBezTo>
                  <a:cubicBezTo>
                    <a:pt x="197" y="1375"/>
                    <a:pt x="201" y="1375"/>
                    <a:pt x="203" y="1376"/>
                  </a:cubicBezTo>
                  <a:cubicBezTo>
                    <a:pt x="207" y="1377"/>
                    <a:pt x="211" y="1379"/>
                    <a:pt x="215" y="1380"/>
                  </a:cubicBezTo>
                  <a:cubicBezTo>
                    <a:pt x="224" y="1383"/>
                    <a:pt x="232" y="1385"/>
                    <a:pt x="240" y="1387"/>
                  </a:cubicBezTo>
                  <a:cubicBezTo>
                    <a:pt x="257" y="1391"/>
                    <a:pt x="276" y="1390"/>
                    <a:pt x="293" y="1387"/>
                  </a:cubicBezTo>
                  <a:cubicBezTo>
                    <a:pt x="308" y="1384"/>
                    <a:pt x="325" y="1381"/>
                    <a:pt x="338" y="1374"/>
                  </a:cubicBezTo>
                  <a:cubicBezTo>
                    <a:pt x="340" y="1375"/>
                    <a:pt x="339" y="1376"/>
                    <a:pt x="342" y="1376"/>
                  </a:cubicBezTo>
                  <a:cubicBezTo>
                    <a:pt x="345" y="1376"/>
                    <a:pt x="348" y="1375"/>
                    <a:pt x="351" y="1375"/>
                  </a:cubicBezTo>
                  <a:cubicBezTo>
                    <a:pt x="358" y="1374"/>
                    <a:pt x="365" y="1374"/>
                    <a:pt x="372" y="1373"/>
                  </a:cubicBezTo>
                  <a:cubicBezTo>
                    <a:pt x="377" y="1373"/>
                    <a:pt x="383" y="1372"/>
                    <a:pt x="389" y="1372"/>
                  </a:cubicBezTo>
                  <a:cubicBezTo>
                    <a:pt x="393" y="1371"/>
                    <a:pt x="400" y="1373"/>
                    <a:pt x="402" y="1368"/>
                  </a:cubicBezTo>
                  <a:cubicBezTo>
                    <a:pt x="403" y="1365"/>
                    <a:pt x="403" y="1357"/>
                    <a:pt x="400" y="1354"/>
                  </a:cubicBezTo>
                  <a:cubicBezTo>
                    <a:pt x="401" y="1352"/>
                    <a:pt x="402" y="1350"/>
                    <a:pt x="403" y="1348"/>
                  </a:cubicBezTo>
                  <a:cubicBezTo>
                    <a:pt x="403" y="1346"/>
                    <a:pt x="403" y="1340"/>
                    <a:pt x="402" y="1340"/>
                  </a:cubicBezTo>
                  <a:cubicBezTo>
                    <a:pt x="403" y="1337"/>
                    <a:pt x="403" y="1337"/>
                    <a:pt x="403" y="1337"/>
                  </a:cubicBezTo>
                  <a:cubicBezTo>
                    <a:pt x="406" y="1333"/>
                    <a:pt x="408" y="1329"/>
                    <a:pt x="410" y="1324"/>
                  </a:cubicBezTo>
                  <a:cubicBezTo>
                    <a:pt x="413" y="1320"/>
                    <a:pt x="415" y="1316"/>
                    <a:pt x="413" y="1311"/>
                  </a:cubicBezTo>
                  <a:cubicBezTo>
                    <a:pt x="412" y="1307"/>
                    <a:pt x="409" y="1305"/>
                    <a:pt x="409" y="1300"/>
                  </a:cubicBezTo>
                  <a:cubicBezTo>
                    <a:pt x="409" y="1295"/>
                    <a:pt x="409" y="1290"/>
                    <a:pt x="408" y="1286"/>
                  </a:cubicBezTo>
                  <a:cubicBezTo>
                    <a:pt x="407" y="1281"/>
                    <a:pt x="405" y="1278"/>
                    <a:pt x="405" y="1273"/>
                  </a:cubicBezTo>
                  <a:cubicBezTo>
                    <a:pt x="405" y="1272"/>
                    <a:pt x="406" y="1271"/>
                    <a:pt x="406" y="1270"/>
                  </a:cubicBezTo>
                  <a:cubicBezTo>
                    <a:pt x="407" y="1269"/>
                    <a:pt x="408" y="1269"/>
                    <a:pt x="408" y="1268"/>
                  </a:cubicBezTo>
                  <a:cubicBezTo>
                    <a:pt x="410" y="1266"/>
                    <a:pt x="411" y="1263"/>
                    <a:pt x="411" y="1261"/>
                  </a:cubicBezTo>
                  <a:cubicBezTo>
                    <a:pt x="411" y="1255"/>
                    <a:pt x="411" y="1248"/>
                    <a:pt x="410" y="1243"/>
                  </a:cubicBezTo>
                  <a:cubicBezTo>
                    <a:pt x="409" y="1239"/>
                    <a:pt x="406" y="1233"/>
                    <a:pt x="407" y="1229"/>
                  </a:cubicBezTo>
                  <a:cubicBezTo>
                    <a:pt x="408" y="1227"/>
                    <a:pt x="410" y="1225"/>
                    <a:pt x="411" y="1223"/>
                  </a:cubicBezTo>
                  <a:cubicBezTo>
                    <a:pt x="412" y="1220"/>
                    <a:pt x="412" y="1217"/>
                    <a:pt x="412" y="1215"/>
                  </a:cubicBezTo>
                  <a:cubicBezTo>
                    <a:pt x="412" y="1208"/>
                    <a:pt x="412" y="1202"/>
                    <a:pt x="413" y="1196"/>
                  </a:cubicBezTo>
                  <a:cubicBezTo>
                    <a:pt x="413" y="1183"/>
                    <a:pt x="415" y="1170"/>
                    <a:pt x="416" y="1157"/>
                  </a:cubicBezTo>
                  <a:cubicBezTo>
                    <a:pt x="417" y="1151"/>
                    <a:pt x="418" y="1145"/>
                    <a:pt x="418" y="1139"/>
                  </a:cubicBezTo>
                  <a:cubicBezTo>
                    <a:pt x="420" y="1135"/>
                    <a:pt x="420" y="1135"/>
                    <a:pt x="420" y="1135"/>
                  </a:cubicBezTo>
                  <a:cubicBezTo>
                    <a:pt x="421" y="1129"/>
                    <a:pt x="423" y="1124"/>
                    <a:pt x="424" y="1118"/>
                  </a:cubicBezTo>
                  <a:cubicBezTo>
                    <a:pt x="425" y="1112"/>
                    <a:pt x="426" y="1106"/>
                    <a:pt x="427" y="1100"/>
                  </a:cubicBezTo>
                  <a:cubicBezTo>
                    <a:pt x="428" y="1088"/>
                    <a:pt x="428" y="1076"/>
                    <a:pt x="430" y="1064"/>
                  </a:cubicBezTo>
                  <a:cubicBezTo>
                    <a:pt x="432" y="1054"/>
                    <a:pt x="433" y="1043"/>
                    <a:pt x="434" y="1033"/>
                  </a:cubicBezTo>
                  <a:cubicBezTo>
                    <a:pt x="435" y="1021"/>
                    <a:pt x="438" y="1010"/>
                    <a:pt x="438" y="998"/>
                  </a:cubicBezTo>
                  <a:cubicBezTo>
                    <a:pt x="438" y="992"/>
                    <a:pt x="439" y="986"/>
                    <a:pt x="439" y="979"/>
                  </a:cubicBezTo>
                  <a:cubicBezTo>
                    <a:pt x="439" y="975"/>
                    <a:pt x="440" y="970"/>
                    <a:pt x="439" y="965"/>
                  </a:cubicBezTo>
                  <a:cubicBezTo>
                    <a:pt x="440" y="972"/>
                    <a:pt x="445" y="977"/>
                    <a:pt x="448" y="983"/>
                  </a:cubicBezTo>
                  <a:cubicBezTo>
                    <a:pt x="450" y="989"/>
                    <a:pt x="451" y="994"/>
                    <a:pt x="453" y="999"/>
                  </a:cubicBezTo>
                  <a:cubicBezTo>
                    <a:pt x="456" y="1010"/>
                    <a:pt x="460" y="1021"/>
                    <a:pt x="463" y="1032"/>
                  </a:cubicBezTo>
                  <a:cubicBezTo>
                    <a:pt x="465" y="1043"/>
                    <a:pt x="468" y="1053"/>
                    <a:pt x="473" y="1063"/>
                  </a:cubicBezTo>
                  <a:cubicBezTo>
                    <a:pt x="475" y="1068"/>
                    <a:pt x="474" y="1070"/>
                    <a:pt x="469" y="1073"/>
                  </a:cubicBezTo>
                  <a:cubicBezTo>
                    <a:pt x="465" y="1076"/>
                    <a:pt x="465" y="1080"/>
                    <a:pt x="466" y="1085"/>
                  </a:cubicBezTo>
                  <a:cubicBezTo>
                    <a:pt x="467" y="1098"/>
                    <a:pt x="470" y="1112"/>
                    <a:pt x="472" y="1125"/>
                  </a:cubicBezTo>
                  <a:cubicBezTo>
                    <a:pt x="473" y="1133"/>
                    <a:pt x="475" y="1141"/>
                    <a:pt x="476" y="1148"/>
                  </a:cubicBezTo>
                  <a:cubicBezTo>
                    <a:pt x="477" y="1157"/>
                    <a:pt x="477" y="1166"/>
                    <a:pt x="479" y="1175"/>
                  </a:cubicBezTo>
                  <a:cubicBezTo>
                    <a:pt x="480" y="1183"/>
                    <a:pt x="483" y="1191"/>
                    <a:pt x="484" y="1199"/>
                  </a:cubicBezTo>
                  <a:cubicBezTo>
                    <a:pt x="486" y="1206"/>
                    <a:pt x="486" y="1214"/>
                    <a:pt x="487" y="1221"/>
                  </a:cubicBezTo>
                  <a:cubicBezTo>
                    <a:pt x="489" y="1231"/>
                    <a:pt x="491" y="1241"/>
                    <a:pt x="493" y="1250"/>
                  </a:cubicBezTo>
                  <a:cubicBezTo>
                    <a:pt x="494" y="1255"/>
                    <a:pt x="495" y="1259"/>
                    <a:pt x="494" y="1264"/>
                  </a:cubicBezTo>
                  <a:cubicBezTo>
                    <a:pt x="492" y="1268"/>
                    <a:pt x="489" y="1272"/>
                    <a:pt x="488" y="1276"/>
                  </a:cubicBezTo>
                  <a:cubicBezTo>
                    <a:pt x="487" y="1280"/>
                    <a:pt x="487" y="1285"/>
                    <a:pt x="488" y="1289"/>
                  </a:cubicBezTo>
                  <a:cubicBezTo>
                    <a:pt x="488" y="1292"/>
                    <a:pt x="488" y="1293"/>
                    <a:pt x="487" y="1295"/>
                  </a:cubicBezTo>
                  <a:cubicBezTo>
                    <a:pt x="487" y="1296"/>
                    <a:pt x="486" y="1297"/>
                    <a:pt x="487" y="1298"/>
                  </a:cubicBezTo>
                  <a:cubicBezTo>
                    <a:pt x="487" y="1299"/>
                    <a:pt x="488" y="1301"/>
                    <a:pt x="488" y="1302"/>
                  </a:cubicBezTo>
                  <a:cubicBezTo>
                    <a:pt x="488" y="1302"/>
                    <a:pt x="488" y="1302"/>
                    <a:pt x="488" y="1302"/>
                  </a:cubicBezTo>
                  <a:cubicBezTo>
                    <a:pt x="479" y="1301"/>
                    <a:pt x="484" y="1314"/>
                    <a:pt x="486" y="1318"/>
                  </a:cubicBezTo>
                  <a:cubicBezTo>
                    <a:pt x="488" y="1321"/>
                    <a:pt x="489" y="1322"/>
                    <a:pt x="490" y="1326"/>
                  </a:cubicBezTo>
                  <a:cubicBezTo>
                    <a:pt x="490" y="1329"/>
                    <a:pt x="490" y="1334"/>
                    <a:pt x="490" y="1336"/>
                  </a:cubicBezTo>
                  <a:cubicBezTo>
                    <a:pt x="490" y="1336"/>
                    <a:pt x="489" y="1340"/>
                    <a:pt x="486" y="1344"/>
                  </a:cubicBezTo>
                  <a:cubicBezTo>
                    <a:pt x="484" y="1348"/>
                    <a:pt x="468" y="1364"/>
                    <a:pt x="462" y="1371"/>
                  </a:cubicBezTo>
                  <a:cubicBezTo>
                    <a:pt x="457" y="1378"/>
                    <a:pt x="448" y="1386"/>
                    <a:pt x="445" y="1387"/>
                  </a:cubicBezTo>
                  <a:cubicBezTo>
                    <a:pt x="443" y="1389"/>
                    <a:pt x="428" y="1387"/>
                    <a:pt x="426" y="1401"/>
                  </a:cubicBezTo>
                  <a:cubicBezTo>
                    <a:pt x="426" y="1401"/>
                    <a:pt x="422" y="1401"/>
                    <a:pt x="424" y="1409"/>
                  </a:cubicBezTo>
                  <a:cubicBezTo>
                    <a:pt x="424" y="1409"/>
                    <a:pt x="433" y="1413"/>
                    <a:pt x="459" y="1418"/>
                  </a:cubicBezTo>
                  <a:cubicBezTo>
                    <a:pt x="486" y="1423"/>
                    <a:pt x="512" y="1421"/>
                    <a:pt x="526" y="1415"/>
                  </a:cubicBezTo>
                  <a:cubicBezTo>
                    <a:pt x="540" y="1408"/>
                    <a:pt x="546" y="1400"/>
                    <a:pt x="546" y="1400"/>
                  </a:cubicBezTo>
                  <a:cubicBezTo>
                    <a:pt x="552" y="1400"/>
                    <a:pt x="552" y="1400"/>
                    <a:pt x="552" y="1400"/>
                  </a:cubicBezTo>
                  <a:cubicBezTo>
                    <a:pt x="552" y="1400"/>
                    <a:pt x="564" y="1395"/>
                    <a:pt x="567" y="1393"/>
                  </a:cubicBezTo>
                  <a:cubicBezTo>
                    <a:pt x="569" y="1392"/>
                    <a:pt x="570" y="1390"/>
                    <a:pt x="570" y="1390"/>
                  </a:cubicBezTo>
                  <a:cubicBezTo>
                    <a:pt x="570" y="1390"/>
                    <a:pt x="572" y="1380"/>
                    <a:pt x="570" y="1375"/>
                  </a:cubicBezTo>
                  <a:cubicBezTo>
                    <a:pt x="570" y="1375"/>
                    <a:pt x="572" y="1365"/>
                    <a:pt x="571" y="1359"/>
                  </a:cubicBezTo>
                  <a:cubicBezTo>
                    <a:pt x="570" y="1352"/>
                    <a:pt x="567" y="1347"/>
                    <a:pt x="567" y="1347"/>
                  </a:cubicBezTo>
                  <a:cubicBezTo>
                    <a:pt x="567" y="1347"/>
                    <a:pt x="566" y="1342"/>
                    <a:pt x="567" y="1339"/>
                  </a:cubicBezTo>
                  <a:cubicBezTo>
                    <a:pt x="567" y="1336"/>
                    <a:pt x="570" y="1332"/>
                    <a:pt x="573" y="1326"/>
                  </a:cubicBezTo>
                  <a:cubicBezTo>
                    <a:pt x="576" y="1321"/>
                    <a:pt x="578" y="1320"/>
                    <a:pt x="577" y="1314"/>
                  </a:cubicBezTo>
                  <a:cubicBezTo>
                    <a:pt x="576" y="1308"/>
                    <a:pt x="575" y="1301"/>
                    <a:pt x="574" y="1298"/>
                  </a:cubicBezTo>
                  <a:cubicBezTo>
                    <a:pt x="573" y="1294"/>
                    <a:pt x="571" y="1293"/>
                    <a:pt x="571" y="1287"/>
                  </a:cubicBezTo>
                  <a:cubicBezTo>
                    <a:pt x="571" y="1280"/>
                    <a:pt x="569" y="1277"/>
                    <a:pt x="571" y="1266"/>
                  </a:cubicBezTo>
                  <a:cubicBezTo>
                    <a:pt x="572" y="1256"/>
                    <a:pt x="573" y="1234"/>
                    <a:pt x="572" y="1218"/>
                  </a:cubicBezTo>
                  <a:cubicBezTo>
                    <a:pt x="572" y="1202"/>
                    <a:pt x="572" y="1195"/>
                    <a:pt x="571" y="1161"/>
                  </a:cubicBezTo>
                  <a:cubicBezTo>
                    <a:pt x="570" y="1128"/>
                    <a:pt x="570" y="1112"/>
                    <a:pt x="569" y="1095"/>
                  </a:cubicBezTo>
                  <a:cubicBezTo>
                    <a:pt x="568" y="1077"/>
                    <a:pt x="568" y="1069"/>
                    <a:pt x="565" y="1055"/>
                  </a:cubicBezTo>
                  <a:cubicBezTo>
                    <a:pt x="561" y="1042"/>
                    <a:pt x="566" y="1056"/>
                    <a:pt x="563" y="1038"/>
                  </a:cubicBezTo>
                  <a:cubicBezTo>
                    <a:pt x="560" y="1021"/>
                    <a:pt x="556" y="1008"/>
                    <a:pt x="552" y="998"/>
                  </a:cubicBezTo>
                  <a:cubicBezTo>
                    <a:pt x="548" y="989"/>
                    <a:pt x="546" y="987"/>
                    <a:pt x="546" y="981"/>
                  </a:cubicBezTo>
                  <a:cubicBezTo>
                    <a:pt x="545" y="974"/>
                    <a:pt x="547" y="959"/>
                    <a:pt x="546" y="945"/>
                  </a:cubicBezTo>
                  <a:cubicBezTo>
                    <a:pt x="545" y="931"/>
                    <a:pt x="545" y="924"/>
                    <a:pt x="543" y="917"/>
                  </a:cubicBezTo>
                  <a:cubicBezTo>
                    <a:pt x="540" y="910"/>
                    <a:pt x="538" y="904"/>
                    <a:pt x="538" y="900"/>
                  </a:cubicBezTo>
                  <a:cubicBezTo>
                    <a:pt x="538" y="896"/>
                    <a:pt x="538" y="893"/>
                    <a:pt x="537" y="879"/>
                  </a:cubicBezTo>
                  <a:cubicBezTo>
                    <a:pt x="537" y="866"/>
                    <a:pt x="537" y="860"/>
                    <a:pt x="534" y="849"/>
                  </a:cubicBezTo>
                  <a:cubicBezTo>
                    <a:pt x="532" y="839"/>
                    <a:pt x="529" y="834"/>
                    <a:pt x="530" y="824"/>
                  </a:cubicBezTo>
                  <a:cubicBezTo>
                    <a:pt x="530" y="814"/>
                    <a:pt x="531" y="818"/>
                    <a:pt x="532" y="808"/>
                  </a:cubicBezTo>
                  <a:cubicBezTo>
                    <a:pt x="532" y="798"/>
                    <a:pt x="532" y="789"/>
                    <a:pt x="530" y="786"/>
                  </a:cubicBezTo>
                  <a:cubicBezTo>
                    <a:pt x="529" y="783"/>
                    <a:pt x="528" y="781"/>
                    <a:pt x="529" y="779"/>
                  </a:cubicBezTo>
                  <a:cubicBezTo>
                    <a:pt x="530" y="776"/>
                    <a:pt x="530" y="774"/>
                    <a:pt x="530" y="769"/>
                  </a:cubicBezTo>
                  <a:cubicBezTo>
                    <a:pt x="530" y="765"/>
                    <a:pt x="529" y="760"/>
                    <a:pt x="530" y="758"/>
                  </a:cubicBezTo>
                  <a:cubicBezTo>
                    <a:pt x="531" y="756"/>
                    <a:pt x="536" y="753"/>
                    <a:pt x="541" y="752"/>
                  </a:cubicBezTo>
                  <a:cubicBezTo>
                    <a:pt x="547" y="751"/>
                    <a:pt x="560" y="751"/>
                    <a:pt x="567" y="753"/>
                  </a:cubicBezTo>
                  <a:cubicBezTo>
                    <a:pt x="574" y="754"/>
                    <a:pt x="586" y="750"/>
                    <a:pt x="592" y="748"/>
                  </a:cubicBezTo>
                  <a:cubicBezTo>
                    <a:pt x="597" y="745"/>
                    <a:pt x="605" y="742"/>
                    <a:pt x="609" y="739"/>
                  </a:cubicBezTo>
                  <a:cubicBezTo>
                    <a:pt x="613" y="737"/>
                    <a:pt x="615" y="740"/>
                    <a:pt x="614" y="730"/>
                  </a:cubicBezTo>
                  <a:cubicBezTo>
                    <a:pt x="612" y="720"/>
                    <a:pt x="607" y="693"/>
                    <a:pt x="605" y="678"/>
                  </a:cubicBezTo>
                  <a:cubicBezTo>
                    <a:pt x="604" y="662"/>
                    <a:pt x="596" y="611"/>
                    <a:pt x="596" y="611"/>
                  </a:cubicBezTo>
                  <a:cubicBezTo>
                    <a:pt x="596" y="611"/>
                    <a:pt x="597" y="610"/>
                    <a:pt x="602" y="604"/>
                  </a:cubicBezTo>
                  <a:cubicBezTo>
                    <a:pt x="607" y="599"/>
                    <a:pt x="618" y="583"/>
                    <a:pt x="625" y="573"/>
                  </a:cubicBezTo>
                  <a:cubicBezTo>
                    <a:pt x="632" y="564"/>
                    <a:pt x="639" y="551"/>
                    <a:pt x="645" y="543"/>
                  </a:cubicBezTo>
                  <a:cubicBezTo>
                    <a:pt x="650" y="535"/>
                    <a:pt x="654" y="528"/>
                    <a:pt x="657" y="523"/>
                  </a:cubicBezTo>
                  <a:cubicBezTo>
                    <a:pt x="660" y="518"/>
                    <a:pt x="660" y="510"/>
                    <a:pt x="659" y="503"/>
                  </a:cubicBezTo>
                  <a:close/>
                  <a:moveTo>
                    <a:pt x="568" y="504"/>
                  </a:moveTo>
                  <a:cubicBezTo>
                    <a:pt x="564" y="499"/>
                    <a:pt x="562" y="492"/>
                    <a:pt x="561" y="487"/>
                  </a:cubicBezTo>
                  <a:cubicBezTo>
                    <a:pt x="560" y="481"/>
                    <a:pt x="557" y="470"/>
                    <a:pt x="559" y="465"/>
                  </a:cubicBezTo>
                  <a:cubicBezTo>
                    <a:pt x="560" y="467"/>
                    <a:pt x="560" y="467"/>
                    <a:pt x="560" y="467"/>
                  </a:cubicBezTo>
                  <a:cubicBezTo>
                    <a:pt x="562" y="469"/>
                    <a:pt x="565" y="470"/>
                    <a:pt x="566" y="474"/>
                  </a:cubicBezTo>
                  <a:cubicBezTo>
                    <a:pt x="567" y="477"/>
                    <a:pt x="568" y="481"/>
                    <a:pt x="569" y="485"/>
                  </a:cubicBezTo>
                  <a:cubicBezTo>
                    <a:pt x="570" y="487"/>
                    <a:pt x="570" y="488"/>
                    <a:pt x="571" y="491"/>
                  </a:cubicBezTo>
                  <a:cubicBezTo>
                    <a:pt x="572" y="492"/>
                    <a:pt x="574" y="495"/>
                    <a:pt x="574" y="496"/>
                  </a:cubicBezTo>
                  <a:cubicBezTo>
                    <a:pt x="574" y="499"/>
                    <a:pt x="569" y="501"/>
                    <a:pt x="56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3" name="Freeform 6"/>
            <p:cNvSpPr>
              <a:spLocks noEditPoints="1"/>
            </p:cNvSpPr>
            <p:nvPr/>
          </p:nvSpPr>
          <p:spPr bwMode="auto">
            <a:xfrm>
              <a:off x="5624513" y="1609725"/>
              <a:ext cx="1887538" cy="4064000"/>
            </a:xfrm>
            <a:custGeom>
              <a:avLst/>
              <a:gdLst>
                <a:gd name="T0" fmla="*/ 644 w 660"/>
                <a:gd name="T1" fmla="*/ 417 h 1423"/>
                <a:gd name="T2" fmla="*/ 632 w 660"/>
                <a:gd name="T3" fmla="*/ 338 h 1423"/>
                <a:gd name="T4" fmla="*/ 605 w 660"/>
                <a:gd name="T5" fmla="*/ 262 h 1423"/>
                <a:gd name="T6" fmla="*/ 525 w 660"/>
                <a:gd name="T7" fmla="*/ 225 h 1423"/>
                <a:gd name="T8" fmla="*/ 497 w 660"/>
                <a:gd name="T9" fmla="*/ 187 h 1423"/>
                <a:gd name="T10" fmla="*/ 511 w 660"/>
                <a:gd name="T11" fmla="*/ 149 h 1423"/>
                <a:gd name="T12" fmla="*/ 520 w 660"/>
                <a:gd name="T13" fmla="*/ 79 h 1423"/>
                <a:gd name="T14" fmla="*/ 455 w 660"/>
                <a:gd name="T15" fmla="*/ 0 h 1423"/>
                <a:gd name="T16" fmla="*/ 412 w 660"/>
                <a:gd name="T17" fmla="*/ 12 h 1423"/>
                <a:gd name="T18" fmla="*/ 387 w 660"/>
                <a:gd name="T19" fmla="*/ 91 h 1423"/>
                <a:gd name="T20" fmla="*/ 397 w 660"/>
                <a:gd name="T21" fmla="*/ 162 h 1423"/>
                <a:gd name="T22" fmla="*/ 392 w 660"/>
                <a:gd name="T23" fmla="*/ 219 h 1423"/>
                <a:gd name="T24" fmla="*/ 300 w 660"/>
                <a:gd name="T25" fmla="*/ 276 h 1423"/>
                <a:gd name="T26" fmla="*/ 243 w 660"/>
                <a:gd name="T27" fmla="*/ 289 h 1423"/>
                <a:gd name="T28" fmla="*/ 173 w 660"/>
                <a:gd name="T29" fmla="*/ 228 h 1423"/>
                <a:gd name="T30" fmla="*/ 110 w 660"/>
                <a:gd name="T31" fmla="*/ 159 h 1423"/>
                <a:gd name="T32" fmla="*/ 120 w 660"/>
                <a:gd name="T33" fmla="*/ 103 h 1423"/>
                <a:gd name="T34" fmla="*/ 94 w 660"/>
                <a:gd name="T35" fmla="*/ 117 h 1423"/>
                <a:gd name="T36" fmla="*/ 33 w 660"/>
                <a:gd name="T37" fmla="*/ 60 h 1423"/>
                <a:gd name="T38" fmla="*/ 40 w 660"/>
                <a:gd name="T39" fmla="*/ 83 h 1423"/>
                <a:gd name="T40" fmla="*/ 20 w 660"/>
                <a:gd name="T41" fmla="*/ 86 h 1423"/>
                <a:gd name="T42" fmla="*/ 22 w 660"/>
                <a:gd name="T43" fmla="*/ 114 h 1423"/>
                <a:gd name="T44" fmla="*/ 32 w 660"/>
                <a:gd name="T45" fmla="*/ 141 h 1423"/>
                <a:gd name="T46" fmla="*/ 84 w 660"/>
                <a:gd name="T47" fmla="*/ 194 h 1423"/>
                <a:gd name="T48" fmla="*/ 69 w 660"/>
                <a:gd name="T49" fmla="*/ 235 h 1423"/>
                <a:gd name="T50" fmla="*/ 111 w 660"/>
                <a:gd name="T51" fmla="*/ 271 h 1423"/>
                <a:gd name="T52" fmla="*/ 209 w 660"/>
                <a:gd name="T53" fmla="*/ 359 h 1423"/>
                <a:gd name="T54" fmla="*/ 280 w 660"/>
                <a:gd name="T55" fmla="*/ 370 h 1423"/>
                <a:gd name="T56" fmla="*/ 271 w 660"/>
                <a:gd name="T57" fmla="*/ 462 h 1423"/>
                <a:gd name="T58" fmla="*/ 245 w 660"/>
                <a:gd name="T59" fmla="*/ 591 h 1423"/>
                <a:gd name="T60" fmla="*/ 238 w 660"/>
                <a:gd name="T61" fmla="*/ 681 h 1423"/>
                <a:gd name="T62" fmla="*/ 305 w 660"/>
                <a:gd name="T63" fmla="*/ 688 h 1423"/>
                <a:gd name="T64" fmla="*/ 320 w 660"/>
                <a:gd name="T65" fmla="*/ 884 h 1423"/>
                <a:gd name="T66" fmla="*/ 332 w 660"/>
                <a:gd name="T67" fmla="*/ 1016 h 1423"/>
                <a:gd name="T68" fmla="*/ 340 w 660"/>
                <a:gd name="T69" fmla="*/ 1110 h 1423"/>
                <a:gd name="T70" fmla="*/ 310 w 660"/>
                <a:gd name="T71" fmla="*/ 1272 h 1423"/>
                <a:gd name="T72" fmla="*/ 290 w 660"/>
                <a:gd name="T73" fmla="*/ 1321 h 1423"/>
                <a:gd name="T74" fmla="*/ 202 w 660"/>
                <a:gd name="T75" fmla="*/ 1364 h 1423"/>
                <a:gd name="T76" fmla="*/ 293 w 660"/>
                <a:gd name="T77" fmla="*/ 1387 h 1423"/>
                <a:gd name="T78" fmla="*/ 389 w 660"/>
                <a:gd name="T79" fmla="*/ 1372 h 1423"/>
                <a:gd name="T80" fmla="*/ 403 w 660"/>
                <a:gd name="T81" fmla="*/ 1337 h 1423"/>
                <a:gd name="T82" fmla="*/ 405 w 660"/>
                <a:gd name="T83" fmla="*/ 1273 h 1423"/>
                <a:gd name="T84" fmla="*/ 407 w 660"/>
                <a:gd name="T85" fmla="*/ 1229 h 1423"/>
                <a:gd name="T86" fmla="*/ 418 w 660"/>
                <a:gd name="T87" fmla="*/ 1139 h 1423"/>
                <a:gd name="T88" fmla="*/ 434 w 660"/>
                <a:gd name="T89" fmla="*/ 1033 h 1423"/>
                <a:gd name="T90" fmla="*/ 453 w 660"/>
                <a:gd name="T91" fmla="*/ 999 h 1423"/>
                <a:gd name="T92" fmla="*/ 472 w 660"/>
                <a:gd name="T93" fmla="*/ 1125 h 1423"/>
                <a:gd name="T94" fmla="*/ 493 w 660"/>
                <a:gd name="T95" fmla="*/ 1250 h 1423"/>
                <a:gd name="T96" fmla="*/ 487 w 660"/>
                <a:gd name="T97" fmla="*/ 1298 h 1423"/>
                <a:gd name="T98" fmla="*/ 490 w 660"/>
                <a:gd name="T99" fmla="*/ 1336 h 1423"/>
                <a:gd name="T100" fmla="*/ 424 w 660"/>
                <a:gd name="T101" fmla="*/ 1409 h 1423"/>
                <a:gd name="T102" fmla="*/ 567 w 660"/>
                <a:gd name="T103" fmla="*/ 1393 h 1423"/>
                <a:gd name="T104" fmla="*/ 567 w 660"/>
                <a:gd name="T105" fmla="*/ 1339 h 1423"/>
                <a:gd name="T106" fmla="*/ 571 w 660"/>
                <a:gd name="T107" fmla="*/ 1266 h 1423"/>
                <a:gd name="T108" fmla="*/ 563 w 660"/>
                <a:gd name="T109" fmla="*/ 1038 h 1423"/>
                <a:gd name="T110" fmla="*/ 538 w 660"/>
                <a:gd name="T111" fmla="*/ 900 h 1423"/>
                <a:gd name="T112" fmla="*/ 530 w 660"/>
                <a:gd name="T113" fmla="*/ 786 h 1423"/>
                <a:gd name="T114" fmla="*/ 567 w 660"/>
                <a:gd name="T115" fmla="*/ 753 h 1423"/>
                <a:gd name="T116" fmla="*/ 596 w 660"/>
                <a:gd name="T117" fmla="*/ 611 h 1423"/>
                <a:gd name="T118" fmla="*/ 659 w 660"/>
                <a:gd name="T119" fmla="*/ 503 h 1423"/>
                <a:gd name="T120" fmla="*/ 566 w 660"/>
                <a:gd name="T121" fmla="*/ 47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1423">
                  <a:moveTo>
                    <a:pt x="659" y="503"/>
                  </a:moveTo>
                  <a:cubicBezTo>
                    <a:pt x="657" y="496"/>
                    <a:pt x="655" y="489"/>
                    <a:pt x="655" y="481"/>
                  </a:cubicBezTo>
                  <a:cubicBezTo>
                    <a:pt x="655" y="472"/>
                    <a:pt x="652" y="460"/>
                    <a:pt x="651" y="455"/>
                  </a:cubicBezTo>
                  <a:cubicBezTo>
                    <a:pt x="650" y="449"/>
                    <a:pt x="651" y="449"/>
                    <a:pt x="649" y="438"/>
                  </a:cubicBezTo>
                  <a:cubicBezTo>
                    <a:pt x="646" y="427"/>
                    <a:pt x="644" y="422"/>
                    <a:pt x="644" y="417"/>
                  </a:cubicBezTo>
                  <a:cubicBezTo>
                    <a:pt x="644" y="412"/>
                    <a:pt x="645" y="405"/>
                    <a:pt x="643" y="397"/>
                  </a:cubicBezTo>
                  <a:cubicBezTo>
                    <a:pt x="642" y="388"/>
                    <a:pt x="637" y="385"/>
                    <a:pt x="635" y="379"/>
                  </a:cubicBezTo>
                  <a:cubicBezTo>
                    <a:pt x="634" y="373"/>
                    <a:pt x="632" y="366"/>
                    <a:pt x="632" y="363"/>
                  </a:cubicBezTo>
                  <a:cubicBezTo>
                    <a:pt x="632" y="361"/>
                    <a:pt x="634" y="360"/>
                    <a:pt x="634" y="354"/>
                  </a:cubicBezTo>
                  <a:cubicBezTo>
                    <a:pt x="634" y="349"/>
                    <a:pt x="633" y="342"/>
                    <a:pt x="632" y="338"/>
                  </a:cubicBezTo>
                  <a:cubicBezTo>
                    <a:pt x="631" y="333"/>
                    <a:pt x="630" y="337"/>
                    <a:pt x="628" y="325"/>
                  </a:cubicBezTo>
                  <a:cubicBezTo>
                    <a:pt x="626" y="314"/>
                    <a:pt x="623" y="308"/>
                    <a:pt x="622" y="303"/>
                  </a:cubicBezTo>
                  <a:cubicBezTo>
                    <a:pt x="622" y="297"/>
                    <a:pt x="619" y="290"/>
                    <a:pt x="619" y="290"/>
                  </a:cubicBezTo>
                  <a:cubicBezTo>
                    <a:pt x="619" y="290"/>
                    <a:pt x="619" y="291"/>
                    <a:pt x="616" y="282"/>
                  </a:cubicBezTo>
                  <a:cubicBezTo>
                    <a:pt x="613" y="272"/>
                    <a:pt x="611" y="268"/>
                    <a:pt x="605" y="262"/>
                  </a:cubicBezTo>
                  <a:cubicBezTo>
                    <a:pt x="600" y="256"/>
                    <a:pt x="589" y="250"/>
                    <a:pt x="584" y="249"/>
                  </a:cubicBezTo>
                  <a:cubicBezTo>
                    <a:pt x="580" y="248"/>
                    <a:pt x="575" y="248"/>
                    <a:pt x="575" y="248"/>
                  </a:cubicBezTo>
                  <a:cubicBezTo>
                    <a:pt x="575" y="248"/>
                    <a:pt x="572" y="247"/>
                    <a:pt x="560" y="242"/>
                  </a:cubicBezTo>
                  <a:cubicBezTo>
                    <a:pt x="548" y="237"/>
                    <a:pt x="542" y="235"/>
                    <a:pt x="537" y="231"/>
                  </a:cubicBezTo>
                  <a:cubicBezTo>
                    <a:pt x="531" y="228"/>
                    <a:pt x="525" y="225"/>
                    <a:pt x="525" y="225"/>
                  </a:cubicBezTo>
                  <a:cubicBezTo>
                    <a:pt x="525" y="225"/>
                    <a:pt x="523" y="225"/>
                    <a:pt x="522" y="225"/>
                  </a:cubicBezTo>
                  <a:cubicBezTo>
                    <a:pt x="521" y="225"/>
                    <a:pt x="519" y="221"/>
                    <a:pt x="514" y="213"/>
                  </a:cubicBezTo>
                  <a:cubicBezTo>
                    <a:pt x="509" y="205"/>
                    <a:pt x="505" y="199"/>
                    <a:pt x="504" y="197"/>
                  </a:cubicBezTo>
                  <a:cubicBezTo>
                    <a:pt x="503" y="196"/>
                    <a:pt x="501" y="195"/>
                    <a:pt x="501" y="195"/>
                  </a:cubicBezTo>
                  <a:cubicBezTo>
                    <a:pt x="501" y="195"/>
                    <a:pt x="498" y="190"/>
                    <a:pt x="497" y="187"/>
                  </a:cubicBezTo>
                  <a:cubicBezTo>
                    <a:pt x="496" y="184"/>
                    <a:pt x="494" y="182"/>
                    <a:pt x="494" y="182"/>
                  </a:cubicBezTo>
                  <a:cubicBezTo>
                    <a:pt x="494" y="182"/>
                    <a:pt x="497" y="177"/>
                    <a:pt x="498" y="173"/>
                  </a:cubicBezTo>
                  <a:cubicBezTo>
                    <a:pt x="499" y="170"/>
                    <a:pt x="501" y="163"/>
                    <a:pt x="501" y="161"/>
                  </a:cubicBezTo>
                  <a:cubicBezTo>
                    <a:pt x="501" y="158"/>
                    <a:pt x="501" y="154"/>
                    <a:pt x="501" y="154"/>
                  </a:cubicBezTo>
                  <a:cubicBezTo>
                    <a:pt x="501" y="154"/>
                    <a:pt x="507" y="153"/>
                    <a:pt x="511" y="149"/>
                  </a:cubicBezTo>
                  <a:cubicBezTo>
                    <a:pt x="515" y="144"/>
                    <a:pt x="518" y="139"/>
                    <a:pt x="519" y="132"/>
                  </a:cubicBezTo>
                  <a:cubicBezTo>
                    <a:pt x="521" y="124"/>
                    <a:pt x="521" y="119"/>
                    <a:pt x="520" y="115"/>
                  </a:cubicBezTo>
                  <a:cubicBezTo>
                    <a:pt x="520" y="111"/>
                    <a:pt x="519" y="107"/>
                    <a:pt x="517" y="107"/>
                  </a:cubicBezTo>
                  <a:cubicBezTo>
                    <a:pt x="514" y="107"/>
                    <a:pt x="517" y="108"/>
                    <a:pt x="518" y="102"/>
                  </a:cubicBezTo>
                  <a:cubicBezTo>
                    <a:pt x="518" y="97"/>
                    <a:pt x="520" y="90"/>
                    <a:pt x="520" y="79"/>
                  </a:cubicBezTo>
                  <a:cubicBezTo>
                    <a:pt x="519" y="68"/>
                    <a:pt x="519" y="60"/>
                    <a:pt x="517" y="55"/>
                  </a:cubicBezTo>
                  <a:cubicBezTo>
                    <a:pt x="514" y="50"/>
                    <a:pt x="510" y="42"/>
                    <a:pt x="506" y="37"/>
                  </a:cubicBezTo>
                  <a:cubicBezTo>
                    <a:pt x="502" y="32"/>
                    <a:pt x="494" y="21"/>
                    <a:pt x="488" y="16"/>
                  </a:cubicBezTo>
                  <a:cubicBezTo>
                    <a:pt x="482" y="10"/>
                    <a:pt x="476" y="6"/>
                    <a:pt x="469" y="4"/>
                  </a:cubicBezTo>
                  <a:cubicBezTo>
                    <a:pt x="462" y="1"/>
                    <a:pt x="459" y="0"/>
                    <a:pt x="455" y="0"/>
                  </a:cubicBezTo>
                  <a:cubicBezTo>
                    <a:pt x="450" y="0"/>
                    <a:pt x="444" y="2"/>
                    <a:pt x="442" y="4"/>
                  </a:cubicBezTo>
                  <a:cubicBezTo>
                    <a:pt x="440" y="6"/>
                    <a:pt x="436" y="7"/>
                    <a:pt x="436" y="7"/>
                  </a:cubicBezTo>
                  <a:cubicBezTo>
                    <a:pt x="435" y="7"/>
                    <a:pt x="435" y="7"/>
                    <a:pt x="435" y="7"/>
                  </a:cubicBezTo>
                  <a:cubicBezTo>
                    <a:pt x="435" y="7"/>
                    <a:pt x="425" y="7"/>
                    <a:pt x="423" y="8"/>
                  </a:cubicBezTo>
                  <a:cubicBezTo>
                    <a:pt x="421" y="9"/>
                    <a:pt x="414" y="10"/>
                    <a:pt x="412" y="12"/>
                  </a:cubicBezTo>
                  <a:cubicBezTo>
                    <a:pt x="410" y="13"/>
                    <a:pt x="400" y="16"/>
                    <a:pt x="397" y="23"/>
                  </a:cubicBezTo>
                  <a:cubicBezTo>
                    <a:pt x="393" y="29"/>
                    <a:pt x="391" y="36"/>
                    <a:pt x="390" y="42"/>
                  </a:cubicBezTo>
                  <a:cubicBezTo>
                    <a:pt x="389" y="49"/>
                    <a:pt x="388" y="54"/>
                    <a:pt x="388" y="59"/>
                  </a:cubicBezTo>
                  <a:cubicBezTo>
                    <a:pt x="387" y="65"/>
                    <a:pt x="386" y="72"/>
                    <a:pt x="387" y="77"/>
                  </a:cubicBezTo>
                  <a:cubicBezTo>
                    <a:pt x="387" y="83"/>
                    <a:pt x="387" y="86"/>
                    <a:pt x="387" y="91"/>
                  </a:cubicBezTo>
                  <a:cubicBezTo>
                    <a:pt x="388" y="96"/>
                    <a:pt x="388" y="102"/>
                    <a:pt x="388" y="102"/>
                  </a:cubicBezTo>
                  <a:cubicBezTo>
                    <a:pt x="388" y="102"/>
                    <a:pt x="381" y="100"/>
                    <a:pt x="381" y="112"/>
                  </a:cubicBezTo>
                  <a:cubicBezTo>
                    <a:pt x="380" y="124"/>
                    <a:pt x="380" y="129"/>
                    <a:pt x="383" y="135"/>
                  </a:cubicBezTo>
                  <a:cubicBezTo>
                    <a:pt x="385" y="141"/>
                    <a:pt x="389" y="150"/>
                    <a:pt x="397" y="148"/>
                  </a:cubicBezTo>
                  <a:cubicBezTo>
                    <a:pt x="397" y="148"/>
                    <a:pt x="397" y="156"/>
                    <a:pt x="397" y="162"/>
                  </a:cubicBezTo>
                  <a:cubicBezTo>
                    <a:pt x="398" y="168"/>
                    <a:pt x="396" y="173"/>
                    <a:pt x="401" y="178"/>
                  </a:cubicBezTo>
                  <a:cubicBezTo>
                    <a:pt x="405" y="184"/>
                    <a:pt x="410" y="191"/>
                    <a:pt x="410" y="191"/>
                  </a:cubicBezTo>
                  <a:cubicBezTo>
                    <a:pt x="410" y="191"/>
                    <a:pt x="411" y="204"/>
                    <a:pt x="410" y="205"/>
                  </a:cubicBezTo>
                  <a:cubicBezTo>
                    <a:pt x="410" y="205"/>
                    <a:pt x="405" y="206"/>
                    <a:pt x="403" y="209"/>
                  </a:cubicBezTo>
                  <a:cubicBezTo>
                    <a:pt x="402" y="212"/>
                    <a:pt x="392" y="219"/>
                    <a:pt x="392" y="219"/>
                  </a:cubicBezTo>
                  <a:cubicBezTo>
                    <a:pt x="392" y="219"/>
                    <a:pt x="380" y="219"/>
                    <a:pt x="376" y="221"/>
                  </a:cubicBezTo>
                  <a:cubicBezTo>
                    <a:pt x="372" y="222"/>
                    <a:pt x="351" y="234"/>
                    <a:pt x="349" y="237"/>
                  </a:cubicBezTo>
                  <a:cubicBezTo>
                    <a:pt x="346" y="239"/>
                    <a:pt x="331" y="252"/>
                    <a:pt x="320" y="263"/>
                  </a:cubicBezTo>
                  <a:cubicBezTo>
                    <a:pt x="309" y="274"/>
                    <a:pt x="306" y="274"/>
                    <a:pt x="305" y="275"/>
                  </a:cubicBezTo>
                  <a:cubicBezTo>
                    <a:pt x="304" y="276"/>
                    <a:pt x="303" y="275"/>
                    <a:pt x="300" y="276"/>
                  </a:cubicBezTo>
                  <a:cubicBezTo>
                    <a:pt x="296" y="278"/>
                    <a:pt x="297" y="276"/>
                    <a:pt x="292" y="277"/>
                  </a:cubicBezTo>
                  <a:cubicBezTo>
                    <a:pt x="288" y="278"/>
                    <a:pt x="280" y="281"/>
                    <a:pt x="278" y="281"/>
                  </a:cubicBezTo>
                  <a:cubicBezTo>
                    <a:pt x="276" y="282"/>
                    <a:pt x="273" y="281"/>
                    <a:pt x="267" y="281"/>
                  </a:cubicBezTo>
                  <a:cubicBezTo>
                    <a:pt x="262" y="282"/>
                    <a:pt x="257" y="283"/>
                    <a:pt x="254" y="285"/>
                  </a:cubicBezTo>
                  <a:cubicBezTo>
                    <a:pt x="251" y="287"/>
                    <a:pt x="245" y="289"/>
                    <a:pt x="243" y="289"/>
                  </a:cubicBezTo>
                  <a:cubicBezTo>
                    <a:pt x="242" y="289"/>
                    <a:pt x="239" y="287"/>
                    <a:pt x="233" y="282"/>
                  </a:cubicBezTo>
                  <a:cubicBezTo>
                    <a:pt x="227" y="277"/>
                    <a:pt x="227" y="280"/>
                    <a:pt x="220" y="272"/>
                  </a:cubicBezTo>
                  <a:cubicBezTo>
                    <a:pt x="213" y="263"/>
                    <a:pt x="208" y="261"/>
                    <a:pt x="205" y="259"/>
                  </a:cubicBezTo>
                  <a:cubicBezTo>
                    <a:pt x="202" y="257"/>
                    <a:pt x="198" y="255"/>
                    <a:pt x="193" y="250"/>
                  </a:cubicBezTo>
                  <a:cubicBezTo>
                    <a:pt x="188" y="245"/>
                    <a:pt x="177" y="231"/>
                    <a:pt x="173" y="228"/>
                  </a:cubicBezTo>
                  <a:cubicBezTo>
                    <a:pt x="169" y="224"/>
                    <a:pt x="144" y="197"/>
                    <a:pt x="139" y="193"/>
                  </a:cubicBezTo>
                  <a:cubicBezTo>
                    <a:pt x="135" y="190"/>
                    <a:pt x="124" y="175"/>
                    <a:pt x="122" y="174"/>
                  </a:cubicBezTo>
                  <a:cubicBezTo>
                    <a:pt x="121" y="173"/>
                    <a:pt x="119" y="170"/>
                    <a:pt x="118" y="171"/>
                  </a:cubicBezTo>
                  <a:cubicBezTo>
                    <a:pt x="118" y="171"/>
                    <a:pt x="118" y="172"/>
                    <a:pt x="117" y="171"/>
                  </a:cubicBezTo>
                  <a:cubicBezTo>
                    <a:pt x="116" y="169"/>
                    <a:pt x="111" y="163"/>
                    <a:pt x="110" y="159"/>
                  </a:cubicBezTo>
                  <a:cubicBezTo>
                    <a:pt x="110" y="156"/>
                    <a:pt x="109" y="147"/>
                    <a:pt x="110" y="144"/>
                  </a:cubicBezTo>
                  <a:cubicBezTo>
                    <a:pt x="112" y="141"/>
                    <a:pt x="112" y="134"/>
                    <a:pt x="115" y="131"/>
                  </a:cubicBezTo>
                  <a:cubicBezTo>
                    <a:pt x="118" y="128"/>
                    <a:pt x="117" y="121"/>
                    <a:pt x="118" y="117"/>
                  </a:cubicBezTo>
                  <a:cubicBezTo>
                    <a:pt x="118" y="111"/>
                    <a:pt x="118" y="111"/>
                    <a:pt x="118" y="111"/>
                  </a:cubicBezTo>
                  <a:cubicBezTo>
                    <a:pt x="117" y="109"/>
                    <a:pt x="120" y="106"/>
                    <a:pt x="120" y="103"/>
                  </a:cubicBezTo>
                  <a:cubicBezTo>
                    <a:pt x="121" y="100"/>
                    <a:pt x="120" y="97"/>
                    <a:pt x="121" y="94"/>
                  </a:cubicBezTo>
                  <a:cubicBezTo>
                    <a:pt x="122" y="91"/>
                    <a:pt x="126" y="80"/>
                    <a:pt x="120" y="81"/>
                  </a:cubicBezTo>
                  <a:cubicBezTo>
                    <a:pt x="116" y="81"/>
                    <a:pt x="113" y="84"/>
                    <a:pt x="111" y="87"/>
                  </a:cubicBezTo>
                  <a:cubicBezTo>
                    <a:pt x="109" y="90"/>
                    <a:pt x="107" y="95"/>
                    <a:pt x="105" y="99"/>
                  </a:cubicBezTo>
                  <a:cubicBezTo>
                    <a:pt x="103" y="103"/>
                    <a:pt x="102" y="122"/>
                    <a:pt x="94" y="117"/>
                  </a:cubicBezTo>
                  <a:cubicBezTo>
                    <a:pt x="93" y="116"/>
                    <a:pt x="89" y="112"/>
                    <a:pt x="89" y="112"/>
                  </a:cubicBezTo>
                  <a:cubicBezTo>
                    <a:pt x="86" y="108"/>
                    <a:pt x="81" y="105"/>
                    <a:pt x="78" y="101"/>
                  </a:cubicBezTo>
                  <a:cubicBezTo>
                    <a:pt x="75" y="96"/>
                    <a:pt x="72" y="92"/>
                    <a:pt x="68" y="88"/>
                  </a:cubicBezTo>
                  <a:cubicBezTo>
                    <a:pt x="63" y="83"/>
                    <a:pt x="58" y="77"/>
                    <a:pt x="53" y="72"/>
                  </a:cubicBezTo>
                  <a:cubicBezTo>
                    <a:pt x="51" y="69"/>
                    <a:pt x="36" y="53"/>
                    <a:pt x="33" y="60"/>
                  </a:cubicBezTo>
                  <a:cubicBezTo>
                    <a:pt x="33" y="60"/>
                    <a:pt x="30" y="63"/>
                    <a:pt x="36" y="71"/>
                  </a:cubicBezTo>
                  <a:cubicBezTo>
                    <a:pt x="41" y="79"/>
                    <a:pt x="51" y="91"/>
                    <a:pt x="54" y="94"/>
                  </a:cubicBezTo>
                  <a:cubicBezTo>
                    <a:pt x="56" y="98"/>
                    <a:pt x="58" y="99"/>
                    <a:pt x="59" y="102"/>
                  </a:cubicBezTo>
                  <a:cubicBezTo>
                    <a:pt x="59" y="105"/>
                    <a:pt x="58" y="105"/>
                    <a:pt x="57" y="104"/>
                  </a:cubicBezTo>
                  <a:cubicBezTo>
                    <a:pt x="56" y="103"/>
                    <a:pt x="42" y="85"/>
                    <a:pt x="40" y="83"/>
                  </a:cubicBezTo>
                  <a:cubicBezTo>
                    <a:pt x="38" y="80"/>
                    <a:pt x="18" y="58"/>
                    <a:pt x="13" y="65"/>
                  </a:cubicBezTo>
                  <a:cubicBezTo>
                    <a:pt x="13" y="65"/>
                    <a:pt x="10" y="68"/>
                    <a:pt x="16" y="77"/>
                  </a:cubicBezTo>
                  <a:cubicBezTo>
                    <a:pt x="22" y="85"/>
                    <a:pt x="34" y="96"/>
                    <a:pt x="34" y="96"/>
                  </a:cubicBezTo>
                  <a:cubicBezTo>
                    <a:pt x="38" y="105"/>
                    <a:pt x="38" y="105"/>
                    <a:pt x="38" y="105"/>
                  </a:cubicBezTo>
                  <a:cubicBezTo>
                    <a:pt x="38" y="105"/>
                    <a:pt x="22" y="88"/>
                    <a:pt x="20" y="86"/>
                  </a:cubicBezTo>
                  <a:cubicBezTo>
                    <a:pt x="18" y="83"/>
                    <a:pt x="13" y="77"/>
                    <a:pt x="10" y="78"/>
                  </a:cubicBezTo>
                  <a:cubicBezTo>
                    <a:pt x="7" y="79"/>
                    <a:pt x="3" y="83"/>
                    <a:pt x="8" y="92"/>
                  </a:cubicBezTo>
                  <a:cubicBezTo>
                    <a:pt x="14" y="102"/>
                    <a:pt x="30" y="115"/>
                    <a:pt x="33" y="118"/>
                  </a:cubicBezTo>
                  <a:cubicBezTo>
                    <a:pt x="35" y="121"/>
                    <a:pt x="40" y="127"/>
                    <a:pt x="38" y="128"/>
                  </a:cubicBezTo>
                  <a:cubicBezTo>
                    <a:pt x="36" y="130"/>
                    <a:pt x="24" y="117"/>
                    <a:pt x="22" y="114"/>
                  </a:cubicBezTo>
                  <a:cubicBezTo>
                    <a:pt x="19" y="112"/>
                    <a:pt x="8" y="102"/>
                    <a:pt x="6" y="102"/>
                  </a:cubicBezTo>
                  <a:cubicBezTo>
                    <a:pt x="4" y="103"/>
                    <a:pt x="3" y="104"/>
                    <a:pt x="3" y="104"/>
                  </a:cubicBezTo>
                  <a:cubicBezTo>
                    <a:pt x="0" y="110"/>
                    <a:pt x="10" y="120"/>
                    <a:pt x="14" y="124"/>
                  </a:cubicBezTo>
                  <a:cubicBezTo>
                    <a:pt x="17" y="127"/>
                    <a:pt x="20" y="130"/>
                    <a:pt x="23" y="133"/>
                  </a:cubicBezTo>
                  <a:cubicBezTo>
                    <a:pt x="26" y="136"/>
                    <a:pt x="29" y="138"/>
                    <a:pt x="32" y="141"/>
                  </a:cubicBezTo>
                  <a:cubicBezTo>
                    <a:pt x="35" y="143"/>
                    <a:pt x="36" y="148"/>
                    <a:pt x="38" y="151"/>
                  </a:cubicBezTo>
                  <a:cubicBezTo>
                    <a:pt x="40" y="155"/>
                    <a:pt x="43" y="159"/>
                    <a:pt x="45" y="162"/>
                  </a:cubicBezTo>
                  <a:cubicBezTo>
                    <a:pt x="49" y="169"/>
                    <a:pt x="56" y="175"/>
                    <a:pt x="62" y="181"/>
                  </a:cubicBezTo>
                  <a:cubicBezTo>
                    <a:pt x="65" y="184"/>
                    <a:pt x="71" y="188"/>
                    <a:pt x="75" y="185"/>
                  </a:cubicBezTo>
                  <a:cubicBezTo>
                    <a:pt x="77" y="189"/>
                    <a:pt x="81" y="191"/>
                    <a:pt x="84" y="194"/>
                  </a:cubicBezTo>
                  <a:cubicBezTo>
                    <a:pt x="86" y="197"/>
                    <a:pt x="89" y="199"/>
                    <a:pt x="92" y="201"/>
                  </a:cubicBezTo>
                  <a:cubicBezTo>
                    <a:pt x="90" y="203"/>
                    <a:pt x="90" y="203"/>
                    <a:pt x="90" y="203"/>
                  </a:cubicBezTo>
                  <a:cubicBezTo>
                    <a:pt x="87" y="207"/>
                    <a:pt x="84" y="212"/>
                    <a:pt x="80" y="216"/>
                  </a:cubicBezTo>
                  <a:cubicBezTo>
                    <a:pt x="78" y="219"/>
                    <a:pt x="74" y="223"/>
                    <a:pt x="71" y="226"/>
                  </a:cubicBezTo>
                  <a:cubicBezTo>
                    <a:pt x="69" y="229"/>
                    <a:pt x="65" y="232"/>
                    <a:pt x="69" y="235"/>
                  </a:cubicBezTo>
                  <a:cubicBezTo>
                    <a:pt x="72" y="238"/>
                    <a:pt x="76" y="241"/>
                    <a:pt x="79" y="243"/>
                  </a:cubicBezTo>
                  <a:cubicBezTo>
                    <a:pt x="83" y="247"/>
                    <a:pt x="86" y="250"/>
                    <a:pt x="90" y="253"/>
                  </a:cubicBezTo>
                  <a:cubicBezTo>
                    <a:pt x="93" y="256"/>
                    <a:pt x="97" y="261"/>
                    <a:pt x="101" y="263"/>
                  </a:cubicBezTo>
                  <a:cubicBezTo>
                    <a:pt x="102" y="264"/>
                    <a:pt x="102" y="264"/>
                    <a:pt x="102" y="264"/>
                  </a:cubicBezTo>
                  <a:cubicBezTo>
                    <a:pt x="105" y="266"/>
                    <a:pt x="108" y="269"/>
                    <a:pt x="111" y="271"/>
                  </a:cubicBezTo>
                  <a:cubicBezTo>
                    <a:pt x="115" y="274"/>
                    <a:pt x="118" y="277"/>
                    <a:pt x="121" y="280"/>
                  </a:cubicBezTo>
                  <a:cubicBezTo>
                    <a:pt x="129" y="286"/>
                    <a:pt x="135" y="293"/>
                    <a:pt x="142" y="300"/>
                  </a:cubicBezTo>
                  <a:cubicBezTo>
                    <a:pt x="149" y="308"/>
                    <a:pt x="156" y="316"/>
                    <a:pt x="164" y="322"/>
                  </a:cubicBezTo>
                  <a:cubicBezTo>
                    <a:pt x="171" y="329"/>
                    <a:pt x="179" y="335"/>
                    <a:pt x="186" y="342"/>
                  </a:cubicBezTo>
                  <a:cubicBezTo>
                    <a:pt x="193" y="348"/>
                    <a:pt x="201" y="355"/>
                    <a:pt x="209" y="359"/>
                  </a:cubicBezTo>
                  <a:cubicBezTo>
                    <a:pt x="213" y="361"/>
                    <a:pt x="217" y="362"/>
                    <a:pt x="222" y="363"/>
                  </a:cubicBezTo>
                  <a:cubicBezTo>
                    <a:pt x="226" y="363"/>
                    <a:pt x="230" y="365"/>
                    <a:pt x="234" y="365"/>
                  </a:cubicBezTo>
                  <a:cubicBezTo>
                    <a:pt x="242" y="366"/>
                    <a:pt x="251" y="368"/>
                    <a:pt x="259" y="369"/>
                  </a:cubicBezTo>
                  <a:cubicBezTo>
                    <a:pt x="264" y="370"/>
                    <a:pt x="268" y="370"/>
                    <a:pt x="273" y="370"/>
                  </a:cubicBezTo>
                  <a:cubicBezTo>
                    <a:pt x="275" y="370"/>
                    <a:pt x="278" y="370"/>
                    <a:pt x="280" y="370"/>
                  </a:cubicBezTo>
                  <a:cubicBezTo>
                    <a:pt x="282" y="370"/>
                    <a:pt x="284" y="369"/>
                    <a:pt x="285" y="369"/>
                  </a:cubicBezTo>
                  <a:cubicBezTo>
                    <a:pt x="289" y="370"/>
                    <a:pt x="288" y="374"/>
                    <a:pt x="287" y="377"/>
                  </a:cubicBezTo>
                  <a:cubicBezTo>
                    <a:pt x="286" y="386"/>
                    <a:pt x="284" y="395"/>
                    <a:pt x="282" y="404"/>
                  </a:cubicBezTo>
                  <a:cubicBezTo>
                    <a:pt x="280" y="413"/>
                    <a:pt x="279" y="423"/>
                    <a:pt x="277" y="432"/>
                  </a:cubicBezTo>
                  <a:cubicBezTo>
                    <a:pt x="275" y="442"/>
                    <a:pt x="274" y="452"/>
                    <a:pt x="271" y="462"/>
                  </a:cubicBezTo>
                  <a:cubicBezTo>
                    <a:pt x="269" y="472"/>
                    <a:pt x="266" y="481"/>
                    <a:pt x="265" y="491"/>
                  </a:cubicBezTo>
                  <a:cubicBezTo>
                    <a:pt x="263" y="501"/>
                    <a:pt x="259" y="510"/>
                    <a:pt x="257" y="520"/>
                  </a:cubicBezTo>
                  <a:cubicBezTo>
                    <a:pt x="254" y="530"/>
                    <a:pt x="251" y="540"/>
                    <a:pt x="249" y="551"/>
                  </a:cubicBezTo>
                  <a:cubicBezTo>
                    <a:pt x="247" y="557"/>
                    <a:pt x="246" y="564"/>
                    <a:pt x="246" y="571"/>
                  </a:cubicBezTo>
                  <a:cubicBezTo>
                    <a:pt x="245" y="577"/>
                    <a:pt x="246" y="584"/>
                    <a:pt x="245" y="591"/>
                  </a:cubicBezTo>
                  <a:cubicBezTo>
                    <a:pt x="244" y="594"/>
                    <a:pt x="244" y="594"/>
                    <a:pt x="244" y="594"/>
                  </a:cubicBezTo>
                  <a:cubicBezTo>
                    <a:pt x="242" y="602"/>
                    <a:pt x="240" y="611"/>
                    <a:pt x="237" y="619"/>
                  </a:cubicBezTo>
                  <a:cubicBezTo>
                    <a:pt x="235" y="626"/>
                    <a:pt x="232" y="633"/>
                    <a:pt x="230" y="641"/>
                  </a:cubicBezTo>
                  <a:cubicBezTo>
                    <a:pt x="228" y="650"/>
                    <a:pt x="228" y="661"/>
                    <a:pt x="231" y="669"/>
                  </a:cubicBezTo>
                  <a:cubicBezTo>
                    <a:pt x="232" y="673"/>
                    <a:pt x="235" y="677"/>
                    <a:pt x="238" y="681"/>
                  </a:cubicBezTo>
                  <a:cubicBezTo>
                    <a:pt x="239" y="683"/>
                    <a:pt x="240" y="685"/>
                    <a:pt x="242" y="685"/>
                  </a:cubicBezTo>
                  <a:cubicBezTo>
                    <a:pt x="244" y="686"/>
                    <a:pt x="247" y="685"/>
                    <a:pt x="248" y="685"/>
                  </a:cubicBezTo>
                  <a:cubicBezTo>
                    <a:pt x="260" y="681"/>
                    <a:pt x="271" y="677"/>
                    <a:pt x="284" y="674"/>
                  </a:cubicBezTo>
                  <a:cubicBezTo>
                    <a:pt x="288" y="673"/>
                    <a:pt x="298" y="668"/>
                    <a:pt x="302" y="671"/>
                  </a:cubicBezTo>
                  <a:cubicBezTo>
                    <a:pt x="307" y="674"/>
                    <a:pt x="305" y="684"/>
                    <a:pt x="305" y="688"/>
                  </a:cubicBezTo>
                  <a:cubicBezTo>
                    <a:pt x="305" y="704"/>
                    <a:pt x="305" y="720"/>
                    <a:pt x="304" y="737"/>
                  </a:cubicBezTo>
                  <a:cubicBezTo>
                    <a:pt x="304" y="750"/>
                    <a:pt x="305" y="763"/>
                    <a:pt x="306" y="775"/>
                  </a:cubicBezTo>
                  <a:cubicBezTo>
                    <a:pt x="308" y="789"/>
                    <a:pt x="309" y="803"/>
                    <a:pt x="311" y="816"/>
                  </a:cubicBezTo>
                  <a:cubicBezTo>
                    <a:pt x="313" y="828"/>
                    <a:pt x="314" y="839"/>
                    <a:pt x="315" y="851"/>
                  </a:cubicBezTo>
                  <a:cubicBezTo>
                    <a:pt x="317" y="862"/>
                    <a:pt x="319" y="873"/>
                    <a:pt x="320" y="884"/>
                  </a:cubicBezTo>
                  <a:cubicBezTo>
                    <a:pt x="321" y="894"/>
                    <a:pt x="321" y="903"/>
                    <a:pt x="322" y="913"/>
                  </a:cubicBezTo>
                  <a:cubicBezTo>
                    <a:pt x="323" y="921"/>
                    <a:pt x="324" y="929"/>
                    <a:pt x="325" y="937"/>
                  </a:cubicBezTo>
                  <a:cubicBezTo>
                    <a:pt x="325" y="945"/>
                    <a:pt x="326" y="953"/>
                    <a:pt x="327" y="961"/>
                  </a:cubicBezTo>
                  <a:cubicBezTo>
                    <a:pt x="327" y="970"/>
                    <a:pt x="327" y="978"/>
                    <a:pt x="328" y="986"/>
                  </a:cubicBezTo>
                  <a:cubicBezTo>
                    <a:pt x="329" y="996"/>
                    <a:pt x="330" y="1006"/>
                    <a:pt x="332" y="1016"/>
                  </a:cubicBezTo>
                  <a:cubicBezTo>
                    <a:pt x="333" y="1019"/>
                    <a:pt x="333" y="1021"/>
                    <a:pt x="335" y="1024"/>
                  </a:cubicBezTo>
                  <a:cubicBezTo>
                    <a:pt x="337" y="1028"/>
                    <a:pt x="341" y="1032"/>
                    <a:pt x="342" y="1036"/>
                  </a:cubicBezTo>
                  <a:cubicBezTo>
                    <a:pt x="342" y="1039"/>
                    <a:pt x="342" y="1039"/>
                    <a:pt x="342" y="1039"/>
                  </a:cubicBezTo>
                  <a:cubicBezTo>
                    <a:pt x="345" y="1052"/>
                    <a:pt x="342" y="1067"/>
                    <a:pt x="342" y="1080"/>
                  </a:cubicBezTo>
                  <a:cubicBezTo>
                    <a:pt x="342" y="1090"/>
                    <a:pt x="342" y="1101"/>
                    <a:pt x="340" y="1110"/>
                  </a:cubicBezTo>
                  <a:cubicBezTo>
                    <a:pt x="335" y="1132"/>
                    <a:pt x="330" y="1154"/>
                    <a:pt x="328" y="1176"/>
                  </a:cubicBezTo>
                  <a:cubicBezTo>
                    <a:pt x="327" y="1190"/>
                    <a:pt x="327" y="1203"/>
                    <a:pt x="325" y="1216"/>
                  </a:cubicBezTo>
                  <a:cubicBezTo>
                    <a:pt x="324" y="1227"/>
                    <a:pt x="320" y="1238"/>
                    <a:pt x="320" y="1250"/>
                  </a:cubicBezTo>
                  <a:cubicBezTo>
                    <a:pt x="320" y="1253"/>
                    <a:pt x="321" y="1257"/>
                    <a:pt x="319" y="1261"/>
                  </a:cubicBezTo>
                  <a:cubicBezTo>
                    <a:pt x="317" y="1265"/>
                    <a:pt x="312" y="1267"/>
                    <a:pt x="310" y="1272"/>
                  </a:cubicBezTo>
                  <a:cubicBezTo>
                    <a:pt x="308" y="1275"/>
                    <a:pt x="310" y="1279"/>
                    <a:pt x="312" y="1283"/>
                  </a:cubicBezTo>
                  <a:cubicBezTo>
                    <a:pt x="313" y="1286"/>
                    <a:pt x="317" y="1290"/>
                    <a:pt x="315" y="1293"/>
                  </a:cubicBezTo>
                  <a:cubicBezTo>
                    <a:pt x="314" y="1296"/>
                    <a:pt x="309" y="1298"/>
                    <a:pt x="310" y="1302"/>
                  </a:cubicBezTo>
                  <a:cubicBezTo>
                    <a:pt x="307" y="1300"/>
                    <a:pt x="302" y="1308"/>
                    <a:pt x="300" y="1310"/>
                  </a:cubicBezTo>
                  <a:cubicBezTo>
                    <a:pt x="296" y="1313"/>
                    <a:pt x="293" y="1317"/>
                    <a:pt x="290" y="1321"/>
                  </a:cubicBezTo>
                  <a:cubicBezTo>
                    <a:pt x="285" y="1328"/>
                    <a:pt x="279" y="1336"/>
                    <a:pt x="273" y="1342"/>
                  </a:cubicBezTo>
                  <a:cubicBezTo>
                    <a:pt x="267" y="1349"/>
                    <a:pt x="259" y="1350"/>
                    <a:pt x="251" y="1352"/>
                  </a:cubicBezTo>
                  <a:cubicBezTo>
                    <a:pt x="242" y="1353"/>
                    <a:pt x="233" y="1355"/>
                    <a:pt x="224" y="1356"/>
                  </a:cubicBezTo>
                  <a:cubicBezTo>
                    <a:pt x="219" y="1357"/>
                    <a:pt x="213" y="1356"/>
                    <a:pt x="209" y="1357"/>
                  </a:cubicBezTo>
                  <a:cubicBezTo>
                    <a:pt x="205" y="1358"/>
                    <a:pt x="204" y="1361"/>
                    <a:pt x="202" y="1364"/>
                  </a:cubicBezTo>
                  <a:cubicBezTo>
                    <a:pt x="200" y="1366"/>
                    <a:pt x="197" y="1369"/>
                    <a:pt x="197" y="1372"/>
                  </a:cubicBezTo>
                  <a:cubicBezTo>
                    <a:pt x="197" y="1375"/>
                    <a:pt x="201" y="1375"/>
                    <a:pt x="203" y="1376"/>
                  </a:cubicBezTo>
                  <a:cubicBezTo>
                    <a:pt x="207" y="1377"/>
                    <a:pt x="211" y="1379"/>
                    <a:pt x="215" y="1380"/>
                  </a:cubicBezTo>
                  <a:cubicBezTo>
                    <a:pt x="224" y="1383"/>
                    <a:pt x="232" y="1385"/>
                    <a:pt x="240" y="1387"/>
                  </a:cubicBezTo>
                  <a:cubicBezTo>
                    <a:pt x="257" y="1391"/>
                    <a:pt x="276" y="1390"/>
                    <a:pt x="293" y="1387"/>
                  </a:cubicBezTo>
                  <a:cubicBezTo>
                    <a:pt x="308" y="1384"/>
                    <a:pt x="325" y="1381"/>
                    <a:pt x="338" y="1374"/>
                  </a:cubicBezTo>
                  <a:cubicBezTo>
                    <a:pt x="340" y="1375"/>
                    <a:pt x="339" y="1376"/>
                    <a:pt x="342" y="1376"/>
                  </a:cubicBezTo>
                  <a:cubicBezTo>
                    <a:pt x="345" y="1376"/>
                    <a:pt x="348" y="1375"/>
                    <a:pt x="351" y="1375"/>
                  </a:cubicBezTo>
                  <a:cubicBezTo>
                    <a:pt x="358" y="1374"/>
                    <a:pt x="365" y="1374"/>
                    <a:pt x="372" y="1373"/>
                  </a:cubicBezTo>
                  <a:cubicBezTo>
                    <a:pt x="377" y="1373"/>
                    <a:pt x="383" y="1372"/>
                    <a:pt x="389" y="1372"/>
                  </a:cubicBezTo>
                  <a:cubicBezTo>
                    <a:pt x="393" y="1371"/>
                    <a:pt x="400" y="1373"/>
                    <a:pt x="402" y="1368"/>
                  </a:cubicBezTo>
                  <a:cubicBezTo>
                    <a:pt x="403" y="1365"/>
                    <a:pt x="403" y="1357"/>
                    <a:pt x="400" y="1354"/>
                  </a:cubicBezTo>
                  <a:cubicBezTo>
                    <a:pt x="401" y="1352"/>
                    <a:pt x="402" y="1350"/>
                    <a:pt x="403" y="1348"/>
                  </a:cubicBezTo>
                  <a:cubicBezTo>
                    <a:pt x="403" y="1346"/>
                    <a:pt x="403" y="1340"/>
                    <a:pt x="402" y="1340"/>
                  </a:cubicBezTo>
                  <a:cubicBezTo>
                    <a:pt x="403" y="1337"/>
                    <a:pt x="403" y="1337"/>
                    <a:pt x="403" y="1337"/>
                  </a:cubicBezTo>
                  <a:cubicBezTo>
                    <a:pt x="406" y="1333"/>
                    <a:pt x="408" y="1329"/>
                    <a:pt x="410" y="1324"/>
                  </a:cubicBezTo>
                  <a:cubicBezTo>
                    <a:pt x="413" y="1320"/>
                    <a:pt x="415" y="1316"/>
                    <a:pt x="413" y="1311"/>
                  </a:cubicBezTo>
                  <a:cubicBezTo>
                    <a:pt x="412" y="1307"/>
                    <a:pt x="409" y="1305"/>
                    <a:pt x="409" y="1300"/>
                  </a:cubicBezTo>
                  <a:cubicBezTo>
                    <a:pt x="409" y="1295"/>
                    <a:pt x="409" y="1290"/>
                    <a:pt x="408" y="1286"/>
                  </a:cubicBezTo>
                  <a:cubicBezTo>
                    <a:pt x="407" y="1281"/>
                    <a:pt x="405" y="1278"/>
                    <a:pt x="405" y="1273"/>
                  </a:cubicBezTo>
                  <a:cubicBezTo>
                    <a:pt x="405" y="1272"/>
                    <a:pt x="406" y="1271"/>
                    <a:pt x="406" y="1270"/>
                  </a:cubicBezTo>
                  <a:cubicBezTo>
                    <a:pt x="407" y="1269"/>
                    <a:pt x="408" y="1269"/>
                    <a:pt x="408" y="1268"/>
                  </a:cubicBezTo>
                  <a:cubicBezTo>
                    <a:pt x="410" y="1266"/>
                    <a:pt x="411" y="1263"/>
                    <a:pt x="411" y="1261"/>
                  </a:cubicBezTo>
                  <a:cubicBezTo>
                    <a:pt x="411" y="1255"/>
                    <a:pt x="411" y="1248"/>
                    <a:pt x="410" y="1243"/>
                  </a:cubicBezTo>
                  <a:cubicBezTo>
                    <a:pt x="409" y="1239"/>
                    <a:pt x="406" y="1233"/>
                    <a:pt x="407" y="1229"/>
                  </a:cubicBezTo>
                  <a:cubicBezTo>
                    <a:pt x="408" y="1227"/>
                    <a:pt x="410" y="1225"/>
                    <a:pt x="411" y="1223"/>
                  </a:cubicBezTo>
                  <a:cubicBezTo>
                    <a:pt x="412" y="1220"/>
                    <a:pt x="412" y="1217"/>
                    <a:pt x="412" y="1215"/>
                  </a:cubicBezTo>
                  <a:cubicBezTo>
                    <a:pt x="412" y="1208"/>
                    <a:pt x="412" y="1202"/>
                    <a:pt x="413" y="1196"/>
                  </a:cubicBezTo>
                  <a:cubicBezTo>
                    <a:pt x="413" y="1183"/>
                    <a:pt x="415" y="1170"/>
                    <a:pt x="416" y="1157"/>
                  </a:cubicBezTo>
                  <a:cubicBezTo>
                    <a:pt x="417" y="1151"/>
                    <a:pt x="418" y="1145"/>
                    <a:pt x="418" y="1139"/>
                  </a:cubicBezTo>
                  <a:cubicBezTo>
                    <a:pt x="420" y="1135"/>
                    <a:pt x="420" y="1135"/>
                    <a:pt x="420" y="1135"/>
                  </a:cubicBezTo>
                  <a:cubicBezTo>
                    <a:pt x="421" y="1129"/>
                    <a:pt x="423" y="1124"/>
                    <a:pt x="424" y="1118"/>
                  </a:cubicBezTo>
                  <a:cubicBezTo>
                    <a:pt x="425" y="1112"/>
                    <a:pt x="426" y="1106"/>
                    <a:pt x="427" y="1100"/>
                  </a:cubicBezTo>
                  <a:cubicBezTo>
                    <a:pt x="428" y="1088"/>
                    <a:pt x="428" y="1076"/>
                    <a:pt x="430" y="1064"/>
                  </a:cubicBezTo>
                  <a:cubicBezTo>
                    <a:pt x="432" y="1054"/>
                    <a:pt x="433" y="1043"/>
                    <a:pt x="434" y="1033"/>
                  </a:cubicBezTo>
                  <a:cubicBezTo>
                    <a:pt x="435" y="1021"/>
                    <a:pt x="438" y="1010"/>
                    <a:pt x="438" y="998"/>
                  </a:cubicBezTo>
                  <a:cubicBezTo>
                    <a:pt x="438" y="992"/>
                    <a:pt x="439" y="986"/>
                    <a:pt x="439" y="979"/>
                  </a:cubicBezTo>
                  <a:cubicBezTo>
                    <a:pt x="439" y="975"/>
                    <a:pt x="440" y="970"/>
                    <a:pt x="439" y="965"/>
                  </a:cubicBezTo>
                  <a:cubicBezTo>
                    <a:pt x="440" y="972"/>
                    <a:pt x="445" y="977"/>
                    <a:pt x="448" y="983"/>
                  </a:cubicBezTo>
                  <a:cubicBezTo>
                    <a:pt x="450" y="989"/>
                    <a:pt x="451" y="994"/>
                    <a:pt x="453" y="999"/>
                  </a:cubicBezTo>
                  <a:cubicBezTo>
                    <a:pt x="456" y="1010"/>
                    <a:pt x="460" y="1021"/>
                    <a:pt x="463" y="1032"/>
                  </a:cubicBezTo>
                  <a:cubicBezTo>
                    <a:pt x="465" y="1043"/>
                    <a:pt x="468" y="1053"/>
                    <a:pt x="473" y="1063"/>
                  </a:cubicBezTo>
                  <a:cubicBezTo>
                    <a:pt x="475" y="1068"/>
                    <a:pt x="474" y="1070"/>
                    <a:pt x="469" y="1073"/>
                  </a:cubicBezTo>
                  <a:cubicBezTo>
                    <a:pt x="465" y="1076"/>
                    <a:pt x="465" y="1080"/>
                    <a:pt x="466" y="1085"/>
                  </a:cubicBezTo>
                  <a:cubicBezTo>
                    <a:pt x="467" y="1098"/>
                    <a:pt x="470" y="1112"/>
                    <a:pt x="472" y="1125"/>
                  </a:cubicBezTo>
                  <a:cubicBezTo>
                    <a:pt x="473" y="1133"/>
                    <a:pt x="475" y="1141"/>
                    <a:pt x="476" y="1148"/>
                  </a:cubicBezTo>
                  <a:cubicBezTo>
                    <a:pt x="477" y="1157"/>
                    <a:pt x="477" y="1166"/>
                    <a:pt x="479" y="1175"/>
                  </a:cubicBezTo>
                  <a:cubicBezTo>
                    <a:pt x="480" y="1183"/>
                    <a:pt x="483" y="1191"/>
                    <a:pt x="484" y="1199"/>
                  </a:cubicBezTo>
                  <a:cubicBezTo>
                    <a:pt x="486" y="1206"/>
                    <a:pt x="486" y="1214"/>
                    <a:pt x="487" y="1221"/>
                  </a:cubicBezTo>
                  <a:cubicBezTo>
                    <a:pt x="489" y="1231"/>
                    <a:pt x="491" y="1241"/>
                    <a:pt x="493" y="1250"/>
                  </a:cubicBezTo>
                  <a:cubicBezTo>
                    <a:pt x="494" y="1255"/>
                    <a:pt x="495" y="1259"/>
                    <a:pt x="494" y="1264"/>
                  </a:cubicBezTo>
                  <a:cubicBezTo>
                    <a:pt x="492" y="1268"/>
                    <a:pt x="489" y="1272"/>
                    <a:pt x="488" y="1276"/>
                  </a:cubicBezTo>
                  <a:cubicBezTo>
                    <a:pt x="487" y="1280"/>
                    <a:pt x="487" y="1285"/>
                    <a:pt x="488" y="1289"/>
                  </a:cubicBezTo>
                  <a:cubicBezTo>
                    <a:pt x="488" y="1292"/>
                    <a:pt x="488" y="1293"/>
                    <a:pt x="487" y="1295"/>
                  </a:cubicBezTo>
                  <a:cubicBezTo>
                    <a:pt x="487" y="1296"/>
                    <a:pt x="486" y="1297"/>
                    <a:pt x="487" y="1298"/>
                  </a:cubicBezTo>
                  <a:cubicBezTo>
                    <a:pt x="487" y="1299"/>
                    <a:pt x="488" y="1301"/>
                    <a:pt x="488" y="1302"/>
                  </a:cubicBezTo>
                  <a:cubicBezTo>
                    <a:pt x="488" y="1302"/>
                    <a:pt x="488" y="1302"/>
                    <a:pt x="488" y="1302"/>
                  </a:cubicBezTo>
                  <a:cubicBezTo>
                    <a:pt x="479" y="1301"/>
                    <a:pt x="484" y="1314"/>
                    <a:pt x="486" y="1318"/>
                  </a:cubicBezTo>
                  <a:cubicBezTo>
                    <a:pt x="488" y="1321"/>
                    <a:pt x="489" y="1322"/>
                    <a:pt x="490" y="1326"/>
                  </a:cubicBezTo>
                  <a:cubicBezTo>
                    <a:pt x="490" y="1329"/>
                    <a:pt x="490" y="1334"/>
                    <a:pt x="490" y="1336"/>
                  </a:cubicBezTo>
                  <a:cubicBezTo>
                    <a:pt x="490" y="1336"/>
                    <a:pt x="489" y="1340"/>
                    <a:pt x="486" y="1344"/>
                  </a:cubicBezTo>
                  <a:cubicBezTo>
                    <a:pt x="484" y="1348"/>
                    <a:pt x="468" y="1364"/>
                    <a:pt x="462" y="1371"/>
                  </a:cubicBezTo>
                  <a:cubicBezTo>
                    <a:pt x="457" y="1378"/>
                    <a:pt x="448" y="1386"/>
                    <a:pt x="445" y="1387"/>
                  </a:cubicBezTo>
                  <a:cubicBezTo>
                    <a:pt x="443" y="1389"/>
                    <a:pt x="428" y="1387"/>
                    <a:pt x="426" y="1401"/>
                  </a:cubicBezTo>
                  <a:cubicBezTo>
                    <a:pt x="426" y="1401"/>
                    <a:pt x="422" y="1401"/>
                    <a:pt x="424" y="1409"/>
                  </a:cubicBezTo>
                  <a:cubicBezTo>
                    <a:pt x="424" y="1409"/>
                    <a:pt x="433" y="1413"/>
                    <a:pt x="459" y="1418"/>
                  </a:cubicBezTo>
                  <a:cubicBezTo>
                    <a:pt x="486" y="1423"/>
                    <a:pt x="512" y="1421"/>
                    <a:pt x="526" y="1415"/>
                  </a:cubicBezTo>
                  <a:cubicBezTo>
                    <a:pt x="540" y="1408"/>
                    <a:pt x="546" y="1400"/>
                    <a:pt x="546" y="1400"/>
                  </a:cubicBezTo>
                  <a:cubicBezTo>
                    <a:pt x="552" y="1400"/>
                    <a:pt x="552" y="1400"/>
                    <a:pt x="552" y="1400"/>
                  </a:cubicBezTo>
                  <a:cubicBezTo>
                    <a:pt x="552" y="1400"/>
                    <a:pt x="564" y="1395"/>
                    <a:pt x="567" y="1393"/>
                  </a:cubicBezTo>
                  <a:cubicBezTo>
                    <a:pt x="569" y="1392"/>
                    <a:pt x="570" y="1390"/>
                    <a:pt x="570" y="1390"/>
                  </a:cubicBezTo>
                  <a:cubicBezTo>
                    <a:pt x="570" y="1390"/>
                    <a:pt x="572" y="1380"/>
                    <a:pt x="570" y="1375"/>
                  </a:cubicBezTo>
                  <a:cubicBezTo>
                    <a:pt x="570" y="1375"/>
                    <a:pt x="572" y="1365"/>
                    <a:pt x="571" y="1359"/>
                  </a:cubicBezTo>
                  <a:cubicBezTo>
                    <a:pt x="570" y="1352"/>
                    <a:pt x="567" y="1347"/>
                    <a:pt x="567" y="1347"/>
                  </a:cubicBezTo>
                  <a:cubicBezTo>
                    <a:pt x="567" y="1347"/>
                    <a:pt x="566" y="1342"/>
                    <a:pt x="567" y="1339"/>
                  </a:cubicBezTo>
                  <a:cubicBezTo>
                    <a:pt x="567" y="1336"/>
                    <a:pt x="570" y="1332"/>
                    <a:pt x="573" y="1326"/>
                  </a:cubicBezTo>
                  <a:cubicBezTo>
                    <a:pt x="576" y="1321"/>
                    <a:pt x="578" y="1320"/>
                    <a:pt x="577" y="1314"/>
                  </a:cubicBezTo>
                  <a:cubicBezTo>
                    <a:pt x="576" y="1308"/>
                    <a:pt x="575" y="1301"/>
                    <a:pt x="574" y="1298"/>
                  </a:cubicBezTo>
                  <a:cubicBezTo>
                    <a:pt x="573" y="1294"/>
                    <a:pt x="571" y="1293"/>
                    <a:pt x="571" y="1287"/>
                  </a:cubicBezTo>
                  <a:cubicBezTo>
                    <a:pt x="571" y="1280"/>
                    <a:pt x="569" y="1277"/>
                    <a:pt x="571" y="1266"/>
                  </a:cubicBezTo>
                  <a:cubicBezTo>
                    <a:pt x="572" y="1256"/>
                    <a:pt x="573" y="1234"/>
                    <a:pt x="572" y="1218"/>
                  </a:cubicBezTo>
                  <a:cubicBezTo>
                    <a:pt x="572" y="1202"/>
                    <a:pt x="572" y="1195"/>
                    <a:pt x="571" y="1161"/>
                  </a:cubicBezTo>
                  <a:cubicBezTo>
                    <a:pt x="570" y="1128"/>
                    <a:pt x="570" y="1112"/>
                    <a:pt x="569" y="1095"/>
                  </a:cubicBezTo>
                  <a:cubicBezTo>
                    <a:pt x="568" y="1077"/>
                    <a:pt x="568" y="1069"/>
                    <a:pt x="565" y="1055"/>
                  </a:cubicBezTo>
                  <a:cubicBezTo>
                    <a:pt x="561" y="1042"/>
                    <a:pt x="566" y="1056"/>
                    <a:pt x="563" y="1038"/>
                  </a:cubicBezTo>
                  <a:cubicBezTo>
                    <a:pt x="560" y="1021"/>
                    <a:pt x="556" y="1008"/>
                    <a:pt x="552" y="998"/>
                  </a:cubicBezTo>
                  <a:cubicBezTo>
                    <a:pt x="548" y="989"/>
                    <a:pt x="546" y="987"/>
                    <a:pt x="546" y="981"/>
                  </a:cubicBezTo>
                  <a:cubicBezTo>
                    <a:pt x="545" y="974"/>
                    <a:pt x="547" y="959"/>
                    <a:pt x="546" y="945"/>
                  </a:cubicBezTo>
                  <a:cubicBezTo>
                    <a:pt x="545" y="931"/>
                    <a:pt x="545" y="924"/>
                    <a:pt x="543" y="917"/>
                  </a:cubicBezTo>
                  <a:cubicBezTo>
                    <a:pt x="540" y="910"/>
                    <a:pt x="538" y="904"/>
                    <a:pt x="538" y="900"/>
                  </a:cubicBezTo>
                  <a:cubicBezTo>
                    <a:pt x="538" y="896"/>
                    <a:pt x="538" y="893"/>
                    <a:pt x="537" y="879"/>
                  </a:cubicBezTo>
                  <a:cubicBezTo>
                    <a:pt x="537" y="866"/>
                    <a:pt x="537" y="860"/>
                    <a:pt x="534" y="849"/>
                  </a:cubicBezTo>
                  <a:cubicBezTo>
                    <a:pt x="532" y="839"/>
                    <a:pt x="529" y="834"/>
                    <a:pt x="530" y="824"/>
                  </a:cubicBezTo>
                  <a:cubicBezTo>
                    <a:pt x="530" y="814"/>
                    <a:pt x="531" y="818"/>
                    <a:pt x="532" y="808"/>
                  </a:cubicBezTo>
                  <a:cubicBezTo>
                    <a:pt x="532" y="798"/>
                    <a:pt x="532" y="789"/>
                    <a:pt x="530" y="786"/>
                  </a:cubicBezTo>
                  <a:cubicBezTo>
                    <a:pt x="529" y="783"/>
                    <a:pt x="528" y="781"/>
                    <a:pt x="529" y="779"/>
                  </a:cubicBezTo>
                  <a:cubicBezTo>
                    <a:pt x="530" y="776"/>
                    <a:pt x="530" y="774"/>
                    <a:pt x="530" y="769"/>
                  </a:cubicBezTo>
                  <a:cubicBezTo>
                    <a:pt x="530" y="765"/>
                    <a:pt x="529" y="760"/>
                    <a:pt x="530" y="758"/>
                  </a:cubicBezTo>
                  <a:cubicBezTo>
                    <a:pt x="531" y="756"/>
                    <a:pt x="536" y="753"/>
                    <a:pt x="541" y="752"/>
                  </a:cubicBezTo>
                  <a:cubicBezTo>
                    <a:pt x="547" y="751"/>
                    <a:pt x="560" y="751"/>
                    <a:pt x="567" y="753"/>
                  </a:cubicBezTo>
                  <a:cubicBezTo>
                    <a:pt x="574" y="754"/>
                    <a:pt x="586" y="750"/>
                    <a:pt x="592" y="748"/>
                  </a:cubicBezTo>
                  <a:cubicBezTo>
                    <a:pt x="597" y="745"/>
                    <a:pt x="605" y="742"/>
                    <a:pt x="609" y="739"/>
                  </a:cubicBezTo>
                  <a:cubicBezTo>
                    <a:pt x="613" y="737"/>
                    <a:pt x="615" y="740"/>
                    <a:pt x="614" y="730"/>
                  </a:cubicBezTo>
                  <a:cubicBezTo>
                    <a:pt x="612" y="720"/>
                    <a:pt x="607" y="693"/>
                    <a:pt x="605" y="678"/>
                  </a:cubicBezTo>
                  <a:cubicBezTo>
                    <a:pt x="604" y="662"/>
                    <a:pt x="596" y="611"/>
                    <a:pt x="596" y="611"/>
                  </a:cubicBezTo>
                  <a:cubicBezTo>
                    <a:pt x="596" y="611"/>
                    <a:pt x="597" y="610"/>
                    <a:pt x="602" y="604"/>
                  </a:cubicBezTo>
                  <a:cubicBezTo>
                    <a:pt x="607" y="599"/>
                    <a:pt x="618" y="583"/>
                    <a:pt x="625" y="573"/>
                  </a:cubicBezTo>
                  <a:cubicBezTo>
                    <a:pt x="632" y="564"/>
                    <a:pt x="639" y="551"/>
                    <a:pt x="645" y="543"/>
                  </a:cubicBezTo>
                  <a:cubicBezTo>
                    <a:pt x="650" y="535"/>
                    <a:pt x="654" y="528"/>
                    <a:pt x="657" y="523"/>
                  </a:cubicBezTo>
                  <a:cubicBezTo>
                    <a:pt x="660" y="518"/>
                    <a:pt x="660" y="510"/>
                    <a:pt x="659" y="503"/>
                  </a:cubicBezTo>
                  <a:close/>
                  <a:moveTo>
                    <a:pt x="568" y="504"/>
                  </a:moveTo>
                  <a:cubicBezTo>
                    <a:pt x="564" y="499"/>
                    <a:pt x="562" y="492"/>
                    <a:pt x="561" y="487"/>
                  </a:cubicBezTo>
                  <a:cubicBezTo>
                    <a:pt x="560" y="481"/>
                    <a:pt x="557" y="470"/>
                    <a:pt x="559" y="465"/>
                  </a:cubicBezTo>
                  <a:cubicBezTo>
                    <a:pt x="560" y="467"/>
                    <a:pt x="560" y="467"/>
                    <a:pt x="560" y="467"/>
                  </a:cubicBezTo>
                  <a:cubicBezTo>
                    <a:pt x="562" y="469"/>
                    <a:pt x="565" y="470"/>
                    <a:pt x="566" y="474"/>
                  </a:cubicBezTo>
                  <a:cubicBezTo>
                    <a:pt x="567" y="477"/>
                    <a:pt x="568" y="481"/>
                    <a:pt x="569" y="485"/>
                  </a:cubicBezTo>
                  <a:cubicBezTo>
                    <a:pt x="570" y="487"/>
                    <a:pt x="570" y="488"/>
                    <a:pt x="571" y="491"/>
                  </a:cubicBezTo>
                  <a:cubicBezTo>
                    <a:pt x="572" y="492"/>
                    <a:pt x="574" y="495"/>
                    <a:pt x="574" y="496"/>
                  </a:cubicBezTo>
                  <a:cubicBezTo>
                    <a:pt x="574" y="499"/>
                    <a:pt x="569" y="501"/>
                    <a:pt x="568" y="50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sp>
          <p:nvSpPr>
            <p:cNvPr id="14" name="Freeform 7"/>
            <p:cNvSpPr>
              <a:spLocks/>
            </p:cNvSpPr>
            <p:nvPr/>
          </p:nvSpPr>
          <p:spPr bwMode="auto">
            <a:xfrm>
              <a:off x="6519863" y="2128838"/>
              <a:ext cx="536575" cy="1247775"/>
            </a:xfrm>
            <a:custGeom>
              <a:avLst/>
              <a:gdLst>
                <a:gd name="T0" fmla="*/ 121 w 188"/>
                <a:gd name="T1" fmla="*/ 414 h 437"/>
                <a:gd name="T2" fmla="*/ 116 w 188"/>
                <a:gd name="T3" fmla="*/ 400 h 437"/>
                <a:gd name="T4" fmla="*/ 101 w 188"/>
                <a:gd name="T5" fmla="*/ 355 h 437"/>
                <a:gd name="T6" fmla="*/ 100 w 188"/>
                <a:gd name="T7" fmla="*/ 299 h 437"/>
                <a:gd name="T8" fmla="*/ 110 w 188"/>
                <a:gd name="T9" fmla="*/ 190 h 437"/>
                <a:gd name="T10" fmla="*/ 139 w 188"/>
                <a:gd name="T11" fmla="*/ 104 h 437"/>
                <a:gd name="T12" fmla="*/ 155 w 188"/>
                <a:gd name="T13" fmla="*/ 75 h 437"/>
                <a:gd name="T14" fmla="*/ 177 w 188"/>
                <a:gd name="T15" fmla="*/ 38 h 437"/>
                <a:gd name="T16" fmla="*/ 188 w 188"/>
                <a:gd name="T17" fmla="*/ 16 h 437"/>
                <a:gd name="T18" fmla="*/ 188 w 188"/>
                <a:gd name="T19" fmla="*/ 13 h 437"/>
                <a:gd name="T20" fmla="*/ 188 w 188"/>
                <a:gd name="T21" fmla="*/ 13 h 437"/>
                <a:gd name="T22" fmla="*/ 184 w 188"/>
                <a:gd name="T23" fmla="*/ 5 h 437"/>
                <a:gd name="T24" fmla="*/ 181 w 188"/>
                <a:gd name="T25" fmla="*/ 0 h 437"/>
                <a:gd name="T26" fmla="*/ 180 w 188"/>
                <a:gd name="T27" fmla="*/ 7 h 437"/>
                <a:gd name="T28" fmla="*/ 168 w 188"/>
                <a:gd name="T29" fmla="*/ 18 h 437"/>
                <a:gd name="T30" fmla="*/ 139 w 188"/>
                <a:gd name="T31" fmla="*/ 37 h 437"/>
                <a:gd name="T32" fmla="*/ 105 w 188"/>
                <a:gd name="T33" fmla="*/ 63 h 437"/>
                <a:gd name="T34" fmla="*/ 98 w 188"/>
                <a:gd name="T35" fmla="*/ 70 h 437"/>
                <a:gd name="T36" fmla="*/ 98 w 188"/>
                <a:gd name="T37" fmla="*/ 61 h 437"/>
                <a:gd name="T38" fmla="*/ 97 w 188"/>
                <a:gd name="T39" fmla="*/ 29 h 437"/>
                <a:gd name="T40" fmla="*/ 97 w 188"/>
                <a:gd name="T41" fmla="*/ 21 h 437"/>
                <a:gd name="T42" fmla="*/ 97 w 188"/>
                <a:gd name="T43" fmla="*/ 21 h 437"/>
                <a:gd name="T44" fmla="*/ 97 w 188"/>
                <a:gd name="T45" fmla="*/ 23 h 437"/>
                <a:gd name="T46" fmla="*/ 90 w 188"/>
                <a:gd name="T47" fmla="*/ 27 h 437"/>
                <a:gd name="T48" fmla="*/ 79 w 188"/>
                <a:gd name="T49" fmla="*/ 37 h 437"/>
                <a:gd name="T50" fmla="*/ 70 w 188"/>
                <a:gd name="T51" fmla="*/ 50 h 437"/>
                <a:gd name="T52" fmla="*/ 65 w 188"/>
                <a:gd name="T53" fmla="*/ 61 h 437"/>
                <a:gd name="T54" fmla="*/ 70 w 188"/>
                <a:gd name="T55" fmla="*/ 78 h 437"/>
                <a:gd name="T56" fmla="*/ 48 w 188"/>
                <a:gd name="T57" fmla="*/ 118 h 437"/>
                <a:gd name="T58" fmla="*/ 22 w 188"/>
                <a:gd name="T59" fmla="*/ 207 h 437"/>
                <a:gd name="T60" fmla="*/ 10 w 188"/>
                <a:gd name="T61" fmla="*/ 264 h 437"/>
                <a:gd name="T62" fmla="*/ 3 w 188"/>
                <a:gd name="T63" fmla="*/ 340 h 437"/>
                <a:gd name="T64" fmla="*/ 1 w 188"/>
                <a:gd name="T65" fmla="*/ 371 h 437"/>
                <a:gd name="T66" fmla="*/ 2 w 188"/>
                <a:gd name="T67" fmla="*/ 396 h 437"/>
                <a:gd name="T68" fmla="*/ 8 w 188"/>
                <a:gd name="T69" fmla="*/ 414 h 437"/>
                <a:gd name="T70" fmla="*/ 21 w 188"/>
                <a:gd name="T71" fmla="*/ 428 h 437"/>
                <a:gd name="T72" fmla="*/ 33 w 188"/>
                <a:gd name="T73" fmla="*/ 437 h 437"/>
                <a:gd name="T74" fmla="*/ 41 w 188"/>
                <a:gd name="T75" fmla="*/ 433 h 437"/>
                <a:gd name="T76" fmla="*/ 59 w 188"/>
                <a:gd name="T77" fmla="*/ 428 h 437"/>
                <a:gd name="T78" fmla="*/ 98 w 188"/>
                <a:gd name="T79" fmla="*/ 423 h 437"/>
                <a:gd name="T80" fmla="*/ 121 w 188"/>
                <a:gd name="T81" fmla="*/ 420 h 437"/>
                <a:gd name="T82" fmla="*/ 121 w 188"/>
                <a:gd name="T83" fmla="*/ 41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437">
                  <a:moveTo>
                    <a:pt x="121" y="414"/>
                  </a:moveTo>
                  <a:cubicBezTo>
                    <a:pt x="120" y="410"/>
                    <a:pt x="120" y="410"/>
                    <a:pt x="116" y="400"/>
                  </a:cubicBezTo>
                  <a:cubicBezTo>
                    <a:pt x="112" y="390"/>
                    <a:pt x="104" y="370"/>
                    <a:pt x="101" y="355"/>
                  </a:cubicBezTo>
                  <a:cubicBezTo>
                    <a:pt x="97" y="340"/>
                    <a:pt x="100" y="315"/>
                    <a:pt x="100" y="299"/>
                  </a:cubicBezTo>
                  <a:cubicBezTo>
                    <a:pt x="100" y="282"/>
                    <a:pt x="103" y="231"/>
                    <a:pt x="110" y="190"/>
                  </a:cubicBezTo>
                  <a:cubicBezTo>
                    <a:pt x="116" y="148"/>
                    <a:pt x="137" y="108"/>
                    <a:pt x="139" y="104"/>
                  </a:cubicBezTo>
                  <a:cubicBezTo>
                    <a:pt x="141" y="101"/>
                    <a:pt x="153" y="78"/>
                    <a:pt x="155" y="75"/>
                  </a:cubicBezTo>
                  <a:cubicBezTo>
                    <a:pt x="157" y="72"/>
                    <a:pt x="174" y="43"/>
                    <a:pt x="177" y="38"/>
                  </a:cubicBezTo>
                  <a:cubicBezTo>
                    <a:pt x="180" y="34"/>
                    <a:pt x="187" y="22"/>
                    <a:pt x="188" y="16"/>
                  </a:cubicBezTo>
                  <a:cubicBezTo>
                    <a:pt x="188" y="15"/>
                    <a:pt x="188" y="14"/>
                    <a:pt x="188" y="13"/>
                  </a:cubicBezTo>
                  <a:cubicBezTo>
                    <a:pt x="188" y="13"/>
                    <a:pt x="188" y="13"/>
                    <a:pt x="188" y="13"/>
                  </a:cubicBezTo>
                  <a:cubicBezTo>
                    <a:pt x="188" y="13"/>
                    <a:pt x="185" y="8"/>
                    <a:pt x="184" y="5"/>
                  </a:cubicBezTo>
                  <a:cubicBezTo>
                    <a:pt x="183" y="2"/>
                    <a:pt x="181" y="0"/>
                    <a:pt x="181" y="0"/>
                  </a:cubicBezTo>
                  <a:cubicBezTo>
                    <a:pt x="181" y="0"/>
                    <a:pt x="182" y="5"/>
                    <a:pt x="180" y="7"/>
                  </a:cubicBezTo>
                  <a:cubicBezTo>
                    <a:pt x="179" y="10"/>
                    <a:pt x="172" y="14"/>
                    <a:pt x="168" y="18"/>
                  </a:cubicBezTo>
                  <a:cubicBezTo>
                    <a:pt x="163" y="21"/>
                    <a:pt x="144" y="33"/>
                    <a:pt x="139" y="37"/>
                  </a:cubicBezTo>
                  <a:cubicBezTo>
                    <a:pt x="133" y="41"/>
                    <a:pt x="108" y="61"/>
                    <a:pt x="105" y="63"/>
                  </a:cubicBezTo>
                  <a:cubicBezTo>
                    <a:pt x="102" y="66"/>
                    <a:pt x="98" y="70"/>
                    <a:pt x="98" y="70"/>
                  </a:cubicBezTo>
                  <a:cubicBezTo>
                    <a:pt x="98" y="70"/>
                    <a:pt x="98" y="66"/>
                    <a:pt x="98" y="61"/>
                  </a:cubicBezTo>
                  <a:cubicBezTo>
                    <a:pt x="97" y="56"/>
                    <a:pt x="97" y="31"/>
                    <a:pt x="97" y="29"/>
                  </a:cubicBezTo>
                  <a:cubicBezTo>
                    <a:pt x="98" y="26"/>
                    <a:pt x="97" y="21"/>
                    <a:pt x="97" y="21"/>
                  </a:cubicBezTo>
                  <a:cubicBezTo>
                    <a:pt x="97" y="21"/>
                    <a:pt x="97" y="21"/>
                    <a:pt x="97" y="21"/>
                  </a:cubicBezTo>
                  <a:cubicBezTo>
                    <a:pt x="97" y="22"/>
                    <a:pt x="97" y="22"/>
                    <a:pt x="97" y="23"/>
                  </a:cubicBezTo>
                  <a:cubicBezTo>
                    <a:pt x="97" y="23"/>
                    <a:pt x="92" y="24"/>
                    <a:pt x="90" y="27"/>
                  </a:cubicBezTo>
                  <a:cubicBezTo>
                    <a:pt x="89" y="30"/>
                    <a:pt x="81" y="36"/>
                    <a:pt x="79" y="37"/>
                  </a:cubicBezTo>
                  <a:cubicBezTo>
                    <a:pt x="73" y="44"/>
                    <a:pt x="72" y="47"/>
                    <a:pt x="70" y="50"/>
                  </a:cubicBezTo>
                  <a:cubicBezTo>
                    <a:pt x="67" y="52"/>
                    <a:pt x="64" y="56"/>
                    <a:pt x="65" y="61"/>
                  </a:cubicBezTo>
                  <a:cubicBezTo>
                    <a:pt x="65" y="66"/>
                    <a:pt x="70" y="78"/>
                    <a:pt x="70" y="78"/>
                  </a:cubicBezTo>
                  <a:cubicBezTo>
                    <a:pt x="70" y="78"/>
                    <a:pt x="63" y="86"/>
                    <a:pt x="48" y="118"/>
                  </a:cubicBezTo>
                  <a:cubicBezTo>
                    <a:pt x="33" y="150"/>
                    <a:pt x="26" y="191"/>
                    <a:pt x="22" y="207"/>
                  </a:cubicBezTo>
                  <a:cubicBezTo>
                    <a:pt x="17" y="223"/>
                    <a:pt x="12" y="250"/>
                    <a:pt x="10" y="264"/>
                  </a:cubicBezTo>
                  <a:cubicBezTo>
                    <a:pt x="7" y="279"/>
                    <a:pt x="4" y="330"/>
                    <a:pt x="3" y="340"/>
                  </a:cubicBezTo>
                  <a:cubicBezTo>
                    <a:pt x="2" y="351"/>
                    <a:pt x="0" y="361"/>
                    <a:pt x="1" y="371"/>
                  </a:cubicBezTo>
                  <a:cubicBezTo>
                    <a:pt x="2" y="380"/>
                    <a:pt x="2" y="389"/>
                    <a:pt x="2" y="396"/>
                  </a:cubicBezTo>
                  <a:cubicBezTo>
                    <a:pt x="3" y="403"/>
                    <a:pt x="5" y="407"/>
                    <a:pt x="8" y="414"/>
                  </a:cubicBezTo>
                  <a:cubicBezTo>
                    <a:pt x="12" y="420"/>
                    <a:pt x="16" y="424"/>
                    <a:pt x="21" y="428"/>
                  </a:cubicBezTo>
                  <a:cubicBezTo>
                    <a:pt x="27" y="431"/>
                    <a:pt x="33" y="437"/>
                    <a:pt x="33" y="437"/>
                  </a:cubicBezTo>
                  <a:cubicBezTo>
                    <a:pt x="33" y="437"/>
                    <a:pt x="39" y="434"/>
                    <a:pt x="41" y="433"/>
                  </a:cubicBezTo>
                  <a:cubicBezTo>
                    <a:pt x="43" y="431"/>
                    <a:pt x="55" y="430"/>
                    <a:pt x="59" y="428"/>
                  </a:cubicBezTo>
                  <a:cubicBezTo>
                    <a:pt x="63" y="427"/>
                    <a:pt x="87" y="425"/>
                    <a:pt x="98" y="423"/>
                  </a:cubicBezTo>
                  <a:cubicBezTo>
                    <a:pt x="109" y="421"/>
                    <a:pt x="121" y="420"/>
                    <a:pt x="121" y="420"/>
                  </a:cubicBezTo>
                  <a:cubicBezTo>
                    <a:pt x="121" y="420"/>
                    <a:pt x="121" y="418"/>
                    <a:pt x="121" y="41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50"/>
            </a:p>
          </p:txBody>
        </p:sp>
      </p:grpSp>
      <p:pic>
        <p:nvPicPr>
          <p:cNvPr id="15" name="Picture 14">
            <a:extLst>
              <a:ext uri="{FF2B5EF4-FFF2-40B4-BE49-F238E27FC236}">
                <a16:creationId xmlns:a16="http://schemas.microsoft.com/office/drawing/2014/main" id="{6F6DBB37-8447-566E-C252-4471E6187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20160">
            <a:off x="374235" y="937724"/>
            <a:ext cx="1128609" cy="1303738"/>
          </a:xfrm>
          <a:prstGeom prst="rect">
            <a:avLst/>
          </a:prstGeom>
        </p:spPr>
      </p:pic>
      <p:sp>
        <p:nvSpPr>
          <p:cNvPr id="16" name="TextBox 15">
            <a:extLst>
              <a:ext uri="{FF2B5EF4-FFF2-40B4-BE49-F238E27FC236}">
                <a16:creationId xmlns:a16="http://schemas.microsoft.com/office/drawing/2014/main" id="{FA51187E-31A9-51A0-BFD9-736E32F25B4F}"/>
              </a:ext>
            </a:extLst>
          </p:cNvPr>
          <p:cNvSpPr txBox="1"/>
          <p:nvPr/>
        </p:nvSpPr>
        <p:spPr>
          <a:xfrm>
            <a:off x="844423" y="2127761"/>
            <a:ext cx="4931923" cy="2462213"/>
          </a:xfrm>
          <a:prstGeom prst="rect">
            <a:avLst/>
          </a:prstGeom>
          <a:noFill/>
        </p:spPr>
        <p:txBody>
          <a:bodyPr wrap="square" rtlCol="0">
            <a:spAutoFit/>
          </a:bodyPr>
          <a:lstStyle/>
          <a:p>
            <a:pPr algn="just"/>
            <a:r>
              <a:rPr lang="en-IN" b="1">
                <a:solidFill>
                  <a:schemeClr val="tx2">
                    <a:lumMod val="25000"/>
                  </a:schemeClr>
                </a:solidFill>
                <a:latin typeface="Calibri" panose="020F0502020204030204" pitchFamily="34" charset="0"/>
                <a:cs typeface="Calibri" panose="020F0502020204030204" pitchFamily="34" charset="0"/>
                <a:sym typeface="Rubik"/>
              </a:rPr>
              <a:t>Despite the limitations and gaps identified, this scoping review highlights the importance of recognizing exposure to air pollution as a potential risk factor for anemia. The evidence gathered from various populations and settings suggests a consistent association, albeit with some variations in study design, exposure assessment, and confounder adjustment. These findings emphasize the imperative for focused interventions and policy measures designed to mitigate air pollution, which, in addition to its association with other significant health issues, can also contribute to the development of anemia.</a:t>
            </a:r>
          </a:p>
        </p:txBody>
      </p:sp>
    </p:spTree>
    <p:extLst>
      <p:ext uri="{BB962C8B-B14F-4D97-AF65-F5344CB8AC3E}">
        <p14:creationId xmlns:p14="http://schemas.microsoft.com/office/powerpoint/2010/main" val="228565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AF1F-F7E5-221F-92D3-5E27059A4C8E}"/>
              </a:ext>
            </a:extLst>
          </p:cNvPr>
          <p:cNvSpPr>
            <a:spLocks noGrp="1"/>
          </p:cNvSpPr>
          <p:nvPr>
            <p:ph type="title"/>
          </p:nvPr>
        </p:nvSpPr>
        <p:spPr>
          <a:xfrm>
            <a:off x="0" y="0"/>
            <a:ext cx="2194560" cy="719869"/>
          </a:xfrm>
        </p:spPr>
        <p:txBody>
          <a:bodyPr/>
          <a:lstStyle/>
          <a:p>
            <a:r>
              <a:rPr lang="en-IN">
                <a:latin typeface="Calibri" panose="020F0502020204030204" pitchFamily="34" charset="0"/>
                <a:cs typeface="Calibri" panose="020F0502020204030204" pitchFamily="34" charset="0"/>
              </a:rPr>
              <a:t>Reference</a:t>
            </a:r>
          </a:p>
        </p:txBody>
      </p:sp>
      <p:sp>
        <p:nvSpPr>
          <p:cNvPr id="4" name="TextBox 3">
            <a:extLst>
              <a:ext uri="{FF2B5EF4-FFF2-40B4-BE49-F238E27FC236}">
                <a16:creationId xmlns:a16="http://schemas.microsoft.com/office/drawing/2014/main" id="{BB6BE87F-5FA5-4C6E-C17B-8B9163BCF651}"/>
              </a:ext>
            </a:extLst>
          </p:cNvPr>
          <p:cNvSpPr txBox="1"/>
          <p:nvPr/>
        </p:nvSpPr>
        <p:spPr>
          <a:xfrm>
            <a:off x="457200" y="714983"/>
            <a:ext cx="8176098" cy="3754874"/>
          </a:xfrm>
          <a:prstGeom prst="rect">
            <a:avLst/>
          </a:prstGeom>
          <a:noFill/>
        </p:spPr>
        <p:txBody>
          <a:bodyPr wrap="square" rtlCol="0">
            <a:spAutoFit/>
          </a:bodyPr>
          <a:lstStyle/>
          <a:p>
            <a:pPr marL="342900" indent="-342900" algn="just" rtl="0" fontAlgn="base">
              <a:buFont typeface="+mj-lt"/>
              <a:buAutoNum type="arabicPeriod"/>
            </a:pPr>
            <a:r>
              <a:rPr lang="en-IN" sz="1400" i="0" u="none" strike="noStrike" dirty="0" err="1">
                <a:solidFill>
                  <a:srgbClr val="006600"/>
                </a:solidFill>
                <a:effectLst/>
                <a:latin typeface="Calibri" panose="020F0502020204030204" pitchFamily="34" charset="0"/>
                <a:cs typeface="Calibri" panose="020F0502020204030204" pitchFamily="34" charset="0"/>
              </a:rPr>
              <a:t>Safiri</a:t>
            </a:r>
            <a:r>
              <a:rPr lang="en-IN" sz="1400" i="0" u="none" strike="noStrike" dirty="0">
                <a:solidFill>
                  <a:srgbClr val="006600"/>
                </a:solidFill>
                <a:effectLst/>
                <a:latin typeface="Calibri" panose="020F0502020204030204" pitchFamily="34" charset="0"/>
                <a:cs typeface="Calibri" panose="020F0502020204030204" pitchFamily="34" charset="0"/>
              </a:rPr>
              <a:t>, S., </a:t>
            </a:r>
            <a:r>
              <a:rPr lang="en-IN" sz="1400" i="0" u="none" strike="noStrike" dirty="0" err="1">
                <a:solidFill>
                  <a:srgbClr val="006600"/>
                </a:solidFill>
                <a:effectLst/>
                <a:latin typeface="Calibri" panose="020F0502020204030204" pitchFamily="34" charset="0"/>
                <a:cs typeface="Calibri" panose="020F0502020204030204" pitchFamily="34" charset="0"/>
              </a:rPr>
              <a:t>Kolahi</a:t>
            </a:r>
            <a:r>
              <a:rPr lang="en-IN" sz="1400" i="0" u="none" strike="noStrike" dirty="0">
                <a:solidFill>
                  <a:srgbClr val="006600"/>
                </a:solidFill>
                <a:effectLst/>
                <a:latin typeface="Calibri" panose="020F0502020204030204" pitchFamily="34" charset="0"/>
                <a:cs typeface="Calibri" panose="020F0502020204030204" pitchFamily="34" charset="0"/>
              </a:rPr>
              <a:t>, AA., Noori, M. </a:t>
            </a:r>
            <a:r>
              <a:rPr lang="en-IN" sz="1400" i="1" u="none" strike="noStrike" dirty="0">
                <a:solidFill>
                  <a:srgbClr val="006600"/>
                </a:solidFill>
                <a:effectLst/>
                <a:latin typeface="Calibri" panose="020F0502020204030204" pitchFamily="34" charset="0"/>
                <a:cs typeface="Calibri" panose="020F0502020204030204" pitchFamily="34" charset="0"/>
              </a:rPr>
              <a:t>et al, </a:t>
            </a:r>
            <a:r>
              <a:rPr lang="en-IN" sz="1400" i="0" u="none" strike="noStrike" dirty="0">
                <a:solidFill>
                  <a:srgbClr val="006600"/>
                </a:solidFill>
                <a:effectLst/>
                <a:latin typeface="Calibri" panose="020F0502020204030204" pitchFamily="34" charset="0"/>
                <a:cs typeface="Calibri" panose="020F0502020204030204" pitchFamily="34" charset="0"/>
              </a:rPr>
              <a:t>Burden of </a:t>
            </a:r>
            <a:r>
              <a:rPr lang="en-IN" sz="1400" i="0" u="none" strike="noStrike" dirty="0" err="1">
                <a:solidFill>
                  <a:srgbClr val="006600"/>
                </a:solidFill>
                <a:effectLst/>
                <a:latin typeface="Calibri" panose="020F0502020204030204" pitchFamily="34" charset="0"/>
                <a:cs typeface="Calibri" panose="020F0502020204030204" pitchFamily="34" charset="0"/>
              </a:rPr>
              <a:t>anemia</a:t>
            </a:r>
            <a:r>
              <a:rPr lang="en-IN" sz="1400" i="0" u="none" strike="noStrike" dirty="0">
                <a:solidFill>
                  <a:srgbClr val="006600"/>
                </a:solidFill>
                <a:effectLst/>
                <a:latin typeface="Calibri" panose="020F0502020204030204" pitchFamily="34" charset="0"/>
                <a:cs typeface="Calibri" panose="020F0502020204030204" pitchFamily="34" charset="0"/>
              </a:rPr>
              <a:t> and its underlying causes in 204 countries and territories, 1990–2019: results from the Global Burden of Disease Study 2019. </a:t>
            </a:r>
            <a:r>
              <a:rPr lang="en-IN" sz="1400" i="1" u="none" strike="noStrike" dirty="0">
                <a:solidFill>
                  <a:srgbClr val="006600"/>
                </a:solidFill>
                <a:effectLst/>
                <a:latin typeface="Calibri" panose="020F0502020204030204" pitchFamily="34" charset="0"/>
                <a:cs typeface="Calibri" panose="020F0502020204030204" pitchFamily="34" charset="0"/>
              </a:rPr>
              <a:t>J </a:t>
            </a:r>
            <a:r>
              <a:rPr lang="en-IN" sz="1400" i="1" u="none" strike="noStrike" dirty="0" err="1">
                <a:solidFill>
                  <a:srgbClr val="006600"/>
                </a:solidFill>
                <a:effectLst/>
                <a:latin typeface="Calibri" panose="020F0502020204030204" pitchFamily="34" charset="0"/>
                <a:cs typeface="Calibri" panose="020F0502020204030204" pitchFamily="34" charset="0"/>
              </a:rPr>
              <a:t>Hematol</a:t>
            </a:r>
            <a:r>
              <a:rPr lang="en-IN" sz="1400" i="1" u="none" strike="noStrike" dirty="0">
                <a:solidFill>
                  <a:srgbClr val="006600"/>
                </a:solidFill>
                <a:effectLst/>
                <a:latin typeface="Calibri" panose="020F0502020204030204" pitchFamily="34" charset="0"/>
                <a:cs typeface="Calibri" panose="020F0502020204030204" pitchFamily="34" charset="0"/>
              </a:rPr>
              <a:t> Oncol</a:t>
            </a:r>
            <a:r>
              <a:rPr lang="en-IN" sz="1400" i="0" u="none" strike="noStrike" dirty="0">
                <a:solidFill>
                  <a:srgbClr val="006600"/>
                </a:solidFill>
                <a:effectLst/>
                <a:latin typeface="Calibri" panose="020F0502020204030204" pitchFamily="34" charset="0"/>
                <a:cs typeface="Calibri" panose="020F0502020204030204" pitchFamily="34" charset="0"/>
              </a:rPr>
              <a:t> 14, 185 (2021).  </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World Health Organisation </a:t>
            </a:r>
            <a:r>
              <a:rPr lang="en-IN" sz="1400" i="0" u="sng" strike="noStrike" dirty="0">
                <a:solidFill>
                  <a:srgbClr val="00660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https://www.who.int/health-topics/anaemia#tab=tab_1</a:t>
            </a:r>
            <a:r>
              <a:rPr lang="en-IN" sz="1400" i="0" u="none" strike="noStrike" dirty="0">
                <a:solidFill>
                  <a:srgbClr val="006600"/>
                </a:solidFill>
                <a:effectLst/>
                <a:latin typeface="Calibri" panose="020F0502020204030204" pitchFamily="34" charset="0"/>
                <a:cs typeface="Calibri" panose="020F0502020204030204" pitchFamily="34" charset="0"/>
              </a:rPr>
              <a:t> </a:t>
            </a:r>
          </a:p>
          <a:p>
            <a:pPr marL="342900" indent="-342900" algn="just" rtl="0" fontAlgn="base">
              <a:buFont typeface="+mj-lt"/>
              <a:buAutoNum type="arabicPeriod"/>
            </a:pPr>
            <a:r>
              <a:rPr lang="en-IN" sz="1400" i="0" u="none" strike="noStrike" dirty="0" err="1">
                <a:solidFill>
                  <a:srgbClr val="006600"/>
                </a:solidFill>
                <a:effectLst/>
                <a:latin typeface="Calibri" panose="020F0502020204030204" pitchFamily="34" charset="0"/>
                <a:cs typeface="Calibri" panose="020F0502020204030204" pitchFamily="34" charset="0"/>
              </a:rPr>
              <a:t>Safiri</a:t>
            </a:r>
            <a:r>
              <a:rPr lang="en-IN" sz="1400" i="0" u="none" strike="noStrike" dirty="0">
                <a:solidFill>
                  <a:srgbClr val="006600"/>
                </a:solidFill>
                <a:effectLst/>
                <a:latin typeface="Calibri" panose="020F0502020204030204" pitchFamily="34" charset="0"/>
                <a:cs typeface="Calibri" panose="020F0502020204030204" pitchFamily="34" charset="0"/>
              </a:rPr>
              <a:t>, S., </a:t>
            </a:r>
            <a:r>
              <a:rPr lang="en-IN" sz="1400" i="0" u="none" strike="noStrike" dirty="0" err="1">
                <a:solidFill>
                  <a:srgbClr val="006600"/>
                </a:solidFill>
                <a:effectLst/>
                <a:latin typeface="Calibri" panose="020F0502020204030204" pitchFamily="34" charset="0"/>
                <a:cs typeface="Calibri" panose="020F0502020204030204" pitchFamily="34" charset="0"/>
              </a:rPr>
              <a:t>Kolahi</a:t>
            </a:r>
            <a:r>
              <a:rPr lang="en-IN" sz="1400" i="0" u="none" strike="noStrike" dirty="0">
                <a:solidFill>
                  <a:srgbClr val="006600"/>
                </a:solidFill>
                <a:effectLst/>
                <a:latin typeface="Calibri" panose="020F0502020204030204" pitchFamily="34" charset="0"/>
                <a:cs typeface="Calibri" panose="020F0502020204030204" pitchFamily="34" charset="0"/>
              </a:rPr>
              <a:t>, AA., Noori, M. </a:t>
            </a:r>
            <a:r>
              <a:rPr lang="en-IN" sz="1400" i="1" u="none" strike="noStrike" dirty="0">
                <a:solidFill>
                  <a:srgbClr val="006600"/>
                </a:solidFill>
                <a:effectLst/>
                <a:latin typeface="Calibri" panose="020F0502020204030204" pitchFamily="34" charset="0"/>
                <a:cs typeface="Calibri" panose="020F0502020204030204" pitchFamily="34" charset="0"/>
              </a:rPr>
              <a:t>et al.</a:t>
            </a:r>
            <a:r>
              <a:rPr lang="en-IN" sz="1400" i="0" u="none" strike="noStrike" dirty="0">
                <a:solidFill>
                  <a:srgbClr val="006600"/>
                </a:solidFill>
                <a:effectLst/>
                <a:latin typeface="Calibri" panose="020F0502020204030204" pitchFamily="34" charset="0"/>
                <a:cs typeface="Calibri" panose="020F0502020204030204" pitchFamily="34" charset="0"/>
              </a:rPr>
              <a:t> Burden of </a:t>
            </a:r>
            <a:r>
              <a:rPr lang="en-IN" sz="1400" i="0" u="none" strike="noStrike" dirty="0" err="1">
                <a:solidFill>
                  <a:srgbClr val="006600"/>
                </a:solidFill>
                <a:effectLst/>
                <a:latin typeface="Calibri" panose="020F0502020204030204" pitchFamily="34" charset="0"/>
                <a:cs typeface="Calibri" panose="020F0502020204030204" pitchFamily="34" charset="0"/>
              </a:rPr>
              <a:t>anemia</a:t>
            </a:r>
            <a:r>
              <a:rPr lang="en-IN" sz="1400" i="0" u="none" strike="noStrike" dirty="0">
                <a:solidFill>
                  <a:srgbClr val="006600"/>
                </a:solidFill>
                <a:effectLst/>
                <a:latin typeface="Calibri" panose="020F0502020204030204" pitchFamily="34" charset="0"/>
                <a:cs typeface="Calibri" panose="020F0502020204030204" pitchFamily="34" charset="0"/>
              </a:rPr>
              <a:t> and its underlying causes in 204 countries and territories, 1990–2019: results from the Global Burden of Disease Study 2019. </a:t>
            </a:r>
            <a:r>
              <a:rPr lang="en-IN" sz="1400" i="1" u="none" strike="noStrike" dirty="0">
                <a:solidFill>
                  <a:srgbClr val="006600"/>
                </a:solidFill>
                <a:effectLst/>
                <a:latin typeface="Calibri" panose="020F0502020204030204" pitchFamily="34" charset="0"/>
                <a:cs typeface="Calibri" panose="020F0502020204030204" pitchFamily="34" charset="0"/>
              </a:rPr>
              <a:t>J </a:t>
            </a:r>
            <a:r>
              <a:rPr lang="en-IN" sz="1400" i="1" u="none" strike="noStrike" dirty="0" err="1">
                <a:solidFill>
                  <a:srgbClr val="006600"/>
                </a:solidFill>
                <a:effectLst/>
                <a:latin typeface="Calibri" panose="020F0502020204030204" pitchFamily="34" charset="0"/>
                <a:cs typeface="Calibri" panose="020F0502020204030204" pitchFamily="34" charset="0"/>
              </a:rPr>
              <a:t>Hematol</a:t>
            </a:r>
            <a:r>
              <a:rPr lang="en-IN" sz="1400" i="1" u="none" strike="noStrike" dirty="0">
                <a:solidFill>
                  <a:srgbClr val="006600"/>
                </a:solidFill>
                <a:effectLst/>
                <a:latin typeface="Calibri" panose="020F0502020204030204" pitchFamily="34" charset="0"/>
                <a:cs typeface="Calibri" panose="020F0502020204030204" pitchFamily="34" charset="0"/>
              </a:rPr>
              <a:t> Oncol</a:t>
            </a:r>
            <a:r>
              <a:rPr lang="en-IN" sz="1400" i="0" u="none" strike="noStrike" dirty="0">
                <a:solidFill>
                  <a:srgbClr val="006600"/>
                </a:solidFill>
                <a:effectLst/>
                <a:latin typeface="Calibri" panose="020F0502020204030204" pitchFamily="34" charset="0"/>
                <a:cs typeface="Calibri" panose="020F0502020204030204" pitchFamily="34" charset="0"/>
              </a:rPr>
              <a:t> 14, 185 (2021). </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Nicholas J. </a:t>
            </a:r>
            <a:r>
              <a:rPr lang="en-IN" sz="1400" i="0" u="none" strike="noStrike" dirty="0" err="1">
                <a:solidFill>
                  <a:srgbClr val="006600"/>
                </a:solidFill>
                <a:effectLst/>
                <a:latin typeface="Calibri" panose="020F0502020204030204" pitchFamily="34" charset="0"/>
                <a:cs typeface="Calibri" panose="020F0502020204030204" pitchFamily="34" charset="0"/>
              </a:rPr>
              <a:t>Kassebaum</a:t>
            </a:r>
            <a:r>
              <a:rPr lang="en-IN" sz="1400" i="0" u="none" strike="noStrike" dirty="0">
                <a:solidFill>
                  <a:srgbClr val="006600"/>
                </a:solidFill>
                <a:effectLst/>
                <a:latin typeface="Calibri" panose="020F0502020204030204" pitchFamily="34" charset="0"/>
                <a:cs typeface="Calibri" panose="020F0502020204030204" pitchFamily="34" charset="0"/>
              </a:rPr>
              <a:t>, The Global Burden of </a:t>
            </a:r>
            <a:r>
              <a:rPr lang="en-IN" sz="1400" i="0" u="none" strike="noStrike" dirty="0" err="1">
                <a:solidFill>
                  <a:srgbClr val="006600"/>
                </a:solidFill>
                <a:effectLst/>
                <a:latin typeface="Calibri" panose="020F0502020204030204" pitchFamily="34" charset="0"/>
                <a:cs typeface="Calibri" panose="020F0502020204030204" pitchFamily="34" charset="0"/>
              </a:rPr>
              <a:t>Anemia</a:t>
            </a:r>
            <a:r>
              <a:rPr lang="en-IN" sz="1400" i="0" u="none" strike="noStrike" dirty="0">
                <a:solidFill>
                  <a:srgbClr val="006600"/>
                </a:solidFill>
                <a:effectLst/>
                <a:latin typeface="Calibri" panose="020F0502020204030204" pitchFamily="34" charset="0"/>
                <a:cs typeface="Calibri" panose="020F0502020204030204" pitchFamily="34" charset="0"/>
              </a:rPr>
              <a:t>, </a:t>
            </a:r>
            <a:r>
              <a:rPr lang="en-IN" sz="1400" i="0" u="none" strike="noStrike" dirty="0" err="1">
                <a:solidFill>
                  <a:srgbClr val="006600"/>
                </a:solidFill>
                <a:effectLst/>
                <a:latin typeface="Calibri" panose="020F0502020204030204" pitchFamily="34" charset="0"/>
                <a:cs typeface="Calibri" panose="020F0502020204030204" pitchFamily="34" charset="0"/>
              </a:rPr>
              <a:t>Hematology</a:t>
            </a:r>
            <a:r>
              <a:rPr lang="en-IN" sz="1400" i="0" u="none" strike="noStrike" dirty="0">
                <a:solidFill>
                  <a:srgbClr val="006600"/>
                </a:solidFill>
                <a:effectLst/>
                <a:latin typeface="Calibri" panose="020F0502020204030204" pitchFamily="34" charset="0"/>
                <a:cs typeface="Calibri" panose="020F0502020204030204" pitchFamily="34" charset="0"/>
              </a:rPr>
              <a:t>/Oncology Clinics of North America, 2016;30(2):247-308 </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Observer Research Foundation </a:t>
            </a:r>
            <a:r>
              <a:rPr lang="en-IN" sz="1400" i="0" u="sng" strike="noStrike" dirty="0">
                <a:solidFill>
                  <a:srgbClr val="00660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https://www.orfonline.org/research/poshan-maah/</a:t>
            </a:r>
            <a:r>
              <a:rPr lang="en-IN" sz="1400" i="0" u="none" strike="noStrike" dirty="0">
                <a:solidFill>
                  <a:srgbClr val="006600"/>
                </a:solidFill>
                <a:effectLst/>
                <a:latin typeface="Calibri" panose="020F0502020204030204" pitchFamily="34" charset="0"/>
                <a:cs typeface="Calibri" panose="020F0502020204030204" pitchFamily="34" charset="0"/>
              </a:rPr>
              <a:t> </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Prieto-Patron A, V Hutton Z, </a:t>
            </a:r>
            <a:r>
              <a:rPr lang="en-IN" sz="1400" i="0" u="none" strike="noStrike" dirty="0" err="1">
                <a:solidFill>
                  <a:srgbClr val="006600"/>
                </a:solidFill>
                <a:effectLst/>
                <a:latin typeface="Calibri" panose="020F0502020204030204" pitchFamily="34" charset="0"/>
                <a:cs typeface="Calibri" panose="020F0502020204030204" pitchFamily="34" charset="0"/>
              </a:rPr>
              <a:t>Fattore</a:t>
            </a:r>
            <a:r>
              <a:rPr lang="en-IN" sz="1400" i="0" u="none" strike="noStrike" dirty="0">
                <a:solidFill>
                  <a:srgbClr val="006600"/>
                </a:solidFill>
                <a:effectLst/>
                <a:latin typeface="Calibri" panose="020F0502020204030204" pitchFamily="34" charset="0"/>
                <a:cs typeface="Calibri" panose="020F0502020204030204" pitchFamily="34" charset="0"/>
              </a:rPr>
              <a:t> G, Sabatier M, </a:t>
            </a:r>
            <a:r>
              <a:rPr lang="en-IN" sz="1400" i="0" u="none" strike="noStrike" dirty="0" err="1">
                <a:solidFill>
                  <a:srgbClr val="006600"/>
                </a:solidFill>
                <a:effectLst/>
                <a:latin typeface="Calibri" panose="020F0502020204030204" pitchFamily="34" charset="0"/>
                <a:cs typeface="Calibri" panose="020F0502020204030204" pitchFamily="34" charset="0"/>
              </a:rPr>
              <a:t>Detzel</a:t>
            </a:r>
            <a:r>
              <a:rPr lang="en-IN" sz="1400" i="0" u="none" strike="noStrike" dirty="0">
                <a:solidFill>
                  <a:srgbClr val="006600"/>
                </a:solidFill>
                <a:effectLst/>
                <a:latin typeface="Calibri" panose="020F0502020204030204" pitchFamily="34" charset="0"/>
                <a:cs typeface="Calibri" panose="020F0502020204030204" pitchFamily="34" charset="0"/>
              </a:rPr>
              <a:t> P. Reducing the burden of iron deficiency </a:t>
            </a:r>
            <a:r>
              <a:rPr lang="en-IN" sz="1400" i="0" u="none" strike="noStrike" dirty="0" err="1">
                <a:solidFill>
                  <a:srgbClr val="006600"/>
                </a:solidFill>
                <a:effectLst/>
                <a:latin typeface="Calibri" panose="020F0502020204030204" pitchFamily="34" charset="0"/>
                <a:cs typeface="Calibri" panose="020F0502020204030204" pitchFamily="34" charset="0"/>
              </a:rPr>
              <a:t>anemia</a:t>
            </a:r>
            <a:r>
              <a:rPr lang="en-IN" sz="1400" i="0" u="none" strike="noStrike" dirty="0">
                <a:solidFill>
                  <a:srgbClr val="006600"/>
                </a:solidFill>
                <a:effectLst/>
                <a:latin typeface="Calibri" panose="020F0502020204030204" pitchFamily="34" charset="0"/>
                <a:cs typeface="Calibri" panose="020F0502020204030204" pitchFamily="34" charset="0"/>
              </a:rPr>
              <a:t> in Cote D'Ivoire through fortification. J Health </a:t>
            </a:r>
            <a:r>
              <a:rPr lang="en-IN" sz="1400" i="0" u="none" strike="noStrike" dirty="0" err="1">
                <a:solidFill>
                  <a:srgbClr val="006600"/>
                </a:solidFill>
                <a:effectLst/>
                <a:latin typeface="Calibri" panose="020F0502020204030204" pitchFamily="34" charset="0"/>
                <a:cs typeface="Calibri" panose="020F0502020204030204" pitchFamily="34" charset="0"/>
              </a:rPr>
              <a:t>Popul</a:t>
            </a:r>
            <a:r>
              <a:rPr lang="en-IN" sz="1400" i="0" u="none" strike="noStrike" dirty="0">
                <a:solidFill>
                  <a:srgbClr val="006600"/>
                </a:solidFill>
                <a:effectLst/>
                <a:latin typeface="Calibri" panose="020F0502020204030204" pitchFamily="34" charset="0"/>
                <a:cs typeface="Calibri" panose="020F0502020204030204" pitchFamily="34" charset="0"/>
              </a:rPr>
              <a:t> </a:t>
            </a:r>
            <a:r>
              <a:rPr lang="en-IN" sz="1400" i="0" u="none" strike="noStrike" dirty="0" err="1">
                <a:solidFill>
                  <a:srgbClr val="006600"/>
                </a:solidFill>
                <a:effectLst/>
                <a:latin typeface="Calibri" panose="020F0502020204030204" pitchFamily="34" charset="0"/>
                <a:cs typeface="Calibri" panose="020F0502020204030204" pitchFamily="34" charset="0"/>
              </a:rPr>
              <a:t>Nutr</a:t>
            </a:r>
            <a:r>
              <a:rPr lang="en-IN" sz="1400" i="0" u="none" strike="noStrike" dirty="0">
                <a:solidFill>
                  <a:srgbClr val="006600"/>
                </a:solidFill>
                <a:effectLst/>
                <a:latin typeface="Calibri" panose="020F0502020204030204" pitchFamily="34" charset="0"/>
                <a:cs typeface="Calibri" panose="020F0502020204030204" pitchFamily="34" charset="0"/>
              </a:rPr>
              <a:t>. 2020 Feb 7;39(1):1</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Kulkarni PY, </a:t>
            </a:r>
            <a:r>
              <a:rPr lang="en-IN" sz="1400" i="0" u="none" strike="noStrike" dirty="0" err="1">
                <a:solidFill>
                  <a:srgbClr val="006600"/>
                </a:solidFill>
                <a:effectLst/>
                <a:latin typeface="Calibri" panose="020F0502020204030204" pitchFamily="34" charset="0"/>
                <a:cs typeface="Calibri" panose="020F0502020204030204" pitchFamily="34" charset="0"/>
              </a:rPr>
              <a:t>Bhawalkar</a:t>
            </a:r>
            <a:r>
              <a:rPr lang="en-IN" sz="1400" i="0" u="none" strike="noStrike" dirty="0">
                <a:solidFill>
                  <a:srgbClr val="006600"/>
                </a:solidFill>
                <a:effectLst/>
                <a:latin typeface="Calibri" panose="020F0502020204030204" pitchFamily="34" charset="0"/>
                <a:cs typeface="Calibri" panose="020F0502020204030204" pitchFamily="34" charset="0"/>
              </a:rPr>
              <a:t> JS, Jadhav AA. </a:t>
            </a:r>
            <a:r>
              <a:rPr lang="en-IN" sz="1400" i="0" u="none" strike="noStrike" dirty="0" err="1">
                <a:solidFill>
                  <a:srgbClr val="006600"/>
                </a:solidFill>
                <a:effectLst/>
                <a:latin typeface="Calibri" panose="020F0502020204030204" pitchFamily="34" charset="0"/>
                <a:cs typeface="Calibri" panose="020F0502020204030204" pitchFamily="34" charset="0"/>
              </a:rPr>
              <a:t>Anemia</a:t>
            </a:r>
            <a:r>
              <a:rPr lang="en-IN" sz="1400" i="0" u="none" strike="noStrike" dirty="0">
                <a:solidFill>
                  <a:srgbClr val="006600"/>
                </a:solidFill>
                <a:effectLst/>
                <a:latin typeface="Calibri" panose="020F0502020204030204" pitchFamily="34" charset="0"/>
                <a:cs typeface="Calibri" panose="020F0502020204030204" pitchFamily="34" charset="0"/>
              </a:rPr>
              <a:t> control program in India needs to be more comprehensive. India J Public Health, 2022;66:358-61. </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Global Nutrition Report </a:t>
            </a:r>
            <a:r>
              <a:rPr lang="en-IN" sz="1400" i="0" u="sng" strike="noStrike" dirty="0">
                <a:solidFill>
                  <a:srgbClr val="0066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https://globalnutritionreport.org/resources/nutrition-profiles/</a:t>
            </a:r>
            <a:r>
              <a:rPr lang="en-IN" sz="1400" i="0" u="none" strike="noStrike" dirty="0">
                <a:solidFill>
                  <a:srgbClr val="006600"/>
                </a:solidFill>
                <a:effectLst/>
                <a:latin typeface="Calibri" panose="020F0502020204030204" pitchFamily="34" charset="0"/>
                <a:cs typeface="Calibri" panose="020F0502020204030204" pitchFamily="34" charset="0"/>
              </a:rPr>
              <a:t> </a:t>
            </a:r>
          </a:p>
          <a:p>
            <a:pPr marL="342900" indent="-342900" algn="just" rtl="0" fontAlgn="base">
              <a:buFont typeface="+mj-lt"/>
              <a:buAutoNum type="arabicPeriod"/>
            </a:pPr>
            <a:r>
              <a:rPr lang="en-IN" sz="1400" i="0" u="none" strike="noStrike" dirty="0">
                <a:solidFill>
                  <a:srgbClr val="006600"/>
                </a:solidFill>
                <a:effectLst/>
                <a:latin typeface="Calibri" panose="020F0502020204030204" pitchFamily="34" charset="0"/>
                <a:cs typeface="Calibri" panose="020F0502020204030204" pitchFamily="34" charset="0"/>
              </a:rPr>
              <a:t>Hurrell RF. Influence of inflammatory disorders and infection on iron absorption and efficacy of iron-fortified foods. Nestle </a:t>
            </a:r>
            <a:r>
              <a:rPr lang="en-IN" sz="1400" i="0" u="none" strike="noStrike" dirty="0" err="1">
                <a:solidFill>
                  <a:srgbClr val="006600"/>
                </a:solidFill>
                <a:effectLst/>
                <a:latin typeface="Calibri" panose="020F0502020204030204" pitchFamily="34" charset="0"/>
                <a:cs typeface="Calibri" panose="020F0502020204030204" pitchFamily="34" charset="0"/>
              </a:rPr>
              <a:t>Nutr</a:t>
            </a:r>
            <a:r>
              <a:rPr lang="en-IN" sz="1400" i="0" u="none" strike="noStrike" dirty="0">
                <a:solidFill>
                  <a:srgbClr val="006600"/>
                </a:solidFill>
                <a:effectLst/>
                <a:latin typeface="Calibri" panose="020F0502020204030204" pitchFamily="34" charset="0"/>
                <a:cs typeface="Calibri" panose="020F0502020204030204" pitchFamily="34" charset="0"/>
              </a:rPr>
              <a:t> Inst Workshop Ser. 2012;70:107-16. </a:t>
            </a:r>
          </a:p>
        </p:txBody>
      </p:sp>
    </p:spTree>
    <p:extLst>
      <p:ext uri="{BB962C8B-B14F-4D97-AF65-F5344CB8AC3E}">
        <p14:creationId xmlns:p14="http://schemas.microsoft.com/office/powerpoint/2010/main" val="101414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D679A3-F818-F298-121D-E931AFF21936}"/>
              </a:ext>
            </a:extLst>
          </p:cNvPr>
          <p:cNvSpPr txBox="1"/>
          <p:nvPr/>
        </p:nvSpPr>
        <p:spPr>
          <a:xfrm>
            <a:off x="483951" y="882839"/>
            <a:ext cx="8176098" cy="3970318"/>
          </a:xfrm>
          <a:prstGeom prst="rect">
            <a:avLst/>
          </a:prstGeom>
          <a:noFill/>
        </p:spPr>
        <p:txBody>
          <a:bodyPr wrap="square" rtlCol="0">
            <a:spAutoFit/>
          </a:bodyPr>
          <a:lstStyle/>
          <a:p>
            <a:pPr marL="342900" indent="-342900" algn="just" rtl="0" fontAlgn="base">
              <a:buFont typeface="+mj-lt"/>
              <a:buAutoNum type="arabicPeriod" startAt="10"/>
            </a:pPr>
            <a:r>
              <a:rPr lang="en-IN" sz="1400" b="0" i="0" u="none" strike="noStrike" dirty="0">
                <a:solidFill>
                  <a:srgbClr val="006600"/>
                </a:solidFill>
                <a:effectLst/>
                <a:latin typeface="Calibri" panose="020F0502020204030204" pitchFamily="34" charset="0"/>
                <a:cs typeface="Calibri" panose="020F0502020204030204" pitchFamily="34" charset="0"/>
              </a:rPr>
              <a:t>Honda T, Pun VC, </a:t>
            </a:r>
            <a:r>
              <a:rPr lang="en-IN" sz="1400" b="0" i="0" u="none" strike="noStrike" dirty="0" err="1">
                <a:solidFill>
                  <a:srgbClr val="006600"/>
                </a:solidFill>
                <a:effectLst/>
                <a:latin typeface="Calibri" panose="020F0502020204030204" pitchFamily="34" charset="0"/>
                <a:cs typeface="Calibri" panose="020F0502020204030204" pitchFamily="34" charset="0"/>
              </a:rPr>
              <a:t>Manjourides</a:t>
            </a:r>
            <a:r>
              <a:rPr lang="en-IN" sz="1400" b="0" i="0" u="none" strike="noStrike" dirty="0">
                <a:solidFill>
                  <a:srgbClr val="006600"/>
                </a:solidFill>
                <a:effectLst/>
                <a:latin typeface="Calibri" panose="020F0502020204030204" pitchFamily="34" charset="0"/>
                <a:cs typeface="Calibri" panose="020F0502020204030204" pitchFamily="34" charset="0"/>
              </a:rPr>
              <a:t> J, Suh H. </a:t>
            </a:r>
            <a:r>
              <a:rPr lang="en-IN" sz="1400" b="0" i="0" u="none" strike="noStrike" dirty="0" err="1">
                <a:solidFill>
                  <a:srgbClr val="006600"/>
                </a:solidFill>
                <a:effectLst/>
                <a:latin typeface="Calibri" panose="020F0502020204030204" pitchFamily="34" charset="0"/>
                <a:cs typeface="Calibri" panose="020F0502020204030204" pitchFamily="34" charset="0"/>
              </a:rPr>
              <a:t>Anemia</a:t>
            </a:r>
            <a:r>
              <a:rPr lang="en-IN" sz="1400" b="0" i="0" u="none" strike="noStrike" dirty="0">
                <a:solidFill>
                  <a:srgbClr val="006600"/>
                </a:solidFill>
                <a:effectLst/>
                <a:latin typeface="Calibri" panose="020F0502020204030204" pitchFamily="34" charset="0"/>
                <a:cs typeface="Calibri" panose="020F0502020204030204" pitchFamily="34" charset="0"/>
              </a:rPr>
              <a:t> prevalence and </a:t>
            </a:r>
            <a:r>
              <a:rPr lang="en-IN" sz="1400" b="0" i="0" u="none" strike="noStrike" dirty="0" err="1">
                <a:solidFill>
                  <a:srgbClr val="006600"/>
                </a:solidFill>
                <a:effectLst/>
                <a:latin typeface="Calibri" panose="020F0502020204030204" pitchFamily="34" charset="0"/>
                <a:cs typeface="Calibri" panose="020F0502020204030204" pitchFamily="34" charset="0"/>
              </a:rPr>
              <a:t>hemoglobin</a:t>
            </a:r>
            <a:r>
              <a:rPr lang="en-IN" sz="1400" b="0" i="0" u="none" strike="noStrike" dirty="0">
                <a:solidFill>
                  <a:srgbClr val="006600"/>
                </a:solidFill>
                <a:effectLst/>
                <a:latin typeface="Calibri" panose="020F0502020204030204" pitchFamily="34" charset="0"/>
                <a:cs typeface="Calibri" panose="020F0502020204030204" pitchFamily="34" charset="0"/>
              </a:rPr>
              <a:t> levels are associated with long-term exposure to air pollution in an older population. Environ Int. 2017 Apr; 101:125-132. </a:t>
            </a:r>
          </a:p>
          <a:p>
            <a:pPr marL="342900" indent="-342900" algn="just" rtl="0" fontAlgn="base">
              <a:buFont typeface="+mj-lt"/>
              <a:buAutoNum type="arabicPeriod" startAt="10"/>
            </a:pPr>
            <a:r>
              <a:rPr lang="en-IN" sz="1400" b="0" i="0" u="none" strike="noStrike" dirty="0">
                <a:solidFill>
                  <a:srgbClr val="006600"/>
                </a:solidFill>
                <a:effectLst/>
                <a:latin typeface="Calibri" panose="020F0502020204030204" pitchFamily="34" charset="0"/>
                <a:cs typeface="Calibri" panose="020F0502020204030204" pitchFamily="34" charset="0"/>
              </a:rPr>
              <a:t>Air quality in India </a:t>
            </a:r>
            <a:r>
              <a:rPr lang="en-IN" sz="1400" b="0" i="0" u="none" strike="noStrike" dirty="0">
                <a:solidFill>
                  <a:srgbClr val="00660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https://www.iqair.com/in-en/india</a:t>
            </a:r>
            <a:r>
              <a:rPr lang="en-IN" sz="1400" b="0" i="0" u="none" strike="noStrike" dirty="0">
                <a:solidFill>
                  <a:srgbClr val="006600"/>
                </a:solidFill>
                <a:effectLst/>
                <a:latin typeface="Calibri" panose="020F0502020204030204" pitchFamily="34" charset="0"/>
                <a:cs typeface="Calibri" panose="020F0502020204030204" pitchFamily="34" charset="0"/>
              </a:rPr>
              <a:t> </a:t>
            </a:r>
          </a:p>
          <a:p>
            <a:pPr marL="342900" indent="-342900" algn="just" rtl="0" fontAlgn="base">
              <a:buFont typeface="+mj-lt"/>
              <a:buAutoNum type="arabicPeriod" startAt="10"/>
            </a:pPr>
            <a:r>
              <a:rPr lang="en-IN" sz="1400" b="0" i="0" u="none" strike="noStrike" dirty="0">
                <a:solidFill>
                  <a:srgbClr val="006600"/>
                </a:solidFill>
                <a:effectLst/>
                <a:latin typeface="Calibri" panose="020F0502020204030204" pitchFamily="34" charset="0"/>
                <a:cs typeface="Calibri" panose="020F0502020204030204" pitchFamily="34" charset="0"/>
              </a:rPr>
              <a:t>Mehta U, Dey S, Chowdhury S, Ghosh S, Hart JE, </a:t>
            </a:r>
            <a:r>
              <a:rPr lang="en-IN" sz="1400" b="0" i="0" u="none" strike="noStrike" dirty="0" err="1">
                <a:solidFill>
                  <a:srgbClr val="006600"/>
                </a:solidFill>
                <a:effectLst/>
                <a:latin typeface="Calibri" panose="020F0502020204030204" pitchFamily="34" charset="0"/>
                <a:cs typeface="Calibri" panose="020F0502020204030204" pitchFamily="34" charset="0"/>
              </a:rPr>
              <a:t>Kurpad</a:t>
            </a:r>
            <a:r>
              <a:rPr lang="en-IN" sz="1400" b="0" i="0" u="none" strike="noStrike" dirty="0">
                <a:solidFill>
                  <a:srgbClr val="006600"/>
                </a:solidFill>
                <a:effectLst/>
                <a:latin typeface="Calibri" panose="020F0502020204030204" pitchFamily="34" charset="0"/>
                <a:cs typeface="Calibri" panose="020F0502020204030204" pitchFamily="34" charset="0"/>
              </a:rPr>
              <a:t> A. The Association Between Ambient PM2.5 Exposure and </a:t>
            </a:r>
            <a:r>
              <a:rPr lang="en-IN" sz="1400" b="0" i="0" u="none" strike="noStrike" dirty="0" err="1">
                <a:solidFill>
                  <a:srgbClr val="006600"/>
                </a:solidFill>
                <a:effectLst/>
                <a:latin typeface="Calibri" panose="020F0502020204030204" pitchFamily="34" charset="0"/>
                <a:cs typeface="Calibri" panose="020F0502020204030204" pitchFamily="34" charset="0"/>
              </a:rPr>
              <a:t>Anemia</a:t>
            </a:r>
            <a:r>
              <a:rPr lang="en-IN" sz="1400" b="0" i="0" u="none" strike="noStrike" dirty="0">
                <a:solidFill>
                  <a:srgbClr val="006600"/>
                </a:solidFill>
                <a:effectLst/>
                <a:latin typeface="Calibri" panose="020F0502020204030204" pitchFamily="34" charset="0"/>
                <a:cs typeface="Calibri" panose="020F0502020204030204" pitchFamily="34" charset="0"/>
              </a:rPr>
              <a:t> Outcomes Among Children Under Five Years of Age in India. Environ </a:t>
            </a:r>
            <a:r>
              <a:rPr lang="en-IN" sz="1400" b="0" i="0" u="none" strike="noStrike" dirty="0" err="1">
                <a:solidFill>
                  <a:srgbClr val="006600"/>
                </a:solidFill>
                <a:effectLst/>
                <a:latin typeface="Calibri" panose="020F0502020204030204" pitchFamily="34" charset="0"/>
                <a:cs typeface="Calibri" panose="020F0502020204030204" pitchFamily="34" charset="0"/>
              </a:rPr>
              <a:t>Epidemiol</a:t>
            </a:r>
            <a:r>
              <a:rPr lang="en-IN" sz="1400" b="0" i="0" u="none" strike="noStrike" dirty="0">
                <a:solidFill>
                  <a:srgbClr val="006600"/>
                </a:solidFill>
                <a:effectLst/>
                <a:latin typeface="Calibri" panose="020F0502020204030204" pitchFamily="34" charset="0"/>
                <a:cs typeface="Calibri" panose="020F0502020204030204" pitchFamily="34" charset="0"/>
              </a:rPr>
              <a:t>. 2021 Jan 7;5(1): e125. </a:t>
            </a:r>
          </a:p>
          <a:p>
            <a:pPr marL="342900" indent="-342900" algn="just" fontAlgn="base">
              <a:buFont typeface="+mj-lt"/>
              <a:buAutoNum type="arabicPeriod" startAt="10"/>
            </a:pPr>
            <a:r>
              <a:rPr lang="en-IN" sz="1400" b="0" i="0" u="none" strike="noStrike" dirty="0" err="1">
                <a:solidFill>
                  <a:srgbClr val="006600"/>
                </a:solidFill>
                <a:effectLst/>
                <a:latin typeface="Calibri" panose="020F0502020204030204" pitchFamily="34" charset="0"/>
                <a:cs typeface="Calibri" panose="020F0502020204030204" pitchFamily="34" charset="0"/>
              </a:rPr>
              <a:t>Fongsodsri</a:t>
            </a:r>
            <a:r>
              <a:rPr lang="en-IN" sz="1400" b="0" i="0" u="none" strike="noStrike" dirty="0">
                <a:solidFill>
                  <a:srgbClr val="006600"/>
                </a:solidFill>
                <a:effectLst/>
                <a:latin typeface="Calibri" panose="020F0502020204030204" pitchFamily="34" charset="0"/>
                <a:cs typeface="Calibri" panose="020F0502020204030204" pitchFamily="34" charset="0"/>
              </a:rPr>
              <a:t> K, </a:t>
            </a:r>
            <a:r>
              <a:rPr lang="en-IN" sz="1400" b="0" i="0" u="none" strike="noStrike" dirty="0" err="1">
                <a:solidFill>
                  <a:srgbClr val="006600"/>
                </a:solidFill>
                <a:effectLst/>
                <a:latin typeface="Calibri" panose="020F0502020204030204" pitchFamily="34" charset="0"/>
                <a:cs typeface="Calibri" panose="020F0502020204030204" pitchFamily="34" charset="0"/>
              </a:rPr>
              <a:t>Chamnanchanunt</a:t>
            </a:r>
            <a:r>
              <a:rPr lang="en-IN" sz="1400" b="0" i="0" u="none" strike="noStrike" dirty="0">
                <a:solidFill>
                  <a:srgbClr val="006600"/>
                </a:solidFill>
                <a:effectLst/>
                <a:latin typeface="Calibri" panose="020F0502020204030204" pitchFamily="34" charset="0"/>
                <a:cs typeface="Calibri" panose="020F0502020204030204" pitchFamily="34" charset="0"/>
              </a:rPr>
              <a:t> S, </a:t>
            </a:r>
            <a:r>
              <a:rPr lang="en-IN" sz="1400" b="0" i="0" u="none" strike="noStrike" dirty="0" err="1">
                <a:solidFill>
                  <a:srgbClr val="006600"/>
                </a:solidFill>
                <a:effectLst/>
                <a:latin typeface="Calibri" panose="020F0502020204030204" pitchFamily="34" charset="0"/>
                <a:cs typeface="Calibri" panose="020F0502020204030204" pitchFamily="34" charset="0"/>
              </a:rPr>
              <a:t>Desakorn</a:t>
            </a:r>
            <a:r>
              <a:rPr lang="en-IN" sz="1400" b="0" i="0" u="none" strike="noStrike" dirty="0">
                <a:solidFill>
                  <a:srgbClr val="006600"/>
                </a:solidFill>
                <a:effectLst/>
                <a:latin typeface="Calibri" panose="020F0502020204030204" pitchFamily="34" charset="0"/>
                <a:cs typeface="Calibri" panose="020F0502020204030204" pitchFamily="34" charset="0"/>
              </a:rPr>
              <a:t> V, </a:t>
            </a:r>
            <a:r>
              <a:rPr lang="en-IN" sz="1400" b="0" i="0" u="none" strike="noStrike" dirty="0" err="1">
                <a:solidFill>
                  <a:srgbClr val="006600"/>
                </a:solidFill>
                <a:effectLst/>
                <a:latin typeface="Calibri" panose="020F0502020204030204" pitchFamily="34" charset="0"/>
                <a:cs typeface="Calibri" panose="020F0502020204030204" pitchFamily="34" charset="0"/>
              </a:rPr>
              <a:t>Thanachartwet</a:t>
            </a:r>
            <a:r>
              <a:rPr lang="en-IN" sz="1400" b="0" i="0" u="none" strike="noStrike" dirty="0">
                <a:solidFill>
                  <a:srgbClr val="006600"/>
                </a:solidFill>
                <a:effectLst/>
                <a:latin typeface="Calibri" panose="020F0502020204030204" pitchFamily="34" charset="0"/>
                <a:cs typeface="Calibri" panose="020F0502020204030204" pitchFamily="34" charset="0"/>
              </a:rPr>
              <a:t> V, </a:t>
            </a:r>
            <a:r>
              <a:rPr lang="en-IN" sz="1400" b="0" i="0" u="none" strike="noStrike" dirty="0" err="1">
                <a:solidFill>
                  <a:srgbClr val="006600"/>
                </a:solidFill>
                <a:effectLst/>
                <a:latin typeface="Calibri" panose="020F0502020204030204" pitchFamily="34" charset="0"/>
                <a:cs typeface="Calibri" panose="020F0502020204030204" pitchFamily="34" charset="0"/>
              </a:rPr>
              <a:t>Sahassananda</a:t>
            </a:r>
            <a:r>
              <a:rPr lang="en-IN" sz="1400" b="0" i="0" u="none" strike="noStrike" dirty="0">
                <a:solidFill>
                  <a:srgbClr val="006600"/>
                </a:solidFill>
                <a:effectLst/>
                <a:latin typeface="Calibri" panose="020F0502020204030204" pitchFamily="34" charset="0"/>
                <a:cs typeface="Calibri" panose="020F0502020204030204" pitchFamily="34" charset="0"/>
              </a:rPr>
              <a:t> D, </a:t>
            </a:r>
            <a:r>
              <a:rPr lang="en-IN" sz="1400" b="0" i="0" u="none" strike="noStrike" dirty="0" err="1">
                <a:solidFill>
                  <a:srgbClr val="006600"/>
                </a:solidFill>
                <a:effectLst/>
                <a:latin typeface="Calibri" panose="020F0502020204030204" pitchFamily="34" charset="0"/>
                <a:cs typeface="Calibri" panose="020F0502020204030204" pitchFamily="34" charset="0"/>
              </a:rPr>
              <a:t>Rojnuckarin</a:t>
            </a:r>
            <a:r>
              <a:rPr lang="en-IN" sz="1400" b="0" i="0" u="none" strike="noStrike" dirty="0">
                <a:solidFill>
                  <a:srgbClr val="006600"/>
                </a:solidFill>
                <a:effectLst/>
                <a:latin typeface="Calibri" panose="020F0502020204030204" pitchFamily="34" charset="0"/>
                <a:cs typeface="Calibri" panose="020F0502020204030204" pitchFamily="34" charset="0"/>
              </a:rPr>
              <a:t> P, </a:t>
            </a:r>
            <a:r>
              <a:rPr lang="en-IN" dirty="0">
                <a:solidFill>
                  <a:srgbClr val="006600"/>
                </a:solidFill>
                <a:latin typeface="Calibri" panose="020F0502020204030204" pitchFamily="34" charset="0"/>
                <a:cs typeface="Calibri" panose="020F0502020204030204" pitchFamily="34" charset="0"/>
              </a:rPr>
              <a:t>Umemura T. Particulate Matter 2.5 and </a:t>
            </a:r>
            <a:r>
              <a:rPr lang="en-IN" dirty="0" err="1">
                <a:solidFill>
                  <a:srgbClr val="006600"/>
                </a:solidFill>
                <a:latin typeface="Calibri" panose="020F0502020204030204" pitchFamily="34" charset="0"/>
                <a:cs typeface="Calibri" panose="020F0502020204030204" pitchFamily="34" charset="0"/>
              </a:rPr>
              <a:t>Hematological</a:t>
            </a:r>
            <a:r>
              <a:rPr lang="en-IN" dirty="0">
                <a:solidFill>
                  <a:srgbClr val="006600"/>
                </a:solidFill>
                <a:latin typeface="Calibri" panose="020F0502020204030204" pitchFamily="34" charset="0"/>
                <a:cs typeface="Calibri" panose="020F0502020204030204" pitchFamily="34" charset="0"/>
              </a:rPr>
              <a:t> Disorders From Dust to Diseases: A Systematic Review of Available Evidence. Front Med (Lausanne). 2021 Jul 14; 8:692008</a:t>
            </a:r>
          </a:p>
          <a:p>
            <a:pPr marL="342900" indent="-342900" algn="just" fontAlgn="base">
              <a:buFont typeface="+mj-lt"/>
              <a:buAutoNum type="arabicPeriod" startAt="10"/>
            </a:pPr>
            <a:r>
              <a:rPr lang="en-US" dirty="0" err="1">
                <a:solidFill>
                  <a:srgbClr val="006600"/>
                </a:solidFill>
                <a:latin typeface="Calibri" panose="020F0502020204030204" pitchFamily="34" charset="0"/>
                <a:cs typeface="Calibri" panose="020F0502020204030204" pitchFamily="34" charset="0"/>
              </a:rPr>
              <a:t>Kanno</a:t>
            </a:r>
            <a:r>
              <a:rPr lang="en-US" dirty="0">
                <a:solidFill>
                  <a:srgbClr val="006600"/>
                </a:solidFill>
                <a:latin typeface="Calibri" panose="020F0502020204030204" pitchFamily="34" charset="0"/>
                <a:cs typeface="Calibri" panose="020F0502020204030204" pitchFamily="34" charset="0"/>
              </a:rPr>
              <a:t> GG, </a:t>
            </a:r>
            <a:r>
              <a:rPr lang="en-US" dirty="0" err="1">
                <a:solidFill>
                  <a:srgbClr val="006600"/>
                </a:solidFill>
                <a:latin typeface="Calibri" panose="020F0502020204030204" pitchFamily="34" charset="0"/>
                <a:cs typeface="Calibri" panose="020F0502020204030204" pitchFamily="34" charset="0"/>
              </a:rPr>
              <a:t>Geremew</a:t>
            </a:r>
            <a:r>
              <a:rPr lang="en-US" dirty="0">
                <a:solidFill>
                  <a:srgbClr val="006600"/>
                </a:solidFill>
                <a:latin typeface="Calibri" panose="020F0502020204030204" pitchFamily="34" charset="0"/>
                <a:cs typeface="Calibri" panose="020F0502020204030204" pitchFamily="34" charset="0"/>
              </a:rPr>
              <a:t> T, </a:t>
            </a:r>
            <a:r>
              <a:rPr lang="en-US" dirty="0" err="1">
                <a:solidFill>
                  <a:srgbClr val="006600"/>
                </a:solidFill>
                <a:latin typeface="Calibri" panose="020F0502020204030204" pitchFamily="34" charset="0"/>
                <a:cs typeface="Calibri" panose="020F0502020204030204" pitchFamily="34" charset="0"/>
              </a:rPr>
              <a:t>Diro</a:t>
            </a:r>
            <a:r>
              <a:rPr lang="en-US" dirty="0">
                <a:solidFill>
                  <a:srgbClr val="006600"/>
                </a:solidFill>
                <a:latin typeface="Calibri" panose="020F0502020204030204" pitchFamily="34" charset="0"/>
                <a:cs typeface="Calibri" panose="020F0502020204030204" pitchFamily="34" charset="0"/>
              </a:rPr>
              <a:t> T, </a:t>
            </a:r>
            <a:r>
              <a:rPr lang="en-US" dirty="0" err="1">
                <a:solidFill>
                  <a:srgbClr val="006600"/>
                </a:solidFill>
                <a:latin typeface="Calibri" panose="020F0502020204030204" pitchFamily="34" charset="0"/>
                <a:cs typeface="Calibri" panose="020F0502020204030204" pitchFamily="34" charset="0"/>
              </a:rPr>
              <a:t>Musarapasi</a:t>
            </a:r>
            <a:r>
              <a:rPr lang="en-US" dirty="0">
                <a:solidFill>
                  <a:srgbClr val="006600"/>
                </a:solidFill>
                <a:latin typeface="Calibri" panose="020F0502020204030204" pitchFamily="34" charset="0"/>
                <a:cs typeface="Calibri" panose="020F0502020204030204" pitchFamily="34" charset="0"/>
              </a:rPr>
              <a:t> SV, </a:t>
            </a:r>
            <a:r>
              <a:rPr lang="en-US" dirty="0" err="1">
                <a:solidFill>
                  <a:srgbClr val="006600"/>
                </a:solidFill>
                <a:latin typeface="Calibri" panose="020F0502020204030204" pitchFamily="34" charset="0"/>
                <a:cs typeface="Calibri" panose="020F0502020204030204" pitchFamily="34" charset="0"/>
              </a:rPr>
              <a:t>Wyk</a:t>
            </a:r>
            <a:r>
              <a:rPr lang="en-US" dirty="0">
                <a:solidFill>
                  <a:srgbClr val="006600"/>
                </a:solidFill>
                <a:latin typeface="Calibri" panose="020F0502020204030204" pitchFamily="34" charset="0"/>
                <a:cs typeface="Calibri" panose="020F0502020204030204" pitchFamily="34" charset="0"/>
              </a:rPr>
              <a:t> RV, </a:t>
            </a:r>
            <a:r>
              <a:rPr lang="en-US" dirty="0" err="1">
                <a:solidFill>
                  <a:srgbClr val="006600"/>
                </a:solidFill>
                <a:latin typeface="Calibri" panose="020F0502020204030204" pitchFamily="34" charset="0"/>
                <a:cs typeface="Calibri" panose="020F0502020204030204" pitchFamily="34" charset="0"/>
              </a:rPr>
              <a:t>Seboka</a:t>
            </a:r>
            <a:r>
              <a:rPr lang="en-US" dirty="0">
                <a:solidFill>
                  <a:srgbClr val="006600"/>
                </a:solidFill>
                <a:latin typeface="Calibri" panose="020F0502020204030204" pitchFamily="34" charset="0"/>
                <a:cs typeface="Calibri" panose="020F0502020204030204" pitchFamily="34" charset="0"/>
              </a:rPr>
              <a:t> BT, </a:t>
            </a:r>
            <a:r>
              <a:rPr lang="en-US" dirty="0" err="1">
                <a:solidFill>
                  <a:srgbClr val="006600"/>
                </a:solidFill>
                <a:latin typeface="Calibri" panose="020F0502020204030204" pitchFamily="34" charset="0"/>
                <a:cs typeface="Calibri" panose="020F0502020204030204" pitchFamily="34" charset="0"/>
              </a:rPr>
              <a:t>Alembo</a:t>
            </a:r>
            <a:r>
              <a:rPr lang="en-US" dirty="0">
                <a:solidFill>
                  <a:srgbClr val="006600"/>
                </a:solidFill>
                <a:latin typeface="Calibri" panose="020F0502020204030204" pitchFamily="34" charset="0"/>
                <a:cs typeface="Calibri" panose="020F0502020204030204" pitchFamily="34" charset="0"/>
              </a:rPr>
              <a:t> A, </a:t>
            </a:r>
            <a:r>
              <a:rPr lang="en-US" dirty="0" err="1">
                <a:solidFill>
                  <a:srgbClr val="006600"/>
                </a:solidFill>
                <a:latin typeface="Calibri" panose="020F0502020204030204" pitchFamily="34" charset="0"/>
                <a:cs typeface="Calibri" panose="020F0502020204030204" pitchFamily="34" charset="0"/>
              </a:rPr>
              <a:t>Hussen</a:t>
            </a:r>
            <a:r>
              <a:rPr lang="en-US" dirty="0">
                <a:solidFill>
                  <a:srgbClr val="006600"/>
                </a:solidFill>
                <a:latin typeface="Calibri" panose="020F0502020204030204" pitchFamily="34" charset="0"/>
                <a:cs typeface="Calibri" panose="020F0502020204030204" pitchFamily="34" charset="0"/>
              </a:rPr>
              <a:t> R, </a:t>
            </a:r>
            <a:r>
              <a:rPr lang="en-US" dirty="0" err="1">
                <a:solidFill>
                  <a:srgbClr val="006600"/>
                </a:solidFill>
                <a:latin typeface="Calibri" panose="020F0502020204030204" pitchFamily="34" charset="0"/>
                <a:cs typeface="Calibri" panose="020F0502020204030204" pitchFamily="34" charset="0"/>
              </a:rPr>
              <a:t>Soboksa</a:t>
            </a:r>
            <a:r>
              <a:rPr lang="en-US" dirty="0">
                <a:solidFill>
                  <a:srgbClr val="006600"/>
                </a:solidFill>
                <a:latin typeface="Calibri" panose="020F0502020204030204" pitchFamily="34" charset="0"/>
                <a:cs typeface="Calibri" panose="020F0502020204030204" pitchFamily="34" charset="0"/>
              </a:rPr>
              <a:t> NE, </a:t>
            </a:r>
            <a:r>
              <a:rPr lang="en-US" dirty="0" err="1">
                <a:solidFill>
                  <a:srgbClr val="006600"/>
                </a:solidFill>
                <a:latin typeface="Calibri" panose="020F0502020204030204" pitchFamily="34" charset="0"/>
                <a:cs typeface="Calibri" panose="020F0502020204030204" pitchFamily="34" charset="0"/>
              </a:rPr>
              <a:t>Aregu</a:t>
            </a:r>
            <a:r>
              <a:rPr lang="en-US" dirty="0">
                <a:solidFill>
                  <a:srgbClr val="006600"/>
                </a:solidFill>
                <a:latin typeface="Calibri" panose="020F0502020204030204" pitchFamily="34" charset="0"/>
                <a:cs typeface="Calibri" panose="020F0502020204030204" pitchFamily="34" charset="0"/>
              </a:rPr>
              <a:t> MB. The link between indoor air pollution from cooking fuels and anemia status among non-pregnant women of reproductive age in Ethiopia. SAGE Open Med. 2022 Jul 4;10:20503121221107466.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10.1177/20503121221107466. PMID: 35814308; PMCID: PMC9260590.</a:t>
            </a:r>
            <a:endParaRPr lang="en-IN" dirty="0">
              <a:solidFill>
                <a:srgbClr val="006600"/>
              </a:solidFill>
              <a:latin typeface="Calibri" panose="020F0502020204030204" pitchFamily="34" charset="0"/>
              <a:cs typeface="Calibri" panose="020F0502020204030204" pitchFamily="34" charset="0"/>
            </a:endParaRPr>
          </a:p>
          <a:p>
            <a:pPr marL="342900" indent="-342900" algn="just" fontAlgn="base">
              <a:buFont typeface="+mj-lt"/>
              <a:buAutoNum type="arabicPeriod" startAt="10"/>
            </a:pPr>
            <a:r>
              <a:rPr lang="en-US" dirty="0" err="1">
                <a:solidFill>
                  <a:srgbClr val="006600"/>
                </a:solidFill>
                <a:latin typeface="Calibri" panose="020F0502020204030204" pitchFamily="34" charset="0"/>
                <a:cs typeface="Calibri" panose="020F0502020204030204" pitchFamily="34" charset="0"/>
              </a:rPr>
              <a:t>Armo-Annor</a:t>
            </a:r>
            <a:r>
              <a:rPr lang="en-US" dirty="0">
                <a:solidFill>
                  <a:srgbClr val="006600"/>
                </a:solidFill>
                <a:latin typeface="Calibri" panose="020F0502020204030204" pitchFamily="34" charset="0"/>
                <a:cs typeface="Calibri" panose="020F0502020204030204" pitchFamily="34" charset="0"/>
              </a:rPr>
              <a:t> D, </a:t>
            </a:r>
            <a:r>
              <a:rPr lang="en-US" dirty="0" err="1">
                <a:solidFill>
                  <a:srgbClr val="006600"/>
                </a:solidFill>
                <a:latin typeface="Calibri" panose="020F0502020204030204" pitchFamily="34" charset="0"/>
                <a:cs typeface="Calibri" panose="020F0502020204030204" pitchFamily="34" charset="0"/>
              </a:rPr>
              <a:t>Colecraft</a:t>
            </a:r>
            <a:r>
              <a:rPr lang="en-US" dirty="0">
                <a:solidFill>
                  <a:srgbClr val="006600"/>
                </a:solidFill>
                <a:latin typeface="Calibri" panose="020F0502020204030204" pitchFamily="34" charset="0"/>
                <a:cs typeface="Calibri" panose="020F0502020204030204" pitchFamily="34" charset="0"/>
              </a:rPr>
              <a:t> EK, </a:t>
            </a:r>
            <a:r>
              <a:rPr lang="en-US" dirty="0" err="1">
                <a:solidFill>
                  <a:srgbClr val="006600"/>
                </a:solidFill>
                <a:latin typeface="Calibri" panose="020F0502020204030204" pitchFamily="34" charset="0"/>
                <a:cs typeface="Calibri" panose="020F0502020204030204" pitchFamily="34" charset="0"/>
              </a:rPr>
              <a:t>Adu-Afarwuah</a:t>
            </a:r>
            <a:r>
              <a:rPr lang="en-US" dirty="0">
                <a:solidFill>
                  <a:srgbClr val="006600"/>
                </a:solidFill>
                <a:latin typeface="Calibri" panose="020F0502020204030204" pitchFamily="34" charset="0"/>
                <a:cs typeface="Calibri" panose="020F0502020204030204" pitchFamily="34" charset="0"/>
              </a:rPr>
              <a:t> S, Christian AK, Jones AD. Risk of </a:t>
            </a:r>
            <a:r>
              <a:rPr lang="en-US" dirty="0" err="1">
                <a:solidFill>
                  <a:srgbClr val="006600"/>
                </a:solidFill>
                <a:latin typeface="Calibri" panose="020F0502020204030204" pitchFamily="34" charset="0"/>
                <a:cs typeface="Calibri" panose="020F0502020204030204" pitchFamily="34" charset="0"/>
              </a:rPr>
              <a:t>anaemia</a:t>
            </a:r>
            <a:r>
              <a:rPr lang="en-US" dirty="0">
                <a:solidFill>
                  <a:srgbClr val="006600"/>
                </a:solidFill>
                <a:latin typeface="Calibri" panose="020F0502020204030204" pitchFamily="34" charset="0"/>
                <a:cs typeface="Calibri" panose="020F0502020204030204" pitchFamily="34" charset="0"/>
              </a:rPr>
              <a:t> among women engaged in biomass-based fish smoking as their primary livelihood in the central region of Ghana: a comparative cross-sectional study. BMC </a:t>
            </a:r>
            <a:r>
              <a:rPr lang="en-US" dirty="0" err="1">
                <a:solidFill>
                  <a:srgbClr val="006600"/>
                </a:solidFill>
                <a:latin typeface="Calibri" panose="020F0502020204030204" pitchFamily="34" charset="0"/>
                <a:cs typeface="Calibri" panose="020F0502020204030204" pitchFamily="34" charset="0"/>
              </a:rPr>
              <a:t>Nutr</a:t>
            </a:r>
            <a:r>
              <a:rPr lang="en-US" dirty="0">
                <a:solidFill>
                  <a:srgbClr val="006600"/>
                </a:solidFill>
                <a:latin typeface="Calibri" panose="020F0502020204030204" pitchFamily="34" charset="0"/>
                <a:cs typeface="Calibri" panose="020F0502020204030204" pitchFamily="34" charset="0"/>
              </a:rPr>
              <a:t>. 2021 Sep 6;7(1):50.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10.1186/s40795-021-00456-w. PMID: 34482822; PMCID: PMC8420040.</a:t>
            </a:r>
            <a:endParaRPr lang="en-IN" dirty="0">
              <a:solidFill>
                <a:srgbClr val="006600"/>
              </a:solidFill>
              <a:latin typeface="Calibri" panose="020F0502020204030204" pitchFamily="34" charset="0"/>
              <a:cs typeface="Calibri" panose="020F0502020204030204" pitchFamily="34" charset="0"/>
            </a:endParaRPr>
          </a:p>
          <a:p>
            <a:pPr marL="342900" indent="-342900" algn="just" rtl="0" fontAlgn="base">
              <a:buFont typeface="+mj-lt"/>
              <a:buAutoNum type="arabicPeriod" startAt="10"/>
            </a:pPr>
            <a:endParaRPr lang="en-IN" sz="1400" b="0" i="0" u="none" strike="noStrike" dirty="0">
              <a:solidFill>
                <a:srgbClr val="006600"/>
              </a:solidFill>
              <a:effectLst/>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D5DB497-3E1C-1A38-F557-966579DB9D2E}"/>
              </a:ext>
            </a:extLst>
          </p:cNvPr>
          <p:cNvSpPr>
            <a:spLocks noGrp="1"/>
          </p:cNvSpPr>
          <p:nvPr>
            <p:ph type="title"/>
          </p:nvPr>
        </p:nvSpPr>
        <p:spPr>
          <a:xfrm>
            <a:off x="0" y="-23648"/>
            <a:ext cx="2194560" cy="719869"/>
          </a:xfrm>
        </p:spPr>
        <p:txBody>
          <a:bodyPr/>
          <a:lstStyle/>
          <a:p>
            <a:r>
              <a:rPr lang="en-IN">
                <a:latin typeface="Calibri" panose="020F0502020204030204" pitchFamily="34" charset="0"/>
                <a:cs typeface="Calibri" panose="020F0502020204030204" pitchFamily="34" charset="0"/>
              </a:rPr>
              <a:t>Reference</a:t>
            </a:r>
          </a:p>
        </p:txBody>
      </p:sp>
    </p:spTree>
    <p:extLst>
      <p:ext uri="{BB962C8B-B14F-4D97-AF65-F5344CB8AC3E}">
        <p14:creationId xmlns:p14="http://schemas.microsoft.com/office/powerpoint/2010/main" val="107398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A320-56A8-F5BE-F1FC-BA4B93A57264}"/>
              </a:ext>
            </a:extLst>
          </p:cNvPr>
          <p:cNvSpPr>
            <a:spLocks noGrp="1"/>
          </p:cNvSpPr>
          <p:nvPr>
            <p:ph type="title"/>
          </p:nvPr>
        </p:nvSpPr>
        <p:spPr>
          <a:xfrm>
            <a:off x="0" y="86360"/>
            <a:ext cx="3260812" cy="579120"/>
          </a:xfrm>
        </p:spPr>
        <p:txBody>
          <a:bodyPr/>
          <a:lstStyle/>
          <a:p>
            <a:r>
              <a:rPr lang="en-IN" sz="3000">
                <a:latin typeface="Calibri" panose="020F0502020204030204" pitchFamily="34" charset="0"/>
                <a:cs typeface="Calibri" panose="020F0502020204030204" pitchFamily="34" charset="0"/>
              </a:rPr>
              <a:t>Mentor Approval</a:t>
            </a:r>
          </a:p>
        </p:txBody>
      </p:sp>
      <p:pic>
        <p:nvPicPr>
          <p:cNvPr id="4" name="Picture 3" descr="A screenshot of a chat&#10;&#10;Description automatically generated with medium confidence">
            <a:extLst>
              <a:ext uri="{FF2B5EF4-FFF2-40B4-BE49-F238E27FC236}">
                <a16:creationId xmlns:a16="http://schemas.microsoft.com/office/drawing/2014/main" id="{6815BFF1-E7D7-3626-0682-4D01CA929619}"/>
              </a:ext>
            </a:extLst>
          </p:cNvPr>
          <p:cNvPicPr>
            <a:picLocks noChangeAspect="1"/>
          </p:cNvPicPr>
          <p:nvPr/>
        </p:nvPicPr>
        <p:blipFill>
          <a:blip r:embed="rId2"/>
          <a:stretch>
            <a:fillRect/>
          </a:stretch>
        </p:blipFill>
        <p:spPr>
          <a:xfrm>
            <a:off x="2269376" y="665480"/>
            <a:ext cx="4545172" cy="4106025"/>
          </a:xfrm>
          <a:prstGeom prst="rect">
            <a:avLst/>
          </a:prstGeom>
        </p:spPr>
      </p:pic>
    </p:spTree>
    <p:extLst>
      <p:ext uri="{BB962C8B-B14F-4D97-AF65-F5344CB8AC3E}">
        <p14:creationId xmlns:p14="http://schemas.microsoft.com/office/powerpoint/2010/main" val="8270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1A3605-AA26-72A6-B63F-FA0FD1CC3605}"/>
              </a:ext>
            </a:extLst>
          </p:cNvPr>
          <p:cNvSpPr txBox="1"/>
          <p:nvPr/>
        </p:nvSpPr>
        <p:spPr>
          <a:xfrm>
            <a:off x="457200" y="772391"/>
            <a:ext cx="8103476" cy="4185761"/>
          </a:xfrm>
          <a:prstGeom prst="rect">
            <a:avLst/>
          </a:prstGeom>
          <a:noFill/>
        </p:spPr>
        <p:txBody>
          <a:bodyPr wrap="square">
            <a:spAutoFit/>
          </a:bodyPr>
          <a:lstStyle/>
          <a:p>
            <a:pPr marL="342900" indent="-342900" algn="just" fontAlgn="base">
              <a:buFont typeface="+mj-lt"/>
              <a:buAutoNum type="arabicPeriod" startAt="16"/>
            </a:pPr>
            <a:r>
              <a:rPr lang="en-US" dirty="0" err="1">
                <a:solidFill>
                  <a:srgbClr val="006600"/>
                </a:solidFill>
                <a:latin typeface="Calibri" panose="020F0502020204030204" pitchFamily="34" charset="0"/>
                <a:cs typeface="Calibri" panose="020F0502020204030204" pitchFamily="34" charset="0"/>
              </a:rPr>
              <a:t>Andarge</a:t>
            </a:r>
            <a:r>
              <a:rPr lang="en-US" dirty="0">
                <a:solidFill>
                  <a:srgbClr val="006600"/>
                </a:solidFill>
                <a:latin typeface="Calibri" panose="020F0502020204030204" pitchFamily="34" charset="0"/>
                <a:cs typeface="Calibri" panose="020F0502020204030204" pitchFamily="34" charset="0"/>
              </a:rPr>
              <a:t> SD, </a:t>
            </a:r>
            <a:r>
              <a:rPr lang="en-US" dirty="0" err="1">
                <a:solidFill>
                  <a:srgbClr val="006600"/>
                </a:solidFill>
                <a:latin typeface="Calibri" panose="020F0502020204030204" pitchFamily="34" charset="0"/>
                <a:cs typeface="Calibri" panose="020F0502020204030204" pitchFamily="34" charset="0"/>
              </a:rPr>
              <a:t>Areba</a:t>
            </a:r>
            <a:r>
              <a:rPr lang="en-US" dirty="0">
                <a:solidFill>
                  <a:srgbClr val="006600"/>
                </a:solidFill>
                <a:latin typeface="Calibri" panose="020F0502020204030204" pitchFamily="34" charset="0"/>
                <a:cs typeface="Calibri" panose="020F0502020204030204" pitchFamily="34" charset="0"/>
              </a:rPr>
              <a:t> AS, </a:t>
            </a:r>
            <a:r>
              <a:rPr lang="en-US" dirty="0" err="1">
                <a:solidFill>
                  <a:srgbClr val="006600"/>
                </a:solidFill>
                <a:latin typeface="Calibri" panose="020F0502020204030204" pitchFamily="34" charset="0"/>
                <a:cs typeface="Calibri" panose="020F0502020204030204" pitchFamily="34" charset="0"/>
              </a:rPr>
              <a:t>Kabthymer</a:t>
            </a:r>
            <a:r>
              <a:rPr lang="en-US" dirty="0">
                <a:solidFill>
                  <a:srgbClr val="006600"/>
                </a:solidFill>
                <a:latin typeface="Calibri" panose="020F0502020204030204" pitchFamily="34" charset="0"/>
                <a:cs typeface="Calibri" panose="020F0502020204030204" pitchFamily="34" charset="0"/>
              </a:rPr>
              <a:t> RH, </a:t>
            </a:r>
            <a:r>
              <a:rPr lang="en-US" dirty="0" err="1">
                <a:solidFill>
                  <a:srgbClr val="006600"/>
                </a:solidFill>
                <a:latin typeface="Calibri" panose="020F0502020204030204" pitchFamily="34" charset="0"/>
                <a:cs typeface="Calibri" panose="020F0502020204030204" pitchFamily="34" charset="0"/>
              </a:rPr>
              <a:t>Legesse</a:t>
            </a:r>
            <a:r>
              <a:rPr lang="en-US" dirty="0">
                <a:solidFill>
                  <a:srgbClr val="006600"/>
                </a:solidFill>
                <a:latin typeface="Calibri" panose="020F0502020204030204" pitchFamily="34" charset="0"/>
                <a:cs typeface="Calibri" panose="020F0502020204030204" pitchFamily="34" charset="0"/>
              </a:rPr>
              <a:t> MT, </a:t>
            </a:r>
            <a:r>
              <a:rPr lang="en-US" dirty="0" err="1">
                <a:solidFill>
                  <a:srgbClr val="006600"/>
                </a:solidFill>
                <a:latin typeface="Calibri" panose="020F0502020204030204" pitchFamily="34" charset="0"/>
                <a:cs typeface="Calibri" panose="020F0502020204030204" pitchFamily="34" charset="0"/>
              </a:rPr>
              <a:t>Kanno</a:t>
            </a:r>
            <a:r>
              <a:rPr lang="en-US" dirty="0">
                <a:solidFill>
                  <a:srgbClr val="006600"/>
                </a:solidFill>
                <a:latin typeface="Calibri" panose="020F0502020204030204" pitchFamily="34" charset="0"/>
                <a:cs typeface="Calibri" panose="020F0502020204030204" pitchFamily="34" charset="0"/>
              </a:rPr>
              <a:t> GG. Is Indoor Air Pollution From Different Fuel Types Associated With the Anemia Status of Pregnant Women in Ethiopia? J Prim Care Community Health. 2021 Jan-Dec;12:21501327211034374.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10.1177/21501327211034374. PMID: 34328038; PMCID: PMC8327257.</a:t>
            </a:r>
          </a:p>
          <a:p>
            <a:pPr marL="342900" indent="-342900" algn="just" fontAlgn="base">
              <a:buFont typeface="+mj-lt"/>
              <a:buAutoNum type="arabicPeriod" startAt="16"/>
            </a:pPr>
            <a:r>
              <a:rPr lang="en-US" dirty="0">
                <a:solidFill>
                  <a:srgbClr val="006600"/>
                </a:solidFill>
                <a:latin typeface="Calibri" panose="020F0502020204030204" pitchFamily="34" charset="0"/>
                <a:cs typeface="Calibri" panose="020F0502020204030204" pitchFamily="34" charset="0"/>
              </a:rPr>
              <a:t>Mishra V, </a:t>
            </a:r>
            <a:r>
              <a:rPr lang="en-US" dirty="0" err="1">
                <a:solidFill>
                  <a:srgbClr val="006600"/>
                </a:solidFill>
                <a:latin typeface="Calibri" panose="020F0502020204030204" pitchFamily="34" charset="0"/>
                <a:cs typeface="Calibri" panose="020F0502020204030204" pitchFamily="34" charset="0"/>
              </a:rPr>
              <a:t>Retherford</a:t>
            </a:r>
            <a:r>
              <a:rPr lang="en-US" dirty="0">
                <a:solidFill>
                  <a:srgbClr val="006600"/>
                </a:solidFill>
                <a:latin typeface="Calibri" panose="020F0502020204030204" pitchFamily="34" charset="0"/>
                <a:cs typeface="Calibri" panose="020F0502020204030204" pitchFamily="34" charset="0"/>
              </a:rPr>
              <a:t> RD. Does biofuel smoke contribute to </a:t>
            </a:r>
            <a:r>
              <a:rPr lang="en-US" dirty="0" err="1">
                <a:solidFill>
                  <a:srgbClr val="006600"/>
                </a:solidFill>
                <a:latin typeface="Calibri" panose="020F0502020204030204" pitchFamily="34" charset="0"/>
                <a:cs typeface="Calibri" panose="020F0502020204030204" pitchFamily="34" charset="0"/>
              </a:rPr>
              <a:t>anaemia</a:t>
            </a:r>
            <a:r>
              <a:rPr lang="en-US" dirty="0">
                <a:solidFill>
                  <a:srgbClr val="006600"/>
                </a:solidFill>
                <a:latin typeface="Calibri" panose="020F0502020204030204" pitchFamily="34" charset="0"/>
                <a:cs typeface="Calibri" panose="020F0502020204030204" pitchFamily="34" charset="0"/>
              </a:rPr>
              <a:t> and stunting in early childhood? Int J Epidemiol. 2007 Feb;36(1):117-29.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10.1093/</a:t>
            </a:r>
            <a:r>
              <a:rPr lang="en-US" dirty="0" err="1">
                <a:solidFill>
                  <a:srgbClr val="006600"/>
                </a:solidFill>
                <a:latin typeface="Calibri" panose="020F0502020204030204" pitchFamily="34" charset="0"/>
                <a:cs typeface="Calibri" panose="020F0502020204030204" pitchFamily="34" charset="0"/>
              </a:rPr>
              <a:t>ije</a:t>
            </a:r>
            <a:r>
              <a:rPr lang="en-US" dirty="0">
                <a:solidFill>
                  <a:srgbClr val="006600"/>
                </a:solidFill>
                <a:latin typeface="Calibri" panose="020F0502020204030204" pitchFamily="34" charset="0"/>
                <a:cs typeface="Calibri" panose="020F0502020204030204" pitchFamily="34" charset="0"/>
              </a:rPr>
              <a:t>/dyl234.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2006 Nov 3. PMID: 17085456.</a:t>
            </a:r>
          </a:p>
          <a:p>
            <a:pPr marL="342900" indent="-342900" algn="just" fontAlgn="base">
              <a:buFont typeface="+mj-lt"/>
              <a:buAutoNum type="arabicPeriod" startAt="16"/>
            </a:pPr>
            <a:r>
              <a:rPr lang="en-US" dirty="0" err="1">
                <a:solidFill>
                  <a:srgbClr val="006600"/>
                </a:solidFill>
                <a:latin typeface="Calibri" panose="020F0502020204030204" pitchFamily="34" charset="0"/>
                <a:cs typeface="Calibri" panose="020F0502020204030204" pitchFamily="34" charset="0"/>
              </a:rPr>
              <a:t>Kwag</a:t>
            </a:r>
            <a:r>
              <a:rPr lang="en-US" dirty="0">
                <a:solidFill>
                  <a:srgbClr val="006600"/>
                </a:solidFill>
                <a:latin typeface="Calibri" panose="020F0502020204030204" pitchFamily="34" charset="0"/>
                <a:cs typeface="Calibri" panose="020F0502020204030204" pitchFamily="34" charset="0"/>
              </a:rPr>
              <a:t> Y, Ye S, Oh J, Lee DW, Yang W, Kim Y, Ha E. Direct and Indirect Effects of Indoor Particulate Matter on Blood Indicators Related to Anemia. Int J Environ Res Public Health. 2021 Dec 7;18(24):12890.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10.3390/ijerph182412890. PMID: 34948498; PMCID: PMC8701383.</a:t>
            </a:r>
          </a:p>
          <a:p>
            <a:pPr marL="342900" indent="-342900" algn="just" fontAlgn="base">
              <a:buFont typeface="+mj-lt"/>
              <a:buAutoNum type="arabicPeriod" startAt="16"/>
            </a:pPr>
            <a:r>
              <a:rPr lang="en-US" dirty="0" err="1">
                <a:solidFill>
                  <a:srgbClr val="006600"/>
                </a:solidFill>
                <a:latin typeface="Calibri" panose="020F0502020204030204" pitchFamily="34" charset="0"/>
                <a:cs typeface="Calibri" panose="020F0502020204030204" pitchFamily="34" charset="0"/>
              </a:rPr>
              <a:t>Pathirathna</a:t>
            </a:r>
            <a:r>
              <a:rPr lang="en-US" dirty="0">
                <a:solidFill>
                  <a:srgbClr val="006600"/>
                </a:solidFill>
                <a:latin typeface="Calibri" panose="020F0502020204030204" pitchFamily="34" charset="0"/>
                <a:cs typeface="Calibri" panose="020F0502020204030204" pitchFamily="34" charset="0"/>
              </a:rPr>
              <a:t> ML, </a:t>
            </a:r>
            <a:r>
              <a:rPr lang="en-US" dirty="0" err="1">
                <a:solidFill>
                  <a:srgbClr val="006600"/>
                </a:solidFill>
                <a:latin typeface="Calibri" panose="020F0502020204030204" pitchFamily="34" charset="0"/>
                <a:cs typeface="Calibri" panose="020F0502020204030204" pitchFamily="34" charset="0"/>
              </a:rPr>
              <a:t>Samarasekara</a:t>
            </a:r>
            <a:r>
              <a:rPr lang="en-US" dirty="0">
                <a:solidFill>
                  <a:srgbClr val="006600"/>
                </a:solidFill>
                <a:latin typeface="Calibri" panose="020F0502020204030204" pitchFamily="34" charset="0"/>
                <a:cs typeface="Calibri" panose="020F0502020204030204" pitchFamily="34" charset="0"/>
              </a:rPr>
              <a:t> BPP, </a:t>
            </a:r>
            <a:r>
              <a:rPr lang="en-US" dirty="0" err="1">
                <a:solidFill>
                  <a:srgbClr val="006600"/>
                </a:solidFill>
                <a:latin typeface="Calibri" panose="020F0502020204030204" pitchFamily="34" charset="0"/>
                <a:cs typeface="Calibri" panose="020F0502020204030204" pitchFamily="34" charset="0"/>
              </a:rPr>
              <a:t>Mendis</a:t>
            </a:r>
            <a:r>
              <a:rPr lang="en-US" dirty="0">
                <a:solidFill>
                  <a:srgbClr val="006600"/>
                </a:solidFill>
                <a:latin typeface="Calibri" panose="020F0502020204030204" pitchFamily="34" charset="0"/>
                <a:cs typeface="Calibri" panose="020F0502020204030204" pitchFamily="34" charset="0"/>
              </a:rPr>
              <a:t> C, </a:t>
            </a:r>
            <a:r>
              <a:rPr lang="en-US" dirty="0" err="1">
                <a:solidFill>
                  <a:srgbClr val="006600"/>
                </a:solidFill>
                <a:latin typeface="Calibri" panose="020F0502020204030204" pitchFamily="34" charset="0"/>
                <a:cs typeface="Calibri" panose="020F0502020204030204" pitchFamily="34" charset="0"/>
              </a:rPr>
              <a:t>Dematawewa</a:t>
            </a:r>
            <a:r>
              <a:rPr lang="en-US" dirty="0">
                <a:solidFill>
                  <a:srgbClr val="006600"/>
                </a:solidFill>
                <a:latin typeface="Calibri" panose="020F0502020204030204" pitchFamily="34" charset="0"/>
                <a:cs typeface="Calibri" panose="020F0502020204030204" pitchFamily="34" charset="0"/>
              </a:rPr>
              <a:t> CMB, </a:t>
            </a:r>
            <a:r>
              <a:rPr lang="en-US" dirty="0" err="1">
                <a:solidFill>
                  <a:srgbClr val="006600"/>
                </a:solidFill>
                <a:latin typeface="Calibri" panose="020F0502020204030204" pitchFamily="34" charset="0"/>
                <a:cs typeface="Calibri" panose="020F0502020204030204" pitchFamily="34" charset="0"/>
              </a:rPr>
              <a:t>Sekijima</a:t>
            </a:r>
            <a:r>
              <a:rPr lang="en-US" dirty="0">
                <a:solidFill>
                  <a:srgbClr val="006600"/>
                </a:solidFill>
                <a:latin typeface="Calibri" panose="020F0502020204030204" pitchFamily="34" charset="0"/>
                <a:cs typeface="Calibri" panose="020F0502020204030204" pitchFamily="34" charset="0"/>
              </a:rPr>
              <a:t> K, </a:t>
            </a:r>
            <a:r>
              <a:rPr lang="en-US" dirty="0" err="1">
                <a:solidFill>
                  <a:srgbClr val="006600"/>
                </a:solidFill>
                <a:latin typeface="Calibri" panose="020F0502020204030204" pitchFamily="34" charset="0"/>
                <a:cs typeface="Calibri" panose="020F0502020204030204" pitchFamily="34" charset="0"/>
              </a:rPr>
              <a:t>Sadakata</a:t>
            </a:r>
            <a:r>
              <a:rPr lang="en-US" dirty="0">
                <a:solidFill>
                  <a:srgbClr val="006600"/>
                </a:solidFill>
                <a:latin typeface="Calibri" panose="020F0502020204030204" pitchFamily="34" charset="0"/>
                <a:cs typeface="Calibri" panose="020F0502020204030204" pitchFamily="34" charset="0"/>
              </a:rPr>
              <a:t> M, </a:t>
            </a:r>
            <a:r>
              <a:rPr lang="en-US" dirty="0" err="1">
                <a:solidFill>
                  <a:srgbClr val="006600"/>
                </a:solidFill>
                <a:latin typeface="Calibri" panose="020F0502020204030204" pitchFamily="34" charset="0"/>
                <a:cs typeface="Calibri" panose="020F0502020204030204" pitchFamily="34" charset="0"/>
              </a:rPr>
              <a:t>Muramatsu</a:t>
            </a:r>
            <a:r>
              <a:rPr lang="en-US" dirty="0">
                <a:solidFill>
                  <a:srgbClr val="006600"/>
                </a:solidFill>
                <a:latin typeface="Calibri" panose="020F0502020204030204" pitchFamily="34" charset="0"/>
                <a:cs typeface="Calibri" panose="020F0502020204030204" pitchFamily="34" charset="0"/>
              </a:rPr>
              <a:t> Y, Fujiwara N. Is biomass fuel smoke exposure associated with anemia in non-pregnant reproductive-aged women? </a:t>
            </a:r>
            <a:r>
              <a:rPr lang="en-US" dirty="0" err="1">
                <a:solidFill>
                  <a:srgbClr val="006600"/>
                </a:solidFill>
                <a:latin typeface="Calibri" panose="020F0502020204030204" pitchFamily="34" charset="0"/>
                <a:cs typeface="Calibri" panose="020F0502020204030204" pitchFamily="34" charset="0"/>
              </a:rPr>
              <a:t>PLoS</a:t>
            </a:r>
            <a:r>
              <a:rPr lang="en-US" dirty="0">
                <a:solidFill>
                  <a:srgbClr val="006600"/>
                </a:solidFill>
                <a:latin typeface="Calibri" panose="020F0502020204030204" pitchFamily="34" charset="0"/>
                <a:cs typeface="Calibri" panose="020F0502020204030204" pitchFamily="34" charset="0"/>
              </a:rPr>
              <a:t> One. 2022 Aug 19;17(8):e0272641.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10.1371/journal.pone.0272641. PMID: 35984839; PMCID: PMC9390888.</a:t>
            </a:r>
          </a:p>
          <a:p>
            <a:pPr marL="342900" indent="-342900" algn="just" fontAlgn="base">
              <a:buFont typeface="+mj-lt"/>
              <a:buAutoNum type="arabicPeriod" startAt="16"/>
            </a:pPr>
            <a:r>
              <a:rPr lang="en-US" dirty="0">
                <a:solidFill>
                  <a:srgbClr val="006600"/>
                </a:solidFill>
                <a:latin typeface="Calibri" panose="020F0502020204030204" pitchFamily="34" charset="0"/>
                <a:cs typeface="Calibri" panose="020F0502020204030204" pitchFamily="34" charset="0"/>
              </a:rPr>
              <a:t>Hong R, Betancourt JA, Ruiz-Beltran M. Passive smoking as a risk factor of anemia in young children aged 0-35 months in Jordan. BMC </a:t>
            </a:r>
            <a:r>
              <a:rPr lang="en-US" dirty="0" err="1">
                <a:solidFill>
                  <a:srgbClr val="006600"/>
                </a:solidFill>
                <a:latin typeface="Calibri" panose="020F0502020204030204" pitchFamily="34" charset="0"/>
                <a:cs typeface="Calibri" panose="020F0502020204030204" pitchFamily="34" charset="0"/>
              </a:rPr>
              <a:t>Pediatr</a:t>
            </a:r>
            <a:r>
              <a:rPr lang="en-US" dirty="0">
                <a:solidFill>
                  <a:srgbClr val="006600"/>
                </a:solidFill>
                <a:latin typeface="Calibri" panose="020F0502020204030204" pitchFamily="34" charset="0"/>
                <a:cs typeface="Calibri" panose="020F0502020204030204" pitchFamily="34" charset="0"/>
              </a:rPr>
              <a:t>. 2007 Apr 10;7:16.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10.1186/1471-2431-7-16. PMID: 17425780; PMCID: PMC1854899.</a:t>
            </a:r>
          </a:p>
          <a:p>
            <a:pPr marL="342900" indent="-342900" algn="just" fontAlgn="base">
              <a:buFont typeface="+mj-lt"/>
              <a:buAutoNum type="arabicPeriod" startAt="16"/>
            </a:pPr>
            <a:r>
              <a:rPr lang="en-US" dirty="0">
                <a:solidFill>
                  <a:srgbClr val="006600"/>
                </a:solidFill>
                <a:latin typeface="Calibri" panose="020F0502020204030204" pitchFamily="34" charset="0"/>
                <a:cs typeface="Calibri" panose="020F0502020204030204" pitchFamily="34" charset="0"/>
              </a:rPr>
              <a:t>Hong R, Betancourt JA, Ruiz-Beltran M. Passive smoking as a risk factor of anemia in young children aged 0-35 months in Jordan. BMC </a:t>
            </a:r>
            <a:r>
              <a:rPr lang="en-US" dirty="0" err="1">
                <a:solidFill>
                  <a:srgbClr val="006600"/>
                </a:solidFill>
                <a:latin typeface="Calibri" panose="020F0502020204030204" pitchFamily="34" charset="0"/>
                <a:cs typeface="Calibri" panose="020F0502020204030204" pitchFamily="34" charset="0"/>
              </a:rPr>
              <a:t>Pediatr</a:t>
            </a:r>
            <a:r>
              <a:rPr lang="en-US" dirty="0">
                <a:solidFill>
                  <a:srgbClr val="006600"/>
                </a:solidFill>
                <a:latin typeface="Calibri" panose="020F0502020204030204" pitchFamily="34" charset="0"/>
                <a:cs typeface="Calibri" panose="020F0502020204030204" pitchFamily="34" charset="0"/>
              </a:rPr>
              <a:t>. 2007 Apr 10;7:16.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10.1186/1471-2431-7-16. PMID: 17425780; PMCID: PMC1854899.</a:t>
            </a:r>
          </a:p>
        </p:txBody>
      </p:sp>
      <p:sp>
        <p:nvSpPr>
          <p:cNvPr id="5" name="Title 1">
            <a:extLst>
              <a:ext uri="{FF2B5EF4-FFF2-40B4-BE49-F238E27FC236}">
                <a16:creationId xmlns:a16="http://schemas.microsoft.com/office/drawing/2014/main" id="{94A3DE3E-89A2-73E9-D3D6-0EE7BE68FFF3}"/>
              </a:ext>
            </a:extLst>
          </p:cNvPr>
          <p:cNvSpPr>
            <a:spLocks noGrp="1"/>
          </p:cNvSpPr>
          <p:nvPr>
            <p:ph type="title"/>
          </p:nvPr>
        </p:nvSpPr>
        <p:spPr>
          <a:xfrm>
            <a:off x="0" y="-23648"/>
            <a:ext cx="2194560" cy="719869"/>
          </a:xfrm>
        </p:spPr>
        <p:txBody>
          <a:bodyPr/>
          <a:lstStyle/>
          <a:p>
            <a:r>
              <a:rPr lang="en-IN" dirty="0">
                <a:latin typeface="Calibri" panose="020F0502020204030204" pitchFamily="34" charset="0"/>
                <a:cs typeface="Calibri" panose="020F0502020204030204" pitchFamily="34" charset="0"/>
              </a:rPr>
              <a:t>Reference</a:t>
            </a:r>
          </a:p>
        </p:txBody>
      </p:sp>
    </p:spTree>
    <p:extLst>
      <p:ext uri="{BB962C8B-B14F-4D97-AF65-F5344CB8AC3E}">
        <p14:creationId xmlns:p14="http://schemas.microsoft.com/office/powerpoint/2010/main" val="72792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26A631-2064-EC97-CB17-51F93F014DB5}"/>
              </a:ext>
            </a:extLst>
          </p:cNvPr>
          <p:cNvSpPr txBox="1"/>
          <p:nvPr/>
        </p:nvSpPr>
        <p:spPr>
          <a:xfrm>
            <a:off x="307427" y="742295"/>
            <a:ext cx="8284779" cy="4401205"/>
          </a:xfrm>
          <a:prstGeom prst="rect">
            <a:avLst/>
          </a:prstGeom>
          <a:noFill/>
        </p:spPr>
        <p:txBody>
          <a:bodyPr wrap="square">
            <a:spAutoFit/>
          </a:bodyPr>
          <a:lstStyle/>
          <a:p>
            <a:pPr marL="342900" indent="-342900" algn="just" fontAlgn="base">
              <a:buFont typeface="+mj-lt"/>
              <a:buAutoNum type="arabicPeriod" startAt="22"/>
            </a:pPr>
            <a:r>
              <a:rPr lang="en-US" dirty="0" err="1">
                <a:solidFill>
                  <a:srgbClr val="006600"/>
                </a:solidFill>
                <a:latin typeface="Calibri" panose="020F0502020204030204" pitchFamily="34" charset="0"/>
                <a:cs typeface="Calibri" panose="020F0502020204030204" pitchFamily="34" charset="0"/>
              </a:rPr>
              <a:t>Elbarbary</a:t>
            </a:r>
            <a:r>
              <a:rPr lang="en-US" dirty="0">
                <a:solidFill>
                  <a:srgbClr val="006600"/>
                </a:solidFill>
                <a:latin typeface="Calibri" panose="020F0502020204030204" pitchFamily="34" charset="0"/>
                <a:cs typeface="Calibri" panose="020F0502020204030204" pitchFamily="34" charset="0"/>
              </a:rPr>
              <a:t> M, Honda T, Morgan G, Guo Y, Guo Y, Kowal P, </a:t>
            </a:r>
            <a:r>
              <a:rPr lang="en-US" dirty="0" err="1">
                <a:solidFill>
                  <a:srgbClr val="006600"/>
                </a:solidFill>
                <a:latin typeface="Calibri" panose="020F0502020204030204" pitchFamily="34" charset="0"/>
                <a:cs typeface="Calibri" panose="020F0502020204030204" pitchFamily="34" charset="0"/>
              </a:rPr>
              <a:t>Negin</a:t>
            </a:r>
            <a:r>
              <a:rPr lang="en-US" dirty="0">
                <a:solidFill>
                  <a:srgbClr val="006600"/>
                </a:solidFill>
                <a:latin typeface="Calibri" panose="020F0502020204030204" pitchFamily="34" charset="0"/>
                <a:cs typeface="Calibri" panose="020F0502020204030204" pitchFamily="34" charset="0"/>
              </a:rPr>
              <a:t> J. Ambient Air Pollution Exposure Association with </a:t>
            </a:r>
            <a:r>
              <a:rPr lang="en-US" dirty="0" err="1">
                <a:solidFill>
                  <a:srgbClr val="006600"/>
                </a:solidFill>
                <a:latin typeface="Calibri" panose="020F0502020204030204" pitchFamily="34" charset="0"/>
                <a:cs typeface="Calibri" panose="020F0502020204030204" pitchFamily="34" charset="0"/>
              </a:rPr>
              <a:t>Anaemia</a:t>
            </a:r>
            <a:r>
              <a:rPr lang="en-US" dirty="0">
                <a:solidFill>
                  <a:srgbClr val="006600"/>
                </a:solidFill>
                <a:latin typeface="Calibri" panose="020F0502020204030204" pitchFamily="34" charset="0"/>
                <a:cs typeface="Calibri" panose="020F0502020204030204" pitchFamily="34" charset="0"/>
              </a:rPr>
              <a:t> Prevalence and </a:t>
            </a:r>
            <a:r>
              <a:rPr lang="en-US" dirty="0" err="1">
                <a:solidFill>
                  <a:srgbClr val="006600"/>
                </a:solidFill>
                <a:latin typeface="Calibri" panose="020F0502020204030204" pitchFamily="34" charset="0"/>
                <a:cs typeface="Calibri" panose="020F0502020204030204" pitchFamily="34" charset="0"/>
              </a:rPr>
              <a:t>Haemoglobin</a:t>
            </a:r>
            <a:r>
              <a:rPr lang="en-US" dirty="0">
                <a:solidFill>
                  <a:srgbClr val="006600"/>
                </a:solidFill>
                <a:latin typeface="Calibri" panose="020F0502020204030204" pitchFamily="34" charset="0"/>
                <a:cs typeface="Calibri" panose="020F0502020204030204" pitchFamily="34" charset="0"/>
              </a:rPr>
              <a:t> Levels in Chinese Older Adults. Int J Environ Res Public Health. 2020 May 5;17(9):3209.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10.3390/ijerph17093209. PMID: 32380747; PMCID: PMC7246731.</a:t>
            </a:r>
          </a:p>
          <a:p>
            <a:pPr marL="342900" indent="-342900" algn="just" fontAlgn="base">
              <a:buFont typeface="+mj-lt"/>
              <a:buAutoNum type="arabicPeriod" startAt="22"/>
            </a:pPr>
            <a:r>
              <a:rPr lang="en-US" dirty="0">
                <a:solidFill>
                  <a:srgbClr val="006600"/>
                </a:solidFill>
                <a:latin typeface="Calibri" panose="020F0502020204030204" pitchFamily="34" charset="0"/>
                <a:cs typeface="Calibri" panose="020F0502020204030204" pitchFamily="34" charset="0"/>
              </a:rPr>
              <a:t>Honda T, Pun VC, </a:t>
            </a:r>
            <a:r>
              <a:rPr lang="en-US" dirty="0" err="1">
                <a:solidFill>
                  <a:srgbClr val="006600"/>
                </a:solidFill>
                <a:latin typeface="Calibri" panose="020F0502020204030204" pitchFamily="34" charset="0"/>
                <a:cs typeface="Calibri" panose="020F0502020204030204" pitchFamily="34" charset="0"/>
              </a:rPr>
              <a:t>Manjourides</a:t>
            </a:r>
            <a:r>
              <a:rPr lang="en-US" dirty="0">
                <a:solidFill>
                  <a:srgbClr val="006600"/>
                </a:solidFill>
                <a:latin typeface="Calibri" panose="020F0502020204030204" pitchFamily="34" charset="0"/>
                <a:cs typeface="Calibri" panose="020F0502020204030204" pitchFamily="34" charset="0"/>
              </a:rPr>
              <a:t> J, Suh H. Anemia prevalence and hemoglobin levels are associated with long-term exposure to air pollution in an older population. Environ Int. 2017 Apr;101:125-132.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10.1016/j.envint.2017.01.017.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2017 Jan 31. PMID: 28153527; PMCID: PMC5361751.</a:t>
            </a:r>
          </a:p>
          <a:p>
            <a:pPr marL="342900" indent="-342900" algn="just" fontAlgn="base">
              <a:buFont typeface="+mj-lt"/>
              <a:buAutoNum type="arabicPeriod" startAt="22"/>
            </a:pPr>
            <a:r>
              <a:rPr lang="en-US" dirty="0" err="1">
                <a:solidFill>
                  <a:srgbClr val="006600"/>
                </a:solidFill>
                <a:latin typeface="Calibri" panose="020F0502020204030204" pitchFamily="34" charset="0"/>
                <a:cs typeface="Calibri" panose="020F0502020204030204" pitchFamily="34" charset="0"/>
              </a:rPr>
              <a:t>Xie</a:t>
            </a:r>
            <a:r>
              <a:rPr lang="en-US" dirty="0">
                <a:solidFill>
                  <a:srgbClr val="006600"/>
                </a:solidFill>
                <a:latin typeface="Calibri" panose="020F0502020204030204" pitchFamily="34" charset="0"/>
                <a:cs typeface="Calibri" panose="020F0502020204030204" pitchFamily="34" charset="0"/>
              </a:rPr>
              <a:t> G, Yue J, Yang W, Yang L, Xu M, Sun L, Zhang B, Guo L, Chung MC. Effects of PM2.5 and its constituents on hemoglobin during the third trimester in pregnant women. Environ Sci </a:t>
            </a:r>
            <a:r>
              <a:rPr lang="en-US" dirty="0" err="1">
                <a:solidFill>
                  <a:srgbClr val="006600"/>
                </a:solidFill>
                <a:latin typeface="Calibri" panose="020F0502020204030204" pitchFamily="34" charset="0"/>
                <a:cs typeface="Calibri" panose="020F0502020204030204" pitchFamily="34" charset="0"/>
              </a:rPr>
              <a:t>Pollut</a:t>
            </a:r>
            <a:r>
              <a:rPr lang="en-US" dirty="0">
                <a:solidFill>
                  <a:srgbClr val="006600"/>
                </a:solidFill>
                <a:latin typeface="Calibri" panose="020F0502020204030204" pitchFamily="34" charset="0"/>
                <a:cs typeface="Calibri" panose="020F0502020204030204" pitchFamily="34" charset="0"/>
              </a:rPr>
              <a:t> Res Int. 2022 May;29(23):35193-35203.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10.1007/s11356-022-18693-2.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2022 Jan 20. PMID: 35060058; PMCID: PMC9076737.</a:t>
            </a:r>
          </a:p>
          <a:p>
            <a:pPr marL="342900" indent="-342900" algn="just" fontAlgn="base">
              <a:buFont typeface="+mj-lt"/>
              <a:buAutoNum type="arabicPeriod" startAt="22"/>
            </a:pPr>
            <a:r>
              <a:rPr lang="en-US" dirty="0">
                <a:solidFill>
                  <a:srgbClr val="006600"/>
                </a:solidFill>
                <a:latin typeface="Calibri" panose="020F0502020204030204" pitchFamily="34" charset="0"/>
                <a:cs typeface="Calibri" panose="020F0502020204030204" pitchFamily="34" charset="0"/>
              </a:rPr>
              <a:t>Mehta U, Dey S, Chowdhury S, Ghosh S, Hart JE, </a:t>
            </a:r>
            <a:r>
              <a:rPr lang="en-US" dirty="0" err="1">
                <a:solidFill>
                  <a:srgbClr val="006600"/>
                </a:solidFill>
                <a:latin typeface="Calibri" panose="020F0502020204030204" pitchFamily="34" charset="0"/>
                <a:cs typeface="Calibri" panose="020F0502020204030204" pitchFamily="34" charset="0"/>
              </a:rPr>
              <a:t>Kurpad</a:t>
            </a:r>
            <a:r>
              <a:rPr lang="en-US" dirty="0">
                <a:solidFill>
                  <a:srgbClr val="006600"/>
                </a:solidFill>
                <a:latin typeface="Calibri" panose="020F0502020204030204" pitchFamily="34" charset="0"/>
                <a:cs typeface="Calibri" panose="020F0502020204030204" pitchFamily="34" charset="0"/>
              </a:rPr>
              <a:t> A. The Association Between Ambient PM2.5 Exposure and Anemia Outcomes Among Children Under Five Years of Age in India. Environ Epidemiol. 2021 Jan 7;5(1):e125.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10.1097/EE9.0000000000000125. PMID: 33778358; PMCID: PMC7939416.</a:t>
            </a:r>
          </a:p>
          <a:p>
            <a:pPr marL="342900" indent="-342900" algn="just" fontAlgn="base">
              <a:buFont typeface="+mj-lt"/>
              <a:buAutoNum type="arabicPeriod" startAt="22"/>
            </a:pPr>
            <a:r>
              <a:rPr lang="en-US" dirty="0">
                <a:solidFill>
                  <a:srgbClr val="006600"/>
                </a:solidFill>
                <a:latin typeface="Calibri" panose="020F0502020204030204" pitchFamily="34" charset="0"/>
                <a:cs typeface="Calibri" panose="020F0502020204030204" pitchFamily="34" charset="0"/>
              </a:rPr>
              <a:t>Wu L, Yin WJ, Yu LJ, Wang YH, Jiang XM, Zhang Y, Tao FB, Tao RX, Zhu P. Prenatal Exposure to Air Pollution and Pre-Labor Rupture of Membranes in a Prospective Cohort Study: The Role of Maternal Hemoglobin and Iron Supplementation. Environ Health </a:t>
            </a:r>
            <a:r>
              <a:rPr lang="en-US" dirty="0" err="1">
                <a:solidFill>
                  <a:srgbClr val="006600"/>
                </a:solidFill>
                <a:latin typeface="Calibri" panose="020F0502020204030204" pitchFamily="34" charset="0"/>
                <a:cs typeface="Calibri" panose="020F0502020204030204" pitchFamily="34" charset="0"/>
              </a:rPr>
              <a:t>Perspect</a:t>
            </a:r>
            <a:r>
              <a:rPr lang="en-US" dirty="0">
                <a:solidFill>
                  <a:srgbClr val="006600"/>
                </a:solidFill>
                <a:latin typeface="Calibri" panose="020F0502020204030204" pitchFamily="34" charset="0"/>
                <a:cs typeface="Calibri" panose="020F0502020204030204" pitchFamily="34" charset="0"/>
              </a:rPr>
              <a:t>. 2023 Apr;131(4):47013.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10.1289/EHP11134.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2023 Apr 19. PMID: 37074185; PMCID: PMC10116877.</a:t>
            </a:r>
          </a:p>
          <a:p>
            <a:pPr marL="342900" indent="-342900">
              <a:buFont typeface="+mj-lt"/>
              <a:buAutoNum type="arabicPeriod" startAt="22"/>
            </a:pPr>
            <a:endParaRPr lang="en-US" dirty="0"/>
          </a:p>
        </p:txBody>
      </p:sp>
      <p:sp>
        <p:nvSpPr>
          <p:cNvPr id="5" name="Title 1">
            <a:extLst>
              <a:ext uri="{FF2B5EF4-FFF2-40B4-BE49-F238E27FC236}">
                <a16:creationId xmlns:a16="http://schemas.microsoft.com/office/drawing/2014/main" id="{63468D5C-6EAE-7FCB-FF6F-A6DF6547A854}"/>
              </a:ext>
            </a:extLst>
          </p:cNvPr>
          <p:cNvSpPr>
            <a:spLocks noGrp="1"/>
          </p:cNvSpPr>
          <p:nvPr>
            <p:ph type="title"/>
          </p:nvPr>
        </p:nvSpPr>
        <p:spPr>
          <a:xfrm>
            <a:off x="0" y="-23648"/>
            <a:ext cx="2194560" cy="719869"/>
          </a:xfrm>
        </p:spPr>
        <p:txBody>
          <a:bodyPr/>
          <a:lstStyle/>
          <a:p>
            <a:r>
              <a:rPr lang="en-IN" dirty="0">
                <a:latin typeface="Calibri" panose="020F0502020204030204" pitchFamily="34" charset="0"/>
                <a:cs typeface="Calibri" panose="020F0502020204030204" pitchFamily="34" charset="0"/>
              </a:rPr>
              <a:t>Reference</a:t>
            </a:r>
          </a:p>
        </p:txBody>
      </p:sp>
    </p:spTree>
    <p:extLst>
      <p:ext uri="{BB962C8B-B14F-4D97-AF65-F5344CB8AC3E}">
        <p14:creationId xmlns:p14="http://schemas.microsoft.com/office/powerpoint/2010/main" val="292892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D7C1B0-5E56-A24A-0098-705278E1D729}"/>
              </a:ext>
            </a:extLst>
          </p:cNvPr>
          <p:cNvSpPr txBox="1"/>
          <p:nvPr/>
        </p:nvSpPr>
        <p:spPr>
          <a:xfrm>
            <a:off x="370490" y="622618"/>
            <a:ext cx="8253248" cy="4185761"/>
          </a:xfrm>
          <a:prstGeom prst="rect">
            <a:avLst/>
          </a:prstGeom>
          <a:noFill/>
        </p:spPr>
        <p:txBody>
          <a:bodyPr wrap="square">
            <a:spAutoFit/>
          </a:bodyPr>
          <a:lstStyle/>
          <a:p>
            <a:pPr marL="342900" indent="-342900" algn="just" fontAlgn="base">
              <a:buFont typeface="+mj-lt"/>
              <a:buAutoNum type="arabicPeriod" startAt="27"/>
            </a:pPr>
            <a:r>
              <a:rPr lang="en-US" dirty="0" err="1">
                <a:solidFill>
                  <a:srgbClr val="006600"/>
                </a:solidFill>
                <a:latin typeface="Calibri" panose="020F0502020204030204" pitchFamily="34" charset="0"/>
                <a:cs typeface="Calibri" panose="020F0502020204030204" pitchFamily="34" charset="0"/>
              </a:rPr>
              <a:t>Amegbor</a:t>
            </a:r>
            <a:r>
              <a:rPr lang="en-US" dirty="0">
                <a:solidFill>
                  <a:srgbClr val="006600"/>
                </a:solidFill>
                <a:latin typeface="Calibri" panose="020F0502020204030204" pitchFamily="34" charset="0"/>
                <a:cs typeface="Calibri" panose="020F0502020204030204" pitchFamily="34" charset="0"/>
              </a:rPr>
              <a:t> PM. Early-life environmental exposures and </a:t>
            </a:r>
            <a:r>
              <a:rPr lang="en-US" dirty="0" err="1">
                <a:solidFill>
                  <a:srgbClr val="006600"/>
                </a:solidFill>
                <a:latin typeface="Calibri" panose="020F0502020204030204" pitchFamily="34" charset="0"/>
                <a:cs typeface="Calibri" panose="020F0502020204030204" pitchFamily="34" charset="0"/>
              </a:rPr>
              <a:t>anaemia</a:t>
            </a:r>
            <a:r>
              <a:rPr lang="en-US" dirty="0">
                <a:solidFill>
                  <a:srgbClr val="006600"/>
                </a:solidFill>
                <a:latin typeface="Calibri" panose="020F0502020204030204" pitchFamily="34" charset="0"/>
                <a:cs typeface="Calibri" panose="020F0502020204030204" pitchFamily="34" charset="0"/>
              </a:rPr>
              <a:t> among children under age five in Sub-Saharan Africa: An insight from the Demographic &amp; Health Surveys. Sci Total Environ. 2022 Aug 1;832:154957.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10.1016/j.scitotenv.2022.154957.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2022 Mar 31. PMID: 35367541. </a:t>
            </a:r>
          </a:p>
          <a:p>
            <a:pPr marL="342900" indent="-342900" algn="just" fontAlgn="base">
              <a:buFont typeface="+mj-lt"/>
              <a:buAutoNum type="arabicPeriod" startAt="27"/>
            </a:pPr>
            <a:r>
              <a:rPr lang="en-US" dirty="0" err="1">
                <a:solidFill>
                  <a:srgbClr val="006600"/>
                </a:solidFill>
                <a:latin typeface="Calibri" panose="020F0502020204030204" pitchFamily="34" charset="0"/>
                <a:cs typeface="Calibri" panose="020F0502020204030204" pitchFamily="34" charset="0"/>
              </a:rPr>
              <a:t>Stanković</a:t>
            </a:r>
            <a:r>
              <a:rPr lang="en-US" dirty="0">
                <a:solidFill>
                  <a:srgbClr val="006600"/>
                </a:solidFill>
                <a:latin typeface="Calibri" panose="020F0502020204030204" pitchFamily="34" charset="0"/>
                <a:cs typeface="Calibri" panose="020F0502020204030204" pitchFamily="34" charset="0"/>
              </a:rPr>
              <a:t> A, </a:t>
            </a:r>
            <a:r>
              <a:rPr lang="en-US" dirty="0" err="1">
                <a:solidFill>
                  <a:srgbClr val="006600"/>
                </a:solidFill>
                <a:latin typeface="Calibri" panose="020F0502020204030204" pitchFamily="34" charset="0"/>
                <a:cs typeface="Calibri" panose="020F0502020204030204" pitchFamily="34" charset="0"/>
              </a:rPr>
              <a:t>Nikić</a:t>
            </a:r>
            <a:r>
              <a:rPr lang="en-US" dirty="0">
                <a:solidFill>
                  <a:srgbClr val="006600"/>
                </a:solidFill>
                <a:latin typeface="Calibri" panose="020F0502020204030204" pitchFamily="34" charset="0"/>
                <a:cs typeface="Calibri" panose="020F0502020204030204" pitchFamily="34" charset="0"/>
              </a:rPr>
              <a:t> D, </a:t>
            </a:r>
            <a:r>
              <a:rPr lang="en-US" dirty="0" err="1">
                <a:solidFill>
                  <a:srgbClr val="006600"/>
                </a:solidFill>
                <a:latin typeface="Calibri" panose="020F0502020204030204" pitchFamily="34" charset="0"/>
                <a:cs typeface="Calibri" panose="020F0502020204030204" pitchFamily="34" charset="0"/>
              </a:rPr>
              <a:t>Nikolić</a:t>
            </a:r>
            <a:r>
              <a:rPr lang="en-US" dirty="0">
                <a:solidFill>
                  <a:srgbClr val="006600"/>
                </a:solidFill>
                <a:latin typeface="Calibri" panose="020F0502020204030204" pitchFamily="34" charset="0"/>
                <a:cs typeface="Calibri" panose="020F0502020204030204" pitchFamily="34" charset="0"/>
              </a:rPr>
              <a:t> M, Relationship Between Exposure To Air Pollution And Occurrence Of Anemia In Pregnancy . Medicine and Biology Vol.13, No 1, 2006, pp. 54 – 57</a:t>
            </a:r>
          </a:p>
          <a:p>
            <a:pPr marL="342900" indent="-342900" algn="just" fontAlgn="base">
              <a:buFont typeface="+mj-lt"/>
              <a:buAutoNum type="arabicPeriod" startAt="27"/>
            </a:pPr>
            <a:r>
              <a:rPr lang="en-US" dirty="0" err="1">
                <a:solidFill>
                  <a:srgbClr val="006600"/>
                </a:solidFill>
                <a:latin typeface="Calibri" panose="020F0502020204030204" pitchFamily="34" charset="0"/>
                <a:cs typeface="Calibri" panose="020F0502020204030204" pitchFamily="34" charset="0"/>
              </a:rPr>
              <a:t>Odo</a:t>
            </a:r>
            <a:r>
              <a:rPr lang="en-US" dirty="0">
                <a:solidFill>
                  <a:srgbClr val="006600"/>
                </a:solidFill>
                <a:latin typeface="Calibri" panose="020F0502020204030204" pitchFamily="34" charset="0"/>
                <a:cs typeface="Calibri" panose="020F0502020204030204" pitchFamily="34" charset="0"/>
              </a:rPr>
              <a:t> DB, Yang IA, Dey S, Hammer MS, van </a:t>
            </a:r>
            <a:r>
              <a:rPr lang="en-US" dirty="0" err="1">
                <a:solidFill>
                  <a:srgbClr val="006600"/>
                </a:solidFill>
                <a:latin typeface="Calibri" panose="020F0502020204030204" pitchFamily="34" charset="0"/>
                <a:cs typeface="Calibri" panose="020F0502020204030204" pitchFamily="34" charset="0"/>
              </a:rPr>
              <a:t>Donkelaar</a:t>
            </a:r>
            <a:r>
              <a:rPr lang="en-US" dirty="0">
                <a:solidFill>
                  <a:srgbClr val="006600"/>
                </a:solidFill>
                <a:latin typeface="Calibri" panose="020F0502020204030204" pitchFamily="34" charset="0"/>
                <a:cs typeface="Calibri" panose="020F0502020204030204" pitchFamily="34" charset="0"/>
              </a:rPr>
              <a:t> A, Martin RV, Dong GH, Yang BY, </a:t>
            </a:r>
            <a:r>
              <a:rPr lang="en-US" dirty="0" err="1">
                <a:solidFill>
                  <a:srgbClr val="006600"/>
                </a:solidFill>
                <a:latin typeface="Calibri" panose="020F0502020204030204" pitchFamily="34" charset="0"/>
                <a:cs typeface="Calibri" panose="020F0502020204030204" pitchFamily="34" charset="0"/>
              </a:rPr>
              <a:t>Hystad</a:t>
            </a:r>
            <a:r>
              <a:rPr lang="en-US" dirty="0">
                <a:solidFill>
                  <a:srgbClr val="006600"/>
                </a:solidFill>
                <a:latin typeface="Calibri" panose="020F0502020204030204" pitchFamily="34" charset="0"/>
                <a:cs typeface="Calibri" panose="020F0502020204030204" pitchFamily="34" charset="0"/>
              </a:rPr>
              <a:t> P, </a:t>
            </a:r>
            <a:r>
              <a:rPr lang="en-US" dirty="0" err="1">
                <a:solidFill>
                  <a:srgbClr val="006600"/>
                </a:solidFill>
                <a:latin typeface="Calibri" panose="020F0502020204030204" pitchFamily="34" charset="0"/>
                <a:cs typeface="Calibri" panose="020F0502020204030204" pitchFamily="34" charset="0"/>
              </a:rPr>
              <a:t>Knibbs</a:t>
            </a:r>
            <a:r>
              <a:rPr lang="en-US" dirty="0">
                <a:solidFill>
                  <a:srgbClr val="006600"/>
                </a:solidFill>
                <a:latin typeface="Calibri" panose="020F0502020204030204" pitchFamily="34" charset="0"/>
                <a:cs typeface="Calibri" panose="020F0502020204030204" pitchFamily="34" charset="0"/>
              </a:rPr>
              <a:t> LD. A cross-sectional analysis of ambient fine particulate matter (PM2.5) exposure and </a:t>
            </a:r>
            <a:r>
              <a:rPr lang="en-US" dirty="0" err="1">
                <a:solidFill>
                  <a:srgbClr val="006600"/>
                </a:solidFill>
                <a:latin typeface="Calibri" panose="020F0502020204030204" pitchFamily="34" charset="0"/>
                <a:cs typeface="Calibri" panose="020F0502020204030204" pitchFamily="34" charset="0"/>
              </a:rPr>
              <a:t>haemoglobin</a:t>
            </a:r>
            <a:r>
              <a:rPr lang="en-US" dirty="0">
                <a:solidFill>
                  <a:srgbClr val="006600"/>
                </a:solidFill>
                <a:latin typeface="Calibri" panose="020F0502020204030204" pitchFamily="34" charset="0"/>
                <a:cs typeface="Calibri" panose="020F0502020204030204" pitchFamily="34" charset="0"/>
              </a:rPr>
              <a:t> levels in children aged under 5 years living in 36 countries. Environ Res. 2023 Jun 15;227:115734.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10.1016/j.envres.2023.115734.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2023 Mar 23. PMID: 36963710.</a:t>
            </a:r>
          </a:p>
          <a:p>
            <a:pPr marL="342900" indent="-342900" algn="just" fontAlgn="base">
              <a:buFont typeface="+mj-lt"/>
              <a:buAutoNum type="arabicPeriod" startAt="27"/>
            </a:pPr>
            <a:r>
              <a:rPr lang="en-US" dirty="0">
                <a:solidFill>
                  <a:srgbClr val="006600"/>
                </a:solidFill>
                <a:latin typeface="Calibri" panose="020F0502020204030204" pitchFamily="34" charset="0"/>
                <a:cs typeface="Calibri" panose="020F0502020204030204" pitchFamily="34" charset="0"/>
              </a:rPr>
              <a:t>Morales-</a:t>
            </a:r>
            <a:r>
              <a:rPr lang="en-US" dirty="0" err="1">
                <a:solidFill>
                  <a:srgbClr val="006600"/>
                </a:solidFill>
                <a:latin typeface="Calibri" panose="020F0502020204030204" pitchFamily="34" charset="0"/>
                <a:cs typeface="Calibri" panose="020F0502020204030204" pitchFamily="34" charset="0"/>
              </a:rPr>
              <a:t>Ancajima</a:t>
            </a:r>
            <a:r>
              <a:rPr lang="en-US" dirty="0">
                <a:solidFill>
                  <a:srgbClr val="006600"/>
                </a:solidFill>
                <a:latin typeface="Calibri" panose="020F0502020204030204" pitchFamily="34" charset="0"/>
                <a:cs typeface="Calibri" panose="020F0502020204030204" pitchFamily="34" charset="0"/>
              </a:rPr>
              <a:t> VC, Tapia V, Vu BN, Liu Y, </a:t>
            </a:r>
            <a:r>
              <a:rPr lang="en-US" dirty="0" err="1">
                <a:solidFill>
                  <a:srgbClr val="006600"/>
                </a:solidFill>
                <a:latin typeface="Calibri" panose="020F0502020204030204" pitchFamily="34" charset="0"/>
                <a:cs typeface="Calibri" panose="020F0502020204030204" pitchFamily="34" charset="0"/>
              </a:rPr>
              <a:t>Alarcón-Yaquetto</a:t>
            </a:r>
            <a:r>
              <a:rPr lang="en-US" dirty="0">
                <a:solidFill>
                  <a:srgbClr val="006600"/>
                </a:solidFill>
                <a:latin typeface="Calibri" panose="020F0502020204030204" pitchFamily="34" charset="0"/>
                <a:cs typeface="Calibri" panose="020F0502020204030204" pitchFamily="34" charset="0"/>
              </a:rPr>
              <a:t> DE, Gonzales GF. Increased Outdoor PM2.5 Concentration Is Associated with Moderate/Severe Anemia in Children Aged 6-59 Months in Lima, Peru. J Environ Public Health. 2019 Jul 24;2019:6127845.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10.1155/2019/6127845. PMID: 31428166; PMCID: PMC6681625.</a:t>
            </a:r>
          </a:p>
          <a:p>
            <a:pPr marL="342900" indent="-342900" algn="just" fontAlgn="base">
              <a:buFont typeface="+mj-lt"/>
              <a:buAutoNum type="arabicPeriod" startAt="27"/>
            </a:pPr>
            <a:r>
              <a:rPr lang="en-US" dirty="0">
                <a:solidFill>
                  <a:srgbClr val="006600"/>
                </a:solidFill>
                <a:latin typeface="Calibri" panose="020F0502020204030204" pitchFamily="34" charset="0"/>
                <a:cs typeface="Calibri" panose="020F0502020204030204" pitchFamily="34" charset="0"/>
              </a:rPr>
              <a:t>Chaudhary, E., Dey, S., Ghosh, S. et al. Reducing the burden of </a:t>
            </a:r>
            <a:r>
              <a:rPr lang="en-US" dirty="0" err="1">
                <a:solidFill>
                  <a:srgbClr val="006600"/>
                </a:solidFill>
                <a:latin typeface="Calibri" panose="020F0502020204030204" pitchFamily="34" charset="0"/>
                <a:cs typeface="Calibri" panose="020F0502020204030204" pitchFamily="34" charset="0"/>
              </a:rPr>
              <a:t>anaemia</a:t>
            </a:r>
            <a:r>
              <a:rPr lang="en-US" dirty="0">
                <a:solidFill>
                  <a:srgbClr val="006600"/>
                </a:solidFill>
                <a:latin typeface="Calibri" panose="020F0502020204030204" pitchFamily="34" charset="0"/>
                <a:cs typeface="Calibri" panose="020F0502020204030204" pitchFamily="34" charset="0"/>
              </a:rPr>
              <a:t> in Indian women of reproductive age with clean-air targets. Nat Sustain 5, 939–946 (2022). </a:t>
            </a:r>
            <a:r>
              <a:rPr lang="en-US" dirty="0">
                <a:solidFill>
                  <a:srgbClr val="0066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https://doi.org/10.1038/s41893-022-00944-2</a:t>
            </a:r>
            <a:endParaRPr lang="en-US" dirty="0">
              <a:solidFill>
                <a:srgbClr val="006600"/>
              </a:solidFill>
              <a:latin typeface="Calibri" panose="020F0502020204030204" pitchFamily="34" charset="0"/>
              <a:cs typeface="Calibri" panose="020F0502020204030204" pitchFamily="34" charset="0"/>
            </a:endParaRPr>
          </a:p>
          <a:p>
            <a:pPr marL="342900" indent="-342900" algn="just" fontAlgn="base">
              <a:buFont typeface="+mj-lt"/>
              <a:buAutoNum type="arabicPeriod" startAt="27"/>
            </a:pPr>
            <a:r>
              <a:rPr lang="en-US" dirty="0">
                <a:solidFill>
                  <a:srgbClr val="006600"/>
                </a:solidFill>
                <a:latin typeface="Calibri" panose="020F0502020204030204" pitchFamily="34" charset="0"/>
                <a:cs typeface="Calibri" panose="020F0502020204030204" pitchFamily="34" charset="0"/>
              </a:rPr>
              <a:t>Vieira CLZ, </a:t>
            </a:r>
            <a:r>
              <a:rPr lang="en-US" dirty="0" err="1">
                <a:solidFill>
                  <a:srgbClr val="006600"/>
                </a:solidFill>
                <a:latin typeface="Calibri" panose="020F0502020204030204" pitchFamily="34" charset="0"/>
                <a:cs typeface="Calibri" panose="020F0502020204030204" pitchFamily="34" charset="0"/>
              </a:rPr>
              <a:t>Garshick</a:t>
            </a:r>
            <a:r>
              <a:rPr lang="en-US" dirty="0">
                <a:solidFill>
                  <a:srgbClr val="006600"/>
                </a:solidFill>
                <a:latin typeface="Calibri" panose="020F0502020204030204" pitchFamily="34" charset="0"/>
                <a:cs typeface="Calibri" panose="020F0502020204030204" pitchFamily="34" charset="0"/>
              </a:rPr>
              <a:t> E, </a:t>
            </a:r>
            <a:r>
              <a:rPr lang="en-US" dirty="0" err="1">
                <a:solidFill>
                  <a:srgbClr val="006600"/>
                </a:solidFill>
                <a:latin typeface="Calibri" panose="020F0502020204030204" pitchFamily="34" charset="0"/>
                <a:cs typeface="Calibri" panose="020F0502020204030204" pitchFamily="34" charset="0"/>
              </a:rPr>
              <a:t>Alvares</a:t>
            </a:r>
            <a:r>
              <a:rPr lang="en-US" dirty="0">
                <a:solidFill>
                  <a:srgbClr val="006600"/>
                </a:solidFill>
                <a:latin typeface="Calibri" panose="020F0502020204030204" pitchFamily="34" charset="0"/>
                <a:cs typeface="Calibri" panose="020F0502020204030204" pitchFamily="34" charset="0"/>
              </a:rPr>
              <a:t> D, Schwartz J, Huang S, </a:t>
            </a:r>
            <a:r>
              <a:rPr lang="en-US" dirty="0" err="1">
                <a:solidFill>
                  <a:srgbClr val="006600"/>
                </a:solidFill>
                <a:latin typeface="Calibri" panose="020F0502020204030204" pitchFamily="34" charset="0"/>
                <a:cs typeface="Calibri" panose="020F0502020204030204" pitchFamily="34" charset="0"/>
              </a:rPr>
              <a:t>Vokonas</a:t>
            </a:r>
            <a:r>
              <a:rPr lang="en-US" dirty="0">
                <a:solidFill>
                  <a:srgbClr val="006600"/>
                </a:solidFill>
                <a:latin typeface="Calibri" panose="020F0502020204030204" pitchFamily="34" charset="0"/>
                <a:cs typeface="Calibri" panose="020F0502020204030204" pitchFamily="34" charset="0"/>
              </a:rPr>
              <a:t> P, Gold DR, </a:t>
            </a:r>
            <a:r>
              <a:rPr lang="en-US" dirty="0" err="1">
                <a:solidFill>
                  <a:srgbClr val="006600"/>
                </a:solidFill>
                <a:latin typeface="Calibri" panose="020F0502020204030204" pitchFamily="34" charset="0"/>
                <a:cs typeface="Calibri" panose="020F0502020204030204" pitchFamily="34" charset="0"/>
              </a:rPr>
              <a:t>Koutrakis</a:t>
            </a:r>
            <a:r>
              <a:rPr lang="en-US" dirty="0">
                <a:solidFill>
                  <a:srgbClr val="006600"/>
                </a:solidFill>
                <a:latin typeface="Calibri" panose="020F0502020204030204" pitchFamily="34" charset="0"/>
                <a:cs typeface="Calibri" panose="020F0502020204030204" pitchFamily="34" charset="0"/>
              </a:rPr>
              <a:t> P. Association between ambient beta particle radioactivity and lower hemoglobin concentrations in a cohort of elderly men. Environ Int. 2020 Jun;139:105735. </a:t>
            </a:r>
            <a:r>
              <a:rPr lang="en-US" dirty="0" err="1">
                <a:solidFill>
                  <a:srgbClr val="006600"/>
                </a:solidFill>
                <a:latin typeface="Calibri" panose="020F0502020204030204" pitchFamily="34" charset="0"/>
                <a:cs typeface="Calibri" panose="020F0502020204030204" pitchFamily="34" charset="0"/>
              </a:rPr>
              <a:t>doi</a:t>
            </a:r>
            <a:r>
              <a:rPr lang="en-US" dirty="0">
                <a:solidFill>
                  <a:srgbClr val="006600"/>
                </a:solidFill>
                <a:latin typeface="Calibri" panose="020F0502020204030204" pitchFamily="34" charset="0"/>
                <a:cs typeface="Calibri" panose="020F0502020204030204" pitchFamily="34" charset="0"/>
              </a:rPr>
              <a:t>: 10.1016/j.envint.2020.105735. </a:t>
            </a:r>
            <a:r>
              <a:rPr lang="en-US" dirty="0" err="1">
                <a:solidFill>
                  <a:srgbClr val="006600"/>
                </a:solidFill>
                <a:latin typeface="Calibri" panose="020F0502020204030204" pitchFamily="34" charset="0"/>
                <a:cs typeface="Calibri" panose="020F0502020204030204" pitchFamily="34" charset="0"/>
              </a:rPr>
              <a:t>Epub</a:t>
            </a:r>
            <a:r>
              <a:rPr lang="en-US" dirty="0">
                <a:solidFill>
                  <a:srgbClr val="006600"/>
                </a:solidFill>
                <a:latin typeface="Calibri" panose="020F0502020204030204" pitchFamily="34" charset="0"/>
                <a:cs typeface="Calibri" panose="020F0502020204030204" pitchFamily="34" charset="0"/>
              </a:rPr>
              <a:t> 2020 Apr 15. PMID: 32304940; PMCID: PMC7285998.</a:t>
            </a:r>
          </a:p>
        </p:txBody>
      </p:sp>
      <p:sp>
        <p:nvSpPr>
          <p:cNvPr id="5" name="Title 1">
            <a:extLst>
              <a:ext uri="{FF2B5EF4-FFF2-40B4-BE49-F238E27FC236}">
                <a16:creationId xmlns:a16="http://schemas.microsoft.com/office/drawing/2014/main" id="{AC6B4547-4800-EC7C-B9B7-02A48468DA78}"/>
              </a:ext>
            </a:extLst>
          </p:cNvPr>
          <p:cNvSpPr>
            <a:spLocks noGrp="1"/>
          </p:cNvSpPr>
          <p:nvPr>
            <p:ph type="title"/>
          </p:nvPr>
        </p:nvSpPr>
        <p:spPr>
          <a:xfrm>
            <a:off x="0" y="-23648"/>
            <a:ext cx="2194560" cy="719869"/>
          </a:xfrm>
        </p:spPr>
        <p:txBody>
          <a:bodyPr/>
          <a:lstStyle/>
          <a:p>
            <a:r>
              <a:rPr lang="en-IN" dirty="0">
                <a:latin typeface="Calibri" panose="020F0502020204030204" pitchFamily="34" charset="0"/>
                <a:cs typeface="Calibri" panose="020F0502020204030204" pitchFamily="34" charset="0"/>
              </a:rPr>
              <a:t>Reference</a:t>
            </a:r>
          </a:p>
        </p:txBody>
      </p:sp>
    </p:spTree>
    <p:extLst>
      <p:ext uri="{BB962C8B-B14F-4D97-AF65-F5344CB8AC3E}">
        <p14:creationId xmlns:p14="http://schemas.microsoft.com/office/powerpoint/2010/main" val="59658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2" name="Rectangle 1">
            <a:extLst>
              <a:ext uri="{FF2B5EF4-FFF2-40B4-BE49-F238E27FC236}">
                <a16:creationId xmlns:a16="http://schemas.microsoft.com/office/drawing/2014/main" id="{A65C29C3-BD35-14B0-A39C-1AE59F5F8F89}"/>
              </a:ext>
            </a:extLst>
          </p:cNvPr>
          <p:cNvSpPr/>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Google Shape;67;p15"/>
          <p:cNvSpPr/>
          <p:nvPr/>
        </p:nvSpPr>
        <p:spPr>
          <a:xfrm>
            <a:off x="688533" y="2977041"/>
            <a:ext cx="3043930" cy="1554382"/>
          </a:xfrm>
          <a:custGeom>
            <a:avLst/>
            <a:gdLst/>
            <a:ahLst/>
            <a:cxnLst/>
            <a:rect l="l" t="t" r="r" b="b"/>
            <a:pathLst>
              <a:path w="251981" h="128674" extrusionOk="0">
                <a:moveTo>
                  <a:pt x="242407" y="0"/>
                </a:moveTo>
                <a:cubicBezTo>
                  <a:pt x="241206" y="7272"/>
                  <a:pt x="233167" y="11509"/>
                  <a:pt x="225829" y="11942"/>
                </a:cubicBezTo>
                <a:cubicBezTo>
                  <a:pt x="225254" y="11974"/>
                  <a:pt x="224679" y="11988"/>
                  <a:pt x="224104" y="11988"/>
                </a:cubicBezTo>
                <a:cubicBezTo>
                  <a:pt x="217350" y="11988"/>
                  <a:pt x="210643" y="9974"/>
                  <a:pt x="203880" y="9574"/>
                </a:cubicBezTo>
                <a:cubicBezTo>
                  <a:pt x="203168" y="9526"/>
                  <a:pt x="202448" y="9501"/>
                  <a:pt x="201723" y="9501"/>
                </a:cubicBezTo>
                <a:cubicBezTo>
                  <a:pt x="194941" y="9501"/>
                  <a:pt x="187811" y="11690"/>
                  <a:pt x="184466" y="17446"/>
                </a:cubicBezTo>
                <a:cubicBezTo>
                  <a:pt x="182364" y="21082"/>
                  <a:pt x="182164" y="25419"/>
                  <a:pt x="181464" y="29555"/>
                </a:cubicBezTo>
                <a:cubicBezTo>
                  <a:pt x="180763" y="33658"/>
                  <a:pt x="179162" y="38094"/>
                  <a:pt x="175493" y="40096"/>
                </a:cubicBezTo>
                <a:cubicBezTo>
                  <a:pt x="174076" y="40879"/>
                  <a:pt x="172574" y="41198"/>
                  <a:pt x="171029" y="41198"/>
                </a:cubicBezTo>
                <a:cubicBezTo>
                  <a:pt x="167042" y="41198"/>
                  <a:pt x="162770" y="39073"/>
                  <a:pt x="158948" y="37294"/>
                </a:cubicBezTo>
                <a:cubicBezTo>
                  <a:pt x="155278" y="35616"/>
                  <a:pt x="151036" y="34345"/>
                  <a:pt x="147047" y="34345"/>
                </a:cubicBezTo>
                <a:cubicBezTo>
                  <a:pt x="143821" y="34345"/>
                  <a:pt x="140760" y="35176"/>
                  <a:pt x="138300" y="37294"/>
                </a:cubicBezTo>
                <a:cubicBezTo>
                  <a:pt x="133763" y="41263"/>
                  <a:pt x="132462" y="48669"/>
                  <a:pt x="126825" y="50837"/>
                </a:cubicBezTo>
                <a:cubicBezTo>
                  <a:pt x="125845" y="51215"/>
                  <a:pt x="124865" y="51387"/>
                  <a:pt x="123893" y="51387"/>
                </a:cubicBezTo>
                <a:cubicBezTo>
                  <a:pt x="119039" y="51387"/>
                  <a:pt x="114393" y="47111"/>
                  <a:pt x="111113" y="42998"/>
                </a:cubicBezTo>
                <a:cubicBezTo>
                  <a:pt x="106610" y="37394"/>
                  <a:pt x="102407" y="31490"/>
                  <a:pt x="98571" y="25419"/>
                </a:cubicBezTo>
                <a:cubicBezTo>
                  <a:pt x="95569" y="20649"/>
                  <a:pt x="92400" y="15411"/>
                  <a:pt x="87096" y="13443"/>
                </a:cubicBezTo>
                <a:cubicBezTo>
                  <a:pt x="85685" y="12919"/>
                  <a:pt x="84246" y="12678"/>
                  <a:pt x="82810" y="12678"/>
                </a:cubicBezTo>
                <a:cubicBezTo>
                  <a:pt x="76575" y="12678"/>
                  <a:pt x="70400" y="17213"/>
                  <a:pt x="66849" y="22717"/>
                </a:cubicBezTo>
                <a:cubicBezTo>
                  <a:pt x="62445" y="29455"/>
                  <a:pt x="60577" y="37494"/>
                  <a:pt x="56741" y="44566"/>
                </a:cubicBezTo>
                <a:cubicBezTo>
                  <a:pt x="53174" y="51111"/>
                  <a:pt x="46751" y="57079"/>
                  <a:pt x="39485" y="57079"/>
                </a:cubicBezTo>
                <a:cubicBezTo>
                  <a:pt x="38937" y="57079"/>
                  <a:pt x="38384" y="57045"/>
                  <a:pt x="37828" y="56975"/>
                </a:cubicBezTo>
                <a:cubicBezTo>
                  <a:pt x="31957" y="56274"/>
                  <a:pt x="27254" y="51771"/>
                  <a:pt x="21583" y="50303"/>
                </a:cubicBezTo>
                <a:cubicBezTo>
                  <a:pt x="20413" y="50005"/>
                  <a:pt x="19221" y="49863"/>
                  <a:pt x="18030" y="49863"/>
                </a:cubicBezTo>
                <a:cubicBezTo>
                  <a:pt x="10430" y="49863"/>
                  <a:pt x="2895" y="55632"/>
                  <a:pt x="1569" y="63246"/>
                </a:cubicBezTo>
                <a:cubicBezTo>
                  <a:pt x="1" y="72252"/>
                  <a:pt x="1" y="87396"/>
                  <a:pt x="4037" y="95602"/>
                </a:cubicBezTo>
                <a:cubicBezTo>
                  <a:pt x="8073" y="103775"/>
                  <a:pt x="16012" y="109946"/>
                  <a:pt x="24919" y="111780"/>
                </a:cubicBezTo>
                <a:cubicBezTo>
                  <a:pt x="27172" y="112239"/>
                  <a:pt x="29444" y="112436"/>
                  <a:pt x="31722" y="112436"/>
                </a:cubicBezTo>
                <a:cubicBezTo>
                  <a:pt x="38886" y="112436"/>
                  <a:pt x="46120" y="110492"/>
                  <a:pt x="53105" y="108645"/>
                </a:cubicBezTo>
                <a:cubicBezTo>
                  <a:pt x="58392" y="107230"/>
                  <a:pt x="63711" y="106622"/>
                  <a:pt x="69056" y="106622"/>
                </a:cubicBezTo>
                <a:cubicBezTo>
                  <a:pt x="98107" y="106622"/>
                  <a:pt x="127910" y="124587"/>
                  <a:pt x="157380" y="128559"/>
                </a:cubicBezTo>
                <a:cubicBezTo>
                  <a:pt x="157942" y="128636"/>
                  <a:pt x="158504" y="128673"/>
                  <a:pt x="159066" y="128673"/>
                </a:cubicBezTo>
                <a:cubicBezTo>
                  <a:pt x="173786" y="128673"/>
                  <a:pt x="188311" y="103207"/>
                  <a:pt x="203173" y="103207"/>
                </a:cubicBezTo>
                <a:cubicBezTo>
                  <a:pt x="203219" y="103207"/>
                  <a:pt x="203266" y="103207"/>
                  <a:pt x="203313" y="103208"/>
                </a:cubicBezTo>
                <a:cubicBezTo>
                  <a:pt x="203649" y="103213"/>
                  <a:pt x="203986" y="103215"/>
                  <a:pt x="204323" y="103215"/>
                </a:cubicBezTo>
                <a:cubicBezTo>
                  <a:pt x="219484" y="103215"/>
                  <a:pt x="235724" y="98058"/>
                  <a:pt x="244175" y="85495"/>
                </a:cubicBezTo>
                <a:cubicBezTo>
                  <a:pt x="251180" y="75088"/>
                  <a:pt x="251580" y="61678"/>
                  <a:pt x="251747" y="49102"/>
                </a:cubicBezTo>
                <a:cubicBezTo>
                  <a:pt x="251981" y="32190"/>
                  <a:pt x="250646" y="14778"/>
                  <a:pt x="242407" y="0"/>
                </a:cubicBezTo>
                <a:close/>
              </a:path>
            </a:pathLst>
          </a:custGeom>
          <a:solidFill>
            <a:srgbClr val="FFFFFF">
              <a:alpha val="25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Picture 37">
            <a:extLst>
              <a:ext uri="{FF2B5EF4-FFF2-40B4-BE49-F238E27FC236}">
                <a16:creationId xmlns:a16="http://schemas.microsoft.com/office/drawing/2014/main" id="{BC1435BD-BF0E-3C24-8E50-E2C49752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338" y="4642961"/>
            <a:ext cx="811700" cy="368635"/>
          </a:xfrm>
          <a:prstGeom prst="rect">
            <a:avLst/>
          </a:prstGeom>
        </p:spPr>
      </p:pic>
      <p:sp>
        <p:nvSpPr>
          <p:cNvPr id="37" name="Title 36">
            <a:extLst>
              <a:ext uri="{FF2B5EF4-FFF2-40B4-BE49-F238E27FC236}">
                <a16:creationId xmlns:a16="http://schemas.microsoft.com/office/drawing/2014/main" id="{7113E123-7B41-30C5-10B6-126F8550DACA}"/>
              </a:ext>
            </a:extLst>
          </p:cNvPr>
          <p:cNvSpPr>
            <a:spLocks noGrp="1"/>
          </p:cNvSpPr>
          <p:nvPr>
            <p:ph type="ctrTitle"/>
          </p:nvPr>
        </p:nvSpPr>
        <p:spPr>
          <a:xfrm>
            <a:off x="3177863" y="1240699"/>
            <a:ext cx="3731400" cy="1733700"/>
          </a:xfrm>
        </p:spPr>
        <p:txBody>
          <a:bodyPr/>
          <a:lstStyle/>
          <a:p>
            <a:r>
              <a:rPr lang="en-US" dirty="0"/>
              <a:t>Thank You</a:t>
            </a:r>
          </a:p>
        </p:txBody>
      </p:sp>
    </p:spTree>
    <p:extLst>
      <p:ext uri="{BB962C8B-B14F-4D97-AF65-F5344CB8AC3E}">
        <p14:creationId xmlns:p14="http://schemas.microsoft.com/office/powerpoint/2010/main" val="402440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0" y="8719"/>
            <a:ext cx="2839720" cy="612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Introduction</a:t>
            </a:r>
            <a:endParaRPr>
              <a:latin typeface="Calibri" panose="020F0502020204030204" pitchFamily="34" charset="0"/>
              <a:cs typeface="Calibri" panose="020F0502020204030204" pitchFamily="34" charset="0"/>
            </a:endParaRPr>
          </a:p>
        </p:txBody>
      </p:sp>
      <p:sp>
        <p:nvSpPr>
          <p:cNvPr id="114" name="Google Shape;114;p16"/>
          <p:cNvSpPr/>
          <p:nvPr/>
        </p:nvSpPr>
        <p:spPr>
          <a:xfrm>
            <a:off x="270416" y="908161"/>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1</a:t>
            </a:r>
            <a:endParaRPr sz="2000">
              <a:latin typeface="Fira Sans Extra Condensed SemiBold"/>
              <a:ea typeface="Fira Sans Extra Condensed SemiBold"/>
              <a:cs typeface="Fira Sans Extra Condensed SemiBold"/>
              <a:sym typeface="Fira Sans Extra Condensed SemiBold"/>
            </a:endParaRPr>
          </a:p>
        </p:txBody>
      </p:sp>
      <p:sp>
        <p:nvSpPr>
          <p:cNvPr id="117" name="Google Shape;117;p16"/>
          <p:cNvSpPr/>
          <p:nvPr/>
        </p:nvSpPr>
        <p:spPr>
          <a:xfrm>
            <a:off x="255131" y="1696936"/>
            <a:ext cx="468900" cy="468900"/>
          </a:xfrm>
          <a:prstGeom prst="ellipse">
            <a:avLst/>
          </a:prstGeom>
          <a:solidFill>
            <a:srgbClr val="2F9C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2</a:t>
            </a:r>
            <a:endParaRPr sz="2000">
              <a:latin typeface="Fira Sans Extra Condensed SemiBold"/>
              <a:ea typeface="Fira Sans Extra Condensed SemiBold"/>
              <a:cs typeface="Fira Sans Extra Condensed SemiBold"/>
              <a:sym typeface="Fira Sans Extra Condensed SemiBold"/>
            </a:endParaRPr>
          </a:p>
        </p:txBody>
      </p:sp>
      <p:sp>
        <p:nvSpPr>
          <p:cNvPr id="12" name="TextBox 11">
            <a:extLst>
              <a:ext uri="{FF2B5EF4-FFF2-40B4-BE49-F238E27FC236}">
                <a16:creationId xmlns:a16="http://schemas.microsoft.com/office/drawing/2014/main" id="{C03804B9-9ADB-405D-CA1F-1FEAE3262568}"/>
              </a:ext>
            </a:extLst>
          </p:cNvPr>
          <p:cNvSpPr txBox="1"/>
          <p:nvPr/>
        </p:nvSpPr>
        <p:spPr>
          <a:xfrm>
            <a:off x="724030" y="905464"/>
            <a:ext cx="7998903" cy="1764586"/>
          </a:xfrm>
          <a:prstGeom prst="rect">
            <a:avLst/>
          </a:prstGeom>
          <a:noFill/>
        </p:spPr>
        <p:txBody>
          <a:bodyPr wrap="square">
            <a:spAutoFit/>
          </a:bodyPr>
          <a:lstStyle/>
          <a:p>
            <a:pPr algn="just" rtl="0" fontAlgn="base"/>
            <a:r>
              <a:rPr lang="en-IN" i="0" u="none" strike="noStrike" dirty="0" err="1">
                <a:solidFill>
                  <a:schemeClr val="tx2">
                    <a:lumMod val="25000"/>
                  </a:schemeClr>
                </a:solidFill>
                <a:effectLst/>
                <a:latin typeface="Calibri" panose="020F0502020204030204" pitchFamily="34" charset="0"/>
                <a:cs typeface="Calibri" panose="020F0502020204030204" pitchFamily="34" charset="0"/>
              </a:rPr>
              <a:t>Anemia</a:t>
            </a:r>
            <a:r>
              <a:rPr lang="en-IN" i="0" u="none" strike="noStrike" dirty="0">
                <a:solidFill>
                  <a:schemeClr val="tx2">
                    <a:lumMod val="25000"/>
                  </a:schemeClr>
                </a:solidFill>
                <a:effectLst/>
                <a:latin typeface="Calibri" panose="020F0502020204030204" pitchFamily="34" charset="0"/>
                <a:cs typeface="Calibri" panose="020F0502020204030204" pitchFamily="34" charset="0"/>
              </a:rPr>
              <a:t> in simple terms means a state where the haemoglobin level goes below the average range resulting in low level of oxygen reaching the tissues.</a:t>
            </a:r>
            <a:r>
              <a:rPr lang="en-IN" baseline="30000" dirty="0">
                <a:solidFill>
                  <a:schemeClr val="tx2">
                    <a:lumMod val="25000"/>
                  </a:schemeClr>
                </a:solidFill>
                <a:latin typeface="Calibri" panose="020F0502020204030204" pitchFamily="34" charset="0"/>
                <a:cs typeface="Calibri" panose="020F0502020204030204" pitchFamily="34" charset="0"/>
              </a:rPr>
              <a:t>1 </a:t>
            </a:r>
            <a:r>
              <a:rPr lang="en-IN" i="0" u="none" strike="noStrike" dirty="0">
                <a:solidFill>
                  <a:schemeClr val="tx2">
                    <a:lumMod val="25000"/>
                  </a:schemeClr>
                </a:solidFill>
                <a:effectLst/>
                <a:latin typeface="Calibri" panose="020F0502020204030204" pitchFamily="34" charset="0"/>
                <a:cs typeface="Calibri" panose="020F0502020204030204" pitchFamily="34" charset="0"/>
              </a:rPr>
              <a:t>Young children and pregnant women are particularly affected by this serious global public health problem. </a:t>
            </a:r>
          </a:p>
          <a:p>
            <a:pPr algn="just" rtl="0" fontAlgn="base"/>
            <a:endParaRPr lang="en-IN" i="0" u="none" strike="noStrike" dirty="0">
              <a:solidFill>
                <a:schemeClr val="tx2">
                  <a:lumMod val="25000"/>
                </a:schemeClr>
              </a:solidFill>
              <a:effectLst/>
              <a:latin typeface="Calibri" panose="020F0502020204030204" pitchFamily="34" charset="0"/>
              <a:cs typeface="Calibri" panose="020F0502020204030204" pitchFamily="34" charset="0"/>
            </a:endParaRPr>
          </a:p>
          <a:p>
            <a:pPr algn="just" rtl="0" fontAlgn="base"/>
            <a:r>
              <a:rPr lang="en-IN" i="0" u="none" strike="noStrike" dirty="0">
                <a:solidFill>
                  <a:schemeClr val="tx2">
                    <a:lumMod val="25000"/>
                  </a:schemeClr>
                </a:solidFill>
                <a:effectLst/>
                <a:latin typeface="Calibri" panose="020F0502020204030204" pitchFamily="34" charset="0"/>
                <a:cs typeface="Calibri" panose="020F0502020204030204" pitchFamily="34" charset="0"/>
              </a:rPr>
              <a:t>WHO’s estimated </a:t>
            </a:r>
            <a:r>
              <a:rPr lang="en-IN" i="0" u="none" strike="noStrike" dirty="0" err="1">
                <a:solidFill>
                  <a:schemeClr val="tx2">
                    <a:lumMod val="25000"/>
                  </a:schemeClr>
                </a:solidFill>
                <a:effectLst/>
                <a:latin typeface="Calibri" panose="020F0502020204030204" pitchFamily="34" charset="0"/>
                <a:cs typeface="Calibri" panose="020F0502020204030204" pitchFamily="34" charset="0"/>
              </a:rPr>
              <a:t>anemia</a:t>
            </a:r>
            <a:r>
              <a:rPr lang="en-IN" i="0" u="none" strike="noStrike" dirty="0">
                <a:solidFill>
                  <a:schemeClr val="tx2">
                    <a:lumMod val="25000"/>
                  </a:schemeClr>
                </a:solidFill>
                <a:effectLst/>
                <a:latin typeface="Calibri" panose="020F0502020204030204" pitchFamily="34" charset="0"/>
                <a:cs typeface="Calibri" panose="020F0502020204030204" pitchFamily="34" charset="0"/>
              </a:rPr>
              <a:t> stats worldwide,</a:t>
            </a:r>
            <a:r>
              <a:rPr lang="en-IN" i="0" u="none" strike="noStrike" baseline="30000" dirty="0">
                <a:solidFill>
                  <a:schemeClr val="tx2">
                    <a:lumMod val="25000"/>
                  </a:schemeClr>
                </a:solidFill>
                <a:effectLst/>
                <a:latin typeface="Calibri" panose="020F0502020204030204" pitchFamily="34" charset="0"/>
                <a:cs typeface="Calibri" panose="020F0502020204030204" pitchFamily="34" charset="0"/>
              </a:rPr>
              <a:t>2</a:t>
            </a:r>
          </a:p>
          <a:p>
            <a:pPr algn="just" rtl="0" fontAlgn="base"/>
            <a:endParaRPr lang="en-IN" sz="1600" baseline="30000" dirty="0">
              <a:solidFill>
                <a:srgbClr val="4472C4"/>
              </a:solidFill>
              <a:latin typeface="Calibri" panose="020F0502020204030204" pitchFamily="34" charset="0"/>
              <a:cs typeface="Calibri" panose="020F0502020204030204" pitchFamily="34" charset="0"/>
            </a:endParaRPr>
          </a:p>
          <a:p>
            <a:pPr algn="just" rtl="0" fontAlgn="base"/>
            <a:endParaRPr lang="en-IN" sz="1400" i="0" u="none" strike="noStrike" baseline="30000" dirty="0">
              <a:solidFill>
                <a:srgbClr val="4472C4"/>
              </a:solidFill>
              <a:effectLst/>
              <a:latin typeface="Calibri" panose="020F0502020204030204" pitchFamily="34" charset="0"/>
              <a:cs typeface="Calibri" panose="020F0502020204030204" pitchFamily="34" charset="0"/>
            </a:endParaRPr>
          </a:p>
          <a:p>
            <a:pPr algn="just" rtl="0" fontAlgn="base"/>
            <a:endParaRPr lang="en-IN" baseline="30000" dirty="0">
              <a:solidFill>
                <a:srgbClr val="4472C4"/>
              </a:solidFill>
              <a:latin typeface="Calibri" panose="020F0502020204030204" pitchFamily="34" charset="0"/>
              <a:cs typeface="Calibri" panose="020F0502020204030204" pitchFamily="34" charset="0"/>
            </a:endParaRPr>
          </a:p>
          <a:p>
            <a:pPr algn="just" rtl="0" fontAlgn="base"/>
            <a:r>
              <a:rPr lang="en-IN" sz="1400" i="0" u="none" strike="noStrike" baseline="30000" dirty="0">
                <a:solidFill>
                  <a:srgbClr val="4472C4"/>
                </a:solidFill>
                <a:effectLst/>
                <a:latin typeface="Calibri" panose="020F0502020204030204" pitchFamily="34" charset="0"/>
                <a:cs typeface="Calibri" panose="020F0502020204030204" pitchFamily="34" charset="0"/>
              </a:rPr>
              <a:t>                                                                  </a:t>
            </a:r>
          </a:p>
        </p:txBody>
      </p:sp>
      <p:sp>
        <p:nvSpPr>
          <p:cNvPr id="31" name="TextBox 30">
            <a:extLst>
              <a:ext uri="{FF2B5EF4-FFF2-40B4-BE49-F238E27FC236}">
                <a16:creationId xmlns:a16="http://schemas.microsoft.com/office/drawing/2014/main" id="{E5C13E0A-9CDD-620A-2650-6FDCE3BF859C}"/>
              </a:ext>
            </a:extLst>
          </p:cNvPr>
          <p:cNvSpPr txBox="1"/>
          <p:nvPr/>
        </p:nvSpPr>
        <p:spPr>
          <a:xfrm>
            <a:off x="5968245" y="3618443"/>
            <a:ext cx="1697887" cy="235962"/>
          </a:xfrm>
          <a:prstGeom prst="rect">
            <a:avLst/>
          </a:prstGeom>
          <a:noFill/>
        </p:spPr>
        <p:txBody>
          <a:bodyPr wrap="square">
            <a:spAutoFit/>
          </a:bodyPr>
          <a:lstStyle/>
          <a:p>
            <a:pPr algn="just" rtl="0" fontAlgn="base"/>
            <a:r>
              <a:rPr lang="en-IN" b="1" baseline="30000">
                <a:solidFill>
                  <a:schemeClr val="tx1"/>
                </a:solidFill>
                <a:latin typeface="Times New Roman" panose="02020603050405020304" pitchFamily="18" charset="0"/>
                <a:cs typeface="Times New Roman" panose="02020603050405020304" pitchFamily="18" charset="0"/>
              </a:rPr>
              <a:t>Developing Countries (89%)</a:t>
            </a:r>
            <a:endParaRPr lang="en-IN" sz="1400" b="1" i="0" u="none" strike="noStrike" baseline="30000">
              <a:solidFill>
                <a:schemeClr val="tx1"/>
              </a:solidFill>
              <a:effectLst/>
              <a:latin typeface="Times New Roman" panose="02020603050405020304" pitchFamily="18" charset="0"/>
              <a:cs typeface="Times New Roman" panose="02020603050405020304" pitchFamily="18" charset="0"/>
            </a:endParaRPr>
          </a:p>
        </p:txBody>
      </p:sp>
      <p:sp>
        <p:nvSpPr>
          <p:cNvPr id="44" name="Google Shape;670;p25">
            <a:extLst>
              <a:ext uri="{FF2B5EF4-FFF2-40B4-BE49-F238E27FC236}">
                <a16:creationId xmlns:a16="http://schemas.microsoft.com/office/drawing/2014/main" id="{D640D70B-70C9-6ED8-7031-2DF1F2177463}"/>
              </a:ext>
            </a:extLst>
          </p:cNvPr>
          <p:cNvSpPr/>
          <p:nvPr/>
        </p:nvSpPr>
        <p:spPr>
          <a:xfrm>
            <a:off x="1863461" y="2374944"/>
            <a:ext cx="1165500" cy="1165500"/>
          </a:xfrm>
          <a:prstGeom prst="donut">
            <a:avLst>
              <a:gd name="adj" fmla="val 16085"/>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1;p25">
            <a:extLst>
              <a:ext uri="{FF2B5EF4-FFF2-40B4-BE49-F238E27FC236}">
                <a16:creationId xmlns:a16="http://schemas.microsoft.com/office/drawing/2014/main" id="{113EAF16-A443-3378-94E0-669463BD46CE}"/>
              </a:ext>
            </a:extLst>
          </p:cNvPr>
          <p:cNvSpPr/>
          <p:nvPr/>
        </p:nvSpPr>
        <p:spPr>
          <a:xfrm>
            <a:off x="1863461" y="2374944"/>
            <a:ext cx="1165500" cy="1165500"/>
          </a:xfrm>
          <a:prstGeom prst="blockArc">
            <a:avLst>
              <a:gd name="adj1" fmla="val 16199905"/>
              <a:gd name="adj2" fmla="val 4916246"/>
              <a:gd name="adj3" fmla="val 16578"/>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2;p25">
            <a:extLst>
              <a:ext uri="{FF2B5EF4-FFF2-40B4-BE49-F238E27FC236}">
                <a16:creationId xmlns:a16="http://schemas.microsoft.com/office/drawing/2014/main" id="{A429FDBB-1AA6-8DF2-C385-50B876BA938F}"/>
              </a:ext>
            </a:extLst>
          </p:cNvPr>
          <p:cNvSpPr/>
          <p:nvPr/>
        </p:nvSpPr>
        <p:spPr>
          <a:xfrm>
            <a:off x="3989290" y="2777363"/>
            <a:ext cx="1165500" cy="1165500"/>
          </a:xfrm>
          <a:prstGeom prst="donut">
            <a:avLst>
              <a:gd name="adj" fmla="val 16085"/>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73;p25">
            <a:extLst>
              <a:ext uri="{FF2B5EF4-FFF2-40B4-BE49-F238E27FC236}">
                <a16:creationId xmlns:a16="http://schemas.microsoft.com/office/drawing/2014/main" id="{5972D051-DC18-9883-7134-9C4FB5847FCA}"/>
              </a:ext>
            </a:extLst>
          </p:cNvPr>
          <p:cNvSpPr/>
          <p:nvPr/>
        </p:nvSpPr>
        <p:spPr>
          <a:xfrm>
            <a:off x="3989211" y="2777363"/>
            <a:ext cx="1165500" cy="1165500"/>
          </a:xfrm>
          <a:prstGeom prst="blockArc">
            <a:avLst>
              <a:gd name="adj1" fmla="val 16199905"/>
              <a:gd name="adj2" fmla="val 5044822"/>
              <a:gd name="adj3" fmla="val 1681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4;p25">
            <a:extLst>
              <a:ext uri="{FF2B5EF4-FFF2-40B4-BE49-F238E27FC236}">
                <a16:creationId xmlns:a16="http://schemas.microsoft.com/office/drawing/2014/main" id="{2F522470-4691-D2B5-5CEB-CC9B6BC8E0D0}"/>
              </a:ext>
            </a:extLst>
          </p:cNvPr>
          <p:cNvSpPr/>
          <p:nvPr/>
        </p:nvSpPr>
        <p:spPr>
          <a:xfrm>
            <a:off x="6115039" y="2380753"/>
            <a:ext cx="1165500" cy="1165500"/>
          </a:xfrm>
          <a:prstGeom prst="donut">
            <a:avLst>
              <a:gd name="adj" fmla="val 1608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5;p25">
            <a:extLst>
              <a:ext uri="{FF2B5EF4-FFF2-40B4-BE49-F238E27FC236}">
                <a16:creationId xmlns:a16="http://schemas.microsoft.com/office/drawing/2014/main" id="{E3C8FB83-B5A9-9D07-9A9D-6F15E8C10FE1}"/>
              </a:ext>
            </a:extLst>
          </p:cNvPr>
          <p:cNvSpPr/>
          <p:nvPr/>
        </p:nvSpPr>
        <p:spPr>
          <a:xfrm>
            <a:off x="6115039" y="2380753"/>
            <a:ext cx="1165500" cy="1165500"/>
          </a:xfrm>
          <a:prstGeom prst="blockArc">
            <a:avLst>
              <a:gd name="adj1" fmla="val 16199905"/>
              <a:gd name="adj2" fmla="val 14068716"/>
              <a:gd name="adj3" fmla="val 15884"/>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TextBox 50">
            <a:extLst>
              <a:ext uri="{FF2B5EF4-FFF2-40B4-BE49-F238E27FC236}">
                <a16:creationId xmlns:a16="http://schemas.microsoft.com/office/drawing/2014/main" id="{E8BC15C1-F85E-A0E7-46FF-2BA11D12911E}"/>
              </a:ext>
            </a:extLst>
          </p:cNvPr>
          <p:cNvSpPr txBox="1"/>
          <p:nvPr/>
        </p:nvSpPr>
        <p:spPr>
          <a:xfrm>
            <a:off x="1738196" y="3260789"/>
            <a:ext cx="1617241" cy="595035"/>
          </a:xfrm>
          <a:prstGeom prst="rect">
            <a:avLst/>
          </a:prstGeom>
          <a:noFill/>
        </p:spPr>
        <p:txBody>
          <a:bodyPr wrap="square">
            <a:spAutoFit/>
          </a:bodyPr>
          <a:lstStyle/>
          <a:p>
            <a:pPr algn="just" rtl="0" fontAlgn="base"/>
            <a:r>
              <a:rPr lang="en-IN" baseline="30000">
                <a:solidFill>
                  <a:srgbClr val="4472C4"/>
                </a:solidFill>
                <a:latin typeface="Arial Narrow" panose="020B0606020202030204" pitchFamily="34" charset="0"/>
                <a:cs typeface="Times New Roman" panose="02020603050405020304" pitchFamily="18" charset="0"/>
              </a:rPr>
              <a:t> </a:t>
            </a:r>
          </a:p>
          <a:p>
            <a:pPr algn="just" rtl="0" fontAlgn="base"/>
            <a:r>
              <a:rPr lang="en-IN" baseline="30000">
                <a:solidFill>
                  <a:srgbClr val="4472C4"/>
                </a:solidFill>
                <a:latin typeface="Arial Narrow" panose="020B0606020202030204" pitchFamily="34" charset="0"/>
                <a:cs typeface="Times New Roman" panose="02020603050405020304" pitchFamily="18" charset="0"/>
              </a:rPr>
              <a:t>                                       </a:t>
            </a:r>
            <a:r>
              <a:rPr lang="en-IN" b="1" baseline="30000">
                <a:solidFill>
                  <a:schemeClr val="tx1"/>
                </a:solidFill>
                <a:latin typeface="Times New Roman" panose="02020603050405020304" pitchFamily="18" charset="0"/>
                <a:cs typeface="Times New Roman" panose="02020603050405020304" pitchFamily="18" charset="0"/>
              </a:rPr>
              <a:t>Pregnant Women (40%) </a:t>
            </a:r>
            <a:endParaRPr lang="en-IN"/>
          </a:p>
        </p:txBody>
      </p:sp>
      <p:sp>
        <p:nvSpPr>
          <p:cNvPr id="53" name="TextBox 52">
            <a:extLst>
              <a:ext uri="{FF2B5EF4-FFF2-40B4-BE49-F238E27FC236}">
                <a16:creationId xmlns:a16="http://schemas.microsoft.com/office/drawing/2014/main" id="{A290E059-DBC1-725A-E8EB-8987BF44F03B}"/>
              </a:ext>
            </a:extLst>
          </p:cNvPr>
          <p:cNvSpPr txBox="1"/>
          <p:nvPr/>
        </p:nvSpPr>
        <p:spPr>
          <a:xfrm>
            <a:off x="3556479" y="4006938"/>
            <a:ext cx="2173112" cy="235962"/>
          </a:xfrm>
          <a:prstGeom prst="rect">
            <a:avLst/>
          </a:prstGeom>
          <a:noFill/>
        </p:spPr>
        <p:txBody>
          <a:bodyPr wrap="square">
            <a:spAutoFit/>
          </a:bodyPr>
          <a:lstStyle/>
          <a:p>
            <a:pPr algn="just" rtl="0" fontAlgn="base"/>
            <a:r>
              <a:rPr lang="en-IN" b="1" baseline="30000">
                <a:solidFill>
                  <a:schemeClr val="tx1"/>
                </a:solidFill>
                <a:latin typeface="Times New Roman" panose="02020603050405020304" pitchFamily="18" charset="0"/>
                <a:cs typeface="Times New Roman" panose="02020603050405020304" pitchFamily="18" charset="0"/>
              </a:rPr>
              <a:t>Children less then 5 years of age (42%)</a:t>
            </a:r>
            <a:endParaRPr lang="en-IN" i="0" u="none" strike="noStrike" baseline="30000">
              <a:solidFill>
                <a:srgbClr val="4472C4"/>
              </a:solidFill>
              <a:effectLst/>
              <a:latin typeface="Times New Roman" panose="02020603050405020304" pitchFamily="18" charset="0"/>
              <a:cs typeface="Times New Roman" panose="02020603050405020304" pitchFamily="18" charset="0"/>
            </a:endParaRPr>
          </a:p>
        </p:txBody>
      </p:sp>
      <p:sp>
        <p:nvSpPr>
          <p:cNvPr id="4" name="Google Shape;108;p16">
            <a:extLst>
              <a:ext uri="{FF2B5EF4-FFF2-40B4-BE49-F238E27FC236}">
                <a16:creationId xmlns:a16="http://schemas.microsoft.com/office/drawing/2014/main" id="{49B90A1F-0797-645D-41FB-429C6B8CAF0D}"/>
              </a:ext>
            </a:extLst>
          </p:cNvPr>
          <p:cNvSpPr txBox="1">
            <a:spLocks/>
          </p:cNvSpPr>
          <p:nvPr/>
        </p:nvSpPr>
        <p:spPr>
          <a:xfrm>
            <a:off x="8083923" y="118272"/>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4;p34">
            <a:extLst>
              <a:ext uri="{FF2B5EF4-FFF2-40B4-BE49-F238E27FC236}">
                <a16:creationId xmlns:a16="http://schemas.microsoft.com/office/drawing/2014/main" id="{01E41E47-D626-466F-EF58-D74EED9565D4}"/>
              </a:ext>
            </a:extLst>
          </p:cNvPr>
          <p:cNvSpPr txBox="1">
            <a:spLocks/>
          </p:cNvSpPr>
          <p:nvPr/>
        </p:nvSpPr>
        <p:spPr>
          <a:xfrm>
            <a:off x="713250" y="768768"/>
            <a:ext cx="7717500" cy="6074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en-US" sz="1400" dirty="0">
                <a:solidFill>
                  <a:schemeClr val="tx2">
                    <a:lumMod val="25000"/>
                  </a:schemeClr>
                </a:solidFill>
                <a:latin typeface="Calibri" panose="020F0502020204030204" pitchFamily="34" charset="0"/>
                <a:cs typeface="Calibri" panose="020F0502020204030204" pitchFamily="34" charset="0"/>
              </a:rPr>
              <a:t>In 2019, global age-standardized point prevalence and YLD rates for anemia were 23,176.2 (22,943.5–23,418.6) and 672.4 (447.2–981.5) per 100,000 population, respectively, with,</a:t>
            </a:r>
            <a:r>
              <a:rPr lang="en-US" sz="1400" baseline="30000" dirty="0">
                <a:solidFill>
                  <a:schemeClr val="tx2">
                    <a:lumMod val="25000"/>
                  </a:schemeClr>
                </a:solidFill>
                <a:latin typeface="Calibri" panose="020F0502020204030204" pitchFamily="34" charset="0"/>
                <a:cs typeface="Calibri" panose="020F0502020204030204" pitchFamily="34" charset="0"/>
              </a:rPr>
              <a:t>3</a:t>
            </a:r>
            <a:r>
              <a:rPr lang="en-US" sz="1400" dirty="0">
                <a:solidFill>
                  <a:schemeClr val="tx2">
                    <a:lumMod val="25000"/>
                  </a:schemeClr>
                </a:solidFill>
                <a:latin typeface="Calibri" panose="020F0502020204030204" pitchFamily="34" charset="0"/>
                <a:cs typeface="Calibri" panose="020F0502020204030204" pitchFamily="34" charset="0"/>
              </a:rPr>
              <a:t> </a:t>
            </a:r>
          </a:p>
        </p:txBody>
      </p:sp>
      <p:grpSp>
        <p:nvGrpSpPr>
          <p:cNvPr id="4" name="Google Shape;1065;p34">
            <a:extLst>
              <a:ext uri="{FF2B5EF4-FFF2-40B4-BE49-F238E27FC236}">
                <a16:creationId xmlns:a16="http://schemas.microsoft.com/office/drawing/2014/main" id="{2E386292-1AC2-81EF-4AAE-44D4625DE10A}"/>
              </a:ext>
            </a:extLst>
          </p:cNvPr>
          <p:cNvGrpSpPr/>
          <p:nvPr/>
        </p:nvGrpSpPr>
        <p:grpSpPr>
          <a:xfrm>
            <a:off x="3129195" y="1783957"/>
            <a:ext cx="2885610" cy="1536890"/>
            <a:chOff x="233350" y="949250"/>
            <a:chExt cx="7137300" cy="3802300"/>
          </a:xfrm>
        </p:grpSpPr>
        <p:sp>
          <p:nvSpPr>
            <p:cNvPr id="5" name="Google Shape;1066;p34">
              <a:extLst>
                <a:ext uri="{FF2B5EF4-FFF2-40B4-BE49-F238E27FC236}">
                  <a16:creationId xmlns:a16="http://schemas.microsoft.com/office/drawing/2014/main" id="{4355C0BA-464B-9FCC-BE74-1ADED9EAFC2E}"/>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67;p34">
              <a:extLst>
                <a:ext uri="{FF2B5EF4-FFF2-40B4-BE49-F238E27FC236}">
                  <a16:creationId xmlns:a16="http://schemas.microsoft.com/office/drawing/2014/main" id="{61F66793-744A-4B27-F43E-0F93C27DEE72}"/>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68;p34">
              <a:extLst>
                <a:ext uri="{FF2B5EF4-FFF2-40B4-BE49-F238E27FC236}">
                  <a16:creationId xmlns:a16="http://schemas.microsoft.com/office/drawing/2014/main" id="{01DDE13A-FFBC-6B2F-41FB-B0932AA9F792}"/>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69;p34">
              <a:extLst>
                <a:ext uri="{FF2B5EF4-FFF2-40B4-BE49-F238E27FC236}">
                  <a16:creationId xmlns:a16="http://schemas.microsoft.com/office/drawing/2014/main" id="{C8DB4E59-E203-E1EB-1809-3DF6B71F3ED7}"/>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0;p34">
              <a:extLst>
                <a:ext uri="{FF2B5EF4-FFF2-40B4-BE49-F238E27FC236}">
                  <a16:creationId xmlns:a16="http://schemas.microsoft.com/office/drawing/2014/main" id="{8C59B399-940B-FDD0-EF11-7B68CA40F911}"/>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1;p34">
              <a:extLst>
                <a:ext uri="{FF2B5EF4-FFF2-40B4-BE49-F238E27FC236}">
                  <a16:creationId xmlns:a16="http://schemas.microsoft.com/office/drawing/2014/main" id="{90D9BFD2-BD98-02B0-E499-9BF56E1F15E4}"/>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2;p34">
              <a:extLst>
                <a:ext uri="{FF2B5EF4-FFF2-40B4-BE49-F238E27FC236}">
                  <a16:creationId xmlns:a16="http://schemas.microsoft.com/office/drawing/2014/main" id="{5B5A5483-9196-E112-4B76-72971625F7C9}"/>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3;p34">
              <a:extLst>
                <a:ext uri="{FF2B5EF4-FFF2-40B4-BE49-F238E27FC236}">
                  <a16:creationId xmlns:a16="http://schemas.microsoft.com/office/drawing/2014/main" id="{3904DFBD-E825-CBF3-2B0E-ED140B9686A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4;p34">
              <a:extLst>
                <a:ext uri="{FF2B5EF4-FFF2-40B4-BE49-F238E27FC236}">
                  <a16:creationId xmlns:a16="http://schemas.microsoft.com/office/drawing/2014/main" id="{4706DE51-E3EB-9D83-F191-0661258C0FE5}"/>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5;p34">
              <a:extLst>
                <a:ext uri="{FF2B5EF4-FFF2-40B4-BE49-F238E27FC236}">
                  <a16:creationId xmlns:a16="http://schemas.microsoft.com/office/drawing/2014/main" id="{E63601D4-8AE7-A210-536C-B816088DB2A4}"/>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6;p34">
              <a:extLst>
                <a:ext uri="{FF2B5EF4-FFF2-40B4-BE49-F238E27FC236}">
                  <a16:creationId xmlns:a16="http://schemas.microsoft.com/office/drawing/2014/main" id="{22686B47-921E-62D1-8E22-8DD8B1C35AFF}"/>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7;p34">
              <a:extLst>
                <a:ext uri="{FF2B5EF4-FFF2-40B4-BE49-F238E27FC236}">
                  <a16:creationId xmlns:a16="http://schemas.microsoft.com/office/drawing/2014/main" id="{1E4BCB64-F301-ED13-9C41-930822609569}"/>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8;p34">
              <a:extLst>
                <a:ext uri="{FF2B5EF4-FFF2-40B4-BE49-F238E27FC236}">
                  <a16:creationId xmlns:a16="http://schemas.microsoft.com/office/drawing/2014/main" id="{A6BB36CD-D5F5-90CE-63A8-4736685B06EF}"/>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9;p34">
              <a:extLst>
                <a:ext uri="{FF2B5EF4-FFF2-40B4-BE49-F238E27FC236}">
                  <a16:creationId xmlns:a16="http://schemas.microsoft.com/office/drawing/2014/main" id="{846F5846-2013-CB62-D2F6-5F546C206C99}"/>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0;p34">
              <a:extLst>
                <a:ext uri="{FF2B5EF4-FFF2-40B4-BE49-F238E27FC236}">
                  <a16:creationId xmlns:a16="http://schemas.microsoft.com/office/drawing/2014/main" id="{69353FBB-5AF3-2177-2DED-7756FCFBD7C8}"/>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81;p34">
              <a:extLst>
                <a:ext uri="{FF2B5EF4-FFF2-40B4-BE49-F238E27FC236}">
                  <a16:creationId xmlns:a16="http://schemas.microsoft.com/office/drawing/2014/main" id="{8BE350A4-B80F-F0D0-58C2-C1F38308A1E9}"/>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82;p34">
              <a:extLst>
                <a:ext uri="{FF2B5EF4-FFF2-40B4-BE49-F238E27FC236}">
                  <a16:creationId xmlns:a16="http://schemas.microsoft.com/office/drawing/2014/main" id="{0FDECA0F-E081-1E8E-3D10-80D63FD29E87}"/>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83;p34">
              <a:extLst>
                <a:ext uri="{FF2B5EF4-FFF2-40B4-BE49-F238E27FC236}">
                  <a16:creationId xmlns:a16="http://schemas.microsoft.com/office/drawing/2014/main" id="{8F05BEBA-1A03-DF9A-7973-99AAED03C1CD}"/>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84;p34">
              <a:extLst>
                <a:ext uri="{FF2B5EF4-FFF2-40B4-BE49-F238E27FC236}">
                  <a16:creationId xmlns:a16="http://schemas.microsoft.com/office/drawing/2014/main" id="{6DB687D2-24E9-77CE-B132-E064E61C5A53}"/>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5;p34">
              <a:extLst>
                <a:ext uri="{FF2B5EF4-FFF2-40B4-BE49-F238E27FC236}">
                  <a16:creationId xmlns:a16="http://schemas.microsoft.com/office/drawing/2014/main" id="{56935497-F42C-1854-EDB9-DED368C7E9B8}"/>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86;p34">
              <a:extLst>
                <a:ext uri="{FF2B5EF4-FFF2-40B4-BE49-F238E27FC236}">
                  <a16:creationId xmlns:a16="http://schemas.microsoft.com/office/drawing/2014/main" id="{16992CF5-0B3B-1E88-A9FE-A9552A0C6B4C}"/>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87;p34">
              <a:extLst>
                <a:ext uri="{FF2B5EF4-FFF2-40B4-BE49-F238E27FC236}">
                  <a16:creationId xmlns:a16="http://schemas.microsoft.com/office/drawing/2014/main" id="{D12BEC91-1848-8C3A-2EBC-1FC39E669F29}"/>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88;p34">
              <a:extLst>
                <a:ext uri="{FF2B5EF4-FFF2-40B4-BE49-F238E27FC236}">
                  <a16:creationId xmlns:a16="http://schemas.microsoft.com/office/drawing/2014/main" id="{E801AE05-E21E-BE2B-15E8-67BCE700E0C1}"/>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89;p34">
              <a:extLst>
                <a:ext uri="{FF2B5EF4-FFF2-40B4-BE49-F238E27FC236}">
                  <a16:creationId xmlns:a16="http://schemas.microsoft.com/office/drawing/2014/main" id="{D6905928-CC9E-3156-0449-A65807003F7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0;p34">
              <a:extLst>
                <a:ext uri="{FF2B5EF4-FFF2-40B4-BE49-F238E27FC236}">
                  <a16:creationId xmlns:a16="http://schemas.microsoft.com/office/drawing/2014/main" id="{1FBFE848-9AF3-985F-758F-4586378F31B6}"/>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1;p34">
              <a:extLst>
                <a:ext uri="{FF2B5EF4-FFF2-40B4-BE49-F238E27FC236}">
                  <a16:creationId xmlns:a16="http://schemas.microsoft.com/office/drawing/2014/main" id="{20948AB8-990B-11AB-F65B-03872C1B462E}"/>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2;p34">
              <a:extLst>
                <a:ext uri="{FF2B5EF4-FFF2-40B4-BE49-F238E27FC236}">
                  <a16:creationId xmlns:a16="http://schemas.microsoft.com/office/drawing/2014/main" id="{3BC499F7-3C19-15E2-4644-050664745663}"/>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3;p34">
              <a:extLst>
                <a:ext uri="{FF2B5EF4-FFF2-40B4-BE49-F238E27FC236}">
                  <a16:creationId xmlns:a16="http://schemas.microsoft.com/office/drawing/2014/main" id="{89737B74-D625-2396-ACA7-664ACA4C5B1D}"/>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4;p34">
              <a:extLst>
                <a:ext uri="{FF2B5EF4-FFF2-40B4-BE49-F238E27FC236}">
                  <a16:creationId xmlns:a16="http://schemas.microsoft.com/office/drawing/2014/main" id="{0DCEC976-22AE-4760-038E-0DB837926D66}"/>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5;p34">
              <a:extLst>
                <a:ext uri="{FF2B5EF4-FFF2-40B4-BE49-F238E27FC236}">
                  <a16:creationId xmlns:a16="http://schemas.microsoft.com/office/drawing/2014/main" id="{030A049E-2332-A632-5A08-697391B2EE3D}"/>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96;p34">
              <a:extLst>
                <a:ext uri="{FF2B5EF4-FFF2-40B4-BE49-F238E27FC236}">
                  <a16:creationId xmlns:a16="http://schemas.microsoft.com/office/drawing/2014/main" id="{60BBF5D6-3853-6C08-A108-1E2CA6877435}"/>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97;p34">
              <a:extLst>
                <a:ext uri="{FF2B5EF4-FFF2-40B4-BE49-F238E27FC236}">
                  <a16:creationId xmlns:a16="http://schemas.microsoft.com/office/drawing/2014/main" id="{81C93E9E-1786-48C4-340A-F1A32AB83B98}"/>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98;p34">
              <a:extLst>
                <a:ext uri="{FF2B5EF4-FFF2-40B4-BE49-F238E27FC236}">
                  <a16:creationId xmlns:a16="http://schemas.microsoft.com/office/drawing/2014/main" id="{61AA8C12-FD2F-F069-2755-CF664360FFBA}"/>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99;p34">
              <a:extLst>
                <a:ext uri="{FF2B5EF4-FFF2-40B4-BE49-F238E27FC236}">
                  <a16:creationId xmlns:a16="http://schemas.microsoft.com/office/drawing/2014/main" id="{AC241315-E404-6955-C333-84194ED9A5E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0;p34">
              <a:extLst>
                <a:ext uri="{FF2B5EF4-FFF2-40B4-BE49-F238E27FC236}">
                  <a16:creationId xmlns:a16="http://schemas.microsoft.com/office/drawing/2014/main" id="{83F3F2A0-073D-8573-91CB-B605F4B71A51}"/>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1;p34">
              <a:extLst>
                <a:ext uri="{FF2B5EF4-FFF2-40B4-BE49-F238E27FC236}">
                  <a16:creationId xmlns:a16="http://schemas.microsoft.com/office/drawing/2014/main" id="{DE0AB5BB-AD7D-3AFF-798C-F46C2D053808}"/>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2;p34">
              <a:extLst>
                <a:ext uri="{FF2B5EF4-FFF2-40B4-BE49-F238E27FC236}">
                  <a16:creationId xmlns:a16="http://schemas.microsoft.com/office/drawing/2014/main" id="{842C0D9A-8762-F626-00F4-0AAC1E231E4E}"/>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3;p34">
              <a:extLst>
                <a:ext uri="{FF2B5EF4-FFF2-40B4-BE49-F238E27FC236}">
                  <a16:creationId xmlns:a16="http://schemas.microsoft.com/office/drawing/2014/main" id="{83DA5AC0-E729-D541-FE21-E40DFA5B8C57}"/>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4;p34">
              <a:extLst>
                <a:ext uri="{FF2B5EF4-FFF2-40B4-BE49-F238E27FC236}">
                  <a16:creationId xmlns:a16="http://schemas.microsoft.com/office/drawing/2014/main" id="{DEEAD100-CAC2-3A52-B4BB-5B34706B0CF9}"/>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5;p34">
              <a:extLst>
                <a:ext uri="{FF2B5EF4-FFF2-40B4-BE49-F238E27FC236}">
                  <a16:creationId xmlns:a16="http://schemas.microsoft.com/office/drawing/2014/main" id="{64064DD0-742F-D55A-6B10-5258AEC72B63}"/>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6;p34">
              <a:extLst>
                <a:ext uri="{FF2B5EF4-FFF2-40B4-BE49-F238E27FC236}">
                  <a16:creationId xmlns:a16="http://schemas.microsoft.com/office/drawing/2014/main" id="{DE650E82-F0E9-7A2B-4F11-2AF2544F7AE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7;p34">
              <a:extLst>
                <a:ext uri="{FF2B5EF4-FFF2-40B4-BE49-F238E27FC236}">
                  <a16:creationId xmlns:a16="http://schemas.microsoft.com/office/drawing/2014/main" id="{E6C62FAE-C5D9-A3BC-DE65-6BFF633720CF}"/>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8;p34">
              <a:extLst>
                <a:ext uri="{FF2B5EF4-FFF2-40B4-BE49-F238E27FC236}">
                  <a16:creationId xmlns:a16="http://schemas.microsoft.com/office/drawing/2014/main" id="{709CC664-E1E0-2EEF-AC62-40CF375E9EC4}"/>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9;p34">
              <a:extLst>
                <a:ext uri="{FF2B5EF4-FFF2-40B4-BE49-F238E27FC236}">
                  <a16:creationId xmlns:a16="http://schemas.microsoft.com/office/drawing/2014/main" id="{CCA5BF3F-1F80-E502-33A9-B1685E61A389}"/>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0;p34">
              <a:extLst>
                <a:ext uri="{FF2B5EF4-FFF2-40B4-BE49-F238E27FC236}">
                  <a16:creationId xmlns:a16="http://schemas.microsoft.com/office/drawing/2014/main" id="{534E61AD-704A-4412-3E1B-A89E0CCE5EC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1;p34">
              <a:extLst>
                <a:ext uri="{FF2B5EF4-FFF2-40B4-BE49-F238E27FC236}">
                  <a16:creationId xmlns:a16="http://schemas.microsoft.com/office/drawing/2014/main" id="{A264561D-EBAB-A8C5-8A89-9B09B0C1AF9C}"/>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2;p34">
              <a:extLst>
                <a:ext uri="{FF2B5EF4-FFF2-40B4-BE49-F238E27FC236}">
                  <a16:creationId xmlns:a16="http://schemas.microsoft.com/office/drawing/2014/main" id="{68874C53-95E2-4F04-D63C-0D5AD4F88628}"/>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3;p34">
              <a:extLst>
                <a:ext uri="{FF2B5EF4-FFF2-40B4-BE49-F238E27FC236}">
                  <a16:creationId xmlns:a16="http://schemas.microsoft.com/office/drawing/2014/main" id="{325EE3DF-DF78-7377-3AEB-76CBC41C0BBE}"/>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4;p34">
              <a:extLst>
                <a:ext uri="{FF2B5EF4-FFF2-40B4-BE49-F238E27FC236}">
                  <a16:creationId xmlns:a16="http://schemas.microsoft.com/office/drawing/2014/main" id="{76D51004-D43D-E1F8-384F-4233CE7D8C6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5;p34">
              <a:extLst>
                <a:ext uri="{FF2B5EF4-FFF2-40B4-BE49-F238E27FC236}">
                  <a16:creationId xmlns:a16="http://schemas.microsoft.com/office/drawing/2014/main" id="{BE5D85F9-53E4-2116-9183-036BC8F93E04}"/>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6;p34">
              <a:extLst>
                <a:ext uri="{FF2B5EF4-FFF2-40B4-BE49-F238E27FC236}">
                  <a16:creationId xmlns:a16="http://schemas.microsoft.com/office/drawing/2014/main" id="{7A965D3F-A2C8-A82F-F7AD-934BF48ED132}"/>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1119;p34">
            <a:extLst>
              <a:ext uri="{FF2B5EF4-FFF2-40B4-BE49-F238E27FC236}">
                <a16:creationId xmlns:a16="http://schemas.microsoft.com/office/drawing/2014/main" id="{E1B2299E-90A9-DF9D-E0F0-923FBB902F2F}"/>
              </a:ext>
            </a:extLst>
          </p:cNvPr>
          <p:cNvSpPr txBox="1"/>
          <p:nvPr/>
        </p:nvSpPr>
        <p:spPr>
          <a:xfrm>
            <a:off x="711563" y="1969970"/>
            <a:ext cx="2576289" cy="1059934"/>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rPr>
              <a:t>Mali</a:t>
            </a:r>
          </a:p>
          <a:p>
            <a:pPr marL="0" lvl="0" indent="0" rtl="0">
              <a:spcBef>
                <a:spcPts val="0"/>
              </a:spcBef>
              <a:spcAft>
                <a:spcPts val="0"/>
              </a:spcAft>
              <a:buNone/>
            </a:pPr>
            <a:r>
              <a:rPr lang="en" sz="16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rPr>
              <a:t>(Second highest no. of cases)</a:t>
            </a:r>
            <a:endParaRPr sz="16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endParaRPr>
          </a:p>
        </p:txBody>
      </p:sp>
      <p:sp>
        <p:nvSpPr>
          <p:cNvPr id="57" name="Google Shape;1121;p34">
            <a:extLst>
              <a:ext uri="{FF2B5EF4-FFF2-40B4-BE49-F238E27FC236}">
                <a16:creationId xmlns:a16="http://schemas.microsoft.com/office/drawing/2014/main" id="{EE59E7E8-9C0D-6BB5-8FC8-E7C99B73B4CE}"/>
              </a:ext>
            </a:extLst>
          </p:cNvPr>
          <p:cNvSpPr/>
          <p:nvPr/>
        </p:nvSpPr>
        <p:spPr>
          <a:xfrm>
            <a:off x="3423634" y="2227841"/>
            <a:ext cx="224100" cy="22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 name="Google Shape;1124;p34">
            <a:extLst>
              <a:ext uri="{FF2B5EF4-FFF2-40B4-BE49-F238E27FC236}">
                <a16:creationId xmlns:a16="http://schemas.microsoft.com/office/drawing/2014/main" id="{3A74A446-1678-CB5E-B615-483C6BEF76E8}"/>
              </a:ext>
            </a:extLst>
          </p:cNvPr>
          <p:cNvCxnSpPr>
            <a:cxnSpLocks/>
          </p:cNvCxnSpPr>
          <p:nvPr/>
        </p:nvCxnSpPr>
        <p:spPr>
          <a:xfrm>
            <a:off x="2416476" y="2292289"/>
            <a:ext cx="1963664" cy="138093"/>
          </a:xfrm>
          <a:prstGeom prst="bentConnector3">
            <a:avLst>
              <a:gd name="adj1" fmla="val 50000"/>
            </a:avLst>
          </a:prstGeom>
          <a:noFill/>
          <a:ln w="9525" cap="flat" cmpd="sng">
            <a:solidFill>
              <a:schemeClr val="dk1"/>
            </a:solidFill>
            <a:prstDash val="solid"/>
            <a:round/>
            <a:headEnd type="none" w="med" len="med"/>
            <a:tailEnd type="oval" w="med" len="med"/>
          </a:ln>
        </p:spPr>
      </p:cxnSp>
      <p:sp>
        <p:nvSpPr>
          <p:cNvPr id="59" name="Google Shape;1127;p34">
            <a:extLst>
              <a:ext uri="{FF2B5EF4-FFF2-40B4-BE49-F238E27FC236}">
                <a16:creationId xmlns:a16="http://schemas.microsoft.com/office/drawing/2014/main" id="{C9846465-57C8-4595-B341-09B090B88697}"/>
              </a:ext>
            </a:extLst>
          </p:cNvPr>
          <p:cNvSpPr txBox="1"/>
          <p:nvPr/>
        </p:nvSpPr>
        <p:spPr>
          <a:xfrm>
            <a:off x="5920042" y="3665365"/>
            <a:ext cx="2371200" cy="406200"/>
          </a:xfrm>
          <a:prstGeom prst="rect">
            <a:avLst/>
          </a:prstGeom>
          <a:noFill/>
          <a:ln>
            <a:noFill/>
          </a:ln>
        </p:spPr>
        <p:txBody>
          <a:bodyPr spcFirstLastPara="1" wrap="square" lIns="91425" tIns="91425" rIns="91425" bIns="91425" anchor="b" anchorCtr="0">
            <a:noAutofit/>
          </a:bodyPr>
          <a:lstStyle/>
          <a:p>
            <a:pPr algn="ctr"/>
            <a:r>
              <a:rPr lang="en"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rPr>
              <a:t>Zambia </a:t>
            </a:r>
          </a:p>
          <a:p>
            <a:pPr algn="ctr"/>
            <a:r>
              <a:rPr lang="en"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rPr>
              <a:t>(Highest no. of cases)</a:t>
            </a:r>
            <a:endParaRPr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endParaRPr>
          </a:p>
        </p:txBody>
      </p:sp>
      <p:sp>
        <p:nvSpPr>
          <p:cNvPr id="60" name="Google Shape;1131;p34">
            <a:extLst>
              <a:ext uri="{FF2B5EF4-FFF2-40B4-BE49-F238E27FC236}">
                <a16:creationId xmlns:a16="http://schemas.microsoft.com/office/drawing/2014/main" id="{7433AA8B-2B6F-75FB-2DA7-95E4F4E24C3D}"/>
              </a:ext>
            </a:extLst>
          </p:cNvPr>
          <p:cNvSpPr/>
          <p:nvPr/>
        </p:nvSpPr>
        <p:spPr>
          <a:xfrm>
            <a:off x="4512434" y="2565241"/>
            <a:ext cx="224100" cy="22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2;p34">
            <a:extLst>
              <a:ext uri="{FF2B5EF4-FFF2-40B4-BE49-F238E27FC236}">
                <a16:creationId xmlns:a16="http://schemas.microsoft.com/office/drawing/2014/main" id="{4C57EDF5-01B7-67ED-490E-BC963836FE56}"/>
              </a:ext>
            </a:extLst>
          </p:cNvPr>
          <p:cNvSpPr/>
          <p:nvPr/>
        </p:nvSpPr>
        <p:spPr>
          <a:xfrm>
            <a:off x="5148834" y="2227841"/>
            <a:ext cx="224100" cy="22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4">
            <a:extLst>
              <a:ext uri="{FF2B5EF4-FFF2-40B4-BE49-F238E27FC236}">
                <a16:creationId xmlns:a16="http://schemas.microsoft.com/office/drawing/2014/main" id="{AFEBE2B0-CA44-81FD-AD31-2666FC059FE5}"/>
              </a:ext>
            </a:extLst>
          </p:cNvPr>
          <p:cNvSpPr txBox="1"/>
          <p:nvPr/>
        </p:nvSpPr>
        <p:spPr>
          <a:xfrm>
            <a:off x="6303010" y="2633095"/>
            <a:ext cx="2371200" cy="406200"/>
          </a:xfrm>
          <a:prstGeom prst="rect">
            <a:avLst/>
          </a:prstGeom>
          <a:noFill/>
          <a:ln>
            <a:noFill/>
          </a:ln>
        </p:spPr>
        <p:txBody>
          <a:bodyPr spcFirstLastPara="1" wrap="square" lIns="91425" tIns="91425" rIns="91425" bIns="91425" anchor="b" anchorCtr="0">
            <a:noAutofit/>
          </a:bodyPr>
          <a:lstStyle/>
          <a:p>
            <a:pPr marL="0" lvl="0" indent="0" algn="ctr">
              <a:buFont typeface="Arial"/>
              <a:buNone/>
            </a:pPr>
            <a:r>
              <a:rPr lang="en"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rPr>
              <a:t>Burkina Faso</a:t>
            </a:r>
          </a:p>
          <a:p>
            <a:pPr marL="0" lvl="0" indent="0" algn="ctr">
              <a:buFont typeface="Arial"/>
              <a:buNone/>
            </a:pPr>
            <a:r>
              <a:rPr lang="en"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rPr>
              <a:t>(Third highest no. of cases)</a:t>
            </a:r>
            <a:endParaRPr sz="2200" b="1" dirty="0">
              <a:solidFill>
                <a:schemeClr val="accent2"/>
              </a:solidFill>
              <a:latin typeface="Calibri" panose="020F0502020204030204" pitchFamily="34" charset="0"/>
              <a:ea typeface="Calibri" panose="020F0502020204030204" pitchFamily="34" charset="0"/>
              <a:cs typeface="Calibri" panose="020F0502020204030204" pitchFamily="34" charset="0"/>
              <a:sym typeface="Rubik"/>
            </a:endParaRPr>
          </a:p>
        </p:txBody>
      </p:sp>
      <p:cxnSp>
        <p:nvCxnSpPr>
          <p:cNvPr id="63" name="Google Shape;1139;p34">
            <a:extLst>
              <a:ext uri="{FF2B5EF4-FFF2-40B4-BE49-F238E27FC236}">
                <a16:creationId xmlns:a16="http://schemas.microsoft.com/office/drawing/2014/main" id="{FEE54304-0222-EC35-61CE-824592AE4ED7}"/>
              </a:ext>
            </a:extLst>
          </p:cNvPr>
          <p:cNvCxnSpPr>
            <a:cxnSpLocks/>
            <a:endCxn id="60" idx="4"/>
          </p:cNvCxnSpPr>
          <p:nvPr/>
        </p:nvCxnSpPr>
        <p:spPr>
          <a:xfrm rot="10800000">
            <a:off x="4624485" y="2789341"/>
            <a:ext cx="1872581" cy="385984"/>
          </a:xfrm>
          <a:prstGeom prst="bentConnector2">
            <a:avLst/>
          </a:prstGeom>
          <a:noFill/>
          <a:ln w="9525" cap="flat" cmpd="sng">
            <a:solidFill>
              <a:schemeClr val="dk1"/>
            </a:solidFill>
            <a:prstDash val="solid"/>
            <a:round/>
            <a:headEnd type="none" w="med" len="med"/>
            <a:tailEnd type="oval" w="med" len="med"/>
          </a:ln>
        </p:spPr>
      </p:cxnSp>
      <p:cxnSp>
        <p:nvCxnSpPr>
          <p:cNvPr id="64" name="Google Shape;1140;p34">
            <a:extLst>
              <a:ext uri="{FF2B5EF4-FFF2-40B4-BE49-F238E27FC236}">
                <a16:creationId xmlns:a16="http://schemas.microsoft.com/office/drawing/2014/main" id="{F656F6A3-F45F-A39B-EDE5-1811E598FB6A}"/>
              </a:ext>
            </a:extLst>
          </p:cNvPr>
          <p:cNvCxnSpPr>
            <a:cxnSpLocks/>
          </p:cNvCxnSpPr>
          <p:nvPr/>
        </p:nvCxnSpPr>
        <p:spPr>
          <a:xfrm rot="10800000" flipV="1">
            <a:off x="4398910" y="2205507"/>
            <a:ext cx="2083171" cy="346896"/>
          </a:xfrm>
          <a:prstGeom prst="bentConnector3">
            <a:avLst>
              <a:gd name="adj1" fmla="val 50000"/>
            </a:avLst>
          </a:prstGeom>
          <a:noFill/>
          <a:ln w="9525" cap="flat" cmpd="sng">
            <a:solidFill>
              <a:schemeClr val="dk1"/>
            </a:solidFill>
            <a:prstDash val="solid"/>
            <a:round/>
            <a:headEnd type="none" w="med" len="med"/>
            <a:tailEnd type="oval" w="med" len="med"/>
          </a:ln>
        </p:spPr>
      </p:cxnSp>
      <p:sp>
        <p:nvSpPr>
          <p:cNvPr id="71" name="Google Shape;114;p16">
            <a:extLst>
              <a:ext uri="{FF2B5EF4-FFF2-40B4-BE49-F238E27FC236}">
                <a16:creationId xmlns:a16="http://schemas.microsoft.com/office/drawing/2014/main" id="{1C78FEF5-6ADB-B17F-AFAC-ABD53D5EFD44}"/>
              </a:ext>
            </a:extLst>
          </p:cNvPr>
          <p:cNvSpPr/>
          <p:nvPr/>
        </p:nvSpPr>
        <p:spPr>
          <a:xfrm>
            <a:off x="226640" y="866214"/>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3</a:t>
            </a:r>
            <a:endParaRPr sz="2000">
              <a:latin typeface="Fira Sans Extra Condensed SemiBold"/>
              <a:ea typeface="Fira Sans Extra Condensed SemiBold"/>
              <a:cs typeface="Fira Sans Extra Condensed SemiBold"/>
              <a:sym typeface="Fira Sans Extra Condensed SemiBold"/>
            </a:endParaRPr>
          </a:p>
        </p:txBody>
      </p:sp>
      <p:sp>
        <p:nvSpPr>
          <p:cNvPr id="2" name="Google Shape;108;p16">
            <a:extLst>
              <a:ext uri="{FF2B5EF4-FFF2-40B4-BE49-F238E27FC236}">
                <a16:creationId xmlns:a16="http://schemas.microsoft.com/office/drawing/2014/main" id="{190E4709-ABC7-5B4B-580E-C380D450CB11}"/>
              </a:ext>
            </a:extLst>
          </p:cNvPr>
          <p:cNvSpPr txBox="1">
            <a:spLocks noGrp="1"/>
          </p:cNvSpPr>
          <p:nvPr>
            <p:ph type="title"/>
          </p:nvPr>
        </p:nvSpPr>
        <p:spPr>
          <a:xfrm>
            <a:off x="0" y="0"/>
            <a:ext cx="2839720" cy="612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Introduction</a:t>
            </a:r>
            <a:endParaRPr dirty="0">
              <a:latin typeface="Calibri" panose="020F0502020204030204" pitchFamily="34" charset="0"/>
              <a:cs typeface="Calibri" panose="020F0502020204030204" pitchFamily="34" charset="0"/>
            </a:endParaRPr>
          </a:p>
        </p:txBody>
      </p:sp>
      <p:sp>
        <p:nvSpPr>
          <p:cNvPr id="65" name="Google Shape;108;p16">
            <a:extLst>
              <a:ext uri="{FF2B5EF4-FFF2-40B4-BE49-F238E27FC236}">
                <a16:creationId xmlns:a16="http://schemas.microsoft.com/office/drawing/2014/main" id="{27423A8B-EB25-88A2-B25B-DACA801E975A}"/>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2/3</a:t>
            </a:r>
          </a:p>
        </p:txBody>
      </p:sp>
      <p:sp>
        <p:nvSpPr>
          <p:cNvPr id="70" name="Google Shape;117;p16">
            <a:extLst>
              <a:ext uri="{FF2B5EF4-FFF2-40B4-BE49-F238E27FC236}">
                <a16:creationId xmlns:a16="http://schemas.microsoft.com/office/drawing/2014/main" id="{B34085B1-D031-B56B-FC81-CFC24070B001}"/>
              </a:ext>
            </a:extLst>
          </p:cNvPr>
          <p:cNvSpPr/>
          <p:nvPr/>
        </p:nvSpPr>
        <p:spPr>
          <a:xfrm>
            <a:off x="226640" y="3993421"/>
            <a:ext cx="468900" cy="468900"/>
          </a:xfrm>
          <a:prstGeom prst="ellipse">
            <a:avLst/>
          </a:prstGeom>
          <a:solidFill>
            <a:srgbClr val="2F9C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4</a:t>
            </a:r>
            <a:endParaRPr sz="2000">
              <a:latin typeface="Fira Sans Extra Condensed SemiBold"/>
              <a:ea typeface="Fira Sans Extra Condensed SemiBold"/>
              <a:cs typeface="Fira Sans Extra Condensed SemiBold"/>
              <a:sym typeface="Fira Sans Extra Condensed SemiBold"/>
            </a:endParaRPr>
          </a:p>
        </p:txBody>
      </p:sp>
      <p:sp>
        <p:nvSpPr>
          <p:cNvPr id="73" name="TextBox 72">
            <a:extLst>
              <a:ext uri="{FF2B5EF4-FFF2-40B4-BE49-F238E27FC236}">
                <a16:creationId xmlns:a16="http://schemas.microsoft.com/office/drawing/2014/main" id="{E0B6A92A-549D-9967-9E62-F60059B8270A}"/>
              </a:ext>
            </a:extLst>
          </p:cNvPr>
          <p:cNvSpPr txBox="1"/>
          <p:nvPr/>
        </p:nvSpPr>
        <p:spPr>
          <a:xfrm>
            <a:off x="723358" y="4013986"/>
            <a:ext cx="7578151" cy="523220"/>
          </a:xfrm>
          <a:prstGeom prst="rect">
            <a:avLst/>
          </a:prstGeom>
          <a:noFill/>
        </p:spPr>
        <p:txBody>
          <a:bodyPr wrap="square">
            <a:spAutoFit/>
          </a:bodyPr>
          <a:lstStyle/>
          <a:p>
            <a:pPr algn="just"/>
            <a:r>
              <a:rPr lang="en-IN" sz="1400" b="0" i="0" u="none" strike="noStrike">
                <a:solidFill>
                  <a:schemeClr val="tx2">
                    <a:lumMod val="25000"/>
                  </a:schemeClr>
                </a:solidFill>
                <a:effectLst/>
                <a:latin typeface="Calibri" panose="020F0502020204030204" pitchFamily="34" charset="0"/>
                <a:cs typeface="Calibri" panose="020F0502020204030204" pitchFamily="34" charset="0"/>
              </a:rPr>
              <a:t>Globally and in most populations, iron deficiency </a:t>
            </a:r>
            <a:r>
              <a:rPr lang="en-IN" sz="1400" b="0" i="0" u="none" strike="noStrike" err="1">
                <a:solidFill>
                  <a:schemeClr val="tx2">
                    <a:lumMod val="25000"/>
                  </a:schemeClr>
                </a:solidFill>
                <a:effectLst/>
                <a:latin typeface="Calibri" panose="020F0502020204030204" pitchFamily="34" charset="0"/>
                <a:cs typeface="Calibri" panose="020F0502020204030204" pitchFamily="34" charset="0"/>
              </a:rPr>
              <a:t>anemia</a:t>
            </a:r>
            <a:r>
              <a:rPr lang="en-IN" sz="1400" b="0" i="0" u="none" strike="noStrike">
                <a:solidFill>
                  <a:schemeClr val="tx2">
                    <a:lumMod val="25000"/>
                  </a:schemeClr>
                </a:solidFill>
                <a:effectLst/>
                <a:latin typeface="Calibri" panose="020F0502020204030204" pitchFamily="34" charset="0"/>
                <a:cs typeface="Calibri" panose="020F0502020204030204" pitchFamily="34" charset="0"/>
              </a:rPr>
              <a:t> (IDA) causes more than 60% of </a:t>
            </a:r>
            <a:r>
              <a:rPr lang="en-IN" sz="1400" b="0" i="0" u="none" strike="noStrike" err="1">
                <a:solidFill>
                  <a:schemeClr val="tx2">
                    <a:lumMod val="25000"/>
                  </a:schemeClr>
                </a:solidFill>
                <a:effectLst/>
                <a:latin typeface="Calibri" panose="020F0502020204030204" pitchFamily="34" charset="0"/>
                <a:cs typeface="Calibri" panose="020F0502020204030204" pitchFamily="34" charset="0"/>
              </a:rPr>
              <a:t>anemia</a:t>
            </a:r>
            <a:r>
              <a:rPr lang="en-IN" sz="1400" b="0" i="0" u="none" strike="noStrike">
                <a:solidFill>
                  <a:schemeClr val="tx2">
                    <a:lumMod val="25000"/>
                  </a:schemeClr>
                </a:solidFill>
                <a:effectLst/>
                <a:latin typeface="Calibri" panose="020F0502020204030204" pitchFamily="34" charset="0"/>
                <a:cs typeface="Calibri" panose="020F0502020204030204" pitchFamily="34" charset="0"/>
              </a:rPr>
              <a:t>, although several other causes play a significant role.</a:t>
            </a:r>
            <a:r>
              <a:rPr lang="en-IN" sz="1400" b="0" i="0" u="none" strike="noStrike" baseline="30000">
                <a:solidFill>
                  <a:schemeClr val="tx2">
                    <a:lumMod val="25000"/>
                  </a:schemeClr>
                </a:solidFill>
                <a:effectLst/>
                <a:latin typeface="Calibri" panose="020F0502020204030204" pitchFamily="34" charset="0"/>
                <a:cs typeface="Calibri" panose="020F0502020204030204" pitchFamily="34" charset="0"/>
              </a:rPr>
              <a:t>4</a:t>
            </a:r>
            <a:r>
              <a:rPr lang="en-IN" sz="1400" b="0" i="0" u="none" strike="noStrike">
                <a:solidFill>
                  <a:schemeClr val="tx2">
                    <a:lumMod val="25000"/>
                  </a:schemeClr>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3862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459F6E5-0847-F62D-10B0-AB79B203E72F}"/>
              </a:ext>
            </a:extLst>
          </p:cNvPr>
          <p:cNvGrpSpPr/>
          <p:nvPr/>
        </p:nvGrpSpPr>
        <p:grpSpPr>
          <a:xfrm>
            <a:off x="3078479" y="792480"/>
            <a:ext cx="2585125" cy="4205953"/>
            <a:chOff x="7733490" y="2193588"/>
            <a:chExt cx="1391056" cy="2905856"/>
          </a:xfrm>
        </p:grpSpPr>
        <p:sp>
          <p:nvSpPr>
            <p:cNvPr id="56" name="Google Shape;109;p16">
              <a:extLst>
                <a:ext uri="{FF2B5EF4-FFF2-40B4-BE49-F238E27FC236}">
                  <a16:creationId xmlns:a16="http://schemas.microsoft.com/office/drawing/2014/main" id="{867B93B8-223E-4964-7DD9-4D5FE673518F}"/>
                </a:ext>
              </a:extLst>
            </p:cNvPr>
            <p:cNvSpPr/>
            <p:nvPr/>
          </p:nvSpPr>
          <p:spPr>
            <a:xfrm>
              <a:off x="7733490" y="2193588"/>
              <a:ext cx="1391056" cy="2905856"/>
            </a:xfrm>
            <a:custGeom>
              <a:avLst/>
              <a:gdLst/>
              <a:ahLst/>
              <a:cxnLst/>
              <a:rect l="l" t="t" r="r" b="b"/>
              <a:pathLst>
                <a:path w="61078" h="122834" extrusionOk="0">
                  <a:moveTo>
                    <a:pt x="31356" y="0"/>
                  </a:moveTo>
                  <a:cubicBezTo>
                    <a:pt x="31083" y="0"/>
                    <a:pt x="30805" y="15"/>
                    <a:pt x="30522" y="46"/>
                  </a:cubicBezTo>
                  <a:cubicBezTo>
                    <a:pt x="30261" y="20"/>
                    <a:pt x="30005" y="8"/>
                    <a:pt x="29754" y="8"/>
                  </a:cubicBezTo>
                  <a:cubicBezTo>
                    <a:pt x="26758" y="8"/>
                    <a:pt x="24445" y="1776"/>
                    <a:pt x="23183" y="3715"/>
                  </a:cubicBezTo>
                  <a:cubicBezTo>
                    <a:pt x="21818" y="5880"/>
                    <a:pt x="21583" y="8743"/>
                    <a:pt x="22578" y="11075"/>
                  </a:cubicBezTo>
                  <a:lnTo>
                    <a:pt x="22578" y="11075"/>
                  </a:lnTo>
                  <a:cubicBezTo>
                    <a:pt x="22476" y="10846"/>
                    <a:pt x="22212" y="10746"/>
                    <a:pt x="21909" y="10746"/>
                  </a:cubicBezTo>
                  <a:cubicBezTo>
                    <a:pt x="21483" y="10746"/>
                    <a:pt x="20981" y="10944"/>
                    <a:pt x="20748" y="11254"/>
                  </a:cubicBezTo>
                  <a:cubicBezTo>
                    <a:pt x="20381" y="11788"/>
                    <a:pt x="20481" y="12521"/>
                    <a:pt x="20648" y="13122"/>
                  </a:cubicBezTo>
                  <a:cubicBezTo>
                    <a:pt x="21082" y="14923"/>
                    <a:pt x="22149" y="16558"/>
                    <a:pt x="23584" y="17725"/>
                  </a:cubicBezTo>
                  <a:cubicBezTo>
                    <a:pt x="23550" y="19026"/>
                    <a:pt x="23750" y="20294"/>
                    <a:pt x="24151" y="21561"/>
                  </a:cubicBezTo>
                  <a:cubicBezTo>
                    <a:pt x="24918" y="24230"/>
                    <a:pt x="23484" y="27432"/>
                    <a:pt x="21015" y="28733"/>
                  </a:cubicBezTo>
                  <a:cubicBezTo>
                    <a:pt x="19514" y="29534"/>
                    <a:pt x="17846" y="29934"/>
                    <a:pt x="16212" y="30434"/>
                  </a:cubicBezTo>
                  <a:cubicBezTo>
                    <a:pt x="16245" y="30534"/>
                    <a:pt x="16245" y="30634"/>
                    <a:pt x="16312" y="30735"/>
                  </a:cubicBezTo>
                  <a:cubicBezTo>
                    <a:pt x="14911" y="31202"/>
                    <a:pt x="13643" y="31769"/>
                    <a:pt x="12476" y="32603"/>
                  </a:cubicBezTo>
                  <a:cubicBezTo>
                    <a:pt x="10174" y="32636"/>
                    <a:pt x="8206" y="33803"/>
                    <a:pt x="6905" y="35738"/>
                  </a:cubicBezTo>
                  <a:cubicBezTo>
                    <a:pt x="5671" y="37639"/>
                    <a:pt x="5204" y="40075"/>
                    <a:pt x="5404" y="42376"/>
                  </a:cubicBezTo>
                  <a:cubicBezTo>
                    <a:pt x="5638" y="44644"/>
                    <a:pt x="6371" y="46879"/>
                    <a:pt x="7372" y="48948"/>
                  </a:cubicBezTo>
                  <a:cubicBezTo>
                    <a:pt x="5137" y="53618"/>
                    <a:pt x="4537" y="59288"/>
                    <a:pt x="5337" y="64592"/>
                  </a:cubicBezTo>
                  <a:cubicBezTo>
                    <a:pt x="5804" y="67561"/>
                    <a:pt x="5638" y="70563"/>
                    <a:pt x="4637" y="73332"/>
                  </a:cubicBezTo>
                  <a:cubicBezTo>
                    <a:pt x="3569" y="76401"/>
                    <a:pt x="3303" y="79736"/>
                    <a:pt x="3036" y="83005"/>
                  </a:cubicBezTo>
                  <a:cubicBezTo>
                    <a:pt x="2869" y="85240"/>
                    <a:pt x="2669" y="87508"/>
                    <a:pt x="2235" y="89677"/>
                  </a:cubicBezTo>
                  <a:cubicBezTo>
                    <a:pt x="1535" y="91945"/>
                    <a:pt x="968" y="94313"/>
                    <a:pt x="634" y="96148"/>
                  </a:cubicBezTo>
                  <a:cubicBezTo>
                    <a:pt x="0" y="99651"/>
                    <a:pt x="834" y="104354"/>
                    <a:pt x="2502" y="107489"/>
                  </a:cubicBezTo>
                  <a:cubicBezTo>
                    <a:pt x="2702" y="107856"/>
                    <a:pt x="3336" y="108123"/>
                    <a:pt x="3803" y="108157"/>
                  </a:cubicBezTo>
                  <a:cubicBezTo>
                    <a:pt x="3825" y="108159"/>
                    <a:pt x="3847" y="108160"/>
                    <a:pt x="3870" y="108160"/>
                  </a:cubicBezTo>
                  <a:cubicBezTo>
                    <a:pt x="4201" y="108160"/>
                    <a:pt x="4652" y="107946"/>
                    <a:pt x="4870" y="107790"/>
                  </a:cubicBezTo>
                  <a:cubicBezTo>
                    <a:pt x="4904" y="107356"/>
                    <a:pt x="5070" y="106756"/>
                    <a:pt x="5137" y="106355"/>
                  </a:cubicBezTo>
                  <a:cubicBezTo>
                    <a:pt x="5504" y="106155"/>
                    <a:pt x="5904" y="105755"/>
                    <a:pt x="5804" y="105321"/>
                  </a:cubicBezTo>
                  <a:cubicBezTo>
                    <a:pt x="4870" y="102586"/>
                    <a:pt x="5037" y="99350"/>
                    <a:pt x="6004" y="96615"/>
                  </a:cubicBezTo>
                  <a:lnTo>
                    <a:pt x="6004" y="96615"/>
                  </a:lnTo>
                  <a:cubicBezTo>
                    <a:pt x="5871" y="97349"/>
                    <a:pt x="5971" y="98116"/>
                    <a:pt x="6238" y="98817"/>
                  </a:cubicBezTo>
                  <a:cubicBezTo>
                    <a:pt x="6371" y="99150"/>
                    <a:pt x="6572" y="99484"/>
                    <a:pt x="6872" y="99617"/>
                  </a:cubicBezTo>
                  <a:cubicBezTo>
                    <a:pt x="6938" y="99641"/>
                    <a:pt x="7004" y="99652"/>
                    <a:pt x="7068" y="99652"/>
                  </a:cubicBezTo>
                  <a:cubicBezTo>
                    <a:pt x="7458" y="99652"/>
                    <a:pt x="7782" y="99251"/>
                    <a:pt x="7639" y="98850"/>
                  </a:cubicBezTo>
                  <a:cubicBezTo>
                    <a:pt x="7205" y="97516"/>
                    <a:pt x="7672" y="96015"/>
                    <a:pt x="7839" y="94580"/>
                  </a:cubicBezTo>
                  <a:cubicBezTo>
                    <a:pt x="7973" y="93513"/>
                    <a:pt x="7872" y="92412"/>
                    <a:pt x="7506" y="91411"/>
                  </a:cubicBezTo>
                  <a:cubicBezTo>
                    <a:pt x="7906" y="90411"/>
                    <a:pt x="8373" y="89343"/>
                    <a:pt x="8806" y="88276"/>
                  </a:cubicBezTo>
                  <a:cubicBezTo>
                    <a:pt x="8840" y="88176"/>
                    <a:pt x="8873" y="88142"/>
                    <a:pt x="8907" y="88076"/>
                  </a:cubicBezTo>
                  <a:lnTo>
                    <a:pt x="8873" y="88076"/>
                  </a:lnTo>
                  <a:cubicBezTo>
                    <a:pt x="11208" y="82405"/>
                    <a:pt x="13677" y="75900"/>
                    <a:pt x="14144" y="72665"/>
                  </a:cubicBezTo>
                  <a:cubicBezTo>
                    <a:pt x="14244" y="71931"/>
                    <a:pt x="14177" y="70797"/>
                    <a:pt x="14210" y="70063"/>
                  </a:cubicBezTo>
                  <a:cubicBezTo>
                    <a:pt x="14511" y="63792"/>
                    <a:pt x="15745" y="57087"/>
                    <a:pt x="15678" y="50649"/>
                  </a:cubicBezTo>
                  <a:lnTo>
                    <a:pt x="15678" y="50649"/>
                  </a:lnTo>
                  <a:cubicBezTo>
                    <a:pt x="16012" y="51549"/>
                    <a:pt x="16412" y="52417"/>
                    <a:pt x="16879" y="53251"/>
                  </a:cubicBezTo>
                  <a:cubicBezTo>
                    <a:pt x="16745" y="55986"/>
                    <a:pt x="16846" y="58788"/>
                    <a:pt x="17146" y="61557"/>
                  </a:cubicBezTo>
                  <a:cubicBezTo>
                    <a:pt x="17379" y="63958"/>
                    <a:pt x="17313" y="66460"/>
                    <a:pt x="17079" y="69062"/>
                  </a:cubicBezTo>
                  <a:cubicBezTo>
                    <a:pt x="16579" y="74633"/>
                    <a:pt x="15211" y="80137"/>
                    <a:pt x="14577" y="85741"/>
                  </a:cubicBezTo>
                  <a:cubicBezTo>
                    <a:pt x="13210" y="98116"/>
                    <a:pt x="15511" y="110592"/>
                    <a:pt x="17813" y="122834"/>
                  </a:cubicBezTo>
                  <a:lnTo>
                    <a:pt x="27653" y="122834"/>
                  </a:lnTo>
                  <a:cubicBezTo>
                    <a:pt x="27320" y="115295"/>
                    <a:pt x="28387" y="107389"/>
                    <a:pt x="29721" y="99984"/>
                  </a:cubicBezTo>
                  <a:cubicBezTo>
                    <a:pt x="29988" y="99851"/>
                    <a:pt x="30255" y="99717"/>
                    <a:pt x="30489" y="99550"/>
                  </a:cubicBezTo>
                  <a:cubicBezTo>
                    <a:pt x="30722" y="99717"/>
                    <a:pt x="30989" y="99851"/>
                    <a:pt x="31222" y="99984"/>
                  </a:cubicBezTo>
                  <a:cubicBezTo>
                    <a:pt x="32557" y="107389"/>
                    <a:pt x="33591" y="115328"/>
                    <a:pt x="33324" y="122834"/>
                  </a:cubicBezTo>
                  <a:lnTo>
                    <a:pt x="43164" y="122834"/>
                  </a:lnTo>
                  <a:cubicBezTo>
                    <a:pt x="45433" y="110592"/>
                    <a:pt x="47734" y="98116"/>
                    <a:pt x="46367" y="85707"/>
                  </a:cubicBezTo>
                  <a:cubicBezTo>
                    <a:pt x="45733" y="80137"/>
                    <a:pt x="44365" y="74633"/>
                    <a:pt x="43865" y="69029"/>
                  </a:cubicBezTo>
                  <a:cubicBezTo>
                    <a:pt x="43598" y="66427"/>
                    <a:pt x="43531" y="63958"/>
                    <a:pt x="43831" y="61523"/>
                  </a:cubicBezTo>
                  <a:cubicBezTo>
                    <a:pt x="44098" y="58788"/>
                    <a:pt x="44232" y="55986"/>
                    <a:pt x="44065" y="53251"/>
                  </a:cubicBezTo>
                  <a:cubicBezTo>
                    <a:pt x="44532" y="52417"/>
                    <a:pt x="44899" y="51516"/>
                    <a:pt x="45266" y="50649"/>
                  </a:cubicBezTo>
                  <a:lnTo>
                    <a:pt x="45266" y="50649"/>
                  </a:lnTo>
                  <a:cubicBezTo>
                    <a:pt x="45166" y="57053"/>
                    <a:pt x="46400" y="63758"/>
                    <a:pt x="46734" y="70063"/>
                  </a:cubicBezTo>
                  <a:cubicBezTo>
                    <a:pt x="46767" y="70797"/>
                    <a:pt x="46700" y="71931"/>
                    <a:pt x="46834" y="72665"/>
                  </a:cubicBezTo>
                  <a:cubicBezTo>
                    <a:pt x="47267" y="75900"/>
                    <a:pt x="49769" y="82438"/>
                    <a:pt x="52071" y="88076"/>
                  </a:cubicBezTo>
                  <a:lnTo>
                    <a:pt x="52037" y="88076"/>
                  </a:lnTo>
                  <a:cubicBezTo>
                    <a:pt x="52071" y="88142"/>
                    <a:pt x="52104" y="88176"/>
                    <a:pt x="52171" y="88276"/>
                  </a:cubicBezTo>
                  <a:cubicBezTo>
                    <a:pt x="52604" y="89343"/>
                    <a:pt x="53038" y="90411"/>
                    <a:pt x="53438" y="91411"/>
                  </a:cubicBezTo>
                  <a:cubicBezTo>
                    <a:pt x="53105" y="92412"/>
                    <a:pt x="53005" y="93513"/>
                    <a:pt x="53105" y="94580"/>
                  </a:cubicBezTo>
                  <a:cubicBezTo>
                    <a:pt x="53272" y="95981"/>
                    <a:pt x="53739" y="97482"/>
                    <a:pt x="53338" y="98850"/>
                  </a:cubicBezTo>
                  <a:cubicBezTo>
                    <a:pt x="53197" y="99244"/>
                    <a:pt x="53485" y="99662"/>
                    <a:pt x="53859" y="99662"/>
                  </a:cubicBezTo>
                  <a:cubicBezTo>
                    <a:pt x="53928" y="99662"/>
                    <a:pt x="53999" y="99648"/>
                    <a:pt x="54072" y="99617"/>
                  </a:cubicBezTo>
                  <a:cubicBezTo>
                    <a:pt x="54406" y="99484"/>
                    <a:pt x="54572" y="99150"/>
                    <a:pt x="54706" y="98817"/>
                  </a:cubicBezTo>
                  <a:cubicBezTo>
                    <a:pt x="55006" y="98116"/>
                    <a:pt x="55073" y="97349"/>
                    <a:pt x="54939" y="96615"/>
                  </a:cubicBezTo>
                  <a:lnTo>
                    <a:pt x="54939" y="96615"/>
                  </a:lnTo>
                  <a:cubicBezTo>
                    <a:pt x="55940" y="99317"/>
                    <a:pt x="56074" y="102586"/>
                    <a:pt x="55173" y="105321"/>
                  </a:cubicBezTo>
                  <a:cubicBezTo>
                    <a:pt x="55039" y="105688"/>
                    <a:pt x="55506" y="106122"/>
                    <a:pt x="55840" y="106355"/>
                  </a:cubicBezTo>
                  <a:cubicBezTo>
                    <a:pt x="55873" y="106789"/>
                    <a:pt x="56040" y="107389"/>
                    <a:pt x="56074" y="107790"/>
                  </a:cubicBezTo>
                  <a:cubicBezTo>
                    <a:pt x="56321" y="107975"/>
                    <a:pt x="56796" y="108160"/>
                    <a:pt x="57104" y="108160"/>
                  </a:cubicBezTo>
                  <a:cubicBezTo>
                    <a:pt x="57129" y="108160"/>
                    <a:pt x="57152" y="108159"/>
                    <a:pt x="57174" y="108157"/>
                  </a:cubicBezTo>
                  <a:cubicBezTo>
                    <a:pt x="57608" y="108123"/>
                    <a:pt x="58242" y="107856"/>
                    <a:pt x="58442" y="107489"/>
                  </a:cubicBezTo>
                  <a:cubicBezTo>
                    <a:pt x="60243" y="104354"/>
                    <a:pt x="61077" y="99651"/>
                    <a:pt x="60410" y="96148"/>
                  </a:cubicBezTo>
                  <a:cubicBezTo>
                    <a:pt x="60076" y="94313"/>
                    <a:pt x="59509" y="91912"/>
                    <a:pt x="58775" y="89677"/>
                  </a:cubicBezTo>
                  <a:cubicBezTo>
                    <a:pt x="58342" y="87508"/>
                    <a:pt x="58175" y="85240"/>
                    <a:pt x="58008" y="83005"/>
                  </a:cubicBezTo>
                  <a:cubicBezTo>
                    <a:pt x="57741" y="79736"/>
                    <a:pt x="57441" y="76401"/>
                    <a:pt x="56407" y="73332"/>
                  </a:cubicBezTo>
                  <a:cubicBezTo>
                    <a:pt x="55440" y="70563"/>
                    <a:pt x="55273" y="67494"/>
                    <a:pt x="55707" y="64592"/>
                  </a:cubicBezTo>
                  <a:cubicBezTo>
                    <a:pt x="56507" y="59288"/>
                    <a:pt x="55940" y="53618"/>
                    <a:pt x="53672" y="48948"/>
                  </a:cubicBezTo>
                  <a:cubicBezTo>
                    <a:pt x="54673" y="46879"/>
                    <a:pt x="55406" y="44644"/>
                    <a:pt x="55607" y="42376"/>
                  </a:cubicBezTo>
                  <a:cubicBezTo>
                    <a:pt x="55840" y="40075"/>
                    <a:pt x="55373" y="37639"/>
                    <a:pt x="54105" y="35738"/>
                  </a:cubicBezTo>
                  <a:cubicBezTo>
                    <a:pt x="52871" y="33803"/>
                    <a:pt x="50870" y="32636"/>
                    <a:pt x="48568" y="32603"/>
                  </a:cubicBezTo>
                  <a:cubicBezTo>
                    <a:pt x="47401" y="31769"/>
                    <a:pt x="46066" y="31202"/>
                    <a:pt x="44732" y="30735"/>
                  </a:cubicBezTo>
                  <a:cubicBezTo>
                    <a:pt x="44765" y="30634"/>
                    <a:pt x="44765" y="30534"/>
                    <a:pt x="44832" y="30434"/>
                  </a:cubicBezTo>
                  <a:cubicBezTo>
                    <a:pt x="43198" y="29934"/>
                    <a:pt x="41530" y="29534"/>
                    <a:pt x="40029" y="28733"/>
                  </a:cubicBezTo>
                  <a:cubicBezTo>
                    <a:pt x="37560" y="27466"/>
                    <a:pt x="36093" y="24230"/>
                    <a:pt x="36893" y="21561"/>
                  </a:cubicBezTo>
                  <a:cubicBezTo>
                    <a:pt x="37260" y="20294"/>
                    <a:pt x="37427" y="19026"/>
                    <a:pt x="37427" y="17725"/>
                  </a:cubicBezTo>
                  <a:cubicBezTo>
                    <a:pt x="38861" y="16558"/>
                    <a:pt x="39929" y="14923"/>
                    <a:pt x="40396" y="13122"/>
                  </a:cubicBezTo>
                  <a:cubicBezTo>
                    <a:pt x="40562" y="12521"/>
                    <a:pt x="40663" y="11788"/>
                    <a:pt x="40262" y="11254"/>
                  </a:cubicBezTo>
                  <a:cubicBezTo>
                    <a:pt x="40049" y="10944"/>
                    <a:pt x="39555" y="10746"/>
                    <a:pt x="39125" y="10746"/>
                  </a:cubicBezTo>
                  <a:cubicBezTo>
                    <a:pt x="38816" y="10746"/>
                    <a:pt x="38539" y="10849"/>
                    <a:pt x="38428" y="11087"/>
                  </a:cubicBezTo>
                  <a:cubicBezTo>
                    <a:pt x="39495" y="8719"/>
                    <a:pt x="39228" y="5883"/>
                    <a:pt x="37861" y="3715"/>
                  </a:cubicBezTo>
                  <a:cubicBezTo>
                    <a:pt x="36638" y="1760"/>
                    <a:pt x="34325" y="0"/>
                    <a:pt x="31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9;p16">
              <a:extLst>
                <a:ext uri="{FF2B5EF4-FFF2-40B4-BE49-F238E27FC236}">
                  <a16:creationId xmlns:a16="http://schemas.microsoft.com/office/drawing/2014/main" id="{409FDB66-A5BD-10D3-FD9A-804EF798A747}"/>
                </a:ext>
              </a:extLst>
            </p:cNvPr>
            <p:cNvSpPr/>
            <p:nvPr/>
          </p:nvSpPr>
          <p:spPr>
            <a:xfrm>
              <a:off x="8434432" y="2269351"/>
              <a:ext cx="85253" cy="92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Fira Sans Extra Condensed SemiBold"/>
                <a:ea typeface="Fira Sans Extra Condensed SemiBold"/>
                <a:cs typeface="Fira Sans Extra Condensed SemiBold"/>
                <a:sym typeface="Fira Sans Extra Condensed SemiBold"/>
              </a:endParaRPr>
            </a:p>
          </p:txBody>
        </p:sp>
        <p:sp>
          <p:nvSpPr>
            <p:cNvPr id="8" name="Google Shape;120;p16">
              <a:extLst>
                <a:ext uri="{FF2B5EF4-FFF2-40B4-BE49-F238E27FC236}">
                  <a16:creationId xmlns:a16="http://schemas.microsoft.com/office/drawing/2014/main" id="{9A2FEEE5-2827-9BB8-8E82-FFBB0C565DEE}"/>
                </a:ext>
              </a:extLst>
            </p:cNvPr>
            <p:cNvSpPr/>
            <p:nvPr/>
          </p:nvSpPr>
          <p:spPr>
            <a:xfrm>
              <a:off x="8343086" y="3301309"/>
              <a:ext cx="91346" cy="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Fira Sans Extra Condensed SemiBold"/>
                <a:ea typeface="Fira Sans Extra Condensed SemiBold"/>
                <a:cs typeface="Fira Sans Extra Condensed SemiBold"/>
                <a:sym typeface="Fira Sans Extra Condensed SemiBold"/>
              </a:endParaRPr>
            </a:p>
          </p:txBody>
        </p:sp>
        <p:sp>
          <p:nvSpPr>
            <p:cNvPr id="9" name="Google Shape;121;p16">
              <a:extLst>
                <a:ext uri="{FF2B5EF4-FFF2-40B4-BE49-F238E27FC236}">
                  <a16:creationId xmlns:a16="http://schemas.microsoft.com/office/drawing/2014/main" id="{B6F2FFFE-A04B-E28C-4F84-AE313740F656}"/>
                </a:ext>
              </a:extLst>
            </p:cNvPr>
            <p:cNvSpPr/>
            <p:nvPr/>
          </p:nvSpPr>
          <p:spPr>
            <a:xfrm>
              <a:off x="8386568" y="2476718"/>
              <a:ext cx="84900" cy="95032"/>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Fira Sans Extra Condensed SemiBold"/>
                <a:ea typeface="Fira Sans Extra Condensed SemiBold"/>
                <a:cs typeface="Fira Sans Extra Condensed SemiBold"/>
                <a:sym typeface="Fira Sans Extra Condensed SemiBold"/>
              </a:endParaRPr>
            </a:p>
          </p:txBody>
        </p:sp>
        <p:sp>
          <p:nvSpPr>
            <p:cNvPr id="14" name="Google Shape;122;p16">
              <a:extLst>
                <a:ext uri="{FF2B5EF4-FFF2-40B4-BE49-F238E27FC236}">
                  <a16:creationId xmlns:a16="http://schemas.microsoft.com/office/drawing/2014/main" id="{52F52292-0EC3-6A98-F460-E898D8F750C8}"/>
                </a:ext>
              </a:extLst>
            </p:cNvPr>
            <p:cNvSpPr/>
            <p:nvPr/>
          </p:nvSpPr>
          <p:spPr>
            <a:xfrm>
              <a:off x="8571066" y="3439772"/>
              <a:ext cx="86551" cy="91368"/>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Fira Sans Extra Condensed SemiBold"/>
                <a:ea typeface="Fira Sans Extra Condensed SemiBold"/>
                <a:cs typeface="Fira Sans Extra Condensed SemiBold"/>
                <a:sym typeface="Fira Sans Extra Condensed SemiBold"/>
              </a:endParaRPr>
            </a:p>
          </p:txBody>
        </p:sp>
      </p:grpSp>
      <p:sp>
        <p:nvSpPr>
          <p:cNvPr id="4" name="Google Shape;117;p16">
            <a:extLst>
              <a:ext uri="{FF2B5EF4-FFF2-40B4-BE49-F238E27FC236}">
                <a16:creationId xmlns:a16="http://schemas.microsoft.com/office/drawing/2014/main" id="{742DB4B7-6856-499B-5DF7-90D7D2D69B54}"/>
              </a:ext>
            </a:extLst>
          </p:cNvPr>
          <p:cNvSpPr/>
          <p:nvPr/>
        </p:nvSpPr>
        <p:spPr>
          <a:xfrm>
            <a:off x="325562" y="749770"/>
            <a:ext cx="468900" cy="468900"/>
          </a:xfrm>
          <a:prstGeom prst="ellipse">
            <a:avLst/>
          </a:prstGeom>
          <a:solidFill>
            <a:srgbClr val="2F9C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5</a:t>
            </a:r>
            <a:endParaRPr sz="2000">
              <a:latin typeface="Fira Sans Extra Condensed SemiBold"/>
              <a:ea typeface="Fira Sans Extra Condensed SemiBold"/>
              <a:cs typeface="Fira Sans Extra Condensed SemiBold"/>
              <a:sym typeface="Fira Sans Extra Condensed SemiBold"/>
            </a:endParaRPr>
          </a:p>
        </p:txBody>
      </p:sp>
      <p:sp>
        <p:nvSpPr>
          <p:cNvPr id="7" name="TextBox 6">
            <a:extLst>
              <a:ext uri="{FF2B5EF4-FFF2-40B4-BE49-F238E27FC236}">
                <a16:creationId xmlns:a16="http://schemas.microsoft.com/office/drawing/2014/main" id="{C5307FC3-5336-A45D-6825-512183F033A7}"/>
              </a:ext>
            </a:extLst>
          </p:cNvPr>
          <p:cNvSpPr txBox="1"/>
          <p:nvPr/>
        </p:nvSpPr>
        <p:spPr>
          <a:xfrm>
            <a:off x="868193" y="670481"/>
            <a:ext cx="7407614" cy="4473019"/>
          </a:xfrm>
          <a:prstGeom prst="rect">
            <a:avLst/>
          </a:prstGeom>
          <a:noFill/>
        </p:spPr>
        <p:txBody>
          <a:bodyPr wrap="square" lIns="91440" tIns="45720" rIns="91440" bIns="45720" anchor="t">
            <a:spAutoFit/>
          </a:bodyPr>
          <a:lstStyle/>
          <a:p>
            <a:pPr algn="just"/>
            <a:r>
              <a:rPr lang="en-IN" sz="1400" b="0" i="0" u="none" strike="noStrike" dirty="0">
                <a:solidFill>
                  <a:schemeClr val="tx2">
                    <a:lumMod val="25000"/>
                  </a:schemeClr>
                </a:solidFill>
                <a:effectLst/>
                <a:latin typeface="Calibri"/>
                <a:cs typeface="Times New Roman"/>
              </a:rPr>
              <a:t>In most of the countries, the nutritional deficiency is always emphasized as the main cause of </a:t>
            </a:r>
            <a:r>
              <a:rPr lang="en-IN" sz="1400" b="0" i="0" u="none" strike="noStrike" dirty="0" err="1">
                <a:solidFill>
                  <a:schemeClr val="tx2">
                    <a:lumMod val="25000"/>
                  </a:schemeClr>
                </a:solidFill>
                <a:effectLst/>
                <a:latin typeface="Calibri"/>
                <a:cs typeface="Times New Roman"/>
              </a:rPr>
              <a:t>anemia</a:t>
            </a:r>
            <a:r>
              <a:rPr lang="en-IN" sz="1400" b="0" i="0" u="none" strike="noStrike" dirty="0">
                <a:solidFill>
                  <a:schemeClr val="tx2">
                    <a:lumMod val="25000"/>
                  </a:schemeClr>
                </a:solidFill>
                <a:effectLst/>
                <a:latin typeface="Calibri"/>
                <a:cs typeface="Times New Roman"/>
              </a:rPr>
              <a:t>, as evident by the number of health programs implemented at the national level that aim to improve nutritional status and reduce </a:t>
            </a:r>
            <a:r>
              <a:rPr lang="en-IN" sz="1400" b="0" i="0" u="none" strike="noStrike" dirty="0" err="1">
                <a:solidFill>
                  <a:schemeClr val="tx2">
                    <a:lumMod val="25000"/>
                  </a:schemeClr>
                </a:solidFill>
                <a:effectLst/>
                <a:latin typeface="Calibri"/>
                <a:cs typeface="Times New Roman"/>
              </a:rPr>
              <a:t>anemia</a:t>
            </a:r>
            <a:r>
              <a:rPr lang="en-IN" sz="1400" b="0" i="0" u="none" strike="noStrike" dirty="0">
                <a:solidFill>
                  <a:schemeClr val="tx2">
                    <a:lumMod val="25000"/>
                  </a:schemeClr>
                </a:solidFill>
                <a:effectLst/>
                <a:latin typeface="Calibri"/>
                <a:cs typeface="Times New Roman"/>
              </a:rPr>
              <a:t> cases.</a:t>
            </a:r>
            <a:r>
              <a:rPr lang="en-IN" sz="1400" b="0" i="0" u="none" strike="noStrike" baseline="30000" dirty="0">
                <a:solidFill>
                  <a:schemeClr val="tx2">
                    <a:lumMod val="25000"/>
                  </a:schemeClr>
                </a:solidFill>
                <a:effectLst/>
                <a:latin typeface="Calibri"/>
                <a:cs typeface="Times New Roman"/>
              </a:rPr>
              <a:t>5,6</a:t>
            </a:r>
            <a:r>
              <a:rPr lang="en-IN" dirty="0">
                <a:solidFill>
                  <a:schemeClr val="tx2">
                    <a:lumMod val="25000"/>
                  </a:schemeClr>
                </a:solidFill>
                <a:latin typeface="Calibri"/>
                <a:cs typeface="Times New Roman"/>
              </a:rPr>
              <a:t> </a:t>
            </a:r>
            <a:endParaRPr lang="en-IN" sz="1400" b="0" i="0" u="none" strike="noStrike" dirty="0">
              <a:solidFill>
                <a:schemeClr val="tx2">
                  <a:lumMod val="25000"/>
                </a:schemeClr>
              </a:solidFill>
              <a:effectLst/>
              <a:latin typeface="Calibri"/>
              <a:cs typeface="Times New Roman" panose="02020603050405020304" pitchFamily="18" charset="0"/>
            </a:endParaRPr>
          </a:p>
          <a:p>
            <a:pPr algn="just"/>
            <a:endParaRPr lang="en-IN" sz="1400" b="0" i="0" u="none" strike="noStrike" dirty="0">
              <a:solidFill>
                <a:schemeClr val="tx2">
                  <a:lumMod val="25000"/>
                </a:schemeClr>
              </a:solidFill>
              <a:effectLst/>
              <a:latin typeface="Calibri"/>
              <a:cs typeface="Times New Roman" panose="02020603050405020304" pitchFamily="18" charset="0"/>
            </a:endParaRPr>
          </a:p>
          <a:p>
            <a:pPr algn="just"/>
            <a:r>
              <a:rPr lang="en-IN" sz="1400" b="0" i="0" u="none" strike="noStrike" dirty="0">
                <a:solidFill>
                  <a:schemeClr val="tx2">
                    <a:lumMod val="25000"/>
                  </a:schemeClr>
                </a:solidFill>
                <a:effectLst/>
                <a:latin typeface="Calibri"/>
                <a:cs typeface="Times New Roman"/>
              </a:rPr>
              <a:t>Despite the efforts, the 2022 Global Nutrition Report showed most of the countries’ progress was slow or went worse in terms of </a:t>
            </a:r>
            <a:r>
              <a:rPr lang="en-IN" sz="1400" b="0" i="0" u="none" strike="noStrike" dirty="0" err="1">
                <a:solidFill>
                  <a:schemeClr val="tx2">
                    <a:lumMod val="25000"/>
                  </a:schemeClr>
                </a:solidFill>
                <a:effectLst/>
                <a:latin typeface="Calibri"/>
                <a:cs typeface="Times New Roman"/>
              </a:rPr>
              <a:t>anemia</a:t>
            </a:r>
            <a:r>
              <a:rPr lang="en-IN" sz="1400" b="0" i="0" u="none" strike="noStrike" dirty="0">
                <a:solidFill>
                  <a:schemeClr val="tx2">
                    <a:lumMod val="25000"/>
                  </a:schemeClr>
                </a:solidFill>
                <a:effectLst/>
                <a:latin typeface="Calibri"/>
                <a:cs typeface="Times New Roman"/>
              </a:rPr>
              <a:t> prevalence when compared to previous years.</a:t>
            </a:r>
            <a:r>
              <a:rPr lang="en-IN" sz="1400" b="0" i="0" u="none" strike="noStrike" baseline="30000" dirty="0">
                <a:solidFill>
                  <a:schemeClr val="tx2">
                    <a:lumMod val="25000"/>
                  </a:schemeClr>
                </a:solidFill>
                <a:effectLst/>
                <a:latin typeface="Calibri"/>
                <a:cs typeface="Times New Roman"/>
              </a:rPr>
              <a:t>7,8</a:t>
            </a:r>
            <a:r>
              <a:rPr lang="en-IN" baseline="30000" dirty="0">
                <a:solidFill>
                  <a:schemeClr val="tx2">
                    <a:lumMod val="25000"/>
                  </a:schemeClr>
                </a:solidFill>
                <a:latin typeface="Calibri"/>
                <a:cs typeface="Times New Roman"/>
              </a:rPr>
              <a:t> </a:t>
            </a:r>
            <a:endParaRPr lang="en-IN" sz="1400" b="0" i="0" u="none" strike="noStrike" baseline="30000" dirty="0">
              <a:solidFill>
                <a:schemeClr val="tx2">
                  <a:lumMod val="25000"/>
                </a:schemeClr>
              </a:solidFill>
              <a:effectLst/>
              <a:latin typeface="Calibri"/>
              <a:cs typeface="Times New Roman" panose="02020603050405020304" pitchFamily="18" charset="0"/>
            </a:endParaRPr>
          </a:p>
          <a:p>
            <a:pPr algn="just"/>
            <a:endParaRPr lang="en-IN" sz="1400" b="0" i="0" u="none" strike="noStrike" baseline="30000" dirty="0">
              <a:solidFill>
                <a:schemeClr val="tx2">
                  <a:lumMod val="25000"/>
                </a:schemeClr>
              </a:solidFill>
              <a:effectLst/>
              <a:latin typeface="Calibri"/>
              <a:cs typeface="Times New Roman" panose="02020603050405020304" pitchFamily="18" charset="0"/>
            </a:endParaRPr>
          </a:p>
          <a:p>
            <a:pPr algn="just"/>
            <a:r>
              <a:rPr lang="en-IN" sz="1400" b="0" i="0" u="none" strike="noStrike" dirty="0">
                <a:solidFill>
                  <a:schemeClr val="tx2">
                    <a:lumMod val="25000"/>
                  </a:schemeClr>
                </a:solidFill>
                <a:effectLst/>
                <a:latin typeface="Calibri"/>
                <a:cs typeface="Times New Roman"/>
              </a:rPr>
              <a:t>One of the reasons for this could be overlooking of other possible risk factors associated with </a:t>
            </a:r>
            <a:r>
              <a:rPr lang="en-IN" sz="1400" b="0" i="0" u="none" strike="noStrike" dirty="0" err="1">
                <a:solidFill>
                  <a:schemeClr val="tx2">
                    <a:lumMod val="25000"/>
                  </a:schemeClr>
                </a:solidFill>
                <a:effectLst/>
                <a:latin typeface="Calibri"/>
                <a:cs typeface="Times New Roman"/>
              </a:rPr>
              <a:t>anemia</a:t>
            </a:r>
            <a:r>
              <a:rPr lang="en-IN" sz="1400" b="0" i="0" u="none" strike="noStrike" dirty="0">
                <a:solidFill>
                  <a:schemeClr val="tx2">
                    <a:lumMod val="25000"/>
                  </a:schemeClr>
                </a:solidFill>
                <a:effectLst/>
                <a:latin typeface="Calibri"/>
                <a:cs typeface="Times New Roman"/>
              </a:rPr>
              <a:t> for example reduced iron absorption by body that can occur because of inflammation due to infections and inflammatory disorders.</a:t>
            </a:r>
            <a:r>
              <a:rPr lang="en-IN" sz="1400" b="0" i="0" u="none" strike="noStrike" baseline="30000" dirty="0">
                <a:solidFill>
                  <a:schemeClr val="tx2">
                    <a:lumMod val="25000"/>
                  </a:schemeClr>
                </a:solidFill>
                <a:effectLst/>
                <a:latin typeface="Calibri"/>
                <a:cs typeface="Times New Roman"/>
              </a:rPr>
              <a:t>9</a:t>
            </a:r>
            <a:r>
              <a:rPr lang="en-IN" sz="1400" b="0" i="0" u="none" strike="noStrike" dirty="0">
                <a:solidFill>
                  <a:schemeClr val="tx2">
                    <a:lumMod val="25000"/>
                  </a:schemeClr>
                </a:solidFill>
                <a:effectLst/>
                <a:latin typeface="Calibri"/>
                <a:cs typeface="Times New Roman"/>
              </a:rPr>
              <a:t> </a:t>
            </a:r>
          </a:p>
          <a:p>
            <a:pPr algn="just"/>
            <a:endParaRPr lang="en-IN" dirty="0">
              <a:solidFill>
                <a:schemeClr val="tx2">
                  <a:lumMod val="25000"/>
                </a:schemeClr>
              </a:solidFill>
              <a:latin typeface="Calibri"/>
              <a:cs typeface="Times New Roman" panose="02020603050405020304" pitchFamily="18" charset="0"/>
            </a:endParaRPr>
          </a:p>
          <a:p>
            <a:pPr algn="just"/>
            <a:r>
              <a:rPr lang="en-IN" sz="1400" b="0" i="0" u="none" strike="noStrike" dirty="0">
                <a:solidFill>
                  <a:schemeClr val="tx2">
                    <a:lumMod val="25000"/>
                  </a:schemeClr>
                </a:solidFill>
                <a:effectLst/>
                <a:latin typeface="Calibri"/>
                <a:cs typeface="Times New Roman"/>
              </a:rPr>
              <a:t>Ambient particulate matter (PM 2.5) has been linked to cause of many health issues.</a:t>
            </a:r>
            <a:r>
              <a:rPr lang="en-IN" sz="1400" b="0" i="0" u="none" strike="noStrike" baseline="30000" dirty="0">
                <a:solidFill>
                  <a:schemeClr val="tx2">
                    <a:lumMod val="25000"/>
                  </a:schemeClr>
                </a:solidFill>
                <a:effectLst/>
                <a:latin typeface="Calibri"/>
                <a:cs typeface="Times New Roman"/>
              </a:rPr>
              <a:t>10</a:t>
            </a:r>
            <a:r>
              <a:rPr lang="en-IN" baseline="30000" dirty="0">
                <a:solidFill>
                  <a:schemeClr val="tx2">
                    <a:lumMod val="25000"/>
                  </a:schemeClr>
                </a:solidFill>
                <a:latin typeface="Calibri"/>
                <a:cs typeface="Times New Roman"/>
              </a:rPr>
              <a:t> </a:t>
            </a:r>
            <a:endParaRPr lang="en-IN" sz="1400" b="0" i="0" u="none" strike="noStrike" baseline="30000" dirty="0">
              <a:solidFill>
                <a:schemeClr val="tx2">
                  <a:lumMod val="25000"/>
                </a:schemeClr>
              </a:solidFill>
              <a:effectLst/>
              <a:latin typeface="Calibri"/>
              <a:cs typeface="Times New Roman" panose="02020603050405020304" pitchFamily="18" charset="0"/>
            </a:endParaRPr>
          </a:p>
          <a:p>
            <a:pPr algn="just"/>
            <a:endParaRPr lang="en-IN" sz="1400" b="0" i="0" u="none" strike="noStrike" baseline="30000" dirty="0">
              <a:solidFill>
                <a:schemeClr val="tx2">
                  <a:lumMod val="25000"/>
                </a:schemeClr>
              </a:solidFill>
              <a:effectLst/>
              <a:latin typeface="Calibri"/>
              <a:cs typeface="Times New Roman" panose="02020603050405020304" pitchFamily="18" charset="0"/>
            </a:endParaRPr>
          </a:p>
          <a:p>
            <a:pPr algn="just"/>
            <a:endParaRPr lang="en-IN" sz="1400" b="0" i="0" u="none" strike="noStrike" dirty="0">
              <a:solidFill>
                <a:schemeClr val="tx2">
                  <a:lumMod val="25000"/>
                </a:schemeClr>
              </a:solidFill>
              <a:effectLst/>
              <a:latin typeface="Calibri"/>
              <a:cs typeface="Times New Roman" panose="02020603050405020304" pitchFamily="18" charset="0"/>
            </a:endParaRPr>
          </a:p>
          <a:p>
            <a:pPr algn="just"/>
            <a:r>
              <a:rPr lang="en-IN" sz="1400" b="0" i="0" u="none" strike="noStrike" dirty="0">
                <a:solidFill>
                  <a:schemeClr val="tx2">
                    <a:lumMod val="25000"/>
                  </a:schemeClr>
                </a:solidFill>
                <a:effectLst/>
                <a:latin typeface="Calibri"/>
                <a:cs typeface="Times New Roman"/>
              </a:rPr>
              <a:t>Studies have also suggested that long-term PM2.5 exposure can also increase the risk of developing anaemia.</a:t>
            </a:r>
            <a:r>
              <a:rPr lang="en-IN" sz="1400" b="0" i="0" u="none" strike="noStrike" baseline="30000" dirty="0">
                <a:solidFill>
                  <a:schemeClr val="tx2">
                    <a:lumMod val="25000"/>
                  </a:schemeClr>
                </a:solidFill>
                <a:effectLst/>
                <a:latin typeface="Calibri"/>
                <a:cs typeface="Times New Roman"/>
              </a:rPr>
              <a:t>11</a:t>
            </a:r>
            <a:r>
              <a:rPr lang="en-IN" dirty="0">
                <a:solidFill>
                  <a:schemeClr val="tx2">
                    <a:lumMod val="25000"/>
                  </a:schemeClr>
                </a:solidFill>
                <a:latin typeface="Calibri"/>
                <a:cs typeface="Times New Roman"/>
              </a:rPr>
              <a:t> </a:t>
            </a:r>
            <a:endParaRPr lang="en-IN" sz="1400" b="0" i="0" u="none" strike="noStrike" dirty="0">
              <a:solidFill>
                <a:schemeClr val="tx2">
                  <a:lumMod val="25000"/>
                </a:schemeClr>
              </a:solidFill>
              <a:effectLst/>
              <a:latin typeface="Calibri"/>
              <a:cs typeface="Times New Roman" panose="02020603050405020304" pitchFamily="18" charset="0"/>
            </a:endParaRPr>
          </a:p>
          <a:p>
            <a:pPr algn="just"/>
            <a:endParaRPr lang="en-IN" sz="1400" b="0" i="0" u="none" strike="noStrike" dirty="0">
              <a:solidFill>
                <a:schemeClr val="tx2">
                  <a:lumMod val="25000"/>
                </a:schemeClr>
              </a:solidFill>
              <a:effectLst/>
              <a:latin typeface="Calibri"/>
              <a:cs typeface="Times New Roman" panose="02020603050405020304" pitchFamily="18" charset="0"/>
            </a:endParaRPr>
          </a:p>
          <a:p>
            <a:pPr algn="just"/>
            <a:r>
              <a:rPr lang="en-IN" sz="1400" b="0" i="0" u="none" strike="noStrike" dirty="0">
                <a:solidFill>
                  <a:schemeClr val="tx2">
                    <a:lumMod val="25000"/>
                  </a:schemeClr>
                </a:solidFill>
                <a:effectLst/>
                <a:latin typeface="Calibri"/>
                <a:cs typeface="Times New Roman"/>
              </a:rPr>
              <a:t>The mechanisms by which PM2.5 may contribute to </a:t>
            </a:r>
            <a:r>
              <a:rPr lang="en-IN" sz="1400" b="0" i="0" u="none" strike="noStrike" dirty="0" err="1">
                <a:solidFill>
                  <a:schemeClr val="tx2">
                    <a:lumMod val="25000"/>
                  </a:schemeClr>
                </a:solidFill>
                <a:effectLst/>
                <a:latin typeface="Calibri"/>
                <a:cs typeface="Times New Roman"/>
              </a:rPr>
              <a:t>anemia</a:t>
            </a:r>
            <a:r>
              <a:rPr lang="en-IN" sz="1400" b="0" i="0" u="none" strike="noStrike" dirty="0">
                <a:solidFill>
                  <a:schemeClr val="tx2">
                    <a:lumMod val="25000"/>
                  </a:schemeClr>
                </a:solidFill>
                <a:effectLst/>
                <a:latin typeface="Calibri"/>
                <a:cs typeface="Times New Roman"/>
              </a:rPr>
              <a:t> are not fully understood, but it is thought that the particles may directly damage red blood cells and interfere with their ability to transport oxygen.</a:t>
            </a:r>
            <a:r>
              <a:rPr lang="en-IN" sz="1400" b="0" i="0" u="none" strike="noStrike" baseline="30000" dirty="0">
                <a:solidFill>
                  <a:schemeClr val="tx2">
                    <a:lumMod val="25000"/>
                  </a:schemeClr>
                </a:solidFill>
                <a:effectLst/>
                <a:latin typeface="Calibri"/>
                <a:cs typeface="Times New Roman"/>
              </a:rPr>
              <a:t>12,13</a:t>
            </a:r>
          </a:p>
          <a:p>
            <a:pPr algn="just"/>
            <a:endParaRPr lang="en-IN" sz="1400" dirty="0">
              <a:solidFill>
                <a:srgbClr val="4472C4"/>
              </a:solidFill>
              <a:latin typeface="Times New Roman" panose="02020603050405020304" pitchFamily="18" charset="0"/>
              <a:cs typeface="Times New Roman" panose="02020603050405020304" pitchFamily="18" charset="0"/>
            </a:endParaRPr>
          </a:p>
        </p:txBody>
      </p:sp>
      <p:sp>
        <p:nvSpPr>
          <p:cNvPr id="10" name="Google Shape;114;p16">
            <a:extLst>
              <a:ext uri="{FF2B5EF4-FFF2-40B4-BE49-F238E27FC236}">
                <a16:creationId xmlns:a16="http://schemas.microsoft.com/office/drawing/2014/main" id="{52DE5646-2BC1-62B9-C8CB-B3B52ABB2350}"/>
              </a:ext>
            </a:extLst>
          </p:cNvPr>
          <p:cNvSpPr/>
          <p:nvPr/>
        </p:nvSpPr>
        <p:spPr>
          <a:xfrm>
            <a:off x="325609" y="1569598"/>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6</a:t>
            </a:r>
            <a:endParaRPr sz="2000">
              <a:latin typeface="Fira Sans Extra Condensed SemiBold"/>
              <a:ea typeface="Fira Sans Extra Condensed SemiBold"/>
              <a:cs typeface="Fira Sans Extra Condensed SemiBold"/>
              <a:sym typeface="Fira Sans Extra Condensed SemiBold"/>
            </a:endParaRPr>
          </a:p>
        </p:txBody>
      </p:sp>
      <p:sp>
        <p:nvSpPr>
          <p:cNvPr id="11" name="Google Shape;117;p16">
            <a:extLst>
              <a:ext uri="{FF2B5EF4-FFF2-40B4-BE49-F238E27FC236}">
                <a16:creationId xmlns:a16="http://schemas.microsoft.com/office/drawing/2014/main" id="{F5C4F4C5-C38D-8301-FBB3-E31606C1D8A3}"/>
              </a:ext>
            </a:extLst>
          </p:cNvPr>
          <p:cNvSpPr/>
          <p:nvPr/>
        </p:nvSpPr>
        <p:spPr>
          <a:xfrm>
            <a:off x="325562" y="2285460"/>
            <a:ext cx="468900" cy="468900"/>
          </a:xfrm>
          <a:prstGeom prst="ellipse">
            <a:avLst/>
          </a:prstGeom>
          <a:solidFill>
            <a:srgbClr val="2F9C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7</a:t>
            </a:r>
            <a:endParaRPr sz="2000">
              <a:latin typeface="Fira Sans Extra Condensed SemiBold"/>
              <a:ea typeface="Fira Sans Extra Condensed SemiBold"/>
              <a:cs typeface="Fira Sans Extra Condensed SemiBold"/>
              <a:sym typeface="Fira Sans Extra Condensed SemiBold"/>
            </a:endParaRPr>
          </a:p>
        </p:txBody>
      </p:sp>
      <p:sp>
        <p:nvSpPr>
          <p:cNvPr id="15" name="Google Shape;114;p16">
            <a:extLst>
              <a:ext uri="{FF2B5EF4-FFF2-40B4-BE49-F238E27FC236}">
                <a16:creationId xmlns:a16="http://schemas.microsoft.com/office/drawing/2014/main" id="{83182888-4F4D-F0E9-3F22-FFAC8F76722A}"/>
              </a:ext>
            </a:extLst>
          </p:cNvPr>
          <p:cNvSpPr/>
          <p:nvPr/>
        </p:nvSpPr>
        <p:spPr>
          <a:xfrm>
            <a:off x="325562" y="2937512"/>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8</a:t>
            </a:r>
            <a:endParaRPr sz="2000">
              <a:latin typeface="Fira Sans Extra Condensed SemiBold"/>
              <a:ea typeface="Fira Sans Extra Condensed SemiBold"/>
              <a:cs typeface="Fira Sans Extra Condensed SemiBold"/>
              <a:sym typeface="Fira Sans Extra Condensed SemiBold"/>
            </a:endParaRPr>
          </a:p>
        </p:txBody>
      </p:sp>
      <p:sp>
        <p:nvSpPr>
          <p:cNvPr id="16" name="Google Shape;117;p16">
            <a:extLst>
              <a:ext uri="{FF2B5EF4-FFF2-40B4-BE49-F238E27FC236}">
                <a16:creationId xmlns:a16="http://schemas.microsoft.com/office/drawing/2014/main" id="{E83F3FEF-E60D-FA3A-2A28-F156871E887F}"/>
              </a:ext>
            </a:extLst>
          </p:cNvPr>
          <p:cNvSpPr/>
          <p:nvPr/>
        </p:nvSpPr>
        <p:spPr>
          <a:xfrm>
            <a:off x="322458" y="3571330"/>
            <a:ext cx="468900" cy="468900"/>
          </a:xfrm>
          <a:prstGeom prst="ellipse">
            <a:avLst/>
          </a:prstGeom>
          <a:solidFill>
            <a:srgbClr val="2F9C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Fira Sans Extra Condensed SemiBold"/>
                <a:ea typeface="Fira Sans Extra Condensed SemiBold"/>
                <a:cs typeface="Fira Sans Extra Condensed SemiBold"/>
                <a:sym typeface="Fira Sans Extra Condensed SemiBold"/>
              </a:rPr>
              <a:t>9</a:t>
            </a:r>
            <a:endParaRPr sz="2000">
              <a:latin typeface="Fira Sans Extra Condensed SemiBold"/>
              <a:ea typeface="Fira Sans Extra Condensed SemiBold"/>
              <a:cs typeface="Times New Roman" panose="02020603050405020304" pitchFamily="18" charset="0"/>
              <a:sym typeface="Fira Sans Extra Condensed SemiBold"/>
            </a:endParaRPr>
          </a:p>
        </p:txBody>
      </p:sp>
      <p:sp>
        <p:nvSpPr>
          <p:cNvPr id="48" name="Google Shape;117;p16">
            <a:extLst>
              <a:ext uri="{FF2B5EF4-FFF2-40B4-BE49-F238E27FC236}">
                <a16:creationId xmlns:a16="http://schemas.microsoft.com/office/drawing/2014/main" id="{69CC27B6-4B93-9B5D-5E32-5DDC1AA14428}"/>
              </a:ext>
            </a:extLst>
          </p:cNvPr>
          <p:cNvSpPr/>
          <p:nvPr/>
        </p:nvSpPr>
        <p:spPr>
          <a:xfrm>
            <a:off x="322458" y="4271829"/>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Fira Sans Extra Condensed SemiBold"/>
                <a:ea typeface="Fira Sans Extra Condensed SemiBold"/>
                <a:cs typeface="Times New Roman" panose="02020603050405020304" pitchFamily="18" charset="0"/>
                <a:sym typeface="Fira Sans Extra Condensed SemiBold"/>
              </a:rPr>
              <a:t>10</a:t>
            </a:r>
            <a:endParaRPr sz="2000">
              <a:latin typeface="Fira Sans Extra Condensed SemiBold"/>
              <a:ea typeface="Fira Sans Extra Condensed SemiBold"/>
              <a:cs typeface="Times New Roman" panose="02020603050405020304" pitchFamily="18" charset="0"/>
              <a:sym typeface="Fira Sans Extra Condensed SemiBold"/>
            </a:endParaRPr>
          </a:p>
        </p:txBody>
      </p:sp>
      <p:sp>
        <p:nvSpPr>
          <p:cNvPr id="26" name="Google Shape;117;p16">
            <a:extLst>
              <a:ext uri="{FF2B5EF4-FFF2-40B4-BE49-F238E27FC236}">
                <a16:creationId xmlns:a16="http://schemas.microsoft.com/office/drawing/2014/main" id="{C7AD77F0-0247-BC1C-9F83-A3C33EFE2EF2}"/>
              </a:ext>
            </a:extLst>
          </p:cNvPr>
          <p:cNvSpPr/>
          <p:nvPr/>
        </p:nvSpPr>
        <p:spPr>
          <a:xfrm>
            <a:off x="322458" y="4269288"/>
            <a:ext cx="468900" cy="468900"/>
          </a:xfrm>
          <a:prstGeom prst="ellipse">
            <a:avLst/>
          </a:prstGeom>
          <a:solidFill>
            <a:srgbClr val="FFC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Fira Sans Extra Condensed SemiBold"/>
              <a:ea typeface="Fira Sans Extra Condensed SemiBold"/>
              <a:cs typeface="Times New Roman" panose="02020603050405020304" pitchFamily="18" charset="0"/>
              <a:sym typeface="Fira Sans Extra Condensed SemiBold"/>
            </a:endParaRPr>
          </a:p>
        </p:txBody>
      </p:sp>
      <p:sp>
        <p:nvSpPr>
          <p:cNvPr id="52" name="TextBox 51">
            <a:extLst>
              <a:ext uri="{FF2B5EF4-FFF2-40B4-BE49-F238E27FC236}">
                <a16:creationId xmlns:a16="http://schemas.microsoft.com/office/drawing/2014/main" id="{C80D91D9-ECEF-021D-2FF2-23559E7D396F}"/>
              </a:ext>
            </a:extLst>
          </p:cNvPr>
          <p:cNvSpPr txBox="1"/>
          <p:nvPr/>
        </p:nvSpPr>
        <p:spPr>
          <a:xfrm>
            <a:off x="360876" y="4303683"/>
            <a:ext cx="468900" cy="400110"/>
          </a:xfrm>
          <a:prstGeom prst="rect">
            <a:avLst/>
          </a:prstGeom>
          <a:noFill/>
        </p:spPr>
        <p:txBody>
          <a:bodyPr wrap="square" rtlCol="0">
            <a:spAutoFit/>
          </a:bodyPr>
          <a:lstStyle/>
          <a:p>
            <a:r>
              <a:rPr lang="en-IN" sz="2000">
                <a:latin typeface="Fira Sans Extra Condensed SemiBold" panose="020B0604020202020204" charset="0"/>
              </a:rPr>
              <a:t>10</a:t>
            </a:r>
          </a:p>
        </p:txBody>
      </p:sp>
      <p:sp>
        <p:nvSpPr>
          <p:cNvPr id="28" name="Google Shape;108;p16">
            <a:extLst>
              <a:ext uri="{FF2B5EF4-FFF2-40B4-BE49-F238E27FC236}">
                <a16:creationId xmlns:a16="http://schemas.microsoft.com/office/drawing/2014/main" id="{3C0578AB-5EA9-1C0A-8F51-85F82F0DAD01}"/>
              </a:ext>
            </a:extLst>
          </p:cNvPr>
          <p:cNvSpPr txBox="1">
            <a:spLocks noGrp="1"/>
          </p:cNvSpPr>
          <p:nvPr>
            <p:ph type="title"/>
          </p:nvPr>
        </p:nvSpPr>
        <p:spPr>
          <a:xfrm>
            <a:off x="0" y="0"/>
            <a:ext cx="2839720" cy="6120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Introduction</a:t>
            </a:r>
            <a:endParaRPr>
              <a:latin typeface="Calibri" panose="020F0502020204030204" pitchFamily="34" charset="0"/>
              <a:cs typeface="Calibri" panose="020F0502020204030204" pitchFamily="34" charset="0"/>
            </a:endParaRPr>
          </a:p>
        </p:txBody>
      </p:sp>
      <p:sp>
        <p:nvSpPr>
          <p:cNvPr id="29" name="Google Shape;108;p16">
            <a:extLst>
              <a:ext uri="{FF2B5EF4-FFF2-40B4-BE49-F238E27FC236}">
                <a16:creationId xmlns:a16="http://schemas.microsoft.com/office/drawing/2014/main" id="{9D672C6D-A26F-1347-840E-BC300B097AFD}"/>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3/3</a:t>
            </a:r>
          </a:p>
        </p:txBody>
      </p:sp>
    </p:spTree>
    <p:extLst>
      <p:ext uri="{BB962C8B-B14F-4D97-AF65-F5344CB8AC3E}">
        <p14:creationId xmlns:p14="http://schemas.microsoft.com/office/powerpoint/2010/main" val="320160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9"/>
          <p:cNvSpPr txBox="1">
            <a:spLocks noGrp="1"/>
          </p:cNvSpPr>
          <p:nvPr>
            <p:ph type="title"/>
          </p:nvPr>
        </p:nvSpPr>
        <p:spPr>
          <a:xfrm>
            <a:off x="675448" y="656052"/>
            <a:ext cx="1906622" cy="65168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 Rationale-</a:t>
            </a:r>
            <a:endParaRPr b="1">
              <a:latin typeface="Calibri" panose="020F0502020204030204" pitchFamily="34" charset="0"/>
              <a:cs typeface="Calibri" panose="020F0502020204030204" pitchFamily="34" charset="0"/>
            </a:endParaRPr>
          </a:p>
        </p:txBody>
      </p:sp>
      <p:grpSp>
        <p:nvGrpSpPr>
          <p:cNvPr id="602" name="Google Shape;602;p19"/>
          <p:cNvGrpSpPr/>
          <p:nvPr/>
        </p:nvGrpSpPr>
        <p:grpSpPr>
          <a:xfrm>
            <a:off x="7861957" y="646014"/>
            <a:ext cx="592856" cy="609842"/>
            <a:chOff x="927952" y="1926813"/>
            <a:chExt cx="493770" cy="493770"/>
          </a:xfrm>
        </p:grpSpPr>
        <p:sp>
          <p:nvSpPr>
            <p:cNvPr id="603" name="Google Shape;603;p19"/>
            <p:cNvSpPr/>
            <p:nvPr/>
          </p:nvSpPr>
          <p:spPr>
            <a:xfrm>
              <a:off x="927952" y="1926813"/>
              <a:ext cx="493770" cy="493770"/>
            </a:xfrm>
            <a:custGeom>
              <a:avLst/>
              <a:gdLst/>
              <a:ahLst/>
              <a:cxnLst/>
              <a:rect l="l" t="t" r="r" b="b"/>
              <a:pathLst>
                <a:path w="21258" h="21258" extrusionOk="0">
                  <a:moveTo>
                    <a:pt x="10629" y="1"/>
                  </a:moveTo>
                  <a:cubicBezTo>
                    <a:pt x="4760" y="1"/>
                    <a:pt x="1" y="4761"/>
                    <a:pt x="1" y="10629"/>
                  </a:cubicBezTo>
                  <a:cubicBezTo>
                    <a:pt x="1" y="16502"/>
                    <a:pt x="4760" y="21258"/>
                    <a:pt x="10629" y="21258"/>
                  </a:cubicBezTo>
                  <a:cubicBezTo>
                    <a:pt x="16501" y="21258"/>
                    <a:pt x="21258" y="16502"/>
                    <a:pt x="21258" y="10629"/>
                  </a:cubicBezTo>
                  <a:cubicBezTo>
                    <a:pt x="21258" y="4761"/>
                    <a:pt x="16501" y="1"/>
                    <a:pt x="10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952875" y="1951736"/>
              <a:ext cx="444017" cy="444017"/>
            </a:xfrm>
            <a:custGeom>
              <a:avLst/>
              <a:gdLst/>
              <a:ahLst/>
              <a:cxnLst/>
              <a:rect l="l" t="t" r="r" b="b"/>
              <a:pathLst>
                <a:path w="19116" h="19116" extrusionOk="0">
                  <a:moveTo>
                    <a:pt x="9556" y="1"/>
                  </a:moveTo>
                  <a:cubicBezTo>
                    <a:pt x="4278" y="1"/>
                    <a:pt x="0" y="4279"/>
                    <a:pt x="0" y="9556"/>
                  </a:cubicBezTo>
                  <a:cubicBezTo>
                    <a:pt x="0" y="14837"/>
                    <a:pt x="4278" y="19115"/>
                    <a:pt x="9556" y="19115"/>
                  </a:cubicBezTo>
                  <a:cubicBezTo>
                    <a:pt x="14834" y="19115"/>
                    <a:pt x="19115" y="14837"/>
                    <a:pt x="19115" y="9556"/>
                  </a:cubicBezTo>
                  <a:cubicBezTo>
                    <a:pt x="19115" y="4279"/>
                    <a:pt x="14834" y="1"/>
                    <a:pt x="9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1056331" y="1966090"/>
              <a:ext cx="340562" cy="429662"/>
            </a:xfrm>
            <a:custGeom>
              <a:avLst/>
              <a:gdLst/>
              <a:ahLst/>
              <a:cxnLst/>
              <a:rect l="l" t="t" r="r" b="b"/>
              <a:pathLst>
                <a:path w="14662" h="18498" extrusionOk="0">
                  <a:moveTo>
                    <a:pt x="8497" y="1"/>
                  </a:moveTo>
                  <a:cubicBezTo>
                    <a:pt x="11174" y="1694"/>
                    <a:pt x="12951" y="4684"/>
                    <a:pt x="12951" y="8085"/>
                  </a:cubicBezTo>
                  <a:cubicBezTo>
                    <a:pt x="12951" y="13366"/>
                    <a:pt x="8669" y="17644"/>
                    <a:pt x="3392" y="17644"/>
                  </a:cubicBezTo>
                  <a:cubicBezTo>
                    <a:pt x="2196" y="17644"/>
                    <a:pt x="1057" y="17421"/>
                    <a:pt x="0" y="17023"/>
                  </a:cubicBezTo>
                  <a:lnTo>
                    <a:pt x="0" y="17023"/>
                  </a:lnTo>
                  <a:cubicBezTo>
                    <a:pt x="1478" y="17959"/>
                    <a:pt x="3226" y="18497"/>
                    <a:pt x="5102" y="18497"/>
                  </a:cubicBezTo>
                  <a:cubicBezTo>
                    <a:pt x="10383" y="18497"/>
                    <a:pt x="14661" y="14216"/>
                    <a:pt x="14661" y="8942"/>
                  </a:cubicBezTo>
                  <a:cubicBezTo>
                    <a:pt x="14661" y="4856"/>
                    <a:pt x="12100" y="1369"/>
                    <a:pt x="84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1114957" y="2113051"/>
              <a:ext cx="119831" cy="119831"/>
            </a:xfrm>
            <a:custGeom>
              <a:avLst/>
              <a:gdLst/>
              <a:ahLst/>
              <a:cxnLst/>
              <a:rect l="l" t="t" r="r" b="b"/>
              <a:pathLst>
                <a:path w="5159" h="5159" extrusionOk="0">
                  <a:moveTo>
                    <a:pt x="2578" y="1"/>
                  </a:moveTo>
                  <a:cubicBezTo>
                    <a:pt x="1157" y="1"/>
                    <a:pt x="1" y="1157"/>
                    <a:pt x="1" y="2581"/>
                  </a:cubicBezTo>
                  <a:cubicBezTo>
                    <a:pt x="1" y="4003"/>
                    <a:pt x="1157" y="5159"/>
                    <a:pt x="2578" y="5159"/>
                  </a:cubicBezTo>
                  <a:cubicBezTo>
                    <a:pt x="4003" y="5159"/>
                    <a:pt x="5159" y="4003"/>
                    <a:pt x="5159" y="2581"/>
                  </a:cubicBezTo>
                  <a:cubicBezTo>
                    <a:pt x="5159" y="1157"/>
                    <a:pt x="4003" y="1"/>
                    <a:pt x="2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1077235" y="1976427"/>
              <a:ext cx="195065" cy="121921"/>
            </a:xfrm>
            <a:custGeom>
              <a:avLst/>
              <a:gdLst/>
              <a:ahLst/>
              <a:cxnLst/>
              <a:rect l="l" t="t" r="r" b="b"/>
              <a:pathLst>
                <a:path w="8398" h="5249" extrusionOk="0">
                  <a:moveTo>
                    <a:pt x="4199" y="1"/>
                  </a:moveTo>
                  <a:cubicBezTo>
                    <a:pt x="2714" y="1"/>
                    <a:pt x="1312" y="383"/>
                    <a:pt x="100" y="1060"/>
                  </a:cubicBezTo>
                  <a:cubicBezTo>
                    <a:pt x="27" y="1100"/>
                    <a:pt x="1" y="1193"/>
                    <a:pt x="44" y="1266"/>
                  </a:cubicBezTo>
                  <a:lnTo>
                    <a:pt x="2299" y="5172"/>
                  </a:lnTo>
                  <a:cubicBezTo>
                    <a:pt x="2326" y="5222"/>
                    <a:pt x="2376" y="5249"/>
                    <a:pt x="2427" y="5249"/>
                  </a:cubicBezTo>
                  <a:cubicBezTo>
                    <a:pt x="2451" y="5249"/>
                    <a:pt x="2475" y="5243"/>
                    <a:pt x="2498" y="5232"/>
                  </a:cubicBezTo>
                  <a:cubicBezTo>
                    <a:pt x="3013" y="4966"/>
                    <a:pt x="3588" y="4813"/>
                    <a:pt x="4202" y="4813"/>
                  </a:cubicBezTo>
                  <a:cubicBezTo>
                    <a:pt x="4817" y="4813"/>
                    <a:pt x="5394" y="4966"/>
                    <a:pt x="5903" y="5232"/>
                  </a:cubicBezTo>
                  <a:cubicBezTo>
                    <a:pt x="5925" y="5243"/>
                    <a:pt x="5948" y="5249"/>
                    <a:pt x="5971" y="5249"/>
                  </a:cubicBezTo>
                  <a:cubicBezTo>
                    <a:pt x="6022" y="5249"/>
                    <a:pt x="6072" y="5222"/>
                    <a:pt x="6102" y="5172"/>
                  </a:cubicBezTo>
                  <a:lnTo>
                    <a:pt x="8354" y="1266"/>
                  </a:lnTo>
                  <a:cubicBezTo>
                    <a:pt x="8397" y="1196"/>
                    <a:pt x="8370" y="1100"/>
                    <a:pt x="8297" y="1060"/>
                  </a:cubicBezTo>
                  <a:cubicBezTo>
                    <a:pt x="7085" y="386"/>
                    <a:pt x="5687" y="1"/>
                    <a:pt x="4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1217948" y="2173001"/>
              <a:ext cx="153255" cy="168841"/>
            </a:xfrm>
            <a:custGeom>
              <a:avLst/>
              <a:gdLst/>
              <a:ahLst/>
              <a:cxnLst/>
              <a:rect l="l" t="t" r="r" b="b"/>
              <a:pathLst>
                <a:path w="6598" h="7269" extrusionOk="0">
                  <a:moveTo>
                    <a:pt x="1940" y="0"/>
                  </a:moveTo>
                  <a:cubicBezTo>
                    <a:pt x="1857" y="0"/>
                    <a:pt x="1791" y="60"/>
                    <a:pt x="1791" y="143"/>
                  </a:cubicBezTo>
                  <a:cubicBezTo>
                    <a:pt x="1741" y="1382"/>
                    <a:pt x="1077" y="2462"/>
                    <a:pt x="94" y="3083"/>
                  </a:cubicBezTo>
                  <a:cubicBezTo>
                    <a:pt x="27" y="3126"/>
                    <a:pt x="1" y="3216"/>
                    <a:pt x="44" y="3289"/>
                  </a:cubicBezTo>
                  <a:cubicBezTo>
                    <a:pt x="977" y="4903"/>
                    <a:pt x="1970" y="6627"/>
                    <a:pt x="2296" y="7195"/>
                  </a:cubicBezTo>
                  <a:cubicBezTo>
                    <a:pt x="2325" y="7241"/>
                    <a:pt x="2378" y="7269"/>
                    <a:pt x="2430" y="7269"/>
                  </a:cubicBezTo>
                  <a:cubicBezTo>
                    <a:pt x="2456" y="7269"/>
                    <a:pt x="2482" y="7262"/>
                    <a:pt x="2505" y="7248"/>
                  </a:cubicBezTo>
                  <a:cubicBezTo>
                    <a:pt x="4916" y="5790"/>
                    <a:pt x="6547" y="3166"/>
                    <a:pt x="6597" y="153"/>
                  </a:cubicBezTo>
                  <a:cubicBezTo>
                    <a:pt x="6597" y="70"/>
                    <a:pt x="6531" y="0"/>
                    <a:pt x="6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1266934" y="2173001"/>
              <a:ext cx="104338" cy="168841"/>
            </a:xfrm>
            <a:custGeom>
              <a:avLst/>
              <a:gdLst/>
              <a:ahLst/>
              <a:cxnLst/>
              <a:rect l="l" t="t" r="r" b="b"/>
              <a:pathLst>
                <a:path w="4492" h="7269" extrusionOk="0">
                  <a:moveTo>
                    <a:pt x="3850" y="0"/>
                  </a:moveTo>
                  <a:cubicBezTo>
                    <a:pt x="3608" y="2814"/>
                    <a:pt x="2153" y="5281"/>
                    <a:pt x="1" y="6869"/>
                  </a:cubicBezTo>
                  <a:cubicBezTo>
                    <a:pt x="77" y="6999"/>
                    <a:pt x="137" y="7112"/>
                    <a:pt x="187" y="7195"/>
                  </a:cubicBezTo>
                  <a:cubicBezTo>
                    <a:pt x="216" y="7241"/>
                    <a:pt x="269" y="7269"/>
                    <a:pt x="321" y="7269"/>
                  </a:cubicBezTo>
                  <a:cubicBezTo>
                    <a:pt x="347" y="7269"/>
                    <a:pt x="373" y="7262"/>
                    <a:pt x="396" y="7248"/>
                  </a:cubicBezTo>
                  <a:cubicBezTo>
                    <a:pt x="2807" y="5790"/>
                    <a:pt x="4438" y="3166"/>
                    <a:pt x="4488" y="153"/>
                  </a:cubicBezTo>
                  <a:cubicBezTo>
                    <a:pt x="4491" y="70"/>
                    <a:pt x="4422" y="0"/>
                    <a:pt x="4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a:off x="978333" y="2173001"/>
              <a:ext cx="153325" cy="168841"/>
            </a:xfrm>
            <a:custGeom>
              <a:avLst/>
              <a:gdLst/>
              <a:ahLst/>
              <a:cxnLst/>
              <a:rect l="l" t="t" r="r" b="b"/>
              <a:pathLst>
                <a:path w="6601" h="7269" extrusionOk="0">
                  <a:moveTo>
                    <a:pt x="153" y="0"/>
                  </a:moveTo>
                  <a:cubicBezTo>
                    <a:pt x="70" y="0"/>
                    <a:pt x="1" y="70"/>
                    <a:pt x="4" y="153"/>
                  </a:cubicBezTo>
                  <a:cubicBezTo>
                    <a:pt x="57" y="3162"/>
                    <a:pt x="1684" y="5790"/>
                    <a:pt x="4099" y="7248"/>
                  </a:cubicBezTo>
                  <a:cubicBezTo>
                    <a:pt x="4122" y="7262"/>
                    <a:pt x="4148" y="7269"/>
                    <a:pt x="4174" y="7269"/>
                  </a:cubicBezTo>
                  <a:cubicBezTo>
                    <a:pt x="4226" y="7269"/>
                    <a:pt x="4278" y="7241"/>
                    <a:pt x="4305" y="7195"/>
                  </a:cubicBezTo>
                  <a:lnTo>
                    <a:pt x="6560" y="3289"/>
                  </a:lnTo>
                  <a:cubicBezTo>
                    <a:pt x="6600" y="3216"/>
                    <a:pt x="6577" y="3129"/>
                    <a:pt x="6510" y="3083"/>
                  </a:cubicBezTo>
                  <a:cubicBezTo>
                    <a:pt x="5527" y="2462"/>
                    <a:pt x="4856" y="1382"/>
                    <a:pt x="4813" y="143"/>
                  </a:cubicBezTo>
                  <a:cubicBezTo>
                    <a:pt x="4813" y="60"/>
                    <a:pt x="4747" y="0"/>
                    <a:pt x="4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9"/>
          <p:cNvGrpSpPr/>
          <p:nvPr/>
        </p:nvGrpSpPr>
        <p:grpSpPr>
          <a:xfrm>
            <a:off x="518840" y="3882933"/>
            <a:ext cx="554710" cy="570171"/>
            <a:chOff x="3020285" y="1948646"/>
            <a:chExt cx="493910" cy="317497"/>
          </a:xfrm>
        </p:grpSpPr>
        <p:sp>
          <p:nvSpPr>
            <p:cNvPr id="657" name="Google Shape;657;p19"/>
            <p:cNvSpPr/>
            <p:nvPr/>
          </p:nvSpPr>
          <p:spPr>
            <a:xfrm>
              <a:off x="3098353" y="2215043"/>
              <a:ext cx="80808" cy="38302"/>
            </a:xfrm>
            <a:custGeom>
              <a:avLst/>
              <a:gdLst/>
              <a:ahLst/>
              <a:cxnLst/>
              <a:rect l="l" t="t" r="r" b="b"/>
              <a:pathLst>
                <a:path w="3479" h="1649" extrusionOk="0">
                  <a:moveTo>
                    <a:pt x="1741" y="1"/>
                  </a:moveTo>
                  <a:lnTo>
                    <a:pt x="1" y="366"/>
                  </a:lnTo>
                  <a:cubicBezTo>
                    <a:pt x="502" y="366"/>
                    <a:pt x="887" y="1535"/>
                    <a:pt x="838" y="1648"/>
                  </a:cubicBezTo>
                  <a:lnTo>
                    <a:pt x="2638" y="1648"/>
                  </a:lnTo>
                  <a:cubicBezTo>
                    <a:pt x="2588" y="1535"/>
                    <a:pt x="2973" y="366"/>
                    <a:pt x="3478" y="366"/>
                  </a:cubicBezTo>
                  <a:lnTo>
                    <a:pt x="17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3355412" y="2215043"/>
              <a:ext cx="80878" cy="38302"/>
            </a:xfrm>
            <a:custGeom>
              <a:avLst/>
              <a:gdLst/>
              <a:ahLst/>
              <a:cxnLst/>
              <a:rect l="l" t="t" r="r" b="b"/>
              <a:pathLst>
                <a:path w="3482" h="1649" extrusionOk="0">
                  <a:moveTo>
                    <a:pt x="1741" y="1"/>
                  </a:moveTo>
                  <a:lnTo>
                    <a:pt x="0" y="366"/>
                  </a:lnTo>
                  <a:cubicBezTo>
                    <a:pt x="509" y="366"/>
                    <a:pt x="891" y="1535"/>
                    <a:pt x="841" y="1648"/>
                  </a:cubicBezTo>
                  <a:lnTo>
                    <a:pt x="2638" y="1648"/>
                  </a:lnTo>
                  <a:cubicBezTo>
                    <a:pt x="2588" y="1535"/>
                    <a:pt x="2973" y="366"/>
                    <a:pt x="3481" y="366"/>
                  </a:cubicBezTo>
                  <a:lnTo>
                    <a:pt x="17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3027927" y="2215205"/>
              <a:ext cx="41600" cy="39440"/>
            </a:xfrm>
            <a:custGeom>
              <a:avLst/>
              <a:gdLst/>
              <a:ahLst/>
              <a:cxnLst/>
              <a:rect l="l" t="t" r="r" b="b"/>
              <a:pathLst>
                <a:path w="1791" h="1698" extrusionOk="0">
                  <a:moveTo>
                    <a:pt x="322" y="0"/>
                  </a:moveTo>
                  <a:cubicBezTo>
                    <a:pt x="146" y="0"/>
                    <a:pt x="0" y="143"/>
                    <a:pt x="0" y="319"/>
                  </a:cubicBezTo>
                  <a:lnTo>
                    <a:pt x="0" y="1173"/>
                  </a:lnTo>
                  <a:cubicBezTo>
                    <a:pt x="0" y="1462"/>
                    <a:pt x="239" y="1698"/>
                    <a:pt x="528" y="1698"/>
                  </a:cubicBezTo>
                  <a:lnTo>
                    <a:pt x="1259" y="1698"/>
                  </a:lnTo>
                  <a:cubicBezTo>
                    <a:pt x="1555" y="1698"/>
                    <a:pt x="1790" y="1462"/>
                    <a:pt x="1787" y="1173"/>
                  </a:cubicBezTo>
                  <a:lnTo>
                    <a:pt x="1787" y="319"/>
                  </a:lnTo>
                  <a:cubicBezTo>
                    <a:pt x="1787" y="146"/>
                    <a:pt x="1644" y="0"/>
                    <a:pt x="1465" y="0"/>
                  </a:cubicBezTo>
                  <a:cubicBezTo>
                    <a:pt x="1292" y="0"/>
                    <a:pt x="1146" y="143"/>
                    <a:pt x="1146" y="319"/>
                  </a:cubicBezTo>
                  <a:lnTo>
                    <a:pt x="1146" y="1060"/>
                  </a:lnTo>
                  <a:lnTo>
                    <a:pt x="641" y="1060"/>
                  </a:lnTo>
                  <a:lnTo>
                    <a:pt x="641" y="319"/>
                  </a:lnTo>
                  <a:cubicBezTo>
                    <a:pt x="641" y="146"/>
                    <a:pt x="498"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3465115" y="2215205"/>
              <a:ext cx="41461" cy="39440"/>
            </a:xfrm>
            <a:custGeom>
              <a:avLst/>
              <a:gdLst/>
              <a:ahLst/>
              <a:cxnLst/>
              <a:rect l="l" t="t" r="r" b="b"/>
              <a:pathLst>
                <a:path w="1785" h="1698" extrusionOk="0">
                  <a:moveTo>
                    <a:pt x="319" y="0"/>
                  </a:moveTo>
                  <a:cubicBezTo>
                    <a:pt x="143" y="0"/>
                    <a:pt x="1" y="143"/>
                    <a:pt x="1" y="319"/>
                  </a:cubicBezTo>
                  <a:lnTo>
                    <a:pt x="1" y="1173"/>
                  </a:lnTo>
                  <a:cubicBezTo>
                    <a:pt x="1" y="1462"/>
                    <a:pt x="236" y="1698"/>
                    <a:pt x="525" y="1698"/>
                  </a:cubicBezTo>
                  <a:lnTo>
                    <a:pt x="1256" y="1698"/>
                  </a:lnTo>
                  <a:cubicBezTo>
                    <a:pt x="1548" y="1698"/>
                    <a:pt x="1784" y="1462"/>
                    <a:pt x="1784" y="1173"/>
                  </a:cubicBezTo>
                  <a:lnTo>
                    <a:pt x="1784" y="319"/>
                  </a:lnTo>
                  <a:cubicBezTo>
                    <a:pt x="1784" y="146"/>
                    <a:pt x="1645" y="0"/>
                    <a:pt x="1465" y="0"/>
                  </a:cubicBezTo>
                  <a:cubicBezTo>
                    <a:pt x="1289" y="0"/>
                    <a:pt x="1146" y="143"/>
                    <a:pt x="1146" y="319"/>
                  </a:cubicBezTo>
                  <a:lnTo>
                    <a:pt x="1146" y="1060"/>
                  </a:lnTo>
                  <a:lnTo>
                    <a:pt x="638" y="1060"/>
                  </a:lnTo>
                  <a:lnTo>
                    <a:pt x="638" y="319"/>
                  </a:lnTo>
                  <a:cubicBezTo>
                    <a:pt x="638" y="146"/>
                    <a:pt x="499"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3225268" y="2215205"/>
              <a:ext cx="84107" cy="39440"/>
            </a:xfrm>
            <a:custGeom>
              <a:avLst/>
              <a:gdLst/>
              <a:ahLst/>
              <a:cxnLst/>
              <a:rect l="l" t="t" r="r" b="b"/>
              <a:pathLst>
                <a:path w="3621" h="1698" extrusionOk="0">
                  <a:moveTo>
                    <a:pt x="319" y="0"/>
                  </a:moveTo>
                  <a:cubicBezTo>
                    <a:pt x="146" y="0"/>
                    <a:pt x="0" y="143"/>
                    <a:pt x="0" y="319"/>
                  </a:cubicBezTo>
                  <a:lnTo>
                    <a:pt x="0" y="1173"/>
                  </a:lnTo>
                  <a:cubicBezTo>
                    <a:pt x="0" y="1462"/>
                    <a:pt x="236" y="1698"/>
                    <a:pt x="528" y="1698"/>
                  </a:cubicBezTo>
                  <a:lnTo>
                    <a:pt x="3093" y="1698"/>
                  </a:lnTo>
                  <a:cubicBezTo>
                    <a:pt x="3385" y="1698"/>
                    <a:pt x="3621" y="1462"/>
                    <a:pt x="3621" y="1173"/>
                  </a:cubicBezTo>
                  <a:lnTo>
                    <a:pt x="3621" y="319"/>
                  </a:lnTo>
                  <a:cubicBezTo>
                    <a:pt x="3621" y="146"/>
                    <a:pt x="3474" y="0"/>
                    <a:pt x="3298" y="0"/>
                  </a:cubicBezTo>
                  <a:cubicBezTo>
                    <a:pt x="3126" y="0"/>
                    <a:pt x="2980" y="143"/>
                    <a:pt x="2980" y="319"/>
                  </a:cubicBezTo>
                  <a:lnTo>
                    <a:pt x="2980" y="1060"/>
                  </a:lnTo>
                  <a:lnTo>
                    <a:pt x="638" y="1060"/>
                  </a:lnTo>
                  <a:lnTo>
                    <a:pt x="638" y="319"/>
                  </a:lnTo>
                  <a:cubicBezTo>
                    <a:pt x="638" y="146"/>
                    <a:pt x="498"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3237764" y="1965092"/>
              <a:ext cx="58951" cy="43830"/>
            </a:xfrm>
            <a:custGeom>
              <a:avLst/>
              <a:gdLst/>
              <a:ahLst/>
              <a:cxnLst/>
              <a:rect l="l" t="t" r="r" b="b"/>
              <a:pathLst>
                <a:path w="2538" h="1887" extrusionOk="0">
                  <a:moveTo>
                    <a:pt x="0" y="0"/>
                  </a:moveTo>
                  <a:lnTo>
                    <a:pt x="0" y="1887"/>
                  </a:lnTo>
                  <a:lnTo>
                    <a:pt x="2538" y="1887"/>
                  </a:lnTo>
                  <a:lnTo>
                    <a:pt x="2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3419822" y="2000351"/>
              <a:ext cx="83573" cy="193648"/>
            </a:xfrm>
            <a:custGeom>
              <a:avLst/>
              <a:gdLst/>
              <a:ahLst/>
              <a:cxnLst/>
              <a:rect l="l" t="t" r="r" b="b"/>
              <a:pathLst>
                <a:path w="3598" h="8337" extrusionOk="0">
                  <a:moveTo>
                    <a:pt x="539" y="0"/>
                  </a:moveTo>
                  <a:lnTo>
                    <a:pt x="1" y="5301"/>
                  </a:lnTo>
                  <a:lnTo>
                    <a:pt x="539" y="8337"/>
                  </a:lnTo>
                  <a:cubicBezTo>
                    <a:pt x="2226" y="8337"/>
                    <a:pt x="3598" y="6969"/>
                    <a:pt x="3598" y="5278"/>
                  </a:cubicBezTo>
                  <a:lnTo>
                    <a:pt x="3598" y="3066"/>
                  </a:lnTo>
                  <a:cubicBezTo>
                    <a:pt x="3598" y="1375"/>
                    <a:pt x="2226" y="4"/>
                    <a:pt x="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3415037" y="2001187"/>
              <a:ext cx="88357" cy="193044"/>
            </a:xfrm>
            <a:custGeom>
              <a:avLst/>
              <a:gdLst/>
              <a:ahLst/>
              <a:cxnLst/>
              <a:rect l="l" t="t" r="r" b="b"/>
              <a:pathLst>
                <a:path w="3804" h="8311" extrusionOk="0">
                  <a:moveTo>
                    <a:pt x="1187" y="1"/>
                  </a:moveTo>
                  <a:lnTo>
                    <a:pt x="1187" y="1"/>
                  </a:lnTo>
                  <a:cubicBezTo>
                    <a:pt x="1748" y="559"/>
                    <a:pt x="2093" y="1326"/>
                    <a:pt x="2093" y="2176"/>
                  </a:cubicBezTo>
                  <a:lnTo>
                    <a:pt x="2093" y="4392"/>
                  </a:lnTo>
                  <a:cubicBezTo>
                    <a:pt x="2093" y="5448"/>
                    <a:pt x="1559" y="6378"/>
                    <a:pt x="745" y="6933"/>
                  </a:cubicBezTo>
                  <a:lnTo>
                    <a:pt x="1" y="7255"/>
                  </a:lnTo>
                  <a:lnTo>
                    <a:pt x="745" y="8311"/>
                  </a:lnTo>
                  <a:cubicBezTo>
                    <a:pt x="2432" y="8311"/>
                    <a:pt x="3804" y="6939"/>
                    <a:pt x="3804" y="5249"/>
                  </a:cubicBezTo>
                  <a:lnTo>
                    <a:pt x="3804" y="3037"/>
                  </a:lnTo>
                  <a:cubicBezTo>
                    <a:pt x="3804" y="1489"/>
                    <a:pt x="2665" y="213"/>
                    <a:pt x="1187"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3031156" y="2000421"/>
              <a:ext cx="71076" cy="193578"/>
            </a:xfrm>
            <a:custGeom>
              <a:avLst/>
              <a:gdLst/>
              <a:ahLst/>
              <a:cxnLst/>
              <a:rect l="l" t="t" r="r" b="b"/>
              <a:pathLst>
                <a:path w="3060" h="8334" extrusionOk="0">
                  <a:moveTo>
                    <a:pt x="3060" y="1"/>
                  </a:moveTo>
                  <a:cubicBezTo>
                    <a:pt x="1372" y="1"/>
                    <a:pt x="1" y="1372"/>
                    <a:pt x="1" y="3063"/>
                  </a:cubicBezTo>
                  <a:lnTo>
                    <a:pt x="1" y="5275"/>
                  </a:lnTo>
                  <a:cubicBezTo>
                    <a:pt x="1" y="6966"/>
                    <a:pt x="1369" y="8334"/>
                    <a:pt x="3060" y="8334"/>
                  </a:cubicBezTo>
                  <a:lnTo>
                    <a:pt x="30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3045580" y="2000583"/>
              <a:ext cx="65989" cy="193508"/>
            </a:xfrm>
            <a:custGeom>
              <a:avLst/>
              <a:gdLst/>
              <a:ahLst/>
              <a:cxnLst/>
              <a:rect l="l" t="t" r="r" b="b"/>
              <a:pathLst>
                <a:path w="2841" h="8331" extrusionOk="0">
                  <a:moveTo>
                    <a:pt x="2410" y="0"/>
                  </a:moveTo>
                  <a:cubicBezTo>
                    <a:pt x="1788" y="0"/>
                    <a:pt x="1208" y="192"/>
                    <a:pt x="731" y="518"/>
                  </a:cubicBezTo>
                  <a:lnTo>
                    <a:pt x="731" y="6105"/>
                  </a:lnTo>
                  <a:cubicBezTo>
                    <a:pt x="731" y="6600"/>
                    <a:pt x="413" y="6978"/>
                    <a:pt x="1" y="7118"/>
                  </a:cubicBezTo>
                  <a:cubicBezTo>
                    <a:pt x="562" y="7855"/>
                    <a:pt x="1446" y="8330"/>
                    <a:pt x="2442" y="8330"/>
                  </a:cubicBezTo>
                  <a:lnTo>
                    <a:pt x="2841" y="5215"/>
                  </a:lnTo>
                  <a:lnTo>
                    <a:pt x="2442" y="0"/>
                  </a:lnTo>
                  <a:cubicBezTo>
                    <a:pt x="2431" y="0"/>
                    <a:pt x="2421" y="0"/>
                    <a:pt x="2410"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3114705" y="2000421"/>
              <a:ext cx="305140" cy="193578"/>
            </a:xfrm>
            <a:custGeom>
              <a:avLst/>
              <a:gdLst/>
              <a:ahLst/>
              <a:cxnLst/>
              <a:rect l="l" t="t" r="r" b="b"/>
              <a:pathLst>
                <a:path w="13137" h="8334" extrusionOk="0">
                  <a:moveTo>
                    <a:pt x="1" y="1"/>
                  </a:moveTo>
                  <a:lnTo>
                    <a:pt x="1" y="8334"/>
                  </a:lnTo>
                  <a:lnTo>
                    <a:pt x="13137" y="8334"/>
                  </a:lnTo>
                  <a:lnTo>
                    <a:pt x="131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3127062" y="2000490"/>
              <a:ext cx="292713" cy="203241"/>
            </a:xfrm>
            <a:custGeom>
              <a:avLst/>
              <a:gdLst/>
              <a:ahLst/>
              <a:cxnLst/>
              <a:rect l="l" t="t" r="r" b="b"/>
              <a:pathLst>
                <a:path w="12602" h="8750" extrusionOk="0">
                  <a:moveTo>
                    <a:pt x="10360" y="1"/>
                  </a:moveTo>
                  <a:lnTo>
                    <a:pt x="10360" y="5192"/>
                  </a:lnTo>
                  <a:cubicBezTo>
                    <a:pt x="10360" y="6454"/>
                    <a:pt x="9340" y="7481"/>
                    <a:pt x="8071" y="7481"/>
                  </a:cubicBezTo>
                  <a:lnTo>
                    <a:pt x="0" y="7481"/>
                  </a:lnTo>
                  <a:lnTo>
                    <a:pt x="0" y="8334"/>
                  </a:lnTo>
                  <a:lnTo>
                    <a:pt x="12602" y="8749"/>
                  </a:lnTo>
                  <a:lnTo>
                    <a:pt x="12067" y="1"/>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3407418" y="1993870"/>
              <a:ext cx="24784" cy="213182"/>
            </a:xfrm>
            <a:custGeom>
              <a:avLst/>
              <a:gdLst/>
              <a:ahLst/>
              <a:cxnLst/>
              <a:rect l="l" t="t" r="r" b="b"/>
              <a:pathLst>
                <a:path w="1067" h="9178" extrusionOk="0">
                  <a:moveTo>
                    <a:pt x="279" y="0"/>
                  </a:moveTo>
                  <a:cubicBezTo>
                    <a:pt x="126" y="0"/>
                    <a:pt x="0" y="126"/>
                    <a:pt x="0" y="279"/>
                  </a:cubicBezTo>
                  <a:lnTo>
                    <a:pt x="0" y="9177"/>
                  </a:lnTo>
                  <a:lnTo>
                    <a:pt x="1066" y="8616"/>
                  </a:lnTo>
                  <a:lnTo>
                    <a:pt x="1066" y="279"/>
                  </a:lnTo>
                  <a:cubicBezTo>
                    <a:pt x="1066" y="126"/>
                    <a:pt x="943"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3102278" y="1993870"/>
              <a:ext cx="24807" cy="209791"/>
            </a:xfrm>
            <a:custGeom>
              <a:avLst/>
              <a:gdLst/>
              <a:ahLst/>
              <a:cxnLst/>
              <a:rect l="l" t="t" r="r" b="b"/>
              <a:pathLst>
                <a:path w="1068" h="9032" extrusionOk="0">
                  <a:moveTo>
                    <a:pt x="280" y="0"/>
                  </a:moveTo>
                  <a:cubicBezTo>
                    <a:pt x="127" y="0"/>
                    <a:pt x="1" y="126"/>
                    <a:pt x="1" y="279"/>
                  </a:cubicBezTo>
                  <a:lnTo>
                    <a:pt x="1" y="9031"/>
                  </a:lnTo>
                  <a:lnTo>
                    <a:pt x="1067" y="8616"/>
                  </a:lnTo>
                  <a:lnTo>
                    <a:pt x="1067" y="279"/>
                  </a:lnTo>
                  <a:cubicBezTo>
                    <a:pt x="1067" y="126"/>
                    <a:pt x="944"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3227498" y="1948646"/>
              <a:ext cx="79647" cy="24807"/>
            </a:xfrm>
            <a:custGeom>
              <a:avLst/>
              <a:gdLst/>
              <a:ahLst/>
              <a:cxnLst/>
              <a:rect l="l" t="t" r="r" b="b"/>
              <a:pathLst>
                <a:path w="3429" h="1068" extrusionOk="0">
                  <a:moveTo>
                    <a:pt x="476" y="1"/>
                  </a:moveTo>
                  <a:cubicBezTo>
                    <a:pt x="210" y="1"/>
                    <a:pt x="1" y="217"/>
                    <a:pt x="1" y="479"/>
                  </a:cubicBezTo>
                  <a:lnTo>
                    <a:pt x="1" y="981"/>
                  </a:lnTo>
                  <a:cubicBezTo>
                    <a:pt x="1" y="1031"/>
                    <a:pt x="37" y="1067"/>
                    <a:pt x="87" y="1067"/>
                  </a:cubicBezTo>
                  <a:lnTo>
                    <a:pt x="3342" y="1067"/>
                  </a:lnTo>
                  <a:cubicBezTo>
                    <a:pt x="3392" y="1067"/>
                    <a:pt x="3428" y="1031"/>
                    <a:pt x="3428" y="981"/>
                  </a:cubicBezTo>
                  <a:lnTo>
                    <a:pt x="3428" y="479"/>
                  </a:lnTo>
                  <a:cubicBezTo>
                    <a:pt x="3428" y="217"/>
                    <a:pt x="3212" y="1"/>
                    <a:pt x="2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3020285" y="2193906"/>
              <a:ext cx="493910" cy="29638"/>
            </a:xfrm>
            <a:custGeom>
              <a:avLst/>
              <a:gdLst/>
              <a:ahLst/>
              <a:cxnLst/>
              <a:rect l="l" t="t" r="r" b="b"/>
              <a:pathLst>
                <a:path w="21264" h="1276" extrusionOk="0">
                  <a:moveTo>
                    <a:pt x="223" y="1"/>
                  </a:moveTo>
                  <a:cubicBezTo>
                    <a:pt x="100" y="1"/>
                    <a:pt x="0" y="100"/>
                    <a:pt x="0" y="220"/>
                  </a:cubicBezTo>
                  <a:lnTo>
                    <a:pt x="0" y="1053"/>
                  </a:lnTo>
                  <a:cubicBezTo>
                    <a:pt x="0" y="1176"/>
                    <a:pt x="100" y="1276"/>
                    <a:pt x="223" y="1276"/>
                  </a:cubicBezTo>
                  <a:lnTo>
                    <a:pt x="21045" y="1276"/>
                  </a:lnTo>
                  <a:cubicBezTo>
                    <a:pt x="21164" y="1276"/>
                    <a:pt x="21264" y="1180"/>
                    <a:pt x="21264" y="1053"/>
                  </a:cubicBezTo>
                  <a:lnTo>
                    <a:pt x="21264" y="220"/>
                  </a:lnTo>
                  <a:cubicBezTo>
                    <a:pt x="21264" y="100"/>
                    <a:pt x="21164" y="1"/>
                    <a:pt x="21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3076914" y="2223544"/>
              <a:ext cx="42669" cy="42599"/>
            </a:xfrm>
            <a:custGeom>
              <a:avLst/>
              <a:gdLst/>
              <a:ahLst/>
              <a:cxnLst/>
              <a:rect l="l" t="t" r="r" b="b"/>
              <a:pathLst>
                <a:path w="1837" h="1834" extrusionOk="0">
                  <a:moveTo>
                    <a:pt x="920" y="0"/>
                  </a:moveTo>
                  <a:cubicBezTo>
                    <a:pt x="412" y="0"/>
                    <a:pt x="0" y="409"/>
                    <a:pt x="0" y="917"/>
                  </a:cubicBezTo>
                  <a:cubicBezTo>
                    <a:pt x="0" y="1422"/>
                    <a:pt x="412" y="1833"/>
                    <a:pt x="920" y="1833"/>
                  </a:cubicBezTo>
                  <a:cubicBezTo>
                    <a:pt x="1425" y="1833"/>
                    <a:pt x="1837" y="1422"/>
                    <a:pt x="1837" y="917"/>
                  </a:cubicBezTo>
                  <a:cubicBezTo>
                    <a:pt x="1837" y="409"/>
                    <a:pt x="1425"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3157839" y="2223544"/>
              <a:ext cx="42692" cy="42599"/>
            </a:xfrm>
            <a:custGeom>
              <a:avLst/>
              <a:gdLst/>
              <a:ahLst/>
              <a:cxnLst/>
              <a:rect l="l" t="t" r="r" b="b"/>
              <a:pathLst>
                <a:path w="1838" h="1834" extrusionOk="0">
                  <a:moveTo>
                    <a:pt x="917" y="0"/>
                  </a:moveTo>
                  <a:cubicBezTo>
                    <a:pt x="412" y="0"/>
                    <a:pt x="0" y="409"/>
                    <a:pt x="0" y="917"/>
                  </a:cubicBezTo>
                  <a:cubicBezTo>
                    <a:pt x="0" y="1422"/>
                    <a:pt x="412" y="1833"/>
                    <a:pt x="917" y="1833"/>
                  </a:cubicBezTo>
                  <a:cubicBezTo>
                    <a:pt x="1425" y="1833"/>
                    <a:pt x="1837" y="1422"/>
                    <a:pt x="1837" y="917"/>
                  </a:cubicBezTo>
                  <a:cubicBezTo>
                    <a:pt x="1837" y="409"/>
                    <a:pt x="1425"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3414967" y="2223544"/>
              <a:ext cx="42622" cy="42599"/>
            </a:xfrm>
            <a:custGeom>
              <a:avLst/>
              <a:gdLst/>
              <a:ahLst/>
              <a:cxnLst/>
              <a:rect l="l" t="t" r="r" b="b"/>
              <a:pathLst>
                <a:path w="1835" h="1834" extrusionOk="0">
                  <a:moveTo>
                    <a:pt x="917" y="0"/>
                  </a:moveTo>
                  <a:cubicBezTo>
                    <a:pt x="409" y="0"/>
                    <a:pt x="1" y="409"/>
                    <a:pt x="1" y="917"/>
                  </a:cubicBezTo>
                  <a:cubicBezTo>
                    <a:pt x="1" y="1422"/>
                    <a:pt x="409" y="1833"/>
                    <a:pt x="917" y="1833"/>
                  </a:cubicBezTo>
                  <a:cubicBezTo>
                    <a:pt x="1422" y="1833"/>
                    <a:pt x="1834" y="1422"/>
                    <a:pt x="1834" y="917"/>
                  </a:cubicBezTo>
                  <a:cubicBezTo>
                    <a:pt x="1834" y="409"/>
                    <a:pt x="1422"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3334042" y="2223544"/>
              <a:ext cx="42599" cy="42599"/>
            </a:xfrm>
            <a:custGeom>
              <a:avLst/>
              <a:gdLst/>
              <a:ahLst/>
              <a:cxnLst/>
              <a:rect l="l" t="t" r="r" b="b"/>
              <a:pathLst>
                <a:path w="1834" h="1834" extrusionOk="0">
                  <a:moveTo>
                    <a:pt x="917" y="0"/>
                  </a:moveTo>
                  <a:cubicBezTo>
                    <a:pt x="409" y="0"/>
                    <a:pt x="0" y="409"/>
                    <a:pt x="0" y="917"/>
                  </a:cubicBezTo>
                  <a:cubicBezTo>
                    <a:pt x="0" y="1422"/>
                    <a:pt x="409" y="1833"/>
                    <a:pt x="917" y="1833"/>
                  </a:cubicBezTo>
                  <a:cubicBezTo>
                    <a:pt x="1425" y="1833"/>
                    <a:pt x="1834" y="1422"/>
                    <a:pt x="1834" y="917"/>
                  </a:cubicBezTo>
                  <a:cubicBezTo>
                    <a:pt x="1834" y="409"/>
                    <a:pt x="1425"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3246173" y="2081345"/>
              <a:ext cx="42228" cy="42297"/>
            </a:xfrm>
            <a:custGeom>
              <a:avLst/>
              <a:gdLst/>
              <a:ahLst/>
              <a:cxnLst/>
              <a:rect l="l" t="t" r="r" b="b"/>
              <a:pathLst>
                <a:path w="1818" h="1821" extrusionOk="0">
                  <a:moveTo>
                    <a:pt x="910" y="1"/>
                  </a:moveTo>
                  <a:cubicBezTo>
                    <a:pt x="409" y="1"/>
                    <a:pt x="0" y="409"/>
                    <a:pt x="0" y="911"/>
                  </a:cubicBezTo>
                  <a:cubicBezTo>
                    <a:pt x="0" y="1412"/>
                    <a:pt x="409" y="1821"/>
                    <a:pt x="910" y="1821"/>
                  </a:cubicBezTo>
                  <a:cubicBezTo>
                    <a:pt x="1412" y="1821"/>
                    <a:pt x="1817" y="1412"/>
                    <a:pt x="1817" y="911"/>
                  </a:cubicBezTo>
                  <a:cubicBezTo>
                    <a:pt x="1817" y="409"/>
                    <a:pt x="1412" y="1"/>
                    <a:pt x="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3230355" y="2027434"/>
              <a:ext cx="73933" cy="34864"/>
            </a:xfrm>
            <a:custGeom>
              <a:avLst/>
              <a:gdLst/>
              <a:ahLst/>
              <a:cxnLst/>
              <a:rect l="l" t="t" r="r" b="b"/>
              <a:pathLst>
                <a:path w="3183" h="1501" extrusionOk="0">
                  <a:moveTo>
                    <a:pt x="1591" y="0"/>
                  </a:moveTo>
                  <a:cubicBezTo>
                    <a:pt x="1020" y="0"/>
                    <a:pt x="482" y="150"/>
                    <a:pt x="17" y="412"/>
                  </a:cubicBezTo>
                  <a:cubicBezTo>
                    <a:pt x="10" y="435"/>
                    <a:pt x="10" y="448"/>
                    <a:pt x="0" y="475"/>
                  </a:cubicBezTo>
                  <a:lnTo>
                    <a:pt x="582" y="1478"/>
                  </a:lnTo>
                  <a:cubicBezTo>
                    <a:pt x="591" y="1492"/>
                    <a:pt x="605" y="1501"/>
                    <a:pt x="620" y="1501"/>
                  </a:cubicBezTo>
                  <a:cubicBezTo>
                    <a:pt x="627" y="1501"/>
                    <a:pt x="634" y="1499"/>
                    <a:pt x="642" y="1495"/>
                  </a:cubicBezTo>
                  <a:cubicBezTo>
                    <a:pt x="924" y="1339"/>
                    <a:pt x="1246" y="1249"/>
                    <a:pt x="1591" y="1249"/>
                  </a:cubicBezTo>
                  <a:cubicBezTo>
                    <a:pt x="1937" y="1249"/>
                    <a:pt x="2259" y="1339"/>
                    <a:pt x="2541" y="1495"/>
                  </a:cubicBezTo>
                  <a:cubicBezTo>
                    <a:pt x="2548" y="1499"/>
                    <a:pt x="2555" y="1501"/>
                    <a:pt x="2561" y="1501"/>
                  </a:cubicBezTo>
                  <a:cubicBezTo>
                    <a:pt x="2577" y="1501"/>
                    <a:pt x="2592" y="1492"/>
                    <a:pt x="2601" y="1478"/>
                  </a:cubicBezTo>
                  <a:lnTo>
                    <a:pt x="3182" y="475"/>
                  </a:lnTo>
                  <a:cubicBezTo>
                    <a:pt x="3172" y="448"/>
                    <a:pt x="3172" y="435"/>
                    <a:pt x="3166" y="412"/>
                  </a:cubicBezTo>
                  <a:cubicBezTo>
                    <a:pt x="2701" y="150"/>
                    <a:pt x="2159" y="0"/>
                    <a:pt x="1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3290444" y="2102412"/>
              <a:ext cx="51797" cy="64549"/>
            </a:xfrm>
            <a:custGeom>
              <a:avLst/>
              <a:gdLst/>
              <a:ahLst/>
              <a:cxnLst/>
              <a:rect l="l" t="t" r="r" b="b"/>
              <a:pathLst>
                <a:path w="2230" h="2779" extrusionOk="0">
                  <a:moveTo>
                    <a:pt x="1027" y="0"/>
                  </a:moveTo>
                  <a:cubicBezTo>
                    <a:pt x="1001" y="4"/>
                    <a:pt x="981" y="20"/>
                    <a:pt x="981" y="44"/>
                  </a:cubicBezTo>
                  <a:cubicBezTo>
                    <a:pt x="964" y="741"/>
                    <a:pt x="585" y="1352"/>
                    <a:pt x="31" y="1694"/>
                  </a:cubicBezTo>
                  <a:cubicBezTo>
                    <a:pt x="8" y="1704"/>
                    <a:pt x="1" y="1731"/>
                    <a:pt x="11" y="1751"/>
                  </a:cubicBezTo>
                  <a:cubicBezTo>
                    <a:pt x="273" y="2203"/>
                    <a:pt x="506" y="2608"/>
                    <a:pt x="592" y="2757"/>
                  </a:cubicBezTo>
                  <a:cubicBezTo>
                    <a:pt x="601" y="2771"/>
                    <a:pt x="618" y="2778"/>
                    <a:pt x="635" y="2778"/>
                  </a:cubicBezTo>
                  <a:cubicBezTo>
                    <a:pt x="642" y="2778"/>
                    <a:pt x="649" y="2777"/>
                    <a:pt x="655" y="2774"/>
                  </a:cubicBezTo>
                  <a:cubicBezTo>
                    <a:pt x="1585" y="2216"/>
                    <a:pt x="2213" y="1203"/>
                    <a:pt x="2230" y="44"/>
                  </a:cubicBezTo>
                  <a:cubicBezTo>
                    <a:pt x="2230" y="20"/>
                    <a:pt x="2210" y="0"/>
                    <a:pt x="2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3192331" y="2102482"/>
              <a:ext cx="51867" cy="64456"/>
            </a:xfrm>
            <a:custGeom>
              <a:avLst/>
              <a:gdLst/>
              <a:ahLst/>
              <a:cxnLst/>
              <a:rect l="l" t="t" r="r" b="b"/>
              <a:pathLst>
                <a:path w="2233" h="2775" extrusionOk="0">
                  <a:moveTo>
                    <a:pt x="47" y="1"/>
                  </a:moveTo>
                  <a:cubicBezTo>
                    <a:pt x="23" y="1"/>
                    <a:pt x="0" y="21"/>
                    <a:pt x="0" y="44"/>
                  </a:cubicBezTo>
                  <a:cubicBezTo>
                    <a:pt x="20" y="1203"/>
                    <a:pt x="644" y="2216"/>
                    <a:pt x="1574" y="2774"/>
                  </a:cubicBezTo>
                  <a:cubicBezTo>
                    <a:pt x="1601" y="2764"/>
                    <a:pt x="1614" y="2764"/>
                    <a:pt x="1637" y="2757"/>
                  </a:cubicBezTo>
                  <a:lnTo>
                    <a:pt x="2219" y="1751"/>
                  </a:lnTo>
                  <a:cubicBezTo>
                    <a:pt x="2232" y="1731"/>
                    <a:pt x="2222" y="1705"/>
                    <a:pt x="2202" y="1695"/>
                  </a:cubicBezTo>
                  <a:cubicBezTo>
                    <a:pt x="1641" y="1353"/>
                    <a:pt x="1265" y="741"/>
                    <a:pt x="1252" y="44"/>
                  </a:cubicBezTo>
                  <a:cubicBezTo>
                    <a:pt x="1246" y="17"/>
                    <a:pt x="1226" y="1"/>
                    <a:pt x="1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3119653" y="1979516"/>
              <a:ext cx="54724" cy="221892"/>
            </a:xfrm>
            <a:custGeom>
              <a:avLst/>
              <a:gdLst/>
              <a:ahLst/>
              <a:cxnLst/>
              <a:rect l="l" t="t" r="r" b="b"/>
              <a:pathLst>
                <a:path w="2356" h="9553" extrusionOk="0">
                  <a:moveTo>
                    <a:pt x="1711" y="1223"/>
                  </a:moveTo>
                  <a:lnTo>
                    <a:pt x="1711" y="1744"/>
                  </a:lnTo>
                  <a:lnTo>
                    <a:pt x="638" y="1744"/>
                  </a:lnTo>
                  <a:lnTo>
                    <a:pt x="638" y="1223"/>
                  </a:lnTo>
                  <a:close/>
                  <a:moveTo>
                    <a:pt x="1714" y="2389"/>
                  </a:moveTo>
                  <a:lnTo>
                    <a:pt x="1714" y="2910"/>
                  </a:lnTo>
                  <a:lnTo>
                    <a:pt x="645" y="2910"/>
                  </a:lnTo>
                  <a:lnTo>
                    <a:pt x="645" y="2389"/>
                  </a:lnTo>
                  <a:close/>
                  <a:moveTo>
                    <a:pt x="1714" y="3551"/>
                  </a:moveTo>
                  <a:lnTo>
                    <a:pt x="1714" y="4072"/>
                  </a:lnTo>
                  <a:lnTo>
                    <a:pt x="645" y="4072"/>
                  </a:lnTo>
                  <a:lnTo>
                    <a:pt x="645" y="3551"/>
                  </a:lnTo>
                  <a:close/>
                  <a:moveTo>
                    <a:pt x="1711" y="4717"/>
                  </a:moveTo>
                  <a:lnTo>
                    <a:pt x="1711" y="5242"/>
                  </a:lnTo>
                  <a:lnTo>
                    <a:pt x="638" y="5242"/>
                  </a:lnTo>
                  <a:lnTo>
                    <a:pt x="638" y="4717"/>
                  </a:lnTo>
                  <a:close/>
                  <a:moveTo>
                    <a:pt x="1714" y="5879"/>
                  </a:moveTo>
                  <a:lnTo>
                    <a:pt x="1714" y="6404"/>
                  </a:lnTo>
                  <a:lnTo>
                    <a:pt x="645" y="6404"/>
                  </a:lnTo>
                  <a:lnTo>
                    <a:pt x="645" y="5879"/>
                  </a:lnTo>
                  <a:close/>
                  <a:moveTo>
                    <a:pt x="1714" y="7045"/>
                  </a:moveTo>
                  <a:lnTo>
                    <a:pt x="1714" y="7570"/>
                  </a:lnTo>
                  <a:lnTo>
                    <a:pt x="645" y="7570"/>
                  </a:lnTo>
                  <a:lnTo>
                    <a:pt x="645" y="7045"/>
                  </a:lnTo>
                  <a:close/>
                  <a:moveTo>
                    <a:pt x="319" y="0"/>
                  </a:moveTo>
                  <a:cubicBezTo>
                    <a:pt x="140" y="0"/>
                    <a:pt x="0" y="147"/>
                    <a:pt x="0" y="319"/>
                  </a:cubicBezTo>
                  <a:lnTo>
                    <a:pt x="0" y="9234"/>
                  </a:lnTo>
                  <a:cubicBezTo>
                    <a:pt x="0" y="9413"/>
                    <a:pt x="146" y="9553"/>
                    <a:pt x="319" y="9553"/>
                  </a:cubicBezTo>
                  <a:cubicBezTo>
                    <a:pt x="498" y="9553"/>
                    <a:pt x="638" y="9410"/>
                    <a:pt x="638" y="9234"/>
                  </a:cubicBezTo>
                  <a:lnTo>
                    <a:pt x="638" y="8208"/>
                  </a:lnTo>
                  <a:lnTo>
                    <a:pt x="1711" y="8208"/>
                  </a:lnTo>
                  <a:lnTo>
                    <a:pt x="1711" y="9234"/>
                  </a:lnTo>
                  <a:cubicBezTo>
                    <a:pt x="1711" y="9413"/>
                    <a:pt x="1857" y="9553"/>
                    <a:pt x="2030" y="9553"/>
                  </a:cubicBezTo>
                  <a:cubicBezTo>
                    <a:pt x="2209" y="9553"/>
                    <a:pt x="2349" y="9410"/>
                    <a:pt x="2349" y="9234"/>
                  </a:cubicBezTo>
                  <a:lnTo>
                    <a:pt x="2349" y="319"/>
                  </a:lnTo>
                  <a:cubicBezTo>
                    <a:pt x="2355" y="143"/>
                    <a:pt x="2209" y="0"/>
                    <a:pt x="2030" y="0"/>
                  </a:cubicBezTo>
                  <a:cubicBezTo>
                    <a:pt x="1850" y="0"/>
                    <a:pt x="1711" y="147"/>
                    <a:pt x="1711" y="319"/>
                  </a:cubicBezTo>
                  <a:lnTo>
                    <a:pt x="1711" y="578"/>
                  </a:lnTo>
                  <a:lnTo>
                    <a:pt x="638" y="578"/>
                  </a:lnTo>
                  <a:lnTo>
                    <a:pt x="638" y="319"/>
                  </a:lnTo>
                  <a:cubicBezTo>
                    <a:pt x="638" y="143"/>
                    <a:pt x="495" y="0"/>
                    <a:pt x="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A7F277C-218B-8277-AAA1-AC2D8DEA5AA2}"/>
              </a:ext>
            </a:extLst>
          </p:cNvPr>
          <p:cNvSpPr txBox="1"/>
          <p:nvPr/>
        </p:nvSpPr>
        <p:spPr>
          <a:xfrm>
            <a:off x="711228" y="1370833"/>
            <a:ext cx="6589886" cy="1169551"/>
          </a:xfrm>
          <a:prstGeom prst="rect">
            <a:avLst/>
          </a:prstGeom>
          <a:noFill/>
        </p:spPr>
        <p:txBody>
          <a:bodyPr wrap="square" rtlCol="0">
            <a:spAutoFit/>
          </a:bodyPr>
          <a:lstStyle/>
          <a:p>
            <a:pPr algn="just"/>
            <a:r>
              <a:rPr lang="en-IN" sz="1400" b="0" i="0" u="none" strike="noStrike" cap="none">
                <a:solidFill>
                  <a:schemeClr val="tx2">
                    <a:lumMod val="25000"/>
                  </a:schemeClr>
                </a:solidFill>
                <a:effectLst/>
                <a:latin typeface="Calibri" panose="020F0502020204030204" pitchFamily="34" charset="0"/>
                <a:ea typeface="Barlow Medium"/>
                <a:cs typeface="Calibri" panose="020F0502020204030204" pitchFamily="34" charset="0"/>
                <a:sym typeface="Barlow Medium"/>
              </a:rPr>
              <a:t>Global anemia status has not been up to mark even after years of attempt to improve it. Hence this study emphasises on the need to look at factors other than nutrient deficiency as a cause of anemia so that wider and holistic approaches could be taken to reduce it. </a:t>
            </a:r>
            <a:endParaRPr lang="en-US" sz="1400" b="0" i="0" u="none" strike="noStrike" cap="none">
              <a:solidFill>
                <a:schemeClr val="tx2">
                  <a:lumMod val="25000"/>
                </a:schemeClr>
              </a:solidFill>
              <a:latin typeface="Calibri" panose="020F0502020204030204" pitchFamily="34" charset="0"/>
              <a:ea typeface="Barlow Medium"/>
              <a:cs typeface="Calibri" panose="020F0502020204030204" pitchFamily="34" charset="0"/>
              <a:sym typeface="Barlow Medium"/>
            </a:endParaRPr>
          </a:p>
          <a:p>
            <a:pPr algn="just"/>
            <a:endParaRPr lang="en-IN">
              <a:latin typeface="Calibri" panose="020F0502020204030204" pitchFamily="34" charset="0"/>
              <a:cs typeface="Calibri" panose="020F0502020204030204" pitchFamily="34" charset="0"/>
            </a:endParaRPr>
          </a:p>
        </p:txBody>
      </p:sp>
      <p:grpSp>
        <p:nvGrpSpPr>
          <p:cNvPr id="4" name="Google Shape;707;p20">
            <a:extLst>
              <a:ext uri="{FF2B5EF4-FFF2-40B4-BE49-F238E27FC236}">
                <a16:creationId xmlns:a16="http://schemas.microsoft.com/office/drawing/2014/main" id="{2ED7772F-6E8F-D7BD-B851-4ACBF3F3B99E}"/>
              </a:ext>
            </a:extLst>
          </p:cNvPr>
          <p:cNvGrpSpPr/>
          <p:nvPr/>
        </p:nvGrpSpPr>
        <p:grpSpPr>
          <a:xfrm>
            <a:off x="7794224" y="1731322"/>
            <a:ext cx="599932" cy="609842"/>
            <a:chOff x="3739060" y="1827074"/>
            <a:chExt cx="466083" cy="493840"/>
          </a:xfrm>
        </p:grpSpPr>
        <p:sp>
          <p:nvSpPr>
            <p:cNvPr id="5" name="Google Shape;708;p20">
              <a:extLst>
                <a:ext uri="{FF2B5EF4-FFF2-40B4-BE49-F238E27FC236}">
                  <a16:creationId xmlns:a16="http://schemas.microsoft.com/office/drawing/2014/main" id="{311A3211-079C-1D28-D4CE-CEA0F3BCBC88}"/>
                </a:ext>
              </a:extLst>
            </p:cNvPr>
            <p:cNvSpPr/>
            <p:nvPr/>
          </p:nvSpPr>
          <p:spPr>
            <a:xfrm>
              <a:off x="4120479" y="1936615"/>
              <a:ext cx="54956" cy="50868"/>
            </a:xfrm>
            <a:custGeom>
              <a:avLst/>
              <a:gdLst/>
              <a:ahLst/>
              <a:cxnLst/>
              <a:rect l="l" t="t" r="r" b="b"/>
              <a:pathLst>
                <a:path w="2366" h="2190" extrusionOk="0">
                  <a:moveTo>
                    <a:pt x="1911" y="1"/>
                  </a:moveTo>
                  <a:lnTo>
                    <a:pt x="1" y="2190"/>
                  </a:lnTo>
                  <a:lnTo>
                    <a:pt x="2362" y="1652"/>
                  </a:lnTo>
                  <a:cubicBezTo>
                    <a:pt x="2366" y="1050"/>
                    <a:pt x="2200" y="482"/>
                    <a:pt x="1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09;p20">
              <a:extLst>
                <a:ext uri="{FF2B5EF4-FFF2-40B4-BE49-F238E27FC236}">
                  <a16:creationId xmlns:a16="http://schemas.microsoft.com/office/drawing/2014/main" id="{0D6A343B-7DEE-A060-28A5-F31895624716}"/>
                </a:ext>
              </a:extLst>
            </p:cNvPr>
            <p:cNvSpPr/>
            <p:nvPr/>
          </p:nvSpPr>
          <p:spPr>
            <a:xfrm>
              <a:off x="3913429" y="1873134"/>
              <a:ext cx="189792" cy="102015"/>
            </a:xfrm>
            <a:custGeom>
              <a:avLst/>
              <a:gdLst/>
              <a:ahLst/>
              <a:cxnLst/>
              <a:rect l="l" t="t" r="r" b="b"/>
              <a:pathLst>
                <a:path w="8171" h="4392" extrusionOk="0">
                  <a:moveTo>
                    <a:pt x="5185" y="0"/>
                  </a:moveTo>
                  <a:cubicBezTo>
                    <a:pt x="3933" y="0"/>
                    <a:pt x="2870" y="811"/>
                    <a:pt x="2491" y="1940"/>
                  </a:cubicBezTo>
                  <a:cubicBezTo>
                    <a:pt x="2471" y="2003"/>
                    <a:pt x="2412" y="2043"/>
                    <a:pt x="2345" y="2043"/>
                  </a:cubicBezTo>
                  <a:cubicBezTo>
                    <a:pt x="1050" y="2043"/>
                    <a:pt x="0" y="3096"/>
                    <a:pt x="0" y="4391"/>
                  </a:cubicBezTo>
                  <a:lnTo>
                    <a:pt x="8171" y="4391"/>
                  </a:lnTo>
                  <a:cubicBezTo>
                    <a:pt x="8171" y="3597"/>
                    <a:pt x="7673" y="2920"/>
                    <a:pt x="6972" y="2661"/>
                  </a:cubicBezTo>
                  <a:lnTo>
                    <a:pt x="7839" y="1159"/>
                  </a:lnTo>
                  <a:lnTo>
                    <a:pt x="7769" y="1159"/>
                  </a:lnTo>
                  <a:cubicBezTo>
                    <a:pt x="7590" y="1159"/>
                    <a:pt x="7420" y="1080"/>
                    <a:pt x="7304" y="947"/>
                  </a:cubicBezTo>
                  <a:cubicBezTo>
                    <a:pt x="6782" y="366"/>
                    <a:pt x="6029" y="0"/>
                    <a:pt x="5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0;p20">
              <a:extLst>
                <a:ext uri="{FF2B5EF4-FFF2-40B4-BE49-F238E27FC236}">
                  <a16:creationId xmlns:a16="http://schemas.microsoft.com/office/drawing/2014/main" id="{050E6625-D374-1E47-AE74-025DF59E216A}"/>
                </a:ext>
              </a:extLst>
            </p:cNvPr>
            <p:cNvSpPr/>
            <p:nvPr/>
          </p:nvSpPr>
          <p:spPr>
            <a:xfrm>
              <a:off x="3913499" y="1877524"/>
              <a:ext cx="189815" cy="97532"/>
            </a:xfrm>
            <a:custGeom>
              <a:avLst/>
              <a:gdLst/>
              <a:ahLst/>
              <a:cxnLst/>
              <a:rect l="l" t="t" r="r" b="b"/>
              <a:pathLst>
                <a:path w="8172" h="4199" extrusionOk="0">
                  <a:moveTo>
                    <a:pt x="6192" y="1"/>
                  </a:moveTo>
                  <a:lnTo>
                    <a:pt x="5527" y="1153"/>
                  </a:lnTo>
                  <a:cubicBezTo>
                    <a:pt x="5391" y="1389"/>
                    <a:pt x="5461" y="1688"/>
                    <a:pt x="5683" y="1847"/>
                  </a:cubicBezTo>
                  <a:cubicBezTo>
                    <a:pt x="5713" y="1867"/>
                    <a:pt x="5743" y="1887"/>
                    <a:pt x="5773" y="1914"/>
                  </a:cubicBezTo>
                  <a:cubicBezTo>
                    <a:pt x="6364" y="2389"/>
                    <a:pt x="6029" y="3345"/>
                    <a:pt x="5268" y="3345"/>
                  </a:cubicBezTo>
                  <a:lnTo>
                    <a:pt x="163" y="3345"/>
                  </a:lnTo>
                  <a:cubicBezTo>
                    <a:pt x="60" y="3611"/>
                    <a:pt x="0" y="3897"/>
                    <a:pt x="0" y="4199"/>
                  </a:cubicBezTo>
                  <a:lnTo>
                    <a:pt x="8171" y="4199"/>
                  </a:lnTo>
                  <a:cubicBezTo>
                    <a:pt x="8168" y="3408"/>
                    <a:pt x="7670" y="2731"/>
                    <a:pt x="6969" y="2472"/>
                  </a:cubicBezTo>
                  <a:lnTo>
                    <a:pt x="7836" y="970"/>
                  </a:lnTo>
                  <a:lnTo>
                    <a:pt x="7766" y="970"/>
                  </a:lnTo>
                  <a:cubicBezTo>
                    <a:pt x="7587" y="970"/>
                    <a:pt x="7417" y="891"/>
                    <a:pt x="7301" y="758"/>
                  </a:cubicBezTo>
                  <a:cubicBezTo>
                    <a:pt x="7002" y="422"/>
                    <a:pt x="6623" y="160"/>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11;p20">
              <a:extLst>
                <a:ext uri="{FF2B5EF4-FFF2-40B4-BE49-F238E27FC236}">
                  <a16:creationId xmlns:a16="http://schemas.microsoft.com/office/drawing/2014/main" id="{F554FBEA-B6A5-BDD0-0F7A-ACF683DB21C1}"/>
                </a:ext>
              </a:extLst>
            </p:cNvPr>
            <p:cNvSpPr/>
            <p:nvPr/>
          </p:nvSpPr>
          <p:spPr>
            <a:xfrm>
              <a:off x="4075441" y="1856387"/>
              <a:ext cx="99925" cy="118762"/>
            </a:xfrm>
            <a:custGeom>
              <a:avLst/>
              <a:gdLst/>
              <a:ahLst/>
              <a:cxnLst/>
              <a:rect l="l" t="t" r="r" b="b"/>
              <a:pathLst>
                <a:path w="4302" h="5113" extrusionOk="0">
                  <a:moveTo>
                    <a:pt x="3086" y="1"/>
                  </a:moveTo>
                  <a:lnTo>
                    <a:pt x="2863" y="383"/>
                  </a:lnTo>
                  <a:cubicBezTo>
                    <a:pt x="2773" y="539"/>
                    <a:pt x="2611" y="648"/>
                    <a:pt x="2431" y="661"/>
                  </a:cubicBezTo>
                  <a:cubicBezTo>
                    <a:pt x="1893" y="698"/>
                    <a:pt x="1378" y="997"/>
                    <a:pt x="1086" y="1498"/>
                  </a:cubicBezTo>
                  <a:lnTo>
                    <a:pt x="0" y="3385"/>
                  </a:lnTo>
                  <a:cubicBezTo>
                    <a:pt x="701" y="3641"/>
                    <a:pt x="1199" y="4318"/>
                    <a:pt x="1199" y="5112"/>
                  </a:cubicBezTo>
                  <a:lnTo>
                    <a:pt x="2896" y="5112"/>
                  </a:lnTo>
                  <a:lnTo>
                    <a:pt x="4006" y="3189"/>
                  </a:lnTo>
                  <a:cubicBezTo>
                    <a:pt x="4295" y="2681"/>
                    <a:pt x="4295" y="2090"/>
                    <a:pt x="4059" y="1601"/>
                  </a:cubicBezTo>
                  <a:cubicBezTo>
                    <a:pt x="3976" y="1435"/>
                    <a:pt x="3989" y="1243"/>
                    <a:pt x="4082" y="1083"/>
                  </a:cubicBezTo>
                  <a:lnTo>
                    <a:pt x="4301" y="701"/>
                  </a:lnTo>
                  <a:lnTo>
                    <a:pt x="30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2;p20">
              <a:extLst>
                <a:ext uri="{FF2B5EF4-FFF2-40B4-BE49-F238E27FC236}">
                  <a16:creationId xmlns:a16="http://schemas.microsoft.com/office/drawing/2014/main" id="{3855E007-5E63-EF15-D6A7-057439324F6B}"/>
                </a:ext>
              </a:extLst>
            </p:cNvPr>
            <p:cNvSpPr/>
            <p:nvPr/>
          </p:nvSpPr>
          <p:spPr>
            <a:xfrm>
              <a:off x="4091700" y="1853692"/>
              <a:ext cx="83665" cy="139876"/>
            </a:xfrm>
            <a:custGeom>
              <a:avLst/>
              <a:gdLst/>
              <a:ahLst/>
              <a:cxnLst/>
              <a:rect l="l" t="t" r="r" b="b"/>
              <a:pathLst>
                <a:path w="3602" h="6022" extrusionOk="0">
                  <a:moveTo>
                    <a:pt x="3199" y="0"/>
                  </a:moveTo>
                  <a:lnTo>
                    <a:pt x="2386" y="117"/>
                  </a:lnTo>
                  <a:lnTo>
                    <a:pt x="2163" y="499"/>
                  </a:lnTo>
                  <a:cubicBezTo>
                    <a:pt x="2127" y="562"/>
                    <a:pt x="2080" y="615"/>
                    <a:pt x="2024" y="661"/>
                  </a:cubicBezTo>
                  <a:cubicBezTo>
                    <a:pt x="2027" y="731"/>
                    <a:pt x="2044" y="797"/>
                    <a:pt x="2077" y="857"/>
                  </a:cubicBezTo>
                  <a:cubicBezTo>
                    <a:pt x="2313" y="1345"/>
                    <a:pt x="2313" y="1940"/>
                    <a:pt x="2024" y="2445"/>
                  </a:cubicBezTo>
                  <a:lnTo>
                    <a:pt x="1160" y="3939"/>
                  </a:lnTo>
                  <a:cubicBezTo>
                    <a:pt x="1007" y="4205"/>
                    <a:pt x="725" y="4368"/>
                    <a:pt x="416" y="4368"/>
                  </a:cubicBezTo>
                  <a:lnTo>
                    <a:pt x="287" y="4368"/>
                  </a:lnTo>
                  <a:cubicBezTo>
                    <a:pt x="419" y="4624"/>
                    <a:pt x="1" y="5713"/>
                    <a:pt x="1" y="6022"/>
                  </a:cubicBezTo>
                  <a:lnTo>
                    <a:pt x="2196" y="5222"/>
                  </a:lnTo>
                  <a:lnTo>
                    <a:pt x="3306" y="3302"/>
                  </a:lnTo>
                  <a:cubicBezTo>
                    <a:pt x="3595" y="2794"/>
                    <a:pt x="3595" y="2199"/>
                    <a:pt x="3359" y="1714"/>
                  </a:cubicBezTo>
                  <a:cubicBezTo>
                    <a:pt x="3276" y="1551"/>
                    <a:pt x="3289" y="1359"/>
                    <a:pt x="3382" y="1199"/>
                  </a:cubicBezTo>
                  <a:lnTo>
                    <a:pt x="3601" y="817"/>
                  </a:lnTo>
                  <a:lnTo>
                    <a:pt x="3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13;p20">
              <a:extLst>
                <a:ext uri="{FF2B5EF4-FFF2-40B4-BE49-F238E27FC236}">
                  <a16:creationId xmlns:a16="http://schemas.microsoft.com/office/drawing/2014/main" id="{C732216B-AF7A-F6C7-5AF3-A4E5C90459AB}"/>
                </a:ext>
              </a:extLst>
            </p:cNvPr>
            <p:cNvSpPr/>
            <p:nvPr/>
          </p:nvSpPr>
          <p:spPr>
            <a:xfrm>
              <a:off x="4053050" y="1924815"/>
              <a:ext cx="57581" cy="57651"/>
            </a:xfrm>
            <a:custGeom>
              <a:avLst/>
              <a:gdLst/>
              <a:ahLst/>
              <a:cxnLst/>
              <a:rect l="l" t="t" r="r" b="b"/>
              <a:pathLst>
                <a:path w="2479" h="2482" extrusionOk="0">
                  <a:moveTo>
                    <a:pt x="320" y="1"/>
                  </a:moveTo>
                  <a:cubicBezTo>
                    <a:pt x="147" y="1"/>
                    <a:pt x="1" y="143"/>
                    <a:pt x="1" y="323"/>
                  </a:cubicBezTo>
                  <a:cubicBezTo>
                    <a:pt x="1" y="495"/>
                    <a:pt x="140" y="642"/>
                    <a:pt x="320" y="642"/>
                  </a:cubicBezTo>
                  <a:cubicBezTo>
                    <a:pt x="1160" y="642"/>
                    <a:pt x="1841" y="1323"/>
                    <a:pt x="1841" y="2160"/>
                  </a:cubicBezTo>
                  <a:cubicBezTo>
                    <a:pt x="1841" y="2336"/>
                    <a:pt x="1980" y="2482"/>
                    <a:pt x="2160" y="2482"/>
                  </a:cubicBezTo>
                  <a:cubicBezTo>
                    <a:pt x="2339" y="2482"/>
                    <a:pt x="2479" y="2339"/>
                    <a:pt x="2479" y="2160"/>
                  </a:cubicBezTo>
                  <a:cubicBezTo>
                    <a:pt x="2479" y="967"/>
                    <a:pt x="151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4;p20">
              <a:extLst>
                <a:ext uri="{FF2B5EF4-FFF2-40B4-BE49-F238E27FC236}">
                  <a16:creationId xmlns:a16="http://schemas.microsoft.com/office/drawing/2014/main" id="{0AE75493-80B8-4C45-0DD1-A33DC8093784}"/>
                </a:ext>
              </a:extLst>
            </p:cNvPr>
            <p:cNvSpPr/>
            <p:nvPr/>
          </p:nvSpPr>
          <p:spPr>
            <a:xfrm>
              <a:off x="4053050" y="1924815"/>
              <a:ext cx="57581" cy="57651"/>
            </a:xfrm>
            <a:custGeom>
              <a:avLst/>
              <a:gdLst/>
              <a:ahLst/>
              <a:cxnLst/>
              <a:rect l="l" t="t" r="r" b="b"/>
              <a:pathLst>
                <a:path w="2479" h="2482" extrusionOk="0">
                  <a:moveTo>
                    <a:pt x="320" y="1"/>
                  </a:moveTo>
                  <a:cubicBezTo>
                    <a:pt x="147" y="1"/>
                    <a:pt x="1" y="143"/>
                    <a:pt x="1" y="323"/>
                  </a:cubicBezTo>
                  <a:cubicBezTo>
                    <a:pt x="1" y="495"/>
                    <a:pt x="140" y="642"/>
                    <a:pt x="320" y="642"/>
                  </a:cubicBezTo>
                  <a:cubicBezTo>
                    <a:pt x="1160" y="642"/>
                    <a:pt x="1841" y="1323"/>
                    <a:pt x="1841" y="2160"/>
                  </a:cubicBezTo>
                  <a:cubicBezTo>
                    <a:pt x="1841" y="2336"/>
                    <a:pt x="1980" y="2482"/>
                    <a:pt x="2160" y="2482"/>
                  </a:cubicBezTo>
                  <a:cubicBezTo>
                    <a:pt x="2339" y="2482"/>
                    <a:pt x="2479" y="2339"/>
                    <a:pt x="2479" y="2160"/>
                  </a:cubicBezTo>
                  <a:cubicBezTo>
                    <a:pt x="2479" y="967"/>
                    <a:pt x="1512" y="1"/>
                    <a:pt x="320"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5;p20">
              <a:extLst>
                <a:ext uri="{FF2B5EF4-FFF2-40B4-BE49-F238E27FC236}">
                  <a16:creationId xmlns:a16="http://schemas.microsoft.com/office/drawing/2014/main" id="{B5272ED6-2104-095A-8DF3-F6FA1FE235E2}"/>
                </a:ext>
              </a:extLst>
            </p:cNvPr>
            <p:cNvSpPr/>
            <p:nvPr/>
          </p:nvSpPr>
          <p:spPr>
            <a:xfrm>
              <a:off x="3979999" y="1838804"/>
              <a:ext cx="14912" cy="14912"/>
            </a:xfrm>
            <a:custGeom>
              <a:avLst/>
              <a:gdLst/>
              <a:ahLst/>
              <a:cxnLst/>
              <a:rect l="l" t="t" r="r" b="b"/>
              <a:pathLst>
                <a:path w="642" h="642" extrusionOk="0">
                  <a:moveTo>
                    <a:pt x="323" y="0"/>
                  </a:moveTo>
                  <a:cubicBezTo>
                    <a:pt x="147" y="0"/>
                    <a:pt x="1" y="143"/>
                    <a:pt x="1" y="319"/>
                  </a:cubicBezTo>
                  <a:cubicBezTo>
                    <a:pt x="1" y="498"/>
                    <a:pt x="147" y="641"/>
                    <a:pt x="323" y="641"/>
                  </a:cubicBezTo>
                  <a:cubicBezTo>
                    <a:pt x="499" y="641"/>
                    <a:pt x="642" y="498"/>
                    <a:pt x="642" y="319"/>
                  </a:cubicBezTo>
                  <a:cubicBezTo>
                    <a:pt x="642" y="143"/>
                    <a:pt x="499"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6;p20">
              <a:extLst>
                <a:ext uri="{FF2B5EF4-FFF2-40B4-BE49-F238E27FC236}">
                  <a16:creationId xmlns:a16="http://schemas.microsoft.com/office/drawing/2014/main" id="{4B4BEA31-A273-C912-907E-9AE70DD78D51}"/>
                </a:ext>
              </a:extLst>
            </p:cNvPr>
            <p:cNvSpPr/>
            <p:nvPr/>
          </p:nvSpPr>
          <p:spPr>
            <a:xfrm>
              <a:off x="3784749" y="2102645"/>
              <a:ext cx="14912" cy="14912"/>
            </a:xfrm>
            <a:custGeom>
              <a:avLst/>
              <a:gdLst/>
              <a:ahLst/>
              <a:cxnLst/>
              <a:rect l="l" t="t" r="r" b="b"/>
              <a:pathLst>
                <a:path w="642" h="642" extrusionOk="0">
                  <a:moveTo>
                    <a:pt x="319" y="0"/>
                  </a:moveTo>
                  <a:cubicBezTo>
                    <a:pt x="143" y="0"/>
                    <a:pt x="0" y="143"/>
                    <a:pt x="0" y="319"/>
                  </a:cubicBezTo>
                  <a:cubicBezTo>
                    <a:pt x="0" y="499"/>
                    <a:pt x="143" y="641"/>
                    <a:pt x="319" y="641"/>
                  </a:cubicBezTo>
                  <a:cubicBezTo>
                    <a:pt x="498" y="641"/>
                    <a:pt x="641" y="499"/>
                    <a:pt x="641" y="319"/>
                  </a:cubicBezTo>
                  <a:cubicBezTo>
                    <a:pt x="641" y="143"/>
                    <a:pt x="498"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7;p20">
              <a:extLst>
                <a:ext uri="{FF2B5EF4-FFF2-40B4-BE49-F238E27FC236}">
                  <a16:creationId xmlns:a16="http://schemas.microsoft.com/office/drawing/2014/main" id="{3C4F627E-06B4-E45B-694C-85B51F051BC5}"/>
                </a:ext>
              </a:extLst>
            </p:cNvPr>
            <p:cNvSpPr/>
            <p:nvPr/>
          </p:nvSpPr>
          <p:spPr>
            <a:xfrm>
              <a:off x="3894057" y="1975126"/>
              <a:ext cx="311016" cy="345788"/>
            </a:xfrm>
            <a:custGeom>
              <a:avLst/>
              <a:gdLst/>
              <a:ahLst/>
              <a:cxnLst/>
              <a:rect l="l" t="t" r="r" b="b"/>
              <a:pathLst>
                <a:path w="13390" h="14887" extrusionOk="0">
                  <a:moveTo>
                    <a:pt x="137" y="0"/>
                  </a:moveTo>
                  <a:cubicBezTo>
                    <a:pt x="60" y="0"/>
                    <a:pt x="1" y="67"/>
                    <a:pt x="7" y="140"/>
                  </a:cubicBezTo>
                  <a:lnTo>
                    <a:pt x="754" y="8696"/>
                  </a:lnTo>
                  <a:lnTo>
                    <a:pt x="1552" y="11549"/>
                  </a:lnTo>
                  <a:lnTo>
                    <a:pt x="6235" y="14887"/>
                  </a:lnTo>
                  <a:lnTo>
                    <a:pt x="11974" y="14887"/>
                  </a:lnTo>
                  <a:cubicBezTo>
                    <a:pt x="12041" y="14887"/>
                    <a:pt x="12097" y="14833"/>
                    <a:pt x="12100" y="14767"/>
                  </a:cubicBezTo>
                  <a:lnTo>
                    <a:pt x="13379" y="140"/>
                  </a:lnTo>
                  <a:cubicBezTo>
                    <a:pt x="13389" y="67"/>
                    <a:pt x="13326" y="0"/>
                    <a:pt x="13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18;p20">
              <a:extLst>
                <a:ext uri="{FF2B5EF4-FFF2-40B4-BE49-F238E27FC236}">
                  <a16:creationId xmlns:a16="http://schemas.microsoft.com/office/drawing/2014/main" id="{B612BA42-6228-8FC3-6AE9-B5B50644E5FD}"/>
                </a:ext>
              </a:extLst>
            </p:cNvPr>
            <p:cNvSpPr/>
            <p:nvPr/>
          </p:nvSpPr>
          <p:spPr>
            <a:xfrm>
              <a:off x="4038858" y="1974963"/>
              <a:ext cx="166286" cy="345881"/>
            </a:xfrm>
            <a:custGeom>
              <a:avLst/>
              <a:gdLst/>
              <a:ahLst/>
              <a:cxnLst/>
              <a:rect l="l" t="t" r="r" b="b"/>
              <a:pathLst>
                <a:path w="7159" h="14891" extrusionOk="0">
                  <a:moveTo>
                    <a:pt x="5378" y="1"/>
                  </a:moveTo>
                  <a:lnTo>
                    <a:pt x="4495" y="10124"/>
                  </a:lnTo>
                  <a:cubicBezTo>
                    <a:pt x="4299" y="12336"/>
                    <a:pt x="2445" y="14030"/>
                    <a:pt x="230" y="14030"/>
                  </a:cubicBezTo>
                  <a:lnTo>
                    <a:pt x="71" y="14030"/>
                  </a:lnTo>
                  <a:cubicBezTo>
                    <a:pt x="87" y="14160"/>
                    <a:pt x="94" y="14286"/>
                    <a:pt x="94" y="14422"/>
                  </a:cubicBezTo>
                  <a:lnTo>
                    <a:pt x="94" y="14797"/>
                  </a:lnTo>
                  <a:cubicBezTo>
                    <a:pt x="94" y="14847"/>
                    <a:pt x="51" y="14890"/>
                    <a:pt x="1" y="14890"/>
                  </a:cubicBezTo>
                  <a:lnTo>
                    <a:pt x="5740" y="14890"/>
                  </a:lnTo>
                  <a:cubicBezTo>
                    <a:pt x="5807" y="14890"/>
                    <a:pt x="5863" y="14840"/>
                    <a:pt x="5866" y="14767"/>
                  </a:cubicBezTo>
                  <a:lnTo>
                    <a:pt x="7145" y="143"/>
                  </a:lnTo>
                  <a:cubicBezTo>
                    <a:pt x="7158" y="67"/>
                    <a:pt x="7095" y="1"/>
                    <a:pt x="7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9;p20">
              <a:extLst>
                <a:ext uri="{FF2B5EF4-FFF2-40B4-BE49-F238E27FC236}">
                  <a16:creationId xmlns:a16="http://schemas.microsoft.com/office/drawing/2014/main" id="{9CA8B21A-6009-58BB-8BD9-4130172D6688}"/>
                </a:ext>
              </a:extLst>
            </p:cNvPr>
            <p:cNvSpPr/>
            <p:nvPr/>
          </p:nvSpPr>
          <p:spPr>
            <a:xfrm>
              <a:off x="4108982" y="2005275"/>
              <a:ext cx="56513" cy="285234"/>
            </a:xfrm>
            <a:custGeom>
              <a:avLst/>
              <a:gdLst/>
              <a:ahLst/>
              <a:cxnLst/>
              <a:rect l="l" t="t" r="r" b="b"/>
              <a:pathLst>
                <a:path w="2433" h="12280" extrusionOk="0">
                  <a:moveTo>
                    <a:pt x="1256" y="1"/>
                  </a:moveTo>
                  <a:cubicBezTo>
                    <a:pt x="805" y="1"/>
                    <a:pt x="433" y="356"/>
                    <a:pt x="416" y="811"/>
                  </a:cubicBezTo>
                  <a:lnTo>
                    <a:pt x="18" y="11406"/>
                  </a:lnTo>
                  <a:cubicBezTo>
                    <a:pt x="1" y="11881"/>
                    <a:pt x="383" y="12280"/>
                    <a:pt x="858" y="12280"/>
                  </a:cubicBezTo>
                  <a:lnTo>
                    <a:pt x="894" y="12280"/>
                  </a:lnTo>
                  <a:cubicBezTo>
                    <a:pt x="1343" y="12280"/>
                    <a:pt x="1708" y="11938"/>
                    <a:pt x="1735" y="11493"/>
                  </a:cubicBezTo>
                  <a:lnTo>
                    <a:pt x="2399" y="898"/>
                  </a:lnTo>
                  <a:cubicBezTo>
                    <a:pt x="2432" y="413"/>
                    <a:pt x="2047" y="1"/>
                    <a:pt x="1552"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20;p20">
              <a:extLst>
                <a:ext uri="{FF2B5EF4-FFF2-40B4-BE49-F238E27FC236}">
                  <a16:creationId xmlns:a16="http://schemas.microsoft.com/office/drawing/2014/main" id="{2F82C0C7-52D5-7332-985A-AD9517E1C64B}"/>
                </a:ext>
              </a:extLst>
            </p:cNvPr>
            <p:cNvSpPr/>
            <p:nvPr/>
          </p:nvSpPr>
          <p:spPr>
            <a:xfrm>
              <a:off x="4143637" y="1827074"/>
              <a:ext cx="51472" cy="46943"/>
            </a:xfrm>
            <a:custGeom>
              <a:avLst/>
              <a:gdLst/>
              <a:ahLst/>
              <a:cxnLst/>
              <a:rect l="l" t="t" r="r" b="b"/>
              <a:pathLst>
                <a:path w="2216" h="2021" extrusionOk="0">
                  <a:moveTo>
                    <a:pt x="711" y="1"/>
                  </a:moveTo>
                  <a:cubicBezTo>
                    <a:pt x="661" y="1"/>
                    <a:pt x="613" y="27"/>
                    <a:pt x="588" y="73"/>
                  </a:cubicBezTo>
                  <a:lnTo>
                    <a:pt x="37" y="1033"/>
                  </a:lnTo>
                  <a:cubicBezTo>
                    <a:pt x="0" y="1100"/>
                    <a:pt x="20" y="1186"/>
                    <a:pt x="90" y="1229"/>
                  </a:cubicBezTo>
                  <a:lnTo>
                    <a:pt x="1428" y="2000"/>
                  </a:lnTo>
                  <a:cubicBezTo>
                    <a:pt x="1451" y="2014"/>
                    <a:pt x="1476" y="2021"/>
                    <a:pt x="1501" y="2021"/>
                  </a:cubicBezTo>
                  <a:cubicBezTo>
                    <a:pt x="1550" y="2021"/>
                    <a:pt x="1597" y="1993"/>
                    <a:pt x="1621" y="1947"/>
                  </a:cubicBezTo>
                  <a:lnTo>
                    <a:pt x="2176" y="987"/>
                  </a:lnTo>
                  <a:cubicBezTo>
                    <a:pt x="2216" y="917"/>
                    <a:pt x="2192" y="831"/>
                    <a:pt x="2119" y="794"/>
                  </a:cubicBezTo>
                  <a:lnTo>
                    <a:pt x="784" y="20"/>
                  </a:lnTo>
                  <a:cubicBezTo>
                    <a:pt x="761" y="7"/>
                    <a:pt x="736" y="1"/>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21;p20">
              <a:extLst>
                <a:ext uri="{FF2B5EF4-FFF2-40B4-BE49-F238E27FC236}">
                  <a16:creationId xmlns:a16="http://schemas.microsoft.com/office/drawing/2014/main" id="{4369AC47-C891-D767-CCFD-DDF22FFBAB93}"/>
                </a:ext>
              </a:extLst>
            </p:cNvPr>
            <p:cNvSpPr/>
            <p:nvPr/>
          </p:nvSpPr>
          <p:spPr>
            <a:xfrm>
              <a:off x="3933800" y="2005368"/>
              <a:ext cx="54561" cy="243029"/>
            </a:xfrm>
            <a:custGeom>
              <a:avLst/>
              <a:gdLst/>
              <a:ahLst/>
              <a:cxnLst/>
              <a:rect l="l" t="t" r="r" b="b"/>
              <a:pathLst>
                <a:path w="2349" h="10463" extrusionOk="0">
                  <a:moveTo>
                    <a:pt x="870" y="0"/>
                  </a:moveTo>
                  <a:cubicBezTo>
                    <a:pt x="385" y="0"/>
                    <a:pt x="0" y="412"/>
                    <a:pt x="27" y="897"/>
                  </a:cubicBezTo>
                  <a:lnTo>
                    <a:pt x="558" y="9420"/>
                  </a:lnTo>
                  <a:cubicBezTo>
                    <a:pt x="721" y="9609"/>
                    <a:pt x="923" y="10399"/>
                    <a:pt x="1186" y="10399"/>
                  </a:cubicBezTo>
                  <a:lnTo>
                    <a:pt x="1398" y="10462"/>
                  </a:lnTo>
                  <a:cubicBezTo>
                    <a:pt x="1760" y="10462"/>
                    <a:pt x="1961" y="9899"/>
                    <a:pt x="2263" y="9899"/>
                  </a:cubicBezTo>
                  <a:cubicBezTo>
                    <a:pt x="2290" y="9899"/>
                    <a:pt x="2319" y="9904"/>
                    <a:pt x="2348" y="9914"/>
                  </a:cubicBezTo>
                  <a:lnTo>
                    <a:pt x="2009" y="811"/>
                  </a:lnTo>
                  <a:cubicBezTo>
                    <a:pt x="1993" y="356"/>
                    <a:pt x="1618" y="0"/>
                    <a:pt x="1166"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2;p20">
              <a:extLst>
                <a:ext uri="{FF2B5EF4-FFF2-40B4-BE49-F238E27FC236}">
                  <a16:creationId xmlns:a16="http://schemas.microsoft.com/office/drawing/2014/main" id="{B12C19C5-73DF-9EA9-4D1E-0EB85D3A4AE1}"/>
                </a:ext>
              </a:extLst>
            </p:cNvPr>
            <p:cNvSpPr/>
            <p:nvPr/>
          </p:nvSpPr>
          <p:spPr>
            <a:xfrm>
              <a:off x="4026454" y="2005275"/>
              <a:ext cx="46292" cy="285396"/>
            </a:xfrm>
            <a:custGeom>
              <a:avLst/>
              <a:gdLst/>
              <a:ahLst/>
              <a:cxnLst/>
              <a:rect l="l" t="t" r="r" b="b"/>
              <a:pathLst>
                <a:path w="1993" h="12287" extrusionOk="0">
                  <a:moveTo>
                    <a:pt x="847" y="1"/>
                  </a:moveTo>
                  <a:cubicBezTo>
                    <a:pt x="379" y="1"/>
                    <a:pt x="0" y="383"/>
                    <a:pt x="3" y="854"/>
                  </a:cubicBezTo>
                  <a:lnTo>
                    <a:pt x="136" y="11360"/>
                  </a:lnTo>
                  <a:cubicBezTo>
                    <a:pt x="70" y="11808"/>
                    <a:pt x="176" y="11954"/>
                    <a:pt x="475" y="12121"/>
                  </a:cubicBezTo>
                  <a:cubicBezTo>
                    <a:pt x="618" y="12223"/>
                    <a:pt x="791" y="12287"/>
                    <a:pt x="980" y="12287"/>
                  </a:cubicBezTo>
                  <a:lnTo>
                    <a:pt x="1013" y="12287"/>
                  </a:lnTo>
                  <a:cubicBezTo>
                    <a:pt x="1471" y="12287"/>
                    <a:pt x="1850" y="11915"/>
                    <a:pt x="1857" y="11456"/>
                  </a:cubicBezTo>
                  <a:lnTo>
                    <a:pt x="1986" y="858"/>
                  </a:lnTo>
                  <a:cubicBezTo>
                    <a:pt x="1993" y="383"/>
                    <a:pt x="1614" y="1"/>
                    <a:pt x="1146"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23;p20">
              <a:extLst>
                <a:ext uri="{FF2B5EF4-FFF2-40B4-BE49-F238E27FC236}">
                  <a16:creationId xmlns:a16="http://schemas.microsoft.com/office/drawing/2014/main" id="{BCA8BA4F-A105-378D-4496-A5D26BA3BA28}"/>
                </a:ext>
              </a:extLst>
            </p:cNvPr>
            <p:cNvSpPr/>
            <p:nvPr/>
          </p:nvSpPr>
          <p:spPr>
            <a:xfrm>
              <a:off x="3739060" y="2170074"/>
              <a:ext cx="301981" cy="150770"/>
            </a:xfrm>
            <a:custGeom>
              <a:avLst/>
              <a:gdLst/>
              <a:ahLst/>
              <a:cxnLst/>
              <a:rect l="l" t="t" r="r" b="b"/>
              <a:pathLst>
                <a:path w="13001" h="6491" extrusionOk="0">
                  <a:moveTo>
                    <a:pt x="6209" y="0"/>
                  </a:moveTo>
                  <a:cubicBezTo>
                    <a:pt x="6086" y="0"/>
                    <a:pt x="5966" y="10"/>
                    <a:pt x="5850" y="27"/>
                  </a:cubicBezTo>
                  <a:lnTo>
                    <a:pt x="2980" y="3059"/>
                  </a:lnTo>
                  <a:cubicBezTo>
                    <a:pt x="1326" y="3126"/>
                    <a:pt x="1" y="4487"/>
                    <a:pt x="1" y="6161"/>
                  </a:cubicBezTo>
                  <a:lnTo>
                    <a:pt x="1" y="6397"/>
                  </a:lnTo>
                  <a:cubicBezTo>
                    <a:pt x="1" y="6447"/>
                    <a:pt x="41" y="6490"/>
                    <a:pt x="90" y="6490"/>
                  </a:cubicBezTo>
                  <a:lnTo>
                    <a:pt x="12908" y="6490"/>
                  </a:lnTo>
                  <a:cubicBezTo>
                    <a:pt x="12958" y="6490"/>
                    <a:pt x="13001" y="6447"/>
                    <a:pt x="13001" y="6397"/>
                  </a:cubicBezTo>
                  <a:lnTo>
                    <a:pt x="13001" y="6022"/>
                  </a:lnTo>
                  <a:cubicBezTo>
                    <a:pt x="13001" y="4145"/>
                    <a:pt x="11480" y="2624"/>
                    <a:pt x="9603" y="2624"/>
                  </a:cubicBezTo>
                  <a:cubicBezTo>
                    <a:pt x="9201" y="2624"/>
                    <a:pt x="8852" y="2352"/>
                    <a:pt x="8749" y="1963"/>
                  </a:cubicBezTo>
                  <a:cubicBezTo>
                    <a:pt x="8454" y="834"/>
                    <a:pt x="7427" y="0"/>
                    <a:pt x="6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24;p20">
              <a:extLst>
                <a:ext uri="{FF2B5EF4-FFF2-40B4-BE49-F238E27FC236}">
                  <a16:creationId xmlns:a16="http://schemas.microsoft.com/office/drawing/2014/main" id="{57C70156-224D-6331-728A-FE82F3D390D8}"/>
                </a:ext>
              </a:extLst>
            </p:cNvPr>
            <p:cNvSpPr/>
            <p:nvPr/>
          </p:nvSpPr>
          <p:spPr>
            <a:xfrm>
              <a:off x="3866672" y="2243287"/>
              <a:ext cx="104779" cy="59811"/>
            </a:xfrm>
            <a:custGeom>
              <a:avLst/>
              <a:gdLst/>
              <a:ahLst/>
              <a:cxnLst/>
              <a:rect l="l" t="t" r="r" b="b"/>
              <a:pathLst>
                <a:path w="4511" h="2575" extrusionOk="0">
                  <a:moveTo>
                    <a:pt x="2252" y="0"/>
                  </a:moveTo>
                  <a:cubicBezTo>
                    <a:pt x="1013" y="0"/>
                    <a:pt x="0" y="1013"/>
                    <a:pt x="0" y="2255"/>
                  </a:cubicBezTo>
                  <a:cubicBezTo>
                    <a:pt x="0" y="2428"/>
                    <a:pt x="140" y="2574"/>
                    <a:pt x="319" y="2574"/>
                  </a:cubicBezTo>
                  <a:cubicBezTo>
                    <a:pt x="492" y="2574"/>
                    <a:pt x="638" y="2432"/>
                    <a:pt x="638" y="2255"/>
                  </a:cubicBezTo>
                  <a:cubicBezTo>
                    <a:pt x="638" y="1362"/>
                    <a:pt x="1366" y="638"/>
                    <a:pt x="2252" y="638"/>
                  </a:cubicBezTo>
                  <a:cubicBezTo>
                    <a:pt x="3146" y="638"/>
                    <a:pt x="3870" y="1365"/>
                    <a:pt x="3870" y="2255"/>
                  </a:cubicBezTo>
                  <a:cubicBezTo>
                    <a:pt x="3870" y="2428"/>
                    <a:pt x="4009" y="2574"/>
                    <a:pt x="4189" y="2574"/>
                  </a:cubicBezTo>
                  <a:cubicBezTo>
                    <a:pt x="4368" y="2574"/>
                    <a:pt x="4511" y="2428"/>
                    <a:pt x="4508" y="2255"/>
                  </a:cubicBezTo>
                  <a:cubicBezTo>
                    <a:pt x="4508" y="1013"/>
                    <a:pt x="3495" y="0"/>
                    <a:pt x="2252"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5;p20">
              <a:extLst>
                <a:ext uri="{FF2B5EF4-FFF2-40B4-BE49-F238E27FC236}">
                  <a16:creationId xmlns:a16="http://schemas.microsoft.com/office/drawing/2014/main" id="{106D1ACA-B310-15F1-08B8-E8DA66671D45}"/>
                </a:ext>
              </a:extLst>
            </p:cNvPr>
            <p:cNvSpPr/>
            <p:nvPr/>
          </p:nvSpPr>
          <p:spPr>
            <a:xfrm>
              <a:off x="3740152" y="1947346"/>
              <a:ext cx="119761" cy="144893"/>
            </a:xfrm>
            <a:custGeom>
              <a:avLst/>
              <a:gdLst/>
              <a:ahLst/>
              <a:cxnLst/>
              <a:rect l="l" t="t" r="r" b="b"/>
              <a:pathLst>
                <a:path w="5156" h="6238" extrusionOk="0">
                  <a:moveTo>
                    <a:pt x="1299" y="0"/>
                  </a:moveTo>
                  <a:cubicBezTo>
                    <a:pt x="582" y="0"/>
                    <a:pt x="0" y="582"/>
                    <a:pt x="0" y="1299"/>
                  </a:cubicBezTo>
                  <a:cubicBezTo>
                    <a:pt x="0" y="2017"/>
                    <a:pt x="582" y="2598"/>
                    <a:pt x="1299" y="2598"/>
                  </a:cubicBezTo>
                  <a:lnTo>
                    <a:pt x="3763" y="2598"/>
                  </a:lnTo>
                  <a:cubicBezTo>
                    <a:pt x="4179" y="2598"/>
                    <a:pt x="4517" y="2933"/>
                    <a:pt x="4517" y="3348"/>
                  </a:cubicBezTo>
                  <a:cubicBezTo>
                    <a:pt x="4517" y="3764"/>
                    <a:pt x="4179" y="4102"/>
                    <a:pt x="3763" y="4102"/>
                  </a:cubicBezTo>
                  <a:lnTo>
                    <a:pt x="3262" y="4102"/>
                  </a:lnTo>
                  <a:cubicBezTo>
                    <a:pt x="2525" y="4102"/>
                    <a:pt x="1920" y="4704"/>
                    <a:pt x="1920" y="5441"/>
                  </a:cubicBezTo>
                  <a:lnTo>
                    <a:pt x="1920" y="5919"/>
                  </a:lnTo>
                  <a:cubicBezTo>
                    <a:pt x="1920" y="6095"/>
                    <a:pt x="2063" y="6238"/>
                    <a:pt x="2242" y="6238"/>
                  </a:cubicBezTo>
                  <a:cubicBezTo>
                    <a:pt x="2418" y="6238"/>
                    <a:pt x="2564" y="6099"/>
                    <a:pt x="2564" y="5906"/>
                  </a:cubicBezTo>
                  <a:lnTo>
                    <a:pt x="2564" y="5431"/>
                  </a:lnTo>
                  <a:cubicBezTo>
                    <a:pt x="2564" y="5049"/>
                    <a:pt x="2877" y="4733"/>
                    <a:pt x="3262" y="4733"/>
                  </a:cubicBezTo>
                  <a:lnTo>
                    <a:pt x="3763" y="4733"/>
                  </a:lnTo>
                  <a:cubicBezTo>
                    <a:pt x="4534" y="4733"/>
                    <a:pt x="5155" y="4109"/>
                    <a:pt x="5155" y="3342"/>
                  </a:cubicBezTo>
                  <a:cubicBezTo>
                    <a:pt x="5155" y="2575"/>
                    <a:pt x="4534" y="1950"/>
                    <a:pt x="3763" y="1950"/>
                  </a:cubicBezTo>
                  <a:lnTo>
                    <a:pt x="1299" y="1950"/>
                  </a:lnTo>
                  <a:cubicBezTo>
                    <a:pt x="937" y="1950"/>
                    <a:pt x="641" y="1654"/>
                    <a:pt x="641" y="1296"/>
                  </a:cubicBezTo>
                  <a:cubicBezTo>
                    <a:pt x="641" y="934"/>
                    <a:pt x="937" y="638"/>
                    <a:pt x="1299" y="638"/>
                  </a:cubicBezTo>
                  <a:lnTo>
                    <a:pt x="1595" y="638"/>
                  </a:lnTo>
                  <a:cubicBezTo>
                    <a:pt x="1767" y="638"/>
                    <a:pt x="1913" y="492"/>
                    <a:pt x="1913" y="319"/>
                  </a:cubicBezTo>
                  <a:cubicBezTo>
                    <a:pt x="1913" y="143"/>
                    <a:pt x="177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6;p20">
              <a:extLst>
                <a:ext uri="{FF2B5EF4-FFF2-40B4-BE49-F238E27FC236}">
                  <a16:creationId xmlns:a16="http://schemas.microsoft.com/office/drawing/2014/main" id="{E5F6AD2F-EB52-7E75-D25D-5F63E60F8202}"/>
                </a:ext>
              </a:extLst>
            </p:cNvPr>
            <p:cNvSpPr/>
            <p:nvPr/>
          </p:nvSpPr>
          <p:spPr>
            <a:xfrm>
              <a:off x="3776642" y="1838804"/>
              <a:ext cx="193276" cy="92051"/>
            </a:xfrm>
            <a:custGeom>
              <a:avLst/>
              <a:gdLst/>
              <a:ahLst/>
              <a:cxnLst/>
              <a:rect l="l" t="t" r="r" b="b"/>
              <a:pathLst>
                <a:path w="8321" h="3963" extrusionOk="0">
                  <a:moveTo>
                    <a:pt x="1136" y="0"/>
                  </a:moveTo>
                  <a:cubicBezTo>
                    <a:pt x="509" y="0"/>
                    <a:pt x="0" y="512"/>
                    <a:pt x="0" y="1133"/>
                  </a:cubicBezTo>
                  <a:cubicBezTo>
                    <a:pt x="0" y="1761"/>
                    <a:pt x="512" y="2269"/>
                    <a:pt x="1136" y="2269"/>
                  </a:cubicBezTo>
                  <a:lnTo>
                    <a:pt x="4424" y="2269"/>
                  </a:lnTo>
                  <a:cubicBezTo>
                    <a:pt x="4713" y="2269"/>
                    <a:pt x="4949" y="2505"/>
                    <a:pt x="4949" y="2794"/>
                  </a:cubicBezTo>
                  <a:cubicBezTo>
                    <a:pt x="4949" y="3086"/>
                    <a:pt x="4713" y="3322"/>
                    <a:pt x="4424" y="3322"/>
                  </a:cubicBezTo>
                  <a:lnTo>
                    <a:pt x="3820" y="3322"/>
                  </a:lnTo>
                  <a:cubicBezTo>
                    <a:pt x="3647" y="3322"/>
                    <a:pt x="3501" y="3468"/>
                    <a:pt x="3501" y="3641"/>
                  </a:cubicBezTo>
                  <a:cubicBezTo>
                    <a:pt x="3501" y="3817"/>
                    <a:pt x="3644" y="3963"/>
                    <a:pt x="3820" y="3963"/>
                  </a:cubicBezTo>
                  <a:lnTo>
                    <a:pt x="4424" y="3963"/>
                  </a:lnTo>
                  <a:cubicBezTo>
                    <a:pt x="5065" y="3963"/>
                    <a:pt x="5594" y="3435"/>
                    <a:pt x="5594" y="2790"/>
                  </a:cubicBezTo>
                  <a:cubicBezTo>
                    <a:pt x="5594" y="2143"/>
                    <a:pt x="5065" y="1621"/>
                    <a:pt x="4424" y="1621"/>
                  </a:cubicBezTo>
                  <a:lnTo>
                    <a:pt x="1136" y="1621"/>
                  </a:lnTo>
                  <a:cubicBezTo>
                    <a:pt x="864" y="1621"/>
                    <a:pt x="645" y="1399"/>
                    <a:pt x="645" y="1130"/>
                  </a:cubicBezTo>
                  <a:cubicBezTo>
                    <a:pt x="645" y="861"/>
                    <a:pt x="864" y="641"/>
                    <a:pt x="1136" y="641"/>
                  </a:cubicBezTo>
                  <a:lnTo>
                    <a:pt x="8002" y="641"/>
                  </a:lnTo>
                  <a:cubicBezTo>
                    <a:pt x="8178" y="641"/>
                    <a:pt x="8320" y="498"/>
                    <a:pt x="8320" y="319"/>
                  </a:cubicBezTo>
                  <a:cubicBezTo>
                    <a:pt x="8320" y="146"/>
                    <a:pt x="8181" y="0"/>
                    <a:pt x="8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27;p20">
              <a:extLst>
                <a:ext uri="{FF2B5EF4-FFF2-40B4-BE49-F238E27FC236}">
                  <a16:creationId xmlns:a16="http://schemas.microsoft.com/office/drawing/2014/main" id="{66971F55-061F-1919-97A1-FD4D3188E54D}"/>
                </a:ext>
              </a:extLst>
            </p:cNvPr>
            <p:cNvSpPr/>
            <p:nvPr/>
          </p:nvSpPr>
          <p:spPr>
            <a:xfrm>
              <a:off x="3755807" y="2150401"/>
              <a:ext cx="125940" cy="45387"/>
            </a:xfrm>
            <a:custGeom>
              <a:avLst/>
              <a:gdLst/>
              <a:ahLst/>
              <a:cxnLst/>
              <a:rect l="l" t="t" r="r" b="b"/>
              <a:pathLst>
                <a:path w="5422" h="1954" extrusionOk="0">
                  <a:moveTo>
                    <a:pt x="1143" y="0"/>
                  </a:moveTo>
                  <a:cubicBezTo>
                    <a:pt x="781" y="0"/>
                    <a:pt x="462" y="246"/>
                    <a:pt x="366" y="595"/>
                  </a:cubicBezTo>
                  <a:lnTo>
                    <a:pt x="1" y="1953"/>
                  </a:lnTo>
                  <a:lnTo>
                    <a:pt x="5421" y="1953"/>
                  </a:lnTo>
                  <a:lnTo>
                    <a:pt x="5056" y="595"/>
                  </a:lnTo>
                  <a:cubicBezTo>
                    <a:pt x="4963" y="246"/>
                    <a:pt x="4647" y="0"/>
                    <a:pt x="4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8;p20">
              <a:extLst>
                <a:ext uri="{FF2B5EF4-FFF2-40B4-BE49-F238E27FC236}">
                  <a16:creationId xmlns:a16="http://schemas.microsoft.com/office/drawing/2014/main" id="{1EB1E5CE-3D6B-E275-5AC3-7DCC540BE4C9}"/>
                </a:ext>
              </a:extLst>
            </p:cNvPr>
            <p:cNvSpPr/>
            <p:nvPr/>
          </p:nvSpPr>
          <p:spPr>
            <a:xfrm>
              <a:off x="3755807" y="2195833"/>
              <a:ext cx="125940" cy="45317"/>
            </a:xfrm>
            <a:custGeom>
              <a:avLst/>
              <a:gdLst/>
              <a:ahLst/>
              <a:cxnLst/>
              <a:rect l="l" t="t" r="r" b="b"/>
              <a:pathLst>
                <a:path w="5422" h="1951" extrusionOk="0">
                  <a:moveTo>
                    <a:pt x="1" y="1"/>
                  </a:moveTo>
                  <a:lnTo>
                    <a:pt x="366" y="1359"/>
                  </a:lnTo>
                  <a:cubicBezTo>
                    <a:pt x="462" y="1704"/>
                    <a:pt x="781" y="1950"/>
                    <a:pt x="1143" y="1950"/>
                  </a:cubicBezTo>
                  <a:lnTo>
                    <a:pt x="4282" y="1950"/>
                  </a:lnTo>
                  <a:cubicBezTo>
                    <a:pt x="4647" y="1950"/>
                    <a:pt x="4963" y="1708"/>
                    <a:pt x="5056" y="1359"/>
                  </a:cubicBezTo>
                  <a:lnTo>
                    <a:pt x="5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29;p20">
              <a:extLst>
                <a:ext uri="{FF2B5EF4-FFF2-40B4-BE49-F238E27FC236}">
                  <a16:creationId xmlns:a16="http://schemas.microsoft.com/office/drawing/2014/main" id="{3385918E-E6D4-919E-B8EE-669BD472095A}"/>
                </a:ext>
              </a:extLst>
            </p:cNvPr>
            <p:cNvSpPr/>
            <p:nvPr/>
          </p:nvSpPr>
          <p:spPr>
            <a:xfrm>
              <a:off x="3740152" y="2188424"/>
              <a:ext cx="157320" cy="14842"/>
            </a:xfrm>
            <a:custGeom>
              <a:avLst/>
              <a:gdLst/>
              <a:ahLst/>
              <a:cxnLst/>
              <a:rect l="l" t="t" r="r" b="b"/>
              <a:pathLst>
                <a:path w="6773" h="639" extrusionOk="0">
                  <a:moveTo>
                    <a:pt x="319" y="1"/>
                  </a:moveTo>
                  <a:cubicBezTo>
                    <a:pt x="143" y="1"/>
                    <a:pt x="0" y="144"/>
                    <a:pt x="0" y="320"/>
                  </a:cubicBezTo>
                  <a:cubicBezTo>
                    <a:pt x="0" y="492"/>
                    <a:pt x="140" y="638"/>
                    <a:pt x="319" y="638"/>
                  </a:cubicBezTo>
                  <a:lnTo>
                    <a:pt x="6454" y="638"/>
                  </a:lnTo>
                  <a:cubicBezTo>
                    <a:pt x="6633" y="638"/>
                    <a:pt x="6773" y="492"/>
                    <a:pt x="6773" y="320"/>
                  </a:cubicBezTo>
                  <a:cubicBezTo>
                    <a:pt x="6773" y="144"/>
                    <a:pt x="6633" y="1"/>
                    <a:pt x="6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792;p20">
            <a:extLst>
              <a:ext uri="{FF2B5EF4-FFF2-40B4-BE49-F238E27FC236}">
                <a16:creationId xmlns:a16="http://schemas.microsoft.com/office/drawing/2014/main" id="{5D0315FA-383A-3959-AEC6-BAF5955AE58D}"/>
              </a:ext>
            </a:extLst>
          </p:cNvPr>
          <p:cNvGrpSpPr/>
          <p:nvPr/>
        </p:nvGrpSpPr>
        <p:grpSpPr>
          <a:xfrm>
            <a:off x="544950" y="2650290"/>
            <a:ext cx="554710" cy="832539"/>
            <a:chOff x="6482902" y="2569703"/>
            <a:chExt cx="282772" cy="493747"/>
          </a:xfrm>
        </p:grpSpPr>
        <p:sp>
          <p:nvSpPr>
            <p:cNvPr id="28" name="Google Shape;793;p20">
              <a:extLst>
                <a:ext uri="{FF2B5EF4-FFF2-40B4-BE49-F238E27FC236}">
                  <a16:creationId xmlns:a16="http://schemas.microsoft.com/office/drawing/2014/main" id="{67A5E9F4-CF65-3154-C49F-419ADB237F30}"/>
                </a:ext>
              </a:extLst>
            </p:cNvPr>
            <p:cNvSpPr/>
            <p:nvPr/>
          </p:nvSpPr>
          <p:spPr>
            <a:xfrm>
              <a:off x="6538834" y="2591375"/>
              <a:ext cx="33053" cy="102782"/>
            </a:xfrm>
            <a:custGeom>
              <a:avLst/>
              <a:gdLst/>
              <a:ahLst/>
              <a:cxnLst/>
              <a:rect l="l" t="t" r="r" b="b"/>
              <a:pathLst>
                <a:path w="1423" h="4425" extrusionOk="0">
                  <a:moveTo>
                    <a:pt x="1422" y="0"/>
                  </a:moveTo>
                  <a:lnTo>
                    <a:pt x="220" y="296"/>
                  </a:lnTo>
                  <a:lnTo>
                    <a:pt x="1" y="4129"/>
                  </a:lnTo>
                  <a:lnTo>
                    <a:pt x="1422" y="4424"/>
                  </a:lnTo>
                  <a:lnTo>
                    <a:pt x="14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4;p20">
              <a:extLst>
                <a:ext uri="{FF2B5EF4-FFF2-40B4-BE49-F238E27FC236}">
                  <a16:creationId xmlns:a16="http://schemas.microsoft.com/office/drawing/2014/main" id="{83EAA63C-512D-AE6C-656C-C1D89C5F0B12}"/>
                </a:ext>
              </a:extLst>
            </p:cNvPr>
            <p:cNvSpPr/>
            <p:nvPr/>
          </p:nvSpPr>
          <p:spPr>
            <a:xfrm>
              <a:off x="6676782" y="2591375"/>
              <a:ext cx="32960" cy="102782"/>
            </a:xfrm>
            <a:custGeom>
              <a:avLst/>
              <a:gdLst/>
              <a:ahLst/>
              <a:cxnLst/>
              <a:rect l="l" t="t" r="r" b="b"/>
              <a:pathLst>
                <a:path w="1419" h="4425" extrusionOk="0">
                  <a:moveTo>
                    <a:pt x="0" y="0"/>
                  </a:moveTo>
                  <a:lnTo>
                    <a:pt x="0" y="4424"/>
                  </a:lnTo>
                  <a:lnTo>
                    <a:pt x="1419" y="4129"/>
                  </a:lnTo>
                  <a:lnTo>
                    <a:pt x="1199" y="29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5;p20">
              <a:extLst>
                <a:ext uri="{FF2B5EF4-FFF2-40B4-BE49-F238E27FC236}">
                  <a16:creationId xmlns:a16="http://schemas.microsoft.com/office/drawing/2014/main" id="{92846DD7-B827-238B-C2CB-B6333F6C3F48}"/>
                </a:ext>
              </a:extLst>
            </p:cNvPr>
            <p:cNvSpPr/>
            <p:nvPr/>
          </p:nvSpPr>
          <p:spPr>
            <a:xfrm>
              <a:off x="6610978" y="2625542"/>
              <a:ext cx="26642" cy="41995"/>
            </a:xfrm>
            <a:custGeom>
              <a:avLst/>
              <a:gdLst/>
              <a:ahLst/>
              <a:cxnLst/>
              <a:rect l="l" t="t" r="r" b="b"/>
              <a:pathLst>
                <a:path w="1147" h="1808" extrusionOk="0">
                  <a:moveTo>
                    <a:pt x="0" y="1"/>
                  </a:moveTo>
                  <a:lnTo>
                    <a:pt x="0" y="1808"/>
                  </a:lnTo>
                  <a:lnTo>
                    <a:pt x="1146" y="1808"/>
                  </a:lnTo>
                  <a:lnTo>
                    <a:pt x="1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6;p20">
              <a:extLst>
                <a:ext uri="{FF2B5EF4-FFF2-40B4-BE49-F238E27FC236}">
                  <a16:creationId xmlns:a16="http://schemas.microsoft.com/office/drawing/2014/main" id="{D08BFBBF-83F1-224B-A47D-CF668B054BE3}"/>
                </a:ext>
              </a:extLst>
            </p:cNvPr>
            <p:cNvSpPr/>
            <p:nvPr/>
          </p:nvSpPr>
          <p:spPr>
            <a:xfrm>
              <a:off x="6529659" y="2569703"/>
              <a:ext cx="189258" cy="28547"/>
            </a:xfrm>
            <a:custGeom>
              <a:avLst/>
              <a:gdLst/>
              <a:ahLst/>
              <a:cxnLst/>
              <a:rect l="l" t="t" r="r" b="b"/>
              <a:pathLst>
                <a:path w="8148" h="1229" extrusionOk="0">
                  <a:moveTo>
                    <a:pt x="615" y="0"/>
                  </a:moveTo>
                  <a:cubicBezTo>
                    <a:pt x="276" y="0"/>
                    <a:pt x="0" y="276"/>
                    <a:pt x="0" y="614"/>
                  </a:cubicBezTo>
                  <a:cubicBezTo>
                    <a:pt x="0" y="957"/>
                    <a:pt x="276" y="1229"/>
                    <a:pt x="615" y="1229"/>
                  </a:cubicBezTo>
                  <a:lnTo>
                    <a:pt x="7533" y="1229"/>
                  </a:lnTo>
                  <a:cubicBezTo>
                    <a:pt x="7872" y="1229"/>
                    <a:pt x="8148" y="957"/>
                    <a:pt x="8148" y="614"/>
                  </a:cubicBezTo>
                  <a:cubicBezTo>
                    <a:pt x="8148" y="276"/>
                    <a:pt x="7872"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7;p20">
              <a:extLst>
                <a:ext uri="{FF2B5EF4-FFF2-40B4-BE49-F238E27FC236}">
                  <a16:creationId xmlns:a16="http://schemas.microsoft.com/office/drawing/2014/main" id="{1CDC9A75-D627-6884-6CC8-7489D644F7B3}"/>
                </a:ext>
              </a:extLst>
            </p:cNvPr>
            <p:cNvSpPr/>
            <p:nvPr/>
          </p:nvSpPr>
          <p:spPr>
            <a:xfrm>
              <a:off x="6591606" y="2660639"/>
              <a:ext cx="65362" cy="36839"/>
            </a:xfrm>
            <a:custGeom>
              <a:avLst/>
              <a:gdLst/>
              <a:ahLst/>
              <a:cxnLst/>
              <a:rect l="l" t="t" r="r" b="b"/>
              <a:pathLst>
                <a:path w="2814" h="1586" extrusionOk="0">
                  <a:moveTo>
                    <a:pt x="688" y="1"/>
                  </a:moveTo>
                  <a:cubicBezTo>
                    <a:pt x="602" y="1"/>
                    <a:pt x="522" y="51"/>
                    <a:pt x="485" y="130"/>
                  </a:cubicBezTo>
                  <a:lnTo>
                    <a:pt x="1" y="1150"/>
                  </a:lnTo>
                  <a:lnTo>
                    <a:pt x="1409" y="1585"/>
                  </a:lnTo>
                  <a:lnTo>
                    <a:pt x="2814" y="1150"/>
                  </a:lnTo>
                  <a:lnTo>
                    <a:pt x="2329" y="130"/>
                  </a:lnTo>
                  <a:cubicBezTo>
                    <a:pt x="2292" y="51"/>
                    <a:pt x="2213" y="1"/>
                    <a:pt x="2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8;p20">
              <a:extLst>
                <a:ext uri="{FF2B5EF4-FFF2-40B4-BE49-F238E27FC236}">
                  <a16:creationId xmlns:a16="http://schemas.microsoft.com/office/drawing/2014/main" id="{9D1E756C-CE4F-478E-A231-402BFB585DC5}"/>
                </a:ext>
              </a:extLst>
            </p:cNvPr>
            <p:cNvSpPr/>
            <p:nvPr/>
          </p:nvSpPr>
          <p:spPr>
            <a:xfrm>
              <a:off x="6492169" y="2962364"/>
              <a:ext cx="264097" cy="70844"/>
            </a:xfrm>
            <a:custGeom>
              <a:avLst/>
              <a:gdLst/>
              <a:ahLst/>
              <a:cxnLst/>
              <a:rect l="l" t="t" r="r" b="b"/>
              <a:pathLst>
                <a:path w="11370" h="3050" extrusionOk="0">
                  <a:moveTo>
                    <a:pt x="0" y="1"/>
                  </a:moveTo>
                  <a:lnTo>
                    <a:pt x="0" y="1044"/>
                  </a:lnTo>
                  <a:lnTo>
                    <a:pt x="4" y="1044"/>
                  </a:lnTo>
                  <a:cubicBezTo>
                    <a:pt x="4" y="2150"/>
                    <a:pt x="900" y="3050"/>
                    <a:pt x="2010" y="3050"/>
                  </a:cubicBezTo>
                  <a:lnTo>
                    <a:pt x="9363" y="3050"/>
                  </a:lnTo>
                  <a:cubicBezTo>
                    <a:pt x="10473" y="3050"/>
                    <a:pt x="11369" y="2153"/>
                    <a:pt x="11369" y="1044"/>
                  </a:cubicBezTo>
                  <a:lnTo>
                    <a:pt x="11369" y="46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p20">
              <a:extLst>
                <a:ext uri="{FF2B5EF4-FFF2-40B4-BE49-F238E27FC236}">
                  <a16:creationId xmlns:a16="http://schemas.microsoft.com/office/drawing/2014/main" id="{2F3551FA-5A52-902C-EF14-5B72CD0C2194}"/>
                </a:ext>
              </a:extLst>
            </p:cNvPr>
            <p:cNvSpPr/>
            <p:nvPr/>
          </p:nvSpPr>
          <p:spPr>
            <a:xfrm>
              <a:off x="6492309" y="2687351"/>
              <a:ext cx="264120" cy="260241"/>
            </a:xfrm>
            <a:custGeom>
              <a:avLst/>
              <a:gdLst/>
              <a:ahLst/>
              <a:cxnLst/>
              <a:rect l="l" t="t" r="r" b="b"/>
              <a:pathLst>
                <a:path w="11371" h="11204" extrusionOk="0">
                  <a:moveTo>
                    <a:pt x="2007" y="0"/>
                  </a:moveTo>
                  <a:cubicBezTo>
                    <a:pt x="898" y="0"/>
                    <a:pt x="1" y="897"/>
                    <a:pt x="1" y="2006"/>
                  </a:cubicBezTo>
                  <a:lnTo>
                    <a:pt x="1" y="11203"/>
                  </a:lnTo>
                  <a:lnTo>
                    <a:pt x="11370" y="11203"/>
                  </a:lnTo>
                  <a:lnTo>
                    <a:pt x="11370" y="2006"/>
                  </a:lnTo>
                  <a:lnTo>
                    <a:pt x="11367" y="2006"/>
                  </a:lnTo>
                  <a:cubicBezTo>
                    <a:pt x="11367" y="897"/>
                    <a:pt x="10470" y="0"/>
                    <a:pt x="9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0;p20">
              <a:extLst>
                <a:ext uri="{FF2B5EF4-FFF2-40B4-BE49-F238E27FC236}">
                  <a16:creationId xmlns:a16="http://schemas.microsoft.com/office/drawing/2014/main" id="{0508A2E6-623C-1D1D-53B3-3ABC47115256}"/>
                </a:ext>
              </a:extLst>
            </p:cNvPr>
            <p:cNvSpPr/>
            <p:nvPr/>
          </p:nvSpPr>
          <p:spPr>
            <a:xfrm>
              <a:off x="6500717" y="2966220"/>
              <a:ext cx="255619" cy="67081"/>
            </a:xfrm>
            <a:custGeom>
              <a:avLst/>
              <a:gdLst/>
              <a:ahLst/>
              <a:cxnLst/>
              <a:rect l="l" t="t" r="r" b="b"/>
              <a:pathLst>
                <a:path w="11005" h="2888" extrusionOk="0">
                  <a:moveTo>
                    <a:pt x="11005" y="1"/>
                  </a:moveTo>
                  <a:lnTo>
                    <a:pt x="9278" y="297"/>
                  </a:lnTo>
                  <a:cubicBezTo>
                    <a:pt x="9145" y="1276"/>
                    <a:pt x="8304" y="2030"/>
                    <a:pt x="7288" y="2030"/>
                  </a:cubicBezTo>
                  <a:lnTo>
                    <a:pt x="1" y="2030"/>
                  </a:lnTo>
                  <a:cubicBezTo>
                    <a:pt x="363" y="2552"/>
                    <a:pt x="964" y="2887"/>
                    <a:pt x="1645" y="2887"/>
                  </a:cubicBezTo>
                  <a:lnTo>
                    <a:pt x="8999" y="2887"/>
                  </a:lnTo>
                  <a:cubicBezTo>
                    <a:pt x="10108" y="2887"/>
                    <a:pt x="11005" y="1990"/>
                    <a:pt x="11005" y="881"/>
                  </a:cubicBezTo>
                  <a:lnTo>
                    <a:pt x="11005" y="1"/>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1;p20">
              <a:extLst>
                <a:ext uri="{FF2B5EF4-FFF2-40B4-BE49-F238E27FC236}">
                  <a16:creationId xmlns:a16="http://schemas.microsoft.com/office/drawing/2014/main" id="{AB174DA1-D8E3-F3F4-D5D7-5EBE4D89610F}"/>
                </a:ext>
              </a:extLst>
            </p:cNvPr>
            <p:cNvSpPr/>
            <p:nvPr/>
          </p:nvSpPr>
          <p:spPr>
            <a:xfrm>
              <a:off x="6492239" y="2687351"/>
              <a:ext cx="264097" cy="266164"/>
            </a:xfrm>
            <a:custGeom>
              <a:avLst/>
              <a:gdLst/>
              <a:ahLst/>
              <a:cxnLst/>
              <a:rect l="l" t="t" r="r" b="b"/>
              <a:pathLst>
                <a:path w="11370" h="11459" extrusionOk="0">
                  <a:moveTo>
                    <a:pt x="9297" y="0"/>
                  </a:moveTo>
                  <a:cubicBezTo>
                    <a:pt x="9526" y="329"/>
                    <a:pt x="9659" y="724"/>
                    <a:pt x="9659" y="1149"/>
                  </a:cubicBezTo>
                  <a:lnTo>
                    <a:pt x="9659" y="7125"/>
                  </a:lnTo>
                  <a:cubicBezTo>
                    <a:pt x="9659" y="8901"/>
                    <a:pt x="8218" y="10346"/>
                    <a:pt x="6437" y="10346"/>
                  </a:cubicBezTo>
                  <a:lnTo>
                    <a:pt x="1" y="10346"/>
                  </a:lnTo>
                  <a:lnTo>
                    <a:pt x="1" y="11203"/>
                  </a:lnTo>
                  <a:lnTo>
                    <a:pt x="11370" y="11459"/>
                  </a:lnTo>
                  <a:lnTo>
                    <a:pt x="11370" y="2000"/>
                  </a:lnTo>
                  <a:cubicBezTo>
                    <a:pt x="11370" y="897"/>
                    <a:pt x="10473" y="0"/>
                    <a:pt x="9364"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2;p20">
              <a:extLst>
                <a:ext uri="{FF2B5EF4-FFF2-40B4-BE49-F238E27FC236}">
                  <a16:creationId xmlns:a16="http://schemas.microsoft.com/office/drawing/2014/main" id="{5F96C027-C141-640B-B790-8BE25F2D8F40}"/>
                </a:ext>
              </a:extLst>
            </p:cNvPr>
            <p:cNvSpPr/>
            <p:nvPr/>
          </p:nvSpPr>
          <p:spPr>
            <a:xfrm>
              <a:off x="6513608" y="3033278"/>
              <a:ext cx="221590" cy="30173"/>
            </a:xfrm>
            <a:custGeom>
              <a:avLst/>
              <a:gdLst/>
              <a:ahLst/>
              <a:cxnLst/>
              <a:rect l="l" t="t" r="r" b="b"/>
              <a:pathLst>
                <a:path w="9540" h="1299" extrusionOk="0">
                  <a:moveTo>
                    <a:pt x="655" y="0"/>
                  </a:moveTo>
                  <a:cubicBezTo>
                    <a:pt x="293" y="0"/>
                    <a:pt x="1" y="296"/>
                    <a:pt x="1" y="655"/>
                  </a:cubicBezTo>
                  <a:lnTo>
                    <a:pt x="1" y="847"/>
                  </a:lnTo>
                  <a:cubicBezTo>
                    <a:pt x="1" y="1096"/>
                    <a:pt x="203" y="1299"/>
                    <a:pt x="452" y="1299"/>
                  </a:cubicBezTo>
                  <a:lnTo>
                    <a:pt x="9088" y="1299"/>
                  </a:lnTo>
                  <a:cubicBezTo>
                    <a:pt x="9337" y="1299"/>
                    <a:pt x="9540" y="1096"/>
                    <a:pt x="9540" y="847"/>
                  </a:cubicBezTo>
                  <a:lnTo>
                    <a:pt x="9540" y="655"/>
                  </a:lnTo>
                  <a:cubicBezTo>
                    <a:pt x="9536" y="296"/>
                    <a:pt x="9241" y="0"/>
                    <a:pt x="8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3;p20">
              <a:extLst>
                <a:ext uri="{FF2B5EF4-FFF2-40B4-BE49-F238E27FC236}">
                  <a16:creationId xmlns:a16="http://schemas.microsoft.com/office/drawing/2014/main" id="{F2D6BBC5-077F-41D1-5362-6CE255D98A34}"/>
                </a:ext>
              </a:extLst>
            </p:cNvPr>
            <p:cNvSpPr/>
            <p:nvPr/>
          </p:nvSpPr>
          <p:spPr>
            <a:xfrm>
              <a:off x="6594231" y="2618133"/>
              <a:ext cx="60206" cy="14842"/>
            </a:xfrm>
            <a:custGeom>
              <a:avLst/>
              <a:gdLst/>
              <a:ahLst/>
              <a:cxnLst/>
              <a:rect l="l" t="t" r="r" b="b"/>
              <a:pathLst>
                <a:path w="2592" h="639" extrusionOk="0">
                  <a:moveTo>
                    <a:pt x="319" y="1"/>
                  </a:moveTo>
                  <a:cubicBezTo>
                    <a:pt x="143" y="1"/>
                    <a:pt x="0" y="144"/>
                    <a:pt x="0" y="320"/>
                  </a:cubicBezTo>
                  <a:cubicBezTo>
                    <a:pt x="0" y="492"/>
                    <a:pt x="140" y="639"/>
                    <a:pt x="319" y="639"/>
                  </a:cubicBezTo>
                  <a:lnTo>
                    <a:pt x="2269" y="639"/>
                  </a:lnTo>
                  <a:cubicBezTo>
                    <a:pt x="2448" y="639"/>
                    <a:pt x="2591" y="492"/>
                    <a:pt x="2591" y="320"/>
                  </a:cubicBezTo>
                  <a:cubicBezTo>
                    <a:pt x="2591" y="144"/>
                    <a:pt x="2448" y="1"/>
                    <a:pt x="2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4;p20">
              <a:extLst>
                <a:ext uri="{FF2B5EF4-FFF2-40B4-BE49-F238E27FC236}">
                  <a16:creationId xmlns:a16="http://schemas.microsoft.com/office/drawing/2014/main" id="{326E9163-CA28-FE35-ED5A-2207270B0F41}"/>
                </a:ext>
              </a:extLst>
            </p:cNvPr>
            <p:cNvSpPr/>
            <p:nvPr/>
          </p:nvSpPr>
          <p:spPr>
            <a:xfrm>
              <a:off x="6519322" y="2794569"/>
              <a:ext cx="206237" cy="106870"/>
            </a:xfrm>
            <a:custGeom>
              <a:avLst/>
              <a:gdLst/>
              <a:ahLst/>
              <a:cxnLst/>
              <a:rect l="l" t="t" r="r" b="b"/>
              <a:pathLst>
                <a:path w="8879" h="4601" extrusionOk="0">
                  <a:moveTo>
                    <a:pt x="3973" y="71"/>
                  </a:moveTo>
                  <a:cubicBezTo>
                    <a:pt x="3797" y="71"/>
                    <a:pt x="3651" y="217"/>
                    <a:pt x="3651" y="393"/>
                  </a:cubicBezTo>
                  <a:lnTo>
                    <a:pt x="3651" y="2871"/>
                  </a:lnTo>
                  <a:cubicBezTo>
                    <a:pt x="3651" y="3050"/>
                    <a:pt x="3797" y="3189"/>
                    <a:pt x="3973" y="3189"/>
                  </a:cubicBezTo>
                  <a:cubicBezTo>
                    <a:pt x="4146" y="3189"/>
                    <a:pt x="4292" y="3043"/>
                    <a:pt x="4292" y="2871"/>
                  </a:cubicBezTo>
                  <a:lnTo>
                    <a:pt x="4292" y="1954"/>
                  </a:lnTo>
                  <a:lnTo>
                    <a:pt x="5770" y="1954"/>
                  </a:lnTo>
                  <a:lnTo>
                    <a:pt x="5770" y="2871"/>
                  </a:lnTo>
                  <a:cubicBezTo>
                    <a:pt x="5770" y="3050"/>
                    <a:pt x="5916" y="3189"/>
                    <a:pt x="6089" y="3189"/>
                  </a:cubicBezTo>
                  <a:cubicBezTo>
                    <a:pt x="6268" y="3189"/>
                    <a:pt x="6407" y="3043"/>
                    <a:pt x="6407" y="2871"/>
                  </a:cubicBezTo>
                  <a:lnTo>
                    <a:pt x="6407" y="393"/>
                  </a:lnTo>
                  <a:cubicBezTo>
                    <a:pt x="6407" y="213"/>
                    <a:pt x="6268" y="71"/>
                    <a:pt x="6089" y="71"/>
                  </a:cubicBezTo>
                  <a:cubicBezTo>
                    <a:pt x="5909" y="71"/>
                    <a:pt x="5770" y="217"/>
                    <a:pt x="5770" y="393"/>
                  </a:cubicBezTo>
                  <a:lnTo>
                    <a:pt x="5770" y="1309"/>
                  </a:lnTo>
                  <a:lnTo>
                    <a:pt x="4292" y="1309"/>
                  </a:lnTo>
                  <a:lnTo>
                    <a:pt x="4292" y="393"/>
                  </a:lnTo>
                  <a:cubicBezTo>
                    <a:pt x="4292" y="213"/>
                    <a:pt x="4146" y="71"/>
                    <a:pt x="3973" y="71"/>
                  </a:cubicBezTo>
                  <a:close/>
                  <a:moveTo>
                    <a:pt x="1791" y="1"/>
                  </a:moveTo>
                  <a:cubicBezTo>
                    <a:pt x="1356" y="1"/>
                    <a:pt x="944" y="170"/>
                    <a:pt x="638" y="479"/>
                  </a:cubicBezTo>
                  <a:cubicBezTo>
                    <a:pt x="0" y="1114"/>
                    <a:pt x="0" y="2146"/>
                    <a:pt x="638" y="2788"/>
                  </a:cubicBezTo>
                  <a:cubicBezTo>
                    <a:pt x="944" y="3093"/>
                    <a:pt x="1356" y="3266"/>
                    <a:pt x="1791" y="3266"/>
                  </a:cubicBezTo>
                  <a:cubicBezTo>
                    <a:pt x="2226" y="3266"/>
                    <a:pt x="2638" y="3093"/>
                    <a:pt x="2947" y="2788"/>
                  </a:cubicBezTo>
                  <a:cubicBezTo>
                    <a:pt x="3069" y="2661"/>
                    <a:pt x="3069" y="2459"/>
                    <a:pt x="2947" y="2332"/>
                  </a:cubicBezTo>
                  <a:cubicBezTo>
                    <a:pt x="2883" y="2271"/>
                    <a:pt x="2801" y="2240"/>
                    <a:pt x="2719" y="2240"/>
                  </a:cubicBezTo>
                  <a:cubicBezTo>
                    <a:pt x="2638" y="2240"/>
                    <a:pt x="2556" y="2271"/>
                    <a:pt x="2495" y="2332"/>
                  </a:cubicBezTo>
                  <a:cubicBezTo>
                    <a:pt x="2305" y="2522"/>
                    <a:pt x="2056" y="2625"/>
                    <a:pt x="1791" y="2625"/>
                  </a:cubicBezTo>
                  <a:cubicBezTo>
                    <a:pt x="1525" y="2625"/>
                    <a:pt x="1276" y="2522"/>
                    <a:pt x="1090" y="2332"/>
                  </a:cubicBezTo>
                  <a:cubicBezTo>
                    <a:pt x="705" y="1947"/>
                    <a:pt x="705" y="1319"/>
                    <a:pt x="1090" y="934"/>
                  </a:cubicBezTo>
                  <a:cubicBezTo>
                    <a:pt x="1276" y="745"/>
                    <a:pt x="1525" y="642"/>
                    <a:pt x="1791" y="642"/>
                  </a:cubicBezTo>
                  <a:cubicBezTo>
                    <a:pt x="2056" y="642"/>
                    <a:pt x="2305" y="745"/>
                    <a:pt x="2495" y="931"/>
                  </a:cubicBezTo>
                  <a:cubicBezTo>
                    <a:pt x="2556" y="994"/>
                    <a:pt x="2638" y="1026"/>
                    <a:pt x="2719" y="1026"/>
                  </a:cubicBezTo>
                  <a:cubicBezTo>
                    <a:pt x="2801" y="1026"/>
                    <a:pt x="2883" y="994"/>
                    <a:pt x="2947" y="931"/>
                  </a:cubicBezTo>
                  <a:cubicBezTo>
                    <a:pt x="3069" y="808"/>
                    <a:pt x="3069" y="602"/>
                    <a:pt x="2947" y="479"/>
                  </a:cubicBezTo>
                  <a:cubicBezTo>
                    <a:pt x="2638" y="170"/>
                    <a:pt x="2226" y="1"/>
                    <a:pt x="1791" y="1"/>
                  </a:cubicBezTo>
                  <a:close/>
                  <a:moveTo>
                    <a:pt x="7891" y="1276"/>
                  </a:moveTo>
                  <a:cubicBezTo>
                    <a:pt x="7772" y="1276"/>
                    <a:pt x="7657" y="1342"/>
                    <a:pt x="7600" y="1456"/>
                  </a:cubicBezTo>
                  <a:lnTo>
                    <a:pt x="6932" y="2794"/>
                  </a:lnTo>
                  <a:cubicBezTo>
                    <a:pt x="6882" y="2894"/>
                    <a:pt x="6886" y="3010"/>
                    <a:pt x="6945" y="3106"/>
                  </a:cubicBezTo>
                  <a:cubicBezTo>
                    <a:pt x="7002" y="3203"/>
                    <a:pt x="7105" y="3259"/>
                    <a:pt x="7218" y="3259"/>
                  </a:cubicBezTo>
                  <a:lnTo>
                    <a:pt x="8241" y="3259"/>
                  </a:lnTo>
                  <a:lnTo>
                    <a:pt x="8241" y="4282"/>
                  </a:lnTo>
                  <a:cubicBezTo>
                    <a:pt x="8241" y="4455"/>
                    <a:pt x="8384" y="4601"/>
                    <a:pt x="8560" y="4601"/>
                  </a:cubicBezTo>
                  <a:cubicBezTo>
                    <a:pt x="8732" y="4601"/>
                    <a:pt x="8879" y="4461"/>
                    <a:pt x="8879" y="4282"/>
                  </a:cubicBezTo>
                  <a:lnTo>
                    <a:pt x="8879" y="2273"/>
                  </a:lnTo>
                  <a:cubicBezTo>
                    <a:pt x="8879" y="2093"/>
                    <a:pt x="8732" y="1947"/>
                    <a:pt x="8560" y="1947"/>
                  </a:cubicBezTo>
                  <a:cubicBezTo>
                    <a:pt x="8384" y="1947"/>
                    <a:pt x="8241" y="2090"/>
                    <a:pt x="8241" y="2269"/>
                  </a:cubicBezTo>
                  <a:lnTo>
                    <a:pt x="8241" y="2618"/>
                  </a:lnTo>
                  <a:lnTo>
                    <a:pt x="7736" y="2618"/>
                  </a:lnTo>
                  <a:lnTo>
                    <a:pt x="8178" y="1741"/>
                  </a:lnTo>
                  <a:cubicBezTo>
                    <a:pt x="8254" y="1579"/>
                    <a:pt x="8191" y="1389"/>
                    <a:pt x="8032" y="1309"/>
                  </a:cubicBezTo>
                  <a:cubicBezTo>
                    <a:pt x="7987" y="1287"/>
                    <a:pt x="7938" y="1276"/>
                    <a:pt x="7891" y="1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5;p20">
              <a:extLst>
                <a:ext uri="{FF2B5EF4-FFF2-40B4-BE49-F238E27FC236}">
                  <a16:creationId xmlns:a16="http://schemas.microsoft.com/office/drawing/2014/main" id="{8E0FD325-79FD-44FC-C54C-870442C3A556}"/>
                </a:ext>
              </a:extLst>
            </p:cNvPr>
            <p:cNvSpPr/>
            <p:nvPr/>
          </p:nvSpPr>
          <p:spPr>
            <a:xfrm>
              <a:off x="6710578" y="2839932"/>
              <a:ext cx="14982" cy="61506"/>
            </a:xfrm>
            <a:custGeom>
              <a:avLst/>
              <a:gdLst/>
              <a:ahLst/>
              <a:cxnLst/>
              <a:rect l="l" t="t" r="r" b="b"/>
              <a:pathLst>
                <a:path w="645" h="2648" extrusionOk="0">
                  <a:moveTo>
                    <a:pt x="326" y="1"/>
                  </a:moveTo>
                  <a:cubicBezTo>
                    <a:pt x="306" y="1"/>
                    <a:pt x="279" y="4"/>
                    <a:pt x="259" y="7"/>
                  </a:cubicBezTo>
                  <a:lnTo>
                    <a:pt x="259" y="559"/>
                  </a:lnTo>
                  <a:cubicBezTo>
                    <a:pt x="259" y="1007"/>
                    <a:pt x="166" y="1432"/>
                    <a:pt x="0" y="1821"/>
                  </a:cubicBezTo>
                  <a:lnTo>
                    <a:pt x="0" y="2332"/>
                  </a:lnTo>
                  <a:cubicBezTo>
                    <a:pt x="0" y="2508"/>
                    <a:pt x="146" y="2648"/>
                    <a:pt x="326" y="2648"/>
                  </a:cubicBezTo>
                  <a:cubicBezTo>
                    <a:pt x="505" y="2648"/>
                    <a:pt x="645" y="2502"/>
                    <a:pt x="645" y="2329"/>
                  </a:cubicBezTo>
                  <a:lnTo>
                    <a:pt x="645" y="320"/>
                  </a:lnTo>
                  <a:cubicBezTo>
                    <a:pt x="645" y="140"/>
                    <a:pt x="498" y="1"/>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6;p20">
              <a:extLst>
                <a:ext uri="{FF2B5EF4-FFF2-40B4-BE49-F238E27FC236}">
                  <a16:creationId xmlns:a16="http://schemas.microsoft.com/office/drawing/2014/main" id="{FB41E922-8A91-9508-A6EB-59D1431A0683}"/>
                </a:ext>
              </a:extLst>
            </p:cNvPr>
            <p:cNvSpPr/>
            <p:nvPr/>
          </p:nvSpPr>
          <p:spPr>
            <a:xfrm>
              <a:off x="6482902" y="2947568"/>
              <a:ext cx="282772" cy="25550"/>
            </a:xfrm>
            <a:custGeom>
              <a:avLst/>
              <a:gdLst/>
              <a:ahLst/>
              <a:cxnLst/>
              <a:rect l="l" t="t" r="r" b="b"/>
              <a:pathLst>
                <a:path w="12174" h="1100" extrusionOk="0">
                  <a:moveTo>
                    <a:pt x="403" y="0"/>
                  </a:moveTo>
                  <a:cubicBezTo>
                    <a:pt x="180" y="0"/>
                    <a:pt x="1" y="176"/>
                    <a:pt x="1" y="402"/>
                  </a:cubicBezTo>
                  <a:lnTo>
                    <a:pt x="1" y="698"/>
                  </a:lnTo>
                  <a:cubicBezTo>
                    <a:pt x="1" y="920"/>
                    <a:pt x="180" y="1100"/>
                    <a:pt x="403" y="1100"/>
                  </a:cubicBezTo>
                  <a:lnTo>
                    <a:pt x="11772" y="1100"/>
                  </a:lnTo>
                  <a:cubicBezTo>
                    <a:pt x="11994" y="1100"/>
                    <a:pt x="12174" y="917"/>
                    <a:pt x="12174" y="698"/>
                  </a:cubicBezTo>
                  <a:lnTo>
                    <a:pt x="12174" y="402"/>
                  </a:lnTo>
                  <a:cubicBezTo>
                    <a:pt x="12174" y="176"/>
                    <a:pt x="11994" y="0"/>
                    <a:pt x="11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a16="http://schemas.microsoft.com/office/drawing/2014/main" id="{EF8CC06D-5C94-0FC3-1A00-0F093F7A1E38}"/>
              </a:ext>
            </a:extLst>
          </p:cNvPr>
          <p:cNvSpPr txBox="1"/>
          <p:nvPr/>
        </p:nvSpPr>
        <p:spPr>
          <a:xfrm>
            <a:off x="1842049" y="3819417"/>
            <a:ext cx="6589886" cy="738664"/>
          </a:xfrm>
          <a:prstGeom prst="rect">
            <a:avLst/>
          </a:prstGeom>
          <a:noFill/>
        </p:spPr>
        <p:txBody>
          <a:bodyPr wrap="square" lIns="91440" tIns="45720" rIns="91440" bIns="45720" rtlCol="0" anchor="t">
            <a:spAutoFit/>
          </a:bodyPr>
          <a:lstStyle/>
          <a:p>
            <a:pPr algn="just"/>
            <a:r>
              <a:rPr lang="en-IN" dirty="0">
                <a:solidFill>
                  <a:schemeClr val="tx2">
                    <a:lumMod val="25000"/>
                  </a:schemeClr>
                </a:solidFill>
                <a:latin typeface="Calibri"/>
                <a:cs typeface="Calibri"/>
              </a:rPr>
              <a:t>This scoping review aims to identify and explore articles that have analysed relationship between air pollution and </a:t>
            </a:r>
            <a:r>
              <a:rPr lang="en-IN" dirty="0" err="1">
                <a:solidFill>
                  <a:schemeClr val="tx2">
                    <a:lumMod val="25000"/>
                  </a:schemeClr>
                </a:solidFill>
                <a:latin typeface="Calibri"/>
                <a:cs typeface="Calibri"/>
              </a:rPr>
              <a:t>anemia</a:t>
            </a:r>
            <a:r>
              <a:rPr lang="en-IN" dirty="0">
                <a:solidFill>
                  <a:schemeClr val="tx2">
                    <a:lumMod val="25000"/>
                  </a:schemeClr>
                </a:solidFill>
                <a:latin typeface="Calibri"/>
                <a:cs typeface="Calibri"/>
              </a:rPr>
              <a:t> around the world.</a:t>
            </a:r>
          </a:p>
          <a:p>
            <a:pPr algn="just"/>
            <a:endParaRPr lang="en-IN">
              <a:latin typeface="Calibri" panose="020F0502020204030204" pitchFamily="34" charset="0"/>
              <a:cs typeface="Calibri" panose="020F0502020204030204" pitchFamily="34" charset="0"/>
            </a:endParaRPr>
          </a:p>
        </p:txBody>
      </p:sp>
      <p:sp>
        <p:nvSpPr>
          <p:cNvPr id="43" name="Google Shape;576;p19">
            <a:extLst>
              <a:ext uri="{FF2B5EF4-FFF2-40B4-BE49-F238E27FC236}">
                <a16:creationId xmlns:a16="http://schemas.microsoft.com/office/drawing/2014/main" id="{9746C10E-86CE-3D19-CF07-C3A739D45D4D}"/>
              </a:ext>
            </a:extLst>
          </p:cNvPr>
          <p:cNvSpPr txBox="1">
            <a:spLocks/>
          </p:cNvSpPr>
          <p:nvPr/>
        </p:nvSpPr>
        <p:spPr>
          <a:xfrm>
            <a:off x="1864846" y="2953288"/>
            <a:ext cx="4888148" cy="65168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IN" b="1">
                <a:latin typeface="Calibri" panose="020F0502020204030204" pitchFamily="34" charset="0"/>
                <a:cs typeface="Calibri" panose="020F0502020204030204" pitchFamily="34" charset="0"/>
              </a:rPr>
              <a:t>Aim &amp; Objectives-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9" name="Google Shape;689;p20"/>
          <p:cNvSpPr txBox="1"/>
          <p:nvPr/>
        </p:nvSpPr>
        <p:spPr>
          <a:xfrm>
            <a:off x="765360" y="1458466"/>
            <a:ext cx="2194556" cy="282900"/>
          </a:xfrm>
          <a:prstGeom prst="rect">
            <a:avLst/>
          </a:prstGeom>
          <a:noFill/>
          <a:ln>
            <a:noFill/>
          </a:ln>
        </p:spPr>
        <p:txBody>
          <a:bodyPr spcFirstLastPara="1" wrap="square" lIns="91425" tIns="91425" rIns="91425" bIns="91425" anchor="ctr" anchorCtr="0">
            <a:noAutofit/>
          </a:bodyPr>
          <a:lstStyle/>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r>
              <a:rPr lang="en-IN" sz="2000" b="1">
                <a:solidFill>
                  <a:schemeClr val="accent2"/>
                </a:solidFill>
                <a:latin typeface="Calibri" panose="020F0502020204030204" pitchFamily="34" charset="0"/>
                <a:ea typeface="Rubik"/>
                <a:cs typeface="Calibri" panose="020F0502020204030204" pitchFamily="34" charset="0"/>
                <a:sym typeface="Rubik"/>
              </a:rPr>
              <a:t>Study Type</a:t>
            </a:r>
          </a:p>
          <a:p>
            <a:pPr marL="0" lvl="0" indent="0" algn="ctr" rtl="0">
              <a:spcBef>
                <a:spcPts val="0"/>
              </a:spcBef>
              <a:spcAft>
                <a:spcPts val="0"/>
              </a:spcAft>
              <a:buNone/>
            </a:pPr>
            <a:endParaRPr sz="2000">
              <a:solidFill>
                <a:srgbClr val="000000"/>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705" name="Google Shape;705;p20"/>
          <p:cNvSpPr/>
          <p:nvPr/>
        </p:nvSpPr>
        <p:spPr>
          <a:xfrm>
            <a:off x="219075" y="2514838"/>
            <a:ext cx="495000" cy="49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6" name="Google Shape;706;p20"/>
          <p:cNvSpPr/>
          <p:nvPr/>
        </p:nvSpPr>
        <p:spPr>
          <a:xfrm>
            <a:off x="8448663" y="2511238"/>
            <a:ext cx="495000" cy="495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707" name="Google Shape;707;p20"/>
          <p:cNvGrpSpPr/>
          <p:nvPr/>
        </p:nvGrpSpPr>
        <p:grpSpPr>
          <a:xfrm>
            <a:off x="1552133" y="1920961"/>
            <a:ext cx="466083" cy="493840"/>
            <a:chOff x="3739060" y="1827074"/>
            <a:chExt cx="466083" cy="493840"/>
          </a:xfrm>
        </p:grpSpPr>
        <p:sp>
          <p:nvSpPr>
            <p:cNvPr id="708" name="Google Shape;708;p20"/>
            <p:cNvSpPr/>
            <p:nvPr/>
          </p:nvSpPr>
          <p:spPr>
            <a:xfrm>
              <a:off x="4120479" y="1936615"/>
              <a:ext cx="54956" cy="50868"/>
            </a:xfrm>
            <a:custGeom>
              <a:avLst/>
              <a:gdLst/>
              <a:ahLst/>
              <a:cxnLst/>
              <a:rect l="l" t="t" r="r" b="b"/>
              <a:pathLst>
                <a:path w="2366" h="2190" extrusionOk="0">
                  <a:moveTo>
                    <a:pt x="1911" y="1"/>
                  </a:moveTo>
                  <a:lnTo>
                    <a:pt x="1" y="2190"/>
                  </a:lnTo>
                  <a:lnTo>
                    <a:pt x="2362" y="1652"/>
                  </a:lnTo>
                  <a:cubicBezTo>
                    <a:pt x="2366" y="1050"/>
                    <a:pt x="2200" y="482"/>
                    <a:pt x="1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9" name="Google Shape;709;p20"/>
            <p:cNvSpPr/>
            <p:nvPr/>
          </p:nvSpPr>
          <p:spPr>
            <a:xfrm>
              <a:off x="3913429" y="1873134"/>
              <a:ext cx="189792" cy="102015"/>
            </a:xfrm>
            <a:custGeom>
              <a:avLst/>
              <a:gdLst/>
              <a:ahLst/>
              <a:cxnLst/>
              <a:rect l="l" t="t" r="r" b="b"/>
              <a:pathLst>
                <a:path w="8171" h="4392" extrusionOk="0">
                  <a:moveTo>
                    <a:pt x="5185" y="0"/>
                  </a:moveTo>
                  <a:cubicBezTo>
                    <a:pt x="3933" y="0"/>
                    <a:pt x="2870" y="811"/>
                    <a:pt x="2491" y="1940"/>
                  </a:cubicBezTo>
                  <a:cubicBezTo>
                    <a:pt x="2471" y="2003"/>
                    <a:pt x="2412" y="2043"/>
                    <a:pt x="2345" y="2043"/>
                  </a:cubicBezTo>
                  <a:cubicBezTo>
                    <a:pt x="1050" y="2043"/>
                    <a:pt x="0" y="3096"/>
                    <a:pt x="0" y="4391"/>
                  </a:cubicBezTo>
                  <a:lnTo>
                    <a:pt x="8171" y="4391"/>
                  </a:lnTo>
                  <a:cubicBezTo>
                    <a:pt x="8171" y="3597"/>
                    <a:pt x="7673" y="2920"/>
                    <a:pt x="6972" y="2661"/>
                  </a:cubicBezTo>
                  <a:lnTo>
                    <a:pt x="7839" y="1159"/>
                  </a:lnTo>
                  <a:lnTo>
                    <a:pt x="7769" y="1159"/>
                  </a:lnTo>
                  <a:cubicBezTo>
                    <a:pt x="7590" y="1159"/>
                    <a:pt x="7420" y="1080"/>
                    <a:pt x="7304" y="947"/>
                  </a:cubicBezTo>
                  <a:cubicBezTo>
                    <a:pt x="6782" y="366"/>
                    <a:pt x="6029" y="0"/>
                    <a:pt x="5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0" name="Google Shape;710;p20"/>
            <p:cNvSpPr/>
            <p:nvPr/>
          </p:nvSpPr>
          <p:spPr>
            <a:xfrm>
              <a:off x="3913499" y="1877524"/>
              <a:ext cx="189815" cy="97532"/>
            </a:xfrm>
            <a:custGeom>
              <a:avLst/>
              <a:gdLst/>
              <a:ahLst/>
              <a:cxnLst/>
              <a:rect l="l" t="t" r="r" b="b"/>
              <a:pathLst>
                <a:path w="8172" h="4199" extrusionOk="0">
                  <a:moveTo>
                    <a:pt x="6192" y="1"/>
                  </a:moveTo>
                  <a:lnTo>
                    <a:pt x="5527" y="1153"/>
                  </a:lnTo>
                  <a:cubicBezTo>
                    <a:pt x="5391" y="1389"/>
                    <a:pt x="5461" y="1688"/>
                    <a:pt x="5683" y="1847"/>
                  </a:cubicBezTo>
                  <a:cubicBezTo>
                    <a:pt x="5713" y="1867"/>
                    <a:pt x="5743" y="1887"/>
                    <a:pt x="5773" y="1914"/>
                  </a:cubicBezTo>
                  <a:cubicBezTo>
                    <a:pt x="6364" y="2389"/>
                    <a:pt x="6029" y="3345"/>
                    <a:pt x="5268" y="3345"/>
                  </a:cubicBezTo>
                  <a:lnTo>
                    <a:pt x="163" y="3345"/>
                  </a:lnTo>
                  <a:cubicBezTo>
                    <a:pt x="60" y="3611"/>
                    <a:pt x="0" y="3897"/>
                    <a:pt x="0" y="4199"/>
                  </a:cubicBezTo>
                  <a:lnTo>
                    <a:pt x="8171" y="4199"/>
                  </a:lnTo>
                  <a:cubicBezTo>
                    <a:pt x="8168" y="3408"/>
                    <a:pt x="7670" y="2731"/>
                    <a:pt x="6969" y="2472"/>
                  </a:cubicBezTo>
                  <a:lnTo>
                    <a:pt x="7836" y="970"/>
                  </a:lnTo>
                  <a:lnTo>
                    <a:pt x="7766" y="970"/>
                  </a:lnTo>
                  <a:cubicBezTo>
                    <a:pt x="7587" y="970"/>
                    <a:pt x="7417" y="891"/>
                    <a:pt x="7301" y="758"/>
                  </a:cubicBezTo>
                  <a:cubicBezTo>
                    <a:pt x="7002" y="422"/>
                    <a:pt x="6623" y="160"/>
                    <a:pt x="6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1" name="Google Shape;711;p20"/>
            <p:cNvSpPr/>
            <p:nvPr/>
          </p:nvSpPr>
          <p:spPr>
            <a:xfrm>
              <a:off x="4075441" y="1856387"/>
              <a:ext cx="99925" cy="118762"/>
            </a:xfrm>
            <a:custGeom>
              <a:avLst/>
              <a:gdLst/>
              <a:ahLst/>
              <a:cxnLst/>
              <a:rect l="l" t="t" r="r" b="b"/>
              <a:pathLst>
                <a:path w="4302" h="5113" extrusionOk="0">
                  <a:moveTo>
                    <a:pt x="3086" y="1"/>
                  </a:moveTo>
                  <a:lnTo>
                    <a:pt x="2863" y="383"/>
                  </a:lnTo>
                  <a:cubicBezTo>
                    <a:pt x="2773" y="539"/>
                    <a:pt x="2611" y="648"/>
                    <a:pt x="2431" y="661"/>
                  </a:cubicBezTo>
                  <a:cubicBezTo>
                    <a:pt x="1893" y="698"/>
                    <a:pt x="1378" y="997"/>
                    <a:pt x="1086" y="1498"/>
                  </a:cubicBezTo>
                  <a:lnTo>
                    <a:pt x="0" y="3385"/>
                  </a:lnTo>
                  <a:cubicBezTo>
                    <a:pt x="701" y="3641"/>
                    <a:pt x="1199" y="4318"/>
                    <a:pt x="1199" y="5112"/>
                  </a:cubicBezTo>
                  <a:lnTo>
                    <a:pt x="2896" y="5112"/>
                  </a:lnTo>
                  <a:lnTo>
                    <a:pt x="4006" y="3189"/>
                  </a:lnTo>
                  <a:cubicBezTo>
                    <a:pt x="4295" y="2681"/>
                    <a:pt x="4295" y="2090"/>
                    <a:pt x="4059" y="1601"/>
                  </a:cubicBezTo>
                  <a:cubicBezTo>
                    <a:pt x="3976" y="1435"/>
                    <a:pt x="3989" y="1243"/>
                    <a:pt x="4082" y="1083"/>
                  </a:cubicBezTo>
                  <a:lnTo>
                    <a:pt x="4301" y="701"/>
                  </a:lnTo>
                  <a:lnTo>
                    <a:pt x="30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2" name="Google Shape;712;p20"/>
            <p:cNvSpPr/>
            <p:nvPr/>
          </p:nvSpPr>
          <p:spPr>
            <a:xfrm>
              <a:off x="4091700" y="1853692"/>
              <a:ext cx="83665" cy="139876"/>
            </a:xfrm>
            <a:custGeom>
              <a:avLst/>
              <a:gdLst/>
              <a:ahLst/>
              <a:cxnLst/>
              <a:rect l="l" t="t" r="r" b="b"/>
              <a:pathLst>
                <a:path w="3602" h="6022" extrusionOk="0">
                  <a:moveTo>
                    <a:pt x="3199" y="0"/>
                  </a:moveTo>
                  <a:lnTo>
                    <a:pt x="2386" y="117"/>
                  </a:lnTo>
                  <a:lnTo>
                    <a:pt x="2163" y="499"/>
                  </a:lnTo>
                  <a:cubicBezTo>
                    <a:pt x="2127" y="562"/>
                    <a:pt x="2080" y="615"/>
                    <a:pt x="2024" y="661"/>
                  </a:cubicBezTo>
                  <a:cubicBezTo>
                    <a:pt x="2027" y="731"/>
                    <a:pt x="2044" y="797"/>
                    <a:pt x="2077" y="857"/>
                  </a:cubicBezTo>
                  <a:cubicBezTo>
                    <a:pt x="2313" y="1345"/>
                    <a:pt x="2313" y="1940"/>
                    <a:pt x="2024" y="2445"/>
                  </a:cubicBezTo>
                  <a:lnTo>
                    <a:pt x="1160" y="3939"/>
                  </a:lnTo>
                  <a:cubicBezTo>
                    <a:pt x="1007" y="4205"/>
                    <a:pt x="725" y="4368"/>
                    <a:pt x="416" y="4368"/>
                  </a:cubicBezTo>
                  <a:lnTo>
                    <a:pt x="287" y="4368"/>
                  </a:lnTo>
                  <a:cubicBezTo>
                    <a:pt x="419" y="4624"/>
                    <a:pt x="1" y="5713"/>
                    <a:pt x="1" y="6022"/>
                  </a:cubicBezTo>
                  <a:lnTo>
                    <a:pt x="2196" y="5222"/>
                  </a:lnTo>
                  <a:lnTo>
                    <a:pt x="3306" y="3302"/>
                  </a:lnTo>
                  <a:cubicBezTo>
                    <a:pt x="3595" y="2794"/>
                    <a:pt x="3595" y="2199"/>
                    <a:pt x="3359" y="1714"/>
                  </a:cubicBezTo>
                  <a:cubicBezTo>
                    <a:pt x="3276" y="1551"/>
                    <a:pt x="3289" y="1359"/>
                    <a:pt x="3382" y="1199"/>
                  </a:cubicBezTo>
                  <a:lnTo>
                    <a:pt x="3601" y="817"/>
                  </a:lnTo>
                  <a:lnTo>
                    <a:pt x="3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3" name="Google Shape;713;p20"/>
            <p:cNvSpPr/>
            <p:nvPr/>
          </p:nvSpPr>
          <p:spPr>
            <a:xfrm>
              <a:off x="4053050" y="1924815"/>
              <a:ext cx="57581" cy="57651"/>
            </a:xfrm>
            <a:custGeom>
              <a:avLst/>
              <a:gdLst/>
              <a:ahLst/>
              <a:cxnLst/>
              <a:rect l="l" t="t" r="r" b="b"/>
              <a:pathLst>
                <a:path w="2479" h="2482" extrusionOk="0">
                  <a:moveTo>
                    <a:pt x="320" y="1"/>
                  </a:moveTo>
                  <a:cubicBezTo>
                    <a:pt x="147" y="1"/>
                    <a:pt x="1" y="143"/>
                    <a:pt x="1" y="323"/>
                  </a:cubicBezTo>
                  <a:cubicBezTo>
                    <a:pt x="1" y="495"/>
                    <a:pt x="140" y="642"/>
                    <a:pt x="320" y="642"/>
                  </a:cubicBezTo>
                  <a:cubicBezTo>
                    <a:pt x="1160" y="642"/>
                    <a:pt x="1841" y="1323"/>
                    <a:pt x="1841" y="2160"/>
                  </a:cubicBezTo>
                  <a:cubicBezTo>
                    <a:pt x="1841" y="2336"/>
                    <a:pt x="1980" y="2482"/>
                    <a:pt x="2160" y="2482"/>
                  </a:cubicBezTo>
                  <a:cubicBezTo>
                    <a:pt x="2339" y="2482"/>
                    <a:pt x="2479" y="2339"/>
                    <a:pt x="2479" y="2160"/>
                  </a:cubicBezTo>
                  <a:cubicBezTo>
                    <a:pt x="2479" y="967"/>
                    <a:pt x="1512"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4" name="Google Shape;714;p20"/>
            <p:cNvSpPr/>
            <p:nvPr/>
          </p:nvSpPr>
          <p:spPr>
            <a:xfrm>
              <a:off x="4053050" y="1924815"/>
              <a:ext cx="57581" cy="57651"/>
            </a:xfrm>
            <a:custGeom>
              <a:avLst/>
              <a:gdLst/>
              <a:ahLst/>
              <a:cxnLst/>
              <a:rect l="l" t="t" r="r" b="b"/>
              <a:pathLst>
                <a:path w="2479" h="2482" extrusionOk="0">
                  <a:moveTo>
                    <a:pt x="320" y="1"/>
                  </a:moveTo>
                  <a:cubicBezTo>
                    <a:pt x="147" y="1"/>
                    <a:pt x="1" y="143"/>
                    <a:pt x="1" y="323"/>
                  </a:cubicBezTo>
                  <a:cubicBezTo>
                    <a:pt x="1" y="495"/>
                    <a:pt x="140" y="642"/>
                    <a:pt x="320" y="642"/>
                  </a:cubicBezTo>
                  <a:cubicBezTo>
                    <a:pt x="1160" y="642"/>
                    <a:pt x="1841" y="1323"/>
                    <a:pt x="1841" y="2160"/>
                  </a:cubicBezTo>
                  <a:cubicBezTo>
                    <a:pt x="1841" y="2336"/>
                    <a:pt x="1980" y="2482"/>
                    <a:pt x="2160" y="2482"/>
                  </a:cubicBezTo>
                  <a:cubicBezTo>
                    <a:pt x="2339" y="2482"/>
                    <a:pt x="2479" y="2339"/>
                    <a:pt x="2479" y="2160"/>
                  </a:cubicBezTo>
                  <a:cubicBezTo>
                    <a:pt x="2479" y="967"/>
                    <a:pt x="1512" y="1"/>
                    <a:pt x="320"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5" name="Google Shape;715;p20"/>
            <p:cNvSpPr/>
            <p:nvPr/>
          </p:nvSpPr>
          <p:spPr>
            <a:xfrm>
              <a:off x="3979999" y="1838804"/>
              <a:ext cx="14912" cy="14912"/>
            </a:xfrm>
            <a:custGeom>
              <a:avLst/>
              <a:gdLst/>
              <a:ahLst/>
              <a:cxnLst/>
              <a:rect l="l" t="t" r="r" b="b"/>
              <a:pathLst>
                <a:path w="642" h="642" extrusionOk="0">
                  <a:moveTo>
                    <a:pt x="323" y="0"/>
                  </a:moveTo>
                  <a:cubicBezTo>
                    <a:pt x="147" y="0"/>
                    <a:pt x="1" y="143"/>
                    <a:pt x="1" y="319"/>
                  </a:cubicBezTo>
                  <a:cubicBezTo>
                    <a:pt x="1" y="498"/>
                    <a:pt x="147" y="641"/>
                    <a:pt x="323" y="641"/>
                  </a:cubicBezTo>
                  <a:cubicBezTo>
                    <a:pt x="499" y="641"/>
                    <a:pt x="642" y="498"/>
                    <a:pt x="642" y="319"/>
                  </a:cubicBezTo>
                  <a:cubicBezTo>
                    <a:pt x="642" y="143"/>
                    <a:pt x="499"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6" name="Google Shape;716;p20"/>
            <p:cNvSpPr/>
            <p:nvPr/>
          </p:nvSpPr>
          <p:spPr>
            <a:xfrm>
              <a:off x="3784749" y="2102645"/>
              <a:ext cx="14912" cy="14912"/>
            </a:xfrm>
            <a:custGeom>
              <a:avLst/>
              <a:gdLst/>
              <a:ahLst/>
              <a:cxnLst/>
              <a:rect l="l" t="t" r="r" b="b"/>
              <a:pathLst>
                <a:path w="642" h="642" extrusionOk="0">
                  <a:moveTo>
                    <a:pt x="319" y="0"/>
                  </a:moveTo>
                  <a:cubicBezTo>
                    <a:pt x="143" y="0"/>
                    <a:pt x="0" y="143"/>
                    <a:pt x="0" y="319"/>
                  </a:cubicBezTo>
                  <a:cubicBezTo>
                    <a:pt x="0" y="499"/>
                    <a:pt x="143" y="641"/>
                    <a:pt x="319" y="641"/>
                  </a:cubicBezTo>
                  <a:cubicBezTo>
                    <a:pt x="498" y="641"/>
                    <a:pt x="641" y="499"/>
                    <a:pt x="641" y="319"/>
                  </a:cubicBezTo>
                  <a:cubicBezTo>
                    <a:pt x="641" y="143"/>
                    <a:pt x="498"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7" name="Google Shape;717;p20"/>
            <p:cNvSpPr/>
            <p:nvPr/>
          </p:nvSpPr>
          <p:spPr>
            <a:xfrm>
              <a:off x="3894057" y="1975126"/>
              <a:ext cx="311016" cy="345788"/>
            </a:xfrm>
            <a:custGeom>
              <a:avLst/>
              <a:gdLst/>
              <a:ahLst/>
              <a:cxnLst/>
              <a:rect l="l" t="t" r="r" b="b"/>
              <a:pathLst>
                <a:path w="13390" h="14887" extrusionOk="0">
                  <a:moveTo>
                    <a:pt x="137" y="0"/>
                  </a:moveTo>
                  <a:cubicBezTo>
                    <a:pt x="60" y="0"/>
                    <a:pt x="1" y="67"/>
                    <a:pt x="7" y="140"/>
                  </a:cubicBezTo>
                  <a:lnTo>
                    <a:pt x="754" y="8696"/>
                  </a:lnTo>
                  <a:lnTo>
                    <a:pt x="1552" y="11549"/>
                  </a:lnTo>
                  <a:lnTo>
                    <a:pt x="6235" y="14887"/>
                  </a:lnTo>
                  <a:lnTo>
                    <a:pt x="11974" y="14887"/>
                  </a:lnTo>
                  <a:cubicBezTo>
                    <a:pt x="12041" y="14887"/>
                    <a:pt x="12097" y="14833"/>
                    <a:pt x="12100" y="14767"/>
                  </a:cubicBezTo>
                  <a:lnTo>
                    <a:pt x="13379" y="140"/>
                  </a:lnTo>
                  <a:cubicBezTo>
                    <a:pt x="13389" y="67"/>
                    <a:pt x="13326" y="0"/>
                    <a:pt x="13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8" name="Google Shape;718;p20"/>
            <p:cNvSpPr/>
            <p:nvPr/>
          </p:nvSpPr>
          <p:spPr>
            <a:xfrm>
              <a:off x="4038858" y="1974963"/>
              <a:ext cx="166286" cy="345881"/>
            </a:xfrm>
            <a:custGeom>
              <a:avLst/>
              <a:gdLst/>
              <a:ahLst/>
              <a:cxnLst/>
              <a:rect l="l" t="t" r="r" b="b"/>
              <a:pathLst>
                <a:path w="7159" h="14891" extrusionOk="0">
                  <a:moveTo>
                    <a:pt x="5378" y="1"/>
                  </a:moveTo>
                  <a:lnTo>
                    <a:pt x="4495" y="10124"/>
                  </a:lnTo>
                  <a:cubicBezTo>
                    <a:pt x="4299" y="12336"/>
                    <a:pt x="2445" y="14030"/>
                    <a:pt x="230" y="14030"/>
                  </a:cubicBezTo>
                  <a:lnTo>
                    <a:pt x="71" y="14030"/>
                  </a:lnTo>
                  <a:cubicBezTo>
                    <a:pt x="87" y="14160"/>
                    <a:pt x="94" y="14286"/>
                    <a:pt x="94" y="14422"/>
                  </a:cubicBezTo>
                  <a:lnTo>
                    <a:pt x="94" y="14797"/>
                  </a:lnTo>
                  <a:cubicBezTo>
                    <a:pt x="94" y="14847"/>
                    <a:pt x="51" y="14890"/>
                    <a:pt x="1" y="14890"/>
                  </a:cubicBezTo>
                  <a:lnTo>
                    <a:pt x="5740" y="14890"/>
                  </a:lnTo>
                  <a:cubicBezTo>
                    <a:pt x="5807" y="14890"/>
                    <a:pt x="5863" y="14840"/>
                    <a:pt x="5866" y="14767"/>
                  </a:cubicBezTo>
                  <a:lnTo>
                    <a:pt x="7145" y="143"/>
                  </a:lnTo>
                  <a:cubicBezTo>
                    <a:pt x="7158" y="67"/>
                    <a:pt x="7095" y="1"/>
                    <a:pt x="7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9" name="Google Shape;719;p20"/>
            <p:cNvSpPr/>
            <p:nvPr/>
          </p:nvSpPr>
          <p:spPr>
            <a:xfrm>
              <a:off x="4108982" y="2005275"/>
              <a:ext cx="56513" cy="285234"/>
            </a:xfrm>
            <a:custGeom>
              <a:avLst/>
              <a:gdLst/>
              <a:ahLst/>
              <a:cxnLst/>
              <a:rect l="l" t="t" r="r" b="b"/>
              <a:pathLst>
                <a:path w="2433" h="12280" extrusionOk="0">
                  <a:moveTo>
                    <a:pt x="1256" y="1"/>
                  </a:moveTo>
                  <a:cubicBezTo>
                    <a:pt x="805" y="1"/>
                    <a:pt x="433" y="356"/>
                    <a:pt x="416" y="811"/>
                  </a:cubicBezTo>
                  <a:lnTo>
                    <a:pt x="18" y="11406"/>
                  </a:lnTo>
                  <a:cubicBezTo>
                    <a:pt x="1" y="11881"/>
                    <a:pt x="383" y="12280"/>
                    <a:pt x="858" y="12280"/>
                  </a:cubicBezTo>
                  <a:lnTo>
                    <a:pt x="894" y="12280"/>
                  </a:lnTo>
                  <a:cubicBezTo>
                    <a:pt x="1343" y="12280"/>
                    <a:pt x="1708" y="11938"/>
                    <a:pt x="1735" y="11493"/>
                  </a:cubicBezTo>
                  <a:lnTo>
                    <a:pt x="2399" y="898"/>
                  </a:lnTo>
                  <a:cubicBezTo>
                    <a:pt x="2432" y="413"/>
                    <a:pt x="2047" y="1"/>
                    <a:pt x="1552"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0" name="Google Shape;720;p20"/>
            <p:cNvSpPr/>
            <p:nvPr/>
          </p:nvSpPr>
          <p:spPr>
            <a:xfrm>
              <a:off x="4143637" y="1827074"/>
              <a:ext cx="51472" cy="46943"/>
            </a:xfrm>
            <a:custGeom>
              <a:avLst/>
              <a:gdLst/>
              <a:ahLst/>
              <a:cxnLst/>
              <a:rect l="l" t="t" r="r" b="b"/>
              <a:pathLst>
                <a:path w="2216" h="2021" extrusionOk="0">
                  <a:moveTo>
                    <a:pt x="711" y="1"/>
                  </a:moveTo>
                  <a:cubicBezTo>
                    <a:pt x="661" y="1"/>
                    <a:pt x="613" y="27"/>
                    <a:pt x="588" y="73"/>
                  </a:cubicBezTo>
                  <a:lnTo>
                    <a:pt x="37" y="1033"/>
                  </a:lnTo>
                  <a:cubicBezTo>
                    <a:pt x="0" y="1100"/>
                    <a:pt x="20" y="1186"/>
                    <a:pt x="90" y="1229"/>
                  </a:cubicBezTo>
                  <a:lnTo>
                    <a:pt x="1428" y="2000"/>
                  </a:lnTo>
                  <a:cubicBezTo>
                    <a:pt x="1451" y="2014"/>
                    <a:pt x="1476" y="2021"/>
                    <a:pt x="1501" y="2021"/>
                  </a:cubicBezTo>
                  <a:cubicBezTo>
                    <a:pt x="1550" y="2021"/>
                    <a:pt x="1597" y="1993"/>
                    <a:pt x="1621" y="1947"/>
                  </a:cubicBezTo>
                  <a:lnTo>
                    <a:pt x="2176" y="987"/>
                  </a:lnTo>
                  <a:cubicBezTo>
                    <a:pt x="2216" y="917"/>
                    <a:pt x="2192" y="831"/>
                    <a:pt x="2119" y="794"/>
                  </a:cubicBezTo>
                  <a:lnTo>
                    <a:pt x="784" y="20"/>
                  </a:lnTo>
                  <a:cubicBezTo>
                    <a:pt x="761" y="7"/>
                    <a:pt x="736" y="1"/>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1" name="Google Shape;721;p20"/>
            <p:cNvSpPr/>
            <p:nvPr/>
          </p:nvSpPr>
          <p:spPr>
            <a:xfrm>
              <a:off x="3933800" y="2005368"/>
              <a:ext cx="54561" cy="243029"/>
            </a:xfrm>
            <a:custGeom>
              <a:avLst/>
              <a:gdLst/>
              <a:ahLst/>
              <a:cxnLst/>
              <a:rect l="l" t="t" r="r" b="b"/>
              <a:pathLst>
                <a:path w="2349" h="10463" extrusionOk="0">
                  <a:moveTo>
                    <a:pt x="870" y="0"/>
                  </a:moveTo>
                  <a:cubicBezTo>
                    <a:pt x="385" y="0"/>
                    <a:pt x="0" y="412"/>
                    <a:pt x="27" y="897"/>
                  </a:cubicBezTo>
                  <a:lnTo>
                    <a:pt x="558" y="9420"/>
                  </a:lnTo>
                  <a:cubicBezTo>
                    <a:pt x="721" y="9609"/>
                    <a:pt x="923" y="10399"/>
                    <a:pt x="1186" y="10399"/>
                  </a:cubicBezTo>
                  <a:lnTo>
                    <a:pt x="1398" y="10462"/>
                  </a:lnTo>
                  <a:cubicBezTo>
                    <a:pt x="1760" y="10462"/>
                    <a:pt x="1961" y="9899"/>
                    <a:pt x="2263" y="9899"/>
                  </a:cubicBezTo>
                  <a:cubicBezTo>
                    <a:pt x="2290" y="9899"/>
                    <a:pt x="2319" y="9904"/>
                    <a:pt x="2348" y="9914"/>
                  </a:cubicBezTo>
                  <a:lnTo>
                    <a:pt x="2009" y="811"/>
                  </a:lnTo>
                  <a:cubicBezTo>
                    <a:pt x="1993" y="356"/>
                    <a:pt x="1618" y="0"/>
                    <a:pt x="1166"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2" name="Google Shape;722;p20"/>
            <p:cNvSpPr/>
            <p:nvPr/>
          </p:nvSpPr>
          <p:spPr>
            <a:xfrm>
              <a:off x="4026454" y="2005275"/>
              <a:ext cx="46292" cy="285396"/>
            </a:xfrm>
            <a:custGeom>
              <a:avLst/>
              <a:gdLst/>
              <a:ahLst/>
              <a:cxnLst/>
              <a:rect l="l" t="t" r="r" b="b"/>
              <a:pathLst>
                <a:path w="1993" h="12287" extrusionOk="0">
                  <a:moveTo>
                    <a:pt x="847" y="1"/>
                  </a:moveTo>
                  <a:cubicBezTo>
                    <a:pt x="379" y="1"/>
                    <a:pt x="0" y="383"/>
                    <a:pt x="3" y="854"/>
                  </a:cubicBezTo>
                  <a:lnTo>
                    <a:pt x="136" y="11360"/>
                  </a:lnTo>
                  <a:cubicBezTo>
                    <a:pt x="70" y="11808"/>
                    <a:pt x="176" y="11954"/>
                    <a:pt x="475" y="12121"/>
                  </a:cubicBezTo>
                  <a:cubicBezTo>
                    <a:pt x="618" y="12223"/>
                    <a:pt x="791" y="12287"/>
                    <a:pt x="980" y="12287"/>
                  </a:cubicBezTo>
                  <a:lnTo>
                    <a:pt x="1013" y="12287"/>
                  </a:lnTo>
                  <a:cubicBezTo>
                    <a:pt x="1471" y="12287"/>
                    <a:pt x="1850" y="11915"/>
                    <a:pt x="1857" y="11456"/>
                  </a:cubicBezTo>
                  <a:lnTo>
                    <a:pt x="1986" y="858"/>
                  </a:lnTo>
                  <a:cubicBezTo>
                    <a:pt x="1993" y="383"/>
                    <a:pt x="1614" y="1"/>
                    <a:pt x="1146"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3" name="Google Shape;723;p20"/>
            <p:cNvSpPr/>
            <p:nvPr/>
          </p:nvSpPr>
          <p:spPr>
            <a:xfrm>
              <a:off x="3739060" y="2170074"/>
              <a:ext cx="301981" cy="150770"/>
            </a:xfrm>
            <a:custGeom>
              <a:avLst/>
              <a:gdLst/>
              <a:ahLst/>
              <a:cxnLst/>
              <a:rect l="l" t="t" r="r" b="b"/>
              <a:pathLst>
                <a:path w="13001" h="6491" extrusionOk="0">
                  <a:moveTo>
                    <a:pt x="6209" y="0"/>
                  </a:moveTo>
                  <a:cubicBezTo>
                    <a:pt x="6086" y="0"/>
                    <a:pt x="5966" y="10"/>
                    <a:pt x="5850" y="27"/>
                  </a:cubicBezTo>
                  <a:lnTo>
                    <a:pt x="2980" y="3059"/>
                  </a:lnTo>
                  <a:cubicBezTo>
                    <a:pt x="1326" y="3126"/>
                    <a:pt x="1" y="4487"/>
                    <a:pt x="1" y="6161"/>
                  </a:cubicBezTo>
                  <a:lnTo>
                    <a:pt x="1" y="6397"/>
                  </a:lnTo>
                  <a:cubicBezTo>
                    <a:pt x="1" y="6447"/>
                    <a:pt x="41" y="6490"/>
                    <a:pt x="90" y="6490"/>
                  </a:cubicBezTo>
                  <a:lnTo>
                    <a:pt x="12908" y="6490"/>
                  </a:lnTo>
                  <a:cubicBezTo>
                    <a:pt x="12958" y="6490"/>
                    <a:pt x="13001" y="6447"/>
                    <a:pt x="13001" y="6397"/>
                  </a:cubicBezTo>
                  <a:lnTo>
                    <a:pt x="13001" y="6022"/>
                  </a:lnTo>
                  <a:cubicBezTo>
                    <a:pt x="13001" y="4145"/>
                    <a:pt x="11480" y="2624"/>
                    <a:pt x="9603" y="2624"/>
                  </a:cubicBezTo>
                  <a:cubicBezTo>
                    <a:pt x="9201" y="2624"/>
                    <a:pt x="8852" y="2352"/>
                    <a:pt x="8749" y="1963"/>
                  </a:cubicBezTo>
                  <a:cubicBezTo>
                    <a:pt x="8454" y="834"/>
                    <a:pt x="7427" y="0"/>
                    <a:pt x="6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4" name="Google Shape;724;p20"/>
            <p:cNvSpPr/>
            <p:nvPr/>
          </p:nvSpPr>
          <p:spPr>
            <a:xfrm>
              <a:off x="3866672" y="2243287"/>
              <a:ext cx="104779" cy="59811"/>
            </a:xfrm>
            <a:custGeom>
              <a:avLst/>
              <a:gdLst/>
              <a:ahLst/>
              <a:cxnLst/>
              <a:rect l="l" t="t" r="r" b="b"/>
              <a:pathLst>
                <a:path w="4511" h="2575" extrusionOk="0">
                  <a:moveTo>
                    <a:pt x="2252" y="0"/>
                  </a:moveTo>
                  <a:cubicBezTo>
                    <a:pt x="1013" y="0"/>
                    <a:pt x="0" y="1013"/>
                    <a:pt x="0" y="2255"/>
                  </a:cubicBezTo>
                  <a:cubicBezTo>
                    <a:pt x="0" y="2428"/>
                    <a:pt x="140" y="2574"/>
                    <a:pt x="319" y="2574"/>
                  </a:cubicBezTo>
                  <a:cubicBezTo>
                    <a:pt x="492" y="2574"/>
                    <a:pt x="638" y="2432"/>
                    <a:pt x="638" y="2255"/>
                  </a:cubicBezTo>
                  <a:cubicBezTo>
                    <a:pt x="638" y="1362"/>
                    <a:pt x="1366" y="638"/>
                    <a:pt x="2252" y="638"/>
                  </a:cubicBezTo>
                  <a:cubicBezTo>
                    <a:pt x="3146" y="638"/>
                    <a:pt x="3870" y="1365"/>
                    <a:pt x="3870" y="2255"/>
                  </a:cubicBezTo>
                  <a:cubicBezTo>
                    <a:pt x="3870" y="2428"/>
                    <a:pt x="4009" y="2574"/>
                    <a:pt x="4189" y="2574"/>
                  </a:cubicBezTo>
                  <a:cubicBezTo>
                    <a:pt x="4368" y="2574"/>
                    <a:pt x="4511" y="2428"/>
                    <a:pt x="4508" y="2255"/>
                  </a:cubicBezTo>
                  <a:cubicBezTo>
                    <a:pt x="4508" y="1013"/>
                    <a:pt x="3495" y="0"/>
                    <a:pt x="2252"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5" name="Google Shape;725;p20"/>
            <p:cNvSpPr/>
            <p:nvPr/>
          </p:nvSpPr>
          <p:spPr>
            <a:xfrm>
              <a:off x="3740152" y="1947346"/>
              <a:ext cx="119761" cy="144893"/>
            </a:xfrm>
            <a:custGeom>
              <a:avLst/>
              <a:gdLst/>
              <a:ahLst/>
              <a:cxnLst/>
              <a:rect l="l" t="t" r="r" b="b"/>
              <a:pathLst>
                <a:path w="5156" h="6238" extrusionOk="0">
                  <a:moveTo>
                    <a:pt x="1299" y="0"/>
                  </a:moveTo>
                  <a:cubicBezTo>
                    <a:pt x="582" y="0"/>
                    <a:pt x="0" y="582"/>
                    <a:pt x="0" y="1299"/>
                  </a:cubicBezTo>
                  <a:cubicBezTo>
                    <a:pt x="0" y="2017"/>
                    <a:pt x="582" y="2598"/>
                    <a:pt x="1299" y="2598"/>
                  </a:cubicBezTo>
                  <a:lnTo>
                    <a:pt x="3763" y="2598"/>
                  </a:lnTo>
                  <a:cubicBezTo>
                    <a:pt x="4179" y="2598"/>
                    <a:pt x="4517" y="2933"/>
                    <a:pt x="4517" y="3348"/>
                  </a:cubicBezTo>
                  <a:cubicBezTo>
                    <a:pt x="4517" y="3764"/>
                    <a:pt x="4179" y="4102"/>
                    <a:pt x="3763" y="4102"/>
                  </a:cubicBezTo>
                  <a:lnTo>
                    <a:pt x="3262" y="4102"/>
                  </a:lnTo>
                  <a:cubicBezTo>
                    <a:pt x="2525" y="4102"/>
                    <a:pt x="1920" y="4704"/>
                    <a:pt x="1920" y="5441"/>
                  </a:cubicBezTo>
                  <a:lnTo>
                    <a:pt x="1920" y="5919"/>
                  </a:lnTo>
                  <a:cubicBezTo>
                    <a:pt x="1920" y="6095"/>
                    <a:pt x="2063" y="6238"/>
                    <a:pt x="2242" y="6238"/>
                  </a:cubicBezTo>
                  <a:cubicBezTo>
                    <a:pt x="2418" y="6238"/>
                    <a:pt x="2564" y="6099"/>
                    <a:pt x="2564" y="5906"/>
                  </a:cubicBezTo>
                  <a:lnTo>
                    <a:pt x="2564" y="5431"/>
                  </a:lnTo>
                  <a:cubicBezTo>
                    <a:pt x="2564" y="5049"/>
                    <a:pt x="2877" y="4733"/>
                    <a:pt x="3262" y="4733"/>
                  </a:cubicBezTo>
                  <a:lnTo>
                    <a:pt x="3763" y="4733"/>
                  </a:lnTo>
                  <a:cubicBezTo>
                    <a:pt x="4534" y="4733"/>
                    <a:pt x="5155" y="4109"/>
                    <a:pt x="5155" y="3342"/>
                  </a:cubicBezTo>
                  <a:cubicBezTo>
                    <a:pt x="5155" y="2575"/>
                    <a:pt x="4534" y="1950"/>
                    <a:pt x="3763" y="1950"/>
                  </a:cubicBezTo>
                  <a:lnTo>
                    <a:pt x="1299" y="1950"/>
                  </a:lnTo>
                  <a:cubicBezTo>
                    <a:pt x="937" y="1950"/>
                    <a:pt x="641" y="1654"/>
                    <a:pt x="641" y="1296"/>
                  </a:cubicBezTo>
                  <a:cubicBezTo>
                    <a:pt x="641" y="934"/>
                    <a:pt x="937" y="638"/>
                    <a:pt x="1299" y="638"/>
                  </a:cubicBezTo>
                  <a:lnTo>
                    <a:pt x="1595" y="638"/>
                  </a:lnTo>
                  <a:cubicBezTo>
                    <a:pt x="1767" y="638"/>
                    <a:pt x="1913" y="492"/>
                    <a:pt x="1913" y="319"/>
                  </a:cubicBezTo>
                  <a:cubicBezTo>
                    <a:pt x="1913" y="143"/>
                    <a:pt x="1771"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6" name="Google Shape;726;p20"/>
            <p:cNvSpPr/>
            <p:nvPr/>
          </p:nvSpPr>
          <p:spPr>
            <a:xfrm>
              <a:off x="3776642" y="1838804"/>
              <a:ext cx="193276" cy="92051"/>
            </a:xfrm>
            <a:custGeom>
              <a:avLst/>
              <a:gdLst/>
              <a:ahLst/>
              <a:cxnLst/>
              <a:rect l="l" t="t" r="r" b="b"/>
              <a:pathLst>
                <a:path w="8321" h="3963" extrusionOk="0">
                  <a:moveTo>
                    <a:pt x="1136" y="0"/>
                  </a:moveTo>
                  <a:cubicBezTo>
                    <a:pt x="509" y="0"/>
                    <a:pt x="0" y="512"/>
                    <a:pt x="0" y="1133"/>
                  </a:cubicBezTo>
                  <a:cubicBezTo>
                    <a:pt x="0" y="1761"/>
                    <a:pt x="512" y="2269"/>
                    <a:pt x="1136" y="2269"/>
                  </a:cubicBezTo>
                  <a:lnTo>
                    <a:pt x="4424" y="2269"/>
                  </a:lnTo>
                  <a:cubicBezTo>
                    <a:pt x="4713" y="2269"/>
                    <a:pt x="4949" y="2505"/>
                    <a:pt x="4949" y="2794"/>
                  </a:cubicBezTo>
                  <a:cubicBezTo>
                    <a:pt x="4949" y="3086"/>
                    <a:pt x="4713" y="3322"/>
                    <a:pt x="4424" y="3322"/>
                  </a:cubicBezTo>
                  <a:lnTo>
                    <a:pt x="3820" y="3322"/>
                  </a:lnTo>
                  <a:cubicBezTo>
                    <a:pt x="3647" y="3322"/>
                    <a:pt x="3501" y="3468"/>
                    <a:pt x="3501" y="3641"/>
                  </a:cubicBezTo>
                  <a:cubicBezTo>
                    <a:pt x="3501" y="3817"/>
                    <a:pt x="3644" y="3963"/>
                    <a:pt x="3820" y="3963"/>
                  </a:cubicBezTo>
                  <a:lnTo>
                    <a:pt x="4424" y="3963"/>
                  </a:lnTo>
                  <a:cubicBezTo>
                    <a:pt x="5065" y="3963"/>
                    <a:pt x="5594" y="3435"/>
                    <a:pt x="5594" y="2790"/>
                  </a:cubicBezTo>
                  <a:cubicBezTo>
                    <a:pt x="5594" y="2143"/>
                    <a:pt x="5065" y="1621"/>
                    <a:pt x="4424" y="1621"/>
                  </a:cubicBezTo>
                  <a:lnTo>
                    <a:pt x="1136" y="1621"/>
                  </a:lnTo>
                  <a:cubicBezTo>
                    <a:pt x="864" y="1621"/>
                    <a:pt x="645" y="1399"/>
                    <a:pt x="645" y="1130"/>
                  </a:cubicBezTo>
                  <a:cubicBezTo>
                    <a:pt x="645" y="861"/>
                    <a:pt x="864" y="641"/>
                    <a:pt x="1136" y="641"/>
                  </a:cubicBezTo>
                  <a:lnTo>
                    <a:pt x="8002" y="641"/>
                  </a:lnTo>
                  <a:cubicBezTo>
                    <a:pt x="8178" y="641"/>
                    <a:pt x="8320" y="498"/>
                    <a:pt x="8320" y="319"/>
                  </a:cubicBezTo>
                  <a:cubicBezTo>
                    <a:pt x="8320" y="146"/>
                    <a:pt x="8181" y="0"/>
                    <a:pt x="8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7" name="Google Shape;727;p20"/>
            <p:cNvSpPr/>
            <p:nvPr/>
          </p:nvSpPr>
          <p:spPr>
            <a:xfrm>
              <a:off x="3755807" y="2150401"/>
              <a:ext cx="125940" cy="45387"/>
            </a:xfrm>
            <a:custGeom>
              <a:avLst/>
              <a:gdLst/>
              <a:ahLst/>
              <a:cxnLst/>
              <a:rect l="l" t="t" r="r" b="b"/>
              <a:pathLst>
                <a:path w="5422" h="1954" extrusionOk="0">
                  <a:moveTo>
                    <a:pt x="1143" y="0"/>
                  </a:moveTo>
                  <a:cubicBezTo>
                    <a:pt x="781" y="0"/>
                    <a:pt x="462" y="246"/>
                    <a:pt x="366" y="595"/>
                  </a:cubicBezTo>
                  <a:lnTo>
                    <a:pt x="1" y="1953"/>
                  </a:lnTo>
                  <a:lnTo>
                    <a:pt x="5421" y="1953"/>
                  </a:lnTo>
                  <a:lnTo>
                    <a:pt x="5056" y="595"/>
                  </a:lnTo>
                  <a:cubicBezTo>
                    <a:pt x="4963" y="246"/>
                    <a:pt x="4647" y="0"/>
                    <a:pt x="4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8" name="Google Shape;728;p20"/>
            <p:cNvSpPr/>
            <p:nvPr/>
          </p:nvSpPr>
          <p:spPr>
            <a:xfrm>
              <a:off x="3755807" y="2195833"/>
              <a:ext cx="125940" cy="45317"/>
            </a:xfrm>
            <a:custGeom>
              <a:avLst/>
              <a:gdLst/>
              <a:ahLst/>
              <a:cxnLst/>
              <a:rect l="l" t="t" r="r" b="b"/>
              <a:pathLst>
                <a:path w="5422" h="1951" extrusionOk="0">
                  <a:moveTo>
                    <a:pt x="1" y="1"/>
                  </a:moveTo>
                  <a:lnTo>
                    <a:pt x="366" y="1359"/>
                  </a:lnTo>
                  <a:cubicBezTo>
                    <a:pt x="462" y="1704"/>
                    <a:pt x="781" y="1950"/>
                    <a:pt x="1143" y="1950"/>
                  </a:cubicBezTo>
                  <a:lnTo>
                    <a:pt x="4282" y="1950"/>
                  </a:lnTo>
                  <a:cubicBezTo>
                    <a:pt x="4647" y="1950"/>
                    <a:pt x="4963" y="1708"/>
                    <a:pt x="5056" y="1359"/>
                  </a:cubicBezTo>
                  <a:lnTo>
                    <a:pt x="5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9" name="Google Shape;729;p20"/>
            <p:cNvSpPr/>
            <p:nvPr/>
          </p:nvSpPr>
          <p:spPr>
            <a:xfrm>
              <a:off x="3740152" y="2188424"/>
              <a:ext cx="157320" cy="14842"/>
            </a:xfrm>
            <a:custGeom>
              <a:avLst/>
              <a:gdLst/>
              <a:ahLst/>
              <a:cxnLst/>
              <a:rect l="l" t="t" r="r" b="b"/>
              <a:pathLst>
                <a:path w="6773" h="639" extrusionOk="0">
                  <a:moveTo>
                    <a:pt x="319" y="1"/>
                  </a:moveTo>
                  <a:cubicBezTo>
                    <a:pt x="143" y="1"/>
                    <a:pt x="0" y="144"/>
                    <a:pt x="0" y="320"/>
                  </a:cubicBezTo>
                  <a:cubicBezTo>
                    <a:pt x="0" y="492"/>
                    <a:pt x="140" y="638"/>
                    <a:pt x="319" y="638"/>
                  </a:cubicBezTo>
                  <a:lnTo>
                    <a:pt x="6454" y="638"/>
                  </a:lnTo>
                  <a:cubicBezTo>
                    <a:pt x="6633" y="638"/>
                    <a:pt x="6773" y="492"/>
                    <a:pt x="6773" y="320"/>
                  </a:cubicBezTo>
                  <a:cubicBezTo>
                    <a:pt x="6773" y="144"/>
                    <a:pt x="6633" y="1"/>
                    <a:pt x="6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30" name="Google Shape;730;p20"/>
          <p:cNvGrpSpPr/>
          <p:nvPr/>
        </p:nvGrpSpPr>
        <p:grpSpPr>
          <a:xfrm>
            <a:off x="1538209" y="3372792"/>
            <a:ext cx="493933" cy="443808"/>
            <a:chOff x="4344671" y="1872182"/>
            <a:chExt cx="493933" cy="443808"/>
          </a:xfrm>
        </p:grpSpPr>
        <p:sp>
          <p:nvSpPr>
            <p:cNvPr id="731" name="Google Shape;731;p20"/>
            <p:cNvSpPr/>
            <p:nvPr/>
          </p:nvSpPr>
          <p:spPr>
            <a:xfrm>
              <a:off x="4526519" y="1929832"/>
              <a:ext cx="130167" cy="39092"/>
            </a:xfrm>
            <a:custGeom>
              <a:avLst/>
              <a:gdLst/>
              <a:ahLst/>
              <a:cxnLst/>
              <a:rect l="l" t="t" r="r" b="b"/>
              <a:pathLst>
                <a:path w="5604" h="1683" extrusionOk="0">
                  <a:moveTo>
                    <a:pt x="2800" y="0"/>
                  </a:moveTo>
                  <a:cubicBezTo>
                    <a:pt x="1854" y="0"/>
                    <a:pt x="947" y="163"/>
                    <a:pt x="107" y="462"/>
                  </a:cubicBezTo>
                  <a:cubicBezTo>
                    <a:pt x="40" y="485"/>
                    <a:pt x="0" y="552"/>
                    <a:pt x="14" y="618"/>
                  </a:cubicBezTo>
                  <a:cubicBezTo>
                    <a:pt x="77" y="974"/>
                    <a:pt x="196" y="1309"/>
                    <a:pt x="376" y="1611"/>
                  </a:cubicBezTo>
                  <a:cubicBezTo>
                    <a:pt x="401" y="1657"/>
                    <a:pt x="450" y="1681"/>
                    <a:pt x="500" y="1681"/>
                  </a:cubicBezTo>
                  <a:cubicBezTo>
                    <a:pt x="515" y="1681"/>
                    <a:pt x="530" y="1679"/>
                    <a:pt x="545" y="1674"/>
                  </a:cubicBezTo>
                  <a:cubicBezTo>
                    <a:pt x="1253" y="1425"/>
                    <a:pt x="2010" y="1289"/>
                    <a:pt x="2804" y="1289"/>
                  </a:cubicBezTo>
                  <a:cubicBezTo>
                    <a:pt x="3597" y="1289"/>
                    <a:pt x="4358" y="1425"/>
                    <a:pt x="5062" y="1674"/>
                  </a:cubicBezTo>
                  <a:cubicBezTo>
                    <a:pt x="5078" y="1680"/>
                    <a:pt x="5095" y="1683"/>
                    <a:pt x="5111" y="1683"/>
                  </a:cubicBezTo>
                  <a:cubicBezTo>
                    <a:pt x="5160" y="1683"/>
                    <a:pt x="5206" y="1657"/>
                    <a:pt x="5232" y="1611"/>
                  </a:cubicBezTo>
                  <a:cubicBezTo>
                    <a:pt x="5411" y="1312"/>
                    <a:pt x="5537" y="977"/>
                    <a:pt x="5590" y="618"/>
                  </a:cubicBezTo>
                  <a:cubicBezTo>
                    <a:pt x="5604" y="552"/>
                    <a:pt x="5560" y="482"/>
                    <a:pt x="5497" y="462"/>
                  </a:cubicBezTo>
                  <a:cubicBezTo>
                    <a:pt x="4657" y="163"/>
                    <a:pt x="3747" y="0"/>
                    <a:pt x="2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2" name="Google Shape;732;p20"/>
            <p:cNvSpPr/>
            <p:nvPr/>
          </p:nvSpPr>
          <p:spPr>
            <a:xfrm>
              <a:off x="4692991" y="2143920"/>
              <a:ext cx="83805" cy="117252"/>
            </a:xfrm>
            <a:custGeom>
              <a:avLst/>
              <a:gdLst/>
              <a:ahLst/>
              <a:cxnLst/>
              <a:rect l="l" t="t" r="r" b="b"/>
              <a:pathLst>
                <a:path w="3608" h="5048" extrusionOk="0">
                  <a:moveTo>
                    <a:pt x="2462" y="0"/>
                  </a:moveTo>
                  <a:cubicBezTo>
                    <a:pt x="2392" y="0"/>
                    <a:pt x="2336" y="50"/>
                    <a:pt x="2326" y="117"/>
                  </a:cubicBezTo>
                  <a:cubicBezTo>
                    <a:pt x="2034" y="1674"/>
                    <a:pt x="1217" y="3039"/>
                    <a:pt x="67" y="4032"/>
                  </a:cubicBezTo>
                  <a:cubicBezTo>
                    <a:pt x="11" y="4079"/>
                    <a:pt x="1" y="4152"/>
                    <a:pt x="34" y="4212"/>
                  </a:cubicBezTo>
                  <a:cubicBezTo>
                    <a:pt x="204" y="4514"/>
                    <a:pt x="433" y="4790"/>
                    <a:pt x="715" y="5016"/>
                  </a:cubicBezTo>
                  <a:cubicBezTo>
                    <a:pt x="742" y="5037"/>
                    <a:pt x="775" y="5048"/>
                    <a:pt x="808" y="5048"/>
                  </a:cubicBezTo>
                  <a:cubicBezTo>
                    <a:pt x="840" y="5048"/>
                    <a:pt x="873" y="5037"/>
                    <a:pt x="898" y="5016"/>
                  </a:cubicBezTo>
                  <a:cubicBezTo>
                    <a:pt x="2276" y="3837"/>
                    <a:pt x="3249" y="2202"/>
                    <a:pt x="3595" y="349"/>
                  </a:cubicBezTo>
                  <a:cubicBezTo>
                    <a:pt x="3608" y="283"/>
                    <a:pt x="3571" y="216"/>
                    <a:pt x="3505" y="193"/>
                  </a:cubicBezTo>
                  <a:cubicBezTo>
                    <a:pt x="3179" y="63"/>
                    <a:pt x="2841" y="0"/>
                    <a:pt x="2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3" name="Google Shape;733;p20"/>
            <p:cNvSpPr/>
            <p:nvPr/>
          </p:nvSpPr>
          <p:spPr>
            <a:xfrm>
              <a:off x="4406619" y="2143850"/>
              <a:ext cx="83898" cy="117392"/>
            </a:xfrm>
            <a:custGeom>
              <a:avLst/>
              <a:gdLst/>
              <a:ahLst/>
              <a:cxnLst/>
              <a:rect l="l" t="t" r="r" b="b"/>
              <a:pathLst>
                <a:path w="3612" h="5054" extrusionOk="0">
                  <a:moveTo>
                    <a:pt x="1120" y="0"/>
                  </a:moveTo>
                  <a:cubicBezTo>
                    <a:pt x="771" y="0"/>
                    <a:pt x="429" y="63"/>
                    <a:pt x="107" y="193"/>
                  </a:cubicBezTo>
                  <a:cubicBezTo>
                    <a:pt x="44" y="216"/>
                    <a:pt x="1" y="282"/>
                    <a:pt x="14" y="349"/>
                  </a:cubicBezTo>
                  <a:cubicBezTo>
                    <a:pt x="360" y="2205"/>
                    <a:pt x="1336" y="3836"/>
                    <a:pt x="2714" y="5019"/>
                  </a:cubicBezTo>
                  <a:cubicBezTo>
                    <a:pt x="2741" y="5042"/>
                    <a:pt x="2773" y="5053"/>
                    <a:pt x="2806" y="5053"/>
                  </a:cubicBezTo>
                  <a:cubicBezTo>
                    <a:pt x="2838" y="5053"/>
                    <a:pt x="2871" y="5042"/>
                    <a:pt x="2897" y="5019"/>
                  </a:cubicBezTo>
                  <a:cubicBezTo>
                    <a:pt x="3176" y="4793"/>
                    <a:pt x="3402" y="4517"/>
                    <a:pt x="3578" y="4215"/>
                  </a:cubicBezTo>
                  <a:cubicBezTo>
                    <a:pt x="3611" y="4152"/>
                    <a:pt x="3598" y="4079"/>
                    <a:pt x="3545" y="4032"/>
                  </a:cubicBezTo>
                  <a:cubicBezTo>
                    <a:pt x="2389" y="3042"/>
                    <a:pt x="1572" y="1674"/>
                    <a:pt x="1286" y="116"/>
                  </a:cubicBezTo>
                  <a:cubicBezTo>
                    <a:pt x="1273" y="50"/>
                    <a:pt x="1217" y="0"/>
                    <a:pt x="1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4" name="Google Shape;734;p20"/>
            <p:cNvSpPr/>
            <p:nvPr/>
          </p:nvSpPr>
          <p:spPr>
            <a:xfrm>
              <a:off x="4604052" y="1872182"/>
              <a:ext cx="234551" cy="309204"/>
            </a:xfrm>
            <a:custGeom>
              <a:avLst/>
              <a:gdLst/>
              <a:ahLst/>
              <a:cxnLst/>
              <a:rect l="l" t="t" r="r" b="b"/>
              <a:pathLst>
                <a:path w="10098" h="13312" extrusionOk="0">
                  <a:moveTo>
                    <a:pt x="2415" y="0"/>
                  </a:moveTo>
                  <a:cubicBezTo>
                    <a:pt x="2396" y="0"/>
                    <a:pt x="2379" y="25"/>
                    <a:pt x="2395" y="41"/>
                  </a:cubicBezTo>
                  <a:cubicBezTo>
                    <a:pt x="3086" y="815"/>
                    <a:pt x="3475" y="1861"/>
                    <a:pt x="3375" y="2997"/>
                  </a:cubicBezTo>
                  <a:cubicBezTo>
                    <a:pt x="3219" y="4821"/>
                    <a:pt x="1827" y="6272"/>
                    <a:pt x="47" y="6535"/>
                  </a:cubicBezTo>
                  <a:cubicBezTo>
                    <a:pt x="20" y="6538"/>
                    <a:pt x="0" y="6561"/>
                    <a:pt x="0" y="6584"/>
                  </a:cubicBezTo>
                  <a:lnTo>
                    <a:pt x="0" y="9501"/>
                  </a:lnTo>
                  <a:cubicBezTo>
                    <a:pt x="0" y="9517"/>
                    <a:pt x="10" y="9534"/>
                    <a:pt x="27" y="9544"/>
                  </a:cubicBezTo>
                  <a:cubicBezTo>
                    <a:pt x="386" y="9743"/>
                    <a:pt x="631" y="10125"/>
                    <a:pt x="631" y="10567"/>
                  </a:cubicBezTo>
                  <a:lnTo>
                    <a:pt x="631" y="10590"/>
                  </a:lnTo>
                  <a:cubicBezTo>
                    <a:pt x="631" y="10607"/>
                    <a:pt x="641" y="10630"/>
                    <a:pt x="658" y="10636"/>
                  </a:cubicBezTo>
                  <a:lnTo>
                    <a:pt x="3182" y="12095"/>
                  </a:lnTo>
                  <a:cubicBezTo>
                    <a:pt x="3189" y="12099"/>
                    <a:pt x="3198" y="12101"/>
                    <a:pt x="3206" y="12101"/>
                  </a:cubicBezTo>
                  <a:cubicBezTo>
                    <a:pt x="3222" y="12101"/>
                    <a:pt x="3238" y="12094"/>
                    <a:pt x="3249" y="12081"/>
                  </a:cubicBezTo>
                  <a:cubicBezTo>
                    <a:pt x="4005" y="11126"/>
                    <a:pt x="5148" y="10599"/>
                    <a:pt x="6321" y="10599"/>
                  </a:cubicBezTo>
                  <a:cubicBezTo>
                    <a:pt x="6988" y="10599"/>
                    <a:pt x="7664" y="10769"/>
                    <a:pt x="8284" y="11128"/>
                  </a:cubicBezTo>
                  <a:cubicBezTo>
                    <a:pt x="9151" y="11630"/>
                    <a:pt x="9759" y="12413"/>
                    <a:pt x="10048" y="13294"/>
                  </a:cubicBezTo>
                  <a:cubicBezTo>
                    <a:pt x="10052" y="13306"/>
                    <a:pt x="10062" y="13312"/>
                    <a:pt x="10071" y="13312"/>
                  </a:cubicBezTo>
                  <a:cubicBezTo>
                    <a:pt x="10084" y="13312"/>
                    <a:pt x="10097" y="13302"/>
                    <a:pt x="10097" y="13287"/>
                  </a:cubicBezTo>
                  <a:cubicBezTo>
                    <a:pt x="10054" y="11364"/>
                    <a:pt x="9035" y="9511"/>
                    <a:pt x="7251" y="8484"/>
                  </a:cubicBezTo>
                  <a:cubicBezTo>
                    <a:pt x="6507" y="8056"/>
                    <a:pt x="5710" y="7810"/>
                    <a:pt x="4909" y="7740"/>
                  </a:cubicBezTo>
                  <a:cubicBezTo>
                    <a:pt x="4680" y="7717"/>
                    <a:pt x="4537" y="7478"/>
                    <a:pt x="4640" y="7269"/>
                  </a:cubicBezTo>
                  <a:cubicBezTo>
                    <a:pt x="4979" y="6541"/>
                    <a:pt x="5165" y="5731"/>
                    <a:pt x="5165" y="4871"/>
                  </a:cubicBezTo>
                  <a:cubicBezTo>
                    <a:pt x="5165" y="2808"/>
                    <a:pt x="4069" y="1004"/>
                    <a:pt x="2428" y="5"/>
                  </a:cubicBezTo>
                  <a:cubicBezTo>
                    <a:pt x="2424" y="2"/>
                    <a:pt x="2419" y="0"/>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5" name="Google Shape;735;p20"/>
            <p:cNvSpPr/>
            <p:nvPr/>
          </p:nvSpPr>
          <p:spPr>
            <a:xfrm>
              <a:off x="4344671" y="1872182"/>
              <a:ext cx="234551" cy="309228"/>
            </a:xfrm>
            <a:custGeom>
              <a:avLst/>
              <a:gdLst/>
              <a:ahLst/>
              <a:cxnLst/>
              <a:rect l="l" t="t" r="r" b="b"/>
              <a:pathLst>
                <a:path w="10098" h="13313" extrusionOk="0">
                  <a:moveTo>
                    <a:pt x="7683" y="0"/>
                  </a:moveTo>
                  <a:cubicBezTo>
                    <a:pt x="7679" y="0"/>
                    <a:pt x="7674" y="2"/>
                    <a:pt x="7670" y="5"/>
                  </a:cubicBezTo>
                  <a:cubicBezTo>
                    <a:pt x="6029" y="1004"/>
                    <a:pt x="4933" y="2811"/>
                    <a:pt x="4933" y="4871"/>
                  </a:cubicBezTo>
                  <a:cubicBezTo>
                    <a:pt x="4933" y="5727"/>
                    <a:pt x="5122" y="6541"/>
                    <a:pt x="5458" y="7272"/>
                  </a:cubicBezTo>
                  <a:cubicBezTo>
                    <a:pt x="5554" y="7478"/>
                    <a:pt x="5418" y="7720"/>
                    <a:pt x="5189" y="7740"/>
                  </a:cubicBezTo>
                  <a:cubicBezTo>
                    <a:pt x="4388" y="7810"/>
                    <a:pt x="3591" y="8052"/>
                    <a:pt x="2847" y="8484"/>
                  </a:cubicBezTo>
                  <a:cubicBezTo>
                    <a:pt x="1064" y="9514"/>
                    <a:pt x="44" y="11364"/>
                    <a:pt x="1" y="13287"/>
                  </a:cubicBezTo>
                  <a:cubicBezTo>
                    <a:pt x="1" y="13304"/>
                    <a:pt x="13" y="13313"/>
                    <a:pt x="26" y="13313"/>
                  </a:cubicBezTo>
                  <a:cubicBezTo>
                    <a:pt x="36" y="13313"/>
                    <a:pt x="46" y="13307"/>
                    <a:pt x="51" y="13294"/>
                  </a:cubicBezTo>
                  <a:cubicBezTo>
                    <a:pt x="373" y="12310"/>
                    <a:pt x="1087" y="11450"/>
                    <a:pt x="2120" y="10965"/>
                  </a:cubicBezTo>
                  <a:cubicBezTo>
                    <a:pt x="2657" y="10714"/>
                    <a:pt x="3224" y="10594"/>
                    <a:pt x="3784" y="10594"/>
                  </a:cubicBezTo>
                  <a:cubicBezTo>
                    <a:pt x="4958" y="10594"/>
                    <a:pt x="6098" y="11123"/>
                    <a:pt x="6856" y="12081"/>
                  </a:cubicBezTo>
                  <a:cubicBezTo>
                    <a:pt x="6866" y="12096"/>
                    <a:pt x="6879" y="12102"/>
                    <a:pt x="6894" y="12102"/>
                  </a:cubicBezTo>
                  <a:cubicBezTo>
                    <a:pt x="6903" y="12102"/>
                    <a:pt x="6912" y="12100"/>
                    <a:pt x="6923" y="12095"/>
                  </a:cubicBezTo>
                  <a:lnTo>
                    <a:pt x="9447" y="10636"/>
                  </a:lnTo>
                  <a:cubicBezTo>
                    <a:pt x="9463" y="10630"/>
                    <a:pt x="9470" y="10613"/>
                    <a:pt x="9470" y="10593"/>
                  </a:cubicBezTo>
                  <a:lnTo>
                    <a:pt x="9470" y="10567"/>
                  </a:lnTo>
                  <a:cubicBezTo>
                    <a:pt x="9470" y="10128"/>
                    <a:pt x="9716" y="9746"/>
                    <a:pt x="10071" y="9547"/>
                  </a:cubicBezTo>
                  <a:cubicBezTo>
                    <a:pt x="10088" y="9537"/>
                    <a:pt x="10098" y="9521"/>
                    <a:pt x="10098" y="9501"/>
                  </a:cubicBezTo>
                  <a:lnTo>
                    <a:pt x="10098" y="6584"/>
                  </a:lnTo>
                  <a:cubicBezTo>
                    <a:pt x="10098" y="6561"/>
                    <a:pt x="10078" y="6541"/>
                    <a:pt x="10051" y="6535"/>
                  </a:cubicBezTo>
                  <a:cubicBezTo>
                    <a:pt x="8158" y="6259"/>
                    <a:pt x="6707" y="4625"/>
                    <a:pt x="6707" y="2655"/>
                  </a:cubicBezTo>
                  <a:cubicBezTo>
                    <a:pt x="6707" y="1649"/>
                    <a:pt x="7082" y="735"/>
                    <a:pt x="7703" y="41"/>
                  </a:cubicBezTo>
                  <a:cubicBezTo>
                    <a:pt x="7719" y="25"/>
                    <a:pt x="7703" y="0"/>
                    <a:pt x="7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6" name="Google Shape;736;p20"/>
            <p:cNvSpPr/>
            <p:nvPr/>
          </p:nvSpPr>
          <p:spPr>
            <a:xfrm>
              <a:off x="4412983" y="2140506"/>
              <a:ext cx="357448" cy="175461"/>
            </a:xfrm>
            <a:custGeom>
              <a:avLst/>
              <a:gdLst/>
              <a:ahLst/>
              <a:cxnLst/>
              <a:rect l="l" t="t" r="r" b="b"/>
              <a:pathLst>
                <a:path w="15389" h="7554" extrusionOk="0">
                  <a:moveTo>
                    <a:pt x="7060" y="0"/>
                  </a:moveTo>
                  <a:cubicBezTo>
                    <a:pt x="7051" y="0"/>
                    <a:pt x="7042" y="3"/>
                    <a:pt x="7037" y="8"/>
                  </a:cubicBezTo>
                  <a:lnTo>
                    <a:pt x="4513" y="1466"/>
                  </a:lnTo>
                  <a:cubicBezTo>
                    <a:pt x="4490" y="1476"/>
                    <a:pt x="4483" y="1506"/>
                    <a:pt x="4490" y="1526"/>
                  </a:cubicBezTo>
                  <a:cubicBezTo>
                    <a:pt x="5197" y="3309"/>
                    <a:pt x="4506" y="5379"/>
                    <a:pt x="2802" y="6365"/>
                  </a:cubicBezTo>
                  <a:cubicBezTo>
                    <a:pt x="2185" y="6721"/>
                    <a:pt x="1511" y="6890"/>
                    <a:pt x="846" y="6890"/>
                  </a:cubicBezTo>
                  <a:cubicBezTo>
                    <a:pt x="574" y="6890"/>
                    <a:pt x="304" y="6862"/>
                    <a:pt x="39" y="6807"/>
                  </a:cubicBezTo>
                  <a:cubicBezTo>
                    <a:pt x="38" y="6807"/>
                    <a:pt x="37" y="6806"/>
                    <a:pt x="36" y="6806"/>
                  </a:cubicBezTo>
                  <a:cubicBezTo>
                    <a:pt x="11" y="6806"/>
                    <a:pt x="0" y="6840"/>
                    <a:pt x="22" y="6853"/>
                  </a:cubicBezTo>
                  <a:cubicBezTo>
                    <a:pt x="861" y="7312"/>
                    <a:pt x="1805" y="7554"/>
                    <a:pt x="2761" y="7554"/>
                  </a:cubicBezTo>
                  <a:cubicBezTo>
                    <a:pt x="3729" y="7554"/>
                    <a:pt x="4710" y="7306"/>
                    <a:pt x="5609" y="6787"/>
                  </a:cubicBezTo>
                  <a:cubicBezTo>
                    <a:pt x="6350" y="6358"/>
                    <a:pt x="6961" y="5787"/>
                    <a:pt x="7423" y="5129"/>
                  </a:cubicBezTo>
                  <a:cubicBezTo>
                    <a:pt x="7489" y="5036"/>
                    <a:pt x="7592" y="4990"/>
                    <a:pt x="7695" y="4990"/>
                  </a:cubicBezTo>
                  <a:cubicBezTo>
                    <a:pt x="7798" y="4990"/>
                    <a:pt x="7901" y="5036"/>
                    <a:pt x="7967" y="5129"/>
                  </a:cubicBezTo>
                  <a:cubicBezTo>
                    <a:pt x="8426" y="5790"/>
                    <a:pt x="9037" y="6358"/>
                    <a:pt x="9781" y="6787"/>
                  </a:cubicBezTo>
                  <a:cubicBezTo>
                    <a:pt x="10677" y="7304"/>
                    <a:pt x="11657" y="7550"/>
                    <a:pt x="12625" y="7550"/>
                  </a:cubicBezTo>
                  <a:cubicBezTo>
                    <a:pt x="13582" y="7550"/>
                    <a:pt x="14526" y="7309"/>
                    <a:pt x="15364" y="6853"/>
                  </a:cubicBezTo>
                  <a:cubicBezTo>
                    <a:pt x="15389" y="6847"/>
                    <a:pt x="15376" y="6813"/>
                    <a:pt x="15351" y="6813"/>
                  </a:cubicBezTo>
                  <a:cubicBezTo>
                    <a:pt x="15349" y="6813"/>
                    <a:pt x="15346" y="6813"/>
                    <a:pt x="15344" y="6813"/>
                  </a:cubicBezTo>
                  <a:cubicBezTo>
                    <a:pt x="15082" y="6867"/>
                    <a:pt x="14815" y="6895"/>
                    <a:pt x="14545" y="6895"/>
                  </a:cubicBezTo>
                  <a:cubicBezTo>
                    <a:pt x="13773" y="6895"/>
                    <a:pt x="12989" y="6667"/>
                    <a:pt x="12292" y="6182"/>
                  </a:cubicBezTo>
                  <a:cubicBezTo>
                    <a:pt x="10794" y="5136"/>
                    <a:pt x="10229" y="3203"/>
                    <a:pt x="10893" y="1526"/>
                  </a:cubicBezTo>
                  <a:cubicBezTo>
                    <a:pt x="10900" y="1502"/>
                    <a:pt x="10893" y="1476"/>
                    <a:pt x="10874" y="1466"/>
                  </a:cubicBezTo>
                  <a:lnTo>
                    <a:pt x="8349" y="8"/>
                  </a:lnTo>
                  <a:cubicBezTo>
                    <a:pt x="8341" y="3"/>
                    <a:pt x="8331" y="0"/>
                    <a:pt x="8322" y="0"/>
                  </a:cubicBezTo>
                  <a:cubicBezTo>
                    <a:pt x="8313" y="0"/>
                    <a:pt x="8304" y="3"/>
                    <a:pt x="8299" y="8"/>
                  </a:cubicBezTo>
                  <a:cubicBezTo>
                    <a:pt x="8123" y="114"/>
                    <a:pt x="7917" y="177"/>
                    <a:pt x="7692" y="177"/>
                  </a:cubicBezTo>
                  <a:cubicBezTo>
                    <a:pt x="7472" y="177"/>
                    <a:pt x="7263" y="114"/>
                    <a:pt x="7087" y="8"/>
                  </a:cubicBezTo>
                  <a:cubicBezTo>
                    <a:pt x="7079" y="3"/>
                    <a:pt x="7069" y="0"/>
                    <a:pt x="7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7" name="Google Shape;737;p20"/>
            <p:cNvSpPr/>
            <p:nvPr/>
          </p:nvSpPr>
          <p:spPr>
            <a:xfrm>
              <a:off x="4640705" y="2057119"/>
              <a:ext cx="197829" cy="124383"/>
            </a:xfrm>
            <a:custGeom>
              <a:avLst/>
              <a:gdLst/>
              <a:ahLst/>
              <a:cxnLst/>
              <a:rect l="l" t="t" r="r" b="b"/>
              <a:pathLst>
                <a:path w="8517" h="5355" extrusionOk="0">
                  <a:moveTo>
                    <a:pt x="4477" y="1"/>
                  </a:moveTo>
                  <a:lnTo>
                    <a:pt x="4477" y="1"/>
                  </a:lnTo>
                  <a:cubicBezTo>
                    <a:pt x="5032" y="409"/>
                    <a:pt x="5494" y="898"/>
                    <a:pt x="5859" y="1446"/>
                  </a:cubicBezTo>
                  <a:cubicBezTo>
                    <a:pt x="6156" y="1894"/>
                    <a:pt x="5795" y="2416"/>
                    <a:pt x="5342" y="2416"/>
                  </a:cubicBezTo>
                  <a:cubicBezTo>
                    <a:pt x="5238" y="2416"/>
                    <a:pt x="5129" y="2389"/>
                    <a:pt x="5022" y="2326"/>
                  </a:cubicBezTo>
                  <a:cubicBezTo>
                    <a:pt x="5012" y="2322"/>
                    <a:pt x="5005" y="2316"/>
                    <a:pt x="4992" y="2309"/>
                  </a:cubicBezTo>
                  <a:cubicBezTo>
                    <a:pt x="4374" y="1954"/>
                    <a:pt x="3700" y="1785"/>
                    <a:pt x="3035" y="1785"/>
                  </a:cubicBezTo>
                  <a:cubicBezTo>
                    <a:pt x="1885" y="1785"/>
                    <a:pt x="762" y="2290"/>
                    <a:pt x="0" y="3209"/>
                  </a:cubicBezTo>
                  <a:lnTo>
                    <a:pt x="1601" y="4136"/>
                  </a:lnTo>
                  <a:cubicBezTo>
                    <a:pt x="1609" y="4141"/>
                    <a:pt x="1618" y="4144"/>
                    <a:pt x="1627" y="4144"/>
                  </a:cubicBezTo>
                  <a:cubicBezTo>
                    <a:pt x="1642" y="4144"/>
                    <a:pt x="1657" y="4137"/>
                    <a:pt x="1667" y="4123"/>
                  </a:cubicBezTo>
                  <a:cubicBezTo>
                    <a:pt x="2423" y="3168"/>
                    <a:pt x="3567" y="2642"/>
                    <a:pt x="4740" y="2642"/>
                  </a:cubicBezTo>
                  <a:cubicBezTo>
                    <a:pt x="5406" y="2642"/>
                    <a:pt x="6083" y="2812"/>
                    <a:pt x="6703" y="3169"/>
                  </a:cubicBezTo>
                  <a:cubicBezTo>
                    <a:pt x="7569" y="3671"/>
                    <a:pt x="8177" y="4451"/>
                    <a:pt x="8466" y="5338"/>
                  </a:cubicBezTo>
                  <a:cubicBezTo>
                    <a:pt x="8471" y="5350"/>
                    <a:pt x="8480" y="5355"/>
                    <a:pt x="8490" y="5355"/>
                  </a:cubicBezTo>
                  <a:cubicBezTo>
                    <a:pt x="8503" y="5355"/>
                    <a:pt x="8516" y="5345"/>
                    <a:pt x="8516" y="5328"/>
                  </a:cubicBezTo>
                  <a:cubicBezTo>
                    <a:pt x="8476" y="3402"/>
                    <a:pt x="7457" y="1549"/>
                    <a:pt x="5673" y="522"/>
                  </a:cubicBezTo>
                  <a:cubicBezTo>
                    <a:pt x="5284" y="296"/>
                    <a:pt x="4889" y="127"/>
                    <a:pt x="4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8" name="Google Shape;738;p20"/>
            <p:cNvSpPr/>
            <p:nvPr/>
          </p:nvSpPr>
          <p:spPr>
            <a:xfrm>
              <a:off x="4603425" y="2140506"/>
              <a:ext cx="167006" cy="175484"/>
            </a:xfrm>
            <a:custGeom>
              <a:avLst/>
              <a:gdLst/>
              <a:ahLst/>
              <a:cxnLst/>
              <a:rect l="l" t="t" r="r" b="b"/>
              <a:pathLst>
                <a:path w="7190" h="7555" extrusionOk="0">
                  <a:moveTo>
                    <a:pt x="123" y="0"/>
                  </a:moveTo>
                  <a:cubicBezTo>
                    <a:pt x="114" y="0"/>
                    <a:pt x="105" y="3"/>
                    <a:pt x="100" y="8"/>
                  </a:cubicBezTo>
                  <a:cubicBezTo>
                    <a:pt x="67" y="28"/>
                    <a:pt x="37" y="44"/>
                    <a:pt x="1" y="61"/>
                  </a:cubicBezTo>
                  <a:cubicBezTo>
                    <a:pt x="522" y="426"/>
                    <a:pt x="801" y="1054"/>
                    <a:pt x="731" y="1698"/>
                  </a:cubicBezTo>
                  <a:cubicBezTo>
                    <a:pt x="582" y="3083"/>
                    <a:pt x="1183" y="4488"/>
                    <a:pt x="2382" y="5325"/>
                  </a:cubicBezTo>
                  <a:cubicBezTo>
                    <a:pt x="2392" y="5335"/>
                    <a:pt x="2402" y="5339"/>
                    <a:pt x="2412" y="5345"/>
                  </a:cubicBezTo>
                  <a:cubicBezTo>
                    <a:pt x="3003" y="5749"/>
                    <a:pt x="2699" y="6655"/>
                    <a:pt x="2025" y="6655"/>
                  </a:cubicBezTo>
                  <a:cubicBezTo>
                    <a:pt x="1990" y="6655"/>
                    <a:pt x="1954" y="6652"/>
                    <a:pt x="1917" y="6647"/>
                  </a:cubicBezTo>
                  <a:cubicBezTo>
                    <a:pt x="1632" y="6604"/>
                    <a:pt x="1346" y="6541"/>
                    <a:pt x="1064" y="6455"/>
                  </a:cubicBezTo>
                  <a:lnTo>
                    <a:pt x="1064" y="6455"/>
                  </a:lnTo>
                  <a:cubicBezTo>
                    <a:pt x="1230" y="6574"/>
                    <a:pt x="1399" y="6687"/>
                    <a:pt x="1578" y="6790"/>
                  </a:cubicBezTo>
                  <a:cubicBezTo>
                    <a:pt x="2476" y="7308"/>
                    <a:pt x="3456" y="7554"/>
                    <a:pt x="4423" y="7554"/>
                  </a:cubicBezTo>
                  <a:cubicBezTo>
                    <a:pt x="5379" y="7554"/>
                    <a:pt x="6323" y="7314"/>
                    <a:pt x="7162" y="6857"/>
                  </a:cubicBezTo>
                  <a:cubicBezTo>
                    <a:pt x="7189" y="6847"/>
                    <a:pt x="7177" y="6813"/>
                    <a:pt x="7152" y="6813"/>
                  </a:cubicBezTo>
                  <a:cubicBezTo>
                    <a:pt x="7150" y="6813"/>
                    <a:pt x="7147" y="6813"/>
                    <a:pt x="7145" y="6813"/>
                  </a:cubicBezTo>
                  <a:cubicBezTo>
                    <a:pt x="6883" y="6867"/>
                    <a:pt x="6616" y="6895"/>
                    <a:pt x="6346" y="6895"/>
                  </a:cubicBezTo>
                  <a:cubicBezTo>
                    <a:pt x="5574" y="6895"/>
                    <a:pt x="4790" y="6667"/>
                    <a:pt x="4093" y="6182"/>
                  </a:cubicBezTo>
                  <a:cubicBezTo>
                    <a:pt x="2595" y="5136"/>
                    <a:pt x="2030" y="3203"/>
                    <a:pt x="2694" y="1526"/>
                  </a:cubicBezTo>
                  <a:cubicBezTo>
                    <a:pt x="2701" y="1502"/>
                    <a:pt x="2694" y="1476"/>
                    <a:pt x="2675" y="1466"/>
                  </a:cubicBezTo>
                  <a:lnTo>
                    <a:pt x="150" y="8"/>
                  </a:lnTo>
                  <a:cubicBezTo>
                    <a:pt x="142" y="3"/>
                    <a:pt x="132"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39" name="Google Shape;739;p20"/>
          <p:cNvGrpSpPr/>
          <p:nvPr/>
        </p:nvGrpSpPr>
        <p:grpSpPr>
          <a:xfrm>
            <a:off x="4320249" y="3347811"/>
            <a:ext cx="494002" cy="493770"/>
            <a:chOff x="5603880" y="1836411"/>
            <a:chExt cx="494002" cy="493770"/>
          </a:xfrm>
        </p:grpSpPr>
        <p:sp>
          <p:nvSpPr>
            <p:cNvPr id="740" name="Google Shape;740;p20"/>
            <p:cNvSpPr/>
            <p:nvPr/>
          </p:nvSpPr>
          <p:spPr>
            <a:xfrm>
              <a:off x="5892180" y="2017307"/>
              <a:ext cx="205703" cy="252111"/>
            </a:xfrm>
            <a:custGeom>
              <a:avLst/>
              <a:gdLst/>
              <a:ahLst/>
              <a:cxnLst/>
              <a:rect l="l" t="t" r="r" b="b"/>
              <a:pathLst>
                <a:path w="8856" h="10854" extrusionOk="0">
                  <a:moveTo>
                    <a:pt x="3920" y="1"/>
                  </a:moveTo>
                  <a:lnTo>
                    <a:pt x="1" y="2827"/>
                  </a:lnTo>
                  <a:lnTo>
                    <a:pt x="7999" y="10829"/>
                  </a:lnTo>
                  <a:cubicBezTo>
                    <a:pt x="8014" y="10845"/>
                    <a:pt x="8034" y="10854"/>
                    <a:pt x="8056" y="10854"/>
                  </a:cubicBezTo>
                  <a:cubicBezTo>
                    <a:pt x="8077" y="10854"/>
                    <a:pt x="8098" y="10845"/>
                    <a:pt x="8115" y="10829"/>
                  </a:cubicBezTo>
                  <a:lnTo>
                    <a:pt x="8822" y="10125"/>
                  </a:lnTo>
                  <a:cubicBezTo>
                    <a:pt x="8846" y="10098"/>
                    <a:pt x="8856" y="10061"/>
                    <a:pt x="8839" y="10028"/>
                  </a:cubicBezTo>
                  <a:lnTo>
                    <a:pt x="39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1" name="Google Shape;741;p20"/>
            <p:cNvSpPr/>
            <p:nvPr/>
          </p:nvSpPr>
          <p:spPr>
            <a:xfrm>
              <a:off x="5924977" y="2098115"/>
              <a:ext cx="56559" cy="56164"/>
            </a:xfrm>
            <a:custGeom>
              <a:avLst/>
              <a:gdLst/>
              <a:ahLst/>
              <a:cxnLst/>
              <a:rect l="l" t="t" r="r" b="b"/>
              <a:pathLst>
                <a:path w="2435" h="2418" extrusionOk="0">
                  <a:moveTo>
                    <a:pt x="839" y="0"/>
                  </a:moveTo>
                  <a:cubicBezTo>
                    <a:pt x="786" y="0"/>
                    <a:pt x="733" y="21"/>
                    <a:pt x="691" y="63"/>
                  </a:cubicBezTo>
                  <a:lnTo>
                    <a:pt x="0" y="757"/>
                  </a:lnTo>
                  <a:lnTo>
                    <a:pt x="1661" y="2417"/>
                  </a:lnTo>
                  <a:lnTo>
                    <a:pt x="2352" y="1723"/>
                  </a:lnTo>
                  <a:cubicBezTo>
                    <a:pt x="2435" y="1640"/>
                    <a:pt x="2435" y="1514"/>
                    <a:pt x="2352" y="1431"/>
                  </a:cubicBezTo>
                  <a:lnTo>
                    <a:pt x="987" y="63"/>
                  </a:lnTo>
                  <a:cubicBezTo>
                    <a:pt x="945" y="21"/>
                    <a:pt x="892" y="0"/>
                    <a:pt x="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2" name="Google Shape;742;p20"/>
            <p:cNvSpPr/>
            <p:nvPr/>
          </p:nvSpPr>
          <p:spPr>
            <a:xfrm>
              <a:off x="5982070" y="2155209"/>
              <a:ext cx="56025" cy="55607"/>
            </a:xfrm>
            <a:custGeom>
              <a:avLst/>
              <a:gdLst/>
              <a:ahLst/>
              <a:cxnLst/>
              <a:rect l="l" t="t" r="r" b="b"/>
              <a:pathLst>
                <a:path w="2412" h="2394" extrusionOk="0">
                  <a:moveTo>
                    <a:pt x="839" y="0"/>
                  </a:moveTo>
                  <a:cubicBezTo>
                    <a:pt x="786" y="0"/>
                    <a:pt x="733" y="21"/>
                    <a:pt x="691" y="62"/>
                  </a:cubicBezTo>
                  <a:lnTo>
                    <a:pt x="0" y="757"/>
                  </a:lnTo>
                  <a:lnTo>
                    <a:pt x="1634" y="2394"/>
                  </a:lnTo>
                  <a:lnTo>
                    <a:pt x="2328" y="1700"/>
                  </a:lnTo>
                  <a:cubicBezTo>
                    <a:pt x="2412" y="1617"/>
                    <a:pt x="2412" y="1487"/>
                    <a:pt x="2328" y="1404"/>
                  </a:cubicBezTo>
                  <a:lnTo>
                    <a:pt x="987" y="62"/>
                  </a:lnTo>
                  <a:cubicBezTo>
                    <a:pt x="945" y="21"/>
                    <a:pt x="892" y="0"/>
                    <a:pt x="8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3" name="Google Shape;743;p20"/>
            <p:cNvSpPr/>
            <p:nvPr/>
          </p:nvSpPr>
          <p:spPr>
            <a:xfrm>
              <a:off x="5664434" y="1836411"/>
              <a:ext cx="252297" cy="207468"/>
            </a:xfrm>
            <a:custGeom>
              <a:avLst/>
              <a:gdLst/>
              <a:ahLst/>
              <a:cxnLst/>
              <a:rect l="l" t="t" r="r" b="b"/>
              <a:pathLst>
                <a:path w="10862" h="8932" extrusionOk="0">
                  <a:moveTo>
                    <a:pt x="802" y="0"/>
                  </a:moveTo>
                  <a:cubicBezTo>
                    <a:pt x="779" y="0"/>
                    <a:pt x="757" y="8"/>
                    <a:pt x="742" y="24"/>
                  </a:cubicBezTo>
                  <a:lnTo>
                    <a:pt x="34" y="731"/>
                  </a:lnTo>
                  <a:cubicBezTo>
                    <a:pt x="1" y="764"/>
                    <a:pt x="1" y="817"/>
                    <a:pt x="34" y="847"/>
                  </a:cubicBezTo>
                  <a:lnTo>
                    <a:pt x="8118" y="8932"/>
                  </a:lnTo>
                  <a:lnTo>
                    <a:pt x="10862" y="4929"/>
                  </a:lnTo>
                  <a:lnTo>
                    <a:pt x="838" y="7"/>
                  </a:lnTo>
                  <a:cubicBezTo>
                    <a:pt x="827" y="2"/>
                    <a:pt x="814" y="0"/>
                    <a:pt x="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4" name="Google Shape;744;p20"/>
            <p:cNvSpPr/>
            <p:nvPr/>
          </p:nvSpPr>
          <p:spPr>
            <a:xfrm>
              <a:off x="5779782" y="1953083"/>
              <a:ext cx="56652" cy="56164"/>
            </a:xfrm>
            <a:custGeom>
              <a:avLst/>
              <a:gdLst/>
              <a:ahLst/>
              <a:cxnLst/>
              <a:rect l="l" t="t" r="r" b="b"/>
              <a:pathLst>
                <a:path w="2439" h="2418" extrusionOk="0">
                  <a:moveTo>
                    <a:pt x="842" y="0"/>
                  </a:moveTo>
                  <a:cubicBezTo>
                    <a:pt x="789" y="0"/>
                    <a:pt x="736" y="21"/>
                    <a:pt x="695" y="62"/>
                  </a:cubicBezTo>
                  <a:lnTo>
                    <a:pt x="0" y="757"/>
                  </a:lnTo>
                  <a:lnTo>
                    <a:pt x="1661" y="2417"/>
                  </a:lnTo>
                  <a:lnTo>
                    <a:pt x="2355" y="1723"/>
                  </a:lnTo>
                  <a:cubicBezTo>
                    <a:pt x="2438" y="1640"/>
                    <a:pt x="2438" y="1514"/>
                    <a:pt x="2355" y="1431"/>
                  </a:cubicBezTo>
                  <a:lnTo>
                    <a:pt x="990" y="62"/>
                  </a:lnTo>
                  <a:cubicBezTo>
                    <a:pt x="949" y="21"/>
                    <a:pt x="896"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5" name="Google Shape;745;p20"/>
            <p:cNvSpPr/>
            <p:nvPr/>
          </p:nvSpPr>
          <p:spPr>
            <a:xfrm>
              <a:off x="5723316" y="1896594"/>
              <a:ext cx="56025" cy="55560"/>
            </a:xfrm>
            <a:custGeom>
              <a:avLst/>
              <a:gdLst/>
              <a:ahLst/>
              <a:cxnLst/>
              <a:rect l="l" t="t" r="r" b="b"/>
              <a:pathLst>
                <a:path w="2412" h="2392" extrusionOk="0">
                  <a:moveTo>
                    <a:pt x="841" y="1"/>
                  </a:moveTo>
                  <a:cubicBezTo>
                    <a:pt x="788" y="1"/>
                    <a:pt x="736" y="22"/>
                    <a:pt x="694" y="63"/>
                  </a:cubicBezTo>
                  <a:lnTo>
                    <a:pt x="0" y="757"/>
                  </a:lnTo>
                  <a:lnTo>
                    <a:pt x="1634" y="2391"/>
                  </a:lnTo>
                  <a:lnTo>
                    <a:pt x="2329" y="1697"/>
                  </a:lnTo>
                  <a:cubicBezTo>
                    <a:pt x="2412" y="1614"/>
                    <a:pt x="2412" y="1485"/>
                    <a:pt x="2329" y="1402"/>
                  </a:cubicBezTo>
                  <a:lnTo>
                    <a:pt x="987" y="63"/>
                  </a:lnTo>
                  <a:cubicBezTo>
                    <a:pt x="945" y="22"/>
                    <a:pt x="89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6" name="Google Shape;746;p20"/>
            <p:cNvSpPr/>
            <p:nvPr/>
          </p:nvSpPr>
          <p:spPr>
            <a:xfrm>
              <a:off x="5603880" y="2122365"/>
              <a:ext cx="113815" cy="108124"/>
            </a:xfrm>
            <a:custGeom>
              <a:avLst/>
              <a:gdLst/>
              <a:ahLst/>
              <a:cxnLst/>
              <a:rect l="l" t="t" r="r" b="b"/>
              <a:pathLst>
                <a:path w="4900" h="4655" extrusionOk="0">
                  <a:moveTo>
                    <a:pt x="858" y="1"/>
                  </a:moveTo>
                  <a:cubicBezTo>
                    <a:pt x="811" y="1"/>
                    <a:pt x="765" y="21"/>
                    <a:pt x="731" y="55"/>
                  </a:cubicBezTo>
                  <a:lnTo>
                    <a:pt x="67" y="719"/>
                  </a:lnTo>
                  <a:cubicBezTo>
                    <a:pt x="1" y="786"/>
                    <a:pt x="1" y="892"/>
                    <a:pt x="67" y="962"/>
                  </a:cubicBezTo>
                  <a:lnTo>
                    <a:pt x="3757" y="4655"/>
                  </a:lnTo>
                  <a:cubicBezTo>
                    <a:pt x="3764" y="4655"/>
                    <a:pt x="4883" y="1782"/>
                    <a:pt x="4900" y="1752"/>
                  </a:cubicBezTo>
                  <a:lnTo>
                    <a:pt x="924" y="15"/>
                  </a:lnTo>
                  <a:cubicBezTo>
                    <a:pt x="903" y="5"/>
                    <a:pt x="880" y="1"/>
                    <a:pt x="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7" name="Google Shape;747;p20"/>
            <p:cNvSpPr/>
            <p:nvPr/>
          </p:nvSpPr>
          <p:spPr>
            <a:xfrm>
              <a:off x="5702179" y="2216274"/>
              <a:ext cx="110331" cy="113908"/>
            </a:xfrm>
            <a:custGeom>
              <a:avLst/>
              <a:gdLst/>
              <a:ahLst/>
              <a:cxnLst/>
              <a:rect l="l" t="t" r="r" b="b"/>
              <a:pathLst>
                <a:path w="4750" h="4904" extrusionOk="0">
                  <a:moveTo>
                    <a:pt x="2973" y="1"/>
                  </a:moveTo>
                  <a:cubicBezTo>
                    <a:pt x="2940" y="21"/>
                    <a:pt x="0" y="1080"/>
                    <a:pt x="0" y="1080"/>
                  </a:cubicBezTo>
                  <a:lnTo>
                    <a:pt x="3773" y="4853"/>
                  </a:lnTo>
                  <a:cubicBezTo>
                    <a:pt x="3806" y="4887"/>
                    <a:pt x="3850" y="4903"/>
                    <a:pt x="3895" y="4903"/>
                  </a:cubicBezTo>
                  <a:cubicBezTo>
                    <a:pt x="3939" y="4903"/>
                    <a:pt x="3984" y="4887"/>
                    <a:pt x="4019" y="4853"/>
                  </a:cubicBezTo>
                  <a:lnTo>
                    <a:pt x="4683" y="4189"/>
                  </a:lnTo>
                  <a:cubicBezTo>
                    <a:pt x="4733" y="4139"/>
                    <a:pt x="4750" y="4066"/>
                    <a:pt x="4720" y="4000"/>
                  </a:cubicBezTo>
                  <a:lnTo>
                    <a:pt x="2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8" name="Google Shape;748;p20"/>
            <p:cNvSpPr/>
            <p:nvPr/>
          </p:nvSpPr>
          <p:spPr>
            <a:xfrm>
              <a:off x="5663296" y="1859824"/>
              <a:ext cx="414262" cy="410941"/>
            </a:xfrm>
            <a:custGeom>
              <a:avLst/>
              <a:gdLst/>
              <a:ahLst/>
              <a:cxnLst/>
              <a:rect l="l" t="t" r="r" b="b"/>
              <a:pathLst>
                <a:path w="17835" h="17692" extrusionOk="0">
                  <a:moveTo>
                    <a:pt x="16593" y="1"/>
                  </a:moveTo>
                  <a:cubicBezTo>
                    <a:pt x="16508" y="1"/>
                    <a:pt x="16420" y="11"/>
                    <a:pt x="16331" y="32"/>
                  </a:cubicBezTo>
                  <a:cubicBezTo>
                    <a:pt x="15013" y="347"/>
                    <a:pt x="13814" y="1018"/>
                    <a:pt x="12861" y="1978"/>
                  </a:cubicBezTo>
                  <a:lnTo>
                    <a:pt x="10390" y="4449"/>
                  </a:lnTo>
                  <a:cubicBezTo>
                    <a:pt x="10390" y="4449"/>
                    <a:pt x="10845" y="5107"/>
                    <a:pt x="10718" y="5233"/>
                  </a:cubicBezTo>
                  <a:cubicBezTo>
                    <a:pt x="10714" y="5238"/>
                    <a:pt x="10705" y="5240"/>
                    <a:pt x="10694" y="5240"/>
                  </a:cubicBezTo>
                  <a:cubicBezTo>
                    <a:pt x="10551" y="5240"/>
                    <a:pt x="9931" y="4904"/>
                    <a:pt x="9931" y="4904"/>
                  </a:cubicBezTo>
                  <a:lnTo>
                    <a:pt x="9416" y="5419"/>
                  </a:lnTo>
                  <a:cubicBezTo>
                    <a:pt x="9416" y="5419"/>
                    <a:pt x="9875" y="6080"/>
                    <a:pt x="9745" y="6203"/>
                  </a:cubicBezTo>
                  <a:cubicBezTo>
                    <a:pt x="9740" y="6208"/>
                    <a:pt x="9732" y="6210"/>
                    <a:pt x="9720" y="6210"/>
                  </a:cubicBezTo>
                  <a:cubicBezTo>
                    <a:pt x="9578" y="6210"/>
                    <a:pt x="8961" y="5878"/>
                    <a:pt x="8961" y="5878"/>
                  </a:cubicBezTo>
                  <a:lnTo>
                    <a:pt x="8446" y="6392"/>
                  </a:lnTo>
                  <a:cubicBezTo>
                    <a:pt x="8446" y="6392"/>
                    <a:pt x="8902" y="7050"/>
                    <a:pt x="8775" y="7176"/>
                  </a:cubicBezTo>
                  <a:cubicBezTo>
                    <a:pt x="8712" y="7239"/>
                    <a:pt x="8629" y="7273"/>
                    <a:pt x="8546" y="7273"/>
                  </a:cubicBezTo>
                  <a:cubicBezTo>
                    <a:pt x="8463" y="7273"/>
                    <a:pt x="7988" y="6847"/>
                    <a:pt x="7988" y="6847"/>
                  </a:cubicBezTo>
                  <a:lnTo>
                    <a:pt x="7473" y="7362"/>
                  </a:lnTo>
                  <a:cubicBezTo>
                    <a:pt x="7473" y="7362"/>
                    <a:pt x="7932" y="8023"/>
                    <a:pt x="7802" y="8146"/>
                  </a:cubicBezTo>
                  <a:cubicBezTo>
                    <a:pt x="7797" y="8151"/>
                    <a:pt x="7789" y="8153"/>
                    <a:pt x="7777" y="8153"/>
                  </a:cubicBezTo>
                  <a:cubicBezTo>
                    <a:pt x="7635" y="8153"/>
                    <a:pt x="7018" y="7821"/>
                    <a:pt x="7018" y="7821"/>
                  </a:cubicBezTo>
                  <a:lnTo>
                    <a:pt x="6503" y="8335"/>
                  </a:lnTo>
                  <a:cubicBezTo>
                    <a:pt x="6503" y="8335"/>
                    <a:pt x="6958" y="8993"/>
                    <a:pt x="6832" y="9119"/>
                  </a:cubicBezTo>
                  <a:cubicBezTo>
                    <a:pt x="6828" y="9124"/>
                    <a:pt x="6819" y="9126"/>
                    <a:pt x="6808" y="9126"/>
                  </a:cubicBezTo>
                  <a:cubicBezTo>
                    <a:pt x="6665" y="9126"/>
                    <a:pt x="6045" y="8790"/>
                    <a:pt x="6045" y="8790"/>
                  </a:cubicBezTo>
                  <a:lnTo>
                    <a:pt x="5530" y="9305"/>
                  </a:lnTo>
                  <a:cubicBezTo>
                    <a:pt x="5530" y="9305"/>
                    <a:pt x="5989" y="9966"/>
                    <a:pt x="5859" y="10089"/>
                  </a:cubicBezTo>
                  <a:cubicBezTo>
                    <a:pt x="5854" y="10094"/>
                    <a:pt x="5846" y="10096"/>
                    <a:pt x="5834" y="10096"/>
                  </a:cubicBezTo>
                  <a:cubicBezTo>
                    <a:pt x="5692" y="10096"/>
                    <a:pt x="5075" y="9764"/>
                    <a:pt x="5075" y="9764"/>
                  </a:cubicBezTo>
                  <a:lnTo>
                    <a:pt x="4564" y="10272"/>
                  </a:lnTo>
                  <a:cubicBezTo>
                    <a:pt x="3687" y="11149"/>
                    <a:pt x="2920" y="12115"/>
                    <a:pt x="2265" y="13168"/>
                  </a:cubicBezTo>
                  <a:lnTo>
                    <a:pt x="90" y="16662"/>
                  </a:lnTo>
                  <a:cubicBezTo>
                    <a:pt x="47" y="16732"/>
                    <a:pt x="13" y="16808"/>
                    <a:pt x="0" y="16881"/>
                  </a:cubicBezTo>
                  <a:lnTo>
                    <a:pt x="811" y="17692"/>
                  </a:lnTo>
                  <a:cubicBezTo>
                    <a:pt x="890" y="17675"/>
                    <a:pt x="963" y="17645"/>
                    <a:pt x="1030" y="17605"/>
                  </a:cubicBezTo>
                  <a:lnTo>
                    <a:pt x="4527" y="15430"/>
                  </a:lnTo>
                  <a:cubicBezTo>
                    <a:pt x="5577" y="14779"/>
                    <a:pt x="6550" y="14005"/>
                    <a:pt x="7420" y="13128"/>
                  </a:cubicBezTo>
                  <a:lnTo>
                    <a:pt x="15690" y="4858"/>
                  </a:lnTo>
                  <a:cubicBezTo>
                    <a:pt x="16647" y="3905"/>
                    <a:pt x="17318" y="2699"/>
                    <a:pt x="17637" y="1387"/>
                  </a:cubicBezTo>
                  <a:cubicBezTo>
                    <a:pt x="17835" y="654"/>
                    <a:pt x="17281" y="1"/>
                    <a:pt x="16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9" name="Google Shape;749;p20"/>
            <p:cNvSpPr/>
            <p:nvPr/>
          </p:nvSpPr>
          <p:spPr>
            <a:xfrm>
              <a:off x="5663993" y="2217203"/>
              <a:ext cx="34261" cy="34214"/>
            </a:xfrm>
            <a:custGeom>
              <a:avLst/>
              <a:gdLst/>
              <a:ahLst/>
              <a:cxnLst/>
              <a:rect l="l" t="t" r="r" b="b"/>
              <a:pathLst>
                <a:path w="1475" h="1473" extrusionOk="0">
                  <a:moveTo>
                    <a:pt x="1475" y="1"/>
                  </a:moveTo>
                  <a:lnTo>
                    <a:pt x="482" y="615"/>
                  </a:lnTo>
                  <a:lnTo>
                    <a:pt x="86" y="1253"/>
                  </a:lnTo>
                  <a:cubicBezTo>
                    <a:pt x="47" y="1323"/>
                    <a:pt x="13" y="1396"/>
                    <a:pt x="0" y="1472"/>
                  </a:cubicBezTo>
                  <a:lnTo>
                    <a:pt x="970" y="957"/>
                  </a:lnTo>
                  <a:lnTo>
                    <a:pt x="1475" y="1"/>
                  </a:lnTo>
                  <a:close/>
                </a:path>
              </a:pathLst>
            </a:custGeom>
            <a:solidFill>
              <a:srgbClr val="DFE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0" name="Google Shape;750;p20"/>
            <p:cNvSpPr/>
            <p:nvPr/>
          </p:nvSpPr>
          <p:spPr>
            <a:xfrm>
              <a:off x="5682575" y="1859824"/>
              <a:ext cx="395030" cy="410476"/>
            </a:xfrm>
            <a:custGeom>
              <a:avLst/>
              <a:gdLst/>
              <a:ahLst/>
              <a:cxnLst/>
              <a:rect l="l" t="t" r="r" b="b"/>
              <a:pathLst>
                <a:path w="17007" h="17672" extrusionOk="0">
                  <a:moveTo>
                    <a:pt x="15763" y="0"/>
                  </a:moveTo>
                  <a:cubicBezTo>
                    <a:pt x="15678" y="0"/>
                    <a:pt x="15590" y="11"/>
                    <a:pt x="15501" y="32"/>
                  </a:cubicBezTo>
                  <a:cubicBezTo>
                    <a:pt x="15385" y="58"/>
                    <a:pt x="15262" y="88"/>
                    <a:pt x="15146" y="125"/>
                  </a:cubicBezTo>
                  <a:cubicBezTo>
                    <a:pt x="15159" y="251"/>
                    <a:pt x="15156" y="381"/>
                    <a:pt x="15123" y="510"/>
                  </a:cubicBezTo>
                  <a:cubicBezTo>
                    <a:pt x="14807" y="1829"/>
                    <a:pt x="14133" y="3028"/>
                    <a:pt x="13177" y="3981"/>
                  </a:cubicBezTo>
                  <a:lnTo>
                    <a:pt x="4906" y="12255"/>
                  </a:lnTo>
                  <a:cubicBezTo>
                    <a:pt x="4425" y="12733"/>
                    <a:pt x="3910" y="13188"/>
                    <a:pt x="3368" y="13606"/>
                  </a:cubicBezTo>
                  <a:lnTo>
                    <a:pt x="1" y="17672"/>
                  </a:lnTo>
                  <a:cubicBezTo>
                    <a:pt x="80" y="17655"/>
                    <a:pt x="157" y="17625"/>
                    <a:pt x="223" y="17585"/>
                  </a:cubicBezTo>
                  <a:lnTo>
                    <a:pt x="3717" y="15410"/>
                  </a:lnTo>
                  <a:cubicBezTo>
                    <a:pt x="4767" y="14756"/>
                    <a:pt x="5740" y="13985"/>
                    <a:pt x="6610" y="13108"/>
                  </a:cubicBezTo>
                  <a:lnTo>
                    <a:pt x="14880" y="4838"/>
                  </a:lnTo>
                  <a:cubicBezTo>
                    <a:pt x="15837" y="3881"/>
                    <a:pt x="16508" y="2679"/>
                    <a:pt x="16827" y="1367"/>
                  </a:cubicBezTo>
                  <a:cubicBezTo>
                    <a:pt x="17007" y="652"/>
                    <a:pt x="16452" y="0"/>
                    <a:pt x="15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1" name="Google Shape;751;p20"/>
            <p:cNvSpPr/>
            <p:nvPr/>
          </p:nvSpPr>
          <p:spPr>
            <a:xfrm>
              <a:off x="6033589" y="1859824"/>
              <a:ext cx="44039" cy="40648"/>
            </a:xfrm>
            <a:custGeom>
              <a:avLst/>
              <a:gdLst/>
              <a:ahLst/>
              <a:cxnLst/>
              <a:rect l="l" t="t" r="r" b="b"/>
              <a:pathLst>
                <a:path w="1896" h="1750" extrusionOk="0">
                  <a:moveTo>
                    <a:pt x="651" y="0"/>
                  </a:moveTo>
                  <a:cubicBezTo>
                    <a:pt x="566" y="0"/>
                    <a:pt x="478" y="11"/>
                    <a:pt x="389" y="32"/>
                  </a:cubicBezTo>
                  <a:cubicBezTo>
                    <a:pt x="293" y="52"/>
                    <a:pt x="200" y="75"/>
                    <a:pt x="107" y="105"/>
                  </a:cubicBezTo>
                  <a:cubicBezTo>
                    <a:pt x="41" y="251"/>
                    <a:pt x="1" y="411"/>
                    <a:pt x="1" y="583"/>
                  </a:cubicBezTo>
                  <a:cubicBezTo>
                    <a:pt x="1" y="1228"/>
                    <a:pt x="526" y="1749"/>
                    <a:pt x="1170" y="1749"/>
                  </a:cubicBezTo>
                  <a:cubicBezTo>
                    <a:pt x="1339" y="1749"/>
                    <a:pt x="1502" y="1713"/>
                    <a:pt x="1645" y="1646"/>
                  </a:cubicBezTo>
                  <a:cubicBezTo>
                    <a:pt x="1672" y="1553"/>
                    <a:pt x="1695" y="1460"/>
                    <a:pt x="1721" y="1364"/>
                  </a:cubicBezTo>
                  <a:cubicBezTo>
                    <a:pt x="1896" y="652"/>
                    <a:pt x="1340" y="0"/>
                    <a:pt x="651" y="0"/>
                  </a:cubicBezTo>
                  <a:close/>
                </a:path>
              </a:pathLst>
            </a:custGeom>
            <a:solidFill>
              <a:srgbClr val="4073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2" name="Google Shape;752;p20"/>
            <p:cNvSpPr/>
            <p:nvPr/>
          </p:nvSpPr>
          <p:spPr>
            <a:xfrm>
              <a:off x="6033589" y="1859685"/>
              <a:ext cx="44039" cy="40787"/>
            </a:xfrm>
            <a:custGeom>
              <a:avLst/>
              <a:gdLst/>
              <a:ahLst/>
              <a:cxnLst/>
              <a:rect l="l" t="t" r="r" b="b"/>
              <a:pathLst>
                <a:path w="1896" h="1756" extrusionOk="0">
                  <a:moveTo>
                    <a:pt x="644" y="1"/>
                  </a:moveTo>
                  <a:cubicBezTo>
                    <a:pt x="559" y="1"/>
                    <a:pt x="471" y="11"/>
                    <a:pt x="383" y="31"/>
                  </a:cubicBezTo>
                  <a:cubicBezTo>
                    <a:pt x="373" y="41"/>
                    <a:pt x="356" y="45"/>
                    <a:pt x="333" y="48"/>
                  </a:cubicBezTo>
                  <a:cubicBezTo>
                    <a:pt x="257" y="71"/>
                    <a:pt x="180" y="88"/>
                    <a:pt x="107" y="111"/>
                  </a:cubicBezTo>
                  <a:cubicBezTo>
                    <a:pt x="34" y="260"/>
                    <a:pt x="27" y="426"/>
                    <a:pt x="1" y="589"/>
                  </a:cubicBezTo>
                  <a:cubicBezTo>
                    <a:pt x="1" y="1234"/>
                    <a:pt x="526" y="1755"/>
                    <a:pt x="1170" y="1755"/>
                  </a:cubicBezTo>
                  <a:cubicBezTo>
                    <a:pt x="1339" y="1755"/>
                    <a:pt x="1502" y="1719"/>
                    <a:pt x="1645" y="1652"/>
                  </a:cubicBezTo>
                  <a:cubicBezTo>
                    <a:pt x="1672" y="1559"/>
                    <a:pt x="1695" y="1466"/>
                    <a:pt x="1721" y="1370"/>
                  </a:cubicBezTo>
                  <a:cubicBezTo>
                    <a:pt x="1896" y="651"/>
                    <a:pt x="1338" y="1"/>
                    <a:pt x="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3" name="Google Shape;753;p20"/>
            <p:cNvSpPr/>
            <p:nvPr/>
          </p:nvSpPr>
          <p:spPr>
            <a:xfrm>
              <a:off x="5781873" y="1912830"/>
              <a:ext cx="242100" cy="239592"/>
            </a:xfrm>
            <a:custGeom>
              <a:avLst/>
              <a:gdLst/>
              <a:ahLst/>
              <a:cxnLst/>
              <a:rect l="l" t="t" r="r" b="b"/>
              <a:pathLst>
                <a:path w="10423" h="10315" extrusionOk="0">
                  <a:moveTo>
                    <a:pt x="8996" y="0"/>
                  </a:moveTo>
                  <a:cubicBezTo>
                    <a:pt x="8781" y="0"/>
                    <a:pt x="8563" y="55"/>
                    <a:pt x="8357" y="168"/>
                  </a:cubicBezTo>
                  <a:cubicBezTo>
                    <a:pt x="8197" y="258"/>
                    <a:pt x="8144" y="450"/>
                    <a:pt x="8227" y="606"/>
                  </a:cubicBezTo>
                  <a:cubicBezTo>
                    <a:pt x="8286" y="710"/>
                    <a:pt x="8396" y="770"/>
                    <a:pt x="8508" y="770"/>
                  </a:cubicBezTo>
                  <a:cubicBezTo>
                    <a:pt x="8561" y="770"/>
                    <a:pt x="8614" y="757"/>
                    <a:pt x="8662" y="729"/>
                  </a:cubicBezTo>
                  <a:cubicBezTo>
                    <a:pt x="8776" y="667"/>
                    <a:pt x="8887" y="641"/>
                    <a:pt x="8990" y="641"/>
                  </a:cubicBezTo>
                  <a:cubicBezTo>
                    <a:pt x="9183" y="641"/>
                    <a:pt x="9349" y="733"/>
                    <a:pt x="9460" y="845"/>
                  </a:cubicBezTo>
                  <a:cubicBezTo>
                    <a:pt x="9632" y="1021"/>
                    <a:pt x="9752" y="1320"/>
                    <a:pt x="9572" y="1646"/>
                  </a:cubicBezTo>
                  <a:cubicBezTo>
                    <a:pt x="9486" y="1802"/>
                    <a:pt x="9543" y="1995"/>
                    <a:pt x="9695" y="2084"/>
                  </a:cubicBezTo>
                  <a:cubicBezTo>
                    <a:pt x="9745" y="2111"/>
                    <a:pt x="9802" y="2124"/>
                    <a:pt x="9851" y="2124"/>
                  </a:cubicBezTo>
                  <a:cubicBezTo>
                    <a:pt x="9961" y="2124"/>
                    <a:pt x="10074" y="2064"/>
                    <a:pt x="10134" y="1958"/>
                  </a:cubicBezTo>
                  <a:cubicBezTo>
                    <a:pt x="10423" y="1437"/>
                    <a:pt x="10336" y="819"/>
                    <a:pt x="9911" y="397"/>
                  </a:cubicBezTo>
                  <a:cubicBezTo>
                    <a:pt x="9660" y="135"/>
                    <a:pt x="9333" y="0"/>
                    <a:pt x="8996" y="0"/>
                  </a:cubicBezTo>
                  <a:close/>
                  <a:moveTo>
                    <a:pt x="5288" y="2171"/>
                  </a:moveTo>
                  <a:lnTo>
                    <a:pt x="4836" y="2622"/>
                  </a:lnTo>
                  <a:lnTo>
                    <a:pt x="5158" y="2951"/>
                  </a:lnTo>
                  <a:cubicBezTo>
                    <a:pt x="5221" y="3014"/>
                    <a:pt x="5304" y="3048"/>
                    <a:pt x="5387" y="3048"/>
                  </a:cubicBezTo>
                  <a:cubicBezTo>
                    <a:pt x="5471" y="3048"/>
                    <a:pt x="5554" y="3014"/>
                    <a:pt x="5617" y="2951"/>
                  </a:cubicBezTo>
                  <a:cubicBezTo>
                    <a:pt x="5740" y="2825"/>
                    <a:pt x="5740" y="2622"/>
                    <a:pt x="5617" y="2499"/>
                  </a:cubicBezTo>
                  <a:lnTo>
                    <a:pt x="5288" y="2171"/>
                  </a:lnTo>
                  <a:close/>
                  <a:moveTo>
                    <a:pt x="4318" y="3134"/>
                  </a:moveTo>
                  <a:lnTo>
                    <a:pt x="3860" y="3586"/>
                  </a:lnTo>
                  <a:lnTo>
                    <a:pt x="4188" y="3914"/>
                  </a:lnTo>
                  <a:cubicBezTo>
                    <a:pt x="4248" y="3977"/>
                    <a:pt x="4331" y="4011"/>
                    <a:pt x="4414" y="4011"/>
                  </a:cubicBezTo>
                  <a:cubicBezTo>
                    <a:pt x="4497" y="4011"/>
                    <a:pt x="4580" y="3977"/>
                    <a:pt x="4643" y="3914"/>
                  </a:cubicBezTo>
                  <a:cubicBezTo>
                    <a:pt x="4770" y="3788"/>
                    <a:pt x="4770" y="3586"/>
                    <a:pt x="4643" y="3463"/>
                  </a:cubicBezTo>
                  <a:lnTo>
                    <a:pt x="4318" y="3134"/>
                  </a:lnTo>
                  <a:close/>
                  <a:moveTo>
                    <a:pt x="3348" y="4100"/>
                  </a:moveTo>
                  <a:lnTo>
                    <a:pt x="2893" y="4552"/>
                  </a:lnTo>
                  <a:lnTo>
                    <a:pt x="3222" y="4881"/>
                  </a:lnTo>
                  <a:cubicBezTo>
                    <a:pt x="3282" y="4944"/>
                    <a:pt x="3365" y="4977"/>
                    <a:pt x="3448" y="4977"/>
                  </a:cubicBezTo>
                  <a:cubicBezTo>
                    <a:pt x="3531" y="4977"/>
                    <a:pt x="3614" y="4944"/>
                    <a:pt x="3677" y="4881"/>
                  </a:cubicBezTo>
                  <a:cubicBezTo>
                    <a:pt x="3803" y="4758"/>
                    <a:pt x="3803" y="4552"/>
                    <a:pt x="3677" y="4429"/>
                  </a:cubicBezTo>
                  <a:lnTo>
                    <a:pt x="3348" y="4100"/>
                  </a:lnTo>
                  <a:close/>
                  <a:moveTo>
                    <a:pt x="7586" y="4606"/>
                  </a:moveTo>
                  <a:cubicBezTo>
                    <a:pt x="7504" y="4606"/>
                    <a:pt x="7422" y="4637"/>
                    <a:pt x="7360" y="4698"/>
                  </a:cubicBezTo>
                  <a:cubicBezTo>
                    <a:pt x="7234" y="4824"/>
                    <a:pt x="7234" y="5027"/>
                    <a:pt x="7360" y="5150"/>
                  </a:cubicBezTo>
                  <a:lnTo>
                    <a:pt x="7689" y="5479"/>
                  </a:lnTo>
                  <a:lnTo>
                    <a:pt x="8141" y="5027"/>
                  </a:lnTo>
                  <a:lnTo>
                    <a:pt x="7812" y="4698"/>
                  </a:lnTo>
                  <a:cubicBezTo>
                    <a:pt x="7751" y="4637"/>
                    <a:pt x="7668" y="4606"/>
                    <a:pt x="7586" y="4606"/>
                  </a:cubicBezTo>
                  <a:close/>
                  <a:moveTo>
                    <a:pt x="2382" y="5067"/>
                  </a:moveTo>
                  <a:lnTo>
                    <a:pt x="1930" y="5519"/>
                  </a:lnTo>
                  <a:lnTo>
                    <a:pt x="2259" y="5847"/>
                  </a:lnTo>
                  <a:cubicBezTo>
                    <a:pt x="2318" y="5911"/>
                    <a:pt x="2402" y="5944"/>
                    <a:pt x="2485" y="5944"/>
                  </a:cubicBezTo>
                  <a:cubicBezTo>
                    <a:pt x="2564" y="5944"/>
                    <a:pt x="2647" y="5911"/>
                    <a:pt x="2710" y="5847"/>
                  </a:cubicBezTo>
                  <a:cubicBezTo>
                    <a:pt x="2833" y="5725"/>
                    <a:pt x="2833" y="5519"/>
                    <a:pt x="2710" y="5396"/>
                  </a:cubicBezTo>
                  <a:lnTo>
                    <a:pt x="2382" y="5067"/>
                  </a:lnTo>
                  <a:close/>
                  <a:moveTo>
                    <a:pt x="6623" y="5573"/>
                  </a:moveTo>
                  <a:cubicBezTo>
                    <a:pt x="6541" y="5573"/>
                    <a:pt x="6459" y="5603"/>
                    <a:pt x="6397" y="5665"/>
                  </a:cubicBezTo>
                  <a:cubicBezTo>
                    <a:pt x="6271" y="5791"/>
                    <a:pt x="6271" y="5994"/>
                    <a:pt x="6397" y="6120"/>
                  </a:cubicBezTo>
                  <a:lnTo>
                    <a:pt x="6726" y="6445"/>
                  </a:lnTo>
                  <a:lnTo>
                    <a:pt x="7178" y="5994"/>
                  </a:lnTo>
                  <a:lnTo>
                    <a:pt x="6849" y="5665"/>
                  </a:lnTo>
                  <a:cubicBezTo>
                    <a:pt x="6787" y="5603"/>
                    <a:pt x="6705" y="5573"/>
                    <a:pt x="6623" y="5573"/>
                  </a:cubicBezTo>
                  <a:close/>
                  <a:moveTo>
                    <a:pt x="1418" y="6033"/>
                  </a:moveTo>
                  <a:lnTo>
                    <a:pt x="967" y="6488"/>
                  </a:lnTo>
                  <a:lnTo>
                    <a:pt x="1289" y="6817"/>
                  </a:lnTo>
                  <a:cubicBezTo>
                    <a:pt x="1352" y="6877"/>
                    <a:pt x="1435" y="6910"/>
                    <a:pt x="1518" y="6910"/>
                  </a:cubicBezTo>
                  <a:cubicBezTo>
                    <a:pt x="1601" y="6910"/>
                    <a:pt x="1684" y="6877"/>
                    <a:pt x="1747" y="6817"/>
                  </a:cubicBezTo>
                  <a:cubicBezTo>
                    <a:pt x="1870" y="6691"/>
                    <a:pt x="1870" y="6488"/>
                    <a:pt x="1747" y="6362"/>
                  </a:cubicBezTo>
                  <a:lnTo>
                    <a:pt x="1418" y="6033"/>
                  </a:lnTo>
                  <a:close/>
                  <a:moveTo>
                    <a:pt x="5655" y="6539"/>
                  </a:moveTo>
                  <a:cubicBezTo>
                    <a:pt x="5573" y="6539"/>
                    <a:pt x="5492" y="6570"/>
                    <a:pt x="5431" y="6631"/>
                  </a:cubicBezTo>
                  <a:cubicBezTo>
                    <a:pt x="5304" y="6757"/>
                    <a:pt x="5304" y="6960"/>
                    <a:pt x="5431" y="7086"/>
                  </a:cubicBezTo>
                  <a:lnTo>
                    <a:pt x="5756" y="7415"/>
                  </a:lnTo>
                  <a:lnTo>
                    <a:pt x="6211" y="6960"/>
                  </a:lnTo>
                  <a:lnTo>
                    <a:pt x="5882" y="6631"/>
                  </a:lnTo>
                  <a:cubicBezTo>
                    <a:pt x="5819" y="6570"/>
                    <a:pt x="5737" y="6539"/>
                    <a:pt x="5655" y="6539"/>
                  </a:cubicBezTo>
                  <a:close/>
                  <a:moveTo>
                    <a:pt x="452" y="7003"/>
                  </a:moveTo>
                  <a:lnTo>
                    <a:pt x="0" y="7455"/>
                  </a:lnTo>
                  <a:lnTo>
                    <a:pt x="322" y="7784"/>
                  </a:lnTo>
                  <a:cubicBezTo>
                    <a:pt x="385" y="7844"/>
                    <a:pt x="468" y="7877"/>
                    <a:pt x="552" y="7877"/>
                  </a:cubicBezTo>
                  <a:cubicBezTo>
                    <a:pt x="635" y="7877"/>
                    <a:pt x="718" y="7844"/>
                    <a:pt x="781" y="7784"/>
                  </a:cubicBezTo>
                  <a:cubicBezTo>
                    <a:pt x="904" y="7658"/>
                    <a:pt x="904" y="7455"/>
                    <a:pt x="781" y="7329"/>
                  </a:cubicBezTo>
                  <a:lnTo>
                    <a:pt x="452" y="7003"/>
                  </a:lnTo>
                  <a:close/>
                  <a:moveTo>
                    <a:pt x="4688" y="7506"/>
                  </a:moveTo>
                  <a:cubicBezTo>
                    <a:pt x="4606" y="7506"/>
                    <a:pt x="4524" y="7538"/>
                    <a:pt x="4461" y="7601"/>
                  </a:cubicBezTo>
                  <a:cubicBezTo>
                    <a:pt x="4338" y="7724"/>
                    <a:pt x="4338" y="7927"/>
                    <a:pt x="4461" y="8053"/>
                  </a:cubicBezTo>
                  <a:lnTo>
                    <a:pt x="4790" y="8382"/>
                  </a:lnTo>
                  <a:lnTo>
                    <a:pt x="5241" y="7927"/>
                  </a:lnTo>
                  <a:lnTo>
                    <a:pt x="4916" y="7601"/>
                  </a:lnTo>
                  <a:cubicBezTo>
                    <a:pt x="4853" y="7538"/>
                    <a:pt x="4771" y="7506"/>
                    <a:pt x="4688" y="7506"/>
                  </a:cubicBezTo>
                  <a:close/>
                  <a:moveTo>
                    <a:pt x="3721" y="8470"/>
                  </a:moveTo>
                  <a:cubicBezTo>
                    <a:pt x="3640" y="8470"/>
                    <a:pt x="3557" y="8501"/>
                    <a:pt x="3494" y="8564"/>
                  </a:cubicBezTo>
                  <a:cubicBezTo>
                    <a:pt x="3371" y="8687"/>
                    <a:pt x="3371" y="8893"/>
                    <a:pt x="3494" y="9016"/>
                  </a:cubicBezTo>
                  <a:lnTo>
                    <a:pt x="3823" y="9345"/>
                  </a:lnTo>
                  <a:lnTo>
                    <a:pt x="4275" y="8893"/>
                  </a:lnTo>
                  <a:lnTo>
                    <a:pt x="3946" y="8564"/>
                  </a:lnTo>
                  <a:cubicBezTo>
                    <a:pt x="3885" y="8501"/>
                    <a:pt x="3803" y="8470"/>
                    <a:pt x="3721" y="8470"/>
                  </a:cubicBezTo>
                  <a:close/>
                  <a:moveTo>
                    <a:pt x="2754" y="9442"/>
                  </a:moveTo>
                  <a:cubicBezTo>
                    <a:pt x="2671" y="9442"/>
                    <a:pt x="2589" y="9473"/>
                    <a:pt x="2528" y="9534"/>
                  </a:cubicBezTo>
                  <a:cubicBezTo>
                    <a:pt x="2402" y="9660"/>
                    <a:pt x="2402" y="9863"/>
                    <a:pt x="2528" y="9989"/>
                  </a:cubicBezTo>
                  <a:lnTo>
                    <a:pt x="2857" y="10315"/>
                  </a:lnTo>
                  <a:lnTo>
                    <a:pt x="3308" y="9863"/>
                  </a:lnTo>
                  <a:lnTo>
                    <a:pt x="2979" y="9534"/>
                  </a:lnTo>
                  <a:cubicBezTo>
                    <a:pt x="2918" y="9473"/>
                    <a:pt x="2836" y="9442"/>
                    <a:pt x="2754" y="9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4" name="Google Shape;754;p20"/>
            <p:cNvSpPr/>
            <p:nvPr/>
          </p:nvSpPr>
          <p:spPr>
            <a:xfrm>
              <a:off x="5905002" y="2064621"/>
              <a:ext cx="20998" cy="20301"/>
            </a:xfrm>
            <a:custGeom>
              <a:avLst/>
              <a:gdLst/>
              <a:ahLst/>
              <a:cxnLst/>
              <a:rect l="l" t="t" r="r" b="b"/>
              <a:pathLst>
                <a:path w="904" h="874" extrusionOk="0">
                  <a:moveTo>
                    <a:pt x="351" y="1"/>
                  </a:moveTo>
                  <a:cubicBezTo>
                    <a:pt x="268" y="1"/>
                    <a:pt x="186" y="32"/>
                    <a:pt x="123" y="93"/>
                  </a:cubicBezTo>
                  <a:cubicBezTo>
                    <a:pt x="0" y="219"/>
                    <a:pt x="0" y="422"/>
                    <a:pt x="123" y="548"/>
                  </a:cubicBezTo>
                  <a:lnTo>
                    <a:pt x="452" y="873"/>
                  </a:lnTo>
                  <a:lnTo>
                    <a:pt x="904" y="422"/>
                  </a:lnTo>
                  <a:lnTo>
                    <a:pt x="578" y="93"/>
                  </a:lnTo>
                  <a:cubicBezTo>
                    <a:pt x="515" y="32"/>
                    <a:pt x="433" y="1"/>
                    <a:pt x="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5" name="Google Shape;755;p20"/>
            <p:cNvSpPr/>
            <p:nvPr/>
          </p:nvSpPr>
          <p:spPr>
            <a:xfrm>
              <a:off x="6002278" y="1922353"/>
              <a:ext cx="21694" cy="39835"/>
            </a:xfrm>
            <a:custGeom>
              <a:avLst/>
              <a:gdLst/>
              <a:ahLst/>
              <a:cxnLst/>
              <a:rect l="l" t="t" r="r" b="b"/>
              <a:pathLst>
                <a:path w="934" h="1715" extrusionOk="0">
                  <a:moveTo>
                    <a:pt x="445" y="0"/>
                  </a:moveTo>
                  <a:cubicBezTo>
                    <a:pt x="329" y="186"/>
                    <a:pt x="200" y="369"/>
                    <a:pt x="67" y="548"/>
                  </a:cubicBezTo>
                  <a:cubicBezTo>
                    <a:pt x="183" y="721"/>
                    <a:pt x="233" y="970"/>
                    <a:pt x="87" y="1236"/>
                  </a:cubicBezTo>
                  <a:cubicBezTo>
                    <a:pt x="0" y="1392"/>
                    <a:pt x="60" y="1585"/>
                    <a:pt x="213" y="1674"/>
                  </a:cubicBezTo>
                  <a:cubicBezTo>
                    <a:pt x="263" y="1701"/>
                    <a:pt x="316" y="1714"/>
                    <a:pt x="366" y="1714"/>
                  </a:cubicBezTo>
                  <a:cubicBezTo>
                    <a:pt x="479" y="1714"/>
                    <a:pt x="592" y="1654"/>
                    <a:pt x="648" y="1548"/>
                  </a:cubicBezTo>
                  <a:cubicBezTo>
                    <a:pt x="934" y="1030"/>
                    <a:pt x="857" y="422"/>
                    <a:pt x="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6" name="Google Shape;756;p20"/>
            <p:cNvSpPr/>
            <p:nvPr/>
          </p:nvSpPr>
          <p:spPr>
            <a:xfrm>
              <a:off x="5949900" y="2019699"/>
              <a:ext cx="21067" cy="20394"/>
            </a:xfrm>
            <a:custGeom>
              <a:avLst/>
              <a:gdLst/>
              <a:ahLst/>
              <a:cxnLst/>
              <a:rect l="l" t="t" r="r" b="b"/>
              <a:pathLst>
                <a:path w="907" h="878" extrusionOk="0">
                  <a:moveTo>
                    <a:pt x="352" y="0"/>
                  </a:moveTo>
                  <a:cubicBezTo>
                    <a:pt x="270" y="0"/>
                    <a:pt x="188" y="32"/>
                    <a:pt x="126" y="97"/>
                  </a:cubicBezTo>
                  <a:cubicBezTo>
                    <a:pt x="0" y="223"/>
                    <a:pt x="0" y="426"/>
                    <a:pt x="126" y="549"/>
                  </a:cubicBezTo>
                  <a:lnTo>
                    <a:pt x="455" y="878"/>
                  </a:lnTo>
                  <a:lnTo>
                    <a:pt x="907" y="426"/>
                  </a:lnTo>
                  <a:lnTo>
                    <a:pt x="578" y="97"/>
                  </a:lnTo>
                  <a:cubicBezTo>
                    <a:pt x="517" y="32"/>
                    <a:pt x="434" y="0"/>
                    <a:pt x="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7" name="Google Shape;757;p20"/>
            <p:cNvSpPr/>
            <p:nvPr/>
          </p:nvSpPr>
          <p:spPr>
            <a:xfrm>
              <a:off x="5927439" y="2042207"/>
              <a:ext cx="21021" cy="20347"/>
            </a:xfrm>
            <a:custGeom>
              <a:avLst/>
              <a:gdLst/>
              <a:ahLst/>
              <a:cxnLst/>
              <a:rect l="l" t="t" r="r" b="b"/>
              <a:pathLst>
                <a:path w="905" h="876" extrusionOk="0">
                  <a:moveTo>
                    <a:pt x="351" y="0"/>
                  </a:moveTo>
                  <a:cubicBezTo>
                    <a:pt x="270" y="0"/>
                    <a:pt x="188" y="32"/>
                    <a:pt x="127" y="95"/>
                  </a:cubicBezTo>
                  <a:cubicBezTo>
                    <a:pt x="1" y="221"/>
                    <a:pt x="1" y="424"/>
                    <a:pt x="127" y="550"/>
                  </a:cubicBezTo>
                  <a:lnTo>
                    <a:pt x="452" y="875"/>
                  </a:lnTo>
                  <a:lnTo>
                    <a:pt x="904" y="424"/>
                  </a:lnTo>
                  <a:lnTo>
                    <a:pt x="579" y="95"/>
                  </a:lnTo>
                  <a:cubicBezTo>
                    <a:pt x="515" y="32"/>
                    <a:pt x="433"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8" name="Google Shape;758;p20"/>
            <p:cNvSpPr/>
            <p:nvPr/>
          </p:nvSpPr>
          <p:spPr>
            <a:xfrm>
              <a:off x="5882541" y="2087082"/>
              <a:ext cx="20998" cy="20371"/>
            </a:xfrm>
            <a:custGeom>
              <a:avLst/>
              <a:gdLst/>
              <a:ahLst/>
              <a:cxnLst/>
              <a:rect l="l" t="t" r="r" b="b"/>
              <a:pathLst>
                <a:path w="904" h="877" extrusionOk="0">
                  <a:moveTo>
                    <a:pt x="351" y="0"/>
                  </a:moveTo>
                  <a:cubicBezTo>
                    <a:pt x="269" y="0"/>
                    <a:pt x="187" y="31"/>
                    <a:pt x="123" y="92"/>
                  </a:cubicBezTo>
                  <a:cubicBezTo>
                    <a:pt x="1" y="219"/>
                    <a:pt x="1" y="421"/>
                    <a:pt x="123" y="548"/>
                  </a:cubicBezTo>
                  <a:lnTo>
                    <a:pt x="452" y="876"/>
                  </a:lnTo>
                  <a:lnTo>
                    <a:pt x="904" y="421"/>
                  </a:lnTo>
                  <a:lnTo>
                    <a:pt x="575" y="92"/>
                  </a:lnTo>
                  <a:cubicBezTo>
                    <a:pt x="514" y="31"/>
                    <a:pt x="432"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9" name="Google Shape;759;p20"/>
            <p:cNvSpPr/>
            <p:nvPr/>
          </p:nvSpPr>
          <p:spPr>
            <a:xfrm>
              <a:off x="5837642" y="2132120"/>
              <a:ext cx="21091" cy="20301"/>
            </a:xfrm>
            <a:custGeom>
              <a:avLst/>
              <a:gdLst/>
              <a:ahLst/>
              <a:cxnLst/>
              <a:rect l="l" t="t" r="r" b="b"/>
              <a:pathLst>
                <a:path w="908" h="874" extrusionOk="0">
                  <a:moveTo>
                    <a:pt x="353" y="1"/>
                  </a:moveTo>
                  <a:cubicBezTo>
                    <a:pt x="270" y="1"/>
                    <a:pt x="188" y="32"/>
                    <a:pt x="127" y="93"/>
                  </a:cubicBezTo>
                  <a:cubicBezTo>
                    <a:pt x="1" y="219"/>
                    <a:pt x="1" y="422"/>
                    <a:pt x="127" y="545"/>
                  </a:cubicBezTo>
                  <a:lnTo>
                    <a:pt x="456" y="874"/>
                  </a:lnTo>
                  <a:lnTo>
                    <a:pt x="907" y="422"/>
                  </a:lnTo>
                  <a:lnTo>
                    <a:pt x="578" y="93"/>
                  </a:lnTo>
                  <a:cubicBezTo>
                    <a:pt x="517" y="32"/>
                    <a:pt x="435"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0" name="Google Shape;760;p20"/>
            <p:cNvSpPr/>
            <p:nvPr/>
          </p:nvSpPr>
          <p:spPr>
            <a:xfrm>
              <a:off x="5860010" y="2109543"/>
              <a:ext cx="21091" cy="20347"/>
            </a:xfrm>
            <a:custGeom>
              <a:avLst/>
              <a:gdLst/>
              <a:ahLst/>
              <a:cxnLst/>
              <a:rect l="l" t="t" r="r" b="b"/>
              <a:pathLst>
                <a:path w="908" h="876" extrusionOk="0">
                  <a:moveTo>
                    <a:pt x="355" y="1"/>
                  </a:moveTo>
                  <a:cubicBezTo>
                    <a:pt x="274" y="1"/>
                    <a:pt x="192" y="32"/>
                    <a:pt x="127" y="95"/>
                  </a:cubicBezTo>
                  <a:cubicBezTo>
                    <a:pt x="1" y="218"/>
                    <a:pt x="1" y="424"/>
                    <a:pt x="127" y="547"/>
                  </a:cubicBezTo>
                  <a:lnTo>
                    <a:pt x="456" y="876"/>
                  </a:lnTo>
                  <a:lnTo>
                    <a:pt x="907" y="424"/>
                  </a:lnTo>
                  <a:lnTo>
                    <a:pt x="579" y="95"/>
                  </a:lnTo>
                  <a:cubicBezTo>
                    <a:pt x="517" y="32"/>
                    <a:pt x="437" y="1"/>
                    <a:pt x="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1" name="Google Shape;761;p20"/>
            <p:cNvSpPr/>
            <p:nvPr/>
          </p:nvSpPr>
          <p:spPr>
            <a:xfrm>
              <a:off x="5698230" y="1957775"/>
              <a:ext cx="42855" cy="146589"/>
            </a:xfrm>
            <a:custGeom>
              <a:avLst/>
              <a:gdLst/>
              <a:ahLst/>
              <a:cxnLst/>
              <a:rect l="l" t="t" r="r" b="b"/>
              <a:pathLst>
                <a:path w="1845" h="6311" extrusionOk="0">
                  <a:moveTo>
                    <a:pt x="1493" y="1"/>
                  </a:moveTo>
                  <a:cubicBezTo>
                    <a:pt x="1412" y="1"/>
                    <a:pt x="1329" y="31"/>
                    <a:pt x="1266" y="93"/>
                  </a:cubicBezTo>
                  <a:cubicBezTo>
                    <a:pt x="449" y="913"/>
                    <a:pt x="1" y="1999"/>
                    <a:pt x="1" y="3155"/>
                  </a:cubicBezTo>
                  <a:cubicBezTo>
                    <a:pt x="1" y="4308"/>
                    <a:pt x="449" y="5397"/>
                    <a:pt x="1266" y="6214"/>
                  </a:cubicBezTo>
                  <a:cubicBezTo>
                    <a:pt x="1329" y="6277"/>
                    <a:pt x="1412" y="6310"/>
                    <a:pt x="1495" y="6310"/>
                  </a:cubicBezTo>
                  <a:cubicBezTo>
                    <a:pt x="1578" y="6310"/>
                    <a:pt x="1661" y="6277"/>
                    <a:pt x="1718" y="6214"/>
                  </a:cubicBezTo>
                  <a:cubicBezTo>
                    <a:pt x="1844" y="6088"/>
                    <a:pt x="1844" y="5885"/>
                    <a:pt x="1718" y="5762"/>
                  </a:cubicBezTo>
                  <a:cubicBezTo>
                    <a:pt x="1020" y="5065"/>
                    <a:pt x="638" y="4138"/>
                    <a:pt x="638" y="3155"/>
                  </a:cubicBezTo>
                  <a:cubicBezTo>
                    <a:pt x="638" y="2169"/>
                    <a:pt x="1020" y="1245"/>
                    <a:pt x="1718" y="548"/>
                  </a:cubicBezTo>
                  <a:cubicBezTo>
                    <a:pt x="1844" y="422"/>
                    <a:pt x="1844" y="219"/>
                    <a:pt x="1718" y="93"/>
                  </a:cubicBezTo>
                  <a:cubicBezTo>
                    <a:pt x="1656" y="31"/>
                    <a:pt x="1575" y="1"/>
                    <a:pt x="1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2" name="Google Shape;762;p20"/>
            <p:cNvSpPr/>
            <p:nvPr/>
          </p:nvSpPr>
          <p:spPr>
            <a:xfrm>
              <a:off x="5731329" y="1981235"/>
              <a:ext cx="33122" cy="99669"/>
            </a:xfrm>
            <a:custGeom>
              <a:avLst/>
              <a:gdLst/>
              <a:ahLst/>
              <a:cxnLst/>
              <a:rect l="l" t="t" r="r" b="b"/>
              <a:pathLst>
                <a:path w="1426" h="4291" extrusionOk="0">
                  <a:moveTo>
                    <a:pt x="1076" y="0"/>
                  </a:moveTo>
                  <a:cubicBezTo>
                    <a:pt x="994" y="0"/>
                    <a:pt x="912" y="31"/>
                    <a:pt x="851" y="93"/>
                  </a:cubicBezTo>
                  <a:cubicBezTo>
                    <a:pt x="303" y="641"/>
                    <a:pt x="1" y="1368"/>
                    <a:pt x="1" y="2145"/>
                  </a:cubicBezTo>
                  <a:cubicBezTo>
                    <a:pt x="1" y="2919"/>
                    <a:pt x="303" y="3646"/>
                    <a:pt x="851" y="4194"/>
                  </a:cubicBezTo>
                  <a:cubicBezTo>
                    <a:pt x="914" y="4258"/>
                    <a:pt x="997" y="4291"/>
                    <a:pt x="1080" y="4291"/>
                  </a:cubicBezTo>
                  <a:cubicBezTo>
                    <a:pt x="1163" y="4291"/>
                    <a:pt x="1246" y="4258"/>
                    <a:pt x="1303" y="4194"/>
                  </a:cubicBezTo>
                  <a:cubicBezTo>
                    <a:pt x="1426" y="4072"/>
                    <a:pt x="1426" y="3866"/>
                    <a:pt x="1303" y="3743"/>
                  </a:cubicBezTo>
                  <a:cubicBezTo>
                    <a:pt x="881" y="3314"/>
                    <a:pt x="642" y="2750"/>
                    <a:pt x="642" y="2145"/>
                  </a:cubicBezTo>
                  <a:cubicBezTo>
                    <a:pt x="642" y="1537"/>
                    <a:pt x="874" y="973"/>
                    <a:pt x="1303" y="544"/>
                  </a:cubicBezTo>
                  <a:cubicBezTo>
                    <a:pt x="1426" y="421"/>
                    <a:pt x="1426" y="219"/>
                    <a:pt x="1303" y="93"/>
                  </a:cubicBezTo>
                  <a:cubicBezTo>
                    <a:pt x="1240" y="31"/>
                    <a:pt x="1157" y="0"/>
                    <a:pt x="1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3" name="Google Shape;763;p20"/>
            <p:cNvSpPr/>
            <p:nvPr/>
          </p:nvSpPr>
          <p:spPr>
            <a:xfrm>
              <a:off x="5829164" y="2193720"/>
              <a:ext cx="147982" cy="42181"/>
            </a:xfrm>
            <a:custGeom>
              <a:avLst/>
              <a:gdLst/>
              <a:ahLst/>
              <a:cxnLst/>
              <a:rect l="l" t="t" r="r" b="b"/>
              <a:pathLst>
                <a:path w="6371" h="1816" extrusionOk="0">
                  <a:moveTo>
                    <a:pt x="351" y="0"/>
                  </a:moveTo>
                  <a:cubicBezTo>
                    <a:pt x="269" y="0"/>
                    <a:pt x="188" y="32"/>
                    <a:pt x="126" y="95"/>
                  </a:cubicBezTo>
                  <a:cubicBezTo>
                    <a:pt x="0" y="218"/>
                    <a:pt x="0" y="424"/>
                    <a:pt x="126" y="547"/>
                  </a:cubicBezTo>
                  <a:cubicBezTo>
                    <a:pt x="943" y="1367"/>
                    <a:pt x="2033" y="1815"/>
                    <a:pt x="3185" y="1815"/>
                  </a:cubicBezTo>
                  <a:cubicBezTo>
                    <a:pt x="4341" y="1815"/>
                    <a:pt x="5427" y="1367"/>
                    <a:pt x="6244" y="547"/>
                  </a:cubicBezTo>
                  <a:cubicBezTo>
                    <a:pt x="6371" y="424"/>
                    <a:pt x="6371" y="218"/>
                    <a:pt x="6244" y="95"/>
                  </a:cubicBezTo>
                  <a:cubicBezTo>
                    <a:pt x="6183" y="32"/>
                    <a:pt x="6102" y="0"/>
                    <a:pt x="6020" y="0"/>
                  </a:cubicBezTo>
                  <a:cubicBezTo>
                    <a:pt x="5938" y="0"/>
                    <a:pt x="5856" y="32"/>
                    <a:pt x="5793" y="95"/>
                  </a:cubicBezTo>
                  <a:cubicBezTo>
                    <a:pt x="5095" y="792"/>
                    <a:pt x="4169" y="1174"/>
                    <a:pt x="3185" y="1174"/>
                  </a:cubicBezTo>
                  <a:cubicBezTo>
                    <a:pt x="2202" y="1174"/>
                    <a:pt x="1276" y="792"/>
                    <a:pt x="578" y="95"/>
                  </a:cubicBezTo>
                  <a:cubicBezTo>
                    <a:pt x="515" y="32"/>
                    <a:pt x="433"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4" name="Google Shape;764;p20"/>
            <p:cNvSpPr/>
            <p:nvPr/>
          </p:nvSpPr>
          <p:spPr>
            <a:xfrm>
              <a:off x="5852600" y="2170330"/>
              <a:ext cx="101086" cy="32402"/>
            </a:xfrm>
            <a:custGeom>
              <a:avLst/>
              <a:gdLst/>
              <a:ahLst/>
              <a:cxnLst/>
              <a:rect l="l" t="t" r="r" b="b"/>
              <a:pathLst>
                <a:path w="4352" h="1395" extrusionOk="0">
                  <a:moveTo>
                    <a:pt x="352" y="0"/>
                  </a:moveTo>
                  <a:cubicBezTo>
                    <a:pt x="270" y="0"/>
                    <a:pt x="189" y="31"/>
                    <a:pt x="127" y="92"/>
                  </a:cubicBezTo>
                  <a:cubicBezTo>
                    <a:pt x="1" y="218"/>
                    <a:pt x="1" y="421"/>
                    <a:pt x="127" y="547"/>
                  </a:cubicBezTo>
                  <a:cubicBezTo>
                    <a:pt x="692" y="1112"/>
                    <a:pt x="1432" y="1394"/>
                    <a:pt x="2176" y="1394"/>
                  </a:cubicBezTo>
                  <a:cubicBezTo>
                    <a:pt x="2920" y="1394"/>
                    <a:pt x="3664" y="1112"/>
                    <a:pt x="4229" y="547"/>
                  </a:cubicBezTo>
                  <a:cubicBezTo>
                    <a:pt x="4352" y="421"/>
                    <a:pt x="4352" y="218"/>
                    <a:pt x="4229" y="92"/>
                  </a:cubicBezTo>
                  <a:cubicBezTo>
                    <a:pt x="4166" y="31"/>
                    <a:pt x="4084" y="0"/>
                    <a:pt x="4002" y="0"/>
                  </a:cubicBezTo>
                  <a:cubicBezTo>
                    <a:pt x="3919" y="0"/>
                    <a:pt x="3837" y="31"/>
                    <a:pt x="3774" y="92"/>
                  </a:cubicBezTo>
                  <a:cubicBezTo>
                    <a:pt x="3334" y="532"/>
                    <a:pt x="2755" y="752"/>
                    <a:pt x="2176" y="752"/>
                  </a:cubicBezTo>
                  <a:cubicBezTo>
                    <a:pt x="1598" y="752"/>
                    <a:pt x="1019" y="532"/>
                    <a:pt x="579" y="92"/>
                  </a:cubicBezTo>
                  <a:cubicBezTo>
                    <a:pt x="516" y="31"/>
                    <a:pt x="433"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5" name="Google Shape;765;p20"/>
            <p:cNvSpPr/>
            <p:nvPr/>
          </p:nvSpPr>
          <p:spPr>
            <a:xfrm>
              <a:off x="5828699" y="1839802"/>
              <a:ext cx="141432" cy="40834"/>
            </a:xfrm>
            <a:custGeom>
              <a:avLst/>
              <a:gdLst/>
              <a:ahLst/>
              <a:cxnLst/>
              <a:rect l="l" t="t" r="r" b="b"/>
              <a:pathLst>
                <a:path w="6089" h="1758" extrusionOk="0">
                  <a:moveTo>
                    <a:pt x="3043" y="0"/>
                  </a:moveTo>
                  <a:cubicBezTo>
                    <a:pt x="1940" y="0"/>
                    <a:pt x="907" y="429"/>
                    <a:pt x="126" y="1209"/>
                  </a:cubicBezTo>
                  <a:cubicBezTo>
                    <a:pt x="0" y="1332"/>
                    <a:pt x="0" y="1535"/>
                    <a:pt x="126" y="1661"/>
                  </a:cubicBezTo>
                  <a:cubicBezTo>
                    <a:pt x="186" y="1724"/>
                    <a:pt x="269" y="1757"/>
                    <a:pt x="352" y="1757"/>
                  </a:cubicBezTo>
                  <a:cubicBezTo>
                    <a:pt x="435" y="1757"/>
                    <a:pt x="515" y="1724"/>
                    <a:pt x="578" y="1661"/>
                  </a:cubicBezTo>
                  <a:cubicBezTo>
                    <a:pt x="1239" y="1000"/>
                    <a:pt x="2113" y="638"/>
                    <a:pt x="3043" y="638"/>
                  </a:cubicBezTo>
                  <a:cubicBezTo>
                    <a:pt x="3979" y="638"/>
                    <a:pt x="4849" y="1000"/>
                    <a:pt x="5510" y="1661"/>
                  </a:cubicBezTo>
                  <a:cubicBezTo>
                    <a:pt x="5572" y="1723"/>
                    <a:pt x="5654" y="1753"/>
                    <a:pt x="5736" y="1753"/>
                  </a:cubicBezTo>
                  <a:cubicBezTo>
                    <a:pt x="5819" y="1753"/>
                    <a:pt x="5901" y="1723"/>
                    <a:pt x="5962" y="1661"/>
                  </a:cubicBezTo>
                  <a:cubicBezTo>
                    <a:pt x="6088" y="1535"/>
                    <a:pt x="6088" y="1332"/>
                    <a:pt x="5962" y="1209"/>
                  </a:cubicBezTo>
                  <a:cubicBezTo>
                    <a:pt x="5182" y="429"/>
                    <a:pt x="4149" y="0"/>
                    <a:pt x="3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6" name="Google Shape;766;p20"/>
            <p:cNvSpPr/>
            <p:nvPr/>
          </p:nvSpPr>
          <p:spPr>
            <a:xfrm>
              <a:off x="5851230" y="1871206"/>
              <a:ext cx="95511" cy="31427"/>
            </a:xfrm>
            <a:custGeom>
              <a:avLst/>
              <a:gdLst/>
              <a:ahLst/>
              <a:cxnLst/>
              <a:rect l="l" t="t" r="r" b="b"/>
              <a:pathLst>
                <a:path w="4112" h="1353" extrusionOk="0">
                  <a:moveTo>
                    <a:pt x="2078" y="1"/>
                  </a:moveTo>
                  <a:cubicBezTo>
                    <a:pt x="1376" y="1"/>
                    <a:pt x="673" y="269"/>
                    <a:pt x="130" y="804"/>
                  </a:cubicBezTo>
                  <a:cubicBezTo>
                    <a:pt x="0" y="927"/>
                    <a:pt x="0" y="1130"/>
                    <a:pt x="126" y="1256"/>
                  </a:cubicBezTo>
                  <a:cubicBezTo>
                    <a:pt x="189" y="1319"/>
                    <a:pt x="272" y="1352"/>
                    <a:pt x="355" y="1352"/>
                  </a:cubicBezTo>
                  <a:cubicBezTo>
                    <a:pt x="435" y="1352"/>
                    <a:pt x="518" y="1319"/>
                    <a:pt x="578" y="1259"/>
                  </a:cubicBezTo>
                  <a:cubicBezTo>
                    <a:pt x="997" y="847"/>
                    <a:pt x="1537" y="640"/>
                    <a:pt x="2078" y="640"/>
                  </a:cubicBezTo>
                  <a:cubicBezTo>
                    <a:pt x="2600" y="640"/>
                    <a:pt x="3123" y="834"/>
                    <a:pt x="3534" y="1223"/>
                  </a:cubicBezTo>
                  <a:cubicBezTo>
                    <a:pt x="3596" y="1282"/>
                    <a:pt x="3675" y="1311"/>
                    <a:pt x="3754" y="1311"/>
                  </a:cubicBezTo>
                  <a:cubicBezTo>
                    <a:pt x="3840" y="1311"/>
                    <a:pt x="3925" y="1277"/>
                    <a:pt x="3989" y="1209"/>
                  </a:cubicBezTo>
                  <a:cubicBezTo>
                    <a:pt x="4112" y="1080"/>
                    <a:pt x="4105" y="877"/>
                    <a:pt x="3976" y="758"/>
                  </a:cubicBezTo>
                  <a:cubicBezTo>
                    <a:pt x="3440" y="253"/>
                    <a:pt x="2759" y="1"/>
                    <a:pt x="20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7" name="Google Shape;767;p20"/>
            <p:cNvSpPr/>
            <p:nvPr/>
          </p:nvSpPr>
          <p:spPr>
            <a:xfrm>
              <a:off x="6052798" y="1964975"/>
              <a:ext cx="41531" cy="139690"/>
            </a:xfrm>
            <a:custGeom>
              <a:avLst/>
              <a:gdLst/>
              <a:ahLst/>
              <a:cxnLst/>
              <a:rect l="l" t="t" r="r" b="b"/>
              <a:pathLst>
                <a:path w="1788" h="6014" extrusionOk="0">
                  <a:moveTo>
                    <a:pt x="365" y="0"/>
                  </a:moveTo>
                  <a:cubicBezTo>
                    <a:pt x="282" y="0"/>
                    <a:pt x="200" y="32"/>
                    <a:pt x="137" y="95"/>
                  </a:cubicBezTo>
                  <a:cubicBezTo>
                    <a:pt x="14" y="218"/>
                    <a:pt x="14" y="424"/>
                    <a:pt x="137" y="547"/>
                  </a:cubicBezTo>
                  <a:cubicBezTo>
                    <a:pt x="791" y="1204"/>
                    <a:pt x="1147" y="2075"/>
                    <a:pt x="1147" y="3001"/>
                  </a:cubicBezTo>
                  <a:cubicBezTo>
                    <a:pt x="1147" y="3935"/>
                    <a:pt x="785" y="4808"/>
                    <a:pt x="127" y="5466"/>
                  </a:cubicBezTo>
                  <a:cubicBezTo>
                    <a:pt x="1" y="5592"/>
                    <a:pt x="1" y="5795"/>
                    <a:pt x="127" y="5921"/>
                  </a:cubicBezTo>
                  <a:cubicBezTo>
                    <a:pt x="187" y="5984"/>
                    <a:pt x="270" y="6014"/>
                    <a:pt x="353" y="6014"/>
                  </a:cubicBezTo>
                  <a:cubicBezTo>
                    <a:pt x="436" y="6014"/>
                    <a:pt x="519" y="5984"/>
                    <a:pt x="579" y="5921"/>
                  </a:cubicBezTo>
                  <a:cubicBezTo>
                    <a:pt x="1359" y="5140"/>
                    <a:pt x="1788" y="4104"/>
                    <a:pt x="1788" y="3001"/>
                  </a:cubicBezTo>
                  <a:cubicBezTo>
                    <a:pt x="1788" y="1905"/>
                    <a:pt x="1363" y="872"/>
                    <a:pt x="592" y="95"/>
                  </a:cubicBezTo>
                  <a:cubicBezTo>
                    <a:pt x="529" y="32"/>
                    <a:pt x="447" y="0"/>
                    <a:pt x="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8" name="Google Shape;768;p20"/>
            <p:cNvSpPr/>
            <p:nvPr/>
          </p:nvSpPr>
          <p:spPr>
            <a:xfrm>
              <a:off x="6030825" y="1988296"/>
              <a:ext cx="38442" cy="93839"/>
            </a:xfrm>
            <a:custGeom>
              <a:avLst/>
              <a:gdLst/>
              <a:ahLst/>
              <a:cxnLst/>
              <a:rect l="l" t="t" r="r" b="b"/>
              <a:pathLst>
                <a:path w="1655" h="4040" extrusionOk="0">
                  <a:moveTo>
                    <a:pt x="396" y="1"/>
                  </a:moveTo>
                  <a:cubicBezTo>
                    <a:pt x="317" y="1"/>
                    <a:pt x="237" y="30"/>
                    <a:pt x="176" y="87"/>
                  </a:cubicBezTo>
                  <a:cubicBezTo>
                    <a:pt x="47" y="207"/>
                    <a:pt x="43" y="413"/>
                    <a:pt x="163" y="539"/>
                  </a:cubicBezTo>
                  <a:cubicBezTo>
                    <a:pt x="950" y="1379"/>
                    <a:pt x="934" y="2678"/>
                    <a:pt x="127" y="3495"/>
                  </a:cubicBezTo>
                  <a:cubicBezTo>
                    <a:pt x="0" y="3621"/>
                    <a:pt x="4" y="3824"/>
                    <a:pt x="130" y="3950"/>
                  </a:cubicBezTo>
                  <a:cubicBezTo>
                    <a:pt x="193" y="4010"/>
                    <a:pt x="269" y="4040"/>
                    <a:pt x="352" y="4040"/>
                  </a:cubicBezTo>
                  <a:cubicBezTo>
                    <a:pt x="435" y="4040"/>
                    <a:pt x="518" y="4010"/>
                    <a:pt x="582" y="3944"/>
                  </a:cubicBezTo>
                  <a:cubicBezTo>
                    <a:pt x="1631" y="2877"/>
                    <a:pt x="1654" y="1190"/>
                    <a:pt x="628" y="101"/>
                  </a:cubicBezTo>
                  <a:cubicBezTo>
                    <a:pt x="566" y="34"/>
                    <a:pt x="481"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9" name="Google Shape;769;p20"/>
            <p:cNvSpPr/>
            <p:nvPr/>
          </p:nvSpPr>
          <p:spPr>
            <a:xfrm>
              <a:off x="5638838" y="2167705"/>
              <a:ext cx="128169" cy="126962"/>
            </a:xfrm>
            <a:custGeom>
              <a:avLst/>
              <a:gdLst/>
              <a:ahLst/>
              <a:cxnLst/>
              <a:rect l="l" t="t" r="r" b="b"/>
              <a:pathLst>
                <a:path w="5518" h="5466" extrusionOk="0">
                  <a:moveTo>
                    <a:pt x="4792" y="0"/>
                  </a:moveTo>
                  <a:cubicBezTo>
                    <a:pt x="4721" y="0"/>
                    <a:pt x="4650" y="28"/>
                    <a:pt x="4597" y="82"/>
                  </a:cubicBezTo>
                  <a:lnTo>
                    <a:pt x="107" y="4570"/>
                  </a:lnTo>
                  <a:cubicBezTo>
                    <a:pt x="0" y="4682"/>
                    <a:pt x="0" y="4855"/>
                    <a:pt x="107" y="4965"/>
                  </a:cubicBezTo>
                  <a:lnTo>
                    <a:pt x="528" y="5383"/>
                  </a:lnTo>
                  <a:cubicBezTo>
                    <a:pt x="582" y="5438"/>
                    <a:pt x="652" y="5465"/>
                    <a:pt x="723" y="5465"/>
                  </a:cubicBezTo>
                  <a:cubicBezTo>
                    <a:pt x="794" y="5465"/>
                    <a:pt x="866" y="5438"/>
                    <a:pt x="920" y="5383"/>
                  </a:cubicBezTo>
                  <a:lnTo>
                    <a:pt x="5411" y="896"/>
                  </a:lnTo>
                  <a:cubicBezTo>
                    <a:pt x="5517" y="783"/>
                    <a:pt x="5517" y="610"/>
                    <a:pt x="5411" y="501"/>
                  </a:cubicBezTo>
                  <a:lnTo>
                    <a:pt x="4989" y="82"/>
                  </a:lnTo>
                  <a:cubicBezTo>
                    <a:pt x="4934" y="28"/>
                    <a:pt x="4863" y="0"/>
                    <a:pt x="4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70" name="Google Shape;770;p20"/>
          <p:cNvGrpSpPr/>
          <p:nvPr/>
        </p:nvGrpSpPr>
        <p:grpSpPr>
          <a:xfrm>
            <a:off x="7119824" y="3453299"/>
            <a:ext cx="494002" cy="282795"/>
            <a:chOff x="6869965" y="2689279"/>
            <a:chExt cx="494002" cy="282795"/>
          </a:xfrm>
        </p:grpSpPr>
        <p:sp>
          <p:nvSpPr>
            <p:cNvPr id="771" name="Google Shape;771;p20"/>
            <p:cNvSpPr/>
            <p:nvPr/>
          </p:nvSpPr>
          <p:spPr>
            <a:xfrm>
              <a:off x="6869965" y="2873124"/>
              <a:ext cx="365461" cy="56861"/>
            </a:xfrm>
            <a:custGeom>
              <a:avLst/>
              <a:gdLst/>
              <a:ahLst/>
              <a:cxnLst/>
              <a:rect l="l" t="t" r="r" b="b"/>
              <a:pathLst>
                <a:path w="15734" h="2448" extrusionOk="0">
                  <a:moveTo>
                    <a:pt x="15734" y="0"/>
                  </a:moveTo>
                  <a:lnTo>
                    <a:pt x="229" y="651"/>
                  </a:lnTo>
                  <a:cubicBezTo>
                    <a:pt x="106" y="651"/>
                    <a:pt x="0" y="754"/>
                    <a:pt x="0" y="880"/>
                  </a:cubicBezTo>
                  <a:lnTo>
                    <a:pt x="0" y="2219"/>
                  </a:lnTo>
                  <a:cubicBezTo>
                    <a:pt x="0" y="2345"/>
                    <a:pt x="106" y="2448"/>
                    <a:pt x="229" y="2448"/>
                  </a:cubicBezTo>
                  <a:lnTo>
                    <a:pt x="1671" y="2448"/>
                  </a:lnTo>
                  <a:lnTo>
                    <a:pt x="1767" y="2295"/>
                  </a:lnTo>
                  <a:lnTo>
                    <a:pt x="13459" y="2295"/>
                  </a:lnTo>
                  <a:lnTo>
                    <a:pt x="13648" y="2219"/>
                  </a:lnTo>
                  <a:lnTo>
                    <a:pt x="15292" y="2219"/>
                  </a:lnTo>
                  <a:lnTo>
                    <a:pt x="15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2" name="Google Shape;772;p20"/>
            <p:cNvSpPr/>
            <p:nvPr/>
          </p:nvSpPr>
          <p:spPr>
            <a:xfrm>
              <a:off x="7083727" y="2888385"/>
              <a:ext cx="115743" cy="47849"/>
            </a:xfrm>
            <a:custGeom>
              <a:avLst/>
              <a:gdLst/>
              <a:ahLst/>
              <a:cxnLst/>
              <a:rect l="l" t="t" r="r" b="b"/>
              <a:pathLst>
                <a:path w="4983" h="2060" extrusionOk="0">
                  <a:moveTo>
                    <a:pt x="1" y="1"/>
                  </a:moveTo>
                  <a:lnTo>
                    <a:pt x="1" y="1562"/>
                  </a:lnTo>
                  <a:cubicBezTo>
                    <a:pt x="1" y="1837"/>
                    <a:pt x="223" y="2060"/>
                    <a:pt x="499" y="2060"/>
                  </a:cubicBezTo>
                  <a:lnTo>
                    <a:pt x="4485" y="2060"/>
                  </a:lnTo>
                  <a:cubicBezTo>
                    <a:pt x="4757" y="2060"/>
                    <a:pt x="4976" y="1837"/>
                    <a:pt x="4983" y="1562"/>
                  </a:cubicBezTo>
                  <a:lnTo>
                    <a:pt x="4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3" name="Google Shape;773;p20"/>
            <p:cNvSpPr/>
            <p:nvPr/>
          </p:nvSpPr>
          <p:spPr>
            <a:xfrm>
              <a:off x="7102402" y="2880975"/>
              <a:ext cx="14912" cy="71703"/>
            </a:xfrm>
            <a:custGeom>
              <a:avLst/>
              <a:gdLst/>
              <a:ahLst/>
              <a:cxnLst/>
              <a:rect l="l" t="t" r="r" b="b"/>
              <a:pathLst>
                <a:path w="642" h="3087" extrusionOk="0">
                  <a:moveTo>
                    <a:pt x="319" y="1"/>
                  </a:moveTo>
                  <a:cubicBezTo>
                    <a:pt x="147" y="1"/>
                    <a:pt x="1" y="144"/>
                    <a:pt x="1" y="320"/>
                  </a:cubicBezTo>
                  <a:lnTo>
                    <a:pt x="1" y="2768"/>
                  </a:lnTo>
                  <a:cubicBezTo>
                    <a:pt x="1" y="2940"/>
                    <a:pt x="143" y="3086"/>
                    <a:pt x="319" y="3086"/>
                  </a:cubicBezTo>
                  <a:cubicBezTo>
                    <a:pt x="495" y="3086"/>
                    <a:pt x="642" y="2940"/>
                    <a:pt x="642" y="2768"/>
                  </a:cubicBezTo>
                  <a:lnTo>
                    <a:pt x="642" y="320"/>
                  </a:lnTo>
                  <a:cubicBezTo>
                    <a:pt x="642" y="147"/>
                    <a:pt x="495"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4" name="Google Shape;774;p20"/>
            <p:cNvSpPr/>
            <p:nvPr/>
          </p:nvSpPr>
          <p:spPr>
            <a:xfrm>
              <a:off x="7165744" y="2880975"/>
              <a:ext cx="14982" cy="71703"/>
            </a:xfrm>
            <a:custGeom>
              <a:avLst/>
              <a:gdLst/>
              <a:ahLst/>
              <a:cxnLst/>
              <a:rect l="l" t="t" r="r" b="b"/>
              <a:pathLst>
                <a:path w="645" h="3087" extrusionOk="0">
                  <a:moveTo>
                    <a:pt x="323" y="1"/>
                  </a:moveTo>
                  <a:cubicBezTo>
                    <a:pt x="147" y="1"/>
                    <a:pt x="0" y="144"/>
                    <a:pt x="0" y="320"/>
                  </a:cubicBezTo>
                  <a:lnTo>
                    <a:pt x="0" y="2768"/>
                  </a:lnTo>
                  <a:cubicBezTo>
                    <a:pt x="0" y="2940"/>
                    <a:pt x="143" y="3086"/>
                    <a:pt x="323" y="3086"/>
                  </a:cubicBezTo>
                  <a:cubicBezTo>
                    <a:pt x="499" y="3086"/>
                    <a:pt x="645" y="2940"/>
                    <a:pt x="641" y="2768"/>
                  </a:cubicBezTo>
                  <a:lnTo>
                    <a:pt x="641" y="320"/>
                  </a:lnTo>
                  <a:cubicBezTo>
                    <a:pt x="641" y="147"/>
                    <a:pt x="495"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5" name="Google Shape;775;p20"/>
            <p:cNvSpPr/>
            <p:nvPr/>
          </p:nvSpPr>
          <p:spPr>
            <a:xfrm>
              <a:off x="6893494" y="2888756"/>
              <a:ext cx="84804" cy="83317"/>
            </a:xfrm>
            <a:custGeom>
              <a:avLst/>
              <a:gdLst/>
              <a:ahLst/>
              <a:cxnLst/>
              <a:rect l="l" t="t" r="r" b="b"/>
              <a:pathLst>
                <a:path w="3651" h="3587" extrusionOk="0">
                  <a:moveTo>
                    <a:pt x="1822" y="0"/>
                  </a:moveTo>
                  <a:cubicBezTo>
                    <a:pt x="860" y="0"/>
                    <a:pt x="66" y="763"/>
                    <a:pt x="33" y="1735"/>
                  </a:cubicBezTo>
                  <a:cubicBezTo>
                    <a:pt x="0" y="2725"/>
                    <a:pt x="774" y="3552"/>
                    <a:pt x="1767" y="3585"/>
                  </a:cubicBezTo>
                  <a:cubicBezTo>
                    <a:pt x="1788" y="3586"/>
                    <a:pt x="1808" y="3586"/>
                    <a:pt x="1829" y="3586"/>
                  </a:cubicBezTo>
                  <a:cubicBezTo>
                    <a:pt x="2791" y="3586"/>
                    <a:pt x="3585" y="2824"/>
                    <a:pt x="3617" y="1851"/>
                  </a:cubicBezTo>
                  <a:cubicBezTo>
                    <a:pt x="3650" y="862"/>
                    <a:pt x="2877" y="34"/>
                    <a:pt x="1883" y="1"/>
                  </a:cubicBezTo>
                  <a:cubicBezTo>
                    <a:pt x="1863" y="1"/>
                    <a:pt x="1842"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6" name="Google Shape;776;p20"/>
            <p:cNvSpPr/>
            <p:nvPr/>
          </p:nvSpPr>
          <p:spPr>
            <a:xfrm>
              <a:off x="6977740" y="2888385"/>
              <a:ext cx="83340" cy="83340"/>
            </a:xfrm>
            <a:custGeom>
              <a:avLst/>
              <a:gdLst/>
              <a:ahLst/>
              <a:cxnLst/>
              <a:rect l="l" t="t" r="r" b="b"/>
              <a:pathLst>
                <a:path w="3588" h="3588" extrusionOk="0">
                  <a:moveTo>
                    <a:pt x="1794" y="1"/>
                  </a:moveTo>
                  <a:cubicBezTo>
                    <a:pt x="804" y="1"/>
                    <a:pt x="0" y="804"/>
                    <a:pt x="0" y="1794"/>
                  </a:cubicBezTo>
                  <a:cubicBezTo>
                    <a:pt x="0" y="2784"/>
                    <a:pt x="804" y="3588"/>
                    <a:pt x="1794" y="3588"/>
                  </a:cubicBezTo>
                  <a:cubicBezTo>
                    <a:pt x="2784" y="3588"/>
                    <a:pt x="3587" y="2784"/>
                    <a:pt x="3587" y="1794"/>
                  </a:cubicBezTo>
                  <a:cubicBezTo>
                    <a:pt x="3587" y="804"/>
                    <a:pt x="2784" y="1"/>
                    <a:pt x="1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7" name="Google Shape;777;p20"/>
            <p:cNvSpPr/>
            <p:nvPr/>
          </p:nvSpPr>
          <p:spPr>
            <a:xfrm>
              <a:off x="7205323" y="2749763"/>
              <a:ext cx="158551" cy="174903"/>
            </a:xfrm>
            <a:custGeom>
              <a:avLst/>
              <a:gdLst/>
              <a:ahLst/>
              <a:cxnLst/>
              <a:rect l="l" t="t" r="r" b="b"/>
              <a:pathLst>
                <a:path w="6826" h="7530" extrusionOk="0">
                  <a:moveTo>
                    <a:pt x="0" y="0"/>
                  </a:moveTo>
                  <a:lnTo>
                    <a:pt x="854" y="5969"/>
                  </a:lnTo>
                  <a:lnTo>
                    <a:pt x="854" y="7530"/>
                  </a:lnTo>
                  <a:lnTo>
                    <a:pt x="5461" y="7530"/>
                  </a:lnTo>
                  <a:lnTo>
                    <a:pt x="5736" y="6214"/>
                  </a:lnTo>
                  <a:lnTo>
                    <a:pt x="6826" y="4683"/>
                  </a:lnTo>
                  <a:lnTo>
                    <a:pt x="6826" y="3056"/>
                  </a:lnTo>
                  <a:cubicBezTo>
                    <a:pt x="6826" y="3009"/>
                    <a:pt x="6816" y="2960"/>
                    <a:pt x="6799" y="2920"/>
                  </a:cubicBezTo>
                  <a:lnTo>
                    <a:pt x="6012" y="711"/>
                  </a:lnTo>
                  <a:cubicBezTo>
                    <a:pt x="5863" y="286"/>
                    <a:pt x="5457" y="0"/>
                    <a:pt x="5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8" name="Google Shape;778;p20"/>
            <p:cNvSpPr/>
            <p:nvPr/>
          </p:nvSpPr>
          <p:spPr>
            <a:xfrm>
              <a:off x="7248759" y="2888385"/>
              <a:ext cx="83340" cy="83340"/>
            </a:xfrm>
            <a:custGeom>
              <a:avLst/>
              <a:gdLst/>
              <a:ahLst/>
              <a:cxnLst/>
              <a:rect l="l" t="t" r="r" b="b"/>
              <a:pathLst>
                <a:path w="3588" h="3588" extrusionOk="0">
                  <a:moveTo>
                    <a:pt x="1794" y="1"/>
                  </a:moveTo>
                  <a:cubicBezTo>
                    <a:pt x="804" y="1"/>
                    <a:pt x="0" y="804"/>
                    <a:pt x="0" y="1794"/>
                  </a:cubicBezTo>
                  <a:cubicBezTo>
                    <a:pt x="0" y="2784"/>
                    <a:pt x="804" y="3588"/>
                    <a:pt x="1794" y="3588"/>
                  </a:cubicBezTo>
                  <a:cubicBezTo>
                    <a:pt x="2787" y="3588"/>
                    <a:pt x="3587" y="2784"/>
                    <a:pt x="3587" y="1794"/>
                  </a:cubicBezTo>
                  <a:cubicBezTo>
                    <a:pt x="3587" y="804"/>
                    <a:pt x="2787" y="1"/>
                    <a:pt x="1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9" name="Google Shape;779;p20"/>
            <p:cNvSpPr/>
            <p:nvPr/>
          </p:nvSpPr>
          <p:spPr>
            <a:xfrm>
              <a:off x="7255007" y="2779541"/>
              <a:ext cx="78114" cy="43970"/>
            </a:xfrm>
            <a:custGeom>
              <a:avLst/>
              <a:gdLst/>
              <a:ahLst/>
              <a:cxnLst/>
              <a:rect l="l" t="t" r="r" b="b"/>
              <a:pathLst>
                <a:path w="3363" h="1893" extrusionOk="0">
                  <a:moveTo>
                    <a:pt x="110" y="0"/>
                  </a:moveTo>
                  <a:cubicBezTo>
                    <a:pt x="50" y="0"/>
                    <a:pt x="0" y="50"/>
                    <a:pt x="0" y="113"/>
                  </a:cubicBezTo>
                  <a:lnTo>
                    <a:pt x="0" y="1226"/>
                  </a:lnTo>
                  <a:cubicBezTo>
                    <a:pt x="0" y="1279"/>
                    <a:pt x="37" y="1325"/>
                    <a:pt x="90" y="1332"/>
                  </a:cubicBezTo>
                  <a:lnTo>
                    <a:pt x="3215" y="1890"/>
                  </a:lnTo>
                  <a:cubicBezTo>
                    <a:pt x="3223" y="1892"/>
                    <a:pt x="3230" y="1892"/>
                    <a:pt x="3237" y="1892"/>
                  </a:cubicBezTo>
                  <a:cubicBezTo>
                    <a:pt x="3309" y="1892"/>
                    <a:pt x="3363" y="1817"/>
                    <a:pt x="3342" y="1744"/>
                  </a:cubicBezTo>
                  <a:lnTo>
                    <a:pt x="2747" y="70"/>
                  </a:lnTo>
                  <a:cubicBezTo>
                    <a:pt x="2727" y="30"/>
                    <a:pt x="2684" y="0"/>
                    <a:pt x="2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0" name="Google Shape;780;p20"/>
            <p:cNvSpPr/>
            <p:nvPr/>
          </p:nvSpPr>
          <p:spPr>
            <a:xfrm>
              <a:off x="6919091" y="2913238"/>
              <a:ext cx="33750" cy="33726"/>
            </a:xfrm>
            <a:custGeom>
              <a:avLst/>
              <a:gdLst/>
              <a:ahLst/>
              <a:cxnLst/>
              <a:rect l="l" t="t" r="r" b="b"/>
              <a:pathLst>
                <a:path w="1453" h="1452" extrusionOk="0">
                  <a:moveTo>
                    <a:pt x="728" y="0"/>
                  </a:moveTo>
                  <a:cubicBezTo>
                    <a:pt x="326" y="0"/>
                    <a:pt x="1" y="322"/>
                    <a:pt x="1" y="724"/>
                  </a:cubicBezTo>
                  <a:cubicBezTo>
                    <a:pt x="1" y="1126"/>
                    <a:pt x="326" y="1452"/>
                    <a:pt x="728" y="1452"/>
                  </a:cubicBezTo>
                  <a:cubicBezTo>
                    <a:pt x="1127" y="1452"/>
                    <a:pt x="1452" y="1126"/>
                    <a:pt x="1452" y="724"/>
                  </a:cubicBezTo>
                  <a:cubicBezTo>
                    <a:pt x="1452" y="322"/>
                    <a:pt x="1127"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1" name="Google Shape;781;p20"/>
            <p:cNvSpPr/>
            <p:nvPr/>
          </p:nvSpPr>
          <p:spPr>
            <a:xfrm>
              <a:off x="7002501" y="2913238"/>
              <a:ext cx="33819" cy="33726"/>
            </a:xfrm>
            <a:custGeom>
              <a:avLst/>
              <a:gdLst/>
              <a:ahLst/>
              <a:cxnLst/>
              <a:rect l="l" t="t" r="r" b="b"/>
              <a:pathLst>
                <a:path w="1456" h="1452" extrusionOk="0">
                  <a:moveTo>
                    <a:pt x="728" y="0"/>
                  </a:moveTo>
                  <a:cubicBezTo>
                    <a:pt x="326" y="0"/>
                    <a:pt x="0" y="322"/>
                    <a:pt x="0" y="724"/>
                  </a:cubicBezTo>
                  <a:cubicBezTo>
                    <a:pt x="0" y="1126"/>
                    <a:pt x="326" y="1452"/>
                    <a:pt x="728" y="1452"/>
                  </a:cubicBezTo>
                  <a:cubicBezTo>
                    <a:pt x="1130" y="1452"/>
                    <a:pt x="1455" y="1126"/>
                    <a:pt x="1455" y="724"/>
                  </a:cubicBezTo>
                  <a:cubicBezTo>
                    <a:pt x="1455" y="322"/>
                    <a:pt x="1130"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2" name="Google Shape;782;p20"/>
            <p:cNvSpPr/>
            <p:nvPr/>
          </p:nvSpPr>
          <p:spPr>
            <a:xfrm>
              <a:off x="7273589" y="2913238"/>
              <a:ext cx="33750" cy="33726"/>
            </a:xfrm>
            <a:custGeom>
              <a:avLst/>
              <a:gdLst/>
              <a:ahLst/>
              <a:cxnLst/>
              <a:rect l="l" t="t" r="r" b="b"/>
              <a:pathLst>
                <a:path w="1453" h="1452" extrusionOk="0">
                  <a:moveTo>
                    <a:pt x="725" y="0"/>
                  </a:moveTo>
                  <a:cubicBezTo>
                    <a:pt x="326" y="0"/>
                    <a:pt x="1" y="322"/>
                    <a:pt x="1" y="724"/>
                  </a:cubicBezTo>
                  <a:cubicBezTo>
                    <a:pt x="1" y="1126"/>
                    <a:pt x="326" y="1452"/>
                    <a:pt x="725" y="1452"/>
                  </a:cubicBezTo>
                  <a:cubicBezTo>
                    <a:pt x="1127" y="1452"/>
                    <a:pt x="1452" y="1126"/>
                    <a:pt x="1452" y="724"/>
                  </a:cubicBezTo>
                  <a:cubicBezTo>
                    <a:pt x="1452" y="322"/>
                    <a:pt x="1127"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3" name="Google Shape;783;p20"/>
            <p:cNvSpPr/>
            <p:nvPr/>
          </p:nvSpPr>
          <p:spPr>
            <a:xfrm>
              <a:off x="7332146" y="2894099"/>
              <a:ext cx="31729" cy="30567"/>
            </a:xfrm>
            <a:custGeom>
              <a:avLst/>
              <a:gdLst/>
              <a:ahLst/>
              <a:cxnLst/>
              <a:rect l="l" t="t" r="r" b="b"/>
              <a:pathLst>
                <a:path w="1366" h="1316" extrusionOk="0">
                  <a:moveTo>
                    <a:pt x="127" y="0"/>
                  </a:moveTo>
                  <a:cubicBezTo>
                    <a:pt x="57" y="0"/>
                    <a:pt x="1" y="60"/>
                    <a:pt x="1" y="130"/>
                  </a:cubicBezTo>
                  <a:lnTo>
                    <a:pt x="1" y="1316"/>
                  </a:lnTo>
                  <a:lnTo>
                    <a:pt x="1107" y="1316"/>
                  </a:lnTo>
                  <a:cubicBezTo>
                    <a:pt x="1250" y="1316"/>
                    <a:pt x="1366" y="1203"/>
                    <a:pt x="1366" y="1060"/>
                  </a:cubicBezTo>
                  <a:lnTo>
                    <a:pt x="1366" y="260"/>
                  </a:lnTo>
                  <a:cubicBezTo>
                    <a:pt x="1366" y="117"/>
                    <a:pt x="1250"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 name="Google Shape;784;p20"/>
            <p:cNvSpPr/>
            <p:nvPr/>
          </p:nvSpPr>
          <p:spPr>
            <a:xfrm>
              <a:off x="6876352" y="2689279"/>
              <a:ext cx="348970" cy="199129"/>
            </a:xfrm>
            <a:custGeom>
              <a:avLst/>
              <a:gdLst/>
              <a:ahLst/>
              <a:cxnLst/>
              <a:rect l="l" t="t" r="r" b="b"/>
              <a:pathLst>
                <a:path w="15024" h="8573" extrusionOk="0">
                  <a:moveTo>
                    <a:pt x="54" y="0"/>
                  </a:moveTo>
                  <a:cubicBezTo>
                    <a:pt x="27" y="0"/>
                    <a:pt x="1" y="27"/>
                    <a:pt x="1" y="53"/>
                  </a:cubicBezTo>
                  <a:lnTo>
                    <a:pt x="1" y="8573"/>
                  </a:lnTo>
                  <a:lnTo>
                    <a:pt x="15024" y="8573"/>
                  </a:lnTo>
                  <a:lnTo>
                    <a:pt x="15024" y="53"/>
                  </a:lnTo>
                  <a:cubicBezTo>
                    <a:pt x="15017" y="27"/>
                    <a:pt x="14994" y="0"/>
                    <a:pt x="14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 name="Google Shape;785;p20"/>
            <p:cNvSpPr/>
            <p:nvPr/>
          </p:nvSpPr>
          <p:spPr>
            <a:xfrm>
              <a:off x="6876352" y="2689279"/>
              <a:ext cx="348970" cy="199129"/>
            </a:xfrm>
            <a:custGeom>
              <a:avLst/>
              <a:gdLst/>
              <a:ahLst/>
              <a:cxnLst/>
              <a:rect l="l" t="t" r="r" b="b"/>
              <a:pathLst>
                <a:path w="15024" h="8573" extrusionOk="0">
                  <a:moveTo>
                    <a:pt x="13306" y="0"/>
                  </a:moveTo>
                  <a:lnTo>
                    <a:pt x="13306" y="4404"/>
                  </a:lnTo>
                  <a:cubicBezTo>
                    <a:pt x="13306" y="6234"/>
                    <a:pt x="11825" y="7719"/>
                    <a:pt x="9995" y="7719"/>
                  </a:cubicBezTo>
                  <a:lnTo>
                    <a:pt x="1" y="7719"/>
                  </a:lnTo>
                  <a:lnTo>
                    <a:pt x="1" y="8573"/>
                  </a:lnTo>
                  <a:lnTo>
                    <a:pt x="15024" y="8573"/>
                  </a:lnTo>
                  <a:lnTo>
                    <a:pt x="15024" y="53"/>
                  </a:lnTo>
                  <a:cubicBezTo>
                    <a:pt x="15017" y="27"/>
                    <a:pt x="14994" y="0"/>
                    <a:pt x="14964"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 name="Google Shape;786;p20"/>
            <p:cNvSpPr/>
            <p:nvPr/>
          </p:nvSpPr>
          <p:spPr>
            <a:xfrm>
              <a:off x="7029584" y="2772898"/>
              <a:ext cx="42297" cy="42228"/>
            </a:xfrm>
            <a:custGeom>
              <a:avLst/>
              <a:gdLst/>
              <a:ahLst/>
              <a:cxnLst/>
              <a:rect l="l" t="t" r="r" b="b"/>
              <a:pathLst>
                <a:path w="1821" h="1818" extrusionOk="0">
                  <a:moveTo>
                    <a:pt x="910" y="1"/>
                  </a:moveTo>
                  <a:cubicBezTo>
                    <a:pt x="409" y="1"/>
                    <a:pt x="0" y="406"/>
                    <a:pt x="0" y="911"/>
                  </a:cubicBezTo>
                  <a:cubicBezTo>
                    <a:pt x="0" y="1412"/>
                    <a:pt x="409" y="1817"/>
                    <a:pt x="910" y="1817"/>
                  </a:cubicBezTo>
                  <a:cubicBezTo>
                    <a:pt x="1412" y="1817"/>
                    <a:pt x="1820" y="1412"/>
                    <a:pt x="1820" y="911"/>
                  </a:cubicBezTo>
                  <a:cubicBezTo>
                    <a:pt x="1820" y="406"/>
                    <a:pt x="1412" y="1"/>
                    <a:pt x="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 name="Google Shape;787;p20"/>
            <p:cNvSpPr/>
            <p:nvPr/>
          </p:nvSpPr>
          <p:spPr>
            <a:xfrm>
              <a:off x="7013766" y="2718963"/>
              <a:ext cx="73933" cy="34888"/>
            </a:xfrm>
            <a:custGeom>
              <a:avLst/>
              <a:gdLst/>
              <a:ahLst/>
              <a:cxnLst/>
              <a:rect l="l" t="t" r="r" b="b"/>
              <a:pathLst>
                <a:path w="3183" h="1502" extrusionOk="0">
                  <a:moveTo>
                    <a:pt x="1591" y="1"/>
                  </a:moveTo>
                  <a:cubicBezTo>
                    <a:pt x="1020" y="1"/>
                    <a:pt x="482" y="150"/>
                    <a:pt x="17" y="413"/>
                  </a:cubicBezTo>
                  <a:cubicBezTo>
                    <a:pt x="10" y="436"/>
                    <a:pt x="10" y="449"/>
                    <a:pt x="0" y="476"/>
                  </a:cubicBezTo>
                  <a:lnTo>
                    <a:pt x="582" y="1479"/>
                  </a:lnTo>
                  <a:cubicBezTo>
                    <a:pt x="591" y="1493"/>
                    <a:pt x="606" y="1502"/>
                    <a:pt x="621" y="1502"/>
                  </a:cubicBezTo>
                  <a:cubicBezTo>
                    <a:pt x="628" y="1502"/>
                    <a:pt x="635" y="1500"/>
                    <a:pt x="641" y="1496"/>
                  </a:cubicBezTo>
                  <a:cubicBezTo>
                    <a:pt x="924" y="1343"/>
                    <a:pt x="1246" y="1250"/>
                    <a:pt x="1591" y="1250"/>
                  </a:cubicBezTo>
                  <a:cubicBezTo>
                    <a:pt x="1937" y="1250"/>
                    <a:pt x="2259" y="1339"/>
                    <a:pt x="2541" y="1496"/>
                  </a:cubicBezTo>
                  <a:cubicBezTo>
                    <a:pt x="2548" y="1500"/>
                    <a:pt x="2556" y="1502"/>
                    <a:pt x="2563" y="1502"/>
                  </a:cubicBezTo>
                  <a:cubicBezTo>
                    <a:pt x="2578" y="1502"/>
                    <a:pt x="2592" y="1493"/>
                    <a:pt x="2601" y="1479"/>
                  </a:cubicBezTo>
                  <a:lnTo>
                    <a:pt x="3182" y="476"/>
                  </a:lnTo>
                  <a:cubicBezTo>
                    <a:pt x="3172" y="449"/>
                    <a:pt x="3172" y="436"/>
                    <a:pt x="3166" y="413"/>
                  </a:cubicBezTo>
                  <a:cubicBezTo>
                    <a:pt x="2701" y="150"/>
                    <a:pt x="2163"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 name="Google Shape;788;p20"/>
            <p:cNvSpPr/>
            <p:nvPr/>
          </p:nvSpPr>
          <p:spPr>
            <a:xfrm>
              <a:off x="7073925" y="2794035"/>
              <a:ext cx="51867" cy="64549"/>
            </a:xfrm>
            <a:custGeom>
              <a:avLst/>
              <a:gdLst/>
              <a:ahLst/>
              <a:cxnLst/>
              <a:rect l="l" t="t" r="r" b="b"/>
              <a:pathLst>
                <a:path w="2233" h="2779" extrusionOk="0">
                  <a:moveTo>
                    <a:pt x="1027" y="1"/>
                  </a:moveTo>
                  <a:cubicBezTo>
                    <a:pt x="1004" y="1"/>
                    <a:pt x="981" y="21"/>
                    <a:pt x="981" y="44"/>
                  </a:cubicBezTo>
                  <a:cubicBezTo>
                    <a:pt x="964" y="741"/>
                    <a:pt x="589" y="1352"/>
                    <a:pt x="31" y="1695"/>
                  </a:cubicBezTo>
                  <a:cubicBezTo>
                    <a:pt x="11" y="1704"/>
                    <a:pt x="1" y="1731"/>
                    <a:pt x="14" y="1751"/>
                  </a:cubicBezTo>
                  <a:cubicBezTo>
                    <a:pt x="277" y="2203"/>
                    <a:pt x="509" y="2608"/>
                    <a:pt x="596" y="2757"/>
                  </a:cubicBezTo>
                  <a:cubicBezTo>
                    <a:pt x="605" y="2771"/>
                    <a:pt x="622" y="2779"/>
                    <a:pt x="638" y="2779"/>
                  </a:cubicBezTo>
                  <a:cubicBezTo>
                    <a:pt x="645" y="2779"/>
                    <a:pt x="652" y="2777"/>
                    <a:pt x="659" y="2774"/>
                  </a:cubicBezTo>
                  <a:cubicBezTo>
                    <a:pt x="1589" y="2216"/>
                    <a:pt x="2216" y="1203"/>
                    <a:pt x="2233" y="44"/>
                  </a:cubicBezTo>
                  <a:cubicBezTo>
                    <a:pt x="2233" y="21"/>
                    <a:pt x="2210" y="1"/>
                    <a:pt x="2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9" name="Google Shape;789;p20"/>
            <p:cNvSpPr/>
            <p:nvPr/>
          </p:nvSpPr>
          <p:spPr>
            <a:xfrm>
              <a:off x="6975812" y="2794035"/>
              <a:ext cx="51774" cy="64433"/>
            </a:xfrm>
            <a:custGeom>
              <a:avLst/>
              <a:gdLst/>
              <a:ahLst/>
              <a:cxnLst/>
              <a:rect l="l" t="t" r="r" b="b"/>
              <a:pathLst>
                <a:path w="2229" h="2774" extrusionOk="0">
                  <a:moveTo>
                    <a:pt x="47" y="1"/>
                  </a:moveTo>
                  <a:cubicBezTo>
                    <a:pt x="20" y="1"/>
                    <a:pt x="0" y="21"/>
                    <a:pt x="0" y="44"/>
                  </a:cubicBezTo>
                  <a:cubicBezTo>
                    <a:pt x="17" y="1203"/>
                    <a:pt x="645" y="2216"/>
                    <a:pt x="1574" y="2774"/>
                  </a:cubicBezTo>
                  <a:cubicBezTo>
                    <a:pt x="1598" y="2764"/>
                    <a:pt x="1611" y="2764"/>
                    <a:pt x="1634" y="2757"/>
                  </a:cubicBezTo>
                  <a:lnTo>
                    <a:pt x="2216" y="1751"/>
                  </a:lnTo>
                  <a:cubicBezTo>
                    <a:pt x="2229" y="1731"/>
                    <a:pt x="2222" y="1704"/>
                    <a:pt x="2199" y="1691"/>
                  </a:cubicBezTo>
                  <a:cubicBezTo>
                    <a:pt x="1641" y="1352"/>
                    <a:pt x="1262" y="741"/>
                    <a:pt x="1249" y="44"/>
                  </a:cubicBezTo>
                  <a:cubicBezTo>
                    <a:pt x="1249" y="21"/>
                    <a:pt x="1229" y="1"/>
                    <a:pt x="1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0" name="Google Shape;790;p20"/>
            <p:cNvSpPr/>
            <p:nvPr/>
          </p:nvSpPr>
          <p:spPr>
            <a:xfrm>
              <a:off x="7338719" y="2858444"/>
              <a:ext cx="25248" cy="35608"/>
            </a:xfrm>
            <a:custGeom>
              <a:avLst/>
              <a:gdLst/>
              <a:ahLst/>
              <a:cxnLst/>
              <a:rect l="l" t="t" r="r" b="b"/>
              <a:pathLst>
                <a:path w="1087" h="1533" extrusionOk="0">
                  <a:moveTo>
                    <a:pt x="83" y="1"/>
                  </a:moveTo>
                  <a:lnTo>
                    <a:pt x="83" y="4"/>
                  </a:lnTo>
                  <a:cubicBezTo>
                    <a:pt x="37" y="4"/>
                    <a:pt x="0" y="41"/>
                    <a:pt x="0" y="87"/>
                  </a:cubicBezTo>
                  <a:lnTo>
                    <a:pt x="0" y="1532"/>
                  </a:lnTo>
                  <a:lnTo>
                    <a:pt x="830" y="1532"/>
                  </a:lnTo>
                  <a:cubicBezTo>
                    <a:pt x="970" y="1532"/>
                    <a:pt x="1086" y="1416"/>
                    <a:pt x="1086" y="1273"/>
                  </a:cubicBezTo>
                  <a:lnTo>
                    <a:pt x="1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1" name="Google Shape;791;p20"/>
            <p:cNvSpPr/>
            <p:nvPr/>
          </p:nvSpPr>
          <p:spPr>
            <a:xfrm>
              <a:off x="7248991" y="2829875"/>
              <a:ext cx="36653" cy="18652"/>
            </a:xfrm>
            <a:custGeom>
              <a:avLst/>
              <a:gdLst/>
              <a:ahLst/>
              <a:cxnLst/>
              <a:rect l="l" t="t" r="r" b="b"/>
              <a:pathLst>
                <a:path w="1578" h="803" extrusionOk="0">
                  <a:moveTo>
                    <a:pt x="348" y="1"/>
                  </a:moveTo>
                  <a:cubicBezTo>
                    <a:pt x="195" y="1"/>
                    <a:pt x="57" y="110"/>
                    <a:pt x="30" y="268"/>
                  </a:cubicBezTo>
                  <a:cubicBezTo>
                    <a:pt x="0" y="440"/>
                    <a:pt x="116" y="610"/>
                    <a:pt x="293" y="640"/>
                  </a:cubicBezTo>
                  <a:lnTo>
                    <a:pt x="1176" y="799"/>
                  </a:lnTo>
                  <a:cubicBezTo>
                    <a:pt x="1196" y="803"/>
                    <a:pt x="1213" y="803"/>
                    <a:pt x="1232" y="803"/>
                  </a:cubicBezTo>
                  <a:cubicBezTo>
                    <a:pt x="1389" y="803"/>
                    <a:pt x="1525" y="690"/>
                    <a:pt x="1545" y="537"/>
                  </a:cubicBezTo>
                  <a:cubicBezTo>
                    <a:pt x="1578" y="361"/>
                    <a:pt x="1462" y="191"/>
                    <a:pt x="1289" y="161"/>
                  </a:cubicBezTo>
                  <a:lnTo>
                    <a:pt x="402" y="5"/>
                  </a:lnTo>
                  <a:cubicBezTo>
                    <a:pt x="384" y="2"/>
                    <a:pt x="366"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92" name="Google Shape;792;p20"/>
          <p:cNvGrpSpPr/>
          <p:nvPr/>
        </p:nvGrpSpPr>
        <p:grpSpPr>
          <a:xfrm>
            <a:off x="7225439" y="1920984"/>
            <a:ext cx="282772" cy="493747"/>
            <a:chOff x="6482902" y="2569703"/>
            <a:chExt cx="282772" cy="493747"/>
          </a:xfrm>
        </p:grpSpPr>
        <p:sp>
          <p:nvSpPr>
            <p:cNvPr id="793" name="Google Shape;793;p20"/>
            <p:cNvSpPr/>
            <p:nvPr/>
          </p:nvSpPr>
          <p:spPr>
            <a:xfrm>
              <a:off x="6538834" y="2591375"/>
              <a:ext cx="33053" cy="102782"/>
            </a:xfrm>
            <a:custGeom>
              <a:avLst/>
              <a:gdLst/>
              <a:ahLst/>
              <a:cxnLst/>
              <a:rect l="l" t="t" r="r" b="b"/>
              <a:pathLst>
                <a:path w="1423" h="4425" extrusionOk="0">
                  <a:moveTo>
                    <a:pt x="1422" y="0"/>
                  </a:moveTo>
                  <a:lnTo>
                    <a:pt x="220" y="296"/>
                  </a:lnTo>
                  <a:lnTo>
                    <a:pt x="1" y="4129"/>
                  </a:lnTo>
                  <a:lnTo>
                    <a:pt x="1422" y="4424"/>
                  </a:lnTo>
                  <a:lnTo>
                    <a:pt x="14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4" name="Google Shape;794;p20"/>
            <p:cNvSpPr/>
            <p:nvPr/>
          </p:nvSpPr>
          <p:spPr>
            <a:xfrm>
              <a:off x="6676782" y="2591375"/>
              <a:ext cx="32960" cy="102782"/>
            </a:xfrm>
            <a:custGeom>
              <a:avLst/>
              <a:gdLst/>
              <a:ahLst/>
              <a:cxnLst/>
              <a:rect l="l" t="t" r="r" b="b"/>
              <a:pathLst>
                <a:path w="1419" h="4425" extrusionOk="0">
                  <a:moveTo>
                    <a:pt x="0" y="0"/>
                  </a:moveTo>
                  <a:lnTo>
                    <a:pt x="0" y="4424"/>
                  </a:lnTo>
                  <a:lnTo>
                    <a:pt x="1419" y="4129"/>
                  </a:lnTo>
                  <a:lnTo>
                    <a:pt x="1199" y="29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5" name="Google Shape;795;p20"/>
            <p:cNvSpPr/>
            <p:nvPr/>
          </p:nvSpPr>
          <p:spPr>
            <a:xfrm>
              <a:off x="6610978" y="2625542"/>
              <a:ext cx="26642" cy="41995"/>
            </a:xfrm>
            <a:custGeom>
              <a:avLst/>
              <a:gdLst/>
              <a:ahLst/>
              <a:cxnLst/>
              <a:rect l="l" t="t" r="r" b="b"/>
              <a:pathLst>
                <a:path w="1147" h="1808" extrusionOk="0">
                  <a:moveTo>
                    <a:pt x="0" y="1"/>
                  </a:moveTo>
                  <a:lnTo>
                    <a:pt x="0" y="1808"/>
                  </a:lnTo>
                  <a:lnTo>
                    <a:pt x="1146" y="1808"/>
                  </a:lnTo>
                  <a:lnTo>
                    <a:pt x="1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6" name="Google Shape;796;p20"/>
            <p:cNvSpPr/>
            <p:nvPr/>
          </p:nvSpPr>
          <p:spPr>
            <a:xfrm>
              <a:off x="6529659" y="2569703"/>
              <a:ext cx="189258" cy="28547"/>
            </a:xfrm>
            <a:custGeom>
              <a:avLst/>
              <a:gdLst/>
              <a:ahLst/>
              <a:cxnLst/>
              <a:rect l="l" t="t" r="r" b="b"/>
              <a:pathLst>
                <a:path w="8148" h="1229" extrusionOk="0">
                  <a:moveTo>
                    <a:pt x="615" y="0"/>
                  </a:moveTo>
                  <a:cubicBezTo>
                    <a:pt x="276" y="0"/>
                    <a:pt x="0" y="276"/>
                    <a:pt x="0" y="614"/>
                  </a:cubicBezTo>
                  <a:cubicBezTo>
                    <a:pt x="0" y="957"/>
                    <a:pt x="276" y="1229"/>
                    <a:pt x="615" y="1229"/>
                  </a:cubicBezTo>
                  <a:lnTo>
                    <a:pt x="7533" y="1229"/>
                  </a:lnTo>
                  <a:cubicBezTo>
                    <a:pt x="7872" y="1229"/>
                    <a:pt x="8148" y="957"/>
                    <a:pt x="8148" y="614"/>
                  </a:cubicBezTo>
                  <a:cubicBezTo>
                    <a:pt x="8148" y="276"/>
                    <a:pt x="7872"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7" name="Google Shape;797;p20"/>
            <p:cNvSpPr/>
            <p:nvPr/>
          </p:nvSpPr>
          <p:spPr>
            <a:xfrm>
              <a:off x="6591606" y="2660639"/>
              <a:ext cx="65362" cy="36839"/>
            </a:xfrm>
            <a:custGeom>
              <a:avLst/>
              <a:gdLst/>
              <a:ahLst/>
              <a:cxnLst/>
              <a:rect l="l" t="t" r="r" b="b"/>
              <a:pathLst>
                <a:path w="2814" h="1586" extrusionOk="0">
                  <a:moveTo>
                    <a:pt x="688" y="1"/>
                  </a:moveTo>
                  <a:cubicBezTo>
                    <a:pt x="602" y="1"/>
                    <a:pt x="522" y="51"/>
                    <a:pt x="485" y="130"/>
                  </a:cubicBezTo>
                  <a:lnTo>
                    <a:pt x="1" y="1150"/>
                  </a:lnTo>
                  <a:lnTo>
                    <a:pt x="1409" y="1585"/>
                  </a:lnTo>
                  <a:lnTo>
                    <a:pt x="2814" y="1150"/>
                  </a:lnTo>
                  <a:lnTo>
                    <a:pt x="2329" y="130"/>
                  </a:lnTo>
                  <a:cubicBezTo>
                    <a:pt x="2292" y="51"/>
                    <a:pt x="2213" y="1"/>
                    <a:pt x="2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 name="Google Shape;798;p20"/>
            <p:cNvSpPr/>
            <p:nvPr/>
          </p:nvSpPr>
          <p:spPr>
            <a:xfrm>
              <a:off x="6492169" y="2962364"/>
              <a:ext cx="264097" cy="70844"/>
            </a:xfrm>
            <a:custGeom>
              <a:avLst/>
              <a:gdLst/>
              <a:ahLst/>
              <a:cxnLst/>
              <a:rect l="l" t="t" r="r" b="b"/>
              <a:pathLst>
                <a:path w="11370" h="3050" extrusionOk="0">
                  <a:moveTo>
                    <a:pt x="0" y="1"/>
                  </a:moveTo>
                  <a:lnTo>
                    <a:pt x="0" y="1044"/>
                  </a:lnTo>
                  <a:lnTo>
                    <a:pt x="4" y="1044"/>
                  </a:lnTo>
                  <a:cubicBezTo>
                    <a:pt x="4" y="2150"/>
                    <a:pt x="900" y="3050"/>
                    <a:pt x="2010" y="3050"/>
                  </a:cubicBezTo>
                  <a:lnTo>
                    <a:pt x="9363" y="3050"/>
                  </a:lnTo>
                  <a:cubicBezTo>
                    <a:pt x="10473" y="3050"/>
                    <a:pt x="11369" y="2153"/>
                    <a:pt x="11369" y="1044"/>
                  </a:cubicBezTo>
                  <a:lnTo>
                    <a:pt x="11369" y="46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 name="Google Shape;799;p20"/>
            <p:cNvSpPr/>
            <p:nvPr/>
          </p:nvSpPr>
          <p:spPr>
            <a:xfrm>
              <a:off x="6492309" y="2687351"/>
              <a:ext cx="264120" cy="260241"/>
            </a:xfrm>
            <a:custGeom>
              <a:avLst/>
              <a:gdLst/>
              <a:ahLst/>
              <a:cxnLst/>
              <a:rect l="l" t="t" r="r" b="b"/>
              <a:pathLst>
                <a:path w="11371" h="11204" extrusionOk="0">
                  <a:moveTo>
                    <a:pt x="2007" y="0"/>
                  </a:moveTo>
                  <a:cubicBezTo>
                    <a:pt x="898" y="0"/>
                    <a:pt x="1" y="897"/>
                    <a:pt x="1" y="2006"/>
                  </a:cubicBezTo>
                  <a:lnTo>
                    <a:pt x="1" y="11203"/>
                  </a:lnTo>
                  <a:lnTo>
                    <a:pt x="11370" y="11203"/>
                  </a:lnTo>
                  <a:lnTo>
                    <a:pt x="11370" y="2006"/>
                  </a:lnTo>
                  <a:lnTo>
                    <a:pt x="11367" y="2006"/>
                  </a:lnTo>
                  <a:cubicBezTo>
                    <a:pt x="11367" y="897"/>
                    <a:pt x="10470" y="0"/>
                    <a:pt x="9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 name="Google Shape;800;p20"/>
            <p:cNvSpPr/>
            <p:nvPr/>
          </p:nvSpPr>
          <p:spPr>
            <a:xfrm>
              <a:off x="6500717" y="2966220"/>
              <a:ext cx="255619" cy="67081"/>
            </a:xfrm>
            <a:custGeom>
              <a:avLst/>
              <a:gdLst/>
              <a:ahLst/>
              <a:cxnLst/>
              <a:rect l="l" t="t" r="r" b="b"/>
              <a:pathLst>
                <a:path w="11005" h="2888" extrusionOk="0">
                  <a:moveTo>
                    <a:pt x="11005" y="1"/>
                  </a:moveTo>
                  <a:lnTo>
                    <a:pt x="9278" y="297"/>
                  </a:lnTo>
                  <a:cubicBezTo>
                    <a:pt x="9145" y="1276"/>
                    <a:pt x="8304" y="2030"/>
                    <a:pt x="7288" y="2030"/>
                  </a:cubicBezTo>
                  <a:lnTo>
                    <a:pt x="1" y="2030"/>
                  </a:lnTo>
                  <a:cubicBezTo>
                    <a:pt x="363" y="2552"/>
                    <a:pt x="964" y="2887"/>
                    <a:pt x="1645" y="2887"/>
                  </a:cubicBezTo>
                  <a:lnTo>
                    <a:pt x="8999" y="2887"/>
                  </a:lnTo>
                  <a:cubicBezTo>
                    <a:pt x="10108" y="2887"/>
                    <a:pt x="11005" y="1990"/>
                    <a:pt x="11005" y="881"/>
                  </a:cubicBezTo>
                  <a:lnTo>
                    <a:pt x="11005" y="1"/>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 name="Google Shape;801;p20"/>
            <p:cNvSpPr/>
            <p:nvPr/>
          </p:nvSpPr>
          <p:spPr>
            <a:xfrm>
              <a:off x="6492239" y="2687351"/>
              <a:ext cx="264097" cy="266164"/>
            </a:xfrm>
            <a:custGeom>
              <a:avLst/>
              <a:gdLst/>
              <a:ahLst/>
              <a:cxnLst/>
              <a:rect l="l" t="t" r="r" b="b"/>
              <a:pathLst>
                <a:path w="11370" h="11459" extrusionOk="0">
                  <a:moveTo>
                    <a:pt x="9297" y="0"/>
                  </a:moveTo>
                  <a:cubicBezTo>
                    <a:pt x="9526" y="329"/>
                    <a:pt x="9659" y="724"/>
                    <a:pt x="9659" y="1149"/>
                  </a:cubicBezTo>
                  <a:lnTo>
                    <a:pt x="9659" y="7125"/>
                  </a:lnTo>
                  <a:cubicBezTo>
                    <a:pt x="9659" y="8901"/>
                    <a:pt x="8218" y="10346"/>
                    <a:pt x="6437" y="10346"/>
                  </a:cubicBezTo>
                  <a:lnTo>
                    <a:pt x="1" y="10346"/>
                  </a:lnTo>
                  <a:lnTo>
                    <a:pt x="1" y="11203"/>
                  </a:lnTo>
                  <a:lnTo>
                    <a:pt x="11370" y="11459"/>
                  </a:lnTo>
                  <a:lnTo>
                    <a:pt x="11370" y="2000"/>
                  </a:lnTo>
                  <a:cubicBezTo>
                    <a:pt x="11370" y="897"/>
                    <a:pt x="10473" y="0"/>
                    <a:pt x="9364"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 name="Google Shape;802;p20"/>
            <p:cNvSpPr/>
            <p:nvPr/>
          </p:nvSpPr>
          <p:spPr>
            <a:xfrm>
              <a:off x="6513608" y="3033278"/>
              <a:ext cx="221590" cy="30173"/>
            </a:xfrm>
            <a:custGeom>
              <a:avLst/>
              <a:gdLst/>
              <a:ahLst/>
              <a:cxnLst/>
              <a:rect l="l" t="t" r="r" b="b"/>
              <a:pathLst>
                <a:path w="9540" h="1299" extrusionOk="0">
                  <a:moveTo>
                    <a:pt x="655" y="0"/>
                  </a:moveTo>
                  <a:cubicBezTo>
                    <a:pt x="293" y="0"/>
                    <a:pt x="1" y="296"/>
                    <a:pt x="1" y="655"/>
                  </a:cubicBezTo>
                  <a:lnTo>
                    <a:pt x="1" y="847"/>
                  </a:lnTo>
                  <a:cubicBezTo>
                    <a:pt x="1" y="1096"/>
                    <a:pt x="203" y="1299"/>
                    <a:pt x="452" y="1299"/>
                  </a:cubicBezTo>
                  <a:lnTo>
                    <a:pt x="9088" y="1299"/>
                  </a:lnTo>
                  <a:cubicBezTo>
                    <a:pt x="9337" y="1299"/>
                    <a:pt x="9540" y="1096"/>
                    <a:pt x="9540" y="847"/>
                  </a:cubicBezTo>
                  <a:lnTo>
                    <a:pt x="9540" y="655"/>
                  </a:lnTo>
                  <a:cubicBezTo>
                    <a:pt x="9536" y="296"/>
                    <a:pt x="9241" y="0"/>
                    <a:pt x="8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 name="Google Shape;803;p20"/>
            <p:cNvSpPr/>
            <p:nvPr/>
          </p:nvSpPr>
          <p:spPr>
            <a:xfrm>
              <a:off x="6594231" y="2618133"/>
              <a:ext cx="60206" cy="14842"/>
            </a:xfrm>
            <a:custGeom>
              <a:avLst/>
              <a:gdLst/>
              <a:ahLst/>
              <a:cxnLst/>
              <a:rect l="l" t="t" r="r" b="b"/>
              <a:pathLst>
                <a:path w="2592" h="639" extrusionOk="0">
                  <a:moveTo>
                    <a:pt x="319" y="1"/>
                  </a:moveTo>
                  <a:cubicBezTo>
                    <a:pt x="143" y="1"/>
                    <a:pt x="0" y="144"/>
                    <a:pt x="0" y="320"/>
                  </a:cubicBezTo>
                  <a:cubicBezTo>
                    <a:pt x="0" y="492"/>
                    <a:pt x="140" y="639"/>
                    <a:pt x="319" y="639"/>
                  </a:cubicBezTo>
                  <a:lnTo>
                    <a:pt x="2269" y="639"/>
                  </a:lnTo>
                  <a:cubicBezTo>
                    <a:pt x="2448" y="639"/>
                    <a:pt x="2591" y="492"/>
                    <a:pt x="2591" y="320"/>
                  </a:cubicBezTo>
                  <a:cubicBezTo>
                    <a:pt x="2591" y="144"/>
                    <a:pt x="2448" y="1"/>
                    <a:pt x="2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 name="Google Shape;804;p20"/>
            <p:cNvSpPr/>
            <p:nvPr/>
          </p:nvSpPr>
          <p:spPr>
            <a:xfrm>
              <a:off x="6519322" y="2794569"/>
              <a:ext cx="206237" cy="106870"/>
            </a:xfrm>
            <a:custGeom>
              <a:avLst/>
              <a:gdLst/>
              <a:ahLst/>
              <a:cxnLst/>
              <a:rect l="l" t="t" r="r" b="b"/>
              <a:pathLst>
                <a:path w="8879" h="4601" extrusionOk="0">
                  <a:moveTo>
                    <a:pt x="3973" y="71"/>
                  </a:moveTo>
                  <a:cubicBezTo>
                    <a:pt x="3797" y="71"/>
                    <a:pt x="3651" y="217"/>
                    <a:pt x="3651" y="393"/>
                  </a:cubicBezTo>
                  <a:lnTo>
                    <a:pt x="3651" y="2871"/>
                  </a:lnTo>
                  <a:cubicBezTo>
                    <a:pt x="3651" y="3050"/>
                    <a:pt x="3797" y="3189"/>
                    <a:pt x="3973" y="3189"/>
                  </a:cubicBezTo>
                  <a:cubicBezTo>
                    <a:pt x="4146" y="3189"/>
                    <a:pt x="4292" y="3043"/>
                    <a:pt x="4292" y="2871"/>
                  </a:cubicBezTo>
                  <a:lnTo>
                    <a:pt x="4292" y="1954"/>
                  </a:lnTo>
                  <a:lnTo>
                    <a:pt x="5770" y="1954"/>
                  </a:lnTo>
                  <a:lnTo>
                    <a:pt x="5770" y="2871"/>
                  </a:lnTo>
                  <a:cubicBezTo>
                    <a:pt x="5770" y="3050"/>
                    <a:pt x="5916" y="3189"/>
                    <a:pt x="6089" y="3189"/>
                  </a:cubicBezTo>
                  <a:cubicBezTo>
                    <a:pt x="6268" y="3189"/>
                    <a:pt x="6407" y="3043"/>
                    <a:pt x="6407" y="2871"/>
                  </a:cubicBezTo>
                  <a:lnTo>
                    <a:pt x="6407" y="393"/>
                  </a:lnTo>
                  <a:cubicBezTo>
                    <a:pt x="6407" y="213"/>
                    <a:pt x="6268" y="71"/>
                    <a:pt x="6089" y="71"/>
                  </a:cubicBezTo>
                  <a:cubicBezTo>
                    <a:pt x="5909" y="71"/>
                    <a:pt x="5770" y="217"/>
                    <a:pt x="5770" y="393"/>
                  </a:cubicBezTo>
                  <a:lnTo>
                    <a:pt x="5770" y="1309"/>
                  </a:lnTo>
                  <a:lnTo>
                    <a:pt x="4292" y="1309"/>
                  </a:lnTo>
                  <a:lnTo>
                    <a:pt x="4292" y="393"/>
                  </a:lnTo>
                  <a:cubicBezTo>
                    <a:pt x="4292" y="213"/>
                    <a:pt x="4146" y="71"/>
                    <a:pt x="3973" y="71"/>
                  </a:cubicBezTo>
                  <a:close/>
                  <a:moveTo>
                    <a:pt x="1791" y="1"/>
                  </a:moveTo>
                  <a:cubicBezTo>
                    <a:pt x="1356" y="1"/>
                    <a:pt x="944" y="170"/>
                    <a:pt x="638" y="479"/>
                  </a:cubicBezTo>
                  <a:cubicBezTo>
                    <a:pt x="0" y="1114"/>
                    <a:pt x="0" y="2146"/>
                    <a:pt x="638" y="2788"/>
                  </a:cubicBezTo>
                  <a:cubicBezTo>
                    <a:pt x="944" y="3093"/>
                    <a:pt x="1356" y="3266"/>
                    <a:pt x="1791" y="3266"/>
                  </a:cubicBezTo>
                  <a:cubicBezTo>
                    <a:pt x="2226" y="3266"/>
                    <a:pt x="2638" y="3093"/>
                    <a:pt x="2947" y="2788"/>
                  </a:cubicBezTo>
                  <a:cubicBezTo>
                    <a:pt x="3069" y="2661"/>
                    <a:pt x="3069" y="2459"/>
                    <a:pt x="2947" y="2332"/>
                  </a:cubicBezTo>
                  <a:cubicBezTo>
                    <a:pt x="2883" y="2271"/>
                    <a:pt x="2801" y="2240"/>
                    <a:pt x="2719" y="2240"/>
                  </a:cubicBezTo>
                  <a:cubicBezTo>
                    <a:pt x="2638" y="2240"/>
                    <a:pt x="2556" y="2271"/>
                    <a:pt x="2495" y="2332"/>
                  </a:cubicBezTo>
                  <a:cubicBezTo>
                    <a:pt x="2305" y="2522"/>
                    <a:pt x="2056" y="2625"/>
                    <a:pt x="1791" y="2625"/>
                  </a:cubicBezTo>
                  <a:cubicBezTo>
                    <a:pt x="1525" y="2625"/>
                    <a:pt x="1276" y="2522"/>
                    <a:pt x="1090" y="2332"/>
                  </a:cubicBezTo>
                  <a:cubicBezTo>
                    <a:pt x="705" y="1947"/>
                    <a:pt x="705" y="1319"/>
                    <a:pt x="1090" y="934"/>
                  </a:cubicBezTo>
                  <a:cubicBezTo>
                    <a:pt x="1276" y="745"/>
                    <a:pt x="1525" y="642"/>
                    <a:pt x="1791" y="642"/>
                  </a:cubicBezTo>
                  <a:cubicBezTo>
                    <a:pt x="2056" y="642"/>
                    <a:pt x="2305" y="745"/>
                    <a:pt x="2495" y="931"/>
                  </a:cubicBezTo>
                  <a:cubicBezTo>
                    <a:pt x="2556" y="994"/>
                    <a:pt x="2638" y="1026"/>
                    <a:pt x="2719" y="1026"/>
                  </a:cubicBezTo>
                  <a:cubicBezTo>
                    <a:pt x="2801" y="1026"/>
                    <a:pt x="2883" y="994"/>
                    <a:pt x="2947" y="931"/>
                  </a:cubicBezTo>
                  <a:cubicBezTo>
                    <a:pt x="3069" y="808"/>
                    <a:pt x="3069" y="602"/>
                    <a:pt x="2947" y="479"/>
                  </a:cubicBezTo>
                  <a:cubicBezTo>
                    <a:pt x="2638" y="170"/>
                    <a:pt x="2226" y="1"/>
                    <a:pt x="1791" y="1"/>
                  </a:cubicBezTo>
                  <a:close/>
                  <a:moveTo>
                    <a:pt x="7891" y="1276"/>
                  </a:moveTo>
                  <a:cubicBezTo>
                    <a:pt x="7772" y="1276"/>
                    <a:pt x="7657" y="1342"/>
                    <a:pt x="7600" y="1456"/>
                  </a:cubicBezTo>
                  <a:lnTo>
                    <a:pt x="6932" y="2794"/>
                  </a:lnTo>
                  <a:cubicBezTo>
                    <a:pt x="6882" y="2894"/>
                    <a:pt x="6886" y="3010"/>
                    <a:pt x="6945" y="3106"/>
                  </a:cubicBezTo>
                  <a:cubicBezTo>
                    <a:pt x="7002" y="3203"/>
                    <a:pt x="7105" y="3259"/>
                    <a:pt x="7218" y="3259"/>
                  </a:cubicBezTo>
                  <a:lnTo>
                    <a:pt x="8241" y="3259"/>
                  </a:lnTo>
                  <a:lnTo>
                    <a:pt x="8241" y="4282"/>
                  </a:lnTo>
                  <a:cubicBezTo>
                    <a:pt x="8241" y="4455"/>
                    <a:pt x="8384" y="4601"/>
                    <a:pt x="8560" y="4601"/>
                  </a:cubicBezTo>
                  <a:cubicBezTo>
                    <a:pt x="8732" y="4601"/>
                    <a:pt x="8879" y="4461"/>
                    <a:pt x="8879" y="4282"/>
                  </a:cubicBezTo>
                  <a:lnTo>
                    <a:pt x="8879" y="2273"/>
                  </a:lnTo>
                  <a:cubicBezTo>
                    <a:pt x="8879" y="2093"/>
                    <a:pt x="8732" y="1947"/>
                    <a:pt x="8560" y="1947"/>
                  </a:cubicBezTo>
                  <a:cubicBezTo>
                    <a:pt x="8384" y="1947"/>
                    <a:pt x="8241" y="2090"/>
                    <a:pt x="8241" y="2269"/>
                  </a:cubicBezTo>
                  <a:lnTo>
                    <a:pt x="8241" y="2618"/>
                  </a:lnTo>
                  <a:lnTo>
                    <a:pt x="7736" y="2618"/>
                  </a:lnTo>
                  <a:lnTo>
                    <a:pt x="8178" y="1741"/>
                  </a:lnTo>
                  <a:cubicBezTo>
                    <a:pt x="8254" y="1579"/>
                    <a:pt x="8191" y="1389"/>
                    <a:pt x="8032" y="1309"/>
                  </a:cubicBezTo>
                  <a:cubicBezTo>
                    <a:pt x="7987" y="1287"/>
                    <a:pt x="7938" y="1276"/>
                    <a:pt x="7891" y="12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 name="Google Shape;805;p20"/>
            <p:cNvSpPr/>
            <p:nvPr/>
          </p:nvSpPr>
          <p:spPr>
            <a:xfrm>
              <a:off x="6710578" y="2839932"/>
              <a:ext cx="14982" cy="61506"/>
            </a:xfrm>
            <a:custGeom>
              <a:avLst/>
              <a:gdLst/>
              <a:ahLst/>
              <a:cxnLst/>
              <a:rect l="l" t="t" r="r" b="b"/>
              <a:pathLst>
                <a:path w="645" h="2648" extrusionOk="0">
                  <a:moveTo>
                    <a:pt x="326" y="1"/>
                  </a:moveTo>
                  <a:cubicBezTo>
                    <a:pt x="306" y="1"/>
                    <a:pt x="279" y="4"/>
                    <a:pt x="259" y="7"/>
                  </a:cubicBezTo>
                  <a:lnTo>
                    <a:pt x="259" y="559"/>
                  </a:lnTo>
                  <a:cubicBezTo>
                    <a:pt x="259" y="1007"/>
                    <a:pt x="166" y="1432"/>
                    <a:pt x="0" y="1821"/>
                  </a:cubicBezTo>
                  <a:lnTo>
                    <a:pt x="0" y="2332"/>
                  </a:lnTo>
                  <a:cubicBezTo>
                    <a:pt x="0" y="2508"/>
                    <a:pt x="146" y="2648"/>
                    <a:pt x="326" y="2648"/>
                  </a:cubicBezTo>
                  <a:cubicBezTo>
                    <a:pt x="505" y="2648"/>
                    <a:pt x="645" y="2502"/>
                    <a:pt x="645" y="2329"/>
                  </a:cubicBezTo>
                  <a:lnTo>
                    <a:pt x="645" y="320"/>
                  </a:lnTo>
                  <a:cubicBezTo>
                    <a:pt x="645" y="140"/>
                    <a:pt x="498" y="1"/>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 name="Google Shape;806;p20"/>
            <p:cNvSpPr/>
            <p:nvPr/>
          </p:nvSpPr>
          <p:spPr>
            <a:xfrm>
              <a:off x="6482902" y="2947568"/>
              <a:ext cx="282772" cy="25550"/>
            </a:xfrm>
            <a:custGeom>
              <a:avLst/>
              <a:gdLst/>
              <a:ahLst/>
              <a:cxnLst/>
              <a:rect l="l" t="t" r="r" b="b"/>
              <a:pathLst>
                <a:path w="12174" h="1100" extrusionOk="0">
                  <a:moveTo>
                    <a:pt x="403" y="0"/>
                  </a:moveTo>
                  <a:cubicBezTo>
                    <a:pt x="180" y="0"/>
                    <a:pt x="1" y="176"/>
                    <a:pt x="1" y="402"/>
                  </a:cubicBezTo>
                  <a:lnTo>
                    <a:pt x="1" y="698"/>
                  </a:lnTo>
                  <a:cubicBezTo>
                    <a:pt x="1" y="920"/>
                    <a:pt x="180" y="1100"/>
                    <a:pt x="403" y="1100"/>
                  </a:cubicBezTo>
                  <a:lnTo>
                    <a:pt x="11772" y="1100"/>
                  </a:lnTo>
                  <a:cubicBezTo>
                    <a:pt x="11994" y="1100"/>
                    <a:pt x="12174" y="917"/>
                    <a:pt x="12174" y="698"/>
                  </a:cubicBezTo>
                  <a:lnTo>
                    <a:pt x="12174" y="402"/>
                  </a:lnTo>
                  <a:cubicBezTo>
                    <a:pt x="12174" y="176"/>
                    <a:pt x="11994" y="0"/>
                    <a:pt x="11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807" name="Google Shape;807;p20"/>
          <p:cNvGrpSpPr/>
          <p:nvPr/>
        </p:nvGrpSpPr>
        <p:grpSpPr>
          <a:xfrm>
            <a:off x="4320295" y="1947417"/>
            <a:ext cx="493910" cy="440928"/>
            <a:chOff x="4990953" y="1872902"/>
            <a:chExt cx="493910" cy="440928"/>
          </a:xfrm>
        </p:grpSpPr>
        <p:sp>
          <p:nvSpPr>
            <p:cNvPr id="808" name="Google Shape;808;p20"/>
            <p:cNvSpPr/>
            <p:nvPr/>
          </p:nvSpPr>
          <p:spPr>
            <a:xfrm>
              <a:off x="5025121" y="2233787"/>
              <a:ext cx="80716" cy="79879"/>
            </a:xfrm>
            <a:custGeom>
              <a:avLst/>
              <a:gdLst/>
              <a:ahLst/>
              <a:cxnLst/>
              <a:rect l="l" t="t" r="r" b="b"/>
              <a:pathLst>
                <a:path w="3475" h="3439" extrusionOk="0">
                  <a:moveTo>
                    <a:pt x="1734" y="1"/>
                  </a:moveTo>
                  <a:lnTo>
                    <a:pt x="1" y="413"/>
                  </a:lnTo>
                  <a:lnTo>
                    <a:pt x="1" y="3296"/>
                  </a:lnTo>
                  <a:cubicBezTo>
                    <a:pt x="1" y="3372"/>
                    <a:pt x="67" y="3438"/>
                    <a:pt x="147" y="3438"/>
                  </a:cubicBezTo>
                  <a:lnTo>
                    <a:pt x="3329" y="3438"/>
                  </a:lnTo>
                  <a:cubicBezTo>
                    <a:pt x="3408" y="3438"/>
                    <a:pt x="3475" y="3372"/>
                    <a:pt x="3475" y="3296"/>
                  </a:cubicBezTo>
                  <a:lnTo>
                    <a:pt x="3475" y="413"/>
                  </a:lnTo>
                  <a:lnTo>
                    <a:pt x="1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9" name="Google Shape;809;p20"/>
            <p:cNvSpPr/>
            <p:nvPr/>
          </p:nvSpPr>
          <p:spPr>
            <a:xfrm>
              <a:off x="5169387" y="2203870"/>
              <a:ext cx="137112" cy="82318"/>
            </a:xfrm>
            <a:custGeom>
              <a:avLst/>
              <a:gdLst/>
              <a:ahLst/>
              <a:cxnLst/>
              <a:rect l="l" t="t" r="r" b="b"/>
              <a:pathLst>
                <a:path w="5903" h="3544" extrusionOk="0">
                  <a:moveTo>
                    <a:pt x="2691" y="0"/>
                  </a:moveTo>
                  <a:lnTo>
                    <a:pt x="834" y="791"/>
                  </a:lnTo>
                  <a:lnTo>
                    <a:pt x="1" y="3544"/>
                  </a:lnTo>
                  <a:lnTo>
                    <a:pt x="5903" y="3544"/>
                  </a:lnTo>
                  <a:lnTo>
                    <a:pt x="5069" y="791"/>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0" name="Google Shape;810;p20"/>
            <p:cNvSpPr/>
            <p:nvPr/>
          </p:nvSpPr>
          <p:spPr>
            <a:xfrm>
              <a:off x="4991023" y="1872902"/>
              <a:ext cx="326509" cy="287556"/>
            </a:xfrm>
            <a:custGeom>
              <a:avLst/>
              <a:gdLst/>
              <a:ahLst/>
              <a:cxnLst/>
              <a:rect l="l" t="t" r="r" b="b"/>
              <a:pathLst>
                <a:path w="14057" h="12380" extrusionOk="0">
                  <a:moveTo>
                    <a:pt x="1170" y="0"/>
                  </a:moveTo>
                  <a:cubicBezTo>
                    <a:pt x="525" y="0"/>
                    <a:pt x="0" y="522"/>
                    <a:pt x="0" y="1166"/>
                  </a:cubicBezTo>
                  <a:lnTo>
                    <a:pt x="0" y="11834"/>
                  </a:lnTo>
                  <a:lnTo>
                    <a:pt x="1469" y="12379"/>
                  </a:lnTo>
                  <a:lnTo>
                    <a:pt x="13691" y="1070"/>
                  </a:lnTo>
                  <a:lnTo>
                    <a:pt x="14040" y="93"/>
                  </a:lnTo>
                  <a:cubicBezTo>
                    <a:pt x="14057" y="43"/>
                    <a:pt x="14023" y="0"/>
                    <a:pt x="139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1" name="Google Shape;811;p20"/>
            <p:cNvSpPr/>
            <p:nvPr/>
          </p:nvSpPr>
          <p:spPr>
            <a:xfrm>
              <a:off x="5355392" y="1872902"/>
              <a:ext cx="129470" cy="299426"/>
            </a:xfrm>
            <a:custGeom>
              <a:avLst/>
              <a:gdLst/>
              <a:ahLst/>
              <a:cxnLst/>
              <a:rect l="l" t="t" r="r" b="b"/>
              <a:pathLst>
                <a:path w="5574" h="12891" extrusionOk="0">
                  <a:moveTo>
                    <a:pt x="432" y="0"/>
                  </a:moveTo>
                  <a:cubicBezTo>
                    <a:pt x="402" y="0"/>
                    <a:pt x="379" y="17"/>
                    <a:pt x="366" y="43"/>
                  </a:cubicBezTo>
                  <a:lnTo>
                    <a:pt x="0" y="1066"/>
                  </a:lnTo>
                  <a:lnTo>
                    <a:pt x="2110" y="2103"/>
                  </a:lnTo>
                  <a:lnTo>
                    <a:pt x="4501" y="12891"/>
                  </a:lnTo>
                  <a:lnTo>
                    <a:pt x="5574" y="11831"/>
                  </a:lnTo>
                  <a:lnTo>
                    <a:pt x="5574" y="1163"/>
                  </a:lnTo>
                  <a:cubicBezTo>
                    <a:pt x="5570" y="522"/>
                    <a:pt x="5049" y="0"/>
                    <a:pt x="4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2" name="Google Shape;812;p20"/>
            <p:cNvSpPr/>
            <p:nvPr/>
          </p:nvSpPr>
          <p:spPr>
            <a:xfrm>
              <a:off x="5015853" y="1897662"/>
              <a:ext cx="444087" cy="250300"/>
            </a:xfrm>
            <a:custGeom>
              <a:avLst/>
              <a:gdLst/>
              <a:ahLst/>
              <a:cxnLst/>
              <a:rect l="l" t="t" r="r" b="b"/>
              <a:pathLst>
                <a:path w="19119" h="10776" extrusionOk="0">
                  <a:moveTo>
                    <a:pt x="14622" y="0"/>
                  </a:moveTo>
                  <a:lnTo>
                    <a:pt x="14167" y="1276"/>
                  </a:lnTo>
                  <a:cubicBezTo>
                    <a:pt x="14107" y="1435"/>
                    <a:pt x="14230" y="1601"/>
                    <a:pt x="14399" y="1601"/>
                  </a:cubicBezTo>
                  <a:lnTo>
                    <a:pt x="15263" y="1601"/>
                  </a:lnTo>
                  <a:cubicBezTo>
                    <a:pt x="15459" y="1601"/>
                    <a:pt x="15575" y="1817"/>
                    <a:pt x="15469" y="1980"/>
                  </a:cubicBezTo>
                  <a:lnTo>
                    <a:pt x="13267" y="5444"/>
                  </a:lnTo>
                  <a:cubicBezTo>
                    <a:pt x="13184" y="5570"/>
                    <a:pt x="13044" y="5647"/>
                    <a:pt x="12891" y="5647"/>
                  </a:cubicBezTo>
                  <a:cubicBezTo>
                    <a:pt x="12586" y="5647"/>
                    <a:pt x="12373" y="5345"/>
                    <a:pt x="12476" y="5056"/>
                  </a:cubicBezTo>
                  <a:lnTo>
                    <a:pt x="13190" y="3059"/>
                  </a:lnTo>
                  <a:cubicBezTo>
                    <a:pt x="13204" y="3020"/>
                    <a:pt x="13174" y="2976"/>
                    <a:pt x="13134" y="2976"/>
                  </a:cubicBezTo>
                  <a:lnTo>
                    <a:pt x="11908" y="2976"/>
                  </a:lnTo>
                  <a:cubicBezTo>
                    <a:pt x="11739" y="2976"/>
                    <a:pt x="11616" y="2807"/>
                    <a:pt x="11676" y="2648"/>
                  </a:cubicBezTo>
                  <a:lnTo>
                    <a:pt x="12622" y="4"/>
                  </a:lnTo>
                  <a:lnTo>
                    <a:pt x="101" y="4"/>
                  </a:lnTo>
                  <a:cubicBezTo>
                    <a:pt x="47" y="4"/>
                    <a:pt x="1" y="50"/>
                    <a:pt x="1" y="103"/>
                  </a:cubicBezTo>
                  <a:lnTo>
                    <a:pt x="1" y="10775"/>
                  </a:lnTo>
                  <a:lnTo>
                    <a:pt x="13672" y="10775"/>
                  </a:lnTo>
                  <a:lnTo>
                    <a:pt x="13672" y="10031"/>
                  </a:lnTo>
                  <a:cubicBezTo>
                    <a:pt x="13672" y="9536"/>
                    <a:pt x="14070" y="9138"/>
                    <a:pt x="14565" y="9138"/>
                  </a:cubicBezTo>
                  <a:lnTo>
                    <a:pt x="18225" y="9138"/>
                  </a:lnTo>
                  <a:cubicBezTo>
                    <a:pt x="18720" y="9138"/>
                    <a:pt x="19119" y="9536"/>
                    <a:pt x="19119" y="10031"/>
                  </a:cubicBezTo>
                  <a:lnTo>
                    <a:pt x="19119" y="107"/>
                  </a:lnTo>
                  <a:cubicBezTo>
                    <a:pt x="19119" y="47"/>
                    <a:pt x="19079" y="0"/>
                    <a:pt x="19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3" name="Google Shape;813;p20"/>
            <p:cNvSpPr/>
            <p:nvPr/>
          </p:nvSpPr>
          <p:spPr>
            <a:xfrm>
              <a:off x="5382313" y="1897662"/>
              <a:ext cx="77859" cy="233854"/>
            </a:xfrm>
            <a:custGeom>
              <a:avLst/>
              <a:gdLst/>
              <a:ahLst/>
              <a:cxnLst/>
              <a:rect l="l" t="t" r="r" b="b"/>
              <a:pathLst>
                <a:path w="3352" h="10068" extrusionOk="0">
                  <a:moveTo>
                    <a:pt x="1635" y="0"/>
                  </a:moveTo>
                  <a:lnTo>
                    <a:pt x="1635" y="5893"/>
                  </a:lnTo>
                  <a:cubicBezTo>
                    <a:pt x="1635" y="7221"/>
                    <a:pt x="994" y="8400"/>
                    <a:pt x="1" y="9131"/>
                  </a:cubicBezTo>
                  <a:lnTo>
                    <a:pt x="2073" y="10068"/>
                  </a:lnTo>
                  <a:cubicBezTo>
                    <a:pt x="2565" y="10068"/>
                    <a:pt x="3352" y="10021"/>
                    <a:pt x="3352" y="10021"/>
                  </a:cubicBezTo>
                  <a:lnTo>
                    <a:pt x="3352" y="100"/>
                  </a:lnTo>
                  <a:cubicBezTo>
                    <a:pt x="3342" y="47"/>
                    <a:pt x="3302" y="0"/>
                    <a:pt x="3246"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4" name="Google Shape;814;p20"/>
            <p:cNvSpPr/>
            <p:nvPr/>
          </p:nvSpPr>
          <p:spPr>
            <a:xfrm>
              <a:off x="5015853" y="2127568"/>
              <a:ext cx="329831" cy="20161"/>
            </a:xfrm>
            <a:custGeom>
              <a:avLst/>
              <a:gdLst/>
              <a:ahLst/>
              <a:cxnLst/>
              <a:rect l="l" t="t" r="r" b="b"/>
              <a:pathLst>
                <a:path w="14200" h="868" extrusionOk="0">
                  <a:moveTo>
                    <a:pt x="13682" y="0"/>
                  </a:moveTo>
                  <a:cubicBezTo>
                    <a:pt x="13586" y="7"/>
                    <a:pt x="13489" y="10"/>
                    <a:pt x="13390" y="10"/>
                  </a:cubicBezTo>
                  <a:lnTo>
                    <a:pt x="1" y="10"/>
                  </a:lnTo>
                  <a:lnTo>
                    <a:pt x="1" y="867"/>
                  </a:lnTo>
                  <a:lnTo>
                    <a:pt x="14200" y="867"/>
                  </a:lnTo>
                  <a:cubicBezTo>
                    <a:pt x="14200" y="867"/>
                    <a:pt x="13675" y="40"/>
                    <a:pt x="13682"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5" name="Google Shape;815;p20"/>
            <p:cNvSpPr/>
            <p:nvPr/>
          </p:nvSpPr>
          <p:spPr>
            <a:xfrm>
              <a:off x="4990953" y="2147706"/>
              <a:ext cx="370548" cy="74537"/>
            </a:xfrm>
            <a:custGeom>
              <a:avLst/>
              <a:gdLst/>
              <a:ahLst/>
              <a:cxnLst/>
              <a:rect l="l" t="t" r="r" b="b"/>
              <a:pathLst>
                <a:path w="15953" h="3209" extrusionOk="0">
                  <a:moveTo>
                    <a:pt x="0" y="0"/>
                  </a:moveTo>
                  <a:lnTo>
                    <a:pt x="0" y="2039"/>
                  </a:lnTo>
                  <a:cubicBezTo>
                    <a:pt x="0" y="2684"/>
                    <a:pt x="525" y="3205"/>
                    <a:pt x="1166" y="3205"/>
                  </a:cubicBezTo>
                  <a:lnTo>
                    <a:pt x="15952" y="3205"/>
                  </a:lnTo>
                  <a:lnTo>
                    <a:pt x="14744" y="0"/>
                  </a:lnTo>
                  <a:close/>
                  <a:moveTo>
                    <a:pt x="15952" y="3205"/>
                  </a:moveTo>
                  <a:lnTo>
                    <a:pt x="15953" y="3209"/>
                  </a:lnTo>
                  <a:lnTo>
                    <a:pt x="15953" y="32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6" name="Google Shape;816;p20"/>
            <p:cNvSpPr/>
            <p:nvPr/>
          </p:nvSpPr>
          <p:spPr>
            <a:xfrm>
              <a:off x="5169317" y="2222220"/>
              <a:ext cx="137112" cy="77789"/>
            </a:xfrm>
            <a:custGeom>
              <a:avLst/>
              <a:gdLst/>
              <a:ahLst/>
              <a:cxnLst/>
              <a:rect l="l" t="t" r="r" b="b"/>
              <a:pathLst>
                <a:path w="5903" h="3349" extrusionOk="0">
                  <a:moveTo>
                    <a:pt x="3617" y="1"/>
                  </a:moveTo>
                  <a:lnTo>
                    <a:pt x="3913" y="970"/>
                  </a:lnTo>
                  <a:cubicBezTo>
                    <a:pt x="4056" y="1429"/>
                    <a:pt x="3707" y="1900"/>
                    <a:pt x="3225" y="1900"/>
                  </a:cubicBezTo>
                  <a:lnTo>
                    <a:pt x="259" y="1900"/>
                  </a:lnTo>
                  <a:lnTo>
                    <a:pt x="0" y="2754"/>
                  </a:lnTo>
                  <a:lnTo>
                    <a:pt x="2950" y="3348"/>
                  </a:lnTo>
                  <a:lnTo>
                    <a:pt x="5902" y="2754"/>
                  </a:lnTo>
                  <a:lnTo>
                    <a:pt x="5072" y="1"/>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7" name="Google Shape;817;p20"/>
            <p:cNvSpPr/>
            <p:nvPr/>
          </p:nvSpPr>
          <p:spPr>
            <a:xfrm>
              <a:off x="5225318" y="2172374"/>
              <a:ext cx="25248" cy="25341"/>
            </a:xfrm>
            <a:custGeom>
              <a:avLst/>
              <a:gdLst/>
              <a:ahLst/>
              <a:cxnLst/>
              <a:rect l="l" t="t" r="r" b="b"/>
              <a:pathLst>
                <a:path w="1087" h="1091" extrusionOk="0">
                  <a:moveTo>
                    <a:pt x="542" y="1"/>
                  </a:moveTo>
                  <a:cubicBezTo>
                    <a:pt x="243" y="1"/>
                    <a:pt x="1" y="243"/>
                    <a:pt x="1" y="546"/>
                  </a:cubicBezTo>
                  <a:cubicBezTo>
                    <a:pt x="1" y="845"/>
                    <a:pt x="243" y="1090"/>
                    <a:pt x="542" y="1090"/>
                  </a:cubicBezTo>
                  <a:cubicBezTo>
                    <a:pt x="844" y="1090"/>
                    <a:pt x="1087" y="845"/>
                    <a:pt x="1087" y="546"/>
                  </a:cubicBezTo>
                  <a:cubicBezTo>
                    <a:pt x="1087" y="243"/>
                    <a:pt x="844" y="1"/>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8" name="Google Shape;818;p20"/>
            <p:cNvSpPr/>
            <p:nvPr/>
          </p:nvSpPr>
          <p:spPr>
            <a:xfrm>
              <a:off x="5142466" y="2286165"/>
              <a:ext cx="191046" cy="27664"/>
            </a:xfrm>
            <a:custGeom>
              <a:avLst/>
              <a:gdLst/>
              <a:ahLst/>
              <a:cxnLst/>
              <a:rect l="l" t="t" r="r" b="b"/>
              <a:pathLst>
                <a:path w="8225" h="1191" extrusionOk="0">
                  <a:moveTo>
                    <a:pt x="150" y="1"/>
                  </a:moveTo>
                  <a:cubicBezTo>
                    <a:pt x="67" y="1"/>
                    <a:pt x="0" y="67"/>
                    <a:pt x="0" y="150"/>
                  </a:cubicBezTo>
                  <a:lnTo>
                    <a:pt x="0" y="1041"/>
                  </a:lnTo>
                  <a:cubicBezTo>
                    <a:pt x="0" y="1124"/>
                    <a:pt x="67" y="1190"/>
                    <a:pt x="150" y="1190"/>
                  </a:cubicBezTo>
                  <a:lnTo>
                    <a:pt x="8075" y="1190"/>
                  </a:lnTo>
                  <a:cubicBezTo>
                    <a:pt x="8158" y="1190"/>
                    <a:pt x="8224" y="1124"/>
                    <a:pt x="8224" y="1041"/>
                  </a:cubicBezTo>
                  <a:lnTo>
                    <a:pt x="8224" y="150"/>
                  </a:lnTo>
                  <a:cubicBezTo>
                    <a:pt x="8224" y="67"/>
                    <a:pt x="8154" y="1"/>
                    <a:pt x="8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9" name="Google Shape;819;p20"/>
            <p:cNvSpPr/>
            <p:nvPr/>
          </p:nvSpPr>
          <p:spPr>
            <a:xfrm>
              <a:off x="5048952" y="2147706"/>
              <a:ext cx="33285" cy="37280"/>
            </a:xfrm>
            <a:custGeom>
              <a:avLst/>
              <a:gdLst/>
              <a:ahLst/>
              <a:cxnLst/>
              <a:rect l="l" t="t" r="r" b="b"/>
              <a:pathLst>
                <a:path w="1433" h="1605" extrusionOk="0">
                  <a:moveTo>
                    <a:pt x="144" y="0"/>
                  </a:moveTo>
                  <a:cubicBezTo>
                    <a:pt x="67" y="0"/>
                    <a:pt x="1" y="67"/>
                    <a:pt x="1" y="146"/>
                  </a:cubicBezTo>
                  <a:lnTo>
                    <a:pt x="1" y="1604"/>
                  </a:lnTo>
                  <a:lnTo>
                    <a:pt x="1432" y="1089"/>
                  </a:lnTo>
                  <a:lnTo>
                    <a:pt x="1432" y="146"/>
                  </a:lnTo>
                  <a:cubicBezTo>
                    <a:pt x="1429" y="67"/>
                    <a:pt x="1363" y="0"/>
                    <a:pt x="1283"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0" name="Google Shape;820;p20"/>
            <p:cNvSpPr/>
            <p:nvPr/>
          </p:nvSpPr>
          <p:spPr>
            <a:xfrm>
              <a:off x="5025190" y="2173071"/>
              <a:ext cx="80878" cy="70310"/>
            </a:xfrm>
            <a:custGeom>
              <a:avLst/>
              <a:gdLst/>
              <a:ahLst/>
              <a:cxnLst/>
              <a:rect l="l" t="t" r="r" b="b"/>
              <a:pathLst>
                <a:path w="3482" h="3027" extrusionOk="0">
                  <a:moveTo>
                    <a:pt x="147" y="1"/>
                  </a:moveTo>
                  <a:cubicBezTo>
                    <a:pt x="67" y="1"/>
                    <a:pt x="1" y="67"/>
                    <a:pt x="1" y="147"/>
                  </a:cubicBezTo>
                  <a:lnTo>
                    <a:pt x="1" y="3027"/>
                  </a:lnTo>
                  <a:lnTo>
                    <a:pt x="3482" y="3027"/>
                  </a:lnTo>
                  <a:lnTo>
                    <a:pt x="3482" y="147"/>
                  </a:lnTo>
                  <a:lnTo>
                    <a:pt x="3475" y="147"/>
                  </a:lnTo>
                  <a:cubicBezTo>
                    <a:pt x="3475" y="67"/>
                    <a:pt x="3409" y="1"/>
                    <a:pt x="3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1" name="Google Shape;821;p20"/>
            <p:cNvSpPr/>
            <p:nvPr/>
          </p:nvSpPr>
          <p:spPr>
            <a:xfrm>
              <a:off x="5443727" y="2147706"/>
              <a:ext cx="41136" cy="74467"/>
            </a:xfrm>
            <a:custGeom>
              <a:avLst/>
              <a:gdLst/>
              <a:ahLst/>
              <a:cxnLst/>
              <a:rect l="l" t="t" r="r" b="b"/>
              <a:pathLst>
                <a:path w="1771" h="3206" extrusionOk="0">
                  <a:moveTo>
                    <a:pt x="0" y="0"/>
                  </a:moveTo>
                  <a:lnTo>
                    <a:pt x="698" y="3205"/>
                  </a:lnTo>
                  <a:cubicBezTo>
                    <a:pt x="1296" y="3155"/>
                    <a:pt x="1771" y="2654"/>
                    <a:pt x="1771" y="2043"/>
                  </a:cubicBezTo>
                  <a:lnTo>
                    <a:pt x="1771" y="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2" name="Google Shape;822;p20"/>
            <p:cNvSpPr/>
            <p:nvPr/>
          </p:nvSpPr>
          <p:spPr>
            <a:xfrm>
              <a:off x="5046420" y="2189051"/>
              <a:ext cx="38209" cy="38209"/>
            </a:xfrm>
            <a:custGeom>
              <a:avLst/>
              <a:gdLst/>
              <a:ahLst/>
              <a:cxnLst/>
              <a:rect l="l" t="t" r="r" b="b"/>
              <a:pathLst>
                <a:path w="1645" h="1645" extrusionOk="0">
                  <a:moveTo>
                    <a:pt x="824" y="0"/>
                  </a:moveTo>
                  <a:cubicBezTo>
                    <a:pt x="648" y="0"/>
                    <a:pt x="502" y="146"/>
                    <a:pt x="502" y="323"/>
                  </a:cubicBezTo>
                  <a:lnTo>
                    <a:pt x="502" y="505"/>
                  </a:lnTo>
                  <a:lnTo>
                    <a:pt x="319" y="505"/>
                  </a:lnTo>
                  <a:cubicBezTo>
                    <a:pt x="143" y="505"/>
                    <a:pt x="0" y="648"/>
                    <a:pt x="0" y="824"/>
                  </a:cubicBezTo>
                  <a:cubicBezTo>
                    <a:pt x="0" y="997"/>
                    <a:pt x="146" y="1143"/>
                    <a:pt x="319" y="1143"/>
                  </a:cubicBezTo>
                  <a:lnTo>
                    <a:pt x="502" y="1143"/>
                  </a:lnTo>
                  <a:lnTo>
                    <a:pt x="502" y="1326"/>
                  </a:lnTo>
                  <a:cubicBezTo>
                    <a:pt x="502" y="1505"/>
                    <a:pt x="648" y="1644"/>
                    <a:pt x="824" y="1644"/>
                  </a:cubicBezTo>
                  <a:cubicBezTo>
                    <a:pt x="997" y="1644"/>
                    <a:pt x="1143" y="1502"/>
                    <a:pt x="1143" y="1326"/>
                  </a:cubicBezTo>
                  <a:lnTo>
                    <a:pt x="1143" y="1143"/>
                  </a:lnTo>
                  <a:lnTo>
                    <a:pt x="1325" y="1143"/>
                  </a:lnTo>
                  <a:cubicBezTo>
                    <a:pt x="1505" y="1143"/>
                    <a:pt x="1644" y="997"/>
                    <a:pt x="1644" y="824"/>
                  </a:cubicBezTo>
                  <a:cubicBezTo>
                    <a:pt x="1644" y="648"/>
                    <a:pt x="1505" y="505"/>
                    <a:pt x="1325" y="505"/>
                  </a:cubicBezTo>
                  <a:lnTo>
                    <a:pt x="1143" y="505"/>
                  </a:lnTo>
                  <a:lnTo>
                    <a:pt x="1143" y="323"/>
                  </a:lnTo>
                  <a:cubicBezTo>
                    <a:pt x="1143" y="143"/>
                    <a:pt x="997" y="0"/>
                    <a:pt x="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3" name="Google Shape;823;p20"/>
            <p:cNvSpPr/>
            <p:nvPr/>
          </p:nvSpPr>
          <p:spPr>
            <a:xfrm>
              <a:off x="5046420" y="2271137"/>
              <a:ext cx="38209" cy="14912"/>
            </a:xfrm>
            <a:custGeom>
              <a:avLst/>
              <a:gdLst/>
              <a:ahLst/>
              <a:cxnLst/>
              <a:rect l="l" t="t" r="r" b="b"/>
              <a:pathLst>
                <a:path w="1645" h="642" extrusionOk="0">
                  <a:moveTo>
                    <a:pt x="319" y="0"/>
                  </a:moveTo>
                  <a:cubicBezTo>
                    <a:pt x="146" y="0"/>
                    <a:pt x="0" y="143"/>
                    <a:pt x="0" y="319"/>
                  </a:cubicBezTo>
                  <a:cubicBezTo>
                    <a:pt x="0" y="495"/>
                    <a:pt x="143" y="641"/>
                    <a:pt x="319" y="641"/>
                  </a:cubicBezTo>
                  <a:lnTo>
                    <a:pt x="1325" y="641"/>
                  </a:lnTo>
                  <a:cubicBezTo>
                    <a:pt x="1505" y="641"/>
                    <a:pt x="1644" y="495"/>
                    <a:pt x="1644" y="319"/>
                  </a:cubicBezTo>
                  <a:cubicBezTo>
                    <a:pt x="1644" y="146"/>
                    <a:pt x="1505" y="0"/>
                    <a:pt x="1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4" name="Google Shape;824;p20"/>
            <p:cNvSpPr/>
            <p:nvPr/>
          </p:nvSpPr>
          <p:spPr>
            <a:xfrm>
              <a:off x="5333489" y="2109729"/>
              <a:ext cx="126543" cy="203937"/>
            </a:xfrm>
            <a:custGeom>
              <a:avLst/>
              <a:gdLst/>
              <a:ahLst/>
              <a:cxnLst/>
              <a:rect l="l" t="t" r="r" b="b"/>
              <a:pathLst>
                <a:path w="5448" h="8780" extrusionOk="0">
                  <a:moveTo>
                    <a:pt x="894" y="1"/>
                  </a:moveTo>
                  <a:cubicBezTo>
                    <a:pt x="399" y="1"/>
                    <a:pt x="0" y="396"/>
                    <a:pt x="0" y="891"/>
                  </a:cubicBezTo>
                  <a:lnTo>
                    <a:pt x="0" y="7889"/>
                  </a:lnTo>
                  <a:cubicBezTo>
                    <a:pt x="0" y="8381"/>
                    <a:pt x="399" y="8779"/>
                    <a:pt x="894" y="8779"/>
                  </a:cubicBezTo>
                  <a:lnTo>
                    <a:pt x="4550" y="8779"/>
                  </a:lnTo>
                  <a:cubicBezTo>
                    <a:pt x="5045" y="8779"/>
                    <a:pt x="5444" y="8381"/>
                    <a:pt x="5447" y="7889"/>
                  </a:cubicBezTo>
                  <a:lnTo>
                    <a:pt x="5447" y="891"/>
                  </a:lnTo>
                  <a:cubicBezTo>
                    <a:pt x="5447" y="396"/>
                    <a:pt x="5049" y="1"/>
                    <a:pt x="4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5" name="Google Shape;825;p20"/>
            <p:cNvSpPr/>
            <p:nvPr/>
          </p:nvSpPr>
          <p:spPr>
            <a:xfrm>
              <a:off x="5358319" y="2134513"/>
              <a:ext cx="76860" cy="154393"/>
            </a:xfrm>
            <a:custGeom>
              <a:avLst/>
              <a:gdLst/>
              <a:ahLst/>
              <a:cxnLst/>
              <a:rect l="l" t="t" r="r" b="b"/>
              <a:pathLst>
                <a:path w="3309" h="6647" extrusionOk="0">
                  <a:moveTo>
                    <a:pt x="127" y="0"/>
                  </a:moveTo>
                  <a:cubicBezTo>
                    <a:pt x="57" y="0"/>
                    <a:pt x="1" y="57"/>
                    <a:pt x="1" y="126"/>
                  </a:cubicBezTo>
                  <a:lnTo>
                    <a:pt x="1" y="6517"/>
                  </a:lnTo>
                  <a:cubicBezTo>
                    <a:pt x="1" y="6590"/>
                    <a:pt x="57" y="6646"/>
                    <a:pt x="127" y="6646"/>
                  </a:cubicBezTo>
                  <a:lnTo>
                    <a:pt x="3179" y="6646"/>
                  </a:lnTo>
                  <a:cubicBezTo>
                    <a:pt x="3249" y="6646"/>
                    <a:pt x="3309" y="6590"/>
                    <a:pt x="3309" y="6517"/>
                  </a:cubicBezTo>
                  <a:lnTo>
                    <a:pt x="3309" y="126"/>
                  </a:lnTo>
                  <a:cubicBezTo>
                    <a:pt x="3309" y="57"/>
                    <a:pt x="3249" y="0"/>
                    <a:pt x="3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6" name="Google Shape;826;p20"/>
            <p:cNvSpPr/>
            <p:nvPr/>
          </p:nvSpPr>
          <p:spPr>
            <a:xfrm>
              <a:off x="5358389" y="2134583"/>
              <a:ext cx="76883" cy="154324"/>
            </a:xfrm>
            <a:custGeom>
              <a:avLst/>
              <a:gdLst/>
              <a:ahLst/>
              <a:cxnLst/>
              <a:rect l="l" t="t" r="r" b="b"/>
              <a:pathLst>
                <a:path w="3310" h="6644" extrusionOk="0">
                  <a:moveTo>
                    <a:pt x="2024" y="0"/>
                  </a:moveTo>
                  <a:lnTo>
                    <a:pt x="2024" y="4893"/>
                  </a:lnTo>
                  <a:cubicBezTo>
                    <a:pt x="2024" y="5504"/>
                    <a:pt x="1526" y="5999"/>
                    <a:pt x="914" y="5999"/>
                  </a:cubicBezTo>
                  <a:lnTo>
                    <a:pt x="1" y="5999"/>
                  </a:lnTo>
                  <a:lnTo>
                    <a:pt x="1" y="6514"/>
                  </a:lnTo>
                  <a:cubicBezTo>
                    <a:pt x="1" y="6587"/>
                    <a:pt x="57" y="6643"/>
                    <a:pt x="131" y="6643"/>
                  </a:cubicBezTo>
                  <a:lnTo>
                    <a:pt x="3180" y="6643"/>
                  </a:lnTo>
                  <a:cubicBezTo>
                    <a:pt x="3253" y="6643"/>
                    <a:pt x="3309" y="6583"/>
                    <a:pt x="3309" y="6514"/>
                  </a:cubicBezTo>
                  <a:lnTo>
                    <a:pt x="3309" y="123"/>
                  </a:lnTo>
                  <a:cubicBezTo>
                    <a:pt x="3306" y="54"/>
                    <a:pt x="3246" y="0"/>
                    <a:pt x="3176"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7" name="Google Shape;827;p20"/>
            <p:cNvSpPr/>
            <p:nvPr/>
          </p:nvSpPr>
          <p:spPr>
            <a:xfrm>
              <a:off x="5358389" y="2152863"/>
              <a:ext cx="76790" cy="91679"/>
            </a:xfrm>
            <a:custGeom>
              <a:avLst/>
              <a:gdLst/>
              <a:ahLst/>
              <a:cxnLst/>
              <a:rect l="l" t="t" r="r" b="b"/>
              <a:pathLst>
                <a:path w="3306" h="3947" extrusionOk="0">
                  <a:moveTo>
                    <a:pt x="1" y="1"/>
                  </a:moveTo>
                  <a:lnTo>
                    <a:pt x="1" y="642"/>
                  </a:lnTo>
                  <a:lnTo>
                    <a:pt x="552" y="642"/>
                  </a:lnTo>
                  <a:lnTo>
                    <a:pt x="1077" y="1166"/>
                  </a:lnTo>
                  <a:cubicBezTo>
                    <a:pt x="1137" y="1226"/>
                    <a:pt x="1220" y="1259"/>
                    <a:pt x="1303" y="1259"/>
                  </a:cubicBezTo>
                  <a:cubicBezTo>
                    <a:pt x="1386" y="1259"/>
                    <a:pt x="1469" y="1226"/>
                    <a:pt x="1532" y="1166"/>
                  </a:cubicBezTo>
                  <a:cubicBezTo>
                    <a:pt x="1658" y="1040"/>
                    <a:pt x="1658" y="838"/>
                    <a:pt x="1532" y="711"/>
                  </a:cubicBezTo>
                  <a:lnTo>
                    <a:pt x="918" y="97"/>
                  </a:lnTo>
                  <a:cubicBezTo>
                    <a:pt x="855" y="40"/>
                    <a:pt x="778" y="1"/>
                    <a:pt x="689" y="1"/>
                  </a:cubicBezTo>
                  <a:close/>
                  <a:moveTo>
                    <a:pt x="3306" y="97"/>
                  </a:moveTo>
                  <a:lnTo>
                    <a:pt x="1585" y="1817"/>
                  </a:lnTo>
                  <a:cubicBezTo>
                    <a:pt x="1462" y="1940"/>
                    <a:pt x="1462" y="2146"/>
                    <a:pt x="1585" y="2269"/>
                  </a:cubicBezTo>
                  <a:lnTo>
                    <a:pt x="1927" y="2611"/>
                  </a:lnTo>
                  <a:lnTo>
                    <a:pt x="1137" y="3398"/>
                  </a:lnTo>
                  <a:cubicBezTo>
                    <a:pt x="1014" y="3525"/>
                    <a:pt x="1014" y="3727"/>
                    <a:pt x="1137" y="3850"/>
                  </a:cubicBezTo>
                  <a:cubicBezTo>
                    <a:pt x="1200" y="3913"/>
                    <a:pt x="1283" y="3946"/>
                    <a:pt x="1366" y="3946"/>
                  </a:cubicBezTo>
                  <a:cubicBezTo>
                    <a:pt x="1449" y="3946"/>
                    <a:pt x="1532" y="3913"/>
                    <a:pt x="1595" y="3850"/>
                  </a:cubicBezTo>
                  <a:lnTo>
                    <a:pt x="2608" y="2837"/>
                  </a:lnTo>
                  <a:cubicBezTo>
                    <a:pt x="2731" y="2714"/>
                    <a:pt x="2731" y="2512"/>
                    <a:pt x="2608" y="2385"/>
                  </a:cubicBezTo>
                  <a:lnTo>
                    <a:pt x="2266" y="2047"/>
                  </a:lnTo>
                  <a:lnTo>
                    <a:pt x="3306" y="1007"/>
                  </a:lnTo>
                  <a:lnTo>
                    <a:pt x="3306" y="97"/>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28" name="Google Shape;828;p20"/>
          <p:cNvSpPr/>
          <p:nvPr/>
        </p:nvSpPr>
        <p:spPr>
          <a:xfrm>
            <a:off x="687225" y="2831275"/>
            <a:ext cx="7769700" cy="86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829" name="Google Shape;829;p20"/>
          <p:cNvCxnSpPr/>
          <p:nvPr/>
        </p:nvCxnSpPr>
        <p:spPr>
          <a:xfrm>
            <a:off x="1785175" y="2640139"/>
            <a:ext cx="0" cy="468900"/>
          </a:xfrm>
          <a:prstGeom prst="straightConnector1">
            <a:avLst/>
          </a:prstGeom>
          <a:noFill/>
          <a:ln w="38100" cap="flat" cmpd="sng">
            <a:solidFill>
              <a:schemeClr val="accent5"/>
            </a:solidFill>
            <a:prstDash val="solid"/>
            <a:round/>
            <a:headEnd type="none" w="med" len="med"/>
            <a:tailEnd type="none" w="med" len="med"/>
          </a:ln>
        </p:spPr>
      </p:cxnSp>
      <p:cxnSp>
        <p:nvCxnSpPr>
          <p:cNvPr id="830" name="Google Shape;830;p20"/>
          <p:cNvCxnSpPr/>
          <p:nvPr/>
        </p:nvCxnSpPr>
        <p:spPr>
          <a:xfrm>
            <a:off x="4572001" y="2640139"/>
            <a:ext cx="0" cy="468900"/>
          </a:xfrm>
          <a:prstGeom prst="straightConnector1">
            <a:avLst/>
          </a:prstGeom>
          <a:noFill/>
          <a:ln w="38100" cap="flat" cmpd="sng">
            <a:solidFill>
              <a:schemeClr val="accent5"/>
            </a:solidFill>
            <a:prstDash val="solid"/>
            <a:round/>
            <a:headEnd type="none" w="med" len="med"/>
            <a:tailEnd type="none" w="med" len="med"/>
          </a:ln>
        </p:spPr>
      </p:cxnSp>
      <p:cxnSp>
        <p:nvCxnSpPr>
          <p:cNvPr id="831" name="Google Shape;831;p20"/>
          <p:cNvCxnSpPr/>
          <p:nvPr/>
        </p:nvCxnSpPr>
        <p:spPr>
          <a:xfrm>
            <a:off x="7366825" y="2640139"/>
            <a:ext cx="0" cy="468900"/>
          </a:xfrm>
          <a:prstGeom prst="straightConnector1">
            <a:avLst/>
          </a:prstGeom>
          <a:noFill/>
          <a:ln w="38100" cap="flat" cmpd="sng">
            <a:solidFill>
              <a:schemeClr val="accent5"/>
            </a:solidFill>
            <a:prstDash val="solid"/>
            <a:round/>
            <a:headEnd type="none" w="med" len="med"/>
            <a:tailEnd type="none" w="med" len="med"/>
          </a:ln>
        </p:spPr>
      </p:cxnSp>
      <p:sp>
        <p:nvSpPr>
          <p:cNvPr id="25" name="Google Shape;689;p20">
            <a:extLst>
              <a:ext uri="{FF2B5EF4-FFF2-40B4-BE49-F238E27FC236}">
                <a16:creationId xmlns:a16="http://schemas.microsoft.com/office/drawing/2014/main" id="{3FED916F-76A1-D7B0-D859-9328AEF69149}"/>
              </a:ext>
            </a:extLst>
          </p:cNvPr>
          <p:cNvSpPr txBox="1"/>
          <p:nvPr/>
        </p:nvSpPr>
        <p:spPr>
          <a:xfrm>
            <a:off x="6325816" y="4019178"/>
            <a:ext cx="2194556" cy="282900"/>
          </a:xfrm>
          <a:prstGeom prst="rect">
            <a:avLst/>
          </a:prstGeom>
          <a:noFill/>
          <a:ln>
            <a:noFill/>
          </a:ln>
        </p:spPr>
        <p:txBody>
          <a:bodyPr spcFirstLastPara="1" wrap="square" lIns="91425" tIns="91425" rIns="91425" bIns="91425" anchor="ctr" anchorCtr="0">
            <a:noAutofit/>
          </a:bodyPr>
          <a:lstStyle/>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r>
              <a:rPr lang="en-IN" sz="2000" b="1">
                <a:solidFill>
                  <a:schemeClr val="accent2"/>
                </a:solidFill>
                <a:latin typeface="Calibri" panose="020F0502020204030204" pitchFamily="34" charset="0"/>
                <a:ea typeface="Rubik"/>
                <a:cs typeface="Calibri" panose="020F0502020204030204" pitchFamily="34" charset="0"/>
                <a:sym typeface="Rubik"/>
              </a:rPr>
              <a:t>Data Management </a:t>
            </a: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marL="0" lvl="0" indent="0" algn="ctr" rtl="0">
              <a:spcBef>
                <a:spcPts val="0"/>
              </a:spcBef>
              <a:spcAft>
                <a:spcPts val="0"/>
              </a:spcAft>
              <a:buNone/>
            </a:pPr>
            <a:endParaRPr sz="2000">
              <a:solidFill>
                <a:srgbClr val="000000"/>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26" name="Google Shape;689;p20">
            <a:extLst>
              <a:ext uri="{FF2B5EF4-FFF2-40B4-BE49-F238E27FC236}">
                <a16:creationId xmlns:a16="http://schemas.microsoft.com/office/drawing/2014/main" id="{C598B9CC-7E5B-2B77-B575-2FA8009346DE}"/>
              </a:ext>
            </a:extLst>
          </p:cNvPr>
          <p:cNvSpPr txBox="1"/>
          <p:nvPr/>
        </p:nvSpPr>
        <p:spPr>
          <a:xfrm>
            <a:off x="3489518" y="4020882"/>
            <a:ext cx="2269256" cy="282900"/>
          </a:xfrm>
          <a:prstGeom prst="rect">
            <a:avLst/>
          </a:prstGeom>
          <a:noFill/>
          <a:ln>
            <a:noFill/>
          </a:ln>
        </p:spPr>
        <p:txBody>
          <a:bodyPr spcFirstLastPara="1" wrap="square" lIns="91425" tIns="91425" rIns="91425" bIns="91425" anchor="ctr" anchorCtr="0">
            <a:noAutofit/>
          </a:bodyPr>
          <a:lstStyle/>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r>
              <a:rPr lang="en-IN" sz="2000" b="1">
                <a:solidFill>
                  <a:schemeClr val="accent2"/>
                </a:solidFill>
                <a:latin typeface="Calibri" panose="020F0502020204030204" pitchFamily="34" charset="0"/>
                <a:ea typeface="Rubik"/>
                <a:cs typeface="Calibri" panose="020F0502020204030204" pitchFamily="34" charset="0"/>
                <a:sym typeface="Rubik"/>
              </a:rPr>
              <a:t>Information Sources</a:t>
            </a: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marL="0" lvl="0" indent="0" algn="ctr" rtl="0">
              <a:spcBef>
                <a:spcPts val="0"/>
              </a:spcBef>
              <a:spcAft>
                <a:spcPts val="0"/>
              </a:spcAft>
              <a:buNone/>
            </a:pPr>
            <a:endParaRPr sz="2000">
              <a:solidFill>
                <a:srgbClr val="000000"/>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27" name="Google Shape;689;p20">
            <a:extLst>
              <a:ext uri="{FF2B5EF4-FFF2-40B4-BE49-F238E27FC236}">
                <a16:creationId xmlns:a16="http://schemas.microsoft.com/office/drawing/2014/main" id="{B519BF2D-9441-EACD-1E91-998737E69512}"/>
              </a:ext>
            </a:extLst>
          </p:cNvPr>
          <p:cNvSpPr txBox="1"/>
          <p:nvPr/>
        </p:nvSpPr>
        <p:spPr>
          <a:xfrm>
            <a:off x="669721" y="4019178"/>
            <a:ext cx="2194556" cy="282900"/>
          </a:xfrm>
          <a:prstGeom prst="rect">
            <a:avLst/>
          </a:prstGeom>
          <a:noFill/>
          <a:ln>
            <a:noFill/>
          </a:ln>
        </p:spPr>
        <p:txBody>
          <a:bodyPr spcFirstLastPara="1" wrap="square" lIns="91425" tIns="91425" rIns="91425" bIns="91425" anchor="ctr" anchorCtr="0">
            <a:noAutofit/>
          </a:bodyPr>
          <a:lstStyle/>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endParaRPr lang="en-US" sz="2000" b="1">
              <a:solidFill>
                <a:schemeClr val="accent2"/>
              </a:solidFill>
              <a:latin typeface="Calibri" panose="020F0502020204030204" pitchFamily="34" charset="0"/>
              <a:ea typeface="Rubik"/>
              <a:cs typeface="Calibri" panose="020F0502020204030204" pitchFamily="34" charset="0"/>
              <a:sym typeface="Rubik"/>
            </a:endParaRPr>
          </a:p>
          <a:p>
            <a:pPr algn="ctr"/>
            <a:r>
              <a:rPr lang="en-US" sz="2000" b="1">
                <a:solidFill>
                  <a:schemeClr val="accent2"/>
                </a:solidFill>
                <a:latin typeface="Calibri" panose="020F0502020204030204" pitchFamily="34" charset="0"/>
                <a:ea typeface="Rubik"/>
                <a:cs typeface="Calibri" panose="020F0502020204030204" pitchFamily="34" charset="0"/>
                <a:sym typeface="Rubik"/>
              </a:rPr>
              <a:t>Selection Process</a:t>
            </a: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marL="0" lvl="0" indent="0" algn="ctr" rtl="0">
              <a:spcBef>
                <a:spcPts val="0"/>
              </a:spcBef>
              <a:spcAft>
                <a:spcPts val="0"/>
              </a:spcAft>
              <a:buNone/>
            </a:pPr>
            <a:endParaRPr sz="2000">
              <a:solidFill>
                <a:srgbClr val="000000"/>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28" name="Google Shape;689;p20">
            <a:extLst>
              <a:ext uri="{FF2B5EF4-FFF2-40B4-BE49-F238E27FC236}">
                <a16:creationId xmlns:a16="http://schemas.microsoft.com/office/drawing/2014/main" id="{D818383C-2983-701A-FA3F-F22A85DB2A77}"/>
              </a:ext>
            </a:extLst>
          </p:cNvPr>
          <p:cNvSpPr txBox="1"/>
          <p:nvPr/>
        </p:nvSpPr>
        <p:spPr>
          <a:xfrm>
            <a:off x="6302227" y="1464054"/>
            <a:ext cx="2194556" cy="282900"/>
          </a:xfrm>
          <a:prstGeom prst="rect">
            <a:avLst/>
          </a:prstGeom>
          <a:noFill/>
          <a:ln>
            <a:noFill/>
          </a:ln>
        </p:spPr>
        <p:txBody>
          <a:bodyPr spcFirstLastPara="1" wrap="square" lIns="91425" tIns="91425" rIns="91425" bIns="91425" anchor="ctr" anchorCtr="0">
            <a:noAutofit/>
          </a:bodyPr>
          <a:lstStyle/>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r>
              <a:rPr lang="en-IN" sz="2000" b="1">
                <a:solidFill>
                  <a:schemeClr val="accent2"/>
                </a:solidFill>
                <a:latin typeface="Calibri" panose="020F0502020204030204" pitchFamily="34" charset="0"/>
                <a:ea typeface="Rubik"/>
                <a:cs typeface="Calibri" panose="020F0502020204030204" pitchFamily="34" charset="0"/>
                <a:sym typeface="Rubik"/>
              </a:rPr>
              <a:t>Selection Criteria</a:t>
            </a: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marL="0" lvl="0" indent="0" algn="ctr" rtl="0">
              <a:spcBef>
                <a:spcPts val="0"/>
              </a:spcBef>
              <a:spcAft>
                <a:spcPts val="0"/>
              </a:spcAft>
              <a:buNone/>
            </a:pPr>
            <a:endParaRPr sz="2000">
              <a:solidFill>
                <a:srgbClr val="000000"/>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29" name="Google Shape;689;p20">
            <a:extLst>
              <a:ext uri="{FF2B5EF4-FFF2-40B4-BE49-F238E27FC236}">
                <a16:creationId xmlns:a16="http://schemas.microsoft.com/office/drawing/2014/main" id="{A5F2FAE4-E320-7A9C-37A8-F34D03444A69}"/>
              </a:ext>
            </a:extLst>
          </p:cNvPr>
          <p:cNvSpPr txBox="1"/>
          <p:nvPr/>
        </p:nvSpPr>
        <p:spPr>
          <a:xfrm>
            <a:off x="3504165" y="1462653"/>
            <a:ext cx="2194556" cy="282900"/>
          </a:xfrm>
          <a:prstGeom prst="rect">
            <a:avLst/>
          </a:prstGeom>
          <a:noFill/>
          <a:ln>
            <a:noFill/>
          </a:ln>
        </p:spPr>
        <p:txBody>
          <a:bodyPr spcFirstLastPara="1" wrap="square" lIns="91425" tIns="91425" rIns="91425" bIns="91425" anchor="ctr" anchorCtr="0">
            <a:noAutofit/>
          </a:bodyPr>
          <a:lstStyle/>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algn="ctr"/>
            <a:endParaRPr lang="en-US" sz="2000" b="1">
              <a:solidFill>
                <a:schemeClr val="accent2"/>
              </a:solidFill>
              <a:latin typeface="Calibri" panose="020F0502020204030204" pitchFamily="34" charset="0"/>
              <a:ea typeface="Rubik"/>
              <a:cs typeface="Calibri" panose="020F0502020204030204" pitchFamily="34" charset="0"/>
              <a:sym typeface="Rubik"/>
            </a:endParaRPr>
          </a:p>
          <a:p>
            <a:pPr algn="ctr"/>
            <a:r>
              <a:rPr lang="en-US" sz="2000" b="1">
                <a:solidFill>
                  <a:schemeClr val="accent2"/>
                </a:solidFill>
                <a:latin typeface="Calibri" panose="020F0502020204030204" pitchFamily="34" charset="0"/>
                <a:ea typeface="Rubik"/>
                <a:cs typeface="Calibri" panose="020F0502020204030204" pitchFamily="34" charset="0"/>
                <a:sym typeface="Rubik"/>
              </a:rPr>
              <a:t>Search Strategy</a:t>
            </a:r>
          </a:p>
          <a:p>
            <a:pPr algn="ctr"/>
            <a:endParaRPr lang="en-IN" sz="2000" b="1">
              <a:solidFill>
                <a:schemeClr val="accent2"/>
              </a:solidFill>
              <a:latin typeface="Calibri" panose="020F0502020204030204" pitchFamily="34" charset="0"/>
              <a:ea typeface="Rubik"/>
              <a:cs typeface="Calibri" panose="020F0502020204030204" pitchFamily="34" charset="0"/>
              <a:sym typeface="Rubik"/>
            </a:endParaRPr>
          </a:p>
          <a:p>
            <a:pPr marL="0" lvl="0" indent="0" algn="ctr" rtl="0">
              <a:spcBef>
                <a:spcPts val="0"/>
              </a:spcBef>
              <a:spcAft>
                <a:spcPts val="0"/>
              </a:spcAft>
              <a:buNone/>
            </a:pPr>
            <a:endParaRPr sz="2000">
              <a:solidFill>
                <a:srgbClr val="000000"/>
              </a:solidFill>
              <a:latin typeface="Calibri" panose="020F0502020204030204" pitchFamily="34" charset="0"/>
              <a:ea typeface="Fira Sans Extra Condensed SemiBold"/>
              <a:cs typeface="Calibri" panose="020F0502020204030204" pitchFamily="34" charset="0"/>
              <a:sym typeface="Fira Sans Extra Condensed SemiBold"/>
            </a:endParaRPr>
          </a:p>
        </p:txBody>
      </p:sp>
      <p:sp>
        <p:nvSpPr>
          <p:cNvPr id="4" name="Google Shape;108;p16">
            <a:extLst>
              <a:ext uri="{FF2B5EF4-FFF2-40B4-BE49-F238E27FC236}">
                <a16:creationId xmlns:a16="http://schemas.microsoft.com/office/drawing/2014/main" id="{FA8CD601-E612-4EC8-667A-F3A7360CB225}"/>
              </a:ext>
            </a:extLst>
          </p:cNvPr>
          <p:cNvSpPr txBox="1">
            <a:spLocks/>
          </p:cNvSpPr>
          <p:nvPr/>
        </p:nvSpPr>
        <p:spPr>
          <a:xfrm>
            <a:off x="0" y="0"/>
            <a:ext cx="2839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Methodology</a:t>
            </a:r>
          </a:p>
        </p:txBody>
      </p:sp>
      <p:sp>
        <p:nvSpPr>
          <p:cNvPr id="5" name="Google Shape;108;p16">
            <a:extLst>
              <a:ext uri="{FF2B5EF4-FFF2-40B4-BE49-F238E27FC236}">
                <a16:creationId xmlns:a16="http://schemas.microsoft.com/office/drawing/2014/main" id="{18D83AEA-0DCA-6774-9987-976265E984A4}"/>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46">
            <a:extLst>
              <a:ext uri="{FF2B5EF4-FFF2-40B4-BE49-F238E27FC236}">
                <a16:creationId xmlns:a16="http://schemas.microsoft.com/office/drawing/2014/main" id="{96A03603-6E24-F64E-326D-A3FF431EA12C}"/>
              </a:ext>
            </a:extLst>
          </p:cNvPr>
          <p:cNvSpPr/>
          <p:nvPr/>
        </p:nvSpPr>
        <p:spPr>
          <a:xfrm>
            <a:off x="360680" y="595850"/>
            <a:ext cx="8422640" cy="4291110"/>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US" sz="1899">
              <a:latin typeface="Lato Light" panose="020F0502020204030203" pitchFamily="34" charset="0"/>
            </a:endParaRPr>
          </a:p>
        </p:txBody>
      </p:sp>
      <p:sp>
        <p:nvSpPr>
          <p:cNvPr id="14" name="Shape 348">
            <a:extLst>
              <a:ext uri="{FF2B5EF4-FFF2-40B4-BE49-F238E27FC236}">
                <a16:creationId xmlns:a16="http://schemas.microsoft.com/office/drawing/2014/main" id="{68792B54-0C76-B849-BBAB-A11DE80543ED}"/>
              </a:ext>
            </a:extLst>
          </p:cNvPr>
          <p:cNvSpPr/>
          <p:nvPr/>
        </p:nvSpPr>
        <p:spPr>
          <a:xfrm>
            <a:off x="360680" y="1101664"/>
            <a:ext cx="8422640" cy="982663"/>
          </a:xfrm>
          <a:prstGeom prst="rect">
            <a:avLst/>
          </a:prstGeom>
          <a:solidFill>
            <a:schemeClr val="accent2">
              <a:lumMod val="60000"/>
              <a:lumOff val="40000"/>
            </a:schemeClr>
          </a:solidFill>
          <a:ln w="12700" cap="flat">
            <a:noFill/>
            <a:miter lim="400000"/>
          </a:ln>
          <a:effectLst/>
        </p:spPr>
        <p:txBody>
          <a:bodyPr wrap="square" lIns="0" tIns="0" rIns="0" bIns="0" numCol="1" anchor="ctr">
            <a:noAutofit/>
          </a:bodyPr>
          <a:lstStyle/>
          <a:p>
            <a:pPr algn="just">
              <a:lnSpc>
                <a:spcPct val="120000"/>
              </a:lnSpc>
            </a:pPr>
            <a:r>
              <a:rPr lang="en-US" b="1" i="1">
                <a:latin typeface="Calibri" panose="020F0502020204030204" pitchFamily="34" charset="0"/>
                <a:cs typeface="Calibri" panose="020F0502020204030204" pitchFamily="34" charset="0"/>
              </a:rPr>
              <a:t>Study Type</a:t>
            </a:r>
            <a:r>
              <a:rPr lang="en-US" i="1">
                <a:latin typeface="Calibri" panose="020F0502020204030204" pitchFamily="34" charset="0"/>
                <a:cs typeface="Calibri" panose="020F0502020204030204" pitchFamily="34" charset="0"/>
              </a:rPr>
              <a:t>: </a:t>
            </a:r>
            <a:r>
              <a:rPr lang="en-IN">
                <a:solidFill>
                  <a:schemeClr val="tx2">
                    <a:lumMod val="25000"/>
                  </a:schemeClr>
                </a:solidFill>
                <a:latin typeface="Calibri" panose="020F0502020204030204" pitchFamily="34" charset="0"/>
                <a:cs typeface="Calibri" panose="020F0502020204030204" pitchFamily="34" charset="0"/>
              </a:rPr>
              <a:t>Scoping Review.</a:t>
            </a:r>
          </a:p>
          <a:p>
            <a:pPr algn="just">
              <a:lnSpc>
                <a:spcPct val="120000"/>
              </a:lnSpc>
            </a:pPr>
            <a:r>
              <a:rPr lang="en-IN" b="1" i="1">
                <a:solidFill>
                  <a:schemeClr val="tx1"/>
                </a:solidFill>
                <a:latin typeface="Calibri" panose="020F0502020204030204" pitchFamily="34" charset="0"/>
                <a:cs typeface="Calibri" panose="020F0502020204030204" pitchFamily="34" charset="0"/>
              </a:rPr>
              <a:t>Selection Criteria: </a:t>
            </a:r>
            <a:r>
              <a:rPr lang="en-IN">
                <a:solidFill>
                  <a:schemeClr val="tx2">
                    <a:lumMod val="25000"/>
                  </a:schemeClr>
                </a:solidFill>
                <a:latin typeface="Calibri" panose="020F0502020204030204" pitchFamily="34" charset="0"/>
                <a:cs typeface="Calibri" panose="020F0502020204030204" pitchFamily="34" charset="0"/>
              </a:rPr>
              <a:t>The scoping review adapted the steps described in four phase flow charts recommended by the </a:t>
            </a:r>
            <a:r>
              <a:rPr lang="en-IN" b="0">
                <a:solidFill>
                  <a:schemeClr val="tx2">
                    <a:lumMod val="25000"/>
                  </a:schemeClr>
                </a:solidFill>
                <a:latin typeface="Calibri" panose="020F0502020204030204" pitchFamily="34" charset="0"/>
                <a:cs typeface="Calibri" panose="020F0502020204030204" pitchFamily="34" charset="0"/>
              </a:rPr>
              <a:t>PRISMA statement (Fig 1)</a:t>
            </a:r>
            <a:endParaRPr lang="en-IN" sz="1000" b="0">
              <a:solidFill>
                <a:schemeClr val="tx2">
                  <a:lumMod val="25000"/>
                </a:schemeClr>
              </a:solidFill>
              <a:latin typeface="Calibri" panose="020F0502020204030204" pitchFamily="34" charset="0"/>
              <a:cs typeface="Calibri" panose="020F0502020204030204" pitchFamily="34" charset="0"/>
            </a:endParaRPr>
          </a:p>
        </p:txBody>
      </p:sp>
      <p:sp>
        <p:nvSpPr>
          <p:cNvPr id="8" name="Shape 356">
            <a:extLst>
              <a:ext uri="{FF2B5EF4-FFF2-40B4-BE49-F238E27FC236}">
                <a16:creationId xmlns:a16="http://schemas.microsoft.com/office/drawing/2014/main" id="{37ECB24C-4210-A946-BF2B-BC54048A0800}"/>
              </a:ext>
            </a:extLst>
          </p:cNvPr>
          <p:cNvSpPr/>
          <p:nvPr/>
        </p:nvSpPr>
        <p:spPr>
          <a:xfrm>
            <a:off x="360680" y="2380297"/>
            <a:ext cx="8422640" cy="982663"/>
          </a:xfrm>
          <a:prstGeom prst="rect">
            <a:avLst/>
          </a:prstGeom>
          <a:solidFill>
            <a:schemeClr val="accent2"/>
          </a:solidFill>
          <a:ln w="12700" cap="flat">
            <a:noFill/>
            <a:miter lim="400000"/>
          </a:ln>
          <a:effectLst/>
        </p:spPr>
        <p:txBody>
          <a:bodyPr wrap="square" lIns="0" tIns="0" rIns="0" bIns="0" numCol="1" anchor="ctr">
            <a:noAutofit/>
          </a:bodyPr>
          <a:lstStyle/>
          <a:p>
            <a:pPr algn="just" fontAlgn="base">
              <a:lnSpc>
                <a:spcPct val="120000"/>
              </a:lnSpc>
              <a:buClr>
                <a:schemeClr val="dk1"/>
              </a:buClr>
              <a:buSzPts val="4200"/>
            </a:pPr>
            <a:r>
              <a:rPr lang="en-IN" b="1" i="1" dirty="0">
                <a:solidFill>
                  <a:schemeClr val="dk1"/>
                </a:solidFill>
                <a:latin typeface="Calibri"/>
                <a:cs typeface="Calibri"/>
                <a:sym typeface="Rubik"/>
              </a:rPr>
              <a:t>Time Frames: </a:t>
            </a:r>
            <a:r>
              <a:rPr lang="en-IN" dirty="0">
                <a:solidFill>
                  <a:schemeClr val="tx2">
                    <a:lumMod val="25000"/>
                  </a:schemeClr>
                </a:solidFill>
                <a:latin typeface="Calibri"/>
                <a:cs typeface="Calibri"/>
                <a:sym typeface="Rubik"/>
              </a:rPr>
              <a:t>Studies till 1 Jan 2023. </a:t>
            </a:r>
            <a:endParaRPr lang="en-US" dirty="0">
              <a:solidFill>
                <a:schemeClr val="tx2">
                  <a:lumMod val="25000"/>
                </a:schemeClr>
              </a:solidFill>
            </a:endParaRPr>
          </a:p>
          <a:p>
            <a:pPr algn="just" fontAlgn="base">
              <a:lnSpc>
                <a:spcPct val="120000"/>
              </a:lnSpc>
              <a:buClr>
                <a:schemeClr val="dk1"/>
              </a:buClr>
              <a:buSzPts val="4200"/>
            </a:pPr>
            <a:r>
              <a:rPr lang="en-IN" b="1" i="1" dirty="0">
                <a:solidFill>
                  <a:schemeClr val="tx1"/>
                </a:solidFill>
                <a:latin typeface="Calibri"/>
                <a:cs typeface="Calibri"/>
                <a:sym typeface="Rubik"/>
              </a:rPr>
              <a:t>Information Sources: </a:t>
            </a:r>
            <a:r>
              <a:rPr lang="en-IN" dirty="0">
                <a:solidFill>
                  <a:schemeClr val="tx2">
                    <a:lumMod val="25000"/>
                  </a:schemeClr>
                </a:solidFill>
                <a:latin typeface="Calibri"/>
                <a:cs typeface="Calibri"/>
                <a:sym typeface="Rubik"/>
              </a:rPr>
              <a:t>The following databases and grey literature, using the identified search terms, were used: PUBMED, ProQuest</a:t>
            </a:r>
            <a:r>
              <a:rPr lang="en-IN" b="0" dirty="0">
                <a:solidFill>
                  <a:schemeClr val="tx2">
                    <a:lumMod val="25000"/>
                  </a:schemeClr>
                </a:solidFill>
                <a:latin typeface="Calibri"/>
                <a:cs typeface="Calibri"/>
                <a:sym typeface="Rubik"/>
              </a:rPr>
              <a:t>, OPAC,  CORE and Research Gate</a:t>
            </a:r>
            <a:endParaRPr lang="en-IN" b="0" dirty="0">
              <a:solidFill>
                <a:schemeClr val="tx2">
                  <a:lumMod val="25000"/>
                </a:schemeClr>
              </a:solidFill>
              <a:latin typeface="Calibri"/>
              <a:cs typeface="Calibri"/>
            </a:endParaRPr>
          </a:p>
        </p:txBody>
      </p:sp>
      <p:sp>
        <p:nvSpPr>
          <p:cNvPr id="16" name="Google Shape;108;p16">
            <a:extLst>
              <a:ext uri="{FF2B5EF4-FFF2-40B4-BE49-F238E27FC236}">
                <a16:creationId xmlns:a16="http://schemas.microsoft.com/office/drawing/2014/main" id="{DA46D566-649D-533E-A407-589D0148736F}"/>
              </a:ext>
            </a:extLst>
          </p:cNvPr>
          <p:cNvSpPr txBox="1">
            <a:spLocks/>
          </p:cNvSpPr>
          <p:nvPr/>
        </p:nvSpPr>
        <p:spPr>
          <a:xfrm>
            <a:off x="0" y="0"/>
            <a:ext cx="2839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Methodology</a:t>
            </a:r>
          </a:p>
        </p:txBody>
      </p:sp>
      <p:sp>
        <p:nvSpPr>
          <p:cNvPr id="19" name="Google Shape;108;p16">
            <a:extLst>
              <a:ext uri="{FF2B5EF4-FFF2-40B4-BE49-F238E27FC236}">
                <a16:creationId xmlns:a16="http://schemas.microsoft.com/office/drawing/2014/main" id="{5D294663-2304-1437-D283-ACEFF88F1BF6}"/>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2/3</a:t>
            </a:r>
          </a:p>
        </p:txBody>
      </p:sp>
      <p:sp>
        <p:nvSpPr>
          <p:cNvPr id="3" name="Shape 352">
            <a:extLst>
              <a:ext uri="{FF2B5EF4-FFF2-40B4-BE49-F238E27FC236}">
                <a16:creationId xmlns:a16="http://schemas.microsoft.com/office/drawing/2014/main" id="{AAE269EA-DC4D-8334-6DC9-6596A225E325}"/>
              </a:ext>
            </a:extLst>
          </p:cNvPr>
          <p:cNvSpPr/>
          <p:nvPr/>
        </p:nvSpPr>
        <p:spPr>
          <a:xfrm>
            <a:off x="358593" y="3619126"/>
            <a:ext cx="8425743" cy="977193"/>
          </a:xfrm>
          <a:prstGeom prst="rect">
            <a:avLst/>
          </a:prstGeom>
          <a:solidFill>
            <a:schemeClr val="accent3"/>
          </a:solidFill>
          <a:ln w="12700" cap="flat">
            <a:noFill/>
            <a:miter lim="400000"/>
          </a:ln>
          <a:effectLst/>
        </p:spPr>
        <p:txBody>
          <a:bodyPr wrap="square" lIns="0" tIns="0" rIns="0" bIns="0" numCol="1"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99">
              <a:latin typeface="Lato Light" panose="020F0502020204030203" pitchFamily="34" charset="0"/>
            </a:endParaRPr>
          </a:p>
        </p:txBody>
      </p:sp>
      <p:sp>
        <p:nvSpPr>
          <p:cNvPr id="4" name="TextBox 3">
            <a:extLst>
              <a:ext uri="{FF2B5EF4-FFF2-40B4-BE49-F238E27FC236}">
                <a16:creationId xmlns:a16="http://schemas.microsoft.com/office/drawing/2014/main" id="{B8D2BDF2-1C6E-AE32-DEBB-5CC3A58DF305}"/>
              </a:ext>
            </a:extLst>
          </p:cNvPr>
          <p:cNvSpPr txBox="1"/>
          <p:nvPr/>
        </p:nvSpPr>
        <p:spPr>
          <a:xfrm>
            <a:off x="288471" y="3642632"/>
            <a:ext cx="841737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N" b="1" i="1" dirty="0">
                <a:solidFill>
                  <a:schemeClr val="dk1"/>
                </a:solidFill>
                <a:latin typeface="Calibri"/>
                <a:cs typeface="Calibri"/>
              </a:rPr>
              <a:t>Inclusion Criteria: </a:t>
            </a:r>
            <a:r>
              <a:rPr lang="en-IN" dirty="0">
                <a:solidFill>
                  <a:schemeClr val="tx2">
                    <a:lumMod val="25000"/>
                  </a:schemeClr>
                </a:solidFill>
                <a:latin typeface="Calibri"/>
                <a:cs typeface="Calibri"/>
              </a:rPr>
              <a:t>Eligible for inclusion were the studies done globally, in </a:t>
            </a:r>
            <a:r>
              <a:rPr lang="en-IN" dirty="0" err="1">
                <a:solidFill>
                  <a:schemeClr val="tx2">
                    <a:lumMod val="25000"/>
                  </a:schemeClr>
                </a:solidFill>
                <a:latin typeface="Calibri"/>
                <a:cs typeface="Calibri"/>
              </a:rPr>
              <a:t>english</a:t>
            </a:r>
            <a:r>
              <a:rPr lang="en-IN" dirty="0">
                <a:solidFill>
                  <a:schemeClr val="tx2">
                    <a:lumMod val="25000"/>
                  </a:schemeClr>
                </a:solidFill>
                <a:latin typeface="Calibri"/>
                <a:cs typeface="Calibri"/>
              </a:rPr>
              <a:t> language, focused on indoor and outdoor air pollutants.</a:t>
            </a:r>
          </a:p>
          <a:p>
            <a:pPr algn="just"/>
            <a:r>
              <a:rPr lang="en-IN" b="1" i="1" dirty="0">
                <a:solidFill>
                  <a:schemeClr val="dk1"/>
                </a:solidFill>
                <a:latin typeface="Calibri"/>
                <a:cs typeface="Calibri"/>
              </a:rPr>
              <a:t>Study Population: </a:t>
            </a:r>
            <a:r>
              <a:rPr lang="en-IN" dirty="0">
                <a:solidFill>
                  <a:schemeClr val="tx2">
                    <a:lumMod val="25000"/>
                  </a:schemeClr>
                </a:solidFill>
                <a:latin typeface="Calibri"/>
                <a:cs typeface="Calibri"/>
              </a:rPr>
              <a:t>Participating studies were those which addressed association of air pollution with </a:t>
            </a:r>
            <a:r>
              <a:rPr lang="en-IN" dirty="0" err="1">
                <a:solidFill>
                  <a:schemeClr val="tx2">
                    <a:lumMod val="25000"/>
                  </a:schemeClr>
                </a:solidFill>
                <a:latin typeface="Calibri"/>
                <a:cs typeface="Calibri"/>
              </a:rPr>
              <a:t>anemia</a:t>
            </a:r>
            <a:r>
              <a:rPr lang="en-IN" dirty="0">
                <a:solidFill>
                  <a:schemeClr val="tx2">
                    <a:lumMod val="25000"/>
                  </a:schemeClr>
                </a:solidFill>
                <a:latin typeface="Calibri"/>
                <a:cs typeface="Calibri"/>
              </a:rPr>
              <a:t>. </a:t>
            </a:r>
            <a:r>
              <a:rPr lang="en-US" dirty="0">
                <a:solidFill>
                  <a:schemeClr val="tx2">
                    <a:lumMod val="25000"/>
                  </a:schemeClr>
                </a:solidFill>
                <a:latin typeface="Calibri"/>
                <a:cs typeface="Calibri"/>
              </a:rPr>
              <a:t>​</a:t>
            </a:r>
          </a:p>
        </p:txBody>
      </p:sp>
    </p:spTree>
    <p:extLst>
      <p:ext uri="{BB962C8B-B14F-4D97-AF65-F5344CB8AC3E}">
        <p14:creationId xmlns:p14="http://schemas.microsoft.com/office/powerpoint/2010/main" val="138940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346">
            <a:extLst>
              <a:ext uri="{FF2B5EF4-FFF2-40B4-BE49-F238E27FC236}">
                <a16:creationId xmlns:a16="http://schemas.microsoft.com/office/drawing/2014/main" id="{B06AC43B-B679-8245-9F0B-15492655BB00}"/>
              </a:ext>
            </a:extLst>
          </p:cNvPr>
          <p:cNvSpPr/>
          <p:nvPr/>
        </p:nvSpPr>
        <p:spPr>
          <a:xfrm>
            <a:off x="360680" y="1056640"/>
            <a:ext cx="8422640" cy="3423920"/>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899">
              <a:latin typeface="Lato Light" panose="020F0502020204030203" pitchFamily="34" charset="0"/>
            </a:endParaRPr>
          </a:p>
        </p:txBody>
      </p:sp>
      <p:sp>
        <p:nvSpPr>
          <p:cNvPr id="4" name="Shape 348">
            <a:extLst>
              <a:ext uri="{FF2B5EF4-FFF2-40B4-BE49-F238E27FC236}">
                <a16:creationId xmlns:a16="http://schemas.microsoft.com/office/drawing/2014/main" id="{8FF1A856-4CDD-282A-F78D-EDEFD8908CEC}"/>
              </a:ext>
            </a:extLst>
          </p:cNvPr>
          <p:cNvSpPr/>
          <p:nvPr/>
        </p:nvSpPr>
        <p:spPr>
          <a:xfrm>
            <a:off x="360680" y="1208344"/>
            <a:ext cx="8422640" cy="1529776"/>
          </a:xfrm>
          <a:prstGeom prst="rect">
            <a:avLst/>
          </a:prstGeom>
          <a:solidFill>
            <a:schemeClr val="accent2">
              <a:lumMod val="60000"/>
              <a:lumOff val="40000"/>
            </a:schemeClr>
          </a:solidFill>
          <a:ln w="12700" cap="flat">
            <a:noFill/>
            <a:miter lim="400000"/>
          </a:ln>
          <a:effectLst/>
        </p:spPr>
        <p:txBody>
          <a:bodyPr wrap="square" lIns="0" tIns="0" rIns="0" bIns="0" numCol="1" anchor="ctr">
            <a:noAutofit/>
          </a:bodyPr>
          <a:lstStyle/>
          <a:p>
            <a:pPr algn="just">
              <a:lnSpc>
                <a:spcPct val="120000"/>
              </a:lnSpc>
              <a:spcAft>
                <a:spcPts val="800"/>
              </a:spcAft>
            </a:pPr>
            <a:r>
              <a:rPr lang="en-IN" sz="1400" b="1" i="1" dirty="0">
                <a:solidFill>
                  <a:schemeClr val="tx1"/>
                </a:solidFill>
                <a:latin typeface="Calibri" panose="020F0502020204030204" pitchFamily="34" charset="0"/>
                <a:cs typeface="Calibri" panose="020F0502020204030204" pitchFamily="34" charset="0"/>
              </a:rPr>
              <a:t>Search Strategy:</a:t>
            </a:r>
            <a:r>
              <a:rPr lang="en-IN" sz="1400" i="1" dirty="0">
                <a:solidFill>
                  <a:schemeClr val="tx1"/>
                </a:solidFill>
                <a:latin typeface="Calibri" panose="020F0502020204030204" pitchFamily="34" charset="0"/>
                <a:cs typeface="Calibri" panose="020F0502020204030204" pitchFamily="34" charset="0"/>
              </a:rPr>
              <a:t> </a:t>
            </a:r>
            <a:r>
              <a:rPr lang="en-IN" sz="1400" b="0" dirty="0">
                <a:solidFill>
                  <a:schemeClr val="tx2">
                    <a:lumMod val="25000"/>
                  </a:schemeClr>
                </a:solidFill>
                <a:latin typeface="Calibri" panose="020F0502020204030204" pitchFamily="34" charset="0"/>
                <a:cs typeface="Calibri" panose="020F0502020204030204" pitchFamily="34" charset="0"/>
              </a:rPr>
              <a:t>The </a:t>
            </a:r>
            <a:r>
              <a:rPr lang="en-IN" dirty="0">
                <a:solidFill>
                  <a:schemeClr val="tx2">
                    <a:lumMod val="25000"/>
                  </a:schemeClr>
                </a:solidFill>
                <a:latin typeface="Calibri" panose="020F0502020204030204" pitchFamily="34" charset="0"/>
                <a:cs typeface="Calibri" panose="020F0502020204030204" pitchFamily="34" charset="0"/>
              </a:rPr>
              <a:t>appropriate MESH</a:t>
            </a:r>
            <a:r>
              <a:rPr lang="en-IN" sz="1400" b="0" dirty="0">
                <a:solidFill>
                  <a:schemeClr val="tx2">
                    <a:lumMod val="25000"/>
                  </a:schemeClr>
                </a:solidFill>
                <a:latin typeface="Calibri" panose="020F0502020204030204" pitchFamily="34" charset="0"/>
                <a:cs typeface="Calibri" panose="020F0502020204030204" pitchFamily="34" charset="0"/>
              </a:rPr>
              <a:t> terms which were applied are as follows: </a:t>
            </a:r>
            <a:r>
              <a:rPr lang="en-IN" sz="1400" b="0" dirty="0" err="1">
                <a:solidFill>
                  <a:schemeClr val="tx2">
                    <a:lumMod val="25000"/>
                  </a:schemeClr>
                </a:solidFill>
                <a:latin typeface="Calibri" panose="020F0502020204030204" pitchFamily="34" charset="0"/>
                <a:cs typeface="Calibri" panose="020F0502020204030204" pitchFamily="34" charset="0"/>
              </a:rPr>
              <a:t>Anemia</a:t>
            </a:r>
            <a:r>
              <a:rPr lang="en-IN" sz="1400" b="0" dirty="0">
                <a:solidFill>
                  <a:schemeClr val="tx2">
                    <a:lumMod val="25000"/>
                  </a:schemeClr>
                </a:solidFill>
                <a:latin typeface="Calibri" panose="020F0502020204030204" pitchFamily="34" charset="0"/>
                <a:cs typeface="Calibri" panose="020F0502020204030204" pitchFamily="34" charset="0"/>
              </a:rPr>
              <a:t>, Hematologic Disease, Iron Deficiency, Sickle Cell, Air Pollutions, Air Quality, Particulate Matter, Global Burdens of Disease, Adult, Women, Pregnant Women, Preschool Child. These are the various terms that were searched using appropriate Boolean connectors (AND/OR) for example </a:t>
            </a:r>
            <a:r>
              <a:rPr lang="en-IN" sz="1400" b="0" dirty="0" err="1">
                <a:solidFill>
                  <a:schemeClr val="tx2">
                    <a:lumMod val="25000"/>
                  </a:schemeClr>
                </a:solidFill>
                <a:latin typeface="Calibri" panose="020F0502020204030204" pitchFamily="34" charset="0"/>
                <a:cs typeface="Calibri" panose="020F0502020204030204" pitchFamily="34" charset="0"/>
              </a:rPr>
              <a:t>Anemia</a:t>
            </a:r>
            <a:r>
              <a:rPr lang="en-IN" sz="1400" b="0" dirty="0">
                <a:solidFill>
                  <a:schemeClr val="tx2">
                    <a:lumMod val="25000"/>
                  </a:schemeClr>
                </a:solidFill>
                <a:latin typeface="Calibri" panose="020F0502020204030204" pitchFamily="34" charset="0"/>
                <a:cs typeface="Calibri" panose="020F0502020204030204" pitchFamily="34" charset="0"/>
              </a:rPr>
              <a:t> AND Air Pollution. </a:t>
            </a:r>
          </a:p>
        </p:txBody>
      </p:sp>
      <p:sp>
        <p:nvSpPr>
          <p:cNvPr id="5" name="Shape 348">
            <a:extLst>
              <a:ext uri="{FF2B5EF4-FFF2-40B4-BE49-F238E27FC236}">
                <a16:creationId xmlns:a16="http://schemas.microsoft.com/office/drawing/2014/main" id="{F0113120-F7AB-DE96-CC17-6C7443B15FFC}"/>
              </a:ext>
            </a:extLst>
          </p:cNvPr>
          <p:cNvSpPr/>
          <p:nvPr/>
        </p:nvSpPr>
        <p:spPr>
          <a:xfrm>
            <a:off x="360680" y="2880360"/>
            <a:ext cx="8422640" cy="1374518"/>
          </a:xfrm>
          <a:prstGeom prst="rect">
            <a:avLst/>
          </a:prstGeom>
          <a:solidFill>
            <a:srgbClr val="FFC000"/>
          </a:solidFill>
          <a:ln w="12700" cap="flat">
            <a:noFill/>
            <a:miter lim="400000"/>
          </a:ln>
          <a:effectLst/>
        </p:spPr>
        <p:txBody>
          <a:bodyPr wrap="square" lIns="0" tIns="0" rIns="0" bIns="0" numCol="1" anchor="ctr">
            <a:noAutofit/>
          </a:bodyPr>
          <a:lstStyle/>
          <a:p>
            <a:pPr algn="just">
              <a:lnSpc>
                <a:spcPct val="120000"/>
              </a:lnSpc>
              <a:spcAft>
                <a:spcPts val="800"/>
              </a:spcAft>
            </a:pPr>
            <a:r>
              <a:rPr lang="en-IN" sz="1400" b="1" i="1" dirty="0">
                <a:solidFill>
                  <a:schemeClr val="tx1"/>
                </a:solidFill>
                <a:latin typeface="Calibri" panose="020F0502020204030204" pitchFamily="34" charset="0"/>
                <a:cs typeface="Calibri" panose="020F0502020204030204" pitchFamily="34" charset="0"/>
              </a:rPr>
              <a:t>Selection Process</a:t>
            </a:r>
            <a:r>
              <a:rPr lang="en-IN" sz="1400" b="1" dirty="0">
                <a:solidFill>
                  <a:schemeClr val="tx1"/>
                </a:solidFill>
                <a:latin typeface="Calibri" panose="020F0502020204030204" pitchFamily="34" charset="0"/>
                <a:cs typeface="Calibri" panose="020F0502020204030204" pitchFamily="34" charset="0"/>
              </a:rPr>
              <a:t>: </a:t>
            </a:r>
            <a:r>
              <a:rPr lang="en-IN" sz="1400" b="0" dirty="0">
                <a:solidFill>
                  <a:schemeClr val="tx2">
                    <a:lumMod val="25000"/>
                  </a:schemeClr>
                </a:solidFill>
                <a:latin typeface="Calibri" panose="020F0502020204030204" pitchFamily="34" charset="0"/>
                <a:cs typeface="Calibri" panose="020F0502020204030204" pitchFamily="34" charset="0"/>
              </a:rPr>
              <a:t>We first screened all the selected literatures title and abstract according to the eligibility criteria. We then conducted a full text report screening and checked cross references.</a:t>
            </a:r>
          </a:p>
          <a:p>
            <a:pPr algn="just">
              <a:lnSpc>
                <a:spcPct val="120000"/>
              </a:lnSpc>
              <a:spcAft>
                <a:spcPts val="800"/>
              </a:spcAft>
            </a:pPr>
            <a:r>
              <a:rPr lang="en-IN" sz="1400" b="1" i="1" dirty="0">
                <a:solidFill>
                  <a:schemeClr val="tx1"/>
                </a:solidFill>
                <a:latin typeface="Calibri" panose="020F0502020204030204" pitchFamily="34" charset="0"/>
                <a:cs typeface="Calibri" panose="020F0502020204030204" pitchFamily="34" charset="0"/>
              </a:rPr>
              <a:t>Data Management: </a:t>
            </a:r>
            <a:r>
              <a:rPr lang="en-IN" sz="1400" b="0" dirty="0">
                <a:solidFill>
                  <a:schemeClr val="tx2">
                    <a:lumMod val="25000"/>
                  </a:schemeClr>
                </a:solidFill>
                <a:latin typeface="Calibri" panose="020F0502020204030204" pitchFamily="34" charset="0"/>
                <a:cs typeface="Calibri" panose="020F0502020204030204" pitchFamily="34" charset="0"/>
              </a:rPr>
              <a:t>To conduct this review, we extract relevant data from the studies into a Microsoft Excel spreadsheet and then drew result from the same. </a:t>
            </a:r>
          </a:p>
        </p:txBody>
      </p:sp>
      <p:sp>
        <p:nvSpPr>
          <p:cNvPr id="6" name="Google Shape;108;p16">
            <a:extLst>
              <a:ext uri="{FF2B5EF4-FFF2-40B4-BE49-F238E27FC236}">
                <a16:creationId xmlns:a16="http://schemas.microsoft.com/office/drawing/2014/main" id="{AEA72E7C-CCB8-ED1A-EE33-BCD29F5D8BB8}"/>
              </a:ext>
            </a:extLst>
          </p:cNvPr>
          <p:cNvSpPr txBox="1">
            <a:spLocks/>
          </p:cNvSpPr>
          <p:nvPr/>
        </p:nvSpPr>
        <p:spPr>
          <a:xfrm>
            <a:off x="0" y="0"/>
            <a:ext cx="2839720" cy="612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Methodology</a:t>
            </a:r>
          </a:p>
        </p:txBody>
      </p:sp>
      <p:sp>
        <p:nvSpPr>
          <p:cNvPr id="7" name="Google Shape;108;p16">
            <a:extLst>
              <a:ext uri="{FF2B5EF4-FFF2-40B4-BE49-F238E27FC236}">
                <a16:creationId xmlns:a16="http://schemas.microsoft.com/office/drawing/2014/main" id="{92227076-4340-6746-6F66-21A3B27D1437}"/>
              </a:ext>
            </a:extLst>
          </p:cNvPr>
          <p:cNvSpPr txBox="1">
            <a:spLocks/>
          </p:cNvSpPr>
          <p:nvPr/>
        </p:nvSpPr>
        <p:spPr>
          <a:xfrm>
            <a:off x="8083923" y="109553"/>
            <a:ext cx="1165860" cy="3929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Calibri" panose="020F0502020204030204" pitchFamily="34" charset="0"/>
                <a:cs typeface="Calibri" panose="020F0502020204030204" pitchFamily="34" charset="0"/>
              </a:rPr>
              <a:t>3/3</a:t>
            </a:r>
          </a:p>
        </p:txBody>
      </p:sp>
    </p:spTree>
    <p:extLst>
      <p:ext uri="{BB962C8B-B14F-4D97-AF65-F5344CB8AC3E}">
        <p14:creationId xmlns:p14="http://schemas.microsoft.com/office/powerpoint/2010/main" val="594150352"/>
      </p:ext>
    </p:extLst>
  </p:cSld>
  <p:clrMapOvr>
    <a:masterClrMapping/>
  </p:clrMapOvr>
</p:sld>
</file>

<file path=ppt/theme/theme1.xml><?xml version="1.0" encoding="utf-8"?>
<a:theme xmlns:a="http://schemas.openxmlformats.org/drawingml/2006/main" name=" Air Pollution Infographics by Slidesgo">
  <a:themeElements>
    <a:clrScheme name="Simple Light">
      <a:dk1>
        <a:srgbClr val="000000"/>
      </a:dk1>
      <a:lt1>
        <a:srgbClr val="FFFFFF"/>
      </a:lt1>
      <a:dk2>
        <a:srgbClr val="4B3F72"/>
      </a:dk2>
      <a:lt2>
        <a:srgbClr val="A3F7B5"/>
      </a:lt2>
      <a:accent1>
        <a:srgbClr val="40C9A2"/>
      </a:accent1>
      <a:accent2>
        <a:srgbClr val="2F9C95"/>
      </a:accent2>
      <a:accent3>
        <a:srgbClr val="F3DA4A"/>
      </a:accent3>
      <a:accent4>
        <a:srgbClr val="FFFFFF"/>
      </a:accent4>
      <a:accent5>
        <a:srgbClr val="F3F3F3"/>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3720</Words>
  <Application>Microsoft Office PowerPoint</Application>
  <PresentationFormat>On-screen Show (16:9)</PresentationFormat>
  <Paragraphs>260</Paragraphs>
  <Slides>23</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Wingdings</vt:lpstr>
      <vt:lpstr>Lato Light</vt:lpstr>
      <vt:lpstr>Roboto</vt:lpstr>
      <vt:lpstr>Fira Sans Extra Condensed SemiBold</vt:lpstr>
      <vt:lpstr>Lato</vt:lpstr>
      <vt:lpstr>Calibri</vt:lpstr>
      <vt:lpstr>Arial Narrow</vt:lpstr>
      <vt:lpstr>Times New Roman</vt:lpstr>
      <vt:lpstr>Poppins</vt:lpstr>
      <vt:lpstr>Calibri Light</vt:lpstr>
      <vt:lpstr> Air Pollution Infographics by Slidesgo</vt:lpstr>
      <vt:lpstr>Custom Design</vt:lpstr>
      <vt:lpstr>A scoping review on: Exposure to air pollution as a risk factor for anemia around the world </vt:lpstr>
      <vt:lpstr>Mentor Approval</vt:lpstr>
      <vt:lpstr>Introduction</vt:lpstr>
      <vt:lpstr>Introduction</vt:lpstr>
      <vt:lpstr>Introduction</vt:lpstr>
      <vt:lpstr> Rationale-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Reference</vt:lpstr>
      <vt:lpstr>Reference</vt:lpstr>
      <vt:lpstr>Reference</vt:lpstr>
      <vt:lpstr>Reference</vt:lpstr>
      <vt:lpstr>Reference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scoping review on: Exposure to air pollution as a risk factor for anemia around the world</dc:title>
  <dc:creator>Yasmin Khan</dc:creator>
  <cp:lastModifiedBy>9370</cp:lastModifiedBy>
  <cp:revision>38</cp:revision>
  <dcterms:modified xsi:type="dcterms:W3CDTF">2023-06-17T08:45:54Z</dcterms:modified>
</cp:coreProperties>
</file>