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61" r:id="rId4"/>
    <p:sldId id="262" r:id="rId5"/>
    <p:sldId id="271" r:id="rId6"/>
    <p:sldId id="258" r:id="rId7"/>
    <p:sldId id="259" r:id="rId8"/>
    <p:sldId id="274" r:id="rId9"/>
    <p:sldId id="276" r:id="rId10"/>
    <p:sldId id="264" r:id="rId11"/>
    <p:sldId id="263" r:id="rId12"/>
    <p:sldId id="265" r:id="rId13"/>
    <p:sldId id="266" r:id="rId14"/>
    <p:sldId id="268" r:id="rId15"/>
    <p:sldId id="267" r:id="rId16"/>
    <p:sldId id="269" r:id="rId17"/>
    <p:sldId id="278" r:id="rId18"/>
    <p:sldId id="277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71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1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8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8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4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5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8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9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3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3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3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0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hyperlink" Target="https://tenor.com/en-GB/view/digital-healthcare-market-gif-25595755" TargetMode="Externa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nor.com/en-GB/view/digital-healthcare-market-gif-25595755" TargetMode="External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statista.com/outlook/dmo/digital-health/india#revenue" TargetMode="Externa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nor.com/en-GB/view/digital-healthcare-market-gif-25595755" TargetMode="External" /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uplabs.com/posts/people-discussion-with-team-svg-animation" TargetMode="Externa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 /><Relationship Id="rId2" Type="http://schemas.openxmlformats.org/officeDocument/2006/relationships/hyperlink" Target="https://tenor.com/en-GB/view/digital-healthcare-market-gif-25595755" TargetMode="Externa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463395/" TargetMode="External" /><Relationship Id="rId7" Type="http://schemas.openxmlformats.org/officeDocument/2006/relationships/hyperlink" Target="https://academic.oup.com/jamia/article/28/2/284/5920883?login=false" TargetMode="External" /><Relationship Id="rId2" Type="http://schemas.openxmlformats.org/officeDocument/2006/relationships/hyperlink" Target="https://www.techtarget.com/searchhealthit/definition/digital-health-digital-healthcare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ncbi.nlm.nih.gov/pmc/articles/PMC5089148/" TargetMode="External" /><Relationship Id="rId5" Type="http://schemas.openxmlformats.org/officeDocument/2006/relationships/hyperlink" Target="https://www.ncbi.nlm.nih.gov/pmc/articles/PMC5654179/" TargetMode="External" /><Relationship Id="rId4" Type="http://schemas.openxmlformats.org/officeDocument/2006/relationships/hyperlink" Target="https://journals.lww.com/md-journal/fulltext/2020/02210/the_adoption_of_electronic_medical_record_by.75.aspx" TargetMode="Externa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1464/" TargetMode="External" /><Relationship Id="rId3" Type="http://schemas.openxmlformats.org/officeDocument/2006/relationships/hyperlink" Target="https://www.polarismarketresearch.com/industry-analysis/digital-health-market" TargetMode="External" /><Relationship Id="rId7" Type="http://schemas.openxmlformats.org/officeDocument/2006/relationships/hyperlink" Target="https://www.ncbi.nlm.nih.gov/pmc/articles/PMC9345235/" TargetMode="External" /><Relationship Id="rId2" Type="http://schemas.openxmlformats.org/officeDocument/2006/relationships/hyperlink" Target="https://www.jmir.org/2019/3/e11922/" TargetMode="External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www2.deloitte.com/us/en/insights/industry/health-care/digital-health-technology.html" TargetMode="External" /><Relationship Id="rId5" Type="http://schemas.openxmlformats.org/officeDocument/2006/relationships/hyperlink" Target="https://appinventiv.com/blog/digital-transformation-in-healthcare/" TargetMode="External" /><Relationship Id="rId4" Type="http://schemas.openxmlformats.org/officeDocument/2006/relationships/hyperlink" Target="https://bmchealthservres.biomedcentral.com/articles/10.1186/s12913-020-4999-8" TargetMode="Externa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nor.com/en-GB/view/digital-healthcare-market-gif-25595755" TargetMode="External" /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nor.com/en-GB/view/digital-healthcare-market-gif-25595755" TargetMode="External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hangeactivation.com/who-wants-change/" TargetMode="Externa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hyperlink" Target="https://tenor.com/en-GB/view/digital-healthcare-market-gif-25595755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journals.lww.com/md-journal/fulltext/2020/02210/the_adoption_of_electronic_medical_record_by.75.aspx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646" y="169814"/>
            <a:ext cx="11038114" cy="2076997"/>
          </a:xfrm>
        </p:spPr>
        <p:txBody>
          <a:bodyPr>
            <a:normAutofit/>
          </a:bodyPr>
          <a:lstStyle/>
          <a:p>
            <a:r>
              <a:rPr lang="en-IN" sz="4800" b="1" dirty="0"/>
              <a:t>Strategic Transformation: Empowering digital health through effective change management</a:t>
            </a:r>
            <a:br>
              <a:rPr lang="en-GB" sz="4800" dirty="0"/>
            </a:b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84" y="1829706"/>
            <a:ext cx="3653245" cy="1790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6374" y="3858700"/>
            <a:ext cx="824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err="1"/>
              <a:t>Triotree</a:t>
            </a:r>
            <a:r>
              <a:rPr lang="en-IN" sz="2800" dirty="0"/>
              <a:t> Technologies </a:t>
            </a:r>
            <a:r>
              <a:rPr lang="en-IN" sz="2800" dirty="0" err="1"/>
              <a:t>Pvt.</a:t>
            </a:r>
            <a:r>
              <a:rPr lang="en-IN" sz="2800" dirty="0"/>
              <a:t> Ltd.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46374" y="4620824"/>
            <a:ext cx="8242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Submitted by: </a:t>
            </a:r>
            <a:r>
              <a:rPr lang="en-IN" sz="2800" dirty="0" err="1"/>
              <a:t>Dr.</a:t>
            </a:r>
            <a:r>
              <a:rPr lang="en-IN" sz="2800" dirty="0"/>
              <a:t> Vishaal </a:t>
            </a:r>
            <a:r>
              <a:rPr lang="en-IN" sz="2800" dirty="0" err="1"/>
              <a:t>Govinda</a:t>
            </a:r>
            <a:r>
              <a:rPr lang="en-IN" sz="2800" dirty="0"/>
              <a:t> (PG/21/129)</a:t>
            </a:r>
          </a:p>
          <a:p>
            <a:pPr algn="ctr"/>
            <a:r>
              <a:rPr lang="en-IN" sz="2800" dirty="0"/>
              <a:t>Mentor: </a:t>
            </a:r>
            <a:r>
              <a:rPr lang="en-IN" sz="2800" dirty="0" err="1"/>
              <a:t>Dr.</a:t>
            </a:r>
            <a:r>
              <a:rPr lang="en-IN" sz="2800" dirty="0"/>
              <a:t> </a:t>
            </a:r>
            <a:r>
              <a:rPr lang="en-IN" sz="2800" dirty="0" err="1"/>
              <a:t>Sumant</a:t>
            </a:r>
            <a:r>
              <a:rPr lang="en-IN" sz="2800" dirty="0"/>
              <a:t> Swain</a:t>
            </a:r>
          </a:p>
          <a:p>
            <a:pPr algn="ctr"/>
            <a:r>
              <a:rPr lang="en-IN" sz="2800" dirty="0"/>
              <a:t>IIHMR Delhi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087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Results (Cont.)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02490"/>
            <a:ext cx="100584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chemeClr val="tx1"/>
                </a:solidFill>
              </a:rPr>
              <a:t>How the barriers can be addressed: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Resistance to change: Strategies for overcoming resistance and building buy-in especially amongst doctors, provide adequate 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Technical challenges: Ensuring interoperability, data privacy, and security; User friendly interface provision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Regulatory and compliance considerations: Navigating legal and ethical frameworks, Foster Public Private Partnerships, establishing clear allocation of resources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Human considerations: Understanding and preventing errors in judgement, reinforcement of habit, ample amount of training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946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4112"/>
            <a:ext cx="642692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Assess the organization's readiness for change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Create a compelling vision and communicate it effectively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Engage stakeholders and involve employees in the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Develop a detailed implementation 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Provide adequate training and support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Monitor progress and adjust strategies as needed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7434125" y="4700614"/>
            <a:ext cx="372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Source:  </a:t>
            </a:r>
            <a:r>
              <a:rPr lang="en-IN" sz="1000" dirty="0">
                <a:hlinkClick r:id="rId2"/>
              </a:rPr>
              <a:t>https://tenor.com/en-GB/view/digital-healthcare-market-gif-25595755</a:t>
            </a:r>
            <a:endParaRPr lang="en-GB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7"/>
          <a:stretch/>
        </p:blipFill>
        <p:spPr>
          <a:xfrm>
            <a:off x="7524206" y="2045181"/>
            <a:ext cx="3632769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6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b="1" dirty="0"/>
              <a:t>Projected Growth</a:t>
            </a:r>
            <a:endParaRPr lang="en-GB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00" y="1963099"/>
            <a:ext cx="8761560" cy="417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b="1" dirty="0"/>
              <a:t>Growth in India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757" y="1916972"/>
            <a:ext cx="8773446" cy="4196443"/>
          </a:xfrm>
          <a:prstGeom prst="rect">
            <a:avLst/>
          </a:prstGeo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739757" y="6113415"/>
            <a:ext cx="8773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dirty="0" err="1"/>
              <a:t>Source:</a:t>
            </a:r>
            <a:r>
              <a:rPr lang="en-IN" sz="1000" dirty="0" err="1">
                <a:hlinkClick r:id="rId4"/>
              </a:rPr>
              <a:t>https</a:t>
            </a:r>
            <a:r>
              <a:rPr lang="en-IN" sz="1000" dirty="0">
                <a:hlinkClick r:id="rId4"/>
              </a:rPr>
              <a:t>://www.statista.com/outlook/dmo/digital-health/india#revenue</a:t>
            </a:r>
            <a:r>
              <a:rPr lang="en-IN" sz="1000" dirty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3748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Conclusions</a:t>
            </a:r>
            <a:r>
              <a:rPr lang="en-IN" sz="5400" dirty="0"/>
              <a:t>: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Understanding the healthcare domain and demands</a:t>
            </a:r>
            <a:endParaRPr lang="en-IN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Ensuring availability of time and resources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Engaging with the stakeholders for insights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Validating the insights for more meaningful requirements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Documenting the roadmap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Employ the required change 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Team collaboration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Embracing change with good management principles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Ability to push back on estimates if project is under or over-scoped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921934"/>
            <a:ext cx="3657600" cy="2743200"/>
          </a:xfrm>
          <a:prstGeom prst="rect">
            <a:avLst/>
          </a:prstGeo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7409180" y="4633808"/>
            <a:ext cx="375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 err="1"/>
              <a:t>Source:</a:t>
            </a:r>
            <a:r>
              <a:rPr lang="en-IN" sz="1000" dirty="0" err="1">
                <a:hlinkClick r:id="rId4"/>
              </a:rPr>
              <a:t>https</a:t>
            </a:r>
            <a:r>
              <a:rPr lang="en-IN" sz="1000" dirty="0">
                <a:hlinkClick r:id="rId4"/>
              </a:rPr>
              <a:t>://www.uplabs.com/posts/people-discussion-with-team-svg-animation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5633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Recommendations:</a:t>
            </a:r>
            <a:endParaRPr lang="en-GB" sz="5400" b="1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7454899" y="5703270"/>
            <a:ext cx="3700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Source: https://media.giphy.com/media/cge9nG7e7wKWbMm9cY/giphy.gif</a:t>
            </a:r>
            <a:endParaRPr lang="en-GB" sz="1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97279" y="2002490"/>
            <a:ext cx="635762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Establish a change management team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Communicate effectively and frequently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Develop a robust training and support program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Monitor and measure progress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Foster a culture of continuous learning and improvement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00" y="2002490"/>
            <a:ext cx="3700780" cy="37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2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References: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3" y="184573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1. Bernstein C. What is digital health (digital healthcare) and why is it important?. </a:t>
            </a:r>
            <a:r>
              <a:rPr lang="en-GB" sz="1400" dirty="0" err="1"/>
              <a:t>SearchHealthIT</a:t>
            </a:r>
            <a:r>
              <a:rPr lang="en-GB" sz="1400" dirty="0"/>
              <a:t>. 2021. Available from: </a:t>
            </a:r>
            <a:r>
              <a:rPr lang="en-GB" sz="1400" dirty="0">
                <a:hlinkClick r:id="rId2"/>
              </a:rPr>
              <a:t>https://www.techtarget.com/searchhealthit/definition/digital-health-digital-healthcare</a:t>
            </a:r>
            <a:r>
              <a:rPr lang="en-GB" sz="1400" dirty="0"/>
              <a:t>. </a:t>
            </a:r>
          </a:p>
          <a:p>
            <a:pPr marL="0" indent="0">
              <a:buNone/>
            </a:pPr>
            <a:r>
              <a:rPr lang="en-GB" sz="1400" dirty="0"/>
              <a:t>2. </a:t>
            </a:r>
            <a:r>
              <a:rPr lang="en-GB" sz="1400" dirty="0" err="1"/>
              <a:t>Mirchev</a:t>
            </a:r>
            <a:r>
              <a:rPr lang="en-GB" sz="1400" dirty="0"/>
              <a:t> M, </a:t>
            </a:r>
            <a:r>
              <a:rPr lang="en-GB" sz="1400" dirty="0" err="1"/>
              <a:t>Mircheva</a:t>
            </a:r>
            <a:r>
              <a:rPr lang="en-GB" sz="1400" dirty="0"/>
              <a:t> I, </a:t>
            </a:r>
            <a:r>
              <a:rPr lang="en-GB" sz="1400" dirty="0" err="1"/>
              <a:t>Kerekovska</a:t>
            </a:r>
            <a:r>
              <a:rPr lang="en-GB" sz="1400" dirty="0"/>
              <a:t> A. The Academic Viewpoint on Patient Data Ownership in the Context of Big Data: Scoping Review. Journal of Medical Internet Research. 2020 Aug 18;22(8):e22214. Available from: </a:t>
            </a:r>
            <a:r>
              <a:rPr lang="en-GB" sz="1400" u="sng" dirty="0">
                <a:hlinkClick r:id="rId3"/>
              </a:rPr>
              <a:t>https://www.ncbi.nlm.nih.gov/pmc/articles/PMC7463395/</a:t>
            </a:r>
            <a:endParaRPr lang="en-GB" sz="1400" u="sng" dirty="0"/>
          </a:p>
          <a:p>
            <a:pPr marL="0" indent="0">
              <a:buNone/>
            </a:pPr>
            <a:r>
              <a:rPr lang="en-GB" sz="1400" dirty="0"/>
              <a:t>3. Dutta B, Hwang HG. The adoption of electronic medical record by physicians. Medicine [Internet]. 2020 Feb;99(8):e19290. Available from: </a:t>
            </a:r>
            <a:r>
              <a:rPr lang="en-GB" sz="1400" dirty="0">
                <a:hlinkClick r:id="rId4"/>
              </a:rPr>
              <a:t>https://journals.lww.com/md-journal/fulltext/2020/02210/the_adoption_of_electronic_medical_record_by.75.aspx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4. </a:t>
            </a:r>
            <a:r>
              <a:rPr lang="en-GB" sz="1400" dirty="0" err="1"/>
              <a:t>Odekunle</a:t>
            </a:r>
            <a:r>
              <a:rPr lang="en-GB" sz="1400" dirty="0"/>
              <a:t> FF, </a:t>
            </a:r>
            <a:r>
              <a:rPr lang="en-GB" sz="1400" dirty="0" err="1"/>
              <a:t>Odekunle</a:t>
            </a:r>
            <a:r>
              <a:rPr lang="en-GB" sz="1400" dirty="0"/>
              <a:t> RO, Shankar S. Why sub-Saharan Africa lags in electronic health record adoption and possible strategies to increase its adoption in this region. International Journal of Health Sciences [Internet]. 2017;11(4):59–64. Available from: </a:t>
            </a:r>
            <a:r>
              <a:rPr lang="en-GB" sz="1400" dirty="0">
                <a:hlinkClick r:id="rId5"/>
              </a:rPr>
              <a:t>https://www.ncbi.nlm.nih.gov/pmc/articles/PMC5654179/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5. </a:t>
            </a:r>
            <a:r>
              <a:rPr lang="en-GB" sz="1400" dirty="0" err="1"/>
              <a:t>Palabindala</a:t>
            </a:r>
            <a:r>
              <a:rPr lang="en-GB" sz="1400" dirty="0"/>
              <a:t> V, </a:t>
            </a:r>
            <a:r>
              <a:rPr lang="en-GB" sz="1400" dirty="0" err="1"/>
              <a:t>Pamarthy</a:t>
            </a:r>
            <a:r>
              <a:rPr lang="en-GB" sz="1400" dirty="0"/>
              <a:t> A, </a:t>
            </a:r>
            <a:r>
              <a:rPr lang="en-GB" sz="1400" dirty="0" err="1"/>
              <a:t>Jonnalagadda</a:t>
            </a:r>
            <a:r>
              <a:rPr lang="en-GB" sz="1400" dirty="0"/>
              <a:t> NR. Adoption of electronic health records and barriers. Journal of Community Hospital Internal Medicine Perspectives [Internet]. 2016 Jan;6(5):32643. Available from: </a:t>
            </a:r>
            <a:r>
              <a:rPr lang="en-GB" sz="1400" dirty="0">
                <a:hlinkClick r:id="rId6"/>
              </a:rPr>
              <a:t>https://www.ncbi.nlm.nih.gov/pmc/articles/PMC5089148/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6. </a:t>
            </a:r>
            <a:r>
              <a:rPr lang="en-GB" sz="1400" dirty="0" err="1"/>
              <a:t>Papoutsi</a:t>
            </a:r>
            <a:r>
              <a:rPr lang="en-GB" sz="1400" dirty="0"/>
              <a:t> C, </a:t>
            </a:r>
            <a:r>
              <a:rPr lang="en-GB" sz="1400" dirty="0" err="1"/>
              <a:t>Wherton</a:t>
            </a:r>
            <a:r>
              <a:rPr lang="en-GB" sz="1400" dirty="0"/>
              <a:t> J, Shaw S, Morrison C, </a:t>
            </a:r>
            <a:r>
              <a:rPr lang="en-GB" sz="1400" dirty="0" err="1"/>
              <a:t>Greenhalgh</a:t>
            </a:r>
            <a:r>
              <a:rPr lang="en-GB" sz="1400" dirty="0"/>
              <a:t> T. Putting the social back into sociotechnical: Case studies of co-design in digital health. Journal of the American Medical Informatics Association. 2020 Oct 12; Available from: </a:t>
            </a:r>
            <a:r>
              <a:rPr lang="en-GB" sz="1400" u="sng" dirty="0">
                <a:hlinkClick r:id="rId7"/>
              </a:rPr>
              <a:t>https://academic.oup.com/jamia/article/28/2/284/5920883?login=false</a:t>
            </a:r>
            <a:endParaRPr lang="en-GB" sz="1400" u="sng" dirty="0"/>
          </a:p>
          <a:p>
            <a:pPr marL="0" lvl="0" indent="0">
              <a:buNone/>
            </a:pPr>
            <a:r>
              <a:rPr lang="en-GB" sz="1400" dirty="0"/>
              <a:t>7. Or C, Tong E, Tan J, et al. Exploring factors affecting voluntary adoption of electronic medical records among physicians and clinical assistants of small or solo private general practice clinics. J Med </a:t>
            </a:r>
            <a:r>
              <a:rPr lang="en-GB" sz="1400" dirty="0" err="1"/>
              <a:t>Syst</a:t>
            </a:r>
            <a:r>
              <a:rPr lang="en-GB" sz="1400" dirty="0"/>
              <a:t> 2018;42:121.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‌</a:t>
            </a:r>
          </a:p>
          <a:p>
            <a:pPr marL="0" lv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‌</a:t>
            </a:r>
          </a:p>
          <a:p>
            <a:pPr marL="0" lvl="0" indent="0">
              <a:buNone/>
            </a:pPr>
            <a:endParaRPr lang="en-US" sz="1400" dirty="0"/>
          </a:p>
          <a:p>
            <a:pPr lvl="0"/>
            <a:endParaRPr lang="en-US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0847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2777" y="356568"/>
            <a:ext cx="10058400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GB" sz="1400" dirty="0"/>
          </a:p>
          <a:p>
            <a:r>
              <a:rPr lang="en-GB" sz="1400" dirty="0"/>
              <a:t>‌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sz="1400" dirty="0"/>
          </a:p>
          <a:p>
            <a:pPr marL="0" indent="0">
              <a:buFont typeface="Calibri" panose="020F0502020204030204" pitchFamily="34" charset="0"/>
              <a:buNone/>
            </a:pPr>
            <a:endParaRPr lang="en-GB" sz="1400" dirty="0"/>
          </a:p>
          <a:p>
            <a:r>
              <a:rPr lang="en-GB" sz="1400" dirty="0"/>
              <a:t>‌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1400" dirty="0"/>
          </a:p>
          <a:p>
            <a:endParaRPr lang="en-US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6205" y="369632"/>
            <a:ext cx="10058400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/>
              <a:t>8. Van </a:t>
            </a:r>
            <a:r>
              <a:rPr lang="en-GB" sz="1400" dirty="0" err="1"/>
              <a:t>Velthoven</a:t>
            </a:r>
            <a:r>
              <a:rPr lang="en-GB" sz="1400" dirty="0"/>
              <a:t> MH, Cordon C. Sustainable Adoption of Digital Health Innovations: Perspectives From a Stakeholder Workshop. Journal of Medical Internet Research. 2019 Mar 25;21(3):e11922. Available from: </a:t>
            </a:r>
            <a:r>
              <a:rPr lang="en-GB" sz="1400" u="sng" dirty="0">
                <a:hlinkClick r:id="rId2"/>
              </a:rPr>
              <a:t>https://www.jmir.org/2019/3/e11922/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9. Digital Health Market Size, Share Global Analysis Report, 2022 - 2030. Polaris. Available from: </a:t>
            </a:r>
            <a:r>
              <a:rPr lang="en-GB" sz="1400" dirty="0">
                <a:hlinkClick r:id="rId3"/>
              </a:rPr>
              <a:t>https://www.polarismarketresearch.com/industry-analysis/digital-health-market</a:t>
            </a:r>
            <a:r>
              <a:rPr lang="en-GB" sz="1400" dirty="0"/>
              <a:t>. </a:t>
            </a:r>
            <a:endParaRPr lang="en-GB" sz="1400" u="sng" dirty="0"/>
          </a:p>
          <a:p>
            <a:pPr marL="0" indent="0">
              <a:buNone/>
            </a:pPr>
            <a:r>
              <a:rPr lang="en-GB" sz="1400" dirty="0"/>
              <a:t>10. Nilsen P, </a:t>
            </a:r>
            <a:r>
              <a:rPr lang="en-GB" sz="1400" dirty="0" err="1"/>
              <a:t>Seing</a:t>
            </a:r>
            <a:r>
              <a:rPr lang="en-GB" sz="1400" dirty="0"/>
              <a:t> I, Ericsson C, </a:t>
            </a:r>
            <a:r>
              <a:rPr lang="en-GB" sz="1400" dirty="0" err="1"/>
              <a:t>Birken</a:t>
            </a:r>
            <a:r>
              <a:rPr lang="en-GB" sz="1400" dirty="0"/>
              <a:t> SA, </a:t>
            </a:r>
            <a:r>
              <a:rPr lang="en-GB" sz="1400" dirty="0" err="1"/>
              <a:t>Schildmeijer</a:t>
            </a:r>
            <a:r>
              <a:rPr lang="en-GB" sz="1400" dirty="0"/>
              <a:t> K. Characteristics of Successful Changes in Health Care organizations: an Interview Study with physicians, Registered Nurses and Assistant Nurses. BMC Health Services Research [Internet]. 2020;20(1). Available from: </a:t>
            </a:r>
            <a:r>
              <a:rPr lang="en-GB" sz="1400" dirty="0">
                <a:hlinkClick r:id="rId4"/>
              </a:rPr>
              <a:t>https://bmchealthservres.biomedcentral.com/articles/10.1186/s12913-020-4999-8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11. </a:t>
            </a:r>
            <a:r>
              <a:rPr lang="en-GB" sz="1400" dirty="0" err="1"/>
              <a:t>Saxena</a:t>
            </a:r>
            <a:r>
              <a:rPr lang="en-GB" sz="1400" dirty="0"/>
              <a:t> P. The Era of Healthcare Digitalization [Internet]. </a:t>
            </a:r>
            <a:r>
              <a:rPr lang="en-GB" sz="1400" dirty="0" err="1"/>
              <a:t>Appinventiv</a:t>
            </a:r>
            <a:r>
              <a:rPr lang="en-GB" sz="1400" dirty="0"/>
              <a:t>. 2020. Available from: </a:t>
            </a:r>
            <a:r>
              <a:rPr lang="en-GB" sz="1400" dirty="0">
                <a:hlinkClick r:id="rId5"/>
              </a:rPr>
              <a:t>https://appinventiv.com/blog/digital-transformation-in-healthcare/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12. Digital health technology: Global case studies | Deloitte Insights. www2.deloitte.com. Available from: </a:t>
            </a:r>
            <a:r>
              <a:rPr lang="en-GB" sz="1400" dirty="0">
                <a:hlinkClick r:id="rId6"/>
              </a:rPr>
              <a:t>https://www2.deloitte.com/us/en/insights/industry/health-care/digital-health-technology.html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13. </a:t>
            </a:r>
            <a:r>
              <a:rPr lang="en-US" sz="1400" dirty="0"/>
              <a:t>Charles JT Butcher, </a:t>
            </a:r>
            <a:r>
              <a:rPr lang="en-US" sz="1400" dirty="0" err="1"/>
              <a:t>Wajid</a:t>
            </a:r>
            <a:r>
              <a:rPr lang="en-US" sz="1400" dirty="0"/>
              <a:t> Hussain. Digital healthcare: the future, Future Healthcare Journal-Royal College of Physicians. 2022 Jul; 9(2): 113–117. Available from: </a:t>
            </a:r>
            <a:r>
              <a:rPr lang="en-US" sz="1400" dirty="0">
                <a:hlinkClick r:id="rId7"/>
              </a:rPr>
              <a:t>https://www.ncbi.nlm.nih.gov/pmc/articles/PMC9345235/</a:t>
            </a:r>
            <a:endParaRPr lang="en-US" sz="1400" dirty="0"/>
          </a:p>
          <a:p>
            <a:pPr marL="0" lvl="0" indent="0">
              <a:buNone/>
            </a:pPr>
            <a:r>
              <a:rPr lang="en-US" sz="1400" dirty="0"/>
              <a:t>14. C. M. Cato, M. M. Williams, and C. M. Short, "The implementation of electronic health records and change management: A literature review," Journal of Healthcare Management, vol. 63, no. 1, pp. 10-22, Jan/Feb 2018.</a:t>
            </a:r>
          </a:p>
          <a:p>
            <a:pPr marL="0" indent="0">
              <a:buNone/>
            </a:pPr>
            <a:r>
              <a:rPr lang="en-US" sz="1400" dirty="0"/>
              <a:t>15. J. Chen, Y. </a:t>
            </a:r>
            <a:r>
              <a:rPr lang="en-US" sz="1400" dirty="0" err="1"/>
              <a:t>Xue</a:t>
            </a:r>
            <a:r>
              <a:rPr lang="en-US" sz="1400" dirty="0"/>
              <a:t>, and Y. Chen. A Change Control Process for Health Information Systems," in 2018 IEEE International Conference on Healthcare Informatics (ICHI), New York, NY, USA, 2018, pp. 69-73. </a:t>
            </a:r>
            <a:r>
              <a:rPr lang="en-US" sz="1400" dirty="0" err="1"/>
              <a:t>doi</a:t>
            </a:r>
            <a:r>
              <a:rPr lang="en-US" sz="1400" dirty="0"/>
              <a:t>: 10.1109/ICHI.2018.00019.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16. </a:t>
            </a:r>
            <a:r>
              <a:rPr lang="en-GB" sz="1400" dirty="0" err="1"/>
              <a:t>Lorenzi</a:t>
            </a:r>
            <a:r>
              <a:rPr lang="en-GB" sz="1400" dirty="0"/>
              <a:t> NM, Riley RT. Managing change: an overview. Journal of the American Medical Informatics Association : JAMIA [Internet]. 2020;7(2):116–24. Available from: </a:t>
            </a:r>
            <a:r>
              <a:rPr lang="en-GB" sz="1400" dirty="0">
                <a:hlinkClick r:id="rId8"/>
              </a:rPr>
              <a:t>https://www.ncbi.nlm.nih.gov/pmc/articles/PMC61464/</a:t>
            </a:r>
            <a:endParaRPr lang="en-GB" sz="1400" dirty="0"/>
          </a:p>
          <a:p>
            <a:pPr marL="0" lvl="0" indent="0">
              <a:buNone/>
            </a:pPr>
            <a:r>
              <a:rPr lang="en-US" sz="1400" dirty="0"/>
              <a:t>17. S. K. Srinivasan, S. H. Nguyen, and R. K. Bali, "Change control management for safe implementation of electronic health records," in 2017 IEEE International Conference on Big Data (Big Data), Boston, MA, USA, 2017, pp. 3914-3918. </a:t>
            </a:r>
            <a:r>
              <a:rPr lang="en-US" sz="1400" dirty="0" err="1"/>
              <a:t>doi</a:t>
            </a:r>
            <a:r>
              <a:rPr lang="en-US" sz="1400" dirty="0"/>
              <a:t>: 10.1109/BigData.2017.8258412.</a:t>
            </a:r>
          </a:p>
          <a:p>
            <a:pPr marL="0" indent="0">
              <a:buNone/>
            </a:pPr>
            <a:endParaRPr lang="en-GB" sz="1400" dirty="0"/>
          </a:p>
          <a:p>
            <a:pPr>
              <a:buFont typeface="Wingdings" panose="05000000000000000000" pitchFamily="2" charset="2"/>
              <a:buChar char="q"/>
            </a:pPr>
            <a:endParaRPr lang="en-GB" sz="1400" dirty="0"/>
          </a:p>
          <a:p>
            <a:pPr marL="0" indent="0">
              <a:buFont typeface="Calibri" panose="020F0502020204030204" pitchFamily="34" charset="0"/>
              <a:buNone/>
            </a:pPr>
            <a:endParaRPr lang="en-GB" sz="1400" dirty="0"/>
          </a:p>
          <a:p>
            <a:r>
              <a:rPr lang="en-GB" sz="1400" dirty="0"/>
              <a:t>‌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sz="1400" dirty="0"/>
          </a:p>
          <a:p>
            <a:pPr marL="0" indent="0">
              <a:buFont typeface="Calibri" panose="020F0502020204030204" pitchFamily="34" charset="0"/>
              <a:buNone/>
            </a:pPr>
            <a:endParaRPr lang="en-GB" sz="1400" dirty="0"/>
          </a:p>
          <a:p>
            <a:r>
              <a:rPr lang="en-GB" sz="1400" dirty="0"/>
              <a:t>‌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1400" dirty="0"/>
          </a:p>
          <a:p>
            <a:endParaRPr lang="en-US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3072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66205" y="369632"/>
            <a:ext cx="10058400" cy="402336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GB" sz="1400" dirty="0"/>
          </a:p>
          <a:p>
            <a:pPr marL="0" indent="0">
              <a:buFont typeface="Calibri" panose="020F0502020204030204" pitchFamily="34" charset="0"/>
              <a:buNone/>
            </a:pPr>
            <a:endParaRPr lang="en-GB" sz="1400" dirty="0"/>
          </a:p>
          <a:p>
            <a:r>
              <a:rPr lang="en-GB" sz="1400" dirty="0"/>
              <a:t>‌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sz="1400" dirty="0"/>
          </a:p>
          <a:p>
            <a:pPr marL="0" indent="0">
              <a:buFont typeface="Calibri" panose="020F0502020204030204" pitchFamily="34" charset="0"/>
              <a:buNone/>
            </a:pPr>
            <a:endParaRPr lang="en-GB" sz="1400" dirty="0"/>
          </a:p>
          <a:p>
            <a:r>
              <a:rPr lang="en-GB" sz="1400" dirty="0"/>
              <a:t>‌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1400" dirty="0"/>
          </a:p>
          <a:p>
            <a:endParaRPr lang="en-US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050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97280" y="2594377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00" b="1" dirty="0"/>
              <a:t>Thankyou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1999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b="1" dirty="0"/>
              <a:t>Screenshot of Approval</a:t>
            </a:r>
            <a:endParaRPr lang="en-GB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50" y="1948161"/>
            <a:ext cx="5489059" cy="378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3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Introduction: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Digital Health: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Quality Healthcare delivery with the help of digital tools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Intersection between technology and healthcare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r>
              <a:rPr lang="en-IN" b="1" dirty="0">
                <a:solidFill>
                  <a:schemeClr val="tx1"/>
                </a:solidFill>
              </a:rPr>
              <a:t>Potential advantages of digital health: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A more evidence based approach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Improved patient safety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Better patient engagement and monitoring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Tracking healthcare related informatics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Exchange of information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Data governance and ownership</a:t>
            </a:r>
          </a:p>
          <a:p>
            <a:pPr>
              <a:buFont typeface="Wingdings" panose="05000000000000000000" pitchFamily="2" charset="2"/>
              <a:buChar char="q"/>
            </a:pPr>
            <a:endParaRPr lang="en-I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52" y="2131042"/>
            <a:ext cx="4609828" cy="3452743"/>
          </a:xfrm>
          <a:prstGeom prst="rect">
            <a:avLst/>
          </a:prstGeom>
        </p:spPr>
      </p:pic>
      <p:sp>
        <p:nvSpPr>
          <p:cNvPr id="6" name="TextBox 5">
            <a:hlinkClick r:id="rId3"/>
          </p:cNvPr>
          <p:cNvSpPr txBox="1"/>
          <p:nvPr/>
        </p:nvSpPr>
        <p:spPr>
          <a:xfrm>
            <a:off x="6467474" y="5583785"/>
            <a:ext cx="4609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Source:  </a:t>
            </a:r>
            <a:r>
              <a:rPr lang="en-IN" sz="1000" dirty="0">
                <a:hlinkClick r:id="rId3"/>
              </a:rPr>
              <a:t>https://tenor.com/en-GB/view/digital-healthcare-market-gif-25595755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906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Change Management:</a:t>
            </a:r>
            <a:endParaRPr lang="en-GB" sz="36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71302" y="2141827"/>
            <a:ext cx="3901441" cy="246095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>
                <a:solidFill>
                  <a:schemeClr val="tx1"/>
                </a:solidFill>
              </a:rPr>
              <a:t>PEOPLE-PROCESS-TECHNOLOGY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Strategizing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Organized approach and Teamwork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Motivation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Improvement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Measure, analyse &amp; act</a:t>
            </a:r>
          </a:p>
          <a:p>
            <a:pPr marL="0" indent="0">
              <a:buNone/>
            </a:pPr>
            <a:endParaRPr lang="en-I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tx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1" y="2054742"/>
            <a:ext cx="5928359" cy="2521915"/>
          </a:xfrm>
          <a:prstGeom prst="rect">
            <a:avLst/>
          </a:prstGeom>
        </p:spPr>
      </p:pic>
      <p:sp>
        <p:nvSpPr>
          <p:cNvPr id="14" name="TextBox 13">
            <a:hlinkClick r:id="rId3"/>
          </p:cNvPr>
          <p:cNvSpPr txBox="1"/>
          <p:nvPr/>
        </p:nvSpPr>
        <p:spPr>
          <a:xfrm>
            <a:off x="5227321" y="4576657"/>
            <a:ext cx="4609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Source:  </a:t>
            </a:r>
            <a:r>
              <a:rPr lang="en-IN" sz="1000" dirty="0">
                <a:hlinkClick r:id="rId4"/>
              </a:rPr>
              <a:t>https://changeactivation.com/who-wants-change/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18548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/>
              <a:t>Market Segmentation: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580" y="1858434"/>
            <a:ext cx="347472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By Delivery Mode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</a:rPr>
              <a:t>Web/Cloud Based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</a:rPr>
              <a:t>On Premises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By Component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</a:rPr>
              <a:t>Practice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</a:rPr>
              <a:t>Patient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</a:rPr>
              <a:t>E-prescription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</a:rPr>
              <a:t>Referral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</a:rPr>
              <a:t>Population Health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tx1"/>
                </a:solidFill>
              </a:rPr>
              <a:t>Private/Public Sectors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90080" y="1845734"/>
            <a:ext cx="3474720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sz="1800" b="1" dirty="0">
                <a:solidFill>
                  <a:schemeClr val="tx1"/>
                </a:solidFill>
              </a:rPr>
              <a:t>By End Users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</a:rPr>
              <a:t>Healthcare Facilities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Acute care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Long-term care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Post-acute care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</a:rPr>
              <a:t>Ambulatory care centres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tx1"/>
                </a:solidFill>
              </a:rPr>
              <a:t>Physician Clinics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tx1"/>
                </a:solidFill>
              </a:rPr>
              <a:t>E-health IOT device users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1800" b="1" dirty="0">
                <a:solidFill>
                  <a:schemeClr val="tx1"/>
                </a:solidFill>
              </a:rPr>
              <a:t>By Country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tx1"/>
                </a:solidFill>
              </a:rPr>
              <a:t>Government Involvement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800" dirty="0">
                <a:solidFill>
                  <a:schemeClr val="tx1"/>
                </a:solidFill>
              </a:rPr>
              <a:t>Resources/Laws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6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Objectives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General Objective:  </a:t>
            </a:r>
          </a:p>
          <a:p>
            <a:r>
              <a:rPr lang="en-GB" sz="2800" dirty="0">
                <a:solidFill>
                  <a:schemeClr val="tx1"/>
                </a:solidFill>
              </a:rPr>
              <a:t>To understand the importance of change management in adoption of digital solutions for the field of healthcare</a:t>
            </a:r>
          </a:p>
          <a:p>
            <a:r>
              <a:rPr lang="en-GB" sz="2800" b="1" dirty="0">
                <a:solidFill>
                  <a:schemeClr val="tx1"/>
                </a:solidFill>
              </a:rPr>
              <a:t>Specific Objectives: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tx1"/>
                </a:solidFill>
              </a:rPr>
              <a:t>To assess the level of acceptance and readiness of healthcare organizations towards digital health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tx1"/>
                </a:solidFill>
              </a:rPr>
              <a:t>To identify potential barriers and solutions towards adoption of digital health</a:t>
            </a:r>
          </a:p>
        </p:txBody>
      </p:sp>
    </p:spTree>
    <p:extLst>
      <p:ext uri="{BB962C8B-B14F-4D97-AF65-F5344CB8AC3E}">
        <p14:creationId xmlns:p14="http://schemas.microsoft.com/office/powerpoint/2010/main" val="6902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Methodology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</a:rPr>
              <a:t>Study design- </a:t>
            </a:r>
            <a:r>
              <a:rPr lang="en-US" sz="2400" dirty="0">
                <a:solidFill>
                  <a:schemeClr val="tx1"/>
                </a:solidFill>
              </a:rPr>
              <a:t>Literature review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</a:rPr>
              <a:t>Setting- </a:t>
            </a:r>
            <a:r>
              <a:rPr lang="en-US" sz="2400" b="1" dirty="0" err="1">
                <a:solidFill>
                  <a:schemeClr val="tx1"/>
                </a:solidFill>
              </a:rPr>
              <a:t>Triotree</a:t>
            </a:r>
            <a:r>
              <a:rPr lang="en-US" sz="2400" b="1" dirty="0">
                <a:solidFill>
                  <a:schemeClr val="tx1"/>
                </a:solidFill>
              </a:rPr>
              <a:t> Technologies Pvt. Ltd</a:t>
            </a:r>
            <a:endParaRPr lang="en-US" sz="2400" dirty="0">
              <a:solidFill>
                <a:schemeClr val="tx1"/>
              </a:solidFill>
            </a:endParaRP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</a:rPr>
              <a:t>Study Tool- </a:t>
            </a:r>
            <a:r>
              <a:rPr lang="en-US" sz="2400" dirty="0">
                <a:solidFill>
                  <a:schemeClr val="tx1"/>
                </a:solidFill>
              </a:rPr>
              <a:t>PubMed search and google scholar search of relevant open access articles, Public blogs and unpublished articles by industry experts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</a:rPr>
              <a:t>Operational Definitions/Keywords- </a:t>
            </a:r>
            <a:r>
              <a:rPr lang="en-US" sz="2400" dirty="0">
                <a:solidFill>
                  <a:schemeClr val="tx1"/>
                </a:solidFill>
              </a:rPr>
              <a:t>Change management, Digital health, Healthcare, Physicians, Strategy, Implementation, Stakeholder, Resistance, Adoption</a:t>
            </a:r>
          </a:p>
          <a:p>
            <a:pPr lv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</a:rPr>
              <a:t>Duration of study- </a:t>
            </a:r>
            <a:r>
              <a:rPr lang="en-US" sz="2400" dirty="0">
                <a:solidFill>
                  <a:schemeClr val="tx1"/>
                </a:solidFill>
              </a:rPr>
              <a:t>3 months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4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Criteria: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Inclusion criteria:  </a:t>
            </a:r>
          </a:p>
          <a:p>
            <a:r>
              <a:rPr lang="en-IN" sz="2800" dirty="0">
                <a:solidFill>
                  <a:schemeClr val="tx1"/>
                </a:solidFill>
              </a:rPr>
              <a:t>Any primary/secondary study conducted on Digital health and Change management from credible sources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b="1" dirty="0">
                <a:solidFill>
                  <a:schemeClr val="tx1"/>
                </a:solidFill>
              </a:rPr>
              <a:t>Exclusion Criteria:  </a:t>
            </a:r>
          </a:p>
          <a:p>
            <a:r>
              <a:rPr lang="en-IN" sz="2800" dirty="0">
                <a:solidFill>
                  <a:schemeClr val="tx1"/>
                </a:solidFill>
              </a:rPr>
              <a:t>Research material which does not relate to the research topic in any way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/>
              <a:t>Results: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39572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700" b="1" dirty="0"/>
              <a:t>Acceptance rate of any mode of digital health: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700" dirty="0"/>
              <a:t> better amongst more educated individuals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700" dirty="0"/>
              <a:t> Males users more inclined than female users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700" dirty="0"/>
              <a:t> Better amongst urban  as compared to rural/semi rural population</a:t>
            </a:r>
          </a:p>
          <a:p>
            <a:pPr marL="0" indent="0">
              <a:buNone/>
            </a:pPr>
            <a:r>
              <a:rPr lang="en-IN" sz="1700" b="1" dirty="0"/>
              <a:t>Major barriers identified with respect to adoption: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700" dirty="0"/>
              <a:t>Privacy and Security concern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700" dirty="0"/>
              <a:t>High starting costs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700" dirty="0"/>
              <a:t>Sudden Pre existing workflow changes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700" dirty="0"/>
              <a:t>Lack of training/participation in 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700" dirty="0"/>
              <a:t>Complex user interface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1700" dirty="0"/>
              <a:t>Time consuming</a:t>
            </a:r>
          </a:p>
          <a:p>
            <a:pPr marL="0" indent="0">
              <a:buNone/>
            </a:pPr>
            <a:endParaRPr lang="en-IN" sz="1700" dirty="0"/>
          </a:p>
          <a:p>
            <a:pPr>
              <a:buFont typeface="Wingdings" panose="05000000000000000000" pitchFamily="2" charset="2"/>
              <a:buChar char="q"/>
            </a:pPr>
            <a:endParaRPr lang="en-IN" sz="1700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10023566" y="6457890"/>
            <a:ext cx="2168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Source: Reference no.2, 3, 4 ,6 </a:t>
            </a:r>
          </a:p>
          <a:p>
            <a:endParaRPr lang="en-IN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28" y="2286000"/>
            <a:ext cx="5603369" cy="2612571"/>
          </a:xfrm>
          <a:prstGeom prst="rect">
            <a:avLst/>
          </a:prstGeom>
        </p:spPr>
      </p:pic>
      <p:sp>
        <p:nvSpPr>
          <p:cNvPr id="6" name="TextBox 5">
            <a:hlinkClick r:id="rId2"/>
          </p:cNvPr>
          <p:cNvSpPr txBox="1"/>
          <p:nvPr/>
        </p:nvSpPr>
        <p:spPr>
          <a:xfrm>
            <a:off x="5722127" y="4898571"/>
            <a:ext cx="560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Source: </a:t>
            </a:r>
            <a:r>
              <a:rPr lang="en-GB" sz="1000" dirty="0"/>
              <a:t>Dutta B, Hwang HG. The adoption of electronic medical record by physicians. Medicine [Internet]. 2020 Feb;99(8):e19290. Available from: </a:t>
            </a:r>
            <a:r>
              <a:rPr lang="en-GB" sz="1000" dirty="0">
                <a:hlinkClick r:id="rId4"/>
              </a:rPr>
              <a:t>https://journals.lww.com/md-journal/fulltext/2020/02210/the_adoption_of_electronic_medical_record_by.75.aspx</a:t>
            </a:r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083073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949</TotalTime>
  <Words>1349</Words>
  <Application>Microsoft Office PowerPoint</Application>
  <PresentationFormat>Widescreen</PresentationFormat>
  <Paragraphs>179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Retrospect</vt:lpstr>
      <vt:lpstr>Strategic Transformation: Empowering digital health through effective change management </vt:lpstr>
      <vt:lpstr>Screenshot of Approval</vt:lpstr>
      <vt:lpstr>Introduction:</vt:lpstr>
      <vt:lpstr>Change Management:</vt:lpstr>
      <vt:lpstr>Market Segmentation:</vt:lpstr>
      <vt:lpstr>Objectives</vt:lpstr>
      <vt:lpstr>Methodology</vt:lpstr>
      <vt:lpstr>Criteria:</vt:lpstr>
      <vt:lpstr>Results:</vt:lpstr>
      <vt:lpstr>Results (Cont.)</vt:lpstr>
      <vt:lpstr>Discussion</vt:lpstr>
      <vt:lpstr>Projected Growth</vt:lpstr>
      <vt:lpstr>Growth in India</vt:lpstr>
      <vt:lpstr>Conclusions:</vt:lpstr>
      <vt:lpstr>Recommendations:</vt:lpstr>
      <vt:lpstr>References: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Transformation: Empowering digital health through effective change management</dc:title>
  <dc:creator>DR Vishaal</dc:creator>
  <cp:lastModifiedBy>Vishaal Govinda</cp:lastModifiedBy>
  <cp:revision>56</cp:revision>
  <dcterms:created xsi:type="dcterms:W3CDTF">2023-06-18T05:04:35Z</dcterms:created>
  <dcterms:modified xsi:type="dcterms:W3CDTF">2023-10-03T17:28:27Z</dcterms:modified>
</cp:coreProperties>
</file>