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7" r:id="rId3"/>
    <p:sldId id="275" r:id="rId4"/>
    <p:sldId id="274" r:id="rId5"/>
    <p:sldId id="260" r:id="rId6"/>
    <p:sldId id="259" r:id="rId7"/>
    <p:sldId id="261" r:id="rId8"/>
    <p:sldId id="262" r:id="rId9"/>
    <p:sldId id="265" r:id="rId10"/>
    <p:sldId id="276" r:id="rId11"/>
    <p:sldId id="277" r:id="rId12"/>
    <p:sldId id="278" r:id="rId13"/>
    <p:sldId id="289" r:id="rId14"/>
    <p:sldId id="290" r:id="rId15"/>
    <p:sldId id="291" r:id="rId16"/>
    <p:sldId id="287" r:id="rId17"/>
    <p:sldId id="288" r:id="rId18"/>
    <p:sldId id="285" r:id="rId19"/>
    <p:sldId id="286" r:id="rId20"/>
    <p:sldId id="267" r:id="rId21"/>
    <p:sldId id="273" r:id="rId22"/>
    <p:sldId id="268" r:id="rId23"/>
    <p:sldId id="2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6" autoAdjust="0"/>
    <p:restoredTop sz="94660"/>
  </p:normalViewPr>
  <p:slideViewPr>
    <p:cSldViewPr snapToGrid="0">
      <p:cViewPr varScale="1">
        <p:scale>
          <a:sx n="70" d="100"/>
          <a:sy n="70"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3.4182108558061065E-2"/>
          <c:y val="4.6997509041473914E-2"/>
          <c:w val="0.78466078968389819"/>
          <c:h val="0.89447889361846866"/>
        </c:manualLayout>
      </c:layout>
      <c:bar3DChart>
        <c:barDir val="col"/>
        <c:grouping val="clustered"/>
        <c:varyColors val="0"/>
        <c:ser>
          <c:idx val="0"/>
          <c:order val="0"/>
          <c:tx>
            <c:strRef>
              <c:f>Sheet1!$B$1</c:f>
              <c:strCache>
                <c:ptCount val="1"/>
                <c:pt idx="0">
                  <c:v>MODERATELY UNSATISFACTORY</c:v>
                </c:pt>
              </c:strCache>
            </c:strRef>
          </c:tx>
          <c:spPr>
            <a:solidFill>
              <a:srgbClr val="0070C0"/>
            </a:solidFill>
          </c:spPr>
          <c:invertIfNegative val="0"/>
          <c:dLbls>
            <c:dLbl>
              <c:idx val="2"/>
              <c:numFmt formatCode="#,##0.00" sourceLinked="0"/>
              <c:spPr>
                <a:noFill/>
                <a:ln>
                  <a:noFill/>
                </a:ln>
                <a:effectLst/>
              </c:spPr>
              <c:txPr>
                <a:bodyPr/>
                <a:lstStyle/>
                <a:p>
                  <a:pPr>
                    <a:defRPr sz="1400"/>
                  </a:pPr>
                  <a:endParaRPr lang="en-US"/>
                </a:p>
              </c:txPr>
              <c:showLegendKey val="0"/>
              <c:showVal val="1"/>
              <c:showCatName val="0"/>
              <c:showSerName val="0"/>
              <c:showPercent val="0"/>
              <c:showBubbleSize val="0"/>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23-25</c:v>
                </c:pt>
                <c:pt idx="1">
                  <c:v>26-27</c:v>
                </c:pt>
                <c:pt idx="2">
                  <c:v>29-31</c:v>
                </c:pt>
              </c:strCache>
            </c:strRef>
          </c:cat>
          <c:val>
            <c:numRef>
              <c:f>Sheet1!$B$2:$B$4</c:f>
              <c:numCache>
                <c:formatCode>General</c:formatCode>
                <c:ptCount val="3"/>
                <c:pt idx="0">
                  <c:v>63.6</c:v>
                </c:pt>
                <c:pt idx="1">
                  <c:v>30</c:v>
                </c:pt>
                <c:pt idx="2">
                  <c:v>12.5</c:v>
                </c:pt>
              </c:numCache>
            </c:numRef>
          </c:val>
        </c:ser>
        <c:ser>
          <c:idx val="1"/>
          <c:order val="1"/>
          <c:tx>
            <c:strRef>
              <c:f>Sheet1!$C$1</c:f>
              <c:strCache>
                <c:ptCount val="1"/>
                <c:pt idx="0">
                  <c:v> SATISFACTORY</c:v>
                </c:pt>
              </c:strCache>
            </c:strRef>
          </c:tx>
          <c:spPr>
            <a:solidFill>
              <a:srgbClr val="FF000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23-25</c:v>
                </c:pt>
                <c:pt idx="1">
                  <c:v>26-27</c:v>
                </c:pt>
                <c:pt idx="2">
                  <c:v>29-31</c:v>
                </c:pt>
              </c:strCache>
            </c:strRef>
          </c:cat>
          <c:val>
            <c:numRef>
              <c:f>Sheet1!$C$2:$C$4</c:f>
              <c:numCache>
                <c:formatCode>General</c:formatCode>
                <c:ptCount val="3"/>
                <c:pt idx="0">
                  <c:v>36.4</c:v>
                </c:pt>
                <c:pt idx="1">
                  <c:v>70</c:v>
                </c:pt>
                <c:pt idx="2">
                  <c:v>87.5</c:v>
                </c:pt>
              </c:numCache>
            </c:numRef>
          </c:val>
        </c:ser>
        <c:dLbls>
          <c:showLegendKey val="0"/>
          <c:showVal val="0"/>
          <c:showCatName val="0"/>
          <c:showSerName val="0"/>
          <c:showPercent val="0"/>
          <c:showBubbleSize val="0"/>
        </c:dLbls>
        <c:gapWidth val="150"/>
        <c:shape val="box"/>
        <c:axId val="484926576"/>
        <c:axId val="484930888"/>
        <c:axId val="0"/>
      </c:bar3DChart>
      <c:catAx>
        <c:axId val="484926576"/>
        <c:scaling>
          <c:orientation val="minMax"/>
        </c:scaling>
        <c:delete val="0"/>
        <c:axPos val="b"/>
        <c:numFmt formatCode="General" sourceLinked="0"/>
        <c:majorTickMark val="out"/>
        <c:minorTickMark val="none"/>
        <c:tickLblPos val="nextTo"/>
        <c:txPr>
          <a:bodyPr/>
          <a:lstStyle/>
          <a:p>
            <a:pPr>
              <a:defRPr sz="1200" b="1"/>
            </a:pPr>
            <a:endParaRPr lang="en-US"/>
          </a:p>
        </c:txPr>
        <c:crossAx val="484930888"/>
        <c:crosses val="autoZero"/>
        <c:auto val="1"/>
        <c:lblAlgn val="ctr"/>
        <c:lblOffset val="100"/>
        <c:noMultiLvlLbl val="0"/>
      </c:catAx>
      <c:valAx>
        <c:axId val="484930888"/>
        <c:scaling>
          <c:orientation val="minMax"/>
        </c:scaling>
        <c:delete val="0"/>
        <c:axPos val="l"/>
        <c:majorGridlines/>
        <c:numFmt formatCode="General" sourceLinked="1"/>
        <c:majorTickMark val="out"/>
        <c:minorTickMark val="none"/>
        <c:tickLblPos val="nextTo"/>
        <c:txPr>
          <a:bodyPr/>
          <a:lstStyle/>
          <a:p>
            <a:pPr>
              <a:defRPr sz="1200" b="1"/>
            </a:pPr>
            <a:endParaRPr lang="en-US"/>
          </a:p>
        </c:txPr>
        <c:crossAx val="484926576"/>
        <c:crosses val="autoZero"/>
        <c:crossBetween val="between"/>
      </c:valAx>
    </c:plotArea>
    <c:legend>
      <c:legendPos val="r"/>
      <c:layout>
        <c:manualLayout>
          <c:xMode val="edge"/>
          <c:yMode val="edge"/>
          <c:x val="0.80597332593664917"/>
          <c:y val="0.45014095667607457"/>
          <c:w val="0.16350850165468447"/>
          <c:h val="0.1989517244929547"/>
        </c:manualLayout>
      </c:layout>
      <c:overlay val="0"/>
      <c:txPr>
        <a:bodyPr/>
        <a:lstStyle/>
        <a:p>
          <a:pPr>
            <a:defRPr sz="1100" b="1"/>
          </a:pPr>
          <a:endParaRPr lang="en-US"/>
        </a:p>
      </c:tx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MODERATELY UNSATISFACTORY</c:v>
                </c:pt>
              </c:strCache>
            </c:strRef>
          </c:tx>
          <c:spPr>
            <a:solidFill>
              <a:srgbClr val="0070C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DIPLOMA</c:v>
                </c:pt>
                <c:pt idx="1">
                  <c:v>GRADUATE</c:v>
                </c:pt>
              </c:strCache>
            </c:strRef>
          </c:cat>
          <c:val>
            <c:numRef>
              <c:f>Sheet1!$B$2:$B$3</c:f>
              <c:numCache>
                <c:formatCode>General</c:formatCode>
                <c:ptCount val="2"/>
                <c:pt idx="0">
                  <c:v>48.7</c:v>
                </c:pt>
                <c:pt idx="1">
                  <c:v>18.2</c:v>
                </c:pt>
              </c:numCache>
            </c:numRef>
          </c:val>
        </c:ser>
        <c:ser>
          <c:idx val="1"/>
          <c:order val="1"/>
          <c:tx>
            <c:strRef>
              <c:f>Sheet1!$C$1</c:f>
              <c:strCache>
                <c:ptCount val="1"/>
                <c:pt idx="0">
                  <c:v> SATISFACTORY</c:v>
                </c:pt>
              </c:strCache>
            </c:strRef>
          </c:tx>
          <c:spPr>
            <a:solidFill>
              <a:srgbClr val="FF000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DIPLOMA</c:v>
                </c:pt>
                <c:pt idx="1">
                  <c:v>GRADUATE</c:v>
                </c:pt>
              </c:strCache>
            </c:strRef>
          </c:cat>
          <c:val>
            <c:numRef>
              <c:f>Sheet1!$C$2:$C$3</c:f>
              <c:numCache>
                <c:formatCode>General</c:formatCode>
                <c:ptCount val="2"/>
                <c:pt idx="0">
                  <c:v>51.3</c:v>
                </c:pt>
                <c:pt idx="1">
                  <c:v>81.8</c:v>
                </c:pt>
              </c:numCache>
            </c:numRef>
          </c:val>
        </c:ser>
        <c:dLbls>
          <c:showLegendKey val="0"/>
          <c:showVal val="0"/>
          <c:showCatName val="0"/>
          <c:showSerName val="0"/>
          <c:showPercent val="0"/>
          <c:showBubbleSize val="0"/>
        </c:dLbls>
        <c:gapWidth val="150"/>
        <c:axId val="484927360"/>
        <c:axId val="484929712"/>
      </c:barChart>
      <c:catAx>
        <c:axId val="484927360"/>
        <c:scaling>
          <c:orientation val="minMax"/>
        </c:scaling>
        <c:delete val="0"/>
        <c:axPos val="b"/>
        <c:numFmt formatCode="General" sourceLinked="0"/>
        <c:majorTickMark val="out"/>
        <c:minorTickMark val="none"/>
        <c:tickLblPos val="nextTo"/>
        <c:txPr>
          <a:bodyPr/>
          <a:lstStyle/>
          <a:p>
            <a:pPr>
              <a:defRPr sz="1200" b="1"/>
            </a:pPr>
            <a:endParaRPr lang="en-US"/>
          </a:p>
        </c:txPr>
        <c:crossAx val="484929712"/>
        <c:crosses val="autoZero"/>
        <c:auto val="1"/>
        <c:lblAlgn val="ctr"/>
        <c:lblOffset val="100"/>
        <c:noMultiLvlLbl val="0"/>
      </c:catAx>
      <c:valAx>
        <c:axId val="484929712"/>
        <c:scaling>
          <c:orientation val="minMax"/>
        </c:scaling>
        <c:delete val="0"/>
        <c:axPos val="l"/>
        <c:majorGridlines/>
        <c:numFmt formatCode="General" sourceLinked="1"/>
        <c:majorTickMark val="out"/>
        <c:minorTickMark val="none"/>
        <c:tickLblPos val="nextTo"/>
        <c:txPr>
          <a:bodyPr/>
          <a:lstStyle/>
          <a:p>
            <a:pPr>
              <a:defRPr sz="1200" b="1"/>
            </a:pPr>
            <a:endParaRPr lang="en-US"/>
          </a:p>
        </c:txPr>
        <c:crossAx val="484927360"/>
        <c:crosses val="autoZero"/>
        <c:crossBetween val="between"/>
      </c:valAx>
    </c:plotArea>
    <c:legend>
      <c:legendPos val="r"/>
      <c:layout/>
      <c:overlay val="0"/>
      <c:txPr>
        <a:bodyPr/>
        <a:lstStyle/>
        <a:p>
          <a:pPr>
            <a:defRPr sz="1200" b="1"/>
          </a:pPr>
          <a:endParaRPr lang="en-US"/>
        </a:p>
      </c:txPr>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MODERATELY UNSATISFACTORY</c:v>
                </c:pt>
              </c:strCache>
            </c:strRef>
          </c:tx>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1 YEAR</c:v>
                </c:pt>
                <c:pt idx="1">
                  <c:v>2-3 YEARS</c:v>
                </c:pt>
                <c:pt idx="2">
                  <c:v>4+ YEARS</c:v>
                </c:pt>
                <c:pt idx="3">
                  <c:v>COMBINED</c:v>
                </c:pt>
              </c:strCache>
            </c:strRef>
          </c:cat>
          <c:val>
            <c:numRef>
              <c:f>Sheet1!$B$2:$B$5</c:f>
              <c:numCache>
                <c:formatCode>General</c:formatCode>
                <c:ptCount val="4"/>
                <c:pt idx="0">
                  <c:v>42.1</c:v>
                </c:pt>
                <c:pt idx="1">
                  <c:v>60</c:v>
                </c:pt>
                <c:pt idx="2">
                  <c:v>25</c:v>
                </c:pt>
                <c:pt idx="3">
                  <c:v>42</c:v>
                </c:pt>
              </c:numCache>
            </c:numRef>
          </c:val>
        </c:ser>
        <c:ser>
          <c:idx val="1"/>
          <c:order val="1"/>
          <c:tx>
            <c:strRef>
              <c:f>Sheet1!$C$1</c:f>
              <c:strCache>
                <c:ptCount val="1"/>
                <c:pt idx="0">
                  <c:v> SATISFACTORY</c:v>
                </c:pt>
              </c:strCache>
            </c:strRef>
          </c:tx>
          <c:spPr>
            <a:solidFill>
              <a:srgbClr val="FF000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1 YEAR</c:v>
                </c:pt>
                <c:pt idx="1">
                  <c:v>2-3 YEARS</c:v>
                </c:pt>
                <c:pt idx="2">
                  <c:v>4+ YEARS</c:v>
                </c:pt>
                <c:pt idx="3">
                  <c:v>COMBINED</c:v>
                </c:pt>
              </c:strCache>
            </c:strRef>
          </c:cat>
          <c:val>
            <c:numRef>
              <c:f>Sheet1!$C$2:$C$5</c:f>
              <c:numCache>
                <c:formatCode>General</c:formatCode>
                <c:ptCount val="4"/>
                <c:pt idx="0">
                  <c:v>57.9</c:v>
                </c:pt>
                <c:pt idx="1">
                  <c:v>40</c:v>
                </c:pt>
                <c:pt idx="2">
                  <c:v>75</c:v>
                </c:pt>
                <c:pt idx="3">
                  <c:v>58</c:v>
                </c:pt>
              </c:numCache>
            </c:numRef>
          </c:val>
        </c:ser>
        <c:dLbls>
          <c:showLegendKey val="0"/>
          <c:showVal val="0"/>
          <c:showCatName val="0"/>
          <c:showSerName val="0"/>
          <c:showPercent val="0"/>
          <c:showBubbleSize val="0"/>
        </c:dLbls>
        <c:gapWidth val="150"/>
        <c:axId val="425820736"/>
        <c:axId val="425821128"/>
      </c:barChart>
      <c:catAx>
        <c:axId val="425820736"/>
        <c:scaling>
          <c:orientation val="minMax"/>
        </c:scaling>
        <c:delete val="0"/>
        <c:axPos val="b"/>
        <c:numFmt formatCode="General" sourceLinked="0"/>
        <c:majorTickMark val="out"/>
        <c:minorTickMark val="none"/>
        <c:tickLblPos val="nextTo"/>
        <c:txPr>
          <a:bodyPr/>
          <a:lstStyle/>
          <a:p>
            <a:pPr>
              <a:defRPr sz="1200" b="1"/>
            </a:pPr>
            <a:endParaRPr lang="en-US"/>
          </a:p>
        </c:txPr>
        <c:crossAx val="425821128"/>
        <c:crosses val="autoZero"/>
        <c:auto val="1"/>
        <c:lblAlgn val="ctr"/>
        <c:lblOffset val="100"/>
        <c:noMultiLvlLbl val="0"/>
      </c:catAx>
      <c:valAx>
        <c:axId val="425821128"/>
        <c:scaling>
          <c:orientation val="minMax"/>
        </c:scaling>
        <c:delete val="0"/>
        <c:axPos val="l"/>
        <c:majorGridlines/>
        <c:numFmt formatCode="General" sourceLinked="1"/>
        <c:majorTickMark val="out"/>
        <c:minorTickMark val="none"/>
        <c:tickLblPos val="nextTo"/>
        <c:txPr>
          <a:bodyPr/>
          <a:lstStyle/>
          <a:p>
            <a:pPr>
              <a:defRPr sz="1200" b="1"/>
            </a:pPr>
            <a:endParaRPr lang="en-US"/>
          </a:p>
        </c:txPr>
        <c:crossAx val="425820736"/>
        <c:crosses val="autoZero"/>
        <c:crossBetween val="between"/>
      </c:valAx>
    </c:plotArea>
    <c:legend>
      <c:legendPos val="r"/>
      <c:layout/>
      <c:overlay val="0"/>
      <c:txPr>
        <a:bodyPr/>
        <a:lstStyle/>
        <a:p>
          <a:pPr>
            <a:defRPr sz="1200" b="1"/>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35751777053995E-2"/>
          <c:y val="2.8961558726920102E-2"/>
          <c:w val="0.80181558205529835"/>
          <c:h val="0.89865683748185998"/>
        </c:manualLayout>
      </c:layout>
      <c:barChart>
        <c:barDir val="col"/>
        <c:grouping val="clustered"/>
        <c:varyColors val="0"/>
        <c:ser>
          <c:idx val="0"/>
          <c:order val="0"/>
          <c:tx>
            <c:strRef>
              <c:f>Sheet1!$B$1</c:f>
              <c:strCache>
                <c:ptCount val="1"/>
                <c:pt idx="0">
                  <c:v>MODERATELY UNSATISFACTORY</c:v>
                </c:pt>
              </c:strCache>
            </c:strRef>
          </c:tx>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ICU</c:v>
                </c:pt>
                <c:pt idx="1">
                  <c:v>ICCU</c:v>
                </c:pt>
                <c:pt idx="2">
                  <c:v>EMERGENCY</c:v>
                </c:pt>
              </c:strCache>
            </c:strRef>
          </c:cat>
          <c:val>
            <c:numRef>
              <c:f>Sheet1!$B$2:$B$4</c:f>
              <c:numCache>
                <c:formatCode>General</c:formatCode>
                <c:ptCount val="3"/>
                <c:pt idx="0">
                  <c:v>40</c:v>
                </c:pt>
                <c:pt idx="1">
                  <c:v>65</c:v>
                </c:pt>
                <c:pt idx="2">
                  <c:v>0</c:v>
                </c:pt>
              </c:numCache>
            </c:numRef>
          </c:val>
        </c:ser>
        <c:ser>
          <c:idx val="1"/>
          <c:order val="1"/>
          <c:tx>
            <c:strRef>
              <c:f>Sheet1!$C$1</c:f>
              <c:strCache>
                <c:ptCount val="1"/>
                <c:pt idx="0">
                  <c:v> SATISFACTORY</c:v>
                </c:pt>
              </c:strCache>
            </c:strRef>
          </c:tx>
          <c:spPr>
            <a:solidFill>
              <a:srgbClr val="FF000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ICU</c:v>
                </c:pt>
                <c:pt idx="1">
                  <c:v>ICCU</c:v>
                </c:pt>
                <c:pt idx="2">
                  <c:v>EMERGENCY</c:v>
                </c:pt>
              </c:strCache>
            </c:strRef>
          </c:cat>
          <c:val>
            <c:numRef>
              <c:f>Sheet1!$C$2:$C$4</c:f>
              <c:numCache>
                <c:formatCode>General</c:formatCode>
                <c:ptCount val="3"/>
                <c:pt idx="0">
                  <c:v>65</c:v>
                </c:pt>
                <c:pt idx="1">
                  <c:v>35</c:v>
                </c:pt>
                <c:pt idx="2">
                  <c:v>100</c:v>
                </c:pt>
              </c:numCache>
            </c:numRef>
          </c:val>
        </c:ser>
        <c:dLbls>
          <c:showLegendKey val="0"/>
          <c:showVal val="0"/>
          <c:showCatName val="0"/>
          <c:showSerName val="0"/>
          <c:showPercent val="0"/>
          <c:showBubbleSize val="0"/>
        </c:dLbls>
        <c:gapWidth val="150"/>
        <c:axId val="425821912"/>
        <c:axId val="425822304"/>
      </c:barChart>
      <c:catAx>
        <c:axId val="425821912"/>
        <c:scaling>
          <c:orientation val="minMax"/>
        </c:scaling>
        <c:delete val="0"/>
        <c:axPos val="b"/>
        <c:numFmt formatCode="General" sourceLinked="0"/>
        <c:majorTickMark val="out"/>
        <c:minorTickMark val="none"/>
        <c:tickLblPos val="nextTo"/>
        <c:txPr>
          <a:bodyPr/>
          <a:lstStyle/>
          <a:p>
            <a:pPr>
              <a:defRPr sz="1200" b="1"/>
            </a:pPr>
            <a:endParaRPr lang="en-US"/>
          </a:p>
        </c:txPr>
        <c:crossAx val="425822304"/>
        <c:crosses val="autoZero"/>
        <c:auto val="1"/>
        <c:lblAlgn val="ctr"/>
        <c:lblOffset val="100"/>
        <c:noMultiLvlLbl val="0"/>
      </c:catAx>
      <c:valAx>
        <c:axId val="425822304"/>
        <c:scaling>
          <c:orientation val="minMax"/>
        </c:scaling>
        <c:delete val="0"/>
        <c:axPos val="l"/>
        <c:majorGridlines/>
        <c:numFmt formatCode="General" sourceLinked="1"/>
        <c:majorTickMark val="out"/>
        <c:minorTickMark val="none"/>
        <c:tickLblPos val="nextTo"/>
        <c:txPr>
          <a:bodyPr/>
          <a:lstStyle/>
          <a:p>
            <a:pPr>
              <a:defRPr sz="1200" b="1"/>
            </a:pPr>
            <a:endParaRPr lang="en-US"/>
          </a:p>
        </c:txPr>
        <c:crossAx val="425821912"/>
        <c:crosses val="autoZero"/>
        <c:crossBetween val="between"/>
      </c:valAx>
    </c:plotArea>
    <c:legend>
      <c:legendPos val="r"/>
      <c:layout>
        <c:manualLayout>
          <c:xMode val="edge"/>
          <c:yMode val="edge"/>
          <c:x val="0.81553066091999382"/>
          <c:y val="0.44692364843035798"/>
          <c:w val="0.17807083629606965"/>
          <c:h val="0.19675482643386591"/>
        </c:manualLayout>
      </c:layout>
      <c:overlay val="0"/>
      <c:txPr>
        <a:bodyPr/>
        <a:lstStyle/>
        <a:p>
          <a:pPr>
            <a:defRPr sz="1200" b="1"/>
          </a:pPr>
          <a:endParaRPr lang="en-U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0.86584</cdr:x>
      <cdr:y>0.60201</cdr:y>
    </cdr:from>
    <cdr:to>
      <cdr:x>0.95279</cdr:x>
      <cdr:y>0.81215</cdr:y>
    </cdr:to>
    <cdr:sp macro="" textlink="">
      <cdr:nvSpPr>
        <cdr:cNvPr id="2" name="TextBox 1"/>
        <cdr:cNvSpPr txBox="1"/>
      </cdr:nvSpPr>
      <cdr:spPr>
        <a:xfrm xmlns:a="http://schemas.openxmlformats.org/drawingml/2006/main">
          <a:off x="9104811" y="2619556"/>
          <a:ext cx="914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0.81345</cdr:x>
      <cdr:y>0.39487</cdr:y>
    </cdr:from>
    <cdr:to>
      <cdr:x>0.91656</cdr:x>
      <cdr:y>0.44891</cdr:y>
    </cdr:to>
    <cdr:sp macro="" textlink="">
      <cdr:nvSpPr>
        <cdr:cNvPr id="3" name="TextBox 2"/>
        <cdr:cNvSpPr txBox="1"/>
      </cdr:nvSpPr>
      <cdr:spPr>
        <a:xfrm xmlns:a="http://schemas.openxmlformats.org/drawingml/2006/main">
          <a:off x="9478394" y="1718219"/>
          <a:ext cx="1201393" cy="2351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t>In %</a:t>
          </a:r>
          <a:endParaRPr lang="en-US" sz="14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0.81918</cdr:x>
      <cdr:y>0.34218</cdr:y>
    </cdr:from>
    <cdr:to>
      <cdr:x>0.90683</cdr:x>
      <cdr:y>0.40097</cdr:y>
    </cdr:to>
    <cdr:sp macro="" textlink="">
      <cdr:nvSpPr>
        <cdr:cNvPr id="2" name="TextBox 1"/>
        <cdr:cNvSpPr txBox="1"/>
      </cdr:nvSpPr>
      <cdr:spPr>
        <a:xfrm xmlns:a="http://schemas.openxmlformats.org/drawingml/2006/main">
          <a:off x="9522823" y="1596845"/>
          <a:ext cx="1018903" cy="2743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t>In %</a:t>
          </a:r>
          <a:endParaRPr lang="en-US" sz="12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0.81764</cdr:x>
      <cdr:y>0.33903</cdr:y>
    </cdr:from>
    <cdr:to>
      <cdr:x>0.90932</cdr:x>
      <cdr:y>0.40947</cdr:y>
    </cdr:to>
    <cdr:sp macro="" textlink="">
      <cdr:nvSpPr>
        <cdr:cNvPr id="2" name="TextBox 1"/>
        <cdr:cNvSpPr txBox="1"/>
      </cdr:nvSpPr>
      <cdr:spPr>
        <a:xfrm xmlns:a="http://schemas.openxmlformats.org/drawingml/2006/main">
          <a:off x="8970869" y="1571892"/>
          <a:ext cx="1005840" cy="32657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t>IN %</a:t>
          </a:r>
          <a:endParaRPr lang="en-US" sz="12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0.85886</cdr:x>
      <cdr:y>0.39406</cdr:y>
    </cdr:from>
    <cdr:to>
      <cdr:x>0.9499</cdr:x>
      <cdr:y>0.43667</cdr:y>
    </cdr:to>
    <cdr:sp macro="" textlink="">
      <cdr:nvSpPr>
        <cdr:cNvPr id="2" name="TextBox 1"/>
        <cdr:cNvSpPr txBox="1"/>
      </cdr:nvSpPr>
      <cdr:spPr>
        <a:xfrm xmlns:a="http://schemas.openxmlformats.org/drawingml/2006/main">
          <a:off x="10228217" y="1933303"/>
          <a:ext cx="1084217" cy="2090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t>IN %</a:t>
          </a:r>
          <a:endParaRPr lang="en-US" sz="12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smtClean="0"/>
              <a:t>text</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41DFB85-35FD-4752-B747-18FE0CE4B601}" type="datetimeFigureOut">
              <a:rPr lang="en-US" smtClean="0"/>
              <a:t>6/19/2023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D2A687-4C83-4C0B-9D93-961E7BF45E21}" type="slidenum">
              <a:rPr lang="en-US" smtClean="0"/>
              <a:t>‹#›</a:t>
            </a:fld>
            <a:endParaRPr lang="en-US"/>
          </a:p>
        </p:txBody>
      </p:sp>
    </p:spTree>
    <p:extLst>
      <p:ext uri="{BB962C8B-B14F-4D97-AF65-F5344CB8AC3E}">
        <p14:creationId xmlns:p14="http://schemas.microsoft.com/office/powerpoint/2010/main" val="140232175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IN" smtClean="0"/>
              <a:t>text</a:t>
            </a:r>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19-06-2023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7BCBBF-3B14-49EE-839D-F9D0F54BECC4}" type="slidenum">
              <a:rPr lang="en-IN" smtClean="0"/>
              <a:t>6</a:t>
            </a:fld>
            <a:endParaRPr lang="en-IN"/>
          </a:p>
        </p:txBody>
      </p:sp>
      <p:sp>
        <p:nvSpPr>
          <p:cNvPr id="5" name="Header Placeholder 4"/>
          <p:cNvSpPr>
            <a:spLocks noGrp="1"/>
          </p:cNvSpPr>
          <p:nvPr>
            <p:ph type="hdr" sz="quarter" idx="11"/>
          </p:nvPr>
        </p:nvSpPr>
        <p:spPr/>
        <p:txBody>
          <a:bodyPr/>
          <a:lstStyle/>
          <a:p>
            <a:r>
              <a:rPr lang="en-IN" smtClean="0"/>
              <a:t>text</a:t>
            </a:r>
            <a:endParaRPr lang="en-IN"/>
          </a:p>
        </p:txBody>
      </p:sp>
    </p:spTree>
    <p:extLst>
      <p:ext uri="{BB962C8B-B14F-4D97-AF65-F5344CB8AC3E}">
        <p14:creationId xmlns:p14="http://schemas.microsoft.com/office/powerpoint/2010/main" val="2726082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7BCBBF-3B14-49EE-839D-F9D0F54BECC4}" type="slidenum">
              <a:rPr lang="en-IN" smtClean="0"/>
              <a:t>9</a:t>
            </a:fld>
            <a:endParaRPr lang="en-IN"/>
          </a:p>
        </p:txBody>
      </p:sp>
      <p:sp>
        <p:nvSpPr>
          <p:cNvPr id="5" name="Header Placeholder 4"/>
          <p:cNvSpPr>
            <a:spLocks noGrp="1"/>
          </p:cNvSpPr>
          <p:nvPr>
            <p:ph type="hdr" sz="quarter" idx="11"/>
          </p:nvPr>
        </p:nvSpPr>
        <p:spPr/>
        <p:txBody>
          <a:bodyPr/>
          <a:lstStyle/>
          <a:p>
            <a:r>
              <a:rPr lang="en-IN" smtClean="0"/>
              <a:t>text</a:t>
            </a:r>
            <a:endParaRPr lang="en-IN"/>
          </a:p>
        </p:txBody>
      </p:sp>
    </p:spTree>
    <p:extLst>
      <p:ext uri="{BB962C8B-B14F-4D97-AF65-F5344CB8AC3E}">
        <p14:creationId xmlns:p14="http://schemas.microsoft.com/office/powerpoint/2010/main" val="2368368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IN" smtClean="0"/>
              <a:t>text</a:t>
            </a:r>
            <a:endParaRPr lang="en-IN"/>
          </a:p>
        </p:txBody>
      </p:sp>
      <p:sp>
        <p:nvSpPr>
          <p:cNvPr id="5" name="Slide Number Placeholder 4"/>
          <p:cNvSpPr>
            <a:spLocks noGrp="1"/>
          </p:cNvSpPr>
          <p:nvPr>
            <p:ph type="sldNum" sz="quarter" idx="11"/>
          </p:nvPr>
        </p:nvSpPr>
        <p:spPr/>
        <p:txBody>
          <a:bodyPr/>
          <a:lstStyle/>
          <a:p>
            <a:fld id="{407BCBBF-3B14-49EE-839D-F9D0F54BECC4}" type="slidenum">
              <a:rPr lang="en-IN" smtClean="0"/>
              <a:t>15</a:t>
            </a:fld>
            <a:endParaRPr lang="en-IN"/>
          </a:p>
        </p:txBody>
      </p:sp>
    </p:spTree>
    <p:extLst>
      <p:ext uri="{BB962C8B-B14F-4D97-AF65-F5344CB8AC3E}">
        <p14:creationId xmlns:p14="http://schemas.microsoft.com/office/powerpoint/2010/main" val="1996784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IN" smtClean="0"/>
              <a:t>text</a:t>
            </a:r>
            <a:endParaRPr lang="en-IN"/>
          </a:p>
        </p:txBody>
      </p:sp>
      <p:sp>
        <p:nvSpPr>
          <p:cNvPr id="5" name="Slide Number Placeholder 4"/>
          <p:cNvSpPr>
            <a:spLocks noGrp="1"/>
          </p:cNvSpPr>
          <p:nvPr>
            <p:ph type="sldNum" sz="quarter" idx="11"/>
          </p:nvPr>
        </p:nvSpPr>
        <p:spPr/>
        <p:txBody>
          <a:bodyPr/>
          <a:lstStyle/>
          <a:p>
            <a:fld id="{407BCBBF-3B14-49EE-839D-F9D0F54BECC4}" type="slidenum">
              <a:rPr lang="en-IN" smtClean="0"/>
              <a:t>16</a:t>
            </a:fld>
            <a:endParaRPr lang="en-IN"/>
          </a:p>
        </p:txBody>
      </p:sp>
    </p:spTree>
    <p:extLst>
      <p:ext uri="{BB962C8B-B14F-4D97-AF65-F5344CB8AC3E}">
        <p14:creationId xmlns:p14="http://schemas.microsoft.com/office/powerpoint/2010/main" val="1119013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19-06-2023</a:t>
            </a:fld>
            <a:endParaRPr lang="en-IN"/>
          </a:p>
        </p:txBody>
      </p:sp>
      <p:sp>
        <p:nvSpPr>
          <p:cNvPr id="5" name="Footer Placeholder 4">
            <a:extLst>
              <a:ext uri="{FF2B5EF4-FFF2-40B4-BE49-F238E27FC236}">
                <a16:creationId xmlns=""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19-06-2023</a:t>
            </a:fld>
            <a:endParaRPr lang="en-IN"/>
          </a:p>
        </p:txBody>
      </p:sp>
      <p:sp>
        <p:nvSpPr>
          <p:cNvPr id="5" name="Footer Placeholder 4">
            <a:extLst>
              <a:ext uri="{FF2B5EF4-FFF2-40B4-BE49-F238E27FC236}">
                <a16:creationId xmlns=""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19-06-2023</a:t>
            </a:fld>
            <a:endParaRPr lang="en-IN"/>
          </a:p>
        </p:txBody>
      </p:sp>
      <p:sp>
        <p:nvSpPr>
          <p:cNvPr id="5" name="Footer Placeholder 4">
            <a:extLst>
              <a:ext uri="{FF2B5EF4-FFF2-40B4-BE49-F238E27FC236}">
                <a16:creationId xmlns=""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19-06-2023</a:t>
            </a:fld>
            <a:endParaRPr lang="en-IN"/>
          </a:p>
        </p:txBody>
      </p:sp>
      <p:sp>
        <p:nvSpPr>
          <p:cNvPr id="5" name="Footer Placeholder 4">
            <a:extLst>
              <a:ext uri="{FF2B5EF4-FFF2-40B4-BE49-F238E27FC236}">
                <a16:creationId xmlns=""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19-06-2023</a:t>
            </a:fld>
            <a:endParaRPr lang="en-IN"/>
          </a:p>
        </p:txBody>
      </p:sp>
      <p:sp>
        <p:nvSpPr>
          <p:cNvPr id="5" name="Footer Placeholder 4">
            <a:extLst>
              <a:ext uri="{FF2B5EF4-FFF2-40B4-BE49-F238E27FC236}">
                <a16:creationId xmlns=""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19-06-2023</a:t>
            </a:fld>
            <a:endParaRPr lang="en-IN"/>
          </a:p>
        </p:txBody>
      </p:sp>
      <p:sp>
        <p:nvSpPr>
          <p:cNvPr id="6" name="Footer Placeholder 5">
            <a:extLst>
              <a:ext uri="{FF2B5EF4-FFF2-40B4-BE49-F238E27FC236}">
                <a16:creationId xmlns=""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19-06-2023</a:t>
            </a:fld>
            <a:endParaRPr lang="en-IN"/>
          </a:p>
        </p:txBody>
      </p:sp>
      <p:sp>
        <p:nvSpPr>
          <p:cNvPr id="8" name="Footer Placeholder 7">
            <a:extLst>
              <a:ext uri="{FF2B5EF4-FFF2-40B4-BE49-F238E27FC236}">
                <a16:creationId xmlns=""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19-06-2023</a:t>
            </a:fld>
            <a:endParaRPr lang="en-IN"/>
          </a:p>
        </p:txBody>
      </p:sp>
      <p:sp>
        <p:nvSpPr>
          <p:cNvPr id="4" name="Footer Placeholder 3">
            <a:extLst>
              <a:ext uri="{FF2B5EF4-FFF2-40B4-BE49-F238E27FC236}">
                <a16:creationId xmlns=""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19-06-2023</a:t>
            </a:fld>
            <a:endParaRPr lang="en-IN"/>
          </a:p>
        </p:txBody>
      </p:sp>
      <p:sp>
        <p:nvSpPr>
          <p:cNvPr id="3" name="Footer Placeholder 2">
            <a:extLst>
              <a:ext uri="{FF2B5EF4-FFF2-40B4-BE49-F238E27FC236}">
                <a16:creationId xmlns=""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19-06-2023</a:t>
            </a:fld>
            <a:endParaRPr lang="en-IN"/>
          </a:p>
        </p:txBody>
      </p:sp>
      <p:sp>
        <p:nvSpPr>
          <p:cNvPr id="6" name="Footer Placeholder 5">
            <a:extLst>
              <a:ext uri="{FF2B5EF4-FFF2-40B4-BE49-F238E27FC236}">
                <a16:creationId xmlns=""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19-06-2023</a:t>
            </a:fld>
            <a:endParaRPr lang="en-IN"/>
          </a:p>
        </p:txBody>
      </p:sp>
      <p:sp>
        <p:nvSpPr>
          <p:cNvPr id="6" name="Footer Placeholder 5">
            <a:extLst>
              <a:ext uri="{FF2B5EF4-FFF2-40B4-BE49-F238E27FC236}">
                <a16:creationId xmlns=""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19-06-2023</a:t>
            </a:fld>
            <a:endParaRPr lang="en-IN"/>
          </a:p>
        </p:txBody>
      </p:sp>
      <p:sp>
        <p:nvSpPr>
          <p:cNvPr id="5" name="Footer Placeholder 4">
            <a:extLst>
              <a:ext uri="{FF2B5EF4-FFF2-40B4-BE49-F238E27FC236}">
                <a16:creationId xmlns=""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89BD04-9EFD-5298-48E0-BBFFD10429A7}"/>
              </a:ext>
            </a:extLst>
          </p:cNvPr>
          <p:cNvSpPr>
            <a:spLocks noGrp="1"/>
          </p:cNvSpPr>
          <p:nvPr>
            <p:ph type="ctrTitle"/>
          </p:nvPr>
        </p:nvSpPr>
        <p:spPr>
          <a:xfrm>
            <a:off x="1769660" y="718744"/>
            <a:ext cx="9144000" cy="2387600"/>
          </a:xfrm>
        </p:spPr>
        <p:txBody>
          <a:bodyPr>
            <a:normAutofit/>
          </a:bodyPr>
          <a:lstStyle/>
          <a:p>
            <a:r>
              <a:rPr lang="en-US" sz="4800" b="1" dirty="0" smtClean="0"/>
              <a:t>An Assessment of the Drug </a:t>
            </a:r>
            <a:r>
              <a:rPr lang="en-US" sz="4800" b="1" dirty="0" smtClean="0"/>
              <a:t>Handling </a:t>
            </a:r>
            <a:r>
              <a:rPr lang="en-US" sz="4800" b="1" dirty="0" smtClean="0"/>
              <a:t> </a:t>
            </a:r>
            <a:r>
              <a:rPr lang="en-US" sz="4800" b="1" dirty="0" smtClean="0"/>
              <a:t>System in IPD at Artemis Hospital</a:t>
            </a:r>
            <a:endParaRPr lang="en-IN" sz="4800" dirty="0"/>
          </a:p>
        </p:txBody>
      </p:sp>
      <p:sp>
        <p:nvSpPr>
          <p:cNvPr id="3" name="Subtitle 2">
            <a:extLst>
              <a:ext uri="{FF2B5EF4-FFF2-40B4-BE49-F238E27FC236}">
                <a16:creationId xmlns="" xmlns:a16="http://schemas.microsoft.com/office/drawing/2014/main" id="{7673AE62-677A-E7A9-D759-F10B648DEED4}"/>
              </a:ext>
            </a:extLst>
          </p:cNvPr>
          <p:cNvSpPr>
            <a:spLocks noGrp="1"/>
          </p:cNvSpPr>
          <p:nvPr>
            <p:ph type="subTitle" idx="1"/>
          </p:nvPr>
        </p:nvSpPr>
        <p:spPr>
          <a:xfrm>
            <a:off x="1347951" y="3201735"/>
            <a:ext cx="9144000" cy="1655762"/>
          </a:xfrm>
        </p:spPr>
        <p:txBody>
          <a:bodyPr>
            <a:noAutofit/>
          </a:bodyPr>
          <a:lstStyle/>
          <a:p>
            <a:r>
              <a:rPr lang="en-US" b="1" dirty="0"/>
              <a:t>BY</a:t>
            </a:r>
          </a:p>
          <a:p>
            <a:r>
              <a:rPr lang="en-US" b="1" dirty="0"/>
              <a:t>TANVI MALVIYA</a:t>
            </a:r>
          </a:p>
          <a:p>
            <a:r>
              <a:rPr lang="en-US" b="1" dirty="0"/>
              <a:t>PG/21-23/119</a:t>
            </a:r>
          </a:p>
          <a:p>
            <a:r>
              <a:rPr lang="en-US" b="1" dirty="0" smtClean="0"/>
              <a:t>UNDER THE GUIDANCE OF</a:t>
            </a:r>
          </a:p>
          <a:p>
            <a:r>
              <a:rPr lang="en-US" b="1" dirty="0" smtClean="0"/>
              <a:t>Dr. SUMANT SWAIN</a:t>
            </a:r>
          </a:p>
          <a:p>
            <a:r>
              <a:rPr lang="en-US" b="1" dirty="0" smtClean="0"/>
              <a:t>PGDM </a:t>
            </a:r>
            <a:r>
              <a:rPr lang="en-US" b="1" dirty="0"/>
              <a:t>(Hospital &amp; Health </a:t>
            </a:r>
            <a:r>
              <a:rPr lang="en-US" b="1" dirty="0" smtClean="0"/>
              <a:t>)</a:t>
            </a:r>
            <a:endParaRPr lang="en-US" b="1" dirty="0"/>
          </a:p>
          <a:p>
            <a:r>
              <a:rPr lang="en-US" b="1" dirty="0"/>
              <a:t>2021-23</a:t>
            </a:r>
          </a:p>
        </p:txBody>
      </p:sp>
      <p:sp>
        <p:nvSpPr>
          <p:cNvPr id="4" name="Slide Number Placeholder 3">
            <a:extLst>
              <a:ext uri="{FF2B5EF4-FFF2-40B4-BE49-F238E27FC236}">
                <a16:creationId xmlns=""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dirty="0"/>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539" y="151834"/>
            <a:ext cx="2292824" cy="1079230"/>
          </a:xfrm>
          <a:prstGeom prst="rect">
            <a:avLst/>
          </a:prstGeom>
        </p:spPr>
      </p:pic>
    </p:spTree>
    <p:extLst>
      <p:ext uri="{BB962C8B-B14F-4D97-AF65-F5344CB8AC3E}">
        <p14:creationId xmlns:p14="http://schemas.microsoft.com/office/powerpoint/2010/main" val="319922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984" y="270894"/>
            <a:ext cx="8747078" cy="1325563"/>
          </a:xfrm>
        </p:spPr>
        <p:txBody>
          <a:bodyPr>
            <a:normAutofit fontScale="90000"/>
          </a:bodyPr>
          <a:lstStyle/>
          <a:p>
            <a:r>
              <a:rPr lang="en-US" b="1" dirty="0"/>
              <a:t>Association between Qualification and practice level on Emergency drug distribution system</a:t>
            </a:r>
            <a:endParaRPr lang="en-US" dirty="0"/>
          </a:p>
        </p:txBody>
      </p:sp>
      <p:sp>
        <p:nvSpPr>
          <p:cNvPr id="5" name="Slide Number Placeholder 4"/>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890685" cy="1000814"/>
          </a:xfrm>
          <a:prstGeom prst="rect">
            <a:avLst/>
          </a:prstGeom>
        </p:spPr>
      </p:pic>
      <p:graphicFrame>
        <p:nvGraphicFramePr>
          <p:cNvPr id="7" name="Content Placeholder 3"/>
          <p:cNvGraphicFramePr>
            <a:graphicFrameLocks noGrp="1"/>
          </p:cNvGraphicFramePr>
          <p:nvPr>
            <p:ph idx="1"/>
            <p:extLst>
              <p:ext uri="{D42A27DB-BD31-4B8C-83A1-F6EECF244321}">
                <p14:modId xmlns:p14="http://schemas.microsoft.com/office/powerpoint/2010/main" val="1284119552"/>
              </p:ext>
            </p:extLst>
          </p:nvPr>
        </p:nvGraphicFramePr>
        <p:xfrm>
          <a:off x="261257" y="2054860"/>
          <a:ext cx="11624805" cy="46666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14104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24835" y="214999"/>
            <a:ext cx="9306635" cy="1325563"/>
          </a:xfrm>
        </p:spPr>
        <p:txBody>
          <a:bodyPr>
            <a:normAutofit fontScale="90000"/>
          </a:bodyPr>
          <a:lstStyle/>
          <a:p>
            <a:r>
              <a:rPr lang="en-US" b="1" dirty="0"/>
              <a:t>Association between Experience and practice level on Emergency crash cart  system</a:t>
            </a:r>
            <a:endParaRPr lang="en-US" dirty="0"/>
          </a:p>
        </p:txBody>
      </p:sp>
      <p:sp>
        <p:nvSpPr>
          <p:cNvPr id="5" name="Slide Number Placeholder 4"/>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46435" cy="1053960"/>
          </a:xfrm>
          <a:prstGeom prst="rect">
            <a:avLst/>
          </a:prstGeom>
        </p:spPr>
      </p:pic>
      <p:graphicFrame>
        <p:nvGraphicFramePr>
          <p:cNvPr id="7" name="Content Placeholder 3"/>
          <p:cNvGraphicFramePr>
            <a:graphicFrameLocks noGrp="1"/>
          </p:cNvGraphicFramePr>
          <p:nvPr>
            <p:ph idx="1"/>
            <p:extLst>
              <p:ext uri="{D42A27DB-BD31-4B8C-83A1-F6EECF244321}">
                <p14:modId xmlns:p14="http://schemas.microsoft.com/office/powerpoint/2010/main" val="2990064931"/>
              </p:ext>
            </p:extLst>
          </p:nvPr>
        </p:nvGraphicFramePr>
        <p:xfrm>
          <a:off x="264150" y="2085074"/>
          <a:ext cx="10971663" cy="46364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80223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65120" y="106690"/>
            <a:ext cx="9326880" cy="1325563"/>
          </a:xfrm>
        </p:spPr>
        <p:txBody>
          <a:bodyPr>
            <a:noAutofit/>
          </a:bodyPr>
          <a:lstStyle/>
          <a:p>
            <a:r>
              <a:rPr lang="en-US" sz="3600" b="1" dirty="0"/>
              <a:t>ASSOCIATION BETWEEN AREA OF WORKING &amp; PRACTICE LEVEL ON EMERGENCY DRUG DISTRIBUTION SYSTEM</a:t>
            </a:r>
            <a:endParaRPr lang="en-US" sz="3600" dirty="0"/>
          </a:p>
        </p:txBody>
      </p:sp>
      <p:sp>
        <p:nvSpPr>
          <p:cNvPr id="5" name="Slide Number Placeholder 4"/>
          <p:cNvSpPr>
            <a:spLocks noGrp="1"/>
          </p:cNvSpPr>
          <p:nvPr>
            <p:ph type="sldNum" sz="quarter" idx="12"/>
          </p:nvPr>
        </p:nvSpPr>
        <p:spPr/>
        <p:txBody>
          <a:bodyPr/>
          <a:lstStyle/>
          <a:p>
            <a:fld id="{26AD20E6-394B-4DF0-96A5-9647FF39C943}" type="slidenum">
              <a:rPr lang="en-IN" smtClean="0"/>
              <a:t>12</a:t>
            </a:fld>
            <a:endParaRPr lang="en-IN"/>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2479947581"/>
              </p:ext>
            </p:extLst>
          </p:nvPr>
        </p:nvGraphicFramePr>
        <p:xfrm>
          <a:off x="282964" y="1815420"/>
          <a:ext cx="11909036" cy="4906055"/>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 xmlns:a16="http://schemas.microsoft.com/office/drawing/2014/main" id="{67E54A9D-4B6F-6671-1709-E2CF64355D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909541" cy="983456"/>
          </a:xfrm>
          <a:prstGeom prst="rect">
            <a:avLst/>
          </a:prstGeom>
        </p:spPr>
      </p:pic>
    </p:spTree>
    <p:extLst>
      <p:ext uri="{BB962C8B-B14F-4D97-AF65-F5344CB8AC3E}">
        <p14:creationId xmlns:p14="http://schemas.microsoft.com/office/powerpoint/2010/main" val="1407275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75713" y="320675"/>
            <a:ext cx="8474122" cy="1325563"/>
          </a:xfrm>
        </p:spPr>
        <p:txBody>
          <a:bodyPr>
            <a:normAutofit fontScale="90000"/>
          </a:bodyPr>
          <a:lstStyle/>
          <a:p>
            <a:r>
              <a:rPr lang="en-US" b="1" dirty="0"/>
              <a:t>Assessment of level of Practice on Emergency drug distribution system among Nurses</a:t>
            </a:r>
            <a:endParaRPr lang="en-US" dirty="0"/>
          </a:p>
        </p:txBody>
      </p:sp>
      <p:sp>
        <p:nvSpPr>
          <p:cNvPr id="3" name="Content Placeholder 2"/>
          <p:cNvSpPr>
            <a:spLocks noGrp="1"/>
          </p:cNvSpPr>
          <p:nvPr>
            <p:ph idx="1"/>
          </p:nvPr>
        </p:nvSpPr>
        <p:spPr/>
        <p:txBody>
          <a:bodyPr>
            <a:normAutofit/>
          </a:bodyPr>
          <a:lstStyle/>
          <a:p>
            <a:pPr marL="0" indent="0" fontAlgn="t">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26AD20E6-394B-4DF0-96A5-9647FF39C943}" type="slidenum">
              <a:rPr lang="en-IN" smtClean="0">
                <a:solidFill>
                  <a:prstClr val="black">
                    <a:tint val="75000"/>
                  </a:prstClr>
                </a:solidFill>
              </a:rPr>
              <a:pPr/>
              <a:t>13</a:t>
            </a:fld>
            <a:endParaRPr lang="en-IN">
              <a:solidFill>
                <a:prstClr val="black">
                  <a:tint val="75000"/>
                </a:prstClr>
              </a:solidFill>
            </a:endParaRPr>
          </a:p>
        </p:txBody>
      </p:sp>
      <p:pic>
        <p:nvPicPr>
          <p:cNvPr id="6" name="Picture 5">
            <a:extLst>
              <a:ext uri="{FF2B5EF4-FFF2-40B4-BE49-F238E27FC236}">
                <a16:creationId xmlns=""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44" y="-13648"/>
            <a:ext cx="2463891" cy="1268959"/>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959441860"/>
              </p:ext>
            </p:extLst>
          </p:nvPr>
        </p:nvGraphicFramePr>
        <p:xfrm>
          <a:off x="3575713" y="2528614"/>
          <a:ext cx="6598110" cy="3483821"/>
        </p:xfrm>
        <a:graphic>
          <a:graphicData uri="http://schemas.openxmlformats.org/drawingml/2006/table">
            <a:tbl>
              <a:tblPr firstRow="1" bandRow="1">
                <a:tableStyleId>{5C22544A-7EE6-4342-B048-85BDC9FD1C3A}</a:tableStyleId>
              </a:tblPr>
              <a:tblGrid>
                <a:gridCol w="2300430"/>
                <a:gridCol w="1037510"/>
                <a:gridCol w="3260170"/>
              </a:tblGrid>
              <a:tr h="591350">
                <a:tc>
                  <a:txBody>
                    <a:bodyPr/>
                    <a:lstStyle/>
                    <a:p>
                      <a:r>
                        <a:rPr lang="en-US" dirty="0" smtClean="0"/>
                        <a:t>PRACTICE LEVELS</a:t>
                      </a:r>
                      <a:endParaRPr lang="en-US" dirty="0"/>
                    </a:p>
                  </a:txBody>
                  <a:tcPr/>
                </a:tc>
                <a:tc gridSpan="2">
                  <a:txBody>
                    <a:bodyPr/>
                    <a:lstStyle/>
                    <a:p>
                      <a:pPr marL="0" algn="ctr" rtl="0" eaLnBrk="1" latinLnBrk="0" hangingPunct="1"/>
                      <a:r>
                        <a:rPr kumimoji="0" lang="en-US" kern="1200" dirty="0" smtClean="0">
                          <a:solidFill>
                            <a:schemeClr val="dk1"/>
                          </a:solidFill>
                          <a:latin typeface="+mn-lt"/>
                          <a:ea typeface="+mn-ea"/>
                          <a:cs typeface="+mn-cs"/>
                        </a:rPr>
                        <a:t>RESPONDENT</a:t>
                      </a:r>
                      <a:endParaRPr kumimoji="0" lang="en-US" kern="1200" dirty="0">
                        <a:solidFill>
                          <a:schemeClr val="dk1"/>
                        </a:solidFill>
                        <a:latin typeface="+mn-lt"/>
                        <a:ea typeface="+mn-ea"/>
                        <a:cs typeface="+mn-cs"/>
                      </a:endParaRPr>
                    </a:p>
                  </a:txBody>
                  <a:tcPr anchor="ctr"/>
                </a:tc>
                <a:tc hMerge="1">
                  <a:txBody>
                    <a:bodyPr/>
                    <a:lstStyle/>
                    <a:p>
                      <a:pPr marL="0" algn="r" rtl="0" eaLnBrk="1" latinLnBrk="0" hangingPunct="1"/>
                      <a:endParaRPr kumimoji="0" lang="en-US" kern="1200" dirty="0">
                        <a:solidFill>
                          <a:schemeClr val="dk1"/>
                        </a:solidFill>
                        <a:latin typeface="+mn-lt"/>
                        <a:ea typeface="+mn-ea"/>
                        <a:cs typeface="+mn-cs"/>
                      </a:endParaRPr>
                    </a:p>
                  </a:txBody>
                  <a:tcPr anchor="ctr"/>
                </a:tc>
              </a:tr>
              <a:tr h="342608">
                <a:tc>
                  <a:txBody>
                    <a:bodyPr/>
                    <a:lstStyle/>
                    <a:p>
                      <a:endParaRPr lang="en-US" dirty="0"/>
                    </a:p>
                  </a:txBody>
                  <a:tcPr/>
                </a:tc>
                <a:tc>
                  <a:txBody>
                    <a:bodyPr/>
                    <a:lstStyle/>
                    <a:p>
                      <a:pPr marL="0" algn="l" rtl="0" eaLnBrk="1" latinLnBrk="0" hangingPunct="1"/>
                      <a:r>
                        <a:rPr kumimoji="0" lang="en-US" kern="1200" dirty="0" smtClean="0">
                          <a:solidFill>
                            <a:schemeClr val="dk1"/>
                          </a:solidFill>
                          <a:latin typeface="+mn-lt"/>
                          <a:ea typeface="+mn-ea"/>
                          <a:cs typeface="+mn-cs"/>
                        </a:rPr>
                        <a:t>NUMBER</a:t>
                      </a:r>
                      <a:endParaRPr kumimoji="0" lang="en-US" kern="1200" dirty="0">
                        <a:solidFill>
                          <a:schemeClr val="dk1"/>
                        </a:solidFill>
                        <a:latin typeface="+mn-lt"/>
                        <a:ea typeface="+mn-ea"/>
                        <a:cs typeface="+mn-cs"/>
                      </a:endParaRPr>
                    </a:p>
                  </a:txBody>
                  <a:tcPr/>
                </a:tc>
                <a:tc>
                  <a:txBody>
                    <a:bodyPr/>
                    <a:lstStyle/>
                    <a:p>
                      <a:pPr marL="0" algn="l" rtl="0" eaLnBrk="1" latinLnBrk="0" hangingPunct="1"/>
                      <a:r>
                        <a:rPr kumimoji="0" lang="en-US" kern="1200" dirty="0" smtClean="0">
                          <a:solidFill>
                            <a:schemeClr val="dk1"/>
                          </a:solidFill>
                          <a:latin typeface="+mn-lt"/>
                          <a:ea typeface="+mn-ea"/>
                          <a:cs typeface="+mn-cs"/>
                        </a:rPr>
                        <a:t>PERCENT</a:t>
                      </a:r>
                      <a:endParaRPr kumimoji="0" lang="en-US" kern="1200" dirty="0">
                        <a:solidFill>
                          <a:schemeClr val="dk1"/>
                        </a:solidFill>
                        <a:latin typeface="+mn-lt"/>
                        <a:ea typeface="+mn-ea"/>
                        <a:cs typeface="+mn-cs"/>
                      </a:endParaRPr>
                    </a:p>
                  </a:txBody>
                  <a:tcPr/>
                </a:tc>
              </a:tr>
              <a:tr h="342608">
                <a:tc>
                  <a:txBody>
                    <a:bodyPr/>
                    <a:lstStyle/>
                    <a:p>
                      <a:r>
                        <a:rPr lang="en-US" dirty="0" smtClean="0"/>
                        <a:t>MODERATELY UNSATISFACTORY</a:t>
                      </a:r>
                      <a:r>
                        <a:rPr lang="en-US" dirty="0" smtClean="0"/>
                        <a:t>(&lt;50%)</a:t>
                      </a:r>
                      <a:endParaRPr lang="en-US" dirty="0"/>
                    </a:p>
                  </a:txBody>
                  <a:tcPr/>
                </a:tc>
                <a:tc>
                  <a:txBody>
                    <a:bodyPr/>
                    <a:lstStyle/>
                    <a:p>
                      <a:r>
                        <a:rPr lang="en-US" dirty="0" smtClean="0"/>
                        <a:t>21</a:t>
                      </a:r>
                    </a:p>
                  </a:txBody>
                  <a:tcPr/>
                </a:tc>
                <a:tc>
                  <a:txBody>
                    <a:bodyPr/>
                    <a:lstStyle/>
                    <a:p>
                      <a:r>
                        <a:rPr lang="en-US" dirty="0" smtClean="0"/>
                        <a:t>42.0</a:t>
                      </a:r>
                      <a:endParaRPr lang="en-US" dirty="0"/>
                    </a:p>
                  </a:txBody>
                  <a:tcPr/>
                </a:tc>
              </a:tr>
              <a:tr h="342608">
                <a:tc>
                  <a:txBody>
                    <a:bodyPr/>
                    <a:lstStyle/>
                    <a:p>
                      <a:r>
                        <a:rPr lang="en-US" dirty="0" smtClean="0"/>
                        <a:t>SATISFACTORY </a:t>
                      </a:r>
                      <a:r>
                        <a:rPr lang="en-US" dirty="0" smtClean="0"/>
                        <a:t>(51-75</a:t>
                      </a:r>
                    </a:p>
                    <a:p>
                      <a:r>
                        <a:rPr lang="en-US" dirty="0" smtClean="0"/>
                        <a:t>%)</a:t>
                      </a:r>
                      <a:endParaRPr lang="en-US" dirty="0"/>
                    </a:p>
                  </a:txBody>
                  <a:tcPr/>
                </a:tc>
                <a:tc>
                  <a:txBody>
                    <a:bodyPr/>
                    <a:lstStyle/>
                    <a:p>
                      <a:r>
                        <a:rPr lang="en-US" dirty="0" smtClean="0"/>
                        <a:t>29</a:t>
                      </a:r>
                      <a:endParaRPr lang="en-US" dirty="0"/>
                    </a:p>
                  </a:txBody>
                  <a:tcPr/>
                </a:tc>
                <a:tc>
                  <a:txBody>
                    <a:bodyPr/>
                    <a:lstStyle/>
                    <a:p>
                      <a:r>
                        <a:rPr lang="en-US" dirty="0" smtClean="0"/>
                        <a:t>48.0</a:t>
                      </a:r>
                      <a:endParaRPr lang="en-US" dirty="0"/>
                    </a:p>
                  </a:txBody>
                  <a:tcPr/>
                </a:tc>
              </a:tr>
              <a:tr h="972231">
                <a:tc>
                  <a:txBody>
                    <a:bodyPr/>
                    <a:lstStyle/>
                    <a:p>
                      <a:r>
                        <a:rPr lang="en-US" dirty="0" smtClean="0"/>
                        <a:t>TOTAL</a:t>
                      </a:r>
                      <a:endParaRPr lang="en-US" dirty="0"/>
                    </a:p>
                  </a:txBody>
                  <a:tcPr/>
                </a:tc>
                <a:tc>
                  <a:txBody>
                    <a:bodyPr/>
                    <a:lstStyle/>
                    <a:p>
                      <a:r>
                        <a:rPr lang="en-US" dirty="0" smtClean="0"/>
                        <a:t>50</a:t>
                      </a:r>
                      <a:endParaRPr lang="en-US" dirty="0"/>
                    </a:p>
                  </a:txBody>
                  <a:tcPr/>
                </a:tc>
                <a:tc>
                  <a:txBody>
                    <a:bodyPr/>
                    <a:lstStyle/>
                    <a:p>
                      <a:r>
                        <a:rPr lang="en-US" dirty="0" smtClean="0"/>
                        <a:t>100.00</a:t>
                      </a:r>
                      <a:endParaRPr lang="en-US" dirty="0"/>
                    </a:p>
                  </a:txBody>
                  <a:tcPr/>
                </a:tc>
              </a:tr>
            </a:tbl>
          </a:graphicData>
        </a:graphic>
      </p:graphicFrame>
    </p:spTree>
    <p:extLst>
      <p:ext uri="{BB962C8B-B14F-4D97-AF65-F5344CB8AC3E}">
        <p14:creationId xmlns:p14="http://schemas.microsoft.com/office/powerpoint/2010/main" val="8016622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59724" y="342932"/>
            <a:ext cx="10515600" cy="1325563"/>
          </a:xfrm>
        </p:spPr>
        <p:txBody>
          <a:bodyPr>
            <a:normAutofit/>
          </a:bodyPr>
          <a:lstStyle/>
          <a:p>
            <a:r>
              <a:rPr lang="en-US" sz="4000" b="1" dirty="0"/>
              <a:t>Aspect wise Mean Practice on Emergency drug distribution system among Nurses</a:t>
            </a:r>
            <a:endParaRPr lang="en-US" sz="4000" dirty="0"/>
          </a:p>
        </p:txBody>
      </p:sp>
      <p:graphicFrame>
        <p:nvGraphicFramePr>
          <p:cNvPr id="6" name="Content Placeholder 5"/>
          <p:cNvGraphicFramePr>
            <a:graphicFrameLocks noGrp="1"/>
          </p:cNvGraphicFramePr>
          <p:nvPr>
            <p:ph idx="1"/>
            <p:extLst/>
          </p:nvPr>
        </p:nvGraphicFramePr>
        <p:xfrm>
          <a:off x="292289" y="2251710"/>
          <a:ext cx="10515600" cy="4104640"/>
        </p:xfrm>
        <a:graphic>
          <a:graphicData uri="http://schemas.openxmlformats.org/drawingml/2006/table">
            <a:tbl>
              <a:tblPr firstRow="1" bandRow="1">
                <a:tableStyleId>{5C22544A-7EE6-4342-B048-85BDC9FD1C3A}</a:tableStyleId>
              </a:tblPr>
              <a:tblGrid>
                <a:gridCol w="1314450"/>
                <a:gridCol w="1314450"/>
                <a:gridCol w="1314450"/>
                <a:gridCol w="1314450"/>
                <a:gridCol w="1314450"/>
                <a:gridCol w="1314450"/>
                <a:gridCol w="1314450"/>
                <a:gridCol w="1314450"/>
              </a:tblGrid>
              <a:tr h="370840">
                <a:tc>
                  <a:txBody>
                    <a:bodyPr/>
                    <a:lstStyle/>
                    <a:p>
                      <a:r>
                        <a:rPr lang="en-US" sz="1400" dirty="0" smtClean="0"/>
                        <a:t>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PRACTICE ASPECTS</a:t>
                      </a:r>
                    </a:p>
                  </a:txBody>
                  <a:tcPr/>
                </a:tc>
                <a:tc>
                  <a:txBody>
                    <a:bodyPr/>
                    <a:lstStyle/>
                    <a:p>
                      <a:r>
                        <a:rPr lang="en-US" sz="1400" dirty="0" smtClean="0"/>
                        <a:t>STATEMENTS </a:t>
                      </a:r>
                      <a:endParaRPr lang="en-US" sz="1400" dirty="0"/>
                    </a:p>
                  </a:txBody>
                  <a:tcPr/>
                </a:tc>
                <a:tc>
                  <a:txBody>
                    <a:bodyPr/>
                    <a:lstStyle/>
                    <a:p>
                      <a:r>
                        <a:rPr lang="en-US" sz="1400" dirty="0" smtClean="0"/>
                        <a:t>MAX. SCORE</a:t>
                      </a:r>
                      <a:endParaRPr lang="en-US" sz="1400" dirty="0"/>
                    </a:p>
                  </a:txBody>
                  <a:tcPr/>
                </a:tc>
                <a:tc>
                  <a:txBody>
                    <a:bodyPr/>
                    <a:lstStyle/>
                    <a:p>
                      <a:r>
                        <a:rPr lang="en-US" sz="1400" dirty="0" smtClean="0"/>
                        <a:t>RANGE SCORE</a:t>
                      </a:r>
                      <a:endParaRPr lang="en-US" sz="1400" dirty="0"/>
                    </a:p>
                  </a:txBody>
                  <a:tcPr/>
                </a:tc>
                <a:tc>
                  <a:txBody>
                    <a:bodyPr/>
                    <a:lstStyle/>
                    <a:p>
                      <a:r>
                        <a:rPr lang="en-US" sz="1800" dirty="0" smtClean="0"/>
                        <a:t>PRACTICE SCORE</a:t>
                      </a:r>
                      <a:endParaRPr lang="en-US" sz="1800" dirty="0"/>
                    </a:p>
                  </a:txBody>
                  <a:tcPr/>
                </a:tc>
                <a:tc>
                  <a:txBody>
                    <a:bodyPr/>
                    <a:lstStyle/>
                    <a:p>
                      <a:endParaRPr lang="en-US" sz="1800" dirty="0"/>
                    </a:p>
                  </a:txBody>
                  <a:tcPr/>
                </a:tc>
                <a:tc>
                  <a:txBody>
                    <a:bodyPr/>
                    <a:lstStyle/>
                    <a:p>
                      <a:endParaRPr lang="en-US" sz="1800" dirty="0"/>
                    </a:p>
                  </a:txBody>
                  <a:tcPr/>
                </a:tc>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a:p>
                  </a:txBody>
                  <a:tcPr/>
                </a:tc>
                <a:tc>
                  <a:txBody>
                    <a:bodyPr/>
                    <a:lstStyle/>
                    <a:p>
                      <a:r>
                        <a:rPr lang="en-US" sz="1400" dirty="0" smtClean="0"/>
                        <a:t>MEAN</a:t>
                      </a:r>
                      <a:endParaRPr lang="en-US" sz="1400" dirty="0"/>
                    </a:p>
                  </a:txBody>
                  <a:tcPr/>
                </a:tc>
                <a:tc>
                  <a:txBody>
                    <a:bodyPr/>
                    <a:lstStyle/>
                    <a:p>
                      <a:r>
                        <a:rPr lang="en-US" sz="1400" dirty="0" smtClean="0"/>
                        <a:t>MEAN%</a:t>
                      </a:r>
                      <a:endParaRPr lang="en-US" sz="1400" dirty="0"/>
                    </a:p>
                  </a:txBody>
                  <a:tcPr/>
                </a:tc>
                <a:tc>
                  <a:txBody>
                    <a:bodyPr/>
                    <a:lstStyle/>
                    <a:p>
                      <a:r>
                        <a:rPr lang="en-US" sz="1400" dirty="0" smtClean="0"/>
                        <a:t>S.D%</a:t>
                      </a:r>
                      <a:endParaRPr lang="en-US" sz="1400" dirty="0"/>
                    </a:p>
                  </a:txBody>
                  <a:tcPr/>
                </a:tc>
              </a:tr>
              <a:tr h="370840">
                <a:tc>
                  <a:txBody>
                    <a:bodyPr/>
                    <a:lstStyle/>
                    <a:p>
                      <a:r>
                        <a:rPr lang="en-US" sz="1400" dirty="0" smtClean="0"/>
                        <a:t>1</a:t>
                      </a:r>
                      <a:endParaRPr lang="en-US" sz="1400" dirty="0"/>
                    </a:p>
                  </a:txBody>
                  <a:tcPr/>
                </a:tc>
                <a:tc>
                  <a:txBody>
                    <a:bodyPr/>
                    <a:lstStyle/>
                    <a:p>
                      <a:r>
                        <a:rPr lang="en-US" sz="1400" dirty="0" smtClean="0"/>
                        <a:t>LOCATION</a:t>
                      </a:r>
                      <a:endParaRPr lang="en-US" sz="1400" dirty="0"/>
                    </a:p>
                  </a:txBody>
                  <a:tcPr/>
                </a:tc>
                <a:tc>
                  <a:txBody>
                    <a:bodyPr/>
                    <a:lstStyle/>
                    <a:p>
                      <a:r>
                        <a:rPr lang="en-US" sz="1400" dirty="0" smtClean="0"/>
                        <a:t>3</a:t>
                      </a:r>
                      <a:endParaRPr lang="en-US" sz="1400" dirty="0"/>
                    </a:p>
                  </a:txBody>
                  <a:tcPr/>
                </a:tc>
                <a:tc>
                  <a:txBody>
                    <a:bodyPr/>
                    <a:lstStyle/>
                    <a:p>
                      <a:r>
                        <a:rPr lang="en-US" sz="1400" dirty="0" smtClean="0"/>
                        <a:t>3</a:t>
                      </a:r>
                      <a:endParaRPr lang="en-US" sz="1400" dirty="0"/>
                    </a:p>
                  </a:txBody>
                  <a:tcPr/>
                </a:tc>
                <a:tc>
                  <a:txBody>
                    <a:bodyPr/>
                    <a:lstStyle/>
                    <a:p>
                      <a:r>
                        <a:rPr lang="en-US" sz="1400" dirty="0" smtClean="0"/>
                        <a:t>1-3</a:t>
                      </a:r>
                      <a:endParaRPr lang="en-US" sz="1400" dirty="0"/>
                    </a:p>
                  </a:txBody>
                  <a:tcPr/>
                </a:tc>
                <a:tc>
                  <a:txBody>
                    <a:bodyPr/>
                    <a:lstStyle/>
                    <a:p>
                      <a:r>
                        <a:rPr lang="en-US" sz="1400" dirty="0" smtClean="0"/>
                        <a:t>2.72</a:t>
                      </a:r>
                      <a:endParaRPr lang="en-US" sz="1400" dirty="0"/>
                    </a:p>
                  </a:txBody>
                  <a:tcPr/>
                </a:tc>
                <a:tc>
                  <a:txBody>
                    <a:bodyPr/>
                    <a:lstStyle/>
                    <a:p>
                      <a:r>
                        <a:rPr lang="en-US" sz="1400" dirty="0" smtClean="0"/>
                        <a:t>90.7</a:t>
                      </a:r>
                      <a:endParaRPr lang="en-US" sz="1400" dirty="0"/>
                    </a:p>
                  </a:txBody>
                  <a:tcPr/>
                </a:tc>
                <a:tc>
                  <a:txBody>
                    <a:bodyPr/>
                    <a:lstStyle/>
                    <a:p>
                      <a:r>
                        <a:rPr lang="en-US" sz="1400" dirty="0" smtClean="0"/>
                        <a:t>19.1</a:t>
                      </a:r>
                      <a:endParaRPr lang="en-US" sz="1400" dirty="0"/>
                    </a:p>
                  </a:txBody>
                  <a:tcPr/>
                </a:tc>
              </a:tr>
              <a:tr h="370840">
                <a:tc>
                  <a:txBody>
                    <a:bodyPr/>
                    <a:lstStyle/>
                    <a:p>
                      <a:r>
                        <a:rPr lang="en-US" sz="1400" dirty="0" smtClean="0"/>
                        <a:t>2</a:t>
                      </a:r>
                      <a:endParaRPr lang="en-US" sz="1400" dirty="0"/>
                    </a:p>
                  </a:txBody>
                  <a:tcPr/>
                </a:tc>
                <a:tc>
                  <a:txBody>
                    <a:bodyPr/>
                    <a:lstStyle/>
                    <a:p>
                      <a:r>
                        <a:rPr lang="en-US" sz="1400" dirty="0" smtClean="0"/>
                        <a:t>MAINTENANCE</a:t>
                      </a:r>
                      <a:endParaRPr lang="en-US" sz="1400" dirty="0"/>
                    </a:p>
                  </a:txBody>
                  <a:tcPr/>
                </a:tc>
                <a:tc>
                  <a:txBody>
                    <a:bodyPr/>
                    <a:lstStyle/>
                    <a:p>
                      <a:r>
                        <a:rPr lang="en-US" sz="1400" dirty="0" smtClean="0"/>
                        <a:t>11</a:t>
                      </a:r>
                      <a:endParaRPr lang="en-US" sz="1400" dirty="0"/>
                    </a:p>
                  </a:txBody>
                  <a:tcPr/>
                </a:tc>
                <a:tc>
                  <a:txBody>
                    <a:bodyPr/>
                    <a:lstStyle/>
                    <a:p>
                      <a:r>
                        <a:rPr lang="en-US" sz="1400" dirty="0" smtClean="0"/>
                        <a:t>11</a:t>
                      </a:r>
                      <a:endParaRPr lang="en-US" sz="1400" dirty="0"/>
                    </a:p>
                  </a:txBody>
                  <a:tcPr/>
                </a:tc>
                <a:tc>
                  <a:txBody>
                    <a:bodyPr/>
                    <a:lstStyle/>
                    <a:p>
                      <a:r>
                        <a:rPr lang="en-US" sz="1400" dirty="0" smtClean="0"/>
                        <a:t>1-10</a:t>
                      </a:r>
                      <a:endParaRPr lang="en-US" sz="1400" dirty="0"/>
                    </a:p>
                  </a:txBody>
                  <a:tcPr/>
                </a:tc>
                <a:tc>
                  <a:txBody>
                    <a:bodyPr/>
                    <a:lstStyle/>
                    <a:p>
                      <a:r>
                        <a:rPr lang="en-US" sz="1400" dirty="0" smtClean="0"/>
                        <a:t>4.84</a:t>
                      </a:r>
                      <a:endParaRPr lang="en-US" sz="1400" dirty="0"/>
                    </a:p>
                  </a:txBody>
                  <a:tcPr/>
                </a:tc>
                <a:tc>
                  <a:txBody>
                    <a:bodyPr/>
                    <a:lstStyle/>
                    <a:p>
                      <a:r>
                        <a:rPr lang="en-US" sz="1400" dirty="0" smtClean="0"/>
                        <a:t>44.0</a:t>
                      </a:r>
                      <a:endParaRPr lang="en-US" sz="1400" dirty="0"/>
                    </a:p>
                  </a:txBody>
                  <a:tcPr/>
                </a:tc>
                <a:tc>
                  <a:txBody>
                    <a:bodyPr/>
                    <a:lstStyle/>
                    <a:p>
                      <a:r>
                        <a:rPr lang="en-US" sz="1400" dirty="0" smtClean="0"/>
                        <a:t>20.5</a:t>
                      </a:r>
                      <a:endParaRPr lang="en-US" sz="1400" dirty="0"/>
                    </a:p>
                  </a:txBody>
                  <a:tcPr/>
                </a:tc>
              </a:tr>
              <a:tr h="370840">
                <a:tc>
                  <a:txBody>
                    <a:bodyPr/>
                    <a:lstStyle/>
                    <a:p>
                      <a:r>
                        <a:rPr lang="en-US" sz="1400" dirty="0" smtClean="0"/>
                        <a:t>3</a:t>
                      </a:r>
                      <a:endParaRPr lang="en-US" sz="1400" dirty="0"/>
                    </a:p>
                  </a:txBody>
                  <a:tcPr/>
                </a:tc>
                <a:tc>
                  <a:txBody>
                    <a:bodyPr/>
                    <a:lstStyle/>
                    <a:p>
                      <a:r>
                        <a:rPr lang="en-US" sz="1400" dirty="0" smtClean="0"/>
                        <a:t>ARRANGEMENT</a:t>
                      </a:r>
                      <a:endParaRPr lang="en-US" sz="1400" dirty="0"/>
                    </a:p>
                  </a:txBody>
                  <a:tcPr/>
                </a:tc>
                <a:tc>
                  <a:txBody>
                    <a:bodyPr/>
                    <a:lstStyle/>
                    <a:p>
                      <a:r>
                        <a:rPr lang="en-US" sz="1400" dirty="0" smtClean="0"/>
                        <a:t>8</a:t>
                      </a:r>
                      <a:endParaRPr lang="en-US" sz="1400" dirty="0"/>
                    </a:p>
                  </a:txBody>
                  <a:tcPr/>
                </a:tc>
                <a:tc>
                  <a:txBody>
                    <a:bodyPr/>
                    <a:lstStyle/>
                    <a:p>
                      <a:r>
                        <a:rPr lang="en-US" sz="1400" dirty="0" smtClean="0"/>
                        <a:t>8</a:t>
                      </a:r>
                      <a:endParaRPr lang="en-US" sz="1400" dirty="0"/>
                    </a:p>
                  </a:txBody>
                  <a:tcPr/>
                </a:tc>
                <a:tc>
                  <a:txBody>
                    <a:bodyPr/>
                    <a:lstStyle/>
                    <a:p>
                      <a:r>
                        <a:rPr lang="en-US" sz="1400" dirty="0" smtClean="0"/>
                        <a:t>2-7</a:t>
                      </a:r>
                      <a:endParaRPr lang="en-US" sz="1400" dirty="0"/>
                    </a:p>
                  </a:txBody>
                  <a:tcPr/>
                </a:tc>
                <a:tc>
                  <a:txBody>
                    <a:bodyPr/>
                    <a:lstStyle/>
                    <a:p>
                      <a:r>
                        <a:rPr lang="en-US" sz="1400" dirty="0" smtClean="0"/>
                        <a:t>5.30</a:t>
                      </a:r>
                      <a:endParaRPr lang="en-US" sz="1400" dirty="0"/>
                    </a:p>
                  </a:txBody>
                  <a:tcPr/>
                </a:tc>
                <a:tc>
                  <a:txBody>
                    <a:bodyPr/>
                    <a:lstStyle/>
                    <a:p>
                      <a:r>
                        <a:rPr lang="en-US" sz="1400" dirty="0" smtClean="0"/>
                        <a:t>66.3</a:t>
                      </a:r>
                      <a:endParaRPr lang="en-US" sz="1400" dirty="0"/>
                    </a:p>
                  </a:txBody>
                  <a:tcPr/>
                </a:tc>
                <a:tc>
                  <a:txBody>
                    <a:bodyPr/>
                    <a:lstStyle/>
                    <a:p>
                      <a:r>
                        <a:rPr lang="en-US" sz="1400" dirty="0" smtClean="0"/>
                        <a:t>16.0</a:t>
                      </a:r>
                      <a:endParaRPr lang="en-US" sz="1400" dirty="0"/>
                    </a:p>
                  </a:txBody>
                  <a:tcPr/>
                </a:tc>
              </a:tr>
              <a:tr h="370840">
                <a:tc>
                  <a:txBody>
                    <a:bodyPr/>
                    <a:lstStyle/>
                    <a:p>
                      <a:r>
                        <a:rPr lang="en-US" sz="1400" dirty="0" smtClean="0"/>
                        <a:t>4</a:t>
                      </a:r>
                      <a:endParaRPr lang="en-US" sz="1400" dirty="0"/>
                    </a:p>
                  </a:txBody>
                  <a:tcPr/>
                </a:tc>
                <a:tc>
                  <a:txBody>
                    <a:bodyPr/>
                    <a:lstStyle/>
                    <a:p>
                      <a:r>
                        <a:rPr lang="en-US" sz="1400" dirty="0" smtClean="0"/>
                        <a:t>POST EMERGENCY NURSING ACTION</a:t>
                      </a:r>
                      <a:endParaRPr lang="en-US" sz="1400" dirty="0"/>
                    </a:p>
                  </a:txBody>
                  <a:tcPr/>
                </a:tc>
                <a:tc>
                  <a:txBody>
                    <a:bodyPr/>
                    <a:lstStyle/>
                    <a:p>
                      <a:r>
                        <a:rPr lang="en-US" sz="1400" dirty="0" smtClean="0"/>
                        <a:t>3</a:t>
                      </a:r>
                      <a:endParaRPr lang="en-US" sz="1400" dirty="0"/>
                    </a:p>
                  </a:txBody>
                  <a:tcPr/>
                </a:tc>
                <a:tc>
                  <a:txBody>
                    <a:bodyPr/>
                    <a:lstStyle/>
                    <a:p>
                      <a:r>
                        <a:rPr lang="en-US" sz="1400" dirty="0" smtClean="0"/>
                        <a:t>3</a:t>
                      </a:r>
                      <a:endParaRPr lang="en-US" sz="1400" dirty="0"/>
                    </a:p>
                  </a:txBody>
                  <a:tcPr/>
                </a:tc>
                <a:tc>
                  <a:txBody>
                    <a:bodyPr/>
                    <a:lstStyle/>
                    <a:p>
                      <a:r>
                        <a:rPr lang="en-US" sz="1400" dirty="0" smtClean="0"/>
                        <a:t>0-2</a:t>
                      </a:r>
                      <a:endParaRPr lang="en-US" sz="1400" dirty="0"/>
                    </a:p>
                  </a:txBody>
                  <a:tcPr/>
                </a:tc>
                <a:tc>
                  <a:txBody>
                    <a:bodyPr/>
                    <a:lstStyle/>
                    <a:p>
                      <a:r>
                        <a:rPr lang="en-US" sz="1400" dirty="0" smtClean="0"/>
                        <a:t>0.74</a:t>
                      </a:r>
                      <a:endParaRPr lang="en-US" sz="1400" dirty="0"/>
                    </a:p>
                  </a:txBody>
                  <a:tcPr/>
                </a:tc>
                <a:tc>
                  <a:txBody>
                    <a:bodyPr/>
                    <a:lstStyle/>
                    <a:p>
                      <a:r>
                        <a:rPr lang="en-US" sz="1400" dirty="0" smtClean="0"/>
                        <a:t>24.7</a:t>
                      </a:r>
                      <a:endParaRPr lang="en-US" sz="1400" dirty="0"/>
                    </a:p>
                  </a:txBody>
                  <a:tcPr/>
                </a:tc>
                <a:tc>
                  <a:txBody>
                    <a:bodyPr/>
                    <a:lstStyle/>
                    <a:p>
                      <a:r>
                        <a:rPr lang="en-US" sz="1400" dirty="0" smtClean="0"/>
                        <a:t>25.9</a:t>
                      </a:r>
                      <a:endParaRPr lang="en-US" sz="1400" dirty="0"/>
                    </a:p>
                  </a:txBody>
                  <a:tcPr/>
                </a:tc>
              </a:tr>
              <a:tr h="370840">
                <a:tc>
                  <a:txBody>
                    <a:bodyPr/>
                    <a:lstStyle/>
                    <a:p>
                      <a:r>
                        <a:rPr lang="en-US" sz="1400" dirty="0" smtClean="0"/>
                        <a:t>5</a:t>
                      </a:r>
                      <a:endParaRPr lang="en-US" sz="1400" dirty="0"/>
                    </a:p>
                  </a:txBody>
                  <a:tcPr/>
                </a:tc>
                <a:tc>
                  <a:txBody>
                    <a:bodyPr/>
                    <a:lstStyle/>
                    <a:p>
                      <a:r>
                        <a:rPr lang="en-US" sz="1400" dirty="0" smtClean="0"/>
                        <a:t>CREDENTIALS</a:t>
                      </a:r>
                      <a:r>
                        <a:rPr lang="en-US" sz="1400" baseline="0" dirty="0" smtClean="0"/>
                        <a:t> OF NURSES</a:t>
                      </a:r>
                      <a:endParaRPr lang="en-US" sz="1400" dirty="0"/>
                    </a:p>
                  </a:txBody>
                  <a:tcPr/>
                </a:tc>
                <a:tc>
                  <a:txBody>
                    <a:bodyPr/>
                    <a:lstStyle/>
                    <a:p>
                      <a:r>
                        <a:rPr lang="en-US" sz="1400" dirty="0" smtClean="0"/>
                        <a:t>2</a:t>
                      </a:r>
                      <a:endParaRPr lang="en-US" sz="1400" dirty="0"/>
                    </a:p>
                  </a:txBody>
                  <a:tcPr/>
                </a:tc>
                <a:tc>
                  <a:txBody>
                    <a:bodyPr/>
                    <a:lstStyle/>
                    <a:p>
                      <a:r>
                        <a:rPr lang="en-US" sz="1400" dirty="0" smtClean="0"/>
                        <a:t>2</a:t>
                      </a:r>
                      <a:endParaRPr lang="en-US" sz="1400" dirty="0"/>
                    </a:p>
                  </a:txBody>
                  <a:tcPr/>
                </a:tc>
                <a:tc>
                  <a:txBody>
                    <a:bodyPr/>
                    <a:lstStyle/>
                    <a:p>
                      <a:r>
                        <a:rPr lang="en-US" sz="1400" dirty="0" smtClean="0"/>
                        <a:t>0-2</a:t>
                      </a:r>
                      <a:endParaRPr lang="en-US" sz="1400" dirty="0"/>
                    </a:p>
                  </a:txBody>
                  <a:tcPr/>
                </a:tc>
                <a:tc>
                  <a:txBody>
                    <a:bodyPr/>
                    <a:lstStyle/>
                    <a:p>
                      <a:r>
                        <a:rPr lang="en-US" sz="1400" dirty="0" smtClean="0"/>
                        <a:t>0.26</a:t>
                      </a:r>
                      <a:endParaRPr lang="en-US" sz="1400" dirty="0"/>
                    </a:p>
                  </a:txBody>
                  <a:tcPr/>
                </a:tc>
                <a:tc>
                  <a:txBody>
                    <a:bodyPr/>
                    <a:lstStyle/>
                    <a:p>
                      <a:r>
                        <a:rPr lang="en-US" sz="1400" dirty="0" smtClean="0"/>
                        <a:t>13.0</a:t>
                      </a:r>
                      <a:endParaRPr lang="en-US" sz="1400" dirty="0"/>
                    </a:p>
                  </a:txBody>
                  <a:tcPr/>
                </a:tc>
                <a:tc>
                  <a:txBody>
                    <a:bodyPr/>
                    <a:lstStyle/>
                    <a:p>
                      <a:r>
                        <a:rPr lang="en-US" sz="1400" dirty="0" smtClean="0"/>
                        <a:t>24.3</a:t>
                      </a:r>
                      <a:endParaRPr lang="en-US" sz="1400" dirty="0"/>
                    </a:p>
                  </a:txBody>
                  <a:tcPr/>
                </a:tc>
              </a:tr>
              <a:tr h="370840">
                <a:tc>
                  <a:txBody>
                    <a:bodyPr/>
                    <a:lstStyle/>
                    <a:p>
                      <a:endParaRPr lang="en-US" sz="1400" dirty="0"/>
                    </a:p>
                  </a:txBody>
                  <a:tcPr/>
                </a:tc>
                <a:tc>
                  <a:txBody>
                    <a:bodyPr/>
                    <a:lstStyle/>
                    <a:p>
                      <a:r>
                        <a:rPr lang="en-US" sz="1400" dirty="0" smtClean="0"/>
                        <a:t>TOTAL</a:t>
                      </a:r>
                      <a:endParaRPr lang="en-US" sz="1400" dirty="0"/>
                    </a:p>
                  </a:txBody>
                  <a:tcPr/>
                </a:tc>
                <a:tc>
                  <a:txBody>
                    <a:bodyPr/>
                    <a:lstStyle/>
                    <a:p>
                      <a:r>
                        <a:rPr lang="en-US" sz="1400" dirty="0" smtClean="0"/>
                        <a:t>27</a:t>
                      </a:r>
                      <a:endParaRPr lang="en-US" sz="1400" dirty="0"/>
                    </a:p>
                  </a:txBody>
                  <a:tcPr/>
                </a:tc>
                <a:tc>
                  <a:txBody>
                    <a:bodyPr/>
                    <a:lstStyle/>
                    <a:p>
                      <a:r>
                        <a:rPr lang="en-US" sz="1400" dirty="0" smtClean="0"/>
                        <a:t>27</a:t>
                      </a:r>
                      <a:endParaRPr lang="en-US" sz="1400" dirty="0"/>
                    </a:p>
                  </a:txBody>
                  <a:tcPr/>
                </a:tc>
                <a:tc>
                  <a:txBody>
                    <a:bodyPr/>
                    <a:lstStyle/>
                    <a:p>
                      <a:r>
                        <a:rPr lang="en-US" sz="1400" dirty="0" smtClean="0"/>
                        <a:t>8-20</a:t>
                      </a:r>
                      <a:endParaRPr lang="en-US" sz="1400" dirty="0"/>
                    </a:p>
                  </a:txBody>
                  <a:tcPr/>
                </a:tc>
                <a:tc>
                  <a:txBody>
                    <a:bodyPr/>
                    <a:lstStyle/>
                    <a:p>
                      <a:r>
                        <a:rPr lang="en-US" sz="1400" dirty="0" smtClean="0"/>
                        <a:t>13.86</a:t>
                      </a:r>
                      <a:endParaRPr lang="en-US" sz="1400" dirty="0"/>
                    </a:p>
                  </a:txBody>
                  <a:tcPr/>
                </a:tc>
                <a:tc>
                  <a:txBody>
                    <a:bodyPr/>
                    <a:lstStyle/>
                    <a:p>
                      <a:r>
                        <a:rPr lang="en-US" sz="1400" dirty="0" smtClean="0"/>
                        <a:t>51.3</a:t>
                      </a:r>
                      <a:endParaRPr lang="en-US" sz="1400" dirty="0"/>
                    </a:p>
                  </a:txBody>
                  <a:tcPr/>
                </a:tc>
                <a:tc>
                  <a:txBody>
                    <a:bodyPr/>
                    <a:lstStyle/>
                    <a:p>
                      <a:r>
                        <a:rPr lang="en-US" sz="1400" dirty="0" smtClean="0"/>
                        <a:t>13.7</a:t>
                      </a:r>
                      <a:endParaRPr lang="en-US" sz="1400" dirty="0"/>
                    </a:p>
                  </a:txBody>
                  <a:tcPr/>
                </a:tc>
              </a:tr>
            </a:tbl>
          </a:graphicData>
        </a:graphic>
      </p:graphicFrame>
      <p:sp>
        <p:nvSpPr>
          <p:cNvPr id="5" name="Slide Number Placeholder 4"/>
          <p:cNvSpPr>
            <a:spLocks noGrp="1"/>
          </p:cNvSpPr>
          <p:nvPr>
            <p:ph type="sldNum" sz="quarter" idx="12"/>
          </p:nvPr>
        </p:nvSpPr>
        <p:spPr/>
        <p:txBody>
          <a:bodyPr/>
          <a:lstStyle/>
          <a:p>
            <a:fld id="{26AD20E6-394B-4DF0-96A5-9647FF39C943}" type="slidenum">
              <a:rPr lang="en-IN" smtClean="0">
                <a:solidFill>
                  <a:prstClr val="black">
                    <a:tint val="75000"/>
                  </a:prstClr>
                </a:solidFill>
              </a:rPr>
              <a:pPr/>
              <a:t>14</a:t>
            </a:fld>
            <a:endParaRPr lang="en-IN">
              <a:solidFill>
                <a:prstClr val="black">
                  <a:tint val="75000"/>
                </a:prstClr>
              </a:solidFill>
            </a:endParaRPr>
          </a:p>
        </p:txBody>
      </p:sp>
      <p:pic>
        <p:nvPicPr>
          <p:cNvPr id="7" name="Picture 6">
            <a:extLst>
              <a:ext uri="{FF2B5EF4-FFF2-40B4-BE49-F238E27FC236}">
                <a16:creationId xmlns=""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952758" cy="1005714"/>
          </a:xfrm>
          <a:prstGeom prst="rect">
            <a:avLst/>
          </a:prstGeom>
        </p:spPr>
      </p:pic>
    </p:spTree>
    <p:extLst>
      <p:ext uri="{BB962C8B-B14F-4D97-AF65-F5344CB8AC3E}">
        <p14:creationId xmlns:p14="http://schemas.microsoft.com/office/powerpoint/2010/main" val="31289492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1784" y="95534"/>
            <a:ext cx="2085462" cy="132556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en-US" dirty="0" smtClean="0"/>
              <a:t>RESULT</a:t>
            </a:r>
            <a:endParaRPr lang="en-US" dirty="0"/>
          </a:p>
        </p:txBody>
      </p:sp>
      <p:sp>
        <p:nvSpPr>
          <p:cNvPr id="3" name="Content Placeholder 2"/>
          <p:cNvSpPr>
            <a:spLocks noGrp="1"/>
          </p:cNvSpPr>
          <p:nvPr>
            <p:ph idx="1"/>
          </p:nvPr>
        </p:nvSpPr>
        <p:spPr>
          <a:xfrm>
            <a:off x="150125" y="1528549"/>
            <a:ext cx="11928144" cy="519292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buFont typeface="Wingdings" panose="05000000000000000000" pitchFamily="2" charset="2"/>
              <a:buChar char="Ø"/>
            </a:pPr>
            <a:r>
              <a:rPr lang="en-US" dirty="0"/>
              <a:t>The overall mean practice score of the subjects was 13.86, the mean Percentage was 51.3 and SD was 13.7 .</a:t>
            </a:r>
            <a:endParaRPr lang="en-US" dirty="0" smtClean="0"/>
          </a:p>
          <a:p>
            <a:pPr>
              <a:buFont typeface="Wingdings" panose="05000000000000000000" pitchFamily="2" charset="2"/>
              <a:buChar char="Ø"/>
            </a:pPr>
            <a:r>
              <a:rPr lang="en-US" dirty="0" smtClean="0"/>
              <a:t> </a:t>
            </a:r>
            <a:r>
              <a:rPr lang="en-US" dirty="0"/>
              <a:t>Out of the 50 subjects 21(42 percent) have </a:t>
            </a:r>
            <a:r>
              <a:rPr lang="en-US" dirty="0" smtClean="0"/>
              <a:t>Moderately unsatisfactory </a:t>
            </a:r>
            <a:r>
              <a:rPr lang="en-US" dirty="0"/>
              <a:t>level of practice i.e. less than 50% and 29 (58 percent) </a:t>
            </a:r>
            <a:r>
              <a:rPr lang="en-US" dirty="0" smtClean="0"/>
              <a:t>have </a:t>
            </a:r>
            <a:r>
              <a:rPr lang="en-US" dirty="0"/>
              <a:t>satisfactory practice levels i.e. 51-75%. </a:t>
            </a:r>
            <a:endParaRPr lang="en-US" dirty="0" smtClean="0"/>
          </a:p>
          <a:p>
            <a:pPr>
              <a:buFont typeface="Wingdings" panose="05000000000000000000" pitchFamily="2" charset="2"/>
              <a:buChar char="Ø"/>
            </a:pPr>
            <a:r>
              <a:rPr lang="en-US" dirty="0" smtClean="0"/>
              <a:t> </a:t>
            </a:r>
            <a:r>
              <a:rPr lang="en-US" dirty="0"/>
              <a:t>These findings show that no subjects have satisfactory practice levels i.e. above 75%. </a:t>
            </a:r>
            <a:endParaRPr lang="en-US" dirty="0" smtClean="0"/>
          </a:p>
          <a:p>
            <a:pPr>
              <a:buFont typeface="Wingdings" panose="05000000000000000000" pitchFamily="2" charset="2"/>
              <a:buChar char="Ø"/>
            </a:pPr>
            <a:r>
              <a:rPr lang="en-US" dirty="0" smtClean="0"/>
              <a:t>There </a:t>
            </a:r>
            <a:r>
              <a:rPr lang="en-US" dirty="0"/>
              <a:t>was significant association found with practice score of the subjects and age as well as area of working of the subjects </a:t>
            </a:r>
            <a:r>
              <a:rPr lang="en-US" dirty="0" smtClean="0"/>
              <a:t>.</a:t>
            </a:r>
          </a:p>
          <a:p>
            <a:pPr marL="0" indent="0">
              <a:buNone/>
            </a:pPr>
            <a:endParaRPr lang="en-US" dirty="0" smtClean="0"/>
          </a:p>
        </p:txBody>
      </p:sp>
      <p:sp>
        <p:nvSpPr>
          <p:cNvPr id="5" name="Slide Number Placeholder 4"/>
          <p:cNvSpPr>
            <a:spLocks noGrp="1"/>
          </p:cNvSpPr>
          <p:nvPr>
            <p:ph type="sldNum" sz="quarter" idx="12"/>
          </p:nvPr>
        </p:nvSpPr>
        <p:spPr/>
        <p:txBody>
          <a:bodyPr/>
          <a:lstStyle/>
          <a:p>
            <a:fld id="{26AD20E6-394B-4DF0-96A5-9647FF39C943}" type="slidenum">
              <a:rPr lang="en-IN" smtClean="0"/>
              <a:t>15</a:t>
            </a:fld>
            <a:endParaRPr lang="en-IN"/>
          </a:p>
        </p:txBody>
      </p:sp>
    </p:spTree>
    <p:extLst>
      <p:ext uri="{BB962C8B-B14F-4D97-AF65-F5344CB8AC3E}">
        <p14:creationId xmlns:p14="http://schemas.microsoft.com/office/powerpoint/2010/main" val="2195790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1736" y="6848"/>
            <a:ext cx="3540035" cy="1325563"/>
          </a:xfrm>
        </p:spPr>
        <p:txBody>
          <a:bodyPr/>
          <a:lstStyle/>
          <a:p>
            <a:pPr algn="ctr"/>
            <a:r>
              <a:rPr lang="en-US" dirty="0" smtClean="0"/>
              <a:t>DISCUSSION</a:t>
            </a:r>
            <a:endParaRPr lang="en-US" dirty="0"/>
          </a:p>
        </p:txBody>
      </p:sp>
      <p:sp>
        <p:nvSpPr>
          <p:cNvPr id="3" name="Content Placeholder 2"/>
          <p:cNvSpPr>
            <a:spLocks noGrp="1"/>
          </p:cNvSpPr>
          <p:nvPr>
            <p:ph idx="1"/>
          </p:nvPr>
        </p:nvSpPr>
        <p:spPr>
          <a:xfrm>
            <a:off x="274319" y="1332411"/>
            <a:ext cx="11756571" cy="529045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20000"/>
          </a:bodyPr>
          <a:lstStyle/>
          <a:p>
            <a:pPr marL="0" indent="0" fontAlgn="t">
              <a:spcBef>
                <a:spcPts val="0"/>
              </a:spcBef>
              <a:buNone/>
            </a:pPr>
            <a:r>
              <a:rPr lang="en-US" dirty="0"/>
              <a:t>A drug distribution - is a special cart (with drawers) containing emergency drugs and equipment needed for cardiac-pulmonary resuscitation. It provides an easier access to the emergency drugs and </a:t>
            </a:r>
            <a:r>
              <a:rPr lang="en-US" dirty="0" smtClean="0"/>
              <a:t>equipment.</a:t>
            </a:r>
          </a:p>
          <a:p>
            <a:pPr marL="0" indent="0" fontAlgn="t">
              <a:spcBef>
                <a:spcPts val="0"/>
              </a:spcBef>
              <a:buNone/>
            </a:pPr>
            <a:endParaRPr lang="en-US" b="0" i="0" u="none" strike="noStrike" dirty="0">
              <a:solidFill>
                <a:srgbClr val="FFC000"/>
              </a:solidFill>
              <a:effectLst/>
              <a:latin typeface="Arial" panose="020B0604020202020204" pitchFamily="34" charset="0"/>
            </a:endParaRPr>
          </a:p>
          <a:p>
            <a:pPr marL="0" indent="0" fontAlgn="t">
              <a:spcBef>
                <a:spcPts val="0"/>
              </a:spcBef>
              <a:buNone/>
            </a:pPr>
            <a:r>
              <a:rPr lang="en-US" dirty="0"/>
              <a:t>PURPOSE </a:t>
            </a:r>
            <a:endParaRPr lang="en-US" dirty="0" smtClean="0"/>
          </a:p>
          <a:p>
            <a:pPr marL="0" indent="0" fontAlgn="t">
              <a:spcBef>
                <a:spcPts val="0"/>
              </a:spcBef>
              <a:buNone/>
            </a:pPr>
            <a:r>
              <a:rPr lang="en-US" dirty="0" smtClean="0"/>
              <a:t>To </a:t>
            </a:r>
            <a:r>
              <a:rPr lang="en-US" dirty="0"/>
              <a:t>have the drug distribution and Defibrillator constantly ready for use in case of life threatening condition such as cardiopulmonary arrest. To establish standard practice, which is required to maintain and utilize the drug distribution and the defibrillator. The Drug distribution policy will assist nursing staff to</a:t>
            </a:r>
            <a:r>
              <a:rPr lang="en-US" dirty="0" smtClean="0"/>
              <a:t>:</a:t>
            </a:r>
          </a:p>
          <a:p>
            <a:pPr marL="0" indent="0" fontAlgn="t">
              <a:spcBef>
                <a:spcPts val="0"/>
              </a:spcBef>
              <a:buNone/>
            </a:pPr>
            <a:endParaRPr lang="en-US" b="0" i="0" u="none" strike="noStrike" dirty="0" smtClean="0">
              <a:solidFill>
                <a:srgbClr val="FFC000"/>
              </a:solidFill>
              <a:effectLst/>
              <a:latin typeface="Arial" panose="020B0604020202020204" pitchFamily="34" charset="0"/>
            </a:endParaRPr>
          </a:p>
          <a:p>
            <a:pPr fontAlgn="t">
              <a:spcBef>
                <a:spcPts val="0"/>
              </a:spcBef>
            </a:pPr>
            <a:r>
              <a:rPr lang="en-US" dirty="0"/>
              <a:t>Describe the role of nursing staff in maintaining drug distribution medication and equipment. </a:t>
            </a:r>
            <a:endParaRPr lang="en-US" dirty="0" smtClean="0"/>
          </a:p>
          <a:p>
            <a:pPr fontAlgn="t">
              <a:spcBef>
                <a:spcPts val="0"/>
              </a:spcBef>
            </a:pPr>
            <a:r>
              <a:rPr lang="en-US" dirty="0" smtClean="0"/>
              <a:t>Establish </a:t>
            </a:r>
            <a:r>
              <a:rPr lang="en-US" dirty="0"/>
              <a:t>a uniform method of documentation and inspection of emergency medication and equipment. </a:t>
            </a:r>
            <a:endParaRPr lang="en-US" dirty="0" smtClean="0"/>
          </a:p>
          <a:p>
            <a:pPr fontAlgn="t">
              <a:spcBef>
                <a:spcPts val="0"/>
              </a:spcBef>
            </a:pPr>
            <a:r>
              <a:rPr lang="en-US" dirty="0" smtClean="0"/>
              <a:t>Establish </a:t>
            </a:r>
            <a:r>
              <a:rPr lang="en-US" dirty="0"/>
              <a:t>a procedure of topping-up (re supplying) drug distribution. </a:t>
            </a:r>
            <a:endParaRPr lang="en-US" dirty="0" smtClean="0"/>
          </a:p>
          <a:p>
            <a:pPr fontAlgn="t">
              <a:spcBef>
                <a:spcPts val="0"/>
              </a:spcBef>
            </a:pPr>
            <a:r>
              <a:rPr lang="en-US" dirty="0" smtClean="0"/>
              <a:t>Establish </a:t>
            </a:r>
            <a:r>
              <a:rPr lang="en-US" dirty="0"/>
              <a:t>the quantity of medication and equipment required as well as the location of these items in the drug distribution. </a:t>
            </a:r>
            <a:endParaRPr lang="en-US" dirty="0" smtClean="0"/>
          </a:p>
          <a:p>
            <a:pPr fontAlgn="t">
              <a:spcBef>
                <a:spcPts val="0"/>
              </a:spcBef>
            </a:pPr>
            <a:r>
              <a:rPr lang="en-US" dirty="0" smtClean="0"/>
              <a:t>Describe </a:t>
            </a:r>
            <a:r>
              <a:rPr lang="en-US" dirty="0"/>
              <a:t>the exact location of the drug distribution</a:t>
            </a:r>
            <a:endParaRPr lang="en-US" b="0" i="0" u="none" strike="noStrike" dirty="0">
              <a:solidFill>
                <a:srgbClr val="FFC000"/>
              </a:solidFill>
              <a:effectLst/>
              <a:latin typeface="Arial" panose="020B0604020202020204" pitchFamily="34" charset="0"/>
            </a:endParaRPr>
          </a:p>
        </p:txBody>
      </p:sp>
      <p:sp>
        <p:nvSpPr>
          <p:cNvPr id="5" name="Slide Number Placeholder 4"/>
          <p:cNvSpPr>
            <a:spLocks noGrp="1"/>
          </p:cNvSpPr>
          <p:nvPr>
            <p:ph type="sldNum" sz="quarter" idx="12"/>
          </p:nvPr>
        </p:nvSpPr>
        <p:spPr/>
        <p:txBody>
          <a:bodyPr/>
          <a:lstStyle/>
          <a:p>
            <a:fld id="{26AD20E6-394B-4DF0-96A5-9647FF39C943}" type="slidenum">
              <a:rPr lang="en-IN" smtClean="0"/>
              <a:t>16</a:t>
            </a:fld>
            <a:endParaRPr lang="en-IN" dirty="0"/>
          </a:p>
        </p:txBody>
      </p:sp>
    </p:spTree>
    <p:extLst>
      <p:ext uri="{BB962C8B-B14F-4D97-AF65-F5344CB8AC3E}">
        <p14:creationId xmlns:p14="http://schemas.microsoft.com/office/powerpoint/2010/main" val="8489774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21480" y="0"/>
            <a:ext cx="2662646" cy="1325563"/>
          </a:xfrm>
        </p:spPr>
        <p:txBody>
          <a:bodyPr/>
          <a:lstStyle/>
          <a:p>
            <a:r>
              <a:rPr lang="en-US" dirty="0" smtClean="0"/>
              <a:t>Limitation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a:t>
            </a:r>
            <a:r>
              <a:rPr lang="en-US" dirty="0"/>
              <a:t>sample size was less , if it will be more than the accuracy of the result can be increased. </a:t>
            </a:r>
          </a:p>
          <a:p>
            <a:pPr>
              <a:buFont typeface="Wingdings" panose="05000000000000000000" pitchFamily="2" charset="2"/>
              <a:buChar char="§"/>
            </a:pPr>
            <a:r>
              <a:rPr lang="en-US" dirty="0" smtClean="0"/>
              <a:t>The </a:t>
            </a:r>
            <a:r>
              <a:rPr lang="en-US" dirty="0"/>
              <a:t>time period was less i.e. is 3 weeks , if time period will be increased than the accuracy of the result can be </a:t>
            </a:r>
            <a:r>
              <a:rPr lang="en-US" dirty="0" smtClean="0"/>
              <a:t>increased.</a:t>
            </a:r>
            <a:endParaRPr lang="en-US" dirty="0"/>
          </a:p>
        </p:txBody>
      </p:sp>
      <p:sp>
        <p:nvSpPr>
          <p:cNvPr id="5" name="Slide Number Placeholder 4"/>
          <p:cNvSpPr>
            <a:spLocks noGrp="1"/>
          </p:cNvSpPr>
          <p:nvPr>
            <p:ph type="sldNum" sz="quarter" idx="12"/>
          </p:nvPr>
        </p:nvSpPr>
        <p:spPr/>
        <p:txBody>
          <a:bodyPr/>
          <a:lstStyle/>
          <a:p>
            <a:fld id="{26AD20E6-394B-4DF0-96A5-9647FF39C943}" type="slidenum">
              <a:rPr lang="en-IN" smtClean="0"/>
              <a:t>17</a:t>
            </a:fld>
            <a:endParaRPr lang="en-IN"/>
          </a:p>
        </p:txBody>
      </p:sp>
    </p:spTree>
    <p:extLst>
      <p:ext uri="{BB962C8B-B14F-4D97-AF65-F5344CB8AC3E}">
        <p14:creationId xmlns:p14="http://schemas.microsoft.com/office/powerpoint/2010/main" val="24918721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3875" y="180786"/>
            <a:ext cx="10515600" cy="1325563"/>
          </a:xfrm>
        </p:spPr>
        <p:txBody>
          <a:bodyPr/>
          <a:lstStyle/>
          <a:p>
            <a:pPr algn="ctr"/>
            <a:r>
              <a:rPr lang="en-US" dirty="0"/>
              <a:t>RECOMMENDATIONS</a:t>
            </a:r>
          </a:p>
        </p:txBody>
      </p:sp>
      <p:sp>
        <p:nvSpPr>
          <p:cNvPr id="3" name="Content Placeholder 2"/>
          <p:cNvSpPr>
            <a:spLocks noGrp="1"/>
          </p:cNvSpPr>
          <p:nvPr>
            <p:ph idx="1"/>
          </p:nvPr>
        </p:nvSpPr>
        <p:spPr>
          <a:xfrm>
            <a:off x="341194" y="1825625"/>
            <a:ext cx="11668836" cy="4351338"/>
          </a:xfrm>
        </p:spPr>
        <p:txBody>
          <a:bodyPr>
            <a:normAutofit fontScale="77500" lnSpcReduction="20000"/>
          </a:bodyPr>
          <a:lstStyle/>
          <a:p>
            <a:pPr marL="742950" indent="-742950">
              <a:buAutoNum type="arabicPeriod"/>
            </a:pPr>
            <a:r>
              <a:rPr lang="en-US" sz="3600" dirty="0" smtClean="0"/>
              <a:t>Nursing Education:</a:t>
            </a:r>
          </a:p>
          <a:p>
            <a:pPr marL="0" indent="0">
              <a:buNone/>
            </a:pPr>
            <a:r>
              <a:rPr lang="en-US" sz="3600" dirty="0" smtClean="0"/>
              <a:t>The </a:t>
            </a:r>
            <a:r>
              <a:rPr lang="en-US" sz="3600" dirty="0"/>
              <a:t>present study emphasizes on enhancement in the practice of staff nurses regarding  organized  drug  distribution  system.  In  order  to  achieve  these  nurse educators   should   come   forward   to   provide   more   information   and   practice opportunities to the student nurses.</a:t>
            </a:r>
          </a:p>
          <a:p>
            <a:endParaRPr lang="en-US" sz="3600" dirty="0"/>
          </a:p>
          <a:p>
            <a:pPr>
              <a:buNone/>
            </a:pPr>
            <a:r>
              <a:rPr lang="en-US" sz="3600" dirty="0"/>
              <a:t>2. Nursing </a:t>
            </a:r>
            <a:r>
              <a:rPr lang="en-US" sz="3600" dirty="0" smtClean="0"/>
              <a:t>Practice:</a:t>
            </a:r>
          </a:p>
          <a:p>
            <a:pPr>
              <a:buNone/>
            </a:pPr>
            <a:r>
              <a:rPr lang="en-US" sz="3600" dirty="0" smtClean="0"/>
              <a:t>   Nurses </a:t>
            </a:r>
            <a:r>
              <a:rPr lang="en-US" sz="3600" dirty="0"/>
              <a:t>are the key person of the health team, who play a major role </a:t>
            </a:r>
            <a:r>
              <a:rPr lang="en-US" sz="3600" dirty="0" smtClean="0"/>
              <a:t>in the health promotion and </a:t>
            </a:r>
            <a:r>
              <a:rPr lang="en-US" sz="3600" dirty="0"/>
              <a:t>maintenance of the health status. The protocol developed in the present study  will  serve  to  improve  the  nurse's  practice  on  drug  distribution.  In-service education and training programs can be organized to improve the practice levels </a:t>
            </a:r>
            <a:r>
              <a:rPr lang="en-US" sz="3600" dirty="0" smtClean="0"/>
              <a:t>of the </a:t>
            </a:r>
            <a:r>
              <a:rPr lang="en-US" sz="3600" dirty="0"/>
              <a:t>staff nurses.</a:t>
            </a:r>
          </a:p>
        </p:txBody>
      </p:sp>
      <p:sp>
        <p:nvSpPr>
          <p:cNvPr id="4" name="Footer Placeholder 3"/>
          <p:cNvSpPr>
            <a:spLocks noGrp="1"/>
          </p:cNvSpPr>
          <p:nvPr>
            <p:ph type="ftr" sz="quarter" idx="11"/>
          </p:nvPr>
        </p:nvSpPr>
        <p:spPr/>
        <p:txBody>
          <a:bodyPr/>
          <a:lstStyle/>
          <a:p>
            <a:r>
              <a:rPr lang="en-US" smtClean="0"/>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a:extLst>
              <a:ext uri="{FF2B5EF4-FFF2-40B4-BE49-F238E27FC236}">
                <a16:creationId xmlns=""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88" y="68240"/>
            <a:ext cx="2172397" cy="1118833"/>
          </a:xfrm>
          <a:prstGeom prst="rect">
            <a:avLst/>
          </a:prstGeom>
        </p:spPr>
      </p:pic>
    </p:spTree>
    <p:extLst>
      <p:ext uri="{BB962C8B-B14F-4D97-AF65-F5344CB8AC3E}">
        <p14:creationId xmlns:p14="http://schemas.microsoft.com/office/powerpoint/2010/main" val="2767466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You are not allowed to add slides to this presentation</a:t>
            </a:r>
            <a:endParaRPr lang="en-IN"/>
          </a:p>
        </p:txBody>
      </p:sp>
      <p:sp>
        <p:nvSpPr>
          <p:cNvPr id="3" name="Slide Number Placeholder 2"/>
          <p:cNvSpPr>
            <a:spLocks noGrp="1"/>
          </p:cNvSpPr>
          <p:nvPr>
            <p:ph type="sldNum" sz="quarter" idx="12"/>
          </p:nvPr>
        </p:nvSpPr>
        <p:spPr/>
        <p:txBody>
          <a:bodyPr/>
          <a:lstStyle/>
          <a:p>
            <a:fld id="{26AD20E6-394B-4DF0-96A5-9647FF39C943}" type="slidenum">
              <a:rPr lang="en-IN" smtClean="0"/>
              <a:t>19</a:t>
            </a:fld>
            <a:endParaRPr lang="en-IN"/>
          </a:p>
        </p:txBody>
      </p:sp>
      <p:sp>
        <p:nvSpPr>
          <p:cNvPr id="4" name="Rectangle 3"/>
          <p:cNvSpPr/>
          <p:nvPr/>
        </p:nvSpPr>
        <p:spPr>
          <a:xfrm>
            <a:off x="698879" y="1897755"/>
            <a:ext cx="10794242" cy="3970318"/>
          </a:xfrm>
          <a:prstGeom prst="rect">
            <a:avLst/>
          </a:prstGeom>
        </p:spPr>
        <p:txBody>
          <a:bodyPr wrap="square">
            <a:spAutoFit/>
          </a:bodyPr>
          <a:lstStyle/>
          <a:p>
            <a:pPr>
              <a:buNone/>
            </a:pPr>
            <a:r>
              <a:rPr lang="en-US" b="1" dirty="0"/>
              <a:t>3. Nursing Research:</a:t>
            </a:r>
            <a:endParaRPr lang="en-US" dirty="0"/>
          </a:p>
          <a:p>
            <a:pPr>
              <a:buNone/>
            </a:pPr>
            <a:r>
              <a:rPr lang="en-US" dirty="0"/>
              <a:t>    The findings of the present study serve as the basis for the professionals for further research studies. The generalization of the study result can be made by replication of the study. The essence of research is to build a body of knowledge in nursing, as it is an evolving profession striving for perfection and standard .</a:t>
            </a:r>
          </a:p>
          <a:p>
            <a:pPr>
              <a:buNone/>
            </a:pPr>
            <a:endParaRPr lang="en-US" dirty="0"/>
          </a:p>
          <a:p>
            <a:pPr>
              <a:buNone/>
            </a:pPr>
            <a:r>
              <a:rPr lang="en-US" b="1" dirty="0" smtClean="0"/>
              <a:t>4. The </a:t>
            </a:r>
            <a:r>
              <a:rPr lang="en-US" b="1" dirty="0"/>
              <a:t>study can be replicated on a larger sample in a different setting.</a:t>
            </a:r>
          </a:p>
          <a:p>
            <a:pPr>
              <a:buNone/>
            </a:pPr>
            <a:r>
              <a:rPr lang="en-US" b="1" dirty="0"/>
              <a:t> </a:t>
            </a:r>
          </a:p>
          <a:p>
            <a:pPr>
              <a:buNone/>
            </a:pPr>
            <a:r>
              <a:rPr lang="en-US" b="1" dirty="0" smtClean="0"/>
              <a:t>5. Follow </a:t>
            </a:r>
            <a:r>
              <a:rPr lang="en-US" b="1" dirty="0"/>
              <a:t>up study can be done to evaluate the effectiveness of protocol.</a:t>
            </a:r>
          </a:p>
          <a:p>
            <a:pPr>
              <a:buNone/>
            </a:pPr>
            <a:r>
              <a:rPr lang="en-US" b="1" dirty="0"/>
              <a:t> </a:t>
            </a:r>
          </a:p>
          <a:p>
            <a:pPr>
              <a:buNone/>
            </a:pPr>
            <a:r>
              <a:rPr lang="en-US" b="1" dirty="0"/>
              <a:t>6. A similar study can be conducted on nursing students.</a:t>
            </a:r>
          </a:p>
          <a:p>
            <a:pPr>
              <a:buNone/>
            </a:pPr>
            <a:r>
              <a:rPr lang="en-US" b="1" dirty="0"/>
              <a:t> </a:t>
            </a:r>
          </a:p>
          <a:p>
            <a:pPr>
              <a:buNone/>
            </a:pPr>
            <a:r>
              <a:rPr lang="en-US" b="1" dirty="0"/>
              <a:t>7. A similar study can be conducted to assess the knowledge and practice of nurses regarding drug distribution system.</a:t>
            </a:r>
          </a:p>
          <a:p>
            <a:pPr>
              <a:buNone/>
            </a:pPr>
            <a:r>
              <a:rPr lang="en-US" b="1" dirty="0"/>
              <a:t>  </a:t>
            </a:r>
          </a:p>
        </p:txBody>
      </p:sp>
      <p:pic>
        <p:nvPicPr>
          <p:cNvPr id="5" name="Picture 4">
            <a:extLst>
              <a:ext uri="{FF2B5EF4-FFF2-40B4-BE49-F238E27FC236}">
                <a16:creationId xmlns=""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13404" cy="1036948"/>
          </a:xfrm>
          <a:prstGeom prst="rect">
            <a:avLst/>
          </a:prstGeom>
        </p:spPr>
      </p:pic>
    </p:spTree>
    <p:extLst>
      <p:ext uri="{BB962C8B-B14F-4D97-AF65-F5344CB8AC3E}">
        <p14:creationId xmlns:p14="http://schemas.microsoft.com/office/powerpoint/2010/main" val="1157026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872094-D36A-007C-818C-6DC4FC39F74F}"/>
              </a:ext>
            </a:extLst>
          </p:cNvPr>
          <p:cNvSpPr>
            <a:spLocks noGrp="1"/>
          </p:cNvSpPr>
          <p:nvPr>
            <p:ph type="title"/>
          </p:nvPr>
        </p:nvSpPr>
        <p:spPr>
          <a:xfrm>
            <a:off x="4376056" y="185738"/>
            <a:ext cx="4963887" cy="1325563"/>
          </a:xfrm>
        </p:spPr>
        <p:txBody>
          <a:bodyPr/>
          <a:lstStyle/>
          <a:p>
            <a:pPr algn="ctr"/>
            <a:r>
              <a:rPr lang="en-IN" b="1" dirty="0"/>
              <a:t>Mentor Approval</a:t>
            </a:r>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618411" y="1220720"/>
            <a:ext cx="4741817" cy="5500755"/>
          </a:xfrm>
        </p:spPr>
      </p:pic>
      <p:sp>
        <p:nvSpPr>
          <p:cNvPr id="4" name="Slide Number Placeholder 3">
            <a:extLst>
              <a:ext uri="{FF2B5EF4-FFF2-40B4-BE49-F238E27FC236}">
                <a16:creationId xmlns=""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830" y="185738"/>
            <a:ext cx="2198819" cy="1034982"/>
          </a:xfrm>
          <a:prstGeom prst="rect">
            <a:avLst/>
          </a:prstGeom>
        </p:spPr>
      </p:pic>
    </p:spTree>
    <p:extLst>
      <p:ext uri="{BB962C8B-B14F-4D97-AF65-F5344CB8AC3E}">
        <p14:creationId xmlns:p14="http://schemas.microsoft.com/office/powerpoint/2010/main" val="28610943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865BDE-C1E4-2068-7ED7-1D9DDC4B3A10}"/>
              </a:ext>
            </a:extLst>
          </p:cNvPr>
          <p:cNvSpPr>
            <a:spLocks noGrp="1"/>
          </p:cNvSpPr>
          <p:nvPr>
            <p:ph type="title"/>
          </p:nvPr>
        </p:nvSpPr>
        <p:spPr>
          <a:xfrm>
            <a:off x="1439839" y="123494"/>
            <a:ext cx="10515600" cy="1325563"/>
          </a:xfrm>
        </p:spPr>
        <p:txBody>
          <a:bodyPr/>
          <a:lstStyle/>
          <a:p>
            <a:pPr algn="ctr"/>
            <a:r>
              <a:rPr lang="en-IN" b="1" dirty="0"/>
              <a:t>Conclusion</a:t>
            </a:r>
          </a:p>
        </p:txBody>
      </p:sp>
      <p:sp>
        <p:nvSpPr>
          <p:cNvPr id="3" name="Content Placeholder 2">
            <a:extLst>
              <a:ext uri="{FF2B5EF4-FFF2-40B4-BE49-F238E27FC236}">
                <a16:creationId xmlns="" xmlns:a16="http://schemas.microsoft.com/office/drawing/2014/main" id="{C37621F9-57FC-03A7-2EE3-925A45765D10}"/>
              </a:ext>
            </a:extLst>
          </p:cNvPr>
          <p:cNvSpPr>
            <a:spLocks noGrp="1"/>
          </p:cNvSpPr>
          <p:nvPr>
            <p:ph idx="1"/>
          </p:nvPr>
        </p:nvSpPr>
        <p:spPr>
          <a:xfrm>
            <a:off x="395785" y="1449057"/>
            <a:ext cx="11559654" cy="5272418"/>
          </a:xfrm>
        </p:spPr>
        <p:txBody>
          <a:bodyPr>
            <a:normAutofit fontScale="92500" lnSpcReduction="20000"/>
          </a:bodyPr>
          <a:lstStyle/>
          <a:p>
            <a:pPr marL="0" indent="0">
              <a:buNone/>
            </a:pPr>
            <a:r>
              <a:rPr lang="en-US" dirty="0"/>
              <a:t>The present study was undertaken to assess the practice of nurses regarding organized drug distribution system and to associate it with selected demographic variables</a:t>
            </a:r>
            <a:r>
              <a:rPr lang="en-US" dirty="0" smtClean="0"/>
              <a:t>.</a:t>
            </a:r>
          </a:p>
          <a:p>
            <a:pPr marL="0" indent="0">
              <a:buNone/>
            </a:pPr>
            <a:r>
              <a:rPr lang="en-US" dirty="0"/>
              <a:t>Assumption</a:t>
            </a:r>
            <a:r>
              <a:rPr lang="en-US" dirty="0" smtClean="0"/>
              <a:t>:</a:t>
            </a:r>
          </a:p>
          <a:p>
            <a:pPr marL="0" indent="0">
              <a:buNone/>
            </a:pPr>
            <a:r>
              <a:rPr lang="en-US" dirty="0" smtClean="0"/>
              <a:t> </a:t>
            </a:r>
            <a:r>
              <a:rPr lang="en-US" dirty="0"/>
              <a:t>• It is assumed that nurses lack efficiency in utilization of organized drug distribution system. The following are the conclusions drawn from the study</a:t>
            </a:r>
            <a:r>
              <a:rPr lang="en-US" dirty="0" smtClean="0"/>
              <a:t>:</a:t>
            </a:r>
          </a:p>
          <a:p>
            <a:pPr marL="0" indent="0">
              <a:buNone/>
            </a:pPr>
            <a:r>
              <a:rPr lang="en-US" dirty="0" smtClean="0"/>
              <a:t> </a:t>
            </a:r>
            <a:r>
              <a:rPr lang="en-US" dirty="0"/>
              <a:t>• 21 (42percent) of subjects had unsatisfactory level of practice and 29 (58percent) of staff nurses had moderately satisfactory levels. These findings show none of the subjects have highly satisfactory level of practice regarding organized drug distribution</a:t>
            </a:r>
            <a:r>
              <a:rPr lang="en-US" dirty="0" smtClean="0"/>
              <a:t>.</a:t>
            </a:r>
            <a:endParaRPr lang="en-US" dirty="0" smtClean="0"/>
          </a:p>
          <a:p>
            <a:pPr marL="0" indent="0">
              <a:buNone/>
            </a:pPr>
            <a:r>
              <a:rPr lang="en-US" dirty="0" smtClean="0"/>
              <a:t>. </a:t>
            </a:r>
            <a:r>
              <a:rPr lang="en-US" dirty="0"/>
              <a:t>• There is no significant relationship found with any of the listed demographic </a:t>
            </a:r>
            <a:r>
              <a:rPr lang="en-US" dirty="0" smtClean="0"/>
              <a:t> </a:t>
            </a:r>
            <a:endParaRPr lang="en-US" dirty="0" smtClean="0"/>
          </a:p>
          <a:p>
            <a:pPr marL="0" indent="0">
              <a:buNone/>
            </a:pPr>
            <a:r>
              <a:rPr lang="en-US" dirty="0" smtClean="0"/>
              <a:t>• </a:t>
            </a:r>
            <a:r>
              <a:rPr lang="en-US" dirty="0"/>
              <a:t>There is significant association found between age, area of working and practice of the staff nurses regarding drug distribution. </a:t>
            </a:r>
            <a:endParaRPr lang="en-US" dirty="0" smtClean="0"/>
          </a:p>
          <a:p>
            <a:pPr marL="0" indent="0">
              <a:buNone/>
            </a:pPr>
            <a:r>
              <a:rPr lang="en-US" dirty="0" smtClean="0"/>
              <a:t>• </a:t>
            </a:r>
            <a:r>
              <a:rPr lang="en-US" dirty="0"/>
              <a:t>None of the subjects had satisfactory level of practice (&gt;75 </a:t>
            </a:r>
            <a:r>
              <a:rPr lang="en-US" dirty="0" smtClean="0"/>
              <a:t>percent)</a:t>
            </a:r>
            <a:endParaRPr lang="en-IN" dirty="0"/>
          </a:p>
        </p:txBody>
      </p:sp>
      <p:sp>
        <p:nvSpPr>
          <p:cNvPr id="4" name="Slide Number Placeholder 3">
            <a:extLst>
              <a:ext uri="{FF2B5EF4-FFF2-40B4-BE49-F238E27FC236}">
                <a16:creationId xmlns=""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6" name="Picture 5">
            <a:extLst>
              <a:ext uri="{FF2B5EF4-FFF2-40B4-BE49-F238E27FC236}">
                <a16:creationId xmlns=""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278505" cy="1072490"/>
          </a:xfrm>
          <a:prstGeom prst="rect">
            <a:avLst/>
          </a:prstGeom>
        </p:spPr>
      </p:pic>
    </p:spTree>
    <p:extLst>
      <p:ext uri="{BB962C8B-B14F-4D97-AF65-F5344CB8AC3E}">
        <p14:creationId xmlns:p14="http://schemas.microsoft.com/office/powerpoint/2010/main" val="16443279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840CEC-B205-D614-ACFB-9620DEF0A59E}"/>
              </a:ext>
            </a:extLst>
          </p:cNvPr>
          <p:cNvSpPr>
            <a:spLocks noGrp="1"/>
          </p:cNvSpPr>
          <p:nvPr>
            <p:ph type="title"/>
          </p:nvPr>
        </p:nvSpPr>
        <p:spPr/>
        <p:txBody>
          <a:bodyPr/>
          <a:lstStyle/>
          <a:p>
            <a:pPr algn="ctr"/>
            <a:r>
              <a:rPr lang="en-IN" b="1" dirty="0"/>
              <a:t>References (Only Vancouver Style)</a:t>
            </a:r>
          </a:p>
        </p:txBody>
      </p:sp>
      <p:sp>
        <p:nvSpPr>
          <p:cNvPr id="3" name="Content Placeholder 2">
            <a:extLst>
              <a:ext uri="{FF2B5EF4-FFF2-40B4-BE49-F238E27FC236}">
                <a16:creationId xmlns="" xmlns:a16="http://schemas.microsoft.com/office/drawing/2014/main" id="{3E6CD5A5-350C-07B1-88E3-70F677EEF1DB}"/>
              </a:ext>
            </a:extLst>
          </p:cNvPr>
          <p:cNvSpPr>
            <a:spLocks noGrp="1"/>
          </p:cNvSpPr>
          <p:nvPr>
            <p:ph idx="1"/>
          </p:nvPr>
        </p:nvSpPr>
        <p:spPr/>
        <p:txBody>
          <a:bodyPr>
            <a:normAutofit fontScale="92500" lnSpcReduction="10000"/>
          </a:bodyPr>
          <a:lstStyle/>
          <a:p>
            <a:pPr marL="514350" indent="-514350">
              <a:buAutoNum type="arabicPeriod"/>
            </a:pPr>
            <a:r>
              <a:rPr lang="en-US" dirty="0" smtClean="0"/>
              <a:t>Mann </a:t>
            </a:r>
            <a:r>
              <a:rPr lang="en-US" dirty="0"/>
              <a:t>H J. Pharmacy technology of the ICU: today and tomorrow. </a:t>
            </a:r>
            <a:r>
              <a:rPr lang="en-US" dirty="0" err="1"/>
              <a:t>Cric</a:t>
            </a:r>
            <a:r>
              <a:rPr lang="en-US" dirty="0"/>
              <a:t> </a:t>
            </a:r>
            <a:r>
              <a:rPr lang="en-US" dirty="0" smtClean="0"/>
              <a:t>CareClin.2000</a:t>
            </a:r>
          </a:p>
          <a:p>
            <a:pPr marL="514350" indent="-514350">
              <a:buAutoNum type="arabicPeriod"/>
            </a:pPr>
            <a:r>
              <a:rPr lang="en-US" dirty="0" smtClean="0"/>
              <a:t> </a:t>
            </a:r>
            <a:r>
              <a:rPr lang="en-US" dirty="0"/>
              <a:t>2. Hospital And Clinical Pharmacy by </a:t>
            </a:r>
            <a:r>
              <a:rPr lang="en-US" dirty="0" err="1"/>
              <a:t>A.V.Yadav</a:t>
            </a:r>
            <a:r>
              <a:rPr lang="en-US" dirty="0"/>
              <a:t>, </a:t>
            </a:r>
            <a:r>
              <a:rPr lang="en-US" dirty="0" err="1"/>
              <a:t>B.V.Yadav</a:t>
            </a:r>
            <a:r>
              <a:rPr lang="en-US" dirty="0"/>
              <a:t>, </a:t>
            </a:r>
            <a:r>
              <a:rPr lang="en-US" dirty="0" err="1"/>
              <a:t>Nirali</a:t>
            </a:r>
            <a:r>
              <a:rPr lang="en-US" dirty="0"/>
              <a:t> </a:t>
            </a:r>
            <a:r>
              <a:rPr lang="en-US" dirty="0" err="1"/>
              <a:t>Prakashan</a:t>
            </a:r>
            <a:r>
              <a:rPr lang="en-US" dirty="0"/>
              <a:t>, </a:t>
            </a:r>
            <a:r>
              <a:rPr lang="en-US" dirty="0" err="1"/>
              <a:t>Budhwar</a:t>
            </a:r>
            <a:r>
              <a:rPr lang="en-US" dirty="0"/>
              <a:t> </a:t>
            </a:r>
            <a:r>
              <a:rPr lang="en-US" dirty="0" err="1"/>
              <a:t>Peth</a:t>
            </a:r>
            <a:r>
              <a:rPr lang="en-US" dirty="0"/>
              <a:t>, </a:t>
            </a:r>
            <a:r>
              <a:rPr lang="en-US" dirty="0" err="1"/>
              <a:t>Jogeshwari</a:t>
            </a:r>
            <a:r>
              <a:rPr lang="en-US" dirty="0"/>
              <a:t> </a:t>
            </a:r>
            <a:r>
              <a:rPr lang="en-US" dirty="0" err="1"/>
              <a:t>mandir</a:t>
            </a:r>
            <a:r>
              <a:rPr lang="en-US" dirty="0"/>
              <a:t> lane, Pune-411002 </a:t>
            </a:r>
            <a:endParaRPr lang="en-US" dirty="0" smtClean="0"/>
          </a:p>
          <a:p>
            <a:pPr marL="514350" indent="-514350">
              <a:buAutoNum type="arabicPeriod"/>
            </a:pPr>
            <a:r>
              <a:rPr lang="en-US" dirty="0" smtClean="0"/>
              <a:t>3</a:t>
            </a:r>
            <a:r>
              <a:rPr lang="en-US" dirty="0"/>
              <a:t>. Defibrillator/Monitor/pacemakers. Health devices 2005 </a:t>
            </a:r>
            <a:r>
              <a:rPr lang="en-US" dirty="0" smtClean="0"/>
              <a:t>Jun;181-218</a:t>
            </a:r>
          </a:p>
          <a:p>
            <a:pPr marL="514350" indent="-514350">
              <a:buAutoNum type="arabicPeriod"/>
            </a:pPr>
            <a:r>
              <a:rPr lang="en-US" dirty="0" smtClean="0"/>
              <a:t> </a:t>
            </a:r>
            <a:r>
              <a:rPr lang="en-US" dirty="0"/>
              <a:t>4. Drug distribution medical emergency kit (online) (cited 2006 April 14); Available from url:http//www. Miami-med.com/emergency </a:t>
            </a:r>
            <a:r>
              <a:rPr lang="en-US" dirty="0" smtClean="0"/>
              <a:t>kits.htm</a:t>
            </a:r>
          </a:p>
          <a:p>
            <a:pPr marL="514350" indent="-514350">
              <a:buAutoNum type="arabicPeriod"/>
            </a:pPr>
            <a:r>
              <a:rPr lang="en-US" dirty="0" smtClean="0"/>
              <a:t> </a:t>
            </a:r>
            <a:r>
              <a:rPr lang="en-US" dirty="0"/>
              <a:t>5. Effective drug distribution utilization (online)1998 August(cited 2006 </a:t>
            </a:r>
            <a:r>
              <a:rPr lang="en-US" dirty="0" err="1"/>
              <a:t>july</a:t>
            </a:r>
            <a:r>
              <a:rPr lang="en-US" dirty="0"/>
              <a:t> 5).; Available from url:http://www.pubmed.gov. </a:t>
            </a:r>
            <a:endParaRPr lang="en-US" dirty="0" smtClean="0"/>
          </a:p>
          <a:p>
            <a:pPr marL="514350" indent="-514350">
              <a:buAutoNum type="arabicPeriod"/>
            </a:pPr>
            <a:r>
              <a:rPr lang="en-US" dirty="0" smtClean="0"/>
              <a:t>6</a:t>
            </a:r>
            <a:r>
              <a:rPr lang="en-US" dirty="0"/>
              <a:t>. 15. A study of patient care involving a unit dose system. Final report: University of Iowa; 1966. U.S.P.H.S. Grant # HM-00328-01.</a:t>
            </a:r>
            <a:endParaRPr lang="en-IN" dirty="0"/>
          </a:p>
        </p:txBody>
      </p:sp>
      <p:sp>
        <p:nvSpPr>
          <p:cNvPr id="4" name="Footer Placeholder 3">
            <a:extLst>
              <a:ext uri="{FF2B5EF4-FFF2-40B4-BE49-F238E27FC236}">
                <a16:creationId xmlns="" xmlns:a16="http://schemas.microsoft.com/office/drawing/2014/main"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21</a:t>
            </a:fld>
            <a:endParaRPr lang="en-IN"/>
          </a:p>
        </p:txBody>
      </p:sp>
    </p:spTree>
    <p:extLst>
      <p:ext uri="{BB962C8B-B14F-4D97-AF65-F5344CB8AC3E}">
        <p14:creationId xmlns:p14="http://schemas.microsoft.com/office/powerpoint/2010/main" val="149243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22</a:t>
            </a:fld>
            <a:endParaRPr lang="en-IN"/>
          </a:p>
        </p:txBody>
      </p:sp>
      <p:sp>
        <p:nvSpPr>
          <p:cNvPr id="5" name="Footer Placeholder 4">
            <a:extLst>
              <a:ext uri="{FF2B5EF4-FFF2-40B4-BE49-F238E27FC236}">
                <a16:creationId xmlns="" xmlns:a16="http://schemas.microsoft.com/office/drawing/2014/main"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90" y="144478"/>
            <a:ext cx="2497540" cy="1175590"/>
          </a:xfrm>
          <a:prstGeom prst="rect">
            <a:avLst/>
          </a:prstGeom>
        </p:spPr>
      </p:pic>
    </p:spTree>
    <p:extLst>
      <p:ext uri="{BB962C8B-B14F-4D97-AF65-F5344CB8AC3E}">
        <p14:creationId xmlns:p14="http://schemas.microsoft.com/office/powerpoint/2010/main" val="3675246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01393A-C23C-A11B-B552-8F3AB06E5AFD}"/>
              </a:ext>
            </a:extLst>
          </p:cNvPr>
          <p:cNvSpPr>
            <a:spLocks noGrp="1"/>
          </p:cNvSpPr>
          <p:nvPr>
            <p:ph type="title"/>
          </p:nvPr>
        </p:nvSpPr>
        <p:spPr/>
        <p:txBody>
          <a:bodyPr/>
          <a:lstStyle/>
          <a:p>
            <a:pPr algn="ctr"/>
            <a:r>
              <a:rPr lang="en-IN" b="1" dirty="0"/>
              <a:t>Pictorial </a:t>
            </a:r>
            <a:r>
              <a:rPr lang="en-IN" b="1" dirty="0" smtClean="0"/>
              <a:t>Journey</a:t>
            </a:r>
            <a:endParaRPr lang="en-IN" b="1"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822804" y="1690688"/>
            <a:ext cx="3263503" cy="4351338"/>
          </a:xfrm>
        </p:spPr>
      </p:pic>
      <p:sp>
        <p:nvSpPr>
          <p:cNvPr id="4" name="Slide Number Placeholder 3">
            <a:extLst>
              <a:ext uri="{FF2B5EF4-FFF2-40B4-BE49-F238E27FC236}">
                <a16:creationId xmlns=""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23</a:t>
            </a:fld>
            <a:endParaRPr lang="en-IN"/>
          </a:p>
        </p:txBody>
      </p:sp>
    </p:spTree>
    <p:extLst>
      <p:ext uri="{BB962C8B-B14F-4D97-AF65-F5344CB8AC3E}">
        <p14:creationId xmlns:p14="http://schemas.microsoft.com/office/powerpoint/2010/main" val="4112284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572" y="133288"/>
            <a:ext cx="10515600" cy="1325563"/>
          </a:xfrm>
        </p:spPr>
        <p:txBody>
          <a:bodyPr/>
          <a:lstStyle/>
          <a:p>
            <a:pPr algn="ctr"/>
            <a:r>
              <a:rPr lang="en-US" dirty="0" smtClean="0"/>
              <a:t>ABOUT HOSPITAL</a:t>
            </a:r>
            <a:endParaRPr lang="en-US" dirty="0"/>
          </a:p>
        </p:txBody>
      </p:sp>
      <p:sp>
        <p:nvSpPr>
          <p:cNvPr id="3" name="Content Placeholder 2"/>
          <p:cNvSpPr>
            <a:spLocks noGrp="1"/>
          </p:cNvSpPr>
          <p:nvPr>
            <p:ph idx="1"/>
          </p:nvPr>
        </p:nvSpPr>
        <p:spPr>
          <a:xfrm>
            <a:off x="838200" y="2506662"/>
            <a:ext cx="10515600" cy="4351338"/>
          </a:xfrm>
        </p:spPr>
        <p:txBody>
          <a:bodyPr/>
          <a:lstStyle/>
          <a:p>
            <a:r>
              <a:rPr lang="en-US" dirty="0"/>
              <a:t>Artemis Hospital, established in 2007, spread across 9 acres, is a 600-plus bed; state-of-the-art multi-specialty hospital located in Gurgaon, India. </a:t>
            </a:r>
            <a:endParaRPr lang="en-US" dirty="0" smtClean="0"/>
          </a:p>
          <a:p>
            <a:r>
              <a:rPr lang="en-US" dirty="0" smtClean="0"/>
              <a:t>Artemis </a:t>
            </a:r>
            <a:r>
              <a:rPr lang="en-US" dirty="0"/>
              <a:t>Hospital is the first JCI and NABH accredited Hospital in Gurgaon. </a:t>
            </a:r>
            <a:endParaRPr lang="en-US" dirty="0" smtClean="0"/>
          </a:p>
          <a:p>
            <a:r>
              <a:rPr lang="en-US" dirty="0" smtClean="0"/>
              <a:t>Designed </a:t>
            </a:r>
            <a:r>
              <a:rPr lang="en-US" dirty="0"/>
              <a:t>as one of the most advanced hospitals in India, Artemis provides a depth of expertise in the spectrum of advanced medical &amp; surgical interventions, a comprehensive mix of inpatient and outpatient services. </a:t>
            </a:r>
          </a:p>
        </p:txBody>
      </p:sp>
      <p:sp>
        <p:nvSpPr>
          <p:cNvPr id="5" name="Slide Number Placeholder 4"/>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20119" cy="109207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03474" y="235131"/>
            <a:ext cx="3727270" cy="2135006"/>
          </a:xfrm>
          <a:prstGeom prst="rect">
            <a:avLst/>
          </a:prstGeom>
        </p:spPr>
      </p:pic>
    </p:spTree>
    <p:extLst>
      <p:ext uri="{BB962C8B-B14F-4D97-AF65-F5344CB8AC3E}">
        <p14:creationId xmlns:p14="http://schemas.microsoft.com/office/powerpoint/2010/main" val="1294778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872094-D36A-007C-818C-6DC4FC39F74F}"/>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 xmlns:a16="http://schemas.microsoft.com/office/drawing/2014/main" id="{2DB44169-B653-8FCC-211C-27ABE8FE014A}"/>
              </a:ext>
            </a:extLst>
          </p:cNvPr>
          <p:cNvSpPr>
            <a:spLocks noGrp="1"/>
          </p:cNvSpPr>
          <p:nvPr>
            <p:ph idx="1"/>
          </p:nvPr>
        </p:nvSpPr>
        <p:spPr>
          <a:xfrm>
            <a:off x="838200" y="1690687"/>
            <a:ext cx="10515600" cy="4423509"/>
          </a:xfrm>
        </p:spPr>
        <p:txBody>
          <a:bodyPr/>
          <a:lstStyle/>
          <a:p>
            <a:r>
              <a:rPr lang="en-US" dirty="0"/>
              <a:t>Drug distribution is an essential part of any hospital. Organized drug distribution can bring a sense of structure to a potentially chaotic situation. </a:t>
            </a:r>
            <a:endParaRPr lang="en-US" dirty="0" smtClean="0"/>
          </a:p>
          <a:p>
            <a:r>
              <a:rPr lang="en-US" dirty="0" smtClean="0"/>
              <a:t>Drug </a:t>
            </a:r>
            <a:r>
              <a:rPr lang="en-US" dirty="0"/>
              <a:t>distribution is usually stocked with medications for almost all potential situations</a:t>
            </a:r>
            <a:r>
              <a:rPr lang="en-US" dirty="0" smtClean="0"/>
              <a:t>.</a:t>
            </a:r>
          </a:p>
          <a:p>
            <a:r>
              <a:rPr lang="en-US" dirty="0" smtClean="0"/>
              <a:t> </a:t>
            </a:r>
            <a:r>
              <a:rPr lang="en-US" dirty="0"/>
              <a:t>Many research studies reveal that nurses’ practice level is generally inadequately related to drug distribution. This study will be conducted to find nurses' awareness and practice level of drug distribution and to suggest SOP for organized drugs.</a:t>
            </a:r>
          </a:p>
        </p:txBody>
      </p:sp>
      <p:sp>
        <p:nvSpPr>
          <p:cNvPr id="4" name="Slide Number Placeholder 3">
            <a:extLst>
              <a:ext uri="{FF2B5EF4-FFF2-40B4-BE49-F238E27FC236}">
                <a16:creationId xmlns=""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4" y="0"/>
            <a:ext cx="2224585" cy="1047110"/>
          </a:xfrm>
          <a:prstGeom prst="rect">
            <a:avLst/>
          </a:prstGeom>
        </p:spPr>
      </p:pic>
    </p:spTree>
    <p:extLst>
      <p:ext uri="{BB962C8B-B14F-4D97-AF65-F5344CB8AC3E}">
        <p14:creationId xmlns:p14="http://schemas.microsoft.com/office/powerpoint/2010/main" val="2935010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4904D3-A247-E528-2115-156C18874265}"/>
              </a:ext>
            </a:extLst>
          </p:cNvPr>
          <p:cNvSpPr>
            <a:spLocks noGrp="1"/>
          </p:cNvSpPr>
          <p:nvPr>
            <p:ph type="title"/>
          </p:nvPr>
        </p:nvSpPr>
        <p:spPr/>
        <p:txBody>
          <a:bodyPr/>
          <a:lstStyle/>
          <a:p>
            <a:pPr algn="ctr"/>
            <a:r>
              <a:rPr lang="en-IN" b="1" dirty="0"/>
              <a:t>Objectives </a:t>
            </a:r>
          </a:p>
        </p:txBody>
      </p:sp>
      <p:sp>
        <p:nvSpPr>
          <p:cNvPr id="3" name="Content Placeholder 2">
            <a:extLst>
              <a:ext uri="{FF2B5EF4-FFF2-40B4-BE49-F238E27FC236}">
                <a16:creationId xmlns="" xmlns:a16="http://schemas.microsoft.com/office/drawing/2014/main" id="{8C6D7DE2-7518-3B77-F975-509EE81FC92A}"/>
              </a:ext>
            </a:extLst>
          </p:cNvPr>
          <p:cNvSpPr>
            <a:spLocks noGrp="1"/>
          </p:cNvSpPr>
          <p:nvPr>
            <p:ph idx="1"/>
          </p:nvPr>
        </p:nvSpPr>
        <p:spPr/>
        <p:txBody>
          <a:bodyPr>
            <a:normAutofit/>
          </a:bodyPr>
          <a:lstStyle/>
          <a:p>
            <a:r>
              <a:rPr lang="en-US" b="1" dirty="0"/>
              <a:t>General Objective-  </a:t>
            </a:r>
            <a:endParaRPr lang="en-US" dirty="0"/>
          </a:p>
          <a:p>
            <a:r>
              <a:rPr lang="en-US" dirty="0"/>
              <a:t>To study the awareness regarding the handling of the drug distribution system in hospitals </a:t>
            </a:r>
            <a:endParaRPr lang="en-US" dirty="0"/>
          </a:p>
          <a:p>
            <a:r>
              <a:rPr lang="en-US" dirty="0"/>
              <a:t>T</a:t>
            </a:r>
            <a:r>
              <a:rPr lang="en-US" dirty="0" smtClean="0"/>
              <a:t>o </a:t>
            </a:r>
            <a:r>
              <a:rPr lang="en-US" dirty="0"/>
              <a:t>assess the level of practice in nurses in Artemis Hospital, Gurgaon.</a:t>
            </a:r>
          </a:p>
          <a:p>
            <a:r>
              <a:rPr lang="en-US" b="1" dirty="0"/>
              <a:t>Specific Objectives:  </a:t>
            </a:r>
            <a:endParaRPr lang="en-US" dirty="0"/>
          </a:p>
          <a:p>
            <a:pPr lvl="0"/>
            <a:r>
              <a:rPr lang="en-US" dirty="0" smtClean="0"/>
              <a:t>To </a:t>
            </a:r>
            <a:r>
              <a:rPr lang="en-US" dirty="0"/>
              <a:t>develop a standard operating protocol for drug </a:t>
            </a:r>
            <a:r>
              <a:rPr lang="en-US" dirty="0" smtClean="0"/>
              <a:t>distribution</a:t>
            </a:r>
            <a:endParaRPr lang="en-US" dirty="0"/>
          </a:p>
          <a:p>
            <a:pPr lvl="0"/>
            <a:r>
              <a:rPr lang="en-US" dirty="0"/>
              <a:t>To study the hospital SOP and gaps in drug distribution practices.</a:t>
            </a:r>
          </a:p>
          <a:p>
            <a:pPr lvl="0"/>
            <a:r>
              <a:rPr lang="en-US" dirty="0"/>
              <a:t>To recommend a course of action for the adoption of new SOPs for identified gaps in practices.</a:t>
            </a:r>
          </a:p>
        </p:txBody>
      </p:sp>
      <p:sp>
        <p:nvSpPr>
          <p:cNvPr id="4" name="Slide Number Placeholder 3">
            <a:extLst>
              <a:ext uri="{FF2B5EF4-FFF2-40B4-BE49-F238E27FC236}">
                <a16:creationId xmlns=""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96DAF6-311E-0255-B1ED-7410C0285961}"/>
              </a:ext>
            </a:extLst>
          </p:cNvPr>
          <p:cNvSpPr>
            <a:spLocks noGrp="1"/>
          </p:cNvSpPr>
          <p:nvPr>
            <p:ph type="title"/>
          </p:nvPr>
        </p:nvSpPr>
        <p:spPr>
          <a:xfrm>
            <a:off x="1436556" y="-29980"/>
            <a:ext cx="10515600" cy="1325563"/>
          </a:xfrm>
        </p:spPr>
        <p:txBody>
          <a:bodyPr/>
          <a:lstStyle/>
          <a:p>
            <a:pPr algn="ctr"/>
            <a:r>
              <a:rPr lang="en-IN" b="1" dirty="0"/>
              <a:t>Methodology </a:t>
            </a:r>
          </a:p>
        </p:txBody>
      </p:sp>
      <p:sp>
        <p:nvSpPr>
          <p:cNvPr id="3" name="Content Placeholder 2">
            <a:extLst>
              <a:ext uri="{FF2B5EF4-FFF2-40B4-BE49-F238E27FC236}">
                <a16:creationId xmlns="" xmlns:a16="http://schemas.microsoft.com/office/drawing/2014/main" id="{70665C76-273B-9A86-DBC1-54F437B85A44}"/>
              </a:ext>
            </a:extLst>
          </p:cNvPr>
          <p:cNvSpPr>
            <a:spLocks noGrp="1"/>
          </p:cNvSpPr>
          <p:nvPr>
            <p:ph idx="1"/>
          </p:nvPr>
        </p:nvSpPr>
        <p:spPr>
          <a:xfrm>
            <a:off x="703288" y="1021109"/>
            <a:ext cx="10515600" cy="6084158"/>
          </a:xfrm>
        </p:spPr>
        <p:txBody>
          <a:bodyPr>
            <a:noAutofit/>
          </a:bodyPr>
          <a:lstStyle/>
          <a:p>
            <a:r>
              <a:rPr lang="en-US" b="1" dirty="0"/>
              <a:t>Study design: </a:t>
            </a:r>
            <a:r>
              <a:rPr lang="en-US" dirty="0"/>
              <a:t>The study </a:t>
            </a:r>
            <a:r>
              <a:rPr lang="en-US" dirty="0" smtClean="0"/>
              <a:t>type is cross-sectional and </a:t>
            </a:r>
            <a:r>
              <a:rPr lang="en-US" dirty="0"/>
              <a:t>descriptive in nature. </a:t>
            </a:r>
          </a:p>
          <a:p>
            <a:r>
              <a:rPr lang="en-US" b="1" dirty="0"/>
              <a:t>Study location: </a:t>
            </a:r>
            <a:r>
              <a:rPr lang="en-US" dirty="0"/>
              <a:t>Artemis Hospital</a:t>
            </a:r>
          </a:p>
          <a:p>
            <a:r>
              <a:rPr lang="en-US" b="1" dirty="0"/>
              <a:t>Study population: </a:t>
            </a:r>
            <a:r>
              <a:rPr lang="en-US" dirty="0"/>
              <a:t>The study </a:t>
            </a:r>
            <a:r>
              <a:rPr lang="en-US" dirty="0" smtClean="0"/>
              <a:t>population is the </a:t>
            </a:r>
            <a:r>
              <a:rPr lang="en-US" dirty="0"/>
              <a:t>hospital nurses at Artemis Hospital Gurgaon.</a:t>
            </a:r>
          </a:p>
          <a:p>
            <a:r>
              <a:rPr lang="en-US" b="1" dirty="0"/>
              <a:t>Selection criteria of population:</a:t>
            </a:r>
            <a:endParaRPr lang="en-US" dirty="0"/>
          </a:p>
          <a:p>
            <a:pPr lvl="0" fontAlgn="base"/>
            <a:r>
              <a:rPr lang="en-US" i="1" dirty="0"/>
              <a:t>Inclusion criteria</a:t>
            </a:r>
            <a:r>
              <a:rPr lang="en-US" dirty="0"/>
              <a:t>-    Demographic, Clinical and Geographic Characteristics are eligible Criteria.</a:t>
            </a:r>
          </a:p>
          <a:p>
            <a:pPr lvl="0" fontAlgn="base"/>
            <a:r>
              <a:rPr lang="en-US" i="1" dirty="0"/>
              <a:t>Exclusion criteria</a:t>
            </a:r>
            <a:r>
              <a:rPr lang="en-US" dirty="0"/>
              <a:t>-   Any acute or chronic condition that would limit the ability to participate in this study. And refusal to give informed consent.</a:t>
            </a:r>
          </a:p>
          <a:p>
            <a:r>
              <a:rPr lang="en-US" b="1" dirty="0"/>
              <a:t>Study Time:  </a:t>
            </a:r>
            <a:r>
              <a:rPr lang="en-US" dirty="0"/>
              <a:t>The total time period of this </a:t>
            </a:r>
            <a:r>
              <a:rPr lang="en-US" dirty="0" smtClean="0"/>
              <a:t>taken </a:t>
            </a:r>
            <a:r>
              <a:rPr lang="en-US" dirty="0" smtClean="0"/>
              <a:t>3 </a:t>
            </a:r>
            <a:r>
              <a:rPr lang="en-US" dirty="0"/>
              <a:t>months i.e. 80 days from 14/02/2023 to 15/05/2023.</a:t>
            </a:r>
          </a:p>
          <a:p>
            <a:pPr marL="0" indent="0">
              <a:buNone/>
            </a:pPr>
            <a:r>
              <a:rPr lang="en-US" b="1" dirty="0"/>
              <a:t> </a:t>
            </a:r>
            <a:endParaRPr lang="en-US" dirty="0"/>
          </a:p>
        </p:txBody>
      </p:sp>
      <p:sp>
        <p:nvSpPr>
          <p:cNvPr id="4" name="Slide Number Placeholder 3">
            <a:extLst>
              <a:ext uri="{FF2B5EF4-FFF2-40B4-BE49-F238E27FC236}">
                <a16:creationId xmlns=""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dirty="0"/>
          </a:p>
        </p:txBody>
      </p:sp>
      <p:pic>
        <p:nvPicPr>
          <p:cNvPr id="6" name="Picture 5">
            <a:extLst>
              <a:ext uri="{FF2B5EF4-FFF2-40B4-BE49-F238E27FC236}">
                <a16:creationId xmlns="" xmlns:a16="http://schemas.microsoft.com/office/drawing/2014/main" id="{096665F7-D441-D56F-3223-09638E6207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3050"/>
            <a:ext cx="1918741" cy="903150"/>
          </a:xfrm>
          <a:prstGeom prst="rect">
            <a:avLst/>
          </a:prstGeom>
        </p:spPr>
      </p:pic>
    </p:spTree>
    <p:extLst>
      <p:ext uri="{BB962C8B-B14F-4D97-AF65-F5344CB8AC3E}">
        <p14:creationId xmlns:p14="http://schemas.microsoft.com/office/powerpoint/2010/main" val="459109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9672BA-4BE1-529E-07EC-8F4A53233F03}"/>
              </a:ext>
            </a:extLst>
          </p:cNvPr>
          <p:cNvSpPr>
            <a:spLocks noGrp="1"/>
          </p:cNvSpPr>
          <p:nvPr>
            <p:ph type="title"/>
          </p:nvPr>
        </p:nvSpPr>
        <p:spPr/>
        <p:txBody>
          <a:bodyPr/>
          <a:lstStyle/>
          <a:p>
            <a:pPr algn="ctr"/>
            <a:r>
              <a:rPr lang="en-IN" b="1" dirty="0"/>
              <a:t>Methodology </a:t>
            </a:r>
            <a:endParaRPr lang="en-IN" dirty="0"/>
          </a:p>
        </p:txBody>
      </p:sp>
      <p:sp>
        <p:nvSpPr>
          <p:cNvPr id="3" name="Content Placeholder 2">
            <a:extLst>
              <a:ext uri="{FF2B5EF4-FFF2-40B4-BE49-F238E27FC236}">
                <a16:creationId xmlns="" xmlns:a16="http://schemas.microsoft.com/office/drawing/2014/main" id="{C69F77E6-6698-55B6-C98F-1338F8539D37}"/>
              </a:ext>
            </a:extLst>
          </p:cNvPr>
          <p:cNvSpPr>
            <a:spLocks noGrp="1"/>
          </p:cNvSpPr>
          <p:nvPr>
            <p:ph idx="1"/>
          </p:nvPr>
        </p:nvSpPr>
        <p:spPr/>
        <p:txBody>
          <a:bodyPr/>
          <a:lstStyle/>
          <a:p>
            <a:r>
              <a:rPr lang="en-US" b="1" dirty="0"/>
              <a:t>Data Collection tools and techniques</a:t>
            </a:r>
            <a:endParaRPr lang="en-US" dirty="0"/>
          </a:p>
          <a:p>
            <a:r>
              <a:rPr lang="en-US" b="1" dirty="0"/>
              <a:t>Sample Size: </a:t>
            </a:r>
            <a:r>
              <a:rPr lang="en-US" dirty="0"/>
              <a:t>The total sample </a:t>
            </a:r>
            <a:r>
              <a:rPr lang="en-US" dirty="0" smtClean="0"/>
              <a:t>size were taken 50 </a:t>
            </a:r>
            <a:r>
              <a:rPr lang="en-US" dirty="0"/>
              <a:t>hospital nurses.</a:t>
            </a:r>
          </a:p>
          <a:p>
            <a:r>
              <a:rPr lang="en-US" b="1" dirty="0"/>
              <a:t>Study Tool: </a:t>
            </a:r>
            <a:r>
              <a:rPr lang="en-US" dirty="0"/>
              <a:t>Semi-structured questionnaire </a:t>
            </a:r>
            <a:r>
              <a:rPr lang="en-US" dirty="0" smtClean="0"/>
              <a:t>used </a:t>
            </a:r>
            <a:r>
              <a:rPr lang="en-US" dirty="0"/>
              <a:t>for this study to assess knowledge and practices among Nursing staff for handling and distribution of drugs. </a:t>
            </a:r>
          </a:p>
          <a:p>
            <a:r>
              <a:rPr lang="en-US" b="1" dirty="0"/>
              <a:t>Sampling Technique</a:t>
            </a:r>
            <a:r>
              <a:rPr lang="en-US" dirty="0"/>
              <a:t>: Convenient sampling </a:t>
            </a:r>
            <a:r>
              <a:rPr lang="en-US" dirty="0" smtClean="0"/>
              <a:t> </a:t>
            </a:r>
            <a:r>
              <a:rPr lang="en-US" dirty="0"/>
              <a:t>be carried out for the study based on the availability of the Nurses. </a:t>
            </a:r>
          </a:p>
          <a:p>
            <a:r>
              <a:rPr lang="en-US" b="1" dirty="0"/>
              <a:t>Data analysis: </a:t>
            </a:r>
            <a:r>
              <a:rPr lang="en-US" dirty="0"/>
              <a:t>Data analysis </a:t>
            </a:r>
            <a:r>
              <a:rPr lang="en-US" dirty="0" smtClean="0"/>
              <a:t>had </a:t>
            </a:r>
            <a:r>
              <a:rPr lang="en-US" dirty="0" smtClean="0"/>
              <a:t>done </a:t>
            </a:r>
            <a:r>
              <a:rPr lang="en-US" dirty="0"/>
              <a:t>through SPSS. </a:t>
            </a:r>
          </a:p>
        </p:txBody>
      </p:sp>
      <p:sp>
        <p:nvSpPr>
          <p:cNvPr id="4" name="Slide Number Placeholder 3">
            <a:extLst>
              <a:ext uri="{FF2B5EF4-FFF2-40B4-BE49-F238E27FC236}">
                <a16:creationId xmlns=""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88358" cy="1124198"/>
          </a:xfrm>
          <a:prstGeom prst="rect">
            <a:avLst/>
          </a:prstGeom>
        </p:spPr>
      </p:pic>
    </p:spTree>
    <p:extLst>
      <p:ext uri="{BB962C8B-B14F-4D97-AF65-F5344CB8AC3E}">
        <p14:creationId xmlns:p14="http://schemas.microsoft.com/office/powerpoint/2010/main" val="1206244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3317517" y="465056"/>
            <a:ext cx="3932237" cy="729082"/>
          </a:xfrm>
        </p:spPr>
        <p:txBody>
          <a:bodyPr/>
          <a:lstStyle/>
          <a:p>
            <a:pPr algn="ctr"/>
            <a:r>
              <a:rPr lang="en-IN" b="1" dirty="0" smtClean="0"/>
              <a:t>STUDY FINDING</a:t>
            </a:r>
            <a:endParaRPr lang="en-IN" b="1" dirty="0"/>
          </a:p>
        </p:txBody>
      </p:sp>
      <p:pic>
        <p:nvPicPr>
          <p:cNvPr id="7" name="Content Placeholder 3" descr="independent-study-findings.jpg"/>
          <p:cNvPicPr>
            <a:picLocks noGrp="1" noChangeAspect="1"/>
          </p:cNvPicPr>
          <p:nvPr>
            <p:ph idx="1"/>
          </p:nvPr>
        </p:nvPicPr>
        <p:blipFill>
          <a:blip r:embed="rId2" cstate="print"/>
          <a:stretch>
            <a:fillRect/>
          </a:stretch>
        </p:blipFill>
        <p:spPr>
          <a:xfrm>
            <a:off x="9309509" y="82719"/>
            <a:ext cx="2314575" cy="1543050"/>
          </a:xfrm>
          <a:prstGeom prst="rect">
            <a:avLst/>
          </a:prstGeom>
        </p:spPr>
      </p:pic>
      <p:sp>
        <p:nvSpPr>
          <p:cNvPr id="3" name="Text Placeholder 2"/>
          <p:cNvSpPr>
            <a:spLocks noGrp="1"/>
          </p:cNvSpPr>
          <p:nvPr>
            <p:ph type="body" sz="half" idx="2"/>
          </p:nvPr>
        </p:nvSpPr>
        <p:spPr>
          <a:xfrm>
            <a:off x="385813" y="1692275"/>
            <a:ext cx="11238271" cy="5029200"/>
          </a:xfrm>
        </p:spPr>
        <p:txBody>
          <a:bodyPr>
            <a:normAutofit fontScale="92500" lnSpcReduction="20000"/>
          </a:bodyPr>
          <a:lstStyle/>
          <a:p>
            <a:r>
              <a:rPr lang="en-US" sz="2800" dirty="0"/>
              <a:t>This section presents the analysis and interpretation </a:t>
            </a:r>
            <a:r>
              <a:rPr lang="en-US" sz="2800" dirty="0" smtClean="0"/>
              <a:t>of demographic </a:t>
            </a:r>
            <a:r>
              <a:rPr lang="en-US" sz="2800" dirty="0"/>
              <a:t>variables and practice of drug distribution data collected from 50 staff nurses in order to assess the practice regarding the drug distribution system. The data collected were organized, tabulated, analyzed and interpreted by means of statistical tables and graphs</a:t>
            </a:r>
            <a:r>
              <a:rPr lang="en-US" sz="2800" dirty="0" smtClean="0"/>
              <a:t>.</a:t>
            </a:r>
          </a:p>
          <a:p>
            <a:r>
              <a:rPr lang="en-US" sz="2800" dirty="0" smtClean="0"/>
              <a:t> Also some define terms for better understanding.</a:t>
            </a:r>
          </a:p>
          <a:p>
            <a:pPr marL="457200" indent="-457200">
              <a:buFont typeface="Wingdings" panose="05000000000000000000" pitchFamily="2" charset="2"/>
              <a:buChar char="§"/>
            </a:pPr>
            <a:r>
              <a:rPr lang="en-US" sz="2800" dirty="0" smtClean="0"/>
              <a:t>Satisfactory –  That indicate that the drug handling system is functioning as it should, with no errors or issues.</a:t>
            </a:r>
          </a:p>
          <a:p>
            <a:pPr marL="457200" indent="-457200">
              <a:buFont typeface="Wingdings" panose="05000000000000000000" pitchFamily="2" charset="2"/>
              <a:buChar char="§"/>
            </a:pPr>
            <a:r>
              <a:rPr lang="en-US" sz="2800" dirty="0" smtClean="0"/>
              <a:t>Moderately Unsatisfactory -  with due reason not up to mark.</a:t>
            </a:r>
          </a:p>
          <a:p>
            <a:r>
              <a:rPr lang="en-US" sz="2800" dirty="0" smtClean="0"/>
              <a:t>     REASON:</a:t>
            </a:r>
          </a:p>
          <a:p>
            <a:pPr marL="457200" indent="-457200">
              <a:buFont typeface="Wingdings" panose="05000000000000000000" pitchFamily="2" charset="2"/>
              <a:buChar char="q"/>
            </a:pPr>
            <a:r>
              <a:rPr lang="en-US" sz="2800" dirty="0"/>
              <a:t> </a:t>
            </a:r>
            <a:r>
              <a:rPr lang="en-US" sz="2800" dirty="0" smtClean="0"/>
              <a:t>  dispensing </a:t>
            </a:r>
            <a:r>
              <a:rPr lang="en-US" sz="2800" dirty="0"/>
              <a:t>an incorrect medication, </a:t>
            </a:r>
            <a:endParaRPr lang="en-US" sz="2800" dirty="0" smtClean="0"/>
          </a:p>
          <a:p>
            <a:pPr marL="457200" indent="-457200">
              <a:buFont typeface="Wingdings" panose="05000000000000000000" pitchFamily="2" charset="2"/>
              <a:buChar char="q"/>
            </a:pPr>
            <a:r>
              <a:rPr lang="en-US" sz="2800" dirty="0" smtClean="0"/>
              <a:t>   dosage </a:t>
            </a:r>
            <a:r>
              <a:rPr lang="en-US" sz="2800" dirty="0"/>
              <a:t>strength or dosage form; </a:t>
            </a:r>
            <a:endParaRPr lang="en-US" sz="2800" dirty="0" smtClean="0"/>
          </a:p>
          <a:p>
            <a:pPr marL="457200" indent="-457200">
              <a:buFont typeface="Wingdings" panose="05000000000000000000" pitchFamily="2" charset="2"/>
              <a:buChar char="q"/>
            </a:pPr>
            <a:r>
              <a:rPr lang="en-US" sz="2800" dirty="0" smtClean="0"/>
              <a:t>   miscalculating </a:t>
            </a:r>
            <a:r>
              <a:rPr lang="en-US" sz="2800" dirty="0"/>
              <a:t>a </a:t>
            </a:r>
            <a:r>
              <a:rPr lang="en-US" sz="2800" dirty="0" smtClean="0"/>
              <a:t>dose and failing </a:t>
            </a:r>
            <a:r>
              <a:rPr lang="en-US" sz="2800" dirty="0"/>
              <a:t>to identify drug interactions or contraindications.</a:t>
            </a:r>
            <a:endParaRPr lang="en-US" sz="2800" dirty="0" smtClean="0"/>
          </a:p>
          <a:p>
            <a:endParaRPr lang="en-US" sz="2800" dirty="0" smtClean="0"/>
          </a:p>
          <a:p>
            <a:endParaRPr lang="en-US" sz="2800" dirty="0" smtClean="0"/>
          </a:p>
          <a:p>
            <a:endParaRPr lang="en-US" dirty="0"/>
          </a:p>
        </p:txBody>
      </p:sp>
      <p:sp>
        <p:nvSpPr>
          <p:cNvPr id="4" name="Slide Number Placeholder 3">
            <a:extLst>
              <a:ext uri="{FF2B5EF4-FFF2-40B4-BE49-F238E27FC236}">
                <a16:creationId xmlns=""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 xmlns:a16="http://schemas.microsoft.com/office/drawing/2014/main" id="{CC7E35C9-8D50-F7CA-E6F1-C10B29E0AE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251881" cy="1059958"/>
          </a:xfrm>
          <a:prstGeom prst="rect">
            <a:avLst/>
          </a:prstGeom>
        </p:spPr>
      </p:pic>
    </p:spTree>
    <p:extLst>
      <p:ext uri="{BB962C8B-B14F-4D97-AF65-F5344CB8AC3E}">
        <p14:creationId xmlns:p14="http://schemas.microsoft.com/office/powerpoint/2010/main" val="1373306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a:xfrm>
            <a:off x="2066108" y="189767"/>
            <a:ext cx="10515600" cy="1325563"/>
          </a:xfrm>
        </p:spPr>
        <p:txBody>
          <a:bodyPr>
            <a:normAutofit/>
          </a:bodyPr>
          <a:lstStyle/>
          <a:p>
            <a:pPr algn="ctr"/>
            <a:r>
              <a:rPr lang="en-US" sz="4000" b="1" dirty="0"/>
              <a:t>Association between Age and practice level on Emergency drug distribution system</a:t>
            </a:r>
            <a:endParaRPr lang="en-IN" sz="4000" b="1" dirty="0"/>
          </a:p>
        </p:txBody>
      </p:sp>
      <p:sp>
        <p:nvSpPr>
          <p:cNvPr id="4" name="Slide Number Placeholder 3">
            <a:extLst>
              <a:ext uri="{FF2B5EF4-FFF2-40B4-BE49-F238E27FC236}">
                <a16:creationId xmlns=""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9</a:t>
            </a:fld>
            <a:endParaRPr lang="en-IN"/>
          </a:p>
        </p:txBody>
      </p:sp>
      <p:graphicFrame>
        <p:nvGraphicFramePr>
          <p:cNvPr id="7" name="Content Placeholder 3"/>
          <p:cNvGraphicFramePr>
            <a:graphicFrameLocks noGrp="1"/>
          </p:cNvGraphicFramePr>
          <p:nvPr>
            <p:ph idx="4294967295"/>
            <p:extLst>
              <p:ext uri="{D42A27DB-BD31-4B8C-83A1-F6EECF244321}">
                <p14:modId xmlns:p14="http://schemas.microsoft.com/office/powerpoint/2010/main" val="339311033"/>
              </p:ext>
            </p:extLst>
          </p:nvPr>
        </p:nvGraphicFramePr>
        <p:xfrm>
          <a:off x="195522" y="2370138"/>
          <a:ext cx="11853910" cy="4351337"/>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a:extLst>
              <a:ext uri="{FF2B5EF4-FFF2-40B4-BE49-F238E27FC236}">
                <a16:creationId xmlns="" xmlns:a16="http://schemas.microsoft.com/office/drawing/2014/main" id="{B5261C97-CF15-220B-FFE7-145AE48C1E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178988" cy="1025648"/>
          </a:xfrm>
          <a:prstGeom prst="rect">
            <a:avLst/>
          </a:prstGeom>
        </p:spPr>
      </p:pic>
    </p:spTree>
    <p:extLst>
      <p:ext uri="{BB962C8B-B14F-4D97-AF65-F5344CB8AC3E}">
        <p14:creationId xmlns:p14="http://schemas.microsoft.com/office/powerpoint/2010/main" val="2616270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8743</TotalTime>
  <Words>1497</Words>
  <Application>Microsoft Office PowerPoint</Application>
  <PresentationFormat>Widescreen</PresentationFormat>
  <Paragraphs>220</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Office Theme</vt:lpstr>
      <vt:lpstr>An Assessment of the Drug Handling  System in IPD at Artemis Hospital</vt:lpstr>
      <vt:lpstr>Mentor Approval</vt:lpstr>
      <vt:lpstr>ABOUT HOSPITAL</vt:lpstr>
      <vt:lpstr>Introduction </vt:lpstr>
      <vt:lpstr>Objectives </vt:lpstr>
      <vt:lpstr>Methodology </vt:lpstr>
      <vt:lpstr>Methodology </vt:lpstr>
      <vt:lpstr>STUDY FINDING</vt:lpstr>
      <vt:lpstr>Association between Age and practice level on Emergency drug distribution system</vt:lpstr>
      <vt:lpstr>Association between Qualification and practice level on Emergency drug distribution system</vt:lpstr>
      <vt:lpstr>Association between Experience and practice level on Emergency crash cart  system</vt:lpstr>
      <vt:lpstr>ASSOCIATION BETWEEN AREA OF WORKING &amp; PRACTICE LEVEL ON EMERGENCY DRUG DISTRIBUTION SYSTEM</vt:lpstr>
      <vt:lpstr>Assessment of level of Practice on Emergency drug distribution system among Nurses</vt:lpstr>
      <vt:lpstr>Aspect wise Mean Practice on Emergency drug distribution system among Nurses</vt:lpstr>
      <vt:lpstr>RESULT</vt:lpstr>
      <vt:lpstr>DISCUSSION</vt:lpstr>
      <vt:lpstr>Limitation</vt:lpstr>
      <vt:lpstr>RECOMMENDATIONS</vt:lpstr>
      <vt:lpstr>PowerPoint Presentation</vt:lpstr>
      <vt:lpstr>Conclusion</vt:lpstr>
      <vt:lpstr>References (Only Vancouver Style)</vt:lpstr>
      <vt:lpstr>Thank You</vt:lpstr>
      <vt:lpstr>Pictorial Journey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Admin</cp:lastModifiedBy>
  <cp:revision>68</cp:revision>
  <dcterms:created xsi:type="dcterms:W3CDTF">2022-05-20T15:11:38Z</dcterms:created>
  <dcterms:modified xsi:type="dcterms:W3CDTF">2023-06-23T11:17:55Z</dcterms:modified>
</cp:coreProperties>
</file>